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5"/>
  </p:notesMasterIdLst>
  <p:handoutMasterIdLst>
    <p:handoutMasterId r:id="rId6"/>
  </p:handoutMasterIdLst>
  <p:sldIdLst>
    <p:sldId id="519" r:id="rId2"/>
    <p:sldId id="584" r:id="rId3"/>
    <p:sldId id="605" r:id="rId4"/>
  </p:sldIdLst>
  <p:sldSz cx="9144000" cy="6858000" type="screen4x3"/>
  <p:notesSz cx="6731000" cy="98567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FF00"/>
    <a:srgbClr val="33CC33"/>
    <a:srgbClr val="00FFFF"/>
    <a:srgbClr val="FF0000"/>
    <a:srgbClr val="000066"/>
    <a:srgbClr val="0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56" autoAdjust="0"/>
    <p:restoredTop sz="94660" autoAdjust="0"/>
  </p:normalViewPr>
  <p:slideViewPr>
    <p:cSldViewPr>
      <p:cViewPr varScale="1">
        <p:scale>
          <a:sx n="96" d="100"/>
          <a:sy n="96" d="100"/>
        </p:scale>
        <p:origin x="-12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623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4663"/>
            <a:ext cx="29162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64663"/>
            <a:ext cx="291623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A6F07E1E-6132-44DC-826D-2BABA5C5D7A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2190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49859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623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49860" name="Rectangle 205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9861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7125" cy="443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49862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4663"/>
            <a:ext cx="29162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49863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64663"/>
            <a:ext cx="291623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87C6708-6430-4409-9C24-3D1ADB35AE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8101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4382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382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382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35208DB-A4B8-4EC5-884D-79EE89C7E68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79B46-AC0B-4C43-ACF6-05E330EA87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949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9400"/>
            <a:ext cx="2057400" cy="58166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9400"/>
            <a:ext cx="6019800" cy="58166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29A06-4644-4355-B164-1BC6CABA09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2057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9400"/>
            <a:ext cx="8229600" cy="5816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B819B43-3DE1-411E-977F-DB8F3EC1B8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934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9400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4E8A59A-3188-4B14-BC6F-B1BA172DF3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6319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9400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3C96E13-186D-4413-81B3-3FF0F6CEDF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304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E3503-A28C-43AC-97ED-CC3BB34D7F5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99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5E257-5AB1-4C47-919F-8B5E368E78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360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6B6D8-3572-48A5-BAFD-996178CBC2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022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5CDCC-4227-439D-8E2E-3C4E8D0DA4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362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152AD-28EB-412D-9CB5-9E6BACEB566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757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67618-1612-4117-8247-38EC120F68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539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3C97C2-B690-44E4-913C-E45DD22C3B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101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C9097-E103-4FB4-A69A-0AB80C1EE3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426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9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37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437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437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81F7E322-6AB1-4B4C-B3B0-7FF9D36B0E2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Blip>
          <a:blip r:embed="rId17"/>
        </a:buBlip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40000"/>
        <a:buBlip>
          <a:blip r:embed="rId17"/>
        </a:buBlip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 i="1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058" name="Picture 2" descr="板を引っ張ったときの流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304800"/>
            <a:ext cx="5086350" cy="273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1059" name="Text Box 3"/>
          <p:cNvSpPr txBox="1">
            <a:spLocks noChangeArrowheads="1"/>
          </p:cNvSpPr>
          <p:nvPr/>
        </p:nvSpPr>
        <p:spPr bwMode="auto">
          <a:xfrm>
            <a:off x="1219200" y="3825875"/>
            <a:ext cx="2286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水中の板を右向きに引っ張る</a:t>
            </a:r>
          </a:p>
        </p:txBody>
      </p:sp>
      <p:sp>
        <p:nvSpPr>
          <p:cNvPr id="301060" name="AutoShape 4"/>
          <p:cNvSpPr>
            <a:spLocks noChangeArrowheads="1"/>
          </p:cNvSpPr>
          <p:nvPr/>
        </p:nvSpPr>
        <p:spPr bwMode="auto">
          <a:xfrm>
            <a:off x="3733800" y="4130675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4556125" y="3602038"/>
            <a:ext cx="42830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水は板から運動量をもらって右向きの流れが生じる。</a:t>
            </a:r>
          </a:p>
          <a:p>
            <a:r>
              <a:rPr lang="ja-JP" altLang="en-US" sz="2400">
                <a:latin typeface="Times New Roman" pitchFamily="18" charset="0"/>
              </a:rPr>
              <a:t>（板は反作用の力を受けている）</a:t>
            </a:r>
          </a:p>
        </p:txBody>
      </p:sp>
      <p:sp>
        <p:nvSpPr>
          <p:cNvPr id="301062" name="Text Box 6"/>
          <p:cNvSpPr txBox="1">
            <a:spLocks noChangeArrowheads="1"/>
          </p:cNvSpPr>
          <p:nvPr/>
        </p:nvSpPr>
        <p:spPr bwMode="auto">
          <a:xfrm>
            <a:off x="654050" y="24384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波状の板</a:t>
            </a:r>
          </a:p>
        </p:txBody>
      </p:sp>
      <p:sp>
        <p:nvSpPr>
          <p:cNvPr id="301063" name="Text Box 7"/>
          <p:cNvSpPr txBox="1">
            <a:spLocks noChangeArrowheads="1"/>
          </p:cNvSpPr>
          <p:nvPr/>
        </p:nvSpPr>
        <p:spPr bwMode="auto">
          <a:xfrm>
            <a:off x="1295400" y="5100638"/>
            <a:ext cx="2286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右向きの位相速度を持った波（が砕波）</a:t>
            </a:r>
          </a:p>
        </p:txBody>
      </p:sp>
      <p:sp>
        <p:nvSpPr>
          <p:cNvPr id="301064" name="AutoShape 8"/>
          <p:cNvSpPr>
            <a:spLocks noChangeArrowheads="1"/>
          </p:cNvSpPr>
          <p:nvPr/>
        </p:nvSpPr>
        <p:spPr bwMode="auto">
          <a:xfrm>
            <a:off x="3733800" y="55626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1065" name="Text Box 9"/>
          <p:cNvSpPr txBox="1">
            <a:spLocks noChangeArrowheads="1"/>
          </p:cNvSpPr>
          <p:nvPr/>
        </p:nvSpPr>
        <p:spPr bwMode="auto">
          <a:xfrm>
            <a:off x="4632325" y="5273675"/>
            <a:ext cx="4054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背景大気は波から運動量をもらって右向きの流れが生じる</a:t>
            </a:r>
          </a:p>
        </p:txBody>
      </p:sp>
      <p:sp>
        <p:nvSpPr>
          <p:cNvPr id="301066" name="Text Box 10"/>
          <p:cNvSpPr txBox="1">
            <a:spLocks noChangeArrowheads="1"/>
          </p:cNvSpPr>
          <p:nvPr/>
        </p:nvSpPr>
        <p:spPr bwMode="auto">
          <a:xfrm>
            <a:off x="4038600" y="2971800"/>
            <a:ext cx="110807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  <a:latin typeface="Times New Roman" pitchFamily="18" charset="0"/>
              </a:rPr>
              <a:t>反作用</a:t>
            </a:r>
          </a:p>
        </p:txBody>
      </p:sp>
      <p:sp>
        <p:nvSpPr>
          <p:cNvPr id="301067" name="Text Box 11"/>
          <p:cNvSpPr txBox="1">
            <a:spLocks noChangeArrowheads="1"/>
          </p:cNvSpPr>
          <p:nvPr/>
        </p:nvSpPr>
        <p:spPr bwMode="auto">
          <a:xfrm>
            <a:off x="1524000" y="1219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7314" name="Picture 2" descr="重力波加速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20813"/>
            <a:ext cx="6729413" cy="4827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7315" name="AutoShape 3"/>
          <p:cNvSpPr>
            <a:spLocks/>
          </p:cNvSpPr>
          <p:nvPr/>
        </p:nvSpPr>
        <p:spPr bwMode="auto">
          <a:xfrm>
            <a:off x="6934200" y="1363663"/>
            <a:ext cx="442913" cy="1836737"/>
          </a:xfrm>
          <a:prstGeom prst="rightBrace">
            <a:avLst>
              <a:gd name="adj1" fmla="val 345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7331075" y="2514600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平均流加速</a:t>
            </a:r>
          </a:p>
        </p:txBody>
      </p:sp>
      <p:sp>
        <p:nvSpPr>
          <p:cNvPr id="397317" name="Text Box 5"/>
          <p:cNvSpPr txBox="1">
            <a:spLocks noChangeArrowheads="1"/>
          </p:cNvSpPr>
          <p:nvPr/>
        </p:nvSpPr>
        <p:spPr bwMode="auto">
          <a:xfrm>
            <a:off x="2590800" y="1981200"/>
            <a:ext cx="1108075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砕波</a:t>
            </a:r>
          </a:p>
          <a:p>
            <a:r>
              <a:rPr lang="ja-JP" altLang="en-US" sz="2400">
                <a:latin typeface="Times New Roman" pitchFamily="18" charset="0"/>
              </a:rPr>
              <a:t>（飽和）</a:t>
            </a:r>
          </a:p>
        </p:txBody>
      </p:sp>
      <p:sp>
        <p:nvSpPr>
          <p:cNvPr id="397318" name="AutoShape 6"/>
          <p:cNvSpPr>
            <a:spLocks noChangeArrowheads="1"/>
          </p:cNvSpPr>
          <p:nvPr/>
        </p:nvSpPr>
        <p:spPr bwMode="auto">
          <a:xfrm>
            <a:off x="4464050" y="1143000"/>
            <a:ext cx="1828800" cy="228600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7319" name="Text Box 7"/>
          <p:cNvSpPr txBox="1">
            <a:spLocks noChangeArrowheads="1"/>
          </p:cNvSpPr>
          <p:nvPr/>
        </p:nvSpPr>
        <p:spPr bwMode="auto">
          <a:xfrm>
            <a:off x="4387850" y="685800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波の位相速度</a:t>
            </a:r>
          </a:p>
        </p:txBody>
      </p:sp>
      <p:sp>
        <p:nvSpPr>
          <p:cNvPr id="397320" name="AutoShape 8"/>
          <p:cNvSpPr>
            <a:spLocks/>
          </p:cNvSpPr>
          <p:nvPr/>
        </p:nvSpPr>
        <p:spPr bwMode="auto">
          <a:xfrm>
            <a:off x="6567488" y="3192463"/>
            <a:ext cx="442912" cy="2827337"/>
          </a:xfrm>
          <a:prstGeom prst="rightBrace">
            <a:avLst>
              <a:gd name="adj1" fmla="val 5319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7321" name="Text Box 9"/>
          <p:cNvSpPr txBox="1">
            <a:spLocks noChangeArrowheads="1"/>
          </p:cNvSpPr>
          <p:nvPr/>
        </p:nvSpPr>
        <p:spPr bwMode="auto">
          <a:xfrm>
            <a:off x="7178675" y="3810000"/>
            <a:ext cx="1660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  <a:latin typeface="Times New Roman" pitchFamily="18" charset="0"/>
              </a:rPr>
              <a:t>右向きの力</a:t>
            </a:r>
          </a:p>
        </p:txBody>
      </p:sp>
      <p:sp>
        <p:nvSpPr>
          <p:cNvPr id="397322" name="Text Box 10"/>
          <p:cNvSpPr txBox="1">
            <a:spLocks noChangeArrowheads="1"/>
          </p:cNvSpPr>
          <p:nvPr/>
        </p:nvSpPr>
        <p:spPr bwMode="auto">
          <a:xfrm>
            <a:off x="7178675" y="4419600"/>
            <a:ext cx="1660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  <a:latin typeface="Times New Roman" pitchFamily="18" charset="0"/>
              </a:rPr>
              <a:t>左向きの力</a:t>
            </a:r>
          </a:p>
        </p:txBody>
      </p:sp>
      <p:sp>
        <p:nvSpPr>
          <p:cNvPr id="397323" name="Text Box 11"/>
          <p:cNvSpPr txBox="1">
            <a:spLocks noChangeArrowheads="1"/>
          </p:cNvSpPr>
          <p:nvPr/>
        </p:nvSpPr>
        <p:spPr bwMode="auto">
          <a:xfrm rot="-5400000">
            <a:off x="7793038" y="4124325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>
                <a:latin typeface="Times New Roman" pitchFamily="18" charset="0"/>
              </a:rPr>
              <a:t>＝</a:t>
            </a:r>
          </a:p>
        </p:txBody>
      </p:sp>
      <p:sp>
        <p:nvSpPr>
          <p:cNvPr id="397324" name="Text Box 12"/>
          <p:cNvSpPr txBox="1">
            <a:spLocks noChangeArrowheads="1"/>
          </p:cNvSpPr>
          <p:nvPr/>
        </p:nvSpPr>
        <p:spPr bwMode="auto">
          <a:xfrm>
            <a:off x="7239000" y="5029200"/>
            <a:ext cx="1301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加速なし</a:t>
            </a:r>
          </a:p>
        </p:txBody>
      </p:sp>
      <p:sp>
        <p:nvSpPr>
          <p:cNvPr id="397325" name="Text Box 13"/>
          <p:cNvSpPr txBox="1">
            <a:spLocks noChangeArrowheads="1"/>
          </p:cNvSpPr>
          <p:nvPr/>
        </p:nvSpPr>
        <p:spPr bwMode="auto">
          <a:xfrm>
            <a:off x="7331075" y="1447800"/>
            <a:ext cx="1660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  <a:latin typeface="Times New Roman" pitchFamily="18" charset="0"/>
              </a:rPr>
              <a:t>右向きの力</a:t>
            </a:r>
          </a:p>
        </p:txBody>
      </p:sp>
      <p:sp>
        <p:nvSpPr>
          <p:cNvPr id="397326" name="Text Box 14"/>
          <p:cNvSpPr txBox="1">
            <a:spLocks noChangeArrowheads="1"/>
          </p:cNvSpPr>
          <p:nvPr/>
        </p:nvSpPr>
        <p:spPr bwMode="auto">
          <a:xfrm>
            <a:off x="7331075" y="2057400"/>
            <a:ext cx="1660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  <a:latin typeface="Times New Roman" pitchFamily="18" charset="0"/>
              </a:rPr>
              <a:t>左向きの力</a:t>
            </a:r>
          </a:p>
        </p:txBody>
      </p:sp>
      <p:sp>
        <p:nvSpPr>
          <p:cNvPr id="397327" name="Text Box 15"/>
          <p:cNvSpPr txBox="1">
            <a:spLocks noChangeArrowheads="1"/>
          </p:cNvSpPr>
          <p:nvPr/>
        </p:nvSpPr>
        <p:spPr bwMode="auto">
          <a:xfrm rot="-5400000">
            <a:off x="7945438" y="1762125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>
                <a:latin typeface="Times New Roman" pitchFamily="18" charset="0"/>
              </a:rPr>
              <a:t>＜</a:t>
            </a:r>
          </a:p>
        </p:txBody>
      </p:sp>
      <p:sp>
        <p:nvSpPr>
          <p:cNvPr id="397328" name="AutoShape 16"/>
          <p:cNvSpPr>
            <a:spLocks noChangeArrowheads="1"/>
          </p:cNvSpPr>
          <p:nvPr/>
        </p:nvSpPr>
        <p:spPr bwMode="auto">
          <a:xfrm rot="1416526">
            <a:off x="3276600" y="2209800"/>
            <a:ext cx="304800" cy="3886200"/>
          </a:xfrm>
          <a:prstGeom prst="upArrow">
            <a:avLst>
              <a:gd name="adj1" fmla="val 50000"/>
              <a:gd name="adj2" fmla="val 3187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97329" name="Text Box 17"/>
          <p:cNvSpPr txBox="1">
            <a:spLocks noChangeArrowheads="1"/>
          </p:cNvSpPr>
          <p:nvPr/>
        </p:nvSpPr>
        <p:spPr bwMode="auto">
          <a:xfrm>
            <a:off x="457200" y="6172200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波の風速成分</a:t>
            </a:r>
          </a:p>
        </p:txBody>
      </p:sp>
      <p:sp>
        <p:nvSpPr>
          <p:cNvPr id="397330" name="Text Box 18"/>
          <p:cNvSpPr txBox="1">
            <a:spLocks noChangeArrowheads="1"/>
          </p:cNvSpPr>
          <p:nvPr/>
        </p:nvSpPr>
        <p:spPr bwMode="auto">
          <a:xfrm rot="-5400000">
            <a:off x="-168275" y="3641725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高度</a:t>
            </a:r>
          </a:p>
        </p:txBody>
      </p:sp>
      <p:sp>
        <p:nvSpPr>
          <p:cNvPr id="397331" name="AutoShape 19"/>
          <p:cNvSpPr>
            <a:spLocks/>
          </p:cNvSpPr>
          <p:nvPr/>
        </p:nvSpPr>
        <p:spPr bwMode="auto">
          <a:xfrm>
            <a:off x="2057400" y="1439863"/>
            <a:ext cx="442913" cy="1836737"/>
          </a:xfrm>
          <a:prstGeom prst="rightBrace">
            <a:avLst>
              <a:gd name="adj1" fmla="val 345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874" name="Picture 2" descr="inertial-osc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005263"/>
            <a:ext cx="22320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3875" name="Rectangle 3"/>
          <p:cNvSpPr>
            <a:spLocks noChangeArrowheads="1"/>
          </p:cNvSpPr>
          <p:nvPr/>
        </p:nvSpPr>
        <p:spPr bwMode="auto">
          <a:xfrm>
            <a:off x="468313" y="476250"/>
            <a:ext cx="82296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2"/>
                </a:solidFill>
                <a:latin typeface="Garamond" pitchFamily="18" charset="0"/>
                <a:ea typeface="ＭＳ Ｐゴシック" pitchFamily="50" charset="-128"/>
              </a:defRPr>
            </a:lvl1pPr>
            <a:lvl2pPr>
              <a:defRPr kumimoji="1" sz="4400">
                <a:solidFill>
                  <a:schemeClr val="tx2"/>
                </a:solidFill>
                <a:latin typeface="Garamond" pitchFamily="18" charset="0"/>
                <a:ea typeface="ＭＳ Ｐゴシック" pitchFamily="50" charset="-128"/>
              </a:defRPr>
            </a:lvl2pPr>
            <a:lvl3pPr>
              <a:defRPr kumimoji="1" sz="4400">
                <a:solidFill>
                  <a:schemeClr val="tx2"/>
                </a:solidFill>
                <a:latin typeface="Garamond" pitchFamily="18" charset="0"/>
                <a:ea typeface="ＭＳ Ｐゴシック" pitchFamily="50" charset="-128"/>
              </a:defRPr>
            </a:lvl3pPr>
            <a:lvl4pPr>
              <a:defRPr kumimoji="1" sz="4400">
                <a:solidFill>
                  <a:schemeClr val="tx2"/>
                </a:solidFill>
                <a:latin typeface="Garamond" pitchFamily="18" charset="0"/>
                <a:ea typeface="ＭＳ Ｐゴシック" pitchFamily="50" charset="-128"/>
              </a:defRPr>
            </a:lvl4pPr>
            <a:lvl5pPr>
              <a:defRPr kumimoji="1" sz="4400">
                <a:solidFill>
                  <a:schemeClr val="tx2"/>
                </a:solidFill>
                <a:latin typeface="Garamond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 sz="4000" b="1" u="sng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潮汐波の鉛直伝播について</a:t>
            </a:r>
            <a:endParaRPr lang="ja-JP" altLang="en-US" sz="4000" b="1" u="sng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潮汐波を慣性重力波として考える。</a:t>
            </a:r>
          </a:p>
          <a:p>
            <a:pPr lvl="1"/>
            <a:r>
              <a:rPr lang="ja-JP" altLang="en-US"/>
              <a:t>慣性重力波：　重力波＋慣性振動</a:t>
            </a:r>
          </a:p>
          <a:p>
            <a:pPr lvl="2"/>
            <a:r>
              <a:rPr lang="ja-JP" altLang="en-US"/>
              <a:t>成層と</a:t>
            </a:r>
            <a:r>
              <a:rPr lang="ja-JP" altLang="en-US" u="sng">
                <a:solidFill>
                  <a:srgbClr val="FF0000"/>
                </a:solidFill>
              </a:rPr>
              <a:t>惑星の回転</a:t>
            </a:r>
            <a:r>
              <a:rPr lang="ja-JP" altLang="en-US"/>
              <a:t>が波の構造を変化させる。</a:t>
            </a:r>
          </a:p>
          <a:p>
            <a:pPr lvl="2"/>
            <a:r>
              <a:rPr lang="en-US" altLang="ja-JP"/>
              <a:t>f &lt; </a:t>
            </a:r>
            <a:r>
              <a:rPr lang="el-GR" altLang="ja-JP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ja-JP">
                <a:latin typeface="Times New Roman" pitchFamily="18" charset="0"/>
                <a:cs typeface="Times New Roman" pitchFamily="18" charset="0"/>
              </a:rPr>
              <a:t> &lt; N</a:t>
            </a:r>
            <a:endParaRPr lang="el-GR" altLang="ja-JP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3877" name="Picture 5" descr="iw0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663" y="3860800"/>
            <a:ext cx="21590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3878" name="Text Box 6"/>
          <p:cNvSpPr txBox="1">
            <a:spLocks noChangeArrowheads="1"/>
          </p:cNvSpPr>
          <p:nvPr/>
        </p:nvSpPr>
        <p:spPr bwMode="auto">
          <a:xfrm>
            <a:off x="1258888" y="6142038"/>
            <a:ext cx="331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latin typeface="Times New Roman" pitchFamily="18" charset="0"/>
              </a:rPr>
              <a:t>図</a:t>
            </a:r>
            <a:r>
              <a:rPr lang="en-US" altLang="ja-JP" sz="1600">
                <a:latin typeface="Times New Roman" pitchFamily="18" charset="0"/>
              </a:rPr>
              <a:t>. </a:t>
            </a:r>
            <a:r>
              <a:rPr lang="ja-JP" altLang="en-US" sz="1600">
                <a:latin typeface="Times New Roman" pitchFamily="18" charset="0"/>
              </a:rPr>
              <a:t>重力波の雰囲気 </a:t>
            </a:r>
            <a:r>
              <a:rPr lang="en-US" altLang="ja-JP" sz="1600">
                <a:latin typeface="Times New Roman" pitchFamily="18" charset="0"/>
              </a:rPr>
              <a:t>[</a:t>
            </a:r>
            <a:r>
              <a:rPr lang="ja-JP" altLang="en-US" sz="1600">
                <a:latin typeface="Times New Roman" pitchFamily="18" charset="0"/>
              </a:rPr>
              <a:t>地球流体電脳倶楽部</a:t>
            </a:r>
            <a:r>
              <a:rPr lang="en-US" altLang="ja-JP" sz="1600">
                <a:latin typeface="Times New Roman" pitchFamily="18" charset="0"/>
              </a:rPr>
              <a:t>, http://www.gfd-dennou.org/]</a:t>
            </a:r>
          </a:p>
        </p:txBody>
      </p:sp>
      <p:sp>
        <p:nvSpPr>
          <p:cNvPr id="463879" name="Text Box 7"/>
          <p:cNvSpPr txBox="1">
            <a:spLocks noChangeArrowheads="1"/>
          </p:cNvSpPr>
          <p:nvPr/>
        </p:nvSpPr>
        <p:spPr bwMode="auto">
          <a:xfrm>
            <a:off x="5157788" y="6165850"/>
            <a:ext cx="2114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>
                <a:latin typeface="Times New Roman" pitchFamily="18" charset="0"/>
              </a:rPr>
              <a:t>図</a:t>
            </a:r>
            <a:r>
              <a:rPr lang="en-US" altLang="ja-JP" sz="1600">
                <a:latin typeface="Times New Roman" pitchFamily="18" charset="0"/>
              </a:rPr>
              <a:t>. </a:t>
            </a:r>
            <a:r>
              <a:rPr lang="ja-JP" altLang="en-US" sz="1600">
                <a:latin typeface="Times New Roman" pitchFamily="18" charset="0"/>
              </a:rPr>
              <a:t>慣性振動の雰囲気</a:t>
            </a:r>
          </a:p>
        </p:txBody>
      </p:sp>
      <p:sp>
        <p:nvSpPr>
          <p:cNvPr id="463880" name="Text Box 8"/>
          <p:cNvSpPr txBox="1">
            <a:spLocks noChangeArrowheads="1"/>
          </p:cNvSpPr>
          <p:nvPr/>
        </p:nvSpPr>
        <p:spPr bwMode="auto">
          <a:xfrm>
            <a:off x="6888163" y="3933825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>
                <a:latin typeface="Times New Roman" pitchFamily="18" charset="0"/>
              </a:rPr>
              <a:t>運動方向</a:t>
            </a:r>
          </a:p>
        </p:txBody>
      </p:sp>
      <p:sp>
        <p:nvSpPr>
          <p:cNvPr id="463881" name="Text Box 9"/>
          <p:cNvSpPr txBox="1">
            <a:spLocks noChangeArrowheads="1"/>
          </p:cNvSpPr>
          <p:nvPr/>
        </p:nvSpPr>
        <p:spPr bwMode="auto">
          <a:xfrm>
            <a:off x="5822950" y="4510088"/>
            <a:ext cx="1044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>
                <a:latin typeface="Times New Roman" pitchFamily="18" charset="0"/>
              </a:rPr>
              <a:t>コリオリ力</a:t>
            </a:r>
          </a:p>
        </p:txBody>
      </p:sp>
      <p:sp>
        <p:nvSpPr>
          <p:cNvPr id="463882" name="Text Box 10"/>
          <p:cNvSpPr txBox="1">
            <a:spLocks noChangeArrowheads="1"/>
          </p:cNvSpPr>
          <p:nvPr/>
        </p:nvSpPr>
        <p:spPr bwMode="auto">
          <a:xfrm>
            <a:off x="5534025" y="374015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>
                <a:latin typeface="Times New Roman" pitchFamily="18" charset="0"/>
              </a:rPr>
              <a:t>空気塊</a:t>
            </a:r>
          </a:p>
        </p:txBody>
      </p:sp>
      <p:sp>
        <p:nvSpPr>
          <p:cNvPr id="463883" name="Text Box 11"/>
          <p:cNvSpPr txBox="1">
            <a:spLocks noChangeArrowheads="1"/>
          </p:cNvSpPr>
          <p:nvPr/>
        </p:nvSpPr>
        <p:spPr bwMode="auto">
          <a:xfrm>
            <a:off x="1619250" y="3854450"/>
            <a:ext cx="869950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密度低</a:t>
            </a:r>
          </a:p>
        </p:txBody>
      </p:sp>
      <p:sp>
        <p:nvSpPr>
          <p:cNvPr id="463884" name="Text Box 12"/>
          <p:cNvSpPr txBox="1">
            <a:spLocks noChangeArrowheads="1"/>
          </p:cNvSpPr>
          <p:nvPr/>
        </p:nvSpPr>
        <p:spPr bwMode="auto">
          <a:xfrm>
            <a:off x="1619250" y="5654675"/>
            <a:ext cx="869950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密度高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cepap2">
  <a:themeElements>
    <a:clrScheme name="ricepap2 1">
      <a:dk1>
        <a:srgbClr val="674517"/>
      </a:dk1>
      <a:lt1>
        <a:srgbClr val="F6E8D6"/>
      </a:lt1>
      <a:dk2>
        <a:srgbClr val="4D4D4D"/>
      </a:dk2>
      <a:lt2>
        <a:srgbClr val="EAC99E"/>
      </a:lt2>
      <a:accent1>
        <a:srgbClr val="FAF3EA"/>
      </a:accent1>
      <a:accent2>
        <a:srgbClr val="D9988D"/>
      </a:accent2>
      <a:accent3>
        <a:srgbClr val="FAF2E8"/>
      </a:accent3>
      <a:accent4>
        <a:srgbClr val="573A12"/>
      </a:accent4>
      <a:accent5>
        <a:srgbClr val="FCF8F3"/>
      </a:accent5>
      <a:accent6>
        <a:srgbClr val="C4897F"/>
      </a:accent6>
      <a:hlink>
        <a:srgbClr val="D69640"/>
      </a:hlink>
      <a:folHlink>
        <a:srgbClr val="969696"/>
      </a:folHlink>
    </a:clrScheme>
    <a:fontScheme name="ricepap2">
      <a:majorFont>
        <a:latin typeface="Garamond"/>
        <a:ea typeface="ＭＳ Ｐゴシック"/>
        <a:cs typeface=""/>
      </a:majorFont>
      <a:minorFont>
        <a:latin typeface="Garam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cepap2 1">
        <a:dk1>
          <a:srgbClr val="674517"/>
        </a:dk1>
        <a:lt1>
          <a:srgbClr val="F6E8D6"/>
        </a:lt1>
        <a:dk2>
          <a:srgbClr val="4D4D4D"/>
        </a:dk2>
        <a:lt2>
          <a:srgbClr val="EAC99E"/>
        </a:lt2>
        <a:accent1>
          <a:srgbClr val="FAF3EA"/>
        </a:accent1>
        <a:accent2>
          <a:srgbClr val="D9988D"/>
        </a:accent2>
        <a:accent3>
          <a:srgbClr val="FAF2E8"/>
        </a:accent3>
        <a:accent4>
          <a:srgbClr val="573A12"/>
        </a:accent4>
        <a:accent5>
          <a:srgbClr val="FCF8F3"/>
        </a:accent5>
        <a:accent6>
          <a:srgbClr val="C4897F"/>
        </a:accent6>
        <a:hlink>
          <a:srgbClr val="D6964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2 2">
        <a:dk1>
          <a:srgbClr val="343458"/>
        </a:dk1>
        <a:lt1>
          <a:srgbClr val="F6E8D6"/>
        </a:lt1>
        <a:dk2>
          <a:srgbClr val="545490"/>
        </a:dk2>
        <a:lt2>
          <a:srgbClr val="EAC99E"/>
        </a:lt2>
        <a:accent1>
          <a:srgbClr val="FAF3EA"/>
        </a:accent1>
        <a:accent2>
          <a:srgbClr val="9F9FBF"/>
        </a:accent2>
        <a:accent3>
          <a:srgbClr val="FAF2E8"/>
        </a:accent3>
        <a:accent4>
          <a:srgbClr val="2B2B4A"/>
        </a:accent4>
        <a:accent5>
          <a:srgbClr val="FCF8F3"/>
        </a:accent5>
        <a:accent6>
          <a:srgbClr val="9090AD"/>
        </a:accent6>
        <a:hlink>
          <a:srgbClr val="D3A21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2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EAEAEA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AEAEAE"/>
        </a:accent6>
        <a:hlink>
          <a:srgbClr val="4D4D4D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2 4">
        <a:dk1>
          <a:srgbClr val="2E402A"/>
        </a:dk1>
        <a:lt1>
          <a:srgbClr val="F6E8D6"/>
        </a:lt1>
        <a:dk2>
          <a:srgbClr val="5A7C52"/>
        </a:dk2>
        <a:lt2>
          <a:srgbClr val="EAC99E"/>
        </a:lt2>
        <a:accent1>
          <a:srgbClr val="FAF3EA"/>
        </a:accent1>
        <a:accent2>
          <a:srgbClr val="9FBFA2"/>
        </a:accent2>
        <a:accent3>
          <a:srgbClr val="FAF2E8"/>
        </a:accent3>
        <a:accent4>
          <a:srgbClr val="263522"/>
        </a:accent4>
        <a:accent5>
          <a:srgbClr val="FCF8F3"/>
        </a:accent5>
        <a:accent6>
          <a:srgbClr val="90AD92"/>
        </a:accent6>
        <a:hlink>
          <a:srgbClr val="D3A21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11175</TotalTime>
  <Words>144</Words>
  <Application>Microsoft Office PowerPoint</Application>
  <PresentationFormat>画面に合わせる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Times New Roman</vt:lpstr>
      <vt:lpstr>ＭＳ Ｐゴシック</vt:lpstr>
      <vt:lpstr>Garamond</vt:lpstr>
      <vt:lpstr>Arial</vt:lpstr>
      <vt:lpstr>ＭＳ Ｐ明朝</vt:lpstr>
      <vt:lpstr>ＭＳ 明朝</vt:lpstr>
      <vt:lpstr>Symbol</vt:lpstr>
      <vt:lpstr>ricepap2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高橋芳幸</dc:creator>
  <cp:lastModifiedBy>yot</cp:lastModifiedBy>
  <cp:revision>296</cp:revision>
  <dcterms:created xsi:type="dcterms:W3CDTF">2002-09-21T09:00:16Z</dcterms:created>
  <dcterms:modified xsi:type="dcterms:W3CDTF">2016-12-08T09:17:59Z</dcterms:modified>
</cp:coreProperties>
</file>