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6" r:id="rId3"/>
    <p:sldId id="273" r:id="rId4"/>
    <p:sldId id="295" r:id="rId5"/>
    <p:sldId id="271" r:id="rId6"/>
    <p:sldId id="304" r:id="rId7"/>
    <p:sldId id="299" r:id="rId8"/>
    <p:sldId id="300" r:id="rId9"/>
    <p:sldId id="301" r:id="rId10"/>
    <p:sldId id="302" r:id="rId11"/>
    <p:sldId id="257" r:id="rId12"/>
    <p:sldId id="290" r:id="rId13"/>
    <p:sldId id="291" r:id="rId14"/>
    <p:sldId id="305" r:id="rId15"/>
    <p:sldId id="306" r:id="rId16"/>
    <p:sldId id="30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7974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52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87723-6FCC-9642-9F48-61245904469D}" type="datetimeFigureOut">
              <a:rPr lang="en-US" smtClean="0"/>
              <a:t>8/30/15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7AEBE-B4EB-B14C-952B-8A692BAA5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5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AEBE-B4EB-B14C-952B-8A692BAA52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2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AEBE-B4EB-B14C-952B-8A692BAA52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9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7CF1-A0A0-CA42-957D-0FE533343B1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2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AEBE-B4EB-B14C-952B-8A692BAA52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4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AEBE-B4EB-B14C-952B-8A692BAA52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5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9C49-DBEB-DE4D-88C0-AF155C42795C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3407-33CE-1F49-A55A-D9C0F0B32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4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9C49-DBEB-DE4D-88C0-AF155C42795C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3407-33CE-1F49-A55A-D9C0F0B32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7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9C49-DBEB-DE4D-88C0-AF155C42795C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3407-33CE-1F49-A55A-D9C0F0B32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9C49-DBEB-DE4D-88C0-AF155C42795C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3407-33CE-1F49-A55A-D9C0F0B32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3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9C49-DBEB-DE4D-88C0-AF155C42795C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3407-33CE-1F49-A55A-D9C0F0B32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9C49-DBEB-DE4D-88C0-AF155C42795C}" type="datetimeFigureOut">
              <a:rPr lang="en-US" smtClean="0"/>
              <a:t>8/30/15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3407-33CE-1F49-A55A-D9C0F0B32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1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9C49-DBEB-DE4D-88C0-AF155C42795C}" type="datetimeFigureOut">
              <a:rPr lang="en-US" smtClean="0"/>
              <a:t>8/30/15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3407-33CE-1F49-A55A-D9C0F0B32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9C49-DBEB-DE4D-88C0-AF155C42795C}" type="datetimeFigureOut">
              <a:rPr lang="en-US" smtClean="0"/>
              <a:t>8/30/15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3407-33CE-1F49-A55A-D9C0F0B32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7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9C49-DBEB-DE4D-88C0-AF155C42795C}" type="datetimeFigureOut">
              <a:rPr lang="en-US" smtClean="0"/>
              <a:t>8/30/15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3407-33CE-1F49-A55A-D9C0F0B32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9C49-DBEB-DE4D-88C0-AF155C42795C}" type="datetimeFigureOut">
              <a:rPr lang="en-US" smtClean="0"/>
              <a:t>8/30/15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3407-33CE-1F49-A55A-D9C0F0B32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7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9C49-DBEB-DE4D-88C0-AF155C42795C}" type="datetimeFigureOut">
              <a:rPr lang="en-US" smtClean="0"/>
              <a:t>8/30/15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3407-33CE-1F49-A55A-D9C0F0B32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6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89C49-DBEB-DE4D-88C0-AF155C42795C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23407-33CE-1F49-A55A-D9C0F0B32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7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.png"/><Relationship Id="rId5" Type="http://schemas.openxmlformats.org/officeDocument/2006/relationships/image" Target="../media/image15.gi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image" Target="../media/image30.emf"/><Relationship Id="rId13" Type="http://schemas.openxmlformats.org/officeDocument/2006/relationships/image" Target="../media/image31.emf"/><Relationship Id="rId14" Type="http://schemas.openxmlformats.org/officeDocument/2006/relationships/image" Target="../media/image32.emf"/><Relationship Id="rId15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.png"/><Relationship Id="rId7" Type="http://schemas.openxmlformats.org/officeDocument/2006/relationships/image" Target="../media/image15.gif"/><Relationship Id="rId8" Type="http://schemas.openxmlformats.org/officeDocument/2006/relationships/image" Target="../media/image3.png"/><Relationship Id="rId9" Type="http://schemas.openxmlformats.org/officeDocument/2006/relationships/image" Target="../media/image27.emf"/><Relationship Id="rId10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gi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6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2.png"/><Relationship Id="rId10" Type="http://schemas.openxmlformats.org/officeDocument/2006/relationships/image" Target="../media/image15.gif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2.png"/><Relationship Id="rId7" Type="http://schemas.openxmlformats.org/officeDocument/2006/relationships/image" Target="../media/image15.gif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2.png"/><Relationship Id="rId6" Type="http://schemas.openxmlformats.org/officeDocument/2006/relationships/image" Target="../media/image15.gif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gi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6" Type="http://schemas.openxmlformats.org/officeDocument/2006/relationships/image" Target="../media/image15.gif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.png"/><Relationship Id="rId6" Type="http://schemas.openxmlformats.org/officeDocument/2006/relationships/image" Target="../media/image15.gif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7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IMG_27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524" y="4898572"/>
            <a:ext cx="6216952" cy="6652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Stephanie Dodson,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Ryoji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Jinushi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Elizabeth Makrides,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Daiki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Oyagi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Kunrui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Wang</a:t>
            </a:r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471717"/>
            <a:ext cx="9144000" cy="7718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The Patterns Behind Patterns</a:t>
            </a:r>
            <a:endParaRPr lang="en-US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10462" y="5809779"/>
            <a:ext cx="2523077" cy="900675"/>
            <a:chOff x="6546367" y="5882349"/>
            <a:chExt cx="2523077" cy="900675"/>
          </a:xfrm>
        </p:grpSpPr>
        <p:pic>
          <p:nvPicPr>
            <p:cNvPr id="13" name="Picture 12" descr="Hom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9"/>
            <a:stretch/>
          </p:blipFill>
          <p:spPr bwMode="auto">
            <a:xfrm>
              <a:off x="8287371" y="5995885"/>
              <a:ext cx="782073" cy="71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https://upload.wikimedia.org/wikipedia/en/b/b5/KobeUniv_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0382" y="5943310"/>
              <a:ext cx="936822" cy="81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isplaying 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22"/>
            <a:stretch/>
          </p:blipFill>
          <p:spPr bwMode="auto">
            <a:xfrm>
              <a:off x="6546367" y="5882349"/>
              <a:ext cx="615098" cy="90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29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5304"/>
            <a:ext cx="4038600" cy="4525963"/>
          </a:xfrm>
          <a:solidFill>
            <a:schemeClr val="accent1">
              <a:lumMod val="40000"/>
              <a:lumOff val="60000"/>
            </a:schemeClr>
          </a:solidFill>
          <a:ln w="38100" cmpd="sng">
            <a:solidFill>
              <a:srgbClr val="00009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Nonlinearity 1: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Patterns:</a:t>
            </a:r>
          </a:p>
          <a:p>
            <a:r>
              <a:rPr lang="en-US" sz="2000" dirty="0" smtClean="0"/>
              <a:t>Rhomboids</a:t>
            </a:r>
          </a:p>
          <a:p>
            <a:r>
              <a:rPr lang="en-US" sz="2000" dirty="0" smtClean="0"/>
              <a:t>Hexagons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Discretization:</a:t>
            </a:r>
          </a:p>
          <a:p>
            <a:r>
              <a:rPr lang="en-US" sz="2000" dirty="0" smtClean="0"/>
              <a:t>Fourier – periodic </a:t>
            </a:r>
          </a:p>
          <a:p>
            <a:r>
              <a:rPr lang="en-US" sz="2000" dirty="0" smtClean="0"/>
              <a:t>Fourier – periodic 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460" y="1629110"/>
            <a:ext cx="4038600" cy="4525963"/>
          </a:xfr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Nonlinearity 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Patterns:</a:t>
            </a:r>
          </a:p>
          <a:p>
            <a:r>
              <a:rPr lang="en-US" sz="2000" dirty="0" smtClean="0"/>
              <a:t>Stripes and spots</a:t>
            </a:r>
          </a:p>
          <a:p>
            <a:r>
              <a:rPr lang="en-US" sz="2000" dirty="0" smtClean="0"/>
              <a:t>All stripes or spots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Discretization:</a:t>
            </a:r>
          </a:p>
          <a:p>
            <a:r>
              <a:rPr lang="en-US" sz="2000" dirty="0" smtClean="0"/>
              <a:t>Fourier – periodic</a:t>
            </a:r>
          </a:p>
          <a:p>
            <a:r>
              <a:rPr lang="en-US" sz="2000" dirty="0" smtClean="0"/>
              <a:t>FD – Neumann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95628" y="4404506"/>
            <a:ext cx="1291172" cy="1719880"/>
            <a:chOff x="6164406" y="2684534"/>
            <a:chExt cx="2522394" cy="3296038"/>
          </a:xfrm>
        </p:grpSpPr>
        <p:sp>
          <p:nvSpPr>
            <p:cNvPr id="6" name="Rectangle 5"/>
            <p:cNvSpPr/>
            <p:nvPr/>
          </p:nvSpPr>
          <p:spPr>
            <a:xfrm>
              <a:off x="6332115" y="2684534"/>
              <a:ext cx="1998137" cy="2844724"/>
            </a:xfrm>
            <a:prstGeom prst="rect">
              <a:avLst/>
            </a:prstGeom>
            <a:pattFill prst="lgGrid">
              <a:fgClr>
                <a:prstClr val="black"/>
              </a:fgClr>
              <a:bgClr>
                <a:schemeClr val="accent5">
                  <a:lumMod val="40000"/>
                  <a:lumOff val="60000"/>
                </a:schemeClr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164406" y="5154811"/>
              <a:ext cx="2231142" cy="825761"/>
              <a:chOff x="2843777" y="4677490"/>
              <a:chExt cx="4908384" cy="1078592"/>
            </a:xfrm>
          </p:grpSpPr>
          <p:sp>
            <p:nvSpPr>
              <p:cNvPr id="11" name="Right Arrow 10"/>
              <p:cNvSpPr/>
              <p:nvPr/>
            </p:nvSpPr>
            <p:spPr>
              <a:xfrm>
                <a:off x="2843777" y="4677490"/>
                <a:ext cx="4908384" cy="107859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12703" y="4836509"/>
                <a:ext cx="3265534" cy="693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Fourier</a:t>
                </a:r>
                <a:endParaRPr lang="en-US" sz="1200" b="1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688224" y="2810932"/>
              <a:ext cx="998576" cy="2462409"/>
              <a:chOff x="8330252" y="2999609"/>
              <a:chExt cx="998576" cy="1495974"/>
            </a:xfrm>
          </p:grpSpPr>
          <p:sp>
            <p:nvSpPr>
              <p:cNvPr id="9" name="Down Arrow 8"/>
              <p:cNvSpPr/>
              <p:nvPr/>
            </p:nvSpPr>
            <p:spPr>
              <a:xfrm>
                <a:off x="8330252" y="2999609"/>
                <a:ext cx="998576" cy="1495974"/>
              </a:xfrm>
              <a:prstGeom prst="downArrow">
                <a:avLst>
                  <a:gd name="adj1" fmla="val 50000"/>
                  <a:gd name="adj2" fmla="val 51303"/>
                </a:avLst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436622" y="3196797"/>
                <a:ext cx="781642" cy="731733"/>
              </a:xfrm>
              <a:prstGeom prst="rect">
                <a:avLst/>
              </a:prstGeom>
              <a:noFill/>
            </p:spPr>
            <p:txBody>
              <a:bodyPr vert="wordArtVert" wrap="square" rtlCol="0" anchor="ctr">
                <a:spAutoFit/>
              </a:bodyPr>
              <a:lstStyle/>
              <a:p>
                <a:pPr algn="dist"/>
                <a:r>
                  <a:rPr lang="en-US" sz="1400" b="1" dirty="0" smtClean="0"/>
                  <a:t>FD</a:t>
                </a:r>
                <a:endParaRPr lang="en-US" sz="1400" b="1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047643" y="4338551"/>
            <a:ext cx="1291172" cy="1719880"/>
            <a:chOff x="6164406" y="2684534"/>
            <a:chExt cx="2522394" cy="3296038"/>
          </a:xfrm>
        </p:grpSpPr>
        <p:sp>
          <p:nvSpPr>
            <p:cNvPr id="14" name="Rectangle 13"/>
            <p:cNvSpPr/>
            <p:nvPr/>
          </p:nvSpPr>
          <p:spPr>
            <a:xfrm>
              <a:off x="6332115" y="2684534"/>
              <a:ext cx="1998137" cy="2844724"/>
            </a:xfrm>
            <a:prstGeom prst="rect">
              <a:avLst/>
            </a:prstGeom>
            <a:pattFill prst="lgGrid">
              <a:fgClr>
                <a:prstClr val="black"/>
              </a:fgClr>
              <a:bgClr>
                <a:schemeClr val="accent5">
                  <a:lumMod val="40000"/>
                  <a:lumOff val="60000"/>
                </a:schemeClr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164406" y="5154811"/>
              <a:ext cx="2231142" cy="825761"/>
              <a:chOff x="2843777" y="4677490"/>
              <a:chExt cx="4908384" cy="1078592"/>
            </a:xfrm>
          </p:grpSpPr>
          <p:sp>
            <p:nvSpPr>
              <p:cNvPr id="19" name="Right Arrow 18"/>
              <p:cNvSpPr/>
              <p:nvPr/>
            </p:nvSpPr>
            <p:spPr>
              <a:xfrm>
                <a:off x="2843777" y="4677490"/>
                <a:ext cx="4908384" cy="107859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12703" y="4836509"/>
                <a:ext cx="3265534" cy="693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Fourier</a:t>
                </a:r>
                <a:endParaRPr lang="en-US" sz="1200" b="1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688224" y="2810932"/>
              <a:ext cx="998576" cy="2462409"/>
              <a:chOff x="8330252" y="2999609"/>
              <a:chExt cx="998576" cy="1495974"/>
            </a:xfrm>
          </p:grpSpPr>
          <p:sp>
            <p:nvSpPr>
              <p:cNvPr id="17" name="Down Arrow 16"/>
              <p:cNvSpPr/>
              <p:nvPr/>
            </p:nvSpPr>
            <p:spPr>
              <a:xfrm>
                <a:off x="8330252" y="2999609"/>
                <a:ext cx="998576" cy="1495974"/>
              </a:xfrm>
              <a:prstGeom prst="downArrow">
                <a:avLst>
                  <a:gd name="adj1" fmla="val 50000"/>
                  <a:gd name="adj2" fmla="val 51303"/>
                </a:avLst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466686" y="3196797"/>
                <a:ext cx="721515" cy="1049338"/>
              </a:xfrm>
              <a:prstGeom prst="rect">
                <a:avLst/>
              </a:prstGeom>
              <a:noFill/>
            </p:spPr>
            <p:txBody>
              <a:bodyPr vert="wordArtVert" wrap="square" rtlCol="0" anchor="ctr">
                <a:spAutoFit/>
              </a:bodyPr>
              <a:lstStyle/>
              <a:p>
                <a:pPr algn="dist"/>
                <a:r>
                  <a:rPr lang="en-US" sz="1200" b="1" dirty="0" smtClean="0"/>
                  <a:t>Fourier</a:t>
                </a:r>
                <a:endParaRPr lang="en-US" sz="1200" b="1" dirty="0"/>
              </a:p>
            </p:txBody>
          </p:sp>
        </p:grpSp>
      </p:grp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70" y="2456254"/>
            <a:ext cx="2603500" cy="4191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06" y="2456254"/>
            <a:ext cx="2603500" cy="4191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6502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Two Cases Studied Here</a:t>
            </a:r>
            <a:endParaRPr lang="en-US" dirty="0">
              <a:latin typeface="Georgia"/>
              <a:cs typeface="Georgia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102" y="6294593"/>
            <a:ext cx="1625382" cy="559011"/>
            <a:chOff x="-2577769" y="3427129"/>
            <a:chExt cx="1625382" cy="559011"/>
          </a:xfrm>
        </p:grpSpPr>
        <p:pic>
          <p:nvPicPr>
            <p:cNvPr id="27" name="Picture 4" descr="Hom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9"/>
            <a:stretch/>
          </p:blipFill>
          <p:spPr bwMode="auto">
            <a:xfrm>
              <a:off x="-1393846" y="3504957"/>
              <a:ext cx="441459" cy="40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://www.brown.edu/webmaster/visual_identity/images/order/btmright.g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3" t="10494" r="60769"/>
            <a:stretch/>
          </p:blipFill>
          <p:spPr bwMode="auto">
            <a:xfrm>
              <a:off x="-2577769" y="3427129"/>
              <a:ext cx="376570" cy="55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https://upload.wikimedia.org/wikipedia/en/b/b5/KobeUniv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9353" y="3475280"/>
              <a:ext cx="528812" cy="462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725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274638"/>
            <a:ext cx="8771466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N</a:t>
            </a:r>
            <a:r>
              <a:rPr lang="en-US" dirty="0" smtClean="0">
                <a:latin typeface="Georgia" panose="02040502050405020303" pitchFamily="18" charset="0"/>
              </a:rPr>
              <a:t>umerical Continuation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165570" cy="4969465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Formulate the problem as</a:t>
            </a:r>
          </a:p>
          <a:p>
            <a:pPr marL="0" indent="0">
              <a:buNone/>
            </a:pPr>
            <a:r>
              <a:rPr lang="en-US" sz="2000" dirty="0" smtClean="0">
                <a:latin typeface="Georgia" panose="02040502050405020303" pitchFamily="18" charset="0"/>
              </a:rPr>
              <a:t>      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Our task: given an initial solution at			  </a:t>
            </a:r>
            <a:r>
              <a:rPr lang="en-US" sz="2000" dirty="0">
                <a:latin typeface="Georgia" panose="02040502050405020303" pitchFamily="18" charset="0"/>
              </a:rPr>
              <a:t>  </a:t>
            </a:r>
            <a:r>
              <a:rPr lang="en-US" sz="2000" dirty="0" smtClean="0">
                <a:latin typeface="Georgia" panose="02040502050405020303" pitchFamily="18" charset="0"/>
              </a:rPr>
              <a:t>     	 find a manifold of solutions connected in parameter space 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We proceed via a series of predictor-corrector steps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Predictor: find a vector     in the null space of 		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     and make step 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Corrector: use a root finding method in the constrained space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     which is orthogonal to the predictor</a:t>
            </a:r>
            <a:endParaRPr lang="en-US" sz="2000" dirty="0">
              <a:latin typeface="Georgia" panose="02040502050405020303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181312" y="2321281"/>
            <a:ext cx="12958" cy="2913735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94270" y="5235016"/>
            <a:ext cx="2492530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70" y="2329278"/>
            <a:ext cx="381000" cy="2667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366401"/>
            <a:ext cx="152400" cy="17780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6779600" y="3506180"/>
            <a:ext cx="465710" cy="2460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6993647" y="3244273"/>
            <a:ext cx="995808" cy="1743363"/>
          </a:xfrm>
          <a:custGeom>
            <a:avLst/>
            <a:gdLst>
              <a:gd name="connsiteX0" fmla="*/ 995808 w 995808"/>
              <a:gd name="connsiteY0" fmla="*/ 0 h 1743363"/>
              <a:gd name="connsiteX1" fmla="*/ 337717 w 995808"/>
              <a:gd name="connsiteY1" fmla="*/ 265545 h 1743363"/>
              <a:gd name="connsiteX2" fmla="*/ 2898 w 995808"/>
              <a:gd name="connsiteY2" fmla="*/ 773545 h 1743363"/>
              <a:gd name="connsiteX3" fmla="*/ 222262 w 995808"/>
              <a:gd name="connsiteY3" fmla="*/ 1385454 h 1743363"/>
              <a:gd name="connsiteX4" fmla="*/ 972717 w 995808"/>
              <a:gd name="connsiteY4" fmla="*/ 1743363 h 174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808" h="1743363">
                <a:moveTo>
                  <a:pt x="995808" y="0"/>
                </a:moveTo>
                <a:cubicBezTo>
                  <a:pt x="749505" y="68310"/>
                  <a:pt x="503202" y="136621"/>
                  <a:pt x="337717" y="265545"/>
                </a:cubicBezTo>
                <a:cubicBezTo>
                  <a:pt x="172232" y="394469"/>
                  <a:pt x="22140" y="586894"/>
                  <a:pt x="2898" y="773545"/>
                </a:cubicBezTo>
                <a:cubicBezTo>
                  <a:pt x="-16345" y="960197"/>
                  <a:pt x="60625" y="1223818"/>
                  <a:pt x="222262" y="1385454"/>
                </a:cubicBezTo>
                <a:cubicBezTo>
                  <a:pt x="383898" y="1547090"/>
                  <a:pt x="972717" y="1743363"/>
                  <a:pt x="972717" y="174336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961909" y="4114314"/>
            <a:ext cx="23291" cy="4138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961909" y="4528127"/>
            <a:ext cx="262728" cy="4974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8" idx="3"/>
          </p:cNvCxnSpPr>
          <p:nvPr/>
        </p:nvCxnSpPr>
        <p:spPr>
          <a:xfrm>
            <a:off x="7215909" y="4629727"/>
            <a:ext cx="307027" cy="35790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7521089" y="4903682"/>
            <a:ext cx="286019" cy="784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64" y="3379932"/>
            <a:ext cx="838200" cy="190500"/>
          </a:xfrm>
          <a:prstGeom prst="rect">
            <a:avLst/>
          </a:prstGeom>
        </p:spPr>
      </p:pic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18" y="3832514"/>
            <a:ext cx="825500" cy="1397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 flipV="1">
            <a:off x="7233765" y="3409042"/>
            <a:ext cx="141163" cy="1679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800273" y="3752273"/>
            <a:ext cx="161636" cy="24245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0102" y="6294593"/>
            <a:ext cx="1625382" cy="559011"/>
            <a:chOff x="-2577769" y="3427129"/>
            <a:chExt cx="1625382" cy="559011"/>
          </a:xfrm>
        </p:grpSpPr>
        <p:pic>
          <p:nvPicPr>
            <p:cNvPr id="31" name="Picture 4" descr="Hom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9"/>
            <a:stretch/>
          </p:blipFill>
          <p:spPr bwMode="auto">
            <a:xfrm>
              <a:off x="-1393846" y="3504957"/>
              <a:ext cx="441459" cy="40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http://www.brown.edu/webmaster/visual_identity/images/order/btmright.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3" t="10494" r="60769"/>
            <a:stretch/>
          </p:blipFill>
          <p:spPr bwMode="auto">
            <a:xfrm>
              <a:off x="-2577769" y="3427129"/>
              <a:ext cx="376570" cy="55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https://upload.wikimedia.org/wikipedia/en/b/b5/KobeUniv_logo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9353" y="3475280"/>
              <a:ext cx="528812" cy="462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Oval 35"/>
          <p:cNvSpPr/>
          <p:nvPr/>
        </p:nvSpPr>
        <p:spPr>
          <a:xfrm flipV="1">
            <a:off x="6891326" y="3946077"/>
            <a:ext cx="141163" cy="1679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V="1">
            <a:off x="7226040" y="3408203"/>
            <a:ext cx="155279" cy="169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flipV="1">
            <a:off x="7133033" y="4525264"/>
            <a:ext cx="141163" cy="1679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flipV="1">
            <a:off x="6881091" y="3941188"/>
            <a:ext cx="155279" cy="169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flipV="1">
            <a:off x="7664098" y="4819728"/>
            <a:ext cx="141163" cy="1679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V="1">
            <a:off x="7125974" y="4514746"/>
            <a:ext cx="155279" cy="169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51" y="2014877"/>
            <a:ext cx="3873500" cy="304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5" y="2721125"/>
            <a:ext cx="1384300" cy="266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25" y="4148740"/>
            <a:ext cx="215900" cy="152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50" y="4378174"/>
            <a:ext cx="774700" cy="266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86" y="4403574"/>
            <a:ext cx="355600" cy="215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01" y="5394173"/>
            <a:ext cx="3733800" cy="2667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60" y="3100038"/>
            <a:ext cx="11049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8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3-1000x667-blank-borderless-world-map-black&amp;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190"/>
            <a:ext cx="9144000" cy="6012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045"/>
            <a:ext cx="8229600" cy="11430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Resource use across continents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66" y="5346597"/>
            <a:ext cx="6678587" cy="1197429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Georgia"/>
                <a:cs typeface="Georgia"/>
              </a:rPr>
              <a:t>Computations completed on Oscar, the supercomputer at Brown University</a:t>
            </a:r>
          </a:p>
        </p:txBody>
      </p:sp>
      <p:sp>
        <p:nvSpPr>
          <p:cNvPr id="5" name="Curved Left Arrow 4"/>
          <p:cNvSpPr/>
          <p:nvPr/>
        </p:nvSpPr>
        <p:spPr>
          <a:xfrm flipH="1" flipV="1">
            <a:off x="968427" y="3672144"/>
            <a:ext cx="1303461" cy="2282744"/>
          </a:xfrm>
          <a:prstGeom prst="curvedLeftArrow">
            <a:avLst>
              <a:gd name="adj1" fmla="val 11092"/>
              <a:gd name="adj2" fmla="val 50000"/>
              <a:gd name="adj3" fmla="val 185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0088" y="1197428"/>
            <a:ext cx="7999791" cy="110671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Georgia"/>
                <a:cs typeface="Georgia"/>
              </a:rPr>
              <a:t>Visualizations conducted using the π-CAVE and resources at Kobe University  </a:t>
            </a:r>
          </a:p>
        </p:txBody>
      </p:sp>
      <p:sp>
        <p:nvSpPr>
          <p:cNvPr id="8" name="Curved Left Arrow 7"/>
          <p:cNvSpPr/>
          <p:nvPr/>
        </p:nvSpPr>
        <p:spPr>
          <a:xfrm>
            <a:off x="8010769" y="1862667"/>
            <a:ext cx="939707" cy="2481384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V="1">
            <a:off x="7867488" y="4051167"/>
            <a:ext cx="110847" cy="11710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2729306" y="3833421"/>
            <a:ext cx="110847" cy="11710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102" y="6294593"/>
            <a:ext cx="1625382" cy="559011"/>
            <a:chOff x="-2577769" y="3427129"/>
            <a:chExt cx="1625382" cy="559011"/>
          </a:xfrm>
        </p:grpSpPr>
        <p:pic>
          <p:nvPicPr>
            <p:cNvPr id="16" name="Picture 4" descr="Hom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9"/>
            <a:stretch/>
          </p:blipFill>
          <p:spPr bwMode="auto">
            <a:xfrm>
              <a:off x="-1393846" y="3504957"/>
              <a:ext cx="441459" cy="40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www.brown.edu/webmaster/visual_identity/images/order/btmright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3" t="10494" r="60769"/>
            <a:stretch/>
          </p:blipFill>
          <p:spPr bwMode="auto">
            <a:xfrm>
              <a:off x="-2577769" y="3427129"/>
              <a:ext cx="376570" cy="55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s://upload.wikimedia.org/wikipedia/en/b/b5/KobeUniv_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9353" y="3475280"/>
              <a:ext cx="528812" cy="462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70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7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5222"/>
            <a:ext cx="8229600" cy="1205090"/>
          </a:xfrm>
          <a:solidFill>
            <a:srgbClr val="FFFFFF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>
                <a:latin typeface="Georgia"/>
                <a:cs typeface="Georgia"/>
              </a:rPr>
              <a:t>And now our results … back to the videos!</a:t>
            </a:r>
            <a:endParaRPr lang="en-US" dirty="0">
              <a:latin typeface="Georgia"/>
              <a:cs typeface="Georg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823" y="6139718"/>
            <a:ext cx="1723295" cy="615173"/>
            <a:chOff x="6546367" y="5882349"/>
            <a:chExt cx="2523077" cy="900675"/>
          </a:xfrm>
        </p:grpSpPr>
        <p:pic>
          <p:nvPicPr>
            <p:cNvPr id="6" name="Picture 5" descr="Hom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9"/>
            <a:stretch/>
          </p:blipFill>
          <p:spPr bwMode="auto">
            <a:xfrm>
              <a:off x="8287371" y="5995885"/>
              <a:ext cx="782073" cy="71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s://upload.wikimedia.org/wikipedia/en/b/b5/KobeUniv_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0382" y="5943310"/>
              <a:ext cx="936822" cy="81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Displaying 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22"/>
            <a:stretch/>
          </p:blipFill>
          <p:spPr bwMode="auto">
            <a:xfrm>
              <a:off x="6546367" y="5882349"/>
              <a:ext cx="615098" cy="90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320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2054" t="52737" r="15802" b="3082"/>
          <a:stretch/>
        </p:blipFill>
        <p:spPr>
          <a:xfrm>
            <a:off x="171011" y="4832190"/>
            <a:ext cx="914400" cy="92687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63324" t="6995" r="10490" b="48142"/>
          <a:stretch/>
        </p:blipFill>
        <p:spPr>
          <a:xfrm>
            <a:off x="165911" y="2716420"/>
            <a:ext cx="919500" cy="1086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Physical Interpretations of    </a:t>
            </a:r>
            <a:r>
              <a:rPr lang="en-US" sz="600" dirty="0" smtClean="0">
                <a:latin typeface="Georgia"/>
                <a:cs typeface="Georgia"/>
              </a:rPr>
              <a:t>.</a:t>
            </a:r>
            <a:r>
              <a:rPr lang="en-US" dirty="0" smtClean="0">
                <a:latin typeface="Georgia"/>
                <a:cs typeface="Georgia"/>
              </a:rPr>
              <a:t>  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4294967295"/>
          </p:nvPr>
        </p:nvSpPr>
        <p:spPr>
          <a:xfrm>
            <a:off x="1176871" y="3038997"/>
            <a:ext cx="4040188" cy="35514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latin typeface="Georgia"/>
                <a:cs typeface="Georgia"/>
              </a:rPr>
              <a:t>Buckling, geologic folding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latin typeface="Georgia"/>
                <a:cs typeface="Georgia"/>
              </a:rPr>
              <a:t>P</a:t>
            </a:r>
            <a:r>
              <a:rPr lang="en-US" sz="2200" dirty="0" smtClean="0">
                <a:latin typeface="Georgia"/>
                <a:cs typeface="Georgia"/>
              </a:rPr>
              <a:t>lane </a:t>
            </a:r>
            <a:r>
              <a:rPr lang="en-US" sz="2200" dirty="0" err="1">
                <a:latin typeface="Georgia"/>
                <a:cs typeface="Georgia"/>
              </a:rPr>
              <a:t>Couette</a:t>
            </a:r>
            <a:r>
              <a:rPr lang="en-US" sz="2200" dirty="0">
                <a:latin typeface="Georgia"/>
                <a:cs typeface="Georgia"/>
              </a:rPr>
              <a:t> </a:t>
            </a:r>
            <a:r>
              <a:rPr lang="en-US" sz="2200" dirty="0" smtClean="0">
                <a:latin typeface="Georgia"/>
                <a:cs typeface="Georgia"/>
              </a:rPr>
              <a:t>flow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 smtClean="0"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>
                <a:latin typeface="Georgia"/>
                <a:cs typeface="Georgia"/>
              </a:rPr>
              <a:t>Optical cavity </a:t>
            </a:r>
            <a:r>
              <a:rPr lang="en-US" sz="2200" dirty="0" err="1" smtClean="0">
                <a:latin typeface="Georgia"/>
                <a:cs typeface="Georgia"/>
              </a:rPr>
              <a:t>solitons</a:t>
            </a:r>
            <a:endParaRPr lang="en-US" sz="2200" dirty="0" smtClean="0"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latin typeface="Georgia"/>
                <a:cs typeface="Georgia"/>
              </a:rPr>
              <a:t>Vegetation </a:t>
            </a:r>
            <a:r>
              <a:rPr lang="en-US" sz="2200" dirty="0" smtClean="0">
                <a:latin typeface="Georgia"/>
                <a:cs typeface="Georgia"/>
              </a:rPr>
              <a:t>growth</a:t>
            </a:r>
            <a:endParaRPr lang="en-US" sz="2200" dirty="0">
              <a:latin typeface="Georgia"/>
              <a:cs typeface="Georgi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4294967295"/>
          </p:nvPr>
        </p:nvSpPr>
        <p:spPr>
          <a:xfrm>
            <a:off x="4861457" y="3038996"/>
            <a:ext cx="4197879" cy="35514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latin typeface="Georgia"/>
                <a:cs typeface="Georgia"/>
              </a:rPr>
              <a:t>Strength of compressive </a:t>
            </a:r>
            <a:r>
              <a:rPr lang="en-US" sz="2200" dirty="0" smtClean="0">
                <a:latin typeface="Georgia"/>
                <a:cs typeface="Georgia"/>
              </a:rPr>
              <a:t>load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>
                <a:latin typeface="Georgia"/>
                <a:cs typeface="Georgia"/>
              </a:rPr>
              <a:t>Reynolds number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latin typeface="Georgia"/>
                <a:cs typeface="Georgia"/>
              </a:rPr>
              <a:t>I</a:t>
            </a:r>
            <a:r>
              <a:rPr lang="en-US" sz="2200" dirty="0" smtClean="0">
                <a:latin typeface="Georgia"/>
                <a:cs typeface="Georgia"/>
              </a:rPr>
              <a:t>ntensity </a:t>
            </a:r>
            <a:r>
              <a:rPr lang="en-US" sz="2200" dirty="0">
                <a:latin typeface="Georgia"/>
                <a:cs typeface="Georgia"/>
              </a:rPr>
              <a:t>of background </a:t>
            </a:r>
            <a:r>
              <a:rPr lang="en-US" sz="2200" dirty="0" smtClean="0">
                <a:latin typeface="Georgia"/>
                <a:cs typeface="Georgia"/>
              </a:rPr>
              <a:t>field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latin typeface="Georgia"/>
                <a:cs typeface="Georgia"/>
              </a:rPr>
              <a:t>Precipitation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9450" t="58060" r="51543" b="10795"/>
          <a:stretch/>
        </p:blipFill>
        <p:spPr>
          <a:xfrm>
            <a:off x="165911" y="5721031"/>
            <a:ext cx="914400" cy="1039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7953" t="48297" r="27758" b="7620"/>
          <a:stretch/>
        </p:blipFill>
        <p:spPr>
          <a:xfrm>
            <a:off x="167217" y="3802457"/>
            <a:ext cx="914400" cy="963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4206" y="2116658"/>
            <a:ext cx="404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eorgia"/>
                <a:cs typeface="Georgia"/>
              </a:rPr>
              <a:t>Physical System</a:t>
            </a: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1457" y="1744132"/>
            <a:ext cx="3478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Georgia"/>
              <a:cs typeface="Georgia"/>
            </a:endParaRPr>
          </a:p>
          <a:p>
            <a:pPr algn="ctr"/>
            <a:r>
              <a:rPr lang="en-US" sz="2400" dirty="0" smtClean="0">
                <a:latin typeface="Georgia"/>
                <a:cs typeface="Georgia"/>
              </a:rPr>
              <a:t>System Parameter</a:t>
            </a: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333" y="1400705"/>
            <a:ext cx="875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eorgia"/>
                <a:cs typeface="Georgia"/>
              </a:rPr>
              <a:t>In general,    corresponds to the primary control parameter </a:t>
            </a:r>
            <a:endParaRPr lang="en-US" sz="2400" dirty="0">
              <a:latin typeface="Georgia"/>
              <a:cs typeface="Georgia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151472" y="2631755"/>
            <a:ext cx="29294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81595" y="2638843"/>
            <a:ext cx="29294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42" y="811389"/>
            <a:ext cx="304800" cy="3810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11" y="1605844"/>
            <a:ext cx="177800" cy="2032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484752" y="6297241"/>
            <a:ext cx="1625382" cy="559011"/>
            <a:chOff x="-2577769" y="3427129"/>
            <a:chExt cx="1625382" cy="559011"/>
          </a:xfrm>
        </p:grpSpPr>
        <p:pic>
          <p:nvPicPr>
            <p:cNvPr id="25" name="Picture 4" descr="Home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9"/>
            <a:stretch/>
          </p:blipFill>
          <p:spPr bwMode="auto">
            <a:xfrm>
              <a:off x="-1393846" y="3504957"/>
              <a:ext cx="441459" cy="40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http://www.brown.edu/webmaster/visual_identity/images/order/btmright.gif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3" t="10494" r="60769"/>
            <a:stretch/>
          </p:blipFill>
          <p:spPr bwMode="auto">
            <a:xfrm>
              <a:off x="-2577769" y="3427129"/>
              <a:ext cx="376570" cy="55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https://upload.wikimedia.org/wikipedia/en/b/b5/KobeUniv_logo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9353" y="3475280"/>
              <a:ext cx="528812" cy="462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708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63324" t="6995" r="10572" b="48142"/>
          <a:stretch/>
        </p:blipFill>
        <p:spPr>
          <a:xfrm>
            <a:off x="165911" y="3833998"/>
            <a:ext cx="916614" cy="108603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1176871" y="4156575"/>
            <a:ext cx="4040188" cy="20893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latin typeface="Georgia"/>
                <a:cs typeface="Georgia"/>
              </a:rPr>
              <a:t>Buckling, geologic </a:t>
            </a:r>
            <a:r>
              <a:rPr lang="en-US" sz="2200" dirty="0" smtClean="0">
                <a:latin typeface="Georgia"/>
                <a:cs typeface="Georgia"/>
              </a:rPr>
              <a:t>folding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 smtClean="0"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 smtClean="0"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>
                <a:latin typeface="Georgia"/>
                <a:cs typeface="Georgia"/>
              </a:rPr>
              <a:t>Optical cavity </a:t>
            </a:r>
            <a:r>
              <a:rPr lang="en-US" sz="2200" dirty="0" err="1" smtClean="0">
                <a:latin typeface="Georgia"/>
                <a:cs typeface="Georgia"/>
              </a:rPr>
              <a:t>solitons</a:t>
            </a:r>
            <a:endParaRPr lang="en-US" sz="2200" dirty="0" smtClean="0">
              <a:latin typeface="Georgia"/>
              <a:cs typeface="Georgia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4294967295"/>
          </p:nvPr>
        </p:nvSpPr>
        <p:spPr>
          <a:xfrm>
            <a:off x="4861457" y="4156574"/>
            <a:ext cx="4197879" cy="2089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>
                <a:latin typeface="Georgia"/>
                <a:cs typeface="Georgia"/>
              </a:rPr>
              <a:t>Nonlinearities in foundation,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>
                <a:latin typeface="Georgia"/>
                <a:cs typeface="Georgia"/>
              </a:rPr>
              <a:t>strength </a:t>
            </a:r>
            <a:r>
              <a:rPr lang="en-US" sz="2200" dirty="0">
                <a:latin typeface="Georgia"/>
                <a:cs typeface="Georgia"/>
              </a:rPr>
              <a:t>of </a:t>
            </a:r>
            <a:r>
              <a:rPr lang="en-US" sz="2200" dirty="0" err="1" smtClean="0">
                <a:latin typeface="Georgia"/>
                <a:cs typeface="Georgia"/>
              </a:rPr>
              <a:t>restiffening</a:t>
            </a:r>
            <a:endParaRPr lang="en-US" sz="2200" dirty="0" smtClean="0"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err="1" smtClean="0">
                <a:latin typeface="Georgia"/>
                <a:cs typeface="Georgia"/>
              </a:rPr>
              <a:t>Cooperativity</a:t>
            </a:r>
            <a:r>
              <a:rPr lang="en-US" sz="2200" dirty="0" smtClean="0">
                <a:latin typeface="Georgia"/>
                <a:cs typeface="Georgia"/>
              </a:rPr>
              <a:t> parameter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>
              <a:latin typeface="Georgia"/>
              <a:cs typeface="Georgia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>
              <a:latin typeface="Georgia"/>
              <a:cs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206" y="3183437"/>
            <a:ext cx="40401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Georgia"/>
                <a:cs typeface="Georgia"/>
              </a:rPr>
              <a:t>Physical System</a:t>
            </a:r>
            <a:endParaRPr lang="en-US" sz="2600" dirty="0">
              <a:latin typeface="Georgia"/>
              <a:cs typeface="Georg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1457" y="2810911"/>
            <a:ext cx="34782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dirty="0" smtClean="0">
              <a:latin typeface="Georgia"/>
              <a:cs typeface="Georgia"/>
            </a:endParaRPr>
          </a:p>
          <a:p>
            <a:pPr algn="ctr"/>
            <a:r>
              <a:rPr lang="en-US" sz="2600" dirty="0" smtClean="0">
                <a:latin typeface="Georgia"/>
                <a:cs typeface="Georgia"/>
              </a:rPr>
              <a:t>System Parameter</a:t>
            </a:r>
            <a:endParaRPr lang="en-US" sz="2600" dirty="0">
              <a:latin typeface="Georgia"/>
              <a:cs typeface="Georgia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Physical Interpretations of    </a:t>
            </a:r>
            <a:r>
              <a:rPr lang="en-US" sz="600" dirty="0" smtClean="0">
                <a:latin typeface="Georgia"/>
                <a:cs typeface="Georgia"/>
              </a:rPr>
              <a:t>.</a:t>
            </a:r>
            <a:endParaRPr lang="en-US" sz="600" dirty="0">
              <a:latin typeface="Georgia"/>
              <a:cs typeface="Georg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333" y="1434571"/>
            <a:ext cx="8754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eorgia"/>
                <a:cs typeface="Georgia"/>
              </a:rPr>
              <a:t>Parameter     controls the strength of the nonlinearity </a:t>
            </a:r>
          </a:p>
          <a:p>
            <a:pPr algn="ctr"/>
            <a:endParaRPr lang="en-US" sz="1200" dirty="0">
              <a:latin typeface="Georgia"/>
              <a:cs typeface="Georgia"/>
            </a:endParaRPr>
          </a:p>
          <a:p>
            <a:pPr algn="ctr"/>
            <a:r>
              <a:rPr lang="en-US" sz="2400" dirty="0" smtClean="0">
                <a:latin typeface="Georgia"/>
                <a:cs typeface="Georgia"/>
              </a:rPr>
              <a:t>Correspondence less exact—generally combination of system parameters—but examples include:</a:t>
            </a:r>
            <a:endParaRPr lang="en-US" sz="2400" dirty="0">
              <a:latin typeface="Georgia"/>
              <a:cs typeface="Georgia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51472" y="3783199"/>
            <a:ext cx="29294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81595" y="3790287"/>
            <a:ext cx="29294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52054" t="52737" r="15802" b="3082"/>
          <a:stretch/>
        </p:blipFill>
        <p:spPr>
          <a:xfrm>
            <a:off x="171011" y="5379695"/>
            <a:ext cx="914400" cy="926876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18" y="1623483"/>
            <a:ext cx="165100" cy="1397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35" y="821267"/>
            <a:ext cx="279400" cy="254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484752" y="6297241"/>
            <a:ext cx="1625382" cy="559011"/>
            <a:chOff x="-2577769" y="3427129"/>
            <a:chExt cx="1625382" cy="559011"/>
          </a:xfrm>
        </p:grpSpPr>
        <p:pic>
          <p:nvPicPr>
            <p:cNvPr id="27" name="Picture 4" descr="Hom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9"/>
            <a:stretch/>
          </p:blipFill>
          <p:spPr bwMode="auto">
            <a:xfrm>
              <a:off x="-1393846" y="3504957"/>
              <a:ext cx="441459" cy="40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://www.brown.edu/webmaster/visual_identity/images/order/btmright.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3" t="10494" r="60769"/>
            <a:stretch/>
          </p:blipFill>
          <p:spPr bwMode="auto">
            <a:xfrm>
              <a:off x="-2577769" y="3427129"/>
              <a:ext cx="376570" cy="55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https://upload.wikimedia.org/wikipedia/en/b/b5/KobeUniv_logo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9353" y="3475280"/>
              <a:ext cx="528812" cy="462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434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exagon_lar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-169332"/>
            <a:ext cx="4206240" cy="5443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/>
                <a:cs typeface="Georgia"/>
              </a:rPr>
              <a:t>Comparison of bifurcation diagrams</a:t>
            </a:r>
            <a:endParaRPr lang="en-US" sz="3600" dirty="0">
              <a:latin typeface="Georgia"/>
              <a:cs typeface="Georgia"/>
            </a:endParaRPr>
          </a:p>
        </p:txBody>
      </p:sp>
      <p:pic>
        <p:nvPicPr>
          <p:cNvPr id="7" name="Picture 6" descr="hexagon_sma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4" y="-169332"/>
            <a:ext cx="4206240" cy="5443369"/>
          </a:xfrm>
          <a:prstGeom prst="rect">
            <a:avLst/>
          </a:prstGeom>
        </p:spPr>
      </p:pic>
      <p:pic>
        <p:nvPicPr>
          <p:cNvPr id="5" name="Picture 4" descr="hexagon_compar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25587" r="11503" b="21481"/>
          <a:stretch/>
        </p:blipFill>
        <p:spPr>
          <a:xfrm>
            <a:off x="2508244" y="3227916"/>
            <a:ext cx="4201583" cy="3630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9083" y="1406538"/>
            <a:ext cx="26352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Hexagons, small domain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3316" y="1406538"/>
            <a:ext cx="26352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Hexagons, large domain</a:t>
            </a:r>
            <a:endParaRPr lang="en-US" dirty="0"/>
          </a:p>
        </p:txBody>
      </p:sp>
      <p:sp>
        <p:nvSpPr>
          <p:cNvPr id="10" name="Bent Arrow 9"/>
          <p:cNvSpPr/>
          <p:nvPr/>
        </p:nvSpPr>
        <p:spPr>
          <a:xfrm flipV="1">
            <a:off x="1809744" y="4046123"/>
            <a:ext cx="698500" cy="119591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H="1" flipV="1">
            <a:off x="6883401" y="4046123"/>
            <a:ext cx="698500" cy="119591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84752" y="6297241"/>
            <a:ext cx="1625382" cy="559011"/>
            <a:chOff x="-2577769" y="3427129"/>
            <a:chExt cx="1625382" cy="559011"/>
          </a:xfrm>
        </p:grpSpPr>
        <p:pic>
          <p:nvPicPr>
            <p:cNvPr id="14" name="Picture 4" descr="Hom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9"/>
            <a:stretch/>
          </p:blipFill>
          <p:spPr bwMode="auto">
            <a:xfrm>
              <a:off x="-1393846" y="3504957"/>
              <a:ext cx="441459" cy="40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://www.brown.edu/webmaster/visual_identity/images/order/btmright.gi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3" t="10494" r="60769"/>
            <a:stretch/>
          </p:blipFill>
          <p:spPr bwMode="auto">
            <a:xfrm>
              <a:off x="-2577769" y="3427129"/>
              <a:ext cx="376570" cy="55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s://upload.wikimedia.org/wikipedia/en/b/b5/KobeUniv_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9353" y="3475280"/>
              <a:ext cx="528812" cy="462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302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2799.JPG"/>
          <p:cNvPicPr>
            <a:picLocks noChangeAspect="1"/>
          </p:cNvPicPr>
          <p:nvPr/>
        </p:nvPicPr>
        <p:blipFill>
          <a:blip r:embed="rId3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/>
                <a:cs typeface="Georgia"/>
              </a:rPr>
              <a:t>We say </a:t>
            </a:r>
            <a:r>
              <a:rPr lang="en-US" dirty="0">
                <a:solidFill>
                  <a:schemeClr val="bg1"/>
                </a:solidFill>
              </a:rPr>
              <a:t>“ありがとう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1700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Thank you to our hosts at Kobe University, in particular </a:t>
            </a:r>
            <a:r>
              <a:rPr kumimoji="1" lang="en-US" altLang="en-US" dirty="0" err="1" smtClean="0">
                <a:latin typeface="Georgia"/>
                <a:cs typeface="Georgia"/>
              </a:rPr>
              <a:t>Usui</a:t>
            </a:r>
            <a:r>
              <a:rPr kumimoji="1" lang="en-US" altLang="en-US" dirty="0">
                <a:latin typeface="Georgia"/>
                <a:cs typeface="Georgia"/>
              </a:rPr>
              <a:t>-sensei, Takahashi-sensei and Miyake-</a:t>
            </a:r>
            <a:r>
              <a:rPr kumimoji="1" lang="en-US" altLang="en-US" dirty="0" smtClean="0">
                <a:latin typeface="Georgia"/>
                <a:cs typeface="Georgia"/>
              </a:rPr>
              <a:t>sensei</a:t>
            </a:r>
          </a:p>
          <a:p>
            <a:endParaRPr lang="en-US" dirty="0" smtClean="0">
              <a:latin typeface="Georgia"/>
              <a:cs typeface="Georgia"/>
            </a:endParaRPr>
          </a:p>
          <a:p>
            <a:r>
              <a:rPr kumimoji="1" lang="en-US" altLang="en-US" dirty="0" smtClean="0">
                <a:latin typeface="Georgia"/>
                <a:cs typeface="Georgia"/>
              </a:rPr>
              <a:t>Thank you also to </a:t>
            </a:r>
            <a:r>
              <a:rPr kumimoji="1" lang="en-US" altLang="en-US" dirty="0">
                <a:latin typeface="Georgia"/>
                <a:cs typeface="Georgia"/>
              </a:rPr>
              <a:t>Kaya-sensei who </a:t>
            </a:r>
            <a:r>
              <a:rPr kumimoji="1" lang="en-US" altLang="en-US" dirty="0" smtClean="0">
                <a:latin typeface="Georgia"/>
                <a:cs typeface="Georgia"/>
              </a:rPr>
              <a:t>initiated this </a:t>
            </a:r>
            <a:r>
              <a:rPr kumimoji="1" lang="en-US" altLang="en-US" dirty="0">
                <a:latin typeface="Georgia"/>
                <a:cs typeface="Georgia"/>
              </a:rPr>
              <a:t>summer </a:t>
            </a:r>
            <a:r>
              <a:rPr kumimoji="1" lang="en-US" altLang="en-US" dirty="0" smtClean="0">
                <a:latin typeface="Georgia"/>
                <a:cs typeface="Georgia"/>
              </a:rPr>
              <a:t>school</a:t>
            </a:r>
          </a:p>
          <a:p>
            <a:endParaRPr kumimoji="1" lang="en-US" altLang="en-US" dirty="0">
              <a:latin typeface="Georgia"/>
              <a:cs typeface="Georgia"/>
            </a:endParaRPr>
          </a:p>
          <a:p>
            <a:r>
              <a:rPr kumimoji="1" lang="en-US" altLang="en-US" dirty="0" smtClean="0">
                <a:latin typeface="Georgia"/>
                <a:cs typeface="Georgia"/>
              </a:rPr>
              <a:t>And special thanks to </a:t>
            </a:r>
            <a:r>
              <a:rPr kumimoji="1" lang="en-US" altLang="en-US" dirty="0" err="1">
                <a:latin typeface="Georgia"/>
                <a:cs typeface="Georgia"/>
              </a:rPr>
              <a:t>Meno</a:t>
            </a:r>
            <a:r>
              <a:rPr kumimoji="1" lang="en-US" altLang="en-US" dirty="0">
                <a:latin typeface="Georgia"/>
                <a:cs typeface="Georgia"/>
              </a:rPr>
              <a:t>-</a:t>
            </a:r>
            <a:r>
              <a:rPr kumimoji="1" lang="en-US" altLang="en-US" dirty="0" smtClean="0">
                <a:latin typeface="Georgia"/>
                <a:cs typeface="Georgia"/>
              </a:rPr>
              <a:t>sensei </a:t>
            </a:r>
            <a:r>
              <a:rPr kumimoji="1" lang="en-US" altLang="en-US" dirty="0">
                <a:latin typeface="Georgia"/>
                <a:cs typeface="Georgia"/>
              </a:rPr>
              <a:t>and </a:t>
            </a:r>
            <a:r>
              <a:rPr kumimoji="1" lang="en-US" altLang="en-US" dirty="0" err="1" smtClean="0">
                <a:latin typeface="Georgia"/>
                <a:cs typeface="Georgia"/>
              </a:rPr>
              <a:t>Morishita</a:t>
            </a:r>
            <a:r>
              <a:rPr kumimoji="1" lang="en-US" altLang="en-US" dirty="0" smtClean="0">
                <a:latin typeface="Georgia"/>
                <a:cs typeface="Georgia"/>
              </a:rPr>
              <a:t>-sensei for their assistance with 3D visualizations here and in the CAVE</a:t>
            </a:r>
          </a:p>
          <a:p>
            <a:pPr marL="0" indent="0">
              <a:buNone/>
            </a:pPr>
            <a:endParaRPr kumimoji="1" lang="en-US" altLang="en-US" dirty="0" smtClean="0">
              <a:latin typeface="Georgia"/>
              <a:cs typeface="Georgia"/>
            </a:endParaRPr>
          </a:p>
          <a:p>
            <a:pPr marL="0" indent="0">
              <a:buNone/>
            </a:pPr>
            <a:endParaRPr kumimoji="1" lang="en-US" altLang="ja-JP" dirty="0">
              <a:latin typeface="Georgia"/>
              <a:cs typeface="Georgi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9756" y="6147489"/>
            <a:ext cx="1723295" cy="615173"/>
            <a:chOff x="6546367" y="5882349"/>
            <a:chExt cx="2523077" cy="900675"/>
          </a:xfrm>
        </p:grpSpPr>
        <p:pic>
          <p:nvPicPr>
            <p:cNvPr id="12" name="Picture 11" descr="Hom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9"/>
            <a:stretch/>
          </p:blipFill>
          <p:spPr bwMode="auto">
            <a:xfrm>
              <a:off x="8287371" y="5995885"/>
              <a:ext cx="782073" cy="71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s://upload.wikimedia.org/wikipedia/en/b/b5/KobeUniv_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0382" y="5943310"/>
              <a:ext cx="936822" cy="81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isplaying 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22"/>
            <a:stretch/>
          </p:blipFill>
          <p:spPr bwMode="auto">
            <a:xfrm>
              <a:off x="6546367" y="5882349"/>
              <a:ext cx="615098" cy="90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666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G_2799.JPG"/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23" y="413255"/>
            <a:ext cx="8958354" cy="752400"/>
          </a:xfrm>
          <a:noFill/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Introduction to Pattern 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7" y="1545167"/>
            <a:ext cx="8641080" cy="422426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>
                <a:latin typeface="Georgia"/>
                <a:cs typeface="Georgia"/>
              </a:rPr>
              <a:t>In our</a:t>
            </a:r>
            <a:r>
              <a:rPr lang="en-US" altLang="ja-JP" sz="2400" dirty="0">
                <a:latin typeface="Georgia"/>
                <a:cs typeface="Georgia"/>
              </a:rPr>
              <a:t> project we explore localized patterns on the </a:t>
            </a:r>
            <a:r>
              <a:rPr lang="en-US" altLang="ja-JP" sz="2400" dirty="0" smtClean="0">
                <a:latin typeface="Georgia"/>
                <a:cs typeface="Georgia"/>
              </a:rPr>
              <a:t>plane</a:t>
            </a:r>
          </a:p>
          <a:p>
            <a:pPr marL="0" indent="0">
              <a:buNone/>
            </a:pPr>
            <a:endParaRPr lang="en-US" altLang="ja-JP" sz="1200" dirty="0">
              <a:latin typeface="Georgia"/>
              <a:cs typeface="Georgia"/>
            </a:endParaRPr>
          </a:p>
          <a:p>
            <a:r>
              <a:rPr lang="en-US" altLang="ja-JP" sz="2400" dirty="0" smtClean="0">
                <a:latin typeface="Georgia"/>
                <a:cs typeface="Georgia"/>
              </a:rPr>
              <a:t>These </a:t>
            </a:r>
            <a:r>
              <a:rPr lang="en-US" altLang="ja-JP" sz="2400" dirty="0">
                <a:latin typeface="Georgia"/>
                <a:cs typeface="Georgia"/>
              </a:rPr>
              <a:t>patterns appear </a:t>
            </a:r>
            <a:r>
              <a:rPr lang="en-US" altLang="ja-JP" sz="2400" dirty="0" smtClean="0">
                <a:latin typeface="Georgia"/>
                <a:cs typeface="Georgia"/>
              </a:rPr>
              <a:t>in a </a:t>
            </a:r>
            <a:r>
              <a:rPr lang="en-US" altLang="ja-JP" sz="2400" dirty="0">
                <a:latin typeface="Georgia"/>
                <a:cs typeface="Georgia"/>
              </a:rPr>
              <a:t>variety of physical contexts, such as fluid systems, buckling and vegetation </a:t>
            </a:r>
            <a:r>
              <a:rPr lang="en-US" altLang="ja-JP" sz="2400" dirty="0" smtClean="0">
                <a:latin typeface="Georgia"/>
                <a:cs typeface="Georgia"/>
              </a:rPr>
              <a:t>growth</a:t>
            </a:r>
          </a:p>
          <a:p>
            <a:pPr marL="0" indent="0">
              <a:buNone/>
            </a:pPr>
            <a:endParaRPr lang="en-US" altLang="ja-JP" sz="1200" dirty="0">
              <a:latin typeface="Georgia"/>
              <a:cs typeface="Georgia"/>
            </a:endParaRPr>
          </a:p>
          <a:p>
            <a:r>
              <a:rPr lang="en-US" altLang="ja-JP" sz="2400" dirty="0">
                <a:latin typeface="Georgia"/>
                <a:cs typeface="Georgia"/>
              </a:rPr>
              <a:t>Understanding these patterns may lead to advances in our ability to predict and control physical processes such as </a:t>
            </a:r>
            <a:r>
              <a:rPr lang="en-US" altLang="ja-JP" sz="2400" dirty="0" smtClean="0">
                <a:latin typeface="Georgia"/>
                <a:cs typeface="Georgia"/>
              </a:rPr>
              <a:t>crystallization</a:t>
            </a:r>
          </a:p>
          <a:p>
            <a:pPr marL="0" indent="0">
              <a:buNone/>
            </a:pPr>
            <a:endParaRPr kumimoji="1" lang="en-US" altLang="ja-JP" sz="1200" dirty="0" smtClean="0"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Georgia"/>
                <a:cs typeface="Georgia"/>
              </a:rPr>
              <a:t>Patterns </a:t>
            </a:r>
            <a:r>
              <a:rPr lang="en-US" altLang="ja-JP" sz="2400" dirty="0">
                <a:latin typeface="Georgia"/>
                <a:cs typeface="Georgia"/>
              </a:rPr>
              <a:t>are solutions to </a:t>
            </a:r>
            <a:r>
              <a:rPr lang="en-US" altLang="ja-JP" sz="2400" dirty="0" smtClean="0">
                <a:latin typeface="Georgia"/>
                <a:cs typeface="Georgia"/>
              </a:rPr>
              <a:t>partial differential equations (PDEs) </a:t>
            </a:r>
            <a:r>
              <a:rPr lang="en-US" altLang="ja-JP" sz="2400" dirty="0">
                <a:latin typeface="Georgia"/>
                <a:cs typeface="Georgia"/>
              </a:rPr>
              <a:t>and include </a:t>
            </a:r>
            <a:r>
              <a:rPr lang="en-US" altLang="ja-JP" sz="2400" dirty="0" smtClean="0">
                <a:latin typeface="Georgia"/>
                <a:cs typeface="Georgia"/>
              </a:rPr>
              <a:t>spots </a:t>
            </a:r>
            <a:r>
              <a:rPr lang="en-US" altLang="ja-JP" sz="2400" dirty="0">
                <a:latin typeface="Georgia"/>
                <a:cs typeface="Georgia"/>
              </a:rPr>
              <a:t>and </a:t>
            </a:r>
            <a:r>
              <a:rPr lang="en-US" altLang="ja-JP" sz="2400" dirty="0" smtClean="0">
                <a:latin typeface="Georgia"/>
                <a:cs typeface="Georgia"/>
              </a:rPr>
              <a:t>stripes, </a:t>
            </a:r>
            <a:r>
              <a:rPr lang="en-US" altLang="ja-JP" sz="2400" dirty="0">
                <a:latin typeface="Georgia"/>
                <a:cs typeface="Georgia"/>
              </a:rPr>
              <a:t>rhomboids and hexagons</a:t>
            </a:r>
            <a:endParaRPr kumimoji="1" lang="ja-JP" altLang="en-US" sz="2400" dirty="0">
              <a:latin typeface="Georgia"/>
              <a:cs typeface="Georgia"/>
            </a:endParaRPr>
          </a:p>
          <a:p>
            <a:endParaRPr kumimoji="1" lang="ja-JP" altLang="en-US" sz="2400" dirty="0">
              <a:latin typeface="Georgia"/>
              <a:cs typeface="Georgia"/>
            </a:endParaRPr>
          </a:p>
          <a:p>
            <a:endParaRPr lang="en-US" sz="2400" dirty="0">
              <a:latin typeface="Georgia"/>
              <a:cs typeface="Georgia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9756" y="6147489"/>
            <a:ext cx="1723295" cy="615173"/>
            <a:chOff x="6546367" y="5882349"/>
            <a:chExt cx="2523077" cy="900675"/>
          </a:xfrm>
        </p:grpSpPr>
        <p:pic>
          <p:nvPicPr>
            <p:cNvPr id="19" name="Picture 18" descr="Hom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9"/>
            <a:stretch/>
          </p:blipFill>
          <p:spPr bwMode="auto">
            <a:xfrm>
              <a:off x="8287371" y="5995885"/>
              <a:ext cx="782073" cy="71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https://upload.wikimedia.org/wikipedia/en/b/b5/KobeUniv_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0382" y="5943310"/>
              <a:ext cx="936822" cy="81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Displaying 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22"/>
            <a:stretch/>
          </p:blipFill>
          <p:spPr bwMode="auto">
            <a:xfrm>
              <a:off x="6546367" y="5882349"/>
              <a:ext cx="615098" cy="90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648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IMG_2799.JPG"/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Examples from Physical Systems</a:t>
            </a:r>
            <a:endParaRPr lang="en-US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166"/>
          <a:stretch/>
        </p:blipFill>
        <p:spPr>
          <a:xfrm>
            <a:off x="5176923" y="1722075"/>
            <a:ext cx="2514600" cy="2295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804" y="4650909"/>
            <a:ext cx="2194560" cy="161838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/>
          <a:srcRect l="9375" r="885"/>
          <a:stretch/>
        </p:blipFill>
        <p:spPr>
          <a:xfrm>
            <a:off x="960484" y="1722075"/>
            <a:ext cx="2743200" cy="2107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284" y="1229898"/>
            <a:ext cx="3657600" cy="369332"/>
          </a:xfrm>
          <a:prstGeom prst="rect">
            <a:avLst/>
          </a:prstGeom>
          <a:solidFill>
            <a:srgbClr val="D9D9D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Bucking in thin structures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5423" y="1229898"/>
            <a:ext cx="3657600" cy="369332"/>
          </a:xfrm>
          <a:prstGeom prst="rect">
            <a:avLst/>
          </a:prstGeom>
          <a:solidFill>
            <a:srgbClr val="D9D9D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lane </a:t>
            </a:r>
            <a:r>
              <a:rPr lang="en-US" dirty="0" err="1" smtClean="0">
                <a:solidFill>
                  <a:srgbClr val="000000"/>
                </a:solidFill>
              </a:rPr>
              <a:t>Couette</a:t>
            </a:r>
            <a:r>
              <a:rPr lang="en-US" dirty="0" smtClean="0">
                <a:solidFill>
                  <a:srgbClr val="000000"/>
                </a:solidFill>
              </a:rPr>
              <a:t> flow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284" y="4209800"/>
            <a:ext cx="3657600" cy="369332"/>
          </a:xfrm>
          <a:prstGeom prst="rect">
            <a:avLst/>
          </a:prstGeom>
          <a:solidFill>
            <a:srgbClr val="D9D9D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Nonlinear optics: cavity solitons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b="56802"/>
          <a:stretch/>
        </p:blipFill>
        <p:spPr>
          <a:xfrm>
            <a:off x="4630455" y="4677909"/>
            <a:ext cx="3657600" cy="8464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05423" y="4209800"/>
            <a:ext cx="3657600" cy="369332"/>
          </a:xfrm>
          <a:prstGeom prst="rect">
            <a:avLst/>
          </a:prstGeom>
          <a:solidFill>
            <a:srgbClr val="D9D9D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Vegetative growth patterns</a:t>
            </a:r>
            <a:r>
              <a:rPr lang="en-US" baseline="30000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54542" b="10795"/>
          <a:stretch/>
        </p:blipFill>
        <p:spPr>
          <a:xfrm>
            <a:off x="4630455" y="5347142"/>
            <a:ext cx="3657600" cy="879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5489" y="1229898"/>
            <a:ext cx="30406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81614" y="1229898"/>
            <a:ext cx="30406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0912" y="4209800"/>
            <a:ext cx="30406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81983" y="4209800"/>
            <a:ext cx="30406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4" y="6488668"/>
            <a:ext cx="914363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1. Hunt </a:t>
            </a:r>
            <a:r>
              <a:rPr lang="en-US" i="1" dirty="0" smtClean="0">
                <a:solidFill>
                  <a:schemeClr val="tx1"/>
                </a:solidFill>
              </a:rPr>
              <a:t>et al.</a:t>
            </a:r>
            <a:r>
              <a:rPr lang="en-US" dirty="0" smtClean="0">
                <a:solidFill>
                  <a:schemeClr val="tx1"/>
                </a:solidFill>
              </a:rPr>
              <a:t>, 2000; 2. Schneider </a:t>
            </a:r>
            <a:r>
              <a:rPr lang="en-US" i="1" dirty="0" smtClean="0">
                <a:solidFill>
                  <a:schemeClr val="tx1"/>
                </a:solidFill>
              </a:rPr>
              <a:t>et al.</a:t>
            </a:r>
            <a:r>
              <a:rPr lang="en-US" dirty="0" smtClean="0">
                <a:solidFill>
                  <a:schemeClr val="tx1"/>
                </a:solidFill>
              </a:rPr>
              <a:t>, 2010; 3. </a:t>
            </a:r>
            <a:r>
              <a:rPr lang="en-US" dirty="0" err="1" smtClean="0">
                <a:solidFill>
                  <a:schemeClr val="tx1"/>
                </a:solidFill>
              </a:rPr>
              <a:t>McSloy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et al.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2002; 4. </a:t>
            </a:r>
            <a:r>
              <a:rPr lang="en-US" dirty="0" err="1" smtClean="0">
                <a:solidFill>
                  <a:schemeClr val="tx1"/>
                </a:solidFill>
              </a:rPr>
              <a:t>Meron</a:t>
            </a:r>
            <a:r>
              <a:rPr lang="en-US" dirty="0" smtClean="0">
                <a:solidFill>
                  <a:schemeClr val="tx1"/>
                </a:solidFill>
              </a:rPr>
              <a:t>, 2012.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0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2799.JPG"/>
          <p:cNvPicPr>
            <a:picLocks noChangeAspect="1"/>
          </p:cNvPicPr>
          <p:nvPr/>
        </p:nvPicPr>
        <p:blipFill>
          <a:blip r:embed="rId3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935" y="1417638"/>
            <a:ext cx="8645713" cy="464207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0935" y="3513768"/>
            <a:ext cx="86457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Georgia"/>
                <a:cs typeface="Georgia"/>
              </a:rPr>
              <a:t>For stationary solutions, </a:t>
            </a:r>
          </a:p>
          <a:p>
            <a:pPr marL="342900" lvl="0" indent="-342900">
              <a:buFont typeface="Arial"/>
              <a:buChar char="•"/>
            </a:pPr>
            <a:endParaRPr lang="en-US" altLang="ja-JP" sz="1600" dirty="0" smtClean="0">
              <a:solidFill>
                <a:prstClr val="black"/>
              </a:solidFill>
              <a:latin typeface="Georgia"/>
              <a:cs typeface="Georgia"/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Georgia"/>
                <a:cs typeface="Georgia"/>
              </a:rPr>
              <a:t>We</a:t>
            </a:r>
            <a:r>
              <a:rPr lang="ja-JP" altLang="en-US" sz="2400" dirty="0" smtClean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cs typeface="Georgia"/>
              </a:rPr>
              <a:t>can</a:t>
            </a:r>
            <a:r>
              <a:rPr lang="en-US" altLang="en-US" sz="2400" dirty="0">
                <a:solidFill>
                  <a:prstClr val="black"/>
                </a:solidFill>
                <a:latin typeface="Georgia"/>
                <a:cs typeface="Georgia"/>
              </a:rPr>
              <a:t> vary the parameters 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cs typeface="Georgia"/>
              </a:rPr>
              <a:t>μ and </a:t>
            </a:r>
            <a:r>
              <a:rPr lang="en-US" altLang="ja-JP" sz="2400" dirty="0" err="1">
                <a:solidFill>
                  <a:prstClr val="black"/>
                </a:solidFill>
                <a:latin typeface="Georgia"/>
                <a:cs typeface="Georgia"/>
              </a:rPr>
              <a:t>ν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cs typeface="Georgia"/>
              </a:rPr>
              <a:t> and also change the nonlinearity to model different </a:t>
            </a:r>
            <a:r>
              <a:rPr lang="en-US" altLang="ja-JP" sz="2400" dirty="0" smtClean="0">
                <a:solidFill>
                  <a:prstClr val="black"/>
                </a:solidFill>
                <a:latin typeface="Georgia"/>
                <a:cs typeface="Georgia"/>
              </a:rPr>
              <a:t>physical systems</a:t>
            </a:r>
          </a:p>
          <a:p>
            <a:pPr marL="342900" indent="-342900">
              <a:buFont typeface="Arial"/>
              <a:buChar char="•"/>
            </a:pPr>
            <a:endParaRPr lang="en-US" altLang="en-US" sz="16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342900" lvl="0" indent="-342900">
              <a:buFont typeface="Arial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Georgia"/>
                <a:cs typeface="Georgia"/>
              </a:rPr>
              <a:t>Finally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cs typeface="Georgia"/>
              </a:rPr>
              <a:t>, we </a:t>
            </a:r>
            <a:r>
              <a:rPr lang="en-US" altLang="ja-JP" sz="2400" dirty="0" smtClean="0">
                <a:solidFill>
                  <a:prstClr val="black"/>
                </a:solidFill>
                <a:latin typeface="Georgia"/>
                <a:cs typeface="Georgia"/>
              </a:rPr>
              <a:t>can consider 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cs typeface="Georgia"/>
              </a:rPr>
              <a:t>different boundary </a:t>
            </a:r>
            <a:r>
              <a:rPr lang="en-US" altLang="ja-JP" sz="2400" dirty="0" smtClean="0">
                <a:solidFill>
                  <a:prstClr val="black"/>
                </a:solidFill>
                <a:latin typeface="Georgia"/>
                <a:cs typeface="Georgia"/>
              </a:rPr>
              <a:t>conditions (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cs typeface="Georgia"/>
              </a:rPr>
              <a:t>periodic, Neumann or combination)</a:t>
            </a:r>
            <a:endParaRPr lang="ja-JP" altLang="en-US"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lvl="0"/>
            <a:endParaRPr lang="en-US" altLang="en-US" sz="2400" dirty="0" smtClean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eorgia" panose="02040502050405020303" pitchFamily="18" charset="0"/>
              </a:rPr>
              <a:t>Our Model System</a:t>
            </a:r>
            <a:endParaRPr lang="en-US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1734" y="1457680"/>
            <a:ext cx="439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Georgia"/>
                <a:cs typeface="Georgia"/>
              </a:rPr>
              <a:t>The Swift-</a:t>
            </a:r>
            <a:r>
              <a:rPr lang="en-US" altLang="ja-JP" sz="2400" dirty="0" err="1" smtClean="0">
                <a:latin typeface="Georgia"/>
                <a:cs typeface="Georgia"/>
              </a:rPr>
              <a:t>Hohenberg</a:t>
            </a:r>
            <a:r>
              <a:rPr lang="en-US" altLang="ja-JP" sz="2400" dirty="0" smtClean="0">
                <a:latin typeface="Georgia"/>
                <a:cs typeface="Georgia"/>
              </a:rPr>
              <a:t> equation</a:t>
            </a:r>
            <a:endParaRPr kumimoji="1" lang="ja-JP" altLang="en-US" sz="2400" dirty="0">
              <a:latin typeface="Georgia"/>
              <a:cs typeface="Georgia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834217"/>
            <a:ext cx="6896100" cy="4953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2116663"/>
            <a:ext cx="5956300" cy="4445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13" y="3659715"/>
            <a:ext cx="850900" cy="2667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09756" y="6147489"/>
            <a:ext cx="1723295" cy="615173"/>
            <a:chOff x="6546367" y="5882349"/>
            <a:chExt cx="2523077" cy="900675"/>
          </a:xfrm>
        </p:grpSpPr>
        <p:pic>
          <p:nvPicPr>
            <p:cNvPr id="29" name="Picture 28" descr="Hom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9"/>
            <a:stretch/>
          </p:blipFill>
          <p:spPr bwMode="auto">
            <a:xfrm>
              <a:off x="8287371" y="5995885"/>
              <a:ext cx="782073" cy="71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https://upload.wikimedia.org/wikipedia/en/b/b5/KobeUniv_logo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0382" y="5943310"/>
              <a:ext cx="936822" cy="81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Displaying 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22"/>
            <a:stretch/>
          </p:blipFill>
          <p:spPr bwMode="auto">
            <a:xfrm>
              <a:off x="6546367" y="5882349"/>
              <a:ext cx="615098" cy="90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326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ytimg.com/vi/_IYHT5jAInc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1" y="1317520"/>
            <a:ext cx="8714578" cy="4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214711" y="5206930"/>
            <a:ext cx="8714578" cy="1254276"/>
            <a:chOff x="214711" y="1300856"/>
            <a:chExt cx="8714578" cy="1254276"/>
          </a:xfrm>
        </p:grpSpPr>
        <p:sp>
          <p:nvSpPr>
            <p:cNvPr id="8" name="Rectangle 3"/>
            <p:cNvSpPr/>
            <p:nvPr/>
          </p:nvSpPr>
          <p:spPr>
            <a:xfrm>
              <a:off x="214711" y="1300856"/>
              <a:ext cx="8714578" cy="1254276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21734" y="1356082"/>
              <a:ext cx="43909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Georgia"/>
                  <a:cs typeface="Georgia"/>
                </a:rPr>
                <a:t>The Swift-</a:t>
              </a:r>
              <a:r>
                <a:rPr lang="en-US" altLang="ja-JP" sz="2400" dirty="0" err="1" smtClean="0">
                  <a:latin typeface="Georgia"/>
                  <a:cs typeface="Georgia"/>
                </a:rPr>
                <a:t>Hohenberg</a:t>
              </a:r>
              <a:r>
                <a:rPr lang="en-US" altLang="ja-JP" sz="2400" dirty="0" smtClean="0">
                  <a:latin typeface="Georgia"/>
                  <a:cs typeface="Georgia"/>
                </a:rPr>
                <a:t> equation</a:t>
              </a:r>
              <a:endParaRPr kumimoji="1" lang="ja-JP" altLang="en-US" sz="2400" dirty="0">
                <a:latin typeface="Georgia"/>
                <a:cs typeface="Georgia"/>
              </a:endParaRPr>
            </a:p>
          </p:txBody>
        </p:sp>
        <p:pic>
          <p:nvPicPr>
            <p:cNvPr id="7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850" y="1964266"/>
              <a:ext cx="5956300" cy="444500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Meaning of Equation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1609" y="6537333"/>
            <a:ext cx="5379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https://www.youtube.com/watch?v=_IYHT5jAInc</a:t>
            </a:r>
          </a:p>
        </p:txBody>
      </p:sp>
    </p:spTree>
    <p:extLst>
      <p:ext uri="{BB962C8B-B14F-4D97-AF65-F5344CB8AC3E}">
        <p14:creationId xmlns:p14="http://schemas.microsoft.com/office/powerpoint/2010/main" val="295688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670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Main Tool: Bifurcation Diagram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673" y="1045109"/>
            <a:ext cx="4876614" cy="39988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0684" y="5577528"/>
            <a:ext cx="6680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Georgia"/>
                <a:cs typeface="Georgia"/>
              </a:rPr>
              <a:t>Each point corresponds to a solution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Georgia"/>
                <a:cs typeface="Georgia"/>
              </a:rPr>
              <a:t>Shows how change in parameter affects solution</a:t>
            </a:r>
            <a:endParaRPr lang="en-US" sz="2200" dirty="0">
              <a:latin typeface="Georgia"/>
              <a:cs typeface="Georg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0518" y="4859267"/>
            <a:ext cx="2379615" cy="369332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Change in parameter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322" y="1988204"/>
            <a:ext cx="1767018" cy="369332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Solution Norm</a:t>
            </a:r>
            <a:endParaRPr lang="en-US" dirty="0">
              <a:latin typeface="Georgia"/>
              <a:cs typeface="Georgia"/>
            </a:endParaRP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>
            <a:off x="1214831" y="2357536"/>
            <a:ext cx="883509" cy="500253"/>
          </a:xfrm>
          <a:prstGeom prst="straightConnector1">
            <a:avLst/>
          </a:prstGeom>
          <a:ln w="190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1"/>
          </p:cNvCxnSpPr>
          <p:nvPr/>
        </p:nvCxnSpPr>
        <p:spPr>
          <a:xfrm flipH="1" flipV="1">
            <a:off x="5377642" y="4978473"/>
            <a:ext cx="1352876" cy="65460"/>
          </a:xfrm>
          <a:prstGeom prst="straightConnector1">
            <a:avLst/>
          </a:prstGeom>
          <a:ln w="190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102" y="6294593"/>
            <a:ext cx="1625382" cy="559011"/>
            <a:chOff x="-2577769" y="3427129"/>
            <a:chExt cx="1625382" cy="559011"/>
          </a:xfrm>
        </p:grpSpPr>
        <p:pic>
          <p:nvPicPr>
            <p:cNvPr id="12" name="Picture 4" descr="Hom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9"/>
            <a:stretch/>
          </p:blipFill>
          <p:spPr bwMode="auto">
            <a:xfrm>
              <a:off x="-1393846" y="3504957"/>
              <a:ext cx="441459" cy="40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://www.brown.edu/webmaster/visual_identity/images/order/btmright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3" t="10494" r="60769"/>
            <a:stretch/>
          </p:blipFill>
          <p:spPr bwMode="auto">
            <a:xfrm>
              <a:off x="-2577769" y="3427129"/>
              <a:ext cx="376570" cy="55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s://upload.wikimedia.org/wikipedia/en/b/b5/KobeUniv_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9353" y="3475280"/>
              <a:ext cx="528812" cy="462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446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65" y="1584810"/>
            <a:ext cx="3902926" cy="32004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9" idx="1"/>
          </p:cNvCxnSpPr>
          <p:nvPr/>
        </p:nvCxnSpPr>
        <p:spPr>
          <a:xfrm flipH="1">
            <a:off x="1504732" y="2268324"/>
            <a:ext cx="3908807" cy="47901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1"/>
          </p:cNvCxnSpPr>
          <p:nvPr/>
        </p:nvCxnSpPr>
        <p:spPr>
          <a:xfrm flipH="1" flipV="1">
            <a:off x="3672095" y="3808708"/>
            <a:ext cx="1741445" cy="123444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540" y="3808708"/>
            <a:ext cx="3481754" cy="246888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539" y="976891"/>
            <a:ext cx="3483864" cy="2582865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5670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Main Tool: Bifurcation Diagram</a:t>
            </a:r>
            <a:endParaRPr lang="en-US" dirty="0">
              <a:latin typeface="Georgia"/>
              <a:cs typeface="Georgi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102" y="6294593"/>
            <a:ext cx="1625382" cy="559011"/>
            <a:chOff x="-2577769" y="3427129"/>
            <a:chExt cx="1625382" cy="559011"/>
          </a:xfrm>
        </p:grpSpPr>
        <p:pic>
          <p:nvPicPr>
            <p:cNvPr id="14" name="Picture 4" descr="Hom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9"/>
            <a:stretch/>
          </p:blipFill>
          <p:spPr bwMode="auto">
            <a:xfrm>
              <a:off x="-1393846" y="3504957"/>
              <a:ext cx="441459" cy="40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://www.brown.edu/webmaster/visual_identity/images/order/btmright.gi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3" t="10494" r="60769"/>
            <a:stretch/>
          </p:blipFill>
          <p:spPr bwMode="auto">
            <a:xfrm>
              <a:off x="-2577769" y="3427129"/>
              <a:ext cx="376570" cy="55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s://upload.wikimedia.org/wikipedia/en/b/b5/KobeUniv_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9353" y="3475280"/>
              <a:ext cx="528812" cy="462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526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Numerical Solutions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1281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</a:t>
            </a:r>
            <a:r>
              <a:rPr lang="en-US" sz="2400" dirty="0" smtClean="0">
                <a:latin typeface="Georgia" panose="02040502050405020303" pitchFamily="18" charset="0"/>
              </a:rPr>
              <a:t>omputing the solutions numerically:</a:t>
            </a:r>
          </a:p>
          <a:p>
            <a:pPr lvl="1"/>
            <a:r>
              <a:rPr lang="en-US" sz="2000" dirty="0" smtClean="0">
                <a:latin typeface="Georgia" panose="02040502050405020303" pitchFamily="18" charset="0"/>
              </a:rPr>
              <a:t>Need to discretize the operators</a:t>
            </a:r>
          </a:p>
          <a:p>
            <a:pPr lvl="1"/>
            <a:r>
              <a:rPr lang="en-US" sz="2000" dirty="0" smtClean="0">
                <a:latin typeface="Georgia" panose="02040502050405020303" pitchFamily="18" charset="0"/>
              </a:rPr>
              <a:t>Impose boundary conditions (BC)</a:t>
            </a:r>
            <a:endParaRPr lang="en-US" sz="2000" dirty="0">
              <a:latin typeface="Georgia" panose="02040502050405020303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64964" y="4364797"/>
            <a:ext cx="4584700" cy="1896108"/>
            <a:chOff x="4237354" y="4626344"/>
            <a:chExt cx="4584700" cy="1896108"/>
          </a:xfrm>
        </p:grpSpPr>
        <p:sp>
          <p:nvSpPr>
            <p:cNvPr id="8" name="TextBox 7"/>
            <p:cNvSpPr txBox="1"/>
            <p:nvPr/>
          </p:nvSpPr>
          <p:spPr>
            <a:xfrm>
              <a:off x="4969751" y="5814566"/>
              <a:ext cx="34512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Fourier (spectral) with periodic BC on </a:t>
              </a:r>
              <a:r>
                <a:rPr lang="en-US" sz="2000" i="1" dirty="0" smtClean="0"/>
                <a:t>N</a:t>
              </a:r>
              <a:r>
                <a:rPr lang="en-US" sz="2000" dirty="0" smtClean="0"/>
                <a:t> grid points</a:t>
              </a:r>
              <a:endParaRPr lang="en-US" sz="2000" dirty="0"/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354" y="4626344"/>
              <a:ext cx="4584700" cy="8255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908514" y="2887995"/>
            <a:ext cx="3326973" cy="994013"/>
            <a:chOff x="3078485" y="2940623"/>
            <a:chExt cx="3326973" cy="994013"/>
          </a:xfrm>
        </p:grpSpPr>
        <p:sp>
          <p:nvSpPr>
            <p:cNvPr id="18" name="Rectangle 17"/>
            <p:cNvSpPr/>
            <p:nvPr/>
          </p:nvSpPr>
          <p:spPr>
            <a:xfrm>
              <a:off x="3078485" y="2940623"/>
              <a:ext cx="3326973" cy="994013"/>
            </a:xfrm>
            <a:prstGeom prst="rect">
              <a:avLst/>
            </a:prstGeom>
            <a:solidFill>
              <a:srgbClr val="00CC01">
                <a:alpha val="7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71" y="3215379"/>
              <a:ext cx="2540000" cy="444500"/>
            </a:xfrm>
            <a:prstGeom prst="rect">
              <a:avLst/>
            </a:prstGeom>
            <a:ln w="28575" cmpd="sng">
              <a:noFill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360565" y="4108708"/>
            <a:ext cx="3457064" cy="2152197"/>
            <a:chOff x="457200" y="4328837"/>
            <a:chExt cx="3457064" cy="2152197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5773148"/>
              <a:ext cx="34570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2</a:t>
              </a:r>
              <a:r>
                <a:rPr lang="en-US" sz="2000" baseline="30000" dirty="0" smtClean="0"/>
                <a:t>nd</a:t>
              </a:r>
              <a:r>
                <a:rPr lang="en-US" sz="2000" dirty="0" smtClean="0"/>
                <a:t> order Finite Differences (FD) with Neumann BC</a:t>
              </a:r>
              <a:endParaRPr lang="en-US" sz="2000" dirty="0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06" y="4328837"/>
              <a:ext cx="3087859" cy="143621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0102" y="6294593"/>
            <a:ext cx="1625382" cy="559011"/>
            <a:chOff x="-2577769" y="3427129"/>
            <a:chExt cx="1625382" cy="559011"/>
          </a:xfrm>
        </p:grpSpPr>
        <p:pic>
          <p:nvPicPr>
            <p:cNvPr id="20" name="Picture 4" descr="Hom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9"/>
            <a:stretch/>
          </p:blipFill>
          <p:spPr bwMode="auto">
            <a:xfrm>
              <a:off x="-1393846" y="3504957"/>
              <a:ext cx="441459" cy="40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http://www.brown.edu/webmaster/visual_identity/images/order/btmright.gi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3" t="10494" r="60769"/>
            <a:stretch/>
          </p:blipFill>
          <p:spPr bwMode="auto">
            <a:xfrm>
              <a:off x="-2577769" y="3427129"/>
              <a:ext cx="376570" cy="55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s://upload.wikimedia.org/wikipedia/en/b/b5/KobeUniv_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9353" y="3475280"/>
              <a:ext cx="528812" cy="462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987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537</Words>
  <Application>Microsoft Macintosh PowerPoint</Application>
  <PresentationFormat>On-screen Show (4:3)</PresentationFormat>
  <Paragraphs>130</Paragraphs>
  <Slides>16</Slides>
  <Notes>5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Patterns Behind Patterns</vt:lpstr>
      <vt:lpstr>We say “ありがとう”</vt:lpstr>
      <vt:lpstr>Introduction to Pattern Formation</vt:lpstr>
      <vt:lpstr>Examples from Physical Systems</vt:lpstr>
      <vt:lpstr>Our Model System</vt:lpstr>
      <vt:lpstr>Meaning of Equation</vt:lpstr>
      <vt:lpstr>Main Tool: Bifurcation Diagram</vt:lpstr>
      <vt:lpstr>Main Tool: Bifurcation Diagram</vt:lpstr>
      <vt:lpstr>Numerical Solutions</vt:lpstr>
      <vt:lpstr>Two Cases Studied Here</vt:lpstr>
      <vt:lpstr>Numerical Continuation</vt:lpstr>
      <vt:lpstr>Resource use across continents</vt:lpstr>
      <vt:lpstr>PowerPoint Presentation</vt:lpstr>
      <vt:lpstr>Physical Interpretations of    .  </vt:lpstr>
      <vt:lpstr>Physical Interpretations of    .</vt:lpstr>
      <vt:lpstr>Comparison of bifurcation diagrams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Makrides</dc:creator>
  <cp:lastModifiedBy>Elizabeth Makrides</cp:lastModifiedBy>
  <cp:revision>84</cp:revision>
  <dcterms:created xsi:type="dcterms:W3CDTF">2015-08-20T20:52:05Z</dcterms:created>
  <dcterms:modified xsi:type="dcterms:W3CDTF">2015-08-31T06:10:05Z</dcterms:modified>
</cp:coreProperties>
</file>