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7" r:id="rId2"/>
    <p:sldMasterId id="2147483709" r:id="rId3"/>
    <p:sldMasterId id="2147483721" r:id="rId4"/>
    <p:sldMasterId id="2147483733" r:id="rId5"/>
  </p:sldMasterIdLst>
  <p:notesMasterIdLst>
    <p:notesMasterId r:id="rId32"/>
  </p:notesMasterIdLst>
  <p:sldIdLst>
    <p:sldId id="256" r:id="rId6"/>
    <p:sldId id="257" r:id="rId7"/>
    <p:sldId id="295" r:id="rId8"/>
    <p:sldId id="296" r:id="rId9"/>
    <p:sldId id="297" r:id="rId10"/>
    <p:sldId id="298" r:id="rId11"/>
    <p:sldId id="299" r:id="rId12"/>
    <p:sldId id="310" r:id="rId13"/>
    <p:sldId id="300" r:id="rId14"/>
    <p:sldId id="301" r:id="rId15"/>
    <p:sldId id="302" r:id="rId16"/>
    <p:sldId id="303" r:id="rId17"/>
    <p:sldId id="311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283" r:id="rId30"/>
    <p:sldId id="304" r:id="rId31"/>
  </p:sldIdLst>
  <p:sldSz cx="9144000" cy="6858000" type="screen4x3"/>
  <p:notesSz cx="6858000" cy="9144000"/>
  <p:defaultTextStyle>
    <a:defPPr>
      <a:defRPr lang="ja-JP"/>
    </a:defPPr>
    <a:lvl1pPr marL="0" algn="l" defTabSz="91421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106" algn="l" defTabSz="91421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210" algn="l" defTabSz="91421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316" algn="l" defTabSz="91421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421" algn="l" defTabSz="91421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5526" algn="l" defTabSz="91421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2630" algn="l" defTabSz="91421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199736" algn="l" defTabSz="91421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6841" algn="l" defTabSz="91421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-137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image" Target="../media/image1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B290DF-F565-45BF-8BEA-E0EC6AA39526}" type="datetimeFigureOut">
              <a:rPr kumimoji="1" lang="ja-JP" altLang="en-US" smtClean="0"/>
              <a:t>2015/8/31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F15062-431C-463F-8A52-2FF1FD13E88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1946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106" algn="l" defTabSz="91421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210" algn="l" defTabSz="91421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316" algn="l" defTabSz="91421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421" algn="l" defTabSz="91421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5526" algn="l" defTabSz="91421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2630" algn="l" defTabSz="91421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199736" algn="l" defTabSz="91421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6841" algn="l" defTabSz="91421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大きな目標「大気シミュレーション」</a:t>
            </a:r>
            <a:endParaRPr kumimoji="1" lang="en-US" altLang="ja-JP" dirty="0" smtClean="0"/>
          </a:p>
          <a:p>
            <a:r>
              <a:rPr kumimoji="1" lang="ja-JP" altLang="en-US" dirty="0" smtClean="0"/>
              <a:t>その中で我々のパートでは，何もない状態での大気の流れと，山実際の地形を置いた時の大気の流れをシミュレートした．</a:t>
            </a:r>
            <a:endParaRPr kumimoji="1" lang="en-US" altLang="ja-JP" dirty="0" smtClean="0"/>
          </a:p>
          <a:p>
            <a:r>
              <a:rPr kumimoji="1" lang="ja-JP" altLang="en-US" dirty="0" smtClean="0"/>
              <a:t>目標としてはそれを可視化することである．</a:t>
            </a:r>
            <a:endParaRPr kumimoji="1" lang="en-US" altLang="ja-JP" dirty="0" smtClean="0"/>
          </a:p>
          <a:p>
            <a:endParaRPr kumimoji="1" lang="en-US" altLang="ja-JP" dirty="0" smtClean="0"/>
          </a:p>
          <a:p>
            <a:r>
              <a:rPr kumimoji="1" lang="ja-JP" altLang="en-US" dirty="0" smtClean="0"/>
              <a:t>自分のやったこと</a:t>
            </a:r>
            <a:endParaRPr kumimoji="1" lang="en-US" altLang="ja-JP" dirty="0" smtClean="0"/>
          </a:p>
          <a:p>
            <a:r>
              <a:rPr kumimoji="1" lang="en-US" altLang="ja-JP" dirty="0" smtClean="0"/>
              <a:t>1</a:t>
            </a:r>
            <a:r>
              <a:rPr kumimoji="1" lang="ja-JP" altLang="en-US" dirty="0" smtClean="0"/>
              <a:t>つ山を作り，その地形をモデルに組み込むことにより，大気の流れを見る．（</a:t>
            </a:r>
            <a:r>
              <a:rPr kumimoji="1" lang="en-US" altLang="ja-JP" dirty="0" smtClean="0"/>
              <a:t>DCPAM</a:t>
            </a:r>
            <a:r>
              <a:rPr kumimoji="1" lang="ja-JP" altLang="en-US" dirty="0" smtClean="0"/>
              <a:t>で）</a:t>
            </a:r>
            <a:endParaRPr kumimoji="1" lang="en-US" altLang="ja-JP" dirty="0" smtClean="0"/>
          </a:p>
          <a:p>
            <a:r>
              <a:rPr kumimoji="1" lang="ja-JP" altLang="en-US" dirty="0" smtClean="0"/>
              <a:t>ウィルのやったこと</a:t>
            </a:r>
            <a:endParaRPr kumimoji="1" lang="en-US" altLang="ja-JP" dirty="0" smtClean="0"/>
          </a:p>
          <a:p>
            <a:r>
              <a:rPr kumimoji="1" lang="en-US" altLang="ja-JP" dirty="0" smtClean="0"/>
              <a:t>1</a:t>
            </a:r>
            <a:r>
              <a:rPr kumimoji="1" lang="ja-JP" altLang="en-US" dirty="0" smtClean="0"/>
              <a:t>つ山を作り，その地形をモデルに組み込むことにより，大気の流れをみる．（</a:t>
            </a:r>
            <a:r>
              <a:rPr kumimoji="1" lang="en-US" altLang="ja-JP" dirty="0" smtClean="0"/>
              <a:t>Shallow Water</a:t>
            </a:r>
            <a:r>
              <a:rPr kumimoji="1" lang="en-US" altLang="ja-JP" baseline="0" dirty="0" smtClean="0"/>
              <a:t> Model</a:t>
            </a:r>
            <a:r>
              <a:rPr kumimoji="1" lang="ja-JP" altLang="en-US" baseline="0" dirty="0" smtClean="0"/>
              <a:t>で</a:t>
            </a:r>
            <a:r>
              <a:rPr kumimoji="1" lang="ja-JP" altLang="en-US" dirty="0" smtClean="0"/>
              <a:t>）</a:t>
            </a:r>
            <a:endParaRPr kumimoji="1" lang="en-US" altLang="ja-JP" dirty="0" smtClean="0"/>
          </a:p>
          <a:p>
            <a:endParaRPr kumimoji="1" lang="en-US" altLang="ja-JP" dirty="0" smtClean="0"/>
          </a:p>
          <a:p>
            <a:r>
              <a:rPr kumimoji="1" lang="ja-JP" altLang="en-US" dirty="0" smtClean="0"/>
              <a:t>ウィルはさらに実際の地形でのシミュレートをし，</a:t>
            </a:r>
            <a:endParaRPr kumimoji="1" lang="en-US" altLang="ja-JP" dirty="0" smtClean="0"/>
          </a:p>
          <a:p>
            <a:endParaRPr kumimoji="1" lang="en-US" altLang="ja-JP" dirty="0" smtClean="0"/>
          </a:p>
          <a:p>
            <a:r>
              <a:rPr kumimoji="1" lang="ja-JP" altLang="en-US" dirty="0" smtClean="0"/>
              <a:t>自分は</a:t>
            </a:r>
            <a:r>
              <a:rPr kumimoji="1" lang="en-US" altLang="ja-JP" dirty="0" smtClean="0"/>
              <a:t>3D</a:t>
            </a:r>
            <a:r>
              <a:rPr kumimoji="1" lang="ja-JP" altLang="en-US" dirty="0" err="1" smtClean="0"/>
              <a:t>での</a:t>
            </a:r>
            <a:r>
              <a:rPr kumimoji="1" lang="ja-JP" altLang="en-US" dirty="0" smtClean="0"/>
              <a:t>可視化を試みた．</a:t>
            </a:r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BFEC3-F16E-4D2C-8D37-BECF5B972C37}" type="slidenum">
              <a:rPr lang="ja-JP" altLang="en-US" smtClean="0">
                <a:solidFill>
                  <a:prstClr val="black"/>
                </a:solidFill>
              </a:rPr>
              <a:pPr/>
              <a:t>14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0943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BFEC3-F16E-4D2C-8D37-BECF5B972C37}" type="slidenum">
              <a:rPr lang="ja-JP" altLang="en-US" smtClean="0">
                <a:solidFill>
                  <a:prstClr val="black"/>
                </a:solidFill>
              </a:rPr>
              <a:pPr/>
              <a:t>23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0943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BFEC3-F16E-4D2C-8D37-BECF5B972C37}" type="slidenum">
              <a:rPr lang="ja-JP" altLang="en-US" smtClean="0">
                <a:solidFill>
                  <a:prstClr val="black"/>
                </a:solidFill>
              </a:rPr>
              <a:pPr/>
              <a:t>24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094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BFEC3-F16E-4D2C-8D37-BECF5B972C37}" type="slidenum">
              <a:rPr lang="ja-JP" altLang="en-US" smtClean="0">
                <a:solidFill>
                  <a:prstClr val="black"/>
                </a:solidFill>
              </a:rPr>
              <a:pPr/>
              <a:t>15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094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BFEC3-F16E-4D2C-8D37-BECF5B972C37}" type="slidenum">
              <a:rPr lang="ja-JP" altLang="en-US" smtClean="0">
                <a:solidFill>
                  <a:prstClr val="black"/>
                </a:solidFill>
              </a:rPr>
              <a:pPr/>
              <a:t>16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094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BFEC3-F16E-4D2C-8D37-BECF5B972C37}" type="slidenum">
              <a:rPr lang="ja-JP" altLang="en-US" smtClean="0">
                <a:solidFill>
                  <a:prstClr val="black"/>
                </a:solidFill>
              </a:rPr>
              <a:pPr/>
              <a:t>17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0943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Why do I choose this</a:t>
            </a:r>
            <a:r>
              <a:rPr kumimoji="1" lang="en-US" altLang="ja-JP" baseline="0" dirty="0" smtClean="0"/>
              <a:t> theme?, because My study is similar to this theme.</a:t>
            </a:r>
          </a:p>
          <a:p>
            <a:r>
              <a:rPr kumimoji="1" lang="en-US" altLang="ja-JP" baseline="0" dirty="0" smtClean="0"/>
              <a:t>My study is wind power assessment to calculate the wind for wind power electric generation,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In this time, I simulate how atmosphere going on or spread after it hit a mountain, by using atmospheric model; DCPAM.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BFEC3-F16E-4D2C-8D37-BECF5B972C37}" type="slidenum">
              <a:rPr lang="ja-JP" altLang="en-US" smtClean="0">
                <a:solidFill>
                  <a:prstClr val="black"/>
                </a:solidFill>
              </a:rPr>
              <a:pPr/>
              <a:t>18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0943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高さ</a:t>
            </a:r>
            <a:r>
              <a:rPr kumimoji="1" lang="en-US" altLang="ja-JP" dirty="0" smtClean="0"/>
              <a:t>2500</a:t>
            </a:r>
            <a:r>
              <a:rPr kumimoji="1" lang="ja-JP" altLang="en-US" dirty="0" err="1" smtClean="0"/>
              <a:t>ｍ</a:t>
            </a:r>
            <a:r>
              <a:rPr kumimoji="1" lang="ja-JP" altLang="en-US" dirty="0" smtClean="0"/>
              <a:t>の山の地形を作成し，モデルに組み込むことにより，大気が山に当たった時の効果を確認する．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BFEC3-F16E-4D2C-8D37-BECF5B972C37}" type="slidenum">
              <a:rPr lang="ja-JP" altLang="en-US" smtClean="0">
                <a:solidFill>
                  <a:prstClr val="black"/>
                </a:solidFill>
              </a:rPr>
              <a:pPr/>
              <a:t>19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0943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BFEC3-F16E-4D2C-8D37-BECF5B972C37}" type="slidenum">
              <a:rPr lang="ja-JP" altLang="en-US" smtClean="0">
                <a:solidFill>
                  <a:prstClr val="black"/>
                </a:solidFill>
              </a:rPr>
              <a:pPr/>
              <a:t>20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0943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これは各モデルにおける</a:t>
            </a:r>
            <a:r>
              <a:rPr kumimoji="1" lang="en-US" altLang="ja-JP" dirty="0" smtClean="0"/>
              <a:t>2</a:t>
            </a:r>
            <a:r>
              <a:rPr kumimoji="1" lang="ja-JP" altLang="en-US" dirty="0" smtClean="0"/>
              <a:t>次元での比較である．</a:t>
            </a:r>
            <a:endParaRPr kumimoji="1" lang="en-US" altLang="ja-JP" dirty="0" smtClean="0"/>
          </a:p>
          <a:p>
            <a:r>
              <a:rPr kumimoji="1" lang="en-US" altLang="ja-JP" dirty="0" smtClean="0"/>
              <a:t>DCPAM</a:t>
            </a:r>
            <a:r>
              <a:rPr kumimoji="1" lang="ja-JP" altLang="en-US" dirty="0" smtClean="0"/>
              <a:t>は</a:t>
            </a:r>
            <a:r>
              <a:rPr kumimoji="1" lang="en-US" altLang="ja-JP" dirty="0" smtClean="0"/>
              <a:t>3</a:t>
            </a:r>
            <a:r>
              <a:rPr kumimoji="1" lang="ja-JP" altLang="en-US" dirty="0" smtClean="0"/>
              <a:t>次元モデルであるが，ここでは</a:t>
            </a:r>
            <a:r>
              <a:rPr kumimoji="1" lang="en-US" altLang="ja-JP" dirty="0" smtClean="0"/>
              <a:t>500hPa</a:t>
            </a:r>
            <a:r>
              <a:rPr kumimoji="1" lang="ja-JP" altLang="en-US" dirty="0" smtClean="0"/>
              <a:t>面での風速を取り出している．</a:t>
            </a:r>
            <a:endParaRPr kumimoji="1" lang="en-US" altLang="ja-JP" dirty="0" smtClean="0"/>
          </a:p>
          <a:p>
            <a:r>
              <a:rPr kumimoji="1" lang="en-US" altLang="ja-JP" dirty="0" smtClean="0"/>
              <a:t>shallow</a:t>
            </a:r>
            <a:r>
              <a:rPr kumimoji="1" lang="ja-JP" altLang="en-US" dirty="0" smtClean="0"/>
              <a:t>モデルはほぼ</a:t>
            </a:r>
            <a:r>
              <a:rPr kumimoji="1" lang="en-US" altLang="ja-JP" dirty="0" smtClean="0"/>
              <a:t>2</a:t>
            </a:r>
            <a:r>
              <a:rPr kumimoji="1" lang="ja-JP" altLang="en-US" dirty="0" smtClean="0"/>
              <a:t>次元のモデルとみなす．</a:t>
            </a:r>
            <a:endParaRPr kumimoji="1" lang="en-US" altLang="ja-JP" dirty="0" smtClean="0"/>
          </a:p>
          <a:p>
            <a:endParaRPr kumimoji="1" lang="en-US" altLang="ja-JP" dirty="0" smtClean="0"/>
          </a:p>
          <a:p>
            <a:r>
              <a:rPr kumimoji="1" lang="en-US" altLang="ja-JP" dirty="0" smtClean="0"/>
              <a:t>3</a:t>
            </a:r>
            <a:r>
              <a:rPr kumimoji="1" lang="ja-JP" altLang="en-US" dirty="0" smtClean="0"/>
              <a:t>次元のモデルである</a:t>
            </a:r>
            <a:r>
              <a:rPr kumimoji="1" lang="en-US" altLang="ja-JP" dirty="0" smtClean="0"/>
              <a:t>DCPAM</a:t>
            </a:r>
            <a:r>
              <a:rPr kumimoji="1" lang="ja-JP" altLang="en-US" dirty="0" smtClean="0"/>
              <a:t>の方が再現性が高いが，</a:t>
            </a:r>
            <a:endParaRPr kumimoji="1" lang="en-US" altLang="ja-JP" dirty="0" smtClean="0"/>
          </a:p>
          <a:p>
            <a:r>
              <a:rPr kumimoji="1" lang="en-US" altLang="ja-JP" dirty="0" smtClean="0"/>
              <a:t>shallow</a:t>
            </a:r>
            <a:r>
              <a:rPr kumimoji="1" lang="ja-JP" altLang="en-US" dirty="0" smtClean="0"/>
              <a:t>モデルでも最大値の位置の違いなどは生じているが，だいたい同じような風速の分布図が出来ていることがわかる．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BFEC3-F16E-4D2C-8D37-BECF5B972C37}" type="slidenum">
              <a:rPr lang="ja-JP" altLang="en-US" smtClean="0">
                <a:solidFill>
                  <a:prstClr val="black"/>
                </a:solidFill>
              </a:rPr>
              <a:pPr/>
              <a:t>21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094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BFEC3-F16E-4D2C-8D37-BECF5B972C37}" type="slidenum">
              <a:rPr lang="ja-JP" altLang="en-US" smtClean="0">
                <a:solidFill>
                  <a:prstClr val="black"/>
                </a:solidFill>
              </a:rPr>
              <a:pPr/>
              <a:t>22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094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A2A5C-A810-47B4-92AB-499DBB279731}" type="datetimeFigureOut">
              <a:rPr kumimoji="1" lang="ja-JP" altLang="en-US" smtClean="0"/>
              <a:t>2015/8/31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1972E-6588-4FFB-BBDF-A39C32B8716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198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A2A5C-A810-47B4-92AB-499DBB279731}" type="datetimeFigureOut">
              <a:rPr kumimoji="1" lang="ja-JP" altLang="en-US" smtClean="0"/>
              <a:t>2015/8/31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1972E-6588-4FFB-BBDF-A39C32B8716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5418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1" y="274640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A2A5C-A810-47B4-92AB-499DBB279731}" type="datetimeFigureOut">
              <a:rPr kumimoji="1" lang="ja-JP" altLang="en-US" smtClean="0"/>
              <a:t>2015/8/31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1972E-6588-4FFB-BBDF-A39C32B8716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07176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498445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42350" cy="592138"/>
          </a:xfrm>
        </p:spPr>
        <p:txBody>
          <a:bodyPr/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28600" y="1066800"/>
            <a:ext cx="864235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57611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7214382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228600" y="1143000"/>
            <a:ext cx="4244975" cy="511175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25975" y="1143000"/>
            <a:ext cx="4244975" cy="511175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624826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804191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28518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24578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658920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A2A5C-A810-47B4-92AB-499DBB279731}" type="datetimeFigureOut">
              <a:rPr kumimoji="1" lang="ja-JP" altLang="en-US" smtClean="0"/>
              <a:t>2015/8/31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1972E-6588-4FFB-BBDF-A39C32B8716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91308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9331904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483721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710363" y="333375"/>
            <a:ext cx="2160587" cy="592137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228600" y="333375"/>
            <a:ext cx="6329363" cy="592137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268905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F5093-83B3-4E67-8927-7FAB4AFCC198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2015/8/31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E7E03-6D68-466B-A944-586C647024F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0243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F5093-83B3-4E67-8927-7FAB4AFCC198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2015/8/31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E7E03-6D68-466B-A944-586C647024F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6125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F5093-83B3-4E67-8927-7FAB4AFCC198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2015/8/31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E7E03-6D68-466B-A944-586C647024F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6983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F5093-83B3-4E67-8927-7FAB4AFCC198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2015/8/31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E7E03-6D68-466B-A944-586C647024F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1984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F5093-83B3-4E67-8927-7FAB4AFCC198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2015/8/31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E7E03-6D68-466B-A944-586C647024F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540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F5093-83B3-4E67-8927-7FAB4AFCC198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2015/8/31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E7E03-6D68-466B-A944-586C647024F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6086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F5093-83B3-4E67-8927-7FAB4AFCC198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2015/8/31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E7E03-6D68-466B-A944-586C647024F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441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A2A5C-A810-47B4-92AB-499DBB279731}" type="datetimeFigureOut">
              <a:rPr kumimoji="1" lang="ja-JP" altLang="en-US" smtClean="0"/>
              <a:t>2015/8/31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1972E-6588-4FFB-BBDF-A39C32B8716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65523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F5093-83B3-4E67-8927-7FAB4AFCC198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2015/8/31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E7E03-6D68-466B-A944-586C647024F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4514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F5093-83B3-4E67-8927-7FAB4AFCC198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2015/8/31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E7E03-6D68-466B-A944-586C647024F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6577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F5093-83B3-4E67-8927-7FAB4AFCC198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2015/8/31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E7E03-6D68-466B-A944-586C647024F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9326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F5093-83B3-4E67-8927-7FAB4AFCC198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2015/8/31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E7E03-6D68-466B-A944-586C647024F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2692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9C505E3-C398-4020-8971-F32F2B54B493}" type="datetimeFigureOut">
              <a:rPr lang="en-US" altLang="ja-JP"/>
              <a:pPr/>
              <a:t>8/31/2015</a:t>
            </a:fld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C2F9FA-95CB-4385-8318-9B31B8839E5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167534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DF887D-512B-4530-A292-378BDE8812BD}" type="datetimeFigureOut">
              <a:rPr lang="en-US" altLang="ja-JP"/>
              <a:pPr/>
              <a:t>8/31/2015</a:t>
            </a:fld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F0C12F-4994-4D14-85AB-790FC3AC9E16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447473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93CAFE1-5850-4986-9F70-D4E33F469051}" type="datetimeFigureOut">
              <a:rPr lang="en-US" altLang="ja-JP"/>
              <a:pPr/>
              <a:t>8/31/2015</a:t>
            </a:fld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9B2E14-1077-4C7C-AC48-F38BF13032D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625453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1087D0-A8F7-4488-A9B3-07CCA47D0245}" type="datetimeFigureOut">
              <a:rPr lang="en-US" altLang="ja-JP"/>
              <a:pPr/>
              <a:t>8/31/2015</a:t>
            </a:fld>
            <a:endParaRPr lang="en-US" altLang="ja-JP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ja-JP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82FF26-F007-4155-A547-CEC68BC77FF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708329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687B6F2-A82D-4E4F-9F51-D6CA9114DBFF}" type="datetimeFigureOut">
              <a:rPr lang="en-US" altLang="ja-JP"/>
              <a:pPr/>
              <a:t>8/31/2015</a:t>
            </a:fld>
            <a:endParaRPr lang="en-US" altLang="ja-JP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ja-JP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12F4AA-B81D-4A49-812F-7952602F6F7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22968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735999-C45A-4A81-A74D-FAC657DA3A1D}" type="datetimeFigureOut">
              <a:rPr lang="en-US" altLang="ja-JP"/>
              <a:pPr/>
              <a:t>8/31/2015</a:t>
            </a:fld>
            <a:endParaRPr lang="en-US" altLang="ja-JP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ja-JP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FC11F1-626E-4699-8B49-D13961587CD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61604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A2A5C-A810-47B4-92AB-499DBB279731}" type="datetimeFigureOut">
              <a:rPr kumimoji="1" lang="ja-JP" altLang="en-US" smtClean="0"/>
              <a:t>2015/8/31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1972E-6588-4FFB-BBDF-A39C32B8716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54663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E07BE87-53E9-4B88-A714-03B1E593D9E0}" type="datetimeFigureOut">
              <a:rPr lang="en-US" altLang="ja-JP"/>
              <a:pPr/>
              <a:t>8/31/2015</a:t>
            </a:fld>
            <a:endParaRPr lang="en-US" altLang="ja-JP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ja-JP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A715A4-90E0-4E86-BB04-C779468746B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479591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F11BC7-4FB5-49FD-9815-014B8665B941}" type="datetimeFigureOut">
              <a:rPr lang="en-US" altLang="ja-JP"/>
              <a:pPr/>
              <a:t>8/31/2015</a:t>
            </a:fld>
            <a:endParaRPr lang="en-US" altLang="ja-JP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ja-JP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0ECF3A-6F90-4026-8135-6870093B11E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006008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0FFFF34-21A7-4C65-947B-C6A0E1A9E67A}" type="datetimeFigureOut">
              <a:rPr lang="en-US" altLang="ja-JP"/>
              <a:pPr/>
              <a:t>8/31/2015</a:t>
            </a:fld>
            <a:endParaRPr lang="en-US" altLang="ja-JP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ja-JP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E3E35A-7478-46D0-8E93-8F1AE1CD3C6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504591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7030A7A-103C-4625-A8D1-0FD90E868334}" type="datetimeFigureOut">
              <a:rPr lang="en-US" altLang="ja-JP"/>
              <a:pPr/>
              <a:t>8/31/2015</a:t>
            </a:fld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88A9AB-14D8-4621-8B05-CEA98ECB99A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493452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52A238E-4A20-4899-95A6-65DA4328BBE7}" type="datetimeFigureOut">
              <a:rPr lang="en-US" altLang="ja-JP"/>
              <a:pPr/>
              <a:t>8/31/2015</a:t>
            </a:fld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9564B7-9EBE-4690-99F7-07DB990E7DC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955189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727210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42350" cy="592138"/>
          </a:xfrm>
        </p:spPr>
        <p:txBody>
          <a:bodyPr/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28600" y="1066800"/>
            <a:ext cx="864235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66103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9444899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228600" y="1143000"/>
            <a:ext cx="4244975" cy="511175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25975" y="1143000"/>
            <a:ext cx="4244975" cy="511175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592082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8778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A2A5C-A810-47B4-92AB-499DBB279731}" type="datetimeFigureOut">
              <a:rPr kumimoji="1" lang="ja-JP" altLang="en-US" smtClean="0"/>
              <a:t>2015/8/31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1972E-6588-4FFB-BBDF-A39C32B8716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51225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70663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35133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4404090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651668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971556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710363" y="333375"/>
            <a:ext cx="2160587" cy="592137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228600" y="333375"/>
            <a:ext cx="6329363" cy="592137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35863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A2A5C-A810-47B4-92AB-499DBB279731}" type="datetimeFigureOut">
              <a:rPr kumimoji="1" lang="ja-JP" altLang="en-US" smtClean="0"/>
              <a:t>2015/8/31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1972E-6588-4FFB-BBDF-A39C32B8716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9367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A2A5C-A810-47B4-92AB-499DBB279731}" type="datetimeFigureOut">
              <a:rPr kumimoji="1" lang="ja-JP" altLang="en-US" smtClean="0"/>
              <a:t>2015/8/31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1972E-6588-4FFB-BBDF-A39C32B8716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5935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A2A5C-A810-47B4-92AB-499DBB279731}" type="datetimeFigureOut">
              <a:rPr kumimoji="1" lang="ja-JP" altLang="en-US" smtClean="0"/>
              <a:t>2015/8/31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1972E-6588-4FFB-BBDF-A39C32B8716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8514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A2A5C-A810-47B4-92AB-499DBB279731}" type="datetimeFigureOut">
              <a:rPr kumimoji="1" lang="ja-JP" altLang="en-US" smtClean="0"/>
              <a:t>2015/8/31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1972E-6588-4FFB-BBDF-A39C32B8716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8084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0" tIns="45711" rIns="91420" bIns="45711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20" tIns="45711" rIns="91420" bIns="45711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BA2A5C-A810-47B4-92AB-499DBB279731}" type="datetimeFigureOut">
              <a:rPr kumimoji="1" lang="ja-JP" altLang="en-US" smtClean="0"/>
              <a:t>2015/8/31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11972E-6588-4FFB-BBDF-A39C32B8716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5100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21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9" indent="-342829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96" indent="-285690" algn="l" defTabSz="91421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64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68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74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79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84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89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94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21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41"/>
          <p:cNvGrpSpPr>
            <a:grpSpLocks/>
          </p:cNvGrpSpPr>
          <p:nvPr userDrawn="1"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2053" name="Picture 61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4" name="Picture 62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0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" name="Picture 63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0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" name="Picture 64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84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7" name="Picture 65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384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66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384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67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68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68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768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1" name="Picture 69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768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2" name="Picture 70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52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3" name="Picture 71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1152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4" name="Picture 72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1152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5" name="Picture 73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45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6" name="Picture 74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1545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7" name="Picture 75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1545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8" name="Picture 76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929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9" name="Picture 77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1929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0" name="Picture 78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1929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1" name="Picture 79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13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2" name="Picture 80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2313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3" name="Picture 81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2313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4" name="Picture 82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697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5" name="Picture 83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2697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6" name="Picture 84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2697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7" name="Picture 85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087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8" name="Picture 86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3087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9" name="Picture 87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3087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0" name="Picture 88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471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1" name="Picture 89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3471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2" name="Picture 90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3471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3" name="Picture 91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855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4" name="Picture 92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3855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5" name="Picture 93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3855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6" name="Picture 94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916"/>
            <a:stretch>
              <a:fillRect/>
            </a:stretch>
          </p:blipFill>
          <p:spPr bwMode="auto">
            <a:xfrm>
              <a:off x="0" y="4256"/>
              <a:ext cx="400" cy="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7" name="Picture 95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916"/>
            <a:stretch>
              <a:fillRect/>
            </a:stretch>
          </p:blipFill>
          <p:spPr bwMode="auto">
            <a:xfrm>
              <a:off x="384" y="4256"/>
              <a:ext cx="400" cy="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8" name="Picture 96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916"/>
            <a:stretch>
              <a:fillRect/>
            </a:stretch>
          </p:blipFill>
          <p:spPr bwMode="auto">
            <a:xfrm>
              <a:off x="768" y="4256"/>
              <a:ext cx="400" cy="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9" name="Picture 97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" y="0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0" name="Picture 98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" y="0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1" name="Picture 99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8" y="0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2" name="Picture 100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" y="384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3" name="Picture 101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" y="384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4" name="Picture 102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8" y="384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5" name="Picture 103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" y="768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6" name="Picture 104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" y="768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7" name="Picture 105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8" y="768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8" name="Picture 106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" y="1152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9" name="Picture 107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" y="1152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0" name="Picture 108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8" y="1152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1" name="Picture 109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" y="1545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2" name="Picture 110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" y="1545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3" name="Picture 111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8" y="1545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4" name="Picture 112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" y="1929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5" name="Picture 113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" y="1929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6" name="Picture 114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8" y="1929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7" name="Picture 115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" y="2313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8" name="Picture 116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" y="2313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9" name="Picture 117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8" y="2313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10" name="Picture 118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" y="2697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11" name="Picture 119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" y="2697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12" name="Picture 120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8" y="2697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13" name="Picture 121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" y="3087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14" name="Picture 122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" y="3087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15" name="Picture 123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8" y="3087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16" name="Picture 124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" y="3471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17" name="Picture 125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" y="3471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18" name="Picture 126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8" y="3471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19" name="Picture 127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" y="3855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0" name="Picture 128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" y="3855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1" name="Picture 129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8" y="3855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2" name="Picture 130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916"/>
            <a:stretch>
              <a:fillRect/>
            </a:stretch>
          </p:blipFill>
          <p:spPr bwMode="auto">
            <a:xfrm>
              <a:off x="1160" y="4256"/>
              <a:ext cx="400" cy="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3" name="Picture 131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916"/>
            <a:stretch>
              <a:fillRect/>
            </a:stretch>
          </p:blipFill>
          <p:spPr bwMode="auto">
            <a:xfrm>
              <a:off x="1544" y="4256"/>
              <a:ext cx="400" cy="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4" name="Picture 132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916"/>
            <a:stretch>
              <a:fillRect/>
            </a:stretch>
          </p:blipFill>
          <p:spPr bwMode="auto">
            <a:xfrm>
              <a:off x="1928" y="4256"/>
              <a:ext cx="400" cy="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5" name="Picture 133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0" y="0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6" name="Picture 134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4" y="0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7" name="Picture 135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8" y="0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8" name="Picture 136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0" y="384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9" name="Picture 137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4" y="384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0" name="Picture 138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8" y="384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1" name="Picture 139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0" y="768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2" name="Picture 140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4" y="768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3" name="Picture 141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8" y="768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4" name="Picture 142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0" y="1152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5" name="Picture 143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4" y="1152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6" name="Picture 144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8" y="1152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7" name="Picture 145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0" y="1545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8" name="Picture 146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4" y="1545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9" name="Picture 147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8" y="1545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0" name="Picture 148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0" y="1929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1" name="Picture 149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4" y="1929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2" name="Picture 150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8" y="1929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3" name="Picture 151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0" y="2313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4" name="Picture 152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4" y="2313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5" name="Picture 153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8" y="2313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6" name="Picture 154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0" y="2697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7" name="Picture 155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4" y="2697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8" name="Picture 156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8" y="2697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9" name="Picture 157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0" y="3087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0" name="Picture 158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4" y="3087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" name="Picture 159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8" y="3087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2" name="Picture 160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0" y="3471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3" name="Picture 161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4" y="3471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4" name="Picture 162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8" y="3471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5" name="Picture 163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0" y="3855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6" name="Picture 164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4" y="3855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7" name="Picture 165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8" y="3855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8" name="Picture 166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916"/>
            <a:stretch>
              <a:fillRect/>
            </a:stretch>
          </p:blipFill>
          <p:spPr bwMode="auto">
            <a:xfrm>
              <a:off x="2320" y="4256"/>
              <a:ext cx="400" cy="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9" name="Picture 167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916"/>
            <a:stretch>
              <a:fillRect/>
            </a:stretch>
          </p:blipFill>
          <p:spPr bwMode="auto">
            <a:xfrm>
              <a:off x="2704" y="4256"/>
              <a:ext cx="400" cy="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0" name="Picture 168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916"/>
            <a:stretch>
              <a:fillRect/>
            </a:stretch>
          </p:blipFill>
          <p:spPr bwMode="auto">
            <a:xfrm>
              <a:off x="3088" y="4256"/>
              <a:ext cx="400" cy="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1" name="Picture 169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0" y="0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2" name="Picture 170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4" y="0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3" name="Picture 171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8" y="0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4" name="Picture 172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0" y="384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5" name="Picture 173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4" y="384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6" name="Picture 174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8" y="384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7" name="Picture 175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0" y="768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8" name="Picture 176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4" y="768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9" name="Picture 177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8" y="768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0" name="Picture 178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0" y="1152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1" name="Picture 179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4" y="1152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2" name="Picture 180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8" y="1152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3" name="Picture 181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0" y="1545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4" name="Picture 182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4" y="1545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5" name="Picture 183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8" y="1545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6" name="Picture 184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0" y="1929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7" name="Picture 185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4" y="1929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8" name="Picture 186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8" y="1929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9" name="Picture 187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0" y="2313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0" name="Picture 188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4" y="2313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1" name="Picture 189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8" y="2313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2" name="Picture 190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0" y="2697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3" name="Picture 191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4" y="2697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4" name="Picture 192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8" y="2697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5" name="Picture 193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0" y="3087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6" name="Picture 194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4" y="3087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7" name="Picture 195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8" y="3087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8" name="Picture 196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0" y="3471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9" name="Picture 197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4" y="3471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0" name="Picture 198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8" y="3471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1" name="Picture 199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0" y="3855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2" name="Picture 200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4" y="3855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3" name="Picture 201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8" y="3855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4" name="Picture 202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916"/>
            <a:stretch>
              <a:fillRect/>
            </a:stretch>
          </p:blipFill>
          <p:spPr bwMode="auto">
            <a:xfrm>
              <a:off x="3480" y="4256"/>
              <a:ext cx="400" cy="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5" name="Picture 203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916"/>
            <a:stretch>
              <a:fillRect/>
            </a:stretch>
          </p:blipFill>
          <p:spPr bwMode="auto">
            <a:xfrm>
              <a:off x="3864" y="4256"/>
              <a:ext cx="400" cy="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6" name="Picture 204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916"/>
            <a:stretch>
              <a:fillRect/>
            </a:stretch>
          </p:blipFill>
          <p:spPr bwMode="auto">
            <a:xfrm>
              <a:off x="4248" y="4256"/>
              <a:ext cx="400" cy="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7" name="Picture 205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0" y="0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8" name="Picture 206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4" y="0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9" name="Picture 207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00"/>
            <a:stretch>
              <a:fillRect/>
            </a:stretch>
          </p:blipFill>
          <p:spPr bwMode="auto">
            <a:xfrm>
              <a:off x="5408" y="0"/>
              <a:ext cx="352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0" name="Picture 208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0" y="384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1" name="Picture 209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4" y="384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2" name="Picture 210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906"/>
            <a:stretch>
              <a:fillRect/>
            </a:stretch>
          </p:blipFill>
          <p:spPr bwMode="auto">
            <a:xfrm>
              <a:off x="5408" y="384"/>
              <a:ext cx="352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3" name="Picture 211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0" y="768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4" name="Picture 212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4" y="768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5" name="Picture 213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906"/>
            <a:stretch>
              <a:fillRect/>
            </a:stretch>
          </p:blipFill>
          <p:spPr bwMode="auto">
            <a:xfrm>
              <a:off x="5408" y="768"/>
              <a:ext cx="352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6" name="Picture 214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0" y="1152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7" name="Picture 215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4" y="1152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8" name="Picture 216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906"/>
            <a:stretch>
              <a:fillRect/>
            </a:stretch>
          </p:blipFill>
          <p:spPr bwMode="auto">
            <a:xfrm>
              <a:off x="5408" y="1152"/>
              <a:ext cx="352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9" name="Picture 217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0" y="1545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0" name="Picture 218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4" y="1545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1" name="Picture 219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906"/>
            <a:stretch>
              <a:fillRect/>
            </a:stretch>
          </p:blipFill>
          <p:spPr bwMode="auto">
            <a:xfrm>
              <a:off x="5408" y="1545"/>
              <a:ext cx="352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2" name="Picture 220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0" y="1929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3" name="Picture 221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4" y="1929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4" name="Picture 222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906"/>
            <a:stretch>
              <a:fillRect/>
            </a:stretch>
          </p:blipFill>
          <p:spPr bwMode="auto">
            <a:xfrm>
              <a:off x="5408" y="1929"/>
              <a:ext cx="352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5" name="Picture 223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0" y="2313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6" name="Picture 224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4" y="2313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7" name="Picture 225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906"/>
            <a:stretch>
              <a:fillRect/>
            </a:stretch>
          </p:blipFill>
          <p:spPr bwMode="auto">
            <a:xfrm>
              <a:off x="5408" y="2313"/>
              <a:ext cx="352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8" name="Picture 226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0" y="2697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9" name="Picture 227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4" y="2697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0" name="Picture 228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906"/>
            <a:stretch>
              <a:fillRect/>
            </a:stretch>
          </p:blipFill>
          <p:spPr bwMode="auto">
            <a:xfrm>
              <a:off x="5408" y="2697"/>
              <a:ext cx="352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1" name="Picture 229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0" y="3087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2" name="Picture 230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4" y="3087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3" name="Picture 231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906"/>
            <a:stretch>
              <a:fillRect/>
            </a:stretch>
          </p:blipFill>
          <p:spPr bwMode="auto">
            <a:xfrm>
              <a:off x="5408" y="3087"/>
              <a:ext cx="352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4" name="Picture 232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0" y="3471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5" name="Picture 233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4" y="3471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6" name="Picture 234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906"/>
            <a:stretch>
              <a:fillRect/>
            </a:stretch>
          </p:blipFill>
          <p:spPr bwMode="auto">
            <a:xfrm>
              <a:off x="5408" y="3471"/>
              <a:ext cx="352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7" name="Picture 235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0" y="3855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8" name="Picture 236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4" y="3855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9" name="Picture 237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906"/>
            <a:stretch>
              <a:fillRect/>
            </a:stretch>
          </p:blipFill>
          <p:spPr bwMode="auto">
            <a:xfrm>
              <a:off x="5408" y="3855"/>
              <a:ext cx="352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30" name="Picture 238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916"/>
            <a:stretch>
              <a:fillRect/>
            </a:stretch>
          </p:blipFill>
          <p:spPr bwMode="auto">
            <a:xfrm>
              <a:off x="4640" y="4256"/>
              <a:ext cx="400" cy="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31" name="Picture 239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916"/>
            <a:stretch>
              <a:fillRect/>
            </a:stretch>
          </p:blipFill>
          <p:spPr bwMode="auto">
            <a:xfrm>
              <a:off x="5024" y="4256"/>
              <a:ext cx="400" cy="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32" name="Picture 240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906" b="83916"/>
            <a:stretch>
              <a:fillRect/>
            </a:stretch>
          </p:blipFill>
          <p:spPr bwMode="auto">
            <a:xfrm>
              <a:off x="5408" y="4256"/>
              <a:ext cx="352" cy="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1625" y="333375"/>
            <a:ext cx="7870825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143000"/>
            <a:ext cx="864235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ja-JP" altLang="ja-JP" smtClean="0"/>
          </a:p>
        </p:txBody>
      </p:sp>
    </p:spTree>
    <p:extLst>
      <p:ext uri="{BB962C8B-B14F-4D97-AF65-F5344CB8AC3E}">
        <p14:creationId xmlns:p14="http://schemas.microsoft.com/office/powerpoint/2010/main" val="3020945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panose="020B0604020202020204" pitchFamily="34" charset="0"/>
          <a:ea typeface="ＭＳ Ｐゴシック" panose="020B0600070205080204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panose="020B0604020202020204" pitchFamily="34" charset="0"/>
          <a:ea typeface="ＭＳ Ｐゴシック" panose="020B0600070205080204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panose="020B0604020202020204" pitchFamily="34" charset="0"/>
          <a:ea typeface="ＭＳ Ｐゴシック" panose="020B0600070205080204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panose="020B0604020202020204" pitchFamily="34" charset="0"/>
          <a:ea typeface="ＭＳ Ｐゴシック" panose="020B0600070205080204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panose="020B0604020202020204" pitchFamily="34" charset="0"/>
          <a:ea typeface="ＭＳ Ｐゴシック" panose="020B0600070205080204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panose="020B0604020202020204" pitchFamily="34" charset="0"/>
          <a:ea typeface="ＭＳ Ｐゴシック" panose="020B0600070205080204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panose="020B0604020202020204" pitchFamily="34" charset="0"/>
          <a:ea typeface="ＭＳ Ｐゴシック" panose="020B0600070205080204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panose="020B0604020202020204" pitchFamily="34" charset="0"/>
          <a:ea typeface="ＭＳ Ｐゴシック" panose="020B0600070205080204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0C0"/>
            </a:gs>
            <a:gs pos="100000">
              <a:schemeClr val="bg1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CAF5093-83B3-4E67-8927-7FAB4AFCC198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2015/8/31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B2E7E03-6D68-466B-A944-586C647024F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430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EAF6BB9F-4632-4B9E-AF2B-AAB3D4C22DDC}" type="datetimeFigureOut">
              <a:rPr kumimoji="0" lang="en-US" altLang="ja-JP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8/31/2015</a:t>
            </a:fld>
            <a:endParaRPr kumimoji="0"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1F69D774-6609-4F10-B8FF-ED3F2531CCF0}" type="slidenum">
              <a:rPr kumimoji="0" lang="en-US" altLang="ja-JP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0" lang="en-US" altLang="ja-JP"/>
          </a:p>
        </p:txBody>
      </p:sp>
    </p:spTree>
    <p:extLst>
      <p:ext uri="{BB962C8B-B14F-4D97-AF65-F5344CB8AC3E}">
        <p14:creationId xmlns:p14="http://schemas.microsoft.com/office/powerpoint/2010/main" val="3813875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41"/>
          <p:cNvGrpSpPr>
            <a:grpSpLocks/>
          </p:cNvGrpSpPr>
          <p:nvPr userDrawn="1"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2053" name="Picture 61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4" name="Picture 62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0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" name="Picture 63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0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" name="Picture 64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84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7" name="Picture 65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384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66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384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67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68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68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768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1" name="Picture 69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768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2" name="Picture 70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52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3" name="Picture 71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1152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4" name="Picture 72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1152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5" name="Picture 73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45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6" name="Picture 74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1545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7" name="Picture 75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1545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8" name="Picture 76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929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9" name="Picture 77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1929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0" name="Picture 78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1929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1" name="Picture 79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13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2" name="Picture 80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2313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3" name="Picture 81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2313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4" name="Picture 82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697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5" name="Picture 83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2697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6" name="Picture 84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2697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7" name="Picture 85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087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8" name="Picture 86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3087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9" name="Picture 87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3087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0" name="Picture 88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471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1" name="Picture 89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3471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2" name="Picture 90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3471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3" name="Picture 91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855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4" name="Picture 92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3855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5" name="Picture 93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3855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6" name="Picture 94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916"/>
            <a:stretch>
              <a:fillRect/>
            </a:stretch>
          </p:blipFill>
          <p:spPr bwMode="auto">
            <a:xfrm>
              <a:off x="0" y="4256"/>
              <a:ext cx="400" cy="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7" name="Picture 95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916"/>
            <a:stretch>
              <a:fillRect/>
            </a:stretch>
          </p:blipFill>
          <p:spPr bwMode="auto">
            <a:xfrm>
              <a:off x="384" y="4256"/>
              <a:ext cx="400" cy="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8" name="Picture 96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916"/>
            <a:stretch>
              <a:fillRect/>
            </a:stretch>
          </p:blipFill>
          <p:spPr bwMode="auto">
            <a:xfrm>
              <a:off x="768" y="4256"/>
              <a:ext cx="400" cy="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9" name="Picture 97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" y="0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0" name="Picture 98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" y="0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1" name="Picture 99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8" y="0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2" name="Picture 100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" y="384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3" name="Picture 101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" y="384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4" name="Picture 102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8" y="384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5" name="Picture 103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" y="768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6" name="Picture 104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" y="768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7" name="Picture 105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8" y="768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8" name="Picture 106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" y="1152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9" name="Picture 107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" y="1152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0" name="Picture 108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8" y="1152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1" name="Picture 109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" y="1545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2" name="Picture 110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" y="1545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3" name="Picture 111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8" y="1545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4" name="Picture 112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" y="1929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5" name="Picture 113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" y="1929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6" name="Picture 114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8" y="1929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7" name="Picture 115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" y="2313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8" name="Picture 116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" y="2313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9" name="Picture 117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8" y="2313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10" name="Picture 118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" y="2697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11" name="Picture 119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" y="2697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12" name="Picture 120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8" y="2697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13" name="Picture 121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" y="3087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14" name="Picture 122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" y="3087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15" name="Picture 123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8" y="3087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16" name="Picture 124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" y="3471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17" name="Picture 125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" y="3471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18" name="Picture 126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8" y="3471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19" name="Picture 127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" y="3855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0" name="Picture 128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" y="3855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1" name="Picture 129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8" y="3855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2" name="Picture 130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916"/>
            <a:stretch>
              <a:fillRect/>
            </a:stretch>
          </p:blipFill>
          <p:spPr bwMode="auto">
            <a:xfrm>
              <a:off x="1160" y="4256"/>
              <a:ext cx="400" cy="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3" name="Picture 131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916"/>
            <a:stretch>
              <a:fillRect/>
            </a:stretch>
          </p:blipFill>
          <p:spPr bwMode="auto">
            <a:xfrm>
              <a:off x="1544" y="4256"/>
              <a:ext cx="400" cy="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4" name="Picture 132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916"/>
            <a:stretch>
              <a:fillRect/>
            </a:stretch>
          </p:blipFill>
          <p:spPr bwMode="auto">
            <a:xfrm>
              <a:off x="1928" y="4256"/>
              <a:ext cx="400" cy="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5" name="Picture 133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0" y="0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6" name="Picture 134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4" y="0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7" name="Picture 135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8" y="0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8" name="Picture 136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0" y="384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9" name="Picture 137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4" y="384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0" name="Picture 138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8" y="384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1" name="Picture 139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0" y="768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2" name="Picture 140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4" y="768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3" name="Picture 141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8" y="768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4" name="Picture 142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0" y="1152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5" name="Picture 143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4" y="1152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6" name="Picture 144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8" y="1152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7" name="Picture 145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0" y="1545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8" name="Picture 146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4" y="1545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9" name="Picture 147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8" y="1545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0" name="Picture 148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0" y="1929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1" name="Picture 149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4" y="1929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2" name="Picture 150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8" y="1929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3" name="Picture 151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0" y="2313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4" name="Picture 152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4" y="2313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5" name="Picture 153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8" y="2313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6" name="Picture 154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0" y="2697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7" name="Picture 155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4" y="2697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8" name="Picture 156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8" y="2697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9" name="Picture 157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0" y="3087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0" name="Picture 158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4" y="3087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" name="Picture 159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8" y="3087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2" name="Picture 160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0" y="3471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3" name="Picture 161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4" y="3471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4" name="Picture 162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8" y="3471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5" name="Picture 163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0" y="3855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6" name="Picture 164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4" y="3855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7" name="Picture 165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8" y="3855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8" name="Picture 166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916"/>
            <a:stretch>
              <a:fillRect/>
            </a:stretch>
          </p:blipFill>
          <p:spPr bwMode="auto">
            <a:xfrm>
              <a:off x="2320" y="4256"/>
              <a:ext cx="400" cy="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9" name="Picture 167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916"/>
            <a:stretch>
              <a:fillRect/>
            </a:stretch>
          </p:blipFill>
          <p:spPr bwMode="auto">
            <a:xfrm>
              <a:off x="2704" y="4256"/>
              <a:ext cx="400" cy="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0" name="Picture 168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916"/>
            <a:stretch>
              <a:fillRect/>
            </a:stretch>
          </p:blipFill>
          <p:spPr bwMode="auto">
            <a:xfrm>
              <a:off x="3088" y="4256"/>
              <a:ext cx="400" cy="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1" name="Picture 169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0" y="0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2" name="Picture 170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4" y="0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3" name="Picture 171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8" y="0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4" name="Picture 172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0" y="384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5" name="Picture 173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4" y="384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6" name="Picture 174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8" y="384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7" name="Picture 175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0" y="768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8" name="Picture 176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4" y="768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9" name="Picture 177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8" y="768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0" name="Picture 178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0" y="1152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1" name="Picture 179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4" y="1152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2" name="Picture 180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8" y="1152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3" name="Picture 181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0" y="1545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4" name="Picture 182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4" y="1545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5" name="Picture 183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8" y="1545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6" name="Picture 184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0" y="1929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7" name="Picture 185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4" y="1929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8" name="Picture 186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8" y="1929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9" name="Picture 187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0" y="2313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0" name="Picture 188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4" y="2313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1" name="Picture 189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8" y="2313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2" name="Picture 190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0" y="2697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3" name="Picture 191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4" y="2697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4" name="Picture 192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8" y="2697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5" name="Picture 193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0" y="3087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6" name="Picture 194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4" y="3087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7" name="Picture 195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8" y="3087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8" name="Picture 196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0" y="3471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9" name="Picture 197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4" y="3471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0" name="Picture 198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8" y="3471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1" name="Picture 199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0" y="3855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2" name="Picture 200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4" y="3855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3" name="Picture 201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8" y="3855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4" name="Picture 202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916"/>
            <a:stretch>
              <a:fillRect/>
            </a:stretch>
          </p:blipFill>
          <p:spPr bwMode="auto">
            <a:xfrm>
              <a:off x="3480" y="4256"/>
              <a:ext cx="400" cy="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5" name="Picture 203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916"/>
            <a:stretch>
              <a:fillRect/>
            </a:stretch>
          </p:blipFill>
          <p:spPr bwMode="auto">
            <a:xfrm>
              <a:off x="3864" y="4256"/>
              <a:ext cx="400" cy="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6" name="Picture 204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916"/>
            <a:stretch>
              <a:fillRect/>
            </a:stretch>
          </p:blipFill>
          <p:spPr bwMode="auto">
            <a:xfrm>
              <a:off x="4248" y="4256"/>
              <a:ext cx="400" cy="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7" name="Picture 205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0" y="0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8" name="Picture 206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4" y="0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9" name="Picture 207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00"/>
            <a:stretch>
              <a:fillRect/>
            </a:stretch>
          </p:blipFill>
          <p:spPr bwMode="auto">
            <a:xfrm>
              <a:off x="5408" y="0"/>
              <a:ext cx="352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0" name="Picture 208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0" y="384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1" name="Picture 209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4" y="384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2" name="Picture 210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906"/>
            <a:stretch>
              <a:fillRect/>
            </a:stretch>
          </p:blipFill>
          <p:spPr bwMode="auto">
            <a:xfrm>
              <a:off x="5408" y="384"/>
              <a:ext cx="352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3" name="Picture 211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0" y="768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4" name="Picture 212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4" y="768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5" name="Picture 213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906"/>
            <a:stretch>
              <a:fillRect/>
            </a:stretch>
          </p:blipFill>
          <p:spPr bwMode="auto">
            <a:xfrm>
              <a:off x="5408" y="768"/>
              <a:ext cx="352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6" name="Picture 214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0" y="1152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7" name="Picture 215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4" y="1152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8" name="Picture 216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906"/>
            <a:stretch>
              <a:fillRect/>
            </a:stretch>
          </p:blipFill>
          <p:spPr bwMode="auto">
            <a:xfrm>
              <a:off x="5408" y="1152"/>
              <a:ext cx="352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9" name="Picture 217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0" y="1545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0" name="Picture 218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4" y="1545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1" name="Picture 219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906"/>
            <a:stretch>
              <a:fillRect/>
            </a:stretch>
          </p:blipFill>
          <p:spPr bwMode="auto">
            <a:xfrm>
              <a:off x="5408" y="1545"/>
              <a:ext cx="352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2" name="Picture 220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0" y="1929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3" name="Picture 221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4" y="1929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4" name="Picture 222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906"/>
            <a:stretch>
              <a:fillRect/>
            </a:stretch>
          </p:blipFill>
          <p:spPr bwMode="auto">
            <a:xfrm>
              <a:off x="5408" y="1929"/>
              <a:ext cx="352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5" name="Picture 223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0" y="2313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6" name="Picture 224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4" y="2313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7" name="Picture 225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906"/>
            <a:stretch>
              <a:fillRect/>
            </a:stretch>
          </p:blipFill>
          <p:spPr bwMode="auto">
            <a:xfrm>
              <a:off x="5408" y="2313"/>
              <a:ext cx="352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8" name="Picture 226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0" y="2697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9" name="Picture 227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4" y="2697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0" name="Picture 228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906"/>
            <a:stretch>
              <a:fillRect/>
            </a:stretch>
          </p:blipFill>
          <p:spPr bwMode="auto">
            <a:xfrm>
              <a:off x="5408" y="2697"/>
              <a:ext cx="352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1" name="Picture 229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0" y="3087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2" name="Picture 230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4" y="3087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3" name="Picture 231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906"/>
            <a:stretch>
              <a:fillRect/>
            </a:stretch>
          </p:blipFill>
          <p:spPr bwMode="auto">
            <a:xfrm>
              <a:off x="5408" y="3087"/>
              <a:ext cx="352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4" name="Picture 232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0" y="3471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5" name="Picture 233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4" y="3471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6" name="Picture 234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906"/>
            <a:stretch>
              <a:fillRect/>
            </a:stretch>
          </p:blipFill>
          <p:spPr bwMode="auto">
            <a:xfrm>
              <a:off x="5408" y="3471"/>
              <a:ext cx="352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7" name="Picture 235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0" y="3855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8" name="Picture 236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4" y="3855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9" name="Picture 237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906"/>
            <a:stretch>
              <a:fillRect/>
            </a:stretch>
          </p:blipFill>
          <p:spPr bwMode="auto">
            <a:xfrm>
              <a:off x="5408" y="3855"/>
              <a:ext cx="352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30" name="Picture 238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916"/>
            <a:stretch>
              <a:fillRect/>
            </a:stretch>
          </p:blipFill>
          <p:spPr bwMode="auto">
            <a:xfrm>
              <a:off x="4640" y="4256"/>
              <a:ext cx="400" cy="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31" name="Picture 239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916"/>
            <a:stretch>
              <a:fillRect/>
            </a:stretch>
          </p:blipFill>
          <p:spPr bwMode="auto">
            <a:xfrm>
              <a:off x="5024" y="4256"/>
              <a:ext cx="400" cy="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32" name="Picture 240" descr="gridme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906" b="83916"/>
            <a:stretch>
              <a:fillRect/>
            </a:stretch>
          </p:blipFill>
          <p:spPr bwMode="auto">
            <a:xfrm>
              <a:off x="5408" y="4256"/>
              <a:ext cx="352" cy="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1625" y="333375"/>
            <a:ext cx="7870825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143000"/>
            <a:ext cx="864235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ja-JP" altLang="ja-JP" smtClean="0"/>
          </a:p>
        </p:txBody>
      </p:sp>
    </p:spTree>
    <p:extLst>
      <p:ext uri="{BB962C8B-B14F-4D97-AF65-F5344CB8AC3E}">
        <p14:creationId xmlns:p14="http://schemas.microsoft.com/office/powerpoint/2010/main" val="2642595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panose="020B0604020202020204" pitchFamily="34" charset="0"/>
          <a:ea typeface="ＭＳ Ｐゴシック" panose="020B0600070205080204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panose="020B0604020202020204" pitchFamily="34" charset="0"/>
          <a:ea typeface="ＭＳ Ｐゴシック" panose="020B0600070205080204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panose="020B0604020202020204" pitchFamily="34" charset="0"/>
          <a:ea typeface="ＭＳ Ｐゴシック" panose="020B0600070205080204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panose="020B0604020202020204" pitchFamily="34" charset="0"/>
          <a:ea typeface="ＭＳ Ｐゴシック" panose="020B0600070205080204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panose="020B0604020202020204" pitchFamily="34" charset="0"/>
          <a:ea typeface="ＭＳ Ｐゴシック" panose="020B0600070205080204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panose="020B0604020202020204" pitchFamily="34" charset="0"/>
          <a:ea typeface="ＭＳ Ｐゴシック" panose="020B0600070205080204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panose="020B0604020202020204" pitchFamily="34" charset="0"/>
          <a:ea typeface="ＭＳ Ｐゴシック" panose="020B0600070205080204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panose="020B0604020202020204" pitchFamily="34" charset="0"/>
          <a:ea typeface="ＭＳ Ｐゴシック" panose="020B0600070205080204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7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6.w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7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26.png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32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31.png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Simulations of geophysical fluids and planetary atmospheres</a:t>
            </a:r>
            <a:endParaRPr kumimoji="1" lang="ja-JP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33274" y="4221088"/>
            <a:ext cx="8295820" cy="954089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pPr algn="ctr"/>
            <a:r>
              <a:rPr lang="en-US" altLang="ja-JP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Hirokazu</a:t>
            </a:r>
            <a:r>
              <a:rPr lang="en-US" altLang="ja-JP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Uede</a:t>
            </a:r>
            <a:r>
              <a:rPr lang="en-US" altLang="ja-JP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Shu </a:t>
            </a:r>
            <a:r>
              <a:rPr lang="en-US" altLang="ja-JP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Ogawara</a:t>
            </a:r>
            <a:r>
              <a:rPr lang="en-US" altLang="ja-JP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Will Wright, Zheng Sun, </a:t>
            </a:r>
          </a:p>
          <a:p>
            <a:pPr algn="ctr"/>
            <a:r>
              <a:rPr lang="en-US" altLang="ja-JP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Yoshiyuki O. Takahashi</a:t>
            </a:r>
            <a:endParaRPr lang="ja-JP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657834" y="23604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Aug. 31, 2015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0906" y="23604"/>
            <a:ext cx="5784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Brown Univ. – Kobe Univ. Joint Simulation Summer School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yot\Desktop\神戸大-ブラウン大学-シミュレーションスクール\presentation\final\Brown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5" y="5316410"/>
            <a:ext cx="1297395" cy="149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yot\Desktop\神戸大-ブラウン大学-シミュレーションスクール\presentation\final\kobe-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441" y="5027031"/>
            <a:ext cx="2232248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90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523875" y="358775"/>
            <a:ext cx="8229600" cy="1143000"/>
          </a:xfrm>
        </p:spPr>
        <p:txBody>
          <a:bodyPr/>
          <a:lstStyle/>
          <a:p>
            <a:pPr algn="l"/>
            <a:r>
              <a:rPr lang="en-US" altLang="ja-JP" sz="4000" b="1" smtClean="0">
                <a:ea typeface="ＭＳ Ｐゴシック" pitchFamily="50" charset="-128"/>
              </a:rPr>
              <a:t>Winds and Areas of Interest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098925"/>
          </a:xfrm>
        </p:spPr>
        <p:txBody>
          <a:bodyPr/>
          <a:lstStyle/>
          <a:p>
            <a:r>
              <a:rPr lang="en-US" altLang="ja-JP" sz="2800" b="1" smtClean="0">
                <a:ea typeface="ＭＳ Ｐゴシック" pitchFamily="50" charset="-128"/>
              </a:rPr>
              <a:t>Area: </a:t>
            </a:r>
            <a:r>
              <a:rPr lang="en-US" altLang="ja-JP" sz="2400" smtClean="0">
                <a:ea typeface="ＭＳ Ｐゴシック" pitchFamily="50" charset="-128"/>
              </a:rPr>
              <a:t>We focus on the winds in the middle latitudes.</a:t>
            </a:r>
          </a:p>
          <a:p>
            <a:r>
              <a:rPr lang="en-US" altLang="ja-JP" sz="2800" b="1" smtClean="0">
                <a:ea typeface="ＭＳ Ｐゴシック" pitchFamily="50" charset="-128"/>
              </a:rPr>
              <a:t>Winds:</a:t>
            </a:r>
            <a:r>
              <a:rPr lang="en-US" altLang="ja-JP" sz="2800" smtClean="0">
                <a:ea typeface="ＭＳ Ｐゴシック" pitchFamily="50" charset="-128"/>
              </a:rPr>
              <a:t> </a:t>
            </a:r>
            <a:r>
              <a:rPr lang="en-US" altLang="ja-JP" sz="2400" smtClean="0">
                <a:ea typeface="ＭＳ Ｐゴシック" pitchFamily="50" charset="-128"/>
              </a:rPr>
              <a:t>We use the DCPAM to calculate the wind velocity in this area. There is only east wind at the very beginning.</a:t>
            </a:r>
          </a:p>
        </p:txBody>
      </p:sp>
      <p:pic>
        <p:nvPicPr>
          <p:cNvPr id="1638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3325813"/>
            <a:ext cx="3805238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57213" y="3659188"/>
            <a:ext cx="3586162" cy="635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endParaRPr kumimoji="0" lang="ja-JP" altLang="ja-JP" sz="1800">
              <a:solidFill>
                <a:srgbClr val="FFFFFF"/>
              </a:solidFill>
            </a:endParaRPr>
          </a:p>
        </p:txBody>
      </p:sp>
      <p:pic>
        <p:nvPicPr>
          <p:cNvPr id="1638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438" y="3392488"/>
            <a:ext cx="4013200" cy="320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401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557213" y="374650"/>
            <a:ext cx="8229600" cy="1143000"/>
          </a:xfrm>
        </p:spPr>
        <p:txBody>
          <a:bodyPr/>
          <a:lstStyle/>
          <a:p>
            <a:pPr algn="l"/>
            <a:r>
              <a:rPr lang="en-US" altLang="zh-CN" sz="4000" b="1" smtClean="0">
                <a:ea typeface="ＭＳ Ｐゴシック" pitchFamily="50" charset="-128"/>
              </a:rPr>
              <a:t>Numerical Methods</a:t>
            </a:r>
            <a:endParaRPr lang="en-US" altLang="ja-JP" sz="4000" b="1" smtClean="0">
              <a:ea typeface="ＭＳ Ｐゴシック" pitchFamily="50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973138"/>
          </a:xfrm>
        </p:spPr>
        <p:txBody>
          <a:bodyPr/>
          <a:lstStyle/>
          <a:p>
            <a:r>
              <a:rPr lang="en-US" altLang="zh-CN" sz="2800" b="1" smtClean="0">
                <a:ea typeface="ＭＳ Ｐゴシック" pitchFamily="50" charset="-128"/>
              </a:rPr>
              <a:t>Scheme</a:t>
            </a:r>
          </a:p>
          <a:p>
            <a:pPr>
              <a:buFontTx/>
              <a:buChar char="-"/>
            </a:pPr>
            <a:r>
              <a:rPr lang="en-US" altLang="zh-CN" sz="2400" smtClean="0">
                <a:ea typeface="ＭＳ Ｐゴシック" pitchFamily="50" charset="-128"/>
              </a:rPr>
              <a:t>Freeze wind velocity in each step.</a:t>
            </a:r>
          </a:p>
          <a:p>
            <a:pPr>
              <a:buFontTx/>
              <a:buChar char="-"/>
            </a:pPr>
            <a:r>
              <a:rPr lang="en-US" altLang="ja-JP" sz="2400" smtClean="0">
                <a:ea typeface="ＭＳ Ｐゴシック" pitchFamily="50" charset="-128"/>
              </a:rPr>
              <a:t>Use leap-frog method to solve the equation.</a:t>
            </a:r>
          </a:p>
          <a:p>
            <a:pPr>
              <a:buFont typeface="Arial" pitchFamily="34" charset="0"/>
              <a:buNone/>
            </a:pPr>
            <a:endParaRPr lang="en-US" altLang="ja-JP" smtClean="0">
              <a:ea typeface="ＭＳ Ｐゴシック" pitchFamily="50" charset="-128"/>
            </a:endParaRPr>
          </a:p>
        </p:txBody>
      </p:sp>
      <p:graphicFrame>
        <p:nvGraphicFramePr>
          <p:cNvPr id="1741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4939424"/>
              </p:ext>
            </p:extLst>
          </p:nvPr>
        </p:nvGraphicFramePr>
        <p:xfrm>
          <a:off x="636141" y="3277528"/>
          <a:ext cx="7968307" cy="799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3" name="数式" r:id="rId3" imgW="4914720" imgH="495000" progId="Equation.3">
                  <p:embed/>
                </p:oleObj>
              </mc:Choice>
              <mc:Fallback>
                <p:oleObj name="数式" r:id="rId3" imgW="491472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6141" y="3277528"/>
                        <a:ext cx="7968307" cy="7995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92125" y="4357688"/>
            <a:ext cx="8229600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defTabSz="4572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en-US" altLang="zh-CN" sz="2800" b="1">
                <a:solidFill>
                  <a:prstClr val="black"/>
                </a:solidFill>
              </a:rPr>
              <a:t>Boundary Conditions</a:t>
            </a:r>
          </a:p>
          <a:p>
            <a:pPr defTabSz="457200" fontAlgn="base">
              <a:spcBef>
                <a:spcPct val="20000"/>
              </a:spcBef>
              <a:spcAft>
                <a:spcPct val="0"/>
              </a:spcAft>
              <a:buFontTx/>
              <a:buChar char="-"/>
            </a:pPr>
            <a:r>
              <a:rPr kumimoji="0" lang="en-US" altLang="zh-CN">
                <a:solidFill>
                  <a:prstClr val="black"/>
                </a:solidFill>
              </a:rPr>
              <a:t>Periodic b.c. for longitude:</a:t>
            </a:r>
          </a:p>
          <a:p>
            <a:pPr defTabSz="457200" fontAlgn="base">
              <a:spcBef>
                <a:spcPct val="20000"/>
              </a:spcBef>
              <a:spcAft>
                <a:spcPct val="0"/>
              </a:spcAft>
              <a:buFontTx/>
              <a:buChar char="-"/>
            </a:pPr>
            <a:r>
              <a:rPr kumimoji="0" lang="en-US" altLang="ja-JP">
                <a:solidFill>
                  <a:prstClr val="black"/>
                </a:solidFill>
              </a:rPr>
              <a:t>Zero Neumann b.c. for other directions:</a:t>
            </a:r>
          </a:p>
          <a:p>
            <a:pPr defTabSz="4572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</a:pPr>
            <a:endParaRPr kumimoji="0" lang="en-US" altLang="ja-JP">
              <a:solidFill>
                <a:prstClr val="black"/>
              </a:solidFill>
            </a:endParaRPr>
          </a:p>
          <a:p>
            <a:pPr defTabSz="4572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</a:pPr>
            <a:endParaRPr kumimoji="0" lang="en-US" altLang="ja-JP" sz="3200">
              <a:solidFill>
                <a:prstClr val="black"/>
              </a:solidFill>
            </a:endParaRPr>
          </a:p>
        </p:txBody>
      </p:sp>
      <p:graphicFrame>
        <p:nvGraphicFramePr>
          <p:cNvPr id="17413" name="Object 8"/>
          <p:cNvGraphicFramePr>
            <a:graphicFrameLocks noChangeAspect="1"/>
          </p:cNvGraphicFramePr>
          <p:nvPr/>
        </p:nvGraphicFramePr>
        <p:xfrm>
          <a:off x="6154738" y="5181600"/>
          <a:ext cx="2455862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4" name="数式" r:id="rId5" imgW="1282700" imgH="342900" progId="Equation.3">
                  <p:embed/>
                </p:oleObj>
              </mc:Choice>
              <mc:Fallback>
                <p:oleObj name="数式" r:id="rId5" imgW="1282700" imgH="342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4738" y="5181600"/>
                        <a:ext cx="2455862" cy="655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4" name="Object 8"/>
          <p:cNvGraphicFramePr>
            <a:graphicFrameLocks noChangeAspect="1"/>
          </p:cNvGraphicFramePr>
          <p:nvPr/>
        </p:nvGraphicFramePr>
        <p:xfrm>
          <a:off x="6223000" y="4878388"/>
          <a:ext cx="2225675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5" name="Equation" r:id="rId7" imgW="1193800" imgH="190500" progId="Equation.3">
                  <p:embed/>
                </p:oleObj>
              </mc:Choice>
              <mc:Fallback>
                <p:oleObj name="Equation" r:id="rId7" imgW="1193800" imgH="190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3000" y="4878388"/>
                        <a:ext cx="2225675" cy="35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0611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ja-JP" sz="4000" b="1" smtClean="0">
                <a:ea typeface="ＭＳ Ｐゴシック" pitchFamily="50" charset="-128"/>
              </a:rPr>
              <a:t>Simulations</a:t>
            </a:r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 bwMode="auto">
          <a:xfrm>
            <a:off x="1907704" y="2636912"/>
            <a:ext cx="5760640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en-US" altLang="ja-JP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Let’s Watch </a:t>
            </a:r>
            <a:r>
              <a:rPr kumimoji="0" lang="en-US" altLang="ja-JP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kumimoji="1" lang="en-US" altLang="ja-JP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3D </a:t>
            </a:r>
            <a:r>
              <a:rPr kumimoji="1" lang="en-US" altLang="ja-JP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Video !</a:t>
            </a:r>
          </a:p>
        </p:txBody>
      </p:sp>
    </p:spTree>
    <p:extLst>
      <p:ext uri="{BB962C8B-B14F-4D97-AF65-F5344CB8AC3E}">
        <p14:creationId xmlns:p14="http://schemas.microsoft.com/office/powerpoint/2010/main" val="227522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b="1" dirty="0" smtClean="0"/>
              <a:t>Summary of </a:t>
            </a:r>
            <a:r>
              <a:rPr lang="en-US" sz="4000" b="1" smtClean="0"/>
              <a:t>Our Part</a:t>
            </a:r>
            <a:endParaRPr lang="en-US" sz="4000" b="1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97313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dirty="0" smtClean="0">
                <a:solidFill>
                  <a:prstClr val="black"/>
                </a:solidFill>
                <a:ea typeface="ＭＳ Ｐゴシック" pitchFamily="50" charset="-128"/>
              </a:rPr>
              <a:t>We are simulating the same object with different scales and different view points.</a:t>
            </a:r>
          </a:p>
          <a:p>
            <a:pPr marL="0" indent="0">
              <a:buFont typeface="Arial" pitchFamily="34" charset="0"/>
              <a:buNone/>
            </a:pPr>
            <a:endParaRPr lang="en-US" altLang="ja-JP" sz="1800" dirty="0" smtClean="0">
              <a:solidFill>
                <a:prstClr val="black"/>
              </a:solidFill>
              <a:ea typeface="ＭＳ Ｐゴシック" pitchFamily="50" charset="-128"/>
            </a:endParaRPr>
          </a:p>
          <a:p>
            <a:r>
              <a:rPr lang="en-US" altLang="ja-JP" sz="2400" dirty="0" err="1" smtClean="0">
                <a:solidFill>
                  <a:prstClr val="black"/>
                </a:solidFill>
                <a:ea typeface="ＭＳ Ｐゴシック" pitchFamily="50" charset="-128"/>
              </a:rPr>
              <a:t>Lagrangian</a:t>
            </a:r>
            <a:r>
              <a:rPr lang="en-US" altLang="ja-JP" sz="2400" dirty="0" smtClean="0">
                <a:solidFill>
                  <a:prstClr val="black"/>
                </a:solidFill>
                <a:ea typeface="ＭＳ Ｐゴシック" pitchFamily="50" charset="-128"/>
              </a:rPr>
              <a:t> coordinates can be used to track the movement of a single object, while Euler coordinates are suitable for describing the material distribution.</a:t>
            </a:r>
            <a:endParaRPr lang="en-US" altLang="ja-JP" sz="2400" dirty="0">
              <a:solidFill>
                <a:prstClr val="black"/>
              </a:solidFill>
              <a:ea typeface="ＭＳ Ｐゴシック" pitchFamily="50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791673">
            <a:off x="4413721" y="4380271"/>
            <a:ext cx="3347162" cy="13983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120" y="4551356"/>
            <a:ext cx="4644008" cy="211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1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フリーフォーム 7"/>
          <p:cNvSpPr/>
          <p:nvPr/>
        </p:nvSpPr>
        <p:spPr>
          <a:xfrm>
            <a:off x="1123595" y="3979134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94"/>
          <a:stretch/>
        </p:blipFill>
        <p:spPr>
          <a:xfrm>
            <a:off x="0" y="5838131"/>
            <a:ext cx="9144000" cy="1019869"/>
          </a:xfrm>
          <a:prstGeom prst="rect">
            <a:avLst/>
          </a:prstGeom>
        </p:spPr>
      </p:pic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179512" y="287778"/>
            <a:ext cx="8784976" cy="1143000"/>
          </a:xfrm>
        </p:spPr>
        <p:txBody>
          <a:bodyPr>
            <a:normAutofit/>
          </a:bodyPr>
          <a:lstStyle/>
          <a:p>
            <a:r>
              <a:rPr lang="en-US" altLang="ja-JP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HG明朝B" panose="02020809000000000000" pitchFamily="17" charset="-128"/>
                <a:cs typeface="Times New Roman" panose="02020603050405020304" pitchFamily="18" charset="0"/>
              </a:rPr>
              <a:t>Atmospheric Waves </a:t>
            </a:r>
            <a:r>
              <a:rPr lang="en-US" altLang="ja-JP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HG明朝B" panose="02020809000000000000" pitchFamily="17" charset="-128"/>
                <a:cs typeface="Times New Roman" panose="02020603050405020304" pitchFamily="18" charset="0"/>
              </a:rPr>
              <a:t>S</a:t>
            </a:r>
            <a:r>
              <a:rPr lang="en-US" altLang="ja-JP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HG明朝B" panose="02020809000000000000" pitchFamily="17" charset="-128"/>
                <a:cs typeface="Times New Roman" panose="02020603050405020304" pitchFamily="18" charset="0"/>
              </a:rPr>
              <a:t>imulation</a:t>
            </a:r>
            <a:endParaRPr kumimoji="1" lang="ja-JP" alt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コンテンツ プレースホルダー 2"/>
          <p:cNvSpPr txBox="1">
            <a:spLocks/>
          </p:cNvSpPr>
          <p:nvPr/>
        </p:nvSpPr>
        <p:spPr>
          <a:xfrm>
            <a:off x="3172222" y="3350623"/>
            <a:ext cx="5684118" cy="106918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Solve the fluid dynamic with “</a:t>
            </a:r>
            <a:r>
              <a:rPr lang="en-US" altLang="ja-JP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DCPAM</a:t>
            </a:r>
            <a:r>
              <a:rPr lang="en-US" altLang="ja-JP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 or “</a:t>
            </a:r>
            <a:r>
              <a:rPr lang="en-US" altLang="ja-JP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Shallow Water Model</a:t>
            </a:r>
            <a:r>
              <a:rPr lang="en-US" altLang="ja-JP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13" name="コンテンツ プレースホルダー 2"/>
          <p:cNvSpPr txBox="1">
            <a:spLocks/>
          </p:cNvSpPr>
          <p:nvPr/>
        </p:nvSpPr>
        <p:spPr>
          <a:xfrm>
            <a:off x="3190156" y="4216189"/>
            <a:ext cx="5991522" cy="7555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Compare and Consider in </a:t>
            </a:r>
            <a:r>
              <a:rPr lang="en-US" altLang="ja-JP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2D or 3D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1" t="17765" r="11667" b="9614"/>
          <a:stretch/>
        </p:blipFill>
        <p:spPr>
          <a:xfrm>
            <a:off x="4377159" y="4928862"/>
            <a:ext cx="3274243" cy="1696835"/>
          </a:xfrm>
          <a:prstGeom prst="rect">
            <a:avLst/>
          </a:prstGeom>
        </p:spPr>
      </p:pic>
      <p:grpSp>
        <p:nvGrpSpPr>
          <p:cNvPr id="12" name="グループ化 11"/>
          <p:cNvGrpSpPr/>
          <p:nvPr/>
        </p:nvGrpSpPr>
        <p:grpSpPr>
          <a:xfrm>
            <a:off x="611560" y="1430778"/>
            <a:ext cx="7992888" cy="1638182"/>
            <a:chOff x="611560" y="1430778"/>
            <a:chExt cx="7992888" cy="1638182"/>
          </a:xfrm>
        </p:grpSpPr>
        <p:sp>
          <p:nvSpPr>
            <p:cNvPr id="10" name="角丸四角形 9"/>
            <p:cNvSpPr/>
            <p:nvPr/>
          </p:nvSpPr>
          <p:spPr>
            <a:xfrm>
              <a:off x="611560" y="1700808"/>
              <a:ext cx="7992888" cy="1368152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spcBef>
                  <a:spcPct val="20000"/>
                </a:spcBef>
              </a:pPr>
              <a:endParaRPr lang="en-US" altLang="ja-JP" sz="1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914400">
                <a:spcBef>
                  <a:spcPct val="20000"/>
                </a:spcBef>
              </a:pPr>
              <a:r>
                <a:rPr lang="en-US" altLang="ja-JP" sz="28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To </a:t>
              </a:r>
              <a:r>
                <a:rPr lang="en-US" altLang="ja-JP" sz="28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see how do atmosphere waves going </a:t>
              </a:r>
              <a:r>
                <a:rPr lang="en-US" altLang="ja-JP" sz="28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on</a:t>
              </a:r>
            </a:p>
            <a:p>
              <a:pPr algn="ctr" defTabSz="914400">
                <a:spcBef>
                  <a:spcPct val="20000"/>
                </a:spcBef>
              </a:pPr>
              <a:r>
                <a:rPr lang="en-US" altLang="ja-JP" sz="28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after </a:t>
              </a:r>
              <a:r>
                <a:rPr lang="en-US" altLang="ja-JP" sz="28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they hit a </a:t>
              </a:r>
              <a:r>
                <a:rPr lang="en-US" altLang="ja-JP" sz="28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mountain </a:t>
              </a:r>
              <a:r>
                <a:rPr lang="en-US" altLang="ja-JP" sz="28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or </a:t>
              </a:r>
              <a:r>
                <a:rPr lang="en-US" altLang="ja-JP" sz="28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the </a:t>
              </a:r>
              <a:r>
                <a:rPr lang="en-US" altLang="ja-JP" sz="28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real geography</a:t>
              </a:r>
              <a:endParaRPr lang="en-US" altLang="ja-JP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角丸四角形 5"/>
            <p:cNvSpPr/>
            <p:nvPr/>
          </p:nvSpPr>
          <p:spPr>
            <a:xfrm>
              <a:off x="3779912" y="1430778"/>
              <a:ext cx="1512168" cy="540060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altLang="ja-JP" sz="24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The aim</a:t>
              </a:r>
              <a:endParaRPr lang="ja-JP" alt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グループ化 1"/>
          <p:cNvGrpSpPr/>
          <p:nvPr/>
        </p:nvGrpSpPr>
        <p:grpSpPr>
          <a:xfrm>
            <a:off x="124222" y="3572423"/>
            <a:ext cx="3048000" cy="2590800"/>
            <a:chOff x="874305" y="3253924"/>
            <a:chExt cx="3048000" cy="2590800"/>
          </a:xfrm>
        </p:grpSpPr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9706" l="6000" r="94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305" y="3253924"/>
              <a:ext cx="3048000" cy="2590800"/>
            </a:xfrm>
            <a:prstGeom prst="rect">
              <a:avLst/>
            </a:prstGeom>
          </p:spPr>
        </p:pic>
        <p:sp>
          <p:nvSpPr>
            <p:cNvPr id="20" name="下矢印 19"/>
            <p:cNvSpPr/>
            <p:nvPr/>
          </p:nvSpPr>
          <p:spPr>
            <a:xfrm rot="16200000">
              <a:off x="2314465" y="3384614"/>
              <a:ext cx="360040" cy="108012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下矢印 20"/>
            <p:cNvSpPr/>
            <p:nvPr/>
          </p:nvSpPr>
          <p:spPr>
            <a:xfrm rot="16200000">
              <a:off x="2314465" y="3996662"/>
              <a:ext cx="360040" cy="108012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22" name="下矢印 21"/>
            <p:cNvSpPr/>
            <p:nvPr/>
          </p:nvSpPr>
          <p:spPr>
            <a:xfrm rot="16200000">
              <a:off x="2314465" y="4572744"/>
              <a:ext cx="360040" cy="108012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ja-JP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298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94"/>
          <a:stretch/>
        </p:blipFill>
        <p:spPr>
          <a:xfrm>
            <a:off x="0" y="5838131"/>
            <a:ext cx="9144000" cy="1019869"/>
          </a:xfrm>
          <a:prstGeom prst="rect">
            <a:avLst/>
          </a:prstGeom>
        </p:spPr>
      </p:pic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8784976" cy="1143000"/>
          </a:xfrm>
        </p:spPr>
        <p:txBody>
          <a:bodyPr>
            <a:normAutofit/>
          </a:bodyPr>
          <a:lstStyle/>
          <a:p>
            <a:r>
              <a:rPr lang="en-US" altLang="ja-JP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HG明朝B" panose="02020809000000000000" pitchFamily="17" charset="-128"/>
                <a:cs typeface="Times New Roman" panose="02020603050405020304" pitchFamily="18" charset="0"/>
              </a:rPr>
              <a:t>Shallow Water Equations</a:t>
            </a:r>
            <a:endParaRPr kumimoji="1" lang="ja-JP" alt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42" y="1484784"/>
            <a:ext cx="8130594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40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94"/>
          <a:stretch/>
        </p:blipFill>
        <p:spPr>
          <a:xfrm>
            <a:off x="0" y="5838131"/>
            <a:ext cx="9144000" cy="1019869"/>
          </a:xfrm>
          <a:prstGeom prst="rect">
            <a:avLst/>
          </a:prstGeom>
        </p:spPr>
      </p:pic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8784976" cy="1143000"/>
          </a:xfrm>
        </p:spPr>
        <p:txBody>
          <a:bodyPr>
            <a:normAutofit/>
          </a:bodyPr>
          <a:lstStyle/>
          <a:p>
            <a:r>
              <a:rPr kumimoji="1" lang="en-US" altLang="ja-JP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Setup and Initial Conditions</a:t>
            </a:r>
            <a:endParaRPr kumimoji="1" lang="ja-JP" alt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95536" y="1556792"/>
            <a:ext cx="7848872" cy="4281339"/>
          </a:xfrm>
        </p:spPr>
        <p:txBody>
          <a:bodyPr>
            <a:noAutofit/>
          </a:bodyPr>
          <a:lstStyle/>
          <a:p>
            <a:r>
              <a:rPr kumimoji="1" lang="en-US" altLang="ja-JP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Shallow water topography</a:t>
            </a:r>
          </a:p>
          <a:p>
            <a:pPr lvl="1"/>
            <a:r>
              <a:rPr lang="en-US" altLang="ja-JP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Mesh of Earth terrain</a:t>
            </a:r>
          </a:p>
          <a:p>
            <a:pPr lvl="1"/>
            <a:r>
              <a:rPr kumimoji="1" lang="en-US" altLang="ja-JP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Flat mesh with single mountain</a:t>
            </a:r>
          </a:p>
          <a:p>
            <a:r>
              <a:rPr kumimoji="1" lang="en-US" altLang="ja-JP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Both begin with higher pressure at the equator and lower pressur</a:t>
            </a:r>
            <a:r>
              <a:rPr lang="en-US" altLang="ja-JP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 at poles</a:t>
            </a:r>
          </a:p>
          <a:p>
            <a:r>
              <a:rPr kumimoji="1" lang="en-US" altLang="ja-JP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Zonal velocity equation has wind forcing term to model northern hemisphere flow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4581128"/>
            <a:ext cx="2172072" cy="217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71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94"/>
          <a:stretch/>
        </p:blipFill>
        <p:spPr>
          <a:xfrm>
            <a:off x="0" y="5838131"/>
            <a:ext cx="9144000" cy="1019869"/>
          </a:xfrm>
          <a:prstGeom prst="rect">
            <a:avLst/>
          </a:prstGeom>
        </p:spPr>
      </p:pic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8784976" cy="1143000"/>
          </a:xfrm>
        </p:spPr>
        <p:txBody>
          <a:bodyPr>
            <a:noAutofit/>
          </a:bodyPr>
          <a:lstStyle/>
          <a:p>
            <a:r>
              <a:rPr lang="en-US" altLang="ja-JP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HG明朝B" panose="02020809000000000000" pitchFamily="17" charset="-128"/>
                <a:cs typeface="Times New Roman" panose="02020603050405020304" pitchFamily="18" charset="0"/>
              </a:rPr>
              <a:t>Pressure Level in Shallow Water Simulation</a:t>
            </a:r>
            <a:br>
              <a:rPr lang="en-US" altLang="ja-JP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HG明朝B" panose="02020809000000000000" pitchFamily="17" charset="-128"/>
                <a:cs typeface="Times New Roman" panose="02020603050405020304" pitchFamily="18" charset="0"/>
              </a:rPr>
            </a:br>
            <a:r>
              <a:rPr lang="en-US" altLang="ja-JP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HG明朝B" panose="02020809000000000000" pitchFamily="17" charset="-128"/>
                <a:cs typeface="Times New Roman" panose="02020603050405020304" pitchFamily="18" charset="0"/>
              </a:rPr>
              <a:t>Northern Hemisphere over Two Months</a:t>
            </a:r>
            <a:endParaRPr kumimoji="1" lang="ja-JP" alt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419872" y="5517232"/>
            <a:ext cx="6264696" cy="1080119"/>
          </a:xfrm>
        </p:spPr>
        <p:txBody>
          <a:bodyPr>
            <a:noAutofit/>
          </a:bodyPr>
          <a:lstStyle/>
          <a:p>
            <a:r>
              <a:rPr kumimoji="1" lang="en-US" altLang="ja-JP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 use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00808"/>
            <a:ext cx="4251960" cy="4335780"/>
          </a:xfrm>
          <a:prstGeom prst="rect">
            <a:avLst/>
          </a:prstGeom>
        </p:spPr>
      </p:pic>
      <p:pic>
        <p:nvPicPr>
          <p:cNvPr id="8" name="earth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0" y="1700808"/>
            <a:ext cx="4251325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72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94"/>
          <a:stretch/>
        </p:blipFill>
        <p:spPr>
          <a:xfrm>
            <a:off x="0" y="5838131"/>
            <a:ext cx="9144000" cy="1019869"/>
          </a:xfrm>
          <a:prstGeom prst="rect">
            <a:avLst/>
          </a:prstGeom>
        </p:spPr>
      </p:pic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8784976" cy="1143000"/>
          </a:xfrm>
        </p:spPr>
        <p:txBody>
          <a:bodyPr>
            <a:normAutofit fontScale="90000"/>
          </a:bodyPr>
          <a:lstStyle/>
          <a:p>
            <a:r>
              <a:rPr kumimoji="1" lang="en-US" altLang="ja-JP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Time Averaged Simulation</a:t>
            </a:r>
            <a:br>
              <a:rPr kumimoji="1" lang="en-US" altLang="ja-JP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ja-JP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r>
              <a:rPr lang="en-US" altLang="ja-JP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ja-JP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ja-JP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Actual Results over January 2015</a:t>
            </a:r>
            <a:endParaRPr kumimoji="1" lang="ja-JP" alt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808"/>
            <a:ext cx="8906368" cy="281131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59" y="4231245"/>
            <a:ext cx="7510281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53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94"/>
          <a:stretch/>
        </p:blipFill>
        <p:spPr>
          <a:xfrm>
            <a:off x="0" y="5838131"/>
            <a:ext cx="9144000" cy="1019869"/>
          </a:xfrm>
          <a:prstGeom prst="rect">
            <a:avLst/>
          </a:prstGeom>
        </p:spPr>
      </p:pic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8784976" cy="1143000"/>
          </a:xfrm>
        </p:spPr>
        <p:txBody>
          <a:bodyPr>
            <a:normAutofit/>
          </a:bodyPr>
          <a:lstStyle/>
          <a:p>
            <a:r>
              <a:rPr lang="en-US" altLang="ja-JP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HG明朝B" panose="02020809000000000000" pitchFamily="17" charset="-128"/>
                <a:cs typeface="Times New Roman" panose="02020603050405020304" pitchFamily="18" charset="0"/>
              </a:rPr>
              <a:t>Shape of Mountain</a:t>
            </a:r>
            <a:endParaRPr kumimoji="1" lang="ja-JP" alt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771800" y="1700808"/>
            <a:ext cx="6264696" cy="1080119"/>
          </a:xfrm>
        </p:spPr>
        <p:txBody>
          <a:bodyPr>
            <a:noAutofit/>
          </a:bodyPr>
          <a:lstStyle/>
          <a:p>
            <a:r>
              <a:rPr kumimoji="1" lang="en-US" altLang="ja-JP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 use “</a:t>
            </a:r>
            <a:r>
              <a:rPr lang="en-US" altLang="ja-JP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kumimoji="1" lang="en-US" altLang="ja-JP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nuplot</a:t>
            </a:r>
            <a:r>
              <a:rPr kumimoji="1" lang="en-US" altLang="ja-JP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”, we drew a mountain which has 2500m height. </a:t>
            </a:r>
          </a:p>
        </p:txBody>
      </p:sp>
      <p:sp>
        <p:nvSpPr>
          <p:cNvPr id="14" name="角丸四角形 13"/>
          <p:cNvSpPr/>
          <p:nvPr/>
        </p:nvSpPr>
        <p:spPr>
          <a:xfrm>
            <a:off x="479773" y="1772816"/>
            <a:ext cx="1656184" cy="86409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altLang="ja-JP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How to make</a:t>
            </a:r>
            <a:endParaRPr lang="ja-JP" alt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1" t="17765" r="11667" b="9614"/>
          <a:stretch/>
        </p:blipFill>
        <p:spPr>
          <a:xfrm>
            <a:off x="2014736" y="3212976"/>
            <a:ext cx="5585555" cy="2894644"/>
          </a:xfrm>
          <a:prstGeom prst="rect">
            <a:avLst/>
          </a:prstGeom>
        </p:spPr>
      </p:pic>
      <p:sp>
        <p:nvSpPr>
          <p:cNvPr id="2" name="下矢印 1"/>
          <p:cNvSpPr/>
          <p:nvPr/>
        </p:nvSpPr>
        <p:spPr>
          <a:xfrm rot="4430419">
            <a:off x="5288004" y="3090210"/>
            <a:ext cx="433199" cy="9167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ja-JP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13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General introduction</a:t>
            </a:r>
            <a:endParaRPr kumimoji="1"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35719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70000"/>
              </a:lnSpc>
            </a:pPr>
            <a:r>
              <a:rPr kumimoji="1" lang="en-US" altLang="ja-JP" dirty="0" smtClean="0"/>
              <a:t>In our group, members </a:t>
            </a:r>
            <a:r>
              <a:rPr lang="en-US" altLang="ja-JP" dirty="0" smtClean="0"/>
              <a:t>are</a:t>
            </a:r>
            <a:r>
              <a:rPr kumimoji="1" lang="en-US" altLang="ja-JP" dirty="0" smtClean="0"/>
              <a:t> working on simulations on phenomena in an idealized atmosphere and its simplified form, a shallow water system. </a:t>
            </a:r>
          </a:p>
          <a:p>
            <a:pPr>
              <a:lnSpc>
                <a:spcPct val="170000"/>
              </a:lnSpc>
            </a:pPr>
            <a:r>
              <a:rPr lang="en-US" altLang="ja-JP" dirty="0" smtClean="0"/>
              <a:t>Atmosphere and shallow water system show many kinds of phenomena. In our project, we are focusing on following two topics:</a:t>
            </a:r>
          </a:p>
          <a:p>
            <a:pPr lvl="1">
              <a:lnSpc>
                <a:spcPct val="170000"/>
              </a:lnSpc>
            </a:pPr>
            <a:r>
              <a:rPr lang="en-US" altLang="ja-JP" dirty="0"/>
              <a:t>advection of </a:t>
            </a:r>
            <a:r>
              <a:rPr lang="en-US" altLang="ja-JP" dirty="0" smtClean="0"/>
              <a:t>materials,</a:t>
            </a:r>
          </a:p>
          <a:p>
            <a:pPr lvl="2">
              <a:lnSpc>
                <a:spcPct val="170000"/>
              </a:lnSpc>
            </a:pPr>
            <a:r>
              <a:rPr lang="en-US" altLang="ja-JP" dirty="0" smtClean="0"/>
              <a:t>Shu and Zheng</a:t>
            </a:r>
          </a:p>
          <a:p>
            <a:pPr lvl="1">
              <a:lnSpc>
                <a:spcPct val="170000"/>
              </a:lnSpc>
            </a:pPr>
            <a:r>
              <a:rPr lang="en-US" altLang="ja-JP" dirty="0" smtClean="0"/>
              <a:t>atmospheric waves.</a:t>
            </a:r>
          </a:p>
          <a:p>
            <a:pPr lvl="2">
              <a:lnSpc>
                <a:spcPct val="170000"/>
              </a:lnSpc>
            </a:pPr>
            <a:r>
              <a:rPr lang="en-US" altLang="ja-JP" dirty="0" err="1" smtClean="0"/>
              <a:t>Hirokazu</a:t>
            </a:r>
            <a:r>
              <a:rPr lang="en-US" altLang="ja-JP" dirty="0" smtClean="0"/>
              <a:t> and Will</a:t>
            </a:r>
          </a:p>
        </p:txBody>
      </p:sp>
    </p:spTree>
    <p:extLst>
      <p:ext uri="{BB962C8B-B14F-4D97-AF65-F5344CB8AC3E}">
        <p14:creationId xmlns:p14="http://schemas.microsoft.com/office/powerpoint/2010/main" val="386293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94"/>
          <a:stretch/>
        </p:blipFill>
        <p:spPr>
          <a:xfrm>
            <a:off x="0" y="5838131"/>
            <a:ext cx="9144000" cy="1019869"/>
          </a:xfrm>
          <a:prstGeom prst="rect">
            <a:avLst/>
          </a:prstGeom>
        </p:spPr>
      </p:pic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8784976" cy="1143000"/>
          </a:xfrm>
        </p:spPr>
        <p:txBody>
          <a:bodyPr>
            <a:normAutofit/>
          </a:bodyPr>
          <a:lstStyle/>
          <a:p>
            <a:r>
              <a:rPr lang="en-US" altLang="ja-JP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HG明朝B" panose="02020809000000000000" pitchFamily="17" charset="-128"/>
                <a:cs typeface="Times New Roman" panose="02020603050405020304" pitchFamily="18" charset="0"/>
              </a:rPr>
              <a:t>2D Simulation</a:t>
            </a:r>
            <a:endParaRPr kumimoji="1" lang="ja-JP" alt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12776"/>
            <a:ext cx="4251960" cy="4335780"/>
          </a:xfrm>
          <a:prstGeom prst="rect">
            <a:avLst/>
          </a:prstGeom>
        </p:spPr>
      </p:pic>
      <p:pic>
        <p:nvPicPr>
          <p:cNvPr id="7" name="m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16016" y="1396876"/>
            <a:ext cx="4251325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3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94"/>
          <a:stretch/>
        </p:blipFill>
        <p:spPr>
          <a:xfrm>
            <a:off x="0" y="5838131"/>
            <a:ext cx="9144000" cy="1019869"/>
          </a:xfrm>
          <a:prstGeom prst="rect">
            <a:avLst/>
          </a:prstGeom>
        </p:spPr>
      </p:pic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8784976" cy="1143000"/>
          </a:xfrm>
        </p:spPr>
        <p:txBody>
          <a:bodyPr>
            <a:normAutofit/>
          </a:bodyPr>
          <a:lstStyle/>
          <a:p>
            <a:r>
              <a:rPr lang="en-US" altLang="ja-JP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HG明朝B" panose="02020809000000000000" pitchFamily="17" charset="-128"/>
                <a:cs typeface="Times New Roman" panose="02020603050405020304" pitchFamily="18" charset="0"/>
              </a:rPr>
              <a:t>Comparing 2D to 3D Results</a:t>
            </a:r>
            <a:endParaRPr kumimoji="1" lang="ja-JP" alt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コンテンツ プレースホルダー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86" y="2268947"/>
            <a:ext cx="4430130" cy="3382268"/>
          </a:xfrm>
        </p:spPr>
      </p:pic>
      <p:pic>
        <p:nvPicPr>
          <p:cNvPr id="2" name="図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" t="15227" r="17816" b="2599"/>
          <a:stretch/>
        </p:blipFill>
        <p:spPr>
          <a:xfrm>
            <a:off x="4716016" y="2276872"/>
            <a:ext cx="4188772" cy="3374343"/>
          </a:xfrm>
          <a:prstGeom prst="rect">
            <a:avLst/>
          </a:prstGeom>
        </p:spPr>
      </p:pic>
      <p:sp>
        <p:nvSpPr>
          <p:cNvPr id="7" name="円/楕円 6"/>
          <p:cNvSpPr/>
          <p:nvPr/>
        </p:nvSpPr>
        <p:spPr>
          <a:xfrm>
            <a:off x="5478254" y="1427887"/>
            <a:ext cx="2664296" cy="777737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altLang="ja-JP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DCPAM</a:t>
            </a:r>
            <a:endParaRPr lang="ja-JP" alt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円/楕円 8"/>
          <p:cNvSpPr/>
          <p:nvPr/>
        </p:nvSpPr>
        <p:spPr>
          <a:xfrm>
            <a:off x="827584" y="1456715"/>
            <a:ext cx="2952328" cy="72008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altLang="ja-JP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Shallow Water Model</a:t>
            </a:r>
            <a:endParaRPr lang="ja-JP" altLang="en-US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50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94"/>
          <a:stretch/>
        </p:blipFill>
        <p:spPr>
          <a:xfrm>
            <a:off x="0" y="5838131"/>
            <a:ext cx="9144000" cy="1019869"/>
          </a:xfrm>
          <a:prstGeom prst="rect">
            <a:avLst/>
          </a:prstGeom>
        </p:spPr>
      </p:pic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8784976" cy="1143000"/>
          </a:xfrm>
        </p:spPr>
        <p:txBody>
          <a:bodyPr>
            <a:normAutofit/>
          </a:bodyPr>
          <a:lstStyle/>
          <a:p>
            <a:r>
              <a:rPr lang="en-US" altLang="ja-JP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HG明朝B" panose="02020809000000000000" pitchFamily="17" charset="-128"/>
                <a:cs typeface="Times New Roman" panose="02020603050405020304" pitchFamily="18" charset="0"/>
              </a:rPr>
              <a:t>3D Visualizing</a:t>
            </a:r>
            <a:endParaRPr kumimoji="1" lang="ja-JP" alt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角丸四角形 1"/>
          <p:cNvSpPr/>
          <p:nvPr/>
        </p:nvSpPr>
        <p:spPr>
          <a:xfrm>
            <a:off x="692439" y="1916832"/>
            <a:ext cx="8136904" cy="9283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spcBef>
                <a:spcPct val="20000"/>
              </a:spcBef>
            </a:pPr>
            <a:endParaRPr lang="en-US" altLang="ja-JP" sz="105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>
              <a:spcBef>
                <a:spcPct val="20000"/>
              </a:spcBef>
            </a:pPr>
            <a:r>
              <a:rPr lang="en-US" altLang="ja-JP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altLang="ja-JP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use “</a:t>
            </a:r>
            <a:r>
              <a:rPr lang="en-US" altLang="ja-JP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paraview</a:t>
            </a:r>
            <a:r>
              <a:rPr lang="en-US" altLang="ja-JP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 which is software of </a:t>
            </a:r>
            <a:r>
              <a:rPr lang="en-US" altLang="ja-JP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visualize</a:t>
            </a:r>
          </a:p>
        </p:txBody>
      </p:sp>
      <p:sp>
        <p:nvSpPr>
          <p:cNvPr id="6" name="角丸四角形 5"/>
          <p:cNvSpPr/>
          <p:nvPr/>
        </p:nvSpPr>
        <p:spPr>
          <a:xfrm>
            <a:off x="3455876" y="1484784"/>
            <a:ext cx="2232248" cy="64807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altLang="ja-JP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How to make</a:t>
            </a:r>
            <a:endParaRPr lang="ja-JP" alt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" t="15227" r="17816" b="2599"/>
          <a:stretch/>
        </p:blipFill>
        <p:spPr>
          <a:xfrm>
            <a:off x="684834" y="3012654"/>
            <a:ext cx="3096344" cy="2494317"/>
          </a:xfrm>
          <a:prstGeom prst="rect">
            <a:avLst/>
          </a:prstGeom>
        </p:spPr>
      </p:pic>
      <p:sp>
        <p:nvSpPr>
          <p:cNvPr id="9" name="右矢印 8"/>
          <p:cNvSpPr/>
          <p:nvPr/>
        </p:nvSpPr>
        <p:spPr>
          <a:xfrm>
            <a:off x="3927015" y="3935776"/>
            <a:ext cx="836963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8" t="8358"/>
          <a:stretch/>
        </p:blipFill>
        <p:spPr>
          <a:xfrm>
            <a:off x="4981319" y="3165423"/>
            <a:ext cx="3864417" cy="2188778"/>
          </a:xfrm>
          <a:prstGeom prst="rect">
            <a:avLst/>
          </a:prstGeom>
        </p:spPr>
      </p:pic>
      <p:sp>
        <p:nvSpPr>
          <p:cNvPr id="11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448523" y="5838131"/>
            <a:ext cx="6624736" cy="639222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kumimoji="1" lang="en-US" altLang="ja-JP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 tried to visualize “wind velocity”</a:t>
            </a:r>
          </a:p>
        </p:txBody>
      </p:sp>
    </p:spTree>
    <p:extLst>
      <p:ext uri="{BB962C8B-B14F-4D97-AF65-F5344CB8AC3E}">
        <p14:creationId xmlns:p14="http://schemas.microsoft.com/office/powerpoint/2010/main" val="188512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94"/>
          <a:stretch/>
        </p:blipFill>
        <p:spPr>
          <a:xfrm>
            <a:off x="0" y="5838131"/>
            <a:ext cx="9144000" cy="1019869"/>
          </a:xfrm>
          <a:prstGeom prst="rect">
            <a:avLst/>
          </a:prstGeom>
        </p:spPr>
      </p:pic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8784976" cy="1143000"/>
          </a:xfrm>
        </p:spPr>
        <p:txBody>
          <a:bodyPr>
            <a:normAutofit/>
          </a:bodyPr>
          <a:lstStyle/>
          <a:p>
            <a:r>
              <a:rPr lang="en-US" altLang="ja-JP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HG明朝B" panose="02020809000000000000" pitchFamily="17" charset="-128"/>
                <a:cs typeface="Times New Roman" panose="02020603050405020304" pitchFamily="18" charset="0"/>
              </a:rPr>
              <a:t>3D Visualizing</a:t>
            </a:r>
            <a:endParaRPr kumimoji="1" lang="ja-JP" alt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907704" y="2636912"/>
            <a:ext cx="5544616" cy="864096"/>
          </a:xfrm>
        </p:spPr>
        <p:txBody>
          <a:bodyPr>
            <a:noAutofit/>
          </a:bodyPr>
          <a:lstStyle/>
          <a:p>
            <a:r>
              <a:rPr lang="en-US" altLang="ja-JP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Let’s </a:t>
            </a:r>
            <a:r>
              <a:rPr lang="en-US" altLang="ja-JP" sz="4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Watch </a:t>
            </a:r>
            <a:r>
              <a:rPr kumimoji="1" lang="en-US" altLang="ja-JP" sz="4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3D Videos </a:t>
            </a:r>
            <a:r>
              <a:rPr kumimoji="1" lang="en-US" altLang="ja-JP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6254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94"/>
          <a:stretch/>
        </p:blipFill>
        <p:spPr>
          <a:xfrm>
            <a:off x="0" y="5838131"/>
            <a:ext cx="9144000" cy="1019869"/>
          </a:xfrm>
          <a:prstGeom prst="rect">
            <a:avLst/>
          </a:prstGeom>
        </p:spPr>
      </p:pic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8784976" cy="1143000"/>
          </a:xfrm>
        </p:spPr>
        <p:txBody>
          <a:bodyPr>
            <a:normAutofit/>
          </a:bodyPr>
          <a:lstStyle/>
          <a:p>
            <a:r>
              <a:rPr lang="en-US" altLang="ja-JP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HG明朝B" panose="02020809000000000000" pitchFamily="17" charset="-128"/>
                <a:cs typeface="Times New Roman" panose="02020603050405020304" pitchFamily="18" charset="0"/>
              </a:rPr>
              <a:t>Summary of our part</a:t>
            </a:r>
            <a:endParaRPr kumimoji="1" lang="ja-JP" alt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11560" y="1700808"/>
            <a:ext cx="8208912" cy="4248472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kumimoji="1" lang="en-US" altLang="ja-JP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shal</a:t>
            </a:r>
            <a:r>
              <a:rPr lang="en-US" altLang="ja-JP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low water simulation is a decent model for large pressure trends over longer intervals</a:t>
            </a:r>
          </a:p>
          <a:p>
            <a:endParaRPr lang="en-US" altLang="ja-JP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Shallow </a:t>
            </a:r>
            <a:r>
              <a:rPr lang="en-US" altLang="ja-JP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Water </a:t>
            </a:r>
            <a:r>
              <a:rPr lang="en-US" altLang="ja-JP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Model results closely resemble those </a:t>
            </a:r>
            <a:r>
              <a:rPr lang="en-US" altLang="ja-JP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of the </a:t>
            </a:r>
            <a:r>
              <a:rPr lang="en-US" altLang="ja-JP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DCPAM</a:t>
            </a:r>
          </a:p>
          <a:p>
            <a:endParaRPr lang="en-US" altLang="ja-JP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 could see the atmosphere flows more clearly in 3D simulation</a:t>
            </a:r>
            <a:endParaRPr kumimoji="1" lang="en-US" altLang="ja-JP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01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 of our project</a:t>
            </a:r>
            <a:endParaRPr kumimoji="1"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5141166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70000"/>
              </a:lnSpc>
            </a:pPr>
            <a:r>
              <a:rPr kumimoji="1" lang="en-US" altLang="ja-JP" dirty="0" smtClean="0"/>
              <a:t>We worked on simulations of advection of </a:t>
            </a:r>
            <a:r>
              <a:rPr lang="en-US" altLang="ja-JP" dirty="0" smtClean="0"/>
              <a:t>a </a:t>
            </a:r>
            <a:r>
              <a:rPr kumimoji="1" lang="en-US" altLang="ja-JP" dirty="0" smtClean="0"/>
              <a:t>material and atmospheric waves. All members made codes from scratch or modify pre-existing codes, and perform simulations.</a:t>
            </a:r>
          </a:p>
          <a:p>
            <a:pPr>
              <a:lnSpc>
                <a:spcPct val="170000"/>
              </a:lnSpc>
            </a:pPr>
            <a:r>
              <a:rPr lang="en-US" altLang="ja-JP" dirty="0" smtClean="0"/>
              <a:t>Simulations of advection show fluctuations caused by atmospheric mean flow and waves. And, simulations with Eulerian </a:t>
            </a:r>
            <a:r>
              <a:rPr lang="en-US" altLang="ja-JP" dirty="0"/>
              <a:t>and </a:t>
            </a:r>
            <a:r>
              <a:rPr lang="en-US" altLang="ja-JP" dirty="0" err="1" smtClean="0"/>
              <a:t>Lagrangian</a:t>
            </a:r>
            <a:r>
              <a:rPr lang="en-US" altLang="ja-JP" dirty="0" smtClean="0"/>
              <a:t> frameworks can give some insights into material movement in different points of view.</a:t>
            </a:r>
          </a:p>
          <a:p>
            <a:pPr>
              <a:lnSpc>
                <a:spcPct val="170000"/>
              </a:lnSpc>
            </a:pPr>
            <a:r>
              <a:rPr lang="en-US" altLang="ja-JP" dirty="0" smtClean="0"/>
              <a:t>Simulations of waves in 2D and </a:t>
            </a:r>
            <a:r>
              <a:rPr lang="en-US" altLang="ja-JP" dirty="0"/>
              <a:t>3</a:t>
            </a:r>
            <a:r>
              <a:rPr lang="en-US" altLang="ja-JP" dirty="0" smtClean="0"/>
              <a:t>D systems show atmospheric response by geography (idealized and realistic). And, a result of 3D system can be interpreted by that of 2D system in some senses.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2721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2820261" y="2865710"/>
            <a:ext cx="32639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you.</a:t>
            </a:r>
            <a:endParaRPr kumimoji="1" lang="ja-JP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1225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9913" y="458788"/>
            <a:ext cx="8686800" cy="744537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ea typeface="+mj-ea"/>
                <a:cs typeface="+mj-cs"/>
              </a:rPr>
              <a:t>Advection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4200" y="1387475"/>
            <a:ext cx="5497513" cy="344709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en-US" altLang="ja-JP" sz="2800" b="1" dirty="0">
                <a:solidFill>
                  <a:prstClr val="black"/>
                </a:solidFill>
              </a:rPr>
              <a:t>Definition </a:t>
            </a:r>
            <a:endParaRPr kumimoji="0" lang="en-US" altLang="ja-JP" sz="2800" dirty="0">
              <a:solidFill>
                <a:prstClr val="black"/>
              </a:solidFill>
            </a:endParaRPr>
          </a:p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dirty="0">
                <a:solidFill>
                  <a:prstClr val="black"/>
                </a:solidFill>
              </a:rPr>
              <a:t>	Advection is a transport </a:t>
            </a:r>
            <a:r>
              <a:rPr kumimoji="0" lang="en-US" altLang="ja-JP" dirty="0" smtClean="0">
                <a:solidFill>
                  <a:prstClr val="black"/>
                </a:solidFill>
              </a:rPr>
              <a:t>mechanism caused </a:t>
            </a:r>
            <a:r>
              <a:rPr kumimoji="0" lang="en-US" altLang="ja-JP" dirty="0">
                <a:solidFill>
                  <a:prstClr val="black"/>
                </a:solidFill>
              </a:rPr>
              <a:t>by fluid</a:t>
            </a:r>
            <a:r>
              <a:rPr kumimoji="0" lang="en-US" altLang="en-US" dirty="0">
                <a:solidFill>
                  <a:prstClr val="black"/>
                </a:solidFill>
              </a:rPr>
              <a:t>’</a:t>
            </a:r>
            <a:r>
              <a:rPr kumimoji="0" lang="en-US" altLang="ja-JP" dirty="0">
                <a:solidFill>
                  <a:prstClr val="black"/>
                </a:solidFill>
              </a:rPr>
              <a:t>s bulk motion.</a:t>
            </a:r>
          </a:p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endParaRPr kumimoji="0" lang="en-US" altLang="ja-JP" sz="1800" b="1" dirty="0">
              <a:solidFill>
                <a:prstClr val="black"/>
              </a:solidFill>
            </a:endParaRPr>
          </a:p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en-US" altLang="ja-JP" sz="2800" b="1" dirty="0">
                <a:solidFill>
                  <a:prstClr val="black"/>
                </a:solidFill>
              </a:rPr>
              <a:t>Example</a:t>
            </a:r>
            <a:r>
              <a:rPr kumimoji="0" lang="en-US" altLang="zh-CN" sz="2800" b="1" dirty="0">
                <a:solidFill>
                  <a:prstClr val="black"/>
                </a:solidFill>
              </a:rPr>
              <a:t>s</a:t>
            </a:r>
            <a:endParaRPr kumimoji="0" lang="en-US" altLang="ja-JP" sz="2800" dirty="0">
              <a:solidFill>
                <a:prstClr val="black"/>
              </a:solidFill>
            </a:endParaRPr>
          </a:p>
          <a:p>
            <a:pPr lvl="1" defTabSz="4572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0" lang="en-US" altLang="ja-JP" dirty="0">
                <a:solidFill>
                  <a:prstClr val="black"/>
                </a:solidFill>
              </a:rPr>
              <a:t>Movement of silt in a river by bulk water flow downstream.</a:t>
            </a:r>
          </a:p>
          <a:p>
            <a:pPr lvl="1" defTabSz="4572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0" lang="en-US" altLang="ja-JP" dirty="0">
                <a:solidFill>
                  <a:prstClr val="black"/>
                </a:solidFill>
              </a:rPr>
              <a:t>Transportation of moist air mass by the </a:t>
            </a:r>
            <a:r>
              <a:rPr kumimoji="0" lang="en-US" altLang="zh-CN" dirty="0">
                <a:solidFill>
                  <a:prstClr val="black"/>
                </a:solidFill>
              </a:rPr>
              <a:t>winds.</a:t>
            </a:r>
            <a:endParaRPr kumimoji="0" lang="en-US" altLang="ja-JP" dirty="0">
              <a:solidFill>
                <a:prstClr val="black"/>
              </a:solidFill>
            </a:endParaRPr>
          </a:p>
        </p:txBody>
      </p:sp>
      <p:pic>
        <p:nvPicPr>
          <p:cNvPr id="1331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3825875"/>
            <a:ext cx="2990850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213" y="1277938"/>
            <a:ext cx="3113087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84200" y="4846638"/>
            <a:ext cx="5180013" cy="19081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en-US" altLang="ja-JP" sz="2800" b="1" dirty="0">
                <a:solidFill>
                  <a:prstClr val="black"/>
                </a:solidFill>
              </a:rPr>
              <a:t> Remarks</a:t>
            </a:r>
          </a:p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800" dirty="0">
                <a:solidFill>
                  <a:prstClr val="black"/>
                </a:solidFill>
              </a:rPr>
              <a:t>	</a:t>
            </a:r>
            <a:r>
              <a:rPr kumimoji="0" lang="en-US" altLang="ja-JP" dirty="0">
                <a:solidFill>
                  <a:prstClr val="black"/>
                </a:solidFill>
              </a:rPr>
              <a:t>Not only materials, but also energy and 	enthalpy are transported </a:t>
            </a:r>
            <a:r>
              <a:rPr kumimoji="0" lang="en-US" altLang="ja-JP" dirty="0" smtClean="0">
                <a:solidFill>
                  <a:prstClr val="black"/>
                </a:solidFill>
              </a:rPr>
              <a:t>via advection</a:t>
            </a:r>
            <a:r>
              <a:rPr kumimoji="0" lang="en-US" altLang="ja-JP" dirty="0">
                <a:solidFill>
                  <a:prstClr val="black"/>
                </a:solidFill>
              </a:rPr>
              <a:t>.</a:t>
            </a:r>
          </a:p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endParaRPr kumimoji="0" lang="en-US" altLang="ja-JP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54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ja-JP" sz="4000" b="1" smtClean="0">
                <a:ea typeface="ＭＳ Ｐゴシック" pitchFamily="50" charset="-128"/>
              </a:rPr>
              <a:t>Advection of Clouds</a:t>
            </a:r>
          </a:p>
        </p:txBody>
      </p:sp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474663" y="1500188"/>
            <a:ext cx="8535987" cy="4525962"/>
          </a:xfrm>
        </p:spPr>
        <p:txBody>
          <a:bodyPr/>
          <a:lstStyle/>
          <a:p>
            <a:r>
              <a:rPr lang="en-US" altLang="ja-JP" sz="2400" smtClean="0">
                <a:ea typeface="ＭＳ Ｐゴシック" pitchFamily="50" charset="-128"/>
              </a:rPr>
              <a:t>We focus on simulating </a:t>
            </a:r>
            <a:r>
              <a:rPr lang="en-US" altLang="zh-CN" sz="2400" smtClean="0">
                <a:ea typeface="ＭＳ Ｐゴシック" pitchFamily="50" charset="-128"/>
              </a:rPr>
              <a:t>cloud movement under advection.</a:t>
            </a:r>
          </a:p>
          <a:p>
            <a:r>
              <a:rPr lang="en-US" altLang="ja-JP" sz="2400" smtClean="0">
                <a:ea typeface="ＭＳ Ｐゴシック" pitchFamily="50" charset="-128"/>
              </a:rPr>
              <a:t>Shu works on tracking a single small batch of clouds in Lagrangian coordinates.</a:t>
            </a:r>
          </a:p>
          <a:p>
            <a:r>
              <a:rPr lang="en-US" altLang="ja-JP" sz="2400" smtClean="0">
                <a:ea typeface="ＭＳ Ｐゴシック" pitchFamily="50" charset="-128"/>
              </a:rPr>
              <a:t>Zheng simulates the transport and shape changes for a huge group of clouds in Euler coordinates.</a:t>
            </a:r>
          </a:p>
        </p:txBody>
      </p:sp>
      <p:pic>
        <p:nvPicPr>
          <p:cNvPr id="18435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743325"/>
            <a:ext cx="3862387" cy="26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3743325"/>
            <a:ext cx="3960813" cy="26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491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タイトル 1"/>
          <p:cNvSpPr>
            <a:spLocks noGrp="1"/>
          </p:cNvSpPr>
          <p:nvPr>
            <p:ph type="title"/>
          </p:nvPr>
        </p:nvSpPr>
        <p:spPr>
          <a:xfrm>
            <a:off x="508000" y="325438"/>
            <a:ext cx="8229600" cy="1143000"/>
          </a:xfrm>
        </p:spPr>
        <p:txBody>
          <a:bodyPr/>
          <a:lstStyle/>
          <a:p>
            <a:pPr algn="l"/>
            <a:r>
              <a:rPr kumimoji="1" lang="en-US" altLang="ja-JP" sz="4000" b="1" smtClean="0">
                <a:ea typeface="ＭＳ Ｐゴシック" pitchFamily="50" charset="-128"/>
              </a:rPr>
              <a:t>Simulation of a Single Cloud</a:t>
            </a:r>
            <a:endParaRPr kumimoji="1" lang="ja-JP" altLang="en-US" sz="4000" b="1" smtClean="0">
              <a:ea typeface="ＭＳ Ｐゴシック" pitchFamily="50" charset="-128"/>
            </a:endParaRPr>
          </a:p>
        </p:txBody>
      </p:sp>
      <p:sp>
        <p:nvSpPr>
          <p:cNvPr id="14338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1650" y="1550988"/>
            <a:ext cx="8642350" cy="28194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kumimoji="1" lang="en-US" altLang="ja-JP" sz="2400" smtClean="0">
                <a:ea typeface="ＭＳ Ｐゴシック" pitchFamily="50" charset="-128"/>
              </a:rPr>
              <a:t>I simulated how </a:t>
            </a:r>
            <a:r>
              <a:rPr kumimoji="1" lang="en-US" altLang="ja-JP" sz="2400" smtClean="0">
                <a:solidFill>
                  <a:srgbClr val="FF0000"/>
                </a:solidFill>
                <a:ea typeface="ＭＳ Ｐゴシック" pitchFamily="50" charset="-128"/>
              </a:rPr>
              <a:t>a single cloud</a:t>
            </a:r>
            <a:r>
              <a:rPr kumimoji="1" lang="en-US" altLang="ja-JP" sz="2400" smtClean="0">
                <a:ea typeface="ＭＳ Ｐゴシック" pitchFamily="50" charset="-128"/>
              </a:rPr>
              <a:t> moves in winds.</a:t>
            </a:r>
          </a:p>
          <a:p>
            <a:pPr marL="457200" lvl="1" indent="0">
              <a:spcBef>
                <a:spcPct val="0"/>
              </a:spcBef>
              <a:buFont typeface="Arial" pitchFamily="34" charset="0"/>
              <a:buNone/>
            </a:pPr>
            <a:r>
              <a:rPr lang="en-US" altLang="ja-JP" sz="2400" smtClean="0">
                <a:ea typeface="ＭＳ Ｐゴシック" pitchFamily="50" charset="-128"/>
              </a:rPr>
              <a:t>- A single cloud … its mass and size can be ignored.</a:t>
            </a:r>
          </a:p>
          <a:p>
            <a:pPr marL="457200" lvl="1" indent="0">
              <a:spcBef>
                <a:spcPct val="0"/>
              </a:spcBef>
              <a:buFont typeface="Arial" pitchFamily="34" charset="0"/>
              <a:buNone/>
            </a:pPr>
            <a:r>
              <a:rPr lang="en-US" altLang="ja-JP" sz="2400" smtClean="0">
                <a:ea typeface="ＭＳ Ｐゴシック" pitchFamily="50" charset="-128"/>
              </a:rPr>
              <a:t>- Using “Lagrangian coordinates”.</a:t>
            </a:r>
          </a:p>
          <a:p>
            <a:pPr marL="457200" lvl="1" indent="0">
              <a:spcBef>
                <a:spcPct val="0"/>
              </a:spcBef>
              <a:buFont typeface="Arial" pitchFamily="34" charset="0"/>
              <a:buNone/>
            </a:pPr>
            <a:endParaRPr lang="en-US" altLang="ja-JP" sz="1800" smtClean="0">
              <a:ea typeface="ＭＳ Ｐゴシック" pitchFamily="50" charset="-128"/>
            </a:endParaRPr>
          </a:p>
          <a:p>
            <a:pPr>
              <a:spcBef>
                <a:spcPct val="0"/>
              </a:spcBef>
            </a:pPr>
            <a:r>
              <a:rPr kumimoji="1" lang="en-US" altLang="ja-JP" sz="2400" smtClean="0">
                <a:ea typeface="ＭＳ Ｐゴシック" pitchFamily="50" charset="-128"/>
              </a:rPr>
              <a:t>The velocity vector of such a cloud </a:t>
            </a:r>
            <a:r>
              <a:rPr kumimoji="1" lang="en-US" altLang="ja-JP" sz="2400" smtClean="0">
                <a:solidFill>
                  <a:srgbClr val="FF0000"/>
                </a:solidFill>
                <a:ea typeface="ＭＳ Ｐゴシック" pitchFamily="50" charset="-128"/>
              </a:rPr>
              <a:t>COINSIDES</a:t>
            </a:r>
            <a:r>
              <a:rPr kumimoji="1" lang="en-US" altLang="ja-JP" sz="2400" smtClean="0">
                <a:ea typeface="ＭＳ Ｐゴシック" pitchFamily="50" charset="-128"/>
              </a:rPr>
              <a:t> with that of winds</a:t>
            </a:r>
          </a:p>
        </p:txBody>
      </p:sp>
      <p:sp>
        <p:nvSpPr>
          <p:cNvPr id="14339" name="コンテンツ プレースホルダー 2"/>
          <p:cNvSpPr txBox="1">
            <a:spLocks/>
          </p:cNvSpPr>
          <p:nvPr/>
        </p:nvSpPr>
        <p:spPr bwMode="auto">
          <a:xfrm>
            <a:off x="501650" y="4032250"/>
            <a:ext cx="86423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defTabSz="4572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ja-JP">
                <a:solidFill>
                  <a:prstClr val="black"/>
                </a:solidFill>
              </a:rPr>
              <a:t>I use Forward Difference Method for digitizing</a:t>
            </a:r>
            <a:endParaRPr lang="ja-JP" altLang="en-US">
              <a:solidFill>
                <a:prstClr val="black"/>
              </a:solidFill>
            </a:endParaRPr>
          </a:p>
        </p:txBody>
      </p:sp>
      <p:graphicFrame>
        <p:nvGraphicFramePr>
          <p:cNvPr id="14340" name="Object 4"/>
          <p:cNvGraphicFramePr>
            <a:graphicFrameLocks noChangeAspect="1"/>
          </p:cNvGraphicFramePr>
          <p:nvPr/>
        </p:nvGraphicFramePr>
        <p:xfrm>
          <a:off x="2824163" y="3443288"/>
          <a:ext cx="2946400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Equation" r:id="rId3" imgW="889000" imgH="177800" progId="Equation.3">
                  <p:embed/>
                </p:oleObj>
              </mc:Choice>
              <mc:Fallback>
                <p:oleObj name="Equation" r:id="rId3" imgW="8890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4163" y="3443288"/>
                        <a:ext cx="2946400" cy="58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2649903"/>
              </p:ext>
            </p:extLst>
          </p:nvPr>
        </p:nvGraphicFramePr>
        <p:xfrm>
          <a:off x="1363290" y="4716463"/>
          <a:ext cx="7169150" cy="105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数式" r:id="rId5" imgW="2844720" imgH="419040" progId="Equation.3">
                  <p:embed/>
                </p:oleObj>
              </mc:Choice>
              <mc:Fallback>
                <p:oleObj name="数式" r:id="rId5" imgW="284472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3290" y="4716463"/>
                        <a:ext cx="7169150" cy="1054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3347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タイトル 1"/>
          <p:cNvSpPr>
            <a:spLocks noGrp="1"/>
          </p:cNvSpPr>
          <p:nvPr>
            <p:ph type="title"/>
          </p:nvPr>
        </p:nvSpPr>
        <p:spPr>
          <a:xfrm>
            <a:off x="523875" y="374650"/>
            <a:ext cx="8499475" cy="1143000"/>
          </a:xfrm>
        </p:spPr>
        <p:txBody>
          <a:bodyPr/>
          <a:lstStyle/>
          <a:p>
            <a:pPr algn="l"/>
            <a:r>
              <a:rPr kumimoji="1" lang="en-US" altLang="ja-JP" sz="4000" b="1" smtClean="0">
                <a:ea typeface="ＭＳ Ｐゴシック" pitchFamily="50" charset="-128"/>
              </a:rPr>
              <a:t>DCPAM</a:t>
            </a:r>
            <a:r>
              <a:rPr lang="ja-JP" altLang="en-US" sz="4000" b="1" smtClean="0">
                <a:ea typeface="ＭＳ Ｐゴシック" pitchFamily="50" charset="-128"/>
              </a:rPr>
              <a:t> </a:t>
            </a:r>
            <a:r>
              <a:rPr lang="en-US" altLang="ja-JP" sz="4000" b="1" smtClean="0">
                <a:ea typeface="ＭＳ Ｐゴシック" pitchFamily="50" charset="-128"/>
              </a:rPr>
              <a:t> </a:t>
            </a:r>
            <a:r>
              <a:rPr kumimoji="1" lang="en-US" altLang="ja-JP" sz="2400" b="1" smtClean="0">
                <a:ea typeface="ＭＳ Ｐゴシック" pitchFamily="50" charset="-128"/>
              </a:rPr>
              <a:t>(</a:t>
            </a:r>
            <a:r>
              <a:rPr lang="en-US" altLang="ja-JP" sz="2400" b="1" smtClean="0">
                <a:ea typeface="ＭＳ Ｐゴシック" pitchFamily="50" charset="-128"/>
              </a:rPr>
              <a:t>Dennou-Club Planetary Atmospheric Model</a:t>
            </a:r>
            <a:r>
              <a:rPr kumimoji="1" lang="en-US" altLang="ja-JP" sz="2400" b="1" smtClean="0">
                <a:ea typeface="ＭＳ Ｐゴシック" pitchFamily="50" charset="-128"/>
              </a:rPr>
              <a:t>)</a:t>
            </a:r>
            <a:endParaRPr kumimoji="1" lang="ja-JP" altLang="en-US" sz="2400" b="1" smtClean="0">
              <a:ea typeface="ＭＳ Ｐゴシック" pitchFamily="50" charset="-128"/>
            </a:endParaRPr>
          </a:p>
        </p:txBody>
      </p:sp>
      <p:sp>
        <p:nvSpPr>
          <p:cNvPr id="19458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30225" y="1668463"/>
            <a:ext cx="8493125" cy="50165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ja-JP" sz="2400" smtClean="0">
                <a:ea typeface="ＭＳ Ｐゴシック" pitchFamily="50" charset="-128"/>
              </a:rPr>
              <a:t>The numerical model for computing </a:t>
            </a:r>
            <a:r>
              <a:rPr lang="en-US" altLang="ja-JP" sz="2400" smtClean="0">
                <a:solidFill>
                  <a:srgbClr val="FF0000"/>
                </a:solidFill>
                <a:ea typeface="ＭＳ Ｐゴシック" pitchFamily="50" charset="-128"/>
              </a:rPr>
              <a:t>an atmospheric circulation</a:t>
            </a:r>
            <a:r>
              <a:rPr lang="en-US" altLang="ja-JP" sz="2400" smtClean="0">
                <a:ea typeface="ＭＳ Ｐゴシック" pitchFamily="50" charset="-128"/>
              </a:rPr>
              <a:t> on a sphere</a:t>
            </a:r>
          </a:p>
          <a:p>
            <a:pPr>
              <a:spcBef>
                <a:spcPct val="0"/>
              </a:spcBef>
            </a:pPr>
            <a:endParaRPr lang="en-US" altLang="ja-JP" sz="1800" smtClean="0">
              <a:ea typeface="ＭＳ Ｐゴシック" pitchFamily="50" charset="-128"/>
            </a:endParaRPr>
          </a:p>
          <a:p>
            <a:pPr>
              <a:spcBef>
                <a:spcPct val="0"/>
              </a:spcBef>
            </a:pPr>
            <a:r>
              <a:rPr lang="en-US" altLang="ja-JP" sz="2400" smtClean="0">
                <a:solidFill>
                  <a:srgbClr val="FF0000"/>
                </a:solidFill>
                <a:ea typeface="ＭＳ Ｐゴシック" pitchFamily="50" charset="-128"/>
              </a:rPr>
              <a:t>Fortran codes</a:t>
            </a:r>
            <a:r>
              <a:rPr lang="en-US" altLang="ja-JP" sz="2400" smtClean="0">
                <a:ea typeface="ＭＳ Ｐゴシック" pitchFamily="50" charset="-128"/>
              </a:rPr>
              <a:t> to solve primitive equations </a:t>
            </a:r>
            <a:r>
              <a:rPr lang="en-US" altLang="ja-JP" sz="2400" smtClean="0">
                <a:solidFill>
                  <a:srgbClr val="FF0000"/>
                </a:solidFill>
                <a:ea typeface="ＭＳ Ｐゴシック" pitchFamily="50" charset="-128"/>
              </a:rPr>
              <a:t>are provided</a:t>
            </a:r>
            <a:r>
              <a:rPr lang="en-US" altLang="ja-JP" sz="2400" smtClean="0">
                <a:ea typeface="ＭＳ Ｐゴシック" pitchFamily="50" charset="-128"/>
              </a:rPr>
              <a:t> by using this model</a:t>
            </a:r>
          </a:p>
          <a:p>
            <a:pPr lvl="1">
              <a:spcBef>
                <a:spcPct val="0"/>
              </a:spcBef>
              <a:buFontTx/>
              <a:buChar char="-"/>
            </a:pPr>
            <a:r>
              <a:rPr lang="en-US" altLang="ja-JP" sz="2400" smtClean="0">
                <a:ea typeface="ＭＳ Ｐゴシック" pitchFamily="50" charset="-128"/>
              </a:rPr>
              <a:t>Primitive equations are used widely </a:t>
            </a:r>
            <a:r>
              <a:rPr lang="en-US" altLang="ja-JP" sz="2400" smtClean="0">
                <a:solidFill>
                  <a:srgbClr val="FF0000"/>
                </a:solidFill>
                <a:ea typeface="ＭＳ Ｐゴシック" pitchFamily="50" charset="-128"/>
              </a:rPr>
              <a:t>for weather forecast</a:t>
            </a:r>
          </a:p>
          <a:p>
            <a:pPr lvl="1">
              <a:spcBef>
                <a:spcPct val="0"/>
              </a:spcBef>
              <a:buFontTx/>
              <a:buChar char="-"/>
            </a:pPr>
            <a:r>
              <a:rPr lang="en-US" altLang="ja-JP" sz="2400" smtClean="0">
                <a:ea typeface="ＭＳ Ｐゴシック" pitchFamily="50" charset="-128"/>
              </a:rPr>
              <a:t>By using codes, we can simulate a circulation </a:t>
            </a:r>
            <a:r>
              <a:rPr lang="en-US" altLang="ja-JP" sz="2400" smtClean="0">
                <a:solidFill>
                  <a:srgbClr val="FF0000"/>
                </a:solidFill>
                <a:ea typeface="ＭＳ Ｐゴシック" pitchFamily="50" charset="-128"/>
              </a:rPr>
              <a:t>easily</a:t>
            </a:r>
          </a:p>
          <a:p>
            <a:pPr lvl="1">
              <a:spcBef>
                <a:spcPct val="0"/>
              </a:spcBef>
              <a:buFontTx/>
              <a:buChar char="-"/>
            </a:pPr>
            <a:r>
              <a:rPr lang="en-US" altLang="ja-JP" sz="2400" smtClean="0">
                <a:solidFill>
                  <a:srgbClr val="FF0000"/>
                </a:solidFill>
                <a:ea typeface="ＭＳ Ｐゴシック" pitchFamily="50" charset="-128"/>
              </a:rPr>
              <a:t>The visualization</a:t>
            </a:r>
            <a:r>
              <a:rPr lang="en-US" altLang="ja-JP" sz="2400" smtClean="0">
                <a:ea typeface="ＭＳ Ｐゴシック" pitchFamily="50" charset="-128"/>
              </a:rPr>
              <a:t> of results can also be obtained easily</a:t>
            </a:r>
          </a:p>
          <a:p>
            <a:pPr lvl="1">
              <a:spcBef>
                <a:spcPct val="0"/>
              </a:spcBef>
            </a:pPr>
            <a:endParaRPr lang="en-US" altLang="ja-JP" sz="1800" smtClean="0">
              <a:ea typeface="ＭＳ Ｐゴシック" pitchFamily="50" charset="-128"/>
            </a:endParaRPr>
          </a:p>
          <a:p>
            <a:pPr>
              <a:spcBef>
                <a:spcPct val="0"/>
              </a:spcBef>
            </a:pPr>
            <a:r>
              <a:rPr lang="en-US" altLang="ja-JP" sz="2400" smtClean="0">
                <a:ea typeface="ＭＳ Ｐゴシック" pitchFamily="50" charset="-128"/>
              </a:rPr>
              <a:t>Dennou is a Japanese literary word, which stands for a computer</a:t>
            </a:r>
          </a:p>
          <a:p>
            <a:pPr lvl="1">
              <a:spcBef>
                <a:spcPct val="0"/>
              </a:spcBef>
              <a:buFontTx/>
              <a:buChar char="-"/>
            </a:pPr>
            <a:r>
              <a:rPr lang="en-US" altLang="ja-JP" sz="2400" smtClean="0">
                <a:ea typeface="ＭＳ Ｐゴシック" pitchFamily="50" charset="-128"/>
              </a:rPr>
              <a:t>Dennou-club is a group of Japanese scientists interested in planetary hydrodynamics</a:t>
            </a:r>
          </a:p>
          <a:p>
            <a:pPr>
              <a:spcBef>
                <a:spcPct val="0"/>
              </a:spcBef>
            </a:pPr>
            <a:endParaRPr kumimoji="1" lang="ja-JP" altLang="en-US" sz="2400" smtClean="0"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56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タイトル 1"/>
          <p:cNvSpPr>
            <a:spLocks noGrp="1"/>
          </p:cNvSpPr>
          <p:nvPr>
            <p:ph type="title"/>
          </p:nvPr>
        </p:nvSpPr>
        <p:spPr>
          <a:xfrm>
            <a:off x="508000" y="382588"/>
            <a:ext cx="8686800" cy="1143000"/>
          </a:xfrm>
        </p:spPr>
        <p:txBody>
          <a:bodyPr/>
          <a:lstStyle/>
          <a:p>
            <a:pPr algn="l"/>
            <a:r>
              <a:rPr kumimoji="1" lang="en-US" altLang="ja-JP" sz="4000" b="1" smtClean="0">
                <a:ea typeface="ＭＳ Ｐゴシック" pitchFamily="50" charset="-128"/>
              </a:rPr>
              <a:t>Computing the wind-velocity correctly</a:t>
            </a:r>
            <a:endParaRPr kumimoji="1" lang="ja-JP" altLang="en-US" sz="4000" b="1" smtClean="0">
              <a:ea typeface="ＭＳ Ｐゴシック" pitchFamily="50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27050" y="1631950"/>
            <a:ext cx="7680325" cy="2678113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kumimoji="1" lang="en-US" altLang="ja-JP" sz="2400" smtClean="0">
                <a:ea typeface="ＭＳ Ｐゴシック" pitchFamily="50" charset="-128"/>
              </a:rPr>
              <a:t>In DCPAM, the wind velocity is computed  </a:t>
            </a:r>
            <a:r>
              <a:rPr kumimoji="1" lang="en-US" altLang="ja-JP" sz="2400" smtClean="0">
                <a:solidFill>
                  <a:srgbClr val="FF0000"/>
                </a:solidFill>
                <a:ea typeface="ＭＳ Ｐゴシック" pitchFamily="50" charset="-128"/>
              </a:rPr>
              <a:t>only on   specific lattice points</a:t>
            </a:r>
          </a:p>
          <a:p>
            <a:pPr>
              <a:spcBef>
                <a:spcPct val="0"/>
              </a:spcBef>
              <a:buFont typeface="Arial" pitchFamily="34" charset="0"/>
              <a:buNone/>
            </a:pPr>
            <a:endParaRPr kumimoji="1" lang="en-US" altLang="ja-JP" sz="1800" smtClean="0">
              <a:solidFill>
                <a:srgbClr val="FF0000"/>
              </a:solidFill>
              <a:ea typeface="ＭＳ Ｐゴシック" pitchFamily="50" charset="-128"/>
            </a:endParaRPr>
          </a:p>
          <a:p>
            <a:pPr>
              <a:spcBef>
                <a:spcPct val="0"/>
              </a:spcBef>
            </a:pPr>
            <a:r>
              <a:rPr kumimoji="1" lang="en-US" altLang="ja-JP" sz="2400" smtClean="0">
                <a:ea typeface="ＭＳ Ｐゴシック" pitchFamily="50" charset="-128"/>
              </a:rPr>
              <a:t>To compute the wind velocity more accurately, I used </a:t>
            </a:r>
            <a:r>
              <a:rPr kumimoji="1" lang="en-US" altLang="ja-JP" sz="2400" smtClean="0">
                <a:solidFill>
                  <a:srgbClr val="FF0000"/>
                </a:solidFill>
                <a:ea typeface="ＭＳ Ｐゴシック" pitchFamily="50" charset="-128"/>
              </a:rPr>
              <a:t>weighting coefficients</a:t>
            </a:r>
            <a:r>
              <a:rPr kumimoji="1" lang="en-US" altLang="ja-JP" sz="2400" smtClean="0">
                <a:ea typeface="ＭＳ Ｐゴシック" pitchFamily="50" charset="-128"/>
              </a:rPr>
              <a:t> as below: </a:t>
            </a:r>
            <a:endParaRPr kumimoji="1" lang="ja-JP" altLang="en-US" sz="2400" smtClean="0">
              <a:ea typeface="ＭＳ Ｐゴシック" pitchFamily="50" charset="-128"/>
            </a:endParaRPr>
          </a:p>
        </p:txBody>
      </p:sp>
      <p:pic>
        <p:nvPicPr>
          <p:cNvPr id="20483" name="図 3" hidden="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573463"/>
            <a:ext cx="3740150" cy="3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図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3775075"/>
            <a:ext cx="309245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テキスト ボックス 4"/>
          <p:cNvSpPr txBox="1">
            <a:spLocks noChangeArrowheads="1"/>
          </p:cNvSpPr>
          <p:nvPr/>
        </p:nvSpPr>
        <p:spPr bwMode="auto">
          <a:xfrm>
            <a:off x="1781175" y="4724400"/>
            <a:ext cx="504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800" i="1">
                <a:solidFill>
                  <a:prstClr val="black"/>
                </a:solidFill>
              </a:rPr>
              <a:t>1-s</a:t>
            </a:r>
            <a:endParaRPr lang="ja-JP" altLang="en-US" sz="1800" i="1">
              <a:solidFill>
                <a:prstClr val="black"/>
              </a:solidFill>
            </a:endParaRPr>
          </a:p>
        </p:txBody>
      </p:sp>
      <p:sp>
        <p:nvSpPr>
          <p:cNvPr id="20486" name="テキスト ボックス 5"/>
          <p:cNvSpPr txBox="1">
            <a:spLocks noChangeArrowheads="1"/>
          </p:cNvSpPr>
          <p:nvPr/>
        </p:nvSpPr>
        <p:spPr bwMode="auto">
          <a:xfrm>
            <a:off x="3127375" y="4111625"/>
            <a:ext cx="3000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800" i="1">
                <a:solidFill>
                  <a:prstClr val="black"/>
                </a:solidFill>
              </a:rPr>
              <a:t>s</a:t>
            </a:r>
            <a:endParaRPr lang="ja-JP" altLang="en-US" sz="1800" i="1">
              <a:solidFill>
                <a:prstClr val="black"/>
              </a:solidFill>
            </a:endParaRPr>
          </a:p>
        </p:txBody>
      </p:sp>
      <p:sp>
        <p:nvSpPr>
          <p:cNvPr id="20487" name="テキスト ボックス 6"/>
          <p:cNvSpPr txBox="1">
            <a:spLocks noChangeArrowheads="1"/>
          </p:cNvSpPr>
          <p:nvPr/>
        </p:nvSpPr>
        <p:spPr bwMode="auto">
          <a:xfrm>
            <a:off x="3124200" y="5410200"/>
            <a:ext cx="454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800" i="1">
                <a:solidFill>
                  <a:prstClr val="black"/>
                </a:solidFill>
              </a:rPr>
              <a:t>1-t</a:t>
            </a:r>
            <a:endParaRPr lang="ja-JP" altLang="en-US" sz="1800" i="1">
              <a:solidFill>
                <a:prstClr val="black"/>
              </a:solidFill>
            </a:endParaRPr>
          </a:p>
        </p:txBody>
      </p:sp>
      <p:sp>
        <p:nvSpPr>
          <p:cNvPr id="20488" name="テキスト ボックス 7"/>
          <p:cNvSpPr txBox="1">
            <a:spLocks noChangeArrowheads="1"/>
          </p:cNvSpPr>
          <p:nvPr/>
        </p:nvSpPr>
        <p:spPr bwMode="auto">
          <a:xfrm>
            <a:off x="2479675" y="4038600"/>
            <a:ext cx="2492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800" i="1">
                <a:solidFill>
                  <a:prstClr val="black"/>
                </a:solidFill>
              </a:rPr>
              <a:t>t</a:t>
            </a:r>
            <a:endParaRPr lang="ja-JP" altLang="en-US" sz="1800" i="1">
              <a:solidFill>
                <a:prstClr val="black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692650" y="3929063"/>
            <a:ext cx="3905250" cy="508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dirty="0">
                <a:solidFill>
                  <a:prstClr val="black"/>
                </a:solidFill>
                <a:cs typeface="ＭＳ Ｐゴシック" charset="0"/>
              </a:rPr>
              <a:t>The wind velocity on </a:t>
            </a:r>
            <a:r>
              <a:rPr kumimoji="0" lang="en-US" altLang="ja-JP" dirty="0">
                <a:solidFill>
                  <a:srgbClr val="FF0000"/>
                </a:solidFill>
                <a:cs typeface="ＭＳ Ｐゴシック" charset="0"/>
              </a:rPr>
              <a:t>the red point</a:t>
            </a:r>
            <a:r>
              <a:rPr kumimoji="0" lang="en-US" altLang="ja-JP" dirty="0">
                <a:solidFill>
                  <a:prstClr val="black"/>
                </a:solidFill>
                <a:cs typeface="ＭＳ Ｐゴシック" charset="0"/>
              </a:rPr>
              <a:t>:</a:t>
            </a:r>
          </a:p>
        </p:txBody>
      </p:sp>
      <p:sp>
        <p:nvSpPr>
          <p:cNvPr id="20490" name="テキスト ボックス 10"/>
          <p:cNvSpPr txBox="1">
            <a:spLocks noChangeArrowheads="1"/>
          </p:cNvSpPr>
          <p:nvPr/>
        </p:nvSpPr>
        <p:spPr bwMode="auto">
          <a:xfrm>
            <a:off x="636588" y="6200775"/>
            <a:ext cx="5826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400">
                <a:solidFill>
                  <a:prstClr val="black"/>
                </a:solidFill>
                <a:cs typeface="Arial" pitchFamily="34" charset="0"/>
              </a:rPr>
              <a:t>( i, j )</a:t>
            </a:r>
            <a:endParaRPr lang="ja-JP" altLang="en-US" sz="14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0491" name="テキスト ボックス 11"/>
          <p:cNvSpPr txBox="1">
            <a:spLocks noChangeArrowheads="1"/>
          </p:cNvSpPr>
          <p:nvPr/>
        </p:nvSpPr>
        <p:spPr bwMode="auto">
          <a:xfrm>
            <a:off x="3581400" y="6216650"/>
            <a:ext cx="785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400">
                <a:solidFill>
                  <a:prstClr val="black"/>
                </a:solidFill>
                <a:cs typeface="Arial" pitchFamily="34" charset="0"/>
              </a:rPr>
              <a:t>( i+1, j )</a:t>
            </a:r>
            <a:endParaRPr lang="ja-JP" altLang="en-US" sz="14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0492" name="テキスト ボックス 12"/>
          <p:cNvSpPr txBox="1">
            <a:spLocks noChangeArrowheads="1"/>
          </p:cNvSpPr>
          <p:nvPr/>
        </p:nvSpPr>
        <p:spPr bwMode="auto">
          <a:xfrm>
            <a:off x="484188" y="3775075"/>
            <a:ext cx="7858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400">
                <a:solidFill>
                  <a:prstClr val="black"/>
                </a:solidFill>
                <a:cs typeface="Arial" pitchFamily="34" charset="0"/>
              </a:rPr>
              <a:t>( i, j+1 )</a:t>
            </a:r>
            <a:endParaRPr lang="ja-JP" altLang="en-US" sz="14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0493" name="テキスト ボックス 13"/>
          <p:cNvSpPr txBox="1">
            <a:spLocks noChangeArrowheads="1"/>
          </p:cNvSpPr>
          <p:nvPr/>
        </p:nvSpPr>
        <p:spPr bwMode="auto">
          <a:xfrm>
            <a:off x="3581400" y="3775075"/>
            <a:ext cx="9890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400">
                <a:solidFill>
                  <a:prstClr val="black"/>
                </a:solidFill>
                <a:cs typeface="Arial" pitchFamily="34" charset="0"/>
              </a:rPr>
              <a:t>( i+1, j+1 )</a:t>
            </a:r>
            <a:endParaRPr lang="ja-JP" altLang="en-US" sz="14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0494" name="テキスト ボックス 14"/>
          <p:cNvSpPr txBox="1">
            <a:spLocks noChangeArrowheads="1"/>
          </p:cNvSpPr>
          <p:nvPr/>
        </p:nvSpPr>
        <p:spPr bwMode="auto">
          <a:xfrm>
            <a:off x="4956175" y="4437063"/>
            <a:ext cx="2816225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defTabSz="45720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v( i,     j    </a:t>
            </a:r>
            <a:r>
              <a:rPr kumimoji="0" lang="ja-JP" altLang="en-US" sz="1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ja-JP" sz="1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 * s       t        + </a:t>
            </a:r>
          </a:p>
          <a:p>
            <a:pPr defTabSz="45720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v( i+1, j     ) * (1-s) t        + </a:t>
            </a:r>
          </a:p>
          <a:p>
            <a:pPr defTabSz="45720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v( i,     j+1 ) * s      (1-t)   + </a:t>
            </a:r>
          </a:p>
          <a:p>
            <a:pPr defTabSz="45720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v( i+1, j+1 ) * (1-s)(1-t)</a:t>
            </a:r>
            <a:endParaRPr lang="ja-JP" altLang="en-US" sz="18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09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ja-JP" sz="4000" b="1" smtClean="0">
                <a:ea typeface="ＭＳ Ｐゴシック" pitchFamily="50" charset="-128"/>
              </a:rPr>
              <a:t>Simulations</a:t>
            </a:r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 bwMode="auto">
          <a:xfrm>
            <a:off x="1907704" y="2636912"/>
            <a:ext cx="6048672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en-US" altLang="ja-JP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Let’s Watch </a:t>
            </a:r>
            <a:r>
              <a:rPr kumimoji="0" lang="en-US" altLang="ja-JP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kumimoji="1" lang="en-US" altLang="ja-JP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3D </a:t>
            </a:r>
            <a:r>
              <a:rPr kumimoji="1" lang="en-US" altLang="ja-JP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Video !</a:t>
            </a:r>
          </a:p>
        </p:txBody>
      </p:sp>
    </p:spTree>
    <p:extLst>
      <p:ext uri="{BB962C8B-B14F-4D97-AF65-F5344CB8AC3E}">
        <p14:creationId xmlns:p14="http://schemas.microsoft.com/office/powerpoint/2010/main" val="216891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474663" y="358775"/>
            <a:ext cx="8229600" cy="1143000"/>
          </a:xfrm>
        </p:spPr>
        <p:txBody>
          <a:bodyPr/>
          <a:lstStyle/>
          <a:p>
            <a:pPr algn="l"/>
            <a:r>
              <a:rPr lang="en-US" altLang="ja-JP" sz="4000" b="1" smtClean="0">
                <a:ea typeface="ＭＳ Ｐゴシック" pitchFamily="50" charset="-128"/>
              </a:rPr>
              <a:t>Model for a Group of Clouds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525" y="1600200"/>
            <a:ext cx="8686800" cy="4525963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ja-JP" sz="2800" b="1" dirty="0" smtClean="0">
                <a:ea typeface="ＭＳ Ｐゴシック" pitchFamily="50" charset="-128"/>
              </a:rPr>
              <a:t>Difficulty</a:t>
            </a:r>
          </a:p>
          <a:p>
            <a:pPr>
              <a:spcBef>
                <a:spcPct val="0"/>
              </a:spcBef>
              <a:buFont typeface="Arial" pitchFamily="34" charset="0"/>
              <a:buNone/>
            </a:pPr>
            <a:r>
              <a:rPr lang="en-US" altLang="ja-JP" sz="2800" dirty="0" smtClean="0">
                <a:ea typeface="ＭＳ Ｐゴシック" pitchFamily="50" charset="-128"/>
              </a:rPr>
              <a:t>  	</a:t>
            </a:r>
            <a:r>
              <a:rPr lang="en-US" altLang="ja-JP" sz="2400" dirty="0" smtClean="0">
                <a:ea typeface="ＭＳ Ｐゴシック" pitchFamily="50" charset="-128"/>
              </a:rPr>
              <a:t>Tracking each small cloud calls for huge amount of works.</a:t>
            </a:r>
          </a:p>
          <a:p>
            <a:pPr>
              <a:spcBef>
                <a:spcPct val="0"/>
              </a:spcBef>
              <a:buFont typeface="Arial" pitchFamily="34" charset="0"/>
              <a:buNone/>
            </a:pPr>
            <a:endParaRPr lang="en-US" altLang="ja-JP" sz="1800" dirty="0" smtClean="0">
              <a:ea typeface="ＭＳ Ｐゴシック" pitchFamily="50" charset="-128"/>
            </a:endParaRPr>
          </a:p>
          <a:p>
            <a:pPr>
              <a:spcBef>
                <a:spcPct val="0"/>
              </a:spcBef>
            </a:pPr>
            <a:r>
              <a:rPr lang="en-US" altLang="ja-JP" sz="2800" b="1" dirty="0" smtClean="0">
                <a:ea typeface="ＭＳ Ｐゴシック" pitchFamily="50" charset="-128"/>
              </a:rPr>
              <a:t>Model</a:t>
            </a:r>
          </a:p>
          <a:p>
            <a:pPr>
              <a:spcBef>
                <a:spcPct val="0"/>
              </a:spcBef>
              <a:buFont typeface="Arial" pitchFamily="34" charset="0"/>
              <a:buNone/>
            </a:pPr>
            <a:r>
              <a:rPr lang="en-US" altLang="ja-JP" sz="2400" b="1" dirty="0" smtClean="0">
                <a:ea typeface="ＭＳ Ｐゴシック" pitchFamily="50" charset="-128"/>
              </a:rPr>
              <a:t>	</a:t>
            </a:r>
            <a:r>
              <a:rPr lang="en-US" altLang="ja-JP" sz="2400" dirty="0" smtClean="0">
                <a:ea typeface="ＭＳ Ｐゴシック" pitchFamily="50" charset="-128"/>
              </a:rPr>
              <a:t>We treat the cloud as a mixture of tiny water drops and the air. We could determine the shape and the thickness of the clouds if we know the </a:t>
            </a:r>
            <a:r>
              <a:rPr lang="en-US" altLang="ja-JP" sz="2400" dirty="0" smtClean="0">
                <a:solidFill>
                  <a:srgbClr val="FF0000"/>
                </a:solidFill>
                <a:ea typeface="ＭＳ Ｐゴシック" pitchFamily="50" charset="-128"/>
              </a:rPr>
              <a:t>mass ratio</a:t>
            </a:r>
            <a:r>
              <a:rPr lang="en-US" altLang="ja-JP" sz="2400" dirty="0" smtClean="0">
                <a:ea typeface="ＭＳ Ｐゴシック" pitchFamily="50" charset="-128"/>
              </a:rPr>
              <a:t> of the water </a:t>
            </a:r>
            <a:r>
              <a:rPr lang="en-US" altLang="zh-CN" sz="2400" dirty="0" smtClean="0">
                <a:ea typeface="ＭＳ Ｐゴシック" pitchFamily="50" charset="-128"/>
              </a:rPr>
              <a:t>drops</a:t>
            </a:r>
            <a:r>
              <a:rPr lang="en-US" altLang="ja-JP" sz="2400" dirty="0" smtClean="0">
                <a:ea typeface="ＭＳ Ｐゴシック" pitchFamily="50" charset="-128"/>
              </a:rPr>
              <a:t>.</a:t>
            </a:r>
          </a:p>
          <a:p>
            <a:pPr>
              <a:spcBef>
                <a:spcPct val="0"/>
              </a:spcBef>
              <a:buFont typeface="Arial" pitchFamily="34" charset="0"/>
              <a:buNone/>
            </a:pPr>
            <a:endParaRPr lang="en-US" altLang="ja-JP" sz="1800" dirty="0" smtClean="0">
              <a:ea typeface="ＭＳ Ｐゴシック" pitchFamily="50" charset="-128"/>
            </a:endParaRPr>
          </a:p>
          <a:p>
            <a:pPr>
              <a:spcBef>
                <a:spcPct val="0"/>
              </a:spcBef>
            </a:pPr>
            <a:r>
              <a:rPr lang="en-US" altLang="ja-JP" sz="2800" b="1" dirty="0" smtClean="0">
                <a:ea typeface="ＭＳ Ｐゴシック" pitchFamily="50" charset="-128"/>
              </a:rPr>
              <a:t>Equation</a:t>
            </a:r>
          </a:p>
        </p:txBody>
      </p:sp>
      <p:graphicFrame>
        <p:nvGraphicFramePr>
          <p:cNvPr id="15363" name="Object 4"/>
          <p:cNvGraphicFramePr>
            <a:graphicFrameLocks noChangeAspect="1"/>
          </p:cNvGraphicFramePr>
          <p:nvPr/>
        </p:nvGraphicFramePr>
        <p:xfrm>
          <a:off x="1766888" y="5005388"/>
          <a:ext cx="2189162" cy="915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" name="Equation" r:id="rId3" imgW="939800" imgH="393700" progId="Equation.3">
                  <p:embed/>
                </p:oleObj>
              </mc:Choice>
              <mc:Fallback>
                <p:oleObj name="Equation" r:id="rId3" imgW="9398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6888" y="5005388"/>
                        <a:ext cx="2189162" cy="915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4" name="Object 6"/>
          <p:cNvGraphicFramePr>
            <a:graphicFrameLocks noChangeAspect="1"/>
          </p:cNvGraphicFramePr>
          <p:nvPr/>
        </p:nvGraphicFramePr>
        <p:xfrm>
          <a:off x="4416425" y="5046663"/>
          <a:ext cx="2752725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Equation" r:id="rId5" imgW="1333500" imgH="431800" progId="Equation.3">
                  <p:embed/>
                </p:oleObj>
              </mc:Choice>
              <mc:Fallback>
                <p:oleObj name="Equation" r:id="rId5" imgW="13335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6425" y="5046663"/>
                        <a:ext cx="2752725" cy="89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0728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ユーザー定義 2">
      <a:majorFont>
        <a:latin typeface="源ノ角ゴシック JP Bold"/>
        <a:ea typeface="源ノ角ゴシック JP Bold"/>
        <a:cs typeface=""/>
      </a:majorFont>
      <a:minorFont>
        <a:latin typeface="源ノ角ゴシック JP Regular"/>
        <a:ea typeface="源ノ角ゴシック JP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S UI Gothic" panose="020B0600070205080204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S UI Gothic" panose="020B0600070205080204" pitchFamily="50" charset="-128"/>
          </a:defRPr>
        </a:defPPr>
      </a:lstStyle>
    </a:lnDef>
  </a:objectDefaults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ユーザー定義 2">
      <a:majorFont>
        <a:latin typeface="源ノ角ゴシック JP Bold"/>
        <a:ea typeface="源ノ角ゴシック JP Bold"/>
        <a:cs typeface=""/>
      </a:majorFont>
      <a:minorFont>
        <a:latin typeface="源ノ角ゴシック JP Regular"/>
        <a:ea typeface="源ノ角ゴシック JP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S UI Gothic" panose="020B0600070205080204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S UI Gothic" panose="020B0600070205080204" pitchFamily="50" charset="-128"/>
          </a:defRPr>
        </a:defPPr>
      </a:lstStyle>
    </a:lnDef>
  </a:objectDefaults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639</TotalTime>
  <Words>1161</Words>
  <Application>Microsoft Office PowerPoint</Application>
  <PresentationFormat>画面に合わせる (4:3)</PresentationFormat>
  <Paragraphs>161</Paragraphs>
  <Slides>26</Slides>
  <Notes>11</Notes>
  <HiddenSlides>0</HiddenSlides>
  <MMClips>2</MMClips>
  <ScaleCrop>false</ScaleCrop>
  <HeadingPairs>
    <vt:vector size="6" baseType="variant">
      <vt:variant>
        <vt:lpstr>テーマ</vt:lpstr>
      </vt:variant>
      <vt:variant>
        <vt:i4>5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26</vt:i4>
      </vt:variant>
    </vt:vector>
  </HeadingPairs>
  <TitlesOfParts>
    <vt:vector size="33" baseType="lpstr">
      <vt:lpstr>Office ​​テーマ</vt:lpstr>
      <vt:lpstr>デザインの設定</vt:lpstr>
      <vt:lpstr>1_Office ​​テーマ</vt:lpstr>
      <vt:lpstr>Office Theme</vt:lpstr>
      <vt:lpstr>1_デザインの設定</vt:lpstr>
      <vt:lpstr>Equation</vt:lpstr>
      <vt:lpstr>数式</vt:lpstr>
      <vt:lpstr>Simulations of geophysical fluids and planetary atmospheres</vt:lpstr>
      <vt:lpstr>General introduction</vt:lpstr>
      <vt:lpstr>Advection </vt:lpstr>
      <vt:lpstr>Advection of Clouds</vt:lpstr>
      <vt:lpstr>Simulation of a Single Cloud</vt:lpstr>
      <vt:lpstr>DCPAM  (Dennou-Club Planetary Atmospheric Model)</vt:lpstr>
      <vt:lpstr>Computing the wind-velocity correctly</vt:lpstr>
      <vt:lpstr>Simulations</vt:lpstr>
      <vt:lpstr>Model for a Group of Clouds</vt:lpstr>
      <vt:lpstr>Winds and Areas of Interest</vt:lpstr>
      <vt:lpstr>Numerical Methods</vt:lpstr>
      <vt:lpstr>Simulations</vt:lpstr>
      <vt:lpstr>Summary of Our Part</vt:lpstr>
      <vt:lpstr>Atmospheric Waves Simulation</vt:lpstr>
      <vt:lpstr>Shallow Water Equations</vt:lpstr>
      <vt:lpstr>Setup and Initial Conditions</vt:lpstr>
      <vt:lpstr>Pressure Level in Shallow Water Simulation Northern Hemisphere over Two Months</vt:lpstr>
      <vt:lpstr>Time Averaged Simulation vs Actual Results over January 2015</vt:lpstr>
      <vt:lpstr>Shape of Mountain</vt:lpstr>
      <vt:lpstr>2D Simulation</vt:lpstr>
      <vt:lpstr>Comparing 2D to 3D Results</vt:lpstr>
      <vt:lpstr>3D Visualizing</vt:lpstr>
      <vt:lpstr>3D Visualizing</vt:lpstr>
      <vt:lpstr>Summary of our part</vt:lpstr>
      <vt:lpstr>Summary of our project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Simulations of geophysical fluids and planetary atmospheres</dc:title>
  <dc:creator>yot</dc:creator>
  <cp:lastModifiedBy>yot</cp:lastModifiedBy>
  <cp:revision>57</cp:revision>
  <dcterms:created xsi:type="dcterms:W3CDTF">2015-08-20T17:54:56Z</dcterms:created>
  <dcterms:modified xsi:type="dcterms:W3CDTF">2015-08-31T00:15:14Z</dcterms:modified>
</cp:coreProperties>
</file>