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57" r:id="rId3"/>
    <p:sldId id="260" r:id="rId4"/>
    <p:sldId id="261" r:id="rId5"/>
    <p:sldId id="264" r:id="rId6"/>
    <p:sldId id="263" r:id="rId7"/>
    <p:sldId id="262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23"/>
    <p:restoredTop sz="93692"/>
  </p:normalViewPr>
  <p:slideViewPr>
    <p:cSldViewPr snapToGrid="0" snapToObjects="1">
      <p:cViewPr varScale="1">
        <p:scale>
          <a:sx n="122" d="100"/>
          <a:sy n="122" d="100"/>
        </p:scale>
        <p:origin x="17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C2641B-2453-B041-BD9E-B855F3BF1CF5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E8A9CA-BCE5-CC40-B181-FBC1B40995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055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51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3;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63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392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8979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645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39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85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787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130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3;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006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395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8491-6F48-F243-959A-5DEDDA0C0B0F}" type="datetimeFigureOut">
              <a:rPr kumimoji="1" lang="ja-JP" altLang="en-US" smtClean="0"/>
              <a:t>2017/3/27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E41DF-DC57-E748-9072-E402CB6B2D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880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水惑星の気候の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太陽定数増減実験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~ </a:t>
            </a:r>
            <a:r>
              <a:rPr lang="ja-JP" altLang="en-US" sz="2700" dirty="0" smtClean="0"/>
              <a:t>大氷冠不安定の周辺の気候解について</a:t>
            </a:r>
            <a:endParaRPr kumimoji="1" lang="ja-JP" altLang="en-US" sz="27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kumimoji="1" lang="ja-JP" altLang="en-US" dirty="0" smtClean="0"/>
              <a:t>河合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佑太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44255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気候レジーム図</a:t>
            </a:r>
            <a:r>
              <a:rPr lang="en-US" altLang="ja-JP" dirty="0" smtClean="0"/>
              <a:t>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太陽定数に対する氷線緯度</a:t>
            </a:r>
            <a:r>
              <a:rPr lang="en-US" altLang="ja-JP" sz="3200" dirty="0" smtClean="0"/>
              <a:t>)</a:t>
            </a:r>
            <a:endParaRPr kumimoji="1" lang="ja-JP" altLang="en-US" sz="3200" dirty="0"/>
          </a:p>
        </p:txBody>
      </p:sp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6526" y="2138010"/>
            <a:ext cx="6327274" cy="4273300"/>
          </a:xfrm>
        </p:spPr>
      </p:pic>
      <p:sp>
        <p:nvSpPr>
          <p:cNvPr id="4" name="テキスト ボックス 3"/>
          <p:cNvSpPr txBox="1"/>
          <p:nvPr/>
        </p:nvSpPr>
        <p:spPr>
          <a:xfrm>
            <a:off x="1604065" y="1726629"/>
            <a:ext cx="275772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/>
              <a:t>Swamp</a:t>
            </a:r>
            <a:r>
              <a:rPr kumimoji="1" lang="en-US" altLang="ja-JP" b="1" dirty="0" err="1" smtClean="0"/>
              <a:t>Ocn</a:t>
            </a:r>
            <a:r>
              <a:rPr kumimoji="1" lang="en-US" altLang="ja-JP" b="1" dirty="0" smtClean="0"/>
              <a:t> (3/22 </a:t>
            </a:r>
            <a:r>
              <a:rPr kumimoji="1" lang="ja-JP" altLang="en-US" b="1" dirty="0" smtClean="0"/>
              <a:t>時点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045"/>
          <a:stretch/>
        </p:blipFill>
        <p:spPr>
          <a:xfrm>
            <a:off x="716364" y="2138010"/>
            <a:ext cx="4223500" cy="427330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5939583" y="1737139"/>
            <a:ext cx="275772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/>
              <a:t>Swamp</a:t>
            </a:r>
            <a:r>
              <a:rPr kumimoji="1" lang="en-US" altLang="ja-JP" b="1" dirty="0" err="1" smtClean="0"/>
              <a:t>Ocn</a:t>
            </a:r>
            <a:r>
              <a:rPr kumimoji="1" lang="en-US" altLang="ja-JP" b="1" dirty="0" smtClean="0"/>
              <a:t> (</a:t>
            </a:r>
            <a:r>
              <a:rPr lang="ja-JP" altLang="en-US" b="1" dirty="0" smtClean="0"/>
              <a:t>最新版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9017877" y="4018452"/>
            <a:ext cx="31741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kumimoji="1" lang="ja-JP" altLang="en-US" dirty="0" smtClean="0"/>
              <a:t>氷線緯度が約</a:t>
            </a:r>
            <a:r>
              <a:rPr kumimoji="1" lang="en-US" altLang="ja-JP" dirty="0" smtClean="0"/>
              <a:t> 10 </a:t>
            </a:r>
            <a:r>
              <a:rPr kumimoji="1" lang="ja-JP" altLang="en-US" dirty="0" smtClean="0"/>
              <a:t>度の安定な平衡解が見つかった</a:t>
            </a:r>
            <a:r>
              <a:rPr kumimoji="1" lang="en-US" altLang="ja-JP" dirty="0" smtClean="0"/>
              <a:t>.</a:t>
            </a:r>
            <a:endParaRPr lang="en-US" altLang="ja-JP" dirty="0" smtClean="0"/>
          </a:p>
          <a:p>
            <a:pPr marL="742950" lvl="1" indent="-285750">
              <a:buFont typeface="Arial" charset="0"/>
              <a:buChar char="•"/>
            </a:pPr>
            <a:r>
              <a:rPr kumimoji="1" lang="ja-JP" altLang="en-US" dirty="0" smtClean="0"/>
              <a:t>少なくとも</a:t>
            </a:r>
            <a:r>
              <a:rPr kumimoji="1" lang="en-US" altLang="ja-JP" dirty="0" smtClean="0"/>
              <a:t> 300 </a:t>
            </a:r>
            <a:r>
              <a:rPr kumimoji="1" lang="ja-JP" altLang="en-US" dirty="0" smtClean="0"/>
              <a:t>年ほどは維持している</a:t>
            </a:r>
            <a:r>
              <a:rPr kumimoji="1" lang="en-US" altLang="ja-JP" dirty="0" smtClean="0"/>
              <a:t>. </a:t>
            </a:r>
          </a:p>
          <a:p>
            <a:pPr marL="742950" lvl="1" indent="-285750">
              <a:buFont typeface="Arial" charset="0"/>
              <a:buChar char="•"/>
            </a:pP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通常の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部分凍結解と全球凍結解の間にある</a:t>
            </a:r>
            <a:r>
              <a:rPr kumimoji="1" lang="en-US" altLang="ja-JP" dirty="0" smtClean="0"/>
              <a:t>, </a:t>
            </a:r>
            <a:r>
              <a:rPr kumimoji="1" lang="en-US" altLang="ja-JP" dirty="0" err="1" smtClean="0"/>
              <a:t>waterbelt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的な平衡解とみなせるか</a:t>
            </a:r>
            <a:r>
              <a:rPr kumimoji="1" lang="en-US" altLang="ja-JP" dirty="0" smtClean="0"/>
              <a:t>? </a:t>
            </a:r>
          </a:p>
          <a:p>
            <a:pPr marL="1200150" lvl="2" indent="-285750">
              <a:buFont typeface="Arial" charset="0"/>
              <a:buChar char="•"/>
            </a:pPr>
            <a:r>
              <a:rPr lang="ja-JP" altLang="en-US" dirty="0" smtClean="0"/>
              <a:t>自分は数値的要因だと思う</a:t>
            </a:r>
            <a:r>
              <a:rPr lang="mr-IN" altLang="ja-JP" dirty="0" smtClean="0"/>
              <a:t>…</a:t>
            </a:r>
            <a:endParaRPr kumimoji="1" lang="en-US" altLang="ja-JP" dirty="0" smtClean="0"/>
          </a:p>
        </p:txBody>
      </p:sp>
      <p:sp>
        <p:nvSpPr>
          <p:cNvPr id="10" name="円/楕円 9"/>
          <p:cNvSpPr/>
          <p:nvPr/>
        </p:nvSpPr>
        <p:spPr>
          <a:xfrm>
            <a:off x="5939583" y="5307724"/>
            <a:ext cx="871120" cy="28377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5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75428" cy="1325563"/>
          </a:xfrm>
        </p:spPr>
        <p:txBody>
          <a:bodyPr/>
          <a:lstStyle/>
          <a:p>
            <a:r>
              <a:rPr lang="ja-JP" altLang="en-US" dirty="0" smtClean="0"/>
              <a:t>気候レジーム図</a:t>
            </a:r>
            <a:r>
              <a:rPr lang="en-US" altLang="ja-JP" dirty="0" smtClean="0"/>
              <a:t> 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太陽定数に対する全球平均表面温度</a:t>
            </a:r>
            <a:r>
              <a:rPr lang="en-US" altLang="ja-JP" sz="3200" dirty="0" smtClean="0"/>
              <a:t>)</a:t>
            </a:r>
            <a:endParaRPr kumimoji="1" lang="ja-JP" altLang="en-US" sz="3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604065" y="1726629"/>
            <a:ext cx="275772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/>
              <a:t>Swamp</a:t>
            </a:r>
            <a:r>
              <a:rPr kumimoji="1" lang="en-US" altLang="ja-JP" b="1" dirty="0" err="1" smtClean="0"/>
              <a:t>Ocn</a:t>
            </a:r>
            <a:r>
              <a:rPr kumimoji="1" lang="en-US" altLang="ja-JP" b="1" dirty="0" smtClean="0"/>
              <a:t> (3/22 </a:t>
            </a:r>
            <a:r>
              <a:rPr kumimoji="1" lang="ja-JP" altLang="en-US" b="1" dirty="0" smtClean="0"/>
              <a:t>時点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39583" y="1737139"/>
            <a:ext cx="2757728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b="1" dirty="0" err="1" smtClean="0"/>
              <a:t>Swamp</a:t>
            </a:r>
            <a:r>
              <a:rPr kumimoji="1" lang="en-US" altLang="ja-JP" b="1" dirty="0" err="1" smtClean="0"/>
              <a:t>Ocn</a:t>
            </a:r>
            <a:r>
              <a:rPr kumimoji="1" lang="en-US" altLang="ja-JP" b="1" dirty="0" smtClean="0"/>
              <a:t> (</a:t>
            </a:r>
            <a:r>
              <a:rPr lang="ja-JP" altLang="en-US" b="1" dirty="0" smtClean="0"/>
              <a:t>最新版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306"/>
          <a:stretch/>
        </p:blipFill>
        <p:spPr>
          <a:xfrm>
            <a:off x="838200" y="2224207"/>
            <a:ext cx="4248807" cy="4096562"/>
          </a:xfrm>
          <a:prstGeom prst="rect">
            <a:avLst/>
          </a:prstGeom>
        </p:spPr>
      </p:pic>
      <p:pic>
        <p:nvPicPr>
          <p:cNvPr id="10" name="コンテンツ プレースホルダー 9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7007" y="2213697"/>
            <a:ext cx="6371895" cy="4096562"/>
          </a:xfrm>
        </p:spPr>
      </p:pic>
      <p:sp>
        <p:nvSpPr>
          <p:cNvPr id="12" name="テキスト ボックス 11"/>
          <p:cNvSpPr txBox="1"/>
          <p:nvPr/>
        </p:nvSpPr>
        <p:spPr>
          <a:xfrm>
            <a:off x="9165021" y="4127515"/>
            <a:ext cx="302697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kumimoji="1" lang="ja-JP" altLang="en-US" dirty="0" smtClean="0"/>
              <a:t>氷線緯度約</a:t>
            </a:r>
            <a:r>
              <a:rPr kumimoji="1" lang="en-US" altLang="ja-JP" dirty="0" smtClean="0"/>
              <a:t> 10 </a:t>
            </a:r>
            <a:r>
              <a:rPr kumimoji="1" lang="ja-JP" altLang="en-US" dirty="0" smtClean="0"/>
              <a:t>度でも少なくとも</a:t>
            </a:r>
            <a:r>
              <a:rPr kumimoji="1" lang="en-US" altLang="ja-JP" dirty="0" smtClean="0"/>
              <a:t> 300 </a:t>
            </a:r>
            <a:r>
              <a:rPr kumimoji="1" lang="ja-JP" altLang="en-US" dirty="0" smtClean="0"/>
              <a:t>年</a:t>
            </a:r>
            <a:r>
              <a:rPr lang="ja-JP" altLang="en-US" dirty="0" smtClean="0"/>
              <a:t>は</a:t>
            </a:r>
            <a:r>
              <a:rPr kumimoji="1" lang="ja-JP" altLang="en-US" dirty="0" smtClean="0"/>
              <a:t>安定な平衡解が見つかった</a:t>
            </a:r>
            <a:r>
              <a:rPr kumimoji="1" lang="en-US" altLang="ja-JP" dirty="0" smtClean="0"/>
              <a:t>.</a:t>
            </a:r>
          </a:p>
          <a:p>
            <a:pPr marL="742950" lvl="1" indent="-285750">
              <a:buFont typeface="Arial" charset="0"/>
              <a:buChar char="•"/>
            </a:pPr>
            <a:r>
              <a:rPr lang="ja-JP" altLang="en-US" dirty="0" smtClean="0"/>
              <a:t>太陽定数に対する表面温度の傾きは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全球凍結解と似ている</a:t>
            </a:r>
            <a:r>
              <a:rPr lang="en-US" altLang="ja-JP" dirty="0" smtClean="0"/>
              <a:t>. </a:t>
            </a:r>
          </a:p>
        </p:txBody>
      </p:sp>
      <p:sp>
        <p:nvSpPr>
          <p:cNvPr id="13" name="円/楕円 12"/>
          <p:cNvSpPr/>
          <p:nvPr/>
        </p:nvSpPr>
        <p:spPr>
          <a:xfrm rot="20498730">
            <a:off x="6065707" y="4810239"/>
            <a:ext cx="871120" cy="283779"/>
          </a:xfrm>
          <a:prstGeom prst="ellipse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35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氷線緯度約</a:t>
            </a:r>
            <a:r>
              <a:rPr lang="en-US" altLang="ja-JP" dirty="0"/>
              <a:t> 10 </a:t>
            </a:r>
            <a:r>
              <a:rPr lang="ja-JP" altLang="en-US" dirty="0" smtClean="0"/>
              <a:t>度の解の低緯度付近の特徴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4"/>
          <a:stretch/>
        </p:blipFill>
        <p:spPr>
          <a:xfrm>
            <a:off x="514758" y="1408386"/>
            <a:ext cx="5749406" cy="3373852"/>
          </a:xfrm>
        </p:spPr>
      </p:pic>
      <p:cxnSp>
        <p:nvCxnSpPr>
          <p:cNvPr id="6" name="直線矢印コネクタ 5"/>
          <p:cNvCxnSpPr/>
          <p:nvPr/>
        </p:nvCxnSpPr>
        <p:spPr>
          <a:xfrm flipH="1" flipV="1">
            <a:off x="2732689" y="2333299"/>
            <a:ext cx="42042" cy="6516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4114799" y="2385849"/>
            <a:ext cx="42042" cy="6516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直線矢印コネクタ 8"/>
          <p:cNvCxnSpPr/>
          <p:nvPr/>
        </p:nvCxnSpPr>
        <p:spPr>
          <a:xfrm>
            <a:off x="3468413" y="2349066"/>
            <a:ext cx="0" cy="60434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H="1" flipV="1">
            <a:off x="3463157" y="2942899"/>
            <a:ext cx="5256" cy="36260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2180897" y="2435776"/>
            <a:ext cx="15765" cy="783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4748048" y="2446288"/>
            <a:ext cx="15765" cy="783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/>
          <a:stretch/>
        </p:blipFill>
        <p:spPr>
          <a:xfrm>
            <a:off x="147143" y="3534523"/>
            <a:ext cx="6127531" cy="1824641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38200" y="3663689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降水量</a:t>
            </a:r>
            <a:endParaRPr kumimoji="1" lang="ja-JP" altLang="en-US" dirty="0"/>
          </a:p>
        </p:txBody>
      </p:sp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0" y="5212404"/>
            <a:ext cx="6547946" cy="1608814"/>
          </a:xfrm>
          <a:prstGeom prst="rect">
            <a:avLst/>
          </a:prstGeom>
        </p:spPr>
      </p:pic>
      <p:sp>
        <p:nvSpPr>
          <p:cNvPr id="17" name="テキスト ボックス 16"/>
          <p:cNvSpPr txBox="1"/>
          <p:nvPr/>
        </p:nvSpPr>
        <p:spPr>
          <a:xfrm>
            <a:off x="803099" y="5316069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表面温度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48558" y="1408386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子午面循環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274674" y="4074244"/>
            <a:ext cx="5613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kumimoji="1" lang="ja-JP" altLang="en-US" dirty="0" smtClean="0"/>
              <a:t>ハドレー循環に</a:t>
            </a:r>
            <a:r>
              <a:rPr kumimoji="1" lang="en-US" altLang="ja-JP" dirty="0" smtClean="0"/>
              <a:t>, 2-grid noise </a:t>
            </a:r>
            <a:r>
              <a:rPr kumimoji="1" lang="ja-JP" altLang="en-US" dirty="0" smtClean="0"/>
              <a:t>がのっているように見える</a:t>
            </a:r>
            <a:r>
              <a:rPr lang="en-US" altLang="ja-JP" dirty="0" smtClean="0"/>
              <a:t>. </a:t>
            </a:r>
            <a:endParaRPr kumimoji="1" lang="en-US" altLang="ja-JP" dirty="0" smtClean="0"/>
          </a:p>
          <a:p>
            <a:pPr marL="742950" lvl="1" indent="-285750">
              <a:buFont typeface="Arial" charset="0"/>
              <a:buChar char="•"/>
            </a:pPr>
            <a:r>
              <a:rPr lang="ja-JP" altLang="en-US" dirty="0" smtClean="0"/>
              <a:t>それと関係して</a:t>
            </a:r>
            <a:r>
              <a:rPr lang="en-US" altLang="ja-JP" dirty="0" smtClean="0"/>
              <a:t>(?),  </a:t>
            </a:r>
            <a:r>
              <a:rPr lang="ja-JP" altLang="en-US" dirty="0" smtClean="0"/>
              <a:t>地表近くを除く赤道域の子午面循環は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通常とは逆周り</a:t>
            </a:r>
            <a:r>
              <a:rPr lang="en-US" altLang="ja-JP" dirty="0" smtClean="0"/>
              <a:t>. </a:t>
            </a:r>
          </a:p>
          <a:p>
            <a:pPr marL="742950" lvl="1" indent="-285750">
              <a:buFont typeface="Arial" charset="0"/>
              <a:buChar char="•"/>
            </a:pPr>
            <a:r>
              <a:rPr kumimoji="1" lang="ja-JP" altLang="en-US" dirty="0" smtClean="0"/>
              <a:t>赤道域の潜熱輸送も通常とは逆向き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極向き</a:t>
            </a:r>
            <a:r>
              <a:rPr kumimoji="1" lang="en-US" altLang="ja-JP" dirty="0" smtClean="0"/>
              <a:t>)</a:t>
            </a:r>
            <a:endParaRPr lang="en-US" altLang="ja-JP" dirty="0" smtClean="0"/>
          </a:p>
          <a:p>
            <a:pPr marL="1200150" lvl="2" indent="-285750">
              <a:buFont typeface="Arial" charset="0"/>
              <a:buChar char="•"/>
            </a:pPr>
            <a:r>
              <a:rPr kumimoji="1" lang="ja-JP" altLang="en-US" dirty="0" smtClean="0"/>
              <a:t>氷線緯度が進出するのを妨げている</a:t>
            </a:r>
            <a:r>
              <a:rPr kumimoji="1" lang="en-US" altLang="ja-JP" dirty="0" smtClean="0"/>
              <a:t>(?)</a:t>
            </a:r>
          </a:p>
        </p:txBody>
      </p:sp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6279" y="1307064"/>
            <a:ext cx="6005721" cy="2576603"/>
          </a:xfrm>
          <a:prstGeom prst="rect">
            <a:avLst/>
          </a:prstGeom>
        </p:spPr>
      </p:pic>
      <p:sp>
        <p:nvSpPr>
          <p:cNvPr id="27" name="テキスト ボックス 26"/>
          <p:cNvSpPr txBox="1"/>
          <p:nvPr/>
        </p:nvSpPr>
        <p:spPr>
          <a:xfrm>
            <a:off x="6631779" y="1408386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南北熱輸送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571968" y="2342337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C00000"/>
                </a:solidFill>
              </a:rPr>
              <a:t>潜熱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35030" y="2027031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顕</a:t>
            </a:r>
            <a:r>
              <a:rPr kumimoji="1" lang="ja-JP" altLang="en-US" dirty="0" smtClean="0">
                <a:solidFill>
                  <a:schemeClr val="accent6"/>
                </a:solidFill>
              </a:rPr>
              <a:t>熱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292724" y="1569085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合計</a:t>
            </a:r>
            <a:endParaRPr kumimoji="1" lang="ja-JP" altLang="en-US" dirty="0"/>
          </a:p>
        </p:txBody>
      </p:sp>
      <p:cxnSp>
        <p:nvCxnSpPr>
          <p:cNvPr id="32" name="直線コネクタ 31"/>
          <p:cNvCxnSpPr/>
          <p:nvPr/>
        </p:nvCxnSpPr>
        <p:spPr>
          <a:xfrm>
            <a:off x="827690" y="5622341"/>
            <a:ext cx="5194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731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氷線緯度約</a:t>
            </a:r>
            <a:r>
              <a:rPr lang="en-US" altLang="ja-JP" dirty="0"/>
              <a:t> 10 </a:t>
            </a:r>
            <a:r>
              <a:rPr lang="ja-JP" altLang="en-US" dirty="0" smtClean="0"/>
              <a:t>度の解の低緯度付近の特徴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0272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水平解像度を</a:t>
            </a:r>
            <a:r>
              <a:rPr kumimoji="1" lang="en-US" altLang="ja-JP" dirty="0" smtClean="0"/>
              <a:t> T42 </a:t>
            </a:r>
            <a:r>
              <a:rPr lang="ja-JP" altLang="en-US" dirty="0" smtClean="0"/>
              <a:t>にあげるとどうか</a:t>
            </a:r>
            <a:r>
              <a:rPr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altLang="ja-JP" sz="2800" dirty="0" smtClean="0"/>
              <a:t>T21 </a:t>
            </a:r>
            <a:r>
              <a:rPr lang="ja-JP" altLang="en-US" sz="2800" dirty="0" smtClean="0"/>
              <a:t>計算で現れた</a:t>
            </a:r>
            <a:r>
              <a:rPr lang="en-US" altLang="ja-JP" sz="2800" dirty="0" smtClean="0"/>
              <a:t>, </a:t>
            </a:r>
            <a:r>
              <a:rPr lang="ja-JP" altLang="en-US" sz="2800" dirty="0" smtClean="0"/>
              <a:t>氷線緯度約</a:t>
            </a:r>
            <a:r>
              <a:rPr lang="en-US" altLang="ja-JP" sz="2800" dirty="0" smtClean="0"/>
              <a:t> 10 </a:t>
            </a:r>
            <a:r>
              <a:rPr lang="ja-JP" altLang="en-US" sz="2800" dirty="0" smtClean="0"/>
              <a:t>度の安定平衡解は得られなくなる</a:t>
            </a:r>
            <a:r>
              <a:rPr lang="en-US" altLang="ja-JP" sz="2800" dirty="0" smtClean="0"/>
              <a:t>. </a:t>
            </a:r>
          </a:p>
          <a:p>
            <a:pPr marL="685800" lvl="2">
              <a:spcBef>
                <a:spcPts val="1000"/>
              </a:spcBef>
            </a:pPr>
            <a:r>
              <a:rPr lang="ja-JP" altLang="en-US" dirty="0" smtClean="0"/>
              <a:t>氷線が緯度</a:t>
            </a:r>
            <a:r>
              <a:rPr lang="en-US" altLang="ja-JP" dirty="0" smtClean="0"/>
              <a:t> </a:t>
            </a:r>
            <a:r>
              <a:rPr lang="en-US" altLang="ja-JP" dirty="0" smtClean="0"/>
              <a:t>0 ~ 20 </a:t>
            </a:r>
            <a:r>
              <a:rPr lang="ja-JP" altLang="en-US" dirty="0" smtClean="0"/>
              <a:t>度</a:t>
            </a:r>
            <a:r>
              <a:rPr lang="en-US" altLang="ja-JP" dirty="0" smtClean="0"/>
              <a:t> </a:t>
            </a:r>
            <a:r>
              <a:rPr lang="ja-JP" altLang="en-US" dirty="0" smtClean="0"/>
              <a:t>に入ると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すぐに全球凍結状態に至る</a:t>
            </a:r>
            <a:r>
              <a:rPr lang="en-US" altLang="ja-JP" dirty="0" smtClean="0"/>
              <a:t>.</a:t>
            </a:r>
          </a:p>
          <a:p>
            <a:r>
              <a:rPr lang="ja-JP" altLang="en-US" dirty="0" smtClean="0"/>
              <a:t>氷線が赤道に近づいてきても</a:t>
            </a:r>
            <a:r>
              <a:rPr lang="en-US" altLang="ja-JP" dirty="0" smtClean="0"/>
              <a:t>, 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解像度不足でハドレー循環の水平構造が崩れなくなった</a:t>
            </a:r>
            <a:r>
              <a:rPr lang="en-US" altLang="ja-JP" dirty="0" smtClean="0"/>
              <a:t>. 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433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図 2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064" y="1181806"/>
            <a:ext cx="5627077" cy="254083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04041" y="164491"/>
            <a:ext cx="10515600" cy="1325563"/>
          </a:xfrm>
        </p:spPr>
        <p:txBody>
          <a:bodyPr/>
          <a:lstStyle/>
          <a:p>
            <a:r>
              <a:rPr kumimoji="1" lang="en-US" altLang="ja-JP" dirty="0" smtClean="0"/>
              <a:t>T42 </a:t>
            </a:r>
            <a:r>
              <a:rPr kumimoji="1" lang="ja-JP" altLang="en-US" dirty="0" smtClean="0"/>
              <a:t>計算での全球凍結直前の様子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453352" y="4118098"/>
            <a:ext cx="56134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altLang="ja-JP" dirty="0" smtClean="0"/>
              <a:t>T42 </a:t>
            </a:r>
            <a:r>
              <a:rPr lang="ja-JP" altLang="en-US" dirty="0" smtClean="0"/>
              <a:t>計算では</a:t>
            </a:r>
            <a:r>
              <a:rPr lang="en-US" altLang="ja-JP" dirty="0" smtClean="0"/>
              <a:t>, </a:t>
            </a:r>
            <a:r>
              <a:rPr lang="ja-JP" altLang="en-US" dirty="0" smtClean="0"/>
              <a:t>氷線緯度が赤道に近づいてきても</a:t>
            </a:r>
            <a:r>
              <a:rPr lang="en-US" altLang="ja-JP" dirty="0" smtClean="0"/>
              <a:t>, </a:t>
            </a:r>
            <a:r>
              <a:rPr lang="ja-JP" altLang="en-US" dirty="0" smtClean="0"/>
              <a:t>ハドレー循環の水平構造は壊れない</a:t>
            </a:r>
            <a:r>
              <a:rPr lang="en-US" altLang="ja-JP" dirty="0" smtClean="0"/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ja-JP" altLang="en-US" dirty="0" smtClean="0"/>
              <a:t>赤道域の潜熱輸送は</a:t>
            </a:r>
            <a:r>
              <a:rPr lang="en-US" altLang="ja-JP" dirty="0" smtClean="0"/>
              <a:t> T21 </a:t>
            </a:r>
            <a:r>
              <a:rPr lang="ja-JP" altLang="en-US" dirty="0" smtClean="0"/>
              <a:t>と異なり赤道向き</a:t>
            </a:r>
            <a:r>
              <a:rPr lang="en-US" altLang="ja-JP" dirty="0" smtClean="0"/>
              <a:t>(</a:t>
            </a:r>
            <a:r>
              <a:rPr lang="ja-JP" altLang="en-US" dirty="0" smtClean="0"/>
              <a:t>さらに</a:t>
            </a:r>
            <a:r>
              <a:rPr lang="en-US" altLang="ja-JP" dirty="0" smtClean="0"/>
              <a:t>, </a:t>
            </a:r>
            <a:r>
              <a:rPr lang="ja-JP" altLang="en-US" dirty="0" smtClean="0"/>
              <a:t>とても小さい</a:t>
            </a:r>
            <a:r>
              <a:rPr lang="en-US" altLang="ja-JP" dirty="0" smtClean="0"/>
              <a:t>).</a:t>
            </a:r>
          </a:p>
          <a:p>
            <a:pPr marL="285750" indent="-285750">
              <a:buFont typeface="Arial" charset="0"/>
              <a:buChar char="•"/>
            </a:pPr>
            <a:r>
              <a:rPr lang="ja-JP" altLang="en-US" dirty="0" smtClean="0"/>
              <a:t>結果</a:t>
            </a:r>
            <a:r>
              <a:rPr lang="en-US" altLang="ja-JP" dirty="0" smtClean="0"/>
              <a:t>(?),  </a:t>
            </a:r>
            <a:r>
              <a:rPr lang="ja-JP" altLang="en-US" dirty="0" smtClean="0"/>
              <a:t>赤道域に氷線が入るとと速やかに全球凍結状態に至る</a:t>
            </a:r>
            <a:r>
              <a:rPr lang="en-US" altLang="ja-JP" dirty="0" smtClean="0"/>
              <a:t>. 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631779" y="1408386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南北熱輸送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576975" y="2250795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rgbClr val="C00000"/>
                </a:solidFill>
              </a:rPr>
              <a:t>潜熱</a:t>
            </a:r>
            <a:endParaRPr kumimoji="1" lang="ja-JP" altLang="en-US" dirty="0">
              <a:solidFill>
                <a:srgbClr val="C00000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35030" y="2016366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solidFill>
                  <a:schemeClr val="accent6"/>
                </a:solidFill>
              </a:rPr>
              <a:t>顕</a:t>
            </a:r>
            <a:r>
              <a:rPr kumimoji="1" lang="ja-JP" altLang="en-US" dirty="0" smtClean="0">
                <a:solidFill>
                  <a:schemeClr val="accent6"/>
                </a:solidFill>
              </a:rPr>
              <a:t>熱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261194" y="1664767"/>
            <a:ext cx="684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合計</a:t>
            </a:r>
            <a:endParaRPr kumimoji="1" lang="ja-JP" altLang="en-US" dirty="0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67" b="26892"/>
          <a:stretch/>
        </p:blipFill>
        <p:spPr>
          <a:xfrm>
            <a:off x="475871" y="1372039"/>
            <a:ext cx="5903907" cy="2116530"/>
          </a:xfrm>
        </p:spPr>
      </p:pic>
      <p:cxnSp>
        <p:nvCxnSpPr>
          <p:cNvPr id="6" name="直線矢印コネクタ 5"/>
          <p:cNvCxnSpPr/>
          <p:nvPr/>
        </p:nvCxnSpPr>
        <p:spPr>
          <a:xfrm flipH="1" flipV="1">
            <a:off x="3474139" y="2313802"/>
            <a:ext cx="42042" cy="651641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4624552" y="2430304"/>
            <a:ext cx="7138" cy="64806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2257568" y="2295351"/>
            <a:ext cx="15765" cy="78301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948558" y="1408386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子午面循環</a:t>
            </a:r>
            <a:endParaRPr kumimoji="1" lang="ja-JP" altLang="en-US" dirty="0"/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93" y="3419245"/>
            <a:ext cx="6180081" cy="1713362"/>
          </a:xfrm>
          <a:prstGeom prst="rect">
            <a:avLst/>
          </a:prstGeom>
        </p:spPr>
      </p:pic>
      <p:sp>
        <p:nvSpPr>
          <p:cNvPr id="18" name="テキスト ボックス 17"/>
          <p:cNvSpPr txBox="1"/>
          <p:nvPr/>
        </p:nvSpPr>
        <p:spPr>
          <a:xfrm>
            <a:off x="830789" y="3573039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降水量</a:t>
            </a:r>
            <a:endParaRPr kumimoji="1" lang="ja-JP" altLang="en-US" dirty="0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65" y="4986540"/>
            <a:ext cx="6162487" cy="1896272"/>
          </a:xfrm>
          <a:prstGeom prst="rect">
            <a:avLst/>
          </a:prstGeom>
        </p:spPr>
      </p:pic>
      <p:cxnSp>
        <p:nvCxnSpPr>
          <p:cNvPr id="32" name="直線コネクタ 31"/>
          <p:cNvCxnSpPr/>
          <p:nvPr/>
        </p:nvCxnSpPr>
        <p:spPr>
          <a:xfrm>
            <a:off x="817180" y="5517241"/>
            <a:ext cx="51947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16"/>
          <p:cNvSpPr txBox="1"/>
          <p:nvPr/>
        </p:nvSpPr>
        <p:spPr>
          <a:xfrm>
            <a:off x="804041" y="5125384"/>
            <a:ext cx="1539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表面温度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222816" y="238357"/>
            <a:ext cx="2824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/>
              <a:t>(2000 </a:t>
            </a:r>
            <a:r>
              <a:rPr kumimoji="1" lang="ja-JP" altLang="en-US" dirty="0" smtClean="0"/>
              <a:t>日で全球凍結状態に至る</a:t>
            </a:r>
            <a:r>
              <a:rPr lang="en-US" altLang="ja-JP" dirty="0" smtClean="0"/>
              <a:t>.</a:t>
            </a:r>
            <a:r>
              <a:rPr kumimoji="1" lang="en-US" altLang="ja-JP" dirty="0" smtClean="0"/>
              <a:t> </a:t>
            </a:r>
            <a:r>
              <a:rPr kumimoji="1" lang="ja-JP" altLang="en-US" dirty="0" smtClean="0"/>
              <a:t>図は</a:t>
            </a:r>
            <a:r>
              <a:rPr kumimoji="1" lang="en-US" altLang="ja-JP" dirty="0" smtClean="0"/>
              <a:t>, </a:t>
            </a:r>
            <a:r>
              <a:rPr lang="en-US" altLang="ja-JP" dirty="0" smtClean="0"/>
              <a:t>1000~1500 </a:t>
            </a:r>
            <a:r>
              <a:rPr lang="ja-JP" altLang="en-US" dirty="0"/>
              <a:t>日の</a:t>
            </a:r>
            <a:r>
              <a:rPr lang="ja-JP" altLang="en-US" dirty="0" smtClean="0"/>
              <a:t>間の時間</a:t>
            </a:r>
            <a:r>
              <a:rPr lang="ja-JP" altLang="en-US" dirty="0"/>
              <a:t>平均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1432595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1822</TotalTime>
  <Words>406</Words>
  <Application>Microsoft Macintosh PowerPoint</Application>
  <PresentationFormat>ワイド画面</PresentationFormat>
  <Paragraphs>43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Calibri</vt:lpstr>
      <vt:lpstr>Mangal</vt:lpstr>
      <vt:lpstr>Yu Gothic</vt:lpstr>
      <vt:lpstr>メイリオ</vt:lpstr>
      <vt:lpstr>Arial</vt:lpstr>
      <vt:lpstr>ホワイト</vt:lpstr>
      <vt:lpstr>水惑星の気候の 太陽定数増減実験 ~ 大氷冠不安定の周辺の気候解について</vt:lpstr>
      <vt:lpstr>気候レジーム図 (太陽定数に対する氷線緯度)</vt:lpstr>
      <vt:lpstr>気候レジーム図 (太陽定数に対する全球平均表面温度)</vt:lpstr>
      <vt:lpstr>氷線緯度約 10 度の解の低緯度付近の特徴</vt:lpstr>
      <vt:lpstr>氷線緯度約 10 度の解の低緯度付近の特徴</vt:lpstr>
      <vt:lpstr>水平解像度を T42 にあげるとどうか?</vt:lpstr>
      <vt:lpstr>T42 計算での全球凍結直前の様子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Microsoft Office ユーザー</cp:lastModifiedBy>
  <cp:revision>49</cp:revision>
  <dcterms:created xsi:type="dcterms:W3CDTF">2017-03-27T02:45:18Z</dcterms:created>
  <dcterms:modified xsi:type="dcterms:W3CDTF">2017-03-28T09:08:13Z</dcterms:modified>
</cp:coreProperties>
</file>