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91" r:id="rId4"/>
    <p:sldId id="293" r:id="rId5"/>
    <p:sldId id="294" r:id="rId6"/>
    <p:sldId id="295" r:id="rId7"/>
    <p:sldId id="296" r:id="rId8"/>
    <p:sldId id="297" r:id="rId9"/>
    <p:sldId id="262" r:id="rId10"/>
    <p:sldId id="298" r:id="rId11"/>
    <p:sldId id="299" r:id="rId12"/>
    <p:sldId id="258" r:id="rId13"/>
    <p:sldId id="25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FE3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2D5ABB26-0587-4C30-8999-92F81FD0307C}" styleName="スタイル/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12" d="100"/>
          <a:sy n="112" d="100"/>
        </p:scale>
        <p:origin x="-96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C8BC4F-9F0D-E348-9C41-3B771287CC55}" type="datetimeFigureOut">
              <a:rPr kumimoji="1" lang="ja-JP" altLang="en-US" smtClean="0"/>
              <a:t>15/11/27</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736B50-BFA0-6B4E-BD79-62EAE2025C64}" type="slidenum">
              <a:rPr kumimoji="1" lang="ja-JP" altLang="en-US" smtClean="0"/>
              <a:t>‹#›</a:t>
            </a:fld>
            <a:endParaRPr kumimoji="1" lang="ja-JP" altLang="en-US"/>
          </a:p>
        </p:txBody>
      </p:sp>
    </p:spTree>
    <p:extLst>
      <p:ext uri="{BB962C8B-B14F-4D97-AF65-F5344CB8AC3E}">
        <p14:creationId xmlns:p14="http://schemas.microsoft.com/office/powerpoint/2010/main" val="2142223416"/>
      </p:ext>
    </p:extLst>
  </p:cSld>
  <p:clrMap bg1="lt1" tx1="dk1" bg2="lt2" tx2="dk2" accent1="accent1" accent2="accent2" accent3="accent3" accent4="accent4" accent5="accent5" accent6="accent6" hlink="hlink" folHlink="folHlink"/>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a:p>
            <a:r>
              <a:rPr kumimoji="1" lang="ja-JP" altLang="en-US" dirty="0"/>
              <a:t>----- 会議メモ (15/12/08 13:16) -----</a:t>
            </a:r>
          </a:p>
          <a:p>
            <a:r>
              <a:rPr kumimoji="1" lang="ja-JP" altLang="en-US" dirty="0"/>
              <a:t>ちなみに</a:t>
            </a:r>
          </a:p>
          <a:p>
            <a:r>
              <a:rPr kumimoji="1" lang="ja-JP" altLang="en-US" dirty="0"/>
              <a:t>* GM スキームはあまり関係なかった</a:t>
            </a:r>
          </a:p>
        </p:txBody>
      </p:sp>
      <p:sp>
        <p:nvSpPr>
          <p:cNvPr id="4" name="スライド番号プレースホルダー 3"/>
          <p:cNvSpPr>
            <a:spLocks noGrp="1"/>
          </p:cNvSpPr>
          <p:nvPr>
            <p:ph type="sldNum" sz="quarter" idx="10"/>
          </p:nvPr>
        </p:nvSpPr>
        <p:spPr/>
        <p:txBody>
          <a:bodyPr/>
          <a:lstStyle/>
          <a:p>
            <a:fld id="{5A736B50-BFA0-6B4E-BD79-62EAE2025C64}" type="slidenum">
              <a:rPr kumimoji="1" lang="ja-JP" altLang="en-US" smtClean="0"/>
              <a:t>2</a:t>
            </a:fld>
            <a:endParaRPr kumimoji="1" lang="ja-JP" altLang="en-US"/>
          </a:p>
        </p:txBody>
      </p:sp>
    </p:spTree>
    <p:extLst>
      <p:ext uri="{BB962C8B-B14F-4D97-AF65-F5344CB8AC3E}">
        <p14:creationId xmlns:p14="http://schemas.microsoft.com/office/powerpoint/2010/main" val="1588442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Tx/>
              <a:buChar char="•"/>
            </a:pPr>
            <a:r>
              <a:rPr kumimoji="1" lang="ja-JP" altLang="en-US" dirty="0" smtClean="0"/>
              <a:t>なぜか</a:t>
            </a:r>
            <a:endParaRPr kumimoji="1" lang="en-US" altLang="ja-JP" dirty="0" smtClean="0"/>
          </a:p>
          <a:p>
            <a:pPr marL="171450" indent="-171450">
              <a:buFontTx/>
              <a:buChar char="•"/>
            </a:pPr>
            <a:r>
              <a:rPr kumimoji="1" lang="en-US" altLang="ja-JP" dirty="0" smtClean="0"/>
              <a:t>* </a:t>
            </a:r>
            <a:r>
              <a:rPr kumimoji="1" lang="ja-JP" altLang="en-US" dirty="0" smtClean="0"/>
              <a:t>熱慣性が小さすぎる</a:t>
            </a:r>
            <a:r>
              <a:rPr kumimoji="1" lang="en-US" altLang="ja-JP" dirty="0" smtClean="0"/>
              <a:t>. </a:t>
            </a:r>
            <a:endParaRPr kumimoji="1" lang="ja-JP" altLang="en-US" dirty="0"/>
          </a:p>
        </p:txBody>
      </p:sp>
      <p:sp>
        <p:nvSpPr>
          <p:cNvPr id="4" name="スライド番号プレースホルダー 3"/>
          <p:cNvSpPr>
            <a:spLocks noGrp="1"/>
          </p:cNvSpPr>
          <p:nvPr>
            <p:ph type="sldNum" sz="quarter" idx="10"/>
          </p:nvPr>
        </p:nvSpPr>
        <p:spPr/>
        <p:txBody>
          <a:bodyPr/>
          <a:lstStyle/>
          <a:p>
            <a:fld id="{5A736B50-BFA0-6B4E-BD79-62EAE2025C64}" type="slidenum">
              <a:rPr kumimoji="1" lang="ja-JP" altLang="en-US" smtClean="0"/>
              <a:t>3</a:t>
            </a:fld>
            <a:endParaRPr kumimoji="1" lang="ja-JP" altLang="en-US"/>
          </a:p>
        </p:txBody>
      </p:sp>
    </p:spTree>
    <p:extLst>
      <p:ext uri="{BB962C8B-B14F-4D97-AF65-F5344CB8AC3E}">
        <p14:creationId xmlns:p14="http://schemas.microsoft.com/office/powerpoint/2010/main" val="8108591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a:p>
            <a:r>
              <a:rPr kumimoji="1" lang="ja-JP" altLang="en-US"/>
              <a:t>----- 会議メモ (15/12/08 14:18) -----</a:t>
            </a:r>
          </a:p>
          <a:p>
            <a:r>
              <a:rPr kumimoji="1" lang="ja-JP" altLang="en-US"/>
              <a:t>緯度・時間軸入れ替える</a:t>
            </a:r>
          </a:p>
        </p:txBody>
      </p:sp>
      <p:sp>
        <p:nvSpPr>
          <p:cNvPr id="4" name="スライド番号プレースホルダー 3"/>
          <p:cNvSpPr>
            <a:spLocks noGrp="1"/>
          </p:cNvSpPr>
          <p:nvPr>
            <p:ph type="sldNum" sz="quarter" idx="10"/>
          </p:nvPr>
        </p:nvSpPr>
        <p:spPr/>
        <p:txBody>
          <a:bodyPr/>
          <a:lstStyle/>
          <a:p>
            <a:fld id="{5A736B50-BFA0-6B4E-BD79-62EAE2025C64}" type="slidenum">
              <a:rPr kumimoji="1" lang="ja-JP" altLang="en-US" smtClean="0"/>
              <a:t>8</a:t>
            </a:fld>
            <a:endParaRPr kumimoji="1" lang="ja-JP" altLang="en-US"/>
          </a:p>
        </p:txBody>
      </p:sp>
    </p:spTree>
    <p:extLst>
      <p:ext uri="{BB962C8B-B14F-4D97-AF65-F5344CB8AC3E}">
        <p14:creationId xmlns:p14="http://schemas.microsoft.com/office/powerpoint/2010/main" val="36335508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Tx/>
              <a:buChar char="•"/>
            </a:pPr>
            <a:r>
              <a:rPr kumimoji="1" lang="en-US" altLang="ja-JP" dirty="0" smtClean="0"/>
              <a:t>DCPAM </a:t>
            </a:r>
            <a:r>
              <a:rPr kumimoji="1" lang="ja-JP" altLang="en-US" dirty="0" smtClean="0"/>
              <a:t>に対して</a:t>
            </a:r>
            <a:r>
              <a:rPr kumimoji="1" lang="en-US" altLang="ja-JP" dirty="0" smtClean="0"/>
              <a:t>, </a:t>
            </a:r>
            <a:r>
              <a:rPr kumimoji="1" lang="ja-JP" altLang="en-US" dirty="0" smtClean="0"/>
              <a:t>海洋モデルが求めた海水面温度</a:t>
            </a:r>
            <a:r>
              <a:rPr kumimoji="1" lang="en-US" altLang="ja-JP" dirty="0" smtClean="0"/>
              <a:t>(&amp; </a:t>
            </a:r>
            <a:r>
              <a:rPr kumimoji="1" lang="ja-JP" altLang="en-US" dirty="0" smtClean="0"/>
              <a:t>地表面アルベドを渡す</a:t>
            </a:r>
            <a:r>
              <a:rPr kumimoji="1" lang="en-US" altLang="ja-JP" dirty="0" smtClean="0"/>
              <a:t>)</a:t>
            </a:r>
          </a:p>
        </p:txBody>
      </p:sp>
      <p:sp>
        <p:nvSpPr>
          <p:cNvPr id="4" name="スライド番号プレースホルダー 3"/>
          <p:cNvSpPr>
            <a:spLocks noGrp="1"/>
          </p:cNvSpPr>
          <p:nvPr>
            <p:ph type="sldNum" sz="quarter" idx="10"/>
          </p:nvPr>
        </p:nvSpPr>
        <p:spPr/>
        <p:txBody>
          <a:bodyPr/>
          <a:lstStyle/>
          <a:p>
            <a:fld id="{963E3E6D-031C-0642-8880-55123CABF4F9}" type="slidenum">
              <a:rPr kumimoji="1" lang="ja-JP" altLang="en-US" smtClean="0"/>
              <a:t>9</a:t>
            </a:fld>
            <a:endParaRPr kumimoji="1" lang="ja-JP" altLang="en-US"/>
          </a:p>
        </p:txBody>
      </p:sp>
    </p:spTree>
    <p:extLst>
      <p:ext uri="{BB962C8B-B14F-4D97-AF65-F5344CB8AC3E}">
        <p14:creationId xmlns:p14="http://schemas.microsoft.com/office/powerpoint/2010/main" val="30236936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 </a:t>
            </a:r>
            <a:r>
              <a:rPr kumimoji="1" lang="ja-JP" altLang="en-US" dirty="0" smtClean="0"/>
              <a:t>結合</a:t>
            </a:r>
            <a:r>
              <a:rPr kumimoji="1" lang="en-US" altLang="ja-JP" dirty="0" smtClean="0"/>
              <a:t> run :</a:t>
            </a:r>
            <a:r>
              <a:rPr kumimoji="1" lang="ja-JP" altLang="en-US" dirty="0" smtClean="0"/>
              <a:t> </a:t>
            </a:r>
            <a:r>
              <a:rPr kumimoji="1" lang="en-US" altLang="ja-JP" dirty="0" smtClean="0"/>
              <a:t>50</a:t>
            </a:r>
            <a:r>
              <a:rPr kumimoji="1" lang="ja-JP" altLang="en-US" dirty="0" smtClean="0"/>
              <a:t> 年</a:t>
            </a:r>
            <a:endParaRPr kumimoji="1" lang="en-US" altLang="ja-JP" dirty="0" smtClean="0"/>
          </a:p>
          <a:p>
            <a:pPr marL="0" indent="0">
              <a:buFontTx/>
              <a:buNone/>
            </a:pPr>
            <a:r>
              <a:rPr kumimoji="1" lang="en-US" altLang="ja-JP" dirty="0" smtClean="0"/>
              <a:t>* </a:t>
            </a:r>
            <a:r>
              <a:rPr kumimoji="1" lang="ja-JP" altLang="en-US" dirty="0" smtClean="0"/>
              <a:t>海洋モデル単体</a:t>
            </a:r>
            <a:r>
              <a:rPr kumimoji="1" lang="en-US" altLang="ja-JP" dirty="0" smtClean="0"/>
              <a:t> run : </a:t>
            </a:r>
            <a:r>
              <a:rPr kumimoji="1" lang="ja-JP" altLang="en-US" dirty="0" smtClean="0"/>
              <a:t>約</a:t>
            </a:r>
            <a:r>
              <a:rPr kumimoji="1" lang="en-US" altLang="ja-JP" dirty="0" smtClean="0"/>
              <a:t> 500 </a:t>
            </a:r>
            <a:r>
              <a:rPr kumimoji="1" lang="ja-JP" altLang="en-US" dirty="0" smtClean="0"/>
              <a:t>年</a:t>
            </a:r>
            <a:r>
              <a:rPr kumimoji="1" lang="en-US" altLang="ja-JP" dirty="0" smtClean="0"/>
              <a:t> </a:t>
            </a:r>
          </a:p>
          <a:p>
            <a:pPr marL="0" indent="0">
              <a:buFontTx/>
              <a:buNone/>
            </a:pPr>
            <a:r>
              <a:rPr kumimoji="1" lang="en-US" altLang="ja-JP" dirty="0" smtClean="0"/>
              <a:t>* </a:t>
            </a:r>
            <a:r>
              <a:rPr kumimoji="1" lang="ja-JP" altLang="en-US" dirty="0" smtClean="0"/>
              <a:t>結合</a:t>
            </a:r>
            <a:r>
              <a:rPr kumimoji="1" lang="en-US" altLang="ja-JP" dirty="0" smtClean="0"/>
              <a:t> run </a:t>
            </a:r>
            <a:r>
              <a:rPr kumimoji="1" lang="ja-JP" altLang="en-US" dirty="0" smtClean="0"/>
              <a:t>の最後の</a:t>
            </a:r>
            <a:r>
              <a:rPr kumimoji="1" lang="en-US" altLang="ja-JP" dirty="0" smtClean="0"/>
              <a:t> 15 </a:t>
            </a:r>
            <a:r>
              <a:rPr kumimoji="1" lang="ja-JP" altLang="en-US" dirty="0" smtClean="0"/>
              <a:t>年間を時間平均</a:t>
            </a:r>
            <a:r>
              <a:rPr kumimoji="1" lang="en-US" altLang="ja-JP" dirty="0" smtClean="0"/>
              <a:t>  </a:t>
            </a:r>
            <a:endParaRPr kumimoji="1" lang="ja-JP" altLang="en-US" dirty="0"/>
          </a:p>
        </p:txBody>
      </p:sp>
      <p:sp>
        <p:nvSpPr>
          <p:cNvPr id="4" name="スライド番号プレースホルダー 3"/>
          <p:cNvSpPr>
            <a:spLocks noGrp="1"/>
          </p:cNvSpPr>
          <p:nvPr>
            <p:ph type="sldNum" sz="quarter" idx="10"/>
          </p:nvPr>
        </p:nvSpPr>
        <p:spPr/>
        <p:txBody>
          <a:bodyPr/>
          <a:lstStyle/>
          <a:p>
            <a:fld id="{5A736B50-BFA0-6B4E-BD79-62EAE2025C64}" type="slidenum">
              <a:rPr kumimoji="1" lang="ja-JP" altLang="en-US" smtClean="0"/>
              <a:t>10</a:t>
            </a:fld>
            <a:endParaRPr kumimoji="1" lang="ja-JP" altLang="en-US"/>
          </a:p>
        </p:txBody>
      </p:sp>
    </p:spTree>
    <p:extLst>
      <p:ext uri="{BB962C8B-B14F-4D97-AF65-F5344CB8AC3E}">
        <p14:creationId xmlns:p14="http://schemas.microsoft.com/office/powerpoint/2010/main" val="33611024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 </a:t>
            </a:r>
            <a:r>
              <a:rPr kumimoji="1" lang="ja-JP" altLang="en-US" dirty="0" smtClean="0"/>
              <a:t>結合</a:t>
            </a:r>
            <a:r>
              <a:rPr kumimoji="1" lang="en-US" altLang="ja-JP" dirty="0" smtClean="0"/>
              <a:t> run :</a:t>
            </a:r>
            <a:r>
              <a:rPr kumimoji="1" lang="ja-JP" altLang="en-US" dirty="0" smtClean="0"/>
              <a:t> </a:t>
            </a:r>
            <a:r>
              <a:rPr kumimoji="1" lang="en-US" altLang="ja-JP" dirty="0" smtClean="0"/>
              <a:t>50</a:t>
            </a:r>
            <a:r>
              <a:rPr kumimoji="1" lang="ja-JP" altLang="en-US" dirty="0" smtClean="0"/>
              <a:t> 年</a:t>
            </a:r>
            <a:endParaRPr kumimoji="1" lang="en-US" altLang="ja-JP" dirty="0" smtClean="0"/>
          </a:p>
          <a:p>
            <a:r>
              <a:rPr kumimoji="1" lang="en-US" altLang="ja-JP" dirty="0" smtClean="0"/>
              <a:t>* </a:t>
            </a:r>
            <a:r>
              <a:rPr kumimoji="1" lang="ja-JP" altLang="en-US" dirty="0" smtClean="0"/>
              <a:t>海洋モデル単体</a:t>
            </a:r>
            <a:r>
              <a:rPr kumimoji="1" lang="en-US" altLang="ja-JP" smtClean="0"/>
              <a:t> run : </a:t>
            </a:r>
            <a:r>
              <a:rPr kumimoji="1" lang="ja-JP" altLang="en-US" dirty="0" smtClean="0"/>
              <a:t>約</a:t>
            </a:r>
            <a:r>
              <a:rPr kumimoji="1" lang="en-US" altLang="ja-JP" dirty="0" smtClean="0"/>
              <a:t> 500 </a:t>
            </a:r>
            <a:r>
              <a:rPr kumimoji="1" lang="ja-JP" altLang="en-US" dirty="0" smtClean="0"/>
              <a:t>年</a:t>
            </a:r>
            <a:r>
              <a:rPr kumimoji="1" lang="en-US" altLang="ja-JP" dirty="0" smtClean="0"/>
              <a:t> </a:t>
            </a:r>
            <a:endParaRPr kumimoji="1" lang="ja-JP" altLang="en-US" dirty="0"/>
          </a:p>
        </p:txBody>
      </p:sp>
      <p:sp>
        <p:nvSpPr>
          <p:cNvPr id="4" name="スライド番号プレースホルダー 3"/>
          <p:cNvSpPr>
            <a:spLocks noGrp="1"/>
          </p:cNvSpPr>
          <p:nvPr>
            <p:ph type="sldNum" sz="quarter" idx="10"/>
          </p:nvPr>
        </p:nvSpPr>
        <p:spPr/>
        <p:txBody>
          <a:bodyPr/>
          <a:lstStyle/>
          <a:p>
            <a:fld id="{5A736B50-BFA0-6B4E-BD79-62EAE2025C64}" type="slidenum">
              <a:rPr kumimoji="1" lang="ja-JP" altLang="en-US" smtClean="0"/>
              <a:t>11</a:t>
            </a:fld>
            <a:endParaRPr kumimoji="1" lang="ja-JP" altLang="en-US"/>
          </a:p>
        </p:txBody>
      </p:sp>
    </p:spTree>
    <p:extLst>
      <p:ext uri="{BB962C8B-B14F-4D97-AF65-F5344CB8AC3E}">
        <p14:creationId xmlns:p14="http://schemas.microsoft.com/office/powerpoint/2010/main" val="33611024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a:p>
            <a:r>
              <a:rPr kumimoji="1" lang="ja-JP" altLang="en-US" dirty="0"/>
              <a:t>----- 会議メモ (15/11/10 14:47) -----</a:t>
            </a:r>
          </a:p>
          <a:p>
            <a:r>
              <a:rPr kumimoji="1" lang="ja-JP" altLang="en-US" dirty="0"/>
              <a:t>* 海洋モデル T42 を T21 にして, 解像度を合わせるとどうか</a:t>
            </a:r>
          </a:p>
          <a:p>
            <a:r>
              <a:rPr kumimoji="1" lang="ja-JP" altLang="en-US" dirty="0"/>
              <a:t>* GM スキームを切る. 水平ラプラシアンに置き換える. </a:t>
            </a:r>
          </a:p>
        </p:txBody>
      </p:sp>
      <p:sp>
        <p:nvSpPr>
          <p:cNvPr id="4" name="スライド番号プレースホルダー 3"/>
          <p:cNvSpPr>
            <a:spLocks noGrp="1"/>
          </p:cNvSpPr>
          <p:nvPr>
            <p:ph type="sldNum" sz="quarter" idx="10"/>
          </p:nvPr>
        </p:nvSpPr>
        <p:spPr/>
        <p:txBody>
          <a:bodyPr/>
          <a:lstStyle/>
          <a:p>
            <a:fld id="{5A736B50-BFA0-6B4E-BD79-62EAE2025C64}" type="slidenum">
              <a:rPr kumimoji="1" lang="ja-JP" altLang="en-US" smtClean="0"/>
              <a:t>13</a:t>
            </a:fld>
            <a:endParaRPr kumimoji="1" lang="ja-JP" altLang="en-US"/>
          </a:p>
        </p:txBody>
      </p:sp>
    </p:spTree>
    <p:extLst>
      <p:ext uri="{BB962C8B-B14F-4D97-AF65-F5344CB8AC3E}">
        <p14:creationId xmlns:p14="http://schemas.microsoft.com/office/powerpoint/2010/main" val="31722803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251665B-C24A-4702-B522-6A4334602E03}" type="datetimeFigureOut">
              <a:rPr lang="en-US" smtClean="0"/>
              <a:t>15/11/27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sp>
        <p:nvSpPr>
          <p:cNvPr id="7" name="Rectangle 6"/>
          <p:cNvSpPr/>
          <p:nvPr/>
        </p:nvSpPr>
        <p:spPr>
          <a:xfrm>
            <a:off x="284163" y="444728"/>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8" name="Group 16"/>
          <p:cNvGrpSpPr/>
          <p:nvPr/>
        </p:nvGrpSpPr>
        <p:grpSpPr>
          <a:xfrm>
            <a:off x="284163" y="1906542"/>
            <a:ext cx="8576373" cy="137411"/>
            <a:chOff x="284163" y="1759424"/>
            <a:chExt cx="8576373" cy="137411"/>
          </a:xfrm>
        </p:grpSpPr>
        <p:sp>
          <p:nvSpPr>
            <p:cNvPr id="9" name="Rectangle 8"/>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TextBox 11"/>
          <p:cNvSpPr txBox="1"/>
          <p:nvPr/>
        </p:nvSpPr>
        <p:spPr>
          <a:xfrm>
            <a:off x="8230889" y="444728"/>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ctrTitle"/>
          </p:nvPr>
        </p:nvSpPr>
        <p:spPr>
          <a:xfrm>
            <a:off x="421341" y="449005"/>
            <a:ext cx="7808976" cy="1088136"/>
          </a:xfrm>
          <a:noFill/>
        </p:spPr>
        <p:txBody>
          <a:bodyPr vert="horz" lIns="91440" tIns="45720" rIns="91440" bIns="45720" rtlCol="0" anchor="b" anchorCtr="0">
            <a:normAutofit/>
          </a:bodyPr>
          <a:lstStyle>
            <a:lvl1pPr marL="0" algn="l" defTabSz="914400" rtl="0" eaLnBrk="1" latinLnBrk="0" hangingPunct="1">
              <a:lnSpc>
                <a:spcPts val="4600"/>
              </a:lnSpc>
              <a:spcBef>
                <a:spcPct val="0"/>
              </a:spcBef>
              <a:buNone/>
              <a:defRPr sz="4200" kern="1200">
                <a:solidFill>
                  <a:schemeClr val="bg1"/>
                </a:solidFill>
                <a:latin typeface="+mj-lt"/>
                <a:ea typeface="+mj-ea"/>
                <a:cs typeface="+mj-cs"/>
              </a:defRPr>
            </a:lvl1pPr>
          </a:lstStyle>
          <a:p>
            <a:r>
              <a:rPr lang="ja-JP" altLang="en-US" smtClean="0"/>
              <a:t>マスター タイトルの書式設定</a:t>
            </a:r>
            <a:endParaRPr/>
          </a:p>
        </p:txBody>
      </p:sp>
      <p:sp>
        <p:nvSpPr>
          <p:cNvPr id="3" name="Subtitle 2"/>
          <p:cNvSpPr>
            <a:spLocks noGrp="1"/>
          </p:cNvSpPr>
          <p:nvPr>
            <p:ph type="subTitle" idx="1"/>
          </p:nvPr>
        </p:nvSpPr>
        <p:spPr>
          <a:xfrm>
            <a:off x="476205" y="1532427"/>
            <a:ext cx="7754112" cy="484632"/>
          </a:xfrm>
        </p:spPr>
        <p:txBody>
          <a:bodyPr vert="horz" lIns="91440" tIns="45720" rIns="91440" bIns="45720" rtlCol="0">
            <a:normAutofit/>
          </a:bodyPr>
          <a:lstStyle>
            <a:lvl1pPr marL="0" indent="0" algn="l" defTabSz="914400" rtl="0" eaLnBrk="1" latinLnBrk="0" hangingPunct="1">
              <a:lnSpc>
                <a:spcPct val="100000"/>
              </a:lnSpc>
              <a:spcBef>
                <a:spcPts val="0"/>
              </a:spcBef>
              <a:buClr>
                <a:schemeClr val="bg1">
                  <a:lumMod val="65000"/>
                </a:schemeClr>
              </a:buClr>
              <a:buSzPct val="90000"/>
              <a:buFont typeface="Wingdings" pitchFamily="2" charset="2"/>
              <a:buNone/>
              <a:defRPr sz="1800" kern="1200">
                <a:solidFill>
                  <a:schemeClr val="bg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dirty="0"/>
          </a:p>
        </p:txBody>
      </p:sp>
      <p:sp>
        <p:nvSpPr>
          <p:cNvPr id="13" name="Rectangle 12"/>
          <p:cNvSpPr/>
          <p:nvPr/>
        </p:nvSpPr>
        <p:spPr>
          <a:xfrm>
            <a:off x="284163" y="6227064"/>
            <a:ext cx="8574087" cy="173736"/>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68941" y="1298762"/>
            <a:ext cx="4069080" cy="1162050"/>
          </a:xfrm>
          <a:noFill/>
        </p:spPr>
        <p:txBody>
          <a:bodyPr anchor="b">
            <a:noAutofit/>
          </a:bodyPr>
          <a:lstStyle>
            <a:lvl1pPr algn="ctr">
              <a:defRPr sz="3200" b="1">
                <a:solidFill>
                  <a:schemeClr val="accent2"/>
                </a:solidFill>
              </a:defRPr>
            </a:lvl1pPr>
          </a:lstStyle>
          <a:p>
            <a:r>
              <a:rPr lang="ja-JP" altLang="en-US" smtClean="0"/>
              <a:t>マスター タイトルの書式設定</a:t>
            </a:r>
            <a:endParaRPr/>
          </a:p>
        </p:txBody>
      </p:sp>
      <p:sp>
        <p:nvSpPr>
          <p:cNvPr id="3" name="Content Placeholder 2"/>
          <p:cNvSpPr>
            <a:spLocks noGrp="1"/>
          </p:cNvSpPr>
          <p:nvPr>
            <p:ph idx="1"/>
          </p:nvPr>
        </p:nvSpPr>
        <p:spPr>
          <a:xfrm>
            <a:off x="4783567" y="914400"/>
            <a:ext cx="4069080"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4" name="Text Placeholder 3"/>
          <p:cNvSpPr>
            <a:spLocks noGrp="1"/>
          </p:cNvSpPr>
          <p:nvPr>
            <p:ph type="body" sz="half" idx="2"/>
          </p:nvPr>
        </p:nvSpPr>
        <p:spPr>
          <a:xfrm>
            <a:off x="268941" y="2456329"/>
            <a:ext cx="4069080" cy="318247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251665B-C24A-4702-B522-6A4334602E03}" type="datetimeFigureOut">
              <a:rPr lang="en-US" smtClean="0"/>
              <a:t>15/11/27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t>‹#›</a:t>
            </a:fld>
            <a:endParaRPr lang="en-US"/>
          </a:p>
        </p:txBody>
      </p:sp>
      <p:grpSp>
        <p:nvGrpSpPr>
          <p:cNvPr id="8" name="Group 7"/>
          <p:cNvGrpSpPr/>
          <p:nvPr/>
        </p:nvGrpSpPr>
        <p:grpSpPr>
          <a:xfrm>
            <a:off x="284163" y="452718"/>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63071" y="4800600"/>
            <a:ext cx="8360242"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ja-JP" altLang="en-US" smtClean="0"/>
              <a:t>マスター タイトルの書式設定</a:t>
            </a:r>
            <a:endParaRPr/>
          </a:p>
        </p:txBody>
      </p:sp>
      <p:sp>
        <p:nvSpPr>
          <p:cNvPr id="3" name="Picture Placeholder 2"/>
          <p:cNvSpPr>
            <a:spLocks noGrp="1"/>
          </p:cNvSpPr>
          <p:nvPr>
            <p:ph type="pic" idx="1"/>
          </p:nvPr>
        </p:nvSpPr>
        <p:spPr>
          <a:xfrm>
            <a:off x="284163" y="457199"/>
            <a:ext cx="8577072" cy="435254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プレースホルダーまでドラッグするかアイコンをクリックして図を追加</a:t>
            </a:r>
            <a:endParaRPr/>
          </a:p>
        </p:txBody>
      </p:sp>
      <p:sp>
        <p:nvSpPr>
          <p:cNvPr id="4" name="Text Placeholder 3"/>
          <p:cNvSpPr>
            <a:spLocks noGrp="1"/>
          </p:cNvSpPr>
          <p:nvPr>
            <p:ph type="body" sz="half" idx="2"/>
          </p:nvPr>
        </p:nvSpPr>
        <p:spPr>
          <a:xfrm>
            <a:off x="419099" y="5367338"/>
            <a:ext cx="8304213"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251665B-C24A-4702-B522-6A4334602E03}" type="datetimeFigureOut">
              <a:rPr lang="en-US" smtClean="0"/>
              <a:t>15/11/27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タイトル、図、テキスト">
    <p:spTree>
      <p:nvGrpSpPr>
        <p:cNvPr id="1" name=""/>
        <p:cNvGrpSpPr/>
        <p:nvPr/>
      </p:nvGrpSpPr>
      <p:grpSpPr>
        <a:xfrm>
          <a:off x="0" y="0"/>
          <a:ext cx="0" cy="0"/>
          <a:chOff x="0" y="0"/>
          <a:chExt cx="0" cy="0"/>
        </a:xfrm>
      </p:grpSpPr>
      <p:grpSp>
        <p:nvGrpSpPr>
          <p:cNvPr id="8" name="Group 8"/>
          <p:cNvGrpSpPr/>
          <p:nvPr/>
        </p:nvGrpSpPr>
        <p:grpSpPr>
          <a:xfrm>
            <a:off x="284163" y="4280647"/>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63071" y="4778189"/>
            <a:ext cx="8360242" cy="566738"/>
          </a:xfrm>
          <a:noFill/>
        </p:spPr>
        <p:txBody>
          <a:bodyPr anchor="b">
            <a:normAutofit/>
          </a:bodyPr>
          <a:lstStyle>
            <a:lvl1pPr algn="l">
              <a:defRPr sz="2800" b="0">
                <a:solidFill>
                  <a:schemeClr val="accent2"/>
                </a:solidFill>
              </a:defRPr>
            </a:lvl1pPr>
          </a:lstStyle>
          <a:p>
            <a:r>
              <a:rPr lang="ja-JP" altLang="en-US" smtClean="0"/>
              <a:t>マスター タイトルの書式設定</a:t>
            </a:r>
            <a:endParaRPr/>
          </a:p>
        </p:txBody>
      </p:sp>
      <p:sp>
        <p:nvSpPr>
          <p:cNvPr id="3" name="Picture Placeholder 2"/>
          <p:cNvSpPr>
            <a:spLocks noGrp="1"/>
          </p:cNvSpPr>
          <p:nvPr>
            <p:ph type="pic" idx="1"/>
          </p:nvPr>
        </p:nvSpPr>
        <p:spPr>
          <a:xfrm>
            <a:off x="284163" y="457200"/>
            <a:ext cx="8577072" cy="382219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プレースホルダーまでドラッグするかアイコンをクリックして図を追加</a:t>
            </a:r>
            <a:endParaRPr/>
          </a:p>
        </p:txBody>
      </p:sp>
      <p:sp>
        <p:nvSpPr>
          <p:cNvPr id="4" name="Text Placeholder 3"/>
          <p:cNvSpPr>
            <a:spLocks noGrp="1"/>
          </p:cNvSpPr>
          <p:nvPr>
            <p:ph type="body" sz="half" idx="2"/>
          </p:nvPr>
        </p:nvSpPr>
        <p:spPr>
          <a:xfrm>
            <a:off x="419099" y="5344927"/>
            <a:ext cx="8304213" cy="804862"/>
          </a:xfrm>
          <a:noFill/>
        </p:spPr>
        <p:txBody>
          <a:bodyPr/>
          <a:lstStyle>
            <a:lvl1pPr marL="0" indent="0">
              <a:spcBef>
                <a:spcPts val="0"/>
              </a:spcBef>
              <a:buNone/>
              <a:defRPr sz="1400">
                <a:solidFill>
                  <a:schemeClr val="tx1">
                    <a:lumMod val="85000"/>
                    <a:lumOff val="1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251665B-C24A-4702-B522-6A4334602E03}" type="datetimeFigureOut">
              <a:rPr lang="en-US" smtClean="0"/>
              <a:t>15/11/27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コンテンツ、図、タイトル">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7600" y="914400"/>
            <a:ext cx="5195047"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5" name="Date Placeholder 4"/>
          <p:cNvSpPr>
            <a:spLocks noGrp="1"/>
          </p:cNvSpPr>
          <p:nvPr>
            <p:ph type="dt" sz="half" idx="10"/>
          </p:nvPr>
        </p:nvSpPr>
        <p:spPr/>
        <p:txBody>
          <a:bodyPr/>
          <a:lstStyle/>
          <a:p>
            <a:fld id="{4251665B-C24A-4702-B522-6A4334602E03}" type="datetimeFigureOut">
              <a:rPr lang="en-US" smtClean="0"/>
              <a:t>15/11/27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t>‹#›</a:t>
            </a:fld>
            <a:endParaRPr lang="en-US"/>
          </a:p>
        </p:txBody>
      </p:sp>
      <p:sp>
        <p:nvSpPr>
          <p:cNvPr id="12" name="Rectangle 11"/>
          <p:cNvSpPr/>
          <p:nvPr/>
        </p:nvSpPr>
        <p:spPr>
          <a:xfrm>
            <a:off x="284163" y="4267200"/>
            <a:ext cx="2743200" cy="2120153"/>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sp>
        <p:nvSpPr>
          <p:cNvPr id="4" name="Text Placeholder 3"/>
          <p:cNvSpPr>
            <a:spLocks noGrp="1"/>
          </p:cNvSpPr>
          <p:nvPr>
            <p:ph type="body" sz="half" idx="2"/>
          </p:nvPr>
        </p:nvSpPr>
        <p:spPr>
          <a:xfrm>
            <a:off x="419101" y="4953001"/>
            <a:ext cx="2472017" cy="1246094"/>
          </a:xfrm>
        </p:spPr>
        <p:txBody>
          <a:bodyPr>
            <a:normAutofit/>
          </a:bodyPr>
          <a:lstStyle>
            <a:lvl1pPr marL="0" indent="0" algn="l">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2" name="Title 1"/>
          <p:cNvSpPr>
            <a:spLocks noGrp="1"/>
          </p:cNvSpPr>
          <p:nvPr>
            <p:ph type="title"/>
          </p:nvPr>
        </p:nvSpPr>
        <p:spPr>
          <a:xfrm>
            <a:off x="410764" y="4419600"/>
            <a:ext cx="2475395" cy="510988"/>
          </a:xfrm>
          <a:noFill/>
        </p:spPr>
        <p:txBody>
          <a:bodyPr anchor="b">
            <a:normAutofit/>
          </a:bodyPr>
          <a:lstStyle>
            <a:lvl1pPr algn="l">
              <a:defRPr sz="2000" b="1">
                <a:solidFill>
                  <a:schemeClr val="bg1"/>
                </a:solidFill>
              </a:defRPr>
            </a:lvl1pPr>
          </a:lstStyle>
          <a:p>
            <a:r>
              <a:rPr lang="ja-JP" altLang="en-US" smtClean="0"/>
              <a:t>マスター タイトルの書式設定</a:t>
            </a:r>
            <a:endParaRPr/>
          </a:p>
        </p:txBody>
      </p:sp>
      <p:sp>
        <p:nvSpPr>
          <p:cNvPr id="14" name="Picture Placeholder 13"/>
          <p:cNvSpPr>
            <a:spLocks noGrp="1"/>
          </p:cNvSpPr>
          <p:nvPr>
            <p:ph type="pic" sz="quarter" idx="13"/>
          </p:nvPr>
        </p:nvSpPr>
        <p:spPr>
          <a:xfrm>
            <a:off x="284164" y="594360"/>
            <a:ext cx="2743200" cy="3675888"/>
          </a:xfrm>
        </p:spPr>
        <p:txBody>
          <a:bodyPr/>
          <a:lstStyle>
            <a:lvl1pPr>
              <a:buNone/>
              <a:defRPr/>
            </a:lvl1pPr>
          </a:lstStyle>
          <a:p>
            <a:r>
              <a:rPr lang="ja-JP" altLang="en-US" smtClean="0"/>
              <a:t>プレースホルダーまでドラッグするかアイコンをクリックして図を追加</a:t>
            </a:r>
            <a:endParaRPr/>
          </a:p>
        </p:txBody>
      </p:sp>
      <p:grpSp>
        <p:nvGrpSpPr>
          <p:cNvPr id="8" name="Group 14"/>
          <p:cNvGrpSpPr/>
          <p:nvPr/>
        </p:nvGrpSpPr>
        <p:grpSpPr>
          <a:xfrm>
            <a:off x="284163" y="461682"/>
            <a:ext cx="8576373" cy="137411"/>
            <a:chOff x="284163" y="1759424"/>
            <a:chExt cx="8576373" cy="137411"/>
          </a:xfrm>
        </p:grpSpPr>
        <p:sp>
          <p:nvSpPr>
            <p:cNvPr id="16" name="Rectangle 15"/>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Rectangle 17"/>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タイトル付き 3 つの図">
    <p:spTree>
      <p:nvGrpSpPr>
        <p:cNvPr id="1" name=""/>
        <p:cNvGrpSpPr/>
        <p:nvPr/>
      </p:nvGrpSpPr>
      <p:grpSpPr>
        <a:xfrm>
          <a:off x="0" y="0"/>
          <a:ext cx="0" cy="0"/>
          <a:chOff x="0" y="0"/>
          <a:chExt cx="0" cy="0"/>
        </a:xfrm>
      </p:grpSpPr>
      <p:sp>
        <p:nvSpPr>
          <p:cNvPr id="8" name="Rectangle 7"/>
          <p:cNvSpPr/>
          <p:nvPr/>
        </p:nvSpPr>
        <p:spPr>
          <a:xfrm>
            <a:off x="3021013" y="4801575"/>
            <a:ext cx="583723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031661" y="4800600"/>
            <a:ext cx="5691651"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ja-JP" altLang="en-US" smtClean="0"/>
              <a:t>マスター タイトルの書式設定</a:t>
            </a:r>
            <a:endParaRPr/>
          </a:p>
        </p:txBody>
      </p:sp>
      <p:sp>
        <p:nvSpPr>
          <p:cNvPr id="3" name="Picture Placeholder 2"/>
          <p:cNvSpPr>
            <a:spLocks noGrp="1"/>
          </p:cNvSpPr>
          <p:nvPr>
            <p:ph type="pic" idx="1"/>
          </p:nvPr>
        </p:nvSpPr>
        <p:spPr>
          <a:xfrm>
            <a:off x="3021014" y="457199"/>
            <a:ext cx="5833872" cy="4352544"/>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プレースホルダーまでドラッグするかアイコンをクリックして図を追加</a:t>
            </a:r>
            <a:endParaRPr/>
          </a:p>
        </p:txBody>
      </p:sp>
      <p:sp>
        <p:nvSpPr>
          <p:cNvPr id="4" name="Text Placeholder 3"/>
          <p:cNvSpPr>
            <a:spLocks noGrp="1"/>
          </p:cNvSpPr>
          <p:nvPr>
            <p:ph type="body" sz="half" idx="2"/>
          </p:nvPr>
        </p:nvSpPr>
        <p:spPr>
          <a:xfrm>
            <a:off x="3069805" y="5367338"/>
            <a:ext cx="5653507"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251665B-C24A-4702-B522-6A4334602E03}" type="datetimeFigureOut">
              <a:rPr lang="en-US" smtClean="0"/>
              <a:t>15/11/27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t>‹#›</a:t>
            </a:fld>
            <a:endParaRPr lang="en-US"/>
          </a:p>
        </p:txBody>
      </p:sp>
      <p:sp>
        <p:nvSpPr>
          <p:cNvPr id="13" name="Picture Placeholder 2"/>
          <p:cNvSpPr>
            <a:spLocks noGrp="1"/>
          </p:cNvSpPr>
          <p:nvPr>
            <p:ph type="pic" idx="13"/>
          </p:nvPr>
        </p:nvSpPr>
        <p:spPr>
          <a:xfrm>
            <a:off x="284164" y="457200"/>
            <a:ext cx="2736850" cy="290779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プレースホルダーまでドラッグするかアイコンをクリックして図を追加</a:t>
            </a:r>
            <a:endParaRPr/>
          </a:p>
        </p:txBody>
      </p:sp>
      <p:sp>
        <p:nvSpPr>
          <p:cNvPr id="14" name="Picture Placeholder 2"/>
          <p:cNvSpPr>
            <a:spLocks noGrp="1"/>
          </p:cNvSpPr>
          <p:nvPr>
            <p:ph type="pic" idx="14"/>
          </p:nvPr>
        </p:nvSpPr>
        <p:spPr>
          <a:xfrm>
            <a:off x="284164" y="3364992"/>
            <a:ext cx="2736850" cy="2898648"/>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プレースホルダーまでドラッグするかアイコンをクリックして図を追加</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7" name="Rectangle 6"/>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284163" y="1577847"/>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ja-JP" altLang="en-US" smtClean="0"/>
              <a:t>マスター タイトルの書式設定</a:t>
            </a:r>
            <a:endParaRPr/>
          </a:p>
        </p:txBody>
      </p:sp>
      <p:sp>
        <p:nvSpPr>
          <p:cNvPr id="3" name="Vertical Text Placeholder 2"/>
          <p:cNvSpPr>
            <a:spLocks noGrp="1"/>
          </p:cNvSpPr>
          <p:nvPr>
            <p:ph type="body" orient="vert" idx="1"/>
          </p:nvPr>
        </p:nvSpPr>
        <p:spPr>
          <a:xfrm>
            <a:off x="284163" y="2133600"/>
            <a:ext cx="8574087" cy="4013200"/>
          </a:xfrm>
        </p:spPr>
        <p:txBody>
          <a:bodyPr vert="eaVert"/>
          <a:lstStyle>
            <a:lvl5pPr>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4" name="Date Placeholder 3"/>
          <p:cNvSpPr>
            <a:spLocks noGrp="1"/>
          </p:cNvSpPr>
          <p:nvPr>
            <p:ph type="dt" sz="half" idx="10"/>
          </p:nvPr>
        </p:nvSpPr>
        <p:spPr/>
        <p:txBody>
          <a:bodyPr/>
          <a:lstStyle/>
          <a:p>
            <a:fld id="{4251665B-C24A-4702-B522-6A4334602E03}" type="datetimeFigureOut">
              <a:rPr lang="en-US" smtClean="0"/>
              <a:t>15/11/27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7" name="Rectangle 6"/>
          <p:cNvSpPr/>
          <p:nvPr/>
        </p:nvSpPr>
        <p:spPr>
          <a:xfrm rot="5400000">
            <a:off x="5313882" y="2857535"/>
            <a:ext cx="5934615"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695124" y="473075"/>
            <a:ext cx="969264" cy="5921375"/>
          </a:xfrm>
        </p:spPr>
        <p:txBody>
          <a:bodyPr vert="eaVert"/>
          <a:lstStyle>
            <a:lvl1pPr algn="l">
              <a:defRPr sz="3400"/>
            </a:lvl1pPr>
          </a:lstStyle>
          <a:p>
            <a:r>
              <a:rPr lang="ja-JP" altLang="en-US" smtClean="0"/>
              <a:t>マスター タイトルの書式設定</a:t>
            </a:r>
            <a:endParaRPr/>
          </a:p>
        </p:txBody>
      </p:sp>
      <p:sp>
        <p:nvSpPr>
          <p:cNvPr id="3" name="Vertical Text Placeholder 2"/>
          <p:cNvSpPr>
            <a:spLocks noGrp="1"/>
          </p:cNvSpPr>
          <p:nvPr>
            <p:ph type="body" orient="vert" idx="1"/>
          </p:nvPr>
        </p:nvSpPr>
        <p:spPr>
          <a:xfrm>
            <a:off x="284163" y="457200"/>
            <a:ext cx="6497637" cy="5937250"/>
          </a:xfrm>
        </p:spPr>
        <p:txBody>
          <a:bodyPr vert="eaVert"/>
          <a:lstStyle>
            <a:lvl5pPr algn="l">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4" name="Date Placeholder 3"/>
          <p:cNvSpPr>
            <a:spLocks noGrp="1"/>
          </p:cNvSpPr>
          <p:nvPr>
            <p:ph type="dt" sz="half" idx="10"/>
          </p:nvPr>
        </p:nvSpPr>
        <p:spPr/>
        <p:txBody>
          <a:bodyPr/>
          <a:lstStyle/>
          <a:p>
            <a:fld id="{4251665B-C24A-4702-B522-6A4334602E03}" type="datetimeFigureOut">
              <a:rPr lang="en-US" smtClean="0"/>
              <a:t>15/11/27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grpSp>
        <p:nvGrpSpPr>
          <p:cNvPr id="8" name="Group 7"/>
          <p:cNvGrpSpPr/>
          <p:nvPr/>
        </p:nvGrpSpPr>
        <p:grpSpPr>
          <a:xfrm rot="5400000">
            <a:off x="4658724" y="3355723"/>
            <a:ext cx="5934456"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7" name="Rectangle 6"/>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284163" y="1577847"/>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ja-JP" altLang="en-US" smtClean="0"/>
              <a:t>マスター タイトルの書式設定</a:t>
            </a:r>
            <a:endParaRPr/>
          </a:p>
        </p:txBody>
      </p:sp>
      <p:sp>
        <p:nvSpPr>
          <p:cNvPr id="3" name="Content Placeholder 2"/>
          <p:cNvSpPr>
            <a:spLocks noGrp="1"/>
          </p:cNvSpPr>
          <p:nvPr>
            <p:ph idx="1"/>
          </p:nvPr>
        </p:nvSpPr>
        <p:spPr/>
        <p:txBody>
          <a:bodyPr/>
          <a:lstStyle>
            <a:lvl5pPr>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4" name="Date Placeholder 3"/>
          <p:cNvSpPr>
            <a:spLocks noGrp="1"/>
          </p:cNvSpPr>
          <p:nvPr>
            <p:ph type="dt" sz="half" idx="10"/>
          </p:nvPr>
        </p:nvSpPr>
        <p:spPr/>
        <p:txBody>
          <a:bodyPr/>
          <a:lstStyle/>
          <a:p>
            <a:fld id="{4251665B-C24A-4702-B522-6A4334602E03}" type="datetimeFigureOut">
              <a:rPr lang="en-US" smtClean="0"/>
              <a:t>15/11/27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図付きタイトル スライド">
    <p:spTree>
      <p:nvGrpSpPr>
        <p:cNvPr id="1" name=""/>
        <p:cNvGrpSpPr/>
        <p:nvPr/>
      </p:nvGrpSpPr>
      <p:grpSpPr>
        <a:xfrm>
          <a:off x="0" y="0"/>
          <a:ext cx="0" cy="0"/>
          <a:chOff x="0" y="0"/>
          <a:chExt cx="0" cy="0"/>
        </a:xfrm>
      </p:grpSpPr>
      <p:sp>
        <p:nvSpPr>
          <p:cNvPr id="18" name="Rectangle 17"/>
          <p:cNvSpPr/>
          <p:nvPr/>
        </p:nvSpPr>
        <p:spPr>
          <a:xfrm>
            <a:off x="284163" y="444728"/>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sp>
        <p:nvSpPr>
          <p:cNvPr id="4" name="Date Placeholder 3"/>
          <p:cNvSpPr>
            <a:spLocks noGrp="1"/>
          </p:cNvSpPr>
          <p:nvPr>
            <p:ph type="dt" sz="half" idx="10"/>
          </p:nvPr>
        </p:nvSpPr>
        <p:spPr/>
        <p:txBody>
          <a:bodyPr/>
          <a:lstStyle/>
          <a:p>
            <a:fld id="{4251665B-C24A-4702-B522-6A4334602E03}" type="datetimeFigureOut">
              <a:rPr lang="en-US" smtClean="0"/>
              <a:t>15/11/27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sp>
        <p:nvSpPr>
          <p:cNvPr id="8" name="Picture Placeholder 7"/>
          <p:cNvSpPr>
            <a:spLocks noGrp="1"/>
          </p:cNvSpPr>
          <p:nvPr>
            <p:ph type="pic" sz="quarter" idx="13"/>
          </p:nvPr>
        </p:nvSpPr>
        <p:spPr>
          <a:xfrm>
            <a:off x="284162" y="2017058"/>
            <a:ext cx="8574087" cy="4377391"/>
          </a:xfrm>
        </p:spPr>
        <p:txBody>
          <a:bodyPr/>
          <a:lstStyle>
            <a:lvl1pPr>
              <a:buNone/>
              <a:defRPr/>
            </a:lvl1pPr>
          </a:lstStyle>
          <a:p>
            <a:r>
              <a:rPr lang="ja-JP" altLang="en-US" smtClean="0"/>
              <a:t>プレースホルダーまでドラッグするかアイコンをクリックして図を追加</a:t>
            </a:r>
            <a:endParaRPr/>
          </a:p>
        </p:txBody>
      </p:sp>
      <p:sp>
        <p:nvSpPr>
          <p:cNvPr id="3" name="Subtitle 2"/>
          <p:cNvSpPr>
            <a:spLocks noGrp="1"/>
          </p:cNvSpPr>
          <p:nvPr>
            <p:ph type="subTitle" idx="1"/>
          </p:nvPr>
        </p:nvSpPr>
        <p:spPr>
          <a:xfrm>
            <a:off x="472420" y="1532965"/>
            <a:ext cx="7754284" cy="484094"/>
          </a:xfrm>
        </p:spPr>
        <p:txBody>
          <a:bodyPr>
            <a:normAutofit/>
          </a:bodyPr>
          <a:lstStyle>
            <a:lvl1pPr marL="0" indent="0" algn="l">
              <a:lnSpc>
                <a:spcPct val="100000"/>
              </a:lnSpc>
              <a:spcBef>
                <a:spcPts val="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dirty="0"/>
          </a:p>
        </p:txBody>
      </p:sp>
      <p:grpSp>
        <p:nvGrpSpPr>
          <p:cNvPr id="7" name="Group 16"/>
          <p:cNvGrpSpPr/>
          <p:nvPr/>
        </p:nvGrpSpPr>
        <p:grpSpPr>
          <a:xfrm>
            <a:off x="284163" y="1906542"/>
            <a:ext cx="8576373" cy="137411"/>
            <a:chOff x="284163" y="1759424"/>
            <a:chExt cx="8576373" cy="137411"/>
          </a:xfrm>
        </p:grpSpPr>
        <p:sp>
          <p:nvSpPr>
            <p:cNvPr id="11" name="Rectangle 10"/>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9" name="TextBox 18"/>
          <p:cNvSpPr txBox="1"/>
          <p:nvPr/>
        </p:nvSpPr>
        <p:spPr>
          <a:xfrm>
            <a:off x="8230889" y="444728"/>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ctrTitle"/>
          </p:nvPr>
        </p:nvSpPr>
        <p:spPr>
          <a:xfrm>
            <a:off x="418633" y="444728"/>
            <a:ext cx="7810967" cy="1088237"/>
          </a:xfrm>
          <a:noFill/>
        </p:spPr>
        <p:txBody>
          <a:bodyPr bIns="45720" anchor="b" anchorCtr="0">
            <a:normAutofit/>
          </a:bodyPr>
          <a:lstStyle>
            <a:lvl1pPr algn="l">
              <a:lnSpc>
                <a:spcPts val="4600"/>
              </a:lnSpc>
              <a:defRPr/>
            </a:lvl1pPr>
          </a:lstStyle>
          <a:p>
            <a:r>
              <a:rPr lang="ja-JP" altLang="en-US" smtClean="0"/>
              <a:t>マスター タイトルの書式設定</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TextBox 12"/>
          <p:cNvSpPr txBox="1"/>
          <p:nvPr/>
        </p:nvSpPr>
        <p:spPr>
          <a:xfrm>
            <a:off x="8230889" y="4801575"/>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title"/>
          </p:nvPr>
        </p:nvSpPr>
        <p:spPr>
          <a:xfrm>
            <a:off x="429768" y="4814125"/>
            <a:ext cx="7772400" cy="1051560"/>
          </a:xfrm>
          <a:noFill/>
        </p:spPr>
        <p:txBody>
          <a:bodyPr vert="horz" lIns="91440" tIns="45720" rIns="91440" bIns="45720" rtlCol="0" anchor="b" anchorCtr="0">
            <a:normAutofit/>
          </a:bodyPr>
          <a:lstStyle>
            <a:lvl1pPr algn="l" defTabSz="914400" rtl="0" eaLnBrk="1" latinLnBrk="0" hangingPunct="1">
              <a:spcBef>
                <a:spcPct val="0"/>
              </a:spcBef>
              <a:buNone/>
              <a:defRPr sz="4200" b="0" i="0" kern="1200" cap="none" baseline="0">
                <a:solidFill>
                  <a:schemeClr val="bg1"/>
                </a:solidFill>
                <a:latin typeface="+mj-lt"/>
                <a:ea typeface="+mj-ea"/>
                <a:cs typeface="+mj-cs"/>
              </a:defRPr>
            </a:lvl1pPr>
          </a:lstStyle>
          <a:p>
            <a:r>
              <a:rPr lang="ja-JP" altLang="en-US" smtClean="0"/>
              <a:t>マスター タイトルの書式設定</a:t>
            </a:r>
            <a:endParaRPr/>
          </a:p>
        </p:txBody>
      </p:sp>
      <p:sp>
        <p:nvSpPr>
          <p:cNvPr id="3" name="Text Placeholder 2"/>
          <p:cNvSpPr>
            <a:spLocks noGrp="1"/>
          </p:cNvSpPr>
          <p:nvPr>
            <p:ph type="body" idx="1"/>
          </p:nvPr>
        </p:nvSpPr>
        <p:spPr>
          <a:xfrm>
            <a:off x="475488" y="5861304"/>
            <a:ext cx="7735824" cy="402336"/>
          </a:xfrm>
        </p:spPr>
        <p:txBody>
          <a:bodyPr vert="horz" lIns="91440" tIns="45720" rIns="91440" bIns="45720" rtlCol="0" anchor="t" anchorCtr="0">
            <a:normAutofit/>
          </a:bodyPr>
          <a:lstStyle>
            <a:lvl1pPr marL="0" indent="0">
              <a:spcBef>
                <a:spcPts val="0"/>
              </a:spcBef>
              <a:buNone/>
              <a:defRPr sz="1800" kern="1200">
                <a:solidFill>
                  <a:schemeClr val="bg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Clr>
                <a:schemeClr val="bg1">
                  <a:lumMod val="65000"/>
                </a:schemeClr>
              </a:buClr>
              <a:buSzPct val="90000"/>
              <a:buFont typeface="Wingdings" pitchFamily="2" charset="2"/>
              <a:buNone/>
            </a:pPr>
            <a:r>
              <a:rPr lang="ja-JP" altLang="en-US" smtClean="0"/>
              <a:t>マスター テキストの書式設定</a:t>
            </a:r>
          </a:p>
        </p:txBody>
      </p:sp>
      <p:sp>
        <p:nvSpPr>
          <p:cNvPr id="4" name="Date Placeholder 3"/>
          <p:cNvSpPr>
            <a:spLocks noGrp="1"/>
          </p:cNvSpPr>
          <p:nvPr>
            <p:ph type="dt" sz="half" idx="10"/>
          </p:nvPr>
        </p:nvSpPr>
        <p:spPr/>
        <p:txBody>
          <a:bodyPr/>
          <a:lstStyle/>
          <a:p>
            <a:fld id="{4251665B-C24A-4702-B522-6A4334602E03}" type="datetimeFigureOut">
              <a:rPr lang="en-US" smtClean="0"/>
              <a:t>15/11/27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図付きセクション">
    <p:spTree>
      <p:nvGrpSpPr>
        <p:cNvPr id="1" name=""/>
        <p:cNvGrpSpPr/>
        <p:nvPr/>
      </p:nvGrpSpPr>
      <p:grpSpPr>
        <a:xfrm>
          <a:off x="0" y="0"/>
          <a:ext cx="0" cy="0"/>
          <a:chOff x="0" y="0"/>
          <a:chExt cx="0" cy="0"/>
        </a:xfrm>
      </p:grpSpPr>
      <p:sp>
        <p:nvSpPr>
          <p:cNvPr id="13" name="Picture Placeholder 7"/>
          <p:cNvSpPr>
            <a:spLocks noGrp="1"/>
          </p:cNvSpPr>
          <p:nvPr>
            <p:ph type="pic" sz="quarter" idx="13"/>
          </p:nvPr>
        </p:nvSpPr>
        <p:spPr>
          <a:xfrm>
            <a:off x="284162" y="443754"/>
            <a:ext cx="8574087" cy="4370293"/>
          </a:xfrm>
        </p:spPr>
        <p:txBody>
          <a:bodyPr/>
          <a:lstStyle>
            <a:lvl1pPr>
              <a:buNone/>
              <a:defRPr/>
            </a:lvl1pPr>
          </a:lstStyle>
          <a:p>
            <a:r>
              <a:rPr lang="ja-JP" altLang="en-US" smtClean="0"/>
              <a:t>プレースホルダーまでドラッグするかアイコンをクリックして図を追加</a:t>
            </a:r>
            <a:endParaRPr/>
          </a:p>
        </p:txBody>
      </p:sp>
      <p:sp>
        <p:nvSpPr>
          <p:cNvPr id="4" name="Date Placeholder 3"/>
          <p:cNvSpPr>
            <a:spLocks noGrp="1"/>
          </p:cNvSpPr>
          <p:nvPr>
            <p:ph type="dt" sz="half" idx="10"/>
          </p:nvPr>
        </p:nvSpPr>
        <p:spPr/>
        <p:txBody>
          <a:bodyPr/>
          <a:lstStyle/>
          <a:p>
            <a:fld id="{4251665B-C24A-4702-B522-6A4334602E03}" type="datetimeFigureOut">
              <a:rPr lang="en-US" smtClean="0"/>
              <a:t>15/11/27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sp>
        <p:nvSpPr>
          <p:cNvPr id="7" name="Rectangle 6"/>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8" name="Group 7"/>
          <p:cNvGrpSpPr/>
          <p:nvPr/>
        </p:nvGrpSpPr>
        <p:grpSpPr>
          <a:xfrm>
            <a:off x="284163" y="6263389"/>
            <a:ext cx="8576373" cy="137411"/>
            <a:chOff x="284163" y="1759424"/>
            <a:chExt cx="8576373" cy="137411"/>
          </a:xfrm>
        </p:grpSpPr>
        <p:sp>
          <p:nvSpPr>
            <p:cNvPr id="9" name="Rectangle 8"/>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TextBox 11"/>
          <p:cNvSpPr txBox="1"/>
          <p:nvPr/>
        </p:nvSpPr>
        <p:spPr>
          <a:xfrm>
            <a:off x="8230889" y="4801575"/>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title"/>
          </p:nvPr>
        </p:nvSpPr>
        <p:spPr>
          <a:xfrm>
            <a:off x="430306" y="4814047"/>
            <a:ext cx="7772400" cy="1048871"/>
          </a:xfrm>
          <a:noFill/>
        </p:spPr>
        <p:txBody>
          <a:bodyPr anchor="b" anchorCtr="0">
            <a:normAutofit/>
          </a:bodyPr>
          <a:lstStyle>
            <a:lvl1pPr algn="l">
              <a:defRPr sz="4200" b="0" i="0" cap="none" baseline="0"/>
            </a:lvl1pPr>
          </a:lstStyle>
          <a:p>
            <a:r>
              <a:rPr lang="ja-JP" altLang="en-US" smtClean="0"/>
              <a:t>マスター タイトルの書式設定</a:t>
            </a:r>
            <a:endParaRPr/>
          </a:p>
        </p:txBody>
      </p:sp>
      <p:sp>
        <p:nvSpPr>
          <p:cNvPr id="3" name="Text Placeholder 2"/>
          <p:cNvSpPr>
            <a:spLocks noGrp="1"/>
          </p:cNvSpPr>
          <p:nvPr>
            <p:ph type="body" idx="1"/>
          </p:nvPr>
        </p:nvSpPr>
        <p:spPr>
          <a:xfrm>
            <a:off x="470647" y="5862918"/>
            <a:ext cx="7732059" cy="403412"/>
          </a:xfrm>
        </p:spPr>
        <p:txBody>
          <a:bodyPr anchor="t" anchorCtr="0">
            <a:normAutofit/>
          </a:bodyPr>
          <a:lstStyle>
            <a:lvl1pPr marL="0" indent="0">
              <a:spcBef>
                <a:spcPts val="0"/>
              </a:spcBef>
              <a:buNone/>
              <a:defRPr sz="18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Rectangle 7"/>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9" name="Group 8"/>
          <p:cNvGrpSpPr/>
          <p:nvPr/>
        </p:nvGrpSpPr>
        <p:grpSpPr>
          <a:xfrm>
            <a:off x="284163" y="1577847"/>
            <a:ext cx="8576373" cy="137411"/>
            <a:chOff x="284163" y="1577847"/>
            <a:chExt cx="8576373" cy="137411"/>
          </a:xfrm>
        </p:grpSpPr>
        <p:sp>
          <p:nvSpPr>
            <p:cNvPr id="10" name="Rectangle 9"/>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ja-JP" altLang="en-US" smtClean="0"/>
              <a:t>マスター タイトルの書式設定</a:t>
            </a:r>
            <a:endParaRPr/>
          </a:p>
        </p:txBody>
      </p:sp>
      <p:sp>
        <p:nvSpPr>
          <p:cNvPr id="3" name="Content Placeholder 2"/>
          <p:cNvSpPr>
            <a:spLocks noGrp="1"/>
          </p:cNvSpPr>
          <p:nvPr>
            <p:ph sz="half" idx="1"/>
          </p:nvPr>
        </p:nvSpPr>
        <p:spPr>
          <a:xfrm>
            <a:off x="403412"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4" name="Content Placeholder 3"/>
          <p:cNvSpPr>
            <a:spLocks noGrp="1"/>
          </p:cNvSpPr>
          <p:nvPr>
            <p:ph sz="half" idx="2"/>
          </p:nvPr>
        </p:nvSpPr>
        <p:spPr>
          <a:xfrm>
            <a:off x="4778188"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5" name="Date Placeholder 4"/>
          <p:cNvSpPr>
            <a:spLocks noGrp="1"/>
          </p:cNvSpPr>
          <p:nvPr>
            <p:ph type="dt" sz="half" idx="10"/>
          </p:nvPr>
        </p:nvSpPr>
        <p:spPr/>
        <p:txBody>
          <a:bodyPr/>
          <a:lstStyle/>
          <a:p>
            <a:fld id="{4251665B-C24A-4702-B522-6A4334602E03}" type="datetimeFigureOut">
              <a:rPr lang="en-US" smtClean="0"/>
              <a:t>15/11/27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Rectangle 9"/>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 name="Group 10"/>
          <p:cNvGrpSpPr/>
          <p:nvPr/>
        </p:nvGrpSpPr>
        <p:grpSpPr>
          <a:xfrm>
            <a:off x="284163" y="1577847"/>
            <a:ext cx="8576373" cy="137411"/>
            <a:chOff x="284163" y="1577847"/>
            <a:chExt cx="8576373" cy="137411"/>
          </a:xfrm>
        </p:grpSpPr>
        <p:sp>
          <p:nvSpPr>
            <p:cNvPr id="12" name="Rectangle 11"/>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lvl1pPr>
              <a:defRPr/>
            </a:lvl1pPr>
          </a:lstStyle>
          <a:p>
            <a:r>
              <a:rPr lang="ja-JP" altLang="en-US" smtClean="0"/>
              <a:t>マスター タイトルの書式設定</a:t>
            </a:r>
            <a:endParaRPr/>
          </a:p>
        </p:txBody>
      </p:sp>
      <p:sp>
        <p:nvSpPr>
          <p:cNvPr id="3" name="Text Placeholder 2"/>
          <p:cNvSpPr>
            <a:spLocks noGrp="1"/>
          </p:cNvSpPr>
          <p:nvPr>
            <p:ph type="body" idx="1"/>
          </p:nvPr>
        </p:nvSpPr>
        <p:spPr>
          <a:xfrm>
            <a:off x="403412" y="1735138"/>
            <a:ext cx="3931920" cy="833250"/>
          </a:xfrm>
        </p:spPr>
        <p:txBody>
          <a:bodyPr anchor="b">
            <a:noAutofit/>
          </a:bodyPr>
          <a:lstStyle>
            <a:lvl1pPr marL="0" indent="0" algn="ctr">
              <a:lnSpc>
                <a:spcPct val="100000"/>
              </a:lnSpc>
              <a:spcBef>
                <a:spcPts val="600"/>
              </a:spcBef>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03412"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5" name="Text Placeholder 4"/>
          <p:cNvSpPr>
            <a:spLocks noGrp="1"/>
          </p:cNvSpPr>
          <p:nvPr>
            <p:ph type="body" sz="quarter" idx="3"/>
          </p:nvPr>
        </p:nvSpPr>
        <p:spPr>
          <a:xfrm>
            <a:off x="4779495" y="1735138"/>
            <a:ext cx="3931920" cy="833250"/>
          </a:xfrm>
        </p:spPr>
        <p:txBody>
          <a:bodyPr anchor="b">
            <a:noAutofit/>
          </a:bodyPr>
          <a:lstStyle>
            <a:lvl1pPr marL="0" indent="0" algn="ctr">
              <a:lnSpc>
                <a:spcPct val="100000"/>
              </a:lnSpc>
              <a:spcBef>
                <a:spcPts val="600"/>
              </a:spcBef>
              <a:buNone/>
              <a:defRPr sz="26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779495"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7" name="Date Placeholder 6"/>
          <p:cNvSpPr>
            <a:spLocks noGrp="1"/>
          </p:cNvSpPr>
          <p:nvPr>
            <p:ph type="dt" sz="half" idx="10"/>
          </p:nvPr>
        </p:nvSpPr>
        <p:spPr/>
        <p:txBody>
          <a:bodyPr/>
          <a:lstStyle/>
          <a:p>
            <a:fld id="{4251665B-C24A-4702-B522-6A4334602E03}" type="datetimeFigureOut">
              <a:rPr lang="en-US" smtClean="0"/>
              <a:t>15/11/27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Rectangle 5"/>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7" name="Group 6"/>
          <p:cNvGrpSpPr/>
          <p:nvPr/>
        </p:nvGrpSpPr>
        <p:grpSpPr>
          <a:xfrm>
            <a:off x="284163" y="1577847"/>
            <a:ext cx="8576373" cy="137411"/>
            <a:chOff x="284163" y="1577847"/>
            <a:chExt cx="8576373" cy="137411"/>
          </a:xfrm>
        </p:grpSpPr>
        <p:sp>
          <p:nvSpPr>
            <p:cNvPr id="8" name="Rectangle 7"/>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ja-JP" altLang="en-US" smtClean="0"/>
              <a:t>マスター タイトルの書式設定</a:t>
            </a:r>
            <a:endParaRPr/>
          </a:p>
        </p:txBody>
      </p:sp>
      <p:sp>
        <p:nvSpPr>
          <p:cNvPr id="3" name="Date Placeholder 2"/>
          <p:cNvSpPr>
            <a:spLocks noGrp="1"/>
          </p:cNvSpPr>
          <p:nvPr>
            <p:ph type="dt" sz="half" idx="10"/>
          </p:nvPr>
        </p:nvSpPr>
        <p:spPr/>
        <p:txBody>
          <a:bodyPr/>
          <a:lstStyle/>
          <a:p>
            <a:fld id="{4251665B-C24A-4702-B522-6A4334602E03}" type="datetimeFigureOut">
              <a:rPr lang="en-US" smtClean="0"/>
              <a:t>15/11/27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51665B-C24A-4702-B522-6A4334602E03}" type="datetimeFigureOut">
              <a:rPr lang="en-US" smtClean="0"/>
              <a:t>15/11/27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D889E0-CAB2-4699-909D-B9A88D47ACBE}" type="slidenum">
              <a:rPr lang="en-US" smtClean="0"/>
              <a:t>‹#›</a:t>
            </a:fld>
            <a:endParaRPr lang="en-US"/>
          </a:p>
        </p:txBody>
      </p:sp>
      <p:grpSp>
        <p:nvGrpSpPr>
          <p:cNvPr id="5" name="Group 4"/>
          <p:cNvGrpSpPr/>
          <p:nvPr/>
        </p:nvGrpSpPr>
        <p:grpSpPr>
          <a:xfrm>
            <a:off x="284163" y="452718"/>
            <a:ext cx="8576373" cy="137411"/>
            <a:chOff x="284163" y="1577847"/>
            <a:chExt cx="8576373" cy="137411"/>
          </a:xfrm>
        </p:grpSpPr>
        <p:sp>
          <p:nvSpPr>
            <p:cNvPr id="6" name="Rectangle 5"/>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 name="Rectangle 6"/>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81503" y="2133600"/>
            <a:ext cx="7076747" cy="3992563"/>
          </a:xfrm>
          <a:prstGeom prst="rect">
            <a:avLst/>
          </a:prstGeom>
        </p:spPr>
        <p:txBody>
          <a:bodyPr vert="horz" lIns="91440" tIns="45720" rIns="91440" bIns="45720" rtlCol="0">
            <a:normAutofit/>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dirty="0"/>
          </a:p>
        </p:txBody>
      </p:sp>
      <p:sp>
        <p:nvSpPr>
          <p:cNvPr id="4" name="Date Placeholder 3"/>
          <p:cNvSpPr>
            <a:spLocks noGrp="1"/>
          </p:cNvSpPr>
          <p:nvPr>
            <p:ph type="dt" sz="half" idx="2"/>
          </p:nvPr>
        </p:nvSpPr>
        <p:spPr>
          <a:xfrm>
            <a:off x="6794936" y="6437032"/>
            <a:ext cx="2133600" cy="365125"/>
          </a:xfrm>
          <a:prstGeom prst="rect">
            <a:avLst/>
          </a:prstGeom>
        </p:spPr>
        <p:txBody>
          <a:bodyPr vert="horz" lIns="91440" tIns="45720" rIns="91440" bIns="45720" rtlCol="0" anchor="ctr"/>
          <a:lstStyle>
            <a:lvl1pPr algn="r">
              <a:defRPr sz="1100" b="1">
                <a:solidFill>
                  <a:schemeClr val="bg1">
                    <a:lumMod val="65000"/>
                  </a:schemeClr>
                </a:solidFill>
              </a:defRPr>
            </a:lvl1pPr>
          </a:lstStyle>
          <a:p>
            <a:fld id="{4251665B-C24A-4702-B522-6A4334602E03}" type="datetimeFigureOut">
              <a:rPr lang="en-US" smtClean="0"/>
              <a:t>15/11/27</a:t>
            </a:fld>
            <a:endParaRPr lang="en-US"/>
          </a:p>
        </p:txBody>
      </p:sp>
      <p:sp>
        <p:nvSpPr>
          <p:cNvPr id="5" name="Footer Placeholder 4"/>
          <p:cNvSpPr>
            <a:spLocks noGrp="1"/>
          </p:cNvSpPr>
          <p:nvPr>
            <p:ph type="ftr" sz="quarter" idx="3"/>
          </p:nvPr>
        </p:nvSpPr>
        <p:spPr>
          <a:xfrm>
            <a:off x="199698" y="6437032"/>
            <a:ext cx="6124902" cy="365125"/>
          </a:xfrm>
          <a:prstGeom prst="rect">
            <a:avLst/>
          </a:prstGeom>
        </p:spPr>
        <p:txBody>
          <a:bodyPr vert="horz" lIns="91440" tIns="45720" rIns="91440" bIns="45720" rtlCol="0" anchor="ctr"/>
          <a:lstStyle>
            <a:lvl1pPr algn="l">
              <a:defRPr sz="1100" b="1">
                <a:solidFill>
                  <a:schemeClr val="bg1">
                    <a:lumMod val="65000"/>
                  </a:schemeClr>
                </a:solidFill>
              </a:defRPr>
            </a:lvl1pPr>
          </a:lstStyle>
          <a:p>
            <a:endParaRPr lang="en-US"/>
          </a:p>
        </p:txBody>
      </p:sp>
      <p:sp>
        <p:nvSpPr>
          <p:cNvPr id="6" name="Slide Number Placeholder 5"/>
          <p:cNvSpPr>
            <a:spLocks noGrp="1"/>
          </p:cNvSpPr>
          <p:nvPr>
            <p:ph type="sldNum" sz="quarter" idx="4"/>
          </p:nvPr>
        </p:nvSpPr>
        <p:spPr>
          <a:xfrm>
            <a:off x="8306459" y="167347"/>
            <a:ext cx="630621" cy="359760"/>
          </a:xfrm>
          <a:prstGeom prst="rect">
            <a:avLst/>
          </a:prstGeom>
        </p:spPr>
        <p:txBody>
          <a:bodyPr vert="horz" lIns="91440" tIns="45720" rIns="91440" bIns="45720" rtlCol="0" anchor="ctr"/>
          <a:lstStyle>
            <a:lvl1pPr algn="r">
              <a:defRPr sz="1400" b="1">
                <a:solidFill>
                  <a:schemeClr val="tx1">
                    <a:lumMod val="85000"/>
                    <a:lumOff val="15000"/>
                  </a:schemeClr>
                </a:solidFill>
              </a:defRPr>
            </a:lvl1pPr>
          </a:lstStyle>
          <a:p>
            <a:fld id="{5FD889E0-CAB2-4699-909D-B9A88D47ACBE}" type="slidenum">
              <a:rPr lang="en-US" smtClean="0"/>
              <a:t>‹#›</a:t>
            </a:fld>
            <a:endParaRPr lang="en-US"/>
          </a:p>
        </p:txBody>
      </p:sp>
      <p:sp>
        <p:nvSpPr>
          <p:cNvPr id="2" name="Title Placeholder 1"/>
          <p:cNvSpPr>
            <a:spLocks noGrp="1"/>
          </p:cNvSpPr>
          <p:nvPr>
            <p:ph type="title"/>
          </p:nvPr>
        </p:nvSpPr>
        <p:spPr>
          <a:xfrm>
            <a:off x="284163" y="630382"/>
            <a:ext cx="8574087" cy="967840"/>
          </a:xfrm>
          <a:prstGeom prst="rect">
            <a:avLst/>
          </a:prstGeom>
          <a:solidFill>
            <a:schemeClr val="tx1">
              <a:lumMod val="85000"/>
              <a:lumOff val="15000"/>
              <a:alpha val="70000"/>
            </a:schemeClr>
          </a:solidFill>
        </p:spPr>
        <p:txBody>
          <a:bodyPr vert="horz" lIns="91440" tIns="45720" rIns="91440" bIns="45720" rtlCol="0" anchor="ctr">
            <a:normAutofit/>
          </a:bodyPr>
          <a:lstStyle/>
          <a:p>
            <a:r>
              <a:rPr lang="ja-JP" altLang="en-US" smtClean="0"/>
              <a:t>マスター タイトルの書式設定</a:t>
            </a:r>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r" defTabSz="914400" rtl="0" eaLnBrk="1" latinLnBrk="0" hangingPunct="1">
        <a:spcBef>
          <a:spcPct val="0"/>
        </a:spcBef>
        <a:buNone/>
        <a:defRPr kumimoji="1" sz="4200" kern="1200">
          <a:solidFill>
            <a:schemeClr val="bg1"/>
          </a:solidFill>
          <a:latin typeface="+mj-lt"/>
          <a:ea typeface="+mj-ea"/>
          <a:cs typeface="+mj-cs"/>
        </a:defRPr>
      </a:lvl1pPr>
    </p:titleStyle>
    <p:bodyStyle>
      <a:lvl1pPr marL="454025" indent="-454025" algn="l" defTabSz="914400" rtl="0" eaLnBrk="1" latinLnBrk="0" hangingPunct="1">
        <a:spcBef>
          <a:spcPts val="2000"/>
        </a:spcBef>
        <a:buClr>
          <a:schemeClr val="bg1">
            <a:lumMod val="65000"/>
          </a:schemeClr>
        </a:buClr>
        <a:buSzPct val="90000"/>
        <a:buFont typeface="Wingdings" charset="2"/>
        <a:buChar char="v"/>
        <a:defRPr kumimoji="1"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charset="2"/>
        <a:buChar char="v"/>
        <a:defRPr kumimoji="1"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charset="2"/>
        <a:buChar char="v"/>
        <a:defRPr kumimoji="1"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charset="2"/>
        <a:buChar char="v"/>
        <a:defRPr kumimoji="1"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charset="2"/>
        <a:buChar char="v"/>
        <a:defRPr kumimoji="1"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kumimoji="1"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kumimoji="1"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kumimoji="1"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kumimoji="1" lang="en-US" sz="1800" kern="1200" dirty="0">
          <a:solidFill>
            <a:schemeClr val="tx1">
              <a:lumMod val="85000"/>
              <a:lumOff val="15000"/>
            </a:schemeClr>
          </a:solidFill>
          <a:latin typeface="+mn-lt"/>
          <a:ea typeface="+mn-ea"/>
          <a:cs typeface="+mn-cs"/>
        </a:defRPr>
      </a:lvl9pPr>
    </p:bodyStyle>
    <p:otherStyle>
      <a:defPPr>
        <a:defRPr/>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www.gfd-dennou.org/arch/ykawai/work/Dennou-OGCM/model/sogcm/experiment/exp_APECoupledAOGCMSeaice/Exp_APECoupledAOGCMSeaice.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png"/><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研究進捗報告</a:t>
            </a:r>
            <a:endParaRPr kumimoji="1" lang="ja-JP" altLang="en-US" dirty="0"/>
          </a:p>
        </p:txBody>
      </p:sp>
      <p:sp>
        <p:nvSpPr>
          <p:cNvPr id="3" name="サブタイトル 2"/>
          <p:cNvSpPr>
            <a:spLocks noGrp="1"/>
          </p:cNvSpPr>
          <p:nvPr>
            <p:ph type="subTitle" idx="1"/>
          </p:nvPr>
        </p:nvSpPr>
        <p:spPr>
          <a:xfrm>
            <a:off x="1052088" y="5050737"/>
            <a:ext cx="7754112" cy="953746"/>
          </a:xfrm>
        </p:spPr>
        <p:txBody>
          <a:bodyPr>
            <a:normAutofit/>
          </a:bodyPr>
          <a:lstStyle/>
          <a:p>
            <a:pPr algn="r"/>
            <a:r>
              <a:rPr kumimoji="1" lang="ja-JP" altLang="en-US" sz="2800" dirty="0" smtClean="0">
                <a:solidFill>
                  <a:schemeClr val="tx1"/>
                </a:solidFill>
              </a:rPr>
              <a:t>河合</a:t>
            </a:r>
            <a:r>
              <a:rPr kumimoji="1" lang="en-US" altLang="ja-JP" sz="2800" dirty="0" smtClean="0">
                <a:solidFill>
                  <a:schemeClr val="tx1"/>
                </a:solidFill>
              </a:rPr>
              <a:t> </a:t>
            </a:r>
            <a:r>
              <a:rPr lang="ja-JP" altLang="en-US" sz="2800" dirty="0" smtClean="0">
                <a:solidFill>
                  <a:schemeClr val="tx1"/>
                </a:solidFill>
              </a:rPr>
              <a:t>佑太</a:t>
            </a:r>
            <a:endParaRPr lang="en-US" altLang="ja-JP" sz="2800" dirty="0" smtClean="0">
              <a:solidFill>
                <a:schemeClr val="tx1"/>
              </a:solidFill>
            </a:endParaRPr>
          </a:p>
          <a:p>
            <a:pPr algn="r"/>
            <a:r>
              <a:rPr lang="ja-JP" altLang="en-US" sz="2800" dirty="0" smtClean="0">
                <a:solidFill>
                  <a:schemeClr val="tx1"/>
                </a:solidFill>
              </a:rPr>
              <a:t>海洋モデルミーティング</a:t>
            </a:r>
            <a:r>
              <a:rPr lang="en-US" altLang="ja-JP" sz="2800" dirty="0" smtClean="0">
                <a:solidFill>
                  <a:schemeClr val="tx1"/>
                </a:solidFill>
              </a:rPr>
              <a:t> 2015/</a:t>
            </a:r>
            <a:r>
              <a:rPr lang="en-US" altLang="ja-JP" sz="2800" dirty="0" smtClean="0">
                <a:solidFill>
                  <a:schemeClr val="tx1"/>
                </a:solidFill>
              </a:rPr>
              <a:t>1</a:t>
            </a:r>
            <a:r>
              <a:rPr lang="en-US" altLang="ja-JP" sz="2800" dirty="0" smtClean="0">
                <a:solidFill>
                  <a:schemeClr val="tx1"/>
                </a:solidFill>
              </a:rPr>
              <a:t>2</a:t>
            </a:r>
            <a:r>
              <a:rPr lang="en-US" altLang="ja-JP" sz="2800" dirty="0" smtClean="0">
                <a:solidFill>
                  <a:schemeClr val="tx1"/>
                </a:solidFill>
              </a:rPr>
              <a:t>/0</a:t>
            </a:r>
            <a:r>
              <a:rPr lang="en-US" altLang="ja-JP" sz="2800" dirty="0" smtClean="0">
                <a:solidFill>
                  <a:schemeClr val="tx1"/>
                </a:solidFill>
              </a:rPr>
              <a:t>8</a:t>
            </a:r>
            <a:endParaRPr kumimoji="1" lang="ja-JP" altLang="en-US" sz="2800" dirty="0">
              <a:solidFill>
                <a:schemeClr val="tx1"/>
              </a:solidFill>
            </a:endParaRPr>
          </a:p>
        </p:txBody>
      </p:sp>
    </p:spTree>
    <p:extLst>
      <p:ext uri="{BB962C8B-B14F-4D97-AF65-F5344CB8AC3E}">
        <p14:creationId xmlns:p14="http://schemas.microsoft.com/office/powerpoint/2010/main" val="382885659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大気海洋海氷モデルによる水惑星実験</a:t>
            </a:r>
            <a:endParaRPr kumimoji="1" lang="ja-JP" altLang="en-US" dirty="0"/>
          </a:p>
        </p:txBody>
      </p:sp>
      <p:sp>
        <p:nvSpPr>
          <p:cNvPr id="3" name="コンテンツ プレースホルダー 2"/>
          <p:cNvSpPr>
            <a:spLocks noGrp="1"/>
          </p:cNvSpPr>
          <p:nvPr>
            <p:ph idx="1"/>
          </p:nvPr>
        </p:nvSpPr>
        <p:spPr>
          <a:xfrm>
            <a:off x="284163" y="2133600"/>
            <a:ext cx="8574088" cy="4523111"/>
          </a:xfrm>
        </p:spPr>
        <p:txBody>
          <a:bodyPr>
            <a:normAutofit lnSpcReduction="10000"/>
          </a:bodyPr>
          <a:lstStyle/>
          <a:p>
            <a:r>
              <a:rPr kumimoji="1" lang="ja-JP" altLang="en-US" dirty="0" smtClean="0"/>
              <a:t>やったこと</a:t>
            </a:r>
            <a:endParaRPr kumimoji="1" lang="en-US" altLang="ja-JP" dirty="0" smtClean="0"/>
          </a:p>
          <a:p>
            <a:pPr lvl="1"/>
            <a:r>
              <a:rPr kumimoji="1" lang="ja-JP" altLang="en-US" dirty="0" smtClean="0"/>
              <a:t>これまでやってきた標準実験</a:t>
            </a:r>
            <a:r>
              <a:rPr kumimoji="1" lang="en-US" altLang="ja-JP" dirty="0" smtClean="0"/>
              <a:t>(</a:t>
            </a:r>
            <a:r>
              <a:rPr kumimoji="1" lang="ja-JP" altLang="en-US" dirty="0" smtClean="0"/>
              <a:t>太陽定数</a:t>
            </a:r>
            <a:r>
              <a:rPr kumimoji="1" lang="en-US" altLang="ja-JP" dirty="0" smtClean="0"/>
              <a:t> S=1366 W/m2)</a:t>
            </a:r>
            <a:r>
              <a:rPr kumimoji="1" lang="ja-JP" altLang="en-US" dirty="0" smtClean="0"/>
              <a:t>の再試</a:t>
            </a:r>
            <a:endParaRPr kumimoji="1" lang="en-US" altLang="ja-JP" dirty="0" smtClean="0"/>
          </a:p>
          <a:p>
            <a:pPr lvl="2"/>
            <a:r>
              <a:rPr lang="ja-JP" altLang="en-US" dirty="0" smtClean="0"/>
              <a:t>塩分分布は半球対称的に時間発展するようになった</a:t>
            </a:r>
            <a:r>
              <a:rPr lang="en-US" altLang="ja-JP" dirty="0" smtClean="0"/>
              <a:t>. </a:t>
            </a:r>
          </a:p>
          <a:p>
            <a:pPr lvl="2"/>
            <a:r>
              <a:rPr kumimoji="1" lang="ja-JP" altLang="en-US" dirty="0" smtClean="0"/>
              <a:t>一方で</a:t>
            </a:r>
            <a:r>
              <a:rPr kumimoji="1" lang="en-US" altLang="ja-JP" dirty="0" smtClean="0"/>
              <a:t>, </a:t>
            </a:r>
            <a:r>
              <a:rPr lang="ja-JP" altLang="en-US" dirty="0" smtClean="0"/>
              <a:t>次の問題</a:t>
            </a:r>
            <a:r>
              <a:rPr lang="ja-JP" altLang="en-US" dirty="0" smtClean="0"/>
              <a:t>見つかった</a:t>
            </a:r>
            <a:r>
              <a:rPr lang="en-US" altLang="ja-JP" dirty="0" smtClean="0"/>
              <a:t>..</a:t>
            </a:r>
          </a:p>
          <a:p>
            <a:pPr lvl="1"/>
            <a:r>
              <a:rPr lang="ja-JP" altLang="en-US" dirty="0" smtClean="0"/>
              <a:t>パラメータ実験のための計算環境の準備</a:t>
            </a:r>
            <a:endParaRPr lang="en-US" altLang="ja-JP" dirty="0" smtClean="0"/>
          </a:p>
          <a:p>
            <a:pPr lvl="2"/>
            <a:r>
              <a:rPr kumimoji="1" lang="ja-JP" altLang="en-US" dirty="0" smtClean="0"/>
              <a:t>クラスター上で結合モデルの実行</a:t>
            </a:r>
            <a:r>
              <a:rPr kumimoji="1" lang="en-US" altLang="ja-JP" dirty="0" smtClean="0"/>
              <a:t>, </a:t>
            </a:r>
            <a:r>
              <a:rPr kumimoji="1" lang="ja-JP" altLang="en-US" dirty="0" smtClean="0"/>
              <a:t>計算結果の解析を行えるようにした</a:t>
            </a:r>
            <a:r>
              <a:rPr kumimoji="1" lang="en-US" altLang="ja-JP" dirty="0" smtClean="0"/>
              <a:t>. </a:t>
            </a:r>
          </a:p>
          <a:p>
            <a:pPr lvl="3"/>
            <a:r>
              <a:rPr lang="ja-JP" altLang="en-US" dirty="0" smtClean="0"/>
              <a:t>計算時間が短縮された</a:t>
            </a:r>
            <a:r>
              <a:rPr lang="en-US" altLang="ja-JP" dirty="0" smtClean="0"/>
              <a:t>(PC </a:t>
            </a:r>
            <a:r>
              <a:rPr lang="ja-JP" altLang="en-US" dirty="0" smtClean="0"/>
              <a:t>に比べ</a:t>
            </a:r>
            <a:r>
              <a:rPr lang="en-US" altLang="ja-JP" dirty="0" smtClean="0"/>
              <a:t>, 1/3~1/4 </a:t>
            </a:r>
            <a:r>
              <a:rPr lang="ja-JP" altLang="en-US" dirty="0" smtClean="0"/>
              <a:t>程度</a:t>
            </a:r>
            <a:r>
              <a:rPr lang="en-US" altLang="ja-JP" dirty="0" smtClean="0"/>
              <a:t>).</a:t>
            </a:r>
          </a:p>
          <a:p>
            <a:pPr lvl="3"/>
            <a:r>
              <a:rPr lang="en-US" altLang="ja-JP" dirty="0" smtClean="0"/>
              <a:t> </a:t>
            </a:r>
            <a:r>
              <a:rPr lang="ja-JP" altLang="en-US" dirty="0" smtClean="0"/>
              <a:t>複数の実験ケースを同時に行えるようになった</a:t>
            </a:r>
            <a:r>
              <a:rPr lang="en-US" altLang="ja-JP" dirty="0" smtClean="0"/>
              <a:t>. </a:t>
            </a:r>
          </a:p>
          <a:p>
            <a:pPr lvl="1"/>
            <a:r>
              <a:rPr kumimoji="1" lang="ja-JP" altLang="en-US" dirty="0" smtClean="0"/>
              <a:t>太陽定数を振った数値実験をクラスター上で試験的に行ってみた</a:t>
            </a:r>
            <a:r>
              <a:rPr kumimoji="1" lang="en-US" altLang="ja-JP" dirty="0" smtClean="0"/>
              <a:t>. </a:t>
            </a:r>
          </a:p>
          <a:p>
            <a:pPr lvl="2"/>
            <a:r>
              <a:rPr lang="en-US" altLang="ja-JP" dirty="0" smtClean="0"/>
              <a:t>S=1200, 1366, 1500 [W/m2]</a:t>
            </a:r>
          </a:p>
        </p:txBody>
      </p:sp>
    </p:spTree>
    <p:extLst>
      <p:ext uri="{BB962C8B-B14F-4D97-AF65-F5344CB8AC3E}">
        <p14:creationId xmlns:p14="http://schemas.microsoft.com/office/powerpoint/2010/main" val="198616701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大気海洋海氷モデルによる水惑星実験</a:t>
            </a:r>
            <a:endParaRPr kumimoji="1" lang="ja-JP" altLang="en-US" dirty="0"/>
          </a:p>
        </p:txBody>
      </p:sp>
      <p:sp>
        <p:nvSpPr>
          <p:cNvPr id="3" name="コンテンツ プレースホルダー 2"/>
          <p:cNvSpPr>
            <a:spLocks noGrp="1"/>
          </p:cNvSpPr>
          <p:nvPr>
            <p:ph idx="1"/>
          </p:nvPr>
        </p:nvSpPr>
        <p:spPr>
          <a:xfrm>
            <a:off x="284163" y="1884115"/>
            <a:ext cx="8574088" cy="4523111"/>
          </a:xfrm>
        </p:spPr>
        <p:txBody>
          <a:bodyPr>
            <a:normAutofit/>
          </a:bodyPr>
          <a:lstStyle/>
          <a:p>
            <a:r>
              <a:rPr lang="ja-JP" altLang="en-US" dirty="0" smtClean="0"/>
              <a:t>今やっていること</a:t>
            </a:r>
            <a:endParaRPr lang="en-US" altLang="ja-JP" dirty="0" smtClean="0"/>
          </a:p>
          <a:p>
            <a:pPr lvl="1"/>
            <a:r>
              <a:rPr lang="ja-JP" altLang="en-US" dirty="0" smtClean="0"/>
              <a:t>計算結果の確認とデバッグ</a:t>
            </a:r>
            <a:endParaRPr lang="en-US" altLang="ja-JP" dirty="0" smtClean="0"/>
          </a:p>
          <a:p>
            <a:pPr lvl="2"/>
            <a:r>
              <a:rPr lang="ja-JP" altLang="en-US" dirty="0" smtClean="0"/>
              <a:t>大気</a:t>
            </a:r>
            <a:r>
              <a:rPr lang="ja-JP" altLang="en-US" dirty="0"/>
              <a:t>上端の</a:t>
            </a:r>
            <a:r>
              <a:rPr lang="en-US" altLang="ja-JP" dirty="0"/>
              <a:t> OSR </a:t>
            </a:r>
            <a:r>
              <a:rPr lang="ja-JP" altLang="en-US" dirty="0"/>
              <a:t>と</a:t>
            </a:r>
            <a:r>
              <a:rPr lang="en-US" altLang="ja-JP" dirty="0"/>
              <a:t> OLR </a:t>
            </a:r>
            <a:r>
              <a:rPr lang="ja-JP" altLang="en-US" dirty="0"/>
              <a:t>の値が近づいて</a:t>
            </a:r>
            <a:r>
              <a:rPr lang="ja-JP" altLang="en-US" dirty="0" smtClean="0"/>
              <a:t>こない</a:t>
            </a:r>
            <a:endParaRPr lang="en-US" altLang="ja-JP" dirty="0"/>
          </a:p>
          <a:p>
            <a:pPr lvl="2"/>
            <a:r>
              <a:rPr lang="ja-JP" altLang="en-US" dirty="0"/>
              <a:t>海氷の厚さの水平分布が大きく振動する</a:t>
            </a:r>
            <a:r>
              <a:rPr lang="en-US" altLang="ja-JP" dirty="0"/>
              <a:t>. </a:t>
            </a:r>
            <a:endParaRPr lang="en-US" altLang="ja-JP" dirty="0" smtClean="0"/>
          </a:p>
          <a:p>
            <a:pPr lvl="1"/>
            <a:r>
              <a:rPr kumimoji="1" lang="ja-JP" altLang="en-US" dirty="0" smtClean="0"/>
              <a:t>計算結果の解析作業</a:t>
            </a:r>
            <a:endParaRPr kumimoji="1" lang="en-US" altLang="ja-JP" dirty="0" smtClean="0"/>
          </a:p>
          <a:p>
            <a:pPr lvl="2"/>
            <a:r>
              <a:rPr lang="ja-JP" altLang="en-US" dirty="0" smtClean="0"/>
              <a:t>パラメータ実験に向けて一連の解析作業の自動化をおこなっているところである</a:t>
            </a:r>
            <a:r>
              <a:rPr lang="en-US" altLang="ja-JP" dirty="0" smtClean="0"/>
              <a:t>. </a:t>
            </a:r>
          </a:p>
          <a:p>
            <a:pPr lvl="1"/>
            <a:r>
              <a:rPr kumimoji="1" lang="ja-JP" altLang="en-US" dirty="0" smtClean="0"/>
              <a:t>実験結果ページの作成</a:t>
            </a:r>
            <a:endParaRPr kumimoji="1" lang="ja-JP" altLang="en-US" dirty="0" smtClean="0"/>
          </a:p>
        </p:txBody>
      </p:sp>
      <p:sp>
        <p:nvSpPr>
          <p:cNvPr id="4" name="テキスト ボックス 3"/>
          <p:cNvSpPr txBox="1"/>
          <p:nvPr/>
        </p:nvSpPr>
        <p:spPr>
          <a:xfrm>
            <a:off x="1099945" y="5035060"/>
            <a:ext cx="6406895" cy="523220"/>
          </a:xfrm>
          <a:prstGeom prst="rect">
            <a:avLst/>
          </a:prstGeom>
          <a:noFill/>
        </p:spPr>
        <p:txBody>
          <a:bodyPr wrap="square" rtlCol="0">
            <a:spAutoFit/>
          </a:bodyPr>
          <a:lstStyle/>
          <a:p>
            <a:pPr marL="285750" indent="-285750">
              <a:buFontTx/>
              <a:buChar char="•"/>
            </a:pPr>
            <a:r>
              <a:rPr kumimoji="1" lang="en-US" altLang="ja-JP" sz="1400" dirty="0" smtClean="0">
                <a:hlinkClick r:id="rId3"/>
              </a:rPr>
              <a:t>http</a:t>
            </a:r>
            <a:r>
              <a:rPr kumimoji="1" lang="en-US" altLang="ja-JP" sz="1400" dirty="0">
                <a:hlinkClick r:id="rId3"/>
              </a:rPr>
              <a:t>://www.gfd-dennou.org/arch/ykawai/work/Dennou-OGCM/model/sogcm/experiment/exp_APECoupledAOGCMSeaice/</a:t>
            </a:r>
            <a:r>
              <a:rPr kumimoji="1" lang="en-US" altLang="ja-JP" sz="1400" dirty="0" smtClean="0">
                <a:hlinkClick r:id="rId3"/>
              </a:rPr>
              <a:t>Exp_APECoupledAOGCMSeaice.html</a:t>
            </a:r>
            <a:r>
              <a:rPr kumimoji="1" lang="en-US" altLang="ja-JP" sz="1400" dirty="0" smtClean="0"/>
              <a:t> </a:t>
            </a:r>
            <a:endParaRPr kumimoji="1" lang="ja-JP" altLang="en-US" sz="1400" dirty="0"/>
          </a:p>
        </p:txBody>
      </p:sp>
    </p:spTree>
    <p:extLst>
      <p:ext uri="{BB962C8B-B14F-4D97-AF65-F5344CB8AC3E}">
        <p14:creationId xmlns:p14="http://schemas.microsoft.com/office/powerpoint/2010/main" val="90130558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ー 2"/>
          <p:cNvSpPr>
            <a:spLocks noGrp="1"/>
          </p:cNvSpPr>
          <p:nvPr>
            <p:ph idx="1"/>
          </p:nvPr>
        </p:nvSpPr>
        <p:spPr>
          <a:xfrm>
            <a:off x="839133" y="2133600"/>
            <a:ext cx="8019117" cy="4353008"/>
          </a:xfrm>
        </p:spPr>
        <p:txBody>
          <a:bodyPr>
            <a:normAutofit/>
          </a:bodyPr>
          <a:lstStyle/>
          <a:p>
            <a:r>
              <a:rPr lang="ja-JP" altLang="en-US" dirty="0" smtClean="0"/>
              <a:t>塩分分布の非対称的な分布は</a:t>
            </a:r>
            <a:r>
              <a:rPr lang="en-US" altLang="ja-JP" dirty="0" smtClean="0"/>
              <a:t>, </a:t>
            </a:r>
            <a:r>
              <a:rPr lang="ja-JP" altLang="en-US" dirty="0" smtClean="0"/>
              <a:t>主に海面境界層の鉛直混合を大きくすることで改善された</a:t>
            </a:r>
            <a:r>
              <a:rPr lang="en-US" altLang="ja-JP" dirty="0" smtClean="0"/>
              <a:t>.</a:t>
            </a:r>
          </a:p>
          <a:p>
            <a:r>
              <a:rPr lang="en-US" altLang="ja-JP" dirty="0" smtClean="0"/>
              <a:t> </a:t>
            </a:r>
            <a:r>
              <a:rPr lang="ja-JP" altLang="en-US" dirty="0" smtClean="0"/>
              <a:t>結合モデルによる水惑星実験の再試</a:t>
            </a:r>
            <a:endParaRPr lang="en-US" altLang="ja-JP" dirty="0" smtClean="0"/>
          </a:p>
          <a:p>
            <a:pPr lvl="1"/>
            <a:r>
              <a:rPr lang="ja-JP" altLang="en-US" dirty="0" smtClean="0"/>
              <a:t>長時間積分でも塩分は半球対称的に時間発展するようになった</a:t>
            </a:r>
            <a:r>
              <a:rPr lang="en-US" altLang="ja-JP" dirty="0" smtClean="0"/>
              <a:t>. </a:t>
            </a:r>
          </a:p>
          <a:p>
            <a:pPr lvl="1"/>
            <a:r>
              <a:rPr lang="ja-JP" altLang="en-US" dirty="0" smtClean="0"/>
              <a:t>一方</a:t>
            </a:r>
            <a:r>
              <a:rPr lang="en-US" altLang="ja-JP" dirty="0" smtClean="0"/>
              <a:t>, </a:t>
            </a:r>
            <a:r>
              <a:rPr lang="ja-JP" altLang="en-US" dirty="0" smtClean="0"/>
              <a:t>次の問題が見つかった</a:t>
            </a:r>
            <a:r>
              <a:rPr lang="en-US" altLang="ja-JP" dirty="0" smtClean="0"/>
              <a:t>. </a:t>
            </a:r>
            <a:endParaRPr lang="en-US" altLang="ja-JP" dirty="0" smtClean="0"/>
          </a:p>
          <a:p>
            <a:pPr lvl="2"/>
            <a:r>
              <a:rPr lang="ja-JP" altLang="en-US" dirty="0" smtClean="0"/>
              <a:t>大気上端の</a:t>
            </a:r>
            <a:r>
              <a:rPr lang="en-US" altLang="ja-JP" dirty="0" smtClean="0"/>
              <a:t> OLR, OSR </a:t>
            </a:r>
            <a:r>
              <a:rPr lang="ja-JP" altLang="en-US" dirty="0" smtClean="0"/>
              <a:t>の値が近ずいてこない</a:t>
            </a:r>
            <a:r>
              <a:rPr lang="en-US" altLang="ja-JP" dirty="0" smtClean="0"/>
              <a:t>.</a:t>
            </a:r>
          </a:p>
          <a:p>
            <a:pPr lvl="2"/>
            <a:r>
              <a:rPr lang="ja-JP" altLang="en-US" dirty="0" smtClean="0"/>
              <a:t>海氷厚さの空間的振動が激しい</a:t>
            </a:r>
            <a:r>
              <a:rPr lang="en-US" altLang="ja-JP" dirty="0" smtClean="0"/>
              <a:t>. </a:t>
            </a:r>
            <a:endParaRPr lang="en-US" altLang="ja-JP" dirty="0" smtClean="0"/>
          </a:p>
          <a:p>
            <a:pPr lvl="1"/>
            <a:r>
              <a:rPr lang="ja-JP" altLang="en-US" dirty="0" smtClean="0"/>
              <a:t>パラメータ実験に向けた準備を行っている</a:t>
            </a:r>
            <a:r>
              <a:rPr lang="en-US" altLang="ja-JP" dirty="0" smtClean="0"/>
              <a:t>. </a:t>
            </a:r>
          </a:p>
          <a:p>
            <a:pPr lvl="2"/>
            <a:r>
              <a:rPr lang="ja-JP" altLang="en-US" dirty="0" smtClean="0"/>
              <a:t>試験的に太陽定数を振った実験を行ってみた</a:t>
            </a:r>
            <a:r>
              <a:rPr lang="en-US" altLang="ja-JP" dirty="0" smtClean="0"/>
              <a:t>. </a:t>
            </a:r>
            <a:endParaRPr lang="en-US" altLang="ja-JP" dirty="0" smtClean="0"/>
          </a:p>
          <a:p>
            <a:endParaRPr lang="en-US" altLang="ja-JP" dirty="0" smtClean="0"/>
          </a:p>
        </p:txBody>
      </p:sp>
    </p:spTree>
    <p:extLst>
      <p:ext uri="{BB962C8B-B14F-4D97-AF65-F5344CB8AC3E}">
        <p14:creationId xmlns:p14="http://schemas.microsoft.com/office/powerpoint/2010/main" val="139199769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dirty="0" smtClean="0"/>
              <a:t>今後の予定</a:t>
            </a:r>
            <a:endParaRPr kumimoji="1" lang="ja-JP" altLang="en-US" dirty="0"/>
          </a:p>
        </p:txBody>
      </p:sp>
      <p:sp>
        <p:nvSpPr>
          <p:cNvPr id="3" name="コンテンツ プレースホルダー 2"/>
          <p:cNvSpPr>
            <a:spLocks noGrp="1"/>
          </p:cNvSpPr>
          <p:nvPr>
            <p:ph idx="1"/>
          </p:nvPr>
        </p:nvSpPr>
        <p:spPr>
          <a:xfrm>
            <a:off x="787845" y="2133600"/>
            <a:ext cx="8070406" cy="3992563"/>
          </a:xfrm>
        </p:spPr>
        <p:txBody>
          <a:bodyPr>
            <a:normAutofit fontScale="92500" lnSpcReduction="10000"/>
          </a:bodyPr>
          <a:lstStyle/>
          <a:p>
            <a:pPr lvl="1"/>
            <a:r>
              <a:rPr lang="ja-JP" altLang="en-US" dirty="0" smtClean="0"/>
              <a:t>引き続き結合モデルによる水惑星実験の再試を行う</a:t>
            </a:r>
            <a:r>
              <a:rPr lang="en-US" altLang="ja-JP" dirty="0" smtClean="0"/>
              <a:t>. </a:t>
            </a:r>
          </a:p>
          <a:p>
            <a:pPr lvl="2"/>
            <a:r>
              <a:rPr lang="en-US" altLang="ja-JP" dirty="0" smtClean="0"/>
              <a:t>OLR, OSR </a:t>
            </a:r>
            <a:r>
              <a:rPr lang="ja-JP" altLang="en-US" dirty="0" smtClean="0"/>
              <a:t>の全球平均値が大きくずれる理由を考える</a:t>
            </a:r>
            <a:r>
              <a:rPr lang="en-US" altLang="ja-JP" dirty="0" smtClean="0"/>
              <a:t>.</a:t>
            </a:r>
            <a:r>
              <a:rPr lang="ja-JP" altLang="en-US" dirty="0" smtClean="0"/>
              <a:t> </a:t>
            </a:r>
            <a:endParaRPr lang="en-US" altLang="ja-JP" dirty="0" smtClean="0"/>
          </a:p>
          <a:p>
            <a:pPr lvl="3"/>
            <a:r>
              <a:rPr kumimoji="1" lang="ja-JP" altLang="en-US" dirty="0" smtClean="0"/>
              <a:t>結合系</a:t>
            </a:r>
            <a:r>
              <a:rPr lang="en-US" altLang="ja-JP" dirty="0"/>
              <a:t>(</a:t>
            </a:r>
            <a:r>
              <a:rPr lang="ja-JP" altLang="en-US" dirty="0"/>
              <a:t>特に海洋モデル</a:t>
            </a:r>
            <a:r>
              <a:rPr lang="en-US" altLang="ja-JP" dirty="0" smtClean="0"/>
              <a:t>)</a:t>
            </a:r>
            <a:r>
              <a:rPr kumimoji="1" lang="ja-JP" altLang="en-US" dirty="0" smtClean="0"/>
              <a:t>のエネルギー収支確認</a:t>
            </a:r>
            <a:endParaRPr lang="en-US" altLang="ja-JP" dirty="0"/>
          </a:p>
          <a:p>
            <a:pPr lvl="2"/>
            <a:r>
              <a:rPr kumimoji="1" lang="ja-JP" altLang="en-US" dirty="0" smtClean="0"/>
              <a:t>海氷厚さが水平方向に振動する理由を考える</a:t>
            </a:r>
            <a:r>
              <a:rPr kumimoji="1" lang="en-US" altLang="ja-JP" dirty="0" smtClean="0"/>
              <a:t>. </a:t>
            </a:r>
          </a:p>
          <a:p>
            <a:pPr lvl="3"/>
            <a:r>
              <a:rPr kumimoji="1" lang="ja-JP" altLang="en-US" dirty="0" smtClean="0"/>
              <a:t>海洋熱フラックスの分布を確認</a:t>
            </a:r>
            <a:endParaRPr kumimoji="1" lang="en-US" altLang="ja-JP" dirty="0" smtClean="0"/>
          </a:p>
          <a:p>
            <a:pPr lvl="2"/>
            <a:r>
              <a:rPr kumimoji="1" lang="ja-JP" altLang="en-US" dirty="0" smtClean="0"/>
              <a:t>結果の解析</a:t>
            </a:r>
            <a:r>
              <a:rPr kumimoji="1" lang="en-US" altLang="ja-JP" dirty="0" smtClean="0"/>
              <a:t>, </a:t>
            </a:r>
            <a:r>
              <a:rPr kumimoji="1" lang="ja-JP" altLang="en-US" dirty="0" smtClean="0"/>
              <a:t>まとめページ作成</a:t>
            </a:r>
            <a:endParaRPr lang="en-US" altLang="ja-JP" dirty="0" smtClean="0"/>
          </a:p>
          <a:p>
            <a:pPr lvl="1"/>
            <a:r>
              <a:rPr kumimoji="1" lang="en-US" altLang="ja-JP" dirty="0" smtClean="0"/>
              <a:t>(12-2 </a:t>
            </a:r>
            <a:r>
              <a:rPr kumimoji="1" lang="ja-JP" altLang="en-US" dirty="0" smtClean="0"/>
              <a:t>月の予定に関して</a:t>
            </a:r>
            <a:r>
              <a:rPr kumimoji="1" lang="en-US" altLang="ja-JP" dirty="0" smtClean="0"/>
              <a:t>)</a:t>
            </a:r>
          </a:p>
          <a:p>
            <a:pPr lvl="2"/>
            <a:r>
              <a:rPr lang="en-US" altLang="ja-JP" dirty="0" smtClean="0"/>
              <a:t>Scale </a:t>
            </a:r>
            <a:r>
              <a:rPr lang="ja-JP" altLang="en-US" dirty="0" smtClean="0"/>
              <a:t>の流体計算スキーム網羅化に関する宿題を富田チームからもらっている</a:t>
            </a:r>
            <a:r>
              <a:rPr lang="en-US" altLang="ja-JP" dirty="0" smtClean="0"/>
              <a:t>. </a:t>
            </a:r>
          </a:p>
          <a:p>
            <a:pPr lvl="3"/>
            <a:r>
              <a:rPr lang="en-US" altLang="ja-JP" dirty="0" smtClean="0"/>
              <a:t>Scale </a:t>
            </a:r>
            <a:r>
              <a:rPr lang="ja-JP" altLang="en-US" dirty="0" smtClean="0"/>
              <a:t>にいくつかの流体計算スキームを実装</a:t>
            </a:r>
            <a:endParaRPr lang="en-US" altLang="ja-JP" dirty="0" smtClean="0"/>
          </a:p>
          <a:p>
            <a:pPr lvl="3"/>
            <a:r>
              <a:rPr lang="ja-JP" altLang="en-US" dirty="0" smtClean="0"/>
              <a:t>最後</a:t>
            </a:r>
            <a:r>
              <a:rPr lang="en-US" altLang="ja-JP" dirty="0" smtClean="0"/>
              <a:t>, </a:t>
            </a:r>
            <a:r>
              <a:rPr lang="ja-JP" altLang="en-US" dirty="0" smtClean="0"/>
              <a:t>理研のテクニカルレポートにまとめる予定</a:t>
            </a:r>
            <a:r>
              <a:rPr lang="en-US" altLang="ja-JP" dirty="0" smtClean="0"/>
              <a:t>. </a:t>
            </a:r>
          </a:p>
          <a:p>
            <a:pPr lvl="2"/>
            <a:r>
              <a:rPr lang="ja-JP" altLang="en-US" dirty="0" smtClean="0"/>
              <a:t>期間中はこちらを中心に取り組むよう言われている</a:t>
            </a:r>
            <a:r>
              <a:rPr lang="en-US" altLang="ja-JP" dirty="0" smtClean="0"/>
              <a:t>. </a:t>
            </a:r>
          </a:p>
        </p:txBody>
      </p:sp>
    </p:spTree>
    <p:extLst>
      <p:ext uri="{BB962C8B-B14F-4D97-AF65-F5344CB8AC3E}">
        <p14:creationId xmlns:p14="http://schemas.microsoft.com/office/powerpoint/2010/main" val="301490177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あらすじ</a:t>
            </a:r>
            <a:endParaRPr kumimoji="1" lang="ja-JP" altLang="en-US" dirty="0"/>
          </a:p>
        </p:txBody>
      </p:sp>
      <p:sp>
        <p:nvSpPr>
          <p:cNvPr id="3" name="コンテンツ プレースホルダー 2"/>
          <p:cNvSpPr>
            <a:spLocks noGrp="1"/>
          </p:cNvSpPr>
          <p:nvPr>
            <p:ph idx="1"/>
          </p:nvPr>
        </p:nvSpPr>
        <p:spPr>
          <a:xfrm>
            <a:off x="776087" y="2133600"/>
            <a:ext cx="8082164" cy="3992563"/>
          </a:xfrm>
        </p:spPr>
        <p:txBody>
          <a:bodyPr>
            <a:normAutofit/>
          </a:bodyPr>
          <a:lstStyle/>
          <a:p>
            <a:r>
              <a:rPr lang="ja-JP" altLang="en-US" dirty="0" smtClean="0"/>
              <a:t>塩分分布の問題のデバッグ</a:t>
            </a:r>
            <a:endParaRPr lang="en-US" altLang="ja-JP" dirty="0" smtClean="0"/>
          </a:p>
          <a:p>
            <a:pPr lvl="1"/>
            <a:r>
              <a:rPr kumimoji="1" lang="ja-JP" altLang="en-US" dirty="0" smtClean="0"/>
              <a:t>海面境界層の考慮</a:t>
            </a:r>
            <a:endParaRPr kumimoji="1" lang="en-US" altLang="ja-JP" dirty="0" smtClean="0"/>
          </a:p>
          <a:p>
            <a:r>
              <a:rPr lang="ja-JP" altLang="en-US" dirty="0"/>
              <a:t>大気海洋海氷モデルによる水惑星</a:t>
            </a:r>
            <a:r>
              <a:rPr lang="ja-JP" altLang="en-US" dirty="0" smtClean="0"/>
              <a:t>実験</a:t>
            </a:r>
            <a:r>
              <a:rPr lang="ja-JP" altLang="en-US" dirty="0" smtClean="0"/>
              <a:t>の再試</a:t>
            </a:r>
            <a:endParaRPr lang="en-US" altLang="ja-JP" dirty="0" smtClean="0"/>
          </a:p>
          <a:p>
            <a:pPr lvl="1"/>
            <a:r>
              <a:rPr lang="ja-JP" altLang="en-US" dirty="0" smtClean="0"/>
              <a:t>標準実験</a:t>
            </a:r>
            <a:endParaRPr lang="en-US" altLang="ja-JP" dirty="0" smtClean="0"/>
          </a:p>
          <a:p>
            <a:pPr lvl="1"/>
            <a:r>
              <a:rPr lang="ja-JP" altLang="en-US" dirty="0"/>
              <a:t>太陽定数増減実験を試験的に行ってみた</a:t>
            </a:r>
            <a:endParaRPr lang="en-US" altLang="ja-JP" dirty="0"/>
          </a:p>
          <a:p>
            <a:pPr lvl="2"/>
            <a:r>
              <a:rPr lang="ja-JP" altLang="en-US" dirty="0" smtClean="0"/>
              <a:t>クラスター上で結合計算</a:t>
            </a:r>
            <a:endParaRPr lang="en-US" altLang="ja-JP" dirty="0" smtClean="0"/>
          </a:p>
          <a:p>
            <a:pPr lvl="1"/>
            <a:r>
              <a:rPr lang="ja-JP" altLang="en-US" dirty="0" smtClean="0"/>
              <a:t>まとめ</a:t>
            </a:r>
            <a:endParaRPr lang="en-US" altLang="ja-JP" dirty="0" smtClean="0"/>
          </a:p>
        </p:txBody>
      </p:sp>
    </p:spTree>
    <p:extLst>
      <p:ext uri="{BB962C8B-B14F-4D97-AF65-F5344CB8AC3E}">
        <p14:creationId xmlns:p14="http://schemas.microsoft.com/office/powerpoint/2010/main" val="42323715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前回報告した塩分分布の問題</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dirty="0"/>
          </a:p>
        </p:txBody>
      </p:sp>
      <p:pic>
        <p:nvPicPr>
          <p:cNvPr id="4" name="図 3" descr="スクリーンショット 2015-11-05 12.09.08.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96487"/>
            <a:ext cx="4970346" cy="3368046"/>
          </a:xfrm>
          <a:prstGeom prst="rect">
            <a:avLst/>
          </a:prstGeom>
        </p:spPr>
      </p:pic>
      <p:sp>
        <p:nvSpPr>
          <p:cNvPr id="6" name="テキスト ボックス 5"/>
          <p:cNvSpPr txBox="1"/>
          <p:nvPr/>
        </p:nvSpPr>
        <p:spPr>
          <a:xfrm>
            <a:off x="4805980" y="2417105"/>
            <a:ext cx="4197691" cy="3416320"/>
          </a:xfrm>
          <a:prstGeom prst="rect">
            <a:avLst/>
          </a:prstGeom>
          <a:noFill/>
        </p:spPr>
        <p:txBody>
          <a:bodyPr wrap="square" rtlCol="0">
            <a:spAutoFit/>
          </a:bodyPr>
          <a:lstStyle/>
          <a:p>
            <a:r>
              <a:rPr lang="en-US" altLang="ja-JP" sz="2400" dirty="0" smtClean="0"/>
              <a:t> </a:t>
            </a:r>
          </a:p>
          <a:p>
            <a:pPr marL="342900" indent="-342900">
              <a:buFont typeface="Arial"/>
              <a:buChar char="•"/>
            </a:pPr>
            <a:r>
              <a:rPr lang="ja-JP" altLang="en-US" sz="2400" dirty="0" smtClean="0"/>
              <a:t>塩分の分布が半球反対称な分布になってしまった</a:t>
            </a:r>
            <a:r>
              <a:rPr lang="en-US" altLang="ja-JP" sz="2400" dirty="0" smtClean="0"/>
              <a:t>. </a:t>
            </a:r>
          </a:p>
          <a:p>
            <a:pPr marL="800100" lvl="1" indent="-342900">
              <a:buFontTx/>
              <a:buChar char="•"/>
            </a:pPr>
            <a:r>
              <a:rPr lang="ja-JP" altLang="en-US" sz="2400" dirty="0" smtClean="0"/>
              <a:t>本来なら</a:t>
            </a:r>
            <a:r>
              <a:rPr lang="en-US" altLang="ja-JP" sz="2400" dirty="0" smtClean="0"/>
              <a:t>. </a:t>
            </a:r>
            <a:r>
              <a:rPr lang="ja-JP" altLang="en-US" sz="2400" dirty="0" smtClean="0"/>
              <a:t>両半球の中緯度で高塩分の舌状構造ができることが期待される</a:t>
            </a:r>
            <a:r>
              <a:rPr lang="en-US" altLang="ja-JP" sz="2400" dirty="0" smtClean="0"/>
              <a:t>.</a:t>
            </a:r>
          </a:p>
          <a:p>
            <a:pPr marL="342900" indent="-342900">
              <a:buFontTx/>
              <a:buChar char="•"/>
            </a:pPr>
            <a:r>
              <a:rPr lang="en-US" altLang="ja-JP" sz="2400" dirty="0" smtClean="0"/>
              <a:t>2</a:t>
            </a:r>
            <a:r>
              <a:rPr lang="ja-JP" altLang="en-US" sz="2400" dirty="0" smtClean="0"/>
              <a:t> </a:t>
            </a:r>
            <a:r>
              <a:rPr lang="en-US" altLang="ja-JP" sz="2400" dirty="0" smtClean="0"/>
              <a:t>grid</a:t>
            </a:r>
            <a:r>
              <a:rPr lang="ja-JP" altLang="en-US" sz="2400" dirty="0" smtClean="0"/>
              <a:t> </a:t>
            </a:r>
            <a:r>
              <a:rPr lang="en-US" altLang="ja-JP" sz="2400" dirty="0" smtClean="0"/>
              <a:t>noise</a:t>
            </a:r>
            <a:r>
              <a:rPr lang="ja-JP" altLang="en-US" sz="2400" dirty="0" smtClean="0"/>
              <a:t> が目立つ</a:t>
            </a:r>
            <a:r>
              <a:rPr lang="en-US" altLang="ja-JP" sz="2400" dirty="0" smtClean="0"/>
              <a:t>. </a:t>
            </a:r>
          </a:p>
          <a:p>
            <a:endParaRPr kumimoji="1" lang="en-US" altLang="ja-JP" sz="2400" dirty="0" smtClean="0"/>
          </a:p>
        </p:txBody>
      </p:sp>
      <p:sp>
        <p:nvSpPr>
          <p:cNvPr id="5" name="テキスト ボックス 4"/>
          <p:cNvSpPr txBox="1"/>
          <p:nvPr/>
        </p:nvSpPr>
        <p:spPr>
          <a:xfrm>
            <a:off x="2042315" y="2311821"/>
            <a:ext cx="2313286" cy="369332"/>
          </a:xfrm>
          <a:prstGeom prst="rect">
            <a:avLst/>
          </a:prstGeom>
          <a:noFill/>
        </p:spPr>
        <p:txBody>
          <a:bodyPr wrap="square" rtlCol="0">
            <a:spAutoFit/>
          </a:bodyPr>
          <a:lstStyle/>
          <a:p>
            <a:r>
              <a:rPr kumimoji="1" lang="ja-JP" altLang="en-US" dirty="0" smtClean="0"/>
              <a:t>塩分分布</a:t>
            </a:r>
            <a:endParaRPr kumimoji="1" lang="ja-JP" altLang="en-US" dirty="0"/>
          </a:p>
        </p:txBody>
      </p:sp>
    </p:spTree>
    <p:extLst>
      <p:ext uri="{BB962C8B-B14F-4D97-AF65-F5344CB8AC3E}">
        <p14:creationId xmlns:p14="http://schemas.microsoft.com/office/powerpoint/2010/main" val="195355421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海洋混合層の扱い方再考</a:t>
            </a:r>
            <a:endParaRPr kumimoji="1" lang="ja-JP" altLang="en-US" dirty="0"/>
          </a:p>
        </p:txBody>
      </p:sp>
      <p:sp>
        <p:nvSpPr>
          <p:cNvPr id="6" name="コンテンツ プレースホルダー 5"/>
          <p:cNvSpPr>
            <a:spLocks noGrp="1"/>
          </p:cNvSpPr>
          <p:nvPr>
            <p:ph idx="1"/>
          </p:nvPr>
        </p:nvSpPr>
        <p:spPr>
          <a:xfrm>
            <a:off x="4497465" y="1969455"/>
            <a:ext cx="4646535" cy="3662414"/>
          </a:xfrm>
        </p:spPr>
        <p:txBody>
          <a:bodyPr>
            <a:normAutofit lnSpcReduction="10000"/>
          </a:bodyPr>
          <a:lstStyle/>
          <a:p>
            <a:r>
              <a:rPr lang="ja-JP" altLang="en-US" dirty="0" smtClean="0"/>
              <a:t>これまで</a:t>
            </a:r>
            <a:r>
              <a:rPr lang="en-US" altLang="ja-JP" dirty="0" smtClean="0"/>
              <a:t>, </a:t>
            </a:r>
            <a:r>
              <a:rPr lang="ja-JP" altLang="en-US" dirty="0" smtClean="0"/>
              <a:t>風駆動の混合を考慮していなかった</a:t>
            </a:r>
            <a:r>
              <a:rPr lang="en-US" altLang="ja-JP" dirty="0" smtClean="0"/>
              <a:t>. </a:t>
            </a:r>
          </a:p>
          <a:p>
            <a:r>
              <a:rPr lang="ja-JP" altLang="en-US" dirty="0" smtClean="0"/>
              <a:t>最も安直な方法で考慮</a:t>
            </a:r>
            <a:r>
              <a:rPr lang="en-US" altLang="ja-JP" dirty="0" smtClean="0"/>
              <a:t> </a:t>
            </a:r>
          </a:p>
          <a:p>
            <a:pPr lvl="1"/>
            <a:r>
              <a:rPr lang="ja-JP" altLang="en-US" dirty="0" smtClean="0"/>
              <a:t>海面表層</a:t>
            </a:r>
            <a:r>
              <a:rPr lang="en-US" altLang="ja-JP" dirty="0" smtClean="0"/>
              <a:t>(50 m)</a:t>
            </a:r>
            <a:r>
              <a:rPr kumimoji="1" lang="ja-JP" altLang="en-US" dirty="0" smtClean="0"/>
              <a:t>で</a:t>
            </a:r>
            <a:r>
              <a:rPr kumimoji="1" lang="en-US" altLang="ja-JP" dirty="0" smtClean="0"/>
              <a:t>, </a:t>
            </a:r>
            <a:r>
              <a:rPr kumimoji="1" lang="ja-JP" altLang="en-US" dirty="0" smtClean="0"/>
              <a:t>大きな鉛直拡散係数を指定する</a:t>
            </a:r>
            <a:r>
              <a:rPr kumimoji="1" lang="en-US" altLang="ja-JP" dirty="0" smtClean="0"/>
              <a:t>. </a:t>
            </a:r>
            <a:endParaRPr lang="en-US" altLang="ja-JP" dirty="0" smtClean="0"/>
          </a:p>
          <a:p>
            <a:pPr lvl="2"/>
            <a:r>
              <a:rPr lang="ja-JP" altLang="en-US" dirty="0" smtClean="0"/>
              <a:t>値</a:t>
            </a:r>
            <a:r>
              <a:rPr lang="en-US" altLang="ja-JP" dirty="0" smtClean="0"/>
              <a:t>(</a:t>
            </a:r>
            <a:r>
              <a:rPr lang="en-US" altLang="ja-JP" dirty="0" err="1"/>
              <a:t>K</a:t>
            </a:r>
            <a:r>
              <a:rPr lang="en-US" altLang="ja-JP" dirty="0" err="1" smtClean="0"/>
              <a:t>v</a:t>
            </a:r>
            <a:r>
              <a:rPr lang="en-US" altLang="ja-JP" baseline="-25000" dirty="0" err="1" smtClean="0"/>
              <a:t>mixlyr</a:t>
            </a:r>
            <a:r>
              <a:rPr lang="en-US" altLang="ja-JP" dirty="0" smtClean="0"/>
              <a:t>)</a:t>
            </a:r>
            <a:r>
              <a:rPr lang="ja-JP" altLang="en-US" dirty="0" smtClean="0"/>
              <a:t>の与え方の例</a:t>
            </a:r>
            <a:endParaRPr lang="en-US" altLang="ja-JP" dirty="0"/>
          </a:p>
          <a:p>
            <a:pPr lvl="3"/>
            <a:r>
              <a:rPr lang="en-US" altLang="ja-JP" dirty="0" smtClean="0"/>
              <a:t> 2x10</a:t>
            </a:r>
            <a:r>
              <a:rPr lang="en-US" altLang="ja-JP" baseline="30000" dirty="0" smtClean="0"/>
              <a:t>-3 </a:t>
            </a:r>
            <a:r>
              <a:rPr lang="en-US" altLang="ja-JP" dirty="0" smtClean="0"/>
              <a:t>[m</a:t>
            </a:r>
            <a:r>
              <a:rPr lang="en-US" altLang="ja-JP" baseline="30000" dirty="0" smtClean="0"/>
              <a:t>2</a:t>
            </a:r>
            <a:r>
              <a:rPr lang="en-US" altLang="ja-JP" dirty="0" smtClean="0"/>
              <a:t>/s] </a:t>
            </a:r>
            <a:r>
              <a:rPr lang="en-US" altLang="ja-JP" sz="1600" dirty="0" smtClean="0"/>
              <a:t>(</a:t>
            </a:r>
            <a:r>
              <a:rPr lang="en-US" altLang="ja-JP" sz="1600" dirty="0" err="1" smtClean="0"/>
              <a:t>Goosse</a:t>
            </a:r>
            <a:r>
              <a:rPr lang="en-US" altLang="ja-JP" sz="1600" dirty="0" smtClean="0"/>
              <a:t> et al</a:t>
            </a:r>
            <a:r>
              <a:rPr lang="en-US" altLang="ja-JP" sz="1600" dirty="0" smtClean="0"/>
              <a:t>, </a:t>
            </a:r>
            <a:r>
              <a:rPr lang="en-US" altLang="ja-JP" sz="1600" dirty="0" smtClean="0"/>
              <a:t>1998)</a:t>
            </a:r>
          </a:p>
          <a:p>
            <a:pPr lvl="3"/>
            <a:r>
              <a:rPr lang="en-US" altLang="ja-JP" dirty="0"/>
              <a:t>2</a:t>
            </a:r>
            <a:r>
              <a:rPr lang="en-US" altLang="ja-JP" dirty="0" smtClean="0"/>
              <a:t>x10</a:t>
            </a:r>
            <a:r>
              <a:rPr lang="en-US" altLang="ja-JP" baseline="30000" dirty="0" smtClean="0"/>
              <a:t>-4 </a:t>
            </a:r>
            <a:r>
              <a:rPr lang="en-US" altLang="ja-JP" dirty="0" smtClean="0"/>
              <a:t>[m</a:t>
            </a:r>
            <a:r>
              <a:rPr lang="en-US" altLang="ja-JP" baseline="30000" dirty="0" smtClean="0"/>
              <a:t>2</a:t>
            </a:r>
            <a:r>
              <a:rPr lang="en-US" altLang="ja-JP" dirty="0" smtClean="0"/>
              <a:t>/s]</a:t>
            </a:r>
            <a:r>
              <a:rPr lang="en-US" altLang="ja-JP" dirty="0" smtClean="0"/>
              <a:t> </a:t>
            </a:r>
            <a:r>
              <a:rPr lang="en-US" altLang="ja-JP" sz="1600" dirty="0" smtClean="0"/>
              <a:t>(</a:t>
            </a:r>
            <a:r>
              <a:rPr lang="en-US" altLang="ja-JP" sz="1600" dirty="0" err="1" smtClean="0"/>
              <a:t>Hirst</a:t>
            </a:r>
            <a:r>
              <a:rPr lang="en-US" altLang="ja-JP" sz="1600" dirty="0" smtClean="0"/>
              <a:t> and McDougall, 1996)</a:t>
            </a:r>
            <a:endParaRPr kumimoji="1" lang="en-US" altLang="ja-JP" sz="1600" baseline="30000" dirty="0" smtClean="0"/>
          </a:p>
        </p:txBody>
      </p:sp>
      <p:cxnSp>
        <p:nvCxnSpPr>
          <p:cNvPr id="4" name="直線コネクタ 3"/>
          <p:cNvCxnSpPr/>
          <p:nvPr/>
        </p:nvCxnSpPr>
        <p:spPr>
          <a:xfrm flipV="1">
            <a:off x="457200" y="2338923"/>
            <a:ext cx="3732719" cy="30979"/>
          </a:xfrm>
          <a:prstGeom prst="line">
            <a:avLst/>
          </a:prstGeom>
        </p:spPr>
        <p:style>
          <a:lnRef idx="2">
            <a:schemeClr val="accent1"/>
          </a:lnRef>
          <a:fillRef idx="0">
            <a:schemeClr val="accent1"/>
          </a:fillRef>
          <a:effectRef idx="1">
            <a:schemeClr val="accent1"/>
          </a:effectRef>
          <a:fontRef idx="minor">
            <a:schemeClr val="tx1"/>
          </a:fontRef>
        </p:style>
      </p:cxnSp>
      <p:cxnSp>
        <p:nvCxnSpPr>
          <p:cNvPr id="5" name="直線コネクタ 4"/>
          <p:cNvCxnSpPr/>
          <p:nvPr/>
        </p:nvCxnSpPr>
        <p:spPr>
          <a:xfrm flipV="1">
            <a:off x="457200" y="3079925"/>
            <a:ext cx="3732719" cy="30979"/>
          </a:xfrm>
          <a:prstGeom prst="line">
            <a:avLst/>
          </a:prstGeom>
          <a:ln>
            <a:prstDash val="sysDash"/>
          </a:ln>
        </p:spPr>
        <p:style>
          <a:lnRef idx="2">
            <a:schemeClr val="accent1"/>
          </a:lnRef>
          <a:fillRef idx="0">
            <a:schemeClr val="accent1"/>
          </a:fillRef>
          <a:effectRef idx="1">
            <a:schemeClr val="accent1"/>
          </a:effectRef>
          <a:fontRef idx="minor">
            <a:schemeClr val="tx1"/>
          </a:fontRef>
        </p:style>
      </p:cxnSp>
      <p:cxnSp>
        <p:nvCxnSpPr>
          <p:cNvPr id="8" name="直線矢印コネクタ 7"/>
          <p:cNvCxnSpPr/>
          <p:nvPr/>
        </p:nvCxnSpPr>
        <p:spPr>
          <a:xfrm>
            <a:off x="457200" y="4894699"/>
            <a:ext cx="3732719"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0" name="直線矢印コネクタ 9"/>
          <p:cNvCxnSpPr/>
          <p:nvPr/>
        </p:nvCxnSpPr>
        <p:spPr>
          <a:xfrm flipV="1">
            <a:off x="488176" y="1969455"/>
            <a:ext cx="0" cy="292524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2" name="テキスト ボックス 11"/>
          <p:cNvSpPr txBox="1"/>
          <p:nvPr/>
        </p:nvSpPr>
        <p:spPr>
          <a:xfrm>
            <a:off x="2447176" y="4894699"/>
            <a:ext cx="2756946" cy="369332"/>
          </a:xfrm>
          <a:prstGeom prst="rect">
            <a:avLst/>
          </a:prstGeom>
          <a:noFill/>
        </p:spPr>
        <p:txBody>
          <a:bodyPr wrap="square" rtlCol="0">
            <a:spAutoFit/>
          </a:bodyPr>
          <a:lstStyle/>
          <a:p>
            <a:r>
              <a:rPr kumimoji="1" lang="ja-JP" altLang="en-US" dirty="0" smtClean="0"/>
              <a:t>鉛直渦拡散係数</a:t>
            </a:r>
            <a:r>
              <a:rPr kumimoji="1" lang="en-US" altLang="ja-JP" dirty="0" smtClean="0"/>
              <a:t> [m</a:t>
            </a:r>
            <a:r>
              <a:rPr kumimoji="1" lang="en-US" altLang="ja-JP" baseline="30000" dirty="0" smtClean="0"/>
              <a:t>2</a:t>
            </a:r>
            <a:r>
              <a:rPr kumimoji="1" lang="en-US" altLang="ja-JP" dirty="0" smtClean="0"/>
              <a:t>/s]</a:t>
            </a:r>
            <a:endParaRPr kumimoji="1" lang="en-US" altLang="ja-JP" dirty="0" smtClean="0"/>
          </a:p>
        </p:txBody>
      </p:sp>
      <p:sp>
        <p:nvSpPr>
          <p:cNvPr id="13" name="テキスト ボックス 12"/>
          <p:cNvSpPr txBox="1"/>
          <p:nvPr/>
        </p:nvSpPr>
        <p:spPr>
          <a:xfrm>
            <a:off x="309772" y="1540523"/>
            <a:ext cx="820888" cy="461665"/>
          </a:xfrm>
          <a:prstGeom prst="rect">
            <a:avLst/>
          </a:prstGeom>
          <a:noFill/>
        </p:spPr>
        <p:txBody>
          <a:bodyPr wrap="square" rtlCol="0">
            <a:spAutoFit/>
          </a:bodyPr>
          <a:lstStyle/>
          <a:p>
            <a:r>
              <a:rPr kumimoji="1" lang="en-US" altLang="ja-JP" sz="2400" dirty="0" smtClean="0"/>
              <a:t>z</a:t>
            </a:r>
            <a:endParaRPr kumimoji="1" lang="en-US" altLang="ja-JP" sz="2400" dirty="0" smtClean="0"/>
          </a:p>
        </p:txBody>
      </p:sp>
      <p:sp>
        <p:nvSpPr>
          <p:cNvPr id="18" name="テキスト ボックス 17"/>
          <p:cNvSpPr txBox="1"/>
          <p:nvPr/>
        </p:nvSpPr>
        <p:spPr>
          <a:xfrm>
            <a:off x="170376" y="2154257"/>
            <a:ext cx="820888" cy="369332"/>
          </a:xfrm>
          <a:prstGeom prst="rect">
            <a:avLst/>
          </a:prstGeom>
          <a:noFill/>
        </p:spPr>
        <p:txBody>
          <a:bodyPr wrap="square" rtlCol="0">
            <a:spAutoFit/>
          </a:bodyPr>
          <a:lstStyle/>
          <a:p>
            <a:r>
              <a:rPr lang="en-US" altLang="ja-JP" dirty="0" smtClean="0"/>
              <a:t>0</a:t>
            </a:r>
            <a:endParaRPr kumimoji="1" lang="en-US" altLang="ja-JP" dirty="0" smtClean="0"/>
          </a:p>
        </p:txBody>
      </p:sp>
      <p:sp>
        <p:nvSpPr>
          <p:cNvPr id="19" name="テキスト ボックス 18"/>
          <p:cNvSpPr txBox="1"/>
          <p:nvPr/>
        </p:nvSpPr>
        <p:spPr>
          <a:xfrm>
            <a:off x="46756" y="4677845"/>
            <a:ext cx="1083904" cy="369332"/>
          </a:xfrm>
          <a:prstGeom prst="rect">
            <a:avLst/>
          </a:prstGeom>
          <a:noFill/>
        </p:spPr>
        <p:txBody>
          <a:bodyPr wrap="square" rtlCol="0">
            <a:spAutoFit/>
          </a:bodyPr>
          <a:lstStyle/>
          <a:p>
            <a:r>
              <a:rPr lang="en-US" altLang="ja-JP" dirty="0" smtClean="0"/>
              <a:t>-H</a:t>
            </a:r>
            <a:endParaRPr kumimoji="1" lang="en-US" altLang="ja-JP" dirty="0" smtClean="0"/>
          </a:p>
        </p:txBody>
      </p:sp>
      <p:sp>
        <p:nvSpPr>
          <p:cNvPr id="20" name="テキスト ボックス 19"/>
          <p:cNvSpPr txBox="1"/>
          <p:nvPr/>
        </p:nvSpPr>
        <p:spPr>
          <a:xfrm>
            <a:off x="-84752" y="2941729"/>
            <a:ext cx="1083904" cy="369332"/>
          </a:xfrm>
          <a:prstGeom prst="rect">
            <a:avLst/>
          </a:prstGeom>
          <a:noFill/>
        </p:spPr>
        <p:txBody>
          <a:bodyPr wrap="square" rtlCol="0">
            <a:spAutoFit/>
          </a:bodyPr>
          <a:lstStyle/>
          <a:p>
            <a:r>
              <a:rPr lang="en-US" altLang="ja-JP" dirty="0" smtClean="0"/>
              <a:t>-50m</a:t>
            </a:r>
            <a:endParaRPr kumimoji="1" lang="en-US" altLang="ja-JP" dirty="0" smtClean="0"/>
          </a:p>
        </p:txBody>
      </p:sp>
      <p:sp>
        <p:nvSpPr>
          <p:cNvPr id="21" name="テキスト ボックス 20"/>
          <p:cNvSpPr txBox="1"/>
          <p:nvPr/>
        </p:nvSpPr>
        <p:spPr>
          <a:xfrm>
            <a:off x="4816911" y="5707721"/>
            <a:ext cx="4327089" cy="1169551"/>
          </a:xfrm>
          <a:prstGeom prst="rect">
            <a:avLst/>
          </a:prstGeom>
          <a:noFill/>
        </p:spPr>
        <p:txBody>
          <a:bodyPr wrap="square" rtlCol="0">
            <a:spAutoFit/>
          </a:bodyPr>
          <a:lstStyle/>
          <a:p>
            <a:r>
              <a:rPr kumimoji="1" lang="en-US" altLang="ja-JP" sz="1400" dirty="0" smtClean="0"/>
              <a:t>[</a:t>
            </a:r>
            <a:r>
              <a:rPr kumimoji="1" lang="ja-JP" altLang="en-US" sz="1400" dirty="0" smtClean="0"/>
              <a:t>備考</a:t>
            </a:r>
            <a:r>
              <a:rPr kumimoji="1" lang="en-US" altLang="ja-JP" sz="1400" dirty="0" smtClean="0"/>
              <a:t>] </a:t>
            </a:r>
            <a:r>
              <a:rPr kumimoji="1" lang="ja-JP" altLang="en-US" sz="1400" dirty="0" smtClean="0"/>
              <a:t>より精巧に混合層を表現したい場合は</a:t>
            </a:r>
            <a:r>
              <a:rPr kumimoji="1" lang="en-US" altLang="ja-JP" sz="1400" dirty="0" smtClean="0"/>
              <a:t>, </a:t>
            </a:r>
            <a:r>
              <a:rPr lang="ja-JP" altLang="en-US" sz="1400" dirty="0" smtClean="0"/>
              <a:t>以下のようなものが使われる</a:t>
            </a:r>
            <a:r>
              <a:rPr lang="en-US" altLang="ja-JP" sz="1400" dirty="0" smtClean="0"/>
              <a:t>. </a:t>
            </a:r>
            <a:endParaRPr kumimoji="1" lang="en-US" altLang="ja-JP" sz="1400" dirty="0" smtClean="0"/>
          </a:p>
          <a:p>
            <a:pPr marL="742950" lvl="1" indent="-285750">
              <a:buFontTx/>
              <a:buChar char="•"/>
            </a:pPr>
            <a:r>
              <a:rPr lang="en-US" altLang="ja-JP" sz="1400" dirty="0" smtClean="0"/>
              <a:t>PP </a:t>
            </a:r>
            <a:r>
              <a:rPr lang="ja-JP" altLang="en-US" sz="1400" dirty="0" smtClean="0"/>
              <a:t>スキーム</a:t>
            </a:r>
            <a:r>
              <a:rPr lang="en-US" altLang="ja-JP" sz="1400" dirty="0" smtClean="0"/>
              <a:t>(</a:t>
            </a:r>
            <a:r>
              <a:rPr lang="en-US" altLang="ja-JP" sz="1400" dirty="0" err="1" smtClean="0"/>
              <a:t>Pacanoswki</a:t>
            </a:r>
            <a:r>
              <a:rPr lang="en-US" altLang="ja-JP" sz="1400" dirty="0" smtClean="0"/>
              <a:t> and Philander, 1981)</a:t>
            </a:r>
            <a:endParaRPr lang="en-US" altLang="ja-JP" sz="1400" dirty="0"/>
          </a:p>
          <a:p>
            <a:pPr marL="742950" lvl="1" indent="-285750">
              <a:buFontTx/>
              <a:buChar char="•"/>
            </a:pPr>
            <a:r>
              <a:rPr kumimoji="1" lang="en-US" altLang="ja-JP" sz="1400" dirty="0" smtClean="0"/>
              <a:t>KPP </a:t>
            </a:r>
            <a:r>
              <a:rPr kumimoji="1" lang="ja-JP" altLang="en-US" sz="1400" dirty="0" smtClean="0"/>
              <a:t>スキーム</a:t>
            </a:r>
            <a:r>
              <a:rPr kumimoji="1" lang="en-US" altLang="ja-JP" sz="1400" dirty="0" smtClean="0"/>
              <a:t> (Large et al., 1994)</a:t>
            </a:r>
          </a:p>
          <a:p>
            <a:pPr marL="742950" lvl="1" indent="-285750">
              <a:buFontTx/>
              <a:buChar char="•"/>
            </a:pPr>
            <a:r>
              <a:rPr lang="en-US" altLang="ja-JP" sz="1400" dirty="0" smtClean="0"/>
              <a:t>Mellor and Yamada 2.5 </a:t>
            </a:r>
            <a:r>
              <a:rPr lang="ja-JP" altLang="en-US" sz="1400" dirty="0" smtClean="0"/>
              <a:t>次</a:t>
            </a:r>
            <a:endParaRPr kumimoji="1" lang="ja-JP" altLang="en-US" sz="1400" dirty="0"/>
          </a:p>
        </p:txBody>
      </p:sp>
      <p:cxnSp>
        <p:nvCxnSpPr>
          <p:cNvPr id="23" name="直線コネクタ 22"/>
          <p:cNvCxnSpPr/>
          <p:nvPr/>
        </p:nvCxnSpPr>
        <p:spPr>
          <a:xfrm>
            <a:off x="1130660" y="3157374"/>
            <a:ext cx="0" cy="17373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 name="直線コネクタ 24"/>
          <p:cNvCxnSpPr/>
          <p:nvPr/>
        </p:nvCxnSpPr>
        <p:spPr>
          <a:xfrm>
            <a:off x="3250095" y="2338923"/>
            <a:ext cx="0" cy="694532"/>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8" name="直線コネクタ 27"/>
          <p:cNvCxnSpPr/>
          <p:nvPr/>
        </p:nvCxnSpPr>
        <p:spPr>
          <a:xfrm flipH="1">
            <a:off x="1130660" y="3033455"/>
            <a:ext cx="2119435" cy="1524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32" name="テキスト ボックス 31"/>
          <p:cNvSpPr txBox="1"/>
          <p:nvPr/>
        </p:nvSpPr>
        <p:spPr>
          <a:xfrm>
            <a:off x="2973787" y="1971207"/>
            <a:ext cx="1440427" cy="369332"/>
          </a:xfrm>
          <a:prstGeom prst="rect">
            <a:avLst/>
          </a:prstGeom>
          <a:noFill/>
        </p:spPr>
        <p:txBody>
          <a:bodyPr wrap="square" rtlCol="0">
            <a:spAutoFit/>
          </a:bodyPr>
          <a:lstStyle/>
          <a:p>
            <a:r>
              <a:rPr lang="en-US" altLang="ja-JP" dirty="0" err="1"/>
              <a:t>K</a:t>
            </a:r>
            <a:r>
              <a:rPr lang="en-US" altLang="ja-JP" dirty="0" err="1" smtClean="0"/>
              <a:t>v</a:t>
            </a:r>
            <a:r>
              <a:rPr lang="en-US" altLang="ja-JP" baseline="-25000" dirty="0" err="1" smtClean="0"/>
              <a:t>mixlyr</a:t>
            </a:r>
            <a:endParaRPr kumimoji="1" lang="ja-JP" altLang="en-US" baseline="-25000" dirty="0"/>
          </a:p>
        </p:txBody>
      </p:sp>
      <p:sp>
        <p:nvSpPr>
          <p:cNvPr id="33" name="テキスト ボックス 32"/>
          <p:cNvSpPr txBox="1"/>
          <p:nvPr/>
        </p:nvSpPr>
        <p:spPr>
          <a:xfrm>
            <a:off x="864877" y="4862511"/>
            <a:ext cx="820888" cy="369332"/>
          </a:xfrm>
          <a:prstGeom prst="rect">
            <a:avLst/>
          </a:prstGeom>
          <a:noFill/>
        </p:spPr>
        <p:txBody>
          <a:bodyPr wrap="square" rtlCol="0">
            <a:spAutoFit/>
          </a:bodyPr>
          <a:lstStyle/>
          <a:p>
            <a:r>
              <a:rPr lang="en-US" altLang="ja-JP" dirty="0" smtClean="0"/>
              <a:t>3x10</a:t>
            </a:r>
            <a:r>
              <a:rPr lang="en-US" altLang="ja-JP" baseline="30000" dirty="0" smtClean="0"/>
              <a:t>-5</a:t>
            </a:r>
            <a:endParaRPr kumimoji="1" lang="ja-JP" altLang="en-US" baseline="30000" dirty="0"/>
          </a:p>
        </p:txBody>
      </p:sp>
    </p:spTree>
    <p:extLst>
      <p:ext uri="{BB962C8B-B14F-4D97-AF65-F5344CB8AC3E}">
        <p14:creationId xmlns:p14="http://schemas.microsoft.com/office/powerpoint/2010/main" val="43494054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実験</a:t>
            </a:r>
            <a:endParaRPr kumimoji="1" lang="ja-JP" altLang="en-US" dirty="0"/>
          </a:p>
        </p:txBody>
      </p:sp>
      <p:sp>
        <p:nvSpPr>
          <p:cNvPr id="3" name="コンテンツ プレースホルダー 2"/>
          <p:cNvSpPr>
            <a:spLocks noGrp="1"/>
          </p:cNvSpPr>
          <p:nvPr>
            <p:ph idx="1"/>
          </p:nvPr>
        </p:nvSpPr>
        <p:spPr>
          <a:xfrm>
            <a:off x="155745" y="1940407"/>
            <a:ext cx="8781594" cy="4525963"/>
          </a:xfrm>
        </p:spPr>
        <p:txBody>
          <a:bodyPr>
            <a:normAutofit/>
          </a:bodyPr>
          <a:lstStyle/>
          <a:p>
            <a:r>
              <a:rPr kumimoji="1" lang="ja-JP" altLang="en-US" dirty="0" smtClean="0"/>
              <a:t>結合系を</a:t>
            </a:r>
            <a:r>
              <a:rPr lang="ja-JP" altLang="en-US" dirty="0" smtClean="0"/>
              <a:t>数</a:t>
            </a:r>
            <a:r>
              <a:rPr kumimoji="1" lang="ja-JP" altLang="en-US" dirty="0" smtClean="0"/>
              <a:t>年間積分する</a:t>
            </a:r>
            <a:r>
              <a:rPr kumimoji="1" lang="en-US" altLang="ja-JP" dirty="0" smtClean="0"/>
              <a:t>.</a:t>
            </a:r>
            <a:r>
              <a:rPr kumimoji="1" lang="ja-JP" altLang="en-US" dirty="0" smtClean="0"/>
              <a:t> </a:t>
            </a:r>
            <a:r>
              <a:rPr kumimoji="1" lang="en-US" altLang="ja-JP" dirty="0" smtClean="0"/>
              <a:t> </a:t>
            </a:r>
          </a:p>
          <a:p>
            <a:pPr lvl="1"/>
            <a:r>
              <a:rPr kumimoji="1" lang="ja-JP" altLang="en-US" dirty="0" smtClean="0"/>
              <a:t>実験ケース</a:t>
            </a:r>
            <a:endParaRPr kumimoji="1" lang="en-US" altLang="ja-JP" dirty="0" smtClean="0"/>
          </a:p>
          <a:p>
            <a:pPr lvl="2"/>
            <a:r>
              <a:rPr kumimoji="1" lang="en-US" altLang="ja-JP" dirty="0" smtClean="0"/>
              <a:t>A. </a:t>
            </a:r>
            <a:r>
              <a:rPr kumimoji="1" lang="ja-JP" altLang="en-US" dirty="0" smtClean="0"/>
              <a:t>風駆動の混合を</a:t>
            </a:r>
            <a:r>
              <a:rPr kumimoji="1" lang="ja-JP" altLang="en-US" sz="2800" b="1" dirty="0" smtClean="0"/>
              <a:t>考慮しない</a:t>
            </a:r>
            <a:r>
              <a:rPr kumimoji="1" lang="ja-JP" altLang="en-US" dirty="0" smtClean="0"/>
              <a:t>場合</a:t>
            </a:r>
            <a:r>
              <a:rPr kumimoji="1" lang="en-US" altLang="ja-JP" dirty="0" smtClean="0"/>
              <a:t> (</a:t>
            </a:r>
            <a:r>
              <a:rPr kumimoji="1" lang="ja-JP" altLang="en-US" dirty="0" smtClean="0"/>
              <a:t>前回と同じ</a:t>
            </a:r>
            <a:r>
              <a:rPr kumimoji="1" lang="en-US" altLang="ja-JP" dirty="0" smtClean="0"/>
              <a:t>)</a:t>
            </a:r>
          </a:p>
          <a:p>
            <a:pPr lvl="2"/>
            <a:r>
              <a:rPr lang="en-US" altLang="ja-JP" dirty="0" smtClean="0"/>
              <a:t>B. </a:t>
            </a:r>
            <a:r>
              <a:rPr lang="ja-JP" altLang="en-US" dirty="0" smtClean="0"/>
              <a:t>風</a:t>
            </a:r>
            <a:r>
              <a:rPr lang="ja-JP" altLang="en-US" dirty="0"/>
              <a:t>駆動の混合を</a:t>
            </a:r>
            <a:r>
              <a:rPr lang="ja-JP" altLang="en-US" sz="2800" b="1" dirty="0" smtClean="0"/>
              <a:t>考慮</a:t>
            </a:r>
            <a:r>
              <a:rPr lang="ja-JP" altLang="en-US" sz="2800" b="1" dirty="0" smtClean="0"/>
              <a:t>する</a:t>
            </a:r>
            <a:r>
              <a:rPr lang="ja-JP" altLang="en-US" dirty="0" smtClean="0"/>
              <a:t>場合</a:t>
            </a:r>
            <a:r>
              <a:rPr lang="ja-JP" altLang="ja-JP" dirty="0" smtClean="0"/>
              <a:t>(</a:t>
            </a:r>
            <a:r>
              <a:rPr kumimoji="1" lang="en-US" altLang="ja-JP" dirty="0" err="1" smtClean="0"/>
              <a:t>Kv</a:t>
            </a:r>
            <a:r>
              <a:rPr kumimoji="1" lang="en-US" altLang="ja-JP" baseline="-25000" dirty="0" err="1" smtClean="0"/>
              <a:t>mixlyr</a:t>
            </a:r>
            <a:r>
              <a:rPr kumimoji="1" lang="en-US" altLang="ja-JP" dirty="0" smtClean="0"/>
              <a:t> = 2x10</a:t>
            </a:r>
            <a:r>
              <a:rPr kumimoji="1" lang="en-US" altLang="ja-JP" baseline="30000" dirty="0" smtClean="0"/>
              <a:t>-3 </a:t>
            </a:r>
            <a:r>
              <a:rPr kumimoji="1" lang="en-US" altLang="ja-JP" dirty="0" smtClean="0"/>
              <a:t>[m</a:t>
            </a:r>
            <a:r>
              <a:rPr kumimoji="1" lang="en-US" altLang="ja-JP" baseline="30000" dirty="0" smtClean="0"/>
              <a:t>2</a:t>
            </a:r>
            <a:r>
              <a:rPr kumimoji="1" lang="en-US" altLang="ja-JP" dirty="0" smtClean="0"/>
              <a:t>/s])</a:t>
            </a:r>
          </a:p>
          <a:p>
            <a:r>
              <a:rPr lang="ja-JP" altLang="en-US" dirty="0" smtClean="0"/>
              <a:t>確認したいこと</a:t>
            </a:r>
            <a:endParaRPr lang="en-US" altLang="ja-JP" dirty="0" smtClean="0"/>
          </a:p>
          <a:p>
            <a:pPr lvl="1"/>
            <a:r>
              <a:rPr lang="ja-JP" altLang="en-US" dirty="0" smtClean="0"/>
              <a:t>低緯度の降水量分布</a:t>
            </a:r>
            <a:r>
              <a:rPr lang="en-US" altLang="ja-JP" dirty="0" smtClean="0"/>
              <a:t>, SST </a:t>
            </a:r>
            <a:r>
              <a:rPr lang="ja-JP" altLang="en-US" dirty="0" smtClean="0"/>
              <a:t>分布</a:t>
            </a:r>
            <a:r>
              <a:rPr lang="en-US" altLang="ja-JP" dirty="0" smtClean="0"/>
              <a:t>, </a:t>
            </a:r>
            <a:r>
              <a:rPr lang="ja-JP" altLang="en-US" dirty="0" smtClean="0"/>
              <a:t>塩分分布</a:t>
            </a:r>
            <a:r>
              <a:rPr lang="en-US" altLang="ja-JP" dirty="0" smtClean="0"/>
              <a:t>(</a:t>
            </a:r>
            <a:r>
              <a:rPr lang="ja-JP" altLang="en-US" dirty="0" smtClean="0"/>
              <a:t>境界層</a:t>
            </a:r>
            <a:r>
              <a:rPr lang="en-US" altLang="ja-JP" dirty="0" smtClean="0"/>
              <a:t>)</a:t>
            </a:r>
            <a:r>
              <a:rPr lang="ja-JP" altLang="en-US" dirty="0" smtClean="0"/>
              <a:t> は整合的か</a:t>
            </a:r>
            <a:r>
              <a:rPr lang="en-US" altLang="ja-JP" dirty="0" smtClean="0"/>
              <a:t>?</a:t>
            </a:r>
          </a:p>
          <a:p>
            <a:pPr lvl="1"/>
            <a:r>
              <a:rPr lang="en-US" altLang="ja-JP" dirty="0" smtClean="0"/>
              <a:t> </a:t>
            </a:r>
            <a:r>
              <a:rPr kumimoji="1" lang="ja-JP" altLang="en-US" dirty="0" smtClean="0"/>
              <a:t>境界層の鉛直混合を見直した結果</a:t>
            </a:r>
            <a:r>
              <a:rPr kumimoji="1" lang="en-US" altLang="ja-JP" dirty="0" smtClean="0"/>
              <a:t>, </a:t>
            </a:r>
            <a:r>
              <a:rPr kumimoji="1" lang="ja-JP" altLang="en-US" dirty="0" smtClean="0"/>
              <a:t>半球非対称な分布は変わるか</a:t>
            </a:r>
            <a:r>
              <a:rPr kumimoji="1" lang="en-US" altLang="ja-JP" dirty="0" smtClean="0"/>
              <a:t>?</a:t>
            </a:r>
          </a:p>
          <a:p>
            <a:pPr marL="457200" lvl="1" indent="0">
              <a:buNone/>
            </a:pPr>
            <a:endParaRPr lang="en-US" altLang="ja-JP" dirty="0" smtClean="0"/>
          </a:p>
          <a:p>
            <a:pPr lvl="1"/>
            <a:endParaRPr kumimoji="1" lang="ja-JP" altLang="en-US" dirty="0"/>
          </a:p>
        </p:txBody>
      </p:sp>
    </p:spTree>
    <p:extLst>
      <p:ext uri="{BB962C8B-B14F-4D97-AF65-F5344CB8AC3E}">
        <p14:creationId xmlns:p14="http://schemas.microsoft.com/office/powerpoint/2010/main" val="18471302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結果</a:t>
            </a:r>
            <a:endParaRPr kumimoji="1" lang="ja-JP" altLang="en-US" dirty="0"/>
          </a:p>
        </p:txBody>
      </p:sp>
      <p:pic>
        <p:nvPicPr>
          <p:cNvPr id="13" name="図 12" descr="スクリーンショット 2015-12-01 17.36.2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7173" y="2521218"/>
            <a:ext cx="3174792" cy="2608199"/>
          </a:xfrm>
          <a:prstGeom prst="rect">
            <a:avLst/>
          </a:prstGeom>
        </p:spPr>
      </p:pic>
      <p:pic>
        <p:nvPicPr>
          <p:cNvPr id="14" name="図 13" descr="スクリーンショット 2015-12-01 17.35.45.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5692" y="2521218"/>
            <a:ext cx="3258655" cy="2608199"/>
          </a:xfrm>
          <a:prstGeom prst="rect">
            <a:avLst/>
          </a:prstGeom>
        </p:spPr>
      </p:pic>
      <p:sp>
        <p:nvSpPr>
          <p:cNvPr id="3" name="テキスト ボックス 2"/>
          <p:cNvSpPr txBox="1"/>
          <p:nvPr/>
        </p:nvSpPr>
        <p:spPr>
          <a:xfrm>
            <a:off x="2289150" y="5840215"/>
            <a:ext cx="4503829" cy="646331"/>
          </a:xfrm>
          <a:prstGeom prst="rect">
            <a:avLst/>
          </a:prstGeom>
          <a:noFill/>
        </p:spPr>
        <p:txBody>
          <a:bodyPr wrap="square" rtlCol="0">
            <a:spAutoFit/>
          </a:bodyPr>
          <a:lstStyle/>
          <a:p>
            <a:r>
              <a:rPr kumimoji="1" lang="ja-JP" altLang="en-US" dirty="0" smtClean="0"/>
              <a:t>実線</a:t>
            </a:r>
            <a:r>
              <a:rPr kumimoji="1" lang="en-US" altLang="ja-JP" dirty="0" smtClean="0"/>
              <a:t>: </a:t>
            </a:r>
            <a:r>
              <a:rPr kumimoji="1" lang="ja-JP" altLang="en-US" dirty="0" smtClean="0"/>
              <a:t>風応力による混合を考慮した場合</a:t>
            </a:r>
            <a:endParaRPr kumimoji="1" lang="en-US" altLang="ja-JP" dirty="0" smtClean="0"/>
          </a:p>
          <a:p>
            <a:r>
              <a:rPr kumimoji="1" lang="ja-JP" altLang="en-US" dirty="0" smtClean="0"/>
              <a:t>破線</a:t>
            </a:r>
            <a:r>
              <a:rPr kumimoji="1" lang="en-US" altLang="ja-JP" dirty="0" smtClean="0"/>
              <a:t>: </a:t>
            </a:r>
            <a:r>
              <a:rPr kumimoji="1" lang="en-US" altLang="ja-JP" dirty="0"/>
              <a:t> </a:t>
            </a:r>
            <a:r>
              <a:rPr kumimoji="1" lang="ja-JP" altLang="en-US" dirty="0" smtClean="0"/>
              <a:t>風</a:t>
            </a:r>
            <a:r>
              <a:rPr kumimoji="1" lang="ja-JP" altLang="en-US" dirty="0"/>
              <a:t>応力による混合を考慮</a:t>
            </a:r>
            <a:r>
              <a:rPr kumimoji="1" lang="ja-JP" altLang="en-US" dirty="0" smtClean="0"/>
              <a:t>し</a:t>
            </a:r>
            <a:r>
              <a:rPr kumimoji="1" lang="ja-JP" altLang="en-US" dirty="0" smtClean="0"/>
              <a:t>ない</a:t>
            </a:r>
            <a:r>
              <a:rPr kumimoji="1" lang="ja-JP" altLang="en-US" dirty="0" smtClean="0"/>
              <a:t>場合</a:t>
            </a:r>
            <a:endParaRPr kumimoji="1" lang="ja-JP" altLang="en-US" dirty="0"/>
          </a:p>
        </p:txBody>
      </p:sp>
      <p:sp>
        <p:nvSpPr>
          <p:cNvPr id="4" name="テキスト ボックス 3"/>
          <p:cNvSpPr txBox="1"/>
          <p:nvPr/>
        </p:nvSpPr>
        <p:spPr>
          <a:xfrm>
            <a:off x="1722168" y="5179962"/>
            <a:ext cx="1452930" cy="369332"/>
          </a:xfrm>
          <a:prstGeom prst="rect">
            <a:avLst/>
          </a:prstGeom>
          <a:noFill/>
        </p:spPr>
        <p:txBody>
          <a:bodyPr wrap="square" rtlCol="0">
            <a:spAutoFit/>
          </a:bodyPr>
          <a:lstStyle/>
          <a:p>
            <a:r>
              <a:rPr kumimoji="1" lang="ja-JP" altLang="en-US" dirty="0" smtClean="0"/>
              <a:t>海面温度</a:t>
            </a:r>
            <a:endParaRPr kumimoji="1" lang="ja-JP" altLang="en-US" dirty="0"/>
          </a:p>
        </p:txBody>
      </p:sp>
      <p:sp>
        <p:nvSpPr>
          <p:cNvPr id="7" name="テキスト ボックス 6"/>
          <p:cNvSpPr txBox="1"/>
          <p:nvPr/>
        </p:nvSpPr>
        <p:spPr>
          <a:xfrm>
            <a:off x="5974532" y="5129417"/>
            <a:ext cx="1197017" cy="369332"/>
          </a:xfrm>
          <a:prstGeom prst="rect">
            <a:avLst/>
          </a:prstGeom>
          <a:noFill/>
        </p:spPr>
        <p:txBody>
          <a:bodyPr wrap="square" rtlCol="0">
            <a:spAutoFit/>
          </a:bodyPr>
          <a:lstStyle/>
          <a:p>
            <a:r>
              <a:rPr kumimoji="1" lang="ja-JP" altLang="en-US" dirty="0" smtClean="0"/>
              <a:t>降水量</a:t>
            </a:r>
            <a:endParaRPr kumimoji="1" lang="ja-JP" altLang="en-US" dirty="0"/>
          </a:p>
        </p:txBody>
      </p:sp>
    </p:spTree>
    <p:extLst>
      <p:ext uri="{BB962C8B-B14F-4D97-AF65-F5344CB8AC3E}">
        <p14:creationId xmlns:p14="http://schemas.microsoft.com/office/powerpoint/2010/main" val="241730017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結果</a:t>
            </a:r>
            <a:endParaRPr kumimoji="1" lang="ja-JP" altLang="en-US" dirty="0"/>
          </a:p>
        </p:txBody>
      </p:sp>
      <p:sp>
        <p:nvSpPr>
          <p:cNvPr id="3" name="テキスト ボックス 2"/>
          <p:cNvSpPr txBox="1"/>
          <p:nvPr/>
        </p:nvSpPr>
        <p:spPr>
          <a:xfrm>
            <a:off x="735621" y="4812322"/>
            <a:ext cx="3392008" cy="461665"/>
          </a:xfrm>
          <a:prstGeom prst="rect">
            <a:avLst/>
          </a:prstGeom>
          <a:noFill/>
        </p:spPr>
        <p:txBody>
          <a:bodyPr wrap="square" rtlCol="0">
            <a:spAutoFit/>
          </a:bodyPr>
          <a:lstStyle/>
          <a:p>
            <a:r>
              <a:rPr kumimoji="1" lang="ja-JP" altLang="en-US" sz="1200" dirty="0" smtClean="0"/>
              <a:t>実線</a:t>
            </a:r>
            <a:r>
              <a:rPr kumimoji="1" lang="en-US" altLang="ja-JP" sz="1200" dirty="0" smtClean="0"/>
              <a:t>: </a:t>
            </a:r>
            <a:r>
              <a:rPr kumimoji="1" lang="ja-JP" altLang="en-US" sz="1200" dirty="0" smtClean="0"/>
              <a:t>風応力による混合を考慮した場合</a:t>
            </a:r>
            <a:endParaRPr kumimoji="1" lang="en-US" altLang="ja-JP" sz="1200" dirty="0" smtClean="0"/>
          </a:p>
          <a:p>
            <a:r>
              <a:rPr kumimoji="1" lang="ja-JP" altLang="en-US" sz="1200" dirty="0" smtClean="0"/>
              <a:t>破線</a:t>
            </a:r>
            <a:r>
              <a:rPr kumimoji="1" lang="en-US" altLang="ja-JP" sz="1200" dirty="0" smtClean="0"/>
              <a:t>: </a:t>
            </a:r>
            <a:r>
              <a:rPr kumimoji="1" lang="en-US" altLang="ja-JP" sz="1200" dirty="0"/>
              <a:t> </a:t>
            </a:r>
            <a:r>
              <a:rPr kumimoji="1" lang="ja-JP" altLang="en-US" sz="1200" dirty="0" smtClean="0"/>
              <a:t>風</a:t>
            </a:r>
            <a:r>
              <a:rPr kumimoji="1" lang="ja-JP" altLang="en-US" sz="1200" dirty="0"/>
              <a:t>応力による混合を考慮</a:t>
            </a:r>
            <a:r>
              <a:rPr kumimoji="1" lang="ja-JP" altLang="en-US" sz="1200" dirty="0" smtClean="0"/>
              <a:t>し</a:t>
            </a:r>
            <a:r>
              <a:rPr kumimoji="1" lang="ja-JP" altLang="en-US" sz="1200" dirty="0" smtClean="0"/>
              <a:t>ない</a:t>
            </a:r>
            <a:r>
              <a:rPr kumimoji="1" lang="ja-JP" altLang="en-US" sz="1200" dirty="0" smtClean="0"/>
              <a:t>場合</a:t>
            </a:r>
            <a:endParaRPr kumimoji="1" lang="ja-JP" altLang="en-US" sz="1200" dirty="0"/>
          </a:p>
        </p:txBody>
      </p:sp>
      <p:sp>
        <p:nvSpPr>
          <p:cNvPr id="4" name="テキスト ボックス 3"/>
          <p:cNvSpPr txBox="1"/>
          <p:nvPr/>
        </p:nvSpPr>
        <p:spPr>
          <a:xfrm>
            <a:off x="1393317" y="4418264"/>
            <a:ext cx="2053931" cy="369332"/>
          </a:xfrm>
          <a:prstGeom prst="rect">
            <a:avLst/>
          </a:prstGeom>
          <a:noFill/>
        </p:spPr>
        <p:txBody>
          <a:bodyPr wrap="square" rtlCol="0">
            <a:spAutoFit/>
          </a:bodyPr>
          <a:lstStyle/>
          <a:p>
            <a:r>
              <a:rPr kumimoji="1" lang="en-US" altLang="en-US" dirty="0" smtClean="0"/>
              <a:t>淡水フラックス</a:t>
            </a:r>
            <a:endParaRPr kumimoji="1" lang="ja-JP" altLang="en-US" dirty="0"/>
          </a:p>
        </p:txBody>
      </p:sp>
      <p:sp>
        <p:nvSpPr>
          <p:cNvPr id="7" name="テキスト ボックス 6"/>
          <p:cNvSpPr txBox="1"/>
          <p:nvPr/>
        </p:nvSpPr>
        <p:spPr>
          <a:xfrm>
            <a:off x="6427886" y="5549294"/>
            <a:ext cx="1197017" cy="369332"/>
          </a:xfrm>
          <a:prstGeom prst="rect">
            <a:avLst/>
          </a:prstGeom>
          <a:noFill/>
        </p:spPr>
        <p:txBody>
          <a:bodyPr wrap="square" rtlCol="0">
            <a:spAutoFit/>
          </a:bodyPr>
          <a:lstStyle/>
          <a:p>
            <a:r>
              <a:rPr kumimoji="1" lang="en-US" altLang="en-US" dirty="0" smtClean="0"/>
              <a:t>塩分</a:t>
            </a:r>
            <a:endParaRPr kumimoji="1" lang="ja-JP" altLang="en-US" dirty="0"/>
          </a:p>
        </p:txBody>
      </p:sp>
      <p:pic>
        <p:nvPicPr>
          <p:cNvPr id="5" name="図 4" descr="スクリーンショット 2015-12-08 2.28.35.png"/>
          <p:cNvPicPr>
            <a:picLocks noChangeAspect="1"/>
          </p:cNvPicPr>
          <p:nvPr/>
        </p:nvPicPr>
        <p:blipFill rotWithShape="1">
          <a:blip r:embed="rId2">
            <a:extLst>
              <a:ext uri="{28A0092B-C50C-407E-A947-70E740481C1C}">
                <a14:useLocalDpi xmlns:a14="http://schemas.microsoft.com/office/drawing/2010/main" val="0"/>
              </a:ext>
            </a:extLst>
          </a:blip>
          <a:srcRect t="8023"/>
          <a:stretch/>
        </p:blipFill>
        <p:spPr>
          <a:xfrm>
            <a:off x="4753120" y="4483723"/>
            <a:ext cx="4071110" cy="2214870"/>
          </a:xfrm>
          <a:prstGeom prst="rect">
            <a:avLst/>
          </a:prstGeom>
        </p:spPr>
      </p:pic>
      <p:pic>
        <p:nvPicPr>
          <p:cNvPr id="8" name="図 7" descr="スクリーンショット 2015-12-08 2.46.10.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87140" y="2008950"/>
            <a:ext cx="3921701" cy="1743526"/>
          </a:xfrm>
          <a:prstGeom prst="rect">
            <a:avLst/>
          </a:prstGeom>
        </p:spPr>
      </p:pic>
      <p:pic>
        <p:nvPicPr>
          <p:cNvPr id="9" name="図 8" descr="スクリーンショット 2015-12-08 2.31.06.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7369" y="2077404"/>
            <a:ext cx="3570260" cy="2413736"/>
          </a:xfrm>
          <a:prstGeom prst="rect">
            <a:avLst/>
          </a:prstGeom>
        </p:spPr>
      </p:pic>
      <p:sp>
        <p:nvSpPr>
          <p:cNvPr id="12" name="テキスト ボックス 11"/>
          <p:cNvSpPr txBox="1"/>
          <p:nvPr/>
        </p:nvSpPr>
        <p:spPr>
          <a:xfrm>
            <a:off x="5091497" y="3752476"/>
            <a:ext cx="3617344" cy="738664"/>
          </a:xfrm>
          <a:prstGeom prst="rect">
            <a:avLst/>
          </a:prstGeom>
          <a:noFill/>
        </p:spPr>
        <p:txBody>
          <a:bodyPr wrap="square" rtlCol="0">
            <a:spAutoFit/>
          </a:bodyPr>
          <a:lstStyle/>
          <a:p>
            <a:pPr algn="ctr"/>
            <a:r>
              <a:rPr kumimoji="1" lang="ja-JP" altLang="en-US" dirty="0" smtClean="0"/>
              <a:t>塩分</a:t>
            </a:r>
            <a:endParaRPr kumimoji="1" lang="en-US" altLang="ja-JP" dirty="0" smtClean="0"/>
          </a:p>
          <a:p>
            <a:r>
              <a:rPr kumimoji="1" lang="ja-JP" altLang="en-US" sz="1200" dirty="0" smtClean="0"/>
              <a:t>上図</a:t>
            </a:r>
            <a:r>
              <a:rPr kumimoji="1" lang="en-US" altLang="ja-JP" sz="1200" dirty="0" smtClean="0"/>
              <a:t>: </a:t>
            </a:r>
            <a:r>
              <a:rPr kumimoji="1" lang="ja-JP" altLang="en-US" sz="1200" dirty="0" smtClean="0"/>
              <a:t>風応力による混合を考慮した場合</a:t>
            </a:r>
            <a:r>
              <a:rPr kumimoji="1" lang="en-US" altLang="ja-JP" sz="1200" dirty="0" smtClean="0"/>
              <a:t> (5</a:t>
            </a:r>
            <a:r>
              <a:rPr kumimoji="1" lang="ja-JP" altLang="en-US" sz="1200" dirty="0" smtClean="0"/>
              <a:t>年後</a:t>
            </a:r>
            <a:r>
              <a:rPr kumimoji="1" lang="en-US" altLang="ja-JP" sz="1200" dirty="0" smtClean="0"/>
              <a:t>)</a:t>
            </a:r>
          </a:p>
          <a:p>
            <a:r>
              <a:rPr kumimoji="1" lang="ja-JP" altLang="en-US" sz="1200" dirty="0" smtClean="0"/>
              <a:t>下図</a:t>
            </a:r>
            <a:r>
              <a:rPr kumimoji="1" lang="en-US" altLang="ja-JP" sz="1200" dirty="0" smtClean="0"/>
              <a:t>: </a:t>
            </a:r>
            <a:r>
              <a:rPr kumimoji="1" lang="en-US" altLang="ja-JP" sz="1200" dirty="0" smtClean="0"/>
              <a:t> </a:t>
            </a:r>
            <a:r>
              <a:rPr kumimoji="1" lang="ja-JP" altLang="en-US" sz="1200" dirty="0" smtClean="0"/>
              <a:t>風</a:t>
            </a:r>
            <a:r>
              <a:rPr kumimoji="1" lang="ja-JP" altLang="en-US" sz="1200" dirty="0"/>
              <a:t>応力による混合を考慮</a:t>
            </a:r>
            <a:r>
              <a:rPr kumimoji="1" lang="ja-JP" altLang="en-US" sz="1200" dirty="0" smtClean="0"/>
              <a:t>し</a:t>
            </a:r>
            <a:r>
              <a:rPr kumimoji="1" lang="ja-JP" altLang="en-US" sz="1200" dirty="0" smtClean="0"/>
              <a:t>ない</a:t>
            </a:r>
            <a:r>
              <a:rPr kumimoji="1" lang="ja-JP" altLang="en-US" sz="1200" dirty="0" smtClean="0"/>
              <a:t>場合</a:t>
            </a:r>
            <a:r>
              <a:rPr kumimoji="1" lang="en-US" altLang="ja-JP" sz="1200" dirty="0" smtClean="0"/>
              <a:t> (2</a:t>
            </a:r>
            <a:r>
              <a:rPr kumimoji="1" lang="ja-JP" altLang="en-US" sz="1200" dirty="0" smtClean="0"/>
              <a:t>年後</a:t>
            </a:r>
            <a:r>
              <a:rPr kumimoji="1" lang="en-US" altLang="ja-JP" sz="1200" dirty="0" smtClean="0"/>
              <a:t>)</a:t>
            </a:r>
            <a:endParaRPr kumimoji="1" lang="ja-JP" altLang="en-US" sz="1200" dirty="0"/>
          </a:p>
        </p:txBody>
      </p:sp>
    </p:spTree>
    <p:extLst>
      <p:ext uri="{BB962C8B-B14F-4D97-AF65-F5344CB8AC3E}">
        <p14:creationId xmlns:p14="http://schemas.microsoft.com/office/powerpoint/2010/main" val="40242991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時間積分法の再考</a:t>
            </a:r>
            <a:endParaRPr kumimoji="1" lang="ja-JP" altLang="en-US" dirty="0"/>
          </a:p>
        </p:txBody>
      </p:sp>
      <p:sp>
        <p:nvSpPr>
          <p:cNvPr id="10" name="コンテンツ プレースホルダー 9"/>
          <p:cNvSpPr>
            <a:spLocks noGrp="1"/>
          </p:cNvSpPr>
          <p:nvPr>
            <p:ph sz="half" idx="2"/>
          </p:nvPr>
        </p:nvSpPr>
        <p:spPr>
          <a:xfrm>
            <a:off x="5374987" y="1983629"/>
            <a:ext cx="3703745" cy="4434937"/>
          </a:xfrm>
        </p:spPr>
        <p:txBody>
          <a:bodyPr>
            <a:normAutofit/>
          </a:bodyPr>
          <a:lstStyle/>
          <a:p>
            <a:r>
              <a:rPr kumimoji="1" lang="ja-JP" altLang="en-US" dirty="0" smtClean="0"/>
              <a:t>結合 </a:t>
            </a:r>
            <a:r>
              <a:rPr kumimoji="1" lang="en-US" altLang="ja-JP" dirty="0" smtClean="0"/>
              <a:t>run</a:t>
            </a:r>
            <a:r>
              <a:rPr lang="ja-JP" altLang="en-US" dirty="0" smtClean="0"/>
              <a:t> </a:t>
            </a:r>
            <a:r>
              <a:rPr kumimoji="1" lang="ja-JP" altLang="en-US" dirty="0" smtClean="0"/>
              <a:t>の積分時間を</a:t>
            </a:r>
            <a:r>
              <a:rPr kumimoji="1" lang="en-US" altLang="ja-JP" dirty="0" smtClean="0"/>
              <a:t> 180 </a:t>
            </a:r>
            <a:r>
              <a:rPr kumimoji="1" lang="ja-JP" altLang="en-US" dirty="0" smtClean="0"/>
              <a:t>日から</a:t>
            </a:r>
            <a:r>
              <a:rPr kumimoji="1" lang="en-US" altLang="ja-JP" dirty="0" smtClean="0"/>
              <a:t> 5 </a:t>
            </a:r>
            <a:r>
              <a:rPr kumimoji="1" lang="ja-JP" altLang="en-US" dirty="0" smtClean="0"/>
              <a:t>年に伸ばした</a:t>
            </a:r>
            <a:r>
              <a:rPr kumimoji="1" lang="en-US" altLang="ja-JP" dirty="0" smtClean="0"/>
              <a:t>. </a:t>
            </a:r>
          </a:p>
          <a:p>
            <a:pPr lvl="1"/>
            <a:r>
              <a:rPr lang="ja-JP" altLang="en-US" dirty="0" smtClean="0"/>
              <a:t>低緯度域の海面水温と降水量の変動の時間スケールに対して</a:t>
            </a:r>
            <a:r>
              <a:rPr lang="en-US" altLang="ja-JP" dirty="0" smtClean="0"/>
              <a:t>, 180 </a:t>
            </a:r>
            <a:r>
              <a:rPr lang="ja-JP" altLang="en-US" dirty="0" smtClean="0"/>
              <a:t>日は短すぎたように思われる</a:t>
            </a:r>
            <a:r>
              <a:rPr lang="en-US" altLang="ja-JP" dirty="0" smtClean="0"/>
              <a:t>. </a:t>
            </a:r>
          </a:p>
          <a:p>
            <a:pPr lvl="1"/>
            <a:r>
              <a:rPr lang="en-US" altLang="ja-JP" dirty="0" smtClean="0"/>
              <a:t>(</a:t>
            </a:r>
            <a:r>
              <a:rPr lang="ja-JP" altLang="en-US" dirty="0" smtClean="0"/>
              <a:t>おそらく</a:t>
            </a:r>
            <a:r>
              <a:rPr lang="en-US" altLang="ja-JP" dirty="0" smtClean="0"/>
              <a:t>, 5 </a:t>
            </a:r>
            <a:r>
              <a:rPr lang="ja-JP" altLang="en-US" dirty="0" smtClean="0"/>
              <a:t>年でもまだ足りない</a:t>
            </a:r>
            <a:r>
              <a:rPr lang="en-US" altLang="ja-JP" dirty="0" smtClean="0"/>
              <a:t> ..)</a:t>
            </a:r>
          </a:p>
        </p:txBody>
      </p:sp>
      <p:sp>
        <p:nvSpPr>
          <p:cNvPr id="14" name="コンテンツ プレースホルダー 13"/>
          <p:cNvSpPr>
            <a:spLocks noGrp="1"/>
          </p:cNvSpPr>
          <p:nvPr>
            <p:ph sz="half" idx="1"/>
          </p:nvPr>
        </p:nvSpPr>
        <p:spPr/>
        <p:txBody>
          <a:bodyPr>
            <a:normAutofit/>
          </a:bodyPr>
          <a:lstStyle/>
          <a:p>
            <a:endParaRPr kumimoji="1" lang="ja-JP" altLang="en-US" dirty="0"/>
          </a:p>
        </p:txBody>
      </p:sp>
      <p:pic>
        <p:nvPicPr>
          <p:cNvPr id="16" name="図 15" descr="スクリーンショット 2015-12-09 10.39.56.png"/>
          <p:cNvPicPr>
            <a:picLocks noChangeAspect="1"/>
          </p:cNvPicPr>
          <p:nvPr/>
        </p:nvPicPr>
        <p:blipFill rotWithShape="1">
          <a:blip r:embed="rId3">
            <a:extLst>
              <a:ext uri="{28A0092B-C50C-407E-A947-70E740481C1C}">
                <a14:useLocalDpi xmlns:a14="http://schemas.microsoft.com/office/drawing/2010/main" val="0"/>
              </a:ext>
            </a:extLst>
          </a:blip>
          <a:srcRect l="3236" r="3677"/>
          <a:stretch/>
        </p:blipFill>
        <p:spPr>
          <a:xfrm>
            <a:off x="-45360" y="1853740"/>
            <a:ext cx="5533743" cy="2381447"/>
          </a:xfrm>
          <a:prstGeom prst="rect">
            <a:avLst/>
          </a:prstGeom>
        </p:spPr>
      </p:pic>
      <p:pic>
        <p:nvPicPr>
          <p:cNvPr id="17" name="図 16" descr="スクリーンショット 2015-12-09 10.40.41.png"/>
          <p:cNvPicPr>
            <a:picLocks noChangeAspect="1"/>
          </p:cNvPicPr>
          <p:nvPr/>
        </p:nvPicPr>
        <p:blipFill rotWithShape="1">
          <a:blip r:embed="rId4">
            <a:extLst>
              <a:ext uri="{28A0092B-C50C-407E-A947-70E740481C1C}">
                <a14:useLocalDpi xmlns:a14="http://schemas.microsoft.com/office/drawing/2010/main" val="0"/>
              </a:ext>
            </a:extLst>
          </a:blip>
          <a:srcRect l="2357" r="4126"/>
          <a:stretch/>
        </p:blipFill>
        <p:spPr>
          <a:xfrm>
            <a:off x="-45360" y="4510573"/>
            <a:ext cx="5613689" cy="2381447"/>
          </a:xfrm>
          <a:prstGeom prst="rect">
            <a:avLst/>
          </a:prstGeom>
        </p:spPr>
      </p:pic>
      <p:sp>
        <p:nvSpPr>
          <p:cNvPr id="18" name="テキスト ボックス 17"/>
          <p:cNvSpPr txBox="1"/>
          <p:nvPr/>
        </p:nvSpPr>
        <p:spPr>
          <a:xfrm>
            <a:off x="2415343" y="1660617"/>
            <a:ext cx="1791663" cy="369332"/>
          </a:xfrm>
          <a:prstGeom prst="rect">
            <a:avLst/>
          </a:prstGeom>
          <a:noFill/>
        </p:spPr>
        <p:txBody>
          <a:bodyPr wrap="square" rtlCol="0">
            <a:spAutoFit/>
          </a:bodyPr>
          <a:lstStyle/>
          <a:p>
            <a:r>
              <a:rPr kumimoji="1" lang="ja-JP" altLang="en-US" dirty="0" smtClean="0"/>
              <a:t>海面温度</a:t>
            </a:r>
            <a:endParaRPr kumimoji="1" lang="ja-JP" altLang="en-US" dirty="0"/>
          </a:p>
        </p:txBody>
      </p:sp>
      <p:sp>
        <p:nvSpPr>
          <p:cNvPr id="19" name="テキスト ボックス 18"/>
          <p:cNvSpPr txBox="1"/>
          <p:nvPr/>
        </p:nvSpPr>
        <p:spPr>
          <a:xfrm>
            <a:off x="2543669" y="4314567"/>
            <a:ext cx="1791663" cy="369332"/>
          </a:xfrm>
          <a:prstGeom prst="rect">
            <a:avLst/>
          </a:prstGeom>
          <a:noFill/>
        </p:spPr>
        <p:txBody>
          <a:bodyPr wrap="square" rtlCol="0">
            <a:spAutoFit/>
          </a:bodyPr>
          <a:lstStyle/>
          <a:p>
            <a:r>
              <a:rPr kumimoji="1" lang="ja-JP" altLang="en-US" dirty="0" smtClean="0"/>
              <a:t>降水量</a:t>
            </a:r>
            <a:endParaRPr kumimoji="1" lang="ja-JP" altLang="en-US" dirty="0"/>
          </a:p>
        </p:txBody>
      </p:sp>
    </p:spTree>
    <p:extLst>
      <p:ext uri="{BB962C8B-B14F-4D97-AF65-F5344CB8AC3E}">
        <p14:creationId xmlns:p14="http://schemas.microsoft.com/office/powerpoint/2010/main" val="14807722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大気海洋海氷モデルによる水惑星実験</a:t>
            </a:r>
            <a:endParaRPr kumimoji="1" lang="ja-JP" altLang="en-US" dirty="0"/>
          </a:p>
        </p:txBody>
      </p:sp>
      <p:sp>
        <p:nvSpPr>
          <p:cNvPr id="3" name="コンテンツ プレースホルダー 2"/>
          <p:cNvSpPr>
            <a:spLocks noGrp="1"/>
          </p:cNvSpPr>
          <p:nvPr>
            <p:ph idx="1"/>
          </p:nvPr>
        </p:nvSpPr>
        <p:spPr>
          <a:xfrm>
            <a:off x="3130444" y="1815847"/>
            <a:ext cx="5831170" cy="5086456"/>
          </a:xfrm>
        </p:spPr>
        <p:txBody>
          <a:bodyPr>
            <a:normAutofit fontScale="70000" lnSpcReduction="20000"/>
          </a:bodyPr>
          <a:lstStyle/>
          <a:p>
            <a:r>
              <a:rPr lang="ja-JP" altLang="en-US" dirty="0" smtClean="0"/>
              <a:t>モデルの記述</a:t>
            </a:r>
            <a:endParaRPr kumimoji="1" lang="en-US" altLang="ja-JP" dirty="0" smtClean="0"/>
          </a:p>
          <a:p>
            <a:pPr lvl="1"/>
            <a:r>
              <a:rPr lang="ja-JP" altLang="en-US" dirty="0" smtClean="0"/>
              <a:t>大気モデル</a:t>
            </a:r>
            <a:r>
              <a:rPr lang="en-US" altLang="ja-JP" dirty="0" smtClean="0"/>
              <a:t>(DCPAM)</a:t>
            </a:r>
          </a:p>
          <a:p>
            <a:pPr lvl="2"/>
            <a:r>
              <a:rPr lang="ja-JP" altLang="en-US" dirty="0" smtClean="0"/>
              <a:t>解像度</a:t>
            </a:r>
            <a:r>
              <a:rPr lang="en-US" altLang="ja-JP" dirty="0" smtClean="0"/>
              <a:t>:  T21L26(3D)</a:t>
            </a:r>
          </a:p>
          <a:p>
            <a:pPr lvl="2"/>
            <a:r>
              <a:rPr lang="ja-JP" altLang="en-US" dirty="0" smtClean="0"/>
              <a:t>力学過程</a:t>
            </a:r>
            <a:endParaRPr lang="en-US" altLang="ja-JP" dirty="0" smtClean="0"/>
          </a:p>
          <a:p>
            <a:pPr lvl="3"/>
            <a:r>
              <a:rPr lang="ja-JP" altLang="en-US" dirty="0" smtClean="0"/>
              <a:t>プリミティブ方程式</a:t>
            </a:r>
            <a:endParaRPr lang="en-US" altLang="ja-JP" dirty="0" smtClean="0"/>
          </a:p>
          <a:p>
            <a:pPr lvl="2"/>
            <a:r>
              <a:rPr lang="ja-JP" altLang="en-US" dirty="0" smtClean="0"/>
              <a:t>物理過程</a:t>
            </a:r>
            <a:endParaRPr lang="en-US" altLang="ja-JP" dirty="0" smtClean="0"/>
          </a:p>
          <a:p>
            <a:pPr lvl="3"/>
            <a:r>
              <a:rPr lang="ja-JP" altLang="en-US" dirty="0" smtClean="0"/>
              <a:t>大規模凝結</a:t>
            </a:r>
            <a:r>
              <a:rPr lang="en-US" altLang="ja-JP" dirty="0" smtClean="0"/>
              <a:t> (</a:t>
            </a:r>
            <a:r>
              <a:rPr lang="en-US" altLang="ja-JP" dirty="0" err="1" smtClean="0"/>
              <a:t>Manabe</a:t>
            </a:r>
            <a:r>
              <a:rPr lang="en-US" altLang="ja-JP" dirty="0" smtClean="0"/>
              <a:t> et al., 1965)</a:t>
            </a:r>
          </a:p>
          <a:p>
            <a:pPr lvl="3"/>
            <a:r>
              <a:rPr lang="ja-JP" altLang="en-US" dirty="0" smtClean="0"/>
              <a:t>積雲パラメタリゼーション</a:t>
            </a:r>
            <a:r>
              <a:rPr lang="en-US" altLang="ja-JP" dirty="0" smtClean="0"/>
              <a:t>: relaxed </a:t>
            </a:r>
            <a:r>
              <a:rPr lang="en-US" altLang="ja-JP" dirty="0"/>
              <a:t>Arakawa-</a:t>
            </a:r>
            <a:r>
              <a:rPr lang="en-US" altLang="ja-JP" dirty="0" smtClean="0"/>
              <a:t>Schubert</a:t>
            </a:r>
          </a:p>
          <a:p>
            <a:pPr lvl="3"/>
            <a:r>
              <a:rPr lang="ja-JP" altLang="en-US" dirty="0" smtClean="0"/>
              <a:t>鉛直乱流混合</a:t>
            </a:r>
            <a:r>
              <a:rPr lang="en-US" altLang="ja-JP" dirty="0"/>
              <a:t>:</a:t>
            </a:r>
            <a:r>
              <a:rPr lang="en-US" altLang="ja-JP" dirty="0" smtClean="0"/>
              <a:t> Mellor &amp; Yamada 2.5 </a:t>
            </a:r>
            <a:r>
              <a:rPr lang="ja-JP" altLang="en-US" dirty="0" smtClean="0"/>
              <a:t>次</a:t>
            </a:r>
            <a:endParaRPr lang="en-US" altLang="ja-JP" dirty="0" smtClean="0"/>
          </a:p>
          <a:p>
            <a:pPr lvl="3"/>
            <a:r>
              <a:rPr lang="ja-JP" altLang="en-US" dirty="0" smtClean="0"/>
              <a:t>地表面フラックス</a:t>
            </a:r>
            <a:r>
              <a:rPr lang="en-US" altLang="ja-JP" dirty="0" smtClean="0"/>
              <a:t>: </a:t>
            </a:r>
            <a:r>
              <a:rPr lang="ja-JP" altLang="en-US" dirty="0" smtClean="0"/>
              <a:t>バルク法</a:t>
            </a:r>
            <a:r>
              <a:rPr lang="en-US" altLang="ja-JP" dirty="0" smtClean="0"/>
              <a:t> (</a:t>
            </a:r>
            <a:r>
              <a:rPr lang="en-US" altLang="ja-JP" dirty="0" err="1" smtClean="0"/>
              <a:t>Beljaars</a:t>
            </a:r>
            <a:r>
              <a:rPr lang="en-US" altLang="ja-JP" dirty="0"/>
              <a:t> </a:t>
            </a:r>
            <a:r>
              <a:rPr lang="en-US" altLang="ja-JP" dirty="0" smtClean="0"/>
              <a:t>and </a:t>
            </a:r>
            <a:r>
              <a:rPr lang="en-US" altLang="ja-JP" dirty="0" err="1" smtClean="0"/>
              <a:t>Holtslag</a:t>
            </a:r>
            <a:r>
              <a:rPr lang="en-US" altLang="ja-JP" dirty="0" smtClean="0"/>
              <a:t>. 1991)</a:t>
            </a:r>
            <a:endParaRPr lang="en-US" altLang="ja-JP" dirty="0"/>
          </a:p>
          <a:p>
            <a:pPr lvl="3"/>
            <a:r>
              <a:rPr lang="ja-JP" altLang="en-US" dirty="0"/>
              <a:t>放射</a:t>
            </a:r>
            <a:r>
              <a:rPr lang="en-US" altLang="ja-JP" dirty="0"/>
              <a:t>: </a:t>
            </a:r>
            <a:r>
              <a:rPr lang="ja-JP" altLang="en-US" dirty="0"/>
              <a:t>地球用</a:t>
            </a:r>
            <a:r>
              <a:rPr lang="ja-JP" altLang="en-US" dirty="0" smtClean="0"/>
              <a:t>放射</a:t>
            </a:r>
            <a:r>
              <a:rPr lang="en-US" altLang="ja-JP" dirty="0" smtClean="0"/>
              <a:t> (Chou et al 1998; </a:t>
            </a:r>
            <a:r>
              <a:rPr lang="en-US" altLang="en-US" dirty="0" smtClean="0"/>
              <a:t>Chou </a:t>
            </a:r>
            <a:r>
              <a:rPr lang="en-US" altLang="en-US" dirty="0"/>
              <a:t>et al, </a:t>
            </a:r>
            <a:r>
              <a:rPr lang="en-US" altLang="en-US" dirty="0" smtClean="0"/>
              <a:t>2001</a:t>
            </a:r>
            <a:r>
              <a:rPr lang="en-US" altLang="ja-JP" dirty="0" smtClean="0"/>
              <a:t>)</a:t>
            </a:r>
            <a:endParaRPr lang="en-US" altLang="ja-JP" dirty="0"/>
          </a:p>
          <a:p>
            <a:pPr lvl="1"/>
            <a:r>
              <a:rPr kumimoji="1" lang="ja-JP" altLang="en-US" dirty="0" smtClean="0"/>
              <a:t>海洋モデル</a:t>
            </a:r>
            <a:endParaRPr kumimoji="1" lang="en-US" altLang="ja-JP" dirty="0" smtClean="0"/>
          </a:p>
          <a:p>
            <a:pPr lvl="2"/>
            <a:r>
              <a:rPr lang="ja-JP" altLang="en-US" dirty="0" smtClean="0"/>
              <a:t>解像度</a:t>
            </a:r>
            <a:r>
              <a:rPr lang="en-US" altLang="ja-JP" dirty="0" smtClean="0"/>
              <a:t>: Pl 42L60 (</a:t>
            </a:r>
            <a:r>
              <a:rPr lang="ja-JP" altLang="en-US" dirty="0" smtClean="0"/>
              <a:t>軸対称</a:t>
            </a:r>
            <a:r>
              <a:rPr lang="en-US" altLang="ja-JP" dirty="0" smtClean="0"/>
              <a:t>)</a:t>
            </a:r>
          </a:p>
          <a:p>
            <a:pPr lvl="2"/>
            <a:r>
              <a:rPr lang="ja-JP" altLang="en-US" dirty="0" smtClean="0"/>
              <a:t>力学過程</a:t>
            </a:r>
            <a:endParaRPr lang="en-US" altLang="ja-JP" dirty="0" smtClean="0"/>
          </a:p>
          <a:p>
            <a:pPr lvl="3"/>
            <a:r>
              <a:rPr lang="ja-JP" altLang="en-US" dirty="0" smtClean="0"/>
              <a:t>ブジネスクプリミティブ方程式</a:t>
            </a:r>
            <a:endParaRPr lang="en-US" altLang="ja-JP" dirty="0" smtClean="0"/>
          </a:p>
          <a:p>
            <a:pPr lvl="2"/>
            <a:r>
              <a:rPr kumimoji="1" lang="ja-JP" altLang="en-US" dirty="0" smtClean="0"/>
              <a:t>物理過程</a:t>
            </a:r>
            <a:endParaRPr kumimoji="1" lang="en-US" altLang="ja-JP" dirty="0" smtClean="0"/>
          </a:p>
          <a:p>
            <a:pPr lvl="3"/>
            <a:r>
              <a:rPr lang="ja-JP" altLang="en-US" dirty="0" smtClean="0"/>
              <a:t>メソスケール渦による混合</a:t>
            </a:r>
            <a:r>
              <a:rPr lang="en-US" altLang="ja-JP" dirty="0" smtClean="0"/>
              <a:t> (Gent and McWillimas,1990)</a:t>
            </a:r>
            <a:endParaRPr kumimoji="1" lang="en-US" altLang="ja-JP" dirty="0" smtClean="0"/>
          </a:p>
          <a:p>
            <a:pPr lvl="3"/>
            <a:r>
              <a:rPr lang="ja-JP" altLang="en-US" dirty="0" smtClean="0"/>
              <a:t>対流調節</a:t>
            </a:r>
            <a:r>
              <a:rPr lang="en-US" altLang="ja-JP" dirty="0" smtClean="0"/>
              <a:t> (</a:t>
            </a:r>
            <a:r>
              <a:rPr lang="en-US" altLang="ja-JP" dirty="0" err="1" smtClean="0"/>
              <a:t>Marotzke</a:t>
            </a:r>
            <a:r>
              <a:rPr lang="en-US" altLang="ja-JP" smtClean="0"/>
              <a:t>, 1991)</a:t>
            </a:r>
            <a:endParaRPr lang="en-US" altLang="ja-JP" dirty="0" smtClean="0"/>
          </a:p>
          <a:p>
            <a:pPr lvl="1"/>
            <a:r>
              <a:rPr kumimoji="1" lang="ja-JP" altLang="en-US" dirty="0" smtClean="0"/>
              <a:t>海氷モデル</a:t>
            </a:r>
            <a:endParaRPr kumimoji="1" lang="en-US" altLang="ja-JP" dirty="0" smtClean="0"/>
          </a:p>
          <a:p>
            <a:pPr lvl="2"/>
            <a:r>
              <a:rPr lang="ja-JP" altLang="en-US" dirty="0" smtClean="0"/>
              <a:t>鉛直一次元</a:t>
            </a:r>
            <a:r>
              <a:rPr lang="en-US" altLang="ja-JP" dirty="0" smtClean="0"/>
              <a:t> 3 </a:t>
            </a:r>
            <a:r>
              <a:rPr lang="ja-JP" altLang="en-US" dirty="0" smtClean="0"/>
              <a:t>層熱力学モデル</a:t>
            </a:r>
            <a:r>
              <a:rPr lang="en-US" altLang="ja-JP" dirty="0" smtClean="0"/>
              <a:t> (Winton,2000)</a:t>
            </a:r>
            <a:endParaRPr kumimoji="1" lang="ja-JP" altLang="en-US" dirty="0"/>
          </a:p>
        </p:txBody>
      </p:sp>
      <p:pic>
        <p:nvPicPr>
          <p:cNvPr id="4" name="図 3" descr="aquaplanet.png"/>
          <p:cNvPicPr>
            <a:picLocks noChangeAspect="1"/>
          </p:cNvPicPr>
          <p:nvPr/>
        </p:nvPicPr>
        <p:blipFill rotWithShape="1">
          <a:blip r:embed="rId3">
            <a:extLst>
              <a:ext uri="{28A0092B-C50C-407E-A947-70E740481C1C}">
                <a14:useLocalDpi xmlns:a14="http://schemas.microsoft.com/office/drawing/2010/main" val="0"/>
              </a:ext>
            </a:extLst>
          </a:blip>
          <a:srcRect l="22904" t="22282" r="21888" b="20809"/>
          <a:stretch/>
        </p:blipFill>
        <p:spPr>
          <a:xfrm>
            <a:off x="872343" y="2022602"/>
            <a:ext cx="1999608" cy="2061223"/>
          </a:xfrm>
          <a:prstGeom prst="rect">
            <a:avLst/>
          </a:prstGeom>
        </p:spPr>
      </p:pic>
      <p:sp>
        <p:nvSpPr>
          <p:cNvPr id="6" name="コンテンツ プレースホルダー 2"/>
          <p:cNvSpPr txBox="1">
            <a:spLocks/>
          </p:cNvSpPr>
          <p:nvPr/>
        </p:nvSpPr>
        <p:spPr>
          <a:xfrm>
            <a:off x="444121" y="3851432"/>
            <a:ext cx="4594408" cy="3050871"/>
          </a:xfrm>
          <a:prstGeom prst="rect">
            <a:avLst/>
          </a:prstGeom>
        </p:spPr>
        <p:txBody>
          <a:bodyPr vert="horz" lIns="91440" tIns="45720" rIns="91440" bIns="45720" rtlCol="0">
            <a:normAutofit/>
          </a:bodyPr>
          <a:lstStyle>
            <a:lvl1pPr marL="454025" indent="-454025" algn="l" defTabSz="914400" rtl="0" eaLnBrk="1" latinLnBrk="0" hangingPunct="1">
              <a:spcBef>
                <a:spcPts val="2000"/>
              </a:spcBef>
              <a:buClr>
                <a:schemeClr val="bg1">
                  <a:lumMod val="65000"/>
                </a:schemeClr>
              </a:buClr>
              <a:buSzPct val="90000"/>
              <a:buFont typeface="Wingdings" pitchFamily="2" charset="2"/>
              <a:buChar char=""/>
              <a:defRPr kumimoji="1"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kumimoji="1"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kumimoji="1"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kumimoji="1"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kumimoji="1"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kumimoji="1"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kumimoji="1"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kumimoji="1"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kumimoji="1" lang="en-US" sz="1800" kern="1200" dirty="0">
                <a:solidFill>
                  <a:schemeClr val="tx1">
                    <a:lumMod val="85000"/>
                    <a:lumOff val="15000"/>
                  </a:schemeClr>
                </a:solidFill>
                <a:latin typeface="+mn-lt"/>
                <a:ea typeface="+mn-ea"/>
                <a:cs typeface="+mn-cs"/>
              </a:defRPr>
            </a:lvl9pPr>
          </a:lstStyle>
          <a:p>
            <a:pPr marL="1260475" lvl="3" indent="0">
              <a:buNone/>
            </a:pPr>
            <a:r>
              <a:rPr lang="en-US" altLang="ja-JP" dirty="0" smtClean="0"/>
              <a:t>	</a:t>
            </a:r>
            <a:endParaRPr lang="ja-JP" altLang="en-US" dirty="0"/>
          </a:p>
        </p:txBody>
      </p:sp>
      <p:sp>
        <p:nvSpPr>
          <p:cNvPr id="7" name="コンテンツ プレースホルダー 2"/>
          <p:cNvSpPr txBox="1">
            <a:spLocks/>
          </p:cNvSpPr>
          <p:nvPr/>
        </p:nvSpPr>
        <p:spPr>
          <a:xfrm>
            <a:off x="-1" y="4562678"/>
            <a:ext cx="3657013" cy="2348150"/>
          </a:xfrm>
          <a:prstGeom prst="rect">
            <a:avLst/>
          </a:prstGeom>
        </p:spPr>
        <p:txBody>
          <a:bodyPr vert="horz" lIns="91440" tIns="45720" rIns="91440" bIns="45720" rtlCol="0">
            <a:normAutofit fontScale="70000" lnSpcReduction="20000"/>
          </a:bodyPr>
          <a:lstStyle>
            <a:lvl1pPr marL="454025" indent="-454025" algn="l" defTabSz="914400" rtl="0" eaLnBrk="1" latinLnBrk="0" hangingPunct="1">
              <a:spcBef>
                <a:spcPts val="2000"/>
              </a:spcBef>
              <a:buClr>
                <a:schemeClr val="bg1">
                  <a:lumMod val="65000"/>
                </a:schemeClr>
              </a:buClr>
              <a:buSzPct val="90000"/>
              <a:buFont typeface="Wingdings" pitchFamily="2" charset="2"/>
              <a:buChar char=""/>
              <a:defRPr kumimoji="1"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kumimoji="1"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kumimoji="1"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kumimoji="1"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kumimoji="1"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kumimoji="1"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kumimoji="1"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kumimoji="1"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kumimoji="1" lang="en-US" sz="1800" kern="1200" dirty="0">
                <a:solidFill>
                  <a:schemeClr val="tx1">
                    <a:lumMod val="85000"/>
                    <a:lumOff val="15000"/>
                  </a:schemeClr>
                </a:solidFill>
                <a:latin typeface="+mn-lt"/>
                <a:ea typeface="+mn-ea"/>
                <a:cs typeface="+mn-cs"/>
              </a:defRPr>
            </a:lvl9pPr>
          </a:lstStyle>
          <a:p>
            <a:pPr>
              <a:buFont typeface="Wingdings" charset="2"/>
              <a:buChar char="v"/>
            </a:pPr>
            <a:r>
              <a:rPr lang="en-US" altLang="en-US" dirty="0" smtClean="0"/>
              <a:t>系の設定</a:t>
            </a:r>
          </a:p>
          <a:p>
            <a:pPr lvl="1">
              <a:buFont typeface="Wingdings" charset="2"/>
              <a:buChar char="v"/>
            </a:pPr>
            <a:r>
              <a:rPr lang="ja-JP" altLang="en-US" dirty="0" smtClean="0"/>
              <a:t>全球が海洋に覆われた惑星</a:t>
            </a:r>
            <a:endParaRPr lang="en-US" altLang="ja-JP" dirty="0"/>
          </a:p>
          <a:p>
            <a:pPr lvl="1">
              <a:buFont typeface="Wingdings" charset="2"/>
              <a:buChar char="v"/>
            </a:pPr>
            <a:r>
              <a:rPr lang="ja-JP" altLang="en-US" dirty="0" smtClean="0"/>
              <a:t>海底地形なし</a:t>
            </a:r>
            <a:r>
              <a:rPr lang="en-US" altLang="ja-JP" dirty="0" smtClean="0"/>
              <a:t>, </a:t>
            </a:r>
            <a:r>
              <a:rPr lang="ja-JP" altLang="en-US" dirty="0" smtClean="0"/>
              <a:t>水深</a:t>
            </a:r>
            <a:r>
              <a:rPr lang="en-US" altLang="ja-JP" dirty="0" smtClean="0"/>
              <a:t> 5.2 km</a:t>
            </a:r>
          </a:p>
          <a:p>
            <a:pPr lvl="1">
              <a:buFont typeface="Wingdings" charset="2"/>
              <a:buChar char="v"/>
            </a:pPr>
            <a:r>
              <a:rPr lang="en-US" altLang="en-US" dirty="0" smtClean="0"/>
              <a:t>惑星</a:t>
            </a:r>
            <a:r>
              <a:rPr lang="ja-JP" altLang="en-US" dirty="0" smtClean="0"/>
              <a:t>パラメータ</a:t>
            </a:r>
            <a:endParaRPr lang="en-US" altLang="ja-JP" dirty="0" smtClean="0"/>
          </a:p>
          <a:p>
            <a:pPr lvl="2">
              <a:buFont typeface="Wingdings" charset="2"/>
              <a:buChar char="v"/>
            </a:pPr>
            <a:r>
              <a:rPr lang="ja-JP" altLang="en-US" dirty="0" smtClean="0"/>
              <a:t>太陽定数</a:t>
            </a:r>
            <a:r>
              <a:rPr lang="en-US" altLang="ja-JP" dirty="0" smtClean="0"/>
              <a:t>, </a:t>
            </a:r>
            <a:r>
              <a:rPr lang="ja-JP" altLang="en-US" dirty="0" smtClean="0"/>
              <a:t>惑星半径</a:t>
            </a:r>
            <a:r>
              <a:rPr lang="en-US" altLang="ja-JP" dirty="0" smtClean="0"/>
              <a:t>, </a:t>
            </a:r>
            <a:r>
              <a:rPr lang="ja-JP" altLang="en-US" dirty="0" smtClean="0"/>
              <a:t>自転角速度は</a:t>
            </a:r>
            <a:r>
              <a:rPr lang="en-US" altLang="ja-JP" dirty="0" smtClean="0"/>
              <a:t>, </a:t>
            </a:r>
            <a:r>
              <a:rPr lang="ja-JP" altLang="en-US" dirty="0" smtClean="0"/>
              <a:t>現在地球の値</a:t>
            </a:r>
            <a:endParaRPr lang="en-US" altLang="ja-JP" dirty="0" smtClean="0"/>
          </a:p>
          <a:p>
            <a:pPr lvl="2">
              <a:buFont typeface="Wingdings" charset="2"/>
              <a:buChar char="v"/>
            </a:pPr>
            <a:r>
              <a:rPr lang="ja-JP" altLang="en-US" dirty="0" smtClean="0"/>
              <a:t>離心率</a:t>
            </a:r>
            <a:r>
              <a:rPr lang="en-US" altLang="ja-JP" dirty="0" smtClean="0"/>
              <a:t>, </a:t>
            </a:r>
            <a:r>
              <a:rPr lang="ja-JP" altLang="en-US" dirty="0" smtClean="0"/>
              <a:t>自転傾斜角はゼロ</a:t>
            </a:r>
            <a:endParaRPr lang="en-US" altLang="ja-JP" dirty="0" smtClean="0"/>
          </a:p>
        </p:txBody>
      </p:sp>
    </p:spTree>
    <p:extLst>
      <p:ext uri="{BB962C8B-B14F-4D97-AF65-F5344CB8AC3E}">
        <p14:creationId xmlns:p14="http://schemas.microsoft.com/office/powerpoint/2010/main" val="32496485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スペクトル">
  <a:themeElements>
    <a:clrScheme name="Spectrum">
      <a:dk1>
        <a:sysClr val="windowText" lastClr="000000"/>
      </a:dk1>
      <a:lt1>
        <a:sysClr val="window" lastClr="FFFFFF"/>
      </a:lt1>
      <a:dk2>
        <a:srgbClr val="252731"/>
      </a:dk2>
      <a:lt2>
        <a:srgbClr val="EAE7E4"/>
      </a:lt2>
      <a:accent1>
        <a:srgbClr val="990000"/>
      </a:accent1>
      <a:accent2>
        <a:srgbClr val="FF6600"/>
      </a:accent2>
      <a:accent3>
        <a:srgbClr val="FFBA00"/>
      </a:accent3>
      <a:accent4>
        <a:srgbClr val="99CC00"/>
      </a:accent4>
      <a:accent5>
        <a:srgbClr val="528A02"/>
      </a:accent5>
      <a:accent6>
        <a:srgbClr val="333333"/>
      </a:accent6>
      <a:hlink>
        <a:srgbClr val="660000"/>
      </a:hlink>
      <a:folHlink>
        <a:srgbClr val="CC3300"/>
      </a:folHlink>
    </a:clrScheme>
    <a:fontScheme name="Spectrum">
      <a:majorFont>
        <a:latin typeface="Corbel"/>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Spectrum">
      <a:fillStyleLst>
        <a:solidFill>
          <a:schemeClr val="phClr"/>
        </a:solidFill>
        <a:gradFill rotWithShape="1">
          <a:gsLst>
            <a:gs pos="0">
              <a:schemeClr val="phClr">
                <a:tint val="100000"/>
                <a:shade val="70000"/>
                <a:satMod val="150000"/>
              </a:schemeClr>
            </a:gs>
            <a:gs pos="100000">
              <a:schemeClr val="phClr">
                <a:tint val="95000"/>
                <a:satMod val="150000"/>
              </a:schemeClr>
            </a:gs>
          </a:gsLst>
          <a:lin ang="16200000" scaled="1"/>
        </a:gradFill>
        <a:gradFill rotWithShape="1">
          <a:gsLst>
            <a:gs pos="0">
              <a:schemeClr val="phClr">
                <a:tint val="95000"/>
                <a:shade val="70000"/>
                <a:satMod val="150000"/>
              </a:schemeClr>
            </a:gs>
            <a:gs pos="100000">
              <a:schemeClr val="phClr">
                <a:tint val="100000"/>
                <a:shade val="100000"/>
                <a:satMod val="150000"/>
              </a:schemeClr>
            </a:gs>
          </a:gsLst>
          <a:lin ang="16200000" scaled="0"/>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6600000" sx="101000" sy="101000" rotWithShape="0">
              <a:srgbClr val="000000">
                <a:alpha val="75000"/>
              </a:srgbClr>
            </a:outerShdw>
          </a:effectLst>
        </a:effectStyle>
        <a:effectStyle>
          <a:effectLst>
            <a:outerShdw blurRad="50800" dir="5400000" sx="105000" sy="105000" algn="ctr" rotWithShape="0">
              <a:srgbClr val="000000">
                <a:alpha val="40000"/>
              </a:srgbClr>
            </a:outerShdw>
          </a:effectLst>
          <a:scene3d>
            <a:camera prst="orthographicFront">
              <a:rot lat="0" lon="0" rev="0"/>
            </a:camera>
            <a:lightRig rig="balanced" dir="t">
              <a:rot lat="0" lon="0" rev="4800000"/>
            </a:lightRig>
          </a:scene3d>
          <a:sp3d prstMaterial="matte">
            <a:bevelT w="63500" h="50800" prst="ang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スペクトル.thmx</Template>
  <TotalTime>36438</TotalTime>
  <Words>1268</Words>
  <Application>Microsoft Macintosh PowerPoint</Application>
  <PresentationFormat>画面に合わせる (4:3)</PresentationFormat>
  <Paragraphs>157</Paragraphs>
  <Slides>13</Slides>
  <Notes>7</Notes>
  <HiddenSlides>1</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スペクトル</vt:lpstr>
      <vt:lpstr>研究進捗報告</vt:lpstr>
      <vt:lpstr>あらすじ</vt:lpstr>
      <vt:lpstr>前回報告した塩分分布の問題</vt:lpstr>
      <vt:lpstr>海洋混合層の扱い方再考</vt:lpstr>
      <vt:lpstr>実験</vt:lpstr>
      <vt:lpstr>結果</vt:lpstr>
      <vt:lpstr>結果</vt:lpstr>
      <vt:lpstr>時間積分法の再考</vt:lpstr>
      <vt:lpstr>大気海洋海氷モデルによる水惑星実験</vt:lpstr>
      <vt:lpstr>大気海洋海氷モデルによる水惑星実験</vt:lpstr>
      <vt:lpstr>大気海洋海氷モデルによる水惑星実験</vt:lpstr>
      <vt:lpstr>まとめ</vt:lpstr>
      <vt:lpstr>今後の予定</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研究進捗報告</dc:title>
  <dc:creator>Kawai Yuta</dc:creator>
  <cp:lastModifiedBy>Kawai Yuta</cp:lastModifiedBy>
  <cp:revision>253</cp:revision>
  <dcterms:created xsi:type="dcterms:W3CDTF">2015-09-28T00:58:30Z</dcterms:created>
  <dcterms:modified xsi:type="dcterms:W3CDTF">2015-12-09T02:16:09Z</dcterms:modified>
</cp:coreProperties>
</file>