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5" r:id="rId4"/>
    <p:sldId id="262" r:id="rId5"/>
    <p:sldId id="263" r:id="rId6"/>
    <p:sldId id="260" r:id="rId7"/>
    <p:sldId id="264" r:id="rId8"/>
    <p:sldId id="268" r:id="rId9"/>
    <p:sldId id="269" r:id="rId10"/>
    <p:sldId id="270" r:id="rId11"/>
    <p:sldId id="267" r:id="rId12"/>
    <p:sldId id="266" r:id="rId13"/>
    <p:sldId id="275" r:id="rId14"/>
    <p:sldId id="271" r:id="rId15"/>
    <p:sldId id="273" r:id="rId16"/>
    <p:sldId id="274" r:id="rId17"/>
    <p:sldId id="258" r:id="rId18"/>
    <p:sldId id="25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E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8" d="100"/>
          <a:sy n="108" d="100"/>
        </p:scale>
        <p:origin x="-63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8BC4F-9F0D-E348-9C41-3B771287CC55}" type="datetimeFigureOut">
              <a:rPr kumimoji="1" lang="ja-JP" altLang="en-US" smtClean="0"/>
              <a:t>15/11/06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36B50-BFA0-6B4E-BD79-62EAE2025C64}" type="slidenum">
              <a:rPr kumimoji="1" lang="ja-JP" altLang="en-US" smtClean="0"/>
              <a:t>‹#›</a:t>
            </a:fld>
            <a:endParaRPr kumimoji="1" lang="ja-JP" altLang="en-US"/>
          </a:p>
        </p:txBody>
      </p:sp>
    </p:spTree>
    <p:extLst>
      <p:ext uri="{BB962C8B-B14F-4D97-AF65-F5344CB8AC3E}">
        <p14:creationId xmlns:p14="http://schemas.microsoft.com/office/powerpoint/2010/main" val="214222341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前回の進捗</a:t>
            </a:r>
            <a:endParaRPr kumimoji="1" lang="en-US" altLang="ja-JP" dirty="0" smtClean="0"/>
          </a:p>
          <a:p>
            <a:pPr marL="171450" indent="-171450">
              <a:buFontTx/>
              <a:buChar char="•"/>
            </a:pPr>
            <a:r>
              <a:rPr kumimoji="1" lang="ja-JP" altLang="en-US" dirty="0" smtClean="0"/>
              <a:t>大気海洋結合プログラムができたので</a:t>
            </a:r>
            <a:r>
              <a:rPr kumimoji="1" lang="en-US" altLang="ja-JP" dirty="0" smtClean="0"/>
              <a:t>, </a:t>
            </a:r>
            <a:r>
              <a:rPr kumimoji="1" lang="ja-JP" altLang="en-US" dirty="0" smtClean="0"/>
              <a:t>２</a:t>
            </a:r>
            <a:r>
              <a:rPr kumimoji="1" lang="en-US" altLang="ja-JP" dirty="0" smtClean="0"/>
              <a:t>0 </a:t>
            </a:r>
            <a:r>
              <a:rPr kumimoji="1" lang="ja-JP" altLang="en-US" dirty="0" smtClean="0"/>
              <a:t>年間積分を行い</a:t>
            </a:r>
            <a:r>
              <a:rPr kumimoji="1" lang="en-US" altLang="ja-JP" dirty="0" smtClean="0"/>
              <a:t>, </a:t>
            </a:r>
            <a:r>
              <a:rPr kumimoji="1" lang="ja-JP" altLang="en-US" dirty="0" smtClean="0"/>
              <a:t>その結果を示した</a:t>
            </a:r>
            <a:r>
              <a:rPr kumimoji="1" lang="en-US" altLang="ja-JP" dirty="0" smtClean="0"/>
              <a:t>. </a:t>
            </a:r>
          </a:p>
          <a:p>
            <a:pPr marL="171450" indent="-171450">
              <a:buFontTx/>
              <a:buChar char="•"/>
            </a:pPr>
            <a:r>
              <a:rPr kumimoji="1" lang="en-US" altLang="ja-JP" dirty="0" smtClean="0"/>
              <a:t>O(1000) </a:t>
            </a:r>
            <a:r>
              <a:rPr kumimoji="1" lang="ja-JP" altLang="en-US" dirty="0" smtClean="0"/>
              <a:t>年の積分は時間がかかり過ぎる</a:t>
            </a:r>
            <a:r>
              <a:rPr kumimoji="1" lang="en-US" altLang="ja-JP" dirty="0" smtClean="0"/>
              <a:t>(~1</a:t>
            </a:r>
            <a:r>
              <a:rPr kumimoji="1" lang="en-US" altLang="en-US" dirty="0" smtClean="0"/>
              <a:t>month). </a:t>
            </a:r>
          </a:p>
          <a:p>
            <a:pPr marL="171450" indent="-171450">
              <a:buFontTx/>
              <a:buChar char="•"/>
            </a:pPr>
            <a:r>
              <a:rPr kumimoji="1" lang="ja-JP" altLang="en-US" dirty="0" smtClean="0"/>
              <a:t>数日で平衡状態までの計算が終わるようにしたい</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2</a:t>
            </a:fld>
            <a:endParaRPr kumimoji="1" lang="ja-JP" altLang="en-US"/>
          </a:p>
        </p:txBody>
      </p:sp>
    </p:spTree>
    <p:extLst>
      <p:ext uri="{BB962C8B-B14F-4D97-AF65-F5344CB8AC3E}">
        <p14:creationId xmlns:p14="http://schemas.microsoft.com/office/powerpoint/2010/main" val="158844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r>
              <a:rPr kumimoji="1" lang="ja-JP" altLang="en-US" dirty="0" smtClean="0"/>
              <a:t>フラックス交換時には時間補正したフラックスを渡すようにしているが</a:t>
            </a:r>
            <a:r>
              <a:rPr kumimoji="1" lang="en-US" altLang="ja-JP" dirty="0" smtClean="0"/>
              <a:t>, </a:t>
            </a:r>
            <a:r>
              <a:rPr kumimoji="1" lang="ja-JP" altLang="en-US" dirty="0" smtClean="0"/>
              <a:t>潜熱フラックスの時間補正の計算が少し間違っていた</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16</a:t>
            </a:fld>
            <a:endParaRPr kumimoji="1" lang="ja-JP" altLang="en-US"/>
          </a:p>
        </p:txBody>
      </p:sp>
    </p:spTree>
    <p:extLst>
      <p:ext uri="{BB962C8B-B14F-4D97-AF65-F5344CB8AC3E}">
        <p14:creationId xmlns:p14="http://schemas.microsoft.com/office/powerpoint/2010/main" val="390751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DCPAM </a:t>
            </a:r>
            <a:r>
              <a:rPr kumimoji="1" lang="ja-JP" altLang="en-US" dirty="0" smtClean="0"/>
              <a:t>に対して</a:t>
            </a:r>
            <a:r>
              <a:rPr kumimoji="1" lang="en-US" altLang="ja-JP" dirty="0" smtClean="0"/>
              <a:t>, </a:t>
            </a:r>
            <a:r>
              <a:rPr kumimoji="1" lang="ja-JP" altLang="en-US" dirty="0" smtClean="0"/>
              <a:t>海洋モデルが求めた海水面温度</a:t>
            </a:r>
            <a:r>
              <a:rPr kumimoji="1" lang="en-US" altLang="ja-JP" dirty="0" smtClean="0"/>
              <a:t>(&amp; </a:t>
            </a:r>
            <a:r>
              <a:rPr kumimoji="1" lang="ja-JP" altLang="en-US" dirty="0" smtClean="0"/>
              <a:t>地表面アルベドを渡す</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963E3E6D-031C-0642-8880-55123CABF4F9}" type="slidenum">
              <a:rPr kumimoji="1" lang="ja-JP" altLang="en-US" smtClean="0"/>
              <a:t>4</a:t>
            </a:fld>
            <a:endParaRPr kumimoji="1" lang="ja-JP" altLang="en-US"/>
          </a:p>
        </p:txBody>
      </p:sp>
    </p:spTree>
    <p:extLst>
      <p:ext uri="{BB962C8B-B14F-4D97-AF65-F5344CB8AC3E}">
        <p14:creationId xmlns:p14="http://schemas.microsoft.com/office/powerpoint/2010/main" val="302369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DCPAM </a:t>
            </a:r>
            <a:r>
              <a:rPr kumimoji="1" lang="ja-JP" altLang="en-US" dirty="0" smtClean="0"/>
              <a:t>に対して</a:t>
            </a:r>
            <a:r>
              <a:rPr kumimoji="1" lang="en-US" altLang="ja-JP" dirty="0" smtClean="0"/>
              <a:t>, </a:t>
            </a:r>
            <a:r>
              <a:rPr kumimoji="1" lang="ja-JP" altLang="en-US" dirty="0" smtClean="0"/>
              <a:t>海洋モデルが求めた海水面温度</a:t>
            </a:r>
            <a:r>
              <a:rPr kumimoji="1" lang="en-US" altLang="ja-JP" dirty="0" smtClean="0"/>
              <a:t>(&amp; </a:t>
            </a:r>
            <a:r>
              <a:rPr kumimoji="1" lang="ja-JP" altLang="en-US" dirty="0" smtClean="0"/>
              <a:t>地表面アルベドを渡す</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963E3E6D-031C-0642-8880-55123CABF4F9}" type="slidenum">
              <a:rPr kumimoji="1" lang="ja-JP" altLang="en-US" smtClean="0"/>
              <a:t>5</a:t>
            </a:fld>
            <a:endParaRPr kumimoji="1" lang="ja-JP" altLang="en-US"/>
          </a:p>
        </p:txBody>
      </p:sp>
    </p:spTree>
    <p:extLst>
      <p:ext uri="{BB962C8B-B14F-4D97-AF65-F5344CB8AC3E}">
        <p14:creationId xmlns:p14="http://schemas.microsoft.com/office/powerpoint/2010/main" val="302369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状況</a:t>
            </a:r>
            <a:endParaRPr kumimoji="1" lang="en-US" altLang="ja-JP" dirty="0" smtClean="0"/>
          </a:p>
          <a:p>
            <a:pPr marL="628650" lvl="1" indent="-171450">
              <a:buFontTx/>
              <a:buChar char="•"/>
            </a:pPr>
            <a:r>
              <a:rPr kumimoji="1" lang="ja-JP" altLang="en-US" dirty="0" smtClean="0"/>
              <a:t>海氷面温度の時間変化と大気の顕熱フラックスの時間変化は強く結びついているようで</a:t>
            </a:r>
            <a:r>
              <a:rPr kumimoji="1" lang="en-US" altLang="ja-JP" dirty="0" smtClean="0"/>
              <a:t>, </a:t>
            </a:r>
            <a:r>
              <a:rPr kumimoji="1" lang="ja-JP" altLang="en-US" dirty="0" smtClean="0"/>
              <a:t>片方が振動を始めるともう一方もそれに従って振動をはじめ</a:t>
            </a:r>
            <a:r>
              <a:rPr kumimoji="1" lang="en-US" altLang="en-US" dirty="0" smtClean="0"/>
              <a:t>, </a:t>
            </a:r>
            <a:r>
              <a:rPr kumimoji="1" lang="ja-JP" altLang="en-US" dirty="0" smtClean="0"/>
              <a:t>振幅が大きくなる</a:t>
            </a:r>
            <a:r>
              <a:rPr kumimoji="1" lang="en-US" altLang="ja-JP" dirty="0" smtClean="0"/>
              <a:t>. </a:t>
            </a:r>
          </a:p>
          <a:p>
            <a:pPr marL="628650" lvl="1" indent="-171450">
              <a:buFontTx/>
              <a:buChar char="•"/>
            </a:pPr>
            <a:r>
              <a:rPr kumimoji="1" lang="ja-JP" altLang="en-US" dirty="0" smtClean="0"/>
              <a:t>海氷モデルにおける大気海氷面の熱バランスの計算で</a:t>
            </a:r>
            <a:r>
              <a:rPr kumimoji="1" lang="en-US" altLang="ja-JP" dirty="0" smtClean="0"/>
              <a:t>, </a:t>
            </a:r>
            <a:r>
              <a:rPr kumimoji="1" lang="ja-JP" altLang="en-US" dirty="0" smtClean="0"/>
              <a:t>顕熱フラックスを陰的に扱っていない</a:t>
            </a:r>
            <a:r>
              <a:rPr kumimoji="1" lang="en-US" altLang="ja-JP" dirty="0" smtClean="0"/>
              <a:t>. </a:t>
            </a:r>
          </a:p>
          <a:p>
            <a:pPr marL="628650" lvl="1" indent="-171450">
              <a:buFontTx/>
              <a:buChar char="•"/>
            </a:pPr>
            <a:r>
              <a:rPr kumimoji="1" lang="ja-JP" altLang="en-US" dirty="0" smtClean="0"/>
              <a:t>大気下層と海氷面温度差が大きくなっても</a:t>
            </a:r>
            <a:r>
              <a:rPr kumimoji="1" lang="en-US" altLang="ja-JP" dirty="0" smtClean="0"/>
              <a:t>, </a:t>
            </a:r>
            <a:r>
              <a:rPr kumimoji="1" lang="ja-JP" altLang="en-US" dirty="0" smtClean="0"/>
              <a:t>強い安定成層で鉛直乱流混合は弱いため</a:t>
            </a:r>
            <a:r>
              <a:rPr kumimoji="1" lang="en-US" altLang="ja-JP" dirty="0" smtClean="0"/>
              <a:t>, </a:t>
            </a:r>
            <a:r>
              <a:rPr kumimoji="1" lang="ja-JP" altLang="en-US" dirty="0" smtClean="0"/>
              <a:t>温度差が解消されない</a:t>
            </a:r>
            <a:r>
              <a:rPr kumimoji="1" lang="en-US" altLang="ja-JP" dirty="0" smtClean="0"/>
              <a:t>. </a:t>
            </a:r>
            <a:r>
              <a:rPr kumimoji="1" lang="ja-JP" altLang="en-US" dirty="0" smtClean="0"/>
              <a:t>あるタイミングで成層が弱まる時に急激に混ざってしまう</a:t>
            </a:r>
            <a:r>
              <a:rPr kumimoji="1" lang="en-US" altLang="ja-JP" dirty="0" smtClean="0"/>
              <a:t>. </a:t>
            </a:r>
          </a:p>
          <a:p>
            <a:pPr marL="628650" lvl="1" indent="-171450">
              <a:buFontTx/>
              <a:buChar cha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7</a:t>
            </a:fld>
            <a:endParaRPr kumimoji="1" lang="ja-JP" altLang="en-US"/>
          </a:p>
        </p:txBody>
      </p:sp>
    </p:spTree>
    <p:extLst>
      <p:ext uri="{BB962C8B-B14F-4D97-AF65-F5344CB8AC3E}">
        <p14:creationId xmlns:p14="http://schemas.microsoft.com/office/powerpoint/2010/main" val="332316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Cycle 10 </a:t>
            </a:r>
            <a:r>
              <a:rPr kumimoji="1" lang="ja-JP" altLang="en-US" dirty="0" smtClean="0"/>
              <a:t>で計算が落ちる直前までの結果を眺めてみる</a:t>
            </a:r>
            <a:r>
              <a:rPr kumimoji="1" lang="en-US" altLang="ja-JP" dirty="0" smtClean="0"/>
              <a:t>. </a:t>
            </a:r>
          </a:p>
          <a:p>
            <a:pPr marL="171450" indent="-171450">
              <a:buFontTx/>
              <a:buChar char="•"/>
            </a:pPr>
            <a:r>
              <a:rPr kumimoji="1" lang="ja-JP" altLang="en-US" dirty="0" smtClean="0"/>
              <a:t>これまでは</a:t>
            </a:r>
            <a:r>
              <a:rPr kumimoji="1" lang="en-US" altLang="ja-JP" dirty="0" smtClean="0"/>
              <a:t>, 30 </a:t>
            </a:r>
            <a:r>
              <a:rPr kumimoji="1" lang="ja-JP" altLang="en-US" dirty="0" smtClean="0"/>
              <a:t>年積分までしかできていなかったが</a:t>
            </a:r>
            <a:r>
              <a:rPr kumimoji="1" lang="en-US" altLang="ja-JP" dirty="0" smtClean="0"/>
              <a:t>, 100 </a:t>
            </a:r>
            <a:r>
              <a:rPr kumimoji="1" lang="ja-JP" altLang="en-US" dirty="0" smtClean="0"/>
              <a:t>年程度まで積分時間が伸びた</a:t>
            </a:r>
            <a:r>
              <a:rPr kumimoji="1" lang="en-US" altLang="ja-JP" dirty="0" smtClean="0"/>
              <a:t>. </a:t>
            </a:r>
          </a:p>
          <a:p>
            <a:pPr marL="628650" lvl="1" indent="-171450">
              <a:buFontTx/>
              <a:buChar char="•"/>
            </a:pPr>
            <a:r>
              <a:rPr kumimoji="1" lang="ja-JP" altLang="en-US" dirty="0" smtClean="0"/>
              <a:t>海洋の主躍層がほぼ落ち着く</a:t>
            </a:r>
            <a:r>
              <a:rPr kumimoji="1" lang="en-US" altLang="ja-JP" dirty="0" smtClean="0"/>
              <a:t>. </a:t>
            </a:r>
          </a:p>
          <a:p>
            <a:pPr marL="171450" indent="-171450">
              <a:buFontTx/>
              <a:buChar char="•"/>
            </a:pPr>
            <a:r>
              <a:rPr kumimoji="1" lang="ja-JP" altLang="en-US" dirty="0" smtClean="0"/>
              <a:t>やはり半球非対称構造が見える</a:t>
            </a:r>
            <a:endParaRPr kumimoji="1" lang="en-US" altLang="ja-JP" dirty="0" smtClean="0"/>
          </a:p>
          <a:p>
            <a:pPr marL="628650" lvl="1" indent="-171450">
              <a:buFontTx/>
              <a:buChar char="•"/>
            </a:pPr>
            <a:r>
              <a:rPr kumimoji="1" lang="en-US" altLang="ja-JP" dirty="0" smtClean="0"/>
              <a:t>T42 </a:t>
            </a:r>
            <a:r>
              <a:rPr kumimoji="1" lang="ja-JP" altLang="en-US" dirty="0" smtClean="0"/>
              <a:t>では非対称性はずっと弱くなる</a:t>
            </a:r>
            <a:r>
              <a:rPr kumimoji="1" lang="en-US" altLang="ja-JP" dirty="0" smtClean="0"/>
              <a:t>. </a:t>
            </a:r>
          </a:p>
          <a:p>
            <a:pPr marL="628650" lvl="1" indent="-171450">
              <a:buFontTx/>
              <a:buChar char="•"/>
            </a:pPr>
            <a:r>
              <a:rPr kumimoji="1" lang="en-US" altLang="ja-JP" dirty="0" smtClean="0"/>
              <a:t>T21 </a:t>
            </a:r>
            <a:r>
              <a:rPr kumimoji="1" lang="ja-JP" altLang="en-US" dirty="0" smtClean="0"/>
              <a:t>は赤道湧昇域と対応した</a:t>
            </a:r>
            <a:r>
              <a:rPr kumimoji="1" lang="en-US" altLang="ja-JP" dirty="0" smtClean="0"/>
              <a:t> SST </a:t>
            </a:r>
            <a:r>
              <a:rPr kumimoji="1" lang="ja-JP" altLang="en-US" dirty="0" smtClean="0"/>
              <a:t>の極小が捉えられるか捉えれないか微妙な水平解像度</a:t>
            </a:r>
            <a:r>
              <a:rPr kumimoji="1" lang="en-US" altLang="ja-JP" dirty="0" smtClean="0"/>
              <a:t>..</a:t>
            </a:r>
          </a:p>
          <a:p>
            <a:pPr marL="457200" lvl="1" indent="0">
              <a:buFontTx/>
              <a:buNone/>
            </a:pPr>
            <a:endParaRPr kumimoji="1" lang="ja-JP" altLang="en-US" dirty="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8</a:t>
            </a:fld>
            <a:endParaRPr kumimoji="1" lang="ja-JP" altLang="en-US"/>
          </a:p>
        </p:txBody>
      </p:sp>
    </p:spTree>
    <p:extLst>
      <p:ext uri="{BB962C8B-B14F-4D97-AF65-F5344CB8AC3E}">
        <p14:creationId xmlns:p14="http://schemas.microsoft.com/office/powerpoint/2010/main" val="6433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r>
              <a:rPr kumimoji="1" lang="ja-JP" altLang="en-US" dirty="0" smtClean="0"/>
              <a:t>深層循環が平衡状態にまで必要なサイクル数は</a:t>
            </a:r>
            <a:r>
              <a:rPr kumimoji="1" lang="en-US" altLang="ja-JP" dirty="0" smtClean="0"/>
              <a:t>? </a:t>
            </a:r>
            <a:r>
              <a:rPr kumimoji="1" lang="ja-JP" altLang="en-US" dirty="0" smtClean="0"/>
              <a:t>最低でもあと</a:t>
            </a:r>
            <a:r>
              <a:rPr kumimoji="1" lang="en-US" altLang="ja-JP" dirty="0" smtClean="0"/>
              <a:t> 20 cycle </a:t>
            </a:r>
            <a:r>
              <a:rPr kumimoji="1" lang="ja-JP" altLang="en-US" dirty="0" smtClean="0"/>
              <a:t>ぐらい</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9</a:t>
            </a:fld>
            <a:endParaRPr kumimoji="1" lang="ja-JP" altLang="en-US"/>
          </a:p>
        </p:txBody>
      </p:sp>
    </p:spTree>
    <p:extLst>
      <p:ext uri="{BB962C8B-B14F-4D97-AF65-F5344CB8AC3E}">
        <p14:creationId xmlns:p14="http://schemas.microsoft.com/office/powerpoint/2010/main" val="160510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 SST </a:t>
            </a:r>
            <a:r>
              <a:rPr kumimoji="1" lang="ja-JP" altLang="en-US" dirty="0" smtClean="0"/>
              <a:t>と降水と観点で結果をみると</a:t>
            </a:r>
            <a:r>
              <a:rPr kumimoji="1" lang="en-US" altLang="ja-JP" dirty="0" smtClean="0"/>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kumimoji="1" lang="en-US" altLang="ja-JP" dirty="0" smtClean="0"/>
              <a:t>Williamson et al.(2013)  </a:t>
            </a:r>
            <a:r>
              <a:rPr kumimoji="1" lang="ja-JP" altLang="en-US" dirty="0" smtClean="0"/>
              <a:t>によれば</a:t>
            </a:r>
            <a:r>
              <a:rPr kumimoji="1" lang="en-US" altLang="ja-JP" dirty="0" smtClean="0"/>
              <a:t>,  </a:t>
            </a:r>
            <a:r>
              <a:rPr kumimoji="1" lang="ja-JP" altLang="en-US" dirty="0" smtClean="0"/>
              <a:t>いくつかの大気モデルでは</a:t>
            </a:r>
            <a:r>
              <a:rPr kumimoji="1" lang="en-US" altLang="ja-JP" dirty="0" smtClean="0"/>
              <a:t> double ITCZ </a:t>
            </a:r>
            <a:r>
              <a:rPr kumimoji="1" lang="ja-JP" altLang="en-US" dirty="0" smtClean="0"/>
              <a:t>ができる</a:t>
            </a:r>
            <a:r>
              <a:rPr kumimoji="1" lang="en-US" altLang="ja-JP" dirty="0" smtClean="0"/>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kumimoji="1" lang="en-US" altLang="ja-JP" dirty="0" smtClean="0"/>
              <a:t>n=2 </a:t>
            </a:r>
            <a:r>
              <a:rPr kumimoji="1" lang="ja-JP" altLang="en-US" dirty="0" smtClean="0"/>
              <a:t>の西進</a:t>
            </a:r>
            <a:r>
              <a:rPr kumimoji="1" lang="en-US" altLang="ja-JP" dirty="0" smtClean="0"/>
              <a:t> </a:t>
            </a:r>
            <a:r>
              <a:rPr kumimoji="1" lang="en-US" altLang="ja-JP" dirty="0" err="1" smtClean="0"/>
              <a:t>Rossby</a:t>
            </a:r>
            <a:r>
              <a:rPr kumimoji="1" lang="en-US" altLang="ja-JP" dirty="0" smtClean="0"/>
              <a:t> </a:t>
            </a:r>
            <a:r>
              <a:rPr kumimoji="1" lang="ja-JP" altLang="en-US" dirty="0" smtClean="0"/>
              <a:t>波が卓越して見えてる</a:t>
            </a:r>
            <a:r>
              <a:rPr kumimoji="1" lang="en-US" altLang="ja-JP" dirty="0" smtClean="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10</a:t>
            </a:fld>
            <a:endParaRPr kumimoji="1" lang="ja-JP" altLang="en-US"/>
          </a:p>
        </p:txBody>
      </p:sp>
    </p:spTree>
    <p:extLst>
      <p:ext uri="{BB962C8B-B14F-4D97-AF65-F5344CB8AC3E}">
        <p14:creationId xmlns:p14="http://schemas.microsoft.com/office/powerpoint/2010/main" val="367436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まずはおおまかに海洋モデルのエネルギー収支について説明</a:t>
            </a:r>
            <a:r>
              <a:rPr kumimoji="1" lang="en-US" altLang="ja-JP" dirty="0" smtClean="0"/>
              <a:t>. </a:t>
            </a:r>
          </a:p>
          <a:p>
            <a:pPr marL="628650" lvl="1" indent="-171450">
              <a:buFontTx/>
              <a:buChar char="•"/>
            </a:pPr>
            <a:r>
              <a:rPr kumimoji="1" lang="ja-JP" altLang="en-US" dirty="0" smtClean="0"/>
              <a:t>粘性係数や拡散係数が一定の場合について</a:t>
            </a:r>
            <a:endParaRPr kumimoji="1" lang="en-US" altLang="ja-JP" dirty="0" smtClean="0"/>
          </a:p>
          <a:p>
            <a:pPr marL="171450" indent="-171450">
              <a:buFontTx/>
              <a:buChar char="•"/>
            </a:pPr>
            <a:r>
              <a:rPr kumimoji="1" lang="ja-JP" altLang="en-US" dirty="0" smtClean="0"/>
              <a:t>実際の海洋モデル計算では</a:t>
            </a:r>
            <a:r>
              <a:rPr kumimoji="1" lang="en-US" altLang="ja-JP" dirty="0" smtClean="0"/>
              <a:t>, </a:t>
            </a:r>
            <a:r>
              <a:rPr kumimoji="1" lang="ja-JP" altLang="en-US" dirty="0" smtClean="0"/>
              <a:t>対流調節や</a:t>
            </a:r>
            <a:r>
              <a:rPr kumimoji="1" lang="en-US" altLang="ja-JP" dirty="0" smtClean="0"/>
              <a:t>GM </a:t>
            </a:r>
            <a:r>
              <a:rPr kumimoji="1" lang="ja-JP" altLang="en-US" dirty="0" smtClean="0"/>
              <a:t>スキームによる</a:t>
            </a:r>
            <a:r>
              <a:rPr kumimoji="1" lang="en-US" altLang="ja-JP" dirty="0" smtClean="0"/>
              <a:t> GPE </a:t>
            </a:r>
            <a:r>
              <a:rPr kumimoji="1" lang="ja-JP" altLang="en-US" dirty="0" smtClean="0"/>
              <a:t>エネルギーの変化を考慮する必要がある</a:t>
            </a:r>
            <a:endParaRPr kumimoji="1" lang="ja-JP" altLang="en-US" dirty="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12</a:t>
            </a:fld>
            <a:endParaRPr kumimoji="1" lang="ja-JP" altLang="en-US"/>
          </a:p>
        </p:txBody>
      </p:sp>
    </p:spTree>
    <p:extLst>
      <p:ext uri="{BB962C8B-B14F-4D97-AF65-F5344CB8AC3E}">
        <p14:creationId xmlns:p14="http://schemas.microsoft.com/office/powerpoint/2010/main" val="59259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まずはおおまかに海洋モデルのエネルギー収支について説明</a:t>
            </a:r>
            <a:r>
              <a:rPr kumimoji="1" lang="en-US" altLang="ja-JP" dirty="0" smtClean="0"/>
              <a:t>. </a:t>
            </a:r>
          </a:p>
          <a:p>
            <a:pPr marL="628650" lvl="1" indent="-171450">
              <a:buFontTx/>
              <a:buChar char="•"/>
            </a:pPr>
            <a:r>
              <a:rPr kumimoji="1" lang="ja-JP" altLang="en-US" dirty="0" smtClean="0"/>
              <a:t>粘性係数や拡散係数が一定の場合について</a:t>
            </a:r>
            <a:endParaRPr kumimoji="1" lang="en-US" altLang="ja-JP" dirty="0" smtClean="0"/>
          </a:p>
          <a:p>
            <a:pPr marL="171450" indent="-171450">
              <a:buFontTx/>
              <a:buChar char="•"/>
            </a:pPr>
            <a:r>
              <a:rPr kumimoji="1" lang="ja-JP" altLang="en-US" dirty="0" smtClean="0"/>
              <a:t>実際の海洋モデル計算では</a:t>
            </a:r>
            <a:r>
              <a:rPr kumimoji="1" lang="en-US" altLang="ja-JP" dirty="0" smtClean="0"/>
              <a:t>, </a:t>
            </a:r>
            <a:r>
              <a:rPr kumimoji="1" lang="ja-JP" altLang="en-US" dirty="0" smtClean="0"/>
              <a:t>対流調節や</a:t>
            </a:r>
            <a:r>
              <a:rPr kumimoji="1" lang="en-US" altLang="ja-JP" dirty="0" smtClean="0"/>
              <a:t>GM </a:t>
            </a:r>
            <a:r>
              <a:rPr kumimoji="1" lang="ja-JP" altLang="en-US" dirty="0" smtClean="0"/>
              <a:t>スキームによる</a:t>
            </a:r>
            <a:r>
              <a:rPr kumimoji="1" lang="en-US" altLang="ja-JP" dirty="0" smtClean="0"/>
              <a:t> GPE </a:t>
            </a:r>
            <a:r>
              <a:rPr kumimoji="1" lang="ja-JP" altLang="en-US" dirty="0" smtClean="0"/>
              <a:t>エネルギーの変化を考慮する必要がある</a:t>
            </a:r>
            <a:endParaRPr kumimoji="1" lang="ja-JP" altLang="en-US" dirty="0"/>
          </a:p>
        </p:txBody>
      </p:sp>
      <p:sp>
        <p:nvSpPr>
          <p:cNvPr id="4" name="スライド番号プレースホルダー 3"/>
          <p:cNvSpPr>
            <a:spLocks noGrp="1"/>
          </p:cNvSpPr>
          <p:nvPr>
            <p:ph type="sldNum" sz="quarter" idx="10"/>
          </p:nvPr>
        </p:nvSpPr>
        <p:spPr/>
        <p:txBody>
          <a:bodyPr/>
          <a:lstStyle/>
          <a:p>
            <a:fld id="{5A736B50-BFA0-6B4E-BD79-62EAE2025C64}" type="slidenum">
              <a:rPr kumimoji="1" lang="ja-JP" altLang="en-US" smtClean="0"/>
              <a:t>13</a:t>
            </a:fld>
            <a:endParaRPr kumimoji="1" lang="ja-JP" altLang="en-US"/>
          </a:p>
        </p:txBody>
      </p:sp>
    </p:spTree>
    <p:extLst>
      <p:ext uri="{BB962C8B-B14F-4D97-AF65-F5344CB8AC3E}">
        <p14:creationId xmlns:p14="http://schemas.microsoft.com/office/powerpoint/2010/main" val="59259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ja-JP" altLang="en-US" smtClean="0"/>
              <a:t>マスター タイトルの書式設定</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ja-JP" altLang="en-US" smtClean="0"/>
              <a:t>マスター タイトルの書式設定</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コンテンツ、図、タイトル">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ja-JP" altLang="en-US" smtClean="0"/>
              <a:t>マスター タイトルの書式設定</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ja-JP" altLang="en-US" smtClean="0"/>
              <a:t>プレースホルダーまでドラッグするかアイコンをクリックして図を追加</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 3 つの図">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ja-JP" altLang="en-US" smtClean="0"/>
              <a:t>プレースホルダーまでドラッグするかアイコンをクリックして図を追加</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ja-JP" altLang="en-US" smtClean="0"/>
              <a:t>マスター タイトルの書式設定</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ja-JP" altLang="en-US" smtClean="0"/>
              <a:t>マスター テキストの書式設定</a:t>
            </a:r>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ja-JP" altLang="en-US" smtClean="0"/>
              <a:t>プレースホルダーまでドラッグするかアイコンをクリックして図を追加</a:t>
            </a:r>
            <a:endParaRPr/>
          </a:p>
        </p:txBody>
      </p:sp>
      <p:sp>
        <p:nvSpPr>
          <p:cNvPr id="4" name="Date Placeholder 3"/>
          <p:cNvSpPr>
            <a:spLocks noGrp="1"/>
          </p:cNvSpPr>
          <p:nvPr>
            <p:ph type="dt" sz="half" idx="10"/>
          </p:nvPr>
        </p:nvSpPr>
        <p:spPr/>
        <p:txBody>
          <a:bodyPr/>
          <a:lstStyle/>
          <a:p>
            <a:fld id="{4251665B-C24A-4702-B522-6A4334602E03}" type="datetimeFigureOut">
              <a:rPr lang="en-US" smtClean="0"/>
              <a:t>15/11/06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15/11/06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15/11/06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15/11/06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15/11/06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15/11/06</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ja-JP" altLang="en-US" smtClean="0"/>
              <a:t>マスター タイトルの書式設定</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kumimoji="1"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fd-dennou.org/arch/ykawai/work/Dennou-OGCM/doc/mai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研究進捗報告</a:t>
            </a:r>
            <a:endParaRPr kumimoji="1" lang="ja-JP" altLang="en-US" dirty="0"/>
          </a:p>
        </p:txBody>
      </p:sp>
      <p:sp>
        <p:nvSpPr>
          <p:cNvPr id="3" name="サブタイトル 2"/>
          <p:cNvSpPr>
            <a:spLocks noGrp="1"/>
          </p:cNvSpPr>
          <p:nvPr>
            <p:ph type="subTitle" idx="1"/>
          </p:nvPr>
        </p:nvSpPr>
        <p:spPr>
          <a:xfrm>
            <a:off x="1052088" y="5050737"/>
            <a:ext cx="7754112" cy="953746"/>
          </a:xfrm>
        </p:spPr>
        <p:txBody>
          <a:bodyPr>
            <a:normAutofit/>
          </a:bodyPr>
          <a:lstStyle/>
          <a:p>
            <a:pPr algn="r"/>
            <a:r>
              <a:rPr kumimoji="1" lang="ja-JP" altLang="en-US" sz="2800" dirty="0" smtClean="0">
                <a:solidFill>
                  <a:schemeClr val="tx1"/>
                </a:solidFill>
              </a:rPr>
              <a:t>河合</a:t>
            </a:r>
            <a:r>
              <a:rPr kumimoji="1" lang="en-US" altLang="ja-JP" sz="2800" dirty="0" smtClean="0">
                <a:solidFill>
                  <a:schemeClr val="tx1"/>
                </a:solidFill>
              </a:rPr>
              <a:t> </a:t>
            </a:r>
            <a:r>
              <a:rPr lang="ja-JP" altLang="en-US" sz="2800" dirty="0" smtClean="0">
                <a:solidFill>
                  <a:schemeClr val="tx1"/>
                </a:solidFill>
              </a:rPr>
              <a:t>佑太</a:t>
            </a:r>
            <a:endParaRPr lang="en-US" altLang="ja-JP" sz="2800" dirty="0" smtClean="0">
              <a:solidFill>
                <a:schemeClr val="tx1"/>
              </a:solidFill>
            </a:endParaRPr>
          </a:p>
          <a:p>
            <a:pPr algn="r"/>
            <a:r>
              <a:rPr lang="ja-JP" altLang="en-US" sz="2800" dirty="0" smtClean="0">
                <a:solidFill>
                  <a:schemeClr val="tx1"/>
                </a:solidFill>
              </a:rPr>
              <a:t>海洋モデルミーティング</a:t>
            </a:r>
            <a:r>
              <a:rPr lang="en-US" altLang="ja-JP" sz="2800" dirty="0" smtClean="0">
                <a:solidFill>
                  <a:schemeClr val="tx1"/>
                </a:solidFill>
              </a:rPr>
              <a:t> 2015</a:t>
            </a:r>
            <a:r>
              <a:rPr lang="en-US" altLang="ja-JP" sz="2800" smtClean="0">
                <a:solidFill>
                  <a:schemeClr val="tx1"/>
                </a:solidFill>
              </a:rPr>
              <a:t>/</a:t>
            </a:r>
            <a:r>
              <a:rPr lang="en-US" altLang="ja-JP" sz="2800" smtClean="0">
                <a:solidFill>
                  <a:schemeClr val="tx1"/>
                </a:solidFill>
              </a:rPr>
              <a:t>1</a:t>
            </a:r>
            <a:r>
              <a:rPr lang="en-US" altLang="ja-JP" sz="2800" smtClean="0">
                <a:solidFill>
                  <a:schemeClr val="tx1"/>
                </a:solidFill>
              </a:rPr>
              <a:t>1</a:t>
            </a:r>
            <a:r>
              <a:rPr lang="en-US" altLang="ja-JP" sz="2800" smtClean="0">
                <a:solidFill>
                  <a:schemeClr val="tx1"/>
                </a:solidFill>
              </a:rPr>
              <a:t>/</a:t>
            </a:r>
            <a:r>
              <a:rPr lang="en-US" altLang="ja-JP" sz="2800" smtClean="0">
                <a:solidFill>
                  <a:schemeClr val="tx1"/>
                </a:solidFill>
              </a:rPr>
              <a:t>1-</a:t>
            </a:r>
            <a:endParaRPr kumimoji="1" lang="ja-JP" altLang="en-US" sz="2800" dirty="0">
              <a:solidFill>
                <a:schemeClr val="tx1"/>
              </a:solidFill>
            </a:endParaRPr>
          </a:p>
        </p:txBody>
      </p:sp>
    </p:spTree>
    <p:extLst>
      <p:ext uri="{BB962C8B-B14F-4D97-AF65-F5344CB8AC3E}">
        <p14:creationId xmlns:p14="http://schemas.microsoft.com/office/powerpoint/2010/main" val="3828856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結果</a:t>
            </a:r>
            <a:r>
              <a:rPr lang="en-US" altLang="ja-JP" dirty="0"/>
              <a:t> (Cycle9-Coupled)</a:t>
            </a:r>
            <a:r>
              <a:rPr lang="ja-JP" altLang="en-US" dirty="0"/>
              <a:t> </a:t>
            </a:r>
            <a:endParaRPr kumimoji="1" lang="ja-JP" altLang="en-US" dirty="0"/>
          </a:p>
        </p:txBody>
      </p:sp>
      <p:pic>
        <p:nvPicPr>
          <p:cNvPr id="5" name="コンテンツ プレースホルダー 4" descr="スクリーンショット 2015-10-04 21.11.53.png"/>
          <p:cNvPicPr>
            <a:picLocks noGrp="1" noChangeAspect="1"/>
          </p:cNvPicPr>
          <p:nvPr>
            <p:ph idx="1"/>
          </p:nvPr>
        </p:nvPicPr>
        <p:blipFill>
          <a:blip r:embed="rId3">
            <a:extLst>
              <a:ext uri="{28A0092B-C50C-407E-A947-70E740481C1C}">
                <a14:useLocalDpi xmlns:a14="http://schemas.microsoft.com/office/drawing/2010/main" val="0"/>
              </a:ext>
            </a:extLst>
          </a:blip>
          <a:srcRect t="10471" b="10471"/>
          <a:stretch>
            <a:fillRect/>
          </a:stretch>
        </p:blipFill>
        <p:spPr>
          <a:xfrm>
            <a:off x="5264147" y="2239704"/>
            <a:ext cx="3663951" cy="2379663"/>
          </a:xfrm>
        </p:spPr>
      </p:pic>
      <p:pic>
        <p:nvPicPr>
          <p:cNvPr id="4" name="図 3" descr="スクリーンショット 2015-10-04 21.11.20.png"/>
          <p:cNvPicPr>
            <a:picLocks noChangeAspect="1"/>
          </p:cNvPicPr>
          <p:nvPr/>
        </p:nvPicPr>
        <p:blipFill rotWithShape="1">
          <a:blip r:embed="rId4">
            <a:extLst>
              <a:ext uri="{28A0092B-C50C-407E-A947-70E740481C1C}">
                <a14:useLocalDpi xmlns:a14="http://schemas.microsoft.com/office/drawing/2010/main" val="0"/>
              </a:ext>
            </a:extLst>
          </a:blip>
          <a:srcRect t="16585"/>
          <a:stretch/>
        </p:blipFill>
        <p:spPr>
          <a:xfrm>
            <a:off x="36802" y="4619367"/>
            <a:ext cx="3208650" cy="1857633"/>
          </a:xfrm>
          <a:prstGeom prst="rect">
            <a:avLst/>
          </a:prstGeom>
        </p:spPr>
      </p:pic>
      <p:sp>
        <p:nvSpPr>
          <p:cNvPr id="6" name="テキスト ボックス 5"/>
          <p:cNvSpPr txBox="1"/>
          <p:nvPr/>
        </p:nvSpPr>
        <p:spPr>
          <a:xfrm>
            <a:off x="6127750" y="4730234"/>
            <a:ext cx="2730500" cy="646331"/>
          </a:xfrm>
          <a:prstGeom prst="rect">
            <a:avLst/>
          </a:prstGeom>
          <a:noFill/>
        </p:spPr>
        <p:txBody>
          <a:bodyPr wrap="square" rtlCol="0">
            <a:spAutoFit/>
          </a:bodyPr>
          <a:lstStyle/>
          <a:p>
            <a:r>
              <a:rPr kumimoji="1" lang="en-US" altLang="ja-JP" dirty="0" smtClean="0"/>
              <a:t>* </a:t>
            </a:r>
            <a:r>
              <a:rPr kumimoji="1" lang="ja-JP" altLang="en-US" dirty="0" smtClean="0"/>
              <a:t>約</a:t>
            </a:r>
            <a:r>
              <a:rPr kumimoji="1" lang="en-US" altLang="ja-JP" dirty="0" smtClean="0"/>
              <a:t> 4 m/s </a:t>
            </a:r>
            <a:r>
              <a:rPr kumimoji="1" lang="ja-JP" altLang="en-US" dirty="0" smtClean="0"/>
              <a:t>で西進しているように見える</a:t>
            </a:r>
            <a:r>
              <a:rPr kumimoji="1" lang="en-US" altLang="ja-JP" dirty="0" smtClean="0"/>
              <a:t>. </a:t>
            </a:r>
          </a:p>
        </p:txBody>
      </p:sp>
      <p:pic>
        <p:nvPicPr>
          <p:cNvPr id="7" name="図 6" descr="スクリーンショット 2015-10-04 21.20.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163" y="2242066"/>
            <a:ext cx="2867217" cy="1968500"/>
          </a:xfrm>
          <a:prstGeom prst="rect">
            <a:avLst/>
          </a:prstGeom>
        </p:spPr>
      </p:pic>
      <p:sp>
        <p:nvSpPr>
          <p:cNvPr id="8" name="テキスト ボックス 7"/>
          <p:cNvSpPr txBox="1"/>
          <p:nvPr/>
        </p:nvSpPr>
        <p:spPr>
          <a:xfrm>
            <a:off x="5321299" y="1872734"/>
            <a:ext cx="3606799" cy="369332"/>
          </a:xfrm>
          <a:prstGeom prst="rect">
            <a:avLst/>
          </a:prstGeom>
          <a:noFill/>
        </p:spPr>
        <p:txBody>
          <a:bodyPr wrap="square" rtlCol="0">
            <a:spAutoFit/>
          </a:bodyPr>
          <a:lstStyle/>
          <a:p>
            <a:r>
              <a:rPr kumimoji="1" lang="ja-JP" altLang="en-US" dirty="0" smtClean="0"/>
              <a:t>降水量</a:t>
            </a:r>
            <a:r>
              <a:rPr kumimoji="1" lang="en-US" altLang="ja-JP" dirty="0" smtClean="0"/>
              <a:t>(</a:t>
            </a:r>
            <a:r>
              <a:rPr kumimoji="1" lang="ja-JP" altLang="en-US" dirty="0" smtClean="0"/>
              <a:t>緯度</a:t>
            </a:r>
            <a:r>
              <a:rPr kumimoji="1" lang="en-US" altLang="ja-JP" dirty="0" smtClean="0"/>
              <a:t> -5 ~ 5</a:t>
            </a:r>
            <a:r>
              <a:rPr kumimoji="1" lang="ja-JP" altLang="en-US" dirty="0" smtClean="0"/>
              <a:t>度で平均</a:t>
            </a:r>
            <a:r>
              <a:rPr kumimoji="1" lang="en-US" altLang="ja-JP" dirty="0" smtClean="0"/>
              <a:t>) </a:t>
            </a:r>
            <a:endParaRPr kumimoji="1" lang="ja-JP" altLang="en-US" dirty="0"/>
          </a:p>
        </p:txBody>
      </p:sp>
      <p:sp>
        <p:nvSpPr>
          <p:cNvPr id="9" name="テキスト ボックス 8"/>
          <p:cNvSpPr txBox="1"/>
          <p:nvPr/>
        </p:nvSpPr>
        <p:spPr>
          <a:xfrm>
            <a:off x="284163" y="1866612"/>
            <a:ext cx="3606799" cy="369332"/>
          </a:xfrm>
          <a:prstGeom prst="rect">
            <a:avLst/>
          </a:prstGeom>
          <a:noFill/>
        </p:spPr>
        <p:txBody>
          <a:bodyPr wrap="square" rtlCol="0">
            <a:spAutoFit/>
          </a:bodyPr>
          <a:lstStyle/>
          <a:p>
            <a:r>
              <a:rPr kumimoji="1" lang="ja-JP" altLang="en-US" dirty="0" smtClean="0"/>
              <a:t>地表面温度</a:t>
            </a:r>
            <a:r>
              <a:rPr kumimoji="1" lang="en-US" altLang="ja-JP" dirty="0" smtClean="0"/>
              <a:t> (</a:t>
            </a:r>
            <a:r>
              <a:rPr kumimoji="1" lang="ja-JP" altLang="en-US" dirty="0" smtClean="0"/>
              <a:t>経度</a:t>
            </a:r>
            <a:r>
              <a:rPr kumimoji="1" lang="en-US" altLang="ja-JP" dirty="0" smtClean="0"/>
              <a:t>, </a:t>
            </a:r>
            <a:r>
              <a:rPr kumimoji="1" lang="ja-JP" altLang="en-US" dirty="0" smtClean="0"/>
              <a:t>時間平均</a:t>
            </a:r>
            <a:r>
              <a:rPr kumimoji="1" lang="en-US" altLang="ja-JP" dirty="0" smtClean="0"/>
              <a:t>) </a:t>
            </a:r>
            <a:endParaRPr kumimoji="1" lang="ja-JP" altLang="en-US" dirty="0"/>
          </a:p>
        </p:txBody>
      </p:sp>
      <p:sp>
        <p:nvSpPr>
          <p:cNvPr id="10" name="テキスト ボックス 9"/>
          <p:cNvSpPr txBox="1"/>
          <p:nvPr/>
        </p:nvSpPr>
        <p:spPr>
          <a:xfrm>
            <a:off x="284163" y="4199920"/>
            <a:ext cx="3606799" cy="369332"/>
          </a:xfrm>
          <a:prstGeom prst="rect">
            <a:avLst/>
          </a:prstGeom>
          <a:noFill/>
        </p:spPr>
        <p:txBody>
          <a:bodyPr wrap="square" rtlCol="0">
            <a:spAutoFit/>
          </a:bodyPr>
          <a:lstStyle/>
          <a:p>
            <a:r>
              <a:rPr kumimoji="1" lang="ja-JP" altLang="en-US" dirty="0" smtClean="0"/>
              <a:t>降水量</a:t>
            </a:r>
            <a:r>
              <a:rPr kumimoji="1" lang="en-US" altLang="ja-JP" dirty="0" smtClean="0"/>
              <a:t> (</a:t>
            </a:r>
            <a:r>
              <a:rPr kumimoji="1" lang="ja-JP" altLang="en-US" dirty="0" smtClean="0"/>
              <a:t>経度</a:t>
            </a:r>
            <a:r>
              <a:rPr kumimoji="1" lang="en-US" altLang="ja-JP" dirty="0" smtClean="0"/>
              <a:t>, </a:t>
            </a:r>
            <a:r>
              <a:rPr kumimoji="1" lang="ja-JP" altLang="en-US" dirty="0" smtClean="0"/>
              <a:t>時間平均</a:t>
            </a:r>
            <a:r>
              <a:rPr kumimoji="1" lang="en-US" altLang="ja-JP" dirty="0" smtClean="0"/>
              <a:t>) </a:t>
            </a:r>
            <a:endParaRPr kumimoji="1" lang="ja-JP" altLang="en-US" dirty="0"/>
          </a:p>
        </p:txBody>
      </p:sp>
      <p:sp>
        <p:nvSpPr>
          <p:cNvPr id="12" name="テキスト ボックス 11"/>
          <p:cNvSpPr txBox="1"/>
          <p:nvPr/>
        </p:nvSpPr>
        <p:spPr>
          <a:xfrm>
            <a:off x="2894599" y="4522220"/>
            <a:ext cx="1362726" cy="261610"/>
          </a:xfrm>
          <a:prstGeom prst="rect">
            <a:avLst/>
          </a:prstGeom>
          <a:noFill/>
        </p:spPr>
        <p:txBody>
          <a:bodyPr wrap="square" rtlCol="0">
            <a:spAutoFit/>
          </a:bodyPr>
          <a:lstStyle/>
          <a:p>
            <a:r>
              <a:rPr kumimoji="1" lang="en-US" altLang="ja-JP" sz="1100" dirty="0" smtClean="0"/>
              <a:t>(&lt;- </a:t>
            </a:r>
            <a:r>
              <a:rPr kumimoji="1" lang="ja-JP" altLang="en-US" sz="1100" dirty="0" smtClean="0"/>
              <a:t>約</a:t>
            </a:r>
            <a:r>
              <a:rPr kumimoji="1" lang="en-US" altLang="ja-JP" sz="1100" dirty="0" smtClean="0"/>
              <a:t> 7 mm/day)</a:t>
            </a:r>
            <a:endParaRPr kumimoji="1" lang="ja-JP" altLang="en-US" sz="1100" dirty="0"/>
          </a:p>
        </p:txBody>
      </p:sp>
      <p:sp>
        <p:nvSpPr>
          <p:cNvPr id="13" name="テキスト ボックス 12"/>
          <p:cNvSpPr txBox="1"/>
          <p:nvPr/>
        </p:nvSpPr>
        <p:spPr>
          <a:xfrm>
            <a:off x="3052635" y="2837975"/>
            <a:ext cx="2211512" cy="600164"/>
          </a:xfrm>
          <a:prstGeom prst="rect">
            <a:avLst/>
          </a:prstGeom>
          <a:noFill/>
        </p:spPr>
        <p:txBody>
          <a:bodyPr wrap="square" rtlCol="0">
            <a:spAutoFit/>
          </a:bodyPr>
          <a:lstStyle/>
          <a:p>
            <a:r>
              <a:rPr kumimoji="1" lang="en-US" altLang="en-US" sz="1100" dirty="0" smtClean="0"/>
              <a:t>* </a:t>
            </a:r>
            <a:r>
              <a:rPr kumimoji="1" lang="en-US" altLang="en-US" sz="1100" dirty="0" err="1" smtClean="0"/>
              <a:t>Neal&amp;Hoskins</a:t>
            </a:r>
            <a:r>
              <a:rPr kumimoji="1" lang="en-US" altLang="en-US" sz="1100" dirty="0" smtClean="0"/>
              <a:t> </a:t>
            </a:r>
            <a:r>
              <a:rPr kumimoji="1" lang="ja-JP" altLang="en-US" sz="1100" dirty="0" smtClean="0"/>
              <a:t>の</a:t>
            </a:r>
            <a:r>
              <a:rPr kumimoji="1" lang="en-US" altLang="ja-JP" sz="1100" dirty="0" smtClean="0"/>
              <a:t> SST </a:t>
            </a:r>
            <a:r>
              <a:rPr kumimoji="1" lang="ja-JP" altLang="en-US" sz="1100" dirty="0" smtClean="0"/>
              <a:t>パターンの</a:t>
            </a:r>
            <a:r>
              <a:rPr kumimoji="1" lang="en-US" altLang="ja-JP" sz="1100" dirty="0"/>
              <a:t> </a:t>
            </a:r>
            <a:r>
              <a:rPr kumimoji="1" lang="en-US" altLang="ja-JP" sz="1100" dirty="0" smtClean="0"/>
              <a:t>FLAT </a:t>
            </a:r>
            <a:r>
              <a:rPr kumimoji="1" lang="ja-JP" altLang="en-US" sz="1100" dirty="0" smtClean="0"/>
              <a:t>と</a:t>
            </a:r>
            <a:r>
              <a:rPr kumimoji="1" lang="en-US" altLang="ja-JP" sz="1100" dirty="0" smtClean="0"/>
              <a:t> CONTROL_5N </a:t>
            </a:r>
            <a:r>
              <a:rPr kumimoji="1" lang="ja-JP" altLang="en-US" sz="1100" dirty="0" smtClean="0"/>
              <a:t>間のような分布</a:t>
            </a:r>
            <a:r>
              <a:rPr kumimoji="1" lang="en-US" altLang="ja-JP" sz="1100" dirty="0" smtClean="0"/>
              <a:t>. </a:t>
            </a:r>
            <a:endParaRPr kumimoji="1" lang="ja-JP" altLang="en-US" sz="1100" dirty="0"/>
          </a:p>
        </p:txBody>
      </p:sp>
      <p:sp>
        <p:nvSpPr>
          <p:cNvPr id="15" name="テキスト ボックス 14"/>
          <p:cNvSpPr txBox="1"/>
          <p:nvPr/>
        </p:nvSpPr>
        <p:spPr>
          <a:xfrm>
            <a:off x="2871081" y="2277340"/>
            <a:ext cx="1362726" cy="261610"/>
          </a:xfrm>
          <a:prstGeom prst="rect">
            <a:avLst/>
          </a:prstGeom>
          <a:noFill/>
        </p:spPr>
        <p:txBody>
          <a:bodyPr wrap="square" rtlCol="0">
            <a:spAutoFit/>
          </a:bodyPr>
          <a:lstStyle/>
          <a:p>
            <a:r>
              <a:rPr kumimoji="1" lang="en-US" altLang="ja-JP" sz="1100" dirty="0" smtClean="0"/>
              <a:t>(&lt;- </a:t>
            </a:r>
            <a:r>
              <a:rPr kumimoji="1" lang="ja-JP" altLang="en-US" sz="1100" dirty="0" smtClean="0"/>
              <a:t>約</a:t>
            </a:r>
            <a:r>
              <a:rPr kumimoji="1" lang="en-US" altLang="ja-JP" sz="1100" dirty="0" smtClean="0"/>
              <a:t> 27 </a:t>
            </a:r>
            <a:r>
              <a:rPr kumimoji="1" lang="ja-JP" altLang="en-US" sz="1100" dirty="0" smtClean="0"/>
              <a:t>度</a:t>
            </a:r>
            <a:r>
              <a:rPr kumimoji="1" lang="en-US" altLang="ja-JP" sz="1100" dirty="0" smtClean="0"/>
              <a:t>)</a:t>
            </a:r>
            <a:endParaRPr kumimoji="1" lang="ja-JP" altLang="en-US" sz="1100" dirty="0"/>
          </a:p>
        </p:txBody>
      </p:sp>
      <p:sp>
        <p:nvSpPr>
          <p:cNvPr id="16" name="テキスト ボックス 15"/>
          <p:cNvSpPr txBox="1"/>
          <p:nvPr/>
        </p:nvSpPr>
        <p:spPr>
          <a:xfrm>
            <a:off x="5444362" y="6153834"/>
            <a:ext cx="3483736" cy="646331"/>
          </a:xfrm>
          <a:prstGeom prst="rect">
            <a:avLst/>
          </a:prstGeom>
          <a:noFill/>
        </p:spPr>
        <p:txBody>
          <a:bodyPr wrap="square" rtlCol="0">
            <a:spAutoFit/>
          </a:bodyPr>
          <a:lstStyle/>
          <a:p>
            <a:r>
              <a:rPr kumimoji="1" lang="en-US" altLang="ja-JP" dirty="0" smtClean="0"/>
              <a:t>* Williamson et al.(2013) </a:t>
            </a:r>
            <a:r>
              <a:rPr kumimoji="1" lang="ja-JP" altLang="en-US" dirty="0" smtClean="0"/>
              <a:t>の各モデルの結果と見比べたい</a:t>
            </a:r>
            <a:r>
              <a:rPr kumimoji="1" lang="en-US" altLang="ja-JP" dirty="0" smtClean="0"/>
              <a:t>. </a:t>
            </a:r>
          </a:p>
        </p:txBody>
      </p:sp>
    </p:spTree>
    <p:extLst>
      <p:ext uri="{BB962C8B-B14F-4D97-AF65-F5344CB8AC3E}">
        <p14:creationId xmlns:p14="http://schemas.microsoft.com/office/powerpoint/2010/main" val="38858968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3200" dirty="0" smtClean="0"/>
              <a:t>南北・全球エネルギー収支の考察に向けた</a:t>
            </a:r>
            <a:r>
              <a:rPr lang="en-US" altLang="ja-JP" sz="3200" dirty="0" smtClean="0"/>
              <a:t/>
            </a:r>
            <a:br>
              <a:rPr lang="en-US" altLang="ja-JP" sz="3200" dirty="0" smtClean="0"/>
            </a:br>
            <a:r>
              <a:rPr lang="ja-JP" altLang="en-US" sz="3200" dirty="0" smtClean="0"/>
              <a:t>取り組み</a:t>
            </a:r>
            <a:endParaRPr kumimoji="1" lang="ja-JP" altLang="en-US" sz="3200" dirty="0"/>
          </a:p>
        </p:txBody>
      </p:sp>
      <p:sp>
        <p:nvSpPr>
          <p:cNvPr id="6" name="コンテンツ プレースホルダー 5"/>
          <p:cNvSpPr>
            <a:spLocks noGrp="1"/>
          </p:cNvSpPr>
          <p:nvPr>
            <p:ph idx="1"/>
          </p:nvPr>
        </p:nvSpPr>
        <p:spPr>
          <a:xfrm>
            <a:off x="1498601" y="2133600"/>
            <a:ext cx="7359650" cy="3992563"/>
          </a:xfrm>
        </p:spPr>
        <p:txBody>
          <a:bodyPr>
            <a:normAutofit fontScale="92500" lnSpcReduction="10000"/>
          </a:bodyPr>
          <a:lstStyle/>
          <a:p>
            <a:r>
              <a:rPr kumimoji="1" lang="ja-JP" altLang="en-US" dirty="0" smtClean="0"/>
              <a:t>静力学ブジネスク方程式系のエネルギー方程式を </a:t>
            </a:r>
            <a:r>
              <a:rPr kumimoji="1" lang="en-US" altLang="ja-JP" dirty="0" err="1" smtClean="0"/>
              <a:t>Vallis</a:t>
            </a:r>
            <a:r>
              <a:rPr kumimoji="1" lang="en-US" altLang="ja-JP" dirty="0" smtClean="0"/>
              <a:t>(2006),</a:t>
            </a:r>
            <a:r>
              <a:rPr kumimoji="1" lang="ja-JP" altLang="en-US" dirty="0" smtClean="0"/>
              <a:t> </a:t>
            </a:r>
            <a:r>
              <a:rPr kumimoji="1" lang="en-US" altLang="ja-JP" dirty="0" smtClean="0"/>
              <a:t>ROQUET(2013) </a:t>
            </a:r>
            <a:r>
              <a:rPr kumimoji="1" lang="ja-JP" altLang="en-US" dirty="0" smtClean="0"/>
              <a:t>などを参考に導出した</a:t>
            </a:r>
            <a:r>
              <a:rPr kumimoji="1" lang="en-US" altLang="ja-JP" dirty="0" smtClean="0"/>
              <a:t>. </a:t>
            </a:r>
          </a:p>
          <a:p>
            <a:pPr lvl="1"/>
            <a:r>
              <a:rPr lang="ja-JP" altLang="en-US" dirty="0" smtClean="0"/>
              <a:t>ノート</a:t>
            </a:r>
            <a:r>
              <a:rPr lang="en-US" altLang="ja-JP" dirty="0"/>
              <a:t>: </a:t>
            </a:r>
            <a:r>
              <a:rPr lang="en-US" altLang="ja-JP" dirty="0">
                <a:hlinkClick r:id="rId2"/>
              </a:rPr>
              <a:t>http://www.gfd-dennou.org/arch/ykawai/work/Dennou-OGCM/doc/</a:t>
            </a:r>
            <a:r>
              <a:rPr lang="en-US" altLang="ja-JP" dirty="0" smtClean="0">
                <a:hlinkClick r:id="rId2"/>
              </a:rPr>
              <a:t>main.pdf</a:t>
            </a:r>
            <a:r>
              <a:rPr lang="en-US" altLang="ja-JP" dirty="0" smtClean="0"/>
              <a:t> (</a:t>
            </a:r>
            <a:r>
              <a:rPr lang="ja-JP" altLang="en-US" dirty="0" smtClean="0"/>
              <a:t>詳細は</a:t>
            </a:r>
            <a:r>
              <a:rPr lang="en-US" altLang="ja-JP" dirty="0" smtClean="0"/>
              <a:t>, </a:t>
            </a:r>
            <a:r>
              <a:rPr lang="en-US" altLang="en-US" dirty="0" smtClean="0"/>
              <a:t>付録 A </a:t>
            </a:r>
            <a:r>
              <a:rPr lang="ja-JP" altLang="en-US" dirty="0" smtClean="0"/>
              <a:t>参照</a:t>
            </a:r>
            <a:r>
              <a:rPr lang="en-US" altLang="ja-JP" dirty="0" smtClean="0"/>
              <a:t>)</a:t>
            </a:r>
          </a:p>
          <a:p>
            <a:r>
              <a:rPr kumimoji="1" lang="ja-JP" altLang="en-US" dirty="0" smtClean="0"/>
              <a:t>運動エネルギー</a:t>
            </a:r>
            <a:r>
              <a:rPr kumimoji="1" lang="en-US" altLang="ja-JP" dirty="0" smtClean="0"/>
              <a:t>, </a:t>
            </a:r>
            <a:r>
              <a:rPr kumimoji="1" lang="ja-JP" altLang="en-US" dirty="0" smtClean="0"/>
              <a:t>位置エネルギーの方程式の各項を数値実験の結果から計算する解析プログラムを作成中である</a:t>
            </a:r>
            <a:r>
              <a:rPr kumimoji="1" lang="en-US" altLang="ja-JP" dirty="0" smtClean="0"/>
              <a:t>. </a:t>
            </a:r>
          </a:p>
          <a:p>
            <a:pPr lvl="1"/>
            <a:r>
              <a:rPr lang="ja-JP" altLang="en-US" dirty="0" smtClean="0"/>
              <a:t>一部</a:t>
            </a:r>
            <a:r>
              <a:rPr lang="en-US" altLang="ja-JP" dirty="0" smtClean="0"/>
              <a:t>(</a:t>
            </a:r>
            <a:r>
              <a:rPr lang="ja-JP" altLang="en-US" dirty="0" smtClean="0"/>
              <a:t>運動エネルギーの収支</a:t>
            </a:r>
            <a:r>
              <a:rPr lang="en-US" altLang="ja-JP" dirty="0" smtClean="0"/>
              <a:t>)</a:t>
            </a:r>
            <a:r>
              <a:rPr lang="ja-JP" altLang="en-US" dirty="0" smtClean="0"/>
              <a:t>について完成</a:t>
            </a:r>
            <a:r>
              <a:rPr lang="en-US" altLang="ja-JP" dirty="0" smtClean="0"/>
              <a:t>.</a:t>
            </a:r>
          </a:p>
          <a:p>
            <a:r>
              <a:rPr lang="ja-JP" altLang="en-US" dirty="0" smtClean="0"/>
              <a:t>大気・海洋モデル境界でのフラックス補間計算におけるエネルギーの保存性の確認</a:t>
            </a:r>
            <a:r>
              <a:rPr lang="en-US" altLang="ja-JP" dirty="0" smtClean="0"/>
              <a:t>.</a:t>
            </a:r>
            <a:r>
              <a:rPr lang="ja-JP" altLang="en-US" dirty="0" smtClean="0"/>
              <a:t> </a:t>
            </a:r>
            <a:r>
              <a:rPr lang="en-US" altLang="ja-JP" dirty="0" smtClean="0"/>
              <a:t> </a:t>
            </a:r>
            <a:endParaRPr kumimoji="1" lang="en-US" altLang="ja-JP" dirty="0" smtClean="0"/>
          </a:p>
        </p:txBody>
      </p:sp>
    </p:spTree>
    <p:extLst>
      <p:ext uri="{BB962C8B-B14F-4D97-AF65-F5344CB8AC3E}">
        <p14:creationId xmlns:p14="http://schemas.microsoft.com/office/powerpoint/2010/main" val="18922112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海洋モデルのエネルギー収支</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正方形/長方形 3"/>
          <p:cNvSpPr/>
          <p:nvPr/>
        </p:nvSpPr>
        <p:spPr>
          <a:xfrm>
            <a:off x="521002" y="3109431"/>
            <a:ext cx="8482572" cy="2979262"/>
          </a:xfrm>
          <a:prstGeom prst="rect">
            <a:avLst/>
          </a:prstGeom>
          <a:solidFill>
            <a:srgbClr val="5FE3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21002" y="6126163"/>
            <a:ext cx="8482572" cy="314161"/>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1563008" y="2653005"/>
            <a:ext cx="0" cy="748885"/>
          </a:xfrm>
          <a:prstGeom prst="straightConnector1">
            <a:avLst/>
          </a:prstGeom>
          <a:ln w="57150" cmpd="sng">
            <a:solidFill>
              <a:schemeClr val="accent5"/>
            </a:solidFill>
            <a:tailEnd type="arrow"/>
          </a:ln>
        </p:spPr>
        <p:style>
          <a:lnRef idx="1">
            <a:schemeClr val="accent5"/>
          </a:lnRef>
          <a:fillRef idx="0">
            <a:schemeClr val="accent5"/>
          </a:fillRef>
          <a:effectRef idx="0">
            <a:schemeClr val="accent5"/>
          </a:effectRef>
          <a:fontRef idx="minor">
            <a:schemeClr val="tx1"/>
          </a:fontRef>
        </p:style>
      </p:cxnSp>
      <p:cxnSp>
        <p:nvCxnSpPr>
          <p:cNvPr id="9" name="直線矢印コネクタ 8"/>
          <p:cNvCxnSpPr/>
          <p:nvPr/>
        </p:nvCxnSpPr>
        <p:spPr>
          <a:xfrm>
            <a:off x="6137989" y="2653005"/>
            <a:ext cx="0" cy="748885"/>
          </a:xfrm>
          <a:prstGeom prst="straightConnector1">
            <a:avLst/>
          </a:prstGeom>
          <a:ln w="57150" cmpd="sng">
            <a:solidFill>
              <a:schemeClr val="accent1"/>
            </a:solidFill>
            <a:tailEnd type="arrow"/>
          </a:ln>
        </p:spPr>
        <p:style>
          <a:lnRef idx="1">
            <a:schemeClr val="accent5"/>
          </a:lnRef>
          <a:fillRef idx="0">
            <a:schemeClr val="accent5"/>
          </a:fillRef>
          <a:effectRef idx="0">
            <a:schemeClr val="accent5"/>
          </a:effectRef>
          <a:fontRef idx="minor">
            <a:schemeClr val="tx1"/>
          </a:fontRef>
        </p:style>
      </p:cxnSp>
      <p:sp>
        <p:nvSpPr>
          <p:cNvPr id="10" name="テキスト ボックス 9"/>
          <p:cNvSpPr txBox="1"/>
          <p:nvPr/>
        </p:nvSpPr>
        <p:spPr>
          <a:xfrm>
            <a:off x="1090420" y="1986829"/>
            <a:ext cx="2840360" cy="584776"/>
          </a:xfrm>
          <a:prstGeom prst="rect">
            <a:avLst/>
          </a:prstGeom>
          <a:noFill/>
        </p:spPr>
        <p:txBody>
          <a:bodyPr wrap="square" rtlCol="0">
            <a:spAutoFit/>
          </a:bodyPr>
          <a:lstStyle/>
          <a:p>
            <a:endParaRPr kumimoji="1" lang="en-US" altLang="ja-JP" sz="1600" dirty="0" smtClean="0"/>
          </a:p>
          <a:p>
            <a:r>
              <a:rPr kumimoji="1" lang="en-US" altLang="ja-JP" sz="1600" dirty="0" smtClean="0"/>
              <a:t>WF: </a:t>
            </a:r>
            <a:r>
              <a:rPr kumimoji="1" lang="ja-JP" altLang="en-US" sz="1600" dirty="0" smtClean="0"/>
              <a:t>風応力による</a:t>
            </a:r>
            <a:r>
              <a:rPr kumimoji="1" lang="en-US" altLang="ja-JP" sz="1600" dirty="0"/>
              <a:t> </a:t>
            </a:r>
            <a:r>
              <a:rPr kumimoji="1" lang="en-US" altLang="ja-JP" sz="1600" dirty="0" smtClean="0"/>
              <a:t>KE </a:t>
            </a:r>
            <a:r>
              <a:rPr kumimoji="1" lang="ja-JP" altLang="en-US" sz="1600" dirty="0" smtClean="0"/>
              <a:t>注入</a:t>
            </a:r>
            <a:endParaRPr kumimoji="1" lang="ja-JP" altLang="en-US" sz="1600" dirty="0"/>
          </a:p>
        </p:txBody>
      </p:sp>
      <p:sp>
        <p:nvSpPr>
          <p:cNvPr id="11" name="テキスト ボックス 10"/>
          <p:cNvSpPr txBox="1"/>
          <p:nvPr/>
        </p:nvSpPr>
        <p:spPr>
          <a:xfrm>
            <a:off x="5110795" y="1740608"/>
            <a:ext cx="4147174" cy="830997"/>
          </a:xfrm>
          <a:prstGeom prst="rect">
            <a:avLst/>
          </a:prstGeom>
          <a:noFill/>
        </p:spPr>
        <p:txBody>
          <a:bodyPr wrap="square" rtlCol="0">
            <a:spAutoFit/>
          </a:bodyPr>
          <a:lstStyle/>
          <a:p>
            <a:endParaRPr kumimoji="1" lang="en-US" altLang="ja-JP" sz="1600" dirty="0" smtClean="0"/>
          </a:p>
          <a:p>
            <a:r>
              <a:rPr kumimoji="1" lang="en-US" altLang="ja-JP" sz="1600" dirty="0" err="1" smtClean="0"/>
              <a:t>WF_Heat</a:t>
            </a:r>
            <a:r>
              <a:rPr kumimoji="1" lang="en-US" altLang="ja-JP" sz="1600" dirty="0" smtClean="0"/>
              <a:t>: </a:t>
            </a:r>
            <a:r>
              <a:rPr kumimoji="1" lang="ja-JP" altLang="en-US" sz="1600" dirty="0" smtClean="0"/>
              <a:t>海面の加熱</a:t>
            </a:r>
            <a:r>
              <a:rPr kumimoji="1" lang="en-US" altLang="ja-JP" sz="1600" dirty="0" smtClean="0"/>
              <a:t>/</a:t>
            </a:r>
            <a:r>
              <a:rPr kumimoji="1" lang="ja-JP" altLang="en-US" sz="1600" dirty="0" smtClean="0"/>
              <a:t>冷却による</a:t>
            </a:r>
            <a:r>
              <a:rPr kumimoji="1" lang="en-US" altLang="ja-JP" sz="1600" dirty="0" smtClean="0"/>
              <a:t> GPE </a:t>
            </a:r>
            <a:r>
              <a:rPr kumimoji="1" lang="en-US" altLang="en-US" sz="1600" dirty="0" smtClean="0"/>
              <a:t>変化</a:t>
            </a:r>
            <a:endParaRPr kumimoji="1" lang="en-US" altLang="ja-JP" sz="1600" dirty="0" smtClean="0"/>
          </a:p>
          <a:p>
            <a:r>
              <a:rPr kumimoji="1" lang="en-US" altLang="ja-JP" sz="1600" dirty="0" err="1" smtClean="0"/>
              <a:t>WF_Fw</a:t>
            </a:r>
            <a:r>
              <a:rPr kumimoji="1" lang="en-US" altLang="ja-JP" sz="1600" dirty="0" smtClean="0"/>
              <a:t>: </a:t>
            </a:r>
            <a:r>
              <a:rPr kumimoji="1" lang="ja-JP" altLang="en-US" sz="1600" dirty="0" smtClean="0"/>
              <a:t>淡水フラックスによる</a:t>
            </a:r>
            <a:r>
              <a:rPr kumimoji="1" lang="en-US" altLang="ja-JP" sz="1600" dirty="0" smtClean="0"/>
              <a:t> GPE </a:t>
            </a:r>
            <a:r>
              <a:rPr kumimoji="1" lang="en-US" altLang="en-US" sz="1600" dirty="0" smtClean="0"/>
              <a:t>変化</a:t>
            </a:r>
            <a:endParaRPr kumimoji="1" lang="ja-JP" altLang="en-US" sz="1600" dirty="0"/>
          </a:p>
        </p:txBody>
      </p:sp>
      <p:sp>
        <p:nvSpPr>
          <p:cNvPr id="12" name="フリーフォーム 11"/>
          <p:cNvSpPr/>
          <p:nvPr/>
        </p:nvSpPr>
        <p:spPr>
          <a:xfrm>
            <a:off x="944316" y="3996863"/>
            <a:ext cx="667534" cy="309322"/>
          </a:xfrm>
          <a:custGeom>
            <a:avLst/>
            <a:gdLst>
              <a:gd name="connsiteX0" fmla="*/ 0 w 667534"/>
              <a:gd name="connsiteY0" fmla="*/ 162801 h 309322"/>
              <a:gd name="connsiteX1" fmla="*/ 48844 w 667534"/>
              <a:gd name="connsiteY1" fmla="*/ 81400 h 309322"/>
              <a:gd name="connsiteX2" fmla="*/ 97688 w 667534"/>
              <a:gd name="connsiteY2" fmla="*/ 65120 h 309322"/>
              <a:gd name="connsiteX3" fmla="*/ 146532 w 667534"/>
              <a:gd name="connsiteY3" fmla="*/ 32560 h 309322"/>
              <a:gd name="connsiteX4" fmla="*/ 260501 w 667534"/>
              <a:gd name="connsiteY4" fmla="*/ 0 h 309322"/>
              <a:gd name="connsiteX5" fmla="*/ 341908 w 667534"/>
              <a:gd name="connsiteY5" fmla="*/ 16280 h 309322"/>
              <a:gd name="connsiteX6" fmla="*/ 358189 w 667534"/>
              <a:gd name="connsiteY6" fmla="*/ 195361 h 309322"/>
              <a:gd name="connsiteX7" fmla="*/ 260501 w 667534"/>
              <a:gd name="connsiteY7" fmla="*/ 244202 h 309322"/>
              <a:gd name="connsiteX8" fmla="*/ 179095 w 667534"/>
              <a:gd name="connsiteY8" fmla="*/ 227921 h 309322"/>
              <a:gd name="connsiteX9" fmla="*/ 179095 w 667534"/>
              <a:gd name="connsiteY9" fmla="*/ 97681 h 309322"/>
              <a:gd name="connsiteX10" fmla="*/ 227939 w 667534"/>
              <a:gd name="connsiteY10" fmla="*/ 65120 h 309322"/>
              <a:gd name="connsiteX11" fmla="*/ 325626 w 667534"/>
              <a:gd name="connsiteY11" fmla="*/ 32560 h 309322"/>
              <a:gd name="connsiteX12" fmla="*/ 521002 w 667534"/>
              <a:gd name="connsiteY12" fmla="*/ 48840 h 309322"/>
              <a:gd name="connsiteX13" fmla="*/ 569846 w 667534"/>
              <a:gd name="connsiteY13" fmla="*/ 65120 h 309322"/>
              <a:gd name="connsiteX14" fmla="*/ 602409 w 667534"/>
              <a:gd name="connsiteY14" fmla="*/ 97681 h 309322"/>
              <a:gd name="connsiteX15" fmla="*/ 586128 w 667534"/>
              <a:gd name="connsiteY15" fmla="*/ 227921 h 309322"/>
              <a:gd name="connsiteX16" fmla="*/ 553565 w 667534"/>
              <a:gd name="connsiteY16" fmla="*/ 260482 h 309322"/>
              <a:gd name="connsiteX17" fmla="*/ 455877 w 667534"/>
              <a:gd name="connsiteY17" fmla="*/ 309322 h 309322"/>
              <a:gd name="connsiteX18" fmla="*/ 390752 w 667534"/>
              <a:gd name="connsiteY18" fmla="*/ 293042 h 309322"/>
              <a:gd name="connsiteX19" fmla="*/ 455877 w 667534"/>
              <a:gd name="connsiteY19" fmla="*/ 162801 h 309322"/>
              <a:gd name="connsiteX20" fmla="*/ 553565 w 667534"/>
              <a:gd name="connsiteY20" fmla="*/ 97681 h 309322"/>
              <a:gd name="connsiteX21" fmla="*/ 602409 w 667534"/>
              <a:gd name="connsiteY21" fmla="*/ 65120 h 309322"/>
              <a:gd name="connsiteX22" fmla="*/ 667534 w 667534"/>
              <a:gd name="connsiteY22" fmla="*/ 65120 h 309322"/>
              <a:gd name="connsiteX0" fmla="*/ 0 w 667534"/>
              <a:gd name="connsiteY0" fmla="*/ 162801 h 309322"/>
              <a:gd name="connsiteX1" fmla="*/ 48844 w 667534"/>
              <a:gd name="connsiteY1" fmla="*/ 81400 h 309322"/>
              <a:gd name="connsiteX2" fmla="*/ 97688 w 667534"/>
              <a:gd name="connsiteY2" fmla="*/ 65120 h 309322"/>
              <a:gd name="connsiteX3" fmla="*/ 146532 w 667534"/>
              <a:gd name="connsiteY3" fmla="*/ 32560 h 309322"/>
              <a:gd name="connsiteX4" fmla="*/ 260501 w 667534"/>
              <a:gd name="connsiteY4" fmla="*/ 0 h 309322"/>
              <a:gd name="connsiteX5" fmla="*/ 341908 w 667534"/>
              <a:gd name="connsiteY5" fmla="*/ 16280 h 309322"/>
              <a:gd name="connsiteX6" fmla="*/ 358189 w 667534"/>
              <a:gd name="connsiteY6" fmla="*/ 195361 h 309322"/>
              <a:gd name="connsiteX7" fmla="*/ 260501 w 667534"/>
              <a:gd name="connsiteY7" fmla="*/ 244202 h 309322"/>
              <a:gd name="connsiteX8" fmla="*/ 179095 w 667534"/>
              <a:gd name="connsiteY8" fmla="*/ 227921 h 309322"/>
              <a:gd name="connsiteX9" fmla="*/ 179095 w 667534"/>
              <a:gd name="connsiteY9" fmla="*/ 97681 h 309322"/>
              <a:gd name="connsiteX10" fmla="*/ 227939 w 667534"/>
              <a:gd name="connsiteY10" fmla="*/ 65120 h 309322"/>
              <a:gd name="connsiteX11" fmla="*/ 325626 w 667534"/>
              <a:gd name="connsiteY11" fmla="*/ 32560 h 309322"/>
              <a:gd name="connsiteX12" fmla="*/ 521002 w 667534"/>
              <a:gd name="connsiteY12" fmla="*/ 48840 h 309322"/>
              <a:gd name="connsiteX13" fmla="*/ 569846 w 667534"/>
              <a:gd name="connsiteY13" fmla="*/ 65120 h 309322"/>
              <a:gd name="connsiteX14" fmla="*/ 602409 w 667534"/>
              <a:gd name="connsiteY14" fmla="*/ 97681 h 309322"/>
              <a:gd name="connsiteX15" fmla="*/ 586128 w 667534"/>
              <a:gd name="connsiteY15" fmla="*/ 227921 h 309322"/>
              <a:gd name="connsiteX16" fmla="*/ 553565 w 667534"/>
              <a:gd name="connsiteY16" fmla="*/ 260482 h 309322"/>
              <a:gd name="connsiteX17" fmla="*/ 455877 w 667534"/>
              <a:gd name="connsiteY17" fmla="*/ 309322 h 309322"/>
              <a:gd name="connsiteX18" fmla="*/ 390752 w 667534"/>
              <a:gd name="connsiteY18" fmla="*/ 293042 h 309322"/>
              <a:gd name="connsiteX19" fmla="*/ 455877 w 667534"/>
              <a:gd name="connsiteY19" fmla="*/ 162801 h 309322"/>
              <a:gd name="connsiteX20" fmla="*/ 553565 w 667534"/>
              <a:gd name="connsiteY20" fmla="*/ 97681 h 309322"/>
              <a:gd name="connsiteX21" fmla="*/ 602409 w 667534"/>
              <a:gd name="connsiteY21" fmla="*/ 65120 h 309322"/>
              <a:gd name="connsiteX22" fmla="*/ 667534 w 667534"/>
              <a:gd name="connsiteY22" fmla="*/ 65120 h 30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7534" h="309322">
                <a:moveTo>
                  <a:pt x="0" y="162801"/>
                </a:moveTo>
                <a:cubicBezTo>
                  <a:pt x="16281" y="135667"/>
                  <a:pt x="26468" y="103775"/>
                  <a:pt x="48844" y="81400"/>
                </a:cubicBezTo>
                <a:cubicBezTo>
                  <a:pt x="60980" y="69265"/>
                  <a:pt x="82338" y="72795"/>
                  <a:pt x="97688" y="65120"/>
                </a:cubicBezTo>
                <a:cubicBezTo>
                  <a:pt x="115190" y="56370"/>
                  <a:pt x="129030" y="41310"/>
                  <a:pt x="146532" y="32560"/>
                </a:cubicBezTo>
                <a:cubicBezTo>
                  <a:pt x="169889" y="20882"/>
                  <a:pt x="239635" y="5216"/>
                  <a:pt x="260501" y="0"/>
                </a:cubicBezTo>
                <a:cubicBezTo>
                  <a:pt x="287637" y="5427"/>
                  <a:pt x="317881" y="2551"/>
                  <a:pt x="341908" y="16280"/>
                </a:cubicBezTo>
                <a:cubicBezTo>
                  <a:pt x="400940" y="50010"/>
                  <a:pt x="371978" y="160890"/>
                  <a:pt x="358189" y="195361"/>
                </a:cubicBezTo>
                <a:cubicBezTo>
                  <a:pt x="348478" y="219636"/>
                  <a:pt x="281061" y="237349"/>
                  <a:pt x="260501" y="244202"/>
                </a:cubicBezTo>
                <a:cubicBezTo>
                  <a:pt x="233366" y="238775"/>
                  <a:pt x="202121" y="243270"/>
                  <a:pt x="179095" y="227921"/>
                </a:cubicBezTo>
                <a:cubicBezTo>
                  <a:pt x="146279" y="206045"/>
                  <a:pt x="171996" y="110103"/>
                  <a:pt x="179095" y="97681"/>
                </a:cubicBezTo>
                <a:cubicBezTo>
                  <a:pt x="188804" y="80692"/>
                  <a:pt x="210058" y="73067"/>
                  <a:pt x="227939" y="65120"/>
                </a:cubicBezTo>
                <a:cubicBezTo>
                  <a:pt x="259304" y="51181"/>
                  <a:pt x="325626" y="32560"/>
                  <a:pt x="325626" y="32560"/>
                </a:cubicBezTo>
                <a:cubicBezTo>
                  <a:pt x="390751" y="37987"/>
                  <a:pt x="456224" y="40204"/>
                  <a:pt x="521002" y="48840"/>
                </a:cubicBezTo>
                <a:cubicBezTo>
                  <a:pt x="538013" y="51108"/>
                  <a:pt x="555130" y="56291"/>
                  <a:pt x="569846" y="65120"/>
                </a:cubicBezTo>
                <a:cubicBezTo>
                  <a:pt x="583009" y="73017"/>
                  <a:pt x="591555" y="86827"/>
                  <a:pt x="602409" y="97681"/>
                </a:cubicBezTo>
                <a:cubicBezTo>
                  <a:pt x="596982" y="141094"/>
                  <a:pt x="598701" y="186015"/>
                  <a:pt x="586128" y="227921"/>
                </a:cubicBezTo>
                <a:cubicBezTo>
                  <a:pt x="581717" y="242623"/>
                  <a:pt x="598653" y="224414"/>
                  <a:pt x="553565" y="260482"/>
                </a:cubicBezTo>
                <a:cubicBezTo>
                  <a:pt x="508477" y="296550"/>
                  <a:pt x="507465" y="292127"/>
                  <a:pt x="455877" y="309322"/>
                </a:cubicBezTo>
                <a:cubicBezTo>
                  <a:pt x="434169" y="303895"/>
                  <a:pt x="400760" y="313056"/>
                  <a:pt x="390752" y="293042"/>
                </a:cubicBezTo>
                <a:cubicBezTo>
                  <a:pt x="365717" y="242977"/>
                  <a:pt x="425601" y="186347"/>
                  <a:pt x="455877" y="162801"/>
                </a:cubicBezTo>
                <a:cubicBezTo>
                  <a:pt x="486769" y="138776"/>
                  <a:pt x="521002" y="119388"/>
                  <a:pt x="553565" y="97681"/>
                </a:cubicBezTo>
                <a:cubicBezTo>
                  <a:pt x="569846" y="86827"/>
                  <a:pt x="582842" y="65120"/>
                  <a:pt x="602409" y="65120"/>
                </a:cubicBezTo>
                <a:lnTo>
                  <a:pt x="667534" y="65120"/>
                </a:lnTo>
              </a:path>
            </a:pathLst>
          </a:custGeom>
          <a:ln w="57150" cmpd="sng">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853466" y="4380439"/>
            <a:ext cx="3498945" cy="646331"/>
          </a:xfrm>
          <a:prstGeom prst="rect">
            <a:avLst/>
          </a:prstGeom>
          <a:noFill/>
        </p:spPr>
        <p:txBody>
          <a:bodyPr wrap="square" rtlCol="0">
            <a:spAutoFit/>
          </a:bodyPr>
          <a:lstStyle/>
          <a:p>
            <a:r>
              <a:rPr kumimoji="1" lang="en-US" altLang="ja-JP" dirty="0" smtClean="0"/>
              <a:t>HDISP: </a:t>
            </a:r>
          </a:p>
          <a:p>
            <a:r>
              <a:rPr kumimoji="1" lang="ja-JP" altLang="en-US" dirty="0" smtClean="0"/>
              <a:t>水平粘性による</a:t>
            </a:r>
            <a:r>
              <a:rPr kumimoji="1" lang="en-US" altLang="ja-JP" dirty="0" smtClean="0"/>
              <a:t> KE </a:t>
            </a:r>
            <a:r>
              <a:rPr kumimoji="1" lang="ja-JP" altLang="en-US" dirty="0" smtClean="0"/>
              <a:t>散逸</a:t>
            </a:r>
            <a:endParaRPr kumimoji="1" lang="en-US" altLang="ja-JP" dirty="0" smtClean="0"/>
          </a:p>
        </p:txBody>
      </p:sp>
      <p:sp>
        <p:nvSpPr>
          <p:cNvPr id="14" name="テキスト ボックス 13"/>
          <p:cNvSpPr txBox="1"/>
          <p:nvPr/>
        </p:nvSpPr>
        <p:spPr>
          <a:xfrm>
            <a:off x="1090420" y="5442362"/>
            <a:ext cx="3858675" cy="646331"/>
          </a:xfrm>
          <a:prstGeom prst="rect">
            <a:avLst/>
          </a:prstGeom>
          <a:noFill/>
        </p:spPr>
        <p:txBody>
          <a:bodyPr wrap="square" rtlCol="0">
            <a:spAutoFit/>
          </a:bodyPr>
          <a:lstStyle/>
          <a:p>
            <a:r>
              <a:rPr kumimoji="1" lang="en-US" altLang="ja-JP" dirty="0" smtClean="0"/>
              <a:t>VDISP: </a:t>
            </a:r>
          </a:p>
          <a:p>
            <a:r>
              <a:rPr kumimoji="1" lang="ja-JP" altLang="en-US" dirty="0" smtClean="0"/>
              <a:t>鉛直粘性による</a:t>
            </a:r>
            <a:r>
              <a:rPr kumimoji="1" lang="en-US" altLang="ja-JP" dirty="0" smtClean="0"/>
              <a:t> KE </a:t>
            </a:r>
            <a:r>
              <a:rPr kumimoji="1" lang="ja-JP" altLang="en-US" dirty="0" smtClean="0"/>
              <a:t>散逸</a:t>
            </a:r>
            <a:endParaRPr kumimoji="1" lang="ja-JP" altLang="en-US" dirty="0"/>
          </a:p>
        </p:txBody>
      </p:sp>
      <p:sp>
        <p:nvSpPr>
          <p:cNvPr id="15" name="フリーフォーム 14"/>
          <p:cNvSpPr/>
          <p:nvPr/>
        </p:nvSpPr>
        <p:spPr>
          <a:xfrm rot="15851310">
            <a:off x="697917" y="5492690"/>
            <a:ext cx="667534" cy="309322"/>
          </a:xfrm>
          <a:custGeom>
            <a:avLst/>
            <a:gdLst>
              <a:gd name="connsiteX0" fmla="*/ 0 w 667534"/>
              <a:gd name="connsiteY0" fmla="*/ 162801 h 309322"/>
              <a:gd name="connsiteX1" fmla="*/ 48844 w 667534"/>
              <a:gd name="connsiteY1" fmla="*/ 81400 h 309322"/>
              <a:gd name="connsiteX2" fmla="*/ 97688 w 667534"/>
              <a:gd name="connsiteY2" fmla="*/ 65120 h 309322"/>
              <a:gd name="connsiteX3" fmla="*/ 146532 w 667534"/>
              <a:gd name="connsiteY3" fmla="*/ 32560 h 309322"/>
              <a:gd name="connsiteX4" fmla="*/ 260501 w 667534"/>
              <a:gd name="connsiteY4" fmla="*/ 0 h 309322"/>
              <a:gd name="connsiteX5" fmla="*/ 341908 w 667534"/>
              <a:gd name="connsiteY5" fmla="*/ 16280 h 309322"/>
              <a:gd name="connsiteX6" fmla="*/ 358189 w 667534"/>
              <a:gd name="connsiteY6" fmla="*/ 195361 h 309322"/>
              <a:gd name="connsiteX7" fmla="*/ 260501 w 667534"/>
              <a:gd name="connsiteY7" fmla="*/ 244202 h 309322"/>
              <a:gd name="connsiteX8" fmla="*/ 179095 w 667534"/>
              <a:gd name="connsiteY8" fmla="*/ 227921 h 309322"/>
              <a:gd name="connsiteX9" fmla="*/ 179095 w 667534"/>
              <a:gd name="connsiteY9" fmla="*/ 97681 h 309322"/>
              <a:gd name="connsiteX10" fmla="*/ 227939 w 667534"/>
              <a:gd name="connsiteY10" fmla="*/ 65120 h 309322"/>
              <a:gd name="connsiteX11" fmla="*/ 325626 w 667534"/>
              <a:gd name="connsiteY11" fmla="*/ 32560 h 309322"/>
              <a:gd name="connsiteX12" fmla="*/ 521002 w 667534"/>
              <a:gd name="connsiteY12" fmla="*/ 48840 h 309322"/>
              <a:gd name="connsiteX13" fmla="*/ 569846 w 667534"/>
              <a:gd name="connsiteY13" fmla="*/ 65120 h 309322"/>
              <a:gd name="connsiteX14" fmla="*/ 602409 w 667534"/>
              <a:gd name="connsiteY14" fmla="*/ 97681 h 309322"/>
              <a:gd name="connsiteX15" fmla="*/ 586128 w 667534"/>
              <a:gd name="connsiteY15" fmla="*/ 227921 h 309322"/>
              <a:gd name="connsiteX16" fmla="*/ 553565 w 667534"/>
              <a:gd name="connsiteY16" fmla="*/ 260482 h 309322"/>
              <a:gd name="connsiteX17" fmla="*/ 455877 w 667534"/>
              <a:gd name="connsiteY17" fmla="*/ 309322 h 309322"/>
              <a:gd name="connsiteX18" fmla="*/ 390752 w 667534"/>
              <a:gd name="connsiteY18" fmla="*/ 293042 h 309322"/>
              <a:gd name="connsiteX19" fmla="*/ 455877 w 667534"/>
              <a:gd name="connsiteY19" fmla="*/ 162801 h 309322"/>
              <a:gd name="connsiteX20" fmla="*/ 553565 w 667534"/>
              <a:gd name="connsiteY20" fmla="*/ 97681 h 309322"/>
              <a:gd name="connsiteX21" fmla="*/ 602409 w 667534"/>
              <a:gd name="connsiteY21" fmla="*/ 65120 h 309322"/>
              <a:gd name="connsiteX22" fmla="*/ 667534 w 667534"/>
              <a:gd name="connsiteY22" fmla="*/ 65120 h 309322"/>
              <a:gd name="connsiteX0" fmla="*/ 0 w 667534"/>
              <a:gd name="connsiteY0" fmla="*/ 162801 h 309322"/>
              <a:gd name="connsiteX1" fmla="*/ 48844 w 667534"/>
              <a:gd name="connsiteY1" fmla="*/ 81400 h 309322"/>
              <a:gd name="connsiteX2" fmla="*/ 97688 w 667534"/>
              <a:gd name="connsiteY2" fmla="*/ 65120 h 309322"/>
              <a:gd name="connsiteX3" fmla="*/ 146532 w 667534"/>
              <a:gd name="connsiteY3" fmla="*/ 32560 h 309322"/>
              <a:gd name="connsiteX4" fmla="*/ 260501 w 667534"/>
              <a:gd name="connsiteY4" fmla="*/ 0 h 309322"/>
              <a:gd name="connsiteX5" fmla="*/ 341908 w 667534"/>
              <a:gd name="connsiteY5" fmla="*/ 16280 h 309322"/>
              <a:gd name="connsiteX6" fmla="*/ 358189 w 667534"/>
              <a:gd name="connsiteY6" fmla="*/ 195361 h 309322"/>
              <a:gd name="connsiteX7" fmla="*/ 260501 w 667534"/>
              <a:gd name="connsiteY7" fmla="*/ 244202 h 309322"/>
              <a:gd name="connsiteX8" fmla="*/ 179095 w 667534"/>
              <a:gd name="connsiteY8" fmla="*/ 227921 h 309322"/>
              <a:gd name="connsiteX9" fmla="*/ 179095 w 667534"/>
              <a:gd name="connsiteY9" fmla="*/ 97681 h 309322"/>
              <a:gd name="connsiteX10" fmla="*/ 227939 w 667534"/>
              <a:gd name="connsiteY10" fmla="*/ 65120 h 309322"/>
              <a:gd name="connsiteX11" fmla="*/ 325626 w 667534"/>
              <a:gd name="connsiteY11" fmla="*/ 32560 h 309322"/>
              <a:gd name="connsiteX12" fmla="*/ 521002 w 667534"/>
              <a:gd name="connsiteY12" fmla="*/ 48840 h 309322"/>
              <a:gd name="connsiteX13" fmla="*/ 569846 w 667534"/>
              <a:gd name="connsiteY13" fmla="*/ 65120 h 309322"/>
              <a:gd name="connsiteX14" fmla="*/ 602409 w 667534"/>
              <a:gd name="connsiteY14" fmla="*/ 97681 h 309322"/>
              <a:gd name="connsiteX15" fmla="*/ 586128 w 667534"/>
              <a:gd name="connsiteY15" fmla="*/ 227921 h 309322"/>
              <a:gd name="connsiteX16" fmla="*/ 553565 w 667534"/>
              <a:gd name="connsiteY16" fmla="*/ 260482 h 309322"/>
              <a:gd name="connsiteX17" fmla="*/ 455877 w 667534"/>
              <a:gd name="connsiteY17" fmla="*/ 309322 h 309322"/>
              <a:gd name="connsiteX18" fmla="*/ 390752 w 667534"/>
              <a:gd name="connsiteY18" fmla="*/ 293042 h 309322"/>
              <a:gd name="connsiteX19" fmla="*/ 455877 w 667534"/>
              <a:gd name="connsiteY19" fmla="*/ 162801 h 309322"/>
              <a:gd name="connsiteX20" fmla="*/ 553565 w 667534"/>
              <a:gd name="connsiteY20" fmla="*/ 97681 h 309322"/>
              <a:gd name="connsiteX21" fmla="*/ 602409 w 667534"/>
              <a:gd name="connsiteY21" fmla="*/ 65120 h 309322"/>
              <a:gd name="connsiteX22" fmla="*/ 667534 w 667534"/>
              <a:gd name="connsiteY22" fmla="*/ 65120 h 30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7534" h="309322">
                <a:moveTo>
                  <a:pt x="0" y="162801"/>
                </a:moveTo>
                <a:cubicBezTo>
                  <a:pt x="16281" y="135667"/>
                  <a:pt x="26468" y="103775"/>
                  <a:pt x="48844" y="81400"/>
                </a:cubicBezTo>
                <a:cubicBezTo>
                  <a:pt x="60980" y="69265"/>
                  <a:pt x="82338" y="72795"/>
                  <a:pt x="97688" y="65120"/>
                </a:cubicBezTo>
                <a:cubicBezTo>
                  <a:pt x="115190" y="56370"/>
                  <a:pt x="129030" y="41310"/>
                  <a:pt x="146532" y="32560"/>
                </a:cubicBezTo>
                <a:cubicBezTo>
                  <a:pt x="169889" y="20882"/>
                  <a:pt x="239635" y="5216"/>
                  <a:pt x="260501" y="0"/>
                </a:cubicBezTo>
                <a:cubicBezTo>
                  <a:pt x="287637" y="5427"/>
                  <a:pt x="317881" y="2551"/>
                  <a:pt x="341908" y="16280"/>
                </a:cubicBezTo>
                <a:cubicBezTo>
                  <a:pt x="400940" y="50010"/>
                  <a:pt x="371978" y="160890"/>
                  <a:pt x="358189" y="195361"/>
                </a:cubicBezTo>
                <a:cubicBezTo>
                  <a:pt x="348478" y="219636"/>
                  <a:pt x="281061" y="237349"/>
                  <a:pt x="260501" y="244202"/>
                </a:cubicBezTo>
                <a:cubicBezTo>
                  <a:pt x="233366" y="238775"/>
                  <a:pt x="202121" y="243270"/>
                  <a:pt x="179095" y="227921"/>
                </a:cubicBezTo>
                <a:cubicBezTo>
                  <a:pt x="146279" y="206045"/>
                  <a:pt x="171996" y="110103"/>
                  <a:pt x="179095" y="97681"/>
                </a:cubicBezTo>
                <a:cubicBezTo>
                  <a:pt x="188804" y="80692"/>
                  <a:pt x="210058" y="73067"/>
                  <a:pt x="227939" y="65120"/>
                </a:cubicBezTo>
                <a:cubicBezTo>
                  <a:pt x="259304" y="51181"/>
                  <a:pt x="325626" y="32560"/>
                  <a:pt x="325626" y="32560"/>
                </a:cubicBezTo>
                <a:cubicBezTo>
                  <a:pt x="390751" y="37987"/>
                  <a:pt x="456224" y="40204"/>
                  <a:pt x="521002" y="48840"/>
                </a:cubicBezTo>
                <a:cubicBezTo>
                  <a:pt x="538013" y="51108"/>
                  <a:pt x="555130" y="56291"/>
                  <a:pt x="569846" y="65120"/>
                </a:cubicBezTo>
                <a:cubicBezTo>
                  <a:pt x="583009" y="73017"/>
                  <a:pt x="591555" y="86827"/>
                  <a:pt x="602409" y="97681"/>
                </a:cubicBezTo>
                <a:cubicBezTo>
                  <a:pt x="596982" y="141094"/>
                  <a:pt x="598701" y="186015"/>
                  <a:pt x="586128" y="227921"/>
                </a:cubicBezTo>
                <a:cubicBezTo>
                  <a:pt x="581717" y="242623"/>
                  <a:pt x="598653" y="224414"/>
                  <a:pt x="553565" y="260482"/>
                </a:cubicBezTo>
                <a:cubicBezTo>
                  <a:pt x="508477" y="296550"/>
                  <a:pt x="507465" y="292127"/>
                  <a:pt x="455877" y="309322"/>
                </a:cubicBezTo>
                <a:cubicBezTo>
                  <a:pt x="434169" y="303895"/>
                  <a:pt x="400760" y="313056"/>
                  <a:pt x="390752" y="293042"/>
                </a:cubicBezTo>
                <a:cubicBezTo>
                  <a:pt x="365717" y="242977"/>
                  <a:pt x="425601" y="186347"/>
                  <a:pt x="455877" y="162801"/>
                </a:cubicBezTo>
                <a:cubicBezTo>
                  <a:pt x="486769" y="138776"/>
                  <a:pt x="521002" y="119388"/>
                  <a:pt x="553565" y="97681"/>
                </a:cubicBezTo>
                <a:cubicBezTo>
                  <a:pt x="569846" y="86827"/>
                  <a:pt x="582842" y="65120"/>
                  <a:pt x="602409" y="65120"/>
                </a:cubicBezTo>
                <a:lnTo>
                  <a:pt x="667534" y="65120"/>
                </a:lnTo>
              </a:path>
            </a:pathLst>
          </a:custGeom>
          <a:ln w="57150" cmpd="sng">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6" name="直線矢印コネクタ 15"/>
          <p:cNvCxnSpPr/>
          <p:nvPr/>
        </p:nvCxnSpPr>
        <p:spPr>
          <a:xfrm>
            <a:off x="3269114" y="3602476"/>
            <a:ext cx="661666" cy="0"/>
          </a:xfrm>
          <a:prstGeom prst="straightConnector1">
            <a:avLst/>
          </a:prstGeom>
          <a:ln w="57150" cmpd="sng">
            <a:solidFill>
              <a:schemeClr val="accent5"/>
            </a:solidFill>
            <a:prstDash val="sysDash"/>
            <a:headEnd type="none"/>
            <a:tailEnd type="none"/>
          </a:ln>
        </p:spPr>
        <p:style>
          <a:lnRef idx="1">
            <a:schemeClr val="accent5"/>
          </a:lnRef>
          <a:fillRef idx="0">
            <a:schemeClr val="accent5"/>
          </a:fillRef>
          <a:effectRef idx="0">
            <a:schemeClr val="accent5"/>
          </a:effectRef>
          <a:fontRef idx="minor">
            <a:schemeClr val="tx1"/>
          </a:fontRef>
        </p:style>
      </p:cxnSp>
      <p:cxnSp>
        <p:nvCxnSpPr>
          <p:cNvPr id="18" name="直線矢印コネクタ 17"/>
          <p:cNvCxnSpPr/>
          <p:nvPr/>
        </p:nvCxnSpPr>
        <p:spPr>
          <a:xfrm>
            <a:off x="3809830" y="3602476"/>
            <a:ext cx="674515" cy="0"/>
          </a:xfrm>
          <a:prstGeom prst="straightConnector1">
            <a:avLst/>
          </a:prstGeom>
          <a:ln w="57150" cmpd="sng">
            <a:solidFill>
              <a:schemeClr val="accent1"/>
            </a:solidFill>
            <a:prstDash val="sysDash"/>
            <a:tailEnd type="arrow"/>
          </a:ln>
        </p:spPr>
        <p:style>
          <a:lnRef idx="1">
            <a:schemeClr val="accent5"/>
          </a:lnRef>
          <a:fillRef idx="0">
            <a:schemeClr val="accent5"/>
          </a:fillRef>
          <a:effectRef idx="0">
            <a:schemeClr val="accent5"/>
          </a:effectRef>
          <a:fontRef idx="minor">
            <a:schemeClr val="tx1"/>
          </a:fontRef>
        </p:style>
      </p:cxnSp>
      <p:sp>
        <p:nvSpPr>
          <p:cNvPr id="21" name="テキスト ボックス 20"/>
          <p:cNvSpPr txBox="1"/>
          <p:nvPr/>
        </p:nvSpPr>
        <p:spPr>
          <a:xfrm>
            <a:off x="2639044" y="3660636"/>
            <a:ext cx="3043139" cy="369332"/>
          </a:xfrm>
          <a:prstGeom prst="rect">
            <a:avLst/>
          </a:prstGeom>
          <a:noFill/>
        </p:spPr>
        <p:txBody>
          <a:bodyPr wrap="square" rtlCol="0">
            <a:spAutoFit/>
          </a:bodyPr>
          <a:lstStyle/>
          <a:p>
            <a:r>
              <a:rPr kumimoji="1" lang="en-US" altLang="ja-JP" dirty="0" smtClean="0"/>
              <a:t>KE2PE: KE </a:t>
            </a:r>
            <a:r>
              <a:rPr kumimoji="1" lang="ja-JP" altLang="en-US" dirty="0" smtClean="0"/>
              <a:t>から</a:t>
            </a:r>
            <a:r>
              <a:rPr kumimoji="1" lang="en-US" altLang="ja-JP" dirty="0" smtClean="0"/>
              <a:t> PE </a:t>
            </a:r>
            <a:r>
              <a:rPr kumimoji="1" lang="ja-JP" altLang="en-US" dirty="0" smtClean="0"/>
              <a:t>への変換</a:t>
            </a:r>
            <a:endParaRPr kumimoji="1" lang="en-US" altLang="ja-JP" dirty="0" smtClean="0"/>
          </a:p>
        </p:txBody>
      </p:sp>
      <p:sp>
        <p:nvSpPr>
          <p:cNvPr id="22" name="フリーフォーム 21"/>
          <p:cNvSpPr/>
          <p:nvPr/>
        </p:nvSpPr>
        <p:spPr>
          <a:xfrm>
            <a:off x="5030690" y="4317824"/>
            <a:ext cx="667534" cy="309322"/>
          </a:xfrm>
          <a:custGeom>
            <a:avLst/>
            <a:gdLst>
              <a:gd name="connsiteX0" fmla="*/ 0 w 667534"/>
              <a:gd name="connsiteY0" fmla="*/ 162801 h 309322"/>
              <a:gd name="connsiteX1" fmla="*/ 48844 w 667534"/>
              <a:gd name="connsiteY1" fmla="*/ 81400 h 309322"/>
              <a:gd name="connsiteX2" fmla="*/ 97688 w 667534"/>
              <a:gd name="connsiteY2" fmla="*/ 65120 h 309322"/>
              <a:gd name="connsiteX3" fmla="*/ 146532 w 667534"/>
              <a:gd name="connsiteY3" fmla="*/ 32560 h 309322"/>
              <a:gd name="connsiteX4" fmla="*/ 260501 w 667534"/>
              <a:gd name="connsiteY4" fmla="*/ 0 h 309322"/>
              <a:gd name="connsiteX5" fmla="*/ 341908 w 667534"/>
              <a:gd name="connsiteY5" fmla="*/ 16280 h 309322"/>
              <a:gd name="connsiteX6" fmla="*/ 358189 w 667534"/>
              <a:gd name="connsiteY6" fmla="*/ 195361 h 309322"/>
              <a:gd name="connsiteX7" fmla="*/ 260501 w 667534"/>
              <a:gd name="connsiteY7" fmla="*/ 244202 h 309322"/>
              <a:gd name="connsiteX8" fmla="*/ 179095 w 667534"/>
              <a:gd name="connsiteY8" fmla="*/ 227921 h 309322"/>
              <a:gd name="connsiteX9" fmla="*/ 179095 w 667534"/>
              <a:gd name="connsiteY9" fmla="*/ 97681 h 309322"/>
              <a:gd name="connsiteX10" fmla="*/ 227939 w 667534"/>
              <a:gd name="connsiteY10" fmla="*/ 65120 h 309322"/>
              <a:gd name="connsiteX11" fmla="*/ 325626 w 667534"/>
              <a:gd name="connsiteY11" fmla="*/ 32560 h 309322"/>
              <a:gd name="connsiteX12" fmla="*/ 521002 w 667534"/>
              <a:gd name="connsiteY12" fmla="*/ 48840 h 309322"/>
              <a:gd name="connsiteX13" fmla="*/ 569846 w 667534"/>
              <a:gd name="connsiteY13" fmla="*/ 65120 h 309322"/>
              <a:gd name="connsiteX14" fmla="*/ 602409 w 667534"/>
              <a:gd name="connsiteY14" fmla="*/ 97681 h 309322"/>
              <a:gd name="connsiteX15" fmla="*/ 586128 w 667534"/>
              <a:gd name="connsiteY15" fmla="*/ 227921 h 309322"/>
              <a:gd name="connsiteX16" fmla="*/ 553565 w 667534"/>
              <a:gd name="connsiteY16" fmla="*/ 260482 h 309322"/>
              <a:gd name="connsiteX17" fmla="*/ 455877 w 667534"/>
              <a:gd name="connsiteY17" fmla="*/ 309322 h 309322"/>
              <a:gd name="connsiteX18" fmla="*/ 390752 w 667534"/>
              <a:gd name="connsiteY18" fmla="*/ 293042 h 309322"/>
              <a:gd name="connsiteX19" fmla="*/ 455877 w 667534"/>
              <a:gd name="connsiteY19" fmla="*/ 162801 h 309322"/>
              <a:gd name="connsiteX20" fmla="*/ 553565 w 667534"/>
              <a:gd name="connsiteY20" fmla="*/ 97681 h 309322"/>
              <a:gd name="connsiteX21" fmla="*/ 602409 w 667534"/>
              <a:gd name="connsiteY21" fmla="*/ 65120 h 309322"/>
              <a:gd name="connsiteX22" fmla="*/ 667534 w 667534"/>
              <a:gd name="connsiteY22" fmla="*/ 65120 h 309322"/>
              <a:gd name="connsiteX0" fmla="*/ 0 w 667534"/>
              <a:gd name="connsiteY0" fmla="*/ 162801 h 309322"/>
              <a:gd name="connsiteX1" fmla="*/ 48844 w 667534"/>
              <a:gd name="connsiteY1" fmla="*/ 81400 h 309322"/>
              <a:gd name="connsiteX2" fmla="*/ 97688 w 667534"/>
              <a:gd name="connsiteY2" fmla="*/ 65120 h 309322"/>
              <a:gd name="connsiteX3" fmla="*/ 146532 w 667534"/>
              <a:gd name="connsiteY3" fmla="*/ 32560 h 309322"/>
              <a:gd name="connsiteX4" fmla="*/ 260501 w 667534"/>
              <a:gd name="connsiteY4" fmla="*/ 0 h 309322"/>
              <a:gd name="connsiteX5" fmla="*/ 341908 w 667534"/>
              <a:gd name="connsiteY5" fmla="*/ 16280 h 309322"/>
              <a:gd name="connsiteX6" fmla="*/ 358189 w 667534"/>
              <a:gd name="connsiteY6" fmla="*/ 195361 h 309322"/>
              <a:gd name="connsiteX7" fmla="*/ 260501 w 667534"/>
              <a:gd name="connsiteY7" fmla="*/ 244202 h 309322"/>
              <a:gd name="connsiteX8" fmla="*/ 179095 w 667534"/>
              <a:gd name="connsiteY8" fmla="*/ 227921 h 309322"/>
              <a:gd name="connsiteX9" fmla="*/ 179095 w 667534"/>
              <a:gd name="connsiteY9" fmla="*/ 97681 h 309322"/>
              <a:gd name="connsiteX10" fmla="*/ 227939 w 667534"/>
              <a:gd name="connsiteY10" fmla="*/ 65120 h 309322"/>
              <a:gd name="connsiteX11" fmla="*/ 325626 w 667534"/>
              <a:gd name="connsiteY11" fmla="*/ 32560 h 309322"/>
              <a:gd name="connsiteX12" fmla="*/ 521002 w 667534"/>
              <a:gd name="connsiteY12" fmla="*/ 48840 h 309322"/>
              <a:gd name="connsiteX13" fmla="*/ 569846 w 667534"/>
              <a:gd name="connsiteY13" fmla="*/ 65120 h 309322"/>
              <a:gd name="connsiteX14" fmla="*/ 602409 w 667534"/>
              <a:gd name="connsiteY14" fmla="*/ 97681 h 309322"/>
              <a:gd name="connsiteX15" fmla="*/ 586128 w 667534"/>
              <a:gd name="connsiteY15" fmla="*/ 227921 h 309322"/>
              <a:gd name="connsiteX16" fmla="*/ 553565 w 667534"/>
              <a:gd name="connsiteY16" fmla="*/ 260482 h 309322"/>
              <a:gd name="connsiteX17" fmla="*/ 455877 w 667534"/>
              <a:gd name="connsiteY17" fmla="*/ 309322 h 309322"/>
              <a:gd name="connsiteX18" fmla="*/ 390752 w 667534"/>
              <a:gd name="connsiteY18" fmla="*/ 293042 h 309322"/>
              <a:gd name="connsiteX19" fmla="*/ 455877 w 667534"/>
              <a:gd name="connsiteY19" fmla="*/ 162801 h 309322"/>
              <a:gd name="connsiteX20" fmla="*/ 553565 w 667534"/>
              <a:gd name="connsiteY20" fmla="*/ 97681 h 309322"/>
              <a:gd name="connsiteX21" fmla="*/ 602409 w 667534"/>
              <a:gd name="connsiteY21" fmla="*/ 65120 h 309322"/>
              <a:gd name="connsiteX22" fmla="*/ 667534 w 667534"/>
              <a:gd name="connsiteY22" fmla="*/ 65120 h 30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7534" h="309322">
                <a:moveTo>
                  <a:pt x="0" y="162801"/>
                </a:moveTo>
                <a:cubicBezTo>
                  <a:pt x="16281" y="135667"/>
                  <a:pt x="26468" y="103775"/>
                  <a:pt x="48844" y="81400"/>
                </a:cubicBezTo>
                <a:cubicBezTo>
                  <a:pt x="60980" y="69265"/>
                  <a:pt x="82338" y="72795"/>
                  <a:pt x="97688" y="65120"/>
                </a:cubicBezTo>
                <a:cubicBezTo>
                  <a:pt x="115190" y="56370"/>
                  <a:pt x="129030" y="41310"/>
                  <a:pt x="146532" y="32560"/>
                </a:cubicBezTo>
                <a:cubicBezTo>
                  <a:pt x="169889" y="20882"/>
                  <a:pt x="239635" y="5216"/>
                  <a:pt x="260501" y="0"/>
                </a:cubicBezTo>
                <a:cubicBezTo>
                  <a:pt x="287637" y="5427"/>
                  <a:pt x="317881" y="2551"/>
                  <a:pt x="341908" y="16280"/>
                </a:cubicBezTo>
                <a:cubicBezTo>
                  <a:pt x="400940" y="50010"/>
                  <a:pt x="371978" y="160890"/>
                  <a:pt x="358189" y="195361"/>
                </a:cubicBezTo>
                <a:cubicBezTo>
                  <a:pt x="348478" y="219636"/>
                  <a:pt x="281061" y="237349"/>
                  <a:pt x="260501" y="244202"/>
                </a:cubicBezTo>
                <a:cubicBezTo>
                  <a:pt x="233366" y="238775"/>
                  <a:pt x="202121" y="243270"/>
                  <a:pt x="179095" y="227921"/>
                </a:cubicBezTo>
                <a:cubicBezTo>
                  <a:pt x="146279" y="206045"/>
                  <a:pt x="171996" y="110103"/>
                  <a:pt x="179095" y="97681"/>
                </a:cubicBezTo>
                <a:cubicBezTo>
                  <a:pt x="188804" y="80692"/>
                  <a:pt x="210058" y="73067"/>
                  <a:pt x="227939" y="65120"/>
                </a:cubicBezTo>
                <a:cubicBezTo>
                  <a:pt x="259304" y="51181"/>
                  <a:pt x="325626" y="32560"/>
                  <a:pt x="325626" y="32560"/>
                </a:cubicBezTo>
                <a:cubicBezTo>
                  <a:pt x="390751" y="37987"/>
                  <a:pt x="456224" y="40204"/>
                  <a:pt x="521002" y="48840"/>
                </a:cubicBezTo>
                <a:cubicBezTo>
                  <a:pt x="538013" y="51108"/>
                  <a:pt x="555130" y="56291"/>
                  <a:pt x="569846" y="65120"/>
                </a:cubicBezTo>
                <a:cubicBezTo>
                  <a:pt x="583009" y="73017"/>
                  <a:pt x="591555" y="86827"/>
                  <a:pt x="602409" y="97681"/>
                </a:cubicBezTo>
                <a:cubicBezTo>
                  <a:pt x="596982" y="141094"/>
                  <a:pt x="598701" y="186015"/>
                  <a:pt x="586128" y="227921"/>
                </a:cubicBezTo>
                <a:cubicBezTo>
                  <a:pt x="581717" y="242623"/>
                  <a:pt x="598653" y="224414"/>
                  <a:pt x="553565" y="260482"/>
                </a:cubicBezTo>
                <a:cubicBezTo>
                  <a:pt x="508477" y="296550"/>
                  <a:pt x="507465" y="292127"/>
                  <a:pt x="455877" y="309322"/>
                </a:cubicBezTo>
                <a:cubicBezTo>
                  <a:pt x="434169" y="303895"/>
                  <a:pt x="400760" y="313056"/>
                  <a:pt x="390752" y="293042"/>
                </a:cubicBezTo>
                <a:cubicBezTo>
                  <a:pt x="365717" y="242977"/>
                  <a:pt x="425601" y="186347"/>
                  <a:pt x="455877" y="162801"/>
                </a:cubicBezTo>
                <a:cubicBezTo>
                  <a:pt x="486769" y="138776"/>
                  <a:pt x="521002" y="119388"/>
                  <a:pt x="553565" y="97681"/>
                </a:cubicBezTo>
                <a:cubicBezTo>
                  <a:pt x="569846" y="86827"/>
                  <a:pt x="582842" y="65120"/>
                  <a:pt x="602409" y="65120"/>
                </a:cubicBezTo>
                <a:lnTo>
                  <a:pt x="667534" y="65120"/>
                </a:lnTo>
              </a:path>
            </a:pathLst>
          </a:cu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rgbClr val="FF0000"/>
              </a:solidFill>
            </a:endParaRPr>
          </a:p>
        </p:txBody>
      </p:sp>
      <p:sp>
        <p:nvSpPr>
          <p:cNvPr id="23" name="フリーフォーム 22"/>
          <p:cNvSpPr/>
          <p:nvPr/>
        </p:nvSpPr>
        <p:spPr>
          <a:xfrm rot="15851310">
            <a:off x="6050440" y="3493921"/>
            <a:ext cx="667534" cy="275116"/>
          </a:xfrm>
          <a:custGeom>
            <a:avLst/>
            <a:gdLst>
              <a:gd name="connsiteX0" fmla="*/ 0 w 667534"/>
              <a:gd name="connsiteY0" fmla="*/ 162801 h 309322"/>
              <a:gd name="connsiteX1" fmla="*/ 48844 w 667534"/>
              <a:gd name="connsiteY1" fmla="*/ 81400 h 309322"/>
              <a:gd name="connsiteX2" fmla="*/ 97688 w 667534"/>
              <a:gd name="connsiteY2" fmla="*/ 65120 h 309322"/>
              <a:gd name="connsiteX3" fmla="*/ 146532 w 667534"/>
              <a:gd name="connsiteY3" fmla="*/ 32560 h 309322"/>
              <a:gd name="connsiteX4" fmla="*/ 260501 w 667534"/>
              <a:gd name="connsiteY4" fmla="*/ 0 h 309322"/>
              <a:gd name="connsiteX5" fmla="*/ 341908 w 667534"/>
              <a:gd name="connsiteY5" fmla="*/ 16280 h 309322"/>
              <a:gd name="connsiteX6" fmla="*/ 358189 w 667534"/>
              <a:gd name="connsiteY6" fmla="*/ 195361 h 309322"/>
              <a:gd name="connsiteX7" fmla="*/ 260501 w 667534"/>
              <a:gd name="connsiteY7" fmla="*/ 244202 h 309322"/>
              <a:gd name="connsiteX8" fmla="*/ 179095 w 667534"/>
              <a:gd name="connsiteY8" fmla="*/ 227921 h 309322"/>
              <a:gd name="connsiteX9" fmla="*/ 179095 w 667534"/>
              <a:gd name="connsiteY9" fmla="*/ 97681 h 309322"/>
              <a:gd name="connsiteX10" fmla="*/ 227939 w 667534"/>
              <a:gd name="connsiteY10" fmla="*/ 65120 h 309322"/>
              <a:gd name="connsiteX11" fmla="*/ 325626 w 667534"/>
              <a:gd name="connsiteY11" fmla="*/ 32560 h 309322"/>
              <a:gd name="connsiteX12" fmla="*/ 521002 w 667534"/>
              <a:gd name="connsiteY12" fmla="*/ 48840 h 309322"/>
              <a:gd name="connsiteX13" fmla="*/ 569846 w 667534"/>
              <a:gd name="connsiteY13" fmla="*/ 65120 h 309322"/>
              <a:gd name="connsiteX14" fmla="*/ 602409 w 667534"/>
              <a:gd name="connsiteY14" fmla="*/ 97681 h 309322"/>
              <a:gd name="connsiteX15" fmla="*/ 586128 w 667534"/>
              <a:gd name="connsiteY15" fmla="*/ 227921 h 309322"/>
              <a:gd name="connsiteX16" fmla="*/ 553565 w 667534"/>
              <a:gd name="connsiteY16" fmla="*/ 260482 h 309322"/>
              <a:gd name="connsiteX17" fmla="*/ 455877 w 667534"/>
              <a:gd name="connsiteY17" fmla="*/ 309322 h 309322"/>
              <a:gd name="connsiteX18" fmla="*/ 390752 w 667534"/>
              <a:gd name="connsiteY18" fmla="*/ 293042 h 309322"/>
              <a:gd name="connsiteX19" fmla="*/ 455877 w 667534"/>
              <a:gd name="connsiteY19" fmla="*/ 162801 h 309322"/>
              <a:gd name="connsiteX20" fmla="*/ 553565 w 667534"/>
              <a:gd name="connsiteY20" fmla="*/ 97681 h 309322"/>
              <a:gd name="connsiteX21" fmla="*/ 602409 w 667534"/>
              <a:gd name="connsiteY21" fmla="*/ 65120 h 309322"/>
              <a:gd name="connsiteX22" fmla="*/ 667534 w 667534"/>
              <a:gd name="connsiteY22" fmla="*/ 65120 h 309322"/>
              <a:gd name="connsiteX0" fmla="*/ 0 w 667534"/>
              <a:gd name="connsiteY0" fmla="*/ 162801 h 309322"/>
              <a:gd name="connsiteX1" fmla="*/ 48844 w 667534"/>
              <a:gd name="connsiteY1" fmla="*/ 81400 h 309322"/>
              <a:gd name="connsiteX2" fmla="*/ 97688 w 667534"/>
              <a:gd name="connsiteY2" fmla="*/ 65120 h 309322"/>
              <a:gd name="connsiteX3" fmla="*/ 146532 w 667534"/>
              <a:gd name="connsiteY3" fmla="*/ 32560 h 309322"/>
              <a:gd name="connsiteX4" fmla="*/ 260501 w 667534"/>
              <a:gd name="connsiteY4" fmla="*/ 0 h 309322"/>
              <a:gd name="connsiteX5" fmla="*/ 341908 w 667534"/>
              <a:gd name="connsiteY5" fmla="*/ 16280 h 309322"/>
              <a:gd name="connsiteX6" fmla="*/ 358189 w 667534"/>
              <a:gd name="connsiteY6" fmla="*/ 195361 h 309322"/>
              <a:gd name="connsiteX7" fmla="*/ 260501 w 667534"/>
              <a:gd name="connsiteY7" fmla="*/ 244202 h 309322"/>
              <a:gd name="connsiteX8" fmla="*/ 179095 w 667534"/>
              <a:gd name="connsiteY8" fmla="*/ 227921 h 309322"/>
              <a:gd name="connsiteX9" fmla="*/ 179095 w 667534"/>
              <a:gd name="connsiteY9" fmla="*/ 97681 h 309322"/>
              <a:gd name="connsiteX10" fmla="*/ 227939 w 667534"/>
              <a:gd name="connsiteY10" fmla="*/ 65120 h 309322"/>
              <a:gd name="connsiteX11" fmla="*/ 325626 w 667534"/>
              <a:gd name="connsiteY11" fmla="*/ 32560 h 309322"/>
              <a:gd name="connsiteX12" fmla="*/ 521002 w 667534"/>
              <a:gd name="connsiteY12" fmla="*/ 48840 h 309322"/>
              <a:gd name="connsiteX13" fmla="*/ 569846 w 667534"/>
              <a:gd name="connsiteY13" fmla="*/ 65120 h 309322"/>
              <a:gd name="connsiteX14" fmla="*/ 602409 w 667534"/>
              <a:gd name="connsiteY14" fmla="*/ 97681 h 309322"/>
              <a:gd name="connsiteX15" fmla="*/ 586128 w 667534"/>
              <a:gd name="connsiteY15" fmla="*/ 227921 h 309322"/>
              <a:gd name="connsiteX16" fmla="*/ 553565 w 667534"/>
              <a:gd name="connsiteY16" fmla="*/ 260482 h 309322"/>
              <a:gd name="connsiteX17" fmla="*/ 455877 w 667534"/>
              <a:gd name="connsiteY17" fmla="*/ 309322 h 309322"/>
              <a:gd name="connsiteX18" fmla="*/ 390752 w 667534"/>
              <a:gd name="connsiteY18" fmla="*/ 293042 h 309322"/>
              <a:gd name="connsiteX19" fmla="*/ 455877 w 667534"/>
              <a:gd name="connsiteY19" fmla="*/ 162801 h 309322"/>
              <a:gd name="connsiteX20" fmla="*/ 553565 w 667534"/>
              <a:gd name="connsiteY20" fmla="*/ 97681 h 309322"/>
              <a:gd name="connsiteX21" fmla="*/ 602409 w 667534"/>
              <a:gd name="connsiteY21" fmla="*/ 65120 h 309322"/>
              <a:gd name="connsiteX22" fmla="*/ 667534 w 667534"/>
              <a:gd name="connsiteY22" fmla="*/ 65120 h 30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7534" h="309322">
                <a:moveTo>
                  <a:pt x="0" y="162801"/>
                </a:moveTo>
                <a:cubicBezTo>
                  <a:pt x="16281" y="135667"/>
                  <a:pt x="26468" y="103775"/>
                  <a:pt x="48844" y="81400"/>
                </a:cubicBezTo>
                <a:cubicBezTo>
                  <a:pt x="60980" y="69265"/>
                  <a:pt x="82338" y="72795"/>
                  <a:pt x="97688" y="65120"/>
                </a:cubicBezTo>
                <a:cubicBezTo>
                  <a:pt x="115190" y="56370"/>
                  <a:pt x="129030" y="41310"/>
                  <a:pt x="146532" y="32560"/>
                </a:cubicBezTo>
                <a:cubicBezTo>
                  <a:pt x="169889" y="20882"/>
                  <a:pt x="239635" y="5216"/>
                  <a:pt x="260501" y="0"/>
                </a:cubicBezTo>
                <a:cubicBezTo>
                  <a:pt x="287637" y="5427"/>
                  <a:pt x="317881" y="2551"/>
                  <a:pt x="341908" y="16280"/>
                </a:cubicBezTo>
                <a:cubicBezTo>
                  <a:pt x="400940" y="50010"/>
                  <a:pt x="371978" y="160890"/>
                  <a:pt x="358189" y="195361"/>
                </a:cubicBezTo>
                <a:cubicBezTo>
                  <a:pt x="348478" y="219636"/>
                  <a:pt x="281061" y="237349"/>
                  <a:pt x="260501" y="244202"/>
                </a:cubicBezTo>
                <a:cubicBezTo>
                  <a:pt x="233366" y="238775"/>
                  <a:pt x="202121" y="243270"/>
                  <a:pt x="179095" y="227921"/>
                </a:cubicBezTo>
                <a:cubicBezTo>
                  <a:pt x="146279" y="206045"/>
                  <a:pt x="171996" y="110103"/>
                  <a:pt x="179095" y="97681"/>
                </a:cubicBezTo>
                <a:cubicBezTo>
                  <a:pt x="188804" y="80692"/>
                  <a:pt x="210058" y="73067"/>
                  <a:pt x="227939" y="65120"/>
                </a:cubicBezTo>
                <a:cubicBezTo>
                  <a:pt x="259304" y="51181"/>
                  <a:pt x="325626" y="32560"/>
                  <a:pt x="325626" y="32560"/>
                </a:cubicBezTo>
                <a:cubicBezTo>
                  <a:pt x="390751" y="37987"/>
                  <a:pt x="456224" y="40204"/>
                  <a:pt x="521002" y="48840"/>
                </a:cubicBezTo>
                <a:cubicBezTo>
                  <a:pt x="538013" y="51108"/>
                  <a:pt x="555130" y="56291"/>
                  <a:pt x="569846" y="65120"/>
                </a:cubicBezTo>
                <a:cubicBezTo>
                  <a:pt x="583009" y="73017"/>
                  <a:pt x="591555" y="86827"/>
                  <a:pt x="602409" y="97681"/>
                </a:cubicBezTo>
                <a:cubicBezTo>
                  <a:pt x="596982" y="141094"/>
                  <a:pt x="598701" y="186015"/>
                  <a:pt x="586128" y="227921"/>
                </a:cubicBezTo>
                <a:cubicBezTo>
                  <a:pt x="581717" y="242623"/>
                  <a:pt x="598653" y="224414"/>
                  <a:pt x="553565" y="260482"/>
                </a:cubicBezTo>
                <a:cubicBezTo>
                  <a:pt x="508477" y="296550"/>
                  <a:pt x="507465" y="292127"/>
                  <a:pt x="455877" y="309322"/>
                </a:cubicBezTo>
                <a:cubicBezTo>
                  <a:pt x="434169" y="303895"/>
                  <a:pt x="400760" y="313056"/>
                  <a:pt x="390752" y="293042"/>
                </a:cubicBezTo>
                <a:cubicBezTo>
                  <a:pt x="365717" y="242977"/>
                  <a:pt x="425601" y="186347"/>
                  <a:pt x="455877" y="162801"/>
                </a:cubicBezTo>
                <a:cubicBezTo>
                  <a:pt x="486769" y="138776"/>
                  <a:pt x="521002" y="119388"/>
                  <a:pt x="553565" y="97681"/>
                </a:cubicBezTo>
                <a:cubicBezTo>
                  <a:pt x="569846" y="86827"/>
                  <a:pt x="582842" y="65120"/>
                  <a:pt x="602409" y="65120"/>
                </a:cubicBezTo>
                <a:lnTo>
                  <a:pt x="667534" y="65120"/>
                </a:lnTo>
              </a:path>
            </a:pathLst>
          </a:cu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5718037" y="4306185"/>
            <a:ext cx="3498945" cy="646331"/>
          </a:xfrm>
          <a:prstGeom prst="rect">
            <a:avLst/>
          </a:prstGeom>
          <a:noFill/>
        </p:spPr>
        <p:txBody>
          <a:bodyPr wrap="square" rtlCol="0">
            <a:spAutoFit/>
          </a:bodyPr>
          <a:lstStyle/>
          <a:p>
            <a:r>
              <a:rPr kumimoji="1" lang="en-US" altLang="ja-JP" dirty="0" smtClean="0"/>
              <a:t>HM: </a:t>
            </a:r>
          </a:p>
          <a:p>
            <a:r>
              <a:rPr kumimoji="1" lang="ja-JP" altLang="en-US" dirty="0" smtClean="0"/>
              <a:t>水平拡散による</a:t>
            </a:r>
            <a:r>
              <a:rPr kumimoji="1" lang="en-US" altLang="ja-JP" dirty="0" smtClean="0"/>
              <a:t> GPE </a:t>
            </a:r>
            <a:r>
              <a:rPr kumimoji="1" lang="ja-JP" altLang="en-US" dirty="0" smtClean="0"/>
              <a:t>変化</a:t>
            </a:r>
            <a:endParaRPr kumimoji="1" lang="en-US" altLang="ja-JP" dirty="0" smtClean="0"/>
          </a:p>
        </p:txBody>
      </p:sp>
      <p:sp>
        <p:nvSpPr>
          <p:cNvPr id="25" name="テキスト ボックス 24"/>
          <p:cNvSpPr txBox="1"/>
          <p:nvPr/>
        </p:nvSpPr>
        <p:spPr>
          <a:xfrm>
            <a:off x="5686713" y="3737091"/>
            <a:ext cx="3498945" cy="646331"/>
          </a:xfrm>
          <a:prstGeom prst="rect">
            <a:avLst/>
          </a:prstGeom>
          <a:noFill/>
        </p:spPr>
        <p:txBody>
          <a:bodyPr wrap="square" rtlCol="0">
            <a:spAutoFit/>
          </a:bodyPr>
          <a:lstStyle/>
          <a:p>
            <a:r>
              <a:rPr kumimoji="1" lang="en-US" altLang="ja-JP" dirty="0" smtClean="0"/>
              <a:t>VM:</a:t>
            </a:r>
          </a:p>
          <a:p>
            <a:r>
              <a:rPr kumimoji="1" lang="en-US" altLang="ja-JP" dirty="0" smtClean="0"/>
              <a:t> </a:t>
            </a:r>
            <a:r>
              <a:rPr kumimoji="1" lang="ja-JP" altLang="en-US" dirty="0" smtClean="0"/>
              <a:t>鉛直拡散による</a:t>
            </a:r>
            <a:r>
              <a:rPr kumimoji="1" lang="en-US" altLang="ja-JP" dirty="0" smtClean="0"/>
              <a:t> GPE </a:t>
            </a:r>
            <a:r>
              <a:rPr kumimoji="1" lang="ja-JP" altLang="en-US" dirty="0" smtClean="0"/>
              <a:t>変化</a:t>
            </a:r>
            <a:endParaRPr kumimoji="1" lang="en-US" altLang="ja-JP" dirty="0" smtClean="0"/>
          </a:p>
        </p:txBody>
      </p:sp>
      <p:sp>
        <p:nvSpPr>
          <p:cNvPr id="26" name="テキスト ボックス 25"/>
          <p:cNvSpPr txBox="1"/>
          <p:nvPr/>
        </p:nvSpPr>
        <p:spPr>
          <a:xfrm>
            <a:off x="5744808" y="4952516"/>
            <a:ext cx="3262655" cy="523220"/>
          </a:xfrm>
          <a:prstGeom prst="rect">
            <a:avLst/>
          </a:prstGeom>
          <a:noFill/>
        </p:spPr>
        <p:txBody>
          <a:bodyPr wrap="square" rtlCol="0">
            <a:spAutoFit/>
          </a:bodyPr>
          <a:lstStyle/>
          <a:p>
            <a:r>
              <a:rPr kumimoji="1" lang="en-US" altLang="ja-JP" sz="1400" dirty="0" smtClean="0"/>
              <a:t>(CA: </a:t>
            </a:r>
            <a:r>
              <a:rPr kumimoji="1" lang="en-US" altLang="en-US" sz="1400" dirty="0" smtClean="0"/>
              <a:t>対流調節による GPE </a:t>
            </a:r>
            <a:r>
              <a:rPr kumimoji="1" lang="ja-JP" altLang="en-US" sz="1400" dirty="0" smtClean="0"/>
              <a:t>変化</a:t>
            </a:r>
            <a:r>
              <a:rPr kumimoji="1" lang="en-US" altLang="ja-JP" sz="1400" dirty="0" smtClean="0"/>
              <a:t>)</a:t>
            </a:r>
          </a:p>
          <a:p>
            <a:r>
              <a:rPr kumimoji="1" lang="en-US" altLang="ja-JP" sz="1400" dirty="0"/>
              <a:t>(</a:t>
            </a:r>
            <a:r>
              <a:rPr kumimoji="1" lang="en-US" altLang="ja-JP" sz="1400" dirty="0" smtClean="0"/>
              <a:t>GM: GM </a:t>
            </a:r>
            <a:r>
              <a:rPr kumimoji="1" lang="ja-JP" altLang="en-US" sz="1400" dirty="0" smtClean="0"/>
              <a:t>スキームによる</a:t>
            </a:r>
            <a:r>
              <a:rPr kumimoji="1" lang="en-US" altLang="ja-JP" sz="1400" dirty="0" smtClean="0"/>
              <a:t> GPE </a:t>
            </a:r>
            <a:r>
              <a:rPr kumimoji="1" lang="ja-JP" altLang="en-US" sz="1400" dirty="0" smtClean="0"/>
              <a:t>変化</a:t>
            </a:r>
            <a:r>
              <a:rPr kumimoji="1" lang="en-US" altLang="ja-JP" sz="1400" dirty="0" smtClean="0"/>
              <a:t>)</a:t>
            </a:r>
          </a:p>
        </p:txBody>
      </p:sp>
    </p:spTree>
    <p:extLst>
      <p:ext uri="{BB962C8B-B14F-4D97-AF65-F5344CB8AC3E}">
        <p14:creationId xmlns:p14="http://schemas.microsoft.com/office/powerpoint/2010/main" val="31644287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海洋モデルのエネルギー収支</a:t>
            </a:r>
            <a:endParaRPr kumimoji="1" lang="ja-JP" altLang="en-US" dirty="0"/>
          </a:p>
        </p:txBody>
      </p:sp>
      <p:pic>
        <p:nvPicPr>
          <p:cNvPr id="6" name="図 5" descr="スクリーンショット 2015-10-05 16.16.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39" y="2060733"/>
            <a:ext cx="6114619" cy="1576172"/>
          </a:xfrm>
          <a:prstGeom prst="rect">
            <a:avLst/>
          </a:prstGeom>
        </p:spPr>
      </p:pic>
      <p:pic>
        <p:nvPicPr>
          <p:cNvPr id="8" name="図 7" descr="スクリーンショット 2015-10-05 16.16.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476" y="3636905"/>
            <a:ext cx="5220944" cy="1167103"/>
          </a:xfrm>
          <a:prstGeom prst="rect">
            <a:avLst/>
          </a:prstGeom>
        </p:spPr>
      </p:pic>
      <p:pic>
        <p:nvPicPr>
          <p:cNvPr id="17" name="図 16" descr="スクリーンショット 2015-10-05 16.16.5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263" y="5010382"/>
            <a:ext cx="5326774" cy="1938744"/>
          </a:xfrm>
          <a:prstGeom prst="rect">
            <a:avLst/>
          </a:prstGeom>
        </p:spPr>
      </p:pic>
      <p:pic>
        <p:nvPicPr>
          <p:cNvPr id="20" name="図 19" descr="スクリーンショット 2015-10-05 16.19.26.png"/>
          <p:cNvPicPr>
            <a:picLocks noChangeAspect="1"/>
          </p:cNvPicPr>
          <p:nvPr/>
        </p:nvPicPr>
        <p:blipFill rotWithShape="1">
          <a:blip r:embed="rId6">
            <a:extLst>
              <a:ext uri="{28A0092B-C50C-407E-A947-70E740481C1C}">
                <a14:useLocalDpi xmlns:a14="http://schemas.microsoft.com/office/drawing/2010/main" val="0"/>
              </a:ext>
            </a:extLst>
          </a:blip>
          <a:srcRect b="14734"/>
          <a:stretch/>
        </p:blipFill>
        <p:spPr>
          <a:xfrm>
            <a:off x="6051415" y="3742818"/>
            <a:ext cx="2916202" cy="621233"/>
          </a:xfrm>
          <a:prstGeom prst="rect">
            <a:avLst/>
          </a:prstGeom>
          <a:ln>
            <a:solidFill>
              <a:srgbClr val="528A02"/>
            </a:solidFill>
          </a:ln>
          <a:effectLst>
            <a:outerShdw blurRad="50800" dist="38100" dir="2700000" algn="tl" rotWithShape="0">
              <a:prstClr val="black">
                <a:alpha val="40000"/>
              </a:prstClr>
            </a:outerShdw>
          </a:effectLst>
        </p:spPr>
      </p:pic>
      <p:sp>
        <p:nvSpPr>
          <p:cNvPr id="27" name="テキスト ボックス 26"/>
          <p:cNvSpPr txBox="1"/>
          <p:nvPr/>
        </p:nvSpPr>
        <p:spPr>
          <a:xfrm>
            <a:off x="6051415" y="4364051"/>
            <a:ext cx="3092585" cy="646331"/>
          </a:xfrm>
          <a:prstGeom prst="rect">
            <a:avLst/>
          </a:prstGeom>
          <a:noFill/>
        </p:spPr>
        <p:txBody>
          <a:bodyPr wrap="square" rtlCol="0">
            <a:spAutoFit/>
          </a:bodyPr>
          <a:lstStyle/>
          <a:p>
            <a:r>
              <a:rPr kumimoji="1" lang="en-US" altLang="ja-JP" dirty="0" smtClean="0"/>
              <a:t>(</a:t>
            </a:r>
            <a:r>
              <a:rPr kumimoji="1" lang="en-US" altLang="ja-JP" dirty="0" err="1" smtClean="0"/>
              <a:t>Vallis</a:t>
            </a:r>
            <a:r>
              <a:rPr kumimoji="1" lang="en-US" altLang="ja-JP" dirty="0" smtClean="0"/>
              <a:t>, 2006; Young 2010; </a:t>
            </a:r>
            <a:r>
              <a:rPr kumimoji="1" lang="en-US" altLang="ja-JP" dirty="0" err="1" smtClean="0"/>
              <a:t>Roquet</a:t>
            </a:r>
            <a:r>
              <a:rPr kumimoji="1" lang="en-US" altLang="ja-JP" dirty="0" smtClean="0"/>
              <a:t>, 2013; </a:t>
            </a:r>
            <a:r>
              <a:rPr kumimoji="1" lang="en-US" altLang="ja-JP" dirty="0" err="1" smtClean="0"/>
              <a:t>Tailleux</a:t>
            </a:r>
            <a:r>
              <a:rPr kumimoji="1" lang="en-US" altLang="ja-JP" dirty="0" smtClean="0"/>
              <a:t>, 2013)</a:t>
            </a:r>
            <a:endParaRPr kumimoji="1" lang="ja-JP" altLang="en-US" dirty="0"/>
          </a:p>
        </p:txBody>
      </p:sp>
    </p:spTree>
    <p:extLst>
      <p:ext uri="{BB962C8B-B14F-4D97-AF65-F5344CB8AC3E}">
        <p14:creationId xmlns:p14="http://schemas.microsoft.com/office/powerpoint/2010/main" val="33251843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水惑星実験における</a:t>
            </a:r>
            <a:r>
              <a:rPr kumimoji="1" lang="en-US" altLang="ja-JP" dirty="0" smtClean="0"/>
              <a:t/>
            </a:r>
            <a:br>
              <a:rPr kumimoji="1" lang="en-US" altLang="ja-JP" dirty="0" smtClean="0"/>
            </a:br>
            <a:r>
              <a:rPr kumimoji="1" lang="ja-JP" altLang="en-US" dirty="0" smtClean="0"/>
              <a:t>海洋モデルのエネルギーバランス</a:t>
            </a:r>
            <a:endParaRPr kumimoji="1" lang="ja-JP" altLang="en-US" dirty="0"/>
          </a:p>
        </p:txBody>
      </p:sp>
      <p:pic>
        <p:nvPicPr>
          <p:cNvPr id="4" name="コンテンツ プレースホルダー 3" descr="スクリーンショット 2015-10-05 0.31.56.png"/>
          <p:cNvPicPr>
            <a:picLocks noGrp="1" noChangeAspect="1"/>
          </p:cNvPicPr>
          <p:nvPr>
            <p:ph idx="1"/>
          </p:nvPr>
        </p:nvPicPr>
        <p:blipFill>
          <a:blip r:embed="rId2">
            <a:extLst>
              <a:ext uri="{28A0092B-C50C-407E-A947-70E740481C1C}">
                <a14:useLocalDpi xmlns:a14="http://schemas.microsoft.com/office/drawing/2010/main" val="0"/>
              </a:ext>
            </a:extLst>
          </a:blip>
          <a:srcRect l="2362" r="2362"/>
          <a:stretch>
            <a:fillRect/>
          </a:stretch>
        </p:blipFill>
        <p:spPr>
          <a:xfrm>
            <a:off x="384503" y="2452132"/>
            <a:ext cx="7076747" cy="3992563"/>
          </a:xfrm>
        </p:spPr>
      </p:pic>
      <p:sp>
        <p:nvSpPr>
          <p:cNvPr id="5" name="テキスト ボックス 4"/>
          <p:cNvSpPr txBox="1"/>
          <p:nvPr/>
        </p:nvSpPr>
        <p:spPr>
          <a:xfrm>
            <a:off x="622300" y="1866900"/>
            <a:ext cx="6489700" cy="369332"/>
          </a:xfrm>
          <a:prstGeom prst="rect">
            <a:avLst/>
          </a:prstGeom>
          <a:noFill/>
        </p:spPr>
        <p:txBody>
          <a:bodyPr wrap="square" rtlCol="0">
            <a:spAutoFit/>
          </a:bodyPr>
          <a:lstStyle/>
          <a:p>
            <a:r>
              <a:rPr kumimoji="1" lang="ja-JP" altLang="ja-JP" dirty="0" smtClean="0"/>
              <a:t>*</a:t>
            </a:r>
            <a:r>
              <a:rPr kumimoji="1" lang="ja-JP" altLang="en-US" dirty="0" smtClean="0"/>
              <a:t> 位置エネルギーの全球収支</a:t>
            </a:r>
            <a:r>
              <a:rPr kumimoji="1" lang="en-US" altLang="ja-JP" dirty="0" smtClean="0"/>
              <a:t> (Cycle8-standalone </a:t>
            </a:r>
            <a:r>
              <a:rPr kumimoji="1" lang="ja-JP" altLang="en-US" dirty="0" smtClean="0"/>
              <a:t>の結果より</a:t>
            </a:r>
            <a:r>
              <a:rPr kumimoji="1" lang="en-US" altLang="ja-JP" dirty="0" smtClean="0"/>
              <a:t>)</a:t>
            </a:r>
            <a:endParaRPr kumimoji="1" lang="ja-JP" altLang="en-US" dirty="0"/>
          </a:p>
        </p:txBody>
      </p:sp>
      <p:sp>
        <p:nvSpPr>
          <p:cNvPr id="3" name="テキスト ボックス 2"/>
          <p:cNvSpPr txBox="1"/>
          <p:nvPr/>
        </p:nvSpPr>
        <p:spPr>
          <a:xfrm>
            <a:off x="7061200" y="2705100"/>
            <a:ext cx="800100" cy="368300"/>
          </a:xfrm>
          <a:prstGeom prst="rect">
            <a:avLst/>
          </a:prstGeom>
          <a:noFill/>
        </p:spPr>
        <p:txBody>
          <a:bodyPr wrap="square" rtlCol="0">
            <a:spAutoFit/>
          </a:bodyPr>
          <a:lstStyle/>
          <a:p>
            <a:r>
              <a:rPr kumimoji="1" lang="en-US" altLang="ja-JP" dirty="0" smtClean="0"/>
              <a:t>WF</a:t>
            </a:r>
            <a:endParaRPr kumimoji="1" lang="ja-JP" altLang="en-US" dirty="0"/>
          </a:p>
        </p:txBody>
      </p:sp>
      <p:sp>
        <p:nvSpPr>
          <p:cNvPr id="6" name="テキスト ボックス 5"/>
          <p:cNvSpPr txBox="1"/>
          <p:nvPr/>
        </p:nvSpPr>
        <p:spPr>
          <a:xfrm>
            <a:off x="5778500" y="4540250"/>
            <a:ext cx="800100" cy="368300"/>
          </a:xfrm>
          <a:prstGeom prst="rect">
            <a:avLst/>
          </a:prstGeom>
          <a:noFill/>
        </p:spPr>
        <p:txBody>
          <a:bodyPr wrap="square" rtlCol="0">
            <a:spAutoFit/>
          </a:bodyPr>
          <a:lstStyle/>
          <a:p>
            <a:r>
              <a:rPr kumimoji="1" lang="en-US" altLang="ja-JP" dirty="0" smtClean="0"/>
              <a:t>VDIFF</a:t>
            </a:r>
            <a:endParaRPr kumimoji="1" lang="ja-JP" altLang="en-US" dirty="0"/>
          </a:p>
        </p:txBody>
      </p:sp>
      <p:sp>
        <p:nvSpPr>
          <p:cNvPr id="7" name="テキスト ボックス 6"/>
          <p:cNvSpPr txBox="1"/>
          <p:nvPr/>
        </p:nvSpPr>
        <p:spPr>
          <a:xfrm>
            <a:off x="6946900" y="4305300"/>
            <a:ext cx="800100" cy="368300"/>
          </a:xfrm>
          <a:prstGeom prst="rect">
            <a:avLst/>
          </a:prstGeom>
          <a:noFill/>
        </p:spPr>
        <p:txBody>
          <a:bodyPr wrap="square" rtlCol="0">
            <a:spAutoFit/>
          </a:bodyPr>
          <a:lstStyle/>
          <a:p>
            <a:r>
              <a:rPr kumimoji="1" lang="en-US" altLang="ja-JP" dirty="0" smtClean="0"/>
              <a:t>PE2KE</a:t>
            </a:r>
            <a:endParaRPr kumimoji="1" lang="ja-JP" altLang="en-US" dirty="0"/>
          </a:p>
        </p:txBody>
      </p:sp>
      <p:sp>
        <p:nvSpPr>
          <p:cNvPr id="8" name="テキスト ボックス 7"/>
          <p:cNvSpPr txBox="1"/>
          <p:nvPr/>
        </p:nvSpPr>
        <p:spPr>
          <a:xfrm>
            <a:off x="5778500" y="4121150"/>
            <a:ext cx="800100" cy="368300"/>
          </a:xfrm>
          <a:prstGeom prst="rect">
            <a:avLst/>
          </a:prstGeom>
          <a:noFill/>
        </p:spPr>
        <p:txBody>
          <a:bodyPr wrap="square" rtlCol="0">
            <a:spAutoFit/>
          </a:bodyPr>
          <a:lstStyle/>
          <a:p>
            <a:r>
              <a:rPr kumimoji="1" lang="en-US" altLang="ja-JP" dirty="0" smtClean="0"/>
              <a:t>HDIFF</a:t>
            </a:r>
            <a:endParaRPr kumimoji="1" lang="ja-JP" altLang="en-US" dirty="0"/>
          </a:p>
        </p:txBody>
      </p:sp>
      <p:sp>
        <p:nvSpPr>
          <p:cNvPr id="9" name="テキスト ボックス 8"/>
          <p:cNvSpPr txBox="1"/>
          <p:nvPr/>
        </p:nvSpPr>
        <p:spPr>
          <a:xfrm>
            <a:off x="6946900" y="3937000"/>
            <a:ext cx="800100" cy="368300"/>
          </a:xfrm>
          <a:prstGeom prst="rect">
            <a:avLst/>
          </a:prstGeom>
          <a:noFill/>
        </p:spPr>
        <p:txBody>
          <a:bodyPr wrap="square" rtlCol="0">
            <a:spAutoFit/>
          </a:bodyPr>
          <a:lstStyle/>
          <a:p>
            <a:r>
              <a:rPr kumimoji="1" lang="en-US" altLang="ja-JP" dirty="0" smtClean="0"/>
              <a:t>RES</a:t>
            </a:r>
            <a:endParaRPr kumimoji="1" lang="ja-JP" altLang="en-US" dirty="0"/>
          </a:p>
        </p:txBody>
      </p:sp>
    </p:spTree>
    <p:extLst>
      <p:ext uri="{BB962C8B-B14F-4D97-AF65-F5344CB8AC3E}">
        <p14:creationId xmlns:p14="http://schemas.microsoft.com/office/powerpoint/2010/main" val="204394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大気モデル・海洋海氷モデル間の</a:t>
            </a:r>
            <a:r>
              <a:rPr kumimoji="1" lang="en-US" altLang="ja-JP" dirty="0" smtClean="0"/>
              <a:t/>
            </a:r>
            <a:br>
              <a:rPr kumimoji="1" lang="en-US" altLang="ja-JP" dirty="0" smtClean="0"/>
            </a:br>
            <a:r>
              <a:rPr kumimoji="1" lang="ja-JP" altLang="en-US" dirty="0" smtClean="0"/>
              <a:t>補間計算に伴うフラックスのずれ</a:t>
            </a:r>
            <a:endParaRPr kumimoji="1" lang="ja-JP" altLang="en-US" dirty="0"/>
          </a:p>
        </p:txBody>
      </p:sp>
      <p:sp>
        <p:nvSpPr>
          <p:cNvPr id="5" name="テキスト ボックス 4"/>
          <p:cNvSpPr txBox="1"/>
          <p:nvPr/>
        </p:nvSpPr>
        <p:spPr>
          <a:xfrm>
            <a:off x="7717642" y="6352053"/>
            <a:ext cx="964228" cy="369332"/>
          </a:xfrm>
          <a:prstGeom prst="rect">
            <a:avLst/>
          </a:prstGeom>
          <a:noFill/>
        </p:spPr>
        <p:txBody>
          <a:bodyPr wrap="square" rtlCol="0">
            <a:spAutoFit/>
          </a:bodyPr>
          <a:lstStyle/>
          <a:p>
            <a:r>
              <a:rPr kumimoji="1" lang="en-US" altLang="ja-JP" dirty="0" smtClean="0"/>
              <a:t>(W/m2)</a:t>
            </a:r>
            <a:endParaRPr kumimoji="1" lang="ja-JP" altLang="en-US" dirty="0"/>
          </a:p>
        </p:txBody>
      </p:sp>
      <p:sp>
        <p:nvSpPr>
          <p:cNvPr id="6" name="テキスト ボックス 5"/>
          <p:cNvSpPr txBox="1"/>
          <p:nvPr/>
        </p:nvSpPr>
        <p:spPr>
          <a:xfrm>
            <a:off x="556482" y="1819098"/>
            <a:ext cx="8301768" cy="369332"/>
          </a:xfrm>
          <a:prstGeom prst="rect">
            <a:avLst/>
          </a:prstGeom>
          <a:noFill/>
        </p:spPr>
        <p:txBody>
          <a:bodyPr wrap="square" rtlCol="0">
            <a:spAutoFit/>
          </a:bodyPr>
          <a:lstStyle/>
          <a:p>
            <a:r>
              <a:rPr kumimoji="1" lang="en-US" altLang="ja-JP" dirty="0" smtClean="0"/>
              <a:t>* </a:t>
            </a:r>
            <a:r>
              <a:rPr kumimoji="1" lang="ja-JP" altLang="en-US" dirty="0" smtClean="0"/>
              <a:t>まずは空間方向の補間計算が正しいかを</a:t>
            </a:r>
            <a:r>
              <a:rPr kumimoji="1" lang="en-US" altLang="ja-JP" dirty="0" smtClean="0"/>
              <a:t>, </a:t>
            </a:r>
            <a:r>
              <a:rPr kumimoji="1" lang="ja-JP" altLang="en-US" dirty="0" smtClean="0"/>
              <a:t>解析的な場を与えて検証した</a:t>
            </a:r>
            <a:r>
              <a:rPr kumimoji="1" lang="en-US" altLang="ja-JP" dirty="0" smtClean="0"/>
              <a:t> </a:t>
            </a:r>
            <a:endParaRPr kumimoji="1" lang="ja-JP" altLang="en-US" dirty="0"/>
          </a:p>
        </p:txBody>
      </p:sp>
      <p:pic>
        <p:nvPicPr>
          <p:cNvPr id="7" name="図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63" y="2484726"/>
            <a:ext cx="3641438" cy="348066"/>
          </a:xfrm>
          <a:prstGeom prst="rect">
            <a:avLst/>
          </a:prstGeom>
        </p:spPr>
      </p:pic>
      <p:sp>
        <p:nvSpPr>
          <p:cNvPr id="8" name="コンテンツ プレースホルダー 7"/>
          <p:cNvSpPr>
            <a:spLocks noGrp="1"/>
          </p:cNvSpPr>
          <p:nvPr>
            <p:ph idx="1"/>
          </p:nvPr>
        </p:nvSpPr>
        <p:spPr/>
        <p:txBody>
          <a:bodyPr/>
          <a:lstStyle/>
          <a:p>
            <a:endParaRPr kumimoji="1" lang="ja-JP" altLang="en-US" dirty="0"/>
          </a:p>
        </p:txBody>
      </p:sp>
      <p:pic>
        <p:nvPicPr>
          <p:cNvPr id="10" name="図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031" y="2833745"/>
            <a:ext cx="1795623" cy="270440"/>
          </a:xfrm>
          <a:prstGeom prst="rect">
            <a:avLst/>
          </a:prstGeom>
        </p:spPr>
      </p:pic>
      <p:pic>
        <p:nvPicPr>
          <p:cNvPr id="12" name="図 11" descr="スクリーンショット 2015-10-05 14.37.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42" y="3115939"/>
            <a:ext cx="3892190" cy="2860195"/>
          </a:xfrm>
          <a:prstGeom prst="rect">
            <a:avLst/>
          </a:prstGeom>
        </p:spPr>
      </p:pic>
      <p:sp>
        <p:nvSpPr>
          <p:cNvPr id="13" name="テキスト ボックス 12"/>
          <p:cNvSpPr txBox="1"/>
          <p:nvPr/>
        </p:nvSpPr>
        <p:spPr>
          <a:xfrm>
            <a:off x="4762345" y="3257038"/>
            <a:ext cx="3554995" cy="2308324"/>
          </a:xfrm>
          <a:prstGeom prst="rect">
            <a:avLst/>
          </a:prstGeom>
          <a:noFill/>
        </p:spPr>
        <p:txBody>
          <a:bodyPr wrap="square" rtlCol="0">
            <a:spAutoFit/>
          </a:bodyPr>
          <a:lstStyle/>
          <a:p>
            <a:pPr marL="285750" indent="-285750">
              <a:buFontTx/>
              <a:buChar char="•"/>
            </a:pPr>
            <a:r>
              <a:rPr kumimoji="1" lang="ja-JP" altLang="en-US" dirty="0" smtClean="0"/>
              <a:t>補間方法</a:t>
            </a:r>
            <a:endParaRPr kumimoji="1" lang="en-US" altLang="ja-JP" dirty="0" smtClean="0"/>
          </a:p>
          <a:p>
            <a:pPr marL="742950" lvl="1" indent="-285750">
              <a:buFontTx/>
              <a:buChar char="•"/>
            </a:pPr>
            <a:r>
              <a:rPr kumimoji="1" lang="ja-JP" altLang="en-US" dirty="0" smtClean="0"/>
              <a:t>線形</a:t>
            </a:r>
            <a:r>
              <a:rPr kumimoji="1" lang="en-US" altLang="ja-JP" dirty="0" smtClean="0"/>
              <a:t>(</a:t>
            </a:r>
            <a:r>
              <a:rPr kumimoji="1" lang="ja-JP" altLang="en-US" dirty="0" smtClean="0"/>
              <a:t>空間二次精度</a:t>
            </a:r>
            <a:r>
              <a:rPr kumimoji="1" lang="en-US" altLang="ja-JP" dirty="0" smtClean="0"/>
              <a:t>)</a:t>
            </a:r>
          </a:p>
          <a:p>
            <a:pPr marL="742950" lvl="1" indent="-285750">
              <a:buFontTx/>
              <a:buChar char="•"/>
            </a:pPr>
            <a:r>
              <a:rPr kumimoji="1" lang="ja-JP" altLang="en-US" dirty="0" smtClean="0"/>
              <a:t>エネルギー保存は非保証</a:t>
            </a:r>
            <a:endParaRPr kumimoji="1" lang="en-US" altLang="ja-JP" dirty="0" smtClean="0"/>
          </a:p>
          <a:p>
            <a:pPr marL="285750" indent="-285750">
              <a:buFontTx/>
              <a:buChar char="•"/>
            </a:pPr>
            <a:r>
              <a:rPr kumimoji="1" lang="en-US" altLang="ja-JP" dirty="0" smtClean="0"/>
              <a:t>f </a:t>
            </a:r>
            <a:r>
              <a:rPr kumimoji="1" lang="ja-JP" altLang="en-US" dirty="0" smtClean="0"/>
              <a:t>の全球積分値を計算した</a:t>
            </a:r>
            <a:endParaRPr kumimoji="1" lang="en-US" altLang="ja-JP" dirty="0" smtClean="0"/>
          </a:p>
          <a:p>
            <a:pPr marL="742950" lvl="1" indent="-285750">
              <a:buFontTx/>
              <a:buChar char="•"/>
            </a:pPr>
            <a:r>
              <a:rPr kumimoji="1" lang="ja-JP" altLang="en-US" dirty="0" smtClean="0"/>
              <a:t>大気モデル格子</a:t>
            </a:r>
            <a:r>
              <a:rPr kumimoji="1" lang="en-US" altLang="ja-JP" dirty="0" smtClean="0"/>
              <a:t>: T21</a:t>
            </a:r>
          </a:p>
          <a:p>
            <a:pPr marL="1200150" lvl="2" indent="-285750">
              <a:buFontTx/>
              <a:buChar char="•"/>
            </a:pPr>
            <a:r>
              <a:rPr kumimoji="1" lang="ja-JP" altLang="en-US" dirty="0" smtClean="0"/>
              <a:t>値</a:t>
            </a:r>
            <a:r>
              <a:rPr kumimoji="1" lang="en-US" altLang="ja-JP" dirty="0" smtClean="0"/>
              <a:t>: -1.6e-18</a:t>
            </a:r>
          </a:p>
          <a:p>
            <a:pPr marL="742950" lvl="1" indent="-285750">
              <a:buFontTx/>
              <a:buChar char="•"/>
            </a:pPr>
            <a:r>
              <a:rPr kumimoji="1" lang="ja-JP" altLang="en-US" dirty="0" smtClean="0"/>
              <a:t>海洋モデル格子</a:t>
            </a:r>
            <a:r>
              <a:rPr kumimoji="1" lang="en-US" altLang="ja-JP" dirty="0" smtClean="0"/>
              <a:t>: Pl42</a:t>
            </a:r>
          </a:p>
          <a:p>
            <a:pPr marL="1200150" lvl="2" indent="-285750">
              <a:buFontTx/>
              <a:buChar char="•"/>
            </a:pPr>
            <a:r>
              <a:rPr kumimoji="1" lang="ja-JP" altLang="en-US" dirty="0" smtClean="0"/>
              <a:t>値</a:t>
            </a:r>
            <a:r>
              <a:rPr kumimoji="1" lang="en-US" altLang="ja-JP" dirty="0" smtClean="0"/>
              <a:t>: 4.6e-19</a:t>
            </a:r>
            <a:endParaRPr kumimoji="1" lang="ja-JP" altLang="en-US" dirty="0"/>
          </a:p>
        </p:txBody>
      </p:sp>
    </p:spTree>
    <p:extLst>
      <p:ext uri="{BB962C8B-B14F-4D97-AF65-F5344CB8AC3E}">
        <p14:creationId xmlns:p14="http://schemas.microsoft.com/office/powerpoint/2010/main" val="144881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大気モデル・海洋海氷モデル間の</a:t>
            </a:r>
            <a:r>
              <a:rPr kumimoji="1" lang="en-US" altLang="ja-JP" dirty="0" smtClean="0"/>
              <a:t/>
            </a:r>
            <a:br>
              <a:rPr kumimoji="1" lang="en-US" altLang="ja-JP" dirty="0" smtClean="0"/>
            </a:br>
            <a:r>
              <a:rPr kumimoji="1" lang="ja-JP" altLang="en-US" dirty="0" smtClean="0"/>
              <a:t>補間計算に伴うフラックスのずれ</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87553989"/>
              </p:ext>
            </p:extLst>
          </p:nvPr>
        </p:nvGraphicFramePr>
        <p:xfrm>
          <a:off x="534732" y="3159166"/>
          <a:ext cx="7720002" cy="1483360"/>
        </p:xfrm>
        <a:graphic>
          <a:graphicData uri="http://schemas.openxmlformats.org/drawingml/2006/table">
            <a:tbl>
              <a:tblPr firstRow="1" bandRow="1">
                <a:tableStyleId>{2D5ABB26-0587-4C30-8999-92F81FD0307C}</a:tableStyleId>
              </a:tblPr>
              <a:tblGrid>
                <a:gridCol w="1286667"/>
                <a:gridCol w="1286667"/>
                <a:gridCol w="1286667"/>
                <a:gridCol w="1286667"/>
                <a:gridCol w="1286667"/>
                <a:gridCol w="1286667"/>
              </a:tblGrid>
              <a:tr h="370840">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SW</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LW</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Latent</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err="1" smtClean="0"/>
                        <a:t>Sens</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Net</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kumimoji="1" lang="en-US" altLang="ja-JP" dirty="0" smtClean="0"/>
                        <a:t>ATM (T21)</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215.4</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351.0</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-118.7</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-18.2</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426.3</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kumimoji="1" lang="en-US" altLang="ja-JP" dirty="0" smtClean="0"/>
                        <a:t>OCN (Pl42)</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215.3</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350.2</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-131.8</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-18.3</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415.4</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kumimoji="1" lang="en-US" altLang="ja-JP" dirty="0" smtClean="0"/>
                        <a:t>OCN-ATM</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 0.1</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  0.8</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solidFill>
                            <a:srgbClr val="FF0000"/>
                          </a:solidFill>
                        </a:rPr>
                        <a:t>13.1</a:t>
                      </a:r>
                      <a:endParaRPr kumimoji="1" lang="ja-JP" altLang="en-US"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0.0</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en-US" altLang="ja-JP" dirty="0" smtClean="0"/>
                        <a:t>14.1</a:t>
                      </a:r>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テキスト ボックス 4"/>
          <p:cNvSpPr txBox="1"/>
          <p:nvPr/>
        </p:nvSpPr>
        <p:spPr>
          <a:xfrm>
            <a:off x="6757540" y="4642526"/>
            <a:ext cx="1497194" cy="369332"/>
          </a:xfrm>
          <a:prstGeom prst="rect">
            <a:avLst/>
          </a:prstGeom>
          <a:noFill/>
        </p:spPr>
        <p:txBody>
          <a:bodyPr wrap="square" rtlCol="0">
            <a:spAutoFit/>
          </a:bodyPr>
          <a:lstStyle/>
          <a:p>
            <a:r>
              <a:rPr kumimoji="1" lang="en-US" altLang="ja-JP" dirty="0" smtClean="0"/>
              <a:t>(</a:t>
            </a:r>
            <a:r>
              <a:rPr kumimoji="1" lang="ja-JP" altLang="en-US" dirty="0" smtClean="0"/>
              <a:t>単位</a:t>
            </a:r>
            <a:r>
              <a:rPr kumimoji="1" lang="en-US" altLang="ja-JP" dirty="0" smtClean="0"/>
              <a:t>: W/m2)</a:t>
            </a:r>
            <a:endParaRPr kumimoji="1" lang="ja-JP" altLang="en-US" dirty="0"/>
          </a:p>
        </p:txBody>
      </p:sp>
      <p:sp>
        <p:nvSpPr>
          <p:cNvPr id="6" name="テキスト ボックス 5"/>
          <p:cNvSpPr txBox="1"/>
          <p:nvPr/>
        </p:nvSpPr>
        <p:spPr>
          <a:xfrm>
            <a:off x="534732" y="2297380"/>
            <a:ext cx="7537444" cy="646331"/>
          </a:xfrm>
          <a:prstGeom prst="rect">
            <a:avLst/>
          </a:prstGeom>
          <a:noFill/>
        </p:spPr>
        <p:txBody>
          <a:bodyPr wrap="square" rtlCol="0">
            <a:spAutoFit/>
          </a:bodyPr>
          <a:lstStyle/>
          <a:p>
            <a:r>
              <a:rPr kumimoji="1" lang="en-US" altLang="ja-JP" dirty="0" smtClean="0"/>
              <a:t>* </a:t>
            </a:r>
            <a:r>
              <a:rPr kumimoji="1" lang="en-US" altLang="en-US" dirty="0" smtClean="0"/>
              <a:t>Cycle</a:t>
            </a:r>
            <a:r>
              <a:rPr kumimoji="1" lang="en-US" altLang="ja-JP" dirty="0" smtClean="0"/>
              <a:t>7</a:t>
            </a:r>
            <a:r>
              <a:rPr kumimoji="1" lang="en-US" altLang="en-US" dirty="0" smtClean="0"/>
              <a:t>-Coupled </a:t>
            </a:r>
            <a:r>
              <a:rPr kumimoji="1" lang="ja-JP" altLang="en-US" dirty="0" smtClean="0"/>
              <a:t>の計算結果から</a:t>
            </a:r>
            <a:r>
              <a:rPr kumimoji="1" lang="en-US" altLang="ja-JP" dirty="0" smtClean="0"/>
              <a:t>, </a:t>
            </a:r>
            <a:r>
              <a:rPr kumimoji="1" lang="ja-JP" altLang="en-US" dirty="0" smtClean="0"/>
              <a:t>大気モデルと海洋モデルのそれぞれの格子上で海面フラックスの全球平均値を計算した</a:t>
            </a:r>
            <a:r>
              <a:rPr kumimoji="1" lang="en-US" altLang="ja-JP" dirty="0" smtClean="0"/>
              <a:t>. </a:t>
            </a:r>
            <a:endParaRPr kumimoji="1" lang="ja-JP" altLang="en-US" dirty="0"/>
          </a:p>
        </p:txBody>
      </p:sp>
      <p:sp>
        <p:nvSpPr>
          <p:cNvPr id="3" name="テキスト ボックス 2"/>
          <p:cNvSpPr txBox="1"/>
          <p:nvPr/>
        </p:nvSpPr>
        <p:spPr>
          <a:xfrm>
            <a:off x="4491892" y="4647975"/>
            <a:ext cx="1105335" cy="369332"/>
          </a:xfrm>
          <a:prstGeom prst="rect">
            <a:avLst/>
          </a:prstGeom>
          <a:noFill/>
        </p:spPr>
        <p:txBody>
          <a:bodyPr wrap="square" rtlCol="0">
            <a:spAutoFit/>
          </a:bodyPr>
          <a:lstStyle/>
          <a:p>
            <a:r>
              <a:rPr kumimoji="1" lang="en-US" altLang="ja-JP" dirty="0" smtClean="0"/>
              <a:t>↑ </a:t>
            </a:r>
            <a:r>
              <a:rPr kumimoji="1" lang="ja-JP" altLang="en-US" dirty="0" smtClean="0"/>
              <a:t>バグ</a:t>
            </a:r>
            <a:endParaRPr kumimoji="1" lang="ja-JP" altLang="en-US" dirty="0"/>
          </a:p>
        </p:txBody>
      </p:sp>
      <p:sp>
        <p:nvSpPr>
          <p:cNvPr id="8" name="テキスト ボックス 7"/>
          <p:cNvSpPr txBox="1"/>
          <p:nvPr/>
        </p:nvSpPr>
        <p:spPr>
          <a:xfrm>
            <a:off x="4915212" y="5232422"/>
            <a:ext cx="3339522" cy="923330"/>
          </a:xfrm>
          <a:prstGeom prst="rect">
            <a:avLst/>
          </a:prstGeom>
          <a:noFill/>
        </p:spPr>
        <p:txBody>
          <a:bodyPr wrap="square" rtlCol="0">
            <a:spAutoFit/>
          </a:bodyPr>
          <a:lstStyle/>
          <a:p>
            <a:r>
              <a:rPr kumimoji="1" lang="en-US" altLang="en-US" dirty="0" smtClean="0"/>
              <a:t>* </a:t>
            </a:r>
            <a:r>
              <a:rPr kumimoji="1" lang="ja-JP" altLang="en-US" dirty="0" smtClean="0"/>
              <a:t>バグを除けば</a:t>
            </a:r>
            <a:r>
              <a:rPr kumimoji="1" lang="en-US" altLang="ja-JP" dirty="0" smtClean="0"/>
              <a:t>, </a:t>
            </a:r>
            <a:r>
              <a:rPr kumimoji="1" lang="ja-JP" altLang="en-US" dirty="0" smtClean="0"/>
              <a:t>今の補間方法だと数</a:t>
            </a:r>
            <a:r>
              <a:rPr kumimoji="1" lang="en-US" altLang="ja-JP" dirty="0" smtClean="0"/>
              <a:t> W/m2 </a:t>
            </a:r>
            <a:r>
              <a:rPr kumimoji="1" lang="ja-JP" altLang="en-US" dirty="0" smtClean="0"/>
              <a:t>程度ずれると思われる</a:t>
            </a:r>
            <a:r>
              <a:rPr kumimoji="1" lang="en-US" altLang="ja-JP" dirty="0" smtClean="0"/>
              <a:t>.</a:t>
            </a:r>
            <a:endParaRPr kumimoji="1" lang="ja-JP" altLang="en-US" dirty="0"/>
          </a:p>
        </p:txBody>
      </p:sp>
    </p:spTree>
    <p:extLst>
      <p:ext uri="{BB962C8B-B14F-4D97-AF65-F5344CB8AC3E}">
        <p14:creationId xmlns:p14="http://schemas.microsoft.com/office/powerpoint/2010/main" val="376760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大気海洋海氷結合モデルによる水惑星実験を</a:t>
            </a:r>
            <a:r>
              <a:rPr kumimoji="1" lang="en-US" altLang="ja-JP" dirty="0" smtClean="0"/>
              <a:t>,</a:t>
            </a:r>
            <a:r>
              <a:rPr kumimoji="1" lang="ja-JP" altLang="en-US" dirty="0" smtClean="0"/>
              <a:t> 今回新しく導入した時間積分法によって行っている</a:t>
            </a:r>
            <a:r>
              <a:rPr kumimoji="1" lang="en-US" altLang="ja-JP" dirty="0" smtClean="0"/>
              <a:t>. </a:t>
            </a:r>
          </a:p>
          <a:p>
            <a:pPr lvl="1"/>
            <a:r>
              <a:rPr kumimoji="1" lang="en-US" altLang="ja-JP" dirty="0" smtClean="0"/>
              <a:t>(</a:t>
            </a:r>
            <a:r>
              <a:rPr kumimoji="1" lang="ja-JP" altLang="en-US" dirty="0" smtClean="0"/>
              <a:t>おそらく</a:t>
            </a:r>
            <a:r>
              <a:rPr kumimoji="1" lang="en-US" altLang="ja-JP" dirty="0" smtClean="0"/>
              <a:t>)</a:t>
            </a:r>
            <a:r>
              <a:rPr kumimoji="1" lang="ja-JP" altLang="en-US" dirty="0" smtClean="0"/>
              <a:t>平衡状態まで</a:t>
            </a:r>
            <a:r>
              <a:rPr kumimoji="1" lang="en-US" altLang="ja-JP" dirty="0" smtClean="0"/>
              <a:t> 2,3 </a:t>
            </a:r>
            <a:r>
              <a:rPr kumimoji="1" lang="ja-JP" altLang="en-US" dirty="0" smtClean="0"/>
              <a:t>日で計算可能になった</a:t>
            </a:r>
            <a:r>
              <a:rPr kumimoji="1" lang="en-US" altLang="ja-JP" dirty="0" smtClean="0"/>
              <a:t>.</a:t>
            </a:r>
          </a:p>
          <a:p>
            <a:pPr lvl="1"/>
            <a:r>
              <a:rPr lang="ja-JP" altLang="en-US" dirty="0" smtClean="0"/>
              <a:t>海氷が張り始めると</a:t>
            </a:r>
            <a:r>
              <a:rPr lang="en-US" altLang="ja-JP" dirty="0" smtClean="0"/>
              <a:t>, </a:t>
            </a:r>
            <a:r>
              <a:rPr lang="ja-JP" altLang="en-US" dirty="0" smtClean="0"/>
              <a:t>海面温度が時間的に振動し計算が発散する</a:t>
            </a:r>
            <a:r>
              <a:rPr lang="en-US" altLang="ja-JP" dirty="0" smtClean="0"/>
              <a:t>. </a:t>
            </a:r>
          </a:p>
          <a:p>
            <a:pPr lvl="2"/>
            <a:r>
              <a:rPr kumimoji="1" lang="ja-JP" altLang="en-US" dirty="0" smtClean="0"/>
              <a:t>海氷モデルにおける大気海氷面のエネルギーバランスの計算法に問題があるかもしれない</a:t>
            </a:r>
            <a:r>
              <a:rPr kumimoji="1" lang="en-US" altLang="ja-JP" dirty="0" smtClean="0"/>
              <a:t>. </a:t>
            </a:r>
          </a:p>
          <a:p>
            <a:r>
              <a:rPr lang="ja-JP" altLang="en-US" dirty="0" smtClean="0"/>
              <a:t>水惑星実験の計算結果のエネルギー収支の考察のための解析プログラムを作成中である</a:t>
            </a:r>
            <a:r>
              <a:rPr lang="en-US" altLang="ja-JP" dirty="0" smtClean="0"/>
              <a:t>.</a:t>
            </a:r>
          </a:p>
          <a:p>
            <a:r>
              <a:rPr lang="ja-JP" altLang="en-US" dirty="0" smtClean="0"/>
              <a:t>大気海洋モデル間のフラックス交換時に行う補間計算のエネルギー保存性を確認した</a:t>
            </a:r>
            <a:r>
              <a:rPr lang="en-US" altLang="ja-JP" dirty="0" smtClean="0"/>
              <a:t>. </a:t>
            </a:r>
            <a:endParaRPr kumimoji="1" lang="ja-JP" altLang="en-US" dirty="0"/>
          </a:p>
        </p:txBody>
      </p:sp>
    </p:spTree>
    <p:extLst>
      <p:ext uri="{BB962C8B-B14F-4D97-AF65-F5344CB8AC3E}">
        <p14:creationId xmlns:p14="http://schemas.microsoft.com/office/powerpoint/2010/main" val="139199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smtClean="0"/>
              <a:t>今後の予定</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海氷モデルにおける大気海氷面のエネルギーバランスの計算を見直す</a:t>
            </a:r>
            <a:r>
              <a:rPr kumimoji="1" lang="en-US" altLang="ja-JP" dirty="0" smtClean="0"/>
              <a:t>. </a:t>
            </a:r>
          </a:p>
          <a:p>
            <a:pPr lvl="1"/>
            <a:r>
              <a:rPr lang="ja-JP" altLang="en-US" dirty="0" smtClean="0"/>
              <a:t>顕熱フラックスの評価を陰的にする</a:t>
            </a:r>
            <a:r>
              <a:rPr lang="en-US" altLang="ja-JP" dirty="0" smtClean="0"/>
              <a:t>. </a:t>
            </a:r>
            <a:r>
              <a:rPr kumimoji="1" lang="en-US" altLang="ja-JP" dirty="0" smtClean="0"/>
              <a:t> </a:t>
            </a:r>
          </a:p>
          <a:p>
            <a:pPr lvl="1"/>
            <a:r>
              <a:rPr kumimoji="1" lang="ja-JP" altLang="en-US" dirty="0" smtClean="0"/>
              <a:t>修正後</a:t>
            </a:r>
            <a:r>
              <a:rPr kumimoji="1" lang="en-US" altLang="ja-JP" dirty="0" smtClean="0"/>
              <a:t>, </a:t>
            </a:r>
            <a:r>
              <a:rPr kumimoji="1" lang="ja-JP" altLang="en-US" dirty="0" smtClean="0"/>
              <a:t>平衡状態までの時間積分を実施</a:t>
            </a:r>
            <a:endParaRPr kumimoji="1" lang="en-US" altLang="ja-JP" dirty="0" smtClean="0"/>
          </a:p>
          <a:p>
            <a:r>
              <a:rPr kumimoji="1" lang="ja-JP" altLang="en-US" dirty="0" smtClean="0"/>
              <a:t>エネルギー収支解析プログラムの完成</a:t>
            </a:r>
            <a:endParaRPr kumimoji="1" lang="en-US" altLang="ja-JP" dirty="0" smtClean="0"/>
          </a:p>
          <a:p>
            <a:pPr lvl="1"/>
            <a:r>
              <a:rPr lang="ja-JP" altLang="en-US" dirty="0" smtClean="0"/>
              <a:t>対流調節</a:t>
            </a:r>
            <a:r>
              <a:rPr lang="en-US" altLang="ja-JP" dirty="0" smtClean="0"/>
              <a:t>, GM </a:t>
            </a:r>
            <a:r>
              <a:rPr lang="ja-JP" altLang="en-US" dirty="0" smtClean="0"/>
              <a:t>スキームによる位置エネルギーの変化を考慮できるようにする</a:t>
            </a:r>
            <a:r>
              <a:rPr lang="en-US" altLang="ja-JP" dirty="0" smtClean="0"/>
              <a:t>. </a:t>
            </a:r>
          </a:p>
          <a:p>
            <a:r>
              <a:rPr lang="ja-JP" altLang="en-US" dirty="0" smtClean="0"/>
              <a:t>フラックス交換のプログラム修正</a:t>
            </a:r>
            <a:endParaRPr lang="en-US" altLang="ja-JP" dirty="0" smtClean="0"/>
          </a:p>
          <a:p>
            <a:r>
              <a:rPr kumimoji="1" lang="ja-JP" altLang="en-US" dirty="0" smtClean="0"/>
              <a:t>太陽定数依存性の調査に向けた</a:t>
            </a:r>
            <a:r>
              <a:rPr kumimoji="1" lang="en-US" altLang="ja-JP" dirty="0" smtClean="0"/>
              <a:t>, </a:t>
            </a:r>
            <a:r>
              <a:rPr kumimoji="1" lang="ja-JP" altLang="en-US" dirty="0" smtClean="0"/>
              <a:t>全球氷なし</a:t>
            </a:r>
            <a:r>
              <a:rPr kumimoji="1" lang="en-US" altLang="ja-JP" dirty="0" smtClean="0"/>
              <a:t>,  </a:t>
            </a:r>
            <a:r>
              <a:rPr kumimoji="1" lang="ja-JP" altLang="en-US" dirty="0" smtClean="0"/>
              <a:t>全球凍結状態の数値実験</a:t>
            </a:r>
            <a:endParaRPr kumimoji="1" lang="en-US" altLang="ja-JP" dirty="0" smtClean="0"/>
          </a:p>
          <a:p>
            <a:pPr lvl="1"/>
            <a:endParaRPr kumimoji="1" lang="ja-JP" altLang="en-US" dirty="0"/>
          </a:p>
        </p:txBody>
      </p:sp>
    </p:spTree>
    <p:extLst>
      <p:ext uri="{BB962C8B-B14F-4D97-AF65-F5344CB8AC3E}">
        <p14:creationId xmlns:p14="http://schemas.microsoft.com/office/powerpoint/2010/main" val="301490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あらすじ</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大気海洋海氷モデルによる水惑星実験</a:t>
            </a:r>
            <a:endParaRPr lang="en-US" altLang="ja-JP" dirty="0" smtClean="0"/>
          </a:p>
          <a:p>
            <a:pPr lvl="1"/>
            <a:r>
              <a:rPr lang="ja-JP" altLang="en-US" dirty="0" smtClean="0"/>
              <a:t>今回導入した時間積分法について</a:t>
            </a:r>
            <a:endParaRPr lang="en-US" altLang="ja-JP" dirty="0" smtClean="0"/>
          </a:p>
          <a:p>
            <a:pPr lvl="1"/>
            <a:r>
              <a:rPr kumimoji="1" lang="ja-JP" altLang="en-US" dirty="0" smtClean="0"/>
              <a:t>新しく導入した長時間積分法による計算結果</a:t>
            </a:r>
            <a:endParaRPr kumimoji="1" lang="en-US" altLang="ja-JP" dirty="0" smtClean="0"/>
          </a:p>
          <a:p>
            <a:pPr lvl="2"/>
            <a:r>
              <a:rPr lang="ja-JP" altLang="en-US" dirty="0" smtClean="0"/>
              <a:t>海氷モデルと関係した</a:t>
            </a:r>
            <a:r>
              <a:rPr lang="en-US" altLang="ja-JP" dirty="0" smtClean="0"/>
              <a:t>(?)</a:t>
            </a:r>
            <a:r>
              <a:rPr lang="ja-JP" altLang="en-US" dirty="0" smtClean="0"/>
              <a:t>計算不安定の問題</a:t>
            </a:r>
            <a:endParaRPr lang="en-US" altLang="ja-JP" dirty="0" smtClean="0"/>
          </a:p>
          <a:p>
            <a:pPr lvl="2"/>
            <a:r>
              <a:rPr lang="ja-JP" altLang="en-US" dirty="0" smtClean="0"/>
              <a:t>計算不安定が起こる前までの結果</a:t>
            </a:r>
            <a:endParaRPr lang="en-US" altLang="ja-JP" dirty="0" smtClean="0"/>
          </a:p>
          <a:p>
            <a:pPr lvl="1"/>
            <a:r>
              <a:rPr lang="ja-JP" altLang="en-US" dirty="0" smtClean="0"/>
              <a:t>エネルギー収支の考察に向けた取り組み</a:t>
            </a:r>
            <a:endParaRPr lang="en-US" altLang="ja-JP" dirty="0" smtClean="0"/>
          </a:p>
          <a:p>
            <a:pPr lvl="2"/>
            <a:r>
              <a:rPr lang="ja-JP" altLang="en-US" dirty="0" smtClean="0"/>
              <a:t>静力学ブジネスク方程式のエネルギー方程式の導出と解析プログラムの作成</a:t>
            </a:r>
            <a:endParaRPr lang="en-US" altLang="ja-JP" dirty="0" smtClean="0"/>
          </a:p>
          <a:p>
            <a:pPr lvl="2"/>
            <a:r>
              <a:rPr lang="ja-JP" altLang="en-US" dirty="0" smtClean="0"/>
              <a:t>大気・海洋モデル境界でのフラックス交換におけるエネルギー保存性の確認</a:t>
            </a:r>
            <a:endParaRPr lang="en-US" altLang="ja-JP" dirty="0" smtClean="0"/>
          </a:p>
          <a:p>
            <a:pPr lvl="2"/>
            <a:endParaRPr kumimoji="1" lang="ja-JP" altLang="en-US" dirty="0"/>
          </a:p>
        </p:txBody>
      </p:sp>
    </p:spTree>
    <p:extLst>
      <p:ext uri="{BB962C8B-B14F-4D97-AF65-F5344CB8AC3E}">
        <p14:creationId xmlns:p14="http://schemas.microsoft.com/office/powerpoint/2010/main" val="4232371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時間積分の方法</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cxnSp>
        <p:nvCxnSpPr>
          <p:cNvPr id="5" name="直線矢印コネクタ 4"/>
          <p:cNvCxnSpPr/>
          <p:nvPr/>
        </p:nvCxnSpPr>
        <p:spPr>
          <a:xfrm>
            <a:off x="358194" y="2492666"/>
            <a:ext cx="6871922" cy="0"/>
          </a:xfrm>
          <a:prstGeom prst="straightConnector1">
            <a:avLst/>
          </a:prstGeom>
          <a:ln w="76200" cmpd="sng">
            <a:headEnd type="diamond"/>
            <a:tailEnd type="diamond"/>
          </a:ln>
        </p:spPr>
        <p:style>
          <a:lnRef idx="3">
            <a:schemeClr val="dk1"/>
          </a:lnRef>
          <a:fillRef idx="0">
            <a:schemeClr val="dk1"/>
          </a:fillRef>
          <a:effectRef idx="2">
            <a:schemeClr val="dk1"/>
          </a:effectRef>
          <a:fontRef idx="minor">
            <a:schemeClr val="tx1"/>
          </a:fontRef>
        </p:style>
      </p:cxnSp>
      <p:cxnSp>
        <p:nvCxnSpPr>
          <p:cNvPr id="7" name="直線矢印コネクタ 6"/>
          <p:cNvCxnSpPr/>
          <p:nvPr/>
        </p:nvCxnSpPr>
        <p:spPr>
          <a:xfrm flipV="1">
            <a:off x="374475" y="3027194"/>
            <a:ext cx="1662000" cy="16734"/>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7284829" y="3027648"/>
            <a:ext cx="1497882" cy="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2442199" y="5533622"/>
            <a:ext cx="4666459" cy="0"/>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569849" y="3152797"/>
            <a:ext cx="136762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AGCM </a:t>
            </a:r>
            <a:r>
              <a:rPr kumimoji="1" lang="en-US" altLang="en-US" dirty="0" smtClean="0"/>
              <a:t>+</a:t>
            </a:r>
          </a:p>
          <a:p>
            <a:r>
              <a:rPr kumimoji="1" lang="en-US" altLang="en-US" dirty="0" smtClean="0"/>
              <a:t>OGCM +</a:t>
            </a:r>
          </a:p>
          <a:p>
            <a:r>
              <a:rPr kumimoji="1" lang="ja-JP" altLang="en-US" dirty="0" smtClean="0"/>
              <a:t>海氷モデル</a:t>
            </a:r>
            <a:endParaRPr kumimoji="1" lang="en-US" altLang="ja-JP" dirty="0" smtClean="0"/>
          </a:p>
        </p:txBody>
      </p:sp>
      <p:sp>
        <p:nvSpPr>
          <p:cNvPr id="17" name="テキスト ボックス 16"/>
          <p:cNvSpPr txBox="1"/>
          <p:nvPr/>
        </p:nvSpPr>
        <p:spPr>
          <a:xfrm>
            <a:off x="7415079" y="3120237"/>
            <a:ext cx="135135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AGCM </a:t>
            </a:r>
            <a:r>
              <a:rPr kumimoji="1" lang="en-US" altLang="en-US" dirty="0" smtClean="0"/>
              <a:t>+</a:t>
            </a:r>
          </a:p>
          <a:p>
            <a:r>
              <a:rPr kumimoji="1" lang="en-US" altLang="en-US" dirty="0" smtClean="0"/>
              <a:t>OGCM </a:t>
            </a:r>
            <a:r>
              <a:rPr kumimoji="1" lang="en-US" altLang="ja-JP" dirty="0" smtClean="0"/>
              <a:t>+ </a:t>
            </a:r>
          </a:p>
          <a:p>
            <a:r>
              <a:rPr kumimoji="1" lang="ja-JP" altLang="en-US" dirty="0" smtClean="0"/>
              <a:t>海氷モデル</a:t>
            </a:r>
            <a:endParaRPr kumimoji="1" lang="en-US" altLang="en-US" dirty="0" smtClean="0"/>
          </a:p>
        </p:txBody>
      </p:sp>
      <p:cxnSp>
        <p:nvCxnSpPr>
          <p:cNvPr id="20" name="直線矢印コネクタ 19"/>
          <p:cNvCxnSpPr/>
          <p:nvPr/>
        </p:nvCxnSpPr>
        <p:spPr>
          <a:xfrm>
            <a:off x="1937478" y="3043928"/>
            <a:ext cx="521002" cy="2457134"/>
          </a:xfrm>
          <a:prstGeom prst="straightConnector1">
            <a:avLst/>
          </a:prstGeom>
          <a:ln w="38100" cmpd="sng">
            <a:solidFill>
              <a:schemeClr val="accent5">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flipV="1">
            <a:off x="7108658" y="3043475"/>
            <a:ext cx="159890" cy="2457587"/>
          </a:xfrm>
          <a:prstGeom prst="straightConnector1">
            <a:avLst/>
          </a:prstGeom>
          <a:ln w="38100" cmpd="sng">
            <a:solidFill>
              <a:schemeClr val="accent5">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3361030" y="5702915"/>
            <a:ext cx="232366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en-US" dirty="0" smtClean="0"/>
              <a:t>OGCM + </a:t>
            </a:r>
            <a:r>
              <a:rPr kumimoji="1" lang="ja-JP" altLang="en-US" dirty="0" smtClean="0"/>
              <a:t>海氷モデル</a:t>
            </a:r>
            <a:endParaRPr kumimoji="1" lang="en-US" altLang="ja-JP" dirty="0" smtClean="0"/>
          </a:p>
        </p:txBody>
      </p:sp>
      <p:cxnSp>
        <p:nvCxnSpPr>
          <p:cNvPr id="29" name="直線コネクタ 28"/>
          <p:cNvCxnSpPr/>
          <p:nvPr/>
        </p:nvCxnSpPr>
        <p:spPr>
          <a:xfrm>
            <a:off x="358194" y="1839653"/>
            <a:ext cx="0" cy="4509593"/>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7219705" y="1839653"/>
            <a:ext cx="0" cy="4509593"/>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2825694" y="2057072"/>
            <a:ext cx="2564309" cy="461665"/>
          </a:xfrm>
          <a:prstGeom prst="rect">
            <a:avLst/>
          </a:prstGeom>
          <a:noFill/>
        </p:spPr>
        <p:txBody>
          <a:bodyPr wrap="square" rtlCol="0">
            <a:spAutoFit/>
          </a:bodyPr>
          <a:lstStyle/>
          <a:p>
            <a:r>
              <a:rPr kumimoji="1" lang="en-US" altLang="ja-JP" sz="2400" dirty="0" smtClean="0"/>
              <a:t>(1 </a:t>
            </a:r>
            <a:r>
              <a:rPr kumimoji="1" lang="ja-JP" altLang="en-US" sz="2400" dirty="0" smtClean="0"/>
              <a:t>サイクル</a:t>
            </a:r>
            <a:r>
              <a:rPr kumimoji="1" lang="en-US" altLang="ja-JP" sz="2400" dirty="0" smtClean="0"/>
              <a:t>)</a:t>
            </a:r>
            <a:endParaRPr kumimoji="1" lang="ja-JP" altLang="en-US" sz="2400" dirty="0"/>
          </a:p>
        </p:txBody>
      </p:sp>
      <p:sp>
        <p:nvSpPr>
          <p:cNvPr id="41" name="テキスト ボックス 40"/>
          <p:cNvSpPr txBox="1"/>
          <p:nvPr/>
        </p:nvSpPr>
        <p:spPr>
          <a:xfrm>
            <a:off x="8233725" y="2507137"/>
            <a:ext cx="1065410" cy="369332"/>
          </a:xfrm>
          <a:prstGeom prst="rect">
            <a:avLst/>
          </a:prstGeom>
          <a:noFill/>
        </p:spPr>
        <p:txBody>
          <a:bodyPr wrap="square" rtlCol="0">
            <a:spAutoFit/>
          </a:bodyPr>
          <a:lstStyle/>
          <a:p>
            <a:r>
              <a:rPr kumimoji="1" lang="en-US" altLang="ja-JP" dirty="0" smtClean="0"/>
              <a:t>(</a:t>
            </a:r>
            <a:r>
              <a:rPr kumimoji="1" lang="ja-JP" altLang="en-US" dirty="0" smtClean="0"/>
              <a:t>続く</a:t>
            </a:r>
            <a:r>
              <a:rPr kumimoji="1" lang="en-US" altLang="ja-JP" dirty="0" smtClean="0"/>
              <a:t>..)</a:t>
            </a:r>
            <a:endParaRPr kumimoji="1" lang="ja-JP" altLang="en-US" dirty="0"/>
          </a:p>
        </p:txBody>
      </p:sp>
      <p:sp>
        <p:nvSpPr>
          <p:cNvPr id="55" name="テキスト ボックス 54"/>
          <p:cNvSpPr txBox="1"/>
          <p:nvPr/>
        </p:nvSpPr>
        <p:spPr>
          <a:xfrm>
            <a:off x="2311948" y="4043567"/>
            <a:ext cx="3372747" cy="584776"/>
          </a:xfrm>
          <a:prstGeom prst="rect">
            <a:avLst/>
          </a:prstGeom>
          <a:noFill/>
        </p:spPr>
        <p:txBody>
          <a:bodyPr wrap="square" rtlCol="0">
            <a:spAutoFit/>
          </a:bodyPr>
          <a:lstStyle/>
          <a:p>
            <a:r>
              <a:rPr kumimoji="1" lang="ja-JP" altLang="en-US" sz="1600" dirty="0" smtClean="0"/>
              <a:t>海面フラックスを時間平均</a:t>
            </a:r>
            <a:endParaRPr kumimoji="1" lang="en-US" altLang="ja-JP" sz="1600" dirty="0" smtClean="0"/>
          </a:p>
          <a:p>
            <a:r>
              <a:rPr kumimoji="1" lang="en-US" altLang="ja-JP" sz="1600" dirty="0" smtClean="0"/>
              <a:t>(</a:t>
            </a:r>
            <a:r>
              <a:rPr kumimoji="1" lang="ja-JP" altLang="en-US" sz="1600" dirty="0" smtClean="0"/>
              <a:t>気候値作成</a:t>
            </a:r>
            <a:r>
              <a:rPr kumimoji="1" lang="en-US" altLang="ja-JP" sz="1600" dirty="0" smtClean="0"/>
              <a:t>)</a:t>
            </a:r>
          </a:p>
        </p:txBody>
      </p:sp>
      <p:sp>
        <p:nvSpPr>
          <p:cNvPr id="56" name="テキスト ボックス 55"/>
          <p:cNvSpPr txBox="1"/>
          <p:nvPr/>
        </p:nvSpPr>
        <p:spPr>
          <a:xfrm>
            <a:off x="7204632" y="4366732"/>
            <a:ext cx="2094504" cy="1077218"/>
          </a:xfrm>
          <a:prstGeom prst="rect">
            <a:avLst/>
          </a:prstGeom>
          <a:noFill/>
        </p:spPr>
        <p:txBody>
          <a:bodyPr wrap="square" rtlCol="0">
            <a:spAutoFit/>
          </a:bodyPr>
          <a:lstStyle/>
          <a:p>
            <a:r>
              <a:rPr kumimoji="1" lang="ja-JP" altLang="en-US" sz="1400" dirty="0" smtClean="0"/>
              <a:t>海面・海氷面温度</a:t>
            </a:r>
            <a:endParaRPr kumimoji="1" lang="en-US" altLang="ja-JP" sz="1400" dirty="0" smtClean="0"/>
          </a:p>
          <a:p>
            <a:r>
              <a:rPr kumimoji="1" lang="ja-JP" altLang="en-US" sz="1400" dirty="0"/>
              <a:t>海面・海</a:t>
            </a:r>
            <a:r>
              <a:rPr kumimoji="1" lang="ja-JP" altLang="en-US" sz="1400" dirty="0" smtClean="0"/>
              <a:t>氷面アルベド</a:t>
            </a:r>
            <a:endParaRPr kumimoji="1" lang="en-US" altLang="ja-JP" sz="1400" dirty="0" smtClean="0"/>
          </a:p>
          <a:p>
            <a:r>
              <a:rPr kumimoji="1" lang="ja-JP" altLang="en-US" sz="1400" dirty="0" smtClean="0"/>
              <a:t>海洋モデル初期値</a:t>
            </a:r>
            <a:r>
              <a:rPr kumimoji="1" lang="en-US" altLang="ja-JP" dirty="0" smtClean="0"/>
              <a:t> </a:t>
            </a:r>
          </a:p>
          <a:p>
            <a:endParaRPr kumimoji="1" lang="ja-JP" altLang="en-US" dirty="0"/>
          </a:p>
        </p:txBody>
      </p:sp>
      <p:cxnSp>
        <p:nvCxnSpPr>
          <p:cNvPr id="58" name="直線矢印コネクタ 57"/>
          <p:cNvCxnSpPr/>
          <p:nvPr/>
        </p:nvCxnSpPr>
        <p:spPr>
          <a:xfrm>
            <a:off x="2085318" y="3027648"/>
            <a:ext cx="5072183" cy="8367"/>
          </a:xfrm>
          <a:prstGeom prst="straightConnector1">
            <a:avLst/>
          </a:prstGeom>
          <a:ln w="2857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5258868" y="3119783"/>
            <a:ext cx="1286224" cy="523220"/>
          </a:xfrm>
          <a:prstGeom prst="rect">
            <a:avLst/>
          </a:prstGeom>
          <a:noFill/>
        </p:spPr>
        <p:txBody>
          <a:bodyPr wrap="square" rtlCol="0">
            <a:spAutoFit/>
          </a:bodyPr>
          <a:lstStyle/>
          <a:p>
            <a:r>
              <a:rPr kumimoji="1" lang="ja-JP" altLang="en-US" sz="1400" dirty="0" smtClean="0"/>
              <a:t>大気モデル</a:t>
            </a:r>
            <a:endParaRPr kumimoji="1" lang="en-US" altLang="ja-JP" sz="1400" dirty="0" smtClean="0"/>
          </a:p>
          <a:p>
            <a:r>
              <a:rPr kumimoji="1" lang="ja-JP" altLang="en-US" sz="1400" dirty="0" smtClean="0"/>
              <a:t>初期値</a:t>
            </a:r>
            <a:endParaRPr kumimoji="1" lang="ja-JP" altLang="en-US" sz="1400" dirty="0"/>
          </a:p>
        </p:txBody>
      </p:sp>
    </p:spTree>
    <p:extLst>
      <p:ext uri="{BB962C8B-B14F-4D97-AF65-F5344CB8AC3E}">
        <p14:creationId xmlns:p14="http://schemas.microsoft.com/office/powerpoint/2010/main" val="8435039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大気海洋海氷モデルによる水惑星実験</a:t>
            </a:r>
            <a:endParaRPr kumimoji="1" lang="ja-JP" altLang="en-US" dirty="0"/>
          </a:p>
        </p:txBody>
      </p:sp>
      <p:sp>
        <p:nvSpPr>
          <p:cNvPr id="3" name="コンテンツ プレースホルダー 2"/>
          <p:cNvSpPr>
            <a:spLocks noGrp="1"/>
          </p:cNvSpPr>
          <p:nvPr>
            <p:ph idx="1"/>
          </p:nvPr>
        </p:nvSpPr>
        <p:spPr>
          <a:xfrm>
            <a:off x="3130444" y="1815847"/>
            <a:ext cx="5831170" cy="5086456"/>
          </a:xfrm>
        </p:spPr>
        <p:txBody>
          <a:bodyPr>
            <a:normAutofit fontScale="70000" lnSpcReduction="20000"/>
          </a:bodyPr>
          <a:lstStyle/>
          <a:p>
            <a:r>
              <a:rPr lang="ja-JP" altLang="en-US" dirty="0" smtClean="0"/>
              <a:t>モデルの記述</a:t>
            </a:r>
            <a:endParaRPr kumimoji="1" lang="en-US" altLang="ja-JP" dirty="0" smtClean="0"/>
          </a:p>
          <a:p>
            <a:pPr lvl="1"/>
            <a:r>
              <a:rPr lang="ja-JP" altLang="en-US" dirty="0" smtClean="0"/>
              <a:t>大気モデル</a:t>
            </a:r>
            <a:r>
              <a:rPr lang="en-US" altLang="ja-JP" dirty="0" smtClean="0"/>
              <a:t>(DCPAM)</a:t>
            </a:r>
          </a:p>
          <a:p>
            <a:pPr lvl="2"/>
            <a:r>
              <a:rPr lang="ja-JP" altLang="en-US" dirty="0" smtClean="0"/>
              <a:t>解像度</a:t>
            </a:r>
            <a:r>
              <a:rPr lang="en-US" altLang="ja-JP" dirty="0" smtClean="0"/>
              <a:t>:  T21L26(3D)</a:t>
            </a:r>
          </a:p>
          <a:p>
            <a:pPr lvl="2"/>
            <a:r>
              <a:rPr lang="ja-JP" altLang="en-US" dirty="0" smtClean="0"/>
              <a:t>力学過程</a:t>
            </a:r>
            <a:endParaRPr lang="en-US" altLang="ja-JP" dirty="0" smtClean="0"/>
          </a:p>
          <a:p>
            <a:pPr lvl="3"/>
            <a:r>
              <a:rPr lang="ja-JP" altLang="en-US" dirty="0" smtClean="0"/>
              <a:t>プリミティブ方程式</a:t>
            </a:r>
            <a:endParaRPr lang="en-US" altLang="ja-JP" dirty="0" smtClean="0"/>
          </a:p>
          <a:p>
            <a:pPr lvl="2"/>
            <a:r>
              <a:rPr lang="ja-JP" altLang="en-US" dirty="0" smtClean="0"/>
              <a:t>物理過程</a:t>
            </a:r>
            <a:endParaRPr lang="en-US" altLang="ja-JP" dirty="0" smtClean="0"/>
          </a:p>
          <a:p>
            <a:pPr lvl="3"/>
            <a:r>
              <a:rPr lang="ja-JP" altLang="en-US" dirty="0" smtClean="0"/>
              <a:t>大規模凝結</a:t>
            </a:r>
            <a:r>
              <a:rPr lang="en-US" altLang="ja-JP" dirty="0" smtClean="0"/>
              <a:t> (</a:t>
            </a:r>
            <a:r>
              <a:rPr lang="en-US" altLang="ja-JP" dirty="0" err="1" smtClean="0"/>
              <a:t>Manabe</a:t>
            </a:r>
            <a:r>
              <a:rPr lang="en-US" altLang="ja-JP" dirty="0" smtClean="0"/>
              <a:t> et al., 1965)</a:t>
            </a:r>
          </a:p>
          <a:p>
            <a:pPr lvl="3"/>
            <a:r>
              <a:rPr lang="ja-JP" altLang="en-US" dirty="0" smtClean="0"/>
              <a:t>積雲パラメタリゼーション</a:t>
            </a:r>
            <a:r>
              <a:rPr lang="en-US" altLang="ja-JP" dirty="0" smtClean="0"/>
              <a:t>: relaxed </a:t>
            </a:r>
            <a:r>
              <a:rPr lang="en-US" altLang="ja-JP" dirty="0"/>
              <a:t>Arakawa-</a:t>
            </a:r>
            <a:r>
              <a:rPr lang="en-US" altLang="ja-JP" dirty="0" smtClean="0"/>
              <a:t>Schubert</a:t>
            </a:r>
          </a:p>
          <a:p>
            <a:pPr lvl="3"/>
            <a:r>
              <a:rPr lang="ja-JP" altLang="en-US" dirty="0" smtClean="0"/>
              <a:t>鉛直乱流混合</a:t>
            </a:r>
            <a:r>
              <a:rPr lang="en-US" altLang="ja-JP" dirty="0"/>
              <a:t>:</a:t>
            </a:r>
            <a:r>
              <a:rPr lang="en-US" altLang="ja-JP" dirty="0" smtClean="0"/>
              <a:t> Mellor &amp; Yamada 2.5 </a:t>
            </a:r>
            <a:r>
              <a:rPr lang="ja-JP" altLang="en-US" dirty="0" smtClean="0"/>
              <a:t>次</a:t>
            </a:r>
            <a:endParaRPr lang="en-US" altLang="ja-JP" dirty="0" smtClean="0"/>
          </a:p>
          <a:p>
            <a:pPr lvl="3"/>
            <a:r>
              <a:rPr lang="ja-JP" altLang="en-US" dirty="0" smtClean="0"/>
              <a:t>地表面フラックス</a:t>
            </a:r>
            <a:r>
              <a:rPr lang="en-US" altLang="ja-JP" dirty="0" smtClean="0"/>
              <a:t>: </a:t>
            </a:r>
            <a:r>
              <a:rPr lang="ja-JP" altLang="en-US" dirty="0" smtClean="0"/>
              <a:t>バルク法</a:t>
            </a:r>
            <a:r>
              <a:rPr lang="en-US" altLang="ja-JP" dirty="0" smtClean="0"/>
              <a:t> (</a:t>
            </a:r>
            <a:r>
              <a:rPr lang="en-US" altLang="ja-JP" dirty="0" err="1" smtClean="0"/>
              <a:t>Beljaars</a:t>
            </a:r>
            <a:r>
              <a:rPr lang="en-US" altLang="ja-JP" dirty="0"/>
              <a:t> </a:t>
            </a:r>
            <a:r>
              <a:rPr lang="en-US" altLang="ja-JP" dirty="0" smtClean="0"/>
              <a:t>and </a:t>
            </a:r>
            <a:r>
              <a:rPr lang="en-US" altLang="ja-JP" dirty="0" err="1" smtClean="0"/>
              <a:t>Holtslag</a:t>
            </a:r>
            <a:r>
              <a:rPr lang="en-US" altLang="ja-JP" dirty="0" smtClean="0"/>
              <a:t>. 1991)</a:t>
            </a:r>
            <a:endParaRPr lang="en-US" altLang="ja-JP" dirty="0"/>
          </a:p>
          <a:p>
            <a:pPr lvl="3"/>
            <a:r>
              <a:rPr lang="ja-JP" altLang="en-US" dirty="0"/>
              <a:t>放射</a:t>
            </a:r>
            <a:r>
              <a:rPr lang="en-US" altLang="ja-JP" dirty="0"/>
              <a:t>: </a:t>
            </a:r>
            <a:r>
              <a:rPr lang="ja-JP" altLang="en-US" dirty="0"/>
              <a:t>地球用</a:t>
            </a:r>
            <a:r>
              <a:rPr lang="ja-JP" altLang="en-US" dirty="0" smtClean="0"/>
              <a:t>放射</a:t>
            </a:r>
            <a:r>
              <a:rPr lang="en-US" altLang="ja-JP" dirty="0" smtClean="0"/>
              <a:t> (Chou et al 1998; </a:t>
            </a:r>
            <a:r>
              <a:rPr lang="en-US" altLang="en-US" dirty="0" smtClean="0"/>
              <a:t>Chou </a:t>
            </a:r>
            <a:r>
              <a:rPr lang="en-US" altLang="en-US" dirty="0"/>
              <a:t>et al, </a:t>
            </a:r>
            <a:r>
              <a:rPr lang="en-US" altLang="en-US" dirty="0" smtClean="0"/>
              <a:t>2001</a:t>
            </a:r>
            <a:r>
              <a:rPr lang="en-US" altLang="ja-JP" dirty="0" smtClean="0"/>
              <a:t>)</a:t>
            </a:r>
            <a:endParaRPr lang="en-US" altLang="ja-JP" dirty="0"/>
          </a:p>
          <a:p>
            <a:pPr lvl="1"/>
            <a:r>
              <a:rPr kumimoji="1" lang="ja-JP" altLang="en-US" dirty="0" smtClean="0"/>
              <a:t>海洋モデル</a:t>
            </a:r>
            <a:endParaRPr kumimoji="1" lang="en-US" altLang="ja-JP" dirty="0" smtClean="0"/>
          </a:p>
          <a:p>
            <a:pPr lvl="2"/>
            <a:r>
              <a:rPr lang="ja-JP" altLang="en-US" dirty="0" smtClean="0"/>
              <a:t>解像度</a:t>
            </a:r>
            <a:r>
              <a:rPr lang="en-US" altLang="ja-JP" dirty="0" smtClean="0"/>
              <a:t>: Pl 42L60 (</a:t>
            </a:r>
            <a:r>
              <a:rPr lang="ja-JP" altLang="en-US" dirty="0" smtClean="0"/>
              <a:t>軸対称</a:t>
            </a:r>
            <a:r>
              <a:rPr lang="en-US" altLang="ja-JP" dirty="0" smtClean="0"/>
              <a:t>)</a:t>
            </a:r>
          </a:p>
          <a:p>
            <a:pPr lvl="2"/>
            <a:r>
              <a:rPr lang="ja-JP" altLang="en-US" dirty="0" smtClean="0"/>
              <a:t>力学過程</a:t>
            </a:r>
            <a:endParaRPr lang="en-US" altLang="ja-JP" dirty="0" smtClean="0"/>
          </a:p>
          <a:p>
            <a:pPr lvl="3"/>
            <a:r>
              <a:rPr lang="ja-JP" altLang="en-US" dirty="0" smtClean="0"/>
              <a:t>ブジネスクプリミティブ方程式</a:t>
            </a:r>
            <a:endParaRPr lang="en-US" altLang="ja-JP" dirty="0" smtClean="0"/>
          </a:p>
          <a:p>
            <a:pPr lvl="2"/>
            <a:r>
              <a:rPr kumimoji="1" lang="ja-JP" altLang="en-US" dirty="0" smtClean="0"/>
              <a:t>物理過程</a:t>
            </a:r>
            <a:endParaRPr kumimoji="1" lang="en-US" altLang="ja-JP" dirty="0" smtClean="0"/>
          </a:p>
          <a:p>
            <a:pPr lvl="3"/>
            <a:r>
              <a:rPr lang="ja-JP" altLang="en-US" dirty="0" smtClean="0"/>
              <a:t>メソスケール渦による混合</a:t>
            </a:r>
            <a:r>
              <a:rPr lang="en-US" altLang="ja-JP" dirty="0" smtClean="0"/>
              <a:t> (Gent and McWillimas,1990)</a:t>
            </a:r>
            <a:endParaRPr kumimoji="1" lang="en-US" altLang="ja-JP" dirty="0" smtClean="0"/>
          </a:p>
          <a:p>
            <a:pPr lvl="3"/>
            <a:r>
              <a:rPr lang="ja-JP" altLang="en-US" dirty="0" smtClean="0"/>
              <a:t>対流調節</a:t>
            </a:r>
            <a:endParaRPr lang="en-US" altLang="ja-JP" dirty="0" smtClean="0"/>
          </a:p>
          <a:p>
            <a:pPr lvl="1"/>
            <a:r>
              <a:rPr kumimoji="1" lang="ja-JP" altLang="en-US" dirty="0" smtClean="0"/>
              <a:t>海氷モデル</a:t>
            </a:r>
            <a:endParaRPr kumimoji="1" lang="en-US" altLang="ja-JP" dirty="0" smtClean="0"/>
          </a:p>
          <a:p>
            <a:pPr lvl="2"/>
            <a:r>
              <a:rPr lang="ja-JP" altLang="en-US" dirty="0" smtClean="0"/>
              <a:t>鉛直一次元</a:t>
            </a:r>
            <a:r>
              <a:rPr lang="en-US" altLang="ja-JP" dirty="0" smtClean="0"/>
              <a:t> 3 </a:t>
            </a:r>
            <a:r>
              <a:rPr lang="ja-JP" altLang="en-US" dirty="0" smtClean="0"/>
              <a:t>層熱力学モデル</a:t>
            </a:r>
            <a:r>
              <a:rPr lang="en-US" altLang="ja-JP" dirty="0" smtClean="0"/>
              <a:t> (Winton,2000)</a:t>
            </a:r>
            <a:endParaRPr kumimoji="1" lang="ja-JP" altLang="en-US" dirty="0"/>
          </a:p>
        </p:txBody>
      </p:sp>
      <p:pic>
        <p:nvPicPr>
          <p:cNvPr id="4" name="図 3" descr="aquaplanet.png"/>
          <p:cNvPicPr>
            <a:picLocks noChangeAspect="1"/>
          </p:cNvPicPr>
          <p:nvPr/>
        </p:nvPicPr>
        <p:blipFill rotWithShape="1">
          <a:blip r:embed="rId3">
            <a:extLst>
              <a:ext uri="{28A0092B-C50C-407E-A947-70E740481C1C}">
                <a14:useLocalDpi xmlns:a14="http://schemas.microsoft.com/office/drawing/2010/main" val="0"/>
              </a:ext>
            </a:extLst>
          </a:blip>
          <a:srcRect l="22904" t="22282" r="21888" b="20809"/>
          <a:stretch/>
        </p:blipFill>
        <p:spPr>
          <a:xfrm>
            <a:off x="872343" y="2022602"/>
            <a:ext cx="1999608" cy="2061223"/>
          </a:xfrm>
          <a:prstGeom prst="rect">
            <a:avLst/>
          </a:prstGeom>
        </p:spPr>
      </p:pic>
      <p:sp>
        <p:nvSpPr>
          <p:cNvPr id="6" name="コンテンツ プレースホルダー 2"/>
          <p:cNvSpPr txBox="1">
            <a:spLocks/>
          </p:cNvSpPr>
          <p:nvPr/>
        </p:nvSpPr>
        <p:spPr>
          <a:xfrm>
            <a:off x="444121" y="3851432"/>
            <a:ext cx="4594408" cy="3050871"/>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a:lstStyle>
          <a:p>
            <a:pPr marL="1260475" lvl="3" indent="0">
              <a:buNone/>
            </a:pPr>
            <a:r>
              <a:rPr lang="en-US" altLang="ja-JP" dirty="0" smtClean="0"/>
              <a:t>	</a:t>
            </a:r>
            <a:endParaRPr lang="ja-JP" altLang="en-US" dirty="0"/>
          </a:p>
        </p:txBody>
      </p:sp>
      <p:sp>
        <p:nvSpPr>
          <p:cNvPr id="7" name="コンテンツ プレースホルダー 2"/>
          <p:cNvSpPr txBox="1">
            <a:spLocks/>
          </p:cNvSpPr>
          <p:nvPr/>
        </p:nvSpPr>
        <p:spPr>
          <a:xfrm>
            <a:off x="-1" y="4297557"/>
            <a:ext cx="3130445" cy="2348150"/>
          </a:xfrm>
          <a:prstGeom prst="rect">
            <a:avLst/>
          </a:prstGeom>
        </p:spPr>
        <p:txBody>
          <a:bodyPr vert="horz" lIns="91440" tIns="45720" rIns="91440" bIns="45720" rtlCol="0">
            <a:normAutofit fontScale="92500"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a:lstStyle>
          <a:p>
            <a:r>
              <a:rPr lang="en-US" altLang="en-US" dirty="0" smtClean="0"/>
              <a:t>系の設定</a:t>
            </a:r>
          </a:p>
          <a:p>
            <a:pPr lvl="1"/>
            <a:r>
              <a:rPr lang="ja-JP" altLang="en-US" dirty="0" smtClean="0"/>
              <a:t>全球が海洋に覆われた惑星</a:t>
            </a:r>
            <a:endParaRPr lang="en-US" altLang="ja-JP" dirty="0"/>
          </a:p>
          <a:p>
            <a:pPr lvl="1"/>
            <a:r>
              <a:rPr lang="ja-JP" altLang="en-US" dirty="0" smtClean="0"/>
              <a:t>海底地形なし</a:t>
            </a:r>
            <a:r>
              <a:rPr lang="en-US" altLang="ja-JP" dirty="0" smtClean="0"/>
              <a:t>, </a:t>
            </a:r>
            <a:r>
              <a:rPr lang="ja-JP" altLang="en-US" dirty="0" smtClean="0"/>
              <a:t>水深</a:t>
            </a:r>
            <a:r>
              <a:rPr lang="en-US" altLang="ja-JP" dirty="0" smtClean="0"/>
              <a:t> 5.2 km</a:t>
            </a:r>
          </a:p>
          <a:p>
            <a:pPr lvl="1"/>
            <a:r>
              <a:rPr lang="en-US" altLang="en-US" dirty="0" smtClean="0"/>
              <a:t>惑星</a:t>
            </a:r>
            <a:r>
              <a:rPr lang="ja-JP" altLang="en-US" dirty="0" smtClean="0"/>
              <a:t>パラメータ</a:t>
            </a:r>
            <a:endParaRPr lang="en-US" altLang="ja-JP" dirty="0" smtClean="0"/>
          </a:p>
          <a:p>
            <a:pPr lvl="2"/>
            <a:r>
              <a:rPr lang="ja-JP" altLang="en-US" dirty="0" smtClean="0"/>
              <a:t>現在地球の値</a:t>
            </a:r>
            <a:endParaRPr lang="en-US" altLang="ja-JP" dirty="0" smtClean="0"/>
          </a:p>
        </p:txBody>
      </p:sp>
    </p:spTree>
    <p:extLst>
      <p:ext uri="{BB962C8B-B14F-4D97-AF65-F5344CB8AC3E}">
        <p14:creationId xmlns:p14="http://schemas.microsoft.com/office/powerpoint/2010/main" val="324964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大気海洋海氷モデルによる水惑星実験</a:t>
            </a:r>
            <a:endParaRPr kumimoji="1" lang="ja-JP" altLang="en-US" dirty="0"/>
          </a:p>
        </p:txBody>
      </p:sp>
      <p:sp>
        <p:nvSpPr>
          <p:cNvPr id="3" name="コンテンツ プレースホルダー 2"/>
          <p:cNvSpPr>
            <a:spLocks noGrp="1"/>
          </p:cNvSpPr>
          <p:nvPr>
            <p:ph idx="1"/>
          </p:nvPr>
        </p:nvSpPr>
        <p:spPr>
          <a:xfrm>
            <a:off x="634948" y="1785666"/>
            <a:ext cx="8062373" cy="5086456"/>
          </a:xfrm>
        </p:spPr>
        <p:txBody>
          <a:bodyPr>
            <a:normAutofit/>
          </a:bodyPr>
          <a:lstStyle/>
          <a:p>
            <a:r>
              <a:rPr kumimoji="1" lang="ja-JP" altLang="en-US" dirty="0" smtClean="0"/>
              <a:t>初期条件</a:t>
            </a:r>
            <a:endParaRPr kumimoji="1" lang="en-US" altLang="ja-JP" dirty="0" smtClean="0"/>
          </a:p>
          <a:p>
            <a:pPr lvl="1"/>
            <a:r>
              <a:rPr lang="ja-JP" altLang="en-US" dirty="0" smtClean="0"/>
              <a:t>大気</a:t>
            </a:r>
            <a:endParaRPr lang="en-US" altLang="ja-JP" dirty="0" smtClean="0"/>
          </a:p>
          <a:p>
            <a:pPr lvl="2"/>
            <a:r>
              <a:rPr kumimoji="1" lang="ja-JP" altLang="en-US" dirty="0" smtClean="0"/>
              <a:t>温度一様</a:t>
            </a:r>
            <a:r>
              <a:rPr kumimoji="1" lang="en-US" altLang="ja-JP" dirty="0" smtClean="0"/>
              <a:t>(280 K)</a:t>
            </a:r>
            <a:r>
              <a:rPr lang="en-US" altLang="ja-JP" dirty="0" smtClean="0"/>
              <a:t>, </a:t>
            </a:r>
            <a:r>
              <a:rPr lang="ja-JP" altLang="en-US" dirty="0" smtClean="0"/>
              <a:t>静止</a:t>
            </a:r>
            <a:endParaRPr lang="en-US" altLang="ja-JP" dirty="0" smtClean="0"/>
          </a:p>
          <a:p>
            <a:pPr lvl="1"/>
            <a:r>
              <a:rPr lang="ja-JP" altLang="en-US" dirty="0" smtClean="0"/>
              <a:t>海洋</a:t>
            </a:r>
            <a:endParaRPr lang="en-US" altLang="ja-JP" dirty="0" smtClean="0"/>
          </a:p>
          <a:p>
            <a:pPr lvl="2"/>
            <a:r>
              <a:rPr kumimoji="1" lang="ja-JP" altLang="en-US" dirty="0" smtClean="0"/>
              <a:t>温度一様</a:t>
            </a:r>
            <a:r>
              <a:rPr kumimoji="1" lang="en-US" altLang="ja-JP" dirty="0" smtClean="0"/>
              <a:t>(280 K), </a:t>
            </a:r>
            <a:r>
              <a:rPr kumimoji="1" lang="ja-JP" altLang="en-US" dirty="0" smtClean="0"/>
              <a:t>塩分一様</a:t>
            </a:r>
            <a:r>
              <a:rPr kumimoji="1" lang="en-US" altLang="ja-JP" dirty="0" smtClean="0"/>
              <a:t>(35 </a:t>
            </a:r>
            <a:r>
              <a:rPr kumimoji="1" lang="en-US" altLang="ja-JP" dirty="0" err="1" smtClean="0"/>
              <a:t>psu</a:t>
            </a:r>
            <a:r>
              <a:rPr kumimoji="1" lang="en-US" altLang="ja-JP" dirty="0" smtClean="0"/>
              <a:t>), </a:t>
            </a:r>
            <a:r>
              <a:rPr kumimoji="1" lang="ja-JP" altLang="en-US" dirty="0" smtClean="0"/>
              <a:t>静止</a:t>
            </a:r>
            <a:endParaRPr kumimoji="1" lang="en-US" altLang="ja-JP" dirty="0" smtClean="0"/>
          </a:p>
          <a:p>
            <a:r>
              <a:rPr lang="ja-JP" altLang="en-US" dirty="0" smtClean="0"/>
              <a:t>その他のこと</a:t>
            </a:r>
            <a:endParaRPr lang="en-US" altLang="ja-JP" dirty="0" smtClean="0"/>
          </a:p>
          <a:p>
            <a:pPr lvl="1"/>
            <a:r>
              <a:rPr lang="ja-JP" altLang="en-US" dirty="0" smtClean="0"/>
              <a:t>時間積分</a:t>
            </a:r>
            <a:endParaRPr lang="en-US" altLang="ja-JP" dirty="0" smtClean="0"/>
          </a:p>
          <a:p>
            <a:pPr lvl="2"/>
            <a:r>
              <a:rPr lang="ja-JP" altLang="en-US" dirty="0" smtClean="0"/>
              <a:t>結合モデル</a:t>
            </a:r>
            <a:r>
              <a:rPr lang="en-US" altLang="ja-JP" dirty="0" smtClean="0"/>
              <a:t> 180 </a:t>
            </a:r>
            <a:r>
              <a:rPr lang="ja-JP" altLang="en-US" dirty="0" smtClean="0"/>
              <a:t>日積分</a:t>
            </a:r>
            <a:r>
              <a:rPr lang="en-US" altLang="ja-JP" dirty="0" smtClean="0"/>
              <a:t>, </a:t>
            </a:r>
            <a:r>
              <a:rPr lang="ja-JP" altLang="en-US" dirty="0" smtClean="0"/>
              <a:t>海洋海氷モデル単体</a:t>
            </a:r>
            <a:r>
              <a:rPr lang="en-US" altLang="ja-JP" dirty="0" smtClean="0"/>
              <a:t> 10 </a:t>
            </a:r>
            <a:r>
              <a:rPr lang="ja-JP" altLang="en-US" dirty="0" smtClean="0"/>
              <a:t>年積分を交互に行う</a:t>
            </a:r>
            <a:r>
              <a:rPr lang="en-US" altLang="ja-JP" dirty="0" smtClean="0"/>
              <a:t>.</a:t>
            </a:r>
          </a:p>
          <a:p>
            <a:pPr lvl="2"/>
            <a:r>
              <a:rPr lang="ja-JP" altLang="en-US" dirty="0" smtClean="0"/>
              <a:t>詳細は次のスライドにて</a:t>
            </a:r>
            <a:endParaRPr lang="en-US" altLang="ja-JP" dirty="0" smtClean="0"/>
          </a:p>
          <a:p>
            <a:pPr lvl="1"/>
            <a:r>
              <a:rPr lang="ja-JP" altLang="en-US" dirty="0" smtClean="0"/>
              <a:t>日変化なし</a:t>
            </a:r>
            <a:r>
              <a:rPr lang="en-US" altLang="ja-JP" dirty="0" smtClean="0"/>
              <a:t>,</a:t>
            </a:r>
            <a:r>
              <a:rPr lang="ja-JP" altLang="en-US" dirty="0" smtClean="0"/>
              <a:t> 季節変化</a:t>
            </a:r>
            <a:r>
              <a:rPr lang="en-US" altLang="en-US" b="1" dirty="0" smtClean="0"/>
              <a:t>なし</a:t>
            </a:r>
            <a:endParaRPr lang="en-US" altLang="ja-JP" b="1" dirty="0" smtClean="0"/>
          </a:p>
          <a:p>
            <a:pPr lvl="1"/>
            <a:endParaRPr kumimoji="1" lang="ja-JP" altLang="en-US" dirty="0"/>
          </a:p>
        </p:txBody>
      </p:sp>
      <p:sp>
        <p:nvSpPr>
          <p:cNvPr id="6" name="コンテンツ プレースホルダー 2"/>
          <p:cNvSpPr txBox="1">
            <a:spLocks/>
          </p:cNvSpPr>
          <p:nvPr/>
        </p:nvSpPr>
        <p:spPr>
          <a:xfrm>
            <a:off x="444121" y="3851432"/>
            <a:ext cx="4594408" cy="3050871"/>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a:lstStyle>
          <a:p>
            <a:pPr marL="1260475" lvl="3" indent="0">
              <a:buNone/>
            </a:pPr>
            <a:r>
              <a:rPr lang="en-US" altLang="ja-JP" dirty="0" smtClean="0"/>
              <a:t>	</a:t>
            </a:r>
            <a:endParaRPr lang="ja-JP" altLang="en-US" dirty="0"/>
          </a:p>
        </p:txBody>
      </p:sp>
    </p:spTree>
    <p:extLst>
      <p:ext uri="{BB962C8B-B14F-4D97-AF65-F5344CB8AC3E}">
        <p14:creationId xmlns:p14="http://schemas.microsoft.com/office/powerpoint/2010/main" val="314957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時間積分の方法</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cxnSp>
        <p:nvCxnSpPr>
          <p:cNvPr id="5" name="直線矢印コネクタ 4"/>
          <p:cNvCxnSpPr/>
          <p:nvPr/>
        </p:nvCxnSpPr>
        <p:spPr>
          <a:xfrm>
            <a:off x="358194" y="2492666"/>
            <a:ext cx="6871922" cy="0"/>
          </a:xfrm>
          <a:prstGeom prst="straightConnector1">
            <a:avLst/>
          </a:prstGeom>
          <a:ln w="76200" cmpd="sng">
            <a:headEnd type="diamond"/>
            <a:tailEnd type="diamond"/>
          </a:ln>
        </p:spPr>
        <p:style>
          <a:lnRef idx="3">
            <a:schemeClr val="dk1"/>
          </a:lnRef>
          <a:fillRef idx="0">
            <a:schemeClr val="dk1"/>
          </a:fillRef>
          <a:effectRef idx="2">
            <a:schemeClr val="dk1"/>
          </a:effectRef>
          <a:fontRef idx="minor">
            <a:schemeClr val="tx1"/>
          </a:fontRef>
        </p:style>
      </p:cxnSp>
      <p:cxnSp>
        <p:nvCxnSpPr>
          <p:cNvPr id="7" name="直線矢印コネクタ 6"/>
          <p:cNvCxnSpPr/>
          <p:nvPr/>
        </p:nvCxnSpPr>
        <p:spPr>
          <a:xfrm flipV="1">
            <a:off x="374475" y="3027194"/>
            <a:ext cx="1662000" cy="16734"/>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7284829" y="3027648"/>
            <a:ext cx="1497882" cy="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2442199" y="5533622"/>
            <a:ext cx="4666459" cy="0"/>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569849" y="3152797"/>
            <a:ext cx="136762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AGCM </a:t>
            </a:r>
            <a:r>
              <a:rPr kumimoji="1" lang="en-US" altLang="en-US" dirty="0" smtClean="0"/>
              <a:t>+</a:t>
            </a:r>
          </a:p>
          <a:p>
            <a:r>
              <a:rPr kumimoji="1" lang="en-US" altLang="en-US" dirty="0" smtClean="0"/>
              <a:t>OGCM +</a:t>
            </a:r>
          </a:p>
          <a:p>
            <a:r>
              <a:rPr kumimoji="1" lang="ja-JP" altLang="en-US" dirty="0" smtClean="0"/>
              <a:t>海氷モデル</a:t>
            </a:r>
            <a:endParaRPr kumimoji="1" lang="en-US" altLang="ja-JP" dirty="0" smtClean="0"/>
          </a:p>
        </p:txBody>
      </p:sp>
      <p:sp>
        <p:nvSpPr>
          <p:cNvPr id="17" name="テキスト ボックス 16"/>
          <p:cNvSpPr txBox="1"/>
          <p:nvPr/>
        </p:nvSpPr>
        <p:spPr>
          <a:xfrm>
            <a:off x="7415079" y="3120237"/>
            <a:ext cx="135135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AGCM </a:t>
            </a:r>
            <a:r>
              <a:rPr kumimoji="1" lang="en-US" altLang="en-US" dirty="0" smtClean="0"/>
              <a:t>+</a:t>
            </a:r>
          </a:p>
          <a:p>
            <a:r>
              <a:rPr kumimoji="1" lang="en-US" altLang="en-US" dirty="0" smtClean="0"/>
              <a:t>OGCM </a:t>
            </a:r>
            <a:r>
              <a:rPr kumimoji="1" lang="en-US" altLang="ja-JP" dirty="0" smtClean="0"/>
              <a:t>+ </a:t>
            </a:r>
          </a:p>
          <a:p>
            <a:r>
              <a:rPr kumimoji="1" lang="ja-JP" altLang="en-US" dirty="0" smtClean="0"/>
              <a:t>海氷モデル</a:t>
            </a:r>
            <a:endParaRPr kumimoji="1" lang="en-US" altLang="en-US" dirty="0" smtClean="0"/>
          </a:p>
        </p:txBody>
      </p:sp>
      <p:cxnSp>
        <p:nvCxnSpPr>
          <p:cNvPr id="20" name="直線矢印コネクタ 19"/>
          <p:cNvCxnSpPr/>
          <p:nvPr/>
        </p:nvCxnSpPr>
        <p:spPr>
          <a:xfrm>
            <a:off x="1937478" y="3043928"/>
            <a:ext cx="521002" cy="2457134"/>
          </a:xfrm>
          <a:prstGeom prst="straightConnector1">
            <a:avLst/>
          </a:prstGeom>
          <a:ln w="38100" cmpd="sng">
            <a:solidFill>
              <a:schemeClr val="accent5">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flipV="1">
            <a:off x="7108658" y="3043475"/>
            <a:ext cx="159890" cy="2457587"/>
          </a:xfrm>
          <a:prstGeom prst="straightConnector1">
            <a:avLst/>
          </a:prstGeom>
          <a:ln w="38100" cmpd="sng">
            <a:solidFill>
              <a:schemeClr val="accent5">
                <a:lumMod val="75000"/>
              </a:scheme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3361030" y="5702915"/>
            <a:ext cx="232366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en-US" dirty="0" smtClean="0"/>
              <a:t>OGCM + </a:t>
            </a:r>
            <a:r>
              <a:rPr kumimoji="1" lang="ja-JP" altLang="en-US" dirty="0" smtClean="0"/>
              <a:t>海氷モデル</a:t>
            </a:r>
            <a:endParaRPr kumimoji="1" lang="en-US" altLang="ja-JP" dirty="0" smtClean="0"/>
          </a:p>
        </p:txBody>
      </p:sp>
      <p:cxnSp>
        <p:nvCxnSpPr>
          <p:cNvPr id="29" name="直線コネクタ 28"/>
          <p:cNvCxnSpPr/>
          <p:nvPr/>
        </p:nvCxnSpPr>
        <p:spPr>
          <a:xfrm>
            <a:off x="358194" y="1839653"/>
            <a:ext cx="0" cy="4509593"/>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7219705" y="1839653"/>
            <a:ext cx="0" cy="4509593"/>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2825694" y="2057072"/>
            <a:ext cx="2564309" cy="461665"/>
          </a:xfrm>
          <a:prstGeom prst="rect">
            <a:avLst/>
          </a:prstGeom>
          <a:noFill/>
        </p:spPr>
        <p:txBody>
          <a:bodyPr wrap="square" rtlCol="0">
            <a:spAutoFit/>
          </a:bodyPr>
          <a:lstStyle/>
          <a:p>
            <a:r>
              <a:rPr kumimoji="1" lang="en-US" altLang="ja-JP" sz="2400" dirty="0" smtClean="0"/>
              <a:t>(1 </a:t>
            </a:r>
            <a:r>
              <a:rPr kumimoji="1" lang="ja-JP" altLang="en-US" sz="2400" dirty="0" smtClean="0"/>
              <a:t>サイクル</a:t>
            </a:r>
            <a:r>
              <a:rPr kumimoji="1" lang="en-US" altLang="ja-JP" sz="2400" dirty="0" smtClean="0"/>
              <a:t>)</a:t>
            </a:r>
            <a:endParaRPr kumimoji="1" lang="ja-JP" altLang="en-US" sz="2400" dirty="0"/>
          </a:p>
        </p:txBody>
      </p:sp>
      <p:sp>
        <p:nvSpPr>
          <p:cNvPr id="41" name="テキスト ボックス 40"/>
          <p:cNvSpPr txBox="1"/>
          <p:nvPr/>
        </p:nvSpPr>
        <p:spPr>
          <a:xfrm>
            <a:off x="8233725" y="2334071"/>
            <a:ext cx="1065410" cy="369332"/>
          </a:xfrm>
          <a:prstGeom prst="rect">
            <a:avLst/>
          </a:prstGeom>
          <a:noFill/>
        </p:spPr>
        <p:txBody>
          <a:bodyPr wrap="square" rtlCol="0">
            <a:spAutoFit/>
          </a:bodyPr>
          <a:lstStyle/>
          <a:p>
            <a:r>
              <a:rPr kumimoji="1" lang="en-US" altLang="ja-JP" dirty="0" smtClean="0"/>
              <a:t>(</a:t>
            </a:r>
            <a:r>
              <a:rPr kumimoji="1" lang="ja-JP" altLang="en-US" dirty="0" smtClean="0"/>
              <a:t>続く</a:t>
            </a:r>
            <a:r>
              <a:rPr kumimoji="1" lang="en-US" altLang="ja-JP" dirty="0" smtClean="0"/>
              <a:t>..)</a:t>
            </a:r>
            <a:endParaRPr kumimoji="1" lang="ja-JP" altLang="en-US" dirty="0"/>
          </a:p>
        </p:txBody>
      </p:sp>
      <p:sp>
        <p:nvSpPr>
          <p:cNvPr id="42" name="テキスト ボックス 41"/>
          <p:cNvSpPr txBox="1"/>
          <p:nvPr/>
        </p:nvSpPr>
        <p:spPr>
          <a:xfrm>
            <a:off x="347934" y="4128698"/>
            <a:ext cx="2477760" cy="1138773"/>
          </a:xfrm>
          <a:prstGeom prst="rect">
            <a:avLst/>
          </a:prstGeom>
          <a:noFill/>
        </p:spPr>
        <p:txBody>
          <a:bodyPr wrap="square" rtlCol="0">
            <a:spAutoFit/>
          </a:bodyPr>
          <a:lstStyle/>
          <a:p>
            <a:r>
              <a:rPr kumimoji="1" lang="ja-JP" altLang="ja-JP" dirty="0"/>
              <a:t>6</a:t>
            </a:r>
            <a:r>
              <a:rPr kumimoji="1" lang="en-US" altLang="ja-JP" dirty="0" smtClean="0"/>
              <a:t> </a:t>
            </a:r>
            <a:r>
              <a:rPr kumimoji="1" lang="ja-JP" altLang="en-US" dirty="0" smtClean="0"/>
              <a:t>ヶ月積分</a:t>
            </a:r>
            <a:endParaRPr kumimoji="1" lang="en-US" altLang="ja-JP" dirty="0" smtClean="0"/>
          </a:p>
          <a:p>
            <a:r>
              <a:rPr kumimoji="1" lang="en-US" altLang="ja-JP" sz="1600" dirty="0" err="1" smtClean="0"/>
              <a:t>dt</a:t>
            </a:r>
            <a:r>
              <a:rPr kumimoji="1" lang="en-US" altLang="ja-JP" dirty="0" err="1" smtClean="0"/>
              <a:t>_</a:t>
            </a:r>
            <a:r>
              <a:rPr kumimoji="1" lang="en-US" altLang="ja-JP" sz="1000" dirty="0" err="1" smtClean="0"/>
              <a:t>AGCM</a:t>
            </a:r>
            <a:r>
              <a:rPr kumimoji="1" lang="en-US" altLang="ja-JP" sz="1000" dirty="0" smtClean="0"/>
              <a:t> </a:t>
            </a:r>
            <a:r>
              <a:rPr kumimoji="1" lang="en-US" altLang="ja-JP" dirty="0" smtClean="0"/>
              <a:t>= </a:t>
            </a:r>
            <a:r>
              <a:rPr kumimoji="1" lang="en-US" altLang="ja-JP" sz="1600" dirty="0" smtClean="0"/>
              <a:t>30 min</a:t>
            </a:r>
            <a:r>
              <a:rPr kumimoji="1" lang="en-US" altLang="ja-JP" dirty="0" smtClean="0"/>
              <a:t>, </a:t>
            </a:r>
          </a:p>
          <a:p>
            <a:r>
              <a:rPr kumimoji="1" lang="en-US" altLang="ja-JP" sz="1600" dirty="0" err="1" smtClean="0"/>
              <a:t>dt</a:t>
            </a:r>
            <a:r>
              <a:rPr kumimoji="1" lang="en-US" altLang="ja-JP" dirty="0" err="1" smtClean="0"/>
              <a:t>_</a:t>
            </a:r>
            <a:r>
              <a:rPr kumimoji="1" lang="en-US" altLang="ja-JP" sz="1000" dirty="0" err="1" smtClean="0"/>
              <a:t>OGM,SeaIce</a:t>
            </a:r>
            <a:r>
              <a:rPr kumimoji="1" lang="en-US" altLang="ja-JP" sz="1000" dirty="0" smtClean="0"/>
              <a:t> </a:t>
            </a:r>
            <a:r>
              <a:rPr kumimoji="1" lang="en-US" altLang="ja-JP" dirty="0" smtClean="0"/>
              <a:t>= </a:t>
            </a:r>
            <a:r>
              <a:rPr kumimoji="1" lang="en-US" altLang="ja-JP" sz="1600" dirty="0" smtClean="0"/>
              <a:t>4 hour</a:t>
            </a:r>
          </a:p>
          <a:p>
            <a:r>
              <a:rPr kumimoji="1" lang="ja-JP" altLang="en-US" sz="1400" dirty="0" smtClean="0"/>
              <a:t>フラックス交換</a:t>
            </a:r>
            <a:r>
              <a:rPr kumimoji="1" lang="en-US" altLang="ja-JP" sz="1400" dirty="0" smtClean="0"/>
              <a:t>: 4 </a:t>
            </a:r>
            <a:r>
              <a:rPr kumimoji="1" lang="ja-JP" altLang="en-US" sz="1400" dirty="0" smtClean="0"/>
              <a:t>h</a:t>
            </a:r>
            <a:r>
              <a:rPr kumimoji="1" lang="en-US" altLang="ja-JP" sz="1400" smtClean="0"/>
              <a:t>our</a:t>
            </a:r>
            <a:endParaRPr kumimoji="1" lang="ja-JP" altLang="en-US" sz="1400" dirty="0"/>
          </a:p>
        </p:txBody>
      </p:sp>
      <p:sp>
        <p:nvSpPr>
          <p:cNvPr id="43" name="テキスト ボックス 42"/>
          <p:cNvSpPr txBox="1"/>
          <p:nvPr/>
        </p:nvSpPr>
        <p:spPr>
          <a:xfrm>
            <a:off x="3863633" y="6152901"/>
            <a:ext cx="2681459" cy="923330"/>
          </a:xfrm>
          <a:prstGeom prst="rect">
            <a:avLst/>
          </a:prstGeom>
          <a:noFill/>
        </p:spPr>
        <p:txBody>
          <a:bodyPr wrap="square" rtlCol="0">
            <a:spAutoFit/>
          </a:bodyPr>
          <a:lstStyle/>
          <a:p>
            <a:r>
              <a:rPr kumimoji="1" lang="en-US" altLang="ja-JP" dirty="0" smtClean="0"/>
              <a:t>10 </a:t>
            </a:r>
            <a:r>
              <a:rPr kumimoji="1" lang="ja-JP" altLang="en-US" dirty="0" smtClean="0"/>
              <a:t>年積分</a:t>
            </a:r>
            <a:endParaRPr kumimoji="1" lang="en-US" altLang="ja-JP" dirty="0" smtClean="0"/>
          </a:p>
          <a:p>
            <a:r>
              <a:rPr kumimoji="1" lang="en-US" altLang="ja-JP" dirty="0" err="1"/>
              <a:t>dt_</a:t>
            </a:r>
            <a:r>
              <a:rPr kumimoji="1" lang="en-US" altLang="ja-JP" sz="1000" dirty="0" err="1"/>
              <a:t>OGM,SeaIce</a:t>
            </a:r>
            <a:r>
              <a:rPr kumimoji="1" lang="en-US" altLang="ja-JP" dirty="0"/>
              <a:t>=4 day</a:t>
            </a:r>
            <a:endParaRPr kumimoji="1" lang="ja-JP" altLang="en-US" dirty="0"/>
          </a:p>
          <a:p>
            <a:endParaRPr kumimoji="1" lang="ja-JP" altLang="en-US" dirty="0"/>
          </a:p>
        </p:txBody>
      </p:sp>
      <p:sp>
        <p:nvSpPr>
          <p:cNvPr id="55" name="テキスト ボックス 54"/>
          <p:cNvSpPr txBox="1"/>
          <p:nvPr/>
        </p:nvSpPr>
        <p:spPr>
          <a:xfrm>
            <a:off x="2311948" y="4043567"/>
            <a:ext cx="3372747" cy="584776"/>
          </a:xfrm>
          <a:prstGeom prst="rect">
            <a:avLst/>
          </a:prstGeom>
          <a:noFill/>
        </p:spPr>
        <p:txBody>
          <a:bodyPr wrap="square" rtlCol="0">
            <a:spAutoFit/>
          </a:bodyPr>
          <a:lstStyle/>
          <a:p>
            <a:r>
              <a:rPr kumimoji="1" lang="ja-JP" altLang="en-US" sz="1600" dirty="0" smtClean="0"/>
              <a:t>時間平均した海面フラックス</a:t>
            </a:r>
            <a:endParaRPr kumimoji="1" lang="en-US" altLang="ja-JP" sz="1600" dirty="0" smtClean="0"/>
          </a:p>
          <a:p>
            <a:r>
              <a:rPr kumimoji="1" lang="en-US" altLang="ja-JP" sz="1600" dirty="0" smtClean="0"/>
              <a:t>(</a:t>
            </a:r>
            <a:r>
              <a:rPr kumimoji="1" lang="ja-JP" altLang="en-US" sz="1600" dirty="0" smtClean="0"/>
              <a:t>気候値作成</a:t>
            </a:r>
            <a:r>
              <a:rPr kumimoji="1" lang="en-US" altLang="ja-JP" sz="1600" dirty="0" smtClean="0"/>
              <a:t>)</a:t>
            </a:r>
          </a:p>
        </p:txBody>
      </p:sp>
      <p:sp>
        <p:nvSpPr>
          <p:cNvPr id="56" name="テキスト ボックス 55"/>
          <p:cNvSpPr txBox="1"/>
          <p:nvPr/>
        </p:nvSpPr>
        <p:spPr>
          <a:xfrm>
            <a:off x="7204632" y="4366732"/>
            <a:ext cx="2094504" cy="1077218"/>
          </a:xfrm>
          <a:prstGeom prst="rect">
            <a:avLst/>
          </a:prstGeom>
          <a:noFill/>
        </p:spPr>
        <p:txBody>
          <a:bodyPr wrap="square" rtlCol="0">
            <a:spAutoFit/>
          </a:bodyPr>
          <a:lstStyle/>
          <a:p>
            <a:r>
              <a:rPr kumimoji="1" lang="ja-JP" altLang="en-US" sz="1400" dirty="0" smtClean="0"/>
              <a:t>海面</a:t>
            </a:r>
            <a:r>
              <a:rPr kumimoji="1" lang="en-US" altLang="ja-JP" sz="1400" dirty="0" smtClean="0"/>
              <a:t>,</a:t>
            </a:r>
            <a:r>
              <a:rPr kumimoji="1" lang="ja-JP" altLang="en-US" sz="1400" dirty="0" smtClean="0"/>
              <a:t>海氷面温度</a:t>
            </a:r>
            <a:endParaRPr kumimoji="1" lang="en-US" altLang="ja-JP" sz="1400" dirty="0" smtClean="0"/>
          </a:p>
          <a:p>
            <a:r>
              <a:rPr kumimoji="1" lang="ja-JP" altLang="en-US" sz="1400" dirty="0" smtClean="0"/>
              <a:t>海面</a:t>
            </a:r>
            <a:r>
              <a:rPr kumimoji="1" lang="en-US" altLang="ja-JP" sz="1400" dirty="0" smtClean="0"/>
              <a:t>,</a:t>
            </a:r>
            <a:r>
              <a:rPr kumimoji="1" lang="ja-JP" altLang="en-US" sz="1400" dirty="0" smtClean="0"/>
              <a:t>海氷面アルベド</a:t>
            </a:r>
            <a:endParaRPr kumimoji="1" lang="en-US" altLang="ja-JP" sz="1400" dirty="0" smtClean="0"/>
          </a:p>
          <a:p>
            <a:r>
              <a:rPr kumimoji="1" lang="ja-JP" altLang="en-US" sz="1400" dirty="0" smtClean="0"/>
              <a:t>海洋</a:t>
            </a:r>
            <a:r>
              <a:rPr kumimoji="1" lang="en-US" altLang="ja-JP" sz="1400" dirty="0" smtClean="0"/>
              <a:t>,</a:t>
            </a:r>
            <a:r>
              <a:rPr kumimoji="1" lang="ja-JP" altLang="en-US" sz="1400" dirty="0" smtClean="0"/>
              <a:t>海氷モデル初期値</a:t>
            </a:r>
            <a:r>
              <a:rPr kumimoji="1" lang="en-US" altLang="ja-JP" dirty="0" smtClean="0"/>
              <a:t> </a:t>
            </a:r>
          </a:p>
          <a:p>
            <a:endParaRPr kumimoji="1" lang="ja-JP" altLang="en-US" dirty="0"/>
          </a:p>
        </p:txBody>
      </p:sp>
      <p:cxnSp>
        <p:nvCxnSpPr>
          <p:cNvPr id="58" name="直線矢印コネクタ 57"/>
          <p:cNvCxnSpPr/>
          <p:nvPr/>
        </p:nvCxnSpPr>
        <p:spPr>
          <a:xfrm>
            <a:off x="2085318" y="3027648"/>
            <a:ext cx="5072183" cy="8367"/>
          </a:xfrm>
          <a:prstGeom prst="straightConnector1">
            <a:avLst/>
          </a:prstGeom>
          <a:ln w="2857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5258868" y="3119783"/>
            <a:ext cx="1286224" cy="523220"/>
          </a:xfrm>
          <a:prstGeom prst="rect">
            <a:avLst/>
          </a:prstGeom>
          <a:noFill/>
        </p:spPr>
        <p:txBody>
          <a:bodyPr wrap="square" rtlCol="0">
            <a:spAutoFit/>
          </a:bodyPr>
          <a:lstStyle/>
          <a:p>
            <a:r>
              <a:rPr kumimoji="1" lang="ja-JP" altLang="en-US" sz="1400" dirty="0" smtClean="0"/>
              <a:t>大気モデル</a:t>
            </a:r>
            <a:endParaRPr kumimoji="1" lang="en-US" altLang="ja-JP" sz="1400" dirty="0" smtClean="0"/>
          </a:p>
          <a:p>
            <a:r>
              <a:rPr kumimoji="1" lang="ja-JP" altLang="en-US" sz="1400" dirty="0" smtClean="0"/>
              <a:t>初期値</a:t>
            </a:r>
            <a:endParaRPr kumimoji="1" lang="ja-JP" altLang="en-US" sz="1400" dirty="0"/>
          </a:p>
        </p:txBody>
      </p:sp>
      <p:sp>
        <p:nvSpPr>
          <p:cNvPr id="65" name="テキスト ボックス 64"/>
          <p:cNvSpPr txBox="1"/>
          <p:nvPr/>
        </p:nvSpPr>
        <p:spPr>
          <a:xfrm>
            <a:off x="374475" y="2658316"/>
            <a:ext cx="1661999" cy="307777"/>
          </a:xfrm>
          <a:prstGeom prst="rect">
            <a:avLst/>
          </a:prstGeom>
          <a:noFill/>
        </p:spPr>
        <p:txBody>
          <a:bodyPr wrap="square" rtlCol="0">
            <a:spAutoFit/>
          </a:bodyPr>
          <a:lstStyle/>
          <a:p>
            <a:r>
              <a:rPr kumimoji="1" lang="ja-JP" altLang="ja-JP" sz="1400" dirty="0" smtClean="0"/>
              <a:t>C</a:t>
            </a:r>
            <a:r>
              <a:rPr kumimoji="1" lang="en-US" altLang="ja-JP" sz="1400" dirty="0" err="1" smtClean="0"/>
              <a:t>ycle</a:t>
            </a:r>
            <a:r>
              <a:rPr kumimoji="1" lang="en-US" altLang="ja-JP" sz="1400" dirty="0" smtClean="0"/>
              <a:t>{n}-Coupled</a:t>
            </a:r>
            <a:endParaRPr kumimoji="1" lang="ja-JP" altLang="en-US" sz="1400" dirty="0"/>
          </a:p>
        </p:txBody>
      </p:sp>
      <p:sp>
        <p:nvSpPr>
          <p:cNvPr id="66" name="テキスト ボックス 65"/>
          <p:cNvSpPr txBox="1"/>
          <p:nvPr/>
        </p:nvSpPr>
        <p:spPr>
          <a:xfrm>
            <a:off x="3413977" y="5193285"/>
            <a:ext cx="1661999" cy="307777"/>
          </a:xfrm>
          <a:prstGeom prst="rect">
            <a:avLst/>
          </a:prstGeom>
          <a:noFill/>
        </p:spPr>
        <p:txBody>
          <a:bodyPr wrap="square" rtlCol="0">
            <a:spAutoFit/>
          </a:bodyPr>
          <a:lstStyle/>
          <a:p>
            <a:r>
              <a:rPr kumimoji="1" lang="ja-JP" altLang="ja-JP" sz="1400" dirty="0" smtClean="0"/>
              <a:t>C</a:t>
            </a:r>
            <a:r>
              <a:rPr kumimoji="1" lang="en-US" altLang="ja-JP" sz="1400" dirty="0" err="1" smtClean="0"/>
              <a:t>ycle</a:t>
            </a:r>
            <a:r>
              <a:rPr kumimoji="1" lang="en-US" altLang="ja-JP" sz="1400" dirty="0" smtClean="0"/>
              <a:t>{n}-Standalone</a:t>
            </a:r>
            <a:endParaRPr kumimoji="1" lang="ja-JP" altLang="en-US" sz="1400" dirty="0"/>
          </a:p>
        </p:txBody>
      </p:sp>
      <p:sp>
        <p:nvSpPr>
          <p:cNvPr id="67" name="テキスト ボックス 66"/>
          <p:cNvSpPr txBox="1"/>
          <p:nvPr/>
        </p:nvSpPr>
        <p:spPr>
          <a:xfrm>
            <a:off x="7262880" y="2623042"/>
            <a:ext cx="1661999" cy="307777"/>
          </a:xfrm>
          <a:prstGeom prst="rect">
            <a:avLst/>
          </a:prstGeom>
          <a:noFill/>
        </p:spPr>
        <p:txBody>
          <a:bodyPr wrap="square" rtlCol="0">
            <a:spAutoFit/>
          </a:bodyPr>
          <a:lstStyle/>
          <a:p>
            <a:r>
              <a:rPr kumimoji="1" lang="ja-JP" altLang="ja-JP" sz="1400" dirty="0" smtClean="0"/>
              <a:t>C</a:t>
            </a:r>
            <a:r>
              <a:rPr kumimoji="1" lang="en-US" altLang="ja-JP" sz="1400" dirty="0" err="1" smtClean="0"/>
              <a:t>ycle</a:t>
            </a:r>
            <a:r>
              <a:rPr kumimoji="1" lang="en-US" altLang="ja-JP" sz="1400" dirty="0" smtClean="0"/>
              <a:t>{n+1}-Coupled</a:t>
            </a:r>
            <a:endParaRPr kumimoji="1" lang="ja-JP" altLang="en-US" sz="1400" dirty="0"/>
          </a:p>
        </p:txBody>
      </p:sp>
    </p:spTree>
    <p:extLst>
      <p:ext uri="{BB962C8B-B14F-4D97-AF65-F5344CB8AC3E}">
        <p14:creationId xmlns:p14="http://schemas.microsoft.com/office/powerpoint/2010/main" val="406286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結果</a:t>
            </a:r>
            <a:r>
              <a:rPr kumimoji="1" lang="en-US" altLang="ja-JP" dirty="0" smtClean="0"/>
              <a:t>(Cycle10-Coupled)</a:t>
            </a:r>
            <a:endParaRPr kumimoji="1" lang="ja-JP" altLang="en-US" dirty="0"/>
          </a:p>
        </p:txBody>
      </p:sp>
      <p:sp>
        <p:nvSpPr>
          <p:cNvPr id="3" name="コンテンツ プレースホルダー 2"/>
          <p:cNvSpPr>
            <a:spLocks noGrp="1"/>
          </p:cNvSpPr>
          <p:nvPr>
            <p:ph idx="1"/>
          </p:nvPr>
        </p:nvSpPr>
        <p:spPr>
          <a:xfrm>
            <a:off x="4258733" y="2158459"/>
            <a:ext cx="4895850" cy="3992563"/>
          </a:xfrm>
        </p:spPr>
        <p:txBody>
          <a:bodyPr/>
          <a:lstStyle/>
          <a:p>
            <a:r>
              <a:rPr kumimoji="1" lang="en-US" altLang="ja-JP" dirty="0" smtClean="0"/>
              <a:t>10 cycle </a:t>
            </a:r>
            <a:r>
              <a:rPr kumimoji="1" lang="ja-JP" altLang="en-US" dirty="0" smtClean="0"/>
              <a:t>目の結合計算で発散</a:t>
            </a:r>
            <a:endParaRPr kumimoji="1" lang="en-US" altLang="ja-JP" dirty="0" smtClean="0"/>
          </a:p>
          <a:p>
            <a:pPr lvl="1"/>
            <a:r>
              <a:rPr kumimoji="1" lang="ja-JP" altLang="en-US" dirty="0" smtClean="0"/>
              <a:t>海氷の表面温度が時間的に大きく振動する</a:t>
            </a:r>
            <a:r>
              <a:rPr kumimoji="1" lang="en-US" altLang="ja-JP" dirty="0" smtClean="0"/>
              <a:t>.  </a:t>
            </a:r>
          </a:p>
          <a:p>
            <a:pPr lvl="1"/>
            <a:r>
              <a:rPr kumimoji="1" lang="en-US" altLang="ja-JP" dirty="0" smtClean="0"/>
              <a:t>(</a:t>
            </a:r>
            <a:r>
              <a:rPr kumimoji="1" lang="ja-JP" altLang="en-US" dirty="0" smtClean="0"/>
              <a:t>海氷モデルが行う</a:t>
            </a:r>
            <a:r>
              <a:rPr kumimoji="1" lang="en-US" altLang="ja-JP" dirty="0" smtClean="0"/>
              <a:t>)</a:t>
            </a:r>
            <a:r>
              <a:rPr kumimoji="1" lang="ja-JP" altLang="en-US" dirty="0" smtClean="0"/>
              <a:t>大気</a:t>
            </a:r>
            <a:r>
              <a:rPr kumimoji="1" lang="en-US" altLang="ja-JP" dirty="0" smtClean="0"/>
              <a:t>-</a:t>
            </a:r>
            <a:r>
              <a:rPr kumimoji="1" lang="ja-JP" altLang="en-US" dirty="0" smtClean="0"/>
              <a:t>海氷面の熱バランスの計算において</a:t>
            </a:r>
            <a:r>
              <a:rPr kumimoji="1" lang="en-US" altLang="ja-JP" dirty="0" smtClean="0"/>
              <a:t>, </a:t>
            </a:r>
            <a:r>
              <a:rPr kumimoji="1" lang="ja-JP" altLang="en-US" dirty="0" smtClean="0"/>
              <a:t>顕熱フラックスを陰的に取り扱っていないことが原因か</a:t>
            </a:r>
            <a:r>
              <a:rPr kumimoji="1" lang="en-US" altLang="ja-JP" dirty="0" smtClean="0"/>
              <a:t>?</a:t>
            </a:r>
          </a:p>
          <a:p>
            <a:pPr lvl="2"/>
            <a:endParaRPr kumimoji="1" lang="ja-JP" altLang="en-US" dirty="0"/>
          </a:p>
        </p:txBody>
      </p:sp>
      <p:pic>
        <p:nvPicPr>
          <p:cNvPr id="4" name="図 3" descr="スクリーンショット 2015-10-04 19.33.45.png"/>
          <p:cNvPicPr>
            <a:picLocks noChangeAspect="1"/>
          </p:cNvPicPr>
          <p:nvPr/>
        </p:nvPicPr>
        <p:blipFill rotWithShape="1">
          <a:blip r:embed="rId3">
            <a:extLst>
              <a:ext uri="{28A0092B-C50C-407E-A947-70E740481C1C}">
                <a14:useLocalDpi xmlns:a14="http://schemas.microsoft.com/office/drawing/2010/main" val="0"/>
              </a:ext>
            </a:extLst>
          </a:blip>
          <a:srcRect l="2615" r="7842"/>
          <a:stretch/>
        </p:blipFill>
        <p:spPr>
          <a:xfrm>
            <a:off x="131763" y="2009036"/>
            <a:ext cx="4258733" cy="2425890"/>
          </a:xfrm>
          <a:prstGeom prst="rect">
            <a:avLst/>
          </a:prstGeom>
        </p:spPr>
      </p:pic>
      <p:sp>
        <p:nvSpPr>
          <p:cNvPr id="5" name="テキスト ボックス 4"/>
          <p:cNvSpPr txBox="1"/>
          <p:nvPr/>
        </p:nvSpPr>
        <p:spPr>
          <a:xfrm>
            <a:off x="284163" y="1850682"/>
            <a:ext cx="4267200" cy="307777"/>
          </a:xfrm>
          <a:prstGeom prst="rect">
            <a:avLst/>
          </a:prstGeom>
          <a:noFill/>
        </p:spPr>
        <p:txBody>
          <a:bodyPr wrap="square" rtlCol="0">
            <a:spAutoFit/>
          </a:bodyPr>
          <a:lstStyle/>
          <a:p>
            <a:r>
              <a:rPr kumimoji="1" lang="ja-JP" altLang="en-US" sz="1400" dirty="0" smtClean="0"/>
              <a:t>海水</a:t>
            </a:r>
            <a:r>
              <a:rPr kumimoji="1" lang="en-US" altLang="ja-JP" sz="1400" dirty="0" smtClean="0"/>
              <a:t>,</a:t>
            </a:r>
            <a:r>
              <a:rPr kumimoji="1" lang="ja-JP" altLang="en-US" sz="1400" dirty="0" smtClean="0"/>
              <a:t>海氷面温度</a:t>
            </a:r>
            <a:r>
              <a:rPr kumimoji="1" lang="en-US" altLang="ja-JP" sz="1400" dirty="0" smtClean="0"/>
              <a:t>(Cycle10-</a:t>
            </a:r>
            <a:r>
              <a:rPr kumimoji="1" lang="en-US" altLang="en-US" sz="1400" dirty="0" smtClean="0"/>
              <a:t>Coupled </a:t>
            </a:r>
            <a:r>
              <a:rPr kumimoji="1" lang="ja-JP" altLang="en-US" sz="1400" dirty="0" smtClean="0"/>
              <a:t>の最初の</a:t>
            </a:r>
            <a:r>
              <a:rPr kumimoji="1" lang="en-US" altLang="ja-JP" sz="1400" dirty="0" smtClean="0"/>
              <a:t> 25 </a:t>
            </a:r>
            <a:r>
              <a:rPr kumimoji="1" lang="ja-JP" altLang="en-US" sz="1400" dirty="0" smtClean="0"/>
              <a:t>日間</a:t>
            </a:r>
            <a:r>
              <a:rPr kumimoji="1" lang="en-US" altLang="ja-JP" sz="1400" dirty="0" smtClean="0"/>
              <a:t>)</a:t>
            </a:r>
            <a:endParaRPr kumimoji="1" lang="ja-JP" altLang="en-US" sz="1400" dirty="0"/>
          </a:p>
        </p:txBody>
      </p:sp>
      <p:pic>
        <p:nvPicPr>
          <p:cNvPr id="6" name="図 5" descr="スクリーンショット 2015-10-04 19.38.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63" y="5056044"/>
            <a:ext cx="4114800" cy="1718722"/>
          </a:xfrm>
          <a:prstGeom prst="rect">
            <a:avLst/>
          </a:prstGeom>
        </p:spPr>
      </p:pic>
      <p:sp>
        <p:nvSpPr>
          <p:cNvPr id="7" name="テキスト ボックス 6"/>
          <p:cNvSpPr txBox="1"/>
          <p:nvPr/>
        </p:nvSpPr>
        <p:spPr>
          <a:xfrm>
            <a:off x="131763" y="4772676"/>
            <a:ext cx="4554537" cy="307777"/>
          </a:xfrm>
          <a:prstGeom prst="rect">
            <a:avLst/>
          </a:prstGeom>
          <a:noFill/>
        </p:spPr>
        <p:txBody>
          <a:bodyPr wrap="square" rtlCol="0">
            <a:spAutoFit/>
          </a:bodyPr>
          <a:lstStyle/>
          <a:p>
            <a:r>
              <a:rPr kumimoji="1" lang="ja-JP" altLang="en-US" sz="1400" dirty="0" smtClean="0"/>
              <a:t>海氷面温度</a:t>
            </a:r>
            <a:r>
              <a:rPr kumimoji="1" lang="en-US" altLang="ja-JP" sz="1400" dirty="0" smtClean="0"/>
              <a:t>(</a:t>
            </a:r>
            <a:r>
              <a:rPr kumimoji="1" lang="en-US" altLang="ja-JP" sz="1400" dirty="0" err="1" smtClean="0"/>
              <a:t>lat</a:t>
            </a:r>
            <a:r>
              <a:rPr kumimoji="1" lang="en-US" altLang="ja-JP" sz="1400" dirty="0" smtClean="0"/>
              <a:t>=90, Cycle10-</a:t>
            </a:r>
            <a:r>
              <a:rPr kumimoji="1" lang="en-US" altLang="en-US" sz="1400" dirty="0" smtClean="0"/>
              <a:t>Coupled </a:t>
            </a:r>
            <a:r>
              <a:rPr kumimoji="1" lang="ja-JP" altLang="en-US" sz="1400" dirty="0" smtClean="0"/>
              <a:t>の最初の</a:t>
            </a:r>
            <a:r>
              <a:rPr kumimoji="1" lang="en-US" altLang="ja-JP" sz="1400" dirty="0" smtClean="0"/>
              <a:t> 25 </a:t>
            </a:r>
            <a:r>
              <a:rPr kumimoji="1" lang="ja-JP" altLang="en-US" sz="1400" dirty="0" smtClean="0"/>
              <a:t>日間</a:t>
            </a:r>
            <a:r>
              <a:rPr kumimoji="1" lang="en-US" altLang="ja-JP" sz="1400" dirty="0" smtClean="0"/>
              <a:t>)</a:t>
            </a:r>
            <a:endParaRPr kumimoji="1" lang="ja-JP" altLang="en-US" sz="1400" dirty="0"/>
          </a:p>
        </p:txBody>
      </p:sp>
      <p:cxnSp>
        <p:nvCxnSpPr>
          <p:cNvPr id="9" name="直線矢印コネクタ 8"/>
          <p:cNvCxnSpPr/>
          <p:nvPr/>
        </p:nvCxnSpPr>
        <p:spPr>
          <a:xfrm>
            <a:off x="3263900" y="5091319"/>
            <a:ext cx="90593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0" name="図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5126595"/>
            <a:ext cx="3492389" cy="399781"/>
          </a:xfrm>
          <a:prstGeom prst="rect">
            <a:avLst/>
          </a:prstGeom>
        </p:spPr>
      </p:pic>
      <p:pic>
        <p:nvPicPr>
          <p:cNvPr id="11" name="図 1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1693" y="6151022"/>
            <a:ext cx="3966557" cy="558412"/>
          </a:xfrm>
          <a:prstGeom prst="rect">
            <a:avLst/>
          </a:prstGeom>
        </p:spPr>
      </p:pic>
      <p:sp>
        <p:nvSpPr>
          <p:cNvPr id="12" name="正方形/長方形 11"/>
          <p:cNvSpPr/>
          <p:nvPr/>
        </p:nvSpPr>
        <p:spPr>
          <a:xfrm>
            <a:off x="4686300" y="5091319"/>
            <a:ext cx="1034784" cy="50560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4" name="直線矢印コネクタ 13"/>
          <p:cNvCxnSpPr>
            <a:stCxn id="12" idx="2"/>
          </p:cNvCxnSpPr>
          <p:nvPr/>
        </p:nvCxnSpPr>
        <p:spPr>
          <a:xfrm>
            <a:off x="5203692" y="5596922"/>
            <a:ext cx="0" cy="486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正方形/長方形 14"/>
          <p:cNvSpPr/>
          <p:nvPr/>
        </p:nvSpPr>
        <p:spPr>
          <a:xfrm>
            <a:off x="6902463" y="6151022"/>
            <a:ext cx="787845" cy="61555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16" name="図 1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8548" y="5808575"/>
            <a:ext cx="3245452" cy="274933"/>
          </a:xfrm>
          <a:prstGeom prst="rect">
            <a:avLst/>
          </a:prstGeom>
        </p:spPr>
      </p:pic>
    </p:spTree>
    <p:extLst>
      <p:ext uri="{BB962C8B-B14F-4D97-AF65-F5344CB8AC3E}">
        <p14:creationId xmlns:p14="http://schemas.microsoft.com/office/powerpoint/2010/main" val="26427477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10" descr="スクリーンショット 2015-10-04 20.49.49.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707" b="6915"/>
          <a:stretch/>
        </p:blipFill>
        <p:spPr>
          <a:xfrm>
            <a:off x="3302000" y="4769141"/>
            <a:ext cx="2743200" cy="1999959"/>
          </a:xfrm>
        </p:spPr>
      </p:pic>
      <p:sp>
        <p:nvSpPr>
          <p:cNvPr id="2" name="タイトル 1"/>
          <p:cNvSpPr>
            <a:spLocks noGrp="1"/>
          </p:cNvSpPr>
          <p:nvPr>
            <p:ph type="title"/>
          </p:nvPr>
        </p:nvSpPr>
        <p:spPr/>
        <p:txBody>
          <a:bodyPr/>
          <a:lstStyle/>
          <a:p>
            <a:r>
              <a:rPr kumimoji="1" lang="ja-JP" altLang="en-US" dirty="0" smtClean="0"/>
              <a:t>結果</a:t>
            </a:r>
            <a:r>
              <a:rPr kumimoji="1" lang="en-US" altLang="ja-JP" dirty="0" smtClean="0"/>
              <a:t> (Cycle9-Coupled)</a:t>
            </a:r>
            <a:r>
              <a:rPr kumimoji="1" lang="ja-JP" altLang="en-US" dirty="0" smtClean="0"/>
              <a:t> </a:t>
            </a:r>
            <a:endParaRPr kumimoji="1" lang="ja-JP" altLang="en-US" dirty="0"/>
          </a:p>
        </p:txBody>
      </p:sp>
      <p:pic>
        <p:nvPicPr>
          <p:cNvPr id="5" name="図 4" descr="スクリーンショット 2015-10-04 19.52.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900" y="2387600"/>
            <a:ext cx="2674937" cy="2159000"/>
          </a:xfrm>
          <a:prstGeom prst="rect">
            <a:avLst/>
          </a:prstGeom>
        </p:spPr>
      </p:pic>
      <p:sp>
        <p:nvSpPr>
          <p:cNvPr id="6" name="テキスト ボックス 5"/>
          <p:cNvSpPr txBox="1"/>
          <p:nvPr/>
        </p:nvSpPr>
        <p:spPr>
          <a:xfrm>
            <a:off x="2940050" y="1776968"/>
            <a:ext cx="5918200" cy="369332"/>
          </a:xfrm>
          <a:prstGeom prst="rect">
            <a:avLst/>
          </a:prstGeom>
          <a:noFill/>
        </p:spPr>
        <p:txBody>
          <a:bodyPr wrap="square" rtlCol="0">
            <a:spAutoFit/>
          </a:bodyPr>
          <a:lstStyle/>
          <a:p>
            <a:pPr marL="285750" indent="-285750">
              <a:buFontTx/>
              <a:buChar char="•"/>
            </a:pPr>
            <a:r>
              <a:rPr kumimoji="1" lang="en-US" altLang="ja-JP" dirty="0" smtClean="0"/>
              <a:t>Cycle10-Coupled</a:t>
            </a:r>
            <a:r>
              <a:rPr kumimoji="1" lang="en-US" altLang="en-US" dirty="0"/>
              <a:t> </a:t>
            </a:r>
            <a:r>
              <a:rPr kumimoji="1" lang="ja-JP" altLang="en-US" dirty="0" smtClean="0"/>
              <a:t>直前の</a:t>
            </a:r>
            <a:r>
              <a:rPr kumimoji="1" lang="en-US" altLang="ja-JP" dirty="0" smtClean="0"/>
              <a:t> Cycle9-Coupled </a:t>
            </a:r>
            <a:r>
              <a:rPr kumimoji="1" lang="ja-JP" altLang="en-US" dirty="0" smtClean="0"/>
              <a:t>の結果を示す</a:t>
            </a:r>
            <a:r>
              <a:rPr kumimoji="1" lang="en-US" altLang="ja-JP" dirty="0" smtClean="0"/>
              <a:t>. </a:t>
            </a:r>
          </a:p>
        </p:txBody>
      </p:sp>
      <p:pic>
        <p:nvPicPr>
          <p:cNvPr id="7" name="図 6" descr="スクリーンショット 2015-10-04 19.54.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537" y="4781841"/>
            <a:ext cx="2717800" cy="1873143"/>
          </a:xfrm>
          <a:prstGeom prst="rect">
            <a:avLst/>
          </a:prstGeom>
        </p:spPr>
      </p:pic>
      <p:pic>
        <p:nvPicPr>
          <p:cNvPr id="9" name="図 8" descr="スクリーンショット 2015-10-04 20.41.42.png"/>
          <p:cNvPicPr>
            <a:picLocks noChangeAspect="1"/>
          </p:cNvPicPr>
          <p:nvPr/>
        </p:nvPicPr>
        <p:blipFill rotWithShape="1">
          <a:blip r:embed="rId6">
            <a:extLst>
              <a:ext uri="{28A0092B-C50C-407E-A947-70E740481C1C}">
                <a14:useLocalDpi xmlns:a14="http://schemas.microsoft.com/office/drawing/2010/main" val="0"/>
              </a:ext>
            </a:extLst>
          </a:blip>
          <a:srcRect t="1" b="-7895"/>
          <a:stretch/>
        </p:blipFill>
        <p:spPr>
          <a:xfrm>
            <a:off x="3340100" y="2298700"/>
            <a:ext cx="2476500" cy="2082800"/>
          </a:xfrm>
          <a:prstGeom prst="rect">
            <a:avLst/>
          </a:prstGeom>
        </p:spPr>
      </p:pic>
      <p:pic>
        <p:nvPicPr>
          <p:cNvPr id="13" name="図 12" descr="スクリーンショット 2015-10-04 21.09.3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5200" y="4728703"/>
            <a:ext cx="2705100" cy="1784243"/>
          </a:xfrm>
          <a:prstGeom prst="rect">
            <a:avLst/>
          </a:prstGeom>
        </p:spPr>
      </p:pic>
      <p:sp>
        <p:nvSpPr>
          <p:cNvPr id="14" name="テキスト ボックス 13"/>
          <p:cNvSpPr txBox="1"/>
          <p:nvPr/>
        </p:nvSpPr>
        <p:spPr>
          <a:xfrm>
            <a:off x="85871" y="2967182"/>
            <a:ext cx="7650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大気</a:t>
            </a:r>
            <a:endParaRPr kumimoji="1" lang="ja-JP" altLang="en-US" dirty="0"/>
          </a:p>
        </p:txBody>
      </p:sp>
      <p:sp>
        <p:nvSpPr>
          <p:cNvPr id="15" name="テキスト ボックス 14"/>
          <p:cNvSpPr txBox="1"/>
          <p:nvPr/>
        </p:nvSpPr>
        <p:spPr>
          <a:xfrm>
            <a:off x="114391" y="5319211"/>
            <a:ext cx="78908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t>海洋</a:t>
            </a:r>
            <a:endParaRPr kumimoji="1" lang="ja-JP" altLang="en-US" dirty="0"/>
          </a:p>
        </p:txBody>
      </p:sp>
      <p:sp>
        <p:nvSpPr>
          <p:cNvPr id="16" name="テキスト ボックス 15"/>
          <p:cNvSpPr txBox="1"/>
          <p:nvPr/>
        </p:nvSpPr>
        <p:spPr>
          <a:xfrm>
            <a:off x="1018546" y="4488709"/>
            <a:ext cx="1499457" cy="369332"/>
          </a:xfrm>
          <a:prstGeom prst="rect">
            <a:avLst/>
          </a:prstGeom>
          <a:noFill/>
        </p:spPr>
        <p:txBody>
          <a:bodyPr wrap="square" rtlCol="0">
            <a:spAutoFit/>
          </a:bodyPr>
          <a:lstStyle/>
          <a:p>
            <a:r>
              <a:rPr kumimoji="1" lang="ja-JP" altLang="en-US" dirty="0" smtClean="0"/>
              <a:t>東西速度</a:t>
            </a:r>
            <a:endParaRPr kumimoji="1" lang="ja-JP" altLang="en-US" dirty="0"/>
          </a:p>
        </p:txBody>
      </p:sp>
      <p:sp>
        <p:nvSpPr>
          <p:cNvPr id="17" name="テキスト ボックス 16"/>
          <p:cNvSpPr txBox="1"/>
          <p:nvPr/>
        </p:nvSpPr>
        <p:spPr>
          <a:xfrm>
            <a:off x="1018546" y="2114034"/>
            <a:ext cx="1499457" cy="369332"/>
          </a:xfrm>
          <a:prstGeom prst="rect">
            <a:avLst/>
          </a:prstGeom>
          <a:noFill/>
        </p:spPr>
        <p:txBody>
          <a:bodyPr wrap="square" rtlCol="0">
            <a:spAutoFit/>
          </a:bodyPr>
          <a:lstStyle/>
          <a:p>
            <a:r>
              <a:rPr kumimoji="1" lang="ja-JP" altLang="en-US" dirty="0" smtClean="0"/>
              <a:t>東西速度</a:t>
            </a:r>
            <a:endParaRPr kumimoji="1" lang="ja-JP" altLang="en-US" dirty="0"/>
          </a:p>
        </p:txBody>
      </p:sp>
      <p:sp>
        <p:nvSpPr>
          <p:cNvPr id="18" name="テキスト ボックス 17"/>
          <p:cNvSpPr txBox="1"/>
          <p:nvPr/>
        </p:nvSpPr>
        <p:spPr>
          <a:xfrm>
            <a:off x="3568121" y="4521200"/>
            <a:ext cx="1423559" cy="369332"/>
          </a:xfrm>
          <a:prstGeom prst="rect">
            <a:avLst/>
          </a:prstGeom>
          <a:noFill/>
        </p:spPr>
        <p:txBody>
          <a:bodyPr wrap="square" rtlCol="0">
            <a:spAutoFit/>
          </a:bodyPr>
          <a:lstStyle/>
          <a:p>
            <a:r>
              <a:rPr kumimoji="1" lang="ja-JP" altLang="en-US" dirty="0" smtClean="0"/>
              <a:t>子午面循環</a:t>
            </a:r>
            <a:endParaRPr kumimoji="1" lang="ja-JP" altLang="en-US" kern="1200" dirty="0"/>
          </a:p>
        </p:txBody>
      </p:sp>
      <p:sp>
        <p:nvSpPr>
          <p:cNvPr id="19" name="テキスト ボックス 18"/>
          <p:cNvSpPr txBox="1"/>
          <p:nvPr/>
        </p:nvSpPr>
        <p:spPr>
          <a:xfrm>
            <a:off x="3425396" y="2114034"/>
            <a:ext cx="1423559" cy="369332"/>
          </a:xfrm>
          <a:prstGeom prst="rect">
            <a:avLst/>
          </a:prstGeom>
          <a:noFill/>
        </p:spPr>
        <p:txBody>
          <a:bodyPr wrap="square" rtlCol="0">
            <a:spAutoFit/>
          </a:bodyPr>
          <a:lstStyle/>
          <a:p>
            <a:r>
              <a:rPr kumimoji="1" lang="ja-JP" altLang="en-US" dirty="0" smtClean="0"/>
              <a:t>子午面循環</a:t>
            </a:r>
            <a:endParaRPr kumimoji="1" lang="ja-JP" altLang="en-US" kern="1200" dirty="0"/>
          </a:p>
        </p:txBody>
      </p:sp>
      <p:sp>
        <p:nvSpPr>
          <p:cNvPr id="20" name="テキスト ボックス 19"/>
          <p:cNvSpPr txBox="1"/>
          <p:nvPr/>
        </p:nvSpPr>
        <p:spPr>
          <a:xfrm>
            <a:off x="6308296" y="4487810"/>
            <a:ext cx="1423559" cy="369332"/>
          </a:xfrm>
          <a:prstGeom prst="rect">
            <a:avLst/>
          </a:prstGeom>
          <a:noFill/>
        </p:spPr>
        <p:txBody>
          <a:bodyPr wrap="square" rtlCol="0">
            <a:spAutoFit/>
          </a:bodyPr>
          <a:lstStyle/>
          <a:p>
            <a:r>
              <a:rPr kumimoji="1" lang="ja-JP" altLang="en-US" dirty="0" smtClean="0"/>
              <a:t>風応力</a:t>
            </a:r>
            <a:endParaRPr kumimoji="1" lang="ja-JP" altLang="en-US" kern="1200" dirty="0"/>
          </a:p>
        </p:txBody>
      </p:sp>
    </p:spTree>
    <p:extLst>
      <p:ext uri="{BB962C8B-B14F-4D97-AF65-F5344CB8AC3E}">
        <p14:creationId xmlns:p14="http://schemas.microsoft.com/office/powerpoint/2010/main" val="30846332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2015-10-04 19.59.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761" y="4700206"/>
            <a:ext cx="2721020" cy="1999959"/>
          </a:xfrm>
          <a:prstGeom prst="rect">
            <a:avLst/>
          </a:prstGeom>
        </p:spPr>
      </p:pic>
      <p:sp>
        <p:nvSpPr>
          <p:cNvPr id="2" name="タイトル 1"/>
          <p:cNvSpPr>
            <a:spLocks noGrp="1"/>
          </p:cNvSpPr>
          <p:nvPr>
            <p:ph type="title"/>
          </p:nvPr>
        </p:nvSpPr>
        <p:spPr/>
        <p:txBody>
          <a:bodyPr/>
          <a:lstStyle/>
          <a:p>
            <a:r>
              <a:rPr kumimoji="1" lang="ja-JP" altLang="en-US" dirty="0" smtClean="0"/>
              <a:t>結果</a:t>
            </a:r>
            <a:r>
              <a:rPr kumimoji="1" lang="en-US" altLang="ja-JP" dirty="0" smtClean="0"/>
              <a:t> (Cycle9-Coupled)</a:t>
            </a:r>
            <a:r>
              <a:rPr kumimoji="1" lang="ja-JP" altLang="en-US" dirty="0" smtClean="0"/>
              <a:t> </a:t>
            </a:r>
            <a:endParaRPr kumimoji="1" lang="ja-JP" altLang="en-US" dirty="0"/>
          </a:p>
        </p:txBody>
      </p:sp>
      <p:pic>
        <p:nvPicPr>
          <p:cNvPr id="8" name="コンテンツ プレースホルダー 7" descr="スクリーンショット 2015-10-04 19.58.56.png"/>
          <p:cNvPicPr>
            <a:picLocks noGrp="1" noChangeAspect="1"/>
          </p:cNvPicPr>
          <p:nvPr>
            <p:ph idx="1"/>
          </p:nvPr>
        </p:nvPicPr>
        <p:blipFill rotWithShape="1">
          <a:blip r:embed="rId4">
            <a:extLst>
              <a:ext uri="{28A0092B-C50C-407E-A947-70E740481C1C}">
                <a14:useLocalDpi xmlns:a14="http://schemas.microsoft.com/office/drawing/2010/main" val="0"/>
              </a:ext>
            </a:extLst>
          </a:blip>
          <a:srcRect t="-2206" b="-406"/>
          <a:stretch/>
        </p:blipFill>
        <p:spPr>
          <a:xfrm>
            <a:off x="738839" y="4692171"/>
            <a:ext cx="2932440" cy="2143029"/>
          </a:xfrm>
        </p:spPr>
      </p:pic>
      <p:sp>
        <p:nvSpPr>
          <p:cNvPr id="6" name="テキスト ボックス 5"/>
          <p:cNvSpPr txBox="1"/>
          <p:nvPr/>
        </p:nvSpPr>
        <p:spPr>
          <a:xfrm>
            <a:off x="2940050" y="1776968"/>
            <a:ext cx="5918200" cy="369332"/>
          </a:xfrm>
          <a:prstGeom prst="rect">
            <a:avLst/>
          </a:prstGeom>
          <a:noFill/>
        </p:spPr>
        <p:txBody>
          <a:bodyPr wrap="square" rtlCol="0">
            <a:spAutoFit/>
          </a:bodyPr>
          <a:lstStyle/>
          <a:p>
            <a:pPr marL="285750" indent="-285750">
              <a:buFontTx/>
              <a:buChar char="•"/>
            </a:pPr>
            <a:r>
              <a:rPr kumimoji="1" lang="en-US" altLang="ja-JP" dirty="0" smtClean="0"/>
              <a:t>Cycle10-Coupled</a:t>
            </a:r>
            <a:r>
              <a:rPr kumimoji="1" lang="en-US" altLang="en-US" dirty="0"/>
              <a:t> </a:t>
            </a:r>
            <a:r>
              <a:rPr kumimoji="1" lang="ja-JP" altLang="en-US" dirty="0" smtClean="0"/>
              <a:t>直前の</a:t>
            </a:r>
            <a:r>
              <a:rPr kumimoji="1" lang="en-US" altLang="ja-JP" dirty="0" smtClean="0"/>
              <a:t> Cycle9-Coupled </a:t>
            </a:r>
            <a:r>
              <a:rPr kumimoji="1" lang="ja-JP" altLang="en-US" dirty="0" smtClean="0"/>
              <a:t>の結果を示す</a:t>
            </a:r>
            <a:r>
              <a:rPr kumimoji="1" lang="en-US" altLang="ja-JP" dirty="0" smtClean="0"/>
              <a:t>. </a:t>
            </a:r>
          </a:p>
        </p:txBody>
      </p:sp>
      <p:pic>
        <p:nvPicPr>
          <p:cNvPr id="3" name="図 2" descr="スクリーンショット 2015-10-04 21.01.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079" y="2283023"/>
            <a:ext cx="2581602" cy="2111172"/>
          </a:xfrm>
          <a:prstGeom prst="rect">
            <a:avLst/>
          </a:prstGeom>
        </p:spPr>
      </p:pic>
      <p:pic>
        <p:nvPicPr>
          <p:cNvPr id="10" name="図 9" descr="スクリーンショット 2015-10-04 21.07.38.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777" y="2327580"/>
            <a:ext cx="2721302" cy="2098472"/>
          </a:xfrm>
          <a:prstGeom prst="rect">
            <a:avLst/>
          </a:prstGeom>
        </p:spPr>
      </p:pic>
      <p:sp>
        <p:nvSpPr>
          <p:cNvPr id="11" name="テキスト ボックス 10"/>
          <p:cNvSpPr txBox="1"/>
          <p:nvPr/>
        </p:nvSpPr>
        <p:spPr>
          <a:xfrm>
            <a:off x="6214781" y="2518753"/>
            <a:ext cx="2781300" cy="230832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Tx/>
              <a:buChar char="•"/>
            </a:pPr>
            <a:r>
              <a:rPr kumimoji="1" lang="ja-JP" altLang="en-US" sz="1600" dirty="0" smtClean="0"/>
              <a:t>海氷の状況</a:t>
            </a:r>
            <a:endParaRPr kumimoji="1" lang="en-US" altLang="ja-JP" sz="1600" dirty="0" smtClean="0"/>
          </a:p>
          <a:p>
            <a:pPr marL="742950" lvl="1" indent="-285750">
              <a:buFontTx/>
              <a:buChar char="•"/>
            </a:pPr>
            <a:r>
              <a:rPr kumimoji="1" lang="ja-JP" altLang="en-US" sz="1600" dirty="0" smtClean="0"/>
              <a:t>氷線緯度</a:t>
            </a:r>
            <a:r>
              <a:rPr kumimoji="1" lang="en-US" altLang="ja-JP" sz="1600" dirty="0" smtClean="0"/>
              <a:t>: 85 </a:t>
            </a:r>
            <a:r>
              <a:rPr kumimoji="1" lang="ja-JP" altLang="en-US" sz="1600" dirty="0" smtClean="0"/>
              <a:t>度付近</a:t>
            </a:r>
            <a:endParaRPr kumimoji="1" lang="en-US" altLang="ja-JP" sz="1600" dirty="0" smtClean="0"/>
          </a:p>
          <a:p>
            <a:pPr marL="742950" lvl="1" indent="-285750">
              <a:buFontTx/>
              <a:buChar char="•"/>
            </a:pPr>
            <a:r>
              <a:rPr kumimoji="1" lang="ja-JP" altLang="en-US" sz="1600" dirty="0" smtClean="0"/>
              <a:t>氷の厚さ</a:t>
            </a:r>
            <a:r>
              <a:rPr kumimoji="1" lang="en-US" altLang="ja-JP" sz="1600" dirty="0" smtClean="0"/>
              <a:t>: </a:t>
            </a:r>
            <a:r>
              <a:rPr kumimoji="1" lang="ja-JP" altLang="en-US" sz="1600" dirty="0" smtClean="0"/>
              <a:t>約</a:t>
            </a:r>
            <a:r>
              <a:rPr kumimoji="1" lang="en-US" altLang="ja-JP" sz="1600" dirty="0" smtClean="0"/>
              <a:t> 4 m</a:t>
            </a:r>
          </a:p>
          <a:p>
            <a:pPr marL="742950" lvl="1" indent="-285750">
              <a:buFontTx/>
              <a:buChar char="•"/>
            </a:pPr>
            <a:r>
              <a:rPr kumimoji="1" lang="en-US" altLang="ja-JP" sz="1600" dirty="0" smtClean="0"/>
              <a:t> </a:t>
            </a:r>
            <a:r>
              <a:rPr kumimoji="1" lang="ja-JP" altLang="en-US" sz="1600" dirty="0" smtClean="0"/>
              <a:t>積雪</a:t>
            </a:r>
            <a:r>
              <a:rPr kumimoji="1" lang="en-US" altLang="ja-JP" sz="1600" dirty="0" smtClean="0"/>
              <a:t>: </a:t>
            </a:r>
            <a:r>
              <a:rPr kumimoji="1" lang="ja-JP" altLang="en-US" sz="1600" dirty="0" smtClean="0"/>
              <a:t>約</a:t>
            </a:r>
            <a:r>
              <a:rPr kumimoji="1" lang="en-US" altLang="ja-JP" sz="1600" dirty="0" smtClean="0"/>
              <a:t> 1.3 m</a:t>
            </a:r>
          </a:p>
          <a:p>
            <a:pPr marL="742950" lvl="1" indent="-285750">
              <a:buFontTx/>
              <a:buChar char="•"/>
            </a:pPr>
            <a:r>
              <a:rPr kumimoji="1" lang="ja-JP" altLang="en-US" sz="1600" dirty="0" smtClean="0"/>
              <a:t>時間的振動が一時見られるが</a:t>
            </a:r>
            <a:r>
              <a:rPr kumimoji="1" lang="en-US" altLang="ja-JP" sz="1600" dirty="0" smtClean="0"/>
              <a:t>(</a:t>
            </a:r>
            <a:r>
              <a:rPr kumimoji="1" lang="ja-JP" altLang="en-US" sz="1600" dirty="0" smtClean="0"/>
              <a:t>振幅</a:t>
            </a:r>
            <a:r>
              <a:rPr kumimoji="1" lang="en-US" altLang="ja-JP" sz="1600" dirty="0" smtClean="0"/>
              <a:t> 20 K </a:t>
            </a:r>
            <a:r>
              <a:rPr kumimoji="1" lang="ja-JP" altLang="en-US" sz="1600" dirty="0" smtClean="0"/>
              <a:t>ほど</a:t>
            </a:r>
            <a:r>
              <a:rPr kumimoji="1" lang="en-US" altLang="ja-JP" sz="1600" dirty="0" smtClean="0"/>
              <a:t>), </a:t>
            </a:r>
            <a:r>
              <a:rPr kumimoji="1" lang="ja-JP" altLang="en-US" sz="1600" dirty="0" smtClean="0"/>
              <a:t>この時点では計算は破綻しない</a:t>
            </a:r>
            <a:r>
              <a:rPr kumimoji="1" lang="en-US" altLang="ja-JP" sz="1600" dirty="0" smtClean="0"/>
              <a:t>. </a:t>
            </a:r>
          </a:p>
          <a:p>
            <a:pPr marL="742950" lvl="1" indent="-285750">
              <a:buFontTx/>
              <a:buChar char="•"/>
            </a:pPr>
            <a:endParaRPr kumimoji="1" lang="en-US" altLang="ja-JP" sz="1600" dirty="0" smtClean="0"/>
          </a:p>
        </p:txBody>
      </p:sp>
      <p:sp>
        <p:nvSpPr>
          <p:cNvPr id="12" name="テキスト ボックス 11"/>
          <p:cNvSpPr txBox="1"/>
          <p:nvPr/>
        </p:nvSpPr>
        <p:spPr>
          <a:xfrm>
            <a:off x="25400" y="2967182"/>
            <a:ext cx="76502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smtClean="0"/>
              <a:t>大気</a:t>
            </a:r>
            <a:endParaRPr kumimoji="1" lang="ja-JP" altLang="en-US" dirty="0"/>
          </a:p>
        </p:txBody>
      </p:sp>
      <p:sp>
        <p:nvSpPr>
          <p:cNvPr id="13" name="テキスト ボックス 12"/>
          <p:cNvSpPr txBox="1"/>
          <p:nvPr/>
        </p:nvSpPr>
        <p:spPr>
          <a:xfrm>
            <a:off x="39447" y="5292754"/>
            <a:ext cx="78908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t>海洋</a:t>
            </a:r>
            <a:endParaRPr kumimoji="1" lang="ja-JP" altLang="en-US" dirty="0"/>
          </a:p>
        </p:txBody>
      </p:sp>
      <p:sp>
        <p:nvSpPr>
          <p:cNvPr id="14" name="テキスト ボックス 13"/>
          <p:cNvSpPr txBox="1"/>
          <p:nvPr/>
        </p:nvSpPr>
        <p:spPr>
          <a:xfrm>
            <a:off x="1033846" y="2009457"/>
            <a:ext cx="1499457" cy="369332"/>
          </a:xfrm>
          <a:prstGeom prst="rect">
            <a:avLst/>
          </a:prstGeom>
          <a:noFill/>
        </p:spPr>
        <p:txBody>
          <a:bodyPr wrap="square" rtlCol="0">
            <a:spAutoFit/>
          </a:bodyPr>
          <a:lstStyle/>
          <a:p>
            <a:r>
              <a:rPr kumimoji="1" lang="en-US" altLang="en-US" dirty="0" smtClean="0"/>
              <a:t>温位</a:t>
            </a:r>
            <a:endParaRPr kumimoji="1" lang="ja-JP" altLang="en-US" dirty="0"/>
          </a:p>
        </p:txBody>
      </p:sp>
      <p:sp>
        <p:nvSpPr>
          <p:cNvPr id="15" name="テキスト ボックス 14"/>
          <p:cNvSpPr txBox="1"/>
          <p:nvPr/>
        </p:nvSpPr>
        <p:spPr>
          <a:xfrm>
            <a:off x="1008446" y="4479077"/>
            <a:ext cx="1499457" cy="369332"/>
          </a:xfrm>
          <a:prstGeom prst="rect">
            <a:avLst/>
          </a:prstGeom>
          <a:noFill/>
        </p:spPr>
        <p:txBody>
          <a:bodyPr wrap="square" rtlCol="0">
            <a:spAutoFit/>
          </a:bodyPr>
          <a:lstStyle/>
          <a:p>
            <a:r>
              <a:rPr kumimoji="1" lang="en-US" altLang="en-US" dirty="0" smtClean="0"/>
              <a:t>温位</a:t>
            </a:r>
            <a:endParaRPr kumimoji="1" lang="ja-JP" altLang="en-US" dirty="0"/>
          </a:p>
        </p:txBody>
      </p:sp>
      <p:sp>
        <p:nvSpPr>
          <p:cNvPr id="16" name="テキスト ボックス 15"/>
          <p:cNvSpPr txBox="1"/>
          <p:nvPr/>
        </p:nvSpPr>
        <p:spPr>
          <a:xfrm>
            <a:off x="3824531" y="4472894"/>
            <a:ext cx="1499457" cy="369332"/>
          </a:xfrm>
          <a:prstGeom prst="rect">
            <a:avLst/>
          </a:prstGeom>
          <a:noFill/>
        </p:spPr>
        <p:txBody>
          <a:bodyPr wrap="square" rtlCol="0">
            <a:spAutoFit/>
          </a:bodyPr>
          <a:lstStyle/>
          <a:p>
            <a:r>
              <a:rPr kumimoji="1" lang="ja-JP" altLang="en-US" dirty="0" smtClean="0"/>
              <a:t>塩分</a:t>
            </a:r>
            <a:endParaRPr kumimoji="1" lang="ja-JP" altLang="en-US" dirty="0"/>
          </a:p>
        </p:txBody>
      </p:sp>
      <p:sp>
        <p:nvSpPr>
          <p:cNvPr id="17" name="テキスト ボックス 16"/>
          <p:cNvSpPr txBox="1"/>
          <p:nvPr/>
        </p:nvSpPr>
        <p:spPr>
          <a:xfrm>
            <a:off x="3671279" y="2059557"/>
            <a:ext cx="1499457" cy="369332"/>
          </a:xfrm>
          <a:prstGeom prst="rect">
            <a:avLst/>
          </a:prstGeom>
          <a:noFill/>
        </p:spPr>
        <p:txBody>
          <a:bodyPr wrap="square" rtlCol="0">
            <a:spAutoFit/>
          </a:bodyPr>
          <a:lstStyle/>
          <a:p>
            <a:r>
              <a:rPr kumimoji="1" lang="ja-JP" altLang="en-US" dirty="0" smtClean="0"/>
              <a:t>比湿</a:t>
            </a:r>
            <a:endParaRPr kumimoji="1" lang="ja-JP" altLang="en-US" dirty="0"/>
          </a:p>
        </p:txBody>
      </p:sp>
    </p:spTree>
    <p:extLst>
      <p:ext uri="{BB962C8B-B14F-4D97-AF65-F5344CB8AC3E}">
        <p14:creationId xmlns:p14="http://schemas.microsoft.com/office/powerpoint/2010/main" val="23185091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スペクトル">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スペクトル.thmx</Template>
  <TotalTime>10445</TotalTime>
  <Words>1883</Words>
  <Application>Microsoft Macintosh PowerPoint</Application>
  <PresentationFormat>画面に合わせる (4:3)</PresentationFormat>
  <Paragraphs>254</Paragraphs>
  <Slides>18</Slides>
  <Notes>10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スペクトル</vt:lpstr>
      <vt:lpstr>研究進捗報告</vt:lpstr>
      <vt:lpstr>あらすじ</vt:lpstr>
      <vt:lpstr>時間積分の方法</vt:lpstr>
      <vt:lpstr>大気海洋海氷モデルによる水惑星実験</vt:lpstr>
      <vt:lpstr>大気海洋海氷モデルによる水惑星実験</vt:lpstr>
      <vt:lpstr>時間積分の方法</vt:lpstr>
      <vt:lpstr>結果(Cycle10-Coupled)</vt:lpstr>
      <vt:lpstr>結果 (Cycle9-Coupled) </vt:lpstr>
      <vt:lpstr>結果 (Cycle9-Coupled) </vt:lpstr>
      <vt:lpstr>結果 (Cycle9-Coupled) </vt:lpstr>
      <vt:lpstr>南北・全球エネルギー収支の考察に向けた 取り組み</vt:lpstr>
      <vt:lpstr>海洋モデルのエネルギー収支</vt:lpstr>
      <vt:lpstr>海洋モデルのエネルギー収支</vt:lpstr>
      <vt:lpstr>水惑星実験における 海洋モデルのエネルギーバランス</vt:lpstr>
      <vt:lpstr>大気モデル・海洋海氷モデル間の 補間計算に伴うフラックスのずれ</vt:lpstr>
      <vt:lpstr>大気モデル・海洋海氷モデル間の 補間計算に伴うフラックスのずれ</vt:lpstr>
      <vt:lpstr>まとめ</vt:lpstr>
      <vt:lpstr>今後の予定</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研究進捗報告</dc:title>
  <dc:creator>Kawai Yuta</dc:creator>
  <cp:lastModifiedBy>Kawai Yuta</cp:lastModifiedBy>
  <cp:revision>88</cp:revision>
  <dcterms:created xsi:type="dcterms:W3CDTF">2015-09-28T00:58:30Z</dcterms:created>
  <dcterms:modified xsi:type="dcterms:W3CDTF">2015-11-06T03:23:57Z</dcterms:modified>
</cp:coreProperties>
</file>