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2" r:id="rId7"/>
    <p:sldId id="269" r:id="rId8"/>
    <p:sldId id="270" r:id="rId9"/>
    <p:sldId id="261" r:id="rId10"/>
    <p:sldId id="263" r:id="rId11"/>
    <p:sldId id="264" r:id="rId12"/>
    <p:sldId id="265" r:id="rId13"/>
    <p:sldId id="266" r:id="rId14"/>
    <p:sldId id="267" r:id="rId15"/>
    <p:sldId id="268" r:id="rId16"/>
    <p:sldId id="271"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1" d="100"/>
          <a:sy n="101" d="100"/>
        </p:scale>
        <p:origin x="-704"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251665B-C24A-4702-B522-6A4334602E03}" type="datetimeFigureOut">
              <a:rPr lang="en-US" smtClean="0"/>
              <a:t>15/07/26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889E0-CAB2-4699-909D-B9A88D47ACBE}" type="slidenum">
              <a:rPr lang="en-US" smtClean="0"/>
              <a:t>‹#›</a:t>
            </a:fld>
            <a:endParaRPr lang="en-US"/>
          </a:p>
        </p:txBody>
      </p:sp>
      <p:sp>
        <p:nvSpPr>
          <p:cNvPr id="7" name="Rectangle 6"/>
          <p:cNvSpPr/>
          <p:nvPr/>
        </p:nvSpPr>
        <p:spPr>
          <a:xfrm>
            <a:off x="284163" y="444728"/>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8" name="Group 16"/>
          <p:cNvGrpSpPr/>
          <p:nvPr/>
        </p:nvGrpSpPr>
        <p:grpSpPr>
          <a:xfrm>
            <a:off x="284163" y="1906542"/>
            <a:ext cx="8576373" cy="137411"/>
            <a:chOff x="284163" y="1759424"/>
            <a:chExt cx="8576373" cy="137411"/>
          </a:xfrm>
        </p:grpSpPr>
        <p:sp>
          <p:nvSpPr>
            <p:cNvPr id="9" name="Rectangle 8"/>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2" name="TextBox 11"/>
          <p:cNvSpPr txBox="1"/>
          <p:nvPr/>
        </p:nvSpPr>
        <p:spPr>
          <a:xfrm>
            <a:off x="8230889" y="444728"/>
            <a:ext cx="587020" cy="646331"/>
          </a:xfrm>
          <a:prstGeom prst="rect">
            <a:avLst/>
          </a:prstGeom>
          <a:noFill/>
        </p:spPr>
        <p:txBody>
          <a:bodyPr wrap="none" rtlCol="0">
            <a:spAutoFit/>
          </a:bodyPr>
          <a:lstStyle/>
          <a:p>
            <a:r>
              <a:rPr sz="3600">
                <a:solidFill>
                  <a:schemeClr val="bg1"/>
                </a:solidFill>
                <a:sym typeface="Wingdings"/>
              </a:rPr>
              <a:t></a:t>
            </a:r>
            <a:endParaRPr sz="3600">
              <a:solidFill>
                <a:schemeClr val="bg1"/>
              </a:solidFill>
            </a:endParaRPr>
          </a:p>
        </p:txBody>
      </p:sp>
      <p:sp>
        <p:nvSpPr>
          <p:cNvPr id="2" name="Title 1"/>
          <p:cNvSpPr>
            <a:spLocks noGrp="1"/>
          </p:cNvSpPr>
          <p:nvPr>
            <p:ph type="ctrTitle"/>
          </p:nvPr>
        </p:nvSpPr>
        <p:spPr>
          <a:xfrm>
            <a:off x="421341" y="449005"/>
            <a:ext cx="7808976" cy="1088136"/>
          </a:xfrm>
          <a:noFill/>
        </p:spPr>
        <p:txBody>
          <a:bodyPr vert="horz" lIns="91440" tIns="45720" rIns="91440" bIns="45720" rtlCol="0" anchor="b" anchorCtr="0">
            <a:normAutofit/>
          </a:bodyPr>
          <a:lstStyle>
            <a:lvl1pPr marL="0" algn="l" defTabSz="914400" rtl="0" eaLnBrk="1" latinLnBrk="0" hangingPunct="1">
              <a:lnSpc>
                <a:spcPts val="4600"/>
              </a:lnSpc>
              <a:spcBef>
                <a:spcPct val="0"/>
              </a:spcBef>
              <a:buNone/>
              <a:defRPr sz="4200" kern="1200">
                <a:solidFill>
                  <a:schemeClr val="bg1"/>
                </a:solidFill>
                <a:latin typeface="+mj-lt"/>
                <a:ea typeface="+mj-ea"/>
                <a:cs typeface="+mj-cs"/>
              </a:defRPr>
            </a:lvl1pPr>
          </a:lstStyle>
          <a:p>
            <a:r>
              <a:rPr lang="ja-JP" altLang="en-US" smtClean="0"/>
              <a:t>マスター タイトルの書式設定</a:t>
            </a:r>
            <a:endParaRPr/>
          </a:p>
        </p:txBody>
      </p:sp>
      <p:sp>
        <p:nvSpPr>
          <p:cNvPr id="3" name="Subtitle 2"/>
          <p:cNvSpPr>
            <a:spLocks noGrp="1"/>
          </p:cNvSpPr>
          <p:nvPr>
            <p:ph type="subTitle" idx="1"/>
          </p:nvPr>
        </p:nvSpPr>
        <p:spPr>
          <a:xfrm>
            <a:off x="476205" y="1532427"/>
            <a:ext cx="7754112" cy="484632"/>
          </a:xfrm>
        </p:spPr>
        <p:txBody>
          <a:bodyPr vert="horz" lIns="91440" tIns="45720" rIns="91440" bIns="45720" rtlCol="0">
            <a:normAutofit/>
          </a:bodyPr>
          <a:lstStyle>
            <a:lvl1pPr marL="0" indent="0" algn="l" defTabSz="914400" rtl="0" eaLnBrk="1" latinLnBrk="0" hangingPunct="1">
              <a:lnSpc>
                <a:spcPct val="100000"/>
              </a:lnSpc>
              <a:spcBef>
                <a:spcPts val="0"/>
              </a:spcBef>
              <a:buClr>
                <a:schemeClr val="bg1">
                  <a:lumMod val="65000"/>
                </a:schemeClr>
              </a:buClr>
              <a:buSzPct val="90000"/>
              <a:buFont typeface="Wingdings" pitchFamily="2" charset="2"/>
              <a:buNone/>
              <a:defRPr sz="1800" kern="1200">
                <a:solidFill>
                  <a:schemeClr val="bg1"/>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dirty="0"/>
          </a:p>
        </p:txBody>
      </p:sp>
      <p:sp>
        <p:nvSpPr>
          <p:cNvPr id="13" name="Rectangle 12"/>
          <p:cNvSpPr/>
          <p:nvPr/>
        </p:nvSpPr>
        <p:spPr>
          <a:xfrm>
            <a:off x="284163" y="6227064"/>
            <a:ext cx="8574087" cy="173736"/>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268941" y="1298762"/>
            <a:ext cx="4069080" cy="1162050"/>
          </a:xfrm>
          <a:noFill/>
        </p:spPr>
        <p:txBody>
          <a:bodyPr anchor="b">
            <a:noAutofit/>
          </a:bodyPr>
          <a:lstStyle>
            <a:lvl1pPr algn="ctr">
              <a:defRPr sz="3200" b="1">
                <a:solidFill>
                  <a:schemeClr val="accent2"/>
                </a:solidFill>
              </a:defRPr>
            </a:lvl1pPr>
          </a:lstStyle>
          <a:p>
            <a:r>
              <a:rPr lang="ja-JP" altLang="en-US" smtClean="0"/>
              <a:t>マスター タイトルの書式設定</a:t>
            </a:r>
            <a:endParaRPr/>
          </a:p>
        </p:txBody>
      </p:sp>
      <p:sp>
        <p:nvSpPr>
          <p:cNvPr id="3" name="Content Placeholder 2"/>
          <p:cNvSpPr>
            <a:spLocks noGrp="1"/>
          </p:cNvSpPr>
          <p:nvPr>
            <p:ph idx="1"/>
          </p:nvPr>
        </p:nvSpPr>
        <p:spPr>
          <a:xfrm>
            <a:off x="4783567" y="914400"/>
            <a:ext cx="4069080" cy="5211763"/>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dirty="0"/>
          </a:p>
        </p:txBody>
      </p:sp>
      <p:sp>
        <p:nvSpPr>
          <p:cNvPr id="4" name="Text Placeholder 3"/>
          <p:cNvSpPr>
            <a:spLocks noGrp="1"/>
          </p:cNvSpPr>
          <p:nvPr>
            <p:ph type="body" sz="half" idx="2"/>
          </p:nvPr>
        </p:nvSpPr>
        <p:spPr>
          <a:xfrm>
            <a:off x="268941" y="2456329"/>
            <a:ext cx="4069080" cy="318247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251665B-C24A-4702-B522-6A4334602E03}" type="datetimeFigureOut">
              <a:rPr lang="en-US" smtClean="0"/>
              <a:t>15/07/26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D889E0-CAB2-4699-909D-B9A88D47ACBE}" type="slidenum">
              <a:rPr lang="en-US" smtClean="0"/>
              <a:t>‹#›</a:t>
            </a:fld>
            <a:endParaRPr lang="en-US"/>
          </a:p>
        </p:txBody>
      </p:sp>
      <p:grpSp>
        <p:nvGrpSpPr>
          <p:cNvPr id="8" name="Group 7"/>
          <p:cNvGrpSpPr/>
          <p:nvPr/>
        </p:nvGrpSpPr>
        <p:grpSpPr>
          <a:xfrm>
            <a:off x="284163" y="452718"/>
            <a:ext cx="8576373" cy="137411"/>
            <a:chOff x="284163" y="1577847"/>
            <a:chExt cx="8576373" cy="137411"/>
          </a:xfrm>
        </p:grpSpPr>
        <p:sp>
          <p:nvSpPr>
            <p:cNvPr id="9" name="Rectangle 8"/>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8" name="Rectangle 7"/>
          <p:cNvSpPr/>
          <p:nvPr/>
        </p:nvSpPr>
        <p:spPr>
          <a:xfrm>
            <a:off x="284163" y="4801575"/>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9" name="Group 8"/>
          <p:cNvGrpSpPr/>
          <p:nvPr/>
        </p:nvGrpSpPr>
        <p:grpSpPr>
          <a:xfrm>
            <a:off x="284163" y="6263389"/>
            <a:ext cx="8576373" cy="137411"/>
            <a:chOff x="284163" y="1759424"/>
            <a:chExt cx="8576373" cy="137411"/>
          </a:xfrm>
        </p:grpSpPr>
        <p:sp>
          <p:nvSpPr>
            <p:cNvPr id="10" name="Rectangle 9"/>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363071" y="4800600"/>
            <a:ext cx="8360242" cy="566738"/>
          </a:xfrm>
          <a:noFill/>
        </p:spPr>
        <p:txBody>
          <a:bodyPr vert="horz" lIns="91440" tIns="45720" rIns="91440" bIns="45720" rtlCol="0" anchor="b" anchorCtr="0">
            <a:normAutofit/>
          </a:bodyPr>
          <a:lstStyle>
            <a:lvl1pPr algn="l" defTabSz="914400" rtl="0" eaLnBrk="1" latinLnBrk="0" hangingPunct="1">
              <a:spcBef>
                <a:spcPct val="0"/>
              </a:spcBef>
              <a:buNone/>
              <a:defRPr sz="2800" b="0" i="0" kern="1200" cap="none" baseline="0">
                <a:solidFill>
                  <a:schemeClr val="bg1"/>
                </a:solidFill>
                <a:latin typeface="+mj-lt"/>
                <a:ea typeface="+mj-ea"/>
                <a:cs typeface="+mj-cs"/>
              </a:defRPr>
            </a:lvl1pPr>
          </a:lstStyle>
          <a:p>
            <a:r>
              <a:rPr lang="ja-JP" altLang="en-US" smtClean="0"/>
              <a:t>マスター タイトルの書式設定</a:t>
            </a:r>
            <a:endParaRPr/>
          </a:p>
        </p:txBody>
      </p:sp>
      <p:sp>
        <p:nvSpPr>
          <p:cNvPr id="3" name="Picture Placeholder 2"/>
          <p:cNvSpPr>
            <a:spLocks noGrp="1"/>
          </p:cNvSpPr>
          <p:nvPr>
            <p:ph type="pic" idx="1"/>
          </p:nvPr>
        </p:nvSpPr>
        <p:spPr>
          <a:xfrm>
            <a:off x="284163" y="457199"/>
            <a:ext cx="8577072" cy="435254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プレースホルダーまでドラッグするかアイコンをクリックして図を追加</a:t>
            </a:r>
            <a:endParaRPr/>
          </a:p>
        </p:txBody>
      </p:sp>
      <p:sp>
        <p:nvSpPr>
          <p:cNvPr id="4" name="Text Placeholder 3"/>
          <p:cNvSpPr>
            <a:spLocks noGrp="1"/>
          </p:cNvSpPr>
          <p:nvPr>
            <p:ph type="body" sz="half" idx="2"/>
          </p:nvPr>
        </p:nvSpPr>
        <p:spPr>
          <a:xfrm>
            <a:off x="419099" y="5367338"/>
            <a:ext cx="8304213" cy="804862"/>
          </a:xfrm>
        </p:spPr>
        <p:txBody>
          <a:bodyPr/>
          <a:lstStyle>
            <a:lvl1pPr marL="0" indent="0">
              <a:spcBef>
                <a:spcPts val="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251665B-C24A-4702-B522-6A4334602E03}" type="datetimeFigureOut">
              <a:rPr lang="en-US" smtClean="0"/>
              <a:t>15/07/26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D889E0-CAB2-4699-909D-B9A88D47ACBE}"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タイトル、図、テキスト">
    <p:spTree>
      <p:nvGrpSpPr>
        <p:cNvPr id="1" name=""/>
        <p:cNvGrpSpPr/>
        <p:nvPr/>
      </p:nvGrpSpPr>
      <p:grpSpPr>
        <a:xfrm>
          <a:off x="0" y="0"/>
          <a:ext cx="0" cy="0"/>
          <a:chOff x="0" y="0"/>
          <a:chExt cx="0" cy="0"/>
        </a:xfrm>
      </p:grpSpPr>
      <p:grpSp>
        <p:nvGrpSpPr>
          <p:cNvPr id="8" name="Group 8"/>
          <p:cNvGrpSpPr/>
          <p:nvPr/>
        </p:nvGrpSpPr>
        <p:grpSpPr>
          <a:xfrm>
            <a:off x="284163" y="4280647"/>
            <a:ext cx="8576373" cy="137411"/>
            <a:chOff x="284163" y="1759424"/>
            <a:chExt cx="8576373" cy="137411"/>
          </a:xfrm>
        </p:grpSpPr>
        <p:sp>
          <p:nvSpPr>
            <p:cNvPr id="10" name="Rectangle 9"/>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363071" y="4778189"/>
            <a:ext cx="8360242" cy="566738"/>
          </a:xfrm>
          <a:noFill/>
        </p:spPr>
        <p:txBody>
          <a:bodyPr anchor="b">
            <a:normAutofit/>
          </a:bodyPr>
          <a:lstStyle>
            <a:lvl1pPr algn="l">
              <a:defRPr sz="2800" b="0">
                <a:solidFill>
                  <a:schemeClr val="accent2"/>
                </a:solidFill>
              </a:defRPr>
            </a:lvl1pPr>
          </a:lstStyle>
          <a:p>
            <a:r>
              <a:rPr lang="ja-JP" altLang="en-US" smtClean="0"/>
              <a:t>マスター タイトルの書式設定</a:t>
            </a:r>
            <a:endParaRPr/>
          </a:p>
        </p:txBody>
      </p:sp>
      <p:sp>
        <p:nvSpPr>
          <p:cNvPr id="3" name="Picture Placeholder 2"/>
          <p:cNvSpPr>
            <a:spLocks noGrp="1"/>
          </p:cNvSpPr>
          <p:nvPr>
            <p:ph type="pic" idx="1"/>
          </p:nvPr>
        </p:nvSpPr>
        <p:spPr>
          <a:xfrm>
            <a:off x="284163" y="457200"/>
            <a:ext cx="8577072" cy="382219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プレースホルダーまでドラッグするかアイコンをクリックして図を追加</a:t>
            </a:r>
            <a:endParaRPr/>
          </a:p>
        </p:txBody>
      </p:sp>
      <p:sp>
        <p:nvSpPr>
          <p:cNvPr id="4" name="Text Placeholder 3"/>
          <p:cNvSpPr>
            <a:spLocks noGrp="1"/>
          </p:cNvSpPr>
          <p:nvPr>
            <p:ph type="body" sz="half" idx="2"/>
          </p:nvPr>
        </p:nvSpPr>
        <p:spPr>
          <a:xfrm>
            <a:off x="419099" y="5344927"/>
            <a:ext cx="8304213" cy="804862"/>
          </a:xfrm>
          <a:noFill/>
        </p:spPr>
        <p:txBody>
          <a:bodyPr/>
          <a:lstStyle>
            <a:lvl1pPr marL="0" indent="0">
              <a:spcBef>
                <a:spcPts val="0"/>
              </a:spcBef>
              <a:buNone/>
              <a:defRPr sz="1400">
                <a:solidFill>
                  <a:schemeClr val="tx1">
                    <a:lumMod val="85000"/>
                    <a:lumOff val="1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251665B-C24A-4702-B522-6A4334602E03}" type="datetimeFigureOut">
              <a:rPr lang="en-US" smtClean="0"/>
              <a:t>15/07/26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D889E0-CAB2-4699-909D-B9A88D47ACBE}"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コンテンツ、図、タイトル">
    <p:spTree>
      <p:nvGrpSpPr>
        <p:cNvPr id="1" name=""/>
        <p:cNvGrpSpPr/>
        <p:nvPr/>
      </p:nvGrpSpPr>
      <p:grpSpPr>
        <a:xfrm>
          <a:off x="0" y="0"/>
          <a:ext cx="0" cy="0"/>
          <a:chOff x="0" y="0"/>
          <a:chExt cx="0" cy="0"/>
        </a:xfrm>
      </p:grpSpPr>
      <p:sp>
        <p:nvSpPr>
          <p:cNvPr id="3" name="Content Placeholder 2"/>
          <p:cNvSpPr>
            <a:spLocks noGrp="1"/>
          </p:cNvSpPr>
          <p:nvPr>
            <p:ph idx="1"/>
          </p:nvPr>
        </p:nvSpPr>
        <p:spPr>
          <a:xfrm>
            <a:off x="3657600" y="914400"/>
            <a:ext cx="5195047" cy="5211763"/>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dirty="0"/>
          </a:p>
        </p:txBody>
      </p:sp>
      <p:sp>
        <p:nvSpPr>
          <p:cNvPr id="5" name="Date Placeholder 4"/>
          <p:cNvSpPr>
            <a:spLocks noGrp="1"/>
          </p:cNvSpPr>
          <p:nvPr>
            <p:ph type="dt" sz="half" idx="10"/>
          </p:nvPr>
        </p:nvSpPr>
        <p:spPr/>
        <p:txBody>
          <a:bodyPr/>
          <a:lstStyle/>
          <a:p>
            <a:fld id="{4251665B-C24A-4702-B522-6A4334602E03}" type="datetimeFigureOut">
              <a:rPr lang="en-US" smtClean="0"/>
              <a:t>15/07/26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D889E0-CAB2-4699-909D-B9A88D47ACBE}" type="slidenum">
              <a:rPr lang="en-US" smtClean="0"/>
              <a:t>‹#›</a:t>
            </a:fld>
            <a:endParaRPr lang="en-US"/>
          </a:p>
        </p:txBody>
      </p:sp>
      <p:sp>
        <p:nvSpPr>
          <p:cNvPr id="12" name="Rectangle 11"/>
          <p:cNvSpPr/>
          <p:nvPr/>
        </p:nvSpPr>
        <p:spPr>
          <a:xfrm>
            <a:off x="284163" y="4267200"/>
            <a:ext cx="2743200" cy="2120153"/>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sp>
        <p:nvSpPr>
          <p:cNvPr id="4" name="Text Placeholder 3"/>
          <p:cNvSpPr>
            <a:spLocks noGrp="1"/>
          </p:cNvSpPr>
          <p:nvPr>
            <p:ph type="body" sz="half" idx="2"/>
          </p:nvPr>
        </p:nvSpPr>
        <p:spPr>
          <a:xfrm>
            <a:off x="419101" y="4953001"/>
            <a:ext cx="2472017" cy="1246094"/>
          </a:xfrm>
        </p:spPr>
        <p:txBody>
          <a:bodyPr>
            <a:normAutofit/>
          </a:bodyPr>
          <a:lstStyle>
            <a:lvl1pPr marL="0" indent="0" algn="l">
              <a:spcBef>
                <a:spcPts val="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2" name="Title 1"/>
          <p:cNvSpPr>
            <a:spLocks noGrp="1"/>
          </p:cNvSpPr>
          <p:nvPr>
            <p:ph type="title"/>
          </p:nvPr>
        </p:nvSpPr>
        <p:spPr>
          <a:xfrm>
            <a:off x="410764" y="4419600"/>
            <a:ext cx="2475395" cy="510988"/>
          </a:xfrm>
          <a:noFill/>
        </p:spPr>
        <p:txBody>
          <a:bodyPr anchor="b">
            <a:normAutofit/>
          </a:bodyPr>
          <a:lstStyle>
            <a:lvl1pPr algn="l">
              <a:defRPr sz="2000" b="1">
                <a:solidFill>
                  <a:schemeClr val="bg1"/>
                </a:solidFill>
              </a:defRPr>
            </a:lvl1pPr>
          </a:lstStyle>
          <a:p>
            <a:r>
              <a:rPr lang="ja-JP" altLang="en-US" smtClean="0"/>
              <a:t>マスター タイトルの書式設定</a:t>
            </a:r>
            <a:endParaRPr/>
          </a:p>
        </p:txBody>
      </p:sp>
      <p:sp>
        <p:nvSpPr>
          <p:cNvPr id="14" name="Picture Placeholder 13"/>
          <p:cNvSpPr>
            <a:spLocks noGrp="1"/>
          </p:cNvSpPr>
          <p:nvPr>
            <p:ph type="pic" sz="quarter" idx="13"/>
          </p:nvPr>
        </p:nvSpPr>
        <p:spPr>
          <a:xfrm>
            <a:off x="284164" y="594360"/>
            <a:ext cx="2743200" cy="3675888"/>
          </a:xfrm>
        </p:spPr>
        <p:txBody>
          <a:bodyPr/>
          <a:lstStyle>
            <a:lvl1pPr>
              <a:buNone/>
              <a:defRPr/>
            </a:lvl1pPr>
          </a:lstStyle>
          <a:p>
            <a:r>
              <a:rPr lang="ja-JP" altLang="en-US" smtClean="0"/>
              <a:t>プレースホルダーまでドラッグするかアイコンをクリックして図を追加</a:t>
            </a:r>
            <a:endParaRPr/>
          </a:p>
        </p:txBody>
      </p:sp>
      <p:grpSp>
        <p:nvGrpSpPr>
          <p:cNvPr id="8" name="Group 14"/>
          <p:cNvGrpSpPr/>
          <p:nvPr/>
        </p:nvGrpSpPr>
        <p:grpSpPr>
          <a:xfrm>
            <a:off x="284163" y="461682"/>
            <a:ext cx="8576373" cy="137411"/>
            <a:chOff x="284163" y="1759424"/>
            <a:chExt cx="8576373" cy="137411"/>
          </a:xfrm>
        </p:grpSpPr>
        <p:sp>
          <p:nvSpPr>
            <p:cNvPr id="16" name="Rectangle 15"/>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7" name="Rectangle 16"/>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8" name="Rectangle 17"/>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タイトル付き 3 つの図">
    <p:spTree>
      <p:nvGrpSpPr>
        <p:cNvPr id="1" name=""/>
        <p:cNvGrpSpPr/>
        <p:nvPr/>
      </p:nvGrpSpPr>
      <p:grpSpPr>
        <a:xfrm>
          <a:off x="0" y="0"/>
          <a:ext cx="0" cy="0"/>
          <a:chOff x="0" y="0"/>
          <a:chExt cx="0" cy="0"/>
        </a:xfrm>
      </p:grpSpPr>
      <p:sp>
        <p:nvSpPr>
          <p:cNvPr id="8" name="Rectangle 7"/>
          <p:cNvSpPr/>
          <p:nvPr/>
        </p:nvSpPr>
        <p:spPr>
          <a:xfrm>
            <a:off x="3021013" y="4801575"/>
            <a:ext cx="583723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9" name="Group 8"/>
          <p:cNvGrpSpPr/>
          <p:nvPr/>
        </p:nvGrpSpPr>
        <p:grpSpPr>
          <a:xfrm>
            <a:off x="284163" y="6263389"/>
            <a:ext cx="8576373" cy="137411"/>
            <a:chOff x="284163" y="1759424"/>
            <a:chExt cx="8576373" cy="137411"/>
          </a:xfrm>
        </p:grpSpPr>
        <p:sp>
          <p:nvSpPr>
            <p:cNvPr id="10" name="Rectangle 9"/>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3031661" y="4800600"/>
            <a:ext cx="5691651" cy="566738"/>
          </a:xfrm>
          <a:noFill/>
        </p:spPr>
        <p:txBody>
          <a:bodyPr vert="horz" lIns="91440" tIns="45720" rIns="91440" bIns="45720" rtlCol="0" anchor="b" anchorCtr="0">
            <a:normAutofit/>
          </a:bodyPr>
          <a:lstStyle>
            <a:lvl1pPr algn="l" defTabSz="914400" rtl="0" eaLnBrk="1" latinLnBrk="0" hangingPunct="1">
              <a:spcBef>
                <a:spcPct val="0"/>
              </a:spcBef>
              <a:buNone/>
              <a:defRPr sz="2800" b="0" i="0" kern="1200" cap="none" baseline="0">
                <a:solidFill>
                  <a:schemeClr val="bg1"/>
                </a:solidFill>
                <a:latin typeface="+mj-lt"/>
                <a:ea typeface="+mj-ea"/>
                <a:cs typeface="+mj-cs"/>
              </a:defRPr>
            </a:lvl1pPr>
          </a:lstStyle>
          <a:p>
            <a:r>
              <a:rPr lang="ja-JP" altLang="en-US" smtClean="0"/>
              <a:t>マスター タイトルの書式設定</a:t>
            </a:r>
            <a:endParaRPr/>
          </a:p>
        </p:txBody>
      </p:sp>
      <p:sp>
        <p:nvSpPr>
          <p:cNvPr id="3" name="Picture Placeholder 2"/>
          <p:cNvSpPr>
            <a:spLocks noGrp="1"/>
          </p:cNvSpPr>
          <p:nvPr>
            <p:ph type="pic" idx="1"/>
          </p:nvPr>
        </p:nvSpPr>
        <p:spPr>
          <a:xfrm>
            <a:off x="3021014" y="457199"/>
            <a:ext cx="5833872" cy="4352544"/>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プレースホルダーまでドラッグするかアイコンをクリックして図を追加</a:t>
            </a:r>
            <a:endParaRPr/>
          </a:p>
        </p:txBody>
      </p:sp>
      <p:sp>
        <p:nvSpPr>
          <p:cNvPr id="4" name="Text Placeholder 3"/>
          <p:cNvSpPr>
            <a:spLocks noGrp="1"/>
          </p:cNvSpPr>
          <p:nvPr>
            <p:ph type="body" sz="half" idx="2"/>
          </p:nvPr>
        </p:nvSpPr>
        <p:spPr>
          <a:xfrm>
            <a:off x="3069805" y="5367338"/>
            <a:ext cx="5653507" cy="804862"/>
          </a:xfrm>
        </p:spPr>
        <p:txBody>
          <a:bodyPr/>
          <a:lstStyle>
            <a:lvl1pPr marL="0" indent="0">
              <a:spcBef>
                <a:spcPts val="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251665B-C24A-4702-B522-6A4334602E03}" type="datetimeFigureOut">
              <a:rPr lang="en-US" smtClean="0"/>
              <a:t>15/07/26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D889E0-CAB2-4699-909D-B9A88D47ACBE}" type="slidenum">
              <a:rPr lang="en-US" smtClean="0"/>
              <a:t>‹#›</a:t>
            </a:fld>
            <a:endParaRPr lang="en-US"/>
          </a:p>
        </p:txBody>
      </p:sp>
      <p:sp>
        <p:nvSpPr>
          <p:cNvPr id="13" name="Picture Placeholder 2"/>
          <p:cNvSpPr>
            <a:spLocks noGrp="1"/>
          </p:cNvSpPr>
          <p:nvPr>
            <p:ph type="pic" idx="13"/>
          </p:nvPr>
        </p:nvSpPr>
        <p:spPr>
          <a:xfrm>
            <a:off x="284164" y="457200"/>
            <a:ext cx="2736850" cy="2907792"/>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プレースホルダーまでドラッグするかアイコンをクリックして図を追加</a:t>
            </a:r>
            <a:endParaRPr/>
          </a:p>
        </p:txBody>
      </p:sp>
      <p:sp>
        <p:nvSpPr>
          <p:cNvPr id="14" name="Picture Placeholder 2"/>
          <p:cNvSpPr>
            <a:spLocks noGrp="1"/>
          </p:cNvSpPr>
          <p:nvPr>
            <p:ph type="pic" idx="14"/>
          </p:nvPr>
        </p:nvSpPr>
        <p:spPr>
          <a:xfrm>
            <a:off x="284164" y="3364992"/>
            <a:ext cx="2736850" cy="2898648"/>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プレースホルダーまでドラッグするかアイコンをクリックして図を追加</a:t>
            </a: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7" name="Rectangle 6"/>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8" name="Group 7"/>
          <p:cNvGrpSpPr/>
          <p:nvPr/>
        </p:nvGrpSpPr>
        <p:grpSpPr>
          <a:xfrm>
            <a:off x="284163" y="1577847"/>
            <a:ext cx="8576373" cy="137411"/>
            <a:chOff x="284163" y="1577847"/>
            <a:chExt cx="8576373" cy="137411"/>
          </a:xfrm>
        </p:grpSpPr>
        <p:sp>
          <p:nvSpPr>
            <p:cNvPr id="9" name="Rectangle 8"/>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p>
            <a:r>
              <a:rPr lang="ja-JP" altLang="en-US" smtClean="0"/>
              <a:t>マスター タイトルの書式設定</a:t>
            </a:r>
            <a:endParaRPr/>
          </a:p>
        </p:txBody>
      </p:sp>
      <p:sp>
        <p:nvSpPr>
          <p:cNvPr id="3" name="Vertical Text Placeholder 2"/>
          <p:cNvSpPr>
            <a:spLocks noGrp="1"/>
          </p:cNvSpPr>
          <p:nvPr>
            <p:ph type="body" orient="vert" idx="1"/>
          </p:nvPr>
        </p:nvSpPr>
        <p:spPr>
          <a:xfrm>
            <a:off x="284163" y="2133600"/>
            <a:ext cx="8574087" cy="4013200"/>
          </a:xfrm>
        </p:spPr>
        <p:txBody>
          <a:bodyPr vert="eaVert"/>
          <a:lstStyle>
            <a:lvl5pPr>
              <a:defRPr/>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dirty="0"/>
          </a:p>
        </p:txBody>
      </p:sp>
      <p:sp>
        <p:nvSpPr>
          <p:cNvPr id="4" name="Date Placeholder 3"/>
          <p:cNvSpPr>
            <a:spLocks noGrp="1"/>
          </p:cNvSpPr>
          <p:nvPr>
            <p:ph type="dt" sz="half" idx="10"/>
          </p:nvPr>
        </p:nvSpPr>
        <p:spPr/>
        <p:txBody>
          <a:bodyPr/>
          <a:lstStyle/>
          <a:p>
            <a:fld id="{4251665B-C24A-4702-B522-6A4334602E03}" type="datetimeFigureOut">
              <a:rPr lang="en-US" smtClean="0"/>
              <a:t>15/07/26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889E0-CAB2-4699-909D-B9A88D47ACBE}" type="slidenum">
              <a:rPr lang="en-US" smtClean="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7" name="Rectangle 6"/>
          <p:cNvSpPr/>
          <p:nvPr/>
        </p:nvSpPr>
        <p:spPr>
          <a:xfrm rot="5400000">
            <a:off x="5313882" y="2857535"/>
            <a:ext cx="5934615"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695124" y="473075"/>
            <a:ext cx="969264" cy="5921375"/>
          </a:xfrm>
        </p:spPr>
        <p:txBody>
          <a:bodyPr vert="eaVert"/>
          <a:lstStyle>
            <a:lvl1pPr algn="l">
              <a:defRPr sz="3400"/>
            </a:lvl1pPr>
          </a:lstStyle>
          <a:p>
            <a:r>
              <a:rPr lang="ja-JP" altLang="en-US" smtClean="0"/>
              <a:t>マスター タイトルの書式設定</a:t>
            </a:r>
            <a:endParaRPr/>
          </a:p>
        </p:txBody>
      </p:sp>
      <p:sp>
        <p:nvSpPr>
          <p:cNvPr id="3" name="Vertical Text Placeholder 2"/>
          <p:cNvSpPr>
            <a:spLocks noGrp="1"/>
          </p:cNvSpPr>
          <p:nvPr>
            <p:ph type="body" orient="vert" idx="1"/>
          </p:nvPr>
        </p:nvSpPr>
        <p:spPr>
          <a:xfrm>
            <a:off x="284163" y="457200"/>
            <a:ext cx="6497637" cy="5937250"/>
          </a:xfrm>
        </p:spPr>
        <p:txBody>
          <a:bodyPr vert="eaVert"/>
          <a:lstStyle>
            <a:lvl5pPr algn="l">
              <a:defRPr/>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dirty="0"/>
          </a:p>
        </p:txBody>
      </p:sp>
      <p:sp>
        <p:nvSpPr>
          <p:cNvPr id="4" name="Date Placeholder 3"/>
          <p:cNvSpPr>
            <a:spLocks noGrp="1"/>
          </p:cNvSpPr>
          <p:nvPr>
            <p:ph type="dt" sz="half" idx="10"/>
          </p:nvPr>
        </p:nvSpPr>
        <p:spPr/>
        <p:txBody>
          <a:bodyPr/>
          <a:lstStyle/>
          <a:p>
            <a:fld id="{4251665B-C24A-4702-B522-6A4334602E03}" type="datetimeFigureOut">
              <a:rPr lang="en-US" smtClean="0"/>
              <a:t>15/07/26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889E0-CAB2-4699-909D-B9A88D47ACBE}" type="slidenum">
              <a:rPr lang="en-US" smtClean="0"/>
              <a:t>‹#›</a:t>
            </a:fld>
            <a:endParaRPr lang="en-US"/>
          </a:p>
        </p:txBody>
      </p:sp>
      <p:grpSp>
        <p:nvGrpSpPr>
          <p:cNvPr id="8" name="Group 7"/>
          <p:cNvGrpSpPr/>
          <p:nvPr/>
        </p:nvGrpSpPr>
        <p:grpSpPr>
          <a:xfrm rot="5400000">
            <a:off x="4658724" y="3355723"/>
            <a:ext cx="5934456" cy="137411"/>
            <a:chOff x="284163" y="1577847"/>
            <a:chExt cx="8576373" cy="137411"/>
          </a:xfrm>
        </p:grpSpPr>
        <p:sp>
          <p:nvSpPr>
            <p:cNvPr id="9" name="Rectangle 8"/>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7" name="Rectangle 6"/>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8" name="Group 7"/>
          <p:cNvGrpSpPr/>
          <p:nvPr/>
        </p:nvGrpSpPr>
        <p:grpSpPr>
          <a:xfrm>
            <a:off x="284163" y="1577847"/>
            <a:ext cx="8576373" cy="137411"/>
            <a:chOff x="284163" y="1577847"/>
            <a:chExt cx="8576373" cy="137411"/>
          </a:xfrm>
        </p:grpSpPr>
        <p:sp>
          <p:nvSpPr>
            <p:cNvPr id="9" name="Rectangle 8"/>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p>
            <a:r>
              <a:rPr lang="ja-JP" altLang="en-US" smtClean="0"/>
              <a:t>マスター タイトルの書式設定</a:t>
            </a:r>
            <a:endParaRPr/>
          </a:p>
        </p:txBody>
      </p:sp>
      <p:sp>
        <p:nvSpPr>
          <p:cNvPr id="3" name="Content Placeholder 2"/>
          <p:cNvSpPr>
            <a:spLocks noGrp="1"/>
          </p:cNvSpPr>
          <p:nvPr>
            <p:ph idx="1"/>
          </p:nvPr>
        </p:nvSpPr>
        <p:spPr/>
        <p:txBody>
          <a:bodyPr/>
          <a:lstStyle>
            <a:lvl5pPr>
              <a:defRPr/>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dirty="0"/>
          </a:p>
        </p:txBody>
      </p:sp>
      <p:sp>
        <p:nvSpPr>
          <p:cNvPr id="4" name="Date Placeholder 3"/>
          <p:cNvSpPr>
            <a:spLocks noGrp="1"/>
          </p:cNvSpPr>
          <p:nvPr>
            <p:ph type="dt" sz="half" idx="10"/>
          </p:nvPr>
        </p:nvSpPr>
        <p:spPr/>
        <p:txBody>
          <a:bodyPr/>
          <a:lstStyle/>
          <a:p>
            <a:fld id="{4251665B-C24A-4702-B522-6A4334602E03}" type="datetimeFigureOut">
              <a:rPr lang="en-US" smtClean="0"/>
              <a:t>15/07/26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889E0-CAB2-4699-909D-B9A88D47ACB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図付きタイトル スライド">
    <p:spTree>
      <p:nvGrpSpPr>
        <p:cNvPr id="1" name=""/>
        <p:cNvGrpSpPr/>
        <p:nvPr/>
      </p:nvGrpSpPr>
      <p:grpSpPr>
        <a:xfrm>
          <a:off x="0" y="0"/>
          <a:ext cx="0" cy="0"/>
          <a:chOff x="0" y="0"/>
          <a:chExt cx="0" cy="0"/>
        </a:xfrm>
      </p:grpSpPr>
      <p:sp>
        <p:nvSpPr>
          <p:cNvPr id="18" name="Rectangle 17"/>
          <p:cNvSpPr/>
          <p:nvPr/>
        </p:nvSpPr>
        <p:spPr>
          <a:xfrm>
            <a:off x="284163" y="444728"/>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sp>
        <p:nvSpPr>
          <p:cNvPr id="4" name="Date Placeholder 3"/>
          <p:cNvSpPr>
            <a:spLocks noGrp="1"/>
          </p:cNvSpPr>
          <p:nvPr>
            <p:ph type="dt" sz="half" idx="10"/>
          </p:nvPr>
        </p:nvSpPr>
        <p:spPr/>
        <p:txBody>
          <a:bodyPr/>
          <a:lstStyle/>
          <a:p>
            <a:fld id="{4251665B-C24A-4702-B522-6A4334602E03}" type="datetimeFigureOut">
              <a:rPr lang="en-US" smtClean="0"/>
              <a:t>15/07/26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889E0-CAB2-4699-909D-B9A88D47ACBE}" type="slidenum">
              <a:rPr lang="en-US" smtClean="0"/>
              <a:t>‹#›</a:t>
            </a:fld>
            <a:endParaRPr lang="en-US"/>
          </a:p>
        </p:txBody>
      </p:sp>
      <p:sp>
        <p:nvSpPr>
          <p:cNvPr id="8" name="Picture Placeholder 7"/>
          <p:cNvSpPr>
            <a:spLocks noGrp="1"/>
          </p:cNvSpPr>
          <p:nvPr>
            <p:ph type="pic" sz="quarter" idx="13"/>
          </p:nvPr>
        </p:nvSpPr>
        <p:spPr>
          <a:xfrm>
            <a:off x="284162" y="2017058"/>
            <a:ext cx="8574087" cy="4377391"/>
          </a:xfrm>
        </p:spPr>
        <p:txBody>
          <a:bodyPr/>
          <a:lstStyle>
            <a:lvl1pPr>
              <a:buNone/>
              <a:defRPr/>
            </a:lvl1pPr>
          </a:lstStyle>
          <a:p>
            <a:r>
              <a:rPr lang="ja-JP" altLang="en-US" smtClean="0"/>
              <a:t>プレースホルダーまでドラッグするかアイコンをクリックして図を追加</a:t>
            </a:r>
            <a:endParaRPr/>
          </a:p>
        </p:txBody>
      </p:sp>
      <p:sp>
        <p:nvSpPr>
          <p:cNvPr id="3" name="Subtitle 2"/>
          <p:cNvSpPr>
            <a:spLocks noGrp="1"/>
          </p:cNvSpPr>
          <p:nvPr>
            <p:ph type="subTitle" idx="1"/>
          </p:nvPr>
        </p:nvSpPr>
        <p:spPr>
          <a:xfrm>
            <a:off x="472420" y="1532965"/>
            <a:ext cx="7754284" cy="484094"/>
          </a:xfrm>
        </p:spPr>
        <p:txBody>
          <a:bodyPr>
            <a:normAutofit/>
          </a:bodyPr>
          <a:lstStyle>
            <a:lvl1pPr marL="0" indent="0" algn="l">
              <a:lnSpc>
                <a:spcPct val="100000"/>
              </a:lnSpc>
              <a:spcBef>
                <a:spcPts val="0"/>
              </a:spcBef>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dirty="0"/>
          </a:p>
        </p:txBody>
      </p:sp>
      <p:grpSp>
        <p:nvGrpSpPr>
          <p:cNvPr id="7" name="Group 16"/>
          <p:cNvGrpSpPr/>
          <p:nvPr/>
        </p:nvGrpSpPr>
        <p:grpSpPr>
          <a:xfrm>
            <a:off x="284163" y="1906542"/>
            <a:ext cx="8576373" cy="137411"/>
            <a:chOff x="284163" y="1759424"/>
            <a:chExt cx="8576373" cy="137411"/>
          </a:xfrm>
        </p:grpSpPr>
        <p:sp>
          <p:nvSpPr>
            <p:cNvPr id="11" name="Rectangle 10"/>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Rectangle 12"/>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9" name="TextBox 18"/>
          <p:cNvSpPr txBox="1"/>
          <p:nvPr/>
        </p:nvSpPr>
        <p:spPr>
          <a:xfrm>
            <a:off x="8230889" y="444728"/>
            <a:ext cx="587020" cy="646331"/>
          </a:xfrm>
          <a:prstGeom prst="rect">
            <a:avLst/>
          </a:prstGeom>
          <a:noFill/>
        </p:spPr>
        <p:txBody>
          <a:bodyPr wrap="none" rtlCol="0">
            <a:spAutoFit/>
          </a:bodyPr>
          <a:lstStyle/>
          <a:p>
            <a:r>
              <a:rPr sz="3600">
                <a:solidFill>
                  <a:schemeClr val="bg1"/>
                </a:solidFill>
                <a:sym typeface="Wingdings"/>
              </a:rPr>
              <a:t></a:t>
            </a:r>
            <a:endParaRPr sz="3600">
              <a:solidFill>
                <a:schemeClr val="bg1"/>
              </a:solidFill>
            </a:endParaRPr>
          </a:p>
        </p:txBody>
      </p:sp>
      <p:sp>
        <p:nvSpPr>
          <p:cNvPr id="2" name="Title 1"/>
          <p:cNvSpPr>
            <a:spLocks noGrp="1"/>
          </p:cNvSpPr>
          <p:nvPr>
            <p:ph type="ctrTitle"/>
          </p:nvPr>
        </p:nvSpPr>
        <p:spPr>
          <a:xfrm>
            <a:off x="418633" y="444728"/>
            <a:ext cx="7810967" cy="1088237"/>
          </a:xfrm>
          <a:noFill/>
        </p:spPr>
        <p:txBody>
          <a:bodyPr bIns="45720" anchor="b" anchorCtr="0">
            <a:normAutofit/>
          </a:bodyPr>
          <a:lstStyle>
            <a:lvl1pPr algn="l">
              <a:lnSpc>
                <a:spcPts val="4600"/>
              </a:lnSpc>
              <a:defRPr/>
            </a:lvl1pPr>
          </a:lstStyle>
          <a:p>
            <a:r>
              <a:rPr lang="ja-JP" altLang="en-US" smtClean="0"/>
              <a:t>マスター タイトルの書式設定</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8" name="Rectangle 7"/>
          <p:cNvSpPr/>
          <p:nvPr/>
        </p:nvSpPr>
        <p:spPr>
          <a:xfrm>
            <a:off x="284163" y="4801575"/>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9" name="Group 8"/>
          <p:cNvGrpSpPr/>
          <p:nvPr/>
        </p:nvGrpSpPr>
        <p:grpSpPr>
          <a:xfrm>
            <a:off x="284163" y="6263389"/>
            <a:ext cx="8576373" cy="137411"/>
            <a:chOff x="284163" y="1759424"/>
            <a:chExt cx="8576373" cy="137411"/>
          </a:xfrm>
        </p:grpSpPr>
        <p:sp>
          <p:nvSpPr>
            <p:cNvPr id="10" name="Rectangle 9"/>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3" name="TextBox 12"/>
          <p:cNvSpPr txBox="1"/>
          <p:nvPr/>
        </p:nvSpPr>
        <p:spPr>
          <a:xfrm>
            <a:off x="8230889" y="4801575"/>
            <a:ext cx="587020" cy="646331"/>
          </a:xfrm>
          <a:prstGeom prst="rect">
            <a:avLst/>
          </a:prstGeom>
          <a:noFill/>
        </p:spPr>
        <p:txBody>
          <a:bodyPr wrap="none" rtlCol="0">
            <a:spAutoFit/>
          </a:bodyPr>
          <a:lstStyle/>
          <a:p>
            <a:r>
              <a:rPr sz="3600">
                <a:solidFill>
                  <a:schemeClr val="bg1"/>
                </a:solidFill>
                <a:sym typeface="Wingdings"/>
              </a:rPr>
              <a:t></a:t>
            </a:r>
            <a:endParaRPr sz="3600">
              <a:solidFill>
                <a:schemeClr val="bg1"/>
              </a:solidFill>
            </a:endParaRPr>
          </a:p>
        </p:txBody>
      </p:sp>
      <p:sp>
        <p:nvSpPr>
          <p:cNvPr id="2" name="Title 1"/>
          <p:cNvSpPr>
            <a:spLocks noGrp="1"/>
          </p:cNvSpPr>
          <p:nvPr>
            <p:ph type="title"/>
          </p:nvPr>
        </p:nvSpPr>
        <p:spPr>
          <a:xfrm>
            <a:off x="429768" y="4814125"/>
            <a:ext cx="7772400" cy="1051560"/>
          </a:xfrm>
          <a:noFill/>
        </p:spPr>
        <p:txBody>
          <a:bodyPr vert="horz" lIns="91440" tIns="45720" rIns="91440" bIns="45720" rtlCol="0" anchor="b" anchorCtr="0">
            <a:normAutofit/>
          </a:bodyPr>
          <a:lstStyle>
            <a:lvl1pPr algn="l" defTabSz="914400" rtl="0" eaLnBrk="1" latinLnBrk="0" hangingPunct="1">
              <a:spcBef>
                <a:spcPct val="0"/>
              </a:spcBef>
              <a:buNone/>
              <a:defRPr sz="4200" b="0" i="0" kern="1200" cap="none" baseline="0">
                <a:solidFill>
                  <a:schemeClr val="bg1"/>
                </a:solidFill>
                <a:latin typeface="+mj-lt"/>
                <a:ea typeface="+mj-ea"/>
                <a:cs typeface="+mj-cs"/>
              </a:defRPr>
            </a:lvl1pPr>
          </a:lstStyle>
          <a:p>
            <a:r>
              <a:rPr lang="ja-JP" altLang="en-US" smtClean="0"/>
              <a:t>マスター タイトルの書式設定</a:t>
            </a:r>
            <a:endParaRPr/>
          </a:p>
        </p:txBody>
      </p:sp>
      <p:sp>
        <p:nvSpPr>
          <p:cNvPr id="3" name="Text Placeholder 2"/>
          <p:cNvSpPr>
            <a:spLocks noGrp="1"/>
          </p:cNvSpPr>
          <p:nvPr>
            <p:ph type="body" idx="1"/>
          </p:nvPr>
        </p:nvSpPr>
        <p:spPr>
          <a:xfrm>
            <a:off x="475488" y="5861304"/>
            <a:ext cx="7735824" cy="402336"/>
          </a:xfrm>
        </p:spPr>
        <p:txBody>
          <a:bodyPr vert="horz" lIns="91440" tIns="45720" rIns="91440" bIns="45720" rtlCol="0" anchor="t" anchorCtr="0">
            <a:normAutofit/>
          </a:bodyPr>
          <a:lstStyle>
            <a:lvl1pPr marL="0" indent="0">
              <a:spcBef>
                <a:spcPts val="0"/>
              </a:spcBef>
              <a:buNone/>
              <a:defRPr sz="1800" kern="1200">
                <a:solidFill>
                  <a:schemeClr val="bg1"/>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lvl="0" indent="0" algn="l" defTabSz="914400" rtl="0" eaLnBrk="1" latinLnBrk="0" hangingPunct="1">
              <a:spcBef>
                <a:spcPts val="2000"/>
              </a:spcBef>
              <a:buClr>
                <a:schemeClr val="bg1">
                  <a:lumMod val="65000"/>
                </a:schemeClr>
              </a:buClr>
              <a:buSzPct val="90000"/>
              <a:buFont typeface="Wingdings" pitchFamily="2" charset="2"/>
              <a:buNone/>
            </a:pPr>
            <a:r>
              <a:rPr lang="ja-JP" altLang="en-US" smtClean="0"/>
              <a:t>マスター テキストの書式設定</a:t>
            </a:r>
          </a:p>
        </p:txBody>
      </p:sp>
      <p:sp>
        <p:nvSpPr>
          <p:cNvPr id="4" name="Date Placeholder 3"/>
          <p:cNvSpPr>
            <a:spLocks noGrp="1"/>
          </p:cNvSpPr>
          <p:nvPr>
            <p:ph type="dt" sz="half" idx="10"/>
          </p:nvPr>
        </p:nvSpPr>
        <p:spPr/>
        <p:txBody>
          <a:bodyPr/>
          <a:lstStyle/>
          <a:p>
            <a:fld id="{4251665B-C24A-4702-B522-6A4334602E03}" type="datetimeFigureOut">
              <a:rPr lang="en-US" smtClean="0"/>
              <a:t>15/07/26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889E0-CAB2-4699-909D-B9A88D47ACB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図付きセクション">
    <p:spTree>
      <p:nvGrpSpPr>
        <p:cNvPr id="1" name=""/>
        <p:cNvGrpSpPr/>
        <p:nvPr/>
      </p:nvGrpSpPr>
      <p:grpSpPr>
        <a:xfrm>
          <a:off x="0" y="0"/>
          <a:ext cx="0" cy="0"/>
          <a:chOff x="0" y="0"/>
          <a:chExt cx="0" cy="0"/>
        </a:xfrm>
      </p:grpSpPr>
      <p:sp>
        <p:nvSpPr>
          <p:cNvPr id="13" name="Picture Placeholder 7"/>
          <p:cNvSpPr>
            <a:spLocks noGrp="1"/>
          </p:cNvSpPr>
          <p:nvPr>
            <p:ph type="pic" sz="quarter" idx="13"/>
          </p:nvPr>
        </p:nvSpPr>
        <p:spPr>
          <a:xfrm>
            <a:off x="284162" y="443754"/>
            <a:ext cx="8574087" cy="4370293"/>
          </a:xfrm>
        </p:spPr>
        <p:txBody>
          <a:bodyPr/>
          <a:lstStyle>
            <a:lvl1pPr>
              <a:buNone/>
              <a:defRPr/>
            </a:lvl1pPr>
          </a:lstStyle>
          <a:p>
            <a:r>
              <a:rPr lang="ja-JP" altLang="en-US" smtClean="0"/>
              <a:t>プレースホルダーまでドラッグするかアイコンをクリックして図を追加</a:t>
            </a:r>
            <a:endParaRPr/>
          </a:p>
        </p:txBody>
      </p:sp>
      <p:sp>
        <p:nvSpPr>
          <p:cNvPr id="4" name="Date Placeholder 3"/>
          <p:cNvSpPr>
            <a:spLocks noGrp="1"/>
          </p:cNvSpPr>
          <p:nvPr>
            <p:ph type="dt" sz="half" idx="10"/>
          </p:nvPr>
        </p:nvSpPr>
        <p:spPr/>
        <p:txBody>
          <a:bodyPr/>
          <a:lstStyle/>
          <a:p>
            <a:fld id="{4251665B-C24A-4702-B522-6A4334602E03}" type="datetimeFigureOut">
              <a:rPr lang="en-US" smtClean="0"/>
              <a:t>15/07/26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889E0-CAB2-4699-909D-B9A88D47ACBE}" type="slidenum">
              <a:rPr lang="en-US" smtClean="0"/>
              <a:t>‹#›</a:t>
            </a:fld>
            <a:endParaRPr lang="en-US"/>
          </a:p>
        </p:txBody>
      </p:sp>
      <p:sp>
        <p:nvSpPr>
          <p:cNvPr id="7" name="Rectangle 6"/>
          <p:cNvSpPr/>
          <p:nvPr/>
        </p:nvSpPr>
        <p:spPr>
          <a:xfrm>
            <a:off x="284163" y="4801575"/>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8" name="Group 7"/>
          <p:cNvGrpSpPr/>
          <p:nvPr/>
        </p:nvGrpSpPr>
        <p:grpSpPr>
          <a:xfrm>
            <a:off x="284163" y="6263389"/>
            <a:ext cx="8576373" cy="137411"/>
            <a:chOff x="284163" y="1759424"/>
            <a:chExt cx="8576373" cy="137411"/>
          </a:xfrm>
        </p:grpSpPr>
        <p:sp>
          <p:nvSpPr>
            <p:cNvPr id="9" name="Rectangle 8"/>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2" name="TextBox 11"/>
          <p:cNvSpPr txBox="1"/>
          <p:nvPr/>
        </p:nvSpPr>
        <p:spPr>
          <a:xfrm>
            <a:off x="8230889" y="4801575"/>
            <a:ext cx="587020" cy="646331"/>
          </a:xfrm>
          <a:prstGeom prst="rect">
            <a:avLst/>
          </a:prstGeom>
          <a:noFill/>
        </p:spPr>
        <p:txBody>
          <a:bodyPr wrap="none" rtlCol="0">
            <a:spAutoFit/>
          </a:bodyPr>
          <a:lstStyle/>
          <a:p>
            <a:r>
              <a:rPr sz="3600">
                <a:solidFill>
                  <a:schemeClr val="bg1"/>
                </a:solidFill>
                <a:sym typeface="Wingdings"/>
              </a:rPr>
              <a:t></a:t>
            </a:r>
            <a:endParaRPr sz="3600">
              <a:solidFill>
                <a:schemeClr val="bg1"/>
              </a:solidFill>
            </a:endParaRPr>
          </a:p>
        </p:txBody>
      </p:sp>
      <p:sp>
        <p:nvSpPr>
          <p:cNvPr id="2" name="Title 1"/>
          <p:cNvSpPr>
            <a:spLocks noGrp="1"/>
          </p:cNvSpPr>
          <p:nvPr>
            <p:ph type="title"/>
          </p:nvPr>
        </p:nvSpPr>
        <p:spPr>
          <a:xfrm>
            <a:off x="430306" y="4814047"/>
            <a:ext cx="7772400" cy="1048871"/>
          </a:xfrm>
          <a:noFill/>
        </p:spPr>
        <p:txBody>
          <a:bodyPr anchor="b" anchorCtr="0">
            <a:normAutofit/>
          </a:bodyPr>
          <a:lstStyle>
            <a:lvl1pPr algn="l">
              <a:defRPr sz="4200" b="0" i="0" cap="none" baseline="0"/>
            </a:lvl1pPr>
          </a:lstStyle>
          <a:p>
            <a:r>
              <a:rPr lang="ja-JP" altLang="en-US" smtClean="0"/>
              <a:t>マスター タイトルの書式設定</a:t>
            </a:r>
            <a:endParaRPr/>
          </a:p>
        </p:txBody>
      </p:sp>
      <p:sp>
        <p:nvSpPr>
          <p:cNvPr id="3" name="Text Placeholder 2"/>
          <p:cNvSpPr>
            <a:spLocks noGrp="1"/>
          </p:cNvSpPr>
          <p:nvPr>
            <p:ph type="body" idx="1"/>
          </p:nvPr>
        </p:nvSpPr>
        <p:spPr>
          <a:xfrm>
            <a:off x="470647" y="5862918"/>
            <a:ext cx="7732059" cy="403412"/>
          </a:xfrm>
        </p:spPr>
        <p:txBody>
          <a:bodyPr anchor="t" anchorCtr="0">
            <a:normAutofit/>
          </a:bodyPr>
          <a:lstStyle>
            <a:lvl1pPr marL="0" indent="0">
              <a:spcBef>
                <a:spcPts val="0"/>
              </a:spcBef>
              <a:buNone/>
              <a:defRPr sz="18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Rectangle 7"/>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9" name="Group 8"/>
          <p:cNvGrpSpPr/>
          <p:nvPr/>
        </p:nvGrpSpPr>
        <p:grpSpPr>
          <a:xfrm>
            <a:off x="284163" y="1577847"/>
            <a:ext cx="8576373" cy="137411"/>
            <a:chOff x="284163" y="1577847"/>
            <a:chExt cx="8576373" cy="137411"/>
          </a:xfrm>
        </p:grpSpPr>
        <p:sp>
          <p:nvSpPr>
            <p:cNvPr id="10" name="Rectangle 9"/>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p>
            <a:r>
              <a:rPr lang="ja-JP" altLang="en-US" smtClean="0"/>
              <a:t>マスター タイトルの書式設定</a:t>
            </a:r>
            <a:endParaRPr/>
          </a:p>
        </p:txBody>
      </p:sp>
      <p:sp>
        <p:nvSpPr>
          <p:cNvPr id="3" name="Content Placeholder 2"/>
          <p:cNvSpPr>
            <a:spLocks noGrp="1"/>
          </p:cNvSpPr>
          <p:nvPr>
            <p:ph sz="half" idx="1"/>
          </p:nvPr>
        </p:nvSpPr>
        <p:spPr>
          <a:xfrm>
            <a:off x="403412" y="2151063"/>
            <a:ext cx="3931920" cy="3975100"/>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dirty="0"/>
          </a:p>
        </p:txBody>
      </p:sp>
      <p:sp>
        <p:nvSpPr>
          <p:cNvPr id="4" name="Content Placeholder 3"/>
          <p:cNvSpPr>
            <a:spLocks noGrp="1"/>
          </p:cNvSpPr>
          <p:nvPr>
            <p:ph sz="half" idx="2"/>
          </p:nvPr>
        </p:nvSpPr>
        <p:spPr>
          <a:xfrm>
            <a:off x="4778188" y="2151063"/>
            <a:ext cx="3931920" cy="3975100"/>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dirty="0"/>
          </a:p>
        </p:txBody>
      </p:sp>
      <p:sp>
        <p:nvSpPr>
          <p:cNvPr id="5" name="Date Placeholder 4"/>
          <p:cNvSpPr>
            <a:spLocks noGrp="1"/>
          </p:cNvSpPr>
          <p:nvPr>
            <p:ph type="dt" sz="half" idx="10"/>
          </p:nvPr>
        </p:nvSpPr>
        <p:spPr/>
        <p:txBody>
          <a:bodyPr/>
          <a:lstStyle/>
          <a:p>
            <a:fld id="{4251665B-C24A-4702-B522-6A4334602E03}" type="datetimeFigureOut">
              <a:rPr lang="en-US" smtClean="0"/>
              <a:t>15/07/26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D889E0-CAB2-4699-909D-B9A88D47ACB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Rectangle 9"/>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11" name="Group 10"/>
          <p:cNvGrpSpPr/>
          <p:nvPr/>
        </p:nvGrpSpPr>
        <p:grpSpPr>
          <a:xfrm>
            <a:off x="284163" y="1577847"/>
            <a:ext cx="8576373" cy="137411"/>
            <a:chOff x="284163" y="1577847"/>
            <a:chExt cx="8576373" cy="137411"/>
          </a:xfrm>
        </p:grpSpPr>
        <p:sp>
          <p:nvSpPr>
            <p:cNvPr id="12" name="Rectangle 11"/>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Rectangle 12"/>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Rectangle 13"/>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lvl1pPr>
              <a:defRPr/>
            </a:lvl1pPr>
          </a:lstStyle>
          <a:p>
            <a:r>
              <a:rPr lang="ja-JP" altLang="en-US" smtClean="0"/>
              <a:t>マスター タイトルの書式設定</a:t>
            </a:r>
            <a:endParaRPr/>
          </a:p>
        </p:txBody>
      </p:sp>
      <p:sp>
        <p:nvSpPr>
          <p:cNvPr id="3" name="Text Placeholder 2"/>
          <p:cNvSpPr>
            <a:spLocks noGrp="1"/>
          </p:cNvSpPr>
          <p:nvPr>
            <p:ph type="body" idx="1"/>
          </p:nvPr>
        </p:nvSpPr>
        <p:spPr>
          <a:xfrm>
            <a:off x="403412" y="1735138"/>
            <a:ext cx="3931920" cy="833250"/>
          </a:xfrm>
        </p:spPr>
        <p:txBody>
          <a:bodyPr anchor="b">
            <a:noAutofit/>
          </a:bodyPr>
          <a:lstStyle>
            <a:lvl1pPr marL="0" indent="0" algn="ctr">
              <a:lnSpc>
                <a:spcPct val="100000"/>
              </a:lnSpc>
              <a:spcBef>
                <a:spcPts val="600"/>
              </a:spcBef>
              <a:buNone/>
              <a:defRPr sz="26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403412" y="2590800"/>
            <a:ext cx="3931920" cy="3535362"/>
          </a:xfrm>
        </p:spPr>
        <p:txBody>
          <a:bodyPr>
            <a:normAutofit/>
          </a:bodyPr>
          <a:lstStyle>
            <a:lvl1pPr>
              <a:defRPr sz="2200"/>
            </a:lvl1pPr>
            <a:lvl2pPr>
              <a:defRPr sz="2000"/>
            </a:lvl2pPr>
            <a:lvl3pPr>
              <a:defRPr sz="1800"/>
            </a:lvl3pPr>
            <a:lvl4pPr>
              <a:defRPr sz="1800"/>
            </a:lvl4pPr>
            <a:lvl5pPr>
              <a:defRPr sz="18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dirty="0"/>
          </a:p>
        </p:txBody>
      </p:sp>
      <p:sp>
        <p:nvSpPr>
          <p:cNvPr id="5" name="Text Placeholder 4"/>
          <p:cNvSpPr>
            <a:spLocks noGrp="1"/>
          </p:cNvSpPr>
          <p:nvPr>
            <p:ph type="body" sz="quarter" idx="3"/>
          </p:nvPr>
        </p:nvSpPr>
        <p:spPr>
          <a:xfrm>
            <a:off x="4779495" y="1735138"/>
            <a:ext cx="3931920" cy="833250"/>
          </a:xfrm>
        </p:spPr>
        <p:txBody>
          <a:bodyPr anchor="b">
            <a:noAutofit/>
          </a:bodyPr>
          <a:lstStyle>
            <a:lvl1pPr marL="0" indent="0" algn="ctr">
              <a:lnSpc>
                <a:spcPct val="100000"/>
              </a:lnSpc>
              <a:spcBef>
                <a:spcPts val="600"/>
              </a:spcBef>
              <a:buNone/>
              <a:defRPr sz="26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779495" y="2590800"/>
            <a:ext cx="3931920" cy="3535362"/>
          </a:xfrm>
        </p:spPr>
        <p:txBody>
          <a:bodyPr>
            <a:normAutofit/>
          </a:bodyPr>
          <a:lstStyle>
            <a:lvl1pPr>
              <a:defRPr sz="2200"/>
            </a:lvl1pPr>
            <a:lvl2pPr>
              <a:defRPr sz="2000"/>
            </a:lvl2pPr>
            <a:lvl3pPr>
              <a:defRPr sz="1800"/>
            </a:lvl3pPr>
            <a:lvl4pPr>
              <a:defRPr sz="1800"/>
            </a:lvl4pPr>
            <a:lvl5pPr>
              <a:defRPr sz="18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dirty="0"/>
          </a:p>
        </p:txBody>
      </p:sp>
      <p:sp>
        <p:nvSpPr>
          <p:cNvPr id="7" name="Date Placeholder 6"/>
          <p:cNvSpPr>
            <a:spLocks noGrp="1"/>
          </p:cNvSpPr>
          <p:nvPr>
            <p:ph type="dt" sz="half" idx="10"/>
          </p:nvPr>
        </p:nvSpPr>
        <p:spPr/>
        <p:txBody>
          <a:bodyPr/>
          <a:lstStyle/>
          <a:p>
            <a:fld id="{4251665B-C24A-4702-B522-6A4334602E03}" type="datetimeFigureOut">
              <a:rPr lang="en-US" smtClean="0"/>
              <a:t>15/07/26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D889E0-CAB2-4699-909D-B9A88D47ACB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6" name="Rectangle 5"/>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7" name="Group 6"/>
          <p:cNvGrpSpPr/>
          <p:nvPr/>
        </p:nvGrpSpPr>
        <p:grpSpPr>
          <a:xfrm>
            <a:off x="284163" y="1577847"/>
            <a:ext cx="8576373" cy="137411"/>
            <a:chOff x="284163" y="1577847"/>
            <a:chExt cx="8576373" cy="137411"/>
          </a:xfrm>
        </p:grpSpPr>
        <p:sp>
          <p:nvSpPr>
            <p:cNvPr id="8" name="Rectangle 7"/>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p>
            <a:r>
              <a:rPr lang="ja-JP" altLang="en-US" smtClean="0"/>
              <a:t>マスター タイトルの書式設定</a:t>
            </a:r>
            <a:endParaRPr/>
          </a:p>
        </p:txBody>
      </p:sp>
      <p:sp>
        <p:nvSpPr>
          <p:cNvPr id="3" name="Date Placeholder 2"/>
          <p:cNvSpPr>
            <a:spLocks noGrp="1"/>
          </p:cNvSpPr>
          <p:nvPr>
            <p:ph type="dt" sz="half" idx="10"/>
          </p:nvPr>
        </p:nvSpPr>
        <p:spPr/>
        <p:txBody>
          <a:bodyPr/>
          <a:lstStyle/>
          <a:p>
            <a:fld id="{4251665B-C24A-4702-B522-6A4334602E03}" type="datetimeFigureOut">
              <a:rPr lang="en-US" smtClean="0"/>
              <a:t>15/07/26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D889E0-CAB2-4699-909D-B9A88D47ACB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51665B-C24A-4702-B522-6A4334602E03}" type="datetimeFigureOut">
              <a:rPr lang="en-US" smtClean="0"/>
              <a:t>15/07/26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D889E0-CAB2-4699-909D-B9A88D47ACBE}" type="slidenum">
              <a:rPr lang="en-US" smtClean="0"/>
              <a:t>‹#›</a:t>
            </a:fld>
            <a:endParaRPr lang="en-US"/>
          </a:p>
        </p:txBody>
      </p:sp>
      <p:grpSp>
        <p:nvGrpSpPr>
          <p:cNvPr id="5" name="Group 4"/>
          <p:cNvGrpSpPr/>
          <p:nvPr/>
        </p:nvGrpSpPr>
        <p:grpSpPr>
          <a:xfrm>
            <a:off x="284163" y="452718"/>
            <a:ext cx="8576373" cy="137411"/>
            <a:chOff x="284163" y="1577847"/>
            <a:chExt cx="8576373" cy="137411"/>
          </a:xfrm>
        </p:grpSpPr>
        <p:sp>
          <p:nvSpPr>
            <p:cNvPr id="6" name="Rectangle 5"/>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7" name="Rectangle 6"/>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781503" y="2133600"/>
            <a:ext cx="7076747" cy="399256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dirty="0"/>
          </a:p>
        </p:txBody>
      </p:sp>
      <p:sp>
        <p:nvSpPr>
          <p:cNvPr id="4" name="Date Placeholder 3"/>
          <p:cNvSpPr>
            <a:spLocks noGrp="1"/>
          </p:cNvSpPr>
          <p:nvPr>
            <p:ph type="dt" sz="half" idx="2"/>
          </p:nvPr>
        </p:nvSpPr>
        <p:spPr>
          <a:xfrm>
            <a:off x="6794936" y="6437032"/>
            <a:ext cx="2133600" cy="365125"/>
          </a:xfrm>
          <a:prstGeom prst="rect">
            <a:avLst/>
          </a:prstGeom>
        </p:spPr>
        <p:txBody>
          <a:bodyPr vert="horz" lIns="91440" tIns="45720" rIns="91440" bIns="45720" rtlCol="0" anchor="ctr"/>
          <a:lstStyle>
            <a:lvl1pPr algn="r">
              <a:defRPr sz="1100" b="1">
                <a:solidFill>
                  <a:schemeClr val="bg1">
                    <a:lumMod val="65000"/>
                  </a:schemeClr>
                </a:solidFill>
              </a:defRPr>
            </a:lvl1pPr>
          </a:lstStyle>
          <a:p>
            <a:fld id="{4251665B-C24A-4702-B522-6A4334602E03}" type="datetimeFigureOut">
              <a:rPr lang="en-US" smtClean="0"/>
              <a:t>15/07/26</a:t>
            </a:fld>
            <a:endParaRPr lang="en-US"/>
          </a:p>
        </p:txBody>
      </p:sp>
      <p:sp>
        <p:nvSpPr>
          <p:cNvPr id="5" name="Footer Placeholder 4"/>
          <p:cNvSpPr>
            <a:spLocks noGrp="1"/>
          </p:cNvSpPr>
          <p:nvPr>
            <p:ph type="ftr" sz="quarter" idx="3"/>
          </p:nvPr>
        </p:nvSpPr>
        <p:spPr>
          <a:xfrm>
            <a:off x="199698" y="6437032"/>
            <a:ext cx="6124902" cy="365125"/>
          </a:xfrm>
          <a:prstGeom prst="rect">
            <a:avLst/>
          </a:prstGeom>
        </p:spPr>
        <p:txBody>
          <a:bodyPr vert="horz" lIns="91440" tIns="45720" rIns="91440" bIns="45720" rtlCol="0" anchor="ctr"/>
          <a:lstStyle>
            <a:lvl1pPr algn="l">
              <a:defRPr sz="1100" b="1">
                <a:solidFill>
                  <a:schemeClr val="bg1">
                    <a:lumMod val="65000"/>
                  </a:schemeClr>
                </a:solidFill>
              </a:defRPr>
            </a:lvl1pPr>
          </a:lstStyle>
          <a:p>
            <a:endParaRPr lang="en-US"/>
          </a:p>
        </p:txBody>
      </p:sp>
      <p:sp>
        <p:nvSpPr>
          <p:cNvPr id="6" name="Slide Number Placeholder 5"/>
          <p:cNvSpPr>
            <a:spLocks noGrp="1"/>
          </p:cNvSpPr>
          <p:nvPr>
            <p:ph type="sldNum" sz="quarter" idx="4"/>
          </p:nvPr>
        </p:nvSpPr>
        <p:spPr>
          <a:xfrm>
            <a:off x="8306459" y="167347"/>
            <a:ext cx="630621" cy="359760"/>
          </a:xfrm>
          <a:prstGeom prst="rect">
            <a:avLst/>
          </a:prstGeom>
        </p:spPr>
        <p:txBody>
          <a:bodyPr vert="horz" lIns="91440" tIns="45720" rIns="91440" bIns="45720" rtlCol="0" anchor="ctr"/>
          <a:lstStyle>
            <a:lvl1pPr algn="r">
              <a:defRPr sz="1400" b="1">
                <a:solidFill>
                  <a:schemeClr val="tx1">
                    <a:lumMod val="85000"/>
                    <a:lumOff val="15000"/>
                  </a:schemeClr>
                </a:solidFill>
              </a:defRPr>
            </a:lvl1pPr>
          </a:lstStyle>
          <a:p>
            <a:fld id="{5FD889E0-CAB2-4699-909D-B9A88D47ACBE}" type="slidenum">
              <a:rPr lang="en-US" smtClean="0"/>
              <a:t>‹#›</a:t>
            </a:fld>
            <a:endParaRPr lang="en-US"/>
          </a:p>
        </p:txBody>
      </p:sp>
      <p:sp>
        <p:nvSpPr>
          <p:cNvPr id="2" name="Title Placeholder 1"/>
          <p:cNvSpPr>
            <a:spLocks noGrp="1"/>
          </p:cNvSpPr>
          <p:nvPr>
            <p:ph type="title"/>
          </p:nvPr>
        </p:nvSpPr>
        <p:spPr>
          <a:xfrm>
            <a:off x="284163" y="630382"/>
            <a:ext cx="8574087" cy="967840"/>
          </a:xfrm>
          <a:prstGeom prst="rect">
            <a:avLst/>
          </a:prstGeom>
          <a:solidFill>
            <a:schemeClr val="tx1">
              <a:lumMod val="85000"/>
              <a:lumOff val="15000"/>
              <a:alpha val="70000"/>
            </a:schemeClr>
          </a:solidFill>
        </p:spPr>
        <p:txBody>
          <a:bodyPr vert="horz" lIns="91440" tIns="45720" rIns="91440" bIns="45720" rtlCol="0" anchor="ctr">
            <a:normAutofit/>
          </a:bodyPr>
          <a:lstStyle/>
          <a:p>
            <a:r>
              <a:rPr lang="ja-JP" altLang="en-US" smtClean="0"/>
              <a:t>マスター タイトルの書式設定</a:t>
            </a:r>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r" defTabSz="914400" rtl="0" eaLnBrk="1" latinLnBrk="0" hangingPunct="1">
        <a:spcBef>
          <a:spcPct val="0"/>
        </a:spcBef>
        <a:buNone/>
        <a:defRPr kumimoji="1" sz="4200" kern="1200">
          <a:solidFill>
            <a:schemeClr val="bg1"/>
          </a:solidFill>
          <a:latin typeface="+mj-lt"/>
          <a:ea typeface="+mj-ea"/>
          <a:cs typeface="+mj-cs"/>
        </a:defRPr>
      </a:lvl1pPr>
    </p:titleStyle>
    <p:bodyStyle>
      <a:lvl1pPr marL="454025" indent="-454025" algn="l" defTabSz="914400" rtl="0" eaLnBrk="1" latinLnBrk="0" hangingPunct="1">
        <a:spcBef>
          <a:spcPts val="2000"/>
        </a:spcBef>
        <a:buClr>
          <a:schemeClr val="bg1">
            <a:lumMod val="65000"/>
          </a:schemeClr>
        </a:buClr>
        <a:buSzPct val="90000"/>
        <a:buFont typeface="Wingdings" pitchFamily="2" charset="2"/>
        <a:buChar char=""/>
        <a:defRPr kumimoji="1" sz="2400" kern="1200">
          <a:solidFill>
            <a:schemeClr val="tx1">
              <a:lumMod val="85000"/>
              <a:lumOff val="15000"/>
            </a:schemeClr>
          </a:solidFill>
          <a:latin typeface="+mn-lt"/>
          <a:ea typeface="+mn-ea"/>
          <a:cs typeface="+mn-cs"/>
        </a:defRPr>
      </a:lvl1pPr>
      <a:lvl2pPr marL="914400" indent="-457200" algn="l" defTabSz="914400" rtl="0" eaLnBrk="1" latinLnBrk="0" hangingPunct="1">
        <a:spcBef>
          <a:spcPts val="600"/>
        </a:spcBef>
        <a:buClr>
          <a:schemeClr val="tx1">
            <a:lumMod val="75000"/>
            <a:lumOff val="25000"/>
          </a:schemeClr>
        </a:buClr>
        <a:buSzPct val="90000"/>
        <a:buFont typeface="Wingdings" pitchFamily="2" charset="2"/>
        <a:buChar char=""/>
        <a:defRPr kumimoji="1" sz="2200" kern="1200">
          <a:solidFill>
            <a:schemeClr val="tx1">
              <a:lumMod val="85000"/>
              <a:lumOff val="15000"/>
            </a:schemeClr>
          </a:solidFill>
          <a:latin typeface="+mn-lt"/>
          <a:ea typeface="+mn-ea"/>
          <a:cs typeface="+mn-cs"/>
        </a:defRPr>
      </a:lvl2pPr>
      <a:lvl3pPr marL="1260475" indent="-346075" algn="l" defTabSz="914400" rtl="0" eaLnBrk="1" latinLnBrk="0" hangingPunct="1">
        <a:spcBef>
          <a:spcPts val="600"/>
        </a:spcBef>
        <a:buClr>
          <a:schemeClr val="bg1">
            <a:lumMod val="65000"/>
          </a:schemeClr>
        </a:buClr>
        <a:buSzPct val="90000"/>
        <a:buFont typeface="Wingdings" pitchFamily="2" charset="2"/>
        <a:buChar char=""/>
        <a:defRPr kumimoji="1" sz="2000" kern="1200">
          <a:solidFill>
            <a:schemeClr val="tx1">
              <a:lumMod val="85000"/>
              <a:lumOff val="15000"/>
            </a:schemeClr>
          </a:solidFill>
          <a:latin typeface="+mn-lt"/>
          <a:ea typeface="+mn-ea"/>
          <a:cs typeface="+mn-cs"/>
        </a:defRPr>
      </a:lvl3pPr>
      <a:lvl4pPr marL="1600200" indent="-339725" algn="l" defTabSz="914400" rtl="0" eaLnBrk="1" latinLnBrk="0" hangingPunct="1">
        <a:spcBef>
          <a:spcPts val="600"/>
        </a:spcBef>
        <a:buClr>
          <a:schemeClr val="tx1">
            <a:lumMod val="75000"/>
            <a:lumOff val="25000"/>
          </a:schemeClr>
        </a:buClr>
        <a:buSzPct val="90000"/>
        <a:buFont typeface="Wingdings" pitchFamily="2" charset="2"/>
        <a:buChar char=""/>
        <a:defRPr kumimoji="1" sz="1800" kern="1200">
          <a:solidFill>
            <a:schemeClr val="tx1">
              <a:lumMod val="85000"/>
              <a:lumOff val="15000"/>
            </a:schemeClr>
          </a:solidFill>
          <a:latin typeface="+mn-lt"/>
          <a:ea typeface="+mn-ea"/>
          <a:cs typeface="+mn-cs"/>
        </a:defRPr>
      </a:lvl4pPr>
      <a:lvl5pPr marL="1939925" indent="-331788" algn="l" defTabSz="914400" rtl="0" eaLnBrk="1" latinLnBrk="0" hangingPunct="1">
        <a:spcBef>
          <a:spcPts val="600"/>
        </a:spcBef>
        <a:buClr>
          <a:schemeClr val="bg1">
            <a:lumMod val="65000"/>
          </a:schemeClr>
        </a:buClr>
        <a:buSzPct val="90000"/>
        <a:buFont typeface="Wingdings" pitchFamily="2" charset="2"/>
        <a:buChar char=""/>
        <a:defRPr kumimoji="1" sz="1800" kern="1200">
          <a:solidFill>
            <a:schemeClr val="tx1">
              <a:lumMod val="85000"/>
              <a:lumOff val="15000"/>
            </a:schemeClr>
          </a:solidFill>
          <a:latin typeface="+mn-lt"/>
          <a:ea typeface="+mn-ea"/>
          <a:cs typeface="+mn-cs"/>
        </a:defRPr>
      </a:lvl5pPr>
      <a:lvl6pPr marL="2290763" indent="-344488" algn="l" defTabSz="914400" rtl="0" eaLnBrk="1" latinLnBrk="0" hangingPunct="1">
        <a:spcBef>
          <a:spcPts val="600"/>
        </a:spcBef>
        <a:buClr>
          <a:schemeClr val="tx1">
            <a:lumMod val="75000"/>
            <a:lumOff val="25000"/>
          </a:schemeClr>
        </a:buClr>
        <a:buSzPct val="90000"/>
        <a:buFont typeface="Wingdings" pitchFamily="2" charset="2"/>
        <a:buChar char=""/>
        <a:defRPr kumimoji="1" lang="en-US" sz="1800" kern="1200" dirty="0" smtClean="0">
          <a:solidFill>
            <a:schemeClr val="tx1">
              <a:lumMod val="85000"/>
              <a:lumOff val="15000"/>
            </a:schemeClr>
          </a:solidFill>
          <a:latin typeface="+mn-lt"/>
          <a:ea typeface="+mn-ea"/>
          <a:cs typeface="+mn-cs"/>
        </a:defRPr>
      </a:lvl6pPr>
      <a:lvl7pPr marL="2625725" indent="-344488" algn="l" defTabSz="914400" rtl="0" eaLnBrk="1" latinLnBrk="0" hangingPunct="1">
        <a:spcBef>
          <a:spcPts val="600"/>
        </a:spcBef>
        <a:buClr>
          <a:schemeClr val="bg1">
            <a:lumMod val="65000"/>
          </a:schemeClr>
        </a:buClr>
        <a:buSzPct val="90000"/>
        <a:buFont typeface="Wingdings" pitchFamily="2" charset="2"/>
        <a:buChar char=""/>
        <a:defRPr kumimoji="1" lang="en-US" sz="1800" kern="1200" dirty="0" smtClean="0">
          <a:solidFill>
            <a:schemeClr val="tx1">
              <a:lumMod val="85000"/>
              <a:lumOff val="15000"/>
            </a:schemeClr>
          </a:solidFill>
          <a:latin typeface="+mn-lt"/>
          <a:ea typeface="+mn-ea"/>
          <a:cs typeface="+mn-cs"/>
        </a:defRPr>
      </a:lvl7pPr>
      <a:lvl8pPr marL="2970213" indent="-344488" algn="l" defTabSz="914400" rtl="0" eaLnBrk="1" latinLnBrk="0" hangingPunct="1">
        <a:spcBef>
          <a:spcPts val="600"/>
        </a:spcBef>
        <a:buClr>
          <a:schemeClr val="tx1">
            <a:lumMod val="75000"/>
            <a:lumOff val="25000"/>
          </a:schemeClr>
        </a:buClr>
        <a:buSzPct val="90000"/>
        <a:buFont typeface="Wingdings" pitchFamily="2" charset="2"/>
        <a:buChar char=""/>
        <a:defRPr kumimoji="1" lang="en-US" sz="1800" kern="1200" dirty="0" smtClean="0">
          <a:solidFill>
            <a:schemeClr val="tx1">
              <a:lumMod val="85000"/>
              <a:lumOff val="15000"/>
            </a:schemeClr>
          </a:solidFill>
          <a:latin typeface="+mn-lt"/>
          <a:ea typeface="+mn-ea"/>
          <a:cs typeface="+mn-cs"/>
        </a:defRPr>
      </a:lvl8pPr>
      <a:lvl9pPr marL="3313113" indent="-344488" algn="l" defTabSz="914400" rtl="0" eaLnBrk="1" latinLnBrk="0" hangingPunct="1">
        <a:spcBef>
          <a:spcPts val="600"/>
        </a:spcBef>
        <a:buClr>
          <a:schemeClr val="bg1">
            <a:lumMod val="65000"/>
          </a:schemeClr>
        </a:buClr>
        <a:buSzPct val="90000"/>
        <a:buFont typeface="Wingdings" pitchFamily="2" charset="2"/>
        <a:buChar char=""/>
        <a:defRPr kumimoji="1" lang="en-US" sz="1800" kern="1200" dirty="0">
          <a:solidFill>
            <a:schemeClr val="tx1">
              <a:lumMod val="85000"/>
              <a:lumOff val="15000"/>
            </a:schemeClr>
          </a:solidFill>
          <a:latin typeface="+mn-lt"/>
          <a:ea typeface="+mn-ea"/>
          <a:cs typeface="+mn-cs"/>
        </a:defRPr>
      </a:lvl9pPr>
    </p:bodyStyle>
    <p:otherStyle>
      <a:defPPr>
        <a:defRPr/>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 Id="rId3" Type="http://schemas.openxmlformats.org/officeDocument/2006/relationships/image" Target="../media/image8.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png"/><Relationship Id="rId3" Type="http://schemas.openxmlformats.org/officeDocument/2006/relationships/image" Target="../media/image10.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6.png"/><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dirty="0" smtClean="0"/>
              <a:t>研究進捗報告</a:t>
            </a:r>
            <a:endParaRPr kumimoji="1" lang="ja-JP" altLang="en-US" dirty="0"/>
          </a:p>
        </p:txBody>
      </p:sp>
      <p:sp>
        <p:nvSpPr>
          <p:cNvPr id="3" name="サブタイトル 2"/>
          <p:cNvSpPr>
            <a:spLocks noGrp="1"/>
          </p:cNvSpPr>
          <p:nvPr>
            <p:ph type="subTitle" idx="1"/>
          </p:nvPr>
        </p:nvSpPr>
        <p:spPr/>
        <p:txBody>
          <a:bodyPr/>
          <a:lstStyle/>
          <a:p>
            <a:r>
              <a:rPr lang="en-US" altLang="ja-JP" dirty="0" smtClean="0"/>
              <a:t>〜</a:t>
            </a:r>
            <a:r>
              <a:rPr lang="en-US" altLang="en-US" dirty="0"/>
              <a:t> </a:t>
            </a:r>
            <a:r>
              <a:rPr lang="en-US" altLang="en-US" dirty="0" smtClean="0"/>
              <a:t>DCPAM, </a:t>
            </a:r>
            <a:r>
              <a:rPr lang="ja-JP" altLang="en-US" dirty="0" smtClean="0"/>
              <a:t>海洋海氷モデル結合の取り組み</a:t>
            </a:r>
            <a:endParaRPr kumimoji="1" lang="ja-JP" altLang="en-US" dirty="0"/>
          </a:p>
        </p:txBody>
      </p:sp>
      <p:sp>
        <p:nvSpPr>
          <p:cNvPr id="4" name="テキスト ボックス 3"/>
          <p:cNvSpPr txBox="1"/>
          <p:nvPr/>
        </p:nvSpPr>
        <p:spPr>
          <a:xfrm>
            <a:off x="3093055" y="5495202"/>
            <a:ext cx="5695747" cy="646331"/>
          </a:xfrm>
          <a:prstGeom prst="rect">
            <a:avLst/>
          </a:prstGeom>
          <a:noFill/>
        </p:spPr>
        <p:txBody>
          <a:bodyPr wrap="square" rtlCol="0">
            <a:spAutoFit/>
          </a:bodyPr>
          <a:lstStyle/>
          <a:p>
            <a:pPr algn="r"/>
            <a:r>
              <a:rPr kumimoji="1" lang="ja-JP" altLang="en-US" dirty="0" smtClean="0"/>
              <a:t>海洋モデルミーティング</a:t>
            </a:r>
            <a:r>
              <a:rPr kumimoji="1" lang="en-US" altLang="ja-JP" dirty="0"/>
              <a:t> </a:t>
            </a:r>
            <a:r>
              <a:rPr kumimoji="1" lang="en-US" altLang="ja-JP" dirty="0" smtClean="0"/>
              <a:t>2015/07/27</a:t>
            </a:r>
          </a:p>
          <a:p>
            <a:pPr algn="r"/>
            <a:r>
              <a:rPr kumimoji="1" lang="ja-JP" altLang="en-US" dirty="0" smtClean="0"/>
              <a:t>河合</a:t>
            </a:r>
            <a:r>
              <a:rPr kumimoji="1" lang="en-US" altLang="ja-JP" dirty="0" smtClean="0"/>
              <a:t> </a:t>
            </a:r>
            <a:r>
              <a:rPr kumimoji="1" lang="ja-JP" altLang="en-US" dirty="0" smtClean="0"/>
              <a:t>佑太</a:t>
            </a:r>
            <a:endParaRPr kumimoji="1" lang="ja-JP" altLang="en-US" dirty="0"/>
          </a:p>
        </p:txBody>
      </p:sp>
    </p:spTree>
    <p:extLst>
      <p:ext uri="{BB962C8B-B14F-4D97-AF65-F5344CB8AC3E}">
        <p14:creationId xmlns:p14="http://schemas.microsoft.com/office/powerpoint/2010/main" val="3045138673"/>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大気・海洋・海氷</a:t>
            </a:r>
            <a:r>
              <a:rPr lang="ja-JP" altLang="en-US" dirty="0" smtClean="0"/>
              <a:t>モデル</a:t>
            </a:r>
            <a:r>
              <a:rPr lang="ja-JP" altLang="en-US" dirty="0" smtClean="0"/>
              <a:t>の</a:t>
            </a:r>
            <a:r>
              <a:rPr lang="ja-JP" altLang="en-US" dirty="0" smtClean="0"/>
              <a:t>結合</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r>
              <a:rPr kumimoji="1" lang="ja-JP" altLang="en-US" dirty="0" smtClean="0"/>
              <a:t>行ったこと</a:t>
            </a:r>
            <a:endParaRPr kumimoji="1" lang="en-US" altLang="ja-JP" dirty="0" smtClean="0"/>
          </a:p>
          <a:p>
            <a:pPr lvl="1"/>
            <a:r>
              <a:rPr lang="ja-JP" altLang="en-US" dirty="0" smtClean="0"/>
              <a:t>カップラー</a:t>
            </a:r>
            <a:r>
              <a:rPr lang="en-US" altLang="ja-JP" dirty="0" smtClean="0"/>
              <a:t>(</a:t>
            </a:r>
            <a:r>
              <a:rPr lang="en-US" altLang="ja-JP" dirty="0" err="1" smtClean="0"/>
              <a:t>Jcup</a:t>
            </a:r>
            <a:r>
              <a:rPr lang="en-US" altLang="ja-JP" dirty="0" smtClean="0"/>
              <a:t>) (Arakawa, 20**) </a:t>
            </a:r>
            <a:r>
              <a:rPr lang="ja-JP" altLang="en-US" dirty="0" smtClean="0"/>
              <a:t>を使って</a:t>
            </a:r>
            <a:r>
              <a:rPr lang="en-US" altLang="ja-JP" dirty="0" smtClean="0"/>
              <a:t>, DCPAM </a:t>
            </a:r>
            <a:r>
              <a:rPr lang="ja-JP" altLang="en-US" dirty="0" smtClean="0"/>
              <a:t>と海洋・海氷モデルを結合した</a:t>
            </a:r>
            <a:endParaRPr lang="en-US" altLang="ja-JP" dirty="0" smtClean="0"/>
          </a:p>
          <a:p>
            <a:pPr lvl="1"/>
            <a:r>
              <a:rPr lang="ja-JP" altLang="en-US" dirty="0" smtClean="0"/>
              <a:t>異なる構造格子間</a:t>
            </a:r>
            <a:r>
              <a:rPr lang="en-US" altLang="ja-JP" dirty="0" smtClean="0"/>
              <a:t>(</a:t>
            </a:r>
            <a:r>
              <a:rPr lang="ja-JP" altLang="en-US" dirty="0" smtClean="0"/>
              <a:t>例</a:t>
            </a:r>
            <a:r>
              <a:rPr lang="en-US" altLang="ja-JP" dirty="0" smtClean="0"/>
              <a:t>: T42 </a:t>
            </a:r>
            <a:r>
              <a:rPr lang="en-US" altLang="en-US" dirty="0" err="1" smtClean="0"/>
              <a:t>latlon</a:t>
            </a:r>
            <a:r>
              <a:rPr lang="en-US" altLang="en-US" dirty="0" smtClean="0"/>
              <a:t> &lt;-&gt; T21 </a:t>
            </a:r>
            <a:r>
              <a:rPr lang="en-US" altLang="en-US" dirty="0" err="1" smtClean="0"/>
              <a:t>latlon</a:t>
            </a:r>
            <a:r>
              <a:rPr lang="en-US" altLang="en-US" dirty="0" smtClean="0"/>
              <a:t>, T21 </a:t>
            </a:r>
            <a:r>
              <a:rPr lang="en-US" altLang="en-US" dirty="0" err="1" smtClean="0"/>
              <a:t>latlon</a:t>
            </a:r>
            <a:r>
              <a:rPr lang="en-US" altLang="en-US" dirty="0"/>
              <a:t> </a:t>
            </a:r>
            <a:r>
              <a:rPr lang="en-US" altLang="en-US" dirty="0" smtClean="0"/>
              <a:t>&lt;-&gt; </a:t>
            </a:r>
            <a:r>
              <a:rPr lang="ja-JP" altLang="en-US" dirty="0" smtClean="0"/>
              <a:t>軸対称</a:t>
            </a:r>
            <a:r>
              <a:rPr lang="en-US" altLang="ja-JP" dirty="0" smtClean="0"/>
              <a:t> T42 </a:t>
            </a:r>
            <a:r>
              <a:rPr lang="en-US" altLang="ja-JP" dirty="0" err="1" smtClean="0"/>
              <a:t>latlon</a:t>
            </a:r>
            <a:r>
              <a:rPr lang="en-US" altLang="ja-JP" dirty="0" smtClean="0"/>
              <a:t>)</a:t>
            </a:r>
            <a:r>
              <a:rPr lang="ja-JP" altLang="en-US" dirty="0" smtClean="0"/>
              <a:t>でフラックスの交換を行うための補間処理を実装した</a:t>
            </a:r>
            <a:endParaRPr lang="en-US" altLang="ja-JP" dirty="0" smtClean="0"/>
          </a:p>
          <a:p>
            <a:r>
              <a:rPr lang="en-US" altLang="en-US" dirty="0" err="1" smtClean="0"/>
              <a:t>Jcup</a:t>
            </a:r>
            <a:r>
              <a:rPr lang="en-US" altLang="en-US" dirty="0" smtClean="0"/>
              <a:t> </a:t>
            </a:r>
            <a:r>
              <a:rPr lang="ja-JP" altLang="en-US" dirty="0" smtClean="0"/>
              <a:t>が提供するもの</a:t>
            </a:r>
            <a:endParaRPr lang="en-US" altLang="ja-JP" dirty="0"/>
          </a:p>
          <a:p>
            <a:pPr lvl="1"/>
            <a:r>
              <a:rPr lang="ja-JP" altLang="en-US" dirty="0" smtClean="0"/>
              <a:t>大気</a:t>
            </a:r>
            <a:r>
              <a:rPr lang="en-US" altLang="ja-JP" dirty="0" smtClean="0"/>
              <a:t>, </a:t>
            </a:r>
            <a:r>
              <a:rPr lang="ja-JP" altLang="en-US" dirty="0" smtClean="0"/>
              <a:t>海洋</a:t>
            </a:r>
            <a:r>
              <a:rPr lang="en-US" altLang="ja-JP" dirty="0" smtClean="0"/>
              <a:t>, </a:t>
            </a:r>
            <a:r>
              <a:rPr lang="ja-JP" altLang="en-US" dirty="0" smtClean="0"/>
              <a:t>海氷モデル等から成るコンポーネント間のプロセス管理</a:t>
            </a:r>
            <a:r>
              <a:rPr lang="en-US" altLang="ja-JP" dirty="0" smtClean="0"/>
              <a:t>, </a:t>
            </a:r>
            <a:r>
              <a:rPr lang="ja-JP" altLang="en-US" dirty="0" smtClean="0"/>
              <a:t>データ通信</a:t>
            </a:r>
            <a:endParaRPr lang="en-US" altLang="ja-JP" dirty="0" smtClean="0"/>
          </a:p>
          <a:p>
            <a:pPr lvl="1"/>
            <a:r>
              <a:rPr lang="ja-JP" altLang="en-US" dirty="0" smtClean="0"/>
              <a:t>結合モデル実装のフレームワーク</a:t>
            </a:r>
            <a:endParaRPr lang="en-US" altLang="ja-JP" dirty="0" smtClean="0"/>
          </a:p>
          <a:p>
            <a:pPr lvl="2"/>
            <a:endParaRPr kumimoji="1" lang="ja-JP" altLang="en-US" dirty="0"/>
          </a:p>
        </p:txBody>
      </p:sp>
    </p:spTree>
    <p:extLst>
      <p:ext uri="{BB962C8B-B14F-4D97-AF65-F5344CB8AC3E}">
        <p14:creationId xmlns:p14="http://schemas.microsoft.com/office/powerpoint/2010/main" val="902536172"/>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大気・海洋・海氷</a:t>
            </a:r>
            <a:r>
              <a:rPr lang="ja-JP" altLang="en-US" dirty="0" smtClean="0"/>
              <a:t>モデル</a:t>
            </a:r>
            <a:r>
              <a:rPr lang="ja-JP" altLang="en-US" dirty="0" smtClean="0"/>
              <a:t>の</a:t>
            </a:r>
            <a:r>
              <a:rPr lang="ja-JP" altLang="en-US" dirty="0" smtClean="0"/>
              <a:t>結合</a:t>
            </a:r>
            <a:endParaRPr kumimoji="1" lang="ja-JP" altLang="en-US" dirty="0"/>
          </a:p>
        </p:txBody>
      </p:sp>
      <p:sp>
        <p:nvSpPr>
          <p:cNvPr id="3" name="コンテンツ プレースホルダー 2"/>
          <p:cNvSpPr>
            <a:spLocks noGrp="1"/>
          </p:cNvSpPr>
          <p:nvPr>
            <p:ph idx="1"/>
          </p:nvPr>
        </p:nvSpPr>
        <p:spPr/>
        <p:txBody>
          <a:bodyPr>
            <a:normAutofit fontScale="92500" lnSpcReduction="10000"/>
          </a:bodyPr>
          <a:lstStyle/>
          <a:p>
            <a:r>
              <a:rPr lang="en-US" altLang="en-US" dirty="0" err="1" smtClean="0"/>
              <a:t>Jcup</a:t>
            </a:r>
            <a:r>
              <a:rPr lang="en-US" altLang="en-US" dirty="0" smtClean="0"/>
              <a:t> </a:t>
            </a:r>
            <a:r>
              <a:rPr lang="ja-JP" altLang="en-US" dirty="0" smtClean="0"/>
              <a:t>導入にあたって</a:t>
            </a:r>
            <a:r>
              <a:rPr lang="en-US" altLang="ja-JP" dirty="0" smtClean="0"/>
              <a:t>, </a:t>
            </a:r>
            <a:r>
              <a:rPr lang="en-US" altLang="en-US" dirty="0" err="1" smtClean="0"/>
              <a:t>dcmodel</a:t>
            </a:r>
            <a:r>
              <a:rPr lang="en-US" altLang="en-US" dirty="0" smtClean="0"/>
              <a:t> </a:t>
            </a:r>
            <a:r>
              <a:rPr lang="ja-JP" altLang="en-US" dirty="0" smtClean="0"/>
              <a:t>のプログラム群に変更・修正が必要であった点</a:t>
            </a:r>
            <a:endParaRPr lang="en-US" altLang="ja-JP" dirty="0" smtClean="0"/>
          </a:p>
          <a:p>
            <a:pPr lvl="1"/>
            <a:r>
              <a:rPr lang="en-US" altLang="ja-JP" dirty="0" err="1" smtClean="0"/>
              <a:t>ispack</a:t>
            </a:r>
            <a:r>
              <a:rPr lang="en-US" altLang="ja-JP" dirty="0" smtClean="0"/>
              <a:t>, </a:t>
            </a:r>
            <a:r>
              <a:rPr lang="en-US" altLang="ja-JP" dirty="0" err="1" smtClean="0"/>
              <a:t>spmodel</a:t>
            </a:r>
            <a:r>
              <a:rPr lang="en-US" altLang="ja-JP" dirty="0" smtClean="0"/>
              <a:t>,</a:t>
            </a:r>
            <a:r>
              <a:rPr lang="ja-JP" altLang="en-US" dirty="0" smtClean="0"/>
              <a:t> </a:t>
            </a:r>
            <a:r>
              <a:rPr lang="en-US" altLang="ja-JP" dirty="0" smtClean="0"/>
              <a:t>(gtool5)</a:t>
            </a:r>
          </a:p>
          <a:p>
            <a:pPr lvl="2"/>
            <a:r>
              <a:rPr lang="ja-JP" altLang="en-US" dirty="0" smtClean="0"/>
              <a:t>コミュニケータの変更</a:t>
            </a:r>
            <a:r>
              <a:rPr lang="en-US" altLang="ja-JP" dirty="0" smtClean="0"/>
              <a:t>(MPI_COMM_WORLD </a:t>
            </a:r>
            <a:r>
              <a:rPr lang="ja-JP" altLang="en-US" dirty="0" smtClean="0"/>
              <a:t>を</a:t>
            </a:r>
            <a:r>
              <a:rPr lang="en-US" altLang="ja-JP" dirty="0" smtClean="0"/>
              <a:t> </a:t>
            </a:r>
            <a:r>
              <a:rPr lang="en-US" altLang="ja-JP" dirty="0" err="1" smtClean="0"/>
              <a:t>Jcup</a:t>
            </a:r>
            <a:r>
              <a:rPr lang="en-US" altLang="ja-JP" dirty="0" smtClean="0"/>
              <a:t> </a:t>
            </a:r>
            <a:r>
              <a:rPr lang="ja-JP" altLang="en-US" dirty="0" smtClean="0"/>
              <a:t>がコンポーネントごとに作成するコミュニケータに変更</a:t>
            </a:r>
            <a:r>
              <a:rPr lang="en-US" altLang="ja-JP" dirty="0" smtClean="0"/>
              <a:t>)</a:t>
            </a:r>
          </a:p>
          <a:p>
            <a:pPr lvl="1"/>
            <a:r>
              <a:rPr lang="en-US" altLang="ja-JP" dirty="0" smtClean="0"/>
              <a:t>DCPAM</a:t>
            </a:r>
            <a:endParaRPr lang="en-US" altLang="en-US" dirty="0" smtClean="0"/>
          </a:p>
          <a:p>
            <a:pPr lvl="2"/>
            <a:r>
              <a:rPr lang="ja-JP" altLang="en-US" dirty="0" smtClean="0"/>
              <a:t>メインプログラムのモジュール化</a:t>
            </a:r>
            <a:endParaRPr lang="en-US" altLang="ja-JP" dirty="0" smtClean="0"/>
          </a:p>
          <a:p>
            <a:pPr lvl="2"/>
            <a:r>
              <a:rPr lang="en-US" altLang="ja-JP" dirty="0" smtClean="0"/>
              <a:t>MPI </a:t>
            </a:r>
            <a:r>
              <a:rPr lang="ja-JP" altLang="en-US" dirty="0" smtClean="0"/>
              <a:t>ラッパーモジュールの修正</a:t>
            </a:r>
            <a:endParaRPr lang="en-US" altLang="ja-JP" dirty="0" smtClean="0"/>
          </a:p>
          <a:p>
            <a:pPr lvl="3"/>
            <a:r>
              <a:rPr lang="ja-JP" altLang="en-US" dirty="0" smtClean="0"/>
              <a:t>コミュニケータの変更</a:t>
            </a:r>
            <a:r>
              <a:rPr lang="en-US" altLang="en-US" dirty="0" smtClean="0"/>
              <a:t> </a:t>
            </a:r>
          </a:p>
          <a:p>
            <a:pPr lvl="1"/>
            <a:r>
              <a:rPr lang="ja-JP" altLang="en-US" dirty="0" smtClean="0"/>
              <a:t>海洋</a:t>
            </a:r>
            <a:r>
              <a:rPr lang="ja-JP" altLang="en-US" dirty="0"/>
              <a:t>モデル</a:t>
            </a:r>
            <a:endParaRPr lang="en-US" altLang="en-US" dirty="0"/>
          </a:p>
          <a:p>
            <a:pPr lvl="2"/>
            <a:r>
              <a:rPr lang="ja-JP" altLang="en-US" dirty="0"/>
              <a:t>メインプログラムのモジュール化</a:t>
            </a:r>
            <a:r>
              <a:rPr lang="en-US" altLang="en-US" dirty="0"/>
              <a:t> </a:t>
            </a:r>
            <a:endParaRPr lang="en-US" altLang="ja-JP" dirty="0"/>
          </a:p>
          <a:p>
            <a:pPr lvl="2"/>
            <a:endParaRPr lang="en-US" altLang="ja-JP" dirty="0"/>
          </a:p>
        </p:txBody>
      </p:sp>
    </p:spTree>
    <p:extLst>
      <p:ext uri="{BB962C8B-B14F-4D97-AF65-F5344CB8AC3E}">
        <p14:creationId xmlns:p14="http://schemas.microsoft.com/office/powerpoint/2010/main" val="3682382165"/>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大気・海洋・海氷モデルの結合</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結合計算実施までに残っている作業</a:t>
            </a:r>
            <a:endParaRPr lang="en-US" altLang="ja-JP" dirty="0" smtClean="0"/>
          </a:p>
          <a:p>
            <a:pPr lvl="1"/>
            <a:r>
              <a:rPr lang="ja-JP" altLang="en-US" dirty="0" smtClean="0"/>
              <a:t>相手モデルに送信したフラックスや海面温度等を</a:t>
            </a:r>
            <a:r>
              <a:rPr lang="en-US" altLang="ja-JP" dirty="0" smtClean="0"/>
              <a:t>, </a:t>
            </a:r>
            <a:r>
              <a:rPr lang="ja-JP" altLang="en-US" dirty="0" smtClean="0"/>
              <a:t>実際に各モデルの時間発展に反映させる</a:t>
            </a:r>
            <a:endParaRPr lang="en-US" altLang="ja-JP" dirty="0" smtClean="0"/>
          </a:p>
          <a:p>
            <a:endParaRPr lang="en-US" altLang="ja-JP" dirty="0" smtClean="0"/>
          </a:p>
          <a:p>
            <a:pPr lvl="1"/>
            <a:endParaRPr lang="en-US" altLang="ja-JP" dirty="0" smtClean="0"/>
          </a:p>
          <a:p>
            <a:pPr lvl="1"/>
            <a:endParaRPr kumimoji="1" lang="ja-JP" altLang="en-US" dirty="0"/>
          </a:p>
        </p:txBody>
      </p:sp>
    </p:spTree>
    <p:extLst>
      <p:ext uri="{BB962C8B-B14F-4D97-AF65-F5344CB8AC3E}">
        <p14:creationId xmlns:p14="http://schemas.microsoft.com/office/powerpoint/2010/main" val="292240359"/>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大気・海洋・海氷モデルの</a:t>
            </a:r>
            <a:r>
              <a:rPr lang="ja-JP" altLang="en-US" dirty="0" smtClean="0"/>
              <a:t>結合</a:t>
            </a:r>
            <a:r>
              <a:rPr lang="en-US" altLang="ja-JP" dirty="0" smtClean="0"/>
              <a:t/>
            </a:r>
            <a:br>
              <a:rPr lang="en-US" altLang="ja-JP" dirty="0" smtClean="0"/>
            </a:br>
            <a:r>
              <a:rPr lang="ja-JP" altLang="en-US" dirty="0" smtClean="0"/>
              <a:t>初期的な確認</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大部分の実装を完了したので</a:t>
            </a:r>
            <a:r>
              <a:rPr lang="en-US" altLang="ja-JP" dirty="0" smtClean="0"/>
              <a:t>, </a:t>
            </a:r>
            <a:r>
              <a:rPr lang="ja-JP" altLang="en-US" dirty="0" smtClean="0"/>
              <a:t>結合モデルの初期的な確認をおこなった</a:t>
            </a:r>
            <a:endParaRPr lang="en-US" altLang="ja-JP" dirty="0" smtClean="0"/>
          </a:p>
          <a:p>
            <a:pPr lvl="1"/>
            <a:r>
              <a:rPr lang="ja-JP" altLang="en-US" dirty="0" smtClean="0"/>
              <a:t>大気モデル</a:t>
            </a:r>
            <a:r>
              <a:rPr lang="en-US" altLang="ja-JP" dirty="0" smtClean="0"/>
              <a:t>-&gt;</a:t>
            </a:r>
            <a:r>
              <a:rPr lang="ja-JP" altLang="en-US" dirty="0" smtClean="0"/>
              <a:t>海洋モデル</a:t>
            </a:r>
            <a:r>
              <a:rPr lang="en-US" altLang="ja-JP" dirty="0" smtClean="0"/>
              <a:t>, </a:t>
            </a:r>
            <a:r>
              <a:rPr lang="ja-JP" altLang="en-US" dirty="0" smtClean="0"/>
              <a:t>海洋モデル</a:t>
            </a:r>
            <a:r>
              <a:rPr lang="en-US" altLang="ja-JP" dirty="0" smtClean="0"/>
              <a:t>-&gt;</a:t>
            </a:r>
            <a:r>
              <a:rPr lang="ja-JP" altLang="en-US" dirty="0" smtClean="0"/>
              <a:t>大気モデルでデータ</a:t>
            </a:r>
            <a:r>
              <a:rPr lang="en-US" altLang="ja-JP" dirty="0" smtClean="0"/>
              <a:t>(</a:t>
            </a:r>
            <a:r>
              <a:rPr lang="ja-JP" altLang="en-US" dirty="0" smtClean="0"/>
              <a:t>海面水温</a:t>
            </a:r>
            <a:r>
              <a:rPr lang="en-US" altLang="ja-JP" dirty="0" smtClean="0"/>
              <a:t>, </a:t>
            </a:r>
            <a:r>
              <a:rPr lang="ja-JP" altLang="en-US" dirty="0" smtClean="0"/>
              <a:t>運動量フラックス</a:t>
            </a:r>
            <a:r>
              <a:rPr lang="en-US" altLang="ja-JP" dirty="0" smtClean="0"/>
              <a:t>, </a:t>
            </a:r>
            <a:r>
              <a:rPr lang="ja-JP" altLang="en-US" dirty="0" smtClean="0"/>
              <a:t>放射フラックス等</a:t>
            </a:r>
            <a:r>
              <a:rPr lang="en-US" altLang="ja-JP" dirty="0" smtClean="0"/>
              <a:t>)</a:t>
            </a:r>
            <a:r>
              <a:rPr lang="ja-JP" altLang="en-US" dirty="0" smtClean="0"/>
              <a:t>のやり取りを問題なく行えるか</a:t>
            </a:r>
            <a:r>
              <a:rPr lang="en-US" altLang="ja-JP" dirty="0" smtClean="0"/>
              <a:t>?</a:t>
            </a:r>
          </a:p>
          <a:p>
            <a:pPr lvl="1"/>
            <a:r>
              <a:rPr lang="ja-JP" altLang="en-US" dirty="0" smtClean="0"/>
              <a:t>プログラムが異常終了しないか</a:t>
            </a:r>
            <a:r>
              <a:rPr lang="en-US" altLang="ja-JP" dirty="0" smtClean="0"/>
              <a:t>?</a:t>
            </a:r>
          </a:p>
          <a:p>
            <a:pPr lvl="1"/>
            <a:r>
              <a:rPr lang="en-US" altLang="ja-JP" dirty="0" smtClean="0"/>
              <a:t/>
            </a:r>
            <a:r>
              <a:rPr lang="ja-JP" altLang="en-US" dirty="0" smtClean="0"/>
              <a:t>予期せぬ同期処理により</a:t>
            </a:r>
            <a:r>
              <a:rPr lang="en-US" altLang="ja-JP" dirty="0" smtClean="0"/>
              <a:t>, </a:t>
            </a:r>
            <a:r>
              <a:rPr lang="ja-JP" altLang="en-US" dirty="0" smtClean="0"/>
              <a:t>デッドロックに陥らないか</a:t>
            </a:r>
            <a:r>
              <a:rPr lang="en-US" altLang="ja-JP" dirty="0" smtClean="0"/>
              <a:t>? </a:t>
            </a:r>
          </a:p>
          <a:p>
            <a:pPr lvl="1"/>
            <a:endParaRPr lang="en-US" altLang="ja-JP" dirty="0" smtClean="0"/>
          </a:p>
          <a:p>
            <a:pPr lvl="1"/>
            <a:endParaRPr kumimoji="1" lang="ja-JP" altLang="en-US" dirty="0"/>
          </a:p>
        </p:txBody>
      </p:sp>
    </p:spTree>
    <p:extLst>
      <p:ext uri="{BB962C8B-B14F-4D97-AF65-F5344CB8AC3E}">
        <p14:creationId xmlns:p14="http://schemas.microsoft.com/office/powerpoint/2010/main" val="2729845776"/>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大気・海洋・海氷モデルの</a:t>
            </a:r>
            <a:r>
              <a:rPr lang="ja-JP" altLang="en-US" dirty="0" smtClean="0"/>
              <a:t>結合</a:t>
            </a:r>
            <a:r>
              <a:rPr lang="en-US" altLang="ja-JP" dirty="0" smtClean="0"/>
              <a:t/>
            </a:r>
            <a:br>
              <a:rPr lang="en-US" altLang="ja-JP" dirty="0" smtClean="0"/>
            </a:br>
            <a:r>
              <a:rPr lang="ja-JP" altLang="en-US" dirty="0" smtClean="0"/>
              <a:t>初期的な確認</a:t>
            </a:r>
            <a:endParaRPr kumimoji="1" lang="ja-JP" altLang="en-US" dirty="0"/>
          </a:p>
        </p:txBody>
      </p:sp>
      <p:sp>
        <p:nvSpPr>
          <p:cNvPr id="3" name="コンテンツ プレースホルダー 2"/>
          <p:cNvSpPr>
            <a:spLocks noGrp="1"/>
          </p:cNvSpPr>
          <p:nvPr>
            <p:ph idx="1"/>
          </p:nvPr>
        </p:nvSpPr>
        <p:spPr>
          <a:xfrm>
            <a:off x="2049465" y="2133600"/>
            <a:ext cx="7076747" cy="3992563"/>
          </a:xfrm>
        </p:spPr>
        <p:txBody>
          <a:bodyPr>
            <a:normAutofit fontScale="92500" lnSpcReduction="20000"/>
          </a:bodyPr>
          <a:lstStyle/>
          <a:p>
            <a:pPr lvl="1"/>
            <a:r>
              <a:rPr lang="ja-JP" altLang="en-US" dirty="0" smtClean="0"/>
              <a:t>結合モデルの初期的な確認</a:t>
            </a:r>
            <a:endParaRPr lang="en-US" altLang="ja-JP" dirty="0" smtClean="0"/>
          </a:p>
          <a:p>
            <a:pPr lvl="2"/>
            <a:r>
              <a:rPr lang="ja-JP" altLang="en-US" dirty="0" smtClean="0"/>
              <a:t>大気モデル</a:t>
            </a:r>
            <a:endParaRPr lang="en-US" altLang="ja-JP" dirty="0" smtClean="0"/>
          </a:p>
          <a:p>
            <a:pPr lvl="3"/>
            <a:r>
              <a:rPr lang="ja-JP" altLang="en-US" dirty="0" smtClean="0"/>
              <a:t>解像度</a:t>
            </a:r>
            <a:r>
              <a:rPr lang="en-US" altLang="ja-JP" dirty="0" smtClean="0"/>
              <a:t> T21L26</a:t>
            </a:r>
          </a:p>
          <a:p>
            <a:pPr lvl="3"/>
            <a:r>
              <a:rPr lang="ja-JP" altLang="en-US" dirty="0" smtClean="0"/>
              <a:t>時間ステップ</a:t>
            </a:r>
            <a:r>
              <a:rPr lang="en-US" altLang="ja-JP" dirty="0" smtClean="0"/>
              <a:t>: 30 min</a:t>
            </a:r>
          </a:p>
          <a:p>
            <a:pPr lvl="3"/>
            <a:r>
              <a:rPr lang="ja-JP" altLang="en-US" dirty="0" smtClean="0"/>
              <a:t>プロセス数</a:t>
            </a:r>
            <a:r>
              <a:rPr lang="en-US" altLang="ja-JP" dirty="0" smtClean="0"/>
              <a:t>: 4 </a:t>
            </a:r>
          </a:p>
          <a:p>
            <a:pPr lvl="2"/>
            <a:r>
              <a:rPr lang="ja-JP" altLang="en-US" dirty="0" smtClean="0"/>
              <a:t>海洋モデル</a:t>
            </a:r>
            <a:endParaRPr lang="en-US" altLang="ja-JP" dirty="0" smtClean="0"/>
          </a:p>
          <a:p>
            <a:pPr lvl="3"/>
            <a:r>
              <a:rPr lang="ja-JP" altLang="en-US" dirty="0" smtClean="0"/>
              <a:t>解像度</a:t>
            </a:r>
            <a:r>
              <a:rPr lang="en-US" altLang="ja-JP" dirty="0" smtClean="0"/>
              <a:t>: T42L60 (</a:t>
            </a:r>
            <a:r>
              <a:rPr lang="ja-JP" altLang="en-US" dirty="0" smtClean="0"/>
              <a:t>ただし</a:t>
            </a:r>
            <a:r>
              <a:rPr lang="en-US" altLang="ja-JP" dirty="0" smtClean="0"/>
              <a:t>, </a:t>
            </a:r>
            <a:r>
              <a:rPr lang="ja-JP" altLang="en-US" dirty="0" smtClean="0"/>
              <a:t>軸対称設定</a:t>
            </a:r>
            <a:r>
              <a:rPr lang="en-US" altLang="ja-JP" dirty="0" smtClean="0"/>
              <a:t>)</a:t>
            </a:r>
          </a:p>
          <a:p>
            <a:pPr lvl="3"/>
            <a:r>
              <a:rPr lang="ja-JP" altLang="en-US" dirty="0" smtClean="0"/>
              <a:t>時間ステップ</a:t>
            </a:r>
            <a:r>
              <a:rPr lang="en-US" altLang="ja-JP" dirty="0" smtClean="0"/>
              <a:t>: 60 min</a:t>
            </a:r>
          </a:p>
          <a:p>
            <a:pPr lvl="3"/>
            <a:r>
              <a:rPr lang="ja-JP" altLang="en-US" dirty="0" smtClean="0"/>
              <a:t>プロセス数</a:t>
            </a:r>
            <a:r>
              <a:rPr lang="en-US" altLang="ja-JP" dirty="0" smtClean="0"/>
              <a:t>: 1 </a:t>
            </a:r>
          </a:p>
          <a:p>
            <a:pPr lvl="2"/>
            <a:r>
              <a:rPr lang="ja-JP" altLang="en-US" dirty="0" smtClean="0"/>
              <a:t>フラックスの交換のための通信は</a:t>
            </a:r>
            <a:r>
              <a:rPr lang="en-US" altLang="ja-JP" dirty="0" smtClean="0"/>
              <a:t>, 60 min </a:t>
            </a:r>
            <a:r>
              <a:rPr lang="ja-JP" altLang="en-US" dirty="0" smtClean="0"/>
              <a:t>ごとに行う</a:t>
            </a:r>
            <a:r>
              <a:rPr lang="en-US" altLang="ja-JP" dirty="0" smtClean="0"/>
              <a:t> </a:t>
            </a:r>
          </a:p>
          <a:p>
            <a:pPr lvl="3"/>
            <a:r>
              <a:rPr lang="ja-JP" altLang="en-US" dirty="0" smtClean="0"/>
              <a:t>データ通信が問題なく行えるかの確認</a:t>
            </a:r>
            <a:r>
              <a:rPr lang="en-US" altLang="ja-JP" dirty="0" smtClean="0"/>
              <a:t>. (</a:t>
            </a:r>
            <a:r>
              <a:rPr lang="ja-JP" altLang="en-US" dirty="0" smtClean="0"/>
              <a:t>実際には送信したフラックスをまだ反映させておらず</a:t>
            </a:r>
            <a:r>
              <a:rPr lang="en-US" altLang="ja-JP" dirty="0" smtClean="0"/>
              <a:t>, </a:t>
            </a:r>
            <a:r>
              <a:rPr lang="ja-JP" altLang="en-US" dirty="0" smtClean="0"/>
              <a:t>この後すぐ行う予定</a:t>
            </a:r>
            <a:r>
              <a:rPr lang="en-US" altLang="ja-JP" dirty="0" smtClean="0"/>
              <a:t>)</a:t>
            </a:r>
          </a:p>
        </p:txBody>
      </p:sp>
      <p:cxnSp>
        <p:nvCxnSpPr>
          <p:cNvPr id="5" name="直線矢印コネクタ 4"/>
          <p:cNvCxnSpPr>
            <a:endCxn id="6" idx="0"/>
          </p:cNvCxnSpPr>
          <p:nvPr/>
        </p:nvCxnSpPr>
        <p:spPr>
          <a:xfrm>
            <a:off x="502936" y="2640715"/>
            <a:ext cx="0" cy="298419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6" name="テキスト ボックス 5"/>
          <p:cNvSpPr txBox="1"/>
          <p:nvPr/>
        </p:nvSpPr>
        <p:spPr>
          <a:xfrm>
            <a:off x="167228" y="5624907"/>
            <a:ext cx="671415" cy="369332"/>
          </a:xfrm>
          <a:prstGeom prst="rect">
            <a:avLst/>
          </a:prstGeom>
          <a:noFill/>
        </p:spPr>
        <p:txBody>
          <a:bodyPr wrap="square" rtlCol="0">
            <a:spAutoFit/>
          </a:bodyPr>
          <a:lstStyle/>
          <a:p>
            <a:r>
              <a:rPr kumimoji="1" lang="ja-JP" altLang="en-US" dirty="0" smtClean="0"/>
              <a:t>時間</a:t>
            </a:r>
            <a:endParaRPr kumimoji="1" lang="ja-JP" altLang="en-US" dirty="0"/>
          </a:p>
        </p:txBody>
      </p:sp>
      <p:sp>
        <p:nvSpPr>
          <p:cNvPr id="7" name="正方形/長方形 6"/>
          <p:cNvSpPr/>
          <p:nvPr/>
        </p:nvSpPr>
        <p:spPr>
          <a:xfrm>
            <a:off x="603523" y="2728739"/>
            <a:ext cx="804699" cy="33952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603523" y="3197011"/>
            <a:ext cx="804699" cy="33952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1559099" y="2716164"/>
            <a:ext cx="213749" cy="339520"/>
          </a:xfrm>
          <a:prstGeom prst="rect">
            <a:avLst/>
          </a:prstGeom>
          <a:solidFill>
            <a:srgbClr val="0000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1540238" y="3616767"/>
            <a:ext cx="232610" cy="339520"/>
          </a:xfrm>
          <a:prstGeom prst="rect">
            <a:avLst/>
          </a:prstGeom>
          <a:solidFill>
            <a:srgbClr val="0000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603523" y="3637129"/>
            <a:ext cx="804699" cy="33952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9" name="正方形/長方形 18"/>
          <p:cNvSpPr/>
          <p:nvPr/>
        </p:nvSpPr>
        <p:spPr>
          <a:xfrm>
            <a:off x="603523" y="4119476"/>
            <a:ext cx="804699" cy="33952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0" name="正方形/長方形 19"/>
          <p:cNvSpPr/>
          <p:nvPr/>
        </p:nvSpPr>
        <p:spPr>
          <a:xfrm>
            <a:off x="1571671" y="4532943"/>
            <a:ext cx="201177" cy="339520"/>
          </a:xfrm>
          <a:prstGeom prst="rect">
            <a:avLst/>
          </a:prstGeom>
          <a:solidFill>
            <a:srgbClr val="0000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1" name="正方形/長方形 20"/>
          <p:cNvSpPr/>
          <p:nvPr/>
        </p:nvSpPr>
        <p:spPr>
          <a:xfrm>
            <a:off x="603523" y="4559594"/>
            <a:ext cx="804699" cy="33952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3" name="正方形/長方形 22"/>
          <p:cNvSpPr/>
          <p:nvPr/>
        </p:nvSpPr>
        <p:spPr>
          <a:xfrm>
            <a:off x="603523" y="5013791"/>
            <a:ext cx="804699" cy="33952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4" name="テキスト ボックス 23"/>
          <p:cNvSpPr txBox="1"/>
          <p:nvPr/>
        </p:nvSpPr>
        <p:spPr>
          <a:xfrm>
            <a:off x="502936" y="2263470"/>
            <a:ext cx="905286" cy="369332"/>
          </a:xfrm>
          <a:prstGeom prst="rect">
            <a:avLst/>
          </a:prstGeom>
          <a:noFill/>
        </p:spPr>
        <p:txBody>
          <a:bodyPr wrap="square" rtlCol="0">
            <a:spAutoFit/>
          </a:bodyPr>
          <a:lstStyle/>
          <a:p>
            <a:r>
              <a:rPr kumimoji="1" lang="en-US" altLang="ja-JP" dirty="0" smtClean="0"/>
              <a:t>AGCM</a:t>
            </a:r>
            <a:endParaRPr kumimoji="1" lang="ja-JP" altLang="en-US" dirty="0"/>
          </a:p>
        </p:txBody>
      </p:sp>
      <p:sp>
        <p:nvSpPr>
          <p:cNvPr id="25" name="テキスト ボックス 24"/>
          <p:cNvSpPr txBox="1"/>
          <p:nvPr/>
        </p:nvSpPr>
        <p:spPr>
          <a:xfrm>
            <a:off x="1408222" y="2271383"/>
            <a:ext cx="905286" cy="369332"/>
          </a:xfrm>
          <a:prstGeom prst="rect">
            <a:avLst/>
          </a:prstGeom>
          <a:noFill/>
        </p:spPr>
        <p:txBody>
          <a:bodyPr wrap="square" rtlCol="0">
            <a:spAutoFit/>
          </a:bodyPr>
          <a:lstStyle/>
          <a:p>
            <a:r>
              <a:rPr kumimoji="1" lang="en-US" altLang="ja-JP" dirty="0"/>
              <a:t>O</a:t>
            </a:r>
            <a:r>
              <a:rPr kumimoji="1" lang="en-US" altLang="ja-JP" dirty="0" smtClean="0"/>
              <a:t>GCM</a:t>
            </a:r>
            <a:endParaRPr kumimoji="1" lang="ja-JP" altLang="en-US" dirty="0"/>
          </a:p>
        </p:txBody>
      </p:sp>
      <p:cxnSp>
        <p:nvCxnSpPr>
          <p:cNvPr id="29" name="直線矢印コネクタ 28"/>
          <p:cNvCxnSpPr/>
          <p:nvPr/>
        </p:nvCxnSpPr>
        <p:spPr>
          <a:xfrm>
            <a:off x="318254" y="6378991"/>
            <a:ext cx="637324" cy="0"/>
          </a:xfrm>
          <a:prstGeom prst="straightConnector1">
            <a:avLst/>
          </a:prstGeom>
          <a:ln w="38100" cmpd="sng">
            <a:headEnd type="triangle"/>
            <a:tailEnd type="triangle"/>
          </a:ln>
        </p:spPr>
        <p:style>
          <a:lnRef idx="2">
            <a:schemeClr val="dk1"/>
          </a:lnRef>
          <a:fillRef idx="0">
            <a:schemeClr val="dk1"/>
          </a:fillRef>
          <a:effectRef idx="1">
            <a:schemeClr val="dk1"/>
          </a:effectRef>
          <a:fontRef idx="minor">
            <a:schemeClr val="tx1"/>
          </a:fontRef>
        </p:style>
      </p:cxnSp>
      <p:sp>
        <p:nvSpPr>
          <p:cNvPr id="30" name="テキスト ボックス 29"/>
          <p:cNvSpPr txBox="1"/>
          <p:nvPr/>
        </p:nvSpPr>
        <p:spPr>
          <a:xfrm>
            <a:off x="955578" y="6194325"/>
            <a:ext cx="3181069" cy="369332"/>
          </a:xfrm>
          <a:prstGeom prst="rect">
            <a:avLst/>
          </a:prstGeom>
          <a:noFill/>
        </p:spPr>
        <p:txBody>
          <a:bodyPr wrap="square" rtlCol="0">
            <a:spAutoFit/>
          </a:bodyPr>
          <a:lstStyle/>
          <a:p>
            <a:r>
              <a:rPr kumimoji="1" lang="ja-JP" altLang="en-US" dirty="0" smtClean="0"/>
              <a:t>フラックス交換のための通信</a:t>
            </a:r>
            <a:endParaRPr kumimoji="1" lang="ja-JP" altLang="en-US" dirty="0"/>
          </a:p>
        </p:txBody>
      </p:sp>
      <p:grpSp>
        <p:nvGrpSpPr>
          <p:cNvPr id="42" name="図形グループ 41"/>
          <p:cNvGrpSpPr/>
          <p:nvPr/>
        </p:nvGrpSpPr>
        <p:grpSpPr>
          <a:xfrm>
            <a:off x="624896" y="2663242"/>
            <a:ext cx="768482" cy="368792"/>
            <a:chOff x="624896" y="2663242"/>
            <a:chExt cx="768482" cy="368792"/>
          </a:xfrm>
        </p:grpSpPr>
        <p:sp>
          <p:nvSpPr>
            <p:cNvPr id="31" name="正方形/長方形 30"/>
            <p:cNvSpPr/>
            <p:nvPr/>
          </p:nvSpPr>
          <p:spPr>
            <a:xfrm>
              <a:off x="624896" y="2674317"/>
              <a:ext cx="150881" cy="356217"/>
            </a:xfrm>
            <a:prstGeom prst="rect">
              <a:avLst/>
            </a:prstGeom>
            <a:solidFill>
              <a:schemeClr val="accent1">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2" name="正方形/長方形 31"/>
            <p:cNvSpPr/>
            <p:nvPr/>
          </p:nvSpPr>
          <p:spPr>
            <a:xfrm>
              <a:off x="826070" y="2678440"/>
              <a:ext cx="142082" cy="339520"/>
            </a:xfrm>
            <a:prstGeom prst="rect">
              <a:avLst/>
            </a:prstGeom>
            <a:solidFill>
              <a:schemeClr val="accent1">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3" name="正方形/長方形 32"/>
            <p:cNvSpPr/>
            <p:nvPr/>
          </p:nvSpPr>
          <p:spPr>
            <a:xfrm>
              <a:off x="1028756" y="2663242"/>
              <a:ext cx="150881" cy="356217"/>
            </a:xfrm>
            <a:prstGeom prst="rect">
              <a:avLst/>
            </a:prstGeom>
            <a:solidFill>
              <a:schemeClr val="accent1">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4" name="正方形/長方形 33"/>
            <p:cNvSpPr/>
            <p:nvPr/>
          </p:nvSpPr>
          <p:spPr>
            <a:xfrm>
              <a:off x="1242497" y="2675817"/>
              <a:ext cx="150881" cy="356217"/>
            </a:xfrm>
            <a:prstGeom prst="rect">
              <a:avLst/>
            </a:prstGeom>
            <a:solidFill>
              <a:schemeClr val="accent1">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cxnSp>
        <p:nvCxnSpPr>
          <p:cNvPr id="13" name="直線矢印コネクタ 12"/>
          <p:cNvCxnSpPr/>
          <p:nvPr/>
        </p:nvCxnSpPr>
        <p:spPr>
          <a:xfrm>
            <a:off x="1056168" y="2917362"/>
            <a:ext cx="637324" cy="0"/>
          </a:xfrm>
          <a:prstGeom prst="straightConnector1">
            <a:avLst/>
          </a:prstGeom>
          <a:ln w="38100" cmpd="sng">
            <a:headEnd type="triangle"/>
            <a:tailEnd type="triangle"/>
          </a:ln>
        </p:spPr>
        <p:style>
          <a:lnRef idx="2">
            <a:schemeClr val="dk1"/>
          </a:lnRef>
          <a:fillRef idx="0">
            <a:schemeClr val="dk1"/>
          </a:fillRef>
          <a:effectRef idx="1">
            <a:schemeClr val="dk1"/>
          </a:effectRef>
          <a:fontRef idx="minor">
            <a:schemeClr val="tx1"/>
          </a:fontRef>
        </p:style>
      </p:cxnSp>
      <p:grpSp>
        <p:nvGrpSpPr>
          <p:cNvPr id="43" name="図形グループ 42"/>
          <p:cNvGrpSpPr/>
          <p:nvPr/>
        </p:nvGrpSpPr>
        <p:grpSpPr>
          <a:xfrm>
            <a:off x="624896" y="3128517"/>
            <a:ext cx="768482" cy="368792"/>
            <a:chOff x="624896" y="2663242"/>
            <a:chExt cx="768482" cy="368792"/>
          </a:xfrm>
        </p:grpSpPr>
        <p:sp>
          <p:nvSpPr>
            <p:cNvPr id="44" name="正方形/長方形 43"/>
            <p:cNvSpPr/>
            <p:nvPr/>
          </p:nvSpPr>
          <p:spPr>
            <a:xfrm>
              <a:off x="624896" y="2674317"/>
              <a:ext cx="150881" cy="356217"/>
            </a:xfrm>
            <a:prstGeom prst="rect">
              <a:avLst/>
            </a:prstGeom>
            <a:solidFill>
              <a:schemeClr val="accent1">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45" name="正方形/長方形 44"/>
            <p:cNvSpPr/>
            <p:nvPr/>
          </p:nvSpPr>
          <p:spPr>
            <a:xfrm>
              <a:off x="826070" y="2678440"/>
              <a:ext cx="142082" cy="339520"/>
            </a:xfrm>
            <a:prstGeom prst="rect">
              <a:avLst/>
            </a:prstGeom>
            <a:solidFill>
              <a:schemeClr val="accent1">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46" name="正方形/長方形 45"/>
            <p:cNvSpPr/>
            <p:nvPr/>
          </p:nvSpPr>
          <p:spPr>
            <a:xfrm>
              <a:off x="1028756" y="2663242"/>
              <a:ext cx="150881" cy="356217"/>
            </a:xfrm>
            <a:prstGeom prst="rect">
              <a:avLst/>
            </a:prstGeom>
            <a:solidFill>
              <a:schemeClr val="accent1">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47" name="正方形/長方形 46"/>
            <p:cNvSpPr/>
            <p:nvPr/>
          </p:nvSpPr>
          <p:spPr>
            <a:xfrm>
              <a:off x="1242497" y="2675817"/>
              <a:ext cx="150881" cy="356217"/>
            </a:xfrm>
            <a:prstGeom prst="rect">
              <a:avLst/>
            </a:prstGeom>
            <a:solidFill>
              <a:schemeClr val="accent1">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grpSp>
        <p:nvGrpSpPr>
          <p:cNvPr id="49" name="図形グループ 48"/>
          <p:cNvGrpSpPr/>
          <p:nvPr/>
        </p:nvGrpSpPr>
        <p:grpSpPr>
          <a:xfrm>
            <a:off x="644515" y="3607857"/>
            <a:ext cx="768482" cy="368792"/>
            <a:chOff x="624896" y="2663242"/>
            <a:chExt cx="768482" cy="368792"/>
          </a:xfrm>
        </p:grpSpPr>
        <p:sp>
          <p:nvSpPr>
            <p:cNvPr id="50" name="正方形/長方形 49"/>
            <p:cNvSpPr/>
            <p:nvPr/>
          </p:nvSpPr>
          <p:spPr>
            <a:xfrm>
              <a:off x="624896" y="2674317"/>
              <a:ext cx="150881" cy="356217"/>
            </a:xfrm>
            <a:prstGeom prst="rect">
              <a:avLst/>
            </a:prstGeom>
            <a:solidFill>
              <a:schemeClr val="accent1">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1" name="正方形/長方形 50"/>
            <p:cNvSpPr/>
            <p:nvPr/>
          </p:nvSpPr>
          <p:spPr>
            <a:xfrm>
              <a:off x="826070" y="2678440"/>
              <a:ext cx="142082" cy="339520"/>
            </a:xfrm>
            <a:prstGeom prst="rect">
              <a:avLst/>
            </a:prstGeom>
            <a:solidFill>
              <a:schemeClr val="accent1">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2" name="正方形/長方形 51"/>
            <p:cNvSpPr/>
            <p:nvPr/>
          </p:nvSpPr>
          <p:spPr>
            <a:xfrm>
              <a:off x="1028756" y="2663242"/>
              <a:ext cx="150881" cy="356217"/>
            </a:xfrm>
            <a:prstGeom prst="rect">
              <a:avLst/>
            </a:prstGeom>
            <a:solidFill>
              <a:schemeClr val="accent1">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3" name="正方形/長方形 52"/>
            <p:cNvSpPr/>
            <p:nvPr/>
          </p:nvSpPr>
          <p:spPr>
            <a:xfrm>
              <a:off x="1242497" y="2675817"/>
              <a:ext cx="150881" cy="356217"/>
            </a:xfrm>
            <a:prstGeom prst="rect">
              <a:avLst/>
            </a:prstGeom>
            <a:solidFill>
              <a:schemeClr val="accent1">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cxnSp>
        <p:nvCxnSpPr>
          <p:cNvPr id="14" name="直線矢印コネクタ 13"/>
          <p:cNvCxnSpPr/>
          <p:nvPr/>
        </p:nvCxnSpPr>
        <p:spPr>
          <a:xfrm>
            <a:off x="1005876" y="3824252"/>
            <a:ext cx="637324" cy="0"/>
          </a:xfrm>
          <a:prstGeom prst="straightConnector1">
            <a:avLst/>
          </a:prstGeom>
          <a:ln w="38100" cmpd="sng">
            <a:headEnd type="triangle"/>
            <a:tailEnd type="triangle"/>
          </a:ln>
        </p:spPr>
        <p:style>
          <a:lnRef idx="2">
            <a:schemeClr val="dk1"/>
          </a:lnRef>
          <a:fillRef idx="0">
            <a:schemeClr val="dk1"/>
          </a:fillRef>
          <a:effectRef idx="1">
            <a:schemeClr val="dk1"/>
          </a:effectRef>
          <a:fontRef idx="minor">
            <a:schemeClr val="tx1"/>
          </a:fontRef>
        </p:style>
      </p:cxnSp>
      <p:grpSp>
        <p:nvGrpSpPr>
          <p:cNvPr id="54" name="図形グループ 53"/>
          <p:cNvGrpSpPr/>
          <p:nvPr/>
        </p:nvGrpSpPr>
        <p:grpSpPr>
          <a:xfrm>
            <a:off x="634203" y="4064674"/>
            <a:ext cx="768482" cy="368792"/>
            <a:chOff x="624896" y="2663242"/>
            <a:chExt cx="768482" cy="368792"/>
          </a:xfrm>
        </p:grpSpPr>
        <p:sp>
          <p:nvSpPr>
            <p:cNvPr id="55" name="正方形/長方形 54"/>
            <p:cNvSpPr/>
            <p:nvPr/>
          </p:nvSpPr>
          <p:spPr>
            <a:xfrm>
              <a:off x="624896" y="2674317"/>
              <a:ext cx="150881" cy="356217"/>
            </a:xfrm>
            <a:prstGeom prst="rect">
              <a:avLst/>
            </a:prstGeom>
            <a:solidFill>
              <a:schemeClr val="accent1">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6" name="正方形/長方形 55"/>
            <p:cNvSpPr/>
            <p:nvPr/>
          </p:nvSpPr>
          <p:spPr>
            <a:xfrm>
              <a:off x="826070" y="2678440"/>
              <a:ext cx="142082" cy="339520"/>
            </a:xfrm>
            <a:prstGeom prst="rect">
              <a:avLst/>
            </a:prstGeom>
            <a:solidFill>
              <a:schemeClr val="accent1">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7" name="正方形/長方形 56"/>
            <p:cNvSpPr/>
            <p:nvPr/>
          </p:nvSpPr>
          <p:spPr>
            <a:xfrm>
              <a:off x="1028756" y="2663242"/>
              <a:ext cx="150881" cy="356217"/>
            </a:xfrm>
            <a:prstGeom prst="rect">
              <a:avLst/>
            </a:prstGeom>
            <a:solidFill>
              <a:schemeClr val="accent1">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8" name="正方形/長方形 57"/>
            <p:cNvSpPr/>
            <p:nvPr/>
          </p:nvSpPr>
          <p:spPr>
            <a:xfrm>
              <a:off x="1242497" y="2675817"/>
              <a:ext cx="150881" cy="356217"/>
            </a:xfrm>
            <a:prstGeom prst="rect">
              <a:avLst/>
            </a:prstGeom>
            <a:solidFill>
              <a:schemeClr val="accent1">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grpSp>
        <p:nvGrpSpPr>
          <p:cNvPr id="59" name="図形グループ 58"/>
          <p:cNvGrpSpPr/>
          <p:nvPr/>
        </p:nvGrpSpPr>
        <p:grpSpPr>
          <a:xfrm>
            <a:off x="620133" y="4521876"/>
            <a:ext cx="768482" cy="368792"/>
            <a:chOff x="624896" y="2663242"/>
            <a:chExt cx="768482" cy="368792"/>
          </a:xfrm>
        </p:grpSpPr>
        <p:sp>
          <p:nvSpPr>
            <p:cNvPr id="60" name="正方形/長方形 59"/>
            <p:cNvSpPr/>
            <p:nvPr/>
          </p:nvSpPr>
          <p:spPr>
            <a:xfrm>
              <a:off x="624896" y="2674317"/>
              <a:ext cx="150881" cy="356217"/>
            </a:xfrm>
            <a:prstGeom prst="rect">
              <a:avLst/>
            </a:prstGeom>
            <a:solidFill>
              <a:schemeClr val="accent1">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1" name="正方形/長方形 60"/>
            <p:cNvSpPr/>
            <p:nvPr/>
          </p:nvSpPr>
          <p:spPr>
            <a:xfrm>
              <a:off x="826070" y="2678440"/>
              <a:ext cx="142082" cy="339520"/>
            </a:xfrm>
            <a:prstGeom prst="rect">
              <a:avLst/>
            </a:prstGeom>
            <a:solidFill>
              <a:schemeClr val="accent1">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2" name="正方形/長方形 61"/>
            <p:cNvSpPr/>
            <p:nvPr/>
          </p:nvSpPr>
          <p:spPr>
            <a:xfrm>
              <a:off x="1028756" y="2663242"/>
              <a:ext cx="150881" cy="356217"/>
            </a:xfrm>
            <a:prstGeom prst="rect">
              <a:avLst/>
            </a:prstGeom>
            <a:solidFill>
              <a:schemeClr val="accent1">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3" name="正方形/長方形 62"/>
            <p:cNvSpPr/>
            <p:nvPr/>
          </p:nvSpPr>
          <p:spPr>
            <a:xfrm>
              <a:off x="1242497" y="2675817"/>
              <a:ext cx="150881" cy="356217"/>
            </a:xfrm>
            <a:prstGeom prst="rect">
              <a:avLst/>
            </a:prstGeom>
            <a:solidFill>
              <a:schemeClr val="accent1">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grpSp>
        <p:nvGrpSpPr>
          <p:cNvPr id="64" name="図形グループ 63"/>
          <p:cNvGrpSpPr/>
          <p:nvPr/>
        </p:nvGrpSpPr>
        <p:grpSpPr>
          <a:xfrm>
            <a:off x="626415" y="4971944"/>
            <a:ext cx="768482" cy="368792"/>
            <a:chOff x="624896" y="2663242"/>
            <a:chExt cx="768482" cy="368792"/>
          </a:xfrm>
        </p:grpSpPr>
        <p:sp>
          <p:nvSpPr>
            <p:cNvPr id="65" name="正方形/長方形 64"/>
            <p:cNvSpPr/>
            <p:nvPr/>
          </p:nvSpPr>
          <p:spPr>
            <a:xfrm>
              <a:off x="624896" y="2674317"/>
              <a:ext cx="150881" cy="356217"/>
            </a:xfrm>
            <a:prstGeom prst="rect">
              <a:avLst/>
            </a:prstGeom>
            <a:solidFill>
              <a:schemeClr val="accent1">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6" name="正方形/長方形 65"/>
            <p:cNvSpPr/>
            <p:nvPr/>
          </p:nvSpPr>
          <p:spPr>
            <a:xfrm>
              <a:off x="826070" y="2678440"/>
              <a:ext cx="142082" cy="339520"/>
            </a:xfrm>
            <a:prstGeom prst="rect">
              <a:avLst/>
            </a:prstGeom>
            <a:solidFill>
              <a:schemeClr val="accent1">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7" name="正方形/長方形 66"/>
            <p:cNvSpPr/>
            <p:nvPr/>
          </p:nvSpPr>
          <p:spPr>
            <a:xfrm>
              <a:off x="1028756" y="2663242"/>
              <a:ext cx="150881" cy="356217"/>
            </a:xfrm>
            <a:prstGeom prst="rect">
              <a:avLst/>
            </a:prstGeom>
            <a:solidFill>
              <a:schemeClr val="accent1">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8" name="正方形/長方形 67"/>
            <p:cNvSpPr/>
            <p:nvPr/>
          </p:nvSpPr>
          <p:spPr>
            <a:xfrm>
              <a:off x="1242497" y="2675817"/>
              <a:ext cx="150881" cy="356217"/>
            </a:xfrm>
            <a:prstGeom prst="rect">
              <a:avLst/>
            </a:prstGeom>
            <a:solidFill>
              <a:schemeClr val="accent1">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cxnSp>
        <p:nvCxnSpPr>
          <p:cNvPr id="22" name="直線矢印コネクタ 21"/>
          <p:cNvCxnSpPr/>
          <p:nvPr/>
        </p:nvCxnSpPr>
        <p:spPr>
          <a:xfrm>
            <a:off x="1005876" y="4746717"/>
            <a:ext cx="637324" cy="0"/>
          </a:xfrm>
          <a:prstGeom prst="straightConnector1">
            <a:avLst/>
          </a:prstGeom>
          <a:ln w="38100" cmpd="sng">
            <a:headEnd type="triangle"/>
            <a:tailEnd type="triangle"/>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3098272587"/>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大気・海洋・海氷モデルの</a:t>
            </a:r>
            <a:r>
              <a:rPr lang="ja-JP" altLang="en-US" dirty="0" smtClean="0"/>
              <a:t>結合</a:t>
            </a:r>
            <a:r>
              <a:rPr lang="en-US" altLang="ja-JP" dirty="0" smtClean="0"/>
              <a:t/>
            </a:r>
            <a:br>
              <a:rPr lang="en-US" altLang="ja-JP" dirty="0" smtClean="0"/>
            </a:br>
            <a:r>
              <a:rPr lang="ja-JP" altLang="en-US" dirty="0" smtClean="0"/>
              <a:t>初期的な確認</a:t>
            </a:r>
            <a:endParaRPr kumimoji="1" lang="ja-JP" altLang="en-US" dirty="0"/>
          </a:p>
        </p:txBody>
      </p:sp>
      <p:sp>
        <p:nvSpPr>
          <p:cNvPr id="3" name="コンテンツ プレースホルダー 2"/>
          <p:cNvSpPr>
            <a:spLocks noGrp="1"/>
          </p:cNvSpPr>
          <p:nvPr>
            <p:ph idx="1"/>
          </p:nvPr>
        </p:nvSpPr>
        <p:spPr/>
        <p:txBody>
          <a:bodyPr/>
          <a:lstStyle/>
          <a:p>
            <a:pPr lvl="1"/>
            <a:endParaRPr lang="en-US" altLang="ja-JP" dirty="0" smtClean="0"/>
          </a:p>
          <a:p>
            <a:pPr lvl="1"/>
            <a:endParaRPr kumimoji="1" lang="ja-JP" altLang="en-US" dirty="0"/>
          </a:p>
        </p:txBody>
      </p:sp>
      <p:sp>
        <p:nvSpPr>
          <p:cNvPr id="4" name="テキスト ボックス 3"/>
          <p:cNvSpPr txBox="1"/>
          <p:nvPr/>
        </p:nvSpPr>
        <p:spPr>
          <a:xfrm>
            <a:off x="284163" y="1802158"/>
            <a:ext cx="1391728" cy="369332"/>
          </a:xfrm>
          <a:prstGeom prst="rect">
            <a:avLst/>
          </a:prstGeom>
          <a:noFill/>
        </p:spPr>
        <p:txBody>
          <a:bodyPr wrap="square" rtlCol="0">
            <a:spAutoFit/>
          </a:bodyPr>
          <a:lstStyle/>
          <a:p>
            <a:r>
              <a:rPr kumimoji="1" lang="en-US" altLang="ja-JP" dirty="0" smtClean="0"/>
              <a:t>*</a:t>
            </a:r>
            <a:r>
              <a:rPr kumimoji="1" lang="ja-JP" altLang="en-US" dirty="0" smtClean="0"/>
              <a:t> </a:t>
            </a:r>
            <a:r>
              <a:rPr kumimoji="1" lang="en-US" altLang="ja-JP" dirty="0" smtClean="0"/>
              <a:t>30</a:t>
            </a:r>
            <a:r>
              <a:rPr kumimoji="1" lang="ja-JP" altLang="en-US" dirty="0" smtClean="0"/>
              <a:t> 日目</a:t>
            </a:r>
            <a:endParaRPr kumimoji="1" lang="ja-JP" altLang="en-US" dirty="0"/>
          </a:p>
        </p:txBody>
      </p:sp>
      <p:pic>
        <p:nvPicPr>
          <p:cNvPr id="5" name="図 4" descr="スクリーンショット 2015-07-27 3.14.45.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842614"/>
            <a:ext cx="4769344" cy="3389683"/>
          </a:xfrm>
          <a:prstGeom prst="rect">
            <a:avLst/>
          </a:prstGeom>
        </p:spPr>
      </p:pic>
      <p:pic>
        <p:nvPicPr>
          <p:cNvPr id="6" name="図 5" descr="スクリーンショット 2015-07-27 3.17.13.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47063" y="2702698"/>
            <a:ext cx="4796937" cy="3529599"/>
          </a:xfrm>
          <a:prstGeom prst="rect">
            <a:avLst/>
          </a:prstGeom>
        </p:spPr>
      </p:pic>
      <p:sp>
        <p:nvSpPr>
          <p:cNvPr id="7" name="テキスト ボックス 6"/>
          <p:cNvSpPr txBox="1"/>
          <p:nvPr/>
        </p:nvSpPr>
        <p:spPr>
          <a:xfrm>
            <a:off x="452642" y="2171490"/>
            <a:ext cx="3470256" cy="923330"/>
          </a:xfrm>
          <a:prstGeom prst="rect">
            <a:avLst/>
          </a:prstGeom>
          <a:noFill/>
        </p:spPr>
        <p:txBody>
          <a:bodyPr wrap="square" rtlCol="0">
            <a:spAutoFit/>
          </a:bodyPr>
          <a:lstStyle/>
          <a:p>
            <a:pPr marL="285750" indent="-285750">
              <a:buFontTx/>
              <a:buChar char="•"/>
            </a:pPr>
            <a:r>
              <a:rPr kumimoji="1" lang="ja-JP" altLang="en-US" dirty="0" smtClean="0"/>
              <a:t>大気モデル</a:t>
            </a:r>
            <a:endParaRPr kumimoji="1" lang="en-US" altLang="ja-JP" dirty="0"/>
          </a:p>
          <a:p>
            <a:r>
              <a:rPr kumimoji="1" lang="en-US" altLang="ja-JP" dirty="0" smtClean="0"/>
              <a:t>    (</a:t>
            </a:r>
            <a:r>
              <a:rPr kumimoji="1" lang="ja-JP" altLang="en-US" dirty="0" smtClean="0"/>
              <a:t>東西平均した</a:t>
            </a:r>
            <a:r>
              <a:rPr kumimoji="1" lang="en-US" altLang="ja-JP" dirty="0" smtClean="0"/>
              <a:t>)</a:t>
            </a:r>
            <a:r>
              <a:rPr kumimoji="1" lang="ja-JP" altLang="en-US" dirty="0" smtClean="0"/>
              <a:t>東西風</a:t>
            </a:r>
            <a:endParaRPr kumimoji="1" lang="en-US" altLang="ja-JP" dirty="0" smtClean="0"/>
          </a:p>
          <a:p>
            <a:endParaRPr kumimoji="1" lang="ja-JP" altLang="en-US" dirty="0"/>
          </a:p>
        </p:txBody>
      </p:sp>
      <p:sp>
        <p:nvSpPr>
          <p:cNvPr id="8" name="テキスト ボックス 7"/>
          <p:cNvSpPr txBox="1"/>
          <p:nvPr/>
        </p:nvSpPr>
        <p:spPr>
          <a:xfrm>
            <a:off x="4899150" y="2181445"/>
            <a:ext cx="3959100" cy="923330"/>
          </a:xfrm>
          <a:prstGeom prst="rect">
            <a:avLst/>
          </a:prstGeom>
          <a:noFill/>
        </p:spPr>
        <p:txBody>
          <a:bodyPr wrap="square" rtlCol="0">
            <a:spAutoFit/>
          </a:bodyPr>
          <a:lstStyle/>
          <a:p>
            <a:pPr marL="285750" indent="-285750">
              <a:buFontTx/>
              <a:buChar char="•"/>
            </a:pPr>
            <a:r>
              <a:rPr kumimoji="1" lang="ja-JP" altLang="en-US" dirty="0" smtClean="0"/>
              <a:t>海洋・海氷モデル</a:t>
            </a:r>
            <a:r>
              <a:rPr kumimoji="1" lang="en-US" altLang="ja-JP" dirty="0" smtClean="0"/>
              <a:t> (</a:t>
            </a:r>
            <a:r>
              <a:rPr kumimoji="1" lang="ja-JP" altLang="en-US" dirty="0" smtClean="0"/>
              <a:t>軸対称設定</a:t>
            </a:r>
            <a:r>
              <a:rPr kumimoji="1" lang="en-US" altLang="ja-JP" dirty="0" smtClean="0"/>
              <a:t>)</a:t>
            </a:r>
            <a:endParaRPr kumimoji="1" lang="en-US" altLang="ja-JP" dirty="0"/>
          </a:p>
          <a:p>
            <a:r>
              <a:rPr kumimoji="1" lang="en-US" altLang="ja-JP" dirty="0" smtClean="0"/>
              <a:t>     </a:t>
            </a:r>
            <a:r>
              <a:rPr kumimoji="1" lang="ja-JP" altLang="en-US" dirty="0" smtClean="0"/>
              <a:t>東西流</a:t>
            </a:r>
            <a:endParaRPr kumimoji="1" lang="en-US" altLang="ja-JP" dirty="0" smtClean="0"/>
          </a:p>
          <a:p>
            <a:endParaRPr kumimoji="1" lang="ja-JP" altLang="en-US" dirty="0"/>
          </a:p>
        </p:txBody>
      </p:sp>
      <p:sp>
        <p:nvSpPr>
          <p:cNvPr id="9" name="テキスト ボックス 8"/>
          <p:cNvSpPr txBox="1"/>
          <p:nvPr/>
        </p:nvSpPr>
        <p:spPr>
          <a:xfrm>
            <a:off x="955578" y="6232297"/>
            <a:ext cx="7902672" cy="646331"/>
          </a:xfrm>
          <a:prstGeom prst="rect">
            <a:avLst/>
          </a:prstGeom>
          <a:noFill/>
        </p:spPr>
        <p:txBody>
          <a:bodyPr wrap="square" rtlCol="0">
            <a:spAutoFit/>
          </a:bodyPr>
          <a:lstStyle/>
          <a:p>
            <a:r>
              <a:rPr kumimoji="1" lang="en-US" altLang="ja-JP" dirty="0" smtClean="0"/>
              <a:t>* </a:t>
            </a:r>
            <a:r>
              <a:rPr kumimoji="1" lang="ja-JP" altLang="en-US" dirty="0" smtClean="0"/>
              <a:t>並列実行においても</a:t>
            </a:r>
            <a:r>
              <a:rPr kumimoji="1" lang="en-US" altLang="ja-JP" dirty="0" smtClean="0"/>
              <a:t>, </a:t>
            </a:r>
            <a:r>
              <a:rPr kumimoji="1" lang="ja-JP" altLang="en-US" dirty="0" smtClean="0"/>
              <a:t>異常終了することなく各コンポーネントは時間発展している</a:t>
            </a:r>
            <a:r>
              <a:rPr kumimoji="1" lang="en-US" altLang="ja-JP" dirty="0" smtClean="0"/>
              <a:t>. .</a:t>
            </a:r>
            <a:endParaRPr kumimoji="1" lang="ja-JP" altLang="en-US" dirty="0"/>
          </a:p>
        </p:txBody>
      </p:sp>
    </p:spTree>
    <p:extLst>
      <p:ext uri="{BB962C8B-B14F-4D97-AF65-F5344CB8AC3E}">
        <p14:creationId xmlns:p14="http://schemas.microsoft.com/office/powerpoint/2010/main" val="2489220705"/>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大気・海洋・海氷モデルの</a:t>
            </a:r>
            <a:r>
              <a:rPr lang="ja-JP" altLang="en-US" dirty="0" smtClean="0"/>
              <a:t>結合</a:t>
            </a:r>
            <a:r>
              <a:rPr lang="en-US" altLang="ja-JP" dirty="0" smtClean="0"/>
              <a:t/>
            </a:r>
            <a:br>
              <a:rPr lang="en-US" altLang="ja-JP" dirty="0" smtClean="0"/>
            </a:br>
            <a:r>
              <a:rPr lang="ja-JP" altLang="en-US" dirty="0" smtClean="0"/>
              <a:t>初期的な確認</a:t>
            </a:r>
            <a:endParaRPr kumimoji="1" lang="ja-JP" altLang="en-US" dirty="0"/>
          </a:p>
        </p:txBody>
      </p:sp>
      <p:sp>
        <p:nvSpPr>
          <p:cNvPr id="3" name="コンテンツ プレースホルダー 2"/>
          <p:cNvSpPr>
            <a:spLocks noGrp="1"/>
          </p:cNvSpPr>
          <p:nvPr>
            <p:ph idx="1"/>
          </p:nvPr>
        </p:nvSpPr>
        <p:spPr/>
        <p:txBody>
          <a:bodyPr/>
          <a:lstStyle/>
          <a:p>
            <a:pPr lvl="1"/>
            <a:endParaRPr lang="en-US" altLang="ja-JP" dirty="0" smtClean="0"/>
          </a:p>
          <a:p>
            <a:pPr lvl="1"/>
            <a:endParaRPr kumimoji="1" lang="ja-JP" altLang="en-US" dirty="0"/>
          </a:p>
        </p:txBody>
      </p:sp>
      <p:sp>
        <p:nvSpPr>
          <p:cNvPr id="4" name="テキスト ボックス 3"/>
          <p:cNvSpPr txBox="1"/>
          <p:nvPr/>
        </p:nvSpPr>
        <p:spPr>
          <a:xfrm>
            <a:off x="284162" y="1802158"/>
            <a:ext cx="5964814" cy="369332"/>
          </a:xfrm>
          <a:prstGeom prst="rect">
            <a:avLst/>
          </a:prstGeom>
          <a:noFill/>
        </p:spPr>
        <p:txBody>
          <a:bodyPr wrap="square" rtlCol="0">
            <a:spAutoFit/>
          </a:bodyPr>
          <a:lstStyle/>
          <a:p>
            <a:r>
              <a:rPr kumimoji="1" lang="en-US" altLang="ja-JP" dirty="0" smtClean="0"/>
              <a:t>*</a:t>
            </a:r>
            <a:r>
              <a:rPr kumimoji="1" lang="ja-JP" altLang="en-US" dirty="0" smtClean="0"/>
              <a:t> 海水面温度およびフラックスの交換の確認</a:t>
            </a:r>
            <a:endParaRPr kumimoji="1" lang="ja-JP" altLang="en-US" dirty="0"/>
          </a:p>
        </p:txBody>
      </p:sp>
      <p:sp>
        <p:nvSpPr>
          <p:cNvPr id="7" name="テキスト ボックス 6"/>
          <p:cNvSpPr txBox="1"/>
          <p:nvPr/>
        </p:nvSpPr>
        <p:spPr>
          <a:xfrm>
            <a:off x="284163" y="2379532"/>
            <a:ext cx="4124073" cy="923330"/>
          </a:xfrm>
          <a:prstGeom prst="rect">
            <a:avLst/>
          </a:prstGeom>
          <a:noFill/>
        </p:spPr>
        <p:txBody>
          <a:bodyPr wrap="square" rtlCol="0">
            <a:spAutoFit/>
          </a:bodyPr>
          <a:lstStyle/>
          <a:p>
            <a:pPr marL="285750" indent="-285750">
              <a:buFontTx/>
              <a:buChar char="•"/>
            </a:pPr>
            <a:r>
              <a:rPr kumimoji="1" lang="en-US" altLang="ja-JP" dirty="0" smtClean="0"/>
              <a:t>[</a:t>
            </a:r>
            <a:r>
              <a:rPr kumimoji="1" lang="ja-JP" altLang="en-US" dirty="0" smtClean="0"/>
              <a:t>海洋モデル</a:t>
            </a:r>
            <a:r>
              <a:rPr kumimoji="1" lang="en-US" altLang="ja-JP" dirty="0" smtClean="0"/>
              <a:t> -&gt; </a:t>
            </a:r>
            <a:r>
              <a:rPr kumimoji="1" lang="ja-JP" altLang="en-US" dirty="0" smtClean="0"/>
              <a:t>大気モデル</a:t>
            </a:r>
            <a:r>
              <a:rPr kumimoji="1" lang="en-US" altLang="ja-JP" dirty="0" smtClean="0"/>
              <a:t>]</a:t>
            </a:r>
            <a:endParaRPr kumimoji="1" lang="en-US" altLang="ja-JP" dirty="0"/>
          </a:p>
          <a:p>
            <a:r>
              <a:rPr kumimoji="1" lang="en-US" altLang="ja-JP" dirty="0" smtClean="0"/>
              <a:t>    </a:t>
            </a:r>
            <a:r>
              <a:rPr kumimoji="1" lang="ja-JP" altLang="en-US" dirty="0" smtClean="0"/>
              <a:t>大気モデルが受け取った海水面温度</a:t>
            </a:r>
            <a:r>
              <a:rPr kumimoji="1" lang="en-US" altLang="ja-JP" dirty="0" smtClean="0"/>
              <a:t>(</a:t>
            </a:r>
            <a:r>
              <a:rPr kumimoji="1" lang="ja-JP" altLang="en-US" dirty="0" smtClean="0"/>
              <a:t>東西平均</a:t>
            </a:r>
            <a:r>
              <a:rPr kumimoji="1" lang="en-US" altLang="ja-JP" dirty="0" smtClean="0"/>
              <a:t>)</a:t>
            </a:r>
          </a:p>
        </p:txBody>
      </p:sp>
      <p:sp>
        <p:nvSpPr>
          <p:cNvPr id="8" name="テキスト ボックス 7"/>
          <p:cNvSpPr txBox="1"/>
          <p:nvPr/>
        </p:nvSpPr>
        <p:spPr>
          <a:xfrm>
            <a:off x="5056023" y="2382420"/>
            <a:ext cx="3959100" cy="923330"/>
          </a:xfrm>
          <a:prstGeom prst="rect">
            <a:avLst/>
          </a:prstGeom>
          <a:noFill/>
        </p:spPr>
        <p:txBody>
          <a:bodyPr wrap="square" rtlCol="0">
            <a:spAutoFit/>
          </a:bodyPr>
          <a:lstStyle/>
          <a:p>
            <a:pPr marL="285750" indent="-285750">
              <a:buFontTx/>
              <a:buChar char="•"/>
            </a:pPr>
            <a:r>
              <a:rPr kumimoji="1" lang="en-US" altLang="ja-JP" dirty="0" smtClean="0"/>
              <a:t>[</a:t>
            </a:r>
            <a:r>
              <a:rPr kumimoji="1" lang="ja-JP" altLang="en-US" dirty="0" smtClean="0"/>
              <a:t>大気モデル</a:t>
            </a:r>
            <a:r>
              <a:rPr kumimoji="1" lang="en-US" altLang="ja-JP" dirty="0" smtClean="0"/>
              <a:t> -&gt; </a:t>
            </a:r>
            <a:r>
              <a:rPr kumimoji="1" lang="ja-JP" altLang="en-US" dirty="0" smtClean="0"/>
              <a:t>海洋モデル</a:t>
            </a:r>
            <a:r>
              <a:rPr kumimoji="1" lang="en-US" altLang="ja-JP" dirty="0" smtClean="0"/>
              <a:t>]</a:t>
            </a:r>
          </a:p>
          <a:p>
            <a:r>
              <a:rPr kumimoji="1" lang="en-US" altLang="ja-JP" dirty="0" smtClean="0"/>
              <a:t>     </a:t>
            </a:r>
            <a:r>
              <a:rPr kumimoji="1" lang="ja-JP" altLang="en-US" dirty="0" smtClean="0"/>
              <a:t>海洋モデルが受け取った運動量フラックス</a:t>
            </a:r>
            <a:r>
              <a:rPr kumimoji="1" lang="en-US" altLang="ja-JP" dirty="0" smtClean="0"/>
              <a:t>(</a:t>
            </a:r>
            <a:r>
              <a:rPr kumimoji="1" lang="ja-JP" altLang="en-US" dirty="0" smtClean="0"/>
              <a:t>東西成分</a:t>
            </a:r>
            <a:r>
              <a:rPr kumimoji="1" lang="en-US" altLang="ja-JP" dirty="0" smtClean="0"/>
              <a:t>, </a:t>
            </a:r>
            <a:r>
              <a:rPr kumimoji="1" lang="ja-JP" altLang="en-US" dirty="0" smtClean="0"/>
              <a:t>東西平均</a:t>
            </a:r>
            <a:r>
              <a:rPr kumimoji="1" lang="en-US" altLang="ja-JP" dirty="0" smtClean="0"/>
              <a:t>)</a:t>
            </a:r>
            <a:endParaRPr kumimoji="1" lang="en-US" altLang="ja-JP" dirty="0" smtClean="0"/>
          </a:p>
        </p:txBody>
      </p:sp>
      <p:sp>
        <p:nvSpPr>
          <p:cNvPr id="9" name="テキスト ボックス 8"/>
          <p:cNvSpPr txBox="1"/>
          <p:nvPr/>
        </p:nvSpPr>
        <p:spPr>
          <a:xfrm>
            <a:off x="955578" y="6163888"/>
            <a:ext cx="7902672" cy="646331"/>
          </a:xfrm>
          <a:prstGeom prst="rect">
            <a:avLst/>
          </a:prstGeom>
          <a:noFill/>
        </p:spPr>
        <p:txBody>
          <a:bodyPr wrap="square" rtlCol="0">
            <a:spAutoFit/>
          </a:bodyPr>
          <a:lstStyle/>
          <a:p>
            <a:r>
              <a:rPr kumimoji="1" lang="en-US" altLang="ja-JP" dirty="0" smtClean="0"/>
              <a:t>* </a:t>
            </a:r>
            <a:r>
              <a:rPr kumimoji="1" lang="ja-JP" altLang="en-US" dirty="0" smtClean="0"/>
              <a:t>問題なく相手モデルにデータを渡せている</a:t>
            </a:r>
            <a:r>
              <a:rPr kumimoji="1" lang="en-US" altLang="ja-JP" dirty="0" smtClean="0"/>
              <a:t>. </a:t>
            </a:r>
            <a:r>
              <a:rPr kumimoji="1" lang="ja-JP" altLang="en-US" dirty="0" smtClean="0"/>
              <a:t>補間計算も見た目問題なさそうだが</a:t>
            </a:r>
            <a:r>
              <a:rPr kumimoji="1" lang="en-US" altLang="ja-JP" dirty="0" smtClean="0"/>
              <a:t>, </a:t>
            </a:r>
            <a:r>
              <a:rPr kumimoji="1" lang="ja-JP" altLang="en-US" dirty="0" smtClean="0"/>
              <a:t>定量的な確認はこれから</a:t>
            </a:r>
            <a:endParaRPr kumimoji="1" lang="ja-JP" altLang="en-US" dirty="0"/>
          </a:p>
        </p:txBody>
      </p:sp>
      <p:pic>
        <p:nvPicPr>
          <p:cNvPr id="10" name="図 9" descr="スクリーンショット 2015-07-27 3.33.39.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0952" y="3233753"/>
            <a:ext cx="4100445" cy="2892410"/>
          </a:xfrm>
          <a:prstGeom prst="rect">
            <a:avLst/>
          </a:prstGeom>
        </p:spPr>
      </p:pic>
      <p:pic>
        <p:nvPicPr>
          <p:cNvPr id="11" name="図 10" descr="スクリーンショット 2015-07-27 3.34.00.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51086" y="3288171"/>
            <a:ext cx="4107164" cy="2850567"/>
          </a:xfrm>
          <a:prstGeom prst="rect">
            <a:avLst/>
          </a:prstGeom>
        </p:spPr>
      </p:pic>
    </p:spTree>
    <p:extLst>
      <p:ext uri="{BB962C8B-B14F-4D97-AF65-F5344CB8AC3E}">
        <p14:creationId xmlns:p14="http://schemas.microsoft.com/office/powerpoint/2010/main" val="4177517465"/>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今後の予定</a:t>
            </a:r>
            <a:r>
              <a:rPr kumimoji="1" lang="en-US" altLang="ja-JP" dirty="0" smtClean="0"/>
              <a:t>(</a:t>
            </a:r>
            <a:r>
              <a:rPr kumimoji="1" lang="ja-JP" altLang="en-US" dirty="0" smtClean="0"/>
              <a:t>夏休みの課題</a:t>
            </a:r>
            <a:r>
              <a:rPr kumimoji="1" lang="en-US" altLang="ja-JP" dirty="0" smtClean="0"/>
              <a:t>)</a:t>
            </a:r>
            <a:endParaRPr kumimoji="1" lang="ja-JP" altLang="en-US" dirty="0"/>
          </a:p>
        </p:txBody>
      </p:sp>
      <p:sp>
        <p:nvSpPr>
          <p:cNvPr id="3" name="コンテンツ プレースホルダー 2"/>
          <p:cNvSpPr>
            <a:spLocks noGrp="1"/>
          </p:cNvSpPr>
          <p:nvPr>
            <p:ph idx="1"/>
          </p:nvPr>
        </p:nvSpPr>
        <p:spPr/>
        <p:txBody>
          <a:bodyPr>
            <a:normAutofit fontScale="92500"/>
          </a:bodyPr>
          <a:lstStyle/>
          <a:p>
            <a:pPr marL="454025" lvl="1" indent="-454025">
              <a:spcBef>
                <a:spcPts val="2000"/>
              </a:spcBef>
              <a:buClr>
                <a:schemeClr val="bg1">
                  <a:lumMod val="65000"/>
                </a:schemeClr>
              </a:buClr>
            </a:pPr>
            <a:r>
              <a:rPr lang="ja-JP" altLang="en-US" dirty="0"/>
              <a:t>相手モデルに送信したフラックスや海面温度等を</a:t>
            </a:r>
            <a:r>
              <a:rPr lang="en-US" altLang="ja-JP" dirty="0"/>
              <a:t>, </a:t>
            </a:r>
            <a:r>
              <a:rPr lang="ja-JP" altLang="en-US" dirty="0"/>
              <a:t>実際に各モデルの時間発展に反映させる</a:t>
            </a:r>
            <a:endParaRPr lang="en-US" altLang="ja-JP" dirty="0"/>
          </a:p>
          <a:p>
            <a:r>
              <a:rPr kumimoji="1" lang="ja-JP" altLang="en-US" dirty="0" smtClean="0"/>
              <a:t>大気海洋海氷結合モデルを使って水惑星実験実施する</a:t>
            </a:r>
            <a:r>
              <a:rPr kumimoji="1" lang="en-US" altLang="ja-JP" dirty="0" smtClean="0"/>
              <a:t> (</a:t>
            </a:r>
            <a:r>
              <a:rPr kumimoji="1" lang="ja-JP" altLang="en-US" dirty="0" smtClean="0"/>
              <a:t>兼デバッグ</a:t>
            </a:r>
            <a:r>
              <a:rPr kumimoji="1" lang="en-US" altLang="ja-JP" dirty="0" smtClean="0"/>
              <a:t>)</a:t>
            </a:r>
          </a:p>
          <a:p>
            <a:pPr lvl="1"/>
            <a:r>
              <a:rPr lang="ja-JP" altLang="en-US" dirty="0" smtClean="0"/>
              <a:t>まずは</a:t>
            </a:r>
            <a:r>
              <a:rPr kumimoji="1" lang="ja-JP" altLang="en-US" dirty="0" smtClean="0"/>
              <a:t>現在地球の太陽定数</a:t>
            </a:r>
            <a:r>
              <a:rPr kumimoji="1" lang="en-US" altLang="ja-JP" dirty="0" smtClean="0"/>
              <a:t>   (</a:t>
            </a:r>
            <a:r>
              <a:rPr kumimoji="1" lang="ja-JP" altLang="en-US" dirty="0" smtClean="0"/>
              <a:t>太陽定数のパラメータ実験に向けた標準実験の作成</a:t>
            </a:r>
            <a:r>
              <a:rPr kumimoji="1" lang="en-US" altLang="ja-JP" dirty="0" smtClean="0"/>
              <a:t>)</a:t>
            </a:r>
          </a:p>
          <a:p>
            <a:r>
              <a:rPr lang="ja-JP" altLang="en-US" dirty="0" smtClean="0"/>
              <a:t>海洋モデルのプロセス並列化</a:t>
            </a:r>
            <a:r>
              <a:rPr lang="en-US" altLang="ja-JP" dirty="0" smtClean="0"/>
              <a:t>(</a:t>
            </a:r>
            <a:r>
              <a:rPr lang="ja-JP" altLang="en-US" dirty="0" smtClean="0"/>
              <a:t>ハイブリッド</a:t>
            </a:r>
            <a:r>
              <a:rPr lang="en-US" altLang="ja-JP" dirty="0" smtClean="0"/>
              <a:t>MPI)</a:t>
            </a:r>
          </a:p>
          <a:p>
            <a:r>
              <a:rPr lang="ja-JP" altLang="en-US" dirty="0" smtClean="0"/>
              <a:t>スパコン</a:t>
            </a:r>
            <a:r>
              <a:rPr lang="en-US" altLang="ja-JP" dirty="0" smtClean="0"/>
              <a:t>(FX10) </a:t>
            </a:r>
            <a:r>
              <a:rPr lang="ja-JP" altLang="en-US" dirty="0" smtClean="0"/>
              <a:t>上での実行</a:t>
            </a:r>
            <a:endParaRPr lang="en-US" altLang="ja-JP" dirty="0" smtClean="0"/>
          </a:p>
          <a:p>
            <a:pPr lvl="1"/>
            <a:r>
              <a:rPr lang="en-US" altLang="ja-JP" dirty="0" smtClean="0"/>
              <a:t>DCPAM </a:t>
            </a:r>
            <a:r>
              <a:rPr lang="ja-JP" altLang="en-US" dirty="0" smtClean="0"/>
              <a:t>単体では既に実行済み</a:t>
            </a:r>
            <a:endParaRPr lang="en-US" altLang="ja-JP" dirty="0" smtClean="0"/>
          </a:p>
          <a:p>
            <a:pPr lvl="1"/>
            <a:endParaRPr lang="en-US" altLang="ja-JP" dirty="0"/>
          </a:p>
        </p:txBody>
      </p:sp>
    </p:spTree>
    <p:extLst>
      <p:ext uri="{BB962C8B-B14F-4D97-AF65-F5344CB8AC3E}">
        <p14:creationId xmlns:p14="http://schemas.microsoft.com/office/powerpoint/2010/main" val="423958358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前回までの進捗</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大気海洋海氷結合モデルによる水惑星実験に向けて</a:t>
            </a:r>
            <a:r>
              <a:rPr kumimoji="1" lang="en-US" altLang="ja-JP" dirty="0" smtClean="0"/>
              <a:t>, Winton(2000) </a:t>
            </a:r>
            <a:r>
              <a:rPr kumimoji="1" lang="ja-JP" altLang="en-US" dirty="0" smtClean="0"/>
              <a:t>にもとづく海氷熱力学モデルを実装した</a:t>
            </a:r>
            <a:r>
              <a:rPr kumimoji="1" lang="en-US" altLang="ja-JP" dirty="0" smtClean="0"/>
              <a:t>. </a:t>
            </a:r>
          </a:p>
          <a:p>
            <a:pPr lvl="1"/>
            <a:r>
              <a:rPr lang="en-US" altLang="en-US" dirty="0" err="1" smtClean="0"/>
              <a:t>Semtner</a:t>
            </a:r>
            <a:r>
              <a:rPr lang="en-US" altLang="en-US" dirty="0" smtClean="0"/>
              <a:t>(1976) </a:t>
            </a:r>
            <a:r>
              <a:rPr lang="ja-JP" altLang="en-US" dirty="0" smtClean="0"/>
              <a:t>と同様の鉛直一次元計算を行い</a:t>
            </a:r>
            <a:r>
              <a:rPr lang="en-US" altLang="ja-JP" dirty="0" smtClean="0"/>
              <a:t>, </a:t>
            </a:r>
            <a:r>
              <a:rPr lang="ja-JP" altLang="en-US" dirty="0" smtClean="0"/>
              <a:t>妥当性を確認した</a:t>
            </a:r>
            <a:endParaRPr lang="en-US" altLang="ja-JP" dirty="0" smtClean="0"/>
          </a:p>
          <a:p>
            <a:pPr lvl="2"/>
            <a:r>
              <a:rPr kumimoji="1" lang="ja-JP" altLang="en-US" dirty="0" smtClean="0"/>
              <a:t>おおまかには</a:t>
            </a:r>
            <a:r>
              <a:rPr kumimoji="1" lang="en-US" altLang="ja-JP" dirty="0" smtClean="0"/>
              <a:t>, </a:t>
            </a:r>
            <a:r>
              <a:rPr kumimoji="1" lang="en-US" altLang="ja-JP" dirty="0" err="1" smtClean="0"/>
              <a:t>Semtner</a:t>
            </a:r>
            <a:r>
              <a:rPr lang="en-US" altLang="ja-JP" dirty="0" smtClean="0"/>
              <a:t>(1976) </a:t>
            </a:r>
            <a:r>
              <a:rPr lang="ja-JP" altLang="en-US" dirty="0" smtClean="0"/>
              <a:t>の３層モデルと同じ振る舞いをする</a:t>
            </a:r>
            <a:endParaRPr lang="en-US" altLang="ja-JP" dirty="0" smtClean="0"/>
          </a:p>
        </p:txBody>
      </p:sp>
    </p:spTree>
    <p:extLst>
      <p:ext uri="{BB962C8B-B14F-4D97-AF65-F5344CB8AC3E}">
        <p14:creationId xmlns:p14="http://schemas.microsoft.com/office/powerpoint/2010/main" val="2896718101"/>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今回の主な話題</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大気・海洋・海氷モデル結合の途中経過を報告する</a:t>
            </a:r>
            <a:r>
              <a:rPr kumimoji="1" lang="en-US" altLang="ja-JP" dirty="0" smtClean="0"/>
              <a:t>.  </a:t>
            </a:r>
          </a:p>
          <a:p>
            <a:pPr lvl="1"/>
            <a:r>
              <a:rPr kumimoji="1" lang="ja-JP" altLang="en-US" dirty="0" smtClean="0"/>
              <a:t>海洋モデル</a:t>
            </a:r>
            <a:r>
              <a:rPr lang="en-US" altLang="ja-JP" dirty="0" smtClean="0"/>
              <a:t>, </a:t>
            </a:r>
            <a:r>
              <a:rPr kumimoji="1" lang="ja-JP" altLang="en-US" dirty="0" smtClean="0"/>
              <a:t>海氷モデルの結合</a:t>
            </a:r>
            <a:r>
              <a:rPr kumimoji="1" lang="en-US" altLang="ja-JP" dirty="0" smtClean="0"/>
              <a:t> [&lt;=</a:t>
            </a:r>
            <a:r>
              <a:rPr kumimoji="1" lang="ja-JP" altLang="en-US" dirty="0" smtClean="0"/>
              <a:t>完了</a:t>
            </a:r>
            <a:r>
              <a:rPr lang="en-US" altLang="ja-JP" dirty="0" smtClean="0"/>
              <a:t>]</a:t>
            </a:r>
            <a:endParaRPr kumimoji="1" lang="en-US" altLang="ja-JP" dirty="0" smtClean="0"/>
          </a:p>
          <a:p>
            <a:pPr lvl="2"/>
            <a:r>
              <a:rPr kumimoji="1" lang="en-US" altLang="ja-JP" dirty="0" smtClean="0"/>
              <a:t> (</a:t>
            </a:r>
            <a:r>
              <a:rPr kumimoji="1" lang="ja-JP" altLang="en-US" dirty="0" smtClean="0"/>
              <a:t>カップラーは使わず</a:t>
            </a:r>
            <a:r>
              <a:rPr kumimoji="1" lang="en-US" altLang="ja-JP" dirty="0" smtClean="0"/>
              <a:t>)</a:t>
            </a:r>
          </a:p>
          <a:p>
            <a:pPr lvl="1"/>
            <a:r>
              <a:rPr lang="ja-JP" altLang="en-US" dirty="0" smtClean="0"/>
              <a:t>海洋海氷モデルと大気モデル</a:t>
            </a:r>
            <a:r>
              <a:rPr lang="en-US" altLang="ja-JP" dirty="0" smtClean="0"/>
              <a:t>(DCPAM)</a:t>
            </a:r>
            <a:r>
              <a:rPr lang="ja-JP" altLang="en-US" dirty="0" smtClean="0"/>
              <a:t>の結合</a:t>
            </a:r>
            <a:r>
              <a:rPr lang="en-US" altLang="ja-JP" dirty="0" smtClean="0"/>
              <a:t>[&lt;= </a:t>
            </a:r>
            <a:r>
              <a:rPr lang="ja-JP" altLang="en-US" dirty="0" smtClean="0"/>
              <a:t>あと少し</a:t>
            </a:r>
            <a:r>
              <a:rPr lang="en-US" altLang="ja-JP" dirty="0" smtClean="0"/>
              <a:t>]</a:t>
            </a:r>
          </a:p>
          <a:p>
            <a:pPr lvl="2"/>
            <a:r>
              <a:rPr kumimoji="1" lang="ja-JP" altLang="en-US" dirty="0" smtClean="0"/>
              <a:t>カップラー</a:t>
            </a:r>
            <a:r>
              <a:rPr kumimoji="1" lang="en-US" altLang="ja-JP" dirty="0" smtClean="0"/>
              <a:t>(</a:t>
            </a:r>
            <a:r>
              <a:rPr kumimoji="1" lang="en-US" altLang="ja-JP" dirty="0" err="1" smtClean="0"/>
              <a:t>Jcup</a:t>
            </a:r>
            <a:r>
              <a:rPr kumimoji="1" lang="en-US" altLang="ja-JP" dirty="0" smtClean="0"/>
              <a:t>)</a:t>
            </a:r>
            <a:r>
              <a:rPr kumimoji="1" lang="ja-JP" altLang="en-US" dirty="0" smtClean="0"/>
              <a:t>を用いた</a:t>
            </a:r>
            <a:endParaRPr kumimoji="1" lang="en-US" altLang="ja-JP" dirty="0" smtClean="0"/>
          </a:p>
          <a:p>
            <a:pPr lvl="2"/>
            <a:endParaRPr lang="en-US" altLang="ja-JP" dirty="0"/>
          </a:p>
        </p:txBody>
      </p:sp>
    </p:spTree>
    <p:extLst>
      <p:ext uri="{BB962C8B-B14F-4D97-AF65-F5344CB8AC3E}">
        <p14:creationId xmlns:p14="http://schemas.microsoft.com/office/powerpoint/2010/main" val="427201359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海洋モデル </a:t>
            </a:r>
            <a:r>
              <a:rPr lang="en-US" altLang="ja-JP" dirty="0" smtClean="0"/>
              <a:t>–</a:t>
            </a:r>
            <a:r>
              <a:rPr lang="ja-JP" altLang="en-US" dirty="0" smtClean="0"/>
              <a:t> 海氷モデルの結合</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結合のために以前に実装した海氷熱力学モデルを少し拡張した</a:t>
            </a:r>
            <a:endParaRPr lang="en-US" altLang="ja-JP" dirty="0" smtClean="0"/>
          </a:p>
          <a:p>
            <a:pPr lvl="1"/>
            <a:r>
              <a:rPr lang="ja-JP" altLang="en-US" dirty="0" smtClean="0"/>
              <a:t>海氷の被覆率</a:t>
            </a:r>
            <a:r>
              <a:rPr lang="en-US" altLang="ja-JP" dirty="0" smtClean="0"/>
              <a:t>, </a:t>
            </a:r>
            <a:r>
              <a:rPr lang="ja-JP" altLang="en-US" dirty="0" smtClean="0"/>
              <a:t>海氷上の積雪を考慮できるようにした</a:t>
            </a:r>
            <a:endParaRPr lang="en-US" altLang="ja-JP" dirty="0" smtClean="0"/>
          </a:p>
          <a:p>
            <a:r>
              <a:rPr lang="ja-JP" altLang="en-US" dirty="0" smtClean="0"/>
              <a:t>海洋モデル</a:t>
            </a:r>
            <a:r>
              <a:rPr lang="en-US" altLang="ja-JP" dirty="0" smtClean="0"/>
              <a:t>, </a:t>
            </a:r>
            <a:r>
              <a:rPr lang="ja-JP" altLang="en-US" dirty="0" smtClean="0"/>
              <a:t>海氷モデルの結合</a:t>
            </a:r>
            <a:endParaRPr lang="en-US" altLang="ja-JP" dirty="0" smtClean="0"/>
          </a:p>
          <a:p>
            <a:pPr lvl="1"/>
            <a:r>
              <a:rPr kumimoji="1" lang="ja-JP" altLang="en-US" dirty="0" smtClean="0"/>
              <a:t>海洋モデル内の海水温度が氷点より下がった場合に海氷を生成させる</a:t>
            </a:r>
            <a:endParaRPr kumimoji="1" lang="en-US" altLang="ja-JP" dirty="0" smtClean="0"/>
          </a:p>
          <a:p>
            <a:pPr lvl="1"/>
            <a:r>
              <a:rPr lang="ja-JP" altLang="en-US" dirty="0" smtClean="0"/>
              <a:t>海洋・海氷・大気間でフラックスの交換ができるようにした</a:t>
            </a:r>
            <a:endParaRPr kumimoji="1" lang="en-US" altLang="ja-JP" dirty="0" smtClean="0"/>
          </a:p>
        </p:txBody>
      </p:sp>
    </p:spTree>
    <p:extLst>
      <p:ext uri="{BB962C8B-B14F-4D97-AF65-F5344CB8AC3E}">
        <p14:creationId xmlns:p14="http://schemas.microsoft.com/office/powerpoint/2010/main" val="167491399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t>海洋モデル </a:t>
            </a:r>
            <a:r>
              <a:rPr lang="en-US" altLang="ja-JP" dirty="0" smtClean="0"/>
              <a:t>–</a:t>
            </a:r>
            <a:r>
              <a:rPr lang="ja-JP" altLang="en-US" dirty="0" smtClean="0"/>
              <a:t> 海氷モデルの結合</a:t>
            </a:r>
            <a:r>
              <a:rPr lang="en-US" altLang="ja-JP" dirty="0" smtClean="0"/>
              <a:t/>
            </a:r>
            <a:br>
              <a:rPr lang="en-US" altLang="ja-JP" dirty="0" smtClean="0"/>
            </a:br>
            <a:r>
              <a:rPr lang="ja-JP" altLang="en-US" dirty="0" smtClean="0"/>
              <a:t>テスト計算</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海洋・海氷表面のフラックスを固定し</a:t>
            </a:r>
            <a:r>
              <a:rPr kumimoji="1" lang="en-US" altLang="ja-JP" dirty="0" smtClean="0"/>
              <a:t>, </a:t>
            </a:r>
            <a:r>
              <a:rPr kumimoji="1" lang="ja-JP" altLang="en-US" dirty="0" smtClean="0"/>
              <a:t>海氷生成までの時間発展を</a:t>
            </a:r>
            <a:r>
              <a:rPr kumimoji="1" lang="en-US" altLang="ja-JP" dirty="0" smtClean="0"/>
              <a:t>(</a:t>
            </a:r>
            <a:r>
              <a:rPr kumimoji="1" lang="ja-JP" altLang="en-US" dirty="0" smtClean="0"/>
              <a:t>試しに</a:t>
            </a:r>
            <a:r>
              <a:rPr kumimoji="1" lang="en-US" altLang="ja-JP" dirty="0" smtClean="0"/>
              <a:t>)</a:t>
            </a:r>
            <a:r>
              <a:rPr kumimoji="1" lang="ja-JP" altLang="en-US" dirty="0" smtClean="0"/>
              <a:t>計算してみる</a:t>
            </a:r>
            <a:endParaRPr kumimoji="1" lang="en-US" altLang="ja-JP" dirty="0" smtClean="0"/>
          </a:p>
          <a:p>
            <a:pPr lvl="1"/>
            <a:r>
              <a:rPr kumimoji="1" lang="ja-JP" altLang="en-US" dirty="0" smtClean="0"/>
              <a:t>海氷・海氷表面フラックスの分布は</a:t>
            </a:r>
            <a:r>
              <a:rPr kumimoji="1" lang="en-US" altLang="ja-JP" dirty="0" smtClean="0"/>
              <a:t>, </a:t>
            </a:r>
            <a:r>
              <a:rPr lang="en-US" altLang="ja-JP" dirty="0"/>
              <a:t>DCPAM </a:t>
            </a:r>
            <a:r>
              <a:rPr lang="ja-JP" altLang="en-US" dirty="0"/>
              <a:t>を</a:t>
            </a:r>
            <a:r>
              <a:rPr lang="ja-JP" altLang="en-US" dirty="0" smtClean="0"/>
              <a:t>用いて</a:t>
            </a:r>
            <a:r>
              <a:rPr lang="ja-JP" altLang="en-US" dirty="0"/>
              <a:t> </a:t>
            </a:r>
            <a:r>
              <a:rPr kumimoji="1" lang="en-US" altLang="ja-JP" dirty="0" smtClean="0"/>
              <a:t>SST </a:t>
            </a:r>
            <a:r>
              <a:rPr kumimoji="1" lang="ja-JP" altLang="en-US" dirty="0" smtClean="0"/>
              <a:t>固定の水惑星実験を行うことで</a:t>
            </a:r>
            <a:r>
              <a:rPr lang="en-US" altLang="ja-JP" dirty="0" smtClean="0"/>
              <a:t>, </a:t>
            </a:r>
            <a:r>
              <a:rPr kumimoji="1" lang="ja-JP" altLang="en-US" dirty="0" smtClean="0"/>
              <a:t>あらかじめ求めておく</a:t>
            </a:r>
            <a:r>
              <a:rPr kumimoji="1" lang="en-US" altLang="ja-JP" dirty="0" smtClean="0"/>
              <a:t>. </a:t>
            </a:r>
          </a:p>
        </p:txBody>
      </p:sp>
    </p:spTree>
    <p:extLst>
      <p:ext uri="{BB962C8B-B14F-4D97-AF65-F5344CB8AC3E}">
        <p14:creationId xmlns:p14="http://schemas.microsoft.com/office/powerpoint/2010/main" val="61413369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t>海洋モデル </a:t>
            </a:r>
            <a:r>
              <a:rPr lang="en-US" altLang="ja-JP" dirty="0" smtClean="0"/>
              <a:t>–</a:t>
            </a:r>
            <a:r>
              <a:rPr lang="ja-JP" altLang="en-US" dirty="0" smtClean="0"/>
              <a:t> 海氷モデルの結合</a:t>
            </a:r>
            <a:r>
              <a:rPr lang="en-US" altLang="ja-JP" dirty="0" smtClean="0"/>
              <a:t/>
            </a:r>
            <a:br>
              <a:rPr lang="en-US" altLang="ja-JP" dirty="0" smtClean="0"/>
            </a:br>
            <a:r>
              <a:rPr lang="ja-JP" altLang="en-US" dirty="0" smtClean="0"/>
              <a:t>テスト計算</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海洋・海氷表面のフラックスを固定し</a:t>
            </a:r>
            <a:r>
              <a:rPr kumimoji="1" lang="en-US" altLang="ja-JP" dirty="0" smtClean="0"/>
              <a:t>, </a:t>
            </a:r>
            <a:r>
              <a:rPr kumimoji="1" lang="ja-JP" altLang="en-US" dirty="0" smtClean="0"/>
              <a:t>海氷生成までの時間発展を</a:t>
            </a:r>
            <a:r>
              <a:rPr kumimoji="1" lang="en-US" altLang="ja-JP" dirty="0" smtClean="0"/>
              <a:t>(</a:t>
            </a:r>
            <a:r>
              <a:rPr kumimoji="1" lang="ja-JP" altLang="en-US" dirty="0" smtClean="0"/>
              <a:t>試しに</a:t>
            </a:r>
            <a:r>
              <a:rPr kumimoji="1" lang="en-US" altLang="ja-JP" dirty="0" smtClean="0"/>
              <a:t>)</a:t>
            </a:r>
            <a:r>
              <a:rPr kumimoji="1" lang="ja-JP" altLang="en-US" dirty="0" smtClean="0"/>
              <a:t>計算してみる</a:t>
            </a:r>
            <a:endParaRPr kumimoji="1" lang="en-US" altLang="ja-JP" dirty="0" smtClean="0"/>
          </a:p>
          <a:p>
            <a:pPr lvl="1"/>
            <a:r>
              <a:rPr kumimoji="1" lang="ja-JP" altLang="en-US" dirty="0" smtClean="0"/>
              <a:t>海氷・海氷表面フラックスの分布は</a:t>
            </a:r>
            <a:r>
              <a:rPr kumimoji="1" lang="en-US" altLang="ja-JP" dirty="0" smtClean="0"/>
              <a:t>, </a:t>
            </a:r>
            <a:r>
              <a:rPr lang="en-US" altLang="ja-JP" dirty="0"/>
              <a:t>DCPAM </a:t>
            </a:r>
            <a:r>
              <a:rPr lang="ja-JP" altLang="en-US" dirty="0"/>
              <a:t>を</a:t>
            </a:r>
            <a:r>
              <a:rPr lang="ja-JP" altLang="en-US" dirty="0" smtClean="0"/>
              <a:t>用いて</a:t>
            </a:r>
            <a:r>
              <a:rPr lang="ja-JP" altLang="en-US" dirty="0"/>
              <a:t> </a:t>
            </a:r>
            <a:r>
              <a:rPr kumimoji="1" lang="en-US" altLang="ja-JP" dirty="0" smtClean="0"/>
              <a:t>SST </a:t>
            </a:r>
            <a:r>
              <a:rPr kumimoji="1" lang="ja-JP" altLang="en-US" dirty="0" smtClean="0"/>
              <a:t>固定の水惑星実験を行うことで</a:t>
            </a:r>
            <a:r>
              <a:rPr lang="en-US" altLang="ja-JP" dirty="0" smtClean="0"/>
              <a:t>, </a:t>
            </a:r>
            <a:r>
              <a:rPr kumimoji="1" lang="ja-JP" altLang="en-US" dirty="0" smtClean="0"/>
              <a:t>あらかじめ求めておく</a:t>
            </a:r>
            <a:r>
              <a:rPr kumimoji="1" lang="en-US" altLang="ja-JP" dirty="0" smtClean="0"/>
              <a:t>. </a:t>
            </a:r>
          </a:p>
        </p:txBody>
      </p:sp>
      <p:pic>
        <p:nvPicPr>
          <p:cNvPr id="4" name="図 3" descr="スクリーンショット 2015-07-27 2.21.14.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59687" y="4358630"/>
            <a:ext cx="4413777" cy="2499370"/>
          </a:xfrm>
          <a:prstGeom prst="rect">
            <a:avLst/>
          </a:prstGeom>
        </p:spPr>
      </p:pic>
      <p:sp>
        <p:nvSpPr>
          <p:cNvPr id="5" name="テキスト ボックス 4"/>
          <p:cNvSpPr txBox="1"/>
          <p:nvPr/>
        </p:nvSpPr>
        <p:spPr>
          <a:xfrm>
            <a:off x="6073464" y="5902374"/>
            <a:ext cx="2903939" cy="646331"/>
          </a:xfrm>
          <a:prstGeom prst="rect">
            <a:avLst/>
          </a:prstGeom>
          <a:noFill/>
        </p:spPr>
        <p:txBody>
          <a:bodyPr wrap="square" rtlCol="0">
            <a:spAutoFit/>
          </a:bodyPr>
          <a:lstStyle/>
          <a:p>
            <a:r>
              <a:rPr kumimoji="1" lang="en-US" altLang="ja-JP" dirty="0" smtClean="0"/>
              <a:t>DCPAM </a:t>
            </a:r>
            <a:r>
              <a:rPr kumimoji="1" lang="ja-JP" altLang="en-US" dirty="0" smtClean="0"/>
              <a:t>に与えた海面温度</a:t>
            </a:r>
            <a:r>
              <a:rPr kumimoji="1" lang="en-US" altLang="ja-JP" dirty="0" smtClean="0"/>
              <a:t>(</a:t>
            </a:r>
            <a:r>
              <a:rPr kumimoji="1" lang="en-US" altLang="ja-JP" dirty="0" err="1" smtClean="0"/>
              <a:t>Hosaka</a:t>
            </a:r>
            <a:r>
              <a:rPr kumimoji="1" lang="en-US" altLang="ja-JP" dirty="0" smtClean="0"/>
              <a:t> et al., 1998)</a:t>
            </a:r>
            <a:endParaRPr kumimoji="1" lang="ja-JP" altLang="en-US" dirty="0"/>
          </a:p>
        </p:txBody>
      </p:sp>
    </p:spTree>
    <p:extLst>
      <p:ext uri="{BB962C8B-B14F-4D97-AF65-F5344CB8AC3E}">
        <p14:creationId xmlns:p14="http://schemas.microsoft.com/office/powerpoint/2010/main" val="75377856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t>海洋モデル </a:t>
            </a:r>
            <a:r>
              <a:rPr lang="en-US" altLang="ja-JP" dirty="0" smtClean="0"/>
              <a:t>–</a:t>
            </a:r>
            <a:r>
              <a:rPr lang="ja-JP" altLang="en-US" dirty="0" smtClean="0"/>
              <a:t> 海氷モデルの結合</a:t>
            </a:r>
            <a:r>
              <a:rPr lang="en-US" altLang="ja-JP" dirty="0" smtClean="0"/>
              <a:t/>
            </a:r>
            <a:br>
              <a:rPr lang="en-US" altLang="ja-JP" dirty="0" smtClean="0"/>
            </a:br>
            <a:r>
              <a:rPr lang="ja-JP" altLang="en-US" dirty="0" smtClean="0"/>
              <a:t>テスト計算結果</a:t>
            </a:r>
            <a:endParaRPr kumimoji="1" lang="ja-JP" altLang="en-US" dirty="0"/>
          </a:p>
        </p:txBody>
      </p:sp>
      <p:sp>
        <p:nvSpPr>
          <p:cNvPr id="3" name="コンテンツ プレースホルダー 2"/>
          <p:cNvSpPr>
            <a:spLocks noGrp="1"/>
          </p:cNvSpPr>
          <p:nvPr>
            <p:ph idx="1"/>
          </p:nvPr>
        </p:nvSpPr>
        <p:spPr>
          <a:xfrm>
            <a:off x="284163" y="1794080"/>
            <a:ext cx="8574087" cy="3992563"/>
          </a:xfrm>
        </p:spPr>
        <p:txBody>
          <a:bodyPr/>
          <a:lstStyle/>
          <a:p>
            <a:r>
              <a:rPr lang="en-US" altLang="ja-JP" dirty="0" smtClean="0"/>
              <a:t>DCPAM </a:t>
            </a:r>
            <a:r>
              <a:rPr lang="ja-JP" altLang="en-US" dirty="0"/>
              <a:t>を</a:t>
            </a:r>
            <a:r>
              <a:rPr lang="ja-JP" altLang="en-US" dirty="0" smtClean="0"/>
              <a:t>用いて</a:t>
            </a:r>
            <a:r>
              <a:rPr lang="ja-JP" altLang="en-US" dirty="0"/>
              <a:t> </a:t>
            </a:r>
            <a:r>
              <a:rPr kumimoji="1" lang="en-US" altLang="ja-JP" dirty="0" smtClean="0"/>
              <a:t>SST </a:t>
            </a:r>
            <a:r>
              <a:rPr kumimoji="1" lang="ja-JP" altLang="en-US" dirty="0" smtClean="0"/>
              <a:t>固定水惑星実験から得られた海面フラックス</a:t>
            </a:r>
            <a:r>
              <a:rPr kumimoji="1" lang="en-US" altLang="ja-JP" dirty="0" smtClean="0"/>
              <a:t> (</a:t>
            </a:r>
            <a:r>
              <a:rPr kumimoji="1" lang="ja-JP" altLang="en-US" dirty="0" smtClean="0"/>
              <a:t>積分時間</a:t>
            </a:r>
            <a:r>
              <a:rPr kumimoji="1" lang="en-US" altLang="ja-JP" dirty="0" smtClean="0"/>
              <a:t> 3 </a:t>
            </a:r>
            <a:r>
              <a:rPr kumimoji="1" lang="ja-JP" altLang="en-US" dirty="0" smtClean="0"/>
              <a:t>年</a:t>
            </a:r>
            <a:r>
              <a:rPr kumimoji="1" lang="en-US" altLang="ja-JP" dirty="0" smtClean="0"/>
              <a:t>, </a:t>
            </a:r>
            <a:r>
              <a:rPr kumimoji="1" lang="ja-JP" altLang="en-US" dirty="0" smtClean="0"/>
              <a:t>最後の</a:t>
            </a:r>
            <a:r>
              <a:rPr kumimoji="1" lang="en-US" altLang="ja-JP" dirty="0" smtClean="0"/>
              <a:t> 2 </a:t>
            </a:r>
            <a:r>
              <a:rPr kumimoji="1" lang="ja-JP" altLang="en-US" dirty="0" smtClean="0"/>
              <a:t>年を平均した</a:t>
            </a:r>
            <a:r>
              <a:rPr kumimoji="1" lang="en-US" altLang="ja-JP" dirty="0" smtClean="0"/>
              <a:t>)</a:t>
            </a:r>
          </a:p>
        </p:txBody>
      </p:sp>
      <p:pic>
        <p:nvPicPr>
          <p:cNvPr id="5" name="図 4" descr="スクリーンショット 2015-07-27 2.23.57.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15609" y="2940376"/>
            <a:ext cx="4136646" cy="2846267"/>
          </a:xfrm>
          <a:prstGeom prst="rect">
            <a:avLst/>
          </a:prstGeom>
        </p:spPr>
      </p:pic>
      <p:pic>
        <p:nvPicPr>
          <p:cNvPr id="6" name="図 5" descr="スクリーンショット 2015-07-27 2.46.19.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9672" y="2932864"/>
            <a:ext cx="4015937" cy="2853779"/>
          </a:xfrm>
          <a:prstGeom prst="rect">
            <a:avLst/>
          </a:prstGeom>
        </p:spPr>
      </p:pic>
      <p:sp>
        <p:nvSpPr>
          <p:cNvPr id="8" name="テキスト ボックス 7"/>
          <p:cNvSpPr txBox="1"/>
          <p:nvPr/>
        </p:nvSpPr>
        <p:spPr>
          <a:xfrm>
            <a:off x="6198683" y="5786643"/>
            <a:ext cx="2489532" cy="369332"/>
          </a:xfrm>
          <a:prstGeom prst="rect">
            <a:avLst/>
          </a:prstGeom>
          <a:noFill/>
        </p:spPr>
        <p:txBody>
          <a:bodyPr wrap="square" rtlCol="0">
            <a:spAutoFit/>
          </a:bodyPr>
          <a:lstStyle/>
          <a:p>
            <a:r>
              <a:rPr kumimoji="1" lang="ja-JP" altLang="en-US" dirty="0" smtClean="0"/>
              <a:t>淡水フラックス</a:t>
            </a:r>
            <a:endParaRPr kumimoji="1" lang="ja-JP" altLang="en-US" dirty="0"/>
          </a:p>
        </p:txBody>
      </p:sp>
      <p:sp>
        <p:nvSpPr>
          <p:cNvPr id="9" name="テキスト ボックス 8"/>
          <p:cNvSpPr txBox="1"/>
          <p:nvPr/>
        </p:nvSpPr>
        <p:spPr>
          <a:xfrm>
            <a:off x="1258857" y="5649822"/>
            <a:ext cx="3984248" cy="1200329"/>
          </a:xfrm>
          <a:prstGeom prst="rect">
            <a:avLst/>
          </a:prstGeom>
          <a:noFill/>
        </p:spPr>
        <p:txBody>
          <a:bodyPr wrap="square" rtlCol="0">
            <a:spAutoFit/>
          </a:bodyPr>
          <a:lstStyle/>
          <a:p>
            <a:r>
              <a:rPr kumimoji="1" lang="ja-JP" altLang="en-US" dirty="0" smtClean="0"/>
              <a:t>下向き長波放射フラックス</a:t>
            </a:r>
            <a:r>
              <a:rPr kumimoji="1" lang="en-US" altLang="ja-JP" dirty="0" smtClean="0"/>
              <a:t>,</a:t>
            </a:r>
          </a:p>
          <a:p>
            <a:r>
              <a:rPr kumimoji="1" lang="ja-JP" altLang="en-US" dirty="0" smtClean="0"/>
              <a:t>下向き短波放射フラックス</a:t>
            </a:r>
            <a:r>
              <a:rPr kumimoji="1" lang="en-US" altLang="ja-JP" dirty="0" smtClean="0"/>
              <a:t>,</a:t>
            </a:r>
          </a:p>
          <a:p>
            <a:r>
              <a:rPr kumimoji="1" lang="ja-JP" altLang="en-US" dirty="0" smtClean="0"/>
              <a:t>顕熱フラックス</a:t>
            </a:r>
            <a:r>
              <a:rPr kumimoji="1" lang="en-US" altLang="ja-JP" dirty="0" smtClean="0"/>
              <a:t>,</a:t>
            </a:r>
          </a:p>
          <a:p>
            <a:r>
              <a:rPr kumimoji="1" lang="ja-JP" altLang="en-US" dirty="0" smtClean="0"/>
              <a:t>潜熱フラックス  </a:t>
            </a:r>
            <a:r>
              <a:rPr kumimoji="1" lang="en-US" altLang="ja-JP" dirty="0" smtClean="0"/>
              <a:t>[</a:t>
            </a:r>
            <a:r>
              <a:rPr kumimoji="1" lang="ja-JP" altLang="en-US" dirty="0" smtClean="0"/>
              <a:t>下向き正</a:t>
            </a:r>
            <a:r>
              <a:rPr kumimoji="1" lang="en-US" altLang="ja-JP" dirty="0" smtClean="0"/>
              <a:t>)</a:t>
            </a:r>
            <a:endParaRPr kumimoji="1" lang="ja-JP" altLang="en-US" dirty="0"/>
          </a:p>
        </p:txBody>
      </p:sp>
    </p:spTree>
    <p:extLst>
      <p:ext uri="{BB962C8B-B14F-4D97-AF65-F5344CB8AC3E}">
        <p14:creationId xmlns:p14="http://schemas.microsoft.com/office/powerpoint/2010/main" val="3412747960"/>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t>海洋モデル </a:t>
            </a:r>
            <a:r>
              <a:rPr lang="en-US" altLang="ja-JP" dirty="0" smtClean="0"/>
              <a:t>–</a:t>
            </a:r>
            <a:r>
              <a:rPr lang="ja-JP" altLang="en-US" dirty="0" smtClean="0"/>
              <a:t> 海氷モデルの結合</a:t>
            </a:r>
            <a:r>
              <a:rPr lang="en-US" altLang="ja-JP" dirty="0" smtClean="0"/>
              <a:t/>
            </a:r>
            <a:br>
              <a:rPr lang="en-US" altLang="ja-JP" dirty="0" smtClean="0"/>
            </a:br>
            <a:r>
              <a:rPr lang="ja-JP" altLang="en-US" dirty="0" smtClean="0"/>
              <a:t>テスト計算結果</a:t>
            </a:r>
            <a:endParaRPr kumimoji="1" lang="ja-JP" altLang="en-US" dirty="0"/>
          </a:p>
        </p:txBody>
      </p:sp>
      <p:pic>
        <p:nvPicPr>
          <p:cNvPr id="4" name="コンテンツ プレースホルダー 3" descr="スクリーンショット 2015-07-27 2.59.30.png"/>
          <p:cNvPicPr>
            <a:picLocks noGrp="1" noChangeAspect="1"/>
          </p:cNvPicPr>
          <p:nvPr>
            <p:ph idx="1"/>
          </p:nvPr>
        </p:nvPicPr>
        <p:blipFill rotWithShape="1">
          <a:blip r:embed="rId2">
            <a:extLst>
              <a:ext uri="{28A0092B-C50C-407E-A947-70E740481C1C}">
                <a14:useLocalDpi xmlns:a14="http://schemas.microsoft.com/office/drawing/2010/main" val="0"/>
              </a:ext>
            </a:extLst>
          </a:blip>
          <a:srcRect t="15474" b="-200"/>
          <a:stretch/>
        </p:blipFill>
        <p:spPr>
          <a:xfrm>
            <a:off x="17599" y="2265188"/>
            <a:ext cx="4217112" cy="3319757"/>
          </a:xfrm>
        </p:spPr>
      </p:pic>
      <p:pic>
        <p:nvPicPr>
          <p:cNvPr id="7" name="図 6" descr="スクリーンショット 2015-07-27 3.01.44.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38995" y="1845556"/>
            <a:ext cx="4217112" cy="2490586"/>
          </a:xfrm>
          <a:prstGeom prst="rect">
            <a:avLst/>
          </a:prstGeom>
        </p:spPr>
      </p:pic>
      <p:pic>
        <p:nvPicPr>
          <p:cNvPr id="10" name="図 9" descr="スクリーンショット 2015-07-27 3.02.40.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38994" y="4399017"/>
            <a:ext cx="4450981" cy="2458983"/>
          </a:xfrm>
          <a:prstGeom prst="rect">
            <a:avLst/>
          </a:prstGeom>
        </p:spPr>
      </p:pic>
      <p:sp>
        <p:nvSpPr>
          <p:cNvPr id="11" name="テキスト ボックス 10"/>
          <p:cNvSpPr txBox="1"/>
          <p:nvPr/>
        </p:nvSpPr>
        <p:spPr>
          <a:xfrm>
            <a:off x="533108" y="1895856"/>
            <a:ext cx="3684004" cy="369332"/>
          </a:xfrm>
          <a:prstGeom prst="rect">
            <a:avLst/>
          </a:prstGeom>
          <a:noFill/>
        </p:spPr>
        <p:txBody>
          <a:bodyPr wrap="square" rtlCol="0">
            <a:spAutoFit/>
          </a:bodyPr>
          <a:lstStyle/>
          <a:p>
            <a:r>
              <a:rPr kumimoji="1" lang="ja-JP" altLang="en-US" dirty="0" smtClean="0"/>
              <a:t>海氷被覆率の時間発展</a:t>
            </a:r>
            <a:r>
              <a:rPr kumimoji="1" lang="en-US" altLang="ja-JP" dirty="0" smtClean="0"/>
              <a:t>(0-60</a:t>
            </a:r>
            <a:r>
              <a:rPr kumimoji="1" lang="ja-JP" altLang="en-US" dirty="0" smtClean="0"/>
              <a:t>年</a:t>
            </a:r>
            <a:r>
              <a:rPr kumimoji="1" lang="en-US" altLang="ja-JP" dirty="0" smtClean="0"/>
              <a:t>)</a:t>
            </a:r>
            <a:endParaRPr kumimoji="1" lang="ja-JP" altLang="en-US" dirty="0"/>
          </a:p>
        </p:txBody>
      </p:sp>
      <p:sp>
        <p:nvSpPr>
          <p:cNvPr id="12" name="テキスト ボックス 11"/>
          <p:cNvSpPr txBox="1"/>
          <p:nvPr/>
        </p:nvSpPr>
        <p:spPr>
          <a:xfrm>
            <a:off x="4234711" y="6364422"/>
            <a:ext cx="1653142" cy="369332"/>
          </a:xfrm>
          <a:prstGeom prst="rect">
            <a:avLst/>
          </a:prstGeom>
          <a:noFill/>
        </p:spPr>
        <p:txBody>
          <a:bodyPr wrap="square" rtlCol="0">
            <a:spAutoFit/>
          </a:bodyPr>
          <a:lstStyle/>
          <a:p>
            <a:r>
              <a:rPr kumimoji="1" lang="ja-JP" altLang="en-US" dirty="0" smtClean="0"/>
              <a:t>塩分</a:t>
            </a:r>
            <a:r>
              <a:rPr kumimoji="1" lang="en-US" altLang="ja-JP" dirty="0" smtClean="0"/>
              <a:t>(60 </a:t>
            </a:r>
            <a:r>
              <a:rPr kumimoji="1" lang="ja-JP" altLang="en-US" dirty="0" smtClean="0"/>
              <a:t>年後</a:t>
            </a:r>
            <a:r>
              <a:rPr kumimoji="1" lang="en-US" altLang="ja-JP" dirty="0" smtClean="0"/>
              <a:t>)</a:t>
            </a:r>
            <a:endParaRPr kumimoji="1" lang="ja-JP" altLang="en-US" dirty="0"/>
          </a:p>
        </p:txBody>
      </p:sp>
      <p:sp>
        <p:nvSpPr>
          <p:cNvPr id="13" name="テキスト ボックス 12"/>
          <p:cNvSpPr txBox="1"/>
          <p:nvPr/>
        </p:nvSpPr>
        <p:spPr>
          <a:xfrm>
            <a:off x="4234711" y="3794654"/>
            <a:ext cx="1653142" cy="369332"/>
          </a:xfrm>
          <a:prstGeom prst="rect">
            <a:avLst/>
          </a:prstGeom>
          <a:noFill/>
        </p:spPr>
        <p:txBody>
          <a:bodyPr wrap="square" rtlCol="0">
            <a:spAutoFit/>
          </a:bodyPr>
          <a:lstStyle/>
          <a:p>
            <a:r>
              <a:rPr kumimoji="1" lang="ja-JP" altLang="en-US" dirty="0" smtClean="0"/>
              <a:t>温位</a:t>
            </a:r>
            <a:r>
              <a:rPr kumimoji="1" lang="en-US" altLang="ja-JP" dirty="0" smtClean="0"/>
              <a:t>(60 </a:t>
            </a:r>
            <a:r>
              <a:rPr kumimoji="1" lang="ja-JP" altLang="en-US" dirty="0" smtClean="0"/>
              <a:t>年後</a:t>
            </a:r>
            <a:r>
              <a:rPr kumimoji="1" lang="en-US" altLang="ja-JP" dirty="0" smtClean="0"/>
              <a:t>)</a:t>
            </a:r>
            <a:endParaRPr kumimoji="1" lang="ja-JP" altLang="en-US" dirty="0"/>
          </a:p>
        </p:txBody>
      </p:sp>
      <p:sp>
        <p:nvSpPr>
          <p:cNvPr id="14" name="テキスト ボックス 13"/>
          <p:cNvSpPr txBox="1"/>
          <p:nvPr/>
        </p:nvSpPr>
        <p:spPr>
          <a:xfrm>
            <a:off x="120708" y="5815584"/>
            <a:ext cx="3802190" cy="923330"/>
          </a:xfrm>
          <a:prstGeom prst="rect">
            <a:avLst/>
          </a:prstGeom>
          <a:noFill/>
        </p:spPr>
        <p:txBody>
          <a:bodyPr wrap="square" rtlCol="0">
            <a:spAutoFit/>
          </a:bodyPr>
          <a:lstStyle/>
          <a:p>
            <a:pPr marL="285750" indent="-285750">
              <a:buFontTx/>
              <a:buChar char="•"/>
            </a:pPr>
            <a:r>
              <a:rPr kumimoji="1" lang="ja-JP" altLang="en-US" dirty="0" smtClean="0"/>
              <a:t>海氷の初期成長の確認</a:t>
            </a:r>
            <a:endParaRPr kumimoji="1" lang="en-US" altLang="ja-JP" dirty="0" smtClean="0"/>
          </a:p>
          <a:p>
            <a:pPr marL="285750" indent="-285750">
              <a:buFontTx/>
              <a:buChar char="•"/>
            </a:pPr>
            <a:r>
              <a:rPr kumimoji="1" lang="ja-JP" altLang="en-US" dirty="0" smtClean="0"/>
              <a:t>平衡状態までは計算していない</a:t>
            </a:r>
            <a:r>
              <a:rPr kumimoji="1" lang="en-US" altLang="ja-JP" dirty="0" smtClean="0"/>
              <a:t>(</a:t>
            </a:r>
            <a:r>
              <a:rPr kumimoji="1" lang="ja-JP" altLang="en-US" dirty="0" smtClean="0"/>
              <a:t>海面フラックスの更新が必要</a:t>
            </a:r>
            <a:r>
              <a:rPr kumimoji="1" lang="en-US" altLang="ja-JP" dirty="0" smtClean="0"/>
              <a:t>)</a:t>
            </a:r>
          </a:p>
        </p:txBody>
      </p:sp>
    </p:spTree>
    <p:extLst>
      <p:ext uri="{BB962C8B-B14F-4D97-AF65-F5344CB8AC3E}">
        <p14:creationId xmlns:p14="http://schemas.microsoft.com/office/powerpoint/2010/main" val="3361459701"/>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海洋モデル </a:t>
            </a:r>
            <a:r>
              <a:rPr lang="en-US" altLang="ja-JP" dirty="0"/>
              <a:t>–</a:t>
            </a:r>
            <a:r>
              <a:rPr lang="ja-JP" altLang="en-US" dirty="0"/>
              <a:t> 海氷モデルの結合</a:t>
            </a:r>
            <a:r>
              <a:rPr lang="en-US" altLang="ja-JP" dirty="0"/>
              <a:t/>
            </a:r>
            <a:br>
              <a:rPr lang="en-US" altLang="ja-JP" dirty="0"/>
            </a:br>
            <a:r>
              <a:rPr lang="ja-JP" altLang="en-US" dirty="0" smtClean="0"/>
              <a:t>覚書</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後回しにした課題</a:t>
            </a:r>
            <a:endParaRPr lang="en-US" altLang="ja-JP" dirty="0" smtClean="0"/>
          </a:p>
          <a:p>
            <a:pPr lvl="1"/>
            <a:r>
              <a:rPr kumimoji="1" lang="en-US" altLang="ja-JP" dirty="0" err="1" smtClean="0"/>
              <a:t>Marashall</a:t>
            </a:r>
            <a:r>
              <a:rPr kumimoji="1" lang="en-US" altLang="ja-JP" dirty="0" smtClean="0"/>
              <a:t> </a:t>
            </a:r>
            <a:r>
              <a:rPr kumimoji="1" lang="ja-JP" altLang="en-US" dirty="0" smtClean="0"/>
              <a:t>らが行ったように</a:t>
            </a:r>
            <a:r>
              <a:rPr kumimoji="1" lang="en-US" altLang="ja-JP" dirty="0" smtClean="0"/>
              <a:t>, </a:t>
            </a:r>
            <a:r>
              <a:rPr kumimoji="1" lang="ja-JP" altLang="en-US" dirty="0" smtClean="0"/>
              <a:t>海氷の厚さを拡散を導入する</a:t>
            </a:r>
            <a:endParaRPr lang="en-US" altLang="ja-JP" dirty="0" smtClean="0"/>
          </a:p>
          <a:p>
            <a:pPr lvl="2"/>
            <a:r>
              <a:rPr lang="ja-JP" altLang="en-US" dirty="0" smtClean="0"/>
              <a:t>海氷の力学の第一次近似</a:t>
            </a:r>
            <a:endParaRPr lang="en-US" altLang="ja-JP" dirty="0" smtClean="0"/>
          </a:p>
          <a:p>
            <a:pPr lvl="1"/>
            <a:r>
              <a:rPr kumimoji="1" lang="en-US" altLang="ja-JP" dirty="0" smtClean="0"/>
              <a:t>rigid lid </a:t>
            </a:r>
            <a:r>
              <a:rPr kumimoji="1" lang="ja-JP" altLang="en-US" dirty="0" smtClean="0"/>
              <a:t>近似を排除</a:t>
            </a:r>
            <a:r>
              <a:rPr lang="ja-JP" altLang="en-US" dirty="0" smtClean="0"/>
              <a:t>し</a:t>
            </a:r>
            <a:r>
              <a:rPr lang="en-US" altLang="ja-JP" dirty="0" smtClean="0"/>
              <a:t>, </a:t>
            </a:r>
            <a:r>
              <a:rPr kumimoji="1" lang="ja-JP" altLang="en-US" dirty="0" smtClean="0"/>
              <a:t>自由表面</a:t>
            </a:r>
            <a:r>
              <a:rPr kumimoji="1" lang="en-US" altLang="ja-JP" dirty="0" smtClean="0"/>
              <a:t>(</a:t>
            </a:r>
            <a:r>
              <a:rPr kumimoji="1" lang="ja-JP" altLang="en-US" dirty="0" smtClean="0"/>
              <a:t>線形</a:t>
            </a:r>
            <a:r>
              <a:rPr kumimoji="1" lang="en-US" altLang="ja-JP" dirty="0" smtClean="0"/>
              <a:t>)</a:t>
            </a:r>
            <a:r>
              <a:rPr lang="ja-JP" altLang="en-US" dirty="0" smtClean="0"/>
              <a:t>を</a:t>
            </a:r>
            <a:r>
              <a:rPr kumimoji="1" lang="ja-JP" altLang="en-US" dirty="0" smtClean="0"/>
              <a:t>導入する</a:t>
            </a:r>
            <a:endParaRPr kumimoji="1" lang="en-US" altLang="ja-JP" dirty="0" smtClean="0"/>
          </a:p>
          <a:p>
            <a:pPr lvl="1"/>
            <a:endParaRPr kumimoji="1" lang="en-US" altLang="ja-JP" dirty="0" smtClean="0"/>
          </a:p>
        </p:txBody>
      </p:sp>
    </p:spTree>
    <p:extLst>
      <p:ext uri="{BB962C8B-B14F-4D97-AF65-F5344CB8AC3E}">
        <p14:creationId xmlns:p14="http://schemas.microsoft.com/office/powerpoint/2010/main" val="2292926435"/>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スペクトル">
  <a:themeElements>
    <a:clrScheme name="Spectrum">
      <a:dk1>
        <a:sysClr val="windowText" lastClr="000000"/>
      </a:dk1>
      <a:lt1>
        <a:sysClr val="window" lastClr="FFFFFF"/>
      </a:lt1>
      <a:dk2>
        <a:srgbClr val="252731"/>
      </a:dk2>
      <a:lt2>
        <a:srgbClr val="EAE7E4"/>
      </a:lt2>
      <a:accent1>
        <a:srgbClr val="990000"/>
      </a:accent1>
      <a:accent2>
        <a:srgbClr val="FF6600"/>
      </a:accent2>
      <a:accent3>
        <a:srgbClr val="FFBA00"/>
      </a:accent3>
      <a:accent4>
        <a:srgbClr val="99CC00"/>
      </a:accent4>
      <a:accent5>
        <a:srgbClr val="528A02"/>
      </a:accent5>
      <a:accent6>
        <a:srgbClr val="333333"/>
      </a:accent6>
      <a:hlink>
        <a:srgbClr val="660000"/>
      </a:hlink>
      <a:folHlink>
        <a:srgbClr val="CC3300"/>
      </a:folHlink>
    </a:clrScheme>
    <a:fontScheme name="Spectrum">
      <a:majorFont>
        <a:latin typeface="Corbel"/>
        <a:ea typeface=""/>
        <a:cs typeface=""/>
        <a:font script="Jpan" typeface="ＭＳ ゴシック"/>
        <a:font script="Hans" typeface="宋体"/>
        <a:font script="Hant" typeface="新細明體"/>
      </a:majorFont>
      <a:minorFont>
        <a:latin typeface="Calibri"/>
        <a:ea typeface=""/>
        <a:cs typeface=""/>
        <a:font script="Jpan" typeface="ＭＳ ゴシック"/>
        <a:font script="Hans" typeface="宋体"/>
        <a:font script="Hant" typeface="新細明體"/>
      </a:minorFont>
    </a:fontScheme>
    <a:fmtScheme name="Spectrum">
      <a:fillStyleLst>
        <a:solidFill>
          <a:schemeClr val="phClr"/>
        </a:solidFill>
        <a:gradFill rotWithShape="1">
          <a:gsLst>
            <a:gs pos="0">
              <a:schemeClr val="phClr">
                <a:tint val="100000"/>
                <a:shade val="70000"/>
                <a:satMod val="150000"/>
              </a:schemeClr>
            </a:gs>
            <a:gs pos="100000">
              <a:schemeClr val="phClr">
                <a:tint val="95000"/>
                <a:satMod val="150000"/>
              </a:schemeClr>
            </a:gs>
          </a:gsLst>
          <a:lin ang="16200000" scaled="1"/>
        </a:gradFill>
        <a:gradFill rotWithShape="1">
          <a:gsLst>
            <a:gs pos="0">
              <a:schemeClr val="phClr">
                <a:tint val="95000"/>
                <a:shade val="70000"/>
                <a:satMod val="150000"/>
              </a:schemeClr>
            </a:gs>
            <a:gs pos="100000">
              <a:schemeClr val="phClr">
                <a:tint val="100000"/>
                <a:shade val="100000"/>
                <a:satMod val="150000"/>
              </a:schemeClr>
            </a:gs>
          </a:gsLst>
          <a:lin ang="16200000" scaled="0"/>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6600000" sx="101000" sy="101000" rotWithShape="0">
              <a:srgbClr val="000000">
                <a:alpha val="75000"/>
              </a:srgbClr>
            </a:outerShdw>
          </a:effectLst>
        </a:effectStyle>
        <a:effectStyle>
          <a:effectLst>
            <a:outerShdw blurRad="50800" dir="5400000" sx="105000" sy="105000" algn="ctr" rotWithShape="0">
              <a:srgbClr val="000000">
                <a:alpha val="40000"/>
              </a:srgbClr>
            </a:outerShdw>
          </a:effectLst>
          <a:scene3d>
            <a:camera prst="orthographicFront">
              <a:rot lat="0" lon="0" rev="0"/>
            </a:camera>
            <a:lightRig rig="balanced" dir="t">
              <a:rot lat="0" lon="0" rev="4800000"/>
            </a:lightRig>
          </a:scene3d>
          <a:sp3d prstMaterial="matte">
            <a:bevelT w="63500" h="50800" prst="angle"/>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スペクトル.thmx</Template>
  <TotalTime>2614</TotalTime>
  <Words>1131</Words>
  <Application>Microsoft Macintosh PowerPoint</Application>
  <PresentationFormat>画面に合わせる (4:3)</PresentationFormat>
  <Paragraphs>108</Paragraphs>
  <Slides>17</Slides>
  <Notes>0</Notes>
  <HiddenSlides>0</HiddenSlides>
  <MMClips>0</MMClips>
  <ScaleCrop>false</ScaleCrop>
  <HeadingPairs>
    <vt:vector size="4" baseType="variant">
      <vt:variant>
        <vt:lpstr>テーマ</vt:lpstr>
      </vt:variant>
      <vt:variant>
        <vt:i4>1</vt:i4>
      </vt:variant>
      <vt:variant>
        <vt:lpstr>スライド タイトル</vt:lpstr>
      </vt:variant>
      <vt:variant>
        <vt:i4>17</vt:i4>
      </vt:variant>
    </vt:vector>
  </HeadingPairs>
  <TitlesOfParts>
    <vt:vector size="18" baseType="lpstr">
      <vt:lpstr>スペクトル</vt:lpstr>
      <vt:lpstr>研究進捗報告</vt:lpstr>
      <vt:lpstr>前回までの進捗</vt:lpstr>
      <vt:lpstr>今回の主な話題</vt:lpstr>
      <vt:lpstr>海洋モデル – 海氷モデルの結合</vt:lpstr>
      <vt:lpstr>海洋モデル – 海氷モデルの結合 テスト計算</vt:lpstr>
      <vt:lpstr>海洋モデル – 海氷モデルの結合 テスト計算</vt:lpstr>
      <vt:lpstr>海洋モデル – 海氷モデルの結合 テスト計算結果</vt:lpstr>
      <vt:lpstr>海洋モデル – 海氷モデルの結合 テスト計算結果</vt:lpstr>
      <vt:lpstr>海洋モデル – 海氷モデルの結合 覚書</vt:lpstr>
      <vt:lpstr>大気・海洋・海氷モデルの結合</vt:lpstr>
      <vt:lpstr>大気・海洋・海氷モデルの結合</vt:lpstr>
      <vt:lpstr>大気・海洋・海氷モデルの結合</vt:lpstr>
      <vt:lpstr>大気・海洋・海氷モデルの結合 初期的な確認</vt:lpstr>
      <vt:lpstr>大気・海洋・海氷モデルの結合 初期的な確認</vt:lpstr>
      <vt:lpstr>大気・海洋・海氷モデルの結合 初期的な確認</vt:lpstr>
      <vt:lpstr>大気・海洋・海氷モデルの結合 初期的な確認</vt:lpstr>
      <vt:lpstr>今後の予定(夏休みの課題)</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研究進捗報告</dc:title>
  <dc:creator>Kawai Yuta</dc:creator>
  <cp:lastModifiedBy>Kawai Yuta</cp:lastModifiedBy>
  <cp:revision>55</cp:revision>
  <dcterms:created xsi:type="dcterms:W3CDTF">2015-07-26T10:49:32Z</dcterms:created>
  <dcterms:modified xsi:type="dcterms:W3CDTF">2015-07-28T06:24:11Z</dcterms:modified>
</cp:coreProperties>
</file>