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7" r:id="rId3"/>
    <p:sldId id="274" r:id="rId4"/>
    <p:sldId id="263" r:id="rId5"/>
    <p:sldId id="264" r:id="rId6"/>
    <p:sldId id="265" r:id="rId7"/>
    <p:sldId id="266" r:id="rId8"/>
    <p:sldId id="268" r:id="rId9"/>
    <p:sldId id="261" r:id="rId10"/>
    <p:sldId id="276" r:id="rId11"/>
    <p:sldId id="275" r:id="rId12"/>
    <p:sldId id="269" r:id="rId13"/>
    <p:sldId id="270" r:id="rId14"/>
    <p:sldId id="277" r:id="rId15"/>
    <p:sldId id="278" r:id="rId16"/>
    <p:sldId id="258" r:id="rId17"/>
    <p:sldId id="271" r:id="rId18"/>
    <p:sldId id="272" r:id="rId19"/>
    <p:sldId id="279" r:id="rId20"/>
    <p:sldId id="283" r:id="rId21"/>
    <p:sldId id="273" r:id="rId22"/>
    <p:sldId id="280" r:id="rId23"/>
    <p:sldId id="281" r:id="rId24"/>
    <p:sldId id="282" r:id="rId2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9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3587E-8AAA-864B-AF1D-8CC2268E6C95}"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kumimoji="1" lang="ja-JP" altLang="en-US"/>
        </a:p>
      </dgm:t>
    </dgm:pt>
    <dgm:pt modelId="{095C27A9-8153-2841-AE7A-2D6F775B1911}">
      <dgm:prSet phldrT="[テキスト]"/>
      <dgm:spPr/>
      <dgm:t>
        <a:bodyPr/>
        <a:lstStyle/>
        <a:p>
          <a:r>
            <a:rPr kumimoji="1" lang="en-US" altLang="ja-JP" dirty="0" smtClean="0"/>
            <a:t>1960 </a:t>
          </a:r>
          <a:r>
            <a:rPr kumimoji="1" lang="ja-JP" altLang="en-US" dirty="0" smtClean="0"/>
            <a:t>年代</a:t>
          </a:r>
          <a:endParaRPr kumimoji="1" lang="ja-JP" altLang="en-US" dirty="0"/>
        </a:p>
      </dgm:t>
    </dgm:pt>
    <dgm:pt modelId="{053600EE-3950-3748-8E0F-9A693F29690F}" type="parTrans" cxnId="{7185B792-C991-5741-889A-BEB6E4CD6BFE}">
      <dgm:prSet/>
      <dgm:spPr/>
      <dgm:t>
        <a:bodyPr/>
        <a:lstStyle/>
        <a:p>
          <a:endParaRPr kumimoji="1" lang="ja-JP" altLang="en-US"/>
        </a:p>
      </dgm:t>
    </dgm:pt>
    <dgm:pt modelId="{CDDDEE27-AAFD-124F-935D-31A488C48D15}" type="sibTrans" cxnId="{7185B792-C991-5741-889A-BEB6E4CD6BFE}">
      <dgm:prSet/>
      <dgm:spPr/>
      <dgm:t>
        <a:bodyPr/>
        <a:lstStyle/>
        <a:p>
          <a:endParaRPr kumimoji="1" lang="ja-JP" altLang="en-US"/>
        </a:p>
      </dgm:t>
    </dgm:pt>
    <dgm:pt modelId="{784CEC61-F350-CA4A-A71F-142FDAC3E901}">
      <dgm:prSet phldrT="[テキスト]"/>
      <dgm:spPr/>
      <dgm:t>
        <a:bodyPr/>
        <a:lstStyle/>
        <a:p>
          <a:r>
            <a:rPr kumimoji="1" lang="ja-JP" altLang="en-US" dirty="0" smtClean="0"/>
            <a:t>アイスアルベドフィードバック</a:t>
          </a:r>
          <a:r>
            <a:rPr kumimoji="1" lang="en-US" altLang="ja-JP" dirty="0" smtClean="0"/>
            <a:t> (</a:t>
          </a:r>
          <a:r>
            <a:rPr kumimoji="1" lang="en-US" altLang="ja-JP" dirty="0" err="1" smtClean="0"/>
            <a:t>Budyko</a:t>
          </a:r>
          <a:r>
            <a:rPr kumimoji="1" lang="en-US" altLang="ja-JP" dirty="0" smtClean="0"/>
            <a:t>, 1969; Sellers 1969)</a:t>
          </a:r>
          <a:endParaRPr kumimoji="1" lang="ja-JP" altLang="en-US" dirty="0"/>
        </a:p>
      </dgm:t>
    </dgm:pt>
    <dgm:pt modelId="{43B508CC-F92A-274F-A476-C6F67F584A18}" type="parTrans" cxnId="{BB111E51-B602-0544-B9CE-8372C2915EE4}">
      <dgm:prSet/>
      <dgm:spPr/>
      <dgm:t>
        <a:bodyPr/>
        <a:lstStyle/>
        <a:p>
          <a:endParaRPr kumimoji="1" lang="ja-JP" altLang="en-US"/>
        </a:p>
      </dgm:t>
    </dgm:pt>
    <dgm:pt modelId="{73B689D4-8A45-D646-B210-9502D2A3F4E9}" type="sibTrans" cxnId="{BB111E51-B602-0544-B9CE-8372C2915EE4}">
      <dgm:prSet/>
      <dgm:spPr/>
      <dgm:t>
        <a:bodyPr/>
        <a:lstStyle/>
        <a:p>
          <a:endParaRPr kumimoji="1" lang="ja-JP" altLang="en-US"/>
        </a:p>
      </dgm:t>
    </dgm:pt>
    <dgm:pt modelId="{F1924F77-19FE-FC4D-8D3A-A4FDC999BE49}">
      <dgm:prSet phldrT="[テキスト]"/>
      <dgm:spPr/>
      <dgm:t>
        <a:bodyPr/>
        <a:lstStyle/>
        <a:p>
          <a:r>
            <a:rPr kumimoji="1" lang="ja-JP" altLang="en-US" dirty="0" smtClean="0"/>
            <a:t>ブラインポケットの熱慣性の考慮</a:t>
          </a:r>
          <a:r>
            <a:rPr kumimoji="1" lang="en-US" altLang="ja-JP" dirty="0" smtClean="0"/>
            <a:t> (</a:t>
          </a:r>
          <a:r>
            <a:rPr kumimoji="1" lang="en-US" altLang="ja-JP" dirty="0" err="1" smtClean="0"/>
            <a:t>Untersteiner</a:t>
          </a:r>
          <a:r>
            <a:rPr kumimoji="1" lang="en-US" altLang="ja-JP" dirty="0" smtClean="0"/>
            <a:t>, 1961)</a:t>
          </a:r>
          <a:endParaRPr kumimoji="1" lang="ja-JP" altLang="en-US" dirty="0"/>
        </a:p>
      </dgm:t>
    </dgm:pt>
    <dgm:pt modelId="{A5DDDCB0-0C55-7A47-9F1B-40F31657EAFF}" type="parTrans" cxnId="{C29AAE20-72BC-9B41-8A33-AB81D74C77B0}">
      <dgm:prSet/>
      <dgm:spPr/>
      <dgm:t>
        <a:bodyPr/>
        <a:lstStyle/>
        <a:p>
          <a:endParaRPr kumimoji="1" lang="ja-JP" altLang="en-US"/>
        </a:p>
      </dgm:t>
    </dgm:pt>
    <dgm:pt modelId="{7EF61ABE-B5EC-F44F-826E-908A62604818}" type="sibTrans" cxnId="{C29AAE20-72BC-9B41-8A33-AB81D74C77B0}">
      <dgm:prSet/>
      <dgm:spPr/>
      <dgm:t>
        <a:bodyPr/>
        <a:lstStyle/>
        <a:p>
          <a:endParaRPr kumimoji="1" lang="ja-JP" altLang="en-US"/>
        </a:p>
      </dgm:t>
    </dgm:pt>
    <dgm:pt modelId="{FF5E6B0A-02A9-804B-BDF4-BD96850AAC9B}">
      <dgm:prSet phldrT="[テキスト]"/>
      <dgm:spPr/>
      <dgm:t>
        <a:bodyPr/>
        <a:lstStyle/>
        <a:p>
          <a:r>
            <a:rPr kumimoji="1" lang="en-US" altLang="ja-JP" dirty="0" smtClean="0"/>
            <a:t>1970 </a:t>
          </a:r>
          <a:r>
            <a:rPr kumimoji="1" lang="ja-JP" altLang="en-US" dirty="0" smtClean="0"/>
            <a:t>年代</a:t>
          </a:r>
          <a:endParaRPr kumimoji="1" lang="ja-JP" altLang="en-US" dirty="0"/>
        </a:p>
      </dgm:t>
    </dgm:pt>
    <dgm:pt modelId="{426DEC72-8AB6-474C-BA9A-FF746BA01D9B}" type="parTrans" cxnId="{DCDE05EC-A45F-8C48-B689-DC5602D21D65}">
      <dgm:prSet/>
      <dgm:spPr/>
      <dgm:t>
        <a:bodyPr/>
        <a:lstStyle/>
        <a:p>
          <a:endParaRPr kumimoji="1" lang="ja-JP" altLang="en-US"/>
        </a:p>
      </dgm:t>
    </dgm:pt>
    <dgm:pt modelId="{4AC4E90F-3428-174F-8B82-38AF5C894A31}" type="sibTrans" cxnId="{DCDE05EC-A45F-8C48-B689-DC5602D21D65}">
      <dgm:prSet/>
      <dgm:spPr/>
      <dgm:t>
        <a:bodyPr/>
        <a:lstStyle/>
        <a:p>
          <a:endParaRPr kumimoji="1" lang="ja-JP" altLang="en-US"/>
        </a:p>
      </dgm:t>
    </dgm:pt>
    <dgm:pt modelId="{FC4FD46F-7815-934E-8D26-3E9B3F635237}">
      <dgm:prSet phldrT="[テキスト]"/>
      <dgm:spPr/>
      <dgm:t>
        <a:bodyPr/>
        <a:lstStyle/>
        <a:p>
          <a:r>
            <a:rPr kumimoji="1" lang="en-US" altLang="ja-JP" dirty="0" smtClean="0"/>
            <a:t>1980 </a:t>
          </a:r>
          <a:r>
            <a:rPr kumimoji="1" lang="ja-JP" altLang="en-US" dirty="0" smtClean="0"/>
            <a:t>年代</a:t>
          </a:r>
          <a:endParaRPr kumimoji="1" lang="ja-JP" altLang="en-US" dirty="0"/>
        </a:p>
      </dgm:t>
    </dgm:pt>
    <dgm:pt modelId="{8B8F5677-143F-BA4B-8482-079DB792AB7A}" type="parTrans" cxnId="{174924D7-AB69-A347-9153-C7DF6CCCBAC0}">
      <dgm:prSet/>
      <dgm:spPr/>
      <dgm:t>
        <a:bodyPr/>
        <a:lstStyle/>
        <a:p>
          <a:endParaRPr kumimoji="1" lang="ja-JP" altLang="en-US"/>
        </a:p>
      </dgm:t>
    </dgm:pt>
    <dgm:pt modelId="{C39E97CC-EE8B-314C-BEC3-3119E0F935E3}" type="sibTrans" cxnId="{174924D7-AB69-A347-9153-C7DF6CCCBAC0}">
      <dgm:prSet/>
      <dgm:spPr/>
      <dgm:t>
        <a:bodyPr/>
        <a:lstStyle/>
        <a:p>
          <a:endParaRPr kumimoji="1" lang="ja-JP" altLang="en-US"/>
        </a:p>
      </dgm:t>
    </dgm:pt>
    <dgm:pt modelId="{40803B97-2FEA-754E-AC79-90EC97DF66B7}">
      <dgm:prSet phldrT="[テキスト]"/>
      <dgm:spPr/>
      <dgm:t>
        <a:bodyPr/>
        <a:lstStyle/>
        <a:p>
          <a:r>
            <a:rPr kumimoji="1" lang="ja-JP" altLang="en-US" dirty="0" smtClean="0"/>
            <a:t>海氷の厚さの分布関数の導入</a:t>
          </a:r>
          <a:r>
            <a:rPr kumimoji="1" lang="en-US" altLang="ja-JP" dirty="0" smtClean="0"/>
            <a:t>(</a:t>
          </a:r>
          <a:r>
            <a:rPr kumimoji="1" lang="en-US" altLang="ja-JP" dirty="0" err="1" smtClean="0"/>
            <a:t>Hibler</a:t>
          </a:r>
          <a:r>
            <a:rPr kumimoji="1" lang="en-US" altLang="ja-JP" dirty="0" smtClean="0"/>
            <a:t> 1980)</a:t>
          </a:r>
          <a:endParaRPr kumimoji="1" lang="ja-JP" altLang="en-US" dirty="0"/>
        </a:p>
      </dgm:t>
    </dgm:pt>
    <dgm:pt modelId="{BA7E5A64-ABAF-1848-9A8E-DEB30597D8CE}" type="parTrans" cxnId="{0A30D731-F4A4-674F-8FBA-72354246E2E8}">
      <dgm:prSet/>
      <dgm:spPr/>
      <dgm:t>
        <a:bodyPr/>
        <a:lstStyle/>
        <a:p>
          <a:endParaRPr kumimoji="1" lang="ja-JP" altLang="en-US"/>
        </a:p>
      </dgm:t>
    </dgm:pt>
    <dgm:pt modelId="{71339F9D-5C21-E14D-B4D8-11E7E84D64FF}" type="sibTrans" cxnId="{0A30D731-F4A4-674F-8FBA-72354246E2E8}">
      <dgm:prSet/>
      <dgm:spPr/>
      <dgm:t>
        <a:bodyPr/>
        <a:lstStyle/>
        <a:p>
          <a:endParaRPr kumimoji="1" lang="ja-JP" altLang="en-US"/>
        </a:p>
      </dgm:t>
    </dgm:pt>
    <dgm:pt modelId="{4E691434-3BD5-F64C-A98B-74A424012D24}">
      <dgm:prSet phldrT="[テキスト]"/>
      <dgm:spPr/>
      <dgm:t>
        <a:bodyPr/>
        <a:lstStyle/>
        <a:p>
          <a:r>
            <a:rPr kumimoji="1" lang="ja-JP" altLang="en-US" dirty="0" smtClean="0"/>
            <a:t>粘塑性体モデル</a:t>
          </a:r>
          <a:r>
            <a:rPr kumimoji="1" lang="en-US" altLang="ja-JP" dirty="0" smtClean="0"/>
            <a:t> (</a:t>
          </a:r>
          <a:r>
            <a:rPr kumimoji="1" lang="en-US" altLang="ja-JP" dirty="0" err="1" smtClean="0"/>
            <a:t>Hibler</a:t>
          </a:r>
          <a:r>
            <a:rPr kumimoji="1" lang="en-US" altLang="ja-JP" dirty="0" smtClean="0"/>
            <a:t>, 1979)</a:t>
          </a:r>
          <a:endParaRPr kumimoji="1" lang="ja-JP" altLang="en-US" dirty="0"/>
        </a:p>
      </dgm:t>
    </dgm:pt>
    <dgm:pt modelId="{403465FC-CA2D-6C4B-94E3-C9877C0E724B}" type="parTrans" cxnId="{641426BD-43B1-CA4B-B997-21BD91558613}">
      <dgm:prSet/>
      <dgm:spPr/>
      <dgm:t>
        <a:bodyPr/>
        <a:lstStyle/>
        <a:p>
          <a:endParaRPr kumimoji="1" lang="ja-JP" altLang="en-US"/>
        </a:p>
      </dgm:t>
    </dgm:pt>
    <dgm:pt modelId="{9D509DE3-5EBA-F241-8382-AAC8C499E249}" type="sibTrans" cxnId="{641426BD-43B1-CA4B-B997-21BD91558613}">
      <dgm:prSet/>
      <dgm:spPr/>
      <dgm:t>
        <a:bodyPr/>
        <a:lstStyle/>
        <a:p>
          <a:endParaRPr kumimoji="1" lang="ja-JP" altLang="en-US"/>
        </a:p>
      </dgm:t>
    </dgm:pt>
    <dgm:pt modelId="{6CB42DC4-2E51-AF4F-A022-35ED144B382B}">
      <dgm:prSet phldrT="[テキスト]"/>
      <dgm:spPr/>
      <dgm:t>
        <a:bodyPr/>
        <a:lstStyle/>
        <a:p>
          <a:r>
            <a:rPr kumimoji="1" lang="ja-JP" altLang="en-US" b="1" u="sng" dirty="0" smtClean="0"/>
            <a:t>鉛直</a:t>
          </a:r>
          <a:r>
            <a:rPr kumimoji="1" lang="en-US" altLang="ja-JP" b="1" u="sng" dirty="0" smtClean="0"/>
            <a:t>1</a:t>
          </a:r>
          <a:r>
            <a:rPr kumimoji="1" lang="ja-JP" altLang="en-US" b="1" u="sng" dirty="0" smtClean="0"/>
            <a:t>次元熱力学モデル</a:t>
          </a:r>
          <a:r>
            <a:rPr kumimoji="1" lang="en-US" altLang="ja-JP" b="1" u="sng" dirty="0" smtClean="0"/>
            <a:t>(</a:t>
          </a:r>
          <a:r>
            <a:rPr kumimoji="1" lang="en-US" altLang="ja-JP" b="1" u="sng" dirty="0" err="1" smtClean="0"/>
            <a:t>Maykut</a:t>
          </a:r>
          <a:r>
            <a:rPr kumimoji="1" lang="en-US" altLang="ja-JP" b="1" u="sng" dirty="0" smtClean="0"/>
            <a:t> and </a:t>
          </a:r>
          <a:r>
            <a:rPr kumimoji="1" lang="en-US" altLang="ja-JP" b="1" u="sng" dirty="0" err="1" smtClean="0"/>
            <a:t>Untersteiner</a:t>
          </a:r>
          <a:r>
            <a:rPr kumimoji="1" lang="en-US" altLang="ja-JP" b="1" u="sng" dirty="0" smtClean="0"/>
            <a:t>, 1971)</a:t>
          </a:r>
          <a:endParaRPr kumimoji="1" lang="ja-JP" altLang="en-US" b="1" u="sng" dirty="0"/>
        </a:p>
      </dgm:t>
    </dgm:pt>
    <dgm:pt modelId="{48E6D9E9-2675-E146-BB7F-EF7E23D45057}" type="parTrans" cxnId="{A243360C-0AD2-6C46-A9B3-88B25DE4FDD5}">
      <dgm:prSet/>
      <dgm:spPr/>
      <dgm:t>
        <a:bodyPr/>
        <a:lstStyle/>
        <a:p>
          <a:endParaRPr kumimoji="1" lang="ja-JP" altLang="en-US"/>
        </a:p>
      </dgm:t>
    </dgm:pt>
    <dgm:pt modelId="{3F08DA93-DFB3-2F41-BF9D-7E640914EC3D}" type="sibTrans" cxnId="{A243360C-0AD2-6C46-A9B3-88B25DE4FDD5}">
      <dgm:prSet/>
      <dgm:spPr/>
      <dgm:t>
        <a:bodyPr/>
        <a:lstStyle/>
        <a:p>
          <a:endParaRPr kumimoji="1" lang="ja-JP" altLang="en-US"/>
        </a:p>
      </dgm:t>
    </dgm:pt>
    <dgm:pt modelId="{98997C89-AAAF-9348-AD6E-8E6FF8A4A5D3}">
      <dgm:prSet phldrT="[テキスト]"/>
      <dgm:spPr/>
      <dgm:t>
        <a:bodyPr/>
        <a:lstStyle/>
        <a:p>
          <a:r>
            <a:rPr kumimoji="1" lang="en-US" altLang="ja-JP" b="1" u="sng" dirty="0" smtClean="0"/>
            <a:t>MU71 </a:t>
          </a:r>
          <a:r>
            <a:rPr kumimoji="1" lang="ja-JP" altLang="en-US" b="1" u="sng" dirty="0" smtClean="0"/>
            <a:t>の熱力学モデルの簡単化</a:t>
          </a:r>
          <a:r>
            <a:rPr kumimoji="1" lang="en-US" altLang="ja-JP" b="1" u="sng" dirty="0" smtClean="0"/>
            <a:t>(</a:t>
          </a:r>
          <a:r>
            <a:rPr kumimoji="1" lang="en-US" altLang="ja-JP" b="1" u="sng" dirty="0" err="1" smtClean="0"/>
            <a:t>Semtner</a:t>
          </a:r>
          <a:r>
            <a:rPr kumimoji="1" lang="en-US" altLang="ja-JP" b="1" u="sng" dirty="0" smtClean="0"/>
            <a:t>, 1976)</a:t>
          </a:r>
          <a:endParaRPr kumimoji="1" lang="ja-JP" altLang="en-US" b="1" u="sng" dirty="0"/>
        </a:p>
      </dgm:t>
    </dgm:pt>
    <dgm:pt modelId="{7B1C2A1E-5002-584F-9558-9F8C35284D2E}" type="parTrans" cxnId="{FD3EE43C-1825-AE48-957E-1AB21D9D9FD1}">
      <dgm:prSet/>
      <dgm:spPr/>
      <dgm:t>
        <a:bodyPr/>
        <a:lstStyle/>
        <a:p>
          <a:endParaRPr kumimoji="1" lang="ja-JP" altLang="en-US"/>
        </a:p>
      </dgm:t>
    </dgm:pt>
    <dgm:pt modelId="{EAD65201-A830-174B-9250-E0AC9B2DAD86}" type="sibTrans" cxnId="{FD3EE43C-1825-AE48-957E-1AB21D9D9FD1}">
      <dgm:prSet/>
      <dgm:spPr/>
      <dgm:t>
        <a:bodyPr/>
        <a:lstStyle/>
        <a:p>
          <a:endParaRPr kumimoji="1" lang="ja-JP" altLang="en-US"/>
        </a:p>
      </dgm:t>
    </dgm:pt>
    <dgm:pt modelId="{9CBFBCF3-0C32-E743-B30E-61530CA15456}">
      <dgm:prSet phldrT="[テキスト]"/>
      <dgm:spPr/>
      <dgm:t>
        <a:bodyPr/>
        <a:lstStyle/>
        <a:p>
          <a:r>
            <a:rPr kumimoji="1" lang="en-US" altLang="ja-JP" dirty="0" smtClean="0"/>
            <a:t>S76 </a:t>
          </a:r>
          <a:r>
            <a:rPr kumimoji="1" lang="ja-JP" altLang="en-US" dirty="0" smtClean="0"/>
            <a:t>の熱力学モデル</a:t>
          </a:r>
          <a:r>
            <a:rPr kumimoji="1" lang="en-US" altLang="ja-JP" dirty="0" smtClean="0"/>
            <a:t>+Free drift </a:t>
          </a:r>
          <a:r>
            <a:rPr kumimoji="1" lang="ja-JP" altLang="en-US" dirty="0" smtClean="0"/>
            <a:t>の力学モデル</a:t>
          </a:r>
          <a:r>
            <a:rPr kumimoji="1" lang="en-US" altLang="ja-JP" dirty="0" smtClean="0"/>
            <a:t>(Parkinson and Washington, 1979)</a:t>
          </a:r>
          <a:endParaRPr kumimoji="1" lang="ja-JP" altLang="en-US" dirty="0"/>
        </a:p>
      </dgm:t>
    </dgm:pt>
    <dgm:pt modelId="{DD0FAEC9-CCB8-9142-8173-8A31A14C5CD9}" type="parTrans" cxnId="{09FAA2CC-87BE-6C47-8BAD-8E1807F575E1}">
      <dgm:prSet/>
      <dgm:spPr/>
      <dgm:t>
        <a:bodyPr/>
        <a:lstStyle/>
        <a:p>
          <a:endParaRPr kumimoji="1" lang="ja-JP" altLang="en-US"/>
        </a:p>
      </dgm:t>
    </dgm:pt>
    <dgm:pt modelId="{6C304A84-856A-534D-AD3F-8158E05B261E}" type="sibTrans" cxnId="{09FAA2CC-87BE-6C47-8BAD-8E1807F575E1}">
      <dgm:prSet/>
      <dgm:spPr/>
      <dgm:t>
        <a:bodyPr/>
        <a:lstStyle/>
        <a:p>
          <a:endParaRPr kumimoji="1" lang="ja-JP" altLang="en-US"/>
        </a:p>
      </dgm:t>
    </dgm:pt>
    <dgm:pt modelId="{29B6A606-3ACC-BE40-8388-E1A7BFB5FCDC}">
      <dgm:prSet phldrT="[テキスト]"/>
      <dgm:spPr/>
      <dgm:t>
        <a:bodyPr/>
        <a:lstStyle/>
        <a:p>
          <a:r>
            <a:rPr kumimoji="1" lang="ja-JP" altLang="en-US" dirty="0" smtClean="0"/>
            <a:t>気候モデルの海氷の取り扱い</a:t>
          </a:r>
          <a:endParaRPr kumimoji="1" lang="ja-JP" altLang="en-US" dirty="0"/>
        </a:p>
      </dgm:t>
    </dgm:pt>
    <dgm:pt modelId="{A0DE80D2-0907-3E47-BD21-8A5BEA59C8D1}" type="parTrans" cxnId="{5E0A05A8-2F02-2148-B057-F08B09390860}">
      <dgm:prSet/>
      <dgm:spPr/>
      <dgm:t>
        <a:bodyPr/>
        <a:lstStyle/>
        <a:p>
          <a:endParaRPr kumimoji="1" lang="ja-JP" altLang="en-US"/>
        </a:p>
      </dgm:t>
    </dgm:pt>
    <dgm:pt modelId="{87FA2693-2F86-5744-A06A-B4FDF8504675}" type="sibTrans" cxnId="{5E0A05A8-2F02-2148-B057-F08B09390860}">
      <dgm:prSet/>
      <dgm:spPr/>
      <dgm:t>
        <a:bodyPr/>
        <a:lstStyle/>
        <a:p>
          <a:endParaRPr kumimoji="1" lang="ja-JP" altLang="en-US"/>
        </a:p>
      </dgm:t>
    </dgm:pt>
    <dgm:pt modelId="{96806065-70A4-574D-AAF3-B63353DDCED8}">
      <dgm:prSet phldrT="[テキスト]"/>
      <dgm:spPr/>
      <dgm:t>
        <a:bodyPr/>
        <a:lstStyle/>
        <a:p>
          <a:r>
            <a:rPr kumimoji="1" lang="en-US" altLang="ja-JP" dirty="0" smtClean="0"/>
            <a:t> </a:t>
          </a:r>
          <a:r>
            <a:rPr kumimoji="1" lang="ja-JP" altLang="en-US" dirty="0" smtClean="0"/>
            <a:t>ブラインポケットを考慮しない</a:t>
          </a:r>
          <a:r>
            <a:rPr kumimoji="1" lang="en-US" altLang="ja-JP" dirty="0" smtClean="0"/>
            <a:t> Uniform Slab </a:t>
          </a:r>
          <a:r>
            <a:rPr kumimoji="1" lang="ja-JP" altLang="en-US" dirty="0" smtClean="0"/>
            <a:t>が多かった</a:t>
          </a:r>
          <a:endParaRPr kumimoji="1" lang="ja-JP" altLang="en-US" dirty="0"/>
        </a:p>
      </dgm:t>
    </dgm:pt>
    <dgm:pt modelId="{7D7DBBC2-7E3B-F846-A2AD-D3CC94D9B1A6}" type="parTrans" cxnId="{DFA01D65-E37D-F14C-A19F-4B091B74D10F}">
      <dgm:prSet/>
      <dgm:spPr/>
      <dgm:t>
        <a:bodyPr/>
        <a:lstStyle/>
        <a:p>
          <a:endParaRPr kumimoji="1" lang="ja-JP" altLang="en-US"/>
        </a:p>
      </dgm:t>
    </dgm:pt>
    <dgm:pt modelId="{ED9CE28D-DE7E-E446-ACCB-A625DFC2B0F5}" type="sibTrans" cxnId="{DFA01D65-E37D-F14C-A19F-4B091B74D10F}">
      <dgm:prSet/>
      <dgm:spPr/>
      <dgm:t>
        <a:bodyPr/>
        <a:lstStyle/>
        <a:p>
          <a:endParaRPr kumimoji="1" lang="ja-JP" altLang="en-US"/>
        </a:p>
      </dgm:t>
    </dgm:pt>
    <dgm:pt modelId="{69DFCDF5-575D-AA44-B843-C4E9F33A01E0}">
      <dgm:prSet phldrT="[テキスト]"/>
      <dgm:spPr/>
      <dgm:t>
        <a:bodyPr/>
        <a:lstStyle/>
        <a:p>
          <a:r>
            <a:rPr kumimoji="1" lang="ja-JP" altLang="en-US" dirty="0" smtClean="0"/>
            <a:t>一部は海氷の力学を扱ったが内部応力は無視した</a:t>
          </a:r>
          <a:endParaRPr kumimoji="1" lang="ja-JP" altLang="en-US" dirty="0"/>
        </a:p>
      </dgm:t>
    </dgm:pt>
    <dgm:pt modelId="{1671CF89-336C-494E-A5BE-D6858773D874}" type="parTrans" cxnId="{303E329D-BE3A-3049-B7E7-CB385D14C003}">
      <dgm:prSet/>
      <dgm:spPr/>
      <dgm:t>
        <a:bodyPr/>
        <a:lstStyle/>
        <a:p>
          <a:endParaRPr kumimoji="1" lang="ja-JP" altLang="en-US"/>
        </a:p>
      </dgm:t>
    </dgm:pt>
    <dgm:pt modelId="{1B842168-4DB6-4047-92A6-28710344D0B3}" type="sibTrans" cxnId="{303E329D-BE3A-3049-B7E7-CB385D14C003}">
      <dgm:prSet/>
      <dgm:spPr/>
      <dgm:t>
        <a:bodyPr/>
        <a:lstStyle/>
        <a:p>
          <a:endParaRPr kumimoji="1" lang="ja-JP" altLang="en-US"/>
        </a:p>
      </dgm:t>
    </dgm:pt>
    <dgm:pt modelId="{A34FA351-0D11-554A-8939-22F50423490D}" type="pres">
      <dgm:prSet presAssocID="{FCC3587E-8AAA-864B-AF1D-8CC2268E6C95}" presName="linearFlow" presStyleCnt="0">
        <dgm:presLayoutVars>
          <dgm:dir/>
          <dgm:animLvl val="lvl"/>
          <dgm:resizeHandles val="exact"/>
        </dgm:presLayoutVars>
      </dgm:prSet>
      <dgm:spPr/>
      <dgm:t>
        <a:bodyPr/>
        <a:lstStyle/>
        <a:p>
          <a:endParaRPr kumimoji="1" lang="ja-JP" altLang="en-US"/>
        </a:p>
      </dgm:t>
    </dgm:pt>
    <dgm:pt modelId="{5B875876-FE0D-1649-8A89-FAE06DF77B59}" type="pres">
      <dgm:prSet presAssocID="{095C27A9-8153-2841-AE7A-2D6F775B1911}" presName="composite" presStyleCnt="0"/>
      <dgm:spPr/>
    </dgm:pt>
    <dgm:pt modelId="{FFF8C2F5-17D5-4645-8F1C-2F0ED1912CCE}" type="pres">
      <dgm:prSet presAssocID="{095C27A9-8153-2841-AE7A-2D6F775B1911}" presName="parentText" presStyleLbl="alignNode1" presStyleIdx="0" presStyleCnt="3">
        <dgm:presLayoutVars>
          <dgm:chMax val="1"/>
          <dgm:bulletEnabled val="1"/>
        </dgm:presLayoutVars>
      </dgm:prSet>
      <dgm:spPr/>
      <dgm:t>
        <a:bodyPr/>
        <a:lstStyle/>
        <a:p>
          <a:endParaRPr kumimoji="1" lang="ja-JP" altLang="en-US"/>
        </a:p>
      </dgm:t>
    </dgm:pt>
    <dgm:pt modelId="{F2F87D0C-C1B3-EB47-AE43-6D22B1425E19}" type="pres">
      <dgm:prSet presAssocID="{095C27A9-8153-2841-AE7A-2D6F775B1911}" presName="descendantText" presStyleLbl="alignAcc1" presStyleIdx="0" presStyleCnt="3" custScaleY="100000" custLinFactNeighborX="6249" custLinFactNeighborY="-336">
        <dgm:presLayoutVars>
          <dgm:bulletEnabled val="1"/>
        </dgm:presLayoutVars>
      </dgm:prSet>
      <dgm:spPr/>
      <dgm:t>
        <a:bodyPr/>
        <a:lstStyle/>
        <a:p>
          <a:endParaRPr kumimoji="1" lang="ja-JP" altLang="en-US"/>
        </a:p>
      </dgm:t>
    </dgm:pt>
    <dgm:pt modelId="{77D15EDD-17D7-7D47-A684-3B50EC831071}" type="pres">
      <dgm:prSet presAssocID="{CDDDEE27-AAFD-124F-935D-31A488C48D15}" presName="sp" presStyleCnt="0"/>
      <dgm:spPr/>
    </dgm:pt>
    <dgm:pt modelId="{031FB1DF-DA7C-704E-BE02-69F595516461}" type="pres">
      <dgm:prSet presAssocID="{FF5E6B0A-02A9-804B-BDF4-BD96850AAC9B}" presName="composite" presStyleCnt="0"/>
      <dgm:spPr/>
    </dgm:pt>
    <dgm:pt modelId="{85E1AA31-5110-254E-8F7B-6BF4C2496228}" type="pres">
      <dgm:prSet presAssocID="{FF5E6B0A-02A9-804B-BDF4-BD96850AAC9B}" presName="parentText" presStyleLbl="alignNode1" presStyleIdx="1" presStyleCnt="3">
        <dgm:presLayoutVars>
          <dgm:chMax val="1"/>
          <dgm:bulletEnabled val="1"/>
        </dgm:presLayoutVars>
      </dgm:prSet>
      <dgm:spPr/>
      <dgm:t>
        <a:bodyPr/>
        <a:lstStyle/>
        <a:p>
          <a:endParaRPr kumimoji="1" lang="ja-JP" altLang="en-US"/>
        </a:p>
      </dgm:t>
    </dgm:pt>
    <dgm:pt modelId="{2EAAA0AD-37F3-8144-B29D-467D25B6AC39}" type="pres">
      <dgm:prSet presAssocID="{FF5E6B0A-02A9-804B-BDF4-BD96850AAC9B}" presName="descendantText" presStyleLbl="alignAcc1" presStyleIdx="1" presStyleCnt="3">
        <dgm:presLayoutVars>
          <dgm:bulletEnabled val="1"/>
        </dgm:presLayoutVars>
      </dgm:prSet>
      <dgm:spPr/>
      <dgm:t>
        <a:bodyPr/>
        <a:lstStyle/>
        <a:p>
          <a:endParaRPr kumimoji="1" lang="ja-JP" altLang="en-US"/>
        </a:p>
      </dgm:t>
    </dgm:pt>
    <dgm:pt modelId="{53D966A5-6810-2D4F-B261-E19E6A6154C0}" type="pres">
      <dgm:prSet presAssocID="{4AC4E90F-3428-174F-8B82-38AF5C894A31}" presName="sp" presStyleCnt="0"/>
      <dgm:spPr/>
    </dgm:pt>
    <dgm:pt modelId="{16DE1B93-A072-2A44-9EE6-6B2219AC1DB3}" type="pres">
      <dgm:prSet presAssocID="{FC4FD46F-7815-934E-8D26-3E9B3F635237}" presName="composite" presStyleCnt="0"/>
      <dgm:spPr/>
    </dgm:pt>
    <dgm:pt modelId="{6889C66F-FBF1-054E-9F84-A07FE770CA3A}" type="pres">
      <dgm:prSet presAssocID="{FC4FD46F-7815-934E-8D26-3E9B3F635237}" presName="parentText" presStyleLbl="alignNode1" presStyleIdx="2" presStyleCnt="3">
        <dgm:presLayoutVars>
          <dgm:chMax val="1"/>
          <dgm:bulletEnabled val="1"/>
        </dgm:presLayoutVars>
      </dgm:prSet>
      <dgm:spPr/>
      <dgm:t>
        <a:bodyPr/>
        <a:lstStyle/>
        <a:p>
          <a:endParaRPr kumimoji="1" lang="ja-JP" altLang="en-US"/>
        </a:p>
      </dgm:t>
    </dgm:pt>
    <dgm:pt modelId="{915521EC-28DF-9C48-994D-48C9D18B2988}" type="pres">
      <dgm:prSet presAssocID="{FC4FD46F-7815-934E-8D26-3E9B3F635237}" presName="descendantText" presStyleLbl="alignAcc1" presStyleIdx="2" presStyleCnt="3">
        <dgm:presLayoutVars>
          <dgm:bulletEnabled val="1"/>
        </dgm:presLayoutVars>
      </dgm:prSet>
      <dgm:spPr/>
      <dgm:t>
        <a:bodyPr/>
        <a:lstStyle/>
        <a:p>
          <a:endParaRPr kumimoji="1" lang="ja-JP" altLang="en-US"/>
        </a:p>
      </dgm:t>
    </dgm:pt>
  </dgm:ptLst>
  <dgm:cxnLst>
    <dgm:cxn modelId="{5E0A05A8-2F02-2148-B057-F08B09390860}" srcId="{FC4FD46F-7815-934E-8D26-3E9B3F635237}" destId="{29B6A606-3ACC-BE40-8388-E1A7BFB5FCDC}" srcOrd="1" destOrd="0" parTransId="{A0DE80D2-0907-3E47-BD21-8A5BEA59C8D1}" sibTransId="{87FA2693-2F86-5744-A06A-B4FDF8504675}"/>
    <dgm:cxn modelId="{303E329D-BE3A-3049-B7E7-CB385D14C003}" srcId="{29B6A606-3ACC-BE40-8388-E1A7BFB5FCDC}" destId="{69DFCDF5-575D-AA44-B843-C4E9F33A01E0}" srcOrd="1" destOrd="0" parTransId="{1671CF89-336C-494E-A5BE-D6858773D874}" sibTransId="{1B842168-4DB6-4047-92A6-28710344D0B3}"/>
    <dgm:cxn modelId="{F30211D7-CDA8-5545-8985-E60BA408E902}" type="presOf" srcId="{FF5E6B0A-02A9-804B-BDF4-BD96850AAC9B}" destId="{85E1AA31-5110-254E-8F7B-6BF4C2496228}" srcOrd="0" destOrd="0" presId="urn:microsoft.com/office/officeart/2005/8/layout/chevron2"/>
    <dgm:cxn modelId="{EA05CBCB-7C2D-2146-8C36-995D12CEEF19}" type="presOf" srcId="{4E691434-3BD5-F64C-A98B-74A424012D24}" destId="{2EAAA0AD-37F3-8144-B29D-467D25B6AC39}" srcOrd="0" destOrd="3" presId="urn:microsoft.com/office/officeart/2005/8/layout/chevron2"/>
    <dgm:cxn modelId="{7185B792-C991-5741-889A-BEB6E4CD6BFE}" srcId="{FCC3587E-8AAA-864B-AF1D-8CC2268E6C95}" destId="{095C27A9-8153-2841-AE7A-2D6F775B1911}" srcOrd="0" destOrd="0" parTransId="{053600EE-3950-3748-8E0F-9A693F29690F}" sibTransId="{CDDDEE27-AAFD-124F-935D-31A488C48D15}"/>
    <dgm:cxn modelId="{AB22CF17-AD1F-3746-9362-00DFFF66F5FE}" type="presOf" srcId="{095C27A9-8153-2841-AE7A-2D6F775B1911}" destId="{FFF8C2F5-17D5-4645-8F1C-2F0ED1912CCE}" srcOrd="0" destOrd="0" presId="urn:microsoft.com/office/officeart/2005/8/layout/chevron2"/>
    <dgm:cxn modelId="{BB111E51-B602-0544-B9CE-8372C2915EE4}" srcId="{095C27A9-8153-2841-AE7A-2D6F775B1911}" destId="{784CEC61-F350-CA4A-A71F-142FDAC3E901}" srcOrd="0" destOrd="0" parTransId="{43B508CC-F92A-274F-A476-C6F67F584A18}" sibTransId="{73B689D4-8A45-D646-B210-9502D2A3F4E9}"/>
    <dgm:cxn modelId="{67E96D7D-5CFD-A941-B1C4-B4DDB6F320C4}" type="presOf" srcId="{69DFCDF5-575D-AA44-B843-C4E9F33A01E0}" destId="{915521EC-28DF-9C48-994D-48C9D18B2988}" srcOrd="0" destOrd="3" presId="urn:microsoft.com/office/officeart/2005/8/layout/chevron2"/>
    <dgm:cxn modelId="{01EC1E01-C6BC-FC47-BC17-8515CB3B2668}" type="presOf" srcId="{F1924F77-19FE-FC4D-8D3A-A4FDC999BE49}" destId="{F2F87D0C-C1B3-EB47-AE43-6D22B1425E19}" srcOrd="0" destOrd="1" presId="urn:microsoft.com/office/officeart/2005/8/layout/chevron2"/>
    <dgm:cxn modelId="{DFA01D65-E37D-F14C-A19F-4B091B74D10F}" srcId="{29B6A606-3ACC-BE40-8388-E1A7BFB5FCDC}" destId="{96806065-70A4-574D-AAF3-B63353DDCED8}" srcOrd="0" destOrd="0" parTransId="{7D7DBBC2-7E3B-F846-A2AD-D3CC94D9B1A6}" sibTransId="{ED9CE28D-DE7E-E446-ACCB-A625DFC2B0F5}"/>
    <dgm:cxn modelId="{61D2366B-1968-1240-816B-435EAE4F17B9}" type="presOf" srcId="{784CEC61-F350-CA4A-A71F-142FDAC3E901}" destId="{F2F87D0C-C1B3-EB47-AE43-6D22B1425E19}" srcOrd="0" destOrd="0" presId="urn:microsoft.com/office/officeart/2005/8/layout/chevron2"/>
    <dgm:cxn modelId="{C3617761-E621-3E46-AA60-2FFAD28296D1}" type="presOf" srcId="{29B6A606-3ACC-BE40-8388-E1A7BFB5FCDC}" destId="{915521EC-28DF-9C48-994D-48C9D18B2988}" srcOrd="0" destOrd="1" presId="urn:microsoft.com/office/officeart/2005/8/layout/chevron2"/>
    <dgm:cxn modelId="{FD3EE43C-1825-AE48-957E-1AB21D9D9FD1}" srcId="{FF5E6B0A-02A9-804B-BDF4-BD96850AAC9B}" destId="{98997C89-AAAF-9348-AD6E-8E6FF8A4A5D3}" srcOrd="1" destOrd="0" parTransId="{7B1C2A1E-5002-584F-9558-9F8C35284D2E}" sibTransId="{EAD65201-A830-174B-9250-E0AC9B2DAD86}"/>
    <dgm:cxn modelId="{E741963F-E12A-BF4A-AD0D-608320697B38}" type="presOf" srcId="{FC4FD46F-7815-934E-8D26-3E9B3F635237}" destId="{6889C66F-FBF1-054E-9F84-A07FE770CA3A}" srcOrd="0" destOrd="0" presId="urn:microsoft.com/office/officeart/2005/8/layout/chevron2"/>
    <dgm:cxn modelId="{07474FAB-2C39-3B4B-8631-F7157FB2633B}" type="presOf" srcId="{FCC3587E-8AAA-864B-AF1D-8CC2268E6C95}" destId="{A34FA351-0D11-554A-8939-22F50423490D}" srcOrd="0" destOrd="0" presId="urn:microsoft.com/office/officeart/2005/8/layout/chevron2"/>
    <dgm:cxn modelId="{5D357AF5-5761-9F44-A847-910407A31921}" type="presOf" srcId="{98997C89-AAAF-9348-AD6E-8E6FF8A4A5D3}" destId="{2EAAA0AD-37F3-8144-B29D-467D25B6AC39}" srcOrd="0" destOrd="1" presId="urn:microsoft.com/office/officeart/2005/8/layout/chevron2"/>
    <dgm:cxn modelId="{436A7017-5C97-9643-9C56-5DC53413BB6F}" type="presOf" srcId="{6CB42DC4-2E51-AF4F-A022-35ED144B382B}" destId="{2EAAA0AD-37F3-8144-B29D-467D25B6AC39}" srcOrd="0" destOrd="0" presId="urn:microsoft.com/office/officeart/2005/8/layout/chevron2"/>
    <dgm:cxn modelId="{5BFAA860-0E26-A947-95C4-82A888C5C41F}" type="presOf" srcId="{96806065-70A4-574D-AAF3-B63353DDCED8}" destId="{915521EC-28DF-9C48-994D-48C9D18B2988}" srcOrd="0" destOrd="2" presId="urn:microsoft.com/office/officeart/2005/8/layout/chevron2"/>
    <dgm:cxn modelId="{0A30D731-F4A4-674F-8FBA-72354246E2E8}" srcId="{FC4FD46F-7815-934E-8D26-3E9B3F635237}" destId="{40803B97-2FEA-754E-AC79-90EC97DF66B7}" srcOrd="0" destOrd="0" parTransId="{BA7E5A64-ABAF-1848-9A8E-DEB30597D8CE}" sibTransId="{71339F9D-5C21-E14D-B4D8-11E7E84D64FF}"/>
    <dgm:cxn modelId="{114FD76F-74A3-4247-948E-D8ECFA7529B8}" type="presOf" srcId="{9CBFBCF3-0C32-E743-B30E-61530CA15456}" destId="{2EAAA0AD-37F3-8144-B29D-467D25B6AC39}" srcOrd="0" destOrd="2" presId="urn:microsoft.com/office/officeart/2005/8/layout/chevron2"/>
    <dgm:cxn modelId="{516CF0AA-7310-D942-97C3-794DDE1B822A}" type="presOf" srcId="{40803B97-2FEA-754E-AC79-90EC97DF66B7}" destId="{915521EC-28DF-9C48-994D-48C9D18B2988}" srcOrd="0" destOrd="0" presId="urn:microsoft.com/office/officeart/2005/8/layout/chevron2"/>
    <dgm:cxn modelId="{09FAA2CC-87BE-6C47-8BAD-8E1807F575E1}" srcId="{FF5E6B0A-02A9-804B-BDF4-BD96850AAC9B}" destId="{9CBFBCF3-0C32-E743-B30E-61530CA15456}" srcOrd="2" destOrd="0" parTransId="{DD0FAEC9-CCB8-9142-8173-8A31A14C5CD9}" sibTransId="{6C304A84-856A-534D-AD3F-8158E05B261E}"/>
    <dgm:cxn modelId="{174924D7-AB69-A347-9153-C7DF6CCCBAC0}" srcId="{FCC3587E-8AAA-864B-AF1D-8CC2268E6C95}" destId="{FC4FD46F-7815-934E-8D26-3E9B3F635237}" srcOrd="2" destOrd="0" parTransId="{8B8F5677-143F-BA4B-8482-079DB792AB7A}" sibTransId="{C39E97CC-EE8B-314C-BEC3-3119E0F935E3}"/>
    <dgm:cxn modelId="{A243360C-0AD2-6C46-A9B3-88B25DE4FDD5}" srcId="{FF5E6B0A-02A9-804B-BDF4-BD96850AAC9B}" destId="{6CB42DC4-2E51-AF4F-A022-35ED144B382B}" srcOrd="0" destOrd="0" parTransId="{48E6D9E9-2675-E146-BB7F-EF7E23D45057}" sibTransId="{3F08DA93-DFB3-2F41-BF9D-7E640914EC3D}"/>
    <dgm:cxn modelId="{641426BD-43B1-CA4B-B997-21BD91558613}" srcId="{FF5E6B0A-02A9-804B-BDF4-BD96850AAC9B}" destId="{4E691434-3BD5-F64C-A98B-74A424012D24}" srcOrd="3" destOrd="0" parTransId="{403465FC-CA2D-6C4B-94E3-C9877C0E724B}" sibTransId="{9D509DE3-5EBA-F241-8382-AAC8C499E249}"/>
    <dgm:cxn modelId="{C29AAE20-72BC-9B41-8A33-AB81D74C77B0}" srcId="{095C27A9-8153-2841-AE7A-2D6F775B1911}" destId="{F1924F77-19FE-FC4D-8D3A-A4FDC999BE49}" srcOrd="1" destOrd="0" parTransId="{A5DDDCB0-0C55-7A47-9F1B-40F31657EAFF}" sibTransId="{7EF61ABE-B5EC-F44F-826E-908A62604818}"/>
    <dgm:cxn modelId="{DCDE05EC-A45F-8C48-B689-DC5602D21D65}" srcId="{FCC3587E-8AAA-864B-AF1D-8CC2268E6C95}" destId="{FF5E6B0A-02A9-804B-BDF4-BD96850AAC9B}" srcOrd="1" destOrd="0" parTransId="{426DEC72-8AB6-474C-BA9A-FF746BA01D9B}" sibTransId="{4AC4E90F-3428-174F-8B82-38AF5C894A31}"/>
    <dgm:cxn modelId="{014C00A6-4715-EF44-8B40-BB075186F206}" type="presParOf" srcId="{A34FA351-0D11-554A-8939-22F50423490D}" destId="{5B875876-FE0D-1649-8A89-FAE06DF77B59}" srcOrd="0" destOrd="0" presId="urn:microsoft.com/office/officeart/2005/8/layout/chevron2"/>
    <dgm:cxn modelId="{FE8C3A48-0E77-DD48-BF8D-DDD8C8BB9014}" type="presParOf" srcId="{5B875876-FE0D-1649-8A89-FAE06DF77B59}" destId="{FFF8C2F5-17D5-4645-8F1C-2F0ED1912CCE}" srcOrd="0" destOrd="0" presId="urn:microsoft.com/office/officeart/2005/8/layout/chevron2"/>
    <dgm:cxn modelId="{DE8846A9-28C8-694B-9B34-E451424177C4}" type="presParOf" srcId="{5B875876-FE0D-1649-8A89-FAE06DF77B59}" destId="{F2F87D0C-C1B3-EB47-AE43-6D22B1425E19}" srcOrd="1" destOrd="0" presId="urn:microsoft.com/office/officeart/2005/8/layout/chevron2"/>
    <dgm:cxn modelId="{97D2AFCF-B1EF-8E4C-9054-54C025C8BB33}" type="presParOf" srcId="{A34FA351-0D11-554A-8939-22F50423490D}" destId="{77D15EDD-17D7-7D47-A684-3B50EC831071}" srcOrd="1" destOrd="0" presId="urn:microsoft.com/office/officeart/2005/8/layout/chevron2"/>
    <dgm:cxn modelId="{7EC65163-C50C-0D4F-A912-11D2131B7F65}" type="presParOf" srcId="{A34FA351-0D11-554A-8939-22F50423490D}" destId="{031FB1DF-DA7C-704E-BE02-69F595516461}" srcOrd="2" destOrd="0" presId="urn:microsoft.com/office/officeart/2005/8/layout/chevron2"/>
    <dgm:cxn modelId="{1DA567EF-EA04-F74C-843D-9E6975201C17}" type="presParOf" srcId="{031FB1DF-DA7C-704E-BE02-69F595516461}" destId="{85E1AA31-5110-254E-8F7B-6BF4C2496228}" srcOrd="0" destOrd="0" presId="urn:microsoft.com/office/officeart/2005/8/layout/chevron2"/>
    <dgm:cxn modelId="{8350475C-2006-1A44-96FF-90944F42908D}" type="presParOf" srcId="{031FB1DF-DA7C-704E-BE02-69F595516461}" destId="{2EAAA0AD-37F3-8144-B29D-467D25B6AC39}" srcOrd="1" destOrd="0" presId="urn:microsoft.com/office/officeart/2005/8/layout/chevron2"/>
    <dgm:cxn modelId="{E7BFAAE9-F885-314E-B04A-47B2782AEC3D}" type="presParOf" srcId="{A34FA351-0D11-554A-8939-22F50423490D}" destId="{53D966A5-6810-2D4F-B261-E19E6A6154C0}" srcOrd="3" destOrd="0" presId="urn:microsoft.com/office/officeart/2005/8/layout/chevron2"/>
    <dgm:cxn modelId="{50882B7C-7551-1744-BA0B-548BF304238B}" type="presParOf" srcId="{A34FA351-0D11-554A-8939-22F50423490D}" destId="{16DE1B93-A072-2A44-9EE6-6B2219AC1DB3}" srcOrd="4" destOrd="0" presId="urn:microsoft.com/office/officeart/2005/8/layout/chevron2"/>
    <dgm:cxn modelId="{F96023F4-0A6F-2A49-BEB6-D845712E9FE8}" type="presParOf" srcId="{16DE1B93-A072-2A44-9EE6-6B2219AC1DB3}" destId="{6889C66F-FBF1-054E-9F84-A07FE770CA3A}" srcOrd="0" destOrd="0" presId="urn:microsoft.com/office/officeart/2005/8/layout/chevron2"/>
    <dgm:cxn modelId="{2B78ED63-A29A-1E45-BF53-524F460F393B}" type="presParOf" srcId="{16DE1B93-A072-2A44-9EE6-6B2219AC1DB3}" destId="{915521EC-28DF-9C48-994D-48C9D18B298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3587E-8AAA-864B-AF1D-8CC2268E6C95}"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kumimoji="1" lang="ja-JP" altLang="en-US"/>
        </a:p>
      </dgm:t>
    </dgm:pt>
    <dgm:pt modelId="{095C27A9-8153-2841-AE7A-2D6F775B1911}">
      <dgm:prSet phldrT="[テキスト]"/>
      <dgm:spPr/>
      <dgm:t>
        <a:bodyPr/>
        <a:lstStyle/>
        <a:p>
          <a:r>
            <a:rPr kumimoji="1" lang="en-US" altLang="ja-JP" dirty="0" smtClean="0"/>
            <a:t>2000 </a:t>
          </a:r>
          <a:r>
            <a:rPr kumimoji="1" lang="ja-JP" altLang="en-US" dirty="0" smtClean="0"/>
            <a:t>年代</a:t>
          </a:r>
          <a:endParaRPr kumimoji="1" lang="en-US" altLang="ja-JP" dirty="0" smtClean="0"/>
        </a:p>
      </dgm:t>
    </dgm:pt>
    <dgm:pt modelId="{053600EE-3950-3748-8E0F-9A693F29690F}" type="parTrans" cxnId="{7185B792-C991-5741-889A-BEB6E4CD6BFE}">
      <dgm:prSet/>
      <dgm:spPr/>
      <dgm:t>
        <a:bodyPr/>
        <a:lstStyle/>
        <a:p>
          <a:endParaRPr kumimoji="1" lang="ja-JP" altLang="en-US"/>
        </a:p>
      </dgm:t>
    </dgm:pt>
    <dgm:pt modelId="{CDDDEE27-AAFD-124F-935D-31A488C48D15}" type="sibTrans" cxnId="{7185B792-C991-5741-889A-BEB6E4CD6BFE}">
      <dgm:prSet/>
      <dgm:spPr/>
      <dgm:t>
        <a:bodyPr/>
        <a:lstStyle/>
        <a:p>
          <a:endParaRPr kumimoji="1" lang="ja-JP" altLang="en-US"/>
        </a:p>
      </dgm:t>
    </dgm:pt>
    <dgm:pt modelId="{784CEC61-F350-CA4A-A71F-142FDAC3E901}">
      <dgm:prSet phldrT="[テキスト]"/>
      <dgm:spPr/>
      <dgm:t>
        <a:bodyPr/>
        <a:lstStyle/>
        <a:p>
          <a:r>
            <a:rPr kumimoji="1" lang="ja-JP" altLang="en-US" dirty="0" smtClean="0"/>
            <a:t>気候モデルにおける海氷の取り扱い</a:t>
          </a:r>
          <a:endParaRPr kumimoji="1" lang="ja-JP" altLang="en-US" dirty="0"/>
        </a:p>
      </dgm:t>
    </dgm:pt>
    <dgm:pt modelId="{43B508CC-F92A-274F-A476-C6F67F584A18}" type="parTrans" cxnId="{BB111E51-B602-0544-B9CE-8372C2915EE4}">
      <dgm:prSet/>
      <dgm:spPr/>
      <dgm:t>
        <a:bodyPr/>
        <a:lstStyle/>
        <a:p>
          <a:endParaRPr kumimoji="1" lang="ja-JP" altLang="en-US"/>
        </a:p>
      </dgm:t>
    </dgm:pt>
    <dgm:pt modelId="{73B689D4-8A45-D646-B210-9502D2A3F4E9}" type="sibTrans" cxnId="{BB111E51-B602-0544-B9CE-8372C2915EE4}">
      <dgm:prSet/>
      <dgm:spPr/>
      <dgm:t>
        <a:bodyPr/>
        <a:lstStyle/>
        <a:p>
          <a:endParaRPr kumimoji="1" lang="ja-JP" altLang="en-US"/>
        </a:p>
      </dgm:t>
    </dgm:pt>
    <dgm:pt modelId="{B205F660-2CCE-064E-A22F-A780F5DE1B88}">
      <dgm:prSet phldrT="[テキスト]"/>
      <dgm:spPr/>
      <dgm:t>
        <a:bodyPr/>
        <a:lstStyle/>
        <a:p>
          <a:r>
            <a:rPr kumimoji="1" lang="ja-JP" altLang="en-US" dirty="0" smtClean="0"/>
            <a:t>海氷の厚さの分布関数の導入</a:t>
          </a:r>
          <a:r>
            <a:rPr kumimoji="1" lang="en-US" altLang="ja-JP" dirty="0" smtClean="0"/>
            <a:t>(</a:t>
          </a:r>
          <a:r>
            <a:rPr kumimoji="1" lang="en-US" altLang="ja-JP" dirty="0" err="1" smtClean="0"/>
            <a:t>Bitz</a:t>
          </a:r>
          <a:r>
            <a:rPr kumimoji="1" lang="en-US" altLang="ja-JP" dirty="0" smtClean="0"/>
            <a:t> et al, 2001)</a:t>
          </a:r>
          <a:endParaRPr kumimoji="1" lang="ja-JP" altLang="en-US" dirty="0"/>
        </a:p>
      </dgm:t>
    </dgm:pt>
    <dgm:pt modelId="{8FE0B6C5-ED51-4C40-9D12-C2667B301E03}" type="parTrans" cxnId="{C9361C58-5F19-4343-A9D2-1242330AD732}">
      <dgm:prSet/>
      <dgm:spPr/>
      <dgm:t>
        <a:bodyPr/>
        <a:lstStyle/>
        <a:p>
          <a:endParaRPr kumimoji="1" lang="ja-JP" altLang="en-US"/>
        </a:p>
      </dgm:t>
    </dgm:pt>
    <dgm:pt modelId="{801E3C1F-2C71-AF43-8B97-AC782BE8FB22}" type="sibTrans" cxnId="{C9361C58-5F19-4343-A9D2-1242330AD732}">
      <dgm:prSet/>
      <dgm:spPr/>
      <dgm:t>
        <a:bodyPr/>
        <a:lstStyle/>
        <a:p>
          <a:endParaRPr kumimoji="1" lang="ja-JP" altLang="en-US"/>
        </a:p>
      </dgm:t>
    </dgm:pt>
    <dgm:pt modelId="{4C7FAC07-2A3C-FA46-BB51-BD794756C178}">
      <dgm:prSet phldrT="[テキスト]"/>
      <dgm:spPr/>
      <dgm:t>
        <a:bodyPr/>
        <a:lstStyle/>
        <a:p>
          <a:r>
            <a:rPr kumimoji="1" lang="ja-JP" altLang="en-US" dirty="0" smtClean="0"/>
            <a:t>海氷の内部応力の考慮</a:t>
          </a:r>
          <a:r>
            <a:rPr kumimoji="1" lang="en-US" altLang="ja-JP" dirty="0" smtClean="0"/>
            <a:t>  </a:t>
          </a:r>
          <a:endParaRPr kumimoji="1" lang="ja-JP" altLang="en-US" dirty="0"/>
        </a:p>
      </dgm:t>
    </dgm:pt>
    <dgm:pt modelId="{10D4EC1B-3723-434C-89A6-7D1EE2655C64}" type="parTrans" cxnId="{FBAD6A88-A130-6E45-AD34-459F7D83E7F6}">
      <dgm:prSet/>
      <dgm:spPr/>
      <dgm:t>
        <a:bodyPr/>
        <a:lstStyle/>
        <a:p>
          <a:endParaRPr kumimoji="1" lang="ja-JP" altLang="en-US"/>
        </a:p>
      </dgm:t>
    </dgm:pt>
    <dgm:pt modelId="{31D6F0FE-B7F8-D048-87D3-F1C86F113D43}" type="sibTrans" cxnId="{FBAD6A88-A130-6E45-AD34-459F7D83E7F6}">
      <dgm:prSet/>
      <dgm:spPr/>
      <dgm:t>
        <a:bodyPr/>
        <a:lstStyle/>
        <a:p>
          <a:endParaRPr kumimoji="1" lang="ja-JP" altLang="en-US"/>
        </a:p>
      </dgm:t>
    </dgm:pt>
    <dgm:pt modelId="{E3049FBE-F689-864F-BE7E-70576EF58D7C}">
      <dgm:prSet phldrT="[テキスト]"/>
      <dgm:spPr/>
      <dgm:t>
        <a:bodyPr/>
        <a:lstStyle/>
        <a:p>
          <a:r>
            <a:rPr kumimoji="1" lang="en-US" altLang="ja-JP" dirty="0" smtClean="0"/>
            <a:t>1990</a:t>
          </a:r>
          <a:r>
            <a:rPr kumimoji="1" lang="ja-JP" altLang="en-US" dirty="0" smtClean="0"/>
            <a:t> 年代</a:t>
          </a:r>
          <a:endParaRPr kumimoji="1" lang="ja-JP" altLang="en-US" dirty="0"/>
        </a:p>
      </dgm:t>
    </dgm:pt>
    <dgm:pt modelId="{968ADEE2-22A5-BA4A-9A40-FDC2CEBF4F16}" type="parTrans" cxnId="{A168B589-D6F8-5147-A193-7EC376C7880F}">
      <dgm:prSet/>
      <dgm:spPr/>
      <dgm:t>
        <a:bodyPr/>
        <a:lstStyle/>
        <a:p>
          <a:endParaRPr kumimoji="1" lang="ja-JP" altLang="en-US"/>
        </a:p>
      </dgm:t>
    </dgm:pt>
    <dgm:pt modelId="{37D9AF06-43B9-9E4D-A78A-198BEE236E8C}" type="sibTrans" cxnId="{A168B589-D6F8-5147-A193-7EC376C7880F}">
      <dgm:prSet/>
      <dgm:spPr/>
      <dgm:t>
        <a:bodyPr/>
        <a:lstStyle/>
        <a:p>
          <a:endParaRPr kumimoji="1" lang="ja-JP" altLang="en-US"/>
        </a:p>
      </dgm:t>
    </dgm:pt>
    <dgm:pt modelId="{C4ECD075-8FD3-BC49-B15A-85802D16262D}">
      <dgm:prSet phldrT="[テキスト]"/>
      <dgm:spPr/>
      <dgm:t>
        <a:bodyPr/>
        <a:lstStyle/>
        <a:p>
          <a:r>
            <a:rPr kumimoji="1" lang="en-US" altLang="ja-JP" dirty="0" err="1" smtClean="0"/>
            <a:t>Cavitating</a:t>
          </a:r>
          <a:r>
            <a:rPr kumimoji="1" lang="en-US" altLang="ja-JP" dirty="0" smtClean="0"/>
            <a:t> fluid </a:t>
          </a:r>
          <a:r>
            <a:rPr kumimoji="1" lang="ja-JP" altLang="en-US" dirty="0" smtClean="0"/>
            <a:t>モデル</a:t>
          </a:r>
          <a:r>
            <a:rPr kumimoji="1" lang="en-US" altLang="ja-JP" dirty="0" smtClean="0"/>
            <a:t>(</a:t>
          </a:r>
          <a:r>
            <a:rPr kumimoji="1" lang="en-US" altLang="ja-JP" dirty="0" err="1" smtClean="0"/>
            <a:t>Flato</a:t>
          </a:r>
          <a:r>
            <a:rPr kumimoji="1" lang="en-US" altLang="ja-JP" dirty="0" smtClean="0"/>
            <a:t> and </a:t>
          </a:r>
          <a:r>
            <a:rPr kumimoji="1" lang="en-US" altLang="ja-JP" dirty="0" err="1" smtClean="0"/>
            <a:t>Hibler</a:t>
          </a:r>
          <a:r>
            <a:rPr kumimoji="1" lang="en-US" altLang="ja-JP" dirty="0" smtClean="0"/>
            <a:t>, 1992)</a:t>
          </a:r>
          <a:endParaRPr kumimoji="1" lang="ja-JP" altLang="en-US" dirty="0"/>
        </a:p>
      </dgm:t>
    </dgm:pt>
    <dgm:pt modelId="{F4E5E87B-7BAB-FE4F-A9EB-4EA61385B60F}" type="parTrans" cxnId="{997C5018-FD9D-F346-AAC2-3B6A885A05B5}">
      <dgm:prSet/>
      <dgm:spPr/>
      <dgm:t>
        <a:bodyPr/>
        <a:lstStyle/>
        <a:p>
          <a:endParaRPr kumimoji="1" lang="ja-JP" altLang="en-US"/>
        </a:p>
      </dgm:t>
    </dgm:pt>
    <dgm:pt modelId="{E7F009F6-2CFB-3A4A-A262-8D4A6D4DCC6E}" type="sibTrans" cxnId="{997C5018-FD9D-F346-AAC2-3B6A885A05B5}">
      <dgm:prSet/>
      <dgm:spPr/>
      <dgm:t>
        <a:bodyPr/>
        <a:lstStyle/>
        <a:p>
          <a:endParaRPr kumimoji="1" lang="ja-JP" altLang="en-US"/>
        </a:p>
      </dgm:t>
    </dgm:pt>
    <dgm:pt modelId="{84503067-E8FB-8F45-AC64-C217BF838DF2}">
      <dgm:prSet phldrT="[テキスト]"/>
      <dgm:spPr/>
      <dgm:t>
        <a:bodyPr/>
        <a:lstStyle/>
        <a:p>
          <a:r>
            <a:rPr kumimoji="1" lang="ja-JP" altLang="en-US" dirty="0" smtClean="0"/>
            <a:t>弾粘塑性体モデル</a:t>
          </a:r>
          <a:r>
            <a:rPr kumimoji="1" lang="en-US" altLang="ja-JP" dirty="0" smtClean="0"/>
            <a:t>(</a:t>
          </a:r>
          <a:r>
            <a:rPr kumimoji="1" lang="en-US" altLang="ja-JP" dirty="0" err="1" smtClean="0"/>
            <a:t>Hunke</a:t>
          </a:r>
          <a:r>
            <a:rPr kumimoji="1" lang="en-US" altLang="ja-JP" dirty="0" smtClean="0"/>
            <a:t> and </a:t>
          </a:r>
          <a:r>
            <a:rPr kumimoji="1" lang="en-US" altLang="ja-JP" dirty="0" err="1" smtClean="0"/>
            <a:t>Dukowics</a:t>
          </a:r>
          <a:r>
            <a:rPr kumimoji="1" lang="en-US" altLang="ja-JP" dirty="0" smtClean="0"/>
            <a:t>, 1997</a:t>
          </a:r>
          <a:endParaRPr kumimoji="1" lang="ja-JP" altLang="en-US" dirty="0"/>
        </a:p>
      </dgm:t>
    </dgm:pt>
    <dgm:pt modelId="{4F345F19-5096-624F-8066-5C9DCA10E50C}" type="parTrans" cxnId="{DEBC213A-48F3-5C48-B9C6-1D2B030EC2CF}">
      <dgm:prSet/>
      <dgm:spPr/>
      <dgm:t>
        <a:bodyPr/>
        <a:lstStyle/>
        <a:p>
          <a:endParaRPr kumimoji="1" lang="ja-JP" altLang="en-US"/>
        </a:p>
      </dgm:t>
    </dgm:pt>
    <dgm:pt modelId="{ED0637C8-8688-0246-85C4-46F510BEC2DC}" type="sibTrans" cxnId="{DEBC213A-48F3-5C48-B9C6-1D2B030EC2CF}">
      <dgm:prSet/>
      <dgm:spPr/>
      <dgm:t>
        <a:bodyPr/>
        <a:lstStyle/>
        <a:p>
          <a:endParaRPr kumimoji="1" lang="ja-JP" altLang="en-US"/>
        </a:p>
      </dgm:t>
    </dgm:pt>
    <dgm:pt modelId="{48C45183-3017-C943-928C-04464D4CE85C}">
      <dgm:prSet phldrT="[テキスト]"/>
      <dgm:spPr/>
      <dgm:t>
        <a:bodyPr/>
        <a:lstStyle/>
        <a:p>
          <a:r>
            <a:rPr kumimoji="1" lang="ja-JP" altLang="en-US" dirty="0" smtClean="0"/>
            <a:t>気候モデルの海氷の取り扱い</a:t>
          </a:r>
          <a:endParaRPr kumimoji="1" lang="ja-JP" altLang="en-US" dirty="0"/>
        </a:p>
      </dgm:t>
    </dgm:pt>
    <dgm:pt modelId="{3D11F4C4-1003-4C42-A1C3-7E1CE48F6EDB}" type="parTrans" cxnId="{A361C8D0-18F4-9741-BCEA-0F6CBD7A43D2}">
      <dgm:prSet/>
      <dgm:spPr/>
      <dgm:t>
        <a:bodyPr/>
        <a:lstStyle/>
        <a:p>
          <a:endParaRPr kumimoji="1" lang="ja-JP" altLang="en-US"/>
        </a:p>
      </dgm:t>
    </dgm:pt>
    <dgm:pt modelId="{2F52F4E5-C4BB-9147-8EFD-5EFA819B87C1}" type="sibTrans" cxnId="{A361C8D0-18F4-9741-BCEA-0F6CBD7A43D2}">
      <dgm:prSet/>
      <dgm:spPr/>
      <dgm:t>
        <a:bodyPr/>
        <a:lstStyle/>
        <a:p>
          <a:endParaRPr kumimoji="1" lang="ja-JP" altLang="en-US"/>
        </a:p>
      </dgm:t>
    </dgm:pt>
    <dgm:pt modelId="{1F686B2E-10EA-644F-A4BE-1463A740104C}">
      <dgm:prSet phldrT="[テキスト]"/>
      <dgm:spPr/>
      <dgm:t>
        <a:bodyPr/>
        <a:lstStyle/>
        <a:p>
          <a:r>
            <a:rPr kumimoji="1" lang="ja-JP" altLang="en-US" dirty="0" smtClean="0"/>
            <a:t>ブラインポケットを考慮した熱力学モデルの導入</a:t>
          </a:r>
          <a:r>
            <a:rPr kumimoji="1" lang="en-US" altLang="ja-JP" dirty="0" smtClean="0"/>
            <a:t>(</a:t>
          </a:r>
          <a:r>
            <a:rPr kumimoji="1" lang="en-US" altLang="ja-JP" dirty="0" err="1" smtClean="0"/>
            <a:t>Bitz</a:t>
          </a:r>
          <a:r>
            <a:rPr kumimoji="1" lang="en-US" altLang="ja-JP" dirty="0" smtClean="0"/>
            <a:t> and Lipscomb, 1999)</a:t>
          </a:r>
          <a:endParaRPr kumimoji="1" lang="ja-JP" altLang="en-US" dirty="0"/>
        </a:p>
      </dgm:t>
    </dgm:pt>
    <dgm:pt modelId="{2FBD976F-758F-D34C-86F7-C5C084174B03}" type="parTrans" cxnId="{49F167B4-D594-624A-8395-69B5FD9AE357}">
      <dgm:prSet/>
      <dgm:spPr/>
      <dgm:t>
        <a:bodyPr/>
        <a:lstStyle/>
        <a:p>
          <a:endParaRPr kumimoji="1" lang="ja-JP" altLang="en-US"/>
        </a:p>
      </dgm:t>
    </dgm:pt>
    <dgm:pt modelId="{44B16746-4741-374C-AF16-E4208356884C}" type="sibTrans" cxnId="{49F167B4-D594-624A-8395-69B5FD9AE357}">
      <dgm:prSet/>
      <dgm:spPr/>
      <dgm:t>
        <a:bodyPr/>
        <a:lstStyle/>
        <a:p>
          <a:endParaRPr kumimoji="1" lang="ja-JP" altLang="en-US"/>
        </a:p>
      </dgm:t>
    </dgm:pt>
    <dgm:pt modelId="{269BFA65-200D-A842-9D84-69CB6F22B3A9}">
      <dgm:prSet phldrT="[テキスト]"/>
      <dgm:spPr/>
      <dgm:t>
        <a:bodyPr/>
        <a:lstStyle/>
        <a:p>
          <a:r>
            <a:rPr kumimoji="1" lang="ja-JP" altLang="en-US" b="1" u="sng" dirty="0" smtClean="0">
              <a:solidFill>
                <a:srgbClr val="FF0000"/>
              </a:solidFill>
            </a:rPr>
            <a:t>熱力学モデルの再定式化</a:t>
          </a:r>
          <a:r>
            <a:rPr kumimoji="1" lang="en-US" altLang="ja-JP" b="1" u="sng" dirty="0" smtClean="0">
              <a:solidFill>
                <a:srgbClr val="FF0000"/>
              </a:solidFill>
            </a:rPr>
            <a:t>(Winton,</a:t>
          </a:r>
          <a:r>
            <a:rPr kumimoji="1" lang="ja-JP" altLang="en-US" b="1" u="sng" dirty="0" smtClean="0">
              <a:solidFill>
                <a:srgbClr val="FF0000"/>
              </a:solidFill>
            </a:rPr>
            <a:t> </a:t>
          </a:r>
          <a:r>
            <a:rPr kumimoji="1" lang="en-US" altLang="ja-JP" b="1" u="sng" dirty="0" smtClean="0">
              <a:solidFill>
                <a:srgbClr val="FF0000"/>
              </a:solidFill>
            </a:rPr>
            <a:t>2000)</a:t>
          </a:r>
          <a:endParaRPr kumimoji="1" lang="ja-JP" altLang="en-US" b="1" u="sng" dirty="0">
            <a:solidFill>
              <a:srgbClr val="FF0000"/>
            </a:solidFill>
          </a:endParaRPr>
        </a:p>
      </dgm:t>
    </dgm:pt>
    <dgm:pt modelId="{52334060-2FD2-CB49-87CB-2E159C96FCCA}" type="parTrans" cxnId="{DFBA97BF-A1E9-AF4C-B269-7A497723CAC1}">
      <dgm:prSet/>
      <dgm:spPr/>
      <dgm:t>
        <a:bodyPr/>
        <a:lstStyle/>
        <a:p>
          <a:endParaRPr kumimoji="1" lang="ja-JP" altLang="en-US"/>
        </a:p>
      </dgm:t>
    </dgm:pt>
    <dgm:pt modelId="{0323B115-D377-B84E-9AFA-E8615DED1962}" type="sibTrans" cxnId="{DFBA97BF-A1E9-AF4C-B269-7A497723CAC1}">
      <dgm:prSet/>
      <dgm:spPr/>
      <dgm:t>
        <a:bodyPr/>
        <a:lstStyle/>
        <a:p>
          <a:endParaRPr kumimoji="1" lang="ja-JP" altLang="en-US"/>
        </a:p>
      </dgm:t>
    </dgm:pt>
    <dgm:pt modelId="{A34FA351-0D11-554A-8939-22F50423490D}" type="pres">
      <dgm:prSet presAssocID="{FCC3587E-8AAA-864B-AF1D-8CC2268E6C95}" presName="linearFlow" presStyleCnt="0">
        <dgm:presLayoutVars>
          <dgm:dir/>
          <dgm:animLvl val="lvl"/>
          <dgm:resizeHandles val="exact"/>
        </dgm:presLayoutVars>
      </dgm:prSet>
      <dgm:spPr/>
      <dgm:t>
        <a:bodyPr/>
        <a:lstStyle/>
        <a:p>
          <a:endParaRPr kumimoji="1" lang="ja-JP" altLang="en-US"/>
        </a:p>
      </dgm:t>
    </dgm:pt>
    <dgm:pt modelId="{543ACEB8-67DF-6648-943D-BCAD6B499514}" type="pres">
      <dgm:prSet presAssocID="{E3049FBE-F689-864F-BE7E-70576EF58D7C}" presName="composite" presStyleCnt="0"/>
      <dgm:spPr/>
    </dgm:pt>
    <dgm:pt modelId="{E95B4580-89B4-4046-ADD6-7D4066376D91}" type="pres">
      <dgm:prSet presAssocID="{E3049FBE-F689-864F-BE7E-70576EF58D7C}" presName="parentText" presStyleLbl="alignNode1" presStyleIdx="0" presStyleCnt="2">
        <dgm:presLayoutVars>
          <dgm:chMax val="1"/>
          <dgm:bulletEnabled val="1"/>
        </dgm:presLayoutVars>
      </dgm:prSet>
      <dgm:spPr/>
      <dgm:t>
        <a:bodyPr/>
        <a:lstStyle/>
        <a:p>
          <a:endParaRPr kumimoji="1" lang="ja-JP" altLang="en-US"/>
        </a:p>
      </dgm:t>
    </dgm:pt>
    <dgm:pt modelId="{47FF0222-5B19-CC40-8750-454B70D049DD}" type="pres">
      <dgm:prSet presAssocID="{E3049FBE-F689-864F-BE7E-70576EF58D7C}" presName="descendantText" presStyleLbl="alignAcc1" presStyleIdx="0" presStyleCnt="2" custLinFactNeighborX="0" custLinFactNeighborY="25942">
        <dgm:presLayoutVars>
          <dgm:bulletEnabled val="1"/>
        </dgm:presLayoutVars>
      </dgm:prSet>
      <dgm:spPr/>
      <dgm:t>
        <a:bodyPr/>
        <a:lstStyle/>
        <a:p>
          <a:endParaRPr kumimoji="1" lang="ja-JP" altLang="en-US"/>
        </a:p>
      </dgm:t>
    </dgm:pt>
    <dgm:pt modelId="{74DE9B75-C2C0-AA48-B1B8-0A3EE4FF41EF}" type="pres">
      <dgm:prSet presAssocID="{37D9AF06-43B9-9E4D-A78A-198BEE236E8C}" presName="sp" presStyleCnt="0"/>
      <dgm:spPr/>
    </dgm:pt>
    <dgm:pt modelId="{5B875876-FE0D-1649-8A89-FAE06DF77B59}" type="pres">
      <dgm:prSet presAssocID="{095C27A9-8153-2841-AE7A-2D6F775B1911}" presName="composite" presStyleCnt="0"/>
      <dgm:spPr/>
    </dgm:pt>
    <dgm:pt modelId="{FFF8C2F5-17D5-4645-8F1C-2F0ED1912CCE}" type="pres">
      <dgm:prSet presAssocID="{095C27A9-8153-2841-AE7A-2D6F775B1911}" presName="parentText" presStyleLbl="alignNode1" presStyleIdx="1" presStyleCnt="2">
        <dgm:presLayoutVars>
          <dgm:chMax val="1"/>
          <dgm:bulletEnabled val="1"/>
        </dgm:presLayoutVars>
      </dgm:prSet>
      <dgm:spPr/>
      <dgm:t>
        <a:bodyPr/>
        <a:lstStyle/>
        <a:p>
          <a:endParaRPr kumimoji="1" lang="ja-JP" altLang="en-US"/>
        </a:p>
      </dgm:t>
    </dgm:pt>
    <dgm:pt modelId="{F2F87D0C-C1B3-EB47-AE43-6D22B1425E19}" type="pres">
      <dgm:prSet presAssocID="{095C27A9-8153-2841-AE7A-2D6F775B1911}" presName="descendantText" presStyleLbl="alignAcc1" presStyleIdx="1" presStyleCnt="2" custScaleY="100000" custLinFactNeighborX="6249" custLinFactNeighborY="-336">
        <dgm:presLayoutVars>
          <dgm:bulletEnabled val="1"/>
        </dgm:presLayoutVars>
      </dgm:prSet>
      <dgm:spPr/>
      <dgm:t>
        <a:bodyPr/>
        <a:lstStyle/>
        <a:p>
          <a:endParaRPr kumimoji="1" lang="ja-JP" altLang="en-US"/>
        </a:p>
      </dgm:t>
    </dgm:pt>
  </dgm:ptLst>
  <dgm:cxnLst>
    <dgm:cxn modelId="{DEBC213A-48F3-5C48-B9C6-1D2B030EC2CF}" srcId="{E3049FBE-F689-864F-BE7E-70576EF58D7C}" destId="{84503067-E8FB-8F45-AC64-C217BF838DF2}" srcOrd="1" destOrd="0" parTransId="{4F345F19-5096-624F-8066-5C9DCA10E50C}" sibTransId="{ED0637C8-8688-0246-85C4-46F510BEC2DC}"/>
    <dgm:cxn modelId="{996DB1F1-0B16-114B-BFC7-034FF841E9CF}" type="presOf" srcId="{C4ECD075-8FD3-BC49-B15A-85802D16262D}" destId="{47FF0222-5B19-CC40-8750-454B70D049DD}" srcOrd="0" destOrd="0" presId="urn:microsoft.com/office/officeart/2005/8/layout/chevron2"/>
    <dgm:cxn modelId="{6369BB93-5E27-494C-873E-C38C2D79C4C0}" type="presOf" srcId="{84503067-E8FB-8F45-AC64-C217BF838DF2}" destId="{47FF0222-5B19-CC40-8750-454B70D049DD}" srcOrd="0" destOrd="1" presId="urn:microsoft.com/office/officeart/2005/8/layout/chevron2"/>
    <dgm:cxn modelId="{B7CD219B-A1C3-484A-8EE5-8815634BBF2A}" type="presOf" srcId="{48C45183-3017-C943-928C-04464D4CE85C}" destId="{47FF0222-5B19-CC40-8750-454B70D049DD}" srcOrd="0" destOrd="2" presId="urn:microsoft.com/office/officeart/2005/8/layout/chevron2"/>
    <dgm:cxn modelId="{0404DFA9-8DB6-BD4E-8481-2A753901556B}" type="presOf" srcId="{269BFA65-200D-A842-9D84-69CB6F22B3A9}" destId="{F2F87D0C-C1B3-EB47-AE43-6D22B1425E19}" srcOrd="0" destOrd="0" presId="urn:microsoft.com/office/officeart/2005/8/layout/chevron2"/>
    <dgm:cxn modelId="{7185B792-C991-5741-889A-BEB6E4CD6BFE}" srcId="{FCC3587E-8AAA-864B-AF1D-8CC2268E6C95}" destId="{095C27A9-8153-2841-AE7A-2D6F775B1911}" srcOrd="1" destOrd="0" parTransId="{053600EE-3950-3748-8E0F-9A693F29690F}" sibTransId="{CDDDEE27-AAFD-124F-935D-31A488C48D15}"/>
    <dgm:cxn modelId="{A361C8D0-18F4-9741-BCEA-0F6CBD7A43D2}" srcId="{E3049FBE-F689-864F-BE7E-70576EF58D7C}" destId="{48C45183-3017-C943-928C-04464D4CE85C}" srcOrd="2" destOrd="0" parTransId="{3D11F4C4-1003-4C42-A1C3-7E1CE48F6EDB}" sibTransId="{2F52F4E5-C4BB-9147-8EFD-5EFA819B87C1}"/>
    <dgm:cxn modelId="{DFBA97BF-A1E9-AF4C-B269-7A497723CAC1}" srcId="{095C27A9-8153-2841-AE7A-2D6F775B1911}" destId="{269BFA65-200D-A842-9D84-69CB6F22B3A9}" srcOrd="0" destOrd="0" parTransId="{52334060-2FD2-CB49-87CB-2E159C96FCCA}" sibTransId="{0323B115-D377-B84E-9AFA-E8615DED1962}"/>
    <dgm:cxn modelId="{49F167B4-D594-624A-8395-69B5FD9AE357}" srcId="{48C45183-3017-C943-928C-04464D4CE85C}" destId="{1F686B2E-10EA-644F-A4BE-1463A740104C}" srcOrd="0" destOrd="0" parTransId="{2FBD976F-758F-D34C-86F7-C5C084174B03}" sibTransId="{44B16746-4741-374C-AF16-E4208356884C}"/>
    <dgm:cxn modelId="{BB111E51-B602-0544-B9CE-8372C2915EE4}" srcId="{095C27A9-8153-2841-AE7A-2D6F775B1911}" destId="{784CEC61-F350-CA4A-A71F-142FDAC3E901}" srcOrd="1" destOrd="0" parTransId="{43B508CC-F92A-274F-A476-C6F67F584A18}" sibTransId="{73B689D4-8A45-D646-B210-9502D2A3F4E9}"/>
    <dgm:cxn modelId="{7D5D7AF0-DB38-2842-AE65-4CDF95A6AB09}" type="presOf" srcId="{1F686B2E-10EA-644F-A4BE-1463A740104C}" destId="{47FF0222-5B19-CC40-8750-454B70D049DD}" srcOrd="0" destOrd="3" presId="urn:microsoft.com/office/officeart/2005/8/layout/chevron2"/>
    <dgm:cxn modelId="{C9361C58-5F19-4343-A9D2-1242330AD732}" srcId="{784CEC61-F350-CA4A-A71F-142FDAC3E901}" destId="{B205F660-2CCE-064E-A22F-A780F5DE1B88}" srcOrd="0" destOrd="0" parTransId="{8FE0B6C5-ED51-4C40-9D12-C2667B301E03}" sibTransId="{801E3C1F-2C71-AF43-8B97-AC782BE8FB22}"/>
    <dgm:cxn modelId="{A168B589-D6F8-5147-A193-7EC376C7880F}" srcId="{FCC3587E-8AAA-864B-AF1D-8CC2268E6C95}" destId="{E3049FBE-F689-864F-BE7E-70576EF58D7C}" srcOrd="0" destOrd="0" parTransId="{968ADEE2-22A5-BA4A-9A40-FDC2CEBF4F16}" sibTransId="{37D9AF06-43B9-9E4D-A78A-198BEE236E8C}"/>
    <dgm:cxn modelId="{40D62C9B-6BE7-FE4F-881F-AF76A9B4005B}" type="presOf" srcId="{784CEC61-F350-CA4A-A71F-142FDAC3E901}" destId="{F2F87D0C-C1B3-EB47-AE43-6D22B1425E19}" srcOrd="0" destOrd="1" presId="urn:microsoft.com/office/officeart/2005/8/layout/chevron2"/>
    <dgm:cxn modelId="{C177B8D6-B899-2E48-860B-434598B99603}" type="presOf" srcId="{E3049FBE-F689-864F-BE7E-70576EF58D7C}" destId="{E95B4580-89B4-4046-ADD6-7D4066376D91}" srcOrd="0" destOrd="0" presId="urn:microsoft.com/office/officeart/2005/8/layout/chevron2"/>
    <dgm:cxn modelId="{319BB74F-C7CD-274A-A5BD-98200B174C61}" type="presOf" srcId="{FCC3587E-8AAA-864B-AF1D-8CC2268E6C95}" destId="{A34FA351-0D11-554A-8939-22F50423490D}" srcOrd="0" destOrd="0" presId="urn:microsoft.com/office/officeart/2005/8/layout/chevron2"/>
    <dgm:cxn modelId="{FBAD6A88-A130-6E45-AD34-459F7D83E7F6}" srcId="{784CEC61-F350-CA4A-A71F-142FDAC3E901}" destId="{4C7FAC07-2A3C-FA46-BB51-BD794756C178}" srcOrd="1" destOrd="0" parTransId="{10D4EC1B-3723-434C-89A6-7D1EE2655C64}" sibTransId="{31D6F0FE-B7F8-D048-87D3-F1C86F113D43}"/>
    <dgm:cxn modelId="{AC54EB22-31E5-E346-9B33-17BA1110B056}" type="presOf" srcId="{4C7FAC07-2A3C-FA46-BB51-BD794756C178}" destId="{F2F87D0C-C1B3-EB47-AE43-6D22B1425E19}" srcOrd="0" destOrd="3" presId="urn:microsoft.com/office/officeart/2005/8/layout/chevron2"/>
    <dgm:cxn modelId="{1B7B9FA3-2EE4-614F-A937-1943234A9F3C}" type="presOf" srcId="{B205F660-2CCE-064E-A22F-A780F5DE1B88}" destId="{F2F87D0C-C1B3-EB47-AE43-6D22B1425E19}" srcOrd="0" destOrd="2" presId="urn:microsoft.com/office/officeart/2005/8/layout/chevron2"/>
    <dgm:cxn modelId="{997C5018-FD9D-F346-AAC2-3B6A885A05B5}" srcId="{E3049FBE-F689-864F-BE7E-70576EF58D7C}" destId="{C4ECD075-8FD3-BC49-B15A-85802D16262D}" srcOrd="0" destOrd="0" parTransId="{F4E5E87B-7BAB-FE4F-A9EB-4EA61385B60F}" sibTransId="{E7F009F6-2CFB-3A4A-A262-8D4A6D4DCC6E}"/>
    <dgm:cxn modelId="{6CD37524-64F9-B249-B79E-B1B48CDD7EAA}" type="presOf" srcId="{095C27A9-8153-2841-AE7A-2D6F775B1911}" destId="{FFF8C2F5-17D5-4645-8F1C-2F0ED1912CCE}" srcOrd="0" destOrd="0" presId="urn:microsoft.com/office/officeart/2005/8/layout/chevron2"/>
    <dgm:cxn modelId="{2F593B3A-8570-0A4C-8A42-EC87E75DBB9F}" type="presParOf" srcId="{A34FA351-0D11-554A-8939-22F50423490D}" destId="{543ACEB8-67DF-6648-943D-BCAD6B499514}" srcOrd="0" destOrd="0" presId="urn:microsoft.com/office/officeart/2005/8/layout/chevron2"/>
    <dgm:cxn modelId="{3D8A8EE2-B5CB-2F44-8110-E11C9CBB83DE}" type="presParOf" srcId="{543ACEB8-67DF-6648-943D-BCAD6B499514}" destId="{E95B4580-89B4-4046-ADD6-7D4066376D91}" srcOrd="0" destOrd="0" presId="urn:microsoft.com/office/officeart/2005/8/layout/chevron2"/>
    <dgm:cxn modelId="{2D98C414-1E97-394B-9650-A091ECE2D515}" type="presParOf" srcId="{543ACEB8-67DF-6648-943D-BCAD6B499514}" destId="{47FF0222-5B19-CC40-8750-454B70D049DD}" srcOrd="1" destOrd="0" presId="urn:microsoft.com/office/officeart/2005/8/layout/chevron2"/>
    <dgm:cxn modelId="{DD36310B-4BAD-9A45-868F-7056998614F4}" type="presParOf" srcId="{A34FA351-0D11-554A-8939-22F50423490D}" destId="{74DE9B75-C2C0-AA48-B1B8-0A3EE4FF41EF}" srcOrd="1" destOrd="0" presId="urn:microsoft.com/office/officeart/2005/8/layout/chevron2"/>
    <dgm:cxn modelId="{A17565F4-E98B-E140-A61E-11A2A52A9C82}" type="presParOf" srcId="{A34FA351-0D11-554A-8939-22F50423490D}" destId="{5B875876-FE0D-1649-8A89-FAE06DF77B59}" srcOrd="2" destOrd="0" presId="urn:microsoft.com/office/officeart/2005/8/layout/chevron2"/>
    <dgm:cxn modelId="{4D4CA3F7-0017-EF41-A121-AF2EBC4B7F19}" type="presParOf" srcId="{5B875876-FE0D-1649-8A89-FAE06DF77B59}" destId="{FFF8C2F5-17D5-4645-8F1C-2F0ED1912CCE}" srcOrd="0" destOrd="0" presId="urn:microsoft.com/office/officeart/2005/8/layout/chevron2"/>
    <dgm:cxn modelId="{1DD82E0E-728D-634A-878C-6D16397306D1}" type="presParOf" srcId="{5B875876-FE0D-1649-8A89-FAE06DF77B59}" destId="{F2F87D0C-C1B3-EB47-AE43-6D22B1425E1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8C2F5-17D5-4645-8F1C-2F0ED1912CCE}">
      <dsp:nvSpPr>
        <dsp:cNvPr id="0" name=""/>
        <dsp:cNvSpPr/>
      </dsp:nvSpPr>
      <dsp:spPr>
        <a:xfrm rot="5400000">
          <a:off x="-274524" y="277740"/>
          <a:ext cx="1830160" cy="128111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kumimoji="1" lang="en-US" altLang="ja-JP" sz="2300" kern="1200" dirty="0" smtClean="0"/>
            <a:t>1960 </a:t>
          </a:r>
          <a:r>
            <a:rPr kumimoji="1" lang="ja-JP" altLang="en-US" sz="2300" kern="1200" dirty="0" smtClean="0"/>
            <a:t>年代</a:t>
          </a:r>
          <a:endParaRPr kumimoji="1" lang="ja-JP" altLang="en-US" sz="2300" kern="1200" dirty="0"/>
        </a:p>
      </dsp:txBody>
      <dsp:txXfrm rot="-5400000">
        <a:off x="0" y="643772"/>
        <a:ext cx="1281112" cy="549048"/>
      </dsp:txXfrm>
    </dsp:sp>
    <dsp:sp modelId="{F2F87D0C-C1B3-EB47-AE43-6D22B1425E19}">
      <dsp:nvSpPr>
        <dsp:cNvPr id="0" name=""/>
        <dsp:cNvSpPr/>
      </dsp:nvSpPr>
      <dsp:spPr>
        <a:xfrm rot="5400000">
          <a:off x="4225802" y="-2944690"/>
          <a:ext cx="1189604" cy="707898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アイスアルベドフィードバック</a:t>
          </a:r>
          <a:r>
            <a:rPr kumimoji="1" lang="en-US" altLang="ja-JP" sz="1600" kern="1200" dirty="0" smtClean="0"/>
            <a:t> (</a:t>
          </a:r>
          <a:r>
            <a:rPr kumimoji="1" lang="en-US" altLang="ja-JP" sz="1600" kern="1200" dirty="0" err="1" smtClean="0"/>
            <a:t>Budyko</a:t>
          </a:r>
          <a:r>
            <a:rPr kumimoji="1" lang="en-US" altLang="ja-JP" sz="1600" kern="1200" dirty="0" smtClean="0"/>
            <a:t>, 1969; Sellers 1969)</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ブラインポケットの熱慣性の考慮</a:t>
          </a:r>
          <a:r>
            <a:rPr kumimoji="1" lang="en-US" altLang="ja-JP" sz="1600" kern="1200" dirty="0" smtClean="0"/>
            <a:t> (</a:t>
          </a:r>
          <a:r>
            <a:rPr kumimoji="1" lang="en-US" altLang="ja-JP" sz="1600" kern="1200" dirty="0" err="1" smtClean="0"/>
            <a:t>Untersteiner</a:t>
          </a:r>
          <a:r>
            <a:rPr kumimoji="1" lang="en-US" altLang="ja-JP" sz="1600" kern="1200" dirty="0" smtClean="0"/>
            <a:t>, 1961)</a:t>
          </a:r>
          <a:endParaRPr kumimoji="1" lang="ja-JP" altLang="en-US" sz="1600" kern="1200" dirty="0"/>
        </a:p>
      </dsp:txBody>
      <dsp:txXfrm rot="-5400000">
        <a:off x="1281112" y="58072"/>
        <a:ext cx="7020912" cy="1073460"/>
      </dsp:txXfrm>
    </dsp:sp>
    <dsp:sp modelId="{85E1AA31-5110-254E-8F7B-6BF4C2496228}">
      <dsp:nvSpPr>
        <dsp:cNvPr id="0" name=""/>
        <dsp:cNvSpPr/>
      </dsp:nvSpPr>
      <dsp:spPr>
        <a:xfrm rot="5400000">
          <a:off x="-274524" y="1916175"/>
          <a:ext cx="1830160" cy="128111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kumimoji="1" lang="en-US" altLang="ja-JP" sz="2300" kern="1200" dirty="0" smtClean="0"/>
            <a:t>1970 </a:t>
          </a:r>
          <a:r>
            <a:rPr kumimoji="1" lang="ja-JP" altLang="en-US" sz="2300" kern="1200" dirty="0" smtClean="0"/>
            <a:t>年代</a:t>
          </a:r>
          <a:endParaRPr kumimoji="1" lang="ja-JP" altLang="en-US" sz="2300" kern="1200" dirty="0"/>
        </a:p>
      </dsp:txBody>
      <dsp:txXfrm rot="-5400000">
        <a:off x="0" y="2282207"/>
        <a:ext cx="1281112" cy="549048"/>
      </dsp:txXfrm>
    </dsp:sp>
    <dsp:sp modelId="{2EAAA0AD-37F3-8144-B29D-467D25B6AC39}">
      <dsp:nvSpPr>
        <dsp:cNvPr id="0" name=""/>
        <dsp:cNvSpPr/>
      </dsp:nvSpPr>
      <dsp:spPr>
        <a:xfrm rot="5400000">
          <a:off x="4225802" y="-1303038"/>
          <a:ext cx="1189604" cy="707898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b="1" u="sng" kern="1200" dirty="0" smtClean="0"/>
            <a:t>鉛直</a:t>
          </a:r>
          <a:r>
            <a:rPr kumimoji="1" lang="en-US" altLang="ja-JP" sz="1600" b="1" u="sng" kern="1200" dirty="0" smtClean="0"/>
            <a:t>1</a:t>
          </a:r>
          <a:r>
            <a:rPr kumimoji="1" lang="ja-JP" altLang="en-US" sz="1600" b="1" u="sng" kern="1200" dirty="0" smtClean="0"/>
            <a:t>次元熱力学モデル</a:t>
          </a:r>
          <a:r>
            <a:rPr kumimoji="1" lang="en-US" altLang="ja-JP" sz="1600" b="1" u="sng" kern="1200" dirty="0" smtClean="0"/>
            <a:t>(</a:t>
          </a:r>
          <a:r>
            <a:rPr kumimoji="1" lang="en-US" altLang="ja-JP" sz="1600" b="1" u="sng" kern="1200" dirty="0" err="1" smtClean="0"/>
            <a:t>Maykut</a:t>
          </a:r>
          <a:r>
            <a:rPr kumimoji="1" lang="en-US" altLang="ja-JP" sz="1600" b="1" u="sng" kern="1200" dirty="0" smtClean="0"/>
            <a:t> and </a:t>
          </a:r>
          <a:r>
            <a:rPr kumimoji="1" lang="en-US" altLang="ja-JP" sz="1600" b="1" u="sng" kern="1200" dirty="0" err="1" smtClean="0"/>
            <a:t>Untersteiner</a:t>
          </a:r>
          <a:r>
            <a:rPr kumimoji="1" lang="en-US" altLang="ja-JP" sz="1600" b="1" u="sng" kern="1200" dirty="0" smtClean="0"/>
            <a:t>, 1971)</a:t>
          </a:r>
          <a:endParaRPr kumimoji="1" lang="ja-JP" altLang="en-US" sz="1600" b="1" u="sng" kern="1200" dirty="0"/>
        </a:p>
        <a:p>
          <a:pPr marL="171450" lvl="1" indent="-171450" algn="l" defTabSz="711200">
            <a:lnSpc>
              <a:spcPct val="90000"/>
            </a:lnSpc>
            <a:spcBef>
              <a:spcPct val="0"/>
            </a:spcBef>
            <a:spcAft>
              <a:spcPct val="15000"/>
            </a:spcAft>
            <a:buChar char="••"/>
          </a:pPr>
          <a:r>
            <a:rPr kumimoji="1" lang="en-US" altLang="ja-JP" sz="1600" b="1" u="sng" kern="1200" dirty="0" smtClean="0"/>
            <a:t>MU71 </a:t>
          </a:r>
          <a:r>
            <a:rPr kumimoji="1" lang="ja-JP" altLang="en-US" sz="1600" b="1" u="sng" kern="1200" dirty="0" smtClean="0"/>
            <a:t>の熱力学モデルの簡単化</a:t>
          </a:r>
          <a:r>
            <a:rPr kumimoji="1" lang="en-US" altLang="ja-JP" sz="1600" b="1" u="sng" kern="1200" dirty="0" smtClean="0"/>
            <a:t>(</a:t>
          </a:r>
          <a:r>
            <a:rPr kumimoji="1" lang="en-US" altLang="ja-JP" sz="1600" b="1" u="sng" kern="1200" dirty="0" err="1" smtClean="0"/>
            <a:t>Semtner</a:t>
          </a:r>
          <a:r>
            <a:rPr kumimoji="1" lang="en-US" altLang="ja-JP" sz="1600" b="1" u="sng" kern="1200" dirty="0" smtClean="0"/>
            <a:t>, 1976)</a:t>
          </a:r>
          <a:endParaRPr kumimoji="1" lang="ja-JP" altLang="en-US" sz="1600" b="1" u="sng" kern="1200" dirty="0"/>
        </a:p>
        <a:p>
          <a:pPr marL="171450" lvl="1" indent="-171450" algn="l" defTabSz="711200">
            <a:lnSpc>
              <a:spcPct val="90000"/>
            </a:lnSpc>
            <a:spcBef>
              <a:spcPct val="0"/>
            </a:spcBef>
            <a:spcAft>
              <a:spcPct val="15000"/>
            </a:spcAft>
            <a:buChar char="••"/>
          </a:pPr>
          <a:r>
            <a:rPr kumimoji="1" lang="en-US" altLang="ja-JP" sz="1600" kern="1200" dirty="0" smtClean="0"/>
            <a:t>S76 </a:t>
          </a:r>
          <a:r>
            <a:rPr kumimoji="1" lang="ja-JP" altLang="en-US" sz="1600" kern="1200" dirty="0" smtClean="0"/>
            <a:t>の熱力学モデル</a:t>
          </a:r>
          <a:r>
            <a:rPr kumimoji="1" lang="en-US" altLang="ja-JP" sz="1600" kern="1200" dirty="0" smtClean="0"/>
            <a:t>+Free drift </a:t>
          </a:r>
          <a:r>
            <a:rPr kumimoji="1" lang="ja-JP" altLang="en-US" sz="1600" kern="1200" dirty="0" smtClean="0"/>
            <a:t>の力学モデル</a:t>
          </a:r>
          <a:r>
            <a:rPr kumimoji="1" lang="en-US" altLang="ja-JP" sz="1600" kern="1200" dirty="0" smtClean="0"/>
            <a:t>(Parkinson and Washington, 1979)</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粘塑性体モデル</a:t>
          </a:r>
          <a:r>
            <a:rPr kumimoji="1" lang="en-US" altLang="ja-JP" sz="1600" kern="1200" dirty="0" smtClean="0"/>
            <a:t> (</a:t>
          </a:r>
          <a:r>
            <a:rPr kumimoji="1" lang="en-US" altLang="ja-JP" sz="1600" kern="1200" dirty="0" err="1" smtClean="0"/>
            <a:t>Hibler</a:t>
          </a:r>
          <a:r>
            <a:rPr kumimoji="1" lang="en-US" altLang="ja-JP" sz="1600" kern="1200" dirty="0" smtClean="0"/>
            <a:t>, 1979)</a:t>
          </a:r>
          <a:endParaRPr kumimoji="1" lang="ja-JP" altLang="en-US" sz="1600" kern="1200" dirty="0"/>
        </a:p>
      </dsp:txBody>
      <dsp:txXfrm rot="-5400000">
        <a:off x="1281112" y="1699724"/>
        <a:ext cx="7020912" cy="1073460"/>
      </dsp:txXfrm>
    </dsp:sp>
    <dsp:sp modelId="{6889C66F-FBF1-054E-9F84-A07FE770CA3A}">
      <dsp:nvSpPr>
        <dsp:cNvPr id="0" name=""/>
        <dsp:cNvSpPr/>
      </dsp:nvSpPr>
      <dsp:spPr>
        <a:xfrm rot="5400000">
          <a:off x="-274524" y="3554611"/>
          <a:ext cx="1830160" cy="128111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kumimoji="1" lang="en-US" altLang="ja-JP" sz="2300" kern="1200" dirty="0" smtClean="0"/>
            <a:t>1980 </a:t>
          </a:r>
          <a:r>
            <a:rPr kumimoji="1" lang="ja-JP" altLang="en-US" sz="2300" kern="1200" dirty="0" smtClean="0"/>
            <a:t>年代</a:t>
          </a:r>
          <a:endParaRPr kumimoji="1" lang="ja-JP" altLang="en-US" sz="2300" kern="1200" dirty="0"/>
        </a:p>
      </dsp:txBody>
      <dsp:txXfrm rot="-5400000">
        <a:off x="0" y="3920643"/>
        <a:ext cx="1281112" cy="549048"/>
      </dsp:txXfrm>
    </dsp:sp>
    <dsp:sp modelId="{915521EC-28DF-9C48-994D-48C9D18B2988}">
      <dsp:nvSpPr>
        <dsp:cNvPr id="0" name=""/>
        <dsp:cNvSpPr/>
      </dsp:nvSpPr>
      <dsp:spPr>
        <a:xfrm rot="5400000">
          <a:off x="4225802" y="335397"/>
          <a:ext cx="1189604" cy="707898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海氷の厚さの分布関数の導入</a:t>
          </a:r>
          <a:r>
            <a:rPr kumimoji="1" lang="en-US" altLang="ja-JP" sz="1600" kern="1200" dirty="0" smtClean="0"/>
            <a:t>(</a:t>
          </a:r>
          <a:r>
            <a:rPr kumimoji="1" lang="en-US" altLang="ja-JP" sz="1600" kern="1200" dirty="0" err="1" smtClean="0"/>
            <a:t>Hibler</a:t>
          </a:r>
          <a:r>
            <a:rPr kumimoji="1" lang="en-US" altLang="ja-JP" sz="1600" kern="1200" dirty="0" smtClean="0"/>
            <a:t> 1980)</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気候モデルの海氷の取り扱い</a:t>
          </a:r>
          <a:endParaRPr kumimoji="1" lang="ja-JP" altLang="en-US" sz="1600" kern="1200" dirty="0"/>
        </a:p>
        <a:p>
          <a:pPr marL="342900" lvl="2" indent="-171450" algn="l" defTabSz="711200">
            <a:lnSpc>
              <a:spcPct val="90000"/>
            </a:lnSpc>
            <a:spcBef>
              <a:spcPct val="0"/>
            </a:spcBef>
            <a:spcAft>
              <a:spcPct val="15000"/>
            </a:spcAft>
            <a:buChar char="••"/>
          </a:pPr>
          <a:r>
            <a:rPr kumimoji="1" lang="en-US" altLang="ja-JP" sz="1600" kern="1200" dirty="0" smtClean="0"/>
            <a:t> </a:t>
          </a:r>
          <a:r>
            <a:rPr kumimoji="1" lang="ja-JP" altLang="en-US" sz="1600" kern="1200" dirty="0" smtClean="0"/>
            <a:t>ブラインポケットを考慮しない</a:t>
          </a:r>
          <a:r>
            <a:rPr kumimoji="1" lang="en-US" altLang="ja-JP" sz="1600" kern="1200" dirty="0" smtClean="0"/>
            <a:t> Uniform Slab </a:t>
          </a:r>
          <a:r>
            <a:rPr kumimoji="1" lang="ja-JP" altLang="en-US" sz="1600" kern="1200" dirty="0" smtClean="0"/>
            <a:t>が多かった</a:t>
          </a:r>
          <a:endParaRPr kumimoji="1" lang="ja-JP" altLang="en-US" sz="1600" kern="1200" dirty="0"/>
        </a:p>
        <a:p>
          <a:pPr marL="342900" lvl="2" indent="-171450" algn="l" defTabSz="711200">
            <a:lnSpc>
              <a:spcPct val="90000"/>
            </a:lnSpc>
            <a:spcBef>
              <a:spcPct val="0"/>
            </a:spcBef>
            <a:spcAft>
              <a:spcPct val="15000"/>
            </a:spcAft>
            <a:buChar char="••"/>
          </a:pPr>
          <a:r>
            <a:rPr kumimoji="1" lang="ja-JP" altLang="en-US" sz="1600" kern="1200" dirty="0" smtClean="0"/>
            <a:t>一部は海氷の力学を扱ったが内部応力は無視した</a:t>
          </a:r>
          <a:endParaRPr kumimoji="1" lang="ja-JP" altLang="en-US" sz="1600" kern="1200" dirty="0"/>
        </a:p>
      </dsp:txBody>
      <dsp:txXfrm rot="-5400000">
        <a:off x="1281112" y="3338159"/>
        <a:ext cx="7020912" cy="1073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B4580-89B4-4046-ADD6-7D4066376D91}">
      <dsp:nvSpPr>
        <dsp:cNvPr id="0" name=""/>
        <dsp:cNvSpPr/>
      </dsp:nvSpPr>
      <dsp:spPr>
        <a:xfrm rot="5400000">
          <a:off x="-285509" y="286114"/>
          <a:ext cx="1903398" cy="1332378"/>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kumimoji="1" lang="en-US" altLang="ja-JP" sz="2300" kern="1200" dirty="0" smtClean="0"/>
            <a:t>1990</a:t>
          </a:r>
          <a:r>
            <a:rPr kumimoji="1" lang="ja-JP" altLang="en-US" sz="2300" kern="1200" dirty="0" smtClean="0"/>
            <a:t> 年代</a:t>
          </a:r>
          <a:endParaRPr kumimoji="1" lang="ja-JP" altLang="en-US" sz="2300" kern="1200" dirty="0"/>
        </a:p>
      </dsp:txBody>
      <dsp:txXfrm rot="-5400000">
        <a:off x="1" y="666793"/>
        <a:ext cx="1332378" cy="571020"/>
      </dsp:txXfrm>
    </dsp:sp>
    <dsp:sp modelId="{47FF0222-5B19-CC40-8750-454B70D049DD}">
      <dsp:nvSpPr>
        <dsp:cNvPr id="0" name=""/>
        <dsp:cNvSpPr/>
      </dsp:nvSpPr>
      <dsp:spPr>
        <a:xfrm rot="5400000">
          <a:off x="4227633" y="-2573693"/>
          <a:ext cx="1237209" cy="702771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en-US" altLang="ja-JP" sz="1600" kern="1200" dirty="0" err="1" smtClean="0"/>
            <a:t>Cavitating</a:t>
          </a:r>
          <a:r>
            <a:rPr kumimoji="1" lang="en-US" altLang="ja-JP" sz="1600" kern="1200" dirty="0" smtClean="0"/>
            <a:t> fluid </a:t>
          </a:r>
          <a:r>
            <a:rPr kumimoji="1" lang="ja-JP" altLang="en-US" sz="1600" kern="1200" dirty="0" smtClean="0"/>
            <a:t>モデル</a:t>
          </a:r>
          <a:r>
            <a:rPr kumimoji="1" lang="en-US" altLang="ja-JP" sz="1600" kern="1200" dirty="0" smtClean="0"/>
            <a:t>(</a:t>
          </a:r>
          <a:r>
            <a:rPr kumimoji="1" lang="en-US" altLang="ja-JP" sz="1600" kern="1200" dirty="0" err="1" smtClean="0"/>
            <a:t>Flato</a:t>
          </a:r>
          <a:r>
            <a:rPr kumimoji="1" lang="en-US" altLang="ja-JP" sz="1600" kern="1200" dirty="0" smtClean="0"/>
            <a:t> and </a:t>
          </a:r>
          <a:r>
            <a:rPr kumimoji="1" lang="en-US" altLang="ja-JP" sz="1600" kern="1200" dirty="0" err="1" smtClean="0"/>
            <a:t>Hibler</a:t>
          </a:r>
          <a:r>
            <a:rPr kumimoji="1" lang="en-US" altLang="ja-JP" sz="1600" kern="1200" dirty="0" smtClean="0"/>
            <a:t>, 1992)</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弾粘塑性体モデル</a:t>
          </a:r>
          <a:r>
            <a:rPr kumimoji="1" lang="en-US" altLang="ja-JP" sz="1600" kern="1200" dirty="0" smtClean="0"/>
            <a:t>(</a:t>
          </a:r>
          <a:r>
            <a:rPr kumimoji="1" lang="en-US" altLang="ja-JP" sz="1600" kern="1200" dirty="0" err="1" smtClean="0"/>
            <a:t>Hunke</a:t>
          </a:r>
          <a:r>
            <a:rPr kumimoji="1" lang="en-US" altLang="ja-JP" sz="1600" kern="1200" dirty="0" smtClean="0"/>
            <a:t> and </a:t>
          </a:r>
          <a:r>
            <a:rPr kumimoji="1" lang="en-US" altLang="ja-JP" sz="1600" kern="1200" dirty="0" err="1" smtClean="0"/>
            <a:t>Dukowics</a:t>
          </a:r>
          <a:r>
            <a:rPr kumimoji="1" lang="en-US" altLang="ja-JP" sz="1600" kern="1200" dirty="0" smtClean="0"/>
            <a:t>, 1997</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気候モデルの海氷の取り扱い</a:t>
          </a:r>
          <a:endParaRPr kumimoji="1" lang="ja-JP" altLang="en-US" sz="1600" kern="1200" dirty="0"/>
        </a:p>
        <a:p>
          <a:pPr marL="342900" lvl="2" indent="-171450" algn="l" defTabSz="711200">
            <a:lnSpc>
              <a:spcPct val="90000"/>
            </a:lnSpc>
            <a:spcBef>
              <a:spcPct val="0"/>
            </a:spcBef>
            <a:spcAft>
              <a:spcPct val="15000"/>
            </a:spcAft>
            <a:buChar char="••"/>
          </a:pPr>
          <a:r>
            <a:rPr kumimoji="1" lang="ja-JP" altLang="en-US" sz="1600" kern="1200" dirty="0" smtClean="0"/>
            <a:t>ブラインポケットを考慮した熱力学モデルの導入</a:t>
          </a:r>
          <a:r>
            <a:rPr kumimoji="1" lang="en-US" altLang="ja-JP" sz="1600" kern="1200" dirty="0" smtClean="0"/>
            <a:t>(</a:t>
          </a:r>
          <a:r>
            <a:rPr kumimoji="1" lang="en-US" altLang="ja-JP" sz="1600" kern="1200" dirty="0" err="1" smtClean="0"/>
            <a:t>Bitz</a:t>
          </a:r>
          <a:r>
            <a:rPr kumimoji="1" lang="en-US" altLang="ja-JP" sz="1600" kern="1200" dirty="0" smtClean="0"/>
            <a:t> and Lipscomb, 1999)</a:t>
          </a:r>
          <a:endParaRPr kumimoji="1" lang="ja-JP" altLang="en-US" sz="1600" kern="1200" dirty="0"/>
        </a:p>
      </dsp:txBody>
      <dsp:txXfrm rot="-5400000">
        <a:off x="1332379" y="381957"/>
        <a:ext cx="6967322" cy="1116417"/>
      </dsp:txXfrm>
    </dsp:sp>
    <dsp:sp modelId="{FFF8C2F5-17D5-4645-8F1C-2F0ED1912CCE}">
      <dsp:nvSpPr>
        <dsp:cNvPr id="0" name=""/>
        <dsp:cNvSpPr/>
      </dsp:nvSpPr>
      <dsp:spPr>
        <a:xfrm rot="5400000">
          <a:off x="-285509" y="1899701"/>
          <a:ext cx="1903398" cy="1332378"/>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kumimoji="1" lang="en-US" altLang="ja-JP" sz="2300" kern="1200" dirty="0" smtClean="0"/>
            <a:t>2000 </a:t>
          </a:r>
          <a:r>
            <a:rPr kumimoji="1" lang="ja-JP" altLang="en-US" sz="2300" kern="1200" dirty="0" smtClean="0"/>
            <a:t>年代</a:t>
          </a:r>
          <a:endParaRPr kumimoji="1" lang="en-US" altLang="ja-JP" sz="2300" kern="1200" dirty="0" smtClean="0"/>
        </a:p>
      </dsp:txBody>
      <dsp:txXfrm rot="-5400000">
        <a:off x="1" y="2280380"/>
        <a:ext cx="1332378" cy="571020"/>
      </dsp:txXfrm>
    </dsp:sp>
    <dsp:sp modelId="{F2F87D0C-C1B3-EB47-AE43-6D22B1425E19}">
      <dsp:nvSpPr>
        <dsp:cNvPr id="0" name=""/>
        <dsp:cNvSpPr/>
      </dsp:nvSpPr>
      <dsp:spPr>
        <a:xfrm rot="5400000">
          <a:off x="4227633" y="-1285219"/>
          <a:ext cx="1237209" cy="702771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b="1" u="sng" kern="1200" dirty="0" smtClean="0">
              <a:solidFill>
                <a:srgbClr val="FF0000"/>
              </a:solidFill>
            </a:rPr>
            <a:t>熱力学モデルの再定式化</a:t>
          </a:r>
          <a:r>
            <a:rPr kumimoji="1" lang="en-US" altLang="ja-JP" sz="1600" b="1" u="sng" kern="1200" dirty="0" smtClean="0">
              <a:solidFill>
                <a:srgbClr val="FF0000"/>
              </a:solidFill>
            </a:rPr>
            <a:t>(Winton,</a:t>
          </a:r>
          <a:r>
            <a:rPr kumimoji="1" lang="ja-JP" altLang="en-US" sz="1600" b="1" u="sng" kern="1200" dirty="0" smtClean="0">
              <a:solidFill>
                <a:srgbClr val="FF0000"/>
              </a:solidFill>
            </a:rPr>
            <a:t> </a:t>
          </a:r>
          <a:r>
            <a:rPr kumimoji="1" lang="en-US" altLang="ja-JP" sz="1600" b="1" u="sng" kern="1200" dirty="0" smtClean="0">
              <a:solidFill>
                <a:srgbClr val="FF0000"/>
              </a:solidFill>
            </a:rPr>
            <a:t>2000)</a:t>
          </a:r>
          <a:endParaRPr kumimoji="1" lang="ja-JP" altLang="en-US" sz="1600" b="1" u="sng" kern="1200" dirty="0">
            <a:solidFill>
              <a:srgbClr val="FF0000"/>
            </a:solidFill>
          </a:endParaRPr>
        </a:p>
        <a:p>
          <a:pPr marL="171450" lvl="1" indent="-171450" algn="l" defTabSz="711200">
            <a:lnSpc>
              <a:spcPct val="90000"/>
            </a:lnSpc>
            <a:spcBef>
              <a:spcPct val="0"/>
            </a:spcBef>
            <a:spcAft>
              <a:spcPct val="15000"/>
            </a:spcAft>
            <a:buChar char="••"/>
          </a:pPr>
          <a:r>
            <a:rPr kumimoji="1" lang="ja-JP" altLang="en-US" sz="1600" kern="1200" dirty="0" smtClean="0"/>
            <a:t>気候モデルにおける海氷の取り扱い</a:t>
          </a:r>
          <a:endParaRPr kumimoji="1" lang="ja-JP" altLang="en-US" sz="1600" kern="1200" dirty="0"/>
        </a:p>
        <a:p>
          <a:pPr marL="342900" lvl="2" indent="-171450" algn="l" defTabSz="711200">
            <a:lnSpc>
              <a:spcPct val="90000"/>
            </a:lnSpc>
            <a:spcBef>
              <a:spcPct val="0"/>
            </a:spcBef>
            <a:spcAft>
              <a:spcPct val="15000"/>
            </a:spcAft>
            <a:buChar char="••"/>
          </a:pPr>
          <a:r>
            <a:rPr kumimoji="1" lang="ja-JP" altLang="en-US" sz="1600" kern="1200" dirty="0" smtClean="0"/>
            <a:t>海氷の厚さの分布関数の導入</a:t>
          </a:r>
          <a:r>
            <a:rPr kumimoji="1" lang="en-US" altLang="ja-JP" sz="1600" kern="1200" dirty="0" smtClean="0"/>
            <a:t>(</a:t>
          </a:r>
          <a:r>
            <a:rPr kumimoji="1" lang="en-US" altLang="ja-JP" sz="1600" kern="1200" dirty="0" err="1" smtClean="0"/>
            <a:t>Bitz</a:t>
          </a:r>
          <a:r>
            <a:rPr kumimoji="1" lang="en-US" altLang="ja-JP" sz="1600" kern="1200" dirty="0" smtClean="0"/>
            <a:t> et al, 2001)</a:t>
          </a:r>
          <a:endParaRPr kumimoji="1" lang="ja-JP" altLang="en-US" sz="1600" kern="1200" dirty="0"/>
        </a:p>
        <a:p>
          <a:pPr marL="342900" lvl="2" indent="-171450" algn="l" defTabSz="711200">
            <a:lnSpc>
              <a:spcPct val="90000"/>
            </a:lnSpc>
            <a:spcBef>
              <a:spcPct val="0"/>
            </a:spcBef>
            <a:spcAft>
              <a:spcPct val="15000"/>
            </a:spcAft>
            <a:buChar char="••"/>
          </a:pPr>
          <a:r>
            <a:rPr kumimoji="1" lang="ja-JP" altLang="en-US" sz="1600" kern="1200" dirty="0" smtClean="0"/>
            <a:t>海氷の内部応力の考慮</a:t>
          </a:r>
          <a:r>
            <a:rPr kumimoji="1" lang="en-US" altLang="ja-JP" sz="1600" kern="1200" dirty="0" smtClean="0"/>
            <a:t>  </a:t>
          </a:r>
          <a:endParaRPr kumimoji="1" lang="ja-JP" altLang="en-US" sz="1600" kern="1200" dirty="0"/>
        </a:p>
      </dsp:txBody>
      <dsp:txXfrm rot="-5400000">
        <a:off x="1332379" y="1670431"/>
        <a:ext cx="6967322" cy="11164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FA366-8D40-CA40-B2CC-2DB4D5748CE0}" type="datetimeFigureOut">
              <a:rPr kumimoji="1" lang="ja-JP" altLang="en-US" smtClean="0"/>
              <a:t>15/06/16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C8CC7-8F54-564C-BAF2-7C1ECBF65459}" type="slidenum">
              <a:rPr kumimoji="1" lang="ja-JP" altLang="en-US" smtClean="0"/>
              <a:t>‹#›</a:t>
            </a:fld>
            <a:endParaRPr kumimoji="1" lang="ja-JP" altLang="en-US"/>
          </a:p>
        </p:txBody>
      </p:sp>
    </p:spTree>
    <p:extLst>
      <p:ext uri="{BB962C8B-B14F-4D97-AF65-F5344CB8AC3E}">
        <p14:creationId xmlns:p14="http://schemas.microsoft.com/office/powerpoint/2010/main" val="3020622899"/>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北極域と南極域の地理的違いが</a:t>
            </a:r>
            <a:r>
              <a:rPr kumimoji="1" lang="en-US" altLang="ja-JP" dirty="0" smtClean="0"/>
              <a:t>, </a:t>
            </a:r>
            <a:r>
              <a:rPr kumimoji="1" lang="ja-JP" altLang="en-US" dirty="0" smtClean="0"/>
              <a:t>それぞれの海氷の存在の仕方の違いを与えている</a:t>
            </a:r>
            <a:endParaRPr kumimoji="1" lang="en-US" altLang="ja-JP" dirty="0" smtClean="0"/>
          </a:p>
          <a:p>
            <a:pPr marL="628650" lvl="1" indent="-171450">
              <a:buFontTx/>
              <a:buChar char="•"/>
            </a:pPr>
            <a:r>
              <a:rPr kumimoji="1" lang="ja-JP" altLang="en-US" dirty="0" smtClean="0"/>
              <a:t>北極は南極よりも閉鎖的環境</a:t>
            </a:r>
            <a:r>
              <a:rPr kumimoji="1" lang="en-US" altLang="ja-JP" dirty="0" smtClean="0"/>
              <a:t> =&gt; </a:t>
            </a:r>
            <a:r>
              <a:rPr kumimoji="1" lang="ja-JP" altLang="en-US" dirty="0" smtClean="0"/>
              <a:t>海氷は互いに衝突し重なり合って分厚くなりやすい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86E17C6-86F4-A34D-94A4-6C18593C84BE}" type="slidenum">
              <a:rPr kumimoji="1" lang="ja-JP" altLang="en-US" smtClean="0"/>
              <a:t>3</a:t>
            </a:fld>
            <a:endParaRPr kumimoji="1" lang="ja-JP" altLang="en-US"/>
          </a:p>
        </p:txBody>
      </p:sp>
    </p:spTree>
    <p:extLst>
      <p:ext uri="{BB962C8B-B14F-4D97-AF65-F5344CB8AC3E}">
        <p14:creationId xmlns:p14="http://schemas.microsoft.com/office/powerpoint/2010/main" val="404376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CMIP : Coupled Model </a:t>
            </a:r>
            <a:r>
              <a:rPr kumimoji="1" lang="en-US" altLang="ja-JP" dirty="0" err="1" smtClean="0"/>
              <a:t>Intercomparison</a:t>
            </a:r>
            <a:r>
              <a:rPr kumimoji="1" lang="en-US" altLang="ja-JP" dirty="0" smtClean="0"/>
              <a:t> Project: </a:t>
            </a:r>
            <a:r>
              <a:rPr kumimoji="1" lang="ja-JP" altLang="en-US" dirty="0" smtClean="0"/>
              <a:t>結合モデル相互比較</a:t>
            </a:r>
            <a:endParaRPr kumimoji="1" lang="ja-JP" altLang="en-US" dirty="0"/>
          </a:p>
        </p:txBody>
      </p:sp>
      <p:sp>
        <p:nvSpPr>
          <p:cNvPr id="4" name="スライド番号プレースホルダー 3"/>
          <p:cNvSpPr>
            <a:spLocks noGrp="1"/>
          </p:cNvSpPr>
          <p:nvPr>
            <p:ph type="sldNum" sz="quarter" idx="10"/>
          </p:nvPr>
        </p:nvSpPr>
        <p:spPr/>
        <p:txBody>
          <a:bodyPr/>
          <a:lstStyle/>
          <a:p>
            <a:fld id="{386E17C6-86F4-A34D-94A4-6C18593C84BE}" type="slidenum">
              <a:rPr kumimoji="1" lang="ja-JP" altLang="en-US" smtClean="0"/>
              <a:t>7</a:t>
            </a:fld>
            <a:endParaRPr kumimoji="1" lang="ja-JP" altLang="en-US"/>
          </a:p>
        </p:txBody>
      </p:sp>
    </p:spTree>
    <p:extLst>
      <p:ext uri="{BB962C8B-B14F-4D97-AF65-F5344CB8AC3E}">
        <p14:creationId xmlns:p14="http://schemas.microsoft.com/office/powerpoint/2010/main" val="371345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a:p>
            <a:r>
              <a:rPr kumimoji="1" lang="ja-JP" altLang="en-US"/>
              <a:t>----- 会議メモ (15/05/20 16:18) -----</a:t>
            </a:r>
          </a:p>
          <a:p>
            <a:r>
              <a:rPr kumimoji="1" lang="ja-JP" altLang="en-US"/>
              <a:t>底面の温度は常に Tf </a:t>
            </a:r>
          </a:p>
        </p:txBody>
      </p:sp>
      <p:sp>
        <p:nvSpPr>
          <p:cNvPr id="4" name="スライド番号プレースホルダー 3"/>
          <p:cNvSpPr>
            <a:spLocks noGrp="1"/>
          </p:cNvSpPr>
          <p:nvPr>
            <p:ph type="sldNum" sz="quarter" idx="10"/>
          </p:nvPr>
        </p:nvSpPr>
        <p:spPr/>
        <p:txBody>
          <a:bodyPr/>
          <a:lstStyle/>
          <a:p>
            <a:fld id="{C71C8CC7-8F54-564C-BAF2-7C1ECBF65459}" type="slidenum">
              <a:rPr kumimoji="1" lang="ja-JP" altLang="en-US" smtClean="0"/>
              <a:t>10</a:t>
            </a:fld>
            <a:endParaRPr kumimoji="1" lang="ja-JP" altLang="en-US"/>
          </a:p>
        </p:txBody>
      </p:sp>
    </p:spTree>
    <p:extLst>
      <p:ext uri="{BB962C8B-B14F-4D97-AF65-F5344CB8AC3E}">
        <p14:creationId xmlns:p14="http://schemas.microsoft.com/office/powerpoint/2010/main" val="19141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6453F75-2B9C-7D44-B146-2C0AA4372ADB}" type="datetimeFigureOut">
              <a:rPr kumimoji="1" lang="ja-JP" altLang="en-US" smtClean="0"/>
              <a:t>15/06/16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A5A71D-0596-5F4B-AD06-1D7491A40C1B}" type="slidenum">
              <a:rPr kumimoji="1" lang="ja-JP" altLang="en-US" smtClean="0"/>
              <a:t>‹#›</a:t>
            </a:fld>
            <a:endParaRPr kumimoji="1" lang="ja-JP" altLang="en-US"/>
          </a:p>
        </p:txBody>
      </p:sp>
    </p:spTree>
    <p:extLst>
      <p:ext uri="{BB962C8B-B14F-4D97-AF65-F5344CB8AC3E}">
        <p14:creationId xmlns:p14="http://schemas.microsoft.com/office/powerpoint/2010/main" val="2590749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6453F75-2B9C-7D44-B146-2C0AA4372ADB}" type="datetimeFigureOut">
              <a:rPr kumimoji="1" lang="ja-JP" altLang="en-US" smtClean="0"/>
              <a:t>15/06/16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A5A71D-0596-5F4B-AD06-1D7491A40C1B}" type="slidenum">
              <a:rPr kumimoji="1" lang="ja-JP" altLang="en-US" smtClean="0"/>
              <a:t>‹#›</a:t>
            </a:fld>
            <a:endParaRPr kumimoji="1" lang="ja-JP" altLang="en-US"/>
          </a:p>
        </p:txBody>
      </p:sp>
    </p:spTree>
    <p:extLst>
      <p:ext uri="{BB962C8B-B14F-4D97-AF65-F5344CB8AC3E}">
        <p14:creationId xmlns:p14="http://schemas.microsoft.com/office/powerpoint/2010/main" val="301647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6453F75-2B9C-7D44-B146-2C0AA4372ADB}" type="datetimeFigureOut">
              <a:rPr kumimoji="1" lang="ja-JP" altLang="en-US" smtClean="0"/>
              <a:t>15/06/16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A5A71D-0596-5F4B-AD06-1D7491A40C1B}" type="slidenum">
              <a:rPr kumimoji="1" lang="ja-JP" altLang="en-US" smtClean="0"/>
              <a:t>‹#›</a:t>
            </a:fld>
            <a:endParaRPr kumimoji="1" lang="ja-JP" altLang="en-US"/>
          </a:p>
        </p:txBody>
      </p:sp>
    </p:spTree>
    <p:extLst>
      <p:ext uri="{BB962C8B-B14F-4D97-AF65-F5344CB8AC3E}">
        <p14:creationId xmlns:p14="http://schemas.microsoft.com/office/powerpoint/2010/main" val="234171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6453F75-2B9C-7D44-B146-2C0AA4372ADB}" type="datetimeFigureOut">
              <a:rPr kumimoji="1" lang="ja-JP" altLang="en-US" smtClean="0"/>
              <a:t>15/06/16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A5A71D-0596-5F4B-AD06-1D7491A40C1B}" type="slidenum">
              <a:rPr kumimoji="1" lang="ja-JP" altLang="en-US" smtClean="0"/>
              <a:t>‹#›</a:t>
            </a:fld>
            <a:endParaRPr kumimoji="1" lang="ja-JP" altLang="en-US"/>
          </a:p>
        </p:txBody>
      </p:sp>
    </p:spTree>
    <p:extLst>
      <p:ext uri="{BB962C8B-B14F-4D97-AF65-F5344CB8AC3E}">
        <p14:creationId xmlns:p14="http://schemas.microsoft.com/office/powerpoint/2010/main" val="361040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6453F75-2B9C-7D44-B146-2C0AA4372ADB}" type="datetimeFigureOut">
              <a:rPr kumimoji="1" lang="ja-JP" altLang="en-US" smtClean="0"/>
              <a:t>15/06/16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1A5A71D-0596-5F4B-AD06-1D7491A40C1B}" type="slidenum">
              <a:rPr kumimoji="1" lang="ja-JP" altLang="en-US" smtClean="0"/>
              <a:t>‹#›</a:t>
            </a:fld>
            <a:endParaRPr kumimoji="1" lang="ja-JP" altLang="en-US"/>
          </a:p>
        </p:txBody>
      </p:sp>
    </p:spTree>
    <p:extLst>
      <p:ext uri="{BB962C8B-B14F-4D97-AF65-F5344CB8AC3E}">
        <p14:creationId xmlns:p14="http://schemas.microsoft.com/office/powerpoint/2010/main" val="122210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6453F75-2B9C-7D44-B146-2C0AA4372ADB}" type="datetimeFigureOut">
              <a:rPr kumimoji="1" lang="ja-JP" altLang="en-US" smtClean="0"/>
              <a:t>15/06/16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A5A71D-0596-5F4B-AD06-1D7491A40C1B}" type="slidenum">
              <a:rPr kumimoji="1" lang="ja-JP" altLang="en-US" smtClean="0"/>
              <a:t>‹#›</a:t>
            </a:fld>
            <a:endParaRPr kumimoji="1" lang="ja-JP" altLang="en-US"/>
          </a:p>
        </p:txBody>
      </p:sp>
    </p:spTree>
    <p:extLst>
      <p:ext uri="{BB962C8B-B14F-4D97-AF65-F5344CB8AC3E}">
        <p14:creationId xmlns:p14="http://schemas.microsoft.com/office/powerpoint/2010/main" val="424365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6453F75-2B9C-7D44-B146-2C0AA4372ADB}" type="datetimeFigureOut">
              <a:rPr kumimoji="1" lang="ja-JP" altLang="en-US" smtClean="0"/>
              <a:t>15/06/16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1A5A71D-0596-5F4B-AD06-1D7491A40C1B}" type="slidenum">
              <a:rPr kumimoji="1" lang="ja-JP" altLang="en-US" smtClean="0"/>
              <a:t>‹#›</a:t>
            </a:fld>
            <a:endParaRPr kumimoji="1" lang="ja-JP" altLang="en-US"/>
          </a:p>
        </p:txBody>
      </p:sp>
    </p:spTree>
    <p:extLst>
      <p:ext uri="{BB962C8B-B14F-4D97-AF65-F5344CB8AC3E}">
        <p14:creationId xmlns:p14="http://schemas.microsoft.com/office/powerpoint/2010/main" val="157835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6453F75-2B9C-7D44-B146-2C0AA4372ADB}" type="datetimeFigureOut">
              <a:rPr kumimoji="1" lang="ja-JP" altLang="en-US" smtClean="0"/>
              <a:t>15/06/16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1A5A71D-0596-5F4B-AD06-1D7491A40C1B}" type="slidenum">
              <a:rPr kumimoji="1" lang="ja-JP" altLang="en-US" smtClean="0"/>
              <a:t>‹#›</a:t>
            </a:fld>
            <a:endParaRPr kumimoji="1" lang="ja-JP" altLang="en-US"/>
          </a:p>
        </p:txBody>
      </p:sp>
    </p:spTree>
    <p:extLst>
      <p:ext uri="{BB962C8B-B14F-4D97-AF65-F5344CB8AC3E}">
        <p14:creationId xmlns:p14="http://schemas.microsoft.com/office/powerpoint/2010/main" val="169326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6453F75-2B9C-7D44-B146-2C0AA4372ADB}" type="datetimeFigureOut">
              <a:rPr kumimoji="1" lang="ja-JP" altLang="en-US" smtClean="0"/>
              <a:t>15/06/16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1A5A71D-0596-5F4B-AD06-1D7491A40C1B}" type="slidenum">
              <a:rPr kumimoji="1" lang="ja-JP" altLang="en-US" smtClean="0"/>
              <a:t>‹#›</a:t>
            </a:fld>
            <a:endParaRPr kumimoji="1" lang="ja-JP" altLang="en-US"/>
          </a:p>
        </p:txBody>
      </p:sp>
    </p:spTree>
    <p:extLst>
      <p:ext uri="{BB962C8B-B14F-4D97-AF65-F5344CB8AC3E}">
        <p14:creationId xmlns:p14="http://schemas.microsoft.com/office/powerpoint/2010/main" val="428452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6453F75-2B9C-7D44-B146-2C0AA4372ADB}" type="datetimeFigureOut">
              <a:rPr kumimoji="1" lang="ja-JP" altLang="en-US" smtClean="0"/>
              <a:t>15/06/16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A5A71D-0596-5F4B-AD06-1D7491A40C1B}" type="slidenum">
              <a:rPr kumimoji="1" lang="ja-JP" altLang="en-US" smtClean="0"/>
              <a:t>‹#›</a:t>
            </a:fld>
            <a:endParaRPr kumimoji="1" lang="ja-JP" altLang="en-US"/>
          </a:p>
        </p:txBody>
      </p:sp>
    </p:spTree>
    <p:extLst>
      <p:ext uri="{BB962C8B-B14F-4D97-AF65-F5344CB8AC3E}">
        <p14:creationId xmlns:p14="http://schemas.microsoft.com/office/powerpoint/2010/main" val="98098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6453F75-2B9C-7D44-B146-2C0AA4372ADB}" type="datetimeFigureOut">
              <a:rPr kumimoji="1" lang="ja-JP" altLang="en-US" smtClean="0"/>
              <a:t>15/06/16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1A5A71D-0596-5F4B-AD06-1D7491A40C1B}" type="slidenum">
              <a:rPr kumimoji="1" lang="ja-JP" altLang="en-US" smtClean="0"/>
              <a:t>‹#›</a:t>
            </a:fld>
            <a:endParaRPr kumimoji="1" lang="ja-JP" altLang="en-US"/>
          </a:p>
        </p:txBody>
      </p:sp>
    </p:spTree>
    <p:extLst>
      <p:ext uri="{BB962C8B-B14F-4D97-AF65-F5344CB8AC3E}">
        <p14:creationId xmlns:p14="http://schemas.microsoft.com/office/powerpoint/2010/main" val="36013834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53F75-2B9C-7D44-B146-2C0AA4372ADB}" type="datetimeFigureOut">
              <a:rPr kumimoji="1" lang="ja-JP" altLang="en-US" smtClean="0"/>
              <a:t>15/06/16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5A71D-0596-5F4B-AD06-1D7491A40C1B}" type="slidenum">
              <a:rPr kumimoji="1" lang="ja-JP" altLang="en-US" smtClean="0"/>
              <a:t>‹#›</a:t>
            </a:fld>
            <a:endParaRPr kumimoji="1" lang="ja-JP" altLang="en-US"/>
          </a:p>
        </p:txBody>
      </p:sp>
    </p:spTree>
    <p:extLst>
      <p:ext uri="{BB962C8B-B14F-4D97-AF65-F5344CB8AC3E}">
        <p14:creationId xmlns:p14="http://schemas.microsoft.com/office/powerpoint/2010/main" val="299600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image" Target="../media/image6.emf"/><Relationship Id="rId12" Type="http://schemas.openxmlformats.org/officeDocument/2006/relationships/image" Target="../media/image7.emf"/><Relationship Id="rId13"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3.emf"/><Relationship Id="rId9" Type="http://schemas.openxmlformats.org/officeDocument/2006/relationships/image" Target="../media/image4.emf"/><Relationship Id="rId10"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emf"/><Relationship Id="rId5" Type="http://schemas.openxmlformats.org/officeDocument/2006/relationships/image" Target="../media/image22.png"/><Relationship Id="rId6" Type="http://schemas.openxmlformats.org/officeDocument/2006/relationships/image" Target="../media/image23.emf"/><Relationship Id="rId7"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7"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3128" y="2130425"/>
            <a:ext cx="8573209" cy="1470025"/>
          </a:xfrm>
        </p:spPr>
        <p:txBody>
          <a:bodyPr>
            <a:normAutofit fontScale="90000"/>
          </a:bodyPr>
          <a:lstStyle/>
          <a:p>
            <a:r>
              <a:rPr kumimoji="1" lang="ja-JP" altLang="en-US" dirty="0" smtClean="0"/>
              <a:t>海氷熱力学モデル</a:t>
            </a:r>
            <a:r>
              <a:rPr kumimoji="1" lang="en-US" altLang="ja-JP" dirty="0" smtClean="0"/>
              <a:t>(Winton 2000)</a:t>
            </a:r>
            <a:r>
              <a:rPr kumimoji="1" lang="ja-JP" altLang="en-US" dirty="0" smtClean="0"/>
              <a:t>実装</a:t>
            </a:r>
            <a:r>
              <a:rPr kumimoji="1" lang="en-US" altLang="ja-JP" dirty="0" smtClean="0"/>
              <a:t/>
            </a:r>
            <a:br>
              <a:rPr kumimoji="1" lang="en-US" altLang="ja-JP" dirty="0" smtClean="0"/>
            </a:br>
            <a:r>
              <a:rPr kumimoji="1" lang="ja-JP" altLang="en-US" dirty="0" smtClean="0"/>
              <a:t>の取り組み</a:t>
            </a:r>
            <a:endParaRPr kumimoji="1" lang="ja-JP" altLang="en-US" dirty="0"/>
          </a:p>
        </p:txBody>
      </p:sp>
      <p:sp>
        <p:nvSpPr>
          <p:cNvPr id="3" name="サブタイトル 2"/>
          <p:cNvSpPr>
            <a:spLocks noGrp="1"/>
          </p:cNvSpPr>
          <p:nvPr>
            <p:ph type="subTitle" idx="1"/>
          </p:nvPr>
        </p:nvSpPr>
        <p:spPr>
          <a:xfrm>
            <a:off x="2197689" y="4108122"/>
            <a:ext cx="6400800" cy="1752600"/>
          </a:xfrm>
        </p:spPr>
        <p:txBody>
          <a:bodyPr/>
          <a:lstStyle/>
          <a:p>
            <a:pPr algn="r"/>
            <a:r>
              <a:rPr kumimoji="1" lang="ja-JP" altLang="en-US" dirty="0" smtClean="0"/>
              <a:t>河合 佑太</a:t>
            </a:r>
            <a:endParaRPr kumimoji="1" lang="ja-JP" altLang="en-US" dirty="0"/>
          </a:p>
        </p:txBody>
      </p:sp>
    </p:spTree>
    <p:extLst>
      <p:ext uri="{BB962C8B-B14F-4D97-AF65-F5344CB8AC3E}">
        <p14:creationId xmlns:p14="http://schemas.microsoft.com/office/powerpoint/2010/main" val="16746326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系の設定と基礎方程式系 </a:t>
            </a:r>
            <a:r>
              <a:rPr lang="en-US" altLang="ja-JP" dirty="0" smtClean="0"/>
              <a:t>2</a:t>
            </a:r>
            <a:endParaRPr kumimoji="1" lang="ja-JP" altLang="en-US" dirty="0"/>
          </a:p>
        </p:txBody>
      </p:sp>
      <p:sp>
        <p:nvSpPr>
          <p:cNvPr id="3" name="コンテンツ プレースホルダー 2"/>
          <p:cNvSpPr>
            <a:spLocks noGrp="1"/>
          </p:cNvSpPr>
          <p:nvPr>
            <p:ph idx="1"/>
          </p:nvPr>
        </p:nvSpPr>
        <p:spPr>
          <a:xfrm flipV="1">
            <a:off x="457200" y="6126163"/>
            <a:ext cx="8229600" cy="169253"/>
          </a:xfrm>
        </p:spPr>
        <p:txBody>
          <a:bodyPr>
            <a:normAutofit fontScale="25000" lnSpcReduction="20000"/>
          </a:bodyPr>
          <a:lstStyle/>
          <a:p>
            <a:endParaRPr kumimoji="1" lang="ja-JP" altLang="en-US" dirty="0"/>
          </a:p>
        </p:txBody>
      </p:sp>
      <p:sp>
        <p:nvSpPr>
          <p:cNvPr id="13" name="テキスト ボックス 12"/>
          <p:cNvSpPr txBox="1"/>
          <p:nvPr/>
        </p:nvSpPr>
        <p:spPr>
          <a:xfrm>
            <a:off x="4241042" y="1359185"/>
            <a:ext cx="1338828" cy="369332"/>
          </a:xfrm>
          <a:prstGeom prst="rect">
            <a:avLst/>
          </a:prstGeom>
          <a:noFill/>
        </p:spPr>
        <p:txBody>
          <a:bodyPr wrap="none" rtlCol="0">
            <a:spAutoFit/>
          </a:bodyPr>
          <a:lstStyle/>
          <a:p>
            <a:r>
              <a:rPr kumimoji="1" lang="ja-JP" altLang="en-US" dirty="0" smtClean="0"/>
              <a:t>表面熱収支</a:t>
            </a:r>
            <a:endParaRPr kumimoji="1" lang="ja-JP" altLang="en-US" dirty="0"/>
          </a:p>
        </p:txBody>
      </p:sp>
      <p:sp>
        <p:nvSpPr>
          <p:cNvPr id="43" name="テキスト ボックス 42"/>
          <p:cNvSpPr txBox="1"/>
          <p:nvPr/>
        </p:nvSpPr>
        <p:spPr>
          <a:xfrm>
            <a:off x="4241042" y="2102022"/>
            <a:ext cx="1478815" cy="369332"/>
          </a:xfrm>
          <a:prstGeom prst="rect">
            <a:avLst/>
          </a:prstGeom>
          <a:noFill/>
        </p:spPr>
        <p:txBody>
          <a:bodyPr wrap="none" rtlCol="0">
            <a:spAutoFit/>
          </a:bodyPr>
          <a:lstStyle/>
          <a:p>
            <a:r>
              <a:rPr lang="ja-JP" altLang="en-US" dirty="0" smtClean="0"/>
              <a:t>熱伝導</a:t>
            </a:r>
            <a:r>
              <a:rPr lang="en-US" altLang="ja-JP" dirty="0" smtClean="0"/>
              <a:t>(</a:t>
            </a:r>
            <a:r>
              <a:rPr lang="ja-JP" altLang="en-US" dirty="0" smtClean="0"/>
              <a:t>雪層</a:t>
            </a:r>
            <a:r>
              <a:rPr lang="en-US" altLang="ja-JP" dirty="0" smtClean="0"/>
              <a:t>)</a:t>
            </a:r>
            <a:endParaRPr kumimoji="1" lang="ja-JP" altLang="en-US" dirty="0"/>
          </a:p>
        </p:txBody>
      </p:sp>
      <p:pic>
        <p:nvPicPr>
          <p:cNvPr id="33" name="図 3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889" y="2439452"/>
            <a:ext cx="1711704" cy="473779"/>
          </a:xfrm>
          <a:prstGeom prst="rect">
            <a:avLst/>
          </a:prstGeom>
        </p:spPr>
      </p:pic>
      <p:sp>
        <p:nvSpPr>
          <p:cNvPr id="48" name="テキスト ボックス 47"/>
          <p:cNvSpPr txBox="1"/>
          <p:nvPr/>
        </p:nvSpPr>
        <p:spPr>
          <a:xfrm>
            <a:off x="4241042" y="2970419"/>
            <a:ext cx="2146742" cy="369332"/>
          </a:xfrm>
          <a:prstGeom prst="rect">
            <a:avLst/>
          </a:prstGeom>
          <a:noFill/>
        </p:spPr>
        <p:txBody>
          <a:bodyPr wrap="none" rtlCol="0">
            <a:spAutoFit/>
          </a:bodyPr>
          <a:lstStyle/>
          <a:p>
            <a:r>
              <a:rPr kumimoji="1" lang="ja-JP" altLang="en-US" dirty="0" smtClean="0"/>
              <a:t>雪・</a:t>
            </a:r>
            <a:r>
              <a:rPr lang="ja-JP" altLang="en-US" dirty="0" smtClean="0"/>
              <a:t>海氷</a:t>
            </a:r>
            <a:r>
              <a:rPr kumimoji="1" lang="ja-JP" altLang="en-US" dirty="0" smtClean="0"/>
              <a:t>間の熱収支</a:t>
            </a:r>
            <a:endParaRPr kumimoji="1" lang="ja-JP" altLang="en-US" dirty="0"/>
          </a:p>
        </p:txBody>
      </p:sp>
      <p:pic>
        <p:nvPicPr>
          <p:cNvPr id="40" name="図 3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382" y="3351733"/>
            <a:ext cx="1911602" cy="436295"/>
          </a:xfrm>
          <a:prstGeom prst="rect">
            <a:avLst/>
          </a:prstGeom>
        </p:spPr>
      </p:pic>
      <p:sp>
        <p:nvSpPr>
          <p:cNvPr id="53" name="テキスト ボックス 52"/>
          <p:cNvSpPr txBox="1"/>
          <p:nvPr/>
        </p:nvSpPr>
        <p:spPr>
          <a:xfrm>
            <a:off x="4288962" y="4042792"/>
            <a:ext cx="1478815" cy="369332"/>
          </a:xfrm>
          <a:prstGeom prst="rect">
            <a:avLst/>
          </a:prstGeom>
          <a:noFill/>
        </p:spPr>
        <p:txBody>
          <a:bodyPr wrap="none" rtlCol="0">
            <a:spAutoFit/>
          </a:bodyPr>
          <a:lstStyle/>
          <a:p>
            <a:r>
              <a:rPr lang="ja-JP" altLang="en-US" dirty="0" smtClean="0"/>
              <a:t>熱伝導</a:t>
            </a:r>
            <a:r>
              <a:rPr lang="en-US" altLang="ja-JP" dirty="0" smtClean="0"/>
              <a:t>(</a:t>
            </a:r>
            <a:r>
              <a:rPr lang="ja-JP" altLang="en-US" dirty="0" smtClean="0"/>
              <a:t>氷層</a:t>
            </a:r>
            <a:r>
              <a:rPr lang="en-US" altLang="ja-JP" dirty="0" smtClean="0"/>
              <a:t>)</a:t>
            </a:r>
            <a:endParaRPr kumimoji="1" lang="ja-JP" altLang="en-US" dirty="0"/>
          </a:p>
        </p:txBody>
      </p:sp>
      <p:pic>
        <p:nvPicPr>
          <p:cNvPr id="41" name="図 4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5889" y="4393664"/>
            <a:ext cx="3484821" cy="543911"/>
          </a:xfrm>
          <a:prstGeom prst="rect">
            <a:avLst/>
          </a:prstGeom>
        </p:spPr>
      </p:pic>
      <p:sp>
        <p:nvSpPr>
          <p:cNvPr id="54" name="テキスト ボックス 53"/>
          <p:cNvSpPr txBox="1"/>
          <p:nvPr/>
        </p:nvSpPr>
        <p:spPr>
          <a:xfrm>
            <a:off x="4324906" y="5215540"/>
            <a:ext cx="2377574" cy="369332"/>
          </a:xfrm>
          <a:prstGeom prst="rect">
            <a:avLst/>
          </a:prstGeom>
          <a:noFill/>
        </p:spPr>
        <p:txBody>
          <a:bodyPr wrap="none" rtlCol="0">
            <a:spAutoFit/>
          </a:bodyPr>
          <a:lstStyle/>
          <a:p>
            <a:r>
              <a:rPr lang="ja-JP" altLang="en-US" dirty="0" smtClean="0"/>
              <a:t>海氷・海洋</a:t>
            </a:r>
            <a:r>
              <a:rPr kumimoji="1" lang="ja-JP" altLang="en-US" dirty="0" smtClean="0"/>
              <a:t>間の熱収支</a:t>
            </a:r>
            <a:endParaRPr kumimoji="1" lang="ja-JP" altLang="en-US" dirty="0"/>
          </a:p>
        </p:txBody>
      </p:sp>
      <p:pic>
        <p:nvPicPr>
          <p:cNvPr id="42" name="図 4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2719" y="5590947"/>
            <a:ext cx="3338475" cy="487288"/>
          </a:xfrm>
          <a:prstGeom prst="rect">
            <a:avLst/>
          </a:prstGeom>
        </p:spPr>
      </p:pic>
      <p:pic>
        <p:nvPicPr>
          <p:cNvPr id="44" name="図 4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7082" y="1612182"/>
            <a:ext cx="4994938" cy="618505"/>
          </a:xfrm>
          <a:prstGeom prst="rect">
            <a:avLst/>
          </a:prstGeom>
        </p:spPr>
      </p:pic>
      <p:grpSp>
        <p:nvGrpSpPr>
          <p:cNvPr id="49" name="図形グループ 48"/>
          <p:cNvGrpSpPr/>
          <p:nvPr/>
        </p:nvGrpSpPr>
        <p:grpSpPr>
          <a:xfrm>
            <a:off x="199902" y="1253766"/>
            <a:ext cx="3985729" cy="4778714"/>
            <a:chOff x="199902" y="1253766"/>
            <a:chExt cx="3985729" cy="4778714"/>
          </a:xfrm>
        </p:grpSpPr>
        <p:sp>
          <p:nvSpPr>
            <p:cNvPr id="57" name="正方形/長方形 56"/>
            <p:cNvSpPr/>
            <p:nvPr/>
          </p:nvSpPr>
          <p:spPr>
            <a:xfrm>
              <a:off x="457201" y="2128243"/>
              <a:ext cx="3611372" cy="105887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457200" y="3187120"/>
              <a:ext cx="3611373" cy="238629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621825" y="1724714"/>
              <a:ext cx="893675" cy="369332"/>
            </a:xfrm>
            <a:prstGeom prst="rect">
              <a:avLst/>
            </a:prstGeom>
            <a:noFill/>
          </p:spPr>
          <p:txBody>
            <a:bodyPr wrap="square" rtlCol="0">
              <a:spAutoFit/>
            </a:bodyPr>
            <a:lstStyle/>
            <a:p>
              <a:r>
                <a:rPr kumimoji="1" lang="ja-JP" altLang="en-US" dirty="0" smtClean="0"/>
                <a:t>大気</a:t>
              </a:r>
              <a:endParaRPr kumimoji="1" lang="ja-JP" altLang="en-US" dirty="0"/>
            </a:p>
          </p:txBody>
        </p:sp>
        <p:sp>
          <p:nvSpPr>
            <p:cNvPr id="60" name="テキスト ボックス 59"/>
            <p:cNvSpPr txBox="1"/>
            <p:nvPr/>
          </p:nvSpPr>
          <p:spPr>
            <a:xfrm>
              <a:off x="727654" y="5662765"/>
              <a:ext cx="893675" cy="369332"/>
            </a:xfrm>
            <a:prstGeom prst="rect">
              <a:avLst/>
            </a:prstGeom>
            <a:noFill/>
          </p:spPr>
          <p:txBody>
            <a:bodyPr wrap="square" rtlCol="0">
              <a:spAutoFit/>
            </a:bodyPr>
            <a:lstStyle/>
            <a:p>
              <a:r>
                <a:rPr lang="ja-JP" altLang="en-US" dirty="0" smtClean="0"/>
                <a:t>海洋</a:t>
              </a:r>
              <a:endParaRPr kumimoji="1" lang="ja-JP" altLang="en-US" dirty="0"/>
            </a:p>
          </p:txBody>
        </p:sp>
        <p:sp>
          <p:nvSpPr>
            <p:cNvPr id="61" name="テキスト ボックス 60"/>
            <p:cNvSpPr txBox="1"/>
            <p:nvPr/>
          </p:nvSpPr>
          <p:spPr>
            <a:xfrm>
              <a:off x="727654" y="2319842"/>
              <a:ext cx="458596" cy="369332"/>
            </a:xfrm>
            <a:prstGeom prst="rect">
              <a:avLst/>
            </a:prstGeom>
            <a:noFill/>
          </p:spPr>
          <p:txBody>
            <a:bodyPr wrap="square" rtlCol="0">
              <a:spAutoFit/>
            </a:bodyPr>
            <a:lstStyle/>
            <a:p>
              <a:r>
                <a:rPr kumimoji="1" lang="ja-JP" altLang="en-US" dirty="0" smtClean="0"/>
                <a:t>雪</a:t>
              </a:r>
              <a:endParaRPr kumimoji="1" lang="ja-JP" altLang="en-US" dirty="0"/>
            </a:p>
          </p:txBody>
        </p:sp>
        <p:sp>
          <p:nvSpPr>
            <p:cNvPr id="62" name="テキスト ボックス 61"/>
            <p:cNvSpPr txBox="1"/>
            <p:nvPr/>
          </p:nvSpPr>
          <p:spPr>
            <a:xfrm>
              <a:off x="727654" y="4024332"/>
              <a:ext cx="458596" cy="369332"/>
            </a:xfrm>
            <a:prstGeom prst="rect">
              <a:avLst/>
            </a:prstGeom>
            <a:noFill/>
          </p:spPr>
          <p:txBody>
            <a:bodyPr wrap="square" rtlCol="0">
              <a:spAutoFit/>
            </a:bodyPr>
            <a:lstStyle/>
            <a:p>
              <a:r>
                <a:rPr lang="ja-JP" altLang="en-US" dirty="0" smtClean="0"/>
                <a:t>氷</a:t>
              </a:r>
              <a:endParaRPr kumimoji="1" lang="ja-JP" altLang="en-US" dirty="0"/>
            </a:p>
          </p:txBody>
        </p:sp>
        <p:cxnSp>
          <p:nvCxnSpPr>
            <p:cNvPr id="63" name="直線矢印コネクタ 62"/>
            <p:cNvCxnSpPr/>
            <p:nvPr/>
          </p:nvCxnSpPr>
          <p:spPr>
            <a:xfrm>
              <a:off x="621825" y="2128243"/>
              <a:ext cx="0" cy="105887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p:nvPr/>
          </p:nvCxnSpPr>
          <p:spPr>
            <a:xfrm>
              <a:off x="621825" y="3187120"/>
              <a:ext cx="0" cy="23862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199902" y="2433958"/>
              <a:ext cx="421923" cy="369332"/>
            </a:xfrm>
            <a:prstGeom prst="rect">
              <a:avLst/>
            </a:prstGeom>
            <a:noFill/>
          </p:spPr>
          <p:txBody>
            <a:bodyPr wrap="square" rtlCol="0">
              <a:spAutoFit/>
            </a:bodyPr>
            <a:lstStyle/>
            <a:p>
              <a:r>
                <a:rPr kumimoji="1" lang="en-US" altLang="ja-JP" dirty="0" err="1" smtClean="0"/>
                <a:t>hs</a:t>
              </a:r>
              <a:endParaRPr kumimoji="1" lang="ja-JP" altLang="en-US" dirty="0"/>
            </a:p>
          </p:txBody>
        </p:sp>
        <p:sp>
          <p:nvSpPr>
            <p:cNvPr id="66" name="テキスト ボックス 65"/>
            <p:cNvSpPr txBox="1"/>
            <p:nvPr/>
          </p:nvSpPr>
          <p:spPr>
            <a:xfrm>
              <a:off x="199902" y="4024332"/>
              <a:ext cx="421923" cy="369332"/>
            </a:xfrm>
            <a:prstGeom prst="rect">
              <a:avLst/>
            </a:prstGeom>
            <a:noFill/>
          </p:spPr>
          <p:txBody>
            <a:bodyPr wrap="square" rtlCol="0">
              <a:spAutoFit/>
            </a:bodyPr>
            <a:lstStyle/>
            <a:p>
              <a:r>
                <a:rPr kumimoji="1" lang="en-US" altLang="ja-JP" dirty="0" smtClean="0"/>
                <a:t>hi</a:t>
              </a:r>
              <a:endParaRPr kumimoji="1" lang="ja-JP" altLang="en-US" dirty="0"/>
            </a:p>
          </p:txBody>
        </p:sp>
        <p:cxnSp>
          <p:nvCxnSpPr>
            <p:cNvPr id="67" name="直線矢印コネクタ 66"/>
            <p:cNvCxnSpPr/>
            <p:nvPr/>
          </p:nvCxnSpPr>
          <p:spPr>
            <a:xfrm>
              <a:off x="1515500" y="1636992"/>
              <a:ext cx="0" cy="49384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68" name="直線矢印コネクタ 67"/>
            <p:cNvCxnSpPr/>
            <p:nvPr/>
          </p:nvCxnSpPr>
          <p:spPr>
            <a:xfrm>
              <a:off x="1835623" y="1608176"/>
              <a:ext cx="0" cy="49384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69" name="直線矢印コネクタ 68"/>
            <p:cNvCxnSpPr/>
            <p:nvPr/>
          </p:nvCxnSpPr>
          <p:spPr>
            <a:xfrm>
              <a:off x="2215652" y="1608176"/>
              <a:ext cx="0" cy="493846"/>
            </a:xfrm>
            <a:prstGeom prst="straightConnector1">
              <a:avLst/>
            </a:prstGeom>
            <a:ln>
              <a:headEnd type="arrow"/>
              <a:tailEnd type="none"/>
            </a:ln>
          </p:spPr>
          <p:style>
            <a:lnRef idx="2">
              <a:schemeClr val="accent2"/>
            </a:lnRef>
            <a:fillRef idx="0">
              <a:schemeClr val="accent2"/>
            </a:fillRef>
            <a:effectRef idx="1">
              <a:schemeClr val="accent2"/>
            </a:effectRef>
            <a:fontRef idx="minor">
              <a:schemeClr val="tx1"/>
            </a:fontRef>
          </p:style>
        </p:cxnSp>
        <p:cxnSp>
          <p:nvCxnSpPr>
            <p:cNvPr id="70" name="直線矢印コネクタ 69"/>
            <p:cNvCxnSpPr/>
            <p:nvPr/>
          </p:nvCxnSpPr>
          <p:spPr>
            <a:xfrm flipV="1">
              <a:off x="2607658" y="1640047"/>
              <a:ext cx="0" cy="502087"/>
            </a:xfrm>
            <a:prstGeom prst="straightConnector1">
              <a:avLst/>
            </a:prstGeom>
            <a:ln>
              <a:headEnd type="arrow"/>
              <a:tailEnd type="none"/>
            </a:ln>
          </p:spPr>
          <p:style>
            <a:lnRef idx="2">
              <a:schemeClr val="accent2"/>
            </a:lnRef>
            <a:fillRef idx="0">
              <a:schemeClr val="accent2"/>
            </a:fillRef>
            <a:effectRef idx="1">
              <a:schemeClr val="accent2"/>
            </a:effectRef>
            <a:fontRef idx="minor">
              <a:schemeClr val="tx1"/>
            </a:fontRef>
          </p:style>
        </p:cxnSp>
        <p:cxnSp>
          <p:nvCxnSpPr>
            <p:cNvPr id="71" name="直線矢印コネクタ 70"/>
            <p:cNvCxnSpPr/>
            <p:nvPr/>
          </p:nvCxnSpPr>
          <p:spPr>
            <a:xfrm flipV="1">
              <a:off x="2927782" y="1640047"/>
              <a:ext cx="0" cy="502087"/>
            </a:xfrm>
            <a:prstGeom prst="straightConnector1">
              <a:avLst/>
            </a:prstGeom>
            <a:ln>
              <a:headEnd type="arrow"/>
              <a:tailEnd type="none"/>
            </a:ln>
          </p:spPr>
          <p:style>
            <a:lnRef idx="2">
              <a:schemeClr val="accent2"/>
            </a:lnRef>
            <a:fillRef idx="0">
              <a:schemeClr val="accent2"/>
            </a:fillRef>
            <a:effectRef idx="1">
              <a:schemeClr val="accent2"/>
            </a:effectRef>
            <a:fontRef idx="minor">
              <a:schemeClr val="tx1"/>
            </a:fontRef>
          </p:style>
        </p:cxnSp>
        <p:cxnSp>
          <p:nvCxnSpPr>
            <p:cNvPr id="72" name="直線矢印コネクタ 71"/>
            <p:cNvCxnSpPr/>
            <p:nvPr/>
          </p:nvCxnSpPr>
          <p:spPr>
            <a:xfrm flipH="1">
              <a:off x="2983107" y="1600200"/>
              <a:ext cx="263046" cy="519802"/>
            </a:xfrm>
            <a:prstGeom prst="straightConnector1">
              <a:avLst/>
            </a:prstGeom>
            <a:ln>
              <a:headEnd type="arrow"/>
              <a:tailEnd type="none"/>
            </a:ln>
          </p:spPr>
          <p:style>
            <a:lnRef idx="2">
              <a:schemeClr val="accent2"/>
            </a:lnRef>
            <a:fillRef idx="0">
              <a:schemeClr val="accent2"/>
            </a:fillRef>
            <a:effectRef idx="1">
              <a:schemeClr val="accent2"/>
            </a:effectRef>
            <a:fontRef idx="minor">
              <a:schemeClr val="tx1"/>
            </a:fontRef>
          </p:style>
        </p:cxnSp>
        <p:sp>
          <p:nvSpPr>
            <p:cNvPr id="73" name="テキスト ボックス 72"/>
            <p:cNvSpPr txBox="1"/>
            <p:nvPr/>
          </p:nvSpPr>
          <p:spPr>
            <a:xfrm>
              <a:off x="1321821" y="1258733"/>
              <a:ext cx="599016" cy="369332"/>
            </a:xfrm>
            <a:prstGeom prst="rect">
              <a:avLst/>
            </a:prstGeom>
            <a:noFill/>
          </p:spPr>
          <p:txBody>
            <a:bodyPr wrap="square" rtlCol="0">
              <a:spAutoFit/>
            </a:bodyPr>
            <a:lstStyle/>
            <a:p>
              <a:r>
                <a:rPr kumimoji="1" lang="en-US" altLang="ja-JP" dirty="0" err="1" smtClean="0"/>
                <a:t>Fs</a:t>
              </a:r>
              <a:endParaRPr kumimoji="1" lang="ja-JP" altLang="en-US" dirty="0"/>
            </a:p>
          </p:txBody>
        </p:sp>
        <p:sp>
          <p:nvSpPr>
            <p:cNvPr id="74" name="テキスト ボックス 73"/>
            <p:cNvSpPr txBox="1"/>
            <p:nvPr/>
          </p:nvSpPr>
          <p:spPr>
            <a:xfrm>
              <a:off x="1621329" y="1253766"/>
              <a:ext cx="462539" cy="369332"/>
            </a:xfrm>
            <a:prstGeom prst="rect">
              <a:avLst/>
            </a:prstGeom>
            <a:noFill/>
          </p:spPr>
          <p:txBody>
            <a:bodyPr wrap="square" rtlCol="0">
              <a:spAutoFit/>
            </a:bodyPr>
            <a:lstStyle/>
            <a:p>
              <a:r>
                <a:rPr kumimoji="1" lang="en-US" altLang="ja-JP" dirty="0" smtClean="0"/>
                <a:t>Fe</a:t>
              </a:r>
              <a:endParaRPr kumimoji="1" lang="ja-JP" altLang="en-US" dirty="0"/>
            </a:p>
          </p:txBody>
        </p:sp>
        <p:pic>
          <p:nvPicPr>
            <p:cNvPr id="75" name="図 74"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83868" y="1315588"/>
              <a:ext cx="393331" cy="284409"/>
            </a:xfrm>
            <a:prstGeom prst="rect">
              <a:avLst/>
            </a:prstGeom>
          </p:spPr>
        </p:pic>
        <p:sp>
          <p:nvSpPr>
            <p:cNvPr id="76" name="テキスト ボックス 75"/>
            <p:cNvSpPr txBox="1"/>
            <p:nvPr/>
          </p:nvSpPr>
          <p:spPr>
            <a:xfrm>
              <a:off x="2429303" y="1262536"/>
              <a:ext cx="462539" cy="369332"/>
            </a:xfrm>
            <a:prstGeom prst="rect">
              <a:avLst/>
            </a:prstGeom>
            <a:noFill/>
          </p:spPr>
          <p:txBody>
            <a:bodyPr wrap="square" rtlCol="0">
              <a:spAutoFit/>
            </a:bodyPr>
            <a:lstStyle/>
            <a:p>
              <a:r>
                <a:rPr kumimoji="1" lang="en-US" altLang="ja-JP" dirty="0" smtClean="0"/>
                <a:t>F</a:t>
              </a:r>
              <a:r>
                <a:rPr kumimoji="1" lang="en-US" altLang="ja-JP" sz="1400" dirty="0" smtClean="0"/>
                <a:t>L</a:t>
              </a:r>
              <a:endParaRPr kumimoji="1" lang="ja-JP" altLang="en-US" dirty="0"/>
            </a:p>
          </p:txBody>
        </p:sp>
        <p:sp>
          <p:nvSpPr>
            <p:cNvPr id="77" name="テキスト ボックス 76"/>
            <p:cNvSpPr txBox="1"/>
            <p:nvPr/>
          </p:nvSpPr>
          <p:spPr>
            <a:xfrm>
              <a:off x="2751837" y="1270715"/>
              <a:ext cx="462539" cy="369332"/>
            </a:xfrm>
            <a:prstGeom prst="rect">
              <a:avLst/>
            </a:prstGeom>
            <a:noFill/>
          </p:spPr>
          <p:txBody>
            <a:bodyPr wrap="square" rtlCol="0">
              <a:spAutoFit/>
            </a:bodyPr>
            <a:lstStyle/>
            <a:p>
              <a:r>
                <a:rPr kumimoji="1" lang="en-US" altLang="ja-JP" dirty="0" err="1" smtClean="0"/>
                <a:t>F</a:t>
              </a:r>
              <a:r>
                <a:rPr lang="en-US" altLang="ja-JP" sz="1400" dirty="0" err="1"/>
                <a:t>r</a:t>
              </a:r>
              <a:endParaRPr kumimoji="1" lang="ja-JP" altLang="en-US" dirty="0"/>
            </a:p>
          </p:txBody>
        </p:sp>
        <p:sp>
          <p:nvSpPr>
            <p:cNvPr id="78" name="テキスト ボックス 77"/>
            <p:cNvSpPr txBox="1"/>
            <p:nvPr/>
          </p:nvSpPr>
          <p:spPr>
            <a:xfrm>
              <a:off x="3135506" y="1267660"/>
              <a:ext cx="638303" cy="369332"/>
            </a:xfrm>
            <a:prstGeom prst="rect">
              <a:avLst/>
            </a:prstGeom>
            <a:noFill/>
          </p:spPr>
          <p:txBody>
            <a:bodyPr wrap="square" rtlCol="0">
              <a:spAutoFit/>
            </a:bodyPr>
            <a:lstStyle/>
            <a:p>
              <a:r>
                <a:rPr lang="en-US" altLang="ja-JP" dirty="0" smtClean="0"/>
                <a:t>α</a:t>
              </a:r>
              <a:r>
                <a:rPr kumimoji="1" lang="en-US" altLang="ja-JP" dirty="0" err="1" smtClean="0"/>
                <a:t>F</a:t>
              </a:r>
              <a:r>
                <a:rPr lang="en-US" altLang="ja-JP" sz="1400" dirty="0" err="1" smtClean="0"/>
                <a:t>r</a:t>
              </a:r>
              <a:endParaRPr kumimoji="1" lang="ja-JP" altLang="en-US" dirty="0"/>
            </a:p>
          </p:txBody>
        </p:sp>
        <p:cxnSp>
          <p:nvCxnSpPr>
            <p:cNvPr id="79" name="直線矢印コネクタ 78"/>
            <p:cNvCxnSpPr/>
            <p:nvPr/>
          </p:nvCxnSpPr>
          <p:spPr>
            <a:xfrm>
              <a:off x="2073833" y="5600508"/>
              <a:ext cx="10035" cy="342393"/>
            </a:xfrm>
            <a:prstGeom prst="straightConnector1">
              <a:avLst/>
            </a:prstGeom>
            <a:ln>
              <a:headEnd type="arrow"/>
              <a:tailEnd type="none"/>
            </a:ln>
          </p:spPr>
          <p:style>
            <a:lnRef idx="2">
              <a:schemeClr val="accent2"/>
            </a:lnRef>
            <a:fillRef idx="0">
              <a:schemeClr val="accent2"/>
            </a:fillRef>
            <a:effectRef idx="1">
              <a:schemeClr val="accent2"/>
            </a:effectRef>
            <a:fontRef idx="minor">
              <a:schemeClr val="tx1"/>
            </a:fontRef>
          </p:style>
        </p:cxnSp>
        <p:sp>
          <p:nvSpPr>
            <p:cNvPr id="80" name="テキスト ボックス 79"/>
            <p:cNvSpPr txBox="1"/>
            <p:nvPr/>
          </p:nvSpPr>
          <p:spPr>
            <a:xfrm>
              <a:off x="2080523" y="5663148"/>
              <a:ext cx="462539" cy="369332"/>
            </a:xfrm>
            <a:prstGeom prst="rect">
              <a:avLst/>
            </a:prstGeom>
            <a:noFill/>
          </p:spPr>
          <p:txBody>
            <a:bodyPr wrap="square" rtlCol="0">
              <a:spAutoFit/>
            </a:bodyPr>
            <a:lstStyle/>
            <a:p>
              <a:r>
                <a:rPr kumimoji="1" lang="en-US" altLang="ja-JP" dirty="0" smtClean="0"/>
                <a:t>F</a:t>
              </a:r>
              <a:r>
                <a:rPr kumimoji="1" lang="en-US" altLang="ja-JP" sz="1400" dirty="0" smtClean="0"/>
                <a:t>B</a:t>
              </a:r>
              <a:endParaRPr kumimoji="1" lang="ja-JP" altLang="en-US" dirty="0"/>
            </a:p>
          </p:txBody>
        </p:sp>
        <p:cxnSp>
          <p:nvCxnSpPr>
            <p:cNvPr id="81" name="直線矢印コネクタ 80"/>
            <p:cNvCxnSpPr/>
            <p:nvPr/>
          </p:nvCxnSpPr>
          <p:spPr>
            <a:xfrm>
              <a:off x="3426379" y="2142134"/>
              <a:ext cx="0" cy="54704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2" name="直線矢印コネクタ 81"/>
            <p:cNvCxnSpPr/>
            <p:nvPr/>
          </p:nvCxnSpPr>
          <p:spPr>
            <a:xfrm flipV="1">
              <a:off x="2080523" y="2803290"/>
              <a:ext cx="3345" cy="38383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3" name="直線矢印コネクタ 82"/>
            <p:cNvCxnSpPr/>
            <p:nvPr/>
          </p:nvCxnSpPr>
          <p:spPr>
            <a:xfrm flipH="1" flipV="1">
              <a:off x="2080523" y="2120002"/>
              <a:ext cx="11268" cy="4680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4" name="直線矢印コネクタ 83"/>
            <p:cNvCxnSpPr/>
            <p:nvPr/>
          </p:nvCxnSpPr>
          <p:spPr>
            <a:xfrm flipV="1">
              <a:off x="2088446" y="3187120"/>
              <a:ext cx="3345" cy="38383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5" name="直線矢印コネクタ 84"/>
            <p:cNvCxnSpPr/>
            <p:nvPr/>
          </p:nvCxnSpPr>
          <p:spPr>
            <a:xfrm flipV="1">
              <a:off x="2073833" y="5189581"/>
              <a:ext cx="3345" cy="38383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86" name="テキスト ボックス 85"/>
            <p:cNvSpPr txBox="1"/>
            <p:nvPr/>
          </p:nvSpPr>
          <p:spPr>
            <a:xfrm>
              <a:off x="3450342" y="2218706"/>
              <a:ext cx="347430" cy="369332"/>
            </a:xfrm>
            <a:prstGeom prst="rect">
              <a:avLst/>
            </a:prstGeom>
            <a:noFill/>
          </p:spPr>
          <p:txBody>
            <a:bodyPr wrap="square" rtlCol="0">
              <a:spAutoFit/>
            </a:bodyPr>
            <a:lstStyle/>
            <a:p>
              <a:r>
                <a:rPr kumimoji="1" lang="en-US" altLang="ja-JP" dirty="0" smtClean="0"/>
                <a:t>I</a:t>
              </a:r>
              <a:endParaRPr kumimoji="1" lang="ja-JP" altLang="en-US" dirty="0"/>
            </a:p>
          </p:txBody>
        </p:sp>
        <p:pic>
          <p:nvPicPr>
            <p:cNvPr id="87" name="図 8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1555" y="2120002"/>
              <a:ext cx="990337" cy="468036"/>
            </a:xfrm>
            <a:prstGeom prst="rect">
              <a:avLst/>
            </a:prstGeom>
          </p:spPr>
        </p:pic>
        <p:pic>
          <p:nvPicPr>
            <p:cNvPr id="88" name="図 8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86214" y="2729316"/>
              <a:ext cx="1040491" cy="444441"/>
            </a:xfrm>
            <a:prstGeom prst="rect">
              <a:avLst/>
            </a:prstGeom>
          </p:spPr>
        </p:pic>
        <p:pic>
          <p:nvPicPr>
            <p:cNvPr id="89" name="図 88"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36892" y="3201326"/>
              <a:ext cx="1146251" cy="500208"/>
            </a:xfrm>
            <a:prstGeom prst="rect">
              <a:avLst/>
            </a:prstGeom>
          </p:spPr>
        </p:pic>
        <p:pic>
          <p:nvPicPr>
            <p:cNvPr id="90" name="図 89"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93847" y="5054884"/>
              <a:ext cx="1256495" cy="522809"/>
            </a:xfrm>
            <a:prstGeom prst="rect">
              <a:avLst/>
            </a:prstGeom>
          </p:spPr>
        </p:pic>
        <p:pic>
          <p:nvPicPr>
            <p:cNvPr id="91" name="図 90"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27782" y="5577693"/>
              <a:ext cx="1257849" cy="218095"/>
            </a:xfrm>
            <a:prstGeom prst="rect">
              <a:avLst/>
            </a:prstGeom>
          </p:spPr>
        </p:pic>
      </p:grpSp>
    </p:spTree>
    <p:extLst>
      <p:ext uri="{BB962C8B-B14F-4D97-AF65-F5344CB8AC3E}">
        <p14:creationId xmlns:p14="http://schemas.microsoft.com/office/powerpoint/2010/main" val="31105057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海氷熱力学モデルの定式化</a:t>
            </a:r>
            <a:r>
              <a:rPr lang="ja-JP" altLang="ja-JP" dirty="0" smtClean="0"/>
              <a:t>(</a:t>
            </a:r>
            <a:r>
              <a:rPr lang="en-US" altLang="ja-JP" dirty="0" smtClean="0"/>
              <a:t>Winton,</a:t>
            </a:r>
            <a:r>
              <a:rPr lang="ja-JP" altLang="en-US" dirty="0" smtClean="0"/>
              <a:t> </a:t>
            </a:r>
            <a:r>
              <a:rPr lang="en-US" altLang="ja-JP" dirty="0" smtClean="0"/>
              <a:t>2000)</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049462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W</a:t>
            </a:r>
            <a:r>
              <a:rPr lang="en-US" altLang="ja-JP" dirty="0" err="1" smtClean="0"/>
              <a:t>inton</a:t>
            </a:r>
            <a:r>
              <a:rPr lang="en-US" altLang="ja-JP" dirty="0" smtClean="0"/>
              <a:t>(2000)</a:t>
            </a:r>
            <a:r>
              <a:rPr lang="ja-JP" altLang="en-US" dirty="0" smtClean="0"/>
              <a:t> の海氷熱力学モデル</a:t>
            </a:r>
            <a:r>
              <a:rPr lang="en-US" altLang="ja-JP" dirty="0" smtClean="0"/>
              <a:t/>
            </a:r>
            <a:br>
              <a:rPr lang="en-US" altLang="ja-JP" dirty="0" smtClean="0"/>
            </a:b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descr="スクリーンショット 2015-05-20 3.24.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8" y="1417638"/>
            <a:ext cx="5692695" cy="4380395"/>
          </a:xfrm>
          <a:prstGeom prst="rect">
            <a:avLst/>
          </a:prstGeom>
        </p:spPr>
      </p:pic>
      <p:sp>
        <p:nvSpPr>
          <p:cNvPr id="5" name="テキスト ボックス 4"/>
          <p:cNvSpPr txBox="1"/>
          <p:nvPr/>
        </p:nvSpPr>
        <p:spPr>
          <a:xfrm>
            <a:off x="5570862" y="1600200"/>
            <a:ext cx="3573138" cy="2585323"/>
          </a:xfrm>
          <a:prstGeom prst="rect">
            <a:avLst/>
          </a:prstGeom>
          <a:noFill/>
        </p:spPr>
        <p:txBody>
          <a:bodyPr wrap="square" rtlCol="0">
            <a:spAutoFit/>
          </a:bodyPr>
          <a:lstStyle/>
          <a:p>
            <a:pPr marL="285750" indent="-285750">
              <a:buFontTx/>
              <a:buChar char="•"/>
            </a:pPr>
            <a:r>
              <a:rPr kumimoji="1" lang="en-US" altLang="ja-JP" dirty="0" smtClean="0"/>
              <a:t>3 </a:t>
            </a:r>
            <a:r>
              <a:rPr kumimoji="1" lang="ja-JP" altLang="en-US" dirty="0" smtClean="0"/>
              <a:t>層モデル</a:t>
            </a:r>
            <a:endParaRPr kumimoji="1" lang="en-US" altLang="ja-JP" dirty="0" smtClean="0"/>
          </a:p>
          <a:p>
            <a:pPr marL="742950" lvl="1" indent="-285750">
              <a:buFontTx/>
              <a:buChar char="•"/>
            </a:pPr>
            <a:r>
              <a:rPr kumimoji="1" lang="en-US" altLang="ja-JP" dirty="0" err="1" smtClean="0"/>
              <a:t>Semtner</a:t>
            </a:r>
            <a:r>
              <a:rPr kumimoji="1" lang="en-US" altLang="ja-JP" dirty="0" smtClean="0"/>
              <a:t>(1976) </a:t>
            </a:r>
            <a:r>
              <a:rPr kumimoji="1" lang="ja-JP" altLang="en-US" dirty="0" smtClean="0"/>
              <a:t>の</a:t>
            </a:r>
            <a:r>
              <a:rPr kumimoji="1" lang="en-US" altLang="ja-JP" dirty="0" smtClean="0"/>
              <a:t> 3 </a:t>
            </a:r>
            <a:r>
              <a:rPr kumimoji="1" lang="ja-JP" altLang="en-US" dirty="0" smtClean="0"/>
              <a:t>層モデル</a:t>
            </a:r>
            <a:r>
              <a:rPr lang="ja-JP" altLang="en-US" dirty="0" smtClean="0"/>
              <a:t>を再定式化</a:t>
            </a:r>
            <a:endParaRPr kumimoji="1" lang="en-US" altLang="ja-JP" dirty="0" smtClean="0"/>
          </a:p>
          <a:p>
            <a:pPr marL="285750" indent="-285750">
              <a:buFontTx/>
              <a:buChar char="•"/>
            </a:pPr>
            <a:r>
              <a:rPr lang="ja-JP" altLang="en-US" dirty="0" smtClean="0"/>
              <a:t>変数</a:t>
            </a:r>
            <a:r>
              <a:rPr lang="en-US" altLang="ja-JP" dirty="0" smtClean="0"/>
              <a:t> (hi, hs,T1,T2,Ts) </a:t>
            </a:r>
            <a:endParaRPr lang="en-US" altLang="ja-JP" dirty="0"/>
          </a:p>
          <a:p>
            <a:pPr marL="285750" indent="-285750">
              <a:buFontTx/>
              <a:buChar char="•"/>
            </a:pPr>
            <a:r>
              <a:rPr lang="en-US" altLang="ja-JP" dirty="0" smtClean="0"/>
              <a:t>upper ice </a:t>
            </a:r>
            <a:r>
              <a:rPr lang="ja-JP" altLang="en-US" dirty="0" smtClean="0"/>
              <a:t>の比熱はブラインの効果を考慮する</a:t>
            </a:r>
            <a:r>
              <a:rPr lang="en-US" altLang="ja-JP" dirty="0" smtClean="0"/>
              <a:t>(</a:t>
            </a:r>
            <a:r>
              <a:rPr lang="ja-JP" altLang="en-US" dirty="0" smtClean="0"/>
              <a:t>次のスライド</a:t>
            </a:r>
            <a:r>
              <a:rPr lang="en-US" altLang="ja-JP" dirty="0" smtClean="0"/>
              <a:t>)</a:t>
            </a:r>
          </a:p>
          <a:p>
            <a:pPr marL="285750" indent="-285750">
              <a:buFontTx/>
              <a:buChar char="•"/>
            </a:pPr>
            <a:r>
              <a:rPr lang="ja-JP" altLang="en-US" dirty="0" smtClean="0"/>
              <a:t>雪の熱容量は</a:t>
            </a:r>
            <a:r>
              <a:rPr lang="ja-JP" altLang="en-US" dirty="0"/>
              <a:t>考慮しない</a:t>
            </a:r>
            <a:endParaRPr lang="en-US" altLang="ja-JP" dirty="0"/>
          </a:p>
          <a:p>
            <a:endParaRPr kumimoji="1" lang="en-US" altLang="ja-JP" dirty="0" smtClean="0"/>
          </a:p>
          <a:p>
            <a:pPr marL="285750" indent="-285750">
              <a:buFontTx/>
              <a:buChar char="•"/>
            </a:pPr>
            <a:endParaRPr kumimoji="1" lang="ja-JP" altLang="en-US" dirty="0"/>
          </a:p>
        </p:txBody>
      </p:sp>
      <p:sp>
        <p:nvSpPr>
          <p:cNvPr id="6" name="テキスト ボックス 5"/>
          <p:cNvSpPr txBox="1"/>
          <p:nvPr/>
        </p:nvSpPr>
        <p:spPr>
          <a:xfrm>
            <a:off x="754762" y="5894974"/>
            <a:ext cx="4492630" cy="923330"/>
          </a:xfrm>
          <a:prstGeom prst="rect">
            <a:avLst/>
          </a:prstGeom>
          <a:noFill/>
        </p:spPr>
        <p:txBody>
          <a:bodyPr wrap="square" rtlCol="0">
            <a:spAutoFit/>
          </a:bodyPr>
          <a:lstStyle/>
          <a:p>
            <a:r>
              <a:rPr kumimoji="1" lang="en-US" altLang="ja-JP" dirty="0" err="1" smtClean="0"/>
              <a:t>Tf</a:t>
            </a:r>
            <a:r>
              <a:rPr kumimoji="1" lang="en-US" altLang="ja-JP" dirty="0" smtClean="0"/>
              <a:t>:</a:t>
            </a:r>
            <a:r>
              <a:rPr kumimoji="1" lang="ja-JP" altLang="en-US" dirty="0" smtClean="0"/>
              <a:t> 海水の氷点</a:t>
            </a:r>
            <a:r>
              <a:rPr kumimoji="1" lang="en-US" altLang="ja-JP" dirty="0" smtClean="0"/>
              <a:t>,</a:t>
            </a:r>
            <a:r>
              <a:rPr kumimoji="1" lang="ja-JP" altLang="en-US" dirty="0" smtClean="0"/>
              <a:t> </a:t>
            </a:r>
            <a:r>
              <a:rPr kumimoji="1" lang="en-US" altLang="ja-JP" dirty="0" err="1" smtClean="0"/>
              <a:t>Ts</a:t>
            </a:r>
            <a:r>
              <a:rPr lang="ja-JP" altLang="ja-JP" dirty="0" smtClean="0"/>
              <a:t>:</a:t>
            </a:r>
            <a:r>
              <a:rPr lang="ja-JP" altLang="en-US" dirty="0" smtClean="0"/>
              <a:t> 表面温度</a:t>
            </a:r>
            <a:r>
              <a:rPr lang="en-US" altLang="ja-JP" dirty="0" smtClean="0"/>
              <a:t>, </a:t>
            </a:r>
            <a:r>
              <a:rPr lang="en-US" altLang="ja-JP" dirty="0"/>
              <a:t>T1: </a:t>
            </a:r>
            <a:r>
              <a:rPr lang="ja-JP" altLang="en-US" dirty="0"/>
              <a:t>氷層</a:t>
            </a:r>
            <a:r>
              <a:rPr lang="ja-JP" altLang="en-US" dirty="0" smtClean="0"/>
              <a:t>上側の温度</a:t>
            </a:r>
            <a:r>
              <a:rPr lang="en-US" altLang="ja-JP" dirty="0"/>
              <a:t>, </a:t>
            </a:r>
            <a:r>
              <a:rPr lang="en-US" altLang="ja-JP" dirty="0" smtClean="0"/>
              <a:t>T2: </a:t>
            </a:r>
            <a:r>
              <a:rPr lang="ja-JP" altLang="en-US" dirty="0" smtClean="0"/>
              <a:t>氷層下側の温度</a:t>
            </a:r>
            <a:r>
              <a:rPr lang="en-US" altLang="ja-JP" dirty="0" smtClean="0"/>
              <a:t>, I: </a:t>
            </a:r>
            <a:r>
              <a:rPr lang="ja-JP" altLang="en-US" dirty="0" smtClean="0"/>
              <a:t>氷層内へと貫入する太陽放射</a:t>
            </a:r>
            <a:endParaRPr kumimoji="1" lang="ja-JP" altLang="en-US" dirty="0"/>
          </a:p>
        </p:txBody>
      </p:sp>
    </p:spTree>
    <p:extLst>
      <p:ext uri="{BB962C8B-B14F-4D97-AF65-F5344CB8AC3E}">
        <p14:creationId xmlns:p14="http://schemas.microsoft.com/office/powerpoint/2010/main" val="42041611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海氷のエンタルピー</a:t>
            </a:r>
            <a:r>
              <a:rPr kumimoji="1" lang="en-US" altLang="ja-JP" dirty="0" smtClean="0"/>
              <a:t>,</a:t>
            </a:r>
            <a:r>
              <a:rPr kumimoji="1" lang="ja-JP" altLang="en-US" dirty="0" smtClean="0"/>
              <a:t> 比熱</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5" name="図 4" descr="スクリーンショット 2015-05-20 3.18.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62" y="4056595"/>
            <a:ext cx="4853231" cy="929633"/>
          </a:xfrm>
          <a:prstGeom prst="rect">
            <a:avLst/>
          </a:prstGeom>
        </p:spPr>
      </p:pic>
      <p:pic>
        <p:nvPicPr>
          <p:cNvPr id="6" name="図 5" descr="スクリーンショット 2015-05-20 3.18.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67" y="2426967"/>
            <a:ext cx="7467616" cy="900617"/>
          </a:xfrm>
          <a:prstGeom prst="rect">
            <a:avLst/>
          </a:prstGeom>
        </p:spPr>
      </p:pic>
      <p:sp>
        <p:nvSpPr>
          <p:cNvPr id="7" name="テキスト ボックス 6"/>
          <p:cNvSpPr txBox="1"/>
          <p:nvPr/>
        </p:nvSpPr>
        <p:spPr>
          <a:xfrm>
            <a:off x="552667" y="1930665"/>
            <a:ext cx="6539701" cy="369332"/>
          </a:xfrm>
          <a:prstGeom prst="rect">
            <a:avLst/>
          </a:prstGeom>
          <a:noFill/>
        </p:spPr>
        <p:txBody>
          <a:bodyPr wrap="square" rtlCol="0">
            <a:spAutoFit/>
          </a:bodyPr>
          <a:lstStyle/>
          <a:p>
            <a:r>
              <a:rPr kumimoji="1" lang="ja-JP" altLang="en-US" dirty="0" smtClean="0"/>
              <a:t>海氷のエンタルピー</a:t>
            </a:r>
            <a:r>
              <a:rPr kumimoji="1" lang="en-US" altLang="ja-JP" dirty="0" smtClean="0"/>
              <a:t>(Ono , 1967; </a:t>
            </a:r>
            <a:r>
              <a:rPr kumimoji="1" lang="en-US" altLang="ja-JP" dirty="0" err="1" smtClean="0"/>
              <a:t>Bitz</a:t>
            </a:r>
            <a:r>
              <a:rPr kumimoji="1" lang="en-US" altLang="ja-JP" dirty="0" smtClean="0"/>
              <a:t> and Lipscomb 1999)</a:t>
            </a:r>
            <a:endParaRPr kumimoji="1" lang="ja-JP" altLang="en-US" dirty="0"/>
          </a:p>
        </p:txBody>
      </p:sp>
      <p:sp>
        <p:nvSpPr>
          <p:cNvPr id="8" name="テキスト ボックス 7"/>
          <p:cNvSpPr txBox="1"/>
          <p:nvPr/>
        </p:nvSpPr>
        <p:spPr>
          <a:xfrm>
            <a:off x="754762" y="3410264"/>
            <a:ext cx="4994865" cy="646331"/>
          </a:xfrm>
          <a:prstGeom prst="rect">
            <a:avLst/>
          </a:prstGeom>
          <a:noFill/>
        </p:spPr>
        <p:txBody>
          <a:bodyPr wrap="square" rtlCol="0">
            <a:spAutoFit/>
          </a:bodyPr>
          <a:lstStyle/>
          <a:p>
            <a:r>
              <a:rPr lang="en-US" altLang="ja-JP" dirty="0" smtClean="0"/>
              <a:t> * </a:t>
            </a:r>
            <a:r>
              <a:rPr lang="ja-JP" altLang="en-US" dirty="0" smtClean="0"/>
              <a:t>エンタルピー</a:t>
            </a:r>
            <a:r>
              <a:rPr lang="en-US" altLang="ja-JP" dirty="0" smtClean="0"/>
              <a:t>(or </a:t>
            </a:r>
            <a:r>
              <a:rPr lang="ja-JP" altLang="en-US" dirty="0" smtClean="0"/>
              <a:t>海氷温度</a:t>
            </a:r>
            <a:r>
              <a:rPr lang="en-US" altLang="ja-JP" dirty="0" smtClean="0"/>
              <a:t>)</a:t>
            </a:r>
            <a:r>
              <a:rPr lang="ja-JP" altLang="en-US" dirty="0" smtClean="0"/>
              <a:t>の時間発展</a:t>
            </a:r>
            <a:r>
              <a:rPr kumimoji="1" lang="ja-JP" altLang="en-US" dirty="0" smtClean="0"/>
              <a:t>式に現れる比熱に注意</a:t>
            </a:r>
            <a:endParaRPr kumimoji="1" lang="ja-JP" altLang="en-US" dirty="0"/>
          </a:p>
        </p:txBody>
      </p:sp>
      <p:sp>
        <p:nvSpPr>
          <p:cNvPr id="9" name="正方形/長方形 8"/>
          <p:cNvSpPr/>
          <p:nvPr/>
        </p:nvSpPr>
        <p:spPr>
          <a:xfrm>
            <a:off x="2737826" y="4245458"/>
            <a:ext cx="505632" cy="74077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0" name="正方形/長方形 9"/>
          <p:cNvSpPr/>
          <p:nvPr/>
        </p:nvSpPr>
        <p:spPr>
          <a:xfrm>
            <a:off x="5585469" y="2645606"/>
            <a:ext cx="705532" cy="41153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 name="正方形/長方形 10"/>
          <p:cNvSpPr/>
          <p:nvPr/>
        </p:nvSpPr>
        <p:spPr>
          <a:xfrm>
            <a:off x="5749627" y="5150114"/>
            <a:ext cx="705532" cy="41153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6455159" y="5138356"/>
            <a:ext cx="1940215" cy="923330"/>
          </a:xfrm>
          <a:prstGeom prst="rect">
            <a:avLst/>
          </a:prstGeom>
          <a:noFill/>
        </p:spPr>
        <p:txBody>
          <a:bodyPr wrap="square" rtlCol="0">
            <a:spAutoFit/>
          </a:bodyPr>
          <a:lstStyle/>
          <a:p>
            <a:r>
              <a:rPr kumimoji="1" lang="en-US" altLang="ja-JP" dirty="0" smtClean="0"/>
              <a:t>: </a:t>
            </a:r>
            <a:r>
              <a:rPr kumimoji="1" lang="ja-JP" altLang="en-US" dirty="0" smtClean="0"/>
              <a:t>海氷中に存在する海水</a:t>
            </a:r>
            <a:r>
              <a:rPr kumimoji="1" lang="en-US" altLang="ja-JP" dirty="0" smtClean="0"/>
              <a:t>(</a:t>
            </a:r>
            <a:r>
              <a:rPr kumimoji="1" lang="ja-JP" altLang="en-US" dirty="0" smtClean="0"/>
              <a:t>ブライン</a:t>
            </a:r>
            <a:r>
              <a:rPr kumimoji="1" lang="en-US" altLang="ja-JP" dirty="0" smtClean="0"/>
              <a:t>)</a:t>
            </a:r>
            <a:r>
              <a:rPr kumimoji="1" lang="ja-JP" altLang="en-US" dirty="0" smtClean="0"/>
              <a:t>の効果を表す項</a:t>
            </a:r>
            <a:endParaRPr kumimoji="1" lang="ja-JP" altLang="en-US" dirty="0"/>
          </a:p>
        </p:txBody>
      </p:sp>
      <p:sp>
        <p:nvSpPr>
          <p:cNvPr id="4" name="テキスト ボックス 3"/>
          <p:cNvSpPr txBox="1"/>
          <p:nvPr/>
        </p:nvSpPr>
        <p:spPr>
          <a:xfrm>
            <a:off x="6879268" y="3312569"/>
            <a:ext cx="228203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dirty="0" smtClean="0"/>
              <a:t>S:</a:t>
            </a:r>
            <a:r>
              <a:rPr kumimoji="1" lang="ja-JP" altLang="en-US" sz="1600" dirty="0" smtClean="0"/>
              <a:t> 海氷の塩分</a:t>
            </a:r>
            <a:endParaRPr kumimoji="1" lang="en-US" altLang="ja-JP" sz="1600" dirty="0" smtClean="0"/>
          </a:p>
          <a:p>
            <a:r>
              <a:rPr lang="en-US" altLang="ja-JP" sz="1600" dirty="0" smtClean="0"/>
              <a:t>μ: -</a:t>
            </a:r>
            <a:r>
              <a:rPr lang="en-US" altLang="ja-JP" sz="1600" dirty="0" err="1" smtClean="0"/>
              <a:t>Tif</a:t>
            </a:r>
            <a:r>
              <a:rPr lang="en-US" altLang="ja-JP" sz="1600" dirty="0" smtClean="0"/>
              <a:t>/S</a:t>
            </a:r>
            <a:r>
              <a:rPr lang="ja-JP" altLang="en-US" sz="1600" dirty="0" smtClean="0"/>
              <a:t>　</a:t>
            </a:r>
            <a:r>
              <a:rPr lang="en-US" altLang="ja-JP" sz="1600" dirty="0" smtClean="0"/>
              <a:t>(=0.054℃/</a:t>
            </a:r>
            <a:r>
              <a:rPr lang="en-US" altLang="ja-JP" sz="1600" dirty="0" err="1" smtClean="0"/>
              <a:t>ppt</a:t>
            </a:r>
            <a:r>
              <a:rPr lang="en-US" altLang="ja-JP" sz="1600" dirty="0" smtClean="0"/>
              <a:t>)</a:t>
            </a:r>
          </a:p>
          <a:p>
            <a:r>
              <a:rPr kumimoji="1" lang="en-US" altLang="ja-JP" sz="1600" dirty="0" err="1" smtClean="0"/>
              <a:t>Tif</a:t>
            </a:r>
            <a:r>
              <a:rPr lang="en-US" altLang="ja-JP" sz="1600" dirty="0" smtClean="0"/>
              <a:t>: </a:t>
            </a:r>
            <a:r>
              <a:rPr lang="ja-JP" altLang="en-US" sz="1600" dirty="0" smtClean="0"/>
              <a:t>海氷の氷点</a:t>
            </a:r>
            <a:r>
              <a:rPr lang="en-US" altLang="ja-JP" sz="1600" dirty="0" smtClean="0"/>
              <a:t> </a:t>
            </a:r>
          </a:p>
          <a:p>
            <a:r>
              <a:rPr lang="en-US" altLang="ja-JP" sz="1600" dirty="0" smtClean="0"/>
              <a:t>L: </a:t>
            </a:r>
            <a:r>
              <a:rPr lang="ja-JP" altLang="en-US" sz="1600" dirty="0" smtClean="0"/>
              <a:t>固化に伴う潜熱</a:t>
            </a:r>
            <a:endParaRPr lang="en-US" altLang="ja-JP" sz="1600" dirty="0" smtClean="0"/>
          </a:p>
          <a:p>
            <a:endParaRPr kumimoji="1" lang="en-US" altLang="ja-JP" sz="1600" dirty="0" smtClean="0"/>
          </a:p>
        </p:txBody>
      </p:sp>
    </p:spTree>
    <p:extLst>
      <p:ext uri="{BB962C8B-B14F-4D97-AF65-F5344CB8AC3E}">
        <p14:creationId xmlns:p14="http://schemas.microsoft.com/office/powerpoint/2010/main" val="12296026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W</a:t>
            </a:r>
            <a:r>
              <a:rPr lang="en-US" altLang="ja-JP" dirty="0" err="1" smtClean="0"/>
              <a:t>inton</a:t>
            </a:r>
            <a:r>
              <a:rPr lang="en-US" altLang="ja-JP" dirty="0" smtClean="0"/>
              <a:t>(2000)</a:t>
            </a:r>
            <a:r>
              <a:rPr lang="ja-JP" altLang="en-US" dirty="0" smtClean="0"/>
              <a:t> の海氷熱力学モデル</a:t>
            </a:r>
            <a:r>
              <a:rPr lang="en-US" altLang="ja-JP" dirty="0" smtClean="0"/>
              <a:t/>
            </a:r>
            <a:br>
              <a:rPr lang="en-US" altLang="ja-JP" dirty="0" smtClean="0"/>
            </a:br>
            <a:r>
              <a:rPr lang="ja-JP" altLang="en-US" dirty="0" smtClean="0"/>
              <a:t>基礎方程式の鉛直離散化</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descr="スクリーンショット 2015-05-20 3.24.42.png"/>
          <p:cNvPicPr>
            <a:picLocks noChangeAspect="1"/>
          </p:cNvPicPr>
          <p:nvPr/>
        </p:nvPicPr>
        <p:blipFill rotWithShape="1">
          <a:blip r:embed="rId2">
            <a:extLst>
              <a:ext uri="{28A0092B-C50C-407E-A947-70E740481C1C}">
                <a14:useLocalDpi xmlns:a14="http://schemas.microsoft.com/office/drawing/2010/main" val="0"/>
              </a:ext>
            </a:extLst>
          </a:blip>
          <a:srcRect b="26298"/>
          <a:stretch/>
        </p:blipFill>
        <p:spPr>
          <a:xfrm>
            <a:off x="-153798" y="1600200"/>
            <a:ext cx="4167215" cy="3998770"/>
          </a:xfrm>
          <a:prstGeom prst="rect">
            <a:avLst/>
          </a:prstGeom>
        </p:spPr>
      </p:pic>
      <p:pic>
        <p:nvPicPr>
          <p:cNvPr id="8" name="図 7" descr="スクリーンショット 2015-05-20 11.01.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534" y="2840056"/>
            <a:ext cx="3989456" cy="1504978"/>
          </a:xfrm>
          <a:prstGeom prst="rect">
            <a:avLst/>
          </a:prstGeom>
        </p:spPr>
      </p:pic>
      <p:pic>
        <p:nvPicPr>
          <p:cNvPr id="9" name="図 8" descr="スクリーンショット 2015-05-20 11.02.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750" y="4253599"/>
            <a:ext cx="4468670" cy="603384"/>
          </a:xfrm>
          <a:prstGeom prst="rect">
            <a:avLst/>
          </a:prstGeom>
        </p:spPr>
      </p:pic>
      <p:sp>
        <p:nvSpPr>
          <p:cNvPr id="10" name="テキスト ボックス 9"/>
          <p:cNvSpPr txBox="1"/>
          <p:nvPr/>
        </p:nvSpPr>
        <p:spPr>
          <a:xfrm>
            <a:off x="3893614" y="2849938"/>
            <a:ext cx="2635677" cy="369332"/>
          </a:xfrm>
          <a:prstGeom prst="rect">
            <a:avLst/>
          </a:prstGeom>
          <a:noFill/>
        </p:spPr>
        <p:txBody>
          <a:bodyPr wrap="square" rtlCol="0">
            <a:spAutoFit/>
          </a:bodyPr>
          <a:lstStyle/>
          <a:p>
            <a:r>
              <a:rPr lang="ja-JP" altLang="en-US" dirty="0" smtClean="0"/>
              <a:t>氷層</a:t>
            </a:r>
            <a:r>
              <a:rPr lang="en-US" altLang="ja-JP" dirty="0" smtClean="0"/>
              <a:t>(</a:t>
            </a:r>
            <a:r>
              <a:rPr lang="ja-JP" altLang="en-US" dirty="0" smtClean="0"/>
              <a:t>上側</a:t>
            </a:r>
            <a:r>
              <a:rPr lang="en-US" altLang="ja-JP" dirty="0" smtClean="0"/>
              <a:t>)</a:t>
            </a:r>
            <a:r>
              <a:rPr lang="ja-JP" altLang="en-US" dirty="0" smtClean="0"/>
              <a:t>の熱伝導</a:t>
            </a:r>
            <a:endParaRPr kumimoji="1" lang="ja-JP" altLang="en-US" dirty="0"/>
          </a:p>
        </p:txBody>
      </p:sp>
      <p:sp>
        <p:nvSpPr>
          <p:cNvPr id="11" name="テキスト ボックス 10"/>
          <p:cNvSpPr txBox="1"/>
          <p:nvPr/>
        </p:nvSpPr>
        <p:spPr>
          <a:xfrm>
            <a:off x="4025397" y="3879331"/>
            <a:ext cx="2635677" cy="369332"/>
          </a:xfrm>
          <a:prstGeom prst="rect">
            <a:avLst/>
          </a:prstGeom>
          <a:noFill/>
        </p:spPr>
        <p:txBody>
          <a:bodyPr wrap="square" rtlCol="0">
            <a:spAutoFit/>
          </a:bodyPr>
          <a:lstStyle/>
          <a:p>
            <a:r>
              <a:rPr lang="ja-JP" altLang="en-US" dirty="0" smtClean="0"/>
              <a:t>氷層</a:t>
            </a:r>
            <a:r>
              <a:rPr lang="en-US" altLang="ja-JP" dirty="0" smtClean="0"/>
              <a:t>(</a:t>
            </a:r>
            <a:r>
              <a:rPr lang="ja-JP" altLang="en-US" dirty="0" smtClean="0"/>
              <a:t>下側</a:t>
            </a:r>
            <a:r>
              <a:rPr lang="en-US" altLang="ja-JP" dirty="0" smtClean="0"/>
              <a:t>)</a:t>
            </a:r>
            <a:r>
              <a:rPr lang="ja-JP" altLang="en-US" dirty="0" smtClean="0"/>
              <a:t>の熱伝導</a:t>
            </a:r>
            <a:endParaRPr kumimoji="1" lang="ja-JP" altLang="en-US" dirty="0"/>
          </a:p>
        </p:txBody>
      </p:sp>
      <p:sp>
        <p:nvSpPr>
          <p:cNvPr id="12" name="テキスト ボックス 11"/>
          <p:cNvSpPr txBox="1"/>
          <p:nvPr/>
        </p:nvSpPr>
        <p:spPr>
          <a:xfrm>
            <a:off x="3869650" y="1971512"/>
            <a:ext cx="2635677" cy="369332"/>
          </a:xfrm>
          <a:prstGeom prst="rect">
            <a:avLst/>
          </a:prstGeom>
          <a:noFill/>
        </p:spPr>
        <p:txBody>
          <a:bodyPr wrap="square" rtlCol="0">
            <a:spAutoFit/>
          </a:bodyPr>
          <a:lstStyle/>
          <a:p>
            <a:r>
              <a:rPr kumimoji="1" lang="ja-JP" altLang="en-US" dirty="0" smtClean="0"/>
              <a:t>表面熱収支</a:t>
            </a:r>
            <a:endParaRPr kumimoji="1" lang="ja-JP" altLang="en-US" dirty="0"/>
          </a:p>
        </p:txBody>
      </p:sp>
      <p:sp>
        <p:nvSpPr>
          <p:cNvPr id="15" name="テキスト ボックス 14"/>
          <p:cNvSpPr txBox="1"/>
          <p:nvPr/>
        </p:nvSpPr>
        <p:spPr>
          <a:xfrm>
            <a:off x="4037377" y="4994634"/>
            <a:ext cx="2635677" cy="369332"/>
          </a:xfrm>
          <a:prstGeom prst="rect">
            <a:avLst/>
          </a:prstGeom>
          <a:noFill/>
        </p:spPr>
        <p:txBody>
          <a:bodyPr wrap="square" rtlCol="0">
            <a:spAutoFit/>
          </a:bodyPr>
          <a:lstStyle/>
          <a:p>
            <a:r>
              <a:rPr lang="ja-JP" altLang="en-US" dirty="0" smtClean="0"/>
              <a:t>底面</a:t>
            </a:r>
            <a:r>
              <a:rPr kumimoji="1" lang="ja-JP" altLang="en-US" dirty="0" smtClean="0"/>
              <a:t>熱収支</a:t>
            </a:r>
            <a:endParaRPr kumimoji="1" lang="ja-JP" altLang="en-US" dirty="0"/>
          </a:p>
        </p:txBody>
      </p:sp>
      <p:pic>
        <p:nvPicPr>
          <p:cNvPr id="17" name="図 1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417" y="2167617"/>
            <a:ext cx="3342516" cy="659415"/>
          </a:xfrm>
          <a:prstGeom prst="rect">
            <a:avLst/>
          </a:prstGeom>
        </p:spPr>
      </p:pic>
      <p:pic>
        <p:nvPicPr>
          <p:cNvPr id="20" name="図 1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3223" y="5340002"/>
            <a:ext cx="2643885" cy="258968"/>
          </a:xfrm>
          <a:prstGeom prst="rect">
            <a:avLst/>
          </a:prstGeom>
        </p:spPr>
      </p:pic>
      <p:sp>
        <p:nvSpPr>
          <p:cNvPr id="21" name="テキスト ボックス 20"/>
          <p:cNvSpPr txBox="1"/>
          <p:nvPr/>
        </p:nvSpPr>
        <p:spPr>
          <a:xfrm>
            <a:off x="4133223" y="5864553"/>
            <a:ext cx="4696293"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400" dirty="0" err="1" smtClean="0"/>
              <a:t>Ms,Mb</a:t>
            </a:r>
            <a:r>
              <a:rPr lang="en-US" altLang="en-US" sz="1400" dirty="0" smtClean="0"/>
              <a:t>: </a:t>
            </a:r>
            <a:r>
              <a:rPr lang="ja-JP" altLang="en-US" sz="1400" dirty="0" smtClean="0"/>
              <a:t>雪層や氷層の融解</a:t>
            </a:r>
            <a:r>
              <a:rPr lang="en-US" altLang="ja-JP" sz="1400" dirty="0" smtClean="0"/>
              <a:t>, </a:t>
            </a:r>
            <a:r>
              <a:rPr lang="ja-JP" altLang="en-US" sz="1400" dirty="0" smtClean="0"/>
              <a:t>固化に使われるエネルギー</a:t>
            </a:r>
            <a:endParaRPr lang="en-US" altLang="ja-JP" sz="1400" dirty="0" smtClean="0"/>
          </a:p>
          <a:p>
            <a:r>
              <a:rPr lang="en-US" altLang="ja-JP" sz="1400" dirty="0" smtClean="0"/>
              <a:t>Ks, Ki: </a:t>
            </a:r>
            <a:r>
              <a:rPr lang="ja-JP" altLang="en-US" sz="1400" dirty="0" smtClean="0"/>
              <a:t>雪</a:t>
            </a:r>
            <a:r>
              <a:rPr lang="en-US" altLang="ja-JP" sz="1400" dirty="0" smtClean="0"/>
              <a:t>, </a:t>
            </a:r>
            <a:r>
              <a:rPr lang="ja-JP" altLang="en-US" sz="1400" dirty="0" smtClean="0"/>
              <a:t>氷の熱伝導係数</a:t>
            </a:r>
            <a:endParaRPr lang="en-US" altLang="ja-JP" sz="1400" dirty="0" smtClean="0"/>
          </a:p>
          <a:p>
            <a:endParaRPr lang="en-US" altLang="ja-JP" sz="1400" dirty="0" smtClean="0"/>
          </a:p>
          <a:p>
            <a:endParaRPr kumimoji="1" lang="ja-JP" altLang="en-US" sz="1400" dirty="0"/>
          </a:p>
        </p:txBody>
      </p:sp>
      <p:pic>
        <p:nvPicPr>
          <p:cNvPr id="22" name="図 2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8964" y="6327866"/>
            <a:ext cx="1832993" cy="435927"/>
          </a:xfrm>
          <a:prstGeom prst="rect">
            <a:avLst/>
          </a:prstGeom>
        </p:spPr>
      </p:pic>
    </p:spTree>
    <p:extLst>
      <p:ext uri="{BB962C8B-B14F-4D97-AF65-F5344CB8AC3E}">
        <p14:creationId xmlns:p14="http://schemas.microsoft.com/office/powerpoint/2010/main" val="26787147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W</a:t>
            </a:r>
            <a:r>
              <a:rPr lang="en-US" altLang="ja-JP" dirty="0" err="1" smtClean="0"/>
              <a:t>inton</a:t>
            </a:r>
            <a:r>
              <a:rPr lang="en-US" altLang="ja-JP" dirty="0" smtClean="0"/>
              <a:t>(2000)</a:t>
            </a:r>
            <a:r>
              <a:rPr lang="ja-JP" altLang="en-US" dirty="0" smtClean="0"/>
              <a:t> の海氷熱力学モデル</a:t>
            </a:r>
            <a:r>
              <a:rPr lang="en-US" altLang="ja-JP" dirty="0" smtClean="0"/>
              <a:t/>
            </a:r>
            <a:br>
              <a:rPr lang="en-US" altLang="ja-JP" dirty="0" smtClean="0"/>
            </a:br>
            <a:r>
              <a:rPr lang="ja-JP" altLang="en-US" dirty="0" smtClean="0"/>
              <a:t>基礎方程式の時間離散化</a:t>
            </a:r>
            <a:endParaRPr kumimoji="1" lang="ja-JP" altLang="en-US" dirty="0"/>
          </a:p>
        </p:txBody>
      </p:sp>
      <p:sp>
        <p:nvSpPr>
          <p:cNvPr id="3" name="コンテンツ プレースホルダー 2"/>
          <p:cNvSpPr>
            <a:spLocks noGrp="1"/>
          </p:cNvSpPr>
          <p:nvPr>
            <p:ph idx="1"/>
          </p:nvPr>
        </p:nvSpPr>
        <p:spPr>
          <a:xfrm>
            <a:off x="289475" y="1600200"/>
            <a:ext cx="8229600" cy="4525963"/>
          </a:xfrm>
        </p:spPr>
        <p:txBody>
          <a:bodyPr>
            <a:normAutofit/>
          </a:bodyPr>
          <a:lstStyle/>
          <a:p>
            <a:r>
              <a:rPr lang="ja-JP" altLang="en-US" sz="2000" dirty="0" smtClean="0"/>
              <a:t>時間微分に後退差分を適用</a:t>
            </a:r>
            <a:r>
              <a:rPr lang="en-US" altLang="ja-JP" sz="2000" dirty="0" smtClean="0"/>
              <a:t>(</a:t>
            </a:r>
            <a:r>
              <a:rPr lang="ja-JP" altLang="en-US" sz="2000" dirty="0" smtClean="0"/>
              <a:t>陰的に時間積分する</a:t>
            </a:r>
            <a:r>
              <a:rPr lang="en-US" altLang="ja-JP" sz="2000" dirty="0" smtClean="0"/>
              <a:t>)</a:t>
            </a:r>
            <a:endParaRPr kumimoji="1" lang="ja-JP" altLang="en-US" sz="2000" dirty="0"/>
          </a:p>
        </p:txBody>
      </p:sp>
      <p:pic>
        <p:nvPicPr>
          <p:cNvPr id="8" name="図 7" descr="スクリーンショット 2015-05-20 11.01.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98" y="3063533"/>
            <a:ext cx="3419464" cy="1289955"/>
          </a:xfrm>
          <a:prstGeom prst="rect">
            <a:avLst/>
          </a:prstGeom>
        </p:spPr>
      </p:pic>
      <p:pic>
        <p:nvPicPr>
          <p:cNvPr id="9" name="図 8" descr="スクリーンショット 2015-05-20 11.02.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15119"/>
            <a:ext cx="3830212" cy="517176"/>
          </a:xfrm>
          <a:prstGeom prst="rect">
            <a:avLst/>
          </a:prstGeom>
        </p:spPr>
      </p:pic>
      <p:sp>
        <p:nvSpPr>
          <p:cNvPr id="10" name="テキスト ボックス 9"/>
          <p:cNvSpPr txBox="1"/>
          <p:nvPr/>
        </p:nvSpPr>
        <p:spPr>
          <a:xfrm>
            <a:off x="563078" y="3015605"/>
            <a:ext cx="2420027" cy="369332"/>
          </a:xfrm>
          <a:prstGeom prst="rect">
            <a:avLst/>
          </a:prstGeom>
          <a:noFill/>
        </p:spPr>
        <p:txBody>
          <a:bodyPr wrap="square" rtlCol="0">
            <a:spAutoFit/>
          </a:bodyPr>
          <a:lstStyle/>
          <a:p>
            <a:r>
              <a:rPr lang="ja-JP" altLang="en-US" dirty="0" smtClean="0"/>
              <a:t>氷層</a:t>
            </a:r>
            <a:r>
              <a:rPr lang="en-US" altLang="ja-JP" dirty="0" smtClean="0"/>
              <a:t>(</a:t>
            </a:r>
            <a:r>
              <a:rPr lang="ja-JP" altLang="en-US" dirty="0" smtClean="0"/>
              <a:t>上側</a:t>
            </a:r>
            <a:r>
              <a:rPr lang="en-US" altLang="ja-JP" dirty="0" smtClean="0"/>
              <a:t>)</a:t>
            </a:r>
            <a:r>
              <a:rPr lang="ja-JP" altLang="en-US" dirty="0" smtClean="0"/>
              <a:t>の熱伝導</a:t>
            </a:r>
            <a:endParaRPr kumimoji="1" lang="ja-JP" altLang="en-US" dirty="0"/>
          </a:p>
        </p:txBody>
      </p:sp>
      <p:sp>
        <p:nvSpPr>
          <p:cNvPr id="11" name="テキスト ボックス 10"/>
          <p:cNvSpPr txBox="1"/>
          <p:nvPr/>
        </p:nvSpPr>
        <p:spPr>
          <a:xfrm>
            <a:off x="563079" y="4098005"/>
            <a:ext cx="2276264" cy="369332"/>
          </a:xfrm>
          <a:prstGeom prst="rect">
            <a:avLst/>
          </a:prstGeom>
          <a:noFill/>
        </p:spPr>
        <p:txBody>
          <a:bodyPr wrap="square" rtlCol="0">
            <a:spAutoFit/>
          </a:bodyPr>
          <a:lstStyle/>
          <a:p>
            <a:r>
              <a:rPr lang="ja-JP" altLang="en-US" dirty="0" smtClean="0"/>
              <a:t>氷層</a:t>
            </a:r>
            <a:r>
              <a:rPr lang="en-US" altLang="ja-JP" dirty="0" smtClean="0"/>
              <a:t>(</a:t>
            </a:r>
            <a:r>
              <a:rPr lang="ja-JP" altLang="en-US" dirty="0" smtClean="0"/>
              <a:t>下側</a:t>
            </a:r>
            <a:r>
              <a:rPr lang="en-US" altLang="ja-JP" dirty="0" smtClean="0"/>
              <a:t>)</a:t>
            </a:r>
            <a:r>
              <a:rPr lang="ja-JP" altLang="en-US" dirty="0" smtClean="0"/>
              <a:t>の熱伝導</a:t>
            </a:r>
            <a:endParaRPr kumimoji="1" lang="ja-JP" altLang="en-US" dirty="0"/>
          </a:p>
        </p:txBody>
      </p:sp>
      <p:sp>
        <p:nvSpPr>
          <p:cNvPr id="12" name="テキスト ボックス 11"/>
          <p:cNvSpPr txBox="1"/>
          <p:nvPr/>
        </p:nvSpPr>
        <p:spPr>
          <a:xfrm>
            <a:off x="610999" y="2124655"/>
            <a:ext cx="2006788" cy="369332"/>
          </a:xfrm>
          <a:prstGeom prst="rect">
            <a:avLst/>
          </a:prstGeom>
          <a:noFill/>
        </p:spPr>
        <p:txBody>
          <a:bodyPr wrap="square" rtlCol="0">
            <a:spAutoFit/>
          </a:bodyPr>
          <a:lstStyle/>
          <a:p>
            <a:r>
              <a:rPr kumimoji="1" lang="ja-JP" altLang="en-US" dirty="0" smtClean="0"/>
              <a:t>表面熱収支</a:t>
            </a:r>
            <a:endParaRPr kumimoji="1" lang="ja-JP" altLang="en-US" dirty="0"/>
          </a:p>
        </p:txBody>
      </p:sp>
      <p:pic>
        <p:nvPicPr>
          <p:cNvPr id="17" name="図 1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881" y="2333285"/>
            <a:ext cx="2864959" cy="565202"/>
          </a:xfrm>
          <a:prstGeom prst="rect">
            <a:avLst/>
          </a:prstGeom>
        </p:spPr>
      </p:pic>
      <p:pic>
        <p:nvPicPr>
          <p:cNvPr id="5" name="図 4" descr="スクリーンショット 2015-05-20 11.30.3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1253" y="3163156"/>
            <a:ext cx="3901257" cy="1964333"/>
          </a:xfrm>
          <a:prstGeom prst="rect">
            <a:avLst/>
          </a:prstGeom>
        </p:spPr>
      </p:pic>
      <p:cxnSp>
        <p:nvCxnSpPr>
          <p:cNvPr id="7" name="直線矢印コネクタ 6"/>
          <p:cNvCxnSpPr/>
          <p:nvPr/>
        </p:nvCxnSpPr>
        <p:spPr>
          <a:xfrm>
            <a:off x="4018482" y="3510625"/>
            <a:ext cx="76167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直線矢印コネクタ 18"/>
          <p:cNvCxnSpPr/>
          <p:nvPr/>
        </p:nvCxnSpPr>
        <p:spPr>
          <a:xfrm>
            <a:off x="4030462" y="4535721"/>
            <a:ext cx="76167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直線矢印コネクタ 22"/>
          <p:cNvCxnSpPr/>
          <p:nvPr/>
        </p:nvCxnSpPr>
        <p:spPr>
          <a:xfrm>
            <a:off x="3942513" y="2639258"/>
            <a:ext cx="76167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テキスト ボックス 15"/>
          <p:cNvSpPr txBox="1"/>
          <p:nvPr/>
        </p:nvSpPr>
        <p:spPr>
          <a:xfrm>
            <a:off x="7561082" y="2838579"/>
            <a:ext cx="1589622" cy="276999"/>
          </a:xfrm>
          <a:prstGeom prst="rect">
            <a:avLst/>
          </a:prstGeom>
          <a:noFill/>
        </p:spPr>
        <p:txBody>
          <a:bodyPr wrap="square" rtlCol="0">
            <a:spAutoFit/>
          </a:bodyPr>
          <a:lstStyle/>
          <a:p>
            <a:r>
              <a:rPr kumimoji="1" lang="en-US" altLang="ja-JP" sz="1200" dirty="0" smtClean="0"/>
              <a:t>(</a:t>
            </a:r>
            <a:r>
              <a:rPr kumimoji="1" lang="ja-JP" altLang="en-US" sz="1200" dirty="0" smtClean="0"/>
              <a:t>ただし</a:t>
            </a:r>
            <a:r>
              <a:rPr kumimoji="1" lang="en-US" altLang="ja-JP" sz="1200" dirty="0" smtClean="0"/>
              <a:t> </a:t>
            </a:r>
            <a:r>
              <a:rPr kumimoji="1" lang="en-US" altLang="ja-JP" sz="1200" dirty="0" err="1" smtClean="0"/>
              <a:t>Fs</a:t>
            </a:r>
            <a:r>
              <a:rPr kumimoji="1" lang="en-US" altLang="ja-JP" sz="1200" dirty="0" smtClean="0"/>
              <a:t> </a:t>
            </a:r>
            <a:r>
              <a:rPr kumimoji="1" lang="ja-JP" altLang="en-US" sz="1200" dirty="0" smtClean="0"/>
              <a:t>を線形化</a:t>
            </a:r>
            <a:r>
              <a:rPr kumimoji="1" lang="en-US" altLang="ja-JP" sz="1200" dirty="0" smtClean="0"/>
              <a:t>)</a:t>
            </a:r>
            <a:endParaRPr kumimoji="1" lang="ja-JP" altLang="en-US" sz="1200" dirty="0"/>
          </a:p>
        </p:txBody>
      </p:sp>
      <p:pic>
        <p:nvPicPr>
          <p:cNvPr id="18" name="図 1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1253" y="2333285"/>
            <a:ext cx="3944366" cy="505294"/>
          </a:xfrm>
          <a:prstGeom prst="rect">
            <a:avLst/>
          </a:prstGeom>
        </p:spPr>
      </p:pic>
      <p:sp>
        <p:nvSpPr>
          <p:cNvPr id="24" name="テキスト ボックス 23"/>
          <p:cNvSpPr txBox="1"/>
          <p:nvPr/>
        </p:nvSpPr>
        <p:spPr>
          <a:xfrm>
            <a:off x="5979897" y="5331032"/>
            <a:ext cx="289572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smtClean="0"/>
              <a:t>　　は</a:t>
            </a:r>
            <a:r>
              <a:rPr lang="en-US" altLang="ja-JP" dirty="0" smtClean="0"/>
              <a:t> t</a:t>
            </a:r>
            <a:r>
              <a:rPr lang="en-US" altLang="ja-JP" dirty="0"/>
              <a:t>=</a:t>
            </a:r>
            <a:r>
              <a:rPr lang="en-US" altLang="ja-JP" dirty="0" err="1" smtClean="0"/>
              <a:t>t</a:t>
            </a:r>
            <a:r>
              <a:rPr lang="en-US" altLang="ja-JP" baseline="30000" dirty="0" err="1" smtClean="0"/>
              <a:t>n</a:t>
            </a:r>
            <a:r>
              <a:rPr lang="en-US" altLang="ja-JP" dirty="0" smtClean="0"/>
              <a:t>, T </a:t>
            </a:r>
            <a:r>
              <a:rPr lang="ja-JP" altLang="en-US" dirty="0" smtClean="0"/>
              <a:t>は</a:t>
            </a:r>
            <a:r>
              <a:rPr lang="en-US" altLang="ja-JP" dirty="0" smtClean="0"/>
              <a:t> t=t</a:t>
            </a:r>
            <a:r>
              <a:rPr lang="en-US" altLang="ja-JP" baseline="30000" dirty="0" smtClean="0"/>
              <a:t>n+1</a:t>
            </a:r>
            <a:r>
              <a:rPr lang="ja-JP" altLang="en-US" baseline="30000" dirty="0" smtClean="0"/>
              <a:t>　</a:t>
            </a:r>
            <a:r>
              <a:rPr lang="ja-JP" altLang="en-US" dirty="0"/>
              <a:t>の</a:t>
            </a:r>
            <a:r>
              <a:rPr lang="ja-JP" altLang="en-US" dirty="0" smtClean="0"/>
              <a:t>値</a:t>
            </a:r>
            <a:r>
              <a:rPr lang="en-US" altLang="ja-JP" baseline="30000" dirty="0" smtClean="0"/>
              <a:t>  </a:t>
            </a:r>
            <a:endParaRPr kumimoji="1" lang="ja-JP" altLang="en-US" baseline="30000" dirty="0"/>
          </a:p>
        </p:txBody>
      </p:sp>
      <p:pic>
        <p:nvPicPr>
          <p:cNvPr id="25" name="図 2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8322" y="5331032"/>
            <a:ext cx="202027" cy="278658"/>
          </a:xfrm>
          <a:prstGeom prst="rect">
            <a:avLst/>
          </a:prstGeom>
        </p:spPr>
      </p:pic>
    </p:spTree>
    <p:extLst>
      <p:ext uri="{BB962C8B-B14F-4D97-AF65-F5344CB8AC3E}">
        <p14:creationId xmlns:p14="http://schemas.microsoft.com/office/powerpoint/2010/main" val="6272170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表面温度</a:t>
            </a:r>
            <a:r>
              <a:rPr kumimoji="1" lang="en-US" altLang="ja-JP" dirty="0" smtClean="0"/>
              <a:t> </a:t>
            </a:r>
            <a:r>
              <a:rPr kumimoji="1" lang="en-US" altLang="ja-JP" dirty="0" err="1" smtClean="0"/>
              <a:t>Ts</a:t>
            </a:r>
            <a:r>
              <a:rPr lang="en-US" altLang="ja-JP" dirty="0" smtClean="0"/>
              <a:t>, </a:t>
            </a:r>
            <a:r>
              <a:rPr kumimoji="1" lang="ja-JP" altLang="en-US" dirty="0" smtClean="0"/>
              <a:t>海氷温度</a:t>
            </a:r>
            <a:r>
              <a:rPr kumimoji="1" lang="en-US" altLang="ja-JP" dirty="0" smtClean="0"/>
              <a:t>(T</a:t>
            </a:r>
            <a:r>
              <a:rPr kumimoji="1" lang="en-US" altLang="ja-JP" baseline="-25000" dirty="0" smtClean="0"/>
              <a:t>1</a:t>
            </a:r>
            <a:r>
              <a:rPr kumimoji="1" lang="en-US" altLang="ja-JP" dirty="0" smtClean="0"/>
              <a:t>,T</a:t>
            </a:r>
            <a:r>
              <a:rPr kumimoji="1" lang="en-US" altLang="ja-JP" baseline="-25000" dirty="0" smtClean="0"/>
              <a:t>2 </a:t>
            </a:r>
            <a:r>
              <a:rPr kumimoji="1" lang="en-US" altLang="ja-JP" dirty="0" smtClean="0"/>
              <a:t>)</a:t>
            </a:r>
            <a:r>
              <a:rPr lang="en-US" altLang="ja-JP" dirty="0"/>
              <a:t/>
            </a:r>
            <a:br>
              <a:rPr lang="en-US" altLang="ja-JP" dirty="0"/>
            </a:br>
            <a:r>
              <a:rPr kumimoji="1" lang="ja-JP" altLang="en-US" dirty="0" smtClean="0"/>
              <a:t>求め方</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descr="スクリーンショット 2015-05-20 11.30.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48" y="2590281"/>
            <a:ext cx="3901257" cy="1964333"/>
          </a:xfrm>
          <a:prstGeom prst="rect">
            <a:avLst/>
          </a:prstGeom>
        </p:spPr>
      </p:pic>
      <p:pic>
        <p:nvPicPr>
          <p:cNvPr id="5" name="図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48" y="1760410"/>
            <a:ext cx="3944366" cy="505294"/>
          </a:xfrm>
          <a:prstGeom prst="rect">
            <a:avLst/>
          </a:prstGeom>
        </p:spPr>
      </p:pic>
      <p:sp>
        <p:nvSpPr>
          <p:cNvPr id="6" name="テキスト ボックス 5"/>
          <p:cNvSpPr txBox="1"/>
          <p:nvPr/>
        </p:nvSpPr>
        <p:spPr>
          <a:xfrm>
            <a:off x="1654992" y="4758157"/>
            <a:ext cx="289572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smtClean="0"/>
              <a:t>　　は</a:t>
            </a:r>
            <a:r>
              <a:rPr lang="en-US" altLang="ja-JP" dirty="0" smtClean="0"/>
              <a:t> t</a:t>
            </a:r>
            <a:r>
              <a:rPr lang="en-US" altLang="ja-JP" dirty="0"/>
              <a:t>=</a:t>
            </a:r>
            <a:r>
              <a:rPr lang="en-US" altLang="ja-JP" dirty="0" err="1" smtClean="0"/>
              <a:t>t</a:t>
            </a:r>
            <a:r>
              <a:rPr lang="en-US" altLang="ja-JP" baseline="30000" dirty="0" err="1" smtClean="0"/>
              <a:t>n</a:t>
            </a:r>
            <a:r>
              <a:rPr lang="en-US" altLang="ja-JP" dirty="0" smtClean="0"/>
              <a:t>, T </a:t>
            </a:r>
            <a:r>
              <a:rPr lang="ja-JP" altLang="en-US" dirty="0" smtClean="0"/>
              <a:t>は</a:t>
            </a:r>
            <a:r>
              <a:rPr lang="en-US" altLang="ja-JP" dirty="0" smtClean="0"/>
              <a:t> t=t</a:t>
            </a:r>
            <a:r>
              <a:rPr lang="en-US" altLang="ja-JP" baseline="30000" dirty="0" smtClean="0"/>
              <a:t>n+1</a:t>
            </a:r>
            <a:r>
              <a:rPr lang="ja-JP" altLang="en-US" baseline="30000" dirty="0" smtClean="0"/>
              <a:t>　</a:t>
            </a:r>
            <a:r>
              <a:rPr lang="ja-JP" altLang="en-US" dirty="0"/>
              <a:t>の</a:t>
            </a:r>
            <a:r>
              <a:rPr lang="ja-JP" altLang="en-US" dirty="0" smtClean="0"/>
              <a:t>値</a:t>
            </a:r>
            <a:r>
              <a:rPr lang="en-US" altLang="ja-JP" baseline="30000" dirty="0" smtClean="0"/>
              <a:t>  </a:t>
            </a:r>
            <a:endParaRPr kumimoji="1" lang="ja-JP" altLang="en-US" baseline="30000" dirty="0"/>
          </a:p>
        </p:txBody>
      </p:sp>
      <p:pic>
        <p:nvPicPr>
          <p:cNvPr id="7" name="図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3417" y="4758157"/>
            <a:ext cx="202027" cy="278658"/>
          </a:xfrm>
          <a:prstGeom prst="rect">
            <a:avLst/>
          </a:prstGeom>
        </p:spPr>
      </p:pic>
      <p:sp>
        <p:nvSpPr>
          <p:cNvPr id="8" name="テキスト ボックス 7"/>
          <p:cNvSpPr txBox="1"/>
          <p:nvPr/>
        </p:nvSpPr>
        <p:spPr>
          <a:xfrm>
            <a:off x="5594822" y="1600200"/>
            <a:ext cx="2923205" cy="4801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a:buChar char="•"/>
            </a:pPr>
            <a:r>
              <a:rPr lang="ja-JP" altLang="en-US" dirty="0" smtClean="0"/>
              <a:t>時間離散化した</a:t>
            </a:r>
            <a:r>
              <a:rPr lang="en-US" altLang="en-US" dirty="0" smtClean="0"/>
              <a:t>表面熱収支, </a:t>
            </a:r>
            <a:r>
              <a:rPr lang="ja-JP" altLang="en-US" dirty="0" smtClean="0"/>
              <a:t>海氷上側下側の熱伝導の式の連立方程式を解析的に解くことができ</a:t>
            </a:r>
            <a:r>
              <a:rPr lang="en-US" altLang="ja-JP" dirty="0" smtClean="0"/>
              <a:t>, T</a:t>
            </a:r>
            <a:r>
              <a:rPr lang="en-US" altLang="ja-JP" baseline="-25000" dirty="0" smtClean="0"/>
              <a:t>1</a:t>
            </a:r>
            <a:r>
              <a:rPr lang="en-US" altLang="ja-JP" dirty="0" smtClean="0"/>
              <a:t>,T</a:t>
            </a:r>
            <a:r>
              <a:rPr lang="en-US" altLang="ja-JP" baseline="-25000" dirty="0" smtClean="0"/>
              <a:t>2</a:t>
            </a:r>
            <a:r>
              <a:rPr lang="en-US" altLang="ja-JP" dirty="0" smtClean="0"/>
              <a:t>,Ts </a:t>
            </a:r>
            <a:r>
              <a:rPr lang="ja-JP" altLang="en-US" dirty="0" smtClean="0"/>
              <a:t>に対する表現が得られる</a:t>
            </a:r>
            <a:r>
              <a:rPr lang="en-US" altLang="ja-JP" dirty="0" smtClean="0"/>
              <a:t>(</a:t>
            </a:r>
            <a:r>
              <a:rPr lang="ja-JP" altLang="en-US" dirty="0" smtClean="0"/>
              <a:t>詳細を省略</a:t>
            </a:r>
            <a:r>
              <a:rPr lang="en-US" altLang="ja-JP" dirty="0" smtClean="0"/>
              <a:t>). </a:t>
            </a:r>
          </a:p>
          <a:p>
            <a:endParaRPr kumimoji="1" lang="en-US" altLang="ja-JP" dirty="0"/>
          </a:p>
          <a:p>
            <a:pPr marL="285750" indent="-285750">
              <a:buFontTx/>
              <a:buChar char="•"/>
            </a:pPr>
            <a:r>
              <a:rPr lang="ja-JP" altLang="en-US" dirty="0" smtClean="0"/>
              <a:t>求めた</a:t>
            </a:r>
            <a:r>
              <a:rPr lang="en-US" altLang="ja-JP" dirty="0" smtClean="0"/>
              <a:t> </a:t>
            </a:r>
            <a:r>
              <a:rPr lang="en-US" altLang="ja-JP" dirty="0" err="1" smtClean="0"/>
              <a:t>Ts</a:t>
            </a:r>
            <a:r>
              <a:rPr lang="en-US" altLang="ja-JP" dirty="0" smtClean="0"/>
              <a:t> </a:t>
            </a:r>
            <a:r>
              <a:rPr lang="ja-JP" altLang="en-US" dirty="0" smtClean="0"/>
              <a:t>が</a:t>
            </a:r>
            <a:r>
              <a:rPr lang="en-US" altLang="ja-JP" dirty="0" smtClean="0"/>
              <a:t>(</a:t>
            </a:r>
            <a:r>
              <a:rPr lang="ja-JP" altLang="en-US" dirty="0" smtClean="0"/>
              <a:t>雪あり</a:t>
            </a:r>
            <a:r>
              <a:rPr lang="en-US" altLang="ja-JP" dirty="0" smtClean="0"/>
              <a:t>)0 ℃</a:t>
            </a:r>
            <a:r>
              <a:rPr lang="ja-JP" altLang="en-US" dirty="0" smtClean="0"/>
              <a:t>以上</a:t>
            </a:r>
            <a:r>
              <a:rPr lang="en-US" altLang="ja-JP" dirty="0" smtClean="0"/>
              <a:t>, (</a:t>
            </a:r>
            <a:r>
              <a:rPr lang="ja-JP" altLang="en-US" dirty="0" smtClean="0"/>
              <a:t>雪なし</a:t>
            </a:r>
            <a:r>
              <a:rPr lang="en-US" altLang="ja-JP" dirty="0" smtClean="0"/>
              <a:t>)</a:t>
            </a:r>
            <a:r>
              <a:rPr lang="ja-JP" altLang="en-US" dirty="0" smtClean="0"/>
              <a:t>海氷の氷点以上ならば</a:t>
            </a:r>
            <a:r>
              <a:rPr lang="en-US" altLang="ja-JP" dirty="0" smtClean="0"/>
              <a:t>, </a:t>
            </a:r>
            <a:r>
              <a:rPr lang="en-US" altLang="ja-JP" dirty="0" err="1" smtClean="0"/>
              <a:t>Ts</a:t>
            </a:r>
            <a:r>
              <a:rPr lang="en-US" altLang="ja-JP" dirty="0" smtClean="0"/>
              <a:t> </a:t>
            </a:r>
            <a:r>
              <a:rPr lang="ja-JP" altLang="en-US" dirty="0" smtClean="0"/>
              <a:t>をそれぞれの氷点にして</a:t>
            </a:r>
            <a:r>
              <a:rPr lang="en-US" altLang="ja-JP" dirty="0" smtClean="0"/>
              <a:t>, T1, T2 </a:t>
            </a:r>
            <a:r>
              <a:rPr lang="ja-JP" altLang="en-US" dirty="0" smtClean="0"/>
              <a:t>を再計算</a:t>
            </a:r>
            <a:r>
              <a:rPr lang="en-US" altLang="ja-JP" dirty="0" smtClean="0"/>
              <a:t>.</a:t>
            </a:r>
          </a:p>
          <a:p>
            <a:pPr marL="742950" lvl="1" indent="-285750">
              <a:buFontTx/>
              <a:buChar char="•"/>
            </a:pPr>
            <a:r>
              <a:rPr lang="ja-JP" altLang="en-US" dirty="0" smtClean="0"/>
              <a:t>そのときの表面熱収支の不釣り合い分のエネルギー</a:t>
            </a:r>
            <a:r>
              <a:rPr lang="en-US" altLang="ja-JP" dirty="0" smtClean="0"/>
              <a:t>(</a:t>
            </a:r>
            <a:r>
              <a:rPr lang="en-US" altLang="ja-JP" dirty="0" err="1" smtClean="0"/>
              <a:t>Ms</a:t>
            </a:r>
            <a:r>
              <a:rPr lang="en-US" altLang="ja-JP" dirty="0" smtClean="0"/>
              <a:t>)</a:t>
            </a:r>
            <a:r>
              <a:rPr lang="ja-JP" altLang="en-US" dirty="0" smtClean="0"/>
              <a:t>は雪層・氷層の融解に用いる</a:t>
            </a:r>
            <a:r>
              <a:rPr lang="en-US" altLang="ja-JP" dirty="0" smtClean="0"/>
              <a:t>(</a:t>
            </a:r>
            <a:r>
              <a:rPr lang="ja-JP" altLang="en-US" dirty="0" smtClean="0"/>
              <a:t>次のスライド</a:t>
            </a:r>
            <a:r>
              <a:rPr lang="en-US" altLang="ja-JP" dirty="0" smtClean="0"/>
              <a:t>)  </a:t>
            </a:r>
            <a:endParaRPr kumimoji="1" lang="ja-JP" altLang="en-US" dirty="0"/>
          </a:p>
        </p:txBody>
      </p:sp>
    </p:spTree>
    <p:extLst>
      <p:ext uri="{BB962C8B-B14F-4D97-AF65-F5344CB8AC3E}">
        <p14:creationId xmlns:p14="http://schemas.microsoft.com/office/powerpoint/2010/main" val="12645336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雪・氷の生成・融解量の求め方</a:t>
            </a:r>
            <a:endParaRPr kumimoji="1" lang="ja-JP" altLang="en-US" dirty="0"/>
          </a:p>
        </p:txBody>
      </p:sp>
      <p:sp>
        <p:nvSpPr>
          <p:cNvPr id="3" name="コンテンツ プレースホルダー 2"/>
          <p:cNvSpPr>
            <a:spLocks noGrp="1"/>
          </p:cNvSpPr>
          <p:nvPr>
            <p:ph idx="1"/>
          </p:nvPr>
        </p:nvSpPr>
        <p:spPr>
          <a:xfrm>
            <a:off x="457200" y="1600200"/>
            <a:ext cx="8229600" cy="4934164"/>
          </a:xfrm>
        </p:spPr>
        <p:txBody>
          <a:bodyPr>
            <a:normAutofit/>
          </a:bodyPr>
          <a:lstStyle/>
          <a:p>
            <a:r>
              <a:rPr kumimoji="1" lang="ja-JP" altLang="en-US" sz="2000" dirty="0" smtClean="0"/>
              <a:t>表面・底面での熱収支に不釣り合いがある場合は</a:t>
            </a:r>
            <a:r>
              <a:rPr kumimoji="1" lang="en-US" altLang="ja-JP" sz="2000" dirty="0" smtClean="0"/>
              <a:t>, </a:t>
            </a:r>
            <a:r>
              <a:rPr kumimoji="1" lang="ja-JP" altLang="en-US" sz="2000" dirty="0" smtClean="0"/>
              <a:t>その余分なエネルギー</a:t>
            </a:r>
            <a:r>
              <a:rPr kumimoji="1" lang="en-US" altLang="ja-JP" sz="2000" dirty="0" smtClean="0"/>
              <a:t>(</a:t>
            </a:r>
            <a:r>
              <a:rPr kumimoji="1" lang="en-US" altLang="ja-JP" sz="2000" dirty="0" err="1" smtClean="0"/>
              <a:t>Ms</a:t>
            </a:r>
            <a:r>
              <a:rPr kumimoji="1" lang="en-US" altLang="ja-JP" sz="2000" dirty="0" smtClean="0"/>
              <a:t>, Mb)</a:t>
            </a:r>
            <a:r>
              <a:rPr kumimoji="1" lang="ja-JP" altLang="en-US" sz="2000" dirty="0" smtClean="0"/>
              <a:t>を雪や氷の生成・融解に使う</a:t>
            </a:r>
            <a:r>
              <a:rPr kumimoji="1" lang="en-US" altLang="ja-JP" sz="2000" dirty="0" smtClean="0"/>
              <a:t>. </a:t>
            </a:r>
          </a:p>
          <a:p>
            <a:endParaRPr lang="en-US" altLang="ja-JP" sz="2000" dirty="0"/>
          </a:p>
          <a:p>
            <a:endParaRPr kumimoji="1" lang="en-US" altLang="ja-JP" sz="2000" dirty="0" smtClean="0"/>
          </a:p>
          <a:p>
            <a:r>
              <a:rPr kumimoji="1" lang="ja-JP" altLang="en-US" sz="2000" dirty="0" smtClean="0"/>
              <a:t>底面での氷の生成</a:t>
            </a:r>
            <a:r>
              <a:rPr kumimoji="1" lang="en-US" altLang="ja-JP" sz="2000" dirty="0" smtClean="0"/>
              <a:t>(Mb&lt;0 </a:t>
            </a:r>
            <a:r>
              <a:rPr kumimoji="1" lang="ja-JP" altLang="en-US" sz="2000" dirty="0" smtClean="0"/>
              <a:t>のとき</a:t>
            </a:r>
            <a:r>
              <a:rPr kumimoji="1" lang="en-US" altLang="ja-JP" sz="2000" dirty="0" smtClean="0"/>
              <a:t>)</a:t>
            </a:r>
          </a:p>
          <a:p>
            <a:pPr lvl="1"/>
            <a:r>
              <a:rPr lang="ja-JP" altLang="en-US" sz="1600" dirty="0" smtClean="0"/>
              <a:t>氷層の生成量</a:t>
            </a:r>
            <a:endParaRPr kumimoji="1" lang="en-US" altLang="ja-JP" sz="1600" dirty="0" smtClean="0"/>
          </a:p>
          <a:p>
            <a:pPr lvl="1"/>
            <a:r>
              <a:rPr kumimoji="1" lang="ja-JP" altLang="en-US" sz="1600" dirty="0" smtClean="0"/>
              <a:t>下側氷層の新しい温度</a:t>
            </a:r>
            <a:endParaRPr lang="en-US" altLang="ja-JP" sz="2000" dirty="0"/>
          </a:p>
          <a:p>
            <a:r>
              <a:rPr kumimoji="1" lang="ja-JP" altLang="en-US" sz="2000" dirty="0" smtClean="0"/>
              <a:t>表面での融解</a:t>
            </a:r>
            <a:endParaRPr lang="en-US" altLang="ja-JP" sz="2000" dirty="0"/>
          </a:p>
          <a:p>
            <a:pPr lvl="1"/>
            <a:r>
              <a:rPr lang="en-US" altLang="ja-JP" sz="1600" dirty="0" smtClean="0"/>
              <a:t>(</a:t>
            </a:r>
            <a:r>
              <a:rPr lang="ja-JP" altLang="en-US" sz="1600" dirty="0" smtClean="0"/>
              <a:t>存在すれば</a:t>
            </a:r>
            <a:r>
              <a:rPr lang="en-US" altLang="ja-JP" sz="1600" dirty="0" smtClean="0"/>
              <a:t>)</a:t>
            </a:r>
            <a:r>
              <a:rPr lang="ja-JP" altLang="en-US" sz="1600" dirty="0" smtClean="0"/>
              <a:t>雪層の融解量</a:t>
            </a:r>
            <a:endParaRPr lang="en-US" altLang="ja-JP" sz="1600" dirty="0" smtClean="0"/>
          </a:p>
          <a:p>
            <a:pPr lvl="1"/>
            <a:r>
              <a:rPr kumimoji="1" lang="en-US" altLang="ja-JP" sz="1600" dirty="0" smtClean="0"/>
              <a:t>(</a:t>
            </a:r>
            <a:r>
              <a:rPr kumimoji="1" lang="ja-JP" altLang="en-US" sz="1600" dirty="0" smtClean="0"/>
              <a:t>雪層の融解では</a:t>
            </a:r>
            <a:r>
              <a:rPr kumimoji="1" lang="en-US" altLang="ja-JP" sz="1600" dirty="0" err="1" smtClean="0"/>
              <a:t>Ms</a:t>
            </a:r>
            <a:r>
              <a:rPr kumimoji="1" lang="ja-JP" altLang="en-US" sz="1600" dirty="0" smtClean="0"/>
              <a:t>を使いきれなければ</a:t>
            </a:r>
            <a:r>
              <a:rPr lang="en-US" altLang="ja-JP" sz="1600" dirty="0" smtClean="0"/>
              <a:t>)</a:t>
            </a:r>
            <a:r>
              <a:rPr lang="ja-JP" altLang="en-US" sz="1600" dirty="0" smtClean="0"/>
              <a:t>上側氷層の融解量</a:t>
            </a:r>
            <a:endParaRPr lang="en-US" altLang="ja-JP" sz="1600" dirty="0" smtClean="0"/>
          </a:p>
          <a:p>
            <a:pPr lvl="1"/>
            <a:endParaRPr lang="en-US" altLang="ja-JP" sz="1600" dirty="0" smtClean="0"/>
          </a:p>
          <a:p>
            <a:pPr lvl="1"/>
            <a:r>
              <a:rPr lang="en-US" altLang="ja-JP" sz="1600" dirty="0" smtClean="0"/>
              <a:t>(</a:t>
            </a:r>
            <a:r>
              <a:rPr lang="ja-JP" altLang="en-US" sz="1600" dirty="0" smtClean="0"/>
              <a:t>雪層・上側氷層の融解で使いきれなければ</a:t>
            </a:r>
            <a:r>
              <a:rPr lang="en-US" altLang="ja-JP" sz="1600" dirty="0" smtClean="0"/>
              <a:t>)</a:t>
            </a:r>
            <a:r>
              <a:rPr lang="ja-JP" altLang="en-US" sz="1600" dirty="0" smtClean="0"/>
              <a:t>下側</a:t>
            </a:r>
            <a:r>
              <a:rPr lang="ja-JP" altLang="en-US" sz="1600" dirty="0"/>
              <a:t>氷層の融解量</a:t>
            </a:r>
            <a:endParaRPr lang="en-US" altLang="ja-JP" sz="1600" dirty="0"/>
          </a:p>
          <a:p>
            <a:pPr lvl="1"/>
            <a:endParaRPr kumimoji="1" lang="en-US" altLang="ja-JP" sz="1600" dirty="0" smtClean="0"/>
          </a:p>
          <a:p>
            <a:r>
              <a:rPr kumimoji="1" lang="ja-JP" altLang="en-US" sz="2000" dirty="0" smtClean="0"/>
              <a:t>底面での融解</a:t>
            </a:r>
            <a:r>
              <a:rPr kumimoji="1" lang="en-US" altLang="ja-JP" sz="2000" dirty="0" smtClean="0"/>
              <a:t>(Mb &gt; 0)</a:t>
            </a:r>
          </a:p>
          <a:p>
            <a:pPr lvl="1"/>
            <a:r>
              <a:rPr lang="ja-JP" altLang="en-US" sz="1600" dirty="0" smtClean="0"/>
              <a:t>表面の融解と同様の考え方で融解量を求めれば良い</a:t>
            </a:r>
            <a:r>
              <a:rPr lang="en-US" altLang="ja-JP" sz="1600" dirty="0" smtClean="0"/>
              <a:t>(</a:t>
            </a:r>
            <a:r>
              <a:rPr lang="ja-JP" altLang="en-US" sz="1600" dirty="0" smtClean="0"/>
              <a:t>詳細を省略</a:t>
            </a:r>
            <a:r>
              <a:rPr lang="en-US" altLang="ja-JP" sz="1600" dirty="0" smtClean="0"/>
              <a:t>)</a:t>
            </a:r>
            <a:endParaRPr kumimoji="1" lang="ja-JP" altLang="en-US" sz="1600" dirty="0"/>
          </a:p>
        </p:txBody>
      </p:sp>
      <p:pic>
        <p:nvPicPr>
          <p:cNvPr id="4" name="図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799" y="2495062"/>
            <a:ext cx="6592186" cy="353006"/>
          </a:xfrm>
          <a:prstGeom prst="rect">
            <a:avLst/>
          </a:prstGeom>
        </p:spPr>
      </p:pic>
      <p:pic>
        <p:nvPicPr>
          <p:cNvPr id="5" name="図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751" y="3371978"/>
            <a:ext cx="2770924" cy="299541"/>
          </a:xfrm>
          <a:prstGeom prst="rect">
            <a:avLst/>
          </a:prstGeom>
        </p:spPr>
      </p:pic>
      <p:pic>
        <p:nvPicPr>
          <p:cNvPr id="6" name="図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761" y="4370463"/>
            <a:ext cx="1820652" cy="259168"/>
          </a:xfrm>
          <a:prstGeom prst="rect">
            <a:avLst/>
          </a:prstGeom>
        </p:spPr>
      </p:pic>
      <p:pic>
        <p:nvPicPr>
          <p:cNvPr id="7" name="図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4413" y="3694789"/>
            <a:ext cx="3082540" cy="314402"/>
          </a:xfrm>
          <a:prstGeom prst="rect">
            <a:avLst/>
          </a:prstGeom>
        </p:spPr>
      </p:pic>
      <p:pic>
        <p:nvPicPr>
          <p:cNvPr id="8" name="図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799" y="4936012"/>
            <a:ext cx="2722533" cy="251187"/>
          </a:xfrm>
          <a:prstGeom prst="rect">
            <a:avLst/>
          </a:prstGeom>
        </p:spPr>
      </p:pic>
      <p:pic>
        <p:nvPicPr>
          <p:cNvPr id="10" name="図 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4326" y="5561445"/>
            <a:ext cx="5206349" cy="245510"/>
          </a:xfrm>
          <a:prstGeom prst="rect">
            <a:avLst/>
          </a:prstGeom>
        </p:spPr>
      </p:pic>
    </p:spTree>
    <p:extLst>
      <p:ext uri="{BB962C8B-B14F-4D97-AF65-F5344CB8AC3E}">
        <p14:creationId xmlns:p14="http://schemas.microsoft.com/office/powerpoint/2010/main" val="26877872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氷層の再分割</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000" dirty="0" smtClean="0"/>
              <a:t>新しい時間ステップに入る前に</a:t>
            </a:r>
            <a:r>
              <a:rPr kumimoji="1" lang="en-US" altLang="ja-JP" sz="2000" dirty="0" smtClean="0"/>
              <a:t>,</a:t>
            </a:r>
            <a:r>
              <a:rPr kumimoji="1" lang="ja-JP" altLang="en-US" sz="2000" dirty="0" smtClean="0"/>
              <a:t> 上側氷層と下側氷層の厚さが半分づつになるように調整する</a:t>
            </a:r>
            <a:endParaRPr kumimoji="1" lang="en-US" altLang="ja-JP" sz="2000" dirty="0" smtClean="0"/>
          </a:p>
          <a:p>
            <a:pPr lvl="1"/>
            <a:r>
              <a:rPr lang="ja-JP" altLang="en-US" sz="1600" dirty="0" smtClean="0"/>
              <a:t>氷層の厚さの調整後の温度は</a:t>
            </a:r>
            <a:r>
              <a:rPr lang="en-US" altLang="ja-JP" sz="1600" dirty="0" smtClean="0"/>
              <a:t>, </a:t>
            </a:r>
            <a:r>
              <a:rPr lang="ja-JP" altLang="en-US" sz="1600" dirty="0" smtClean="0"/>
              <a:t>海氷のエンタルピーが調整前後で変わらないように決定する</a:t>
            </a:r>
            <a:r>
              <a:rPr lang="en-US" altLang="ja-JP" sz="1600" dirty="0" smtClean="0"/>
              <a:t>. </a:t>
            </a:r>
          </a:p>
          <a:p>
            <a:pPr lvl="1"/>
            <a:r>
              <a:rPr lang="ja-JP" altLang="en-US" sz="1600" dirty="0" smtClean="0"/>
              <a:t>例えば</a:t>
            </a:r>
            <a:r>
              <a:rPr lang="en-US" altLang="ja-JP" sz="1600" dirty="0" smtClean="0"/>
              <a:t>, h1 &gt; h2 </a:t>
            </a:r>
            <a:r>
              <a:rPr lang="ja-JP" altLang="en-US" sz="1600" dirty="0" smtClean="0"/>
              <a:t>の場合</a:t>
            </a:r>
            <a:endParaRPr kumimoji="1" lang="ja-JP" altLang="en-US" sz="1600" dirty="0"/>
          </a:p>
        </p:txBody>
      </p:sp>
      <p:sp>
        <p:nvSpPr>
          <p:cNvPr id="4" name="正方形/長方形 3"/>
          <p:cNvSpPr/>
          <p:nvPr/>
        </p:nvSpPr>
        <p:spPr>
          <a:xfrm>
            <a:off x="1042290" y="3378827"/>
            <a:ext cx="1174075" cy="13898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正方形/長方形 4"/>
          <p:cNvSpPr/>
          <p:nvPr/>
        </p:nvSpPr>
        <p:spPr>
          <a:xfrm>
            <a:off x="1030310" y="4804645"/>
            <a:ext cx="1174075" cy="115023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cxnSp>
        <p:nvCxnSpPr>
          <p:cNvPr id="7" name="直線矢印コネクタ 6"/>
          <p:cNvCxnSpPr/>
          <p:nvPr/>
        </p:nvCxnSpPr>
        <p:spPr>
          <a:xfrm>
            <a:off x="898522" y="3378827"/>
            <a:ext cx="0" cy="138987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910502" y="4861189"/>
            <a:ext cx="0" cy="105774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361357" y="3834130"/>
            <a:ext cx="431293" cy="369332"/>
          </a:xfrm>
          <a:prstGeom prst="rect">
            <a:avLst/>
          </a:prstGeom>
          <a:noFill/>
        </p:spPr>
        <p:txBody>
          <a:bodyPr wrap="square" rtlCol="0">
            <a:spAutoFit/>
          </a:bodyPr>
          <a:lstStyle/>
          <a:p>
            <a:r>
              <a:rPr kumimoji="1" lang="en-US" altLang="ja-JP" dirty="0" smtClean="0"/>
              <a:t>h1</a:t>
            </a:r>
            <a:endParaRPr kumimoji="1" lang="ja-JP" altLang="en-US" dirty="0"/>
          </a:p>
        </p:txBody>
      </p:sp>
      <p:sp>
        <p:nvSpPr>
          <p:cNvPr id="11" name="テキスト ボックス 10"/>
          <p:cNvSpPr txBox="1"/>
          <p:nvPr/>
        </p:nvSpPr>
        <p:spPr>
          <a:xfrm>
            <a:off x="397297" y="5124787"/>
            <a:ext cx="431293" cy="369332"/>
          </a:xfrm>
          <a:prstGeom prst="rect">
            <a:avLst/>
          </a:prstGeom>
          <a:noFill/>
        </p:spPr>
        <p:txBody>
          <a:bodyPr wrap="square" rtlCol="0">
            <a:spAutoFit/>
          </a:bodyPr>
          <a:lstStyle/>
          <a:p>
            <a:r>
              <a:rPr kumimoji="1" lang="en-US" altLang="ja-JP" dirty="0" smtClean="0"/>
              <a:t>h2</a:t>
            </a:r>
            <a:endParaRPr kumimoji="1" lang="ja-JP" altLang="en-US" dirty="0"/>
          </a:p>
        </p:txBody>
      </p:sp>
      <p:sp>
        <p:nvSpPr>
          <p:cNvPr id="12" name="テキスト ボックス 11"/>
          <p:cNvSpPr txBox="1"/>
          <p:nvPr/>
        </p:nvSpPr>
        <p:spPr>
          <a:xfrm>
            <a:off x="1220599" y="6098696"/>
            <a:ext cx="995766" cy="369332"/>
          </a:xfrm>
          <a:prstGeom prst="rect">
            <a:avLst/>
          </a:prstGeom>
          <a:noFill/>
        </p:spPr>
        <p:txBody>
          <a:bodyPr wrap="square" rtlCol="0">
            <a:spAutoFit/>
          </a:bodyPr>
          <a:lstStyle/>
          <a:p>
            <a:r>
              <a:rPr lang="ja-JP" altLang="en-US" dirty="0" smtClean="0"/>
              <a:t>調整前</a:t>
            </a:r>
            <a:endParaRPr kumimoji="1" lang="ja-JP" altLang="en-US" dirty="0"/>
          </a:p>
        </p:txBody>
      </p:sp>
      <p:sp>
        <p:nvSpPr>
          <p:cNvPr id="13" name="テキスト ボックス 12"/>
          <p:cNvSpPr txBox="1"/>
          <p:nvPr/>
        </p:nvSpPr>
        <p:spPr>
          <a:xfrm>
            <a:off x="2738758" y="6126163"/>
            <a:ext cx="995766" cy="369332"/>
          </a:xfrm>
          <a:prstGeom prst="rect">
            <a:avLst/>
          </a:prstGeom>
          <a:noFill/>
        </p:spPr>
        <p:txBody>
          <a:bodyPr wrap="square" rtlCol="0">
            <a:spAutoFit/>
          </a:bodyPr>
          <a:lstStyle/>
          <a:p>
            <a:r>
              <a:rPr lang="ja-JP" altLang="en-US" dirty="0" smtClean="0"/>
              <a:t>調整後</a:t>
            </a:r>
            <a:endParaRPr kumimoji="1" lang="ja-JP" altLang="en-US" dirty="0"/>
          </a:p>
        </p:txBody>
      </p:sp>
      <p:sp>
        <p:nvSpPr>
          <p:cNvPr id="14" name="正方形/長方形 13"/>
          <p:cNvSpPr/>
          <p:nvPr/>
        </p:nvSpPr>
        <p:spPr>
          <a:xfrm>
            <a:off x="2560449" y="3342881"/>
            <a:ext cx="1174075" cy="12906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 name="正方形/長方形 14"/>
          <p:cNvSpPr/>
          <p:nvPr/>
        </p:nvSpPr>
        <p:spPr>
          <a:xfrm>
            <a:off x="2560449" y="4633537"/>
            <a:ext cx="1174075" cy="12854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cxnSp>
        <p:nvCxnSpPr>
          <p:cNvPr id="19" name="直線コネクタ 18"/>
          <p:cNvCxnSpPr/>
          <p:nvPr/>
        </p:nvCxnSpPr>
        <p:spPr>
          <a:xfrm>
            <a:off x="1042290" y="4792663"/>
            <a:ext cx="2692234" cy="0"/>
          </a:xfrm>
          <a:prstGeom prst="line">
            <a:avLst/>
          </a:prstGeom>
        </p:spPr>
        <p:style>
          <a:lnRef idx="2">
            <a:schemeClr val="dk1"/>
          </a:lnRef>
          <a:fillRef idx="0">
            <a:schemeClr val="dk1"/>
          </a:fillRef>
          <a:effectRef idx="1">
            <a:schemeClr val="dk1"/>
          </a:effectRef>
          <a:fontRef idx="minor">
            <a:schemeClr val="tx1"/>
          </a:fontRef>
        </p:style>
      </p:cxnSp>
      <p:cxnSp>
        <p:nvCxnSpPr>
          <p:cNvPr id="26" name="直線矢印コネクタ 25"/>
          <p:cNvCxnSpPr/>
          <p:nvPr/>
        </p:nvCxnSpPr>
        <p:spPr>
          <a:xfrm>
            <a:off x="3833712" y="4609573"/>
            <a:ext cx="0" cy="22765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3833712" y="3342881"/>
            <a:ext cx="0" cy="126669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3833712" y="3750258"/>
            <a:ext cx="383371" cy="369332"/>
          </a:xfrm>
          <a:prstGeom prst="rect">
            <a:avLst/>
          </a:prstGeom>
          <a:noFill/>
        </p:spPr>
        <p:txBody>
          <a:bodyPr wrap="square" rtlCol="0">
            <a:spAutoFit/>
          </a:bodyPr>
          <a:lstStyle/>
          <a:p>
            <a:r>
              <a:rPr kumimoji="1" lang="en-US" altLang="ja-JP" dirty="0" smtClean="0"/>
              <a:t>f</a:t>
            </a:r>
            <a:r>
              <a:rPr kumimoji="1" lang="en-US" altLang="ja-JP" sz="1400" dirty="0" smtClean="0"/>
              <a:t>1</a:t>
            </a:r>
            <a:endParaRPr kumimoji="1" lang="ja-JP" altLang="en-US" sz="1400" dirty="0"/>
          </a:p>
        </p:txBody>
      </p:sp>
      <p:sp>
        <p:nvSpPr>
          <p:cNvPr id="30" name="テキスト ボックス 29"/>
          <p:cNvSpPr txBox="1"/>
          <p:nvPr/>
        </p:nvSpPr>
        <p:spPr>
          <a:xfrm>
            <a:off x="3878291" y="4515821"/>
            <a:ext cx="1021672" cy="369332"/>
          </a:xfrm>
          <a:prstGeom prst="rect">
            <a:avLst/>
          </a:prstGeom>
          <a:noFill/>
        </p:spPr>
        <p:txBody>
          <a:bodyPr wrap="square" rtlCol="0">
            <a:spAutoFit/>
          </a:bodyPr>
          <a:lstStyle/>
          <a:p>
            <a:r>
              <a:rPr kumimoji="1" lang="en-US" altLang="ja-JP" dirty="0" smtClean="0"/>
              <a:t>1-f</a:t>
            </a:r>
            <a:r>
              <a:rPr kumimoji="1" lang="en-US" altLang="ja-JP" sz="1200" dirty="0" smtClean="0"/>
              <a:t>1</a:t>
            </a:r>
            <a:endParaRPr kumimoji="1" lang="ja-JP" altLang="en-US" sz="1200" dirty="0"/>
          </a:p>
        </p:txBody>
      </p:sp>
      <p:pic>
        <p:nvPicPr>
          <p:cNvPr id="31" name="図 30"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970" y="3497450"/>
            <a:ext cx="3886830" cy="252808"/>
          </a:xfrm>
          <a:prstGeom prst="rect">
            <a:avLst/>
          </a:prstGeom>
        </p:spPr>
      </p:pic>
      <p:sp>
        <p:nvSpPr>
          <p:cNvPr id="32" name="テキスト ボックス 31"/>
          <p:cNvSpPr txBox="1"/>
          <p:nvPr/>
        </p:nvSpPr>
        <p:spPr>
          <a:xfrm>
            <a:off x="4668186" y="3009495"/>
            <a:ext cx="3474028" cy="369332"/>
          </a:xfrm>
          <a:prstGeom prst="rect">
            <a:avLst/>
          </a:prstGeom>
          <a:noFill/>
        </p:spPr>
        <p:txBody>
          <a:bodyPr wrap="none" rtlCol="0">
            <a:spAutoFit/>
          </a:bodyPr>
          <a:lstStyle/>
          <a:p>
            <a:r>
              <a:rPr kumimoji="1" lang="ja-JP" altLang="en-US" dirty="0" smtClean="0"/>
              <a:t>調整前後でのエンタルピーの保存</a:t>
            </a:r>
            <a:endParaRPr kumimoji="1" lang="ja-JP" altLang="en-US" dirty="0"/>
          </a:p>
        </p:txBody>
      </p:sp>
      <p:sp>
        <p:nvSpPr>
          <p:cNvPr id="33" name="テキスト ボックス 32"/>
          <p:cNvSpPr txBox="1"/>
          <p:nvPr/>
        </p:nvSpPr>
        <p:spPr>
          <a:xfrm>
            <a:off x="5283333" y="3834130"/>
            <a:ext cx="3677967" cy="646331"/>
          </a:xfrm>
          <a:prstGeom prst="rect">
            <a:avLst/>
          </a:prstGeom>
          <a:noFill/>
        </p:spPr>
        <p:txBody>
          <a:bodyPr wrap="square" rtlCol="0">
            <a:spAutoFit/>
          </a:bodyPr>
          <a:lstStyle/>
          <a:p>
            <a:pPr marL="285750" indent="-285750">
              <a:buFontTx/>
              <a:buChar char="•"/>
            </a:pPr>
            <a:r>
              <a:rPr kumimoji="1" lang="en-US" altLang="ja-JP" dirty="0" smtClean="0"/>
              <a:t>T</a:t>
            </a:r>
            <a:r>
              <a:rPr kumimoji="1" lang="en-US" altLang="ja-JP" sz="1400" dirty="0" smtClean="0"/>
              <a:t>1</a:t>
            </a:r>
            <a:r>
              <a:rPr kumimoji="1" lang="en-US" altLang="ja-JP" dirty="0" smtClean="0"/>
              <a:t>_new </a:t>
            </a:r>
            <a:r>
              <a:rPr kumimoji="1" lang="ja-JP" altLang="en-US" dirty="0" smtClean="0"/>
              <a:t>に対する式が得られる</a:t>
            </a:r>
            <a:endParaRPr kumimoji="1" lang="en-US" altLang="ja-JP" dirty="0" smtClean="0"/>
          </a:p>
          <a:p>
            <a:pPr marL="285750" indent="-285750">
              <a:buFontTx/>
              <a:buChar char="•"/>
            </a:pPr>
            <a:r>
              <a:rPr lang="en-US" altLang="ja-JP" dirty="0" smtClean="0"/>
              <a:t>T</a:t>
            </a:r>
            <a:r>
              <a:rPr lang="en-US" altLang="ja-JP" sz="1400" dirty="0" smtClean="0"/>
              <a:t>2</a:t>
            </a:r>
            <a:r>
              <a:rPr lang="en-US" altLang="ja-JP" dirty="0" smtClean="0"/>
              <a:t>_new </a:t>
            </a:r>
            <a:r>
              <a:rPr lang="ja-JP" altLang="en-US" dirty="0" smtClean="0"/>
              <a:t>は</a:t>
            </a:r>
            <a:r>
              <a:rPr lang="en-US" altLang="ja-JP" dirty="0" smtClean="0"/>
              <a:t> T</a:t>
            </a:r>
            <a:r>
              <a:rPr lang="en-US" altLang="ja-JP" sz="1200" dirty="0" smtClean="0"/>
              <a:t>2 </a:t>
            </a:r>
            <a:r>
              <a:rPr lang="ja-JP" altLang="en-US" sz="1600" dirty="0" smtClean="0"/>
              <a:t>とする</a:t>
            </a:r>
            <a:r>
              <a:rPr lang="en-US" altLang="ja-JP" sz="1200" dirty="0" smtClean="0"/>
              <a:t> </a:t>
            </a:r>
            <a:endParaRPr kumimoji="1" lang="ja-JP" altLang="en-US" sz="1200" dirty="0"/>
          </a:p>
        </p:txBody>
      </p:sp>
    </p:spTree>
    <p:extLst>
      <p:ext uri="{BB962C8B-B14F-4D97-AF65-F5344CB8AC3E}">
        <p14:creationId xmlns:p14="http://schemas.microsoft.com/office/powerpoint/2010/main" val="31855716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Winton</a:t>
            </a:r>
            <a:r>
              <a:rPr lang="ja-JP" altLang="en-US" dirty="0"/>
              <a:t>(</a:t>
            </a:r>
            <a:r>
              <a:rPr kumimoji="1" lang="en-US" altLang="ja-JP" dirty="0" smtClean="0"/>
              <a:t>2000)</a:t>
            </a:r>
            <a:r>
              <a:rPr kumimoji="1" lang="ja-JP" altLang="en-US" dirty="0" smtClean="0"/>
              <a:t> </a:t>
            </a:r>
            <a:r>
              <a:rPr lang="ja-JP" altLang="en-US" dirty="0" smtClean="0"/>
              <a:t>海氷熱力学モデル</a:t>
            </a:r>
            <a:r>
              <a:rPr lang="en-US" altLang="ja-JP" dirty="0" smtClean="0"/>
              <a:t/>
            </a:r>
            <a:br>
              <a:rPr lang="en-US" altLang="ja-JP" dirty="0" smtClean="0"/>
            </a:br>
            <a:r>
              <a:rPr lang="ja-JP" altLang="en-US" dirty="0" smtClean="0"/>
              <a:t>手法のサマリー</a:t>
            </a:r>
            <a:endParaRPr kumimoji="1" lang="ja-JP" altLang="en-US" dirty="0"/>
          </a:p>
        </p:txBody>
      </p:sp>
      <p:sp>
        <p:nvSpPr>
          <p:cNvPr id="3" name="コンテンツ プレースホルダー 2"/>
          <p:cNvSpPr>
            <a:spLocks noGrp="1"/>
          </p:cNvSpPr>
          <p:nvPr>
            <p:ph idx="1"/>
          </p:nvPr>
        </p:nvSpPr>
        <p:spPr>
          <a:xfrm>
            <a:off x="457199" y="1600200"/>
            <a:ext cx="5676739" cy="4525963"/>
          </a:xfrm>
        </p:spPr>
        <p:txBody>
          <a:bodyPr>
            <a:normAutofit/>
          </a:bodyPr>
          <a:lstStyle/>
          <a:p>
            <a:r>
              <a:rPr kumimoji="1" lang="en-US" altLang="ja-JP" sz="2400" dirty="0" err="1" smtClean="0"/>
              <a:t>i</a:t>
            </a:r>
            <a:r>
              <a:rPr kumimoji="1" lang="en-US" altLang="ja-JP" sz="2400" dirty="0" smtClean="0"/>
              <a:t>)</a:t>
            </a:r>
            <a:r>
              <a:rPr kumimoji="1" lang="ja-JP" altLang="en-US" sz="2400" dirty="0" smtClean="0"/>
              <a:t> 表面熱収支</a:t>
            </a:r>
            <a:r>
              <a:rPr kumimoji="1" lang="en-US" altLang="ja-JP" sz="2400" dirty="0" smtClean="0"/>
              <a:t>, </a:t>
            </a:r>
            <a:r>
              <a:rPr kumimoji="1" lang="ja-JP" altLang="en-US" sz="2400" dirty="0" smtClean="0"/>
              <a:t>海氷の熱伝導式を陰的に解き</a:t>
            </a:r>
            <a:r>
              <a:rPr kumimoji="1" lang="en-US" altLang="ja-JP" sz="2400" dirty="0" smtClean="0"/>
              <a:t>, </a:t>
            </a:r>
            <a:r>
              <a:rPr kumimoji="1" lang="ja-JP" altLang="en-US" sz="2400" dirty="0" smtClean="0"/>
              <a:t>表面温度</a:t>
            </a:r>
            <a:r>
              <a:rPr kumimoji="1" lang="en-US" altLang="ja-JP" sz="2400" dirty="0" smtClean="0"/>
              <a:t>, </a:t>
            </a:r>
            <a:r>
              <a:rPr kumimoji="1" lang="ja-JP" altLang="en-US" sz="2400" dirty="0" smtClean="0"/>
              <a:t>海氷の温度を求める</a:t>
            </a:r>
            <a:endParaRPr kumimoji="1" lang="en-US" altLang="ja-JP" sz="2400" dirty="0" smtClean="0"/>
          </a:p>
          <a:p>
            <a:endParaRPr kumimoji="1" lang="en-US" altLang="ja-JP" sz="2400" dirty="0" smtClean="0"/>
          </a:p>
          <a:p>
            <a:r>
              <a:rPr lang="en-US" altLang="ja-JP" sz="2400" dirty="0" smtClean="0"/>
              <a:t>ii) </a:t>
            </a:r>
            <a:r>
              <a:rPr lang="ja-JP" altLang="en-US" sz="2400" dirty="0" smtClean="0"/>
              <a:t>表面</a:t>
            </a:r>
            <a:r>
              <a:rPr lang="en-US" altLang="ja-JP" sz="2400" dirty="0" smtClean="0"/>
              <a:t>,</a:t>
            </a:r>
            <a:r>
              <a:rPr lang="ja-JP" altLang="en-US" sz="2400" dirty="0" smtClean="0"/>
              <a:t>底面での熱収支に不釣り合いがある場合は</a:t>
            </a:r>
            <a:r>
              <a:rPr lang="en-US" altLang="ja-JP" sz="2400" dirty="0" smtClean="0"/>
              <a:t>, </a:t>
            </a:r>
            <a:r>
              <a:rPr lang="ja-JP" altLang="en-US" sz="2400" dirty="0" smtClean="0"/>
              <a:t>雪層や海氷を生成・融解する</a:t>
            </a:r>
            <a:endParaRPr lang="en-US" altLang="ja-JP" sz="2400" dirty="0" smtClean="0"/>
          </a:p>
          <a:p>
            <a:pPr marL="0" indent="0">
              <a:buNone/>
            </a:pPr>
            <a:endParaRPr lang="en-US" altLang="ja-JP" sz="2400" dirty="0" smtClean="0"/>
          </a:p>
          <a:p>
            <a:r>
              <a:rPr kumimoji="1" lang="en-US" altLang="ja-JP" sz="2400" dirty="0" smtClean="0"/>
              <a:t>iii) </a:t>
            </a:r>
            <a:r>
              <a:rPr kumimoji="1" lang="ja-JP" altLang="en-US" sz="2400" dirty="0" smtClean="0"/>
              <a:t>水線より低い雪層を氷層に変換する</a:t>
            </a:r>
            <a:endParaRPr kumimoji="1" lang="en-US" altLang="ja-JP" sz="2400" dirty="0" smtClean="0"/>
          </a:p>
          <a:p>
            <a:endParaRPr kumimoji="1" lang="en-US" altLang="ja-JP" sz="2400" dirty="0" smtClean="0"/>
          </a:p>
          <a:p>
            <a:r>
              <a:rPr kumimoji="1" lang="en-US" altLang="ja-JP" sz="2400" dirty="0" smtClean="0"/>
              <a:t>iv) </a:t>
            </a:r>
            <a:r>
              <a:rPr kumimoji="1" lang="ja-JP" altLang="en-US" sz="2400" dirty="0" smtClean="0"/>
              <a:t>氷層の厚さを再分割する</a:t>
            </a:r>
            <a:endParaRPr kumimoji="1" lang="ja-JP" altLang="en-US" sz="2400" dirty="0"/>
          </a:p>
        </p:txBody>
      </p:sp>
      <p:pic>
        <p:nvPicPr>
          <p:cNvPr id="4" name="図 3" descr="スクリーンショット 2015-05-20 3.24.42.png"/>
          <p:cNvPicPr>
            <a:picLocks noChangeAspect="1"/>
          </p:cNvPicPr>
          <p:nvPr/>
        </p:nvPicPr>
        <p:blipFill rotWithShape="1">
          <a:blip r:embed="rId2">
            <a:extLst>
              <a:ext uri="{28A0092B-C50C-407E-A947-70E740481C1C}">
                <a14:useLocalDpi xmlns:a14="http://schemas.microsoft.com/office/drawing/2010/main" val="0"/>
              </a:ext>
            </a:extLst>
          </a:blip>
          <a:srcRect b="26298"/>
          <a:stretch/>
        </p:blipFill>
        <p:spPr>
          <a:xfrm>
            <a:off x="5966212" y="1515276"/>
            <a:ext cx="3177787" cy="3049336"/>
          </a:xfrm>
          <a:prstGeom prst="rect">
            <a:avLst/>
          </a:prstGeom>
        </p:spPr>
      </p:pic>
    </p:spTree>
    <p:extLst>
      <p:ext uri="{BB962C8B-B14F-4D97-AF65-F5344CB8AC3E}">
        <p14:creationId xmlns:p14="http://schemas.microsoft.com/office/powerpoint/2010/main" val="9765272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はじめに　</a:t>
            </a:r>
            <a:r>
              <a:rPr kumimoji="1" lang="en-US" altLang="ja-JP" dirty="0" smtClean="0"/>
              <a:t/>
            </a:r>
            <a:br>
              <a:rPr kumimoji="1" lang="en-US" altLang="ja-JP" dirty="0" smtClean="0"/>
            </a:br>
            <a:r>
              <a:rPr kumimoji="1" lang="en-US" altLang="ja-JP" dirty="0" smtClean="0"/>
              <a:t>〜</a:t>
            </a:r>
            <a:r>
              <a:rPr kumimoji="1" lang="ja-JP" altLang="en-US" dirty="0" smtClean="0"/>
              <a:t>海氷モデリングの基礎</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790934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テスト計算</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938136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テスト計算</a:t>
            </a:r>
            <a:endParaRPr kumimoji="1" lang="ja-JP" altLang="en-US" dirty="0"/>
          </a:p>
        </p:txBody>
      </p:sp>
      <p:sp>
        <p:nvSpPr>
          <p:cNvPr id="3" name="コンテンツ プレースホルダー 2"/>
          <p:cNvSpPr>
            <a:spLocks noGrp="1"/>
          </p:cNvSpPr>
          <p:nvPr>
            <p:ph idx="1"/>
          </p:nvPr>
        </p:nvSpPr>
        <p:spPr>
          <a:xfrm>
            <a:off x="457200" y="1417638"/>
            <a:ext cx="8229600" cy="4525963"/>
          </a:xfrm>
        </p:spPr>
        <p:txBody>
          <a:bodyPr/>
          <a:lstStyle/>
          <a:p>
            <a:r>
              <a:rPr lang="ja-JP" altLang="en-US" dirty="0" smtClean="0"/>
              <a:t>境界条件</a:t>
            </a:r>
            <a:endParaRPr kumimoji="1" lang="en-US" altLang="ja-JP" dirty="0" smtClean="0"/>
          </a:p>
          <a:p>
            <a:pPr lvl="1"/>
            <a:r>
              <a:rPr lang="ja-JP" altLang="en-US" dirty="0" smtClean="0"/>
              <a:t>表面</a:t>
            </a:r>
            <a:r>
              <a:rPr lang="en-US" altLang="ja-JP" dirty="0" smtClean="0"/>
              <a:t>: Fletcher(1965)</a:t>
            </a:r>
            <a:r>
              <a:rPr lang="ja-JP" altLang="en-US" dirty="0" smtClean="0"/>
              <a:t>が多年氷の観測データから求めたエネルギーフラックスを与える</a:t>
            </a:r>
            <a:r>
              <a:rPr lang="en-US" altLang="ja-JP" dirty="0" smtClean="0"/>
              <a:t>.</a:t>
            </a:r>
          </a:p>
          <a:p>
            <a:pPr lvl="1"/>
            <a:r>
              <a:rPr lang="ja-JP" altLang="en-US" dirty="0" smtClean="0"/>
              <a:t>底面</a:t>
            </a:r>
            <a:r>
              <a:rPr lang="en-US" altLang="ja-JP" dirty="0" smtClean="0"/>
              <a:t>: </a:t>
            </a:r>
            <a:r>
              <a:rPr lang="ja-JP" altLang="en-US" dirty="0" smtClean="0"/>
              <a:t>海洋からの熱フラックスはゼロ</a:t>
            </a:r>
            <a:endParaRPr lang="en-US" altLang="ja-JP" dirty="0"/>
          </a:p>
          <a:p>
            <a:pPr lvl="1"/>
            <a:endParaRPr kumimoji="1" lang="en-US" altLang="ja-JP" dirty="0" smtClean="0"/>
          </a:p>
        </p:txBody>
      </p:sp>
      <p:pic>
        <p:nvPicPr>
          <p:cNvPr id="5" name="図 4" descr="スクリーンショット 2015-05-20 12.43.28.png"/>
          <p:cNvPicPr>
            <a:picLocks noChangeAspect="1"/>
          </p:cNvPicPr>
          <p:nvPr/>
        </p:nvPicPr>
        <p:blipFill rotWithShape="1">
          <a:blip r:embed="rId2">
            <a:extLst>
              <a:ext uri="{28A0092B-C50C-407E-A947-70E740481C1C}">
                <a14:useLocalDpi xmlns:a14="http://schemas.microsoft.com/office/drawing/2010/main" val="0"/>
              </a:ext>
            </a:extLst>
          </a:blip>
          <a:srcRect l="1179"/>
          <a:stretch/>
        </p:blipFill>
        <p:spPr>
          <a:xfrm>
            <a:off x="714352" y="3524534"/>
            <a:ext cx="5443021" cy="3287847"/>
          </a:xfrm>
          <a:prstGeom prst="rect">
            <a:avLst/>
          </a:prstGeom>
        </p:spPr>
      </p:pic>
      <p:sp>
        <p:nvSpPr>
          <p:cNvPr id="6" name="テキスト ボックス 5"/>
          <p:cNvSpPr txBox="1"/>
          <p:nvPr/>
        </p:nvSpPr>
        <p:spPr>
          <a:xfrm>
            <a:off x="4378037" y="3846183"/>
            <a:ext cx="1467232" cy="369332"/>
          </a:xfrm>
          <a:prstGeom prst="rect">
            <a:avLst/>
          </a:prstGeom>
          <a:noFill/>
        </p:spPr>
        <p:txBody>
          <a:bodyPr wrap="square" rtlCol="0">
            <a:spAutoFit/>
          </a:bodyPr>
          <a:lstStyle/>
          <a:p>
            <a:r>
              <a:rPr lang="en-US" altLang="en-US" dirty="0" smtClean="0"/>
              <a:t>LW</a:t>
            </a:r>
            <a:endParaRPr kumimoji="1" lang="ja-JP" altLang="en-US" dirty="0"/>
          </a:p>
        </p:txBody>
      </p:sp>
      <p:sp>
        <p:nvSpPr>
          <p:cNvPr id="7" name="テキスト ボックス 6"/>
          <p:cNvSpPr txBox="1"/>
          <p:nvPr/>
        </p:nvSpPr>
        <p:spPr>
          <a:xfrm>
            <a:off x="4067073" y="4796263"/>
            <a:ext cx="1467232" cy="369332"/>
          </a:xfrm>
          <a:prstGeom prst="rect">
            <a:avLst/>
          </a:prstGeom>
          <a:noFill/>
        </p:spPr>
        <p:txBody>
          <a:bodyPr wrap="square" rtlCol="0">
            <a:spAutoFit/>
          </a:bodyPr>
          <a:lstStyle/>
          <a:p>
            <a:r>
              <a:rPr lang="en-US" altLang="en-US" dirty="0"/>
              <a:t>S</a:t>
            </a:r>
            <a:r>
              <a:rPr lang="en-US" altLang="en-US" dirty="0" smtClean="0"/>
              <a:t>W</a:t>
            </a:r>
            <a:endParaRPr kumimoji="1" lang="ja-JP" altLang="en-US" dirty="0"/>
          </a:p>
        </p:txBody>
      </p:sp>
      <p:sp>
        <p:nvSpPr>
          <p:cNvPr id="8" name="テキスト ボックス 7"/>
          <p:cNvSpPr txBox="1"/>
          <p:nvPr/>
        </p:nvSpPr>
        <p:spPr>
          <a:xfrm>
            <a:off x="1414470" y="5567689"/>
            <a:ext cx="1467232" cy="369332"/>
          </a:xfrm>
          <a:prstGeom prst="rect">
            <a:avLst/>
          </a:prstGeom>
          <a:noFill/>
        </p:spPr>
        <p:txBody>
          <a:bodyPr wrap="square" rtlCol="0">
            <a:spAutoFit/>
          </a:bodyPr>
          <a:lstStyle/>
          <a:p>
            <a:r>
              <a:rPr lang="en-US" altLang="en-US" dirty="0" smtClean="0"/>
              <a:t>S</a:t>
            </a:r>
            <a:r>
              <a:rPr lang="en-US" altLang="en-US" dirty="0"/>
              <a:t>I</a:t>
            </a:r>
            <a:endParaRPr kumimoji="1" lang="ja-JP" altLang="en-US" dirty="0"/>
          </a:p>
        </p:txBody>
      </p:sp>
      <p:sp>
        <p:nvSpPr>
          <p:cNvPr id="9" name="テキスト ボックス 8"/>
          <p:cNvSpPr txBox="1"/>
          <p:nvPr/>
        </p:nvSpPr>
        <p:spPr>
          <a:xfrm>
            <a:off x="2300486" y="5763357"/>
            <a:ext cx="1467232" cy="369332"/>
          </a:xfrm>
          <a:prstGeom prst="rect">
            <a:avLst/>
          </a:prstGeom>
          <a:noFill/>
        </p:spPr>
        <p:txBody>
          <a:bodyPr wrap="square" rtlCol="0">
            <a:spAutoFit/>
          </a:bodyPr>
          <a:lstStyle/>
          <a:p>
            <a:r>
              <a:rPr lang="en-US" altLang="en-US" dirty="0"/>
              <a:t>L</a:t>
            </a:r>
            <a:r>
              <a:rPr lang="en-US" altLang="en-US" dirty="0" smtClean="0"/>
              <a:t>I</a:t>
            </a:r>
            <a:endParaRPr kumimoji="1" lang="ja-JP" altLang="en-US" dirty="0"/>
          </a:p>
        </p:txBody>
      </p:sp>
      <p:sp>
        <p:nvSpPr>
          <p:cNvPr id="10" name="テキスト ボックス 9"/>
          <p:cNvSpPr txBox="1"/>
          <p:nvPr/>
        </p:nvSpPr>
        <p:spPr>
          <a:xfrm>
            <a:off x="6267921" y="3813362"/>
            <a:ext cx="2626221" cy="1754327"/>
          </a:xfrm>
          <a:prstGeom prst="rect">
            <a:avLst/>
          </a:prstGeom>
          <a:noFill/>
        </p:spPr>
        <p:txBody>
          <a:bodyPr wrap="square" rtlCol="0">
            <a:spAutoFit/>
          </a:bodyPr>
          <a:lstStyle/>
          <a:p>
            <a:r>
              <a:rPr kumimoji="1" lang="en-US" altLang="ja-JP" dirty="0" smtClean="0"/>
              <a:t>* SW: </a:t>
            </a:r>
            <a:r>
              <a:rPr kumimoji="1" lang="ja-JP" altLang="en-US" dirty="0" smtClean="0"/>
              <a:t>入射短波放射量</a:t>
            </a:r>
            <a:r>
              <a:rPr kumimoji="1" lang="en-US" altLang="ja-JP" dirty="0" smtClean="0"/>
              <a:t>, LW: </a:t>
            </a:r>
            <a:r>
              <a:rPr lang="ja-JP" altLang="en-US" dirty="0" smtClean="0"/>
              <a:t>入射長波放射量</a:t>
            </a:r>
            <a:r>
              <a:rPr lang="en-US" altLang="ja-JP" dirty="0" smtClean="0"/>
              <a:t>, SI: </a:t>
            </a:r>
            <a:r>
              <a:rPr lang="ja-JP" altLang="en-US" dirty="0" smtClean="0"/>
              <a:t>顕熱フラックス</a:t>
            </a:r>
            <a:r>
              <a:rPr lang="en-US" altLang="ja-JP" dirty="0" smtClean="0"/>
              <a:t>, LI: </a:t>
            </a:r>
            <a:r>
              <a:rPr lang="ja-JP" altLang="en-US" dirty="0" smtClean="0"/>
              <a:t>潜熱フラックス</a:t>
            </a:r>
            <a:endParaRPr kumimoji="1" lang="en-US" altLang="ja-JP" dirty="0" smtClean="0"/>
          </a:p>
          <a:p>
            <a:r>
              <a:rPr lang="en-US" altLang="ja-JP" dirty="0" smtClean="0"/>
              <a:t>* </a:t>
            </a:r>
            <a:r>
              <a:rPr kumimoji="1" lang="ja-JP" altLang="en-US" dirty="0" smtClean="0"/>
              <a:t>鉛直上向きを正にとっている</a:t>
            </a:r>
            <a:endParaRPr kumimoji="1" lang="ja-JP" altLang="en-US" dirty="0"/>
          </a:p>
        </p:txBody>
      </p:sp>
      <p:sp>
        <p:nvSpPr>
          <p:cNvPr id="11" name="テキスト ボックス 10"/>
          <p:cNvSpPr txBox="1"/>
          <p:nvPr/>
        </p:nvSpPr>
        <p:spPr>
          <a:xfrm>
            <a:off x="1116837" y="6202288"/>
            <a:ext cx="1220639" cy="369332"/>
          </a:xfrm>
          <a:prstGeom prst="rect">
            <a:avLst/>
          </a:prstGeom>
          <a:noFill/>
        </p:spPr>
        <p:txBody>
          <a:bodyPr wrap="square" rtlCol="0">
            <a:spAutoFit/>
          </a:bodyPr>
          <a:lstStyle/>
          <a:p>
            <a:r>
              <a:rPr kumimoji="1" lang="en-US" altLang="ja-JP" dirty="0" smtClean="0"/>
              <a:t>Jan.</a:t>
            </a:r>
            <a:endParaRPr kumimoji="1" lang="ja-JP" altLang="en-US" dirty="0"/>
          </a:p>
        </p:txBody>
      </p:sp>
      <p:sp>
        <p:nvSpPr>
          <p:cNvPr id="12" name="テキスト ボックス 11"/>
          <p:cNvSpPr txBox="1"/>
          <p:nvPr/>
        </p:nvSpPr>
        <p:spPr>
          <a:xfrm>
            <a:off x="5387346" y="6214617"/>
            <a:ext cx="1220639" cy="369332"/>
          </a:xfrm>
          <a:prstGeom prst="rect">
            <a:avLst/>
          </a:prstGeom>
          <a:noFill/>
        </p:spPr>
        <p:txBody>
          <a:bodyPr wrap="square" rtlCol="0">
            <a:spAutoFit/>
          </a:bodyPr>
          <a:lstStyle/>
          <a:p>
            <a:r>
              <a:rPr lang="en-US" altLang="ja-JP" dirty="0" smtClean="0"/>
              <a:t>Dec</a:t>
            </a:r>
            <a:r>
              <a:rPr kumimoji="1" lang="en-US" altLang="ja-JP" dirty="0" smtClean="0"/>
              <a:t>.</a:t>
            </a:r>
            <a:endParaRPr kumimoji="1" lang="ja-JP" altLang="en-US" dirty="0"/>
          </a:p>
        </p:txBody>
      </p:sp>
      <p:sp>
        <p:nvSpPr>
          <p:cNvPr id="13" name="テキスト ボックス 12"/>
          <p:cNvSpPr txBox="1"/>
          <p:nvPr/>
        </p:nvSpPr>
        <p:spPr>
          <a:xfrm>
            <a:off x="3145068" y="6189690"/>
            <a:ext cx="1220639" cy="369332"/>
          </a:xfrm>
          <a:prstGeom prst="rect">
            <a:avLst/>
          </a:prstGeom>
          <a:noFill/>
        </p:spPr>
        <p:txBody>
          <a:bodyPr wrap="square" rtlCol="0">
            <a:spAutoFit/>
          </a:bodyPr>
          <a:lstStyle/>
          <a:p>
            <a:r>
              <a:rPr lang="en-US" altLang="ja-JP" dirty="0" smtClean="0"/>
              <a:t>June</a:t>
            </a:r>
            <a:r>
              <a:rPr kumimoji="1" lang="en-US" altLang="ja-JP" dirty="0" smtClean="0"/>
              <a:t>.</a:t>
            </a:r>
            <a:endParaRPr kumimoji="1" lang="ja-JP" altLang="en-US" dirty="0"/>
          </a:p>
        </p:txBody>
      </p:sp>
    </p:spTree>
    <p:extLst>
      <p:ext uri="{BB962C8B-B14F-4D97-AF65-F5344CB8AC3E}">
        <p14:creationId xmlns:p14="http://schemas.microsoft.com/office/powerpoint/2010/main" val="5204547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テスト計算</a:t>
            </a:r>
            <a:endParaRPr kumimoji="1" lang="ja-JP" altLang="en-US" dirty="0"/>
          </a:p>
        </p:txBody>
      </p:sp>
      <p:sp>
        <p:nvSpPr>
          <p:cNvPr id="3" name="コンテンツ プレースホルダー 2"/>
          <p:cNvSpPr>
            <a:spLocks noGrp="1"/>
          </p:cNvSpPr>
          <p:nvPr>
            <p:ph idx="1"/>
          </p:nvPr>
        </p:nvSpPr>
        <p:spPr>
          <a:xfrm>
            <a:off x="457200" y="1417638"/>
            <a:ext cx="8229600" cy="4525963"/>
          </a:xfrm>
        </p:spPr>
        <p:txBody>
          <a:bodyPr>
            <a:normAutofit fontScale="92500" lnSpcReduction="10000"/>
          </a:bodyPr>
          <a:lstStyle/>
          <a:p>
            <a:r>
              <a:rPr kumimoji="1" lang="ja-JP" altLang="en-US" dirty="0" smtClean="0"/>
              <a:t>パラメータ</a:t>
            </a:r>
            <a:endParaRPr kumimoji="1" lang="en-US" altLang="ja-JP" dirty="0" smtClean="0"/>
          </a:p>
          <a:p>
            <a:pPr lvl="1"/>
            <a:r>
              <a:rPr lang="ja-JP" altLang="en-US" dirty="0" smtClean="0"/>
              <a:t>表面アルベド</a:t>
            </a:r>
            <a:endParaRPr lang="en-US" altLang="ja-JP" dirty="0" smtClean="0"/>
          </a:p>
          <a:p>
            <a:pPr lvl="2"/>
            <a:r>
              <a:rPr kumimoji="1" lang="ja-JP" altLang="en-US" dirty="0" smtClean="0"/>
              <a:t>雪</a:t>
            </a:r>
            <a:r>
              <a:rPr kumimoji="1" lang="en-US" altLang="ja-JP" dirty="0" smtClean="0"/>
              <a:t>: 0.80 (</a:t>
            </a:r>
            <a:r>
              <a:rPr kumimoji="1" lang="ja-JP" altLang="en-US" dirty="0" smtClean="0"/>
              <a:t>融解</a:t>
            </a:r>
            <a:r>
              <a:rPr lang="ja-JP" altLang="en-US" dirty="0" smtClean="0"/>
              <a:t>している場合は</a:t>
            </a:r>
            <a:r>
              <a:rPr lang="en-US" altLang="ja-JP" dirty="0"/>
              <a:t> </a:t>
            </a:r>
            <a:r>
              <a:rPr lang="en-US" altLang="ja-JP" dirty="0" smtClean="0"/>
              <a:t>0.75)</a:t>
            </a:r>
          </a:p>
          <a:p>
            <a:pPr lvl="2"/>
            <a:r>
              <a:rPr kumimoji="1" lang="ja-JP" altLang="en-US" dirty="0" smtClean="0"/>
              <a:t>氷</a:t>
            </a:r>
            <a:r>
              <a:rPr kumimoji="1" lang="en-US" altLang="ja-JP" dirty="0" smtClean="0"/>
              <a:t>: 0.65</a:t>
            </a:r>
          </a:p>
          <a:p>
            <a:pPr lvl="1"/>
            <a:r>
              <a:rPr lang="ja-JP" altLang="en-US" dirty="0" smtClean="0"/>
              <a:t>海氷内へと貫入する太陽放射の割合</a:t>
            </a:r>
            <a:endParaRPr lang="en-US" altLang="ja-JP" dirty="0"/>
          </a:p>
          <a:p>
            <a:pPr lvl="2"/>
            <a:r>
              <a:rPr lang="en-US" altLang="ja-JP" dirty="0" smtClean="0"/>
              <a:t>I0 = 30 [</a:t>
            </a:r>
            <a:r>
              <a:rPr lang="en-US" altLang="ja-JP" smtClean="0"/>
              <a:t>%]</a:t>
            </a:r>
            <a:endParaRPr lang="en-US" altLang="ja-JP" dirty="0" smtClean="0"/>
          </a:p>
          <a:p>
            <a:r>
              <a:rPr lang="ja-JP" altLang="en-US" dirty="0" smtClean="0"/>
              <a:t>降雪量</a:t>
            </a:r>
            <a:endParaRPr lang="en-US" altLang="ja-JP" dirty="0" smtClean="0"/>
          </a:p>
          <a:p>
            <a:pPr lvl="1"/>
            <a:r>
              <a:rPr kumimoji="1" lang="ja-JP" altLang="en-US" dirty="0" smtClean="0"/>
              <a:t>年間</a:t>
            </a:r>
            <a:r>
              <a:rPr kumimoji="1" lang="en-US" altLang="ja-JP" dirty="0" smtClean="0"/>
              <a:t> 40 cm</a:t>
            </a:r>
          </a:p>
          <a:p>
            <a:pPr lvl="1"/>
            <a:r>
              <a:rPr lang="en-US" altLang="ja-JP" dirty="0" smtClean="0"/>
              <a:t>8/20-10/30 </a:t>
            </a:r>
            <a:r>
              <a:rPr lang="ja-JP" altLang="en-US" dirty="0" smtClean="0"/>
              <a:t>間に</a:t>
            </a:r>
            <a:r>
              <a:rPr lang="en-US" altLang="ja-JP" dirty="0" smtClean="0"/>
              <a:t> 30 cm, 11/1-4/30 </a:t>
            </a:r>
            <a:r>
              <a:rPr lang="ja-JP" altLang="en-US" dirty="0" smtClean="0"/>
              <a:t>間に</a:t>
            </a:r>
            <a:r>
              <a:rPr lang="en-US" altLang="ja-JP" dirty="0" smtClean="0"/>
              <a:t> 5 cm, 5/1-5/30</a:t>
            </a:r>
            <a:r>
              <a:rPr lang="en-US" altLang="en-US" dirty="0"/>
              <a:t> </a:t>
            </a:r>
            <a:r>
              <a:rPr lang="ja-JP" altLang="en-US" dirty="0" smtClean="0"/>
              <a:t>間に</a:t>
            </a:r>
            <a:r>
              <a:rPr lang="en-US" altLang="ja-JP" dirty="0" smtClean="0"/>
              <a:t> 5 cm </a:t>
            </a:r>
            <a:r>
              <a:rPr lang="ja-JP" altLang="en-US" dirty="0" smtClean="0"/>
              <a:t>づつ線形的に積もらす</a:t>
            </a:r>
            <a:r>
              <a:rPr lang="en-US" altLang="ja-JP" dirty="0" smtClean="0"/>
              <a:t>. </a:t>
            </a:r>
            <a:endParaRPr kumimoji="1" lang="en-US" altLang="ja-JP" dirty="0"/>
          </a:p>
        </p:txBody>
      </p:sp>
    </p:spTree>
    <p:extLst>
      <p:ext uri="{BB962C8B-B14F-4D97-AF65-F5344CB8AC3E}">
        <p14:creationId xmlns:p14="http://schemas.microsoft.com/office/powerpoint/2010/main" val="17778292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7374"/>
            <a:ext cx="8229600" cy="1143000"/>
          </a:xfrm>
        </p:spPr>
        <p:txBody>
          <a:bodyPr/>
          <a:lstStyle/>
          <a:p>
            <a:r>
              <a:rPr kumimoji="1" lang="ja-JP" altLang="en-US" dirty="0" smtClean="0"/>
              <a:t>テスト計算結果</a:t>
            </a:r>
            <a:endParaRPr kumimoji="1" lang="ja-JP" altLang="en-US" dirty="0"/>
          </a:p>
        </p:txBody>
      </p:sp>
      <p:pic>
        <p:nvPicPr>
          <p:cNvPr id="13" name="コンテンツ プレースホルダー 12" descr="スクリーンショット 2015-05-20 13.54.26.png"/>
          <p:cNvPicPr>
            <a:picLocks noGrp="1" noChangeAspect="1"/>
          </p:cNvPicPr>
          <p:nvPr>
            <p:ph idx="1"/>
          </p:nvPr>
        </p:nvPicPr>
        <p:blipFill>
          <a:blip r:embed="rId2">
            <a:extLst>
              <a:ext uri="{28A0092B-C50C-407E-A947-70E740481C1C}">
                <a14:useLocalDpi xmlns:a14="http://schemas.microsoft.com/office/drawing/2010/main" val="0"/>
              </a:ext>
            </a:extLst>
          </a:blip>
          <a:srcRect t="2955" b="2955"/>
          <a:stretch>
            <a:fillRect/>
          </a:stretch>
        </p:blipFill>
        <p:spPr>
          <a:xfrm>
            <a:off x="5618967" y="1385491"/>
            <a:ext cx="3118154" cy="2535127"/>
          </a:xfrm>
        </p:spPr>
      </p:pic>
      <p:sp>
        <p:nvSpPr>
          <p:cNvPr id="4" name="テキスト ボックス 3"/>
          <p:cNvSpPr txBox="1"/>
          <p:nvPr/>
        </p:nvSpPr>
        <p:spPr>
          <a:xfrm>
            <a:off x="916842" y="1003830"/>
            <a:ext cx="2959123" cy="369332"/>
          </a:xfrm>
          <a:prstGeom prst="rect">
            <a:avLst/>
          </a:prstGeom>
          <a:noFill/>
        </p:spPr>
        <p:txBody>
          <a:bodyPr wrap="square" rtlCol="0">
            <a:spAutoFit/>
          </a:bodyPr>
          <a:lstStyle/>
          <a:p>
            <a:r>
              <a:rPr kumimoji="1" lang="ja-JP" altLang="en-US" dirty="0" smtClean="0"/>
              <a:t>最初の一年間の季節変化</a:t>
            </a:r>
            <a:endParaRPr kumimoji="1" lang="ja-JP" altLang="en-US" dirty="0"/>
          </a:p>
        </p:txBody>
      </p:sp>
      <p:sp>
        <p:nvSpPr>
          <p:cNvPr id="5" name="テキスト ボックス 4"/>
          <p:cNvSpPr txBox="1"/>
          <p:nvPr/>
        </p:nvSpPr>
        <p:spPr>
          <a:xfrm>
            <a:off x="5523697" y="1035708"/>
            <a:ext cx="3735894" cy="369332"/>
          </a:xfrm>
          <a:prstGeom prst="rect">
            <a:avLst/>
          </a:prstGeom>
          <a:noFill/>
        </p:spPr>
        <p:txBody>
          <a:bodyPr wrap="square" rtlCol="0">
            <a:spAutoFit/>
          </a:bodyPr>
          <a:lstStyle/>
          <a:p>
            <a:r>
              <a:rPr lang="ja-JP" altLang="en-US" dirty="0" smtClean="0"/>
              <a:t>平衡状態後</a:t>
            </a:r>
            <a:r>
              <a:rPr lang="en-US" altLang="ja-JP" dirty="0" smtClean="0"/>
              <a:t>(</a:t>
            </a:r>
            <a:r>
              <a:rPr lang="en-US" altLang="en-US" dirty="0" smtClean="0"/>
              <a:t>60 </a:t>
            </a:r>
            <a:r>
              <a:rPr lang="ja-JP" altLang="en-US" dirty="0" smtClean="0"/>
              <a:t>年後</a:t>
            </a:r>
            <a:r>
              <a:rPr lang="en-US" altLang="ja-JP" dirty="0" smtClean="0"/>
              <a:t>)</a:t>
            </a:r>
            <a:r>
              <a:rPr lang="ja-JP" altLang="en-US" dirty="0" smtClean="0"/>
              <a:t>の季節変化</a:t>
            </a:r>
            <a:endParaRPr kumimoji="1" lang="ja-JP" altLang="en-US" dirty="0"/>
          </a:p>
        </p:txBody>
      </p:sp>
      <p:pic>
        <p:nvPicPr>
          <p:cNvPr id="6" name="図 5" descr="スクリーンショット 2015-05-20 13.35.03.png"/>
          <p:cNvPicPr>
            <a:picLocks noChangeAspect="1"/>
          </p:cNvPicPr>
          <p:nvPr/>
        </p:nvPicPr>
        <p:blipFill rotWithShape="1">
          <a:blip r:embed="rId3">
            <a:extLst>
              <a:ext uri="{28A0092B-C50C-407E-A947-70E740481C1C}">
                <a14:useLocalDpi xmlns:a14="http://schemas.microsoft.com/office/drawing/2010/main" val="0"/>
              </a:ext>
            </a:extLst>
          </a:blip>
          <a:srcRect t="11992"/>
          <a:stretch/>
        </p:blipFill>
        <p:spPr>
          <a:xfrm>
            <a:off x="579495" y="2157573"/>
            <a:ext cx="3259481" cy="1648766"/>
          </a:xfrm>
          <a:prstGeom prst="rect">
            <a:avLst/>
          </a:prstGeom>
        </p:spPr>
      </p:pic>
      <p:pic>
        <p:nvPicPr>
          <p:cNvPr id="8" name="図 7" descr="スクリーンショット 2015-05-20 13.39.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61" y="5017898"/>
            <a:ext cx="3394104" cy="1877089"/>
          </a:xfrm>
          <a:prstGeom prst="rect">
            <a:avLst/>
          </a:prstGeom>
        </p:spPr>
      </p:pic>
      <p:pic>
        <p:nvPicPr>
          <p:cNvPr id="9" name="図 8" descr="スクリーンショット 2015-05-20 13.38.25.png"/>
          <p:cNvPicPr>
            <a:picLocks noChangeAspect="1"/>
          </p:cNvPicPr>
          <p:nvPr/>
        </p:nvPicPr>
        <p:blipFill rotWithShape="1">
          <a:blip r:embed="rId5">
            <a:extLst>
              <a:ext uri="{28A0092B-C50C-407E-A947-70E740481C1C}">
                <a14:useLocalDpi xmlns:a14="http://schemas.microsoft.com/office/drawing/2010/main" val="0"/>
              </a:ext>
            </a:extLst>
          </a:blip>
          <a:srcRect t="13018"/>
          <a:stretch/>
        </p:blipFill>
        <p:spPr>
          <a:xfrm>
            <a:off x="591824" y="3781681"/>
            <a:ext cx="3259481" cy="1543096"/>
          </a:xfrm>
          <a:prstGeom prst="rect">
            <a:avLst/>
          </a:prstGeom>
        </p:spPr>
      </p:pic>
      <p:sp>
        <p:nvSpPr>
          <p:cNvPr id="10" name="テキスト ボックス 9"/>
          <p:cNvSpPr txBox="1"/>
          <p:nvPr/>
        </p:nvSpPr>
        <p:spPr>
          <a:xfrm>
            <a:off x="1109670" y="1833345"/>
            <a:ext cx="1085012" cy="369332"/>
          </a:xfrm>
          <a:prstGeom prst="rect">
            <a:avLst/>
          </a:prstGeom>
          <a:noFill/>
        </p:spPr>
        <p:txBody>
          <a:bodyPr wrap="square" rtlCol="0">
            <a:spAutoFit/>
          </a:bodyPr>
          <a:lstStyle/>
          <a:p>
            <a:r>
              <a:rPr kumimoji="1" lang="en-US" altLang="ja-JP" dirty="0" smtClean="0"/>
              <a:t>hi,</a:t>
            </a:r>
            <a:r>
              <a:rPr kumimoji="1" lang="ja-JP" altLang="en-US" dirty="0" smtClean="0"/>
              <a:t> </a:t>
            </a:r>
            <a:r>
              <a:rPr kumimoji="1" lang="en-US" altLang="ja-JP" dirty="0" err="1" smtClean="0"/>
              <a:t>hs</a:t>
            </a:r>
            <a:endParaRPr kumimoji="1" lang="ja-JP" altLang="en-US" dirty="0"/>
          </a:p>
        </p:txBody>
      </p:sp>
      <p:sp>
        <p:nvSpPr>
          <p:cNvPr id="11" name="テキスト ボックス 10"/>
          <p:cNvSpPr txBox="1"/>
          <p:nvPr/>
        </p:nvSpPr>
        <p:spPr>
          <a:xfrm>
            <a:off x="1011033" y="3449845"/>
            <a:ext cx="1085012" cy="369332"/>
          </a:xfrm>
          <a:prstGeom prst="rect">
            <a:avLst/>
          </a:prstGeom>
          <a:noFill/>
        </p:spPr>
        <p:txBody>
          <a:bodyPr wrap="square" rtlCol="0">
            <a:spAutoFit/>
          </a:bodyPr>
          <a:lstStyle/>
          <a:p>
            <a:r>
              <a:rPr lang="en-US" altLang="ja-JP" dirty="0" smtClean="0"/>
              <a:t>T</a:t>
            </a:r>
            <a:r>
              <a:rPr lang="en-US" altLang="ja-JP" sz="1400" dirty="0" smtClean="0"/>
              <a:t>1</a:t>
            </a:r>
            <a:endParaRPr kumimoji="1" lang="ja-JP" altLang="en-US" sz="1400" dirty="0"/>
          </a:p>
        </p:txBody>
      </p:sp>
      <p:sp>
        <p:nvSpPr>
          <p:cNvPr id="12" name="テキスト ボックス 11"/>
          <p:cNvSpPr txBox="1"/>
          <p:nvPr/>
        </p:nvSpPr>
        <p:spPr>
          <a:xfrm>
            <a:off x="1011033" y="5067214"/>
            <a:ext cx="1085012" cy="369332"/>
          </a:xfrm>
          <a:prstGeom prst="rect">
            <a:avLst/>
          </a:prstGeom>
          <a:noFill/>
        </p:spPr>
        <p:txBody>
          <a:bodyPr wrap="square" rtlCol="0">
            <a:spAutoFit/>
          </a:bodyPr>
          <a:lstStyle/>
          <a:p>
            <a:r>
              <a:rPr lang="en-US" altLang="ja-JP" dirty="0" smtClean="0"/>
              <a:t>T</a:t>
            </a:r>
            <a:r>
              <a:rPr lang="en-US" altLang="ja-JP" sz="1400" dirty="0"/>
              <a:t>2</a:t>
            </a:r>
            <a:endParaRPr kumimoji="1" lang="ja-JP" altLang="en-US" sz="1400" dirty="0"/>
          </a:p>
        </p:txBody>
      </p:sp>
      <p:pic>
        <p:nvPicPr>
          <p:cNvPr id="14" name="図 13" descr="スクリーンショット 2015-05-20 13.51.2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8357" y="5373555"/>
            <a:ext cx="3188764" cy="1533761"/>
          </a:xfrm>
          <a:prstGeom prst="rect">
            <a:avLst/>
          </a:prstGeom>
        </p:spPr>
      </p:pic>
      <p:pic>
        <p:nvPicPr>
          <p:cNvPr id="15" name="図 14" descr="スクリーンショット 2015-05-20 13.52.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9971" y="3781681"/>
            <a:ext cx="3247150" cy="1643074"/>
          </a:xfrm>
          <a:prstGeom prst="rect">
            <a:avLst/>
          </a:prstGeom>
        </p:spPr>
      </p:pic>
    </p:spTree>
    <p:extLst>
      <p:ext uri="{BB962C8B-B14F-4D97-AF65-F5344CB8AC3E}">
        <p14:creationId xmlns:p14="http://schemas.microsoft.com/office/powerpoint/2010/main" val="12556715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テスト計算結果</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テキスト ボックス 3"/>
          <p:cNvSpPr txBox="1"/>
          <p:nvPr/>
        </p:nvSpPr>
        <p:spPr>
          <a:xfrm>
            <a:off x="904513" y="1536878"/>
            <a:ext cx="2959123" cy="369332"/>
          </a:xfrm>
          <a:prstGeom prst="rect">
            <a:avLst/>
          </a:prstGeom>
          <a:noFill/>
        </p:spPr>
        <p:txBody>
          <a:bodyPr wrap="square" rtlCol="0">
            <a:spAutoFit/>
          </a:bodyPr>
          <a:lstStyle/>
          <a:p>
            <a:r>
              <a:rPr kumimoji="1" lang="ja-JP" altLang="en-US" dirty="0" smtClean="0"/>
              <a:t>最初の一年間の季節変化</a:t>
            </a:r>
            <a:endParaRPr kumimoji="1" lang="ja-JP" altLang="en-US" dirty="0"/>
          </a:p>
        </p:txBody>
      </p:sp>
      <p:sp>
        <p:nvSpPr>
          <p:cNvPr id="5" name="テキスト ボックス 4"/>
          <p:cNvSpPr txBox="1"/>
          <p:nvPr/>
        </p:nvSpPr>
        <p:spPr>
          <a:xfrm>
            <a:off x="5947351" y="1259879"/>
            <a:ext cx="3312240" cy="646331"/>
          </a:xfrm>
          <a:prstGeom prst="rect">
            <a:avLst/>
          </a:prstGeom>
          <a:noFill/>
        </p:spPr>
        <p:txBody>
          <a:bodyPr wrap="square" rtlCol="0">
            <a:spAutoFit/>
          </a:bodyPr>
          <a:lstStyle/>
          <a:p>
            <a:r>
              <a:rPr kumimoji="1" lang="en-US" altLang="ja-JP" dirty="0" smtClean="0"/>
              <a:t>Winton(2000) Fig2</a:t>
            </a:r>
          </a:p>
          <a:p>
            <a:r>
              <a:rPr lang="ja-JP" altLang="en-US" dirty="0" smtClean="0"/>
              <a:t>最初の一年間</a:t>
            </a:r>
            <a:r>
              <a:rPr lang="en-US" altLang="ja-JP" dirty="0" smtClean="0"/>
              <a:t>?</a:t>
            </a:r>
            <a:r>
              <a:rPr lang="ja-JP" altLang="en-US" dirty="0" smtClean="0"/>
              <a:t>平衡状態後</a:t>
            </a:r>
            <a:r>
              <a:rPr lang="en-US" altLang="ja-JP" dirty="0" smtClean="0"/>
              <a:t>?</a:t>
            </a:r>
            <a:endParaRPr kumimoji="1" lang="ja-JP" altLang="en-US" dirty="0"/>
          </a:p>
        </p:txBody>
      </p:sp>
      <p:pic>
        <p:nvPicPr>
          <p:cNvPr id="6" name="図 5" descr="スクリーンショット 2015-05-20 13.35.03.png"/>
          <p:cNvPicPr>
            <a:picLocks noChangeAspect="1"/>
          </p:cNvPicPr>
          <p:nvPr/>
        </p:nvPicPr>
        <p:blipFill rotWithShape="1">
          <a:blip r:embed="rId2">
            <a:extLst>
              <a:ext uri="{28A0092B-C50C-407E-A947-70E740481C1C}">
                <a14:useLocalDpi xmlns:a14="http://schemas.microsoft.com/office/drawing/2010/main" val="0"/>
              </a:ext>
            </a:extLst>
          </a:blip>
          <a:srcRect t="11992"/>
          <a:stretch/>
        </p:blipFill>
        <p:spPr>
          <a:xfrm>
            <a:off x="98636" y="1874092"/>
            <a:ext cx="4635960" cy="1553367"/>
          </a:xfrm>
          <a:prstGeom prst="rect">
            <a:avLst/>
          </a:prstGeom>
        </p:spPr>
      </p:pic>
      <p:pic>
        <p:nvPicPr>
          <p:cNvPr id="8" name="図 7" descr="スクリーンショット 2015-05-20 13.39.04.png"/>
          <p:cNvPicPr>
            <a:picLocks noChangeAspect="1"/>
          </p:cNvPicPr>
          <p:nvPr/>
        </p:nvPicPr>
        <p:blipFill rotWithShape="1">
          <a:blip r:embed="rId3">
            <a:extLst>
              <a:ext uri="{28A0092B-C50C-407E-A947-70E740481C1C}">
                <a14:useLocalDpi xmlns:a14="http://schemas.microsoft.com/office/drawing/2010/main" val="0"/>
              </a:ext>
            </a:extLst>
          </a:blip>
          <a:srcRect t="15764"/>
          <a:stretch/>
        </p:blipFill>
        <p:spPr>
          <a:xfrm>
            <a:off x="0" y="4734332"/>
            <a:ext cx="4734596" cy="1581193"/>
          </a:xfrm>
          <a:prstGeom prst="rect">
            <a:avLst/>
          </a:prstGeom>
        </p:spPr>
      </p:pic>
      <p:pic>
        <p:nvPicPr>
          <p:cNvPr id="9" name="図 8" descr="スクリーンショット 2015-05-20 13.38.25.png"/>
          <p:cNvPicPr>
            <a:picLocks noChangeAspect="1"/>
          </p:cNvPicPr>
          <p:nvPr/>
        </p:nvPicPr>
        <p:blipFill rotWithShape="1">
          <a:blip r:embed="rId4">
            <a:extLst>
              <a:ext uri="{28A0092B-C50C-407E-A947-70E740481C1C}">
                <a14:useLocalDpi xmlns:a14="http://schemas.microsoft.com/office/drawing/2010/main" val="0"/>
              </a:ext>
            </a:extLst>
          </a:blip>
          <a:srcRect t="7807"/>
          <a:stretch/>
        </p:blipFill>
        <p:spPr>
          <a:xfrm>
            <a:off x="98636" y="3205536"/>
            <a:ext cx="4635960" cy="1602770"/>
          </a:xfrm>
          <a:prstGeom prst="rect">
            <a:avLst/>
          </a:prstGeom>
        </p:spPr>
      </p:pic>
      <p:pic>
        <p:nvPicPr>
          <p:cNvPr id="7" name="図 6" descr="スクリーンショット 2015-05-20 13.41.4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5457" y="1819283"/>
            <a:ext cx="4628543" cy="4591791"/>
          </a:xfrm>
          <a:prstGeom prst="rect">
            <a:avLst/>
          </a:prstGeom>
        </p:spPr>
      </p:pic>
    </p:spTree>
    <p:extLst>
      <p:ext uri="{BB962C8B-B14F-4D97-AF65-F5344CB8AC3E}">
        <p14:creationId xmlns:p14="http://schemas.microsoft.com/office/powerpoint/2010/main" val="23186515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地球</a:t>
            </a:r>
            <a:r>
              <a:rPr lang="en-US" altLang="en-US" dirty="0" smtClean="0"/>
              <a:t>の極域に存在する</a:t>
            </a:r>
            <a:r>
              <a:rPr kumimoji="1" lang="ja-JP" altLang="en-US" dirty="0" smtClean="0"/>
              <a:t>海氷</a:t>
            </a:r>
            <a:endParaRPr kumimoji="1" lang="ja-JP" altLang="en-US" dirty="0"/>
          </a:p>
        </p:txBody>
      </p:sp>
      <p:pic>
        <p:nvPicPr>
          <p:cNvPr id="8" name="図 7"/>
          <p:cNvPicPr>
            <a:picLocks noChangeAspect="1"/>
          </p:cNvPicPr>
          <p:nvPr/>
        </p:nvPicPr>
        <p:blipFill>
          <a:blip r:embed="rId3"/>
          <a:stretch>
            <a:fillRect/>
          </a:stretch>
        </p:blipFill>
        <p:spPr>
          <a:xfrm>
            <a:off x="1" y="1736837"/>
            <a:ext cx="3796770" cy="3653642"/>
          </a:xfrm>
          <a:prstGeom prst="rect">
            <a:avLst/>
          </a:prstGeom>
        </p:spPr>
      </p:pic>
      <p:sp>
        <p:nvSpPr>
          <p:cNvPr id="9" name="テキスト ボックス 8"/>
          <p:cNvSpPr txBox="1"/>
          <p:nvPr/>
        </p:nvSpPr>
        <p:spPr>
          <a:xfrm>
            <a:off x="481914" y="5726668"/>
            <a:ext cx="3629565" cy="738664"/>
          </a:xfrm>
          <a:prstGeom prst="rect">
            <a:avLst/>
          </a:prstGeom>
          <a:noFill/>
        </p:spPr>
        <p:txBody>
          <a:bodyPr wrap="square" rtlCol="0">
            <a:spAutoFit/>
          </a:bodyPr>
          <a:lstStyle/>
          <a:p>
            <a:r>
              <a:rPr kumimoji="1" lang="ja-JP" altLang="en-US" dirty="0" smtClean="0"/>
              <a:t>北極</a:t>
            </a:r>
            <a:r>
              <a:rPr kumimoji="1" lang="en-US" altLang="ja-JP" dirty="0" smtClean="0"/>
              <a:t>, </a:t>
            </a:r>
            <a:r>
              <a:rPr kumimoji="1" lang="ja-JP" altLang="en-US" dirty="0" smtClean="0"/>
              <a:t>南極域における海氷の被覆</a:t>
            </a:r>
            <a:r>
              <a:rPr kumimoji="1" lang="en-US" altLang="ja-JP" dirty="0" smtClean="0"/>
              <a:t>. </a:t>
            </a:r>
          </a:p>
          <a:p>
            <a:r>
              <a:rPr kumimoji="1" lang="ja-JP" altLang="en-US" sz="1200" dirty="0" smtClean="0"/>
              <a:t>図は</a:t>
            </a:r>
            <a:r>
              <a:rPr kumimoji="1" lang="en-US" altLang="ja-JP" sz="1200" dirty="0" smtClean="0"/>
              <a:t> NSIDC </a:t>
            </a:r>
            <a:r>
              <a:rPr kumimoji="1" lang="ja-JP" altLang="en-US" sz="1200" dirty="0" smtClean="0"/>
              <a:t>の</a:t>
            </a:r>
            <a:r>
              <a:rPr kumimoji="1" lang="en-US" altLang="ja-JP" sz="1200" dirty="0" smtClean="0"/>
              <a:t> </a:t>
            </a:r>
            <a:r>
              <a:rPr lang="en-US" altLang="ja-JP" sz="1200" dirty="0" smtClean="0"/>
              <a:t>All </a:t>
            </a:r>
            <a:r>
              <a:rPr lang="en-US" altLang="ja-JP" sz="1200" dirty="0"/>
              <a:t>About Sea </a:t>
            </a:r>
            <a:r>
              <a:rPr lang="en-US" altLang="ja-JP" sz="1200" dirty="0" smtClean="0"/>
              <a:t>Ice</a:t>
            </a:r>
            <a:r>
              <a:rPr lang="en-US" altLang="ja-JP" sz="1200" dirty="0"/>
              <a:t>(http://</a:t>
            </a:r>
            <a:r>
              <a:rPr lang="en-US" altLang="ja-JP" sz="1200" dirty="0" err="1"/>
              <a:t>nsidc.org</a:t>
            </a:r>
            <a:r>
              <a:rPr lang="en-US" altLang="ja-JP" sz="1200" dirty="0"/>
              <a:t>/</a:t>
            </a:r>
            <a:r>
              <a:rPr lang="en-US" altLang="ja-JP" sz="1200" dirty="0" err="1"/>
              <a:t>cryosphere</a:t>
            </a:r>
            <a:r>
              <a:rPr lang="en-US" altLang="ja-JP" sz="1200" dirty="0"/>
              <a:t>/</a:t>
            </a:r>
            <a:r>
              <a:rPr lang="en-US" altLang="ja-JP" sz="1200" dirty="0" err="1"/>
              <a:t>seaice</a:t>
            </a:r>
            <a:r>
              <a:rPr lang="en-US" altLang="ja-JP" sz="1200" dirty="0" smtClean="0"/>
              <a:t>/)</a:t>
            </a:r>
            <a:r>
              <a:rPr lang="ja-JP" altLang="en-US" sz="1200" dirty="0" smtClean="0"/>
              <a:t>より引用</a:t>
            </a:r>
            <a:endParaRPr kumimoji="1" lang="ja-JP" altLang="en-US" sz="1200" dirty="0"/>
          </a:p>
        </p:txBody>
      </p:sp>
      <p:graphicFrame>
        <p:nvGraphicFramePr>
          <p:cNvPr id="15" name="コンテンツ プレースホルダー 14"/>
          <p:cNvGraphicFramePr>
            <a:graphicFrameLocks noGrp="1"/>
          </p:cNvGraphicFramePr>
          <p:nvPr>
            <p:ph sz="quarter" idx="1"/>
            <p:extLst>
              <p:ext uri="{D42A27DB-BD31-4B8C-83A1-F6EECF244321}">
                <p14:modId xmlns:p14="http://schemas.microsoft.com/office/powerpoint/2010/main" val="2266052140"/>
              </p:ext>
            </p:extLst>
          </p:nvPr>
        </p:nvGraphicFramePr>
        <p:xfrm>
          <a:off x="3904862" y="1777368"/>
          <a:ext cx="5063988" cy="3185903"/>
        </p:xfrm>
        <a:graphic>
          <a:graphicData uri="http://schemas.openxmlformats.org/drawingml/2006/table">
            <a:tbl>
              <a:tblPr firstRow="1" bandRow="1">
                <a:tableStyleId>{5C22544A-7EE6-4342-B048-85BDC9FD1C3A}</a:tableStyleId>
              </a:tblPr>
              <a:tblGrid>
                <a:gridCol w="1621397"/>
                <a:gridCol w="1754595"/>
                <a:gridCol w="1687996"/>
              </a:tblGrid>
              <a:tr h="424758">
                <a:tc>
                  <a:txBody>
                    <a:bodyPr/>
                    <a:lstStyle/>
                    <a:p>
                      <a:endParaRPr kumimoji="1" lang="ja-JP" altLang="en-US" dirty="0"/>
                    </a:p>
                  </a:txBody>
                  <a:tcPr/>
                </a:tc>
                <a:tc>
                  <a:txBody>
                    <a:bodyPr/>
                    <a:lstStyle/>
                    <a:p>
                      <a:r>
                        <a:rPr kumimoji="1" lang="ja-JP" altLang="en-US" dirty="0" smtClean="0"/>
                        <a:t>北極域</a:t>
                      </a:r>
                      <a:endParaRPr kumimoji="1" lang="ja-JP" altLang="en-US" dirty="0"/>
                    </a:p>
                  </a:txBody>
                  <a:tcPr/>
                </a:tc>
                <a:tc>
                  <a:txBody>
                    <a:bodyPr/>
                    <a:lstStyle/>
                    <a:p>
                      <a:r>
                        <a:rPr kumimoji="1" lang="ja-JP" altLang="en-US" dirty="0" smtClean="0"/>
                        <a:t>南極域</a:t>
                      </a:r>
                      <a:endParaRPr kumimoji="1" lang="ja-JP" altLang="en-US" dirty="0"/>
                    </a:p>
                  </a:txBody>
                  <a:tcPr/>
                </a:tc>
              </a:tr>
              <a:tr h="405298">
                <a:tc>
                  <a:txBody>
                    <a:bodyPr/>
                    <a:lstStyle/>
                    <a:p>
                      <a:r>
                        <a:rPr kumimoji="1" lang="ja-JP" altLang="en-US" dirty="0" smtClean="0"/>
                        <a:t>平均最大面積</a:t>
                      </a:r>
                      <a:endParaRPr kumimoji="1" lang="ja-JP" altLang="en-US" dirty="0"/>
                    </a:p>
                  </a:txBody>
                  <a:tcPr/>
                </a:tc>
                <a:tc>
                  <a:txBody>
                    <a:bodyPr/>
                    <a:lstStyle/>
                    <a:p>
                      <a:r>
                        <a:rPr kumimoji="1" lang="en-US" altLang="ja-JP" dirty="0" smtClean="0"/>
                        <a:t>1.5x10</a:t>
                      </a:r>
                      <a:r>
                        <a:rPr kumimoji="1" lang="en-US" altLang="ja-JP" sz="1800" baseline="30000" dirty="0" smtClean="0"/>
                        <a:t>7 </a:t>
                      </a:r>
                      <a:r>
                        <a:rPr kumimoji="1" lang="en-US" altLang="ja-JP" sz="1800" baseline="0" dirty="0" smtClean="0"/>
                        <a:t>km</a:t>
                      </a:r>
                      <a:r>
                        <a:rPr kumimoji="1" lang="en-US" altLang="ja-JP" sz="1800" baseline="30000" dirty="0" smtClean="0"/>
                        <a:t>2</a:t>
                      </a:r>
                      <a:endParaRPr kumimoji="1" lang="ja-JP" altLang="en-US"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1.8x10</a:t>
                      </a:r>
                      <a:r>
                        <a:rPr kumimoji="1" lang="en-US" altLang="ja-JP" sz="1800" baseline="30000" dirty="0" smtClean="0"/>
                        <a:t>7 </a:t>
                      </a:r>
                      <a:r>
                        <a:rPr kumimoji="1" lang="en-US" altLang="ja-JP" sz="1800" baseline="0" dirty="0" smtClean="0"/>
                        <a:t>km</a:t>
                      </a:r>
                      <a:r>
                        <a:rPr kumimoji="1" lang="en-US" altLang="ja-JP" sz="1800" baseline="30000" dirty="0" smtClean="0"/>
                        <a:t>2</a:t>
                      </a:r>
                      <a:endParaRPr kumimoji="1" lang="ja-JP" altLang="en-US" baseline="30000" dirty="0" smtClean="0"/>
                    </a:p>
                  </a:txBody>
                  <a:tcPr/>
                </a:tc>
              </a:tr>
              <a:tr h="472849">
                <a:tc>
                  <a:txBody>
                    <a:bodyPr/>
                    <a:lstStyle/>
                    <a:p>
                      <a:r>
                        <a:rPr kumimoji="1" lang="ja-JP" altLang="en-US" dirty="0" smtClean="0"/>
                        <a:t>平均最小面積</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0.7x10</a:t>
                      </a:r>
                      <a:r>
                        <a:rPr kumimoji="1" lang="en-US" altLang="ja-JP" sz="1800" baseline="30000" dirty="0" smtClean="0"/>
                        <a:t>7 </a:t>
                      </a:r>
                      <a:r>
                        <a:rPr kumimoji="1" lang="en-US" altLang="ja-JP" sz="1800" baseline="0" dirty="0" smtClean="0"/>
                        <a:t>km</a:t>
                      </a:r>
                      <a:r>
                        <a:rPr kumimoji="1" lang="en-US" altLang="ja-JP" sz="1800" baseline="30000" dirty="0" smtClean="0"/>
                        <a:t>2</a:t>
                      </a:r>
                      <a:endParaRPr kumimoji="1" lang="ja-JP" altLang="en-US" baseline="30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0.3x10</a:t>
                      </a:r>
                      <a:r>
                        <a:rPr kumimoji="1" lang="en-US" altLang="ja-JP" sz="1800" baseline="30000" dirty="0" smtClean="0"/>
                        <a:t>7 </a:t>
                      </a:r>
                      <a:r>
                        <a:rPr kumimoji="1" lang="en-US" altLang="ja-JP" sz="1800" baseline="0" dirty="0" smtClean="0"/>
                        <a:t>km</a:t>
                      </a:r>
                      <a:r>
                        <a:rPr kumimoji="1" lang="en-US" altLang="ja-JP" sz="1800" baseline="30000" dirty="0" smtClean="0"/>
                        <a:t>2</a:t>
                      </a:r>
                      <a:endParaRPr kumimoji="1" lang="ja-JP" altLang="en-US" baseline="30000" dirty="0" smtClean="0"/>
                    </a:p>
                  </a:txBody>
                  <a:tcPr/>
                </a:tc>
              </a:tr>
              <a:tr h="621459">
                <a:tc>
                  <a:txBody>
                    <a:bodyPr/>
                    <a:lstStyle/>
                    <a:p>
                      <a:r>
                        <a:rPr kumimoji="1" lang="ja-JP" altLang="en-US" dirty="0" smtClean="0"/>
                        <a:t>典型的な厚さ</a:t>
                      </a:r>
                      <a:endParaRPr kumimoji="1" lang="ja-JP" altLang="en-US" dirty="0"/>
                    </a:p>
                  </a:txBody>
                  <a:tcPr/>
                </a:tc>
                <a:tc>
                  <a:txBody>
                    <a:bodyPr/>
                    <a:lstStyle/>
                    <a:p>
                      <a:r>
                        <a:rPr kumimoji="1" lang="en-US" altLang="ja-JP" dirty="0" smtClean="0"/>
                        <a:t>2m</a:t>
                      </a:r>
                      <a:endParaRPr kumimoji="1" lang="ja-JP" altLang="en-US" dirty="0"/>
                    </a:p>
                  </a:txBody>
                  <a:tcPr/>
                </a:tc>
                <a:tc>
                  <a:txBody>
                    <a:bodyPr/>
                    <a:lstStyle/>
                    <a:p>
                      <a:r>
                        <a:rPr kumimoji="1" lang="en-US" altLang="ja-JP" dirty="0" smtClean="0"/>
                        <a:t>1 m</a:t>
                      </a:r>
                      <a:endParaRPr kumimoji="1" lang="ja-JP" altLang="en-US" dirty="0"/>
                    </a:p>
                  </a:txBody>
                  <a:tcPr/>
                </a:tc>
              </a:tr>
              <a:tr h="621459">
                <a:tc>
                  <a:txBody>
                    <a:bodyPr/>
                    <a:lstStyle/>
                    <a:p>
                      <a:r>
                        <a:rPr kumimoji="1" lang="ja-JP" altLang="en-US" dirty="0" smtClean="0"/>
                        <a:t>地理的分布</a:t>
                      </a:r>
                      <a:endParaRPr kumimoji="1" lang="ja-JP" altLang="en-US" dirty="0"/>
                    </a:p>
                  </a:txBody>
                  <a:tcPr/>
                </a:tc>
                <a:tc>
                  <a:txBody>
                    <a:bodyPr/>
                    <a:lstStyle/>
                    <a:p>
                      <a:r>
                        <a:rPr kumimoji="1" lang="ja-JP" altLang="en-US" dirty="0" smtClean="0"/>
                        <a:t>非軸対称的</a:t>
                      </a:r>
                      <a:endParaRPr kumimoji="1" lang="en-US" altLang="ja-JP" dirty="0" smtClean="0"/>
                    </a:p>
                  </a:txBody>
                  <a:tcPr/>
                </a:tc>
                <a:tc>
                  <a:txBody>
                    <a:bodyPr/>
                    <a:lstStyle/>
                    <a:p>
                      <a:r>
                        <a:rPr kumimoji="1" lang="ja-JP" altLang="en-US" dirty="0" smtClean="0"/>
                        <a:t>軸対称的</a:t>
                      </a:r>
                      <a:endParaRPr kumimoji="1" lang="ja-JP" altLang="en-US" dirty="0"/>
                    </a:p>
                  </a:txBody>
                  <a:tcPr/>
                </a:tc>
              </a:tr>
              <a:tr h="621459">
                <a:tc>
                  <a:txBody>
                    <a:bodyPr/>
                    <a:lstStyle/>
                    <a:p>
                      <a:r>
                        <a:rPr kumimoji="1" lang="ja-JP" altLang="en-US" dirty="0" smtClean="0"/>
                        <a:t>傾向</a:t>
                      </a:r>
                      <a:r>
                        <a:rPr kumimoji="1" lang="en-US" altLang="ja-JP" dirty="0" smtClean="0"/>
                        <a:t>(1978-2008)</a:t>
                      </a:r>
                      <a:endParaRPr kumimoji="1" lang="ja-JP" altLang="en-US" dirty="0"/>
                    </a:p>
                  </a:txBody>
                  <a:tcPr/>
                </a:tc>
                <a:tc>
                  <a:txBody>
                    <a:bodyPr/>
                    <a:lstStyle/>
                    <a:p>
                      <a:r>
                        <a:rPr kumimoji="1" lang="ja-JP" altLang="en-US" dirty="0" smtClean="0"/>
                        <a:t>減少</a:t>
                      </a:r>
                      <a:endParaRPr kumimoji="1" lang="en-US" altLang="ja-JP" dirty="0" smtClean="0"/>
                    </a:p>
                    <a:p>
                      <a:r>
                        <a:rPr kumimoji="1" lang="en-US" altLang="ja-JP" dirty="0" smtClean="0"/>
                        <a:t>(-4.1 %/10 </a:t>
                      </a:r>
                      <a:r>
                        <a:rPr kumimoji="1" lang="ja-JP" altLang="en-US" dirty="0" smtClean="0"/>
                        <a:t>年</a:t>
                      </a:r>
                      <a:r>
                        <a:rPr kumimoji="1" lang="en-US" altLang="ja-JP" dirty="0" smtClean="0"/>
                        <a:t>)</a:t>
                      </a:r>
                    </a:p>
                  </a:txBody>
                  <a:tcPr/>
                </a:tc>
                <a:tc>
                  <a:txBody>
                    <a:bodyPr/>
                    <a:lstStyle/>
                    <a:p>
                      <a:r>
                        <a:rPr kumimoji="1" lang="ja-JP" altLang="en-US" dirty="0" smtClean="0"/>
                        <a:t>増加</a:t>
                      </a:r>
                      <a:endParaRPr kumimoji="1" lang="en-US" altLang="ja-JP" dirty="0" smtClean="0"/>
                    </a:p>
                    <a:p>
                      <a:r>
                        <a:rPr kumimoji="1" lang="en-US" altLang="ja-JP" dirty="0" smtClean="0"/>
                        <a:t>(+0.9%/10</a:t>
                      </a:r>
                      <a:r>
                        <a:rPr kumimoji="1" lang="ja-JP" altLang="en-US" dirty="0" smtClean="0"/>
                        <a:t>年</a:t>
                      </a:r>
                      <a:r>
                        <a:rPr kumimoji="1" lang="en-US" altLang="ja-JP" dirty="0" smtClean="0"/>
                        <a:t>)</a:t>
                      </a:r>
                      <a:endParaRPr kumimoji="1" lang="ja-JP" altLang="en-US" dirty="0"/>
                    </a:p>
                  </a:txBody>
                  <a:tcPr/>
                </a:tc>
              </a:tr>
            </a:tbl>
          </a:graphicData>
        </a:graphic>
      </p:graphicFrame>
      <p:sp>
        <p:nvSpPr>
          <p:cNvPr id="16" name="テキスト ボックス 15"/>
          <p:cNvSpPr txBox="1"/>
          <p:nvPr/>
        </p:nvSpPr>
        <p:spPr>
          <a:xfrm>
            <a:off x="4445328" y="5915220"/>
            <a:ext cx="4026468" cy="646331"/>
          </a:xfrm>
          <a:prstGeom prst="rect">
            <a:avLst/>
          </a:prstGeom>
          <a:noFill/>
        </p:spPr>
        <p:txBody>
          <a:bodyPr wrap="square" rtlCol="0">
            <a:spAutoFit/>
          </a:bodyPr>
          <a:lstStyle/>
          <a:p>
            <a:r>
              <a:rPr kumimoji="1" lang="en-US" altLang="ja-JP" dirty="0" smtClean="0"/>
              <a:t>* </a:t>
            </a:r>
            <a:r>
              <a:rPr kumimoji="1" lang="ja-JP" altLang="en-US" dirty="0" smtClean="0"/>
              <a:t>北極域と南極域の海氷の違いは</a:t>
            </a:r>
            <a:r>
              <a:rPr kumimoji="1" lang="en-US" altLang="ja-JP" dirty="0" smtClean="0"/>
              <a:t>, </a:t>
            </a:r>
            <a:r>
              <a:rPr kumimoji="1" lang="ja-JP" altLang="en-US" dirty="0" smtClean="0"/>
              <a:t>地理的環境の違いに起因する</a:t>
            </a:r>
            <a:r>
              <a:rPr kumimoji="1" lang="en-US" altLang="ja-JP" dirty="0" smtClean="0"/>
              <a:t>. </a:t>
            </a:r>
            <a:endParaRPr kumimoji="1" lang="ja-JP" altLang="en-US" dirty="0"/>
          </a:p>
        </p:txBody>
      </p:sp>
      <p:sp>
        <p:nvSpPr>
          <p:cNvPr id="17" name="正方形/長方形 16"/>
          <p:cNvSpPr/>
          <p:nvPr/>
        </p:nvSpPr>
        <p:spPr>
          <a:xfrm>
            <a:off x="4445328" y="5005971"/>
            <a:ext cx="4572000" cy="246221"/>
          </a:xfrm>
          <a:prstGeom prst="rect">
            <a:avLst/>
          </a:prstGeom>
        </p:spPr>
        <p:txBody>
          <a:bodyPr>
            <a:spAutoFit/>
          </a:bodyPr>
          <a:lstStyle/>
          <a:p>
            <a:r>
              <a:rPr kumimoji="1" lang="en-US" altLang="en-US" sz="1000" dirty="0" smtClean="0"/>
              <a:t>表</a:t>
            </a:r>
            <a:r>
              <a:rPr kumimoji="1" lang="ja-JP" altLang="en-US" sz="1000" dirty="0" smtClean="0"/>
              <a:t>は</a:t>
            </a:r>
            <a:r>
              <a:rPr kumimoji="1" lang="en-US" altLang="ja-JP" sz="1000" dirty="0" smtClean="0"/>
              <a:t> </a:t>
            </a:r>
            <a:r>
              <a:rPr kumimoji="1" lang="en-US" altLang="ja-JP" sz="1000" dirty="0"/>
              <a:t>NSIDC </a:t>
            </a:r>
            <a:r>
              <a:rPr kumimoji="1" lang="ja-JP" altLang="en-US" sz="1000" dirty="0"/>
              <a:t>の</a:t>
            </a:r>
            <a:r>
              <a:rPr kumimoji="1" lang="en-US" altLang="ja-JP" sz="1000" dirty="0"/>
              <a:t> </a:t>
            </a:r>
            <a:r>
              <a:rPr lang="en-US" altLang="ja-JP" sz="1000" dirty="0"/>
              <a:t>All About Sea Ice(http://</a:t>
            </a:r>
            <a:r>
              <a:rPr lang="en-US" altLang="ja-JP" sz="1000" dirty="0" err="1"/>
              <a:t>nsidc.org</a:t>
            </a:r>
            <a:r>
              <a:rPr lang="en-US" altLang="ja-JP" sz="1000" dirty="0"/>
              <a:t>/</a:t>
            </a:r>
            <a:r>
              <a:rPr lang="en-US" altLang="ja-JP" sz="1000" dirty="0" err="1"/>
              <a:t>cryosphere</a:t>
            </a:r>
            <a:r>
              <a:rPr lang="en-US" altLang="ja-JP" sz="1000" dirty="0"/>
              <a:t>/</a:t>
            </a:r>
            <a:r>
              <a:rPr lang="en-US" altLang="ja-JP" sz="1000" dirty="0" err="1"/>
              <a:t>seaice</a:t>
            </a:r>
            <a:r>
              <a:rPr lang="en-US" altLang="ja-JP" sz="1000" dirty="0"/>
              <a:t>/</a:t>
            </a:r>
            <a:r>
              <a:rPr lang="en-US" altLang="ja-JP" sz="1000" dirty="0" smtClean="0"/>
              <a:t>)</a:t>
            </a:r>
            <a:r>
              <a:rPr lang="ja-JP" altLang="en-US" sz="1000" dirty="0" smtClean="0"/>
              <a:t>を参考に作成</a:t>
            </a:r>
            <a:endParaRPr lang="ja-JP" altLang="en-US" sz="1000" dirty="0"/>
          </a:p>
        </p:txBody>
      </p:sp>
    </p:spTree>
    <p:extLst>
      <p:ext uri="{BB962C8B-B14F-4D97-AF65-F5344CB8AC3E}">
        <p14:creationId xmlns:p14="http://schemas.microsoft.com/office/powerpoint/2010/main" val="18656200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海氷モデルが表現する過程</a:t>
            </a:r>
            <a:endParaRPr kumimoji="1" lang="ja-JP" altLang="en-US" dirty="0"/>
          </a:p>
        </p:txBody>
      </p:sp>
      <p:pic>
        <p:nvPicPr>
          <p:cNvPr id="4" name="コンテンツ プレースホルダー 3"/>
          <p:cNvPicPr>
            <a:picLocks noGrp="1" noChangeAspect="1"/>
          </p:cNvPicPr>
          <p:nvPr>
            <p:ph sz="quarter" idx="1"/>
          </p:nvPr>
        </p:nvPicPr>
        <p:blipFill>
          <a:blip r:embed="rId2"/>
          <a:srcRect t="12614" b="12614"/>
          <a:stretch>
            <a:fillRect/>
          </a:stretch>
        </p:blipFill>
        <p:spPr>
          <a:xfrm>
            <a:off x="537079" y="1733884"/>
            <a:ext cx="8153400" cy="4495800"/>
          </a:xfrm>
        </p:spPr>
      </p:pic>
      <p:sp>
        <p:nvSpPr>
          <p:cNvPr id="5" name="正方形/長方形 4"/>
          <p:cNvSpPr/>
          <p:nvPr/>
        </p:nvSpPr>
        <p:spPr>
          <a:xfrm>
            <a:off x="2931320" y="6295903"/>
            <a:ext cx="5664575" cy="369332"/>
          </a:xfrm>
          <a:prstGeom prst="rect">
            <a:avLst/>
          </a:prstGeom>
        </p:spPr>
        <p:txBody>
          <a:bodyPr wrap="square">
            <a:spAutoFit/>
          </a:bodyPr>
          <a:lstStyle/>
          <a:p>
            <a:r>
              <a:rPr lang="en-US" altLang="ja-JP" dirty="0" smtClean="0"/>
              <a:t>(http</a:t>
            </a:r>
            <a:r>
              <a:rPr lang="en-US" altLang="ja-JP" dirty="0"/>
              <a:t>://</a:t>
            </a:r>
            <a:r>
              <a:rPr lang="en-US" altLang="ja-JP" dirty="0" err="1"/>
              <a:t>www.elic.ucl.ac.be</a:t>
            </a:r>
            <a:r>
              <a:rPr lang="en-US" altLang="ja-JP" dirty="0"/>
              <a:t>/textbook/chapter3_node12.</a:t>
            </a:r>
            <a:r>
              <a:rPr lang="en-US" altLang="ja-JP" dirty="0" smtClean="0"/>
              <a:t>xml)</a:t>
            </a:r>
            <a:endParaRPr lang="ja-JP" altLang="en-US" dirty="0"/>
          </a:p>
        </p:txBody>
      </p:sp>
      <p:sp>
        <p:nvSpPr>
          <p:cNvPr id="6" name="テキスト ボックス 5"/>
          <p:cNvSpPr txBox="1"/>
          <p:nvPr/>
        </p:nvSpPr>
        <p:spPr>
          <a:xfrm>
            <a:off x="1805790" y="2075006"/>
            <a:ext cx="166670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ja-JP" altLang="en-US" dirty="0" smtClean="0"/>
              <a:t>海氷</a:t>
            </a:r>
            <a:r>
              <a:rPr kumimoji="1" lang="en-US" altLang="ja-JP" dirty="0" smtClean="0"/>
              <a:t>, </a:t>
            </a:r>
            <a:r>
              <a:rPr kumimoji="1" lang="ja-JP" altLang="en-US" dirty="0" smtClean="0"/>
              <a:t>雪の輸送</a:t>
            </a:r>
            <a:endParaRPr kumimoji="1" lang="ja-JP" altLang="en-US" dirty="0"/>
          </a:p>
        </p:txBody>
      </p:sp>
      <p:sp>
        <p:nvSpPr>
          <p:cNvPr id="7" name="テキスト ボックス 6"/>
          <p:cNvSpPr txBox="1"/>
          <p:nvPr/>
        </p:nvSpPr>
        <p:spPr>
          <a:xfrm>
            <a:off x="6032446" y="3720890"/>
            <a:ext cx="663069"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kumimoji="1" lang="en-US" altLang="en-US" dirty="0" smtClean="0"/>
              <a:t>融解</a:t>
            </a:r>
          </a:p>
        </p:txBody>
      </p:sp>
      <p:sp>
        <p:nvSpPr>
          <p:cNvPr id="8" name="テキスト ボックス 7"/>
          <p:cNvSpPr txBox="1"/>
          <p:nvPr/>
        </p:nvSpPr>
        <p:spPr>
          <a:xfrm>
            <a:off x="7119126" y="3464930"/>
            <a:ext cx="1355166"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kumimoji="1" lang="ja-JP" altLang="en-US" dirty="0" smtClean="0"/>
              <a:t>海氷の形成</a:t>
            </a:r>
            <a:endParaRPr kumimoji="1" lang="en-US" altLang="en-US" dirty="0" smtClean="0"/>
          </a:p>
        </p:txBody>
      </p:sp>
      <p:sp>
        <p:nvSpPr>
          <p:cNvPr id="9" name="テキスト ボックス 8"/>
          <p:cNvSpPr txBox="1"/>
          <p:nvPr/>
        </p:nvSpPr>
        <p:spPr>
          <a:xfrm>
            <a:off x="4093028" y="2874145"/>
            <a:ext cx="128460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kumimoji="1" lang="en-US" altLang="en-US" dirty="0" smtClean="0"/>
              <a:t>融解</a:t>
            </a:r>
            <a:r>
              <a:rPr kumimoji="1" lang="ja-JP" altLang="ja-JP" dirty="0" smtClean="0"/>
              <a:t>,</a:t>
            </a:r>
            <a:r>
              <a:rPr kumimoji="1" lang="ja-JP" altLang="en-US" dirty="0" smtClean="0"/>
              <a:t> 積雪</a:t>
            </a:r>
            <a:endParaRPr kumimoji="1" lang="en-US" altLang="en-US" dirty="0" smtClean="0"/>
          </a:p>
        </p:txBody>
      </p:sp>
      <p:sp>
        <p:nvSpPr>
          <p:cNvPr id="10" name="テキスト ボックス 9"/>
          <p:cNvSpPr txBox="1"/>
          <p:nvPr/>
        </p:nvSpPr>
        <p:spPr>
          <a:xfrm>
            <a:off x="840495" y="5694223"/>
            <a:ext cx="128460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kumimoji="1" lang="en-US" altLang="en-US" dirty="0" smtClean="0"/>
              <a:t>結氷・融解</a:t>
            </a:r>
          </a:p>
        </p:txBody>
      </p:sp>
      <p:sp>
        <p:nvSpPr>
          <p:cNvPr id="11" name="テキスト ボックス 10"/>
          <p:cNvSpPr txBox="1"/>
          <p:nvPr/>
        </p:nvSpPr>
        <p:spPr>
          <a:xfrm>
            <a:off x="189162" y="3150647"/>
            <a:ext cx="1418723" cy="92333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kumimoji="1" lang="en-US" altLang="en-US" dirty="0" smtClean="0"/>
              <a:t>rifting</a:t>
            </a:r>
          </a:p>
          <a:p>
            <a:r>
              <a:rPr kumimoji="1" lang="en-US" altLang="en-US" dirty="0" smtClean="0"/>
              <a:t>rafting</a:t>
            </a:r>
            <a:endParaRPr kumimoji="1" lang="en-US" altLang="en-US" dirty="0"/>
          </a:p>
          <a:p>
            <a:r>
              <a:rPr kumimoji="1" lang="en-US" altLang="en-US" dirty="0" smtClean="0"/>
              <a:t>変形</a:t>
            </a:r>
          </a:p>
        </p:txBody>
      </p:sp>
    </p:spTree>
    <p:extLst>
      <p:ext uri="{BB962C8B-B14F-4D97-AF65-F5344CB8AC3E}">
        <p14:creationId xmlns:p14="http://schemas.microsoft.com/office/powerpoint/2010/main" val="508522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海氷モデルの概要</a:t>
            </a:r>
            <a:endParaRPr kumimoji="1" lang="ja-JP" altLang="en-US" dirty="0"/>
          </a:p>
        </p:txBody>
      </p:sp>
      <p:sp>
        <p:nvSpPr>
          <p:cNvPr id="3" name="コンテンツ プレースホルダー 2"/>
          <p:cNvSpPr>
            <a:spLocks noGrp="1"/>
          </p:cNvSpPr>
          <p:nvPr>
            <p:ph sz="quarter" idx="1"/>
          </p:nvPr>
        </p:nvSpPr>
        <p:spPr/>
        <p:txBody>
          <a:bodyPr/>
          <a:lstStyle/>
          <a:p>
            <a:r>
              <a:rPr kumimoji="1" lang="ja-JP" altLang="en-US" dirty="0" smtClean="0"/>
              <a:t>海氷の生成</a:t>
            </a:r>
            <a:r>
              <a:rPr kumimoji="1" lang="en-US" altLang="ja-JP" dirty="0" smtClean="0"/>
              <a:t>,</a:t>
            </a:r>
            <a:r>
              <a:rPr kumimoji="1" lang="ja-JP" altLang="en-US" dirty="0" smtClean="0"/>
              <a:t> 消滅</a:t>
            </a:r>
            <a:r>
              <a:rPr kumimoji="1" lang="en-US" altLang="ja-JP" dirty="0" smtClean="0"/>
              <a:t>, </a:t>
            </a:r>
            <a:r>
              <a:rPr kumimoji="1" lang="ja-JP" altLang="en-US" dirty="0" smtClean="0"/>
              <a:t>移動</a:t>
            </a:r>
            <a:r>
              <a:rPr kumimoji="1" lang="en-US" altLang="ja-JP" dirty="0" smtClean="0"/>
              <a:t>, </a:t>
            </a:r>
            <a:r>
              <a:rPr kumimoji="1" lang="ja-JP" altLang="en-US" dirty="0" smtClean="0"/>
              <a:t>変形をモデル化</a:t>
            </a:r>
            <a:endParaRPr kumimoji="1" lang="en-US" altLang="ja-JP" dirty="0" smtClean="0"/>
          </a:p>
          <a:p>
            <a:r>
              <a:rPr kumimoji="1" lang="ja-JP" altLang="en-US" dirty="0" smtClean="0"/>
              <a:t>大きくは</a:t>
            </a:r>
            <a:r>
              <a:rPr kumimoji="1" lang="en-US" altLang="ja-JP" dirty="0" smtClean="0"/>
              <a:t>2</a:t>
            </a:r>
            <a:r>
              <a:rPr kumimoji="1" lang="ja-JP" altLang="en-US" dirty="0" smtClean="0"/>
              <a:t>つの</a:t>
            </a:r>
            <a:r>
              <a:rPr lang="ja-JP" altLang="en-US" dirty="0" smtClean="0"/>
              <a:t>過程</a:t>
            </a:r>
            <a:r>
              <a:rPr kumimoji="1" lang="ja-JP" altLang="en-US" dirty="0" smtClean="0"/>
              <a:t>に分けられる</a:t>
            </a:r>
            <a:endParaRPr lang="en-US" altLang="ja-JP" dirty="0" smtClean="0"/>
          </a:p>
          <a:p>
            <a:pPr lvl="1"/>
            <a:r>
              <a:rPr kumimoji="1" lang="ja-JP" altLang="en-US" dirty="0" smtClean="0"/>
              <a:t>熱力学過程</a:t>
            </a:r>
            <a:endParaRPr kumimoji="1" lang="en-US" altLang="ja-JP" dirty="0" smtClean="0"/>
          </a:p>
          <a:p>
            <a:pPr lvl="2"/>
            <a:r>
              <a:rPr kumimoji="1" lang="ja-JP" altLang="en-US" dirty="0" smtClean="0"/>
              <a:t>熱収支による海氷の成長・融解を表現</a:t>
            </a:r>
            <a:endParaRPr kumimoji="1" lang="en-US" altLang="ja-JP" dirty="0" smtClean="0"/>
          </a:p>
          <a:p>
            <a:pPr lvl="1"/>
            <a:r>
              <a:rPr lang="ja-JP" altLang="en-US" dirty="0" smtClean="0"/>
              <a:t>力学過程</a:t>
            </a:r>
            <a:endParaRPr lang="en-US" altLang="ja-JP" dirty="0" smtClean="0"/>
          </a:p>
          <a:p>
            <a:pPr lvl="2"/>
            <a:r>
              <a:rPr lang="ja-JP" altLang="en-US" dirty="0" smtClean="0"/>
              <a:t>風や海流などの力を受けて</a:t>
            </a:r>
            <a:r>
              <a:rPr lang="en-US" altLang="ja-JP" dirty="0" smtClean="0"/>
              <a:t>, </a:t>
            </a:r>
            <a:r>
              <a:rPr lang="ja-JP" altLang="en-US" dirty="0" smtClean="0"/>
              <a:t>海氷が移動・変形する過程を表現</a:t>
            </a:r>
            <a:endParaRPr lang="en-US" altLang="ja-JP" dirty="0" smtClean="0"/>
          </a:p>
          <a:p>
            <a:pPr marL="365760" lvl="1" indent="0">
              <a:buNone/>
            </a:pPr>
            <a:endParaRPr kumimoji="1" lang="ja-JP" altLang="en-US" dirty="0"/>
          </a:p>
        </p:txBody>
      </p:sp>
    </p:spTree>
    <p:extLst>
      <p:ext uri="{BB962C8B-B14F-4D97-AF65-F5344CB8AC3E}">
        <p14:creationId xmlns:p14="http://schemas.microsoft.com/office/powerpoint/2010/main" val="29046009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海氷モデル開発の歴史</a:t>
            </a:r>
            <a:r>
              <a:rPr kumimoji="1" lang="en-US" altLang="ja-JP" dirty="0" smtClean="0"/>
              <a:t>1</a:t>
            </a:r>
            <a:endParaRPr kumimoji="1" lang="ja-JP" altLang="en-US" dirty="0"/>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1994639864"/>
              </p:ext>
            </p:extLst>
          </p:nvPr>
        </p:nvGraphicFramePr>
        <p:xfrm>
          <a:off x="612774" y="1600200"/>
          <a:ext cx="8360097" cy="5113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正方形/長方形 5"/>
          <p:cNvSpPr/>
          <p:nvPr/>
        </p:nvSpPr>
        <p:spPr>
          <a:xfrm>
            <a:off x="6715283" y="6321249"/>
            <a:ext cx="2428716" cy="261610"/>
          </a:xfrm>
          <a:prstGeom prst="rect">
            <a:avLst/>
          </a:prstGeom>
        </p:spPr>
        <p:txBody>
          <a:bodyPr wrap="square">
            <a:spAutoFit/>
          </a:bodyPr>
          <a:lstStyle/>
          <a:p>
            <a:r>
              <a:rPr kumimoji="1" lang="en-US" altLang="en-US" sz="1100" dirty="0" smtClean="0"/>
              <a:t>表</a:t>
            </a:r>
            <a:r>
              <a:rPr kumimoji="1" lang="ja-JP" altLang="en-US" sz="1100" dirty="0" smtClean="0"/>
              <a:t>は</a:t>
            </a:r>
            <a:r>
              <a:rPr kumimoji="1" lang="en-US" altLang="ja-JP" sz="1100" dirty="0" smtClean="0"/>
              <a:t> </a:t>
            </a:r>
            <a:r>
              <a:rPr kumimoji="1" lang="en-US" altLang="ja-JP" sz="1100" dirty="0" err="1" smtClean="0"/>
              <a:t>Bitz</a:t>
            </a:r>
            <a:r>
              <a:rPr kumimoji="1" lang="en-US" altLang="ja-JP" sz="1100" dirty="0"/>
              <a:t>(</a:t>
            </a:r>
            <a:r>
              <a:rPr kumimoji="1" lang="en-US" altLang="ja-JP" sz="1100" dirty="0" smtClean="0"/>
              <a:t>2010) </a:t>
            </a:r>
            <a:r>
              <a:rPr kumimoji="1" lang="ja-JP" altLang="en-US" sz="1100" dirty="0" smtClean="0"/>
              <a:t>を参考にして作成</a:t>
            </a:r>
            <a:endParaRPr lang="ja-JP" altLang="en-US" sz="1100" dirty="0"/>
          </a:p>
        </p:txBody>
      </p:sp>
    </p:spTree>
    <p:extLst>
      <p:ext uri="{BB962C8B-B14F-4D97-AF65-F5344CB8AC3E}">
        <p14:creationId xmlns:p14="http://schemas.microsoft.com/office/powerpoint/2010/main" val="1898733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海氷モデル開発の歴史</a:t>
            </a:r>
            <a:r>
              <a:rPr lang="ja-JP" altLang="ja-JP" dirty="0"/>
              <a:t>2</a:t>
            </a:r>
            <a:endParaRPr kumimoji="1" lang="ja-JP" altLang="en-US" dirty="0"/>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1928990509"/>
              </p:ext>
            </p:extLst>
          </p:nvPr>
        </p:nvGraphicFramePr>
        <p:xfrm>
          <a:off x="612774" y="1600199"/>
          <a:ext cx="8360097" cy="3518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2177066" y="4962898"/>
            <a:ext cx="6686702" cy="2031325"/>
          </a:xfrm>
          <a:prstGeom prst="rect">
            <a:avLst/>
          </a:prstGeom>
          <a:noFill/>
        </p:spPr>
        <p:txBody>
          <a:bodyPr wrap="square" rtlCol="0">
            <a:spAutoFit/>
          </a:bodyPr>
          <a:lstStyle/>
          <a:p>
            <a:pPr marL="285750" indent="-285750">
              <a:buFontTx/>
              <a:buChar char="•"/>
            </a:pPr>
            <a:r>
              <a:rPr kumimoji="1" lang="ja-JP" altLang="en-US" dirty="0" smtClean="0"/>
              <a:t>気候モデルにおける海氷の取り扱いは</a:t>
            </a:r>
            <a:r>
              <a:rPr kumimoji="1" lang="en-US" altLang="ja-JP" dirty="0" smtClean="0"/>
              <a:t>, 20</a:t>
            </a:r>
            <a:r>
              <a:rPr kumimoji="1" lang="en-US" altLang="en-US" dirty="0" smtClean="0"/>
              <a:t>00 </a:t>
            </a:r>
            <a:r>
              <a:rPr kumimoji="1" lang="ja-JP" altLang="en-US" dirty="0" smtClean="0"/>
              <a:t>年代に大きく進展</a:t>
            </a:r>
            <a:endParaRPr kumimoji="1" lang="en-US" altLang="ja-JP" dirty="0" smtClean="0"/>
          </a:p>
          <a:p>
            <a:pPr marL="742950" lvl="1" indent="-285750">
              <a:buFontTx/>
              <a:buChar char="•"/>
            </a:pPr>
            <a:r>
              <a:rPr kumimoji="1" lang="en-US" altLang="ja-JP" dirty="0" smtClean="0"/>
              <a:t>CMIP2(1997 </a:t>
            </a:r>
            <a:r>
              <a:rPr kumimoji="1" lang="ja-JP" altLang="en-US" dirty="0" smtClean="0"/>
              <a:t>年</a:t>
            </a:r>
            <a:r>
              <a:rPr kumimoji="1" lang="en-US" altLang="ja-JP" dirty="0" smtClean="0"/>
              <a:t>) </a:t>
            </a:r>
            <a:r>
              <a:rPr kumimoji="1" lang="ja-JP" altLang="en-US" dirty="0" smtClean="0"/>
              <a:t>に参加した気候モデルの海氷部分</a:t>
            </a:r>
            <a:endParaRPr kumimoji="1" lang="en-US" altLang="ja-JP" dirty="0"/>
          </a:p>
          <a:p>
            <a:pPr marL="1200150" lvl="2" indent="-285750">
              <a:buFontTx/>
              <a:buChar char="•"/>
            </a:pPr>
            <a:r>
              <a:rPr kumimoji="1" lang="en-US" altLang="ja-JP" dirty="0" smtClean="0"/>
              <a:t>¾ </a:t>
            </a:r>
            <a:r>
              <a:rPr kumimoji="1" lang="ja-JP" altLang="en-US" dirty="0" smtClean="0"/>
              <a:t>は力学なし</a:t>
            </a:r>
            <a:r>
              <a:rPr kumimoji="1" lang="en-US" altLang="ja-JP" dirty="0" smtClean="0"/>
              <a:t>, </a:t>
            </a:r>
            <a:r>
              <a:rPr kumimoji="1" lang="ja-JP" altLang="en-US" dirty="0" smtClean="0"/>
              <a:t>残りの</a:t>
            </a:r>
            <a:r>
              <a:rPr kumimoji="1" lang="en-US" altLang="ja-JP" dirty="0" smtClean="0"/>
              <a:t> ¼ </a:t>
            </a:r>
            <a:r>
              <a:rPr kumimoji="1" lang="ja-JP" altLang="en-US" dirty="0" smtClean="0"/>
              <a:t>のほとんどは</a:t>
            </a:r>
            <a:r>
              <a:rPr kumimoji="1" lang="en-US" altLang="ja-JP" dirty="0" smtClean="0"/>
              <a:t> CF </a:t>
            </a:r>
            <a:r>
              <a:rPr kumimoji="1" lang="ja-JP" altLang="en-US" dirty="0" smtClean="0"/>
              <a:t>モデル</a:t>
            </a:r>
            <a:r>
              <a:rPr kumimoji="1" lang="en-US" altLang="ja-JP" dirty="0"/>
              <a:t>.</a:t>
            </a:r>
            <a:endParaRPr kumimoji="1" lang="en-US" altLang="ja-JP" dirty="0" smtClean="0"/>
          </a:p>
          <a:p>
            <a:pPr marL="742950" lvl="1" indent="-285750">
              <a:buFontTx/>
              <a:buChar char="•"/>
            </a:pPr>
            <a:r>
              <a:rPr kumimoji="1" lang="en-US" altLang="ja-JP" dirty="0" smtClean="0"/>
              <a:t>CMIP3(2004 </a:t>
            </a:r>
            <a:r>
              <a:rPr kumimoji="1" lang="ja-JP" altLang="en-US" dirty="0"/>
              <a:t>年</a:t>
            </a:r>
            <a:r>
              <a:rPr kumimoji="1" lang="en-US" altLang="ja-JP" dirty="0"/>
              <a:t>) </a:t>
            </a:r>
            <a:r>
              <a:rPr kumimoji="1" lang="ja-JP" altLang="en-US" dirty="0"/>
              <a:t>に参加した気候モデルの海氷部分</a:t>
            </a:r>
            <a:endParaRPr kumimoji="1" lang="en-US" altLang="ja-JP" dirty="0"/>
          </a:p>
          <a:p>
            <a:pPr marL="1200150" lvl="2" indent="-285750">
              <a:buFontTx/>
              <a:buChar char="•"/>
            </a:pPr>
            <a:r>
              <a:rPr kumimoji="1" lang="ja-JP" altLang="en-US" dirty="0" smtClean="0"/>
              <a:t>ほぼ全てが力学を導入</a:t>
            </a:r>
            <a:r>
              <a:rPr kumimoji="1" lang="en-US" altLang="ja-JP" dirty="0" smtClean="0"/>
              <a:t>. VP</a:t>
            </a:r>
            <a:r>
              <a:rPr kumimoji="1" lang="ja-JP" altLang="en-US" dirty="0" smtClean="0"/>
              <a:t>モデル</a:t>
            </a:r>
            <a:r>
              <a:rPr kumimoji="1" lang="en-US" altLang="ja-JP" dirty="0" smtClean="0"/>
              <a:t> or EVP </a:t>
            </a:r>
            <a:r>
              <a:rPr kumimoji="1" lang="ja-JP" altLang="en-US" dirty="0" smtClean="0"/>
              <a:t>モデル</a:t>
            </a:r>
            <a:r>
              <a:rPr kumimoji="1" lang="en-US" altLang="ja-JP" dirty="0" smtClean="0"/>
              <a:t>. </a:t>
            </a:r>
          </a:p>
          <a:p>
            <a:pPr marL="1200150" lvl="2" indent="-285750">
              <a:buFontTx/>
              <a:buChar char="•"/>
            </a:pPr>
            <a:r>
              <a:rPr kumimoji="1" lang="en-US" altLang="ja-JP" dirty="0" smtClean="0"/>
              <a:t>¼ </a:t>
            </a:r>
            <a:r>
              <a:rPr kumimoji="1" lang="ja-JP" altLang="en-US" dirty="0" smtClean="0"/>
              <a:t>は海氷の厚さ分布を考慮</a:t>
            </a:r>
            <a:r>
              <a:rPr kumimoji="1" lang="en-US" altLang="ja-JP" dirty="0" smtClean="0"/>
              <a:t>. </a:t>
            </a:r>
          </a:p>
          <a:p>
            <a:pPr marL="742950" lvl="1" indent="-285750">
              <a:buFontTx/>
              <a:buChar char="•"/>
            </a:pPr>
            <a:endParaRPr kumimoji="1" lang="en-US" altLang="ja-JP" dirty="0" smtClean="0"/>
          </a:p>
        </p:txBody>
      </p:sp>
      <p:sp>
        <p:nvSpPr>
          <p:cNvPr id="6" name="正方形/長方形 5"/>
          <p:cNvSpPr/>
          <p:nvPr/>
        </p:nvSpPr>
        <p:spPr>
          <a:xfrm>
            <a:off x="6544155" y="4578463"/>
            <a:ext cx="2428716" cy="261610"/>
          </a:xfrm>
          <a:prstGeom prst="rect">
            <a:avLst/>
          </a:prstGeom>
        </p:spPr>
        <p:txBody>
          <a:bodyPr wrap="square">
            <a:spAutoFit/>
          </a:bodyPr>
          <a:lstStyle/>
          <a:p>
            <a:r>
              <a:rPr kumimoji="1" lang="en-US" altLang="en-US" sz="1100" dirty="0" smtClean="0"/>
              <a:t>表</a:t>
            </a:r>
            <a:r>
              <a:rPr kumimoji="1" lang="ja-JP" altLang="en-US" sz="1100" dirty="0" smtClean="0"/>
              <a:t>は</a:t>
            </a:r>
            <a:r>
              <a:rPr kumimoji="1" lang="en-US" altLang="ja-JP" sz="1100" dirty="0" smtClean="0"/>
              <a:t> </a:t>
            </a:r>
            <a:r>
              <a:rPr kumimoji="1" lang="en-US" altLang="ja-JP" sz="1100" dirty="0" err="1" smtClean="0"/>
              <a:t>Bitz</a:t>
            </a:r>
            <a:r>
              <a:rPr kumimoji="1" lang="en-US" altLang="ja-JP" sz="1100" dirty="0"/>
              <a:t>(</a:t>
            </a:r>
            <a:r>
              <a:rPr kumimoji="1" lang="en-US" altLang="ja-JP" sz="1100" dirty="0" smtClean="0"/>
              <a:t>2010) </a:t>
            </a:r>
            <a:r>
              <a:rPr kumimoji="1" lang="ja-JP" altLang="en-US" sz="1100" dirty="0" smtClean="0"/>
              <a:t>を参考にして作成</a:t>
            </a:r>
            <a:endParaRPr lang="ja-JP" altLang="en-US" sz="1100" dirty="0"/>
          </a:p>
        </p:txBody>
      </p:sp>
    </p:spTree>
    <p:extLst>
      <p:ext uri="{BB962C8B-B14F-4D97-AF65-F5344CB8AC3E}">
        <p14:creationId xmlns:p14="http://schemas.microsoft.com/office/powerpoint/2010/main" val="9841836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海氷熱力学モデルの</a:t>
            </a:r>
            <a:r>
              <a:rPr lang="ja-JP" altLang="en-US" dirty="0" smtClean="0"/>
              <a:t>基礎</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281724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系の設定と基礎方程式系 </a:t>
            </a:r>
            <a:r>
              <a:rPr lang="en-US" altLang="ja-JP" dirty="0" smtClean="0"/>
              <a:t>1</a:t>
            </a:r>
            <a:endParaRPr kumimoji="1" lang="ja-JP" altLang="en-US" dirty="0"/>
          </a:p>
        </p:txBody>
      </p:sp>
      <p:sp>
        <p:nvSpPr>
          <p:cNvPr id="3" name="コンテンツ プレースホルダー 2"/>
          <p:cNvSpPr>
            <a:spLocks noGrp="1"/>
          </p:cNvSpPr>
          <p:nvPr>
            <p:ph idx="1"/>
          </p:nvPr>
        </p:nvSpPr>
        <p:spPr>
          <a:xfrm flipV="1">
            <a:off x="457200" y="6126163"/>
            <a:ext cx="8229600" cy="169253"/>
          </a:xfrm>
        </p:spPr>
        <p:txBody>
          <a:bodyPr>
            <a:normAutofit fontScale="25000" lnSpcReduction="20000"/>
          </a:bodyPr>
          <a:lstStyle/>
          <a:p>
            <a:endParaRPr kumimoji="1" lang="ja-JP" altLang="en-US" dirty="0"/>
          </a:p>
        </p:txBody>
      </p:sp>
      <p:grpSp>
        <p:nvGrpSpPr>
          <p:cNvPr id="33" name="図形グループ 32"/>
          <p:cNvGrpSpPr/>
          <p:nvPr/>
        </p:nvGrpSpPr>
        <p:grpSpPr>
          <a:xfrm>
            <a:off x="199902" y="1253766"/>
            <a:ext cx="5126519" cy="4778714"/>
            <a:chOff x="199902" y="1253766"/>
            <a:chExt cx="5126519" cy="4778714"/>
          </a:xfrm>
        </p:grpSpPr>
        <p:sp>
          <p:nvSpPr>
            <p:cNvPr id="4" name="正方形/長方形 3"/>
            <p:cNvSpPr/>
            <p:nvPr/>
          </p:nvSpPr>
          <p:spPr>
            <a:xfrm>
              <a:off x="457201" y="2128243"/>
              <a:ext cx="3611372" cy="105887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57200" y="3187120"/>
              <a:ext cx="3611373" cy="238629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21825" y="1724714"/>
              <a:ext cx="893675" cy="369332"/>
            </a:xfrm>
            <a:prstGeom prst="rect">
              <a:avLst/>
            </a:prstGeom>
            <a:noFill/>
          </p:spPr>
          <p:txBody>
            <a:bodyPr wrap="square" rtlCol="0">
              <a:spAutoFit/>
            </a:bodyPr>
            <a:lstStyle/>
            <a:p>
              <a:r>
                <a:rPr kumimoji="1" lang="ja-JP" altLang="en-US" dirty="0" smtClean="0"/>
                <a:t>大気</a:t>
              </a:r>
              <a:endParaRPr kumimoji="1" lang="ja-JP" altLang="en-US" dirty="0"/>
            </a:p>
          </p:txBody>
        </p:sp>
        <p:sp>
          <p:nvSpPr>
            <p:cNvPr id="7" name="テキスト ボックス 6"/>
            <p:cNvSpPr txBox="1"/>
            <p:nvPr/>
          </p:nvSpPr>
          <p:spPr>
            <a:xfrm>
              <a:off x="727654" y="5662765"/>
              <a:ext cx="893675" cy="369332"/>
            </a:xfrm>
            <a:prstGeom prst="rect">
              <a:avLst/>
            </a:prstGeom>
            <a:noFill/>
          </p:spPr>
          <p:txBody>
            <a:bodyPr wrap="square" rtlCol="0">
              <a:spAutoFit/>
            </a:bodyPr>
            <a:lstStyle/>
            <a:p>
              <a:r>
                <a:rPr lang="ja-JP" altLang="en-US" dirty="0" smtClean="0"/>
                <a:t>海洋</a:t>
              </a:r>
              <a:endParaRPr kumimoji="1" lang="ja-JP" altLang="en-US" dirty="0"/>
            </a:p>
          </p:txBody>
        </p:sp>
        <p:sp>
          <p:nvSpPr>
            <p:cNvPr id="8" name="テキスト ボックス 7"/>
            <p:cNvSpPr txBox="1"/>
            <p:nvPr/>
          </p:nvSpPr>
          <p:spPr>
            <a:xfrm>
              <a:off x="727654" y="2319842"/>
              <a:ext cx="458596" cy="369332"/>
            </a:xfrm>
            <a:prstGeom prst="rect">
              <a:avLst/>
            </a:prstGeom>
            <a:noFill/>
          </p:spPr>
          <p:txBody>
            <a:bodyPr wrap="square" rtlCol="0">
              <a:spAutoFit/>
            </a:bodyPr>
            <a:lstStyle/>
            <a:p>
              <a:r>
                <a:rPr kumimoji="1" lang="ja-JP" altLang="en-US" dirty="0" smtClean="0"/>
                <a:t>雪</a:t>
              </a:r>
              <a:endParaRPr kumimoji="1" lang="ja-JP" altLang="en-US" dirty="0"/>
            </a:p>
          </p:txBody>
        </p:sp>
        <p:sp>
          <p:nvSpPr>
            <p:cNvPr id="9" name="テキスト ボックス 8"/>
            <p:cNvSpPr txBox="1"/>
            <p:nvPr/>
          </p:nvSpPr>
          <p:spPr>
            <a:xfrm>
              <a:off x="727654" y="4024332"/>
              <a:ext cx="458596" cy="369332"/>
            </a:xfrm>
            <a:prstGeom prst="rect">
              <a:avLst/>
            </a:prstGeom>
            <a:noFill/>
          </p:spPr>
          <p:txBody>
            <a:bodyPr wrap="square" rtlCol="0">
              <a:spAutoFit/>
            </a:bodyPr>
            <a:lstStyle/>
            <a:p>
              <a:r>
                <a:rPr lang="ja-JP" altLang="en-US" dirty="0" smtClean="0"/>
                <a:t>氷</a:t>
              </a:r>
              <a:endParaRPr kumimoji="1" lang="ja-JP" altLang="en-US" dirty="0"/>
            </a:p>
          </p:txBody>
        </p:sp>
        <p:cxnSp>
          <p:nvCxnSpPr>
            <p:cNvPr id="11" name="直線矢印コネクタ 10"/>
            <p:cNvCxnSpPr/>
            <p:nvPr/>
          </p:nvCxnSpPr>
          <p:spPr>
            <a:xfrm>
              <a:off x="621825" y="2128243"/>
              <a:ext cx="0" cy="105887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621825" y="3187120"/>
              <a:ext cx="0" cy="238629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199902" y="2433958"/>
              <a:ext cx="421923" cy="369332"/>
            </a:xfrm>
            <a:prstGeom prst="rect">
              <a:avLst/>
            </a:prstGeom>
            <a:noFill/>
          </p:spPr>
          <p:txBody>
            <a:bodyPr wrap="square" rtlCol="0">
              <a:spAutoFit/>
            </a:bodyPr>
            <a:lstStyle/>
            <a:p>
              <a:r>
                <a:rPr kumimoji="1" lang="en-US" altLang="ja-JP" dirty="0" err="1" smtClean="0"/>
                <a:t>hs</a:t>
              </a:r>
              <a:endParaRPr kumimoji="1" lang="ja-JP" altLang="en-US" dirty="0"/>
            </a:p>
          </p:txBody>
        </p:sp>
        <p:sp>
          <p:nvSpPr>
            <p:cNvPr id="15" name="テキスト ボックス 14"/>
            <p:cNvSpPr txBox="1"/>
            <p:nvPr/>
          </p:nvSpPr>
          <p:spPr>
            <a:xfrm>
              <a:off x="199902" y="4024332"/>
              <a:ext cx="421923" cy="369332"/>
            </a:xfrm>
            <a:prstGeom prst="rect">
              <a:avLst/>
            </a:prstGeom>
            <a:noFill/>
          </p:spPr>
          <p:txBody>
            <a:bodyPr wrap="square" rtlCol="0">
              <a:spAutoFit/>
            </a:bodyPr>
            <a:lstStyle/>
            <a:p>
              <a:r>
                <a:rPr kumimoji="1" lang="en-US" altLang="ja-JP" dirty="0" smtClean="0"/>
                <a:t>hi</a:t>
              </a:r>
              <a:endParaRPr kumimoji="1" lang="ja-JP" altLang="en-US" dirty="0"/>
            </a:p>
          </p:txBody>
        </p:sp>
        <p:cxnSp>
          <p:nvCxnSpPr>
            <p:cNvPr id="17" name="直線矢印コネクタ 16"/>
            <p:cNvCxnSpPr/>
            <p:nvPr/>
          </p:nvCxnSpPr>
          <p:spPr>
            <a:xfrm>
              <a:off x="1515500" y="1636992"/>
              <a:ext cx="0" cy="49384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8" name="直線矢印コネクタ 17"/>
            <p:cNvCxnSpPr/>
            <p:nvPr/>
          </p:nvCxnSpPr>
          <p:spPr>
            <a:xfrm>
              <a:off x="1835623" y="1608176"/>
              <a:ext cx="0" cy="49384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9" name="直線矢印コネクタ 18"/>
            <p:cNvCxnSpPr/>
            <p:nvPr/>
          </p:nvCxnSpPr>
          <p:spPr>
            <a:xfrm>
              <a:off x="2215652" y="1608176"/>
              <a:ext cx="0" cy="493846"/>
            </a:xfrm>
            <a:prstGeom prst="straightConnector1">
              <a:avLst/>
            </a:prstGeom>
            <a:ln>
              <a:headEnd type="arrow"/>
              <a:tailEnd type="none"/>
            </a:ln>
          </p:spPr>
          <p:style>
            <a:lnRef idx="2">
              <a:schemeClr val="accent2"/>
            </a:lnRef>
            <a:fillRef idx="0">
              <a:schemeClr val="accent2"/>
            </a:fillRef>
            <a:effectRef idx="1">
              <a:schemeClr val="accent2"/>
            </a:effectRef>
            <a:fontRef idx="minor">
              <a:schemeClr val="tx1"/>
            </a:fontRef>
          </p:style>
        </p:cxnSp>
        <p:cxnSp>
          <p:nvCxnSpPr>
            <p:cNvPr id="20" name="直線矢印コネクタ 19"/>
            <p:cNvCxnSpPr/>
            <p:nvPr/>
          </p:nvCxnSpPr>
          <p:spPr>
            <a:xfrm flipV="1">
              <a:off x="2607658" y="1640047"/>
              <a:ext cx="0" cy="502087"/>
            </a:xfrm>
            <a:prstGeom prst="straightConnector1">
              <a:avLst/>
            </a:prstGeom>
            <a:ln>
              <a:headEnd type="arrow"/>
              <a:tailEnd type="none"/>
            </a:ln>
          </p:spPr>
          <p:style>
            <a:lnRef idx="2">
              <a:schemeClr val="accent2"/>
            </a:lnRef>
            <a:fillRef idx="0">
              <a:schemeClr val="accent2"/>
            </a:fillRef>
            <a:effectRef idx="1">
              <a:schemeClr val="accent2"/>
            </a:effectRef>
            <a:fontRef idx="minor">
              <a:schemeClr val="tx1"/>
            </a:fontRef>
          </p:style>
        </p:cxnSp>
        <p:cxnSp>
          <p:nvCxnSpPr>
            <p:cNvPr id="22" name="直線矢印コネクタ 21"/>
            <p:cNvCxnSpPr/>
            <p:nvPr/>
          </p:nvCxnSpPr>
          <p:spPr>
            <a:xfrm flipV="1">
              <a:off x="2927782" y="1640047"/>
              <a:ext cx="0" cy="502087"/>
            </a:xfrm>
            <a:prstGeom prst="straightConnector1">
              <a:avLst/>
            </a:prstGeom>
            <a:ln>
              <a:headEnd type="arrow"/>
              <a:tailEnd type="none"/>
            </a:ln>
          </p:spPr>
          <p:style>
            <a:lnRef idx="2">
              <a:schemeClr val="accent2"/>
            </a:lnRef>
            <a:fillRef idx="0">
              <a:schemeClr val="accent2"/>
            </a:fillRef>
            <a:effectRef idx="1">
              <a:schemeClr val="accent2"/>
            </a:effectRef>
            <a:fontRef idx="minor">
              <a:schemeClr val="tx1"/>
            </a:fontRef>
          </p:style>
        </p:cxnSp>
        <p:cxnSp>
          <p:nvCxnSpPr>
            <p:cNvPr id="23" name="直線矢印コネクタ 22"/>
            <p:cNvCxnSpPr/>
            <p:nvPr/>
          </p:nvCxnSpPr>
          <p:spPr>
            <a:xfrm flipH="1">
              <a:off x="2983107" y="1600200"/>
              <a:ext cx="263046" cy="519802"/>
            </a:xfrm>
            <a:prstGeom prst="straightConnector1">
              <a:avLst/>
            </a:prstGeom>
            <a:ln>
              <a:headEnd type="arrow"/>
              <a:tailEnd type="none"/>
            </a:ln>
          </p:spPr>
          <p:style>
            <a:lnRef idx="2">
              <a:schemeClr val="accent2"/>
            </a:lnRef>
            <a:fillRef idx="0">
              <a:schemeClr val="accent2"/>
            </a:fillRef>
            <a:effectRef idx="1">
              <a:schemeClr val="accent2"/>
            </a:effectRef>
            <a:fontRef idx="minor">
              <a:schemeClr val="tx1"/>
            </a:fontRef>
          </p:style>
        </p:cxnSp>
        <p:sp>
          <p:nvSpPr>
            <p:cNvPr id="25" name="テキスト ボックス 24"/>
            <p:cNvSpPr txBox="1"/>
            <p:nvPr/>
          </p:nvSpPr>
          <p:spPr>
            <a:xfrm>
              <a:off x="1321821" y="1258733"/>
              <a:ext cx="599016" cy="369332"/>
            </a:xfrm>
            <a:prstGeom prst="rect">
              <a:avLst/>
            </a:prstGeom>
            <a:noFill/>
          </p:spPr>
          <p:txBody>
            <a:bodyPr wrap="square" rtlCol="0">
              <a:spAutoFit/>
            </a:bodyPr>
            <a:lstStyle/>
            <a:p>
              <a:r>
                <a:rPr kumimoji="1" lang="en-US" altLang="ja-JP" dirty="0" err="1" smtClean="0"/>
                <a:t>Fs</a:t>
              </a:r>
              <a:endParaRPr kumimoji="1" lang="ja-JP" altLang="en-US" dirty="0"/>
            </a:p>
          </p:txBody>
        </p:sp>
        <p:sp>
          <p:nvSpPr>
            <p:cNvPr id="26" name="テキスト ボックス 25"/>
            <p:cNvSpPr txBox="1"/>
            <p:nvPr/>
          </p:nvSpPr>
          <p:spPr>
            <a:xfrm>
              <a:off x="1621329" y="1253766"/>
              <a:ext cx="462539" cy="369332"/>
            </a:xfrm>
            <a:prstGeom prst="rect">
              <a:avLst/>
            </a:prstGeom>
            <a:noFill/>
          </p:spPr>
          <p:txBody>
            <a:bodyPr wrap="square" rtlCol="0">
              <a:spAutoFit/>
            </a:bodyPr>
            <a:lstStyle/>
            <a:p>
              <a:r>
                <a:rPr kumimoji="1" lang="en-US" altLang="ja-JP" dirty="0" smtClean="0"/>
                <a:t>Fe</a:t>
              </a:r>
              <a:endParaRPr kumimoji="1" lang="ja-JP" altLang="en-US" dirty="0"/>
            </a:p>
          </p:txBody>
        </p:sp>
        <p:pic>
          <p:nvPicPr>
            <p:cNvPr id="27" name="図 2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868" y="1315588"/>
              <a:ext cx="393331" cy="284409"/>
            </a:xfrm>
            <a:prstGeom prst="rect">
              <a:avLst/>
            </a:prstGeom>
          </p:spPr>
        </p:pic>
        <p:sp>
          <p:nvSpPr>
            <p:cNvPr id="28" name="テキスト ボックス 27"/>
            <p:cNvSpPr txBox="1"/>
            <p:nvPr/>
          </p:nvSpPr>
          <p:spPr>
            <a:xfrm>
              <a:off x="2429303" y="1262536"/>
              <a:ext cx="462539" cy="369332"/>
            </a:xfrm>
            <a:prstGeom prst="rect">
              <a:avLst/>
            </a:prstGeom>
            <a:noFill/>
          </p:spPr>
          <p:txBody>
            <a:bodyPr wrap="square" rtlCol="0">
              <a:spAutoFit/>
            </a:bodyPr>
            <a:lstStyle/>
            <a:p>
              <a:r>
                <a:rPr kumimoji="1" lang="en-US" altLang="ja-JP" dirty="0" smtClean="0"/>
                <a:t>F</a:t>
              </a:r>
              <a:r>
                <a:rPr kumimoji="1" lang="en-US" altLang="ja-JP" sz="1400" dirty="0" smtClean="0"/>
                <a:t>L</a:t>
              </a:r>
              <a:endParaRPr kumimoji="1" lang="ja-JP" altLang="en-US" dirty="0"/>
            </a:p>
          </p:txBody>
        </p:sp>
        <p:sp>
          <p:nvSpPr>
            <p:cNvPr id="29" name="テキスト ボックス 28"/>
            <p:cNvSpPr txBox="1"/>
            <p:nvPr/>
          </p:nvSpPr>
          <p:spPr>
            <a:xfrm>
              <a:off x="2751837" y="1270715"/>
              <a:ext cx="462539" cy="369332"/>
            </a:xfrm>
            <a:prstGeom prst="rect">
              <a:avLst/>
            </a:prstGeom>
            <a:noFill/>
          </p:spPr>
          <p:txBody>
            <a:bodyPr wrap="square" rtlCol="0">
              <a:spAutoFit/>
            </a:bodyPr>
            <a:lstStyle/>
            <a:p>
              <a:r>
                <a:rPr kumimoji="1" lang="en-US" altLang="ja-JP" dirty="0" err="1" smtClean="0"/>
                <a:t>F</a:t>
              </a:r>
              <a:r>
                <a:rPr lang="en-US" altLang="ja-JP" sz="1400" dirty="0" err="1"/>
                <a:t>r</a:t>
              </a:r>
              <a:endParaRPr kumimoji="1" lang="ja-JP" altLang="en-US" dirty="0"/>
            </a:p>
          </p:txBody>
        </p:sp>
        <p:sp>
          <p:nvSpPr>
            <p:cNvPr id="30" name="テキスト ボックス 29"/>
            <p:cNvSpPr txBox="1"/>
            <p:nvPr/>
          </p:nvSpPr>
          <p:spPr>
            <a:xfrm>
              <a:off x="3135506" y="1267660"/>
              <a:ext cx="638303" cy="369332"/>
            </a:xfrm>
            <a:prstGeom prst="rect">
              <a:avLst/>
            </a:prstGeom>
            <a:noFill/>
          </p:spPr>
          <p:txBody>
            <a:bodyPr wrap="square" rtlCol="0">
              <a:spAutoFit/>
            </a:bodyPr>
            <a:lstStyle/>
            <a:p>
              <a:r>
                <a:rPr lang="en-US" altLang="ja-JP" dirty="0" smtClean="0"/>
                <a:t>α</a:t>
              </a:r>
              <a:r>
                <a:rPr kumimoji="1" lang="en-US" altLang="ja-JP" dirty="0" err="1" smtClean="0"/>
                <a:t>F</a:t>
              </a:r>
              <a:r>
                <a:rPr lang="en-US" altLang="ja-JP" sz="1400" dirty="0" err="1" smtClean="0"/>
                <a:t>r</a:t>
              </a:r>
              <a:endParaRPr kumimoji="1" lang="ja-JP" altLang="en-US" dirty="0"/>
            </a:p>
          </p:txBody>
        </p:sp>
        <p:cxnSp>
          <p:nvCxnSpPr>
            <p:cNvPr id="31" name="直線矢印コネクタ 30"/>
            <p:cNvCxnSpPr/>
            <p:nvPr/>
          </p:nvCxnSpPr>
          <p:spPr>
            <a:xfrm>
              <a:off x="2073833" y="5600508"/>
              <a:ext cx="10035" cy="342393"/>
            </a:xfrm>
            <a:prstGeom prst="straightConnector1">
              <a:avLst/>
            </a:prstGeom>
            <a:ln>
              <a:headEnd type="arrow"/>
              <a:tailEnd type="none"/>
            </a:ln>
          </p:spPr>
          <p:style>
            <a:lnRef idx="2">
              <a:schemeClr val="accent2"/>
            </a:lnRef>
            <a:fillRef idx="0">
              <a:schemeClr val="accent2"/>
            </a:fillRef>
            <a:effectRef idx="1">
              <a:schemeClr val="accent2"/>
            </a:effectRef>
            <a:fontRef idx="minor">
              <a:schemeClr val="tx1"/>
            </a:fontRef>
          </p:style>
        </p:cxnSp>
        <p:sp>
          <p:nvSpPr>
            <p:cNvPr id="32" name="テキスト ボックス 31"/>
            <p:cNvSpPr txBox="1"/>
            <p:nvPr/>
          </p:nvSpPr>
          <p:spPr>
            <a:xfrm>
              <a:off x="2080523" y="5663148"/>
              <a:ext cx="462539" cy="369332"/>
            </a:xfrm>
            <a:prstGeom prst="rect">
              <a:avLst/>
            </a:prstGeom>
            <a:noFill/>
          </p:spPr>
          <p:txBody>
            <a:bodyPr wrap="square" rtlCol="0">
              <a:spAutoFit/>
            </a:bodyPr>
            <a:lstStyle/>
            <a:p>
              <a:r>
                <a:rPr kumimoji="1" lang="en-US" altLang="ja-JP" dirty="0" smtClean="0"/>
                <a:t>F</a:t>
              </a:r>
              <a:r>
                <a:rPr kumimoji="1" lang="en-US" altLang="ja-JP" sz="1400" dirty="0" smtClean="0"/>
                <a:t>B</a:t>
              </a:r>
              <a:endParaRPr kumimoji="1" lang="ja-JP" altLang="en-US" dirty="0"/>
            </a:p>
          </p:txBody>
        </p:sp>
        <p:cxnSp>
          <p:nvCxnSpPr>
            <p:cNvPr id="34" name="直線矢印コネクタ 33"/>
            <p:cNvCxnSpPr/>
            <p:nvPr/>
          </p:nvCxnSpPr>
          <p:spPr>
            <a:xfrm>
              <a:off x="3426379" y="2142134"/>
              <a:ext cx="0" cy="54704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5" name="直線矢印コネクタ 34"/>
            <p:cNvCxnSpPr/>
            <p:nvPr/>
          </p:nvCxnSpPr>
          <p:spPr>
            <a:xfrm flipV="1">
              <a:off x="2080523" y="2803290"/>
              <a:ext cx="3345" cy="38383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5" name="直線矢印コネクタ 44"/>
            <p:cNvCxnSpPr/>
            <p:nvPr/>
          </p:nvCxnSpPr>
          <p:spPr>
            <a:xfrm flipH="1" flipV="1">
              <a:off x="2080523" y="2120002"/>
              <a:ext cx="11268" cy="4680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6" name="直線矢印コネクタ 45"/>
            <p:cNvCxnSpPr/>
            <p:nvPr/>
          </p:nvCxnSpPr>
          <p:spPr>
            <a:xfrm flipV="1">
              <a:off x="2088446" y="3187120"/>
              <a:ext cx="3345" cy="38383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7" name="直線矢印コネクタ 46"/>
            <p:cNvCxnSpPr/>
            <p:nvPr/>
          </p:nvCxnSpPr>
          <p:spPr>
            <a:xfrm flipV="1">
              <a:off x="2073833" y="5189581"/>
              <a:ext cx="3345" cy="38383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56" name="テキスト ボックス 55"/>
            <p:cNvSpPr txBox="1"/>
            <p:nvPr/>
          </p:nvSpPr>
          <p:spPr>
            <a:xfrm>
              <a:off x="3450342" y="2218706"/>
              <a:ext cx="347430" cy="369332"/>
            </a:xfrm>
            <a:prstGeom prst="rect">
              <a:avLst/>
            </a:prstGeom>
            <a:noFill/>
          </p:spPr>
          <p:txBody>
            <a:bodyPr wrap="square" rtlCol="0">
              <a:spAutoFit/>
            </a:bodyPr>
            <a:lstStyle/>
            <a:p>
              <a:r>
                <a:rPr kumimoji="1" lang="en-US" altLang="ja-JP" dirty="0" smtClean="0"/>
                <a:t>I</a:t>
              </a:r>
              <a:endParaRPr kumimoji="1" lang="ja-JP" altLang="en-US" dirty="0"/>
            </a:p>
          </p:txBody>
        </p:sp>
        <p:pic>
          <p:nvPicPr>
            <p:cNvPr id="10" name="図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555" y="2120002"/>
              <a:ext cx="990337" cy="468036"/>
            </a:xfrm>
            <a:prstGeom prst="rect">
              <a:avLst/>
            </a:prstGeom>
          </p:spPr>
        </p:pic>
        <p:pic>
          <p:nvPicPr>
            <p:cNvPr id="13" name="図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214" y="2729316"/>
              <a:ext cx="1040491" cy="444441"/>
            </a:xfrm>
            <a:prstGeom prst="rect">
              <a:avLst/>
            </a:prstGeom>
          </p:spPr>
        </p:pic>
        <p:pic>
          <p:nvPicPr>
            <p:cNvPr id="16" name="図 1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6892" y="3201326"/>
              <a:ext cx="1146251" cy="500208"/>
            </a:xfrm>
            <a:prstGeom prst="rect">
              <a:avLst/>
            </a:prstGeom>
          </p:spPr>
        </p:pic>
        <p:pic>
          <p:nvPicPr>
            <p:cNvPr id="21" name="図 2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3847" y="5054884"/>
              <a:ext cx="1256495" cy="522809"/>
            </a:xfrm>
            <a:prstGeom prst="rect">
              <a:avLst/>
            </a:prstGeom>
          </p:spPr>
        </p:pic>
        <p:pic>
          <p:nvPicPr>
            <p:cNvPr id="24" name="図 2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8572" y="5468814"/>
              <a:ext cx="1257849" cy="218095"/>
            </a:xfrm>
            <a:prstGeom prst="rect">
              <a:avLst/>
            </a:prstGeom>
          </p:spPr>
        </p:pic>
      </p:grpSp>
    </p:spTree>
    <p:extLst>
      <p:ext uri="{BB962C8B-B14F-4D97-AF65-F5344CB8AC3E}">
        <p14:creationId xmlns:p14="http://schemas.microsoft.com/office/powerpoint/2010/main" val="13093018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663</TotalTime>
  <Words>1583</Words>
  <Application>Microsoft Macintosh PowerPoint</Application>
  <PresentationFormat>画面に合わせる (4:3)</PresentationFormat>
  <Paragraphs>226</Paragraphs>
  <Slides>24</Slides>
  <Notes>3</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ホワイト</vt:lpstr>
      <vt:lpstr>海氷熱力学モデル(Winton 2000)実装 の取り組み</vt:lpstr>
      <vt:lpstr>はじめに　 〜海氷モデリングの基礎</vt:lpstr>
      <vt:lpstr>地球の極域に存在する海氷</vt:lpstr>
      <vt:lpstr>海氷モデルが表現する過程</vt:lpstr>
      <vt:lpstr>海氷モデルの概要</vt:lpstr>
      <vt:lpstr>海氷モデル開発の歴史1</vt:lpstr>
      <vt:lpstr>海氷モデル開発の歴史2</vt:lpstr>
      <vt:lpstr>海氷熱力学モデルの基礎</vt:lpstr>
      <vt:lpstr>系の設定と基礎方程式系 1</vt:lpstr>
      <vt:lpstr>系の設定と基礎方程式系 2</vt:lpstr>
      <vt:lpstr>海氷熱力学モデルの定式化(Winton, 2000)</vt:lpstr>
      <vt:lpstr>Winton(2000) の海氷熱力学モデル </vt:lpstr>
      <vt:lpstr>海氷のエンタルピー, 比熱</vt:lpstr>
      <vt:lpstr>Winton(2000) の海氷熱力学モデル 基礎方程式の鉛直離散化</vt:lpstr>
      <vt:lpstr>Winton(2000) の海氷熱力学モデル 基礎方程式の時間離散化</vt:lpstr>
      <vt:lpstr>表面温度 Ts, 海氷温度(T1,T2 ) 求め方</vt:lpstr>
      <vt:lpstr>雪・氷の生成・融解量の求め方</vt:lpstr>
      <vt:lpstr>氷層の再分割</vt:lpstr>
      <vt:lpstr>Winton(2000) 海氷熱力学モデル 手法のサマリー</vt:lpstr>
      <vt:lpstr>テスト計算</vt:lpstr>
      <vt:lpstr>テスト計算</vt:lpstr>
      <vt:lpstr>テスト計算</vt:lpstr>
      <vt:lpstr>テスト計算結果</vt:lpstr>
      <vt:lpstr>テスト計算結果</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海氷熱力学モデル(Winton 2000) の実装の取り組み</dc:title>
  <dc:creator>Kawai Yuta</dc:creator>
  <cp:lastModifiedBy>Kawai Yuta</cp:lastModifiedBy>
  <cp:revision>41</cp:revision>
  <dcterms:created xsi:type="dcterms:W3CDTF">2015-05-19T16:35:09Z</dcterms:created>
  <dcterms:modified xsi:type="dcterms:W3CDTF">2015-06-16T06:22:27Z</dcterms:modified>
</cp:coreProperties>
</file>