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5" r:id="rId6"/>
    <p:sldId id="266" r:id="rId7"/>
    <p:sldId id="267" r:id="rId8"/>
    <p:sldId id="269" r:id="rId9"/>
    <p:sldId id="260" r:id="rId10"/>
    <p:sldId id="261" r:id="rId11"/>
    <p:sldId id="262" r:id="rId12"/>
    <p:sldId id="264" r:id="rId13"/>
    <p:sldId id="268" r:id="rId14"/>
    <p:sldId id="263"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87" d="100"/>
          <a:sy n="187" d="100"/>
        </p:scale>
        <p:origin x="600" y="16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5E121-0162-B148-B93A-1BE99186D273}"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kumimoji="1" lang="ja-JP" altLang="en-US"/>
        </a:p>
      </dgm:t>
    </dgm:pt>
    <dgm:pt modelId="{AE8E8F86-883D-F644-8343-CB04888E94AD}">
      <dgm:prSet phldrT="[テキスト]" custT="1"/>
      <dgm:spPr/>
      <dgm:t>
        <a:bodyPr/>
        <a:lstStyle/>
        <a:p>
          <a:r>
            <a:rPr kumimoji="1" lang="ja-JP" altLang="en-US" sz="1600" b="1" dirty="0" smtClean="0"/>
            <a:t>モデルの結合</a:t>
          </a:r>
          <a:endParaRPr kumimoji="1" lang="en-US" altLang="ja-JP" sz="1600" b="1" dirty="0" smtClean="0"/>
        </a:p>
        <a:p>
          <a:r>
            <a:rPr kumimoji="1" lang="ja-JP" altLang="ja-JP" sz="1600" b="1" dirty="0" smtClean="0"/>
            <a:t>(</a:t>
          </a:r>
          <a:r>
            <a:rPr kumimoji="1" lang="en-US" altLang="ja-JP" sz="1600" b="1" dirty="0" smtClean="0"/>
            <a:t>3 </a:t>
          </a:r>
          <a:r>
            <a:rPr kumimoji="1" lang="ja-JP" altLang="en-US" sz="1600" b="1" dirty="0" smtClean="0"/>
            <a:t>か月</a:t>
          </a:r>
          <a:r>
            <a:rPr kumimoji="1" lang="en-US" altLang="ja-JP" sz="1600" b="1" dirty="0" smtClean="0"/>
            <a:t>)</a:t>
          </a:r>
          <a:endParaRPr kumimoji="1" lang="ja-JP" altLang="en-US" sz="1600" b="1" dirty="0"/>
        </a:p>
      </dgm:t>
    </dgm:pt>
    <dgm:pt modelId="{CCD1F39C-6E47-394D-86B0-8C980FBBF5BB}" type="parTrans" cxnId="{745D21EF-388B-634F-9F50-21C63AC4EBF3}">
      <dgm:prSet/>
      <dgm:spPr/>
      <dgm:t>
        <a:bodyPr/>
        <a:lstStyle/>
        <a:p>
          <a:endParaRPr kumimoji="1" lang="ja-JP" altLang="en-US"/>
        </a:p>
      </dgm:t>
    </dgm:pt>
    <dgm:pt modelId="{EFF97A4E-49C2-E64D-AB89-C90DC47C223B}" type="sibTrans" cxnId="{745D21EF-388B-634F-9F50-21C63AC4EBF3}">
      <dgm:prSet/>
      <dgm:spPr/>
      <dgm:t>
        <a:bodyPr/>
        <a:lstStyle/>
        <a:p>
          <a:endParaRPr kumimoji="1" lang="ja-JP" altLang="en-US"/>
        </a:p>
      </dgm:t>
    </dgm:pt>
    <dgm:pt modelId="{FB33D1CD-2EFF-F74F-AE31-6DA50EB284F9}">
      <dgm:prSet phldrT="[テキスト]"/>
      <dgm:spPr/>
      <dgm:t>
        <a:bodyPr/>
        <a:lstStyle/>
        <a:p>
          <a:r>
            <a:rPr kumimoji="1" lang="ja-JP" altLang="en-US" dirty="0" smtClean="0"/>
            <a:t>共通基盤ライブラリの利用</a:t>
          </a:r>
          <a:endParaRPr kumimoji="1" lang="ja-JP" altLang="en-US" dirty="0"/>
        </a:p>
      </dgm:t>
    </dgm:pt>
    <dgm:pt modelId="{EFE2C896-A1DC-7042-86F7-5E9AB76DB6B5}" type="parTrans" cxnId="{EB006396-EA8B-D94F-B9B2-B903154FB2FF}">
      <dgm:prSet/>
      <dgm:spPr/>
      <dgm:t>
        <a:bodyPr/>
        <a:lstStyle/>
        <a:p>
          <a:endParaRPr kumimoji="1" lang="ja-JP" altLang="en-US"/>
        </a:p>
      </dgm:t>
    </dgm:pt>
    <dgm:pt modelId="{009BE4E2-1EAA-2940-8651-A3F14C3A13BB}" type="sibTrans" cxnId="{EB006396-EA8B-D94F-B9B2-B903154FB2FF}">
      <dgm:prSet/>
      <dgm:spPr/>
      <dgm:t>
        <a:bodyPr/>
        <a:lstStyle/>
        <a:p>
          <a:endParaRPr kumimoji="1" lang="ja-JP" altLang="en-US"/>
        </a:p>
      </dgm:t>
    </dgm:pt>
    <dgm:pt modelId="{0C232798-EE27-EF4B-9ACC-EFD44D733922}">
      <dgm:prSet phldrT="[テキスト]" custT="1"/>
      <dgm:spPr/>
      <dgm:t>
        <a:bodyPr/>
        <a:lstStyle/>
        <a:p>
          <a:r>
            <a:rPr kumimoji="1" lang="ja-JP" altLang="en-US" sz="1600" dirty="0" smtClean="0"/>
            <a:t>水惑星実験</a:t>
          </a:r>
          <a:r>
            <a:rPr kumimoji="1" lang="en-US" altLang="ja-JP" sz="1600" dirty="0" smtClean="0"/>
            <a:t>1</a:t>
          </a:r>
        </a:p>
        <a:p>
          <a:endParaRPr kumimoji="1" lang="ja-JP" altLang="en-US" sz="1600" dirty="0"/>
        </a:p>
      </dgm:t>
    </dgm:pt>
    <dgm:pt modelId="{A2067EB1-AFF2-594A-B042-1BCE43785A94}" type="parTrans" cxnId="{AD083049-F9D0-2047-8AF6-0DEE03D0B16B}">
      <dgm:prSet/>
      <dgm:spPr/>
      <dgm:t>
        <a:bodyPr/>
        <a:lstStyle/>
        <a:p>
          <a:endParaRPr kumimoji="1" lang="ja-JP" altLang="en-US"/>
        </a:p>
      </dgm:t>
    </dgm:pt>
    <dgm:pt modelId="{49D7EEFC-0237-3D4F-B7E9-5C838086C024}" type="sibTrans" cxnId="{AD083049-F9D0-2047-8AF6-0DEE03D0B16B}">
      <dgm:prSet/>
      <dgm:spPr/>
      <dgm:t>
        <a:bodyPr/>
        <a:lstStyle/>
        <a:p>
          <a:endParaRPr kumimoji="1" lang="ja-JP" altLang="en-US"/>
        </a:p>
      </dgm:t>
    </dgm:pt>
    <dgm:pt modelId="{18F9BCEE-E08D-134C-BF95-003D66BD7DE3}">
      <dgm:prSet phldrT="[テキスト]"/>
      <dgm:spPr/>
      <dgm:t>
        <a:bodyPr/>
        <a:lstStyle/>
        <a:p>
          <a:r>
            <a:rPr kumimoji="1" lang="ja-JP" altLang="en-US" dirty="0" smtClean="0"/>
            <a:t>現在地球設定で標準実験の作成</a:t>
          </a:r>
          <a:r>
            <a:rPr kumimoji="1" lang="en-US" altLang="ja-JP" dirty="0" smtClean="0"/>
            <a:t>, </a:t>
          </a:r>
          <a:r>
            <a:rPr kumimoji="1" lang="ja-JP" altLang="en-US" dirty="0" smtClean="0"/>
            <a:t>実施</a:t>
          </a:r>
          <a:r>
            <a:rPr kumimoji="1" lang="en-US" altLang="ja-JP" dirty="0" smtClean="0"/>
            <a:t> </a:t>
          </a:r>
          <a:r>
            <a:rPr kumimoji="1" lang="en-US" altLang="ja-JP" dirty="0" smtClean="0"/>
            <a:t>&lt;- (</a:t>
          </a:r>
          <a:r>
            <a:rPr kumimoji="1" lang="en-US" altLang="ja-JP" dirty="0" smtClean="0"/>
            <a:t>8, 9</a:t>
          </a:r>
          <a:r>
            <a:rPr kumimoji="1" lang="en-US" altLang="ja-JP" dirty="0" smtClean="0"/>
            <a:t> </a:t>
          </a:r>
          <a:r>
            <a:rPr kumimoji="1" lang="ja-JP" altLang="en-US" dirty="0" smtClean="0"/>
            <a:t>月</a:t>
          </a:r>
          <a:r>
            <a:rPr kumimoji="1" lang="en-US" altLang="ja-JP" dirty="0" smtClean="0"/>
            <a:t>)</a:t>
          </a:r>
          <a:endParaRPr kumimoji="1" lang="ja-JP" altLang="en-US" dirty="0"/>
        </a:p>
      </dgm:t>
    </dgm:pt>
    <dgm:pt modelId="{CE6F98D6-A646-9E42-BE81-2958D89E990C}" type="parTrans" cxnId="{660FF35A-7929-0F42-ABDE-7E5B2349C158}">
      <dgm:prSet/>
      <dgm:spPr/>
      <dgm:t>
        <a:bodyPr/>
        <a:lstStyle/>
        <a:p>
          <a:endParaRPr kumimoji="1" lang="ja-JP" altLang="en-US"/>
        </a:p>
      </dgm:t>
    </dgm:pt>
    <dgm:pt modelId="{F9896A03-5F19-4E46-B1C4-4692BD60021F}" type="sibTrans" cxnId="{660FF35A-7929-0F42-ABDE-7E5B2349C158}">
      <dgm:prSet/>
      <dgm:spPr/>
      <dgm:t>
        <a:bodyPr/>
        <a:lstStyle/>
        <a:p>
          <a:endParaRPr kumimoji="1" lang="ja-JP" altLang="en-US"/>
        </a:p>
      </dgm:t>
    </dgm:pt>
    <dgm:pt modelId="{7084EA8A-C70B-7749-AEC8-DE4D2A815DBB}">
      <dgm:prSet phldrT="[テキスト]"/>
      <dgm:spPr/>
      <dgm:t>
        <a:bodyPr/>
        <a:lstStyle/>
        <a:p>
          <a:r>
            <a:rPr kumimoji="1" lang="ja-JP" altLang="en-US" dirty="0" smtClean="0"/>
            <a:t>パラメータ実験</a:t>
          </a:r>
          <a:r>
            <a:rPr kumimoji="1" lang="en-US" altLang="ja-JP" dirty="0" smtClean="0"/>
            <a:t>(</a:t>
          </a:r>
          <a:r>
            <a:rPr kumimoji="1" lang="ja-JP" altLang="en-US" dirty="0" smtClean="0"/>
            <a:t>太陽定数依存性の調査</a:t>
          </a:r>
          <a:r>
            <a:rPr kumimoji="1" lang="en-US" altLang="ja-JP" dirty="0" smtClean="0"/>
            <a:t>) &lt;- (10 </a:t>
          </a:r>
          <a:r>
            <a:rPr kumimoji="1" lang="ja-JP" altLang="en-US" dirty="0" smtClean="0"/>
            <a:t>月以降</a:t>
          </a:r>
          <a:r>
            <a:rPr kumimoji="1" lang="en-US" altLang="ja-JP" dirty="0" smtClean="0"/>
            <a:t>)</a:t>
          </a:r>
          <a:endParaRPr kumimoji="1" lang="ja-JP" altLang="en-US" dirty="0"/>
        </a:p>
      </dgm:t>
    </dgm:pt>
    <dgm:pt modelId="{AA29ABAE-F337-7841-8BCF-17DC2F0E0D9E}" type="parTrans" cxnId="{93033398-2768-9048-BCB4-E2F4435E7C6C}">
      <dgm:prSet/>
      <dgm:spPr/>
      <dgm:t>
        <a:bodyPr/>
        <a:lstStyle/>
        <a:p>
          <a:endParaRPr kumimoji="1" lang="ja-JP" altLang="en-US"/>
        </a:p>
      </dgm:t>
    </dgm:pt>
    <dgm:pt modelId="{FE3CBB53-7EC1-9B4B-9018-1783BE21E7C7}" type="sibTrans" cxnId="{93033398-2768-9048-BCB4-E2F4435E7C6C}">
      <dgm:prSet/>
      <dgm:spPr/>
      <dgm:t>
        <a:bodyPr/>
        <a:lstStyle/>
        <a:p>
          <a:endParaRPr kumimoji="1" lang="ja-JP" altLang="en-US"/>
        </a:p>
      </dgm:t>
    </dgm:pt>
    <dgm:pt modelId="{23A4D7A0-21E5-9244-9731-21E662FB3FD3}">
      <dgm:prSet phldrT="[テキスト]" custT="1"/>
      <dgm:spPr/>
      <dgm:t>
        <a:bodyPr/>
        <a:lstStyle/>
        <a:p>
          <a:r>
            <a:rPr kumimoji="1" lang="ja-JP" altLang="en-US" sz="1600" dirty="0" smtClean="0"/>
            <a:t>水惑星実験</a:t>
          </a:r>
          <a:r>
            <a:rPr kumimoji="1" lang="en-US" altLang="ja-JP" sz="1600" dirty="0" smtClean="0"/>
            <a:t>2</a:t>
          </a:r>
          <a:endParaRPr kumimoji="1" lang="ja-JP" altLang="en-US" sz="1600" dirty="0"/>
        </a:p>
      </dgm:t>
    </dgm:pt>
    <dgm:pt modelId="{733C6298-9CA6-8C44-9B31-D37D5B52994B}" type="parTrans" cxnId="{1140E8D3-A9EB-5142-99BF-472FE4C17200}">
      <dgm:prSet/>
      <dgm:spPr/>
      <dgm:t>
        <a:bodyPr/>
        <a:lstStyle/>
        <a:p>
          <a:endParaRPr kumimoji="1" lang="ja-JP" altLang="en-US"/>
        </a:p>
      </dgm:t>
    </dgm:pt>
    <dgm:pt modelId="{CC76BC71-3138-5E41-B908-CC39FB7F3E1A}" type="sibTrans" cxnId="{1140E8D3-A9EB-5142-99BF-472FE4C17200}">
      <dgm:prSet/>
      <dgm:spPr/>
      <dgm:t>
        <a:bodyPr/>
        <a:lstStyle/>
        <a:p>
          <a:endParaRPr kumimoji="1" lang="ja-JP" altLang="en-US"/>
        </a:p>
      </dgm:t>
    </dgm:pt>
    <dgm:pt modelId="{4DB8017F-2BAF-FB4E-BAFE-3D2238F019F9}">
      <dgm:prSet phldrT="[テキスト]"/>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dirty="0" smtClean="0"/>
            <a:t>データ解析</a:t>
          </a:r>
          <a:r>
            <a:rPr kumimoji="1" lang="en-US" altLang="ja-JP" dirty="0" smtClean="0"/>
            <a:t>, </a:t>
          </a:r>
          <a:r>
            <a:rPr kumimoji="1" lang="ja-JP" altLang="en-US" dirty="0" smtClean="0"/>
            <a:t>気候状態決定における海洋の役割の考察</a:t>
          </a:r>
          <a:r>
            <a:rPr kumimoji="1" lang="en-US" altLang="ja-JP" dirty="0" smtClean="0"/>
            <a:t>  (1,2,3 </a:t>
          </a:r>
          <a:r>
            <a:rPr kumimoji="1" lang="ja-JP" altLang="en-US" dirty="0" smtClean="0"/>
            <a:t>月</a:t>
          </a:r>
          <a:r>
            <a:rPr kumimoji="1" lang="en-US" altLang="ja-JP" dirty="0" smtClean="0"/>
            <a:t>)</a:t>
          </a:r>
          <a:endParaRPr kumimoji="1" lang="ja-JP" altLang="en-US" dirty="0"/>
        </a:p>
      </dgm:t>
    </dgm:pt>
    <dgm:pt modelId="{C3CCC667-FE03-F545-A64C-E5F834F0028B}" type="parTrans" cxnId="{0837A2EF-0DA9-A14C-873E-AD41A65B711D}">
      <dgm:prSet/>
      <dgm:spPr/>
      <dgm:t>
        <a:bodyPr/>
        <a:lstStyle/>
        <a:p>
          <a:endParaRPr kumimoji="1" lang="ja-JP" altLang="en-US"/>
        </a:p>
      </dgm:t>
    </dgm:pt>
    <dgm:pt modelId="{12261F1B-FCF3-F945-B2FD-62C1922E1893}" type="sibTrans" cxnId="{0837A2EF-0DA9-A14C-873E-AD41A65B711D}">
      <dgm:prSet/>
      <dgm:spPr/>
      <dgm:t>
        <a:bodyPr/>
        <a:lstStyle/>
        <a:p>
          <a:endParaRPr kumimoji="1" lang="ja-JP" altLang="en-US"/>
        </a:p>
      </dgm:t>
    </dgm:pt>
    <dgm:pt modelId="{F0014A11-F51E-1B41-9BA0-9DF753D082B1}">
      <dgm:prSet phldrT="[テキスト]"/>
      <dgm:spPr/>
      <dgm:t>
        <a:bodyPr/>
        <a:lstStyle/>
        <a:p>
          <a:r>
            <a:rPr kumimoji="1" lang="en-US" altLang="ja-JP" dirty="0" smtClean="0"/>
            <a:t>IO (gtool5), </a:t>
          </a:r>
          <a:r>
            <a:rPr kumimoji="1" lang="ja-JP" altLang="en-US" dirty="0" smtClean="0"/>
            <a:t>カップラー</a:t>
          </a:r>
          <a:r>
            <a:rPr kumimoji="1" lang="en-US" altLang="ja-JP" dirty="0" smtClean="0"/>
            <a:t> (JCUP?)</a:t>
          </a:r>
          <a:endParaRPr kumimoji="1" lang="ja-JP" altLang="en-US" dirty="0"/>
        </a:p>
      </dgm:t>
    </dgm:pt>
    <dgm:pt modelId="{EE8F6917-63ED-C54B-BD71-E8167A0F105E}" type="parTrans" cxnId="{907880C3-6EE2-5742-9B33-842442BC57BD}">
      <dgm:prSet/>
      <dgm:spPr/>
      <dgm:t>
        <a:bodyPr/>
        <a:lstStyle/>
        <a:p>
          <a:endParaRPr kumimoji="1" lang="ja-JP" altLang="en-US"/>
        </a:p>
      </dgm:t>
    </dgm:pt>
    <dgm:pt modelId="{C876C703-98C3-EA49-8E57-FDF6B29EEC98}" type="sibTrans" cxnId="{907880C3-6EE2-5742-9B33-842442BC57BD}">
      <dgm:prSet/>
      <dgm:spPr/>
      <dgm:t>
        <a:bodyPr/>
        <a:lstStyle/>
        <a:p>
          <a:endParaRPr kumimoji="1" lang="ja-JP" altLang="en-US"/>
        </a:p>
      </dgm:t>
    </dgm:pt>
    <dgm:pt modelId="{E08FCF31-1CEC-E248-9355-AA3FA82919BD}">
      <dgm:prSet phldrT="[テキスト]"/>
      <dgm:spPr/>
      <dgm:t>
        <a:bodyPr/>
        <a:lstStyle/>
        <a:p>
          <a:r>
            <a:rPr kumimoji="1" lang="ja-JP" altLang="en-US" dirty="0" smtClean="0"/>
            <a:t>海氷熱力学モデルの実装</a:t>
          </a:r>
          <a:r>
            <a:rPr kumimoji="1" lang="en-US" altLang="ja-JP" dirty="0" smtClean="0"/>
            <a:t>(Winton, 2000), </a:t>
          </a:r>
          <a:r>
            <a:rPr kumimoji="1" lang="ja-JP" altLang="en-US" dirty="0" smtClean="0"/>
            <a:t>カップラーの調査</a:t>
          </a:r>
          <a:r>
            <a:rPr kumimoji="1" lang="en-US" altLang="ja-JP" dirty="0" smtClean="0"/>
            <a:t>     &lt;- (4 </a:t>
          </a:r>
          <a:r>
            <a:rPr kumimoji="1" lang="ja-JP" altLang="en-US" dirty="0" smtClean="0"/>
            <a:t>月</a:t>
          </a:r>
          <a:r>
            <a:rPr kumimoji="1" lang="en-US" altLang="ja-JP" dirty="0" smtClean="0"/>
            <a:t>)  </a:t>
          </a:r>
          <a:endParaRPr kumimoji="1" lang="ja-JP" altLang="en-US" dirty="0"/>
        </a:p>
      </dgm:t>
    </dgm:pt>
    <dgm:pt modelId="{4822881B-443A-1A4E-9CE3-31C9DFC83457}" type="parTrans" cxnId="{06923C4C-58EE-EC45-9F01-729258ED8764}">
      <dgm:prSet/>
      <dgm:spPr/>
      <dgm:t>
        <a:bodyPr/>
        <a:lstStyle/>
        <a:p>
          <a:endParaRPr kumimoji="1" lang="ja-JP" altLang="en-US"/>
        </a:p>
      </dgm:t>
    </dgm:pt>
    <dgm:pt modelId="{A6D84DF9-4CE7-ED46-A35C-F06AFF7B6549}" type="sibTrans" cxnId="{06923C4C-58EE-EC45-9F01-729258ED8764}">
      <dgm:prSet/>
      <dgm:spPr/>
      <dgm:t>
        <a:bodyPr/>
        <a:lstStyle/>
        <a:p>
          <a:endParaRPr kumimoji="1" lang="ja-JP" altLang="en-US"/>
        </a:p>
      </dgm:t>
    </dgm:pt>
    <dgm:pt modelId="{1C3F2672-1BEE-344D-9E11-3829DF0EF76B}">
      <dgm:prSet phldrT="[テキスト]"/>
      <dgm:spPr/>
      <dgm:t>
        <a:bodyPr/>
        <a:lstStyle/>
        <a:p>
          <a:r>
            <a:rPr kumimoji="1" lang="ja-JP" altLang="en-US" dirty="0" smtClean="0"/>
            <a:t>大気モデル</a:t>
          </a:r>
          <a:r>
            <a:rPr kumimoji="1" lang="en-US" altLang="ja-JP" dirty="0" smtClean="0"/>
            <a:t>(DCPAM), </a:t>
          </a:r>
          <a:r>
            <a:rPr kumimoji="1" lang="ja-JP" altLang="en-US" dirty="0" smtClean="0"/>
            <a:t>海洋モデル</a:t>
          </a:r>
          <a:r>
            <a:rPr kumimoji="1" lang="en-US" altLang="ja-JP" dirty="0" smtClean="0"/>
            <a:t>, </a:t>
          </a:r>
          <a:r>
            <a:rPr kumimoji="1" lang="ja-JP" altLang="en-US" dirty="0" smtClean="0"/>
            <a:t>海氷モデルの結合</a:t>
          </a:r>
          <a:r>
            <a:rPr kumimoji="1" lang="en-US" altLang="ja-JP" dirty="0" smtClean="0"/>
            <a:t> </a:t>
          </a:r>
          <a:r>
            <a:rPr kumimoji="1" lang="en-US" altLang="ja-JP" dirty="0" smtClean="0"/>
            <a:t>&lt;- (</a:t>
          </a:r>
          <a:r>
            <a:rPr kumimoji="1" lang="en-US" altLang="ja-JP" dirty="0" smtClean="0"/>
            <a:t>5, 6, 7</a:t>
          </a:r>
          <a:r>
            <a:rPr kumimoji="1" lang="en-US" altLang="ja-JP" dirty="0" smtClean="0"/>
            <a:t> </a:t>
          </a:r>
          <a:r>
            <a:rPr kumimoji="1" lang="ja-JP" altLang="en-US" dirty="0" smtClean="0"/>
            <a:t>月</a:t>
          </a:r>
          <a:r>
            <a:rPr kumimoji="1" lang="en-US" altLang="ja-JP" dirty="0" smtClean="0"/>
            <a:t>)</a:t>
          </a:r>
          <a:endParaRPr kumimoji="1" lang="ja-JP" altLang="en-US" dirty="0"/>
        </a:p>
      </dgm:t>
    </dgm:pt>
    <dgm:pt modelId="{8A334E66-C851-E547-8DF9-2F49BCA4D5D4}" type="parTrans" cxnId="{011E5962-BE5C-AD47-8A04-8A984058A537}">
      <dgm:prSet/>
      <dgm:spPr/>
      <dgm:t>
        <a:bodyPr/>
        <a:lstStyle/>
        <a:p>
          <a:endParaRPr kumimoji="1" lang="ja-JP" altLang="en-US"/>
        </a:p>
      </dgm:t>
    </dgm:pt>
    <dgm:pt modelId="{FD41E6F9-C354-6D4E-AA97-FFB814A96728}" type="sibTrans" cxnId="{011E5962-BE5C-AD47-8A04-8A984058A537}">
      <dgm:prSet/>
      <dgm:spPr/>
      <dgm:t>
        <a:bodyPr/>
        <a:lstStyle/>
        <a:p>
          <a:endParaRPr kumimoji="1" lang="ja-JP" altLang="en-US"/>
        </a:p>
      </dgm:t>
    </dgm:pt>
    <dgm:pt modelId="{CB0F7A5A-39F8-1248-AEC2-1FC9D3A527A1}">
      <dgm:prSet phldrT="[テキスト]"/>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dirty="0" smtClean="0"/>
            <a:t>高解像度計算</a:t>
          </a:r>
          <a:r>
            <a:rPr kumimoji="1" lang="en-US" altLang="ja-JP" dirty="0" smtClean="0"/>
            <a:t> (</a:t>
          </a:r>
          <a:r>
            <a:rPr kumimoji="1" lang="ja-JP" altLang="en-US" dirty="0" smtClean="0"/>
            <a:t>来年度以降</a:t>
          </a:r>
          <a:r>
            <a:rPr kumimoji="1" lang="en-US" altLang="ja-JP" dirty="0" smtClean="0"/>
            <a:t>?)</a:t>
          </a:r>
          <a:endParaRPr kumimoji="1" lang="ja-JP" altLang="en-US" dirty="0"/>
        </a:p>
      </dgm:t>
    </dgm:pt>
    <dgm:pt modelId="{295C8AE0-091F-F746-A22D-3FCEB7427611}" type="parTrans" cxnId="{D7CFBE68-FA64-B247-925C-9B6002F78963}">
      <dgm:prSet/>
      <dgm:spPr/>
      <dgm:t>
        <a:bodyPr/>
        <a:lstStyle/>
        <a:p>
          <a:endParaRPr kumimoji="1" lang="ja-JP" altLang="en-US"/>
        </a:p>
      </dgm:t>
    </dgm:pt>
    <dgm:pt modelId="{19E7DE48-BC99-C84B-9DC3-912E238B32C3}" type="sibTrans" cxnId="{D7CFBE68-FA64-B247-925C-9B6002F78963}">
      <dgm:prSet/>
      <dgm:spPr/>
      <dgm:t>
        <a:bodyPr/>
        <a:lstStyle/>
        <a:p>
          <a:endParaRPr kumimoji="1" lang="ja-JP" altLang="en-US"/>
        </a:p>
      </dgm:t>
    </dgm:pt>
    <dgm:pt modelId="{2503F5B5-E225-5545-93E2-40D0BA8D88F3}">
      <dgm:prSet phldrT="[テキスト]"/>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dirty="0" smtClean="0"/>
            <a:t>モデル間比較</a:t>
          </a:r>
          <a:r>
            <a:rPr kumimoji="1" lang="en-US" altLang="ja-JP" dirty="0" smtClean="0"/>
            <a:t>(</a:t>
          </a:r>
          <a:r>
            <a:rPr kumimoji="1" lang="en-US" altLang="ja-JP" dirty="0" err="1" smtClean="0"/>
            <a:t>MITgcm</a:t>
          </a:r>
          <a:r>
            <a:rPr kumimoji="1" lang="en-US" altLang="ja-JP" dirty="0" smtClean="0"/>
            <a:t>?, NICAM+COCO?)  </a:t>
          </a:r>
          <a:r>
            <a:rPr kumimoji="1" lang="en-US" altLang="ja-JP" dirty="0" smtClean="0"/>
            <a:t>(</a:t>
          </a:r>
          <a:r>
            <a:rPr kumimoji="1" lang="ja-JP" altLang="en-US" dirty="0" smtClean="0"/>
            <a:t>来年度以降</a:t>
          </a:r>
          <a:r>
            <a:rPr kumimoji="1" lang="en-US" altLang="ja-JP" dirty="0" smtClean="0"/>
            <a:t>?)</a:t>
          </a:r>
          <a:endParaRPr kumimoji="1" lang="ja-JP" altLang="en-US" dirty="0"/>
        </a:p>
      </dgm:t>
    </dgm:pt>
    <dgm:pt modelId="{51104825-DBAE-DD47-AAB7-6B049F39C3A6}" type="parTrans" cxnId="{EBB7F69D-0A48-AE49-B03A-2A1C82FB00B3}">
      <dgm:prSet/>
      <dgm:spPr/>
      <dgm:t>
        <a:bodyPr/>
        <a:lstStyle/>
        <a:p>
          <a:endParaRPr kumimoji="1" lang="ja-JP" altLang="en-US"/>
        </a:p>
      </dgm:t>
    </dgm:pt>
    <dgm:pt modelId="{ACDAA00A-9210-4A45-8F9C-BA58F14DCD48}" type="sibTrans" cxnId="{EBB7F69D-0A48-AE49-B03A-2A1C82FB00B3}">
      <dgm:prSet/>
      <dgm:spPr/>
      <dgm:t>
        <a:bodyPr/>
        <a:lstStyle/>
        <a:p>
          <a:endParaRPr kumimoji="1" lang="ja-JP" altLang="en-US"/>
        </a:p>
      </dgm:t>
    </dgm:pt>
    <dgm:pt modelId="{D8FC2880-5929-FA4F-8D79-38DA16097C39}">
      <dgm:prSet phldrT="[テキスト]"/>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dirty="0" smtClean="0"/>
            <a:t>再計算</a:t>
          </a:r>
          <a:r>
            <a:rPr kumimoji="1" lang="en-US" altLang="ja-JP" dirty="0" smtClean="0"/>
            <a:t> (1,2,3 </a:t>
          </a:r>
          <a:r>
            <a:rPr kumimoji="1" lang="ja-JP" altLang="en-US" dirty="0" smtClean="0"/>
            <a:t>月</a:t>
          </a:r>
          <a:r>
            <a:rPr kumimoji="1" lang="en-US" altLang="ja-JP" dirty="0" smtClean="0"/>
            <a:t>)</a:t>
          </a:r>
          <a:endParaRPr kumimoji="1" lang="ja-JP" altLang="en-US" dirty="0"/>
        </a:p>
      </dgm:t>
    </dgm:pt>
    <dgm:pt modelId="{923BA66F-C456-1F4C-9FC5-002FCB97D639}" type="parTrans" cxnId="{9E1484E4-99F5-D240-B618-21193684032F}">
      <dgm:prSet/>
      <dgm:spPr/>
      <dgm:t>
        <a:bodyPr/>
        <a:lstStyle/>
        <a:p>
          <a:endParaRPr kumimoji="1" lang="ja-JP" altLang="en-US"/>
        </a:p>
      </dgm:t>
    </dgm:pt>
    <dgm:pt modelId="{700E87E0-6A81-B249-A502-986C66E40075}" type="sibTrans" cxnId="{9E1484E4-99F5-D240-B618-21193684032F}">
      <dgm:prSet/>
      <dgm:spPr/>
      <dgm:t>
        <a:bodyPr/>
        <a:lstStyle/>
        <a:p>
          <a:endParaRPr kumimoji="1" lang="ja-JP" altLang="en-US"/>
        </a:p>
      </dgm:t>
    </dgm:pt>
    <dgm:pt modelId="{627ED4FB-69C5-D944-94E4-8B3297E5D938}" type="pres">
      <dgm:prSet presAssocID="{1E65E121-0162-B148-B93A-1BE99186D273}" presName="linearFlow" presStyleCnt="0">
        <dgm:presLayoutVars>
          <dgm:dir/>
          <dgm:animLvl val="lvl"/>
          <dgm:resizeHandles val="exact"/>
        </dgm:presLayoutVars>
      </dgm:prSet>
      <dgm:spPr/>
    </dgm:pt>
    <dgm:pt modelId="{16CBF725-14FE-3040-976D-73B733C5B10D}" type="pres">
      <dgm:prSet presAssocID="{AE8E8F86-883D-F644-8343-CB04888E94AD}" presName="composite" presStyleCnt="0"/>
      <dgm:spPr/>
    </dgm:pt>
    <dgm:pt modelId="{7A8CB241-2501-3041-8922-EA635B78779C}" type="pres">
      <dgm:prSet presAssocID="{AE8E8F86-883D-F644-8343-CB04888E94AD}" presName="parentText" presStyleLbl="alignNode1" presStyleIdx="0" presStyleCnt="3" custScaleX="119118">
        <dgm:presLayoutVars>
          <dgm:chMax val="1"/>
          <dgm:bulletEnabled val="1"/>
        </dgm:presLayoutVars>
      </dgm:prSet>
      <dgm:spPr/>
      <dgm:t>
        <a:bodyPr/>
        <a:lstStyle/>
        <a:p>
          <a:endParaRPr kumimoji="1" lang="ja-JP" altLang="en-US"/>
        </a:p>
      </dgm:t>
    </dgm:pt>
    <dgm:pt modelId="{7294B378-5E13-0140-A3E2-ACF5D635BAA1}" type="pres">
      <dgm:prSet presAssocID="{AE8E8F86-883D-F644-8343-CB04888E94AD}" presName="descendantText" presStyleLbl="alignAcc1" presStyleIdx="0" presStyleCnt="3">
        <dgm:presLayoutVars>
          <dgm:bulletEnabled val="1"/>
        </dgm:presLayoutVars>
      </dgm:prSet>
      <dgm:spPr/>
      <dgm:t>
        <a:bodyPr/>
        <a:lstStyle/>
        <a:p>
          <a:endParaRPr kumimoji="1" lang="ja-JP" altLang="en-US"/>
        </a:p>
      </dgm:t>
    </dgm:pt>
    <dgm:pt modelId="{E53CCEED-D761-7645-B14B-469902BAFA03}" type="pres">
      <dgm:prSet presAssocID="{EFF97A4E-49C2-E64D-AB89-C90DC47C223B}" presName="sp" presStyleCnt="0"/>
      <dgm:spPr/>
    </dgm:pt>
    <dgm:pt modelId="{A354B887-6A12-DA44-B376-728A11820A5E}" type="pres">
      <dgm:prSet presAssocID="{0C232798-EE27-EF4B-9ACC-EFD44D733922}" presName="composite" presStyleCnt="0"/>
      <dgm:spPr/>
    </dgm:pt>
    <dgm:pt modelId="{93FF3FC8-9BA5-F640-88C4-ADD7A5EC2798}" type="pres">
      <dgm:prSet presAssocID="{0C232798-EE27-EF4B-9ACC-EFD44D733922}" presName="parentText" presStyleLbl="alignNode1" presStyleIdx="1" presStyleCnt="3" custScaleX="112161">
        <dgm:presLayoutVars>
          <dgm:chMax val="1"/>
          <dgm:bulletEnabled val="1"/>
        </dgm:presLayoutVars>
      </dgm:prSet>
      <dgm:spPr/>
      <dgm:t>
        <a:bodyPr/>
        <a:lstStyle/>
        <a:p>
          <a:endParaRPr kumimoji="1" lang="ja-JP" altLang="en-US"/>
        </a:p>
      </dgm:t>
    </dgm:pt>
    <dgm:pt modelId="{3E562F34-E780-EC4F-B790-B86A27F820B0}" type="pres">
      <dgm:prSet presAssocID="{0C232798-EE27-EF4B-9ACC-EFD44D733922}" presName="descendantText" presStyleLbl="alignAcc1" presStyleIdx="1" presStyleCnt="3" custScaleY="95805">
        <dgm:presLayoutVars>
          <dgm:bulletEnabled val="1"/>
        </dgm:presLayoutVars>
      </dgm:prSet>
      <dgm:spPr/>
      <dgm:t>
        <a:bodyPr/>
        <a:lstStyle/>
        <a:p>
          <a:endParaRPr kumimoji="1" lang="ja-JP" altLang="en-US"/>
        </a:p>
      </dgm:t>
    </dgm:pt>
    <dgm:pt modelId="{2EABD134-1592-E44A-85BF-B81C1A2855BB}" type="pres">
      <dgm:prSet presAssocID="{49D7EEFC-0237-3D4F-B7E9-5C838086C024}" presName="sp" presStyleCnt="0"/>
      <dgm:spPr/>
    </dgm:pt>
    <dgm:pt modelId="{07933977-4999-604B-8C39-C04B1A585DCF}" type="pres">
      <dgm:prSet presAssocID="{23A4D7A0-21E5-9244-9731-21E662FB3FD3}" presName="composite" presStyleCnt="0"/>
      <dgm:spPr/>
    </dgm:pt>
    <dgm:pt modelId="{8D92509B-3E70-AE47-94C7-FE2062BAC082}" type="pres">
      <dgm:prSet presAssocID="{23A4D7A0-21E5-9244-9731-21E662FB3FD3}" presName="parentText" presStyleLbl="alignNode1" presStyleIdx="2" presStyleCnt="3" custScaleX="102782">
        <dgm:presLayoutVars>
          <dgm:chMax val="1"/>
          <dgm:bulletEnabled val="1"/>
        </dgm:presLayoutVars>
      </dgm:prSet>
      <dgm:spPr/>
      <dgm:t>
        <a:bodyPr/>
        <a:lstStyle/>
        <a:p>
          <a:endParaRPr kumimoji="1" lang="ja-JP" altLang="en-US"/>
        </a:p>
      </dgm:t>
    </dgm:pt>
    <dgm:pt modelId="{E57C0A70-47D5-A94F-9926-CF360296F7A1}" type="pres">
      <dgm:prSet presAssocID="{23A4D7A0-21E5-9244-9731-21E662FB3FD3}" presName="descendantText" presStyleLbl="alignAcc1" presStyleIdx="2" presStyleCnt="3">
        <dgm:presLayoutVars>
          <dgm:bulletEnabled val="1"/>
        </dgm:presLayoutVars>
      </dgm:prSet>
      <dgm:spPr/>
      <dgm:t>
        <a:bodyPr/>
        <a:lstStyle/>
        <a:p>
          <a:endParaRPr kumimoji="1" lang="ja-JP" altLang="en-US"/>
        </a:p>
      </dgm:t>
    </dgm:pt>
  </dgm:ptLst>
  <dgm:cxnLst>
    <dgm:cxn modelId="{AD083049-F9D0-2047-8AF6-0DEE03D0B16B}" srcId="{1E65E121-0162-B148-B93A-1BE99186D273}" destId="{0C232798-EE27-EF4B-9ACC-EFD44D733922}" srcOrd="1" destOrd="0" parTransId="{A2067EB1-AFF2-594A-B042-1BCE43785A94}" sibTransId="{49D7EEFC-0237-3D4F-B7E9-5C838086C024}"/>
    <dgm:cxn modelId="{051FA97F-B4A9-1847-90F2-17BD408390AA}" type="presOf" srcId="{1E65E121-0162-B148-B93A-1BE99186D273}" destId="{627ED4FB-69C5-D944-94E4-8B3297E5D938}" srcOrd="0" destOrd="0" presId="urn:microsoft.com/office/officeart/2005/8/layout/chevron2"/>
    <dgm:cxn modelId="{93033398-2768-9048-BCB4-E2F4435E7C6C}" srcId="{0C232798-EE27-EF4B-9ACC-EFD44D733922}" destId="{7084EA8A-C70B-7749-AEC8-DE4D2A815DBB}" srcOrd="1" destOrd="0" parTransId="{AA29ABAE-F337-7841-8BCF-17DC2F0E0D9E}" sibTransId="{FE3CBB53-7EC1-9B4B-9018-1783BE21E7C7}"/>
    <dgm:cxn modelId="{745D21EF-388B-634F-9F50-21C63AC4EBF3}" srcId="{1E65E121-0162-B148-B93A-1BE99186D273}" destId="{AE8E8F86-883D-F644-8343-CB04888E94AD}" srcOrd="0" destOrd="0" parTransId="{CCD1F39C-6E47-394D-86B0-8C980FBBF5BB}" sibTransId="{EFF97A4E-49C2-E64D-AB89-C90DC47C223B}"/>
    <dgm:cxn modelId="{EB006396-EA8B-D94F-B9B2-B903154FB2FF}" srcId="{1C3F2672-1BEE-344D-9E11-3829DF0EF76B}" destId="{FB33D1CD-2EFF-F74F-AE31-6DA50EB284F9}" srcOrd="0" destOrd="0" parTransId="{EFE2C896-A1DC-7042-86F7-5E9AB76DB6B5}" sibTransId="{009BE4E2-1EAA-2940-8651-A3F14C3A13BB}"/>
    <dgm:cxn modelId="{660FF35A-7929-0F42-ABDE-7E5B2349C158}" srcId="{0C232798-EE27-EF4B-9ACC-EFD44D733922}" destId="{18F9BCEE-E08D-134C-BF95-003D66BD7DE3}" srcOrd="0" destOrd="0" parTransId="{CE6F98D6-A646-9E42-BE81-2958D89E990C}" sibTransId="{F9896A03-5F19-4E46-B1C4-4692BD60021F}"/>
    <dgm:cxn modelId="{0083DB8B-9BF2-BD4C-A51B-120D65C80E41}" type="presOf" srcId="{1C3F2672-1BEE-344D-9E11-3829DF0EF76B}" destId="{7294B378-5E13-0140-A3E2-ACF5D635BAA1}" srcOrd="0" destOrd="1" presId="urn:microsoft.com/office/officeart/2005/8/layout/chevron2"/>
    <dgm:cxn modelId="{2541A247-FBAF-DF49-B821-DF4E64DDC70E}" type="presOf" srcId="{CB0F7A5A-39F8-1248-AEC2-1FC9D3A527A1}" destId="{E57C0A70-47D5-A94F-9926-CF360296F7A1}" srcOrd="0" destOrd="2" presId="urn:microsoft.com/office/officeart/2005/8/layout/chevron2"/>
    <dgm:cxn modelId="{7BBED43C-4131-E143-8870-6B7544B3CA42}" type="presOf" srcId="{AE8E8F86-883D-F644-8343-CB04888E94AD}" destId="{7A8CB241-2501-3041-8922-EA635B78779C}" srcOrd="0" destOrd="0" presId="urn:microsoft.com/office/officeart/2005/8/layout/chevron2"/>
    <dgm:cxn modelId="{9101E6AB-7FA5-0544-AD9C-8C095684B251}" type="presOf" srcId="{7084EA8A-C70B-7749-AEC8-DE4D2A815DBB}" destId="{3E562F34-E780-EC4F-B790-B86A27F820B0}" srcOrd="0" destOrd="1" presId="urn:microsoft.com/office/officeart/2005/8/layout/chevron2"/>
    <dgm:cxn modelId="{06923C4C-58EE-EC45-9F01-729258ED8764}" srcId="{AE8E8F86-883D-F644-8343-CB04888E94AD}" destId="{E08FCF31-1CEC-E248-9355-AA3FA82919BD}" srcOrd="0" destOrd="0" parTransId="{4822881B-443A-1A4E-9CE3-31C9DFC83457}" sibTransId="{A6D84DF9-4CE7-ED46-A35C-F06AFF7B6549}"/>
    <dgm:cxn modelId="{EBB7F69D-0A48-AE49-B03A-2A1C82FB00B3}" srcId="{23A4D7A0-21E5-9244-9731-21E662FB3FD3}" destId="{2503F5B5-E225-5545-93E2-40D0BA8D88F3}" srcOrd="3" destOrd="0" parTransId="{51104825-DBAE-DD47-AAB7-6B049F39C3A6}" sibTransId="{ACDAA00A-9210-4A45-8F9C-BA58F14DCD48}"/>
    <dgm:cxn modelId="{BEB8CFBD-4248-CA45-902D-FDA4FEF97CD3}" type="presOf" srcId="{D8FC2880-5929-FA4F-8D79-38DA16097C39}" destId="{E57C0A70-47D5-A94F-9926-CF360296F7A1}" srcOrd="0" destOrd="1" presId="urn:microsoft.com/office/officeart/2005/8/layout/chevron2"/>
    <dgm:cxn modelId="{6D80C357-E7FD-7E41-8AE3-A9815FC07131}" type="presOf" srcId="{4DB8017F-2BAF-FB4E-BAFE-3D2238F019F9}" destId="{E57C0A70-47D5-A94F-9926-CF360296F7A1}" srcOrd="0" destOrd="0" presId="urn:microsoft.com/office/officeart/2005/8/layout/chevron2"/>
    <dgm:cxn modelId="{EC225CC7-CDED-5D4B-A20E-F1EED2ECF2DA}" type="presOf" srcId="{23A4D7A0-21E5-9244-9731-21E662FB3FD3}" destId="{8D92509B-3E70-AE47-94C7-FE2062BAC082}" srcOrd="0" destOrd="0" presId="urn:microsoft.com/office/officeart/2005/8/layout/chevron2"/>
    <dgm:cxn modelId="{9E1484E4-99F5-D240-B618-21193684032F}" srcId="{23A4D7A0-21E5-9244-9731-21E662FB3FD3}" destId="{D8FC2880-5929-FA4F-8D79-38DA16097C39}" srcOrd="1" destOrd="0" parTransId="{923BA66F-C456-1F4C-9FC5-002FCB97D639}" sibTransId="{700E87E0-6A81-B249-A502-986C66E40075}"/>
    <dgm:cxn modelId="{0837A2EF-0DA9-A14C-873E-AD41A65B711D}" srcId="{23A4D7A0-21E5-9244-9731-21E662FB3FD3}" destId="{4DB8017F-2BAF-FB4E-BAFE-3D2238F019F9}" srcOrd="0" destOrd="0" parTransId="{C3CCC667-FE03-F545-A64C-E5F834F0028B}" sibTransId="{12261F1B-FCF3-F945-B2FD-62C1922E1893}"/>
    <dgm:cxn modelId="{449D7736-076D-C143-91B0-896C0CEE3577}" type="presOf" srcId="{F0014A11-F51E-1B41-9BA0-9DF753D082B1}" destId="{7294B378-5E13-0140-A3E2-ACF5D635BAA1}" srcOrd="0" destOrd="3" presId="urn:microsoft.com/office/officeart/2005/8/layout/chevron2"/>
    <dgm:cxn modelId="{011E5962-BE5C-AD47-8A04-8A984058A537}" srcId="{AE8E8F86-883D-F644-8343-CB04888E94AD}" destId="{1C3F2672-1BEE-344D-9E11-3829DF0EF76B}" srcOrd="1" destOrd="0" parTransId="{8A334E66-C851-E547-8DF9-2F49BCA4D5D4}" sibTransId="{FD41E6F9-C354-6D4E-AA97-FFB814A96728}"/>
    <dgm:cxn modelId="{E63B850A-94D8-D84A-8086-8C612532FD90}" type="presOf" srcId="{2503F5B5-E225-5545-93E2-40D0BA8D88F3}" destId="{E57C0A70-47D5-A94F-9926-CF360296F7A1}" srcOrd="0" destOrd="3" presId="urn:microsoft.com/office/officeart/2005/8/layout/chevron2"/>
    <dgm:cxn modelId="{9F724529-7071-3246-9032-935EF49537DA}" type="presOf" srcId="{FB33D1CD-2EFF-F74F-AE31-6DA50EB284F9}" destId="{7294B378-5E13-0140-A3E2-ACF5D635BAA1}" srcOrd="0" destOrd="2" presId="urn:microsoft.com/office/officeart/2005/8/layout/chevron2"/>
    <dgm:cxn modelId="{8C7EAF8C-26BE-5B4E-8184-D82725A27EC0}" type="presOf" srcId="{0C232798-EE27-EF4B-9ACC-EFD44D733922}" destId="{93FF3FC8-9BA5-F640-88C4-ADD7A5EC2798}" srcOrd="0" destOrd="0" presId="urn:microsoft.com/office/officeart/2005/8/layout/chevron2"/>
    <dgm:cxn modelId="{D7CFBE68-FA64-B247-925C-9B6002F78963}" srcId="{23A4D7A0-21E5-9244-9731-21E662FB3FD3}" destId="{CB0F7A5A-39F8-1248-AEC2-1FC9D3A527A1}" srcOrd="2" destOrd="0" parTransId="{295C8AE0-091F-F746-A22D-3FCEB7427611}" sibTransId="{19E7DE48-BC99-C84B-9DC3-912E238B32C3}"/>
    <dgm:cxn modelId="{AA2AA35E-DFAF-F64F-9AF2-397DB8AF2AF0}" type="presOf" srcId="{E08FCF31-1CEC-E248-9355-AA3FA82919BD}" destId="{7294B378-5E13-0140-A3E2-ACF5D635BAA1}" srcOrd="0" destOrd="0" presId="urn:microsoft.com/office/officeart/2005/8/layout/chevron2"/>
    <dgm:cxn modelId="{1140E8D3-A9EB-5142-99BF-472FE4C17200}" srcId="{1E65E121-0162-B148-B93A-1BE99186D273}" destId="{23A4D7A0-21E5-9244-9731-21E662FB3FD3}" srcOrd="2" destOrd="0" parTransId="{733C6298-9CA6-8C44-9B31-D37D5B52994B}" sibTransId="{CC76BC71-3138-5E41-B908-CC39FB7F3E1A}"/>
    <dgm:cxn modelId="{B6D19AC1-1839-2D47-93CA-DD1670E2F23F}" type="presOf" srcId="{18F9BCEE-E08D-134C-BF95-003D66BD7DE3}" destId="{3E562F34-E780-EC4F-B790-B86A27F820B0}" srcOrd="0" destOrd="0" presId="urn:microsoft.com/office/officeart/2005/8/layout/chevron2"/>
    <dgm:cxn modelId="{907880C3-6EE2-5742-9B33-842442BC57BD}" srcId="{FB33D1CD-2EFF-F74F-AE31-6DA50EB284F9}" destId="{F0014A11-F51E-1B41-9BA0-9DF753D082B1}" srcOrd="0" destOrd="0" parTransId="{EE8F6917-63ED-C54B-BD71-E8167A0F105E}" sibTransId="{C876C703-98C3-EA49-8E57-FDF6B29EEC98}"/>
    <dgm:cxn modelId="{94072AE6-B8BD-734F-B96D-3BAFB06B2D8B}" type="presParOf" srcId="{627ED4FB-69C5-D944-94E4-8B3297E5D938}" destId="{16CBF725-14FE-3040-976D-73B733C5B10D}" srcOrd="0" destOrd="0" presId="urn:microsoft.com/office/officeart/2005/8/layout/chevron2"/>
    <dgm:cxn modelId="{BD43B027-2D2A-6540-A4AB-2FFCCFC600AC}" type="presParOf" srcId="{16CBF725-14FE-3040-976D-73B733C5B10D}" destId="{7A8CB241-2501-3041-8922-EA635B78779C}" srcOrd="0" destOrd="0" presId="urn:microsoft.com/office/officeart/2005/8/layout/chevron2"/>
    <dgm:cxn modelId="{DC00260C-42C1-734A-924C-746058CDC9B5}" type="presParOf" srcId="{16CBF725-14FE-3040-976D-73B733C5B10D}" destId="{7294B378-5E13-0140-A3E2-ACF5D635BAA1}" srcOrd="1" destOrd="0" presId="urn:microsoft.com/office/officeart/2005/8/layout/chevron2"/>
    <dgm:cxn modelId="{FB0DBAE7-3AD1-D84A-A4B5-8CE4476CFDBB}" type="presParOf" srcId="{627ED4FB-69C5-D944-94E4-8B3297E5D938}" destId="{E53CCEED-D761-7645-B14B-469902BAFA03}" srcOrd="1" destOrd="0" presId="urn:microsoft.com/office/officeart/2005/8/layout/chevron2"/>
    <dgm:cxn modelId="{0462F3EF-DD18-514D-93A2-AD0A1C9B751E}" type="presParOf" srcId="{627ED4FB-69C5-D944-94E4-8B3297E5D938}" destId="{A354B887-6A12-DA44-B376-728A11820A5E}" srcOrd="2" destOrd="0" presId="urn:microsoft.com/office/officeart/2005/8/layout/chevron2"/>
    <dgm:cxn modelId="{5F159B6A-35EF-434A-8EF5-B42A953D628A}" type="presParOf" srcId="{A354B887-6A12-DA44-B376-728A11820A5E}" destId="{93FF3FC8-9BA5-F640-88C4-ADD7A5EC2798}" srcOrd="0" destOrd="0" presId="urn:microsoft.com/office/officeart/2005/8/layout/chevron2"/>
    <dgm:cxn modelId="{7EB7DC09-8A1C-5540-ACB2-A80FEA1D30CB}" type="presParOf" srcId="{A354B887-6A12-DA44-B376-728A11820A5E}" destId="{3E562F34-E780-EC4F-B790-B86A27F820B0}" srcOrd="1" destOrd="0" presId="urn:microsoft.com/office/officeart/2005/8/layout/chevron2"/>
    <dgm:cxn modelId="{141A5D56-3318-CB46-B568-48C8CF9C87A2}" type="presParOf" srcId="{627ED4FB-69C5-D944-94E4-8B3297E5D938}" destId="{2EABD134-1592-E44A-85BF-B81C1A2855BB}" srcOrd="3" destOrd="0" presId="urn:microsoft.com/office/officeart/2005/8/layout/chevron2"/>
    <dgm:cxn modelId="{96E34164-C59B-5042-8B31-0716F841600A}" type="presParOf" srcId="{627ED4FB-69C5-D944-94E4-8B3297E5D938}" destId="{07933977-4999-604B-8C39-C04B1A585DCF}" srcOrd="4" destOrd="0" presId="urn:microsoft.com/office/officeart/2005/8/layout/chevron2"/>
    <dgm:cxn modelId="{4CCC3517-A7AA-EF4D-98A7-9F5D6D59D522}" type="presParOf" srcId="{07933977-4999-604B-8C39-C04B1A585DCF}" destId="{8D92509B-3E70-AE47-94C7-FE2062BAC082}" srcOrd="0" destOrd="0" presId="urn:microsoft.com/office/officeart/2005/8/layout/chevron2"/>
    <dgm:cxn modelId="{0D7299E5-B353-A84D-8255-795EDD5D52B4}" type="presParOf" srcId="{07933977-4999-604B-8C39-C04B1A585DCF}" destId="{E57C0A70-47D5-A94F-9926-CF360296F7A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CB241-2501-3041-8922-EA635B78779C}">
      <dsp:nvSpPr>
        <dsp:cNvPr id="0" name=""/>
        <dsp:cNvSpPr/>
      </dsp:nvSpPr>
      <dsp:spPr>
        <a:xfrm rot="5400000">
          <a:off x="-190661" y="138585"/>
          <a:ext cx="1635968" cy="136411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モデルの結合</a:t>
          </a:r>
          <a:endParaRPr kumimoji="1" lang="en-US" altLang="ja-JP" sz="1600" b="1" kern="1200" dirty="0" smtClean="0"/>
        </a:p>
        <a:p>
          <a:pPr lvl="0" algn="ctr" defTabSz="711200">
            <a:lnSpc>
              <a:spcPct val="90000"/>
            </a:lnSpc>
            <a:spcBef>
              <a:spcPct val="0"/>
            </a:spcBef>
            <a:spcAft>
              <a:spcPct val="35000"/>
            </a:spcAft>
          </a:pPr>
          <a:r>
            <a:rPr kumimoji="1" lang="ja-JP" altLang="ja-JP" sz="1600" b="1" kern="1200" dirty="0" smtClean="0"/>
            <a:t>(</a:t>
          </a:r>
          <a:r>
            <a:rPr kumimoji="1" lang="en-US" altLang="ja-JP" sz="1600" b="1" kern="1200" dirty="0" smtClean="0"/>
            <a:t>3 </a:t>
          </a:r>
          <a:r>
            <a:rPr kumimoji="1" lang="ja-JP" altLang="en-US" sz="1600" b="1" kern="1200" dirty="0" smtClean="0"/>
            <a:t>か月</a:t>
          </a:r>
          <a:r>
            <a:rPr kumimoji="1" lang="en-US" altLang="ja-JP" sz="1600" b="1" kern="1200" dirty="0" smtClean="0"/>
            <a:t>)</a:t>
          </a:r>
          <a:endParaRPr kumimoji="1" lang="ja-JP" altLang="en-US" sz="1600" b="1" kern="1200" dirty="0"/>
        </a:p>
      </dsp:txBody>
      <dsp:txXfrm rot="-5400000">
        <a:off x="-54733" y="684715"/>
        <a:ext cx="1364113" cy="271855"/>
      </dsp:txXfrm>
    </dsp:sp>
    <dsp:sp modelId="{7294B378-5E13-0140-A3E2-ACF5D635BAA1}">
      <dsp:nvSpPr>
        <dsp:cNvPr id="0" name=""/>
        <dsp:cNvSpPr/>
      </dsp:nvSpPr>
      <dsp:spPr>
        <a:xfrm rot="5400000">
          <a:off x="4509566" y="-3306997"/>
          <a:ext cx="1063938" cy="768324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smtClean="0"/>
            <a:t>海氷熱力学モデルの実装</a:t>
          </a:r>
          <a:r>
            <a:rPr kumimoji="1" lang="en-US" altLang="ja-JP" sz="1500" kern="1200" dirty="0" smtClean="0"/>
            <a:t>(Winton, 2000), </a:t>
          </a:r>
          <a:r>
            <a:rPr kumimoji="1" lang="ja-JP" altLang="en-US" sz="1500" kern="1200" dirty="0" smtClean="0"/>
            <a:t>カップラーの調査</a:t>
          </a:r>
          <a:r>
            <a:rPr kumimoji="1" lang="en-US" altLang="ja-JP" sz="1500" kern="1200" dirty="0" smtClean="0"/>
            <a:t>     &lt;- (4 </a:t>
          </a:r>
          <a:r>
            <a:rPr kumimoji="1" lang="ja-JP" altLang="en-US" sz="1500" kern="1200" dirty="0" smtClean="0"/>
            <a:t>月</a:t>
          </a:r>
          <a:r>
            <a:rPr kumimoji="1" lang="en-US" altLang="ja-JP" sz="1500" kern="1200" dirty="0" smtClean="0"/>
            <a:t>)  </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大気モデル</a:t>
          </a:r>
          <a:r>
            <a:rPr kumimoji="1" lang="en-US" altLang="ja-JP" sz="1500" kern="1200" dirty="0" smtClean="0"/>
            <a:t>(DCPAM), </a:t>
          </a:r>
          <a:r>
            <a:rPr kumimoji="1" lang="ja-JP" altLang="en-US" sz="1500" kern="1200" dirty="0" smtClean="0"/>
            <a:t>海洋モデル</a:t>
          </a:r>
          <a:r>
            <a:rPr kumimoji="1" lang="en-US" altLang="ja-JP" sz="1500" kern="1200" dirty="0" smtClean="0"/>
            <a:t>, </a:t>
          </a:r>
          <a:r>
            <a:rPr kumimoji="1" lang="ja-JP" altLang="en-US" sz="1500" kern="1200" dirty="0" smtClean="0"/>
            <a:t>海氷モデルの結合</a:t>
          </a:r>
          <a:r>
            <a:rPr kumimoji="1" lang="en-US" altLang="ja-JP" sz="1500" kern="1200" dirty="0" smtClean="0"/>
            <a:t> </a:t>
          </a:r>
          <a:r>
            <a:rPr kumimoji="1" lang="en-US" altLang="ja-JP" sz="1500" kern="1200" dirty="0" smtClean="0"/>
            <a:t>&lt;- (</a:t>
          </a:r>
          <a:r>
            <a:rPr kumimoji="1" lang="en-US" altLang="ja-JP" sz="1500" kern="1200" dirty="0" smtClean="0"/>
            <a:t>5, 6, 7</a:t>
          </a:r>
          <a:r>
            <a:rPr kumimoji="1" lang="en-US" altLang="ja-JP" sz="1500" kern="1200" dirty="0" smtClean="0"/>
            <a:t> </a:t>
          </a:r>
          <a:r>
            <a:rPr kumimoji="1" lang="ja-JP" altLang="en-US" sz="1500" kern="1200" dirty="0" smtClean="0"/>
            <a:t>月</a:t>
          </a:r>
          <a:r>
            <a:rPr kumimoji="1" lang="en-US" altLang="ja-JP" sz="1500" kern="1200" dirty="0" smtClean="0"/>
            <a:t>)</a:t>
          </a:r>
          <a:endParaRPr kumimoji="1" lang="ja-JP" altLang="en-US" sz="1500" kern="1200" dirty="0"/>
        </a:p>
        <a:p>
          <a:pPr marL="228600" lvl="2" indent="-114300" algn="l" defTabSz="666750">
            <a:lnSpc>
              <a:spcPct val="90000"/>
            </a:lnSpc>
            <a:spcBef>
              <a:spcPct val="0"/>
            </a:spcBef>
            <a:spcAft>
              <a:spcPct val="15000"/>
            </a:spcAft>
            <a:buChar char="••"/>
          </a:pPr>
          <a:r>
            <a:rPr kumimoji="1" lang="ja-JP" altLang="en-US" sz="1500" kern="1200" dirty="0" smtClean="0"/>
            <a:t>共通基盤ライブラリの利用</a:t>
          </a:r>
          <a:endParaRPr kumimoji="1" lang="ja-JP" altLang="en-US" sz="1500" kern="1200" dirty="0"/>
        </a:p>
        <a:p>
          <a:pPr marL="342900" lvl="3" indent="-114300" algn="l" defTabSz="666750">
            <a:lnSpc>
              <a:spcPct val="90000"/>
            </a:lnSpc>
            <a:spcBef>
              <a:spcPct val="0"/>
            </a:spcBef>
            <a:spcAft>
              <a:spcPct val="15000"/>
            </a:spcAft>
            <a:buChar char="••"/>
          </a:pPr>
          <a:r>
            <a:rPr kumimoji="1" lang="en-US" altLang="ja-JP" sz="1500" kern="1200" dirty="0" smtClean="0"/>
            <a:t>IO (gtool5), </a:t>
          </a:r>
          <a:r>
            <a:rPr kumimoji="1" lang="ja-JP" altLang="en-US" sz="1500" kern="1200" dirty="0" smtClean="0"/>
            <a:t>カップラー</a:t>
          </a:r>
          <a:r>
            <a:rPr kumimoji="1" lang="en-US" altLang="ja-JP" sz="1500" kern="1200" dirty="0" smtClean="0"/>
            <a:t> (JCUP?)</a:t>
          </a:r>
          <a:endParaRPr kumimoji="1" lang="ja-JP" altLang="en-US" sz="1500" kern="1200" dirty="0"/>
        </a:p>
      </dsp:txBody>
      <dsp:txXfrm rot="-5400000">
        <a:off x="1199912" y="54594"/>
        <a:ext cx="7631311" cy="960064"/>
      </dsp:txXfrm>
    </dsp:sp>
    <dsp:sp modelId="{93FF3FC8-9BA5-F640-88C4-ADD7A5EC2798}">
      <dsp:nvSpPr>
        <dsp:cNvPr id="0" name=""/>
        <dsp:cNvSpPr/>
      </dsp:nvSpPr>
      <dsp:spPr>
        <a:xfrm rot="5400000">
          <a:off x="-230496" y="1620759"/>
          <a:ext cx="1635968" cy="128444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水惑星実験</a:t>
          </a:r>
          <a:r>
            <a:rPr kumimoji="1" lang="en-US" altLang="ja-JP" sz="1600" kern="1200" dirty="0" smtClean="0"/>
            <a:t>1</a:t>
          </a:r>
        </a:p>
        <a:p>
          <a:pPr lvl="0" algn="ctr" defTabSz="711200">
            <a:lnSpc>
              <a:spcPct val="90000"/>
            </a:lnSpc>
            <a:spcBef>
              <a:spcPct val="0"/>
            </a:spcBef>
            <a:spcAft>
              <a:spcPct val="35000"/>
            </a:spcAft>
          </a:pPr>
          <a:endParaRPr kumimoji="1" lang="ja-JP" altLang="en-US" sz="1600" kern="1200" dirty="0"/>
        </a:p>
      </dsp:txBody>
      <dsp:txXfrm rot="-5400000">
        <a:off x="-54733" y="2087219"/>
        <a:ext cx="1284443" cy="351525"/>
      </dsp:txXfrm>
    </dsp:sp>
    <dsp:sp modelId="{3E562F34-E780-EC4F-B790-B86A27F820B0}">
      <dsp:nvSpPr>
        <dsp:cNvPr id="0" name=""/>
        <dsp:cNvSpPr/>
      </dsp:nvSpPr>
      <dsp:spPr>
        <a:xfrm rot="5400000">
          <a:off x="4492315" y="-1864937"/>
          <a:ext cx="1018770" cy="768324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smtClean="0"/>
            <a:t>現在地球設定で標準実験の作成</a:t>
          </a:r>
          <a:r>
            <a:rPr kumimoji="1" lang="en-US" altLang="ja-JP" sz="1500" kern="1200" dirty="0" smtClean="0"/>
            <a:t>, </a:t>
          </a:r>
          <a:r>
            <a:rPr kumimoji="1" lang="ja-JP" altLang="en-US" sz="1500" kern="1200" dirty="0" smtClean="0"/>
            <a:t>実施</a:t>
          </a:r>
          <a:r>
            <a:rPr kumimoji="1" lang="en-US" altLang="ja-JP" sz="1500" kern="1200" dirty="0" smtClean="0"/>
            <a:t> </a:t>
          </a:r>
          <a:r>
            <a:rPr kumimoji="1" lang="en-US" altLang="ja-JP" sz="1500" kern="1200" dirty="0" smtClean="0"/>
            <a:t>&lt;- (</a:t>
          </a:r>
          <a:r>
            <a:rPr kumimoji="1" lang="en-US" altLang="ja-JP" sz="1500" kern="1200" dirty="0" smtClean="0"/>
            <a:t>8, 9</a:t>
          </a:r>
          <a:r>
            <a:rPr kumimoji="1" lang="en-US" altLang="ja-JP" sz="1500" kern="1200" dirty="0" smtClean="0"/>
            <a:t> </a:t>
          </a:r>
          <a:r>
            <a:rPr kumimoji="1" lang="ja-JP" altLang="en-US" sz="1500" kern="1200" dirty="0" smtClean="0"/>
            <a:t>月</a:t>
          </a:r>
          <a:r>
            <a:rPr kumimoji="1" lang="en-US" altLang="ja-JP" sz="1500" kern="1200" dirty="0" smtClean="0"/>
            <a:t>)</a:t>
          </a:r>
          <a:endParaRPr kumimoji="1" lang="ja-JP" altLang="en-US" sz="1500" kern="1200" dirty="0"/>
        </a:p>
        <a:p>
          <a:pPr marL="114300" lvl="1" indent="-114300" algn="l" defTabSz="666750">
            <a:lnSpc>
              <a:spcPct val="90000"/>
            </a:lnSpc>
            <a:spcBef>
              <a:spcPct val="0"/>
            </a:spcBef>
            <a:spcAft>
              <a:spcPct val="15000"/>
            </a:spcAft>
            <a:buChar char="••"/>
          </a:pPr>
          <a:r>
            <a:rPr kumimoji="1" lang="ja-JP" altLang="en-US" sz="1500" kern="1200" dirty="0" smtClean="0"/>
            <a:t>パラメータ実験</a:t>
          </a:r>
          <a:r>
            <a:rPr kumimoji="1" lang="en-US" altLang="ja-JP" sz="1500" kern="1200" dirty="0" smtClean="0"/>
            <a:t>(</a:t>
          </a:r>
          <a:r>
            <a:rPr kumimoji="1" lang="ja-JP" altLang="en-US" sz="1500" kern="1200" dirty="0" smtClean="0"/>
            <a:t>太陽定数依存性の調査</a:t>
          </a:r>
          <a:r>
            <a:rPr kumimoji="1" lang="en-US" altLang="ja-JP" sz="1500" kern="1200" dirty="0" smtClean="0"/>
            <a:t>) &lt;- (10 </a:t>
          </a:r>
          <a:r>
            <a:rPr kumimoji="1" lang="ja-JP" altLang="en-US" sz="1500" kern="1200" dirty="0" smtClean="0"/>
            <a:t>月以降</a:t>
          </a:r>
          <a:r>
            <a:rPr kumimoji="1" lang="en-US" altLang="ja-JP" sz="1500" kern="1200" dirty="0" smtClean="0"/>
            <a:t>)</a:t>
          </a:r>
          <a:endParaRPr kumimoji="1" lang="ja-JP" altLang="en-US" sz="1500" kern="1200" dirty="0"/>
        </a:p>
      </dsp:txBody>
      <dsp:txXfrm rot="-5400000">
        <a:off x="1160076" y="1517034"/>
        <a:ext cx="7633516" cy="919306"/>
      </dsp:txXfrm>
    </dsp:sp>
    <dsp:sp modelId="{8D92509B-3E70-AE47-94C7-FE2062BAC082}">
      <dsp:nvSpPr>
        <dsp:cNvPr id="0" name=""/>
        <dsp:cNvSpPr/>
      </dsp:nvSpPr>
      <dsp:spPr>
        <a:xfrm rot="5400000">
          <a:off x="-284199" y="3116803"/>
          <a:ext cx="1635968" cy="1177036"/>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水惑星実験</a:t>
          </a:r>
          <a:r>
            <a:rPr kumimoji="1" lang="en-US" altLang="ja-JP" sz="1600" kern="1200" dirty="0" smtClean="0"/>
            <a:t>2</a:t>
          </a:r>
          <a:endParaRPr kumimoji="1" lang="ja-JP" altLang="en-US" sz="1600" kern="1200" dirty="0"/>
        </a:p>
      </dsp:txBody>
      <dsp:txXfrm rot="-5400000">
        <a:off x="-54733" y="3475855"/>
        <a:ext cx="1177036" cy="458932"/>
      </dsp:txXfrm>
    </dsp:sp>
    <dsp:sp modelId="{E57C0A70-47D5-A94F-9926-CF360296F7A1}">
      <dsp:nvSpPr>
        <dsp:cNvPr id="0" name=""/>
        <dsp:cNvSpPr/>
      </dsp:nvSpPr>
      <dsp:spPr>
        <a:xfrm rot="5400000">
          <a:off x="4416307" y="-422597"/>
          <a:ext cx="1063379" cy="768324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ja-JP" altLang="en-US" sz="1500" kern="1200" dirty="0" smtClean="0"/>
            <a:t>データ解析</a:t>
          </a:r>
          <a:r>
            <a:rPr kumimoji="1" lang="en-US" altLang="ja-JP" sz="1500" kern="1200" dirty="0" smtClean="0"/>
            <a:t>, </a:t>
          </a:r>
          <a:r>
            <a:rPr kumimoji="1" lang="ja-JP" altLang="en-US" sz="1500" kern="1200" dirty="0" smtClean="0"/>
            <a:t>気候状態決定における海洋の役割の考察</a:t>
          </a:r>
          <a:r>
            <a:rPr kumimoji="1" lang="en-US" altLang="ja-JP" sz="1500" kern="1200" dirty="0" smtClean="0"/>
            <a:t>  (1,2,3 </a:t>
          </a:r>
          <a:r>
            <a:rPr kumimoji="1" lang="ja-JP" altLang="en-US" sz="1500" kern="1200" dirty="0" smtClean="0"/>
            <a:t>月</a:t>
          </a:r>
          <a:r>
            <a:rPr kumimoji="1" lang="en-US" altLang="ja-JP" sz="1500" kern="1200" dirty="0" smtClean="0"/>
            <a:t>)</a:t>
          </a:r>
          <a:endParaRPr kumimoji="1" lang="ja-JP" altLang="en-US" sz="15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kumimoji="1" lang="ja-JP" altLang="en-US" sz="1500" kern="1200" dirty="0" smtClean="0"/>
            <a:t>再計算</a:t>
          </a:r>
          <a:r>
            <a:rPr kumimoji="1" lang="en-US" altLang="ja-JP" sz="1500" kern="1200" dirty="0" smtClean="0"/>
            <a:t> (1,2,3 </a:t>
          </a:r>
          <a:r>
            <a:rPr kumimoji="1" lang="ja-JP" altLang="en-US" sz="1500" kern="1200" dirty="0" smtClean="0"/>
            <a:t>月</a:t>
          </a:r>
          <a:r>
            <a:rPr kumimoji="1" lang="en-US" altLang="ja-JP" sz="1500" kern="1200" dirty="0" smtClean="0"/>
            <a:t>)</a:t>
          </a:r>
          <a:endParaRPr kumimoji="1" lang="ja-JP" altLang="en-US" sz="15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kumimoji="1" lang="ja-JP" altLang="en-US" sz="1500" kern="1200" dirty="0" smtClean="0"/>
            <a:t>高解像度計算</a:t>
          </a:r>
          <a:r>
            <a:rPr kumimoji="1" lang="en-US" altLang="ja-JP" sz="1500" kern="1200" dirty="0" smtClean="0"/>
            <a:t> (</a:t>
          </a:r>
          <a:r>
            <a:rPr kumimoji="1" lang="ja-JP" altLang="en-US" sz="1500" kern="1200" dirty="0" smtClean="0"/>
            <a:t>来年度以降</a:t>
          </a:r>
          <a:r>
            <a:rPr kumimoji="1" lang="en-US" altLang="ja-JP" sz="1500" kern="1200" dirty="0" smtClean="0"/>
            <a:t>?)</a:t>
          </a:r>
          <a:endParaRPr kumimoji="1" lang="ja-JP" altLang="en-US" sz="15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kumimoji="1" lang="ja-JP" altLang="en-US" sz="1500" kern="1200" dirty="0" smtClean="0"/>
            <a:t>モデル間比較</a:t>
          </a:r>
          <a:r>
            <a:rPr kumimoji="1" lang="en-US" altLang="ja-JP" sz="1500" kern="1200" dirty="0" smtClean="0"/>
            <a:t>(</a:t>
          </a:r>
          <a:r>
            <a:rPr kumimoji="1" lang="en-US" altLang="ja-JP" sz="1500" kern="1200" dirty="0" err="1" smtClean="0"/>
            <a:t>MITgcm</a:t>
          </a:r>
          <a:r>
            <a:rPr kumimoji="1" lang="en-US" altLang="ja-JP" sz="1500" kern="1200" dirty="0" smtClean="0"/>
            <a:t>?, NICAM+COCO?)  </a:t>
          </a:r>
          <a:r>
            <a:rPr kumimoji="1" lang="en-US" altLang="ja-JP" sz="1500" kern="1200" dirty="0" smtClean="0"/>
            <a:t>(</a:t>
          </a:r>
          <a:r>
            <a:rPr kumimoji="1" lang="ja-JP" altLang="en-US" sz="1500" kern="1200" dirty="0" smtClean="0"/>
            <a:t>来年度以降</a:t>
          </a:r>
          <a:r>
            <a:rPr kumimoji="1" lang="en-US" altLang="ja-JP" sz="1500" kern="1200" dirty="0" smtClean="0"/>
            <a:t>?)</a:t>
          </a:r>
          <a:endParaRPr kumimoji="1" lang="ja-JP" altLang="en-US" sz="1500" kern="1200" dirty="0"/>
        </a:p>
      </dsp:txBody>
      <dsp:txXfrm rot="-5400000">
        <a:off x="1106373" y="2939247"/>
        <a:ext cx="7631338" cy="9595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49CE9-29EC-E844-98AC-D76DB7D105D7}" type="datetimeFigureOut">
              <a:rPr kumimoji="1" lang="ja-JP" altLang="en-US" smtClean="0"/>
              <a:t>15/04/15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F5251-7335-A94D-9B74-6A19A6E1D106}" type="slidenum">
              <a:rPr kumimoji="1" lang="ja-JP" altLang="en-US" smtClean="0"/>
              <a:t>‹#›</a:t>
            </a:fld>
            <a:endParaRPr kumimoji="1" lang="ja-JP" altLang="en-US"/>
          </a:p>
        </p:txBody>
      </p:sp>
    </p:spTree>
    <p:extLst>
      <p:ext uri="{BB962C8B-B14F-4D97-AF65-F5344CB8AC3E}">
        <p14:creationId xmlns:p14="http://schemas.microsoft.com/office/powerpoint/2010/main" val="183896437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M06</a:t>
            </a:r>
            <a:r>
              <a:rPr kumimoji="1" lang="ja-JP" altLang="en-US" dirty="0" smtClean="0"/>
              <a:t> の方が深部がより一様</a:t>
            </a:r>
            <a:endParaRPr kumimoji="1" lang="ja-JP" altLang="en-US" dirty="0"/>
          </a:p>
        </p:txBody>
      </p:sp>
      <p:sp>
        <p:nvSpPr>
          <p:cNvPr id="4" name="スライド番号プレースホルダー 3"/>
          <p:cNvSpPr>
            <a:spLocks noGrp="1"/>
          </p:cNvSpPr>
          <p:nvPr>
            <p:ph type="sldNum" sz="quarter" idx="10"/>
          </p:nvPr>
        </p:nvSpPr>
        <p:spPr/>
        <p:txBody>
          <a:bodyPr/>
          <a:lstStyle/>
          <a:p>
            <a:fld id="{6F82CA13-185F-304C-AECB-45FE2753D209}" type="slidenum">
              <a:rPr kumimoji="1" lang="ja-JP" altLang="en-US" smtClean="0"/>
              <a:t>2</a:t>
            </a:fld>
            <a:endParaRPr kumimoji="1" lang="ja-JP" altLang="en-US"/>
          </a:p>
        </p:txBody>
      </p:sp>
    </p:spTree>
    <p:extLst>
      <p:ext uri="{BB962C8B-B14F-4D97-AF65-F5344CB8AC3E}">
        <p14:creationId xmlns:p14="http://schemas.microsoft.com/office/powerpoint/2010/main" val="225981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dirty="0" smtClean="0"/>
              <a:t>c</a:t>
            </a:r>
            <a:r>
              <a:rPr kumimoji="1" lang="en-US" altLang="ja-JP" dirty="0" smtClean="0"/>
              <a:t>/f=</a:t>
            </a:r>
            <a:r>
              <a:rPr kumimoji="1" lang="ja-JP" altLang="en-US" dirty="0" smtClean="0"/>
              <a:t> </a:t>
            </a:r>
            <a:r>
              <a:rPr kumimoji="1" lang="en-US" altLang="ja-JP" dirty="0" smtClean="0"/>
              <a:t>15</a:t>
            </a:r>
            <a:r>
              <a:rPr kumimoji="1" lang="ja-JP" altLang="en-US" dirty="0" smtClean="0"/>
              <a:t> </a:t>
            </a:r>
            <a:r>
              <a:rPr kumimoji="1" lang="en-US" altLang="ja-JP" dirty="0" smtClean="0"/>
              <a:t>km</a:t>
            </a:r>
            <a:r>
              <a:rPr kumimoji="1" lang="ja-JP" altLang="en-US" dirty="0" smtClean="0"/>
              <a:t> </a:t>
            </a:r>
            <a:r>
              <a:rPr kumimoji="1" lang="en-US" altLang="ja-JP" dirty="0" smtClean="0"/>
              <a:t>~</a:t>
            </a:r>
            <a:r>
              <a:rPr kumimoji="1" lang="ja-JP" altLang="en-US" dirty="0" smtClean="0"/>
              <a:t> </a:t>
            </a:r>
            <a:r>
              <a:rPr kumimoji="1" lang="en-US" altLang="ja-JP" dirty="0" smtClean="0"/>
              <a:t>100</a:t>
            </a:r>
            <a:r>
              <a:rPr kumimoji="1" lang="ja-JP" altLang="en-US" dirty="0" smtClean="0"/>
              <a:t> </a:t>
            </a:r>
            <a:r>
              <a:rPr kumimoji="1" lang="en-US" altLang="ja-JP" dirty="0" smtClean="0"/>
              <a:t>km</a:t>
            </a:r>
            <a:endParaRPr kumimoji="1" lang="ja-JP" altLang="en-US" dirty="0"/>
          </a:p>
        </p:txBody>
      </p:sp>
      <p:sp>
        <p:nvSpPr>
          <p:cNvPr id="4" name="スライド番号プレースホルダー 3"/>
          <p:cNvSpPr>
            <a:spLocks noGrp="1"/>
          </p:cNvSpPr>
          <p:nvPr>
            <p:ph type="sldNum" sz="quarter" idx="10"/>
          </p:nvPr>
        </p:nvSpPr>
        <p:spPr/>
        <p:txBody>
          <a:bodyPr/>
          <a:lstStyle/>
          <a:p>
            <a:fld id="{0F0F5251-7335-A94D-9B74-6A19A6E1D106}" type="slidenum">
              <a:rPr kumimoji="1" lang="ja-JP" altLang="en-US" smtClean="0"/>
              <a:t>5</a:t>
            </a:fld>
            <a:endParaRPr kumimoji="1" lang="ja-JP" altLang="en-US"/>
          </a:p>
        </p:txBody>
      </p:sp>
    </p:spTree>
    <p:extLst>
      <p:ext uri="{BB962C8B-B14F-4D97-AF65-F5344CB8AC3E}">
        <p14:creationId xmlns:p14="http://schemas.microsoft.com/office/powerpoint/2010/main" val="102792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APE </a:t>
            </a:r>
            <a:r>
              <a:rPr kumimoji="1" lang="ja-JP" altLang="en-US" dirty="0" smtClean="0"/>
              <a:t>を行うためのモデル開発やそれから得られた結果の整理</a:t>
            </a:r>
            <a:endParaRPr kumimoji="1" lang="en-US" altLang="ja-JP" dirty="0" smtClean="0"/>
          </a:p>
          <a:p>
            <a:pPr marL="171450" indent="-171450">
              <a:buFontTx/>
              <a:buChar char="•"/>
            </a:pPr>
            <a:r>
              <a:rPr kumimoji="1" lang="ja-JP" altLang="en-US" dirty="0" smtClean="0"/>
              <a:t>現実地球の気候計算や地球型惑星の気候計算を検証する上で役に立つ</a:t>
            </a:r>
            <a:endParaRPr kumimoji="1" lang="en-US" altLang="ja-JP" dirty="0" smtClean="0"/>
          </a:p>
          <a:p>
            <a:pPr marL="171450" indent="-171450">
              <a:buFontTx/>
              <a:buChar char="•"/>
            </a:pPr>
            <a:r>
              <a:rPr kumimoji="1" lang="ja-JP" altLang="en-US" dirty="0" smtClean="0"/>
              <a:t>内在する素過程の理解を深めるためのテストプラットフォームを提供する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A2A622-D257-4743-9B32-51DE7DFCB350}" type="slidenum">
              <a:rPr kumimoji="1" lang="ja-JP" altLang="en-US" smtClean="0"/>
              <a:t>11</a:t>
            </a:fld>
            <a:endParaRPr kumimoji="1" lang="ja-JP" altLang="en-US"/>
          </a:p>
        </p:txBody>
      </p:sp>
    </p:spTree>
    <p:extLst>
      <p:ext uri="{BB962C8B-B14F-4D97-AF65-F5344CB8AC3E}">
        <p14:creationId xmlns:p14="http://schemas.microsoft.com/office/powerpoint/2010/main" val="348292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r>
              <a:rPr kumimoji="1" lang="ja-JP" altLang="en-US" dirty="0" smtClean="0"/>
              <a:t>離心率</a:t>
            </a:r>
            <a:endParaRPr kumimoji="1" lang="ja-JP" altLang="en-US" dirty="0"/>
          </a:p>
        </p:txBody>
      </p:sp>
      <p:sp>
        <p:nvSpPr>
          <p:cNvPr id="4" name="スライド番号プレースホルダー 3"/>
          <p:cNvSpPr>
            <a:spLocks noGrp="1"/>
          </p:cNvSpPr>
          <p:nvPr>
            <p:ph type="sldNum" sz="quarter" idx="10"/>
          </p:nvPr>
        </p:nvSpPr>
        <p:spPr/>
        <p:txBody>
          <a:bodyPr/>
          <a:lstStyle/>
          <a:p>
            <a:fld id="{0F0F5251-7335-A94D-9B74-6A19A6E1D106}" type="slidenum">
              <a:rPr kumimoji="1" lang="ja-JP" altLang="en-US" smtClean="0"/>
              <a:t>12</a:t>
            </a:fld>
            <a:endParaRPr kumimoji="1" lang="ja-JP" altLang="en-US"/>
          </a:p>
        </p:txBody>
      </p:sp>
    </p:spTree>
    <p:extLst>
      <p:ext uri="{BB962C8B-B14F-4D97-AF65-F5344CB8AC3E}">
        <p14:creationId xmlns:p14="http://schemas.microsoft.com/office/powerpoint/2010/main" val="345385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318208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63190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48106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390000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164830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411923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25532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118143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290927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343539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17B456-41AB-6D43-BFB4-EB1D651B2878}" type="datetimeFigureOut">
              <a:rPr kumimoji="1" lang="ja-JP" altLang="en-US" smtClean="0"/>
              <a:t>15/04/14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17579383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7B456-41AB-6D43-BFB4-EB1D651B2878}" type="datetimeFigureOut">
              <a:rPr kumimoji="1" lang="ja-JP" altLang="en-US" smtClean="0"/>
              <a:t>15/04/14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53F61-2336-8A43-B369-921A5DC34572}" type="slidenum">
              <a:rPr kumimoji="1" lang="ja-JP" altLang="en-US" smtClean="0"/>
              <a:t>‹#›</a:t>
            </a:fld>
            <a:endParaRPr kumimoji="1" lang="ja-JP" altLang="en-US"/>
          </a:p>
        </p:txBody>
      </p:sp>
    </p:spTree>
    <p:extLst>
      <p:ext uri="{BB962C8B-B14F-4D97-AF65-F5344CB8AC3E}">
        <p14:creationId xmlns:p14="http://schemas.microsoft.com/office/powerpoint/2010/main" val="2447812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M</a:t>
            </a:r>
            <a:r>
              <a:rPr lang="en-US" altLang="ja-JP" dirty="0" err="1" smtClean="0"/>
              <a:t>arshall</a:t>
            </a:r>
            <a:r>
              <a:rPr lang="ja-JP" altLang="en-US" dirty="0" smtClean="0"/>
              <a:t> </a:t>
            </a:r>
            <a:r>
              <a:rPr lang="en-US" altLang="ja-JP" dirty="0" smtClean="0"/>
              <a:t>et</a:t>
            </a:r>
            <a:r>
              <a:rPr lang="ja-JP" altLang="en-US" dirty="0" smtClean="0"/>
              <a:t> </a:t>
            </a:r>
            <a:r>
              <a:rPr lang="en-US" altLang="ja-JP" dirty="0" smtClean="0"/>
              <a:t>al.(2007)</a:t>
            </a:r>
            <a:r>
              <a:rPr lang="ja-JP" altLang="en-US" dirty="0" smtClean="0"/>
              <a:t> の結果と</a:t>
            </a:r>
            <a:r>
              <a:rPr lang="en-US" altLang="ja-JP" dirty="0" smtClean="0"/>
              <a:t/>
            </a:r>
            <a:br>
              <a:rPr lang="en-US" altLang="ja-JP" dirty="0" smtClean="0"/>
            </a:br>
            <a:r>
              <a:rPr lang="ja-JP" altLang="en-US" dirty="0" smtClean="0"/>
              <a:t>異なる特徴についてのデバッグ</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1044148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大きなテーマ</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様々な惑星で実現される気候は、どのように形成維持されているのか</a:t>
            </a:r>
            <a:r>
              <a:rPr lang="en-US" altLang="ja-JP" dirty="0" smtClean="0"/>
              <a:t>?</a:t>
            </a:r>
          </a:p>
          <a:p>
            <a:r>
              <a:rPr lang="ja-JP" altLang="en-US" dirty="0" smtClean="0"/>
              <a:t>大気・海洋大循環はどのような役割をするのか</a:t>
            </a:r>
            <a:r>
              <a:rPr lang="en-US" altLang="ja-JP" dirty="0" smtClean="0"/>
              <a:t>?</a:t>
            </a:r>
          </a:p>
        </p:txBody>
      </p:sp>
      <p:pic>
        <p:nvPicPr>
          <p:cNvPr id="4" name="図 3"/>
          <p:cNvPicPr>
            <a:picLocks noChangeAspect="1"/>
          </p:cNvPicPr>
          <p:nvPr/>
        </p:nvPicPr>
        <p:blipFill>
          <a:blip r:embed="rId2"/>
          <a:stretch>
            <a:fillRect/>
          </a:stretch>
        </p:blipFill>
        <p:spPr>
          <a:xfrm>
            <a:off x="5422262" y="3949700"/>
            <a:ext cx="3035938" cy="2425699"/>
          </a:xfrm>
          <a:prstGeom prst="rect">
            <a:avLst/>
          </a:prstGeom>
        </p:spPr>
      </p:pic>
      <p:sp>
        <p:nvSpPr>
          <p:cNvPr id="5" name="正方形/長方形 4"/>
          <p:cNvSpPr/>
          <p:nvPr/>
        </p:nvSpPr>
        <p:spPr>
          <a:xfrm>
            <a:off x="5727062" y="6430663"/>
            <a:ext cx="2249334" cy="276999"/>
          </a:xfrm>
          <a:prstGeom prst="rect">
            <a:avLst/>
          </a:prstGeom>
        </p:spPr>
        <p:txBody>
          <a:bodyPr wrap="none">
            <a:spAutoFit/>
          </a:bodyPr>
          <a:lstStyle/>
          <a:p>
            <a:r>
              <a:rPr lang="en-US" altLang="ja-JP" sz="1200" dirty="0" smtClean="0"/>
              <a:t>image: </a:t>
            </a:r>
            <a:r>
              <a:rPr lang="en-US" altLang="ja-JP" sz="1200" dirty="0" smtClean="0"/>
              <a:t>NASA</a:t>
            </a:r>
            <a:r>
              <a:rPr lang="en-US" altLang="ja-JP" sz="1200" dirty="0"/>
              <a:t>/JPL–Caltech/R Hurt </a:t>
            </a:r>
            <a:endParaRPr lang="ja-JP" altLang="en-US" sz="1200" dirty="0"/>
          </a:p>
        </p:txBody>
      </p:sp>
    </p:spTree>
    <p:extLst>
      <p:ext uri="{BB962C8B-B14F-4D97-AF65-F5344CB8AC3E}">
        <p14:creationId xmlns:p14="http://schemas.microsoft.com/office/powerpoint/2010/main" val="21273047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具体的にやろうとしていることは</a:t>
            </a:r>
            <a:r>
              <a:rPr lang="en-US" altLang="ja-JP" dirty="0" smtClean="0"/>
              <a:t>..?</a:t>
            </a:r>
            <a:endParaRPr kumimoji="1" lang="ja-JP" altLang="en-US" dirty="0"/>
          </a:p>
        </p:txBody>
      </p:sp>
      <p:sp>
        <p:nvSpPr>
          <p:cNvPr id="3" name="コンテンツ プレースホルダー 2"/>
          <p:cNvSpPr>
            <a:spLocks noGrp="1"/>
          </p:cNvSpPr>
          <p:nvPr>
            <p:ph idx="1"/>
          </p:nvPr>
        </p:nvSpPr>
        <p:spPr>
          <a:xfrm>
            <a:off x="457200" y="1600201"/>
            <a:ext cx="8457818" cy="3552839"/>
          </a:xfrm>
        </p:spPr>
        <p:txBody>
          <a:bodyPr>
            <a:normAutofit fontScale="70000" lnSpcReduction="20000"/>
          </a:bodyPr>
          <a:lstStyle/>
          <a:p>
            <a:r>
              <a:rPr lang="ja-JP" altLang="en-US" dirty="0" smtClean="0"/>
              <a:t>ターゲット</a:t>
            </a:r>
            <a:endParaRPr lang="en-US" altLang="ja-JP" dirty="0" smtClean="0"/>
          </a:p>
          <a:p>
            <a:pPr lvl="1"/>
            <a:r>
              <a:rPr lang="ja-JP" altLang="en-US" dirty="0" smtClean="0"/>
              <a:t>地球型惑星において実現される気候状態のパラメータ依存性</a:t>
            </a:r>
            <a:endParaRPr lang="en-US" altLang="ja-JP" dirty="0"/>
          </a:p>
          <a:p>
            <a:pPr lvl="2"/>
            <a:r>
              <a:rPr lang="ja-JP" altLang="en-US" u="sng" dirty="0" smtClean="0"/>
              <a:t>太陽定数</a:t>
            </a:r>
            <a:r>
              <a:rPr lang="en-US" altLang="ja-JP" dirty="0" smtClean="0"/>
              <a:t>, </a:t>
            </a:r>
            <a:r>
              <a:rPr lang="ja-JP" altLang="en-US" dirty="0" smtClean="0"/>
              <a:t>自転角速度</a:t>
            </a:r>
            <a:r>
              <a:rPr lang="en-US" altLang="ja-JP" dirty="0" smtClean="0"/>
              <a:t>, </a:t>
            </a:r>
            <a:r>
              <a:rPr lang="ja-JP" altLang="en-US" dirty="0" smtClean="0"/>
              <a:t>自転傾斜角</a:t>
            </a:r>
            <a:endParaRPr lang="en-US" altLang="ja-JP" dirty="0" smtClean="0"/>
          </a:p>
          <a:p>
            <a:pPr lvl="1"/>
            <a:r>
              <a:rPr lang="en-US" altLang="ja-JP" dirty="0" err="1" smtClean="0"/>
              <a:t>Ishiwatari</a:t>
            </a:r>
            <a:r>
              <a:rPr lang="en-US" altLang="ja-JP" dirty="0" smtClean="0"/>
              <a:t> et al.(2007) </a:t>
            </a:r>
            <a:r>
              <a:rPr lang="ja-JP" altLang="en-US" dirty="0" smtClean="0"/>
              <a:t>や納多さんの研究</a:t>
            </a:r>
            <a:r>
              <a:rPr lang="ja-JP" altLang="en-US" dirty="0" smtClean="0"/>
              <a:t>における海洋大循環の考慮</a:t>
            </a:r>
            <a:endParaRPr lang="en-US" altLang="ja-JP" dirty="0" smtClean="0"/>
          </a:p>
          <a:p>
            <a:r>
              <a:rPr lang="ja-JP" altLang="en-US" dirty="0" smtClean="0"/>
              <a:t>考える系</a:t>
            </a:r>
            <a:endParaRPr lang="en-US" altLang="ja-JP" dirty="0"/>
          </a:p>
          <a:p>
            <a:pPr lvl="1"/>
            <a:r>
              <a:rPr lang="en-US" altLang="ja-JP" dirty="0" smtClean="0"/>
              <a:t> </a:t>
            </a:r>
            <a:r>
              <a:rPr lang="ja-JP" altLang="en-US" dirty="0" smtClean="0"/>
              <a:t>全球海の理想化した惑星</a:t>
            </a:r>
            <a:r>
              <a:rPr lang="en-US" altLang="ja-JP" dirty="0" smtClean="0"/>
              <a:t>(</a:t>
            </a:r>
            <a:r>
              <a:rPr lang="ja-JP" altLang="en-US" dirty="0" smtClean="0"/>
              <a:t>水惑星</a:t>
            </a:r>
            <a:r>
              <a:rPr lang="en-US" altLang="ja-JP" dirty="0" smtClean="0"/>
              <a:t>)</a:t>
            </a:r>
          </a:p>
          <a:p>
            <a:r>
              <a:rPr lang="ja-JP" altLang="en-US" dirty="0" smtClean="0"/>
              <a:t>方法</a:t>
            </a:r>
            <a:endParaRPr lang="en-US" altLang="ja-JP" dirty="0"/>
          </a:p>
          <a:p>
            <a:pPr lvl="1"/>
            <a:r>
              <a:rPr lang="ja-JP" altLang="en-US" dirty="0" smtClean="0"/>
              <a:t>大気海洋</a:t>
            </a:r>
            <a:r>
              <a:rPr lang="ja-JP" altLang="en-US" dirty="0" smtClean="0"/>
              <a:t>氷結合</a:t>
            </a:r>
            <a:r>
              <a:rPr lang="ja-JP" altLang="en-US" dirty="0" smtClean="0"/>
              <a:t>モデル</a:t>
            </a:r>
            <a:r>
              <a:rPr lang="ja-JP" altLang="en-US" dirty="0" smtClean="0"/>
              <a:t>による水惑星の気候実験</a:t>
            </a:r>
            <a:endParaRPr lang="en-US" altLang="ja-JP" dirty="0" smtClean="0"/>
          </a:p>
          <a:p>
            <a:r>
              <a:rPr lang="ja-JP" altLang="en-US" dirty="0" smtClean="0"/>
              <a:t>注目したいところ</a:t>
            </a:r>
            <a:endParaRPr lang="en-US" altLang="ja-JP" dirty="0" smtClean="0"/>
          </a:p>
          <a:p>
            <a:pPr lvl="1"/>
            <a:r>
              <a:rPr lang="ja-JP" altLang="en-US" dirty="0" smtClean="0"/>
              <a:t>海洋</a:t>
            </a:r>
            <a:r>
              <a:rPr lang="en-US" altLang="ja-JP" dirty="0" smtClean="0"/>
              <a:t>(</a:t>
            </a:r>
            <a:r>
              <a:rPr lang="ja-JP" altLang="en-US" dirty="0" smtClean="0"/>
              <a:t>・海氷</a:t>
            </a:r>
            <a:r>
              <a:rPr lang="en-US" altLang="ja-JP" dirty="0" smtClean="0"/>
              <a:t>)</a:t>
            </a:r>
            <a:r>
              <a:rPr lang="ja-JP" altLang="en-US" dirty="0" smtClean="0"/>
              <a:t>の力学を考慮すると、実現される水惑星の気候はどう変わるのか</a:t>
            </a:r>
            <a:r>
              <a:rPr lang="en-US" altLang="ja-JP" dirty="0" smtClean="0"/>
              <a:t>?</a:t>
            </a:r>
          </a:p>
          <a:p>
            <a:pPr marL="457200" lvl="1" indent="0">
              <a:buNone/>
            </a:pPr>
            <a:endParaRPr lang="en-US" altLang="ja-JP" dirty="0" smtClean="0"/>
          </a:p>
        </p:txBody>
      </p:sp>
      <p:pic>
        <p:nvPicPr>
          <p:cNvPr id="5" name="図 4" descr="Gallery_Image_11322.jpg"/>
          <p:cNvPicPr>
            <a:picLocks noChangeAspect="1"/>
          </p:cNvPicPr>
          <p:nvPr/>
        </p:nvPicPr>
        <p:blipFill rotWithShape="1">
          <a:blip r:embed="rId3">
            <a:extLst>
              <a:ext uri="{28A0092B-C50C-407E-A947-70E740481C1C}">
                <a14:useLocalDpi xmlns:a14="http://schemas.microsoft.com/office/drawing/2010/main" val="0"/>
              </a:ext>
            </a:extLst>
          </a:blip>
          <a:srcRect b="50028"/>
          <a:stretch/>
        </p:blipFill>
        <p:spPr>
          <a:xfrm>
            <a:off x="4693666" y="5054408"/>
            <a:ext cx="2069841" cy="1803592"/>
          </a:xfrm>
          <a:prstGeom prst="rect">
            <a:avLst/>
          </a:prstGeom>
        </p:spPr>
      </p:pic>
      <p:sp>
        <p:nvSpPr>
          <p:cNvPr id="6" name="テキスト ボックス 5"/>
          <p:cNvSpPr txBox="1"/>
          <p:nvPr/>
        </p:nvSpPr>
        <p:spPr>
          <a:xfrm>
            <a:off x="6763507" y="6119336"/>
            <a:ext cx="2380493" cy="738664"/>
          </a:xfrm>
          <a:prstGeom prst="rect">
            <a:avLst/>
          </a:prstGeom>
          <a:noFill/>
        </p:spPr>
        <p:txBody>
          <a:bodyPr wrap="square" rtlCol="0">
            <a:spAutoFit/>
          </a:bodyPr>
          <a:lstStyle/>
          <a:p>
            <a:r>
              <a:rPr kumimoji="1" lang="en-US" altLang="ja-JP" dirty="0" smtClean="0"/>
              <a:t> </a:t>
            </a:r>
            <a:r>
              <a:rPr kumimoji="1" lang="en-US" altLang="ja-JP" sz="1200" dirty="0" smtClean="0"/>
              <a:t>Hu and Yang(2014) </a:t>
            </a:r>
          </a:p>
          <a:p>
            <a:r>
              <a:rPr lang="ja-JP" altLang="en-US" sz="1200" dirty="0" smtClean="0"/>
              <a:t>大気海洋海氷結合モデルによる</a:t>
            </a:r>
            <a:endParaRPr lang="en-US" altLang="ja-JP" sz="1200" dirty="0" smtClean="0"/>
          </a:p>
          <a:p>
            <a:r>
              <a:rPr lang="ja-JP" altLang="en-US" sz="1200" dirty="0" smtClean="0"/>
              <a:t>同期回転惑星の</a:t>
            </a:r>
            <a:r>
              <a:rPr lang="ja-JP" altLang="en-US" sz="1200" dirty="0" smtClean="0"/>
              <a:t>気候計算</a:t>
            </a:r>
            <a:endParaRPr kumimoji="1" lang="ja-JP" altLang="en-US" sz="1200" dirty="0"/>
          </a:p>
        </p:txBody>
      </p:sp>
    </p:spTree>
    <p:extLst>
      <p:ext uri="{BB962C8B-B14F-4D97-AF65-F5344CB8AC3E}">
        <p14:creationId xmlns:p14="http://schemas.microsoft.com/office/powerpoint/2010/main" val="5664038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大気海洋氷結合モデルによる</a:t>
            </a:r>
            <a:r>
              <a:rPr lang="en-US" altLang="ja-JP" sz="3600" dirty="0"/>
              <a:t/>
            </a:r>
            <a:br>
              <a:rPr lang="en-US" altLang="ja-JP" sz="3600" dirty="0"/>
            </a:br>
            <a:r>
              <a:rPr kumimoji="1" lang="ja-JP" altLang="en-US" sz="3600" dirty="0" smtClean="0"/>
              <a:t>水惑星実験の</a:t>
            </a:r>
            <a:r>
              <a:rPr lang="ja-JP" altLang="en-US" sz="3600" dirty="0" smtClean="0"/>
              <a:t>最近の</a:t>
            </a:r>
            <a:r>
              <a:rPr kumimoji="1" lang="ja-JP" altLang="en-US" sz="3600" dirty="0" smtClean="0"/>
              <a:t>動向</a:t>
            </a:r>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kumimoji="1" lang="ja-JP" altLang="en-US" dirty="0" smtClean="0"/>
              <a:t>地球設定</a:t>
            </a:r>
            <a:endParaRPr kumimoji="1" lang="en-US" altLang="ja-JP" dirty="0" smtClean="0"/>
          </a:p>
          <a:p>
            <a:pPr lvl="1"/>
            <a:r>
              <a:rPr lang="ja-JP" altLang="en-US" dirty="0" smtClean="0"/>
              <a:t>先駆的研究</a:t>
            </a:r>
            <a:r>
              <a:rPr lang="en-US" altLang="ja-JP" dirty="0" smtClean="0"/>
              <a:t>(Smith et al., 2006; Marshall et al., 2007; </a:t>
            </a:r>
            <a:r>
              <a:rPr lang="en-US" altLang="ja-JP" dirty="0" err="1" smtClean="0"/>
              <a:t>Enderton</a:t>
            </a:r>
            <a:r>
              <a:rPr lang="en-US" altLang="ja-JP" dirty="0" smtClean="0"/>
              <a:t> et al., 2009)</a:t>
            </a:r>
            <a:endParaRPr kumimoji="1" lang="en-US" altLang="ja-JP" dirty="0" smtClean="0"/>
          </a:p>
          <a:p>
            <a:pPr lvl="1"/>
            <a:r>
              <a:rPr lang="ja-JP" altLang="en-US" dirty="0" smtClean="0"/>
              <a:t>太陽定数依存性</a:t>
            </a:r>
            <a:r>
              <a:rPr lang="en-US" altLang="ja-JP" dirty="0" smtClean="0"/>
              <a:t>(Ferreira et al, 2011; Rose et al., 2015)</a:t>
            </a:r>
          </a:p>
          <a:p>
            <a:pPr lvl="1"/>
            <a:r>
              <a:rPr lang="ja-JP" altLang="en-US" dirty="0" smtClean="0"/>
              <a:t>自転角速度依存性</a:t>
            </a:r>
            <a:r>
              <a:rPr lang="en-US" altLang="ja-JP" dirty="0" smtClean="0"/>
              <a:t>(???)</a:t>
            </a:r>
          </a:p>
          <a:p>
            <a:pPr lvl="1"/>
            <a:r>
              <a:rPr lang="ja-JP" altLang="en-US" dirty="0"/>
              <a:t>自転傾斜角依存性</a:t>
            </a:r>
            <a:r>
              <a:rPr lang="en-US" altLang="ja-JP" dirty="0"/>
              <a:t>(Ferreira et al., 2014</a:t>
            </a:r>
            <a:r>
              <a:rPr lang="en-US" altLang="ja-JP" dirty="0" smtClean="0"/>
              <a:t>)</a:t>
            </a:r>
            <a:endParaRPr kumimoji="1" lang="en-US" altLang="ja-JP" dirty="0" smtClean="0"/>
          </a:p>
          <a:p>
            <a:r>
              <a:rPr lang="ja-JP" altLang="en-US" dirty="0" smtClean="0"/>
              <a:t>同期回転惑星設定</a:t>
            </a:r>
            <a:endParaRPr lang="en-US" altLang="ja-JP" dirty="0" smtClean="0"/>
          </a:p>
          <a:p>
            <a:pPr lvl="1"/>
            <a:r>
              <a:rPr lang="ja-JP" altLang="en-US" dirty="0" smtClean="0"/>
              <a:t>先駆的研究</a:t>
            </a:r>
            <a:r>
              <a:rPr lang="en-US" altLang="ja-JP" dirty="0" smtClean="0"/>
              <a:t>(Hu and Yang, 2014)</a:t>
            </a:r>
          </a:p>
          <a:p>
            <a:pPr lvl="1"/>
            <a:r>
              <a:rPr lang="ja-JP" altLang="en-US" dirty="0" smtClean="0"/>
              <a:t>太陽定数依存性</a:t>
            </a:r>
            <a:r>
              <a:rPr lang="en-US" altLang="ja-JP" dirty="0" smtClean="0"/>
              <a:t>,</a:t>
            </a:r>
            <a:r>
              <a:rPr lang="ja-JP" altLang="en-US" dirty="0" smtClean="0"/>
              <a:t> </a:t>
            </a:r>
            <a:r>
              <a:rPr lang="en-US" altLang="ja-JP" dirty="0" smtClean="0"/>
              <a:t>CO2</a:t>
            </a:r>
            <a:r>
              <a:rPr lang="ja-JP" altLang="en-US" dirty="0" smtClean="0"/>
              <a:t> 依存性</a:t>
            </a:r>
            <a:r>
              <a:rPr lang="en-US" altLang="ja-JP" dirty="0" smtClean="0"/>
              <a:t>(Hu and Yang, 2014)</a:t>
            </a:r>
          </a:p>
          <a:p>
            <a:pPr lvl="1"/>
            <a:r>
              <a:rPr lang="ja-JP" altLang="en-US" dirty="0" smtClean="0"/>
              <a:t>自転角速度依存性</a:t>
            </a:r>
            <a:r>
              <a:rPr lang="en-US" altLang="ja-JP" dirty="0" smtClean="0"/>
              <a:t>(???)</a:t>
            </a:r>
          </a:p>
          <a:p>
            <a:pPr lvl="1"/>
            <a:r>
              <a:rPr lang="ja-JP" altLang="en-US" dirty="0"/>
              <a:t>自転傾斜角</a:t>
            </a:r>
            <a:r>
              <a:rPr lang="ja-JP" altLang="en-US" dirty="0" smtClean="0"/>
              <a:t>依存性</a:t>
            </a:r>
            <a:r>
              <a:rPr lang="en-US" altLang="ja-JP" dirty="0" smtClean="0"/>
              <a:t>(???)</a:t>
            </a:r>
            <a:endParaRPr lang="en-US" altLang="ja-JP" dirty="0"/>
          </a:p>
          <a:p>
            <a:pPr lvl="1"/>
            <a:endParaRPr lang="en-US" altLang="ja-JP" dirty="0" smtClean="0"/>
          </a:p>
          <a:p>
            <a:pPr lvl="1"/>
            <a:endParaRPr kumimoji="1" lang="ja-JP" altLang="en-US" dirty="0"/>
          </a:p>
        </p:txBody>
      </p:sp>
    </p:spTree>
    <p:extLst>
      <p:ext uri="{BB962C8B-B14F-4D97-AF65-F5344CB8AC3E}">
        <p14:creationId xmlns:p14="http://schemas.microsoft.com/office/powerpoint/2010/main" val="3337629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地球設定</a:t>
            </a:r>
            <a:r>
              <a:rPr lang="en-US" altLang="en-US" dirty="0" smtClean="0"/>
              <a:t>太陽定数依存性</a:t>
            </a:r>
            <a:r>
              <a:rPr lang="ja-JP" altLang="en-US" dirty="0" smtClean="0"/>
              <a:t>の</a:t>
            </a:r>
            <a:r>
              <a:rPr lang="en-US" altLang="ja-JP" dirty="0" smtClean="0"/>
              <a:t/>
            </a:r>
            <a:br>
              <a:rPr lang="en-US" altLang="ja-JP" dirty="0" smtClean="0"/>
            </a:br>
            <a:r>
              <a:rPr lang="ja-JP" altLang="en-US" dirty="0" smtClean="0"/>
              <a:t>最近の研究</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descr="スクリーンショット 2015-04-15 14.08.02.png"/>
          <p:cNvPicPr>
            <a:picLocks noChangeAspect="1"/>
          </p:cNvPicPr>
          <p:nvPr/>
        </p:nvPicPr>
        <p:blipFill rotWithShape="1">
          <a:blip r:embed="rId2">
            <a:extLst>
              <a:ext uri="{28A0092B-C50C-407E-A947-70E740481C1C}">
                <a14:useLocalDpi xmlns:a14="http://schemas.microsoft.com/office/drawing/2010/main" val="0"/>
              </a:ext>
            </a:extLst>
          </a:blip>
          <a:srcRect b="14682"/>
          <a:stretch/>
        </p:blipFill>
        <p:spPr>
          <a:xfrm>
            <a:off x="1575393" y="1600200"/>
            <a:ext cx="5922992" cy="4843448"/>
          </a:xfrm>
          <a:prstGeom prst="rect">
            <a:avLst/>
          </a:prstGeom>
        </p:spPr>
      </p:pic>
      <p:sp>
        <p:nvSpPr>
          <p:cNvPr id="5" name="テキスト ボックス 4"/>
          <p:cNvSpPr txBox="1"/>
          <p:nvPr/>
        </p:nvSpPr>
        <p:spPr>
          <a:xfrm>
            <a:off x="6769460" y="6150585"/>
            <a:ext cx="1917340" cy="646331"/>
          </a:xfrm>
          <a:prstGeom prst="rect">
            <a:avLst/>
          </a:prstGeom>
          <a:noFill/>
        </p:spPr>
        <p:txBody>
          <a:bodyPr wrap="square" rtlCol="0">
            <a:spAutoFit/>
          </a:bodyPr>
          <a:lstStyle/>
          <a:p>
            <a:r>
              <a:rPr kumimoji="1" lang="en-US" altLang="ja-JP" dirty="0" smtClean="0"/>
              <a:t>Rose et al.(2015), Fig 7</a:t>
            </a:r>
            <a:endParaRPr kumimoji="1" lang="ja-JP" altLang="en-US" dirty="0"/>
          </a:p>
        </p:txBody>
      </p:sp>
    </p:spTree>
    <p:extLst>
      <p:ext uri="{BB962C8B-B14F-4D97-AF65-F5344CB8AC3E}">
        <p14:creationId xmlns:p14="http://schemas.microsoft.com/office/powerpoint/2010/main" val="31973187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今後</a:t>
            </a:r>
            <a:r>
              <a:rPr kumimoji="1" lang="ja-JP" altLang="en-US" dirty="0" smtClean="0"/>
              <a:t>の計画</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058250568"/>
              </p:ext>
            </p:extLst>
          </p:nvPr>
        </p:nvGraphicFramePr>
        <p:xfrm>
          <a:off x="198907" y="1600200"/>
          <a:ext cx="882842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右カーブ矢印 8"/>
          <p:cNvSpPr/>
          <p:nvPr/>
        </p:nvSpPr>
        <p:spPr>
          <a:xfrm flipH="1">
            <a:off x="7747154" y="3424407"/>
            <a:ext cx="822960" cy="1574596"/>
          </a:xfrm>
          <a:prstGeom prst="curvedRightArrow">
            <a:avLst/>
          </a:prstGeom>
          <a:solidFill>
            <a:srgbClr val="C0504D"/>
          </a:solid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0" name="左カーブ矢印 9"/>
          <p:cNvSpPr/>
          <p:nvPr/>
        </p:nvSpPr>
        <p:spPr>
          <a:xfrm rot="11019913">
            <a:off x="6748138" y="3357521"/>
            <a:ext cx="822960" cy="1616831"/>
          </a:xfrm>
          <a:prstGeom prst="curvedLeftArrow">
            <a:avLst/>
          </a:prstGeom>
          <a:ln/>
        </p:spPr>
        <p:style>
          <a:lnRef idx="1">
            <a:schemeClr val="accent2"/>
          </a:lnRef>
          <a:fillRef idx="3">
            <a:schemeClr val="accent2"/>
          </a:fillRef>
          <a:effectRef idx="2">
            <a:schemeClr val="accent2"/>
          </a:effectRef>
          <a:fontRef idx="minor">
            <a:schemeClr val="lt1"/>
          </a:fontRef>
        </p:style>
        <p:txBody>
          <a:bodyPr/>
          <a:lstStyle/>
          <a:p>
            <a:endParaRPr lang="ja-JP" altLang="en-US"/>
          </a:p>
        </p:txBody>
      </p:sp>
    </p:spTree>
    <p:extLst>
      <p:ext uri="{BB962C8B-B14F-4D97-AF65-F5344CB8AC3E}">
        <p14:creationId xmlns:p14="http://schemas.microsoft.com/office/powerpoint/2010/main" val="1038671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温位</a:t>
            </a:r>
            <a:endParaRPr kumimoji="1" lang="ja-JP" altLang="en-US" dirty="0"/>
          </a:p>
        </p:txBody>
      </p:sp>
      <p:pic>
        <p:nvPicPr>
          <p:cNvPr id="4" name="コンテンツ プレースホルダー 3" descr="スクリーンショット 2015-02-17 22.39.28.png"/>
          <p:cNvPicPr>
            <a:picLocks noGrp="1" noChangeAspect="1"/>
          </p:cNvPicPr>
          <p:nvPr>
            <p:ph idx="1"/>
          </p:nvPr>
        </p:nvPicPr>
        <p:blipFill rotWithShape="1">
          <a:blip r:embed="rId3">
            <a:extLst>
              <a:ext uri="{28A0092B-C50C-407E-A947-70E740481C1C}">
                <a14:useLocalDpi xmlns:a14="http://schemas.microsoft.com/office/drawing/2010/main" val="0"/>
              </a:ext>
            </a:extLst>
          </a:blip>
          <a:srcRect t="914" b="3666"/>
          <a:stretch/>
        </p:blipFill>
        <p:spPr>
          <a:xfrm>
            <a:off x="1" y="2029802"/>
            <a:ext cx="4569774" cy="3169339"/>
          </a:xfrm>
        </p:spPr>
      </p:pic>
      <p:pic>
        <p:nvPicPr>
          <p:cNvPr id="8" name="図 7" descr="yz_PTemp.png"/>
          <p:cNvPicPr>
            <a:picLocks noChangeAspect="1"/>
          </p:cNvPicPr>
          <p:nvPr/>
        </p:nvPicPr>
        <p:blipFill rotWithShape="1">
          <a:blip r:embed="rId4">
            <a:extLst>
              <a:ext uri="{28A0092B-C50C-407E-A947-70E740481C1C}">
                <a14:useLocalDpi xmlns:a14="http://schemas.microsoft.com/office/drawing/2010/main" val="0"/>
              </a:ext>
            </a:extLst>
          </a:blip>
          <a:srcRect l="9086" t="19477" r="10822" b="67627"/>
          <a:stretch/>
        </p:blipFill>
        <p:spPr>
          <a:xfrm>
            <a:off x="4484291" y="1700105"/>
            <a:ext cx="4573799" cy="1963193"/>
          </a:xfrm>
          <a:prstGeom prst="rect">
            <a:avLst/>
          </a:prstGeom>
        </p:spPr>
      </p:pic>
      <p:pic>
        <p:nvPicPr>
          <p:cNvPr id="9" name="図 8" descr="yz_PTemp.png"/>
          <p:cNvPicPr>
            <a:picLocks noChangeAspect="1"/>
          </p:cNvPicPr>
          <p:nvPr/>
        </p:nvPicPr>
        <p:blipFill rotWithShape="1">
          <a:blip r:embed="rId4">
            <a:extLst>
              <a:ext uri="{28A0092B-C50C-407E-A947-70E740481C1C}">
                <a14:useLocalDpi xmlns:a14="http://schemas.microsoft.com/office/drawing/2010/main" val="0"/>
              </a:ext>
            </a:extLst>
          </a:blip>
          <a:srcRect l="9086" t="32252" r="10822" b="21487"/>
          <a:stretch/>
        </p:blipFill>
        <p:spPr>
          <a:xfrm>
            <a:off x="4484291" y="3712142"/>
            <a:ext cx="4573799" cy="1747327"/>
          </a:xfrm>
          <a:prstGeom prst="rect">
            <a:avLst/>
          </a:prstGeom>
        </p:spPr>
      </p:pic>
      <p:sp>
        <p:nvSpPr>
          <p:cNvPr id="11" name="テキスト ボックス 10"/>
          <p:cNvSpPr txBox="1"/>
          <p:nvPr/>
        </p:nvSpPr>
        <p:spPr>
          <a:xfrm>
            <a:off x="4812291" y="1660470"/>
            <a:ext cx="1632895" cy="369332"/>
          </a:xfrm>
          <a:prstGeom prst="rect">
            <a:avLst/>
          </a:prstGeom>
          <a:noFill/>
        </p:spPr>
        <p:txBody>
          <a:bodyPr wrap="square" rtlCol="0">
            <a:spAutoFit/>
          </a:bodyPr>
          <a:lstStyle/>
          <a:p>
            <a:r>
              <a:rPr kumimoji="1" lang="en-US" altLang="ja-JP" dirty="0" err="1" smtClean="0"/>
              <a:t>Dennou</a:t>
            </a:r>
            <a:r>
              <a:rPr kumimoji="1" lang="en-US" altLang="ja-JP" dirty="0" smtClean="0"/>
              <a:t>-OGCM</a:t>
            </a:r>
            <a:endParaRPr kumimoji="1" lang="ja-JP" altLang="en-US" dirty="0"/>
          </a:p>
        </p:txBody>
      </p:sp>
      <p:sp>
        <p:nvSpPr>
          <p:cNvPr id="14" name="テキスト ボックス 13"/>
          <p:cNvSpPr txBox="1"/>
          <p:nvPr/>
        </p:nvSpPr>
        <p:spPr>
          <a:xfrm>
            <a:off x="190073" y="1636186"/>
            <a:ext cx="2626456" cy="369332"/>
          </a:xfrm>
          <a:prstGeom prst="rect">
            <a:avLst/>
          </a:prstGeom>
          <a:noFill/>
        </p:spPr>
        <p:txBody>
          <a:bodyPr wrap="square" rtlCol="0">
            <a:spAutoFit/>
          </a:bodyPr>
          <a:lstStyle/>
          <a:p>
            <a:r>
              <a:rPr kumimoji="1" lang="en-US" altLang="ja-JP" dirty="0" smtClean="0"/>
              <a:t>Marshall</a:t>
            </a:r>
            <a:r>
              <a:rPr kumimoji="1" lang="ja-JP" altLang="en-US" dirty="0" smtClean="0"/>
              <a:t> </a:t>
            </a:r>
            <a:r>
              <a:rPr kumimoji="1" lang="en-US" altLang="ja-JP" dirty="0" smtClean="0"/>
              <a:t>et</a:t>
            </a:r>
            <a:r>
              <a:rPr kumimoji="1" lang="ja-JP" altLang="en-US" dirty="0" smtClean="0"/>
              <a:t> </a:t>
            </a:r>
            <a:r>
              <a:rPr kumimoji="1" lang="en-US" altLang="ja-JP" dirty="0" smtClean="0"/>
              <a:t>al.(2007)</a:t>
            </a:r>
            <a:endParaRPr kumimoji="1" lang="ja-JP" altLang="en-US" dirty="0"/>
          </a:p>
        </p:txBody>
      </p:sp>
      <p:sp>
        <p:nvSpPr>
          <p:cNvPr id="3" name="テキスト ボックス 2"/>
          <p:cNvSpPr txBox="1"/>
          <p:nvPr/>
        </p:nvSpPr>
        <p:spPr>
          <a:xfrm>
            <a:off x="1884947" y="5908842"/>
            <a:ext cx="4560239" cy="369332"/>
          </a:xfrm>
          <a:prstGeom prst="rect">
            <a:avLst/>
          </a:prstGeom>
          <a:noFill/>
        </p:spPr>
        <p:txBody>
          <a:bodyPr wrap="square" rtlCol="0">
            <a:spAutoFit/>
          </a:bodyPr>
          <a:lstStyle/>
          <a:p>
            <a:r>
              <a:rPr kumimoji="1" lang="en-US" altLang="ja-JP" dirty="0" smtClean="0"/>
              <a:t>* </a:t>
            </a:r>
            <a:r>
              <a:rPr kumimoji="1" lang="ja-JP" altLang="en-US" dirty="0" smtClean="0"/>
              <a:t>深部</a:t>
            </a:r>
            <a:r>
              <a:rPr kumimoji="1" lang="en-US" altLang="ja-JP" dirty="0" smtClean="0"/>
              <a:t>, </a:t>
            </a:r>
            <a:r>
              <a:rPr kumimoji="1" lang="ja-JP" altLang="en-US" dirty="0" smtClean="0"/>
              <a:t>高緯度域の表層の分布が異なる</a:t>
            </a:r>
            <a:endParaRPr kumimoji="1" lang="ja-JP" altLang="en-US" dirty="0"/>
          </a:p>
        </p:txBody>
      </p:sp>
    </p:spTree>
    <p:extLst>
      <p:ext uri="{BB962C8B-B14F-4D97-AF65-F5344CB8AC3E}">
        <p14:creationId xmlns:p14="http://schemas.microsoft.com/office/powerpoint/2010/main" val="24493963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塩分</a:t>
            </a:r>
            <a:endParaRPr kumimoji="1" lang="ja-JP" altLang="en-US" dirty="0"/>
          </a:p>
        </p:txBody>
      </p:sp>
      <p:pic>
        <p:nvPicPr>
          <p:cNvPr id="5" name="コンテンツ プレースホルダー 4" descr="Sal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253" t="19765" r="11316" b="67279"/>
          <a:stretch/>
        </p:blipFill>
        <p:spPr>
          <a:xfrm>
            <a:off x="4494146" y="1803475"/>
            <a:ext cx="4347599" cy="1632208"/>
          </a:xfrm>
        </p:spPr>
      </p:pic>
      <p:pic>
        <p:nvPicPr>
          <p:cNvPr id="4" name="図 3" descr="スクリーンショット 2015-02-17 22.39.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2" y="2023274"/>
            <a:ext cx="4542994" cy="2827916"/>
          </a:xfrm>
          <a:prstGeom prst="rect">
            <a:avLst/>
          </a:prstGeom>
        </p:spPr>
      </p:pic>
      <p:pic>
        <p:nvPicPr>
          <p:cNvPr id="6" name="コンテンツ プレースホルダー 4" descr="Salt.png"/>
          <p:cNvPicPr>
            <a:picLocks noChangeAspect="1"/>
          </p:cNvPicPr>
          <p:nvPr/>
        </p:nvPicPr>
        <p:blipFill rotWithShape="1">
          <a:blip r:embed="rId2">
            <a:extLst>
              <a:ext uri="{28A0092B-C50C-407E-A947-70E740481C1C}">
                <a14:useLocalDpi xmlns:a14="http://schemas.microsoft.com/office/drawing/2010/main" val="0"/>
              </a:ext>
            </a:extLst>
          </a:blip>
          <a:srcRect l="8253" t="32850" r="11316" b="15834"/>
          <a:stretch/>
        </p:blipFill>
        <p:spPr>
          <a:xfrm>
            <a:off x="4494146" y="3435683"/>
            <a:ext cx="4347599" cy="1509769"/>
          </a:xfrm>
          <a:prstGeom prst="rect">
            <a:avLst/>
          </a:prstGeom>
        </p:spPr>
      </p:pic>
      <p:sp>
        <p:nvSpPr>
          <p:cNvPr id="8" name="テキスト ボックス 7"/>
          <p:cNvSpPr txBox="1"/>
          <p:nvPr/>
        </p:nvSpPr>
        <p:spPr>
          <a:xfrm>
            <a:off x="4803651" y="1551220"/>
            <a:ext cx="1632895" cy="369332"/>
          </a:xfrm>
          <a:prstGeom prst="rect">
            <a:avLst/>
          </a:prstGeom>
          <a:noFill/>
        </p:spPr>
        <p:txBody>
          <a:bodyPr wrap="square" rtlCol="0">
            <a:spAutoFit/>
          </a:bodyPr>
          <a:lstStyle/>
          <a:p>
            <a:r>
              <a:rPr kumimoji="1" lang="en-US" altLang="ja-JP" dirty="0" err="1" smtClean="0"/>
              <a:t>Dennou</a:t>
            </a:r>
            <a:r>
              <a:rPr kumimoji="1" lang="en-US" altLang="ja-JP" dirty="0" smtClean="0"/>
              <a:t>-OGCM</a:t>
            </a:r>
            <a:endParaRPr kumimoji="1" lang="ja-JP" altLang="en-US" dirty="0"/>
          </a:p>
        </p:txBody>
      </p:sp>
      <p:sp>
        <p:nvSpPr>
          <p:cNvPr id="9" name="テキスト ボックス 8"/>
          <p:cNvSpPr txBox="1"/>
          <p:nvPr/>
        </p:nvSpPr>
        <p:spPr>
          <a:xfrm>
            <a:off x="172794" y="1618809"/>
            <a:ext cx="2626456" cy="369332"/>
          </a:xfrm>
          <a:prstGeom prst="rect">
            <a:avLst/>
          </a:prstGeom>
          <a:noFill/>
        </p:spPr>
        <p:txBody>
          <a:bodyPr wrap="square" rtlCol="0">
            <a:spAutoFit/>
          </a:bodyPr>
          <a:lstStyle/>
          <a:p>
            <a:r>
              <a:rPr kumimoji="1" lang="en-US" altLang="ja-JP" dirty="0" smtClean="0"/>
              <a:t>Marshall</a:t>
            </a:r>
            <a:r>
              <a:rPr kumimoji="1" lang="ja-JP" altLang="en-US" dirty="0" smtClean="0"/>
              <a:t> </a:t>
            </a:r>
            <a:r>
              <a:rPr kumimoji="1" lang="en-US" altLang="ja-JP" dirty="0" smtClean="0"/>
              <a:t>et</a:t>
            </a:r>
            <a:r>
              <a:rPr kumimoji="1" lang="ja-JP" altLang="en-US" dirty="0" smtClean="0"/>
              <a:t> </a:t>
            </a:r>
            <a:r>
              <a:rPr kumimoji="1" lang="en-US" altLang="ja-JP" dirty="0" smtClean="0"/>
              <a:t>al.(2007)</a:t>
            </a:r>
            <a:endParaRPr kumimoji="1" lang="ja-JP" altLang="en-US" dirty="0"/>
          </a:p>
        </p:txBody>
      </p:sp>
      <p:sp>
        <p:nvSpPr>
          <p:cNvPr id="10" name="テキスト ボックス 9"/>
          <p:cNvSpPr txBox="1"/>
          <p:nvPr/>
        </p:nvSpPr>
        <p:spPr>
          <a:xfrm>
            <a:off x="2250662" y="5387473"/>
            <a:ext cx="4560239" cy="369332"/>
          </a:xfrm>
          <a:prstGeom prst="rect">
            <a:avLst/>
          </a:prstGeom>
          <a:noFill/>
        </p:spPr>
        <p:txBody>
          <a:bodyPr wrap="square" rtlCol="0">
            <a:spAutoFit/>
          </a:bodyPr>
          <a:lstStyle/>
          <a:p>
            <a:r>
              <a:rPr kumimoji="1" lang="en-US" altLang="ja-JP" dirty="0" smtClean="0"/>
              <a:t>* </a:t>
            </a:r>
            <a:r>
              <a:rPr kumimoji="1" lang="ja-JP" altLang="en-US" dirty="0" smtClean="0"/>
              <a:t>深部</a:t>
            </a:r>
            <a:r>
              <a:rPr kumimoji="1" lang="en-US" altLang="ja-JP" dirty="0" smtClean="0"/>
              <a:t>, </a:t>
            </a:r>
            <a:r>
              <a:rPr kumimoji="1" lang="ja-JP" altLang="en-US" dirty="0" smtClean="0"/>
              <a:t>高緯度域の表層の分布が異なる</a:t>
            </a:r>
            <a:endParaRPr kumimoji="1" lang="ja-JP" altLang="en-US" dirty="0"/>
          </a:p>
        </p:txBody>
      </p:sp>
    </p:spTree>
    <p:extLst>
      <p:ext uri="{BB962C8B-B14F-4D97-AF65-F5344CB8AC3E}">
        <p14:creationId xmlns:p14="http://schemas.microsoft.com/office/powerpoint/2010/main" val="1358777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やってみたこと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前回</a:t>
            </a:r>
            <a:endParaRPr kumimoji="1" lang="en-US" altLang="ja-JP" dirty="0" smtClean="0"/>
          </a:p>
          <a:p>
            <a:pPr lvl="1"/>
            <a:r>
              <a:rPr kumimoji="1" lang="ja-JP" altLang="en-US" dirty="0" smtClean="0"/>
              <a:t>海面強制</a:t>
            </a:r>
            <a:r>
              <a:rPr kumimoji="1" lang="ja-JP" altLang="en-US" dirty="0" smtClean="0"/>
              <a:t>分布の感度実験</a:t>
            </a:r>
            <a:endParaRPr kumimoji="1" lang="en-US" altLang="ja-JP" dirty="0" smtClean="0"/>
          </a:p>
          <a:p>
            <a:pPr lvl="2"/>
            <a:r>
              <a:rPr lang="ja-JP" altLang="en-US" dirty="0" smtClean="0"/>
              <a:t>感度は弱い</a:t>
            </a:r>
            <a:endParaRPr kumimoji="1" lang="en-US" altLang="ja-JP" dirty="0" smtClean="0"/>
          </a:p>
          <a:p>
            <a:pPr lvl="1"/>
            <a:r>
              <a:rPr kumimoji="1" lang="ja-JP" altLang="en-US" dirty="0" smtClean="0"/>
              <a:t>海</a:t>
            </a:r>
            <a:r>
              <a:rPr kumimoji="1" lang="ja-JP" altLang="en-US" dirty="0" smtClean="0"/>
              <a:t>氷</a:t>
            </a:r>
            <a:r>
              <a:rPr kumimoji="1" lang="ja-JP" altLang="en-US" dirty="0" smtClean="0"/>
              <a:t>による風応力の遮断効果の検証</a:t>
            </a:r>
            <a:endParaRPr kumimoji="1" lang="en-US" altLang="ja-JP" dirty="0" smtClean="0"/>
          </a:p>
          <a:p>
            <a:pPr lvl="2"/>
            <a:r>
              <a:rPr lang="ja-JP" altLang="en-US" dirty="0" smtClean="0"/>
              <a:t>影響は小さい</a:t>
            </a:r>
            <a:endParaRPr kumimoji="1" lang="en-US" altLang="ja-JP" dirty="0" smtClean="0"/>
          </a:p>
          <a:p>
            <a:pPr lvl="1"/>
            <a:r>
              <a:rPr lang="ja-JP" altLang="en-US" dirty="0" smtClean="0"/>
              <a:t>対流</a:t>
            </a:r>
            <a:r>
              <a:rPr lang="ja-JP" altLang="en-US" dirty="0" smtClean="0"/>
              <a:t>調節の</a:t>
            </a:r>
            <a:r>
              <a:rPr lang="ja-JP" altLang="en-US" dirty="0" smtClean="0"/>
              <a:t>効果</a:t>
            </a:r>
            <a:r>
              <a:rPr lang="ja-JP" altLang="en-US" dirty="0" smtClean="0"/>
              <a:t>の検証</a:t>
            </a:r>
            <a:endParaRPr lang="en-US" altLang="ja-JP" dirty="0" smtClean="0"/>
          </a:p>
          <a:p>
            <a:pPr lvl="2"/>
            <a:r>
              <a:rPr lang="ja-JP" altLang="en-US" dirty="0" smtClean="0"/>
              <a:t>影響が大きい</a:t>
            </a:r>
            <a:endParaRPr lang="en-US" altLang="ja-JP" dirty="0" smtClean="0"/>
          </a:p>
          <a:p>
            <a:pPr marL="914400" lvl="2" indent="0">
              <a:buNone/>
            </a:pPr>
            <a:endParaRPr lang="en-US" altLang="ja-JP" dirty="0" smtClean="0"/>
          </a:p>
          <a:p>
            <a:pPr marL="1371600" lvl="3" indent="0">
              <a:buNone/>
            </a:pPr>
            <a:endParaRPr lang="en-US" altLang="ja-JP" dirty="0" smtClean="0"/>
          </a:p>
          <a:p>
            <a:endParaRPr kumimoji="1" lang="en-US" altLang="ja-JP" dirty="0" smtClean="0"/>
          </a:p>
          <a:p>
            <a:endParaRPr kumimoji="1" lang="ja-JP" altLang="en-US" dirty="0"/>
          </a:p>
        </p:txBody>
      </p:sp>
      <p:sp>
        <p:nvSpPr>
          <p:cNvPr id="4" name="テキスト ボックス 3"/>
          <p:cNvSpPr txBox="1"/>
          <p:nvPr/>
        </p:nvSpPr>
        <p:spPr>
          <a:xfrm>
            <a:off x="268672" y="5103673"/>
            <a:ext cx="8875328" cy="1477328"/>
          </a:xfrm>
          <a:prstGeom prst="rect">
            <a:avLst/>
          </a:prstGeom>
          <a:noFill/>
        </p:spPr>
        <p:txBody>
          <a:bodyPr wrap="square" rtlCol="0">
            <a:spAutoFit/>
          </a:bodyPr>
          <a:lstStyle/>
          <a:p>
            <a:pPr marL="285750" indent="-285750">
              <a:buFontTx/>
              <a:buChar char="•"/>
            </a:pPr>
            <a:r>
              <a:rPr kumimoji="1" lang="ja-JP" altLang="en-US" dirty="0" smtClean="0"/>
              <a:t>中緯度の混合層や表層部</a:t>
            </a:r>
            <a:r>
              <a:rPr kumimoji="1" lang="en-US" altLang="ja-JP" dirty="0" smtClean="0"/>
              <a:t>(</a:t>
            </a:r>
            <a:r>
              <a:rPr lang="ja-JP" altLang="en-US" dirty="0" smtClean="0"/>
              <a:t>水深</a:t>
            </a:r>
            <a:r>
              <a:rPr lang="en-US" altLang="ja-JP" dirty="0" smtClean="0"/>
              <a:t> </a:t>
            </a:r>
            <a:r>
              <a:rPr kumimoji="1" lang="en-US" altLang="ja-JP" dirty="0" smtClean="0"/>
              <a:t>0-500m)</a:t>
            </a:r>
            <a:r>
              <a:rPr kumimoji="1" lang="ja-JP" altLang="en-US" dirty="0" smtClean="0"/>
              <a:t>の混合過程の表現の違いが、</a:t>
            </a:r>
            <a:r>
              <a:rPr lang="en-US" altLang="en-US" dirty="0" smtClean="0"/>
              <a:t>M07 </a:t>
            </a:r>
            <a:r>
              <a:rPr lang="ja-JP" altLang="en-US" dirty="0" smtClean="0"/>
              <a:t>との結果の違いを生み出しているのではないか</a:t>
            </a:r>
            <a:r>
              <a:rPr lang="en-US" altLang="ja-JP" dirty="0" smtClean="0"/>
              <a:t>?</a:t>
            </a:r>
          </a:p>
          <a:p>
            <a:pPr marL="742950" lvl="1" indent="-285750">
              <a:buFontTx/>
              <a:buChar char="•"/>
            </a:pPr>
            <a:r>
              <a:rPr kumimoji="1" lang="ja-JP" altLang="en-US" dirty="0" smtClean="0"/>
              <a:t>鉛直解像度依存性</a:t>
            </a:r>
            <a:r>
              <a:rPr kumimoji="1" lang="en-US" altLang="ja-JP" dirty="0" smtClean="0"/>
              <a:t>?</a:t>
            </a:r>
          </a:p>
          <a:p>
            <a:pPr marL="742950" lvl="1" indent="-285750">
              <a:buFontTx/>
              <a:buChar char="•"/>
            </a:pPr>
            <a:r>
              <a:rPr kumimoji="1" lang="ja-JP" altLang="en-US" dirty="0" smtClean="0"/>
              <a:t>対流調節の違い</a:t>
            </a:r>
            <a:r>
              <a:rPr kumimoji="1" lang="en-US" altLang="ja-JP" dirty="0" smtClean="0"/>
              <a:t>?</a:t>
            </a:r>
          </a:p>
          <a:p>
            <a:pPr marL="742950" lvl="1" indent="-285750">
              <a:buFontTx/>
              <a:buChar char="•"/>
            </a:pPr>
            <a:r>
              <a:rPr lang="en-US" altLang="ja-JP" dirty="0" err="1" smtClean="0"/>
              <a:t>Redi</a:t>
            </a:r>
            <a:r>
              <a:rPr lang="en-US" altLang="ja-JP" dirty="0" smtClean="0"/>
              <a:t>,</a:t>
            </a:r>
            <a:r>
              <a:rPr lang="ja-JP" altLang="en-US" dirty="0" smtClean="0"/>
              <a:t> </a:t>
            </a:r>
            <a:r>
              <a:rPr lang="en-US" altLang="ja-JP" dirty="0" smtClean="0"/>
              <a:t>GM </a:t>
            </a:r>
            <a:r>
              <a:rPr lang="ja-JP" altLang="en-US" dirty="0" smtClean="0"/>
              <a:t>スキームの</a:t>
            </a:r>
            <a:r>
              <a:rPr lang="en-US" altLang="ja-JP" dirty="0" smtClean="0"/>
              <a:t> tapering function </a:t>
            </a:r>
            <a:r>
              <a:rPr lang="ja-JP" altLang="en-US" dirty="0" smtClean="0"/>
              <a:t>の違い</a:t>
            </a:r>
            <a:r>
              <a:rPr lang="en-US" altLang="ja-JP" dirty="0" smtClean="0"/>
              <a:t>?  &lt;- </a:t>
            </a:r>
            <a:r>
              <a:rPr lang="ja-JP" altLang="en-US" dirty="0" smtClean="0"/>
              <a:t>どうやら原因はこれらしい</a:t>
            </a:r>
            <a:r>
              <a:rPr lang="en-US" altLang="ja-JP" dirty="0" smtClean="0"/>
              <a:t>..</a:t>
            </a:r>
          </a:p>
        </p:txBody>
      </p:sp>
    </p:spTree>
    <p:extLst>
      <p:ext uri="{BB962C8B-B14F-4D97-AF65-F5344CB8AC3E}">
        <p14:creationId xmlns:p14="http://schemas.microsoft.com/office/powerpoint/2010/main" val="31217183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Redi</a:t>
            </a:r>
            <a:r>
              <a:rPr lang="en-US" altLang="ja-JP" dirty="0" smtClean="0"/>
              <a:t>, </a:t>
            </a:r>
            <a:r>
              <a:rPr lang="en-US" altLang="ja-JP" dirty="0" smtClean="0"/>
              <a:t>GM </a:t>
            </a:r>
            <a:r>
              <a:rPr lang="ja-JP" altLang="en-US" dirty="0" smtClean="0"/>
              <a:t>スキーム</a:t>
            </a:r>
            <a:r>
              <a:rPr lang="ja-JP" altLang="en-US" dirty="0" smtClean="0"/>
              <a:t>における</a:t>
            </a:r>
            <a:r>
              <a:rPr lang="en-US" altLang="ja-JP" dirty="0" smtClean="0"/>
              <a:t/>
            </a:r>
            <a:br>
              <a:rPr lang="en-US" altLang="ja-JP" dirty="0" smtClean="0"/>
            </a:br>
            <a:r>
              <a:rPr lang="en-US" altLang="ja-JP" dirty="0" smtClean="0"/>
              <a:t> tapering function </a:t>
            </a:r>
            <a:endParaRPr kumimoji="1" lang="ja-JP" altLang="en-US" dirty="0"/>
          </a:p>
        </p:txBody>
      </p:sp>
      <p:sp>
        <p:nvSpPr>
          <p:cNvPr id="3" name="コンテンツ プレースホルダー 2"/>
          <p:cNvSpPr>
            <a:spLocks noGrp="1"/>
          </p:cNvSpPr>
          <p:nvPr>
            <p:ph idx="1"/>
          </p:nvPr>
        </p:nvSpPr>
        <p:spPr>
          <a:xfrm>
            <a:off x="457200" y="1600200"/>
            <a:ext cx="8229600" cy="4700673"/>
          </a:xfrm>
        </p:spPr>
        <p:txBody>
          <a:bodyPr>
            <a:normAutofit fontScale="92500" lnSpcReduction="20000"/>
          </a:bodyPr>
          <a:lstStyle/>
          <a:p>
            <a:r>
              <a:rPr kumimoji="1" lang="ja-JP" altLang="en-US" dirty="0" smtClean="0"/>
              <a:t>等密度面が急な場所で起こる数値不安定を回避するために、そのような場所では混合係数を小さくする。</a:t>
            </a:r>
            <a:endParaRPr kumimoji="1" lang="en-US" altLang="ja-JP" dirty="0" smtClean="0"/>
          </a:p>
          <a:p>
            <a:r>
              <a:rPr lang="en-US" altLang="ja-JP" dirty="0" smtClean="0"/>
              <a:t>tapering function </a:t>
            </a:r>
            <a:r>
              <a:rPr lang="ja-JP" altLang="en-US" dirty="0" smtClean="0"/>
              <a:t>の種類</a:t>
            </a:r>
            <a:endParaRPr lang="en-US" altLang="ja-JP" dirty="0" smtClean="0"/>
          </a:p>
          <a:p>
            <a:pPr lvl="1"/>
            <a:r>
              <a:rPr lang="ja-JP" altLang="en-US" dirty="0" smtClean="0"/>
              <a:t>二次関数</a:t>
            </a:r>
            <a:r>
              <a:rPr lang="en-US" altLang="ja-JP" dirty="0" smtClean="0"/>
              <a:t> (</a:t>
            </a:r>
            <a:r>
              <a:rPr lang="en-US" altLang="ja-JP" dirty="0" err="1" smtClean="0"/>
              <a:t>Gerdes</a:t>
            </a:r>
            <a:r>
              <a:rPr lang="en-US" altLang="ja-JP" dirty="0"/>
              <a:t> </a:t>
            </a:r>
            <a:r>
              <a:rPr lang="en-US" altLang="ja-JP" dirty="0" smtClean="0"/>
              <a:t>et al., 1991)</a:t>
            </a:r>
          </a:p>
          <a:p>
            <a:pPr lvl="2"/>
            <a:endParaRPr lang="en-US" altLang="ja-JP" dirty="0" smtClean="0"/>
          </a:p>
          <a:p>
            <a:pPr lvl="2"/>
            <a:endParaRPr lang="en-US" altLang="ja-JP" dirty="0" smtClean="0"/>
          </a:p>
          <a:p>
            <a:pPr lvl="1"/>
            <a:r>
              <a:rPr kumimoji="1" lang="en-US" altLang="ja-JP" dirty="0" err="1" smtClean="0"/>
              <a:t>tanh</a:t>
            </a:r>
            <a:r>
              <a:rPr kumimoji="1" lang="en-US" altLang="ja-JP" dirty="0" smtClean="0"/>
              <a:t> </a:t>
            </a:r>
            <a:r>
              <a:rPr kumimoji="1" lang="ja-JP" altLang="en-US" dirty="0" smtClean="0"/>
              <a:t>型</a:t>
            </a:r>
            <a:r>
              <a:rPr kumimoji="1" lang="en-US" altLang="ja-JP" dirty="0" smtClean="0"/>
              <a:t> (</a:t>
            </a:r>
            <a:r>
              <a:rPr kumimoji="1" lang="en-US" altLang="ja-JP" dirty="0" err="1" smtClean="0"/>
              <a:t>Danabasoglu</a:t>
            </a:r>
            <a:r>
              <a:rPr kumimoji="1" lang="en-US" altLang="ja-JP" dirty="0" smtClean="0"/>
              <a:t> and McWilliams, 1995)</a:t>
            </a:r>
          </a:p>
          <a:p>
            <a:pPr lvl="1"/>
            <a:endParaRPr kumimoji="1" lang="en-US" altLang="ja-JP" dirty="0" smtClean="0"/>
          </a:p>
          <a:p>
            <a:pPr lvl="1"/>
            <a:endParaRPr kumimoji="1" lang="en-US" altLang="ja-JP" dirty="0" smtClean="0"/>
          </a:p>
          <a:p>
            <a:pPr lvl="1"/>
            <a:r>
              <a:rPr lang="en-US" altLang="ja-JP" dirty="0" smtClean="0"/>
              <a:t>sin </a:t>
            </a:r>
            <a:r>
              <a:rPr lang="ja-JP" altLang="en-US" dirty="0" smtClean="0"/>
              <a:t>型</a:t>
            </a:r>
            <a:r>
              <a:rPr lang="en-US" altLang="ja-JP" dirty="0" smtClean="0"/>
              <a:t>(Large et al., 1997)</a:t>
            </a:r>
          </a:p>
          <a:p>
            <a:pPr lvl="2"/>
            <a:r>
              <a:rPr kumimoji="1" lang="ja-JP" altLang="en-US" dirty="0" smtClean="0"/>
              <a:t>混合層近くでフラックスを減少させるために導入された</a:t>
            </a:r>
            <a:endParaRPr kumimoji="1" lang="ja-JP" altLang="en-US" dirty="0"/>
          </a:p>
        </p:txBody>
      </p:sp>
      <p:pic>
        <p:nvPicPr>
          <p:cNvPr id="4" name="図 3"/>
          <p:cNvPicPr>
            <a:picLocks noChangeAspect="1"/>
          </p:cNvPicPr>
          <p:nvPr/>
        </p:nvPicPr>
        <p:blipFill>
          <a:blip r:embed="rId3"/>
          <a:stretch>
            <a:fillRect/>
          </a:stretch>
        </p:blipFill>
        <p:spPr>
          <a:xfrm>
            <a:off x="1475532" y="6236062"/>
            <a:ext cx="2882900" cy="457200"/>
          </a:xfrm>
          <a:prstGeom prst="rect">
            <a:avLst/>
          </a:prstGeom>
        </p:spPr>
      </p:pic>
      <p:pic>
        <p:nvPicPr>
          <p:cNvPr id="5" name="図 4"/>
          <p:cNvPicPr>
            <a:picLocks noChangeAspect="1"/>
          </p:cNvPicPr>
          <p:nvPr/>
        </p:nvPicPr>
        <p:blipFill>
          <a:blip r:embed="rId4"/>
          <a:stretch>
            <a:fillRect/>
          </a:stretch>
        </p:blipFill>
        <p:spPr>
          <a:xfrm>
            <a:off x="1335832" y="4786362"/>
            <a:ext cx="3022600" cy="533400"/>
          </a:xfrm>
          <a:prstGeom prst="rect">
            <a:avLst/>
          </a:prstGeom>
        </p:spPr>
      </p:pic>
      <p:pic>
        <p:nvPicPr>
          <p:cNvPr id="6" name="図 5"/>
          <p:cNvPicPr>
            <a:picLocks noChangeAspect="1"/>
          </p:cNvPicPr>
          <p:nvPr/>
        </p:nvPicPr>
        <p:blipFill>
          <a:blip r:embed="rId5"/>
          <a:stretch>
            <a:fillRect/>
          </a:stretch>
        </p:blipFill>
        <p:spPr>
          <a:xfrm>
            <a:off x="1335832" y="3648812"/>
            <a:ext cx="2476500" cy="647700"/>
          </a:xfrm>
          <a:prstGeom prst="rect">
            <a:avLst/>
          </a:prstGeom>
        </p:spPr>
      </p:pic>
      <p:sp>
        <p:nvSpPr>
          <p:cNvPr id="7" name="テキスト ボックス 6"/>
          <p:cNvSpPr txBox="1"/>
          <p:nvPr/>
        </p:nvSpPr>
        <p:spPr>
          <a:xfrm>
            <a:off x="4604058" y="6323930"/>
            <a:ext cx="4445296" cy="369332"/>
          </a:xfrm>
          <a:prstGeom prst="rect">
            <a:avLst/>
          </a:prstGeom>
          <a:noFill/>
        </p:spPr>
        <p:txBody>
          <a:bodyPr wrap="square" rtlCol="0">
            <a:spAutoFit/>
          </a:bodyPr>
          <a:lstStyle/>
          <a:p>
            <a:r>
              <a:rPr kumimoji="1" lang="en-US" altLang="ja-JP" dirty="0" smtClean="0"/>
              <a:t>D=(c/f)</a:t>
            </a:r>
            <a:r>
              <a:rPr kumimoji="1" lang="ja-JP" altLang="en-US" dirty="0" smtClean="0"/>
              <a:t>*</a:t>
            </a:r>
            <a:r>
              <a:rPr kumimoji="1" lang="en-US" altLang="ja-JP" dirty="0" smtClean="0"/>
              <a:t>|S|</a:t>
            </a:r>
            <a:r>
              <a:rPr lang="en-US" altLang="en-US" dirty="0" smtClean="0"/>
              <a:t>, c=2 [m/s], f: </a:t>
            </a:r>
            <a:r>
              <a:rPr lang="ja-JP" altLang="en-US" dirty="0" smtClean="0"/>
              <a:t>コリオリパラメータ</a:t>
            </a:r>
            <a:endParaRPr kumimoji="1" lang="en-US" altLang="ja-JP" dirty="0" smtClean="0"/>
          </a:p>
        </p:txBody>
      </p:sp>
    </p:spTree>
    <p:extLst>
      <p:ext uri="{BB962C8B-B14F-4D97-AF65-F5344CB8AC3E}">
        <p14:creationId xmlns:p14="http://schemas.microsoft.com/office/powerpoint/2010/main" val="28017601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Redi</a:t>
            </a:r>
            <a:r>
              <a:rPr lang="en-US" altLang="ja-JP" dirty="0" smtClean="0"/>
              <a:t>, </a:t>
            </a:r>
            <a:r>
              <a:rPr lang="en-US" altLang="ja-JP" dirty="0" smtClean="0"/>
              <a:t>GM </a:t>
            </a:r>
            <a:r>
              <a:rPr lang="ja-JP" altLang="en-US" dirty="0" smtClean="0"/>
              <a:t>スキーム</a:t>
            </a:r>
            <a:r>
              <a:rPr lang="ja-JP" altLang="en-US" dirty="0" smtClean="0"/>
              <a:t>における</a:t>
            </a:r>
            <a:r>
              <a:rPr lang="en-US" altLang="ja-JP" dirty="0" smtClean="0"/>
              <a:t/>
            </a:r>
            <a:br>
              <a:rPr lang="en-US" altLang="ja-JP" dirty="0" smtClean="0"/>
            </a:br>
            <a:r>
              <a:rPr lang="en-US" altLang="ja-JP" dirty="0" smtClean="0"/>
              <a:t> tapering function </a:t>
            </a:r>
            <a:endParaRPr kumimoji="1" lang="ja-JP" altLang="en-US" dirty="0"/>
          </a:p>
        </p:txBody>
      </p:sp>
      <p:pic>
        <p:nvPicPr>
          <p:cNvPr id="8" name="コンテンツ プレースホルダー 7"/>
          <p:cNvPicPr>
            <a:picLocks noGrp="1" noChangeAspect="1"/>
          </p:cNvPicPr>
          <p:nvPr>
            <p:ph idx="1"/>
          </p:nvPr>
        </p:nvPicPr>
        <p:blipFill>
          <a:blip r:embed="rId2"/>
          <a:srcRect t="2065" b="2065"/>
          <a:stretch>
            <a:fillRect/>
          </a:stretch>
        </p:blipFill>
        <p:spPr>
          <a:xfrm>
            <a:off x="1791102" y="1990392"/>
            <a:ext cx="6114106" cy="3492259"/>
          </a:xfrm>
        </p:spPr>
      </p:pic>
      <p:sp>
        <p:nvSpPr>
          <p:cNvPr id="9" name="テキスト ボックス 8"/>
          <p:cNvSpPr txBox="1"/>
          <p:nvPr/>
        </p:nvSpPr>
        <p:spPr>
          <a:xfrm>
            <a:off x="5971841" y="3712142"/>
            <a:ext cx="952564" cy="646331"/>
          </a:xfrm>
          <a:prstGeom prst="rect">
            <a:avLst/>
          </a:prstGeom>
          <a:noFill/>
        </p:spPr>
        <p:txBody>
          <a:bodyPr wrap="square" rtlCol="0">
            <a:spAutoFit/>
          </a:bodyPr>
          <a:lstStyle/>
          <a:p>
            <a:r>
              <a:rPr kumimoji="1" lang="en-US" altLang="ja-JP" dirty="0" err="1" smtClean="0"/>
              <a:t>tanh</a:t>
            </a:r>
            <a:r>
              <a:rPr kumimoji="1" lang="ja-JP" altLang="en-US" dirty="0" smtClean="0"/>
              <a:t> 型</a:t>
            </a:r>
            <a:r>
              <a:rPr kumimoji="1" lang="en-US" altLang="ja-JP" dirty="0" smtClean="0"/>
              <a:t>(DM95)</a:t>
            </a:r>
            <a:endParaRPr kumimoji="1" lang="ja-JP" altLang="en-US" dirty="0"/>
          </a:p>
        </p:txBody>
      </p:sp>
      <p:sp>
        <p:nvSpPr>
          <p:cNvPr id="10" name="テキスト ボックス 9"/>
          <p:cNvSpPr txBox="1"/>
          <p:nvPr/>
        </p:nvSpPr>
        <p:spPr>
          <a:xfrm>
            <a:off x="6735748" y="1667226"/>
            <a:ext cx="2338920" cy="646331"/>
          </a:xfrm>
          <a:prstGeom prst="rect">
            <a:avLst/>
          </a:prstGeom>
          <a:noFill/>
        </p:spPr>
        <p:txBody>
          <a:bodyPr wrap="square" rtlCol="0">
            <a:spAutoFit/>
          </a:bodyPr>
          <a:lstStyle/>
          <a:p>
            <a:r>
              <a:rPr kumimoji="1" lang="ja-JP" altLang="en-US" dirty="0" smtClean="0"/>
              <a:t>二次関数の逆数型</a:t>
            </a:r>
            <a:r>
              <a:rPr kumimoji="1" lang="en-US" altLang="ja-JP" dirty="0" smtClean="0"/>
              <a:t>(GKW91)</a:t>
            </a:r>
            <a:endParaRPr kumimoji="1" lang="ja-JP" altLang="en-US" dirty="0"/>
          </a:p>
        </p:txBody>
      </p:sp>
      <p:sp>
        <p:nvSpPr>
          <p:cNvPr id="11" name="正方形/長方形 10"/>
          <p:cNvSpPr/>
          <p:nvPr/>
        </p:nvSpPr>
        <p:spPr>
          <a:xfrm>
            <a:off x="2068927" y="5706777"/>
            <a:ext cx="5995037" cy="369332"/>
          </a:xfrm>
          <a:prstGeom prst="rect">
            <a:avLst/>
          </a:prstGeom>
        </p:spPr>
        <p:txBody>
          <a:bodyPr wrap="square">
            <a:spAutoFit/>
          </a:bodyPr>
          <a:lstStyle/>
          <a:p>
            <a:r>
              <a:rPr lang="en-US" altLang="ja-JP" dirty="0" smtClean="0"/>
              <a:t>http://</a:t>
            </a:r>
            <a:r>
              <a:rPr lang="en-US" altLang="ja-JP" dirty="0" err="1" smtClean="0"/>
              <a:t>mitgcm.org</a:t>
            </a:r>
            <a:r>
              <a:rPr lang="en-US" altLang="ja-JP" dirty="0" smtClean="0"/>
              <a:t>/</a:t>
            </a:r>
            <a:r>
              <a:rPr lang="en-US" altLang="ja-JP" dirty="0" err="1" smtClean="0"/>
              <a:t>sealion</a:t>
            </a:r>
            <a:r>
              <a:rPr lang="en-US" altLang="ja-JP" dirty="0" smtClean="0"/>
              <a:t>/</a:t>
            </a:r>
            <a:r>
              <a:rPr lang="en-US" altLang="ja-JP" dirty="0" err="1" smtClean="0"/>
              <a:t>online_documents</a:t>
            </a:r>
            <a:r>
              <a:rPr lang="en-US" altLang="ja-JP" dirty="0" smtClean="0"/>
              <a:t>/node204.html</a:t>
            </a:r>
            <a:endParaRPr lang="ja-JP" altLang="en-US" dirty="0"/>
          </a:p>
        </p:txBody>
      </p:sp>
    </p:spTree>
    <p:extLst>
      <p:ext uri="{BB962C8B-B14F-4D97-AF65-F5344CB8AC3E}">
        <p14:creationId xmlns:p14="http://schemas.microsoft.com/office/powerpoint/2010/main" val="33732871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smtClean="0"/>
              <a:t>M</a:t>
            </a:r>
            <a:r>
              <a:rPr lang="en-US" altLang="ja-JP" dirty="0" smtClean="0"/>
              <a:t>07</a:t>
            </a:r>
            <a:r>
              <a:rPr lang="ja-JP" altLang="en-US" dirty="0" smtClean="0"/>
              <a:t> との比較</a:t>
            </a:r>
            <a:r>
              <a:rPr lang="en-US" altLang="ja-JP" dirty="0" smtClean="0"/>
              <a:t> </a:t>
            </a:r>
            <a:endParaRPr kumimoji="1" lang="ja-JP" altLang="en-US" dirty="0"/>
          </a:p>
        </p:txBody>
      </p:sp>
      <p:sp>
        <p:nvSpPr>
          <p:cNvPr id="3" name="コンテンツ プレースホルダー 2"/>
          <p:cNvSpPr>
            <a:spLocks noGrp="1"/>
          </p:cNvSpPr>
          <p:nvPr>
            <p:ph idx="1"/>
          </p:nvPr>
        </p:nvSpPr>
        <p:spPr>
          <a:xfrm>
            <a:off x="553881" y="1900967"/>
            <a:ext cx="8229600" cy="4525963"/>
          </a:xfrm>
        </p:spPr>
        <p:txBody>
          <a:bodyPr/>
          <a:lstStyle/>
          <a:p>
            <a:r>
              <a:rPr kumimoji="1" lang="en-US" altLang="ja-JP" dirty="0" smtClean="0"/>
              <a:t>M07 </a:t>
            </a:r>
            <a:r>
              <a:rPr kumimoji="1" lang="ja-JP" altLang="en-US" dirty="0" smtClean="0"/>
              <a:t>では混合層近くで</a:t>
            </a:r>
            <a:r>
              <a:rPr lang="ja-JP" altLang="en-US" dirty="0" smtClean="0"/>
              <a:t>フラックスを減少させる</a:t>
            </a:r>
            <a:r>
              <a:rPr kumimoji="1" lang="en-US" altLang="ja-JP" dirty="0" smtClean="0"/>
              <a:t> Large et al.(1997)</a:t>
            </a:r>
            <a:r>
              <a:rPr kumimoji="1" lang="ja-JP" altLang="en-US" dirty="0" smtClean="0"/>
              <a:t> をおそらく用いていない</a:t>
            </a:r>
            <a:endParaRPr kumimoji="1" lang="ja-JP" altLang="en-US" dirty="0"/>
          </a:p>
        </p:txBody>
      </p:sp>
      <p:pic>
        <p:nvPicPr>
          <p:cNvPr id="4" name="図 3" descr="スクリーンショット 2015-04-15 14.20.05.png"/>
          <p:cNvPicPr>
            <a:picLocks noChangeAspect="1"/>
          </p:cNvPicPr>
          <p:nvPr/>
        </p:nvPicPr>
        <p:blipFill rotWithShape="1">
          <a:blip r:embed="rId2">
            <a:extLst>
              <a:ext uri="{28A0092B-C50C-407E-A947-70E740481C1C}">
                <a14:useLocalDpi xmlns:a14="http://schemas.microsoft.com/office/drawing/2010/main" val="0"/>
              </a:ext>
            </a:extLst>
          </a:blip>
          <a:srcRect b="77622"/>
          <a:stretch/>
        </p:blipFill>
        <p:spPr>
          <a:xfrm>
            <a:off x="2968653" y="2979484"/>
            <a:ext cx="3235223" cy="1098988"/>
          </a:xfrm>
          <a:prstGeom prst="rect">
            <a:avLst/>
          </a:prstGeom>
        </p:spPr>
      </p:pic>
      <p:pic>
        <p:nvPicPr>
          <p:cNvPr id="13" name="図 12" descr="スクリーンショット 2015-04-15 14.20.05.png"/>
          <p:cNvPicPr>
            <a:picLocks noChangeAspect="1"/>
          </p:cNvPicPr>
          <p:nvPr/>
        </p:nvPicPr>
        <p:blipFill rotWithShape="1">
          <a:blip r:embed="rId2">
            <a:extLst>
              <a:ext uri="{28A0092B-C50C-407E-A947-70E740481C1C}">
                <a14:useLocalDpi xmlns:a14="http://schemas.microsoft.com/office/drawing/2010/main" val="0"/>
              </a:ext>
            </a:extLst>
          </a:blip>
          <a:srcRect t="20693"/>
          <a:stretch/>
        </p:blipFill>
        <p:spPr>
          <a:xfrm>
            <a:off x="2991519" y="4102894"/>
            <a:ext cx="3187933" cy="1179889"/>
          </a:xfrm>
          <a:prstGeom prst="rect">
            <a:avLst/>
          </a:prstGeom>
        </p:spPr>
      </p:pic>
      <p:pic>
        <p:nvPicPr>
          <p:cNvPr id="12" name="図 11" descr="スクリーンショット 2015-02-17 22.39.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2648"/>
            <a:ext cx="3090776" cy="2132346"/>
          </a:xfrm>
          <a:prstGeom prst="rect">
            <a:avLst/>
          </a:prstGeom>
        </p:spPr>
      </p:pic>
      <p:pic>
        <p:nvPicPr>
          <p:cNvPr id="14" name="図 13" descr="スクリーンショット 2015-04-15 14.20.27.png"/>
          <p:cNvPicPr>
            <a:picLocks noChangeAspect="1"/>
          </p:cNvPicPr>
          <p:nvPr/>
        </p:nvPicPr>
        <p:blipFill rotWithShape="1">
          <a:blip r:embed="rId4">
            <a:extLst>
              <a:ext uri="{28A0092B-C50C-407E-A947-70E740481C1C}">
                <a14:useLocalDpi xmlns:a14="http://schemas.microsoft.com/office/drawing/2010/main" val="0"/>
              </a:ext>
            </a:extLst>
          </a:blip>
          <a:srcRect l="11838" t="30952" b="7131"/>
          <a:stretch/>
        </p:blipFill>
        <p:spPr>
          <a:xfrm>
            <a:off x="6093180" y="4090683"/>
            <a:ext cx="3038608" cy="1228733"/>
          </a:xfrm>
          <a:prstGeom prst="rect">
            <a:avLst/>
          </a:prstGeom>
        </p:spPr>
      </p:pic>
      <p:pic>
        <p:nvPicPr>
          <p:cNvPr id="5" name="図 4" descr="スクリーンショット 2015-04-15 14.20.27.png"/>
          <p:cNvPicPr>
            <a:picLocks noChangeAspect="1"/>
          </p:cNvPicPr>
          <p:nvPr/>
        </p:nvPicPr>
        <p:blipFill rotWithShape="1">
          <a:blip r:embed="rId4">
            <a:extLst>
              <a:ext uri="{28A0092B-C50C-407E-A947-70E740481C1C}">
                <a14:useLocalDpi xmlns:a14="http://schemas.microsoft.com/office/drawing/2010/main" val="0"/>
              </a:ext>
            </a:extLst>
          </a:blip>
          <a:srcRect l="11274" t="11573" b="70145"/>
          <a:stretch/>
        </p:blipFill>
        <p:spPr>
          <a:xfrm>
            <a:off x="6073630" y="3077171"/>
            <a:ext cx="3070370" cy="989090"/>
          </a:xfrm>
          <a:prstGeom prst="rect">
            <a:avLst/>
          </a:prstGeom>
        </p:spPr>
      </p:pic>
      <p:sp>
        <p:nvSpPr>
          <p:cNvPr id="7" name="テキスト ボックス 6"/>
          <p:cNvSpPr txBox="1"/>
          <p:nvPr/>
        </p:nvSpPr>
        <p:spPr>
          <a:xfrm>
            <a:off x="3895741" y="5378895"/>
            <a:ext cx="1697518" cy="646331"/>
          </a:xfrm>
          <a:prstGeom prst="rect">
            <a:avLst/>
          </a:prstGeom>
          <a:noFill/>
        </p:spPr>
        <p:txBody>
          <a:bodyPr wrap="square" rtlCol="0">
            <a:spAutoFit/>
          </a:bodyPr>
          <a:lstStyle/>
          <a:p>
            <a:r>
              <a:rPr kumimoji="1" lang="en-US" altLang="ja-JP" dirty="0" smtClean="0"/>
              <a:t>DM95 </a:t>
            </a:r>
            <a:r>
              <a:rPr kumimoji="1" lang="ja-JP" altLang="en-US" dirty="0" smtClean="0"/>
              <a:t>のみ</a:t>
            </a:r>
            <a:endParaRPr kumimoji="1" lang="en-US" altLang="ja-JP" dirty="0" smtClean="0"/>
          </a:p>
          <a:p>
            <a:r>
              <a:rPr lang="en-US" altLang="ja-JP" dirty="0" smtClean="0"/>
              <a:t>(</a:t>
            </a:r>
            <a:r>
              <a:rPr lang="ja-JP" altLang="en-US" dirty="0" smtClean="0"/>
              <a:t>約</a:t>
            </a:r>
            <a:r>
              <a:rPr lang="en-US" altLang="ja-JP" dirty="0" smtClean="0"/>
              <a:t> 300 </a:t>
            </a:r>
            <a:r>
              <a:rPr lang="ja-JP" altLang="en-US" dirty="0" smtClean="0"/>
              <a:t>年後</a:t>
            </a:r>
            <a:r>
              <a:rPr lang="en-US" altLang="ja-JP" dirty="0" smtClean="0"/>
              <a:t>)</a:t>
            </a:r>
            <a:endParaRPr kumimoji="1" lang="ja-JP" altLang="en-US" dirty="0"/>
          </a:p>
        </p:txBody>
      </p:sp>
      <p:sp>
        <p:nvSpPr>
          <p:cNvPr id="15" name="テキスト ボックス 14"/>
          <p:cNvSpPr txBox="1"/>
          <p:nvPr/>
        </p:nvSpPr>
        <p:spPr>
          <a:xfrm>
            <a:off x="6832556" y="5396688"/>
            <a:ext cx="1764941" cy="923330"/>
          </a:xfrm>
          <a:prstGeom prst="rect">
            <a:avLst/>
          </a:prstGeom>
          <a:noFill/>
        </p:spPr>
        <p:txBody>
          <a:bodyPr wrap="square" rtlCol="0">
            <a:spAutoFit/>
          </a:bodyPr>
          <a:lstStyle/>
          <a:p>
            <a:r>
              <a:rPr kumimoji="1" lang="en-US" altLang="ja-JP" dirty="0" smtClean="0"/>
              <a:t>DM95 + Large 97</a:t>
            </a:r>
          </a:p>
          <a:p>
            <a:r>
              <a:rPr lang="en-US" altLang="ja-JP" dirty="0" smtClean="0"/>
              <a:t>(</a:t>
            </a:r>
            <a:r>
              <a:rPr lang="ja-JP" altLang="en-US" dirty="0" smtClean="0"/>
              <a:t>約</a:t>
            </a:r>
            <a:r>
              <a:rPr lang="en-US" altLang="ja-JP" dirty="0" smtClean="0"/>
              <a:t> 300 </a:t>
            </a:r>
            <a:r>
              <a:rPr lang="ja-JP" altLang="en-US" dirty="0" smtClean="0"/>
              <a:t>年後</a:t>
            </a:r>
            <a:r>
              <a:rPr lang="en-US" altLang="ja-JP" dirty="0" smtClean="0"/>
              <a:t>)</a:t>
            </a:r>
            <a:endParaRPr lang="ja-JP" altLang="en-US" dirty="0"/>
          </a:p>
          <a:p>
            <a:endParaRPr kumimoji="1" lang="ja-JP" altLang="en-US" dirty="0"/>
          </a:p>
        </p:txBody>
      </p:sp>
      <p:sp>
        <p:nvSpPr>
          <p:cNvPr id="16" name="テキスト ボックス 15"/>
          <p:cNvSpPr txBox="1"/>
          <p:nvPr/>
        </p:nvSpPr>
        <p:spPr>
          <a:xfrm>
            <a:off x="128517" y="5371694"/>
            <a:ext cx="2962259" cy="830997"/>
          </a:xfrm>
          <a:prstGeom prst="rect">
            <a:avLst/>
          </a:prstGeom>
          <a:noFill/>
        </p:spPr>
        <p:txBody>
          <a:bodyPr wrap="square" rtlCol="0">
            <a:spAutoFit/>
          </a:bodyPr>
          <a:lstStyle/>
          <a:p>
            <a:r>
              <a:rPr lang="en-US" altLang="ja-JP" dirty="0" smtClean="0"/>
              <a:t>Marshall et al.(2007)</a:t>
            </a:r>
          </a:p>
          <a:p>
            <a:r>
              <a:rPr lang="ja-JP" altLang="ja-JP" dirty="0" smtClean="0"/>
              <a:t>*</a:t>
            </a:r>
            <a:r>
              <a:rPr lang="ja-JP" altLang="en-US" dirty="0" smtClean="0"/>
              <a:t> </a:t>
            </a:r>
            <a:r>
              <a:rPr lang="en-US" altLang="ja-JP" dirty="0" smtClean="0"/>
              <a:t>Gerdes</a:t>
            </a:r>
            <a:r>
              <a:rPr lang="en-US" altLang="ja-JP" dirty="0" smtClean="0"/>
              <a:t>91</a:t>
            </a:r>
            <a:r>
              <a:rPr lang="ja-JP" altLang="en-US" dirty="0" smtClean="0"/>
              <a:t> もしくは </a:t>
            </a:r>
            <a:r>
              <a:rPr lang="en-US" altLang="ja-JP" dirty="0" smtClean="0"/>
              <a:t>DM95</a:t>
            </a:r>
          </a:p>
          <a:p>
            <a:r>
              <a:rPr kumimoji="1" lang="en-US" altLang="ja-JP" sz="1200" dirty="0" smtClean="0"/>
              <a:t>* </a:t>
            </a:r>
            <a:r>
              <a:rPr kumimoji="1" lang="ja-JP" altLang="en-US" sz="1200" dirty="0" smtClean="0"/>
              <a:t>おそらく</a:t>
            </a:r>
            <a:r>
              <a:rPr kumimoji="1" lang="en-US" altLang="ja-JP" sz="1200" dirty="0" smtClean="0"/>
              <a:t> Large 97 </a:t>
            </a:r>
            <a:r>
              <a:rPr kumimoji="1" lang="ja-JP" altLang="en-US" sz="1200" dirty="0" smtClean="0"/>
              <a:t>は用いていない</a:t>
            </a:r>
            <a:endParaRPr kumimoji="1" lang="ja-JP" altLang="en-US" sz="1200" dirty="0"/>
          </a:p>
        </p:txBody>
      </p:sp>
    </p:spTree>
    <p:extLst>
      <p:ext uri="{BB962C8B-B14F-4D97-AF65-F5344CB8AC3E}">
        <p14:creationId xmlns:p14="http://schemas.microsoft.com/office/powerpoint/2010/main" val="17087379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smtClean="0"/>
              <a:t>M</a:t>
            </a:r>
            <a:r>
              <a:rPr lang="en-US" altLang="ja-JP" dirty="0" smtClean="0"/>
              <a:t>07</a:t>
            </a:r>
            <a:r>
              <a:rPr lang="ja-JP" altLang="en-US" dirty="0" smtClean="0"/>
              <a:t> との比較</a:t>
            </a:r>
            <a:r>
              <a:rPr lang="en-US" altLang="ja-JP" dirty="0" smtClean="0"/>
              <a:t> </a:t>
            </a:r>
            <a:endParaRPr kumimoji="1" lang="ja-JP" altLang="en-US" dirty="0"/>
          </a:p>
        </p:txBody>
      </p:sp>
      <p:sp>
        <p:nvSpPr>
          <p:cNvPr id="3" name="コンテンツ プレースホルダー 2"/>
          <p:cNvSpPr>
            <a:spLocks noGrp="1"/>
          </p:cNvSpPr>
          <p:nvPr>
            <p:ph idx="1"/>
          </p:nvPr>
        </p:nvSpPr>
        <p:spPr>
          <a:xfrm>
            <a:off x="553881" y="1900967"/>
            <a:ext cx="8229600" cy="4525963"/>
          </a:xfrm>
        </p:spPr>
        <p:txBody>
          <a:bodyPr/>
          <a:lstStyle/>
          <a:p>
            <a:r>
              <a:rPr kumimoji="1" lang="en-US" altLang="ja-JP" dirty="0" smtClean="0"/>
              <a:t>M07 </a:t>
            </a:r>
            <a:r>
              <a:rPr kumimoji="1" lang="ja-JP" altLang="en-US" dirty="0" smtClean="0"/>
              <a:t>では混合層近くで</a:t>
            </a:r>
            <a:r>
              <a:rPr lang="ja-JP" altLang="en-US" dirty="0" smtClean="0"/>
              <a:t>フラックスを減少させる</a:t>
            </a:r>
            <a:r>
              <a:rPr kumimoji="1" lang="en-US" altLang="ja-JP" dirty="0" smtClean="0"/>
              <a:t> Large et al.(1997)</a:t>
            </a:r>
            <a:r>
              <a:rPr kumimoji="1" lang="ja-JP" altLang="en-US" dirty="0" smtClean="0"/>
              <a:t> をおそらく用いていない</a:t>
            </a:r>
            <a:endParaRPr kumimoji="1" lang="ja-JP" altLang="en-US" dirty="0"/>
          </a:p>
        </p:txBody>
      </p:sp>
      <p:pic>
        <p:nvPicPr>
          <p:cNvPr id="4" name="図 3" descr="スクリーンショット 2015-04-15 14.20.05.png"/>
          <p:cNvPicPr>
            <a:picLocks noChangeAspect="1"/>
          </p:cNvPicPr>
          <p:nvPr/>
        </p:nvPicPr>
        <p:blipFill rotWithShape="1">
          <a:blip r:embed="rId2">
            <a:extLst>
              <a:ext uri="{28A0092B-C50C-407E-A947-70E740481C1C}">
                <a14:useLocalDpi xmlns:a14="http://schemas.microsoft.com/office/drawing/2010/main" val="0"/>
              </a:ext>
            </a:extLst>
          </a:blip>
          <a:srcRect b="77622"/>
          <a:stretch/>
        </p:blipFill>
        <p:spPr>
          <a:xfrm>
            <a:off x="2968653" y="2979484"/>
            <a:ext cx="3235223" cy="1098988"/>
          </a:xfrm>
          <a:prstGeom prst="rect">
            <a:avLst/>
          </a:prstGeom>
        </p:spPr>
      </p:pic>
      <p:pic>
        <p:nvPicPr>
          <p:cNvPr id="13" name="図 12" descr="スクリーンショット 2015-04-15 14.20.05.png"/>
          <p:cNvPicPr>
            <a:picLocks noChangeAspect="1"/>
          </p:cNvPicPr>
          <p:nvPr/>
        </p:nvPicPr>
        <p:blipFill rotWithShape="1">
          <a:blip r:embed="rId2">
            <a:extLst>
              <a:ext uri="{28A0092B-C50C-407E-A947-70E740481C1C}">
                <a14:useLocalDpi xmlns:a14="http://schemas.microsoft.com/office/drawing/2010/main" val="0"/>
              </a:ext>
            </a:extLst>
          </a:blip>
          <a:srcRect t="20693"/>
          <a:stretch/>
        </p:blipFill>
        <p:spPr>
          <a:xfrm>
            <a:off x="2991519" y="4102894"/>
            <a:ext cx="3187933" cy="1179889"/>
          </a:xfrm>
          <a:prstGeom prst="rect">
            <a:avLst/>
          </a:prstGeom>
        </p:spPr>
      </p:pic>
      <p:pic>
        <p:nvPicPr>
          <p:cNvPr id="12" name="図 11" descr="スクリーンショット 2015-02-17 22.39.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2648"/>
            <a:ext cx="3090776" cy="2132346"/>
          </a:xfrm>
          <a:prstGeom prst="rect">
            <a:avLst/>
          </a:prstGeom>
        </p:spPr>
      </p:pic>
      <p:pic>
        <p:nvPicPr>
          <p:cNvPr id="5" name="図 4" descr="スクリーンショット 2015-04-15 14.20.27.png"/>
          <p:cNvPicPr>
            <a:picLocks noChangeAspect="1"/>
          </p:cNvPicPr>
          <p:nvPr/>
        </p:nvPicPr>
        <p:blipFill rotWithShape="1">
          <a:blip r:embed="rId4">
            <a:extLst>
              <a:ext uri="{28A0092B-C50C-407E-A947-70E740481C1C}">
                <a14:useLocalDpi xmlns:a14="http://schemas.microsoft.com/office/drawing/2010/main" val="0"/>
              </a:ext>
            </a:extLst>
          </a:blip>
          <a:srcRect l="11274" t="11573" b="70145"/>
          <a:stretch/>
        </p:blipFill>
        <p:spPr>
          <a:xfrm>
            <a:off x="6073630" y="3077171"/>
            <a:ext cx="3070370" cy="989090"/>
          </a:xfrm>
          <a:prstGeom prst="rect">
            <a:avLst/>
          </a:prstGeom>
        </p:spPr>
      </p:pic>
      <p:sp>
        <p:nvSpPr>
          <p:cNvPr id="7" name="テキスト ボックス 6"/>
          <p:cNvSpPr txBox="1"/>
          <p:nvPr/>
        </p:nvSpPr>
        <p:spPr>
          <a:xfrm>
            <a:off x="3895741" y="5378895"/>
            <a:ext cx="1697518" cy="646331"/>
          </a:xfrm>
          <a:prstGeom prst="rect">
            <a:avLst/>
          </a:prstGeom>
          <a:noFill/>
        </p:spPr>
        <p:txBody>
          <a:bodyPr wrap="square" rtlCol="0">
            <a:spAutoFit/>
          </a:bodyPr>
          <a:lstStyle/>
          <a:p>
            <a:r>
              <a:rPr kumimoji="1" lang="en-US" altLang="ja-JP" dirty="0" smtClean="0"/>
              <a:t>DM95 </a:t>
            </a:r>
            <a:r>
              <a:rPr kumimoji="1" lang="ja-JP" altLang="en-US" dirty="0" smtClean="0"/>
              <a:t>のみ</a:t>
            </a:r>
            <a:endParaRPr kumimoji="1" lang="en-US" altLang="ja-JP" dirty="0" smtClean="0"/>
          </a:p>
          <a:p>
            <a:r>
              <a:rPr lang="en-US" altLang="ja-JP" dirty="0" smtClean="0"/>
              <a:t>(</a:t>
            </a:r>
            <a:r>
              <a:rPr lang="ja-JP" altLang="en-US" dirty="0" smtClean="0"/>
              <a:t>約</a:t>
            </a:r>
            <a:r>
              <a:rPr lang="en-US" altLang="ja-JP" dirty="0" smtClean="0"/>
              <a:t> 300 </a:t>
            </a:r>
            <a:r>
              <a:rPr lang="ja-JP" altLang="en-US" dirty="0" smtClean="0"/>
              <a:t>年後</a:t>
            </a:r>
            <a:r>
              <a:rPr lang="en-US" altLang="ja-JP" dirty="0" smtClean="0"/>
              <a:t>)</a:t>
            </a:r>
            <a:endParaRPr kumimoji="1" lang="ja-JP" altLang="en-US" dirty="0"/>
          </a:p>
        </p:txBody>
      </p:sp>
      <p:sp>
        <p:nvSpPr>
          <p:cNvPr id="15" name="テキスト ボックス 14"/>
          <p:cNvSpPr txBox="1"/>
          <p:nvPr/>
        </p:nvSpPr>
        <p:spPr>
          <a:xfrm>
            <a:off x="6684481" y="4721562"/>
            <a:ext cx="2222141" cy="369332"/>
          </a:xfrm>
          <a:prstGeom prst="rect">
            <a:avLst/>
          </a:prstGeom>
          <a:noFill/>
        </p:spPr>
        <p:txBody>
          <a:bodyPr wrap="square" rtlCol="0">
            <a:spAutoFit/>
          </a:bodyPr>
          <a:lstStyle/>
          <a:p>
            <a:r>
              <a:rPr kumimoji="1" lang="en-US" altLang="ja-JP" dirty="0" err="1" smtClean="0"/>
              <a:t>Enderton</a:t>
            </a:r>
            <a:r>
              <a:rPr lang="en-US" altLang="ja-JP" dirty="0"/>
              <a:t> </a:t>
            </a:r>
            <a:r>
              <a:rPr lang="en-US" altLang="ja-JP" dirty="0" smtClean="0"/>
              <a:t>et al.(2009)</a:t>
            </a:r>
            <a:endParaRPr kumimoji="1" lang="ja-JP" altLang="en-US" dirty="0"/>
          </a:p>
        </p:txBody>
      </p:sp>
      <p:sp>
        <p:nvSpPr>
          <p:cNvPr id="16" name="テキスト ボックス 15"/>
          <p:cNvSpPr txBox="1"/>
          <p:nvPr/>
        </p:nvSpPr>
        <p:spPr>
          <a:xfrm>
            <a:off x="457200" y="5371694"/>
            <a:ext cx="2546531" cy="553998"/>
          </a:xfrm>
          <a:prstGeom prst="rect">
            <a:avLst/>
          </a:prstGeom>
          <a:noFill/>
        </p:spPr>
        <p:txBody>
          <a:bodyPr wrap="square" rtlCol="0">
            <a:spAutoFit/>
          </a:bodyPr>
          <a:lstStyle/>
          <a:p>
            <a:r>
              <a:rPr lang="en-US" altLang="ja-JP" dirty="0" smtClean="0"/>
              <a:t>Marshall et al.(2007)</a:t>
            </a:r>
          </a:p>
          <a:p>
            <a:r>
              <a:rPr kumimoji="1" lang="en-US" altLang="ja-JP" sz="1200" dirty="0" smtClean="0"/>
              <a:t>* </a:t>
            </a:r>
            <a:r>
              <a:rPr kumimoji="1" lang="ja-JP" altLang="en-US" sz="1200" dirty="0" smtClean="0"/>
              <a:t>おそらく</a:t>
            </a:r>
            <a:r>
              <a:rPr kumimoji="1" lang="en-US" altLang="ja-JP" sz="1200" dirty="0" smtClean="0"/>
              <a:t> Large 97 </a:t>
            </a:r>
            <a:r>
              <a:rPr kumimoji="1" lang="ja-JP" altLang="en-US" sz="1200" dirty="0" smtClean="0"/>
              <a:t>は用いていない</a:t>
            </a:r>
            <a:endParaRPr kumimoji="1" lang="ja-JP" altLang="en-US" sz="1200" dirty="0"/>
          </a:p>
        </p:txBody>
      </p:sp>
      <p:pic>
        <p:nvPicPr>
          <p:cNvPr id="17" name="図 16" descr="スクリーンショット 2015-04-15 14.31.34.png"/>
          <p:cNvPicPr>
            <a:picLocks noChangeAspect="1"/>
          </p:cNvPicPr>
          <p:nvPr/>
        </p:nvPicPr>
        <p:blipFill rotWithShape="1">
          <a:blip r:embed="rId5">
            <a:extLst>
              <a:ext uri="{28A0092B-C50C-407E-A947-70E740481C1C}">
                <a14:useLocalDpi xmlns:a14="http://schemas.microsoft.com/office/drawing/2010/main" val="0"/>
              </a:ext>
            </a:extLst>
          </a:blip>
          <a:srcRect b="53837"/>
          <a:stretch/>
        </p:blipFill>
        <p:spPr>
          <a:xfrm>
            <a:off x="6073630" y="3091203"/>
            <a:ext cx="3058158" cy="1011691"/>
          </a:xfrm>
          <a:prstGeom prst="rect">
            <a:avLst/>
          </a:prstGeom>
        </p:spPr>
      </p:pic>
      <p:pic>
        <p:nvPicPr>
          <p:cNvPr id="18" name="図 17" descr="スクリーンショット 2015-04-15 14.31.34.png"/>
          <p:cNvPicPr>
            <a:picLocks noChangeAspect="1"/>
          </p:cNvPicPr>
          <p:nvPr/>
        </p:nvPicPr>
        <p:blipFill rotWithShape="1">
          <a:blip r:embed="rId5">
            <a:extLst>
              <a:ext uri="{28A0092B-C50C-407E-A947-70E740481C1C}">
                <a14:useLocalDpi xmlns:a14="http://schemas.microsoft.com/office/drawing/2010/main" val="0"/>
              </a:ext>
            </a:extLst>
          </a:blip>
          <a:srcRect t="43786"/>
          <a:stretch/>
        </p:blipFill>
        <p:spPr>
          <a:xfrm>
            <a:off x="6073269" y="4139527"/>
            <a:ext cx="3058158" cy="415174"/>
          </a:xfrm>
          <a:prstGeom prst="rect">
            <a:avLst/>
          </a:prstGeom>
        </p:spPr>
      </p:pic>
    </p:spTree>
    <p:extLst>
      <p:ext uri="{BB962C8B-B14F-4D97-AF65-F5344CB8AC3E}">
        <p14:creationId xmlns:p14="http://schemas.microsoft.com/office/powerpoint/2010/main" val="3904020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今後の研究計画</a:t>
            </a:r>
            <a:r>
              <a:rPr lang="ja-JP" altLang="en-US" dirty="0" smtClean="0"/>
              <a:t>について</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1886446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1577</TotalTime>
  <Words>938</Words>
  <Application>Microsoft Macintosh PowerPoint</Application>
  <PresentationFormat>画面に合わせる (4:3)</PresentationFormat>
  <Paragraphs>112</Paragraphs>
  <Slides>14</Slides>
  <Notes>4</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ホワイト</vt:lpstr>
      <vt:lpstr>Marshall et al.(2007) の結果と 異なる特徴についてのデバッグ</vt:lpstr>
      <vt:lpstr>温位</vt:lpstr>
      <vt:lpstr>塩分</vt:lpstr>
      <vt:lpstr>やってみたこと</vt:lpstr>
      <vt:lpstr>Redi, GM スキームにおける  tapering function </vt:lpstr>
      <vt:lpstr>Redi, GM スキームにおける  tapering function </vt:lpstr>
      <vt:lpstr>M07 との比較 </vt:lpstr>
      <vt:lpstr>M07 との比較 </vt:lpstr>
      <vt:lpstr>今後の研究計画について</vt:lpstr>
      <vt:lpstr>大きなテーマ</vt:lpstr>
      <vt:lpstr>具体的にやろうとしていることは..?</vt:lpstr>
      <vt:lpstr>大気海洋氷結合モデルによる 水惑星実験の最近の動向 </vt:lpstr>
      <vt:lpstr>地球設定太陽定数依存性の 最近の研究</vt:lpstr>
      <vt:lpstr>今後の計画</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状況整理 研究ターゲット</dc:title>
  <dc:creator>Kawai Yuta</dc:creator>
  <cp:lastModifiedBy>Kawai Yuta</cp:lastModifiedBy>
  <cp:revision>31</cp:revision>
  <dcterms:created xsi:type="dcterms:W3CDTF">2015-04-14T09:02:30Z</dcterms:created>
  <dcterms:modified xsi:type="dcterms:W3CDTF">2015-04-15T11:19:47Z</dcterms:modified>
</cp:coreProperties>
</file>