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sldIdLst>
    <p:sldId id="257" r:id="rId2"/>
  </p:sldIdLst>
  <p:sldSz cx="32908875" cy="43881675"/>
  <p:notesSz cx="6858000" cy="9144000"/>
  <p:defaultTextStyle>
    <a:defPPr>
      <a:defRPr lang="ja-JP"/>
    </a:defPPr>
    <a:lvl1pPr marL="0" algn="l" defTabSz="2262226" rtl="0" eaLnBrk="1" latinLnBrk="0" hangingPunct="1">
      <a:defRPr kumimoji="1" sz="8900" kern="1200">
        <a:solidFill>
          <a:schemeClr val="tx1"/>
        </a:solidFill>
        <a:latin typeface="+mn-lt"/>
        <a:ea typeface="+mn-ea"/>
        <a:cs typeface="+mn-cs"/>
      </a:defRPr>
    </a:lvl1pPr>
    <a:lvl2pPr marL="2262226" algn="l" defTabSz="2262226" rtl="0" eaLnBrk="1" latinLnBrk="0" hangingPunct="1">
      <a:defRPr kumimoji="1" sz="8900" kern="1200">
        <a:solidFill>
          <a:schemeClr val="tx1"/>
        </a:solidFill>
        <a:latin typeface="+mn-lt"/>
        <a:ea typeface="+mn-ea"/>
        <a:cs typeface="+mn-cs"/>
      </a:defRPr>
    </a:lvl2pPr>
    <a:lvl3pPr marL="4524451" algn="l" defTabSz="2262226" rtl="0" eaLnBrk="1" latinLnBrk="0" hangingPunct="1">
      <a:defRPr kumimoji="1" sz="8900" kern="1200">
        <a:solidFill>
          <a:schemeClr val="tx1"/>
        </a:solidFill>
        <a:latin typeface="+mn-lt"/>
        <a:ea typeface="+mn-ea"/>
        <a:cs typeface="+mn-cs"/>
      </a:defRPr>
    </a:lvl3pPr>
    <a:lvl4pPr marL="6786677" algn="l" defTabSz="2262226" rtl="0" eaLnBrk="1" latinLnBrk="0" hangingPunct="1">
      <a:defRPr kumimoji="1" sz="8900" kern="1200">
        <a:solidFill>
          <a:schemeClr val="tx1"/>
        </a:solidFill>
        <a:latin typeface="+mn-lt"/>
        <a:ea typeface="+mn-ea"/>
        <a:cs typeface="+mn-cs"/>
      </a:defRPr>
    </a:lvl4pPr>
    <a:lvl5pPr marL="9048902" algn="l" defTabSz="2262226" rtl="0" eaLnBrk="1" latinLnBrk="0" hangingPunct="1">
      <a:defRPr kumimoji="1" sz="8900" kern="1200">
        <a:solidFill>
          <a:schemeClr val="tx1"/>
        </a:solidFill>
        <a:latin typeface="+mn-lt"/>
        <a:ea typeface="+mn-ea"/>
        <a:cs typeface="+mn-cs"/>
      </a:defRPr>
    </a:lvl5pPr>
    <a:lvl6pPr marL="11311128" algn="l" defTabSz="2262226" rtl="0" eaLnBrk="1" latinLnBrk="0" hangingPunct="1">
      <a:defRPr kumimoji="1" sz="8900" kern="1200">
        <a:solidFill>
          <a:schemeClr val="tx1"/>
        </a:solidFill>
        <a:latin typeface="+mn-lt"/>
        <a:ea typeface="+mn-ea"/>
        <a:cs typeface="+mn-cs"/>
      </a:defRPr>
    </a:lvl6pPr>
    <a:lvl7pPr marL="13573354" algn="l" defTabSz="2262226" rtl="0" eaLnBrk="1" latinLnBrk="0" hangingPunct="1">
      <a:defRPr kumimoji="1" sz="8900" kern="1200">
        <a:solidFill>
          <a:schemeClr val="tx1"/>
        </a:solidFill>
        <a:latin typeface="+mn-lt"/>
        <a:ea typeface="+mn-ea"/>
        <a:cs typeface="+mn-cs"/>
      </a:defRPr>
    </a:lvl7pPr>
    <a:lvl8pPr marL="15835579" algn="l" defTabSz="2262226" rtl="0" eaLnBrk="1" latinLnBrk="0" hangingPunct="1">
      <a:defRPr kumimoji="1" sz="8900" kern="1200">
        <a:solidFill>
          <a:schemeClr val="tx1"/>
        </a:solidFill>
        <a:latin typeface="+mn-lt"/>
        <a:ea typeface="+mn-ea"/>
        <a:cs typeface="+mn-cs"/>
      </a:defRPr>
    </a:lvl8pPr>
    <a:lvl9pPr marL="18097805" algn="l" defTabSz="2262226" rtl="0" eaLnBrk="1" latinLnBrk="0" hangingPunct="1">
      <a:defRPr kumimoji="1" sz="89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11B7F439-1343-A345-98B1-40A6F024C470}">
          <p14:sldIdLst>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258" autoAdjust="0"/>
    <p:restoredTop sz="94905" autoAdjust="0"/>
  </p:normalViewPr>
  <p:slideViewPr>
    <p:cSldViewPr snapToGrid="0" snapToObjects="1">
      <p:cViewPr>
        <p:scale>
          <a:sx n="37" d="100"/>
          <a:sy n="37" d="100"/>
        </p:scale>
        <p:origin x="-2072" y="5408"/>
      </p:cViewPr>
      <p:guideLst>
        <p:guide orient="horz" pos="13821"/>
        <p:guide pos="103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569956" y="1199433"/>
            <a:ext cx="31768963" cy="41482810"/>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5759055" y="15947742"/>
            <a:ext cx="24338852" cy="9406118"/>
          </a:xfrm>
        </p:spPr>
        <p:txBody>
          <a:bodyPr/>
          <a:lstStyle>
            <a:lvl1pPr algn="r">
              <a:defRPr sz="21100"/>
            </a:lvl1pPr>
          </a:lstStyle>
          <a:p>
            <a:r>
              <a:rPr lang="ja-JP" altLang="en-US" smtClean="0"/>
              <a:t>マスター タイトルの書式設定</a:t>
            </a:r>
            <a:endParaRPr/>
          </a:p>
        </p:txBody>
      </p:sp>
      <p:sp>
        <p:nvSpPr>
          <p:cNvPr id="3" name="Subtitle 2"/>
          <p:cNvSpPr>
            <a:spLocks noGrp="1"/>
          </p:cNvSpPr>
          <p:nvPr>
            <p:ph type="subTitle" idx="1"/>
          </p:nvPr>
        </p:nvSpPr>
        <p:spPr>
          <a:xfrm>
            <a:off x="5759058" y="25382535"/>
            <a:ext cx="24338852" cy="11214206"/>
          </a:xfrm>
        </p:spPr>
        <p:txBody>
          <a:bodyPr>
            <a:normAutofit/>
          </a:bodyPr>
          <a:lstStyle>
            <a:lvl1pPr marL="0" indent="0" algn="r">
              <a:spcBef>
                <a:spcPts val="2879"/>
              </a:spcBef>
              <a:buNone/>
              <a:defRPr sz="8600">
                <a:solidFill>
                  <a:schemeClr val="bg1"/>
                </a:solidFill>
              </a:defRPr>
            </a:lvl1pPr>
            <a:lvl2pPr marL="2194011" indent="0" algn="ctr">
              <a:buNone/>
              <a:defRPr>
                <a:solidFill>
                  <a:schemeClr val="tx1">
                    <a:tint val="75000"/>
                  </a:schemeClr>
                </a:solidFill>
              </a:defRPr>
            </a:lvl2pPr>
            <a:lvl3pPr marL="4388023" indent="0" algn="ctr">
              <a:buNone/>
              <a:defRPr>
                <a:solidFill>
                  <a:schemeClr val="tx1">
                    <a:tint val="75000"/>
                  </a:schemeClr>
                </a:solidFill>
              </a:defRPr>
            </a:lvl3pPr>
            <a:lvl4pPr marL="6582034" indent="0" algn="ctr">
              <a:buNone/>
              <a:defRPr>
                <a:solidFill>
                  <a:schemeClr val="tx1">
                    <a:tint val="75000"/>
                  </a:schemeClr>
                </a:solidFill>
              </a:defRPr>
            </a:lvl4pPr>
            <a:lvl5pPr marL="8776045" indent="0" algn="ctr">
              <a:buNone/>
              <a:defRPr>
                <a:solidFill>
                  <a:schemeClr val="tx1">
                    <a:tint val="75000"/>
                  </a:schemeClr>
                </a:solidFill>
              </a:defRPr>
            </a:lvl5pPr>
            <a:lvl6pPr marL="10970057" indent="0" algn="ctr">
              <a:buNone/>
              <a:defRPr>
                <a:solidFill>
                  <a:schemeClr val="tx1">
                    <a:tint val="75000"/>
                  </a:schemeClr>
                </a:solidFill>
              </a:defRPr>
            </a:lvl6pPr>
            <a:lvl7pPr marL="13164068" indent="0" algn="ctr">
              <a:buNone/>
              <a:defRPr>
                <a:solidFill>
                  <a:schemeClr val="tx1">
                    <a:tint val="75000"/>
                  </a:schemeClr>
                </a:solidFill>
              </a:defRPr>
            </a:lvl7pPr>
            <a:lvl8pPr marL="15358080" indent="0" algn="ctr">
              <a:buNone/>
              <a:defRPr>
                <a:solidFill>
                  <a:schemeClr val="tx1">
                    <a:tint val="75000"/>
                  </a:schemeClr>
                </a:solidFill>
              </a:defRPr>
            </a:lvl8pPr>
            <a:lvl9pPr marL="17552091"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15/08/05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543036" y="1194269"/>
            <a:ext cx="31768963" cy="41482810"/>
          </a:xfrm>
          <a:prstGeom prst="rect">
            <a:avLst/>
          </a:prstGeom>
        </p:spPr>
      </p:pic>
      <p:sp>
        <p:nvSpPr>
          <p:cNvPr id="2" name="Date Placeholder 1"/>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569956" y="1199433"/>
            <a:ext cx="31768963" cy="41482810"/>
          </a:xfrm>
          <a:prstGeom prst="rect">
            <a:avLst/>
          </a:prstGeom>
        </p:spPr>
      </p:pic>
      <p:sp>
        <p:nvSpPr>
          <p:cNvPr id="2" name="Title 1"/>
          <p:cNvSpPr>
            <a:spLocks noGrp="1"/>
          </p:cNvSpPr>
          <p:nvPr>
            <p:ph type="title"/>
          </p:nvPr>
        </p:nvSpPr>
        <p:spPr>
          <a:xfrm>
            <a:off x="2805258" y="3778700"/>
            <a:ext cx="13163550" cy="7435506"/>
          </a:xfrm>
        </p:spPr>
        <p:txBody>
          <a:bodyPr anchor="b"/>
          <a:lstStyle>
            <a:lvl1pPr algn="ctr">
              <a:defRPr sz="17300" b="0"/>
            </a:lvl1pPr>
          </a:lstStyle>
          <a:p>
            <a:r>
              <a:rPr lang="ja-JP" altLang="en-US" smtClean="0"/>
              <a:t>マスター タイトルの書式設定</a:t>
            </a:r>
            <a:endParaRPr/>
          </a:p>
        </p:txBody>
      </p:sp>
      <p:sp>
        <p:nvSpPr>
          <p:cNvPr id="3" name="Content Placeholder 2"/>
          <p:cNvSpPr>
            <a:spLocks noGrp="1"/>
          </p:cNvSpPr>
          <p:nvPr>
            <p:ph idx="1"/>
          </p:nvPr>
        </p:nvSpPr>
        <p:spPr>
          <a:xfrm>
            <a:off x="16889994" y="4732339"/>
            <a:ext cx="13163550" cy="33968863"/>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2805258" y="11620517"/>
            <a:ext cx="13163550" cy="24459971"/>
          </a:xfrm>
        </p:spPr>
        <p:txBody>
          <a:bodyPr>
            <a:normAutofit/>
          </a:bodyPr>
          <a:lstStyle>
            <a:lvl1pPr marL="0" indent="0" algn="ctr">
              <a:spcBef>
                <a:spcPts val="2879"/>
              </a:spcBef>
              <a:buNone/>
              <a:defRPr sz="8600"/>
            </a:lvl1pPr>
            <a:lvl2pPr marL="2194011" indent="0">
              <a:buNone/>
              <a:defRPr sz="5800"/>
            </a:lvl2pPr>
            <a:lvl3pPr marL="4388023" indent="0">
              <a:buNone/>
              <a:defRPr sz="4800"/>
            </a:lvl3pPr>
            <a:lvl4pPr marL="6582034" indent="0">
              <a:buNone/>
              <a:defRPr sz="4300"/>
            </a:lvl4pPr>
            <a:lvl5pPr marL="8776045" indent="0">
              <a:buNone/>
              <a:defRPr sz="4300"/>
            </a:lvl5pPr>
            <a:lvl6pPr marL="10970057" indent="0">
              <a:buNone/>
              <a:defRPr sz="4300"/>
            </a:lvl6pPr>
            <a:lvl7pPr marL="13164068" indent="0">
              <a:buNone/>
              <a:defRPr sz="4300"/>
            </a:lvl7pPr>
            <a:lvl8pPr marL="15358080" indent="0">
              <a:buNone/>
              <a:defRPr sz="4300"/>
            </a:lvl8pPr>
            <a:lvl9pPr marL="17552091" indent="0">
              <a:buNone/>
              <a:defRPr sz="43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1615850" y="1199433"/>
            <a:ext cx="30723069" cy="41482810"/>
          </a:xfrm>
          <a:prstGeom prst="rect">
            <a:avLst/>
          </a:prstGeom>
        </p:spPr>
      </p:pic>
      <p:sp>
        <p:nvSpPr>
          <p:cNvPr id="2" name="Title 1"/>
          <p:cNvSpPr>
            <a:spLocks noGrp="1"/>
          </p:cNvSpPr>
          <p:nvPr>
            <p:ph type="title"/>
          </p:nvPr>
        </p:nvSpPr>
        <p:spPr>
          <a:xfrm>
            <a:off x="13986272" y="3413019"/>
            <a:ext cx="16111637" cy="8014504"/>
          </a:xfrm>
        </p:spPr>
        <p:txBody>
          <a:bodyPr anchor="b"/>
          <a:lstStyle>
            <a:lvl1pPr algn="l">
              <a:defRPr sz="17300" b="0"/>
            </a:lvl1pPr>
          </a:lstStyle>
          <a:p>
            <a:r>
              <a:rPr lang="ja-JP" altLang="en-US" smtClean="0"/>
              <a:t>マスター タイトルの書式設定</a:t>
            </a:r>
            <a:endParaRPr/>
          </a:p>
        </p:txBody>
      </p:sp>
      <p:sp>
        <p:nvSpPr>
          <p:cNvPr id="4" name="Text Placeholder 3"/>
          <p:cNvSpPr>
            <a:spLocks noGrp="1"/>
          </p:cNvSpPr>
          <p:nvPr>
            <p:ph type="body" sz="half" idx="2"/>
          </p:nvPr>
        </p:nvSpPr>
        <p:spPr>
          <a:xfrm>
            <a:off x="13986000" y="11701780"/>
            <a:ext cx="16103679" cy="24378708"/>
          </a:xfrm>
        </p:spPr>
        <p:txBody>
          <a:bodyPr>
            <a:normAutofit/>
          </a:bodyPr>
          <a:lstStyle>
            <a:lvl1pPr marL="0" indent="0">
              <a:spcBef>
                <a:spcPts val="2879"/>
              </a:spcBef>
              <a:buNone/>
              <a:defRPr sz="8600"/>
            </a:lvl1pPr>
            <a:lvl2pPr marL="2194011" indent="0">
              <a:buNone/>
              <a:defRPr sz="5800"/>
            </a:lvl2pPr>
            <a:lvl3pPr marL="4388023" indent="0">
              <a:buNone/>
              <a:defRPr sz="4800"/>
            </a:lvl3pPr>
            <a:lvl4pPr marL="6582034" indent="0">
              <a:buNone/>
              <a:defRPr sz="4300"/>
            </a:lvl4pPr>
            <a:lvl5pPr marL="8776045" indent="0">
              <a:buNone/>
              <a:defRPr sz="4300"/>
            </a:lvl5pPr>
            <a:lvl6pPr marL="10970057" indent="0">
              <a:buNone/>
              <a:defRPr sz="4300"/>
            </a:lvl6pPr>
            <a:lvl7pPr marL="13164068" indent="0">
              <a:buNone/>
              <a:defRPr sz="4300"/>
            </a:lvl7pPr>
            <a:lvl8pPr marL="15358080" indent="0">
              <a:buNone/>
              <a:defRPr sz="4300"/>
            </a:lvl8pPr>
            <a:lvl9pPr marL="17552091" indent="0">
              <a:buNone/>
              <a:defRPr sz="4300"/>
            </a:lvl9pPr>
          </a:lstStyle>
          <a:p>
            <a:pPr lvl="0"/>
            <a:r>
              <a:rPr lang="ja-JP" altLang="en-US" smtClean="0"/>
              <a:t>マスター テキストの書式設定</a:t>
            </a:r>
          </a:p>
        </p:txBody>
      </p:sp>
      <p:sp>
        <p:nvSpPr>
          <p:cNvPr id="5" name="Date Placeholder 4"/>
          <p:cNvSpPr>
            <a:spLocks noGrp="1"/>
          </p:cNvSpPr>
          <p:nvPr>
            <p:ph type="dt" sz="half" idx="10"/>
          </p:nvPr>
        </p:nvSpPr>
        <p:spPr>
          <a:xfrm>
            <a:off x="13986000" y="40239211"/>
            <a:ext cx="6793167" cy="2336293"/>
          </a:xfrm>
        </p:spPr>
        <p:txBody>
          <a:bodyPr/>
          <a:lstStyle/>
          <a:p>
            <a:fld id="{0AB28DB6-693A-424F-A582-C5D1C57B2B9A}" type="datetimeFigureOut">
              <a:rPr kumimoji="1" lang="ja-JP" altLang="en-US" smtClean="0"/>
              <a:t>15/08/05</a:t>
            </a:fld>
            <a:endParaRPr kumimoji="1" lang="ja-JP" altLang="en-US"/>
          </a:p>
        </p:txBody>
      </p:sp>
      <p:sp>
        <p:nvSpPr>
          <p:cNvPr id="6" name="Footer Placeholder 5"/>
          <p:cNvSpPr>
            <a:spLocks noGrp="1"/>
          </p:cNvSpPr>
          <p:nvPr>
            <p:ph type="ftr" sz="quarter" idx="11"/>
          </p:nvPr>
        </p:nvSpPr>
        <p:spPr>
          <a:xfrm>
            <a:off x="21116526" y="40239211"/>
            <a:ext cx="9630687" cy="2336293"/>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
        <p:nvSpPr>
          <p:cNvPr id="3" name="Picture Placeholder 2"/>
          <p:cNvSpPr>
            <a:spLocks noGrp="1"/>
          </p:cNvSpPr>
          <p:nvPr>
            <p:ph type="pic" idx="1"/>
          </p:nvPr>
        </p:nvSpPr>
        <p:spPr>
          <a:xfrm flipH="1">
            <a:off x="677517" y="1147220"/>
            <a:ext cx="11808495" cy="41482810"/>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15400"/>
            </a:lvl1pPr>
            <a:lvl2pPr marL="2194011" indent="0">
              <a:buNone/>
              <a:defRPr sz="13400"/>
            </a:lvl2pPr>
            <a:lvl3pPr marL="4388023" indent="0">
              <a:buNone/>
              <a:defRPr sz="11500"/>
            </a:lvl3pPr>
            <a:lvl4pPr marL="6582034" indent="0">
              <a:buNone/>
              <a:defRPr sz="9600"/>
            </a:lvl4pPr>
            <a:lvl5pPr marL="8776045" indent="0">
              <a:buNone/>
              <a:defRPr sz="9600"/>
            </a:lvl5pPr>
            <a:lvl6pPr marL="10970057" indent="0">
              <a:buNone/>
              <a:defRPr sz="9600"/>
            </a:lvl6pPr>
            <a:lvl7pPr marL="13164068" indent="0">
              <a:buNone/>
              <a:defRPr sz="9600"/>
            </a:lvl7pPr>
            <a:lvl8pPr marL="15358080" indent="0">
              <a:buNone/>
              <a:defRPr sz="9600"/>
            </a:lvl8pPr>
            <a:lvl9pPr marL="17552091" indent="0">
              <a:buNone/>
              <a:defRPr sz="96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569956" y="1199433"/>
            <a:ext cx="31768963" cy="41482810"/>
          </a:xfrm>
          <a:prstGeom prst="rect">
            <a:avLst/>
          </a:prstGeom>
        </p:spPr>
      </p:pic>
      <p:sp>
        <p:nvSpPr>
          <p:cNvPr id="2" name="Title 1"/>
          <p:cNvSpPr>
            <a:spLocks noGrp="1"/>
          </p:cNvSpPr>
          <p:nvPr>
            <p:ph type="title"/>
          </p:nvPr>
        </p:nvSpPr>
        <p:spPr>
          <a:xfrm>
            <a:off x="16954524" y="3413019"/>
            <a:ext cx="13163550" cy="8014504"/>
          </a:xfrm>
        </p:spPr>
        <p:txBody>
          <a:bodyPr anchor="b"/>
          <a:lstStyle>
            <a:lvl1pPr algn="l">
              <a:defRPr sz="17300" b="0"/>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2145530" y="10239055"/>
            <a:ext cx="13163550" cy="23403566"/>
          </a:xfrm>
          <a:prstGeom prst="ellipse">
            <a:avLst/>
          </a:prstGeom>
          <a:blipFill dpi="0" rotWithShape="0">
            <a:blip r:embed="rId3" cstate="print"/>
            <a:srcRect/>
            <a:stretch>
              <a:fillRect/>
            </a:stretch>
          </a:blipFill>
          <a:ln w="28575">
            <a:solidFill>
              <a:schemeClr val="bg1"/>
            </a:solidFill>
          </a:ln>
        </p:spPr>
        <p:txBody>
          <a:bodyPr/>
          <a:lstStyle>
            <a:lvl1pPr marL="0" indent="0">
              <a:buNone/>
              <a:defRPr sz="15400"/>
            </a:lvl1pPr>
            <a:lvl2pPr marL="2194011" indent="0">
              <a:buNone/>
              <a:defRPr sz="13400"/>
            </a:lvl2pPr>
            <a:lvl3pPr marL="4388023" indent="0">
              <a:buNone/>
              <a:defRPr sz="11500"/>
            </a:lvl3pPr>
            <a:lvl4pPr marL="6582034" indent="0">
              <a:buNone/>
              <a:defRPr sz="9600"/>
            </a:lvl4pPr>
            <a:lvl5pPr marL="8776045" indent="0">
              <a:buNone/>
              <a:defRPr sz="9600"/>
            </a:lvl5pPr>
            <a:lvl6pPr marL="10970057" indent="0">
              <a:buNone/>
              <a:defRPr sz="9600"/>
            </a:lvl6pPr>
            <a:lvl7pPr marL="13164068" indent="0">
              <a:buNone/>
              <a:defRPr sz="9600"/>
            </a:lvl7pPr>
            <a:lvl8pPr marL="15358080" indent="0">
              <a:buNone/>
              <a:defRPr sz="9600"/>
            </a:lvl8pPr>
            <a:lvl9pPr marL="17552091" indent="0">
              <a:buNone/>
              <a:defRPr sz="96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16952577" y="11701780"/>
            <a:ext cx="13163550" cy="24378708"/>
          </a:xfrm>
        </p:spPr>
        <p:txBody>
          <a:bodyPr>
            <a:normAutofit/>
          </a:bodyPr>
          <a:lstStyle>
            <a:lvl1pPr marL="0" indent="0">
              <a:spcBef>
                <a:spcPts val="2879"/>
              </a:spcBef>
              <a:buNone/>
              <a:defRPr sz="8600"/>
            </a:lvl1pPr>
            <a:lvl2pPr marL="2194011" indent="0">
              <a:buNone/>
              <a:defRPr sz="5800"/>
            </a:lvl2pPr>
            <a:lvl3pPr marL="4388023" indent="0">
              <a:buNone/>
              <a:defRPr sz="4800"/>
            </a:lvl3pPr>
            <a:lvl4pPr marL="6582034" indent="0">
              <a:buNone/>
              <a:defRPr sz="4300"/>
            </a:lvl4pPr>
            <a:lvl5pPr marL="8776045" indent="0">
              <a:buNone/>
              <a:defRPr sz="4300"/>
            </a:lvl5pPr>
            <a:lvl6pPr marL="10970057" indent="0">
              <a:buNone/>
              <a:defRPr sz="4300"/>
            </a:lvl6pPr>
            <a:lvl7pPr marL="13164068" indent="0">
              <a:buNone/>
              <a:defRPr sz="4300"/>
            </a:lvl7pPr>
            <a:lvl8pPr marL="15358080" indent="0">
              <a:buNone/>
              <a:defRPr sz="4300"/>
            </a:lvl8pPr>
            <a:lvl9pPr marL="17552091" indent="0">
              <a:buNone/>
              <a:defRPr sz="4300"/>
            </a:lvl9pPr>
          </a:lstStyle>
          <a:p>
            <a:pPr lvl="0"/>
            <a:r>
              <a:rPr lang="ja-JP" altLang="en-US" smtClean="0"/>
              <a:t>マスター テキストの書式設定</a:t>
            </a:r>
          </a:p>
        </p:txBody>
      </p:sp>
      <p:sp>
        <p:nvSpPr>
          <p:cNvPr id="5" name="Date Placeholder 4"/>
          <p:cNvSpPr>
            <a:spLocks noGrp="1"/>
          </p:cNvSpPr>
          <p:nvPr>
            <p:ph type="dt" sz="half" idx="10"/>
          </p:nvPr>
        </p:nvSpPr>
        <p:spPr>
          <a:xfrm>
            <a:off x="1371205" y="40239211"/>
            <a:ext cx="6712507" cy="2336293"/>
          </a:xfrm>
        </p:spPr>
        <p:txBody>
          <a:bodyPr/>
          <a:lstStyle/>
          <a:p>
            <a:fld id="{0AB28DB6-693A-424F-A582-C5D1C57B2B9A}" type="datetimeFigureOut">
              <a:rPr kumimoji="1" lang="ja-JP" altLang="en-US" smtClean="0"/>
              <a:t>15/08/05</a:t>
            </a:fld>
            <a:endParaRPr kumimoji="1" lang="ja-JP" altLang="en-US"/>
          </a:p>
        </p:txBody>
      </p:sp>
      <p:sp>
        <p:nvSpPr>
          <p:cNvPr id="6" name="Footer Placeholder 5"/>
          <p:cNvSpPr>
            <a:spLocks noGrp="1"/>
          </p:cNvSpPr>
          <p:nvPr>
            <p:ph type="ftr" sz="quarter" idx="11"/>
          </p:nvPr>
        </p:nvSpPr>
        <p:spPr>
          <a:xfrm>
            <a:off x="11969464" y="40239211"/>
            <a:ext cx="18777749" cy="2336293"/>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569956" y="1199433"/>
            <a:ext cx="31768963" cy="41482810"/>
          </a:xfrm>
          <a:prstGeom prst="rect">
            <a:avLst/>
          </a:prstGeom>
        </p:spPr>
      </p:pic>
      <p:sp>
        <p:nvSpPr>
          <p:cNvPr id="2" name="Title 1"/>
          <p:cNvSpPr>
            <a:spLocks noGrp="1"/>
          </p:cNvSpPr>
          <p:nvPr>
            <p:ph type="title"/>
          </p:nvPr>
        </p:nvSpPr>
        <p:spPr>
          <a:xfrm>
            <a:off x="2908097" y="24177945"/>
            <a:ext cx="27209978" cy="7055480"/>
          </a:xfrm>
        </p:spPr>
        <p:txBody>
          <a:bodyPr anchor="b"/>
          <a:lstStyle>
            <a:lvl1pPr algn="l">
              <a:defRPr sz="17300" b="0"/>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3136795" y="4875741"/>
            <a:ext cx="26732076" cy="1913012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15400"/>
            </a:lvl1pPr>
            <a:lvl2pPr marL="2194011" indent="0">
              <a:buNone/>
              <a:defRPr sz="13400"/>
            </a:lvl2pPr>
            <a:lvl3pPr marL="4388023" indent="0">
              <a:buNone/>
              <a:defRPr sz="11500"/>
            </a:lvl3pPr>
            <a:lvl4pPr marL="6582034" indent="0">
              <a:buNone/>
              <a:defRPr sz="9600"/>
            </a:lvl4pPr>
            <a:lvl5pPr marL="8776045" indent="0">
              <a:buNone/>
              <a:defRPr sz="9600"/>
            </a:lvl5pPr>
            <a:lvl6pPr marL="10970057" indent="0">
              <a:buNone/>
              <a:defRPr sz="9600"/>
            </a:lvl6pPr>
            <a:lvl7pPr marL="13164068" indent="0">
              <a:buNone/>
              <a:defRPr sz="9600"/>
            </a:lvl7pPr>
            <a:lvl8pPr marL="15358080" indent="0">
              <a:buNone/>
              <a:defRPr sz="9600"/>
            </a:lvl8pPr>
            <a:lvl9pPr marL="17552091" indent="0">
              <a:buNone/>
              <a:defRPr sz="96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2908083" y="30889253"/>
            <a:ext cx="27208042" cy="7811943"/>
          </a:xfrm>
        </p:spPr>
        <p:txBody>
          <a:bodyPr>
            <a:normAutofit/>
          </a:bodyPr>
          <a:lstStyle>
            <a:lvl1pPr marL="0" indent="0">
              <a:spcBef>
                <a:spcPts val="1440"/>
              </a:spcBef>
              <a:buNone/>
              <a:defRPr sz="8600"/>
            </a:lvl1pPr>
            <a:lvl2pPr marL="2194011" indent="0">
              <a:buNone/>
              <a:defRPr sz="5800"/>
            </a:lvl2pPr>
            <a:lvl3pPr marL="4388023" indent="0">
              <a:buNone/>
              <a:defRPr sz="4800"/>
            </a:lvl3pPr>
            <a:lvl4pPr marL="6582034" indent="0">
              <a:buNone/>
              <a:defRPr sz="4300"/>
            </a:lvl4pPr>
            <a:lvl5pPr marL="8776045" indent="0">
              <a:buNone/>
              <a:defRPr sz="4300"/>
            </a:lvl5pPr>
            <a:lvl6pPr marL="10970057" indent="0">
              <a:buNone/>
              <a:defRPr sz="4300"/>
            </a:lvl6pPr>
            <a:lvl7pPr marL="13164068" indent="0">
              <a:buNone/>
              <a:defRPr sz="4300"/>
            </a:lvl7pPr>
            <a:lvl8pPr marL="15358080" indent="0">
              <a:buNone/>
              <a:defRPr sz="4300"/>
            </a:lvl8pPr>
            <a:lvl9pPr marL="17552091" indent="0">
              <a:buNone/>
              <a:defRPr sz="4300"/>
            </a:lvl9pPr>
          </a:lstStyle>
          <a:p>
            <a:pPr lvl="0"/>
            <a:r>
              <a:rPr lang="ja-JP" altLang="en-US" smtClean="0"/>
              <a:t>マスター テキストの書式設定</a:t>
            </a:r>
          </a:p>
        </p:txBody>
      </p:sp>
      <p:sp>
        <p:nvSpPr>
          <p:cNvPr id="5" name="Date Placeholder 4"/>
          <p:cNvSpPr>
            <a:spLocks noGrp="1"/>
          </p:cNvSpPr>
          <p:nvPr>
            <p:ph type="dt" sz="half" idx="10"/>
          </p:nvPr>
        </p:nvSpPr>
        <p:spPr>
          <a:xfrm>
            <a:off x="1371205" y="40239211"/>
            <a:ext cx="6712507" cy="2336293"/>
          </a:xfrm>
        </p:spPr>
        <p:txBody>
          <a:bodyPr/>
          <a:lstStyle/>
          <a:p>
            <a:fld id="{0AB28DB6-693A-424F-A582-C5D1C57B2B9A}" type="datetimeFigureOut">
              <a:rPr kumimoji="1" lang="ja-JP" altLang="en-US" smtClean="0"/>
              <a:t>15/08/05</a:t>
            </a:fld>
            <a:endParaRPr kumimoji="1" lang="ja-JP" altLang="en-US"/>
          </a:p>
        </p:txBody>
      </p:sp>
      <p:sp>
        <p:nvSpPr>
          <p:cNvPr id="6" name="Footer Placeholder 5"/>
          <p:cNvSpPr>
            <a:spLocks noGrp="1"/>
          </p:cNvSpPr>
          <p:nvPr>
            <p:ph type="ftr" sz="quarter" idx="11"/>
          </p:nvPr>
        </p:nvSpPr>
        <p:spPr>
          <a:xfrm>
            <a:off x="11969464" y="40239211"/>
            <a:ext cx="18777749" cy="2336293"/>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543036" y="1194269"/>
            <a:ext cx="31768963" cy="4148281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543036" y="1194269"/>
            <a:ext cx="31768963" cy="41482810"/>
          </a:xfrm>
          <a:prstGeom prst="rect">
            <a:avLst/>
          </a:prstGeom>
        </p:spPr>
      </p:pic>
      <p:sp>
        <p:nvSpPr>
          <p:cNvPr id="2" name="Vertical Title 1"/>
          <p:cNvSpPr>
            <a:spLocks noGrp="1"/>
          </p:cNvSpPr>
          <p:nvPr>
            <p:ph type="title" orient="vert"/>
          </p:nvPr>
        </p:nvSpPr>
        <p:spPr>
          <a:xfrm>
            <a:off x="26375493" y="4987481"/>
            <a:ext cx="4887936" cy="33713719"/>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05253" y="4987490"/>
            <a:ext cx="22207779" cy="33713712"/>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543036" y="1194269"/>
            <a:ext cx="31768963" cy="4148281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569956" y="1199433"/>
            <a:ext cx="31768963" cy="41482810"/>
          </a:xfrm>
          <a:prstGeom prst="rect">
            <a:avLst/>
          </a:prstGeom>
        </p:spPr>
      </p:pic>
      <p:sp>
        <p:nvSpPr>
          <p:cNvPr id="2" name="Title 1"/>
          <p:cNvSpPr>
            <a:spLocks noGrp="1"/>
          </p:cNvSpPr>
          <p:nvPr>
            <p:ph type="title"/>
          </p:nvPr>
        </p:nvSpPr>
        <p:spPr>
          <a:xfrm>
            <a:off x="2805257" y="16581108"/>
            <a:ext cx="27292654" cy="8715388"/>
          </a:xfrm>
        </p:spPr>
        <p:txBody>
          <a:bodyPr anchor="b" anchorCtr="0">
            <a:noAutofit/>
          </a:bodyPr>
          <a:lstStyle>
            <a:lvl1pPr algn="l">
              <a:defRPr sz="21100" b="1" cap="none" baseline="0">
                <a:solidFill>
                  <a:schemeClr val="bg1"/>
                </a:solidFill>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2805257" y="25276782"/>
            <a:ext cx="27292654" cy="9599113"/>
          </a:xfrm>
        </p:spPr>
        <p:txBody>
          <a:bodyPr anchor="t" anchorCtr="0"/>
          <a:lstStyle>
            <a:lvl1pPr marL="0" indent="0" algn="l">
              <a:spcBef>
                <a:spcPts val="2879"/>
              </a:spcBef>
              <a:buNone/>
              <a:defRPr sz="9600" cap="none" baseline="0">
                <a:solidFill>
                  <a:schemeClr val="bg1"/>
                </a:solidFill>
              </a:defRPr>
            </a:lvl1pPr>
            <a:lvl2pPr marL="2194011" indent="0">
              <a:buNone/>
              <a:defRPr sz="8600">
                <a:solidFill>
                  <a:schemeClr val="tx1">
                    <a:tint val="75000"/>
                  </a:schemeClr>
                </a:solidFill>
              </a:defRPr>
            </a:lvl2pPr>
            <a:lvl3pPr marL="4388023" indent="0">
              <a:buNone/>
              <a:defRPr sz="7700">
                <a:solidFill>
                  <a:schemeClr val="tx1">
                    <a:tint val="75000"/>
                  </a:schemeClr>
                </a:solidFill>
              </a:defRPr>
            </a:lvl3pPr>
            <a:lvl4pPr marL="6582034" indent="0">
              <a:buNone/>
              <a:defRPr sz="6700">
                <a:solidFill>
                  <a:schemeClr val="tx1">
                    <a:tint val="75000"/>
                  </a:schemeClr>
                </a:solidFill>
              </a:defRPr>
            </a:lvl4pPr>
            <a:lvl5pPr marL="8776045" indent="0">
              <a:buNone/>
              <a:defRPr sz="6700">
                <a:solidFill>
                  <a:schemeClr val="tx1">
                    <a:tint val="75000"/>
                  </a:schemeClr>
                </a:solidFill>
              </a:defRPr>
            </a:lvl5pPr>
            <a:lvl6pPr marL="10970057" indent="0">
              <a:buNone/>
              <a:defRPr sz="6700">
                <a:solidFill>
                  <a:schemeClr val="tx1">
                    <a:tint val="75000"/>
                  </a:schemeClr>
                </a:solidFill>
              </a:defRPr>
            </a:lvl6pPr>
            <a:lvl7pPr marL="13164068" indent="0">
              <a:buNone/>
              <a:defRPr sz="6700">
                <a:solidFill>
                  <a:schemeClr val="tx1">
                    <a:tint val="75000"/>
                  </a:schemeClr>
                </a:solidFill>
              </a:defRPr>
            </a:lvl7pPr>
            <a:lvl8pPr marL="15358080" indent="0">
              <a:buNone/>
              <a:defRPr sz="6700">
                <a:solidFill>
                  <a:schemeClr val="tx1">
                    <a:tint val="75000"/>
                  </a:schemeClr>
                </a:solidFill>
              </a:defRPr>
            </a:lvl8pPr>
            <a:lvl9pPr marL="17552091" indent="0">
              <a:buNone/>
              <a:defRPr sz="67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1115196-1C6F-4784-83AC-30756D8F10B3}" type="datetimeFigureOut">
              <a:rPr lang="en-US" smtClean="0"/>
              <a:t>15/08/05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543036" y="1194269"/>
            <a:ext cx="31768963" cy="4148281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2805251" y="11701783"/>
            <a:ext cx="13163550" cy="26999419"/>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16873864" y="11701783"/>
            <a:ext cx="13163550" cy="26999419"/>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543036" y="1194269"/>
            <a:ext cx="31768963" cy="41482810"/>
          </a:xfrm>
          <a:prstGeom prst="rect">
            <a:avLst/>
          </a:prstGeom>
        </p:spPr>
      </p:pic>
      <p:sp>
        <p:nvSpPr>
          <p:cNvPr id="2" name="Title 1"/>
          <p:cNvSpPr>
            <a:spLocks noGrp="1"/>
          </p:cNvSpPr>
          <p:nvPr>
            <p:ph type="title"/>
          </p:nvPr>
        </p:nvSpPr>
        <p:spPr>
          <a:xfrm>
            <a:off x="2805257" y="2437871"/>
            <a:ext cx="27292654" cy="6682633"/>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2805255" y="9206546"/>
            <a:ext cx="13163550" cy="5053802"/>
          </a:xfrm>
        </p:spPr>
        <p:txBody>
          <a:bodyPr anchor="b">
            <a:noAutofit/>
          </a:bodyPr>
          <a:lstStyle>
            <a:lvl1pPr marL="0" indent="0" algn="ctr">
              <a:lnSpc>
                <a:spcPts val="14396"/>
              </a:lnSpc>
              <a:spcBef>
                <a:spcPts val="0"/>
              </a:spcBef>
              <a:buNone/>
              <a:defRPr sz="13400" b="0"/>
            </a:lvl1pPr>
            <a:lvl2pPr marL="2194011" indent="0">
              <a:buNone/>
              <a:defRPr sz="9600" b="1"/>
            </a:lvl2pPr>
            <a:lvl3pPr marL="4388023" indent="0">
              <a:buNone/>
              <a:defRPr sz="8600" b="1"/>
            </a:lvl3pPr>
            <a:lvl4pPr marL="6582034" indent="0">
              <a:buNone/>
              <a:defRPr sz="7700" b="1"/>
            </a:lvl4pPr>
            <a:lvl5pPr marL="8776045" indent="0">
              <a:buNone/>
              <a:defRPr sz="7700" b="1"/>
            </a:lvl5pPr>
            <a:lvl6pPr marL="10970057" indent="0">
              <a:buNone/>
              <a:defRPr sz="7700" b="1"/>
            </a:lvl6pPr>
            <a:lvl7pPr marL="13164068" indent="0">
              <a:buNone/>
              <a:defRPr sz="7700" b="1"/>
            </a:lvl7pPr>
            <a:lvl8pPr marL="15358080" indent="0">
              <a:buNone/>
              <a:defRPr sz="7700" b="1"/>
            </a:lvl8pPr>
            <a:lvl9pPr marL="17552091" indent="0">
              <a:buNone/>
              <a:defRPr sz="7700" b="1"/>
            </a:lvl9pPr>
          </a:lstStyle>
          <a:p>
            <a:pPr lvl="0"/>
            <a:r>
              <a:rPr lang="ja-JP" altLang="en-US" smtClean="0"/>
              <a:t>マスター テキストの書式設定</a:t>
            </a:r>
          </a:p>
        </p:txBody>
      </p:sp>
      <p:sp>
        <p:nvSpPr>
          <p:cNvPr id="4" name="Content Placeholder 3"/>
          <p:cNvSpPr>
            <a:spLocks noGrp="1"/>
          </p:cNvSpPr>
          <p:nvPr>
            <p:ph sz="half" idx="2"/>
          </p:nvPr>
        </p:nvSpPr>
        <p:spPr>
          <a:xfrm>
            <a:off x="2805255" y="15114796"/>
            <a:ext cx="13163550" cy="23586400"/>
          </a:xfrm>
        </p:spPr>
        <p:txBody>
          <a:bodyPr>
            <a:normAutofit/>
          </a:bodyPr>
          <a:lstStyle>
            <a:lvl1pPr>
              <a:defRPr sz="9600"/>
            </a:lvl1pPr>
            <a:lvl2pPr>
              <a:defRPr sz="8600"/>
            </a:lvl2pPr>
            <a:lvl3pPr>
              <a:defRPr sz="8600"/>
            </a:lvl3pPr>
            <a:lvl4pPr>
              <a:defRPr sz="8600"/>
            </a:lvl4pPr>
            <a:lvl5pPr>
              <a:defRPr sz="8600"/>
            </a:lvl5pPr>
            <a:lvl6pPr>
              <a:defRPr sz="7700"/>
            </a:lvl6pPr>
            <a:lvl7pPr>
              <a:defRPr sz="7700"/>
            </a:lvl7pPr>
            <a:lvl8pPr>
              <a:defRPr sz="7700"/>
            </a:lvl8pPr>
            <a:lvl9pPr>
              <a:defRPr sz="7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16934359" y="9206546"/>
            <a:ext cx="13163550" cy="5053802"/>
          </a:xfrm>
        </p:spPr>
        <p:txBody>
          <a:bodyPr anchor="b">
            <a:noAutofit/>
          </a:bodyPr>
          <a:lstStyle>
            <a:lvl1pPr marL="0" indent="0" algn="ctr">
              <a:lnSpc>
                <a:spcPts val="14396"/>
              </a:lnSpc>
              <a:spcBef>
                <a:spcPts val="0"/>
              </a:spcBef>
              <a:buNone/>
              <a:defRPr sz="13400" b="0"/>
            </a:lvl1pPr>
            <a:lvl2pPr marL="2194011" indent="0">
              <a:buNone/>
              <a:defRPr sz="9600" b="1"/>
            </a:lvl2pPr>
            <a:lvl3pPr marL="4388023" indent="0">
              <a:buNone/>
              <a:defRPr sz="8600" b="1"/>
            </a:lvl3pPr>
            <a:lvl4pPr marL="6582034" indent="0">
              <a:buNone/>
              <a:defRPr sz="7700" b="1"/>
            </a:lvl4pPr>
            <a:lvl5pPr marL="8776045" indent="0">
              <a:buNone/>
              <a:defRPr sz="7700" b="1"/>
            </a:lvl5pPr>
            <a:lvl6pPr marL="10970057" indent="0">
              <a:buNone/>
              <a:defRPr sz="7700" b="1"/>
            </a:lvl6pPr>
            <a:lvl7pPr marL="13164068" indent="0">
              <a:buNone/>
              <a:defRPr sz="7700" b="1"/>
            </a:lvl7pPr>
            <a:lvl8pPr marL="15358080" indent="0">
              <a:buNone/>
              <a:defRPr sz="7700" b="1"/>
            </a:lvl8pPr>
            <a:lvl9pPr marL="17552091" indent="0">
              <a:buNone/>
              <a:defRPr sz="77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16934359" y="15114796"/>
            <a:ext cx="13163550" cy="23586400"/>
          </a:xfrm>
        </p:spPr>
        <p:txBody>
          <a:bodyPr>
            <a:normAutofit/>
          </a:bodyPr>
          <a:lstStyle>
            <a:lvl1pPr>
              <a:defRPr sz="9600"/>
            </a:lvl1pPr>
            <a:lvl2pPr>
              <a:defRPr sz="8600"/>
            </a:lvl2pPr>
            <a:lvl3pPr>
              <a:defRPr sz="8600"/>
            </a:lvl3pPr>
            <a:lvl4pPr>
              <a:defRPr sz="8600"/>
            </a:lvl4pPr>
            <a:lvl5pPr>
              <a:defRPr sz="8600"/>
            </a:lvl5pPr>
            <a:lvl6pPr>
              <a:defRPr sz="7700"/>
            </a:lvl6pPr>
            <a:lvl7pPr>
              <a:defRPr sz="7700"/>
            </a:lvl7pPr>
            <a:lvl8pPr>
              <a:defRPr sz="7700"/>
            </a:lvl8pPr>
            <a:lvl9pPr>
              <a:defRPr sz="7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cxnSp>
        <p:nvCxnSpPr>
          <p:cNvPr id="12" name="Straight Connector 11"/>
          <p:cNvCxnSpPr/>
          <p:nvPr/>
        </p:nvCxnSpPr>
        <p:spPr>
          <a:xfrm>
            <a:off x="3145704" y="14627225"/>
            <a:ext cx="12823099" cy="1016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2008" y="14627225"/>
            <a:ext cx="12834461" cy="1016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45704" y="14627225"/>
            <a:ext cx="12823099" cy="1016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332008" y="14627225"/>
            <a:ext cx="12834461" cy="1016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つの上下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543036" y="1194269"/>
            <a:ext cx="31768963" cy="4148281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2805252" y="11701786"/>
            <a:ext cx="27298372" cy="13164503"/>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
        <p:nvSpPr>
          <p:cNvPr id="10" name="Content Placeholder 2"/>
          <p:cNvSpPr>
            <a:spLocks noGrp="1"/>
          </p:cNvSpPr>
          <p:nvPr>
            <p:ph sz="half" idx="13"/>
          </p:nvPr>
        </p:nvSpPr>
        <p:spPr>
          <a:xfrm>
            <a:off x="2805252" y="25542078"/>
            <a:ext cx="27298372" cy="13164503"/>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543036" y="1194269"/>
            <a:ext cx="31768963" cy="4148281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16954524" y="11701786"/>
            <a:ext cx="13163550" cy="13164503"/>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
        <p:nvSpPr>
          <p:cNvPr id="10" name="Content Placeholder 2"/>
          <p:cNvSpPr>
            <a:spLocks noGrp="1"/>
          </p:cNvSpPr>
          <p:nvPr>
            <p:ph sz="half" idx="13"/>
          </p:nvPr>
        </p:nvSpPr>
        <p:spPr>
          <a:xfrm>
            <a:off x="16954524" y="25542078"/>
            <a:ext cx="13163550" cy="13164503"/>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1" name="Content Placeholder 2"/>
          <p:cNvSpPr>
            <a:spLocks noGrp="1"/>
          </p:cNvSpPr>
          <p:nvPr>
            <p:ph sz="half" idx="14"/>
          </p:nvPr>
        </p:nvSpPr>
        <p:spPr>
          <a:xfrm>
            <a:off x="2805251" y="11701783"/>
            <a:ext cx="13163550" cy="26999419"/>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543036" y="1194269"/>
            <a:ext cx="31768963" cy="4148281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5" name="Date Placeholder 4"/>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
        <p:nvSpPr>
          <p:cNvPr id="12" name="Content Placeholder 2"/>
          <p:cNvSpPr>
            <a:spLocks noGrp="1"/>
          </p:cNvSpPr>
          <p:nvPr>
            <p:ph sz="half" idx="14"/>
          </p:nvPr>
        </p:nvSpPr>
        <p:spPr>
          <a:xfrm>
            <a:off x="2805255" y="11701786"/>
            <a:ext cx="13163550" cy="13164503"/>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3" name="Content Placeholder 2"/>
          <p:cNvSpPr>
            <a:spLocks noGrp="1"/>
          </p:cNvSpPr>
          <p:nvPr>
            <p:ph sz="half" idx="15"/>
          </p:nvPr>
        </p:nvSpPr>
        <p:spPr>
          <a:xfrm>
            <a:off x="2805255" y="25542078"/>
            <a:ext cx="13163550" cy="13164503"/>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4" name="Content Placeholder 2"/>
          <p:cNvSpPr>
            <a:spLocks noGrp="1"/>
          </p:cNvSpPr>
          <p:nvPr>
            <p:ph sz="half" idx="1"/>
          </p:nvPr>
        </p:nvSpPr>
        <p:spPr>
          <a:xfrm>
            <a:off x="16954524" y="11701786"/>
            <a:ext cx="13163550" cy="13164503"/>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5" name="Content Placeholder 2"/>
          <p:cNvSpPr>
            <a:spLocks noGrp="1"/>
          </p:cNvSpPr>
          <p:nvPr>
            <p:ph sz="half" idx="13"/>
          </p:nvPr>
        </p:nvSpPr>
        <p:spPr>
          <a:xfrm>
            <a:off x="16954524" y="25542078"/>
            <a:ext cx="13163550" cy="13164503"/>
          </a:xfrm>
        </p:spPr>
        <p:txBody>
          <a:bodyPr>
            <a:normAutofit/>
          </a:bodyPr>
          <a:lstStyle>
            <a:lvl1pPr>
              <a:defRPr sz="9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543036" y="1194269"/>
            <a:ext cx="31768963" cy="4148281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0AB28DB6-693A-424F-A582-C5D1C57B2B9A}" type="datetimeFigureOut">
              <a:rPr kumimoji="1" lang="ja-JP" altLang="en-US" smtClean="0"/>
              <a:t>15/08/05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FFF385-BEBC-2F42-9B62-6AE780FA7CF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 Diagonal Corner Rectangle 7"/>
          <p:cNvSpPr/>
          <p:nvPr/>
        </p:nvSpPr>
        <p:spPr>
          <a:xfrm>
            <a:off x="682750" y="1213864"/>
            <a:ext cx="31543383" cy="41453959"/>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38802" tIns="219401" rIns="438802" bIns="219401" rtlCol="0" anchor="ctr"/>
          <a:lstStyle/>
          <a:p>
            <a:pPr algn="ctr"/>
            <a:endParaRPr/>
          </a:p>
        </p:txBody>
      </p:sp>
      <p:sp>
        <p:nvSpPr>
          <p:cNvPr id="2" name="Title Placeholder 1"/>
          <p:cNvSpPr>
            <a:spLocks noGrp="1"/>
          </p:cNvSpPr>
          <p:nvPr>
            <p:ph type="title"/>
          </p:nvPr>
        </p:nvSpPr>
        <p:spPr>
          <a:xfrm>
            <a:off x="2805257" y="2437871"/>
            <a:ext cx="27292654" cy="6682633"/>
          </a:xfrm>
          <a:prstGeom prst="rect">
            <a:avLst/>
          </a:prstGeom>
        </p:spPr>
        <p:txBody>
          <a:bodyPr vert="horz" lIns="438802" tIns="219401" rIns="438802" bIns="219401" rtlCol="0" anchor="b" anchorCtr="0">
            <a:noAutofit/>
          </a:bodyPr>
          <a:lstStyle/>
          <a:p>
            <a:r>
              <a:rPr lang="ja-JP" altLang="en-US" smtClean="0"/>
              <a:t>マスター タイトルの書式設定</a:t>
            </a:r>
            <a:endParaRPr/>
          </a:p>
        </p:txBody>
      </p:sp>
      <p:sp>
        <p:nvSpPr>
          <p:cNvPr id="3" name="Text Placeholder 2"/>
          <p:cNvSpPr>
            <a:spLocks noGrp="1"/>
          </p:cNvSpPr>
          <p:nvPr>
            <p:ph type="body" idx="1"/>
          </p:nvPr>
        </p:nvSpPr>
        <p:spPr>
          <a:xfrm>
            <a:off x="2805257" y="11701780"/>
            <a:ext cx="27292654" cy="26931306"/>
          </a:xfrm>
          <a:prstGeom prst="rect">
            <a:avLst/>
          </a:prstGeom>
        </p:spPr>
        <p:txBody>
          <a:bodyPr vert="horz" lIns="438802" tIns="219401" rIns="438802" bIns="219401"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1371205" y="40239211"/>
            <a:ext cx="6793167" cy="2336293"/>
          </a:xfrm>
          <a:prstGeom prst="rect">
            <a:avLst/>
          </a:prstGeom>
        </p:spPr>
        <p:txBody>
          <a:bodyPr vert="horz" lIns="438802" tIns="219401" rIns="438802" bIns="219401" rtlCol="0" anchor="ctr"/>
          <a:lstStyle>
            <a:lvl1pPr algn="l">
              <a:defRPr sz="5800">
                <a:solidFill>
                  <a:schemeClr val="bg2"/>
                </a:solidFill>
              </a:defRPr>
            </a:lvl1pPr>
          </a:lstStyle>
          <a:p>
            <a:fld id="{0AB28DB6-693A-424F-A582-C5D1C57B2B9A}" type="datetimeFigureOut">
              <a:rPr kumimoji="1" lang="ja-JP" altLang="en-US" smtClean="0"/>
              <a:t>15/08/05</a:t>
            </a:fld>
            <a:endParaRPr kumimoji="1" lang="ja-JP" altLang="en-US"/>
          </a:p>
        </p:txBody>
      </p:sp>
      <p:sp>
        <p:nvSpPr>
          <p:cNvPr id="5" name="Footer Placeholder 4"/>
          <p:cNvSpPr>
            <a:spLocks noGrp="1"/>
          </p:cNvSpPr>
          <p:nvPr>
            <p:ph type="ftr" sz="quarter" idx="3"/>
          </p:nvPr>
        </p:nvSpPr>
        <p:spPr>
          <a:xfrm>
            <a:off x="11893172" y="40239211"/>
            <a:ext cx="18854043" cy="2336293"/>
          </a:xfrm>
          <a:prstGeom prst="rect">
            <a:avLst/>
          </a:prstGeom>
        </p:spPr>
        <p:txBody>
          <a:bodyPr vert="horz" lIns="438802" tIns="219401" rIns="438802" bIns="219401" rtlCol="0" anchor="ctr"/>
          <a:lstStyle>
            <a:lvl1pPr algn="r">
              <a:defRPr sz="5800">
                <a:solidFill>
                  <a:schemeClr val="bg2"/>
                </a:solidFill>
              </a:defRPr>
            </a:lvl1pPr>
          </a:lstStyle>
          <a:p>
            <a:endParaRPr kumimoji="1" lang="ja-JP" altLang="en-US"/>
          </a:p>
        </p:txBody>
      </p:sp>
      <p:sp>
        <p:nvSpPr>
          <p:cNvPr id="6" name="Slide Number Placeholder 5"/>
          <p:cNvSpPr>
            <a:spLocks noGrp="1"/>
          </p:cNvSpPr>
          <p:nvPr>
            <p:ph type="sldNum" sz="quarter" idx="4"/>
          </p:nvPr>
        </p:nvSpPr>
        <p:spPr>
          <a:xfrm>
            <a:off x="30247127" y="1405362"/>
            <a:ext cx="1774499" cy="2336293"/>
          </a:xfrm>
          <a:prstGeom prst="rect">
            <a:avLst/>
          </a:prstGeom>
        </p:spPr>
        <p:txBody>
          <a:bodyPr vert="horz" lIns="438802" tIns="219401" rIns="438802" bIns="219401" rtlCol="0" anchor="ctr"/>
          <a:lstStyle>
            <a:lvl1pPr algn="r">
              <a:defRPr sz="5800">
                <a:solidFill>
                  <a:schemeClr val="tx2"/>
                </a:solidFill>
              </a:defRPr>
            </a:lvl1pPr>
          </a:lstStyle>
          <a:p>
            <a:fld id="{6EFFF385-BEBC-2F42-9B62-6AE780FA7CF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388023" rtl="0" eaLnBrk="1" latinLnBrk="0" hangingPunct="1">
        <a:spcBef>
          <a:spcPct val="0"/>
        </a:spcBef>
        <a:buNone/>
        <a:defRPr kumimoji="1" sz="18200" kern="1200">
          <a:solidFill>
            <a:schemeClr val="bg1"/>
          </a:solidFill>
          <a:latin typeface="+mj-lt"/>
          <a:ea typeface="+mj-ea"/>
          <a:cs typeface="+mj-cs"/>
        </a:defRPr>
      </a:lvl1pPr>
    </p:titleStyle>
    <p:bodyStyle>
      <a:lvl1pPr marL="1356021" indent="-1356021" algn="l" defTabSz="4388023" rtl="0" eaLnBrk="1" latinLnBrk="0" hangingPunct="1">
        <a:spcBef>
          <a:spcPts val="9598"/>
        </a:spcBef>
        <a:buFont typeface="Wingdings 2" pitchFamily="18" charset="2"/>
        <a:buChar char=""/>
        <a:defRPr kumimoji="1" sz="10600" kern="1200">
          <a:solidFill>
            <a:schemeClr val="bg1"/>
          </a:solidFill>
          <a:latin typeface="+mn-lt"/>
          <a:ea typeface="+mn-ea"/>
          <a:cs typeface="+mn-cs"/>
        </a:defRPr>
      </a:lvl1pPr>
      <a:lvl2pPr marL="2772987" indent="-1416966" algn="l" defTabSz="4388023" rtl="0" eaLnBrk="1" latinLnBrk="0" hangingPunct="1">
        <a:spcBef>
          <a:spcPts val="2879"/>
        </a:spcBef>
        <a:buFont typeface="Wingdings 2" pitchFamily="18" charset="2"/>
        <a:buChar char=""/>
        <a:defRPr kumimoji="1" sz="9600" kern="1200">
          <a:solidFill>
            <a:schemeClr val="bg1"/>
          </a:solidFill>
          <a:latin typeface="+mn-lt"/>
          <a:ea typeface="+mn-ea"/>
          <a:cs typeface="+mn-cs"/>
        </a:defRPr>
      </a:lvl2pPr>
      <a:lvl3pPr marL="4129007" indent="-1356021" algn="l" defTabSz="4388023" rtl="0" eaLnBrk="1" latinLnBrk="0" hangingPunct="1">
        <a:spcBef>
          <a:spcPts val="2879"/>
        </a:spcBef>
        <a:buFont typeface="Wingdings 2" pitchFamily="18" charset="2"/>
        <a:buChar char=""/>
        <a:defRPr kumimoji="1" sz="8600" kern="1200">
          <a:solidFill>
            <a:schemeClr val="bg1"/>
          </a:solidFill>
          <a:latin typeface="+mn-lt"/>
          <a:ea typeface="+mn-ea"/>
          <a:cs typeface="+mn-cs"/>
        </a:defRPr>
      </a:lvl3pPr>
      <a:lvl4pPr marL="5485028" indent="-1356021" algn="l" defTabSz="4388023" rtl="0" eaLnBrk="1" latinLnBrk="0" hangingPunct="1">
        <a:spcBef>
          <a:spcPts val="2879"/>
        </a:spcBef>
        <a:buFont typeface="Wingdings 2" pitchFamily="18" charset="2"/>
        <a:buChar char=""/>
        <a:defRPr kumimoji="1" sz="8600" kern="1200">
          <a:solidFill>
            <a:schemeClr val="bg1"/>
          </a:solidFill>
          <a:latin typeface="+mn-lt"/>
          <a:ea typeface="+mn-ea"/>
          <a:cs typeface="+mn-cs"/>
        </a:defRPr>
      </a:lvl4pPr>
      <a:lvl5pPr marL="6841049" indent="-1356021" algn="l" defTabSz="4388023" rtl="0" eaLnBrk="1" latinLnBrk="0" hangingPunct="1">
        <a:spcBef>
          <a:spcPts val="2879"/>
        </a:spcBef>
        <a:buFont typeface="Wingdings 2" pitchFamily="18" charset="2"/>
        <a:buChar char=""/>
        <a:defRPr kumimoji="1" sz="8600" kern="1200">
          <a:solidFill>
            <a:schemeClr val="bg1"/>
          </a:solidFill>
          <a:latin typeface="+mn-lt"/>
          <a:ea typeface="+mn-ea"/>
          <a:cs typeface="+mn-cs"/>
        </a:defRPr>
      </a:lvl5pPr>
      <a:lvl6pPr marL="8212306" indent="-1386493" algn="l" defTabSz="4388023" rtl="0" eaLnBrk="1" latinLnBrk="0" hangingPunct="1">
        <a:spcBef>
          <a:spcPct val="20000"/>
        </a:spcBef>
        <a:buFont typeface="Wingdings 2" pitchFamily="18" charset="2"/>
        <a:buChar char=""/>
        <a:defRPr kumimoji="1" lang="en-US" sz="8600" kern="1200" dirty="0" smtClean="0">
          <a:solidFill>
            <a:schemeClr val="bg1"/>
          </a:solidFill>
          <a:latin typeface="+mn-lt"/>
          <a:ea typeface="+mn-ea"/>
          <a:cs typeface="+mn-cs"/>
        </a:defRPr>
      </a:lvl6pPr>
      <a:lvl7pPr marL="9598800" indent="-1386493" algn="l" defTabSz="4388023" rtl="0" eaLnBrk="1" latinLnBrk="0" hangingPunct="1">
        <a:spcBef>
          <a:spcPct val="20000"/>
        </a:spcBef>
        <a:buFont typeface="Wingdings 2" pitchFamily="18" charset="2"/>
        <a:buChar char=""/>
        <a:defRPr kumimoji="1" lang="en-US" sz="8600" kern="1200" dirty="0" smtClean="0">
          <a:solidFill>
            <a:schemeClr val="bg1"/>
          </a:solidFill>
          <a:latin typeface="+mn-lt"/>
          <a:ea typeface="+mn-ea"/>
          <a:cs typeface="+mn-cs"/>
        </a:defRPr>
      </a:lvl7pPr>
      <a:lvl8pPr marL="10992913" indent="-1386493" algn="l" defTabSz="4388023" rtl="0" eaLnBrk="1" latinLnBrk="0" hangingPunct="1">
        <a:spcBef>
          <a:spcPct val="20000"/>
        </a:spcBef>
        <a:buFont typeface="Wingdings 2" pitchFamily="18" charset="2"/>
        <a:buChar char=""/>
        <a:defRPr kumimoji="1" lang="en-US" sz="8600" kern="1200" dirty="0" smtClean="0">
          <a:solidFill>
            <a:schemeClr val="bg1"/>
          </a:solidFill>
          <a:latin typeface="+mn-lt"/>
          <a:ea typeface="+mn-ea"/>
          <a:cs typeface="+mn-cs"/>
        </a:defRPr>
      </a:lvl8pPr>
      <a:lvl9pPr marL="12341314" indent="-1386493" algn="l" defTabSz="4388023" rtl="0" eaLnBrk="1" latinLnBrk="0" hangingPunct="1">
        <a:spcBef>
          <a:spcPct val="20000"/>
        </a:spcBef>
        <a:buFont typeface="Wingdings 2" pitchFamily="18" charset="2"/>
        <a:buChar char=""/>
        <a:defRPr kumimoji="1" lang="en-US" sz="8600" kern="1200" dirty="0">
          <a:solidFill>
            <a:schemeClr val="bg1"/>
          </a:solidFill>
          <a:latin typeface="+mn-lt"/>
          <a:ea typeface="+mn-ea"/>
          <a:cs typeface="+mn-cs"/>
        </a:defRPr>
      </a:lvl9pPr>
    </p:bodyStyle>
    <p:otherStyle>
      <a:defPPr>
        <a:defRPr/>
      </a:defPPr>
      <a:lvl1pPr marL="0" algn="l" defTabSz="4388023" rtl="0" eaLnBrk="1" latinLnBrk="0" hangingPunct="1">
        <a:defRPr kumimoji="1" sz="8600" kern="1200">
          <a:solidFill>
            <a:schemeClr val="tx1"/>
          </a:solidFill>
          <a:latin typeface="+mn-lt"/>
          <a:ea typeface="+mn-ea"/>
          <a:cs typeface="+mn-cs"/>
        </a:defRPr>
      </a:lvl1pPr>
      <a:lvl2pPr marL="2194011" algn="l" defTabSz="4388023" rtl="0" eaLnBrk="1" latinLnBrk="0" hangingPunct="1">
        <a:defRPr kumimoji="1" sz="8600" kern="1200">
          <a:solidFill>
            <a:schemeClr val="tx1"/>
          </a:solidFill>
          <a:latin typeface="+mn-lt"/>
          <a:ea typeface="+mn-ea"/>
          <a:cs typeface="+mn-cs"/>
        </a:defRPr>
      </a:lvl2pPr>
      <a:lvl3pPr marL="4388023" algn="l" defTabSz="4388023" rtl="0" eaLnBrk="1" latinLnBrk="0" hangingPunct="1">
        <a:defRPr kumimoji="1" sz="8600" kern="1200">
          <a:solidFill>
            <a:schemeClr val="tx1"/>
          </a:solidFill>
          <a:latin typeface="+mn-lt"/>
          <a:ea typeface="+mn-ea"/>
          <a:cs typeface="+mn-cs"/>
        </a:defRPr>
      </a:lvl3pPr>
      <a:lvl4pPr marL="6582034" algn="l" defTabSz="4388023" rtl="0" eaLnBrk="1" latinLnBrk="0" hangingPunct="1">
        <a:defRPr kumimoji="1" sz="8600" kern="1200">
          <a:solidFill>
            <a:schemeClr val="tx1"/>
          </a:solidFill>
          <a:latin typeface="+mn-lt"/>
          <a:ea typeface="+mn-ea"/>
          <a:cs typeface="+mn-cs"/>
        </a:defRPr>
      </a:lvl4pPr>
      <a:lvl5pPr marL="8776045" algn="l" defTabSz="4388023" rtl="0" eaLnBrk="1" latinLnBrk="0" hangingPunct="1">
        <a:defRPr kumimoji="1" sz="8600" kern="1200">
          <a:solidFill>
            <a:schemeClr val="tx1"/>
          </a:solidFill>
          <a:latin typeface="+mn-lt"/>
          <a:ea typeface="+mn-ea"/>
          <a:cs typeface="+mn-cs"/>
        </a:defRPr>
      </a:lvl5pPr>
      <a:lvl6pPr marL="10970057" algn="l" defTabSz="4388023" rtl="0" eaLnBrk="1" latinLnBrk="0" hangingPunct="1">
        <a:defRPr kumimoji="1" sz="8600" kern="1200">
          <a:solidFill>
            <a:schemeClr val="tx1"/>
          </a:solidFill>
          <a:latin typeface="+mn-lt"/>
          <a:ea typeface="+mn-ea"/>
          <a:cs typeface="+mn-cs"/>
        </a:defRPr>
      </a:lvl6pPr>
      <a:lvl7pPr marL="13164068" algn="l" defTabSz="4388023" rtl="0" eaLnBrk="1" latinLnBrk="0" hangingPunct="1">
        <a:defRPr kumimoji="1" sz="8600" kern="1200">
          <a:solidFill>
            <a:schemeClr val="tx1"/>
          </a:solidFill>
          <a:latin typeface="+mn-lt"/>
          <a:ea typeface="+mn-ea"/>
          <a:cs typeface="+mn-cs"/>
        </a:defRPr>
      </a:lvl7pPr>
      <a:lvl8pPr marL="15358080" algn="l" defTabSz="4388023" rtl="0" eaLnBrk="1" latinLnBrk="0" hangingPunct="1">
        <a:defRPr kumimoji="1" sz="8600" kern="1200">
          <a:solidFill>
            <a:schemeClr val="tx1"/>
          </a:solidFill>
          <a:latin typeface="+mn-lt"/>
          <a:ea typeface="+mn-ea"/>
          <a:cs typeface="+mn-cs"/>
        </a:defRPr>
      </a:lvl8pPr>
      <a:lvl9pPr marL="17552091" algn="l" defTabSz="4388023" rtl="0" eaLnBrk="1" latinLnBrk="0" hangingPunct="1">
        <a:defRPr kumimoji="1"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8.jpg"/><Relationship Id="rId12" Type="http://schemas.openxmlformats.org/officeDocument/2006/relationships/image" Target="../media/image19.jpg"/><Relationship Id="rId13" Type="http://schemas.openxmlformats.org/officeDocument/2006/relationships/image" Target="../media/image20.jpg"/><Relationship Id="rId14" Type="http://schemas.openxmlformats.org/officeDocument/2006/relationships/image" Target="../media/image21.jpg"/><Relationship Id="rId15" Type="http://schemas.openxmlformats.org/officeDocument/2006/relationships/image" Target="../media/image22.jpg"/><Relationship Id="rId16" Type="http://schemas.openxmlformats.org/officeDocument/2006/relationships/image" Target="../media/image23.jpg"/><Relationship Id="rId17" Type="http://schemas.openxmlformats.org/officeDocument/2006/relationships/image" Target="../media/image24.jpg"/><Relationship Id="rId18" Type="http://schemas.openxmlformats.org/officeDocument/2006/relationships/image" Target="../media/image25.png"/><Relationship Id="rId19"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9.jpg"/><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jpg"/><Relationship Id="rId9" Type="http://schemas.openxmlformats.org/officeDocument/2006/relationships/image" Target="../media/image16.jpg"/><Relationship Id="rId10"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49228" y="364679"/>
            <a:ext cx="32295828" cy="4131122"/>
          </a:xfrm>
        </p:spPr>
        <p:style>
          <a:lnRef idx="2">
            <a:schemeClr val="accent1"/>
          </a:lnRef>
          <a:fillRef idx="1">
            <a:schemeClr val="lt1"/>
          </a:fillRef>
          <a:effectRef idx="0">
            <a:schemeClr val="accent1"/>
          </a:effectRef>
          <a:fontRef idx="minor">
            <a:schemeClr val="dk1"/>
          </a:fontRef>
        </p:style>
        <p:txBody>
          <a:bodyPr/>
          <a:lstStyle/>
          <a:p>
            <a:pPr algn="ctr"/>
            <a: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Development</a:t>
            </a:r>
            <a:r>
              <a:rPr kumimoji="1" lang="ja-JP" altLang="en-US"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t>
            </a:r>
            <a: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of</a:t>
            </a:r>
            <a:r>
              <a:rPr kumimoji="1" lang="ja-JP" altLang="en-US"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t>
            </a:r>
            <a: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ocean</a:t>
            </a:r>
            <a:r>
              <a:rPr kumimoji="1" lang="ja-JP" altLang="en-US"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t>
            </a:r>
            <a: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general</a:t>
            </a:r>
            <a:r>
              <a:rPr kumimoji="1" lang="ja-JP" altLang="en-US"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t>
            </a:r>
            <a: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circulation</a:t>
            </a:r>
            <a:r>
              <a:rPr kumimoji="1" lang="ja-JP" altLang="en-US"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t>
            </a:r>
            <a: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model</a:t>
            </a:r>
            <a:r>
              <a:rPr kumimoji="1" lang="ja-JP" altLang="en-US"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t>
            </a:r>
            <a: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to</a:t>
            </a:r>
            <a:r>
              <a:rPr kumimoji="1" lang="ja-JP" altLang="en-US"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t>
            </a:r>
            <a: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understand an </a:t>
            </a:r>
            <a:r>
              <a:rPr kumimoji="1" lang="en-US" altLang="ja-JP" sz="6000" b="1" dirty="0" err="1"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aquaplanet</a:t>
            </a:r>
            <a: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climate </a:t>
            </a:r>
            <a:b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br>
            <a:r>
              <a:rPr kumimoji="1"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and preliminary numerical experiment </a:t>
            </a:r>
            <a:r>
              <a:rPr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r>
            <a:br>
              <a:rPr lang="en-US" altLang="ja-JP" sz="60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br>
            <a:r>
              <a:rPr lang="en-US" altLang="ja-JP"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Author:</a:t>
            </a:r>
            <a:r>
              <a:rPr lang="en-US" altLang="ja-JP" sz="3600" b="1"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 </a:t>
            </a:r>
            <a:r>
              <a:rPr lang="en-US" altLang="ja-JP"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Yuta Kawai</a:t>
            </a:r>
            <a:r>
              <a:rPr lang="en-US" altLang="ja-JP" sz="36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1,2</a:t>
            </a:r>
            <a:br>
              <a:rPr lang="en-US" altLang="ja-JP" sz="36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br>
            <a:r>
              <a:rPr lang="en-US" altLang="ja-JP"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Supervisors: </a:t>
            </a:r>
            <a:r>
              <a:rPr lang="en-US" altLang="ja-JP" sz="36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Hirofumi Tomita</a:t>
            </a:r>
            <a:r>
              <a:rPr lang="en-US" altLang="ja-JP" sz="3600" baseline="300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2</a:t>
            </a:r>
            <a:r>
              <a:rPr lang="en-US" altLang="ja-JP" sz="36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a:t>
            </a:r>
            <a:r>
              <a:rPr lang="en-US" altLang="ja-JP" sz="3600" dirty="0" err="1">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Seiya</a:t>
            </a:r>
            <a:r>
              <a:rPr lang="en-US" altLang="ja-JP" sz="36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a:t>
            </a:r>
            <a:r>
              <a:rPr lang="en-US" altLang="ja-JP"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Nishizawa</a:t>
            </a:r>
            <a:r>
              <a:rPr lang="en-US" altLang="ja-JP" sz="36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2</a:t>
            </a:r>
            <a:r>
              <a:rPr lang="en-US" altLang="en-US" sz="3600" baseline="300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a:t>
            </a:r>
            <a:r>
              <a:rPr lang="en-US" altLang="en-US"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a:t>
            </a:r>
            <a:r>
              <a:rPr lang="en-US" altLang="ja-JP"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Yoshi-Yuki Hayashi</a:t>
            </a:r>
            <a:r>
              <a:rPr lang="en-US" altLang="ja-JP" sz="36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1</a:t>
            </a:r>
            <a:r>
              <a:rPr lang="en-US" altLang="ja-JP"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Yoshiyuki O. Takahashi</a:t>
            </a:r>
            <a:r>
              <a:rPr lang="en-US" altLang="ja-JP" sz="36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1</a:t>
            </a:r>
            <a:r>
              <a:rPr lang="en-US" altLang="ja-JP"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Kensuke Nakajima</a:t>
            </a:r>
            <a:r>
              <a:rPr lang="en-US" altLang="ja-JP" sz="36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3</a:t>
            </a:r>
            <a:r>
              <a:rPr lang="en-US" altLang="ja-JP"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Shin-</a:t>
            </a:r>
            <a:r>
              <a:rPr lang="en-US" altLang="ja-JP" sz="3600" dirty="0" err="1"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ichi</a:t>
            </a:r>
            <a:r>
              <a:rPr lang="en-US" altLang="ja-JP"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Takehiro</a:t>
            </a:r>
            <a:r>
              <a:rPr lang="en-US" altLang="ja-JP" sz="36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4</a:t>
            </a:r>
            <a:r>
              <a:rPr lang="en-US" altLang="ja-JP" sz="36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Masaki Ishiwatari</a:t>
            </a:r>
            <a:r>
              <a:rPr lang="en-US" altLang="ja-JP" sz="36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5</a:t>
            </a:r>
            <a:r>
              <a:rPr lang="en-US" altLang="ja-JP" sz="36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a:r>
            <a:br>
              <a:rPr lang="en-US" altLang="ja-JP" sz="36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br>
            <a:r>
              <a:rPr lang="en-US" altLang="ja-JP" sz="40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
            </a:r>
            <a:br>
              <a:rPr lang="en-US" altLang="ja-JP" sz="4000" baseline="3000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br>
            <a:endParaRPr kumimoji="1" lang="ja-JP" altLang="en-US" sz="3200" baseline="300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endParaRPr>
          </a:p>
        </p:txBody>
      </p:sp>
      <p:sp>
        <p:nvSpPr>
          <p:cNvPr id="7" name="コンテンツ プレースホルダー 6"/>
          <p:cNvSpPr>
            <a:spLocks noGrp="1"/>
          </p:cNvSpPr>
          <p:nvPr>
            <p:ph sz="half" idx="1"/>
          </p:nvPr>
        </p:nvSpPr>
        <p:spPr>
          <a:xfrm>
            <a:off x="16597761" y="4759173"/>
            <a:ext cx="16047295" cy="6442227"/>
          </a:xfrm>
          <a:solidFill>
            <a:srgbClr val="F8FDD8">
              <a:alpha val="99000"/>
            </a:srgbClr>
          </a:solidFill>
          <a:ln/>
        </p:spPr>
        <p:style>
          <a:lnRef idx="1">
            <a:schemeClr val="accent2"/>
          </a:lnRef>
          <a:fillRef idx="3">
            <a:schemeClr val="accent2"/>
          </a:fillRef>
          <a:effectRef idx="2">
            <a:schemeClr val="accent2"/>
          </a:effectRef>
          <a:fontRef idx="minor">
            <a:schemeClr val="lt1"/>
          </a:fontRef>
        </p:style>
        <p:txBody>
          <a:bodyPr>
            <a:normAutofit fontScale="40000" lnSpcReduction="20000"/>
          </a:bodyPr>
          <a:lstStyle/>
          <a:p>
            <a:pPr marL="725488" indent="-725488">
              <a:buFont typeface="Wingdings" charset="2"/>
              <a:buChar char="Ø"/>
            </a:pPr>
            <a:r>
              <a:rPr kumimoji="1" lang="en-US" altLang="ja-JP" sz="9800" b="1" u="sng" dirty="0" smtClean="0">
                <a:solidFill>
                  <a:schemeClr val="tx2"/>
                </a:solidFill>
              </a:rPr>
              <a:t>Summary</a:t>
            </a:r>
          </a:p>
          <a:p>
            <a:pPr marL="815975" lvl="1" indent="-452438">
              <a:buFont typeface="Wingdings" charset="2"/>
              <a:buChar char="Ø"/>
            </a:pPr>
            <a:r>
              <a:rPr lang="en-US" altLang="ja-JP" sz="9000" dirty="0" smtClean="0">
                <a:solidFill>
                  <a:schemeClr val="tx2"/>
                </a:solidFill>
              </a:rPr>
              <a:t>Some of planetary atmospheric scientists have been performing numerical experiments of </a:t>
            </a:r>
            <a:r>
              <a:rPr lang="en-US" altLang="ja-JP" sz="9000" dirty="0" err="1" smtClean="0">
                <a:solidFill>
                  <a:schemeClr val="tx2"/>
                </a:solidFill>
              </a:rPr>
              <a:t>aquaplanet</a:t>
            </a:r>
            <a:r>
              <a:rPr lang="en-US" altLang="ja-JP" sz="9000" dirty="0" smtClean="0">
                <a:solidFill>
                  <a:schemeClr val="tx2"/>
                </a:solidFill>
              </a:rPr>
              <a:t> climates to consider the role of atmosphere and ocean circulation on determining planetary climates. </a:t>
            </a:r>
            <a:endParaRPr lang="en-US" altLang="ja-JP" sz="9000" dirty="0" smtClean="0">
              <a:solidFill>
                <a:schemeClr val="tx2"/>
              </a:solidFill>
            </a:endParaRPr>
          </a:p>
          <a:p>
            <a:pPr marL="815975" lvl="1" indent="-452438">
              <a:buFont typeface="Wingdings" charset="2"/>
              <a:buChar char="Ø"/>
            </a:pPr>
            <a:r>
              <a:rPr lang="en-US" altLang="ja-JP" sz="9000" dirty="0" smtClean="0">
                <a:solidFill>
                  <a:schemeClr val="tx2"/>
                </a:solidFill>
              </a:rPr>
              <a:t>The </a:t>
            </a:r>
            <a:r>
              <a:rPr lang="en-US" altLang="ja-JP" sz="9000" dirty="0" smtClean="0">
                <a:solidFill>
                  <a:schemeClr val="tx2"/>
                </a:solidFill>
              </a:rPr>
              <a:t>author has been developing ocean and sea </a:t>
            </a:r>
            <a:r>
              <a:rPr lang="en-US" altLang="ja-JP" sz="9000" dirty="0" smtClean="0">
                <a:solidFill>
                  <a:schemeClr val="tx2"/>
                </a:solidFill>
              </a:rPr>
              <a:t>ice</a:t>
            </a:r>
            <a:r>
              <a:rPr lang="en-US" altLang="ja-JP" sz="9000" dirty="0" smtClean="0">
                <a:solidFill>
                  <a:schemeClr val="tx2"/>
                </a:solidFill>
              </a:rPr>
              <a:t> models</a:t>
            </a:r>
            <a:r>
              <a:rPr lang="en-US" altLang="ja-JP" sz="9000" dirty="0" smtClean="0">
                <a:solidFill>
                  <a:schemeClr val="tx2"/>
                </a:solidFill>
              </a:rPr>
              <a:t>, </a:t>
            </a:r>
            <a:r>
              <a:rPr lang="en-US" altLang="ja-JP" sz="9000" dirty="0" smtClean="0">
                <a:solidFill>
                  <a:schemeClr val="tx2"/>
                </a:solidFill>
              </a:rPr>
              <a:t>and </a:t>
            </a:r>
            <a:r>
              <a:rPr lang="en-US" altLang="ja-JP" sz="9000" dirty="0" smtClean="0">
                <a:solidFill>
                  <a:schemeClr val="tx2"/>
                </a:solidFill>
              </a:rPr>
              <a:t>coup</a:t>
            </a:r>
            <a:r>
              <a:rPr lang="en-US" altLang="ja-JP" sz="9000" dirty="0" smtClean="0">
                <a:solidFill>
                  <a:schemeClr val="tx2"/>
                </a:solidFill>
              </a:rPr>
              <a:t>l</a:t>
            </a:r>
            <a:r>
              <a:rPr lang="en-US" altLang="ja-JP" sz="9000" dirty="0" smtClean="0">
                <a:solidFill>
                  <a:schemeClr val="tx2"/>
                </a:solidFill>
              </a:rPr>
              <a:t>ing </a:t>
            </a:r>
            <a:r>
              <a:rPr lang="en-US" altLang="ja-JP" sz="9000" dirty="0" smtClean="0">
                <a:solidFill>
                  <a:schemeClr val="tx2"/>
                </a:solidFill>
              </a:rPr>
              <a:t>these </a:t>
            </a:r>
            <a:r>
              <a:rPr lang="en-US" altLang="ja-JP" sz="9000" dirty="0" smtClean="0">
                <a:solidFill>
                  <a:schemeClr val="tx2"/>
                </a:solidFill>
              </a:rPr>
              <a:t>model</a:t>
            </a:r>
            <a:r>
              <a:rPr lang="en-US" altLang="ja-JP" sz="9000" dirty="0" smtClean="0">
                <a:solidFill>
                  <a:schemeClr val="tx2"/>
                </a:solidFill>
              </a:rPr>
              <a:t>s</a:t>
            </a:r>
            <a:r>
              <a:rPr lang="en-US" altLang="ja-JP" sz="9000" dirty="0" smtClean="0">
                <a:solidFill>
                  <a:schemeClr val="tx2"/>
                </a:solidFill>
              </a:rPr>
              <a:t> </a:t>
            </a:r>
            <a:r>
              <a:rPr lang="en-US" altLang="ja-JP" sz="9000" dirty="0" smtClean="0">
                <a:solidFill>
                  <a:schemeClr val="tx2"/>
                </a:solidFill>
              </a:rPr>
              <a:t>to atmosphere </a:t>
            </a:r>
            <a:r>
              <a:rPr lang="en-US" altLang="ja-JP" sz="9000" dirty="0" smtClean="0">
                <a:solidFill>
                  <a:schemeClr val="tx2"/>
                </a:solidFill>
              </a:rPr>
              <a:t>model</a:t>
            </a:r>
            <a:r>
              <a:rPr lang="en-US" altLang="ja-JP" sz="9000" dirty="0" smtClean="0">
                <a:solidFill>
                  <a:schemeClr val="tx2"/>
                </a:solidFill>
              </a:rPr>
              <a:t> </a:t>
            </a:r>
            <a:r>
              <a:rPr lang="en-US" altLang="ja-JP" sz="9000" dirty="0" smtClean="0">
                <a:solidFill>
                  <a:schemeClr val="tx2"/>
                </a:solidFill>
              </a:rPr>
              <a:t>in order </a:t>
            </a:r>
            <a:r>
              <a:rPr lang="en-US" altLang="ja-JP" sz="9000" dirty="0" smtClean="0">
                <a:solidFill>
                  <a:schemeClr val="tx2"/>
                </a:solidFill>
              </a:rPr>
              <a:t>to </a:t>
            </a:r>
            <a:r>
              <a:rPr lang="en-US" altLang="ja-JP" sz="9000" dirty="0">
                <a:solidFill>
                  <a:schemeClr val="tx2"/>
                </a:solidFill>
              </a:rPr>
              <a:t>explore </a:t>
            </a:r>
            <a:r>
              <a:rPr lang="en-US" altLang="ja-JP" sz="9000" dirty="0" err="1">
                <a:solidFill>
                  <a:schemeClr val="tx2"/>
                </a:solidFill>
              </a:rPr>
              <a:t>aquaplanet</a:t>
            </a:r>
            <a:r>
              <a:rPr lang="en-US" altLang="ja-JP" sz="9000" dirty="0">
                <a:solidFill>
                  <a:schemeClr val="tx2"/>
                </a:solidFill>
              </a:rPr>
              <a:t> climates.</a:t>
            </a:r>
            <a:r>
              <a:rPr lang="en-US" altLang="ja-JP" sz="9000" dirty="0" smtClean="0">
                <a:solidFill>
                  <a:schemeClr val="tx2"/>
                </a:solidFill>
              </a:rPr>
              <a:t> With the coupled model, we plan to </a:t>
            </a:r>
            <a:r>
              <a:rPr lang="en-US" altLang="ja-JP" sz="9000" dirty="0">
                <a:solidFill>
                  <a:schemeClr val="tx2"/>
                </a:solidFill>
              </a:rPr>
              <a:t>examine solar constant dependence of </a:t>
            </a:r>
            <a:r>
              <a:rPr lang="en-US" altLang="ja-JP" sz="9000" dirty="0" smtClean="0">
                <a:solidFill>
                  <a:schemeClr val="tx2"/>
                </a:solidFill>
              </a:rPr>
              <a:t>the</a:t>
            </a:r>
            <a:r>
              <a:rPr lang="en-US" altLang="ja-JP" sz="9000" dirty="0" smtClean="0">
                <a:solidFill>
                  <a:schemeClr val="tx2"/>
                </a:solidFill>
              </a:rPr>
              <a:t> climates</a:t>
            </a:r>
            <a:r>
              <a:rPr lang="en-US" altLang="ja-JP" sz="9000" dirty="0" smtClean="0">
                <a:solidFill>
                  <a:schemeClr val="tx2"/>
                </a:solidFill>
              </a:rPr>
              <a:t>.</a:t>
            </a:r>
            <a:endParaRPr lang="en-US" altLang="ja-JP" sz="9000" dirty="0" smtClean="0">
              <a:solidFill>
                <a:schemeClr val="tx2"/>
              </a:solidFill>
            </a:endParaRPr>
          </a:p>
          <a:p>
            <a:pPr marL="815975" lvl="1" indent="-452438">
              <a:buFont typeface="Wingdings" charset="2"/>
              <a:buChar char="Ø"/>
            </a:pPr>
            <a:r>
              <a:rPr lang="en-US" altLang="ja-JP" sz="9000" dirty="0" smtClean="0">
                <a:solidFill>
                  <a:schemeClr val="tx2"/>
                </a:solidFill>
              </a:rPr>
              <a:t>Some</a:t>
            </a:r>
            <a:r>
              <a:rPr kumimoji="1" lang="en-US" altLang="ja-JP" sz="9000" dirty="0" smtClean="0">
                <a:solidFill>
                  <a:schemeClr val="tx2"/>
                </a:solidFill>
              </a:rPr>
              <a:t> fundamental features of ocean general circulation on an </a:t>
            </a:r>
            <a:r>
              <a:rPr kumimoji="1" lang="en-US" altLang="ja-JP" sz="9000" dirty="0" err="1" smtClean="0">
                <a:solidFill>
                  <a:schemeClr val="tx2"/>
                </a:solidFill>
              </a:rPr>
              <a:t>aquaplanet</a:t>
            </a:r>
            <a:r>
              <a:rPr kumimoji="1" lang="en-US" altLang="ja-JP" sz="9000" dirty="0" smtClean="0">
                <a:solidFill>
                  <a:schemeClr val="tx2"/>
                </a:solidFill>
              </a:rPr>
              <a:t>  and the effects of sub-grid scale parameterization are investigated with the ocean model. </a:t>
            </a:r>
          </a:p>
        </p:txBody>
      </p:sp>
      <p:sp>
        <p:nvSpPr>
          <p:cNvPr id="11" name="コンテンツ プレースホルダー 6"/>
          <p:cNvSpPr txBox="1">
            <a:spLocks/>
          </p:cNvSpPr>
          <p:nvPr/>
        </p:nvSpPr>
        <p:spPr>
          <a:xfrm>
            <a:off x="349228" y="4778248"/>
            <a:ext cx="15889748" cy="15347751"/>
          </a:xfrm>
          <a:prstGeom prst="rect">
            <a:avLst/>
          </a:prstGeom>
          <a:ln w="38100" cap="flat" cmpd="sng" algn="ctr">
            <a:solidFill>
              <a:schemeClr val="tx2"/>
            </a:solidFill>
            <a:prstDash val="solid"/>
          </a:ln>
        </p:spPr>
        <p:style>
          <a:lnRef idx="2">
            <a:schemeClr val="accent1"/>
          </a:lnRef>
          <a:fillRef idx="1">
            <a:schemeClr val="lt1"/>
          </a:fillRef>
          <a:effectRef idx="0">
            <a:schemeClr val="accent1"/>
          </a:effectRef>
          <a:fontRef idx="minor">
            <a:schemeClr val="dk1"/>
          </a:fontRef>
        </p:style>
        <p:txBody>
          <a:bodyPr vert="horz" lIns="438802" tIns="219401" rIns="438802" bIns="219401" rtlCol="0">
            <a:normAutofit/>
          </a:bodyPr>
          <a:lstStyle>
            <a:lvl1pPr marL="1356021" indent="-1356021" algn="l" defTabSz="4388023" rtl="0" eaLnBrk="1" latinLnBrk="0" hangingPunct="1">
              <a:spcBef>
                <a:spcPts val="9598"/>
              </a:spcBef>
              <a:buFont typeface="Wingdings 2" pitchFamily="18" charset="2"/>
              <a:buChar char=""/>
              <a:defRPr kumimoji="1" sz="9600" kern="1200">
                <a:solidFill>
                  <a:schemeClr val="dk1"/>
                </a:solidFill>
                <a:latin typeface="+mn-lt"/>
                <a:ea typeface="+mn-ea"/>
                <a:cs typeface="+mn-cs"/>
              </a:defRPr>
            </a:lvl1pPr>
            <a:lvl2pPr marL="2772987" indent="-1416966"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2pPr>
            <a:lvl3pPr marL="4129007"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3pPr>
            <a:lvl4pPr marL="5485028"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4pPr>
            <a:lvl5pPr marL="6841049"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5pPr>
            <a:lvl6pPr marL="8212306"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6pPr>
            <a:lvl7pPr marL="9598800"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7pPr>
            <a:lvl8pPr marL="10992913"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8pPr>
            <a:lvl9pPr marL="12341314"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9pPr>
          </a:lstStyle>
          <a:p>
            <a:pPr>
              <a:buFont typeface="+mj-lt"/>
              <a:buAutoNum type="arabicPeriod"/>
            </a:pPr>
            <a:r>
              <a:rPr lang="en-US" altLang="ja-JP" sz="5400" b="1" u="sng" dirty="0" smtClean="0">
                <a:solidFill>
                  <a:schemeClr val="tx2"/>
                </a:solidFill>
              </a:rPr>
              <a:t>Introduction</a:t>
            </a:r>
          </a:p>
          <a:p>
            <a:pPr marL="1356021" lvl="1" indent="0">
              <a:buNone/>
            </a:pPr>
            <a:endParaRPr lang="en-US" altLang="ja-JP" sz="5000" b="1" u="sng" dirty="0" smtClean="0">
              <a:solidFill>
                <a:schemeClr val="tx2"/>
              </a:solidFill>
            </a:endParaRPr>
          </a:p>
        </p:txBody>
      </p:sp>
      <p:sp>
        <p:nvSpPr>
          <p:cNvPr id="12" name="コンテンツ プレースホルダー 6"/>
          <p:cNvSpPr txBox="1">
            <a:spLocks/>
          </p:cNvSpPr>
          <p:nvPr/>
        </p:nvSpPr>
        <p:spPr>
          <a:xfrm>
            <a:off x="364241" y="20362775"/>
            <a:ext cx="15889748" cy="7426172"/>
          </a:xfrm>
          <a:prstGeom prst="rect">
            <a:avLst/>
          </a:prstGeom>
          <a:ln w="38100" cap="flat" cmpd="sng" algn="ctr">
            <a:solidFill>
              <a:schemeClr val="tx2"/>
            </a:solidFill>
            <a:prstDash val="solid"/>
          </a:ln>
        </p:spPr>
        <p:style>
          <a:lnRef idx="2">
            <a:schemeClr val="accent1"/>
          </a:lnRef>
          <a:fillRef idx="1">
            <a:schemeClr val="lt1"/>
          </a:fillRef>
          <a:effectRef idx="0">
            <a:schemeClr val="accent1"/>
          </a:effectRef>
          <a:fontRef idx="minor">
            <a:schemeClr val="dk1"/>
          </a:fontRef>
        </p:style>
        <p:txBody>
          <a:bodyPr vert="horz" lIns="438802" tIns="219401" rIns="438802" bIns="219401" rtlCol="0">
            <a:normAutofit/>
          </a:bodyPr>
          <a:lstStyle>
            <a:lvl1pPr marL="1356021" indent="-1356021" algn="l" defTabSz="4388023" rtl="0" eaLnBrk="1" latinLnBrk="0" hangingPunct="1">
              <a:spcBef>
                <a:spcPts val="9598"/>
              </a:spcBef>
              <a:buFont typeface="Wingdings 2" pitchFamily="18" charset="2"/>
              <a:buChar char=""/>
              <a:defRPr kumimoji="1" sz="9600" kern="1200">
                <a:solidFill>
                  <a:schemeClr val="dk1"/>
                </a:solidFill>
                <a:latin typeface="+mn-lt"/>
                <a:ea typeface="+mn-ea"/>
                <a:cs typeface="+mn-cs"/>
              </a:defRPr>
            </a:lvl1pPr>
            <a:lvl2pPr marL="2772987" indent="-1416966"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2pPr>
            <a:lvl3pPr marL="4129007"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3pPr>
            <a:lvl4pPr marL="5485028"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4pPr>
            <a:lvl5pPr marL="6841049"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5pPr>
            <a:lvl6pPr marL="8212306"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6pPr>
            <a:lvl7pPr marL="9598800"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7pPr>
            <a:lvl8pPr marL="10992913"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8pPr>
            <a:lvl9pPr marL="12341314"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9pPr>
          </a:lstStyle>
          <a:p>
            <a:pPr>
              <a:buFont typeface="+mj-lt"/>
              <a:buAutoNum type="arabicPeriod" startAt="2"/>
            </a:pPr>
            <a:r>
              <a:rPr lang="en-US" altLang="ja-JP" sz="5400" b="1" u="sng" dirty="0" smtClean="0">
                <a:solidFill>
                  <a:schemeClr val="tx2"/>
                </a:solidFill>
              </a:rPr>
              <a:t>Description of model</a:t>
            </a:r>
          </a:p>
          <a:p>
            <a:pPr lvl="1">
              <a:buFont typeface="+mj-lt"/>
              <a:buAutoNum type="arabicPeriod" startAt="2"/>
            </a:pPr>
            <a:endParaRPr lang="en-US" altLang="ja-JP" sz="4400" b="1" u="sng" dirty="0" smtClean="0">
              <a:solidFill>
                <a:schemeClr val="tx2"/>
              </a:solidFill>
            </a:endParaRPr>
          </a:p>
        </p:txBody>
      </p:sp>
      <p:sp>
        <p:nvSpPr>
          <p:cNvPr id="13" name="コンテンツ プレースホルダー 6"/>
          <p:cNvSpPr txBox="1">
            <a:spLocks/>
          </p:cNvSpPr>
          <p:nvPr/>
        </p:nvSpPr>
        <p:spPr>
          <a:xfrm>
            <a:off x="323828" y="28176584"/>
            <a:ext cx="15889748" cy="15359016"/>
          </a:xfrm>
          <a:prstGeom prst="rect">
            <a:avLst/>
          </a:prstGeom>
          <a:ln w="38100" cap="flat" cmpd="sng" algn="ctr">
            <a:solidFill>
              <a:schemeClr val="tx2"/>
            </a:solidFill>
            <a:prstDash val="solid"/>
          </a:ln>
        </p:spPr>
        <p:style>
          <a:lnRef idx="2">
            <a:schemeClr val="accent1"/>
          </a:lnRef>
          <a:fillRef idx="1">
            <a:schemeClr val="lt1"/>
          </a:fillRef>
          <a:effectRef idx="0">
            <a:schemeClr val="accent1"/>
          </a:effectRef>
          <a:fontRef idx="minor">
            <a:schemeClr val="dk1"/>
          </a:fontRef>
        </p:style>
        <p:txBody>
          <a:bodyPr vert="horz" lIns="438802" tIns="219401" rIns="438802" bIns="219401" rtlCol="0">
            <a:normAutofit/>
          </a:bodyPr>
          <a:lstStyle>
            <a:lvl1pPr marL="1356021" indent="-1356021" algn="l" defTabSz="4388023" rtl="0" eaLnBrk="1" latinLnBrk="0" hangingPunct="1">
              <a:spcBef>
                <a:spcPts val="9598"/>
              </a:spcBef>
              <a:buFont typeface="Wingdings 2" pitchFamily="18" charset="2"/>
              <a:buChar char=""/>
              <a:defRPr kumimoji="1" sz="9600" kern="1200">
                <a:solidFill>
                  <a:schemeClr val="dk1"/>
                </a:solidFill>
                <a:latin typeface="+mn-lt"/>
                <a:ea typeface="+mn-ea"/>
                <a:cs typeface="+mn-cs"/>
              </a:defRPr>
            </a:lvl1pPr>
            <a:lvl2pPr marL="2772987" indent="-1416966"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2pPr>
            <a:lvl3pPr marL="4129007"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3pPr>
            <a:lvl4pPr marL="5485028"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4pPr>
            <a:lvl5pPr marL="6841049"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5pPr>
            <a:lvl6pPr marL="8212306"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6pPr>
            <a:lvl7pPr marL="9598800"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7pPr>
            <a:lvl8pPr marL="10992913"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8pPr>
            <a:lvl9pPr marL="12341314"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9pPr>
          </a:lstStyle>
          <a:p>
            <a:pPr>
              <a:buFont typeface="+mj-lt"/>
              <a:buAutoNum type="arabicPeriod" startAt="3"/>
            </a:pPr>
            <a:r>
              <a:rPr lang="en-US" altLang="ja-JP" sz="5400" b="1" u="sng" dirty="0" smtClean="0">
                <a:solidFill>
                  <a:schemeClr val="tx2"/>
                </a:solidFill>
              </a:rPr>
              <a:t>Experiment</a:t>
            </a:r>
            <a:r>
              <a:rPr lang="en-US" altLang="ja-JP" sz="5400" b="1" u="sng" dirty="0" smtClean="0">
                <a:solidFill>
                  <a:schemeClr val="tx2"/>
                </a:solidFill>
              </a:rPr>
              <a:t>al</a:t>
            </a:r>
            <a:r>
              <a:rPr lang="en-US" altLang="ja-JP" sz="5400" b="1" u="sng" dirty="0" smtClean="0">
                <a:solidFill>
                  <a:schemeClr val="tx2"/>
                </a:solidFill>
              </a:rPr>
              <a:t> </a:t>
            </a:r>
            <a:r>
              <a:rPr lang="en-US" altLang="ja-JP" sz="5400" b="1" u="sng" dirty="0" smtClean="0">
                <a:solidFill>
                  <a:schemeClr val="tx2"/>
                </a:solidFill>
              </a:rPr>
              <a:t>design</a:t>
            </a:r>
            <a:endParaRPr lang="ja-JP" altLang="en-US" sz="5400" b="1" u="sng" dirty="0">
              <a:solidFill>
                <a:schemeClr val="tx2"/>
              </a:solidFill>
            </a:endParaRPr>
          </a:p>
        </p:txBody>
      </p:sp>
      <p:sp>
        <p:nvSpPr>
          <p:cNvPr id="14" name="コンテンツ プレースホルダー 6"/>
          <p:cNvSpPr txBox="1">
            <a:spLocks/>
          </p:cNvSpPr>
          <p:nvPr/>
        </p:nvSpPr>
        <p:spPr>
          <a:xfrm>
            <a:off x="16621866" y="11455400"/>
            <a:ext cx="16047295" cy="32080201"/>
          </a:xfrm>
          <a:prstGeom prst="rect">
            <a:avLst/>
          </a:prstGeom>
          <a:ln w="38100" cap="flat" cmpd="sng" algn="ctr">
            <a:solidFill>
              <a:schemeClr val="tx2"/>
            </a:solidFill>
            <a:prstDash val="solid"/>
          </a:ln>
        </p:spPr>
        <p:style>
          <a:lnRef idx="2">
            <a:schemeClr val="accent1"/>
          </a:lnRef>
          <a:fillRef idx="1">
            <a:schemeClr val="lt1"/>
          </a:fillRef>
          <a:effectRef idx="0">
            <a:schemeClr val="accent1"/>
          </a:effectRef>
          <a:fontRef idx="minor">
            <a:schemeClr val="dk1"/>
          </a:fontRef>
        </p:style>
        <p:txBody>
          <a:bodyPr vert="horz" lIns="438802" tIns="219401" rIns="438802" bIns="219401" rtlCol="0">
            <a:normAutofit/>
          </a:bodyPr>
          <a:lstStyle>
            <a:lvl1pPr marL="1356021" indent="-1356021" algn="l" defTabSz="4388023" rtl="0" eaLnBrk="1" latinLnBrk="0" hangingPunct="1">
              <a:spcBef>
                <a:spcPts val="9598"/>
              </a:spcBef>
              <a:buFont typeface="Wingdings 2" pitchFamily="18" charset="2"/>
              <a:buChar char=""/>
              <a:defRPr kumimoji="1" sz="9600" kern="1200">
                <a:solidFill>
                  <a:schemeClr val="dk1"/>
                </a:solidFill>
                <a:latin typeface="+mn-lt"/>
                <a:ea typeface="+mn-ea"/>
                <a:cs typeface="+mn-cs"/>
              </a:defRPr>
            </a:lvl1pPr>
            <a:lvl2pPr marL="2772987" indent="-1416966"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2pPr>
            <a:lvl3pPr marL="4129007"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3pPr>
            <a:lvl4pPr marL="5485028"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4pPr>
            <a:lvl5pPr marL="6841049" indent="-1356021" algn="l" defTabSz="4388023" rtl="0" eaLnBrk="1" latinLnBrk="0" hangingPunct="1">
              <a:spcBef>
                <a:spcPts val="2879"/>
              </a:spcBef>
              <a:buFont typeface="Wingdings 2" pitchFamily="18" charset="2"/>
              <a:buChar char=""/>
              <a:defRPr kumimoji="1" sz="8600" kern="1200">
                <a:solidFill>
                  <a:schemeClr val="dk1"/>
                </a:solidFill>
                <a:latin typeface="+mn-lt"/>
                <a:ea typeface="+mn-ea"/>
                <a:cs typeface="+mn-cs"/>
              </a:defRPr>
            </a:lvl5pPr>
            <a:lvl6pPr marL="8212306"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6pPr>
            <a:lvl7pPr marL="9598800"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7pPr>
            <a:lvl8pPr marL="10992913"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8pPr>
            <a:lvl9pPr marL="12341314" indent="-1386493" algn="l" defTabSz="4388023" rtl="0" eaLnBrk="1" latinLnBrk="0" hangingPunct="1">
              <a:spcBef>
                <a:spcPct val="20000"/>
              </a:spcBef>
              <a:buFont typeface="Wingdings 2" pitchFamily="18" charset="2"/>
              <a:buChar char=""/>
              <a:defRPr kumimoji="1" lang="en-US" sz="8600" kern="1200">
                <a:solidFill>
                  <a:schemeClr val="dk1"/>
                </a:solidFill>
                <a:latin typeface="+mn-lt"/>
                <a:ea typeface="+mn-ea"/>
                <a:cs typeface="+mn-cs"/>
              </a:defRPr>
            </a:lvl9pPr>
          </a:lstStyle>
          <a:p>
            <a:pPr>
              <a:buFont typeface="+mj-lt"/>
              <a:buAutoNum type="arabicPeriod" startAt="4"/>
            </a:pPr>
            <a:r>
              <a:rPr lang="en-US" altLang="ja-JP" sz="5400" b="1" u="sng" dirty="0" smtClean="0">
                <a:solidFill>
                  <a:schemeClr val="tx2"/>
                </a:solidFill>
              </a:rPr>
              <a:t>Ocean </a:t>
            </a:r>
            <a:r>
              <a:rPr lang="en-US" altLang="ja-JP" sz="5400" b="1" u="sng" dirty="0" err="1" smtClean="0">
                <a:solidFill>
                  <a:schemeClr val="tx2"/>
                </a:solidFill>
              </a:rPr>
              <a:t>ciruculation</a:t>
            </a:r>
            <a:r>
              <a:rPr lang="en-US" altLang="ja-JP" sz="5400" b="1" u="sng" dirty="0" smtClean="0">
                <a:solidFill>
                  <a:schemeClr val="tx2"/>
                </a:solidFill>
              </a:rPr>
              <a:t> on an </a:t>
            </a:r>
            <a:r>
              <a:rPr lang="en-US" altLang="ja-JP" sz="5400" b="1" u="sng" dirty="0" err="1" smtClean="0">
                <a:solidFill>
                  <a:schemeClr val="tx2"/>
                </a:solidFill>
              </a:rPr>
              <a:t>aquaplanet</a:t>
            </a:r>
            <a:r>
              <a:rPr lang="en-US" altLang="ja-JP" sz="5400" b="1" u="sng" dirty="0" smtClean="0">
                <a:solidFill>
                  <a:schemeClr val="tx2"/>
                </a:solidFill>
              </a:rPr>
              <a:t> represented in the model</a:t>
            </a:r>
            <a:endParaRPr lang="ja-JP" altLang="en-US" sz="5400" b="1" u="sng" dirty="0">
              <a:solidFill>
                <a:schemeClr val="tx2"/>
              </a:solidFill>
            </a:endParaRPr>
          </a:p>
        </p:txBody>
      </p:sp>
      <p:grpSp>
        <p:nvGrpSpPr>
          <p:cNvPr id="47" name="図形グループ 46"/>
          <p:cNvGrpSpPr/>
          <p:nvPr/>
        </p:nvGrpSpPr>
        <p:grpSpPr>
          <a:xfrm>
            <a:off x="17026061" y="18766691"/>
            <a:ext cx="8371701" cy="3994902"/>
            <a:chOff x="364828" y="716145"/>
            <a:chExt cx="8779172" cy="4393121"/>
          </a:xfrm>
        </p:grpSpPr>
        <p:grpSp>
          <p:nvGrpSpPr>
            <p:cNvPr id="48" name="図形グループ 47"/>
            <p:cNvGrpSpPr/>
            <p:nvPr/>
          </p:nvGrpSpPr>
          <p:grpSpPr>
            <a:xfrm>
              <a:off x="364828" y="827836"/>
              <a:ext cx="8779172" cy="4281430"/>
              <a:chOff x="3612" y="640824"/>
              <a:chExt cx="8779172" cy="4281430"/>
            </a:xfrm>
          </p:grpSpPr>
          <p:pic>
            <p:nvPicPr>
              <p:cNvPr id="53" name="図 52" descr="PTemp-EOSJM95_IDIFF_CA_GM.jpg"/>
              <p:cNvPicPr>
                <a:picLocks noChangeAspect="1"/>
              </p:cNvPicPr>
              <p:nvPr/>
            </p:nvPicPr>
            <p:blipFill rotWithShape="1">
              <a:blip r:embed="rId2">
                <a:extLst>
                  <a:ext uri="{28A0092B-C50C-407E-A947-70E740481C1C}">
                    <a14:useLocalDpi xmlns:a14="http://schemas.microsoft.com/office/drawing/2010/main" val="0"/>
                  </a:ext>
                </a:extLst>
              </a:blip>
              <a:srcRect l="6200" t="11117" b="77833"/>
              <a:stretch/>
            </p:blipFill>
            <p:spPr>
              <a:xfrm>
                <a:off x="205766" y="640824"/>
                <a:ext cx="8577018" cy="1875764"/>
              </a:xfrm>
              <a:prstGeom prst="rect">
                <a:avLst/>
              </a:prstGeom>
            </p:spPr>
          </p:pic>
          <p:pic>
            <p:nvPicPr>
              <p:cNvPr id="54" name="図 53" descr="PTemp-EOSJM95_IDIFF_CA_GM.jpg"/>
              <p:cNvPicPr>
                <a:picLocks noChangeAspect="1"/>
              </p:cNvPicPr>
              <p:nvPr/>
            </p:nvPicPr>
            <p:blipFill rotWithShape="1">
              <a:blip r:embed="rId2">
                <a:extLst>
                  <a:ext uri="{28A0092B-C50C-407E-A947-70E740481C1C}">
                    <a14:useLocalDpi xmlns:a14="http://schemas.microsoft.com/office/drawing/2010/main" val="0"/>
                  </a:ext>
                </a:extLst>
              </a:blip>
              <a:srcRect l="3990" t="22160" b="17174"/>
              <a:stretch/>
            </p:blipFill>
            <p:spPr>
              <a:xfrm>
                <a:off x="3612" y="2488734"/>
                <a:ext cx="8779172" cy="2433520"/>
              </a:xfrm>
              <a:prstGeom prst="rect">
                <a:avLst/>
              </a:prstGeom>
            </p:spPr>
          </p:pic>
        </p:grpSp>
        <p:grpSp>
          <p:nvGrpSpPr>
            <p:cNvPr id="49" name="図形グループ 48"/>
            <p:cNvGrpSpPr/>
            <p:nvPr/>
          </p:nvGrpSpPr>
          <p:grpSpPr>
            <a:xfrm>
              <a:off x="364828" y="716145"/>
              <a:ext cx="822883" cy="3865500"/>
              <a:chOff x="1903713" y="428272"/>
              <a:chExt cx="822883" cy="3982231"/>
            </a:xfrm>
          </p:grpSpPr>
          <p:pic>
            <p:nvPicPr>
              <p:cNvPr id="51" name="図 50"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r="3509" b="10900"/>
              <a:stretch/>
            </p:blipFill>
            <p:spPr>
              <a:xfrm>
                <a:off x="2388684" y="428272"/>
                <a:ext cx="337912" cy="3982231"/>
              </a:xfrm>
              <a:prstGeom prst="rect">
                <a:avLst/>
              </a:prstGeom>
            </p:spPr>
          </p:pic>
          <p:sp>
            <p:nvSpPr>
              <p:cNvPr id="52" name="テキスト ボックス 51"/>
              <p:cNvSpPr txBox="1"/>
              <p:nvPr/>
            </p:nvSpPr>
            <p:spPr>
              <a:xfrm rot="10800000">
                <a:off x="1903713" y="1561214"/>
                <a:ext cx="461665" cy="1735983"/>
              </a:xfrm>
              <a:prstGeom prst="rect">
                <a:avLst/>
              </a:prstGeom>
              <a:solidFill>
                <a:schemeClr val="bg1"/>
              </a:solidFill>
            </p:spPr>
            <p:txBody>
              <a:bodyPr vert="eaVert"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kumimoji="1" lang="en-US" altLang="ja-JP" dirty="0" smtClean="0"/>
                  <a:t>depth</a:t>
                </a:r>
                <a:endParaRPr kumimoji="1" lang="ja-JP" altLang="en-US" dirty="0"/>
              </a:p>
            </p:txBody>
          </p:sp>
        </p:grpSp>
        <p:sp>
          <p:nvSpPr>
            <p:cNvPr id="50" name="テキスト ボックス 49"/>
            <p:cNvSpPr txBox="1"/>
            <p:nvPr/>
          </p:nvSpPr>
          <p:spPr>
            <a:xfrm>
              <a:off x="3730738" y="4667661"/>
              <a:ext cx="1723625" cy="369332"/>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kumimoji="1" lang="en-US" altLang="ja-JP" dirty="0" smtClean="0"/>
                <a:t>latitude</a:t>
              </a:r>
              <a:endParaRPr kumimoji="1" lang="ja-JP" altLang="en-US" dirty="0"/>
            </a:p>
          </p:txBody>
        </p:sp>
      </p:grpSp>
      <p:grpSp>
        <p:nvGrpSpPr>
          <p:cNvPr id="66" name="図形グループ 65"/>
          <p:cNvGrpSpPr/>
          <p:nvPr/>
        </p:nvGrpSpPr>
        <p:grpSpPr>
          <a:xfrm>
            <a:off x="24823315" y="18854179"/>
            <a:ext cx="7621005" cy="3899525"/>
            <a:chOff x="359964" y="782995"/>
            <a:chExt cx="8059560" cy="4333187"/>
          </a:xfrm>
        </p:grpSpPr>
        <p:pic>
          <p:nvPicPr>
            <p:cNvPr id="67" name="図 66" descr="Salt-EOSJM95_IDIFF_CA_GM.jpg"/>
            <p:cNvPicPr>
              <a:picLocks noChangeAspect="1"/>
            </p:cNvPicPr>
            <p:nvPr/>
          </p:nvPicPr>
          <p:blipFill rotWithShape="1">
            <a:blip r:embed="rId4">
              <a:extLst>
                <a:ext uri="{28A0092B-C50C-407E-A947-70E740481C1C}">
                  <a14:useLocalDpi xmlns:a14="http://schemas.microsoft.com/office/drawing/2010/main" val="0"/>
                </a:ext>
              </a:extLst>
            </a:blip>
            <a:srcRect l="4707" t="22034" r="7990" b="24655"/>
            <a:stretch/>
          </p:blipFill>
          <p:spPr>
            <a:xfrm>
              <a:off x="419432" y="2732197"/>
              <a:ext cx="8000092" cy="2110919"/>
            </a:xfrm>
            <a:prstGeom prst="rect">
              <a:avLst/>
            </a:prstGeom>
          </p:spPr>
        </p:pic>
        <p:pic>
          <p:nvPicPr>
            <p:cNvPr id="68" name="図 67" descr="Salt-EOSJM95_IDIFF_CA_GM.jpg"/>
            <p:cNvPicPr>
              <a:picLocks noChangeAspect="1"/>
            </p:cNvPicPr>
            <p:nvPr/>
          </p:nvPicPr>
          <p:blipFill rotWithShape="1">
            <a:blip r:embed="rId4">
              <a:extLst>
                <a:ext uri="{28A0092B-C50C-407E-A947-70E740481C1C}">
                  <a14:useLocalDpi xmlns:a14="http://schemas.microsoft.com/office/drawing/2010/main" val="0"/>
                </a:ext>
              </a:extLst>
            </a:blip>
            <a:srcRect l="7867" t="11127" r="7989" b="77696"/>
            <a:stretch/>
          </p:blipFill>
          <p:spPr>
            <a:xfrm>
              <a:off x="719305" y="853379"/>
              <a:ext cx="7694125" cy="1887908"/>
            </a:xfrm>
            <a:prstGeom prst="rect">
              <a:avLst/>
            </a:prstGeom>
          </p:spPr>
        </p:pic>
        <p:grpSp>
          <p:nvGrpSpPr>
            <p:cNvPr id="69" name="図形グループ 68"/>
            <p:cNvGrpSpPr/>
            <p:nvPr/>
          </p:nvGrpSpPr>
          <p:grpSpPr>
            <a:xfrm>
              <a:off x="359964" y="782995"/>
              <a:ext cx="822883" cy="3865500"/>
              <a:chOff x="1903713" y="428272"/>
              <a:chExt cx="822883" cy="3982231"/>
            </a:xfrm>
          </p:grpSpPr>
          <p:pic>
            <p:nvPicPr>
              <p:cNvPr id="71" name="図 70"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r="3509" b="10900"/>
              <a:stretch/>
            </p:blipFill>
            <p:spPr>
              <a:xfrm>
                <a:off x="2388684" y="428272"/>
                <a:ext cx="337912" cy="3982231"/>
              </a:xfrm>
              <a:prstGeom prst="rect">
                <a:avLst/>
              </a:prstGeom>
            </p:spPr>
          </p:pic>
          <p:sp>
            <p:nvSpPr>
              <p:cNvPr id="72" name="テキスト ボックス 71"/>
              <p:cNvSpPr txBox="1"/>
              <p:nvPr/>
            </p:nvSpPr>
            <p:spPr>
              <a:xfrm rot="10800000">
                <a:off x="1903713" y="1561214"/>
                <a:ext cx="461665" cy="1735983"/>
              </a:xfrm>
              <a:prstGeom prst="rect">
                <a:avLst/>
              </a:prstGeom>
              <a:solidFill>
                <a:schemeClr val="bg1"/>
              </a:solidFill>
            </p:spPr>
            <p:txBody>
              <a:bodyPr vert="eaVert"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kumimoji="1" lang="en-US" altLang="ja-JP" dirty="0" smtClean="0"/>
                  <a:t>depth</a:t>
                </a:r>
                <a:endParaRPr kumimoji="1" lang="ja-JP" altLang="en-US" dirty="0"/>
              </a:p>
            </p:txBody>
          </p:sp>
        </p:grpSp>
        <p:sp>
          <p:nvSpPr>
            <p:cNvPr id="70" name="テキスト ボックス 69"/>
            <p:cNvSpPr txBox="1"/>
            <p:nvPr/>
          </p:nvSpPr>
          <p:spPr>
            <a:xfrm>
              <a:off x="3787438" y="4746850"/>
              <a:ext cx="1723625" cy="369332"/>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kumimoji="1" lang="en-US" altLang="ja-JP" dirty="0" smtClean="0"/>
                <a:t>latitude</a:t>
              </a:r>
              <a:endParaRPr kumimoji="1" lang="ja-JP" altLang="en-US" dirty="0"/>
            </a:p>
          </p:txBody>
        </p:sp>
      </p:grpSp>
      <p:sp>
        <p:nvSpPr>
          <p:cNvPr id="84" name="テキスト ボックス 83"/>
          <p:cNvSpPr txBox="1"/>
          <p:nvPr/>
        </p:nvSpPr>
        <p:spPr>
          <a:xfrm>
            <a:off x="17157188" y="22585628"/>
            <a:ext cx="15289132" cy="769441"/>
          </a:xfrm>
          <a:prstGeom prst="rect">
            <a:avLst/>
          </a:prstGeom>
          <a:noFill/>
        </p:spPr>
        <p:txBody>
          <a:bodyPr wrap="square" rtlCol="0">
            <a:spAutoFit/>
          </a:bodyPr>
          <a:lstStyle/>
          <a:p>
            <a:r>
              <a:rPr kumimoji="1" lang="en-US" altLang="ja-JP" sz="2400" dirty="0" smtClean="0"/>
              <a:t>Figure</a:t>
            </a:r>
            <a:r>
              <a:rPr kumimoji="1" lang="en-US" altLang="ja-JP" sz="2400" dirty="0" smtClean="0"/>
              <a:t> 4</a:t>
            </a:r>
            <a:r>
              <a:rPr lang="en-US" altLang="ja-JP" sz="2400" dirty="0"/>
              <a:t>:</a:t>
            </a:r>
            <a:r>
              <a:rPr kumimoji="1" lang="en-US" altLang="ja-JP" sz="2400" dirty="0" smtClean="0"/>
              <a:t> </a:t>
            </a:r>
            <a:r>
              <a:rPr kumimoji="1" lang="en-US" altLang="ja-JP" sz="2000" dirty="0" smtClean="0"/>
              <a:t>Steady state </a:t>
            </a:r>
            <a:r>
              <a:rPr kumimoji="1" lang="en-US" altLang="ja-JP" sz="2000" dirty="0" err="1" smtClean="0"/>
              <a:t>meridional</a:t>
            </a:r>
            <a:r>
              <a:rPr kumimoji="1" lang="en-US" altLang="ja-JP" sz="2000" dirty="0" smtClean="0"/>
              <a:t> </a:t>
            </a:r>
            <a:r>
              <a:rPr lang="en-US" altLang="ja-JP" sz="2000" dirty="0" smtClean="0"/>
              <a:t>cross </a:t>
            </a:r>
            <a:r>
              <a:rPr lang="en-US" altLang="ja-JP" sz="2000" dirty="0" smtClean="0"/>
              <a:t>section</a:t>
            </a:r>
            <a:r>
              <a:rPr kumimoji="1" lang="en-US" altLang="ja-JP" sz="2000" dirty="0" smtClean="0"/>
              <a:t> </a:t>
            </a:r>
            <a:r>
              <a:rPr kumimoji="1" lang="en-US" altLang="ja-JP" sz="2000" dirty="0" smtClean="0"/>
              <a:t>of (a) zonal flow (in m/s)</a:t>
            </a:r>
            <a:r>
              <a:rPr lang="en-US" altLang="ja-JP" sz="2000" dirty="0" smtClean="0"/>
              <a:t>, (b) </a:t>
            </a:r>
            <a:r>
              <a:rPr lang="en-US" altLang="ja-JP" sz="2000" dirty="0" err="1" smtClean="0"/>
              <a:t>Eulerian</a:t>
            </a:r>
            <a:r>
              <a:rPr lang="en-US" altLang="ja-JP" sz="2000" dirty="0" smtClean="0"/>
              <a:t>-mean overturning circulation (in </a:t>
            </a:r>
            <a:r>
              <a:rPr lang="en-US" altLang="ja-JP" sz="2000" dirty="0" err="1" smtClean="0"/>
              <a:t>Sv</a:t>
            </a:r>
            <a:r>
              <a:rPr lang="en-US" altLang="ja-JP" sz="2000" dirty="0" smtClean="0"/>
              <a:t>), (c) potential temperature (in K) and (d) salinity (in </a:t>
            </a:r>
            <a:r>
              <a:rPr lang="en-US" altLang="ja-JP" sz="2000" dirty="0" err="1" smtClean="0"/>
              <a:t>psu</a:t>
            </a:r>
            <a:r>
              <a:rPr lang="en-US" altLang="ja-JP" sz="2000" dirty="0" smtClean="0"/>
              <a:t>). </a:t>
            </a:r>
            <a:endParaRPr kumimoji="1" lang="ja-JP" altLang="en-US" sz="2000" dirty="0"/>
          </a:p>
        </p:txBody>
      </p:sp>
      <p:sp>
        <p:nvSpPr>
          <p:cNvPr id="88" name="テキスト ボックス 87"/>
          <p:cNvSpPr txBox="1"/>
          <p:nvPr/>
        </p:nvSpPr>
        <p:spPr>
          <a:xfrm>
            <a:off x="17687813" y="18203452"/>
            <a:ext cx="1992013" cy="707886"/>
          </a:xfrm>
          <a:prstGeom prst="rect">
            <a:avLst/>
          </a:prstGeom>
          <a:noFill/>
        </p:spPr>
        <p:txBody>
          <a:bodyPr wrap="square" rtlCol="0">
            <a:spAutoFit/>
          </a:bodyPr>
          <a:lstStyle/>
          <a:p>
            <a:r>
              <a:rPr kumimoji="1" lang="en-US" altLang="ja-JP" sz="4000" dirty="0" smtClean="0"/>
              <a:t>(c)</a:t>
            </a:r>
            <a:endParaRPr kumimoji="1" lang="ja-JP" altLang="en-US" sz="4000" dirty="0"/>
          </a:p>
        </p:txBody>
      </p:sp>
      <p:sp>
        <p:nvSpPr>
          <p:cNvPr id="89" name="テキスト ボックス 88"/>
          <p:cNvSpPr txBox="1"/>
          <p:nvPr/>
        </p:nvSpPr>
        <p:spPr>
          <a:xfrm>
            <a:off x="25429679" y="18301446"/>
            <a:ext cx="1992013" cy="707886"/>
          </a:xfrm>
          <a:prstGeom prst="rect">
            <a:avLst/>
          </a:prstGeom>
          <a:noFill/>
        </p:spPr>
        <p:txBody>
          <a:bodyPr wrap="square" rtlCol="0">
            <a:spAutoFit/>
          </a:bodyPr>
          <a:lstStyle/>
          <a:p>
            <a:r>
              <a:rPr kumimoji="1" lang="en-US" altLang="ja-JP" sz="4000" dirty="0" smtClean="0"/>
              <a:t>(d)</a:t>
            </a:r>
            <a:endParaRPr kumimoji="1" lang="ja-JP" altLang="en-US" sz="4000" dirty="0"/>
          </a:p>
        </p:txBody>
      </p:sp>
      <p:sp>
        <p:nvSpPr>
          <p:cNvPr id="92" name="テキスト ボックス 91"/>
          <p:cNvSpPr txBox="1"/>
          <p:nvPr/>
        </p:nvSpPr>
        <p:spPr>
          <a:xfrm>
            <a:off x="16758803" y="13488225"/>
            <a:ext cx="12133384" cy="769441"/>
          </a:xfrm>
          <a:prstGeom prst="rect">
            <a:avLst/>
          </a:prstGeom>
          <a:noFill/>
        </p:spPr>
        <p:txBody>
          <a:bodyPr wrap="square" rtlCol="0">
            <a:spAutoFit/>
          </a:bodyPr>
          <a:lstStyle/>
          <a:p>
            <a:pPr marL="571500" indent="-571500">
              <a:buFont typeface="Arial"/>
              <a:buChar char="•"/>
            </a:pPr>
            <a:r>
              <a:rPr kumimoji="1" lang="en-US" altLang="ja-JP" sz="4400" b="1" u="sng" dirty="0" smtClean="0"/>
              <a:t>Control experiment</a:t>
            </a:r>
            <a:endParaRPr kumimoji="1" lang="ja-JP" altLang="en-US" sz="4400" b="1" u="sng" dirty="0"/>
          </a:p>
        </p:txBody>
      </p:sp>
      <p:sp>
        <p:nvSpPr>
          <p:cNvPr id="93" name="テキスト ボックス 92"/>
          <p:cNvSpPr txBox="1"/>
          <p:nvPr/>
        </p:nvSpPr>
        <p:spPr>
          <a:xfrm>
            <a:off x="16711323" y="25905770"/>
            <a:ext cx="14507137" cy="769441"/>
          </a:xfrm>
          <a:prstGeom prst="rect">
            <a:avLst/>
          </a:prstGeom>
          <a:noFill/>
        </p:spPr>
        <p:txBody>
          <a:bodyPr wrap="square" rtlCol="0">
            <a:spAutoFit/>
          </a:bodyPr>
          <a:lstStyle/>
          <a:p>
            <a:pPr marL="571500" indent="-571500">
              <a:buFont typeface="Arial"/>
              <a:buChar char="•"/>
            </a:pPr>
            <a:r>
              <a:rPr kumimoji="1" lang="en-US" altLang="ja-JP" sz="4400" b="1" u="sng" dirty="0" smtClean="0"/>
              <a:t>Constant-density experiment</a:t>
            </a:r>
            <a:endParaRPr kumimoji="1" lang="ja-JP" altLang="en-US" sz="4400" b="1" u="sng" dirty="0"/>
          </a:p>
        </p:txBody>
      </p:sp>
      <p:sp>
        <p:nvSpPr>
          <p:cNvPr id="94" name="テキスト ボックス 93"/>
          <p:cNvSpPr txBox="1"/>
          <p:nvPr/>
        </p:nvSpPr>
        <p:spPr>
          <a:xfrm>
            <a:off x="16711323" y="33366161"/>
            <a:ext cx="15550543" cy="1446550"/>
          </a:xfrm>
          <a:prstGeom prst="rect">
            <a:avLst/>
          </a:prstGeom>
          <a:noFill/>
        </p:spPr>
        <p:txBody>
          <a:bodyPr wrap="square" rtlCol="0">
            <a:spAutoFit/>
          </a:bodyPr>
          <a:lstStyle/>
          <a:p>
            <a:pPr marL="571500" indent="-571500">
              <a:buFont typeface="Arial"/>
              <a:buChar char="•"/>
            </a:pPr>
            <a:r>
              <a:rPr lang="en-US" altLang="ja-JP" sz="4400" b="1" u="sng" dirty="0" smtClean="0"/>
              <a:t>Experiments to evaluate the </a:t>
            </a:r>
            <a:r>
              <a:rPr lang="en-US" altLang="ja-JP" sz="4400" b="1" u="sng" dirty="0"/>
              <a:t>e</a:t>
            </a:r>
            <a:r>
              <a:rPr lang="en-US" altLang="ja-JP" sz="4400" b="1" u="sng" dirty="0" smtClean="0"/>
              <a:t>ffects </a:t>
            </a:r>
            <a:r>
              <a:rPr lang="en-US" altLang="ja-JP" sz="4400" b="1" u="sng" dirty="0" smtClean="0"/>
              <a:t>of </a:t>
            </a:r>
            <a:r>
              <a:rPr lang="en-US" altLang="ja-JP" sz="4400" b="1" u="sng" dirty="0" smtClean="0"/>
              <a:t>sub</a:t>
            </a:r>
            <a:r>
              <a:rPr lang="en-US" altLang="ja-JP" sz="4400" b="1" u="sng" dirty="0" smtClean="0"/>
              <a:t>-</a:t>
            </a:r>
            <a:r>
              <a:rPr lang="en-US" altLang="ja-JP" sz="4400" b="1" u="sng" dirty="0" smtClean="0"/>
              <a:t>grid</a:t>
            </a:r>
            <a:r>
              <a:rPr lang="en-US" altLang="ja-JP" sz="4400" b="1" u="sng" dirty="0"/>
              <a:t> </a:t>
            </a:r>
            <a:r>
              <a:rPr lang="en-US" altLang="ja-JP" sz="4400" b="1" u="sng" dirty="0" smtClean="0"/>
              <a:t>scale parameterization</a:t>
            </a:r>
            <a:r>
              <a:rPr lang="en-US" altLang="ja-JP" sz="4400" b="1" u="sng" dirty="0" smtClean="0"/>
              <a:t>s</a:t>
            </a:r>
            <a:endParaRPr kumimoji="1" lang="ja-JP" altLang="en-US" sz="4400" b="1" u="sng" dirty="0"/>
          </a:p>
        </p:txBody>
      </p:sp>
      <p:sp>
        <p:nvSpPr>
          <p:cNvPr id="95" name="テキスト ボックス 94"/>
          <p:cNvSpPr txBox="1"/>
          <p:nvPr/>
        </p:nvSpPr>
        <p:spPr>
          <a:xfrm>
            <a:off x="455439" y="5947902"/>
            <a:ext cx="15658780" cy="3293209"/>
          </a:xfrm>
          <a:prstGeom prst="rect">
            <a:avLst/>
          </a:prstGeom>
          <a:noFill/>
        </p:spPr>
        <p:txBody>
          <a:bodyPr wrap="square" rtlCol="0">
            <a:spAutoFit/>
          </a:bodyPr>
          <a:lstStyle/>
          <a:p>
            <a:pPr marL="371475" indent="-371475">
              <a:buFont typeface="Arial"/>
              <a:buChar char="•"/>
            </a:pPr>
            <a:r>
              <a:rPr kumimoji="1" lang="en-US" altLang="ja-JP" sz="4000" b="1" dirty="0" smtClean="0"/>
              <a:t>Exploring diversities of planetary climates</a:t>
            </a:r>
          </a:p>
          <a:p>
            <a:pPr marL="898525" lvl="1" indent="-371475">
              <a:buFont typeface="Arial"/>
              <a:buChar char="•"/>
            </a:pPr>
            <a:r>
              <a:rPr lang="en-US" altLang="ja-JP" sz="2800" dirty="0" smtClean="0"/>
              <a:t>As a number of </a:t>
            </a:r>
            <a:r>
              <a:rPr lang="en-US" altLang="ja-JP" sz="2800" dirty="0" err="1" smtClean="0"/>
              <a:t>extrasolar</a:t>
            </a:r>
            <a:r>
              <a:rPr lang="en-US" altLang="ja-JP" sz="2800" dirty="0" smtClean="0"/>
              <a:t> planets (</a:t>
            </a:r>
            <a:r>
              <a:rPr lang="en-US" altLang="ja-JP" sz="2800" dirty="0" err="1" smtClean="0"/>
              <a:t>exoplanets</a:t>
            </a:r>
            <a:r>
              <a:rPr lang="en-US" altLang="ja-JP" sz="2800" dirty="0" smtClean="0"/>
              <a:t>) have been discovered, their climates attract attention from more planetary atmospheric scientists. By numerical experiments, the distinctive </a:t>
            </a:r>
            <a:r>
              <a:rPr lang="en-US" altLang="ja-JP" sz="2800" dirty="0" smtClean="0"/>
              <a:t>f</a:t>
            </a:r>
            <a:r>
              <a:rPr lang="en-US" altLang="ja-JP" sz="2800" dirty="0" smtClean="0"/>
              <a:t>ea</a:t>
            </a:r>
            <a:r>
              <a:rPr lang="en-US" altLang="ja-JP" sz="2800" dirty="0" smtClean="0"/>
              <a:t>tures </a:t>
            </a:r>
            <a:r>
              <a:rPr lang="en-US" altLang="ja-JP" sz="2800" dirty="0" smtClean="0"/>
              <a:t>are</a:t>
            </a:r>
            <a:r>
              <a:rPr lang="en-US" altLang="ja-JP" sz="2800" dirty="0" smtClean="0"/>
              <a:t> becoming</a:t>
            </a:r>
            <a:r>
              <a:rPr lang="en-US" altLang="ja-JP" sz="2800" dirty="0" smtClean="0"/>
              <a:t> </a:t>
            </a:r>
            <a:r>
              <a:rPr lang="en-US" altLang="ja-JP" sz="2800" dirty="0" smtClean="0"/>
              <a:t>(</a:t>
            </a:r>
            <a:r>
              <a:rPr lang="en-US" altLang="ja-JP" sz="2800" dirty="0" smtClean="0"/>
              <a:t>for example, Showman </a:t>
            </a:r>
            <a:r>
              <a:rPr lang="en-US" altLang="ja-JP" sz="2800" b="1" i="1" dirty="0" smtClean="0"/>
              <a:t>et al</a:t>
            </a:r>
            <a:r>
              <a:rPr lang="en-US" altLang="ja-JP" sz="2800" dirty="0" smtClean="0"/>
              <a:t>., 2009). On </a:t>
            </a:r>
            <a:r>
              <a:rPr lang="en-US" altLang="ja-JP" sz="2800" dirty="0" err="1" smtClean="0"/>
              <a:t>exoplanet</a:t>
            </a:r>
            <a:r>
              <a:rPr lang="en-US" altLang="ja-JP" sz="2800" dirty="0" smtClean="0"/>
              <a:t>, if it has atmosphere and ocean, it is highly probable that their heat transports are important for determining and maintaining their climates. However, it is difficult to understand how they have an impact on planetary climates.</a:t>
            </a:r>
            <a:endParaRPr kumimoji="1" lang="ja-JP" altLang="en-US" sz="2800" dirty="0"/>
          </a:p>
        </p:txBody>
      </p:sp>
      <p:sp>
        <p:nvSpPr>
          <p:cNvPr id="99" name="テキスト ボックス 98"/>
          <p:cNvSpPr txBox="1"/>
          <p:nvPr/>
        </p:nvSpPr>
        <p:spPr>
          <a:xfrm>
            <a:off x="10743945" y="11969320"/>
            <a:ext cx="5185853" cy="1200328"/>
          </a:xfrm>
          <a:prstGeom prst="rect">
            <a:avLst/>
          </a:prstGeom>
          <a:noFill/>
        </p:spPr>
        <p:txBody>
          <a:bodyPr wrap="square" rtlCol="0">
            <a:spAutoFit/>
          </a:bodyPr>
          <a:lstStyle/>
          <a:p>
            <a:pPr algn="ctr"/>
            <a:r>
              <a:rPr lang="en-US" altLang="ja-JP" sz="2400" dirty="0" smtClean="0"/>
              <a:t>Figure1: </a:t>
            </a:r>
            <a:r>
              <a:rPr lang="en-US" altLang="ja-JP" sz="2400" dirty="0" smtClean="0"/>
              <a:t>Schematic </a:t>
            </a:r>
            <a:r>
              <a:rPr lang="en-US" altLang="ja-JP" sz="2400" dirty="0" smtClean="0"/>
              <a:t>of </a:t>
            </a:r>
            <a:r>
              <a:rPr lang="en-US" altLang="ja-JP" sz="2400" dirty="0" smtClean="0"/>
              <a:t>(left) present Earth, and (right) </a:t>
            </a:r>
            <a:r>
              <a:rPr lang="en-US" altLang="ja-JP" sz="2400" dirty="0" err="1" smtClean="0"/>
              <a:t>aquaplanet</a:t>
            </a:r>
            <a:endParaRPr lang="ja-JP" altLang="ja-JP" sz="1800" dirty="0"/>
          </a:p>
          <a:p>
            <a:endParaRPr kumimoji="1" lang="ja-JP" altLang="en-US" sz="2400" dirty="0"/>
          </a:p>
        </p:txBody>
      </p:sp>
      <p:sp>
        <p:nvSpPr>
          <p:cNvPr id="100" name="テキスト ボックス 99"/>
          <p:cNvSpPr txBox="1"/>
          <p:nvPr/>
        </p:nvSpPr>
        <p:spPr>
          <a:xfrm>
            <a:off x="515164" y="21434629"/>
            <a:ext cx="9074172" cy="6801862"/>
          </a:xfrm>
          <a:prstGeom prst="rect">
            <a:avLst/>
          </a:prstGeom>
          <a:noFill/>
        </p:spPr>
        <p:txBody>
          <a:bodyPr wrap="square" rtlCol="0">
            <a:spAutoFit/>
          </a:bodyPr>
          <a:lstStyle/>
          <a:p>
            <a:pPr marL="276225" indent="-374650">
              <a:buFont typeface="Arial"/>
              <a:buChar char="•"/>
            </a:pPr>
            <a:r>
              <a:rPr kumimoji="1" lang="en-US" altLang="ja-JP" sz="3600" b="1" dirty="0" smtClean="0"/>
              <a:t>Dynamical core</a:t>
            </a:r>
          </a:p>
          <a:p>
            <a:pPr marL="1168400" lvl="2" indent="-293688">
              <a:buFont typeface="Arial"/>
              <a:buChar char="•"/>
            </a:pPr>
            <a:r>
              <a:rPr lang="en-US" altLang="ja-JP" sz="3200" dirty="0" err="1" smtClean="0"/>
              <a:t>Boussinesq</a:t>
            </a:r>
            <a:r>
              <a:rPr lang="en-US" altLang="ja-JP" sz="3200" dirty="0" smtClean="0"/>
              <a:t> primitive equations with a spectral </a:t>
            </a:r>
            <a:r>
              <a:rPr lang="en-US" altLang="ja-JP" sz="3200" dirty="0" err="1" smtClean="0"/>
              <a:t>Eulerian</a:t>
            </a:r>
            <a:r>
              <a:rPr lang="en-US" altLang="ja-JP" sz="3200" dirty="0" smtClean="0"/>
              <a:t> method</a:t>
            </a:r>
            <a:endParaRPr lang="en-US" altLang="ja-JP" sz="3200" dirty="0"/>
          </a:p>
          <a:p>
            <a:pPr marL="355600" indent="-355600">
              <a:buFont typeface="Arial"/>
              <a:buChar char="•"/>
            </a:pPr>
            <a:r>
              <a:rPr lang="en-US" altLang="ja-JP" sz="3600" b="1" dirty="0" smtClean="0"/>
              <a:t>Parameterization of sub-grid scale processes</a:t>
            </a:r>
          </a:p>
          <a:p>
            <a:pPr marL="1168400" lvl="1" indent="-347663">
              <a:buFont typeface="Arial"/>
              <a:buChar char="•"/>
            </a:pPr>
            <a:r>
              <a:rPr lang="en-US" altLang="ja-JP" sz="3200" dirty="0" err="1" smtClean="0"/>
              <a:t>Mesoscale</a:t>
            </a:r>
            <a:r>
              <a:rPr lang="en-US" altLang="ja-JP" sz="3200" dirty="0" smtClean="0"/>
              <a:t> eddy mixing scheme</a:t>
            </a:r>
          </a:p>
          <a:p>
            <a:pPr marL="820737" lvl="1"/>
            <a:r>
              <a:rPr lang="en-US" altLang="ja-JP" sz="3200" dirty="0" smtClean="0"/>
              <a:t>  </a:t>
            </a:r>
            <a:r>
              <a:rPr lang="en-US" altLang="ja-JP" sz="3200" dirty="0" smtClean="0"/>
              <a:t> </a:t>
            </a:r>
            <a:r>
              <a:rPr lang="en-US" altLang="ja-JP" sz="3200" dirty="0"/>
              <a:t>(</a:t>
            </a:r>
            <a:r>
              <a:rPr lang="en-US" altLang="ja-JP" sz="3200" dirty="0" err="1"/>
              <a:t>Redi</a:t>
            </a:r>
            <a:r>
              <a:rPr lang="en-US" altLang="ja-JP" sz="3200" dirty="0"/>
              <a:t>, 1982; Gent and McWilliams, 1990)</a:t>
            </a:r>
          </a:p>
          <a:p>
            <a:pPr marL="1168400" lvl="1" indent="-347663">
              <a:buFont typeface="Arial"/>
              <a:buChar char="•"/>
            </a:pPr>
            <a:r>
              <a:rPr lang="en-US" altLang="ja-JP" sz="3200" dirty="0" smtClean="0"/>
              <a:t>Convective </a:t>
            </a:r>
            <a:r>
              <a:rPr lang="en-US" altLang="ja-JP" sz="3200" dirty="0" smtClean="0"/>
              <a:t>adjustment scheme (</a:t>
            </a:r>
            <a:r>
              <a:rPr lang="en-US" altLang="ja-JP" sz="3200" dirty="0" err="1" smtClean="0"/>
              <a:t>Marotzke</a:t>
            </a:r>
            <a:r>
              <a:rPr lang="en-US" altLang="ja-JP" sz="3200" dirty="0" smtClean="0"/>
              <a:t>, 1991)</a:t>
            </a:r>
          </a:p>
          <a:p>
            <a:pPr marL="355600" indent="-355600">
              <a:buFont typeface="Arial"/>
              <a:buChar char="•"/>
            </a:pPr>
            <a:r>
              <a:rPr lang="en-US" altLang="ja-JP" sz="3600" b="1" dirty="0" smtClean="0"/>
              <a:t>Sea </a:t>
            </a:r>
            <a:r>
              <a:rPr lang="en-US" altLang="ja-JP" sz="3600" b="1" dirty="0" smtClean="0"/>
              <a:t>ice processes</a:t>
            </a:r>
          </a:p>
          <a:p>
            <a:pPr marL="1168400" lvl="1" indent="-347663">
              <a:buFont typeface="Arial"/>
              <a:buChar char="•"/>
            </a:pPr>
            <a:r>
              <a:rPr lang="en-US" altLang="ja-JP" sz="3200" dirty="0" smtClean="0"/>
              <a:t>Three layer </a:t>
            </a:r>
            <a:r>
              <a:rPr lang="en-US" altLang="ja-JP" sz="3200" dirty="0" smtClean="0"/>
              <a:t>thermodyn</a:t>
            </a:r>
            <a:r>
              <a:rPr lang="en-US" altLang="ja-JP" sz="3200" dirty="0" smtClean="0"/>
              <a:t>a</a:t>
            </a:r>
            <a:r>
              <a:rPr lang="en-US" altLang="ja-JP" sz="3200" dirty="0" smtClean="0"/>
              <a:t>mics </a:t>
            </a:r>
            <a:r>
              <a:rPr lang="en-US" altLang="ja-JP" sz="3200" dirty="0" smtClean="0"/>
              <a:t>model (Winton, 2000)</a:t>
            </a:r>
          </a:p>
          <a:p>
            <a:pPr marL="1331913" lvl="2" indent="-457200">
              <a:buFont typeface="Arial"/>
              <a:buChar char="•"/>
            </a:pPr>
            <a:endParaRPr lang="en-US" altLang="ja-JP" sz="3600" dirty="0" smtClean="0"/>
          </a:p>
        </p:txBody>
      </p:sp>
      <p:sp>
        <p:nvSpPr>
          <p:cNvPr id="101" name="テキスト ボックス 100"/>
          <p:cNvSpPr txBox="1"/>
          <p:nvPr/>
        </p:nvSpPr>
        <p:spPr>
          <a:xfrm>
            <a:off x="8968813" y="26195137"/>
            <a:ext cx="7136481" cy="830997"/>
          </a:xfrm>
          <a:prstGeom prst="rect">
            <a:avLst/>
          </a:prstGeom>
          <a:noFill/>
        </p:spPr>
        <p:txBody>
          <a:bodyPr wrap="square" rtlCol="0">
            <a:spAutoFit/>
          </a:bodyPr>
          <a:lstStyle/>
          <a:p>
            <a:r>
              <a:rPr kumimoji="1" lang="en-US" altLang="ja-JP" sz="2400" dirty="0" smtClean="0"/>
              <a:t>Figure</a:t>
            </a:r>
            <a:r>
              <a:rPr kumimoji="1" lang="en-US" altLang="ja-JP" sz="2400" dirty="0" smtClean="0"/>
              <a:t> 2</a:t>
            </a:r>
            <a:r>
              <a:rPr lang="en-US" altLang="ja-JP" sz="2400" dirty="0"/>
              <a:t>:</a:t>
            </a:r>
            <a:r>
              <a:rPr kumimoji="1" lang="en-US" altLang="ja-JP" sz="2400" dirty="0" smtClean="0"/>
              <a:t> </a:t>
            </a:r>
            <a:r>
              <a:rPr kumimoji="1" lang="en-US" altLang="ja-JP" sz="2400" dirty="0" smtClean="0"/>
              <a:t>Schematic figure for (left) a model grid, and (right) processes included in the model.</a:t>
            </a:r>
            <a:endParaRPr kumimoji="1" lang="ja-JP" altLang="en-US" sz="2400" dirty="0"/>
          </a:p>
        </p:txBody>
      </p:sp>
      <p:pic>
        <p:nvPicPr>
          <p:cNvPr id="102" name="windStressLon.png"/>
          <p:cNvPicPr/>
          <p:nvPr/>
        </p:nvPicPr>
        <p:blipFill>
          <a:blip r:embed="rId5">
            <a:extLst/>
          </a:blip>
          <a:stretch>
            <a:fillRect/>
          </a:stretch>
        </p:blipFill>
        <p:spPr>
          <a:xfrm>
            <a:off x="12141412" y="30550547"/>
            <a:ext cx="4054514" cy="2104990"/>
          </a:xfrm>
          <a:prstGeom prst="rect">
            <a:avLst/>
          </a:prstGeom>
          <a:ln w="12700">
            <a:miter lim="400000"/>
          </a:ln>
        </p:spPr>
      </p:pic>
      <p:pic>
        <p:nvPicPr>
          <p:cNvPr id="55" name="Temp_Surf.png"/>
          <p:cNvPicPr/>
          <p:nvPr/>
        </p:nvPicPr>
        <p:blipFill>
          <a:blip r:embed="rId6">
            <a:extLst/>
          </a:blip>
          <a:stretch>
            <a:fillRect/>
          </a:stretch>
        </p:blipFill>
        <p:spPr>
          <a:xfrm>
            <a:off x="12072303" y="32847828"/>
            <a:ext cx="4145147" cy="2104990"/>
          </a:xfrm>
          <a:prstGeom prst="rect">
            <a:avLst/>
          </a:prstGeom>
          <a:ln w="12700">
            <a:miter lim="400000"/>
          </a:ln>
        </p:spPr>
      </p:pic>
      <p:pic>
        <p:nvPicPr>
          <p:cNvPr id="56" name="Salt_Surf.png"/>
          <p:cNvPicPr/>
          <p:nvPr/>
        </p:nvPicPr>
        <p:blipFill>
          <a:blip r:embed="rId7">
            <a:extLst/>
          </a:blip>
          <a:stretch>
            <a:fillRect/>
          </a:stretch>
        </p:blipFill>
        <p:spPr>
          <a:xfrm>
            <a:off x="11986204" y="35144860"/>
            <a:ext cx="4209722" cy="2104990"/>
          </a:xfrm>
          <a:prstGeom prst="rect">
            <a:avLst/>
          </a:prstGeom>
          <a:ln w="12700">
            <a:miter lim="400000"/>
          </a:ln>
        </p:spPr>
      </p:pic>
      <p:sp>
        <p:nvSpPr>
          <p:cNvPr id="2" name="テキスト ボックス 1"/>
          <p:cNvSpPr txBox="1"/>
          <p:nvPr/>
        </p:nvSpPr>
        <p:spPr>
          <a:xfrm>
            <a:off x="837340" y="29760582"/>
            <a:ext cx="14395777" cy="584776"/>
          </a:xfrm>
          <a:prstGeom prst="rect">
            <a:avLst/>
          </a:prstGeom>
          <a:noFill/>
        </p:spPr>
        <p:txBody>
          <a:bodyPr wrap="square" rtlCol="0">
            <a:spAutoFit/>
          </a:bodyPr>
          <a:lstStyle/>
          <a:p>
            <a:r>
              <a:rPr lang="en-US" altLang="ja-JP" sz="3200" dirty="0" smtClean="0"/>
              <a:t> </a:t>
            </a:r>
            <a:endParaRPr kumimoji="1" lang="ja-JP" altLang="en-US" sz="3200" dirty="0"/>
          </a:p>
        </p:txBody>
      </p:sp>
      <p:sp>
        <p:nvSpPr>
          <p:cNvPr id="58" name="テキスト ボックス 57"/>
          <p:cNvSpPr txBox="1"/>
          <p:nvPr/>
        </p:nvSpPr>
        <p:spPr>
          <a:xfrm>
            <a:off x="534248" y="30332728"/>
            <a:ext cx="11475313" cy="14680943"/>
          </a:xfrm>
          <a:prstGeom prst="rect">
            <a:avLst/>
          </a:prstGeom>
          <a:noFill/>
        </p:spPr>
        <p:txBody>
          <a:bodyPr wrap="square" rtlCol="0">
            <a:spAutoFit/>
          </a:bodyPr>
          <a:lstStyle/>
          <a:p>
            <a:pPr marL="276225" indent="-374650">
              <a:buFont typeface="Arial"/>
              <a:buChar char="•"/>
            </a:pPr>
            <a:r>
              <a:rPr lang="en-US" altLang="ja-JP" sz="3600" b="1" dirty="0" smtClean="0"/>
              <a:t>Purpose</a:t>
            </a:r>
            <a:endParaRPr kumimoji="1" lang="en-US" altLang="ja-JP" sz="3600" b="1" dirty="0" smtClean="0"/>
          </a:p>
          <a:p>
            <a:pPr marL="1082675" lvl="1" indent="-263525">
              <a:buFont typeface="Arial"/>
              <a:buChar char="•"/>
            </a:pPr>
            <a:r>
              <a:rPr lang="en-US" altLang="ja-JP" sz="3200" dirty="0" smtClean="0"/>
              <a:t>To validate our developing ocean model</a:t>
            </a:r>
          </a:p>
          <a:p>
            <a:pPr marL="1082675" lvl="1" indent="-263525">
              <a:buFont typeface="Arial"/>
              <a:buChar char="•"/>
            </a:pPr>
            <a:r>
              <a:rPr lang="en-US" altLang="ja-JP" sz="3200" dirty="0" smtClean="0"/>
              <a:t>To understand fundamental features of ocean </a:t>
            </a:r>
            <a:r>
              <a:rPr lang="en-US" altLang="ja-JP" sz="3200" dirty="0" smtClean="0"/>
              <a:t>general </a:t>
            </a:r>
            <a:r>
              <a:rPr lang="en-US" altLang="ja-JP" sz="3200" dirty="0" smtClean="0"/>
              <a:t>circulation </a:t>
            </a:r>
            <a:r>
              <a:rPr lang="en-US" altLang="ja-JP" sz="3200" dirty="0" smtClean="0"/>
              <a:t>on an </a:t>
            </a:r>
            <a:r>
              <a:rPr lang="en-US" altLang="ja-JP" sz="3200" dirty="0" err="1" smtClean="0"/>
              <a:t>aquaplanet</a:t>
            </a:r>
            <a:endParaRPr lang="en-US" altLang="ja-JP" sz="3200" dirty="0"/>
          </a:p>
          <a:p>
            <a:pPr marL="1082675" lvl="1" indent="-263525">
              <a:buFont typeface="Arial"/>
              <a:buChar char="•"/>
            </a:pPr>
            <a:r>
              <a:rPr lang="en-US" altLang="ja-JP" sz="3200" dirty="0" smtClean="0"/>
              <a:t>To evaluate the effects of sub-grid scale parameterizations</a:t>
            </a:r>
          </a:p>
          <a:p>
            <a:pPr marL="355600" indent="-355600">
              <a:buFont typeface="Arial"/>
              <a:buChar char="•"/>
            </a:pPr>
            <a:r>
              <a:rPr lang="en-US" altLang="ja-JP" sz="3600" b="1" dirty="0" smtClean="0"/>
              <a:t>Set-up</a:t>
            </a:r>
          </a:p>
          <a:p>
            <a:pPr marL="1168400" lvl="1" indent="-347663">
              <a:buFont typeface="Arial"/>
              <a:buChar char="•"/>
            </a:pPr>
            <a:r>
              <a:rPr lang="en-US" altLang="ja-JP" sz="2800" dirty="0" smtClean="0"/>
              <a:t>The </a:t>
            </a:r>
            <a:r>
              <a:rPr lang="en-US" altLang="ja-JP" sz="2800" dirty="0" smtClean="0"/>
              <a:t>computation</a:t>
            </a:r>
            <a:r>
              <a:rPr lang="en-US" altLang="ja-JP" sz="2800" dirty="0" smtClean="0"/>
              <a:t>al</a:t>
            </a:r>
            <a:r>
              <a:rPr lang="en-US" altLang="ja-JP" sz="2800" dirty="0" smtClean="0"/>
              <a:t> </a:t>
            </a:r>
            <a:r>
              <a:rPr lang="en-US" altLang="ja-JP" sz="2800" dirty="0" smtClean="0"/>
              <a:t>domain is a </a:t>
            </a:r>
            <a:r>
              <a:rPr lang="en-US" altLang="ja-JP" sz="2800" dirty="0" err="1" smtClean="0"/>
              <a:t>meridional</a:t>
            </a:r>
            <a:r>
              <a:rPr lang="en-US" altLang="ja-JP" sz="2800" dirty="0" smtClean="0"/>
              <a:t> cross section whose bottom is flat, and the depth is 5.2 km. The grid interval is about 300 km horizontally, and 90 m vertically. </a:t>
            </a:r>
            <a:endParaRPr lang="en-US" altLang="ja-JP" sz="2800" dirty="0" smtClean="0"/>
          </a:p>
          <a:p>
            <a:pPr marL="1168400" lvl="1" indent="-347663">
              <a:buFont typeface="Arial"/>
              <a:buChar char="•"/>
            </a:pPr>
            <a:r>
              <a:rPr lang="en-US" altLang="ja-JP" sz="2800" dirty="0" smtClean="0"/>
              <a:t>The values of planetary radius and rotation rate are same as present Earth’s ones.</a:t>
            </a:r>
            <a:endParaRPr lang="en-US" altLang="ja-JP" sz="2800" dirty="0" smtClean="0"/>
          </a:p>
          <a:p>
            <a:pPr marL="1168400" lvl="1" indent="-347663">
              <a:buFont typeface="Arial"/>
              <a:buChar char="•"/>
            </a:pPr>
            <a:r>
              <a:rPr lang="en-US" altLang="ja-JP" sz="3200" dirty="0" smtClean="0"/>
              <a:t>Boundary conditions</a:t>
            </a:r>
          </a:p>
          <a:p>
            <a:pPr marL="1792288" lvl="2" indent="-354013">
              <a:buFont typeface="Arial"/>
              <a:buChar char="•"/>
            </a:pPr>
            <a:r>
              <a:rPr lang="en-US" altLang="ja-JP" sz="2800" dirty="0" smtClean="0"/>
              <a:t>At the sea surface</a:t>
            </a:r>
            <a:r>
              <a:rPr lang="en-US" altLang="ja-JP" sz="2800" dirty="0" smtClean="0"/>
              <a:t>,</a:t>
            </a:r>
            <a:r>
              <a:rPr lang="en-US" altLang="ja-JP" sz="2800" dirty="0" smtClean="0"/>
              <a:t> </a:t>
            </a:r>
            <a:r>
              <a:rPr lang="en-US" altLang="ja-JP" sz="2800" dirty="0" smtClean="0"/>
              <a:t>surface </a:t>
            </a:r>
            <a:r>
              <a:rPr lang="en-US" altLang="ja-JP" sz="2800" dirty="0" smtClean="0"/>
              <a:t>stress, temperature and salinity obtained from </a:t>
            </a:r>
            <a:r>
              <a:rPr lang="en-US" altLang="ja-JP" sz="2800" dirty="0" smtClean="0"/>
              <a:t>previous</a:t>
            </a:r>
            <a:r>
              <a:rPr lang="en-US" altLang="ja-JP" sz="2800" dirty="0"/>
              <a:t> </a:t>
            </a:r>
            <a:r>
              <a:rPr lang="en-US" altLang="ja-JP" sz="2800" dirty="0" smtClean="0"/>
              <a:t>study of</a:t>
            </a:r>
            <a:r>
              <a:rPr lang="en-US" altLang="ja-JP" sz="2800" dirty="0" smtClean="0"/>
              <a:t> </a:t>
            </a:r>
            <a:r>
              <a:rPr lang="en-US" altLang="ja-JP" sz="2800" dirty="0" err="1" smtClean="0"/>
              <a:t>aquaplanet</a:t>
            </a:r>
            <a:r>
              <a:rPr lang="en-US" altLang="ja-JP" sz="2800" dirty="0" smtClean="0"/>
              <a:t> </a:t>
            </a:r>
            <a:r>
              <a:rPr lang="en-US" altLang="ja-JP" sz="2800" dirty="0" smtClean="0"/>
              <a:t>experiment</a:t>
            </a:r>
            <a:r>
              <a:rPr lang="en-US" altLang="ja-JP" sz="2800" dirty="0" smtClean="0"/>
              <a:t> </a:t>
            </a:r>
            <a:r>
              <a:rPr lang="en-US" altLang="ja-JP" sz="2800" dirty="0" smtClean="0"/>
              <a:t>(</a:t>
            </a:r>
            <a:r>
              <a:rPr lang="en-US" altLang="ja-JP" sz="2800" dirty="0" smtClean="0"/>
              <a:t>Marshall </a:t>
            </a:r>
            <a:r>
              <a:rPr lang="en-US" altLang="ja-JP" sz="2800" b="1" i="1" dirty="0" smtClean="0"/>
              <a:t>et al</a:t>
            </a:r>
            <a:r>
              <a:rPr lang="en-US" altLang="ja-JP" sz="2800" dirty="0" smtClean="0"/>
              <a:t>., 2007) are </a:t>
            </a:r>
            <a:r>
              <a:rPr lang="en-US" altLang="ja-JP" sz="2800" dirty="0" smtClean="0"/>
              <a:t>imposed</a:t>
            </a:r>
            <a:r>
              <a:rPr lang="en-US" altLang="ja-JP" sz="2800" dirty="0" smtClean="0"/>
              <a:t> </a:t>
            </a:r>
            <a:r>
              <a:rPr lang="en-US" altLang="ja-JP" sz="2800" dirty="0" smtClean="0"/>
              <a:t>(</a:t>
            </a:r>
            <a:r>
              <a:rPr lang="en-US" altLang="ja-JP" sz="2800" dirty="0" smtClean="0"/>
              <a:t>See right figures).</a:t>
            </a:r>
          </a:p>
          <a:p>
            <a:pPr marL="1792288" lvl="2" indent="-354013">
              <a:buFont typeface="Arial"/>
              <a:buChar char="•"/>
            </a:pPr>
            <a:r>
              <a:rPr lang="en-US" altLang="ja-JP" sz="2800" dirty="0" smtClean="0"/>
              <a:t>At the bottom, no-slip </a:t>
            </a:r>
            <a:r>
              <a:rPr lang="en-US" altLang="ja-JP" sz="2800" dirty="0" smtClean="0"/>
              <a:t>condition</a:t>
            </a:r>
            <a:r>
              <a:rPr lang="en-US" altLang="ja-JP" sz="2800" dirty="0" smtClean="0"/>
              <a:t> for flow</a:t>
            </a:r>
            <a:r>
              <a:rPr lang="en-US" altLang="ja-JP" sz="2800" dirty="0" smtClean="0"/>
              <a:t> </a:t>
            </a:r>
            <a:r>
              <a:rPr lang="en-US" altLang="ja-JP" sz="2800" dirty="0" smtClean="0"/>
              <a:t>and no flux condition for both of heat and salinity are imposed. </a:t>
            </a:r>
            <a:endParaRPr lang="en-US" altLang="ja-JP" sz="2800" b="1" dirty="0"/>
          </a:p>
          <a:p>
            <a:pPr marL="1168400" lvl="1" indent="-347663">
              <a:buFont typeface="Arial"/>
              <a:buChar char="•"/>
            </a:pPr>
            <a:r>
              <a:rPr lang="en-US" altLang="ja-JP" sz="3200" dirty="0" smtClean="0"/>
              <a:t>Experiment series</a:t>
            </a:r>
          </a:p>
          <a:p>
            <a:pPr marL="1168400" lvl="1" indent="-347663">
              <a:buFont typeface="Arial"/>
              <a:buChar char="•"/>
            </a:pPr>
            <a:endParaRPr lang="en-US" altLang="ja-JP" sz="3200" dirty="0"/>
          </a:p>
          <a:p>
            <a:pPr marL="1168400" lvl="1" indent="-347663">
              <a:buFont typeface="Arial"/>
              <a:buChar char="•"/>
            </a:pPr>
            <a:endParaRPr lang="en-US" altLang="ja-JP" sz="3200" dirty="0" smtClean="0"/>
          </a:p>
          <a:p>
            <a:pPr marL="1168400" lvl="1" indent="-347663">
              <a:buFont typeface="Arial"/>
              <a:buChar char="•"/>
            </a:pPr>
            <a:endParaRPr lang="en-US" altLang="ja-JP" sz="3200" dirty="0"/>
          </a:p>
          <a:p>
            <a:pPr marL="1168400" lvl="1" indent="-347663">
              <a:buFont typeface="Arial"/>
              <a:buChar char="•"/>
            </a:pPr>
            <a:endParaRPr lang="en-US" altLang="ja-JP" sz="3200" dirty="0" smtClean="0"/>
          </a:p>
          <a:p>
            <a:pPr marL="1428750" lvl="2"/>
            <a:endParaRPr lang="en-US" altLang="ja-JP" sz="3200" dirty="0"/>
          </a:p>
          <a:p>
            <a:pPr marL="1428750" lvl="2"/>
            <a:endParaRPr lang="en-US" altLang="ja-JP" sz="2800" dirty="0" smtClean="0"/>
          </a:p>
          <a:p>
            <a:pPr marL="1798638" lvl="2" indent="-369888">
              <a:buFont typeface="Arial"/>
              <a:buChar char="•"/>
            </a:pPr>
            <a:endParaRPr lang="en-US" altLang="ja-JP" sz="2800" dirty="0" smtClean="0"/>
          </a:p>
          <a:p>
            <a:pPr marL="1798638" lvl="2" indent="-369888">
              <a:buFont typeface="Arial"/>
              <a:buChar char="•"/>
            </a:pPr>
            <a:r>
              <a:rPr lang="en-US" altLang="ja-JP" sz="2800" dirty="0" smtClean="0"/>
              <a:t>For </a:t>
            </a:r>
            <a:r>
              <a:rPr lang="en-US" altLang="ja-JP" sz="2800" dirty="0" smtClean="0"/>
              <a:t>all four cases, the ocean model is integrated to equilibrium state</a:t>
            </a:r>
            <a:r>
              <a:rPr lang="en-US" altLang="ja-JP" sz="3200" dirty="0" smtClean="0"/>
              <a:t>.</a:t>
            </a:r>
          </a:p>
          <a:p>
            <a:pPr marL="0" lvl="1" indent="-823950">
              <a:buFont typeface="Arial"/>
              <a:buChar char="•"/>
            </a:pPr>
            <a:endParaRPr lang="en-US" altLang="ja-JP" sz="3200" dirty="0" smtClean="0"/>
          </a:p>
          <a:p>
            <a:pPr marL="1438275" lvl="2"/>
            <a:r>
              <a:rPr lang="en-US" altLang="ja-JP" sz="3200" dirty="0" smtClean="0"/>
              <a:t>			</a:t>
            </a:r>
          </a:p>
          <a:p>
            <a:pPr marL="820737" lvl="1"/>
            <a:endParaRPr lang="en-US" altLang="ja-JP" sz="3200" dirty="0"/>
          </a:p>
        </p:txBody>
      </p:sp>
      <p:sp>
        <p:nvSpPr>
          <p:cNvPr id="3" name="テキスト ボックス 2"/>
          <p:cNvSpPr txBox="1"/>
          <p:nvPr/>
        </p:nvSpPr>
        <p:spPr>
          <a:xfrm>
            <a:off x="767862" y="29327715"/>
            <a:ext cx="15286632" cy="1077218"/>
          </a:xfrm>
          <a:prstGeom prst="rect">
            <a:avLst/>
          </a:prstGeom>
          <a:noFill/>
        </p:spPr>
        <p:txBody>
          <a:bodyPr wrap="square" rtlCol="0">
            <a:spAutoFit/>
          </a:bodyPr>
          <a:lstStyle/>
          <a:p>
            <a:r>
              <a:rPr kumimoji="1" lang="en-US" altLang="ja-JP" sz="3200" dirty="0" smtClean="0"/>
              <a:t>Numerical experiments of </a:t>
            </a:r>
            <a:r>
              <a:rPr kumimoji="1" lang="en-US" altLang="ja-JP" sz="3200" dirty="0" smtClean="0"/>
              <a:t>zonal</a:t>
            </a:r>
            <a:r>
              <a:rPr kumimoji="1" lang="en-US" altLang="ja-JP" sz="3200" dirty="0" smtClean="0"/>
              <a:t>ly</a:t>
            </a:r>
            <a:r>
              <a:rPr kumimoji="1" lang="en-US" altLang="ja-JP" sz="3200" dirty="0" smtClean="0"/>
              <a:t> </a:t>
            </a:r>
            <a:r>
              <a:rPr kumimoji="1" lang="en-US" altLang="ja-JP" sz="3200" dirty="0" smtClean="0"/>
              <a:t>symmetric (independent of longitude) general circulation </a:t>
            </a:r>
            <a:r>
              <a:rPr lang="en-US" altLang="ja-JP" sz="3200" dirty="0" smtClean="0"/>
              <a:t>are</a:t>
            </a:r>
            <a:r>
              <a:rPr kumimoji="1" lang="en-US" altLang="ja-JP" sz="3200" dirty="0" smtClean="0"/>
              <a:t> </a:t>
            </a:r>
            <a:r>
              <a:rPr kumimoji="1" lang="en-US" altLang="ja-JP" sz="3200" dirty="0" smtClean="0"/>
              <a:t>performed. </a:t>
            </a:r>
            <a:endParaRPr kumimoji="1" lang="ja-JP" altLang="en-US" sz="3200" dirty="0"/>
          </a:p>
        </p:txBody>
      </p:sp>
      <p:sp>
        <p:nvSpPr>
          <p:cNvPr id="62" name="テキスト ボックス 61"/>
          <p:cNvSpPr txBox="1"/>
          <p:nvPr/>
        </p:nvSpPr>
        <p:spPr>
          <a:xfrm>
            <a:off x="526557" y="9281280"/>
            <a:ext cx="9606816" cy="2862322"/>
          </a:xfrm>
          <a:prstGeom prst="rect">
            <a:avLst/>
          </a:prstGeom>
          <a:noFill/>
        </p:spPr>
        <p:txBody>
          <a:bodyPr wrap="square" rtlCol="0">
            <a:spAutoFit/>
          </a:bodyPr>
          <a:lstStyle/>
          <a:p>
            <a:pPr marL="898525" indent="-371475">
              <a:buFont typeface="Arial"/>
              <a:buChar char="•"/>
            </a:pPr>
            <a:r>
              <a:rPr lang="en-US" altLang="ja-JP" sz="4000" b="1" dirty="0" err="1" smtClean="0"/>
              <a:t>Aquaplanet</a:t>
            </a:r>
            <a:r>
              <a:rPr lang="en-US" altLang="ja-JP" sz="4000" b="1" dirty="0" smtClean="0"/>
              <a:t> experiment</a:t>
            </a:r>
            <a:endParaRPr kumimoji="1" lang="en-US" altLang="ja-JP" sz="4000" b="1" dirty="0" smtClean="0"/>
          </a:p>
          <a:p>
            <a:pPr marL="898525" lvl="1" indent="-371475">
              <a:buFont typeface="Arial"/>
              <a:buChar char="•"/>
            </a:pPr>
            <a:r>
              <a:rPr lang="en-US" altLang="ja-JP" sz="2800" dirty="0" smtClean="0"/>
              <a:t>In order to help us the role of atmosphere and </a:t>
            </a:r>
            <a:r>
              <a:rPr lang="en-US" altLang="ja-JP" sz="2800" dirty="0" smtClean="0"/>
              <a:t>ocean</a:t>
            </a:r>
            <a:r>
              <a:rPr lang="en-US" altLang="ja-JP" sz="2800" dirty="0" smtClean="0"/>
              <a:t> circulation on determining planetary climates</a:t>
            </a:r>
            <a:r>
              <a:rPr lang="en-US" altLang="ja-JP" sz="2800" dirty="0" smtClean="0"/>
              <a:t>, </a:t>
            </a:r>
            <a:r>
              <a:rPr lang="en-US" altLang="ja-JP" sz="2800" dirty="0" smtClean="0"/>
              <a:t>some numerical experiments of </a:t>
            </a:r>
            <a:r>
              <a:rPr lang="en-US" altLang="ja-JP" sz="2800" dirty="0" smtClean="0"/>
              <a:t>climates </a:t>
            </a:r>
            <a:r>
              <a:rPr lang="en-US" altLang="ja-JP" sz="2800" dirty="0" smtClean="0"/>
              <a:t>on an idealized planet, such as a planet globally covered </a:t>
            </a:r>
            <a:r>
              <a:rPr lang="en-US" altLang="ja-JP" sz="2800" dirty="0" smtClean="0"/>
              <a:t>by </a:t>
            </a:r>
            <a:r>
              <a:rPr lang="en-US" altLang="ja-JP" sz="2800" dirty="0" smtClean="0"/>
              <a:t>ocean </a:t>
            </a:r>
            <a:r>
              <a:rPr lang="en-US" altLang="ja-JP" sz="2800" dirty="0" smtClean="0"/>
              <a:t>(</a:t>
            </a:r>
            <a:r>
              <a:rPr lang="en-US" altLang="ja-JP" sz="2800" dirty="0" err="1" smtClean="0"/>
              <a:t>aquaplanet</a:t>
            </a:r>
            <a:r>
              <a:rPr lang="en-US" altLang="ja-JP" sz="2800" dirty="0" smtClean="0"/>
              <a:t>), have been performed. </a:t>
            </a:r>
            <a:endParaRPr kumimoji="1" lang="ja-JP" altLang="en-US" sz="2800" dirty="0"/>
          </a:p>
        </p:txBody>
      </p:sp>
      <p:sp>
        <p:nvSpPr>
          <p:cNvPr id="63" name="テキスト ボックス 62"/>
          <p:cNvSpPr txBox="1"/>
          <p:nvPr/>
        </p:nvSpPr>
        <p:spPr>
          <a:xfrm>
            <a:off x="526557" y="12159287"/>
            <a:ext cx="15600362" cy="3293209"/>
          </a:xfrm>
          <a:prstGeom prst="rect">
            <a:avLst/>
          </a:prstGeom>
          <a:noFill/>
        </p:spPr>
        <p:txBody>
          <a:bodyPr wrap="square" rtlCol="0">
            <a:spAutoFit/>
          </a:bodyPr>
          <a:lstStyle/>
          <a:p>
            <a:pPr marL="371475" indent="-371475">
              <a:buFont typeface="Arial"/>
              <a:buChar char="•"/>
            </a:pPr>
            <a:r>
              <a:rPr lang="en-US" altLang="ja-JP" sz="4000" b="1" dirty="0" smtClean="0"/>
              <a:t>Previous studies of </a:t>
            </a:r>
            <a:r>
              <a:rPr lang="en-US" altLang="ja-JP" sz="4000" b="1" dirty="0" err="1" smtClean="0"/>
              <a:t>aquaplanet</a:t>
            </a:r>
            <a:r>
              <a:rPr lang="en-US" altLang="ja-JP" sz="4000" b="1" dirty="0" smtClean="0"/>
              <a:t> climates</a:t>
            </a:r>
          </a:p>
          <a:p>
            <a:pPr marL="898525" lvl="1" indent="-371475">
              <a:buFont typeface="Arial"/>
              <a:buChar char="•"/>
            </a:pPr>
            <a:r>
              <a:rPr lang="en-US" altLang="ja-JP" sz="2800" dirty="0" smtClean="0"/>
              <a:t>Smith et al. (2006) is a first study of an </a:t>
            </a:r>
            <a:r>
              <a:rPr lang="en-US" altLang="ja-JP" sz="2800" dirty="0" err="1" smtClean="0"/>
              <a:t>aquaplanet</a:t>
            </a:r>
            <a:r>
              <a:rPr lang="en-US" altLang="ja-JP" sz="2800" dirty="0" smtClean="0"/>
              <a:t> climate with coupled atmosphere-ocean-sea ice model, and discussed the characteristics. </a:t>
            </a:r>
            <a:r>
              <a:rPr lang="en-US" altLang="ja-JP" sz="2800" dirty="0" err="1" smtClean="0"/>
              <a:t>Enderton</a:t>
            </a:r>
            <a:r>
              <a:rPr lang="en-US" altLang="ja-JP" sz="2800" dirty="0" smtClean="0"/>
              <a:t> </a:t>
            </a:r>
            <a:r>
              <a:rPr lang="en-US" altLang="ja-JP" sz="2800" b="1" i="1" dirty="0" smtClean="0"/>
              <a:t>et al</a:t>
            </a:r>
            <a:r>
              <a:rPr lang="en-US" altLang="ja-JP" sz="2800" dirty="0" smtClean="0"/>
              <a:t>.</a:t>
            </a:r>
            <a:r>
              <a:rPr lang="en-US" altLang="ja-JP" sz="2800" dirty="0" smtClean="0"/>
              <a:t> </a:t>
            </a:r>
            <a:r>
              <a:rPr lang="en-US" altLang="ja-JP" sz="2800" dirty="0" smtClean="0"/>
              <a:t>(</a:t>
            </a:r>
            <a:r>
              <a:rPr lang="en-US" altLang="ja-JP" sz="2800" dirty="0" smtClean="0"/>
              <a:t>2009) and </a:t>
            </a:r>
            <a:r>
              <a:rPr lang="en-US" altLang="ja-JP" sz="2800" dirty="0" smtClean="0"/>
              <a:t>Rose</a:t>
            </a:r>
            <a:r>
              <a:rPr lang="en-US" altLang="ja-JP" sz="2800" dirty="0" smtClean="0"/>
              <a:t> </a:t>
            </a:r>
            <a:r>
              <a:rPr lang="en-US" altLang="ja-JP" sz="2800" dirty="0" smtClean="0"/>
              <a:t>(</a:t>
            </a:r>
            <a:r>
              <a:rPr lang="en-US" altLang="ja-JP" sz="2800" dirty="0" smtClean="0"/>
              <a:t>2015) investigated solar constant dependence of the </a:t>
            </a:r>
            <a:r>
              <a:rPr lang="en-US" altLang="ja-JP" sz="2800" dirty="0" err="1" smtClean="0"/>
              <a:t>aquaplanet</a:t>
            </a:r>
            <a:r>
              <a:rPr lang="en-US" altLang="ja-JP" sz="2800" dirty="0" smtClean="0"/>
              <a:t> climate. However, in order to confirm the robustness of climate features they found, </a:t>
            </a:r>
            <a:r>
              <a:rPr lang="en-US" altLang="ja-JP" sz="2800" dirty="0" smtClean="0"/>
              <a:t>fu</a:t>
            </a:r>
            <a:r>
              <a:rPr lang="en-US" altLang="ja-JP" sz="2800" dirty="0" smtClean="0"/>
              <a:t>r</a:t>
            </a:r>
            <a:r>
              <a:rPr lang="en-US" altLang="ja-JP" sz="2800" dirty="0" smtClean="0"/>
              <a:t>ther studies</a:t>
            </a:r>
            <a:r>
              <a:rPr lang="en-US" altLang="ja-JP" sz="2800" dirty="0" smtClean="0"/>
              <a:t> </a:t>
            </a:r>
            <a:r>
              <a:rPr lang="en-US" altLang="ja-JP" sz="2800" dirty="0" smtClean="0"/>
              <a:t>(</a:t>
            </a:r>
            <a:r>
              <a:rPr lang="en-US" altLang="ja-JP" sz="2800" dirty="0" smtClean="0"/>
              <a:t>for example, resolution dependence or </a:t>
            </a:r>
            <a:r>
              <a:rPr lang="en-US" altLang="ja-JP" sz="2800" dirty="0" err="1" smtClean="0"/>
              <a:t>intercomparis</a:t>
            </a:r>
            <a:r>
              <a:rPr lang="en-US" altLang="ja-JP" sz="2800" dirty="0" err="1" smtClean="0"/>
              <a:t>o</a:t>
            </a:r>
            <a:r>
              <a:rPr lang="en-US" altLang="ja-JP" sz="2800" dirty="0" err="1" smtClean="0"/>
              <a:t>n</a:t>
            </a:r>
            <a:r>
              <a:rPr lang="en-US" altLang="ja-JP" sz="2800" dirty="0" smtClean="0"/>
              <a:t> </a:t>
            </a:r>
            <a:r>
              <a:rPr lang="en-US" altLang="ja-JP" sz="2800" dirty="0" smtClean="0"/>
              <a:t>of results from different models) are required. </a:t>
            </a:r>
            <a:endParaRPr kumimoji="1" lang="ja-JP" altLang="en-US" sz="2800" dirty="0"/>
          </a:p>
        </p:txBody>
      </p:sp>
      <p:sp>
        <p:nvSpPr>
          <p:cNvPr id="64" name="テキスト ボックス 63"/>
          <p:cNvSpPr txBox="1"/>
          <p:nvPr/>
        </p:nvSpPr>
        <p:spPr>
          <a:xfrm>
            <a:off x="554139" y="15413766"/>
            <a:ext cx="15680405" cy="4585871"/>
          </a:xfrm>
          <a:prstGeom prst="rect">
            <a:avLst/>
          </a:prstGeom>
          <a:noFill/>
        </p:spPr>
        <p:txBody>
          <a:bodyPr wrap="square" rtlCol="0">
            <a:spAutoFit/>
          </a:bodyPr>
          <a:lstStyle/>
          <a:p>
            <a:pPr marL="371475" indent="-371475">
              <a:buFont typeface="Arial"/>
              <a:buChar char="•"/>
            </a:pPr>
            <a:r>
              <a:rPr lang="en-US" altLang="ja-JP" sz="4000" b="1" dirty="0" smtClean="0"/>
              <a:t>This study</a:t>
            </a:r>
          </a:p>
          <a:p>
            <a:pPr marL="898525" lvl="1" indent="-371475">
              <a:buFont typeface="Arial"/>
              <a:buChar char="•"/>
            </a:pPr>
            <a:r>
              <a:rPr lang="en-US" altLang="ja-JP" sz="2800" dirty="0" smtClean="0"/>
              <a:t>Our research group (GFD-DENNOU club) has been developing atmospheric and ocean general circulation models, and sea ice thermodynamics model to simulate planetary climates. The author is mainly in charge of developing ocean and sea ice models, and coupling </a:t>
            </a:r>
            <a:r>
              <a:rPr lang="en-US" altLang="ja-JP" sz="2800" dirty="0" smtClean="0"/>
              <a:t>th</a:t>
            </a:r>
            <a:r>
              <a:rPr lang="en-US" altLang="ja-JP" sz="2800" dirty="0" smtClean="0"/>
              <a:t>r</a:t>
            </a:r>
            <a:r>
              <a:rPr lang="en-US" altLang="ja-JP" sz="2800" dirty="0" smtClean="0"/>
              <a:t>ee </a:t>
            </a:r>
            <a:r>
              <a:rPr lang="en-US" altLang="ja-JP" sz="2800" dirty="0" smtClean="0"/>
              <a:t>models. </a:t>
            </a:r>
          </a:p>
          <a:p>
            <a:pPr marL="898525" lvl="1" indent="-371475">
              <a:buFont typeface="Arial"/>
              <a:buChar char="•"/>
            </a:pPr>
            <a:r>
              <a:rPr kumimoji="1" lang="en-US" altLang="ja-JP" sz="2800" dirty="0" smtClean="0"/>
              <a:t>In the near future, we plan to examine solar constant dependence of </a:t>
            </a:r>
            <a:r>
              <a:rPr kumimoji="1" lang="en-US" altLang="ja-JP" sz="2800" dirty="0" err="1" smtClean="0"/>
              <a:t>aquaplanet</a:t>
            </a:r>
            <a:r>
              <a:rPr kumimoji="1" lang="en-US" altLang="ja-JP" sz="2800" dirty="0" smtClean="0"/>
              <a:t> climates in our developing coupled model, and to consider the role of the atmosphere and ocean circulation on the climate. </a:t>
            </a:r>
          </a:p>
          <a:p>
            <a:pPr marL="898525" lvl="1" indent="-371475">
              <a:buFont typeface="Arial"/>
              <a:buChar char="•"/>
            </a:pPr>
            <a:r>
              <a:rPr kumimoji="1" lang="en-US" altLang="ja-JP" sz="2800" dirty="0" smtClean="0"/>
              <a:t>Here ocean general circulation in an </a:t>
            </a:r>
            <a:r>
              <a:rPr kumimoji="1" lang="en-US" altLang="ja-JP" sz="2800" dirty="0" err="1" smtClean="0"/>
              <a:t>aquaplanet</a:t>
            </a:r>
            <a:r>
              <a:rPr kumimoji="1" lang="en-US" altLang="ja-JP" sz="2800" dirty="0" smtClean="0"/>
              <a:t> configuration calculated with our </a:t>
            </a:r>
            <a:r>
              <a:rPr lang="en-US" altLang="ja-JP" sz="2800" dirty="0" smtClean="0"/>
              <a:t>ocean model </a:t>
            </a:r>
            <a:r>
              <a:rPr kumimoji="1" lang="en-US" altLang="ja-JP" sz="2800" dirty="0" smtClean="0"/>
              <a:t>is shown as preliminary result. </a:t>
            </a:r>
            <a:endParaRPr kumimoji="1" lang="ja-JP" altLang="en-US" sz="2800" dirty="0"/>
          </a:p>
        </p:txBody>
      </p:sp>
      <p:graphicFrame>
        <p:nvGraphicFramePr>
          <p:cNvPr id="5" name="表 4"/>
          <p:cNvGraphicFramePr>
            <a:graphicFrameLocks noGrp="1"/>
          </p:cNvGraphicFramePr>
          <p:nvPr>
            <p:extLst>
              <p:ext uri="{D42A27DB-BD31-4B8C-83A1-F6EECF244321}">
                <p14:modId xmlns:p14="http://schemas.microsoft.com/office/powerpoint/2010/main" val="2901990019"/>
              </p:ext>
            </p:extLst>
          </p:nvPr>
        </p:nvGraphicFramePr>
        <p:xfrm>
          <a:off x="1678941" y="39309289"/>
          <a:ext cx="14375554" cy="2633697"/>
        </p:xfrm>
        <a:graphic>
          <a:graphicData uri="http://schemas.openxmlformats.org/drawingml/2006/table">
            <a:tbl>
              <a:tblPr firstRow="1" bandRow="1">
                <a:tableStyleId>{5C22544A-7EE6-4342-B048-85BDC9FD1C3A}</a:tableStyleId>
              </a:tblPr>
              <a:tblGrid>
                <a:gridCol w="2322683"/>
                <a:gridCol w="773576"/>
                <a:gridCol w="939800"/>
                <a:gridCol w="10339495"/>
              </a:tblGrid>
              <a:tr h="384324">
                <a:tc>
                  <a:txBody>
                    <a:bodyPr/>
                    <a:lstStyle/>
                    <a:p>
                      <a:pPr algn="ctr"/>
                      <a:r>
                        <a:rPr kumimoji="1" lang="en-US" altLang="ja-JP" sz="2800" dirty="0" smtClean="0"/>
                        <a:t>name</a:t>
                      </a:r>
                      <a:endParaRPr kumimoji="1" lang="ja-JP" altLang="en-US" sz="2800" dirty="0"/>
                    </a:p>
                  </a:txBody>
                  <a:tcPr/>
                </a:tc>
                <a:tc>
                  <a:txBody>
                    <a:bodyPr/>
                    <a:lstStyle/>
                    <a:p>
                      <a:pPr algn="ctr"/>
                      <a:r>
                        <a:rPr kumimoji="1" lang="en-US" altLang="ja-JP" sz="2800" dirty="0" smtClean="0"/>
                        <a:t>GM</a:t>
                      </a:r>
                      <a:endParaRPr kumimoji="1" lang="ja-JP" altLang="en-US" sz="2800" dirty="0"/>
                    </a:p>
                  </a:txBody>
                  <a:tcPr/>
                </a:tc>
                <a:tc>
                  <a:txBody>
                    <a:bodyPr/>
                    <a:lstStyle/>
                    <a:p>
                      <a:pPr algn="ctr"/>
                      <a:r>
                        <a:rPr kumimoji="1" lang="en-US" altLang="ja-JP" sz="2800" dirty="0" smtClean="0"/>
                        <a:t>CA</a:t>
                      </a:r>
                      <a:endParaRPr kumimoji="1" lang="ja-JP" altLang="en-US" sz="2800" dirty="0"/>
                    </a:p>
                  </a:txBody>
                  <a:tcPr/>
                </a:tc>
                <a:tc>
                  <a:txBody>
                    <a:bodyPr/>
                    <a:lstStyle/>
                    <a:p>
                      <a:pPr algn="ctr"/>
                      <a:r>
                        <a:rPr kumimoji="1" lang="en-US" altLang="ja-JP" sz="2800" dirty="0" smtClean="0"/>
                        <a:t>remarks</a:t>
                      </a:r>
                      <a:endParaRPr kumimoji="1" lang="ja-JP" altLang="en-US" sz="2800" dirty="0"/>
                    </a:p>
                  </a:txBody>
                  <a:tcPr/>
                </a:tc>
              </a:tr>
              <a:tr h="384324">
                <a:tc>
                  <a:txBody>
                    <a:bodyPr/>
                    <a:lstStyle/>
                    <a:p>
                      <a:r>
                        <a:rPr kumimoji="1" lang="en-US" altLang="ja-JP" sz="2800" b="1" dirty="0" smtClean="0"/>
                        <a:t>control</a:t>
                      </a:r>
                      <a:endParaRPr kumimoji="1" lang="ja-JP" altLang="en-US" sz="2800" b="1" dirty="0"/>
                    </a:p>
                  </a:txBody>
                  <a:tcPr/>
                </a:tc>
                <a:tc>
                  <a:txBody>
                    <a:bodyPr/>
                    <a:lstStyle/>
                    <a:p>
                      <a:pPr algn="ctr"/>
                      <a:r>
                        <a:rPr kumimoji="1" lang="ja-JP" altLang="en-US" sz="2800" b="1" i="0" dirty="0" smtClean="0">
                          <a:latin typeface="Wingdings"/>
                          <a:ea typeface="Wingdings"/>
                          <a:cs typeface="Wingdings"/>
                          <a:sym typeface="Wingdings"/>
                        </a:rPr>
                        <a:t></a:t>
                      </a:r>
                      <a:endParaRPr kumimoji="1" lang="ja-JP" altLang="en-US" sz="2800" b="1" i="0" dirty="0">
                        <a:latin typeface="+mn-lt"/>
                      </a:endParaRPr>
                    </a:p>
                  </a:txBody>
                  <a:tcPr/>
                </a:tc>
                <a:tc>
                  <a:txBody>
                    <a:bodyPr/>
                    <a:lstStyle/>
                    <a:p>
                      <a:pPr algn="ctr"/>
                      <a:r>
                        <a:rPr kumimoji="1" lang="ja-JP" altLang="en-US" sz="2800" dirty="0" smtClean="0">
                          <a:latin typeface="Wingdings"/>
                          <a:ea typeface="Wingdings"/>
                          <a:cs typeface="Wingdings"/>
                          <a:sym typeface="Wingdings"/>
                        </a:rPr>
                        <a:t></a:t>
                      </a:r>
                      <a:endParaRPr kumimoji="1" lang="ja-JP" altLang="en-US" sz="2800" dirty="0"/>
                    </a:p>
                  </a:txBody>
                  <a:tcPr/>
                </a:tc>
                <a:tc>
                  <a:txBody>
                    <a:bodyPr/>
                    <a:lstStyle/>
                    <a:p>
                      <a:r>
                        <a:rPr kumimoji="1" lang="en-US" altLang="ja-JP" sz="2400" dirty="0" smtClean="0"/>
                        <a:t>a standard case for comparison</a:t>
                      </a:r>
                      <a:endParaRPr kumimoji="1" lang="ja-JP" altLang="en-US" sz="2400" dirty="0"/>
                    </a:p>
                  </a:txBody>
                  <a:tcPr/>
                </a:tc>
              </a:tr>
              <a:tr h="384324">
                <a:tc>
                  <a:txBody>
                    <a:bodyPr/>
                    <a:lstStyle/>
                    <a:p>
                      <a:r>
                        <a:rPr kumimoji="1" lang="en-US" altLang="ja-JP" sz="2800" b="1" dirty="0" err="1" smtClean="0"/>
                        <a:t>const</a:t>
                      </a:r>
                      <a:r>
                        <a:rPr kumimoji="1" lang="en-US" altLang="ja-JP" sz="2800" b="1" dirty="0" smtClean="0"/>
                        <a:t>-dens</a:t>
                      </a:r>
                      <a:endParaRPr kumimoji="1" lang="ja-JP" altLang="en-US" sz="2800" b="1"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r>
                        <a:rPr kumimoji="1" lang="en-US" altLang="ja-JP" sz="2400" dirty="0" smtClean="0"/>
                        <a:t>The density </a:t>
                      </a:r>
                      <a:r>
                        <a:rPr kumimoji="1" lang="en-US" altLang="ja-JP" sz="2400" dirty="0" smtClean="0"/>
                        <a:t>remains</a:t>
                      </a:r>
                      <a:r>
                        <a:rPr kumimoji="1" lang="en-US" altLang="ja-JP" sz="2400" dirty="0" smtClean="0"/>
                        <a:t> </a:t>
                      </a:r>
                      <a:r>
                        <a:rPr kumimoji="1" lang="en-US" altLang="ja-JP" sz="2400" dirty="0" smtClean="0"/>
                        <a:t>constant</a:t>
                      </a:r>
                      <a:r>
                        <a:rPr kumimoji="1" lang="en-US" altLang="ja-JP" sz="2400" dirty="0" smtClean="0"/>
                        <a:t> </a:t>
                      </a:r>
                      <a:r>
                        <a:rPr kumimoji="1" lang="en-US" altLang="ja-JP" sz="2400" dirty="0" smtClean="0"/>
                        <a:t>in the flow field. </a:t>
                      </a:r>
                      <a:endParaRPr kumimoji="1" lang="ja-JP" altLang="en-US" sz="2400" dirty="0"/>
                    </a:p>
                  </a:txBody>
                  <a:tcPr/>
                </a:tc>
              </a:tr>
              <a:tr h="384324">
                <a:tc>
                  <a:txBody>
                    <a:bodyPr/>
                    <a:lstStyle/>
                    <a:p>
                      <a:r>
                        <a:rPr kumimoji="1" lang="en-US" altLang="ja-JP" sz="2800" b="1" dirty="0" err="1" smtClean="0"/>
                        <a:t>noSGSParam</a:t>
                      </a:r>
                      <a:endParaRPr kumimoji="1" lang="ja-JP" altLang="en-US" sz="2800" b="1"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r>
                        <a:rPr kumimoji="1" lang="en-US" altLang="ja-JP" sz="2400" dirty="0" smtClean="0"/>
                        <a:t>The case is same as </a:t>
                      </a:r>
                      <a:r>
                        <a:rPr kumimoji="1" lang="en-US" altLang="ja-JP" sz="2400" b="1" dirty="0" smtClean="0"/>
                        <a:t>control</a:t>
                      </a:r>
                      <a:r>
                        <a:rPr kumimoji="1" lang="en-US" altLang="ja-JP" sz="2400" dirty="0" smtClean="0"/>
                        <a:t> except neither GM nor CA is used.</a:t>
                      </a:r>
                      <a:endParaRPr kumimoji="1" lang="ja-JP" altLang="en-US" sz="2400" dirty="0"/>
                    </a:p>
                  </a:txBody>
                  <a:tcPr/>
                </a:tc>
              </a:tr>
              <a:tr h="561058">
                <a:tc>
                  <a:txBody>
                    <a:bodyPr/>
                    <a:lstStyle/>
                    <a:p>
                      <a:r>
                        <a:rPr kumimoji="1" lang="en-US" altLang="ja-JP" sz="2800" b="1" dirty="0" err="1" smtClean="0"/>
                        <a:t>convOnly</a:t>
                      </a:r>
                      <a:endParaRPr kumimoji="1" lang="ja-JP" altLang="en-US" sz="2800" b="1"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latin typeface="Wingdings"/>
                          <a:ea typeface="Wingdings"/>
                          <a:cs typeface="Wingdings"/>
                          <a:sym typeface="Wingdings"/>
                        </a:rPr>
                        <a:t></a:t>
                      </a:r>
                      <a:endParaRPr kumimoji="1" lang="ja-JP" altLang="en-US" sz="2800" dirty="0"/>
                    </a:p>
                  </a:txBody>
                  <a:tcPr/>
                </a:tc>
                <a:tc>
                  <a:txBody>
                    <a:bodyPr/>
                    <a:lstStyle/>
                    <a:p>
                      <a:pPr marL="0" marR="0" indent="0" algn="l" defTabSz="4388023" rtl="0" eaLnBrk="1" fontAlgn="auto" latinLnBrk="0" hangingPunct="1">
                        <a:lnSpc>
                          <a:spcPct val="100000"/>
                        </a:lnSpc>
                        <a:spcBef>
                          <a:spcPts val="0"/>
                        </a:spcBef>
                        <a:spcAft>
                          <a:spcPts val="0"/>
                        </a:spcAft>
                        <a:buClrTx/>
                        <a:buSzTx/>
                        <a:buFontTx/>
                        <a:buNone/>
                        <a:tabLst/>
                        <a:defRPr/>
                      </a:pPr>
                      <a:r>
                        <a:rPr kumimoji="1" lang="en-US" altLang="ja-JP" sz="2400" dirty="0" smtClean="0"/>
                        <a:t>The case </a:t>
                      </a:r>
                      <a:r>
                        <a:rPr kumimoji="1" lang="en-US" altLang="ja-JP" sz="2400" dirty="0" smtClean="0"/>
                        <a:t>is </a:t>
                      </a:r>
                      <a:r>
                        <a:rPr kumimoji="1" lang="en-US" altLang="ja-JP" sz="2400" dirty="0" smtClean="0"/>
                        <a:t>same as </a:t>
                      </a:r>
                      <a:r>
                        <a:rPr kumimoji="1" lang="en-US" altLang="ja-JP" sz="2400" b="1" dirty="0" smtClean="0"/>
                        <a:t>control</a:t>
                      </a:r>
                      <a:r>
                        <a:rPr kumimoji="1" lang="en-US" altLang="ja-JP" sz="2400" dirty="0" smtClean="0"/>
                        <a:t> except GM</a:t>
                      </a:r>
                      <a:r>
                        <a:rPr kumimoji="1" lang="en-US" altLang="ja-JP" sz="2400" dirty="0" smtClean="0"/>
                        <a:t> is</a:t>
                      </a:r>
                      <a:r>
                        <a:rPr kumimoji="1" lang="en-US" altLang="ja-JP" sz="2400" dirty="0" smtClean="0"/>
                        <a:t> not used</a:t>
                      </a:r>
                      <a:r>
                        <a:rPr kumimoji="1" lang="en-US" altLang="ja-JP" sz="2400" dirty="0" smtClean="0"/>
                        <a:t>.</a:t>
                      </a:r>
                      <a:endParaRPr kumimoji="1" lang="ja-JP" altLang="en-US" sz="2400" dirty="0" smtClean="0"/>
                    </a:p>
                  </a:txBody>
                  <a:tcPr/>
                </a:tc>
              </a:tr>
            </a:tbl>
          </a:graphicData>
        </a:graphic>
      </p:graphicFrame>
      <p:sp>
        <p:nvSpPr>
          <p:cNvPr id="73" name="テキスト ボックス 72"/>
          <p:cNvSpPr txBox="1"/>
          <p:nvPr/>
        </p:nvSpPr>
        <p:spPr>
          <a:xfrm>
            <a:off x="12135431" y="37420788"/>
            <a:ext cx="3966245" cy="1384995"/>
          </a:xfrm>
          <a:prstGeom prst="rect">
            <a:avLst/>
          </a:prstGeom>
          <a:noFill/>
        </p:spPr>
        <p:txBody>
          <a:bodyPr wrap="square" rtlCol="0">
            <a:spAutoFit/>
          </a:bodyPr>
          <a:lstStyle/>
          <a:p>
            <a:pPr algn="ctr"/>
            <a:r>
              <a:rPr lang="en-US" altLang="ja-JP" sz="2400" dirty="0" smtClean="0"/>
              <a:t>Figure</a:t>
            </a:r>
            <a:r>
              <a:rPr lang="en-US" altLang="ja-JP" sz="2400" dirty="0" smtClean="0"/>
              <a:t> 3:</a:t>
            </a:r>
            <a:r>
              <a:rPr lang="en-US" altLang="ja-JP" sz="2400" dirty="0" smtClean="0"/>
              <a:t> </a:t>
            </a:r>
            <a:r>
              <a:rPr lang="en-US" altLang="ja-JP" sz="2000" dirty="0" err="1" smtClean="0"/>
              <a:t>Meridional</a:t>
            </a:r>
            <a:r>
              <a:rPr lang="en-US" altLang="ja-JP" sz="2000" dirty="0" smtClean="0"/>
              <a:t> distribution of surface (a</a:t>
            </a:r>
            <a:r>
              <a:rPr lang="en-US" altLang="ja-JP" sz="2000" dirty="0" smtClean="0"/>
              <a:t>)</a:t>
            </a:r>
            <a:r>
              <a:rPr lang="en-US" altLang="ja-JP" sz="2000" dirty="0" smtClean="0"/>
              <a:t> </a:t>
            </a:r>
            <a:r>
              <a:rPr lang="en-US" altLang="ja-JP" sz="2000" dirty="0" smtClean="0"/>
              <a:t>stress </a:t>
            </a:r>
            <a:r>
              <a:rPr lang="en-US" altLang="ja-JP" sz="2000" dirty="0"/>
              <a:t>(in N/m</a:t>
            </a:r>
            <a:r>
              <a:rPr lang="en-US" altLang="ja-JP" sz="2000" baseline="30000" dirty="0"/>
              <a:t>2</a:t>
            </a:r>
            <a:r>
              <a:rPr lang="en-US" altLang="ja-JP" sz="2000" dirty="0"/>
              <a:t>)</a:t>
            </a:r>
            <a:r>
              <a:rPr lang="en-US" altLang="ja-JP" sz="2000" dirty="0" smtClean="0"/>
              <a:t>, (b</a:t>
            </a:r>
            <a:r>
              <a:rPr lang="en-US" altLang="ja-JP" sz="2000" dirty="0" smtClean="0"/>
              <a:t>)</a:t>
            </a:r>
            <a:r>
              <a:rPr lang="en-US" altLang="ja-JP" sz="2000" dirty="0" smtClean="0"/>
              <a:t> </a:t>
            </a:r>
            <a:r>
              <a:rPr lang="en-US" altLang="ja-JP" sz="2000" dirty="0" smtClean="0"/>
              <a:t>temperature </a:t>
            </a:r>
            <a:r>
              <a:rPr lang="en-US" altLang="ja-JP" sz="2000" dirty="0" smtClean="0"/>
              <a:t>(in K) and (c</a:t>
            </a:r>
            <a:r>
              <a:rPr lang="en-US" altLang="ja-JP" sz="2000" dirty="0" smtClean="0"/>
              <a:t>)</a:t>
            </a:r>
            <a:r>
              <a:rPr lang="en-US" altLang="ja-JP" sz="2000" dirty="0" smtClean="0"/>
              <a:t> </a:t>
            </a:r>
            <a:r>
              <a:rPr lang="en-US" altLang="ja-JP" sz="2000" dirty="0" smtClean="0"/>
              <a:t>salinity </a:t>
            </a:r>
            <a:r>
              <a:rPr lang="en-US" altLang="ja-JP" sz="2000" dirty="0" smtClean="0"/>
              <a:t>(in </a:t>
            </a:r>
            <a:r>
              <a:rPr lang="en-US" altLang="ja-JP" sz="2000" dirty="0" err="1" smtClean="0"/>
              <a:t>psu</a:t>
            </a:r>
            <a:r>
              <a:rPr lang="en-US" altLang="ja-JP" sz="2000" dirty="0" smtClean="0"/>
              <a:t>).</a:t>
            </a:r>
            <a:endParaRPr kumimoji="1" lang="ja-JP" altLang="en-US" sz="2000" dirty="0"/>
          </a:p>
        </p:txBody>
      </p:sp>
      <p:sp>
        <p:nvSpPr>
          <p:cNvPr id="74" name="テキスト ボックス 73"/>
          <p:cNvSpPr txBox="1"/>
          <p:nvPr/>
        </p:nvSpPr>
        <p:spPr>
          <a:xfrm>
            <a:off x="13336872" y="37106407"/>
            <a:ext cx="1643626" cy="361502"/>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kumimoji="1" lang="en-US" altLang="ja-JP" dirty="0" smtClean="0"/>
              <a:t>latitude</a:t>
            </a:r>
            <a:endParaRPr kumimoji="1" lang="ja-JP" altLang="en-US" dirty="0"/>
          </a:p>
        </p:txBody>
      </p:sp>
      <p:sp>
        <p:nvSpPr>
          <p:cNvPr id="8" name="テキスト ボックス 7"/>
          <p:cNvSpPr txBox="1"/>
          <p:nvPr/>
        </p:nvSpPr>
        <p:spPr>
          <a:xfrm>
            <a:off x="12222741" y="30134590"/>
            <a:ext cx="758785" cy="461665"/>
          </a:xfrm>
          <a:prstGeom prst="rect">
            <a:avLst/>
          </a:prstGeom>
          <a:noFill/>
        </p:spPr>
        <p:txBody>
          <a:bodyPr wrap="square" rtlCol="0">
            <a:spAutoFit/>
          </a:bodyPr>
          <a:lstStyle/>
          <a:p>
            <a:r>
              <a:rPr kumimoji="1" lang="en-US" altLang="ja-JP" sz="2400" dirty="0" smtClean="0"/>
              <a:t>(a)</a:t>
            </a:r>
            <a:endParaRPr kumimoji="1" lang="ja-JP" altLang="en-US" sz="2400" dirty="0"/>
          </a:p>
        </p:txBody>
      </p:sp>
      <p:sp>
        <p:nvSpPr>
          <p:cNvPr id="87" name="テキスト ボックス 86"/>
          <p:cNvSpPr txBox="1"/>
          <p:nvPr/>
        </p:nvSpPr>
        <p:spPr>
          <a:xfrm>
            <a:off x="12222740" y="32509370"/>
            <a:ext cx="758785" cy="461665"/>
          </a:xfrm>
          <a:prstGeom prst="rect">
            <a:avLst/>
          </a:prstGeom>
          <a:noFill/>
        </p:spPr>
        <p:txBody>
          <a:bodyPr wrap="square" rtlCol="0">
            <a:spAutoFit/>
          </a:bodyPr>
          <a:lstStyle/>
          <a:p>
            <a:r>
              <a:rPr kumimoji="1" lang="en-US" altLang="ja-JP" sz="2400" dirty="0" smtClean="0"/>
              <a:t>(b)</a:t>
            </a:r>
            <a:endParaRPr kumimoji="1" lang="ja-JP" altLang="en-US" sz="2400" dirty="0"/>
          </a:p>
        </p:txBody>
      </p:sp>
      <p:sp>
        <p:nvSpPr>
          <p:cNvPr id="90" name="テキスト ボックス 89"/>
          <p:cNvSpPr txBox="1"/>
          <p:nvPr/>
        </p:nvSpPr>
        <p:spPr>
          <a:xfrm>
            <a:off x="12194519" y="34745544"/>
            <a:ext cx="758785" cy="461665"/>
          </a:xfrm>
          <a:prstGeom prst="rect">
            <a:avLst/>
          </a:prstGeom>
          <a:noFill/>
        </p:spPr>
        <p:txBody>
          <a:bodyPr wrap="square" rtlCol="0">
            <a:spAutoFit/>
          </a:bodyPr>
          <a:lstStyle/>
          <a:p>
            <a:r>
              <a:rPr kumimoji="1" lang="en-US" altLang="ja-JP" sz="2400" dirty="0" smtClean="0"/>
              <a:t>(c)</a:t>
            </a:r>
            <a:endParaRPr kumimoji="1" lang="ja-JP" altLang="en-US" sz="2400" dirty="0"/>
          </a:p>
        </p:txBody>
      </p:sp>
      <p:grpSp>
        <p:nvGrpSpPr>
          <p:cNvPr id="119" name="図形グループ 118"/>
          <p:cNvGrpSpPr/>
          <p:nvPr/>
        </p:nvGrpSpPr>
        <p:grpSpPr>
          <a:xfrm>
            <a:off x="17008380" y="35462221"/>
            <a:ext cx="4677697" cy="2541234"/>
            <a:chOff x="180785" y="520486"/>
            <a:chExt cx="8050744" cy="4443275"/>
          </a:xfrm>
        </p:grpSpPr>
        <p:pic>
          <p:nvPicPr>
            <p:cNvPr id="120" name="図 119" descr="PTemp-EOSJM95_HDIFF.jpg"/>
            <p:cNvPicPr>
              <a:picLocks noChangeAspect="1"/>
            </p:cNvPicPr>
            <p:nvPr/>
          </p:nvPicPr>
          <p:blipFill rotWithShape="1">
            <a:blip r:embed="rId8">
              <a:extLst>
                <a:ext uri="{28A0092B-C50C-407E-A947-70E740481C1C}">
                  <a14:useLocalDpi xmlns:a14="http://schemas.microsoft.com/office/drawing/2010/main" val="0"/>
                </a:ext>
              </a:extLst>
            </a:blip>
            <a:srcRect l="7389" t="11333" r="11603" b="78005"/>
            <a:stretch/>
          </p:blipFill>
          <p:spPr>
            <a:xfrm>
              <a:off x="639141" y="744512"/>
              <a:ext cx="7407368" cy="1833777"/>
            </a:xfrm>
            <a:prstGeom prst="rect">
              <a:avLst/>
            </a:prstGeom>
          </p:spPr>
        </p:pic>
        <p:pic>
          <p:nvPicPr>
            <p:cNvPr id="121" name="図 120" descr="PTemp-EOSJM95_HDIFF.jpg"/>
            <p:cNvPicPr>
              <a:picLocks noChangeAspect="1"/>
            </p:cNvPicPr>
            <p:nvPr/>
          </p:nvPicPr>
          <p:blipFill rotWithShape="1">
            <a:blip r:embed="rId8">
              <a:extLst>
                <a:ext uri="{28A0092B-C50C-407E-A947-70E740481C1C}">
                  <a14:useLocalDpi xmlns:a14="http://schemas.microsoft.com/office/drawing/2010/main" val="0"/>
                </a:ext>
              </a:extLst>
            </a:blip>
            <a:srcRect l="2633" t="21596" r="9620" b="25011"/>
            <a:stretch/>
          </p:blipFill>
          <p:spPr>
            <a:xfrm>
              <a:off x="208012" y="2567030"/>
              <a:ext cx="8023517" cy="2162810"/>
            </a:xfrm>
            <a:prstGeom prst="rect">
              <a:avLst/>
            </a:prstGeom>
          </p:spPr>
        </p:pic>
        <p:grpSp>
          <p:nvGrpSpPr>
            <p:cNvPr id="122" name="図形グループ 121"/>
            <p:cNvGrpSpPr/>
            <p:nvPr/>
          </p:nvGrpSpPr>
          <p:grpSpPr>
            <a:xfrm>
              <a:off x="180785" y="520486"/>
              <a:ext cx="5284918" cy="4443275"/>
              <a:chOff x="180785" y="586180"/>
              <a:chExt cx="5284918" cy="4443275"/>
            </a:xfrm>
          </p:grpSpPr>
          <p:grpSp>
            <p:nvGrpSpPr>
              <p:cNvPr id="123" name="図形グループ 122"/>
              <p:cNvGrpSpPr/>
              <p:nvPr/>
            </p:nvGrpSpPr>
            <p:grpSpPr>
              <a:xfrm>
                <a:off x="180785" y="586180"/>
                <a:ext cx="934022" cy="3984118"/>
                <a:chOff x="1792574" y="306072"/>
                <a:chExt cx="934022" cy="4104431"/>
              </a:xfrm>
            </p:grpSpPr>
            <p:pic>
              <p:nvPicPr>
                <p:cNvPr id="125" name="図 124"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t="-2735" r="3509" b="10901"/>
                <a:stretch/>
              </p:blipFill>
              <p:spPr>
                <a:xfrm>
                  <a:off x="2388684" y="306072"/>
                  <a:ext cx="337912" cy="4104431"/>
                </a:xfrm>
                <a:prstGeom prst="rect">
                  <a:avLst/>
                </a:prstGeom>
              </p:spPr>
            </p:pic>
            <p:sp>
              <p:nvSpPr>
                <p:cNvPr id="126" name="テキスト ボックス 125"/>
                <p:cNvSpPr txBox="1"/>
                <p:nvPr/>
              </p:nvSpPr>
              <p:spPr>
                <a:xfrm rot="10800000">
                  <a:off x="1792574" y="1561213"/>
                  <a:ext cx="461664" cy="1735983"/>
                </a:xfrm>
                <a:prstGeom prst="rect">
                  <a:avLst/>
                </a:prstGeom>
                <a:solidFill>
                  <a:sysClr val="window" lastClr="FFFFFF"/>
                </a:solid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depth</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sp>
            <p:nvSpPr>
              <p:cNvPr id="124" name="テキスト ボックス 123"/>
              <p:cNvSpPr txBox="1"/>
              <p:nvPr/>
            </p:nvSpPr>
            <p:spPr>
              <a:xfrm>
                <a:off x="3742078" y="4660123"/>
                <a:ext cx="1723625"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latitude</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grpSp>
      <p:grpSp>
        <p:nvGrpSpPr>
          <p:cNvPr id="136" name="図形グループ 135"/>
          <p:cNvGrpSpPr/>
          <p:nvPr/>
        </p:nvGrpSpPr>
        <p:grpSpPr>
          <a:xfrm>
            <a:off x="22291486" y="35485454"/>
            <a:ext cx="4736177" cy="2592751"/>
            <a:chOff x="208012" y="520486"/>
            <a:chExt cx="8101232" cy="4443275"/>
          </a:xfrm>
        </p:grpSpPr>
        <p:grpSp>
          <p:nvGrpSpPr>
            <p:cNvPr id="137" name="図形グループ 136"/>
            <p:cNvGrpSpPr/>
            <p:nvPr/>
          </p:nvGrpSpPr>
          <p:grpSpPr>
            <a:xfrm>
              <a:off x="208012" y="653345"/>
              <a:ext cx="8101232" cy="4076500"/>
              <a:chOff x="285727" y="645973"/>
              <a:chExt cx="8101232" cy="3827370"/>
            </a:xfrm>
          </p:grpSpPr>
          <p:pic>
            <p:nvPicPr>
              <p:cNvPr id="143" name="図 142" descr="PTemp-EOSJM95_HDIFF_CA.jpg"/>
              <p:cNvPicPr>
                <a:picLocks noChangeAspect="1"/>
              </p:cNvPicPr>
              <p:nvPr/>
            </p:nvPicPr>
            <p:blipFill rotWithShape="1">
              <a:blip r:embed="rId9">
                <a:extLst>
                  <a:ext uri="{28A0092B-C50C-407E-A947-70E740481C1C}">
                    <a14:useLocalDpi xmlns:a14="http://schemas.microsoft.com/office/drawing/2010/main" val="0"/>
                  </a:ext>
                </a:extLst>
              </a:blip>
              <a:srcRect l="2275" t="11019" r="9979" b="78000"/>
              <a:stretch/>
            </p:blipFill>
            <p:spPr>
              <a:xfrm>
                <a:off x="285727" y="645973"/>
                <a:ext cx="8023517" cy="1781729"/>
              </a:xfrm>
              <a:prstGeom prst="rect">
                <a:avLst/>
              </a:prstGeom>
            </p:spPr>
          </p:pic>
          <p:pic>
            <p:nvPicPr>
              <p:cNvPr id="144" name="図 143" descr="PTemp-EOSJM95_HDIFF_CA.jpg"/>
              <p:cNvPicPr>
                <a:picLocks noChangeAspect="1"/>
              </p:cNvPicPr>
              <p:nvPr/>
            </p:nvPicPr>
            <p:blipFill rotWithShape="1">
              <a:blip r:embed="rId9">
                <a:extLst>
                  <a:ext uri="{28A0092B-C50C-407E-A947-70E740481C1C}">
                    <a14:useLocalDpi xmlns:a14="http://schemas.microsoft.com/office/drawing/2010/main" val="0"/>
                  </a:ext>
                </a:extLst>
              </a:blip>
              <a:srcRect l="2275" t="22159" r="9129" b="24606"/>
              <a:stretch/>
            </p:blipFill>
            <p:spPr>
              <a:xfrm>
                <a:off x="285727" y="2401781"/>
                <a:ext cx="8101232" cy="2071562"/>
              </a:xfrm>
              <a:prstGeom prst="rect">
                <a:avLst/>
              </a:prstGeom>
            </p:spPr>
          </p:pic>
        </p:grpSp>
        <p:grpSp>
          <p:nvGrpSpPr>
            <p:cNvPr id="138" name="図形グループ 137"/>
            <p:cNvGrpSpPr/>
            <p:nvPr/>
          </p:nvGrpSpPr>
          <p:grpSpPr>
            <a:xfrm>
              <a:off x="218287" y="520486"/>
              <a:ext cx="5247416" cy="4443275"/>
              <a:chOff x="218287" y="586180"/>
              <a:chExt cx="5247416" cy="4443275"/>
            </a:xfrm>
          </p:grpSpPr>
          <p:grpSp>
            <p:nvGrpSpPr>
              <p:cNvPr id="139" name="図形グループ 138"/>
              <p:cNvGrpSpPr/>
              <p:nvPr/>
            </p:nvGrpSpPr>
            <p:grpSpPr>
              <a:xfrm>
                <a:off x="218287" y="586180"/>
                <a:ext cx="896520" cy="3984118"/>
                <a:chOff x="1830076" y="306072"/>
                <a:chExt cx="896520" cy="4104431"/>
              </a:xfrm>
            </p:grpSpPr>
            <p:pic>
              <p:nvPicPr>
                <p:cNvPr id="141" name="図 140"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t="-2735" r="3509" b="10901"/>
                <a:stretch/>
              </p:blipFill>
              <p:spPr>
                <a:xfrm>
                  <a:off x="2388684" y="306072"/>
                  <a:ext cx="337912" cy="4104431"/>
                </a:xfrm>
                <a:prstGeom prst="rect">
                  <a:avLst/>
                </a:prstGeom>
              </p:spPr>
            </p:pic>
            <p:sp>
              <p:nvSpPr>
                <p:cNvPr id="142" name="テキスト ボックス 141"/>
                <p:cNvSpPr txBox="1"/>
                <p:nvPr/>
              </p:nvSpPr>
              <p:spPr>
                <a:xfrm rot="10800000">
                  <a:off x="1830076" y="1561214"/>
                  <a:ext cx="461664" cy="1735983"/>
                </a:xfrm>
                <a:prstGeom prst="rect">
                  <a:avLst/>
                </a:prstGeom>
                <a:solidFill>
                  <a:sysClr val="window" lastClr="FFFFFF"/>
                </a:solid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depth</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sp>
            <p:nvSpPr>
              <p:cNvPr id="140" name="テキスト ボックス 139"/>
              <p:cNvSpPr txBox="1"/>
              <p:nvPr/>
            </p:nvSpPr>
            <p:spPr>
              <a:xfrm>
                <a:off x="3742078" y="4660123"/>
                <a:ext cx="1723625"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latitude</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grpSp>
      <p:grpSp>
        <p:nvGrpSpPr>
          <p:cNvPr id="154" name="図形グループ 153"/>
          <p:cNvGrpSpPr/>
          <p:nvPr/>
        </p:nvGrpSpPr>
        <p:grpSpPr>
          <a:xfrm>
            <a:off x="16925370" y="38089474"/>
            <a:ext cx="4773536" cy="2489613"/>
            <a:chOff x="127785" y="520486"/>
            <a:chExt cx="8177764" cy="4443275"/>
          </a:xfrm>
        </p:grpSpPr>
        <p:grpSp>
          <p:nvGrpSpPr>
            <p:cNvPr id="155" name="図形グループ 154"/>
            <p:cNvGrpSpPr/>
            <p:nvPr/>
          </p:nvGrpSpPr>
          <p:grpSpPr>
            <a:xfrm>
              <a:off x="127785" y="638914"/>
              <a:ext cx="8177764" cy="4176511"/>
              <a:chOff x="357693" y="584169"/>
              <a:chExt cx="8177764" cy="4176511"/>
            </a:xfrm>
          </p:grpSpPr>
          <p:pic>
            <p:nvPicPr>
              <p:cNvPr id="161" name="図 160" descr="Salt-EOSJM95_HDIFF.jpg"/>
              <p:cNvPicPr>
                <a:picLocks noChangeAspect="1"/>
              </p:cNvPicPr>
              <p:nvPr/>
            </p:nvPicPr>
            <p:blipFill rotWithShape="1">
              <a:blip r:embed="rId10">
                <a:extLst>
                  <a:ext uri="{28A0092B-C50C-407E-A947-70E740481C1C}">
                    <a14:useLocalDpi xmlns:a14="http://schemas.microsoft.com/office/drawing/2010/main" val="0"/>
                  </a:ext>
                </a:extLst>
              </a:blip>
              <a:srcRect l="8242" t="10785" r="9979" b="77667"/>
              <a:stretch/>
            </p:blipFill>
            <p:spPr>
              <a:xfrm>
                <a:off x="951734" y="584169"/>
                <a:ext cx="7477941" cy="1908654"/>
              </a:xfrm>
              <a:prstGeom prst="rect">
                <a:avLst/>
              </a:prstGeom>
            </p:spPr>
          </p:pic>
          <p:pic>
            <p:nvPicPr>
              <p:cNvPr id="162" name="図 161" descr="Salt-EOSJM95_HDIFF.jpg"/>
              <p:cNvPicPr>
                <a:picLocks noChangeAspect="1"/>
              </p:cNvPicPr>
              <p:nvPr/>
            </p:nvPicPr>
            <p:blipFill rotWithShape="1">
              <a:blip r:embed="rId10">
                <a:extLst>
                  <a:ext uri="{28A0092B-C50C-407E-A947-70E740481C1C}">
                    <a14:useLocalDpi xmlns:a14="http://schemas.microsoft.com/office/drawing/2010/main" val="0"/>
                  </a:ext>
                </a:extLst>
              </a:blip>
              <a:srcRect l="1447" t="21919" r="8640" b="23666"/>
              <a:stretch/>
            </p:blipFill>
            <p:spPr>
              <a:xfrm>
                <a:off x="357693" y="2470925"/>
                <a:ext cx="8177764" cy="2289755"/>
              </a:xfrm>
              <a:prstGeom prst="rect">
                <a:avLst/>
              </a:prstGeom>
            </p:spPr>
          </p:pic>
        </p:grpSp>
        <p:grpSp>
          <p:nvGrpSpPr>
            <p:cNvPr id="156" name="図形グループ 155"/>
            <p:cNvGrpSpPr/>
            <p:nvPr/>
          </p:nvGrpSpPr>
          <p:grpSpPr>
            <a:xfrm>
              <a:off x="218173" y="520486"/>
              <a:ext cx="5247530" cy="4443275"/>
              <a:chOff x="218173" y="586180"/>
              <a:chExt cx="5247530" cy="4443275"/>
            </a:xfrm>
          </p:grpSpPr>
          <p:grpSp>
            <p:nvGrpSpPr>
              <p:cNvPr id="157" name="図形グループ 156"/>
              <p:cNvGrpSpPr/>
              <p:nvPr/>
            </p:nvGrpSpPr>
            <p:grpSpPr>
              <a:xfrm>
                <a:off x="218173" y="586180"/>
                <a:ext cx="896634" cy="3984118"/>
                <a:chOff x="1829962" y="306072"/>
                <a:chExt cx="896634" cy="4104431"/>
              </a:xfrm>
            </p:grpSpPr>
            <p:pic>
              <p:nvPicPr>
                <p:cNvPr id="159" name="図 158"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t="-2735" r="3509" b="10901"/>
                <a:stretch/>
              </p:blipFill>
              <p:spPr>
                <a:xfrm>
                  <a:off x="2388684" y="306072"/>
                  <a:ext cx="337912" cy="4104431"/>
                </a:xfrm>
                <a:prstGeom prst="rect">
                  <a:avLst/>
                </a:prstGeom>
              </p:spPr>
            </p:pic>
            <p:sp>
              <p:nvSpPr>
                <p:cNvPr id="160" name="テキスト ボックス 159"/>
                <p:cNvSpPr txBox="1"/>
                <p:nvPr/>
              </p:nvSpPr>
              <p:spPr>
                <a:xfrm rot="10800000">
                  <a:off x="1829962" y="1561214"/>
                  <a:ext cx="461665" cy="1735982"/>
                </a:xfrm>
                <a:prstGeom prst="rect">
                  <a:avLst/>
                </a:prstGeom>
                <a:solidFill>
                  <a:sysClr val="window" lastClr="FFFFFF"/>
                </a:solid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depth</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sp>
            <p:nvSpPr>
              <p:cNvPr id="158" name="テキスト ボックス 157"/>
              <p:cNvSpPr txBox="1"/>
              <p:nvPr/>
            </p:nvSpPr>
            <p:spPr>
              <a:xfrm>
                <a:off x="3742078" y="4660123"/>
                <a:ext cx="1723625"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latitude</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grpSp>
      <p:grpSp>
        <p:nvGrpSpPr>
          <p:cNvPr id="172" name="図形グループ 171"/>
          <p:cNvGrpSpPr/>
          <p:nvPr/>
        </p:nvGrpSpPr>
        <p:grpSpPr>
          <a:xfrm>
            <a:off x="22298905" y="38136718"/>
            <a:ext cx="4674116" cy="2476093"/>
            <a:chOff x="164216" y="520486"/>
            <a:chExt cx="8141360" cy="4443275"/>
          </a:xfrm>
        </p:grpSpPr>
        <p:grpSp>
          <p:nvGrpSpPr>
            <p:cNvPr id="173" name="図形グループ 172"/>
            <p:cNvGrpSpPr/>
            <p:nvPr/>
          </p:nvGrpSpPr>
          <p:grpSpPr>
            <a:xfrm>
              <a:off x="164216" y="700718"/>
              <a:ext cx="8141360" cy="4058840"/>
              <a:chOff x="-164213" y="722616"/>
              <a:chExt cx="8141360" cy="4058840"/>
            </a:xfrm>
          </p:grpSpPr>
          <p:pic>
            <p:nvPicPr>
              <p:cNvPr id="179" name="図 178" descr="Salt-EOSJM95_HDIFF_CA.jpg"/>
              <p:cNvPicPr>
                <a:picLocks noChangeAspect="1"/>
              </p:cNvPicPr>
              <p:nvPr/>
            </p:nvPicPr>
            <p:blipFill rotWithShape="1">
              <a:blip r:embed="rId11">
                <a:extLst>
                  <a:ext uri="{28A0092B-C50C-407E-A947-70E740481C1C}">
                    <a14:useLocalDpi xmlns:a14="http://schemas.microsoft.com/office/drawing/2010/main" val="0"/>
                  </a:ext>
                </a:extLst>
              </a:blip>
              <a:srcRect l="7894" t="11322" r="10326" b="77694"/>
              <a:stretch/>
            </p:blipFill>
            <p:spPr>
              <a:xfrm>
                <a:off x="371501" y="722616"/>
                <a:ext cx="7477941" cy="1824952"/>
              </a:xfrm>
              <a:prstGeom prst="rect">
                <a:avLst/>
              </a:prstGeom>
            </p:spPr>
          </p:pic>
          <p:pic>
            <p:nvPicPr>
              <p:cNvPr id="180" name="図 179" descr="Salt-EOSJM95_HDIFF_CA.jpg"/>
              <p:cNvPicPr>
                <a:picLocks noChangeAspect="1"/>
              </p:cNvPicPr>
              <p:nvPr/>
            </p:nvPicPr>
            <p:blipFill rotWithShape="1">
              <a:blip r:embed="rId11">
                <a:extLst>
                  <a:ext uri="{28A0092B-C50C-407E-A947-70E740481C1C}">
                    <a14:useLocalDpi xmlns:a14="http://schemas.microsoft.com/office/drawing/2010/main" val="0"/>
                  </a:ext>
                </a:extLst>
              </a:blip>
              <a:srcRect l="2035" t="21860" r="8930" b="24920"/>
              <a:stretch/>
            </p:blipFill>
            <p:spPr>
              <a:xfrm>
                <a:off x="-164213" y="2527971"/>
                <a:ext cx="8141360" cy="2253485"/>
              </a:xfrm>
              <a:prstGeom prst="rect">
                <a:avLst/>
              </a:prstGeom>
            </p:spPr>
          </p:pic>
        </p:grpSp>
        <p:grpSp>
          <p:nvGrpSpPr>
            <p:cNvPr id="174" name="図形グループ 173"/>
            <p:cNvGrpSpPr/>
            <p:nvPr/>
          </p:nvGrpSpPr>
          <p:grpSpPr>
            <a:xfrm>
              <a:off x="216940" y="520486"/>
              <a:ext cx="5248763" cy="4443275"/>
              <a:chOff x="216940" y="586180"/>
              <a:chExt cx="5248763" cy="4443275"/>
            </a:xfrm>
          </p:grpSpPr>
          <p:grpSp>
            <p:nvGrpSpPr>
              <p:cNvPr id="175" name="図形グループ 174"/>
              <p:cNvGrpSpPr/>
              <p:nvPr/>
            </p:nvGrpSpPr>
            <p:grpSpPr>
              <a:xfrm>
                <a:off x="216940" y="586180"/>
                <a:ext cx="897867" cy="3984118"/>
                <a:chOff x="1828729" y="306072"/>
                <a:chExt cx="897867" cy="4104431"/>
              </a:xfrm>
            </p:grpSpPr>
            <p:pic>
              <p:nvPicPr>
                <p:cNvPr id="177" name="図 176"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t="-2735" r="3509" b="10901"/>
                <a:stretch/>
              </p:blipFill>
              <p:spPr>
                <a:xfrm>
                  <a:off x="2388684" y="306072"/>
                  <a:ext cx="337912" cy="4104431"/>
                </a:xfrm>
                <a:prstGeom prst="rect">
                  <a:avLst/>
                </a:prstGeom>
              </p:spPr>
            </p:pic>
            <p:sp>
              <p:nvSpPr>
                <p:cNvPr id="178" name="テキスト ボックス 177"/>
                <p:cNvSpPr txBox="1"/>
                <p:nvPr/>
              </p:nvSpPr>
              <p:spPr>
                <a:xfrm rot="10800000">
                  <a:off x="1828729" y="1561213"/>
                  <a:ext cx="461665" cy="1735982"/>
                </a:xfrm>
                <a:prstGeom prst="rect">
                  <a:avLst/>
                </a:prstGeom>
                <a:solidFill>
                  <a:sysClr val="window" lastClr="FFFFFF"/>
                </a:solid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depth</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sp>
            <p:nvSpPr>
              <p:cNvPr id="176" name="テキスト ボックス 175"/>
              <p:cNvSpPr txBox="1"/>
              <p:nvPr/>
            </p:nvSpPr>
            <p:spPr>
              <a:xfrm>
                <a:off x="3742078" y="4660123"/>
                <a:ext cx="1723625"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latitude</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grpSp>
      <p:grpSp>
        <p:nvGrpSpPr>
          <p:cNvPr id="181" name="図形グループ 180"/>
          <p:cNvGrpSpPr/>
          <p:nvPr/>
        </p:nvGrpSpPr>
        <p:grpSpPr>
          <a:xfrm>
            <a:off x="27339418" y="35522557"/>
            <a:ext cx="4878586" cy="2563584"/>
            <a:chOff x="292174" y="716145"/>
            <a:chExt cx="8233466" cy="4393121"/>
          </a:xfrm>
        </p:grpSpPr>
        <p:grpSp>
          <p:nvGrpSpPr>
            <p:cNvPr id="182" name="図形グループ 181"/>
            <p:cNvGrpSpPr/>
            <p:nvPr/>
          </p:nvGrpSpPr>
          <p:grpSpPr>
            <a:xfrm>
              <a:off x="408126" y="827836"/>
              <a:ext cx="8117514" cy="4281430"/>
              <a:chOff x="46910" y="640824"/>
              <a:chExt cx="8117514" cy="4281430"/>
            </a:xfrm>
          </p:grpSpPr>
          <p:pic>
            <p:nvPicPr>
              <p:cNvPr id="187" name="図 186" descr="PTemp-EOSJM95_IDIFF_CA_GM.jpg"/>
              <p:cNvPicPr>
                <a:picLocks noChangeAspect="1"/>
              </p:cNvPicPr>
              <p:nvPr/>
            </p:nvPicPr>
            <p:blipFill rotWithShape="1">
              <a:blip r:embed="rId2">
                <a:extLst>
                  <a:ext uri="{28A0092B-C50C-407E-A947-70E740481C1C}">
                    <a14:useLocalDpi xmlns:a14="http://schemas.microsoft.com/office/drawing/2010/main" val="0"/>
                  </a:ext>
                </a:extLst>
              </a:blip>
              <a:srcRect l="6200" t="11117" r="7287" b="77833"/>
              <a:stretch/>
            </p:blipFill>
            <p:spPr>
              <a:xfrm>
                <a:off x="253739" y="640824"/>
                <a:ext cx="7910685" cy="1875764"/>
              </a:xfrm>
              <a:prstGeom prst="rect">
                <a:avLst/>
              </a:prstGeom>
            </p:spPr>
          </p:pic>
          <p:pic>
            <p:nvPicPr>
              <p:cNvPr id="188" name="図 187" descr="PTemp-EOSJM95_IDIFF_CA_GM.jpg"/>
              <p:cNvPicPr>
                <a:picLocks noChangeAspect="1"/>
              </p:cNvPicPr>
              <p:nvPr/>
            </p:nvPicPr>
            <p:blipFill rotWithShape="1">
              <a:blip r:embed="rId2">
                <a:extLst>
                  <a:ext uri="{28A0092B-C50C-407E-A947-70E740481C1C}">
                    <a14:useLocalDpi xmlns:a14="http://schemas.microsoft.com/office/drawing/2010/main" val="0"/>
                  </a:ext>
                </a:extLst>
              </a:blip>
              <a:srcRect l="3990" t="22160" r="7287" b="17174"/>
              <a:stretch/>
            </p:blipFill>
            <p:spPr>
              <a:xfrm>
                <a:off x="46910" y="2488735"/>
                <a:ext cx="8112839" cy="2433519"/>
              </a:xfrm>
              <a:prstGeom prst="rect">
                <a:avLst/>
              </a:prstGeom>
            </p:spPr>
          </p:pic>
        </p:grpSp>
        <p:grpSp>
          <p:nvGrpSpPr>
            <p:cNvPr id="183" name="図形グループ 182"/>
            <p:cNvGrpSpPr/>
            <p:nvPr/>
          </p:nvGrpSpPr>
          <p:grpSpPr>
            <a:xfrm>
              <a:off x="292174" y="716145"/>
              <a:ext cx="895537" cy="3865500"/>
              <a:chOff x="1831059" y="428272"/>
              <a:chExt cx="895537" cy="3982231"/>
            </a:xfrm>
          </p:grpSpPr>
          <p:pic>
            <p:nvPicPr>
              <p:cNvPr id="185" name="図 184"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r="3509" b="10900"/>
              <a:stretch/>
            </p:blipFill>
            <p:spPr>
              <a:xfrm>
                <a:off x="2388684" y="428272"/>
                <a:ext cx="337912" cy="3982231"/>
              </a:xfrm>
              <a:prstGeom prst="rect">
                <a:avLst/>
              </a:prstGeom>
            </p:spPr>
          </p:pic>
          <p:sp>
            <p:nvSpPr>
              <p:cNvPr id="186" name="テキスト ボックス 185"/>
              <p:cNvSpPr txBox="1"/>
              <p:nvPr/>
            </p:nvSpPr>
            <p:spPr>
              <a:xfrm rot="10800000">
                <a:off x="1831059" y="1561214"/>
                <a:ext cx="461665" cy="1735983"/>
              </a:xfrm>
              <a:prstGeom prst="rect">
                <a:avLst/>
              </a:prstGeom>
              <a:solidFill>
                <a:schemeClr val="bg1"/>
              </a:solidFill>
            </p:spPr>
            <p:txBody>
              <a:bodyPr vert="eaVert"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kumimoji="1" lang="en-US" altLang="ja-JP" dirty="0" smtClean="0"/>
                  <a:t>depth</a:t>
                </a:r>
                <a:endParaRPr kumimoji="1" lang="ja-JP" altLang="en-US" dirty="0"/>
              </a:p>
            </p:txBody>
          </p:sp>
        </p:grpSp>
        <p:sp>
          <p:nvSpPr>
            <p:cNvPr id="184" name="テキスト ボックス 183"/>
            <p:cNvSpPr txBox="1"/>
            <p:nvPr/>
          </p:nvSpPr>
          <p:spPr>
            <a:xfrm>
              <a:off x="3730738" y="4667661"/>
              <a:ext cx="1723625" cy="369332"/>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kumimoji="1" lang="en-US" altLang="ja-JP" dirty="0" smtClean="0"/>
                <a:t>latitude</a:t>
              </a:r>
              <a:endParaRPr kumimoji="1" lang="ja-JP" altLang="en-US" dirty="0"/>
            </a:p>
          </p:txBody>
        </p:sp>
      </p:grpSp>
      <p:grpSp>
        <p:nvGrpSpPr>
          <p:cNvPr id="189" name="図形グループ 188"/>
          <p:cNvGrpSpPr/>
          <p:nvPr/>
        </p:nvGrpSpPr>
        <p:grpSpPr>
          <a:xfrm>
            <a:off x="27395453" y="38130165"/>
            <a:ext cx="4700863" cy="2485026"/>
            <a:chOff x="285268" y="782995"/>
            <a:chExt cx="8156515" cy="4246381"/>
          </a:xfrm>
        </p:grpSpPr>
        <p:pic>
          <p:nvPicPr>
            <p:cNvPr id="190" name="図 189" descr="Salt-EOSJM95_IDIFF_CA_GM.jpg"/>
            <p:cNvPicPr>
              <a:picLocks noChangeAspect="1"/>
            </p:cNvPicPr>
            <p:nvPr/>
          </p:nvPicPr>
          <p:blipFill rotWithShape="1">
            <a:blip r:embed="rId4">
              <a:extLst>
                <a:ext uri="{28A0092B-C50C-407E-A947-70E740481C1C}">
                  <a14:useLocalDpi xmlns:a14="http://schemas.microsoft.com/office/drawing/2010/main" val="0"/>
                </a:ext>
              </a:extLst>
            </a:blip>
            <a:srcRect l="4707" t="22034" r="7990" b="24655"/>
            <a:stretch/>
          </p:blipFill>
          <p:spPr>
            <a:xfrm>
              <a:off x="441690" y="2666436"/>
              <a:ext cx="8000093" cy="2110920"/>
            </a:xfrm>
            <a:prstGeom prst="rect">
              <a:avLst/>
            </a:prstGeom>
          </p:spPr>
        </p:pic>
        <p:pic>
          <p:nvPicPr>
            <p:cNvPr id="191" name="図 190" descr="Salt-EOSJM95_IDIFF_CA_GM.jpg"/>
            <p:cNvPicPr>
              <a:picLocks noChangeAspect="1"/>
            </p:cNvPicPr>
            <p:nvPr/>
          </p:nvPicPr>
          <p:blipFill rotWithShape="1">
            <a:blip r:embed="rId4">
              <a:extLst>
                <a:ext uri="{28A0092B-C50C-407E-A947-70E740481C1C}">
                  <a14:useLocalDpi xmlns:a14="http://schemas.microsoft.com/office/drawing/2010/main" val="0"/>
                </a:ext>
              </a:extLst>
            </a:blip>
            <a:srcRect l="12109" t="11127" r="10665" b="77696"/>
            <a:stretch/>
          </p:blipFill>
          <p:spPr>
            <a:xfrm>
              <a:off x="1108750" y="787617"/>
              <a:ext cx="7109721" cy="1887908"/>
            </a:xfrm>
            <a:prstGeom prst="rect">
              <a:avLst/>
            </a:prstGeom>
          </p:spPr>
        </p:pic>
        <p:grpSp>
          <p:nvGrpSpPr>
            <p:cNvPr id="192" name="図形グループ 191"/>
            <p:cNvGrpSpPr/>
            <p:nvPr/>
          </p:nvGrpSpPr>
          <p:grpSpPr>
            <a:xfrm>
              <a:off x="285268" y="782995"/>
              <a:ext cx="897579" cy="3865500"/>
              <a:chOff x="1829017" y="428272"/>
              <a:chExt cx="897579" cy="3982231"/>
            </a:xfrm>
          </p:grpSpPr>
          <p:pic>
            <p:nvPicPr>
              <p:cNvPr id="194" name="図 193"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r="3509" b="10900"/>
              <a:stretch/>
            </p:blipFill>
            <p:spPr>
              <a:xfrm>
                <a:off x="2388684" y="428272"/>
                <a:ext cx="337912" cy="3982231"/>
              </a:xfrm>
              <a:prstGeom prst="rect">
                <a:avLst/>
              </a:prstGeom>
            </p:spPr>
          </p:pic>
          <p:sp>
            <p:nvSpPr>
              <p:cNvPr id="195" name="テキスト ボックス 194"/>
              <p:cNvSpPr txBox="1"/>
              <p:nvPr/>
            </p:nvSpPr>
            <p:spPr>
              <a:xfrm rot="10800000">
                <a:off x="1829017" y="1561214"/>
                <a:ext cx="461664" cy="1735983"/>
              </a:xfrm>
              <a:prstGeom prst="rect">
                <a:avLst/>
              </a:prstGeom>
              <a:solidFill>
                <a:schemeClr val="bg1"/>
              </a:solidFill>
            </p:spPr>
            <p:txBody>
              <a:bodyPr vert="eaVert"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kumimoji="1" lang="en-US" altLang="ja-JP" dirty="0" smtClean="0"/>
                  <a:t>depth</a:t>
                </a:r>
                <a:endParaRPr kumimoji="1" lang="ja-JP" altLang="en-US" dirty="0"/>
              </a:p>
            </p:txBody>
          </p:sp>
        </p:grpSp>
        <p:sp>
          <p:nvSpPr>
            <p:cNvPr id="193" name="テキスト ボックス 192"/>
            <p:cNvSpPr txBox="1"/>
            <p:nvPr/>
          </p:nvSpPr>
          <p:spPr>
            <a:xfrm>
              <a:off x="3875582" y="4660044"/>
              <a:ext cx="1723625" cy="369332"/>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kumimoji="1" lang="en-US" altLang="ja-JP" dirty="0" smtClean="0"/>
                <a:t>latitude</a:t>
              </a:r>
              <a:endParaRPr kumimoji="1" lang="ja-JP" altLang="en-US" dirty="0"/>
            </a:p>
          </p:txBody>
        </p:sp>
      </p:grpSp>
      <p:grpSp>
        <p:nvGrpSpPr>
          <p:cNvPr id="204" name="図形グループ 203"/>
          <p:cNvGrpSpPr/>
          <p:nvPr/>
        </p:nvGrpSpPr>
        <p:grpSpPr>
          <a:xfrm>
            <a:off x="16861998" y="14841557"/>
            <a:ext cx="7661170" cy="3764576"/>
            <a:chOff x="160524" y="1122730"/>
            <a:chExt cx="8063999" cy="4302872"/>
          </a:xfrm>
        </p:grpSpPr>
        <p:pic>
          <p:nvPicPr>
            <p:cNvPr id="205" name="図 204" descr="U-EOSJM95_HDIFF_CA.jpg"/>
            <p:cNvPicPr>
              <a:picLocks/>
            </p:cNvPicPr>
            <p:nvPr/>
          </p:nvPicPr>
          <p:blipFill rotWithShape="1">
            <a:blip r:embed="rId12">
              <a:extLst>
                <a:ext uri="{28A0092B-C50C-407E-A947-70E740481C1C}">
                  <a14:useLocalDpi xmlns:a14="http://schemas.microsoft.com/office/drawing/2010/main" val="0"/>
                </a:ext>
              </a:extLst>
            </a:blip>
            <a:srcRect l="9961" t="10614" r="12098" b="78095"/>
            <a:stretch/>
          </p:blipFill>
          <p:spPr>
            <a:xfrm>
              <a:off x="919721" y="1135003"/>
              <a:ext cx="7199999" cy="1951486"/>
            </a:xfrm>
            <a:prstGeom prst="rect">
              <a:avLst/>
            </a:prstGeom>
          </p:spPr>
        </p:pic>
        <p:pic>
          <p:nvPicPr>
            <p:cNvPr id="206" name="図 205" descr="U-EOSJM95_HDIFF_CA.jpg"/>
            <p:cNvPicPr>
              <a:picLocks noChangeAspect="1"/>
            </p:cNvPicPr>
            <p:nvPr/>
          </p:nvPicPr>
          <p:blipFill rotWithShape="1">
            <a:blip r:embed="rId12">
              <a:extLst>
                <a:ext uri="{28A0092B-C50C-407E-A947-70E740481C1C}">
                  <a14:useLocalDpi xmlns:a14="http://schemas.microsoft.com/office/drawing/2010/main" val="0"/>
                </a:ext>
              </a:extLst>
            </a:blip>
            <a:srcRect l="1687" t="21919" r="10859" b="24344"/>
            <a:stretch/>
          </p:blipFill>
          <p:spPr>
            <a:xfrm>
              <a:off x="160524" y="3053698"/>
              <a:ext cx="8063999" cy="2189155"/>
            </a:xfrm>
            <a:prstGeom prst="rect">
              <a:avLst/>
            </a:prstGeom>
          </p:spPr>
        </p:pic>
        <p:grpSp>
          <p:nvGrpSpPr>
            <p:cNvPr id="207" name="図形グループ 206"/>
            <p:cNvGrpSpPr/>
            <p:nvPr/>
          </p:nvGrpSpPr>
          <p:grpSpPr>
            <a:xfrm>
              <a:off x="314604" y="1122730"/>
              <a:ext cx="5139759" cy="4302872"/>
              <a:chOff x="314604" y="489338"/>
              <a:chExt cx="5139759" cy="4302872"/>
            </a:xfrm>
          </p:grpSpPr>
          <p:grpSp>
            <p:nvGrpSpPr>
              <p:cNvPr id="208" name="図形グループ 207"/>
              <p:cNvGrpSpPr/>
              <p:nvPr/>
            </p:nvGrpSpPr>
            <p:grpSpPr>
              <a:xfrm>
                <a:off x="314604" y="489338"/>
                <a:ext cx="822883" cy="3865500"/>
                <a:chOff x="1903713" y="428272"/>
                <a:chExt cx="822883" cy="3982231"/>
              </a:xfrm>
            </p:grpSpPr>
            <p:pic>
              <p:nvPicPr>
                <p:cNvPr id="210" name="図 209"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r="3509" b="10900"/>
                <a:stretch/>
              </p:blipFill>
              <p:spPr>
                <a:xfrm>
                  <a:off x="2388684" y="428272"/>
                  <a:ext cx="337912" cy="3982231"/>
                </a:xfrm>
                <a:prstGeom prst="rect">
                  <a:avLst/>
                </a:prstGeom>
              </p:spPr>
            </p:pic>
            <p:sp>
              <p:nvSpPr>
                <p:cNvPr id="211" name="テキスト ボックス 210"/>
                <p:cNvSpPr txBox="1"/>
                <p:nvPr/>
              </p:nvSpPr>
              <p:spPr>
                <a:xfrm rot="10800000">
                  <a:off x="1903713" y="1561214"/>
                  <a:ext cx="461665" cy="1735983"/>
                </a:xfrm>
                <a:prstGeom prst="rect">
                  <a:avLst/>
                </a:prstGeom>
                <a:solidFill>
                  <a:sysClr val="window" lastClr="FFFFFF"/>
                </a:solid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depth</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sp>
            <p:nvSpPr>
              <p:cNvPr id="209" name="テキスト ボックス 208"/>
              <p:cNvSpPr txBox="1"/>
              <p:nvPr/>
            </p:nvSpPr>
            <p:spPr>
              <a:xfrm>
                <a:off x="3730738" y="4422878"/>
                <a:ext cx="1723625"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latitude</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grpSp>
      <p:grpSp>
        <p:nvGrpSpPr>
          <p:cNvPr id="220" name="図形グループ 219"/>
          <p:cNvGrpSpPr/>
          <p:nvPr/>
        </p:nvGrpSpPr>
        <p:grpSpPr>
          <a:xfrm>
            <a:off x="24708778" y="14882299"/>
            <a:ext cx="7730328" cy="3868758"/>
            <a:chOff x="193146" y="676576"/>
            <a:chExt cx="8212637" cy="4325398"/>
          </a:xfrm>
        </p:grpSpPr>
        <p:pic>
          <p:nvPicPr>
            <p:cNvPr id="221" name="図 220" descr="MassStreamFunc-EOSJM95_IDIFF_CA_GM.jpg"/>
            <p:cNvPicPr>
              <a:picLocks noChangeAspect="1"/>
            </p:cNvPicPr>
            <p:nvPr/>
          </p:nvPicPr>
          <p:blipFill rotWithShape="1">
            <a:blip r:embed="rId13">
              <a:extLst>
                <a:ext uri="{28A0092B-C50C-407E-A947-70E740481C1C}">
                  <a14:useLocalDpi xmlns:a14="http://schemas.microsoft.com/office/drawing/2010/main" val="0"/>
                </a:ext>
              </a:extLst>
            </a:blip>
            <a:srcRect l="10802" t="10673" r="7717" b="77830"/>
            <a:stretch/>
          </p:blipFill>
          <p:spPr>
            <a:xfrm>
              <a:off x="955117" y="676576"/>
              <a:ext cx="7450666" cy="1931279"/>
            </a:xfrm>
            <a:prstGeom prst="rect">
              <a:avLst/>
            </a:prstGeom>
          </p:spPr>
        </p:pic>
        <p:pic>
          <p:nvPicPr>
            <p:cNvPr id="222" name="図 221" descr="MassStreamFunc-EOSJM95_IDIFF_CA_GM.jpg"/>
            <p:cNvPicPr>
              <a:picLocks noChangeAspect="1"/>
            </p:cNvPicPr>
            <p:nvPr/>
          </p:nvPicPr>
          <p:blipFill rotWithShape="1">
            <a:blip r:embed="rId13">
              <a:extLst>
                <a:ext uri="{28A0092B-C50C-407E-A947-70E740481C1C}">
                  <a14:useLocalDpi xmlns:a14="http://schemas.microsoft.com/office/drawing/2010/main" val="0"/>
                </a:ext>
              </a:extLst>
            </a:blip>
            <a:srcRect l="2418" t="21918" r="8077" b="24671"/>
            <a:stretch/>
          </p:blipFill>
          <p:spPr>
            <a:xfrm>
              <a:off x="193146" y="2595326"/>
              <a:ext cx="8184415" cy="2202452"/>
            </a:xfrm>
            <a:prstGeom prst="rect">
              <a:avLst/>
            </a:prstGeom>
          </p:spPr>
        </p:pic>
        <p:grpSp>
          <p:nvGrpSpPr>
            <p:cNvPr id="223" name="図形グループ 222"/>
            <p:cNvGrpSpPr/>
            <p:nvPr/>
          </p:nvGrpSpPr>
          <p:grpSpPr>
            <a:xfrm>
              <a:off x="291924" y="704798"/>
              <a:ext cx="5244335" cy="4297176"/>
              <a:chOff x="291924" y="704798"/>
              <a:chExt cx="5244335" cy="4297176"/>
            </a:xfrm>
          </p:grpSpPr>
          <p:grpSp>
            <p:nvGrpSpPr>
              <p:cNvPr id="224" name="図形グループ 223"/>
              <p:cNvGrpSpPr/>
              <p:nvPr/>
            </p:nvGrpSpPr>
            <p:grpSpPr>
              <a:xfrm>
                <a:off x="291924" y="704798"/>
                <a:ext cx="822883" cy="3865500"/>
                <a:chOff x="1903713" y="428272"/>
                <a:chExt cx="822883" cy="3982231"/>
              </a:xfrm>
            </p:grpSpPr>
            <p:pic>
              <p:nvPicPr>
                <p:cNvPr id="226" name="図 225"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r="3509" b="10900"/>
                <a:stretch/>
              </p:blipFill>
              <p:spPr>
                <a:xfrm>
                  <a:off x="2388684" y="428272"/>
                  <a:ext cx="337912" cy="3982231"/>
                </a:xfrm>
                <a:prstGeom prst="rect">
                  <a:avLst/>
                </a:prstGeom>
              </p:spPr>
            </p:pic>
            <p:sp>
              <p:nvSpPr>
                <p:cNvPr id="227" name="テキスト ボックス 226"/>
                <p:cNvSpPr txBox="1"/>
                <p:nvPr/>
              </p:nvSpPr>
              <p:spPr>
                <a:xfrm rot="10800000">
                  <a:off x="1903713" y="1561214"/>
                  <a:ext cx="461665" cy="1735983"/>
                </a:xfrm>
                <a:prstGeom prst="rect">
                  <a:avLst/>
                </a:prstGeom>
                <a:solidFill>
                  <a:sysClr val="window" lastClr="FFFFFF"/>
                </a:solid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depth</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sp>
            <p:nvSpPr>
              <p:cNvPr id="225" name="テキスト ボックス 224"/>
              <p:cNvSpPr txBox="1"/>
              <p:nvPr/>
            </p:nvSpPr>
            <p:spPr>
              <a:xfrm>
                <a:off x="3812634" y="4632642"/>
                <a:ext cx="1723625"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latitude</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grpSp>
      <p:sp>
        <p:nvSpPr>
          <p:cNvPr id="85" name="テキスト ボックス 84"/>
          <p:cNvSpPr txBox="1"/>
          <p:nvPr/>
        </p:nvSpPr>
        <p:spPr>
          <a:xfrm>
            <a:off x="17687813" y="14181466"/>
            <a:ext cx="1992013" cy="707886"/>
          </a:xfrm>
          <a:prstGeom prst="rect">
            <a:avLst/>
          </a:prstGeom>
          <a:noFill/>
        </p:spPr>
        <p:txBody>
          <a:bodyPr wrap="square" rtlCol="0">
            <a:spAutoFit/>
          </a:bodyPr>
          <a:lstStyle/>
          <a:p>
            <a:r>
              <a:rPr kumimoji="1" lang="en-US" altLang="ja-JP" sz="4000" dirty="0" smtClean="0"/>
              <a:t>(a)</a:t>
            </a:r>
            <a:endParaRPr kumimoji="1" lang="ja-JP" altLang="en-US" sz="4000" dirty="0"/>
          </a:p>
        </p:txBody>
      </p:sp>
      <p:sp>
        <p:nvSpPr>
          <p:cNvPr id="86" name="テキスト ボックス 85"/>
          <p:cNvSpPr txBox="1"/>
          <p:nvPr/>
        </p:nvSpPr>
        <p:spPr>
          <a:xfrm>
            <a:off x="25450577" y="14245061"/>
            <a:ext cx="1992013" cy="707886"/>
          </a:xfrm>
          <a:prstGeom prst="rect">
            <a:avLst/>
          </a:prstGeom>
          <a:noFill/>
        </p:spPr>
        <p:txBody>
          <a:bodyPr wrap="square" rtlCol="0">
            <a:spAutoFit/>
          </a:bodyPr>
          <a:lstStyle/>
          <a:p>
            <a:r>
              <a:rPr kumimoji="1" lang="en-US" altLang="ja-JP" sz="4000" dirty="0" smtClean="0"/>
              <a:t>(b)</a:t>
            </a:r>
            <a:endParaRPr kumimoji="1" lang="ja-JP" altLang="en-US" sz="4000" dirty="0"/>
          </a:p>
        </p:txBody>
      </p:sp>
      <p:grpSp>
        <p:nvGrpSpPr>
          <p:cNvPr id="235" name="図形グループ 234"/>
          <p:cNvGrpSpPr/>
          <p:nvPr/>
        </p:nvGrpSpPr>
        <p:grpSpPr>
          <a:xfrm>
            <a:off x="16925656" y="27437453"/>
            <a:ext cx="4702764" cy="2438963"/>
            <a:chOff x="163012" y="1122730"/>
            <a:chExt cx="8279865" cy="4564096"/>
          </a:xfrm>
        </p:grpSpPr>
        <p:pic>
          <p:nvPicPr>
            <p:cNvPr id="236" name="図 235" descr="U-ConstDens.jpg"/>
            <p:cNvPicPr>
              <a:picLocks noChangeAspect="1"/>
            </p:cNvPicPr>
            <p:nvPr/>
          </p:nvPicPr>
          <p:blipFill rotWithShape="1">
            <a:blip r:embed="rId14">
              <a:extLst>
                <a:ext uri="{28A0092B-C50C-407E-A947-70E740481C1C}">
                  <a14:useLocalDpi xmlns:a14="http://schemas.microsoft.com/office/drawing/2010/main" val="0"/>
                </a:ext>
              </a:extLst>
            </a:blip>
            <a:srcRect l="10350" t="11344" r="12425" b="77618"/>
            <a:stretch/>
          </p:blipFill>
          <p:spPr>
            <a:xfrm>
              <a:off x="981740" y="1210319"/>
              <a:ext cx="7237717" cy="1836143"/>
            </a:xfrm>
            <a:prstGeom prst="rect">
              <a:avLst/>
            </a:prstGeom>
          </p:spPr>
        </p:pic>
        <p:pic>
          <p:nvPicPr>
            <p:cNvPr id="237" name="図 236" descr="U-ConstDens.jpg"/>
            <p:cNvPicPr>
              <a:picLocks noChangeAspect="1"/>
            </p:cNvPicPr>
            <p:nvPr/>
          </p:nvPicPr>
          <p:blipFill rotWithShape="1">
            <a:blip r:embed="rId14">
              <a:extLst>
                <a:ext uri="{28A0092B-C50C-407E-A947-70E740481C1C}">
                  <a14:useLocalDpi xmlns:a14="http://schemas.microsoft.com/office/drawing/2010/main" val="0"/>
                </a:ext>
              </a:extLst>
            </a:blip>
            <a:srcRect l="2346" t="21927" r="9950" b="23870"/>
            <a:stretch/>
          </p:blipFill>
          <p:spPr>
            <a:xfrm>
              <a:off x="234999" y="2991556"/>
              <a:ext cx="8207878" cy="2315146"/>
            </a:xfrm>
            <a:prstGeom prst="rect">
              <a:avLst/>
            </a:prstGeom>
          </p:spPr>
        </p:pic>
        <p:grpSp>
          <p:nvGrpSpPr>
            <p:cNvPr id="238" name="図形グループ 237"/>
            <p:cNvGrpSpPr/>
            <p:nvPr/>
          </p:nvGrpSpPr>
          <p:grpSpPr>
            <a:xfrm>
              <a:off x="163012" y="2266756"/>
              <a:ext cx="5706316" cy="3420070"/>
              <a:chOff x="163012" y="1589070"/>
              <a:chExt cx="5706316" cy="3420070"/>
            </a:xfrm>
          </p:grpSpPr>
          <p:sp>
            <p:nvSpPr>
              <p:cNvPr id="240" name="テキスト ボックス 239"/>
              <p:cNvSpPr txBox="1"/>
              <p:nvPr/>
            </p:nvSpPr>
            <p:spPr>
              <a:xfrm rot="10800000">
                <a:off x="163012" y="1589070"/>
                <a:ext cx="461666" cy="1685096"/>
              </a:xfrm>
              <a:prstGeom prst="rect">
                <a:avLst/>
              </a:prstGeom>
              <a:solidFill>
                <a:sysClr val="window" lastClr="FFFFFF"/>
              </a:solid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depth</a:t>
                </a:r>
                <a:endParaRPr kumimoji="1" lang="ja-JP" altLang="en-US" sz="1800" b="0" i="0" u="none" strike="noStrike" kern="0" cap="none" spc="0" normalizeH="0" baseline="0" noProof="0" dirty="0" smtClean="0">
                  <a:ln>
                    <a:noFill/>
                  </a:ln>
                  <a:solidFill>
                    <a:sysClr val="windowText" lastClr="000000"/>
                  </a:solidFill>
                  <a:effectLst/>
                  <a:uLnTx/>
                  <a:uFillTx/>
                </a:endParaRPr>
              </a:p>
            </p:txBody>
          </p:sp>
          <p:sp>
            <p:nvSpPr>
              <p:cNvPr id="241" name="テキスト ボックス 240"/>
              <p:cNvSpPr txBox="1"/>
              <p:nvPr/>
            </p:nvSpPr>
            <p:spPr>
              <a:xfrm>
                <a:off x="3730739" y="4422878"/>
                <a:ext cx="2138589" cy="58626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latitude</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pic>
          <p:nvPicPr>
            <p:cNvPr id="239" name="図 238"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r="3509" b="10900"/>
            <a:stretch/>
          </p:blipFill>
          <p:spPr>
            <a:xfrm>
              <a:off x="799575" y="1122730"/>
              <a:ext cx="337912" cy="3865500"/>
            </a:xfrm>
            <a:prstGeom prst="rect">
              <a:avLst/>
            </a:prstGeom>
          </p:spPr>
        </p:pic>
      </p:grpSp>
      <p:grpSp>
        <p:nvGrpSpPr>
          <p:cNvPr id="257" name="図形グループ 256"/>
          <p:cNvGrpSpPr/>
          <p:nvPr/>
        </p:nvGrpSpPr>
        <p:grpSpPr>
          <a:xfrm>
            <a:off x="16967238" y="29928011"/>
            <a:ext cx="4651509" cy="2463027"/>
            <a:chOff x="215796" y="704798"/>
            <a:chExt cx="8225491" cy="4517741"/>
          </a:xfrm>
        </p:grpSpPr>
        <p:pic>
          <p:nvPicPr>
            <p:cNvPr id="258" name="図 257" descr="MassStreamFunc-ConstDens.jpg"/>
            <p:cNvPicPr>
              <a:picLocks/>
            </p:cNvPicPr>
            <p:nvPr/>
          </p:nvPicPr>
          <p:blipFill rotWithShape="1">
            <a:blip r:embed="rId15">
              <a:extLst>
                <a:ext uri="{28A0092B-C50C-407E-A947-70E740481C1C}">
                  <a14:useLocalDpi xmlns:a14="http://schemas.microsoft.com/office/drawing/2010/main" val="0"/>
                </a:ext>
              </a:extLst>
            </a:blip>
            <a:srcRect l="12423" t="10984" r="9786" b="77658"/>
            <a:stretch/>
          </p:blipFill>
          <p:spPr>
            <a:xfrm>
              <a:off x="1092121" y="816091"/>
              <a:ext cx="7257302" cy="1863971"/>
            </a:xfrm>
            <a:prstGeom prst="rect">
              <a:avLst/>
            </a:prstGeom>
          </p:spPr>
        </p:pic>
        <p:pic>
          <p:nvPicPr>
            <p:cNvPr id="259" name="図 258" descr="MassStreamFunc-ConstDens.jpg"/>
            <p:cNvPicPr>
              <a:picLocks/>
            </p:cNvPicPr>
            <p:nvPr/>
          </p:nvPicPr>
          <p:blipFill rotWithShape="1">
            <a:blip r:embed="rId15">
              <a:extLst>
                <a:ext uri="{28A0092B-C50C-407E-A947-70E740481C1C}">
                  <a14:useLocalDpi xmlns:a14="http://schemas.microsoft.com/office/drawing/2010/main" val="0"/>
                </a:ext>
              </a:extLst>
            </a:blip>
            <a:srcRect l="3206" t="22366" r="8643" b="24104"/>
            <a:stretch/>
          </p:blipFill>
          <p:spPr>
            <a:xfrm>
              <a:off x="229075" y="2651459"/>
              <a:ext cx="8212212" cy="2176471"/>
            </a:xfrm>
            <a:prstGeom prst="rect">
              <a:avLst/>
            </a:prstGeom>
          </p:spPr>
        </p:pic>
        <p:grpSp>
          <p:nvGrpSpPr>
            <p:cNvPr id="260" name="図形グループ 259"/>
            <p:cNvGrpSpPr/>
            <p:nvPr/>
          </p:nvGrpSpPr>
          <p:grpSpPr>
            <a:xfrm>
              <a:off x="215796" y="704798"/>
              <a:ext cx="5619458" cy="4517741"/>
              <a:chOff x="215796" y="704798"/>
              <a:chExt cx="5619458" cy="4517741"/>
            </a:xfrm>
          </p:grpSpPr>
          <p:grpSp>
            <p:nvGrpSpPr>
              <p:cNvPr id="261" name="図形グループ 260"/>
              <p:cNvGrpSpPr/>
              <p:nvPr/>
            </p:nvGrpSpPr>
            <p:grpSpPr>
              <a:xfrm>
                <a:off x="215796" y="704798"/>
                <a:ext cx="899011" cy="3865500"/>
                <a:chOff x="1827585" y="428272"/>
                <a:chExt cx="899011" cy="3982231"/>
              </a:xfrm>
            </p:grpSpPr>
            <p:pic>
              <p:nvPicPr>
                <p:cNvPr id="263" name="図 262"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r="3509" b="10900"/>
                <a:stretch/>
              </p:blipFill>
              <p:spPr>
                <a:xfrm>
                  <a:off x="2388684" y="428272"/>
                  <a:ext cx="337912" cy="3982231"/>
                </a:xfrm>
                <a:prstGeom prst="rect">
                  <a:avLst/>
                </a:prstGeom>
              </p:spPr>
            </p:pic>
            <p:sp>
              <p:nvSpPr>
                <p:cNvPr id="264" name="テキスト ボックス 263"/>
                <p:cNvSpPr txBox="1"/>
                <p:nvPr/>
              </p:nvSpPr>
              <p:spPr>
                <a:xfrm rot="10800000">
                  <a:off x="1827585" y="1561214"/>
                  <a:ext cx="461665" cy="1735983"/>
                </a:xfrm>
                <a:prstGeom prst="rect">
                  <a:avLst/>
                </a:prstGeom>
                <a:solidFill>
                  <a:sysClr val="window" lastClr="FFFFFF"/>
                </a:solid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depth</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sp>
            <p:nvSpPr>
              <p:cNvPr id="262" name="テキスト ボックス 261"/>
              <p:cNvSpPr txBox="1"/>
              <p:nvPr/>
            </p:nvSpPr>
            <p:spPr>
              <a:xfrm>
                <a:off x="3742079" y="4660123"/>
                <a:ext cx="2093175" cy="562416"/>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latitude</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grpSp>
      <p:grpSp>
        <p:nvGrpSpPr>
          <p:cNvPr id="265" name="図形グループ 264"/>
          <p:cNvGrpSpPr/>
          <p:nvPr/>
        </p:nvGrpSpPr>
        <p:grpSpPr>
          <a:xfrm>
            <a:off x="22129510" y="27385501"/>
            <a:ext cx="4666034" cy="2395912"/>
            <a:chOff x="160524" y="1122730"/>
            <a:chExt cx="8063999" cy="4269216"/>
          </a:xfrm>
        </p:grpSpPr>
        <p:pic>
          <p:nvPicPr>
            <p:cNvPr id="266" name="図 265" descr="U-EOSJM95_HDIFF_CA.jpg"/>
            <p:cNvPicPr>
              <a:picLocks/>
            </p:cNvPicPr>
            <p:nvPr/>
          </p:nvPicPr>
          <p:blipFill rotWithShape="1">
            <a:blip r:embed="rId12">
              <a:extLst>
                <a:ext uri="{28A0092B-C50C-407E-A947-70E740481C1C}">
                  <a14:useLocalDpi xmlns:a14="http://schemas.microsoft.com/office/drawing/2010/main" val="0"/>
                </a:ext>
              </a:extLst>
            </a:blip>
            <a:srcRect l="9961" t="10614" r="12098" b="78095"/>
            <a:stretch/>
          </p:blipFill>
          <p:spPr>
            <a:xfrm>
              <a:off x="919721" y="1135003"/>
              <a:ext cx="7199999" cy="1951486"/>
            </a:xfrm>
            <a:prstGeom prst="rect">
              <a:avLst/>
            </a:prstGeom>
          </p:spPr>
        </p:pic>
        <p:pic>
          <p:nvPicPr>
            <p:cNvPr id="267" name="図 266" descr="U-EOSJM95_HDIFF_CA.jpg"/>
            <p:cNvPicPr>
              <a:picLocks noChangeAspect="1"/>
            </p:cNvPicPr>
            <p:nvPr/>
          </p:nvPicPr>
          <p:blipFill rotWithShape="1">
            <a:blip r:embed="rId12">
              <a:extLst>
                <a:ext uri="{28A0092B-C50C-407E-A947-70E740481C1C}">
                  <a14:useLocalDpi xmlns:a14="http://schemas.microsoft.com/office/drawing/2010/main" val="0"/>
                </a:ext>
              </a:extLst>
            </a:blip>
            <a:srcRect l="1687" t="21919" r="10859" b="24344"/>
            <a:stretch/>
          </p:blipFill>
          <p:spPr>
            <a:xfrm>
              <a:off x="160524" y="3053698"/>
              <a:ext cx="8063999" cy="2189155"/>
            </a:xfrm>
            <a:prstGeom prst="rect">
              <a:avLst/>
            </a:prstGeom>
          </p:spPr>
        </p:pic>
        <p:grpSp>
          <p:nvGrpSpPr>
            <p:cNvPr id="268" name="図形グループ 267"/>
            <p:cNvGrpSpPr/>
            <p:nvPr/>
          </p:nvGrpSpPr>
          <p:grpSpPr>
            <a:xfrm>
              <a:off x="166016" y="1122730"/>
              <a:ext cx="5288347" cy="4269216"/>
              <a:chOff x="166016" y="489338"/>
              <a:chExt cx="5288347" cy="4269216"/>
            </a:xfrm>
          </p:grpSpPr>
          <p:grpSp>
            <p:nvGrpSpPr>
              <p:cNvPr id="269" name="図形グループ 268"/>
              <p:cNvGrpSpPr/>
              <p:nvPr/>
            </p:nvGrpSpPr>
            <p:grpSpPr>
              <a:xfrm>
                <a:off x="166016" y="489338"/>
                <a:ext cx="971471" cy="3865500"/>
                <a:chOff x="1755125" y="428272"/>
                <a:chExt cx="971471" cy="3982231"/>
              </a:xfrm>
            </p:grpSpPr>
            <p:pic>
              <p:nvPicPr>
                <p:cNvPr id="271" name="図 270"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r="3509" b="10900"/>
                <a:stretch/>
              </p:blipFill>
              <p:spPr>
                <a:xfrm>
                  <a:off x="2388684" y="428272"/>
                  <a:ext cx="337912" cy="3982231"/>
                </a:xfrm>
                <a:prstGeom prst="rect">
                  <a:avLst/>
                </a:prstGeom>
              </p:spPr>
            </p:pic>
            <p:sp>
              <p:nvSpPr>
                <p:cNvPr id="272" name="テキスト ボックス 271"/>
                <p:cNvSpPr txBox="1"/>
                <p:nvPr/>
              </p:nvSpPr>
              <p:spPr>
                <a:xfrm rot="10800000">
                  <a:off x="1755125" y="1561214"/>
                  <a:ext cx="461664" cy="1735985"/>
                </a:xfrm>
                <a:prstGeom prst="rect">
                  <a:avLst/>
                </a:prstGeom>
                <a:solidFill>
                  <a:sysClr val="window" lastClr="FFFFFF"/>
                </a:solid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depth</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sp>
            <p:nvSpPr>
              <p:cNvPr id="270" name="テキスト ボックス 269"/>
              <p:cNvSpPr txBox="1"/>
              <p:nvPr/>
            </p:nvSpPr>
            <p:spPr>
              <a:xfrm>
                <a:off x="3730738" y="4389222"/>
                <a:ext cx="1723625"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latitude</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grpSp>
      <p:grpSp>
        <p:nvGrpSpPr>
          <p:cNvPr id="273" name="図形グループ 272"/>
          <p:cNvGrpSpPr/>
          <p:nvPr/>
        </p:nvGrpSpPr>
        <p:grpSpPr>
          <a:xfrm>
            <a:off x="22189453" y="29974501"/>
            <a:ext cx="4667429" cy="2453601"/>
            <a:chOff x="178725" y="676574"/>
            <a:chExt cx="8290163" cy="4521217"/>
          </a:xfrm>
        </p:grpSpPr>
        <p:pic>
          <p:nvPicPr>
            <p:cNvPr id="274" name="図 273" descr="MassStreamFunc-EOSJM95_IDIFF_CA_GM.jpg"/>
            <p:cNvPicPr>
              <a:picLocks noChangeAspect="1"/>
            </p:cNvPicPr>
            <p:nvPr/>
          </p:nvPicPr>
          <p:blipFill rotWithShape="1">
            <a:blip r:embed="rId13">
              <a:extLst>
                <a:ext uri="{28A0092B-C50C-407E-A947-70E740481C1C}">
                  <a14:useLocalDpi xmlns:a14="http://schemas.microsoft.com/office/drawing/2010/main" val="0"/>
                </a:ext>
              </a:extLst>
            </a:blip>
            <a:srcRect l="12520" t="10673" r="10411" b="77830"/>
            <a:stretch/>
          </p:blipFill>
          <p:spPr>
            <a:xfrm>
              <a:off x="1092317" y="676574"/>
              <a:ext cx="7166572" cy="1963994"/>
            </a:xfrm>
            <a:prstGeom prst="rect">
              <a:avLst/>
            </a:prstGeom>
          </p:spPr>
        </p:pic>
        <p:pic>
          <p:nvPicPr>
            <p:cNvPr id="275" name="図 274" descr="MassStreamFunc-EOSJM95_IDIFF_CA_GM.jpg"/>
            <p:cNvPicPr>
              <a:picLocks noChangeAspect="1"/>
            </p:cNvPicPr>
            <p:nvPr/>
          </p:nvPicPr>
          <p:blipFill rotWithShape="1">
            <a:blip r:embed="rId13">
              <a:extLst>
                <a:ext uri="{28A0092B-C50C-407E-A947-70E740481C1C}">
                  <a14:useLocalDpi xmlns:a14="http://schemas.microsoft.com/office/drawing/2010/main" val="0"/>
                </a:ext>
              </a:extLst>
            </a:blip>
            <a:srcRect l="2759" t="21918" r="8077" b="24671"/>
            <a:stretch/>
          </p:blipFill>
          <p:spPr>
            <a:xfrm>
              <a:off x="202230" y="2595326"/>
              <a:ext cx="8266658" cy="2207693"/>
            </a:xfrm>
            <a:prstGeom prst="rect">
              <a:avLst/>
            </a:prstGeom>
          </p:spPr>
        </p:pic>
        <p:grpSp>
          <p:nvGrpSpPr>
            <p:cNvPr id="276" name="図形グループ 275"/>
            <p:cNvGrpSpPr/>
            <p:nvPr/>
          </p:nvGrpSpPr>
          <p:grpSpPr>
            <a:xfrm>
              <a:off x="178725" y="704798"/>
              <a:ext cx="5735316" cy="4492993"/>
              <a:chOff x="178725" y="704798"/>
              <a:chExt cx="5735316" cy="4492993"/>
            </a:xfrm>
          </p:grpSpPr>
          <p:grpSp>
            <p:nvGrpSpPr>
              <p:cNvPr id="277" name="図形グループ 276"/>
              <p:cNvGrpSpPr/>
              <p:nvPr/>
            </p:nvGrpSpPr>
            <p:grpSpPr>
              <a:xfrm>
                <a:off x="178725" y="704798"/>
                <a:ext cx="936082" cy="3865500"/>
                <a:chOff x="1790514" y="428272"/>
                <a:chExt cx="936082" cy="3982231"/>
              </a:xfrm>
            </p:grpSpPr>
            <p:pic>
              <p:nvPicPr>
                <p:cNvPr id="279" name="図 278" descr="スクリーンショット 2015-08-03 19.14.05.png"/>
                <p:cNvPicPr>
                  <a:picLocks noChangeAspect="1"/>
                </p:cNvPicPr>
                <p:nvPr/>
              </p:nvPicPr>
              <p:blipFill rotWithShape="1">
                <a:blip r:embed="rId3">
                  <a:extLst>
                    <a:ext uri="{28A0092B-C50C-407E-A947-70E740481C1C}">
                      <a14:useLocalDpi xmlns:a14="http://schemas.microsoft.com/office/drawing/2010/main" val="0"/>
                    </a:ext>
                  </a:extLst>
                </a:blip>
                <a:srcRect l="92447" r="3509" b="10900"/>
                <a:stretch/>
              </p:blipFill>
              <p:spPr>
                <a:xfrm>
                  <a:off x="2388684" y="428272"/>
                  <a:ext cx="337912" cy="3982231"/>
                </a:xfrm>
                <a:prstGeom prst="rect">
                  <a:avLst/>
                </a:prstGeom>
              </p:spPr>
            </p:pic>
            <p:sp>
              <p:nvSpPr>
                <p:cNvPr id="280" name="テキスト ボックス 279"/>
                <p:cNvSpPr txBox="1"/>
                <p:nvPr/>
              </p:nvSpPr>
              <p:spPr>
                <a:xfrm rot="10800000">
                  <a:off x="1790514" y="1561215"/>
                  <a:ext cx="461665" cy="1735983"/>
                </a:xfrm>
                <a:prstGeom prst="rect">
                  <a:avLst/>
                </a:prstGeom>
                <a:solidFill>
                  <a:sysClr val="window" lastClr="FFFFFF"/>
                </a:solid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depth</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sp>
            <p:nvSpPr>
              <p:cNvPr id="278" name="テキスト ボックス 277"/>
              <p:cNvSpPr txBox="1"/>
              <p:nvPr/>
            </p:nvSpPr>
            <p:spPr>
              <a:xfrm>
                <a:off x="3661702" y="4632640"/>
                <a:ext cx="2252339" cy="56515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latitude</a:t>
                </a:r>
                <a:endParaRPr kumimoji="1" lang="ja-JP" altLang="en-US" sz="1800" b="0" i="0" u="none" strike="noStrike" kern="0" cap="none" spc="0" normalizeH="0" baseline="0" noProof="0" dirty="0" smtClean="0">
                  <a:ln>
                    <a:noFill/>
                  </a:ln>
                  <a:solidFill>
                    <a:sysClr val="windowText" lastClr="000000"/>
                  </a:solidFill>
                  <a:effectLst/>
                  <a:uLnTx/>
                  <a:uFillTx/>
                </a:endParaRPr>
              </a:p>
            </p:txBody>
          </p:sp>
        </p:grpSp>
      </p:grpSp>
      <p:sp>
        <p:nvSpPr>
          <p:cNvPr id="9" name="テキスト ボックス 8"/>
          <p:cNvSpPr txBox="1"/>
          <p:nvPr/>
        </p:nvSpPr>
        <p:spPr>
          <a:xfrm>
            <a:off x="18159696" y="26845571"/>
            <a:ext cx="2475817"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ja-JP" sz="2800" b="1" dirty="0" err="1"/>
              <a:t>c</a:t>
            </a:r>
            <a:r>
              <a:rPr kumimoji="1" lang="en-US" altLang="ja-JP" sz="2800" b="1" dirty="0" err="1" smtClean="0"/>
              <a:t>onst</a:t>
            </a:r>
            <a:r>
              <a:rPr kumimoji="1" lang="en-US" altLang="ja-JP" sz="2800" b="1" dirty="0" smtClean="0"/>
              <a:t>-dens</a:t>
            </a:r>
            <a:endParaRPr kumimoji="1" lang="ja-JP" altLang="en-US" sz="2800" b="1" dirty="0"/>
          </a:p>
        </p:txBody>
      </p:sp>
      <p:sp>
        <p:nvSpPr>
          <p:cNvPr id="281" name="テキスト ボックス 280"/>
          <p:cNvSpPr txBox="1"/>
          <p:nvPr/>
        </p:nvSpPr>
        <p:spPr>
          <a:xfrm>
            <a:off x="23523956" y="26845571"/>
            <a:ext cx="2457182"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ja-JP" sz="2800" b="1" dirty="0" smtClean="0"/>
              <a:t>c</a:t>
            </a:r>
            <a:r>
              <a:rPr kumimoji="1" lang="en-US" altLang="ja-JP" sz="2800" b="1" dirty="0" smtClean="0"/>
              <a:t>ontrol</a:t>
            </a:r>
            <a:endParaRPr kumimoji="1" lang="ja-JP" altLang="en-US" sz="2800" b="1" dirty="0"/>
          </a:p>
        </p:txBody>
      </p:sp>
      <p:sp>
        <p:nvSpPr>
          <p:cNvPr id="282" name="テキスト ボックス 281"/>
          <p:cNvSpPr txBox="1"/>
          <p:nvPr/>
        </p:nvSpPr>
        <p:spPr>
          <a:xfrm>
            <a:off x="28644578" y="34961145"/>
            <a:ext cx="2457182"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ja-JP" sz="2800" b="1" dirty="0" smtClean="0"/>
              <a:t>c</a:t>
            </a:r>
            <a:r>
              <a:rPr kumimoji="1" lang="en-US" altLang="ja-JP" sz="2800" b="1" dirty="0" smtClean="0"/>
              <a:t>ontrol</a:t>
            </a:r>
            <a:endParaRPr kumimoji="1" lang="ja-JP" altLang="en-US" sz="2800" b="1" dirty="0"/>
          </a:p>
        </p:txBody>
      </p:sp>
      <p:sp>
        <p:nvSpPr>
          <p:cNvPr id="283" name="テキスト ボックス 282"/>
          <p:cNvSpPr txBox="1"/>
          <p:nvPr/>
        </p:nvSpPr>
        <p:spPr>
          <a:xfrm>
            <a:off x="23650956" y="34940709"/>
            <a:ext cx="2457182"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altLang="ja-JP" sz="2800" b="1" dirty="0" err="1" smtClean="0"/>
              <a:t>c</a:t>
            </a:r>
            <a:r>
              <a:rPr kumimoji="1" lang="en-US" altLang="ja-JP" sz="2800" b="1" dirty="0" err="1" smtClean="0"/>
              <a:t>onvOnly</a:t>
            </a:r>
            <a:endParaRPr kumimoji="1" lang="ja-JP" altLang="en-US" sz="2800" b="1" dirty="0"/>
          </a:p>
        </p:txBody>
      </p:sp>
      <p:sp>
        <p:nvSpPr>
          <p:cNvPr id="284" name="テキスト ボックス 283"/>
          <p:cNvSpPr txBox="1"/>
          <p:nvPr/>
        </p:nvSpPr>
        <p:spPr>
          <a:xfrm>
            <a:off x="18214211" y="34939001"/>
            <a:ext cx="2457182"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ja-JP" sz="2800" b="1" dirty="0" err="1" smtClean="0"/>
              <a:t>noSGSParam</a:t>
            </a:r>
            <a:endParaRPr kumimoji="1" lang="ja-JP" altLang="en-US" sz="2800" b="1" dirty="0"/>
          </a:p>
        </p:txBody>
      </p:sp>
      <p:sp>
        <p:nvSpPr>
          <p:cNvPr id="285" name="テキスト ボックス 284"/>
          <p:cNvSpPr txBox="1"/>
          <p:nvPr/>
        </p:nvSpPr>
        <p:spPr>
          <a:xfrm>
            <a:off x="16941065" y="32314838"/>
            <a:ext cx="10247335" cy="769441"/>
          </a:xfrm>
          <a:prstGeom prst="rect">
            <a:avLst/>
          </a:prstGeom>
          <a:noFill/>
        </p:spPr>
        <p:txBody>
          <a:bodyPr wrap="square" rtlCol="0">
            <a:spAutoFit/>
          </a:bodyPr>
          <a:lstStyle/>
          <a:p>
            <a:r>
              <a:rPr kumimoji="1" lang="en-US" altLang="ja-JP" sz="2400" dirty="0" smtClean="0"/>
              <a:t>Figure</a:t>
            </a:r>
            <a:r>
              <a:rPr kumimoji="1" lang="en-US" altLang="ja-JP" sz="2400" dirty="0" smtClean="0"/>
              <a:t> 5:</a:t>
            </a:r>
            <a:r>
              <a:rPr kumimoji="1" lang="en-US" altLang="ja-JP" sz="2400" dirty="0" smtClean="0"/>
              <a:t> </a:t>
            </a:r>
            <a:r>
              <a:rPr kumimoji="1" lang="en-US" altLang="ja-JP" sz="2000" dirty="0" smtClean="0"/>
              <a:t>Steady state </a:t>
            </a:r>
            <a:r>
              <a:rPr kumimoji="1" lang="en-US" altLang="ja-JP" sz="2000" dirty="0" err="1" smtClean="0"/>
              <a:t>meridional</a:t>
            </a:r>
            <a:r>
              <a:rPr kumimoji="1" lang="en-US" altLang="ja-JP" sz="2000" dirty="0" smtClean="0"/>
              <a:t> </a:t>
            </a:r>
            <a:r>
              <a:rPr lang="en-US" altLang="ja-JP" sz="2000" dirty="0" smtClean="0"/>
              <a:t>cross </a:t>
            </a:r>
            <a:r>
              <a:rPr lang="en-US" altLang="ja-JP" sz="2000" dirty="0" smtClean="0"/>
              <a:t>section</a:t>
            </a:r>
            <a:r>
              <a:rPr kumimoji="1" lang="en-US" altLang="ja-JP" sz="2000" dirty="0" smtClean="0"/>
              <a:t> </a:t>
            </a:r>
            <a:r>
              <a:rPr kumimoji="1" lang="en-US" altLang="ja-JP" sz="2000" dirty="0" smtClean="0"/>
              <a:t>of (upper panels) zonal flow (in m/s)</a:t>
            </a:r>
            <a:r>
              <a:rPr lang="en-US" altLang="ja-JP" sz="2000" dirty="0" smtClean="0"/>
              <a:t>, (lower panels) </a:t>
            </a:r>
            <a:r>
              <a:rPr lang="en-US" altLang="ja-JP" sz="2000" dirty="0" err="1" smtClean="0"/>
              <a:t>Eulerian</a:t>
            </a:r>
            <a:r>
              <a:rPr lang="en-US" altLang="ja-JP" sz="2000" dirty="0" smtClean="0"/>
              <a:t>-mean overturning circulation (in </a:t>
            </a:r>
            <a:r>
              <a:rPr lang="en-US" altLang="ja-JP" sz="2000" dirty="0" err="1" smtClean="0"/>
              <a:t>Sv</a:t>
            </a:r>
            <a:r>
              <a:rPr lang="en-US" altLang="ja-JP" sz="2000" dirty="0" smtClean="0"/>
              <a:t>)</a:t>
            </a:r>
            <a:endParaRPr kumimoji="1" lang="ja-JP" altLang="en-US" sz="2000" dirty="0"/>
          </a:p>
        </p:txBody>
      </p:sp>
      <p:sp>
        <p:nvSpPr>
          <p:cNvPr id="286" name="テキスト ボックス 285"/>
          <p:cNvSpPr txBox="1"/>
          <p:nvPr/>
        </p:nvSpPr>
        <p:spPr>
          <a:xfrm>
            <a:off x="16912541" y="40632841"/>
            <a:ext cx="15863006" cy="461665"/>
          </a:xfrm>
          <a:prstGeom prst="rect">
            <a:avLst/>
          </a:prstGeom>
          <a:noFill/>
        </p:spPr>
        <p:txBody>
          <a:bodyPr wrap="square" rtlCol="0">
            <a:spAutoFit/>
          </a:bodyPr>
          <a:lstStyle/>
          <a:p>
            <a:r>
              <a:rPr kumimoji="1" lang="en-US" altLang="ja-JP" sz="2400" dirty="0" smtClean="0"/>
              <a:t>Figure</a:t>
            </a:r>
            <a:r>
              <a:rPr kumimoji="1" lang="en-US" altLang="ja-JP" sz="2400" dirty="0" smtClean="0"/>
              <a:t> 6:</a:t>
            </a:r>
            <a:r>
              <a:rPr kumimoji="1" lang="en-US" altLang="ja-JP" sz="2400" dirty="0" smtClean="0"/>
              <a:t> </a:t>
            </a:r>
            <a:r>
              <a:rPr kumimoji="1" lang="en-US" altLang="ja-JP" sz="2000" dirty="0" smtClean="0"/>
              <a:t>Steady state </a:t>
            </a:r>
            <a:r>
              <a:rPr kumimoji="1" lang="en-US" altLang="ja-JP" sz="2000" dirty="0" err="1" smtClean="0"/>
              <a:t>meridional</a:t>
            </a:r>
            <a:r>
              <a:rPr kumimoji="1" lang="en-US" altLang="ja-JP" sz="2000" dirty="0" smtClean="0"/>
              <a:t> </a:t>
            </a:r>
            <a:r>
              <a:rPr lang="en-US" altLang="ja-JP" sz="2000" dirty="0" smtClean="0"/>
              <a:t>cross </a:t>
            </a:r>
            <a:r>
              <a:rPr lang="en-US" altLang="ja-JP" sz="2000" dirty="0" smtClean="0"/>
              <a:t>section</a:t>
            </a:r>
            <a:r>
              <a:rPr kumimoji="1" lang="en-US" altLang="ja-JP" sz="2000" dirty="0" smtClean="0"/>
              <a:t> </a:t>
            </a:r>
            <a:r>
              <a:rPr kumimoji="1" lang="en-US" altLang="ja-JP" sz="2000" dirty="0" smtClean="0"/>
              <a:t>of </a:t>
            </a:r>
            <a:r>
              <a:rPr lang="en-US" altLang="ja-JP" sz="2000" dirty="0" smtClean="0"/>
              <a:t>(upper panels) potential temperature (in K) and (lower panels) salinity (in </a:t>
            </a:r>
            <a:r>
              <a:rPr lang="en-US" altLang="ja-JP" sz="2000" dirty="0" err="1" smtClean="0"/>
              <a:t>psu</a:t>
            </a:r>
            <a:r>
              <a:rPr lang="en-US" altLang="ja-JP" sz="2000" dirty="0" smtClean="0"/>
              <a:t>). </a:t>
            </a:r>
            <a:endParaRPr kumimoji="1" lang="ja-JP" altLang="en-US" sz="2000" dirty="0"/>
          </a:p>
        </p:txBody>
      </p:sp>
      <p:sp>
        <p:nvSpPr>
          <p:cNvPr id="4" name="テキスト ボックス 3"/>
          <p:cNvSpPr txBox="1"/>
          <p:nvPr/>
        </p:nvSpPr>
        <p:spPr>
          <a:xfrm>
            <a:off x="17009107" y="23459752"/>
            <a:ext cx="15302059" cy="2062103"/>
          </a:xfrm>
          <a:prstGeom prst="rect">
            <a:avLst/>
          </a:prstGeom>
          <a:noFill/>
        </p:spPr>
        <p:txBody>
          <a:bodyPr wrap="square" rtlCol="0">
            <a:spAutoFit/>
          </a:bodyPr>
          <a:lstStyle/>
          <a:p>
            <a:pPr marL="457200" indent="-457200">
              <a:buFont typeface="Arial"/>
              <a:buChar char="•"/>
            </a:pPr>
            <a:r>
              <a:rPr lang="en-US" altLang="ja-JP" sz="3200" dirty="0" smtClean="0"/>
              <a:t>The zonal flow is strong, while the </a:t>
            </a:r>
            <a:r>
              <a:rPr lang="en-US" altLang="ja-JP" sz="3200" dirty="0" err="1" smtClean="0"/>
              <a:t>meridional</a:t>
            </a:r>
            <a:r>
              <a:rPr lang="en-US" altLang="ja-JP" sz="3200" dirty="0" smtClean="0"/>
              <a:t> overturning circulation is weak. </a:t>
            </a:r>
            <a:endParaRPr kumimoji="1" lang="en-US" altLang="ja-JP" sz="3200" dirty="0" smtClean="0"/>
          </a:p>
          <a:p>
            <a:pPr marL="457200" indent="-457200">
              <a:buFont typeface="Arial"/>
              <a:buChar char="•"/>
            </a:pPr>
            <a:r>
              <a:rPr lang="en-US" altLang="ja-JP" sz="3200" dirty="0" smtClean="0"/>
              <a:t>The thermocline and halocline are deeper than the ocean which has shores.</a:t>
            </a:r>
          </a:p>
          <a:p>
            <a:pPr marL="457200" indent="-457200">
              <a:buFont typeface="Arial"/>
              <a:buChar char="•"/>
            </a:pPr>
            <a:r>
              <a:rPr kumimoji="1" lang="en-US" altLang="ja-JP" sz="3200" dirty="0" smtClean="0"/>
              <a:t>These are fundamental features of ocean general circulation on an </a:t>
            </a:r>
            <a:r>
              <a:rPr kumimoji="1" lang="en-US" altLang="ja-JP" sz="3200" dirty="0" err="1" smtClean="0"/>
              <a:t>aquaplanet</a:t>
            </a:r>
            <a:r>
              <a:rPr kumimoji="1" lang="en-US" altLang="ja-JP" sz="3200" dirty="0" smtClean="0"/>
              <a:t> found by previous studies (Smith </a:t>
            </a:r>
            <a:r>
              <a:rPr kumimoji="1" lang="en-US" altLang="ja-JP" sz="3200" b="1" i="1" dirty="0" smtClean="0"/>
              <a:t>et al</a:t>
            </a:r>
            <a:r>
              <a:rPr kumimoji="1" lang="en-US" altLang="ja-JP" sz="3200" dirty="0" smtClean="0"/>
              <a:t>., 2006; Marshall </a:t>
            </a:r>
            <a:r>
              <a:rPr kumimoji="1" lang="en-US" altLang="ja-JP" sz="3200" b="1" i="1" dirty="0" smtClean="0"/>
              <a:t>et al</a:t>
            </a:r>
            <a:r>
              <a:rPr kumimoji="1" lang="en-US" altLang="ja-JP" sz="3200" dirty="0" smtClean="0"/>
              <a:t>. 2007). </a:t>
            </a:r>
            <a:endParaRPr kumimoji="1" lang="ja-JP" altLang="en-US" sz="3200" dirty="0"/>
          </a:p>
        </p:txBody>
      </p:sp>
      <p:sp>
        <p:nvSpPr>
          <p:cNvPr id="163" name="テキスト ボックス 162"/>
          <p:cNvSpPr txBox="1"/>
          <p:nvPr/>
        </p:nvSpPr>
        <p:spPr>
          <a:xfrm>
            <a:off x="26982229" y="27310745"/>
            <a:ext cx="5597779" cy="5509200"/>
          </a:xfrm>
          <a:prstGeom prst="rect">
            <a:avLst/>
          </a:prstGeom>
          <a:noFill/>
        </p:spPr>
        <p:txBody>
          <a:bodyPr wrap="square" rtlCol="0">
            <a:spAutoFit/>
          </a:bodyPr>
          <a:lstStyle/>
          <a:p>
            <a:pPr marL="457200" indent="-457200">
              <a:buFont typeface="Arial"/>
              <a:buChar char="•"/>
            </a:pPr>
            <a:r>
              <a:rPr lang="en-US" altLang="ja-JP" sz="3200" dirty="0" smtClean="0"/>
              <a:t>The structure of zonal flow dependent on ocean depth relates to horizontal variation of density field. </a:t>
            </a:r>
            <a:endParaRPr kumimoji="1" lang="en-US" altLang="ja-JP" sz="3200" dirty="0" smtClean="0"/>
          </a:p>
          <a:p>
            <a:pPr marL="457200" indent="-457200">
              <a:buFont typeface="Arial"/>
              <a:buChar char="•"/>
            </a:pPr>
            <a:r>
              <a:rPr lang="en-US" altLang="ja-JP" sz="3200" dirty="0" smtClean="0"/>
              <a:t>The density variation seems to influence the structure of </a:t>
            </a:r>
            <a:r>
              <a:rPr lang="en-US" altLang="ja-JP" sz="3200" dirty="0" err="1" smtClean="0"/>
              <a:t>meridional</a:t>
            </a:r>
            <a:r>
              <a:rPr lang="en-US" altLang="ja-JP" sz="3200" dirty="0" smtClean="0"/>
              <a:t> overturning circulation at low latitudes, but does not at </a:t>
            </a:r>
            <a:r>
              <a:rPr lang="en-US" altLang="ja-JP" sz="3200" dirty="0" err="1" smtClean="0"/>
              <a:t>midlatitudes</a:t>
            </a:r>
            <a:r>
              <a:rPr lang="en-US" altLang="ja-JP" sz="3200" dirty="0" smtClean="0"/>
              <a:t> and high latitudes. </a:t>
            </a:r>
            <a:endParaRPr kumimoji="1" lang="ja-JP" altLang="en-US" sz="3200" dirty="0"/>
          </a:p>
        </p:txBody>
      </p:sp>
      <p:sp>
        <p:nvSpPr>
          <p:cNvPr id="164" name="テキスト ボックス 163"/>
          <p:cNvSpPr txBox="1"/>
          <p:nvPr/>
        </p:nvSpPr>
        <p:spPr>
          <a:xfrm>
            <a:off x="16635948" y="41191759"/>
            <a:ext cx="15995219" cy="2062103"/>
          </a:xfrm>
          <a:prstGeom prst="rect">
            <a:avLst/>
          </a:prstGeom>
          <a:noFill/>
        </p:spPr>
        <p:txBody>
          <a:bodyPr wrap="square" rtlCol="0">
            <a:spAutoFit/>
          </a:bodyPr>
          <a:lstStyle/>
          <a:p>
            <a:pPr marL="457200" indent="-457200">
              <a:buFont typeface="Arial"/>
              <a:buChar char="•"/>
            </a:pPr>
            <a:r>
              <a:rPr lang="en-US" altLang="ja-JP" sz="3200" dirty="0" smtClean="0"/>
              <a:t>The comparison between </a:t>
            </a:r>
            <a:r>
              <a:rPr lang="en-US" altLang="ja-JP" sz="3200" b="1" dirty="0" err="1" smtClean="0"/>
              <a:t>noSGSParam</a:t>
            </a:r>
            <a:r>
              <a:rPr lang="en-US" altLang="ja-JP" sz="3200" dirty="0" smtClean="0"/>
              <a:t> and </a:t>
            </a:r>
            <a:r>
              <a:rPr lang="en-US" altLang="ja-JP" sz="3200" b="1" dirty="0" err="1" smtClean="0"/>
              <a:t>convOnly</a:t>
            </a:r>
            <a:r>
              <a:rPr lang="en-US" altLang="ja-JP" sz="3200" dirty="0" smtClean="0"/>
              <a:t> cases shows that convective adjustment scheme plays a role in efficient vertical mixing at high latitudes. </a:t>
            </a:r>
          </a:p>
          <a:p>
            <a:pPr marL="457200" indent="-457200">
              <a:buFont typeface="Arial"/>
              <a:buChar char="•"/>
            </a:pPr>
            <a:r>
              <a:rPr kumimoji="1" lang="en-US" altLang="ja-JP" sz="3200" dirty="0" smtClean="0"/>
              <a:t>The comparison between </a:t>
            </a:r>
            <a:r>
              <a:rPr kumimoji="1" lang="en-US" altLang="ja-JP" sz="3200" b="1" dirty="0" err="1" smtClean="0"/>
              <a:t>convOnly</a:t>
            </a:r>
            <a:r>
              <a:rPr kumimoji="1" lang="en-US" altLang="ja-JP" sz="3200" dirty="0" smtClean="0"/>
              <a:t> and </a:t>
            </a:r>
            <a:r>
              <a:rPr kumimoji="1" lang="en-US" altLang="ja-JP" sz="3200" b="1" dirty="0" smtClean="0"/>
              <a:t>control</a:t>
            </a:r>
            <a:r>
              <a:rPr kumimoji="1" lang="en-US" altLang="ja-JP" sz="3200" dirty="0" smtClean="0"/>
              <a:t> cases shows that </a:t>
            </a:r>
            <a:r>
              <a:rPr kumimoji="1" lang="en-US" altLang="ja-JP" sz="3200" dirty="0" err="1" smtClean="0"/>
              <a:t>mesoscale</a:t>
            </a:r>
            <a:r>
              <a:rPr kumimoji="1" lang="en-US" altLang="ja-JP" sz="3200" dirty="0" smtClean="0"/>
              <a:t> eddy mixing scheme maintains the sharp vertical gradients of thermocline and halocline. </a:t>
            </a:r>
            <a:endParaRPr kumimoji="1" lang="ja-JP" altLang="en-US" sz="3200" dirty="0"/>
          </a:p>
        </p:txBody>
      </p:sp>
      <p:pic>
        <p:nvPicPr>
          <p:cNvPr id="15" name="図 14" descr="ogcm_schematic2.jpg"/>
          <p:cNvPicPr>
            <a:picLocks noChangeAspect="1"/>
          </p:cNvPicPr>
          <p:nvPr/>
        </p:nvPicPr>
        <p:blipFill rotWithShape="1">
          <a:blip r:embed="rId16">
            <a:extLst>
              <a:ext uri="{28A0092B-C50C-407E-A947-70E740481C1C}">
                <a14:useLocalDpi xmlns:a14="http://schemas.microsoft.com/office/drawing/2010/main" val="0"/>
              </a:ext>
            </a:extLst>
          </a:blip>
          <a:srcRect l="18630" t="19662" r="38378" b="34733"/>
          <a:stretch/>
        </p:blipFill>
        <p:spPr>
          <a:xfrm>
            <a:off x="11327174" y="21883347"/>
            <a:ext cx="4911802" cy="3877928"/>
          </a:xfrm>
          <a:prstGeom prst="rect">
            <a:avLst/>
          </a:prstGeom>
        </p:spPr>
      </p:pic>
      <p:sp>
        <p:nvSpPr>
          <p:cNvPr id="17" name="テキスト ボックス 16"/>
          <p:cNvSpPr txBox="1"/>
          <p:nvPr/>
        </p:nvSpPr>
        <p:spPr>
          <a:xfrm>
            <a:off x="3556000" y="3724958"/>
            <a:ext cx="26613577" cy="830997"/>
          </a:xfrm>
          <a:prstGeom prst="rect">
            <a:avLst/>
          </a:prstGeom>
          <a:noFill/>
        </p:spPr>
        <p:txBody>
          <a:bodyPr wrap="square" rtlCol="0">
            <a:spAutoFit/>
          </a:bodyPr>
          <a:lstStyle/>
          <a:p>
            <a:r>
              <a:rPr lang="en-US" altLang="ja-JP" sz="3600" baseline="30000"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 [1] Graduate School of Science, Kobe University, [2] RIKEN Advanced Institute for </a:t>
            </a:r>
            <a:r>
              <a:rPr lang="en-US" altLang="ja-JP" sz="3600" baseline="3000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Computat</a:t>
            </a:r>
            <a:r>
              <a:rPr lang="en-US" altLang="ja-JP" sz="3600" baseline="3000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ional</a:t>
            </a:r>
            <a:r>
              <a:rPr lang="en-US" altLang="ja-JP" sz="3600" baseline="3000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 </a:t>
            </a:r>
            <a:r>
              <a:rPr lang="en-US" altLang="ja-JP" sz="3600" baseline="30000"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Science, [3] Faculty of Sciences, Kyushu University [4] Research Institute for Mathematical Sciences, Kyoto University, [5] Graduate School of Science, Hokkaido University</a:t>
            </a:r>
            <a:endParaRPr kumimoji="1" lang="ja-JP" altLang="en-US" sz="3600" dirty="0"/>
          </a:p>
        </p:txBody>
      </p:sp>
      <p:sp>
        <p:nvSpPr>
          <p:cNvPr id="18" name="テキスト ボックス 17"/>
          <p:cNvSpPr txBox="1"/>
          <p:nvPr/>
        </p:nvSpPr>
        <p:spPr>
          <a:xfrm>
            <a:off x="1551272" y="41914764"/>
            <a:ext cx="11785600" cy="461665"/>
          </a:xfrm>
          <a:prstGeom prst="rect">
            <a:avLst/>
          </a:prstGeom>
          <a:noFill/>
        </p:spPr>
        <p:txBody>
          <a:bodyPr wrap="square" rtlCol="0">
            <a:spAutoFit/>
          </a:bodyPr>
          <a:lstStyle/>
          <a:p>
            <a:r>
              <a:rPr kumimoji="1" lang="en-US" altLang="ja-JP" sz="2400" dirty="0" smtClean="0"/>
              <a:t>(GM: </a:t>
            </a:r>
            <a:r>
              <a:rPr kumimoji="1" lang="en-US" altLang="ja-JP" sz="2400" dirty="0" err="1" smtClean="0"/>
              <a:t>mesoscale</a:t>
            </a:r>
            <a:r>
              <a:rPr kumimoji="1" lang="en-US" altLang="ja-JP" sz="2400" dirty="0" smtClean="0"/>
              <a:t> eddy mixing scheme, CA: convective adjustment scheme) </a:t>
            </a:r>
            <a:endParaRPr kumimoji="1" lang="ja-JP" altLang="en-US" sz="2400" dirty="0"/>
          </a:p>
        </p:txBody>
      </p:sp>
      <p:pic>
        <p:nvPicPr>
          <p:cNvPr id="10" name="図 9" descr="ogcm_schematic.jpg"/>
          <p:cNvPicPr>
            <a:picLocks noChangeAspect="1"/>
          </p:cNvPicPr>
          <p:nvPr/>
        </p:nvPicPr>
        <p:blipFill rotWithShape="1">
          <a:blip r:embed="rId17">
            <a:extLst>
              <a:ext uri="{28A0092B-C50C-407E-A947-70E740481C1C}">
                <a14:useLocalDpi xmlns:a14="http://schemas.microsoft.com/office/drawing/2010/main" val="0"/>
              </a:ext>
            </a:extLst>
          </a:blip>
          <a:srcRect l="30557" t="15222" r="24165" b="24444"/>
          <a:stretch/>
        </p:blipFill>
        <p:spPr>
          <a:xfrm>
            <a:off x="9054912" y="21188103"/>
            <a:ext cx="3017391" cy="3015538"/>
          </a:xfrm>
          <a:prstGeom prst="rect">
            <a:avLst/>
          </a:prstGeom>
        </p:spPr>
      </p:pic>
      <p:pic>
        <p:nvPicPr>
          <p:cNvPr id="19" name="図 18" descr="earth.png"/>
          <p:cNvPicPr>
            <a:picLocks noChangeAspect="1"/>
          </p:cNvPicPr>
          <p:nvPr/>
        </p:nvPicPr>
        <p:blipFill rotWithShape="1">
          <a:blip r:embed="rId18">
            <a:extLst>
              <a:ext uri="{28A0092B-C50C-407E-A947-70E740481C1C}">
                <a14:useLocalDpi xmlns:a14="http://schemas.microsoft.com/office/drawing/2010/main" val="0"/>
              </a:ext>
            </a:extLst>
          </a:blip>
          <a:srcRect l="21396" t="23384" r="23105" b="23123"/>
          <a:stretch/>
        </p:blipFill>
        <p:spPr>
          <a:xfrm>
            <a:off x="10246609" y="9286206"/>
            <a:ext cx="2745327" cy="2646089"/>
          </a:xfrm>
          <a:prstGeom prst="rect">
            <a:avLst/>
          </a:prstGeom>
        </p:spPr>
      </p:pic>
      <p:pic>
        <p:nvPicPr>
          <p:cNvPr id="20" name="図 19" descr="aquaplanet.png"/>
          <p:cNvPicPr>
            <a:picLocks noChangeAspect="1"/>
          </p:cNvPicPr>
          <p:nvPr/>
        </p:nvPicPr>
        <p:blipFill rotWithShape="1">
          <a:blip r:embed="rId19">
            <a:extLst>
              <a:ext uri="{28A0092B-C50C-407E-A947-70E740481C1C}">
                <a14:useLocalDpi xmlns:a14="http://schemas.microsoft.com/office/drawing/2010/main" val="0"/>
              </a:ext>
            </a:extLst>
          </a:blip>
          <a:srcRect l="20567" t="20754" r="22479" b="22202"/>
          <a:stretch/>
        </p:blipFill>
        <p:spPr>
          <a:xfrm>
            <a:off x="13130185" y="9168172"/>
            <a:ext cx="2778088" cy="2870199"/>
          </a:xfrm>
          <a:prstGeom prst="rect">
            <a:avLst/>
          </a:prstGeom>
          <a:ln w="38100" cmpd="sng">
            <a:solidFill>
              <a:srgbClr val="FF0000"/>
            </a:solidFill>
          </a:ln>
        </p:spPr>
      </p:pic>
      <p:sp>
        <p:nvSpPr>
          <p:cNvPr id="22" name="テキスト ボックス 21"/>
          <p:cNvSpPr txBox="1"/>
          <p:nvPr/>
        </p:nvSpPr>
        <p:spPr>
          <a:xfrm>
            <a:off x="12650100" y="8908209"/>
            <a:ext cx="17526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en-US" altLang="ja-JP" sz="2400" b="1" dirty="0" smtClean="0"/>
              <a:t>This study</a:t>
            </a:r>
            <a:endParaRPr kumimoji="1" lang="ja-JP" altLang="en-US" sz="2400" b="1" dirty="0"/>
          </a:p>
        </p:txBody>
      </p:sp>
    </p:spTree>
    <p:extLst>
      <p:ext uri="{BB962C8B-B14F-4D97-AF65-F5344CB8AC3E}">
        <p14:creationId xmlns:p14="http://schemas.microsoft.com/office/powerpoint/2010/main" val="29025901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革命">
  <a:themeElements>
    <a:clrScheme name="革命">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革命">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革命">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革命.thmx</Template>
  <TotalTime>9579</TotalTime>
  <Words>1214</Words>
  <Application>Microsoft Macintosh PowerPoint</Application>
  <PresentationFormat>ユーザー設定</PresentationFormat>
  <Paragraphs>130</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革命</vt:lpstr>
      <vt:lpstr>Development of ocean general circulation model to understand an aquaplanet climate  and preliminary numerical experiment  Author: Yuta Kawai1,2 Supervisors: Hirofumi Tomita2, Seiya Nishizawa2 , Yoshi-Yuki Hayashi1, Yoshiyuki O. Takahashi1, Kensuke Nakajima3, Shin-ichi Takehiro4, Masaki Ishiwatari5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Kawai Yuta</dc:creator>
  <cp:lastModifiedBy>Kawai Yuta</cp:lastModifiedBy>
  <cp:revision>148</cp:revision>
  <cp:lastPrinted>2015-08-06T09:22:11Z</cp:lastPrinted>
  <dcterms:created xsi:type="dcterms:W3CDTF">2015-08-03T01:01:30Z</dcterms:created>
  <dcterms:modified xsi:type="dcterms:W3CDTF">2015-08-09T17:00:09Z</dcterms:modified>
</cp:coreProperties>
</file>