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2" r:id="rId3"/>
    <p:sldId id="259" r:id="rId4"/>
    <p:sldId id="331" r:id="rId5"/>
    <p:sldId id="326" r:id="rId6"/>
    <p:sldId id="333" r:id="rId7"/>
    <p:sldId id="329" r:id="rId8"/>
    <p:sldId id="332" r:id="rId9"/>
    <p:sldId id="334" r:id="rId10"/>
    <p:sldId id="324" r:id="rId11"/>
    <p:sldId id="345" r:id="rId12"/>
    <p:sldId id="292" r:id="rId13"/>
    <p:sldId id="342" r:id="rId14"/>
    <p:sldId id="343" r:id="rId15"/>
    <p:sldId id="344" r:id="rId16"/>
    <p:sldId id="346" r:id="rId17"/>
    <p:sldId id="323" r:id="rId18"/>
    <p:sldId id="337" r:id="rId19"/>
    <p:sldId id="338" r:id="rId20"/>
    <p:sldId id="339" r:id="rId21"/>
    <p:sldId id="340" r:id="rId22"/>
    <p:sldId id="341" r:id="rId23"/>
  </p:sldIdLst>
  <p:sldSz cx="9144000" cy="6858000" type="screen4x3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5" autoAdjust="0"/>
    <p:restoredTop sz="94660"/>
  </p:normalViewPr>
  <p:slideViewPr>
    <p:cSldViewPr>
      <p:cViewPr varScale="1">
        <p:scale>
          <a:sx n="62" d="100"/>
          <a:sy n="62" d="100"/>
        </p:scale>
        <p:origin x="-5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r">
              <a:defRPr sz="1200"/>
            </a:lvl1pPr>
          </a:lstStyle>
          <a:p>
            <a:pPr>
              <a:defRPr/>
            </a:pPr>
            <a:fld id="{185FC84D-345D-4077-BADF-637C5E2D2205}" type="datetimeFigureOut">
              <a:rPr lang="ja-JP" altLang="en-US"/>
              <a:pPr>
                <a:defRPr/>
              </a:pPr>
              <a:t>2016/10/4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r">
              <a:defRPr sz="1200"/>
            </a:lvl1pPr>
          </a:lstStyle>
          <a:p>
            <a:pPr>
              <a:defRPr/>
            </a:pPr>
            <a:fld id="{CB169FA1-E1F1-48AC-8C2F-BF044EFD45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450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F82934-6DA5-415E-842D-B7931A2F64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3711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smtClean="0">
              <a:ea typeface="ＭＳ Ｐ明朝" pitchFamily="-111" charset="-128"/>
            </a:endParaRPr>
          </a:p>
          <a:p>
            <a:pPr defTabSz="881048"/>
            <a:endParaRPr lang="ja-JP" altLang="en-US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5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dirty="0" smtClean="0">
              <a:ea typeface="ＭＳ Ｐ明朝" pitchFamily="-111" charset="-128"/>
            </a:endParaRPr>
          </a:p>
          <a:p>
            <a:pPr defTabSz="881048"/>
            <a:endParaRPr lang="ja-JP" altLang="en-US" dirty="0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15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9128F1-D9AF-4035-BF30-56940EBC231F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9128F1-D9AF-4035-BF30-56940EBC231F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ja-JP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  <a:p>
            <a:pPr eaLnBrk="1" hangingPunct="1">
              <a:spcBef>
                <a:spcPct val="0"/>
              </a:spcBef>
            </a:pPr>
            <a:endParaRPr lang="en-US" altLang="ja-JP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ADE280-3B7A-4384-B6DE-818C0000CF57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ADE280-3B7A-4384-B6DE-818C0000CF57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ADE280-3B7A-4384-B6DE-818C0000CF57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ADE280-3B7A-4384-B6DE-818C0000CF57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731" indent="-2634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3994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6227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8459" indent="-20952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55614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812768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269921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727075" indent="-20952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ADE280-3B7A-4384-B6DE-818C0000CF57}" type="slidenum">
              <a:rPr lang="ja-JP" altLang="en-U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ja-JP" dirty="0" smtClean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716465"/>
            <a:ext cx="543242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latin typeface="Times New Roman" pitchFamily="18" charset="0"/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要点：大気成分と灰色放射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（前回は大気の気体定数、比熱は地球の値にした）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------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設定と合わせてまとめ直し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・系の記述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　　・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swamp,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灰色など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・スキームなど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・実際に用いた計算設定など 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(T21L48 </a:t>
            </a:r>
            <a:r>
              <a:rPr lang="ja-JP" altLang="en-US" dirty="0" smtClean="0">
                <a:latin typeface="Times New Roman" pitchFamily="18" charset="0"/>
                <a:ea typeface="ＭＳ Ｐ明朝" charset="-128"/>
              </a:rPr>
              <a:t>など</a:t>
            </a:r>
            <a:r>
              <a:rPr lang="en-US" altLang="ja-JP" dirty="0" smtClean="0">
                <a:latin typeface="Times New Roman" pitchFamily="18" charset="0"/>
                <a:ea typeface="ＭＳ Ｐ明朝" charset="-128"/>
              </a:rPr>
              <a:t>)</a:t>
            </a:r>
            <a:endParaRPr lang="ja-JP" altLang="en-US" dirty="0" smtClean="0">
              <a:latin typeface="Times New Roman" pitchFamily="18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smtClean="0">
              <a:ea typeface="ＭＳ Ｐ明朝" pitchFamily="-111" charset="-128"/>
            </a:endParaRPr>
          </a:p>
          <a:p>
            <a:pPr defTabSz="881048"/>
            <a:endParaRPr lang="ja-JP" altLang="en-US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6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dirty="0" smtClean="0">
              <a:ea typeface="ＭＳ Ｐ明朝" pitchFamily="-111" charset="-128"/>
            </a:endParaRPr>
          </a:p>
          <a:p>
            <a:pPr defTabSz="881048"/>
            <a:endParaRPr lang="ja-JP" altLang="en-US" dirty="0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7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363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4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6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8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7EA812C-3C88-46A5-8884-1F780437DDDC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4112" cy="3724275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5600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/>
              <a:t>ss2.gif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363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4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6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8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7EA812C-3C88-46A5-8884-1F780437DDDC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4112" cy="3724275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5600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/>
              <a:t>ss2.gif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363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4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6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8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7EA812C-3C88-46A5-8884-1F780437DDDC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4112" cy="3724275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5600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/>
              <a:t>ss2.gif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363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4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6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81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1B74E3C-C196-48E8-94CC-7929C67A7F61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4112" cy="372427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5600" cy="447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/>
              <a:t>ss2.gif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dirty="0" smtClean="0">
              <a:ea typeface="ＭＳ Ｐ明朝" pitchFamily="-111" charset="-128"/>
            </a:endParaRPr>
          </a:p>
          <a:p>
            <a:pPr defTabSz="881048"/>
            <a:endParaRPr lang="ja-JP" altLang="en-US" dirty="0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13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48"/>
            <a:endParaRPr lang="en-US" altLang="ja-JP" dirty="0" smtClean="0">
              <a:ea typeface="ＭＳ Ｐ明朝" pitchFamily="-111" charset="-128"/>
            </a:endParaRPr>
          </a:p>
          <a:p>
            <a:pPr defTabSz="881048"/>
            <a:endParaRPr lang="ja-JP" altLang="en-US" dirty="0" smtClean="0">
              <a:ea typeface="ＭＳ Ｐ明朝" pitchFamily="-111" charset="-128"/>
            </a:endParaRPr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D06A47-F736-4215-ABBC-1AEF46E20FF9}" type="slidenum">
              <a:rPr lang="ja-JP" altLang="en-US" smtClean="0">
                <a:latin typeface="Calibri" pitchFamily="34" charset="0"/>
              </a:rPr>
              <a:pPr eaLnBrk="1" hangingPunct="1"/>
              <a:t>14</a:t>
            </a:fld>
            <a:endParaRPr lang="ja-JP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8657-B5A1-43CB-BD0C-96090F2C53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093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3DFEB-CE9F-4083-AF0A-25259B0188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396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E0E40-B34A-463D-8763-4045BADBFB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612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33F1-E44F-4961-B4CA-01721E4A82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970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A3A2-220F-476F-9907-15095A71B6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011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D3D07-FFC7-453C-A7BF-56156D2B4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465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EEA3D-4635-48FB-A4E0-C2237366EF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851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D5F0-84E0-4C2A-B8DC-1240460645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104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73CAA-BA31-42AC-B1A6-2E588AAD0A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712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30005-F397-407A-AF99-156322FAF6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476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026F-1504-4F64-B82D-41BC797C50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209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F7FDE92-3409-41B4-AE02-75FCBE3662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2.wmf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11" Type="http://schemas.openxmlformats.org/officeDocument/2006/relationships/image" Target="../media/image49.wmf"/><Relationship Id="rId5" Type="http://schemas.openxmlformats.org/officeDocument/2006/relationships/image" Target="../media/image44.wmf"/><Relationship Id="rId10" Type="http://schemas.openxmlformats.org/officeDocument/2006/relationships/image" Target="../media/image48.wmf"/><Relationship Id="rId4" Type="http://schemas.openxmlformats.org/officeDocument/2006/relationships/image" Target="../media/image43.wmf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9.wm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sz="6600" dirty="0" smtClean="0"/>
              <a:t>科研費申請に</a:t>
            </a:r>
            <a:r>
              <a:rPr lang="en-US" altLang="ja-JP" sz="6600" dirty="0" smtClean="0"/>
              <a:t/>
            </a:r>
            <a:br>
              <a:rPr lang="en-US" altLang="ja-JP" sz="6600" dirty="0" smtClean="0"/>
            </a:br>
            <a:r>
              <a:rPr lang="ja-JP" altLang="en-US" sz="6600" dirty="0" smtClean="0"/>
              <a:t>向けての相談</a:t>
            </a:r>
            <a:endParaRPr lang="en-US" altLang="ja-JP" sz="66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2052" name="テキスト ボックス 3"/>
          <p:cNvSpPr txBox="1">
            <a:spLocks noChangeArrowheads="1"/>
          </p:cNvSpPr>
          <p:nvPr/>
        </p:nvSpPr>
        <p:spPr bwMode="auto">
          <a:xfrm>
            <a:off x="3286125" y="5786438"/>
            <a:ext cx="248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smtClean="0"/>
              <a:t>2016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04</a:t>
            </a:r>
            <a:r>
              <a:rPr lang="ja-JP" altLang="en-US" sz="2400" dirty="0" smtClean="0"/>
              <a:t>日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-27384"/>
            <a:ext cx="9793088" cy="8509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水平分布はどの程度見えそうですか？</a:t>
            </a: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ja-JP" sz="140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53382" y="2671592"/>
            <a:ext cx="1265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パラメータ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空間の１点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に複数の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状態が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縮退</a:t>
            </a:r>
            <a:endParaRPr kumimoji="1" lang="en-US" altLang="ja-JP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683568" y="5814556"/>
            <a:ext cx="3816424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683568" y="2803312"/>
            <a:ext cx="0" cy="301124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544124" y="56298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太陽定数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24928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惑星質量</a:t>
            </a:r>
            <a:endParaRPr kumimoji="1" lang="ja-JP" altLang="en-US" dirty="0"/>
          </a:p>
        </p:txBody>
      </p:sp>
      <p:sp>
        <p:nvSpPr>
          <p:cNvPr id="12" name="乗算記号 11"/>
          <p:cNvSpPr/>
          <p:nvPr/>
        </p:nvSpPr>
        <p:spPr>
          <a:xfrm>
            <a:off x="983753" y="408076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乗算記号 12"/>
          <p:cNvSpPr/>
          <p:nvPr/>
        </p:nvSpPr>
        <p:spPr>
          <a:xfrm>
            <a:off x="1879949" y="407707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乗算記号 13"/>
          <p:cNvSpPr/>
          <p:nvPr/>
        </p:nvSpPr>
        <p:spPr>
          <a:xfrm>
            <a:off x="2744045" y="407707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乗算記号 14"/>
          <p:cNvSpPr/>
          <p:nvPr/>
        </p:nvSpPr>
        <p:spPr>
          <a:xfrm>
            <a:off x="971600" y="5236699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乗算記号 15"/>
          <p:cNvSpPr/>
          <p:nvPr/>
        </p:nvSpPr>
        <p:spPr>
          <a:xfrm>
            <a:off x="1867796" y="5233009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乗算記号 16"/>
          <p:cNvSpPr/>
          <p:nvPr/>
        </p:nvSpPr>
        <p:spPr>
          <a:xfrm>
            <a:off x="2731892" y="5233009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乗算記号 17"/>
          <p:cNvSpPr/>
          <p:nvPr/>
        </p:nvSpPr>
        <p:spPr>
          <a:xfrm>
            <a:off x="971600" y="300064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乗算記号 18"/>
          <p:cNvSpPr/>
          <p:nvPr/>
        </p:nvSpPr>
        <p:spPr>
          <a:xfrm>
            <a:off x="1867796" y="299695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乗算記号 19"/>
          <p:cNvSpPr/>
          <p:nvPr/>
        </p:nvSpPr>
        <p:spPr>
          <a:xfrm>
            <a:off x="2731892" y="2996952"/>
            <a:ext cx="387795" cy="352541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724288" y="2637072"/>
            <a:ext cx="1440000" cy="1440000"/>
          </a:xfrm>
          <a:prstGeom prst="ellipse">
            <a:avLst/>
          </a:prstGeom>
          <a:gradFill>
            <a:gsLst>
              <a:gs pos="55000">
                <a:schemeClr val="bg1"/>
              </a:gs>
              <a:gs pos="45000">
                <a:schemeClr val="bg1"/>
              </a:gs>
              <a:gs pos="0">
                <a:schemeClr val="tx1">
                  <a:lumMod val="65000"/>
                  <a:lumOff val="35000"/>
                </a:schemeClr>
              </a:gs>
              <a:gs pos="5000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588384" y="2636912"/>
            <a:ext cx="1440000" cy="1440000"/>
          </a:xfrm>
          <a:prstGeom prst="ellipse">
            <a:avLst/>
          </a:prstGeom>
          <a:gradFill>
            <a:gsLst>
              <a:gs pos="70000">
                <a:schemeClr val="bg1"/>
              </a:gs>
              <a:gs pos="30000">
                <a:schemeClr val="bg1"/>
              </a:gs>
              <a:gs pos="0">
                <a:schemeClr val="tx1">
                  <a:lumMod val="65000"/>
                  <a:lumOff val="35000"/>
                </a:schemeClr>
              </a:gs>
              <a:gs pos="5000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7596496" y="2636912"/>
            <a:ext cx="1440000" cy="1440000"/>
          </a:xfrm>
          <a:prstGeom prst="ellipse">
            <a:avLst/>
          </a:prstGeom>
          <a:gradFill>
            <a:gsLst>
              <a:gs pos="85000">
                <a:schemeClr val="bg1"/>
              </a:gs>
              <a:gs pos="15000">
                <a:schemeClr val="bg1"/>
              </a:gs>
              <a:gs pos="0">
                <a:schemeClr val="tx1">
                  <a:lumMod val="65000"/>
                  <a:lumOff val="35000"/>
                </a:schemeClr>
              </a:gs>
              <a:gs pos="5000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52120" y="4221088"/>
            <a:ext cx="33890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観測で惑星放射分布パターン</a:t>
            </a:r>
            <a:endParaRPr lang="en-US" altLang="ja-JP" sz="2000" dirty="0" smtClean="0"/>
          </a:p>
          <a:p>
            <a:r>
              <a:rPr lang="ja-JP" altLang="en-US" sz="2000" dirty="0" smtClean="0"/>
              <a:t>が見えれば自転角速度など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kumimoji="1" lang="ja-JP" altLang="en-US" sz="2000" dirty="0" smtClean="0"/>
              <a:t>推定可能？</a:t>
            </a:r>
            <a:endParaRPr kumimoji="1" lang="en-US" altLang="ja-JP" sz="2000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2041684"/>
            <a:ext cx="243047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パラメータ実験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836712"/>
            <a:ext cx="7893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系外惑星観測で惑星放射の水平分布が見えれば、</a:t>
            </a:r>
            <a:r>
              <a:rPr kumimoji="1" lang="en-US" altLang="ja-JP" sz="2800" b="1" dirty="0" smtClean="0"/>
              <a:t/>
            </a:r>
            <a:br>
              <a:rPr kumimoji="1" lang="en-US" altLang="ja-JP" sz="2800" b="1" dirty="0" smtClean="0"/>
            </a:br>
            <a:r>
              <a:rPr kumimoji="1" lang="ja-JP" altLang="en-US" sz="2800" b="1" dirty="0" smtClean="0"/>
              <a:t>各種パラメータ値の推定ができるかも</a:t>
            </a:r>
            <a:endParaRPr kumimoji="1" lang="ja-JP" altLang="en-US" sz="2800" b="1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4339412" y="3356992"/>
            <a:ext cx="13127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116632"/>
            <a:ext cx="8229600" cy="8509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こう</a:t>
            </a:r>
            <a:r>
              <a:rPr lang="ja-JP" altLang="en-US" dirty="0">
                <a:solidFill>
                  <a:schemeClr val="accent2"/>
                </a:solidFill>
              </a:rPr>
              <a:t>いうこと</a:t>
            </a:r>
            <a:r>
              <a:rPr lang="ja-JP" altLang="en-US" dirty="0" smtClean="0">
                <a:solidFill>
                  <a:schemeClr val="accent2"/>
                </a:solidFill>
              </a:rPr>
              <a:t>は見えますかねえ？</a:t>
            </a: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ja-JP" sz="140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03648" y="908720"/>
            <a:ext cx="6593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同期回転惑星における南北非対称状態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（本当にあるかどうかわからないのですが）</a:t>
            </a:r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43546" r="21306" b="11008"/>
          <a:stretch/>
        </p:blipFill>
        <p:spPr>
          <a:xfrm>
            <a:off x="1475656" y="1916832"/>
            <a:ext cx="4128655" cy="234141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18521" r="15160" b="12638"/>
          <a:stretch/>
        </p:blipFill>
        <p:spPr>
          <a:xfrm>
            <a:off x="1595804" y="4437112"/>
            <a:ext cx="3624268" cy="242248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4" y="2217638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表面気圧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水平分布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日平均）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6" y="4593902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惑星放射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水平分布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日平均）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7131" y="637203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2132856"/>
            <a:ext cx="3066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南北方向</a:t>
            </a:r>
            <a:r>
              <a:rPr lang="ja-JP" altLang="en-US" sz="2000" dirty="0" smtClean="0"/>
              <a:t>に非対称な状態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がけっこう広い自転角速度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範囲</a:t>
            </a:r>
            <a:r>
              <a:rPr kumimoji="1" lang="en-US" altLang="ja-JP" sz="2000" dirty="0" smtClean="0"/>
              <a:t>〈0.2Ω*  </a:t>
            </a:r>
            <a:r>
              <a:rPr kumimoji="1" lang="ja-JP" altLang="en-US" sz="2000" dirty="0" smtClean="0"/>
              <a:t>から</a:t>
            </a:r>
            <a:r>
              <a:rPr kumimoji="1" lang="en-US" altLang="ja-JP" sz="2000" dirty="0" smtClean="0"/>
              <a:t>0.85 Ω*〉</a:t>
            </a:r>
          </a:p>
          <a:p>
            <a:r>
              <a:rPr lang="ja-JP" altLang="en-US" sz="2000" dirty="0" smtClean="0"/>
              <a:t>で現れる</a:t>
            </a:r>
            <a:endParaRPr lang="en-US" altLang="ja-JP" sz="20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25851" y="4593901"/>
            <a:ext cx="3390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惑星放射量の南北差（北半球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平均値と南半球平均値の差</a:t>
            </a:r>
            <a:r>
              <a:rPr lang="en-US" altLang="ja-JP" sz="2000" dirty="0" smtClean="0"/>
              <a:t>)</a:t>
            </a:r>
          </a:p>
          <a:p>
            <a:r>
              <a:rPr lang="ja-JP" altLang="en-US" sz="2000" dirty="0" smtClean="0"/>
              <a:t>はおよそ</a:t>
            </a:r>
            <a:r>
              <a:rPr lang="en-US" altLang="ja-JP" sz="2000" dirty="0" smtClean="0"/>
              <a:t>30W/m</a:t>
            </a:r>
            <a:r>
              <a:rPr lang="en-US" altLang="ja-JP" sz="2000" baseline="30000" dirty="0" smtClean="0"/>
              <a:t>2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全球平均値のおよそ</a:t>
            </a:r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割</a:t>
            </a:r>
            <a:r>
              <a:rPr kumimoji="1" lang="en-US" altLang="ja-JP" sz="2000" dirty="0" smtClean="0"/>
              <a:t>)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5104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157788"/>
            <a:ext cx="8229600" cy="14684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ja-JP" sz="4000" smtClean="0"/>
          </a:p>
          <a:p>
            <a:pPr eaLnBrk="1" hangingPunct="1">
              <a:buFontTx/>
              <a:buNone/>
            </a:pPr>
            <a:endParaRPr lang="en-US" altLang="ja-JP" sz="4000" smtClean="0"/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ja-JP" sz="140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300037" y="-99392"/>
            <a:ext cx="8507413" cy="915988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bg1"/>
                </a:solidFill>
              </a:rPr>
              <a:t>表面気圧</a:t>
            </a:r>
            <a:r>
              <a:rPr lang="ja-JP" altLang="en-US" sz="2800" dirty="0">
                <a:solidFill>
                  <a:schemeClr val="bg1"/>
                </a:solidFill>
              </a:rPr>
              <a:t>（同期回転・灰色放射・雲無し）</a:t>
            </a: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692696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746472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746472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564904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99592" y="4417293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16400" y="4417293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0.8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804248" y="4417293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9753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785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13" name="Picture 3" descr="C:\Users\noda\Desktop\Omega0.0E_Ps_xy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0069" r="11364" b="11403"/>
          <a:stretch/>
        </p:blipFill>
        <p:spPr bwMode="auto">
          <a:xfrm>
            <a:off x="314837" y="1134708"/>
            <a:ext cx="2672987" cy="15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noda\Desktop\Omega0.05E_Ps_xy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22805" r="10810" b="15365"/>
          <a:stretch/>
        </p:blipFill>
        <p:spPr bwMode="auto">
          <a:xfrm>
            <a:off x="3197369" y="1216570"/>
            <a:ext cx="2742783" cy="14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:\Users\noda\Desktop\Omega0.15E_Ps_xy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21942" r="12330" b="12230"/>
          <a:stretch/>
        </p:blipFill>
        <p:spPr bwMode="auto">
          <a:xfrm>
            <a:off x="6101541" y="1196752"/>
            <a:ext cx="272657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2699792" y="6329655"/>
            <a:ext cx="3939118" cy="555729"/>
            <a:chOff x="2804967" y="6050915"/>
            <a:chExt cx="3939118" cy="555729"/>
          </a:xfrm>
        </p:grpSpPr>
        <p:pic>
          <p:nvPicPr>
            <p:cNvPr id="16" name="Picture 3" descr="C:\Users\noda\Dropbox\presen\111002-07_DPS\presen\figs\Omega0.0E_U_xz-y0.e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7" t="86694" r="32100" b="2843"/>
            <a:stretch>
              <a:fillRect/>
            </a:stretch>
          </p:blipFill>
          <p:spPr bwMode="auto">
            <a:xfrm>
              <a:off x="3636343" y="6050915"/>
              <a:ext cx="2195512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テキスト ボックス 28"/>
            <p:cNvSpPr txBox="1">
              <a:spLocks noChangeArrowheads="1"/>
            </p:cNvSpPr>
            <p:nvPr/>
          </p:nvSpPr>
          <p:spPr bwMode="auto">
            <a:xfrm>
              <a:off x="2804967" y="6237312"/>
              <a:ext cx="10469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 dirty="0" smtClean="0"/>
                <a:t>93000 Pa</a:t>
              </a:r>
              <a:endParaRPr lang="ja-JP" altLang="en-US" sz="1800" dirty="0"/>
            </a:p>
          </p:txBody>
        </p:sp>
        <p:sp>
          <p:nvSpPr>
            <p:cNvPr id="22" name="テキスト ボックス 29"/>
            <p:cNvSpPr txBox="1">
              <a:spLocks noChangeArrowheads="1"/>
            </p:cNvSpPr>
            <p:nvPr/>
          </p:nvSpPr>
          <p:spPr bwMode="auto">
            <a:xfrm>
              <a:off x="5580112" y="6228020"/>
              <a:ext cx="11639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 dirty="0" smtClean="0"/>
                <a:t>107000 Pa</a:t>
              </a:r>
              <a:endParaRPr lang="ja-JP" altLang="en-US" sz="1800" dirty="0"/>
            </a:p>
          </p:txBody>
        </p:sp>
      </p:grpSp>
      <p:pic>
        <p:nvPicPr>
          <p:cNvPr id="23" name="Picture 17" descr="C:\Users\noda\Desktop\Omega0.25E_Ps_xy.ep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21588" r="10261" b="13727"/>
          <a:stretch/>
        </p:blipFill>
        <p:spPr bwMode="auto">
          <a:xfrm>
            <a:off x="327380" y="3023196"/>
            <a:ext cx="2732452" cy="14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noda\Desktop\Omega0.5E_Ps_xy.e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21653" r="10142" b="13302"/>
          <a:stretch/>
        </p:blipFill>
        <p:spPr bwMode="auto">
          <a:xfrm>
            <a:off x="6221287" y="2996952"/>
            <a:ext cx="2743201" cy="14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C:\Users\noda\Desktop\Omega0.67E_Ps_xy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22736" r="8862" b="13422"/>
          <a:stretch/>
        </p:blipFill>
        <p:spPr bwMode="auto">
          <a:xfrm>
            <a:off x="386845" y="4914776"/>
            <a:ext cx="2744995" cy="146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noda\Desktop\Omega0.8E_Ps_xy.ep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24060" r="11296" b="12099"/>
          <a:stretch/>
        </p:blipFill>
        <p:spPr bwMode="auto">
          <a:xfrm>
            <a:off x="3197369" y="4914775"/>
            <a:ext cx="2742784" cy="14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noda\Desktop\Omega1.0E_Ps_xy.ep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22805" r="13871" b="13423"/>
          <a:stretch/>
        </p:blipFill>
        <p:spPr bwMode="auto">
          <a:xfrm>
            <a:off x="6060377" y="4869160"/>
            <a:ext cx="2760095" cy="14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C:\Users\noda\Desktop\Omega0.33E_Ps_xy.ep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22330" r="11109" b="13412"/>
          <a:stretch/>
        </p:blipFill>
        <p:spPr bwMode="auto">
          <a:xfrm>
            <a:off x="3233425" y="3033010"/>
            <a:ext cx="2736305" cy="14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090819" y="2348880"/>
            <a:ext cx="1176925" cy="28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000" dirty="0" smtClean="0"/>
              <a:t>longitude</a:t>
            </a:r>
            <a:endParaRPr lang="ja-JP" altLang="en-US" sz="2000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 rot="10800000">
            <a:off x="35496" y="1302181"/>
            <a:ext cx="492443" cy="902683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vert="eaVert" wrap="none" rtlCol="0">
            <a:spAutoFit/>
          </a:bodyPr>
          <a:lstStyle/>
          <a:p>
            <a:r>
              <a:rPr lang="en-US" altLang="ja-JP" sz="2000" dirty="0"/>
              <a:t>latitude</a:t>
            </a:r>
            <a:endParaRPr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493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noda\Desktop\Omega0.0E_U_yz-xmean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22241" r="8209" b="14707"/>
          <a:stretch/>
        </p:blipFill>
        <p:spPr bwMode="auto">
          <a:xfrm>
            <a:off x="365759" y="1188487"/>
            <a:ext cx="2708929" cy="1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300037" y="-99392"/>
            <a:ext cx="8507413" cy="915988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bg1"/>
                </a:solidFill>
              </a:rPr>
              <a:t>東西風</a:t>
            </a:r>
            <a:r>
              <a:rPr lang="ja-JP" altLang="en-US" sz="2800" dirty="0" smtClean="0">
                <a:solidFill>
                  <a:schemeClr val="bg1"/>
                </a:solidFill>
              </a:rPr>
              <a:t>（</a:t>
            </a:r>
            <a:r>
              <a:rPr lang="ja-JP" altLang="en-US" sz="2800" dirty="0">
                <a:solidFill>
                  <a:schemeClr val="bg1"/>
                </a:solidFill>
              </a:rPr>
              <a:t>同期</a:t>
            </a:r>
            <a:r>
              <a:rPr lang="ja-JP" altLang="en-US" sz="2800" dirty="0" smtClean="0">
                <a:solidFill>
                  <a:schemeClr val="bg1"/>
                </a:solidFill>
              </a:rPr>
              <a:t>回転・灰色放射・雲無し）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692696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674464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692696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564904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732240" y="4365104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9753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785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29" name="Picture 20" descr="C:\Users\noda\Desktop\Omega0.05E_U_yz-xmean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1272" r="9344" b="15039"/>
          <a:stretch/>
        </p:blipFill>
        <p:spPr bwMode="auto">
          <a:xfrm>
            <a:off x="3331704" y="1173871"/>
            <a:ext cx="2686711" cy="14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C:\Users\noda\Desktop\Omega0.15E_U_yz-xmean.e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2373" r="10752" b="16087"/>
          <a:stretch/>
        </p:blipFill>
        <p:spPr bwMode="auto">
          <a:xfrm>
            <a:off x="6223775" y="1223235"/>
            <a:ext cx="2596697" cy="14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2677316" y="6309320"/>
            <a:ext cx="3766892" cy="494561"/>
            <a:chOff x="2473268" y="6256099"/>
            <a:chExt cx="3766892" cy="494561"/>
          </a:xfrm>
        </p:grpSpPr>
        <p:pic>
          <p:nvPicPr>
            <p:cNvPr id="31" name="Picture 3" descr="C:\Users\noda\Dropbox\presen\111002-07_DPS\presen\figs\Omega0.0E_U_xz-y0.ep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7" t="86694" r="32100" b="2843"/>
            <a:stretch>
              <a:fillRect/>
            </a:stretch>
          </p:blipFill>
          <p:spPr bwMode="auto">
            <a:xfrm>
              <a:off x="3331704" y="6256099"/>
              <a:ext cx="2195512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テキスト ボックス 2"/>
            <p:cNvSpPr txBox="1">
              <a:spLocks noChangeArrowheads="1"/>
            </p:cNvSpPr>
            <p:nvPr/>
          </p:nvSpPr>
          <p:spPr bwMode="auto">
            <a:xfrm>
              <a:off x="2473268" y="6381328"/>
              <a:ext cx="10186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 dirty="0"/>
                <a:t>-</a:t>
              </a:r>
              <a:r>
                <a:rPr lang="en-US" altLang="ja-JP" sz="1800" dirty="0" smtClean="0"/>
                <a:t>100 </a:t>
              </a:r>
              <a:r>
                <a:rPr lang="en-US" altLang="ja-JP" sz="1800" dirty="0"/>
                <a:t>m/s</a:t>
              </a:r>
              <a:endParaRPr lang="ja-JP" altLang="en-US" sz="1800" dirty="0"/>
            </a:p>
          </p:txBody>
        </p:sp>
        <p:sp>
          <p:nvSpPr>
            <p:cNvPr id="33" name="テキスト ボックス 71"/>
            <p:cNvSpPr txBox="1">
              <a:spLocks noChangeArrowheads="1"/>
            </p:cNvSpPr>
            <p:nvPr/>
          </p:nvSpPr>
          <p:spPr bwMode="auto">
            <a:xfrm>
              <a:off x="5292080" y="6381328"/>
              <a:ext cx="948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 dirty="0" smtClean="0"/>
                <a:t>100 </a:t>
              </a:r>
              <a:r>
                <a:rPr lang="en-US" altLang="ja-JP" sz="1800" dirty="0"/>
                <a:t>m/s</a:t>
              </a:r>
              <a:endParaRPr lang="ja-JP" altLang="en-US" sz="1800" dirty="0"/>
            </a:p>
          </p:txBody>
        </p:sp>
      </p:grpSp>
      <p:pic>
        <p:nvPicPr>
          <p:cNvPr id="42" name="Picture 28" descr="C:\Users\noda\Desktop\Omega0.33E_U_yz-xmean.e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23689" r="10967" b="12448"/>
          <a:stretch/>
        </p:blipFill>
        <p:spPr bwMode="auto">
          <a:xfrm>
            <a:off x="3347592" y="3042071"/>
            <a:ext cx="2670823" cy="14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7" descr="C:\Users\noda\Desktop\Omega0.25E_U_yz-xmean.ep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22890" r="10751" b="13246"/>
          <a:stretch/>
        </p:blipFill>
        <p:spPr bwMode="auto">
          <a:xfrm>
            <a:off x="467544" y="3042071"/>
            <a:ext cx="2588106" cy="14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 descr="C:\Users\noda\Desktop\Omega0.5E_U_yz-xmean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23478" r="10015" b="12658"/>
          <a:stretch/>
        </p:blipFill>
        <p:spPr bwMode="auto">
          <a:xfrm>
            <a:off x="6276307" y="3042071"/>
            <a:ext cx="2616173" cy="14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C:\Users\noda\Desktop\Omega1.0E_U_yz-xmean.ep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20530" r="11109" b="13423"/>
          <a:stretch/>
        </p:blipFill>
        <p:spPr bwMode="auto">
          <a:xfrm>
            <a:off x="6291028" y="4864132"/>
            <a:ext cx="2601452" cy="151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9" descr="C:\Users\noda\Desktop\Omega0.67E_U_yz-xmean.ep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21803" r="12024" b="13422"/>
          <a:stretch/>
        </p:blipFill>
        <p:spPr bwMode="auto">
          <a:xfrm>
            <a:off x="465895" y="4821342"/>
            <a:ext cx="2591404" cy="14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5" descr="C:\Users\noda\Desktop\Omega0.8E_U_yz-xmean.eps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21803" r="12757" b="13422"/>
          <a:stretch/>
        </p:blipFill>
        <p:spPr bwMode="auto">
          <a:xfrm>
            <a:off x="3347864" y="4821342"/>
            <a:ext cx="2603436" cy="14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200720" y="2348912"/>
            <a:ext cx="995016" cy="28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000" dirty="0" smtClean="0"/>
              <a:t>latitude</a:t>
            </a:r>
            <a:endParaRPr lang="ja-JP" altLang="en-US" sz="2000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 rot="10800000">
            <a:off x="35496" y="1402785"/>
            <a:ext cx="492443" cy="701474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vert="eaVert" wrap="none" rtlCol="0">
            <a:spAutoFit/>
          </a:bodyPr>
          <a:lstStyle/>
          <a:p>
            <a:r>
              <a:rPr lang="en-US" altLang="ja-JP" sz="2000" dirty="0" smtClean="0"/>
              <a:t>sigma</a:t>
            </a:r>
            <a:endParaRPr lang="ja-JP" altLang="en-US" sz="2000" dirty="0"/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51920" y="4345285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0.8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99592" y="4345285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15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noda\Desktop\Omega0.0E_wind_vector_sigma0.2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t="45224" r="19792" b="15022"/>
          <a:stretch/>
        </p:blipFill>
        <p:spPr bwMode="auto">
          <a:xfrm>
            <a:off x="523730" y="1274519"/>
            <a:ext cx="2320078" cy="107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120525" y="-99392"/>
            <a:ext cx="8843963" cy="915988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水平風</a:t>
            </a:r>
            <a:r>
              <a:rPr lang="en-US" altLang="ja-JP" dirty="0" smtClean="0">
                <a:solidFill>
                  <a:schemeClr val="bg1"/>
                </a:solidFill>
              </a:rPr>
              <a:t> (σ=0.2) </a:t>
            </a:r>
            <a:r>
              <a:rPr lang="ja-JP" altLang="en-US" sz="2800" dirty="0">
                <a:solidFill>
                  <a:schemeClr val="bg1"/>
                </a:solidFill>
              </a:rPr>
              <a:t>（同期回転・灰色放射・雲無し）</a:t>
            </a: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746472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746472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746472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564904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99592" y="4273277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16400" y="4273277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0.8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732240" y="4273277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9753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7853" y="2564904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090819" y="2276872"/>
            <a:ext cx="1176925" cy="28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000" dirty="0" smtClean="0"/>
              <a:t>longitude</a:t>
            </a:r>
            <a:endParaRPr lang="ja-JP" altLang="en-US" sz="2000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 rot="10800000">
            <a:off x="251520" y="1196752"/>
            <a:ext cx="492443" cy="902683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vert="eaVert" wrap="none" rtlCol="0">
            <a:spAutoFit/>
          </a:bodyPr>
          <a:lstStyle/>
          <a:p>
            <a:r>
              <a:rPr lang="en-US" altLang="ja-JP" sz="2000" dirty="0"/>
              <a:t>latitude</a:t>
            </a:r>
            <a:endParaRPr lang="ja-JP" altLang="en-US" sz="20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4067944" y="6136685"/>
            <a:ext cx="1354187" cy="676691"/>
            <a:chOff x="4067944" y="6136685"/>
            <a:chExt cx="1354187" cy="676691"/>
          </a:xfrm>
        </p:grpSpPr>
        <p:cxnSp>
          <p:nvCxnSpPr>
            <p:cNvPr id="31" name="直線矢印コネクタ 30"/>
            <p:cNvCxnSpPr/>
            <p:nvPr/>
          </p:nvCxnSpPr>
          <p:spPr>
            <a:xfrm flipV="1">
              <a:off x="4247332" y="6474822"/>
              <a:ext cx="0" cy="2174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27"/>
            <p:cNvSpPr txBox="1">
              <a:spLocks noChangeArrowheads="1"/>
            </p:cNvSpPr>
            <p:nvPr/>
          </p:nvSpPr>
          <p:spPr bwMode="auto">
            <a:xfrm>
              <a:off x="4067944" y="6136685"/>
              <a:ext cx="8620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600" dirty="0" smtClean="0"/>
                <a:t>100 </a:t>
              </a:r>
              <a:r>
                <a:rPr lang="en-US" altLang="ja-JP" sz="1600" dirty="0"/>
                <a:t>m/s</a:t>
              </a:r>
              <a:endParaRPr lang="ja-JP" altLang="en-US" sz="1600" dirty="0"/>
            </a:p>
          </p:txBody>
        </p:sp>
        <p:sp>
          <p:nvSpPr>
            <p:cNvPr id="33" name="テキスト ボックス 28"/>
            <p:cNvSpPr txBox="1">
              <a:spLocks noChangeArrowheads="1"/>
            </p:cNvSpPr>
            <p:nvPr/>
          </p:nvSpPr>
          <p:spPr bwMode="auto">
            <a:xfrm>
              <a:off x="4534669" y="6474822"/>
              <a:ext cx="8620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600" dirty="0" smtClean="0"/>
                <a:t>100 </a:t>
              </a:r>
              <a:r>
                <a:rPr lang="en-US" altLang="ja-JP" sz="1600" dirty="0"/>
                <a:t>m/s</a:t>
              </a:r>
              <a:endParaRPr lang="ja-JP" altLang="en-US" sz="1600" dirty="0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4067944" y="6136685"/>
              <a:ext cx="1354187" cy="656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矢印コネクタ 39"/>
            <p:cNvCxnSpPr/>
            <p:nvPr/>
          </p:nvCxnSpPr>
          <p:spPr>
            <a:xfrm flipV="1">
              <a:off x="4242569" y="6697072"/>
              <a:ext cx="2476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16" descr="C:\Users\noda\Desktop\Omega0.15E_wind_vector_sigma0.2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41187" r="18981" b="15248"/>
          <a:stretch/>
        </p:blipFill>
        <p:spPr bwMode="auto">
          <a:xfrm>
            <a:off x="6435006" y="1171502"/>
            <a:ext cx="2339825" cy="11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:\Users\noda\Desktop\Omega0.05E_wind_vector_sigma0.2.e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42206" r="20597" b="14461"/>
          <a:stretch/>
        </p:blipFill>
        <p:spPr bwMode="auto">
          <a:xfrm>
            <a:off x="3502228" y="1196752"/>
            <a:ext cx="2259033" cy="11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C:\Users\noda\Desktop\Omega0.67E_wind_vector_sigma0.2.ep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43255" r="20766" b="15249"/>
          <a:stretch/>
        </p:blipFill>
        <p:spPr bwMode="auto">
          <a:xfrm>
            <a:off x="539552" y="4797152"/>
            <a:ext cx="2306316" cy="112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" descr="C:\Users\noda\Desktop\Omega0.8E_wind_vector_sigma0.2.e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41402" r="22633" b="15374"/>
          <a:stretch/>
        </p:blipFill>
        <p:spPr bwMode="auto">
          <a:xfrm>
            <a:off x="3600907" y="4725144"/>
            <a:ext cx="2195229" cy="11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noda\Desktop\Omega1.0E_wind_vector_sigma0.2.ep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t="43618" r="23246" b="15191"/>
          <a:stretch/>
        </p:blipFill>
        <p:spPr bwMode="auto">
          <a:xfrm>
            <a:off x="6372200" y="4725144"/>
            <a:ext cx="2230354" cy="11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noda\Desktop\Omega0.5E_wind_vector_sigma0.2.ep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t="43916" r="20141" b="18094"/>
          <a:stretch/>
        </p:blipFill>
        <p:spPr bwMode="auto">
          <a:xfrm>
            <a:off x="6372200" y="3068960"/>
            <a:ext cx="2339825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C:\Users\noda\Desktop\Omega0.33E_wind_vector_sigma0.2.ep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42186" r="22174" b="16437"/>
          <a:stretch/>
        </p:blipFill>
        <p:spPr bwMode="auto">
          <a:xfrm>
            <a:off x="3637217" y="2996952"/>
            <a:ext cx="2122077" cy="111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7" descr="C:\Users\noda\Desktop\Omega0.25E_wind_vector_sigma0.2.eps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42401" r="20123" b="9692"/>
          <a:stretch/>
        </p:blipFill>
        <p:spPr bwMode="auto">
          <a:xfrm>
            <a:off x="539552" y="2996952"/>
            <a:ext cx="2283133" cy="12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17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8195" name="タイトル 1"/>
          <p:cNvSpPr txBox="1">
            <a:spLocks/>
          </p:cNvSpPr>
          <p:nvPr/>
        </p:nvSpPr>
        <p:spPr bwMode="auto">
          <a:xfrm>
            <a:off x="35496" y="-98872"/>
            <a:ext cx="8909050" cy="8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chemeClr val="bg1"/>
                </a:solidFill>
              </a:rPr>
              <a:t>暴走温室状態発生のしきい値</a:t>
            </a:r>
            <a:endParaRPr lang="en-US" altLang="ja-JP" sz="4400" dirty="0" smtClean="0">
              <a:solidFill>
                <a:schemeClr val="bg1"/>
              </a:solidFill>
            </a:endParaRPr>
          </a:p>
        </p:txBody>
      </p:sp>
      <p:sp>
        <p:nvSpPr>
          <p:cNvPr id="8197" name="テキスト ボックス 8"/>
          <p:cNvSpPr txBox="1">
            <a:spLocks noChangeArrowheads="1"/>
          </p:cNvSpPr>
          <p:nvPr/>
        </p:nvSpPr>
        <p:spPr bwMode="auto">
          <a:xfrm>
            <a:off x="1456743" y="5445224"/>
            <a:ext cx="29712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/>
              <a:t>Circles: Equilibrium states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 smtClean="0">
                <a:solidFill>
                  <a:srgbClr val="FF0000"/>
                </a:solidFill>
              </a:rPr>
              <a:t>●：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Synchronous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w /cloud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）</a:t>
            </a:r>
            <a:endParaRPr lang="ja-JP" altLang="en-US" sz="1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●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：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Non-Synchro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（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w /cloud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）</a:t>
            </a:r>
            <a:endParaRPr lang="en-US" altLang="ja-JP" sz="16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 smtClean="0">
                <a:solidFill>
                  <a:srgbClr val="FFCC00"/>
                </a:solidFill>
              </a:rPr>
              <a:t>●：</a:t>
            </a:r>
            <a:r>
              <a:rPr lang="en-US" altLang="ja-JP" sz="1600" b="1" dirty="0" smtClean="0">
                <a:solidFill>
                  <a:srgbClr val="FFCC00"/>
                </a:solidFill>
              </a:rPr>
              <a:t>Synchronous</a:t>
            </a:r>
            <a:r>
              <a:rPr lang="ja-JP" altLang="en-US" sz="1600" b="1" dirty="0" smtClean="0">
                <a:solidFill>
                  <a:srgbClr val="FFCC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CC00"/>
                </a:solidFill>
              </a:rPr>
              <a:t>w/o cloud</a:t>
            </a:r>
            <a:r>
              <a:rPr lang="ja-JP" altLang="en-US" sz="1600" b="1" dirty="0" smtClean="0">
                <a:solidFill>
                  <a:srgbClr val="FFCC00"/>
                </a:solidFill>
              </a:rPr>
              <a:t>）</a:t>
            </a:r>
            <a:endParaRPr lang="en-US" altLang="ja-JP" sz="1600" b="1" dirty="0" smtClean="0">
              <a:solidFill>
                <a:srgbClr val="FFCC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 smtClean="0">
                <a:solidFill>
                  <a:srgbClr val="92D050"/>
                </a:solidFill>
              </a:rPr>
              <a:t>●：</a:t>
            </a:r>
            <a:r>
              <a:rPr lang="en-US" altLang="ja-JP" sz="1600" b="1" dirty="0" smtClean="0">
                <a:solidFill>
                  <a:srgbClr val="92D050"/>
                </a:solidFill>
              </a:rPr>
              <a:t>Non-Synchro</a:t>
            </a:r>
            <a:r>
              <a:rPr lang="ja-JP" altLang="en-US" sz="1600" b="1" dirty="0" smtClean="0">
                <a:solidFill>
                  <a:srgbClr val="92D050"/>
                </a:solidFill>
              </a:rPr>
              <a:t>（</a:t>
            </a:r>
            <a:r>
              <a:rPr lang="en-US" altLang="ja-JP" sz="1600" b="1" dirty="0" smtClean="0">
                <a:solidFill>
                  <a:srgbClr val="92D050"/>
                </a:solidFill>
              </a:rPr>
              <a:t>w/o cloud</a:t>
            </a:r>
            <a:r>
              <a:rPr lang="ja-JP" altLang="en-US" sz="1600" b="1" dirty="0" smtClean="0">
                <a:solidFill>
                  <a:srgbClr val="92D050"/>
                </a:solidFill>
              </a:rPr>
              <a:t>）</a:t>
            </a:r>
            <a:endParaRPr lang="ja-JP" altLang="en-US" sz="1600" b="1" dirty="0">
              <a:solidFill>
                <a:srgbClr val="92D05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t="20068" r="27947" b="12750"/>
          <a:stretch/>
        </p:blipFill>
        <p:spPr>
          <a:xfrm>
            <a:off x="464057" y="1493782"/>
            <a:ext cx="4077248" cy="380742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20613" r="27360" b="16337"/>
          <a:stretch/>
        </p:blipFill>
        <p:spPr>
          <a:xfrm>
            <a:off x="4810167" y="1556792"/>
            <a:ext cx="4010305" cy="357324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619672" y="4911551"/>
            <a:ext cx="24721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ambria Math"/>
                <a:ea typeface="ＭＳ ゴシック" panose="020B0609070205080204" pitchFamily="49" charset="-128"/>
              </a:rPr>
              <a:t>              Ω*               </a:t>
            </a:r>
            <a:endParaRPr lang="ja-JP" altLang="en-US" sz="2400" b="1" dirty="0">
              <a:latin typeface="Cambria Math"/>
              <a:ea typeface="ＭＳ ゴシック" panose="020B0609070205080204" pitchFamily="49" charset="-128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4451948" y="5449913"/>
            <a:ext cx="38644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/>
              <a:t>Crosses: The runaway greenhouse state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>
                <a:solidFill>
                  <a:srgbClr val="FF0000"/>
                </a:solidFill>
              </a:rPr>
              <a:t>×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：</a:t>
            </a:r>
            <a:r>
              <a:rPr lang="en-US" altLang="ja-JP" sz="1600" b="1" dirty="0">
                <a:solidFill>
                  <a:srgbClr val="FF0000"/>
                </a:solidFill>
              </a:rPr>
              <a:t> Synchronous</a:t>
            </a:r>
            <a:r>
              <a:rPr lang="ja-JP" altLang="en-US" sz="1600" b="1" dirty="0">
                <a:solidFill>
                  <a:srgbClr val="FF0000"/>
                </a:solidFill>
              </a:rPr>
              <a:t>（</a:t>
            </a:r>
            <a:r>
              <a:rPr lang="en-US" altLang="ja-JP" sz="1600" b="1" dirty="0">
                <a:solidFill>
                  <a:srgbClr val="FF0000"/>
                </a:solidFill>
              </a:rPr>
              <a:t>w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/ cloud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>
                <a:solidFill>
                  <a:srgbClr val="0070C0"/>
                </a:solidFill>
              </a:rPr>
              <a:t>×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：</a:t>
            </a:r>
            <a:r>
              <a:rPr lang="en-US" altLang="ja-JP" sz="1600" b="1" dirty="0">
                <a:solidFill>
                  <a:srgbClr val="0070C0"/>
                </a:solidFill>
              </a:rPr>
              <a:t> Non-Synchro</a:t>
            </a:r>
            <a:r>
              <a:rPr lang="ja-JP" altLang="en-US" sz="1600" b="1" dirty="0">
                <a:solidFill>
                  <a:srgbClr val="0070C0"/>
                </a:solidFill>
              </a:rPr>
              <a:t>（</a:t>
            </a:r>
            <a:r>
              <a:rPr lang="en-US" altLang="ja-JP" sz="1600" b="1" dirty="0">
                <a:solidFill>
                  <a:srgbClr val="0070C0"/>
                </a:solidFill>
              </a:rPr>
              <a:t>w 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/ cloud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）</a:t>
            </a:r>
            <a:endParaRPr lang="en-US" altLang="ja-JP" sz="16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>
                <a:solidFill>
                  <a:srgbClr val="FFCC00"/>
                </a:solidFill>
              </a:rPr>
              <a:t>×</a:t>
            </a:r>
            <a:r>
              <a:rPr lang="ja-JP" altLang="en-US" sz="1600" b="1" dirty="0" smtClean="0">
                <a:solidFill>
                  <a:srgbClr val="FFCC00"/>
                </a:solidFill>
              </a:rPr>
              <a:t>：</a:t>
            </a:r>
            <a:r>
              <a:rPr lang="en-US" altLang="ja-JP" sz="1600" b="1" dirty="0">
                <a:solidFill>
                  <a:srgbClr val="FFCC00"/>
                </a:solidFill>
              </a:rPr>
              <a:t> Synchronous</a:t>
            </a:r>
            <a:r>
              <a:rPr lang="ja-JP" altLang="en-US" sz="1600" b="1" dirty="0">
                <a:solidFill>
                  <a:srgbClr val="FFCC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CC00"/>
                </a:solidFill>
              </a:rPr>
              <a:t>w/o  </a:t>
            </a:r>
            <a:r>
              <a:rPr lang="en-US" altLang="ja-JP" sz="1600" b="1" dirty="0">
                <a:solidFill>
                  <a:srgbClr val="FFCC00"/>
                </a:solidFill>
              </a:rPr>
              <a:t>cloud</a:t>
            </a:r>
            <a:r>
              <a:rPr lang="ja-JP" altLang="en-US" sz="1600" b="1" dirty="0" smtClean="0">
                <a:solidFill>
                  <a:srgbClr val="FFCC00"/>
                </a:solidFill>
              </a:rPr>
              <a:t>）</a:t>
            </a:r>
            <a:endParaRPr lang="en-US" altLang="ja-JP" sz="1600" b="1" dirty="0" smtClean="0">
              <a:solidFill>
                <a:srgbClr val="FFCC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 dirty="0" smtClean="0">
                <a:solidFill>
                  <a:srgbClr val="92D050"/>
                </a:solidFill>
              </a:rPr>
              <a:t>×</a:t>
            </a:r>
            <a:r>
              <a:rPr lang="ja-JP" altLang="en-US" sz="1600" b="1" dirty="0" smtClean="0">
                <a:solidFill>
                  <a:srgbClr val="92D050"/>
                </a:solidFill>
              </a:rPr>
              <a:t>：</a:t>
            </a:r>
            <a:r>
              <a:rPr lang="en-US" altLang="ja-JP" sz="1600" b="1" dirty="0">
                <a:solidFill>
                  <a:srgbClr val="92D050"/>
                </a:solidFill>
              </a:rPr>
              <a:t> Non-Synchro</a:t>
            </a:r>
            <a:r>
              <a:rPr lang="ja-JP" altLang="en-US" sz="1600" b="1" dirty="0">
                <a:solidFill>
                  <a:srgbClr val="92D050"/>
                </a:solidFill>
              </a:rPr>
              <a:t>（</a:t>
            </a:r>
            <a:r>
              <a:rPr lang="en-US" altLang="ja-JP" sz="1600" b="1" dirty="0">
                <a:solidFill>
                  <a:srgbClr val="92D050"/>
                </a:solidFill>
              </a:rPr>
              <a:t>w/o </a:t>
            </a:r>
            <a:r>
              <a:rPr lang="en-US" altLang="ja-JP" sz="1600" b="1" dirty="0" smtClean="0">
                <a:solidFill>
                  <a:srgbClr val="92D050"/>
                </a:solidFill>
              </a:rPr>
              <a:t> cloud</a:t>
            </a:r>
            <a:r>
              <a:rPr lang="ja-JP" altLang="en-US" sz="1600" b="1" dirty="0" smtClean="0">
                <a:solidFill>
                  <a:srgbClr val="92D050"/>
                </a:solidFill>
              </a:rPr>
              <a:t>）</a:t>
            </a:r>
            <a:endParaRPr lang="ja-JP" altLang="en-US" sz="1600" b="1" dirty="0">
              <a:solidFill>
                <a:srgbClr val="92D05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5696" y="83671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太陽定数</a:t>
            </a:r>
            <a:endParaRPr lang="en-US" altLang="ja-JP" sz="3200" baseline="-25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96136" y="4941168"/>
            <a:ext cx="24721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ambria Math"/>
                <a:ea typeface="ＭＳ ゴシック" panose="020B0609070205080204" pitchFamily="49" charset="-128"/>
              </a:rPr>
              <a:t>              Ω*               </a:t>
            </a:r>
            <a:endParaRPr lang="ja-JP" altLang="en-US" sz="2400" b="1" dirty="0">
              <a:latin typeface="Cambria Math"/>
              <a:ea typeface="ＭＳ ゴシック" panose="020B0609070205080204" pitchFamily="49" charset="-128"/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5471886" y="2492896"/>
            <a:ext cx="3062514" cy="819103"/>
          </a:xfrm>
          <a:custGeom>
            <a:avLst/>
            <a:gdLst>
              <a:gd name="connsiteX0" fmla="*/ 0 w 3062514"/>
              <a:gd name="connsiteY0" fmla="*/ 0 h 525256"/>
              <a:gd name="connsiteX1" fmla="*/ 841828 w 3062514"/>
              <a:gd name="connsiteY1" fmla="*/ 391886 h 525256"/>
              <a:gd name="connsiteX2" fmla="*/ 1828800 w 3062514"/>
              <a:gd name="connsiteY2" fmla="*/ 508000 h 525256"/>
              <a:gd name="connsiteX3" fmla="*/ 3062514 w 3062514"/>
              <a:gd name="connsiteY3" fmla="*/ 522514 h 52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514" h="525256">
                <a:moveTo>
                  <a:pt x="0" y="0"/>
                </a:moveTo>
                <a:cubicBezTo>
                  <a:pt x="268514" y="153609"/>
                  <a:pt x="537028" y="307219"/>
                  <a:pt x="841828" y="391886"/>
                </a:cubicBezTo>
                <a:cubicBezTo>
                  <a:pt x="1146628" y="476553"/>
                  <a:pt x="1458686" y="486229"/>
                  <a:pt x="1828800" y="508000"/>
                </a:cubicBezTo>
                <a:cubicBezTo>
                  <a:pt x="2198914" y="529771"/>
                  <a:pt x="2630714" y="526142"/>
                  <a:pt x="3062514" y="522514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5543550" y="2028825"/>
            <a:ext cx="2957513" cy="204149"/>
          </a:xfrm>
          <a:custGeom>
            <a:avLst/>
            <a:gdLst>
              <a:gd name="connsiteX0" fmla="*/ 0 w 2957513"/>
              <a:gd name="connsiteY0" fmla="*/ 0 h 204149"/>
              <a:gd name="connsiteX1" fmla="*/ 638175 w 2957513"/>
              <a:gd name="connsiteY1" fmla="*/ 157163 h 204149"/>
              <a:gd name="connsiteX2" fmla="*/ 1581150 w 2957513"/>
              <a:gd name="connsiteY2" fmla="*/ 200025 h 204149"/>
              <a:gd name="connsiteX3" fmla="*/ 2957513 w 2957513"/>
              <a:gd name="connsiteY3" fmla="*/ 200025 h 20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7513" h="204149">
                <a:moveTo>
                  <a:pt x="0" y="0"/>
                </a:moveTo>
                <a:cubicBezTo>
                  <a:pt x="187325" y="61913"/>
                  <a:pt x="374650" y="123826"/>
                  <a:pt x="638175" y="157163"/>
                </a:cubicBezTo>
                <a:cubicBezTo>
                  <a:pt x="901700" y="190500"/>
                  <a:pt x="1194594" y="192881"/>
                  <a:pt x="1581150" y="200025"/>
                </a:cubicBezTo>
                <a:cubicBezTo>
                  <a:pt x="1967706" y="207169"/>
                  <a:pt x="2462609" y="203597"/>
                  <a:pt x="2957513" y="200025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1258" y="220486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雲無しの場合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76256" y="328498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雲有りの場合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2492896"/>
            <a:ext cx="5822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ambria Math"/>
                <a:ea typeface="ＭＳ ゴシック" panose="020B0609070205080204" pitchFamily="49" charset="-128"/>
              </a:rPr>
              <a:t>F</a:t>
            </a:r>
            <a:r>
              <a:rPr lang="en-US" altLang="ja-JP" sz="2400" b="1" baseline="-25000" dirty="0" smtClean="0">
                <a:latin typeface="Cambria Math"/>
                <a:ea typeface="ＭＳ ゴシック" panose="020B0609070205080204" pitchFamily="49" charset="-128"/>
              </a:rPr>
              <a:t>IR</a:t>
            </a:r>
          </a:p>
          <a:p>
            <a:r>
              <a:rPr lang="en-US" altLang="ja-JP" sz="2400" b="1" dirty="0" smtClean="0">
                <a:latin typeface="Cambria Math"/>
                <a:ea typeface="ＭＳ ゴシック" panose="020B0609070205080204" pitchFamily="49" charset="-128"/>
              </a:rPr>
              <a:t>   </a:t>
            </a:r>
          </a:p>
          <a:p>
            <a:endParaRPr lang="ja-JP" altLang="en-US" sz="2400" b="1" dirty="0">
              <a:latin typeface="Cambria Math"/>
              <a:ea typeface="ＭＳ ゴシック" panose="020B0609070205080204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3528" y="2492896"/>
            <a:ext cx="4320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mbria Math"/>
                <a:ea typeface="ＭＳ ゴシック" panose="020B0609070205080204" pitchFamily="49" charset="-128"/>
              </a:rPr>
              <a:t>S</a:t>
            </a:r>
            <a:r>
              <a:rPr lang="en-US" altLang="ja-JP" sz="2400" b="1" dirty="0" smtClean="0">
                <a:latin typeface="Cambria Math"/>
                <a:ea typeface="ＭＳ ゴシック" panose="020B0609070205080204" pitchFamily="49" charset="-128"/>
              </a:rPr>
              <a:t> </a:t>
            </a:r>
          </a:p>
          <a:p>
            <a:endParaRPr lang="en-US" altLang="ja-JP" sz="2400" b="1" dirty="0">
              <a:latin typeface="Cambria Math"/>
              <a:ea typeface="ＭＳ ゴシック" panose="020B0609070205080204" pitchFamily="49" charset="-128"/>
            </a:endParaRPr>
          </a:p>
          <a:p>
            <a:endParaRPr lang="en-US" altLang="ja-JP" sz="2400" b="1" dirty="0" smtClean="0">
              <a:latin typeface="Cambria Math"/>
              <a:ea typeface="ＭＳ ゴシック" panose="020B0609070205080204" pitchFamily="49" charset="-128"/>
            </a:endParaRPr>
          </a:p>
          <a:p>
            <a:endParaRPr lang="ja-JP" altLang="en-US" sz="2400" b="1" dirty="0">
              <a:latin typeface="Cambria Math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84168" y="3861048"/>
            <a:ext cx="2539478" cy="954107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33CC"/>
                </a:solidFill>
              </a:rPr>
              <a:t>暴走しきい値は</a:t>
            </a:r>
            <a:r>
              <a:rPr kumimoji="1" lang="en-US" altLang="ja-JP" sz="2800" dirty="0" smtClean="0">
                <a:solidFill>
                  <a:srgbClr val="0033CC"/>
                </a:solidFill>
              </a:rPr>
              <a:t/>
            </a:r>
            <a:br>
              <a:rPr kumimoji="1" lang="en-US" altLang="ja-JP" sz="2800" dirty="0" smtClean="0">
                <a:solidFill>
                  <a:srgbClr val="0033CC"/>
                </a:solidFill>
              </a:rPr>
            </a:br>
            <a:r>
              <a:rPr kumimoji="1" lang="ja-JP" altLang="en-US" sz="2800" dirty="0" smtClean="0">
                <a:solidFill>
                  <a:srgbClr val="0033CC"/>
                </a:solidFill>
              </a:rPr>
              <a:t>約</a:t>
            </a:r>
            <a:r>
              <a:rPr kumimoji="1" lang="en-US" altLang="ja-JP" sz="2800" dirty="0" smtClean="0">
                <a:solidFill>
                  <a:srgbClr val="0033CC"/>
                </a:solidFill>
              </a:rPr>
              <a:t> 300 W/m</a:t>
            </a:r>
            <a:r>
              <a:rPr kumimoji="1" lang="en-US" altLang="ja-JP" sz="2800" baseline="30000" dirty="0" smtClean="0">
                <a:solidFill>
                  <a:srgbClr val="0033CC"/>
                </a:solidFill>
              </a:rPr>
              <a:t>2</a:t>
            </a:r>
            <a:endParaRPr kumimoji="1" lang="ja-JP" altLang="en-US" sz="2800" baseline="30000" dirty="0">
              <a:solidFill>
                <a:srgbClr val="0033CC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1463" y="3843045"/>
            <a:ext cx="3023585" cy="52322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33CC"/>
                </a:solidFill>
              </a:rPr>
              <a:t>しきい値はばらつく</a:t>
            </a:r>
            <a:endParaRPr kumimoji="1" lang="ja-JP" altLang="en-US" sz="2800" baseline="30000" dirty="0">
              <a:solidFill>
                <a:srgbClr val="0033CC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58227" y="83671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惑星放射量</a:t>
            </a:r>
            <a:endParaRPr lang="en-US" altLang="ja-JP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3589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9" grpId="0"/>
      <p:bldP spid="5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8195" name="タイトル 1"/>
          <p:cNvSpPr txBox="1">
            <a:spLocks/>
          </p:cNvSpPr>
          <p:nvPr/>
        </p:nvSpPr>
        <p:spPr bwMode="auto">
          <a:xfrm>
            <a:off x="457200" y="-98872"/>
            <a:ext cx="8229600" cy="8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4400" b="1" dirty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  <a:cs typeface="+mj-cs"/>
              </a:rPr>
              <a:t>Examples of atmospheric states</a:t>
            </a:r>
            <a:endParaRPr lang="ja-JP" altLang="en-US" sz="4400" b="1" dirty="0">
              <a:solidFill>
                <a:schemeClr val="bg1"/>
              </a:solidFill>
              <a:latin typeface="HGPｺﾞｼｯｸE" pitchFamily="50" charset="-128"/>
              <a:ea typeface="HGPｺﾞｼｯｸE" pitchFamily="50" charset="-128"/>
              <a:cs typeface="+mj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" y="1844824"/>
            <a:ext cx="4991883" cy="4215368"/>
          </a:xfrm>
          <a:prstGeom prst="rect">
            <a:avLst/>
          </a:prstGeom>
        </p:spPr>
      </p:pic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262092" y="1465620"/>
            <a:ext cx="2213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800" b="1" dirty="0" smtClean="0">
                <a:solidFill>
                  <a:srgbClr val="FF0066"/>
                </a:solidFill>
                <a:latin typeface="Cambria Math"/>
              </a:rPr>
              <a:t>Synchronous</a:t>
            </a:r>
            <a:endParaRPr lang="en-US" altLang="ja-JP" sz="2800" b="1" dirty="0">
              <a:solidFill>
                <a:srgbClr val="FF0066"/>
              </a:solidFill>
              <a:latin typeface="Cambria Math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54" y="1927601"/>
            <a:ext cx="4857750" cy="41021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93995" y="5962054"/>
            <a:ext cx="4354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Colors: surface temperature (Celsius degree)</a:t>
            </a:r>
          </a:p>
          <a:p>
            <a:r>
              <a:rPr lang="en-US" altLang="ja-JP" dirty="0" smtClean="0"/>
              <a:t>Vectors: surface wind</a:t>
            </a:r>
          </a:p>
          <a:p>
            <a:r>
              <a:rPr kumimoji="1" lang="en-US" altLang="ja-JP" dirty="0" smtClean="0"/>
              <a:t>Contours: precipitation (mm/day)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29763" y="4942909"/>
            <a:ext cx="151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Yellow dot: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subsolar point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3217" y="692696"/>
            <a:ext cx="8707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Time mean field </a:t>
            </a:r>
            <a:r>
              <a:rPr lang="en-US" altLang="ja-JP" sz="3200" dirty="0"/>
              <a:t>(365 day) </a:t>
            </a:r>
            <a:r>
              <a:rPr kumimoji="1" lang="en-US" altLang="ja-JP" sz="3200" dirty="0" smtClean="0"/>
              <a:t>with changing viewpoint</a:t>
            </a:r>
            <a:endParaRPr kumimoji="1" lang="ja-JP" altLang="en-US" sz="3200" dirty="0"/>
          </a:p>
        </p:txBody>
      </p:sp>
      <p:sp>
        <p:nvSpPr>
          <p:cNvPr id="8" name="テキスト ボックス 6"/>
          <p:cNvSpPr txBox="1">
            <a:spLocks noChangeArrowheads="1"/>
          </p:cNvSpPr>
          <p:nvPr/>
        </p:nvSpPr>
        <p:spPr bwMode="auto">
          <a:xfrm>
            <a:off x="5851954" y="1537628"/>
            <a:ext cx="3112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2800" b="1" dirty="0">
                <a:solidFill>
                  <a:srgbClr val="0033CC"/>
                </a:solidFill>
                <a:latin typeface="Cambria Math"/>
              </a:rPr>
              <a:t>Non-Synchronous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1116033"/>
            <a:ext cx="3005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S=</a:t>
            </a:r>
            <a:r>
              <a:rPr kumimoji="1" lang="en-US" altLang="ja-JP" sz="3200" dirty="0" err="1" smtClean="0"/>
              <a:t>S</a:t>
            </a:r>
            <a:r>
              <a:rPr kumimoji="1" lang="en-US" altLang="ja-JP" sz="3200" baseline="-25000" dirty="0" err="1" smtClean="0"/>
              <a:t>earth</a:t>
            </a:r>
            <a:r>
              <a:rPr kumimoji="1" lang="en-US" altLang="ja-JP" sz="3200" dirty="0" smtClean="0"/>
              <a:t>,  Ω=</a:t>
            </a:r>
            <a:r>
              <a:rPr kumimoji="1" lang="en-US" altLang="ja-JP" sz="3200" dirty="0" err="1" smtClean="0"/>
              <a:t>Ω</a:t>
            </a:r>
            <a:r>
              <a:rPr kumimoji="1" lang="en-US" altLang="ja-JP" sz="3200" baseline="-25000" dirty="0" err="1" smtClean="0"/>
              <a:t>earth</a:t>
            </a:r>
            <a:endParaRPr kumimoji="1" lang="ja-JP" alt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7308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15"/>
          <p:cNvSpPr txBox="1">
            <a:spLocks noChangeArrowheads="1"/>
          </p:cNvSpPr>
          <p:nvPr/>
        </p:nvSpPr>
        <p:spPr bwMode="auto">
          <a:xfrm>
            <a:off x="-34771" y="5363924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緯度</a:t>
            </a:r>
            <a:endParaRPr lang="en-US" altLang="ja-JP" sz="1800" dirty="0"/>
          </a:p>
        </p:txBody>
      </p:sp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149" name="タイトル 1"/>
          <p:cNvSpPr txBox="1">
            <a:spLocks/>
          </p:cNvSpPr>
          <p:nvPr/>
        </p:nvSpPr>
        <p:spPr bwMode="auto">
          <a:xfrm>
            <a:off x="35496" y="-3523"/>
            <a:ext cx="9073008" cy="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chemeClr val="bg1"/>
                </a:solidFill>
              </a:rPr>
              <a:t>惑星放射</a:t>
            </a:r>
            <a:r>
              <a:rPr lang="ja-JP" altLang="en-US" sz="4400" dirty="0">
                <a:solidFill>
                  <a:schemeClr val="bg1"/>
                </a:solidFill>
              </a:rPr>
              <a:t>分布</a:t>
            </a:r>
            <a:r>
              <a:rPr lang="ja-JP" altLang="en-US" sz="2800" dirty="0">
                <a:solidFill>
                  <a:schemeClr val="bg1"/>
                </a:solidFill>
              </a:rPr>
              <a:t>（同期回転・非灰色放射・雲あり）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9854" r="12810" b="18267"/>
          <a:stretch/>
        </p:blipFill>
        <p:spPr>
          <a:xfrm>
            <a:off x="323528" y="1860046"/>
            <a:ext cx="2118217" cy="120891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20713" r="12810" b="19042"/>
          <a:stretch/>
        </p:blipFill>
        <p:spPr>
          <a:xfrm>
            <a:off x="2483768" y="1891955"/>
            <a:ext cx="2112624" cy="117700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9506" r="16785" b="29833"/>
          <a:stretch/>
        </p:blipFill>
        <p:spPr>
          <a:xfrm>
            <a:off x="4545579" y="1866515"/>
            <a:ext cx="2165433" cy="110696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22431" r="14538" b="22860"/>
          <a:stretch/>
        </p:blipFill>
        <p:spPr>
          <a:xfrm>
            <a:off x="6948264" y="1856130"/>
            <a:ext cx="2057036" cy="106881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251" r="14984" b="25735"/>
          <a:stretch/>
        </p:blipFill>
        <p:spPr>
          <a:xfrm>
            <a:off x="2552783" y="3369906"/>
            <a:ext cx="2019217" cy="109281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251" r="16701" b="29576"/>
          <a:stretch/>
        </p:blipFill>
        <p:spPr>
          <a:xfrm>
            <a:off x="323528" y="4869160"/>
            <a:ext cx="2168057" cy="111815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251" r="16520" b="30600"/>
          <a:stretch/>
        </p:blipFill>
        <p:spPr>
          <a:xfrm>
            <a:off x="2456973" y="4853508"/>
            <a:ext cx="2173652" cy="109577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20999" r="10793" b="22861"/>
          <a:stretch/>
        </p:blipFill>
        <p:spPr>
          <a:xfrm>
            <a:off x="4716016" y="4851991"/>
            <a:ext cx="2160482" cy="109679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251" r="16339" b="29832"/>
          <a:stretch/>
        </p:blipFill>
        <p:spPr>
          <a:xfrm>
            <a:off x="323528" y="3315266"/>
            <a:ext cx="2179249" cy="111255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21286" r="13930" b="22861"/>
          <a:stretch/>
        </p:blipFill>
        <p:spPr>
          <a:xfrm>
            <a:off x="6948264" y="3244289"/>
            <a:ext cx="2073823" cy="109119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21572" r="13120" b="22860"/>
          <a:stretch/>
        </p:blipFill>
        <p:spPr>
          <a:xfrm>
            <a:off x="4644008" y="3279501"/>
            <a:ext cx="2096207" cy="1085603"/>
          </a:xfrm>
          <a:prstGeom prst="rect">
            <a:avLst/>
          </a:prstGeom>
        </p:spPr>
      </p:pic>
      <p:sp>
        <p:nvSpPr>
          <p:cNvPr id="25" name="テキスト ボックス 7"/>
          <p:cNvSpPr txBox="1">
            <a:spLocks noChangeArrowheads="1"/>
          </p:cNvSpPr>
          <p:nvPr/>
        </p:nvSpPr>
        <p:spPr bwMode="auto">
          <a:xfrm>
            <a:off x="5220072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Ω=1.0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7" name="テキスト ボックス 7"/>
          <p:cNvSpPr txBox="1">
            <a:spLocks noChangeArrowheads="1"/>
          </p:cNvSpPr>
          <p:nvPr/>
        </p:nvSpPr>
        <p:spPr bwMode="auto">
          <a:xfrm>
            <a:off x="899592" y="692696"/>
            <a:ext cx="118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Arial" charset="0"/>
              </a:rPr>
              <a:t>Ω=0.0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8" name="テキスト ボックス 7"/>
          <p:cNvSpPr txBox="1">
            <a:spLocks noChangeArrowheads="1"/>
          </p:cNvSpPr>
          <p:nvPr/>
        </p:nvSpPr>
        <p:spPr bwMode="auto">
          <a:xfrm>
            <a:off x="2915816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Ω=0.1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0" name="テキスト ボックス 7"/>
          <p:cNvSpPr txBox="1">
            <a:spLocks noChangeArrowheads="1"/>
          </p:cNvSpPr>
          <p:nvPr/>
        </p:nvSpPr>
        <p:spPr bwMode="auto">
          <a:xfrm>
            <a:off x="7092280" y="692696"/>
            <a:ext cx="2081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  Ω=1.0</a:t>
            </a:r>
            <a:br>
              <a:rPr lang="en-US" altLang="ja-JP" sz="2800" b="1" dirty="0" smtClean="0">
                <a:latin typeface="Arial" charset="0"/>
              </a:rPr>
            </a:br>
            <a:r>
              <a:rPr lang="en-US" altLang="ja-JP" sz="2800" b="1" dirty="0" smtClean="0">
                <a:latin typeface="Arial" charset="0"/>
              </a:rPr>
              <a:t>(w/o cloud)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223" y="176352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S=1366</a:t>
            </a:r>
            <a:endParaRPr kumimoji="1" lang="ja-JP" altLang="en-US" sz="2400" b="1" dirty="0"/>
          </a:p>
        </p:txBody>
      </p:sp>
      <p:sp>
        <p:nvSpPr>
          <p:cNvPr id="39" name="テキスト ボックス 14"/>
          <p:cNvSpPr txBox="1">
            <a:spLocks noChangeArrowheads="1"/>
          </p:cNvSpPr>
          <p:nvPr/>
        </p:nvSpPr>
        <p:spPr bwMode="auto">
          <a:xfrm>
            <a:off x="971600" y="6021288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3255367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S=1800</a:t>
            </a:r>
            <a:endParaRPr kumimoji="1" lang="ja-JP" altLang="en-US" sz="24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496" y="4695527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S=2200</a:t>
            </a:r>
            <a:endParaRPr kumimoji="1" lang="ja-JP" altLang="en-US" sz="2400" b="1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t="80339" r="30244" b="6720"/>
          <a:stretch/>
        </p:blipFill>
        <p:spPr>
          <a:xfrm>
            <a:off x="2097307" y="6033322"/>
            <a:ext cx="3122765" cy="733431"/>
          </a:xfrm>
          <a:prstGeom prst="rect">
            <a:avLst/>
          </a:prstGeom>
        </p:spPr>
      </p:pic>
      <p:cxnSp>
        <p:nvCxnSpPr>
          <p:cNvPr id="43" name="直線コネクタ 42"/>
          <p:cNvCxnSpPr/>
          <p:nvPr/>
        </p:nvCxnSpPr>
        <p:spPr>
          <a:xfrm>
            <a:off x="6876256" y="836712"/>
            <a:ext cx="0" cy="53816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810284" y="639230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365 </a:t>
            </a:r>
            <a:r>
              <a:rPr kumimoji="1" lang="ja-JP" altLang="en-US" dirty="0" smtClean="0"/>
              <a:t>日平均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71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8554" r="15796" b="30646"/>
          <a:stretch/>
        </p:blipFill>
        <p:spPr>
          <a:xfrm>
            <a:off x="215217" y="4941168"/>
            <a:ext cx="2196543" cy="11100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554" r="16366" b="30101"/>
          <a:stretch/>
        </p:blipFill>
        <p:spPr>
          <a:xfrm>
            <a:off x="179512" y="3315198"/>
            <a:ext cx="2219701" cy="112191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8554" r="15036" b="19506"/>
          <a:stretch/>
        </p:blipFill>
        <p:spPr>
          <a:xfrm>
            <a:off x="251520" y="1783306"/>
            <a:ext cx="2220046" cy="1353407"/>
          </a:xfrm>
          <a:prstGeom prst="rect">
            <a:avLst/>
          </a:prstGeom>
        </p:spPr>
      </p:pic>
      <p:sp>
        <p:nvSpPr>
          <p:cNvPr id="38" name="テキスト ボックス 15"/>
          <p:cNvSpPr txBox="1">
            <a:spLocks noChangeArrowheads="1"/>
          </p:cNvSpPr>
          <p:nvPr/>
        </p:nvSpPr>
        <p:spPr bwMode="auto">
          <a:xfrm>
            <a:off x="-180528" y="5363924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緯度</a:t>
            </a:r>
            <a:endParaRPr lang="en-US" altLang="ja-JP" sz="1800" dirty="0"/>
          </a:p>
        </p:txBody>
      </p:sp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149" name="タイトル 1"/>
          <p:cNvSpPr txBox="1">
            <a:spLocks/>
          </p:cNvSpPr>
          <p:nvPr/>
        </p:nvSpPr>
        <p:spPr bwMode="auto">
          <a:xfrm>
            <a:off x="35496" y="-3523"/>
            <a:ext cx="9073008" cy="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>
                <a:solidFill>
                  <a:schemeClr val="bg1"/>
                </a:solidFill>
              </a:rPr>
              <a:t>惑星放射</a:t>
            </a:r>
            <a:r>
              <a:rPr lang="ja-JP" altLang="en-US" sz="2800" dirty="0" smtClean="0">
                <a:solidFill>
                  <a:schemeClr val="bg1"/>
                </a:solidFill>
              </a:rPr>
              <a:t>（地球日射設定・</a:t>
            </a:r>
            <a:r>
              <a:rPr lang="ja-JP" altLang="en-US" sz="2800" dirty="0">
                <a:solidFill>
                  <a:schemeClr val="bg1"/>
                </a:solidFill>
              </a:rPr>
              <a:t>非灰色放射・雲あり）</a:t>
            </a:r>
          </a:p>
        </p:txBody>
      </p:sp>
      <p:sp>
        <p:nvSpPr>
          <p:cNvPr id="25" name="テキスト ボックス 7"/>
          <p:cNvSpPr txBox="1">
            <a:spLocks noChangeArrowheads="1"/>
          </p:cNvSpPr>
          <p:nvPr/>
        </p:nvSpPr>
        <p:spPr bwMode="auto">
          <a:xfrm>
            <a:off x="5220072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Ω=1.0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7" name="テキスト ボックス 7"/>
          <p:cNvSpPr txBox="1">
            <a:spLocks noChangeArrowheads="1"/>
          </p:cNvSpPr>
          <p:nvPr/>
        </p:nvSpPr>
        <p:spPr bwMode="auto">
          <a:xfrm>
            <a:off x="899592" y="692696"/>
            <a:ext cx="118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Arial" charset="0"/>
              </a:rPr>
              <a:t>Ω=0.0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8" name="テキスト ボックス 7"/>
          <p:cNvSpPr txBox="1">
            <a:spLocks noChangeArrowheads="1"/>
          </p:cNvSpPr>
          <p:nvPr/>
        </p:nvSpPr>
        <p:spPr bwMode="auto">
          <a:xfrm>
            <a:off x="2915816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Ω=0.1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0" name="テキスト ボックス 7"/>
          <p:cNvSpPr txBox="1">
            <a:spLocks noChangeArrowheads="1"/>
          </p:cNvSpPr>
          <p:nvPr/>
        </p:nvSpPr>
        <p:spPr bwMode="auto">
          <a:xfrm>
            <a:off x="7092280" y="692696"/>
            <a:ext cx="2081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  Ω=1.0</a:t>
            </a:r>
            <a:br>
              <a:rPr lang="en-US" altLang="ja-JP" sz="2800" b="1" dirty="0" smtClean="0">
                <a:latin typeface="Arial" charset="0"/>
              </a:rPr>
            </a:br>
            <a:r>
              <a:rPr lang="en-US" altLang="ja-JP" sz="2800" b="1" dirty="0" smtClean="0">
                <a:latin typeface="Arial" charset="0"/>
              </a:rPr>
              <a:t>(w/o cloud)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223" y="176352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S=1366</a:t>
            </a:r>
            <a:endParaRPr kumimoji="1" lang="ja-JP" altLang="en-US" sz="2400" b="1" dirty="0"/>
          </a:p>
        </p:txBody>
      </p:sp>
      <p:sp>
        <p:nvSpPr>
          <p:cNvPr id="39" name="テキスト ボックス 14"/>
          <p:cNvSpPr txBox="1">
            <a:spLocks noChangeArrowheads="1"/>
          </p:cNvSpPr>
          <p:nvPr/>
        </p:nvSpPr>
        <p:spPr bwMode="auto">
          <a:xfrm>
            <a:off x="971600" y="6021288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3255367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S=1800</a:t>
            </a:r>
            <a:endParaRPr kumimoji="1" lang="ja-JP" altLang="en-US" sz="24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496" y="4695527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S=2000</a:t>
            </a:r>
            <a:endParaRPr kumimoji="1" lang="ja-JP" altLang="en-US" sz="2400" b="1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t="80339" r="30244" b="6720"/>
          <a:stretch/>
        </p:blipFill>
        <p:spPr>
          <a:xfrm>
            <a:off x="2097307" y="6033322"/>
            <a:ext cx="3122765" cy="733431"/>
          </a:xfrm>
          <a:prstGeom prst="rect">
            <a:avLst/>
          </a:prstGeom>
        </p:spPr>
      </p:pic>
      <p:cxnSp>
        <p:nvCxnSpPr>
          <p:cNvPr id="43" name="直線コネクタ 42"/>
          <p:cNvCxnSpPr/>
          <p:nvPr/>
        </p:nvCxnSpPr>
        <p:spPr>
          <a:xfrm>
            <a:off x="6876256" y="836712"/>
            <a:ext cx="0" cy="53816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972578" y="6093296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8554" r="14846" b="19506"/>
          <a:stretch/>
        </p:blipFill>
        <p:spPr>
          <a:xfrm>
            <a:off x="2343302" y="1724228"/>
            <a:ext cx="2448515" cy="14887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554" r="15036" b="21496"/>
          <a:stretch/>
        </p:blipFill>
        <p:spPr>
          <a:xfrm>
            <a:off x="4615425" y="1766305"/>
            <a:ext cx="2260831" cy="13099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21688" r="14814" b="21918"/>
          <a:stretch/>
        </p:blipFill>
        <p:spPr>
          <a:xfrm>
            <a:off x="4644008" y="3412079"/>
            <a:ext cx="2058678" cy="110174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8554" r="15225" b="30859"/>
          <a:stretch/>
        </p:blipFill>
        <p:spPr>
          <a:xfrm>
            <a:off x="2450461" y="3420501"/>
            <a:ext cx="2214171" cy="11053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8554" r="15416" b="30646"/>
          <a:stretch/>
        </p:blipFill>
        <p:spPr>
          <a:xfrm>
            <a:off x="2483768" y="4911286"/>
            <a:ext cx="2208295" cy="111000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22845" r="13634" b="23848"/>
          <a:stretch/>
        </p:blipFill>
        <p:spPr>
          <a:xfrm>
            <a:off x="4644008" y="4941168"/>
            <a:ext cx="2082195" cy="10414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1688" r="12766" b="25006"/>
          <a:stretch/>
        </p:blipFill>
        <p:spPr>
          <a:xfrm>
            <a:off x="7020272" y="3429000"/>
            <a:ext cx="2121121" cy="104141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21688" r="14814" b="25006"/>
          <a:stretch/>
        </p:blipFill>
        <p:spPr>
          <a:xfrm>
            <a:off x="7020272" y="1810157"/>
            <a:ext cx="2046926" cy="104141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6810284" y="639230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365 </a:t>
            </a:r>
            <a:r>
              <a:rPr kumimoji="1" lang="ja-JP" altLang="en-US" dirty="0" smtClean="0"/>
              <a:t>日平均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91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これまでの研究</a:t>
            </a:r>
            <a:r>
              <a:rPr lang="en-US" altLang="ja-JP" dirty="0" smtClean="0">
                <a:solidFill>
                  <a:schemeClr val="accent2"/>
                </a:solidFill>
              </a:rPr>
              <a:t>(1)</a:t>
            </a:r>
            <a:endParaRPr lang="ja-JP" altLang="en-US" dirty="0" smtClean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40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2800" kern="0" dirty="0" smtClean="0"/>
              <a:t>「地球的」設定における暴走温室状態の発生、全球凍結状態の発生の数値実験</a:t>
            </a:r>
            <a:endParaRPr kumimoji="0" lang="ja-JP" altLang="en-US" sz="2800" kern="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kumimoji="0" lang="ja-JP" altLang="en-US" sz="2800" kern="0" dirty="0" smtClean="0"/>
          </a:p>
        </p:txBody>
      </p:sp>
      <p:pic>
        <p:nvPicPr>
          <p:cNvPr id="6" name="Picture 5" descr="SnowLine_CA_Tf263_mat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0170"/>
            <a:ext cx="5159391" cy="475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162500" y="2924944"/>
            <a:ext cx="2585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気候のレジーム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ダイアグラム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00192" y="579597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Ishiwatari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2007)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00192" y="4077072"/>
            <a:ext cx="215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これについては明日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また話をします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08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149" name="タイトル 1"/>
          <p:cNvSpPr txBox="1">
            <a:spLocks/>
          </p:cNvSpPr>
          <p:nvPr/>
        </p:nvSpPr>
        <p:spPr bwMode="auto">
          <a:xfrm>
            <a:off x="35496" y="-3523"/>
            <a:ext cx="9073008" cy="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chemeClr val="bg1"/>
                </a:solidFill>
              </a:rPr>
              <a:t>雲水量</a:t>
            </a:r>
            <a:r>
              <a:rPr lang="ja-JP" altLang="en-US" sz="2800" dirty="0">
                <a:solidFill>
                  <a:schemeClr val="bg1"/>
                </a:solidFill>
              </a:rPr>
              <a:t>（同期回転・非灰色放射・雲あり）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506" r="16339" b="29833"/>
          <a:stretch/>
        </p:blipFill>
        <p:spPr>
          <a:xfrm>
            <a:off x="4644008" y="1844824"/>
            <a:ext cx="2179248" cy="11069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6" r="16366" b="30101"/>
          <a:stretch/>
        </p:blipFill>
        <p:spPr>
          <a:xfrm>
            <a:off x="7056124" y="1844824"/>
            <a:ext cx="1980372" cy="10274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6" r="16366" b="29832"/>
          <a:stretch/>
        </p:blipFill>
        <p:spPr>
          <a:xfrm>
            <a:off x="7020272" y="3212976"/>
            <a:ext cx="1980372" cy="10327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235" r="14984" b="29832"/>
          <a:stretch/>
        </p:blipFill>
        <p:spPr>
          <a:xfrm>
            <a:off x="478653" y="3230373"/>
            <a:ext cx="2221139" cy="1134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7" r="16366" b="30295"/>
          <a:stretch/>
        </p:blipFill>
        <p:spPr>
          <a:xfrm>
            <a:off x="467544" y="4941168"/>
            <a:ext cx="2178409" cy="11259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8176" r="16556" b="27652"/>
          <a:stretch/>
        </p:blipFill>
        <p:spPr>
          <a:xfrm>
            <a:off x="2555776" y="3212976"/>
            <a:ext cx="2172533" cy="11836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7" r="16366" b="30855"/>
          <a:stretch/>
        </p:blipFill>
        <p:spPr>
          <a:xfrm>
            <a:off x="2555776" y="4941168"/>
            <a:ext cx="2178409" cy="111366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6" r="16366" b="28400"/>
          <a:stretch/>
        </p:blipFill>
        <p:spPr>
          <a:xfrm>
            <a:off x="4644008" y="3212976"/>
            <a:ext cx="2178409" cy="116731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8176" r="14984" b="28400"/>
          <a:stretch/>
        </p:blipFill>
        <p:spPr>
          <a:xfrm>
            <a:off x="4644008" y="4939624"/>
            <a:ext cx="2221139" cy="116731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506" r="14984" b="29458"/>
          <a:stretch/>
        </p:blipFill>
        <p:spPr>
          <a:xfrm>
            <a:off x="467544" y="1844824"/>
            <a:ext cx="2221139" cy="111515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78207" r="31780" b="7825"/>
          <a:stretch/>
        </p:blipFill>
        <p:spPr>
          <a:xfrm>
            <a:off x="3942479" y="6021681"/>
            <a:ext cx="2861769" cy="7916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556" b="29458"/>
          <a:stretch/>
        </p:blipFill>
        <p:spPr>
          <a:xfrm>
            <a:off x="2555776" y="1844824"/>
            <a:ext cx="2172533" cy="1115153"/>
          </a:xfrm>
          <a:prstGeom prst="rect">
            <a:avLst/>
          </a:prstGeom>
        </p:spPr>
      </p:pic>
      <p:sp>
        <p:nvSpPr>
          <p:cNvPr id="30" name="テキスト ボックス 7"/>
          <p:cNvSpPr txBox="1">
            <a:spLocks noChangeArrowheads="1"/>
          </p:cNvSpPr>
          <p:nvPr/>
        </p:nvSpPr>
        <p:spPr bwMode="auto">
          <a:xfrm>
            <a:off x="5220072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Ω=1.0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1" name="テキスト ボックス 7"/>
          <p:cNvSpPr txBox="1">
            <a:spLocks noChangeArrowheads="1"/>
          </p:cNvSpPr>
          <p:nvPr/>
        </p:nvSpPr>
        <p:spPr bwMode="auto">
          <a:xfrm>
            <a:off x="899592" y="692696"/>
            <a:ext cx="118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Arial" charset="0"/>
              </a:rPr>
              <a:t>Ω=0.0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3" name="テキスト ボックス 7"/>
          <p:cNvSpPr txBox="1">
            <a:spLocks noChangeArrowheads="1"/>
          </p:cNvSpPr>
          <p:nvPr/>
        </p:nvSpPr>
        <p:spPr bwMode="auto">
          <a:xfrm>
            <a:off x="2915816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Ω=0.1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9" name="テキスト ボックス 7"/>
          <p:cNvSpPr txBox="1">
            <a:spLocks noChangeArrowheads="1"/>
          </p:cNvSpPr>
          <p:nvPr/>
        </p:nvSpPr>
        <p:spPr bwMode="auto">
          <a:xfrm>
            <a:off x="7092280" y="692696"/>
            <a:ext cx="2081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  Ω=1.0</a:t>
            </a:r>
            <a:br>
              <a:rPr lang="en-US" altLang="ja-JP" sz="2800" b="1" dirty="0" smtClean="0">
                <a:latin typeface="Arial" charset="0"/>
              </a:rPr>
            </a:br>
            <a:r>
              <a:rPr lang="en-US" altLang="ja-JP" sz="2800" b="1" dirty="0" smtClean="0">
                <a:latin typeface="Arial" charset="0"/>
              </a:rPr>
              <a:t>(w/o cloud)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9223" y="176352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S=1366</a:t>
            </a:r>
            <a:endParaRPr kumimoji="1" lang="ja-JP" altLang="en-US" sz="24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5496" y="3183359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S=1800</a:t>
            </a:r>
            <a:endParaRPr kumimoji="1" lang="ja-JP" altLang="en-US" sz="2400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496" y="485986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S=2200</a:t>
            </a:r>
            <a:endParaRPr kumimoji="1" lang="ja-JP" altLang="en-US" sz="2400" b="1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6876256" y="836712"/>
            <a:ext cx="0" cy="53816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15"/>
          <p:cNvSpPr txBox="1">
            <a:spLocks noChangeArrowheads="1"/>
          </p:cNvSpPr>
          <p:nvPr/>
        </p:nvSpPr>
        <p:spPr bwMode="auto">
          <a:xfrm>
            <a:off x="-34771" y="5363924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緯度</a:t>
            </a:r>
            <a:endParaRPr lang="en-US" altLang="ja-JP" sz="1800" dirty="0"/>
          </a:p>
        </p:txBody>
      </p:sp>
      <p:sp>
        <p:nvSpPr>
          <p:cNvPr id="36" name="テキスト ボックス 14"/>
          <p:cNvSpPr txBox="1">
            <a:spLocks noChangeArrowheads="1"/>
          </p:cNvSpPr>
          <p:nvPr/>
        </p:nvSpPr>
        <p:spPr bwMode="auto">
          <a:xfrm>
            <a:off x="1043608" y="6021288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810284" y="639230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365 </a:t>
            </a:r>
            <a:r>
              <a:rPr kumimoji="1" lang="ja-JP" altLang="en-US" dirty="0" smtClean="0"/>
              <a:t>日平均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0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149" name="タイトル 1"/>
          <p:cNvSpPr txBox="1">
            <a:spLocks/>
          </p:cNvSpPr>
          <p:nvPr/>
        </p:nvSpPr>
        <p:spPr bwMode="auto">
          <a:xfrm>
            <a:off x="35496" y="-3523"/>
            <a:ext cx="9073008" cy="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chemeClr val="bg1"/>
                </a:solidFill>
              </a:rPr>
              <a:t>水平風</a:t>
            </a:r>
            <a:r>
              <a:rPr lang="en-US" altLang="ja-JP" sz="4400" dirty="0" smtClean="0">
                <a:solidFill>
                  <a:schemeClr val="bg1"/>
                </a:solidFill>
              </a:rPr>
              <a:t>(σ</a:t>
            </a:r>
            <a:r>
              <a:rPr lang="ja-JP" altLang="en-US" sz="4400" dirty="0" smtClean="0">
                <a:solidFill>
                  <a:schemeClr val="bg1"/>
                </a:solidFill>
              </a:rPr>
              <a:t> </a:t>
            </a:r>
            <a:r>
              <a:rPr lang="en-US" altLang="ja-JP" sz="4400" dirty="0" smtClean="0">
                <a:solidFill>
                  <a:schemeClr val="bg1"/>
                </a:solidFill>
              </a:rPr>
              <a:t>=0.17)</a:t>
            </a:r>
            <a:r>
              <a:rPr lang="ja-JP" altLang="en-US" sz="2800" dirty="0" smtClean="0">
                <a:solidFill>
                  <a:schemeClr val="bg1"/>
                </a:solidFill>
              </a:rPr>
              <a:t>（同期回転・非灰色放射・雲あり）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44353" r="27387" b="23579"/>
          <a:stretch/>
        </p:blipFill>
        <p:spPr>
          <a:xfrm>
            <a:off x="6957858" y="1842799"/>
            <a:ext cx="2150646" cy="1025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44353" r="28337" b="21496"/>
          <a:stretch/>
        </p:blipFill>
        <p:spPr>
          <a:xfrm>
            <a:off x="6948264" y="3344584"/>
            <a:ext cx="2081825" cy="109252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44622" r="28527" b="21496"/>
          <a:stretch/>
        </p:blipFill>
        <p:spPr>
          <a:xfrm>
            <a:off x="539551" y="1867550"/>
            <a:ext cx="2016641" cy="9853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44890" r="28337" b="21496"/>
          <a:stretch/>
        </p:blipFill>
        <p:spPr>
          <a:xfrm>
            <a:off x="467544" y="3328736"/>
            <a:ext cx="1967501" cy="107532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t="44890" r="28338" b="21496"/>
          <a:stretch/>
        </p:blipFill>
        <p:spPr>
          <a:xfrm>
            <a:off x="537357" y="5017973"/>
            <a:ext cx="2090427" cy="107532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43587" r="28414" b="21724"/>
          <a:stretch/>
        </p:blipFill>
        <p:spPr>
          <a:xfrm>
            <a:off x="2627784" y="1844824"/>
            <a:ext cx="1916030" cy="100884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43277" r="28147" b="21496"/>
          <a:stretch/>
        </p:blipFill>
        <p:spPr>
          <a:xfrm>
            <a:off x="2572275" y="3272424"/>
            <a:ext cx="2027048" cy="112693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t="44622" r="28338" b="23579"/>
          <a:stretch/>
        </p:blipFill>
        <p:spPr>
          <a:xfrm>
            <a:off x="2555776" y="5013176"/>
            <a:ext cx="2090427" cy="101727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t="45160" r="27957" b="23579"/>
          <a:stretch/>
        </p:blipFill>
        <p:spPr>
          <a:xfrm>
            <a:off x="4572000" y="1844824"/>
            <a:ext cx="2133441" cy="100006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6" t="44353" r="28337" b="21496"/>
          <a:stretch/>
        </p:blipFill>
        <p:spPr>
          <a:xfrm>
            <a:off x="4644008" y="3284984"/>
            <a:ext cx="2087016" cy="111907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44622" r="28337" b="23579"/>
          <a:stretch/>
        </p:blipFill>
        <p:spPr>
          <a:xfrm>
            <a:off x="4499992" y="5004017"/>
            <a:ext cx="2256823" cy="1089279"/>
          </a:xfrm>
          <a:prstGeom prst="rect">
            <a:avLst/>
          </a:prstGeom>
        </p:spPr>
      </p:pic>
      <p:sp>
        <p:nvSpPr>
          <p:cNvPr id="25" name="テキスト ボックス 7"/>
          <p:cNvSpPr txBox="1">
            <a:spLocks noChangeArrowheads="1"/>
          </p:cNvSpPr>
          <p:nvPr/>
        </p:nvSpPr>
        <p:spPr bwMode="auto">
          <a:xfrm>
            <a:off x="5220072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Ω=1.0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6" name="テキスト ボックス 7"/>
          <p:cNvSpPr txBox="1">
            <a:spLocks noChangeArrowheads="1"/>
          </p:cNvSpPr>
          <p:nvPr/>
        </p:nvSpPr>
        <p:spPr bwMode="auto">
          <a:xfrm>
            <a:off x="899592" y="719584"/>
            <a:ext cx="118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Arial" charset="0"/>
              </a:rPr>
              <a:t>Ω=0.0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7" name="テキスト ボックス 7"/>
          <p:cNvSpPr txBox="1">
            <a:spLocks noChangeArrowheads="1"/>
          </p:cNvSpPr>
          <p:nvPr/>
        </p:nvSpPr>
        <p:spPr bwMode="auto">
          <a:xfrm>
            <a:off x="2956615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Ω=0.1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8" name="テキスト ボックス 7"/>
          <p:cNvSpPr txBox="1">
            <a:spLocks noChangeArrowheads="1"/>
          </p:cNvSpPr>
          <p:nvPr/>
        </p:nvSpPr>
        <p:spPr bwMode="auto">
          <a:xfrm>
            <a:off x="7164288" y="692696"/>
            <a:ext cx="2081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  Ω=1.0</a:t>
            </a:r>
            <a:br>
              <a:rPr lang="en-US" altLang="ja-JP" sz="2800" b="1" dirty="0" smtClean="0">
                <a:latin typeface="Arial" charset="0"/>
              </a:rPr>
            </a:br>
            <a:r>
              <a:rPr lang="en-US" altLang="ja-JP" sz="2800" b="1" dirty="0" smtClean="0">
                <a:latin typeface="Arial" charset="0"/>
              </a:rPr>
              <a:t>(w/o cloud)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223" y="176352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S=1366</a:t>
            </a:r>
            <a:endParaRPr kumimoji="1" lang="ja-JP" altLang="en-US" sz="24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5496" y="327569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S=1800</a:t>
            </a:r>
            <a:endParaRPr kumimoji="1" lang="ja-JP" altLang="en-US" sz="24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5496" y="485986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S=2200</a:t>
            </a:r>
            <a:endParaRPr kumimoji="1" lang="ja-JP" altLang="en-US" sz="2400" b="1" dirty="0"/>
          </a:p>
        </p:txBody>
      </p:sp>
      <p:cxnSp>
        <p:nvCxnSpPr>
          <p:cNvPr id="33" name="直線コネクタ 32"/>
          <p:cNvCxnSpPr/>
          <p:nvPr/>
        </p:nvCxnSpPr>
        <p:spPr>
          <a:xfrm>
            <a:off x="6876256" y="836712"/>
            <a:ext cx="0" cy="53816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1" t="82665" r="39545" b="10163"/>
          <a:stretch/>
        </p:blipFill>
        <p:spPr>
          <a:xfrm>
            <a:off x="4021461" y="6302774"/>
            <a:ext cx="2782787" cy="654618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7" t="62133" r="20542" b="21249"/>
          <a:stretch/>
        </p:blipFill>
        <p:spPr>
          <a:xfrm>
            <a:off x="7020272" y="5559856"/>
            <a:ext cx="898956" cy="1253520"/>
          </a:xfrm>
          <a:prstGeom prst="rect">
            <a:avLst/>
          </a:prstGeom>
        </p:spPr>
      </p:pic>
      <p:sp>
        <p:nvSpPr>
          <p:cNvPr id="32" name="テキスト ボックス 15"/>
          <p:cNvSpPr txBox="1">
            <a:spLocks noChangeArrowheads="1"/>
          </p:cNvSpPr>
          <p:nvPr/>
        </p:nvSpPr>
        <p:spPr bwMode="auto">
          <a:xfrm>
            <a:off x="-34771" y="5363924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緯度</a:t>
            </a:r>
            <a:endParaRPr lang="en-US" altLang="ja-JP" sz="1800" dirty="0"/>
          </a:p>
        </p:txBody>
      </p:sp>
      <p:sp>
        <p:nvSpPr>
          <p:cNvPr id="34" name="テキスト ボックス 14"/>
          <p:cNvSpPr txBox="1">
            <a:spLocks noChangeArrowheads="1"/>
          </p:cNvSpPr>
          <p:nvPr/>
        </p:nvSpPr>
        <p:spPr bwMode="auto">
          <a:xfrm>
            <a:off x="1043608" y="6021288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810284" y="639230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365 </a:t>
            </a:r>
            <a:r>
              <a:rPr kumimoji="1" lang="ja-JP" altLang="en-US" dirty="0" smtClean="0"/>
              <a:t>日平均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92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テキスト ボックス 15"/>
          <p:cNvSpPr txBox="1">
            <a:spLocks noChangeArrowheads="1"/>
          </p:cNvSpPr>
          <p:nvPr/>
        </p:nvSpPr>
        <p:spPr bwMode="auto">
          <a:xfrm>
            <a:off x="-34771" y="5363924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緯度</a:t>
            </a:r>
            <a:endParaRPr lang="en-US" altLang="ja-JP" sz="1800" dirty="0"/>
          </a:p>
        </p:txBody>
      </p:sp>
      <p:sp>
        <p:nvSpPr>
          <p:cNvPr id="4" name="正方形/長方形 3"/>
          <p:cNvSpPr/>
          <p:nvPr/>
        </p:nvSpPr>
        <p:spPr>
          <a:xfrm>
            <a:off x="-180975" y="-100013"/>
            <a:ext cx="9547225" cy="841376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149" name="タイトル 1"/>
          <p:cNvSpPr txBox="1">
            <a:spLocks/>
          </p:cNvSpPr>
          <p:nvPr/>
        </p:nvSpPr>
        <p:spPr bwMode="auto">
          <a:xfrm>
            <a:off x="35496" y="-3523"/>
            <a:ext cx="9073008" cy="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 smtClean="0">
                <a:solidFill>
                  <a:schemeClr val="bg1"/>
                </a:solidFill>
              </a:rPr>
              <a:t>表面</a:t>
            </a:r>
            <a:r>
              <a:rPr lang="ja-JP" altLang="en-US" sz="4400" dirty="0">
                <a:solidFill>
                  <a:schemeClr val="bg1"/>
                </a:solidFill>
              </a:rPr>
              <a:t>温度</a:t>
            </a:r>
            <a:r>
              <a:rPr lang="ja-JP" altLang="en-US" sz="2800" dirty="0">
                <a:solidFill>
                  <a:schemeClr val="bg1"/>
                </a:solidFill>
              </a:rPr>
              <a:t>（同期回転・非灰色放射・雲あり）</a:t>
            </a:r>
          </a:p>
        </p:txBody>
      </p:sp>
      <p:sp>
        <p:nvSpPr>
          <p:cNvPr id="6150" name="テキスト ボックス 7"/>
          <p:cNvSpPr txBox="1">
            <a:spLocks noChangeArrowheads="1"/>
          </p:cNvSpPr>
          <p:nvPr/>
        </p:nvSpPr>
        <p:spPr bwMode="auto">
          <a:xfrm>
            <a:off x="5220072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Ω=1.0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6152" name="テキスト ボックス 7"/>
          <p:cNvSpPr txBox="1">
            <a:spLocks noChangeArrowheads="1"/>
          </p:cNvSpPr>
          <p:nvPr/>
        </p:nvSpPr>
        <p:spPr bwMode="auto">
          <a:xfrm>
            <a:off x="899592" y="693628"/>
            <a:ext cx="1184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latin typeface="Arial" charset="0"/>
              </a:rPr>
              <a:t>Ω=0.0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6153" name="テキスト ボックス 14"/>
          <p:cNvSpPr txBox="1">
            <a:spLocks noChangeArrowheads="1"/>
          </p:cNvSpPr>
          <p:nvPr/>
        </p:nvSpPr>
        <p:spPr bwMode="auto">
          <a:xfrm>
            <a:off x="1043608" y="6021288"/>
            <a:ext cx="6463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経度</a:t>
            </a:r>
            <a:endParaRPr lang="ja-JP" altLang="en-US" sz="1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810284" y="6392306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365 </a:t>
            </a:r>
            <a:r>
              <a:rPr kumimoji="1" lang="ja-JP" altLang="en-US" dirty="0" smtClean="0"/>
              <a:t>日平均</a:t>
            </a:r>
            <a:endParaRPr kumimoji="1" lang="ja-JP" altLang="en-US" dirty="0"/>
          </a:p>
        </p:txBody>
      </p:sp>
      <p:sp>
        <p:nvSpPr>
          <p:cNvPr id="34" name="テキスト ボックス 7"/>
          <p:cNvSpPr txBox="1">
            <a:spLocks noChangeArrowheads="1"/>
          </p:cNvSpPr>
          <p:nvPr/>
        </p:nvSpPr>
        <p:spPr bwMode="auto">
          <a:xfrm>
            <a:off x="3100631" y="692696"/>
            <a:ext cx="1183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Ω=0.1</a:t>
            </a:r>
            <a:endParaRPr lang="ja-JP" altLang="en-US" sz="2800" b="1" dirty="0">
              <a:latin typeface="Arial" charset="0"/>
            </a:endParaRPr>
          </a:p>
        </p:txBody>
      </p:sp>
      <p:sp>
        <p:nvSpPr>
          <p:cNvPr id="37" name="テキスト ボックス 7"/>
          <p:cNvSpPr txBox="1">
            <a:spLocks noChangeArrowheads="1"/>
          </p:cNvSpPr>
          <p:nvPr/>
        </p:nvSpPr>
        <p:spPr bwMode="auto">
          <a:xfrm>
            <a:off x="7171501" y="692696"/>
            <a:ext cx="20810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 smtClean="0">
                <a:latin typeface="Arial" charset="0"/>
              </a:rPr>
              <a:t>  Ω=1.0</a:t>
            </a:r>
            <a:br>
              <a:rPr lang="en-US" altLang="ja-JP" sz="2800" b="1" dirty="0" smtClean="0">
                <a:latin typeface="Arial" charset="0"/>
              </a:rPr>
            </a:br>
            <a:r>
              <a:rPr lang="en-US" altLang="ja-JP" sz="2800" b="1" dirty="0" smtClean="0">
                <a:latin typeface="Arial" charset="0"/>
              </a:rPr>
              <a:t>(w/o cloud)</a:t>
            </a:r>
            <a:endParaRPr lang="ja-JP" altLang="en-US" sz="2800" b="1" dirty="0">
              <a:latin typeface="Arial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506" r="14984" b="30370"/>
          <a:stretch/>
        </p:blipFill>
        <p:spPr>
          <a:xfrm>
            <a:off x="6959373" y="1825272"/>
            <a:ext cx="2221139" cy="10952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506" r="14984" b="29833"/>
          <a:stretch/>
        </p:blipFill>
        <p:spPr>
          <a:xfrm>
            <a:off x="6992624" y="3356991"/>
            <a:ext cx="2197559" cy="109521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746" b="30908"/>
          <a:stretch/>
        </p:blipFill>
        <p:spPr>
          <a:xfrm>
            <a:off x="323528" y="3425654"/>
            <a:ext cx="2166658" cy="108346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936" b="30370"/>
          <a:stretch/>
        </p:blipFill>
        <p:spPr>
          <a:xfrm>
            <a:off x="323528" y="4931876"/>
            <a:ext cx="2160781" cy="109521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9506" r="17126" b="30908"/>
          <a:stretch/>
        </p:blipFill>
        <p:spPr>
          <a:xfrm>
            <a:off x="2411760" y="4931876"/>
            <a:ext cx="2182505" cy="108346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9506" r="16936" b="30370"/>
          <a:stretch/>
        </p:blipFill>
        <p:spPr>
          <a:xfrm>
            <a:off x="2411760" y="3413903"/>
            <a:ext cx="2188381" cy="109521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556" b="30101"/>
          <a:stretch/>
        </p:blipFill>
        <p:spPr>
          <a:xfrm>
            <a:off x="4572000" y="1814558"/>
            <a:ext cx="2172533" cy="1101094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556" b="30639"/>
          <a:stretch/>
        </p:blipFill>
        <p:spPr>
          <a:xfrm>
            <a:off x="323528" y="1826310"/>
            <a:ext cx="2172533" cy="108934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556" b="30370"/>
          <a:stretch/>
        </p:blipFill>
        <p:spPr>
          <a:xfrm>
            <a:off x="2483768" y="1820435"/>
            <a:ext cx="2172533" cy="109521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9506" r="16366" b="30370"/>
          <a:stretch/>
        </p:blipFill>
        <p:spPr>
          <a:xfrm>
            <a:off x="4572000" y="3356992"/>
            <a:ext cx="2178409" cy="109521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19506" r="16556" b="30101"/>
          <a:stretch/>
        </p:blipFill>
        <p:spPr>
          <a:xfrm>
            <a:off x="4572000" y="4910902"/>
            <a:ext cx="2172533" cy="110109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223" y="176352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S=1366</a:t>
            </a:r>
            <a:endParaRPr kumimoji="1" lang="ja-JP" altLang="en-US" sz="24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5496" y="335699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S=1800</a:t>
            </a:r>
            <a:endParaRPr kumimoji="1" lang="ja-JP" altLang="en-US" sz="24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496" y="485986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S=2200</a:t>
            </a:r>
            <a:endParaRPr kumimoji="1" lang="ja-JP" altLang="en-US" sz="2400" b="1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6876256" y="836712"/>
            <a:ext cx="0" cy="53816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t="78523" r="31307" b="7235"/>
          <a:stretch/>
        </p:blipFill>
        <p:spPr>
          <a:xfrm>
            <a:off x="4067944" y="6131952"/>
            <a:ext cx="2580042" cy="7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これまでの研究</a:t>
            </a:r>
            <a:r>
              <a:rPr lang="en-US" altLang="ja-JP" dirty="0" smtClean="0">
                <a:solidFill>
                  <a:schemeClr val="accent2"/>
                </a:solidFill>
              </a:rPr>
              <a:t>(2)</a:t>
            </a:r>
            <a:endParaRPr lang="ja-JP" altLang="en-US" dirty="0" smtClean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40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49259" y="1340768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Ω*=0.1, S*=1.0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11960" y="134076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Ω*=0.5, S*=1.17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63688" y="134076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Ω*=1.0, S*=1.46</a:t>
            </a:r>
            <a:endParaRPr kumimoji="1" lang="ja-JP" altLang="en-US" dirty="0"/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121484" y="5445224"/>
            <a:ext cx="818925" cy="838332"/>
          </a:xfrm>
          <a:prstGeom prst="sun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dirty="0">
              <a:latin typeface="Arial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55011"/>
            <a:ext cx="3220323" cy="27193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55011"/>
            <a:ext cx="3220323" cy="2719385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>
            <a:off x="1098404" y="5589240"/>
            <a:ext cx="7588396" cy="0"/>
          </a:xfrm>
          <a:prstGeom prst="straightConnector1">
            <a:avLst/>
          </a:prstGeom>
          <a:ln w="127000">
            <a:solidFill>
              <a:srgbClr val="FF99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1115616" y="6462628"/>
            <a:ext cx="7588396" cy="0"/>
          </a:xfrm>
          <a:prstGeom prst="straightConnector1">
            <a:avLst/>
          </a:prstGeom>
          <a:ln w="127000">
            <a:solidFill>
              <a:srgbClr val="0099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058080" y="764704"/>
            <a:ext cx="6952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/>
              <a:t>同期回転惑星の大気</a:t>
            </a:r>
            <a:r>
              <a:rPr lang="ja-JP" altLang="en-US" sz="2800" b="1" dirty="0"/>
              <a:t>循環</a:t>
            </a:r>
            <a:r>
              <a:rPr lang="ja-JP" altLang="en-US" sz="2800" b="1" dirty="0" smtClean="0"/>
              <a:t>に関する数値計算</a:t>
            </a:r>
            <a:endParaRPr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9872" y="5085184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9900"/>
                </a:solidFill>
              </a:rPr>
              <a:t>太陽</a:t>
            </a:r>
            <a:r>
              <a:rPr lang="ja-JP" altLang="en-US" sz="2400" b="1" dirty="0" smtClean="0">
                <a:solidFill>
                  <a:srgbClr val="FF9900"/>
                </a:solidFill>
              </a:rPr>
              <a:t>定数</a:t>
            </a:r>
            <a:r>
              <a:rPr kumimoji="1" lang="en-US" altLang="ja-JP" sz="2400" b="1" dirty="0" smtClean="0">
                <a:solidFill>
                  <a:srgbClr val="FF9900"/>
                </a:solidFill>
              </a:rPr>
              <a:t>: 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75856" y="5991671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0099FF"/>
                </a:solidFill>
              </a:rPr>
              <a:t>自転角速度</a:t>
            </a:r>
            <a:r>
              <a:rPr kumimoji="1" lang="en-US" altLang="ja-JP" sz="2400" b="1" dirty="0" smtClean="0">
                <a:solidFill>
                  <a:srgbClr val="0099FF"/>
                </a:solidFill>
              </a:rPr>
              <a:t>: Ω*</a:t>
            </a:r>
            <a:endParaRPr kumimoji="1" lang="ja-JP" altLang="en-US" sz="2400" b="1" dirty="0">
              <a:solidFill>
                <a:srgbClr val="0099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57332" y="4358512"/>
            <a:ext cx="2185214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ja-JP" altLang="en-US" dirty="0" smtClean="0"/>
              <a:t>色：表面温度</a:t>
            </a:r>
            <a:endParaRPr kumimoji="1" lang="en-US" altLang="ja-JP" dirty="0" smtClean="0"/>
          </a:p>
          <a:p>
            <a:pPr>
              <a:lnSpc>
                <a:spcPct val="85000"/>
              </a:lnSpc>
            </a:pPr>
            <a:r>
              <a:rPr lang="ja-JP" altLang="en-US" dirty="0" smtClean="0"/>
              <a:t>矢印：最下層水平風</a:t>
            </a:r>
            <a:endParaRPr lang="en-US" altLang="ja-JP" dirty="0" smtClean="0"/>
          </a:p>
          <a:p>
            <a:pPr>
              <a:lnSpc>
                <a:spcPct val="85000"/>
              </a:lnSpc>
            </a:pPr>
            <a:r>
              <a:rPr lang="ja-JP" altLang="en-US" dirty="0" smtClean="0"/>
              <a:t>等値線：降水量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27546" y="4377937"/>
            <a:ext cx="1402948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kumimoji="1" lang="ja-JP" altLang="en-US" dirty="0" smtClean="0"/>
              <a:t>黄色の点：</a:t>
            </a:r>
            <a:r>
              <a:rPr kumimoji="1" lang="en-US" altLang="ja-JP" dirty="0" smtClean="0"/>
              <a:t>: </a:t>
            </a:r>
            <a:br>
              <a:rPr kumimoji="1" lang="en-US" altLang="ja-JP" dirty="0" smtClean="0"/>
            </a:br>
            <a:r>
              <a:rPr kumimoji="1" lang="ja-JP" altLang="en-US" dirty="0" smtClean="0"/>
              <a:t>恒星直下点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15616" y="501317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9900"/>
                </a:solidFill>
              </a:rPr>
              <a:t>大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97805" y="508518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9900"/>
                </a:solidFill>
              </a:rPr>
              <a:t>小</a:t>
            </a:r>
            <a:r>
              <a:rPr lang="en-US" altLang="ja-JP" sz="2400" dirty="0" smtClean="0">
                <a:solidFill>
                  <a:srgbClr val="FF9900"/>
                </a:solidFill>
              </a:rPr>
              <a:t>l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6266" y="59196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0099FF"/>
                </a:solidFill>
              </a:rPr>
              <a:t>大</a:t>
            </a:r>
            <a:endParaRPr kumimoji="1" lang="ja-JP" altLang="en-US" sz="2400" dirty="0">
              <a:solidFill>
                <a:srgbClr val="0099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44408" y="587727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99FF"/>
                </a:solidFill>
              </a:rPr>
              <a:t>小</a:t>
            </a:r>
            <a:endParaRPr kumimoji="1" lang="ja-JP" altLang="en-US" sz="2400" dirty="0">
              <a:solidFill>
                <a:srgbClr val="0099FF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239401" y="1653945"/>
            <a:ext cx="3229143" cy="2719385"/>
            <a:chOff x="6023377" y="1653945"/>
            <a:chExt cx="3229143" cy="2719385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377" y="1653945"/>
              <a:ext cx="3220323" cy="2719385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8803358" y="3707740"/>
              <a:ext cx="4491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     </a:t>
              </a:r>
              <a:endParaRPr kumimoji="1" lang="ja-JP" altLang="en-US" dirty="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13008" y="1691264"/>
            <a:ext cx="18085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365</a:t>
            </a:r>
            <a:r>
              <a:rPr lang="ja-JP" altLang="en-US" sz="2000" dirty="0" smtClean="0"/>
              <a:t>日平均場。</a:t>
            </a:r>
            <a:endParaRPr lang="en-US" altLang="ja-JP" sz="2000" dirty="0" smtClean="0"/>
          </a:p>
          <a:p>
            <a:r>
              <a:rPr lang="ja-JP" altLang="en-US" sz="2000" dirty="0" smtClean="0"/>
              <a:t>視点を変えた</a:t>
            </a:r>
            <a:endParaRPr lang="en-US" altLang="ja-JP" sz="2000" dirty="0" smtClean="0"/>
          </a:p>
          <a:p>
            <a:r>
              <a:rPr lang="ja-JP" altLang="en-US" sz="2000" dirty="0" smtClean="0"/>
              <a:t>動画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（衛星観測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のイメージ）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これまでの研究</a:t>
            </a:r>
            <a:r>
              <a:rPr lang="en-US" altLang="ja-JP" dirty="0" smtClean="0">
                <a:solidFill>
                  <a:schemeClr val="accent2"/>
                </a:solidFill>
              </a:rPr>
              <a:t>(3)</a:t>
            </a:r>
            <a:endParaRPr lang="ja-JP" altLang="en-US" dirty="0" smtClean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400" smtClean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836712"/>
            <a:ext cx="8675687" cy="216024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/>
              <a:t>同期</a:t>
            </a:r>
            <a:r>
              <a:rPr lang="ja-JP" altLang="en-US" dirty="0" smtClean="0"/>
              <a:t>回転惑星の大気循環の自転角速度依存性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dirty="0" smtClean="0"/>
              <a:t>Noda et al. (2016) </a:t>
            </a:r>
            <a:r>
              <a:rPr lang="ja-JP" altLang="en-US" dirty="0" smtClean="0"/>
              <a:t>先日やっと</a:t>
            </a:r>
            <a:r>
              <a:rPr lang="en-US" altLang="ja-JP" dirty="0" smtClean="0"/>
              <a:t>accept </a:t>
            </a:r>
            <a:r>
              <a:rPr lang="ja-JP" altLang="en-US" dirty="0" smtClean="0"/>
              <a:t>された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簡単な設定</a:t>
            </a:r>
            <a:r>
              <a:rPr lang="en-US" altLang="ja-JP" dirty="0" smtClean="0"/>
              <a:t>(</a:t>
            </a:r>
            <a:r>
              <a:rPr lang="ja-JP" altLang="en-US" dirty="0" smtClean="0"/>
              <a:t>灰色放射・雲無し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を使用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結果：昼夜間熱輸送は自転角速度に依らない</a:t>
            </a:r>
            <a:endParaRPr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-1316" b="25445"/>
          <a:stretch/>
        </p:blipFill>
        <p:spPr>
          <a:xfrm>
            <a:off x="1043608" y="2708920"/>
            <a:ext cx="5772755" cy="43656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31640" y="353062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全熱輸送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1640" y="4509120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顕熱</a:t>
            </a:r>
            <a:r>
              <a:rPr kumimoji="1" lang="ja-JP" altLang="en-US" sz="2400" b="1" dirty="0" smtClean="0"/>
              <a:t>輸送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5301208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潜熱</a:t>
            </a:r>
            <a:r>
              <a:rPr kumimoji="1" lang="ja-JP" altLang="en-US" sz="2400" b="1" dirty="0" smtClean="0"/>
              <a:t>輸送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5363" y="579597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17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C:\Users\noda\Dropbox\presen\111002-07_DPS\presen\figs\Omega0.15E_Tg_xy.ep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6188075" y="908720"/>
            <a:ext cx="2674938" cy="169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Users\noda\Dropbox\presen\111002-07_DPS\presen\figs\Omega0.05E_Tg_xy.ep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2"/>
          <a:stretch/>
        </p:blipFill>
        <p:spPr bwMode="auto">
          <a:xfrm>
            <a:off x="3306762" y="908720"/>
            <a:ext cx="2673350" cy="165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Users\noda\Dropbox\presen\111002-07_DPS\presen\figs\Omega0.0E_Tg_xy.ep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7"/>
          <a:stretch/>
        </p:blipFill>
        <p:spPr bwMode="auto">
          <a:xfrm>
            <a:off x="352425" y="908720"/>
            <a:ext cx="2673350" cy="16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300037" y="-99392"/>
            <a:ext cx="8507413" cy="915988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表面温度</a:t>
            </a:r>
            <a:r>
              <a:rPr lang="ja-JP" altLang="en-US" sz="2800" dirty="0">
                <a:solidFill>
                  <a:schemeClr val="bg1"/>
                </a:solidFill>
              </a:rPr>
              <a:t>（同期回転・灰色放射・雲無し）</a:t>
            </a: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890488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890488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890488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15369" name="Picture 18" descr="C:\Users\noda\Dropbox\presen\111002-07_DPS\presen\figs\Omega0.8E_Tg_xy.ep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5"/>
          <a:stretch/>
        </p:blipFill>
        <p:spPr bwMode="auto">
          <a:xfrm>
            <a:off x="3336925" y="4509120"/>
            <a:ext cx="2674938" cy="16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9" descr="C:\Users\noda\Dropbox\presen\111002-07_DPS\presen\figs\Omega0.67E_Tg_xy.ep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5"/>
          <a:stretch/>
        </p:blipFill>
        <p:spPr bwMode="auto">
          <a:xfrm>
            <a:off x="314474" y="4509120"/>
            <a:ext cx="2673350" cy="16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C:\Users\noda\Dropbox\presen\111002-07_DPS\presen\figs\Omega1.0E_Tg_xy.ep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 bwMode="auto">
          <a:xfrm>
            <a:off x="6268244" y="4509120"/>
            <a:ext cx="2673350" cy="160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1" descr="C:\Users\noda\Dropbox\presen\111002-07_DPS\presen\figs\Omega0.5E_Tg_xy.ep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9"/>
          <a:stretch/>
        </p:blipFill>
        <p:spPr bwMode="auto">
          <a:xfrm>
            <a:off x="6227763" y="2780928"/>
            <a:ext cx="2674937" cy="15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2" descr="C:\Users\noda\Dropbox\presen\111002-07_DPS\presen\figs\Omega0.33E_Tg_xy.ep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9"/>
          <a:stretch/>
        </p:blipFill>
        <p:spPr bwMode="auto">
          <a:xfrm>
            <a:off x="3254375" y="2780928"/>
            <a:ext cx="2673350" cy="15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C:\Users\noda\Dropbox\presen\111002-07_DPS\presen\figs\Omega0.2E_Tg_xy.ep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1" t="13770" r="2501" b="15460"/>
          <a:stretch/>
        </p:blipFill>
        <p:spPr bwMode="auto">
          <a:xfrm>
            <a:off x="314474" y="3041277"/>
            <a:ext cx="2673350" cy="133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780928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25525" y="4509120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51920" y="4509120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0.8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732240" y="4509120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25525" y="2779340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9912" y="2780928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23" name="Picture 18" descr="C:\Users\noda\Dropbox\presen\111002-07_DPS\presen\figs\Omega0.8E_Tg_xy.ep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91549" r="31634" b="-570"/>
          <a:stretch/>
        </p:blipFill>
        <p:spPr bwMode="auto">
          <a:xfrm>
            <a:off x="2627784" y="6284422"/>
            <a:ext cx="3307184" cy="5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090819" y="2348880"/>
            <a:ext cx="69762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ja-JP" altLang="en-US" sz="2000" dirty="0" smtClean="0"/>
              <a:t>経度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0147" y="638654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1903" y="1578858"/>
            <a:ext cx="461665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緯度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88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18269" r="15425" b="28487"/>
          <a:stretch/>
        </p:blipFill>
        <p:spPr>
          <a:xfrm>
            <a:off x="3419872" y="3229397"/>
            <a:ext cx="2436362" cy="127972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7194" r="15424" b="28218"/>
          <a:stretch/>
        </p:blipFill>
        <p:spPr>
          <a:xfrm>
            <a:off x="560085" y="1252864"/>
            <a:ext cx="2449290" cy="131204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300037" y="-99392"/>
            <a:ext cx="8507413" cy="915988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bg1"/>
                </a:solidFill>
              </a:rPr>
              <a:t>惑星放射</a:t>
            </a:r>
            <a:r>
              <a:rPr lang="ja-JP" altLang="en-US" sz="2800" dirty="0">
                <a:solidFill>
                  <a:schemeClr val="bg1"/>
                </a:solidFill>
              </a:rPr>
              <a:t>（同期回転・灰色放射・雲無し）</a:t>
            </a: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890488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890488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890488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780928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25525" y="4509120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51920" y="4509120"/>
            <a:ext cx="1946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 smtClean="0">
                <a:latin typeface="Calibri" pitchFamily="34" charset="0"/>
              </a:rPr>
              <a:t>0.85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732240" y="4509120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25525" y="2779340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9912" y="2780928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23" name="Picture 18" descr="C:\Users\noda\Dropbox\presen\111002-07_DPS\presen\figs\Omega0.8E_Tg_xy.ep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91549" r="31634" b="-570"/>
          <a:stretch/>
        </p:blipFill>
        <p:spPr bwMode="auto">
          <a:xfrm>
            <a:off x="2627784" y="6284422"/>
            <a:ext cx="3307184" cy="5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8806" r="15424" b="26320"/>
          <a:stretch/>
        </p:blipFill>
        <p:spPr>
          <a:xfrm>
            <a:off x="3418854" y="1318012"/>
            <a:ext cx="2449290" cy="13189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8538" r="15424" b="30942"/>
          <a:stretch/>
        </p:blipFill>
        <p:spPr>
          <a:xfrm>
            <a:off x="6390574" y="1340768"/>
            <a:ext cx="2429898" cy="12142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8806" r="15424" b="29025"/>
          <a:stretch/>
        </p:blipFill>
        <p:spPr>
          <a:xfrm>
            <a:off x="539552" y="3255250"/>
            <a:ext cx="2449290" cy="125387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t="18269" r="15424" b="30942"/>
          <a:stretch/>
        </p:blipFill>
        <p:spPr>
          <a:xfrm>
            <a:off x="6448186" y="5013176"/>
            <a:ext cx="2372286" cy="122074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9076" r="15424" b="28756"/>
          <a:stretch/>
        </p:blipFill>
        <p:spPr>
          <a:xfrm>
            <a:off x="6390574" y="3284984"/>
            <a:ext cx="2429898" cy="125387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18806" r="15424" b="30417"/>
          <a:stretch/>
        </p:blipFill>
        <p:spPr>
          <a:xfrm>
            <a:off x="564388" y="5088896"/>
            <a:ext cx="2423436" cy="1220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19612" r="15423" b="28488"/>
          <a:stretch/>
        </p:blipFill>
        <p:spPr>
          <a:xfrm>
            <a:off x="3347864" y="5133922"/>
            <a:ext cx="2475142" cy="1247406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180147" y="638654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1426101" y="2492896"/>
            <a:ext cx="69762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ja-JP" altLang="en-US" sz="2000" dirty="0" smtClean="0"/>
              <a:t>経度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1903" y="1754812"/>
            <a:ext cx="461665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緯度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18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-180528" y="-27384"/>
            <a:ext cx="9546918" cy="841178"/>
          </a:xfrm>
          <a:prstGeom prst="rect">
            <a:avLst/>
          </a:prstGeom>
          <a:solidFill>
            <a:srgbClr val="08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-108520" y="-79276"/>
            <a:ext cx="9312523" cy="915988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bg1"/>
                </a:solidFill>
              </a:rPr>
              <a:t>降水</a:t>
            </a:r>
            <a:r>
              <a:rPr lang="ja-JP" altLang="en-US" sz="2800" dirty="0">
                <a:solidFill>
                  <a:schemeClr val="bg1"/>
                </a:solidFill>
              </a:rPr>
              <a:t>（同期回転・灰色放射・雲無し）</a:t>
            </a:r>
          </a:p>
        </p:txBody>
      </p:sp>
      <p:sp>
        <p:nvSpPr>
          <p:cNvPr id="15366" name="テキスト ボックス 1"/>
          <p:cNvSpPr txBox="1">
            <a:spLocks noChangeArrowheads="1"/>
          </p:cNvSpPr>
          <p:nvPr/>
        </p:nvSpPr>
        <p:spPr bwMode="auto">
          <a:xfrm>
            <a:off x="899592" y="692696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7" name="テキスト ボックス 25"/>
          <p:cNvSpPr txBox="1">
            <a:spLocks noChangeArrowheads="1"/>
          </p:cNvSpPr>
          <p:nvPr/>
        </p:nvSpPr>
        <p:spPr bwMode="auto">
          <a:xfrm>
            <a:off x="3777853" y="692696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0.05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68" name="テキスト ボックス 29"/>
          <p:cNvSpPr txBox="1">
            <a:spLocks noChangeArrowheads="1"/>
          </p:cNvSpPr>
          <p:nvPr/>
        </p:nvSpPr>
        <p:spPr bwMode="auto">
          <a:xfrm>
            <a:off x="6730181" y="692696"/>
            <a:ext cx="1946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0.15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6723063" y="2492896"/>
            <a:ext cx="1763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7" name="テキスト ボックス 25"/>
          <p:cNvSpPr txBox="1">
            <a:spLocks noChangeArrowheads="1"/>
          </p:cNvSpPr>
          <p:nvPr/>
        </p:nvSpPr>
        <p:spPr bwMode="auto">
          <a:xfrm>
            <a:off x="3816400" y="4221088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0.8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8" name="テキスト ボックス 26"/>
          <p:cNvSpPr txBox="1">
            <a:spLocks noChangeArrowheads="1"/>
          </p:cNvSpPr>
          <p:nvPr/>
        </p:nvSpPr>
        <p:spPr bwMode="auto">
          <a:xfrm>
            <a:off x="6804248" y="4221088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79" name="テキスト ボックス 27"/>
          <p:cNvSpPr txBox="1">
            <a:spLocks noChangeArrowheads="1"/>
          </p:cNvSpPr>
          <p:nvPr/>
        </p:nvSpPr>
        <p:spPr bwMode="auto">
          <a:xfrm>
            <a:off x="897533" y="2545085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0.25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15380" name="テキスト ボックス 29"/>
          <p:cNvSpPr txBox="1">
            <a:spLocks noChangeArrowheads="1"/>
          </p:cNvSpPr>
          <p:nvPr/>
        </p:nvSpPr>
        <p:spPr bwMode="auto">
          <a:xfrm>
            <a:off x="3777853" y="2492896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0.33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pic>
        <p:nvPicPr>
          <p:cNvPr id="13" name="Picture 2" descr="C:\Users\noda\Desktop\Omega0.0E_Rain_xy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21584" r="11363" b="14882"/>
          <a:stretch/>
        </p:blipFill>
        <p:spPr bwMode="auto">
          <a:xfrm>
            <a:off x="251520" y="1105420"/>
            <a:ext cx="2739489" cy="14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noda\Desktop\Omega0.05E_Rain_xy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23477" r="11089" b="18455"/>
          <a:stretch/>
        </p:blipFill>
        <p:spPr bwMode="auto">
          <a:xfrm>
            <a:off x="3125799" y="1159034"/>
            <a:ext cx="2781539" cy="13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C:\Users\noda\Desktop\Omega0.15E_Rain_xy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21565" r="12747" b="20370"/>
          <a:stretch/>
        </p:blipFill>
        <p:spPr bwMode="auto">
          <a:xfrm>
            <a:off x="6236878" y="1159034"/>
            <a:ext cx="2736082" cy="13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28"/>
          <p:cNvSpPr txBox="1">
            <a:spLocks noChangeArrowheads="1"/>
          </p:cNvSpPr>
          <p:nvPr/>
        </p:nvSpPr>
        <p:spPr bwMode="auto">
          <a:xfrm>
            <a:off x="2699792" y="6381328"/>
            <a:ext cx="912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dirty="0" smtClean="0"/>
              <a:t>0 W/m</a:t>
            </a:r>
            <a:r>
              <a:rPr lang="en-US" altLang="ja-JP" sz="1800" baseline="30000" dirty="0" smtClean="0"/>
              <a:t>2</a:t>
            </a:r>
            <a:endParaRPr lang="ja-JP" altLang="en-US" sz="1800" baseline="30000" dirty="0"/>
          </a:p>
        </p:txBody>
      </p:sp>
      <p:pic>
        <p:nvPicPr>
          <p:cNvPr id="20" name="Picture 17" descr="C:\Users\noda\Desktop\Omega0.33E_Rain_xy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9" t="84400" r="34059" b="10000"/>
          <a:stretch/>
        </p:blipFill>
        <p:spPr bwMode="auto">
          <a:xfrm>
            <a:off x="3506134" y="6453336"/>
            <a:ext cx="2016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8"/>
          <p:cNvSpPr txBox="1">
            <a:spLocks noChangeArrowheads="1"/>
          </p:cNvSpPr>
          <p:nvPr/>
        </p:nvSpPr>
        <p:spPr bwMode="auto">
          <a:xfrm>
            <a:off x="5396745" y="6444044"/>
            <a:ext cx="1263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dirty="0" smtClean="0"/>
              <a:t>2000 W/m</a:t>
            </a:r>
            <a:r>
              <a:rPr lang="en-US" altLang="ja-JP" sz="1800" baseline="30000" dirty="0" smtClean="0"/>
              <a:t>2</a:t>
            </a:r>
            <a:endParaRPr lang="ja-JP" altLang="en-US" sz="1800" baseline="30000" dirty="0"/>
          </a:p>
        </p:txBody>
      </p:sp>
      <p:pic>
        <p:nvPicPr>
          <p:cNvPr id="23" name="Picture 17" descr="C:\Users\noda\Desktop\Omega0.33E_Rain_xy.eps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2126" r="10148" b="21450"/>
          <a:stretch/>
        </p:blipFill>
        <p:spPr bwMode="auto">
          <a:xfrm>
            <a:off x="3125799" y="2996952"/>
            <a:ext cx="2781540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:\Users\noda\Desktop\Omega0.25E_Rain_xy.e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21750" r="9370" b="21827"/>
          <a:stretch/>
        </p:blipFill>
        <p:spPr bwMode="auto">
          <a:xfrm>
            <a:off x="251520" y="2996953"/>
            <a:ext cx="281458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Users\noda\Desktop\Omega0.5E_Rain_xy.ep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9943" r="10569" b="21361"/>
          <a:stretch/>
        </p:blipFill>
        <p:spPr bwMode="auto">
          <a:xfrm>
            <a:off x="6314105" y="2944764"/>
            <a:ext cx="2722391" cy="1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9" descr="C:\Users\noda\Desktop\Omega1.0E_Rain_xy.e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21633" r="11580" b="23637"/>
          <a:stretch/>
        </p:blipFill>
        <p:spPr bwMode="auto">
          <a:xfrm>
            <a:off x="6228184" y="4725144"/>
            <a:ext cx="2726575" cy="12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C:\Users\noda\Desktop\Omega0.67E_Rain_xy.ep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24104" r="9552" b="24300"/>
          <a:stretch/>
        </p:blipFill>
        <p:spPr bwMode="auto">
          <a:xfrm>
            <a:off x="392350" y="4797152"/>
            <a:ext cx="2739490" cy="11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C:\Users\noda\Desktop\Omega0.8E_Rain_xy.ep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20034" r="11234" b="22727"/>
          <a:stretch/>
        </p:blipFill>
        <p:spPr bwMode="auto">
          <a:xfrm>
            <a:off x="3131840" y="4706398"/>
            <a:ext cx="2792141" cy="13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テキスト ボックス 24"/>
          <p:cNvSpPr txBox="1">
            <a:spLocks noChangeArrowheads="1"/>
          </p:cNvSpPr>
          <p:nvPr/>
        </p:nvSpPr>
        <p:spPr bwMode="auto">
          <a:xfrm>
            <a:off x="899592" y="4221088"/>
            <a:ext cx="194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dirty="0">
                <a:latin typeface="Calibri" pitchFamily="34" charset="0"/>
              </a:rPr>
              <a:t> = 0.67 </a:t>
            </a:r>
            <a:r>
              <a:rPr lang="en-US" altLang="ja-JP" sz="2800" dirty="0">
                <a:latin typeface="Symbol" pitchFamily="18" charset="2"/>
              </a:rPr>
              <a:t>W</a:t>
            </a:r>
            <a:r>
              <a:rPr lang="en-US" altLang="ja-JP" sz="2800" baseline="-25000" dirty="0">
                <a:latin typeface="Symbol" pitchFamily="18" charset="2"/>
              </a:rPr>
              <a:t>E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16216" y="630932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1000-2000</a:t>
            </a:r>
            <a:r>
              <a:rPr kumimoji="1" lang="ja-JP" altLang="en-US" sz="2400" dirty="0" smtClean="0"/>
              <a:t>日平均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0147" y="638654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331640" y="2276872"/>
            <a:ext cx="69762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ja-JP" altLang="en-US" sz="2000" dirty="0" smtClean="0"/>
              <a:t>経度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21903" y="1578858"/>
            <a:ext cx="461665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緯度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75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accent2"/>
                </a:solidFill>
              </a:rPr>
              <a:t>やろう</a:t>
            </a:r>
            <a:r>
              <a:rPr lang="ja-JP" altLang="en-US" dirty="0" smtClean="0">
                <a:solidFill>
                  <a:schemeClr val="accent2"/>
                </a:solidFill>
              </a:rPr>
              <a:t>と思っている計算</a:t>
            </a: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400" smtClean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0" y="980728"/>
            <a:ext cx="8675687" cy="525621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パラメータ実験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大気モデルを使用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/>
              <a:t>惑星</a:t>
            </a:r>
            <a:r>
              <a:rPr lang="ja-JP" altLang="en-US" dirty="0" smtClean="0"/>
              <a:t>半径、重力加速度、大気量などに対する依存性もちゃんと出しておく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/>
              <a:t>海陸</a:t>
            </a:r>
            <a:r>
              <a:rPr lang="ja-JP" altLang="en-US" dirty="0" smtClean="0"/>
              <a:t>分布を変えた場合、自転周期と公転周期の比を変えた場合もやりたいのだが、どこまで手が回るか</a:t>
            </a:r>
            <a:r>
              <a:rPr lang="ja-JP" altLang="en-US" dirty="0" err="1" smtClean="0"/>
              <a:t>。。。</a:t>
            </a:r>
            <a:endParaRPr lang="en-US" altLang="ja-JP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大気海洋結合計算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神戸の博士課程の学生が海洋モデルを作っている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/>
              <a:t>海洋</a:t>
            </a:r>
            <a:r>
              <a:rPr lang="ja-JP" altLang="en-US" dirty="0" smtClean="0"/>
              <a:t>の熱輸送も考慮して気候のレジームダイアグラムを作る</a:t>
            </a: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/>
              <a:t>同期</a:t>
            </a:r>
            <a:r>
              <a:rPr lang="ja-JP" altLang="en-US" dirty="0" smtClean="0"/>
              <a:t>回転惑星の計算もやりたいのだが、そこまで行けるかどうかは保証なし（現在海洋モデルは軸対称）</a:t>
            </a:r>
            <a:endParaRPr lang="en-US" altLang="ja-JP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359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3840" y="980728"/>
            <a:ext cx="867568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kern="0" dirty="0" smtClean="0"/>
              <a:t>素人考えだと、同期回転惑星の昼面と夜面の観測はできそうな気がする（正しいですか？）</a:t>
            </a:r>
            <a:endParaRPr lang="en-US" altLang="ja-JP" kern="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kern="0" dirty="0"/>
              <a:t>が</a:t>
            </a:r>
            <a:r>
              <a:rPr lang="ja-JP" altLang="en-US" kern="0" dirty="0" smtClean="0"/>
              <a:t>、ディスク平均値ではあまりうれしくないかも</a:t>
            </a:r>
            <a:endParaRPr lang="en-US" altLang="ja-JP" kern="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kern="0" dirty="0" smtClean="0"/>
              <a:t>地表面温度の昼面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ja-JP" altLang="en-US" kern="0" dirty="0" smtClean="0"/>
              <a:t>平均値と夜面平均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ja-JP" altLang="en-US" kern="0" dirty="0" smtClean="0"/>
              <a:t>値の差は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ja-JP" altLang="en-US" kern="0" dirty="0" smtClean="0"/>
              <a:t>自転角速度に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ja-JP" altLang="en-US" kern="0" dirty="0" smtClean="0"/>
              <a:t>ほとんどよらない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endParaRPr lang="en-US" altLang="ja-JP" kern="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kern="0" dirty="0"/>
              <a:t>他</a:t>
            </a:r>
            <a:r>
              <a:rPr lang="ja-JP" altLang="en-US" kern="0" dirty="0" smtClean="0"/>
              <a:t>のパラメータ（たとえば惑星半径）では</a:t>
            </a:r>
            <a:r>
              <a:rPr lang="ja-JP" altLang="en-US" kern="0" dirty="0" smtClean="0"/>
              <a:t>、</a:t>
            </a:r>
            <a:r>
              <a:rPr lang="en-US" altLang="ja-JP" kern="0" smtClean="0"/>
              <a:t/>
            </a:r>
            <a:br>
              <a:rPr lang="en-US" altLang="ja-JP" kern="0" smtClean="0"/>
            </a:br>
            <a:r>
              <a:rPr lang="ja-JP" altLang="en-US" kern="0" smtClean="0"/>
              <a:t>なにがし</a:t>
            </a:r>
            <a:r>
              <a:rPr lang="ja-JP" altLang="en-US" kern="0" dirty="0" smtClean="0"/>
              <a:t>かの差は出るかもしれない</a:t>
            </a:r>
            <a:endParaRPr lang="en-US" altLang="ja-JP" kern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624"/>
            <a:ext cx="8229600" cy="8509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accent2"/>
                </a:solidFill>
              </a:rPr>
              <a:t>観測と対比できる量はあるのか？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157788"/>
            <a:ext cx="8229600" cy="14684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ja-JP" sz="4000" dirty="0" smtClean="0"/>
          </a:p>
          <a:p>
            <a:pPr eaLnBrk="1" hangingPunct="1">
              <a:buFontTx/>
              <a:buNone/>
            </a:pPr>
            <a:endParaRPr lang="en-US" altLang="ja-JP" sz="4000" dirty="0" smtClean="0"/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974904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939E74-5088-47D7-BCE6-B5FCE484126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ja-JP" sz="140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b="28097"/>
          <a:stretch/>
        </p:blipFill>
        <p:spPr>
          <a:xfrm>
            <a:off x="4341683" y="2552799"/>
            <a:ext cx="4214344" cy="3108449"/>
          </a:xfrm>
          <a:prstGeom prst="rect">
            <a:avLst/>
          </a:prstGeom>
        </p:spPr>
      </p:pic>
      <p:sp>
        <p:nvSpPr>
          <p:cNvPr id="16" name="テキスト ボックス 9"/>
          <p:cNvSpPr txBox="1">
            <a:spLocks noChangeArrowheads="1"/>
          </p:cNvSpPr>
          <p:nvPr/>
        </p:nvSpPr>
        <p:spPr bwMode="auto">
          <a:xfrm>
            <a:off x="6012160" y="2852936"/>
            <a:ext cx="1471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dirty="0" smtClean="0">
                <a:solidFill>
                  <a:srgbClr val="FF0000"/>
                </a:solidFill>
              </a:rPr>
              <a:t>昼半球平均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2"/>
          <p:cNvSpPr txBox="1">
            <a:spLocks noChangeArrowheads="1"/>
          </p:cNvSpPr>
          <p:nvPr/>
        </p:nvSpPr>
        <p:spPr bwMode="auto">
          <a:xfrm>
            <a:off x="5940152" y="4253026"/>
            <a:ext cx="1535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dirty="0" smtClean="0">
                <a:solidFill>
                  <a:srgbClr val="0000C0"/>
                </a:solidFill>
              </a:rPr>
              <a:t>夜半球平均</a:t>
            </a:r>
            <a:endParaRPr lang="ja-JP" altLang="en-US" sz="2000" dirty="0">
              <a:solidFill>
                <a:srgbClr val="0000C0"/>
              </a:solidFill>
            </a:endParaRPr>
          </a:p>
        </p:txBody>
      </p:sp>
      <p:sp>
        <p:nvSpPr>
          <p:cNvPr id="18" name="テキスト ボックス 10"/>
          <p:cNvSpPr txBox="1">
            <a:spLocks noChangeArrowheads="1"/>
          </p:cNvSpPr>
          <p:nvPr/>
        </p:nvSpPr>
        <p:spPr bwMode="auto">
          <a:xfrm>
            <a:off x="6012160" y="3532946"/>
            <a:ext cx="144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dirty="0" smtClean="0"/>
              <a:t>全球平均</a:t>
            </a:r>
            <a:endParaRPr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22907" y="53081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Noda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et al.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34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1339</Words>
  <Application>Microsoft Office PowerPoint</Application>
  <PresentationFormat>画面に合わせる (4:3)</PresentationFormat>
  <Paragraphs>356</Paragraphs>
  <Slides>22</Slides>
  <Notes>17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標準デザイン</vt:lpstr>
      <vt:lpstr>科研費申請に 向けての相談</vt:lpstr>
      <vt:lpstr>これまでの研究(1)</vt:lpstr>
      <vt:lpstr>これまでの研究(2)</vt:lpstr>
      <vt:lpstr>これまでの研究(3)</vt:lpstr>
      <vt:lpstr>表面温度（同期回転・灰色放射・雲無し）</vt:lpstr>
      <vt:lpstr>惑星放射（同期回転・灰色放射・雲無し）</vt:lpstr>
      <vt:lpstr>降水（同期回転・灰色放射・雲無し）</vt:lpstr>
      <vt:lpstr>やろうと思っている計算</vt:lpstr>
      <vt:lpstr>観測と対比できる量はあるのか？</vt:lpstr>
      <vt:lpstr>水平分布はどの程度見えそうですか？</vt:lpstr>
      <vt:lpstr>こういうことは見えますかねえ？</vt:lpstr>
      <vt:lpstr>PowerPoint プレゼンテーション</vt:lpstr>
      <vt:lpstr>表面気圧（同期回転・灰色放射・雲無し）</vt:lpstr>
      <vt:lpstr>東西風（同期回転・灰色放射・雲無し）</vt:lpstr>
      <vt:lpstr>水平風 (σ=0.2) （同期回転・灰色放射・雲無し）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基礎地学</dc:title>
  <dc:creator>momoko</dc:creator>
  <cp:lastModifiedBy>momoko</cp:lastModifiedBy>
  <cp:revision>187</cp:revision>
  <cp:lastPrinted>2014-10-01T23:47:12Z</cp:lastPrinted>
  <dcterms:created xsi:type="dcterms:W3CDTF">2007-10-17T00:42:29Z</dcterms:created>
  <dcterms:modified xsi:type="dcterms:W3CDTF">2016-10-04T04:19:59Z</dcterms:modified>
</cp:coreProperties>
</file>