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309" r:id="rId2"/>
    <p:sldId id="280" r:id="rId3"/>
    <p:sldId id="311" r:id="rId4"/>
    <p:sldId id="310" r:id="rId5"/>
    <p:sldId id="270" r:id="rId6"/>
    <p:sldId id="278" r:id="rId7"/>
    <p:sldId id="279" r:id="rId8"/>
    <p:sldId id="271" r:id="rId9"/>
    <p:sldId id="281" r:id="rId10"/>
    <p:sldId id="272" r:id="rId11"/>
    <p:sldId id="312" r:id="rId12"/>
    <p:sldId id="269" r:id="rId13"/>
    <p:sldId id="275" r:id="rId14"/>
    <p:sldId id="289" r:id="rId15"/>
    <p:sldId id="298" r:id="rId16"/>
    <p:sldId id="299" r:id="rId17"/>
    <p:sldId id="313" r:id="rId18"/>
    <p:sldId id="302" r:id="rId19"/>
    <p:sldId id="305" r:id="rId20"/>
    <p:sldId id="308" r:id="rId21"/>
    <p:sldId id="282" r:id="rId22"/>
    <p:sldId id="29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8"/>
      </p:cViewPr>
      <p:guideLst/>
    </p:cSldViewPr>
  </p:slideViewPr>
  <p:notesTextViewPr>
    <p:cViewPr>
      <p:scale>
        <a:sx n="1" d="1"/>
        <a:sy n="1" d="1"/>
      </p:scale>
      <p:origin x="0" y="0"/>
    </p:cViewPr>
  </p:notesTextViewPr>
  <p:sorterViewPr>
    <p:cViewPr>
      <p:scale>
        <a:sx n="100" d="100"/>
        <a:sy n="100" d="100"/>
      </p:scale>
      <p:origin x="0" y="-1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AB95A-C3A3-400F-819C-62BCF40730D6}" type="datetimeFigureOut">
              <a:rPr kumimoji="1" lang="ja-JP" altLang="en-US" smtClean="0"/>
              <a:t>2023/1/26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36A65-7385-4F09-939F-17BA6F2849CF}" type="slidenum">
              <a:rPr kumimoji="1" lang="ja-JP" altLang="en-US" smtClean="0"/>
              <a:t>‹#›</a:t>
            </a:fld>
            <a:endParaRPr kumimoji="1" lang="ja-JP" altLang="en-US"/>
          </a:p>
        </p:txBody>
      </p:sp>
    </p:spTree>
    <p:extLst>
      <p:ext uri="{BB962C8B-B14F-4D97-AF65-F5344CB8AC3E}">
        <p14:creationId xmlns:p14="http://schemas.microsoft.com/office/powerpoint/2010/main" val="28701536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2</a:t>
            </a:fld>
            <a:endParaRPr kumimoji="1" lang="ja-JP" altLang="en-US"/>
          </a:p>
        </p:txBody>
      </p:sp>
    </p:spTree>
    <p:extLst>
      <p:ext uri="{BB962C8B-B14F-4D97-AF65-F5344CB8AC3E}">
        <p14:creationId xmlns:p14="http://schemas.microsoft.com/office/powerpoint/2010/main" val="2153716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差を取ることによって変動の中心 </a:t>
            </a:r>
            <a:r>
              <a:rPr kumimoji="1" lang="en-US" altLang="ja-JP" dirty="0"/>
              <a:t>(</a:t>
            </a:r>
            <a:r>
              <a:rPr kumimoji="1" lang="ja-JP" altLang="en-US" dirty="0"/>
              <a:t>パターン中心</a:t>
            </a:r>
            <a:r>
              <a:rPr kumimoji="1" lang="en-US" altLang="ja-JP" dirty="0"/>
              <a:t>) </a:t>
            </a:r>
            <a:r>
              <a:rPr kumimoji="1" lang="ja-JP" altLang="en-US" dirty="0"/>
              <a:t>がわかる</a:t>
            </a:r>
            <a:endParaRPr kumimoji="1" lang="en-US" altLang="ja-JP" dirty="0"/>
          </a:p>
          <a:p>
            <a:r>
              <a:rPr kumimoji="1" lang="ja-JP" altLang="en-US" dirty="0"/>
              <a:t>鉛直方向に傾いていない</a:t>
            </a:r>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11</a:t>
            </a:fld>
            <a:endParaRPr kumimoji="1" lang="ja-JP" altLang="en-US"/>
          </a:p>
        </p:txBody>
      </p:sp>
    </p:spTree>
    <p:extLst>
      <p:ext uri="{BB962C8B-B14F-4D97-AF65-F5344CB8AC3E}">
        <p14:creationId xmlns:p14="http://schemas.microsoft.com/office/powerpoint/2010/main" val="33081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13</a:t>
            </a:fld>
            <a:endParaRPr kumimoji="1" lang="ja-JP" altLang="en-US"/>
          </a:p>
        </p:txBody>
      </p:sp>
    </p:spTree>
    <p:extLst>
      <p:ext uri="{BB962C8B-B14F-4D97-AF65-F5344CB8AC3E}">
        <p14:creationId xmlns:p14="http://schemas.microsoft.com/office/powerpoint/2010/main" val="65852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14</a:t>
            </a:fld>
            <a:endParaRPr kumimoji="1" lang="ja-JP" altLang="en-US"/>
          </a:p>
        </p:txBody>
      </p:sp>
    </p:spTree>
    <p:extLst>
      <p:ext uri="{BB962C8B-B14F-4D97-AF65-F5344CB8AC3E}">
        <p14:creationId xmlns:p14="http://schemas.microsoft.com/office/powerpoint/2010/main" val="377007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ここからは</a:t>
            </a:r>
            <a:r>
              <a:rPr kumimoji="1" lang="en-US" altLang="ja-JP" dirty="0"/>
              <a:t>, PNA </a:t>
            </a:r>
            <a:r>
              <a:rPr kumimoji="1" lang="ja-JP" altLang="en-US" dirty="0"/>
              <a:t>パターンと似たような状況下でのロスビー波の東西波数を求めてみる</a:t>
            </a:r>
            <a:r>
              <a:rPr kumimoji="1" lang="en-US" altLang="ja-JP" dirty="0"/>
              <a:t>. </a:t>
            </a:r>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15</a:t>
            </a:fld>
            <a:endParaRPr kumimoji="1" lang="ja-JP" altLang="en-US"/>
          </a:p>
        </p:txBody>
      </p:sp>
    </p:spTree>
    <p:extLst>
      <p:ext uri="{BB962C8B-B14F-4D97-AF65-F5344CB8AC3E}">
        <p14:creationId xmlns:p14="http://schemas.microsoft.com/office/powerpoint/2010/main" val="323127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16</a:t>
            </a:fld>
            <a:endParaRPr kumimoji="1" lang="ja-JP" altLang="en-US"/>
          </a:p>
        </p:txBody>
      </p:sp>
    </p:spTree>
    <p:extLst>
      <p:ext uri="{BB962C8B-B14F-4D97-AF65-F5344CB8AC3E}">
        <p14:creationId xmlns:p14="http://schemas.microsoft.com/office/powerpoint/2010/main" val="170354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重力</a:t>
            </a:r>
            <a:r>
              <a:rPr kumimoji="1" lang="en-US" altLang="ja-JP" dirty="0"/>
              <a:t>: </a:t>
            </a:r>
            <a:r>
              <a:rPr kumimoji="1" lang="ja-JP" altLang="en-US" dirty="0"/>
              <a:t>重力波</a:t>
            </a:r>
            <a:r>
              <a:rPr kumimoji="1" lang="en-US" altLang="ja-JP" dirty="0"/>
              <a:t>, </a:t>
            </a:r>
            <a:r>
              <a:rPr kumimoji="1" lang="ja-JP" altLang="en-US" dirty="0"/>
              <a:t>コリオリ力</a:t>
            </a:r>
            <a:r>
              <a:rPr kumimoji="1" lang="en-US" altLang="ja-JP" dirty="0"/>
              <a:t>: </a:t>
            </a:r>
            <a:r>
              <a:rPr kumimoji="1" lang="ja-JP" altLang="en-US" dirty="0"/>
              <a:t>慣性波</a:t>
            </a:r>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17</a:t>
            </a:fld>
            <a:endParaRPr kumimoji="1" lang="ja-JP" altLang="en-US"/>
          </a:p>
        </p:txBody>
      </p:sp>
    </p:spTree>
    <p:extLst>
      <p:ext uri="{BB962C8B-B14F-4D97-AF65-F5344CB8AC3E}">
        <p14:creationId xmlns:p14="http://schemas.microsoft.com/office/powerpoint/2010/main" val="3230189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PV </a:t>
            </a:r>
            <a:r>
              <a:rPr kumimoji="1" lang="ja-JP" altLang="en-US" dirty="0"/>
              <a:t>方程式は運動量方程式から得られる</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18</a:t>
            </a:fld>
            <a:endParaRPr kumimoji="1" lang="ja-JP" altLang="en-US"/>
          </a:p>
        </p:txBody>
      </p:sp>
    </p:spTree>
    <p:extLst>
      <p:ext uri="{BB962C8B-B14F-4D97-AF65-F5344CB8AC3E}">
        <p14:creationId xmlns:p14="http://schemas.microsoft.com/office/powerpoint/2010/main" val="1969148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19</a:t>
            </a:fld>
            <a:endParaRPr kumimoji="1" lang="ja-JP" altLang="en-US"/>
          </a:p>
        </p:txBody>
      </p:sp>
    </p:spTree>
    <p:extLst>
      <p:ext uri="{BB962C8B-B14F-4D97-AF65-F5344CB8AC3E}">
        <p14:creationId xmlns:p14="http://schemas.microsoft.com/office/powerpoint/2010/main" val="235926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20</a:t>
            </a:fld>
            <a:endParaRPr kumimoji="1" lang="ja-JP" altLang="en-US"/>
          </a:p>
        </p:txBody>
      </p:sp>
    </p:spTree>
    <p:extLst>
      <p:ext uri="{BB962C8B-B14F-4D97-AF65-F5344CB8AC3E}">
        <p14:creationId xmlns:p14="http://schemas.microsoft.com/office/powerpoint/2010/main" val="3557147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21</a:t>
            </a:fld>
            <a:endParaRPr kumimoji="1" lang="ja-JP" altLang="en-US"/>
          </a:p>
        </p:txBody>
      </p:sp>
    </p:spTree>
    <p:extLst>
      <p:ext uri="{BB962C8B-B14F-4D97-AF65-F5344CB8AC3E}">
        <p14:creationId xmlns:p14="http://schemas.microsoft.com/office/powerpoint/2010/main" val="232169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3</a:t>
            </a:fld>
            <a:endParaRPr kumimoji="1" lang="ja-JP" altLang="en-US"/>
          </a:p>
        </p:txBody>
      </p:sp>
    </p:spTree>
    <p:extLst>
      <p:ext uri="{BB962C8B-B14F-4D97-AF65-F5344CB8AC3E}">
        <p14:creationId xmlns:p14="http://schemas.microsoft.com/office/powerpoint/2010/main" val="2139633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22</a:t>
            </a:fld>
            <a:endParaRPr kumimoji="1" lang="ja-JP" altLang="en-US"/>
          </a:p>
        </p:txBody>
      </p:sp>
    </p:spTree>
    <p:extLst>
      <p:ext uri="{BB962C8B-B14F-4D97-AF65-F5344CB8AC3E}">
        <p14:creationId xmlns:p14="http://schemas.microsoft.com/office/powerpoint/2010/main" val="91608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4</a:t>
            </a:fld>
            <a:endParaRPr kumimoji="1" lang="ja-JP" altLang="en-US"/>
          </a:p>
        </p:txBody>
      </p:sp>
    </p:spTree>
    <p:extLst>
      <p:ext uri="{BB962C8B-B14F-4D97-AF65-F5344CB8AC3E}">
        <p14:creationId xmlns:p14="http://schemas.microsoft.com/office/powerpoint/2010/main" val="2353530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5</a:t>
            </a:fld>
            <a:endParaRPr kumimoji="1" lang="ja-JP" altLang="en-US"/>
          </a:p>
        </p:txBody>
      </p:sp>
    </p:spTree>
    <p:extLst>
      <p:ext uri="{BB962C8B-B14F-4D97-AF65-F5344CB8AC3E}">
        <p14:creationId xmlns:p14="http://schemas.microsoft.com/office/powerpoint/2010/main" val="104980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6</a:t>
            </a:fld>
            <a:endParaRPr kumimoji="1" lang="ja-JP" altLang="en-US"/>
          </a:p>
        </p:txBody>
      </p:sp>
    </p:spTree>
    <p:extLst>
      <p:ext uri="{BB962C8B-B14F-4D97-AF65-F5344CB8AC3E}">
        <p14:creationId xmlns:p14="http://schemas.microsoft.com/office/powerpoint/2010/main" val="425436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7</a:t>
            </a:fld>
            <a:endParaRPr kumimoji="1" lang="ja-JP" altLang="en-US"/>
          </a:p>
        </p:txBody>
      </p:sp>
    </p:spTree>
    <p:extLst>
      <p:ext uri="{BB962C8B-B14F-4D97-AF65-F5344CB8AC3E}">
        <p14:creationId xmlns:p14="http://schemas.microsoft.com/office/powerpoint/2010/main" val="128553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8</a:t>
            </a:fld>
            <a:endParaRPr kumimoji="1" lang="ja-JP" altLang="en-US"/>
          </a:p>
        </p:txBody>
      </p:sp>
    </p:spTree>
    <p:extLst>
      <p:ext uri="{BB962C8B-B14F-4D97-AF65-F5344CB8AC3E}">
        <p14:creationId xmlns:p14="http://schemas.microsoft.com/office/powerpoint/2010/main" val="105949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9</a:t>
            </a:fld>
            <a:endParaRPr kumimoji="1" lang="ja-JP" altLang="en-US"/>
          </a:p>
        </p:txBody>
      </p:sp>
    </p:spTree>
    <p:extLst>
      <p:ext uri="{BB962C8B-B14F-4D97-AF65-F5344CB8AC3E}">
        <p14:creationId xmlns:p14="http://schemas.microsoft.com/office/powerpoint/2010/main" val="3818302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1136A65-7385-4F09-939F-17BA6F2849CF}" type="slidenum">
              <a:rPr kumimoji="1" lang="ja-JP" altLang="en-US" smtClean="0"/>
              <a:t>10</a:t>
            </a:fld>
            <a:endParaRPr kumimoji="1" lang="ja-JP" altLang="en-US"/>
          </a:p>
        </p:txBody>
      </p:sp>
    </p:spTree>
    <p:extLst>
      <p:ext uri="{BB962C8B-B14F-4D97-AF65-F5344CB8AC3E}">
        <p14:creationId xmlns:p14="http://schemas.microsoft.com/office/powerpoint/2010/main" val="170710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06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1891647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99120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344583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951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368022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2796630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326752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409346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2578712-E599-4212-8299-04AFB26E180A}"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31401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578712-E599-4212-8299-04AFB26E180A}" type="datetimeFigureOut">
              <a:rPr kumimoji="1" lang="ja-JP" altLang="en-US" smtClean="0"/>
              <a:t>2023/1/26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4A3695-4284-45DA-BA55-59B7E7113D35}" type="slidenum">
              <a:rPr kumimoji="1" lang="ja-JP" altLang="en-US" smtClean="0"/>
              <a:t>‹#›</a:t>
            </a:fld>
            <a:endParaRPr kumimoji="1" lang="ja-JP" altLang="en-US"/>
          </a:p>
        </p:txBody>
      </p:sp>
    </p:spTree>
    <p:extLst>
      <p:ext uri="{BB962C8B-B14F-4D97-AF65-F5344CB8AC3E}">
        <p14:creationId xmlns:p14="http://schemas.microsoft.com/office/powerpoint/2010/main" val="1870276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2578712-E599-4212-8299-04AFB26E180A}" type="datetimeFigureOut">
              <a:rPr kumimoji="1" lang="ja-JP" altLang="en-US" smtClean="0"/>
              <a:t>2023/1/26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4A3695-4284-45DA-BA55-59B7E7113D35}"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643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8CD4D-EAB6-52BE-0A87-6EE94D631913}"/>
              </a:ext>
            </a:extLst>
          </p:cNvPr>
          <p:cNvSpPr txBox="1">
            <a:spLocks/>
          </p:cNvSpPr>
          <p:nvPr/>
        </p:nvSpPr>
        <p:spPr>
          <a:xfrm>
            <a:off x="80481" y="1883264"/>
            <a:ext cx="12031037" cy="1880712"/>
          </a:xfrm>
          <a:prstGeom prst="rect">
            <a:avLst/>
          </a:prstGeom>
        </p:spPr>
        <p:txBody>
          <a:bodyPr>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6000" dirty="0"/>
              <a:t>大気場に現れる</a:t>
            </a:r>
            <a:endParaRPr lang="en-US" altLang="ja-JP" sz="6000" dirty="0"/>
          </a:p>
          <a:p>
            <a:pPr algn="ctr"/>
            <a:r>
              <a:rPr lang="ja-JP" altLang="en-US" sz="6000" dirty="0"/>
              <a:t>太平洋・北米パターンの特徴</a:t>
            </a:r>
          </a:p>
        </p:txBody>
      </p:sp>
      <p:sp>
        <p:nvSpPr>
          <p:cNvPr id="3" name="字幕 2">
            <a:extLst>
              <a:ext uri="{FF2B5EF4-FFF2-40B4-BE49-F238E27FC236}">
                <a16:creationId xmlns:a16="http://schemas.microsoft.com/office/drawing/2014/main" id="{25624527-A0E2-0743-18E8-D36629B9973F}"/>
              </a:ext>
            </a:extLst>
          </p:cNvPr>
          <p:cNvSpPr txBox="1">
            <a:spLocks/>
          </p:cNvSpPr>
          <p:nvPr/>
        </p:nvSpPr>
        <p:spPr>
          <a:xfrm>
            <a:off x="1066800" y="3859719"/>
            <a:ext cx="10058400" cy="180134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神戸大学 理学部 惑星学科 </a:t>
            </a:r>
            <a:r>
              <a:rPr kumimoji="0" lang="en-US" altLang="ja-JP"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 </a:t>
            </a:r>
            <a:r>
              <a:rPr kumimoji="0" lang="ja-JP"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endParaRPr kumimoji="0" lang="en-US" altLang="ja-JP"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流体地球物理学教育研究分野</a:t>
            </a:r>
            <a:endParaRPr kumimoji="0" lang="en-US" altLang="ja-JP"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半田 大樹</a:t>
            </a:r>
          </a:p>
          <a:p>
            <a:pPr marL="0" indent="0" algn="ctr">
              <a:buNone/>
            </a:pPr>
            <a:endParaRPr lang="ja-JP" altLang="en-US" sz="4000" dirty="0">
              <a:solidFill>
                <a:schemeClr val="tx1"/>
              </a:solidFill>
            </a:endParaRPr>
          </a:p>
        </p:txBody>
      </p:sp>
    </p:spTree>
    <p:extLst>
      <p:ext uri="{BB962C8B-B14F-4D97-AF65-F5344CB8AC3E}">
        <p14:creationId xmlns:p14="http://schemas.microsoft.com/office/powerpoint/2010/main" val="3943008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2602BA3-5EC1-90CC-5438-0807A64A8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357" y="882503"/>
            <a:ext cx="4550227" cy="4703836"/>
          </a:xfrm>
          <a:prstGeom prst="rect">
            <a:avLst/>
          </a:prstGeom>
        </p:spPr>
      </p:pic>
      <p:sp>
        <p:nvSpPr>
          <p:cNvPr id="12" name="テキスト ボックス 11">
            <a:extLst>
              <a:ext uri="{FF2B5EF4-FFF2-40B4-BE49-F238E27FC236}">
                <a16:creationId xmlns:a16="http://schemas.microsoft.com/office/drawing/2014/main" id="{286FD3C2-C57D-D77C-6455-F05E17EEB1F8}"/>
              </a:ext>
            </a:extLst>
          </p:cNvPr>
          <p:cNvSpPr txBox="1"/>
          <p:nvPr/>
        </p:nvSpPr>
        <p:spPr>
          <a:xfrm>
            <a:off x="986766" y="5586339"/>
            <a:ext cx="4469410" cy="646331"/>
          </a:xfrm>
          <a:prstGeom prst="rect">
            <a:avLst/>
          </a:prstGeom>
          <a:noFill/>
        </p:spPr>
        <p:txBody>
          <a:bodyPr wrap="square" rtlCol="0">
            <a:spAutoFit/>
          </a:bodyPr>
          <a:lstStyle/>
          <a:p>
            <a:pPr algn="ctr"/>
            <a:r>
              <a:rPr kumimoji="1" lang="en-US" altLang="ja-JP" dirty="0"/>
              <a:t>PNA</a:t>
            </a:r>
            <a:r>
              <a:rPr kumimoji="1" lang="ja-JP" altLang="en-US" dirty="0"/>
              <a:t> の値が最も</a:t>
            </a:r>
            <a:r>
              <a:rPr kumimoji="1" lang="ja-JP" altLang="en-US" dirty="0">
                <a:solidFill>
                  <a:srgbClr val="FF0000"/>
                </a:solidFill>
              </a:rPr>
              <a:t>大きい</a:t>
            </a:r>
            <a:r>
              <a:rPr kumimoji="1" lang="ja-JP" altLang="en-US" dirty="0"/>
              <a:t>冬季 </a:t>
            </a:r>
            <a:r>
              <a:rPr kumimoji="1" lang="en-US" altLang="ja-JP" dirty="0"/>
              <a:t>10 </a:t>
            </a:r>
            <a:r>
              <a:rPr kumimoji="1" lang="ja-JP" altLang="en-US" dirty="0"/>
              <a:t>ヶ月に基づく 海面圧力コンポジット図</a:t>
            </a:r>
            <a:r>
              <a:rPr kumimoji="1" lang="en-US" altLang="ja-JP" dirty="0"/>
              <a:t>*</a:t>
            </a:r>
          </a:p>
        </p:txBody>
      </p:sp>
      <p:pic>
        <p:nvPicPr>
          <p:cNvPr id="3" name="図 2">
            <a:extLst>
              <a:ext uri="{FF2B5EF4-FFF2-40B4-BE49-F238E27FC236}">
                <a16:creationId xmlns:a16="http://schemas.microsoft.com/office/drawing/2014/main" id="{9F2280AB-C044-DE08-0B2B-F05858DC3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2362" y="1071510"/>
            <a:ext cx="4550227" cy="4497623"/>
          </a:xfrm>
          <a:prstGeom prst="rect">
            <a:avLst/>
          </a:prstGeom>
        </p:spPr>
      </p:pic>
      <p:sp>
        <p:nvSpPr>
          <p:cNvPr id="5" name="テキスト ボックス 4">
            <a:extLst>
              <a:ext uri="{FF2B5EF4-FFF2-40B4-BE49-F238E27FC236}">
                <a16:creationId xmlns:a16="http://schemas.microsoft.com/office/drawing/2014/main" id="{1F7B5F9C-F038-1046-A175-8DB8B045B6A9}"/>
              </a:ext>
            </a:extLst>
          </p:cNvPr>
          <p:cNvSpPr txBox="1"/>
          <p:nvPr/>
        </p:nvSpPr>
        <p:spPr>
          <a:xfrm>
            <a:off x="6772720" y="5611504"/>
            <a:ext cx="4469410" cy="646331"/>
          </a:xfrm>
          <a:prstGeom prst="rect">
            <a:avLst/>
          </a:prstGeom>
          <a:noFill/>
        </p:spPr>
        <p:txBody>
          <a:bodyPr wrap="square" rtlCol="0">
            <a:spAutoFit/>
          </a:bodyPr>
          <a:lstStyle/>
          <a:p>
            <a:pPr algn="ctr"/>
            <a:r>
              <a:rPr kumimoji="1" lang="en-US" altLang="ja-JP" dirty="0"/>
              <a:t>PNA</a:t>
            </a:r>
            <a:r>
              <a:rPr kumimoji="1" lang="ja-JP" altLang="en-US" dirty="0"/>
              <a:t> の値が最も</a:t>
            </a:r>
            <a:r>
              <a:rPr kumimoji="1" lang="ja-JP" altLang="en-US" dirty="0">
                <a:solidFill>
                  <a:srgbClr val="FF0000"/>
                </a:solidFill>
              </a:rPr>
              <a:t>小さい</a:t>
            </a:r>
            <a:r>
              <a:rPr kumimoji="1" lang="ja-JP" altLang="en-US" dirty="0"/>
              <a:t>冬季 </a:t>
            </a:r>
            <a:r>
              <a:rPr kumimoji="1" lang="en-US" altLang="ja-JP" dirty="0"/>
              <a:t>10 </a:t>
            </a:r>
            <a:r>
              <a:rPr kumimoji="1" lang="ja-JP" altLang="en-US" dirty="0"/>
              <a:t>ヶ月に基づく 海面圧力コンポジット図</a:t>
            </a:r>
            <a:r>
              <a:rPr kumimoji="1" lang="en-US" altLang="ja-JP" dirty="0"/>
              <a:t>*</a:t>
            </a:r>
          </a:p>
        </p:txBody>
      </p:sp>
      <p:sp>
        <p:nvSpPr>
          <p:cNvPr id="7" name="テキスト ボックス 6">
            <a:extLst>
              <a:ext uri="{FF2B5EF4-FFF2-40B4-BE49-F238E27FC236}">
                <a16:creationId xmlns:a16="http://schemas.microsoft.com/office/drawing/2014/main" id="{0BDABEC6-947A-B88A-87D5-6B61DEF71B76}"/>
              </a:ext>
            </a:extLst>
          </p:cNvPr>
          <p:cNvSpPr txBox="1"/>
          <p:nvPr/>
        </p:nvSpPr>
        <p:spPr>
          <a:xfrm>
            <a:off x="1" y="0"/>
            <a:ext cx="12191999" cy="923330"/>
          </a:xfrm>
          <a:prstGeom prst="rect">
            <a:avLst/>
          </a:prstGeom>
          <a:noFill/>
        </p:spPr>
        <p:txBody>
          <a:bodyPr wrap="square" rtlCol="0">
            <a:spAutoFit/>
          </a:bodyPr>
          <a:lstStyle/>
          <a:p>
            <a:r>
              <a:rPr kumimoji="1" lang="ja-JP" altLang="en-US" sz="5400" dirty="0"/>
              <a:t>　解析結果 </a:t>
            </a:r>
            <a:r>
              <a:rPr kumimoji="1" lang="en-US" altLang="ja-JP" sz="4400" dirty="0"/>
              <a:t>(</a:t>
            </a:r>
            <a:r>
              <a:rPr kumimoji="1" lang="ja-JP" altLang="en-US" sz="4400" dirty="0"/>
              <a:t>海面圧力</a:t>
            </a:r>
            <a:r>
              <a:rPr kumimoji="1" lang="en-US" altLang="ja-JP" sz="4400" dirty="0"/>
              <a:t>)</a:t>
            </a:r>
            <a:endParaRPr kumimoji="1" lang="ja-JP" altLang="en-US" sz="5400" dirty="0"/>
          </a:p>
        </p:txBody>
      </p:sp>
      <p:sp>
        <p:nvSpPr>
          <p:cNvPr id="4" name="テキスト ボックス 3">
            <a:extLst>
              <a:ext uri="{FF2B5EF4-FFF2-40B4-BE49-F238E27FC236}">
                <a16:creationId xmlns:a16="http://schemas.microsoft.com/office/drawing/2014/main" id="{5DFCD0FA-BDAC-28C6-6921-EB7B1632D00C}"/>
              </a:ext>
            </a:extLst>
          </p:cNvPr>
          <p:cNvSpPr txBox="1"/>
          <p:nvPr/>
        </p:nvSpPr>
        <p:spPr>
          <a:xfrm>
            <a:off x="243394" y="6406877"/>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6" name="楕円 5">
            <a:extLst>
              <a:ext uri="{FF2B5EF4-FFF2-40B4-BE49-F238E27FC236}">
                <a16:creationId xmlns:a16="http://schemas.microsoft.com/office/drawing/2014/main" id="{A8EFC855-7925-7DB3-CB98-6BF81F256EC6}"/>
              </a:ext>
            </a:extLst>
          </p:cNvPr>
          <p:cNvSpPr/>
          <p:nvPr/>
        </p:nvSpPr>
        <p:spPr>
          <a:xfrm rot="2432254">
            <a:off x="1797978" y="3503488"/>
            <a:ext cx="1335640" cy="923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D920DF40-CA45-5E07-C32C-1B812F327758}"/>
              </a:ext>
            </a:extLst>
          </p:cNvPr>
          <p:cNvSpPr/>
          <p:nvPr/>
        </p:nvSpPr>
        <p:spPr>
          <a:xfrm rot="2432254">
            <a:off x="7221021" y="3399033"/>
            <a:ext cx="1335640" cy="9233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784371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0E021D5-6C7F-6623-B588-AE2CBE73B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846" y="1001444"/>
            <a:ext cx="4584560" cy="4531945"/>
          </a:xfrm>
          <a:prstGeom prst="rect">
            <a:avLst/>
          </a:prstGeom>
        </p:spPr>
      </p:pic>
      <p:pic>
        <p:nvPicPr>
          <p:cNvPr id="6" name="図 5">
            <a:extLst>
              <a:ext uri="{FF2B5EF4-FFF2-40B4-BE49-F238E27FC236}">
                <a16:creationId xmlns:a16="http://schemas.microsoft.com/office/drawing/2014/main" id="{74A28075-8442-42AC-8114-2824C69DB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485" y="916966"/>
            <a:ext cx="4621809" cy="4602072"/>
          </a:xfrm>
          <a:prstGeom prst="rect">
            <a:avLst/>
          </a:prstGeom>
        </p:spPr>
      </p:pic>
      <p:sp>
        <p:nvSpPr>
          <p:cNvPr id="12" name="テキスト ボックス 11">
            <a:extLst>
              <a:ext uri="{FF2B5EF4-FFF2-40B4-BE49-F238E27FC236}">
                <a16:creationId xmlns:a16="http://schemas.microsoft.com/office/drawing/2014/main" id="{286FD3C2-C57D-D77C-6455-F05E17EEB1F8}"/>
              </a:ext>
            </a:extLst>
          </p:cNvPr>
          <p:cNvSpPr txBox="1"/>
          <p:nvPr/>
        </p:nvSpPr>
        <p:spPr>
          <a:xfrm>
            <a:off x="4281878" y="937028"/>
            <a:ext cx="2506659" cy="923330"/>
          </a:xfrm>
          <a:prstGeom prst="rect">
            <a:avLst/>
          </a:prstGeom>
          <a:noFill/>
        </p:spPr>
        <p:txBody>
          <a:bodyPr wrap="square" rtlCol="0">
            <a:spAutoFit/>
          </a:bodyPr>
          <a:lstStyle/>
          <a:p>
            <a:r>
              <a:rPr kumimoji="1" lang="ja-JP" altLang="en-US" dirty="0"/>
              <a:t>↙ </a:t>
            </a:r>
            <a:r>
              <a:rPr kumimoji="1" lang="en-US" altLang="ja-JP" dirty="0"/>
              <a:t>500 </a:t>
            </a:r>
            <a:r>
              <a:rPr kumimoji="1" lang="en-US" altLang="ja-JP" dirty="0" err="1"/>
              <a:t>hPa</a:t>
            </a:r>
            <a:r>
              <a:rPr kumimoji="1" lang="en-US" altLang="ja-JP" dirty="0"/>
              <a:t> </a:t>
            </a:r>
            <a:r>
              <a:rPr kumimoji="1" lang="ja-JP" altLang="en-US" dirty="0"/>
              <a:t>等圧面の</a:t>
            </a:r>
            <a:endParaRPr kumimoji="1" lang="en-US" altLang="ja-JP" dirty="0"/>
          </a:p>
          <a:p>
            <a:r>
              <a:rPr kumimoji="1" lang="ja-JP" altLang="en-US" dirty="0"/>
              <a:t>正の </a:t>
            </a:r>
            <a:r>
              <a:rPr kumimoji="1" lang="en-US" altLang="ja-JP" dirty="0"/>
              <a:t>PNA </a:t>
            </a:r>
            <a:r>
              <a:rPr kumimoji="1" lang="ja-JP" altLang="en-US" dirty="0"/>
              <a:t>と負の </a:t>
            </a:r>
            <a:r>
              <a:rPr kumimoji="1" lang="en-US" altLang="ja-JP" dirty="0"/>
              <a:t>PNA </a:t>
            </a:r>
            <a:r>
              <a:rPr kumimoji="1" lang="ja-JP" altLang="en-US" dirty="0"/>
              <a:t>の</a:t>
            </a:r>
            <a:endParaRPr kumimoji="1" lang="en-US" altLang="ja-JP" dirty="0"/>
          </a:p>
          <a:p>
            <a:r>
              <a:rPr kumimoji="1" lang="ja-JP" altLang="en-US" dirty="0">
                <a:solidFill>
                  <a:srgbClr val="FF0000"/>
                </a:solidFill>
              </a:rPr>
              <a:t>差</a:t>
            </a:r>
            <a:r>
              <a:rPr kumimoji="1" lang="ja-JP" altLang="en-US" dirty="0"/>
              <a:t>の図</a:t>
            </a:r>
            <a:r>
              <a:rPr kumimoji="1" lang="en-US" altLang="ja-JP" dirty="0"/>
              <a:t>*</a:t>
            </a:r>
          </a:p>
        </p:txBody>
      </p:sp>
      <p:sp>
        <p:nvSpPr>
          <p:cNvPr id="7" name="テキスト ボックス 6">
            <a:extLst>
              <a:ext uri="{FF2B5EF4-FFF2-40B4-BE49-F238E27FC236}">
                <a16:creationId xmlns:a16="http://schemas.microsoft.com/office/drawing/2014/main" id="{0BDABEC6-947A-B88A-87D5-6B61DEF71B76}"/>
              </a:ext>
            </a:extLst>
          </p:cNvPr>
          <p:cNvSpPr txBox="1"/>
          <p:nvPr/>
        </p:nvSpPr>
        <p:spPr>
          <a:xfrm>
            <a:off x="1" y="0"/>
            <a:ext cx="12191999" cy="923330"/>
          </a:xfrm>
          <a:prstGeom prst="rect">
            <a:avLst/>
          </a:prstGeom>
          <a:noFill/>
        </p:spPr>
        <p:txBody>
          <a:bodyPr wrap="square" rtlCol="0">
            <a:spAutoFit/>
          </a:bodyPr>
          <a:lstStyle/>
          <a:p>
            <a:r>
              <a:rPr kumimoji="1" lang="ja-JP" altLang="en-US" sz="5400" dirty="0"/>
              <a:t>　解析結果 </a:t>
            </a:r>
            <a:r>
              <a:rPr kumimoji="1" lang="en-US" altLang="ja-JP" sz="4400" dirty="0"/>
              <a:t>(</a:t>
            </a:r>
            <a:r>
              <a:rPr kumimoji="1" lang="ja-JP" altLang="en-US" sz="4400" dirty="0"/>
              <a:t>鉛直方向の構造</a:t>
            </a:r>
            <a:r>
              <a:rPr kumimoji="1" lang="en-US" altLang="ja-JP" sz="4400" dirty="0"/>
              <a:t>)</a:t>
            </a:r>
            <a:endParaRPr kumimoji="1" lang="ja-JP" altLang="en-US" sz="5400" dirty="0"/>
          </a:p>
        </p:txBody>
      </p:sp>
      <p:sp>
        <p:nvSpPr>
          <p:cNvPr id="4" name="テキスト ボックス 3">
            <a:extLst>
              <a:ext uri="{FF2B5EF4-FFF2-40B4-BE49-F238E27FC236}">
                <a16:creationId xmlns:a16="http://schemas.microsoft.com/office/drawing/2014/main" id="{5DFCD0FA-BDAC-28C6-6921-EB7B1632D00C}"/>
              </a:ext>
            </a:extLst>
          </p:cNvPr>
          <p:cNvSpPr txBox="1"/>
          <p:nvPr/>
        </p:nvSpPr>
        <p:spPr>
          <a:xfrm>
            <a:off x="243394" y="6406877"/>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11" name="テキスト ボックス 10">
            <a:extLst>
              <a:ext uri="{FF2B5EF4-FFF2-40B4-BE49-F238E27FC236}">
                <a16:creationId xmlns:a16="http://schemas.microsoft.com/office/drawing/2014/main" id="{64EC2845-20B7-60A6-9D3C-918628B47B5C}"/>
              </a:ext>
            </a:extLst>
          </p:cNvPr>
          <p:cNvSpPr txBox="1"/>
          <p:nvPr/>
        </p:nvSpPr>
        <p:spPr>
          <a:xfrm>
            <a:off x="9748381" y="951859"/>
            <a:ext cx="2592103" cy="923330"/>
          </a:xfrm>
          <a:prstGeom prst="rect">
            <a:avLst/>
          </a:prstGeom>
          <a:noFill/>
        </p:spPr>
        <p:txBody>
          <a:bodyPr wrap="square" rtlCol="0">
            <a:spAutoFit/>
          </a:bodyPr>
          <a:lstStyle/>
          <a:p>
            <a:r>
              <a:rPr kumimoji="1" lang="ja-JP" altLang="en-US" dirty="0"/>
              <a:t>↙ 海面圧力の</a:t>
            </a:r>
            <a:endParaRPr kumimoji="1" lang="en-US" altLang="ja-JP" dirty="0"/>
          </a:p>
          <a:p>
            <a:r>
              <a:rPr kumimoji="1" lang="ja-JP" altLang="en-US" dirty="0"/>
              <a:t>正の </a:t>
            </a:r>
            <a:r>
              <a:rPr kumimoji="1" lang="en-US" altLang="ja-JP" dirty="0"/>
              <a:t>PNA </a:t>
            </a:r>
            <a:r>
              <a:rPr kumimoji="1" lang="ja-JP" altLang="en-US" dirty="0"/>
              <a:t>と負の </a:t>
            </a:r>
            <a:r>
              <a:rPr kumimoji="1" lang="en-US" altLang="ja-JP" dirty="0"/>
              <a:t>PNA </a:t>
            </a:r>
            <a:r>
              <a:rPr kumimoji="1" lang="ja-JP" altLang="en-US" dirty="0"/>
              <a:t>の</a:t>
            </a:r>
            <a:endParaRPr kumimoji="1" lang="en-US" altLang="ja-JP" dirty="0"/>
          </a:p>
          <a:p>
            <a:r>
              <a:rPr kumimoji="1" lang="ja-JP" altLang="en-US" dirty="0">
                <a:solidFill>
                  <a:srgbClr val="FF0000"/>
                </a:solidFill>
              </a:rPr>
              <a:t>差</a:t>
            </a:r>
            <a:r>
              <a:rPr kumimoji="1" lang="ja-JP" altLang="en-US" dirty="0"/>
              <a:t>の図</a:t>
            </a:r>
            <a:r>
              <a:rPr kumimoji="1" lang="en-US" altLang="ja-JP" dirty="0"/>
              <a:t>*</a:t>
            </a:r>
          </a:p>
        </p:txBody>
      </p:sp>
      <p:sp>
        <p:nvSpPr>
          <p:cNvPr id="13" name="楕円 12">
            <a:extLst>
              <a:ext uri="{FF2B5EF4-FFF2-40B4-BE49-F238E27FC236}">
                <a16:creationId xmlns:a16="http://schemas.microsoft.com/office/drawing/2014/main" id="{BFEF3D0D-7390-F7BB-51F2-4D33908EA47A}"/>
              </a:ext>
            </a:extLst>
          </p:cNvPr>
          <p:cNvSpPr/>
          <p:nvPr/>
        </p:nvSpPr>
        <p:spPr>
          <a:xfrm rot="21380764">
            <a:off x="2265889" y="3524704"/>
            <a:ext cx="654057" cy="1089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B455EC0-59F5-CE4E-A469-C2B89D4DAC58}"/>
              </a:ext>
            </a:extLst>
          </p:cNvPr>
          <p:cNvSpPr/>
          <p:nvPr/>
        </p:nvSpPr>
        <p:spPr>
          <a:xfrm rot="19382196">
            <a:off x="1350397" y="3744017"/>
            <a:ext cx="619420" cy="87901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6AB23D5F-D843-3667-7E4F-76BACE4351E5}"/>
              </a:ext>
            </a:extLst>
          </p:cNvPr>
          <p:cNvSpPr/>
          <p:nvPr/>
        </p:nvSpPr>
        <p:spPr>
          <a:xfrm rot="19035965">
            <a:off x="7055931" y="3875142"/>
            <a:ext cx="619420" cy="87901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44045A90-D96A-8401-2833-9A16C51F17AB}"/>
              </a:ext>
            </a:extLst>
          </p:cNvPr>
          <p:cNvSpPr/>
          <p:nvPr/>
        </p:nvSpPr>
        <p:spPr>
          <a:xfrm rot="21380764">
            <a:off x="7961492" y="4151385"/>
            <a:ext cx="654057" cy="8047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D6184F54-6FC7-29AF-1869-774E3D74112E}"/>
              </a:ext>
            </a:extLst>
          </p:cNvPr>
          <p:cNvSpPr/>
          <p:nvPr/>
        </p:nvSpPr>
        <p:spPr>
          <a:xfrm rot="846692">
            <a:off x="3279631" y="3721587"/>
            <a:ext cx="619420" cy="87901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24AD294-5472-1EEE-C892-141FAFDB77AE}"/>
              </a:ext>
            </a:extLst>
          </p:cNvPr>
          <p:cNvSpPr/>
          <p:nvPr/>
        </p:nvSpPr>
        <p:spPr>
          <a:xfrm rot="18707413">
            <a:off x="8985387" y="3491248"/>
            <a:ext cx="619420" cy="87901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8290189-4A41-80CD-6FA5-E1959A9D89EB}"/>
              </a:ext>
            </a:extLst>
          </p:cNvPr>
          <p:cNvSpPr txBox="1"/>
          <p:nvPr/>
        </p:nvSpPr>
        <p:spPr>
          <a:xfrm>
            <a:off x="218809" y="5701347"/>
            <a:ext cx="11754381" cy="523220"/>
          </a:xfrm>
          <a:prstGeom prst="rect">
            <a:avLst/>
          </a:prstGeom>
          <a:noFill/>
        </p:spPr>
        <p:txBody>
          <a:bodyPr wrap="square" rtlCol="0">
            <a:spAutoFit/>
          </a:bodyPr>
          <a:lstStyle/>
          <a:p>
            <a:r>
              <a:rPr kumimoji="1" lang="ja-JP" altLang="en-US" sz="2800" dirty="0"/>
              <a:t>それぞれのパターン中心が水平方向にあまりずれていない </a:t>
            </a:r>
            <a:r>
              <a:rPr kumimoji="1" lang="en-US" altLang="ja-JP" sz="2800" dirty="0"/>
              <a:t>(</a:t>
            </a:r>
            <a:r>
              <a:rPr kumimoji="1" lang="ja-JP" altLang="en-US" sz="2800" dirty="0"/>
              <a:t>順圧構造</a:t>
            </a:r>
            <a:r>
              <a:rPr kumimoji="1" lang="en-US" altLang="ja-JP" sz="2800" dirty="0"/>
              <a:t>)</a:t>
            </a:r>
          </a:p>
        </p:txBody>
      </p:sp>
    </p:spTree>
    <p:extLst>
      <p:ext uri="{BB962C8B-B14F-4D97-AF65-F5344CB8AC3E}">
        <p14:creationId xmlns:p14="http://schemas.microsoft.com/office/powerpoint/2010/main" val="155778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ECD57D4C-EC44-4F44-3C35-CFD65AC3E73C}"/>
                  </a:ext>
                </a:extLst>
              </p:cNvPr>
              <p:cNvSpPr txBox="1"/>
              <p:nvPr/>
            </p:nvSpPr>
            <p:spPr>
              <a:xfrm>
                <a:off x="287153" y="1087716"/>
                <a:ext cx="11617692" cy="5122364"/>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3200" dirty="0"/>
                  <a:t>温度と層厚の関係</a:t>
                </a:r>
                <a:endParaRPr kumimoji="1" lang="en-US" altLang="ja-JP" sz="3200" dirty="0"/>
              </a:p>
              <a:p>
                <a:endParaRPr kumimoji="1" lang="en-US" altLang="ja-JP" sz="2400" dirty="0"/>
              </a:p>
              <a:p>
                <a:r>
                  <a:rPr kumimoji="1" lang="ja-JP" altLang="en-US" sz="2400" dirty="0"/>
                  <a:t>気圧</a:t>
                </a:r>
                <a14:m>
                  <m:oMath xmlns:m="http://schemas.openxmlformats.org/officeDocument/2006/math">
                    <m:sSub>
                      <m:sSubPr>
                        <m:ctrlPr>
                          <a:rPr kumimoji="1" lang="en-US" altLang="ja-JP" sz="2400" i="1" dirty="0" smtClean="0">
                            <a:latin typeface="Cambria Math" panose="02040503050406030204" pitchFamily="18" charset="0"/>
                            <a:ea typeface="Cambria Math" panose="02040503050406030204" pitchFamily="18" charset="0"/>
                          </a:rPr>
                        </m:ctrlPr>
                      </m:sSubPr>
                      <m:e>
                        <m:r>
                          <a:rPr kumimoji="1" lang="en-US" altLang="ja-JP" sz="2400" b="0" i="1" dirty="0" smtClean="0">
                            <a:latin typeface="Cambria Math" panose="02040503050406030204" pitchFamily="18" charset="0"/>
                            <a:ea typeface="Cambria Math" panose="02040503050406030204" pitchFamily="18" charset="0"/>
                          </a:rPr>
                          <m:t> </m:t>
                        </m:r>
                        <m:r>
                          <a:rPr kumimoji="1" lang="en-US" altLang="ja-JP" sz="2400" i="1" dirty="0">
                            <a:latin typeface="Cambria Math" panose="02040503050406030204" pitchFamily="18" charset="0"/>
                            <a:ea typeface="Cambria Math" panose="02040503050406030204" pitchFamily="18" charset="0"/>
                          </a:rPr>
                          <m:t>𝑝</m:t>
                        </m:r>
                      </m:e>
                      <m:sub>
                        <m:r>
                          <a:rPr kumimoji="1" lang="en-US" altLang="ja-JP" sz="2400" i="1" dirty="0">
                            <a:latin typeface="Cambria Math" panose="02040503050406030204" pitchFamily="18" charset="0"/>
                            <a:ea typeface="Cambria Math" panose="02040503050406030204" pitchFamily="18" charset="0"/>
                          </a:rPr>
                          <m:t>1</m:t>
                        </m:r>
                      </m:sub>
                    </m:sSub>
                    <m:r>
                      <a:rPr kumimoji="1" lang="en-US" altLang="ja-JP" sz="2400" b="0" i="1" dirty="0" smtClean="0">
                        <a:latin typeface="Cambria Math" panose="02040503050406030204" pitchFamily="18" charset="0"/>
                        <a:ea typeface="Cambria Math" panose="02040503050406030204" pitchFamily="18" charset="0"/>
                      </a:rPr>
                      <m:t>, </m:t>
                    </m:r>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𝑝</m:t>
                        </m:r>
                      </m:e>
                      <m:sub>
                        <m:r>
                          <a:rPr kumimoji="1" lang="en-US" altLang="ja-JP" sz="2400" i="1" dirty="0">
                            <a:latin typeface="Cambria Math" panose="02040503050406030204" pitchFamily="18" charset="0"/>
                            <a:ea typeface="Cambria Math" panose="02040503050406030204" pitchFamily="18" charset="0"/>
                          </a:rPr>
                          <m:t>2</m:t>
                        </m:r>
                      </m:sub>
                    </m:sSub>
                  </m:oMath>
                </a14:m>
                <a:r>
                  <a:rPr kumimoji="1" lang="en-US" altLang="ja-JP" sz="2400" dirty="0"/>
                  <a:t> </a:t>
                </a:r>
                <a:r>
                  <a:rPr kumimoji="1" lang="ja-JP" altLang="en-US" sz="2400" dirty="0"/>
                  <a:t>におけるジオポテンシャル高度をそれぞれ</a:t>
                </a:r>
                <a14:m>
                  <m:oMath xmlns:m="http://schemas.openxmlformats.org/officeDocument/2006/math">
                    <m:r>
                      <a:rPr kumimoji="1" lang="ja-JP" altLang="en-US" sz="2400" i="1" dirty="0" smtClean="0">
                        <a:latin typeface="Cambria Math" panose="02040503050406030204" pitchFamily="18" charset="0"/>
                      </a:rPr>
                      <m:t> </m:t>
                    </m:r>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𝑍</m:t>
                        </m:r>
                      </m:e>
                      <m:sub>
                        <m:r>
                          <a:rPr kumimoji="1" lang="en-US" altLang="ja-JP" sz="2400" i="1" dirty="0">
                            <a:latin typeface="Cambria Math" panose="02040503050406030204" pitchFamily="18" charset="0"/>
                            <a:ea typeface="Cambria Math" panose="02040503050406030204" pitchFamily="18" charset="0"/>
                          </a:rPr>
                          <m:t>1</m:t>
                        </m:r>
                      </m:sub>
                    </m:sSub>
                  </m:oMath>
                </a14:m>
                <a:r>
                  <a:rPr kumimoji="1" lang="en-US" altLang="ja-JP" sz="2400" dirty="0"/>
                  <a:t>, </a:t>
                </a:r>
                <a14:m>
                  <m:oMath xmlns:m="http://schemas.openxmlformats.org/officeDocument/2006/math">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𝑍</m:t>
                        </m:r>
                      </m:e>
                      <m:sub>
                        <m:r>
                          <a:rPr kumimoji="1" lang="en-US" altLang="ja-JP" sz="2400" i="1" dirty="0">
                            <a:latin typeface="Cambria Math" panose="02040503050406030204" pitchFamily="18" charset="0"/>
                            <a:ea typeface="Cambria Math" panose="02040503050406030204" pitchFamily="18" charset="0"/>
                          </a:rPr>
                          <m:t>2</m:t>
                        </m:r>
                      </m:sub>
                    </m:sSub>
                  </m:oMath>
                </a14:m>
                <a:r>
                  <a:rPr kumimoji="1" lang="en-US" altLang="ja-JP" sz="2400" dirty="0"/>
                  <a:t>, </a:t>
                </a:r>
                <a:r>
                  <a:rPr kumimoji="1" lang="ja-JP" altLang="en-US" sz="2400" dirty="0"/>
                  <a:t>乾燥空気の気体定数を</a:t>
                </a:r>
                <a14:m>
                  <m:oMath xmlns:m="http://schemas.openxmlformats.org/officeDocument/2006/math">
                    <m:r>
                      <a:rPr kumimoji="1" lang="ja-JP" altLang="en-US" sz="2400" i="1" dirty="0" smtClean="0">
                        <a:latin typeface="Cambria Math" panose="02040503050406030204" pitchFamily="18" charset="0"/>
                      </a:rPr>
                      <m:t> </m:t>
                    </m:r>
                    <m:sSub>
                      <m:sSubPr>
                        <m:ctrlPr>
                          <a:rPr kumimoji="1" lang="en-US" altLang="ja-JP" sz="2400" i="1" dirty="0" smtClean="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𝑅</m:t>
                        </m:r>
                      </m:e>
                      <m:sub>
                        <m:r>
                          <a:rPr kumimoji="1" lang="en-US" altLang="ja-JP" sz="2400" i="1" dirty="0">
                            <a:latin typeface="Cambria Math" panose="02040503050406030204" pitchFamily="18" charset="0"/>
                            <a:ea typeface="Cambria Math" panose="02040503050406030204" pitchFamily="18" charset="0"/>
                          </a:rPr>
                          <m:t>𝑑</m:t>
                        </m:r>
                      </m:sub>
                    </m:sSub>
                  </m:oMath>
                </a14:m>
                <a:r>
                  <a:rPr kumimoji="1" lang="en-US" altLang="ja-JP" sz="2400" dirty="0"/>
                  <a:t>, </a:t>
                </a:r>
                <a:r>
                  <a:rPr kumimoji="1" lang="ja-JP" altLang="en-US" sz="2400" dirty="0"/>
                  <a:t>重力加速度を </a:t>
                </a:r>
                <a14:m>
                  <m:oMath xmlns:m="http://schemas.openxmlformats.org/officeDocument/2006/math">
                    <m:r>
                      <a:rPr kumimoji="1" lang="en-US" altLang="ja-JP" sz="2400" i="1" dirty="0">
                        <a:latin typeface="Cambria Math" panose="02040503050406030204" pitchFamily="18" charset="0"/>
                        <a:ea typeface="Cambria Math" panose="02040503050406030204" pitchFamily="18" charset="0"/>
                      </a:rPr>
                      <m:t>𝑔</m:t>
                    </m:r>
                  </m:oMath>
                </a14:m>
                <a:r>
                  <a:rPr kumimoji="1" lang="en-US" altLang="ja-JP" sz="2400" dirty="0"/>
                  <a:t> </a:t>
                </a:r>
                <a:r>
                  <a:rPr kumimoji="1" lang="ja-JP" altLang="en-US" sz="2400" dirty="0"/>
                  <a:t>とすると</a:t>
                </a:r>
                <a:r>
                  <a:rPr kumimoji="1" lang="en-US" altLang="ja-JP" sz="2400" dirty="0"/>
                  <a:t>, </a:t>
                </a:r>
              </a:p>
              <a:p>
                <a:pPr/>
                <a14:m>
                  <m:oMathPara xmlns:m="http://schemas.openxmlformats.org/officeDocument/2006/math">
                    <m:oMathParaPr>
                      <m:jc m:val="centerGroup"/>
                    </m:oMathParaPr>
                    <m:oMath xmlns:m="http://schemas.openxmlformats.org/officeDocument/2006/math">
                      <m:r>
                        <a:rPr kumimoji="1" lang="ja-JP" altLang="en-US" sz="2400" i="1" dirty="0" smtClean="0">
                          <a:latin typeface="Cambria Math" panose="02040503050406030204" pitchFamily="18" charset="0"/>
                        </a:rPr>
                        <m:t>層厚</m:t>
                      </m:r>
                      <m:r>
                        <a:rPr kumimoji="1" lang="en-US" altLang="ja-JP" sz="2400" i="1" dirty="0">
                          <a:latin typeface="Cambria Math" panose="02040503050406030204" pitchFamily="18" charset="0"/>
                          <a:ea typeface="Cambria Math" panose="02040503050406030204" pitchFamily="18" charset="0"/>
                        </a:rPr>
                        <m:t>=</m:t>
                      </m:r>
                      <m:sSub>
                        <m:sSubPr>
                          <m:ctrlPr>
                            <a:rPr kumimoji="1" lang="en-US" altLang="ja-JP" sz="2400" i="1" dirty="0" smtClean="0">
                              <a:latin typeface="Cambria Math" panose="02040503050406030204" pitchFamily="18" charset="0"/>
                              <a:ea typeface="Cambria Math" panose="02040503050406030204" pitchFamily="18" charset="0"/>
                            </a:rPr>
                          </m:ctrlPr>
                        </m:sSubPr>
                        <m:e>
                          <m:r>
                            <a:rPr kumimoji="1" lang="en-US" altLang="ja-JP" sz="2400" i="1" dirty="0" smtClean="0">
                              <a:latin typeface="Cambria Math" panose="02040503050406030204" pitchFamily="18" charset="0"/>
                              <a:ea typeface="Cambria Math" panose="02040503050406030204" pitchFamily="18" charset="0"/>
                            </a:rPr>
                            <m:t>𝑍</m:t>
                          </m:r>
                        </m:e>
                        <m:sub>
                          <m:r>
                            <a:rPr kumimoji="1" lang="en-US" altLang="ja-JP" sz="2400" i="1" dirty="0">
                              <a:latin typeface="Cambria Math" panose="02040503050406030204" pitchFamily="18" charset="0"/>
                              <a:ea typeface="Cambria Math" panose="02040503050406030204" pitchFamily="18" charset="0"/>
                            </a:rPr>
                            <m:t>1</m:t>
                          </m:r>
                        </m:sub>
                      </m:sSub>
                      <m:r>
                        <a:rPr kumimoji="1" lang="en-US" altLang="ja-JP" sz="2400" i="1" dirty="0">
                          <a:latin typeface="Cambria Math" panose="02040503050406030204" pitchFamily="18" charset="0"/>
                          <a:ea typeface="Cambria Math" panose="02040503050406030204" pitchFamily="18" charset="0"/>
                        </a:rPr>
                        <m:t>−</m:t>
                      </m:r>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𝑍</m:t>
                          </m:r>
                        </m:e>
                        <m:sub>
                          <m:r>
                            <a:rPr kumimoji="1" lang="en-US" altLang="ja-JP" sz="2400" i="1" dirty="0">
                              <a:latin typeface="Cambria Math" panose="02040503050406030204" pitchFamily="18" charset="0"/>
                              <a:ea typeface="Cambria Math" panose="02040503050406030204" pitchFamily="18" charset="0"/>
                            </a:rPr>
                            <m:t>2</m:t>
                          </m:r>
                        </m:sub>
                      </m:sSub>
                      <m:r>
                        <a:rPr kumimoji="1" lang="en-US" altLang="ja-JP" sz="2400" i="1" dirty="0">
                          <a:latin typeface="Cambria Math" panose="02040503050406030204" pitchFamily="18" charset="0"/>
                          <a:ea typeface="Cambria Math" panose="02040503050406030204" pitchFamily="18" charset="0"/>
                        </a:rPr>
                        <m:t>=</m:t>
                      </m:r>
                      <m:f>
                        <m:fPr>
                          <m:ctrlPr>
                            <a:rPr kumimoji="1" lang="en-US" altLang="ja-JP" sz="2400" i="1" dirty="0">
                              <a:latin typeface="Cambria Math" panose="02040503050406030204" pitchFamily="18" charset="0"/>
                              <a:ea typeface="Cambria Math" panose="02040503050406030204" pitchFamily="18" charset="0"/>
                            </a:rPr>
                          </m:ctrlPr>
                        </m:fPr>
                        <m:num>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𝑅</m:t>
                              </m:r>
                            </m:e>
                            <m:sub>
                              <m:r>
                                <a:rPr kumimoji="1" lang="en-US" altLang="ja-JP" sz="2400" i="1" dirty="0">
                                  <a:latin typeface="Cambria Math" panose="02040503050406030204" pitchFamily="18" charset="0"/>
                                  <a:ea typeface="Cambria Math" panose="02040503050406030204" pitchFamily="18" charset="0"/>
                                </a:rPr>
                                <m:t>𝑑</m:t>
                              </m:r>
                            </m:sub>
                          </m:sSub>
                          <m:acc>
                            <m:accPr>
                              <m:chr m:val="̅"/>
                              <m:ctrlPr>
                                <a:rPr kumimoji="1" lang="en-US" altLang="ja-JP" sz="2400" i="1" dirty="0">
                                  <a:latin typeface="Cambria Math" panose="02040503050406030204" pitchFamily="18" charset="0"/>
                                  <a:ea typeface="Cambria Math" panose="02040503050406030204" pitchFamily="18" charset="0"/>
                                </a:rPr>
                              </m:ctrlPr>
                            </m:accPr>
                            <m:e>
                              <m:r>
                                <a:rPr kumimoji="1" lang="en-US" altLang="ja-JP" sz="2400" i="1" dirty="0">
                                  <a:latin typeface="Cambria Math" panose="02040503050406030204" pitchFamily="18" charset="0"/>
                                  <a:ea typeface="Cambria Math" panose="02040503050406030204" pitchFamily="18" charset="0"/>
                                </a:rPr>
                                <m:t>𝑇</m:t>
                              </m:r>
                            </m:e>
                          </m:acc>
                        </m:num>
                        <m:den>
                          <m:r>
                            <a:rPr kumimoji="1" lang="en-US" altLang="ja-JP" sz="2400" i="1" dirty="0">
                              <a:latin typeface="Cambria Math" panose="02040503050406030204" pitchFamily="18" charset="0"/>
                              <a:ea typeface="Cambria Math" panose="02040503050406030204" pitchFamily="18" charset="0"/>
                            </a:rPr>
                            <m:t>𝑔</m:t>
                          </m:r>
                        </m:den>
                      </m:f>
                      <m:nary>
                        <m:naryPr>
                          <m:ctrlPr>
                            <a:rPr kumimoji="1" lang="en-US" altLang="ja-JP" sz="2400" i="1" dirty="0">
                              <a:latin typeface="Cambria Math" panose="02040503050406030204" pitchFamily="18" charset="0"/>
                              <a:ea typeface="Cambria Math" panose="02040503050406030204" pitchFamily="18" charset="0"/>
                            </a:rPr>
                          </m:ctrlPr>
                        </m:naryPr>
                        <m:sub>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𝑝</m:t>
                              </m:r>
                            </m:e>
                            <m:sub>
                              <m:r>
                                <a:rPr kumimoji="1" lang="en-US" altLang="ja-JP" sz="2400" i="1" dirty="0">
                                  <a:latin typeface="Cambria Math" panose="02040503050406030204" pitchFamily="18" charset="0"/>
                                  <a:ea typeface="Cambria Math" panose="02040503050406030204" pitchFamily="18" charset="0"/>
                                </a:rPr>
                                <m:t>1</m:t>
                              </m:r>
                            </m:sub>
                          </m:sSub>
                        </m:sub>
                        <m:sup>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𝑝</m:t>
                              </m:r>
                            </m:e>
                            <m:sub>
                              <m:r>
                                <a:rPr kumimoji="1" lang="en-US" altLang="ja-JP" sz="2400" i="1" dirty="0">
                                  <a:latin typeface="Cambria Math" panose="02040503050406030204" pitchFamily="18" charset="0"/>
                                  <a:ea typeface="Cambria Math" panose="02040503050406030204" pitchFamily="18" charset="0"/>
                                </a:rPr>
                                <m:t>2</m:t>
                              </m:r>
                            </m:sub>
                          </m:sSub>
                        </m:sup>
                        <m:e>
                          <m:r>
                            <a:rPr kumimoji="1" lang="en-US" altLang="ja-JP" sz="2400" i="1" dirty="0">
                              <a:latin typeface="Cambria Math" panose="02040503050406030204" pitchFamily="18" charset="0"/>
                              <a:ea typeface="Cambria Math" panose="02040503050406030204" pitchFamily="18" charset="0"/>
                            </a:rPr>
                            <m:t>𝑑</m:t>
                          </m:r>
                          <m:d>
                            <m:dPr>
                              <m:ctrlPr>
                                <a:rPr kumimoji="1" lang="en-US" altLang="ja-JP" sz="2400" i="1" dirty="0">
                                  <a:latin typeface="Cambria Math" panose="02040503050406030204" pitchFamily="18" charset="0"/>
                                  <a:ea typeface="Cambria Math" panose="02040503050406030204" pitchFamily="18" charset="0"/>
                                </a:rPr>
                              </m:ctrlPr>
                            </m:dPr>
                            <m:e>
                              <m:func>
                                <m:funcPr>
                                  <m:ctrlPr>
                                    <a:rPr kumimoji="1" lang="en-US" altLang="ja-JP" sz="2400" i="1" dirty="0">
                                      <a:latin typeface="Cambria Math" panose="02040503050406030204" pitchFamily="18" charset="0"/>
                                      <a:ea typeface="Cambria Math" panose="02040503050406030204" pitchFamily="18" charset="0"/>
                                    </a:rPr>
                                  </m:ctrlPr>
                                </m:funcPr>
                                <m:fName>
                                  <m:r>
                                    <m:rPr>
                                      <m:sty m:val="p"/>
                                    </m:rPr>
                                    <a:rPr kumimoji="1" lang="en-US" altLang="ja-JP" sz="2400" dirty="0">
                                      <a:latin typeface="Cambria Math" panose="02040503050406030204" pitchFamily="18" charset="0"/>
                                      <a:ea typeface="Cambria Math" panose="02040503050406030204" pitchFamily="18" charset="0"/>
                                    </a:rPr>
                                    <m:t>ln</m:t>
                                  </m:r>
                                </m:fName>
                                <m:e>
                                  <m:r>
                                    <a:rPr kumimoji="1" lang="en-US" altLang="ja-JP" sz="2400" i="1" dirty="0">
                                      <a:latin typeface="Cambria Math" panose="02040503050406030204" pitchFamily="18" charset="0"/>
                                      <a:ea typeface="Cambria Math" panose="02040503050406030204" pitchFamily="18" charset="0"/>
                                    </a:rPr>
                                    <m:t>𝑝</m:t>
                                  </m:r>
                                </m:e>
                              </m:func>
                            </m:e>
                          </m:d>
                        </m:e>
                      </m:nary>
                      <m:r>
                        <a:rPr kumimoji="1" lang="en-US" altLang="ja-JP" sz="2400" i="1" dirty="0">
                          <a:latin typeface="Cambria Math" panose="02040503050406030204" pitchFamily="18" charset="0"/>
                          <a:ea typeface="Cambria Math" panose="02040503050406030204" pitchFamily="18" charset="0"/>
                        </a:rPr>
                        <m:t>=</m:t>
                      </m:r>
                      <m:f>
                        <m:fPr>
                          <m:ctrlPr>
                            <a:rPr kumimoji="1" lang="en-US" altLang="ja-JP" sz="2400" i="1" dirty="0">
                              <a:latin typeface="Cambria Math" panose="02040503050406030204" pitchFamily="18" charset="0"/>
                              <a:ea typeface="Cambria Math" panose="02040503050406030204" pitchFamily="18" charset="0"/>
                            </a:rPr>
                          </m:ctrlPr>
                        </m:fPr>
                        <m:num>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𝑅</m:t>
                              </m:r>
                            </m:e>
                            <m:sub>
                              <m:r>
                                <a:rPr kumimoji="1" lang="en-US" altLang="ja-JP" sz="2400" i="1" dirty="0">
                                  <a:latin typeface="Cambria Math" panose="02040503050406030204" pitchFamily="18" charset="0"/>
                                  <a:ea typeface="Cambria Math" panose="02040503050406030204" pitchFamily="18" charset="0"/>
                                </a:rPr>
                                <m:t>𝑑</m:t>
                              </m:r>
                            </m:sub>
                          </m:sSub>
                          <m:acc>
                            <m:accPr>
                              <m:chr m:val="̅"/>
                              <m:ctrlPr>
                                <a:rPr kumimoji="1" lang="en-US" altLang="ja-JP" sz="2400" i="1" dirty="0">
                                  <a:latin typeface="Cambria Math" panose="02040503050406030204" pitchFamily="18" charset="0"/>
                                  <a:ea typeface="Cambria Math" panose="02040503050406030204" pitchFamily="18" charset="0"/>
                                </a:rPr>
                              </m:ctrlPr>
                            </m:accPr>
                            <m:e>
                              <m:r>
                                <a:rPr kumimoji="1" lang="en-US" altLang="ja-JP" sz="2400" i="1" dirty="0">
                                  <a:latin typeface="Cambria Math" panose="02040503050406030204" pitchFamily="18" charset="0"/>
                                  <a:ea typeface="Cambria Math" panose="02040503050406030204" pitchFamily="18" charset="0"/>
                                </a:rPr>
                                <m:t>𝑇</m:t>
                              </m:r>
                            </m:e>
                          </m:acc>
                        </m:num>
                        <m:den>
                          <m:r>
                            <a:rPr kumimoji="1" lang="en-US" altLang="ja-JP" sz="2400" i="1" dirty="0">
                              <a:latin typeface="Cambria Math" panose="02040503050406030204" pitchFamily="18" charset="0"/>
                              <a:ea typeface="Cambria Math" panose="02040503050406030204" pitchFamily="18" charset="0"/>
                            </a:rPr>
                            <m:t>𝑔</m:t>
                          </m:r>
                        </m:den>
                      </m:f>
                      <m:func>
                        <m:funcPr>
                          <m:ctrlPr>
                            <a:rPr kumimoji="1" lang="en-US" altLang="ja-JP" sz="2400" i="1" dirty="0">
                              <a:latin typeface="Cambria Math" panose="02040503050406030204" pitchFamily="18" charset="0"/>
                              <a:ea typeface="Cambria Math" panose="02040503050406030204" pitchFamily="18" charset="0"/>
                            </a:rPr>
                          </m:ctrlPr>
                        </m:funcPr>
                        <m:fName>
                          <m:r>
                            <m:rPr>
                              <m:sty m:val="p"/>
                            </m:rPr>
                            <a:rPr kumimoji="1" lang="en-US" altLang="ja-JP" sz="2400" dirty="0">
                              <a:latin typeface="Cambria Math" panose="02040503050406030204" pitchFamily="18" charset="0"/>
                              <a:ea typeface="Cambria Math" panose="02040503050406030204" pitchFamily="18" charset="0"/>
                            </a:rPr>
                            <m:t>ln</m:t>
                          </m:r>
                          <m:r>
                            <a:rPr kumimoji="1" lang="en-US" altLang="ja-JP" sz="2400" dirty="0">
                              <a:latin typeface="Cambria Math" panose="02040503050406030204" pitchFamily="18" charset="0"/>
                              <a:ea typeface="Cambria Math" panose="02040503050406030204" pitchFamily="18" charset="0"/>
                            </a:rPr>
                            <m:t>(</m:t>
                          </m:r>
                        </m:fName>
                        <m:e>
                          <m:f>
                            <m:fPr>
                              <m:ctrlPr>
                                <a:rPr kumimoji="1" lang="en-US" altLang="ja-JP" sz="2400" i="1" dirty="0">
                                  <a:latin typeface="Cambria Math" panose="02040503050406030204" pitchFamily="18" charset="0"/>
                                  <a:ea typeface="Cambria Math" panose="02040503050406030204" pitchFamily="18" charset="0"/>
                                </a:rPr>
                              </m:ctrlPr>
                            </m:fPr>
                            <m:num>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𝑝</m:t>
                                  </m:r>
                                </m:e>
                                <m:sub>
                                  <m:r>
                                    <a:rPr kumimoji="1" lang="en-US" altLang="ja-JP" sz="2400" i="1" dirty="0">
                                      <a:latin typeface="Cambria Math" panose="02040503050406030204" pitchFamily="18" charset="0"/>
                                      <a:ea typeface="Cambria Math" panose="02040503050406030204" pitchFamily="18" charset="0"/>
                                    </a:rPr>
                                    <m:t>2</m:t>
                                  </m:r>
                                </m:sub>
                              </m:sSub>
                            </m:num>
                            <m:den>
                              <m:sSub>
                                <m:sSubPr>
                                  <m:ctrlPr>
                                    <a:rPr kumimoji="1" lang="en-US" altLang="ja-JP" sz="2400" i="1" dirty="0">
                                      <a:latin typeface="Cambria Math" panose="02040503050406030204" pitchFamily="18" charset="0"/>
                                      <a:ea typeface="Cambria Math" panose="02040503050406030204" pitchFamily="18" charset="0"/>
                                    </a:rPr>
                                  </m:ctrlPr>
                                </m:sSubPr>
                                <m:e>
                                  <m:r>
                                    <a:rPr kumimoji="1" lang="en-US" altLang="ja-JP" sz="2400" i="1" dirty="0">
                                      <a:latin typeface="Cambria Math" panose="02040503050406030204" pitchFamily="18" charset="0"/>
                                      <a:ea typeface="Cambria Math" panose="02040503050406030204" pitchFamily="18" charset="0"/>
                                    </a:rPr>
                                    <m:t>𝑝</m:t>
                                  </m:r>
                                </m:e>
                                <m:sub>
                                  <m:r>
                                    <a:rPr kumimoji="1" lang="en-US" altLang="ja-JP" sz="2400" i="1" dirty="0">
                                      <a:latin typeface="Cambria Math" panose="02040503050406030204" pitchFamily="18" charset="0"/>
                                      <a:ea typeface="Cambria Math" panose="02040503050406030204" pitchFamily="18" charset="0"/>
                                    </a:rPr>
                                    <m:t>1</m:t>
                                  </m:r>
                                </m:sub>
                              </m:sSub>
                            </m:den>
                          </m:f>
                          <m:r>
                            <a:rPr kumimoji="1" lang="en-US" altLang="ja-JP" sz="2400" i="1" dirty="0">
                              <a:latin typeface="Cambria Math" panose="02040503050406030204" pitchFamily="18" charset="0"/>
                              <a:ea typeface="Cambria Math" panose="02040503050406030204" pitchFamily="18" charset="0"/>
                            </a:rPr>
                            <m:t>)</m:t>
                          </m:r>
                        </m:e>
                      </m:func>
                    </m:oMath>
                  </m:oMathPara>
                </a14:m>
                <a:endParaRPr kumimoji="1" lang="en-US" altLang="ja-JP" sz="2400" dirty="0"/>
              </a:p>
              <a:p>
                <a:r>
                  <a:rPr kumimoji="1" lang="ja-JP" altLang="en-US" sz="2400" dirty="0"/>
                  <a:t>ここで</a:t>
                </a:r>
                <a:endParaRPr kumimoji="1" lang="en-US" altLang="ja-JP" sz="2400" dirty="0"/>
              </a:p>
              <a:p>
                <a:pPr/>
                <a14:m>
                  <m:oMathPara xmlns:m="http://schemas.openxmlformats.org/officeDocument/2006/math">
                    <m:oMathParaPr>
                      <m:jc m:val="centerGroup"/>
                    </m:oMathParaPr>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𝑇</m:t>
                          </m:r>
                        </m:e>
                      </m:acc>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nary>
                            <m:naryPr>
                              <m:ctrlPr>
                                <a:rPr kumimoji="1" lang="en-US" altLang="ja-JP" sz="2400" b="0" i="1" smtClean="0">
                                  <a:latin typeface="Cambria Math" panose="02040503050406030204" pitchFamily="18" charset="0"/>
                                </a:rPr>
                              </m:ctrlPr>
                            </m:naryPr>
                            <m:sub>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1</m:t>
                                  </m:r>
                                </m:sub>
                              </m:sSub>
                            </m:sub>
                            <m:sup>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𝑝</m:t>
                                  </m:r>
                                </m:e>
                                <m:sub>
                                  <m:r>
                                    <a:rPr kumimoji="1" lang="en-US" altLang="ja-JP" sz="2400" b="0" i="1" smtClean="0">
                                      <a:latin typeface="Cambria Math" panose="02040503050406030204" pitchFamily="18" charset="0"/>
                                    </a:rPr>
                                    <m:t>2</m:t>
                                  </m:r>
                                </m:sub>
                              </m:sSub>
                            </m:sup>
                            <m:e>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Td</m:t>
                                  </m:r>
                                  <m:r>
                                    <a:rPr kumimoji="1" lang="en-US" altLang="ja-JP" sz="2400" b="0" i="0" smtClean="0">
                                      <a:latin typeface="Cambria Math" panose="02040503050406030204" pitchFamily="18" charset="0"/>
                                    </a:rPr>
                                    <m:t>(</m:t>
                                  </m:r>
                                  <m:r>
                                    <m:rPr>
                                      <m:sty m:val="p"/>
                                    </m:rPr>
                                    <a:rPr kumimoji="1" lang="en-US" altLang="ja-JP" sz="2400" b="0" i="0" smtClean="0">
                                      <a:latin typeface="Cambria Math" panose="02040503050406030204" pitchFamily="18" charset="0"/>
                                    </a:rPr>
                                    <m:t>ln</m:t>
                                  </m:r>
                                </m:fName>
                                <m:e>
                                  <m:r>
                                    <a:rPr kumimoji="1" lang="en-US" altLang="ja-JP" sz="2400" b="0" i="1" smtClean="0">
                                      <a:latin typeface="Cambria Math" panose="02040503050406030204" pitchFamily="18" charset="0"/>
                                    </a:rPr>
                                    <m:t>𝑝</m:t>
                                  </m:r>
                                </m:e>
                              </m:func>
                              <m:r>
                                <a:rPr kumimoji="1" lang="en-US" altLang="ja-JP" sz="2400" b="0" i="1" smtClean="0">
                                  <a:latin typeface="Cambria Math" panose="02040503050406030204" pitchFamily="18" charset="0"/>
                                </a:rPr>
                                <m:t>)</m:t>
                              </m:r>
                            </m:e>
                          </m:nary>
                        </m:num>
                        <m:den>
                          <m:nary>
                            <m:naryPr>
                              <m:ctrlPr>
                                <a:rPr kumimoji="1" lang="en-US" altLang="ja-JP" sz="2400" i="1">
                                  <a:latin typeface="Cambria Math" panose="02040503050406030204" pitchFamily="18" charset="0"/>
                                </a:rPr>
                              </m:ctrlPr>
                            </m:naryPr>
                            <m:sub>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𝑝</m:t>
                                  </m:r>
                                </m:e>
                                <m:sub>
                                  <m:r>
                                    <a:rPr kumimoji="1" lang="en-US" altLang="ja-JP" sz="2400" i="1">
                                      <a:latin typeface="Cambria Math" panose="02040503050406030204" pitchFamily="18" charset="0"/>
                                    </a:rPr>
                                    <m:t>1</m:t>
                                  </m:r>
                                </m:sub>
                              </m:sSub>
                            </m:sub>
                            <m:sup>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𝑝</m:t>
                                  </m:r>
                                </m:e>
                                <m:sub>
                                  <m:r>
                                    <a:rPr kumimoji="1" lang="en-US" altLang="ja-JP" sz="2400" i="1">
                                      <a:latin typeface="Cambria Math" panose="02040503050406030204" pitchFamily="18" charset="0"/>
                                    </a:rPr>
                                    <m:t>2</m:t>
                                  </m:r>
                                </m:sub>
                              </m:sSub>
                            </m:sup>
                            <m:e>
                              <m:func>
                                <m:funcPr>
                                  <m:ctrlPr>
                                    <a:rPr kumimoji="1" lang="en-US" altLang="ja-JP" sz="2400" i="1">
                                      <a:latin typeface="Cambria Math" panose="02040503050406030204" pitchFamily="18" charset="0"/>
                                    </a:rPr>
                                  </m:ctrlPr>
                                </m:funcPr>
                                <m:fName>
                                  <m:r>
                                    <m:rPr>
                                      <m:sty m:val="p"/>
                                    </m:rPr>
                                    <a:rPr kumimoji="1" lang="en-US" altLang="ja-JP" sz="2400">
                                      <a:latin typeface="Cambria Math" panose="02040503050406030204" pitchFamily="18" charset="0"/>
                                    </a:rPr>
                                    <m:t>d</m:t>
                                  </m:r>
                                  <m:r>
                                    <a:rPr kumimoji="1" lang="en-US" altLang="ja-JP" sz="2400">
                                      <a:latin typeface="Cambria Math" panose="02040503050406030204" pitchFamily="18" charset="0"/>
                                    </a:rPr>
                                    <m:t>(</m:t>
                                  </m:r>
                                  <m:r>
                                    <m:rPr>
                                      <m:sty m:val="p"/>
                                    </m:rPr>
                                    <a:rPr kumimoji="1" lang="en-US" altLang="ja-JP" sz="2400">
                                      <a:latin typeface="Cambria Math" panose="02040503050406030204" pitchFamily="18" charset="0"/>
                                    </a:rPr>
                                    <m:t>ln</m:t>
                                  </m:r>
                                </m:fName>
                                <m:e>
                                  <m:r>
                                    <a:rPr kumimoji="1" lang="en-US" altLang="ja-JP" sz="2400" i="1">
                                      <a:latin typeface="Cambria Math" panose="02040503050406030204" pitchFamily="18" charset="0"/>
                                    </a:rPr>
                                    <m:t>𝑝</m:t>
                                  </m:r>
                                </m:e>
                              </m:func>
                              <m:r>
                                <a:rPr kumimoji="1" lang="en-US" altLang="ja-JP" sz="2400" i="1">
                                  <a:latin typeface="Cambria Math" panose="02040503050406030204" pitchFamily="18" charset="0"/>
                                </a:rPr>
                                <m:t>)</m:t>
                              </m:r>
                            </m:e>
                          </m:nary>
                        </m:den>
                      </m:f>
                    </m:oMath>
                  </m:oMathPara>
                </a14:m>
                <a:endParaRPr kumimoji="1" lang="en-US" altLang="ja-JP" sz="2400" dirty="0"/>
              </a:p>
              <a:p>
                <a:r>
                  <a:rPr kumimoji="1" lang="ja-JP" altLang="en-US" sz="2400" dirty="0"/>
                  <a:t>は気層の平均温度</a:t>
                </a:r>
                <a:endParaRPr kumimoji="1" lang="en-US" altLang="ja-JP" sz="2400" dirty="0"/>
              </a:p>
              <a:p>
                <a:endParaRPr kumimoji="1" lang="en-US" altLang="ja-JP" sz="2400" dirty="0"/>
              </a:p>
              <a:p>
                <a:r>
                  <a:rPr kumimoji="1" lang="ja-JP" altLang="en-US" sz="2400" dirty="0"/>
                  <a:t>つまり層厚は </a:t>
                </a:r>
                <a14:m>
                  <m:oMath xmlns:m="http://schemas.openxmlformats.org/officeDocument/2006/math">
                    <m:acc>
                      <m:accPr>
                        <m:chr m:val="̅"/>
                        <m:ctrlPr>
                          <a:rPr kumimoji="1" lang="en-US" altLang="ja-JP" sz="2400" i="1" smtClean="0">
                            <a:latin typeface="Cambria Math" panose="02040503050406030204" pitchFamily="18" charset="0"/>
                          </a:rPr>
                        </m:ctrlPr>
                      </m:accPr>
                      <m:e>
                        <m:r>
                          <a:rPr kumimoji="1" lang="en-US" altLang="ja-JP" sz="2400" b="0" i="1" smtClean="0">
                            <a:latin typeface="Cambria Math" panose="02040503050406030204" pitchFamily="18" charset="0"/>
                          </a:rPr>
                          <m:t>𝑇</m:t>
                        </m:r>
                      </m:e>
                    </m:acc>
                  </m:oMath>
                </a14:m>
                <a:r>
                  <a:rPr kumimoji="1" lang="ja-JP" altLang="en-US" sz="2400" dirty="0"/>
                  <a:t> に比例するため</a:t>
                </a:r>
                <a:r>
                  <a:rPr kumimoji="1" lang="en-US" altLang="ja-JP" sz="2400" dirty="0"/>
                  <a:t>, </a:t>
                </a:r>
                <a:r>
                  <a:rPr kumimoji="1" lang="ja-JP" altLang="en-US" sz="2400" u="sng" dirty="0"/>
                  <a:t>温度の指標</a:t>
                </a:r>
                <a:r>
                  <a:rPr kumimoji="1" lang="ja-JP" altLang="en-US" sz="2400" dirty="0"/>
                  <a:t>として用いることができる</a:t>
                </a:r>
                <a:endParaRPr kumimoji="1" lang="en-US" altLang="ja-JP" sz="2400" dirty="0"/>
              </a:p>
            </p:txBody>
          </p:sp>
        </mc:Choice>
        <mc:Fallback>
          <p:sp>
            <p:nvSpPr>
              <p:cNvPr id="2" name="テキスト ボックス 1">
                <a:extLst>
                  <a:ext uri="{FF2B5EF4-FFF2-40B4-BE49-F238E27FC236}">
                    <a16:creationId xmlns:a16="http://schemas.microsoft.com/office/drawing/2014/main" id="{ECD57D4C-EC44-4F44-3C35-CFD65AC3E73C}"/>
                  </a:ext>
                </a:extLst>
              </p:cNvPr>
              <p:cNvSpPr txBox="1">
                <a:spLocks noRot="1" noChangeAspect="1" noMove="1" noResize="1" noEditPoints="1" noAdjustHandles="1" noChangeArrowheads="1" noChangeShapeType="1" noTextEdit="1"/>
              </p:cNvSpPr>
              <p:nvPr/>
            </p:nvSpPr>
            <p:spPr>
              <a:xfrm>
                <a:off x="287153" y="1087716"/>
                <a:ext cx="11617692" cy="5122364"/>
              </a:xfrm>
              <a:prstGeom prst="rect">
                <a:avLst/>
              </a:prstGeom>
              <a:blipFill>
                <a:blip r:embed="rId2"/>
                <a:stretch>
                  <a:fillRect l="-1154" t="-2140" r="-367" b="-1784"/>
                </a:stretch>
              </a:blipFill>
            </p:spPr>
            <p:txBody>
              <a:bodyPr/>
              <a:lstStyle/>
              <a:p>
                <a:r>
                  <a:rPr lang="ja-JP" altLang="en-US">
                    <a:noFill/>
                  </a:rPr>
                  <a:t> </a:t>
                </a:r>
              </a:p>
            </p:txBody>
          </p:sp>
        </mc:Fallback>
      </mc:AlternateContent>
      <p:sp>
        <p:nvSpPr>
          <p:cNvPr id="3" name="テキスト ボックス 2">
            <a:extLst>
              <a:ext uri="{FF2B5EF4-FFF2-40B4-BE49-F238E27FC236}">
                <a16:creationId xmlns:a16="http://schemas.microsoft.com/office/drawing/2014/main" id="{6BABB3E1-AD61-D2C9-D058-CF3CB7EB2DB7}"/>
              </a:ext>
            </a:extLst>
          </p:cNvPr>
          <p:cNvSpPr txBox="1"/>
          <p:nvPr/>
        </p:nvSpPr>
        <p:spPr>
          <a:xfrm>
            <a:off x="1" y="0"/>
            <a:ext cx="12191999" cy="923330"/>
          </a:xfrm>
          <a:prstGeom prst="rect">
            <a:avLst/>
          </a:prstGeom>
          <a:noFill/>
        </p:spPr>
        <p:txBody>
          <a:bodyPr wrap="square" rtlCol="0">
            <a:spAutoFit/>
          </a:bodyPr>
          <a:lstStyle/>
          <a:p>
            <a:r>
              <a:rPr kumimoji="1" lang="ja-JP" altLang="en-US" sz="5400" dirty="0"/>
              <a:t>　解析結果 </a:t>
            </a:r>
            <a:r>
              <a:rPr kumimoji="1" lang="en-US" altLang="ja-JP" sz="4400" dirty="0"/>
              <a:t>(</a:t>
            </a:r>
            <a:r>
              <a:rPr kumimoji="1" lang="ja-JP" altLang="en-US" sz="4400" dirty="0"/>
              <a:t>温度パターン</a:t>
            </a:r>
            <a:r>
              <a:rPr kumimoji="1" lang="en-US" altLang="ja-JP" sz="4400" dirty="0"/>
              <a:t>)</a:t>
            </a:r>
            <a:endParaRPr kumimoji="1" lang="ja-JP" altLang="en-US" sz="5400" dirty="0"/>
          </a:p>
        </p:txBody>
      </p:sp>
    </p:spTree>
    <p:extLst>
      <p:ext uri="{BB962C8B-B14F-4D97-AF65-F5344CB8AC3E}">
        <p14:creationId xmlns:p14="http://schemas.microsoft.com/office/powerpoint/2010/main" val="234501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3629474-CCA1-C89C-DDAB-21D834379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208" y="1063104"/>
            <a:ext cx="5031417" cy="4408626"/>
          </a:xfrm>
          <a:prstGeom prst="rect">
            <a:avLst/>
          </a:prstGeom>
        </p:spPr>
      </p:pic>
      <p:sp>
        <p:nvSpPr>
          <p:cNvPr id="2" name="テキスト ボックス 1">
            <a:extLst>
              <a:ext uri="{FF2B5EF4-FFF2-40B4-BE49-F238E27FC236}">
                <a16:creationId xmlns:a16="http://schemas.microsoft.com/office/drawing/2014/main" id="{C1120607-F02F-8949-FA15-0EEA167567CB}"/>
              </a:ext>
            </a:extLst>
          </p:cNvPr>
          <p:cNvSpPr txBox="1"/>
          <p:nvPr/>
        </p:nvSpPr>
        <p:spPr>
          <a:xfrm>
            <a:off x="527375" y="1063104"/>
            <a:ext cx="5394678" cy="1938992"/>
          </a:xfrm>
          <a:prstGeom prst="rect">
            <a:avLst/>
          </a:prstGeom>
          <a:noFill/>
        </p:spPr>
        <p:txBody>
          <a:bodyPr wrap="square" rtlCol="0">
            <a:spAutoFit/>
          </a:bodyPr>
          <a:lstStyle/>
          <a:p>
            <a:r>
              <a:rPr kumimoji="1" lang="en-US" altLang="ja-JP" sz="2400" dirty="0"/>
              <a:t>PNA </a:t>
            </a:r>
            <a:r>
              <a:rPr kumimoji="1" lang="ja-JP" altLang="en-US" sz="2400" dirty="0"/>
              <a:t>の温度パターンを見るために層厚を用いている</a:t>
            </a:r>
            <a:endParaRPr kumimoji="1" lang="en-US" altLang="ja-JP" sz="2400" dirty="0"/>
          </a:p>
          <a:p>
            <a:endParaRPr kumimoji="1" lang="en-US" altLang="ja-JP" sz="2400" dirty="0"/>
          </a:p>
          <a:p>
            <a:r>
              <a:rPr kumimoji="1" lang="ja-JP" altLang="en-US" sz="2400" dirty="0"/>
              <a:t>図中の値は</a:t>
            </a:r>
            <a:endParaRPr kumimoji="1" lang="en-US" altLang="ja-JP" sz="2400" dirty="0"/>
          </a:p>
          <a:p>
            <a:r>
              <a:rPr kumimoji="1" lang="en-US" altLang="ja-JP" sz="2400" dirty="0"/>
              <a:t>(</a:t>
            </a:r>
            <a:r>
              <a:rPr kumimoji="1" lang="ja-JP" altLang="en-US" sz="2400" dirty="0"/>
              <a:t>正の </a:t>
            </a:r>
            <a:r>
              <a:rPr kumimoji="1" lang="en-US" altLang="ja-JP" sz="2400" dirty="0"/>
              <a:t>PNA </a:t>
            </a:r>
            <a:r>
              <a:rPr kumimoji="1" lang="ja-JP" altLang="en-US" sz="2400" dirty="0"/>
              <a:t>の層厚</a:t>
            </a:r>
            <a:r>
              <a:rPr kumimoji="1" lang="en-US" altLang="ja-JP" sz="2400" dirty="0"/>
              <a:t>) – (</a:t>
            </a:r>
            <a:r>
              <a:rPr kumimoji="1" lang="ja-JP" altLang="en-US" sz="2400" dirty="0"/>
              <a:t>負の </a:t>
            </a:r>
            <a:r>
              <a:rPr kumimoji="1" lang="en-US" altLang="ja-JP" sz="2400" dirty="0"/>
              <a:t>PNA </a:t>
            </a:r>
            <a:r>
              <a:rPr kumimoji="1" lang="ja-JP" altLang="en-US" sz="2400" dirty="0"/>
              <a:t>の層厚</a:t>
            </a:r>
            <a:r>
              <a:rPr kumimoji="1" lang="en-US" altLang="ja-JP" sz="2400" dirty="0"/>
              <a:t>)</a:t>
            </a:r>
          </a:p>
        </p:txBody>
      </p:sp>
      <p:sp>
        <p:nvSpPr>
          <p:cNvPr id="12" name="テキスト ボックス 11">
            <a:extLst>
              <a:ext uri="{FF2B5EF4-FFF2-40B4-BE49-F238E27FC236}">
                <a16:creationId xmlns:a16="http://schemas.microsoft.com/office/drawing/2014/main" id="{286FD3C2-C57D-D77C-6455-F05E17EEB1F8}"/>
              </a:ext>
            </a:extLst>
          </p:cNvPr>
          <p:cNvSpPr txBox="1"/>
          <p:nvPr/>
        </p:nvSpPr>
        <p:spPr>
          <a:xfrm>
            <a:off x="6914212" y="5611504"/>
            <a:ext cx="4469410" cy="646331"/>
          </a:xfrm>
          <a:prstGeom prst="rect">
            <a:avLst/>
          </a:prstGeom>
          <a:noFill/>
        </p:spPr>
        <p:txBody>
          <a:bodyPr wrap="square" rtlCol="0">
            <a:spAutoFit/>
          </a:bodyPr>
          <a:lstStyle/>
          <a:p>
            <a:pPr algn="ctr"/>
            <a:r>
              <a:rPr kumimoji="1" lang="ja-JP" altLang="en-US" dirty="0"/>
              <a:t>正の</a:t>
            </a:r>
            <a:r>
              <a:rPr kumimoji="1" lang="en-US" altLang="ja-JP" dirty="0"/>
              <a:t> PNA </a:t>
            </a:r>
            <a:r>
              <a:rPr kumimoji="1" lang="ja-JP" altLang="en-US" dirty="0"/>
              <a:t>と負の </a:t>
            </a:r>
            <a:r>
              <a:rPr kumimoji="1" lang="en-US" altLang="ja-JP" dirty="0"/>
              <a:t>PNA </a:t>
            </a:r>
            <a:r>
              <a:rPr kumimoji="1" lang="ja-JP" altLang="en-US" dirty="0"/>
              <a:t>の</a:t>
            </a:r>
            <a:endParaRPr kumimoji="1" lang="en-US" altLang="ja-JP" dirty="0"/>
          </a:p>
          <a:p>
            <a:pPr algn="ctr"/>
            <a:r>
              <a:rPr kumimoji="1" lang="en-US" altLang="ja-JP" dirty="0"/>
              <a:t>1000 – 500 </a:t>
            </a:r>
            <a:r>
              <a:rPr kumimoji="1" lang="en-US" altLang="ja-JP" dirty="0" err="1"/>
              <a:t>hPa</a:t>
            </a:r>
            <a:r>
              <a:rPr kumimoji="1" lang="en-US" altLang="ja-JP" dirty="0"/>
              <a:t> </a:t>
            </a:r>
            <a:r>
              <a:rPr kumimoji="1" lang="ja-JP" altLang="en-US" dirty="0"/>
              <a:t>層厚の</a:t>
            </a:r>
            <a:r>
              <a:rPr kumimoji="1" lang="ja-JP" altLang="en-US" dirty="0">
                <a:solidFill>
                  <a:srgbClr val="FF0000"/>
                </a:solidFill>
              </a:rPr>
              <a:t>差</a:t>
            </a:r>
            <a:r>
              <a:rPr kumimoji="1" lang="ja-JP" altLang="en-US" dirty="0"/>
              <a:t>の図</a:t>
            </a:r>
            <a:r>
              <a:rPr kumimoji="1" lang="en-US" altLang="ja-JP" dirty="0"/>
              <a:t>*</a:t>
            </a:r>
          </a:p>
        </p:txBody>
      </p:sp>
      <p:sp>
        <p:nvSpPr>
          <p:cNvPr id="5" name="テキスト ボックス 4">
            <a:extLst>
              <a:ext uri="{FF2B5EF4-FFF2-40B4-BE49-F238E27FC236}">
                <a16:creationId xmlns:a16="http://schemas.microsoft.com/office/drawing/2014/main" id="{A1E82096-9E0D-64AF-FF30-A94D168AA906}"/>
              </a:ext>
            </a:extLst>
          </p:cNvPr>
          <p:cNvSpPr txBox="1"/>
          <p:nvPr/>
        </p:nvSpPr>
        <p:spPr>
          <a:xfrm>
            <a:off x="1" y="0"/>
            <a:ext cx="12191999" cy="923330"/>
          </a:xfrm>
          <a:prstGeom prst="rect">
            <a:avLst/>
          </a:prstGeom>
          <a:noFill/>
        </p:spPr>
        <p:txBody>
          <a:bodyPr wrap="square" rtlCol="0">
            <a:spAutoFit/>
          </a:bodyPr>
          <a:lstStyle/>
          <a:p>
            <a:r>
              <a:rPr kumimoji="1" lang="ja-JP" altLang="en-US" sz="5400" dirty="0"/>
              <a:t>　解析結果 </a:t>
            </a:r>
            <a:r>
              <a:rPr kumimoji="1" lang="en-US" altLang="ja-JP" sz="4400" dirty="0"/>
              <a:t>(</a:t>
            </a:r>
            <a:r>
              <a:rPr kumimoji="1" lang="ja-JP" altLang="en-US" sz="4400" dirty="0"/>
              <a:t>温度パターン</a:t>
            </a:r>
            <a:r>
              <a:rPr kumimoji="1" lang="en-US" altLang="ja-JP" sz="4400" dirty="0"/>
              <a:t>)</a:t>
            </a:r>
            <a:endParaRPr kumimoji="1" lang="ja-JP" altLang="en-US" sz="5400" dirty="0"/>
          </a:p>
        </p:txBody>
      </p:sp>
      <p:sp>
        <p:nvSpPr>
          <p:cNvPr id="4" name="テキスト ボックス 3">
            <a:extLst>
              <a:ext uri="{FF2B5EF4-FFF2-40B4-BE49-F238E27FC236}">
                <a16:creationId xmlns:a16="http://schemas.microsoft.com/office/drawing/2014/main" id="{80A195ED-5576-2B7C-AF66-50308AF1D9DE}"/>
              </a:ext>
            </a:extLst>
          </p:cNvPr>
          <p:cNvSpPr txBox="1"/>
          <p:nvPr/>
        </p:nvSpPr>
        <p:spPr>
          <a:xfrm>
            <a:off x="243394" y="6406877"/>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6" name="テキスト ボックス 5">
            <a:extLst>
              <a:ext uri="{FF2B5EF4-FFF2-40B4-BE49-F238E27FC236}">
                <a16:creationId xmlns:a16="http://schemas.microsoft.com/office/drawing/2014/main" id="{E2281AB6-AE80-FB0A-E25D-9DC1239216C6}"/>
              </a:ext>
            </a:extLst>
          </p:cNvPr>
          <p:cNvSpPr txBox="1"/>
          <p:nvPr/>
        </p:nvSpPr>
        <p:spPr>
          <a:xfrm>
            <a:off x="527375" y="3365658"/>
            <a:ext cx="5394678" cy="2677656"/>
          </a:xfrm>
          <a:prstGeom prst="rect">
            <a:avLst/>
          </a:prstGeom>
          <a:noFill/>
        </p:spPr>
        <p:txBody>
          <a:bodyPr wrap="square" rtlCol="0">
            <a:spAutoFit/>
          </a:bodyPr>
          <a:lstStyle/>
          <a:p>
            <a:r>
              <a:rPr kumimoji="1" lang="en-US" altLang="ja-JP" sz="2400" dirty="0"/>
              <a:t>PNA </a:t>
            </a:r>
            <a:r>
              <a:rPr kumimoji="1" lang="ja-JP" altLang="en-US" sz="2400" dirty="0"/>
              <a:t>が正のとき</a:t>
            </a:r>
            <a:endParaRPr kumimoji="1" lang="en-US" altLang="ja-JP" sz="2400" dirty="0"/>
          </a:p>
          <a:p>
            <a:pPr marL="342900" indent="-342900">
              <a:buFont typeface="Arial" panose="020B0604020202020204" pitchFamily="34" charset="0"/>
              <a:buChar char="•"/>
            </a:pPr>
            <a:r>
              <a:rPr kumimoji="1" lang="ja-JP" altLang="en-US" sz="2400" dirty="0"/>
              <a:t>リッジ </a:t>
            </a:r>
            <a:r>
              <a:rPr kumimoji="1" lang="en-US" altLang="ja-JP" sz="2400" dirty="0"/>
              <a:t>(</a:t>
            </a:r>
            <a:r>
              <a:rPr kumimoji="1" lang="ja-JP" altLang="en-US" sz="2400" dirty="0"/>
              <a:t>カナダ西部</a:t>
            </a:r>
            <a:r>
              <a:rPr kumimoji="1" lang="en-US" altLang="ja-JP" sz="2400" dirty="0"/>
              <a:t>) </a:t>
            </a:r>
            <a:r>
              <a:rPr kumimoji="1" lang="ja-JP" altLang="en-US" sz="2400" dirty="0"/>
              <a:t>は層厚差が正</a:t>
            </a:r>
            <a:endParaRPr kumimoji="1" lang="en-US" altLang="ja-JP" sz="2400" dirty="0"/>
          </a:p>
          <a:p>
            <a:r>
              <a:rPr kumimoji="1" lang="ja-JP" altLang="en-US" sz="2400" dirty="0"/>
              <a:t>     つまり</a:t>
            </a:r>
            <a:r>
              <a:rPr kumimoji="1" lang="ja-JP" altLang="en-US" sz="2400" dirty="0">
                <a:solidFill>
                  <a:srgbClr val="FF0000"/>
                </a:solidFill>
              </a:rPr>
              <a:t>正</a:t>
            </a:r>
            <a:r>
              <a:rPr kumimoji="1" lang="ja-JP" altLang="en-US" sz="2400" dirty="0"/>
              <a:t>の温度異常</a:t>
            </a:r>
            <a:endParaRPr kumimoji="1" lang="en-US" altLang="ja-JP" sz="2400" dirty="0"/>
          </a:p>
          <a:p>
            <a:pPr marL="342900" indent="-342900">
              <a:buFont typeface="Arial" panose="020B0604020202020204" pitchFamily="34" charset="0"/>
              <a:buChar char="•"/>
            </a:pPr>
            <a:r>
              <a:rPr kumimoji="1" lang="ja-JP" altLang="en-US" sz="2400" dirty="0"/>
              <a:t>トラフ </a:t>
            </a:r>
            <a:r>
              <a:rPr kumimoji="1" lang="en-US" altLang="ja-JP" sz="2400" dirty="0"/>
              <a:t>(</a:t>
            </a:r>
            <a:r>
              <a:rPr kumimoji="1" lang="ja-JP" altLang="en-US" sz="2400" dirty="0"/>
              <a:t>カナダ東部</a:t>
            </a:r>
            <a:r>
              <a:rPr kumimoji="1" lang="en-US" altLang="ja-JP" sz="2400" dirty="0"/>
              <a:t>) </a:t>
            </a:r>
            <a:r>
              <a:rPr kumimoji="1" lang="ja-JP" altLang="en-US" sz="2400" dirty="0"/>
              <a:t>は層厚差が負</a:t>
            </a:r>
            <a:endParaRPr kumimoji="1" lang="en-US" altLang="ja-JP" sz="2400" dirty="0"/>
          </a:p>
          <a:p>
            <a:r>
              <a:rPr kumimoji="1" lang="en-US" altLang="ja-JP" sz="2400" dirty="0"/>
              <a:t>     </a:t>
            </a:r>
            <a:r>
              <a:rPr kumimoji="1" lang="ja-JP" altLang="en-US" sz="2400" dirty="0"/>
              <a:t>つまり</a:t>
            </a:r>
            <a:r>
              <a:rPr kumimoji="1" lang="ja-JP" altLang="en-US" sz="2400" dirty="0">
                <a:solidFill>
                  <a:srgbClr val="FF0000"/>
                </a:solidFill>
              </a:rPr>
              <a:t>負</a:t>
            </a:r>
            <a:r>
              <a:rPr kumimoji="1" lang="ja-JP" altLang="en-US" sz="2400" dirty="0"/>
              <a:t>の温度異常</a:t>
            </a:r>
            <a:endParaRPr kumimoji="1" lang="en-US" altLang="ja-JP" sz="2400" dirty="0"/>
          </a:p>
          <a:p>
            <a:endParaRPr kumimoji="1" lang="en-US" altLang="ja-JP" sz="2400" dirty="0"/>
          </a:p>
          <a:p>
            <a:r>
              <a:rPr kumimoji="1" lang="en-US" altLang="ja-JP" sz="2400" dirty="0"/>
              <a:t>PNA </a:t>
            </a:r>
            <a:r>
              <a:rPr kumimoji="1" lang="ja-JP" altLang="en-US" sz="2400" dirty="0"/>
              <a:t>が負の時は逆の異常になる</a:t>
            </a:r>
            <a:endParaRPr kumimoji="1" lang="en-US" altLang="ja-JP" sz="2400" dirty="0"/>
          </a:p>
        </p:txBody>
      </p:sp>
    </p:spTree>
    <p:extLst>
      <p:ext uri="{BB962C8B-B14F-4D97-AF65-F5344CB8AC3E}">
        <p14:creationId xmlns:p14="http://schemas.microsoft.com/office/powerpoint/2010/main" val="123389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93A941B4-ADBD-CDE3-620A-38D269874001}"/>
                  </a:ext>
                </a:extLst>
              </p:cNvPr>
              <p:cNvSpPr txBox="1"/>
              <p:nvPr/>
            </p:nvSpPr>
            <p:spPr>
              <a:xfrm>
                <a:off x="698347" y="4489304"/>
                <a:ext cx="5277788" cy="646331"/>
              </a:xfrm>
              <a:prstGeom prst="rect">
                <a:avLst/>
              </a:prstGeom>
              <a:noFill/>
            </p:spPr>
            <p:txBody>
              <a:bodyPr wrap="square" rtlCol="0">
                <a:spAutoFit/>
              </a:bodyPr>
              <a:lstStyle/>
              <a:p>
                <a:pPr algn="ctr"/>
                <a:r>
                  <a:rPr kumimoji="1" lang="ja-JP" altLang="en-US" dirty="0"/>
                  <a:t>ロスビー波のイメージ</a:t>
                </a:r>
                <a:r>
                  <a:rPr kumimoji="1" lang="en-US" altLang="ja-JP" dirty="0"/>
                  <a:t>*</a:t>
                </a:r>
              </a:p>
              <a:p>
                <a:pPr algn="ctr"/>
                <a:r>
                  <a:rPr kumimoji="1" lang="en-US" altLang="ja-JP" dirty="0"/>
                  <a:t>(</a:t>
                </a:r>
                <a14:m>
                  <m:oMath xmlns:m="http://schemas.openxmlformats.org/officeDocument/2006/math">
                    <m:r>
                      <a:rPr kumimoji="1" lang="ja-JP" altLang="en-US" i="1" smtClean="0">
                        <a:latin typeface="Cambria Math" panose="02040503050406030204" pitchFamily="18" charset="0"/>
                      </a:rPr>
                      <m:t>𝜂</m:t>
                    </m:r>
                  </m:oMath>
                </a14:m>
                <a:r>
                  <a:rPr kumimoji="1" lang="en-US" altLang="ja-JP" dirty="0"/>
                  <a:t>: </a:t>
                </a:r>
                <a:r>
                  <a:rPr kumimoji="1" lang="ja-JP" altLang="en-US" dirty="0"/>
                  <a:t>等ポテンシャル渦度線</a:t>
                </a:r>
                <a:r>
                  <a:rPr kumimoji="1" lang="en-US" altLang="ja-JP" dirty="0"/>
                  <a:t>, </a:t>
                </a:r>
                <a14:m>
                  <m:oMath xmlns:m="http://schemas.openxmlformats.org/officeDocument/2006/math">
                    <m:r>
                      <a:rPr kumimoji="1" lang="ja-JP" altLang="en-US" i="1" smtClean="0">
                        <a:latin typeface="Cambria Math" panose="02040503050406030204" pitchFamily="18" charset="0"/>
                      </a:rPr>
                      <m:t>𝜁</m:t>
                    </m:r>
                  </m:oMath>
                </a14:m>
                <a:r>
                  <a:rPr kumimoji="1" lang="en-US" altLang="ja-JP" dirty="0"/>
                  <a:t>: </a:t>
                </a:r>
                <a:r>
                  <a:rPr kumimoji="1" lang="ja-JP" altLang="en-US" dirty="0"/>
                  <a:t>相対渦度</a:t>
                </a:r>
                <a:r>
                  <a:rPr kumimoji="1" lang="en-US" altLang="ja-JP" dirty="0"/>
                  <a:t>, </a:t>
                </a:r>
                <a14:m>
                  <m:oMath xmlns:m="http://schemas.openxmlformats.org/officeDocument/2006/math">
                    <m:r>
                      <a:rPr kumimoji="1" lang="en-US" altLang="ja-JP" b="0" i="1" smtClean="0">
                        <a:latin typeface="Cambria Math" panose="02040503050406030204" pitchFamily="18" charset="0"/>
                      </a:rPr>
                      <m:t>𝑡</m:t>
                    </m:r>
                  </m:oMath>
                </a14:m>
                <a:r>
                  <a:rPr kumimoji="1" lang="en-US" altLang="ja-JP" dirty="0"/>
                  <a:t>: </a:t>
                </a:r>
                <a:r>
                  <a:rPr kumimoji="1" lang="ja-JP" altLang="en-US" dirty="0"/>
                  <a:t>時間</a:t>
                </a:r>
                <a:r>
                  <a:rPr kumimoji="1" lang="en-US" altLang="ja-JP" dirty="0"/>
                  <a:t>)</a:t>
                </a:r>
              </a:p>
            </p:txBody>
          </p:sp>
        </mc:Choice>
        <mc:Fallback>
          <p:sp>
            <p:nvSpPr>
              <p:cNvPr id="8" name="テキスト ボックス 7">
                <a:extLst>
                  <a:ext uri="{FF2B5EF4-FFF2-40B4-BE49-F238E27FC236}">
                    <a16:creationId xmlns:a16="http://schemas.microsoft.com/office/drawing/2014/main" id="{93A941B4-ADBD-CDE3-620A-38D269874001}"/>
                  </a:ext>
                </a:extLst>
              </p:cNvPr>
              <p:cNvSpPr txBox="1">
                <a:spLocks noRot="1" noChangeAspect="1" noMove="1" noResize="1" noEditPoints="1" noAdjustHandles="1" noChangeArrowheads="1" noChangeShapeType="1" noTextEdit="1"/>
              </p:cNvSpPr>
              <p:nvPr/>
            </p:nvSpPr>
            <p:spPr>
              <a:xfrm>
                <a:off x="698347" y="4489304"/>
                <a:ext cx="5277788" cy="646331"/>
              </a:xfrm>
              <a:prstGeom prst="rect">
                <a:avLst/>
              </a:prstGeom>
              <a:blipFill>
                <a:blip r:embed="rId3"/>
                <a:stretch>
                  <a:fillRect t="-7547" b="-15094"/>
                </a:stretch>
              </a:blipFill>
            </p:spPr>
            <p:txBody>
              <a:bodyPr/>
              <a:lstStyle/>
              <a:p>
                <a:r>
                  <a:rPr lang="ja-JP" altLang="en-US">
                    <a:noFill/>
                  </a:rPr>
                  <a:t> </a:t>
                </a:r>
              </a:p>
            </p:txBody>
          </p:sp>
        </mc:Fallback>
      </mc:AlternateContent>
      <p:sp>
        <p:nvSpPr>
          <p:cNvPr id="9" name="テキスト ボックス 8">
            <a:extLst>
              <a:ext uri="{FF2B5EF4-FFF2-40B4-BE49-F238E27FC236}">
                <a16:creationId xmlns:a16="http://schemas.microsoft.com/office/drawing/2014/main" id="{6C194E9C-63E6-7A1C-91A3-D4186623100E}"/>
              </a:ext>
            </a:extLst>
          </p:cNvPr>
          <p:cNvSpPr txBox="1"/>
          <p:nvPr/>
        </p:nvSpPr>
        <p:spPr>
          <a:xfrm>
            <a:off x="171476" y="1034076"/>
            <a:ext cx="7572053" cy="5386090"/>
          </a:xfrm>
          <a:prstGeom prst="rect">
            <a:avLst/>
          </a:prstGeom>
          <a:noFill/>
        </p:spPr>
        <p:txBody>
          <a:bodyPr wrap="square" rtlCol="0">
            <a:spAutoFit/>
          </a:bodyPr>
          <a:lstStyle/>
          <a:p>
            <a:r>
              <a:rPr kumimoji="1" lang="ja-JP" altLang="en-US" sz="2800" dirty="0"/>
              <a:t>ロスビー波とは</a:t>
            </a:r>
            <a:endParaRPr kumimoji="1" lang="en-US" altLang="ja-JP" sz="2800" dirty="0"/>
          </a:p>
          <a:p>
            <a:pPr marL="342900" indent="-342900">
              <a:buFont typeface="Arial" panose="020B0604020202020204" pitchFamily="34" charset="0"/>
              <a:buChar char="•"/>
            </a:pPr>
            <a:r>
              <a:rPr kumimoji="1" lang="ja-JP" altLang="en-US" sz="2400" dirty="0"/>
              <a:t>ポテンシャル渦度を保存するようにして起こる運動</a:t>
            </a:r>
            <a:r>
              <a:rPr kumimoji="1" lang="en-US" altLang="ja-JP" sz="2400" dirty="0"/>
              <a:t>.</a:t>
            </a:r>
          </a:p>
          <a:p>
            <a:pPr marL="342900" indent="-342900">
              <a:buFont typeface="Arial" panose="020B0604020202020204" pitchFamily="34" charset="0"/>
              <a:buChar char="•"/>
            </a:pPr>
            <a:r>
              <a:rPr kumimoji="1" lang="ja-JP" altLang="en-US" sz="2400" dirty="0"/>
              <a:t>ベータ効果が復元力</a:t>
            </a:r>
            <a:r>
              <a:rPr kumimoji="1" lang="en-US" altLang="ja-JP" sz="2400" dirty="0"/>
              <a:t>.</a:t>
            </a:r>
          </a:p>
          <a:p>
            <a:pPr marL="342900" indent="-342900">
              <a:buFont typeface="Arial" panose="020B0604020202020204" pitchFamily="34" charset="0"/>
              <a:buChar char="•"/>
            </a:pPr>
            <a:r>
              <a:rPr kumimoji="1" lang="ja-JP" altLang="en-US" sz="2400" dirty="0"/>
              <a:t>平均流がなければ位相は西向きに進む</a:t>
            </a:r>
            <a:r>
              <a:rPr kumimoji="1" lang="en-US" altLang="ja-JP" sz="2400" dirty="0"/>
              <a:t>.</a:t>
            </a:r>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endParaRPr kumimoji="1" lang="en-US" altLang="ja-JP" sz="2400" dirty="0"/>
          </a:p>
          <a:p>
            <a:r>
              <a:rPr kumimoji="1" lang="ja-JP" altLang="en-US" sz="2800" dirty="0"/>
              <a:t>定常ロスビー波とは</a:t>
            </a:r>
            <a:endParaRPr kumimoji="1" lang="en-US" altLang="ja-JP" sz="2800" dirty="0"/>
          </a:p>
          <a:p>
            <a:pPr marL="342900" indent="-342900">
              <a:buFont typeface="Arial" panose="020B0604020202020204" pitchFamily="34" charset="0"/>
              <a:buChar char="•"/>
            </a:pPr>
            <a:r>
              <a:rPr kumimoji="1" lang="ja-JP" altLang="en-US" sz="2400" dirty="0"/>
              <a:t>ロスビー波による西進と偏西風による東進が釣り合い</a:t>
            </a:r>
            <a:r>
              <a:rPr kumimoji="1" lang="en-US" altLang="ja-JP" sz="2400" dirty="0"/>
              <a:t>, </a:t>
            </a:r>
            <a:r>
              <a:rPr kumimoji="1" lang="ja-JP" altLang="en-US" sz="2400" dirty="0"/>
              <a:t>位相が停滞したもの</a:t>
            </a:r>
            <a:r>
              <a:rPr kumimoji="1" lang="en-US" altLang="ja-JP" sz="2400" dirty="0"/>
              <a:t>.</a:t>
            </a:r>
          </a:p>
        </p:txBody>
      </p:sp>
      <p:sp>
        <p:nvSpPr>
          <p:cNvPr id="2" name="テキスト ボックス 1">
            <a:extLst>
              <a:ext uri="{FF2B5EF4-FFF2-40B4-BE49-F238E27FC236}">
                <a16:creationId xmlns:a16="http://schemas.microsoft.com/office/drawing/2014/main" id="{8EF557B8-5303-F22C-31AF-5EBA7172F86E}"/>
              </a:ext>
            </a:extLst>
          </p:cNvPr>
          <p:cNvSpPr txBox="1"/>
          <p:nvPr/>
        </p:nvSpPr>
        <p:spPr>
          <a:xfrm>
            <a:off x="171476" y="6437298"/>
            <a:ext cx="2510079" cy="369332"/>
          </a:xfrm>
          <a:prstGeom prst="rect">
            <a:avLst/>
          </a:prstGeom>
          <a:noFill/>
        </p:spPr>
        <p:txBody>
          <a:bodyPr wrap="square" rtlCol="0">
            <a:spAutoFit/>
          </a:bodyPr>
          <a:lstStyle/>
          <a:p>
            <a:r>
              <a:rPr kumimoji="1" lang="en-US" altLang="ja-JP" dirty="0"/>
              <a:t>* </a:t>
            </a:r>
            <a:r>
              <a:rPr kumimoji="1" lang="en-US" altLang="ja-JP" dirty="0" err="1"/>
              <a:t>Vallis</a:t>
            </a:r>
            <a:r>
              <a:rPr kumimoji="1" lang="en-US" altLang="ja-JP" dirty="0"/>
              <a:t> (2017) </a:t>
            </a:r>
            <a:r>
              <a:rPr kumimoji="1" lang="ja-JP" altLang="en-US" dirty="0"/>
              <a:t>より引用</a:t>
            </a:r>
            <a:r>
              <a:rPr kumimoji="1" lang="en-US" altLang="ja-JP" dirty="0"/>
              <a:t>. </a:t>
            </a:r>
          </a:p>
        </p:txBody>
      </p:sp>
      <p:sp>
        <p:nvSpPr>
          <p:cNvPr id="7" name="テキスト ボックス 6">
            <a:extLst>
              <a:ext uri="{FF2B5EF4-FFF2-40B4-BE49-F238E27FC236}">
                <a16:creationId xmlns:a16="http://schemas.microsoft.com/office/drawing/2014/main" id="{B37EAFB3-EEE9-FE06-8693-23C2F2CBB0DB}"/>
              </a:ext>
            </a:extLst>
          </p:cNvPr>
          <p:cNvSpPr txBox="1"/>
          <p:nvPr/>
        </p:nvSpPr>
        <p:spPr>
          <a:xfrm>
            <a:off x="0" y="173857"/>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en-US" altLang="ja-JP" sz="4000" dirty="0"/>
              <a:t>PNA </a:t>
            </a:r>
            <a:r>
              <a:rPr kumimoji="1" lang="ja-JP" altLang="en-US" sz="4000" dirty="0"/>
              <a:t>パターンは定常ロスビー波</a:t>
            </a:r>
            <a:endParaRPr kumimoji="1" lang="en-US" altLang="ja-JP" sz="4000" dirty="0"/>
          </a:p>
        </p:txBody>
      </p:sp>
      <p:pic>
        <p:nvPicPr>
          <p:cNvPr id="6" name="図 5">
            <a:extLst>
              <a:ext uri="{FF2B5EF4-FFF2-40B4-BE49-F238E27FC236}">
                <a16:creationId xmlns:a16="http://schemas.microsoft.com/office/drawing/2014/main" id="{3888D0F4-E955-7ECA-91F5-EC317364CB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730" y="2545611"/>
            <a:ext cx="5307861" cy="1951825"/>
          </a:xfrm>
          <a:prstGeom prst="rect">
            <a:avLst/>
          </a:prstGeom>
        </p:spPr>
      </p:pic>
      <p:pic>
        <p:nvPicPr>
          <p:cNvPr id="3" name="図 2">
            <a:extLst>
              <a:ext uri="{FF2B5EF4-FFF2-40B4-BE49-F238E27FC236}">
                <a16:creationId xmlns:a16="http://schemas.microsoft.com/office/drawing/2014/main" id="{6C598E6D-D9BF-DD3A-2FB5-7A3015796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360" y="881743"/>
            <a:ext cx="4621809" cy="4602072"/>
          </a:xfrm>
          <a:prstGeom prst="rect">
            <a:avLst/>
          </a:prstGeom>
        </p:spPr>
      </p:pic>
      <p:sp>
        <p:nvSpPr>
          <p:cNvPr id="4" name="テキスト ボックス 3">
            <a:extLst>
              <a:ext uri="{FF2B5EF4-FFF2-40B4-BE49-F238E27FC236}">
                <a16:creationId xmlns:a16="http://schemas.microsoft.com/office/drawing/2014/main" id="{4640767D-BF39-E418-7DCB-8A0ACE9E771F}"/>
              </a:ext>
            </a:extLst>
          </p:cNvPr>
          <p:cNvSpPr txBox="1"/>
          <p:nvPr/>
        </p:nvSpPr>
        <p:spPr>
          <a:xfrm>
            <a:off x="8253934" y="5396024"/>
            <a:ext cx="2506659" cy="923330"/>
          </a:xfrm>
          <a:prstGeom prst="rect">
            <a:avLst/>
          </a:prstGeom>
          <a:noFill/>
        </p:spPr>
        <p:txBody>
          <a:bodyPr wrap="square" rtlCol="0">
            <a:spAutoFit/>
          </a:bodyPr>
          <a:lstStyle/>
          <a:p>
            <a:pPr algn="ctr"/>
            <a:r>
              <a:rPr kumimoji="1" lang="en-US" altLang="ja-JP" dirty="0"/>
              <a:t>500 </a:t>
            </a:r>
            <a:r>
              <a:rPr kumimoji="1" lang="en-US" altLang="ja-JP" dirty="0" err="1"/>
              <a:t>hPa</a:t>
            </a:r>
            <a:r>
              <a:rPr kumimoji="1" lang="en-US" altLang="ja-JP" dirty="0"/>
              <a:t> </a:t>
            </a:r>
            <a:r>
              <a:rPr kumimoji="1" lang="ja-JP" altLang="en-US" dirty="0"/>
              <a:t>等圧面の</a:t>
            </a:r>
            <a:endParaRPr kumimoji="1" lang="en-US" altLang="ja-JP" dirty="0"/>
          </a:p>
          <a:p>
            <a:pPr algn="ctr"/>
            <a:r>
              <a:rPr kumimoji="1" lang="ja-JP" altLang="en-US" dirty="0"/>
              <a:t>正の </a:t>
            </a:r>
            <a:r>
              <a:rPr kumimoji="1" lang="en-US" altLang="ja-JP" dirty="0"/>
              <a:t>PNA </a:t>
            </a:r>
            <a:r>
              <a:rPr kumimoji="1" lang="ja-JP" altLang="en-US" dirty="0"/>
              <a:t>と負の </a:t>
            </a:r>
            <a:r>
              <a:rPr kumimoji="1" lang="en-US" altLang="ja-JP" dirty="0"/>
              <a:t>PNA </a:t>
            </a:r>
            <a:r>
              <a:rPr kumimoji="1" lang="ja-JP" altLang="en-US" dirty="0"/>
              <a:t>の</a:t>
            </a:r>
            <a:endParaRPr kumimoji="1" lang="en-US" altLang="ja-JP" dirty="0"/>
          </a:p>
          <a:p>
            <a:pPr algn="ctr"/>
            <a:r>
              <a:rPr kumimoji="1" lang="ja-JP" altLang="en-US" dirty="0">
                <a:solidFill>
                  <a:srgbClr val="FF0000"/>
                </a:solidFill>
              </a:rPr>
              <a:t>差</a:t>
            </a:r>
            <a:r>
              <a:rPr kumimoji="1" lang="ja-JP" altLang="en-US" dirty="0"/>
              <a:t>の図</a:t>
            </a:r>
            <a:r>
              <a:rPr kumimoji="1" lang="en-US" altLang="ja-JP" dirty="0"/>
              <a:t>**</a:t>
            </a:r>
          </a:p>
        </p:txBody>
      </p:sp>
      <p:sp>
        <p:nvSpPr>
          <p:cNvPr id="5" name="テキスト ボックス 4">
            <a:extLst>
              <a:ext uri="{FF2B5EF4-FFF2-40B4-BE49-F238E27FC236}">
                <a16:creationId xmlns:a16="http://schemas.microsoft.com/office/drawing/2014/main" id="{810B6268-67E9-C644-A0B8-7E47D8D8E88C}"/>
              </a:ext>
            </a:extLst>
          </p:cNvPr>
          <p:cNvSpPr txBox="1"/>
          <p:nvPr/>
        </p:nvSpPr>
        <p:spPr>
          <a:xfrm>
            <a:off x="2681555" y="6449806"/>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13" name="フリーフォーム: 図形 12">
            <a:extLst>
              <a:ext uri="{FF2B5EF4-FFF2-40B4-BE49-F238E27FC236}">
                <a16:creationId xmlns:a16="http://schemas.microsoft.com/office/drawing/2014/main" id="{BADBCB97-E5B8-D242-B029-02149BF4F604}"/>
              </a:ext>
            </a:extLst>
          </p:cNvPr>
          <p:cNvSpPr/>
          <p:nvPr/>
        </p:nvSpPr>
        <p:spPr>
          <a:xfrm>
            <a:off x="8296331" y="3530667"/>
            <a:ext cx="2584132" cy="953104"/>
          </a:xfrm>
          <a:custGeom>
            <a:avLst/>
            <a:gdLst>
              <a:gd name="connsiteX0" fmla="*/ 107930 w 2584132"/>
              <a:gd name="connsiteY0" fmla="*/ 55014 h 953104"/>
              <a:gd name="connsiteX1" fmla="*/ 5188 w 2584132"/>
              <a:gd name="connsiteY1" fmla="*/ 548173 h 953104"/>
              <a:gd name="connsiteX2" fmla="*/ 251768 w 2584132"/>
              <a:gd name="connsiteY2" fmla="*/ 928317 h 953104"/>
              <a:gd name="connsiteX3" fmla="*/ 662734 w 2584132"/>
              <a:gd name="connsiteY3" fmla="*/ 876946 h 953104"/>
              <a:gd name="connsiteX4" fmla="*/ 816847 w 2584132"/>
              <a:gd name="connsiteY4" fmla="*/ 558448 h 953104"/>
              <a:gd name="connsiteX5" fmla="*/ 1053152 w 2584132"/>
              <a:gd name="connsiteY5" fmla="*/ 270771 h 953104"/>
              <a:gd name="connsiteX6" fmla="*/ 1227813 w 2584132"/>
              <a:gd name="connsiteY6" fmla="*/ 137207 h 953104"/>
              <a:gd name="connsiteX7" fmla="*/ 1423022 w 2584132"/>
              <a:gd name="connsiteY7" fmla="*/ 147481 h 953104"/>
              <a:gd name="connsiteX8" fmla="*/ 1659327 w 2584132"/>
              <a:gd name="connsiteY8" fmla="*/ 342690 h 953104"/>
              <a:gd name="connsiteX9" fmla="*/ 1803166 w 2584132"/>
              <a:gd name="connsiteY9" fmla="*/ 548173 h 953104"/>
              <a:gd name="connsiteX10" fmla="*/ 1926456 w 2584132"/>
              <a:gd name="connsiteY10" fmla="*/ 722834 h 953104"/>
              <a:gd name="connsiteX11" fmla="*/ 2090842 w 2584132"/>
              <a:gd name="connsiteY11" fmla="*/ 825576 h 953104"/>
              <a:gd name="connsiteX12" fmla="*/ 2347696 w 2584132"/>
              <a:gd name="connsiteY12" fmla="*/ 835850 h 953104"/>
              <a:gd name="connsiteX13" fmla="*/ 2501808 w 2584132"/>
              <a:gd name="connsiteY13" fmla="*/ 784479 h 953104"/>
              <a:gd name="connsiteX14" fmla="*/ 2584002 w 2584132"/>
              <a:gd name="connsiteY14" fmla="*/ 589270 h 953104"/>
              <a:gd name="connsiteX15" fmla="*/ 2522357 w 2584132"/>
              <a:gd name="connsiteY15" fmla="*/ 311868 h 953104"/>
              <a:gd name="connsiteX16" fmla="*/ 2481260 w 2584132"/>
              <a:gd name="connsiteY16" fmla="*/ 126933 h 953104"/>
              <a:gd name="connsiteX17" fmla="*/ 2440163 w 2584132"/>
              <a:gd name="connsiteY17" fmla="*/ 3643 h 953104"/>
              <a:gd name="connsiteX18" fmla="*/ 2470986 w 2584132"/>
              <a:gd name="connsiteY18" fmla="*/ 44740 h 953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84132" h="953104">
                <a:moveTo>
                  <a:pt x="107930" y="55014"/>
                </a:moveTo>
                <a:cubicBezTo>
                  <a:pt x="44572" y="228818"/>
                  <a:pt x="-18785" y="402623"/>
                  <a:pt x="5188" y="548173"/>
                </a:cubicBezTo>
                <a:cubicBezTo>
                  <a:pt x="29161" y="693723"/>
                  <a:pt x="142177" y="873522"/>
                  <a:pt x="251768" y="928317"/>
                </a:cubicBezTo>
                <a:cubicBezTo>
                  <a:pt x="361359" y="983112"/>
                  <a:pt x="568554" y="938591"/>
                  <a:pt x="662734" y="876946"/>
                </a:cubicBezTo>
                <a:cubicBezTo>
                  <a:pt x="756914" y="815301"/>
                  <a:pt x="751777" y="659477"/>
                  <a:pt x="816847" y="558448"/>
                </a:cubicBezTo>
                <a:cubicBezTo>
                  <a:pt x="881917" y="457419"/>
                  <a:pt x="984658" y="340978"/>
                  <a:pt x="1053152" y="270771"/>
                </a:cubicBezTo>
                <a:cubicBezTo>
                  <a:pt x="1121646" y="200564"/>
                  <a:pt x="1166168" y="157755"/>
                  <a:pt x="1227813" y="137207"/>
                </a:cubicBezTo>
                <a:cubicBezTo>
                  <a:pt x="1289458" y="116659"/>
                  <a:pt x="1351103" y="113234"/>
                  <a:pt x="1423022" y="147481"/>
                </a:cubicBezTo>
                <a:cubicBezTo>
                  <a:pt x="1494941" y="181728"/>
                  <a:pt x="1595970" y="275908"/>
                  <a:pt x="1659327" y="342690"/>
                </a:cubicBezTo>
                <a:cubicBezTo>
                  <a:pt x="1722684" y="409472"/>
                  <a:pt x="1758645" y="484816"/>
                  <a:pt x="1803166" y="548173"/>
                </a:cubicBezTo>
                <a:cubicBezTo>
                  <a:pt x="1847688" y="611530"/>
                  <a:pt x="1878510" y="676600"/>
                  <a:pt x="1926456" y="722834"/>
                </a:cubicBezTo>
                <a:cubicBezTo>
                  <a:pt x="1974402" y="769068"/>
                  <a:pt x="2020635" y="806740"/>
                  <a:pt x="2090842" y="825576"/>
                </a:cubicBezTo>
                <a:cubicBezTo>
                  <a:pt x="2161049" y="844412"/>
                  <a:pt x="2279202" y="842699"/>
                  <a:pt x="2347696" y="835850"/>
                </a:cubicBezTo>
                <a:cubicBezTo>
                  <a:pt x="2416190" y="829001"/>
                  <a:pt x="2462424" y="825576"/>
                  <a:pt x="2501808" y="784479"/>
                </a:cubicBezTo>
                <a:cubicBezTo>
                  <a:pt x="2541192" y="743382"/>
                  <a:pt x="2580577" y="668038"/>
                  <a:pt x="2584002" y="589270"/>
                </a:cubicBezTo>
                <a:cubicBezTo>
                  <a:pt x="2587427" y="510502"/>
                  <a:pt x="2522357" y="311868"/>
                  <a:pt x="2522357" y="311868"/>
                </a:cubicBezTo>
                <a:cubicBezTo>
                  <a:pt x="2505233" y="234812"/>
                  <a:pt x="2494959" y="178304"/>
                  <a:pt x="2481260" y="126933"/>
                </a:cubicBezTo>
                <a:cubicBezTo>
                  <a:pt x="2467561" y="75562"/>
                  <a:pt x="2441875" y="17342"/>
                  <a:pt x="2440163" y="3643"/>
                </a:cubicBezTo>
                <a:cubicBezTo>
                  <a:pt x="2438451" y="-10056"/>
                  <a:pt x="2454718" y="17342"/>
                  <a:pt x="2470986" y="4474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4333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C194E9C-63E6-7A1C-91A3-D4186623100E}"/>
              </a:ext>
            </a:extLst>
          </p:cNvPr>
          <p:cNvSpPr txBox="1"/>
          <p:nvPr/>
        </p:nvSpPr>
        <p:spPr>
          <a:xfrm>
            <a:off x="246577" y="349699"/>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ja-JP" altLang="en-US" sz="4000" dirty="0"/>
              <a:t>分散関係</a:t>
            </a:r>
            <a:endParaRPr kumimoji="1" lang="en-US" altLang="ja-JP" sz="4000" dirty="0"/>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CB7AB57C-A8DA-7197-56BB-49FAC5C893E9}"/>
                  </a:ext>
                </a:extLst>
              </p:cNvPr>
              <p:cNvSpPr txBox="1"/>
              <p:nvPr/>
            </p:nvSpPr>
            <p:spPr>
              <a:xfrm>
                <a:off x="246577" y="1368544"/>
                <a:ext cx="11945420" cy="1660839"/>
              </a:xfrm>
              <a:prstGeom prst="rect">
                <a:avLst/>
              </a:prstGeom>
              <a:noFill/>
            </p:spPr>
            <p:txBody>
              <a:bodyPr wrap="square" rtlCol="0">
                <a:spAutoFit/>
              </a:bodyPr>
              <a:lstStyle/>
              <a:p>
                <a:r>
                  <a:rPr kumimoji="1" lang="ja-JP" altLang="en-US" sz="2400" dirty="0"/>
                  <a:t>振動数 </a:t>
                </a:r>
                <a14:m>
                  <m:oMath xmlns:m="http://schemas.openxmlformats.org/officeDocument/2006/math">
                    <m:r>
                      <a:rPr kumimoji="1" lang="ja-JP" altLang="en-US" sz="2400" i="1" smtClean="0">
                        <a:latin typeface="Cambria Math" panose="02040503050406030204" pitchFamily="18" charset="0"/>
                      </a:rPr>
                      <m:t>𝜔</m:t>
                    </m:r>
                  </m:oMath>
                </a14:m>
                <a:r>
                  <a:rPr kumimoji="1" lang="ja-JP" altLang="en-US" sz="2400" dirty="0"/>
                  <a:t> と波数ベクトル </a:t>
                </a:r>
                <a14:m>
                  <m:oMath xmlns:m="http://schemas.openxmlformats.org/officeDocument/2006/math">
                    <m:r>
                      <a:rPr kumimoji="1" lang="en-US" altLang="ja-JP" sz="2400" b="1" i="1">
                        <a:latin typeface="Cambria Math" panose="02040503050406030204" pitchFamily="18" charset="0"/>
                      </a:rPr>
                      <m:t>𝒌</m:t>
                    </m:r>
                    <m:r>
                      <a:rPr kumimoji="1" lang="en-US" altLang="ja-JP" sz="2400" b="1" i="1" smtClean="0">
                        <a:latin typeface="Cambria Math" panose="02040503050406030204" pitchFamily="18" charset="0"/>
                      </a:rPr>
                      <m:t> </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𝑙</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𝑚</m:t>
                    </m:r>
                    <m:r>
                      <a:rPr kumimoji="1" lang="en-US" altLang="ja-JP" sz="2400" b="0" i="1" smtClean="0">
                        <a:latin typeface="Cambria Math" panose="02040503050406030204" pitchFamily="18" charset="0"/>
                      </a:rPr>
                      <m:t>))</m:t>
                    </m:r>
                  </m:oMath>
                </a14:m>
                <a:r>
                  <a:rPr kumimoji="1" lang="ja-JP" altLang="en-US" sz="2400" dirty="0"/>
                  <a:t> の間にある特定の関係</a:t>
                </a:r>
                <a:endParaRPr kumimoji="1" lang="en-US" altLang="ja-JP" sz="2400" dirty="0"/>
              </a:p>
              <a:p>
                <a:pPr marL="342900" indent="-342900">
                  <a:buFont typeface="Arial" panose="020B0604020202020204" pitchFamily="34" charset="0"/>
                  <a:buChar char="•"/>
                </a:pPr>
                <a:endParaRPr kumimoji="1" lang="en-US" altLang="ja-JP" sz="2400" dirty="0"/>
              </a:p>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𝜔</m:t>
                      </m:r>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𝜔</m:t>
                      </m:r>
                      <m:d>
                        <m:dPr>
                          <m:ctrlPr>
                            <a:rPr kumimoji="1" lang="en-US" altLang="ja-JP" sz="2400" b="0" i="1" smtClean="0">
                              <a:latin typeface="Cambria Math" panose="02040503050406030204" pitchFamily="18" charset="0"/>
                            </a:rPr>
                          </m:ctrlPr>
                        </m:dPr>
                        <m:e>
                          <m:r>
                            <a:rPr kumimoji="1" lang="en-US" altLang="ja-JP" sz="2400" b="1" i="1" smtClean="0">
                              <a:latin typeface="Cambria Math" panose="02040503050406030204" pitchFamily="18" charset="0"/>
                            </a:rPr>
                            <m:t>𝒌</m:t>
                          </m:r>
                        </m:e>
                      </m:d>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r>
                            <a:rPr kumimoji="1" lang="en-US" altLang="ja-JP" sz="2400" b="1" i="1">
                              <a:latin typeface="Cambria Math" panose="02040503050406030204" pitchFamily="18" charset="0"/>
                            </a:rPr>
                            <m:t>𝒌</m:t>
                          </m:r>
                          <m:r>
                            <a:rPr kumimoji="1" lang="en-US" altLang="ja-JP" sz="2400" i="1">
                              <a:latin typeface="Cambria Math" panose="02040503050406030204" pitchFamily="18" charset="0"/>
                              <a:ea typeface="Cambria Math" panose="02040503050406030204" pitchFamily="18" charset="0"/>
                            </a:rPr>
                            <m:t>≡</m:t>
                          </m:r>
                          <m:r>
                            <m:rPr>
                              <m:sty m:val="p"/>
                            </m:rPr>
                            <a:rPr kumimoji="1" lang="en-US" altLang="ja-JP" sz="2400" i="1">
                              <a:latin typeface="Cambria Math" panose="02040503050406030204" pitchFamily="18" charset="0"/>
                              <a:ea typeface="Cambria Math" panose="02040503050406030204" pitchFamily="18" charset="0"/>
                            </a:rPr>
                            <m:t>∇</m:t>
                          </m:r>
                          <m:r>
                            <a:rPr kumimoji="1" lang="ja-JP" altLang="en-US" sz="2400" i="1">
                              <a:latin typeface="Cambria Math" panose="02040503050406030204" pitchFamily="18" charset="0"/>
                              <a:ea typeface="Cambria Math" panose="02040503050406030204" pitchFamily="18" charset="0"/>
                            </a:rPr>
                            <m:t>𝜃</m:t>
                          </m:r>
                          <m:r>
                            <a:rPr kumimoji="1" lang="en-US" altLang="ja-JP" sz="2400" i="1">
                              <a:latin typeface="Cambria Math" panose="02040503050406030204" pitchFamily="18" charset="0"/>
                              <a:ea typeface="Cambria Math" panose="02040503050406030204" pitchFamily="18" charset="0"/>
                            </a:rPr>
                            <m:t>,  </m:t>
                          </m:r>
                          <m:r>
                            <a:rPr kumimoji="1" lang="ja-JP" altLang="en-US" sz="2400" i="1">
                              <a:latin typeface="Cambria Math" panose="02040503050406030204" pitchFamily="18" charset="0"/>
                            </a:rPr>
                            <m:t>𝜔</m:t>
                          </m:r>
                          <m:r>
                            <a:rPr kumimoji="1" lang="ja-JP" altLang="en-US" sz="2400" i="1">
                              <a:latin typeface="Cambria Math" panose="02040503050406030204" pitchFamily="18" charset="0"/>
                            </a:rPr>
                            <m:t>≡−</m:t>
                          </m:r>
                          <m:f>
                            <m:fPr>
                              <m:ctrlPr>
                                <a:rPr kumimoji="1" lang="en-US" altLang="ja-JP" sz="2400" i="1">
                                  <a:latin typeface="Cambria Math" panose="02040503050406030204" pitchFamily="18" charset="0"/>
                                </a:rPr>
                              </m:ctrlPr>
                            </m:fPr>
                            <m:num>
                              <m:r>
                                <a:rPr kumimoji="1" lang="ja-JP" altLang="en-US" sz="2400" i="1">
                                  <a:latin typeface="Cambria Math" panose="02040503050406030204" pitchFamily="18" charset="0"/>
                                </a:rPr>
                                <m:t>𝜕𝜃</m:t>
                              </m:r>
                            </m:num>
                            <m:den>
                              <m:r>
                                <a:rPr kumimoji="1" lang="ja-JP" altLang="en-US" sz="2400" i="1">
                                  <a:latin typeface="Cambria Math" panose="02040503050406030204" pitchFamily="18" charset="0"/>
                                </a:rPr>
                                <m:t>𝜕</m:t>
                              </m:r>
                              <m:r>
                                <a:rPr kumimoji="1" lang="en-US" altLang="ja-JP" sz="2400" i="1">
                                  <a:latin typeface="Cambria Math" panose="02040503050406030204" pitchFamily="18" charset="0"/>
                                </a:rPr>
                                <m:t>𝑡</m:t>
                              </m:r>
                            </m:den>
                          </m:f>
                          <m:r>
                            <a:rPr kumimoji="1" lang="en-US" altLang="ja-JP" sz="2400" i="1">
                              <a:latin typeface="Cambria Math" panose="02040503050406030204" pitchFamily="18" charset="0"/>
                            </a:rPr>
                            <m:t>,  </m:t>
                          </m:r>
                          <m:r>
                            <a:rPr kumimoji="1" lang="ja-JP" altLang="en-US" sz="2400" i="1">
                              <a:latin typeface="Cambria Math" panose="02040503050406030204" pitchFamily="18" charset="0"/>
                            </a:rPr>
                            <m:t>𝜃</m:t>
                          </m:r>
                          <m:r>
                            <a:rPr kumimoji="1" lang="en-US" altLang="ja-JP" sz="2400" i="1">
                              <a:latin typeface="Cambria Math" panose="02040503050406030204" pitchFamily="18" charset="0"/>
                            </a:rPr>
                            <m:t>:</m:t>
                          </m:r>
                          <m:r>
                            <a:rPr kumimoji="1" lang="ja-JP" altLang="en-US" sz="2400" i="1">
                              <a:latin typeface="Cambria Math" panose="02040503050406030204" pitchFamily="18" charset="0"/>
                            </a:rPr>
                            <m:t>位相</m:t>
                          </m:r>
                        </m:e>
                      </m:d>
                    </m:oMath>
                  </m:oMathPara>
                </a14:m>
                <a:endParaRPr kumimoji="1" lang="en-US" altLang="ja-JP" sz="2400" dirty="0"/>
              </a:p>
            </p:txBody>
          </p:sp>
        </mc:Choice>
        <mc:Fallback>
          <p:sp>
            <p:nvSpPr>
              <p:cNvPr id="5" name="テキスト ボックス 4">
                <a:extLst>
                  <a:ext uri="{FF2B5EF4-FFF2-40B4-BE49-F238E27FC236}">
                    <a16:creationId xmlns:a16="http://schemas.microsoft.com/office/drawing/2014/main" id="{CB7AB57C-A8DA-7197-56BB-49FAC5C893E9}"/>
                  </a:ext>
                </a:extLst>
              </p:cNvPr>
              <p:cNvSpPr txBox="1">
                <a:spLocks noRot="1" noChangeAspect="1" noMove="1" noResize="1" noEditPoints="1" noAdjustHandles="1" noChangeArrowheads="1" noChangeShapeType="1" noTextEdit="1"/>
              </p:cNvSpPr>
              <p:nvPr/>
            </p:nvSpPr>
            <p:spPr>
              <a:xfrm>
                <a:off x="246577" y="1368544"/>
                <a:ext cx="11945420" cy="1660839"/>
              </a:xfrm>
              <a:prstGeom prst="rect">
                <a:avLst/>
              </a:prstGeom>
              <a:blipFill>
                <a:blip r:embed="rId3"/>
                <a:stretch>
                  <a:fillRect l="-765" t="-4396"/>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EEE97377-DFCE-6209-E3F1-ADB8C14A8CBC}"/>
              </a:ext>
            </a:extLst>
          </p:cNvPr>
          <p:cNvSpPr txBox="1"/>
          <p:nvPr/>
        </p:nvSpPr>
        <p:spPr>
          <a:xfrm>
            <a:off x="246577" y="3551752"/>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ja-JP" altLang="en-US" sz="4000" dirty="0"/>
              <a:t>平面波</a:t>
            </a:r>
            <a:endParaRPr kumimoji="1" lang="en-US" altLang="ja-JP" sz="4000" dirty="0"/>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F49EF805-9340-80D7-23A2-5A8AFA2BEBC8}"/>
                  </a:ext>
                </a:extLst>
              </p:cNvPr>
              <p:cNvSpPr txBox="1"/>
              <p:nvPr/>
            </p:nvSpPr>
            <p:spPr>
              <a:xfrm>
                <a:off x="246580" y="4325101"/>
                <a:ext cx="11945420" cy="1967398"/>
              </a:xfrm>
              <a:prstGeom prst="rect">
                <a:avLst/>
              </a:prstGeom>
              <a:noFill/>
            </p:spPr>
            <p:txBody>
              <a:bodyPr wrap="square" rtlCol="0">
                <a:spAutoFit/>
              </a:bodyPr>
              <a:lstStyle/>
              <a:p>
                <a:r>
                  <a:rPr kumimoji="1" lang="ja-JP" altLang="en-US" sz="2400" dirty="0"/>
                  <a:t>平面波は</a:t>
                </a:r>
                <a:r>
                  <a:rPr kumimoji="1" lang="en-US" altLang="ja-JP" sz="2400" dirty="0"/>
                  <a:t>, </a:t>
                </a:r>
                <a:r>
                  <a:rPr kumimoji="1" lang="ja-JP" altLang="en-US" sz="2400" dirty="0"/>
                  <a:t>擾乱 </a:t>
                </a:r>
                <a14:m>
                  <m:oMath xmlns:m="http://schemas.openxmlformats.org/officeDocument/2006/math">
                    <m:r>
                      <a:rPr kumimoji="1" lang="ja-JP" altLang="en-US" sz="2400" i="1" smtClean="0">
                        <a:latin typeface="Cambria Math" panose="02040503050406030204" pitchFamily="18" charset="0"/>
                      </a:rPr>
                      <m:t>𝜓</m:t>
                    </m:r>
                    <m:r>
                      <a:rPr kumimoji="1" lang="en-US" altLang="ja-JP" sz="2400" b="0" i="1" smtClean="0">
                        <a:latin typeface="Cambria Math" panose="02040503050406030204" pitchFamily="18" charset="0"/>
                      </a:rPr>
                      <m:t>(</m:t>
                    </m:r>
                    <m:r>
                      <a:rPr kumimoji="1" lang="en-US" altLang="ja-JP" sz="2400" b="1" i="1" smtClean="0">
                        <a:latin typeface="Cambria Math" panose="02040503050406030204" pitchFamily="18" charset="0"/>
                      </a:rPr>
                      <m:t>𝒙</m:t>
                    </m:r>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m:t>
                    </m:r>
                  </m:oMath>
                </a14:m>
                <a:r>
                  <a:rPr kumimoji="1" lang="en-US" altLang="ja-JP" sz="2400" dirty="0"/>
                  <a:t> </a:t>
                </a:r>
                <a:r>
                  <a:rPr kumimoji="1" lang="ja-JP" altLang="en-US" sz="2400" dirty="0"/>
                  <a:t>について</a:t>
                </a:r>
                <a:endParaRPr kumimoji="1" lang="en-US" altLang="ja-JP" sz="2400" dirty="0"/>
              </a:p>
              <a:p>
                <a:pPr marL="342900" indent="-342900">
                  <a:buFont typeface="Arial" panose="020B0604020202020204" pitchFamily="34" charset="0"/>
                  <a:buChar char="•"/>
                </a:pPr>
                <a:endParaRPr kumimoji="1" lang="en-US" altLang="ja-JP" sz="2400" dirty="0"/>
              </a:p>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𝜓</m:t>
                      </m:r>
                      <m:r>
                        <a:rPr kumimoji="1" lang="en-US" altLang="ja-JP" sz="2400" b="0" i="0" smtClean="0">
                          <a:latin typeface="Cambria Math" panose="02040503050406030204" pitchFamily="18" charset="0"/>
                        </a:rPr>
                        <m:t>=</m:t>
                      </m:r>
                      <m:r>
                        <m:rPr>
                          <m:sty m:val="p"/>
                        </m:rPr>
                        <a:rPr kumimoji="1" lang="en-US" altLang="ja-JP" sz="2400" b="0" i="0" smtClean="0">
                          <a:latin typeface="Cambria Math" panose="02040503050406030204" pitchFamily="18" charset="0"/>
                        </a:rPr>
                        <m:t>Re</m:t>
                      </m:r>
                      <m:r>
                        <a:rPr kumimoji="1" lang="en-US" altLang="ja-JP" sz="2400" b="0" i="0" smtClean="0">
                          <a:latin typeface="Cambria Math" panose="02040503050406030204" pitchFamily="18" charset="0"/>
                        </a:rPr>
                        <m:t> </m:t>
                      </m:r>
                      <m:acc>
                        <m:accPr>
                          <m:chr m:val="̃"/>
                          <m:ctrlPr>
                            <a:rPr kumimoji="1" lang="en-US" altLang="ja-JP" sz="2400" b="0" i="1" smtClean="0">
                              <a:latin typeface="Cambria Math" panose="02040503050406030204" pitchFamily="18" charset="0"/>
                            </a:rPr>
                          </m:ctrlPr>
                        </m:accPr>
                        <m:e>
                          <m:r>
                            <a:rPr kumimoji="1" lang="ja-JP" altLang="en-US" sz="2400" i="1">
                              <a:latin typeface="Cambria Math" panose="02040503050406030204" pitchFamily="18" charset="0"/>
                            </a:rPr>
                            <m:t>𝜓</m:t>
                          </m:r>
                        </m:e>
                      </m:acc>
                      <m:sSup>
                        <m:sSupPr>
                          <m:ctrlPr>
                            <a:rPr kumimoji="1" lang="de-DE" altLang="ja-JP" sz="2400" i="1" smtClean="0">
                              <a:latin typeface="Cambria Math" panose="02040503050406030204" pitchFamily="18" charset="0"/>
                            </a:rPr>
                          </m:ctrlPr>
                        </m:sSupPr>
                        <m:e>
                          <m:r>
                            <a:rPr kumimoji="1" lang="de-DE" altLang="ja-JP" sz="2400" i="1" smtClean="0">
                              <a:latin typeface="Cambria Math" panose="02040503050406030204" pitchFamily="18" charset="0"/>
                            </a:rPr>
                            <m:t>𝑒</m:t>
                          </m:r>
                        </m:e>
                        <m:sup>
                          <m:r>
                            <a:rPr kumimoji="1" lang="en-US" altLang="ja-JP" sz="2400" b="0" i="1" smtClean="0">
                              <a:latin typeface="Cambria Math" panose="02040503050406030204" pitchFamily="18" charset="0"/>
                            </a:rPr>
                            <m:t>𝑖</m:t>
                          </m:r>
                          <m:r>
                            <a:rPr kumimoji="1" lang="ja-JP" altLang="en-US" sz="2400" b="0" i="1" smtClean="0">
                              <a:latin typeface="Cambria Math" panose="02040503050406030204" pitchFamily="18" charset="0"/>
                            </a:rPr>
                            <m:t>𝜃</m:t>
                          </m:r>
                          <m:r>
                            <a:rPr kumimoji="1" lang="en-US" altLang="ja-JP" sz="2400" b="0" i="1" smtClean="0">
                              <a:latin typeface="Cambria Math" panose="02040503050406030204" pitchFamily="18" charset="0"/>
                            </a:rPr>
                            <m:t>(</m:t>
                          </m:r>
                          <m:r>
                            <a:rPr kumimoji="1" lang="en-US" altLang="ja-JP" sz="2400" b="1" i="1" smtClean="0">
                              <a:latin typeface="Cambria Math" panose="02040503050406030204" pitchFamily="18" charset="0"/>
                            </a:rPr>
                            <m:t>𝒙</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𝑡</m:t>
                          </m:r>
                          <m:r>
                            <a:rPr kumimoji="1" lang="en-US" altLang="ja-JP" sz="2400" b="0" i="1" smtClean="0">
                              <a:latin typeface="Cambria Math" panose="02040503050406030204" pitchFamily="18" charset="0"/>
                            </a:rPr>
                            <m:t>)</m:t>
                          </m:r>
                        </m:sup>
                      </m:sSup>
                      <m:r>
                        <a:rPr kumimoji="1" lang="en-US" altLang="ja-JP" sz="2400" b="0" i="1" smtClean="0">
                          <a:latin typeface="Cambria Math" panose="02040503050406030204" pitchFamily="18" charset="0"/>
                        </a:rPr>
                        <m:t>=</m:t>
                      </m:r>
                      <m:r>
                        <m:rPr>
                          <m:sty m:val="p"/>
                        </m:rPr>
                        <a:rPr kumimoji="1" lang="en-US" altLang="ja-JP" sz="2400">
                          <a:latin typeface="Cambria Math" panose="02040503050406030204" pitchFamily="18" charset="0"/>
                        </a:rPr>
                        <m:t>Re</m:t>
                      </m:r>
                      <m:r>
                        <a:rPr kumimoji="1" lang="en-US" altLang="ja-JP" sz="2400">
                          <a:latin typeface="Cambria Math" panose="02040503050406030204" pitchFamily="18" charset="0"/>
                        </a:rPr>
                        <m:t> </m:t>
                      </m:r>
                      <m:acc>
                        <m:accPr>
                          <m:chr m:val="̃"/>
                          <m:ctrlPr>
                            <a:rPr kumimoji="1" lang="en-US" altLang="ja-JP" sz="2400" i="1">
                              <a:latin typeface="Cambria Math" panose="02040503050406030204" pitchFamily="18" charset="0"/>
                            </a:rPr>
                          </m:ctrlPr>
                        </m:accPr>
                        <m:e>
                          <m:r>
                            <a:rPr kumimoji="1" lang="ja-JP" altLang="en-US" sz="2400" i="1">
                              <a:latin typeface="Cambria Math" panose="02040503050406030204" pitchFamily="18" charset="0"/>
                            </a:rPr>
                            <m:t>𝜓</m:t>
                          </m:r>
                        </m:e>
                      </m:acc>
                      <m:sSup>
                        <m:sSupPr>
                          <m:ctrlPr>
                            <a:rPr kumimoji="1" lang="de-DE" altLang="ja-JP" sz="2400" i="1">
                              <a:latin typeface="Cambria Math" panose="02040503050406030204" pitchFamily="18" charset="0"/>
                            </a:rPr>
                          </m:ctrlPr>
                        </m:sSupPr>
                        <m:e>
                          <m:r>
                            <a:rPr kumimoji="1" lang="de-DE" altLang="ja-JP" sz="2400" i="1">
                              <a:latin typeface="Cambria Math" panose="02040503050406030204" pitchFamily="18" charset="0"/>
                            </a:rPr>
                            <m:t>𝑒</m:t>
                          </m:r>
                        </m:e>
                        <m:sup>
                          <m:r>
                            <a:rPr kumimoji="1" lang="en-US" altLang="ja-JP" sz="2400" i="1">
                              <a:latin typeface="Cambria Math" panose="02040503050406030204" pitchFamily="18" charset="0"/>
                            </a:rPr>
                            <m:t>𝑖</m:t>
                          </m:r>
                          <m:r>
                            <a:rPr kumimoji="1" lang="en-US" altLang="ja-JP" sz="2400" i="1">
                              <a:latin typeface="Cambria Math" panose="02040503050406030204" pitchFamily="18" charset="0"/>
                            </a:rPr>
                            <m:t>(</m:t>
                          </m:r>
                          <m:r>
                            <a:rPr kumimoji="1" lang="en-US" altLang="ja-JP" sz="2400" b="1" i="1" smtClean="0">
                              <a:latin typeface="Cambria Math" panose="02040503050406030204" pitchFamily="18" charset="0"/>
                            </a:rPr>
                            <m:t>𝒌</m:t>
                          </m:r>
                          <m:r>
                            <a:rPr kumimoji="1" lang="en-US" altLang="ja-JP" sz="2400" i="1">
                              <a:latin typeface="Cambria Math" panose="02040503050406030204" pitchFamily="18" charset="0"/>
                              <a:ea typeface="Cambria Math" panose="02040503050406030204" pitchFamily="18" charset="0"/>
                            </a:rPr>
                            <m:t>∙</m:t>
                          </m:r>
                          <m:r>
                            <a:rPr kumimoji="1" lang="en-US" altLang="ja-JP" sz="2400" b="1" i="1">
                              <a:latin typeface="Cambria Math" panose="02040503050406030204" pitchFamily="18" charset="0"/>
                            </a:rPr>
                            <m:t>𝒙</m:t>
                          </m:r>
                          <m:r>
                            <a:rPr kumimoji="1" lang="en-US" altLang="ja-JP" sz="2400" b="0" i="1" smtClean="0">
                              <a:latin typeface="Cambria Math" panose="02040503050406030204" pitchFamily="18" charset="0"/>
                            </a:rPr>
                            <m:t>−</m:t>
                          </m:r>
                          <m:r>
                            <a:rPr kumimoji="1" lang="ja-JP" altLang="en-US" sz="2400" i="1">
                              <a:latin typeface="Cambria Math" panose="02040503050406030204" pitchFamily="18" charset="0"/>
                            </a:rPr>
                            <m:t>𝜔</m:t>
                          </m:r>
                          <m:r>
                            <a:rPr kumimoji="1" lang="en-US" altLang="ja-JP" sz="2400" i="1">
                              <a:latin typeface="Cambria Math" panose="02040503050406030204" pitchFamily="18" charset="0"/>
                              <a:ea typeface="Cambria Math" panose="02040503050406030204" pitchFamily="18" charset="0"/>
                            </a:rPr>
                            <m:t>𝑡</m:t>
                          </m:r>
                          <m:r>
                            <a:rPr kumimoji="1" lang="en-US" altLang="ja-JP" sz="2400" i="1">
                              <a:latin typeface="Cambria Math" panose="02040503050406030204" pitchFamily="18" charset="0"/>
                            </a:rPr>
                            <m:t>)</m:t>
                          </m:r>
                        </m:sup>
                      </m:sSup>
                    </m:oMath>
                  </m:oMathPara>
                </a14:m>
                <a:endParaRPr kumimoji="1" lang="en-US" altLang="ja-JP" sz="2400" dirty="0"/>
              </a:p>
              <a:p>
                <a:endParaRPr kumimoji="1" lang="en-US" altLang="ja-JP" sz="2400" dirty="0"/>
              </a:p>
              <a:p>
                <a:r>
                  <a:rPr kumimoji="1" lang="ja-JP" altLang="en-US" sz="2400" dirty="0"/>
                  <a:t>を満たす</a:t>
                </a:r>
                <a:r>
                  <a:rPr kumimoji="1" lang="en-US" altLang="ja-JP" sz="2400" dirty="0"/>
                  <a:t>. (</a:t>
                </a:r>
                <a14:m>
                  <m:oMath xmlns:m="http://schemas.openxmlformats.org/officeDocument/2006/math">
                    <m:acc>
                      <m:accPr>
                        <m:chr m:val="̃"/>
                        <m:ctrlPr>
                          <a:rPr kumimoji="1" lang="en-US" altLang="ja-JP" sz="2400" b="0" i="1" smtClean="0">
                            <a:latin typeface="Cambria Math" panose="02040503050406030204" pitchFamily="18" charset="0"/>
                          </a:rPr>
                        </m:ctrlPr>
                      </m:accPr>
                      <m:e>
                        <m:r>
                          <a:rPr kumimoji="1" lang="ja-JP" altLang="en-US" sz="2400" i="1">
                            <a:latin typeface="Cambria Math" panose="02040503050406030204" pitchFamily="18" charset="0"/>
                          </a:rPr>
                          <m:t>𝜓</m:t>
                        </m:r>
                      </m:e>
                    </m:acc>
                  </m:oMath>
                </a14:m>
                <a:r>
                  <a:rPr kumimoji="1" lang="en-US" altLang="ja-JP" sz="2400" dirty="0"/>
                  <a:t>: </a:t>
                </a:r>
                <a:r>
                  <a:rPr kumimoji="1" lang="ja-JP" altLang="en-US" sz="2400" dirty="0"/>
                  <a:t>複素定数</a:t>
                </a:r>
                <a:r>
                  <a:rPr kumimoji="1" lang="en-US" altLang="ja-JP" sz="2400" dirty="0"/>
                  <a:t>)</a:t>
                </a:r>
              </a:p>
            </p:txBody>
          </p:sp>
        </mc:Choice>
        <mc:Fallback>
          <p:sp>
            <p:nvSpPr>
              <p:cNvPr id="3" name="テキスト ボックス 2">
                <a:extLst>
                  <a:ext uri="{FF2B5EF4-FFF2-40B4-BE49-F238E27FC236}">
                    <a16:creationId xmlns:a16="http://schemas.microsoft.com/office/drawing/2014/main" id="{F49EF805-9340-80D7-23A2-5A8AFA2BEBC8}"/>
                  </a:ext>
                </a:extLst>
              </p:cNvPr>
              <p:cNvSpPr txBox="1">
                <a:spLocks noRot="1" noChangeAspect="1" noMove="1" noResize="1" noEditPoints="1" noAdjustHandles="1" noChangeArrowheads="1" noChangeShapeType="1" noTextEdit="1"/>
              </p:cNvSpPr>
              <p:nvPr/>
            </p:nvSpPr>
            <p:spPr>
              <a:xfrm>
                <a:off x="246580" y="4325101"/>
                <a:ext cx="11945420" cy="1967398"/>
              </a:xfrm>
              <a:prstGeom prst="rect">
                <a:avLst/>
              </a:prstGeom>
              <a:blipFill>
                <a:blip r:embed="rId4"/>
                <a:stretch>
                  <a:fillRect l="-765" t="-3715" b="-619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21841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E97377-DFCE-6209-E3F1-ADB8C14A8CBC}"/>
              </a:ext>
            </a:extLst>
          </p:cNvPr>
          <p:cNvSpPr txBox="1"/>
          <p:nvPr/>
        </p:nvSpPr>
        <p:spPr>
          <a:xfrm>
            <a:off x="0" y="370942"/>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ja-JP" altLang="en-US" sz="4000" dirty="0"/>
              <a:t>位相の速さ</a:t>
            </a:r>
            <a:endParaRPr kumimoji="1" lang="en-US" altLang="ja-JP" sz="4000" dirty="0"/>
          </a:p>
        </p:txBody>
      </p:sp>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F49EF805-9340-80D7-23A2-5A8AFA2BEBC8}"/>
                  </a:ext>
                </a:extLst>
              </p:cNvPr>
              <p:cNvSpPr txBox="1"/>
              <p:nvPr/>
            </p:nvSpPr>
            <p:spPr>
              <a:xfrm>
                <a:off x="246580" y="1448597"/>
                <a:ext cx="11945420" cy="3710246"/>
              </a:xfrm>
              <a:prstGeom prst="rect">
                <a:avLst/>
              </a:prstGeom>
              <a:noFill/>
            </p:spPr>
            <p:txBody>
              <a:bodyPr wrap="square" rtlCol="0">
                <a:spAutoFit/>
              </a:bodyPr>
              <a:lstStyle/>
              <a:p>
                <a:r>
                  <a:rPr kumimoji="1" lang="ja-JP" altLang="en-US" sz="2400" dirty="0"/>
                  <a:t>平面波を仮定すると</a:t>
                </a:r>
                <a:r>
                  <a:rPr kumimoji="1" lang="en-US" altLang="ja-JP" sz="2400" dirty="0"/>
                  <a:t>, </a:t>
                </a:r>
                <a:r>
                  <a:rPr kumimoji="1" lang="ja-JP" altLang="en-US" sz="2400" dirty="0"/>
                  <a:t>波は </a:t>
                </a:r>
                <a14:m>
                  <m:oMath xmlns:m="http://schemas.openxmlformats.org/officeDocument/2006/math">
                    <m:r>
                      <a:rPr kumimoji="1" lang="en-US" altLang="ja-JP" sz="2400" b="1" i="1" smtClean="0">
                        <a:latin typeface="Cambria Math" panose="02040503050406030204" pitchFamily="18" charset="0"/>
                      </a:rPr>
                      <m:t>𝒌</m:t>
                    </m:r>
                  </m:oMath>
                </a14:m>
                <a:r>
                  <a:rPr kumimoji="1" lang="en-US" altLang="ja-JP" sz="2400" dirty="0"/>
                  <a:t> </a:t>
                </a:r>
                <a:r>
                  <a:rPr kumimoji="1" lang="ja-JP" altLang="en-US" sz="2400" dirty="0"/>
                  <a:t>の方向に伝播する</a:t>
                </a:r>
                <a:r>
                  <a:rPr kumimoji="1" lang="en-US" altLang="ja-JP" sz="2400" dirty="0"/>
                  <a:t>. </a:t>
                </a:r>
              </a:p>
              <a:p>
                <a:endParaRPr kumimoji="1" lang="en-US" altLang="ja-JP" sz="2400" dirty="0"/>
              </a:p>
              <a:p>
                <a14:m>
                  <m:oMath xmlns:m="http://schemas.openxmlformats.org/officeDocument/2006/math">
                    <m:r>
                      <a:rPr kumimoji="1" lang="en-US" altLang="ja-JP" sz="2400" b="1" i="1" smtClean="0">
                        <a:latin typeface="Cambria Math" panose="02040503050406030204" pitchFamily="18" charset="0"/>
                      </a:rPr>
                      <m:t>𝒌</m:t>
                    </m:r>
                    <m:r>
                      <a:rPr kumimoji="1" lang="en-US" altLang="ja-JP" sz="2400" b="1" i="1" smtClean="0">
                        <a:latin typeface="Cambria Math" panose="02040503050406030204" pitchFamily="18" charset="0"/>
                        <a:ea typeface="Cambria Math" panose="02040503050406030204" pitchFamily="18" charset="0"/>
                      </a:rPr>
                      <m:t>∙</m:t>
                    </m:r>
                    <m:r>
                      <a:rPr kumimoji="1" lang="en-US" altLang="ja-JP" sz="2400" b="1" i="1" smtClean="0">
                        <a:latin typeface="Cambria Math" panose="02040503050406030204" pitchFamily="18" charset="0"/>
                        <a:ea typeface="Cambria Math" panose="02040503050406030204" pitchFamily="18" charset="0"/>
                      </a:rPr>
                      <m:t>𝒙</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𝐾</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𝑥</m:t>
                        </m:r>
                      </m:e>
                      <m:sup>
                        <m:r>
                          <a:rPr kumimoji="1" lang="en-US" altLang="ja-JP" sz="2400" b="0" i="1" smtClean="0">
                            <a:latin typeface="Cambria Math" panose="02040503050406030204" pitchFamily="18" charset="0"/>
                            <a:ea typeface="Cambria Math" panose="02040503050406030204" pitchFamily="18" charset="0"/>
                          </a:rPr>
                          <m:t>∗</m:t>
                        </m:r>
                      </m:sup>
                    </m:sSup>
                  </m:oMath>
                </a14:m>
                <a:r>
                  <a:rPr kumimoji="1" lang="ja-JP" altLang="en-US" sz="2400" dirty="0"/>
                  <a:t> </a:t>
                </a:r>
                <a:r>
                  <a:rPr kumimoji="1" lang="en-US" altLang="ja-JP" sz="2400" dirty="0"/>
                  <a:t>(</a:t>
                </a:r>
                <a14:m>
                  <m:oMath xmlns:m="http://schemas.openxmlformats.org/officeDocument/2006/math">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𝑥</m:t>
                        </m:r>
                      </m:e>
                      <m:sup>
                        <m:r>
                          <a:rPr kumimoji="1" lang="en-US" altLang="ja-JP" sz="2400" i="1">
                            <a:latin typeface="Cambria Math" panose="02040503050406030204" pitchFamily="18" charset="0"/>
                            <a:ea typeface="Cambria Math" panose="02040503050406030204" pitchFamily="18" charset="0"/>
                          </a:rPr>
                          <m:t>∗</m:t>
                        </m:r>
                      </m:sup>
                    </m:sSup>
                  </m:oMath>
                </a14:m>
                <a:r>
                  <a:rPr kumimoji="1" lang="en-US" altLang="ja-JP" sz="2400" dirty="0"/>
                  <a:t>: </a:t>
                </a:r>
                <a14:m>
                  <m:oMath xmlns:m="http://schemas.openxmlformats.org/officeDocument/2006/math">
                    <m:r>
                      <a:rPr kumimoji="1" lang="en-US" altLang="ja-JP" sz="2400" b="1" i="1">
                        <a:latin typeface="Cambria Math" panose="02040503050406030204" pitchFamily="18" charset="0"/>
                      </a:rPr>
                      <m:t>𝒌</m:t>
                    </m:r>
                  </m:oMath>
                </a14:m>
                <a:r>
                  <a:rPr kumimoji="1" lang="ja-JP" altLang="en-US" sz="2400" dirty="0"/>
                  <a:t> の方向に増加</a:t>
                </a:r>
                <a:r>
                  <a:rPr kumimoji="1" lang="en-US" altLang="ja-JP" sz="2400" dirty="0"/>
                  <a:t>, </a:t>
                </a:r>
                <a14:m>
                  <m:oMath xmlns:m="http://schemas.openxmlformats.org/officeDocument/2006/math">
                    <m:r>
                      <a:rPr kumimoji="1" lang="en-US" altLang="ja-JP" sz="2400" i="1">
                        <a:latin typeface="Cambria Math" panose="02040503050406030204" pitchFamily="18" charset="0"/>
                        <a:ea typeface="Cambria Math" panose="02040503050406030204" pitchFamily="18" charset="0"/>
                      </a:rPr>
                      <m:t>𝐾</m:t>
                    </m:r>
                    <m:r>
                      <a:rPr kumimoji="1" lang="en-US" altLang="ja-JP" sz="2400" b="0" i="1" smtClean="0">
                        <a:latin typeface="Cambria Math" panose="02040503050406030204" pitchFamily="18" charset="0"/>
                      </a:rPr>
                      <m:t>=</m:t>
                    </m:r>
                    <m:r>
                      <a:rPr kumimoji="1" lang="en-US" altLang="ja-JP" sz="2400" i="1">
                        <a:latin typeface="Cambria Math" panose="02040503050406030204" pitchFamily="18" charset="0"/>
                      </a:rPr>
                      <m:t>|</m:t>
                    </m:r>
                    <m:r>
                      <a:rPr kumimoji="1" lang="en-US" altLang="ja-JP" sz="2400" b="1" i="1">
                        <a:latin typeface="Cambria Math" panose="02040503050406030204" pitchFamily="18" charset="0"/>
                      </a:rPr>
                      <m:t>𝒌</m:t>
                    </m:r>
                    <m:r>
                      <a:rPr kumimoji="1" lang="en-US" altLang="ja-JP" sz="2400" i="1">
                        <a:latin typeface="Cambria Math" panose="02040503050406030204" pitchFamily="18" charset="0"/>
                      </a:rPr>
                      <m:t>|</m:t>
                    </m:r>
                  </m:oMath>
                </a14:m>
                <a:r>
                  <a:rPr kumimoji="1" lang="en-US" altLang="ja-JP" sz="2400" dirty="0"/>
                  <a:t>: </a:t>
                </a:r>
                <a:r>
                  <a:rPr kumimoji="1" lang="ja-JP" altLang="en-US" sz="2400" dirty="0"/>
                  <a:t>波数の大きさ</a:t>
                </a:r>
                <a:r>
                  <a:rPr kumimoji="1" lang="en-US" altLang="ja-JP" sz="2400" dirty="0"/>
                  <a:t>) </a:t>
                </a:r>
                <a:r>
                  <a:rPr kumimoji="1" lang="ja-JP" altLang="en-US" sz="2400" dirty="0"/>
                  <a:t>とすると</a:t>
                </a:r>
                <a:r>
                  <a:rPr kumimoji="1" lang="en-US" altLang="ja-JP" sz="2400" dirty="0"/>
                  <a:t>, </a:t>
                </a:r>
              </a:p>
              <a:p>
                <a:endParaRPr kumimoji="1" lang="en-US" altLang="ja-JP" sz="2400" dirty="0"/>
              </a:p>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𝜓</m:t>
                      </m:r>
                      <m:r>
                        <a:rPr kumimoji="1" lang="en-US" altLang="ja-JP" sz="2400" b="0" i="0" smtClean="0">
                          <a:latin typeface="Cambria Math" panose="02040503050406030204" pitchFamily="18" charset="0"/>
                        </a:rPr>
                        <m:t>=</m:t>
                      </m:r>
                      <m:r>
                        <m:rPr>
                          <m:sty m:val="p"/>
                        </m:rPr>
                        <a:rPr kumimoji="1" lang="en-US" altLang="ja-JP" sz="2400">
                          <a:latin typeface="Cambria Math" panose="02040503050406030204" pitchFamily="18" charset="0"/>
                        </a:rPr>
                        <m:t>Re</m:t>
                      </m:r>
                      <m:r>
                        <a:rPr kumimoji="1" lang="en-US" altLang="ja-JP" sz="2400">
                          <a:latin typeface="Cambria Math" panose="02040503050406030204" pitchFamily="18" charset="0"/>
                        </a:rPr>
                        <m:t> </m:t>
                      </m:r>
                      <m:acc>
                        <m:accPr>
                          <m:chr m:val="̃"/>
                          <m:ctrlPr>
                            <a:rPr kumimoji="1" lang="en-US" altLang="ja-JP" sz="2400" i="1">
                              <a:latin typeface="Cambria Math" panose="02040503050406030204" pitchFamily="18" charset="0"/>
                            </a:rPr>
                          </m:ctrlPr>
                        </m:accPr>
                        <m:e>
                          <m:r>
                            <a:rPr kumimoji="1" lang="ja-JP" altLang="en-US" sz="2400" i="1">
                              <a:latin typeface="Cambria Math" panose="02040503050406030204" pitchFamily="18" charset="0"/>
                            </a:rPr>
                            <m:t>𝜓</m:t>
                          </m:r>
                        </m:e>
                      </m:acc>
                      <m:sSup>
                        <m:sSupPr>
                          <m:ctrlPr>
                            <a:rPr kumimoji="1" lang="de-DE" altLang="ja-JP" sz="2400" i="1">
                              <a:latin typeface="Cambria Math" panose="02040503050406030204" pitchFamily="18" charset="0"/>
                            </a:rPr>
                          </m:ctrlPr>
                        </m:sSupPr>
                        <m:e>
                          <m:r>
                            <a:rPr kumimoji="1" lang="de-DE" altLang="ja-JP" sz="2400" i="1">
                              <a:latin typeface="Cambria Math" panose="02040503050406030204" pitchFamily="18" charset="0"/>
                            </a:rPr>
                            <m:t>𝑒</m:t>
                          </m:r>
                        </m:e>
                        <m:sup>
                          <m:r>
                            <a:rPr kumimoji="1" lang="en-US" altLang="ja-JP" sz="2400" i="1">
                              <a:latin typeface="Cambria Math" panose="02040503050406030204" pitchFamily="18" charset="0"/>
                            </a:rPr>
                            <m:t>𝑖</m:t>
                          </m:r>
                          <m:r>
                            <a:rPr kumimoji="1" lang="en-US" altLang="ja-JP" sz="2400" i="1">
                              <a:latin typeface="Cambria Math" panose="02040503050406030204" pitchFamily="18" charset="0"/>
                            </a:rPr>
                            <m:t>(</m:t>
                          </m:r>
                          <m:r>
                            <a:rPr kumimoji="1" lang="en-US" altLang="ja-JP" sz="2400" b="1" i="1" smtClean="0">
                              <a:latin typeface="Cambria Math" panose="02040503050406030204" pitchFamily="18" charset="0"/>
                            </a:rPr>
                            <m:t>𝒌</m:t>
                          </m:r>
                          <m:r>
                            <a:rPr kumimoji="1" lang="en-US" altLang="ja-JP" sz="2400" i="1">
                              <a:latin typeface="Cambria Math" panose="02040503050406030204" pitchFamily="18" charset="0"/>
                              <a:ea typeface="Cambria Math" panose="02040503050406030204" pitchFamily="18" charset="0"/>
                            </a:rPr>
                            <m:t>∙</m:t>
                          </m:r>
                          <m:r>
                            <a:rPr kumimoji="1" lang="en-US" altLang="ja-JP" sz="2400" b="1" i="1">
                              <a:latin typeface="Cambria Math" panose="02040503050406030204" pitchFamily="18" charset="0"/>
                            </a:rPr>
                            <m:t>𝒙</m:t>
                          </m:r>
                          <m:r>
                            <a:rPr kumimoji="1" lang="en-US" altLang="ja-JP" sz="2400" b="0" i="1" smtClean="0">
                              <a:latin typeface="Cambria Math" panose="02040503050406030204" pitchFamily="18" charset="0"/>
                            </a:rPr>
                            <m:t>−</m:t>
                          </m:r>
                          <m:r>
                            <a:rPr kumimoji="1" lang="ja-JP" altLang="en-US" sz="2400" i="1">
                              <a:latin typeface="Cambria Math" panose="02040503050406030204" pitchFamily="18" charset="0"/>
                            </a:rPr>
                            <m:t>𝜔</m:t>
                          </m:r>
                          <m:r>
                            <a:rPr kumimoji="1" lang="en-US" altLang="ja-JP" sz="2400" i="1">
                              <a:latin typeface="Cambria Math" panose="02040503050406030204" pitchFamily="18" charset="0"/>
                              <a:ea typeface="Cambria Math" panose="02040503050406030204" pitchFamily="18" charset="0"/>
                            </a:rPr>
                            <m:t>𝑡</m:t>
                          </m:r>
                          <m:r>
                            <a:rPr kumimoji="1" lang="en-US" altLang="ja-JP" sz="2400" i="1">
                              <a:latin typeface="Cambria Math" panose="02040503050406030204" pitchFamily="18" charset="0"/>
                            </a:rPr>
                            <m:t>)</m:t>
                          </m:r>
                        </m:sup>
                      </m:sSup>
                      <m:r>
                        <a:rPr kumimoji="1" lang="en-US" altLang="ja-JP" sz="2400" b="0" i="1" smtClean="0">
                          <a:latin typeface="Cambria Math" panose="02040503050406030204" pitchFamily="18" charset="0"/>
                        </a:rPr>
                        <m:t>=</m:t>
                      </m:r>
                      <m:r>
                        <m:rPr>
                          <m:sty m:val="p"/>
                        </m:rPr>
                        <a:rPr kumimoji="1" lang="en-US" altLang="ja-JP" sz="2400">
                          <a:latin typeface="Cambria Math" panose="02040503050406030204" pitchFamily="18" charset="0"/>
                        </a:rPr>
                        <m:t>Re</m:t>
                      </m:r>
                      <m:r>
                        <a:rPr kumimoji="1" lang="en-US" altLang="ja-JP" sz="2400">
                          <a:latin typeface="Cambria Math" panose="02040503050406030204" pitchFamily="18" charset="0"/>
                        </a:rPr>
                        <m:t> </m:t>
                      </m:r>
                      <m:acc>
                        <m:accPr>
                          <m:chr m:val="̃"/>
                          <m:ctrlPr>
                            <a:rPr kumimoji="1" lang="en-US" altLang="ja-JP" sz="2400" i="1">
                              <a:latin typeface="Cambria Math" panose="02040503050406030204" pitchFamily="18" charset="0"/>
                            </a:rPr>
                          </m:ctrlPr>
                        </m:accPr>
                        <m:e>
                          <m:r>
                            <a:rPr kumimoji="1" lang="ja-JP" altLang="en-US" sz="2400" i="1">
                              <a:latin typeface="Cambria Math" panose="02040503050406030204" pitchFamily="18" charset="0"/>
                            </a:rPr>
                            <m:t>𝜓</m:t>
                          </m:r>
                        </m:e>
                      </m:acc>
                      <m:sSup>
                        <m:sSupPr>
                          <m:ctrlPr>
                            <a:rPr kumimoji="1" lang="de-DE" altLang="ja-JP" sz="2400" i="1">
                              <a:latin typeface="Cambria Math" panose="02040503050406030204" pitchFamily="18" charset="0"/>
                            </a:rPr>
                          </m:ctrlPr>
                        </m:sSupPr>
                        <m:e>
                          <m:r>
                            <a:rPr kumimoji="1" lang="de-DE" altLang="ja-JP" sz="2400" i="1">
                              <a:latin typeface="Cambria Math" panose="02040503050406030204" pitchFamily="18" charset="0"/>
                            </a:rPr>
                            <m:t>𝑒</m:t>
                          </m:r>
                        </m:e>
                        <m:sup>
                          <m:r>
                            <a:rPr kumimoji="1" lang="en-US" altLang="ja-JP" sz="2400" i="1">
                              <a:latin typeface="Cambria Math" panose="02040503050406030204" pitchFamily="18" charset="0"/>
                            </a:rPr>
                            <m:t>𝑖</m:t>
                          </m:r>
                          <m:r>
                            <a:rPr kumimoji="1" lang="en-US" altLang="ja-JP" sz="2400" i="1">
                              <a:latin typeface="Cambria Math" panose="02040503050406030204" pitchFamily="18" charset="0"/>
                            </a:rPr>
                            <m:t>(</m:t>
                          </m:r>
                          <m:r>
                            <a:rPr kumimoji="1" lang="en-US" altLang="ja-JP" sz="2400" b="0" i="1" smtClean="0">
                              <a:latin typeface="Cambria Math" panose="02040503050406030204" pitchFamily="18" charset="0"/>
                            </a:rPr>
                            <m:t>𝐾</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𝑥</m:t>
                              </m:r>
                            </m:e>
                            <m:sup>
                              <m:r>
                                <a:rPr kumimoji="1" lang="en-US" altLang="ja-JP" sz="2400" b="0" i="1" smtClean="0">
                                  <a:latin typeface="Cambria Math" panose="02040503050406030204" pitchFamily="18" charset="0"/>
                                </a:rPr>
                                <m:t>∗</m:t>
                              </m:r>
                            </m:sup>
                          </m:sSup>
                          <m:r>
                            <a:rPr kumimoji="1" lang="en-US" altLang="ja-JP" sz="2400" i="1">
                              <a:latin typeface="Cambria Math" panose="02040503050406030204" pitchFamily="18" charset="0"/>
                            </a:rPr>
                            <m:t>−</m:t>
                          </m:r>
                          <m:r>
                            <a:rPr kumimoji="1" lang="ja-JP" altLang="en-US" sz="2400" i="1">
                              <a:latin typeface="Cambria Math" panose="02040503050406030204" pitchFamily="18" charset="0"/>
                            </a:rPr>
                            <m:t>𝜔</m:t>
                          </m:r>
                          <m:r>
                            <a:rPr kumimoji="1" lang="en-US" altLang="ja-JP" sz="2400" i="1">
                              <a:latin typeface="Cambria Math" panose="02040503050406030204" pitchFamily="18" charset="0"/>
                              <a:ea typeface="Cambria Math" panose="02040503050406030204" pitchFamily="18" charset="0"/>
                            </a:rPr>
                            <m:t>𝑡</m:t>
                          </m:r>
                          <m:r>
                            <a:rPr kumimoji="1" lang="en-US" altLang="ja-JP" sz="2400" i="1">
                              <a:latin typeface="Cambria Math" panose="02040503050406030204" pitchFamily="18" charset="0"/>
                            </a:rPr>
                            <m:t>)</m:t>
                          </m:r>
                        </m:sup>
                      </m:sSup>
                      <m:r>
                        <a:rPr kumimoji="1" lang="en-US" altLang="ja-JP" sz="2400" b="0" i="1" smtClean="0">
                          <a:latin typeface="Cambria Math" panose="02040503050406030204" pitchFamily="18" charset="0"/>
                        </a:rPr>
                        <m:t>=</m:t>
                      </m:r>
                      <m:r>
                        <m:rPr>
                          <m:sty m:val="p"/>
                        </m:rPr>
                        <a:rPr kumimoji="1" lang="en-US" altLang="ja-JP" sz="2400">
                          <a:latin typeface="Cambria Math" panose="02040503050406030204" pitchFamily="18" charset="0"/>
                        </a:rPr>
                        <m:t>Re</m:t>
                      </m:r>
                      <m:r>
                        <a:rPr kumimoji="1" lang="en-US" altLang="ja-JP" sz="2400">
                          <a:latin typeface="Cambria Math" panose="02040503050406030204" pitchFamily="18" charset="0"/>
                        </a:rPr>
                        <m:t> </m:t>
                      </m:r>
                      <m:acc>
                        <m:accPr>
                          <m:chr m:val="̃"/>
                          <m:ctrlPr>
                            <a:rPr kumimoji="1" lang="en-US" altLang="ja-JP" sz="2400" i="1">
                              <a:latin typeface="Cambria Math" panose="02040503050406030204" pitchFamily="18" charset="0"/>
                            </a:rPr>
                          </m:ctrlPr>
                        </m:accPr>
                        <m:e>
                          <m:r>
                            <a:rPr kumimoji="1" lang="ja-JP" altLang="en-US" sz="2400" i="1">
                              <a:latin typeface="Cambria Math" panose="02040503050406030204" pitchFamily="18" charset="0"/>
                            </a:rPr>
                            <m:t>𝜓</m:t>
                          </m:r>
                        </m:e>
                      </m:acc>
                      <m:sSup>
                        <m:sSupPr>
                          <m:ctrlPr>
                            <a:rPr kumimoji="1" lang="de-DE" altLang="ja-JP" sz="2400" i="1">
                              <a:latin typeface="Cambria Math" panose="02040503050406030204" pitchFamily="18" charset="0"/>
                            </a:rPr>
                          </m:ctrlPr>
                        </m:sSupPr>
                        <m:e>
                          <m:r>
                            <a:rPr kumimoji="1" lang="de-DE" altLang="ja-JP" sz="2400" i="1">
                              <a:latin typeface="Cambria Math" panose="02040503050406030204" pitchFamily="18" charset="0"/>
                            </a:rPr>
                            <m:t>𝑒</m:t>
                          </m:r>
                        </m:e>
                        <m:sup>
                          <m:r>
                            <a:rPr kumimoji="1" lang="en-US" altLang="ja-JP" sz="2400" i="1">
                              <a:latin typeface="Cambria Math" panose="02040503050406030204" pitchFamily="18" charset="0"/>
                            </a:rPr>
                            <m:t>𝑖</m:t>
                          </m:r>
                          <m:r>
                            <a:rPr kumimoji="1" lang="en-US" altLang="ja-JP" sz="2400" b="0" i="1" smtClean="0">
                              <a:latin typeface="Cambria Math" panose="02040503050406030204" pitchFamily="18" charset="0"/>
                            </a:rPr>
                            <m:t>𝐾</m:t>
                          </m:r>
                          <m:r>
                            <a:rPr kumimoji="1" lang="en-US" altLang="ja-JP" sz="2400" i="1">
                              <a:latin typeface="Cambria Math" panose="02040503050406030204" pitchFamily="18" charset="0"/>
                            </a:rPr>
                            <m:t>(</m:t>
                          </m:r>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𝑥</m:t>
                              </m:r>
                            </m:e>
                            <m:sup>
                              <m:r>
                                <a:rPr kumimoji="1" lang="en-US" altLang="ja-JP" sz="2400" b="0" i="1" smtClean="0">
                                  <a:latin typeface="Cambria Math" panose="02040503050406030204" pitchFamily="18" charset="0"/>
                                </a:rPr>
                                <m:t>∗</m:t>
                              </m:r>
                            </m:sup>
                          </m:sSup>
                          <m:r>
                            <a:rPr kumimoji="1" lang="en-US" altLang="ja-JP" sz="2400" i="1">
                              <a:latin typeface="Cambria Math" panose="02040503050406030204" pitchFamily="18" charset="0"/>
                            </a:rPr>
                            <m:t>−</m:t>
                          </m:r>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𝑝</m:t>
                              </m:r>
                            </m:sub>
                          </m:sSub>
                          <m:r>
                            <a:rPr kumimoji="1" lang="en-US" altLang="ja-JP" sz="2400" i="1">
                              <a:latin typeface="Cambria Math" panose="02040503050406030204" pitchFamily="18" charset="0"/>
                              <a:ea typeface="Cambria Math" panose="02040503050406030204" pitchFamily="18" charset="0"/>
                            </a:rPr>
                            <m:t>𝑡</m:t>
                          </m:r>
                          <m:r>
                            <a:rPr kumimoji="1" lang="en-US" altLang="ja-JP" sz="2400" i="1">
                              <a:latin typeface="Cambria Math" panose="02040503050406030204" pitchFamily="18" charset="0"/>
                            </a:rPr>
                            <m:t>)</m:t>
                          </m:r>
                        </m:sup>
                      </m:sSup>
                    </m:oMath>
                  </m:oMathPara>
                </a14:m>
                <a:endParaRPr kumimoji="1" lang="en-US" altLang="ja-JP" sz="2400" dirty="0"/>
              </a:p>
              <a:p>
                <a:endParaRPr kumimoji="1" lang="en-US" altLang="ja-JP" sz="2400" dirty="0"/>
              </a:p>
              <a:p>
                <a:r>
                  <a:rPr kumimoji="1" lang="ja-JP" altLang="en-US" sz="2400" dirty="0"/>
                  <a:t>ここで位相の速さを </a:t>
                </a:r>
                <a:endParaRPr kumimoji="1" lang="en-US" altLang="ja-JP" sz="24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𝑝</m:t>
                          </m:r>
                        </m:sub>
                      </m:sSub>
                      <m:r>
                        <a:rPr kumimoji="1" lang="en-US" altLang="ja-JP" sz="2400" i="1">
                          <a:latin typeface="Cambria Math" panose="02040503050406030204" pitchFamily="18" charset="0"/>
                          <a:ea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𝜔</m:t>
                          </m:r>
                        </m:num>
                        <m:den>
                          <m:r>
                            <a:rPr kumimoji="1" lang="en-US" altLang="ja-JP" sz="2400" b="0" i="1" smtClean="0">
                              <a:latin typeface="Cambria Math" panose="02040503050406030204" pitchFamily="18" charset="0"/>
                            </a:rPr>
                            <m:t>𝐾</m:t>
                          </m:r>
                        </m:den>
                      </m:f>
                    </m:oMath>
                  </m:oMathPara>
                </a14:m>
                <a:endParaRPr kumimoji="1" lang="en-US" altLang="ja-JP" sz="2400" dirty="0"/>
              </a:p>
              <a:p>
                <a:r>
                  <a:rPr kumimoji="1" lang="ja-JP" altLang="en-US" sz="2400" dirty="0"/>
                  <a:t>と定義する</a:t>
                </a:r>
                <a:r>
                  <a:rPr kumimoji="1" lang="en-US" altLang="ja-JP" sz="2400" dirty="0"/>
                  <a:t>.</a:t>
                </a:r>
              </a:p>
            </p:txBody>
          </p:sp>
        </mc:Choice>
        <mc:Fallback>
          <p:sp>
            <p:nvSpPr>
              <p:cNvPr id="3" name="テキスト ボックス 2">
                <a:extLst>
                  <a:ext uri="{FF2B5EF4-FFF2-40B4-BE49-F238E27FC236}">
                    <a16:creationId xmlns:a16="http://schemas.microsoft.com/office/drawing/2014/main" id="{F49EF805-9340-80D7-23A2-5A8AFA2BEBC8}"/>
                  </a:ext>
                </a:extLst>
              </p:cNvPr>
              <p:cNvSpPr txBox="1">
                <a:spLocks noRot="1" noChangeAspect="1" noMove="1" noResize="1" noEditPoints="1" noAdjustHandles="1" noChangeArrowheads="1" noChangeShapeType="1" noTextEdit="1"/>
              </p:cNvSpPr>
              <p:nvPr/>
            </p:nvSpPr>
            <p:spPr>
              <a:xfrm>
                <a:off x="246580" y="1448597"/>
                <a:ext cx="11945420" cy="3710246"/>
              </a:xfrm>
              <a:prstGeom prst="rect">
                <a:avLst/>
              </a:prstGeom>
              <a:blipFill>
                <a:blip r:embed="rId3"/>
                <a:stretch>
                  <a:fillRect l="-765" t="-1974" b="-312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8338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C194E9C-63E6-7A1C-91A3-D4186623100E}"/>
              </a:ext>
            </a:extLst>
          </p:cNvPr>
          <p:cNvSpPr txBox="1"/>
          <p:nvPr/>
        </p:nvSpPr>
        <p:spPr>
          <a:xfrm>
            <a:off x="0" y="298743"/>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ja-JP" altLang="en-US" sz="4000" dirty="0"/>
              <a:t>単層の準地衡流におけるロスビー波</a:t>
            </a:r>
            <a:endParaRPr kumimoji="1" lang="en-US" altLang="ja-JP" sz="4000" dirty="0"/>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CB7AB57C-A8DA-7197-56BB-49FAC5C893E9}"/>
                  </a:ext>
                </a:extLst>
              </p:cNvPr>
              <p:cNvSpPr txBox="1"/>
              <p:nvPr/>
            </p:nvSpPr>
            <p:spPr>
              <a:xfrm>
                <a:off x="246580" y="1179285"/>
                <a:ext cx="11945420" cy="4438587"/>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t>単層</a:t>
                </a:r>
                <a:r>
                  <a:rPr kumimoji="1" lang="en-US" altLang="ja-JP" sz="2400" dirty="0"/>
                  <a:t>: </a:t>
                </a:r>
                <a:r>
                  <a:rPr kumimoji="1" lang="ja-JP" altLang="en-US" sz="2400" dirty="0"/>
                  <a:t>大気の層がひとつだけ </a:t>
                </a:r>
                <a:r>
                  <a:rPr kumimoji="1" lang="en-US" altLang="ja-JP" sz="2400" dirty="0"/>
                  <a:t>(</a:t>
                </a:r>
                <a:r>
                  <a:rPr kumimoji="1" lang="ja-JP" altLang="en-US" sz="2400" dirty="0"/>
                  <a:t>順圧構造</a:t>
                </a:r>
                <a:r>
                  <a:rPr kumimoji="1" lang="en-US" altLang="ja-JP" sz="2400" dirty="0"/>
                  <a:t>)</a:t>
                </a:r>
                <a:r>
                  <a:rPr kumimoji="1" lang="ja-JP" altLang="en-US" sz="2400" dirty="0"/>
                  <a:t> </a:t>
                </a:r>
                <a:endParaRPr kumimoji="1" lang="en-US" altLang="ja-JP" sz="2400" dirty="0"/>
              </a:p>
              <a:p>
                <a:endParaRPr kumimoji="1" lang="en-US" altLang="ja-JP" sz="2400" dirty="0"/>
              </a:p>
              <a:p>
                <a:pPr marL="342900" indent="-342900">
                  <a:buFont typeface="Arial" panose="020B0604020202020204" pitchFamily="34" charset="0"/>
                  <a:buChar char="•"/>
                </a:pPr>
                <a:r>
                  <a:rPr kumimoji="1" lang="ja-JP" altLang="en-US" sz="2400" dirty="0"/>
                  <a:t>準地衡流方程式</a:t>
                </a:r>
                <a:r>
                  <a:rPr kumimoji="1" lang="en-US" altLang="ja-JP" sz="2400" dirty="0"/>
                  <a:t>: </a:t>
                </a:r>
                <a:r>
                  <a:rPr kumimoji="1" lang="ja-JP" altLang="en-US" sz="2400" dirty="0"/>
                  <a:t>運動の水平スケールが変形半径と同程度のときに有効な方程式</a:t>
                </a:r>
                <a:r>
                  <a:rPr kumimoji="1" lang="en-US" altLang="ja-JP" sz="2400" dirty="0"/>
                  <a:t>.</a:t>
                </a:r>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ja-JP" altLang="en-US" sz="2400" dirty="0"/>
                  <a:t>変形半径</a:t>
                </a:r>
                <a:r>
                  <a:rPr kumimoji="1" lang="en-US" altLang="ja-JP" sz="2400" dirty="0"/>
                  <a:t>: </a:t>
                </a:r>
                <a:r>
                  <a:rPr kumimoji="1" lang="ja-JP" altLang="en-US" sz="2400" dirty="0"/>
                  <a:t>重力とコリオリ力のどちらの影響が大きいかを決める指標のようなもの</a:t>
                </a:r>
                <a:r>
                  <a:rPr kumimoji="1" lang="en-US" altLang="ja-JP" sz="2400" dirty="0"/>
                  <a:t>.</a:t>
                </a:r>
              </a:p>
              <a:p>
                <a:endParaRPr kumimoji="1" lang="en-US" altLang="ja-JP" sz="2400" dirty="0"/>
              </a:p>
              <a:p>
                <a14:m>
                  <m:oMathPara xmlns:m="http://schemas.openxmlformats.org/officeDocument/2006/math">
                    <m:oMathParaPr>
                      <m:jc m:val="centerGroup"/>
                    </m:oMathParaPr>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𝑑</m:t>
                          </m:r>
                        </m:sub>
                      </m:sSub>
                      <m:r>
                        <a:rPr kumimoji="1" lang="en-US" altLang="ja-JP" sz="2000" i="1" smtClean="0">
                          <a:latin typeface="Cambria Math" panose="02040503050406030204" pitchFamily="18" charset="0"/>
                          <a:ea typeface="Cambria Math" panose="02040503050406030204" pitchFamily="18" charset="0"/>
                        </a:rPr>
                        <m:t>≡</m:t>
                      </m:r>
                      <m:f>
                        <m:fPr>
                          <m:ctrlPr>
                            <a:rPr kumimoji="1" lang="en-US" altLang="ja-JP" sz="2000" i="1" smtClean="0">
                              <a:latin typeface="Cambria Math" panose="02040503050406030204" pitchFamily="18" charset="0"/>
                              <a:ea typeface="Cambria Math" panose="02040503050406030204" pitchFamily="18" charset="0"/>
                            </a:rPr>
                          </m:ctrlPr>
                        </m:fPr>
                        <m:num>
                          <m:rad>
                            <m:radPr>
                              <m:degHide m:val="on"/>
                              <m:ctrlPr>
                                <a:rPr kumimoji="1" lang="en-US" altLang="ja-JP" sz="2000" i="1" smtClean="0">
                                  <a:latin typeface="Cambria Math" panose="02040503050406030204" pitchFamily="18" charset="0"/>
                                  <a:ea typeface="Cambria Math" panose="02040503050406030204" pitchFamily="18" charset="0"/>
                                </a:rPr>
                              </m:ctrlPr>
                            </m:radPr>
                            <m:deg/>
                            <m:e>
                              <m:r>
                                <a:rPr kumimoji="1" lang="en-US" altLang="ja-JP" sz="2000" b="0" i="1" smtClean="0">
                                  <a:latin typeface="Cambria Math" panose="02040503050406030204" pitchFamily="18" charset="0"/>
                                  <a:ea typeface="Cambria Math" panose="02040503050406030204" pitchFamily="18" charset="0"/>
                                </a:rPr>
                                <m:t>𝑔𝐻</m:t>
                              </m:r>
                            </m:e>
                          </m:rad>
                        </m:num>
                        <m:den>
                          <m:r>
                            <a:rPr kumimoji="1" lang="en-US" altLang="ja-JP" sz="2000" b="0" i="1" smtClean="0">
                              <a:latin typeface="Cambria Math" panose="02040503050406030204" pitchFamily="18" charset="0"/>
                              <a:ea typeface="Cambria Math" panose="02040503050406030204" pitchFamily="18" charset="0"/>
                            </a:rPr>
                            <m:t>𝑓</m:t>
                          </m:r>
                        </m:den>
                      </m:f>
                    </m:oMath>
                  </m:oMathPara>
                </a14:m>
                <a:endParaRPr kumimoji="1" lang="en-US" altLang="ja-JP" sz="2000" dirty="0"/>
              </a:p>
              <a:p>
                <a:r>
                  <a:rPr kumimoji="1" lang="en-US" altLang="ja-JP" sz="2000" dirty="0"/>
                  <a:t> (</a:t>
                </a:r>
                <a14:m>
                  <m:oMath xmlns:m="http://schemas.openxmlformats.org/officeDocument/2006/math">
                    <m:sSub>
                      <m:sSubPr>
                        <m:ctrlPr>
                          <a:rPr kumimoji="1" lang="en-US" altLang="ja-JP" sz="2000" i="1">
                            <a:latin typeface="Cambria Math" panose="02040503050406030204" pitchFamily="18" charset="0"/>
                          </a:rPr>
                        </m:ctrlPr>
                      </m:sSubPr>
                      <m:e>
                        <m:r>
                          <a:rPr kumimoji="1" lang="en-US" altLang="ja-JP" sz="2000" i="1">
                            <a:latin typeface="Cambria Math" panose="02040503050406030204" pitchFamily="18" charset="0"/>
                          </a:rPr>
                          <m:t>𝐿</m:t>
                        </m:r>
                      </m:e>
                      <m:sub>
                        <m:r>
                          <a:rPr kumimoji="1" lang="en-US" altLang="ja-JP" sz="2000" i="1">
                            <a:latin typeface="Cambria Math" panose="02040503050406030204" pitchFamily="18" charset="0"/>
                          </a:rPr>
                          <m:t>𝑑</m:t>
                        </m:r>
                      </m:sub>
                    </m:sSub>
                  </m:oMath>
                </a14:m>
                <a:r>
                  <a:rPr kumimoji="1" lang="en-US" altLang="ja-JP" sz="2000" dirty="0"/>
                  <a:t> [m]: </a:t>
                </a:r>
                <a:r>
                  <a:rPr kumimoji="1" lang="ja-JP" altLang="en-US" sz="2000" dirty="0"/>
                  <a:t>変形半径</a:t>
                </a:r>
                <a:r>
                  <a:rPr kumimoji="1" lang="en-US" altLang="ja-JP" sz="2000" dirty="0"/>
                  <a:t>, </a:t>
                </a:r>
                <a14:m>
                  <m:oMath xmlns:m="http://schemas.openxmlformats.org/officeDocument/2006/math">
                    <m:r>
                      <a:rPr kumimoji="1" lang="en-US" altLang="ja-JP" sz="2000" i="1">
                        <a:latin typeface="Cambria Math" panose="02040503050406030204" pitchFamily="18" charset="0"/>
                        <a:ea typeface="Cambria Math" panose="02040503050406030204" pitchFamily="18" charset="0"/>
                      </a:rPr>
                      <m:t>𝑔</m:t>
                    </m:r>
                  </m:oMath>
                </a14:m>
                <a:r>
                  <a:rPr kumimoji="1" lang="en-US" altLang="ja-JP" sz="2000" dirty="0"/>
                  <a:t> [</a:t>
                </a:r>
                <a14:m>
                  <m:oMath xmlns:m="http://schemas.openxmlformats.org/officeDocument/2006/math">
                    <m:r>
                      <m:rPr>
                        <m:sty m:val="p"/>
                      </m:rPr>
                      <a:rPr kumimoji="1" lang="en-US" altLang="ja-JP" sz="2000">
                        <a:latin typeface="Cambria Math" panose="02040503050406030204" pitchFamily="18" charset="0"/>
                      </a:rPr>
                      <m:t>m</m:t>
                    </m:r>
                    <m:sSup>
                      <m:sSupPr>
                        <m:ctrlPr>
                          <a:rPr kumimoji="1" lang="en-US" altLang="ja-JP" sz="2000" i="1">
                            <a:latin typeface="Cambria Math" panose="02040503050406030204" pitchFamily="18" charset="0"/>
                          </a:rPr>
                        </m:ctrlPr>
                      </m:sSupPr>
                      <m:e>
                        <m:r>
                          <m:rPr>
                            <m:sty m:val="p"/>
                          </m:rPr>
                          <a:rPr kumimoji="1" lang="en-US" altLang="ja-JP" sz="2000">
                            <a:latin typeface="Cambria Math" panose="02040503050406030204" pitchFamily="18" charset="0"/>
                          </a:rPr>
                          <m:t>s</m:t>
                        </m:r>
                      </m:e>
                      <m:sup>
                        <m:r>
                          <a:rPr kumimoji="1" lang="en-US" altLang="ja-JP" sz="2000" i="1">
                            <a:latin typeface="Cambria Math" panose="02040503050406030204" pitchFamily="18" charset="0"/>
                          </a:rPr>
                          <m:t>−2</m:t>
                        </m:r>
                      </m:sup>
                    </m:sSup>
                  </m:oMath>
                </a14:m>
                <a:r>
                  <a:rPr kumimoji="1" lang="en-US" altLang="ja-JP" sz="2000" dirty="0"/>
                  <a:t>]: </a:t>
                </a:r>
                <a:r>
                  <a:rPr kumimoji="1" lang="ja-JP" altLang="en-US" sz="2000" dirty="0"/>
                  <a:t>重力加速度</a:t>
                </a:r>
                <a:r>
                  <a:rPr kumimoji="1" lang="en-US" altLang="ja-JP" sz="2000" dirty="0"/>
                  <a:t>, </a:t>
                </a:r>
                <a14:m>
                  <m:oMath xmlns:m="http://schemas.openxmlformats.org/officeDocument/2006/math">
                    <m:r>
                      <a:rPr kumimoji="1" lang="en-US" altLang="ja-JP" sz="2000" b="0" i="1" smtClean="0">
                        <a:latin typeface="Cambria Math" panose="02040503050406030204" pitchFamily="18" charset="0"/>
                      </a:rPr>
                      <m:t>𝐻</m:t>
                    </m:r>
                  </m:oMath>
                </a14:m>
                <a:r>
                  <a:rPr kumimoji="1" lang="en-US" altLang="ja-JP" sz="2000" dirty="0"/>
                  <a:t> [m]: </a:t>
                </a:r>
                <a:r>
                  <a:rPr kumimoji="1" lang="ja-JP" altLang="en-US" sz="2000" dirty="0"/>
                  <a:t>鉛直スケール</a:t>
                </a:r>
                <a:r>
                  <a:rPr kumimoji="1" lang="en-US" altLang="ja-JP" sz="2000" dirty="0"/>
                  <a:t>, </a:t>
                </a:r>
                <a14:m>
                  <m:oMath xmlns:m="http://schemas.openxmlformats.org/officeDocument/2006/math">
                    <m:r>
                      <a:rPr kumimoji="1" lang="en-US" altLang="ja-JP" sz="2000" i="1">
                        <a:latin typeface="Cambria Math" panose="02040503050406030204" pitchFamily="18" charset="0"/>
                        <a:ea typeface="Cambria Math" panose="02040503050406030204" pitchFamily="18" charset="0"/>
                      </a:rPr>
                      <m:t>𝑓</m:t>
                    </m:r>
                  </m:oMath>
                </a14:m>
                <a:r>
                  <a:rPr kumimoji="1" lang="en-US" altLang="ja-JP" sz="2000" dirty="0"/>
                  <a:t> [</a:t>
                </a:r>
                <a14:m>
                  <m:oMath xmlns:m="http://schemas.openxmlformats.org/officeDocument/2006/math">
                    <m:sSup>
                      <m:sSupPr>
                        <m:ctrlPr>
                          <a:rPr kumimoji="1" lang="en-US" altLang="ja-JP" sz="2000" i="1">
                            <a:latin typeface="Cambria Math" panose="02040503050406030204" pitchFamily="18" charset="0"/>
                          </a:rPr>
                        </m:ctrlPr>
                      </m:sSupPr>
                      <m:e>
                        <m:r>
                          <m:rPr>
                            <m:sty m:val="p"/>
                          </m:rPr>
                          <a:rPr kumimoji="1" lang="en-US" altLang="ja-JP" sz="2000">
                            <a:latin typeface="Cambria Math" panose="02040503050406030204" pitchFamily="18" charset="0"/>
                          </a:rPr>
                          <m:t>s</m:t>
                        </m:r>
                      </m:e>
                      <m:sup>
                        <m:r>
                          <a:rPr kumimoji="1" lang="en-US" altLang="ja-JP" sz="2000" i="1">
                            <a:latin typeface="Cambria Math" panose="02040503050406030204" pitchFamily="18" charset="0"/>
                          </a:rPr>
                          <m:t>−</m:t>
                        </m:r>
                        <m:r>
                          <a:rPr kumimoji="1" lang="en-US" altLang="ja-JP" sz="2000" b="0" i="1" smtClean="0">
                            <a:latin typeface="Cambria Math" panose="02040503050406030204" pitchFamily="18" charset="0"/>
                          </a:rPr>
                          <m:t>1</m:t>
                        </m:r>
                      </m:sup>
                    </m:sSup>
                  </m:oMath>
                </a14:m>
                <a:r>
                  <a:rPr kumimoji="1" lang="en-US" altLang="ja-JP" sz="2000" dirty="0"/>
                  <a:t>]: </a:t>
                </a:r>
                <a:r>
                  <a:rPr kumimoji="1" lang="ja-JP" altLang="en-US" sz="2000" dirty="0"/>
                  <a:t>コリオリ・パラメータ </a:t>
                </a:r>
                <a:r>
                  <a:rPr kumimoji="1" lang="en-US" altLang="ja-JP" sz="2000" dirty="0"/>
                  <a:t>)</a:t>
                </a:r>
              </a:p>
              <a:p>
                <a:endParaRPr kumimoji="1" lang="en-US" altLang="ja-JP" sz="2400" dirty="0"/>
              </a:p>
              <a:p>
                <a:endParaRPr kumimoji="1" lang="en-US" altLang="ja-JP" sz="2400" dirty="0"/>
              </a:p>
              <a:p>
                <a:r>
                  <a:rPr kumimoji="1" lang="en-US" altLang="ja-JP" sz="2400" dirty="0"/>
                  <a:t>PNA </a:t>
                </a:r>
                <a:r>
                  <a:rPr kumimoji="1" lang="ja-JP" altLang="en-US" sz="2400" dirty="0"/>
                  <a:t>パターンの水平スケール</a:t>
                </a:r>
                <a:r>
                  <a:rPr kumimoji="1" lang="en-US" altLang="ja-JP" sz="2400" dirty="0"/>
                  <a:t>, </a:t>
                </a:r>
                <a:r>
                  <a:rPr kumimoji="1" lang="ja-JP" altLang="en-US" sz="2400" dirty="0"/>
                  <a:t>変形半径ともに </a:t>
                </a:r>
                <a14:m>
                  <m:oMath xmlns:m="http://schemas.openxmlformats.org/officeDocument/2006/math">
                    <m:r>
                      <a:rPr kumimoji="1" lang="en-US" altLang="ja-JP" sz="2400" b="0" i="1" smtClean="0">
                        <a:latin typeface="Cambria Math" panose="02040503050406030204" pitchFamily="18" charset="0"/>
                      </a:rPr>
                      <m:t>~1000 </m:t>
                    </m:r>
                    <m:r>
                      <m:rPr>
                        <m:sty m:val="p"/>
                      </m:rPr>
                      <a:rPr kumimoji="1" lang="en-US" altLang="ja-JP" sz="2400" b="0" i="0" smtClean="0">
                        <a:latin typeface="Cambria Math" panose="02040503050406030204" pitchFamily="18" charset="0"/>
                      </a:rPr>
                      <m:t>km</m:t>
                    </m:r>
                  </m:oMath>
                </a14:m>
                <a:r>
                  <a:rPr kumimoji="1" lang="en-US" altLang="ja-JP" sz="2400" dirty="0"/>
                  <a:t> </a:t>
                </a:r>
                <a:r>
                  <a:rPr kumimoji="1" lang="ja-JP" altLang="en-US" sz="2400" dirty="0"/>
                  <a:t>のため</a:t>
                </a:r>
                <a:r>
                  <a:rPr kumimoji="1" lang="en-US" altLang="ja-JP" sz="2400" dirty="0"/>
                  <a:t>, </a:t>
                </a:r>
                <a:r>
                  <a:rPr kumimoji="1" lang="ja-JP" altLang="en-US" sz="2400" dirty="0"/>
                  <a:t>準地衡流方程式を使う</a:t>
                </a:r>
                <a:r>
                  <a:rPr kumimoji="1" lang="en-US" altLang="ja-JP" sz="2400" dirty="0"/>
                  <a:t>. </a:t>
                </a:r>
              </a:p>
            </p:txBody>
          </p:sp>
        </mc:Choice>
        <mc:Fallback>
          <p:sp>
            <p:nvSpPr>
              <p:cNvPr id="5" name="テキスト ボックス 4">
                <a:extLst>
                  <a:ext uri="{FF2B5EF4-FFF2-40B4-BE49-F238E27FC236}">
                    <a16:creationId xmlns:a16="http://schemas.microsoft.com/office/drawing/2014/main" id="{CB7AB57C-A8DA-7197-56BB-49FAC5C893E9}"/>
                  </a:ext>
                </a:extLst>
              </p:cNvPr>
              <p:cNvSpPr txBox="1">
                <a:spLocks noRot="1" noChangeAspect="1" noMove="1" noResize="1" noEditPoints="1" noAdjustHandles="1" noChangeArrowheads="1" noChangeShapeType="1" noTextEdit="1"/>
              </p:cNvSpPr>
              <p:nvPr/>
            </p:nvSpPr>
            <p:spPr>
              <a:xfrm>
                <a:off x="246580" y="1179285"/>
                <a:ext cx="11945420" cy="4438587"/>
              </a:xfrm>
              <a:prstGeom prst="rect">
                <a:avLst/>
              </a:prstGeom>
              <a:blipFill>
                <a:blip r:embed="rId3"/>
                <a:stretch>
                  <a:fillRect l="-765" t="-1646" b="-219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110619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C194E9C-63E6-7A1C-91A3-D4186623100E}"/>
              </a:ext>
            </a:extLst>
          </p:cNvPr>
          <p:cNvSpPr txBox="1"/>
          <p:nvPr/>
        </p:nvSpPr>
        <p:spPr>
          <a:xfrm>
            <a:off x="0" y="298743"/>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ja-JP" altLang="en-US" sz="4000" dirty="0"/>
              <a:t>単層の準地衡流におけるロスビー波</a:t>
            </a:r>
            <a:endParaRPr kumimoji="1" lang="en-US" altLang="ja-JP" sz="4000"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CB7AB57C-A8DA-7197-56BB-49FAC5C893E9}"/>
                  </a:ext>
                </a:extLst>
              </p:cNvPr>
              <p:cNvSpPr txBox="1"/>
              <p:nvPr/>
            </p:nvSpPr>
            <p:spPr>
              <a:xfrm>
                <a:off x="246580" y="1179285"/>
                <a:ext cx="11945420" cy="5209247"/>
              </a:xfrm>
              <a:prstGeom prst="rect">
                <a:avLst/>
              </a:prstGeom>
              <a:noFill/>
            </p:spPr>
            <p:txBody>
              <a:bodyPr wrap="square" rtlCol="0">
                <a:spAutoFit/>
              </a:bodyPr>
              <a:lstStyle/>
              <a:p>
                <a:r>
                  <a:rPr kumimoji="1" lang="ja-JP" altLang="en-US" sz="2400" dirty="0"/>
                  <a:t>運動はポテンシャル渦度方程式に従う</a:t>
                </a:r>
                <a:r>
                  <a:rPr kumimoji="1" lang="en-US" altLang="ja-JP" sz="2400" dirty="0"/>
                  <a:t>.</a:t>
                </a:r>
              </a:p>
              <a:p>
                <a:endParaRPr kumimoji="1" lang="en-US" altLang="ja-JP" sz="2400" dirty="0"/>
              </a:p>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𝑞</m:t>
                          </m:r>
                        </m:num>
                        <m:den>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𝑡</m:t>
                          </m:r>
                        </m:den>
                      </m:f>
                      <m:r>
                        <a:rPr kumimoji="1" lang="en-US" altLang="ja-JP" sz="2400" b="0" i="1" smtClean="0">
                          <a:latin typeface="Cambria Math" panose="02040503050406030204" pitchFamily="18" charset="0"/>
                        </a:rPr>
                        <m:t>+</m:t>
                      </m:r>
                      <m:r>
                        <a:rPr kumimoji="1" lang="en-US" altLang="ja-JP" sz="2400" b="1" i="1" smtClean="0">
                          <a:latin typeface="Cambria Math" panose="02040503050406030204" pitchFamily="18" charset="0"/>
                        </a:rPr>
                        <m:t>𝒖</m:t>
                      </m:r>
                      <m:r>
                        <a:rPr kumimoji="1" lang="en-US" altLang="ja-JP" sz="2400" b="0" i="1" smtClean="0">
                          <a:latin typeface="Cambria Math" panose="02040503050406030204" pitchFamily="18" charset="0"/>
                          <a:ea typeface="Cambria Math" panose="02040503050406030204" pitchFamily="18" charset="0"/>
                        </a:rPr>
                        <m:t>∙</m:t>
                      </m:r>
                      <m:r>
                        <m:rPr>
                          <m:sty m:val="p"/>
                        </m:rP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𝑞</m:t>
                      </m:r>
                      <m:r>
                        <a:rPr kumimoji="1" lang="en-US" altLang="ja-JP" sz="2400" b="0" i="1" smtClean="0">
                          <a:latin typeface="Cambria Math" panose="02040503050406030204" pitchFamily="18" charset="0"/>
                          <a:ea typeface="Cambria Math" panose="02040503050406030204" pitchFamily="18" charset="0"/>
                        </a:rPr>
                        <m:t>=0</m:t>
                      </m:r>
                    </m:oMath>
                  </m:oMathPara>
                </a14:m>
                <a:endParaRPr kumimoji="1" lang="en-US" altLang="ja-JP" sz="24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𝑞</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𝑓</m:t>
                      </m:r>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𝜁</m:t>
                      </m:r>
                      <m:r>
                        <a:rPr kumimoji="1" lang="en-US" altLang="ja-JP" sz="2400" b="0" i="0" smtClean="0">
                          <a:latin typeface="Cambria Math" panose="02040503050406030204" pitchFamily="18" charset="0"/>
                        </a:rPr>
                        <m:t>−</m:t>
                      </m:r>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𝑘</m:t>
                          </m:r>
                        </m:e>
                        <m:sub>
                          <m:r>
                            <a:rPr kumimoji="1" lang="en-US" altLang="ja-JP" sz="2400" b="0" i="1" smtClean="0">
                              <a:latin typeface="Cambria Math" panose="02040503050406030204" pitchFamily="18" charset="0"/>
                            </a:rPr>
                            <m:t>𝑑</m:t>
                          </m:r>
                        </m:sub>
                        <m:sup>
                          <m:r>
                            <a:rPr kumimoji="1" lang="en-US" altLang="ja-JP" sz="2400" b="0" i="1" smtClean="0">
                              <a:latin typeface="Cambria Math" panose="02040503050406030204" pitchFamily="18" charset="0"/>
                            </a:rPr>
                            <m:t>2</m:t>
                          </m:r>
                        </m:sup>
                      </m:sSubSup>
                      <m:r>
                        <a:rPr kumimoji="1" lang="ja-JP" altLang="en-US" sz="2400" b="0" i="1" smtClean="0">
                          <a:latin typeface="Cambria Math" panose="02040503050406030204" pitchFamily="18" charset="0"/>
                        </a:rPr>
                        <m:t>𝜓</m:t>
                      </m:r>
                    </m:oMath>
                  </m:oMathPara>
                </a14:m>
                <a:endParaRPr kumimoji="1" lang="en-US" altLang="ja-JP" sz="2400" dirty="0"/>
              </a:p>
              <a:p>
                <a:endParaRPr kumimoji="1" lang="en-US" altLang="ja-JP" sz="2400" dirty="0"/>
              </a:p>
              <a:p>
                <a:r>
                  <a:rPr kumimoji="1" lang="ja-JP" altLang="en-US" sz="2400" dirty="0"/>
                  <a:t>運動のスケールが変形のスケールより十分に小さくないとき </a:t>
                </a:r>
                <a:r>
                  <a:rPr kumimoji="1" lang="en-US" altLang="ja-JP" sz="2400" dirty="0"/>
                  <a:t>(</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𝑘</m:t>
                        </m:r>
                      </m:e>
                      <m:sub>
                        <m:r>
                          <a:rPr kumimoji="1" lang="en-US" altLang="ja-JP" sz="2400" b="0" i="1" smtClean="0">
                            <a:latin typeface="Cambria Math" panose="02040503050406030204" pitchFamily="18" charset="0"/>
                          </a:rPr>
                          <m:t>𝑑</m:t>
                        </m:r>
                      </m:sub>
                    </m:sSub>
                    <m:r>
                      <a:rPr kumimoji="1" lang="en-US" altLang="ja-JP" sz="2400" i="1">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rPr>
                      <m:t>0</m:t>
                    </m:r>
                  </m:oMath>
                </a14:m>
                <a:r>
                  <a:rPr kumimoji="1" lang="en-US" altLang="ja-JP" sz="2400" dirty="0"/>
                  <a:t>) </a:t>
                </a:r>
              </a:p>
              <a:p>
                <a:r>
                  <a:rPr kumimoji="1" lang="ja-JP" altLang="en-US" sz="2400" dirty="0"/>
                  <a:t>ポテンシャル渦度方程式を東西平均流 </a:t>
                </a:r>
                <a14:m>
                  <m:oMath xmlns:m="http://schemas.openxmlformats.org/officeDocument/2006/math">
                    <m:acc>
                      <m:accPr>
                        <m:chr m:val="̅"/>
                        <m:ctrlPr>
                          <a:rPr kumimoji="1" lang="ja-JP" altLang="en-US" sz="240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oMath>
                </a14:m>
                <a:r>
                  <a:rPr kumimoji="1" lang="ja-JP" altLang="en-US" sz="2400" dirty="0"/>
                  <a:t> について線形化すると</a:t>
                </a:r>
                <a:endParaRPr kumimoji="1" lang="en-US" altLang="ja-JP" sz="2400" dirty="0"/>
              </a:p>
              <a:p>
                <a:endParaRPr kumimoji="1" lang="en-US" altLang="ja-JP" sz="2400" dirty="0"/>
              </a:p>
              <a:p>
                <a:pPr/>
                <a14:m>
                  <m:oMathPara xmlns:m="http://schemas.openxmlformats.org/officeDocument/2006/math">
                    <m:oMathParaPr>
                      <m:jc m:val="centerGroup"/>
                    </m:oMathParaPr>
                    <m:oMath xmlns:m="http://schemas.openxmlformats.org/officeDocument/2006/math">
                      <m:d>
                        <m:dPr>
                          <m:ctrlPr>
                            <a:rPr kumimoji="1" lang="en-US" altLang="ja-JP" sz="2400" i="1" smtClean="0">
                              <a:latin typeface="Cambria Math" panose="02040503050406030204" pitchFamily="18" charset="0"/>
                            </a:rPr>
                          </m:ctrlPr>
                        </m:dPr>
                        <m:e>
                          <m:f>
                            <m:fPr>
                              <m:ctrlPr>
                                <a:rPr kumimoji="1" lang="en-US" altLang="ja-JP" sz="2400" i="1" smtClean="0">
                                  <a:latin typeface="Cambria Math" panose="02040503050406030204" pitchFamily="18" charset="0"/>
                                </a:rPr>
                              </m:ctrlPr>
                            </m:fPr>
                            <m:num>
                              <m:r>
                                <a:rPr kumimoji="1" lang="ja-JP" altLang="en-US" sz="2400" i="1" smtClean="0">
                                  <a:latin typeface="Cambria Math" panose="02040503050406030204" pitchFamily="18" charset="0"/>
                                </a:rPr>
                                <m:t>𝜕</m:t>
                              </m:r>
                            </m:num>
                            <m:den>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𝑡</m:t>
                              </m:r>
                            </m:den>
                          </m:f>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f>
                            <m:fPr>
                              <m:ctrlPr>
                                <a:rPr kumimoji="1" lang="en-US" altLang="ja-JP" sz="2400" i="1" smtClean="0">
                                  <a:latin typeface="Cambria Math" panose="02040503050406030204" pitchFamily="18" charset="0"/>
                                </a:rPr>
                              </m:ctrlPr>
                            </m:fPr>
                            <m:num>
                              <m:r>
                                <a:rPr kumimoji="1" lang="ja-JP" altLang="en-US" sz="2400" i="1" smtClean="0">
                                  <a:latin typeface="Cambria Math" panose="02040503050406030204" pitchFamily="18" charset="0"/>
                                </a:rPr>
                                <m:t>𝜕</m:t>
                              </m:r>
                            </m:num>
                            <m:den>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𝑥</m:t>
                              </m:r>
                            </m:den>
                          </m:f>
                        </m:e>
                      </m:d>
                      <m:d>
                        <m:dPr>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r>
                                <m:rPr>
                                  <m:sty m:val="p"/>
                                </m:rPr>
                                <a:rPr kumimoji="1" lang="en-US" altLang="ja-JP" sz="2400" b="0" i="1" smtClean="0">
                                  <a:latin typeface="Cambria Math" panose="02040503050406030204" pitchFamily="18" charset="0"/>
                                  <a:ea typeface="Cambria Math" panose="02040503050406030204" pitchFamily="18" charset="0"/>
                                </a:rPr>
                                <m:t>∇</m:t>
                              </m:r>
                            </m:e>
                            <m:sup>
                              <m:r>
                                <a:rPr kumimoji="1" lang="en-US" altLang="ja-JP" sz="2400" b="0" i="1" smtClean="0">
                                  <a:latin typeface="Cambria Math" panose="02040503050406030204" pitchFamily="18" charset="0"/>
                                </a:rPr>
                                <m:t>2</m:t>
                              </m:r>
                            </m:sup>
                          </m:sSup>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𝜓</m:t>
                              </m:r>
                            </m:e>
                            <m:sup>
                              <m:r>
                                <a:rPr kumimoji="1" lang="en-US" altLang="ja-JP" sz="2400" b="0" i="1" smtClean="0">
                                  <a:latin typeface="Cambria Math" panose="02040503050406030204" pitchFamily="18" charset="0"/>
                                </a:rPr>
                                <m:t>′</m:t>
                              </m:r>
                            </m:sup>
                          </m:sSup>
                          <m:r>
                            <a:rPr kumimoji="1" lang="en-US" altLang="ja-JP" sz="2400" b="0" i="1" smtClean="0">
                              <a:latin typeface="Cambria Math" panose="02040503050406030204" pitchFamily="18" charset="0"/>
                            </a:rPr>
                            <m:t>−</m:t>
                          </m:r>
                          <m:sSup>
                            <m:sSupPr>
                              <m:ctrlPr>
                                <a:rPr kumimoji="1" lang="en-US" altLang="ja-JP" sz="2400" i="1">
                                  <a:latin typeface="Cambria Math" panose="02040503050406030204" pitchFamily="18" charset="0"/>
                                </a:rPr>
                              </m:ctrlPr>
                            </m:sSupPr>
                            <m:e>
                              <m:r>
                                <a:rPr kumimoji="1" lang="ja-JP" altLang="en-US" sz="2400" i="1">
                                  <a:latin typeface="Cambria Math" panose="02040503050406030204" pitchFamily="18" charset="0"/>
                                </a:rPr>
                                <m:t>𝜓</m:t>
                              </m:r>
                            </m:e>
                            <m:sup>
                              <m:r>
                                <a:rPr kumimoji="1" lang="en-US" altLang="ja-JP" sz="2400" i="1">
                                  <a:latin typeface="Cambria Math" panose="02040503050406030204" pitchFamily="18" charset="0"/>
                                </a:rPr>
                                <m:t>′</m:t>
                              </m:r>
                            </m:sup>
                          </m:sSup>
                          <m:sSubSup>
                            <m:sSubSupPr>
                              <m:ctrlPr>
                                <a:rPr kumimoji="1" lang="en-US" altLang="ja-JP" sz="2400" i="1">
                                  <a:latin typeface="Cambria Math" panose="02040503050406030204" pitchFamily="18" charset="0"/>
                                </a:rPr>
                              </m:ctrlPr>
                            </m:sSubSupPr>
                            <m:e>
                              <m:r>
                                <a:rPr kumimoji="1" lang="en-US" altLang="ja-JP" sz="2400" i="1">
                                  <a:latin typeface="Cambria Math" panose="02040503050406030204" pitchFamily="18" charset="0"/>
                                </a:rPr>
                                <m:t>𝑘</m:t>
                              </m:r>
                            </m:e>
                            <m:sub>
                              <m:r>
                                <a:rPr kumimoji="1" lang="en-US" altLang="ja-JP" sz="2400" i="1">
                                  <a:latin typeface="Cambria Math" panose="02040503050406030204" pitchFamily="18" charset="0"/>
                                </a:rPr>
                                <m:t>𝑑</m:t>
                              </m:r>
                            </m:sub>
                            <m:sup>
                              <m:r>
                                <a:rPr kumimoji="1" lang="en-US" altLang="ja-JP" sz="2400" i="1">
                                  <a:latin typeface="Cambria Math" panose="02040503050406030204" pitchFamily="18" charset="0"/>
                                </a:rPr>
                                <m:t>2</m:t>
                              </m:r>
                            </m:sup>
                          </m:sSubSup>
                        </m:e>
                      </m:d>
                      <m:r>
                        <a:rPr kumimoji="1" lang="en-US" altLang="ja-JP" sz="2400" b="0" i="1" smtClean="0">
                          <a:latin typeface="Cambria Math" panose="02040503050406030204" pitchFamily="18" charset="0"/>
                        </a:rPr>
                        <m:t>+</m:t>
                      </m:r>
                      <m:d>
                        <m:dPr>
                          <m:ctrlPr>
                            <a:rPr kumimoji="1" lang="en-US" altLang="ja-JP" sz="2400" b="0" i="1" smtClean="0">
                              <a:latin typeface="Cambria Math" panose="02040503050406030204" pitchFamily="18" charset="0"/>
                            </a:rPr>
                          </m:ctrlPr>
                        </m:dPr>
                        <m:e>
                          <m:r>
                            <a:rPr kumimoji="1" lang="ja-JP" altLang="en-US" sz="2400" b="0" i="1" smtClean="0">
                              <a:latin typeface="Cambria Math" panose="02040503050406030204" pitchFamily="18" charset="0"/>
                            </a:rPr>
                            <m:t>𝛽</m:t>
                          </m:r>
                          <m:r>
                            <a:rPr kumimoji="1" lang="en-US" altLang="ja-JP" sz="2400" b="0" i="1" smtClean="0">
                              <a:latin typeface="Cambria Math" panose="02040503050406030204" pitchFamily="18" charset="0"/>
                            </a:rPr>
                            <m:t>+</m:t>
                          </m:r>
                          <m:acc>
                            <m:accPr>
                              <m:chr m:val="̅"/>
                              <m:ctrlPr>
                                <a:rPr kumimoji="1" lang="en-US" altLang="ja-JP" sz="2400" i="1">
                                  <a:latin typeface="Cambria Math" panose="02040503050406030204" pitchFamily="18" charset="0"/>
                                </a:rPr>
                              </m:ctrlPr>
                            </m:accPr>
                            <m:e>
                              <m:r>
                                <a:rPr kumimoji="1" lang="en-US" altLang="ja-JP" sz="2400" i="1">
                                  <a:latin typeface="Cambria Math" panose="02040503050406030204" pitchFamily="18" charset="0"/>
                                </a:rPr>
                                <m:t>𝑢</m:t>
                              </m:r>
                            </m:e>
                          </m:acc>
                          <m:sSubSup>
                            <m:sSubSupPr>
                              <m:ctrlPr>
                                <a:rPr kumimoji="1" lang="en-US" altLang="ja-JP" sz="2400" i="1">
                                  <a:latin typeface="Cambria Math" panose="02040503050406030204" pitchFamily="18" charset="0"/>
                                </a:rPr>
                              </m:ctrlPr>
                            </m:sSubSupPr>
                            <m:e>
                              <m:r>
                                <a:rPr kumimoji="1" lang="en-US" altLang="ja-JP" sz="2400" i="1">
                                  <a:latin typeface="Cambria Math" panose="02040503050406030204" pitchFamily="18" charset="0"/>
                                </a:rPr>
                                <m:t>𝑘</m:t>
                              </m:r>
                            </m:e>
                            <m:sub>
                              <m:r>
                                <a:rPr kumimoji="1" lang="en-US" altLang="ja-JP" sz="2400" i="1">
                                  <a:latin typeface="Cambria Math" panose="02040503050406030204" pitchFamily="18" charset="0"/>
                                </a:rPr>
                                <m:t>𝑑</m:t>
                              </m:r>
                            </m:sub>
                            <m:sup>
                              <m:r>
                                <a:rPr kumimoji="1" lang="en-US" altLang="ja-JP" sz="2400" i="1">
                                  <a:latin typeface="Cambria Math" panose="02040503050406030204" pitchFamily="18" charset="0"/>
                                </a:rPr>
                                <m:t>2</m:t>
                              </m:r>
                            </m:sup>
                          </m:sSubSup>
                        </m:e>
                      </m:d>
                      <m:f>
                        <m:fPr>
                          <m:ctrlPr>
                            <a:rPr kumimoji="1" lang="en-US" altLang="ja-JP" sz="2400" b="0" i="1" smtClean="0">
                              <a:latin typeface="Cambria Math" panose="02040503050406030204" pitchFamily="18" charset="0"/>
                            </a:rPr>
                          </m:ctrlPr>
                        </m:fPr>
                        <m:num>
                          <m:r>
                            <a:rPr kumimoji="1" lang="ja-JP" altLang="en-US" sz="2400" i="1">
                              <a:latin typeface="Cambria Math" panose="02040503050406030204" pitchFamily="18" charset="0"/>
                            </a:rPr>
                            <m:t>𝜕</m:t>
                          </m:r>
                          <m:sSup>
                            <m:sSupPr>
                              <m:ctrlPr>
                                <a:rPr kumimoji="1" lang="en-US" altLang="ja-JP" sz="2400" i="1">
                                  <a:latin typeface="Cambria Math" panose="02040503050406030204" pitchFamily="18" charset="0"/>
                                </a:rPr>
                              </m:ctrlPr>
                            </m:sSupPr>
                            <m:e>
                              <m:r>
                                <a:rPr kumimoji="1" lang="ja-JP" altLang="en-US" sz="2400" i="1">
                                  <a:latin typeface="Cambria Math" panose="02040503050406030204" pitchFamily="18" charset="0"/>
                                </a:rPr>
                                <m:t>𝜓</m:t>
                              </m:r>
                            </m:e>
                            <m:sup>
                              <m:r>
                                <a:rPr kumimoji="1" lang="en-US" altLang="ja-JP" sz="2400" i="1">
                                  <a:latin typeface="Cambria Math" panose="02040503050406030204" pitchFamily="18" charset="0"/>
                                </a:rPr>
                                <m:t>′</m:t>
                              </m:r>
                            </m:sup>
                          </m:sSup>
                        </m:num>
                        <m:den>
                          <m:r>
                            <a:rPr kumimoji="1" lang="ja-JP" altLang="en-US" sz="2400" i="1">
                              <a:latin typeface="Cambria Math" panose="02040503050406030204" pitchFamily="18" charset="0"/>
                            </a:rPr>
                            <m:t>𝜕</m:t>
                          </m:r>
                          <m:r>
                            <a:rPr kumimoji="1" lang="en-US" altLang="ja-JP" sz="2400" i="1">
                              <a:latin typeface="Cambria Math" panose="02040503050406030204" pitchFamily="18" charset="0"/>
                            </a:rPr>
                            <m:t>𝑥</m:t>
                          </m:r>
                        </m:den>
                      </m:f>
                      <m:r>
                        <a:rPr kumimoji="1" lang="en-US" altLang="ja-JP" sz="2400" b="0" i="1" smtClean="0">
                          <a:latin typeface="Cambria Math" panose="02040503050406030204" pitchFamily="18" charset="0"/>
                        </a:rPr>
                        <m:t>=0</m:t>
                      </m:r>
                    </m:oMath>
                  </m:oMathPara>
                </a14:m>
                <a:endParaRPr kumimoji="1" lang="en-US" altLang="ja-JP" sz="2400" dirty="0"/>
              </a:p>
              <a:p>
                <a:endParaRPr kumimoji="1" lang="en-US" altLang="ja-JP" sz="2400" dirty="0"/>
              </a:p>
              <a:p>
                <a14:m>
                  <m:oMath xmlns:m="http://schemas.openxmlformats.org/officeDocument/2006/math">
                    <m:r>
                      <a:rPr kumimoji="1" lang="en-US" altLang="ja-JP" sz="2000" b="0" i="1" smtClean="0">
                        <a:latin typeface="Cambria Math" panose="02040503050406030204" pitchFamily="18" charset="0"/>
                      </a:rPr>
                      <m:t>𝑞</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𝑥</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𝑦</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a14:m>
                <a:r>
                  <a:rPr kumimoji="1" lang="en-US" altLang="ja-JP" sz="2000" dirty="0"/>
                  <a:t>: </a:t>
                </a:r>
                <a:r>
                  <a:rPr kumimoji="1" lang="ja-JP" altLang="en-US" sz="2000" dirty="0"/>
                  <a:t>ポテンシャル渦度</a:t>
                </a:r>
                <a:r>
                  <a:rPr kumimoji="1" lang="en-US" altLang="ja-JP" sz="2000" dirty="0"/>
                  <a:t>   </a:t>
                </a:r>
                <a14:m>
                  <m:oMath xmlns:m="http://schemas.openxmlformats.org/officeDocument/2006/math">
                    <m:r>
                      <a:rPr kumimoji="1" lang="en-US" altLang="ja-JP" sz="2000" b="1" i="1">
                        <a:latin typeface="Cambria Math" panose="02040503050406030204" pitchFamily="18" charset="0"/>
                      </a:rPr>
                      <m:t>𝒖</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𝑥</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𝑦</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𝑡</m:t>
                    </m:r>
                    <m:r>
                      <a:rPr kumimoji="1" lang="en-US" altLang="ja-JP" sz="2000" b="0" i="1" smtClean="0">
                        <a:latin typeface="Cambria Math" panose="02040503050406030204" pitchFamily="18" charset="0"/>
                      </a:rPr>
                      <m:t>)</m:t>
                    </m:r>
                  </m:oMath>
                </a14:m>
                <a:r>
                  <a:rPr kumimoji="1" lang="en-US" altLang="ja-JP" sz="2000" dirty="0"/>
                  <a:t>: </a:t>
                </a:r>
                <a:r>
                  <a:rPr kumimoji="1" lang="ja-JP" altLang="en-US" sz="2000" dirty="0"/>
                  <a:t>水平速度   </a:t>
                </a:r>
                <a14:m>
                  <m:oMath xmlns:m="http://schemas.openxmlformats.org/officeDocument/2006/math">
                    <m:r>
                      <a:rPr kumimoji="1" lang="ja-JP" altLang="en-US" sz="2000" i="1">
                        <a:latin typeface="Cambria Math" panose="02040503050406030204" pitchFamily="18" charset="0"/>
                      </a:rPr>
                      <m:t>𝜓</m:t>
                    </m:r>
                  </m:oMath>
                </a14:m>
                <a:r>
                  <a:rPr kumimoji="1" lang="en-US" altLang="ja-JP" sz="2000" dirty="0"/>
                  <a:t>: </a:t>
                </a:r>
                <a:r>
                  <a:rPr kumimoji="1" lang="ja-JP" altLang="en-US" sz="2000" dirty="0"/>
                  <a:t>流線関数   </a:t>
                </a:r>
                <a14:m>
                  <m:oMath xmlns:m="http://schemas.openxmlformats.org/officeDocument/2006/math">
                    <m:r>
                      <a:rPr kumimoji="1" lang="en-US" altLang="ja-JP" sz="2000" b="0" i="1" smtClean="0">
                        <a:latin typeface="Cambria Math" panose="02040503050406030204" pitchFamily="18" charset="0"/>
                      </a:rPr>
                      <m:t>𝑘</m:t>
                    </m:r>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𝑙</m:t>
                    </m:r>
                  </m:oMath>
                </a14:m>
                <a:r>
                  <a:rPr kumimoji="1" lang="en-US" altLang="ja-JP" sz="2000" dirty="0"/>
                  <a:t>: </a:t>
                </a:r>
                <a:r>
                  <a:rPr kumimoji="1" lang="ja-JP" altLang="en-US" sz="2000" dirty="0"/>
                  <a:t>それぞれ</a:t>
                </a:r>
                <a:r>
                  <a:rPr kumimoji="1" lang="en-US" altLang="ja-JP" sz="2000" dirty="0"/>
                  <a:t> </a:t>
                </a:r>
                <a14:m>
                  <m:oMath xmlns:m="http://schemas.openxmlformats.org/officeDocument/2006/math">
                    <m:r>
                      <a:rPr kumimoji="1" lang="en-US" altLang="ja-JP" sz="2000" i="1">
                        <a:latin typeface="Cambria Math" panose="02040503050406030204" pitchFamily="18" charset="0"/>
                      </a:rPr>
                      <m:t>𝑥</m:t>
                    </m:r>
                    <m:r>
                      <a:rPr kumimoji="1" lang="en-US" altLang="ja-JP" sz="2000" i="1">
                        <a:latin typeface="Cambria Math" panose="02040503050406030204" pitchFamily="18" charset="0"/>
                      </a:rPr>
                      <m:t>, </m:t>
                    </m:r>
                    <m:r>
                      <a:rPr kumimoji="1" lang="en-US" altLang="ja-JP" sz="2000" i="1">
                        <a:latin typeface="Cambria Math" panose="02040503050406030204" pitchFamily="18" charset="0"/>
                      </a:rPr>
                      <m:t>𝑦</m:t>
                    </m:r>
                  </m:oMath>
                </a14:m>
                <a:r>
                  <a:rPr kumimoji="1" lang="en-US" altLang="ja-JP" sz="2000" dirty="0"/>
                  <a:t> </a:t>
                </a:r>
                <a:r>
                  <a:rPr kumimoji="1" lang="ja-JP" altLang="en-US" sz="2000" dirty="0"/>
                  <a:t>方向の波数</a:t>
                </a:r>
                <a:endParaRPr kumimoji="1" lang="en-US" altLang="ja-JP" sz="2000" dirty="0"/>
              </a:p>
              <a:p>
                <a14:m>
                  <m:oMath xmlns:m="http://schemas.openxmlformats.org/officeDocument/2006/math">
                    <m:r>
                      <a:rPr kumimoji="1" lang="en-US" altLang="ja-JP" sz="2000" i="1">
                        <a:latin typeface="Cambria Math" panose="02040503050406030204" pitchFamily="18" charset="0"/>
                      </a:rPr>
                      <m:t>𝑓</m:t>
                    </m:r>
                    <m:r>
                      <a:rPr kumimoji="1" lang="en-US" altLang="ja-JP" sz="2000" b="0" i="1" smtClean="0">
                        <a:latin typeface="Cambria Math" panose="02040503050406030204" pitchFamily="18" charset="0"/>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𝑓</m:t>
                        </m:r>
                      </m:e>
                      <m:sub>
                        <m:r>
                          <a:rPr kumimoji="1" lang="en-US" altLang="ja-JP" sz="2000" b="0" i="1" smtClean="0">
                            <a:latin typeface="Cambria Math" panose="02040503050406030204" pitchFamily="18" charset="0"/>
                          </a:rPr>
                          <m:t>0</m:t>
                        </m:r>
                      </m:sub>
                    </m:sSub>
                    <m:r>
                      <a:rPr kumimoji="1" lang="en-US" altLang="ja-JP" sz="2000" b="0" i="1" smtClean="0">
                        <a:latin typeface="Cambria Math" panose="02040503050406030204" pitchFamily="18" charset="0"/>
                      </a:rPr>
                      <m:t>+</m:t>
                    </m:r>
                    <m:r>
                      <a:rPr kumimoji="1" lang="ja-JP" altLang="en-US" sz="2000" b="0" i="1" smtClean="0">
                        <a:latin typeface="Cambria Math" panose="02040503050406030204" pitchFamily="18" charset="0"/>
                      </a:rPr>
                      <m:t>𝛽</m:t>
                    </m:r>
                    <m:r>
                      <a:rPr kumimoji="1" lang="en-US" altLang="ja-JP" sz="2000" b="0" i="1" smtClean="0">
                        <a:latin typeface="Cambria Math" panose="02040503050406030204" pitchFamily="18" charset="0"/>
                      </a:rPr>
                      <m:t>𝑦</m:t>
                    </m:r>
                  </m:oMath>
                </a14:m>
                <a:r>
                  <a:rPr kumimoji="1" lang="en-US" altLang="ja-JP" sz="2000" dirty="0"/>
                  <a:t>: </a:t>
                </a:r>
                <a:r>
                  <a:rPr kumimoji="1" lang="ja-JP" altLang="en-US" sz="2000" dirty="0"/>
                  <a:t>コリオリ・パラメータ   </a:t>
                </a:r>
                <a14:m>
                  <m:oMath xmlns:m="http://schemas.openxmlformats.org/officeDocument/2006/math">
                    <m:r>
                      <a:rPr kumimoji="1" lang="ja-JP" altLang="en-US" sz="2000" b="0" i="1" smtClean="0">
                        <a:latin typeface="Cambria Math" panose="02040503050406030204" pitchFamily="18" charset="0"/>
                      </a:rPr>
                      <m:t>𝜁</m:t>
                    </m:r>
                    <m:r>
                      <a:rPr kumimoji="1" lang="en-US" altLang="ja-JP" sz="2000" b="0" i="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m:rPr>
                            <m:sty m:val="p"/>
                          </m:rPr>
                          <a:rPr kumimoji="1" lang="en-US" altLang="ja-JP" sz="2000" b="0" i="1" smtClean="0">
                            <a:latin typeface="Cambria Math" panose="02040503050406030204" pitchFamily="18" charset="0"/>
                            <a:ea typeface="Cambria Math" panose="02040503050406030204" pitchFamily="18" charset="0"/>
                          </a:rPr>
                          <m:t>∇</m:t>
                        </m:r>
                      </m:e>
                      <m:sup>
                        <m:r>
                          <a:rPr kumimoji="1" lang="en-US" altLang="ja-JP" sz="2000" b="0" i="1" smtClean="0">
                            <a:latin typeface="Cambria Math" panose="02040503050406030204" pitchFamily="18" charset="0"/>
                          </a:rPr>
                          <m:t>2</m:t>
                        </m:r>
                      </m:sup>
                    </m:sSup>
                    <m:r>
                      <a:rPr kumimoji="1" lang="ja-JP" altLang="en-US" sz="2000" i="1">
                        <a:latin typeface="Cambria Math" panose="02040503050406030204" pitchFamily="18" charset="0"/>
                      </a:rPr>
                      <m:t>𝜓</m:t>
                    </m:r>
                  </m:oMath>
                </a14:m>
                <a:r>
                  <a:rPr kumimoji="1" lang="en-US" altLang="ja-JP" sz="2000" dirty="0"/>
                  <a:t>: </a:t>
                </a:r>
                <a:r>
                  <a:rPr kumimoji="1" lang="ja-JP" altLang="en-US" sz="2000" dirty="0"/>
                  <a:t>相対渦度   </a:t>
                </a:r>
                <a14:m>
                  <m:oMath xmlns:m="http://schemas.openxmlformats.org/officeDocument/2006/math">
                    <m:r>
                      <a:rPr kumimoji="1" lang="ja-JP" altLang="en-US" sz="2000" i="1" smtClean="0">
                        <a:latin typeface="Cambria Math" panose="02040503050406030204" pitchFamily="18" charset="0"/>
                      </a:rPr>
                      <m:t>𝜔</m:t>
                    </m:r>
                  </m:oMath>
                </a14:m>
                <a:r>
                  <a:rPr kumimoji="1" lang="en-US" altLang="ja-JP" sz="2000" dirty="0"/>
                  <a:t>: </a:t>
                </a:r>
                <a:r>
                  <a:rPr kumimoji="1" lang="ja-JP" altLang="en-US" sz="2000" dirty="0"/>
                  <a:t>振動数   </a:t>
                </a:r>
                <a14:m>
                  <m:oMath xmlns:m="http://schemas.openxmlformats.org/officeDocument/2006/math">
                    <m:sSub>
                      <m:sSubPr>
                        <m:ctrlPr>
                          <a:rPr kumimoji="1" lang="en-US" altLang="ja-JP" sz="2000" i="1" smtClean="0">
                            <a:latin typeface="Cambria Math" panose="02040503050406030204" pitchFamily="18" charset="0"/>
                          </a:rPr>
                        </m:ctrlPr>
                      </m:sSubPr>
                      <m:e>
                        <m:r>
                          <a:rPr kumimoji="1" lang="en-US" altLang="ja-JP" sz="2000" b="0" i="1" smtClean="0">
                            <a:latin typeface="Cambria Math" panose="02040503050406030204" pitchFamily="18" charset="0"/>
                          </a:rPr>
                          <m:t>𝑘</m:t>
                        </m:r>
                      </m:e>
                      <m:sub>
                        <m:r>
                          <a:rPr kumimoji="1" lang="en-US" altLang="ja-JP" sz="2000" b="0" i="1" smtClean="0">
                            <a:latin typeface="Cambria Math" panose="02040503050406030204" pitchFamily="18" charset="0"/>
                          </a:rPr>
                          <m:t>𝑑</m:t>
                        </m:r>
                      </m:sub>
                    </m:sSub>
                  </m:oMath>
                </a14:m>
                <a:r>
                  <a:rPr kumimoji="1" lang="en-US" altLang="ja-JP" sz="2000" dirty="0"/>
                  <a:t>: </a:t>
                </a:r>
                <a:r>
                  <a:rPr kumimoji="1" lang="ja-JP" altLang="en-US" sz="2000" dirty="0"/>
                  <a:t>変形半径の逆数</a:t>
                </a:r>
                <a:endParaRPr kumimoji="1" lang="en-US" altLang="ja-JP" sz="2000" dirty="0"/>
              </a:p>
            </p:txBody>
          </p:sp>
        </mc:Choice>
        <mc:Fallback xmlns="">
          <p:sp>
            <p:nvSpPr>
              <p:cNvPr id="5" name="テキスト ボックス 4">
                <a:extLst>
                  <a:ext uri="{FF2B5EF4-FFF2-40B4-BE49-F238E27FC236}">
                    <a16:creationId xmlns:a16="http://schemas.microsoft.com/office/drawing/2014/main" id="{CB7AB57C-A8DA-7197-56BB-49FAC5C893E9}"/>
                  </a:ext>
                </a:extLst>
              </p:cNvPr>
              <p:cNvSpPr txBox="1">
                <a:spLocks noRot="1" noChangeAspect="1" noMove="1" noResize="1" noEditPoints="1" noAdjustHandles="1" noChangeArrowheads="1" noChangeShapeType="1" noTextEdit="1"/>
              </p:cNvSpPr>
              <p:nvPr/>
            </p:nvSpPr>
            <p:spPr>
              <a:xfrm>
                <a:off x="246580" y="1179285"/>
                <a:ext cx="11945420" cy="5209247"/>
              </a:xfrm>
              <a:prstGeom prst="rect">
                <a:avLst/>
              </a:prstGeom>
              <a:blipFill>
                <a:blip r:embed="rId3"/>
                <a:stretch>
                  <a:fillRect l="-765" t="-1404" b="-117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803196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C194E9C-63E6-7A1C-91A3-D4186623100E}"/>
              </a:ext>
            </a:extLst>
          </p:cNvPr>
          <p:cNvSpPr txBox="1"/>
          <p:nvPr/>
        </p:nvSpPr>
        <p:spPr>
          <a:xfrm>
            <a:off x="3" y="296607"/>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ja-JP" altLang="en-US" sz="4000" dirty="0"/>
              <a:t>単層の準地衡流におけるロスビー波</a:t>
            </a:r>
            <a:endParaRPr kumimoji="1" lang="en-US" altLang="ja-JP" sz="4000" dirty="0"/>
          </a:p>
        </p:txBody>
      </p:sp>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CB7AB57C-A8DA-7197-56BB-49FAC5C893E9}"/>
                  </a:ext>
                </a:extLst>
              </p:cNvPr>
              <p:cNvSpPr txBox="1"/>
              <p:nvPr/>
            </p:nvSpPr>
            <p:spPr>
              <a:xfrm>
                <a:off x="246580" y="1139540"/>
                <a:ext cx="11945420" cy="5123903"/>
              </a:xfrm>
              <a:prstGeom prst="rect">
                <a:avLst/>
              </a:prstGeom>
              <a:noFill/>
            </p:spPr>
            <p:txBody>
              <a:bodyPr wrap="square" rtlCol="0">
                <a:spAutoFit/>
              </a:bodyPr>
              <a:lstStyle/>
              <a:p>
                <a:r>
                  <a:rPr kumimoji="1" lang="ja-JP" altLang="en-US" sz="2400" dirty="0"/>
                  <a:t>線形化したポテンシャル渦度方程式に</a:t>
                </a:r>
                <a:r>
                  <a:rPr kumimoji="1" lang="en-US" altLang="ja-JP" sz="2400" dirty="0"/>
                  <a:t>, </a:t>
                </a:r>
                <a:r>
                  <a:rPr kumimoji="1" lang="ja-JP" altLang="en-US" sz="2400" dirty="0"/>
                  <a:t>擾乱が平面波である仮定として</a:t>
                </a:r>
                <a:endParaRPr kumimoji="1" lang="en-US" altLang="ja-JP" sz="2400" dirty="0"/>
              </a:p>
              <a:p>
                <a:endParaRPr kumimoji="1" lang="en-US" altLang="ja-JP" sz="2400" dirty="0"/>
              </a:p>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rPr>
                          </m:ctrlPr>
                        </m:sSupPr>
                        <m:e>
                          <m:r>
                            <a:rPr kumimoji="1" lang="ja-JP" altLang="en-US" sz="2400" i="1" smtClean="0">
                              <a:latin typeface="Cambria Math" panose="02040503050406030204" pitchFamily="18" charset="0"/>
                            </a:rPr>
                            <m:t>𝜓</m:t>
                          </m:r>
                        </m:e>
                        <m:sup>
                          <m:r>
                            <a:rPr kumimoji="1" lang="en-US" altLang="ja-JP" sz="2400" b="0" i="0" smtClean="0">
                              <a:latin typeface="Cambria Math" panose="02040503050406030204" pitchFamily="18" charset="0"/>
                            </a:rPr>
                            <m:t>′</m:t>
                          </m:r>
                        </m:sup>
                      </m:sSup>
                      <m:r>
                        <a:rPr kumimoji="1" lang="en-US" altLang="ja-JP" sz="2400" b="0" i="0" smtClean="0">
                          <a:latin typeface="Cambria Math" panose="02040503050406030204" pitchFamily="18" charset="0"/>
                        </a:rPr>
                        <m:t>=</m:t>
                      </m:r>
                      <m:r>
                        <m:rPr>
                          <m:sty m:val="p"/>
                        </m:rPr>
                        <a:rPr kumimoji="1" lang="en-US" altLang="ja-JP" sz="2400" b="0" i="0" smtClean="0">
                          <a:latin typeface="Cambria Math" panose="02040503050406030204" pitchFamily="18" charset="0"/>
                        </a:rPr>
                        <m:t>Re</m:t>
                      </m:r>
                      <m:acc>
                        <m:accPr>
                          <m:chr m:val="̃"/>
                          <m:ctrlPr>
                            <a:rPr kumimoji="1" lang="en-US" altLang="ja-JP" sz="2400" b="0" i="1" smtClean="0">
                              <a:latin typeface="Cambria Math" panose="02040503050406030204" pitchFamily="18" charset="0"/>
                            </a:rPr>
                          </m:ctrlPr>
                        </m:accPr>
                        <m:e>
                          <m:r>
                            <a:rPr kumimoji="1" lang="ja-JP" altLang="en-US" sz="2400" b="0" i="1" smtClean="0">
                              <a:latin typeface="Cambria Math" panose="02040503050406030204" pitchFamily="18" charset="0"/>
                            </a:rPr>
                            <m:t>𝜓</m:t>
                          </m:r>
                        </m:e>
                      </m:acc>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𝑧</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𝑒</m:t>
                          </m:r>
                        </m:e>
                        <m:sup>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𝑘𝑥</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𝑙𝑦</m:t>
                          </m:r>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𝜔</m:t>
                          </m:r>
                          <m:r>
                            <a:rPr kumimoji="1" lang="en-US" altLang="ja-JP" sz="2400" b="0" i="1" smtClean="0">
                              <a:latin typeface="Cambria Math" panose="02040503050406030204" pitchFamily="18" charset="0"/>
                            </a:rPr>
                            <m:t>𝑡</m:t>
                          </m:r>
                          <m:r>
                            <a:rPr kumimoji="1" lang="en-US" altLang="ja-JP" sz="2400" b="0" i="1" smtClean="0">
                              <a:latin typeface="Cambria Math" panose="02040503050406030204" pitchFamily="18" charset="0"/>
                            </a:rPr>
                            <m:t>)</m:t>
                          </m:r>
                        </m:sup>
                      </m:sSup>
                    </m:oMath>
                  </m:oMathPara>
                </a14:m>
                <a:endParaRPr kumimoji="1" lang="en-US" altLang="ja-JP" sz="2400" dirty="0"/>
              </a:p>
              <a:p>
                <a:endParaRPr kumimoji="1" lang="en-US" altLang="ja-JP" sz="2400" dirty="0"/>
              </a:p>
              <a:p>
                <a:r>
                  <a:rPr kumimoji="1" lang="ja-JP" altLang="en-US" sz="2400" dirty="0"/>
                  <a:t>を代入すると分散関係を得る</a:t>
                </a:r>
                <a:r>
                  <a:rPr kumimoji="1" lang="en-US" altLang="ja-JP" sz="2400" dirty="0"/>
                  <a:t>.</a:t>
                </a:r>
              </a:p>
              <a:p>
                <a:endParaRPr kumimoji="1" lang="en-US" altLang="ja-JP" sz="2400" dirty="0"/>
              </a:p>
              <a:p>
                <a:pPr marL="342900" indent="-342900">
                  <a:buFont typeface="Arial" panose="020B0604020202020204" pitchFamily="34" charset="0"/>
                  <a:buChar char="•"/>
                </a:pPr>
                <a:r>
                  <a:rPr kumimoji="1" lang="ja-JP" altLang="en-US" sz="2400" dirty="0"/>
                  <a:t>分散関係</a:t>
                </a:r>
                <a:endParaRPr kumimoji="1" lang="en-US" altLang="ja-JP" sz="2400" dirty="0"/>
              </a:p>
              <a:p>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𝜔</m:t>
                      </m:r>
                      <m:r>
                        <a:rPr kumimoji="1" lang="en-US" altLang="ja-JP" sz="2400" b="0" i="0"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r>
                        <a:rPr kumimoji="1" lang="en-US" altLang="ja-JP" sz="2400" b="0" i="1" smtClean="0">
                          <a:latin typeface="Cambria Math" panose="02040503050406030204" pitchFamily="18" charset="0"/>
                        </a:rPr>
                        <m:t>𝑘</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𝑘</m:t>
                      </m:r>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𝛽</m:t>
                          </m:r>
                          <m:r>
                            <a:rPr kumimoji="1" lang="en-US" altLang="ja-JP" sz="2400" b="0" i="1" smtClean="0">
                              <a:latin typeface="Cambria Math" panose="02040503050406030204" pitchFamily="18" charset="0"/>
                            </a:rPr>
                            <m:t>+</m:t>
                          </m:r>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𝑘</m:t>
                              </m:r>
                            </m:e>
                            <m:sub>
                              <m:r>
                                <a:rPr kumimoji="1" lang="en-US" altLang="ja-JP" sz="2400" b="0" i="1" smtClean="0">
                                  <a:latin typeface="Cambria Math" panose="02040503050406030204" pitchFamily="18" charset="0"/>
                                </a:rPr>
                                <m:t>𝑑</m:t>
                              </m:r>
                            </m:sub>
                            <m:sup>
                              <m:r>
                                <a:rPr kumimoji="1" lang="en-US" altLang="ja-JP" sz="2400" b="0" i="1" smtClean="0">
                                  <a:latin typeface="Cambria Math" panose="02040503050406030204" pitchFamily="18" charset="0"/>
                                </a:rPr>
                                <m:t>2</m:t>
                              </m:r>
                            </m:sup>
                          </m:sSubSup>
                        </m:num>
                        <m:den>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𝐾</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sSubSup>
                            <m:sSubSupPr>
                              <m:ctrlPr>
                                <a:rPr kumimoji="1" lang="en-US" altLang="ja-JP" sz="2400" i="1">
                                  <a:latin typeface="Cambria Math" panose="02040503050406030204" pitchFamily="18" charset="0"/>
                                </a:rPr>
                              </m:ctrlPr>
                            </m:sSubSupPr>
                            <m:e>
                              <m:r>
                                <a:rPr kumimoji="1" lang="en-US" altLang="ja-JP" sz="2400" i="1">
                                  <a:latin typeface="Cambria Math" panose="02040503050406030204" pitchFamily="18" charset="0"/>
                                </a:rPr>
                                <m:t>𝑘</m:t>
                              </m:r>
                            </m:e>
                            <m:sub>
                              <m:r>
                                <a:rPr kumimoji="1" lang="en-US" altLang="ja-JP" sz="2400" i="1">
                                  <a:latin typeface="Cambria Math" panose="02040503050406030204" pitchFamily="18" charset="0"/>
                                </a:rPr>
                                <m:t>𝑑</m:t>
                              </m:r>
                            </m:sub>
                            <m:sup>
                              <m:r>
                                <a:rPr kumimoji="1" lang="en-US" altLang="ja-JP" sz="2400" i="1">
                                  <a:latin typeface="Cambria Math" panose="02040503050406030204" pitchFamily="18" charset="0"/>
                                </a:rPr>
                                <m:t>2</m:t>
                              </m:r>
                            </m:sup>
                          </m:sSubSup>
                        </m:den>
                      </m:f>
                    </m:oMath>
                  </m:oMathPara>
                </a14:m>
                <a:endParaRPr kumimoji="1" lang="en-US" altLang="ja-JP" sz="2400" dirty="0"/>
              </a:p>
              <a:p>
                <a:endParaRPr kumimoji="1" lang="en-US" altLang="ja-JP" sz="2400" dirty="0"/>
              </a:p>
              <a:p>
                <a:pPr marL="342900" indent="-342900">
                  <a:buFont typeface="Arial" panose="020B0604020202020204" pitchFamily="34" charset="0"/>
                  <a:buChar char="•"/>
                </a:pPr>
                <a:r>
                  <a:rPr kumimoji="1" lang="ja-JP" altLang="en-US" sz="2400" dirty="0"/>
                  <a:t>位相の速さ</a:t>
                </a:r>
                <a:endParaRPr kumimoji="1" lang="en-US" altLang="ja-JP" sz="2400" dirty="0"/>
              </a:p>
              <a:p>
                <a:pPr/>
                <a14:m>
                  <m:oMathPara xmlns:m="http://schemas.openxmlformats.org/officeDocument/2006/math">
                    <m:oMathParaPr>
                      <m:jc m:val="centerGroup"/>
                    </m:oMathParaPr>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𝑝</m:t>
                          </m:r>
                        </m:sub>
                        <m:sup>
                          <m:r>
                            <a:rPr kumimoji="1" lang="en-US" altLang="ja-JP" sz="2400" b="0" i="1" smtClean="0">
                              <a:latin typeface="Cambria Math" panose="02040503050406030204" pitchFamily="18" charset="0"/>
                            </a:rPr>
                            <m:t>𝑥</m:t>
                          </m:r>
                        </m:sup>
                      </m:sSubSup>
                      <m:r>
                        <a:rPr kumimoji="1" lang="en-US" altLang="ja-JP" sz="2400" i="1">
                          <a:latin typeface="Cambria Math" panose="02040503050406030204" pitchFamily="18" charset="0"/>
                          <a:ea typeface="Cambria Math" panose="02040503050406030204" pitchFamily="18" charset="0"/>
                        </a:rPr>
                        <m:t>≡</m:t>
                      </m:r>
                      <m:f>
                        <m:fPr>
                          <m:ctrlPr>
                            <a:rPr kumimoji="1" lang="en-US" altLang="ja-JP" sz="2400" i="1" smtClean="0">
                              <a:latin typeface="Cambria Math" panose="02040503050406030204" pitchFamily="18" charset="0"/>
                              <a:ea typeface="Cambria Math" panose="02040503050406030204" pitchFamily="18" charset="0"/>
                            </a:rPr>
                          </m:ctrlPr>
                        </m:fPr>
                        <m:num>
                          <m:r>
                            <a:rPr kumimoji="1" lang="ja-JP" altLang="en-US" sz="2400" i="1" smtClean="0">
                              <a:latin typeface="Cambria Math" panose="02040503050406030204" pitchFamily="18" charset="0"/>
                              <a:ea typeface="Cambria Math" panose="02040503050406030204" pitchFamily="18" charset="0"/>
                            </a:rPr>
                            <m:t>𝜔</m:t>
                          </m:r>
                        </m:num>
                        <m:den>
                          <m:r>
                            <a:rPr kumimoji="1" lang="en-US" altLang="ja-JP" sz="2400" b="0" i="1" smtClean="0">
                              <a:latin typeface="Cambria Math" panose="02040503050406030204" pitchFamily="18" charset="0"/>
                              <a:ea typeface="Cambria Math" panose="02040503050406030204" pitchFamily="18" charset="0"/>
                            </a:rPr>
                            <m:t>𝑘</m:t>
                          </m:r>
                        </m:den>
                      </m:f>
                      <m:r>
                        <a:rPr kumimoji="1" lang="en-US" altLang="ja-JP" sz="2400" b="0" i="1" smtClean="0">
                          <a:latin typeface="Cambria Math" panose="02040503050406030204" pitchFamily="18" charset="0"/>
                          <a:ea typeface="Cambria Math" panose="02040503050406030204" pitchFamily="18" charset="0"/>
                        </a:rPr>
                        <m:t>=</m:t>
                      </m:r>
                      <m:acc>
                        <m:accPr>
                          <m:chr m:val="̅"/>
                          <m:ctrlPr>
                            <a:rPr kumimoji="1" lang="en-US" altLang="ja-JP" sz="2400" b="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𝑢</m:t>
                          </m:r>
                        </m:e>
                      </m:acc>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𝛽</m:t>
                          </m:r>
                          <m:r>
                            <a:rPr kumimoji="1" lang="en-US" altLang="ja-JP" sz="2400" i="1">
                              <a:latin typeface="Cambria Math" panose="02040503050406030204" pitchFamily="18" charset="0"/>
                            </a:rPr>
                            <m:t>+</m:t>
                          </m:r>
                          <m:acc>
                            <m:accPr>
                              <m:chr m:val="̅"/>
                              <m:ctrlPr>
                                <a:rPr kumimoji="1" lang="en-US" altLang="ja-JP" sz="2400" i="1">
                                  <a:latin typeface="Cambria Math" panose="02040503050406030204" pitchFamily="18" charset="0"/>
                                </a:rPr>
                              </m:ctrlPr>
                            </m:accPr>
                            <m:e>
                              <m:r>
                                <a:rPr kumimoji="1" lang="en-US" altLang="ja-JP" sz="2400" i="1">
                                  <a:latin typeface="Cambria Math" panose="02040503050406030204" pitchFamily="18" charset="0"/>
                                </a:rPr>
                                <m:t>𝑢</m:t>
                              </m:r>
                            </m:e>
                          </m:acc>
                          <m:sSubSup>
                            <m:sSubSupPr>
                              <m:ctrlPr>
                                <a:rPr kumimoji="1" lang="en-US" altLang="ja-JP" sz="2400" i="1">
                                  <a:latin typeface="Cambria Math" panose="02040503050406030204" pitchFamily="18" charset="0"/>
                                </a:rPr>
                              </m:ctrlPr>
                            </m:sSubSupPr>
                            <m:e>
                              <m:r>
                                <a:rPr kumimoji="1" lang="en-US" altLang="ja-JP" sz="2400" i="1">
                                  <a:latin typeface="Cambria Math" panose="02040503050406030204" pitchFamily="18" charset="0"/>
                                </a:rPr>
                                <m:t>𝑘</m:t>
                              </m:r>
                            </m:e>
                            <m:sub>
                              <m:r>
                                <a:rPr kumimoji="1" lang="en-US" altLang="ja-JP" sz="2400" i="1">
                                  <a:latin typeface="Cambria Math" panose="02040503050406030204" pitchFamily="18" charset="0"/>
                                </a:rPr>
                                <m:t>𝑑</m:t>
                              </m:r>
                            </m:sub>
                            <m:sup>
                              <m:r>
                                <a:rPr kumimoji="1" lang="en-US" altLang="ja-JP" sz="2400" i="1">
                                  <a:latin typeface="Cambria Math" panose="02040503050406030204" pitchFamily="18" charset="0"/>
                                </a:rPr>
                                <m:t>2</m:t>
                              </m:r>
                            </m:sup>
                          </m:sSubSup>
                        </m:num>
                        <m:den>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𝐾</m:t>
                              </m:r>
                            </m:e>
                            <m:sup>
                              <m:r>
                                <a:rPr kumimoji="1" lang="en-US" altLang="ja-JP" sz="2400" b="0" i="1" smtClean="0">
                                  <a:latin typeface="Cambria Math" panose="02040503050406030204" pitchFamily="18" charset="0"/>
                                </a:rPr>
                                <m:t>2</m:t>
                              </m:r>
                            </m:sup>
                          </m:sSup>
                          <m:r>
                            <a:rPr kumimoji="1" lang="en-US" altLang="ja-JP" sz="2400" i="1">
                              <a:latin typeface="Cambria Math" panose="02040503050406030204" pitchFamily="18" charset="0"/>
                            </a:rPr>
                            <m:t>+</m:t>
                          </m:r>
                          <m:sSubSup>
                            <m:sSubSupPr>
                              <m:ctrlPr>
                                <a:rPr kumimoji="1" lang="en-US" altLang="ja-JP" sz="2400" i="1">
                                  <a:latin typeface="Cambria Math" panose="02040503050406030204" pitchFamily="18" charset="0"/>
                                </a:rPr>
                              </m:ctrlPr>
                            </m:sSubSupPr>
                            <m:e>
                              <m:r>
                                <a:rPr kumimoji="1" lang="en-US" altLang="ja-JP" sz="2400" i="1">
                                  <a:latin typeface="Cambria Math" panose="02040503050406030204" pitchFamily="18" charset="0"/>
                                </a:rPr>
                                <m:t>𝑘</m:t>
                              </m:r>
                            </m:e>
                            <m:sub>
                              <m:r>
                                <a:rPr kumimoji="1" lang="en-US" altLang="ja-JP" sz="2400" i="1">
                                  <a:latin typeface="Cambria Math" panose="02040503050406030204" pitchFamily="18" charset="0"/>
                                </a:rPr>
                                <m:t>𝑑</m:t>
                              </m:r>
                            </m:sub>
                            <m:sup>
                              <m:r>
                                <a:rPr kumimoji="1" lang="en-US" altLang="ja-JP" sz="2400" i="1">
                                  <a:latin typeface="Cambria Math" panose="02040503050406030204" pitchFamily="18" charset="0"/>
                                </a:rPr>
                                <m:t>2</m:t>
                              </m:r>
                            </m:sup>
                          </m:sSubSup>
                        </m:den>
                      </m:f>
                      <m:r>
                        <a:rPr kumimoji="1" lang="en-US" altLang="ja-JP" sz="2400" b="0" i="1" smtClean="0">
                          <a:latin typeface="Cambria Math" panose="02040503050406030204" pitchFamily="18" charset="0"/>
                        </a:rPr>
                        <m:t>,  </m:t>
                      </m:r>
                      <m:sSubSup>
                        <m:sSubSupPr>
                          <m:ctrlPr>
                            <a:rPr kumimoji="1" lang="en-US" altLang="ja-JP" sz="2400" i="1">
                              <a:latin typeface="Cambria Math" panose="02040503050406030204" pitchFamily="18" charset="0"/>
                            </a:rPr>
                          </m:ctrlPr>
                        </m:sSubSupPr>
                        <m:e>
                          <m:r>
                            <a:rPr kumimoji="1" lang="en-US" altLang="ja-JP" sz="2400" i="1">
                              <a:latin typeface="Cambria Math" panose="02040503050406030204" pitchFamily="18" charset="0"/>
                            </a:rPr>
                            <m:t>𝑐</m:t>
                          </m:r>
                        </m:e>
                        <m:sub>
                          <m:r>
                            <a:rPr kumimoji="1" lang="en-US" altLang="ja-JP" sz="2400" i="1">
                              <a:latin typeface="Cambria Math" panose="02040503050406030204" pitchFamily="18" charset="0"/>
                            </a:rPr>
                            <m:t>𝑝</m:t>
                          </m:r>
                        </m:sub>
                        <m:sup>
                          <m:r>
                            <a:rPr kumimoji="1" lang="en-US" altLang="ja-JP" sz="2400" b="0" i="1" smtClean="0">
                              <a:latin typeface="Cambria Math" panose="02040503050406030204" pitchFamily="18" charset="0"/>
                            </a:rPr>
                            <m:t>𝑦</m:t>
                          </m:r>
                        </m:sup>
                      </m:sSubSup>
                      <m:r>
                        <a:rPr kumimoji="1" lang="en-US" altLang="ja-JP" sz="2400" i="1">
                          <a:latin typeface="Cambria Math" panose="02040503050406030204" pitchFamily="18" charset="0"/>
                          <a:ea typeface="Cambria Math" panose="02040503050406030204" pitchFamily="18" charset="0"/>
                        </a:rPr>
                        <m:t>≡</m:t>
                      </m:r>
                      <m:f>
                        <m:fPr>
                          <m:ctrlPr>
                            <a:rPr kumimoji="1" lang="en-US" altLang="ja-JP" sz="2400" i="1">
                              <a:latin typeface="Cambria Math" panose="02040503050406030204" pitchFamily="18" charset="0"/>
                              <a:ea typeface="Cambria Math" panose="02040503050406030204" pitchFamily="18" charset="0"/>
                            </a:rPr>
                          </m:ctrlPr>
                        </m:fPr>
                        <m:num>
                          <m:r>
                            <a:rPr kumimoji="1" lang="ja-JP" altLang="en-US" sz="2400" i="1">
                              <a:latin typeface="Cambria Math" panose="02040503050406030204" pitchFamily="18" charset="0"/>
                              <a:ea typeface="Cambria Math" panose="02040503050406030204" pitchFamily="18" charset="0"/>
                            </a:rPr>
                            <m:t>𝜔</m:t>
                          </m:r>
                        </m:num>
                        <m:den>
                          <m:r>
                            <a:rPr kumimoji="1" lang="en-US" altLang="ja-JP" sz="2400" b="0" i="1" smtClean="0">
                              <a:latin typeface="Cambria Math" panose="02040503050406030204" pitchFamily="18" charset="0"/>
                              <a:ea typeface="Cambria Math" panose="02040503050406030204" pitchFamily="18" charset="0"/>
                            </a:rPr>
                            <m:t>𝑙</m:t>
                          </m:r>
                        </m:den>
                      </m:f>
                      <m:r>
                        <a:rPr kumimoji="1" lang="en-US" altLang="ja-JP" sz="2400" i="1">
                          <a:latin typeface="Cambria Math" panose="02040503050406030204" pitchFamily="18" charset="0"/>
                          <a:ea typeface="Cambria Math" panose="02040503050406030204" pitchFamily="18" charset="0"/>
                        </a:rPr>
                        <m:t>=</m:t>
                      </m:r>
                      <m:acc>
                        <m:accPr>
                          <m:chr m:val="̅"/>
                          <m:ctrlPr>
                            <a:rPr kumimoji="1" lang="en-US" altLang="ja-JP" sz="2400" i="1" smtClean="0">
                              <a:latin typeface="Cambria Math" panose="02040503050406030204" pitchFamily="18" charset="0"/>
                              <a:ea typeface="Cambria Math" panose="02040503050406030204" pitchFamily="18" charset="0"/>
                            </a:rPr>
                          </m:ctrlPr>
                        </m:accPr>
                        <m:e>
                          <m:r>
                            <a:rPr kumimoji="1" lang="en-US" altLang="ja-JP" sz="2400" b="0" i="1" smtClean="0">
                              <a:latin typeface="Cambria Math" panose="02040503050406030204" pitchFamily="18" charset="0"/>
                              <a:ea typeface="Cambria Math" panose="02040503050406030204" pitchFamily="18" charset="0"/>
                            </a:rPr>
                            <m:t>𝑢</m:t>
                          </m:r>
                        </m:e>
                      </m:acc>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𝑘</m:t>
                          </m:r>
                        </m:num>
                        <m:den>
                          <m:r>
                            <a:rPr kumimoji="1" lang="en-US" altLang="ja-JP" sz="2400" b="0" i="1" smtClean="0">
                              <a:latin typeface="Cambria Math" panose="02040503050406030204" pitchFamily="18" charset="0"/>
                            </a:rPr>
                            <m:t>𝑙</m:t>
                          </m:r>
                        </m:den>
                      </m:f>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𝑘</m:t>
                          </m:r>
                        </m:num>
                        <m:den>
                          <m:r>
                            <a:rPr kumimoji="1" lang="en-US" altLang="ja-JP" sz="2400" b="0" i="1" smtClean="0">
                              <a:latin typeface="Cambria Math" panose="02040503050406030204" pitchFamily="18" charset="0"/>
                            </a:rPr>
                            <m:t>𝑙</m:t>
                          </m:r>
                        </m:den>
                      </m:f>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𝐾</m:t>
                                  </m:r>
                                </m:e>
                                <m:sup>
                                  <m:r>
                                    <a:rPr kumimoji="1" lang="en-US" altLang="ja-JP" sz="2400" b="0" i="1" smtClean="0">
                                      <a:latin typeface="Cambria Math" panose="02040503050406030204" pitchFamily="18" charset="0"/>
                                    </a:rPr>
                                    <m:t>2</m:t>
                                  </m:r>
                                </m:sup>
                              </m:sSup>
                              <m:r>
                                <a:rPr kumimoji="1" lang="en-US" altLang="ja-JP" sz="2400" b="0" i="1" smtClean="0">
                                  <a:latin typeface="Cambria Math" panose="02040503050406030204" pitchFamily="18" charset="0"/>
                                </a:rPr>
                                <m:t>−</m:t>
                              </m:r>
                              <m:r>
                                <a:rPr kumimoji="1" lang="ja-JP" altLang="en-US" sz="2400" b="0" i="1" smtClean="0">
                                  <a:latin typeface="Cambria Math" panose="02040503050406030204" pitchFamily="18" charset="0"/>
                                </a:rPr>
                                <m:t>𝛽</m:t>
                              </m:r>
                            </m:num>
                            <m:den>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𝐾</m:t>
                                  </m:r>
                                </m:e>
                                <m:sup>
                                  <m:r>
                                    <a:rPr kumimoji="1" lang="en-US" altLang="ja-JP" sz="2400" b="0" i="1" smtClean="0">
                                      <a:latin typeface="Cambria Math" panose="02040503050406030204" pitchFamily="18" charset="0"/>
                                    </a:rPr>
                                    <m:t>2</m:t>
                                  </m:r>
                                </m:sup>
                              </m:sSup>
                              <m:r>
                                <a:rPr kumimoji="1" lang="en-US" altLang="ja-JP" sz="2400" i="1">
                                  <a:latin typeface="Cambria Math" panose="02040503050406030204" pitchFamily="18" charset="0"/>
                                </a:rPr>
                                <m:t>+</m:t>
                              </m:r>
                              <m:sSubSup>
                                <m:sSubSupPr>
                                  <m:ctrlPr>
                                    <a:rPr kumimoji="1" lang="en-US" altLang="ja-JP" sz="2400" i="1">
                                      <a:latin typeface="Cambria Math" panose="02040503050406030204" pitchFamily="18" charset="0"/>
                                    </a:rPr>
                                  </m:ctrlPr>
                                </m:sSubSupPr>
                                <m:e>
                                  <m:r>
                                    <a:rPr kumimoji="1" lang="en-US" altLang="ja-JP" sz="2400" i="1">
                                      <a:latin typeface="Cambria Math" panose="02040503050406030204" pitchFamily="18" charset="0"/>
                                    </a:rPr>
                                    <m:t>𝑘</m:t>
                                  </m:r>
                                </m:e>
                                <m:sub>
                                  <m:r>
                                    <a:rPr kumimoji="1" lang="en-US" altLang="ja-JP" sz="2400" i="1">
                                      <a:latin typeface="Cambria Math" panose="02040503050406030204" pitchFamily="18" charset="0"/>
                                    </a:rPr>
                                    <m:t>𝑑</m:t>
                                  </m:r>
                                </m:sub>
                                <m:sup>
                                  <m:r>
                                    <a:rPr kumimoji="1" lang="en-US" altLang="ja-JP" sz="2400" i="1">
                                      <a:latin typeface="Cambria Math" panose="02040503050406030204" pitchFamily="18" charset="0"/>
                                    </a:rPr>
                                    <m:t>2</m:t>
                                  </m:r>
                                </m:sup>
                              </m:sSubSup>
                            </m:den>
                          </m:f>
                        </m:e>
                      </m:d>
                    </m:oMath>
                  </m:oMathPara>
                </a14:m>
                <a:endParaRPr kumimoji="1" lang="en-US" altLang="ja-JP" sz="2400" dirty="0"/>
              </a:p>
            </p:txBody>
          </p:sp>
        </mc:Choice>
        <mc:Fallback>
          <p:sp>
            <p:nvSpPr>
              <p:cNvPr id="5" name="テキスト ボックス 4">
                <a:extLst>
                  <a:ext uri="{FF2B5EF4-FFF2-40B4-BE49-F238E27FC236}">
                    <a16:creationId xmlns:a16="http://schemas.microsoft.com/office/drawing/2014/main" id="{CB7AB57C-A8DA-7197-56BB-49FAC5C893E9}"/>
                  </a:ext>
                </a:extLst>
              </p:cNvPr>
              <p:cNvSpPr txBox="1">
                <a:spLocks noRot="1" noChangeAspect="1" noMove="1" noResize="1" noEditPoints="1" noAdjustHandles="1" noChangeArrowheads="1" noChangeShapeType="1" noTextEdit="1"/>
              </p:cNvSpPr>
              <p:nvPr/>
            </p:nvSpPr>
            <p:spPr>
              <a:xfrm>
                <a:off x="246580" y="1139540"/>
                <a:ext cx="11945420" cy="5123903"/>
              </a:xfrm>
              <a:prstGeom prst="rect">
                <a:avLst/>
              </a:prstGeom>
              <a:blipFill>
                <a:blip r:embed="rId3"/>
                <a:stretch>
                  <a:fillRect l="-765" t="-142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05177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0171DB3-F22E-098A-6B08-C5EC537B7ECA}"/>
              </a:ext>
            </a:extLst>
          </p:cNvPr>
          <p:cNvSpPr txBox="1"/>
          <p:nvPr/>
        </p:nvSpPr>
        <p:spPr>
          <a:xfrm>
            <a:off x="1006870" y="2788125"/>
            <a:ext cx="8096035" cy="3416320"/>
          </a:xfrm>
          <a:prstGeom prst="rect">
            <a:avLst/>
          </a:prstGeom>
          <a:noFill/>
        </p:spPr>
        <p:txBody>
          <a:bodyPr wrap="square" rtlCol="0">
            <a:spAutoFit/>
          </a:bodyPr>
          <a:lstStyle/>
          <a:p>
            <a:pPr marL="571500" indent="-571500">
              <a:buFont typeface="Arial" panose="020B0604020202020204" pitchFamily="34" charset="0"/>
              <a:buChar char="•"/>
            </a:pPr>
            <a:r>
              <a:rPr kumimoji="1" lang="ja-JP" altLang="en-US" sz="3600" dirty="0"/>
              <a:t>はじめに</a:t>
            </a:r>
            <a:endParaRPr kumimoji="1" lang="en-US" altLang="ja-JP" sz="3600" dirty="0"/>
          </a:p>
          <a:p>
            <a:pPr marL="571500" indent="-571500">
              <a:buFont typeface="Arial" panose="020B0604020202020204" pitchFamily="34" charset="0"/>
              <a:buChar char="•"/>
            </a:pPr>
            <a:r>
              <a:rPr kumimoji="1" lang="ja-JP" altLang="en-US" sz="3600" dirty="0"/>
              <a:t>データ</a:t>
            </a:r>
            <a:endParaRPr kumimoji="1" lang="en-US" altLang="ja-JP" sz="3600" dirty="0"/>
          </a:p>
          <a:p>
            <a:pPr marL="571500" indent="-571500">
              <a:buFont typeface="Arial" panose="020B0604020202020204" pitchFamily="34" charset="0"/>
              <a:buChar char="•"/>
            </a:pPr>
            <a:r>
              <a:rPr kumimoji="1" lang="ja-JP" altLang="en-US" sz="3600" dirty="0"/>
              <a:t>解析手法</a:t>
            </a:r>
            <a:endParaRPr kumimoji="1" lang="en-US" altLang="ja-JP" sz="3600" dirty="0"/>
          </a:p>
          <a:p>
            <a:pPr marL="571500" indent="-571500">
              <a:buFont typeface="Arial" panose="020B0604020202020204" pitchFamily="34" charset="0"/>
              <a:buChar char="•"/>
            </a:pPr>
            <a:r>
              <a:rPr kumimoji="1" lang="ja-JP" altLang="en-US" sz="3600" dirty="0"/>
              <a:t>解析結果</a:t>
            </a:r>
            <a:endParaRPr kumimoji="1" lang="en-US" altLang="ja-JP" sz="3600" dirty="0"/>
          </a:p>
          <a:p>
            <a:pPr marL="571500" indent="-571500">
              <a:buFont typeface="Arial" panose="020B0604020202020204" pitchFamily="34" charset="0"/>
              <a:buChar char="•"/>
            </a:pPr>
            <a:r>
              <a:rPr kumimoji="1" lang="ja-JP" altLang="en-US" sz="3600" dirty="0"/>
              <a:t>まとめ</a:t>
            </a:r>
            <a:endParaRPr kumimoji="1" lang="en-US" altLang="ja-JP" sz="3600" dirty="0"/>
          </a:p>
          <a:p>
            <a:pPr marL="571500" indent="-571500">
              <a:buFont typeface="Arial" panose="020B0604020202020204" pitchFamily="34" charset="0"/>
              <a:buChar char="•"/>
            </a:pPr>
            <a:r>
              <a:rPr kumimoji="1" lang="ja-JP" altLang="en-US" sz="3600" dirty="0"/>
              <a:t>参考文献</a:t>
            </a:r>
            <a:endParaRPr kumimoji="1" lang="en-US" altLang="ja-JP" sz="3600" dirty="0"/>
          </a:p>
        </p:txBody>
      </p:sp>
      <p:sp>
        <p:nvSpPr>
          <p:cNvPr id="3" name="テキスト ボックス 2">
            <a:extLst>
              <a:ext uri="{FF2B5EF4-FFF2-40B4-BE49-F238E27FC236}">
                <a16:creationId xmlns:a16="http://schemas.microsoft.com/office/drawing/2014/main" id="{DA3D238C-CFA3-7589-E8F7-C6FA8C2E1A7E}"/>
              </a:ext>
            </a:extLst>
          </p:cNvPr>
          <p:cNvSpPr txBox="1"/>
          <p:nvPr/>
        </p:nvSpPr>
        <p:spPr>
          <a:xfrm>
            <a:off x="0" y="1654143"/>
            <a:ext cx="12191999" cy="923330"/>
          </a:xfrm>
          <a:prstGeom prst="rect">
            <a:avLst/>
          </a:prstGeom>
          <a:noFill/>
        </p:spPr>
        <p:txBody>
          <a:bodyPr wrap="square" rtlCol="0">
            <a:spAutoFit/>
          </a:bodyPr>
          <a:lstStyle/>
          <a:p>
            <a:r>
              <a:rPr kumimoji="1" lang="ja-JP" altLang="en-US" sz="5400" dirty="0"/>
              <a:t>　目次</a:t>
            </a:r>
          </a:p>
        </p:txBody>
      </p:sp>
      <p:sp>
        <p:nvSpPr>
          <p:cNvPr id="4" name="テキスト ボックス 3">
            <a:extLst>
              <a:ext uri="{FF2B5EF4-FFF2-40B4-BE49-F238E27FC236}">
                <a16:creationId xmlns:a16="http://schemas.microsoft.com/office/drawing/2014/main" id="{0ED11553-8CE4-436F-B7D9-5C30C60C27E3}"/>
              </a:ext>
            </a:extLst>
          </p:cNvPr>
          <p:cNvSpPr txBox="1"/>
          <p:nvPr/>
        </p:nvSpPr>
        <p:spPr>
          <a:xfrm>
            <a:off x="341616" y="527326"/>
            <a:ext cx="11508766" cy="646331"/>
          </a:xfrm>
          <a:prstGeom prst="rect">
            <a:avLst/>
          </a:prstGeom>
          <a:noFill/>
        </p:spPr>
        <p:txBody>
          <a:bodyPr wrap="square" rtlCol="0">
            <a:spAutoFit/>
          </a:bodyPr>
          <a:lstStyle/>
          <a:p>
            <a:r>
              <a:rPr kumimoji="1" lang="ja-JP" altLang="en-US" sz="3600" dirty="0"/>
              <a:t>この発表では</a:t>
            </a:r>
            <a:r>
              <a:rPr kumimoji="1" lang="en-US" altLang="ja-JP" sz="3600" dirty="0"/>
              <a:t>, Wallace and </a:t>
            </a:r>
            <a:r>
              <a:rPr kumimoji="1" lang="en-US" altLang="ja-JP" sz="3600" dirty="0" err="1"/>
              <a:t>Gutzler</a:t>
            </a:r>
            <a:r>
              <a:rPr kumimoji="1" lang="en-US" altLang="ja-JP" sz="3600" dirty="0"/>
              <a:t> (1981) </a:t>
            </a:r>
            <a:r>
              <a:rPr kumimoji="1" lang="ja-JP" altLang="en-US" sz="3600" dirty="0"/>
              <a:t>の紹介を行う</a:t>
            </a:r>
            <a:r>
              <a:rPr kumimoji="1" lang="en-US" altLang="ja-JP" sz="3600" dirty="0"/>
              <a:t>.</a:t>
            </a:r>
          </a:p>
        </p:txBody>
      </p:sp>
    </p:spTree>
    <p:extLst>
      <p:ext uri="{BB962C8B-B14F-4D97-AF65-F5344CB8AC3E}">
        <p14:creationId xmlns:p14="http://schemas.microsoft.com/office/powerpoint/2010/main" val="329961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テキスト ボックス 4">
                <a:extLst>
                  <a:ext uri="{FF2B5EF4-FFF2-40B4-BE49-F238E27FC236}">
                    <a16:creationId xmlns:a16="http://schemas.microsoft.com/office/drawing/2014/main" id="{CB7AB57C-A8DA-7197-56BB-49FAC5C893E9}"/>
                  </a:ext>
                </a:extLst>
              </p:cNvPr>
              <p:cNvSpPr txBox="1"/>
              <p:nvPr/>
            </p:nvSpPr>
            <p:spPr>
              <a:xfrm>
                <a:off x="123290" y="1386772"/>
                <a:ext cx="11945420" cy="4536050"/>
              </a:xfrm>
              <a:prstGeom prst="rect">
                <a:avLst/>
              </a:prstGeom>
              <a:noFill/>
            </p:spPr>
            <p:txBody>
              <a:bodyPr wrap="square" rtlCol="0">
                <a:spAutoFit/>
              </a:bodyPr>
              <a:lstStyle/>
              <a:p>
                <a:r>
                  <a:rPr kumimoji="1" lang="en-US" altLang="ja-JP" sz="2400" dirty="0"/>
                  <a:t>PNA </a:t>
                </a:r>
                <a:r>
                  <a:rPr kumimoji="1" lang="ja-JP" altLang="en-US" sz="2400" dirty="0"/>
                  <a:t>パターンは定常ロスビー波であるため</a:t>
                </a:r>
                <a:r>
                  <a:rPr kumimoji="1" lang="en-US" altLang="ja-JP" sz="2400" dirty="0"/>
                  <a:t> </a:t>
                </a:r>
                <a14:m>
                  <m:oMath xmlns:m="http://schemas.openxmlformats.org/officeDocument/2006/math">
                    <m:sSubSup>
                      <m:sSubSupPr>
                        <m:ctrlPr>
                          <a:rPr kumimoji="1" lang="en-US" altLang="ja-JP" sz="2400" i="1" smtClean="0">
                            <a:latin typeface="Cambria Math" panose="02040503050406030204" pitchFamily="18" charset="0"/>
                          </a:rPr>
                        </m:ctrlPr>
                      </m:sSubSupPr>
                      <m:e>
                        <m:r>
                          <a:rPr kumimoji="1" lang="en-US" altLang="ja-JP" sz="2400" b="0" i="1" smtClean="0">
                            <a:latin typeface="Cambria Math" panose="02040503050406030204" pitchFamily="18" charset="0"/>
                          </a:rPr>
                          <m:t>𝑐</m:t>
                        </m:r>
                      </m:e>
                      <m:sub>
                        <m:r>
                          <a:rPr kumimoji="1" lang="en-US" altLang="ja-JP" sz="2400" b="0" i="1" smtClean="0">
                            <a:latin typeface="Cambria Math" panose="02040503050406030204" pitchFamily="18" charset="0"/>
                          </a:rPr>
                          <m:t>𝑝</m:t>
                        </m:r>
                      </m:sub>
                      <m:sup>
                        <m:r>
                          <a:rPr kumimoji="1" lang="en-US" altLang="ja-JP" sz="2400" b="0" i="1" smtClean="0">
                            <a:latin typeface="Cambria Math" panose="02040503050406030204" pitchFamily="18" charset="0"/>
                          </a:rPr>
                          <m:t>𝑥</m:t>
                        </m:r>
                      </m:sup>
                    </m:sSubSup>
                    <m:r>
                      <a:rPr kumimoji="1" lang="en-US" altLang="ja-JP" sz="2400" b="0" i="1" smtClean="0">
                        <a:latin typeface="Cambria Math" panose="02040503050406030204" pitchFamily="18" charset="0"/>
                      </a:rPr>
                      <m:t>=0</m:t>
                    </m:r>
                  </m:oMath>
                </a14:m>
                <a:r>
                  <a:rPr kumimoji="1" lang="en-US" altLang="ja-JP" sz="2400" dirty="0"/>
                  <a:t> </a:t>
                </a:r>
                <a:r>
                  <a:rPr kumimoji="1" lang="ja-JP" altLang="en-US" sz="2400" dirty="0"/>
                  <a:t>とすると</a:t>
                </a:r>
                <a:r>
                  <a:rPr kumimoji="1" lang="en-US" altLang="ja-JP" sz="2400" dirty="0"/>
                  <a:t>, </a:t>
                </a:r>
                <a:r>
                  <a:rPr kumimoji="1" lang="ja-JP" altLang="en-US" sz="2400" dirty="0"/>
                  <a:t>東西方向の位相の速さの式より</a:t>
                </a:r>
                <a:endParaRPr kumimoji="1" lang="en-US" altLang="ja-JP" sz="2400" dirty="0"/>
              </a:p>
              <a:p>
                <a:endParaRPr kumimoji="1" lang="en-US" altLang="ja-JP" sz="2400" dirty="0"/>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rad>
                        <m:radPr>
                          <m:degHide m:val="on"/>
                          <m:ctrlPr>
                            <a:rPr kumimoji="1" lang="en-US" altLang="ja-JP" sz="2400" b="0" i="1" smtClean="0">
                              <a:latin typeface="Cambria Math" panose="02040503050406030204" pitchFamily="18" charset="0"/>
                            </a:rPr>
                          </m:ctrlPr>
                        </m:radPr>
                        <m:deg/>
                        <m:e>
                          <m:f>
                            <m:fPr>
                              <m:ctrlPr>
                                <a:rPr kumimoji="1" lang="en-US" altLang="ja-JP" sz="2400" b="0" i="1" smtClean="0">
                                  <a:latin typeface="Cambria Math" panose="02040503050406030204" pitchFamily="18" charset="0"/>
                                </a:rPr>
                              </m:ctrlPr>
                            </m:fPr>
                            <m:num>
                              <m:r>
                                <a:rPr kumimoji="1" lang="ja-JP" altLang="en-US" sz="2400" b="0" i="1" smtClean="0">
                                  <a:latin typeface="Cambria Math" panose="02040503050406030204" pitchFamily="18" charset="0"/>
                                </a:rPr>
                                <m:t>𝛽</m:t>
                              </m:r>
                            </m:num>
                            <m:den>
                              <m:acc>
                                <m:accPr>
                                  <m:chr m:val="̅"/>
                                  <m:ctrlPr>
                                    <a:rPr kumimoji="1" lang="en-US" altLang="ja-JP" sz="2400" b="0" i="1" smtClean="0">
                                      <a:latin typeface="Cambria Math" panose="02040503050406030204" pitchFamily="18" charset="0"/>
                                    </a:rPr>
                                  </m:ctrlPr>
                                </m:accPr>
                                <m:e>
                                  <m:r>
                                    <a:rPr kumimoji="1" lang="en-US" altLang="ja-JP" sz="2400" b="0" i="1" smtClean="0">
                                      <a:latin typeface="Cambria Math" panose="02040503050406030204" pitchFamily="18" charset="0"/>
                                    </a:rPr>
                                    <m:t>𝑢</m:t>
                                  </m:r>
                                </m:e>
                              </m:acc>
                            </m:den>
                          </m:f>
                        </m:e>
                      </m:rad>
                    </m:oMath>
                  </m:oMathPara>
                </a14:m>
                <a:endParaRPr kumimoji="1" lang="en-US" altLang="ja-JP" sz="2400" dirty="0"/>
              </a:p>
              <a:p>
                <a:endParaRPr kumimoji="1" lang="en-US" altLang="ja-JP" sz="2400" b="0" i="1" dirty="0">
                  <a:latin typeface="Cambria Math" panose="02040503050406030204" pitchFamily="18" charset="0"/>
                </a:endParaRPr>
              </a:p>
              <a:p>
                <a14:m>
                  <m:oMath xmlns:m="http://schemas.openxmlformats.org/officeDocument/2006/math">
                    <m:r>
                      <a:rPr kumimoji="1" lang="ja-JP" altLang="en-US" sz="2400" b="0" i="1" smtClean="0">
                        <a:latin typeface="Cambria Math" panose="02040503050406030204" pitchFamily="18" charset="0"/>
                      </a:rPr>
                      <m:t>𝛽</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10</m:t>
                        </m:r>
                      </m:e>
                      <m:sup>
                        <m:r>
                          <a:rPr kumimoji="1" lang="en-US" altLang="ja-JP" sz="2400" b="0" i="1" smtClean="0">
                            <a:latin typeface="Cambria Math" panose="02040503050406030204" pitchFamily="18" charset="0"/>
                          </a:rPr>
                          <m:t>−11</m:t>
                        </m:r>
                      </m:sup>
                    </m:sSup>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m:rPr>
                            <m:sty m:val="p"/>
                          </m:rPr>
                          <a:rPr kumimoji="1" lang="en-US" altLang="ja-JP" sz="2400" b="0" i="0" smtClean="0">
                            <a:latin typeface="Cambria Math" panose="02040503050406030204" pitchFamily="18" charset="0"/>
                          </a:rPr>
                          <m:t>m</m:t>
                        </m:r>
                      </m:e>
                      <m:sup>
                        <m:r>
                          <a:rPr kumimoji="1" lang="en-US" altLang="ja-JP" sz="2400" b="0" i="1" smtClean="0">
                            <a:latin typeface="Cambria Math" panose="02040503050406030204" pitchFamily="18" charset="0"/>
                          </a:rPr>
                          <m:t>−1</m:t>
                        </m:r>
                      </m:sup>
                    </m:sSup>
                    <m:sSup>
                      <m:sSupPr>
                        <m:ctrlPr>
                          <a:rPr kumimoji="1" lang="en-US" altLang="ja-JP" sz="2400" b="0" i="1" smtClean="0">
                            <a:latin typeface="Cambria Math" panose="02040503050406030204" pitchFamily="18" charset="0"/>
                          </a:rPr>
                        </m:ctrlPr>
                      </m:sSupPr>
                      <m:e>
                        <m:r>
                          <m:rPr>
                            <m:sty m:val="p"/>
                          </m:rPr>
                          <a:rPr kumimoji="1" lang="en-US" altLang="ja-JP" sz="2400" b="0" i="0" smtClean="0">
                            <a:latin typeface="Cambria Math" panose="02040503050406030204" pitchFamily="18" charset="0"/>
                          </a:rPr>
                          <m:t>s</m:t>
                        </m:r>
                      </m:e>
                      <m:sup>
                        <m:r>
                          <a:rPr kumimoji="1" lang="en-US" altLang="ja-JP" sz="2400" b="0" i="1" smtClean="0">
                            <a:latin typeface="Cambria Math" panose="02040503050406030204" pitchFamily="18" charset="0"/>
                          </a:rPr>
                          <m:t>−1</m:t>
                        </m:r>
                      </m:sup>
                    </m:sSup>
                    <m:r>
                      <a:rPr kumimoji="1" lang="en-US" altLang="ja-JP" sz="2400" b="0" i="1" smtClean="0">
                        <a:latin typeface="Cambria Math" panose="02040503050406030204" pitchFamily="18" charset="0"/>
                      </a:rPr>
                      <m:t>]</m:t>
                    </m:r>
                  </m:oMath>
                </a14:m>
                <a:r>
                  <a:rPr kumimoji="1" lang="en-US" altLang="ja-JP" sz="2400" dirty="0"/>
                  <a:t>, </a:t>
                </a:r>
                <a14:m>
                  <m:oMath xmlns:m="http://schemas.openxmlformats.org/officeDocument/2006/math">
                    <m:acc>
                      <m:accPr>
                        <m:chr m:val="̅"/>
                        <m:ctrlPr>
                          <a:rPr kumimoji="1" lang="en-US" altLang="ja-JP" sz="2400" i="1">
                            <a:latin typeface="Cambria Math" panose="02040503050406030204" pitchFamily="18" charset="0"/>
                          </a:rPr>
                        </m:ctrlPr>
                      </m:accPr>
                      <m:e>
                        <m:r>
                          <a:rPr kumimoji="1" lang="en-US" altLang="ja-JP" sz="2400" i="1">
                            <a:latin typeface="Cambria Math" panose="02040503050406030204" pitchFamily="18" charset="0"/>
                          </a:rPr>
                          <m:t>𝑢</m:t>
                        </m:r>
                      </m:e>
                    </m:acc>
                    <m:r>
                      <a:rPr kumimoji="1" lang="en-US" altLang="ja-JP" sz="2400" i="1">
                        <a:latin typeface="Cambria Math" panose="02040503050406030204" pitchFamily="18" charset="0"/>
                      </a:rPr>
                      <m:t>~</m:t>
                    </m:r>
                    <m:sSup>
                      <m:sSupPr>
                        <m:ctrlPr>
                          <a:rPr kumimoji="1" lang="en-US" altLang="ja-JP" sz="2400" i="1">
                            <a:latin typeface="Cambria Math" panose="02040503050406030204" pitchFamily="18" charset="0"/>
                          </a:rPr>
                        </m:ctrlPr>
                      </m:sSupPr>
                      <m:e>
                        <m:r>
                          <a:rPr kumimoji="1" lang="en-US" altLang="ja-JP" sz="2400" i="1">
                            <a:latin typeface="Cambria Math" panose="02040503050406030204" pitchFamily="18" charset="0"/>
                          </a:rPr>
                          <m:t>10</m:t>
                        </m:r>
                      </m:e>
                      <m:sup>
                        <m:r>
                          <a:rPr kumimoji="1" lang="en-US" altLang="ja-JP" sz="2400" b="0" i="1" smtClean="0">
                            <a:latin typeface="Cambria Math" panose="02040503050406030204" pitchFamily="18" charset="0"/>
                          </a:rPr>
                          <m:t>1</m:t>
                        </m:r>
                      </m:sup>
                    </m:sSup>
                    <m:r>
                      <a:rPr kumimoji="1" lang="en-US" altLang="ja-JP" sz="2400" i="1">
                        <a:latin typeface="Cambria Math" panose="02040503050406030204" pitchFamily="18" charset="0"/>
                      </a:rPr>
                      <m:t>[</m:t>
                    </m:r>
                    <m:r>
                      <m:rPr>
                        <m:sty m:val="p"/>
                      </m:rPr>
                      <a:rPr kumimoji="1" lang="en-US" altLang="ja-JP" sz="2400" b="0" i="0" smtClean="0">
                        <a:latin typeface="Cambria Math" panose="02040503050406030204" pitchFamily="18" charset="0"/>
                      </a:rPr>
                      <m:t>m</m:t>
                    </m:r>
                    <m:sSup>
                      <m:sSupPr>
                        <m:ctrlPr>
                          <a:rPr kumimoji="1" lang="en-US" altLang="ja-JP" sz="2400" i="1">
                            <a:latin typeface="Cambria Math" panose="02040503050406030204" pitchFamily="18" charset="0"/>
                          </a:rPr>
                        </m:ctrlPr>
                      </m:sSupPr>
                      <m:e>
                        <m:r>
                          <m:rPr>
                            <m:sty m:val="p"/>
                          </m:rPr>
                          <a:rPr kumimoji="1" lang="en-US" altLang="ja-JP" sz="2400" i="0">
                            <a:latin typeface="Cambria Math" panose="02040503050406030204" pitchFamily="18" charset="0"/>
                          </a:rPr>
                          <m:t>s</m:t>
                        </m:r>
                      </m:e>
                      <m:sup>
                        <m:r>
                          <a:rPr kumimoji="1" lang="en-US" altLang="ja-JP" sz="2400" i="1">
                            <a:latin typeface="Cambria Math" panose="02040503050406030204" pitchFamily="18" charset="0"/>
                          </a:rPr>
                          <m:t>−1</m:t>
                        </m:r>
                      </m:sup>
                    </m:sSup>
                    <m:r>
                      <a:rPr kumimoji="1" lang="en-US" altLang="ja-JP" sz="2400" i="1">
                        <a:latin typeface="Cambria Math" panose="02040503050406030204" pitchFamily="18" charset="0"/>
                      </a:rPr>
                      <m:t>]</m:t>
                    </m:r>
                  </m:oMath>
                </a14:m>
                <a:r>
                  <a:rPr kumimoji="1" lang="en-US" altLang="ja-JP" sz="2400" dirty="0"/>
                  <a:t> </a:t>
                </a:r>
                <a:r>
                  <a:rPr kumimoji="1" lang="ja-JP" altLang="en-US" sz="2400" dirty="0"/>
                  <a:t>なので</a:t>
                </a:r>
                <a:endParaRPr kumimoji="1" lang="en-US" altLang="ja-JP" sz="2400" dirty="0"/>
              </a:p>
              <a:p>
                <a:endParaRPr kumimoji="1" lang="en-US" altLang="ja-JP" sz="2400" dirty="0"/>
              </a:p>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𝐾</m:t>
                      </m:r>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10</m:t>
                          </m:r>
                        </m:e>
                        <m:sup>
                          <m:r>
                            <a:rPr kumimoji="1" lang="en-US" altLang="ja-JP" sz="2400" b="0" i="1" smtClean="0">
                              <a:latin typeface="Cambria Math" panose="02040503050406030204" pitchFamily="18" charset="0"/>
                            </a:rPr>
                            <m:t>−6</m:t>
                          </m:r>
                        </m:sup>
                      </m:sSup>
                      <m:r>
                        <a:rPr kumimoji="1" lang="en-US" altLang="ja-JP" sz="2400" b="0" i="1" smtClean="0">
                          <a:latin typeface="Cambria Math" panose="02040503050406030204" pitchFamily="18" charset="0"/>
                        </a:rPr>
                        <m:t> </m:t>
                      </m:r>
                      <m:d>
                        <m:dPr>
                          <m:begChr m:val="["/>
                          <m:endChr m:val="]"/>
                          <m:ctrlPr>
                            <a:rPr kumimoji="1" lang="en-US" altLang="ja-JP" sz="2400" b="0" i="1" smtClean="0">
                              <a:latin typeface="Cambria Math" panose="02040503050406030204" pitchFamily="18" charset="0"/>
                            </a:rPr>
                          </m:ctrlPr>
                        </m:dPr>
                        <m:e>
                          <m:sSup>
                            <m:sSupPr>
                              <m:ctrlPr>
                                <a:rPr kumimoji="1" lang="en-US" altLang="ja-JP" sz="2400" b="0" i="1" smtClean="0">
                                  <a:latin typeface="Cambria Math" panose="02040503050406030204" pitchFamily="18" charset="0"/>
                                </a:rPr>
                              </m:ctrlPr>
                            </m:sSupPr>
                            <m:e>
                              <m:r>
                                <m:rPr>
                                  <m:sty m:val="p"/>
                                </m:rPr>
                                <a:rPr kumimoji="1" lang="en-US" altLang="ja-JP" sz="2400" b="0" i="0" smtClean="0">
                                  <a:latin typeface="Cambria Math" panose="02040503050406030204" pitchFamily="18" charset="0"/>
                                </a:rPr>
                                <m:t>m</m:t>
                              </m:r>
                            </m:e>
                            <m:sup>
                              <m:r>
                                <a:rPr kumimoji="1" lang="en-US" altLang="ja-JP" sz="2400" b="0" i="1" smtClean="0">
                                  <a:latin typeface="Cambria Math" panose="02040503050406030204" pitchFamily="18" charset="0"/>
                                </a:rPr>
                                <m:t>−1</m:t>
                              </m:r>
                            </m:sup>
                          </m:sSup>
                        </m:e>
                      </m:d>
                      <m:r>
                        <a:rPr kumimoji="1" lang="en-US" altLang="ja-JP" sz="2400" b="0" i="1" smtClean="0">
                          <a:latin typeface="Cambria Math" panose="02040503050406030204" pitchFamily="18" charset="0"/>
                        </a:rPr>
                        <m:t> ~1 [</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(1000 </m:t>
                          </m:r>
                          <m:r>
                            <m:rPr>
                              <m:sty m:val="p"/>
                            </m:rPr>
                            <a:rPr kumimoji="1" lang="en-US" altLang="ja-JP" sz="2400" b="0" i="0" smtClean="0">
                              <a:latin typeface="Cambria Math" panose="02040503050406030204" pitchFamily="18" charset="0"/>
                            </a:rPr>
                            <m:t>km</m:t>
                          </m:r>
                          <m:r>
                            <a:rPr kumimoji="1" lang="en-US" altLang="ja-JP" sz="2400" b="0" i="1" smtClean="0">
                              <a:latin typeface="Cambria Math" panose="02040503050406030204" pitchFamily="18" charset="0"/>
                            </a:rPr>
                            <m:t>)</m:t>
                          </m:r>
                        </m:e>
                        <m:sup>
                          <m:r>
                            <a:rPr kumimoji="1" lang="en-US" altLang="ja-JP" sz="2400" b="0" i="1" smtClean="0">
                              <a:latin typeface="Cambria Math" panose="02040503050406030204" pitchFamily="18" charset="0"/>
                            </a:rPr>
                            <m:t>−1</m:t>
                          </m:r>
                        </m:sup>
                      </m:sSup>
                      <m:r>
                        <a:rPr kumimoji="1" lang="en-US" altLang="ja-JP" sz="2400" b="0" i="1" smtClean="0">
                          <a:latin typeface="Cambria Math" panose="02040503050406030204" pitchFamily="18" charset="0"/>
                        </a:rPr>
                        <m:t>]</m:t>
                      </m:r>
                    </m:oMath>
                  </m:oMathPara>
                </a14:m>
                <a:endParaRPr kumimoji="1" lang="en-US" altLang="ja-JP" sz="2400" dirty="0"/>
              </a:p>
              <a:p>
                <a:endParaRPr kumimoji="1" lang="en-US" altLang="ja-JP" sz="2400" dirty="0"/>
              </a:p>
              <a:p>
                <a:r>
                  <a:rPr kumimoji="1" lang="ja-JP" altLang="en-US" sz="2400" dirty="0"/>
                  <a:t>北米大陸の東西方向の広がりは約 </a:t>
                </a:r>
                <a:r>
                  <a:rPr kumimoji="1" lang="en-US" altLang="ja-JP" sz="2400" dirty="0"/>
                  <a:t>4000 km </a:t>
                </a:r>
                <a:r>
                  <a:rPr kumimoji="1" lang="ja-JP" altLang="en-US" sz="2400" dirty="0"/>
                  <a:t>なので</a:t>
                </a:r>
                <a:r>
                  <a:rPr kumimoji="1" lang="en-US" altLang="ja-JP" sz="2400" dirty="0"/>
                  <a:t>, </a:t>
                </a:r>
                <a:r>
                  <a:rPr kumimoji="1" lang="ja-JP" altLang="en-US" sz="2400" dirty="0"/>
                  <a:t>上記の </a:t>
                </a:r>
                <a14:m>
                  <m:oMath xmlns:m="http://schemas.openxmlformats.org/officeDocument/2006/math">
                    <m:r>
                      <a:rPr kumimoji="1" lang="en-US" altLang="ja-JP" sz="2400" b="0" i="1" smtClean="0">
                        <a:latin typeface="Cambria Math" panose="02040503050406030204" pitchFamily="18" charset="0"/>
                      </a:rPr>
                      <m:t>𝐾</m:t>
                    </m:r>
                  </m:oMath>
                </a14:m>
                <a:r>
                  <a:rPr kumimoji="1" lang="en-US" altLang="ja-JP" sz="2400" dirty="0"/>
                  <a:t> </a:t>
                </a:r>
                <a:r>
                  <a:rPr kumimoji="1" lang="ja-JP" altLang="en-US" sz="2400" dirty="0"/>
                  <a:t>は </a:t>
                </a:r>
                <a:r>
                  <a:rPr kumimoji="1" lang="en-US" altLang="ja-JP" sz="2400" dirty="0"/>
                  <a:t>PNA </a:t>
                </a:r>
                <a:r>
                  <a:rPr kumimoji="1" lang="ja-JP" altLang="en-US" sz="2400" dirty="0"/>
                  <a:t>パターンと同じ</a:t>
                </a:r>
                <a:endParaRPr kumimoji="1" lang="en-US" altLang="ja-JP" sz="2400" dirty="0"/>
              </a:p>
              <a:p>
                <a:r>
                  <a:rPr kumimoji="1" lang="ja-JP" altLang="en-US" sz="2400" dirty="0"/>
                  <a:t>オーダーをとっていることがわかる</a:t>
                </a:r>
                <a:r>
                  <a:rPr kumimoji="1" lang="en-US" altLang="ja-JP" sz="2400" dirty="0"/>
                  <a:t>. </a:t>
                </a:r>
              </a:p>
            </p:txBody>
          </p:sp>
        </mc:Choice>
        <mc:Fallback>
          <p:sp>
            <p:nvSpPr>
              <p:cNvPr id="5" name="テキスト ボックス 4">
                <a:extLst>
                  <a:ext uri="{FF2B5EF4-FFF2-40B4-BE49-F238E27FC236}">
                    <a16:creationId xmlns:a16="http://schemas.microsoft.com/office/drawing/2014/main" id="{CB7AB57C-A8DA-7197-56BB-49FAC5C893E9}"/>
                  </a:ext>
                </a:extLst>
              </p:cNvPr>
              <p:cNvSpPr txBox="1">
                <a:spLocks noRot="1" noChangeAspect="1" noMove="1" noResize="1" noEditPoints="1" noAdjustHandles="1" noChangeArrowheads="1" noChangeShapeType="1" noTextEdit="1"/>
              </p:cNvSpPr>
              <p:nvPr/>
            </p:nvSpPr>
            <p:spPr>
              <a:xfrm>
                <a:off x="123290" y="1386772"/>
                <a:ext cx="11945420" cy="4536050"/>
              </a:xfrm>
              <a:prstGeom prst="rect">
                <a:avLst/>
              </a:prstGeom>
              <a:blipFill>
                <a:blip r:embed="rId3"/>
                <a:stretch>
                  <a:fillRect l="-765" t="-1477" b="-2148"/>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322CFD45-CB07-6353-E3E1-4873DA0A7390}"/>
              </a:ext>
            </a:extLst>
          </p:cNvPr>
          <p:cNvSpPr txBox="1"/>
          <p:nvPr/>
        </p:nvSpPr>
        <p:spPr>
          <a:xfrm>
            <a:off x="3" y="296607"/>
            <a:ext cx="11342669" cy="707886"/>
          </a:xfrm>
          <a:prstGeom prst="rect">
            <a:avLst/>
          </a:prstGeom>
          <a:noFill/>
        </p:spPr>
        <p:txBody>
          <a:bodyPr wrap="square" rtlCol="0">
            <a:spAutoFit/>
          </a:bodyPr>
          <a:lstStyle/>
          <a:p>
            <a:pPr marL="571500" indent="-571500">
              <a:buFont typeface="Wingdings" panose="05000000000000000000" pitchFamily="2" charset="2"/>
              <a:buChar char="l"/>
            </a:pPr>
            <a:r>
              <a:rPr kumimoji="1" lang="ja-JP" altLang="en-US" sz="4000" dirty="0"/>
              <a:t>単層の準地衡流におけるロスビー波</a:t>
            </a:r>
            <a:endParaRPr kumimoji="1" lang="en-US" altLang="ja-JP" sz="4000" dirty="0"/>
          </a:p>
        </p:txBody>
      </p:sp>
    </p:spTree>
    <p:extLst>
      <p:ext uri="{BB962C8B-B14F-4D97-AF65-F5344CB8AC3E}">
        <p14:creationId xmlns:p14="http://schemas.microsoft.com/office/powerpoint/2010/main" val="3531394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E3057D9-C397-8F1A-0453-79E244D66C98}"/>
              </a:ext>
            </a:extLst>
          </p:cNvPr>
          <p:cNvSpPr txBox="1"/>
          <p:nvPr/>
        </p:nvSpPr>
        <p:spPr>
          <a:xfrm>
            <a:off x="1" y="0"/>
            <a:ext cx="12191999" cy="923330"/>
          </a:xfrm>
          <a:prstGeom prst="rect">
            <a:avLst/>
          </a:prstGeom>
          <a:noFill/>
        </p:spPr>
        <p:txBody>
          <a:bodyPr wrap="square" rtlCol="0">
            <a:spAutoFit/>
          </a:bodyPr>
          <a:lstStyle/>
          <a:p>
            <a:r>
              <a:rPr kumimoji="1" lang="ja-JP" altLang="en-US" sz="5400" dirty="0"/>
              <a:t>　まとめ</a:t>
            </a:r>
          </a:p>
        </p:txBody>
      </p:sp>
      <p:sp>
        <p:nvSpPr>
          <p:cNvPr id="2" name="テキスト ボックス 1">
            <a:extLst>
              <a:ext uri="{FF2B5EF4-FFF2-40B4-BE49-F238E27FC236}">
                <a16:creationId xmlns:a16="http://schemas.microsoft.com/office/drawing/2014/main" id="{C1120607-F02F-8949-FA15-0EEA167567CB}"/>
              </a:ext>
            </a:extLst>
          </p:cNvPr>
          <p:cNvSpPr txBox="1"/>
          <p:nvPr/>
        </p:nvSpPr>
        <p:spPr>
          <a:xfrm>
            <a:off x="421054" y="1146518"/>
            <a:ext cx="11349892" cy="4832092"/>
          </a:xfrm>
          <a:prstGeom prst="rect">
            <a:avLst/>
          </a:prstGeom>
          <a:noFill/>
        </p:spPr>
        <p:txBody>
          <a:bodyPr wrap="square" rtlCol="0">
            <a:spAutoFit/>
          </a:bodyPr>
          <a:lstStyle/>
          <a:p>
            <a:pPr marL="457200" indent="-457200">
              <a:buFont typeface="Arial" panose="020B0604020202020204" pitchFamily="34" charset="0"/>
              <a:buChar char="•"/>
            </a:pPr>
            <a:r>
              <a:rPr kumimoji="1" lang="ja-JP" altLang="en-US" sz="2800" dirty="0"/>
              <a:t>太平洋・北米パターンは対流圏中層に現れるテレコネクションパターンのひとつ</a:t>
            </a:r>
            <a:r>
              <a:rPr kumimoji="1" lang="en-US" altLang="ja-JP" sz="2800" dirty="0"/>
              <a:t>.</a:t>
            </a:r>
          </a:p>
          <a:p>
            <a:r>
              <a:rPr kumimoji="1" lang="ja-JP" altLang="en-US" sz="2000" dirty="0"/>
              <a:t>　     テレコネクション</a:t>
            </a:r>
            <a:r>
              <a:rPr kumimoji="1" lang="en-US" altLang="ja-JP" sz="2000" dirty="0"/>
              <a:t>: </a:t>
            </a:r>
            <a:r>
              <a:rPr kumimoji="1" lang="ja-JP" altLang="en-US" sz="2000" dirty="0"/>
              <a:t>遠く離れた場所での温度や圧力などが相関をもって変動する現象</a:t>
            </a:r>
            <a:r>
              <a:rPr kumimoji="1" lang="en-US" altLang="ja-JP" sz="2000" dirty="0"/>
              <a:t>.</a:t>
            </a:r>
          </a:p>
          <a:p>
            <a:pPr marL="342900" indent="-342900">
              <a:buFont typeface="Arial" panose="020B0604020202020204" pitchFamily="34" charset="0"/>
              <a:buChar char="•"/>
            </a:pPr>
            <a:endParaRPr kumimoji="1" lang="en-US" altLang="ja-JP" sz="2800" dirty="0"/>
          </a:p>
          <a:p>
            <a:pPr marL="342900" indent="-342900">
              <a:buFont typeface="Arial" panose="020B0604020202020204" pitchFamily="34" charset="0"/>
              <a:buChar char="•"/>
            </a:pPr>
            <a:r>
              <a:rPr kumimoji="1" lang="en-US" altLang="ja-JP" sz="2800" dirty="0"/>
              <a:t>4</a:t>
            </a:r>
            <a:r>
              <a:rPr kumimoji="1" lang="ja-JP" altLang="en-US" sz="2800" dirty="0"/>
              <a:t> つの作用中心をもち</a:t>
            </a:r>
            <a:r>
              <a:rPr kumimoji="1" lang="en-US" altLang="ja-JP" sz="2800" dirty="0"/>
              <a:t>, </a:t>
            </a:r>
            <a:r>
              <a:rPr kumimoji="1" lang="ja-JP" altLang="en-US" sz="2800" dirty="0"/>
              <a:t>北米の冬季の気象に影響を与える</a:t>
            </a:r>
            <a:r>
              <a:rPr kumimoji="1" lang="en-US" altLang="ja-JP" sz="2800" dirty="0"/>
              <a:t>. </a:t>
            </a:r>
          </a:p>
          <a:p>
            <a:pPr marL="342900" indent="-342900">
              <a:buFont typeface="Arial" panose="020B0604020202020204" pitchFamily="34" charset="0"/>
              <a:buChar char="•"/>
            </a:pPr>
            <a:endParaRPr kumimoji="1" lang="en-US" altLang="ja-JP" sz="2800" dirty="0"/>
          </a:p>
          <a:p>
            <a:pPr marL="342900" indent="-342900">
              <a:buFont typeface="Arial" panose="020B0604020202020204" pitchFamily="34" charset="0"/>
              <a:buChar char="•"/>
            </a:pPr>
            <a:r>
              <a:rPr kumimoji="1" lang="ja-JP" altLang="en-US" sz="2800" dirty="0"/>
              <a:t>各高度のパターン中心が水平方向にあまりずれていない </a:t>
            </a:r>
            <a:r>
              <a:rPr kumimoji="1" lang="en-US" altLang="ja-JP" sz="2800" dirty="0"/>
              <a:t>(</a:t>
            </a:r>
            <a:r>
              <a:rPr kumimoji="1" lang="ja-JP" altLang="en-US" sz="2800" dirty="0"/>
              <a:t>順圧構造</a:t>
            </a:r>
            <a:r>
              <a:rPr kumimoji="1" lang="en-US" altLang="ja-JP" sz="2800" dirty="0"/>
              <a:t>). </a:t>
            </a:r>
          </a:p>
          <a:p>
            <a:pPr marL="342900" indent="-342900">
              <a:buFont typeface="Arial" panose="020B0604020202020204" pitchFamily="34" charset="0"/>
              <a:buChar char="•"/>
            </a:pPr>
            <a:endParaRPr kumimoji="1" lang="en-US" altLang="ja-JP" sz="2800" dirty="0"/>
          </a:p>
          <a:p>
            <a:pPr marL="342900" indent="-342900">
              <a:buFont typeface="Arial" panose="020B0604020202020204" pitchFamily="34" charset="0"/>
              <a:buChar char="•"/>
            </a:pPr>
            <a:r>
              <a:rPr kumimoji="1" lang="ja-JP" altLang="en-US" sz="2800" dirty="0"/>
              <a:t>太平洋・北米パターンは定常ロスビー波である</a:t>
            </a:r>
            <a:r>
              <a:rPr kumimoji="1" lang="en-US" altLang="ja-JP" sz="2800" dirty="0"/>
              <a:t>. </a:t>
            </a:r>
          </a:p>
          <a:p>
            <a:r>
              <a:rPr kumimoji="1" lang="en-US" altLang="ja-JP" sz="2400" dirty="0"/>
              <a:t>     </a:t>
            </a:r>
            <a:r>
              <a:rPr kumimoji="1" lang="ja-JP" altLang="en-US" sz="2000" dirty="0"/>
              <a:t>ロスビー波</a:t>
            </a:r>
            <a:r>
              <a:rPr kumimoji="1" lang="en-US" altLang="ja-JP" sz="2000" dirty="0"/>
              <a:t>: </a:t>
            </a:r>
            <a:r>
              <a:rPr kumimoji="1" lang="ja-JP" altLang="en-US" sz="2000" dirty="0"/>
              <a:t>ポテンシャル渦度を保存する波動</a:t>
            </a:r>
            <a:r>
              <a:rPr kumimoji="1" lang="en-US" altLang="ja-JP" sz="2000" dirty="0"/>
              <a:t>.</a:t>
            </a:r>
          </a:p>
          <a:p>
            <a:r>
              <a:rPr kumimoji="1" lang="en-US" altLang="ja-JP" sz="2000" dirty="0"/>
              <a:t>                            </a:t>
            </a:r>
            <a:r>
              <a:rPr kumimoji="1" lang="ja-JP" altLang="en-US" sz="2000" dirty="0"/>
              <a:t>基本流がなければ位相速度は常に西向き</a:t>
            </a:r>
            <a:r>
              <a:rPr kumimoji="1" lang="en-US" altLang="ja-JP" sz="2000" dirty="0"/>
              <a:t>.</a:t>
            </a:r>
          </a:p>
          <a:p>
            <a:r>
              <a:rPr kumimoji="1" lang="en-US" altLang="ja-JP" sz="2000" dirty="0"/>
              <a:t>     </a:t>
            </a:r>
            <a:r>
              <a:rPr kumimoji="1" lang="ja-JP" altLang="en-US" sz="2000" dirty="0"/>
              <a:t>定常ロスビー波</a:t>
            </a:r>
            <a:r>
              <a:rPr kumimoji="1" lang="en-US" altLang="ja-JP" sz="2000" dirty="0"/>
              <a:t>: </a:t>
            </a:r>
            <a:r>
              <a:rPr kumimoji="1" lang="ja-JP" altLang="en-US" sz="2000" dirty="0"/>
              <a:t>ロスビー波による西進と偏西風による東進が釣り合って位相が停滞したもの</a:t>
            </a:r>
            <a:r>
              <a:rPr kumimoji="1" lang="en-US" altLang="ja-JP" sz="2000" dirty="0"/>
              <a:t>.</a:t>
            </a:r>
            <a:endParaRPr kumimoji="1" lang="en-US" altLang="ja-JP" sz="2400" dirty="0"/>
          </a:p>
        </p:txBody>
      </p:sp>
    </p:spTree>
    <p:extLst>
      <p:ext uri="{BB962C8B-B14F-4D97-AF65-F5344CB8AC3E}">
        <p14:creationId xmlns:p14="http://schemas.microsoft.com/office/powerpoint/2010/main" val="387384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E3057D9-C397-8F1A-0453-79E244D66C98}"/>
              </a:ext>
            </a:extLst>
          </p:cNvPr>
          <p:cNvSpPr txBox="1"/>
          <p:nvPr/>
        </p:nvSpPr>
        <p:spPr>
          <a:xfrm>
            <a:off x="1" y="0"/>
            <a:ext cx="12191999" cy="923330"/>
          </a:xfrm>
          <a:prstGeom prst="rect">
            <a:avLst/>
          </a:prstGeom>
          <a:noFill/>
        </p:spPr>
        <p:txBody>
          <a:bodyPr wrap="square" rtlCol="0">
            <a:spAutoFit/>
          </a:bodyPr>
          <a:lstStyle/>
          <a:p>
            <a:r>
              <a:rPr kumimoji="1" lang="ja-JP" altLang="en-US" sz="5400" dirty="0"/>
              <a:t>　参考文献</a:t>
            </a:r>
          </a:p>
        </p:txBody>
      </p:sp>
      <p:sp>
        <p:nvSpPr>
          <p:cNvPr id="2" name="テキスト ボックス 1">
            <a:extLst>
              <a:ext uri="{FF2B5EF4-FFF2-40B4-BE49-F238E27FC236}">
                <a16:creationId xmlns:a16="http://schemas.microsoft.com/office/drawing/2014/main" id="{81BE68AA-D995-3EDA-C7AD-07F545C85AF1}"/>
              </a:ext>
            </a:extLst>
          </p:cNvPr>
          <p:cNvSpPr txBox="1"/>
          <p:nvPr/>
        </p:nvSpPr>
        <p:spPr>
          <a:xfrm>
            <a:off x="471866" y="1739376"/>
            <a:ext cx="10994094" cy="1569660"/>
          </a:xfrm>
          <a:prstGeom prst="rect">
            <a:avLst/>
          </a:prstGeom>
          <a:noFill/>
        </p:spPr>
        <p:txBody>
          <a:bodyPr wrap="square" rtlCol="0">
            <a:spAutoFit/>
          </a:bodyPr>
          <a:lstStyle/>
          <a:p>
            <a:pPr marL="342900" indent="-342900">
              <a:buFont typeface="Arial" panose="020B0604020202020204" pitchFamily="34" charset="0"/>
              <a:buChar char="•"/>
            </a:pPr>
            <a:r>
              <a:rPr kumimoji="1" lang="en-US" altLang="ja-JP" sz="2400" dirty="0"/>
              <a:t>Wallace, J. M., and D. S. </a:t>
            </a:r>
            <a:r>
              <a:rPr kumimoji="1" lang="en-US" altLang="ja-JP" sz="2400" dirty="0" err="1"/>
              <a:t>Gutzler</a:t>
            </a:r>
            <a:r>
              <a:rPr kumimoji="1" lang="en-US" altLang="ja-JP" sz="2400" dirty="0"/>
              <a:t>, 1981: Teleconnections in the geopotential height field during the Northern Hemisphere winter. </a:t>
            </a:r>
            <a:r>
              <a:rPr kumimoji="1" lang="en-US" altLang="ja-JP" sz="2400" i="1" dirty="0"/>
              <a:t>Mon. Wea. Rev</a:t>
            </a:r>
            <a:r>
              <a:rPr kumimoji="1" lang="en-US" altLang="ja-JP" sz="2400" dirty="0"/>
              <a:t>., </a:t>
            </a:r>
            <a:r>
              <a:rPr kumimoji="1" lang="en-US" altLang="ja-JP" sz="2400" b="1" dirty="0"/>
              <a:t>109</a:t>
            </a:r>
            <a:r>
              <a:rPr kumimoji="1" lang="en-US" altLang="ja-JP" sz="2400" dirty="0"/>
              <a:t>, 784-812.</a:t>
            </a:r>
          </a:p>
          <a:p>
            <a:pPr marL="342900" indent="-342900">
              <a:buFont typeface="Arial" panose="020B0604020202020204" pitchFamily="34" charset="0"/>
              <a:buChar char="•"/>
            </a:pPr>
            <a:r>
              <a:rPr kumimoji="1" lang="en-US" altLang="ja-JP" sz="2400" dirty="0" err="1"/>
              <a:t>Vallis</a:t>
            </a:r>
            <a:r>
              <a:rPr kumimoji="1" lang="en-US" altLang="ja-JP" sz="2400" dirty="0"/>
              <a:t>, G. K., 2017. Atmospheric and Oceanic Fluid Dynamics: Fundamentals and Large-scale Circulation, 2nd </a:t>
            </a:r>
            <a:r>
              <a:rPr kumimoji="1" lang="en-US" altLang="ja-JP" sz="2400" dirty="0" err="1"/>
              <a:t>edn</a:t>
            </a:r>
            <a:r>
              <a:rPr kumimoji="1" lang="en-US" altLang="ja-JP" sz="2400" dirty="0"/>
              <a:t>. Cambridge University Press. 946 pp.</a:t>
            </a:r>
          </a:p>
        </p:txBody>
      </p:sp>
    </p:spTree>
    <p:extLst>
      <p:ext uri="{BB962C8B-B14F-4D97-AF65-F5344CB8AC3E}">
        <p14:creationId xmlns:p14="http://schemas.microsoft.com/office/powerpoint/2010/main" val="85300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56A7AD0-0B94-4EB4-AA95-27F8F9C3B383}"/>
              </a:ext>
            </a:extLst>
          </p:cNvPr>
          <p:cNvPicPr>
            <a:picLocks noChangeAspect="1"/>
          </p:cNvPicPr>
          <p:nvPr/>
        </p:nvPicPr>
        <p:blipFill rotWithShape="1">
          <a:blip r:embed="rId3"/>
          <a:srcRect r="53512" b="51961"/>
          <a:stretch/>
        </p:blipFill>
        <p:spPr>
          <a:xfrm>
            <a:off x="7044920" y="519986"/>
            <a:ext cx="4919018" cy="4678737"/>
          </a:xfrm>
          <a:prstGeom prst="rect">
            <a:avLst/>
          </a:prstGeom>
        </p:spPr>
      </p:pic>
      <p:sp>
        <p:nvSpPr>
          <p:cNvPr id="12" name="テキスト ボックス 11">
            <a:extLst>
              <a:ext uri="{FF2B5EF4-FFF2-40B4-BE49-F238E27FC236}">
                <a16:creationId xmlns:a16="http://schemas.microsoft.com/office/drawing/2014/main" id="{F10610AE-20A8-3668-0FB4-370C4D59FF51}"/>
              </a:ext>
            </a:extLst>
          </p:cNvPr>
          <p:cNvSpPr txBox="1"/>
          <p:nvPr/>
        </p:nvSpPr>
        <p:spPr>
          <a:xfrm>
            <a:off x="6881533" y="5262585"/>
            <a:ext cx="5245791" cy="923330"/>
          </a:xfrm>
          <a:prstGeom prst="rect">
            <a:avLst/>
          </a:prstGeom>
          <a:noFill/>
        </p:spPr>
        <p:txBody>
          <a:bodyPr wrap="square" rtlCol="0">
            <a:spAutoFit/>
          </a:bodyPr>
          <a:lstStyle/>
          <a:p>
            <a:pPr algn="ctr"/>
            <a:r>
              <a:rPr kumimoji="1" lang="ja-JP" altLang="en-US" dirty="0"/>
              <a:t>ハワイ付近</a:t>
            </a:r>
            <a:r>
              <a:rPr kumimoji="1" lang="en-US" altLang="ja-JP" dirty="0"/>
              <a:t> (20</a:t>
            </a:r>
            <a:r>
              <a:rPr kumimoji="1" lang="ja-JP" altLang="en-US" dirty="0"/>
              <a:t>ﾟ</a:t>
            </a:r>
            <a:r>
              <a:rPr kumimoji="1" lang="en-US" altLang="ja-JP" dirty="0"/>
              <a:t>N, 160</a:t>
            </a:r>
            <a:r>
              <a:rPr kumimoji="1" lang="ja-JP" altLang="en-US" dirty="0"/>
              <a:t>ﾟ</a:t>
            </a:r>
            <a:r>
              <a:rPr kumimoji="1" lang="en-US" altLang="ja-JP" dirty="0"/>
              <a:t>W) </a:t>
            </a:r>
            <a:r>
              <a:rPr kumimoji="1" lang="ja-JP" altLang="en-US" dirty="0"/>
              <a:t>を基準格子点とする</a:t>
            </a:r>
            <a:r>
              <a:rPr kumimoji="1" lang="en-US" altLang="ja-JP" dirty="0"/>
              <a:t> </a:t>
            </a:r>
          </a:p>
          <a:p>
            <a:pPr algn="ctr"/>
            <a:r>
              <a:rPr kumimoji="1" lang="en-US" altLang="ja-JP" dirty="0"/>
              <a:t>500 </a:t>
            </a:r>
            <a:r>
              <a:rPr kumimoji="1" lang="en-US" altLang="ja-JP" dirty="0" err="1"/>
              <a:t>hPa</a:t>
            </a:r>
            <a:r>
              <a:rPr kumimoji="1" lang="en-US" altLang="ja-JP" dirty="0"/>
              <a:t> </a:t>
            </a:r>
            <a:r>
              <a:rPr kumimoji="1" lang="ja-JP" altLang="en-US" dirty="0"/>
              <a:t>ジオポテンシャル高度の一点相関図</a:t>
            </a:r>
            <a:r>
              <a:rPr kumimoji="1" lang="en-US" altLang="ja-JP" dirty="0"/>
              <a:t>*.</a:t>
            </a:r>
            <a:r>
              <a:rPr kumimoji="1" lang="ja-JP" altLang="en-US" dirty="0"/>
              <a:t> </a:t>
            </a:r>
            <a:endParaRPr kumimoji="1" lang="en-US" altLang="ja-JP" dirty="0"/>
          </a:p>
          <a:p>
            <a:pPr algn="ctr"/>
            <a:r>
              <a:rPr kumimoji="1" lang="ja-JP" altLang="en-US" dirty="0"/>
              <a:t>図中の値は相関係数</a:t>
            </a:r>
            <a:r>
              <a:rPr kumimoji="1" lang="en-US" altLang="ja-JP" dirty="0"/>
              <a:t>.</a:t>
            </a:r>
          </a:p>
        </p:txBody>
      </p:sp>
      <p:sp>
        <p:nvSpPr>
          <p:cNvPr id="5" name="テキスト ボックス 4">
            <a:extLst>
              <a:ext uri="{FF2B5EF4-FFF2-40B4-BE49-F238E27FC236}">
                <a16:creationId xmlns:a16="http://schemas.microsoft.com/office/drawing/2014/main" id="{B89B581F-0149-21AE-A1A8-C647F7D62E5E}"/>
              </a:ext>
            </a:extLst>
          </p:cNvPr>
          <p:cNvSpPr txBox="1"/>
          <p:nvPr/>
        </p:nvSpPr>
        <p:spPr>
          <a:xfrm>
            <a:off x="243394" y="6406877"/>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3" name="テキスト ボックス 2">
            <a:extLst>
              <a:ext uri="{FF2B5EF4-FFF2-40B4-BE49-F238E27FC236}">
                <a16:creationId xmlns:a16="http://schemas.microsoft.com/office/drawing/2014/main" id="{C645E9CE-471D-C07C-6D33-97C85F0C7BD3}"/>
              </a:ext>
            </a:extLst>
          </p:cNvPr>
          <p:cNvSpPr txBox="1"/>
          <p:nvPr/>
        </p:nvSpPr>
        <p:spPr>
          <a:xfrm>
            <a:off x="0" y="853225"/>
            <a:ext cx="8187538" cy="707886"/>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4000" dirty="0"/>
              <a:t>テレコネクションとは</a:t>
            </a:r>
            <a:endParaRPr kumimoji="1" lang="en-US" altLang="ja-JP" sz="4000" dirty="0"/>
          </a:p>
        </p:txBody>
      </p:sp>
      <p:sp>
        <p:nvSpPr>
          <p:cNvPr id="2" name="テキスト ボックス 1">
            <a:extLst>
              <a:ext uri="{FF2B5EF4-FFF2-40B4-BE49-F238E27FC236}">
                <a16:creationId xmlns:a16="http://schemas.microsoft.com/office/drawing/2014/main" id="{E1592276-D144-56B8-CA70-9A6FF8D1A361}"/>
              </a:ext>
            </a:extLst>
          </p:cNvPr>
          <p:cNvSpPr txBox="1"/>
          <p:nvPr/>
        </p:nvSpPr>
        <p:spPr>
          <a:xfrm>
            <a:off x="1" y="0"/>
            <a:ext cx="12191999" cy="923330"/>
          </a:xfrm>
          <a:prstGeom prst="rect">
            <a:avLst/>
          </a:prstGeom>
          <a:noFill/>
        </p:spPr>
        <p:txBody>
          <a:bodyPr wrap="square" rtlCol="0">
            <a:spAutoFit/>
          </a:bodyPr>
          <a:lstStyle/>
          <a:p>
            <a:r>
              <a:rPr kumimoji="1" lang="ja-JP" altLang="en-US" sz="5400" dirty="0"/>
              <a:t>　はじめに</a:t>
            </a:r>
          </a:p>
        </p:txBody>
      </p:sp>
      <p:sp>
        <p:nvSpPr>
          <p:cNvPr id="10" name="テキスト ボックス 9">
            <a:extLst>
              <a:ext uri="{FF2B5EF4-FFF2-40B4-BE49-F238E27FC236}">
                <a16:creationId xmlns:a16="http://schemas.microsoft.com/office/drawing/2014/main" id="{513AA641-B887-D5E4-7915-F7C6CCD51833}"/>
              </a:ext>
            </a:extLst>
          </p:cNvPr>
          <p:cNvSpPr txBox="1"/>
          <p:nvPr/>
        </p:nvSpPr>
        <p:spPr>
          <a:xfrm>
            <a:off x="243394" y="2038801"/>
            <a:ext cx="5618999" cy="3046988"/>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t>地球上の遠く離れた場所で観測された気象学的なパラメータが</a:t>
            </a:r>
            <a:r>
              <a:rPr kumimoji="1" lang="en-US" altLang="ja-JP" sz="2400" dirty="0"/>
              <a:t>, </a:t>
            </a:r>
            <a:r>
              <a:rPr kumimoji="1" lang="ja-JP" altLang="en-US" sz="2400" dirty="0"/>
              <a:t>互いに相関をもって変動する現象</a:t>
            </a:r>
            <a:r>
              <a:rPr kumimoji="1" lang="en-US" altLang="ja-JP" sz="2400" dirty="0"/>
              <a:t>.</a:t>
            </a:r>
          </a:p>
          <a:p>
            <a:endParaRPr kumimoji="1" lang="en-US" altLang="ja-JP" sz="2400" dirty="0"/>
          </a:p>
          <a:p>
            <a:pPr marL="342900" indent="-342900">
              <a:buFont typeface="Arial" panose="020B0604020202020204" pitchFamily="34" charset="0"/>
              <a:buChar char="•"/>
            </a:pPr>
            <a:r>
              <a:rPr kumimoji="1" lang="ja-JP" altLang="en-US" sz="2400" dirty="0"/>
              <a:t>東西波数が </a:t>
            </a:r>
            <a:r>
              <a:rPr kumimoji="1" lang="en-US" altLang="ja-JP" sz="2400" dirty="0"/>
              <a:t>1 – 3 </a:t>
            </a:r>
            <a:r>
              <a:rPr kumimoji="1" lang="ja-JP" altLang="en-US" sz="2400" dirty="0"/>
              <a:t>程度のロスビー波の時間変動する振る舞いに関する証拠を与える</a:t>
            </a:r>
            <a:r>
              <a:rPr kumimoji="1" lang="en-US" altLang="ja-JP" sz="2400" dirty="0"/>
              <a:t>.</a:t>
            </a:r>
          </a:p>
          <a:p>
            <a:endParaRPr kumimoji="1" lang="en-US" altLang="ja-JP" sz="2400" dirty="0"/>
          </a:p>
        </p:txBody>
      </p:sp>
    </p:spTree>
    <p:extLst>
      <p:ext uri="{BB962C8B-B14F-4D97-AF65-F5344CB8AC3E}">
        <p14:creationId xmlns:p14="http://schemas.microsoft.com/office/powerpoint/2010/main" val="3188354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56A7AD0-0B94-4EB4-AA95-27F8F9C3B383}"/>
              </a:ext>
            </a:extLst>
          </p:cNvPr>
          <p:cNvPicPr>
            <a:picLocks noChangeAspect="1"/>
          </p:cNvPicPr>
          <p:nvPr/>
        </p:nvPicPr>
        <p:blipFill rotWithShape="1">
          <a:blip r:embed="rId3"/>
          <a:srcRect r="53512" b="51961"/>
          <a:stretch/>
        </p:blipFill>
        <p:spPr>
          <a:xfrm>
            <a:off x="7044920" y="519986"/>
            <a:ext cx="4919018" cy="4678737"/>
          </a:xfrm>
          <a:prstGeom prst="rect">
            <a:avLst/>
          </a:prstGeom>
        </p:spPr>
      </p:pic>
      <p:sp>
        <p:nvSpPr>
          <p:cNvPr id="12" name="テキスト ボックス 11">
            <a:extLst>
              <a:ext uri="{FF2B5EF4-FFF2-40B4-BE49-F238E27FC236}">
                <a16:creationId xmlns:a16="http://schemas.microsoft.com/office/drawing/2014/main" id="{F10610AE-20A8-3668-0FB4-370C4D59FF51}"/>
              </a:ext>
            </a:extLst>
          </p:cNvPr>
          <p:cNvSpPr txBox="1"/>
          <p:nvPr/>
        </p:nvSpPr>
        <p:spPr>
          <a:xfrm>
            <a:off x="6881533" y="5262585"/>
            <a:ext cx="5245791" cy="923330"/>
          </a:xfrm>
          <a:prstGeom prst="rect">
            <a:avLst/>
          </a:prstGeom>
          <a:noFill/>
        </p:spPr>
        <p:txBody>
          <a:bodyPr wrap="square" rtlCol="0">
            <a:spAutoFit/>
          </a:bodyPr>
          <a:lstStyle/>
          <a:p>
            <a:pPr algn="ctr"/>
            <a:r>
              <a:rPr kumimoji="1" lang="ja-JP" altLang="en-US" dirty="0"/>
              <a:t>ハワイ付近</a:t>
            </a:r>
            <a:r>
              <a:rPr kumimoji="1" lang="en-US" altLang="ja-JP" dirty="0"/>
              <a:t> (20</a:t>
            </a:r>
            <a:r>
              <a:rPr kumimoji="1" lang="ja-JP" altLang="en-US" dirty="0"/>
              <a:t>ﾟ</a:t>
            </a:r>
            <a:r>
              <a:rPr kumimoji="1" lang="en-US" altLang="ja-JP" dirty="0"/>
              <a:t>N, 160</a:t>
            </a:r>
            <a:r>
              <a:rPr kumimoji="1" lang="ja-JP" altLang="en-US" dirty="0"/>
              <a:t>ﾟ</a:t>
            </a:r>
            <a:r>
              <a:rPr kumimoji="1" lang="en-US" altLang="ja-JP" dirty="0"/>
              <a:t>W) </a:t>
            </a:r>
            <a:r>
              <a:rPr kumimoji="1" lang="ja-JP" altLang="en-US" dirty="0"/>
              <a:t>を基準格子点とする</a:t>
            </a:r>
            <a:r>
              <a:rPr kumimoji="1" lang="en-US" altLang="ja-JP" dirty="0"/>
              <a:t> </a:t>
            </a:r>
          </a:p>
          <a:p>
            <a:pPr algn="ctr"/>
            <a:r>
              <a:rPr kumimoji="1" lang="en-US" altLang="ja-JP" dirty="0"/>
              <a:t>500 </a:t>
            </a:r>
            <a:r>
              <a:rPr kumimoji="1" lang="en-US" altLang="ja-JP" dirty="0" err="1"/>
              <a:t>hPa</a:t>
            </a:r>
            <a:r>
              <a:rPr kumimoji="1" lang="en-US" altLang="ja-JP" dirty="0"/>
              <a:t> </a:t>
            </a:r>
            <a:r>
              <a:rPr kumimoji="1" lang="ja-JP" altLang="en-US" dirty="0"/>
              <a:t>ジオポテンシャル高度の一点相関図</a:t>
            </a:r>
            <a:r>
              <a:rPr kumimoji="1" lang="en-US" altLang="ja-JP" dirty="0"/>
              <a:t>*.</a:t>
            </a:r>
            <a:r>
              <a:rPr kumimoji="1" lang="ja-JP" altLang="en-US" dirty="0"/>
              <a:t> </a:t>
            </a:r>
            <a:endParaRPr kumimoji="1" lang="en-US" altLang="ja-JP" dirty="0"/>
          </a:p>
          <a:p>
            <a:pPr algn="ctr"/>
            <a:r>
              <a:rPr kumimoji="1" lang="ja-JP" altLang="en-US" dirty="0"/>
              <a:t>図中の値は相関係数</a:t>
            </a:r>
            <a:r>
              <a:rPr kumimoji="1" lang="en-US" altLang="ja-JP" dirty="0"/>
              <a:t>.</a:t>
            </a:r>
          </a:p>
        </p:txBody>
      </p:sp>
      <p:sp>
        <p:nvSpPr>
          <p:cNvPr id="5" name="テキスト ボックス 4">
            <a:extLst>
              <a:ext uri="{FF2B5EF4-FFF2-40B4-BE49-F238E27FC236}">
                <a16:creationId xmlns:a16="http://schemas.microsoft.com/office/drawing/2014/main" id="{B89B581F-0149-21AE-A1A8-C647F7D62E5E}"/>
              </a:ext>
            </a:extLst>
          </p:cNvPr>
          <p:cNvSpPr txBox="1"/>
          <p:nvPr/>
        </p:nvSpPr>
        <p:spPr>
          <a:xfrm>
            <a:off x="243394" y="6406877"/>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3" name="テキスト ボックス 2">
            <a:extLst>
              <a:ext uri="{FF2B5EF4-FFF2-40B4-BE49-F238E27FC236}">
                <a16:creationId xmlns:a16="http://schemas.microsoft.com/office/drawing/2014/main" id="{C645E9CE-471D-C07C-6D33-97C85F0C7BD3}"/>
              </a:ext>
            </a:extLst>
          </p:cNvPr>
          <p:cNvSpPr txBox="1"/>
          <p:nvPr/>
        </p:nvSpPr>
        <p:spPr>
          <a:xfrm>
            <a:off x="0" y="853225"/>
            <a:ext cx="8187538" cy="707886"/>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4000" dirty="0"/>
              <a:t>太平洋・北米 </a:t>
            </a:r>
            <a:r>
              <a:rPr kumimoji="1" lang="en-US" altLang="ja-JP" sz="4000" dirty="0"/>
              <a:t>(PNA) </a:t>
            </a:r>
            <a:r>
              <a:rPr kumimoji="1" lang="ja-JP" altLang="en-US" sz="4000" dirty="0"/>
              <a:t>パターン</a:t>
            </a:r>
            <a:r>
              <a:rPr kumimoji="1" lang="en-US" altLang="ja-JP" sz="4000" dirty="0"/>
              <a:t> </a:t>
            </a:r>
            <a:r>
              <a:rPr kumimoji="1" lang="ja-JP" altLang="en-US" sz="4000" dirty="0"/>
              <a:t>とは</a:t>
            </a:r>
            <a:endParaRPr kumimoji="1" lang="en-US" altLang="ja-JP" sz="4000" dirty="0"/>
          </a:p>
        </p:txBody>
      </p:sp>
      <p:sp>
        <p:nvSpPr>
          <p:cNvPr id="4" name="テキスト ボックス 3">
            <a:extLst>
              <a:ext uri="{FF2B5EF4-FFF2-40B4-BE49-F238E27FC236}">
                <a16:creationId xmlns:a16="http://schemas.microsoft.com/office/drawing/2014/main" id="{585E072E-1AAB-C60B-1912-F388FF7FB430}"/>
              </a:ext>
            </a:extLst>
          </p:cNvPr>
          <p:cNvSpPr txBox="1"/>
          <p:nvPr/>
        </p:nvSpPr>
        <p:spPr>
          <a:xfrm>
            <a:off x="128179" y="1849791"/>
            <a:ext cx="6566681" cy="4154984"/>
          </a:xfrm>
          <a:prstGeom prst="rect">
            <a:avLst/>
          </a:prstGeom>
          <a:noFill/>
        </p:spPr>
        <p:txBody>
          <a:bodyPr wrap="square" rtlCol="0">
            <a:spAutoFit/>
          </a:bodyPr>
          <a:lstStyle/>
          <a:p>
            <a:pPr marL="342900" indent="-342900">
              <a:buFont typeface="Arial" panose="020B0604020202020204" pitchFamily="34" charset="0"/>
              <a:buChar char="•"/>
            </a:pPr>
            <a:r>
              <a:rPr kumimoji="1" lang="ja-JP" altLang="en-US" sz="2400" dirty="0"/>
              <a:t>対流圏中層に現れるテレコネクションパターンのひとつ</a:t>
            </a:r>
            <a:r>
              <a:rPr kumimoji="1" lang="en-US" altLang="ja-JP" sz="2400" dirty="0"/>
              <a:t>.</a:t>
            </a:r>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ja-JP" altLang="en-US" sz="2400" dirty="0"/>
              <a:t>ハワイ付近</a:t>
            </a:r>
            <a:r>
              <a:rPr kumimoji="1" lang="en-US" altLang="ja-JP" sz="2400" dirty="0"/>
              <a:t>, </a:t>
            </a:r>
            <a:r>
              <a:rPr kumimoji="1" lang="ja-JP" altLang="en-US" sz="2400" dirty="0"/>
              <a:t>北太平洋上</a:t>
            </a:r>
            <a:r>
              <a:rPr kumimoji="1" lang="en-US" altLang="ja-JP" sz="2400" dirty="0"/>
              <a:t>, </a:t>
            </a:r>
            <a:r>
              <a:rPr kumimoji="1" lang="ja-JP" altLang="en-US" sz="2400" dirty="0"/>
              <a:t>カナダ西部</a:t>
            </a:r>
            <a:r>
              <a:rPr kumimoji="1" lang="en-US" altLang="ja-JP" sz="2400" dirty="0"/>
              <a:t>, </a:t>
            </a:r>
            <a:r>
              <a:rPr kumimoji="1" lang="ja-JP" altLang="en-US" sz="2400" dirty="0"/>
              <a:t>アメリカ東部の </a:t>
            </a:r>
            <a:r>
              <a:rPr kumimoji="1" lang="en-US" altLang="ja-JP" sz="2400" dirty="0"/>
              <a:t>4 </a:t>
            </a:r>
            <a:r>
              <a:rPr kumimoji="1" lang="ja-JP" altLang="en-US" sz="2400" dirty="0"/>
              <a:t>つの作用中心からなる</a:t>
            </a:r>
            <a:r>
              <a:rPr kumimoji="1" lang="en-US" altLang="ja-JP" sz="2400" dirty="0"/>
              <a:t>. </a:t>
            </a:r>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en-US" altLang="ja-JP" sz="2400" dirty="0"/>
              <a:t>1950</a:t>
            </a:r>
            <a:r>
              <a:rPr kumimoji="1" lang="ja-JP" altLang="en-US" sz="2400" dirty="0"/>
              <a:t> 年代からその存在をアメリカの予報官に知られていた</a:t>
            </a:r>
            <a:r>
              <a:rPr kumimoji="1" lang="en-US" altLang="ja-JP" sz="2400" dirty="0"/>
              <a:t>.</a:t>
            </a:r>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ja-JP" altLang="en-US" sz="2400" dirty="0"/>
              <a:t>北米での偏西風の蛇行やブロッキング現象と関係がある</a:t>
            </a:r>
            <a:r>
              <a:rPr kumimoji="1" lang="en-US" altLang="ja-JP" sz="2400" dirty="0"/>
              <a:t>.</a:t>
            </a:r>
          </a:p>
        </p:txBody>
      </p:sp>
      <p:sp>
        <p:nvSpPr>
          <p:cNvPr id="6" name="楕円 5">
            <a:extLst>
              <a:ext uri="{FF2B5EF4-FFF2-40B4-BE49-F238E27FC236}">
                <a16:creationId xmlns:a16="http://schemas.microsoft.com/office/drawing/2014/main" id="{4D482299-6DC4-3B38-D5F1-CFDDB5537568}"/>
              </a:ext>
            </a:extLst>
          </p:cNvPr>
          <p:cNvSpPr/>
          <p:nvPr/>
        </p:nvSpPr>
        <p:spPr>
          <a:xfrm rot="1534343">
            <a:off x="7913173" y="4601848"/>
            <a:ext cx="938454" cy="57452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2F599F1-7264-3445-D0CC-391AC40E0D89}"/>
              </a:ext>
            </a:extLst>
          </p:cNvPr>
          <p:cNvSpPr/>
          <p:nvPr/>
        </p:nvSpPr>
        <p:spPr>
          <a:xfrm rot="2417065">
            <a:off x="8304721" y="3508745"/>
            <a:ext cx="935824" cy="52654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0904C9DB-EC44-ABE2-533A-7AE8AEB0A1EC}"/>
              </a:ext>
            </a:extLst>
          </p:cNvPr>
          <p:cNvSpPr/>
          <p:nvPr/>
        </p:nvSpPr>
        <p:spPr>
          <a:xfrm rot="2417065">
            <a:off x="9397004" y="3432021"/>
            <a:ext cx="731357" cy="61612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77EA634-BED3-4C16-57C7-67890042974F}"/>
              </a:ext>
            </a:extLst>
          </p:cNvPr>
          <p:cNvSpPr/>
          <p:nvPr/>
        </p:nvSpPr>
        <p:spPr>
          <a:xfrm rot="19152890">
            <a:off x="10258560" y="3873464"/>
            <a:ext cx="731357" cy="61612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1592276-D144-56B8-CA70-9A6FF8D1A361}"/>
              </a:ext>
            </a:extLst>
          </p:cNvPr>
          <p:cNvSpPr txBox="1"/>
          <p:nvPr/>
        </p:nvSpPr>
        <p:spPr>
          <a:xfrm>
            <a:off x="1" y="0"/>
            <a:ext cx="12191999" cy="923330"/>
          </a:xfrm>
          <a:prstGeom prst="rect">
            <a:avLst/>
          </a:prstGeom>
          <a:noFill/>
        </p:spPr>
        <p:txBody>
          <a:bodyPr wrap="square" rtlCol="0">
            <a:spAutoFit/>
          </a:bodyPr>
          <a:lstStyle/>
          <a:p>
            <a:r>
              <a:rPr kumimoji="1" lang="ja-JP" altLang="en-US" sz="5400" dirty="0"/>
              <a:t>　はじめに</a:t>
            </a:r>
          </a:p>
        </p:txBody>
      </p:sp>
    </p:spTree>
    <p:extLst>
      <p:ext uri="{BB962C8B-B14F-4D97-AF65-F5344CB8AC3E}">
        <p14:creationId xmlns:p14="http://schemas.microsoft.com/office/powerpoint/2010/main" val="34710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120607-F02F-8949-FA15-0EEA167567CB}"/>
              </a:ext>
            </a:extLst>
          </p:cNvPr>
          <p:cNvSpPr txBox="1"/>
          <p:nvPr/>
        </p:nvSpPr>
        <p:spPr>
          <a:xfrm>
            <a:off x="379398" y="1538398"/>
            <a:ext cx="11720134" cy="461665"/>
          </a:xfrm>
          <a:prstGeom prst="rect">
            <a:avLst/>
          </a:prstGeom>
          <a:noFill/>
        </p:spPr>
        <p:txBody>
          <a:bodyPr wrap="square" rtlCol="0">
            <a:spAutoFit/>
          </a:bodyPr>
          <a:lstStyle/>
          <a:p>
            <a:r>
              <a:rPr kumimoji="1" lang="ja-JP" altLang="en-US" sz="2400" dirty="0"/>
              <a:t>太平洋・北米パターンの指標 </a:t>
            </a:r>
            <a:r>
              <a:rPr kumimoji="1" lang="en-US" altLang="ja-JP" sz="2400" dirty="0"/>
              <a:t>(PNA) </a:t>
            </a:r>
            <a:r>
              <a:rPr kumimoji="1" lang="ja-JP" altLang="en-US" sz="2400" dirty="0"/>
              <a:t>を以下のように定義する</a:t>
            </a:r>
            <a:r>
              <a:rPr kumimoji="1" lang="en-US" altLang="ja-JP" sz="2400" dirty="0"/>
              <a:t>.</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BC629F7-C243-4511-8D18-1611CCFA2F5A}"/>
                  </a:ext>
                </a:extLst>
              </p:cNvPr>
              <p:cNvSpPr txBox="1"/>
              <p:nvPr/>
            </p:nvSpPr>
            <p:spPr>
              <a:xfrm>
                <a:off x="32567" y="3007783"/>
                <a:ext cx="12413797" cy="11531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𝑃𝑁𝐴</m:t>
                      </m:r>
                      <m:r>
                        <a:rPr kumimoji="1" lang="en-US" altLang="ja-JP" sz="2400" b="0" i="1" smtClean="0">
                          <a:latin typeface="Cambria Math" panose="02040503050406030204" pitchFamily="18" charset="0"/>
                        </a:rPr>
                        <m:t>= </m:t>
                      </m:r>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num>
                        <m:den>
                          <m:r>
                            <a:rPr kumimoji="1" lang="en-US" altLang="ja-JP" sz="2400" b="0" i="1" smtClean="0">
                              <a:latin typeface="Cambria Math" panose="02040503050406030204" pitchFamily="18" charset="0"/>
                            </a:rPr>
                            <m:t>4</m:t>
                          </m:r>
                        </m:den>
                      </m:f>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𝑧</m:t>
                          </m:r>
                        </m:e>
                        <m:sup>
                          <m:r>
                            <a:rPr kumimoji="1" lang="en-US" altLang="ja-JP" sz="2400" b="0" i="1" smtClean="0">
                              <a:latin typeface="Cambria Math" panose="02040503050406030204" pitchFamily="18" charset="0"/>
                            </a:rPr>
                            <m:t>∗</m:t>
                          </m:r>
                        </m:sup>
                      </m:sSup>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20</m:t>
                          </m:r>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𝑁</m:t>
                          </m:r>
                          <m:r>
                            <a:rPr kumimoji="1" lang="en-US" altLang="ja-JP" sz="2400" b="0" i="1" smtClean="0">
                              <a:latin typeface="Cambria Math" panose="02040503050406030204" pitchFamily="18" charset="0"/>
                            </a:rPr>
                            <m:t>, 160°</m:t>
                          </m:r>
                          <m:r>
                            <a:rPr kumimoji="1" lang="en-US" altLang="ja-JP" sz="2400" b="0" i="1" smtClean="0">
                              <a:latin typeface="Cambria Math" panose="02040503050406030204" pitchFamily="18" charset="0"/>
                              <a:ea typeface="Cambria Math" panose="02040503050406030204" pitchFamily="18" charset="0"/>
                            </a:rPr>
                            <m:t>𝑊</m:t>
                          </m:r>
                        </m:e>
                      </m:d>
                      <m:r>
                        <a:rPr kumimoji="1" lang="en-US" altLang="ja-JP" sz="2400" b="0" i="1" smtClean="0">
                          <a:latin typeface="Cambria Math" panose="02040503050406030204" pitchFamily="18" charset="0"/>
                          <a:ea typeface="Cambria Math" panose="02040503050406030204" pitchFamily="18" charset="0"/>
                        </a:rPr>
                        <m:t> −</m:t>
                      </m:r>
                      <m:sSup>
                        <m:sSupPr>
                          <m:ctrlPr>
                            <a:rPr kumimoji="1" lang="en-US" altLang="ja-JP" sz="2400" i="1">
                              <a:latin typeface="Cambria Math" panose="02040503050406030204" pitchFamily="18" charset="0"/>
                            </a:rPr>
                          </m:ctrlPr>
                        </m:sSupPr>
                        <m:e>
                          <m:r>
                            <a:rPr kumimoji="1" lang="en-US" altLang="ja-JP" sz="2400" i="1">
                              <a:latin typeface="Cambria Math" panose="02040503050406030204" pitchFamily="18" charset="0"/>
                            </a:rPr>
                            <m:t>𝑧</m:t>
                          </m:r>
                        </m:e>
                        <m:sup>
                          <m:r>
                            <a:rPr kumimoji="1" lang="en-US" altLang="ja-JP" sz="2400" i="1">
                              <a:latin typeface="Cambria Math" panose="02040503050406030204" pitchFamily="18" charset="0"/>
                            </a:rPr>
                            <m:t>∗</m:t>
                          </m:r>
                        </m:sup>
                      </m:sSup>
                      <m:d>
                        <m:dPr>
                          <m:ctrlPr>
                            <a:rPr kumimoji="1" lang="en-US" altLang="ja-JP" sz="2400" i="1">
                              <a:latin typeface="Cambria Math" panose="02040503050406030204" pitchFamily="18" charset="0"/>
                            </a:rPr>
                          </m:ctrlPr>
                        </m:dPr>
                        <m:e>
                          <m:r>
                            <a:rPr kumimoji="1" lang="en-US" altLang="ja-JP" sz="2400" b="0" i="1" smtClean="0">
                              <a:latin typeface="Cambria Math" panose="02040503050406030204" pitchFamily="18" charset="0"/>
                            </a:rPr>
                            <m:t>45</m:t>
                          </m:r>
                          <m:r>
                            <a:rPr kumimoji="1" lang="ja-JP" altLang="en-US" sz="2400" i="1">
                              <a:latin typeface="Cambria Math" panose="02040503050406030204" pitchFamily="18" charset="0"/>
                            </a:rPr>
                            <m:t>°</m:t>
                          </m:r>
                          <m:r>
                            <a:rPr kumimoji="1" lang="en-US" altLang="ja-JP" sz="2400" i="1">
                              <a:latin typeface="Cambria Math" panose="02040503050406030204" pitchFamily="18" charset="0"/>
                            </a:rPr>
                            <m:t>𝑁</m:t>
                          </m:r>
                          <m:r>
                            <a:rPr kumimoji="1" lang="en-US" altLang="ja-JP" sz="2400" i="1">
                              <a:latin typeface="Cambria Math" panose="02040503050406030204" pitchFamily="18" charset="0"/>
                            </a:rPr>
                            <m:t>, 165°</m:t>
                          </m:r>
                          <m:r>
                            <a:rPr kumimoji="1" lang="en-US" altLang="ja-JP" sz="2400" i="1">
                              <a:latin typeface="Cambria Math" panose="02040503050406030204" pitchFamily="18" charset="0"/>
                              <a:ea typeface="Cambria Math" panose="02040503050406030204" pitchFamily="18" charset="0"/>
                            </a:rPr>
                            <m:t>𝑊</m:t>
                          </m:r>
                        </m:e>
                      </m:d>
                      <m:r>
                        <a:rPr kumimoji="1" lang="en-US" altLang="ja-JP" sz="2400" b="0" i="1" smtClean="0">
                          <a:latin typeface="Cambria Math" panose="02040503050406030204" pitchFamily="18" charset="0"/>
                          <a:ea typeface="Cambria Math" panose="02040503050406030204" pitchFamily="18" charset="0"/>
                        </a:rPr>
                        <m:t> +</m:t>
                      </m:r>
                      <m:sSup>
                        <m:sSupPr>
                          <m:ctrlPr>
                            <a:rPr kumimoji="1" lang="en-US" altLang="ja-JP" sz="2400" i="1">
                              <a:latin typeface="Cambria Math" panose="02040503050406030204" pitchFamily="18" charset="0"/>
                            </a:rPr>
                          </m:ctrlPr>
                        </m:sSupPr>
                        <m:e>
                          <m:r>
                            <a:rPr kumimoji="1" lang="en-US" altLang="ja-JP" sz="2400" i="1">
                              <a:latin typeface="Cambria Math" panose="02040503050406030204" pitchFamily="18" charset="0"/>
                            </a:rPr>
                            <m:t>𝑧</m:t>
                          </m:r>
                        </m:e>
                        <m:sup>
                          <m:r>
                            <a:rPr kumimoji="1" lang="en-US" altLang="ja-JP" sz="2400" i="1">
                              <a:latin typeface="Cambria Math" panose="02040503050406030204" pitchFamily="18" charset="0"/>
                            </a:rPr>
                            <m:t>∗</m:t>
                          </m:r>
                        </m:sup>
                      </m:sSup>
                      <m:d>
                        <m:dPr>
                          <m:ctrlPr>
                            <a:rPr kumimoji="1" lang="en-US" altLang="ja-JP" sz="2400" i="1">
                              <a:latin typeface="Cambria Math" panose="02040503050406030204" pitchFamily="18" charset="0"/>
                            </a:rPr>
                          </m:ctrlPr>
                        </m:dPr>
                        <m:e>
                          <m:r>
                            <a:rPr kumimoji="1" lang="en-US" altLang="ja-JP" sz="2400" b="0" i="1" smtClean="0">
                              <a:latin typeface="Cambria Math" panose="02040503050406030204" pitchFamily="18" charset="0"/>
                            </a:rPr>
                            <m:t>55</m:t>
                          </m:r>
                          <m:r>
                            <a:rPr kumimoji="1" lang="ja-JP" altLang="en-US" sz="2400" i="1">
                              <a:latin typeface="Cambria Math" panose="02040503050406030204" pitchFamily="18" charset="0"/>
                            </a:rPr>
                            <m:t>°</m:t>
                          </m:r>
                          <m:r>
                            <a:rPr kumimoji="1" lang="en-US" altLang="ja-JP" sz="2400" i="1">
                              <a:latin typeface="Cambria Math" panose="02040503050406030204" pitchFamily="18" charset="0"/>
                            </a:rPr>
                            <m:t>𝑁</m:t>
                          </m:r>
                          <m:r>
                            <a:rPr kumimoji="1" lang="en-US" altLang="ja-JP" sz="2400" i="1">
                              <a:latin typeface="Cambria Math" panose="02040503050406030204" pitchFamily="18" charset="0"/>
                            </a:rPr>
                            <m:t>, 115°</m:t>
                          </m:r>
                          <m:r>
                            <a:rPr kumimoji="1" lang="en-US" altLang="ja-JP" sz="2400" i="1">
                              <a:latin typeface="Cambria Math" panose="02040503050406030204" pitchFamily="18" charset="0"/>
                              <a:ea typeface="Cambria Math" panose="02040503050406030204" pitchFamily="18" charset="0"/>
                            </a:rPr>
                            <m:t>𝑊</m:t>
                          </m:r>
                        </m:e>
                      </m:d>
                      <m:r>
                        <a:rPr kumimoji="1" lang="en-US" altLang="ja-JP" sz="2400" b="0" i="1" smtClean="0">
                          <a:latin typeface="Cambria Math" panose="02040503050406030204" pitchFamily="18" charset="0"/>
                          <a:ea typeface="Cambria Math" panose="02040503050406030204" pitchFamily="18" charset="0"/>
                        </a:rPr>
                        <m:t> −</m:t>
                      </m:r>
                      <m:sSup>
                        <m:sSupPr>
                          <m:ctrlPr>
                            <a:rPr kumimoji="1" lang="en-US" altLang="ja-JP" sz="2400" i="1">
                              <a:latin typeface="Cambria Math" panose="02040503050406030204" pitchFamily="18" charset="0"/>
                            </a:rPr>
                          </m:ctrlPr>
                        </m:sSupPr>
                        <m:e>
                          <m:r>
                            <a:rPr kumimoji="1" lang="en-US" altLang="ja-JP" sz="2400" i="1">
                              <a:latin typeface="Cambria Math" panose="02040503050406030204" pitchFamily="18" charset="0"/>
                            </a:rPr>
                            <m:t>𝑧</m:t>
                          </m:r>
                        </m:e>
                        <m:sup>
                          <m:r>
                            <a:rPr kumimoji="1" lang="en-US" altLang="ja-JP" sz="2400" i="1">
                              <a:latin typeface="Cambria Math" panose="02040503050406030204" pitchFamily="18" charset="0"/>
                            </a:rPr>
                            <m:t>∗</m:t>
                          </m:r>
                        </m:sup>
                      </m:sSup>
                      <m:d>
                        <m:dPr>
                          <m:ctrlPr>
                            <a:rPr kumimoji="1" lang="en-US" altLang="ja-JP" sz="2400" i="1">
                              <a:latin typeface="Cambria Math" panose="02040503050406030204" pitchFamily="18" charset="0"/>
                            </a:rPr>
                          </m:ctrlPr>
                        </m:dPr>
                        <m:e>
                          <m:r>
                            <a:rPr kumimoji="1" lang="en-US" altLang="ja-JP" sz="2400" b="0" i="1" smtClean="0">
                              <a:latin typeface="Cambria Math" panose="02040503050406030204" pitchFamily="18" charset="0"/>
                            </a:rPr>
                            <m:t>30</m:t>
                          </m:r>
                          <m:r>
                            <a:rPr kumimoji="1" lang="ja-JP" altLang="en-US" sz="2400" i="1">
                              <a:latin typeface="Cambria Math" panose="02040503050406030204" pitchFamily="18" charset="0"/>
                            </a:rPr>
                            <m:t>°</m:t>
                          </m:r>
                          <m:r>
                            <a:rPr kumimoji="1" lang="en-US" altLang="ja-JP" sz="2400" i="1">
                              <a:latin typeface="Cambria Math" panose="02040503050406030204" pitchFamily="18" charset="0"/>
                            </a:rPr>
                            <m:t>𝑁</m:t>
                          </m:r>
                          <m:r>
                            <a:rPr kumimoji="1" lang="en-US" altLang="ja-JP" sz="2400" i="1">
                              <a:latin typeface="Cambria Math" panose="02040503050406030204" pitchFamily="18" charset="0"/>
                            </a:rPr>
                            <m:t>, 85°</m:t>
                          </m:r>
                          <m:r>
                            <a:rPr kumimoji="1" lang="en-US" altLang="ja-JP" sz="2400" i="1">
                              <a:latin typeface="Cambria Math" panose="02040503050406030204" pitchFamily="18" charset="0"/>
                              <a:ea typeface="Cambria Math" panose="02040503050406030204" pitchFamily="18" charset="0"/>
                            </a:rPr>
                            <m:t>𝑊</m:t>
                          </m:r>
                        </m:e>
                      </m:d>
                      <m:r>
                        <a:rPr kumimoji="1" lang="en-US" altLang="ja-JP" sz="2400" b="0" i="1" smtClean="0">
                          <a:latin typeface="Cambria Math" panose="02040503050406030204" pitchFamily="18" charset="0"/>
                        </a:rPr>
                        <m:t>]</m:t>
                      </m:r>
                    </m:oMath>
                  </m:oMathPara>
                </a14:m>
                <a:endParaRPr kumimoji="1" lang="en-US" altLang="ja-JP" sz="2400" dirty="0"/>
              </a:p>
              <a:p>
                <a:pPr algn="ctr"/>
                <a14:m>
                  <m:oMath xmlns:m="http://schemas.openxmlformats.org/officeDocument/2006/math">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𝑧</m:t>
                        </m:r>
                      </m:e>
                      <m:sup>
                        <m:r>
                          <a:rPr kumimoji="1" lang="en-US" altLang="ja-JP" sz="2400" b="0" i="1" smtClean="0">
                            <a:latin typeface="Cambria Math" panose="02040503050406030204" pitchFamily="18" charset="0"/>
                          </a:rPr>
                          <m:t>∗</m:t>
                        </m:r>
                      </m:sup>
                    </m:sSup>
                  </m:oMath>
                </a14:m>
                <a:r>
                  <a:rPr kumimoji="1" lang="en-US" altLang="ja-JP" sz="2400" dirty="0"/>
                  <a:t>: 500 </a:t>
                </a:r>
                <a:r>
                  <a:rPr kumimoji="1" lang="en-US" altLang="ja-JP" sz="2400" dirty="0" err="1"/>
                  <a:t>hPa</a:t>
                </a:r>
                <a:r>
                  <a:rPr kumimoji="1" lang="en-US" altLang="ja-JP" sz="2400" dirty="0"/>
                  <a:t> </a:t>
                </a:r>
                <a:r>
                  <a:rPr kumimoji="1" lang="ja-JP" altLang="en-US" sz="2400" dirty="0"/>
                  <a:t>ジオポテンシャル高度異常</a:t>
                </a:r>
                <a:endParaRPr kumimoji="1" lang="en-US" altLang="ja-JP" sz="2400" dirty="0"/>
              </a:p>
            </p:txBody>
          </p:sp>
        </mc:Choice>
        <mc:Fallback xmlns="">
          <p:sp>
            <p:nvSpPr>
              <p:cNvPr id="3" name="テキスト ボックス 2">
                <a:extLst>
                  <a:ext uri="{FF2B5EF4-FFF2-40B4-BE49-F238E27FC236}">
                    <a16:creationId xmlns:a16="http://schemas.microsoft.com/office/drawing/2014/main" id="{5BC629F7-C243-4511-8D18-1611CCFA2F5A}"/>
                  </a:ext>
                </a:extLst>
              </p:cNvPr>
              <p:cNvSpPr txBox="1">
                <a:spLocks noRot="1" noChangeAspect="1" noMove="1" noResize="1" noEditPoints="1" noAdjustHandles="1" noChangeArrowheads="1" noChangeShapeType="1" noTextEdit="1"/>
              </p:cNvSpPr>
              <p:nvPr/>
            </p:nvSpPr>
            <p:spPr>
              <a:xfrm>
                <a:off x="32567" y="3007783"/>
                <a:ext cx="12413797" cy="1153136"/>
              </a:xfrm>
              <a:prstGeom prst="rect">
                <a:avLst/>
              </a:prstGeom>
              <a:blipFill>
                <a:blip r:embed="rId3"/>
                <a:stretch>
                  <a:fillRect b="-11053"/>
                </a:stretch>
              </a:blipFill>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2B2C3864-BB8C-D794-CC92-357821FEA138}"/>
              </a:ext>
            </a:extLst>
          </p:cNvPr>
          <p:cNvSpPr txBox="1"/>
          <p:nvPr/>
        </p:nvSpPr>
        <p:spPr>
          <a:xfrm>
            <a:off x="2054086" y="2776950"/>
            <a:ext cx="1675433" cy="461665"/>
          </a:xfrm>
          <a:prstGeom prst="rect">
            <a:avLst/>
          </a:prstGeom>
          <a:noFill/>
        </p:spPr>
        <p:txBody>
          <a:bodyPr wrap="square" rtlCol="0">
            <a:spAutoFit/>
          </a:bodyPr>
          <a:lstStyle/>
          <a:p>
            <a:r>
              <a:rPr kumimoji="1" lang="ja-JP" altLang="en-US" sz="2400" dirty="0"/>
              <a:t>ハワイ付近</a:t>
            </a:r>
            <a:endParaRPr kumimoji="1" lang="en-US" altLang="ja-JP" sz="2400" dirty="0"/>
          </a:p>
        </p:txBody>
      </p:sp>
      <p:sp>
        <p:nvSpPr>
          <p:cNvPr id="7" name="テキスト ボックス 6">
            <a:extLst>
              <a:ext uri="{FF2B5EF4-FFF2-40B4-BE49-F238E27FC236}">
                <a16:creationId xmlns:a16="http://schemas.microsoft.com/office/drawing/2014/main" id="{1E6304DE-0250-C830-8B9F-2159E2213B81}"/>
              </a:ext>
            </a:extLst>
          </p:cNvPr>
          <p:cNvSpPr txBox="1"/>
          <p:nvPr/>
        </p:nvSpPr>
        <p:spPr>
          <a:xfrm>
            <a:off x="4767881" y="2764980"/>
            <a:ext cx="1471584" cy="461665"/>
          </a:xfrm>
          <a:prstGeom prst="rect">
            <a:avLst/>
          </a:prstGeom>
          <a:noFill/>
        </p:spPr>
        <p:txBody>
          <a:bodyPr wrap="square" rtlCol="0">
            <a:spAutoFit/>
          </a:bodyPr>
          <a:lstStyle/>
          <a:p>
            <a:r>
              <a:rPr kumimoji="1" lang="ja-JP" altLang="en-US" sz="2400" dirty="0"/>
              <a:t>北太平洋</a:t>
            </a:r>
            <a:endParaRPr kumimoji="1" lang="en-US" altLang="ja-JP" sz="2400" dirty="0"/>
          </a:p>
        </p:txBody>
      </p:sp>
      <p:sp>
        <p:nvSpPr>
          <p:cNvPr id="8" name="テキスト ボックス 7">
            <a:extLst>
              <a:ext uri="{FF2B5EF4-FFF2-40B4-BE49-F238E27FC236}">
                <a16:creationId xmlns:a16="http://schemas.microsoft.com/office/drawing/2014/main" id="{3FB91682-26A4-045B-7B44-0D5F54F97D5D}"/>
              </a:ext>
            </a:extLst>
          </p:cNvPr>
          <p:cNvSpPr txBox="1"/>
          <p:nvPr/>
        </p:nvSpPr>
        <p:spPr>
          <a:xfrm>
            <a:off x="7422745" y="2776950"/>
            <a:ext cx="2004127" cy="461665"/>
          </a:xfrm>
          <a:prstGeom prst="rect">
            <a:avLst/>
          </a:prstGeom>
          <a:noFill/>
        </p:spPr>
        <p:txBody>
          <a:bodyPr wrap="square" rtlCol="0">
            <a:spAutoFit/>
          </a:bodyPr>
          <a:lstStyle/>
          <a:p>
            <a:r>
              <a:rPr kumimoji="1" lang="ja-JP" altLang="en-US" sz="2400" dirty="0"/>
              <a:t>カナダ西部</a:t>
            </a:r>
            <a:endParaRPr kumimoji="1" lang="en-US" altLang="ja-JP" sz="2400" dirty="0"/>
          </a:p>
        </p:txBody>
      </p:sp>
      <p:sp>
        <p:nvSpPr>
          <p:cNvPr id="9" name="テキスト ボックス 8">
            <a:extLst>
              <a:ext uri="{FF2B5EF4-FFF2-40B4-BE49-F238E27FC236}">
                <a16:creationId xmlns:a16="http://schemas.microsoft.com/office/drawing/2014/main" id="{E1AA25CF-639C-198D-B3EC-8BBAAB1FBB71}"/>
              </a:ext>
            </a:extLst>
          </p:cNvPr>
          <p:cNvSpPr txBox="1"/>
          <p:nvPr/>
        </p:nvSpPr>
        <p:spPr>
          <a:xfrm>
            <a:off x="10041915" y="2764979"/>
            <a:ext cx="2404449" cy="461665"/>
          </a:xfrm>
          <a:prstGeom prst="rect">
            <a:avLst/>
          </a:prstGeom>
          <a:noFill/>
        </p:spPr>
        <p:txBody>
          <a:bodyPr wrap="square" rtlCol="0">
            <a:spAutoFit/>
          </a:bodyPr>
          <a:lstStyle/>
          <a:p>
            <a:r>
              <a:rPr kumimoji="1" lang="ja-JP" altLang="en-US" sz="2400" dirty="0"/>
              <a:t>アメリカ東部</a:t>
            </a:r>
            <a:endParaRPr kumimoji="1" lang="en-US" altLang="ja-JP" sz="2400" dirty="0"/>
          </a:p>
        </p:txBody>
      </p:sp>
      <p:sp>
        <p:nvSpPr>
          <p:cNvPr id="13" name="テキスト ボックス 12">
            <a:extLst>
              <a:ext uri="{FF2B5EF4-FFF2-40B4-BE49-F238E27FC236}">
                <a16:creationId xmlns:a16="http://schemas.microsoft.com/office/drawing/2014/main" id="{C1904A52-BCB7-0178-ED0C-16F9A42954E4}"/>
              </a:ext>
            </a:extLst>
          </p:cNvPr>
          <p:cNvSpPr txBox="1"/>
          <p:nvPr/>
        </p:nvSpPr>
        <p:spPr>
          <a:xfrm>
            <a:off x="379399" y="4925835"/>
            <a:ext cx="11720134" cy="830997"/>
          </a:xfrm>
          <a:prstGeom prst="rect">
            <a:avLst/>
          </a:prstGeom>
          <a:noFill/>
        </p:spPr>
        <p:txBody>
          <a:bodyPr wrap="square" rtlCol="0">
            <a:spAutoFit/>
          </a:bodyPr>
          <a:lstStyle/>
          <a:p>
            <a:r>
              <a:rPr kumimoji="1" lang="ja-JP" altLang="en-US" sz="2400" dirty="0"/>
              <a:t>ハワイ付近とカナダ西部は正の相関のため符号は＋</a:t>
            </a:r>
            <a:endParaRPr kumimoji="1" lang="en-US" altLang="ja-JP" sz="2400" dirty="0"/>
          </a:p>
          <a:p>
            <a:r>
              <a:rPr kumimoji="1" lang="ja-JP" altLang="en-US" sz="2400" dirty="0"/>
              <a:t>ハワイ付近と北太平洋</a:t>
            </a:r>
            <a:r>
              <a:rPr kumimoji="1" lang="en-US" altLang="ja-JP" sz="2400" dirty="0"/>
              <a:t>, </a:t>
            </a:r>
            <a:r>
              <a:rPr kumimoji="1" lang="ja-JP" altLang="en-US" sz="2400" dirty="0"/>
              <a:t>ハワイ付近とアメリカ東部は負の相関のため符号はー</a:t>
            </a:r>
            <a:endParaRPr kumimoji="1" lang="en-US" altLang="ja-JP" sz="2400" dirty="0"/>
          </a:p>
        </p:txBody>
      </p:sp>
      <p:sp>
        <p:nvSpPr>
          <p:cNvPr id="5" name="テキスト ボックス 4">
            <a:extLst>
              <a:ext uri="{FF2B5EF4-FFF2-40B4-BE49-F238E27FC236}">
                <a16:creationId xmlns:a16="http://schemas.microsoft.com/office/drawing/2014/main" id="{0AC3B539-2EEE-EAF3-DC2E-FD4BA738377E}"/>
              </a:ext>
            </a:extLst>
          </p:cNvPr>
          <p:cNvSpPr txBox="1"/>
          <p:nvPr/>
        </p:nvSpPr>
        <p:spPr>
          <a:xfrm>
            <a:off x="1" y="430843"/>
            <a:ext cx="12191999" cy="707886"/>
          </a:xfrm>
          <a:prstGeom prst="rect">
            <a:avLst/>
          </a:prstGeom>
          <a:noFill/>
        </p:spPr>
        <p:txBody>
          <a:bodyPr wrap="square" rtlCol="0">
            <a:spAutoFit/>
          </a:bodyPr>
          <a:lstStyle/>
          <a:p>
            <a:pPr marL="685800" indent="-685800">
              <a:buFont typeface="Wingdings" panose="05000000000000000000" pitchFamily="2" charset="2"/>
              <a:buChar char="l"/>
            </a:pPr>
            <a:r>
              <a:rPr kumimoji="1" lang="ja-JP" altLang="en-US" sz="4000" dirty="0"/>
              <a:t>パターン指標の定義</a:t>
            </a:r>
            <a:endParaRPr kumimoji="1" lang="ja-JP" altLang="en-US" sz="5400" dirty="0"/>
          </a:p>
        </p:txBody>
      </p:sp>
    </p:spTree>
    <p:extLst>
      <p:ext uri="{BB962C8B-B14F-4D97-AF65-F5344CB8AC3E}">
        <p14:creationId xmlns:p14="http://schemas.microsoft.com/office/powerpoint/2010/main" val="193206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E3057D9-C397-8F1A-0453-79E244D66C98}"/>
              </a:ext>
            </a:extLst>
          </p:cNvPr>
          <p:cNvSpPr txBox="1"/>
          <p:nvPr/>
        </p:nvSpPr>
        <p:spPr>
          <a:xfrm>
            <a:off x="1" y="0"/>
            <a:ext cx="12191999" cy="923330"/>
          </a:xfrm>
          <a:prstGeom prst="rect">
            <a:avLst/>
          </a:prstGeom>
          <a:noFill/>
        </p:spPr>
        <p:txBody>
          <a:bodyPr wrap="square" rtlCol="0">
            <a:spAutoFit/>
          </a:bodyPr>
          <a:lstStyle/>
          <a:p>
            <a:r>
              <a:rPr kumimoji="1" lang="ja-JP" altLang="en-US" sz="5400" dirty="0"/>
              <a:t>　データ</a:t>
            </a:r>
          </a:p>
        </p:txBody>
      </p:sp>
      <p:sp>
        <p:nvSpPr>
          <p:cNvPr id="2" name="テキスト ボックス 1">
            <a:extLst>
              <a:ext uri="{FF2B5EF4-FFF2-40B4-BE49-F238E27FC236}">
                <a16:creationId xmlns:a16="http://schemas.microsoft.com/office/drawing/2014/main" id="{C1120607-F02F-8949-FA15-0EEA167567CB}"/>
              </a:ext>
            </a:extLst>
          </p:cNvPr>
          <p:cNvSpPr txBox="1"/>
          <p:nvPr/>
        </p:nvSpPr>
        <p:spPr>
          <a:xfrm>
            <a:off x="327666" y="1132791"/>
            <a:ext cx="8435334" cy="523220"/>
          </a:xfrm>
          <a:prstGeom prst="rect">
            <a:avLst/>
          </a:prstGeom>
          <a:noFill/>
        </p:spPr>
        <p:txBody>
          <a:bodyPr wrap="square" rtlCol="0">
            <a:spAutoFit/>
          </a:bodyPr>
          <a:lstStyle/>
          <a:p>
            <a:r>
              <a:rPr kumimoji="1" lang="ja-JP" altLang="en-US" sz="2800" dirty="0"/>
              <a:t>北半球冬季の中高緯度地域に注目する</a:t>
            </a:r>
            <a:r>
              <a:rPr kumimoji="1" lang="en-US" altLang="ja-JP" sz="2800" dirty="0"/>
              <a:t>.</a:t>
            </a:r>
          </a:p>
        </p:txBody>
      </p:sp>
      <p:sp>
        <p:nvSpPr>
          <p:cNvPr id="6" name="テキスト ボックス 5">
            <a:extLst>
              <a:ext uri="{FF2B5EF4-FFF2-40B4-BE49-F238E27FC236}">
                <a16:creationId xmlns:a16="http://schemas.microsoft.com/office/drawing/2014/main" id="{23B085A7-6947-4A51-EB0E-1F9397F32A10}"/>
              </a:ext>
            </a:extLst>
          </p:cNvPr>
          <p:cNvSpPr txBox="1"/>
          <p:nvPr/>
        </p:nvSpPr>
        <p:spPr>
          <a:xfrm>
            <a:off x="327666" y="2155001"/>
            <a:ext cx="5681248" cy="3046988"/>
          </a:xfrm>
          <a:prstGeom prst="rect">
            <a:avLst/>
          </a:prstGeom>
          <a:noFill/>
        </p:spPr>
        <p:txBody>
          <a:bodyPr wrap="square" rtlCol="0">
            <a:spAutoFit/>
          </a:bodyPr>
          <a:lstStyle/>
          <a:p>
            <a:r>
              <a:rPr kumimoji="1" lang="en-US" altLang="ja-JP" sz="2400" dirty="0"/>
              <a:t>NCAR </a:t>
            </a:r>
            <a:r>
              <a:rPr kumimoji="1" lang="ja-JP" altLang="en-US" sz="2400" dirty="0"/>
              <a:t>データライブラリから得られた</a:t>
            </a:r>
            <a:r>
              <a:rPr kumimoji="1" lang="en-US" altLang="ja-JP" sz="2400" dirty="0"/>
              <a:t>, </a:t>
            </a:r>
          </a:p>
          <a:p>
            <a:r>
              <a:rPr kumimoji="1" lang="en-US" altLang="ja-JP" sz="2400" dirty="0"/>
              <a:t>1962 – 63 </a:t>
            </a:r>
            <a:r>
              <a:rPr kumimoji="1" lang="ja-JP" altLang="en-US" sz="2400" dirty="0"/>
              <a:t>年から </a:t>
            </a:r>
            <a:r>
              <a:rPr kumimoji="1" lang="en-US" altLang="ja-JP" sz="2400" dirty="0"/>
              <a:t>1976 – 77 </a:t>
            </a:r>
            <a:r>
              <a:rPr kumimoji="1" lang="ja-JP" altLang="en-US" sz="2400" dirty="0"/>
              <a:t>年までの</a:t>
            </a:r>
            <a:endParaRPr kumimoji="1" lang="en-US" altLang="ja-JP" sz="2400" dirty="0"/>
          </a:p>
          <a:p>
            <a:r>
              <a:rPr kumimoji="1" lang="en-US" altLang="ja-JP" sz="2400" dirty="0"/>
              <a:t>12 </a:t>
            </a:r>
            <a:r>
              <a:rPr kumimoji="1" lang="ja-JP" altLang="en-US" sz="2400" dirty="0"/>
              <a:t>月</a:t>
            </a:r>
            <a:r>
              <a:rPr kumimoji="1" lang="en-US" altLang="ja-JP" sz="2400" dirty="0"/>
              <a:t>, 1 </a:t>
            </a:r>
            <a:r>
              <a:rPr kumimoji="1" lang="ja-JP" altLang="en-US" sz="2400" dirty="0"/>
              <a:t>月</a:t>
            </a:r>
            <a:r>
              <a:rPr kumimoji="1" lang="en-US" altLang="ja-JP" sz="2400" dirty="0"/>
              <a:t>, 2 </a:t>
            </a:r>
            <a:r>
              <a:rPr kumimoji="1" lang="ja-JP" altLang="en-US" sz="2400" dirty="0"/>
              <a:t>月における</a:t>
            </a:r>
            <a:endParaRPr kumimoji="1" lang="en-US" altLang="ja-JP" sz="2400" dirty="0"/>
          </a:p>
          <a:p>
            <a:endParaRPr kumimoji="1" lang="en-US" altLang="ja-JP" sz="2400" dirty="0"/>
          </a:p>
          <a:p>
            <a:pPr marL="342900" indent="-342900">
              <a:buFont typeface="Arial" panose="020B0604020202020204" pitchFamily="34" charset="0"/>
              <a:buChar char="•"/>
            </a:pPr>
            <a:r>
              <a:rPr kumimoji="1" lang="ja-JP" altLang="en-US" sz="2400" dirty="0"/>
              <a:t>月平均海面圧力</a:t>
            </a:r>
            <a:endParaRPr kumimoji="1" lang="en-US" altLang="ja-JP" sz="2400" dirty="0"/>
          </a:p>
          <a:p>
            <a:pPr marL="342900" indent="-342900">
              <a:buFont typeface="Arial" panose="020B0604020202020204" pitchFamily="34" charset="0"/>
              <a:buChar char="•"/>
            </a:pPr>
            <a:r>
              <a:rPr kumimoji="1" lang="ja-JP" altLang="en-US" sz="2400" dirty="0"/>
              <a:t>月平均 </a:t>
            </a:r>
            <a:r>
              <a:rPr kumimoji="1" lang="en-US" altLang="ja-JP" sz="2400" dirty="0"/>
              <a:t>500 </a:t>
            </a:r>
            <a:r>
              <a:rPr kumimoji="1" lang="en-US" altLang="ja-JP" sz="2400" dirty="0" err="1"/>
              <a:t>hPa</a:t>
            </a:r>
            <a:r>
              <a:rPr kumimoji="1" lang="en-US" altLang="ja-JP" sz="2400" dirty="0"/>
              <a:t> </a:t>
            </a:r>
            <a:r>
              <a:rPr kumimoji="1" lang="ja-JP" altLang="en-US" sz="2400" dirty="0"/>
              <a:t>ジオポテンシャル高度</a:t>
            </a:r>
            <a:endParaRPr kumimoji="1" lang="en-US" altLang="ja-JP" sz="2400" dirty="0"/>
          </a:p>
          <a:p>
            <a:endParaRPr kumimoji="1" lang="en-US" altLang="ja-JP" sz="2400" dirty="0"/>
          </a:p>
          <a:p>
            <a:r>
              <a:rPr kumimoji="1" lang="ja-JP" altLang="en-US" sz="2400" dirty="0"/>
              <a:t>を使用している</a:t>
            </a:r>
            <a:r>
              <a:rPr kumimoji="1" lang="en-US" altLang="ja-JP" sz="2400" dirty="0"/>
              <a:t>. </a:t>
            </a:r>
          </a:p>
        </p:txBody>
      </p:sp>
      <p:sp>
        <p:nvSpPr>
          <p:cNvPr id="10" name="テキスト ボックス 9">
            <a:extLst>
              <a:ext uri="{FF2B5EF4-FFF2-40B4-BE49-F238E27FC236}">
                <a16:creationId xmlns:a16="http://schemas.microsoft.com/office/drawing/2014/main" id="{888F7DFE-3B2C-BD2A-57F9-31AFB3B2B4D2}"/>
              </a:ext>
            </a:extLst>
          </p:cNvPr>
          <p:cNvSpPr txBox="1"/>
          <p:nvPr/>
        </p:nvSpPr>
        <p:spPr>
          <a:xfrm>
            <a:off x="7256464" y="5684480"/>
            <a:ext cx="4075350" cy="369332"/>
          </a:xfrm>
          <a:prstGeom prst="rect">
            <a:avLst/>
          </a:prstGeom>
          <a:noFill/>
        </p:spPr>
        <p:txBody>
          <a:bodyPr wrap="square" rtlCol="0">
            <a:spAutoFit/>
          </a:bodyPr>
          <a:lstStyle/>
          <a:p>
            <a:pPr algn="ctr"/>
            <a:r>
              <a:rPr kumimoji="1" lang="en-US" altLang="ja-JP" dirty="0"/>
              <a:t>PNA</a:t>
            </a:r>
            <a:r>
              <a:rPr kumimoji="1" lang="ja-JP" altLang="en-US" dirty="0"/>
              <a:t> </a:t>
            </a:r>
            <a:r>
              <a:rPr kumimoji="1" lang="en-US" altLang="ja-JP" dirty="0"/>
              <a:t>(</a:t>
            </a:r>
            <a:r>
              <a:rPr kumimoji="1" lang="ja-JP" altLang="en-US" dirty="0"/>
              <a:t>パターン指標</a:t>
            </a:r>
            <a:r>
              <a:rPr kumimoji="1" lang="en-US" altLang="ja-JP" dirty="0"/>
              <a:t>) </a:t>
            </a:r>
            <a:r>
              <a:rPr kumimoji="1" lang="ja-JP" altLang="en-US" dirty="0"/>
              <a:t>の月ごとの値</a:t>
            </a:r>
            <a:r>
              <a:rPr kumimoji="1" lang="en-US" altLang="ja-JP" dirty="0"/>
              <a:t>.</a:t>
            </a:r>
          </a:p>
        </p:txBody>
      </p:sp>
      <p:pic>
        <p:nvPicPr>
          <p:cNvPr id="5" name="図 4">
            <a:extLst>
              <a:ext uri="{FF2B5EF4-FFF2-40B4-BE49-F238E27FC236}">
                <a16:creationId xmlns:a16="http://schemas.microsoft.com/office/drawing/2014/main" id="{82D73AF1-07E7-5587-0654-5AB345C26D92}"/>
              </a:ext>
            </a:extLst>
          </p:cNvPr>
          <p:cNvPicPr>
            <a:picLocks noChangeAspect="1"/>
          </p:cNvPicPr>
          <p:nvPr/>
        </p:nvPicPr>
        <p:blipFill rotWithShape="1">
          <a:blip r:embed="rId3">
            <a:extLst>
              <a:ext uri="{28A0092B-C50C-407E-A947-70E740481C1C}">
                <a14:useLocalDpi xmlns:a14="http://schemas.microsoft.com/office/drawing/2010/main" val="0"/>
              </a:ext>
            </a:extLst>
          </a:blip>
          <a:srcRect t="12166" r="2112" b="10595"/>
          <a:stretch/>
        </p:blipFill>
        <p:spPr>
          <a:xfrm>
            <a:off x="5766947" y="1936709"/>
            <a:ext cx="6249521" cy="3698454"/>
          </a:xfrm>
          <a:prstGeom prst="rect">
            <a:avLst/>
          </a:prstGeom>
        </p:spPr>
      </p:pic>
    </p:spTree>
    <p:extLst>
      <p:ext uri="{BB962C8B-B14F-4D97-AF65-F5344CB8AC3E}">
        <p14:creationId xmlns:p14="http://schemas.microsoft.com/office/powerpoint/2010/main" val="163407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E3057D9-C397-8F1A-0453-79E244D66C98}"/>
              </a:ext>
            </a:extLst>
          </p:cNvPr>
          <p:cNvSpPr txBox="1"/>
          <p:nvPr/>
        </p:nvSpPr>
        <p:spPr>
          <a:xfrm>
            <a:off x="1" y="0"/>
            <a:ext cx="12191999" cy="923330"/>
          </a:xfrm>
          <a:prstGeom prst="rect">
            <a:avLst/>
          </a:prstGeom>
          <a:noFill/>
        </p:spPr>
        <p:txBody>
          <a:bodyPr wrap="square" rtlCol="0">
            <a:spAutoFit/>
          </a:bodyPr>
          <a:lstStyle/>
          <a:p>
            <a:r>
              <a:rPr kumimoji="1" lang="ja-JP" altLang="en-US" sz="5400" dirty="0"/>
              <a:t>　解析手法</a:t>
            </a:r>
          </a:p>
        </p:txBody>
      </p:sp>
      <p:sp>
        <p:nvSpPr>
          <p:cNvPr id="5" name="テキスト ボックス 4">
            <a:extLst>
              <a:ext uri="{FF2B5EF4-FFF2-40B4-BE49-F238E27FC236}">
                <a16:creationId xmlns:a16="http://schemas.microsoft.com/office/drawing/2014/main" id="{6354AF3B-884B-06EF-68D0-DC3323383099}"/>
              </a:ext>
            </a:extLst>
          </p:cNvPr>
          <p:cNvSpPr txBox="1"/>
          <p:nvPr/>
        </p:nvSpPr>
        <p:spPr>
          <a:xfrm>
            <a:off x="218807" y="891330"/>
            <a:ext cx="8187538" cy="707886"/>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4000" dirty="0"/>
              <a:t>相関行列 </a:t>
            </a:r>
            <a:r>
              <a:rPr kumimoji="1" lang="en-US" altLang="ja-JP" sz="4000" b="1" dirty="0"/>
              <a:t>R</a:t>
            </a:r>
          </a:p>
        </p:txBody>
      </p:sp>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23B085A7-6947-4A51-EB0E-1F9397F32A10}"/>
                  </a:ext>
                </a:extLst>
              </p:cNvPr>
              <p:cNvSpPr txBox="1"/>
              <p:nvPr/>
            </p:nvSpPr>
            <p:spPr>
              <a:xfrm>
                <a:off x="218808" y="3023734"/>
                <a:ext cx="11754381" cy="860748"/>
              </a:xfrm>
              <a:prstGeom prst="rect">
                <a:avLst/>
              </a:prstGeom>
              <a:noFill/>
            </p:spPr>
            <p:txBody>
              <a:bodyPr wrap="square" rtlCol="0">
                <a:spAutoFit/>
              </a:bodyPr>
              <a:lstStyle/>
              <a:p>
                <a:r>
                  <a:rPr kumimoji="1" lang="en-US" altLang="ja-JP" sz="2400" b="1" dirty="0"/>
                  <a:t>R</a:t>
                </a:r>
                <a:r>
                  <a:rPr kumimoji="1" lang="ja-JP" altLang="en-US" sz="2400" b="1" dirty="0"/>
                  <a:t> </a:t>
                </a:r>
                <a:r>
                  <a:rPr kumimoji="1" lang="ja-JP" altLang="en-US" sz="2400" dirty="0"/>
                  <a:t>の要素</a:t>
                </a:r>
                <a:r>
                  <a:rPr kumimoji="1" lang="en-US" altLang="ja-JP" sz="2400" dirty="0"/>
                  <a:t> </a:t>
                </a:r>
                <a14:m>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𝑟</m:t>
                        </m:r>
                      </m:e>
                      <m:sub>
                        <m:r>
                          <a:rPr kumimoji="1" lang="en-US" altLang="ja-JP" sz="2400" i="1">
                            <a:latin typeface="Cambria Math" panose="02040503050406030204" pitchFamily="18" charset="0"/>
                          </a:rPr>
                          <m:t>𝑖𝑗</m:t>
                        </m:r>
                      </m:sub>
                    </m:sSub>
                  </m:oMath>
                </a14:m>
                <a:r>
                  <a:rPr kumimoji="1" lang="en-US" altLang="ja-JP" sz="2400" dirty="0"/>
                  <a:t>: </a:t>
                </a:r>
                <a14:m>
                  <m:oMath xmlns:m="http://schemas.openxmlformats.org/officeDocument/2006/math">
                    <m:r>
                      <a:rPr kumimoji="1" lang="en-US" altLang="ja-JP" sz="2400" i="1">
                        <a:latin typeface="Cambria Math" panose="02040503050406030204" pitchFamily="18" charset="0"/>
                      </a:rPr>
                      <m:t>𝑖</m:t>
                    </m:r>
                  </m:oMath>
                </a14:m>
                <a:r>
                  <a:rPr kumimoji="1" lang="ja-JP" altLang="en-US" sz="2400" dirty="0"/>
                  <a:t> 番目の格子点でのジオポテンシャル高度変動と</a:t>
                </a:r>
                <a:endParaRPr kumimoji="1" lang="en-US" altLang="ja-JP" sz="2400" dirty="0"/>
              </a:p>
              <a:p>
                <a:r>
                  <a:rPr kumimoji="1" lang="ja-JP" altLang="en-US" sz="2400" dirty="0"/>
                  <a:t>                        </a:t>
                </a:r>
                <a14:m>
                  <m:oMath xmlns:m="http://schemas.openxmlformats.org/officeDocument/2006/math">
                    <m:r>
                      <a:rPr kumimoji="1" lang="en-US" altLang="ja-JP" sz="2400" i="1">
                        <a:latin typeface="Cambria Math" panose="02040503050406030204" pitchFamily="18" charset="0"/>
                      </a:rPr>
                      <m:t>𝑗</m:t>
                    </m:r>
                  </m:oMath>
                </a14:m>
                <a:r>
                  <a:rPr kumimoji="1" lang="ja-JP" altLang="en-US" sz="2400" dirty="0"/>
                  <a:t> 番目の格子点でのジオポテンシャル高度変動の相関係数</a:t>
                </a:r>
                <a:endParaRPr kumimoji="1" lang="en-US" altLang="ja-JP" sz="2400" dirty="0"/>
              </a:p>
            </p:txBody>
          </p:sp>
        </mc:Choice>
        <mc:Fallback>
          <p:sp>
            <p:nvSpPr>
              <p:cNvPr id="6" name="テキスト ボックス 5">
                <a:extLst>
                  <a:ext uri="{FF2B5EF4-FFF2-40B4-BE49-F238E27FC236}">
                    <a16:creationId xmlns:a16="http://schemas.microsoft.com/office/drawing/2014/main" id="{23B085A7-6947-4A51-EB0E-1F9397F32A10}"/>
                  </a:ext>
                </a:extLst>
              </p:cNvPr>
              <p:cNvSpPr txBox="1">
                <a:spLocks noRot="1" noChangeAspect="1" noMove="1" noResize="1" noEditPoints="1" noAdjustHandles="1" noChangeArrowheads="1" noChangeShapeType="1" noTextEdit="1"/>
              </p:cNvSpPr>
              <p:nvPr/>
            </p:nvSpPr>
            <p:spPr>
              <a:xfrm>
                <a:off x="218808" y="3023734"/>
                <a:ext cx="11754381" cy="860748"/>
              </a:xfrm>
              <a:prstGeom prst="rect">
                <a:avLst/>
              </a:prstGeom>
              <a:blipFill>
                <a:blip r:embed="rId3"/>
                <a:stretch>
                  <a:fillRect l="-830" t="-7801" b="-12766"/>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3" name="テキスト ボックス 2">
                <a:extLst>
                  <a:ext uri="{FF2B5EF4-FFF2-40B4-BE49-F238E27FC236}">
                    <a16:creationId xmlns:a16="http://schemas.microsoft.com/office/drawing/2014/main" id="{FBC78CA0-EEC9-E007-DDF8-85B635ECF989}"/>
                  </a:ext>
                </a:extLst>
              </p:cNvPr>
              <p:cNvSpPr txBox="1"/>
              <p:nvPr/>
            </p:nvSpPr>
            <p:spPr>
              <a:xfrm>
                <a:off x="218807" y="3958923"/>
                <a:ext cx="11754381" cy="461665"/>
              </a:xfrm>
              <a:prstGeom prst="rect">
                <a:avLst/>
              </a:prstGeom>
              <a:noFill/>
            </p:spPr>
            <p:txBody>
              <a:bodyPr wrap="square" rtlCol="0">
                <a:spAutoFit/>
              </a:bodyPr>
              <a:lstStyle/>
              <a:p>
                <a:r>
                  <a:rPr kumimoji="1" lang="ja-JP" altLang="en-US" sz="2400" dirty="0"/>
                  <a:t>行列 </a:t>
                </a:r>
                <a:r>
                  <a:rPr kumimoji="1" lang="en-US" altLang="ja-JP" sz="2400" b="1" dirty="0"/>
                  <a:t>R </a:t>
                </a:r>
                <a:r>
                  <a:rPr kumimoji="1" lang="ja-JP" altLang="en-US" sz="2400" dirty="0"/>
                  <a:t>の行 </a:t>
                </a:r>
                <a14:m>
                  <m:oMath xmlns:m="http://schemas.openxmlformats.org/officeDocument/2006/math">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𝑅</m:t>
                        </m:r>
                      </m:e>
                      <m:sub>
                        <m:r>
                          <a:rPr kumimoji="1" lang="en-US" altLang="ja-JP" sz="2400" b="0" i="1" smtClean="0">
                            <a:latin typeface="Cambria Math" panose="02040503050406030204" pitchFamily="18" charset="0"/>
                          </a:rPr>
                          <m:t>𝑖</m:t>
                        </m:r>
                      </m:sub>
                    </m:sSub>
                  </m:oMath>
                </a14:m>
                <a:r>
                  <a:rPr kumimoji="1" lang="ja-JP" altLang="en-US" sz="2400" dirty="0"/>
                  <a:t> を北極中心の一点相関図の形で表示する</a:t>
                </a:r>
                <a:r>
                  <a:rPr kumimoji="1" lang="en-US" altLang="ja-JP" sz="2400" dirty="0"/>
                  <a:t>. </a:t>
                </a:r>
                <a:r>
                  <a:rPr kumimoji="1" lang="ja-JP" altLang="en-US" sz="2400" dirty="0"/>
                  <a:t> </a:t>
                </a:r>
                <a:endParaRPr kumimoji="1" lang="en-US" altLang="ja-JP" sz="2400" dirty="0"/>
              </a:p>
            </p:txBody>
          </p:sp>
        </mc:Choice>
        <mc:Fallback>
          <p:sp>
            <p:nvSpPr>
              <p:cNvPr id="3" name="テキスト ボックス 2">
                <a:extLst>
                  <a:ext uri="{FF2B5EF4-FFF2-40B4-BE49-F238E27FC236}">
                    <a16:creationId xmlns:a16="http://schemas.microsoft.com/office/drawing/2014/main" id="{FBC78CA0-EEC9-E007-DDF8-85B635ECF989}"/>
                  </a:ext>
                </a:extLst>
              </p:cNvPr>
              <p:cNvSpPr txBox="1">
                <a:spLocks noRot="1" noChangeAspect="1" noMove="1" noResize="1" noEditPoints="1" noAdjustHandles="1" noChangeArrowheads="1" noChangeShapeType="1" noTextEdit="1"/>
              </p:cNvSpPr>
              <p:nvPr/>
            </p:nvSpPr>
            <p:spPr>
              <a:xfrm>
                <a:off x="218807" y="3958923"/>
                <a:ext cx="11754381" cy="461665"/>
              </a:xfrm>
              <a:prstGeom prst="rect">
                <a:avLst/>
              </a:prstGeom>
              <a:blipFill>
                <a:blip r:embed="rId4"/>
                <a:stretch>
                  <a:fillRect l="-830" t="-15789" b="-3026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 name="テキスト ボックス 1">
                <a:extLst>
                  <a:ext uri="{FF2B5EF4-FFF2-40B4-BE49-F238E27FC236}">
                    <a16:creationId xmlns:a16="http://schemas.microsoft.com/office/drawing/2014/main" id="{4FE21AAC-6623-7C73-526E-292ACACB18EB}"/>
                  </a:ext>
                </a:extLst>
              </p:cNvPr>
              <p:cNvSpPr txBox="1"/>
              <p:nvPr/>
            </p:nvSpPr>
            <p:spPr>
              <a:xfrm>
                <a:off x="218807" y="1502488"/>
                <a:ext cx="11754381" cy="1437381"/>
              </a:xfrm>
              <a:prstGeom prst="rect">
                <a:avLst/>
              </a:prstGeom>
              <a:noFill/>
            </p:spPr>
            <p:txBody>
              <a:bodyPr wrap="square" rtlCol="0">
                <a:spAutoFit/>
              </a:bodyPr>
              <a:lstStyle/>
              <a:p>
                <a:r>
                  <a:rPr kumimoji="1" lang="ja-JP" altLang="en-US" sz="2400" dirty="0">
                    <a:latin typeface="Cambria Math" panose="02040503050406030204" pitchFamily="18" charset="0"/>
                  </a:rPr>
                  <a:t>格子点が </a:t>
                </a:r>
                <a:r>
                  <a:rPr kumimoji="1" lang="en-US" altLang="ja-JP" sz="2400" dirty="0">
                    <a:latin typeface="Cambria Math" panose="02040503050406030204" pitchFamily="18" charset="0"/>
                  </a:rPr>
                  <a:t>N </a:t>
                </a:r>
                <a:r>
                  <a:rPr kumimoji="1" lang="ja-JP" altLang="en-US" sz="2400" dirty="0">
                    <a:latin typeface="Cambria Math" panose="02040503050406030204" pitchFamily="18" charset="0"/>
                  </a:rPr>
                  <a:t>個あるとすると</a:t>
                </a:r>
                <a:endParaRPr kumimoji="1" lang="en-US" altLang="ja-JP" sz="24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rPr>
                        <m:t>𝑹</m:t>
                      </m:r>
                      <m:r>
                        <a:rPr kumimoji="1" lang="en-US" altLang="ja-JP" sz="2400" b="0" i="1" smtClean="0">
                          <a:latin typeface="Cambria Math" panose="02040503050406030204" pitchFamily="18" charset="0"/>
                        </a:rPr>
                        <m:t>=</m:t>
                      </m:r>
                      <m:d>
                        <m:dPr>
                          <m:ctrlPr>
                            <a:rPr kumimoji="1" lang="en-US" altLang="ja-JP" sz="2400" i="1">
                              <a:latin typeface="Cambria Math" panose="02040503050406030204" pitchFamily="18" charset="0"/>
                            </a:rPr>
                          </m:ctrlPr>
                        </m:dPr>
                        <m:e>
                          <m:m>
                            <m:mPr>
                              <m:mcs>
                                <m:mc>
                                  <m:mcPr>
                                    <m:count m:val="3"/>
                                    <m:mcJc m:val="center"/>
                                  </m:mcPr>
                                </m:mc>
                              </m:mcs>
                              <m:ctrlPr>
                                <a:rPr kumimoji="1" lang="en-US" altLang="ja-JP" sz="2400" i="1">
                                  <a:latin typeface="Cambria Math" panose="02040503050406030204" pitchFamily="18" charset="0"/>
                                </a:rPr>
                              </m:ctrlPr>
                            </m:mPr>
                            <m:m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11</m:t>
                                    </m:r>
                                  </m:sub>
                                </m:sSub>
                              </m:e>
                              <m:e>
                                <m:r>
                                  <a:rPr kumimoji="1" lang="en-US" altLang="ja-JP" sz="2400" b="0" i="1">
                                    <a:latin typeface="Cambria Math" panose="02040503050406030204" pitchFamily="18" charset="0"/>
                                  </a:rPr>
                                  <m:t>⋯</m:t>
                                </m:r>
                              </m:e>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𝑁</m:t>
                                    </m:r>
                                  </m:sub>
                                </m:sSub>
                              </m:e>
                            </m:mr>
                            <m:mr>
                              <m:e>
                                <m:r>
                                  <a:rPr kumimoji="1" lang="en-US" altLang="ja-JP" sz="2400" b="0" i="1">
                                    <a:latin typeface="Cambria Math" panose="02040503050406030204" pitchFamily="18" charset="0"/>
                                  </a:rPr>
                                  <m:t>⋮</m:t>
                                </m:r>
                              </m:e>
                              <m:e>
                                <m:r>
                                  <a:rPr kumimoji="1" lang="en-US" altLang="ja-JP" sz="2400" b="0" i="1">
                                    <a:latin typeface="Cambria Math" panose="02040503050406030204" pitchFamily="18" charset="0"/>
                                  </a:rPr>
                                  <m:t>⋱</m:t>
                                </m:r>
                              </m:e>
                              <m:e>
                                <m:r>
                                  <a:rPr kumimoji="1" lang="en-US" altLang="ja-JP" sz="2400" b="0" i="1">
                                    <a:latin typeface="Cambria Math" panose="02040503050406030204" pitchFamily="18" charset="0"/>
                                  </a:rPr>
                                  <m:t>⋮</m:t>
                                </m:r>
                              </m:e>
                            </m:mr>
                            <m:mr>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𝑁</m:t>
                                    </m:r>
                                    <m:r>
                                      <a:rPr kumimoji="1" lang="en-US" altLang="ja-JP" sz="2400" b="0" i="1" smtClean="0">
                                        <a:latin typeface="Cambria Math" panose="02040503050406030204" pitchFamily="18" charset="0"/>
                                      </a:rPr>
                                      <m:t>1</m:t>
                                    </m:r>
                                  </m:sub>
                                </m:sSub>
                              </m:e>
                              <m:e>
                                <m:r>
                                  <a:rPr kumimoji="1" lang="en-US" altLang="ja-JP" sz="2400" b="0" i="1">
                                    <a:latin typeface="Cambria Math" panose="02040503050406030204" pitchFamily="18" charset="0"/>
                                  </a:rPr>
                                  <m:t>⋯</m:t>
                                </m:r>
                              </m:e>
                              <m:e>
                                <m:sSub>
                                  <m:sSubPr>
                                    <m:ctrlPr>
                                      <a:rPr kumimoji="1" lang="en-US" altLang="ja-JP" sz="2400" i="1" smtClean="0">
                                        <a:latin typeface="Cambria Math" panose="02040503050406030204" pitchFamily="18" charset="0"/>
                                      </a:rPr>
                                    </m:ctrlPr>
                                  </m:sSubPr>
                                  <m:e>
                                    <m:r>
                                      <a:rPr kumimoji="1" lang="en-US" altLang="ja-JP" sz="2400" b="0" i="1" smtClean="0">
                                        <a:latin typeface="Cambria Math" panose="02040503050406030204" pitchFamily="18" charset="0"/>
                                      </a:rPr>
                                      <m:t>𝑟</m:t>
                                    </m:r>
                                  </m:e>
                                  <m:sub>
                                    <m:r>
                                      <a:rPr kumimoji="1" lang="en-US" altLang="ja-JP" sz="2400" b="0" i="1" smtClean="0">
                                        <a:latin typeface="Cambria Math" panose="02040503050406030204" pitchFamily="18" charset="0"/>
                                      </a:rPr>
                                      <m:t>𝑁𝑁</m:t>
                                    </m:r>
                                  </m:sub>
                                </m:sSub>
                              </m:e>
                            </m:mr>
                          </m:m>
                        </m:e>
                      </m:d>
                      <m:r>
                        <a:rPr kumimoji="1" lang="en-US" altLang="ja-JP" sz="2400" b="0" i="1" smtClean="0">
                          <a:latin typeface="Cambria Math" panose="02040503050406030204" pitchFamily="18" charset="0"/>
                        </a:rPr>
                        <m:t> </m:t>
                      </m:r>
                    </m:oMath>
                  </m:oMathPara>
                </a14:m>
                <a:endParaRPr kumimoji="1" lang="en-US" altLang="ja-JP" sz="2400" dirty="0"/>
              </a:p>
            </p:txBody>
          </p:sp>
        </mc:Choice>
        <mc:Fallback>
          <p:sp>
            <p:nvSpPr>
              <p:cNvPr id="2" name="テキスト ボックス 1">
                <a:extLst>
                  <a:ext uri="{FF2B5EF4-FFF2-40B4-BE49-F238E27FC236}">
                    <a16:creationId xmlns:a16="http://schemas.microsoft.com/office/drawing/2014/main" id="{4FE21AAC-6623-7C73-526E-292ACACB18EB}"/>
                  </a:ext>
                </a:extLst>
              </p:cNvPr>
              <p:cNvSpPr txBox="1">
                <a:spLocks noRot="1" noChangeAspect="1" noMove="1" noResize="1" noEditPoints="1" noAdjustHandles="1" noChangeArrowheads="1" noChangeShapeType="1" noTextEdit="1"/>
              </p:cNvSpPr>
              <p:nvPr/>
            </p:nvSpPr>
            <p:spPr>
              <a:xfrm>
                <a:off x="218807" y="1502488"/>
                <a:ext cx="11754381" cy="1437381"/>
              </a:xfrm>
              <a:prstGeom prst="rect">
                <a:avLst/>
              </a:prstGeom>
              <a:blipFill>
                <a:blip r:embed="rId5"/>
                <a:stretch>
                  <a:fillRect l="-830" t="-4661"/>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43458C7C-C59A-8A61-67E1-0FC1976285B3}"/>
              </a:ext>
            </a:extLst>
          </p:cNvPr>
          <p:cNvSpPr txBox="1"/>
          <p:nvPr/>
        </p:nvSpPr>
        <p:spPr>
          <a:xfrm>
            <a:off x="218807" y="4661500"/>
            <a:ext cx="8187538" cy="707886"/>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4000" dirty="0"/>
              <a:t>パターン指標の利用</a:t>
            </a:r>
            <a:endParaRPr kumimoji="1" lang="en-US" altLang="ja-JP" sz="4000" dirty="0"/>
          </a:p>
        </p:txBody>
      </p:sp>
      <p:sp>
        <p:nvSpPr>
          <p:cNvPr id="8" name="テキスト ボックス 7">
            <a:extLst>
              <a:ext uri="{FF2B5EF4-FFF2-40B4-BE49-F238E27FC236}">
                <a16:creationId xmlns:a16="http://schemas.microsoft.com/office/drawing/2014/main" id="{83372F3D-119F-5392-B751-CFDE712F1A7A}"/>
              </a:ext>
            </a:extLst>
          </p:cNvPr>
          <p:cNvSpPr txBox="1"/>
          <p:nvPr/>
        </p:nvSpPr>
        <p:spPr>
          <a:xfrm>
            <a:off x="218807" y="5318016"/>
            <a:ext cx="11754381" cy="830997"/>
          </a:xfrm>
          <a:prstGeom prst="rect">
            <a:avLst/>
          </a:prstGeom>
          <a:noFill/>
        </p:spPr>
        <p:txBody>
          <a:bodyPr wrap="square" rtlCol="0">
            <a:spAutoFit/>
          </a:bodyPr>
          <a:lstStyle/>
          <a:p>
            <a:r>
              <a:rPr kumimoji="1" lang="ja-JP" altLang="en-US" sz="2400" dirty="0"/>
              <a:t>定義したパターン指標 </a:t>
            </a:r>
            <a:r>
              <a:rPr kumimoji="1" lang="en-US" altLang="ja-JP" sz="2400" dirty="0"/>
              <a:t>(PNA) </a:t>
            </a:r>
            <a:r>
              <a:rPr kumimoji="1" lang="ja-JP" altLang="en-US" sz="2400" dirty="0"/>
              <a:t>が最も大きな </a:t>
            </a:r>
            <a:r>
              <a:rPr kumimoji="1" lang="en-US" altLang="ja-JP" sz="2400" dirty="0"/>
              <a:t>10 </a:t>
            </a:r>
            <a:r>
              <a:rPr kumimoji="1" lang="ja-JP" altLang="en-US" sz="2400" dirty="0"/>
              <a:t>ヶ月と最も小さな </a:t>
            </a:r>
            <a:r>
              <a:rPr kumimoji="1" lang="en-US" altLang="ja-JP" sz="2400" dirty="0"/>
              <a:t>10</a:t>
            </a:r>
            <a:r>
              <a:rPr kumimoji="1" lang="ja-JP" altLang="en-US" sz="2400" dirty="0"/>
              <a:t> ヶ月を取り出し</a:t>
            </a:r>
            <a:r>
              <a:rPr kumimoji="1" lang="en-US" altLang="ja-JP" sz="2400" dirty="0"/>
              <a:t>, </a:t>
            </a:r>
          </a:p>
          <a:p>
            <a:r>
              <a:rPr kumimoji="1" lang="ja-JP" altLang="en-US" sz="2400" dirty="0"/>
              <a:t>北極中心のコンポジット図を作ってそれぞれの特徴を見ていく</a:t>
            </a:r>
            <a:r>
              <a:rPr kumimoji="1" lang="en-US" altLang="ja-JP" sz="2400" dirty="0"/>
              <a:t>.</a:t>
            </a:r>
          </a:p>
        </p:txBody>
      </p:sp>
    </p:spTree>
    <p:extLst>
      <p:ext uri="{BB962C8B-B14F-4D97-AF65-F5344CB8AC3E}">
        <p14:creationId xmlns:p14="http://schemas.microsoft.com/office/powerpoint/2010/main" val="349542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62AC31F-5EE9-9B1D-78AD-5B8E5CC29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72" y="1001160"/>
            <a:ext cx="4731574" cy="4623443"/>
          </a:xfrm>
          <a:prstGeom prst="rect">
            <a:avLst/>
          </a:prstGeom>
        </p:spPr>
      </p:pic>
      <p:sp>
        <p:nvSpPr>
          <p:cNvPr id="4" name="テキスト ボックス 3">
            <a:extLst>
              <a:ext uri="{FF2B5EF4-FFF2-40B4-BE49-F238E27FC236}">
                <a16:creationId xmlns:a16="http://schemas.microsoft.com/office/drawing/2014/main" id="{9E3057D9-C397-8F1A-0453-79E244D66C98}"/>
              </a:ext>
            </a:extLst>
          </p:cNvPr>
          <p:cNvSpPr txBox="1"/>
          <p:nvPr/>
        </p:nvSpPr>
        <p:spPr>
          <a:xfrm>
            <a:off x="1" y="0"/>
            <a:ext cx="12191999" cy="923330"/>
          </a:xfrm>
          <a:prstGeom prst="rect">
            <a:avLst/>
          </a:prstGeom>
          <a:noFill/>
        </p:spPr>
        <p:txBody>
          <a:bodyPr wrap="square" rtlCol="0">
            <a:spAutoFit/>
          </a:bodyPr>
          <a:lstStyle/>
          <a:p>
            <a:r>
              <a:rPr kumimoji="1" lang="ja-JP" altLang="en-US" sz="5400" dirty="0"/>
              <a:t>　解析結果 </a:t>
            </a:r>
            <a:r>
              <a:rPr kumimoji="1" lang="en-US" altLang="ja-JP" sz="4400" dirty="0"/>
              <a:t>(500 </a:t>
            </a:r>
            <a:r>
              <a:rPr kumimoji="1" lang="en-US" altLang="ja-JP" sz="4400" dirty="0" err="1"/>
              <a:t>hPa</a:t>
            </a:r>
            <a:r>
              <a:rPr kumimoji="1" lang="en-US" altLang="ja-JP" sz="4400" dirty="0"/>
              <a:t> </a:t>
            </a:r>
            <a:r>
              <a:rPr kumimoji="1" lang="ja-JP" altLang="en-US" sz="4400" dirty="0"/>
              <a:t>等圧面</a:t>
            </a:r>
            <a:r>
              <a:rPr kumimoji="1" lang="en-US" altLang="ja-JP" sz="4400" dirty="0"/>
              <a:t>)</a:t>
            </a:r>
            <a:endParaRPr kumimoji="1" lang="ja-JP" altLang="en-US" sz="5400" dirty="0"/>
          </a:p>
        </p:txBody>
      </p:sp>
      <p:sp>
        <p:nvSpPr>
          <p:cNvPr id="12" name="テキスト ボックス 11">
            <a:extLst>
              <a:ext uri="{FF2B5EF4-FFF2-40B4-BE49-F238E27FC236}">
                <a16:creationId xmlns:a16="http://schemas.microsoft.com/office/drawing/2014/main" id="{286FD3C2-C57D-D77C-6455-F05E17EEB1F8}"/>
              </a:ext>
            </a:extLst>
          </p:cNvPr>
          <p:cNvSpPr txBox="1"/>
          <p:nvPr/>
        </p:nvSpPr>
        <p:spPr>
          <a:xfrm>
            <a:off x="861754" y="5682716"/>
            <a:ext cx="4469410" cy="646331"/>
          </a:xfrm>
          <a:prstGeom prst="rect">
            <a:avLst/>
          </a:prstGeom>
          <a:noFill/>
        </p:spPr>
        <p:txBody>
          <a:bodyPr wrap="square" rtlCol="0">
            <a:spAutoFit/>
          </a:bodyPr>
          <a:lstStyle/>
          <a:p>
            <a:pPr algn="ctr"/>
            <a:r>
              <a:rPr kumimoji="1" lang="en-US" altLang="ja-JP" dirty="0"/>
              <a:t>PNA</a:t>
            </a:r>
            <a:r>
              <a:rPr kumimoji="1" lang="ja-JP" altLang="en-US" dirty="0"/>
              <a:t> の値が最も</a:t>
            </a:r>
            <a:r>
              <a:rPr kumimoji="1" lang="ja-JP" altLang="en-US" dirty="0">
                <a:solidFill>
                  <a:srgbClr val="FF0000"/>
                </a:solidFill>
              </a:rPr>
              <a:t>大きい</a:t>
            </a:r>
            <a:r>
              <a:rPr kumimoji="1" lang="ja-JP" altLang="en-US" dirty="0"/>
              <a:t>冬季 </a:t>
            </a:r>
            <a:r>
              <a:rPr kumimoji="1" lang="en-US" altLang="ja-JP" dirty="0"/>
              <a:t>10 </a:t>
            </a:r>
            <a:r>
              <a:rPr kumimoji="1" lang="ja-JP" altLang="en-US" dirty="0"/>
              <a:t>ヶ月に基づく </a:t>
            </a:r>
            <a:r>
              <a:rPr kumimoji="1" lang="en-US" altLang="ja-JP" dirty="0"/>
              <a:t>500</a:t>
            </a:r>
            <a:r>
              <a:rPr kumimoji="1" lang="ja-JP" altLang="en-US" dirty="0"/>
              <a:t> </a:t>
            </a:r>
            <a:r>
              <a:rPr kumimoji="1" lang="en-US" altLang="ja-JP" dirty="0" err="1"/>
              <a:t>hPa</a:t>
            </a:r>
            <a:r>
              <a:rPr kumimoji="1" lang="en-US" altLang="ja-JP" dirty="0"/>
              <a:t> </a:t>
            </a:r>
            <a:r>
              <a:rPr kumimoji="1" lang="ja-JP" altLang="en-US" dirty="0"/>
              <a:t>コンポジット図</a:t>
            </a:r>
            <a:r>
              <a:rPr kumimoji="1" lang="en-US" altLang="ja-JP" dirty="0"/>
              <a:t>*</a:t>
            </a:r>
          </a:p>
        </p:txBody>
      </p:sp>
      <p:sp>
        <p:nvSpPr>
          <p:cNvPr id="3" name="テキスト ボックス 2">
            <a:extLst>
              <a:ext uri="{FF2B5EF4-FFF2-40B4-BE49-F238E27FC236}">
                <a16:creationId xmlns:a16="http://schemas.microsoft.com/office/drawing/2014/main" id="{7F8F2D2E-CD06-BF3C-8520-5E4E8EE11765}"/>
              </a:ext>
            </a:extLst>
          </p:cNvPr>
          <p:cNvSpPr txBox="1"/>
          <p:nvPr/>
        </p:nvSpPr>
        <p:spPr>
          <a:xfrm>
            <a:off x="5903715" y="1698902"/>
            <a:ext cx="5911566" cy="3046988"/>
          </a:xfrm>
          <a:prstGeom prst="rect">
            <a:avLst/>
          </a:prstGeom>
          <a:noFill/>
        </p:spPr>
        <p:txBody>
          <a:bodyPr wrap="square" rtlCol="0">
            <a:spAutoFit/>
          </a:bodyPr>
          <a:lstStyle/>
          <a:p>
            <a:r>
              <a:rPr kumimoji="1" lang="ja-JP" altLang="en-US" sz="2400" dirty="0"/>
              <a:t>図中の値は </a:t>
            </a:r>
            <a:r>
              <a:rPr kumimoji="1" lang="en-US" altLang="ja-JP" sz="2400" dirty="0"/>
              <a:t>500 </a:t>
            </a:r>
            <a:r>
              <a:rPr kumimoji="1" lang="en-US" altLang="ja-JP" sz="2400" dirty="0" err="1"/>
              <a:t>hPa</a:t>
            </a:r>
            <a:r>
              <a:rPr kumimoji="1" lang="en-US" altLang="ja-JP" sz="2400" dirty="0"/>
              <a:t> </a:t>
            </a:r>
            <a:r>
              <a:rPr kumimoji="1" lang="ja-JP" altLang="en-US" sz="2400" dirty="0"/>
              <a:t>等圧面での高度</a:t>
            </a:r>
            <a:r>
              <a:rPr kumimoji="1" lang="en-US" altLang="ja-JP" sz="2400" dirty="0"/>
              <a:t>.</a:t>
            </a:r>
          </a:p>
          <a:p>
            <a:endParaRPr kumimoji="1" lang="en-US" altLang="ja-JP" sz="2400" dirty="0"/>
          </a:p>
          <a:p>
            <a:r>
              <a:rPr kumimoji="1" lang="en-US" altLang="ja-JP" sz="2400" dirty="0"/>
              <a:t>PNA </a:t>
            </a:r>
            <a:r>
              <a:rPr kumimoji="1" lang="ja-JP" altLang="en-US" sz="2400" dirty="0"/>
              <a:t>の値が正のとき</a:t>
            </a:r>
            <a:r>
              <a:rPr kumimoji="1" lang="en-US" altLang="ja-JP" sz="2400" dirty="0"/>
              <a:t>, 500 </a:t>
            </a:r>
            <a:r>
              <a:rPr kumimoji="1" lang="en-US" altLang="ja-JP" sz="2400" dirty="0" err="1"/>
              <a:t>hPa</a:t>
            </a:r>
            <a:r>
              <a:rPr kumimoji="1" lang="en-US" altLang="ja-JP" sz="2400" dirty="0"/>
              <a:t> </a:t>
            </a:r>
            <a:r>
              <a:rPr kumimoji="1" lang="ja-JP" altLang="en-US" sz="2400" dirty="0"/>
              <a:t>等圧面では</a:t>
            </a:r>
            <a:endParaRPr kumimoji="1" lang="en-US" altLang="ja-JP" sz="2400" dirty="0"/>
          </a:p>
          <a:p>
            <a:r>
              <a:rPr kumimoji="1" lang="ja-JP" altLang="en-US" sz="2400" dirty="0"/>
              <a:t>北米大陸上で等高度線が曲がりくねっている</a:t>
            </a:r>
            <a:endParaRPr kumimoji="1" lang="en-US" altLang="ja-JP" sz="2400" dirty="0"/>
          </a:p>
          <a:p>
            <a:endParaRPr kumimoji="1" lang="en-US" altLang="ja-JP" sz="2400" dirty="0"/>
          </a:p>
          <a:p>
            <a:pPr marL="342900" indent="-342900">
              <a:buFont typeface="Arial" panose="020B0604020202020204" pitchFamily="34" charset="0"/>
              <a:buChar char="•"/>
            </a:pPr>
            <a:r>
              <a:rPr kumimoji="1" lang="ja-JP" altLang="en-US" sz="2400" dirty="0"/>
              <a:t>北米大陸西部に</a:t>
            </a:r>
            <a:r>
              <a:rPr kumimoji="1" lang="ja-JP" altLang="en-US" sz="2400" dirty="0">
                <a:solidFill>
                  <a:srgbClr val="FF0000"/>
                </a:solidFill>
              </a:rPr>
              <a:t>リッジ </a:t>
            </a:r>
            <a:r>
              <a:rPr kumimoji="1" lang="en-US" altLang="ja-JP" sz="2400" dirty="0">
                <a:solidFill>
                  <a:srgbClr val="FF0000"/>
                </a:solidFill>
              </a:rPr>
              <a:t>(</a:t>
            </a:r>
            <a:r>
              <a:rPr kumimoji="1" lang="ja-JP" altLang="en-US" sz="2400" dirty="0">
                <a:solidFill>
                  <a:srgbClr val="FF0000"/>
                </a:solidFill>
              </a:rPr>
              <a:t>尾根</a:t>
            </a:r>
            <a:r>
              <a:rPr kumimoji="1" lang="en-US" altLang="ja-JP" sz="2400" dirty="0">
                <a:solidFill>
                  <a:srgbClr val="FF0000"/>
                </a:solidFill>
              </a:rPr>
              <a:t>)</a:t>
            </a:r>
          </a:p>
          <a:p>
            <a:pPr marL="342900" indent="-342900">
              <a:buFont typeface="Arial" panose="020B0604020202020204" pitchFamily="34" charset="0"/>
              <a:buChar char="•"/>
            </a:pPr>
            <a:r>
              <a:rPr kumimoji="1" lang="ja-JP" altLang="en-US" sz="2400" dirty="0"/>
              <a:t>北米大陸東部に</a:t>
            </a:r>
            <a:r>
              <a:rPr kumimoji="1" lang="ja-JP" altLang="en-US" sz="2400" dirty="0">
                <a:solidFill>
                  <a:srgbClr val="00B0F0"/>
                </a:solidFill>
              </a:rPr>
              <a:t>トラフ </a:t>
            </a:r>
            <a:r>
              <a:rPr kumimoji="1" lang="en-US" altLang="ja-JP" sz="2400" dirty="0">
                <a:solidFill>
                  <a:srgbClr val="00B0F0"/>
                </a:solidFill>
              </a:rPr>
              <a:t>(</a:t>
            </a:r>
            <a:r>
              <a:rPr kumimoji="1" lang="ja-JP" altLang="en-US" sz="2400" dirty="0">
                <a:solidFill>
                  <a:srgbClr val="00B0F0"/>
                </a:solidFill>
              </a:rPr>
              <a:t>谷</a:t>
            </a:r>
            <a:r>
              <a:rPr kumimoji="1" lang="en-US" altLang="ja-JP" sz="2400" dirty="0">
                <a:solidFill>
                  <a:srgbClr val="00B0F0"/>
                </a:solidFill>
              </a:rPr>
              <a:t>)</a:t>
            </a:r>
          </a:p>
          <a:p>
            <a:endParaRPr kumimoji="1" lang="en-US" altLang="ja-JP" sz="2400" dirty="0"/>
          </a:p>
        </p:txBody>
      </p:sp>
      <p:sp>
        <p:nvSpPr>
          <p:cNvPr id="5" name="テキスト ボックス 4">
            <a:extLst>
              <a:ext uri="{FF2B5EF4-FFF2-40B4-BE49-F238E27FC236}">
                <a16:creationId xmlns:a16="http://schemas.microsoft.com/office/drawing/2014/main" id="{A8C133E8-17F9-D742-FE83-D7D9D841BBC5}"/>
              </a:ext>
            </a:extLst>
          </p:cNvPr>
          <p:cNvSpPr txBox="1"/>
          <p:nvPr/>
        </p:nvSpPr>
        <p:spPr>
          <a:xfrm>
            <a:off x="243394" y="6406877"/>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6" name="楕円 5">
            <a:extLst>
              <a:ext uri="{FF2B5EF4-FFF2-40B4-BE49-F238E27FC236}">
                <a16:creationId xmlns:a16="http://schemas.microsoft.com/office/drawing/2014/main" id="{9ECAF61D-AB9F-B7A6-A894-226946E784BC}"/>
              </a:ext>
            </a:extLst>
          </p:cNvPr>
          <p:cNvSpPr/>
          <p:nvPr/>
        </p:nvSpPr>
        <p:spPr>
          <a:xfrm rot="20366583">
            <a:off x="2769430" y="3425646"/>
            <a:ext cx="654057" cy="16952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124B0C2-D47F-4489-4864-CD0AF492D865}"/>
              </a:ext>
            </a:extLst>
          </p:cNvPr>
          <p:cNvSpPr/>
          <p:nvPr/>
        </p:nvSpPr>
        <p:spPr>
          <a:xfrm rot="19980710">
            <a:off x="3669843" y="3450545"/>
            <a:ext cx="739739" cy="133564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7726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86FD3C2-C57D-D77C-6455-F05E17EEB1F8}"/>
              </a:ext>
            </a:extLst>
          </p:cNvPr>
          <p:cNvSpPr txBox="1"/>
          <p:nvPr/>
        </p:nvSpPr>
        <p:spPr>
          <a:xfrm>
            <a:off x="861754" y="5682716"/>
            <a:ext cx="4469410" cy="646331"/>
          </a:xfrm>
          <a:prstGeom prst="rect">
            <a:avLst/>
          </a:prstGeom>
          <a:noFill/>
        </p:spPr>
        <p:txBody>
          <a:bodyPr wrap="square" rtlCol="0">
            <a:spAutoFit/>
          </a:bodyPr>
          <a:lstStyle/>
          <a:p>
            <a:pPr algn="ctr"/>
            <a:r>
              <a:rPr kumimoji="1" lang="en-US" altLang="ja-JP" dirty="0"/>
              <a:t>PNA</a:t>
            </a:r>
            <a:r>
              <a:rPr kumimoji="1" lang="ja-JP" altLang="en-US" dirty="0"/>
              <a:t> の値が最も</a:t>
            </a:r>
            <a:r>
              <a:rPr kumimoji="1" lang="ja-JP" altLang="en-US" dirty="0">
                <a:solidFill>
                  <a:srgbClr val="FF0000"/>
                </a:solidFill>
              </a:rPr>
              <a:t>大きい</a:t>
            </a:r>
            <a:r>
              <a:rPr kumimoji="1" lang="ja-JP" altLang="en-US" dirty="0"/>
              <a:t>冬季 </a:t>
            </a:r>
            <a:r>
              <a:rPr kumimoji="1" lang="en-US" altLang="ja-JP" dirty="0"/>
              <a:t>10 </a:t>
            </a:r>
            <a:r>
              <a:rPr kumimoji="1" lang="ja-JP" altLang="en-US" dirty="0"/>
              <a:t>ヶ月に基づく </a:t>
            </a:r>
            <a:r>
              <a:rPr kumimoji="1" lang="en-US" altLang="ja-JP" dirty="0"/>
              <a:t>500 </a:t>
            </a:r>
            <a:r>
              <a:rPr kumimoji="1" lang="en-US" altLang="ja-JP" dirty="0" err="1"/>
              <a:t>hPa</a:t>
            </a:r>
            <a:r>
              <a:rPr kumimoji="1" lang="en-US" altLang="ja-JP" dirty="0"/>
              <a:t> </a:t>
            </a:r>
            <a:r>
              <a:rPr kumimoji="1" lang="ja-JP" altLang="en-US" dirty="0"/>
              <a:t>コンポジット図</a:t>
            </a:r>
            <a:r>
              <a:rPr kumimoji="1" lang="en-US" altLang="ja-JP" dirty="0"/>
              <a:t>*</a:t>
            </a:r>
          </a:p>
        </p:txBody>
      </p:sp>
      <p:pic>
        <p:nvPicPr>
          <p:cNvPr id="5" name="図 4">
            <a:extLst>
              <a:ext uri="{FF2B5EF4-FFF2-40B4-BE49-F238E27FC236}">
                <a16:creationId xmlns:a16="http://schemas.microsoft.com/office/drawing/2014/main" id="{2137F7B4-A0D5-7545-A82B-07203B5BE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507" y="1103902"/>
            <a:ext cx="4491743" cy="4367767"/>
          </a:xfrm>
          <a:prstGeom prst="rect">
            <a:avLst/>
          </a:prstGeom>
        </p:spPr>
      </p:pic>
      <p:sp>
        <p:nvSpPr>
          <p:cNvPr id="6" name="テキスト ボックス 5">
            <a:extLst>
              <a:ext uri="{FF2B5EF4-FFF2-40B4-BE49-F238E27FC236}">
                <a16:creationId xmlns:a16="http://schemas.microsoft.com/office/drawing/2014/main" id="{7AB3961B-A5C3-5DC9-3C8C-71E2307BED12}"/>
              </a:ext>
            </a:extLst>
          </p:cNvPr>
          <p:cNvSpPr txBox="1"/>
          <p:nvPr/>
        </p:nvSpPr>
        <p:spPr>
          <a:xfrm>
            <a:off x="6446611" y="5636551"/>
            <a:ext cx="4469410" cy="646331"/>
          </a:xfrm>
          <a:prstGeom prst="rect">
            <a:avLst/>
          </a:prstGeom>
          <a:noFill/>
        </p:spPr>
        <p:txBody>
          <a:bodyPr wrap="square" rtlCol="0">
            <a:spAutoFit/>
          </a:bodyPr>
          <a:lstStyle/>
          <a:p>
            <a:pPr algn="ctr"/>
            <a:r>
              <a:rPr kumimoji="1" lang="en-US" altLang="ja-JP" dirty="0"/>
              <a:t>PNA</a:t>
            </a:r>
            <a:r>
              <a:rPr kumimoji="1" lang="ja-JP" altLang="en-US" dirty="0"/>
              <a:t> の値が最も</a:t>
            </a:r>
            <a:r>
              <a:rPr kumimoji="1" lang="ja-JP" altLang="en-US" dirty="0">
                <a:solidFill>
                  <a:srgbClr val="FF0000"/>
                </a:solidFill>
              </a:rPr>
              <a:t>小さい</a:t>
            </a:r>
            <a:r>
              <a:rPr kumimoji="1" lang="ja-JP" altLang="en-US" dirty="0"/>
              <a:t>冬季 </a:t>
            </a:r>
            <a:r>
              <a:rPr kumimoji="1" lang="en-US" altLang="ja-JP" dirty="0"/>
              <a:t>10 </a:t>
            </a:r>
            <a:r>
              <a:rPr kumimoji="1" lang="ja-JP" altLang="en-US" dirty="0"/>
              <a:t>ヶ月に基づく </a:t>
            </a:r>
            <a:r>
              <a:rPr kumimoji="1" lang="en-US" altLang="ja-JP" dirty="0"/>
              <a:t>500 </a:t>
            </a:r>
            <a:r>
              <a:rPr kumimoji="1" lang="en-US" altLang="ja-JP" dirty="0" err="1"/>
              <a:t>hPa</a:t>
            </a:r>
            <a:r>
              <a:rPr kumimoji="1" lang="en-US" altLang="ja-JP" dirty="0"/>
              <a:t> </a:t>
            </a:r>
            <a:r>
              <a:rPr kumimoji="1" lang="ja-JP" altLang="en-US" dirty="0"/>
              <a:t>コンポジット図</a:t>
            </a:r>
            <a:r>
              <a:rPr kumimoji="1" lang="en-US" altLang="ja-JP" dirty="0"/>
              <a:t>*</a:t>
            </a:r>
          </a:p>
        </p:txBody>
      </p:sp>
      <p:sp>
        <p:nvSpPr>
          <p:cNvPr id="7" name="テキスト ボックス 6">
            <a:extLst>
              <a:ext uri="{FF2B5EF4-FFF2-40B4-BE49-F238E27FC236}">
                <a16:creationId xmlns:a16="http://schemas.microsoft.com/office/drawing/2014/main" id="{3C16CFE0-146F-575D-74AA-28E23FA164ED}"/>
              </a:ext>
            </a:extLst>
          </p:cNvPr>
          <p:cNvSpPr txBox="1"/>
          <p:nvPr/>
        </p:nvSpPr>
        <p:spPr>
          <a:xfrm>
            <a:off x="1" y="0"/>
            <a:ext cx="12191999" cy="923330"/>
          </a:xfrm>
          <a:prstGeom prst="rect">
            <a:avLst/>
          </a:prstGeom>
          <a:noFill/>
        </p:spPr>
        <p:txBody>
          <a:bodyPr wrap="square" rtlCol="0">
            <a:spAutoFit/>
          </a:bodyPr>
          <a:lstStyle/>
          <a:p>
            <a:r>
              <a:rPr kumimoji="1" lang="ja-JP" altLang="en-US" sz="5400" dirty="0"/>
              <a:t>　解析結果 </a:t>
            </a:r>
            <a:r>
              <a:rPr kumimoji="1" lang="en-US" altLang="ja-JP" sz="4400" dirty="0"/>
              <a:t>(500 </a:t>
            </a:r>
            <a:r>
              <a:rPr kumimoji="1" lang="en-US" altLang="ja-JP" sz="4400" dirty="0" err="1"/>
              <a:t>hPa</a:t>
            </a:r>
            <a:r>
              <a:rPr kumimoji="1" lang="en-US" altLang="ja-JP" sz="4400" dirty="0"/>
              <a:t> </a:t>
            </a:r>
            <a:r>
              <a:rPr kumimoji="1" lang="ja-JP" altLang="en-US" sz="4400" dirty="0"/>
              <a:t>等圧面</a:t>
            </a:r>
            <a:r>
              <a:rPr kumimoji="1" lang="en-US" altLang="ja-JP" sz="4400" dirty="0"/>
              <a:t>)</a:t>
            </a:r>
            <a:endParaRPr kumimoji="1" lang="ja-JP" altLang="en-US" sz="5400" dirty="0"/>
          </a:p>
        </p:txBody>
      </p:sp>
      <p:pic>
        <p:nvPicPr>
          <p:cNvPr id="2" name="図 1">
            <a:extLst>
              <a:ext uri="{FF2B5EF4-FFF2-40B4-BE49-F238E27FC236}">
                <a16:creationId xmlns:a16="http://schemas.microsoft.com/office/drawing/2014/main" id="{9C6A968D-F503-6BC1-FB3D-50F9ABD07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72" y="1001160"/>
            <a:ext cx="4731574" cy="4623443"/>
          </a:xfrm>
          <a:prstGeom prst="rect">
            <a:avLst/>
          </a:prstGeom>
        </p:spPr>
      </p:pic>
      <p:sp>
        <p:nvSpPr>
          <p:cNvPr id="4" name="テキスト ボックス 3">
            <a:extLst>
              <a:ext uri="{FF2B5EF4-FFF2-40B4-BE49-F238E27FC236}">
                <a16:creationId xmlns:a16="http://schemas.microsoft.com/office/drawing/2014/main" id="{D75B4668-1451-B569-6CB4-1FF61678C746}"/>
              </a:ext>
            </a:extLst>
          </p:cNvPr>
          <p:cNvSpPr txBox="1"/>
          <p:nvPr/>
        </p:nvSpPr>
        <p:spPr>
          <a:xfrm>
            <a:off x="243394" y="6406877"/>
            <a:ext cx="6219051" cy="369332"/>
          </a:xfrm>
          <a:prstGeom prst="rect">
            <a:avLst/>
          </a:prstGeom>
          <a:noFill/>
        </p:spPr>
        <p:txBody>
          <a:bodyPr wrap="square" rtlCol="0">
            <a:spAutoFit/>
          </a:bodyPr>
          <a:lstStyle/>
          <a:p>
            <a:pPr algn="ctr"/>
            <a:r>
              <a:rPr kumimoji="1" lang="en-US" altLang="ja-JP" dirty="0"/>
              <a:t>* Wallace and </a:t>
            </a:r>
            <a:r>
              <a:rPr kumimoji="1" lang="en-US" altLang="ja-JP" dirty="0" err="1"/>
              <a:t>Gutzler</a:t>
            </a:r>
            <a:r>
              <a:rPr kumimoji="1" lang="en-US" altLang="ja-JP" dirty="0"/>
              <a:t> (1981) </a:t>
            </a:r>
            <a:r>
              <a:rPr kumimoji="1" lang="ja-JP" altLang="en-US" dirty="0"/>
              <a:t>より引用</a:t>
            </a:r>
            <a:r>
              <a:rPr kumimoji="1" lang="en-US" altLang="ja-JP" dirty="0"/>
              <a:t>. </a:t>
            </a:r>
            <a:r>
              <a:rPr kumimoji="1" lang="ja-JP" altLang="en-US" dirty="0"/>
              <a:t>陸域に色を塗ってある</a:t>
            </a:r>
            <a:r>
              <a:rPr kumimoji="1" lang="en-US" altLang="ja-JP" dirty="0"/>
              <a:t>.  </a:t>
            </a:r>
          </a:p>
        </p:txBody>
      </p:sp>
      <p:sp>
        <p:nvSpPr>
          <p:cNvPr id="8" name="楕円 7">
            <a:extLst>
              <a:ext uri="{FF2B5EF4-FFF2-40B4-BE49-F238E27FC236}">
                <a16:creationId xmlns:a16="http://schemas.microsoft.com/office/drawing/2014/main" id="{7ADE6C43-6312-29F3-F95E-A99F8063C82E}"/>
              </a:ext>
            </a:extLst>
          </p:cNvPr>
          <p:cNvSpPr/>
          <p:nvPr/>
        </p:nvSpPr>
        <p:spPr>
          <a:xfrm rot="20366583">
            <a:off x="2769430" y="3425646"/>
            <a:ext cx="654057" cy="16952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31B135BB-504D-7D8D-61AA-2CBCC4DA091C}"/>
              </a:ext>
            </a:extLst>
          </p:cNvPr>
          <p:cNvSpPr/>
          <p:nvPr/>
        </p:nvSpPr>
        <p:spPr>
          <a:xfrm rot="19980710">
            <a:off x="3669843" y="3450545"/>
            <a:ext cx="739739" cy="133564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7728120"/>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25706</TotalTime>
  <Words>1901</Words>
  <Application>Microsoft Office PowerPoint</Application>
  <PresentationFormat>ワイド画面</PresentationFormat>
  <Paragraphs>247</Paragraphs>
  <Slides>22</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游ゴシック</vt:lpstr>
      <vt:lpstr>Arial</vt:lpstr>
      <vt:lpstr>Calibri</vt:lpstr>
      <vt:lpstr>Calibri Light</vt:lpstr>
      <vt:lpstr>Cambria Math</vt:lpstr>
      <vt:lpstr>Wingdings</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Pacific/North American pattern</dc:title>
  <dc:creator>半田 大樹</dc:creator>
  <cp:lastModifiedBy>半田 大樹</cp:lastModifiedBy>
  <cp:revision>182</cp:revision>
  <dcterms:created xsi:type="dcterms:W3CDTF">2022-12-04T13:25:19Z</dcterms:created>
  <dcterms:modified xsi:type="dcterms:W3CDTF">2023-01-27T06:10:38Z</dcterms:modified>
</cp:coreProperties>
</file>