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82" r:id="rId3"/>
    <p:sldId id="281" r:id="rId4"/>
    <p:sldId id="268"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733" autoAdjust="0"/>
  </p:normalViewPr>
  <p:slideViewPr>
    <p:cSldViewPr snapToGrid="0">
      <p:cViewPr varScale="1">
        <p:scale>
          <a:sx n="62" d="100"/>
          <a:sy n="62" d="100"/>
        </p:scale>
        <p:origin x="8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葵 藤原" userId="2158622d0ea327f5" providerId="LiveId" clId="{18E84464-2235-45D0-9889-4E1231238BFB}"/>
    <pc:docChg chg="undo custSel addSld delSld modSld">
      <pc:chgData name="大葵 藤原" userId="2158622d0ea327f5" providerId="LiveId" clId="{18E84464-2235-45D0-9889-4E1231238BFB}" dt="2023-01-23T13:57:13.040" v="3073" actId="20577"/>
      <pc:docMkLst>
        <pc:docMk/>
      </pc:docMkLst>
      <pc:sldChg chg="modSp mod">
        <pc:chgData name="大葵 藤原" userId="2158622d0ea327f5" providerId="LiveId" clId="{18E84464-2235-45D0-9889-4E1231238BFB}" dt="2023-01-19T14:00:47.770" v="2116" actId="20577"/>
        <pc:sldMkLst>
          <pc:docMk/>
          <pc:sldMk cId="2686299235" sldId="257"/>
        </pc:sldMkLst>
        <pc:spChg chg="mod">
          <ac:chgData name="大葵 藤原" userId="2158622d0ea327f5" providerId="LiveId" clId="{18E84464-2235-45D0-9889-4E1231238BFB}" dt="2023-01-19T14:00:47.770" v="2116" actId="20577"/>
          <ac:spMkLst>
            <pc:docMk/>
            <pc:sldMk cId="2686299235" sldId="257"/>
            <ac:spMk id="4" creationId="{7EB2A8EC-8E24-171B-7406-11F68D606555}"/>
          </ac:spMkLst>
        </pc:spChg>
      </pc:sldChg>
      <pc:sldChg chg="addSp delSp modSp mod">
        <pc:chgData name="大葵 藤原" userId="2158622d0ea327f5" providerId="LiveId" clId="{18E84464-2235-45D0-9889-4E1231238BFB}" dt="2023-01-23T13:57:13.040" v="3073" actId="20577"/>
        <pc:sldMkLst>
          <pc:docMk/>
          <pc:sldMk cId="2273922975" sldId="268"/>
        </pc:sldMkLst>
        <pc:spChg chg="mod">
          <ac:chgData name="大葵 藤原" userId="2158622d0ea327f5" providerId="LiveId" clId="{18E84464-2235-45D0-9889-4E1231238BFB}" dt="2023-01-19T13:24:46.282" v="574" actId="1036"/>
          <ac:spMkLst>
            <pc:docMk/>
            <pc:sldMk cId="2273922975" sldId="268"/>
            <ac:spMk id="2" creationId="{60725810-9D71-1ACA-7A6E-65D237C3E21C}"/>
          </ac:spMkLst>
        </pc:spChg>
        <pc:spChg chg="add mod">
          <ac:chgData name="大葵 藤原" userId="2158622d0ea327f5" providerId="LiveId" clId="{18E84464-2235-45D0-9889-4E1231238BFB}" dt="2023-01-20T07:20:26.519" v="2699" actId="1076"/>
          <ac:spMkLst>
            <pc:docMk/>
            <pc:sldMk cId="2273922975" sldId="268"/>
            <ac:spMk id="4" creationId="{0E211DEF-1802-15B9-AC85-3E5346029C54}"/>
          </ac:spMkLst>
        </pc:spChg>
        <pc:spChg chg="add del mod">
          <ac:chgData name="大葵 藤原" userId="2158622d0ea327f5" providerId="LiveId" clId="{18E84464-2235-45D0-9889-4E1231238BFB}" dt="2023-01-23T12:43:58.181" v="3014" actId="478"/>
          <ac:spMkLst>
            <pc:docMk/>
            <pc:sldMk cId="2273922975" sldId="268"/>
            <ac:spMk id="5" creationId="{CB3B4FF1-0227-ABD7-4E97-9C2715C54F21}"/>
          </ac:spMkLst>
        </pc:spChg>
        <pc:spChg chg="add mod">
          <ac:chgData name="大葵 藤原" userId="2158622d0ea327f5" providerId="LiveId" clId="{18E84464-2235-45D0-9889-4E1231238BFB}" dt="2023-01-20T07:20:42.279" v="2728" actId="1076"/>
          <ac:spMkLst>
            <pc:docMk/>
            <pc:sldMk cId="2273922975" sldId="268"/>
            <ac:spMk id="6" creationId="{5EC4B093-7E8E-9BD8-226A-70E4C8AD391C}"/>
          </ac:spMkLst>
        </pc:spChg>
        <pc:spChg chg="mod">
          <ac:chgData name="大葵 藤原" userId="2158622d0ea327f5" providerId="LiveId" clId="{18E84464-2235-45D0-9889-4E1231238BFB}" dt="2023-01-23T13:57:13.040" v="3073" actId="20577"/>
          <ac:spMkLst>
            <pc:docMk/>
            <pc:sldMk cId="2273922975" sldId="268"/>
            <ac:spMk id="7" creationId="{057FF398-FE89-C4CC-CC1B-F3821D765D03}"/>
          </ac:spMkLst>
        </pc:spChg>
        <pc:spChg chg="add mod">
          <ac:chgData name="大葵 藤原" userId="2158622d0ea327f5" providerId="LiveId" clId="{18E84464-2235-45D0-9889-4E1231238BFB}" dt="2023-01-23T13:56:46.516" v="3070" actId="1038"/>
          <ac:spMkLst>
            <pc:docMk/>
            <pc:sldMk cId="2273922975" sldId="268"/>
            <ac:spMk id="8" creationId="{EED232BF-6FF0-2457-1CD4-537026F70971}"/>
          </ac:spMkLst>
        </pc:spChg>
        <pc:picChg chg="add del mod">
          <ac:chgData name="大葵 藤原" userId="2158622d0ea327f5" providerId="LiveId" clId="{18E84464-2235-45D0-9889-4E1231238BFB}" dt="2023-01-19T15:39:59.798" v="2134" actId="478"/>
          <ac:picMkLst>
            <pc:docMk/>
            <pc:sldMk cId="2273922975" sldId="268"/>
            <ac:picMk id="5" creationId="{D4710B95-262A-046A-51A0-EE5BC0382AEF}"/>
          </ac:picMkLst>
        </pc:picChg>
        <pc:picChg chg="mod">
          <ac:chgData name="大葵 藤原" userId="2158622d0ea327f5" providerId="LiveId" clId="{18E84464-2235-45D0-9889-4E1231238BFB}" dt="2023-01-19T13:24:09.748" v="503" actId="1036"/>
          <ac:picMkLst>
            <pc:docMk/>
            <pc:sldMk cId="2273922975" sldId="268"/>
            <ac:picMk id="9" creationId="{26DF8F94-FDAC-663D-2E6E-6A0B1F931712}"/>
          </ac:picMkLst>
        </pc:picChg>
        <pc:picChg chg="add mod ord">
          <ac:chgData name="大葵 藤原" userId="2158622d0ea327f5" providerId="LiveId" clId="{18E84464-2235-45D0-9889-4E1231238BFB}" dt="2023-01-19T15:41:18.166" v="2143" actId="167"/>
          <ac:picMkLst>
            <pc:docMk/>
            <pc:sldMk cId="2273922975" sldId="268"/>
            <ac:picMk id="10" creationId="{4B279A61-DD50-F135-E824-17252B28EF44}"/>
          </ac:picMkLst>
        </pc:picChg>
      </pc:sldChg>
      <pc:sldChg chg="addSp delSp modSp del mod modNotesTx">
        <pc:chgData name="大葵 藤原" userId="2158622d0ea327f5" providerId="LiveId" clId="{18E84464-2235-45D0-9889-4E1231238BFB}" dt="2023-01-23T12:43:03.238" v="3013" actId="478"/>
        <pc:sldMkLst>
          <pc:docMk/>
          <pc:sldMk cId="1501250758" sldId="281"/>
        </pc:sldMkLst>
        <pc:spChg chg="mod">
          <ac:chgData name="大葵 藤原" userId="2158622d0ea327f5" providerId="LiveId" clId="{18E84464-2235-45D0-9889-4E1231238BFB}" dt="2023-01-19T14:03:06.860" v="2133" actId="20577"/>
          <ac:spMkLst>
            <pc:docMk/>
            <pc:sldMk cId="1501250758" sldId="281"/>
            <ac:spMk id="2" creationId="{AC412011-31BF-39B6-72BC-915BFF206C55}"/>
          </ac:spMkLst>
        </pc:spChg>
        <pc:spChg chg="mod">
          <ac:chgData name="大葵 藤原" userId="2158622d0ea327f5" providerId="LiveId" clId="{18E84464-2235-45D0-9889-4E1231238BFB}" dt="2023-01-20T08:20:00.512" v="2899" actId="20577"/>
          <ac:spMkLst>
            <pc:docMk/>
            <pc:sldMk cId="1501250758" sldId="281"/>
            <ac:spMk id="6" creationId="{4D5F23D0-6A5D-3553-6B0A-12091772C308}"/>
          </ac:spMkLst>
        </pc:spChg>
        <pc:picChg chg="del mod">
          <ac:chgData name="大葵 藤原" userId="2158622d0ea327f5" providerId="LiveId" clId="{18E84464-2235-45D0-9889-4E1231238BFB}" dt="2023-01-20T08:08:06.570" v="2730" actId="478"/>
          <ac:picMkLst>
            <pc:docMk/>
            <pc:sldMk cId="1501250758" sldId="281"/>
            <ac:picMk id="4" creationId="{9ECD4150-5F74-22C3-FB7E-A1B659F8EDA5}"/>
          </ac:picMkLst>
        </pc:picChg>
        <pc:picChg chg="add del mod">
          <ac:chgData name="大葵 藤原" userId="2158622d0ea327f5" providerId="LiveId" clId="{18E84464-2235-45D0-9889-4E1231238BFB}" dt="2023-01-23T12:43:03.238" v="3013" actId="478"/>
          <ac:picMkLst>
            <pc:docMk/>
            <pc:sldMk cId="1501250758" sldId="281"/>
            <ac:picMk id="5" creationId="{22DD13BD-31A5-1E17-AFBD-DC7BD9568B75}"/>
          </ac:picMkLst>
        </pc:picChg>
      </pc:sldChg>
      <pc:sldChg chg="addSp delSp modSp del mod delAnim modAnim">
        <pc:chgData name="大葵 藤原" userId="2158622d0ea327f5" providerId="LiveId" clId="{18E84464-2235-45D0-9889-4E1231238BFB}" dt="2023-01-20T09:29:34.096" v="2978" actId="20577"/>
        <pc:sldMkLst>
          <pc:docMk/>
          <pc:sldMk cId="698027050" sldId="282"/>
        </pc:sldMkLst>
        <pc:spChg chg="mod">
          <ac:chgData name="大葵 藤原" userId="2158622d0ea327f5" providerId="LiveId" clId="{18E84464-2235-45D0-9889-4E1231238BFB}" dt="2023-01-19T13:12:44.070" v="324" actId="20577"/>
          <ac:spMkLst>
            <pc:docMk/>
            <pc:sldMk cId="698027050" sldId="282"/>
            <ac:spMk id="2" creationId="{860108E9-8B5B-FF83-E391-0338775FDFC5}"/>
          </ac:spMkLst>
        </pc:spChg>
        <pc:spChg chg="del mod">
          <ac:chgData name="大葵 藤原" userId="2158622d0ea327f5" providerId="LiveId" clId="{18E84464-2235-45D0-9889-4E1231238BFB}" dt="2023-01-19T13:35:07.630" v="772" actId="478"/>
          <ac:spMkLst>
            <pc:docMk/>
            <pc:sldMk cId="698027050" sldId="282"/>
            <ac:spMk id="3" creationId="{8395CBF0-0722-43AE-200E-49DF93021AE6}"/>
          </ac:spMkLst>
        </pc:spChg>
        <pc:spChg chg="del">
          <ac:chgData name="大葵 藤原" userId="2158622d0ea327f5" providerId="LiveId" clId="{18E84464-2235-45D0-9889-4E1231238BFB}" dt="2023-01-19T13:04:13.889" v="70" actId="478"/>
          <ac:spMkLst>
            <pc:docMk/>
            <pc:sldMk cId="698027050" sldId="282"/>
            <ac:spMk id="4" creationId="{252E4D51-EED0-A093-04A8-77E0657C4BF5}"/>
          </ac:spMkLst>
        </pc:spChg>
        <pc:spChg chg="del">
          <ac:chgData name="大葵 藤原" userId="2158622d0ea327f5" providerId="LiveId" clId="{18E84464-2235-45D0-9889-4E1231238BFB}" dt="2023-01-19T13:04:15.579" v="71" actId="478"/>
          <ac:spMkLst>
            <pc:docMk/>
            <pc:sldMk cId="698027050" sldId="282"/>
            <ac:spMk id="5" creationId="{8403AE33-84EA-B475-E809-165C40F67707}"/>
          </ac:spMkLst>
        </pc:spChg>
        <pc:spChg chg="del">
          <ac:chgData name="大葵 藤原" userId="2158622d0ea327f5" providerId="LiveId" clId="{18E84464-2235-45D0-9889-4E1231238BFB}" dt="2023-01-19T13:04:17.614" v="72" actId="478"/>
          <ac:spMkLst>
            <pc:docMk/>
            <pc:sldMk cId="698027050" sldId="282"/>
            <ac:spMk id="6" creationId="{270D374D-E382-BB26-BE0F-8DE35AA37BCB}"/>
          </ac:spMkLst>
        </pc:spChg>
        <pc:spChg chg="add mod">
          <ac:chgData name="大葵 藤原" userId="2158622d0ea327f5" providerId="LiveId" clId="{18E84464-2235-45D0-9889-4E1231238BFB}" dt="2023-01-20T09:29:34.096" v="2978" actId="20577"/>
          <ac:spMkLst>
            <pc:docMk/>
            <pc:sldMk cId="698027050" sldId="282"/>
            <ac:spMk id="7" creationId="{6E1D057E-C012-912F-4691-C163E53320E9}"/>
          </ac:spMkLst>
        </pc:spChg>
      </pc:sldChg>
      <pc:sldChg chg="addSp delSp modSp new del mod modClrScheme chgLayout">
        <pc:chgData name="大葵 藤原" userId="2158622d0ea327f5" providerId="LiveId" clId="{18E84464-2235-45D0-9889-4E1231238BFB}" dt="2023-01-20T08:21:01.074" v="2954" actId="2696"/>
        <pc:sldMkLst>
          <pc:docMk/>
          <pc:sldMk cId="1957973180" sldId="283"/>
        </pc:sldMkLst>
        <pc:spChg chg="add del mod ord">
          <ac:chgData name="大葵 藤原" userId="2158622d0ea327f5" providerId="LiveId" clId="{18E84464-2235-45D0-9889-4E1231238BFB}" dt="2023-01-20T06:54:03.769" v="2168" actId="700"/>
          <ac:spMkLst>
            <pc:docMk/>
            <pc:sldMk cId="1957973180" sldId="283"/>
            <ac:spMk id="2" creationId="{6157A9F4-B98C-743C-FF2D-2C9649D4FB34}"/>
          </ac:spMkLst>
        </pc:spChg>
        <pc:spChg chg="add del mod ord">
          <ac:chgData name="大葵 藤原" userId="2158622d0ea327f5" providerId="LiveId" clId="{18E84464-2235-45D0-9889-4E1231238BFB}" dt="2023-01-20T06:54:03.769" v="2168" actId="700"/>
          <ac:spMkLst>
            <pc:docMk/>
            <pc:sldMk cId="1957973180" sldId="283"/>
            <ac:spMk id="3" creationId="{A67B7FB1-C6AF-60B7-E609-E0BF23488298}"/>
          </ac:spMkLst>
        </pc:spChg>
        <pc:spChg chg="add mod ord">
          <ac:chgData name="大葵 藤原" userId="2158622d0ea327f5" providerId="LiveId" clId="{18E84464-2235-45D0-9889-4E1231238BFB}" dt="2023-01-20T06:54:22.088" v="2184" actId="20577"/>
          <ac:spMkLst>
            <pc:docMk/>
            <pc:sldMk cId="1957973180" sldId="283"/>
            <ac:spMk id="4" creationId="{14B1CB39-D55A-8753-485F-D0A6D92FC960}"/>
          </ac:spMkLst>
        </pc:spChg>
        <pc:spChg chg="add mod ord">
          <ac:chgData name="大葵 藤原" userId="2158622d0ea327f5" providerId="LiveId" clId="{18E84464-2235-45D0-9889-4E1231238BFB}" dt="2023-01-20T06:54:10.100" v="2174"/>
          <ac:spMkLst>
            <pc:docMk/>
            <pc:sldMk cId="1957973180" sldId="283"/>
            <ac:spMk id="5" creationId="{F96EFA3E-49D1-DB2E-1B35-113F7A0F1D5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F9B736-D53E-43D9-82C3-567B091ED749}" type="datetimeFigureOut">
              <a:rPr kumimoji="1" lang="ja-JP" altLang="en-US" smtClean="0"/>
              <a:t>2023/1/23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D3BB00-3E58-4365-8254-806D62564410}" type="slidenum">
              <a:rPr kumimoji="1" lang="ja-JP" altLang="en-US" smtClean="0"/>
              <a:t>‹#›</a:t>
            </a:fld>
            <a:endParaRPr kumimoji="1" lang="ja-JP" altLang="en-US"/>
          </a:p>
        </p:txBody>
      </p:sp>
    </p:spTree>
    <p:extLst>
      <p:ext uri="{BB962C8B-B14F-4D97-AF65-F5344CB8AC3E}">
        <p14:creationId xmlns:p14="http://schemas.microsoft.com/office/powerpoint/2010/main" val="3700617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プリミティブ方程式系・・・鉛直静水圧近似、薄い大気の近似を行っている</a:t>
            </a:r>
            <a:r>
              <a:rPr kumimoji="1" lang="en-US" altLang="ja-JP" dirty="0"/>
              <a:t>.</a:t>
            </a:r>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94F22BA-349C-42ED-AF6E-065BE82FDCB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12296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ED3BB00-3E58-4365-8254-806D62564410}" type="slidenum">
              <a:rPr kumimoji="1" lang="ja-JP" altLang="en-US" smtClean="0"/>
              <a:t>4</a:t>
            </a:fld>
            <a:endParaRPr kumimoji="1" lang="ja-JP" altLang="en-US"/>
          </a:p>
        </p:txBody>
      </p:sp>
    </p:spTree>
    <p:extLst>
      <p:ext uri="{BB962C8B-B14F-4D97-AF65-F5344CB8AC3E}">
        <p14:creationId xmlns:p14="http://schemas.microsoft.com/office/powerpoint/2010/main" val="155077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8F682F2-1040-4B0B-AB7D-A13AF11998A3}" type="datetimeFigureOut">
              <a:rPr kumimoji="1" lang="ja-JP" altLang="en-US" smtClean="0"/>
              <a:t>2023/1/23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6470FC-D1E7-4754-8229-0AB77AE69999}"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2268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F682F2-1040-4B0B-AB7D-A13AF11998A3}" type="datetimeFigureOut">
              <a:rPr kumimoji="1" lang="ja-JP" altLang="en-US" smtClean="0"/>
              <a:t>2023/1/23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6470FC-D1E7-4754-8229-0AB77AE69999}" type="slidenum">
              <a:rPr kumimoji="1" lang="ja-JP" altLang="en-US" smtClean="0"/>
              <a:t>‹#›</a:t>
            </a:fld>
            <a:endParaRPr kumimoji="1" lang="ja-JP" altLang="en-US"/>
          </a:p>
        </p:txBody>
      </p:sp>
    </p:spTree>
    <p:extLst>
      <p:ext uri="{BB962C8B-B14F-4D97-AF65-F5344CB8AC3E}">
        <p14:creationId xmlns:p14="http://schemas.microsoft.com/office/powerpoint/2010/main" val="773897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F682F2-1040-4B0B-AB7D-A13AF11998A3}" type="datetimeFigureOut">
              <a:rPr kumimoji="1" lang="ja-JP" altLang="en-US" smtClean="0"/>
              <a:t>2023/1/23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6470FC-D1E7-4754-8229-0AB77AE69999}" type="slidenum">
              <a:rPr kumimoji="1" lang="ja-JP" altLang="en-US" smtClean="0"/>
              <a:t>‹#›</a:t>
            </a:fld>
            <a:endParaRPr kumimoji="1" lang="ja-JP" altLang="en-US"/>
          </a:p>
        </p:txBody>
      </p:sp>
    </p:spTree>
    <p:extLst>
      <p:ext uri="{BB962C8B-B14F-4D97-AF65-F5344CB8AC3E}">
        <p14:creationId xmlns:p14="http://schemas.microsoft.com/office/powerpoint/2010/main" val="2299771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90955" y="263527"/>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F682F2-1040-4B0B-AB7D-A13AF11998A3}" type="datetimeFigureOut">
              <a:rPr kumimoji="1" lang="ja-JP" altLang="en-US" smtClean="0"/>
              <a:t>2023/1/23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6470FC-D1E7-4754-8229-0AB77AE69999}" type="slidenum">
              <a:rPr kumimoji="1" lang="ja-JP" altLang="en-US" smtClean="0"/>
              <a:t>‹#›</a:t>
            </a:fld>
            <a:endParaRPr kumimoji="1" lang="ja-JP" altLang="en-US"/>
          </a:p>
        </p:txBody>
      </p:sp>
    </p:spTree>
    <p:extLst>
      <p:ext uri="{BB962C8B-B14F-4D97-AF65-F5344CB8AC3E}">
        <p14:creationId xmlns:p14="http://schemas.microsoft.com/office/powerpoint/2010/main" val="165057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8F682F2-1040-4B0B-AB7D-A13AF11998A3}" type="datetimeFigureOut">
              <a:rPr kumimoji="1" lang="ja-JP" altLang="en-US" smtClean="0"/>
              <a:t>2023/1/23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6470FC-D1E7-4754-8229-0AB77AE69999}"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283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8F682F2-1040-4B0B-AB7D-A13AF11998A3}" type="datetimeFigureOut">
              <a:rPr kumimoji="1" lang="ja-JP" altLang="en-US" smtClean="0"/>
              <a:t>2023/1/23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6470FC-D1E7-4754-8229-0AB77AE69999}" type="slidenum">
              <a:rPr kumimoji="1" lang="ja-JP" altLang="en-US" smtClean="0"/>
              <a:t>‹#›</a:t>
            </a:fld>
            <a:endParaRPr kumimoji="1" lang="ja-JP" altLang="en-US"/>
          </a:p>
        </p:txBody>
      </p:sp>
    </p:spTree>
    <p:extLst>
      <p:ext uri="{BB962C8B-B14F-4D97-AF65-F5344CB8AC3E}">
        <p14:creationId xmlns:p14="http://schemas.microsoft.com/office/powerpoint/2010/main" val="1818167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5"/>
            <a:ext cx="493776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8F682F2-1040-4B0B-AB7D-A13AF11998A3}" type="datetimeFigureOut">
              <a:rPr kumimoji="1" lang="ja-JP" altLang="en-US" smtClean="0"/>
              <a:t>2023/1/23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6470FC-D1E7-4754-8229-0AB77AE69999}" type="slidenum">
              <a:rPr kumimoji="1" lang="ja-JP" altLang="en-US" smtClean="0"/>
              <a:t>‹#›</a:t>
            </a:fld>
            <a:endParaRPr kumimoji="1" lang="ja-JP" altLang="en-US"/>
          </a:p>
        </p:txBody>
      </p:sp>
    </p:spTree>
    <p:extLst>
      <p:ext uri="{BB962C8B-B14F-4D97-AF65-F5344CB8AC3E}">
        <p14:creationId xmlns:p14="http://schemas.microsoft.com/office/powerpoint/2010/main" val="4165524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8F682F2-1040-4B0B-AB7D-A13AF11998A3}" type="datetimeFigureOut">
              <a:rPr kumimoji="1" lang="ja-JP" altLang="en-US" smtClean="0"/>
              <a:t>2023/1/23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6470FC-D1E7-4754-8229-0AB77AE69999}" type="slidenum">
              <a:rPr kumimoji="1" lang="ja-JP" altLang="en-US" smtClean="0"/>
              <a:t>‹#›</a:t>
            </a:fld>
            <a:endParaRPr kumimoji="1" lang="ja-JP" altLang="en-US"/>
          </a:p>
        </p:txBody>
      </p:sp>
    </p:spTree>
    <p:extLst>
      <p:ext uri="{BB962C8B-B14F-4D97-AF65-F5344CB8AC3E}">
        <p14:creationId xmlns:p14="http://schemas.microsoft.com/office/powerpoint/2010/main" val="2370260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8F682F2-1040-4B0B-AB7D-A13AF11998A3}" type="datetimeFigureOut">
              <a:rPr kumimoji="1" lang="ja-JP" altLang="en-US" smtClean="0"/>
              <a:t>2023/1/23</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CD6470FC-D1E7-4754-8229-0AB77AE69999}" type="slidenum">
              <a:rPr kumimoji="1" lang="ja-JP" altLang="en-US" smtClean="0"/>
              <a:t>‹#›</a:t>
            </a:fld>
            <a:endParaRPr kumimoji="1" lang="ja-JP" altLang="en-US"/>
          </a:p>
        </p:txBody>
      </p:sp>
    </p:spTree>
    <p:extLst>
      <p:ext uri="{BB962C8B-B14F-4D97-AF65-F5344CB8AC3E}">
        <p14:creationId xmlns:p14="http://schemas.microsoft.com/office/powerpoint/2010/main" val="1955767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8F682F2-1040-4B0B-AB7D-A13AF11998A3}" type="datetimeFigureOut">
              <a:rPr kumimoji="1" lang="ja-JP" altLang="en-US" smtClean="0"/>
              <a:t>2023/1/23</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D6470FC-D1E7-4754-8229-0AB77AE69999}" type="slidenum">
              <a:rPr kumimoji="1" lang="ja-JP" altLang="en-US" smtClean="0"/>
              <a:t>‹#›</a:t>
            </a:fld>
            <a:endParaRPr kumimoji="1" lang="ja-JP" altLang="en-US"/>
          </a:p>
        </p:txBody>
      </p:sp>
    </p:spTree>
    <p:extLst>
      <p:ext uri="{BB962C8B-B14F-4D97-AF65-F5344CB8AC3E}">
        <p14:creationId xmlns:p14="http://schemas.microsoft.com/office/powerpoint/2010/main" val="3475069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F682F2-1040-4B0B-AB7D-A13AF11998A3}" type="datetimeFigureOut">
              <a:rPr kumimoji="1" lang="ja-JP" altLang="en-US" smtClean="0"/>
              <a:t>2023/1/23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6470FC-D1E7-4754-8229-0AB77AE69999}" type="slidenum">
              <a:rPr kumimoji="1" lang="ja-JP" altLang="en-US" smtClean="0"/>
              <a:t>‹#›</a:t>
            </a:fld>
            <a:endParaRPr kumimoji="1" lang="ja-JP" altLang="en-US"/>
          </a:p>
        </p:txBody>
      </p:sp>
    </p:spTree>
    <p:extLst>
      <p:ext uri="{BB962C8B-B14F-4D97-AF65-F5344CB8AC3E}">
        <p14:creationId xmlns:p14="http://schemas.microsoft.com/office/powerpoint/2010/main" val="3510074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8F682F2-1040-4B0B-AB7D-A13AF11998A3}" type="datetimeFigureOut">
              <a:rPr kumimoji="1" lang="ja-JP" altLang="en-US" smtClean="0"/>
              <a:t>2023/1/23</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D6470FC-D1E7-4754-8229-0AB77AE69999}"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733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01E23661-3555-5243-5259-3CB0396D3C93}"/>
              </a:ext>
            </a:extLst>
          </p:cNvPr>
          <p:cNvSpPr>
            <a:spLocks noGrp="1"/>
          </p:cNvSpPr>
          <p:nvPr>
            <p:ph type="subTitle" idx="1"/>
          </p:nvPr>
        </p:nvSpPr>
        <p:spPr>
          <a:xfrm>
            <a:off x="1249904" y="4574350"/>
            <a:ext cx="9958939" cy="2196966"/>
          </a:xfrm>
        </p:spPr>
        <p:txBody>
          <a:bodyPr/>
          <a:lstStyle/>
          <a:p>
            <a:pPr algn="r"/>
            <a:r>
              <a:rPr kumimoji="1" lang="ja-JP" altLang="en-US" dirty="0"/>
              <a:t>神戸大学理学部惑星学科</a:t>
            </a:r>
            <a:endParaRPr kumimoji="1" lang="en-US" altLang="ja-JP" dirty="0"/>
          </a:p>
          <a:p>
            <a:pPr algn="r"/>
            <a:r>
              <a:rPr kumimoji="1" lang="ja-JP" altLang="en-US" dirty="0"/>
              <a:t>流体地球物理学研究分野　</a:t>
            </a:r>
            <a:endParaRPr kumimoji="1" lang="en-US" altLang="ja-JP" dirty="0"/>
          </a:p>
          <a:p>
            <a:pPr algn="r"/>
            <a:r>
              <a:rPr kumimoji="1" lang="ja-JP" altLang="en-US" dirty="0"/>
              <a:t>藤原　大葵</a:t>
            </a:r>
          </a:p>
        </p:txBody>
      </p:sp>
      <p:sp>
        <p:nvSpPr>
          <p:cNvPr id="4" name="タイトル 1">
            <a:extLst>
              <a:ext uri="{FF2B5EF4-FFF2-40B4-BE49-F238E27FC236}">
                <a16:creationId xmlns:a16="http://schemas.microsoft.com/office/drawing/2014/main" id="{7EB2A8EC-8E24-171B-7406-11F68D606555}"/>
              </a:ext>
            </a:extLst>
          </p:cNvPr>
          <p:cNvSpPr txBox="1">
            <a:spLocks/>
          </p:cNvSpPr>
          <p:nvPr/>
        </p:nvSpPr>
        <p:spPr>
          <a:xfrm>
            <a:off x="1200173" y="1891231"/>
            <a:ext cx="10058400" cy="207101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8000" kern="1200" spc="-50" baseline="0">
                <a:solidFill>
                  <a:schemeClr val="tx1">
                    <a:lumMod val="85000"/>
                    <a:lumOff val="1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1" lang="ja-JP" altLang="en-US" sz="4100" b="1" i="0" u="none" strike="noStrike" kern="1200" cap="none" spc="-50" normalizeH="0" baseline="0" noProof="0" dirty="0">
                <a:ln>
                  <a:noFill/>
                </a:ln>
                <a:solidFill>
                  <a:prstClr val="black">
                    <a:lumMod val="85000"/>
                    <a:lumOff val="15000"/>
                  </a:prstClr>
                </a:solidFill>
                <a:effectLst/>
                <a:uLnTx/>
                <a:uFillTx/>
                <a:latin typeface="Cambria" panose="02040503050406030204"/>
                <a:ea typeface="ＭＳ Ｐゴシック" panose="020B0600070205080204" pitchFamily="50" charset="-128"/>
                <a:cs typeface="+mj-cs"/>
              </a:rPr>
              <a:t>惑星大気大循環モデル </a:t>
            </a:r>
            <a:r>
              <a:rPr kumimoji="1" lang="en-US" altLang="ja-JP" sz="4100" b="1" i="0" u="none" strike="noStrike" kern="1200" cap="none" spc="-50" normalizeH="0" baseline="0" noProof="0" dirty="0">
                <a:ln>
                  <a:noFill/>
                </a:ln>
                <a:solidFill>
                  <a:prstClr val="black">
                    <a:lumMod val="85000"/>
                    <a:lumOff val="15000"/>
                  </a:prstClr>
                </a:solidFill>
                <a:effectLst/>
                <a:uLnTx/>
                <a:uFillTx/>
                <a:latin typeface="Cambria" panose="02040503050406030204"/>
                <a:ea typeface="ＭＳ Ｐゴシック" panose="020B0600070205080204" pitchFamily="50" charset="-128"/>
                <a:cs typeface="+mj-cs"/>
              </a:rPr>
              <a:t>DCPAM5 </a:t>
            </a:r>
            <a:r>
              <a:rPr kumimoji="1" lang="ja-JP" altLang="en-US" sz="4100" b="1" i="0" u="none" strike="noStrike" kern="1200" cap="none" spc="-50" normalizeH="0" baseline="0" noProof="0" dirty="0">
                <a:ln>
                  <a:noFill/>
                </a:ln>
                <a:solidFill>
                  <a:prstClr val="black">
                    <a:lumMod val="85000"/>
                    <a:lumOff val="15000"/>
                  </a:prstClr>
                </a:solidFill>
                <a:effectLst/>
                <a:uLnTx/>
                <a:uFillTx/>
                <a:latin typeface="Cambria" panose="02040503050406030204"/>
                <a:ea typeface="ＭＳ Ｐゴシック" panose="020B0600070205080204" pitchFamily="50" charset="-128"/>
                <a:cs typeface="+mj-cs"/>
              </a:rPr>
              <a:t>によって　　表現される地球の地理的気候分布</a:t>
            </a:r>
          </a:p>
        </p:txBody>
      </p:sp>
    </p:spTree>
    <p:extLst>
      <p:ext uri="{BB962C8B-B14F-4D97-AF65-F5344CB8AC3E}">
        <p14:creationId xmlns:p14="http://schemas.microsoft.com/office/powerpoint/2010/main" val="268629923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0108E9-8B5B-FF83-E391-0338775FDFC5}"/>
              </a:ext>
            </a:extLst>
          </p:cNvPr>
          <p:cNvSpPr>
            <a:spLocks noGrp="1"/>
          </p:cNvSpPr>
          <p:nvPr>
            <p:ph type="title" idx="4294967295"/>
          </p:nvPr>
        </p:nvSpPr>
        <p:spPr>
          <a:xfrm>
            <a:off x="528084" y="-279622"/>
            <a:ext cx="10058400" cy="1449387"/>
          </a:xfrm>
        </p:spPr>
        <p:txBody>
          <a:bodyPr>
            <a:normAutofit/>
          </a:bodyPr>
          <a:lstStyle/>
          <a:p>
            <a:r>
              <a:rPr lang="ja-JP" altLang="en-US" sz="4000" b="1" dirty="0"/>
              <a:t>研究背景</a:t>
            </a:r>
            <a:r>
              <a:rPr lang="en-US" altLang="ja-JP" sz="4000" b="1" dirty="0"/>
              <a:t>, </a:t>
            </a:r>
            <a:r>
              <a:rPr lang="ja-JP" altLang="en-US" sz="4000" b="1" dirty="0"/>
              <a:t>目的</a:t>
            </a:r>
            <a:endParaRPr kumimoji="1" lang="ja-JP" altLang="en-US" sz="4000" b="1" dirty="0"/>
          </a:p>
        </p:txBody>
      </p:sp>
      <p:sp>
        <p:nvSpPr>
          <p:cNvPr id="7" name="テキスト ボックス 6">
            <a:extLst>
              <a:ext uri="{FF2B5EF4-FFF2-40B4-BE49-F238E27FC236}">
                <a16:creationId xmlns:a16="http://schemas.microsoft.com/office/drawing/2014/main" id="{6E1D057E-C012-912F-4691-C163E53320E9}"/>
              </a:ext>
            </a:extLst>
          </p:cNvPr>
          <p:cNvSpPr txBox="1"/>
          <p:nvPr/>
        </p:nvSpPr>
        <p:spPr>
          <a:xfrm>
            <a:off x="264041" y="1305342"/>
            <a:ext cx="12224049" cy="2677656"/>
          </a:xfrm>
          <a:prstGeom prst="rect">
            <a:avLst/>
          </a:prstGeom>
          <a:noFill/>
        </p:spPr>
        <p:txBody>
          <a:bodyPr wrap="square" rtlCol="0">
            <a:spAutoFit/>
          </a:bodyPr>
          <a:lstStyle/>
          <a:p>
            <a:r>
              <a:rPr lang="ja-JP" altLang="en-US" sz="2400" dirty="0">
                <a:solidFill>
                  <a:prstClr val="black">
                    <a:lumMod val="75000"/>
                    <a:lumOff val="25000"/>
                  </a:prstClr>
                </a:solidFill>
                <a:latin typeface="Calibri" panose="020F0502020204030204"/>
                <a:ea typeface="ＭＳ Ｐゴシック" panose="020B0600070205080204" pitchFamily="50" charset="-128"/>
              </a:rPr>
              <a:t>・ 地球流体電脳倶楽部有志は様々な惑星の気候や循環構造の多様性を調べるため</a:t>
            </a:r>
            <a:r>
              <a:rPr lang="en-US" altLang="ja-JP" sz="2400" dirty="0">
                <a:solidFill>
                  <a:prstClr val="black">
                    <a:lumMod val="75000"/>
                    <a:lumOff val="25000"/>
                  </a:prstClr>
                </a:solidFill>
                <a:latin typeface="Calibri" panose="020F0502020204030204"/>
                <a:ea typeface="ＭＳ Ｐゴシック" panose="020B0600070205080204" pitchFamily="50" charset="-128"/>
              </a:rPr>
              <a:t>,                   </a:t>
            </a:r>
            <a:r>
              <a:rPr lang="ja-JP" altLang="en-US" sz="2400" dirty="0">
                <a:solidFill>
                  <a:prstClr val="black">
                    <a:lumMod val="75000"/>
                    <a:lumOff val="25000"/>
                  </a:prstClr>
                </a:solidFill>
                <a:latin typeface="Calibri" panose="020F0502020204030204"/>
                <a:ea typeface="ＭＳ Ｐゴシック" panose="020B0600070205080204" pitchFamily="50" charset="-128"/>
              </a:rPr>
              <a:t>惑星大気大循環モデル </a:t>
            </a:r>
            <a:r>
              <a:rPr lang="en-US" altLang="ja-JP" sz="2400" dirty="0">
                <a:solidFill>
                  <a:prstClr val="black">
                    <a:lumMod val="75000"/>
                    <a:lumOff val="25000"/>
                  </a:prstClr>
                </a:solidFill>
                <a:latin typeface="Calibri" panose="020F0502020204030204"/>
                <a:ea typeface="ＭＳ Ｐゴシック" panose="020B0600070205080204" pitchFamily="50" charset="-128"/>
              </a:rPr>
              <a:t>DCPAM5</a:t>
            </a:r>
            <a:r>
              <a:rPr lang="ja-JP" altLang="en-US" sz="2400" dirty="0">
                <a:solidFill>
                  <a:prstClr val="black">
                    <a:lumMod val="75000"/>
                    <a:lumOff val="25000"/>
                  </a:prstClr>
                </a:solidFill>
                <a:latin typeface="Calibri" panose="020F0502020204030204"/>
                <a:ea typeface="ＭＳ Ｐゴシック" panose="020B0600070205080204" pitchFamily="50" charset="-128"/>
              </a:rPr>
              <a:t> </a:t>
            </a:r>
            <a:r>
              <a:rPr lang="en-US" altLang="ja-JP" sz="2400" dirty="0">
                <a:solidFill>
                  <a:prstClr val="black">
                    <a:lumMod val="75000"/>
                    <a:lumOff val="25000"/>
                  </a:prstClr>
                </a:solidFill>
                <a:latin typeface="Calibri" panose="020F0502020204030204"/>
                <a:ea typeface="ＭＳ Ｐゴシック" panose="020B0600070205080204" pitchFamily="50" charset="-128"/>
              </a:rPr>
              <a:t>(</a:t>
            </a:r>
            <a:r>
              <a:rPr lang="ja-JP" altLang="en-US" sz="2400" dirty="0">
                <a:solidFill>
                  <a:prstClr val="black">
                    <a:lumMod val="75000"/>
                    <a:lumOff val="25000"/>
                  </a:prstClr>
                </a:solidFill>
                <a:latin typeface="Calibri" panose="020F0502020204030204"/>
                <a:ea typeface="ＭＳ Ｐゴシック" panose="020B0600070205080204" pitchFamily="50" charset="-128"/>
              </a:rPr>
              <a:t>高橋 他</a:t>
            </a:r>
            <a:r>
              <a:rPr lang="en-US" altLang="ja-JP" sz="2400" dirty="0">
                <a:solidFill>
                  <a:prstClr val="black">
                    <a:lumMod val="75000"/>
                    <a:lumOff val="25000"/>
                  </a:prstClr>
                </a:solidFill>
                <a:latin typeface="Calibri" panose="020F0502020204030204"/>
                <a:ea typeface="ＭＳ Ｐゴシック" panose="020B0600070205080204" pitchFamily="50" charset="-128"/>
              </a:rPr>
              <a:t>,</a:t>
            </a:r>
            <a:r>
              <a:rPr lang="ja-JP" altLang="en-US" sz="2400" dirty="0">
                <a:solidFill>
                  <a:prstClr val="black">
                    <a:lumMod val="75000"/>
                    <a:lumOff val="25000"/>
                  </a:prstClr>
                </a:solidFill>
                <a:latin typeface="Calibri" panose="020F0502020204030204"/>
                <a:ea typeface="ＭＳ Ｐゴシック" panose="020B0600070205080204" pitchFamily="50" charset="-128"/>
              </a:rPr>
              <a:t> </a:t>
            </a:r>
            <a:r>
              <a:rPr lang="en-US" altLang="ja-JP" sz="2400" dirty="0">
                <a:solidFill>
                  <a:prstClr val="black">
                    <a:lumMod val="75000"/>
                    <a:lumOff val="25000"/>
                  </a:prstClr>
                </a:solidFill>
                <a:latin typeface="Calibri" panose="020F0502020204030204"/>
                <a:ea typeface="ＭＳ Ｐゴシック" panose="020B0600070205080204" pitchFamily="50" charset="-128"/>
              </a:rPr>
              <a:t>2018) </a:t>
            </a:r>
            <a:r>
              <a:rPr lang="ja-JP" altLang="en-US" sz="2400" dirty="0">
                <a:solidFill>
                  <a:prstClr val="black">
                    <a:lumMod val="75000"/>
                    <a:lumOff val="25000"/>
                  </a:prstClr>
                </a:solidFill>
                <a:latin typeface="Calibri" panose="020F0502020204030204"/>
                <a:ea typeface="ＭＳ Ｐゴシック" panose="020B0600070205080204" pitchFamily="50" charset="-128"/>
              </a:rPr>
              <a:t>を開発してきた</a:t>
            </a:r>
            <a:r>
              <a:rPr lang="en-US" altLang="ja-JP" sz="2400" dirty="0">
                <a:solidFill>
                  <a:prstClr val="black">
                    <a:lumMod val="75000"/>
                    <a:lumOff val="25000"/>
                  </a:prstClr>
                </a:solidFill>
                <a:latin typeface="Calibri" panose="020F0502020204030204"/>
                <a:ea typeface="ＭＳ Ｐゴシック" panose="020B0600070205080204" pitchFamily="50" charset="-128"/>
              </a:rPr>
              <a:t>.</a:t>
            </a:r>
          </a:p>
          <a:p>
            <a:r>
              <a:rPr lang="ja-JP" altLang="en-US" sz="2400" dirty="0">
                <a:solidFill>
                  <a:prstClr val="black">
                    <a:lumMod val="75000"/>
                    <a:lumOff val="25000"/>
                  </a:prstClr>
                </a:solidFill>
                <a:latin typeface="Calibri" panose="020F0502020204030204"/>
                <a:ea typeface="ＭＳ Ｐゴシック" panose="020B0600070205080204" pitchFamily="50" charset="-128"/>
              </a:rPr>
              <a:t>・ このモデルは</a:t>
            </a:r>
            <a:r>
              <a:rPr lang="en-US" altLang="ja-JP" sz="2400" dirty="0">
                <a:solidFill>
                  <a:prstClr val="black">
                    <a:lumMod val="75000"/>
                    <a:lumOff val="25000"/>
                  </a:prstClr>
                </a:solidFill>
                <a:latin typeface="Calibri" panose="020F0502020204030204"/>
                <a:ea typeface="ＭＳ Ｐゴシック" panose="020B0600070205080204" pitchFamily="50" charset="-128"/>
              </a:rPr>
              <a:t>, </a:t>
            </a:r>
            <a:r>
              <a:rPr lang="ja-JP" altLang="en-US" sz="2400" dirty="0">
                <a:solidFill>
                  <a:prstClr val="black">
                    <a:lumMod val="75000"/>
                    <a:lumOff val="25000"/>
                  </a:prstClr>
                </a:solidFill>
                <a:latin typeface="Calibri" panose="020F0502020204030204"/>
                <a:ea typeface="ＭＳ Ｐゴシック" panose="020B0600070205080204" pitchFamily="50" charset="-128"/>
              </a:rPr>
              <a:t>惑星全球の風速</a:t>
            </a:r>
            <a:r>
              <a:rPr lang="en-US" altLang="ja-JP" sz="2400" dirty="0">
                <a:solidFill>
                  <a:prstClr val="black">
                    <a:lumMod val="75000"/>
                    <a:lumOff val="25000"/>
                  </a:prstClr>
                </a:solidFill>
                <a:latin typeface="Calibri" panose="020F0502020204030204"/>
                <a:ea typeface="ＭＳ Ｐゴシック" panose="020B0600070205080204" pitchFamily="50" charset="-128"/>
              </a:rPr>
              <a:t>, </a:t>
            </a:r>
            <a:r>
              <a:rPr lang="ja-JP" altLang="en-US" sz="2400" dirty="0">
                <a:solidFill>
                  <a:prstClr val="black">
                    <a:lumMod val="75000"/>
                    <a:lumOff val="25000"/>
                  </a:prstClr>
                </a:solidFill>
                <a:latin typeface="Calibri" panose="020F0502020204030204"/>
                <a:ea typeface="ＭＳ Ｐゴシック" panose="020B0600070205080204" pitchFamily="50" charset="-128"/>
              </a:rPr>
              <a:t>温度</a:t>
            </a:r>
            <a:r>
              <a:rPr lang="en-US" altLang="ja-JP" sz="2400" dirty="0">
                <a:solidFill>
                  <a:prstClr val="black">
                    <a:lumMod val="75000"/>
                    <a:lumOff val="25000"/>
                  </a:prstClr>
                </a:solidFill>
                <a:latin typeface="Calibri" panose="020F0502020204030204"/>
                <a:ea typeface="ＭＳ Ｐゴシック" panose="020B0600070205080204" pitchFamily="50" charset="-128"/>
              </a:rPr>
              <a:t>, </a:t>
            </a:r>
            <a:r>
              <a:rPr lang="ja-JP" altLang="en-US" sz="2400" dirty="0">
                <a:solidFill>
                  <a:prstClr val="black">
                    <a:lumMod val="75000"/>
                    <a:lumOff val="25000"/>
                  </a:prstClr>
                </a:solidFill>
                <a:latin typeface="Calibri" panose="020F0502020204030204"/>
                <a:ea typeface="ＭＳ Ｐゴシック" panose="020B0600070205080204" pitchFamily="50" charset="-128"/>
              </a:rPr>
              <a:t>密度などを計算することができる</a:t>
            </a:r>
            <a:r>
              <a:rPr lang="en-US" altLang="ja-JP" sz="2400" dirty="0">
                <a:solidFill>
                  <a:prstClr val="black">
                    <a:lumMod val="75000"/>
                    <a:lumOff val="25000"/>
                  </a:prstClr>
                </a:solidFill>
                <a:latin typeface="Calibri" panose="020F0502020204030204"/>
                <a:ea typeface="ＭＳ Ｐゴシック" panose="020B0600070205080204" pitchFamily="50" charset="-128"/>
              </a:rPr>
              <a:t>. </a:t>
            </a:r>
            <a:endParaRPr lang="en-US" altLang="ja-JP" sz="2400" dirty="0">
              <a:latin typeface="+mn-ea"/>
            </a:endParaRPr>
          </a:p>
          <a:p>
            <a:endParaRPr kumimoji="1" lang="en-US" altLang="ja-JP" sz="2400" b="1" dirty="0"/>
          </a:p>
          <a:p>
            <a:r>
              <a:rPr lang="ja-JP" altLang="en-US" sz="2400" b="1" u="sng" dirty="0">
                <a:solidFill>
                  <a:prstClr val="black">
                    <a:lumMod val="75000"/>
                    <a:lumOff val="25000"/>
                  </a:prstClr>
                </a:solidFill>
                <a:latin typeface="Calibri" panose="020F0502020204030204"/>
                <a:ea typeface="ＭＳ Ｐゴシック" panose="020B0600070205080204" pitchFamily="50" charset="-128"/>
              </a:rPr>
              <a:t>疑問 </a:t>
            </a:r>
            <a:r>
              <a:rPr lang="en-US" altLang="ja-JP" sz="2400" b="1" u="sng" dirty="0">
                <a:solidFill>
                  <a:prstClr val="black">
                    <a:lumMod val="75000"/>
                    <a:lumOff val="25000"/>
                  </a:prstClr>
                </a:solidFill>
                <a:latin typeface="Calibri" panose="020F0502020204030204"/>
                <a:ea typeface="ＭＳ Ｐゴシック" panose="020B0600070205080204" pitchFamily="50" charset="-128"/>
              </a:rPr>
              <a:t>: </a:t>
            </a:r>
            <a:r>
              <a:rPr lang="ja-JP" altLang="en-US" sz="2400" b="1" u="sng" dirty="0">
                <a:solidFill>
                  <a:prstClr val="black">
                    <a:lumMod val="75000"/>
                    <a:lumOff val="25000"/>
                  </a:prstClr>
                </a:solidFill>
                <a:latin typeface="Calibri" panose="020F0502020204030204"/>
                <a:ea typeface="ＭＳ Ｐゴシック" panose="020B0600070205080204" pitchFamily="50" charset="-128"/>
              </a:rPr>
              <a:t>地球の気候をどの程度表現できるのか</a:t>
            </a:r>
            <a:r>
              <a:rPr lang="en-US" altLang="ja-JP" sz="2400" b="1" u="sng" dirty="0">
                <a:solidFill>
                  <a:prstClr val="black">
                    <a:lumMod val="75000"/>
                    <a:lumOff val="25000"/>
                  </a:prstClr>
                </a:solidFill>
                <a:latin typeface="Calibri" panose="020F0502020204030204"/>
                <a:ea typeface="ＭＳ Ｐゴシック" panose="020B0600070205080204" pitchFamily="50" charset="-128"/>
              </a:rPr>
              <a:t>.</a:t>
            </a:r>
            <a:endParaRPr kumimoji="1" lang="en-US" altLang="ja-JP" sz="2400" b="1" u="sng" dirty="0"/>
          </a:p>
          <a:p>
            <a:endParaRPr lang="en-US" altLang="ja-JP" sz="2400" b="1" u="sng" dirty="0"/>
          </a:p>
          <a:p>
            <a:r>
              <a:rPr lang="ja-JP" altLang="en-US" sz="2400" b="1" u="sng" dirty="0">
                <a:solidFill>
                  <a:prstClr val="black">
                    <a:lumMod val="75000"/>
                    <a:lumOff val="25000"/>
                  </a:prstClr>
                </a:solidFill>
                <a:latin typeface="Calibri" panose="020F0502020204030204"/>
                <a:ea typeface="ＭＳ Ｐゴシック" panose="020B0600070205080204" pitchFamily="50" charset="-128"/>
              </a:rPr>
              <a:t>目的 </a:t>
            </a:r>
            <a:r>
              <a:rPr lang="en-US" altLang="ja-JP" sz="2400" b="1" u="sng" dirty="0">
                <a:solidFill>
                  <a:prstClr val="black">
                    <a:lumMod val="75000"/>
                    <a:lumOff val="25000"/>
                  </a:prstClr>
                </a:solidFill>
                <a:latin typeface="Calibri" panose="020F0502020204030204"/>
                <a:ea typeface="ＭＳ Ｐゴシック" panose="020B0600070205080204" pitchFamily="50" charset="-128"/>
              </a:rPr>
              <a:t>: </a:t>
            </a:r>
            <a:r>
              <a:rPr lang="ja-JP" altLang="en-US" sz="2400" b="1" u="sng" dirty="0">
                <a:solidFill>
                  <a:prstClr val="black">
                    <a:lumMod val="75000"/>
                    <a:lumOff val="25000"/>
                  </a:prstClr>
                </a:solidFill>
                <a:latin typeface="Calibri" panose="020F0502020204030204"/>
                <a:ea typeface="ＭＳ Ｐゴシック" panose="020B0600070205080204" pitchFamily="50" charset="-128"/>
              </a:rPr>
              <a:t>ケッペンの気候区分を用いて</a:t>
            </a:r>
            <a:r>
              <a:rPr lang="en-US" altLang="ja-JP" sz="2400" b="1" u="sng" dirty="0">
                <a:solidFill>
                  <a:prstClr val="black">
                    <a:lumMod val="75000"/>
                    <a:lumOff val="25000"/>
                  </a:prstClr>
                </a:solidFill>
                <a:latin typeface="Calibri" panose="020F0502020204030204"/>
                <a:ea typeface="ＭＳ Ｐゴシック" panose="020B0600070205080204" pitchFamily="50" charset="-128"/>
              </a:rPr>
              <a:t>, </a:t>
            </a:r>
            <a:r>
              <a:rPr lang="ja-JP" altLang="en-US" sz="2400" b="1" u="sng" dirty="0">
                <a:solidFill>
                  <a:prstClr val="black">
                    <a:lumMod val="75000"/>
                    <a:lumOff val="25000"/>
                  </a:prstClr>
                </a:solidFill>
                <a:latin typeface="Calibri" panose="020F0502020204030204"/>
                <a:ea typeface="ＭＳ Ｐゴシック" panose="020B0600070205080204" pitchFamily="50" charset="-128"/>
              </a:rPr>
              <a:t>モデルが表現する地球と現実地球を比較</a:t>
            </a:r>
            <a:r>
              <a:rPr lang="en-US" altLang="ja-JP" sz="2400" b="1" u="sng" dirty="0">
                <a:solidFill>
                  <a:prstClr val="black">
                    <a:lumMod val="75000"/>
                    <a:lumOff val="25000"/>
                  </a:prstClr>
                </a:solidFill>
                <a:latin typeface="Calibri" panose="020F0502020204030204"/>
                <a:ea typeface="ＭＳ Ｐゴシック" panose="020B0600070205080204" pitchFamily="50" charset="-128"/>
              </a:rPr>
              <a:t>, </a:t>
            </a:r>
            <a:r>
              <a:rPr lang="ja-JP" altLang="en-US" sz="2400" b="1" u="sng" dirty="0">
                <a:solidFill>
                  <a:prstClr val="black">
                    <a:lumMod val="75000"/>
                    <a:lumOff val="25000"/>
                  </a:prstClr>
                </a:solidFill>
                <a:latin typeface="Calibri" panose="020F0502020204030204"/>
                <a:ea typeface="ＭＳ Ｐゴシック" panose="020B0600070205080204" pitchFamily="50" charset="-128"/>
              </a:rPr>
              <a:t>考察する</a:t>
            </a:r>
            <a:r>
              <a:rPr lang="en-US" altLang="ja-JP" sz="2400" b="1" u="sng" dirty="0">
                <a:solidFill>
                  <a:prstClr val="black">
                    <a:lumMod val="75000"/>
                    <a:lumOff val="25000"/>
                  </a:prstClr>
                </a:solidFill>
                <a:latin typeface="Calibri" panose="020F0502020204030204"/>
                <a:ea typeface="ＭＳ Ｐゴシック" panose="020B0600070205080204" pitchFamily="50" charset="-128"/>
              </a:rPr>
              <a:t>.</a:t>
            </a:r>
            <a:endParaRPr kumimoji="1" lang="ja-JP" altLang="en-US" sz="2400" b="1" u="sng" dirty="0"/>
          </a:p>
        </p:txBody>
      </p:sp>
    </p:spTree>
    <p:extLst>
      <p:ext uri="{BB962C8B-B14F-4D97-AF65-F5344CB8AC3E}">
        <p14:creationId xmlns:p14="http://schemas.microsoft.com/office/powerpoint/2010/main" val="69802705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412011-31BF-39B6-72BC-915BFF206C55}"/>
              </a:ext>
            </a:extLst>
          </p:cNvPr>
          <p:cNvSpPr>
            <a:spLocks noGrp="1"/>
          </p:cNvSpPr>
          <p:nvPr>
            <p:ph type="title" idx="4294967295"/>
          </p:nvPr>
        </p:nvSpPr>
        <p:spPr>
          <a:xfrm>
            <a:off x="376437" y="-426954"/>
            <a:ext cx="11260506" cy="1386743"/>
          </a:xfrm>
        </p:spPr>
        <p:txBody>
          <a:bodyPr>
            <a:normAutofit/>
          </a:bodyPr>
          <a:lstStyle/>
          <a:p>
            <a:r>
              <a:rPr kumimoji="1" lang="ja-JP" altLang="en-US" sz="4000" b="1" dirty="0">
                <a:latin typeface="+mn-ea"/>
                <a:ea typeface="+mn-ea"/>
              </a:rPr>
              <a:t>モデルの概要：惑星大気大循環モデル </a:t>
            </a:r>
            <a:r>
              <a:rPr kumimoji="1" lang="en-US" altLang="ja-JP" sz="4000" b="1" dirty="0">
                <a:latin typeface="+mn-ea"/>
                <a:ea typeface="+mn-ea"/>
              </a:rPr>
              <a:t>DCPAM5</a:t>
            </a:r>
            <a:endParaRPr kumimoji="1" lang="ja-JP" altLang="en-US" sz="4000" b="1" dirty="0">
              <a:latin typeface="+mn-ea"/>
              <a:ea typeface="+mn-ea"/>
            </a:endParaRPr>
          </a:p>
        </p:txBody>
      </p:sp>
      <p:sp>
        <p:nvSpPr>
          <p:cNvPr id="6" name="コンテンツ プレースホルダー 2">
            <a:extLst>
              <a:ext uri="{FF2B5EF4-FFF2-40B4-BE49-F238E27FC236}">
                <a16:creationId xmlns:a16="http://schemas.microsoft.com/office/drawing/2014/main" id="{4D5F23D0-6A5D-3553-6B0A-12091772C308}"/>
              </a:ext>
            </a:extLst>
          </p:cNvPr>
          <p:cNvSpPr txBox="1">
            <a:spLocks/>
          </p:cNvSpPr>
          <p:nvPr/>
        </p:nvSpPr>
        <p:spPr>
          <a:xfrm>
            <a:off x="256675" y="1128816"/>
            <a:ext cx="11089907" cy="5907251"/>
          </a:xfrm>
          <a:prstGeom prst="rect">
            <a:avLst/>
          </a:prstGeom>
          <a:noFill/>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200"/>
              </a:spcAft>
              <a:buClr>
                <a:srgbClr val="549E39"/>
              </a:buClr>
              <a:buSzPct val="100000"/>
              <a:buFont typeface="Calibri" panose="020F0502020204030204" pitchFamily="34" charset="0"/>
              <a:buNone/>
              <a:tabLst/>
              <a:defRPr/>
            </a:pPr>
            <a:r>
              <a:rPr kumimoji="1" lang="en-US" altLang="ja-JP"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a:t>
            </a:r>
            <a:r>
              <a:rPr kumimoji="1" lang="ja-JP" altLang="en-US" sz="2500" b="1"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惑星大気大循環モデルの構成</a:t>
            </a:r>
            <a:r>
              <a:rPr kumimoji="1" lang="en-US" altLang="ja-JP" sz="2500" b="1"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a:t>
            </a:r>
          </a:p>
          <a:p>
            <a:pPr marL="0" marR="0" lvl="0" indent="0" algn="l" defTabSz="914400" rtl="0" eaLnBrk="1" fontAlgn="auto" latinLnBrk="0" hangingPunct="1">
              <a:lnSpc>
                <a:spcPct val="90000"/>
              </a:lnSpc>
              <a:spcBef>
                <a:spcPts val="1200"/>
              </a:spcBef>
              <a:spcAft>
                <a:spcPts val="200"/>
              </a:spcAft>
              <a:buClr>
                <a:srgbClr val="549E39"/>
              </a:buClr>
              <a:buSzPct val="100000"/>
              <a:buFont typeface="Calibri" panose="020F0502020204030204" pitchFamily="34" charset="0"/>
              <a:buNone/>
              <a:tabLst/>
              <a:defRPr/>
            </a:pPr>
            <a:r>
              <a:rPr lang="ja-JP" altLang="en-US" sz="2500" dirty="0">
                <a:solidFill>
                  <a:prstClr val="black">
                    <a:lumMod val="75000"/>
                    <a:lumOff val="25000"/>
                  </a:prstClr>
                </a:solidFill>
                <a:latin typeface="Calibri" panose="020F0502020204030204"/>
                <a:ea typeface="ＭＳ Ｐゴシック" panose="020B0600070205080204" pitchFamily="50" charset="-128"/>
              </a:rPr>
              <a:t>・ </a:t>
            </a:r>
            <a:r>
              <a:rPr kumimoji="1" lang="ja-JP" altLang="en-US"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力学過程</a:t>
            </a:r>
            <a:endParaRPr kumimoji="1" lang="en-US" altLang="ja-JP" sz="2500" b="0"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90000"/>
              </a:lnSpc>
              <a:spcBef>
                <a:spcPts val="1200"/>
              </a:spcBef>
              <a:spcAft>
                <a:spcPts val="200"/>
              </a:spcAft>
              <a:buClr>
                <a:srgbClr val="549E39"/>
              </a:buClr>
              <a:buSzPct val="100000"/>
              <a:buFont typeface="Calibri" panose="020F0502020204030204" pitchFamily="34" charset="0"/>
              <a:buNone/>
              <a:tabLst/>
              <a:defRPr/>
            </a:pPr>
            <a:r>
              <a:rPr kumimoji="1" lang="ja-JP" altLang="en-US"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　　・ モデル格子で表現される運動</a:t>
            </a:r>
            <a:endParaRPr kumimoji="1" lang="en-US" altLang="ja-JP"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90000"/>
              </a:lnSpc>
              <a:spcBef>
                <a:spcPts val="1200"/>
              </a:spcBef>
              <a:spcAft>
                <a:spcPts val="200"/>
              </a:spcAft>
              <a:buClr>
                <a:srgbClr val="549E39"/>
              </a:buClr>
              <a:buSzPct val="100000"/>
              <a:buFont typeface="Calibri" panose="020F0502020204030204" pitchFamily="34" charset="0"/>
              <a:buNone/>
              <a:tabLst/>
              <a:defRPr/>
            </a:pPr>
            <a:r>
              <a:rPr kumimoji="1" lang="ja-JP" altLang="en-US"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　</a:t>
            </a:r>
            <a:r>
              <a:rPr lang="ja-JP" altLang="en-US" sz="2500" dirty="0">
                <a:solidFill>
                  <a:prstClr val="black">
                    <a:lumMod val="75000"/>
                    <a:lumOff val="25000"/>
                  </a:prstClr>
                </a:solidFill>
                <a:latin typeface="Calibri" panose="020F0502020204030204"/>
                <a:ea typeface="ＭＳ Ｐゴシック" panose="020B0600070205080204" pitchFamily="50" charset="-128"/>
              </a:rPr>
              <a:t>　　　・ </a:t>
            </a:r>
            <a:r>
              <a:rPr kumimoji="1" lang="ja-JP" altLang="en-US" sz="2500" b="0" i="0" u="none" strike="noStrike" kern="1200" cap="none" spc="0" normalizeH="0" baseline="0" noProof="0" dirty="0">
                <a:ln>
                  <a:noFill/>
                </a:ln>
                <a:solidFill>
                  <a:prstClr val="black">
                    <a:lumMod val="75000"/>
                    <a:lumOff val="25000"/>
                  </a:prstClr>
                </a:solidFill>
                <a:effectLst/>
                <a:uLnTx/>
                <a:uFillTx/>
                <a:latin typeface="+mn-ea"/>
                <a:cs typeface="+mn-cs"/>
              </a:rPr>
              <a:t>プリミティブ方程式系を使用</a:t>
            </a:r>
            <a:endParaRPr kumimoji="1" lang="en-US" altLang="ja-JP" sz="2500" b="0" i="0" u="none" strike="noStrike" kern="1200" cap="none" spc="0" normalizeH="0" baseline="0" noProof="0" dirty="0">
              <a:ln>
                <a:noFill/>
              </a:ln>
              <a:solidFill>
                <a:prstClr val="black">
                  <a:lumMod val="75000"/>
                  <a:lumOff val="25000"/>
                </a:prstClr>
              </a:solidFill>
              <a:effectLst/>
              <a:uLnTx/>
              <a:uFillTx/>
              <a:latin typeface="+mn-ea"/>
              <a:cs typeface="+mn-cs"/>
            </a:endParaRPr>
          </a:p>
          <a:p>
            <a:pPr marL="0" marR="0" lvl="0" indent="0" algn="l" defTabSz="914400" rtl="0" eaLnBrk="1" fontAlgn="auto" latinLnBrk="0" hangingPunct="1">
              <a:lnSpc>
                <a:spcPct val="90000"/>
              </a:lnSpc>
              <a:spcBef>
                <a:spcPts val="1200"/>
              </a:spcBef>
              <a:spcAft>
                <a:spcPts val="200"/>
              </a:spcAft>
              <a:buClr>
                <a:srgbClr val="549E39"/>
              </a:buClr>
              <a:buSzPct val="100000"/>
              <a:buFont typeface="Calibri" panose="020F0502020204030204" pitchFamily="34" charset="0"/>
              <a:buNone/>
              <a:tabLst/>
              <a:defRPr/>
            </a:pPr>
            <a:r>
              <a:rPr kumimoji="1" lang="ja-JP" altLang="en-US" sz="2500" b="0" i="0" u="none" strike="noStrike" kern="1200" cap="none" spc="0" normalizeH="0" baseline="0" noProof="0" dirty="0">
                <a:ln>
                  <a:noFill/>
                </a:ln>
                <a:solidFill>
                  <a:schemeClr val="tx1"/>
                </a:solidFill>
                <a:effectLst/>
                <a:uLnTx/>
                <a:uFillTx/>
                <a:latin typeface="Calibri" panose="020F0502020204030204"/>
                <a:ea typeface="ＭＳ Ｐゴシック" panose="020B0600070205080204" pitchFamily="50" charset="-128"/>
                <a:cs typeface="+mn-cs"/>
              </a:rPr>
              <a:t>・ </a:t>
            </a:r>
            <a:r>
              <a:rPr kumimoji="1" lang="ja-JP" altLang="en-US"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物理過程</a:t>
            </a:r>
            <a:endParaRPr kumimoji="1" lang="en-US" altLang="ja-JP" sz="2500" b="0"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90000"/>
              </a:lnSpc>
              <a:spcBef>
                <a:spcPts val="1200"/>
              </a:spcBef>
              <a:spcAft>
                <a:spcPts val="200"/>
              </a:spcAft>
              <a:buClr>
                <a:srgbClr val="549E39"/>
              </a:buClr>
              <a:buSzPct val="100000"/>
              <a:buFont typeface="Calibri" panose="020F0502020204030204" pitchFamily="34" charset="0"/>
              <a:buNone/>
              <a:tabLst/>
              <a:defRPr/>
            </a:pPr>
            <a:r>
              <a:rPr kumimoji="1" lang="ja-JP" altLang="en-US"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　　・ モデル格子より小さいスケールの運動や流体運動以外の効果</a:t>
            </a:r>
            <a:endParaRPr kumimoji="1" lang="en-US" altLang="ja-JP"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90000"/>
              </a:lnSpc>
              <a:spcBef>
                <a:spcPts val="1200"/>
              </a:spcBef>
              <a:spcAft>
                <a:spcPts val="200"/>
              </a:spcAft>
              <a:buClr>
                <a:srgbClr val="549E39"/>
              </a:buClr>
              <a:buSzPct val="100000"/>
              <a:buFont typeface="Calibri" panose="020F0502020204030204" pitchFamily="34" charset="0"/>
              <a:buNone/>
              <a:tabLst/>
              <a:defRPr/>
            </a:pPr>
            <a:r>
              <a:rPr lang="ja-JP" altLang="en-US" sz="2500" dirty="0">
                <a:solidFill>
                  <a:prstClr val="black">
                    <a:lumMod val="75000"/>
                    <a:lumOff val="25000"/>
                  </a:prstClr>
                </a:solidFill>
                <a:latin typeface="Calibri" panose="020F0502020204030204"/>
                <a:ea typeface="ＭＳ Ｐゴシック" panose="020B0600070205080204" pitchFamily="50" charset="-128"/>
              </a:rPr>
              <a:t>　　　　・ </a:t>
            </a:r>
            <a:r>
              <a:rPr kumimoji="1" lang="ja-JP" altLang="en-US"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乱流混合過程</a:t>
            </a:r>
            <a:endParaRPr kumimoji="1" lang="en-US" altLang="ja-JP"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90000"/>
              </a:lnSpc>
              <a:spcBef>
                <a:spcPts val="1200"/>
              </a:spcBef>
              <a:spcAft>
                <a:spcPts val="200"/>
              </a:spcAft>
              <a:buClr>
                <a:srgbClr val="549E39"/>
              </a:buClr>
              <a:buSzPct val="100000"/>
              <a:buFont typeface="Calibri" panose="020F0502020204030204" pitchFamily="34" charset="0"/>
              <a:buNone/>
              <a:tabLst/>
              <a:defRPr/>
            </a:pPr>
            <a:r>
              <a:rPr lang="ja-JP" altLang="en-US" sz="2500" dirty="0">
                <a:solidFill>
                  <a:prstClr val="black">
                    <a:lumMod val="75000"/>
                    <a:lumOff val="25000"/>
                  </a:prstClr>
                </a:solidFill>
                <a:latin typeface="Calibri" panose="020F0502020204030204"/>
                <a:ea typeface="ＭＳ Ｐゴシック" panose="020B0600070205080204" pitchFamily="50" charset="-128"/>
              </a:rPr>
              <a:t>　　　　・ </a:t>
            </a:r>
            <a:r>
              <a:rPr kumimoji="1" lang="ja-JP" altLang="en-US"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放射過程</a:t>
            </a:r>
            <a:endParaRPr kumimoji="1" lang="en-US" altLang="ja-JP"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90000"/>
              </a:lnSpc>
              <a:spcBef>
                <a:spcPts val="1200"/>
              </a:spcBef>
              <a:spcAft>
                <a:spcPts val="200"/>
              </a:spcAft>
              <a:buClr>
                <a:srgbClr val="549E39"/>
              </a:buClr>
              <a:buSzPct val="100000"/>
              <a:buFont typeface="Calibri" panose="020F0502020204030204" pitchFamily="34" charset="0"/>
              <a:buNone/>
              <a:tabLst/>
              <a:defRPr/>
            </a:pPr>
            <a:r>
              <a:rPr lang="ja-JP" altLang="en-US" sz="2500" dirty="0">
                <a:solidFill>
                  <a:prstClr val="black">
                    <a:lumMod val="75000"/>
                    <a:lumOff val="25000"/>
                  </a:prstClr>
                </a:solidFill>
                <a:latin typeface="Calibri" panose="020F0502020204030204"/>
                <a:ea typeface="ＭＳ Ｐゴシック" panose="020B0600070205080204" pitchFamily="50" charset="-128"/>
              </a:rPr>
              <a:t>　　　　・ </a:t>
            </a:r>
            <a:r>
              <a:rPr kumimoji="1" lang="ja-JP" altLang="en-US"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凝結過程　　　　　等</a:t>
            </a:r>
            <a:endParaRPr kumimoji="1" lang="en-US" altLang="ja-JP" sz="25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50125075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4B279A61-DD50-F135-E824-17252B28EF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2545" y="2643170"/>
            <a:ext cx="4828674" cy="2825513"/>
          </a:xfrm>
          <a:prstGeom prst="rect">
            <a:avLst/>
          </a:prstGeom>
        </p:spPr>
      </p:pic>
      <p:sp>
        <p:nvSpPr>
          <p:cNvPr id="3" name="タイトル 1">
            <a:extLst>
              <a:ext uri="{FF2B5EF4-FFF2-40B4-BE49-F238E27FC236}">
                <a16:creationId xmlns:a16="http://schemas.microsoft.com/office/drawing/2014/main" id="{4A62C97C-0A40-F2CB-7F10-846C6B4516E8}"/>
              </a:ext>
            </a:extLst>
          </p:cNvPr>
          <p:cNvSpPr txBox="1">
            <a:spLocks/>
          </p:cNvSpPr>
          <p:nvPr/>
        </p:nvSpPr>
        <p:spPr>
          <a:xfrm>
            <a:off x="376437" y="-426954"/>
            <a:ext cx="10058400" cy="144938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1" lang="ja-JP" altLang="en-US" sz="4000" b="1" i="0" u="none" strike="noStrike" kern="1200" cap="none" spc="-50" normalizeH="0" baseline="0" noProof="0" dirty="0">
                <a:ln>
                  <a:noFill/>
                </a:ln>
                <a:solidFill>
                  <a:prstClr val="black">
                    <a:lumMod val="75000"/>
                    <a:lumOff val="25000"/>
                  </a:prstClr>
                </a:solidFill>
                <a:effectLst/>
                <a:uLnTx/>
                <a:uFillTx/>
                <a:latin typeface="ＭＳ Ｐゴシック" panose="020B0600070205080204" pitchFamily="50" charset="-128"/>
                <a:ea typeface="ＭＳ Ｐゴシック" panose="020B0600070205080204" pitchFamily="50" charset="-128"/>
                <a:cs typeface="+mj-cs"/>
              </a:rPr>
              <a:t>ケッペンの気候区分</a:t>
            </a:r>
          </a:p>
        </p:txBody>
      </p:sp>
      <p:sp>
        <p:nvSpPr>
          <p:cNvPr id="7" name="コンテンツ プレースホルダー 2">
            <a:extLst>
              <a:ext uri="{FF2B5EF4-FFF2-40B4-BE49-F238E27FC236}">
                <a16:creationId xmlns:a16="http://schemas.microsoft.com/office/drawing/2014/main" id="{057FF398-FE89-C4CC-CC1B-F3821D765D03}"/>
              </a:ext>
            </a:extLst>
          </p:cNvPr>
          <p:cNvSpPr txBox="1">
            <a:spLocks/>
          </p:cNvSpPr>
          <p:nvPr/>
        </p:nvSpPr>
        <p:spPr>
          <a:xfrm>
            <a:off x="376436" y="1095292"/>
            <a:ext cx="10447276" cy="1618090"/>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Clr>
                <a:srgbClr val="549E39"/>
              </a:buClr>
              <a:buNone/>
              <a:defRPr/>
            </a:pPr>
            <a:r>
              <a:rPr kumimoji="1" lang="ja-JP" alt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 </a:t>
            </a:r>
            <a:r>
              <a:rPr kumimoji="1" lang="en-US" altLang="ja-JP" sz="2400" b="0" i="0" u="none" strike="noStrike" kern="1200" cap="none" spc="0" normalizeH="0" baseline="0" noProof="0" dirty="0" err="1">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Köppen</a:t>
            </a:r>
            <a:r>
              <a:rPr kumimoji="1" lang="en-US" altLang="ja-JP"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 W. (1936) </a:t>
            </a:r>
            <a:r>
              <a:rPr lang="ja-JP" altLang="en-US" sz="2400" dirty="0">
                <a:solidFill>
                  <a:prstClr val="black">
                    <a:lumMod val="75000"/>
                    <a:lumOff val="25000"/>
                  </a:prstClr>
                </a:solidFill>
                <a:latin typeface="Calibri" panose="020F0502020204030204"/>
                <a:ea typeface="ＭＳ Ｐゴシック" panose="020B0600070205080204" pitchFamily="50" charset="-128"/>
              </a:rPr>
              <a:t>で発表</a:t>
            </a:r>
            <a:r>
              <a:rPr kumimoji="1" lang="ja-JP" alt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された気候区分</a:t>
            </a:r>
            <a:endParaRPr kumimoji="1" lang="en-US" altLang="ja-JP"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a:p>
            <a:pPr marL="0" indent="0">
              <a:buClr>
                <a:srgbClr val="549E39"/>
              </a:buClr>
              <a:buNone/>
              <a:defRPr/>
            </a:pPr>
            <a:r>
              <a:rPr kumimoji="1" lang="ja-JP" alt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 植生に基づいて気候区分を定義している</a:t>
            </a:r>
            <a:endParaRPr kumimoji="1" lang="en-US" altLang="ja-JP"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90000"/>
              </a:lnSpc>
              <a:spcBef>
                <a:spcPts val="1200"/>
              </a:spcBef>
              <a:spcAft>
                <a:spcPts val="200"/>
              </a:spcAft>
              <a:buClr>
                <a:srgbClr val="549E39"/>
              </a:buClr>
              <a:buSzPct val="100000"/>
              <a:buFont typeface="Calibri" panose="020F0502020204030204" pitchFamily="34" charset="0"/>
              <a:buNone/>
              <a:tabLst/>
              <a:defRPr/>
            </a:pPr>
            <a:r>
              <a:rPr kumimoji="1" lang="ja-JP" alt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 </a:t>
            </a:r>
            <a:r>
              <a:rPr kumimoji="1" lang="ja-JP" altLang="en-US" sz="2400" b="0"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気温</a:t>
            </a:r>
            <a:r>
              <a:rPr kumimoji="1" lang="ja-JP" alt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と</a:t>
            </a:r>
            <a:r>
              <a:rPr kumimoji="1" lang="ja-JP" altLang="en-US" sz="2400" b="0"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降水量</a:t>
            </a:r>
            <a:r>
              <a:rPr kumimoji="1" lang="ja-JP" alt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の </a:t>
            </a:r>
            <a:r>
              <a:rPr kumimoji="1" lang="en-US" altLang="ja-JP"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2 </a:t>
            </a:r>
            <a:r>
              <a:rPr kumimoji="1" lang="ja-JP" altLang="en-US"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rPr>
              <a:t>変数から気候区分を決定できる</a:t>
            </a:r>
            <a:endParaRPr kumimoji="1" lang="en-US" altLang="ja-JP" sz="2400" b="0" i="0" u="none" strike="noStrike" kern="1200" cap="none" spc="0" normalizeH="0" baseline="0" noProof="0" dirty="0">
              <a:ln>
                <a:noFill/>
              </a:ln>
              <a:solidFill>
                <a:prstClr val="black">
                  <a:lumMod val="75000"/>
                  <a:lumOff val="25000"/>
                </a:prstClr>
              </a:solidFill>
              <a:effectLst/>
              <a:uLnTx/>
              <a:uFillTx/>
              <a:latin typeface="Calibri" panose="020F0502020204030204"/>
              <a:ea typeface="ＭＳ Ｐゴシック" panose="020B0600070205080204" pitchFamily="50" charset="-128"/>
              <a:cs typeface="+mn-cs"/>
            </a:endParaRPr>
          </a:p>
        </p:txBody>
      </p:sp>
      <p:pic>
        <p:nvPicPr>
          <p:cNvPr id="9" name="図 8">
            <a:extLst>
              <a:ext uri="{FF2B5EF4-FFF2-40B4-BE49-F238E27FC236}">
                <a16:creationId xmlns:a16="http://schemas.microsoft.com/office/drawing/2014/main" id="{26DF8F94-FDAC-663D-2E6E-6A0B1F93171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05946" y="2849412"/>
            <a:ext cx="5165218" cy="3424454"/>
          </a:xfrm>
          <a:prstGeom prst="rect">
            <a:avLst/>
          </a:prstGeom>
        </p:spPr>
      </p:pic>
      <p:sp>
        <p:nvSpPr>
          <p:cNvPr id="2" name="テキスト ボックス 1">
            <a:extLst>
              <a:ext uri="{FF2B5EF4-FFF2-40B4-BE49-F238E27FC236}">
                <a16:creationId xmlns:a16="http://schemas.microsoft.com/office/drawing/2014/main" id="{60725810-9D71-1ACA-7A6E-65D237C3E21C}"/>
              </a:ext>
            </a:extLst>
          </p:cNvPr>
          <p:cNvSpPr txBox="1"/>
          <p:nvPr/>
        </p:nvSpPr>
        <p:spPr>
          <a:xfrm>
            <a:off x="6183952" y="5553144"/>
            <a:ext cx="5611529" cy="707886"/>
          </a:xfrm>
          <a:prstGeom prst="rect">
            <a:avLst/>
          </a:prstGeom>
          <a:ln w="57150"/>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4000" dirty="0"/>
              <a:t>詳細は個別発表で説明</a:t>
            </a:r>
          </a:p>
        </p:txBody>
      </p:sp>
      <p:sp>
        <p:nvSpPr>
          <p:cNvPr id="4" name="テキスト ボックス 3">
            <a:extLst>
              <a:ext uri="{FF2B5EF4-FFF2-40B4-BE49-F238E27FC236}">
                <a16:creationId xmlns:a16="http://schemas.microsoft.com/office/drawing/2014/main" id="{0E211DEF-1802-15B9-AC85-3E5346029C54}"/>
              </a:ext>
            </a:extLst>
          </p:cNvPr>
          <p:cNvSpPr txBox="1"/>
          <p:nvPr/>
        </p:nvSpPr>
        <p:spPr>
          <a:xfrm>
            <a:off x="1122372" y="2713382"/>
            <a:ext cx="3724096" cy="369332"/>
          </a:xfrm>
          <a:prstGeom prst="rect">
            <a:avLst/>
          </a:prstGeom>
          <a:solidFill>
            <a:schemeClr val="bg1"/>
          </a:solidFill>
        </p:spPr>
        <p:txBody>
          <a:bodyPr wrap="none" rtlCol="0">
            <a:spAutoFit/>
          </a:bodyPr>
          <a:lstStyle/>
          <a:p>
            <a:r>
              <a:rPr kumimoji="1" lang="ja-JP" altLang="en-US" dirty="0"/>
              <a:t>　　　　　　　　　　現実地球　　　　　　　</a:t>
            </a:r>
          </a:p>
        </p:txBody>
      </p:sp>
      <p:sp>
        <p:nvSpPr>
          <p:cNvPr id="6" name="テキスト ボックス 5">
            <a:extLst>
              <a:ext uri="{FF2B5EF4-FFF2-40B4-BE49-F238E27FC236}">
                <a16:creationId xmlns:a16="http://schemas.microsoft.com/office/drawing/2014/main" id="{5EC4B093-7E8E-9BD8-226A-70E4C8AD391C}"/>
              </a:ext>
            </a:extLst>
          </p:cNvPr>
          <p:cNvSpPr txBox="1"/>
          <p:nvPr/>
        </p:nvSpPr>
        <p:spPr>
          <a:xfrm>
            <a:off x="7336859" y="2596731"/>
            <a:ext cx="3305713" cy="369332"/>
          </a:xfrm>
          <a:prstGeom prst="rect">
            <a:avLst/>
          </a:prstGeom>
          <a:solidFill>
            <a:schemeClr val="bg1"/>
          </a:solidFill>
        </p:spPr>
        <p:txBody>
          <a:bodyPr wrap="none" rtlCol="0">
            <a:spAutoFit/>
          </a:bodyPr>
          <a:lstStyle/>
          <a:p>
            <a:r>
              <a:rPr lang="ja-JP" altLang="en-US" dirty="0"/>
              <a:t>　　　　　　　　モデル　　　　　　　　</a:t>
            </a:r>
            <a:endParaRPr kumimoji="1" lang="ja-JP" altLang="en-US" dirty="0"/>
          </a:p>
        </p:txBody>
      </p:sp>
      <p:sp>
        <p:nvSpPr>
          <p:cNvPr id="8" name="テキスト ボックス 7">
            <a:extLst>
              <a:ext uri="{FF2B5EF4-FFF2-40B4-BE49-F238E27FC236}">
                <a16:creationId xmlns:a16="http://schemas.microsoft.com/office/drawing/2014/main" id="{EED232BF-6FF0-2457-1CD4-537026F70971}"/>
              </a:ext>
            </a:extLst>
          </p:cNvPr>
          <p:cNvSpPr txBox="1"/>
          <p:nvPr/>
        </p:nvSpPr>
        <p:spPr>
          <a:xfrm>
            <a:off x="3098829" y="6427024"/>
            <a:ext cx="2647456" cy="369332"/>
          </a:xfrm>
          <a:prstGeom prst="rect">
            <a:avLst/>
          </a:prstGeom>
          <a:noFill/>
        </p:spPr>
        <p:txBody>
          <a:bodyPr wrap="none" rtlCol="0">
            <a:spAutoFit/>
          </a:bodyPr>
          <a:lstStyle/>
          <a:p>
            <a:r>
              <a:rPr kumimoji="1" lang="en-US" altLang="ja-JP" dirty="0"/>
              <a:t>Peel et al. (2007) </a:t>
            </a:r>
            <a:r>
              <a:rPr kumimoji="1" lang="ja-JP" altLang="en-US" dirty="0"/>
              <a:t>より引用</a:t>
            </a:r>
          </a:p>
        </p:txBody>
      </p:sp>
    </p:spTree>
    <p:extLst>
      <p:ext uri="{BB962C8B-B14F-4D97-AF65-F5344CB8AC3E}">
        <p14:creationId xmlns:p14="http://schemas.microsoft.com/office/powerpoint/2010/main" val="2273922975"/>
      </p:ext>
    </p:extLst>
  </p:cSld>
  <p:clrMapOvr>
    <a:masterClrMapping/>
  </p:clrMapOvr>
</p:sld>
</file>

<file path=ppt/theme/theme1.xml><?xml version="1.0" encoding="utf-8"?>
<a:theme xmlns:a="http://schemas.openxmlformats.org/drawingml/2006/main" name="レトロスペクト">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TotalTime>
  <Words>272</Words>
  <Application>Microsoft Office PowerPoint</Application>
  <PresentationFormat>ワイド画面</PresentationFormat>
  <Paragraphs>32</Paragraphs>
  <Slides>4</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ＭＳ Ｐゴシック</vt:lpstr>
      <vt:lpstr>游ゴシック</vt:lpstr>
      <vt:lpstr>Calibri</vt:lpstr>
      <vt:lpstr>Cambria</vt:lpstr>
      <vt:lpstr>レトロスペクト</vt:lpstr>
      <vt:lpstr>PowerPoint プレゼンテーション</vt:lpstr>
      <vt:lpstr>研究背景, 目的</vt:lpstr>
      <vt:lpstr>モデルの概要：惑星大気大循環モデル DCPAM5</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藤原大葵</dc:creator>
  <cp:lastModifiedBy>藤原大葵</cp:lastModifiedBy>
  <cp:revision>1</cp:revision>
  <dcterms:created xsi:type="dcterms:W3CDTF">2023-01-16T14:43:42Z</dcterms:created>
  <dcterms:modified xsi:type="dcterms:W3CDTF">2023-01-23T13:57:19Z</dcterms:modified>
</cp:coreProperties>
</file>