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94" r:id="rId4"/>
    <p:sldId id="259" r:id="rId5"/>
    <p:sldId id="295" r:id="rId6"/>
    <p:sldId id="272" r:id="rId7"/>
    <p:sldId id="282" r:id="rId8"/>
    <p:sldId id="296" r:id="rId9"/>
    <p:sldId id="28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イントロダクション" id="{1C6B91B4-ABFF-6047-A591-670A040C5FDE}">
          <p14:sldIdLst>
            <p14:sldId id="294"/>
          </p14:sldIdLst>
        </p14:section>
        <p14:section name="１研究目的" id="{2706DED0-B947-5941-80AD-9FE3C534FCB9}">
          <p14:sldIdLst>
            <p14:sldId id="259"/>
          </p14:sldIdLst>
        </p14:section>
        <p14:section name="２計算式" id="{8D01EE22-7469-0449-90EB-CE03D58FE50B}">
          <p14:sldIdLst>
            <p14:sldId id="295"/>
            <p14:sldId id="272"/>
            <p14:sldId id="282"/>
          </p14:sldIdLst>
        </p14:section>
        <p14:section name="３研究結果と精度評価" id="{63FC85BD-B2F2-B646-969B-82E45C73A370}">
          <p14:sldIdLst>
            <p14:sldId id="296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48"/>
    <p:restoredTop sz="94677"/>
  </p:normalViewPr>
  <p:slideViewPr>
    <p:cSldViewPr snapToGrid="0" snapToObjects="1">
      <p:cViewPr varScale="1">
        <p:scale>
          <a:sx n="112" d="100"/>
          <a:sy n="112" d="100"/>
        </p:scale>
        <p:origin x="208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0E8C3-C926-E74E-A171-54EDF0CD511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BFE25-6068-DE42-904A-DAFC09CC71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81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580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56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58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先ほど一様な大気において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14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ヘイズ</a:t>
            </a:r>
            <a:r>
              <a:rPr kumimoji="1" lang="en-US" altLang="ja-JP" dirty="0"/>
              <a:t>(Haze)</a:t>
            </a:r>
            <a:r>
              <a:rPr kumimoji="1" lang="ja-JP" alt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煙霧</a:t>
            </a:r>
            <a:r>
              <a:rPr kumimoji="1" lang="en-US" altLang="ja-JP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高層雲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77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ほんけ</a:t>
            </a:r>
            <a:r>
              <a:rPr kumimoji="1" lang="en-US" altLang="ja-JP" dirty="0"/>
              <a:t>n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BFE25-6068-DE42-904A-DAFC09CC7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51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7BC15-C4CA-3D46-A327-C9D633396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68E4BB-84F2-A744-9203-35DFE8AC8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4FD74B-9A68-4344-BB72-DD7448E0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F04E-9F30-1041-96FF-FBF9741884D3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9450C4-DECF-9749-AC7F-AFB16FCB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F39EB2-B46F-B846-88E8-68692538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4B3C4712-316E-C842-88BD-43213DFC607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45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21E59-E92B-0F4E-9C03-39BC2F11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3197A5-9851-2A4A-9842-3E7523809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E35873-702B-2C47-B897-787B1FD3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8E8E-DB5A-AA4B-A10E-CB54D21ED60E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FC9FE-D2CA-A342-B3B6-D6AF6D5F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6DB5B-6FD0-FA42-B76A-703FA751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65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4C0ED0-B792-834C-8726-E5C79C03C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8DC731-C8D5-764E-A287-58B439656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27122-9FC3-4147-99D3-4B4CEB7B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9491-33C3-E243-BECC-775FB2B2B2A5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E7FC6-BBFC-AF4D-B317-C8B1570E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C54739-5A9E-5D47-99CC-1F721E0B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05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5AADF-F95C-564F-AD09-495AB0FCD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B7C6BC-8D79-8B4A-B9C8-55FD49024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9771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E7158-EFDF-A74F-86A0-EE14889D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73317A-B6B5-834C-8017-2075886D6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76855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BBF5B-7CC0-6E42-AB80-BD493977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F8E125-DC53-5449-B236-B985CDA1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206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183FF-3818-BD40-B415-1BA0F334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53F083-6A57-B648-BB88-5E026F102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435983-B679-544D-9E81-1D9345A7A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89631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BC1C4-93FF-1640-BD75-94732D64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442B48-4104-D648-878F-E47B38BAE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B22701-B385-AC44-AF73-550EA6FC3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864FF96-B50C-3B43-9AA1-B3971EE9A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ED3EA3-D11E-DC44-8AB1-D274CB5FD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36415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350356-8BA6-FE4C-AF8D-A215ED7B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2570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162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FE1CA-7698-7846-B50D-692F35CF0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2D5ED7-31EE-344B-BD87-0BE75805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8C0B41-35F3-9B4C-B7E1-49AD61CF6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9356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E9A00-1E00-AD48-924E-B902E5418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642" y="0"/>
            <a:ext cx="11526716" cy="1325563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2F2DE2-C929-E849-B752-DE1A572F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641" y="1390131"/>
            <a:ext cx="11526715" cy="496621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264A96-AA09-024F-8C2E-19286E94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641" y="6492875"/>
            <a:ext cx="2743200" cy="365125"/>
          </a:xfrm>
        </p:spPr>
        <p:txBody>
          <a:bodyPr/>
          <a:lstStyle/>
          <a:p>
            <a:fld id="{274AF2F8-94AA-5247-A122-CD04C99ECE85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0C3F3-7905-5148-BCED-6A04B801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8" y="6492875"/>
            <a:ext cx="4114800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AC4E52-6EE2-CD48-B15C-F4E3A292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7200"/>
          </a:xfrm>
        </p:spPr>
        <p:txBody>
          <a:bodyPr/>
          <a:lstStyle>
            <a:lvl1pPr>
              <a:defRPr sz="1600"/>
            </a:lvl1pPr>
          </a:lstStyle>
          <a:p>
            <a:fld id="{4B3C4712-316E-C842-88BD-43213DFC607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5C1E3AC-7E7A-224E-8980-1BB9A56A15C0}"/>
              </a:ext>
            </a:extLst>
          </p:cNvPr>
          <p:cNvCxnSpPr>
            <a:cxnSpLocks/>
          </p:cNvCxnSpPr>
          <p:nvPr userDrawn="1"/>
        </p:nvCxnSpPr>
        <p:spPr>
          <a:xfrm>
            <a:off x="0" y="1116530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683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37637-C70F-9D4F-8D94-F71966D7F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CA126F-575A-584C-B212-19E7D919D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80D687-83EB-0C4D-ADC8-D16445711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89327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2CAD2-24FB-6A4C-8633-E688B5E40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551BBF-0FCB-954B-B727-4AFB77CAB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2684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76FB1C-7E88-894E-9A84-57A6BD996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7CEB3D-388F-644F-8BE2-4842D2F09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43177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7BC15-C4CA-3D46-A327-C9D633396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68E4BB-84F2-A744-9203-35DFE8AC8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4FD74B-9A68-4344-BB72-DD7448E0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D6CB-D4D6-D74C-AC12-EDDB68A0F304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9450C4-DECF-9749-AC7F-AFB16FCB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F39EB2-B46F-B846-88E8-68692538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13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E9A00-1E00-AD48-924E-B902E5418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2F2DE2-C929-E849-B752-DE1A572F0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264A96-AA09-024F-8C2E-19286E94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C490-6B40-3F45-9B6B-C8FD006BD8D1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0C3F3-7905-5148-BCED-6A04B801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AC4E52-6EE2-CD48-B15C-F4E3A292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6858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3CE3B-2FCB-8946-8A26-CE59DC17F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75D3C5-0FDF-1D4D-8228-DFEDE8081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DD67AE-385B-EA4B-8DAC-18984CEE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09FB-F3E6-024F-BF15-E488E6378CD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E5B91-A1C1-934E-A77B-90DC8F349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0AFAA9-C8A1-AC47-AE61-FFAB5245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08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FBC2B0-8EA3-E24B-BAFA-9B9A1EA6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9BD382-2782-964A-8DDA-A8DE00AB8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010C0B-C095-8747-99EE-50FCBB49B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E90F4-2D17-3940-B95C-D0C9EA4C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FCF-51A9-9C4F-8C5E-8DAA0FCC1D9E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7CF257-3B41-AA47-993E-95EBEF7B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C82EC3-C6EA-4244-8DAC-3CEE57CF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76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98E1C-925B-254C-B300-833424A9D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1A374C-9FF4-4149-B3E2-62EBE95A3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AB68C4-E56A-1748-BBD6-E58CE0EE9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D2CDB6-5C04-834E-ABD3-BAD53CE5A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3DD0654-C600-5D47-B997-6566AE479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1207E3F-3757-014C-B66E-7E622A49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76B16-84BD-B346-853B-C1B4505FFD9C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EBC596-A096-7F47-ACA2-E953DFAB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8FF481-A4E1-8D47-9C82-F8216A71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73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B2487-F8E6-B549-8AC3-14BB28F0D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60A0B7-9754-E644-B0A0-B84577F0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C7B-A057-A140-936F-E564E36FCB60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B054A4-626A-0D43-B271-7841B405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0265CD-2D02-C84F-9F69-0C925E6F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659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303201-A6A6-2249-9D23-89B64ED4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E9DF-BC78-9B47-A8FC-6A94464997F4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B09D13-9058-F140-B240-E45FB31C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33578B-34AD-4A4A-84DE-4C6DAE28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02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3CE3B-2FCB-8946-8A26-CE59DC17F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75D3C5-0FDF-1D4D-8228-DFEDE8081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DD67AE-385B-EA4B-8DAC-18984CEE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6482-A0FC-1A47-BFDD-DF492F62E530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E5B91-A1C1-934E-A77B-90DC8F349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0AFAA9-C8A1-AC47-AE61-FFAB5245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88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2F092E-FB89-EB40-BF7B-5C5361499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D6691E-1A71-2148-A7E2-064565A1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3EEFDB-879A-0343-AF2B-4D73D56FC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095BA-CBED-A54A-8C0A-FA17A205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CE27-78BA-D14C-BBDE-376162FD51B0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380E5C-E372-7B4F-B600-4DF54E0F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F9581-2A2B-E94A-B0F6-0E02F600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089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D067CA-6D0B-5948-BF77-7CD3651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DA80E5-851B-4941-A70F-E19E2BF04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95F27D-CACE-7745-B529-F954D9FCE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069E79-F2E8-A84B-B36C-29B9868AE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35732-B947-8F46-A368-77683EBFE13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3663F3-E46B-EE41-8036-2B26445C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A095B1-307D-404F-889B-88484B52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4092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21E59-E92B-0F4E-9C03-39BC2F11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3197A5-9851-2A4A-9842-3E7523809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E35873-702B-2C47-B897-787B1FD3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45C0-79F2-5742-A541-D39ACD4AE8E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FC9FE-D2CA-A342-B3B6-D6AF6D5F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6DB5B-6FD0-FA42-B76A-703FA751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368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4C0ED0-B792-834C-8726-E5C79C03C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8DC731-C8D5-764E-A287-58B439656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27122-9FC3-4147-99D3-4B4CEB7B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C094-6745-8444-9446-A232BD42171F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E7FC6-BBFC-AF4D-B317-C8B1570E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C54739-5A9E-5D47-99CC-1F721E0B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0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FBC2B0-8EA3-E24B-BAFA-9B9A1EA6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9BD382-2782-964A-8DDA-A8DE00AB8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010C0B-C095-8747-99EE-50FCBB49B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E90F4-2D17-3940-B95C-D0C9EA4C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8040-D586-C042-86BF-78B8F1ABFCBA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7CF257-3B41-AA47-993E-95EBEF7B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C82EC3-C6EA-4244-8DAC-3CEE57CF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18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98E1C-925B-254C-B300-833424A9D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1A374C-9FF4-4149-B3E2-62EBE95A3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AB68C4-E56A-1748-BBD6-E58CE0EE9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D2CDB6-5C04-834E-ABD3-BAD53CE5A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3DD0654-C600-5D47-B997-6566AE479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1207E3F-3757-014C-B66E-7E622A49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E810-34F2-424E-8FA9-FAECAEBDED05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EBC596-A096-7F47-ACA2-E953DFAB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8FF481-A4E1-8D47-9C82-F8216A71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87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B2487-F8E6-B549-8AC3-14BB28F0D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60A0B7-9754-E644-B0A0-B84577F0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A57C-683E-794F-94DC-5878ABF37D71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B054A4-626A-0D43-B271-7841B405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0265CD-2D02-C84F-9F69-0C925E6F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47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303201-A6A6-2249-9D23-89B64ED4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0268-184F-D54F-993E-31D26A822DFD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B09D13-9058-F140-B240-E45FB31C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33578B-34AD-4A4A-84DE-4C6DAE28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03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2F092E-FB89-EB40-BF7B-5C5361499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D6691E-1A71-2148-A7E2-064565A1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3EEFDB-879A-0343-AF2B-4D73D56FC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095BA-CBED-A54A-8C0A-FA17A205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AC30-57BB-534B-B5CA-EA894567CEF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380E5C-E372-7B4F-B600-4DF54E0F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F9581-2A2B-E94A-B0F6-0E02F600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1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D067CA-6D0B-5948-BF77-7CD3651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DA80E5-851B-4941-A70F-E19E2BF04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95F27D-CACE-7745-B529-F954D9FCE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069E79-F2E8-A84B-B36C-29B9868AE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17DE-4DA7-9848-8260-1976C274B668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3663F3-E46B-EE41-8036-2B26445C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A095B1-307D-404F-889B-88484B52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56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630E08-5DD2-9D4B-A004-B8C06D6D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07BA49-A8E2-4C40-8F5D-8485005B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4700-718E-454D-9A8D-1E798664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DFB1-1092-1347-B1B5-25E275E3D86F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DB05B8-B76D-534E-A8FF-6ABF070F6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B709B6-E548-F541-A8BC-B5E59FFC1D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95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73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630E08-5DD2-9D4B-A004-B8C06D6D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07BA49-A8E2-4C40-8F5D-8485005B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4700-718E-454D-9A8D-1E798664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C131A-7AF2-3B46-B387-C33F4690943C}" type="datetime1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DB05B8-B76D-534E-A8FF-6ABF070F6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B709B6-E548-F541-A8BC-B5E59FFC1D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4712-316E-C842-88BD-43213DFC6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44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21788-1053-2445-8B86-8454E94CD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800" b="1">
                <a:solidFill>
                  <a:srgbClr val="0070C0"/>
                </a:solidFill>
              </a:rPr>
              <a:t>二流近似</a:t>
            </a:r>
            <a:r>
              <a:rPr kumimoji="1" lang="ja-JP" altLang="en-US" sz="4800" b="1">
                <a:solidFill>
                  <a:srgbClr val="0070C0"/>
                </a:solidFill>
              </a:rPr>
              <a:t>を用いた</a:t>
            </a:r>
            <a:br>
              <a:rPr kumimoji="1" lang="en-US" altLang="ja-JP" sz="4800" b="1" dirty="0">
                <a:solidFill>
                  <a:srgbClr val="0070C0"/>
                </a:solidFill>
              </a:rPr>
            </a:br>
            <a:r>
              <a:rPr lang="ja-JP" altLang="en-US" sz="4800" b="1">
                <a:solidFill>
                  <a:srgbClr val="0070C0"/>
                </a:solidFill>
              </a:rPr>
              <a:t>地球</a:t>
            </a:r>
            <a:r>
              <a:rPr kumimoji="1" lang="ja-JP" altLang="en-US" sz="4800" b="1">
                <a:solidFill>
                  <a:srgbClr val="0070C0"/>
                </a:solidFill>
              </a:rPr>
              <a:t>大気の放射伝達計算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2990E7-1163-1147-84B5-88E18AF92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  <a:p>
            <a:r>
              <a:rPr lang="ja-JP" altLang="en-US"/>
              <a:t>流体地球物理学教育研究分野</a:t>
            </a:r>
            <a:endParaRPr kumimoji="1" lang="en-US" altLang="ja-JP" dirty="0"/>
          </a:p>
          <a:p>
            <a:r>
              <a:rPr lang="en-US" altLang="ja-JP" dirty="0"/>
              <a:t>1863426S</a:t>
            </a:r>
            <a:r>
              <a:rPr lang="ja-JP" altLang="en-US"/>
              <a:t>　</a:t>
            </a:r>
            <a:r>
              <a:rPr kumimoji="1" lang="ja-JP" altLang="en-US"/>
              <a:t>田村</a:t>
            </a:r>
            <a:r>
              <a:rPr kumimoji="1" lang="en-US" altLang="ja-JP" dirty="0"/>
              <a:t> </a:t>
            </a:r>
            <a:r>
              <a:rPr kumimoji="1" lang="ja-JP" altLang="en-US"/>
              <a:t>笙</a:t>
            </a:r>
          </a:p>
        </p:txBody>
      </p:sp>
    </p:spTree>
    <p:extLst>
      <p:ext uri="{BB962C8B-B14F-4D97-AF65-F5344CB8AC3E}">
        <p14:creationId xmlns:p14="http://schemas.microsoft.com/office/powerpoint/2010/main" val="399784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B90EB9E-135E-A94E-A4E5-24B34CC418BE}"/>
              </a:ext>
            </a:extLst>
          </p:cNvPr>
          <p:cNvCxnSpPr/>
          <p:nvPr/>
        </p:nvCxnSpPr>
        <p:spPr>
          <a:xfrm>
            <a:off x="0" y="1082562"/>
            <a:ext cx="12192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E4394F1-24CA-EA40-858D-04CBD65E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20" y="1240220"/>
            <a:ext cx="11518558" cy="561777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/>
              <a:t>放射伝達計算を高速に行うための計算式を考え</a:t>
            </a:r>
            <a:r>
              <a:rPr lang="en-US" altLang="ja-JP" dirty="0"/>
              <a:t>, </a:t>
            </a:r>
            <a:r>
              <a:rPr lang="ja-JP" altLang="en-US"/>
              <a:t>検証する</a:t>
            </a:r>
            <a:endParaRPr lang="en-US" altLang="ja-JP" dirty="0"/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AFC8B4E7-A72C-0E4A-A055-4CA7A2A0F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１研究目的</a:t>
            </a: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98CA3963-0E7C-6E4B-884A-0122FB5D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9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FA41C0-A319-1E44-9416-7D93A532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21" y="1343818"/>
            <a:ext cx="5544168" cy="551418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ja-JP" altLang="en-US" sz="3200"/>
              <a:t>方針</a:t>
            </a:r>
            <a:endParaRPr lang="en-US" altLang="ja-JP" sz="3200" dirty="0"/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ja-JP" altLang="en-US" sz="2000"/>
              <a:t>光学的特性が一様な大気を仮定</a:t>
            </a:r>
            <a:endParaRPr lang="en-US" altLang="ja-JP" sz="2000" dirty="0"/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ja-JP" altLang="en-US" sz="2000"/>
              <a:t>太陽放射を想定</a:t>
            </a:r>
            <a:endParaRPr lang="en-US" altLang="ja-JP" sz="2000" dirty="0"/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ja-JP" altLang="en-US" sz="2000"/>
              <a:t>放射伝達方程式を</a:t>
            </a:r>
            <a:r>
              <a:rPr lang="ja-JP" altLang="en-US" sz="2000" b="1"/>
              <a:t>二流近似</a:t>
            </a:r>
            <a:r>
              <a:rPr lang="ja-JP" altLang="en-US" sz="2000"/>
              <a:t>する</a:t>
            </a:r>
            <a:r>
              <a:rPr lang="en-US" altLang="ja-JP" sz="2000" dirty="0"/>
              <a:t>.</a:t>
            </a:r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ja-JP" altLang="en-US" sz="2000"/>
              <a:t>大気上端および下端での上向き</a:t>
            </a:r>
            <a:r>
              <a:rPr lang="en-US" altLang="ja-JP" sz="2000" dirty="0"/>
              <a:t>, </a:t>
            </a:r>
            <a:r>
              <a:rPr lang="ja-JP" altLang="en-US" sz="2000"/>
              <a:t>下向き放射フラックスを計算する</a:t>
            </a:r>
            <a:r>
              <a:rPr lang="en-US" altLang="ja-JP" sz="2000" dirty="0"/>
              <a:t>.</a:t>
            </a:r>
          </a:p>
        </p:txBody>
      </p:sp>
      <p:sp>
        <p:nvSpPr>
          <p:cNvPr id="24" name="スライド番号プレースホルダー 23">
            <a:extLst>
              <a:ext uri="{FF2B5EF4-FFF2-40B4-BE49-F238E27FC236}">
                <a16:creationId xmlns:a16="http://schemas.microsoft.com/office/drawing/2014/main" id="{F2BFDE7D-E8EB-724B-BCB5-159A6502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C10E481B-DED1-E140-9FA8-018393D99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21" y="18255"/>
            <a:ext cx="11518558" cy="1325563"/>
          </a:xfrm>
        </p:spPr>
        <p:txBody>
          <a:bodyPr/>
          <a:lstStyle/>
          <a:p>
            <a:r>
              <a:rPr lang="ja-JP" altLang="en-US"/>
              <a:t>２計算式</a:t>
            </a:r>
            <a:endParaRPr lang="en-US" altLang="ja-JP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7E592679-A199-3541-AE71-D89EB8D17EFD}"/>
              </a:ext>
            </a:extLst>
          </p:cNvPr>
          <p:cNvGrpSpPr/>
          <p:nvPr/>
        </p:nvGrpSpPr>
        <p:grpSpPr>
          <a:xfrm>
            <a:off x="6687016" y="1246615"/>
            <a:ext cx="3817154" cy="2844332"/>
            <a:chOff x="6366975" y="1671388"/>
            <a:chExt cx="5052563" cy="376489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C488975-81C1-E842-8865-7C63EF6F0803}"/>
                </a:ext>
              </a:extLst>
            </p:cNvPr>
            <p:cNvSpPr/>
            <p:nvPr/>
          </p:nvSpPr>
          <p:spPr>
            <a:xfrm>
              <a:off x="6379538" y="3016312"/>
              <a:ext cx="5027437" cy="24156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>
                  <a:solidFill>
                    <a:schemeClr val="tx1"/>
                  </a:solidFill>
                </a:rPr>
                <a:t>一様な大気</a:t>
              </a:r>
              <a:endParaRPr kumimoji="1" lang="ja-JP" altLang="en-US" sz="2000">
                <a:solidFill>
                  <a:schemeClr val="tx1"/>
                </a:solidFill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2956DDEB-4B4E-1543-B819-3A7BD738EF2E}"/>
                </a:ext>
              </a:extLst>
            </p:cNvPr>
            <p:cNvCxnSpPr>
              <a:cxnSpLocks/>
            </p:cNvCxnSpPr>
            <p:nvPr/>
          </p:nvCxnSpPr>
          <p:spPr>
            <a:xfrm>
              <a:off x="6366975" y="3008623"/>
              <a:ext cx="50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太陽 30">
              <a:extLst>
                <a:ext uri="{FF2B5EF4-FFF2-40B4-BE49-F238E27FC236}">
                  <a16:creationId xmlns:a16="http://schemas.microsoft.com/office/drawing/2014/main" id="{815111E8-66AF-054B-A9A2-919348F85B98}"/>
                </a:ext>
              </a:extLst>
            </p:cNvPr>
            <p:cNvSpPr/>
            <p:nvPr/>
          </p:nvSpPr>
          <p:spPr>
            <a:xfrm>
              <a:off x="10329868" y="1671388"/>
              <a:ext cx="1077107" cy="1077107"/>
            </a:xfrm>
            <a:prstGeom prst="su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下矢印 6">
              <a:extLst>
                <a:ext uri="{FF2B5EF4-FFF2-40B4-BE49-F238E27FC236}">
                  <a16:creationId xmlns:a16="http://schemas.microsoft.com/office/drawing/2014/main" id="{8C0A244E-CCCD-1F41-BA3A-26C846AA927F}"/>
                </a:ext>
              </a:extLst>
            </p:cNvPr>
            <p:cNvSpPr/>
            <p:nvPr/>
          </p:nvSpPr>
          <p:spPr>
            <a:xfrm>
              <a:off x="9825045" y="3017865"/>
              <a:ext cx="504825" cy="539907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下矢印 40">
              <a:extLst>
                <a:ext uri="{FF2B5EF4-FFF2-40B4-BE49-F238E27FC236}">
                  <a16:creationId xmlns:a16="http://schemas.microsoft.com/office/drawing/2014/main" id="{B1FBC88F-E7F5-984C-9A45-46E43F785570}"/>
                </a:ext>
              </a:extLst>
            </p:cNvPr>
            <p:cNvSpPr/>
            <p:nvPr/>
          </p:nvSpPr>
          <p:spPr>
            <a:xfrm>
              <a:off x="9825044" y="4882085"/>
              <a:ext cx="504825" cy="539907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下矢印 41">
              <a:extLst>
                <a:ext uri="{FF2B5EF4-FFF2-40B4-BE49-F238E27FC236}">
                  <a16:creationId xmlns:a16="http://schemas.microsoft.com/office/drawing/2014/main" id="{9E24BFB7-C5D7-E64F-A980-639D08D7B98E}"/>
                </a:ext>
              </a:extLst>
            </p:cNvPr>
            <p:cNvSpPr/>
            <p:nvPr/>
          </p:nvSpPr>
          <p:spPr>
            <a:xfrm rot="10800000">
              <a:off x="7429062" y="3016311"/>
              <a:ext cx="504825" cy="539907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下矢印 42">
              <a:extLst>
                <a:ext uri="{FF2B5EF4-FFF2-40B4-BE49-F238E27FC236}">
                  <a16:creationId xmlns:a16="http://schemas.microsoft.com/office/drawing/2014/main" id="{84EE79E2-D2BA-3044-B3E4-AC802E61CAE5}"/>
                </a:ext>
              </a:extLst>
            </p:cNvPr>
            <p:cNvSpPr/>
            <p:nvPr/>
          </p:nvSpPr>
          <p:spPr>
            <a:xfrm rot="10800000">
              <a:off x="7428663" y="4896372"/>
              <a:ext cx="504825" cy="539907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F334A009-0732-104C-85B8-4CDBE9051093}"/>
                </a:ext>
              </a:extLst>
            </p:cNvPr>
            <p:cNvCxnSpPr>
              <a:cxnSpLocks/>
            </p:cNvCxnSpPr>
            <p:nvPr/>
          </p:nvCxnSpPr>
          <p:spPr>
            <a:xfrm>
              <a:off x="6379538" y="5432009"/>
              <a:ext cx="50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E958FC4-4504-6F45-B68A-A7157AE6E180}"/>
                  </a:ext>
                </a:extLst>
              </p:cNvPr>
              <p:cNvSpPr txBox="1"/>
              <p:nvPr/>
            </p:nvSpPr>
            <p:spPr>
              <a:xfrm>
                <a:off x="544530" y="4648536"/>
                <a:ext cx="11205510" cy="11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/>
                  <a:t>平行平面大気の放射伝達方程式</a:t>
                </a:r>
                <a:endParaRPr lang="en-US" altLang="ja-JP" sz="2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19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lang="en-US" altLang="ja-JP" sz="1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e>
                          </m:d>
                        </m:num>
                        <m:den>
                          <m:r>
                            <a:rPr lang="en-US" altLang="ja-JP" sz="19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altLang="ja-JP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</m:den>
                      </m:f>
                      <m:r>
                        <a:rPr lang="en-US" altLang="ja-JP" sz="19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d>
                        <m:d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ja-JP" sz="19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19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sub>
                          </m:sSub>
                        </m:num>
                        <m:den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nary>
                            <m:nary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𝜈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9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;</m:t>
                                  </m:r>
                                  <m:sSup>
                                    <m:sSupPr>
                                      <m:ctrlP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𝜈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9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9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p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n-US" altLang="ja-JP" sz="19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  <m:r>
                            <m:rPr>
                              <m:nor/>
                            </m:rPr>
                            <a:rPr lang="en-US" altLang="ja-JP" sz="1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p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nary>
                      <m:r>
                        <m:rPr>
                          <m:nor/>
                        </m:rPr>
                        <a:rPr lang="en-US" altLang="ja-JP" sz="1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sSup>
                        <m:sSup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19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sub>
                          </m:sSub>
                        </m:num>
                        <m:den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sSub>
                        <m:sSub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;−</m:t>
                      </m:r>
                      <m:sSub>
                        <m:sSub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ja-JP" sz="1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ja-JP" sz="1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kumimoji="1" lang="ja-JP" altLang="en-US" sz="190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E958FC4-4504-6F45-B68A-A7157AE6E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30" y="4648536"/>
                <a:ext cx="11205510" cy="1153714"/>
              </a:xfrm>
              <a:prstGeom prst="rect">
                <a:avLst/>
              </a:prstGeom>
              <a:blipFill>
                <a:blip r:embed="rId3"/>
                <a:stretch>
                  <a:fillRect l="-792" t="-69231" b="-1472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C251540-35D8-4C4F-86FD-7CA955963747}"/>
                  </a:ext>
                </a:extLst>
              </p:cNvPr>
              <p:cNvSpPr txBox="1"/>
              <p:nvPr/>
            </p:nvSpPr>
            <p:spPr>
              <a:xfrm>
                <a:off x="4189849" y="5839177"/>
                <a:ext cx="34749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/>
                  <a:t>光学的深さ</a:t>
                </a:r>
                <a:r>
                  <a:rPr lang="en-US" altLang="ja-JP" dirty="0"/>
                  <a:t>	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/>
                  <a:t>振動数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𝛿𝜈</m:t>
                    </m:r>
                  </m:oMath>
                </a14:m>
                <a:r>
                  <a:rPr lang="ja-JP" altLang="en-US"/>
                  <a:t>の放射輝度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C251540-35D8-4C4F-86FD-7CA955963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849" y="5839177"/>
                <a:ext cx="3474995" cy="646331"/>
              </a:xfrm>
              <a:prstGeom prst="rect">
                <a:avLst/>
              </a:prstGeom>
              <a:blipFill>
                <a:blip r:embed="rId4"/>
                <a:stretch>
                  <a:fillRect t="-3846" b="-13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B6F5508-38DD-8245-84A2-3399FED37495}"/>
              </a:ext>
            </a:extLst>
          </p:cNvPr>
          <p:cNvSpPr/>
          <p:nvPr/>
        </p:nvSpPr>
        <p:spPr>
          <a:xfrm>
            <a:off x="336718" y="4491995"/>
            <a:ext cx="11518556" cy="20916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385DEFE-0957-0C4E-BB49-E32F89F8F5D0}"/>
                  </a:ext>
                </a:extLst>
              </p:cNvPr>
              <p:cNvSpPr txBox="1"/>
              <p:nvPr/>
            </p:nvSpPr>
            <p:spPr>
              <a:xfrm>
                <a:off x="8116657" y="5840350"/>
                <a:ext cx="34749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/>
                  <a:t>散乱位相関数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/>
                  <a:t>太陽放射フラックス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385DEFE-0957-0C4E-BB49-E32F89F8F5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657" y="5840350"/>
                <a:ext cx="3474995" cy="646331"/>
              </a:xfrm>
              <a:prstGeom prst="rect">
                <a:avLst/>
              </a:prstGeom>
              <a:blipFill>
                <a:blip r:embed="rId5"/>
                <a:stretch>
                  <a:fillRect t="-3846" b="-13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09DC961-6335-9C43-84D3-D7088447966E}"/>
                  </a:ext>
                </a:extLst>
              </p:cNvPr>
              <p:cNvSpPr txBox="1"/>
              <p:nvPr/>
            </p:nvSpPr>
            <p:spPr>
              <a:xfrm>
                <a:off x="600348" y="5842005"/>
                <a:ext cx="34749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’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dirty="0"/>
                  <a:t>  </a:t>
                </a:r>
                <a:r>
                  <a:rPr lang="ja-JP" altLang="en-US" dirty="0"/>
                  <a:t>散乱の</a:t>
                </a:r>
                <a:r>
                  <a:rPr lang="ja-JP" altLang="en-US"/>
                  <a:t>入射方向</a:t>
                </a:r>
                <a:r>
                  <a:rPr lang="en-US" altLang="ja-JP" dirty="0"/>
                  <a:t>	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ja-JP" altLang="en-US"/>
                  <a:t>太陽光の入射方向</a:t>
                </a: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09DC961-6335-9C43-84D3-D70884479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48" y="5842005"/>
                <a:ext cx="3474995" cy="646331"/>
              </a:xfrm>
              <a:prstGeom prst="rect">
                <a:avLst/>
              </a:prstGeom>
              <a:blipFill>
                <a:blip r:embed="rId6"/>
                <a:stretch>
                  <a:fillRect t="-3846" b="-13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80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FBBA6-3A8D-104D-AB89-8101E90E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21" y="18255"/>
            <a:ext cx="11518558" cy="1325563"/>
          </a:xfrm>
        </p:spPr>
        <p:txBody>
          <a:bodyPr/>
          <a:lstStyle/>
          <a:p>
            <a:r>
              <a:rPr lang="ja-JP" altLang="en-US"/>
              <a:t>２計算式</a:t>
            </a:r>
            <a:endParaRPr lang="en-US" altLang="ja-JP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FA41C0-A319-1E44-9416-7D93A532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21" y="1343818"/>
            <a:ext cx="11518558" cy="5495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二流近似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400"/>
              <a:t>放射伝達方程式を</a:t>
            </a:r>
            <a:r>
              <a:rPr lang="en-US" altLang="ja-JP" sz="2400" dirty="0"/>
              <a:t>,  </a:t>
            </a:r>
            <a:r>
              <a:rPr lang="ja-JP" altLang="en-US" sz="2400"/>
              <a:t>上向き及び下向きフラックスに関する二つの微分方程式に近似</a:t>
            </a:r>
            <a:r>
              <a:rPr lang="en-US" altLang="ja-JP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4447740-0074-8A4E-998E-950BB447DB8C}"/>
                  </a:ext>
                </a:extLst>
              </p:cNvPr>
              <p:cNvSpPr txBox="1"/>
              <p:nvPr/>
            </p:nvSpPr>
            <p:spPr>
              <a:xfrm>
                <a:off x="1398577" y="3079725"/>
                <a:ext cx="4697423" cy="2833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2800">
                    <a:ea typeface="+mj-ea"/>
                  </a:rPr>
                  <a:t>二流近似方程式</a:t>
                </a:r>
                <a:endParaRPr lang="en-US" altLang="ja-JP" sz="2800" dirty="0">
                  <a:ea typeface="+mj-ea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altLang="ja-JP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altLang="ja-JP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US" altLang="ja-JP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altLang="ja-JP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ja-JP" altLang="en-US" sz="280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4447740-0074-8A4E-998E-950BB447D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577" y="3079725"/>
                <a:ext cx="4697423" cy="2833211"/>
              </a:xfrm>
              <a:prstGeom prst="rect">
                <a:avLst/>
              </a:prstGeom>
              <a:blipFill>
                <a:blip r:embed="rId3"/>
                <a:stretch>
                  <a:fillRect l="-2419" b="-17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BFB9AFC-8802-4F4D-B574-97FEBA6194BE}"/>
                  </a:ext>
                </a:extLst>
              </p:cNvPr>
              <p:cNvSpPr txBox="1"/>
              <p:nvPr/>
            </p:nvSpPr>
            <p:spPr>
              <a:xfrm>
                <a:off x="6288320" y="4313853"/>
                <a:ext cx="406314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2400" dirty="0"/>
                  <a:t> </a:t>
                </a:r>
                <a:r>
                  <a:rPr lang="ja-JP" altLang="en-US" sz="2400"/>
                  <a:t>上向き放射フラックス</a:t>
                </a:r>
                <a:endParaRPr lang="en-US" altLang="ja-JP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2400" dirty="0"/>
                  <a:t> </a:t>
                </a:r>
                <a:r>
                  <a:rPr lang="ja-JP" altLang="en-US" sz="2400"/>
                  <a:t>下向き放射フラックス</a:t>
                </a:r>
                <a:endParaRPr lang="en-US" altLang="ja-JP" sz="2400" dirty="0"/>
              </a:p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2400" dirty="0"/>
                  <a:t> </a:t>
                </a:r>
                <a:r>
                  <a:rPr lang="ja-JP" altLang="en-US" sz="2400"/>
                  <a:t>光学的深さ</a:t>
                </a:r>
                <a:endParaRPr lang="en-US" altLang="ja-JP" sz="2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BFB9AFC-8802-4F4D-B574-97FEBA619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20" y="4313853"/>
                <a:ext cx="4063145" cy="1200329"/>
              </a:xfrm>
              <a:prstGeom prst="rect">
                <a:avLst/>
              </a:prstGeom>
              <a:blipFill>
                <a:blip r:embed="rId4"/>
                <a:stretch>
                  <a:fillRect l="-1558" t="-3125" b="-104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25425A-DB54-E64B-88FA-3A1CBB495BB0}"/>
              </a:ext>
            </a:extLst>
          </p:cNvPr>
          <p:cNvSpPr/>
          <p:nvPr/>
        </p:nvSpPr>
        <p:spPr>
          <a:xfrm>
            <a:off x="963507" y="2943225"/>
            <a:ext cx="9580278" cy="31455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83D2C4-8B05-6640-8FEA-85C8348F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0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FBBA6-3A8D-104D-AB89-8101E90E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21" y="18255"/>
            <a:ext cx="11518558" cy="1325563"/>
          </a:xfrm>
        </p:spPr>
        <p:txBody>
          <a:bodyPr/>
          <a:lstStyle/>
          <a:p>
            <a:r>
              <a:rPr lang="ja-JP" altLang="en-US"/>
              <a:t>２計算式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FA41C0-A319-1E44-9416-7D93A53275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6721" y="1343818"/>
                <a:ext cx="11518558" cy="551418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en-US" sz="3200"/>
                  <a:t>放射フラックスの計算式</a:t>
                </a:r>
                <a:endParaRPr lang="en-US" altLang="ja-JP" sz="32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𝑡𝑜𝑡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𝑡𝑜𝑡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𝑑𝑖𝑟</m:t>
                          </m:r>
                        </m:sub>
                        <m: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2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altLang="ja-JP" sz="15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altLang="ja-JP" sz="150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sz="15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altLang="ja-JP" sz="15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𝑑𝑖𝑟</m:t>
                          </m:r>
                        </m:sub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d>
                        <m:d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unc>
                        <m:func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 sz="15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altLang="ja-JP" sz="15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n-US" altLang="ja-JP" sz="15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15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altLang="ja-JP" sz="15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sSub>
                        <m:sSubPr>
                          <m:ctrlP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ja-JP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15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̃"/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sz="15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sSub>
                                    <m:sSubPr>
                                      <m:ctrlP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−1/</m:t>
                              </m:r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−1/</m:t>
                          </m:r>
                          <m:sSubSup>
                            <m:sSub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ja-JP" sz="15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d>
                        <m:d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ja-JP" sz="1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̃"/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sz="15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p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sSub>
                                    <m:sSubPr>
                                      <m:ctrlP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altLang="ja-JP" sz="15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+1/</m:t>
                              </m:r>
                              <m:sSub>
                                <m:sSubPr>
                                  <m:ctrlP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altLang="ja-JP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1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−1/</m:t>
                          </m:r>
                          <m:sSubSup>
                            <m:sSubSupPr>
                              <m:ctrlP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ja-JP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ja-JP" altLang="en-US" sz="170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FA41C0-A319-1E44-9416-7D93A53275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721" y="1343818"/>
                <a:ext cx="11518558" cy="5514182"/>
              </a:xfrm>
              <a:blipFill>
                <a:blip r:embed="rId3"/>
                <a:stretch>
                  <a:fillRect l="-1322" t="-20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9856EE-1BF1-3E42-ACCA-CE23B8AE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443D9EB-24AE-E045-AA4E-968AEAD3C0CC}"/>
              </a:ext>
            </a:extLst>
          </p:cNvPr>
          <p:cNvGrpSpPr/>
          <p:nvPr/>
        </p:nvGrpSpPr>
        <p:grpSpPr>
          <a:xfrm>
            <a:off x="6122452" y="5107072"/>
            <a:ext cx="4633165" cy="1547371"/>
            <a:chOff x="5977787" y="5060589"/>
            <a:chExt cx="4633165" cy="15473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33729408-3100-684D-8B66-4D81D6527E36}"/>
                    </a:ext>
                  </a:extLst>
                </p:cNvPr>
                <p:cNvSpPr txBox="1"/>
                <p:nvPr/>
              </p:nvSpPr>
              <p:spPr>
                <a:xfrm>
                  <a:off x="6150976" y="5060589"/>
                  <a:ext cx="4459976" cy="15142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ja-JP" altLang="en-US" sz="2000"/>
                    <a:t>境界条件</a:t>
                  </a:r>
                  <a:endParaRPr lang="en-US" altLang="ja-JP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𝑠𝑓𝑐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𝑡𝑜𝑡</m:t>
                            </m:r>
                          </m:sub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  <m:d>
                          <m:d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altLang="ja-JP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altLang="ja-JP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altLang="ja-JP" dirty="0"/>
                </a:p>
              </p:txBody>
            </p:sp>
          </mc:Choice>
          <mc:Fallback xmlns=""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33729408-3100-684D-8B66-4D81D6527E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0976" y="5060589"/>
                  <a:ext cx="4459976" cy="1514261"/>
                </a:xfrm>
                <a:prstGeom prst="rect">
                  <a:avLst/>
                </a:prstGeom>
                <a:blipFill>
                  <a:blip r:embed="rId4"/>
                  <a:stretch>
                    <a:fillRect l="-142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1894A5F9-6A9C-5347-B62B-83AC5533D92A}"/>
                    </a:ext>
                  </a:extLst>
                </p:cNvPr>
                <p:cNvSpPr txBox="1"/>
                <p:nvPr/>
              </p:nvSpPr>
              <p:spPr>
                <a:xfrm>
                  <a:off x="8334737" y="6099183"/>
                  <a:ext cx="1900392" cy="3583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𝑠𝑓𝑐</m:t>
                          </m:r>
                        </m:sub>
                      </m:sSub>
                      <m:r>
                        <a:rPr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a14:m>
                  <a:r>
                    <a:rPr kumimoji="1" lang="en-US" altLang="ja-JP" sz="1600" dirty="0"/>
                    <a:t> </a:t>
                  </a:r>
                  <a:r>
                    <a:rPr kumimoji="1" lang="ja-JP" altLang="en-US" sz="1600"/>
                    <a:t>地表の反射率</a:t>
                  </a:r>
                </a:p>
              </p:txBody>
            </p:sp>
          </mc:Choice>
          <mc:Fallback xmlns="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1894A5F9-6A9C-5347-B62B-83AC5533D9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4737" y="6099183"/>
                  <a:ext cx="1900392" cy="358303"/>
                </a:xfrm>
                <a:prstGeom prst="rect">
                  <a:avLst/>
                </a:prstGeom>
                <a:blipFill>
                  <a:blip r:embed="rId5"/>
                  <a:stretch>
                    <a:fillRect t="-3333" r="-662" b="-1666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301CE096-7F65-1342-825A-E5F6C64CCE5D}"/>
                </a:ext>
              </a:extLst>
            </p:cNvPr>
            <p:cNvSpPr/>
            <p:nvPr/>
          </p:nvSpPr>
          <p:spPr>
            <a:xfrm>
              <a:off x="5977787" y="5089098"/>
              <a:ext cx="4392203" cy="15188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67A1A8CA-DD34-2A4C-9340-179C303E30FE}"/>
              </a:ext>
            </a:extLst>
          </p:cNvPr>
          <p:cNvGrpSpPr/>
          <p:nvPr/>
        </p:nvGrpSpPr>
        <p:grpSpPr>
          <a:xfrm>
            <a:off x="5952668" y="1266903"/>
            <a:ext cx="5597017" cy="4210208"/>
            <a:chOff x="6332428" y="1870942"/>
            <a:chExt cx="5597017" cy="4210208"/>
          </a:xfrm>
        </p:grpSpPr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97D32E53-8E2D-A54B-A629-CA25089FD896}"/>
                </a:ext>
              </a:extLst>
            </p:cNvPr>
            <p:cNvSpPr/>
            <p:nvPr/>
          </p:nvSpPr>
          <p:spPr>
            <a:xfrm>
              <a:off x="6347953" y="2902055"/>
              <a:ext cx="4941684" cy="24442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>
                <a:solidFill>
                  <a:schemeClr val="tx1"/>
                </a:solidFill>
              </a:endParaRPr>
            </a:p>
          </p:txBody>
        </p: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4C54B1F2-C4AF-FA4A-B84A-10016E57517F}"/>
                </a:ext>
              </a:extLst>
            </p:cNvPr>
            <p:cNvCxnSpPr>
              <a:cxnSpLocks/>
            </p:cNvCxnSpPr>
            <p:nvPr/>
          </p:nvCxnSpPr>
          <p:spPr>
            <a:xfrm>
              <a:off x="8372499" y="3895797"/>
              <a:ext cx="0" cy="522553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47FF5B-D173-C945-A560-A3488ED3B11F}"/>
                </a:ext>
              </a:extLst>
            </p:cNvPr>
            <p:cNvCxnSpPr>
              <a:cxnSpLocks/>
            </p:cNvCxnSpPr>
            <p:nvPr/>
          </p:nvCxnSpPr>
          <p:spPr>
            <a:xfrm>
              <a:off x="6335389" y="2889706"/>
              <a:ext cx="5175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矢印コネクタ 75">
              <a:extLst>
                <a:ext uri="{FF2B5EF4-FFF2-40B4-BE49-F238E27FC236}">
                  <a16:creationId xmlns:a16="http://schemas.microsoft.com/office/drawing/2014/main" id="{03B21EEF-698B-6A4E-9668-3A137C4CEF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49889" y="3887584"/>
              <a:ext cx="0" cy="522554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矢印コネクタ 76">
              <a:extLst>
                <a:ext uri="{FF2B5EF4-FFF2-40B4-BE49-F238E27FC236}">
                  <a16:creationId xmlns:a16="http://schemas.microsoft.com/office/drawing/2014/main" id="{9AD500C8-303F-224D-AE69-4B4924B6009C}"/>
                </a:ext>
              </a:extLst>
            </p:cNvPr>
            <p:cNvCxnSpPr>
              <a:cxnSpLocks/>
            </p:cNvCxnSpPr>
            <p:nvPr/>
          </p:nvCxnSpPr>
          <p:spPr>
            <a:xfrm>
              <a:off x="10633066" y="2681027"/>
              <a:ext cx="0" cy="173732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太陽 77">
              <a:extLst>
                <a:ext uri="{FF2B5EF4-FFF2-40B4-BE49-F238E27FC236}">
                  <a16:creationId xmlns:a16="http://schemas.microsoft.com/office/drawing/2014/main" id="{9CA27443-AEC6-B947-8FA0-C58E96A649DE}"/>
                </a:ext>
              </a:extLst>
            </p:cNvPr>
            <p:cNvSpPr/>
            <p:nvPr/>
          </p:nvSpPr>
          <p:spPr>
            <a:xfrm>
              <a:off x="10254321" y="1870942"/>
              <a:ext cx="757489" cy="757489"/>
            </a:xfrm>
            <a:prstGeom prst="su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BBC6CC48-9242-5D4B-A242-21D54918CB12}"/>
                    </a:ext>
                  </a:extLst>
                </p:cNvPr>
                <p:cNvSpPr txBox="1"/>
                <p:nvPr/>
              </p:nvSpPr>
              <p:spPr>
                <a:xfrm>
                  <a:off x="8424104" y="3985438"/>
                  <a:ext cx="96053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2000"/>
                </a:p>
              </p:txBody>
            </p:sp>
          </mc:Choice>
          <mc:Fallback xmlns="">
            <p:sp>
              <p:nvSpPr>
                <p:cNvPr id="79" name="テキスト ボックス 78">
                  <a:extLst>
                    <a:ext uri="{FF2B5EF4-FFF2-40B4-BE49-F238E27FC236}">
                      <a16:creationId xmlns:a16="http://schemas.microsoft.com/office/drawing/2014/main" id="{BBC6CC48-9242-5D4B-A242-21D54918CB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4104" y="3985438"/>
                  <a:ext cx="960530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1250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93804B9E-6662-8B4F-88B9-202A44AB7058}"/>
                    </a:ext>
                  </a:extLst>
                </p:cNvPr>
                <p:cNvSpPr txBox="1"/>
                <p:nvPr/>
              </p:nvSpPr>
              <p:spPr>
                <a:xfrm>
                  <a:off x="6804847" y="3994742"/>
                  <a:ext cx="81432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righ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2000"/>
                </a:p>
              </p:txBody>
            </p:sp>
          </mc:Choice>
          <mc:Fallback xmlns=""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93804B9E-6662-8B4F-88B9-202A44AB70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4847" y="3994742"/>
                  <a:ext cx="814325" cy="400110"/>
                </a:xfrm>
                <a:prstGeom prst="rect">
                  <a:avLst/>
                </a:prstGeom>
                <a:blipFill>
                  <a:blip r:embed="rId7"/>
                  <a:stretch>
                    <a:fillRect r="-4545" b="-1212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84DF32A7-19B7-3B45-AE84-FA6BE64AE65F}"/>
                    </a:ext>
                  </a:extLst>
                </p:cNvPr>
                <p:cNvSpPr txBox="1"/>
                <p:nvPr/>
              </p:nvSpPr>
              <p:spPr>
                <a:xfrm>
                  <a:off x="9708724" y="3248149"/>
                  <a:ext cx="728469" cy="4003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𝑑𝑖𝑟</m:t>
                            </m:r>
                          </m:sub>
                          <m:sup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2000"/>
                </a:p>
              </p:txBody>
            </p:sp>
          </mc:Choice>
          <mc:Fallback xmlns="">
            <p:sp>
              <p:nvSpPr>
                <p:cNvPr id="81" name="テキスト ボックス 80">
                  <a:extLst>
                    <a:ext uri="{FF2B5EF4-FFF2-40B4-BE49-F238E27FC236}">
                      <a16:creationId xmlns:a16="http://schemas.microsoft.com/office/drawing/2014/main" id="{84DF32A7-19B7-3B45-AE84-FA6BE64AE6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8724" y="3248149"/>
                  <a:ext cx="728469" cy="400302"/>
                </a:xfrm>
                <a:prstGeom prst="rect">
                  <a:avLst/>
                </a:prstGeom>
                <a:blipFill>
                  <a:blip r:embed="rId8"/>
                  <a:stretch>
                    <a:fillRect r="-32759" b="-1250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714D4248-6749-534F-B4C4-DCA88CC2C804}"/>
                    </a:ext>
                  </a:extLst>
                </p:cNvPr>
                <p:cNvSpPr txBox="1"/>
                <p:nvPr/>
              </p:nvSpPr>
              <p:spPr>
                <a:xfrm>
                  <a:off x="11453248" y="2681027"/>
                  <a:ext cx="41731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kumimoji="1" lang="ja-JP" altLang="en-US" sz="2000"/>
                </a:p>
              </p:txBody>
            </p:sp>
          </mc:Choice>
          <mc:Fallback xmlns="">
            <p:sp>
              <p:nvSpPr>
                <p:cNvPr id="82" name="テキスト ボックス 81">
                  <a:extLst>
                    <a:ext uri="{FF2B5EF4-FFF2-40B4-BE49-F238E27FC236}">
                      <a16:creationId xmlns:a16="http://schemas.microsoft.com/office/drawing/2014/main" id="{714D4248-6749-534F-B4C4-DCA88CC2C8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53248" y="2681027"/>
                  <a:ext cx="417310" cy="4001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D19E2B33-3F0E-F844-BA72-4ABCABEBE6C0}"/>
                    </a:ext>
                  </a:extLst>
                </p:cNvPr>
                <p:cNvSpPr txBox="1"/>
                <p:nvPr/>
              </p:nvSpPr>
              <p:spPr>
                <a:xfrm>
                  <a:off x="11512135" y="5146205"/>
                  <a:ext cx="41731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ja-JP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000"/>
                </a:p>
              </p:txBody>
            </p:sp>
          </mc:Choice>
          <mc:Fallback xmlns=""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D19E2B33-3F0E-F844-BA72-4ABCABEBE6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12135" y="5146205"/>
                  <a:ext cx="417310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B8211B21-4FD3-8643-AD6A-193983C27AE1}"/>
                </a:ext>
              </a:extLst>
            </p:cNvPr>
            <p:cNvCxnSpPr>
              <a:cxnSpLocks/>
            </p:cNvCxnSpPr>
            <p:nvPr/>
          </p:nvCxnSpPr>
          <p:spPr>
            <a:xfrm>
              <a:off x="6332428" y="4418347"/>
              <a:ext cx="4957208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矢印コネクタ 84">
              <a:extLst>
                <a:ext uri="{FF2B5EF4-FFF2-40B4-BE49-F238E27FC236}">
                  <a16:creationId xmlns:a16="http://schemas.microsoft.com/office/drawing/2014/main" id="{AD26E0EC-CD46-C54E-9684-2DDE366E401D}"/>
                </a:ext>
              </a:extLst>
            </p:cNvPr>
            <p:cNvCxnSpPr>
              <a:cxnSpLocks/>
            </p:cNvCxnSpPr>
            <p:nvPr/>
          </p:nvCxnSpPr>
          <p:spPr>
            <a:xfrm>
              <a:off x="11289636" y="2878555"/>
              <a:ext cx="0" cy="277548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127CF703-959D-7D42-86CE-990D796954E3}"/>
                    </a:ext>
                  </a:extLst>
                </p:cNvPr>
                <p:cNvSpPr txBox="1"/>
                <p:nvPr/>
              </p:nvSpPr>
              <p:spPr>
                <a:xfrm>
                  <a:off x="11093391" y="5557930"/>
                  <a:ext cx="41731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oMath>
                    </m:oMathPara>
                  </a14:m>
                  <a:endParaRPr kumimoji="1" lang="ja-JP" altLang="en-US" sz="2400"/>
                </a:p>
              </p:txBody>
            </p:sp>
          </mc:Choice>
          <mc:Fallback xmlns=""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127CF703-959D-7D42-86CE-990D796954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93391" y="5557930"/>
                  <a:ext cx="417310" cy="52322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8AC501D-B283-0A4F-ACA4-C88532AE90E5}"/>
                </a:ext>
              </a:extLst>
            </p:cNvPr>
            <p:cNvCxnSpPr>
              <a:cxnSpLocks/>
            </p:cNvCxnSpPr>
            <p:nvPr/>
          </p:nvCxnSpPr>
          <p:spPr>
            <a:xfrm>
              <a:off x="6347953" y="5346260"/>
              <a:ext cx="51753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190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FA41C0-A319-1E44-9416-7D93A532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21" y="1253330"/>
            <a:ext cx="11518558" cy="560466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/>
              <a:t>Toon </a:t>
            </a:r>
            <a:r>
              <a:rPr lang="en-US" altLang="ja-JP" sz="2400" i="1" dirty="0"/>
              <a:t>et al.</a:t>
            </a:r>
            <a:r>
              <a:rPr lang="en-US" altLang="ja-JP" sz="2400" dirty="0"/>
              <a:t> (1989) </a:t>
            </a:r>
            <a:r>
              <a:rPr lang="ja-JP" altLang="en-US" sz="2400"/>
              <a:t>が用いたパラメータ条件について放射フラックスを計算し</a:t>
            </a:r>
            <a:r>
              <a:rPr lang="en-US" altLang="ja-JP" sz="2400" dirty="0"/>
              <a:t>, </a:t>
            </a:r>
            <a:r>
              <a:rPr lang="ja-JP" altLang="en-US" sz="2400"/>
              <a:t>計算結果の正確さを評価する</a:t>
            </a:r>
            <a:endParaRPr lang="en-US" altLang="ja-JP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 11">
                <a:extLst>
                  <a:ext uri="{FF2B5EF4-FFF2-40B4-BE49-F238E27FC236}">
                    <a16:creationId xmlns:a16="http://schemas.microsoft.com/office/drawing/2014/main" id="{5FBFE774-29B0-E046-AC1A-71D40BDFD0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0308597"/>
                  </p:ext>
                </p:extLst>
              </p:nvPr>
            </p:nvGraphicFramePr>
            <p:xfrm>
              <a:off x="2406000" y="2578893"/>
              <a:ext cx="7380000" cy="39115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40000">
                      <a:extLst>
                        <a:ext uri="{9D8B030D-6E8A-4147-A177-3AD203B41FA5}">
                          <a16:colId xmlns:a16="http://schemas.microsoft.com/office/drawing/2014/main" val="169401538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846584997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1116729160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29977798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05377031"/>
                        </a:ext>
                      </a:extLst>
                    </a:gridCol>
                  </a:tblGrid>
                  <a:tr h="0">
                    <a:tc gridSpan="5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表</a:t>
                          </a: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1: </a:t>
                          </a:r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各パターンのパラメータ値</a:t>
                          </a: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表</a:t>
                          </a:r>
                          <a:r>
                            <a:rPr kumimoji="1" lang="en-US" altLang="ja-JP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1 </a:t>
                          </a:r>
                          <a:r>
                            <a:rPr kumimoji="1" lang="ja-JP" altLang="en-US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各事例の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34164382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kumimoji="1" lang="ja-JP" altLang="en-US" sz="24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ヘイズ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A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ヘイズ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B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雲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A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雲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B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713172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800"/>
                            <a:t>太陽天頂角の余弦</a:t>
                          </a:r>
                          <a:r>
                            <a:rPr lang="en-US" altLang="ja-JP" sz="1800" baseline="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kumimoji="1" lang="en-US" altLang="ja-JP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4947344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ja-JP" altLang="en-US" sz="1800"/>
                            <a:t>光学的深さ</a:t>
                          </a:r>
                          <a:r>
                            <a:rPr lang="en-US" altLang="ja-JP" sz="18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oMath>
                          </a14:m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64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64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9643418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ja-JP" altLang="en-US" sz="1800"/>
                            <a:t>一次散乱アルベド</a:t>
                          </a:r>
                          <a:r>
                            <a:rPr lang="en-US" altLang="ja-JP" sz="1800" dirty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kumimoji="1" lang="en-US" altLang="ja-JP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acc>
                            </m:oMath>
                          </a14:m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0.9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0.9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63270467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50000"/>
                            </a:lnSpc>
                          </a:pPr>
                          <a:r>
                            <a:rPr lang="ja-JP" altLang="en-US" sz="1800"/>
                            <a:t>非対称因子</a:t>
                          </a:r>
                          <a:r>
                            <a:rPr lang="en-US" altLang="ja-JP" sz="18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0.794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0.794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0.848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0.848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05767471"/>
                      </a:ext>
                    </a:extLst>
                  </a:tr>
                  <a:tr h="370840">
                    <a:tc gridSpan="5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6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全ての事例において</a:t>
                          </a:r>
                          <a:r>
                            <a:rPr kumimoji="1" lang="en-US" altLang="ja-JP" sz="16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𝑠𝑢𝑓</m:t>
                                  </m:r>
                                </m:sub>
                              </m:sSub>
                              <m:r>
                                <a:rPr kumimoji="1" lang="en-US" altLang="ja-JP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=0,  </m:t>
                              </m:r>
                              <m:sSub>
                                <m:sSubPr>
                                  <m:ctrlP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kumimoji="1" lang="en-US" altLang="ja-JP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kumimoji="1" lang="en-US" altLang="ja-JP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endParaRPr kumimoji="1" lang="ja-JP" altLang="en-US" sz="16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共通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293272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 11">
                <a:extLst>
                  <a:ext uri="{FF2B5EF4-FFF2-40B4-BE49-F238E27FC236}">
                    <a16:creationId xmlns:a16="http://schemas.microsoft.com/office/drawing/2014/main" id="{5FBFE774-29B0-E046-AC1A-71D40BDFD0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0308597"/>
                  </p:ext>
                </p:extLst>
              </p:nvPr>
            </p:nvGraphicFramePr>
            <p:xfrm>
              <a:off x="2406000" y="2578893"/>
              <a:ext cx="7380000" cy="39115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40000">
                      <a:extLst>
                        <a:ext uri="{9D8B030D-6E8A-4147-A177-3AD203B41FA5}">
                          <a16:colId xmlns:a16="http://schemas.microsoft.com/office/drawing/2014/main" val="169401538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846584997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1116729160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29977798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3605377031"/>
                        </a:ext>
                      </a:extLst>
                    </a:gridCol>
                  </a:tblGrid>
                  <a:tr h="505905">
                    <a:tc gridSpan="5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表</a:t>
                          </a: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1: </a:t>
                          </a:r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各パターンのパラメータ値</a:t>
                          </a: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表</a:t>
                          </a:r>
                          <a:r>
                            <a:rPr kumimoji="1" lang="en-US" altLang="ja-JP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 1 </a:t>
                          </a:r>
                          <a:r>
                            <a:rPr kumimoji="1" lang="ja-JP" altLang="en-US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各事例の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34164382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endParaRPr kumimoji="1" lang="ja-JP" altLang="en-US" sz="24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ヘイズ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A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ヘイズ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B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雲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A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2000" b="1">
                              <a:solidFill>
                                <a:schemeClr val="tx1"/>
                              </a:solidFill>
                              <a:latin typeface="+mn-lt"/>
                            </a:rPr>
                            <a:t>雲</a:t>
                          </a:r>
                          <a:r>
                            <a:rPr kumimoji="1" lang="en-US" altLang="ja-JP" sz="2000" b="1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B</a:t>
                          </a:r>
                          <a:endParaRPr kumimoji="1" lang="ja-JP" altLang="en-US" sz="2000" b="1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713172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1" t="-189130" r="-215135" b="-39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4947344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41" t="-282979" r="-215135" b="-2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64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64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9643418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41" t="-382979" r="-215135" b="-1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0.9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0.9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63270467"/>
                      </a:ext>
                    </a:extLst>
                  </a:tr>
                  <a:tr h="5904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1" t="-493478" r="-215135" b="-8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0.794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0.794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0.848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kumimoji="1" lang="en-US" altLang="ja-JP" sz="2000" b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0.848</a:t>
                          </a:r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05767471"/>
                      </a:ext>
                    </a:extLst>
                  </a:tr>
                  <a:tr h="453644">
                    <a:tc gridSpan="5"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72" t="-758333" r="-172" b="-138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b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共通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sz="2000" b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293272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CDACED-ADEB-8A48-97E8-FF6C9C8F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C55B0445-313E-354A-A516-6A4B52F9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21" y="18255"/>
            <a:ext cx="11518558" cy="1325563"/>
          </a:xfrm>
        </p:spPr>
        <p:txBody>
          <a:bodyPr/>
          <a:lstStyle/>
          <a:p>
            <a:r>
              <a:rPr lang="ja-JP" altLang="en-US"/>
              <a:t>計算式の検討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95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1E3DE7DA-3C02-AD4F-BFC7-DEA9751DD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21" y="1343817"/>
            <a:ext cx="11518558" cy="5495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/>
              <a:t>正確さの評価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01549F9-2677-F64A-A881-E428FFD9DAE8}"/>
                  </a:ext>
                </a:extLst>
              </p:cNvPr>
              <p:cNvSpPr txBox="1"/>
              <p:nvPr/>
            </p:nvSpPr>
            <p:spPr>
              <a:xfrm>
                <a:off x="2235224" y="2241148"/>
                <a:ext cx="7721552" cy="1262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dirty="0"/>
                  <a:t>(</a:t>
                </a:r>
                <a:r>
                  <a:rPr lang="ja-JP" altLang="en-US" sz="3200"/>
                  <a:t>相対誤差</a:t>
                </a:r>
                <a:r>
                  <a:rPr lang="en-US" altLang="ja-JP" sz="3200" dirty="0"/>
                  <a:t>)</a:t>
                </a:r>
                <a:r>
                  <a:rPr lang="en-US" altLang="ja-JP" sz="4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4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altLang="ja-JP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altLang="ja-JP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US" altLang="ja-JP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num>
                      <m:den>
                        <m:sSub>
                          <m:sSubPr>
                            <m:ctrlP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ja-JP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ja-JP" altLang="en-US" sz="280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01549F9-2677-F64A-A881-E428FFD9DA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224" y="2241148"/>
                <a:ext cx="7721552" cy="1262140"/>
              </a:xfrm>
              <a:prstGeom prst="rect">
                <a:avLst/>
              </a:prstGeom>
              <a:blipFill>
                <a:blip r:embed="rId3"/>
                <a:stretch>
                  <a:fillRect b="-3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DC6F0D8-AE6A-E449-A261-9A96F99F30A1}"/>
                  </a:ext>
                </a:extLst>
              </p:cNvPr>
              <p:cNvSpPr txBox="1"/>
              <p:nvPr/>
            </p:nvSpPr>
            <p:spPr>
              <a:xfrm>
                <a:off x="2477265" y="4400619"/>
                <a:ext cx="937801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2400" dirty="0"/>
                  <a:t> </a:t>
                </a:r>
                <a:r>
                  <a:rPr lang="ja-JP" altLang="en-US" sz="2400"/>
                  <a:t>計算値</a:t>
                </a:r>
                <a:endParaRPr lang="en-US" altLang="ja-JP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2400" dirty="0"/>
                  <a:t>  Toon </a:t>
                </a:r>
                <a:r>
                  <a:rPr lang="en-US" altLang="ja-JP" sz="2400" i="1" dirty="0"/>
                  <a:t>et al. </a:t>
                </a:r>
                <a:r>
                  <a:rPr lang="en-US" altLang="ja-JP" sz="2400" dirty="0"/>
                  <a:t>(1989) </a:t>
                </a:r>
                <a:r>
                  <a:rPr lang="ja-JP" altLang="en-US" sz="2400"/>
                  <a:t>に示された</a:t>
                </a:r>
                <a:r>
                  <a:rPr lang="en-US" altLang="ja-JP" sz="2400" dirty="0"/>
                  <a:t> ‘exact’ </a:t>
                </a:r>
                <a:r>
                  <a:rPr lang="ja-JP" altLang="en-US" sz="2400"/>
                  <a:t>な値</a:t>
                </a:r>
                <a:endParaRPr lang="en-US" altLang="ja-JP" sz="2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DC6F0D8-AE6A-E449-A261-9A96F99F3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265" y="4400619"/>
                <a:ext cx="9378014" cy="830997"/>
              </a:xfrm>
              <a:prstGeom prst="rect">
                <a:avLst/>
              </a:prstGeom>
              <a:blipFill>
                <a:blip r:embed="rId4"/>
                <a:stretch>
                  <a:fillRect l="-541" t="-6061"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31714E-1C90-CF4B-B703-3EB8F746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712-316E-C842-88BD-43213DFC607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9EA222E-BCB3-3243-937F-EBECB0D3E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21" y="18255"/>
            <a:ext cx="11518558" cy="1325563"/>
          </a:xfrm>
        </p:spPr>
        <p:txBody>
          <a:bodyPr/>
          <a:lstStyle/>
          <a:p>
            <a:r>
              <a:rPr lang="ja-JP" altLang="en-US"/>
              <a:t>計算式の検討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14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7755</TotalTime>
  <Words>471</Words>
  <Application>Microsoft Macintosh PowerPoint</Application>
  <PresentationFormat>ワイド画面</PresentationFormat>
  <Paragraphs>99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游ゴシック</vt:lpstr>
      <vt:lpstr>游ゴシック Light</vt:lpstr>
      <vt:lpstr>Arial</vt:lpstr>
      <vt:lpstr>Cambria Math</vt:lpstr>
      <vt:lpstr>Office テーマ</vt:lpstr>
      <vt:lpstr>1_Office テーマ</vt:lpstr>
      <vt:lpstr>2_Office テーマ</vt:lpstr>
      <vt:lpstr>二流近似を用いた 地球大気の放射伝達計算</vt:lpstr>
      <vt:lpstr>１研究目的</vt:lpstr>
      <vt:lpstr>２計算式</vt:lpstr>
      <vt:lpstr>２計算式</vt:lpstr>
      <vt:lpstr>２計算式</vt:lpstr>
      <vt:lpstr>計算式の検討</vt:lpstr>
      <vt:lpstr>計算式の検討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Two-Stream  近似を用いた惑星大気の放射伝達モデル</dc:title>
  <dc:creator>sho.tamura.b612@gmail.com</dc:creator>
  <cp:lastModifiedBy>sho.tamura.b612@gmail.com</cp:lastModifiedBy>
  <cp:revision>169</cp:revision>
  <dcterms:created xsi:type="dcterms:W3CDTF">2022-01-12T02:34:46Z</dcterms:created>
  <dcterms:modified xsi:type="dcterms:W3CDTF">2022-01-27T05:12:51Z</dcterms:modified>
</cp:coreProperties>
</file>