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4" r:id="rId6"/>
    <p:sldId id="258" r:id="rId7"/>
    <p:sldId id="266" r:id="rId8"/>
    <p:sldId id="259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7F61-8B10-2F48-9672-E410A506CCA8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F4D5-E1F5-3143-BBAA-F37965FBC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93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主要な定理</a:t>
            </a:r>
            <a:r>
              <a:rPr lang="en-US" altLang="ja-JP" sz="2400" dirty="0" smtClean="0">
                <a:latin typeface="ヒラギノ角ゴ Pro W3"/>
                <a:ea typeface="ヒラギノ角ゴ Pro W3"/>
                <a:cs typeface="ヒラギノ角ゴ Pro W3"/>
              </a:rPr>
              <a:t>2</a:t>
            </a:r>
            <a:r>
              <a:rPr lang="ja-JP" altLang="en-US" sz="2400" dirty="0" smtClean="0">
                <a:latin typeface="ヒラギノ角ゴ Pro W3"/>
                <a:ea typeface="ヒラギノ角ゴ Pro W3"/>
                <a:cs typeface="ヒラギノ角ゴ Pro W3"/>
              </a:rPr>
              <a:t>つの他に多数の補助定理など</a:t>
            </a:r>
            <a:endParaRPr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AF4D5-E1F5-3143-BBAA-F37965FBCC9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63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 smtClean="0"/>
              <a:t>fjortoft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は渦度方程式の非線形項を参照していなかったため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AF4D5-E1F5-3143-BBAA-F37965FBCC9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70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 smtClean="0"/>
              <a:t>fjortoft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は渦度方程式の非線形項を参照していなかったため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AF4D5-E1F5-3143-BBAA-F37965FBCC9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70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AF4D5-E1F5-3143-BBAA-F37965FBCC9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64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AF4D5-E1F5-3143-BBAA-F37965FBCC9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 2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 3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図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図と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10D465-98D7-1343-92A5-6714A65456D2}" type="datetimeFigureOut">
              <a:rPr kumimoji="1" lang="ja-JP" altLang="en-US" smtClean="0"/>
              <a:t>15/03/01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DC630DF-2A1C-6740-9978-17483153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kumimoji="1" sz="2400" kern="1200">
          <a:solidFill>
            <a:schemeClr val="tx1">
              <a:lumMod val="65000"/>
              <a:lumOff val="35000"/>
            </a:schemeClr>
          </a:solidFill>
          <a:latin typeface="ヒラギノ角ゴ Pro W3"/>
          <a:ea typeface="ヒラギノ角ゴ Pro W3"/>
          <a:cs typeface="ヒラギノ角ゴ Pro W3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kumimoji="1" sz="2000" kern="1200">
          <a:solidFill>
            <a:schemeClr val="tx1">
              <a:lumMod val="65000"/>
              <a:lumOff val="35000"/>
            </a:schemeClr>
          </a:solidFill>
          <a:latin typeface="ヒラギノ角ゴ Pro W3"/>
          <a:ea typeface="ヒラギノ角ゴ Pro W3"/>
          <a:cs typeface="ヒラギノ角ゴ Pro W3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kumimoji="1" sz="2000" kern="1200">
          <a:solidFill>
            <a:schemeClr val="tx1">
              <a:lumMod val="65000"/>
              <a:lumOff val="35000"/>
            </a:schemeClr>
          </a:solidFill>
          <a:latin typeface="ヒラギノ角ゴ Pro W3"/>
          <a:ea typeface="ヒラギノ角ゴ Pro W3"/>
          <a:cs typeface="ヒラギノ角ゴ Pro W3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kumimoji="1" sz="2000" kern="1200">
          <a:solidFill>
            <a:schemeClr val="tx1">
              <a:lumMod val="65000"/>
              <a:lumOff val="35000"/>
            </a:schemeClr>
          </a:solidFill>
          <a:latin typeface="ヒラギノ角ゴ Pro W3"/>
          <a:ea typeface="ヒラギノ角ゴ Pro W3"/>
          <a:cs typeface="ヒラギノ角ゴ Pro W3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kumimoji="1" sz="2000" kern="1200">
          <a:solidFill>
            <a:schemeClr val="tx1">
              <a:lumMod val="65000"/>
              <a:lumOff val="35000"/>
            </a:schemeClr>
          </a:solidFill>
          <a:latin typeface="ヒラギノ角ゴ Pro W3"/>
          <a:ea typeface="ヒラギノ角ゴ Pro W3"/>
          <a:cs typeface="ヒラギノ角ゴ Pro W3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kumimoji="1"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kumimoji="1"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kumimoji="1"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51697"/>
            <a:ext cx="8075278" cy="2502905"/>
          </a:xfrm>
        </p:spPr>
        <p:txBody>
          <a:bodyPr>
            <a:noAutofit/>
          </a:bodyPr>
          <a:lstStyle/>
          <a:p>
            <a:pPr algn="ctr"/>
            <a:r>
              <a:rPr lang="ja-JP" altLang="en-US" sz="4400" dirty="0">
                <a:ln w="1524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</a:rPr>
              <a:t>非粘性非圧縮</a:t>
            </a:r>
            <a:r>
              <a:rPr lang="en-US" altLang="ja-JP" sz="4400" dirty="0">
                <a:ln w="1524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</a:rPr>
              <a:t>2</a:t>
            </a:r>
            <a:r>
              <a:rPr lang="ja-JP" altLang="en-US" sz="4400" dirty="0">
                <a:ln w="1524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</a:rPr>
              <a:t>次元順圧流体</a:t>
            </a:r>
            <a:r>
              <a:rPr lang="ja-JP" altLang="en-US" sz="4400" dirty="0" smtClean="0">
                <a:ln w="1524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</a:rPr>
              <a:t>における波数</a:t>
            </a:r>
            <a:r>
              <a:rPr lang="ja-JP" altLang="en-US" sz="4400" dirty="0">
                <a:ln w="1524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</a:rPr>
              <a:t>空間内のエネルギー変換過程に関する考察</a:t>
            </a:r>
            <a:endParaRPr kumimoji="1" lang="ja-JP" altLang="en-US" sz="4400" dirty="0">
              <a:ln w="1524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59648" y="4888331"/>
            <a:ext cx="5179552" cy="1422821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神戸大学理学部数</a:t>
            </a:r>
            <a:r>
              <a:rPr lang="ja-JP" altLang="en-US" sz="2400" dirty="0" smtClean="0"/>
              <a:t>学科</a:t>
            </a:r>
            <a:endParaRPr lang="en-US" altLang="ja-JP" sz="2400" dirty="0" smtClean="0"/>
          </a:p>
          <a:p>
            <a:r>
              <a:rPr lang="ja-JP" altLang="en-US" sz="2400" dirty="0" smtClean="0"/>
              <a:t>地球</a:t>
            </a:r>
            <a:r>
              <a:rPr lang="ja-JP" altLang="en-US" sz="2400" dirty="0"/>
              <a:t>および惑星大気科学研究室 </a:t>
            </a:r>
            <a:endParaRPr lang="en-US" altLang="ja-JP" sz="2400" dirty="0" smtClean="0"/>
          </a:p>
          <a:p>
            <a:r>
              <a:rPr lang="en-US" altLang="en-US" sz="2400" dirty="0" smtClean="0"/>
              <a:t>岡﨑</a:t>
            </a:r>
            <a:r>
              <a:rPr lang="ja-JP" altLang="en-US" sz="2400" dirty="0" smtClean="0"/>
              <a:t> </a:t>
            </a:r>
            <a:r>
              <a:rPr lang="ja-JP" altLang="en-US" sz="2400" dirty="0"/>
              <a:t>正悟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7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"/>
    </mc:Choice>
    <mc:Fallback xmlns="">
      <p:transition xmlns:p14="http://schemas.microsoft.com/office/powerpoint/2010/main" spd="slow" advTm="40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>
                <a:latin typeface="+mn-ea"/>
              </a:rPr>
              <a:t>結論</a:t>
            </a:r>
            <a:r>
              <a:rPr lang="en-US" altLang="ja-JP" sz="2000" dirty="0">
                <a:latin typeface="+mn-ea"/>
              </a:rPr>
              <a:t>②</a:t>
            </a:r>
            <a:r>
              <a:rPr lang="ja-JP" altLang="en-US" sz="2000" dirty="0">
                <a:latin typeface="+mn-ea"/>
              </a:rPr>
              <a:t>の証明</a:t>
            </a:r>
            <a:r>
              <a:rPr lang="en-US" altLang="ja-JP" sz="2000" dirty="0">
                <a:latin typeface="+mn-ea"/>
              </a:rPr>
              <a:t> : </a:t>
            </a:r>
            <a:r>
              <a:rPr lang="en-US" altLang="ja-JP" dirty="0">
                <a:latin typeface="+mn-ea"/>
              </a:rPr>
              <a:t/>
            </a:r>
            <a:br>
              <a:rPr lang="en-US" altLang="ja-JP" dirty="0">
                <a:latin typeface="+mn-ea"/>
              </a:rPr>
            </a:br>
            <a:r>
              <a:rPr lang="ja-JP" altLang="en-US" dirty="0" smtClean="0">
                <a:latin typeface="+mn-ea"/>
              </a:rPr>
              <a:t>安定性を評価する場の設定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474" y="1981200"/>
            <a:ext cx="8278637" cy="4144963"/>
          </a:xfrm>
        </p:spPr>
        <p:txBody>
          <a:bodyPr/>
          <a:lstStyle/>
          <a:p>
            <a:r>
              <a:rPr lang="ja-JP" altLang="en-US" dirty="0" smtClean="0"/>
              <a:t>時刻</a:t>
            </a:r>
            <a:r>
              <a:rPr lang="en-US" altLang="ja-JP" dirty="0" smtClean="0"/>
              <a:t> t &lt; 0 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となっている場に時刻</a:t>
            </a:r>
            <a:r>
              <a:rPr lang="en-US" altLang="ja-JP" dirty="0" smtClean="0"/>
              <a:t> t = 0 </a:t>
            </a:r>
            <a:r>
              <a:rPr lang="ja-JP" altLang="en-US" dirty="0" smtClean="0"/>
              <a:t>で次のように擾乱を与える</a:t>
            </a:r>
            <a:r>
              <a:rPr lang="en-US" altLang="ja-JP" dirty="0" smtClean="0"/>
              <a:t> ;</a:t>
            </a:r>
          </a:p>
          <a:p>
            <a:endParaRPr lang="en-US" altLang="ja-JP" dirty="0"/>
          </a:p>
          <a:p>
            <a:r>
              <a:rPr lang="ja-JP" altLang="en-US" dirty="0" smtClean="0"/>
              <a:t>初期のエネルギーとエンストロフィーとそれらの比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 descr="kih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2469765"/>
            <a:ext cx="4614334" cy="633041"/>
          </a:xfrm>
          <a:prstGeom prst="rect">
            <a:avLst/>
          </a:prstGeom>
        </p:spPr>
      </p:pic>
      <p:pic>
        <p:nvPicPr>
          <p:cNvPr id="5" name="図 4" descr="kihon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4" y="3663244"/>
            <a:ext cx="4218154" cy="857411"/>
          </a:xfrm>
          <a:prstGeom prst="rect">
            <a:avLst/>
          </a:prstGeom>
        </p:spPr>
      </p:pic>
      <p:pic>
        <p:nvPicPr>
          <p:cNvPr id="6" name="図 5" descr="syoki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841678"/>
            <a:ext cx="3838223" cy="1468273"/>
          </a:xfrm>
          <a:prstGeom prst="rect">
            <a:avLst/>
          </a:prstGeom>
        </p:spPr>
      </p:pic>
      <p:pic>
        <p:nvPicPr>
          <p:cNvPr id="7" name="図 6" descr="hi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53" y="5095678"/>
            <a:ext cx="3248692" cy="146755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545667" y="5054438"/>
            <a:ext cx="3552864" cy="1607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37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685970" cy="1116106"/>
          </a:xfrm>
        </p:spPr>
        <p:txBody>
          <a:bodyPr/>
          <a:lstStyle/>
          <a:p>
            <a:r>
              <a:rPr lang="ja-JP" altLang="en-US" sz="2000" dirty="0">
                <a:latin typeface="+mn-ea"/>
              </a:rPr>
              <a:t>結論</a:t>
            </a:r>
            <a:r>
              <a:rPr lang="en-US" altLang="ja-JP" sz="2000" dirty="0">
                <a:latin typeface="+mn-ea"/>
              </a:rPr>
              <a:t>②</a:t>
            </a:r>
            <a:r>
              <a:rPr lang="ja-JP" altLang="en-US" sz="2000" dirty="0">
                <a:latin typeface="+mn-ea"/>
              </a:rPr>
              <a:t>の証明</a:t>
            </a:r>
            <a:r>
              <a:rPr lang="en-US" altLang="ja-JP" sz="2000" dirty="0">
                <a:latin typeface="+mn-ea"/>
              </a:rPr>
              <a:t> : </a:t>
            </a:r>
            <a:r>
              <a:rPr lang="ja-JP" altLang="en-US" sz="2000" dirty="0" smtClean="0">
                <a:latin typeface="+mn-ea"/>
              </a:rPr>
              <a:t>補助定理その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en-US" altLang="ja-JP" dirty="0">
                <a:latin typeface="+mn-ea"/>
              </a:rPr>
              <a:t/>
            </a:r>
            <a:br>
              <a:rPr lang="en-US" altLang="ja-JP" dirty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時間発展後の擾乱と</a:t>
            </a:r>
            <a:r>
              <a:rPr lang="en-US" altLang="ja-JP" sz="3200" dirty="0" smtClean="0">
                <a:latin typeface="+mn-ea"/>
              </a:rPr>
              <a:t/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初期の全エネルギーとの比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334" y="1981200"/>
            <a:ext cx="8607778" cy="4144963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先ほどの</a:t>
            </a:r>
            <a:r>
              <a:rPr kumimoji="1" lang="en-US" altLang="ja-JP" dirty="0" smtClean="0"/>
              <a:t> (*) 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 M=1 </a:t>
            </a:r>
            <a:r>
              <a:rPr kumimoji="1" lang="ja-JP" altLang="en-US" dirty="0" smtClean="0"/>
              <a:t>を代入すると</a:t>
            </a:r>
            <a:r>
              <a:rPr kumimoji="1" lang="en-US" altLang="ja-JP" dirty="0" smtClean="0"/>
              <a:t>,                           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pic>
        <p:nvPicPr>
          <p:cNvPr id="6" name="図 5" descr="hi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981200"/>
            <a:ext cx="3755672" cy="1891678"/>
          </a:xfrm>
          <a:prstGeom prst="rect">
            <a:avLst/>
          </a:prstGeom>
        </p:spPr>
      </p:pic>
      <p:pic>
        <p:nvPicPr>
          <p:cNvPr id="7" name="図 6" descr="hi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0" y="4360332"/>
            <a:ext cx="3376342" cy="1922639"/>
          </a:xfrm>
          <a:prstGeom prst="rect">
            <a:avLst/>
          </a:prstGeom>
        </p:spPr>
      </p:pic>
      <p:pic>
        <p:nvPicPr>
          <p:cNvPr id="8" name="図 7" descr="futousik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1" y="3883177"/>
            <a:ext cx="2568223" cy="37819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98474" y="4360332"/>
            <a:ext cx="3755672" cy="20606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98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653802" cy="1116106"/>
          </a:xfrm>
        </p:spPr>
        <p:txBody>
          <a:bodyPr/>
          <a:lstStyle/>
          <a:p>
            <a:r>
              <a:rPr lang="ja-JP" altLang="en-US" sz="2000" dirty="0">
                <a:latin typeface="+mn-ea"/>
              </a:rPr>
              <a:t>結論</a:t>
            </a:r>
            <a:r>
              <a:rPr lang="en-US" altLang="ja-JP" sz="2000" dirty="0">
                <a:latin typeface="+mn-ea"/>
              </a:rPr>
              <a:t>②</a:t>
            </a:r>
            <a:r>
              <a:rPr lang="ja-JP" altLang="en-US" sz="2000" dirty="0">
                <a:latin typeface="+mn-ea"/>
              </a:rPr>
              <a:t>の証明</a:t>
            </a:r>
            <a:r>
              <a:rPr lang="en-US" altLang="ja-JP" sz="2000" dirty="0">
                <a:latin typeface="+mn-ea"/>
              </a:rPr>
              <a:t> : </a:t>
            </a:r>
            <a:r>
              <a:rPr lang="ja-JP" altLang="en-US" sz="2000" dirty="0" smtClean="0">
                <a:latin typeface="+mn-ea"/>
              </a:rPr>
              <a:t>仮定その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初期擾乱のエンストロフィーが</a:t>
            </a:r>
            <a:r>
              <a:rPr lang="en-US" altLang="ja-JP" sz="3200" dirty="0" smtClean="0">
                <a:latin typeface="+mn-ea"/>
              </a:rPr>
              <a:t/>
            </a:r>
            <a:br>
              <a:rPr lang="en-US" altLang="ja-JP" sz="3200" dirty="0" smtClean="0">
                <a:latin typeface="+mn-ea"/>
              </a:rPr>
            </a:br>
            <a:r>
              <a:rPr lang="ja-JP" altLang="en-US" sz="3200" dirty="0" smtClean="0">
                <a:latin typeface="+mn-ea"/>
              </a:rPr>
              <a:t>小さい場合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任意の小さな正数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ε</a:t>
            </a:r>
            <a:r>
              <a:rPr kumimoji="1" lang="ja-JP" altLang="en-US" dirty="0" smtClean="0"/>
              <a:t>をとり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初期擾乱のエンストロフィーの値とする</a:t>
            </a:r>
            <a:r>
              <a:rPr lang="en-US" altLang="ja-JP" dirty="0" smtClean="0"/>
              <a:t>;</a:t>
            </a:r>
          </a:p>
          <a:p>
            <a:endParaRPr kumimoji="1" lang="en-US" altLang="ja-JP" dirty="0"/>
          </a:p>
          <a:p>
            <a:r>
              <a:rPr lang="en-US" altLang="ja-JP" dirty="0" err="1" smtClean="0"/>
              <a:t>ε</a:t>
            </a:r>
            <a:r>
              <a:rPr lang="en-US" altLang="ja-JP" dirty="0" smtClean="0"/>
              <a:t>→ 0 </a:t>
            </a:r>
            <a:r>
              <a:rPr lang="ja-JP" altLang="en-US" dirty="0" smtClean="0"/>
              <a:t>とすると</a:t>
            </a:r>
            <a:r>
              <a:rPr lang="en-US" altLang="ja-JP" dirty="0" smtClean="0"/>
              <a:t>, K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→0 </a:t>
            </a:r>
            <a:r>
              <a:rPr lang="ja-JP" altLang="en-US" dirty="0" smtClean="0"/>
              <a:t>となるので</a:t>
            </a:r>
            <a:r>
              <a:rPr lang="en-US" altLang="ja-JP" dirty="0" smtClean="0"/>
              <a:t>,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 descr="katei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1" y="2735308"/>
            <a:ext cx="3259668" cy="773480"/>
          </a:xfrm>
          <a:prstGeom prst="rect">
            <a:avLst/>
          </a:prstGeom>
        </p:spPr>
      </p:pic>
      <p:pic>
        <p:nvPicPr>
          <p:cNvPr id="5" name="図 4" descr="kekka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1" y="4148666"/>
            <a:ext cx="2293451" cy="1950861"/>
          </a:xfrm>
          <a:prstGeom prst="rect">
            <a:avLst/>
          </a:prstGeom>
        </p:spPr>
      </p:pic>
      <p:sp>
        <p:nvSpPr>
          <p:cNvPr id="6" name="左矢印 5"/>
          <p:cNvSpPr/>
          <p:nvPr/>
        </p:nvSpPr>
        <p:spPr>
          <a:xfrm>
            <a:off x="3273779" y="5065889"/>
            <a:ext cx="1128888" cy="395111"/>
          </a:xfrm>
          <a:prstGeom prst="left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2667" y="4397797"/>
            <a:ext cx="444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404040"/>
                </a:solidFill>
              </a:rPr>
              <a:t>時間発展後の擾乱のエネルギーが初期の全エネルギーに比べ</a:t>
            </a:r>
            <a:r>
              <a:rPr kumimoji="1" lang="en-US" altLang="ja-JP" sz="2800" dirty="0" smtClean="0">
                <a:solidFill>
                  <a:srgbClr val="404040"/>
                </a:solidFill>
              </a:rPr>
              <a:t>, </a:t>
            </a:r>
            <a:r>
              <a:rPr kumimoji="1" lang="ja-JP" altLang="en-US" sz="2800" dirty="0" smtClean="0">
                <a:solidFill>
                  <a:srgbClr val="404040"/>
                </a:solidFill>
              </a:rPr>
              <a:t>小さくなる</a:t>
            </a:r>
            <a:endParaRPr kumimoji="1" lang="en-US" altLang="ja-JP" sz="2800" dirty="0" smtClean="0">
              <a:solidFill>
                <a:srgbClr val="404040"/>
              </a:solidFill>
            </a:endParaRPr>
          </a:p>
          <a:p>
            <a:r>
              <a:rPr lang="en-US" altLang="ja-JP" sz="2800" dirty="0" smtClean="0">
                <a:solidFill>
                  <a:srgbClr val="404040"/>
                </a:solidFill>
              </a:rPr>
              <a:t>= </a:t>
            </a:r>
            <a:r>
              <a:rPr lang="ja-JP" altLang="en-US" sz="2800" dirty="0" smtClean="0">
                <a:solidFill>
                  <a:srgbClr val="404040"/>
                </a:solidFill>
              </a:rPr>
              <a:t>安定</a:t>
            </a:r>
            <a:endParaRPr kumimoji="1" lang="ja-JP" altLang="en-US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1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474" y="491604"/>
            <a:ext cx="7556313" cy="1116106"/>
          </a:xfrm>
        </p:spPr>
        <p:txBody>
          <a:bodyPr/>
          <a:lstStyle/>
          <a:p>
            <a:r>
              <a:rPr lang="ja-JP" altLang="en-US" sz="2000" dirty="0">
                <a:latin typeface="+mn-ea"/>
              </a:rPr>
              <a:t>結論</a:t>
            </a:r>
            <a:r>
              <a:rPr lang="en-US" altLang="ja-JP" sz="2000" dirty="0">
                <a:latin typeface="+mn-ea"/>
              </a:rPr>
              <a:t>②</a:t>
            </a:r>
            <a:r>
              <a:rPr lang="ja-JP" altLang="en-US" sz="2000" dirty="0">
                <a:latin typeface="+mn-ea"/>
              </a:rPr>
              <a:t>の証明</a:t>
            </a:r>
            <a:r>
              <a:rPr lang="en-US" altLang="ja-JP" sz="2000" dirty="0">
                <a:latin typeface="+mn-ea"/>
              </a:rPr>
              <a:t> : </a:t>
            </a:r>
            <a:r>
              <a:rPr lang="ja-JP" altLang="en-US" sz="2000" dirty="0" smtClean="0">
                <a:latin typeface="+mn-ea"/>
              </a:rPr>
              <a:t>仮定その</a:t>
            </a:r>
            <a:r>
              <a:rPr lang="en-US" altLang="ja-JP" sz="2000" dirty="0" smtClean="0">
                <a:latin typeface="+mn-ea"/>
              </a:rPr>
              <a:t>2</a:t>
            </a:r>
            <a:br>
              <a:rPr lang="en-US" altLang="ja-JP" sz="2000" dirty="0" smtClean="0">
                <a:latin typeface="+mn-ea"/>
              </a:rPr>
            </a:br>
            <a:r>
              <a:rPr lang="ja-JP" altLang="en-US" dirty="0" smtClean="0">
                <a:latin typeface="+mn-ea"/>
              </a:rPr>
              <a:t>初期擾乱のエネルギーが小さい場合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任意の小さな正数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ε</a:t>
            </a:r>
            <a:r>
              <a:rPr kumimoji="1" lang="ja-JP" altLang="en-US" dirty="0" smtClean="0"/>
              <a:t>が初期擾乱のエネルギーの値とする</a:t>
            </a:r>
            <a:r>
              <a:rPr lang="en-US" altLang="ja-JP" dirty="0" smtClean="0"/>
              <a:t>;</a:t>
            </a:r>
          </a:p>
          <a:p>
            <a:endParaRPr kumimoji="1" lang="en-US" altLang="ja-JP" dirty="0"/>
          </a:p>
          <a:p>
            <a:r>
              <a:rPr lang="en-US" altLang="ja-JP" dirty="0" err="1" smtClean="0"/>
              <a:t>ε</a:t>
            </a:r>
            <a:r>
              <a:rPr lang="en-US" altLang="ja-JP" dirty="0" smtClean="0"/>
              <a:t>→ 0 </a:t>
            </a:r>
            <a:r>
              <a:rPr lang="ja-JP" altLang="en-US" dirty="0" smtClean="0"/>
              <a:t>としても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上の式の右辺は</a:t>
            </a:r>
            <a:r>
              <a:rPr lang="en-US" altLang="ja-JP" dirty="0" smtClean="0"/>
              <a:t> 0 </a:t>
            </a:r>
            <a:r>
              <a:rPr lang="ja-JP" altLang="en-US" dirty="0" smtClean="0"/>
              <a:t>に収束するとは限らない</a:t>
            </a:r>
            <a:r>
              <a:rPr lang="en-US" altLang="ja-JP" dirty="0" smtClean="0"/>
              <a:t> = K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を任意に大きくできる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                          </a:t>
            </a:r>
            <a:r>
              <a:rPr lang="ja-JP" altLang="en-US" dirty="0" smtClean="0"/>
              <a:t>なる</a:t>
            </a:r>
            <a:r>
              <a:rPr lang="en-US" altLang="ja-JP" dirty="0" smtClean="0"/>
              <a:t> K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がとれて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このとき</a:t>
            </a:r>
            <a:r>
              <a:rPr lang="en-US" altLang="ja-JP" dirty="0" smtClean="0"/>
              <a:t>,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 descr="kate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1" y="2816625"/>
            <a:ext cx="3556000" cy="843797"/>
          </a:xfrm>
          <a:prstGeom prst="rect">
            <a:avLst/>
          </a:prstGeom>
        </p:spPr>
      </p:pic>
      <p:pic>
        <p:nvPicPr>
          <p:cNvPr id="9" name="図 8" descr="kfutousik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1" y="4552950"/>
            <a:ext cx="2642305" cy="463751"/>
          </a:xfrm>
          <a:prstGeom prst="rect">
            <a:avLst/>
          </a:prstGeom>
        </p:spPr>
      </p:pic>
      <p:pic>
        <p:nvPicPr>
          <p:cNvPr id="10" name="図 9" descr="kekka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1" y="5016701"/>
            <a:ext cx="1761307" cy="1569861"/>
          </a:xfrm>
          <a:prstGeom prst="rect">
            <a:avLst/>
          </a:prstGeom>
        </p:spPr>
      </p:pic>
      <p:sp>
        <p:nvSpPr>
          <p:cNvPr id="11" name="左矢印 10"/>
          <p:cNvSpPr/>
          <p:nvPr/>
        </p:nvSpPr>
        <p:spPr>
          <a:xfrm>
            <a:off x="2652890" y="5658556"/>
            <a:ext cx="1128888" cy="395111"/>
          </a:xfrm>
          <a:prstGeom prst="left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1778" y="5257312"/>
            <a:ext cx="47836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404040"/>
                </a:solidFill>
              </a:rPr>
              <a:t>初期のエネルギーが全て時間発展後の擾乱のエネルギーとなる</a:t>
            </a:r>
            <a:endParaRPr kumimoji="1" lang="en-US" altLang="ja-JP" sz="2400" dirty="0" smtClean="0">
              <a:solidFill>
                <a:srgbClr val="404040"/>
              </a:solidFill>
            </a:endParaRPr>
          </a:p>
          <a:p>
            <a:r>
              <a:rPr lang="en-US" altLang="ja-JP" sz="2400" dirty="0" smtClean="0">
                <a:solidFill>
                  <a:srgbClr val="404040"/>
                </a:solidFill>
              </a:rPr>
              <a:t>= </a:t>
            </a:r>
            <a:r>
              <a:rPr lang="ja-JP" altLang="en-US" sz="2400" dirty="0" smtClean="0">
                <a:solidFill>
                  <a:srgbClr val="404040"/>
                </a:solidFill>
              </a:rPr>
              <a:t>不安定</a:t>
            </a:r>
            <a:endParaRPr lang="en-US" altLang="ja-JP" sz="240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まとめ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474" y="1981200"/>
            <a:ext cx="8249512" cy="453969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800" dirty="0" smtClean="0"/>
              <a:t>波数空間での異なる波数間でのエネルギーの輸送は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つの波数ベクトルの間で起こり</a:t>
            </a:r>
            <a:r>
              <a:rPr kumimoji="1" lang="en-US" altLang="ja-JP" sz="2800" dirty="0" smtClean="0"/>
              <a:t>, </a:t>
            </a:r>
            <a:r>
              <a:rPr kumimoji="1" lang="ja-JP" altLang="en-US" sz="2800" dirty="0" smtClean="0"/>
              <a:t>以下の</a:t>
            </a:r>
            <a:r>
              <a:rPr kumimoji="1" lang="en-US" altLang="ja-JP" sz="2800" dirty="0" smtClean="0"/>
              <a:t>2</a:t>
            </a:r>
            <a:r>
              <a:rPr lang="ja-JP" altLang="en-US" sz="2800" dirty="0" smtClean="0"/>
              <a:t>種類</a:t>
            </a:r>
            <a:r>
              <a:rPr kumimoji="1" lang="ja-JP" altLang="en-US" sz="2800" dirty="0" smtClean="0"/>
              <a:t>である</a:t>
            </a:r>
            <a:endParaRPr kumimoji="1" lang="en-US" altLang="ja-JP" sz="2800" dirty="0" smtClean="0"/>
          </a:p>
          <a:p>
            <a:pPr lvl="1"/>
            <a:r>
              <a:rPr lang="ja-JP" altLang="en-US" sz="2400" dirty="0"/>
              <a:t>大きいスケールと小さいスケールから</a:t>
            </a:r>
            <a:r>
              <a:rPr lang="en-US" altLang="ja-JP" sz="2400" dirty="0"/>
              <a:t>, </a:t>
            </a:r>
            <a:r>
              <a:rPr lang="ja-JP" altLang="en-US" sz="2400" dirty="0"/>
              <a:t>中間のスケールに向けて</a:t>
            </a:r>
            <a:endParaRPr lang="en-US" altLang="ja-JP" sz="2400" dirty="0"/>
          </a:p>
          <a:p>
            <a:pPr lvl="1"/>
            <a:r>
              <a:rPr lang="ja-JP" altLang="en-US" sz="2400" dirty="0"/>
              <a:t>中間のスケールから</a:t>
            </a:r>
            <a:r>
              <a:rPr lang="en-US" altLang="ja-JP" sz="2400" dirty="0"/>
              <a:t>, </a:t>
            </a:r>
            <a:r>
              <a:rPr lang="ja-JP" altLang="en-US" sz="2400" dirty="0"/>
              <a:t>大きなスケールと小さなスケールに</a:t>
            </a:r>
            <a:r>
              <a:rPr lang="ja-JP" altLang="en-US" sz="2400" dirty="0" smtClean="0"/>
              <a:t>向けて</a:t>
            </a:r>
            <a:endParaRPr lang="en-US" altLang="ja-JP" sz="2400" dirty="0" smtClean="0"/>
          </a:p>
          <a:p>
            <a:r>
              <a:rPr lang="ja-JP" altLang="en-US" sz="2800" dirty="0" smtClean="0"/>
              <a:t>スケール</a:t>
            </a:r>
            <a:r>
              <a:rPr lang="ja-JP" altLang="en-US" sz="2800" dirty="0"/>
              <a:t>の最も大きな</a:t>
            </a:r>
            <a:r>
              <a:rPr lang="ja-JP" altLang="en-US" sz="2800" dirty="0" smtClean="0"/>
              <a:t>流れに与える擾乱と安定性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擾乱のエンストロフィーが小さい場合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基本場は安定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擾乱のエネルギー</a:t>
            </a:r>
            <a:r>
              <a:rPr lang="ja-JP" altLang="en-US" sz="2400" dirty="0"/>
              <a:t>が小さい</a:t>
            </a:r>
            <a:r>
              <a:rPr lang="ja-JP" altLang="en-US" sz="2400" dirty="0" smtClean="0"/>
              <a:t>場合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基本場</a:t>
            </a:r>
            <a:r>
              <a:rPr lang="ja-JP" altLang="en-US" sz="2400" dirty="0"/>
              <a:t>は安定であるとは限らない</a:t>
            </a:r>
            <a:endParaRPr lang="en-US" altLang="ja-JP" sz="2400" dirty="0"/>
          </a:p>
          <a:p>
            <a:pPr lvl="1"/>
            <a:endParaRPr lang="en-US" altLang="ja-JP" dirty="0" smtClean="0"/>
          </a:p>
          <a:p>
            <a:endParaRPr lang="ja-JP" altLang="en-US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58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はじめに</a:t>
            </a:r>
            <a:r>
              <a:rPr kumimoji="1" lang="en-US" altLang="ja-JP" sz="40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kumimoji="1" lang="en-US" altLang="ja-JP" sz="32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- </a:t>
            </a:r>
            <a:r>
              <a:rPr kumimoji="1" lang="ja-JP" altLang="en-US" sz="32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なぜ</a:t>
            </a:r>
            <a:r>
              <a:rPr kumimoji="1" lang="en-US" altLang="ja-JP" sz="32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2</a:t>
            </a:r>
            <a:r>
              <a:rPr kumimoji="1" lang="ja-JP" altLang="en-US" sz="32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次元乱流か</a:t>
            </a:r>
            <a:r>
              <a:rPr kumimoji="1" lang="en-US" altLang="ja-JP" sz="32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 -</a:t>
            </a:r>
            <a:endParaRPr kumimoji="1" lang="ja-JP" altLang="en-US" sz="3200" b="1" dirty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243" y="1915291"/>
            <a:ext cx="4793047" cy="397814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地球流体力学において「</a:t>
            </a:r>
            <a:r>
              <a:rPr kumimoji="1"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2</a:t>
            </a:r>
            <a:r>
              <a:rPr kumimoji="1"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次元乱流</a:t>
            </a:r>
            <a:r>
              <a:rPr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」を扱うことの意義</a:t>
            </a:r>
            <a:endParaRPr lang="en-US" altLang="ja-JP" sz="3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lvl="1"/>
            <a:r>
              <a:rPr kumimoji="1" lang="ja-JP" altLang="en-US" sz="2800" dirty="0" smtClean="0"/>
              <a:t>回転の効果と密度成層</a:t>
            </a:r>
            <a:endParaRPr lang="en-US" altLang="ja-JP" sz="2800" dirty="0"/>
          </a:p>
          <a:p>
            <a:pPr lvl="2"/>
            <a:r>
              <a:rPr kumimoji="1" lang="ja-JP" altLang="en-US" sz="2800" dirty="0" smtClean="0"/>
              <a:t>水平面内への流れの束縛</a:t>
            </a:r>
            <a:endParaRPr kumimoji="1" lang="en-US" altLang="ja-JP" sz="2800" dirty="0" smtClean="0"/>
          </a:p>
          <a:p>
            <a:pPr lvl="1"/>
            <a:r>
              <a:rPr lang="ja-JP" altLang="en-US" sz="2800" dirty="0" smtClean="0"/>
              <a:t>地球大気における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次元乱流的な現象</a:t>
            </a:r>
            <a:endParaRPr kumimoji="1" lang="ja-JP" altLang="en-US" sz="2800" dirty="0"/>
          </a:p>
        </p:txBody>
      </p:sp>
      <p:pic>
        <p:nvPicPr>
          <p:cNvPr id="4" name="図 3" descr="zu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24" y="1120851"/>
            <a:ext cx="3858460" cy="47725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38285" y="5893437"/>
            <a:ext cx="35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halkboard"/>
                <a:cs typeface="Chalkboard"/>
              </a:rPr>
              <a:t>G. D. </a:t>
            </a:r>
            <a:r>
              <a:rPr lang="en-US" altLang="ja-JP" sz="1200" dirty="0" err="1">
                <a:latin typeface="Chalkboard"/>
                <a:cs typeface="Chalkboard"/>
              </a:rPr>
              <a:t>Nastom</a:t>
            </a:r>
            <a:r>
              <a:rPr lang="en-US" altLang="ja-JP" sz="1200" dirty="0">
                <a:latin typeface="Chalkboard"/>
                <a:cs typeface="Chalkboard"/>
              </a:rPr>
              <a:t> and K. S. Gage. A climatology of atmospheric wavenumber </a:t>
            </a:r>
            <a:r>
              <a:rPr lang="en-US" altLang="ja-JP" sz="1200" dirty="0" smtClean="0">
                <a:latin typeface="Chalkboard"/>
                <a:cs typeface="Chalkboard"/>
              </a:rPr>
              <a:t>spectra</a:t>
            </a:r>
            <a:r>
              <a:rPr lang="en-US" altLang="ja-JP" sz="1200" dirty="0">
                <a:latin typeface="Chalkboard"/>
                <a:cs typeface="Chalkboard"/>
              </a:rPr>
              <a:t> </a:t>
            </a:r>
            <a:r>
              <a:rPr lang="en-US" altLang="ja-JP" sz="1200" dirty="0" smtClean="0">
                <a:latin typeface="Chalkboard"/>
                <a:cs typeface="Chalkboard"/>
              </a:rPr>
              <a:t>of </a:t>
            </a:r>
            <a:r>
              <a:rPr lang="en-US" altLang="ja-JP" sz="1200" dirty="0">
                <a:latin typeface="Chalkboard"/>
                <a:cs typeface="Chalkboard"/>
              </a:rPr>
              <a:t>wind and temperature observed b</a:t>
            </a:r>
            <a:r>
              <a:rPr lang="en-US" altLang="ja-JP" sz="1200" dirty="0" smtClean="0">
                <a:latin typeface="Chalkboard"/>
                <a:cs typeface="Chalkboard"/>
              </a:rPr>
              <a:t>y </a:t>
            </a:r>
            <a:r>
              <a:rPr lang="en-US" altLang="ja-JP" sz="1200" dirty="0">
                <a:latin typeface="Chalkboard"/>
                <a:cs typeface="Chalkboard"/>
              </a:rPr>
              <a:t>commercial </a:t>
            </a:r>
            <a:r>
              <a:rPr lang="en-US" altLang="ja-JP" sz="1200" dirty="0" smtClean="0">
                <a:latin typeface="Chalkboard"/>
                <a:cs typeface="Chalkboard"/>
              </a:rPr>
              <a:t>aircraft. J</a:t>
            </a:r>
            <a:r>
              <a:rPr lang="en-US" altLang="ja-JP" sz="1200" dirty="0">
                <a:latin typeface="Chalkboard"/>
                <a:cs typeface="Chalkboard"/>
              </a:rPr>
              <a:t>. Atmos. Sci</a:t>
            </a:r>
            <a:r>
              <a:rPr lang="en-US" altLang="ja-JP" sz="1200" dirty="0" smtClean="0">
                <a:latin typeface="Chalkboard"/>
                <a:cs typeface="Chalkboard"/>
              </a:rPr>
              <a:t>. , </a:t>
            </a:r>
            <a:r>
              <a:rPr lang="en-US" altLang="ja-JP" sz="1200" dirty="0">
                <a:latin typeface="Chalkboard"/>
                <a:cs typeface="Chalkboard"/>
              </a:rPr>
              <a:t>Vol. 42</a:t>
            </a:r>
            <a:r>
              <a:rPr lang="en-US" altLang="ja-JP" sz="1200" dirty="0" smtClean="0">
                <a:latin typeface="Chalkboard"/>
                <a:cs typeface="Chalkboard"/>
              </a:rPr>
              <a:t>, p</a:t>
            </a:r>
            <a:r>
              <a:rPr lang="en-US" altLang="ja-JP" sz="1200" dirty="0">
                <a:latin typeface="Chalkboard"/>
                <a:cs typeface="Chalkboard"/>
              </a:rPr>
              <a:t>. 950, 1985</a:t>
            </a:r>
          </a:p>
        </p:txBody>
      </p:sp>
    </p:spTree>
    <p:extLst>
      <p:ext uri="{BB962C8B-B14F-4D97-AF65-F5344CB8AC3E}">
        <p14:creationId xmlns:p14="http://schemas.microsoft.com/office/powerpoint/2010/main" val="27412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7"/>
    </mc:Choice>
    <mc:Fallback xmlns="">
      <p:transition xmlns:p14="http://schemas.microsoft.com/office/powerpoint/2010/main" spd="slow" advTm="326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本研究の目標</a:t>
            </a:r>
            <a:endParaRPr kumimoji="1" lang="ja-JP" altLang="en-US" sz="4400" dirty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5833" y="1886945"/>
            <a:ext cx="8532869" cy="3725077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>
                <a:latin typeface="ヒラギノ角ゴ Pro W3"/>
                <a:ea typeface="ヒラギノ角ゴ Pro W3"/>
                <a:cs typeface="ヒラギノ角ゴ Pro W3"/>
              </a:rPr>
              <a:t>Fjortoft</a:t>
            </a:r>
            <a:r>
              <a:rPr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 </a:t>
            </a:r>
            <a:r>
              <a:rPr lang="en-US" altLang="ja-JP" sz="3200" dirty="0">
                <a:latin typeface="ヒラギノ角ゴ Pro W3"/>
                <a:ea typeface="ヒラギノ角ゴ Pro W3"/>
                <a:cs typeface="ヒラギノ角ゴ Pro W3"/>
              </a:rPr>
              <a:t>(1953</a:t>
            </a:r>
            <a:r>
              <a:rPr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) </a:t>
            </a:r>
            <a:r>
              <a:rPr lang="ja-JP" altLang="en-US" sz="3200" dirty="0" smtClean="0">
                <a:latin typeface="ヒラギノ角ゴ Pro W3"/>
                <a:ea typeface="ヒラギノ角ゴ Pro W3"/>
                <a:cs typeface="ヒラギノ角ゴ Pro W3"/>
              </a:rPr>
              <a:t>のレビュー</a:t>
            </a:r>
            <a:endParaRPr lang="en-US" altLang="ja-JP" sz="32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lvl="1"/>
            <a:r>
              <a:rPr lang="ja-JP" altLang="en-US" sz="2800" dirty="0" smtClean="0"/>
              <a:t>非粘性</a:t>
            </a:r>
            <a:r>
              <a:rPr lang="ja-JP" altLang="en-US" sz="2800" dirty="0"/>
              <a:t>非圧縮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次元順圧流体の波数空間における性質について議論する</a:t>
            </a:r>
            <a:endParaRPr kumimoji="1" lang="en-US" altLang="ja-JP" sz="2800" dirty="0" smtClean="0"/>
          </a:p>
          <a:p>
            <a:pPr lvl="2"/>
            <a:r>
              <a:rPr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異なる波数間でのエネルギーの輸送</a:t>
            </a:r>
            <a:endParaRPr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lvl="2"/>
            <a:r>
              <a:rPr kumimoji="1" lang="ja-JP" altLang="en-US" sz="2800" dirty="0" smtClean="0">
                <a:latin typeface="ヒラギノ角ゴ Pro W3"/>
                <a:ea typeface="ヒラギノ角ゴ Pro W3"/>
                <a:cs typeface="ヒラギノ角ゴ Pro W3"/>
              </a:rPr>
              <a:t>流れの安定性</a:t>
            </a:r>
            <a:endParaRPr kumimoji="1" lang="en-US" altLang="ja-JP" sz="28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lvl="1"/>
            <a:endParaRPr kumimoji="1" lang="en-US" altLang="ja-JP" sz="24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lvl="1"/>
            <a:r>
              <a:rPr lang="ja-JP" altLang="en-US" sz="2800" dirty="0" smtClean="0"/>
              <a:t>誤りのある箇所の訂正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7539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0"/>
    </mc:Choice>
    <mc:Fallback xmlns="">
      <p:transition xmlns:p14="http://schemas.microsoft.com/office/powerpoint/2010/main" spd="slow" advTm="410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問題設定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474" y="1870674"/>
            <a:ext cx="8165748" cy="4255489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非粘性非圧縮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次元順圧流体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支配方程式</a:t>
            </a:r>
            <a:r>
              <a:rPr lang="en-US" altLang="ja-JP" sz="2400" dirty="0" smtClean="0"/>
              <a:t> : </a:t>
            </a:r>
            <a:r>
              <a:rPr lang="ja-JP" altLang="en-US" sz="2400" dirty="0" smtClean="0"/>
              <a:t>流線函数だけで閉じた渦度方程式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ただし</a:t>
            </a:r>
            <a:r>
              <a:rPr kumimoji="1" lang="en-US" altLang="ja-JP" sz="2400" dirty="0" smtClean="0"/>
              <a:t>, </a:t>
            </a:r>
            <a:r>
              <a:rPr lang="ja-JP" altLang="en-US" sz="2400" dirty="0" smtClean="0"/>
              <a:t>渦度方程式</a:t>
            </a:r>
            <a:r>
              <a:rPr lang="ja-JP" altLang="en-US" sz="2400" dirty="0"/>
              <a:t>を参照せず</a:t>
            </a:r>
            <a:r>
              <a:rPr lang="en-US" altLang="ja-JP" sz="2400" dirty="0"/>
              <a:t>, </a:t>
            </a:r>
            <a:r>
              <a:rPr lang="ja-JP" altLang="en-US" sz="2400" dirty="0"/>
              <a:t>エネルギーとエンストロフィーの保存則を束縛条件とした</a:t>
            </a:r>
            <a:r>
              <a:rPr lang="ja-JP" altLang="en-US" sz="2400" dirty="0" smtClean="0"/>
              <a:t>議論</a:t>
            </a:r>
            <a:endParaRPr kumimoji="1" lang="en-US" altLang="ja-JP" sz="2400" dirty="0" smtClean="0"/>
          </a:p>
          <a:p>
            <a:r>
              <a:rPr kumimoji="1" lang="ja-JP" altLang="en-US" sz="2800" dirty="0" smtClean="0"/>
              <a:t>正方形領域</a:t>
            </a:r>
            <a:r>
              <a:rPr kumimoji="1" lang="en-US" altLang="ja-JP" sz="2800" dirty="0" err="1" smtClean="0"/>
              <a:t>Ω</a:t>
            </a:r>
            <a:r>
              <a:rPr kumimoji="1" lang="en-US" altLang="ja-JP" sz="2800" dirty="0" smtClean="0"/>
              <a:t>, </a:t>
            </a:r>
            <a:r>
              <a:rPr kumimoji="1" lang="ja-JP" altLang="en-US" sz="2800" dirty="0" smtClean="0"/>
              <a:t>二重周期境界条件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err="1" smtClean="0"/>
              <a:t>Ω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の中で物理量は</a:t>
            </a:r>
            <a:r>
              <a:rPr kumimoji="1" lang="en-US" altLang="ja-JP" sz="2400" dirty="0" smtClean="0"/>
              <a:t> Fourier </a:t>
            </a:r>
            <a:r>
              <a:rPr kumimoji="1" lang="ja-JP" altLang="en-US" sz="2400" dirty="0" smtClean="0"/>
              <a:t>級数展開可能</a:t>
            </a:r>
            <a:endParaRPr kumimoji="1" lang="en-US" altLang="ja-JP" sz="24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 descr="four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6" y="4788495"/>
            <a:ext cx="4261557" cy="963785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978042" y="4685008"/>
            <a:ext cx="1072444" cy="959556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上矢印 7"/>
          <p:cNvSpPr/>
          <p:nvPr/>
        </p:nvSpPr>
        <p:spPr>
          <a:xfrm>
            <a:off x="3464278" y="5715439"/>
            <a:ext cx="409222" cy="409931"/>
          </a:xfrm>
          <a:prstGeom prst="upArrow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5331" y="6174647"/>
            <a:ext cx="578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404040"/>
                </a:solidFill>
                <a:latin typeface="+mj-ea"/>
                <a:ea typeface="+mj-ea"/>
              </a:rPr>
              <a:t>Fourier </a:t>
            </a:r>
            <a:r>
              <a:rPr kumimoji="1" lang="ja-JP" altLang="en-US" dirty="0" smtClean="0">
                <a:solidFill>
                  <a:srgbClr val="404040"/>
                </a:solidFill>
                <a:latin typeface="+mj-ea"/>
                <a:ea typeface="+mj-ea"/>
              </a:rPr>
              <a:t>係数に注目する</a:t>
            </a:r>
            <a:r>
              <a:rPr kumimoji="1" lang="en-US" altLang="ja-JP" dirty="0" smtClean="0">
                <a:solidFill>
                  <a:srgbClr val="404040"/>
                </a:solidFill>
                <a:latin typeface="+mj-ea"/>
                <a:ea typeface="+mj-ea"/>
              </a:rPr>
              <a:t> </a:t>
            </a:r>
            <a:r>
              <a:rPr kumimoji="1" lang="ja-JP" altLang="en-US" dirty="0" smtClean="0">
                <a:solidFill>
                  <a:srgbClr val="404040"/>
                </a:solidFill>
                <a:latin typeface="+mj-ea"/>
                <a:ea typeface="+mj-ea"/>
              </a:rPr>
              <a:t>＝</a:t>
            </a:r>
            <a:r>
              <a:rPr kumimoji="1" lang="en-US" altLang="ja-JP" dirty="0" smtClean="0">
                <a:solidFill>
                  <a:srgbClr val="404040"/>
                </a:solidFill>
                <a:latin typeface="+mj-ea"/>
                <a:ea typeface="+mj-ea"/>
              </a:rPr>
              <a:t> </a:t>
            </a:r>
            <a:r>
              <a:rPr kumimoji="1" lang="ja-JP" altLang="en-US" dirty="0" smtClean="0">
                <a:solidFill>
                  <a:srgbClr val="404040"/>
                </a:solidFill>
                <a:latin typeface="+mj-ea"/>
                <a:ea typeface="+mj-ea"/>
              </a:rPr>
              <a:t>波数</a:t>
            </a:r>
            <a:r>
              <a:rPr kumimoji="1" lang="en-US" altLang="ja-JP" dirty="0" smtClean="0">
                <a:solidFill>
                  <a:srgbClr val="404040"/>
                </a:solidFill>
                <a:latin typeface="+mj-ea"/>
                <a:ea typeface="+mj-ea"/>
              </a:rPr>
              <a:t>(</a:t>
            </a:r>
            <a:r>
              <a:rPr kumimoji="1" lang="ja-JP" altLang="en-US" dirty="0" smtClean="0">
                <a:solidFill>
                  <a:srgbClr val="404040"/>
                </a:solidFill>
                <a:latin typeface="+mj-ea"/>
                <a:ea typeface="+mj-ea"/>
              </a:rPr>
              <a:t>スペクトル</a:t>
            </a:r>
            <a:r>
              <a:rPr kumimoji="1" lang="en-US" altLang="ja-JP" dirty="0" smtClean="0">
                <a:solidFill>
                  <a:srgbClr val="404040"/>
                </a:solidFill>
                <a:latin typeface="+mj-ea"/>
                <a:ea typeface="+mj-ea"/>
              </a:rPr>
              <a:t>)</a:t>
            </a:r>
            <a:r>
              <a:rPr kumimoji="1" lang="ja-JP" altLang="en-US" dirty="0" smtClean="0">
                <a:solidFill>
                  <a:srgbClr val="404040"/>
                </a:solidFill>
                <a:latin typeface="+mj-ea"/>
                <a:ea typeface="+mj-ea"/>
              </a:rPr>
              <a:t>空間</a:t>
            </a:r>
            <a:endParaRPr kumimoji="1" lang="ja-JP" altLang="en-US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pic>
        <p:nvPicPr>
          <p:cNvPr id="12" name="図 11" descr="hasu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7" y="5326237"/>
            <a:ext cx="3979333" cy="6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保存則の書き換え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474" y="1872993"/>
            <a:ext cx="7556313" cy="3833150"/>
          </a:xfrm>
        </p:spPr>
        <p:txBody>
          <a:bodyPr/>
          <a:lstStyle/>
          <a:p>
            <a:r>
              <a:rPr kumimoji="1" lang="ja-JP" altLang="en-US" dirty="0" smtClean="0"/>
              <a:t>エネルギー保存則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エンストロフィー保存則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5" y="2287154"/>
            <a:ext cx="6533445" cy="961676"/>
          </a:xfrm>
          <a:prstGeom prst="rect">
            <a:avLst/>
          </a:prstGeom>
        </p:spPr>
      </p:pic>
      <p:pic>
        <p:nvPicPr>
          <p:cNvPr id="5" name="図 4" descr="enstroph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5" y="3626998"/>
            <a:ext cx="6841232" cy="980206"/>
          </a:xfrm>
          <a:prstGeom prst="rect">
            <a:avLst/>
          </a:prstGeom>
        </p:spPr>
      </p:pic>
      <p:sp>
        <p:nvSpPr>
          <p:cNvPr id="10" name="右中かっこ 9"/>
          <p:cNvSpPr/>
          <p:nvPr/>
        </p:nvSpPr>
        <p:spPr>
          <a:xfrm>
            <a:off x="8156222" y="2187222"/>
            <a:ext cx="324556" cy="24199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カーブ矢印 10"/>
          <p:cNvSpPr/>
          <p:nvPr/>
        </p:nvSpPr>
        <p:spPr>
          <a:xfrm>
            <a:off x="8290279" y="3248830"/>
            <a:ext cx="529166" cy="224892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602111" y="4868333"/>
            <a:ext cx="2688168" cy="13849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02111" y="4868333"/>
            <a:ext cx="2688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404040"/>
                </a:solidFill>
              </a:rPr>
              <a:t>これらの式のみを用いて議論を展開していく</a:t>
            </a:r>
            <a:endParaRPr kumimoji="1" lang="ja-JP" altLang="en-US" sz="2800" dirty="0">
              <a:solidFill>
                <a:srgbClr val="404040"/>
              </a:solidFill>
            </a:endParaRPr>
          </a:p>
        </p:txBody>
      </p:sp>
      <p:pic>
        <p:nvPicPr>
          <p:cNvPr id="14" name="図 13" descr="conkigou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7" y="4607203"/>
            <a:ext cx="4615683" cy="19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812970" cy="1116106"/>
          </a:xfrm>
        </p:spPr>
        <p:txBody>
          <a:bodyPr/>
          <a:lstStyle/>
          <a:p>
            <a:r>
              <a:rPr lang="ja-JP" altLang="en-US" dirty="0" smtClean="0">
                <a:latin typeface="Chalkboard"/>
                <a:cs typeface="Chalkboard"/>
              </a:rPr>
              <a:t>定理</a:t>
            </a:r>
            <a:r>
              <a:rPr kumimoji="1" lang="en-US" altLang="ja-JP" dirty="0" smtClean="0">
                <a:latin typeface="+mj-ea"/>
              </a:rPr>
              <a:t>① : </a:t>
            </a:r>
            <a:br>
              <a:rPr kumimoji="1" lang="en-US" altLang="ja-JP" dirty="0" smtClean="0">
                <a:latin typeface="+mj-ea"/>
              </a:rPr>
            </a:br>
            <a:r>
              <a:rPr kumimoji="1" lang="ja-JP" altLang="en-US" sz="3200" dirty="0" smtClean="0">
                <a:latin typeface="+mj-ea"/>
              </a:rPr>
              <a:t>波数空間におけるエネルギー輸送</a:t>
            </a:r>
            <a:r>
              <a:rPr kumimoji="1" lang="en-US" altLang="ja-JP" sz="3200" dirty="0" smtClean="0">
                <a:latin typeface="+mj-ea"/>
              </a:rPr>
              <a:t> - 1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4448" y="1878775"/>
            <a:ext cx="8443288" cy="1657755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波数空間におけるエネルギーの輸送は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つの波数ベクトルの間でのみ起こる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三波相互作用</a:t>
            </a:r>
            <a:r>
              <a:rPr kumimoji="1" lang="en-US" altLang="ja-JP" sz="2800" dirty="0" smtClean="0"/>
              <a:t>)</a:t>
            </a:r>
          </a:p>
          <a:p>
            <a:pPr lvl="1"/>
            <a:r>
              <a:rPr lang="en-US" altLang="ja-JP" sz="2400" dirty="0" err="1" smtClean="0"/>
              <a:t>Fjortoft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波数ベクトルが三角形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形成しなければならない点については記述していない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372" y="3588051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404040"/>
                </a:solidFill>
                <a:latin typeface="+mj-ea"/>
                <a:ea typeface="+mj-ea"/>
              </a:rPr>
              <a:t>※ 2</a:t>
            </a:r>
            <a:r>
              <a:rPr lang="ja-JP" altLang="en-US" sz="2000" dirty="0" smtClean="0">
                <a:solidFill>
                  <a:srgbClr val="404040"/>
                </a:solidFill>
                <a:latin typeface="+mj-ea"/>
                <a:ea typeface="+mj-ea"/>
              </a:rPr>
              <a:t>次元波数空間における渦度方程式</a:t>
            </a:r>
            <a:endParaRPr kumimoji="1" lang="ja-JP" altLang="en-US" sz="20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pic>
        <p:nvPicPr>
          <p:cNvPr id="12" name="図 11" descr="kigo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4" y="5123381"/>
            <a:ext cx="4577247" cy="1452092"/>
          </a:xfrm>
          <a:prstGeom prst="rect">
            <a:avLst/>
          </a:prstGeom>
        </p:spPr>
      </p:pic>
      <p:pic>
        <p:nvPicPr>
          <p:cNvPr id="4" name="図 3" descr="ve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4" y="3988161"/>
            <a:ext cx="7524127" cy="10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7"/>
    </mc:Choice>
    <mc:Fallback xmlns="">
      <p:transition xmlns:p14="http://schemas.microsoft.com/office/powerpoint/2010/main" spd="slow" advTm="477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yuso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8" y="3217332"/>
            <a:ext cx="5319158" cy="30338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Chalkboard"/>
                <a:cs typeface="Chalkboard"/>
              </a:rPr>
              <a:t>定理</a:t>
            </a:r>
            <a:r>
              <a:rPr lang="en-US" altLang="ja-JP" dirty="0" smtClean="0">
                <a:latin typeface="+mj-ea"/>
              </a:rPr>
              <a:t>① </a:t>
            </a:r>
            <a:r>
              <a:rPr lang="en-US" altLang="ja-JP" dirty="0">
                <a:latin typeface="+mj-ea"/>
              </a:rPr>
              <a:t>: </a:t>
            </a:r>
            <a:br>
              <a:rPr lang="en-US" altLang="ja-JP" dirty="0">
                <a:latin typeface="+mj-ea"/>
              </a:rPr>
            </a:br>
            <a:r>
              <a:rPr lang="ja-JP" altLang="en-US" sz="3200" dirty="0">
                <a:latin typeface="+mj-ea"/>
              </a:rPr>
              <a:t>波数空間におけるエネルギー輸送</a:t>
            </a:r>
            <a:r>
              <a:rPr lang="en-US" altLang="ja-JP" sz="3200" dirty="0">
                <a:latin typeface="+mj-ea"/>
              </a:rPr>
              <a:t> - 2</a:t>
            </a:r>
            <a:endParaRPr kumimoji="1" lang="ja-JP" altLang="en-US" sz="32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4448" y="1878775"/>
            <a:ext cx="8454996" cy="1338558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波数空間におけるエネルギーの輸送は次の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種類しかない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大きいスケールと小さいスケールから</a:t>
            </a:r>
            <a:r>
              <a:rPr lang="en-US" altLang="ja-JP" dirty="0"/>
              <a:t>, </a:t>
            </a:r>
            <a:r>
              <a:rPr lang="ja-JP" altLang="en-US" dirty="0"/>
              <a:t>中間のスケールに</a:t>
            </a:r>
            <a:r>
              <a:rPr lang="ja-JP" altLang="en-US" dirty="0" smtClean="0"/>
              <a:t>向けて</a:t>
            </a:r>
            <a:endParaRPr lang="en-US" altLang="ja-JP" dirty="0" smtClean="0"/>
          </a:p>
          <a:p>
            <a:pPr lvl="1"/>
            <a:r>
              <a:rPr lang="ja-JP" altLang="en-US" dirty="0"/>
              <a:t>中間のスケールから</a:t>
            </a:r>
            <a:r>
              <a:rPr lang="en-US" altLang="ja-JP" dirty="0"/>
              <a:t>, </a:t>
            </a:r>
            <a:r>
              <a:rPr lang="ja-JP" altLang="en-US" dirty="0"/>
              <a:t>大きなスケールと小さなスケールに</a:t>
            </a:r>
            <a:r>
              <a:rPr lang="ja-JP" altLang="en-US" dirty="0" smtClean="0"/>
              <a:t>向けて</a:t>
            </a:r>
          </a:p>
        </p:txBody>
      </p:sp>
      <p:pic>
        <p:nvPicPr>
          <p:cNvPr id="6" name="図 5" descr="setsume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5" y="5342914"/>
            <a:ext cx="4038139" cy="9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7"/>
    </mc:Choice>
    <mc:Fallback xmlns="">
      <p:transition xmlns:p14="http://schemas.microsoft.com/office/powerpoint/2010/main" spd="slow" advTm="477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j-ea"/>
              </a:rPr>
              <a:t>定理</a:t>
            </a:r>
            <a:r>
              <a:rPr lang="en-US" altLang="ja-JP" dirty="0" smtClean="0">
                <a:latin typeface="+mj-ea"/>
              </a:rPr>
              <a:t>② : </a:t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擾乱を与えた場合の安定性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474" y="2208874"/>
            <a:ext cx="8333220" cy="3252126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基本場としてスケールの最も大きな</a:t>
            </a:r>
            <a:r>
              <a:rPr lang="ja-JP" altLang="en-US" sz="2800" dirty="0" smtClean="0"/>
              <a:t>流れ</a:t>
            </a:r>
            <a:r>
              <a:rPr kumimoji="1" lang="ja-JP" altLang="en-US" sz="2800" dirty="0" smtClean="0"/>
              <a:t>が与えられているときの基本場の安定性</a:t>
            </a:r>
            <a:endParaRPr kumimoji="1" lang="en-US" altLang="ja-JP" sz="2800" dirty="0" smtClean="0"/>
          </a:p>
          <a:p>
            <a:pPr lvl="1"/>
            <a:r>
              <a:rPr lang="ja-JP" altLang="en-US" sz="2400" dirty="0"/>
              <a:t>初期に与えられた擾乱のエンストロフィーが小さい場合</a:t>
            </a:r>
            <a:r>
              <a:rPr lang="en-US" altLang="ja-JP" sz="2400" dirty="0"/>
              <a:t>, </a:t>
            </a:r>
            <a:r>
              <a:rPr lang="ja-JP" altLang="en-US" sz="2400" dirty="0" smtClean="0"/>
              <a:t>基本場は安定</a:t>
            </a:r>
            <a:endParaRPr lang="en-US" altLang="ja-JP" sz="2400" dirty="0" smtClean="0"/>
          </a:p>
          <a:p>
            <a:pPr lvl="2"/>
            <a:r>
              <a:rPr kumimoji="1" lang="ja-JP" altLang="en-US" sz="2400" dirty="0" smtClean="0"/>
              <a:t>擾乱は成長し続けず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基本場に収束する</a:t>
            </a:r>
            <a:endParaRPr kumimoji="1" lang="en-US" altLang="ja-JP" sz="2400" dirty="0" smtClean="0"/>
          </a:p>
          <a:p>
            <a:pPr lvl="1"/>
            <a:r>
              <a:rPr lang="ja-JP" altLang="en-US" sz="2400" dirty="0"/>
              <a:t>初期に与えられた擾乱のエネルギーが</a:t>
            </a:r>
            <a:r>
              <a:rPr lang="ja-JP" altLang="en-US" sz="2400" dirty="0" smtClean="0"/>
              <a:t>小さい場合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基本場は安定で</a:t>
            </a:r>
            <a:r>
              <a:rPr lang="ja-JP" altLang="en-US" sz="2400" dirty="0"/>
              <a:t>あるとは</a:t>
            </a:r>
            <a:r>
              <a:rPr lang="ja-JP" altLang="en-US" sz="2400" dirty="0" smtClean="0"/>
              <a:t>限らない</a:t>
            </a:r>
            <a:endParaRPr lang="en-US" altLang="ja-JP" sz="24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9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4"/>
    </mc:Choice>
    <mc:Fallback xmlns="">
      <p:transition xmlns:p14="http://schemas.microsoft.com/office/powerpoint/2010/main" spd="slow" advTm="383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497106"/>
          </a:xfrm>
        </p:spPr>
        <p:txBody>
          <a:bodyPr/>
          <a:lstStyle/>
          <a:p>
            <a:r>
              <a:rPr lang="ja-JP" altLang="en-US" sz="2000" dirty="0" smtClean="0">
                <a:latin typeface="+mn-ea"/>
                <a:ea typeface="+mn-ea"/>
              </a:rPr>
              <a:t>定理</a:t>
            </a:r>
            <a:r>
              <a:rPr lang="en-US" altLang="ja-JP" sz="2000" dirty="0" smtClean="0">
                <a:latin typeface="+mn-ea"/>
                <a:ea typeface="+mn-ea"/>
              </a:rPr>
              <a:t>②</a:t>
            </a:r>
            <a:r>
              <a:rPr lang="ja-JP" altLang="en-US" sz="2000" dirty="0" smtClean="0">
                <a:latin typeface="+mn-ea"/>
                <a:ea typeface="+mn-ea"/>
              </a:rPr>
              <a:t>の証明</a:t>
            </a:r>
            <a:r>
              <a:rPr lang="en-US" altLang="ja-JP" sz="2000" dirty="0" smtClean="0">
                <a:latin typeface="+mn-ea"/>
                <a:ea typeface="+mn-ea"/>
              </a:rPr>
              <a:t> : </a:t>
            </a:r>
            <a:r>
              <a:rPr lang="ja-JP" altLang="en-US" sz="2000" dirty="0" smtClean="0">
                <a:latin typeface="+mn-ea"/>
                <a:ea typeface="+mn-ea"/>
              </a:rPr>
              <a:t>補助定理その</a:t>
            </a:r>
            <a:r>
              <a:rPr lang="en-US" altLang="ja-JP" sz="2000" dirty="0" smtClean="0">
                <a:latin typeface="+mn-ea"/>
                <a:ea typeface="+mn-ea"/>
              </a:rPr>
              <a:t>1</a:t>
            </a:r>
            <a:r>
              <a:rPr lang="en-US" altLang="ja-JP" sz="3400" dirty="0" smtClean="0">
                <a:latin typeface="+mn-ea"/>
                <a:ea typeface="+mn-ea"/>
              </a:rPr>
              <a:t/>
            </a:r>
            <a:br>
              <a:rPr lang="en-US" altLang="ja-JP" sz="3400" dirty="0" smtClean="0">
                <a:latin typeface="+mn-ea"/>
                <a:ea typeface="+mn-ea"/>
              </a:rPr>
            </a:br>
            <a:r>
              <a:rPr lang="ja-JP" altLang="en-US" sz="3400" dirty="0" smtClean="0">
                <a:latin typeface="+mn-ea"/>
                <a:ea typeface="+mn-ea"/>
              </a:rPr>
              <a:t>初期</a:t>
            </a:r>
            <a:r>
              <a:rPr lang="ja-JP" altLang="en-US" sz="3400" dirty="0">
                <a:latin typeface="+mn-ea"/>
                <a:ea typeface="+mn-ea"/>
              </a:rPr>
              <a:t>状態から</a:t>
            </a:r>
            <a:r>
              <a:rPr lang="ja-JP" altLang="en-US" sz="3400" dirty="0" smtClean="0">
                <a:latin typeface="+mn-ea"/>
                <a:ea typeface="+mn-ea"/>
              </a:rPr>
              <a:t>の特定以上の波数への</a:t>
            </a:r>
            <a:r>
              <a:rPr lang="en-US" altLang="ja-JP" sz="3400" dirty="0" smtClean="0">
                <a:latin typeface="+mn-ea"/>
                <a:ea typeface="+mn-ea"/>
              </a:rPr>
              <a:t/>
            </a:r>
            <a:br>
              <a:rPr lang="en-US" altLang="ja-JP" sz="3400" dirty="0" smtClean="0">
                <a:latin typeface="+mn-ea"/>
                <a:ea typeface="+mn-ea"/>
              </a:rPr>
            </a:br>
            <a:r>
              <a:rPr lang="ja-JP" altLang="en-US" sz="3400" dirty="0" smtClean="0">
                <a:latin typeface="+mn-ea"/>
                <a:ea typeface="+mn-ea"/>
              </a:rPr>
              <a:t>エネルギー</a:t>
            </a:r>
            <a:r>
              <a:rPr lang="ja-JP" altLang="en-US" sz="3400" dirty="0">
                <a:latin typeface="+mn-ea"/>
                <a:ea typeface="+mn-ea"/>
              </a:rPr>
              <a:t>輸送の</a:t>
            </a:r>
            <a:r>
              <a:rPr lang="ja-JP" altLang="en-US" sz="3400" dirty="0" smtClean="0">
                <a:latin typeface="+mn-ea"/>
                <a:ea typeface="+mn-ea"/>
              </a:rPr>
              <a:t>上限</a:t>
            </a:r>
            <a:r>
              <a:rPr lang="en-US" altLang="ja-JP" sz="3400" dirty="0" smtClean="0">
                <a:latin typeface="+mn-ea"/>
                <a:ea typeface="+mn-ea"/>
              </a:rPr>
              <a:t> </a:t>
            </a:r>
            <a:br>
              <a:rPr lang="en-US" altLang="ja-JP" sz="3400" dirty="0" smtClean="0">
                <a:latin typeface="+mn-ea"/>
                <a:ea typeface="+mn-ea"/>
              </a:rPr>
            </a:br>
            <a:r>
              <a:rPr lang="ja-JP" altLang="en-US" sz="3400" dirty="0" smtClean="0">
                <a:latin typeface="+mn-ea"/>
                <a:ea typeface="+mn-ea"/>
              </a:rPr>
              <a:t> </a:t>
            </a:r>
            <a:endParaRPr lang="ja-JP" altLang="en-US" sz="3400" dirty="0">
              <a:latin typeface="+mn-ea"/>
              <a:ea typeface="+mn-ea"/>
            </a:endParaRPr>
          </a:p>
        </p:txBody>
      </p:sp>
      <p:pic>
        <p:nvPicPr>
          <p:cNvPr id="11" name="図 10" descr="h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981200"/>
            <a:ext cx="7055556" cy="1717802"/>
          </a:xfrm>
          <a:prstGeom prst="rect">
            <a:avLst/>
          </a:prstGeom>
        </p:spPr>
      </p:pic>
      <p:sp>
        <p:nvSpPr>
          <p:cNvPr id="13" name="コンテンツ プレースホルダー 12"/>
          <p:cNvSpPr>
            <a:spLocks noGrp="1"/>
          </p:cNvSpPr>
          <p:nvPr>
            <p:ph idx="1"/>
          </p:nvPr>
        </p:nvSpPr>
        <p:spPr>
          <a:xfrm>
            <a:off x="498474" y="3699002"/>
            <a:ext cx="7556313" cy="134249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ただし</a:t>
            </a:r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pic>
        <p:nvPicPr>
          <p:cNvPr id="15" name="図 14" descr="def-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4274654"/>
            <a:ext cx="7775222" cy="19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5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発表用">
  <a:themeElements>
    <a:clrScheme name="アドバンテージ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ペーパー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ドバンテージ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発表用.thmx</Template>
  <TotalTime>8785</TotalTime>
  <Words>730</Words>
  <Application>Microsoft Macintosh PowerPoint</Application>
  <PresentationFormat>画面に合わせる (4:3)</PresentationFormat>
  <Paragraphs>90</Paragraphs>
  <Slides>14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発表用</vt:lpstr>
      <vt:lpstr>非粘性非圧縮2次元順圧流体における波数空間内のエネルギー変換過程に関する考察</vt:lpstr>
      <vt:lpstr>はじめに - なぜ2次元乱流か -</vt:lpstr>
      <vt:lpstr>本研究の目標</vt:lpstr>
      <vt:lpstr>問題設定</vt:lpstr>
      <vt:lpstr>保存則の書き換え</vt:lpstr>
      <vt:lpstr>定理① :  波数空間におけるエネルギー輸送 - 1</vt:lpstr>
      <vt:lpstr>定理① :  波数空間におけるエネルギー輸送 - 2</vt:lpstr>
      <vt:lpstr>定理② :  擾乱を与えた場合の安定性</vt:lpstr>
      <vt:lpstr>定理②の証明 : 補助定理その1 初期状態からの特定以上の波数への エネルギー輸送の上限   </vt:lpstr>
      <vt:lpstr>結論②の証明 :  安定性を評価する場の設定</vt:lpstr>
      <vt:lpstr>結論②の証明 : 補助定理その2 時間発展後の擾乱と 初期の全エネルギーとの比</vt:lpstr>
      <vt:lpstr>結論②の証明 : 仮定その1 初期擾乱のエンストロフィーが 小さい場合</vt:lpstr>
      <vt:lpstr>結論②の証明 : 仮定その2 初期擾乱のエネルギーが小さい場合</vt:lpstr>
      <vt:lpstr>まとめ</vt:lpstr>
    </vt:vector>
  </TitlesOfParts>
  <Company>神戸大学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非粘性非圧縮2次元順圧流体に対する波数空間内のエネルギー変換過程に関する考察</dc:title>
  <dc:creator>岡崎 正悟</dc:creator>
  <cp:lastModifiedBy>岡崎 正悟</cp:lastModifiedBy>
  <cp:revision>98</cp:revision>
  <dcterms:created xsi:type="dcterms:W3CDTF">2015-02-10T08:16:29Z</dcterms:created>
  <dcterms:modified xsi:type="dcterms:W3CDTF">2015-03-01T03:02:56Z</dcterms:modified>
</cp:coreProperties>
</file>