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958" r:id="rId2"/>
    <p:sldId id="959" r:id="rId3"/>
    <p:sldId id="976" r:id="rId4"/>
    <p:sldId id="640" r:id="rId5"/>
    <p:sldId id="726" r:id="rId6"/>
    <p:sldId id="750" r:id="rId7"/>
    <p:sldId id="862" r:id="rId8"/>
    <p:sldId id="918" r:id="rId9"/>
    <p:sldId id="977" r:id="rId10"/>
    <p:sldId id="973" r:id="rId11"/>
    <p:sldId id="969" r:id="rId12"/>
    <p:sldId id="970" r:id="rId13"/>
    <p:sldId id="968" r:id="rId14"/>
    <p:sldId id="971" r:id="rId15"/>
    <p:sldId id="955" r:id="rId16"/>
    <p:sldId id="979" r:id="rId17"/>
    <p:sldId id="919" r:id="rId18"/>
    <p:sldId id="878" r:id="rId19"/>
    <p:sldId id="927" r:id="rId20"/>
    <p:sldId id="928" r:id="rId21"/>
    <p:sldId id="929" r:id="rId22"/>
    <p:sldId id="879" r:id="rId23"/>
    <p:sldId id="812" r:id="rId24"/>
    <p:sldId id="867" r:id="rId25"/>
    <p:sldId id="920" r:id="rId26"/>
    <p:sldId id="868" r:id="rId27"/>
    <p:sldId id="935" r:id="rId28"/>
    <p:sldId id="936" r:id="rId29"/>
    <p:sldId id="938" r:id="rId30"/>
    <p:sldId id="939" r:id="rId31"/>
    <p:sldId id="954" r:id="rId32"/>
    <p:sldId id="974" r:id="rId33"/>
    <p:sldId id="947" r:id="rId34"/>
    <p:sldId id="948" r:id="rId35"/>
    <p:sldId id="949" r:id="rId36"/>
    <p:sldId id="950" r:id="rId37"/>
    <p:sldId id="951" r:id="rId38"/>
    <p:sldId id="980" r:id="rId39"/>
    <p:sldId id="981" r:id="rId40"/>
    <p:sldId id="982" r:id="rId41"/>
  </p:sldIdLst>
  <p:sldSz cx="9144000" cy="6858000" type="screen4x3"/>
  <p:notesSz cx="6992938" cy="9278938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lnSpc>
        <a:spcPct val="90000"/>
      </a:lnSpc>
      <a:spcBef>
        <a:spcPct val="20000"/>
      </a:spcBef>
      <a:spcAft>
        <a:spcPct val="0"/>
      </a:spcAft>
      <a:buClr>
        <a:schemeClr val="tx1"/>
      </a:buClr>
      <a:buSzPct val="113000"/>
      <a:buChar char="•"/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90000"/>
      </a:lnSpc>
      <a:spcBef>
        <a:spcPct val="20000"/>
      </a:spcBef>
      <a:spcAft>
        <a:spcPct val="0"/>
      </a:spcAft>
      <a:buClr>
        <a:schemeClr val="tx1"/>
      </a:buClr>
      <a:buSzPct val="113000"/>
      <a:buChar char="•"/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lnSpc>
        <a:spcPct val="90000"/>
      </a:lnSpc>
      <a:spcBef>
        <a:spcPct val="20000"/>
      </a:spcBef>
      <a:spcAft>
        <a:spcPct val="0"/>
      </a:spcAft>
      <a:buClr>
        <a:schemeClr val="tx1"/>
      </a:buClr>
      <a:buSzPct val="113000"/>
      <a:buChar char="•"/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lnSpc>
        <a:spcPct val="90000"/>
      </a:lnSpc>
      <a:spcBef>
        <a:spcPct val="20000"/>
      </a:spcBef>
      <a:spcAft>
        <a:spcPct val="0"/>
      </a:spcAft>
      <a:buClr>
        <a:schemeClr val="tx1"/>
      </a:buClr>
      <a:buSzPct val="113000"/>
      <a:buChar char="•"/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lnSpc>
        <a:spcPct val="90000"/>
      </a:lnSpc>
      <a:spcBef>
        <a:spcPct val="20000"/>
      </a:spcBef>
      <a:spcAft>
        <a:spcPct val="0"/>
      </a:spcAft>
      <a:buClr>
        <a:schemeClr val="tx1"/>
      </a:buClr>
      <a:buSzPct val="113000"/>
      <a:buChar char="•"/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2">
          <p15:clr>
            <a:srgbClr val="A4A3A4"/>
          </p15:clr>
        </p15:guide>
        <p15:guide id="2" pos="220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98C2"/>
    <a:srgbClr val="FF47A3"/>
    <a:srgbClr val="BF2A28"/>
    <a:srgbClr val="A02422"/>
    <a:srgbClr val="B00000"/>
    <a:srgbClr val="FFFF00"/>
    <a:srgbClr val="000000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4"/>
    <p:restoredTop sz="91479" autoAdjust="0"/>
  </p:normalViewPr>
  <p:slideViewPr>
    <p:cSldViewPr snapToGrid="0">
      <p:cViewPr varScale="1">
        <p:scale>
          <a:sx n="72" d="100"/>
          <a:sy n="72" d="100"/>
        </p:scale>
        <p:origin x="-918" y="90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68"/>
    </p:cViewPr>
  </p:sorterViewPr>
  <p:notesViewPr>
    <p:cSldViewPr snapToGrid="0">
      <p:cViewPr varScale="1">
        <p:scale>
          <a:sx n="40" d="100"/>
          <a:sy n="40" d="100"/>
        </p:scale>
        <p:origin x="-1386" y="-78"/>
      </p:cViewPr>
      <p:guideLst>
        <p:guide orient="horz" pos="2922"/>
        <p:guide pos="220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34302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712788"/>
            <a:ext cx="4594225" cy="34464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xmlns="" val="1984620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lnSpc>
        <a:spcPct val="88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020763" y="635000"/>
            <a:ext cx="4129087" cy="3175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5123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822325" y="4022725"/>
            <a:ext cx="4522788" cy="3810000"/>
          </a:xfrm>
          <a:prstGeom prst="rect">
            <a:avLst/>
          </a:prstGeo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439" tIns="41720" rIns="83439" bIns="41720" anchor="ctr"/>
          <a:lstStyle>
            <a:lvl1pPr defTabSz="4572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88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88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88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88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475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0711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7513" y="142875"/>
            <a:ext cx="2185987" cy="6246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4788" y="142875"/>
            <a:ext cx="6410325" cy="6246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4998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63563" y="142875"/>
            <a:ext cx="8004175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4788" y="757238"/>
            <a:ext cx="4297362" cy="2740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4550" y="757238"/>
            <a:ext cx="4298950" cy="2740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04788" y="3649663"/>
            <a:ext cx="4297362" cy="2740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4550" y="3649663"/>
            <a:ext cx="4298950" cy="2740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2511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563" y="142875"/>
            <a:ext cx="8004175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4788" y="757238"/>
            <a:ext cx="4297362" cy="5632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550" y="757238"/>
            <a:ext cx="4298950" cy="5632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3524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563" y="142875"/>
            <a:ext cx="8004175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4788" y="757238"/>
            <a:ext cx="4297362" cy="5632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4550" y="757238"/>
            <a:ext cx="4298950" cy="2740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4550" y="3649663"/>
            <a:ext cx="4298950" cy="2740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476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563" y="142875"/>
            <a:ext cx="8004175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4788" y="757238"/>
            <a:ext cx="4297362" cy="5632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4550" y="757238"/>
            <a:ext cx="4298950" cy="2740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4550" y="3649663"/>
            <a:ext cx="4298950" cy="2740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5801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190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64556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4788" y="757238"/>
            <a:ext cx="4297362" cy="5632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550" y="757238"/>
            <a:ext cx="4298950" cy="5632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7698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987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295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02205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199767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86845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4625975" y="6583363"/>
            <a:ext cx="68738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4"/>
          <p:cNvSpPr>
            <a:spLocks noChangeArrowheads="1"/>
          </p:cNvSpPr>
          <p:nvPr/>
        </p:nvSpPr>
        <p:spPr bwMode="auto">
          <a:xfrm>
            <a:off x="4083050" y="917575"/>
            <a:ext cx="127635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4788" y="757238"/>
            <a:ext cx="8748712" cy="56324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" tIns="49212" rIns="18288" bIns="492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Major Point</a:t>
            </a:r>
          </a:p>
          <a:p>
            <a:pPr lvl="1"/>
            <a:r>
              <a:rPr lang="en-US"/>
              <a:t>Sub Point</a:t>
            </a:r>
          </a:p>
          <a:p>
            <a:pPr lvl="2"/>
            <a:r>
              <a:rPr lang="en-US"/>
              <a:t>Secondary Point</a:t>
            </a:r>
          </a:p>
          <a:p>
            <a:pPr lvl="3"/>
            <a:r>
              <a:rPr lang="en-US"/>
              <a:t>Tertiary Point</a:t>
            </a:r>
          </a:p>
        </p:txBody>
      </p:sp>
      <p:sp>
        <p:nvSpPr>
          <p:cNvPr id="1036" name="Text Box 12"/>
          <p:cNvSpPr txBox="1">
            <a:spLocks noChangeArrowheads="1"/>
          </p:cNvSpPr>
          <p:nvPr userDrawn="1"/>
        </p:nvSpPr>
        <p:spPr bwMode="auto">
          <a:xfrm>
            <a:off x="231775" y="6183313"/>
            <a:ext cx="352425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400" i="1" smtClean="0"/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1400" i="1" smtClean="0"/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63563" y="142875"/>
            <a:ext cx="8004175" cy="71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Arial" charset="0"/>
        </a:defRPr>
      </a:lvl6pPr>
      <a:lvl7pPr marL="914400"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Arial" charset="0"/>
        </a:defRPr>
      </a:lvl7pPr>
      <a:lvl8pPr marL="1371600"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Arial" charset="0"/>
        </a:defRPr>
      </a:lvl8pPr>
      <a:lvl9pPr marL="1828800" algn="ctr" defTabSz="9779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63DE8"/>
          </a:solidFill>
          <a:latin typeface="Arial" charset="0"/>
        </a:defRPr>
      </a:lvl9pPr>
    </p:titleStyle>
    <p:bodyStyle>
      <a:lvl1pPr marL="366713" indent="-366713" algn="l" defTabSz="97790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13000"/>
        <a:buChar char="•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95338" indent="-306388" algn="l" defTabSz="9779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chemeClr val="tx1"/>
          </a:solidFill>
          <a:latin typeface="+mn-lt"/>
          <a:ea typeface="ＭＳ Ｐゴシック" charset="-128"/>
        </a:defRPr>
      </a:lvl2pPr>
      <a:lvl3pPr marL="1222375" indent="-244475" algn="l" defTabSz="977900" rtl="0" eaLnBrk="0" fontAlgn="base" hangingPunct="0">
        <a:spcBef>
          <a:spcPct val="20000"/>
        </a:spcBef>
        <a:spcAft>
          <a:spcPct val="0"/>
        </a:spcAft>
        <a:buSzPct val="93000"/>
        <a:buChar char="•"/>
        <a:defRPr b="1">
          <a:solidFill>
            <a:schemeClr val="tx1"/>
          </a:solidFill>
          <a:latin typeface="+mn-lt"/>
          <a:ea typeface="ＭＳ Ｐゴシック" charset="-128"/>
        </a:defRPr>
      </a:lvl3pPr>
      <a:lvl4pPr marL="1712913" indent="-246063" algn="l" defTabSz="977900" rtl="0" eaLnBrk="0" fontAlgn="base" hangingPunct="0">
        <a:spcBef>
          <a:spcPct val="20000"/>
        </a:spcBef>
        <a:spcAft>
          <a:spcPct val="0"/>
        </a:spcAft>
        <a:buSzPct val="93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4pPr>
      <a:lvl5pPr marL="2201863" indent="-244475" algn="l" defTabSz="9779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659063" indent="-244475" algn="l" defTabSz="9779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3116263" indent="-244475" algn="l" defTabSz="9779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573463" indent="-244475" algn="l" defTabSz="9779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4030663" indent="-244475" algn="l" defTabSz="977900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9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 descr="182103main_spitzer20070711a-b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51025" y="-258763"/>
            <a:ext cx="10995025" cy="1088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101600" y="666750"/>
            <a:ext cx="8699500" cy="98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160" tIns="46080" rIns="92160" bIns="4608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endParaRPr lang="en-GB" sz="5400" dirty="0" smtClean="0">
              <a:latin typeface="Garamond" charset="0"/>
            </a:endParaRP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r>
              <a:rPr lang="en-GB" sz="5400" dirty="0" smtClean="0">
                <a:latin typeface="Garamond" charset="0"/>
              </a:rPr>
              <a:t>Atmospheric Circulation of hot </a:t>
            </a:r>
            <a:r>
              <a:rPr lang="en-GB" sz="5400" dirty="0" err="1" smtClean="0">
                <a:latin typeface="Garamond" charset="0"/>
              </a:rPr>
              <a:t>Jupiters</a:t>
            </a:r>
            <a:endParaRPr lang="en-GB" sz="5400" dirty="0">
              <a:latin typeface="Garamond" charset="0"/>
            </a:endParaRP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endParaRPr lang="en-GB" sz="4000" dirty="0" smtClean="0">
              <a:latin typeface="Garamond" charset="0"/>
            </a:endParaRP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endParaRPr lang="en-GB" sz="4000" dirty="0">
              <a:latin typeface="Garamond" charset="0"/>
            </a:endParaRP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r>
              <a:rPr lang="en-GB" sz="4800" dirty="0">
                <a:latin typeface="Garamond" charset="0"/>
              </a:rPr>
              <a:t>    </a:t>
            </a:r>
            <a:r>
              <a:rPr lang="en-GB" sz="4800" dirty="0">
                <a:latin typeface="Microsoft Sans Serif" charset="0"/>
              </a:rPr>
              <a:t>Adam Showman</a:t>
            </a: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r>
              <a:rPr lang="en-GB" sz="4800" dirty="0">
                <a:latin typeface="Microsoft Sans Serif" charset="0"/>
              </a:rPr>
              <a:t>    </a:t>
            </a:r>
            <a:r>
              <a:rPr lang="en-GB" sz="4000" dirty="0">
                <a:latin typeface="Microsoft Sans Serif" charset="0"/>
              </a:rPr>
              <a:t>University of Arizona</a:t>
            </a: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endParaRPr lang="en-GB" sz="3600" dirty="0">
              <a:latin typeface="Microsoft Sans Serif" charset="0"/>
            </a:endParaRP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r>
              <a:rPr lang="en-GB" sz="2400" dirty="0">
                <a:latin typeface="Microsoft Sans Serif" charset="0"/>
              </a:rPr>
              <a:t>Collaborators: </a:t>
            </a:r>
            <a:r>
              <a:rPr lang="en-GB" sz="2400" dirty="0" err="1" smtClean="0">
                <a:latin typeface="Microsoft Sans Serif" charset="0"/>
              </a:rPr>
              <a:t>Nikole</a:t>
            </a:r>
            <a:r>
              <a:rPr lang="en-GB" sz="2400" dirty="0" smtClean="0">
                <a:latin typeface="Microsoft Sans Serif" charset="0"/>
              </a:rPr>
              <a:t> Lewis, Tad </a:t>
            </a:r>
            <a:r>
              <a:rPr lang="en-GB" sz="2400" dirty="0" err="1" smtClean="0">
                <a:latin typeface="Microsoft Sans Serif" charset="0"/>
              </a:rPr>
              <a:t>Komacek</a:t>
            </a:r>
            <a:r>
              <a:rPr lang="en-GB" sz="2400" dirty="0" smtClean="0">
                <a:latin typeface="Microsoft Sans Serif" charset="0"/>
              </a:rPr>
              <a:t>, Jonathan </a:t>
            </a:r>
            <a:r>
              <a:rPr lang="en-GB" sz="2400" dirty="0">
                <a:latin typeface="Microsoft Sans Serif" charset="0"/>
              </a:rPr>
              <a:t>Fortney, Lorenzo </a:t>
            </a:r>
            <a:r>
              <a:rPr lang="en-GB" sz="2400" dirty="0" err="1">
                <a:latin typeface="Microsoft Sans Serif" charset="0"/>
              </a:rPr>
              <a:t>Polvani</a:t>
            </a:r>
            <a:r>
              <a:rPr lang="en-GB" sz="2400" dirty="0">
                <a:latin typeface="Microsoft Sans Serif" charset="0"/>
              </a:rPr>
              <a:t>, Yuan </a:t>
            </a:r>
            <a:r>
              <a:rPr lang="en-GB" sz="2400" dirty="0" err="1">
                <a:latin typeface="Microsoft Sans Serif" charset="0"/>
              </a:rPr>
              <a:t>Lian</a:t>
            </a:r>
            <a:r>
              <a:rPr lang="en-GB" sz="2400" dirty="0">
                <a:latin typeface="Microsoft Sans Serif" charset="0"/>
              </a:rPr>
              <a:t>, Mark </a:t>
            </a:r>
            <a:r>
              <a:rPr lang="en-GB" sz="2400" dirty="0" smtClean="0">
                <a:latin typeface="Microsoft Sans Serif" charset="0"/>
              </a:rPr>
              <a:t>Marley, </a:t>
            </a:r>
            <a:r>
              <a:rPr lang="en-GB" sz="2400" dirty="0" err="1">
                <a:latin typeface="Microsoft Sans Serif" charset="0"/>
              </a:rPr>
              <a:t>Yohai</a:t>
            </a:r>
            <a:r>
              <a:rPr lang="en-GB" sz="2400" dirty="0">
                <a:latin typeface="Microsoft Sans Serif" charset="0"/>
              </a:rPr>
              <a:t> </a:t>
            </a:r>
            <a:r>
              <a:rPr lang="en-GB" sz="2400" dirty="0" err="1">
                <a:latin typeface="Microsoft Sans Serif" charset="0"/>
              </a:rPr>
              <a:t>Kaspi</a:t>
            </a:r>
            <a:r>
              <a:rPr lang="en-GB" sz="2400" dirty="0">
                <a:latin typeface="Microsoft Sans Serif" charset="0"/>
              </a:rPr>
              <a:t>, Tiffany </a:t>
            </a:r>
            <a:r>
              <a:rPr lang="en-GB" sz="2400" dirty="0" err="1">
                <a:latin typeface="Microsoft Sans Serif" charset="0"/>
              </a:rPr>
              <a:t>Kataria</a:t>
            </a:r>
            <a:endParaRPr lang="en-GB" sz="2400" dirty="0">
              <a:latin typeface="Microsoft Sans Serif" charset="0"/>
            </a:endParaRP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r>
              <a:rPr lang="en-GB" sz="4800" dirty="0">
                <a:latin typeface="Microsoft Sans Serif" charset="0"/>
              </a:rPr>
              <a:t>         </a:t>
            </a: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r>
              <a:rPr lang="en-GB" sz="6000" dirty="0">
                <a:latin typeface="Arial" charset="0"/>
              </a:rPr>
              <a:t> </a:t>
            </a:r>
          </a:p>
          <a:p>
            <a:pPr algn="ctr"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endParaRPr lang="en-GB" sz="6000" dirty="0">
              <a:latin typeface="Arial" charset="0"/>
            </a:endParaRPr>
          </a:p>
          <a:p>
            <a:pPr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r>
              <a:rPr lang="en-GB" sz="3600" dirty="0">
                <a:solidFill>
                  <a:srgbClr val="CCFFFF"/>
                </a:solidFill>
              </a:rPr>
              <a:t> </a:t>
            </a:r>
            <a:r>
              <a:rPr lang="en-GB" sz="4800" dirty="0">
                <a:solidFill>
                  <a:srgbClr val="CCFFFF"/>
                </a:solidFill>
              </a:rPr>
              <a:t> </a:t>
            </a:r>
          </a:p>
          <a:p>
            <a:pPr eaLnBrk="1" hangingPunct="1">
              <a:lnSpc>
                <a:spcPct val="8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0"/>
              <a:buNone/>
            </a:pPr>
            <a:endParaRPr lang="en-GB" sz="4800" dirty="0">
              <a:solidFill>
                <a:srgbClr val="C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9792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355600" y="-50800"/>
            <a:ext cx="4699000" cy="715963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Comparisons of data to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GCMs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4" name="Picture 6" descr="knutson-2012-lc-sychrono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1963" y="585699"/>
            <a:ext cx="3690937" cy="222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 rot="16200000">
            <a:off x="7525601" y="837463"/>
            <a:ext cx="2595563" cy="5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/>
              <a:t>Showman et al. (2009</a:t>
            </a:r>
            <a:r>
              <a:rPr lang="en-US" sz="1600" dirty="0" smtClean="0"/>
              <a:t>), Knutson et al. (2012)</a:t>
            </a:r>
            <a:endParaRPr lang="en-US" sz="1600" dirty="0"/>
          </a:p>
        </p:txBody>
      </p:sp>
      <p:sp>
        <p:nvSpPr>
          <p:cNvPr id="13317" name="TextBox 5"/>
          <p:cNvSpPr txBox="1">
            <a:spLocks noChangeArrowheads="1"/>
          </p:cNvSpPr>
          <p:nvPr/>
        </p:nvSpPr>
        <p:spPr bwMode="auto">
          <a:xfrm rot="16200000">
            <a:off x="7870962" y="3495407"/>
            <a:ext cx="1939654" cy="31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 err="1" smtClean="0"/>
              <a:t>Kataria</a:t>
            </a:r>
            <a:r>
              <a:rPr lang="en-US" sz="1600" dirty="0" smtClean="0"/>
              <a:t> </a:t>
            </a:r>
            <a:r>
              <a:rPr lang="en-US" sz="1600" dirty="0"/>
              <a:t>et al. (</a:t>
            </a:r>
            <a:r>
              <a:rPr lang="en-US" sz="1600" dirty="0" smtClean="0"/>
              <a:t>2015)</a:t>
            </a:r>
            <a:endParaRPr lang="en-US" sz="1600" dirty="0"/>
          </a:p>
        </p:txBody>
      </p:sp>
      <p:pic>
        <p:nvPicPr>
          <p:cNvPr id="2" name="Picture 1" descr="knutson-etal-2012-day-night-spectr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6901" y="0"/>
            <a:ext cx="2846008" cy="2806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100" y="1295400"/>
            <a:ext cx="1545590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HD 189733b</a:t>
            </a:r>
            <a:endParaRPr lang="en-US" dirty="0"/>
          </a:p>
        </p:txBody>
      </p:sp>
      <p:pic>
        <p:nvPicPr>
          <p:cNvPr id="4" name="Picture 3" descr="kataria-etal-2015-LC-GCM-comparis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5300" y="2908300"/>
            <a:ext cx="3378199" cy="1790700"/>
          </a:xfrm>
          <a:prstGeom prst="rect">
            <a:avLst/>
          </a:prstGeom>
        </p:spPr>
      </p:pic>
      <p:pic>
        <p:nvPicPr>
          <p:cNvPr id="5" name="Picture 4" descr="zellem-etal-2012-LC-GCM-comparis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1001" y="4800600"/>
            <a:ext cx="3492500" cy="1943100"/>
          </a:xfrm>
          <a:prstGeom prst="rect">
            <a:avLst/>
          </a:prstGeom>
        </p:spPr>
      </p:pic>
      <p:pic>
        <p:nvPicPr>
          <p:cNvPr id="6" name="Picture 5" descr="kataria-etal-2015-dayside-spectra-GCM-comparis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2300" y="2933700"/>
            <a:ext cx="2959100" cy="1892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3454400"/>
            <a:ext cx="1381783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WASP-43b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900" y="5473700"/>
            <a:ext cx="1545590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HD 209458b</a:t>
            </a:r>
            <a:endParaRPr lang="en-US" dirty="0"/>
          </a:p>
        </p:txBody>
      </p:sp>
      <p:pic>
        <p:nvPicPr>
          <p:cNvPr id="7" name="Picture 6" descr="zellem-etal-2014-spectra-GCM-comparis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0700" y="4931752"/>
            <a:ext cx="3073400" cy="1723048"/>
          </a:xfrm>
          <a:prstGeom prst="rect">
            <a:avLst/>
          </a:prstGeom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 rot="16200000">
            <a:off x="7805001" y="5498363"/>
            <a:ext cx="2189163" cy="5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/>
              <a:t>Showman et al. (2009</a:t>
            </a:r>
            <a:r>
              <a:rPr lang="en-US" sz="1600" dirty="0" smtClean="0"/>
              <a:t>), </a:t>
            </a:r>
            <a:r>
              <a:rPr lang="en-US" sz="1600" dirty="0" err="1" smtClean="0"/>
              <a:t>Zellem</a:t>
            </a:r>
            <a:r>
              <a:rPr lang="en-US" sz="1600" dirty="0" smtClean="0"/>
              <a:t> et al.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79927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causes the equatorial superrotation?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200" dirty="0">
                <a:solidFill>
                  <a:srgbClr val="80008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</a:t>
            </a:r>
          </a:p>
          <a:p>
            <a:pPr>
              <a:buFontTx/>
              <a:buNone/>
            </a:pPr>
            <a:r>
              <a:rPr lang="en-US" sz="2200" dirty="0">
                <a:solidFill>
                  <a:srgbClr val="80008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2200" u="sng" dirty="0" smtClean="0">
                <a:solidFill>
                  <a:srgbClr val="80008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Hide’s </a:t>
            </a:r>
            <a:r>
              <a:rPr lang="en-US" sz="2200" u="sng" dirty="0">
                <a:solidFill>
                  <a:srgbClr val="80008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theorem:</a:t>
            </a:r>
            <a:r>
              <a:rPr lang="en-US" sz="22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200" dirty="0" err="1">
                <a:latin typeface="Times New Roman" charset="0"/>
                <a:ea typeface="ＭＳ Ｐゴシック" charset="0"/>
                <a:cs typeface="ＭＳ Ｐゴシック" charset="0"/>
              </a:rPr>
              <a:t>Superrotating</a:t>
            </a:r>
            <a:r>
              <a:rPr lang="en-US" sz="2200" dirty="0">
                <a:latin typeface="Times New Roman" charset="0"/>
                <a:ea typeface="ＭＳ Ｐゴシック" charset="0"/>
                <a:cs typeface="ＭＳ Ｐゴシック" charset="0"/>
              </a:rPr>
              <a:t> equatorial jets (corresponding to local maxima of angular momentum) cannot result from axisymmetric circulations (e.g., angular-momentum conserving Hadley cells).  </a:t>
            </a:r>
          </a:p>
          <a:p>
            <a:pPr>
              <a:buFontTx/>
              <a:buNone/>
            </a:pPr>
            <a:endParaRPr lang="en-US" sz="2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2200" dirty="0">
                <a:latin typeface="Times New Roman" charset="0"/>
                <a:ea typeface="ＭＳ Ｐゴシック" charset="0"/>
                <a:cs typeface="ＭＳ Ｐゴシック" charset="0"/>
              </a:rPr>
              <a:t>     Such jets must instead result from up-gradient momentum transport by waves and/or turbulence</a:t>
            </a:r>
          </a:p>
          <a:p>
            <a:pPr>
              <a:buFontTx/>
              <a:buNone/>
            </a:pPr>
            <a:endParaRPr lang="en-US" sz="2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    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This is a fairly common phenomenon in turbulence</a:t>
            </a:r>
            <a:r>
              <a:rPr lang="is-I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… the question is, in the present context, what is the specific mechanism?</a:t>
            </a: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2000" dirty="0">
                <a:solidFill>
                  <a:srgbClr val="80008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</a:t>
            </a: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2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2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2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8" name="Rectangle 8"/>
          <p:cNvSpPr>
            <a:spLocks noChangeArrowheads="1"/>
          </p:cNvSpPr>
          <p:nvPr/>
        </p:nvSpPr>
        <p:spPr bwMode="auto">
          <a:xfrm>
            <a:off x="334963" y="1100138"/>
            <a:ext cx="8562975" cy="12620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122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Simple models to isolate superrotation mechanism</a:t>
            </a:r>
          </a:p>
        </p:txBody>
      </p:sp>
      <p:sp>
        <p:nvSpPr>
          <p:cNvPr id="37893" name="Content Placeholder 2"/>
          <p:cNvSpPr>
            <a:spLocks noGrp="1"/>
          </p:cNvSpPr>
          <p:nvPr>
            <p:ph idx="1"/>
          </p:nvPr>
        </p:nvSpPr>
        <p:spPr>
          <a:xfrm>
            <a:off x="192088" y="896938"/>
            <a:ext cx="8748712" cy="5632450"/>
          </a:xfrm>
        </p:spPr>
        <p:txBody>
          <a:bodyPr/>
          <a:lstStyle/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To capture the mechanism in the simplest possible context, adopt the shallow-water equations for a single fluid layer:</a:t>
            </a: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     where  </a:t>
            </a:r>
            <a:r>
              <a:rPr lang="en-US" sz="2000" dirty="0" smtClean="0">
                <a:latin typeface="Symbo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000" i="1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000" baseline="-250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eq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2000" i="1" dirty="0" smtClean="0">
                <a:latin typeface="Times New Roman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)/</a:t>
            </a:r>
            <a:r>
              <a:rPr lang="en-US" sz="2000" dirty="0" err="1">
                <a:latin typeface="Symbo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000" i="1" baseline="-25000" dirty="0" err="1">
                <a:latin typeface="Times New Roman" charset="0"/>
                <a:ea typeface="ＭＳ Ｐゴシック" charset="0"/>
                <a:cs typeface="ＭＳ Ｐゴシック" charset="0"/>
              </a:rPr>
              <a:t>rad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represents thermal forcing/damping, </a:t>
            </a:r>
            <a:r>
              <a:rPr lang="en-US" sz="2000" i="1" dirty="0">
                <a:latin typeface="Symbol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2000" i="1" dirty="0">
                <a:latin typeface="Times New Roman" charset="0"/>
                <a:ea typeface="ＭＳ Ｐゴシック" charset="0"/>
                <a:cs typeface="ＭＳ Ｐゴシック" charset="0"/>
              </a:rPr>
              <a:t>v/</a:t>
            </a:r>
            <a:r>
              <a:rPr lang="en-US" sz="2000" i="1" dirty="0" err="1">
                <a:latin typeface="Symbo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000" i="1" baseline="-25000" dirty="0" err="1">
                <a:latin typeface="Times New Roman" charset="0"/>
                <a:ea typeface="ＭＳ Ｐゴシック" charset="0"/>
                <a:cs typeface="ＭＳ Ｐゴシック" charset="0"/>
              </a:rPr>
              <a:t>drag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represents drag, and where </a:t>
            </a:r>
            <a:r>
              <a:rPr lang="en-US" sz="2000" i="1" dirty="0">
                <a:latin typeface="Symbo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=1 when </a:t>
            </a:r>
            <a:r>
              <a:rPr lang="en-US" sz="2000" i="1" dirty="0" err="1">
                <a:latin typeface="Times New Roman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2000" i="1" baseline="-25000" dirty="0" err="1">
                <a:latin typeface="Times New Roman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&gt;0 and </a:t>
            </a:r>
            <a:r>
              <a:rPr lang="en-US" sz="2000" i="1" dirty="0">
                <a:latin typeface="Symbo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=0 otherwise</a:t>
            </a: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First consider linear, steady analytic solutions and then consider full nonlinear solutions on a sphere.</a:t>
            </a: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94016004"/>
              </p:ext>
            </p:extLst>
          </p:nvPr>
        </p:nvGraphicFramePr>
        <p:xfrm>
          <a:off x="1341438" y="2462213"/>
          <a:ext cx="2820987" cy="769937"/>
        </p:xfrm>
        <a:graphic>
          <a:graphicData uri="http://schemas.openxmlformats.org/presentationml/2006/ole">
            <p:oleObj spid="_x0000_s45244" name="Equation" r:id="rId3" imgW="1618200" imgH="429480" progId="Equation.3">
              <p:embed/>
            </p:oleObj>
          </a:graphicData>
        </a:graphic>
      </p:graphicFrame>
      <p:graphicFrame>
        <p:nvGraphicFramePr>
          <p:cNvPr id="37891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88659090"/>
              </p:ext>
            </p:extLst>
          </p:nvPr>
        </p:nvGraphicFramePr>
        <p:xfrm>
          <a:off x="1316039" y="1692275"/>
          <a:ext cx="3351270" cy="644525"/>
        </p:xfrm>
        <a:graphic>
          <a:graphicData uri="http://schemas.openxmlformats.org/presentationml/2006/ole">
            <p:oleObj spid="_x0000_s45245" name="Equation" r:id="rId4" imgW="2175840" imgH="411120" progId="Equation.3">
              <p:embed/>
            </p:oleObj>
          </a:graphicData>
        </a:graphic>
      </p:graphicFrame>
      <p:pic>
        <p:nvPicPr>
          <p:cNvPr id="6" name="Picture 6" descr="schematic-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3401" y="1689100"/>
            <a:ext cx="2022200" cy="1609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569075" y="2095500"/>
            <a:ext cx="413336" cy="37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0" i="1" dirty="0"/>
              <a:t>h</a:t>
            </a: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H="1">
            <a:off x="6713538" y="2400300"/>
            <a:ext cx="4762" cy="412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6723063" y="1843088"/>
            <a:ext cx="0" cy="2841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531100" y="1936750"/>
            <a:ext cx="1562100" cy="51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500" b="0" dirty="0" err="1" smtClean="0"/>
              <a:t>Radiatively</a:t>
            </a:r>
            <a:r>
              <a:rPr lang="en-US" sz="1500" b="0" dirty="0" smtClean="0"/>
              <a:t> active atmosphere</a:t>
            </a:r>
            <a:endParaRPr lang="en-US" sz="1500" b="0" dirty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581900" y="2686050"/>
            <a:ext cx="1562100" cy="51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500" b="0" dirty="0" smtClean="0"/>
              <a:t>Deep atmosphere and interior</a:t>
            </a:r>
            <a:endParaRPr lang="en-US" sz="1500" b="0" dirty="0"/>
          </a:p>
        </p:txBody>
      </p:sp>
    </p:spTree>
    <p:extLst>
      <p:ext uri="{BB962C8B-B14F-4D97-AF65-F5344CB8AC3E}">
        <p14:creationId xmlns:p14="http://schemas.microsoft.com/office/powerpoint/2010/main" xmlns="" val="13695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owman-polvani-fig2-modified-lowr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0025" r="-70025"/>
          <a:stretch>
            <a:fillRect/>
          </a:stretch>
        </p:blipFill>
        <p:spPr>
          <a:xfrm>
            <a:off x="-2679701" y="1"/>
            <a:ext cx="1065232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165100"/>
            <a:ext cx="4305300" cy="715963"/>
          </a:xfrm>
        </p:spPr>
        <p:txBody>
          <a:bodyPr/>
          <a:lstStyle/>
          <a:p>
            <a:r>
              <a:rPr lang="en-US" sz="2400" dirty="0" smtClean="0"/>
              <a:t>Linear analytic calculation</a:t>
            </a:r>
            <a:endParaRPr lang="en-US" sz="24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16200000">
            <a:off x="6412236" y="3582901"/>
            <a:ext cx="4295129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/>
              <a:t>Showman &amp; </a:t>
            </a:r>
            <a:r>
              <a:rPr lang="en-US" sz="1800" dirty="0" err="1"/>
              <a:t>Polvani</a:t>
            </a:r>
            <a:r>
              <a:rPr lang="en-US" sz="1800" dirty="0"/>
              <a:t> </a:t>
            </a:r>
            <a:r>
              <a:rPr lang="en-US" sz="1800" dirty="0" smtClean="0"/>
              <a:t>(2011</a:t>
            </a:r>
            <a:r>
              <a:rPr lang="en-US" sz="1800" dirty="0"/>
              <a:t>), </a:t>
            </a:r>
            <a:r>
              <a:rPr lang="en-US" sz="1800" i="1" dirty="0" err="1"/>
              <a:t>ApJ</a:t>
            </a:r>
            <a:r>
              <a:rPr lang="en-US" sz="1800" dirty="0"/>
              <a:t>  738, 71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65700" y="3581400"/>
            <a:ext cx="3213100" cy="203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BF2A28"/>
                </a:solidFill>
              </a:rPr>
              <a:t>The day/night thermal forcing induces standing planetary-scale (</a:t>
            </a:r>
            <a:r>
              <a:rPr lang="en-US" dirty="0" err="1" smtClean="0">
                <a:solidFill>
                  <a:srgbClr val="BF2A28"/>
                </a:solidFill>
              </a:rPr>
              <a:t>Rossby</a:t>
            </a:r>
            <a:r>
              <a:rPr lang="en-US" dirty="0" smtClean="0">
                <a:solidFill>
                  <a:srgbClr val="BF2A28"/>
                </a:solidFill>
              </a:rPr>
              <a:t> and Kelvin) waves, which transport momentum to the equator.  This induces </a:t>
            </a:r>
            <a:r>
              <a:rPr lang="en-US" dirty="0" err="1" smtClean="0">
                <a:solidFill>
                  <a:srgbClr val="BF2A28"/>
                </a:solidFill>
              </a:rPr>
              <a:t>superrotation</a:t>
            </a:r>
            <a:r>
              <a:rPr lang="en-US" dirty="0" smtClean="0">
                <a:solidFill>
                  <a:srgbClr val="BF2A28"/>
                </a:solidFill>
              </a:rPr>
              <a:t>.</a:t>
            </a:r>
            <a:endParaRPr lang="en-US" dirty="0">
              <a:solidFill>
                <a:srgbClr val="BF2A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23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Full nonlinear numerical solutions on a sphere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987" name="Content Placeholder 5" descr="f7c-stswm-high-amplitud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5088" b="-35088"/>
          <a:stretch>
            <a:fillRect/>
          </a:stretch>
        </p:blipFill>
        <p:spPr>
          <a:xfrm>
            <a:off x="420688" y="2933700"/>
            <a:ext cx="6808115" cy="4383088"/>
          </a:xfrm>
        </p:spPr>
      </p:pic>
      <p:sp>
        <p:nvSpPr>
          <p:cNvPr id="41990" name="TextBox 5"/>
          <p:cNvSpPr txBox="1">
            <a:spLocks noChangeArrowheads="1"/>
          </p:cNvSpPr>
          <p:nvPr/>
        </p:nvSpPr>
        <p:spPr bwMode="auto">
          <a:xfrm>
            <a:off x="6048374" y="6511751"/>
            <a:ext cx="309562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/>
              <a:t>Showman &amp; </a:t>
            </a:r>
            <a:r>
              <a:rPr lang="en-US" sz="1800" dirty="0" err="1" smtClean="0"/>
              <a:t>Polvani</a:t>
            </a:r>
            <a:r>
              <a:rPr lang="en-US" sz="1800" dirty="0" smtClean="0"/>
              <a:t> (</a:t>
            </a:r>
            <a:r>
              <a:rPr lang="en-US" sz="1800" dirty="0"/>
              <a:t>2011)</a:t>
            </a:r>
          </a:p>
        </p:txBody>
      </p:sp>
      <p:pic>
        <p:nvPicPr>
          <p:cNvPr id="7" name="Picture 6" descr="f6a-stswm-soln-line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200" y="958837"/>
            <a:ext cx="4495800" cy="24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5" descr="ubar-low-amplitu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430" b="-18430"/>
          <a:stretch>
            <a:fillRect/>
          </a:stretch>
        </p:blipFill>
        <p:spPr bwMode="auto">
          <a:xfrm>
            <a:off x="5589588" y="660400"/>
            <a:ext cx="1523269" cy="3162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27900" y="1816100"/>
            <a:ext cx="172720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dirty="0" smtClean="0">
                <a:solidFill>
                  <a:srgbClr val="BF2A28"/>
                </a:solidFill>
              </a:rPr>
              <a:t>Low amplitude (~linear) </a:t>
            </a:r>
            <a:endParaRPr lang="en-US" sz="1800" dirty="0">
              <a:solidFill>
                <a:srgbClr val="BF2A2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27900" y="4584700"/>
            <a:ext cx="172720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dirty="0" smtClean="0">
                <a:solidFill>
                  <a:srgbClr val="BF2A28"/>
                </a:solidFill>
              </a:rPr>
              <a:t>High amplitude (non-linear) </a:t>
            </a:r>
            <a:endParaRPr lang="en-US" sz="1800" dirty="0">
              <a:solidFill>
                <a:srgbClr val="BF2A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97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215900" y="142875"/>
            <a:ext cx="8661400" cy="96202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This Rossby/Kelvin wave pattern is clearly evident in spin-up phase of 3D hot Jupiter simulations</a:t>
            </a:r>
          </a:p>
        </p:txBody>
      </p:sp>
      <p:pic>
        <p:nvPicPr>
          <p:cNvPr id="54275" name="Content Placeholder 6" descr="f10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9871" b="-9871"/>
          <a:stretch>
            <a:fillRect/>
          </a:stretch>
        </p:blipFill>
        <p:spPr>
          <a:xfrm>
            <a:off x="725488" y="909638"/>
            <a:ext cx="7670800" cy="4640262"/>
          </a:xfrm>
        </p:spPr>
      </p:pic>
      <p:sp>
        <p:nvSpPr>
          <p:cNvPr id="54276" name="TextBox 5"/>
          <p:cNvSpPr txBox="1">
            <a:spLocks noChangeArrowheads="1"/>
          </p:cNvSpPr>
          <p:nvPr/>
        </p:nvSpPr>
        <p:spPr bwMode="auto">
          <a:xfrm rot="-5400000">
            <a:off x="7505700" y="3251200"/>
            <a:ext cx="25733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/>
              <a:t>Showman &amp; Polvani (2011)</a:t>
            </a:r>
          </a:p>
        </p:txBody>
      </p:sp>
    </p:spTree>
    <p:extLst>
      <p:ext uri="{BB962C8B-B14F-4D97-AF65-F5344CB8AC3E}">
        <p14:creationId xmlns:p14="http://schemas.microsoft.com/office/powerpoint/2010/main" xmlns="" val="412293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-22225"/>
            <a:ext cx="8004175" cy="715963"/>
          </a:xfrm>
        </p:spPr>
        <p:txBody>
          <a:bodyPr/>
          <a:lstStyle/>
          <a:p>
            <a:r>
              <a:rPr lang="en-US" dirty="0" smtClean="0"/>
              <a:t>Doppler detection of equatorial jet</a:t>
            </a:r>
            <a:endParaRPr lang="en-US" dirty="0"/>
          </a:p>
        </p:txBody>
      </p:sp>
      <p:pic>
        <p:nvPicPr>
          <p:cNvPr id="4" name="Content Placeholder 3" descr="louden-wheatley-histogram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75447" b="-75447"/>
          <a:stretch>
            <a:fillRect/>
          </a:stretch>
        </p:blipFill>
        <p:spPr>
          <a:xfrm>
            <a:off x="0" y="-203441"/>
            <a:ext cx="8267700" cy="5322773"/>
          </a:xfrm>
        </p:spPr>
      </p:pic>
      <p:pic>
        <p:nvPicPr>
          <p:cNvPr id="5" name="Picture 4" descr="louden-wheatley-schemat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8900" y="530122"/>
            <a:ext cx="2102656" cy="776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7567079" y="2091449"/>
            <a:ext cx="284568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Louden &amp; Wheatley (2015</a:t>
            </a:r>
            <a:r>
              <a:rPr lang="en-US" sz="1600" dirty="0" smtClean="0">
                <a:solidFill>
                  <a:srgbClr val="808080"/>
                </a:solidFill>
              </a:rPr>
              <a:t>)</a:t>
            </a:r>
            <a:endParaRPr lang="en-US" sz="1600" dirty="0">
              <a:solidFill>
                <a:srgbClr val="80808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3337820"/>
            <a:ext cx="149944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Leading limb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194051" y="3415694"/>
            <a:ext cx="2428870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Average during transit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6200774" y="3415693"/>
            <a:ext cx="148219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Trailing limb</a:t>
            </a:r>
            <a:endParaRPr lang="en-US" sz="1800" dirty="0"/>
          </a:p>
        </p:txBody>
      </p:sp>
      <p:pic>
        <p:nvPicPr>
          <p:cNvPr id="15" name="Picture 14" descr="showman-doppl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5900" y="3839818"/>
            <a:ext cx="5895396" cy="25590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7654110" y="5176398"/>
            <a:ext cx="248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Showman et al. (</a:t>
            </a:r>
            <a:r>
              <a:rPr lang="en-US" sz="1800" dirty="0" smtClean="0"/>
              <a:t>2013a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660400"/>
            <a:ext cx="582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A direct detection of the equatorial jet has recently been made, and is consistent with </a:t>
            </a:r>
            <a:r>
              <a:rPr lang="en-US" smtClean="0"/>
              <a:t>GCM predictions.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15676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563" y="79375"/>
            <a:ext cx="8004175" cy="715963"/>
          </a:xfrm>
        </p:spPr>
        <p:txBody>
          <a:bodyPr/>
          <a:lstStyle/>
          <a:p>
            <a:r>
              <a:rPr lang="en-US" dirty="0" smtClean="0"/>
              <a:t>Toward predictive theories of the 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947738"/>
            <a:ext cx="8024812" cy="5632450"/>
          </a:xfrm>
        </p:spPr>
        <p:txBody>
          <a:bodyPr/>
          <a:lstStyle/>
          <a:p>
            <a:r>
              <a:rPr lang="en-US" sz="2000" dirty="0" smtClean="0"/>
              <a:t>GCM simulations are useful but by themselves do not imply understanding</a:t>
            </a:r>
          </a:p>
          <a:p>
            <a:endParaRPr lang="en-US" sz="2000" dirty="0"/>
          </a:p>
          <a:p>
            <a:r>
              <a:rPr lang="en-US" sz="2000" dirty="0" smtClean="0"/>
              <a:t>The ultimate goal is to </a:t>
            </a:r>
            <a:r>
              <a:rPr lang="en-US" sz="2000" i="1" u="sng" dirty="0" smtClean="0"/>
              <a:t>understand</a:t>
            </a:r>
            <a:r>
              <a:rPr lang="en-US" sz="2000" dirty="0" smtClean="0"/>
              <a:t> the mechanisms and obtain a </a:t>
            </a:r>
            <a:r>
              <a:rPr lang="en-US" sz="2000" i="1" u="sng" dirty="0" smtClean="0"/>
              <a:t>predictive</a:t>
            </a:r>
            <a:r>
              <a:rPr lang="en-US" sz="2000" dirty="0" smtClean="0"/>
              <a:t> theory for the day-night temperature differences, vertical mixing rates, and other aspects of the circulation. 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FontTx/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It is commonly assumed that day-night temperature differences are    small if  </a:t>
            </a:r>
            <a:r>
              <a:rPr lang="en-US" sz="2000" dirty="0" err="1" smtClean="0">
                <a:solidFill>
                  <a:srgbClr val="800000"/>
                </a:solidFill>
                <a:latin typeface="Symbol" charset="0"/>
              </a:rPr>
              <a:t>t</a:t>
            </a:r>
            <a:r>
              <a:rPr lang="en-US" sz="2000" baseline="-25000" dirty="0" err="1" smtClean="0">
                <a:solidFill>
                  <a:srgbClr val="800000"/>
                </a:solidFill>
              </a:rPr>
              <a:t>rad</a:t>
            </a:r>
            <a:r>
              <a:rPr lang="en-US" sz="2000" dirty="0" smtClean="0">
                <a:solidFill>
                  <a:srgbClr val="800000"/>
                </a:solidFill>
              </a:rPr>
              <a:t> &gt;&gt; </a:t>
            </a:r>
            <a:r>
              <a:rPr lang="en-US" sz="2000" dirty="0" err="1" smtClean="0">
                <a:solidFill>
                  <a:srgbClr val="800000"/>
                </a:solidFill>
                <a:latin typeface="Symbol" charset="0"/>
              </a:rPr>
              <a:t>t</a:t>
            </a:r>
            <a:r>
              <a:rPr lang="en-US" sz="2000" baseline="-25000" dirty="0" err="1" smtClean="0">
                <a:solidFill>
                  <a:srgbClr val="800000"/>
                </a:solidFill>
              </a:rPr>
              <a:t>advect</a:t>
            </a:r>
            <a:r>
              <a:rPr lang="en-US" sz="2000" dirty="0" smtClean="0">
                <a:solidFill>
                  <a:srgbClr val="800000"/>
                </a:solidFill>
              </a:rPr>
              <a:t>  and temperature differences are large if         </a:t>
            </a:r>
            <a:r>
              <a:rPr lang="en-US" sz="2000" dirty="0" err="1" smtClean="0">
                <a:solidFill>
                  <a:srgbClr val="800000"/>
                </a:solidFill>
                <a:latin typeface="Symbol" charset="0"/>
              </a:rPr>
              <a:t>t</a:t>
            </a:r>
            <a:r>
              <a:rPr lang="en-US" sz="2000" baseline="-25000" dirty="0" err="1" smtClean="0">
                <a:solidFill>
                  <a:srgbClr val="800000"/>
                </a:solidFill>
              </a:rPr>
              <a:t>rad</a:t>
            </a:r>
            <a:r>
              <a:rPr lang="en-US" sz="2000" dirty="0" smtClean="0">
                <a:solidFill>
                  <a:srgbClr val="800000"/>
                </a:solidFill>
              </a:rPr>
              <a:t> &lt;&lt; </a:t>
            </a:r>
            <a:r>
              <a:rPr lang="en-US" sz="2000" dirty="0" err="1" smtClean="0">
                <a:solidFill>
                  <a:srgbClr val="800000"/>
                </a:solidFill>
                <a:latin typeface="Symbol" charset="0"/>
              </a:rPr>
              <a:t>t</a:t>
            </a:r>
            <a:r>
              <a:rPr lang="en-US" sz="2000" baseline="-25000" dirty="0" err="1" smtClean="0">
                <a:solidFill>
                  <a:srgbClr val="800000"/>
                </a:solidFill>
              </a:rPr>
              <a:t>advect</a:t>
            </a:r>
            <a:r>
              <a:rPr lang="en-US" sz="2000" dirty="0" smtClean="0">
                <a:solidFill>
                  <a:srgbClr val="800000"/>
                </a:solidFill>
              </a:rPr>
              <a:t> .</a:t>
            </a:r>
          </a:p>
          <a:p>
            <a:endParaRPr lang="en-US" sz="2000" dirty="0" smtClean="0"/>
          </a:p>
          <a:p>
            <a:r>
              <a:rPr lang="en-US" sz="2000" u="sng" dirty="0" smtClean="0"/>
              <a:t>Problems</a:t>
            </a:r>
            <a:r>
              <a:rPr lang="en-US" sz="2000" dirty="0" smtClean="0"/>
              <a:t>: This is not predictive, since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</a:rPr>
              <a:t>t</a:t>
            </a:r>
            <a:r>
              <a:rPr lang="en-US" sz="2000" baseline="-25000" dirty="0" err="1">
                <a:solidFill>
                  <a:srgbClr val="000000"/>
                </a:solidFill>
              </a:rPr>
              <a:t>advect</a:t>
            </a:r>
            <a:r>
              <a:rPr lang="en-US" sz="2000" dirty="0" smtClean="0"/>
              <a:t> depends on the flow.  It also neglects a role for other important timescales in the problem, including wave, frictional, and rotational timescales.   These almost certainly matter.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67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TextBox 9"/>
          <p:cNvSpPr txBox="1">
            <a:spLocks noChangeArrowheads="1"/>
          </p:cNvSpPr>
          <p:nvPr/>
        </p:nvSpPr>
        <p:spPr bwMode="auto">
          <a:xfrm>
            <a:off x="635000" y="127000"/>
            <a:ext cx="32512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1800"/>
              <a:t>Weak damping (</a:t>
            </a:r>
            <a:r>
              <a:rPr lang="en-US" sz="1800">
                <a:latin typeface="Symbol" charset="0"/>
              </a:rPr>
              <a:t>t</a:t>
            </a:r>
            <a:r>
              <a:rPr lang="en-US" sz="1800" baseline="-25000"/>
              <a:t>rad</a:t>
            </a:r>
            <a:r>
              <a:rPr lang="en-US" sz="1800"/>
              <a:t> = 10 days),           relevant to cool planets </a:t>
            </a:r>
          </a:p>
        </p:txBody>
      </p:sp>
      <p:sp>
        <p:nvSpPr>
          <p:cNvPr id="16387" name="TextBox 8"/>
          <p:cNvSpPr txBox="1">
            <a:spLocks noChangeArrowheads="1"/>
          </p:cNvSpPr>
          <p:nvPr/>
        </p:nvSpPr>
        <p:spPr bwMode="auto">
          <a:xfrm>
            <a:off x="6778625" y="6511925"/>
            <a:ext cx="2480166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/>
              <a:t>Showman et al. (</a:t>
            </a:r>
            <a:r>
              <a:rPr lang="en-US" sz="1800" dirty="0" smtClean="0"/>
              <a:t>2013a)</a:t>
            </a:r>
            <a:endParaRPr lang="en-US" sz="1800" dirty="0"/>
          </a:p>
        </p:txBody>
      </p:sp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5207000" y="1778000"/>
            <a:ext cx="34544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1800"/>
              <a:t>Moderate damping (</a:t>
            </a:r>
            <a:r>
              <a:rPr lang="en-US" sz="1800">
                <a:latin typeface="Symbol" charset="0"/>
              </a:rPr>
              <a:t>t</a:t>
            </a:r>
            <a:r>
              <a:rPr lang="en-US" sz="1800" baseline="-25000"/>
              <a:t>rad</a:t>
            </a:r>
            <a:r>
              <a:rPr lang="en-US" sz="1800"/>
              <a:t> = 1 day), relevant to warm planets </a:t>
            </a:r>
          </a:p>
        </p:txBody>
      </p:sp>
      <p:sp>
        <p:nvSpPr>
          <p:cNvPr id="16389" name="TextBox 9"/>
          <p:cNvSpPr txBox="1">
            <a:spLocks noChangeArrowheads="1"/>
          </p:cNvSpPr>
          <p:nvPr/>
        </p:nvSpPr>
        <p:spPr bwMode="auto">
          <a:xfrm>
            <a:off x="495300" y="3746500"/>
            <a:ext cx="34036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1800"/>
              <a:t>Strong damping (</a:t>
            </a:r>
            <a:r>
              <a:rPr lang="en-US" sz="1800">
                <a:latin typeface="Symbol" charset="0"/>
              </a:rPr>
              <a:t>t</a:t>
            </a:r>
            <a:r>
              <a:rPr lang="en-US" sz="1800" baseline="-25000"/>
              <a:t>rad</a:t>
            </a:r>
            <a:r>
              <a:rPr lang="en-US" sz="1800"/>
              <a:t> = 0.1 days), relevant to hot planets </a:t>
            </a:r>
          </a:p>
        </p:txBody>
      </p:sp>
      <p:pic>
        <p:nvPicPr>
          <p:cNvPr id="16390" name="Picture 13" descr="f4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8800"/>
            <a:ext cx="46228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4" descr="f4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5950" y="2197100"/>
            <a:ext cx="471805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5" descr="f4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29100"/>
            <a:ext cx="4635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5454650" y="307975"/>
            <a:ext cx="253206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  From Warm to </a:t>
            </a:r>
          </a:p>
          <a:p>
            <a:pPr>
              <a:buFontTx/>
              <a:buNone/>
            </a:pPr>
            <a:r>
              <a:rPr lang="en-US" sz="2400">
                <a:solidFill>
                  <a:srgbClr val="0000FF"/>
                </a:solidFill>
              </a:rPr>
              <a:t>Very Hot Jupiters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tad-gri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9308" r="-19308"/>
          <a:stretch>
            <a:fillRect/>
          </a:stretch>
        </p:blipFill>
        <p:spPr>
          <a:xfrm>
            <a:off x="-265113" y="634593"/>
            <a:ext cx="9666627" cy="6223407"/>
          </a:xfrm>
        </p:spPr>
      </p:pic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65100" y="0"/>
            <a:ext cx="8978900" cy="715963"/>
          </a:xfrm>
        </p:spPr>
        <p:txBody>
          <a:bodyPr/>
          <a:lstStyle/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Hot-Jupiter circulation in idealized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GCM simulations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as a function of </a:t>
            </a:r>
            <a:r>
              <a:rPr lang="en-US" sz="1800" dirty="0" err="1">
                <a:latin typeface="Arial" charset="0"/>
                <a:ea typeface="ＭＳ Ｐゴシック" charset="0"/>
                <a:cs typeface="ＭＳ Ｐゴシック" charset="0"/>
              </a:rPr>
              <a:t>radiative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time constant and strength of frictional drag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 rot="16200000">
            <a:off x="6929721" y="3046243"/>
            <a:ext cx="3888922" cy="5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 err="1" smtClean="0"/>
              <a:t>Komacek</a:t>
            </a:r>
            <a:r>
              <a:rPr lang="en-US" sz="1600" dirty="0" smtClean="0"/>
              <a:t> &amp; Showman (2016);              </a:t>
            </a:r>
            <a:r>
              <a:rPr lang="en-US" sz="1600" dirty="0" smtClean="0">
                <a:solidFill>
                  <a:srgbClr val="7F7F7F"/>
                </a:solidFill>
              </a:rPr>
              <a:t>see also Perez</a:t>
            </a:r>
            <a:r>
              <a:rPr lang="en-US" sz="1600" dirty="0">
                <a:solidFill>
                  <a:srgbClr val="7F7F7F"/>
                </a:solidFill>
              </a:rPr>
              <a:t>-Becker &amp; Showman (2013)</a:t>
            </a:r>
          </a:p>
        </p:txBody>
      </p:sp>
    </p:spTree>
    <p:extLst>
      <p:ext uri="{BB962C8B-B14F-4D97-AF65-F5344CB8AC3E}">
        <p14:creationId xmlns:p14="http://schemas.microsoft.com/office/powerpoint/2010/main" xmlns="" val="41015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Exoplanets: an exploding new field</a:t>
            </a: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Over 3500 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known extrasolar </a:t>
            </a: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planets</a:t>
            </a:r>
          </a:p>
          <a:p>
            <a:endParaRPr lang="en-US" sz="180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Nearly 700 planets have been detected 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with the </a:t>
            </a:r>
            <a:r>
              <a:rPr lang="ja-JP" alt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 dirty="0">
                <a:latin typeface="Times New Roman" charset="0"/>
                <a:ea typeface="ＭＳ Ｐゴシック" charset="0"/>
                <a:cs typeface="ＭＳ Ｐゴシック" charset="0"/>
              </a:rPr>
              <a:t>Doppler</a:t>
            </a:r>
            <a:r>
              <a:rPr lang="ja-JP" alt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method</a:t>
            </a:r>
            <a:endParaRPr lang="en-US" altLang="ja-JP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Nearly 2700 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planets have been detected with </a:t>
            </a:r>
            <a:r>
              <a:rPr lang="ja-JP" alt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800" dirty="0">
                <a:latin typeface="Times New Roman" charset="0"/>
                <a:ea typeface="ＭＳ Ｐゴシック" charset="0"/>
                <a:cs typeface="ＭＳ Ｐゴシック" charset="0"/>
              </a:rPr>
              <a:t>transit</a:t>
            </a:r>
            <a:r>
              <a:rPr lang="ja-JP" alt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800" dirty="0">
                <a:latin typeface="Times New Roman" charset="0"/>
                <a:ea typeface="ＭＳ Ｐゴシック" charset="0"/>
                <a:cs typeface="ＭＳ Ｐゴシック" charset="0"/>
              </a:rPr>
              <a:t> method (plus </a:t>
            </a:r>
            <a:r>
              <a:rPr lang="en-US" altLang="ja-JP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many </a:t>
            </a:r>
            <a:r>
              <a:rPr lang="en-US" altLang="ja-JP" sz="1800" dirty="0">
                <a:latin typeface="Times New Roman" charset="0"/>
                <a:ea typeface="ＭＳ Ｐゴシック" charset="0"/>
                <a:cs typeface="ＭＳ Ｐゴシック" charset="0"/>
              </a:rPr>
              <a:t>Kepler candidates):</a:t>
            </a:r>
          </a:p>
          <a:p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     Together, these give the planetary mass, radius, and orbital properties. </a:t>
            </a:r>
          </a:p>
          <a:p>
            <a:pPr>
              <a:buFontTx/>
              <a:buNone/>
            </a:pPr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~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5</a:t>
            </a: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0 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planets discovered by direct imaging:</a:t>
            </a: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7" name="Picture 3" descr="transit-schemat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3988" y="2623121"/>
            <a:ext cx="3160712" cy="209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r87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8550" y="5162637"/>
            <a:ext cx="2381250" cy="168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7374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ad-daynight-color-contour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5483" b="-25483"/>
          <a:stretch>
            <a:fillRect/>
          </a:stretch>
        </p:blipFill>
        <p:spPr>
          <a:xfrm>
            <a:off x="115888" y="480956"/>
            <a:ext cx="8329612" cy="5362632"/>
          </a:xfrm>
        </p:spPr>
      </p:pic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588963" y="-63500"/>
            <a:ext cx="8004175" cy="7159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Theory for day-night temperature contrast</a:t>
            </a:r>
          </a:p>
        </p:txBody>
      </p:sp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342900" y="5029200"/>
            <a:ext cx="8369300" cy="170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1800" dirty="0" smtClean="0"/>
              <a:t>The </a:t>
            </a:r>
            <a:r>
              <a:rPr lang="en-US" sz="1800" dirty="0"/>
              <a:t>theory </a:t>
            </a:r>
            <a:r>
              <a:rPr lang="en-US" sz="1800" dirty="0" smtClean="0"/>
              <a:t>matches </a:t>
            </a:r>
            <a:r>
              <a:rPr lang="en-US" sz="1800" dirty="0"/>
              <a:t>the simulation results </a:t>
            </a:r>
            <a:r>
              <a:rPr lang="en-US" sz="1800" dirty="0" smtClean="0"/>
              <a:t>well over a multi-order-of-magnitude parameter space in the </a:t>
            </a:r>
            <a:r>
              <a:rPr lang="en-US" sz="1800" dirty="0" err="1" smtClean="0"/>
              <a:t>radiative</a:t>
            </a:r>
            <a:r>
              <a:rPr lang="en-US" sz="1800" dirty="0" smtClean="0"/>
              <a:t> and frictional time constants.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The theory shows that the transition between regimes is generally </a:t>
            </a:r>
            <a:r>
              <a:rPr lang="en-US" sz="1800" dirty="0"/>
              <a:t>controlled by </a:t>
            </a:r>
            <a:r>
              <a:rPr lang="en-US" sz="1800" dirty="0" smtClean="0"/>
              <a:t>wave adjustment (and the resulting vertical advection) </a:t>
            </a:r>
            <a:r>
              <a:rPr lang="en-US" sz="1800" dirty="0"/>
              <a:t>rather than horizontal advection timescales.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1800" y="635000"/>
            <a:ext cx="3403600" cy="84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dirty="0" smtClean="0"/>
              <a:t>Day-night thermal contrast from three-dimensional GCM simulations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4470400" y="571500"/>
            <a:ext cx="3619500" cy="84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dirty="0" smtClean="0"/>
              <a:t>Day-night thermal contrast from a fully predictive theory with zero free parameters and no tuning</a:t>
            </a:r>
            <a:endParaRPr lang="en-US" sz="1800" dirty="0"/>
          </a:p>
        </p:txBody>
      </p:sp>
      <p:pic>
        <p:nvPicPr>
          <p:cNvPr id="9" name="Picture 8" descr="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" y="1549401"/>
            <a:ext cx="444500" cy="348342"/>
          </a:xfrm>
          <a:prstGeom prst="rect">
            <a:avLst/>
          </a:prstGeom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 rot="16200000">
            <a:off x="6929721" y="3046243"/>
            <a:ext cx="3888922" cy="5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 err="1" smtClean="0"/>
              <a:t>Komacek</a:t>
            </a:r>
            <a:r>
              <a:rPr lang="en-US" sz="1600" dirty="0" smtClean="0"/>
              <a:t> &amp; Showman (2016);              </a:t>
            </a:r>
            <a:r>
              <a:rPr lang="en-US" sz="1600" dirty="0" smtClean="0">
                <a:solidFill>
                  <a:srgbClr val="7F7F7F"/>
                </a:solidFill>
              </a:rPr>
              <a:t>see also Perez</a:t>
            </a:r>
            <a:r>
              <a:rPr lang="en-US" sz="1600" dirty="0">
                <a:solidFill>
                  <a:srgbClr val="7F7F7F"/>
                </a:solidFill>
              </a:rPr>
              <a:t>-Becker &amp; Showman (2013)</a:t>
            </a:r>
          </a:p>
        </p:txBody>
      </p:sp>
    </p:spTree>
    <p:extLst>
      <p:ext uri="{BB962C8B-B14F-4D97-AF65-F5344CB8AC3E}">
        <p14:creationId xmlns:p14="http://schemas.microsoft.com/office/powerpoint/2010/main" xmlns="" val="336865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d-daynight-temps-vs-depth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046" r="-21046"/>
          <a:stretch>
            <a:fillRect/>
          </a:stretch>
        </p:blipFill>
        <p:spPr>
          <a:xfrm>
            <a:off x="-785813" y="368300"/>
            <a:ext cx="9826274" cy="6326188"/>
          </a:xfrm>
        </p:spPr>
      </p:pic>
      <p:sp>
        <p:nvSpPr>
          <p:cNvPr id="5" name="TextBox 4"/>
          <p:cNvSpPr txBox="1"/>
          <p:nvPr/>
        </p:nvSpPr>
        <p:spPr>
          <a:xfrm>
            <a:off x="1968500" y="0"/>
            <a:ext cx="5352747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Day-night temperature differences </a:t>
            </a:r>
            <a:r>
              <a:rPr lang="en-US" dirty="0" err="1" smtClean="0"/>
              <a:t>vs</a:t>
            </a:r>
            <a:r>
              <a:rPr lang="en-US" dirty="0" smtClean="0"/>
              <a:t> pressure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93000" y="2717800"/>
            <a:ext cx="1676400" cy="90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Curves:</a:t>
            </a:r>
          </a:p>
          <a:p>
            <a:pPr algn="ctr">
              <a:buNone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Solid=GCM Dotted=theory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1409431" y="3575165"/>
            <a:ext cx="3136899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err="1" smtClean="0"/>
              <a:t>Komacek</a:t>
            </a:r>
            <a:r>
              <a:rPr lang="en-US" sz="1600" dirty="0" smtClean="0"/>
              <a:t> &amp; Showman  (2016)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6993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458" name="Content Placeholder 3" descr="waveadjust1-theta-step0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042" b="-5042"/>
          <a:stretch>
            <a:fillRect/>
          </a:stretch>
        </p:blipFill>
        <p:spPr>
          <a:xfrm>
            <a:off x="3441700" y="0"/>
            <a:ext cx="2908300" cy="1871663"/>
          </a:xfrm>
        </p:spPr>
      </p:pic>
      <p:pic>
        <p:nvPicPr>
          <p:cNvPr id="19459" name="Picture 4" descr="waveadjust1-globe-step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2288" y="0"/>
            <a:ext cx="16383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waveadjust1-theta-step5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65300"/>
            <a:ext cx="2984500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waveadjust1-theta-step30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54400"/>
            <a:ext cx="29956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waveadjust1-globe-step5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1013" y="1676400"/>
            <a:ext cx="1716087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 descr="waveadjust1-globe-step3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8313" y="3454400"/>
            <a:ext cx="177006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9" descr="waveadjust1-theta-step60000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4238" y="5270500"/>
            <a:ext cx="2997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waveadjust1-globe-step6000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9425" y="5233988"/>
            <a:ext cx="1704975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Box 12"/>
          <p:cNvSpPr txBox="1">
            <a:spLocks noChangeArrowheads="1"/>
          </p:cNvSpPr>
          <p:nvPr/>
        </p:nvSpPr>
        <p:spPr bwMode="auto">
          <a:xfrm>
            <a:off x="0" y="4686300"/>
            <a:ext cx="33782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>
                <a:solidFill>
                  <a:srgbClr val="800000"/>
                </a:solidFill>
              </a:rPr>
              <a:t>This is a key mechanism for maintaining the small longitudinal temperature differences in Earth</a:t>
            </a:r>
            <a:r>
              <a:rPr lang="ja-JP" altLang="en-US">
                <a:solidFill>
                  <a:srgbClr val="800000"/>
                </a:solidFill>
              </a:rPr>
              <a:t>’</a:t>
            </a:r>
            <a:r>
              <a:rPr lang="en-US" altLang="ja-JP">
                <a:solidFill>
                  <a:srgbClr val="800000"/>
                </a:solidFill>
              </a:rPr>
              <a:t>s tropics: the </a:t>
            </a:r>
            <a:r>
              <a:rPr lang="ja-JP" altLang="en-US">
                <a:solidFill>
                  <a:srgbClr val="800000"/>
                </a:solidFill>
              </a:rPr>
              <a:t>“</a:t>
            </a:r>
            <a:r>
              <a:rPr lang="en-US" altLang="ja-JP">
                <a:solidFill>
                  <a:srgbClr val="800000"/>
                </a:solidFill>
              </a:rPr>
              <a:t>weak temperature gradient</a:t>
            </a:r>
            <a:r>
              <a:rPr lang="ja-JP" altLang="en-US">
                <a:solidFill>
                  <a:srgbClr val="800000"/>
                </a:solidFill>
              </a:rPr>
              <a:t>”</a:t>
            </a:r>
            <a:r>
              <a:rPr lang="en-US" altLang="ja-JP">
                <a:solidFill>
                  <a:srgbClr val="800000"/>
                </a:solidFill>
              </a:rPr>
              <a:t> or WTG regime. </a:t>
            </a:r>
            <a:endParaRPr lang="en-US">
              <a:solidFill>
                <a:srgbClr val="800000"/>
              </a:solidFill>
            </a:endParaRPr>
          </a:p>
        </p:txBody>
      </p:sp>
      <p:sp>
        <p:nvSpPr>
          <p:cNvPr id="19467" name="TextBox 13"/>
          <p:cNvSpPr txBox="1">
            <a:spLocks noChangeArrowheads="1"/>
          </p:cNvSpPr>
          <p:nvPr/>
        </p:nvSpPr>
        <p:spPr bwMode="auto">
          <a:xfrm>
            <a:off x="114300" y="419100"/>
            <a:ext cx="33147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/>
              <a:t>Wave adjustment process</a:t>
            </a:r>
          </a:p>
        </p:txBody>
      </p:sp>
      <p:sp>
        <p:nvSpPr>
          <p:cNvPr id="19468" name="TextBox 14"/>
          <p:cNvSpPr txBox="1">
            <a:spLocks noChangeArrowheads="1"/>
          </p:cNvSpPr>
          <p:nvPr/>
        </p:nvSpPr>
        <p:spPr bwMode="auto">
          <a:xfrm>
            <a:off x="0" y="2400300"/>
            <a:ext cx="33528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>
                <a:solidFill>
                  <a:srgbClr val="800000"/>
                </a:solidFill>
              </a:rPr>
              <a:t>Waves adjust isentropes up or down in an attempt to flatten them.  This erases horizontal temperature differences. </a:t>
            </a:r>
          </a:p>
        </p:txBody>
      </p:sp>
      <p:sp>
        <p:nvSpPr>
          <p:cNvPr id="19469" name="Rectangle 8"/>
          <p:cNvSpPr>
            <a:spLocks noChangeArrowheads="1"/>
          </p:cNvSpPr>
          <p:nvPr/>
        </p:nvSpPr>
        <p:spPr bwMode="auto">
          <a:xfrm>
            <a:off x="215900" y="355600"/>
            <a:ext cx="3035300" cy="54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TextBox 14"/>
          <p:cNvSpPr txBox="1">
            <a:spLocks noChangeArrowheads="1"/>
          </p:cNvSpPr>
          <p:nvPr/>
        </p:nvSpPr>
        <p:spPr bwMode="auto">
          <a:xfrm rot="-5400000">
            <a:off x="5445125" y="3187700"/>
            <a:ext cx="6858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400"/>
              <a:t>Showman et al. (2013b), </a:t>
            </a:r>
            <a:r>
              <a:rPr lang="ja-JP" altLang="en-US" sz="1400"/>
              <a:t>“</a:t>
            </a:r>
            <a:r>
              <a:rPr lang="en-US" altLang="ja-JP" sz="1400"/>
              <a:t>Atmospheric circulation of terrestrial exoplanets,</a:t>
            </a:r>
            <a:r>
              <a:rPr lang="ja-JP" altLang="en-US" sz="1400"/>
              <a:t>”</a:t>
            </a:r>
            <a:r>
              <a:rPr lang="en-US" altLang="ja-JP" sz="1400"/>
              <a:t> submitted to </a:t>
            </a:r>
            <a:r>
              <a:rPr lang="en-US" altLang="ja-JP" sz="1400" i="1"/>
              <a:t>Comparative Climatology of TerrestrialPlanets</a:t>
            </a:r>
            <a:r>
              <a:rPr lang="en-US" altLang="ja-JP" sz="1400"/>
              <a:t>, Univ. Arizona Press (to be published)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The model explains the emerging observational trend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3471863" y="6544068"/>
            <a:ext cx="5101653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 err="1" smtClean="0"/>
              <a:t>Komacek</a:t>
            </a:r>
            <a:r>
              <a:rPr lang="en-US" sz="1600" dirty="0" smtClean="0"/>
              <a:t> </a:t>
            </a:r>
            <a:r>
              <a:rPr lang="en-US" sz="1600" dirty="0" smtClean="0"/>
              <a:t>et al. (2017), </a:t>
            </a:r>
            <a:r>
              <a:rPr lang="en-US" sz="1600" dirty="0" smtClean="0"/>
              <a:t>Perez-Becker &amp; Showman (2013)</a:t>
            </a:r>
            <a:endParaRPr lang="en-US" sz="16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778" y="757238"/>
            <a:ext cx="6844732" cy="5632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155575"/>
            <a:ext cx="9144000" cy="7159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about objects cooler than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classical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 hot Jupiters?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204788" y="769938"/>
            <a:ext cx="8748712" cy="5632450"/>
          </a:xfrm>
        </p:spPr>
        <p:txBody>
          <a:bodyPr/>
          <a:lstStyle/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Despite the focus on hot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Jupiters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, known EGPs populate a continuum from ~0.03-0.05 AU  to &gt; 1 AU</a:t>
            </a: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Such </a:t>
            </a:r>
            <a:r>
              <a:rPr lang="ja-JP" alt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warm</a:t>
            </a:r>
            <a:r>
              <a:rPr lang="ja-JP" alt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Jupiters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will rotate non-synchronously:</a:t>
            </a: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Fundamental questions also exist about how the circulation on hot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Jupiters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relates to that on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Jupiter, Earth, and brown dwarfs</a:t>
            </a: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14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14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	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All of this motivates an investigation of how hot Jupiter circulation regimes--and observables--vary with incident stellar flux and rotation rate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492375" y="2738438"/>
          <a:ext cx="3778250" cy="812800"/>
        </p:xfrm>
        <a:graphic>
          <a:graphicData uri="http://schemas.openxmlformats.org/presentationml/2006/ole">
            <p:oleObj spid="_x0000_s23771" name="Equation" r:id="rId3" imgW="1992960" imgH="420480" progId="Equation.3">
              <p:embed/>
            </p:oleObj>
          </a:graphicData>
        </a:graphic>
      </p:graphicFrame>
      <p:sp>
        <p:nvSpPr>
          <p:cNvPr id="23556" name="Rectangle 8"/>
          <p:cNvSpPr>
            <a:spLocks noChangeArrowheads="1"/>
          </p:cNvSpPr>
          <p:nvPr/>
        </p:nvSpPr>
        <p:spPr bwMode="auto">
          <a:xfrm>
            <a:off x="328613" y="5138738"/>
            <a:ext cx="8701087" cy="9017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42875"/>
            <a:ext cx="8978900" cy="715963"/>
          </a:xfrm>
        </p:spPr>
        <p:txBody>
          <a:bodyPr/>
          <a:lstStyle/>
          <a:p>
            <a:r>
              <a:rPr lang="en-US" sz="2400" dirty="0"/>
              <a:t>A</a:t>
            </a:r>
            <a:r>
              <a:rPr lang="en-US" sz="2400" dirty="0" smtClean="0"/>
              <a:t> regime shift from hot to warm </a:t>
            </a:r>
            <a:r>
              <a:rPr lang="en-US" sz="2400" dirty="0" err="1" smtClean="0"/>
              <a:t>Jupiters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Content Placeholder 3" descr="showman-etal-2015-two-regim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2425" r="-22425"/>
          <a:stretch>
            <a:fillRect/>
          </a:stretch>
        </p:blipFill>
        <p:spPr/>
      </p:pic>
      <p:sp>
        <p:nvSpPr>
          <p:cNvPr id="5" name="TextBox 12"/>
          <p:cNvSpPr txBox="1"/>
          <p:nvPr/>
        </p:nvSpPr>
        <p:spPr>
          <a:xfrm>
            <a:off x="5529083" y="6372225"/>
            <a:ext cx="361491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Showman, Lewis &amp; Fortney (2015)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263689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wman-etal-2015-param-spa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500" y="766227"/>
            <a:ext cx="7213600" cy="5467927"/>
          </a:xfrm>
          <a:prstGeom prst="rect">
            <a:avLst/>
          </a:prstGeom>
        </p:spPr>
      </p:pic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Predicted regimes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671513" y="4567238"/>
            <a:ext cx="8794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0.03 AU</a:t>
            </a: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723900" y="1427163"/>
            <a:ext cx="7778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0.2 AU</a:t>
            </a: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 rot="16200000">
            <a:off x="1635125" y="5681663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0.5 day</a:t>
            </a: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 rot="16200000">
            <a:off x="6862763" y="5656263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8.8 day</a:t>
            </a:r>
          </a:p>
        </p:txBody>
      </p:sp>
      <p:sp>
        <p:nvSpPr>
          <p:cNvPr id="8" name="TextBox 12"/>
          <p:cNvSpPr txBox="1"/>
          <p:nvPr/>
        </p:nvSpPr>
        <p:spPr>
          <a:xfrm>
            <a:off x="5529083" y="0"/>
            <a:ext cx="361491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Showman, Lewis &amp; Fortney (2015)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idruns-tempera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295" y="292100"/>
            <a:ext cx="8570705" cy="6075641"/>
          </a:xfrm>
          <a:prstGeom prst="rect">
            <a:avLst/>
          </a:prstGeom>
        </p:spPr>
      </p:pic>
      <p:sp>
        <p:nvSpPr>
          <p:cNvPr id="26625" name="Rectangle 7"/>
          <p:cNvSpPr>
            <a:spLocks noChangeArrowheads="1"/>
          </p:cNvSpPr>
          <p:nvPr/>
        </p:nvSpPr>
        <p:spPr bwMode="auto">
          <a:xfrm rot="-5400000">
            <a:off x="-661988" y="3508377"/>
            <a:ext cx="1958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/>
              <a:t>Orbital distance</a:t>
            </a:r>
          </a:p>
        </p:txBody>
      </p:sp>
      <p:sp>
        <p:nvSpPr>
          <p:cNvPr id="26626" name="TextBox 6"/>
          <p:cNvSpPr txBox="1">
            <a:spLocks noChangeArrowheads="1"/>
          </p:cNvSpPr>
          <p:nvPr/>
        </p:nvSpPr>
        <p:spPr bwMode="auto">
          <a:xfrm>
            <a:off x="3594100" y="6486525"/>
            <a:ext cx="1743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/>
              <a:t>Rotation period</a:t>
            </a:r>
          </a:p>
        </p:txBody>
      </p:sp>
      <p:cxnSp>
        <p:nvCxnSpPr>
          <p:cNvPr id="26627" name="Straight Arrow Connector 12"/>
          <p:cNvCxnSpPr>
            <a:cxnSpLocks noChangeShapeType="1"/>
          </p:cNvCxnSpPr>
          <p:nvPr/>
        </p:nvCxnSpPr>
        <p:spPr bwMode="auto">
          <a:xfrm rot="16200000" flipV="1">
            <a:off x="-6350" y="2647950"/>
            <a:ext cx="750888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28" name="Straight Arrow Connector 14"/>
          <p:cNvCxnSpPr>
            <a:cxnSpLocks noChangeShapeType="1"/>
          </p:cNvCxnSpPr>
          <p:nvPr/>
        </p:nvCxnSpPr>
        <p:spPr bwMode="auto">
          <a:xfrm>
            <a:off x="5219700" y="6692900"/>
            <a:ext cx="6731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6630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1584325" y="6386513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0.5 day</a:t>
            </a:r>
          </a:p>
        </p:txBody>
      </p:sp>
      <p:sp>
        <p:nvSpPr>
          <p:cNvPr id="26632" name="TextBox 6"/>
          <p:cNvSpPr txBox="1">
            <a:spLocks noChangeArrowheads="1"/>
          </p:cNvSpPr>
          <p:nvPr/>
        </p:nvSpPr>
        <p:spPr bwMode="auto">
          <a:xfrm>
            <a:off x="12700" y="1049338"/>
            <a:ext cx="7778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0.2 AU</a:t>
            </a:r>
          </a:p>
        </p:txBody>
      </p:sp>
      <p:sp>
        <p:nvSpPr>
          <p:cNvPr id="26633" name="TextBox 5"/>
          <p:cNvSpPr txBox="1">
            <a:spLocks noChangeArrowheads="1"/>
          </p:cNvSpPr>
          <p:nvPr/>
        </p:nvSpPr>
        <p:spPr bwMode="auto">
          <a:xfrm>
            <a:off x="-26988" y="5272088"/>
            <a:ext cx="879476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0.03 AU</a:t>
            </a:r>
          </a:p>
        </p:txBody>
      </p:sp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7262813" y="6384925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8.8 day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29083" y="0"/>
            <a:ext cx="361491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Showman, Lewis &amp; Fortney (2015)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32136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8" descr="zonal-wind-9-cas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913" y="0"/>
            <a:ext cx="8081962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7"/>
          <p:cNvSpPr>
            <a:spLocks noChangeArrowheads="1"/>
          </p:cNvSpPr>
          <p:nvPr/>
        </p:nvSpPr>
        <p:spPr bwMode="auto">
          <a:xfrm rot="-5400000">
            <a:off x="-611188" y="3724276"/>
            <a:ext cx="1958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/>
              <a:t>Orbital distance</a:t>
            </a:r>
          </a:p>
        </p:txBody>
      </p:sp>
      <p:cxnSp>
        <p:nvCxnSpPr>
          <p:cNvPr id="25603" name="Straight Arrow Connector 12"/>
          <p:cNvCxnSpPr>
            <a:cxnSpLocks noChangeShapeType="1"/>
          </p:cNvCxnSpPr>
          <p:nvPr/>
        </p:nvCxnSpPr>
        <p:spPr bwMode="auto">
          <a:xfrm rot="16200000" flipV="1">
            <a:off x="6350" y="2647950"/>
            <a:ext cx="750888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5604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3276600" y="6511925"/>
            <a:ext cx="1743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Rotation period</a:t>
            </a:r>
          </a:p>
        </p:txBody>
      </p:sp>
      <p:cxnSp>
        <p:nvCxnSpPr>
          <p:cNvPr id="25606" name="Straight Arrow Connector 14"/>
          <p:cNvCxnSpPr>
            <a:cxnSpLocks noChangeShapeType="1"/>
          </p:cNvCxnSpPr>
          <p:nvPr/>
        </p:nvCxnSpPr>
        <p:spPr bwMode="auto">
          <a:xfrm>
            <a:off x="4965700" y="6692900"/>
            <a:ext cx="6731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5607" name="TextBox 7"/>
          <p:cNvSpPr txBox="1">
            <a:spLocks noChangeArrowheads="1"/>
          </p:cNvSpPr>
          <p:nvPr/>
        </p:nvSpPr>
        <p:spPr bwMode="auto">
          <a:xfrm>
            <a:off x="1657350" y="6540500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>
                <a:solidFill>
                  <a:srgbClr val="800080"/>
                </a:solidFill>
              </a:rPr>
              <a:t>0.5 day</a:t>
            </a:r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6977063" y="6540500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>
                <a:solidFill>
                  <a:srgbClr val="800080"/>
                </a:solidFill>
              </a:rPr>
              <a:t>8.8 day</a:t>
            </a:r>
          </a:p>
        </p:txBody>
      </p:sp>
      <p:sp>
        <p:nvSpPr>
          <p:cNvPr id="25609" name="TextBox 5"/>
          <p:cNvSpPr txBox="1">
            <a:spLocks noChangeArrowheads="1"/>
          </p:cNvSpPr>
          <p:nvPr/>
        </p:nvSpPr>
        <p:spPr bwMode="auto">
          <a:xfrm>
            <a:off x="0" y="5380038"/>
            <a:ext cx="8794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>
                <a:solidFill>
                  <a:srgbClr val="800080"/>
                </a:solidFill>
              </a:rPr>
              <a:t>0.03 AU</a:t>
            </a:r>
          </a:p>
        </p:txBody>
      </p:sp>
      <p:sp>
        <p:nvSpPr>
          <p:cNvPr id="25610" name="TextBox 6"/>
          <p:cNvSpPr txBox="1">
            <a:spLocks noChangeArrowheads="1"/>
          </p:cNvSpPr>
          <p:nvPr/>
        </p:nvSpPr>
        <p:spPr bwMode="auto">
          <a:xfrm>
            <a:off x="0" y="1049338"/>
            <a:ext cx="7778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>
                <a:solidFill>
                  <a:srgbClr val="800080"/>
                </a:solidFill>
              </a:rPr>
              <a:t>0.2 AU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7134564" y="3158951"/>
            <a:ext cx="367262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Showman, Lewis, &amp; Fortney (2015)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14930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ChangeArrowheads="1"/>
          </p:cNvSpPr>
          <p:nvPr/>
        </p:nvSpPr>
        <p:spPr bwMode="auto">
          <a:xfrm rot="-5400000">
            <a:off x="-661988" y="3508377"/>
            <a:ext cx="1958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/>
              <a:t>Orbital distance</a:t>
            </a:r>
          </a:p>
        </p:txBody>
      </p:sp>
      <p:sp>
        <p:nvSpPr>
          <p:cNvPr id="26626" name="TextBox 6"/>
          <p:cNvSpPr txBox="1">
            <a:spLocks noChangeArrowheads="1"/>
          </p:cNvSpPr>
          <p:nvPr/>
        </p:nvSpPr>
        <p:spPr bwMode="auto">
          <a:xfrm>
            <a:off x="3517900" y="6511925"/>
            <a:ext cx="1743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/>
              <a:t>Rotation period</a:t>
            </a:r>
          </a:p>
        </p:txBody>
      </p:sp>
      <p:cxnSp>
        <p:nvCxnSpPr>
          <p:cNvPr id="26627" name="Straight Arrow Connector 12"/>
          <p:cNvCxnSpPr>
            <a:cxnSpLocks noChangeShapeType="1"/>
          </p:cNvCxnSpPr>
          <p:nvPr/>
        </p:nvCxnSpPr>
        <p:spPr bwMode="auto">
          <a:xfrm rot="16200000" flipV="1">
            <a:off x="-6350" y="2647950"/>
            <a:ext cx="750888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28" name="Straight Arrow Connector 14"/>
          <p:cNvCxnSpPr>
            <a:cxnSpLocks noChangeShapeType="1"/>
          </p:cNvCxnSpPr>
          <p:nvPr/>
        </p:nvCxnSpPr>
        <p:spPr bwMode="auto">
          <a:xfrm>
            <a:off x="5207000" y="6692900"/>
            <a:ext cx="6731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2028825" y="6540500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0.5 day</a:t>
            </a:r>
          </a:p>
        </p:txBody>
      </p:sp>
      <p:sp>
        <p:nvSpPr>
          <p:cNvPr id="26632" name="TextBox 6"/>
          <p:cNvSpPr txBox="1">
            <a:spLocks noChangeArrowheads="1"/>
          </p:cNvSpPr>
          <p:nvPr/>
        </p:nvSpPr>
        <p:spPr bwMode="auto">
          <a:xfrm>
            <a:off x="12700" y="1049338"/>
            <a:ext cx="7778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0.2 AU</a:t>
            </a:r>
          </a:p>
        </p:txBody>
      </p:sp>
      <p:sp>
        <p:nvSpPr>
          <p:cNvPr id="26633" name="TextBox 5"/>
          <p:cNvSpPr txBox="1">
            <a:spLocks noChangeArrowheads="1"/>
          </p:cNvSpPr>
          <p:nvPr/>
        </p:nvSpPr>
        <p:spPr bwMode="auto">
          <a:xfrm>
            <a:off x="-26988" y="5272088"/>
            <a:ext cx="879476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0.03 AU</a:t>
            </a:r>
          </a:p>
        </p:txBody>
      </p:sp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7262813" y="6473825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8.8 day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134564" y="2971800"/>
            <a:ext cx="367262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Showman, Lewis, &amp; Fortney (2015)</a:t>
            </a:r>
            <a:endParaRPr lang="en-US" sz="1800" dirty="0"/>
          </a:p>
        </p:txBody>
      </p:sp>
      <p:pic>
        <p:nvPicPr>
          <p:cNvPr id="3" name="Picture 2" descr="showman-grid-lightcurv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346413"/>
            <a:ext cx="8013700" cy="6138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0"/>
            <a:ext cx="4891083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Observational predictions: IR light curves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992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723900" y="139700"/>
            <a:ext cx="37750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dirty="0">
                <a:solidFill>
                  <a:srgbClr val="B00000"/>
                </a:solidFill>
              </a:rPr>
              <a:t>Planet mass vs. year of discovery</a:t>
            </a:r>
          </a:p>
        </p:txBody>
      </p: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5054600" y="152400"/>
            <a:ext cx="39290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>
                <a:solidFill>
                  <a:srgbClr val="B00000"/>
                </a:solidFill>
              </a:rPr>
              <a:t>Planet radius vs. year of discovery</a:t>
            </a:r>
          </a:p>
        </p:txBody>
      </p:sp>
      <p:sp>
        <p:nvSpPr>
          <p:cNvPr id="7175" name="TextBox 11"/>
          <p:cNvSpPr txBox="1">
            <a:spLocks noChangeArrowheads="1"/>
          </p:cNvSpPr>
          <p:nvPr/>
        </p:nvSpPr>
        <p:spPr bwMode="auto">
          <a:xfrm>
            <a:off x="2641600" y="3390900"/>
            <a:ext cx="364966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>
                <a:solidFill>
                  <a:srgbClr val="B00000"/>
                </a:solidFill>
              </a:rPr>
              <a:t>Planet mass vs. semi-major axis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400" y="476250"/>
            <a:ext cx="4062412" cy="2910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4736" y="476250"/>
            <a:ext cx="4155315" cy="29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6300" y="3720521"/>
            <a:ext cx="4367045" cy="3053486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7080043" y="6206609"/>
            <a:ext cx="1422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800" dirty="0" smtClean="0"/>
              <a:t>exoplanet.eu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141724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ChangeArrowheads="1"/>
          </p:cNvSpPr>
          <p:nvPr/>
        </p:nvSpPr>
        <p:spPr bwMode="auto">
          <a:xfrm rot="-5400000">
            <a:off x="-661988" y="3508377"/>
            <a:ext cx="19589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dirty="0"/>
              <a:t>Orbital distance</a:t>
            </a:r>
          </a:p>
        </p:txBody>
      </p:sp>
      <p:sp>
        <p:nvSpPr>
          <p:cNvPr id="26626" name="TextBox 6"/>
          <p:cNvSpPr txBox="1">
            <a:spLocks noChangeArrowheads="1"/>
          </p:cNvSpPr>
          <p:nvPr/>
        </p:nvSpPr>
        <p:spPr bwMode="auto">
          <a:xfrm>
            <a:off x="3556000" y="6511925"/>
            <a:ext cx="17430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/>
              <a:t>Rotation period</a:t>
            </a:r>
          </a:p>
        </p:txBody>
      </p:sp>
      <p:cxnSp>
        <p:nvCxnSpPr>
          <p:cNvPr id="26627" name="Straight Arrow Connector 12"/>
          <p:cNvCxnSpPr>
            <a:cxnSpLocks noChangeShapeType="1"/>
          </p:cNvCxnSpPr>
          <p:nvPr/>
        </p:nvCxnSpPr>
        <p:spPr bwMode="auto">
          <a:xfrm rot="16200000" flipV="1">
            <a:off x="-6350" y="2647950"/>
            <a:ext cx="750888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6628" name="Straight Arrow Connector 14"/>
          <p:cNvCxnSpPr>
            <a:cxnSpLocks noChangeShapeType="1"/>
          </p:cNvCxnSpPr>
          <p:nvPr/>
        </p:nvCxnSpPr>
        <p:spPr bwMode="auto">
          <a:xfrm>
            <a:off x="5232400" y="6692900"/>
            <a:ext cx="6731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1927225" y="6515100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0.5 day</a:t>
            </a:r>
          </a:p>
        </p:txBody>
      </p:sp>
      <p:sp>
        <p:nvSpPr>
          <p:cNvPr id="26632" name="TextBox 6"/>
          <p:cNvSpPr txBox="1">
            <a:spLocks noChangeArrowheads="1"/>
          </p:cNvSpPr>
          <p:nvPr/>
        </p:nvSpPr>
        <p:spPr bwMode="auto">
          <a:xfrm>
            <a:off x="12700" y="1049338"/>
            <a:ext cx="77787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0.2 AU</a:t>
            </a:r>
          </a:p>
        </p:txBody>
      </p:sp>
      <p:sp>
        <p:nvSpPr>
          <p:cNvPr id="26633" name="TextBox 5"/>
          <p:cNvSpPr txBox="1">
            <a:spLocks noChangeArrowheads="1"/>
          </p:cNvSpPr>
          <p:nvPr/>
        </p:nvSpPr>
        <p:spPr bwMode="auto">
          <a:xfrm>
            <a:off x="-26988" y="5272088"/>
            <a:ext cx="879476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0.03 AU</a:t>
            </a:r>
          </a:p>
        </p:txBody>
      </p:sp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7262813" y="6473825"/>
            <a:ext cx="812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600" dirty="0">
                <a:solidFill>
                  <a:srgbClr val="800080"/>
                </a:solidFill>
              </a:rPr>
              <a:t>8.8 day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134564" y="2971800"/>
            <a:ext cx="367262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Showman, Lewis, &amp; Fortney (2015)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0"/>
            <a:ext cx="4319036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800000"/>
                </a:solidFill>
              </a:rPr>
              <a:t>Observational predictions: IR spectra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2" name="Picture 1" descr="showman-grid-spect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700" y="435748"/>
            <a:ext cx="7696200" cy="607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085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Dynamical themes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</a:t>
            </a:r>
            <a:r>
              <a:rPr lang="en-US" sz="1800" dirty="0" smtClean="0"/>
              <a:t>he typical hot Jupiter is in the “all tropics” regime where equatorial (e.g., Kelvin and </a:t>
            </a:r>
            <a:r>
              <a:rPr lang="en-US" sz="1800" dirty="0" err="1" smtClean="0"/>
              <a:t>Rossby</a:t>
            </a:r>
            <a:r>
              <a:rPr lang="en-US" sz="1800" dirty="0" smtClean="0"/>
              <a:t>) waves adjust the temperature structure in the longitude direction, and </a:t>
            </a:r>
            <a:r>
              <a:rPr lang="en-US" sz="1800" dirty="0" err="1" smtClean="0"/>
              <a:t>meridional</a:t>
            </a:r>
            <a:r>
              <a:rPr lang="en-US" sz="1800" dirty="0" smtClean="0"/>
              <a:t> (“Hadley”) circulations adjust it in latitude.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Breakdown of the wave adjustment allows large day-night temperature differences on particularly close-in hot </a:t>
            </a:r>
            <a:r>
              <a:rPr lang="en-US" sz="1800" dirty="0" err="1" smtClean="0"/>
              <a:t>Jupiters</a:t>
            </a:r>
            <a:r>
              <a:rPr lang="en-US" sz="1800" dirty="0" smtClean="0"/>
              <a:t>.  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Standing equatorial (Kelvin and </a:t>
            </a:r>
            <a:r>
              <a:rPr lang="en-US" sz="1800" dirty="0" err="1" smtClean="0"/>
              <a:t>Rossby</a:t>
            </a:r>
            <a:r>
              <a:rPr lang="en-US" sz="1800" dirty="0" smtClean="0"/>
              <a:t>) waves triggered by the day-night thermal forcing transport momentum to the equator, causing equatorial </a:t>
            </a:r>
            <a:r>
              <a:rPr lang="en-US" sz="1800" dirty="0" err="1" smtClean="0"/>
              <a:t>superrotation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Rapidly rotating EGPs will have both tropics and an </a:t>
            </a:r>
            <a:r>
              <a:rPr lang="en-US" sz="1800" dirty="0" err="1" smtClean="0"/>
              <a:t>extratropics</a:t>
            </a:r>
            <a:r>
              <a:rPr lang="en-US" sz="1800" dirty="0" smtClean="0"/>
              <a:t>, with heat transport at high latitudes controlled by </a:t>
            </a:r>
            <a:r>
              <a:rPr lang="en-US" sz="1800" dirty="0" err="1" smtClean="0"/>
              <a:t>baroclinic</a:t>
            </a:r>
            <a:r>
              <a:rPr lang="en-US" sz="1800" dirty="0" smtClean="0"/>
              <a:t> instabilities, with large equator-pole temperature differences and zonal-mean winds peaking in </a:t>
            </a:r>
            <a:r>
              <a:rPr lang="en-US" sz="1800" dirty="0" err="1" smtClean="0"/>
              <a:t>midlatitudes</a:t>
            </a:r>
            <a:r>
              <a:rPr lang="en-US" sz="1800" dirty="0" smtClean="0"/>
              <a:t>.   </a:t>
            </a:r>
            <a:r>
              <a:rPr lang="en-US" sz="1800" dirty="0" err="1" smtClean="0"/>
              <a:t>Lightcurves</a:t>
            </a:r>
            <a:r>
              <a:rPr lang="en-US" sz="1800" dirty="0" smtClean="0"/>
              <a:t> may allow constraints on rotation rates for non-synchronously rotating planets.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98733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952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to constructing a theory</a:t>
            </a:r>
            <a:endParaRPr lang="en-US" dirty="0"/>
          </a:p>
        </p:txBody>
      </p:sp>
      <p:pic>
        <p:nvPicPr>
          <p:cNvPr id="6" name="Content Placeholder 5" descr="thermo-re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3127" b="-103127"/>
          <a:stretch>
            <a:fillRect/>
          </a:stretch>
        </p:blipFill>
        <p:spPr>
          <a:xfrm>
            <a:off x="647700" y="266701"/>
            <a:ext cx="3771900" cy="2428362"/>
          </a:xfrm>
        </p:spPr>
      </p:pic>
      <p:sp>
        <p:nvSpPr>
          <p:cNvPr id="11" name="TextBox 10"/>
          <p:cNvSpPr txBox="1"/>
          <p:nvPr/>
        </p:nvSpPr>
        <p:spPr>
          <a:xfrm>
            <a:off x="228600" y="762000"/>
            <a:ext cx="3916457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Thermodynamic energy equation: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975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to constructing a theory</a:t>
            </a:r>
            <a:endParaRPr lang="en-US" dirty="0"/>
          </a:p>
        </p:txBody>
      </p:sp>
      <p:pic>
        <p:nvPicPr>
          <p:cNvPr id="6" name="Content Placeholder 5" descr="thermo-re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3127" b="-103127"/>
          <a:stretch>
            <a:fillRect/>
          </a:stretch>
        </p:blipFill>
        <p:spPr>
          <a:xfrm>
            <a:off x="647700" y="266701"/>
            <a:ext cx="3771900" cy="2428362"/>
          </a:xfrm>
        </p:spPr>
      </p:pic>
      <p:pic>
        <p:nvPicPr>
          <p:cNvPr id="7" name="Picture 6" descr="thermo-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949058"/>
            <a:ext cx="4025900" cy="7339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762000"/>
            <a:ext cx="3916457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Thermodynamic energy equation: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 bwMode="auto">
          <a:xfrm>
            <a:off x="723900" y="2197100"/>
            <a:ext cx="533400" cy="279400"/>
          </a:xfrm>
          <a:prstGeom prst="rightArrow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" tIns="49212" rIns="18288" bIns="49212" numCol="1" rtlCol="0" anchor="t" anchorCtr="0" compatLnSpc="1">
            <a:prstTxWarp prst="textNoShape">
              <a:avLst/>
            </a:prstTxWarp>
          </a:bodyPr>
          <a:lstStyle/>
          <a:p>
            <a:pPr marL="366713" marR="0" indent="-366713" algn="l" defTabSz="9779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000" y="6159500"/>
            <a:ext cx="8928100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C50000"/>
                </a:solidFill>
              </a:rPr>
              <a:t>Goal: solve analytically for </a:t>
            </a:r>
            <a:r>
              <a:rPr lang="en-US" i="1" dirty="0" smtClean="0">
                <a:solidFill>
                  <a:srgbClr val="C50000"/>
                </a:solidFill>
                <a:latin typeface="Symbol"/>
              </a:rPr>
              <a:t>D</a:t>
            </a:r>
            <a:r>
              <a:rPr lang="en-US" i="1" dirty="0" smtClean="0">
                <a:solidFill>
                  <a:srgbClr val="C50000"/>
                </a:solidFill>
              </a:rPr>
              <a:t>T</a:t>
            </a:r>
            <a:r>
              <a:rPr lang="en-US" dirty="0" smtClean="0">
                <a:solidFill>
                  <a:srgbClr val="C50000"/>
                </a:solidFill>
              </a:rPr>
              <a:t>, </a:t>
            </a:r>
            <a:r>
              <a:rPr lang="en-US" i="1" dirty="0" smtClean="0">
                <a:solidFill>
                  <a:srgbClr val="C50000"/>
                </a:solidFill>
              </a:rPr>
              <a:t>U</a:t>
            </a:r>
            <a:r>
              <a:rPr lang="en-US" dirty="0" smtClean="0">
                <a:solidFill>
                  <a:srgbClr val="C50000"/>
                </a:solidFill>
              </a:rPr>
              <a:t>, and </a:t>
            </a:r>
            <a:r>
              <a:rPr lang="en-US" i="1" dirty="0" smtClean="0">
                <a:solidFill>
                  <a:srgbClr val="C50000"/>
                </a:solidFill>
              </a:rPr>
              <a:t>W</a:t>
            </a:r>
            <a:r>
              <a:rPr lang="en-US" dirty="0" smtClean="0">
                <a:solidFill>
                  <a:srgbClr val="C50000"/>
                </a:solidFill>
              </a:rPr>
              <a:t> as a function of control parameters (</a:t>
            </a:r>
            <a:r>
              <a:rPr lang="en-US" i="1" dirty="0" err="1" smtClean="0">
                <a:solidFill>
                  <a:srgbClr val="C50000"/>
                </a:solidFill>
                <a:latin typeface="Symbol"/>
              </a:rPr>
              <a:t>t</a:t>
            </a:r>
            <a:r>
              <a:rPr lang="en-US" baseline="-25000" dirty="0" err="1" smtClean="0">
                <a:solidFill>
                  <a:srgbClr val="C50000"/>
                </a:solidFill>
              </a:rPr>
              <a:t>rad</a:t>
            </a:r>
            <a:r>
              <a:rPr lang="en-US" dirty="0" smtClean="0">
                <a:solidFill>
                  <a:srgbClr val="C50000"/>
                </a:solidFill>
              </a:rPr>
              <a:t>, </a:t>
            </a:r>
            <a:r>
              <a:rPr lang="en-US" i="1" dirty="0" err="1" smtClean="0">
                <a:solidFill>
                  <a:srgbClr val="C50000"/>
                </a:solidFill>
                <a:latin typeface="Symbol"/>
              </a:rPr>
              <a:t>t</a:t>
            </a:r>
            <a:r>
              <a:rPr lang="en-US" baseline="-25000" dirty="0" err="1" smtClean="0">
                <a:solidFill>
                  <a:srgbClr val="C50000"/>
                </a:solidFill>
              </a:rPr>
              <a:t>drag</a:t>
            </a:r>
            <a:r>
              <a:rPr lang="en-US" dirty="0" smtClean="0">
                <a:solidFill>
                  <a:srgbClr val="C50000"/>
                </a:solidFill>
              </a:rPr>
              <a:t>, rotation rate, planetary radius, </a:t>
            </a:r>
            <a:r>
              <a:rPr lang="en-US" dirty="0" err="1" smtClean="0">
                <a:solidFill>
                  <a:srgbClr val="C50000"/>
                </a:solidFill>
              </a:rPr>
              <a:t>etc</a:t>
            </a:r>
            <a:r>
              <a:rPr lang="en-US" dirty="0" smtClean="0">
                <a:solidFill>
                  <a:srgbClr val="C50000"/>
                </a:solidFill>
              </a:rPr>
              <a:t>)</a:t>
            </a:r>
            <a:endParaRPr lang="en-US" dirty="0">
              <a:solidFill>
                <a:srgbClr val="C5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39754" y="1384300"/>
            <a:ext cx="3072208" cy="1000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Here, variables are: </a:t>
            </a: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/>
              </a:rPr>
              <a:t>D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=day-night temperature difference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U=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horizontal wind speed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W=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vertical wind speed 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98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to constructing a theory</a:t>
            </a:r>
            <a:endParaRPr lang="en-US" dirty="0"/>
          </a:p>
        </p:txBody>
      </p:sp>
      <p:pic>
        <p:nvPicPr>
          <p:cNvPr id="6" name="Content Placeholder 5" descr="thermo-re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3127" b="-103127"/>
          <a:stretch>
            <a:fillRect/>
          </a:stretch>
        </p:blipFill>
        <p:spPr>
          <a:xfrm>
            <a:off x="647700" y="266701"/>
            <a:ext cx="3771900" cy="2428362"/>
          </a:xfrm>
        </p:spPr>
      </p:pic>
      <p:pic>
        <p:nvPicPr>
          <p:cNvPr id="7" name="Picture 6" descr="thermo-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949058"/>
            <a:ext cx="4025900" cy="733944"/>
          </a:xfrm>
          <a:prstGeom prst="rect">
            <a:avLst/>
          </a:prstGeom>
        </p:spPr>
      </p:pic>
      <p:pic>
        <p:nvPicPr>
          <p:cNvPr id="8" name="Picture 7" descr="momentum-re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3316737"/>
            <a:ext cx="4762500" cy="7260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762000"/>
            <a:ext cx="3916457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Thermodynamic energy equation: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7800" y="2971800"/>
            <a:ext cx="2571262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Momentum equation: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 bwMode="auto">
          <a:xfrm>
            <a:off x="723900" y="2197100"/>
            <a:ext cx="533400" cy="279400"/>
          </a:xfrm>
          <a:prstGeom prst="rightArrow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" tIns="49212" rIns="18288" bIns="49212" numCol="1" rtlCol="0" anchor="t" anchorCtr="0" compatLnSpc="1">
            <a:prstTxWarp prst="textNoShape">
              <a:avLst/>
            </a:prstTxWarp>
          </a:bodyPr>
          <a:lstStyle/>
          <a:p>
            <a:pPr marL="366713" marR="0" indent="-366713" algn="l" defTabSz="9779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000" y="6159500"/>
            <a:ext cx="8928100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C50000"/>
                </a:solidFill>
              </a:rPr>
              <a:t>Goal: solve analytically for </a:t>
            </a:r>
            <a:r>
              <a:rPr lang="en-US" i="1" dirty="0" smtClean="0">
                <a:solidFill>
                  <a:srgbClr val="C50000"/>
                </a:solidFill>
                <a:latin typeface="Symbol"/>
              </a:rPr>
              <a:t>D</a:t>
            </a:r>
            <a:r>
              <a:rPr lang="en-US" i="1" dirty="0" smtClean="0">
                <a:solidFill>
                  <a:srgbClr val="C50000"/>
                </a:solidFill>
              </a:rPr>
              <a:t>T</a:t>
            </a:r>
            <a:r>
              <a:rPr lang="en-US" dirty="0" smtClean="0">
                <a:solidFill>
                  <a:srgbClr val="C50000"/>
                </a:solidFill>
              </a:rPr>
              <a:t>, </a:t>
            </a:r>
            <a:r>
              <a:rPr lang="en-US" i="1" dirty="0" smtClean="0">
                <a:solidFill>
                  <a:srgbClr val="C50000"/>
                </a:solidFill>
              </a:rPr>
              <a:t>U</a:t>
            </a:r>
            <a:r>
              <a:rPr lang="en-US" dirty="0" smtClean="0">
                <a:solidFill>
                  <a:srgbClr val="C50000"/>
                </a:solidFill>
              </a:rPr>
              <a:t>, and </a:t>
            </a:r>
            <a:r>
              <a:rPr lang="en-US" i="1" dirty="0" smtClean="0">
                <a:solidFill>
                  <a:srgbClr val="C50000"/>
                </a:solidFill>
              </a:rPr>
              <a:t>W</a:t>
            </a:r>
            <a:r>
              <a:rPr lang="en-US" dirty="0" smtClean="0">
                <a:solidFill>
                  <a:srgbClr val="C50000"/>
                </a:solidFill>
              </a:rPr>
              <a:t> as a function of control parameters (</a:t>
            </a:r>
            <a:r>
              <a:rPr lang="en-US" i="1" dirty="0" err="1" smtClean="0">
                <a:solidFill>
                  <a:srgbClr val="C50000"/>
                </a:solidFill>
                <a:latin typeface="Symbol"/>
              </a:rPr>
              <a:t>t</a:t>
            </a:r>
            <a:r>
              <a:rPr lang="en-US" baseline="-25000" dirty="0" err="1" smtClean="0">
                <a:solidFill>
                  <a:srgbClr val="C50000"/>
                </a:solidFill>
              </a:rPr>
              <a:t>rad</a:t>
            </a:r>
            <a:r>
              <a:rPr lang="en-US" dirty="0" smtClean="0">
                <a:solidFill>
                  <a:srgbClr val="C50000"/>
                </a:solidFill>
              </a:rPr>
              <a:t>, </a:t>
            </a:r>
            <a:r>
              <a:rPr lang="en-US" i="1" dirty="0" err="1" smtClean="0">
                <a:solidFill>
                  <a:srgbClr val="C50000"/>
                </a:solidFill>
                <a:latin typeface="Symbol"/>
              </a:rPr>
              <a:t>t</a:t>
            </a:r>
            <a:r>
              <a:rPr lang="en-US" baseline="-25000" dirty="0" err="1" smtClean="0">
                <a:solidFill>
                  <a:srgbClr val="C50000"/>
                </a:solidFill>
              </a:rPr>
              <a:t>drag</a:t>
            </a:r>
            <a:r>
              <a:rPr lang="en-US" dirty="0" smtClean="0">
                <a:solidFill>
                  <a:srgbClr val="C50000"/>
                </a:solidFill>
              </a:rPr>
              <a:t>, rotation rate, planetary radius, </a:t>
            </a:r>
            <a:r>
              <a:rPr lang="en-US" dirty="0" err="1" smtClean="0">
                <a:solidFill>
                  <a:srgbClr val="C50000"/>
                </a:solidFill>
              </a:rPr>
              <a:t>etc</a:t>
            </a:r>
            <a:r>
              <a:rPr lang="en-US" dirty="0" smtClean="0">
                <a:solidFill>
                  <a:srgbClr val="C50000"/>
                </a:solidFill>
              </a:rPr>
              <a:t>)</a:t>
            </a:r>
            <a:endParaRPr lang="en-US" dirty="0">
              <a:solidFill>
                <a:srgbClr val="C5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39754" y="1384300"/>
            <a:ext cx="3072208" cy="1000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Here, variables are: </a:t>
            </a: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/>
              </a:rPr>
              <a:t>D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=day-night temperature difference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U=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horizontal wind speed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W=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vertical wind speed 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 descr="dra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0300" y="3835400"/>
            <a:ext cx="444561" cy="19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271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to constructing a theory</a:t>
            </a:r>
            <a:endParaRPr lang="en-US" dirty="0"/>
          </a:p>
        </p:txBody>
      </p:sp>
      <p:pic>
        <p:nvPicPr>
          <p:cNvPr id="6" name="Content Placeholder 5" descr="thermo-re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3127" b="-103127"/>
          <a:stretch>
            <a:fillRect/>
          </a:stretch>
        </p:blipFill>
        <p:spPr>
          <a:xfrm>
            <a:off x="647700" y="266701"/>
            <a:ext cx="3771900" cy="2428362"/>
          </a:xfrm>
        </p:spPr>
      </p:pic>
      <p:pic>
        <p:nvPicPr>
          <p:cNvPr id="7" name="Picture 6" descr="thermo-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949058"/>
            <a:ext cx="4025900" cy="733944"/>
          </a:xfrm>
          <a:prstGeom prst="rect">
            <a:avLst/>
          </a:prstGeom>
        </p:spPr>
      </p:pic>
      <p:pic>
        <p:nvPicPr>
          <p:cNvPr id="8" name="Picture 7" descr="momentum-re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3316737"/>
            <a:ext cx="4762500" cy="726024"/>
          </a:xfrm>
          <a:prstGeom prst="rect">
            <a:avLst/>
          </a:prstGeom>
        </p:spPr>
      </p:pic>
      <p:pic>
        <p:nvPicPr>
          <p:cNvPr id="9" name="Picture 8" descr="momentum-o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2701" y="4137993"/>
            <a:ext cx="3403599" cy="78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762000"/>
            <a:ext cx="3916457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Thermodynamic energy equation: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7800" y="2971800"/>
            <a:ext cx="2571262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Momentum equation: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 bwMode="auto">
          <a:xfrm>
            <a:off x="723900" y="2197100"/>
            <a:ext cx="533400" cy="279400"/>
          </a:xfrm>
          <a:prstGeom prst="rightArrow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" tIns="49212" rIns="18288" bIns="49212" numCol="1" rtlCol="0" anchor="t" anchorCtr="0" compatLnSpc="1">
            <a:prstTxWarp prst="textNoShape">
              <a:avLst/>
            </a:prstTxWarp>
          </a:bodyPr>
          <a:lstStyle/>
          <a:p>
            <a:pPr marL="366713" marR="0" indent="-366713" algn="l" defTabSz="9779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774700" y="4432300"/>
            <a:ext cx="533400" cy="279400"/>
          </a:xfrm>
          <a:prstGeom prst="rightArrow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" tIns="49212" rIns="18288" bIns="49212" numCol="1" rtlCol="0" anchor="t" anchorCtr="0" compatLnSpc="1">
            <a:prstTxWarp prst="textNoShape">
              <a:avLst/>
            </a:prstTxWarp>
          </a:bodyPr>
          <a:lstStyle/>
          <a:p>
            <a:pPr marL="366713" marR="0" indent="-366713" algn="l" defTabSz="9779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000" y="6159500"/>
            <a:ext cx="8928100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C50000"/>
                </a:solidFill>
              </a:rPr>
              <a:t>Goal: solve analytically for </a:t>
            </a:r>
            <a:r>
              <a:rPr lang="en-US" i="1" dirty="0" smtClean="0">
                <a:solidFill>
                  <a:srgbClr val="C50000"/>
                </a:solidFill>
                <a:latin typeface="Symbol"/>
              </a:rPr>
              <a:t>D</a:t>
            </a:r>
            <a:r>
              <a:rPr lang="en-US" i="1" dirty="0" smtClean="0">
                <a:solidFill>
                  <a:srgbClr val="C50000"/>
                </a:solidFill>
              </a:rPr>
              <a:t>T</a:t>
            </a:r>
            <a:r>
              <a:rPr lang="en-US" dirty="0" smtClean="0">
                <a:solidFill>
                  <a:srgbClr val="C50000"/>
                </a:solidFill>
              </a:rPr>
              <a:t>, </a:t>
            </a:r>
            <a:r>
              <a:rPr lang="en-US" i="1" dirty="0" smtClean="0">
                <a:solidFill>
                  <a:srgbClr val="C50000"/>
                </a:solidFill>
              </a:rPr>
              <a:t>U</a:t>
            </a:r>
            <a:r>
              <a:rPr lang="en-US" dirty="0" smtClean="0">
                <a:solidFill>
                  <a:srgbClr val="C50000"/>
                </a:solidFill>
              </a:rPr>
              <a:t>, and </a:t>
            </a:r>
            <a:r>
              <a:rPr lang="en-US" i="1" dirty="0" smtClean="0">
                <a:solidFill>
                  <a:srgbClr val="C50000"/>
                </a:solidFill>
              </a:rPr>
              <a:t>W</a:t>
            </a:r>
            <a:r>
              <a:rPr lang="en-US" dirty="0" smtClean="0">
                <a:solidFill>
                  <a:srgbClr val="C50000"/>
                </a:solidFill>
              </a:rPr>
              <a:t> as a function of control parameters (</a:t>
            </a:r>
            <a:r>
              <a:rPr lang="en-US" i="1" dirty="0" err="1" smtClean="0">
                <a:solidFill>
                  <a:srgbClr val="C50000"/>
                </a:solidFill>
                <a:latin typeface="Symbol"/>
              </a:rPr>
              <a:t>t</a:t>
            </a:r>
            <a:r>
              <a:rPr lang="en-US" baseline="-25000" dirty="0" err="1" smtClean="0">
                <a:solidFill>
                  <a:srgbClr val="C50000"/>
                </a:solidFill>
              </a:rPr>
              <a:t>rad</a:t>
            </a:r>
            <a:r>
              <a:rPr lang="en-US" dirty="0" smtClean="0">
                <a:solidFill>
                  <a:srgbClr val="C50000"/>
                </a:solidFill>
              </a:rPr>
              <a:t>, </a:t>
            </a:r>
            <a:r>
              <a:rPr lang="en-US" i="1" dirty="0" err="1" smtClean="0">
                <a:solidFill>
                  <a:srgbClr val="C50000"/>
                </a:solidFill>
                <a:latin typeface="Symbol"/>
              </a:rPr>
              <a:t>t</a:t>
            </a:r>
            <a:r>
              <a:rPr lang="en-US" baseline="-25000" dirty="0" err="1" smtClean="0">
                <a:solidFill>
                  <a:srgbClr val="C50000"/>
                </a:solidFill>
              </a:rPr>
              <a:t>drag</a:t>
            </a:r>
            <a:r>
              <a:rPr lang="en-US" dirty="0" smtClean="0">
                <a:solidFill>
                  <a:srgbClr val="C50000"/>
                </a:solidFill>
              </a:rPr>
              <a:t>, rotation rate, planetary radius, </a:t>
            </a:r>
            <a:r>
              <a:rPr lang="en-US" dirty="0" err="1" smtClean="0">
                <a:solidFill>
                  <a:srgbClr val="C50000"/>
                </a:solidFill>
              </a:rPr>
              <a:t>etc</a:t>
            </a:r>
            <a:r>
              <a:rPr lang="en-US" dirty="0" smtClean="0">
                <a:solidFill>
                  <a:srgbClr val="C50000"/>
                </a:solidFill>
              </a:rPr>
              <a:t>)</a:t>
            </a:r>
            <a:endParaRPr lang="en-US" dirty="0">
              <a:solidFill>
                <a:srgbClr val="C5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39754" y="1384300"/>
            <a:ext cx="3072208" cy="1000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Here, variables are: </a:t>
            </a: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/>
              </a:rPr>
              <a:t>D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=day-night temperature difference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U=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horizontal wind speed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W=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vertical wind speed 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 descr="dra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0300" y="3835400"/>
            <a:ext cx="444561" cy="19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008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to constructing a theory</a:t>
            </a:r>
            <a:endParaRPr lang="en-US" dirty="0"/>
          </a:p>
        </p:txBody>
      </p:sp>
      <p:pic>
        <p:nvPicPr>
          <p:cNvPr id="6" name="Content Placeholder 5" descr="thermo-re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3127" b="-103127"/>
          <a:stretch>
            <a:fillRect/>
          </a:stretch>
        </p:blipFill>
        <p:spPr>
          <a:xfrm>
            <a:off x="647700" y="266701"/>
            <a:ext cx="3771900" cy="2428362"/>
          </a:xfrm>
        </p:spPr>
      </p:pic>
      <p:pic>
        <p:nvPicPr>
          <p:cNvPr id="7" name="Picture 6" descr="thermo-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949058"/>
            <a:ext cx="4025900" cy="733944"/>
          </a:xfrm>
          <a:prstGeom prst="rect">
            <a:avLst/>
          </a:prstGeom>
        </p:spPr>
      </p:pic>
      <p:pic>
        <p:nvPicPr>
          <p:cNvPr id="8" name="Picture 7" descr="momentum-re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3316737"/>
            <a:ext cx="4762500" cy="726024"/>
          </a:xfrm>
          <a:prstGeom prst="rect">
            <a:avLst/>
          </a:prstGeom>
        </p:spPr>
      </p:pic>
      <p:pic>
        <p:nvPicPr>
          <p:cNvPr id="9" name="Picture 8" descr="momentum-o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2701" y="4137993"/>
            <a:ext cx="3403599" cy="786682"/>
          </a:xfrm>
          <a:prstGeom prst="rect">
            <a:avLst/>
          </a:prstGeom>
        </p:spPr>
      </p:pic>
      <p:pic>
        <p:nvPicPr>
          <p:cNvPr id="10" name="Picture 9" descr="continuity-oo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0000" y="5395423"/>
            <a:ext cx="901699" cy="6685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762000"/>
            <a:ext cx="3916457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Thermodynamic energy equation: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7800" y="2971800"/>
            <a:ext cx="2571262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Momentum equation: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4000" y="5029200"/>
            <a:ext cx="2472076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Continuity equation: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 bwMode="auto">
          <a:xfrm>
            <a:off x="723900" y="2197100"/>
            <a:ext cx="533400" cy="279400"/>
          </a:xfrm>
          <a:prstGeom prst="rightArrow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" tIns="49212" rIns="18288" bIns="49212" numCol="1" rtlCol="0" anchor="t" anchorCtr="0" compatLnSpc="1">
            <a:prstTxWarp prst="textNoShape">
              <a:avLst/>
            </a:prstTxWarp>
          </a:bodyPr>
          <a:lstStyle/>
          <a:p>
            <a:pPr marL="366713" marR="0" indent="-366713" algn="l" defTabSz="9779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698500" y="5588000"/>
            <a:ext cx="533400" cy="279400"/>
          </a:xfrm>
          <a:prstGeom prst="rightArrow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" tIns="49212" rIns="18288" bIns="49212" numCol="1" rtlCol="0" anchor="t" anchorCtr="0" compatLnSpc="1">
            <a:prstTxWarp prst="textNoShape">
              <a:avLst/>
            </a:prstTxWarp>
          </a:bodyPr>
          <a:lstStyle/>
          <a:p>
            <a:pPr marL="366713" marR="0" indent="-366713" algn="l" defTabSz="9779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774700" y="4432300"/>
            <a:ext cx="533400" cy="279400"/>
          </a:xfrm>
          <a:prstGeom prst="rightArrow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" tIns="49212" rIns="18288" bIns="49212" numCol="1" rtlCol="0" anchor="t" anchorCtr="0" compatLnSpc="1">
            <a:prstTxWarp prst="textNoShape">
              <a:avLst/>
            </a:prstTxWarp>
          </a:bodyPr>
          <a:lstStyle/>
          <a:p>
            <a:pPr marL="366713" marR="0" indent="-366713" algn="l" defTabSz="9779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FontTx/>
              <a:buChar char="•"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000" y="6159500"/>
            <a:ext cx="8928100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C50000"/>
                </a:solidFill>
              </a:rPr>
              <a:t>Goal: solve analytically for </a:t>
            </a:r>
            <a:r>
              <a:rPr lang="en-US" i="1" dirty="0" smtClean="0">
                <a:solidFill>
                  <a:srgbClr val="C50000"/>
                </a:solidFill>
                <a:latin typeface="Symbol"/>
              </a:rPr>
              <a:t>D</a:t>
            </a:r>
            <a:r>
              <a:rPr lang="en-US" i="1" dirty="0" smtClean="0">
                <a:solidFill>
                  <a:srgbClr val="C50000"/>
                </a:solidFill>
              </a:rPr>
              <a:t>T</a:t>
            </a:r>
            <a:r>
              <a:rPr lang="en-US" dirty="0" smtClean="0">
                <a:solidFill>
                  <a:srgbClr val="C50000"/>
                </a:solidFill>
              </a:rPr>
              <a:t>, </a:t>
            </a:r>
            <a:r>
              <a:rPr lang="en-US" i="1" dirty="0" smtClean="0">
                <a:solidFill>
                  <a:srgbClr val="C50000"/>
                </a:solidFill>
              </a:rPr>
              <a:t>U</a:t>
            </a:r>
            <a:r>
              <a:rPr lang="en-US" dirty="0" smtClean="0">
                <a:solidFill>
                  <a:srgbClr val="C50000"/>
                </a:solidFill>
              </a:rPr>
              <a:t>, and </a:t>
            </a:r>
            <a:r>
              <a:rPr lang="en-US" i="1" dirty="0" smtClean="0">
                <a:solidFill>
                  <a:srgbClr val="C50000"/>
                </a:solidFill>
              </a:rPr>
              <a:t>W</a:t>
            </a:r>
            <a:r>
              <a:rPr lang="en-US" dirty="0" smtClean="0">
                <a:solidFill>
                  <a:srgbClr val="C50000"/>
                </a:solidFill>
              </a:rPr>
              <a:t> as a function of control parameters (</a:t>
            </a:r>
            <a:r>
              <a:rPr lang="en-US" i="1" dirty="0" err="1" smtClean="0">
                <a:solidFill>
                  <a:srgbClr val="C50000"/>
                </a:solidFill>
                <a:latin typeface="Symbol"/>
              </a:rPr>
              <a:t>t</a:t>
            </a:r>
            <a:r>
              <a:rPr lang="en-US" baseline="-25000" dirty="0" err="1" smtClean="0">
                <a:solidFill>
                  <a:srgbClr val="C50000"/>
                </a:solidFill>
              </a:rPr>
              <a:t>rad</a:t>
            </a:r>
            <a:r>
              <a:rPr lang="en-US" dirty="0" smtClean="0">
                <a:solidFill>
                  <a:srgbClr val="C50000"/>
                </a:solidFill>
              </a:rPr>
              <a:t>, </a:t>
            </a:r>
            <a:r>
              <a:rPr lang="en-US" i="1" dirty="0" err="1" smtClean="0">
                <a:solidFill>
                  <a:srgbClr val="C50000"/>
                </a:solidFill>
                <a:latin typeface="Symbol"/>
              </a:rPr>
              <a:t>t</a:t>
            </a:r>
            <a:r>
              <a:rPr lang="en-US" baseline="-25000" dirty="0" err="1" smtClean="0">
                <a:solidFill>
                  <a:srgbClr val="C50000"/>
                </a:solidFill>
              </a:rPr>
              <a:t>drag</a:t>
            </a:r>
            <a:r>
              <a:rPr lang="en-US" dirty="0" smtClean="0">
                <a:solidFill>
                  <a:srgbClr val="C50000"/>
                </a:solidFill>
              </a:rPr>
              <a:t>, rotation rate, planetary radius, </a:t>
            </a:r>
            <a:r>
              <a:rPr lang="en-US" dirty="0" err="1" smtClean="0">
                <a:solidFill>
                  <a:srgbClr val="C50000"/>
                </a:solidFill>
              </a:rPr>
              <a:t>etc</a:t>
            </a:r>
            <a:r>
              <a:rPr lang="en-US" dirty="0" smtClean="0">
                <a:solidFill>
                  <a:srgbClr val="C50000"/>
                </a:solidFill>
              </a:rPr>
              <a:t>)</a:t>
            </a:r>
            <a:endParaRPr lang="en-US" dirty="0">
              <a:solidFill>
                <a:srgbClr val="C5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39754" y="1384300"/>
            <a:ext cx="3072208" cy="1000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Here, variables are: </a:t>
            </a: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/>
              </a:rPr>
              <a:t>D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=day-night temperature difference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U=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horizontal wind speed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None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W=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vertical wind speed 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Picture 20" descr="dra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0300" y="3835400"/>
            <a:ext cx="444561" cy="19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610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References1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1800" b="0" dirty="0" err="1" smtClean="0"/>
              <a:t>Heng</a:t>
            </a:r>
            <a:r>
              <a:rPr lang="en-US" altLang="ja-JP" sz="1800" b="0" dirty="0" smtClean="0"/>
              <a:t>, K., </a:t>
            </a:r>
            <a:r>
              <a:rPr lang="en-US" altLang="ja-JP" sz="1800" b="0" dirty="0" err="1" smtClean="0"/>
              <a:t>Menou</a:t>
            </a:r>
            <a:r>
              <a:rPr lang="en-US" altLang="ja-JP" sz="1800" b="0" dirty="0" smtClean="0"/>
              <a:t>, K., </a:t>
            </a:r>
            <a:r>
              <a:rPr lang="en-US" altLang="ja-JP" sz="1800" b="0" dirty="0" err="1" smtClean="0"/>
              <a:t>Phillipps</a:t>
            </a:r>
            <a:r>
              <a:rPr lang="en-US" altLang="ja-JP" sz="1800" b="0" dirty="0" smtClean="0"/>
              <a:t>, P.J., 2011: Atmospheric circulation of tidally locked </a:t>
            </a:r>
            <a:r>
              <a:rPr lang="en-US" altLang="ja-JP" sz="1800" b="0" dirty="0" err="1" smtClean="0"/>
              <a:t>exoplanets</a:t>
            </a:r>
            <a:r>
              <a:rPr lang="en-US" altLang="ja-JP" sz="1800" b="0" dirty="0" smtClean="0"/>
              <a:t>: a suite of benchmark tests for dynamical solvers, MNRAS, 413, 2380-2402.</a:t>
            </a:r>
          </a:p>
          <a:p>
            <a:r>
              <a:rPr lang="en-US" altLang="ja-JP" sz="1800" b="0" dirty="0" err="1" smtClean="0"/>
              <a:t>Kataria</a:t>
            </a:r>
            <a:r>
              <a:rPr lang="en-US" altLang="ja-JP" sz="1800" b="0" dirty="0" smtClean="0"/>
              <a:t>, T., Showman, A.P., Fortney, J.J., Stevenson, K.B., Line, M.R., </a:t>
            </a:r>
            <a:r>
              <a:rPr lang="en-US" altLang="ja-JP" sz="1800" b="0" dirty="0" err="1" smtClean="0"/>
              <a:t>Kreidberg</a:t>
            </a:r>
            <a:r>
              <a:rPr lang="en-US" altLang="ja-JP" sz="1800" b="0" dirty="0" smtClean="0"/>
              <a:t>, L., Bean, J.L., </a:t>
            </a:r>
            <a:r>
              <a:rPr lang="en-US" altLang="ja-JP" sz="1800" b="0" dirty="0" err="1" smtClean="0"/>
              <a:t>Désert</a:t>
            </a:r>
            <a:r>
              <a:rPr lang="en-US" altLang="ja-JP" sz="1800" b="0" dirty="0" smtClean="0"/>
              <a:t>, J.-M., 2015: The atmospheric circulation of the hot Jupiter WASP-43b: Comparing three-dimensional models to </a:t>
            </a:r>
            <a:r>
              <a:rPr lang="en-US" altLang="ja-JP" sz="1800" b="0" dirty="0" err="1" smtClean="0"/>
              <a:t>spectrophotometric</a:t>
            </a:r>
            <a:r>
              <a:rPr lang="en-US" altLang="ja-JP" sz="1800" b="0" dirty="0" smtClean="0"/>
              <a:t> data, </a:t>
            </a:r>
            <a:r>
              <a:rPr lang="en-US" altLang="ja-JP" sz="1800" b="0" dirty="0" err="1" smtClean="0"/>
              <a:t>Astrophys</a:t>
            </a:r>
            <a:r>
              <a:rPr lang="en-US" altLang="ja-JP" sz="1800" b="0" dirty="0" smtClean="0"/>
              <a:t>. J., 801, 86.</a:t>
            </a:r>
          </a:p>
          <a:p>
            <a:r>
              <a:rPr lang="en-US" altLang="ja-JP" sz="1800" b="0" dirty="0" smtClean="0"/>
              <a:t>Knutson, H.A., Charbonneau, D., Allen, L.E., Fortney, J.J., </a:t>
            </a:r>
            <a:r>
              <a:rPr lang="en-US" altLang="ja-JP" sz="1800" b="0" dirty="0" err="1" smtClean="0"/>
              <a:t>Agol</a:t>
            </a:r>
            <a:r>
              <a:rPr lang="en-US" altLang="ja-JP" sz="1800" b="0" dirty="0" smtClean="0"/>
              <a:t>, E., Cowan, N.B., Showman, A.P., Cooper, C.S., </a:t>
            </a:r>
            <a:r>
              <a:rPr lang="en-US" altLang="ja-JP" sz="1800" b="0" dirty="0" err="1" smtClean="0"/>
              <a:t>Megeath</a:t>
            </a:r>
            <a:r>
              <a:rPr lang="en-US" altLang="ja-JP" sz="1800" b="0" dirty="0" smtClean="0"/>
              <a:t>, S.T, 2007: A map of the day-night contrast of the </a:t>
            </a:r>
            <a:r>
              <a:rPr lang="en-US" altLang="ja-JP" sz="1800" b="0" dirty="0" err="1" smtClean="0"/>
              <a:t>extrasolar</a:t>
            </a:r>
            <a:r>
              <a:rPr lang="en-US" altLang="ja-JP" sz="1800" b="0" dirty="0" smtClean="0"/>
              <a:t> planet HD 189733b, Nature, 447, 183-186.</a:t>
            </a:r>
          </a:p>
          <a:p>
            <a:r>
              <a:rPr lang="en-US" altLang="ja-JP" sz="1800" b="0" dirty="0" smtClean="0"/>
              <a:t>Knutson, H.A., Charbonneau, D., Cowan, N.B., </a:t>
            </a:r>
            <a:r>
              <a:rPr lang="en-US" altLang="ja-JP" sz="1800" b="0" dirty="0" err="1" smtClean="0"/>
              <a:t>Agol</a:t>
            </a:r>
            <a:r>
              <a:rPr lang="en-US" altLang="ja-JP" sz="1800" b="0" dirty="0" smtClean="0"/>
              <a:t>, E., Showman, A.P., Fortney, J.J., Henry, G.W., Everett, M.E., Allen, L.E., 2009: Multi-wavelength constraints on the day-night circulation patterns of HD 189733b, </a:t>
            </a:r>
            <a:r>
              <a:rPr lang="en-US" altLang="ja-JP" sz="1800" b="0" dirty="0" err="1" smtClean="0"/>
              <a:t>Astrophys</a:t>
            </a:r>
            <a:r>
              <a:rPr lang="en-US" altLang="ja-JP" sz="1800" b="0" dirty="0" smtClean="0"/>
              <a:t>. J., 690, 822-836.</a:t>
            </a:r>
          </a:p>
          <a:p>
            <a:r>
              <a:rPr lang="en-US" altLang="ja-JP" sz="1800" b="0" dirty="0" smtClean="0"/>
              <a:t>Knutson, H.A., Lewis, N., Fortney, J.J., Burrows, A., Showman, A.P., Cowan, N.B., </a:t>
            </a:r>
            <a:r>
              <a:rPr lang="en-US" altLang="ja-JP" sz="1800" b="0" dirty="0" err="1" smtClean="0"/>
              <a:t>Agol</a:t>
            </a:r>
            <a:r>
              <a:rPr lang="en-US" altLang="ja-JP" sz="1800" b="0" dirty="0" smtClean="0"/>
              <a:t>, E., </a:t>
            </a:r>
            <a:r>
              <a:rPr lang="en-US" altLang="ja-JP" sz="1800" b="0" dirty="0" err="1" smtClean="0"/>
              <a:t>Aigrain</a:t>
            </a:r>
            <a:r>
              <a:rPr lang="en-US" altLang="ja-JP" sz="1800" b="0" dirty="0" smtClean="0"/>
              <a:t>, S., Charbonneau, D., Deming, D., </a:t>
            </a:r>
            <a:r>
              <a:rPr lang="en-US" altLang="ja-JP" sz="1800" b="0" dirty="0" err="1" smtClean="0"/>
              <a:t>Désert</a:t>
            </a:r>
            <a:r>
              <a:rPr lang="en-US" altLang="ja-JP" sz="1800" b="0" dirty="0" smtClean="0"/>
              <a:t>, J.-M., Henry, G.W., Langton, J., Laughlin, G. 2012: 3.6 and 4.5</a:t>
            </a:r>
            <a:r>
              <a:rPr lang="el-GR" altLang="ja-JP" sz="1800" b="0" dirty="0" smtClean="0"/>
              <a:t>μ</a:t>
            </a:r>
            <a:r>
              <a:rPr lang="en-US" altLang="ja-JP" sz="1800" b="0" dirty="0" smtClean="0"/>
              <a:t>m phase curves and evidence for non-equilibrium chemistry in the atmosphere of </a:t>
            </a:r>
            <a:r>
              <a:rPr lang="en-US" altLang="ja-JP" sz="1800" b="0" dirty="0" err="1" smtClean="0"/>
              <a:t>extrasolar</a:t>
            </a:r>
            <a:r>
              <a:rPr lang="en-US" altLang="ja-JP" sz="1800" b="0" dirty="0" smtClean="0"/>
              <a:t> planet HD 189733b, </a:t>
            </a:r>
            <a:r>
              <a:rPr lang="en-US" altLang="ja-JP" sz="1800" b="0" dirty="0" err="1" smtClean="0"/>
              <a:t>Astrophys</a:t>
            </a:r>
            <a:r>
              <a:rPr lang="en-US" altLang="ja-JP" sz="1800" b="0" dirty="0" smtClean="0"/>
              <a:t>. J., 754, 22.</a:t>
            </a:r>
          </a:p>
          <a:p>
            <a:r>
              <a:rPr lang="en-US" altLang="ja-JP" sz="1800" b="0" dirty="0" err="1" smtClean="0"/>
              <a:t>Komacek</a:t>
            </a:r>
            <a:r>
              <a:rPr lang="en-US" altLang="ja-JP" sz="1800" b="0" dirty="0" smtClean="0"/>
              <a:t>, T.D., Showman, A.P., 2016: Atmospheric circulation of hot </a:t>
            </a:r>
            <a:r>
              <a:rPr lang="en-US" altLang="ja-JP" sz="1800" b="0" dirty="0" err="1" smtClean="0"/>
              <a:t>Jupiters</a:t>
            </a:r>
            <a:r>
              <a:rPr lang="en-US" altLang="ja-JP" sz="1800" b="0" dirty="0" smtClean="0"/>
              <a:t>: Dayside-</a:t>
            </a:r>
            <a:r>
              <a:rPr lang="en-US" altLang="ja-JP" sz="1800" b="0" dirty="0" err="1" smtClean="0"/>
              <a:t>nightside</a:t>
            </a:r>
            <a:r>
              <a:rPr lang="en-US" altLang="ja-JP" sz="1800" b="0" dirty="0" smtClean="0"/>
              <a:t> temperature differences, </a:t>
            </a:r>
            <a:r>
              <a:rPr lang="en-US" altLang="ja-JP" sz="1800" b="0" dirty="0" err="1" smtClean="0"/>
              <a:t>Astrophys</a:t>
            </a:r>
            <a:r>
              <a:rPr lang="en-US" altLang="ja-JP" sz="1800" b="0" dirty="0" smtClean="0"/>
              <a:t>. J., 821, 16.</a:t>
            </a:r>
          </a:p>
          <a:p>
            <a:r>
              <a:rPr lang="en-US" altLang="ja-JP" sz="1800" b="0" dirty="0" err="1" smtClean="0"/>
              <a:t>Komacek</a:t>
            </a:r>
            <a:r>
              <a:rPr lang="en-US" altLang="ja-JP" sz="1800" b="0" dirty="0" smtClean="0"/>
              <a:t>, T.D., Showman, A.P., Tan, X., 2017: Atmospheric circulation of hot </a:t>
            </a:r>
            <a:r>
              <a:rPr lang="en-US" altLang="ja-JP" sz="1800" b="0" dirty="0" err="1" smtClean="0"/>
              <a:t>Jupiters</a:t>
            </a:r>
            <a:r>
              <a:rPr lang="en-US" altLang="ja-JP" sz="1800" b="0" dirty="0" smtClean="0"/>
              <a:t>: Dayside-</a:t>
            </a:r>
            <a:r>
              <a:rPr lang="en-US" altLang="ja-JP" sz="1800" b="0" dirty="0" err="1" smtClean="0"/>
              <a:t>nightside</a:t>
            </a:r>
            <a:r>
              <a:rPr lang="en-US" altLang="ja-JP" sz="1800" b="0" dirty="0" smtClean="0"/>
              <a:t> temperature differences. II. Comparison with observations, </a:t>
            </a:r>
            <a:r>
              <a:rPr lang="en-US" altLang="ja-JP" sz="1800" b="0" dirty="0" err="1" smtClean="0"/>
              <a:t>Astrophys</a:t>
            </a:r>
            <a:r>
              <a:rPr lang="en-US" altLang="ja-JP" sz="1800" b="0" dirty="0" smtClean="0"/>
              <a:t>. J., 835, 198.</a:t>
            </a:r>
          </a:p>
          <a:p>
            <a:endParaRPr kumimoji="1" lang="ja-JP" altLang="en-US" sz="1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References2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1800" b="0" dirty="0" err="1" smtClean="0"/>
              <a:t>Louden</a:t>
            </a:r>
            <a:r>
              <a:rPr lang="en-US" altLang="ja-JP" sz="1800" b="0" dirty="0" smtClean="0"/>
              <a:t>, T., Wheatley, P.J., 2015: Spatially resolved eastward winds and rotation of HD 189733b, </a:t>
            </a:r>
            <a:r>
              <a:rPr lang="en-US" altLang="ja-JP" sz="1800" b="0" dirty="0" err="1" smtClean="0"/>
              <a:t>Astrophys</a:t>
            </a:r>
            <a:r>
              <a:rPr lang="en-US" altLang="ja-JP" sz="1800" b="0" dirty="0" smtClean="0"/>
              <a:t>. J. </a:t>
            </a:r>
            <a:r>
              <a:rPr lang="en-US" altLang="ja-JP" sz="1800" b="0" dirty="0" err="1" smtClean="0"/>
              <a:t>Lett</a:t>
            </a:r>
            <a:r>
              <a:rPr lang="en-US" altLang="ja-JP" sz="1800" b="0" dirty="0" smtClean="0"/>
              <a:t>., 814, L24.</a:t>
            </a:r>
          </a:p>
          <a:p>
            <a:r>
              <a:rPr lang="en-US" altLang="ja-JP" sz="1800" b="0" dirty="0" err="1" smtClean="0"/>
              <a:t>Maxted</a:t>
            </a:r>
            <a:r>
              <a:rPr lang="en-US" altLang="ja-JP" sz="1800" b="0" dirty="0" smtClean="0"/>
              <a:t>, P.F.L., Anderson, D.R., Doyle, A.P., </a:t>
            </a:r>
            <a:r>
              <a:rPr lang="en-US" altLang="ja-JP" sz="1800" b="0" dirty="0" err="1" smtClean="0"/>
              <a:t>Gillon</a:t>
            </a:r>
            <a:r>
              <a:rPr lang="en-US" altLang="ja-JP" sz="1800" b="0" dirty="0" smtClean="0"/>
              <a:t>, M., Harrington, J., </a:t>
            </a:r>
            <a:r>
              <a:rPr lang="en-US" altLang="ja-JP" sz="1800" b="0" dirty="0" err="1" smtClean="0"/>
              <a:t>Iro</a:t>
            </a:r>
            <a:r>
              <a:rPr lang="en-US" altLang="ja-JP" sz="1800" b="0" dirty="0" smtClean="0"/>
              <a:t>, N., </a:t>
            </a:r>
            <a:r>
              <a:rPr lang="en-US" altLang="ja-JP" sz="1800" b="0" dirty="0" err="1" smtClean="0"/>
              <a:t>Jehin</a:t>
            </a:r>
            <a:r>
              <a:rPr lang="en-US" altLang="ja-JP" sz="1800" b="0" dirty="0" smtClean="0"/>
              <a:t>, E., </a:t>
            </a:r>
            <a:r>
              <a:rPr lang="en-US" altLang="ja-JP" sz="1800" b="0" dirty="0" err="1" smtClean="0"/>
              <a:t>Lafrenière</a:t>
            </a:r>
            <a:r>
              <a:rPr lang="en-US" altLang="ja-JP" sz="1800" b="0" dirty="0" smtClean="0"/>
              <a:t>, D., Smalley, B., </a:t>
            </a:r>
            <a:r>
              <a:rPr lang="en-US" altLang="ja-JP" sz="1800" b="0" dirty="0" err="1" smtClean="0"/>
              <a:t>Southworth</a:t>
            </a:r>
            <a:r>
              <a:rPr lang="en-US" altLang="ja-JP" sz="1800" b="0" dirty="0" smtClean="0"/>
              <a:t>, J., 2013: Spitzer 3.6 and 4.5</a:t>
            </a:r>
            <a:r>
              <a:rPr lang="el-GR" altLang="ja-JP" sz="1800" b="0" dirty="0" smtClean="0"/>
              <a:t>μ</a:t>
            </a:r>
            <a:r>
              <a:rPr lang="en-US" altLang="ja-JP" sz="1800" b="0" dirty="0" smtClean="0"/>
              <a:t>m full-orbit </a:t>
            </a:r>
            <a:r>
              <a:rPr lang="en-US" altLang="ja-JP" sz="1800" b="0" dirty="0" err="1" smtClean="0"/>
              <a:t>lightcurves</a:t>
            </a:r>
            <a:r>
              <a:rPr lang="en-US" altLang="ja-JP" sz="1800" b="0" dirty="0" smtClean="0"/>
              <a:t> of WASP-18, MNRAS, 428, 2645-2660.</a:t>
            </a:r>
          </a:p>
          <a:p>
            <a:r>
              <a:rPr lang="en-US" altLang="ja-JP" sz="1800" b="0" dirty="0" smtClean="0"/>
              <a:t>Perez-Becker, D., Showman, A.P., 2013: Atmospheric heat redistribution on hot </a:t>
            </a:r>
            <a:r>
              <a:rPr lang="en-US" altLang="ja-JP" sz="1800" b="0" dirty="0" err="1" smtClean="0"/>
              <a:t>Jupiters</a:t>
            </a:r>
            <a:r>
              <a:rPr lang="en-US" altLang="ja-JP" sz="1800" b="0" dirty="0" smtClean="0"/>
              <a:t>, </a:t>
            </a:r>
            <a:r>
              <a:rPr lang="en-US" altLang="ja-JP" sz="1800" b="0" dirty="0" err="1" smtClean="0"/>
              <a:t>Astrophys</a:t>
            </a:r>
            <a:r>
              <a:rPr lang="en-US" altLang="ja-JP" sz="1800" b="0" dirty="0" smtClean="0"/>
              <a:t>. J., 776, 134.</a:t>
            </a:r>
          </a:p>
          <a:p>
            <a:r>
              <a:rPr lang="en-US" altLang="ja-JP" sz="1800" b="0" dirty="0" smtClean="0"/>
              <a:t>Rauscher, E., </a:t>
            </a:r>
            <a:r>
              <a:rPr lang="en-US" altLang="ja-JP" sz="1800" b="0" dirty="0" err="1" smtClean="0"/>
              <a:t>Menou</a:t>
            </a:r>
            <a:r>
              <a:rPr lang="en-US" altLang="ja-JP" sz="1800" b="0" dirty="0" smtClean="0"/>
              <a:t>, K., 2012: A general circulation model for gaseous </a:t>
            </a:r>
            <a:r>
              <a:rPr lang="en-US" altLang="ja-JP" sz="1800" b="0" dirty="0" err="1" smtClean="0"/>
              <a:t>exoplanets</a:t>
            </a:r>
            <a:r>
              <a:rPr lang="en-US" altLang="ja-JP" sz="1800" b="0" dirty="0" smtClean="0"/>
              <a:t> with double-gray </a:t>
            </a:r>
            <a:r>
              <a:rPr lang="en-US" altLang="ja-JP" sz="1800" b="0" dirty="0" err="1" smtClean="0"/>
              <a:t>radiative</a:t>
            </a:r>
            <a:r>
              <a:rPr lang="en-US" altLang="ja-JP" sz="1800" b="0" dirty="0" smtClean="0"/>
              <a:t> transfer, </a:t>
            </a:r>
            <a:r>
              <a:rPr lang="en-US" altLang="ja-JP" sz="1800" b="0" dirty="0" err="1" smtClean="0"/>
              <a:t>Astrophys</a:t>
            </a:r>
            <a:r>
              <a:rPr lang="en-US" altLang="ja-JP" sz="1800" b="0" dirty="0" smtClean="0"/>
              <a:t>. J., 750, 96.</a:t>
            </a:r>
          </a:p>
          <a:p>
            <a:r>
              <a:rPr lang="en-US" altLang="ja-JP" sz="1800" b="0" dirty="0" smtClean="0"/>
              <a:t>Showman, A.P., Fortney, J.J., Lewis, N.K., </a:t>
            </a:r>
            <a:r>
              <a:rPr lang="en-US" altLang="ja-JP" sz="1800" b="0" dirty="0" err="1" smtClean="0"/>
              <a:t>Shabram</a:t>
            </a:r>
            <a:r>
              <a:rPr lang="en-US" altLang="ja-JP" sz="1800" b="0" dirty="0" smtClean="0"/>
              <a:t>, M., 2013a: Doppler signatures of the atmospheric circulation on hot </a:t>
            </a:r>
            <a:r>
              <a:rPr lang="en-US" altLang="ja-JP" sz="1800" b="0" dirty="0" err="1" smtClean="0"/>
              <a:t>Jupiters</a:t>
            </a:r>
            <a:r>
              <a:rPr lang="en-US" altLang="ja-JP" sz="1800" b="0" dirty="0" smtClean="0"/>
              <a:t>, </a:t>
            </a:r>
            <a:r>
              <a:rPr lang="en-US" altLang="ja-JP" sz="1800" b="0" dirty="0" err="1" smtClean="0"/>
              <a:t>Astrophys</a:t>
            </a:r>
            <a:r>
              <a:rPr lang="en-US" altLang="ja-JP" sz="1800" b="0" dirty="0" smtClean="0"/>
              <a:t>. J., 762, 24.</a:t>
            </a:r>
          </a:p>
          <a:p>
            <a:r>
              <a:rPr lang="en-US" altLang="ja-JP" sz="1800" b="0" dirty="0" smtClean="0"/>
              <a:t>Showman, A.P., Fortney, J.J., </a:t>
            </a:r>
            <a:r>
              <a:rPr lang="en-US" altLang="ja-JP" sz="1800" b="0" dirty="0" err="1" smtClean="0"/>
              <a:t>Lian</a:t>
            </a:r>
            <a:r>
              <a:rPr lang="en-US" altLang="ja-JP" sz="1800" b="0" dirty="0" smtClean="0"/>
              <a:t>, Y., Marley, M.S., Freedman, R.S., Knutson, H.A., Charbonneau, D., 2009: Atmospheric circulation of hot </a:t>
            </a:r>
            <a:r>
              <a:rPr lang="en-US" altLang="ja-JP" sz="1800" b="0" dirty="0" err="1" smtClean="0"/>
              <a:t>Jupiters</a:t>
            </a:r>
            <a:r>
              <a:rPr lang="en-US" altLang="ja-JP" sz="1800" b="0" dirty="0" smtClean="0"/>
              <a:t>: Coupled </a:t>
            </a:r>
            <a:r>
              <a:rPr lang="en-US" altLang="ja-JP" sz="1800" b="0" dirty="0" err="1" smtClean="0"/>
              <a:t>radiative</a:t>
            </a:r>
            <a:r>
              <a:rPr lang="en-US" altLang="ja-JP" sz="1800" b="0" dirty="0" smtClean="0"/>
              <a:t>-dynamical general circulation model simulations of HD189733b and HD209458b, </a:t>
            </a:r>
            <a:r>
              <a:rPr lang="en-US" altLang="ja-JP" sz="1800" b="0" dirty="0" err="1" smtClean="0"/>
              <a:t>Astrophys</a:t>
            </a:r>
            <a:r>
              <a:rPr lang="en-US" altLang="ja-JP" sz="1800" b="0" dirty="0" smtClean="0"/>
              <a:t>. J., 699, 564-584.</a:t>
            </a:r>
          </a:p>
          <a:p>
            <a:r>
              <a:rPr lang="en-US" altLang="ja-JP" sz="1800" b="0" dirty="0" smtClean="0"/>
              <a:t>Showman, A.P., </a:t>
            </a:r>
            <a:r>
              <a:rPr lang="en-US" altLang="ja-JP" sz="1800" b="0" dirty="0" err="1" smtClean="0"/>
              <a:t>Guillot</a:t>
            </a:r>
            <a:r>
              <a:rPr lang="en-US" altLang="ja-JP" sz="1800" b="0" dirty="0" smtClean="0"/>
              <a:t>, T., 2002: Atmospheric circulation and tides of "51 Pegasus b-like" planets, </a:t>
            </a:r>
            <a:r>
              <a:rPr lang="en-US" altLang="ja-JP" sz="1800" b="0" dirty="0" err="1" smtClean="0"/>
              <a:t>Astronom</a:t>
            </a:r>
            <a:r>
              <a:rPr lang="en-US" altLang="ja-JP" sz="1800" b="0" dirty="0" smtClean="0"/>
              <a:t>. and </a:t>
            </a:r>
            <a:r>
              <a:rPr lang="en-US" altLang="ja-JP" sz="1800" b="0" dirty="0" err="1" smtClean="0"/>
              <a:t>Astrophys</a:t>
            </a:r>
            <a:r>
              <a:rPr lang="en-US" altLang="ja-JP" sz="1800" b="0" dirty="0" smtClean="0"/>
              <a:t>., 385, 166-180.</a:t>
            </a:r>
          </a:p>
          <a:p>
            <a:r>
              <a:rPr lang="en-US" altLang="ja-JP" sz="1800" b="0" dirty="0" smtClean="0"/>
              <a:t>Showman, A.P., Lewis, N.K., Fortney, J.J., 2015: Three-dimensional atmospheric circulation of warm and hot </a:t>
            </a:r>
            <a:r>
              <a:rPr lang="en-US" altLang="ja-JP" sz="1800" b="0" dirty="0" err="1" smtClean="0"/>
              <a:t>Jupiters</a:t>
            </a:r>
            <a:r>
              <a:rPr lang="en-US" altLang="ja-JP" sz="1800" b="0" dirty="0" smtClean="0"/>
              <a:t>: Effects of orbital distance, rotation period, and </a:t>
            </a:r>
            <a:r>
              <a:rPr lang="en-US" altLang="ja-JP" sz="1800" b="0" dirty="0" err="1" smtClean="0"/>
              <a:t>nonsynchronous</a:t>
            </a:r>
            <a:r>
              <a:rPr lang="en-US" altLang="ja-JP" sz="1800" b="0" dirty="0" smtClean="0"/>
              <a:t> rotation, </a:t>
            </a:r>
            <a:r>
              <a:rPr lang="en-US" altLang="ja-JP" sz="1800" b="0" dirty="0" err="1" smtClean="0"/>
              <a:t>Astrophys</a:t>
            </a:r>
            <a:r>
              <a:rPr lang="en-US" altLang="ja-JP" sz="1800" b="0" dirty="0" smtClean="0"/>
              <a:t>. J., 801, 95.</a:t>
            </a:r>
          </a:p>
          <a:p>
            <a:endParaRPr kumimoji="1" lang="ja-JP" altLang="en-US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ChangeArrowheads="1"/>
          </p:cNvSpPr>
          <p:nvPr/>
        </p:nvSpPr>
        <p:spPr bwMode="auto">
          <a:xfrm>
            <a:off x="4456113" y="3616325"/>
            <a:ext cx="4687887" cy="17541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>
            <a:spAutoFit/>
          </a:bodyPr>
          <a:lstStyle/>
          <a:p>
            <a:endParaRPr lang="en-US"/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>
          <a:xfrm>
            <a:off x="563563" y="0"/>
            <a:ext cx="8004175" cy="7159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Hot Jupiters: Spitzer light curves for HD 189733b	</a:t>
            </a:r>
          </a:p>
        </p:txBody>
      </p:sp>
      <p:pic>
        <p:nvPicPr>
          <p:cNvPr id="8195" name="Picture 6" descr="knutson-lightcurve-HD189733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676275"/>
            <a:ext cx="4297363" cy="4252913"/>
          </a:xfrm>
          <a:noFill/>
        </p:spPr>
      </p:pic>
      <p:pic>
        <p:nvPicPr>
          <p:cNvPr id="8196" name="Picture 8" descr="knutson-etal-2009-24-micron-lightcurv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416425" y="762000"/>
            <a:ext cx="3859213" cy="4071938"/>
          </a:xfrm>
          <a:noFill/>
        </p:spPr>
      </p:pic>
      <p:sp>
        <p:nvSpPr>
          <p:cNvPr id="8197" name="Text Box 10"/>
          <p:cNvSpPr txBox="1">
            <a:spLocks noChangeArrowheads="1"/>
          </p:cNvSpPr>
          <p:nvPr/>
        </p:nvSpPr>
        <p:spPr bwMode="auto">
          <a:xfrm>
            <a:off x="8447088" y="1449388"/>
            <a:ext cx="46672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/>
              <a:t>Knutson et al. (2007, 2009)</a:t>
            </a:r>
          </a:p>
        </p:txBody>
      </p:sp>
      <p:pic>
        <p:nvPicPr>
          <p:cNvPr id="8198" name="Picture 12" descr="knutson-flux-map-globe-onl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35238" y="5008563"/>
            <a:ext cx="3719512" cy="1849437"/>
          </a:xfrm>
          <a:noFill/>
        </p:spPr>
      </p:pic>
      <p:sp>
        <p:nvSpPr>
          <p:cNvPr id="8199" name="Text Box 13"/>
          <p:cNvSpPr txBox="1">
            <a:spLocks noChangeArrowheads="1"/>
          </p:cNvSpPr>
          <p:nvPr/>
        </p:nvSpPr>
        <p:spPr bwMode="auto">
          <a:xfrm>
            <a:off x="444500" y="4894263"/>
            <a:ext cx="73818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/>
              <a:t>8 </a:t>
            </a:r>
            <a:r>
              <a:rPr lang="en-US" i="1">
                <a:latin typeface="Symbol" charset="0"/>
              </a:rPr>
              <a:t>m</a:t>
            </a:r>
            <a:r>
              <a:rPr lang="en-US"/>
              <a:t>m</a:t>
            </a:r>
          </a:p>
        </p:txBody>
      </p:sp>
      <p:sp>
        <p:nvSpPr>
          <p:cNvPr id="8200" name="Text Box 14"/>
          <p:cNvSpPr txBox="1">
            <a:spLocks noChangeArrowheads="1"/>
          </p:cNvSpPr>
          <p:nvPr/>
        </p:nvSpPr>
        <p:spPr bwMode="auto">
          <a:xfrm>
            <a:off x="7289800" y="4827588"/>
            <a:ext cx="8667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/>
              <a:t>24 </a:t>
            </a:r>
            <a:r>
              <a:rPr lang="en-US" i="1">
                <a:latin typeface="Symbol" charset="0"/>
              </a:rPr>
              <a:t>m</a:t>
            </a:r>
            <a:r>
              <a:rPr lang="en-US"/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References3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1800" b="0" dirty="0" smtClean="0"/>
              <a:t>Showman, A.P., </a:t>
            </a:r>
            <a:r>
              <a:rPr lang="en-US" altLang="ja-JP" sz="1800" b="0" dirty="0" err="1" smtClean="0"/>
              <a:t>Polvani</a:t>
            </a:r>
            <a:r>
              <a:rPr lang="en-US" altLang="ja-JP" sz="1800" b="0" dirty="0" smtClean="0"/>
              <a:t>, L.M., 2011: Equatorial </a:t>
            </a:r>
            <a:r>
              <a:rPr lang="en-US" altLang="ja-JP" sz="1800" b="0" dirty="0" err="1" smtClean="0"/>
              <a:t>superrotation</a:t>
            </a:r>
            <a:r>
              <a:rPr lang="en-US" altLang="ja-JP" sz="1800" b="0" dirty="0" smtClean="0"/>
              <a:t> on tidally locked </a:t>
            </a:r>
            <a:r>
              <a:rPr lang="en-US" altLang="ja-JP" sz="1800" b="0" dirty="0" err="1" smtClean="0"/>
              <a:t>exoplanets</a:t>
            </a:r>
            <a:r>
              <a:rPr lang="en-US" altLang="ja-JP" sz="1800" b="0" dirty="0" smtClean="0"/>
              <a:t>, </a:t>
            </a:r>
            <a:r>
              <a:rPr lang="en-US" altLang="ja-JP" sz="1800" b="0" dirty="0" err="1" smtClean="0"/>
              <a:t>Astrophys</a:t>
            </a:r>
            <a:r>
              <a:rPr lang="en-US" altLang="ja-JP" sz="1800" b="0" dirty="0" smtClean="0"/>
              <a:t>. J., 738, 71.</a:t>
            </a:r>
          </a:p>
          <a:p>
            <a:r>
              <a:rPr lang="en-US" altLang="ja-JP" sz="1800" b="0" dirty="0" smtClean="0"/>
              <a:t>Showman, A.P., Wordsworth, R.D., </a:t>
            </a:r>
            <a:r>
              <a:rPr lang="en-US" altLang="ja-JP" sz="1800" b="0" dirty="0" err="1" smtClean="0"/>
              <a:t>Merlis</a:t>
            </a:r>
            <a:r>
              <a:rPr lang="en-US" altLang="ja-JP" sz="1800" b="0" dirty="0" smtClean="0"/>
              <a:t>, T.M., </a:t>
            </a:r>
            <a:r>
              <a:rPr lang="en-US" altLang="ja-JP" sz="1800" b="0" dirty="0" err="1" smtClean="0"/>
              <a:t>Kaspi</a:t>
            </a:r>
            <a:r>
              <a:rPr lang="en-US" altLang="ja-JP" sz="1800" b="0" dirty="0" smtClean="0"/>
              <a:t>, Y., 2013b: Atmospheric circulation of terrestrial </a:t>
            </a:r>
            <a:r>
              <a:rPr lang="en-US" altLang="ja-JP" sz="1800" b="0" dirty="0" err="1" smtClean="0"/>
              <a:t>exoplanets</a:t>
            </a:r>
            <a:r>
              <a:rPr lang="en-US" altLang="ja-JP" sz="1800" b="0" dirty="0" smtClean="0"/>
              <a:t>, Comparative Climatology of Terrestrial Planets, The University of Arizona Press, 277-326.</a:t>
            </a:r>
          </a:p>
          <a:p>
            <a:r>
              <a:rPr lang="en-US" altLang="ja-JP" sz="1800" b="0" dirty="0" smtClean="0"/>
              <a:t>Stevenson, K.B., </a:t>
            </a:r>
            <a:r>
              <a:rPr lang="en-US" altLang="ja-JP" sz="1800" b="0" dirty="0" err="1" smtClean="0"/>
              <a:t>Désert</a:t>
            </a:r>
            <a:r>
              <a:rPr lang="en-US" altLang="ja-JP" sz="1800" b="0" dirty="0" smtClean="0"/>
              <a:t>, J., Line, M.R., Bean, J.L., Fortney, J.J., Showman, A.P., </a:t>
            </a:r>
            <a:r>
              <a:rPr lang="en-US" altLang="ja-JP" sz="1800" b="0" dirty="0" err="1" smtClean="0"/>
              <a:t>Kataria</a:t>
            </a:r>
            <a:r>
              <a:rPr lang="en-US" altLang="ja-JP" sz="1800" b="0" dirty="0" smtClean="0"/>
              <a:t>, T., </a:t>
            </a:r>
            <a:r>
              <a:rPr lang="en-US" altLang="ja-JP" sz="1800" b="0" dirty="0" err="1" smtClean="0"/>
              <a:t>Kreidberg</a:t>
            </a:r>
            <a:r>
              <a:rPr lang="en-US" altLang="ja-JP" sz="1800" b="0" dirty="0" smtClean="0"/>
              <a:t>, L., McCullough, P.R., Henry, G.W., Charbonneau, D., Burrows, A., </a:t>
            </a:r>
            <a:r>
              <a:rPr lang="en-US" altLang="ja-JP" sz="1800" b="0" dirty="0" err="1" smtClean="0"/>
              <a:t>Seager</a:t>
            </a:r>
            <a:r>
              <a:rPr lang="en-US" altLang="ja-JP" sz="1800" b="0" dirty="0" smtClean="0"/>
              <a:t>, S., </a:t>
            </a:r>
            <a:r>
              <a:rPr lang="en-US" altLang="ja-JP" sz="1800" b="0" dirty="0" err="1" smtClean="0"/>
              <a:t>Madhusudhan</a:t>
            </a:r>
            <a:r>
              <a:rPr lang="en-US" altLang="ja-JP" sz="1800" b="0" dirty="0" smtClean="0"/>
              <a:t>, N., Williamson, M.H., </a:t>
            </a:r>
            <a:r>
              <a:rPr lang="en-US" altLang="ja-JP" sz="1800" b="0" dirty="0" err="1" smtClean="0"/>
              <a:t>Homeier</a:t>
            </a:r>
            <a:r>
              <a:rPr lang="en-US" altLang="ja-JP" sz="1800" b="0" dirty="0" smtClean="0"/>
              <a:t>, D., 2014: Thermal structure of an </a:t>
            </a:r>
            <a:r>
              <a:rPr lang="en-US" altLang="ja-JP" sz="1800" b="0" dirty="0" err="1" smtClean="0"/>
              <a:t>exoplanet</a:t>
            </a:r>
            <a:r>
              <a:rPr lang="en-US" altLang="ja-JP" sz="1800" b="0" dirty="0" smtClean="0"/>
              <a:t> atmosphere from phase-resolved emission spectroscopy, Science, 346, 838-841.</a:t>
            </a:r>
          </a:p>
          <a:p>
            <a:r>
              <a:rPr lang="en-US" altLang="ja-JP" sz="1800" b="0" dirty="0" smtClean="0"/>
              <a:t>Wong, I., Knutson, H.A., </a:t>
            </a:r>
            <a:r>
              <a:rPr lang="en-US" altLang="ja-JP" sz="1800" b="0" dirty="0" err="1" smtClean="0"/>
              <a:t>Kataria</a:t>
            </a:r>
            <a:r>
              <a:rPr lang="en-US" altLang="ja-JP" sz="1800" b="0" dirty="0" smtClean="0"/>
              <a:t>, T., Lewis, N.K., Burrows, A., Fortney, J.J., Schwartz, J., </a:t>
            </a:r>
            <a:r>
              <a:rPr lang="en-US" altLang="ja-JP" sz="1800" b="0" dirty="0" err="1" smtClean="0"/>
              <a:t>Shporer</a:t>
            </a:r>
            <a:r>
              <a:rPr lang="en-US" altLang="ja-JP" sz="1800" b="0" dirty="0" smtClean="0"/>
              <a:t>, A., </a:t>
            </a:r>
            <a:r>
              <a:rPr lang="en-US" altLang="ja-JP" sz="1800" b="0" dirty="0" err="1" smtClean="0"/>
              <a:t>Agol</a:t>
            </a:r>
            <a:r>
              <a:rPr lang="en-US" altLang="ja-JP" sz="1800" b="0" dirty="0" smtClean="0"/>
              <a:t>, E., Cowan, N.B., 2016: 3.6 and 4.5 </a:t>
            </a:r>
            <a:r>
              <a:rPr lang="el-GR" altLang="ja-JP" sz="1800" b="0" dirty="0" smtClean="0"/>
              <a:t>μ</a:t>
            </a:r>
            <a:r>
              <a:rPr lang="en-US" altLang="ja-JP" sz="1800" b="0" dirty="0" smtClean="0"/>
              <a:t>m </a:t>
            </a:r>
            <a:r>
              <a:rPr lang="en-US" altLang="ja-JP" sz="1800" b="0" dirty="0" err="1" smtClean="0"/>
              <a:t>spitzer</a:t>
            </a:r>
            <a:r>
              <a:rPr lang="en-US" altLang="ja-JP" sz="1800" b="0" dirty="0" smtClean="0"/>
              <a:t> phase curves of the highly irradiated hot </a:t>
            </a:r>
            <a:r>
              <a:rPr lang="en-US" altLang="ja-JP" sz="1800" b="0" dirty="0" err="1" smtClean="0"/>
              <a:t>jupiters</a:t>
            </a:r>
            <a:r>
              <a:rPr lang="en-US" altLang="ja-JP" sz="1800" b="0" dirty="0" smtClean="0"/>
              <a:t> WASP-19b and HAT-P-7b, </a:t>
            </a:r>
            <a:r>
              <a:rPr lang="en-US" altLang="ja-JP" sz="1800" b="0" dirty="0" err="1" smtClean="0"/>
              <a:t>Astrophys</a:t>
            </a:r>
            <a:r>
              <a:rPr lang="en-US" altLang="ja-JP" sz="1800" b="0" dirty="0" smtClean="0"/>
              <a:t>. J., 823, 122.</a:t>
            </a:r>
          </a:p>
          <a:p>
            <a:r>
              <a:rPr lang="en-US" altLang="ja-JP" sz="1800" b="0" dirty="0" err="1" smtClean="0"/>
              <a:t>Zellem</a:t>
            </a:r>
            <a:r>
              <a:rPr lang="en-US" altLang="ja-JP" sz="1800" b="0" dirty="0" smtClean="0"/>
              <a:t>, R.T., Lewis, N.K., Knutson, H.A., Griffith, C.A., Showman, A.P., Fortney, J.J., Cowan, N.B., </a:t>
            </a:r>
            <a:r>
              <a:rPr lang="en-US" altLang="ja-JP" sz="1800" b="0" dirty="0" err="1" smtClean="0"/>
              <a:t>Agol</a:t>
            </a:r>
            <a:r>
              <a:rPr lang="en-US" altLang="ja-JP" sz="1800" b="0" dirty="0" smtClean="0"/>
              <a:t>, E., Burrows, A., Charbonneau, D., Deming, D., Laughlin, G., Langton, J., 2014: The 4.5</a:t>
            </a:r>
            <a:r>
              <a:rPr lang="el-GR" altLang="ja-JP" sz="1800" b="0" dirty="0" smtClean="0"/>
              <a:t>μ</a:t>
            </a:r>
            <a:r>
              <a:rPr lang="en-US" altLang="ja-JP" sz="1800" b="0" dirty="0" smtClean="0"/>
              <a:t>m full-orbit phase curve of the hot Jupiter HD209458b, </a:t>
            </a:r>
            <a:r>
              <a:rPr lang="en-US" altLang="ja-JP" sz="1800" b="0" dirty="0" err="1" smtClean="0"/>
              <a:t>Astrophys</a:t>
            </a:r>
            <a:r>
              <a:rPr lang="en-US" altLang="ja-JP" sz="1800" b="0" dirty="0" smtClean="0"/>
              <a:t>. J., 790, 53.</a:t>
            </a:r>
          </a:p>
          <a:p>
            <a:r>
              <a:rPr lang="en-US" altLang="ja-JP" sz="1800" b="0" dirty="0" smtClean="0"/>
              <a:t>(p.2) http://www.esa.int/spaceinimages/Images/2003/06/Planet_transit</a:t>
            </a:r>
          </a:p>
          <a:p>
            <a:r>
              <a:rPr lang="en-US" altLang="ja-JP" sz="1800" b="0" dirty="0" smtClean="0"/>
              <a:t>(p.2) http://natgeo.nikkeibp.co.jp/nng/images/news/bigphotos/images/new-planet-infrared-keck-telescope_30112_big.jpg</a:t>
            </a:r>
          </a:p>
          <a:p>
            <a:r>
              <a:rPr lang="en-US" altLang="ja-JP" sz="1800" b="0" dirty="0" smtClean="0"/>
              <a:t>(p.3) http://exoplanet.eu/</a:t>
            </a:r>
          </a:p>
          <a:p>
            <a:endParaRPr kumimoji="1" lang="ja-JP" altLang="en-US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Lightcurves for hot Jupiters</a:t>
            </a:r>
          </a:p>
        </p:txBody>
      </p:sp>
      <p:sp>
        <p:nvSpPr>
          <p:cNvPr id="9218" name="Text Box 6"/>
          <p:cNvSpPr txBox="1">
            <a:spLocks noChangeArrowheads="1"/>
          </p:cNvSpPr>
          <p:nvPr/>
        </p:nvSpPr>
        <p:spPr bwMode="auto">
          <a:xfrm>
            <a:off x="384175" y="6224588"/>
            <a:ext cx="3525838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WASP-43b (Stevenson et al. 2014)</a:t>
            </a:r>
          </a:p>
        </p:txBody>
      </p:sp>
      <p:sp>
        <p:nvSpPr>
          <p:cNvPr id="9219" name="Text Box 7"/>
          <p:cNvSpPr txBox="1">
            <a:spLocks noChangeArrowheads="1"/>
          </p:cNvSpPr>
          <p:nvPr/>
        </p:nvSpPr>
        <p:spPr bwMode="auto">
          <a:xfrm>
            <a:off x="5068888" y="2897188"/>
            <a:ext cx="32940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HD209458b (Zellem et al. 2014)</a:t>
            </a:r>
          </a:p>
        </p:txBody>
      </p:sp>
      <p:sp>
        <p:nvSpPr>
          <p:cNvPr id="9220" name="Text Box 9"/>
          <p:cNvSpPr txBox="1">
            <a:spLocks noChangeArrowheads="1"/>
          </p:cNvSpPr>
          <p:nvPr/>
        </p:nvSpPr>
        <p:spPr bwMode="auto">
          <a:xfrm>
            <a:off x="5111750" y="6249988"/>
            <a:ext cx="329406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WASP-18b (Maxted et al. 2013)</a:t>
            </a:r>
          </a:p>
        </p:txBody>
      </p:sp>
      <p:sp>
        <p:nvSpPr>
          <p:cNvPr id="9221" name="Text Box 12"/>
          <p:cNvSpPr txBox="1">
            <a:spLocks noChangeArrowheads="1"/>
          </p:cNvSpPr>
          <p:nvPr/>
        </p:nvSpPr>
        <p:spPr bwMode="auto">
          <a:xfrm>
            <a:off x="776288" y="2776538"/>
            <a:ext cx="3102516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 smtClean="0"/>
              <a:t>WASP-19b </a:t>
            </a:r>
            <a:r>
              <a:rPr lang="en-US" sz="1800" dirty="0"/>
              <a:t>(Wong et al. </a:t>
            </a:r>
            <a:r>
              <a:rPr lang="en-US" sz="1800" dirty="0" smtClean="0"/>
              <a:t>2016)</a:t>
            </a:r>
            <a:endParaRPr lang="en-US" sz="1800" dirty="0"/>
          </a:p>
        </p:txBody>
      </p:sp>
      <p:pic>
        <p:nvPicPr>
          <p:cNvPr id="9222" name="Content Placeholder 5" descr="hd209458b-lightcurve.png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" t="-1115" r="1277"/>
          <a:stretch>
            <a:fillRect/>
          </a:stretch>
        </p:blipFill>
        <p:spPr>
          <a:xfrm>
            <a:off x="4792663" y="693738"/>
            <a:ext cx="4135437" cy="2152650"/>
          </a:xfrm>
        </p:spPr>
      </p:pic>
      <p:pic>
        <p:nvPicPr>
          <p:cNvPr id="9223" name="Picture 6" descr="wasp43-lightcur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100" y="3643313"/>
            <a:ext cx="4343400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Content Placeholder 8" descr="maxted-wasp18-4.5micron.pn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900" b="1167"/>
          <a:stretch>
            <a:fillRect/>
          </a:stretch>
        </p:blipFill>
        <p:spPr>
          <a:xfrm>
            <a:off x="4826000" y="3530600"/>
            <a:ext cx="4191000" cy="2578100"/>
          </a:xfrm>
        </p:spPr>
      </p:pic>
      <p:pic>
        <p:nvPicPr>
          <p:cNvPr id="11" name="Content Placeholder 2" descr="wasp-19b-4pt5micron-lightcurve.png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1572" b="-21572"/>
          <a:stretch>
            <a:fillRect/>
          </a:stretch>
        </p:blipFill>
        <p:spPr>
          <a:xfrm>
            <a:off x="127000" y="419100"/>
            <a:ext cx="4298950" cy="2740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Dependence of day-night flux contrast on effective temperature</a:t>
            </a:r>
          </a:p>
        </p:txBody>
      </p:sp>
      <p:pic>
        <p:nvPicPr>
          <p:cNvPr id="10242" name="Picture 7" descr="bl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32350"/>
            <a:ext cx="50038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Content Placeholder 2" descr="Aobs_wavebands_may18_v2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32" t="-8357" r="-6058" b="-13663"/>
          <a:stretch>
            <a:fillRect/>
          </a:stretch>
        </p:blipFill>
        <p:spPr>
          <a:xfrm>
            <a:off x="204788" y="655638"/>
            <a:ext cx="8748712" cy="5632450"/>
          </a:xfrm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6760014" y="6221093"/>
            <a:ext cx="2383986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13000"/>
              <a:buChar char="•"/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 err="1" smtClean="0"/>
              <a:t>Komacek</a:t>
            </a:r>
            <a:r>
              <a:rPr lang="en-US" sz="1800" dirty="0" smtClean="0"/>
              <a:t>  et al. (2017)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Motivating questions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What are the fundamental dynamics of the highly irradiated </a:t>
            </a:r>
            <a:r>
              <a:rPr lang="ja-JP" alt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hot Jupiter</a:t>
            </a:r>
            <a:r>
              <a:rPr lang="ja-JP" alt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circulation regime?  Can we explain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lightcurves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 of specific hot </a:t>
            </a:r>
            <a:r>
              <a:rPr lang="en-US" altLang="ja-JP" sz="2000" dirty="0" err="1">
                <a:latin typeface="Times New Roman" charset="0"/>
                <a:ea typeface="ＭＳ Ｐゴシック" charset="0"/>
                <a:cs typeface="ＭＳ Ｐゴシック" charset="0"/>
              </a:rPr>
              <a:t>Jupiters</a:t>
            </a:r>
            <a:r>
              <a:rPr lang="en-US" altLang="ja-JP" sz="2000" dirty="0">
                <a:latin typeface="Times New Roman" charset="0"/>
                <a:ea typeface="ＭＳ Ｐゴシック" charset="0"/>
                <a:cs typeface="ＭＳ Ｐゴシック" charset="0"/>
              </a:rPr>
              <a:t>?  What is the mechanism for displacing the </a:t>
            </a:r>
            <a:r>
              <a:rPr lang="en-US" altLang="ja-JP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hottest regions to the east?</a:t>
            </a:r>
            <a:endParaRPr lang="en-US" altLang="ja-JP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3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What are mechanisms for controlling the day-night temperature contrast on hot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Jupiters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?  Can we explain the increasing trend of day-night flux contrast with incident stellar flux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?</a:t>
            </a:r>
          </a:p>
          <a:p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What controls the cloudiness of hot </a:t>
            </a:r>
            <a:r>
              <a:rPr lang="en-US" sz="20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Jupiters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?  </a:t>
            </a: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</a:pPr>
            <a:endParaRPr lang="en-US" sz="3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How do circulation regime---and observables---of hot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Jupiters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vary with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parameters like incident 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stellar </a:t>
            </a:r>
            <a:r>
              <a:rPr lang="en-US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flux and rotation rate?    </a:t>
            </a:r>
            <a:endParaRPr lang="en-US" sz="32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Content Placeholder 13" descr="heng-etal-2010-fig1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6219" b="-56219"/>
          <a:stretch>
            <a:fillRect/>
          </a:stretch>
        </p:blipFill>
        <p:spPr>
          <a:xfrm>
            <a:off x="165100" y="2281238"/>
            <a:ext cx="4394200" cy="5432425"/>
          </a:xfrm>
        </p:spPr>
      </p:pic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187325" y="142875"/>
            <a:ext cx="8662988" cy="715963"/>
          </a:xfrm>
        </p:spPr>
        <p:txBody>
          <a:bodyPr/>
          <a:lstStyle/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Hot Jupiter circulation models typically predict several broad, fast jets including equatorial superrotation</a:t>
            </a:r>
          </a:p>
        </p:txBody>
      </p:sp>
      <p:sp>
        <p:nvSpPr>
          <p:cNvPr id="44038" name="TextBox 11"/>
          <p:cNvSpPr txBox="1">
            <a:spLocks noChangeArrowheads="1"/>
          </p:cNvSpPr>
          <p:nvPr/>
        </p:nvSpPr>
        <p:spPr bwMode="auto">
          <a:xfrm>
            <a:off x="5453063" y="3365500"/>
            <a:ext cx="23653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Showman et al. (2009)</a:t>
            </a:r>
          </a:p>
        </p:txBody>
      </p:sp>
      <p:sp>
        <p:nvSpPr>
          <p:cNvPr id="44039" name="TextBox 12"/>
          <p:cNvSpPr txBox="1">
            <a:spLocks noChangeArrowheads="1"/>
          </p:cNvSpPr>
          <p:nvPr/>
        </p:nvSpPr>
        <p:spPr bwMode="auto">
          <a:xfrm flipH="1">
            <a:off x="5316538" y="6223000"/>
            <a:ext cx="30654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/>
              <a:t>Rauscher &amp; </a:t>
            </a:r>
            <a:r>
              <a:rPr lang="en-US" sz="1800" dirty="0" err="1"/>
              <a:t>Menou</a:t>
            </a:r>
            <a:r>
              <a:rPr lang="en-US" sz="1800" dirty="0"/>
              <a:t> (</a:t>
            </a:r>
            <a:r>
              <a:rPr lang="en-US" sz="1800" dirty="0" smtClean="0"/>
              <a:t>2012)</a:t>
            </a:r>
            <a:endParaRPr lang="en-US" sz="1800" dirty="0"/>
          </a:p>
        </p:txBody>
      </p:sp>
      <p:sp>
        <p:nvSpPr>
          <p:cNvPr id="44040" name="TextBox 13"/>
          <p:cNvSpPr txBox="1">
            <a:spLocks noChangeArrowheads="1"/>
          </p:cNvSpPr>
          <p:nvPr/>
        </p:nvSpPr>
        <p:spPr bwMode="auto">
          <a:xfrm>
            <a:off x="1201738" y="6248400"/>
            <a:ext cx="1903150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 err="1"/>
              <a:t>Heng</a:t>
            </a:r>
            <a:r>
              <a:rPr lang="en-US" sz="1800" dirty="0"/>
              <a:t> et al. (</a:t>
            </a:r>
            <a:r>
              <a:rPr lang="en-US" sz="1800" dirty="0" smtClean="0"/>
              <a:t>2011)</a:t>
            </a:r>
            <a:endParaRPr lang="en-US" sz="1800" dirty="0"/>
          </a:p>
        </p:txBody>
      </p:sp>
      <p:pic>
        <p:nvPicPr>
          <p:cNvPr id="44042" name="Picture 11" descr="f12a-no-ax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008063"/>
            <a:ext cx="417036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rauscher-menou-2012-gcm.png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4" r="6854"/>
          <a:stretch>
            <a:fillRect/>
          </a:stretch>
        </p:blipFill>
        <p:spPr>
          <a:xfrm>
            <a:off x="4743450" y="3743276"/>
            <a:ext cx="3917950" cy="2497187"/>
          </a:xfrm>
        </p:spPr>
      </p:pic>
      <p:pic>
        <p:nvPicPr>
          <p:cNvPr id="14" name="Picture 12" descr="knutson-flux-map-globe-onl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2238" y="1155700"/>
            <a:ext cx="4404575" cy="2082800"/>
          </a:xfrm>
          <a:noFill/>
        </p:spPr>
      </p:pic>
      <p:sp>
        <p:nvSpPr>
          <p:cNvPr id="10" name="正方形/長方形 9"/>
          <p:cNvSpPr/>
          <p:nvPr/>
        </p:nvSpPr>
        <p:spPr>
          <a:xfrm>
            <a:off x="1102358" y="3301484"/>
            <a:ext cx="223651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800" dirty="0" smtClean="0"/>
              <a:t>Knutson et al. (2007)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13322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title"/>
          </p:nvPr>
        </p:nvSpPr>
        <p:spPr>
          <a:xfrm>
            <a:off x="563563" y="0"/>
            <a:ext cx="8004175" cy="715963"/>
          </a:xfrm>
        </p:spPr>
        <p:txBody>
          <a:bodyPr/>
          <a:lstStyle/>
          <a:p>
            <a:r>
              <a:rPr lang="en-US" altLang="x-none"/>
              <a:t>	</a:t>
            </a:r>
          </a:p>
        </p:txBody>
      </p:sp>
      <p:sp>
        <p:nvSpPr>
          <p:cNvPr id="35843" name="Text Box 10"/>
          <p:cNvSpPr txBox="1">
            <a:spLocks noChangeArrowheads="1"/>
          </p:cNvSpPr>
          <p:nvPr/>
        </p:nvSpPr>
        <p:spPr bwMode="auto">
          <a:xfrm rot="-5400000">
            <a:off x="7737475" y="3968007"/>
            <a:ext cx="8064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buFontTx/>
              <a:buNone/>
            </a:pPr>
            <a:r>
              <a:rPr lang="en-US" altLang="x-none"/>
              <a:t>Knutson et al. </a:t>
            </a:r>
          </a:p>
          <a:p>
            <a:pPr>
              <a:buFontTx/>
              <a:buNone/>
            </a:pPr>
            <a:r>
              <a:rPr lang="en-US" altLang="x-none" dirty="0"/>
              <a:t>       (2007)</a:t>
            </a:r>
          </a:p>
        </p:txBody>
      </p:sp>
      <p:pic>
        <p:nvPicPr>
          <p:cNvPr id="35844" name="Picture 12" descr="knutson-flux-map-globe-onl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03300" y="3389414"/>
            <a:ext cx="6134100" cy="2900644"/>
          </a:xfrm>
          <a:noFill/>
        </p:spPr>
      </p:pic>
      <p:sp>
        <p:nvSpPr>
          <p:cNvPr id="35845" name="TextBox 12"/>
          <p:cNvSpPr txBox="1">
            <a:spLocks noChangeArrowheads="1"/>
          </p:cNvSpPr>
          <p:nvPr/>
        </p:nvSpPr>
        <p:spPr bwMode="auto">
          <a:xfrm>
            <a:off x="7327900" y="1676400"/>
            <a:ext cx="17113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buFontTx/>
              <a:buNone/>
            </a:pPr>
            <a:r>
              <a:rPr lang="en-US" altLang="x-none"/>
              <a:t>Showman &amp;</a:t>
            </a:r>
          </a:p>
          <a:p>
            <a:pPr>
              <a:buFontTx/>
              <a:buNone/>
            </a:pPr>
            <a:r>
              <a:rPr lang="en-US" altLang="x-none"/>
              <a:t>Guillot (2002)</a:t>
            </a:r>
          </a:p>
        </p:txBody>
      </p:sp>
      <p:pic>
        <p:nvPicPr>
          <p:cNvPr id="35846" name="Picture 13" descr="showman-guillot-v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400" y="715963"/>
            <a:ext cx="6134100" cy="252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41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904 - System CDR">
  <a:themeElements>
    <a:clrScheme name="9904 - System CDR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9904 - System CDR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8288" tIns="49212" rIns="18288" bIns="49212" numCol="1" anchor="t" anchorCtr="0" compatLnSpc="1">
        <a:prstTxWarp prst="textNoShape">
          <a:avLst/>
        </a:prstTxWarp>
      </a:bodyPr>
      <a:lstStyle>
        <a:defPPr marL="366713" marR="0" indent="-366713" algn="l" defTabSz="9779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13000"/>
          <a:buFontTx/>
          <a:buChar char="•"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18288" tIns="49212" rIns="18288" bIns="49212" numCol="1" anchor="t" anchorCtr="0" compatLnSpc="1">
        <a:prstTxWarp prst="textNoShape">
          <a:avLst/>
        </a:prstTxWarp>
      </a:bodyPr>
      <a:lstStyle>
        <a:defPPr marL="366713" marR="0" indent="-366713" algn="l" defTabSz="9779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13000"/>
          <a:buFontTx/>
          <a:buChar char="•"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9904 - System CD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904 - System CD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904 - System CD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904 - System CD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904 - System CD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904 - System CD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904 - System CD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2242908602</TotalTime>
  <Pages>1</Pages>
  <Words>2608</Words>
  <Application>Microsoft Office PowerPoint</Application>
  <PresentationFormat>画面に合わせる (4:3)</PresentationFormat>
  <Paragraphs>265</Paragraphs>
  <Slides>40</Slides>
  <Notes>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2" baseType="lpstr">
      <vt:lpstr>9904 - System CDR</vt:lpstr>
      <vt:lpstr>Equation</vt:lpstr>
      <vt:lpstr>スライド 1</vt:lpstr>
      <vt:lpstr>Exoplanets: an exploding new field</vt:lpstr>
      <vt:lpstr>スライド 3</vt:lpstr>
      <vt:lpstr>Hot Jupiters: Spitzer light curves for HD 189733b </vt:lpstr>
      <vt:lpstr>Lightcurves for hot Jupiters</vt:lpstr>
      <vt:lpstr>Dependence of day-night flux contrast on effective temperature</vt:lpstr>
      <vt:lpstr>Motivating questions</vt:lpstr>
      <vt:lpstr>Hot Jupiter circulation models typically predict several broad, fast jets including equatorial superrotation</vt:lpstr>
      <vt:lpstr> </vt:lpstr>
      <vt:lpstr>Comparisons of data to GCMs</vt:lpstr>
      <vt:lpstr>What causes the equatorial superrotation?</vt:lpstr>
      <vt:lpstr>Simple models to isolate superrotation mechanism</vt:lpstr>
      <vt:lpstr>Linear analytic calculation</vt:lpstr>
      <vt:lpstr>Full nonlinear numerical solutions on a sphere</vt:lpstr>
      <vt:lpstr>This Rossby/Kelvin wave pattern is clearly evident in spin-up phase of 3D hot Jupiter simulations</vt:lpstr>
      <vt:lpstr>Doppler detection of equatorial jet</vt:lpstr>
      <vt:lpstr>Toward predictive theories of the circulation</vt:lpstr>
      <vt:lpstr>スライド 18</vt:lpstr>
      <vt:lpstr>Hot-Jupiter circulation in idealized GCM simulations as a function of radiative time constant and strength of frictional drag</vt:lpstr>
      <vt:lpstr>Theory for day-night temperature contrast</vt:lpstr>
      <vt:lpstr>スライド 21</vt:lpstr>
      <vt:lpstr>スライド 22</vt:lpstr>
      <vt:lpstr>The model explains the emerging observational trend</vt:lpstr>
      <vt:lpstr>What about objects cooler than “classical” hot Jupiters?</vt:lpstr>
      <vt:lpstr>A regime shift from hot to warm Jupiters?</vt:lpstr>
      <vt:lpstr> Predicted regimes</vt:lpstr>
      <vt:lpstr>スライド 27</vt:lpstr>
      <vt:lpstr>スライド 28</vt:lpstr>
      <vt:lpstr>スライド 29</vt:lpstr>
      <vt:lpstr>スライド 30</vt:lpstr>
      <vt:lpstr>Dynamical themes</vt:lpstr>
      <vt:lpstr>スライド 32</vt:lpstr>
      <vt:lpstr>Approach to constructing a theory</vt:lpstr>
      <vt:lpstr>Approach to constructing a theory</vt:lpstr>
      <vt:lpstr>Approach to constructing a theory</vt:lpstr>
      <vt:lpstr>Approach to constructing a theory</vt:lpstr>
      <vt:lpstr>Approach to constructing a theory</vt:lpstr>
      <vt:lpstr>References1</vt:lpstr>
      <vt:lpstr>References2</vt:lpstr>
      <vt:lpstr>References3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Lockheed Martin</dc:creator>
  <cp:keywords/>
  <dc:description/>
  <cp:lastModifiedBy>kisho</cp:lastModifiedBy>
  <cp:revision>1570</cp:revision>
  <cp:lastPrinted>2016-12-02T00:29:19Z</cp:lastPrinted>
  <dcterms:created xsi:type="dcterms:W3CDTF">2013-10-25T04:04:28Z</dcterms:created>
  <dcterms:modified xsi:type="dcterms:W3CDTF">2017-02-17T04:17:01Z</dcterms:modified>
</cp:coreProperties>
</file>