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mp4" ContentType="video/mp4"/>
  <Default Extension="rels" ContentType="application/vnd.openxmlformats-package.relationships+xml"/>
  <Default Extension="vml" ContentType="application/vnd.openxmlformats-officedocument.vmlDrawing"/>
  <Default Extension="mov" ContentType="video/quicktime"/>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handoutMasterIdLst>
    <p:handoutMasterId r:id="rId40"/>
  </p:handoutMasterIdLst>
  <p:sldIdLst>
    <p:sldId id="843" r:id="rId2"/>
    <p:sldId id="870" r:id="rId3"/>
    <p:sldId id="908" r:id="rId4"/>
    <p:sldId id="910" r:id="rId5"/>
    <p:sldId id="914" r:id="rId6"/>
    <p:sldId id="913" r:id="rId7"/>
    <p:sldId id="912" r:id="rId8"/>
    <p:sldId id="871" r:id="rId9"/>
    <p:sldId id="872" r:id="rId10"/>
    <p:sldId id="873" r:id="rId11"/>
    <p:sldId id="874" r:id="rId12"/>
    <p:sldId id="875" r:id="rId13"/>
    <p:sldId id="876" r:id="rId14"/>
    <p:sldId id="880" r:id="rId15"/>
    <p:sldId id="881" r:id="rId16"/>
    <p:sldId id="882" r:id="rId17"/>
    <p:sldId id="883" r:id="rId18"/>
    <p:sldId id="878" r:id="rId19"/>
    <p:sldId id="915" r:id="rId20"/>
    <p:sldId id="916" r:id="rId21"/>
    <p:sldId id="633" r:id="rId22"/>
    <p:sldId id="917" r:id="rId23"/>
    <p:sldId id="918" r:id="rId24"/>
    <p:sldId id="923" r:id="rId25"/>
    <p:sldId id="927" r:id="rId26"/>
    <p:sldId id="928" r:id="rId27"/>
    <p:sldId id="929" r:id="rId28"/>
    <p:sldId id="888" r:id="rId29"/>
    <p:sldId id="919" r:id="rId30"/>
    <p:sldId id="920" r:id="rId31"/>
    <p:sldId id="921" r:id="rId32"/>
    <p:sldId id="922" r:id="rId33"/>
    <p:sldId id="905" r:id="rId34"/>
    <p:sldId id="895" r:id="rId35"/>
    <p:sldId id="924" r:id="rId36"/>
    <p:sldId id="925" r:id="rId37"/>
    <p:sldId id="926" r:id="rId38"/>
  </p:sldIdLst>
  <p:sldSz cx="9144000" cy="6858000" type="screen4x3"/>
  <p:notesSz cx="6992938" cy="9278938"/>
  <p:kinsoku lang="ja-JP" invalStChars="、。，．・：；？！゛゜ヽヾゝゞ々ー’”）〕］｝〉》」』】°‰′″℃￠％ぁぃぅぇぉっゃゅょゎァィゥェォッャュョヮヵヶ!%),.:;?]}｡｣､･ｧｨｩｪｫｬｭｮｯｰﾞﾟ" invalEndChars="‘“（〔［｛〈《「『【￥＄$([\{｢￡"/>
  <p:defaultTextStyle>
    <a:defPPr>
      <a:defRPr lang="en-US"/>
    </a:defPPr>
    <a:lvl1pPr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1pPr>
    <a:lvl2pPr marL="4572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2pPr>
    <a:lvl3pPr marL="9144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3pPr>
    <a:lvl4pPr marL="13716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4pPr>
    <a:lvl5pPr marL="18288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0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0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0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000" b="1"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2">
          <p15:clr>
            <a:srgbClr val="A4A3A4"/>
          </p15:clr>
        </p15:guide>
        <p15:guide id="2" pos="22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00000"/>
    <a:srgbClr val="660066"/>
    <a:srgbClr val="FFFFCC"/>
    <a:srgbClr val="800080"/>
    <a:srgbClr val="000066"/>
    <a:srgbClr val="CCFF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82" autoAdjust="0"/>
    <p:restoredTop sz="91449"/>
  </p:normalViewPr>
  <p:slideViewPr>
    <p:cSldViewPr snapToGrid="0">
      <p:cViewPr>
        <p:scale>
          <a:sx n="91" d="100"/>
          <a:sy n="91" d="100"/>
        </p:scale>
        <p:origin x="760" y="144"/>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100" d="100"/>
        <a:sy n="100" d="100"/>
      </p:scale>
      <p:origin x="0" y="2568"/>
    </p:cViewPr>
  </p:sorterViewPr>
  <p:notesViewPr>
    <p:cSldViewPr snapToGrid="0">
      <p:cViewPr varScale="1">
        <p:scale>
          <a:sx n="40" d="100"/>
          <a:sy n="40" d="100"/>
        </p:scale>
        <p:origin x="-1386" y="-78"/>
      </p:cViewPr>
      <p:guideLst>
        <p:guide orient="horz" pos="2922"/>
        <p:guide pos="2202"/>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 Id="rId3"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585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idx="2"/>
          </p:nvPr>
        </p:nvSpPr>
        <p:spPr bwMode="auto">
          <a:xfrm>
            <a:off x="1198563" y="712788"/>
            <a:ext cx="4594225" cy="344646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sp>
    </p:spTree>
    <p:extLst>
      <p:ext uri="{BB962C8B-B14F-4D97-AF65-F5344CB8AC3E}">
        <p14:creationId xmlns:p14="http://schemas.microsoft.com/office/powerpoint/2010/main" val="537388100"/>
      </p:ext>
    </p:extLst>
  </p:cSld>
  <p:clrMap bg1="lt1" tx1="dk1" bg2="lt2" tx2="dk2" accent1="accent1" accent2="accent2" accent3="accent3" accent4="accent4" accent5="accent5" accent6="accent6" hlink="hlink" folHlink="folHlink"/>
  <p:notesStyle>
    <a:lvl1pPr algn="l" rtl="0" eaLnBrk="0" fontAlgn="base" hangingPunct="0">
      <a:lnSpc>
        <a:spcPct val="88000"/>
      </a:lnSpc>
      <a:spcBef>
        <a:spcPct val="4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2pPr>
    <a:lvl3pPr marL="9144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3pPr>
    <a:lvl4pPr marL="13716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4pPr>
    <a:lvl5pPr marL="18288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06900"/>
            <a:ext cx="5594350" cy="4176713"/>
          </a:xfrm>
          <a:prstGeom prst="rect">
            <a:avLst/>
          </a:prstGeom>
        </p:spPr>
        <p:txBody>
          <a:bodyPr/>
          <a:lstStyle/>
          <a:p>
            <a:endParaRPr lang="en-US" dirty="0"/>
          </a:p>
        </p:txBody>
      </p:sp>
    </p:spTree>
    <p:extLst>
      <p:ext uri="{BB962C8B-B14F-4D97-AF65-F5344CB8AC3E}">
        <p14:creationId xmlns:p14="http://schemas.microsoft.com/office/powerpoint/2010/main" val="71641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06900"/>
            <a:ext cx="5594350" cy="4176713"/>
          </a:xfrm>
          <a:prstGeom prst="rect">
            <a:avLst/>
          </a:prstGeom>
        </p:spPr>
        <p:txBody>
          <a:bodyPr/>
          <a:lstStyle/>
          <a:p>
            <a:r>
              <a:rPr lang="en-US" dirty="0" smtClean="0"/>
              <a:t>Runs 23-26 at level 20 (at a pressure near 0.35 bar or so)</a:t>
            </a:r>
            <a:endParaRPr lang="en-US" dirty="0"/>
          </a:p>
        </p:txBody>
      </p:sp>
    </p:spTree>
    <p:extLst>
      <p:ext uri="{BB962C8B-B14F-4D97-AF65-F5344CB8AC3E}">
        <p14:creationId xmlns:p14="http://schemas.microsoft.com/office/powerpoint/2010/main" val="1859056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06900"/>
            <a:ext cx="5594350" cy="4176713"/>
          </a:xfrm>
          <a:prstGeom prst="rect">
            <a:avLst/>
          </a:prstGeom>
        </p:spPr>
        <p:txBody>
          <a:bodyPr/>
          <a:lstStyle/>
          <a:p>
            <a:r>
              <a:rPr lang="en-US" dirty="0" smtClean="0"/>
              <a:t>Run 23-26 at</a:t>
            </a:r>
            <a:r>
              <a:rPr lang="en-US" baseline="0" dirty="0" smtClean="0"/>
              <a:t> level 20</a:t>
            </a:r>
            <a:endParaRPr lang="en-US" dirty="0"/>
          </a:p>
        </p:txBody>
      </p:sp>
    </p:spTree>
    <p:extLst>
      <p:ext uri="{BB962C8B-B14F-4D97-AF65-F5344CB8AC3E}">
        <p14:creationId xmlns:p14="http://schemas.microsoft.com/office/powerpoint/2010/main" val="1891999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225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2717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7513" y="142875"/>
            <a:ext cx="2185987" cy="6246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4788" y="142875"/>
            <a:ext cx="6410325" cy="6246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261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63563" y="142875"/>
            <a:ext cx="8004175" cy="7159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04788" y="757238"/>
            <a:ext cx="4297362"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04788" y="3649663"/>
            <a:ext cx="4297362"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95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8"/>
            <a:ext cx="4298950"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961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2212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1933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179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111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8"/>
            <a:ext cx="4297362"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8"/>
            <a:ext cx="4298950"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014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67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739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904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4778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03542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CFFFF"/>
        </a:solid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4625975" y="6583363"/>
            <a:ext cx="687388" cy="223837"/>
          </a:xfrm>
          <a:prstGeom prst="rect">
            <a:avLst/>
          </a:prstGeom>
          <a:noFill/>
          <a:ln w="12700">
            <a:noFill/>
            <a:miter lim="800000"/>
            <a:headEnd/>
            <a:tailEnd/>
          </a:ln>
          <a:effectLst/>
        </p:spPr>
        <p:txBody>
          <a:bodyPr wrap="none" anchor="ctr"/>
          <a:lstStyle/>
          <a:p>
            <a:pPr>
              <a:defRPr/>
            </a:pPr>
            <a:endParaRPr lang="en-US">
              <a:ea typeface="+mn-ea"/>
              <a:cs typeface="+mn-cs"/>
            </a:endParaRPr>
          </a:p>
        </p:txBody>
      </p:sp>
      <p:sp>
        <p:nvSpPr>
          <p:cNvPr id="1028" name="Rectangle 4"/>
          <p:cNvSpPr>
            <a:spLocks noChangeArrowheads="1"/>
          </p:cNvSpPr>
          <p:nvPr/>
        </p:nvSpPr>
        <p:spPr bwMode="auto">
          <a:xfrm>
            <a:off x="4083050" y="917575"/>
            <a:ext cx="1276350" cy="284163"/>
          </a:xfrm>
          <a:prstGeom prst="rect">
            <a:avLst/>
          </a:prstGeom>
          <a:noFill/>
          <a:ln w="12700">
            <a:noFill/>
            <a:miter lim="800000"/>
            <a:headEnd/>
            <a:tailEnd/>
          </a:ln>
          <a:effectLst/>
        </p:spPr>
        <p:txBody>
          <a:bodyPr wrap="none" anchor="ctr"/>
          <a:lstStyle/>
          <a:p>
            <a:pPr>
              <a:defRPr/>
            </a:pPr>
            <a:endParaRPr lang="en-US">
              <a:ea typeface="+mn-ea"/>
              <a:cs typeface="+mn-cs"/>
            </a:endParaRPr>
          </a:p>
        </p:txBody>
      </p:sp>
      <p:sp>
        <p:nvSpPr>
          <p:cNvPr id="2" name="Rectangle 11"/>
          <p:cNvSpPr>
            <a:spLocks noGrp="1" noChangeArrowheads="1"/>
          </p:cNvSpPr>
          <p:nvPr>
            <p:ph type="body" idx="1"/>
          </p:nvPr>
        </p:nvSpPr>
        <p:spPr bwMode="auto">
          <a:xfrm>
            <a:off x="204788" y="757238"/>
            <a:ext cx="8748712" cy="56324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p>
            <a:pPr lvl="0"/>
            <a:r>
              <a:rPr lang="en-US"/>
              <a:t>Major Point</a:t>
            </a:r>
          </a:p>
          <a:p>
            <a:pPr lvl="1"/>
            <a:r>
              <a:rPr lang="en-US"/>
              <a:t>Sub Point</a:t>
            </a:r>
          </a:p>
          <a:p>
            <a:pPr lvl="2"/>
            <a:r>
              <a:rPr lang="en-US"/>
              <a:t>Secondary Point</a:t>
            </a:r>
          </a:p>
          <a:p>
            <a:pPr lvl="3"/>
            <a:r>
              <a:rPr lang="en-US"/>
              <a:t>Tertiary Point</a:t>
            </a:r>
          </a:p>
        </p:txBody>
      </p:sp>
      <p:sp>
        <p:nvSpPr>
          <p:cNvPr id="1036" name="Text Box 12"/>
          <p:cNvSpPr txBox="1">
            <a:spLocks noChangeArrowheads="1"/>
          </p:cNvSpPr>
          <p:nvPr userDrawn="1"/>
        </p:nvSpPr>
        <p:spPr bwMode="auto">
          <a:xfrm>
            <a:off x="231775" y="6183313"/>
            <a:ext cx="3524250" cy="517525"/>
          </a:xfrm>
          <a:prstGeom prst="rect">
            <a:avLst/>
          </a:prstGeom>
          <a:noFill/>
          <a:ln w="12700">
            <a:noFill/>
            <a:miter lim="800000"/>
            <a:headEnd/>
            <a:tailEnd/>
          </a:ln>
          <a:effec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nSpc>
                <a:spcPct val="100000"/>
              </a:lnSpc>
              <a:spcBef>
                <a:spcPct val="0"/>
              </a:spcBef>
              <a:buClrTx/>
              <a:buSzTx/>
              <a:buFontTx/>
              <a:buNone/>
            </a:pPr>
            <a:endParaRPr lang="en-US" sz="1400" i="1"/>
          </a:p>
          <a:p>
            <a:pPr>
              <a:lnSpc>
                <a:spcPct val="100000"/>
              </a:lnSpc>
              <a:spcBef>
                <a:spcPct val="0"/>
              </a:spcBef>
              <a:buClrTx/>
              <a:buSzTx/>
              <a:buFontTx/>
              <a:buNone/>
            </a:pPr>
            <a:endParaRPr lang="en-US" sz="1400" i="1"/>
          </a:p>
        </p:txBody>
      </p:sp>
      <p:sp>
        <p:nvSpPr>
          <p:cNvPr id="1030" name="Rectangle 15"/>
          <p:cNvSpPr>
            <a:spLocks noGrp="1" noChangeArrowheads="1"/>
          </p:cNvSpPr>
          <p:nvPr>
            <p:ph type="title"/>
          </p:nvPr>
        </p:nvSpPr>
        <p:spPr bwMode="auto">
          <a:xfrm>
            <a:off x="563563" y="142875"/>
            <a:ext cx="8004175" cy="71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add title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p:titleStyle>
    <p:body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1" Type="http://schemas.microsoft.com/office/2007/relationships/media" Target="../media/media1.mov"/><Relationship Id="rId2" Type="http://schemas.openxmlformats.org/officeDocument/2006/relationships/video" Target="../media/media1.mov"/></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g"/><Relationship Id="rId5" Type="http://schemas.openxmlformats.org/officeDocument/2006/relationships/oleObject" Target="../embeddings/oleObject2.bin"/><Relationship Id="rId6" Type="http://schemas.openxmlformats.org/officeDocument/2006/relationships/image" Target="../media/image33.emf"/><Relationship Id="rId7" Type="http://schemas.openxmlformats.org/officeDocument/2006/relationships/oleObject" Target="../embeddings/oleObject3.bin"/><Relationship Id="rId8" Type="http://schemas.openxmlformats.org/officeDocument/2006/relationships/image" Target="../media/image34.emf"/><Relationship Id="rId9" Type="http://schemas.openxmlformats.org/officeDocument/2006/relationships/oleObject" Target="../embeddings/oleObject4.bin"/><Relationship Id="rId10" Type="http://schemas.openxmlformats.org/officeDocument/2006/relationships/image" Target="../media/image3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7.png"/><Relationship Id="rId1" Type="http://schemas.microsoft.com/office/2007/relationships/media" Target="../media/media2.mp4"/><Relationship Id="rId2" Type="http://schemas.openxmlformats.org/officeDocument/2006/relationships/video" Target="../media/media2.mp4"/></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oleObject" Target="../embeddings/oleObject1.bin"/><Relationship Id="rId5" Type="http://schemas.openxmlformats.org/officeDocument/2006/relationships/image" Target="../media/image4.png"/><Relationship Id="rId6"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3" descr="cassini_tethys_enceladus.jpg"/>
          <p:cNvPicPr>
            <a:picLocks noChangeAspect="1"/>
          </p:cNvPicPr>
          <p:nvPr/>
        </p:nvPicPr>
        <p:blipFill>
          <a:blip r:embed="rId2">
            <a:extLst>
              <a:ext uri="{28A0092B-C50C-407E-A947-70E740481C1C}">
                <a14:useLocalDpi xmlns:a14="http://schemas.microsoft.com/office/drawing/2010/main" val="0"/>
              </a:ext>
            </a:extLst>
          </a:blip>
          <a:srcRect t="10570" b="10570"/>
          <a:stretch>
            <a:fillRect/>
          </a:stretch>
        </p:blipFill>
        <p:spPr bwMode="auto">
          <a:xfrm>
            <a:off x="0" y="1225550"/>
            <a:ext cx="8748712" cy="56324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9459" name="Rectangle 3"/>
          <p:cNvSpPr>
            <a:spLocks noGrp="1" noChangeArrowheads="1"/>
          </p:cNvSpPr>
          <p:nvPr>
            <p:ph type="body" idx="1"/>
          </p:nvPr>
        </p:nvSpPr>
        <p:spPr>
          <a:xfrm>
            <a:off x="0" y="341313"/>
            <a:ext cx="9144000" cy="6288087"/>
          </a:xfrm>
        </p:spPr>
        <p:txBody>
          <a:bodyPr/>
          <a:lstStyle/>
          <a:p>
            <a:pPr marL="609600" indent="-609600" algn="ctr">
              <a:lnSpc>
                <a:spcPct val="80000"/>
              </a:lnSpc>
              <a:buFontTx/>
              <a:buNone/>
            </a:pPr>
            <a:r>
              <a:rPr lang="en-US" sz="6000" dirty="0" smtClean="0">
                <a:solidFill>
                  <a:srgbClr val="FFFF00"/>
                </a:solidFill>
                <a:latin typeface="Garamond" charset="0"/>
                <a:ea typeface="ＭＳ Ｐゴシック" charset="0"/>
                <a:cs typeface="ＭＳ Ｐゴシック" charset="0"/>
              </a:rPr>
              <a:t>Zonal Jets</a:t>
            </a: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smtClean="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r>
              <a:rPr lang="en-US" sz="3600" dirty="0">
                <a:solidFill>
                  <a:srgbClr val="FFFF00"/>
                </a:solidFill>
                <a:latin typeface="Arial Unicode MS" charset="0"/>
                <a:ea typeface="ＭＳ Ｐゴシック" charset="0"/>
                <a:cs typeface="Arial Unicode MS" charset="0"/>
              </a:rPr>
              <a:t>Adam P. </a:t>
            </a:r>
            <a:r>
              <a:rPr lang="en-US" sz="3600" dirty="0" smtClean="0">
                <a:solidFill>
                  <a:srgbClr val="FFFF00"/>
                </a:solidFill>
                <a:latin typeface="Arial Unicode MS" charset="0"/>
                <a:ea typeface="ＭＳ Ｐゴシック" charset="0"/>
                <a:cs typeface="Arial Unicode MS" charset="0"/>
              </a:rPr>
              <a:t>Showman</a:t>
            </a:r>
            <a:endParaRPr lang="en-US" sz="3600" dirty="0">
              <a:solidFill>
                <a:srgbClr val="FFFF00"/>
              </a:solidFill>
              <a:latin typeface="Arial Unicode MS" charset="0"/>
              <a:ea typeface="ＭＳ Ｐゴシック" charset="0"/>
              <a:cs typeface="Arial Unicode MS" charset="0"/>
            </a:endParaRPr>
          </a:p>
          <a:p>
            <a:pPr marL="609600" indent="-609600" algn="ctr">
              <a:lnSpc>
                <a:spcPct val="80000"/>
              </a:lnSpc>
              <a:buFontTx/>
              <a:buNone/>
            </a:pPr>
            <a:r>
              <a:rPr lang="en-US" sz="3600" dirty="0" smtClean="0">
                <a:solidFill>
                  <a:srgbClr val="FFFF00"/>
                </a:solidFill>
                <a:latin typeface="Arial Unicode MS" charset="0"/>
                <a:ea typeface="ＭＳ Ｐゴシック" charset="0"/>
                <a:cs typeface="Arial Unicode MS" charset="0"/>
              </a:rPr>
              <a:t>University of Arizona</a:t>
            </a:r>
            <a:endParaRPr lang="en-US" sz="3600" dirty="0">
              <a:solidFill>
                <a:srgbClr val="FFFF00"/>
              </a:solidFill>
              <a:latin typeface="Arial Unicode MS" charset="0"/>
              <a:ea typeface="ＭＳ Ｐゴシック" charset="0"/>
              <a:cs typeface="Arial Unicode MS" charset="0"/>
            </a:endParaRPr>
          </a:p>
          <a:p>
            <a:pPr marL="609600" indent="-609600" algn="ctr">
              <a:lnSpc>
                <a:spcPct val="80000"/>
              </a:lnSpc>
              <a:buFontTx/>
              <a:buNone/>
            </a:pPr>
            <a:r>
              <a:rPr lang="en-US" sz="3600" dirty="0">
                <a:solidFill>
                  <a:srgbClr val="FFFF00"/>
                </a:solidFill>
                <a:latin typeface="Arial Unicode MS" charset="0"/>
                <a:ea typeface="ＭＳ Ｐゴシック" charset="0"/>
                <a:cs typeface="Arial Unicode MS" charset="0"/>
              </a:rPr>
              <a:t>o</a:t>
            </a:r>
            <a:r>
              <a:rPr lang="en-US" sz="3600" dirty="0" smtClean="0">
                <a:solidFill>
                  <a:srgbClr val="FFFF00"/>
                </a:solidFill>
                <a:latin typeface="Arial Unicode MS" charset="0"/>
                <a:ea typeface="ＭＳ Ｐゴシック" charset="0"/>
                <a:cs typeface="Arial Unicode MS" charset="0"/>
              </a:rPr>
              <a:t>n sabbatical at Peking University</a:t>
            </a:r>
            <a:endParaRPr lang="en-US" sz="3600" dirty="0">
              <a:solidFill>
                <a:srgbClr val="FFFF00"/>
              </a:solidFill>
              <a:latin typeface="Arial Unicode MS" charset="0"/>
              <a:ea typeface="ＭＳ Ｐゴシック" charset="0"/>
              <a:cs typeface="Arial Unicode MS" charset="0"/>
            </a:endParaRPr>
          </a:p>
        </p:txBody>
      </p:sp>
    </p:spTree>
    <p:extLst>
      <p:ext uri="{BB962C8B-B14F-4D97-AF65-F5344CB8AC3E}">
        <p14:creationId xmlns:p14="http://schemas.microsoft.com/office/powerpoint/2010/main" val="402616063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for feedbacks</a:t>
            </a:r>
            <a:endParaRPr lang="en-US" dirty="0"/>
          </a:p>
        </p:txBody>
      </p:sp>
      <p:sp>
        <p:nvSpPr>
          <p:cNvPr id="3" name="Content Placeholder 2"/>
          <p:cNvSpPr>
            <a:spLocks noGrp="1"/>
          </p:cNvSpPr>
          <p:nvPr>
            <p:ph idx="1"/>
          </p:nvPr>
        </p:nvSpPr>
        <p:spPr>
          <a:xfrm>
            <a:off x="204788" y="757238"/>
            <a:ext cx="8748712" cy="5935662"/>
          </a:xfrm>
        </p:spPr>
        <p:txBody>
          <a:bodyPr/>
          <a:lstStyle/>
          <a:p>
            <a:pPr marL="0" indent="0">
              <a:buNone/>
            </a:pPr>
            <a:endParaRPr lang="en-US" sz="1800" dirty="0"/>
          </a:p>
          <a:p>
            <a:r>
              <a:rPr lang="en-US" sz="1800" dirty="0" smtClean="0"/>
              <a:t>This idea--that jets organize the eddies to maintain the jets--suggests that eddy-mean-flow interactions play a key role in jet formation.  In other words, positive feedback(s) exists in which the presence of the jets induces the eddies to develop the phase tilts necessary to maintain the jets.</a:t>
            </a:r>
          </a:p>
          <a:p>
            <a:endParaRPr lang="en-US" sz="1800" dirty="0" smtClean="0"/>
          </a:p>
          <a:p>
            <a:endParaRPr lang="en-US" sz="1800" dirty="0"/>
          </a:p>
          <a:p>
            <a:r>
              <a:rPr lang="en-US" sz="1800" dirty="0" smtClean="0"/>
              <a:t>The question, then, is what are these positive feedbacks?</a:t>
            </a:r>
          </a:p>
          <a:p>
            <a:endParaRPr lang="en-US" sz="1800" dirty="0" smtClean="0"/>
          </a:p>
          <a:p>
            <a:endParaRPr lang="en-US" sz="1800" dirty="0"/>
          </a:p>
          <a:p>
            <a:r>
              <a:rPr lang="en-US" sz="1800" dirty="0" smtClean="0"/>
              <a:t>In the Earth case, the </a:t>
            </a:r>
            <a:r>
              <a:rPr lang="en-US" sz="1800" dirty="0" err="1" smtClean="0"/>
              <a:t>baroclinic</a:t>
            </a:r>
            <a:r>
              <a:rPr lang="en-US" sz="1800" dirty="0" smtClean="0"/>
              <a:t> zone is at a fixed latitude.  This determines where </a:t>
            </a:r>
            <a:r>
              <a:rPr lang="en-US" sz="1800" dirty="0" err="1" smtClean="0"/>
              <a:t>Rossby</a:t>
            </a:r>
            <a:r>
              <a:rPr lang="en-US" sz="1800" dirty="0" smtClean="0"/>
              <a:t> waves are generated, and since eastward jets occur in regions of </a:t>
            </a:r>
            <a:r>
              <a:rPr lang="en-US" sz="1800" dirty="0" err="1" smtClean="0"/>
              <a:t>Rossby</a:t>
            </a:r>
            <a:r>
              <a:rPr lang="en-US" sz="1800" dirty="0" smtClean="0"/>
              <a:t> wave generation, this sets the jet latitude.  But, on Jupiter and Saturn, random convective forcing probably occurs everywhere.  Then, what organizes the </a:t>
            </a:r>
            <a:r>
              <a:rPr lang="en-US" sz="1800" dirty="0" err="1" smtClean="0"/>
              <a:t>Rossby</a:t>
            </a:r>
            <a:r>
              <a:rPr lang="en-US" sz="1800" dirty="0" smtClean="0"/>
              <a:t> waves so that preferential wave generation occurs at some latitudes and wave dissipation at other latitudes?</a:t>
            </a:r>
          </a:p>
          <a:p>
            <a:endParaRPr lang="en-US" sz="1800" dirty="0"/>
          </a:p>
          <a:p>
            <a:endParaRPr lang="en-US" sz="1800" dirty="0"/>
          </a:p>
        </p:txBody>
      </p:sp>
    </p:spTree>
    <p:extLst>
      <p:ext uri="{BB962C8B-B14F-4D97-AF65-F5344CB8AC3E}">
        <p14:creationId xmlns:p14="http://schemas.microsoft.com/office/powerpoint/2010/main" val="711278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1: shear straining</a:t>
            </a:r>
            <a:endParaRPr lang="en-US" dirty="0"/>
          </a:p>
        </p:txBody>
      </p:sp>
      <p:pic>
        <p:nvPicPr>
          <p:cNvPr id="4" name="Content Placeholder 3" descr="shear-straining-schematic.png"/>
          <p:cNvPicPr>
            <a:picLocks noGrp="1" noChangeAspect="1"/>
          </p:cNvPicPr>
          <p:nvPr>
            <p:ph idx="1"/>
          </p:nvPr>
        </p:nvPicPr>
        <p:blipFill>
          <a:blip r:embed="rId3">
            <a:extLst>
              <a:ext uri="{28A0092B-C50C-407E-A947-70E740481C1C}">
                <a14:useLocalDpi xmlns:a14="http://schemas.microsoft.com/office/drawing/2010/main" val="0"/>
              </a:ext>
            </a:extLst>
          </a:blip>
          <a:srcRect t="-20148" b="-20148"/>
          <a:stretch>
            <a:fillRect/>
          </a:stretch>
        </p:blipFill>
        <p:spPr>
          <a:xfrm>
            <a:off x="369888" y="457200"/>
            <a:ext cx="8327058" cy="5360988"/>
          </a:xfrm>
        </p:spPr>
      </p:pic>
      <p:sp>
        <p:nvSpPr>
          <p:cNvPr id="5" name="TextBox 4"/>
          <p:cNvSpPr txBox="1"/>
          <p:nvPr/>
        </p:nvSpPr>
        <p:spPr>
          <a:xfrm>
            <a:off x="279400" y="5384800"/>
            <a:ext cx="8394700" cy="651460"/>
          </a:xfrm>
          <a:prstGeom prst="rect">
            <a:avLst/>
          </a:prstGeom>
          <a:noFill/>
        </p:spPr>
        <p:txBody>
          <a:bodyPr wrap="square" rtlCol="0">
            <a:spAutoFit/>
          </a:bodyPr>
          <a:lstStyle/>
          <a:p>
            <a:pPr>
              <a:buNone/>
            </a:pPr>
            <a:r>
              <a:rPr lang="en-US" dirty="0" smtClean="0"/>
              <a:t>In this idea, the jets shear initially isotropic or quasi-circular eddies, automatically giving them the phase tilts necessary to maintain the jets </a:t>
            </a:r>
            <a:endParaRPr lang="en-US" dirty="0"/>
          </a:p>
        </p:txBody>
      </p:sp>
    </p:spTree>
    <p:extLst>
      <p:ext uri="{BB962C8B-B14F-4D97-AF65-F5344CB8AC3E}">
        <p14:creationId xmlns:p14="http://schemas.microsoft.com/office/powerpoint/2010/main" val="49726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1: complications</a:t>
            </a:r>
            <a:endParaRPr lang="en-US" dirty="0"/>
          </a:p>
        </p:txBody>
      </p:sp>
      <p:pic>
        <p:nvPicPr>
          <p:cNvPr id="4" name="Content Placeholder 3" descr="shepherd-1987-shear-straining.png"/>
          <p:cNvPicPr>
            <a:picLocks noGrp="1" noChangeAspect="1"/>
          </p:cNvPicPr>
          <p:nvPr>
            <p:ph idx="1"/>
          </p:nvPr>
        </p:nvPicPr>
        <p:blipFill>
          <a:blip r:embed="rId2">
            <a:extLst>
              <a:ext uri="{28A0092B-C50C-407E-A947-70E740481C1C}">
                <a14:useLocalDpi xmlns:a14="http://schemas.microsoft.com/office/drawing/2010/main" val="0"/>
              </a:ext>
            </a:extLst>
          </a:blip>
          <a:srcRect l="-32127" r="-32127"/>
          <a:stretch>
            <a:fillRect/>
          </a:stretch>
        </p:blipFill>
        <p:spPr>
          <a:xfrm>
            <a:off x="738188" y="1600200"/>
            <a:ext cx="7360459" cy="4738688"/>
          </a:xfrm>
        </p:spPr>
      </p:pic>
      <p:sp>
        <p:nvSpPr>
          <p:cNvPr id="5" name="TextBox 4"/>
          <p:cNvSpPr txBox="1"/>
          <p:nvPr/>
        </p:nvSpPr>
        <p:spPr>
          <a:xfrm>
            <a:off x="203200" y="774700"/>
            <a:ext cx="8661400" cy="844847"/>
          </a:xfrm>
          <a:prstGeom prst="rect">
            <a:avLst/>
          </a:prstGeom>
          <a:noFill/>
        </p:spPr>
        <p:txBody>
          <a:bodyPr wrap="square" rtlCol="0">
            <a:spAutoFit/>
          </a:bodyPr>
          <a:lstStyle/>
          <a:p>
            <a:pPr>
              <a:buNone/>
            </a:pPr>
            <a:r>
              <a:rPr lang="en-US" sz="1800" u="sng" dirty="0"/>
              <a:t>P</a:t>
            </a:r>
            <a:r>
              <a:rPr lang="en-US" sz="1800" u="sng" dirty="0" smtClean="0"/>
              <a:t>roblem</a:t>
            </a:r>
            <a:r>
              <a:rPr lang="en-US" sz="1800" dirty="0" smtClean="0"/>
              <a:t>: the shear straining actually acts only on materially conserved quantities, such as the potential </a:t>
            </a:r>
            <a:r>
              <a:rPr lang="en-US" sz="1800" dirty="0" err="1" smtClean="0"/>
              <a:t>vorticity</a:t>
            </a:r>
            <a:r>
              <a:rPr lang="en-US" sz="1800" dirty="0" smtClean="0"/>
              <a:t> (PV).   Eddy velocities are not a materially conserved quantity, and do not necessarily shear in the expected way. </a:t>
            </a:r>
            <a:endParaRPr lang="en-US" sz="1800" dirty="0"/>
          </a:p>
        </p:txBody>
      </p:sp>
      <p:sp>
        <p:nvSpPr>
          <p:cNvPr id="6" name="TextBox 5"/>
          <p:cNvSpPr txBox="1"/>
          <p:nvPr/>
        </p:nvSpPr>
        <p:spPr>
          <a:xfrm>
            <a:off x="3192806" y="6544068"/>
            <a:ext cx="5931432" cy="313932"/>
          </a:xfrm>
          <a:prstGeom prst="rect">
            <a:avLst/>
          </a:prstGeom>
          <a:noFill/>
        </p:spPr>
        <p:txBody>
          <a:bodyPr wrap="none" rtlCol="0">
            <a:spAutoFit/>
          </a:bodyPr>
          <a:lstStyle/>
          <a:p>
            <a:pPr>
              <a:buNone/>
            </a:pPr>
            <a:r>
              <a:rPr lang="en-US" sz="1600" dirty="0" smtClean="0"/>
              <a:t>Shepherd (1987); see also Holloway (2010</a:t>
            </a:r>
            <a:r>
              <a:rPr lang="en-US" sz="1600" dirty="0" smtClean="0"/>
              <a:t>), Showm</a:t>
            </a:r>
            <a:r>
              <a:rPr lang="en-US" sz="1600" dirty="0" smtClean="0"/>
              <a:t>an et al. (2017)</a:t>
            </a:r>
            <a:endParaRPr lang="en-US" sz="1600" dirty="0"/>
          </a:p>
        </p:txBody>
      </p:sp>
    </p:spTree>
    <p:extLst>
      <p:ext uri="{BB962C8B-B14F-4D97-AF65-F5344CB8AC3E}">
        <p14:creationId xmlns:p14="http://schemas.microsoft.com/office/powerpoint/2010/main" val="443217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3" y="-76200"/>
            <a:ext cx="8004175" cy="715963"/>
          </a:xfrm>
        </p:spPr>
        <p:txBody>
          <a:bodyPr/>
          <a:lstStyle/>
          <a:p>
            <a:r>
              <a:rPr lang="en-US" dirty="0" smtClean="0"/>
              <a:t>Feedback 1: shear straining</a:t>
            </a:r>
            <a:endParaRPr lang="en-US" dirty="0"/>
          </a:p>
        </p:txBody>
      </p:sp>
      <p:pic>
        <p:nvPicPr>
          <p:cNvPr id="4" name="Content Placeholder 3" descr="srinivasan-young2.png"/>
          <p:cNvPicPr>
            <a:picLocks noGrp="1" noChangeAspect="1"/>
          </p:cNvPicPr>
          <p:nvPr>
            <p:ph idx="1"/>
          </p:nvPr>
        </p:nvPicPr>
        <p:blipFill>
          <a:blip r:embed="rId2">
            <a:extLst>
              <a:ext uri="{28A0092B-C50C-407E-A947-70E740481C1C}">
                <a14:useLocalDpi xmlns:a14="http://schemas.microsoft.com/office/drawing/2010/main" val="0"/>
              </a:ext>
            </a:extLst>
          </a:blip>
          <a:srcRect l="-2055" r="-2055"/>
          <a:stretch>
            <a:fillRect/>
          </a:stretch>
        </p:blipFill>
        <p:spPr>
          <a:xfrm>
            <a:off x="801688" y="1895318"/>
            <a:ext cx="7237412" cy="4659470"/>
          </a:xfrm>
        </p:spPr>
      </p:pic>
      <p:sp>
        <p:nvSpPr>
          <p:cNvPr id="5" name="TextBox 4"/>
          <p:cNvSpPr txBox="1"/>
          <p:nvPr/>
        </p:nvSpPr>
        <p:spPr>
          <a:xfrm>
            <a:off x="139700" y="482600"/>
            <a:ext cx="8636000" cy="1454244"/>
          </a:xfrm>
          <a:prstGeom prst="rect">
            <a:avLst/>
          </a:prstGeom>
          <a:noFill/>
        </p:spPr>
        <p:txBody>
          <a:bodyPr wrap="square" rtlCol="0">
            <a:spAutoFit/>
          </a:bodyPr>
          <a:lstStyle/>
          <a:p>
            <a:pPr>
              <a:buNone/>
            </a:pPr>
            <a:r>
              <a:rPr lang="en-US" sz="1800" dirty="0" smtClean="0"/>
              <a:t>Recent theoretical work shows that shear straining can indeed still work as a positive feedback, despite this problem.  More theoretical work is needed.</a:t>
            </a:r>
          </a:p>
          <a:p>
            <a:pPr>
              <a:buNone/>
            </a:pPr>
            <a:endParaRPr lang="en-US" sz="1800" dirty="0"/>
          </a:p>
          <a:p>
            <a:pPr>
              <a:buNone/>
            </a:pPr>
            <a:r>
              <a:rPr lang="en-US" sz="1800" dirty="0" smtClean="0"/>
              <a:t>Here is an example of jet formation due to shear straining in a model where eddy-eddy interactions have been removed:</a:t>
            </a:r>
            <a:endParaRPr lang="en-US" sz="1800" dirty="0"/>
          </a:p>
        </p:txBody>
      </p:sp>
      <p:sp>
        <p:nvSpPr>
          <p:cNvPr id="6" name="TextBox 5"/>
          <p:cNvSpPr txBox="1"/>
          <p:nvPr/>
        </p:nvSpPr>
        <p:spPr>
          <a:xfrm>
            <a:off x="6601217" y="6539964"/>
            <a:ext cx="2542783" cy="318036"/>
          </a:xfrm>
          <a:prstGeom prst="rect">
            <a:avLst/>
          </a:prstGeom>
          <a:noFill/>
        </p:spPr>
        <p:txBody>
          <a:bodyPr wrap="none" rtlCol="0">
            <a:spAutoFit/>
          </a:bodyPr>
          <a:lstStyle/>
          <a:p>
            <a:pPr>
              <a:buNone/>
            </a:pPr>
            <a:r>
              <a:rPr lang="en-US" sz="1600" dirty="0" err="1" smtClean="0"/>
              <a:t>Srinivasan</a:t>
            </a:r>
            <a:r>
              <a:rPr lang="en-US" sz="1600" dirty="0" smtClean="0"/>
              <a:t> &amp; Young (2012)</a:t>
            </a:r>
            <a:endParaRPr lang="en-US" sz="1600" dirty="0"/>
          </a:p>
        </p:txBody>
      </p:sp>
    </p:spTree>
    <p:extLst>
      <p:ext uri="{BB962C8B-B14F-4D97-AF65-F5344CB8AC3E}">
        <p14:creationId xmlns:p14="http://schemas.microsoft.com/office/powerpoint/2010/main" val="2236121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42875"/>
            <a:ext cx="8813799" cy="715963"/>
          </a:xfrm>
        </p:spPr>
        <p:txBody>
          <a:bodyPr/>
          <a:lstStyle/>
          <a:p>
            <a:r>
              <a:rPr lang="en-US" sz="2200" dirty="0" smtClean="0"/>
              <a:t>Feedback 2: inhomogeneous mixing of potential </a:t>
            </a:r>
            <a:r>
              <a:rPr lang="en-US" sz="2200" dirty="0" err="1" smtClean="0"/>
              <a:t>vorticity</a:t>
            </a:r>
            <a:r>
              <a:rPr lang="en-US" sz="2200" dirty="0" smtClean="0"/>
              <a:t> (PV)</a:t>
            </a:r>
            <a:endParaRPr lang="en-US" sz="2200" dirty="0"/>
          </a:p>
        </p:txBody>
      </p:sp>
      <p:sp>
        <p:nvSpPr>
          <p:cNvPr id="3" name="Content Placeholder 2"/>
          <p:cNvSpPr>
            <a:spLocks noGrp="1"/>
          </p:cNvSpPr>
          <p:nvPr>
            <p:ph idx="1"/>
          </p:nvPr>
        </p:nvSpPr>
        <p:spPr>
          <a:xfrm>
            <a:off x="204788" y="1041400"/>
            <a:ext cx="8748712" cy="5348288"/>
          </a:xfrm>
        </p:spPr>
        <p:txBody>
          <a:bodyPr/>
          <a:lstStyle/>
          <a:p>
            <a:r>
              <a:rPr lang="en-US" sz="2000" dirty="0" err="1" smtClean="0"/>
              <a:t>Rossby</a:t>
            </a:r>
            <a:r>
              <a:rPr lang="en-US" sz="2000" dirty="0" smtClean="0"/>
              <a:t> waves break more easily in regions of weak </a:t>
            </a:r>
            <a:r>
              <a:rPr lang="en-US" sz="2000" dirty="0" err="1" smtClean="0"/>
              <a:t>meridional</a:t>
            </a:r>
            <a:r>
              <a:rPr lang="en-US" sz="2000" dirty="0" smtClean="0"/>
              <a:t> PV gradient than strong </a:t>
            </a:r>
            <a:r>
              <a:rPr lang="en-US" sz="2000" dirty="0" err="1" smtClean="0"/>
              <a:t>meridional</a:t>
            </a:r>
            <a:r>
              <a:rPr lang="en-US" sz="2000" dirty="0" smtClean="0"/>
              <a:t> PV gradient</a:t>
            </a:r>
          </a:p>
          <a:p>
            <a:endParaRPr lang="en-US" sz="2000" dirty="0"/>
          </a:p>
          <a:p>
            <a:r>
              <a:rPr lang="en-US" sz="2000" dirty="0" err="1" smtClean="0"/>
              <a:t>Rossby</a:t>
            </a:r>
            <a:r>
              <a:rPr lang="en-US" sz="2000" dirty="0" smtClean="0"/>
              <a:t> wave breaking mixes the air in latitude, locally homogenizing PV.  This reduces the mean PV gradient</a:t>
            </a:r>
          </a:p>
          <a:p>
            <a:endParaRPr lang="en-US" sz="2000" dirty="0" smtClean="0"/>
          </a:p>
          <a:p>
            <a:r>
              <a:rPr lang="en-US" sz="2000" dirty="0" smtClean="0"/>
              <a:t>This is a positive feedback: </a:t>
            </a:r>
            <a:r>
              <a:rPr lang="en-US" sz="2000" dirty="0" err="1" smtClean="0"/>
              <a:t>Rossby</a:t>
            </a:r>
            <a:r>
              <a:rPr lang="en-US" sz="2000" dirty="0" smtClean="0"/>
              <a:t> waves preferentially break in regions of weak PV gradient, which makes the PV gradient weaker, which further promotes </a:t>
            </a:r>
            <a:r>
              <a:rPr lang="en-US" sz="2000" dirty="0" err="1" smtClean="0"/>
              <a:t>Rossby</a:t>
            </a:r>
            <a:r>
              <a:rPr lang="en-US" sz="2000" dirty="0" smtClean="0"/>
              <a:t> wave breaking at that latitude</a:t>
            </a:r>
          </a:p>
          <a:p>
            <a:endParaRPr lang="en-US" sz="2000" dirty="0"/>
          </a:p>
          <a:p>
            <a:r>
              <a:rPr lang="en-US" sz="2000" dirty="0" smtClean="0"/>
              <a:t>This results in a “staircase” pattern of constant-PV strips separated by sharp gradients in PV…. which corresponds to a pattern of zonal jets!</a:t>
            </a:r>
          </a:p>
          <a:p>
            <a:endParaRPr lang="en-US" sz="2000" dirty="0"/>
          </a:p>
          <a:p>
            <a:r>
              <a:rPr lang="en-US" sz="2000" dirty="0" smtClean="0"/>
              <a:t>The key point is that jets can spontaneously emerge--</a:t>
            </a:r>
            <a:r>
              <a:rPr lang="en-US" sz="2000" i="1" dirty="0" smtClean="0"/>
              <a:t>even if the convective stirring that generates </a:t>
            </a:r>
            <a:r>
              <a:rPr lang="en-US" sz="2000" i="1" dirty="0" err="1" smtClean="0"/>
              <a:t>Rossby</a:t>
            </a:r>
            <a:r>
              <a:rPr lang="en-US" sz="2000" i="1" dirty="0" smtClean="0"/>
              <a:t> waves is not spatially organized </a:t>
            </a:r>
            <a:endParaRPr lang="en-US" sz="2000" i="1" dirty="0"/>
          </a:p>
        </p:txBody>
      </p:sp>
      <p:sp>
        <p:nvSpPr>
          <p:cNvPr id="4" name="TextBox 3"/>
          <p:cNvSpPr txBox="1"/>
          <p:nvPr/>
        </p:nvSpPr>
        <p:spPr>
          <a:xfrm>
            <a:off x="5698325" y="6539964"/>
            <a:ext cx="3445675" cy="318036"/>
          </a:xfrm>
          <a:prstGeom prst="rect">
            <a:avLst/>
          </a:prstGeom>
          <a:noFill/>
        </p:spPr>
        <p:txBody>
          <a:bodyPr wrap="none" rtlCol="0">
            <a:spAutoFit/>
          </a:bodyPr>
          <a:lstStyle/>
          <a:p>
            <a:pPr>
              <a:buNone/>
            </a:pPr>
            <a:r>
              <a:rPr lang="en-US" sz="1600" dirty="0">
                <a:solidFill>
                  <a:srgbClr val="C03D38"/>
                </a:solidFill>
              </a:rPr>
              <a:t>s</a:t>
            </a:r>
            <a:r>
              <a:rPr lang="en-US" sz="1600" dirty="0" smtClean="0">
                <a:solidFill>
                  <a:srgbClr val="C03D38"/>
                </a:solidFill>
              </a:rPr>
              <a:t>ee, e.g., </a:t>
            </a:r>
            <a:r>
              <a:rPr lang="en-US" sz="1600" dirty="0" err="1" smtClean="0">
                <a:solidFill>
                  <a:srgbClr val="C03D38"/>
                </a:solidFill>
              </a:rPr>
              <a:t>Dritschel</a:t>
            </a:r>
            <a:r>
              <a:rPr lang="en-US" sz="1600" dirty="0" smtClean="0">
                <a:solidFill>
                  <a:srgbClr val="C03D38"/>
                </a:solidFill>
              </a:rPr>
              <a:t> &amp; McIntyre (2008)</a:t>
            </a:r>
            <a:endParaRPr lang="en-US" sz="1600" dirty="0">
              <a:solidFill>
                <a:srgbClr val="C03D38"/>
              </a:solidFill>
            </a:endParaRPr>
          </a:p>
        </p:txBody>
      </p:sp>
    </p:spTree>
    <p:extLst>
      <p:ext uri="{BB962C8B-B14F-4D97-AF65-F5344CB8AC3E}">
        <p14:creationId xmlns:p14="http://schemas.microsoft.com/office/powerpoint/2010/main" val="3855517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olvani-etal-1995-fig2.png"/>
          <p:cNvPicPr>
            <a:picLocks noGrp="1" noChangeAspect="1"/>
          </p:cNvPicPr>
          <p:nvPr>
            <p:ph idx="1"/>
          </p:nvPr>
        </p:nvPicPr>
        <p:blipFill>
          <a:blip r:embed="rId2">
            <a:extLst>
              <a:ext uri="{28A0092B-C50C-407E-A947-70E740481C1C}">
                <a14:useLocalDpi xmlns:a14="http://schemas.microsoft.com/office/drawing/2010/main" val="0"/>
              </a:ext>
            </a:extLst>
          </a:blip>
          <a:srcRect l="-99452" r="-99452"/>
          <a:stretch>
            <a:fillRect/>
          </a:stretch>
        </p:blipFill>
        <p:spPr>
          <a:xfrm>
            <a:off x="-8865" y="1"/>
            <a:ext cx="10652321" cy="6858000"/>
          </a:xfrm>
        </p:spPr>
      </p:pic>
      <p:sp>
        <p:nvSpPr>
          <p:cNvPr id="5" name="TextBox 4"/>
          <p:cNvSpPr txBox="1"/>
          <p:nvPr/>
        </p:nvSpPr>
        <p:spPr>
          <a:xfrm>
            <a:off x="88900" y="965200"/>
            <a:ext cx="3619500" cy="1205458"/>
          </a:xfrm>
          <a:prstGeom prst="rect">
            <a:avLst/>
          </a:prstGeom>
          <a:noFill/>
        </p:spPr>
        <p:txBody>
          <a:bodyPr wrap="square" rtlCol="0">
            <a:spAutoFit/>
          </a:bodyPr>
          <a:lstStyle/>
          <a:p>
            <a:pPr>
              <a:buNone/>
            </a:pPr>
            <a:r>
              <a:rPr lang="en-US" dirty="0" smtClean="0"/>
              <a:t>Earth stratosphere example of how </a:t>
            </a:r>
            <a:r>
              <a:rPr lang="en-US" dirty="0" err="1" smtClean="0"/>
              <a:t>Rossby</a:t>
            </a:r>
            <a:r>
              <a:rPr lang="en-US" dirty="0" smtClean="0"/>
              <a:t> wave breaking leads to PV strips with sharp gradients in between.</a:t>
            </a:r>
            <a:endParaRPr lang="en-US" dirty="0"/>
          </a:p>
        </p:txBody>
      </p:sp>
      <p:sp>
        <p:nvSpPr>
          <p:cNvPr id="6" name="TextBox 5"/>
          <p:cNvSpPr txBox="1"/>
          <p:nvPr/>
        </p:nvSpPr>
        <p:spPr>
          <a:xfrm>
            <a:off x="7010400" y="6483539"/>
            <a:ext cx="2133667" cy="346249"/>
          </a:xfrm>
          <a:prstGeom prst="rect">
            <a:avLst/>
          </a:prstGeom>
          <a:noFill/>
        </p:spPr>
        <p:txBody>
          <a:bodyPr wrap="none" rtlCol="0">
            <a:spAutoFit/>
          </a:bodyPr>
          <a:lstStyle/>
          <a:p>
            <a:pPr>
              <a:buNone/>
            </a:pPr>
            <a:r>
              <a:rPr lang="en-US" sz="1800" dirty="0" err="1" smtClean="0"/>
              <a:t>Polvani</a:t>
            </a:r>
            <a:r>
              <a:rPr lang="en-US" sz="1800" dirty="0" smtClean="0"/>
              <a:t> et al. (1995)</a:t>
            </a:r>
            <a:endParaRPr lang="en-US" sz="1800" dirty="0"/>
          </a:p>
        </p:txBody>
      </p:sp>
    </p:spTree>
    <p:extLst>
      <p:ext uri="{BB962C8B-B14F-4D97-AF65-F5344CB8AC3E}">
        <p14:creationId xmlns:p14="http://schemas.microsoft.com/office/powerpoint/2010/main" val="4230844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of PV staircases in models of giant planet atmospheres</a:t>
            </a:r>
            <a:endParaRPr lang="en-US" dirty="0"/>
          </a:p>
        </p:txBody>
      </p:sp>
      <p:pic>
        <p:nvPicPr>
          <p:cNvPr id="4" name="Content Placeholder 3" descr="scott-polvani-pv-strips.jpg"/>
          <p:cNvPicPr>
            <a:picLocks noGrp="1" noChangeAspect="1"/>
          </p:cNvPicPr>
          <p:nvPr>
            <p:ph idx="1"/>
          </p:nvPr>
        </p:nvPicPr>
        <p:blipFill>
          <a:blip r:embed="rId2">
            <a:extLst>
              <a:ext uri="{28A0092B-C50C-407E-A947-70E740481C1C}">
                <a14:useLocalDpi xmlns:a14="http://schemas.microsoft.com/office/drawing/2010/main" val="0"/>
              </a:ext>
            </a:extLst>
          </a:blip>
          <a:srcRect t="-46664" b="-46664"/>
          <a:stretch>
            <a:fillRect/>
          </a:stretch>
        </p:blipFill>
        <p:spPr/>
      </p:pic>
      <p:sp>
        <p:nvSpPr>
          <p:cNvPr id="5" name="TextBox 4"/>
          <p:cNvSpPr txBox="1"/>
          <p:nvPr/>
        </p:nvSpPr>
        <p:spPr>
          <a:xfrm>
            <a:off x="6381705" y="6483539"/>
            <a:ext cx="2762295" cy="374461"/>
          </a:xfrm>
          <a:prstGeom prst="rect">
            <a:avLst/>
          </a:prstGeom>
          <a:noFill/>
        </p:spPr>
        <p:txBody>
          <a:bodyPr wrap="none" rtlCol="0">
            <a:spAutoFit/>
          </a:bodyPr>
          <a:lstStyle/>
          <a:p>
            <a:pPr>
              <a:buNone/>
            </a:pPr>
            <a:r>
              <a:rPr lang="en-US" dirty="0" smtClean="0"/>
              <a:t>Scott &amp; </a:t>
            </a:r>
            <a:r>
              <a:rPr lang="en-US" dirty="0" err="1" smtClean="0"/>
              <a:t>Polvani</a:t>
            </a:r>
            <a:r>
              <a:rPr lang="en-US" dirty="0" smtClean="0"/>
              <a:t> (2007)</a:t>
            </a:r>
            <a:endParaRPr lang="en-US" dirty="0"/>
          </a:p>
        </p:txBody>
      </p:sp>
    </p:spTree>
    <p:extLst>
      <p:ext uri="{BB962C8B-B14F-4D97-AF65-F5344CB8AC3E}">
        <p14:creationId xmlns:p14="http://schemas.microsoft.com/office/powerpoint/2010/main" val="865200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142875"/>
            <a:ext cx="8004175" cy="962025"/>
          </a:xfrm>
        </p:spPr>
        <p:txBody>
          <a:bodyPr/>
          <a:lstStyle/>
          <a:p>
            <a:r>
              <a:rPr lang="en-US" sz="2000" dirty="0" smtClean="0"/>
              <a:t>…and the relationship between PV and winds on rapidly rotating planets implies that when you have PV strips, you have jets</a:t>
            </a:r>
            <a:endParaRPr lang="en-US" sz="2000" dirty="0"/>
          </a:p>
        </p:txBody>
      </p:sp>
      <p:pic>
        <p:nvPicPr>
          <p:cNvPr id="4" name="Content Placeholder 3" descr="scott-2010-pv-strips-jets.png"/>
          <p:cNvPicPr>
            <a:picLocks noGrp="1" noChangeAspect="1"/>
          </p:cNvPicPr>
          <p:nvPr>
            <p:ph idx="1"/>
          </p:nvPr>
        </p:nvPicPr>
        <p:blipFill>
          <a:blip r:embed="rId2">
            <a:extLst>
              <a:ext uri="{28A0092B-C50C-407E-A947-70E740481C1C}">
                <a14:useLocalDpi xmlns:a14="http://schemas.microsoft.com/office/drawing/2010/main" val="0"/>
              </a:ext>
            </a:extLst>
          </a:blip>
          <a:srcRect t="-9855" b="-9855"/>
          <a:stretch>
            <a:fillRect/>
          </a:stretch>
        </p:blipFill>
        <p:spPr/>
      </p:pic>
      <p:sp>
        <p:nvSpPr>
          <p:cNvPr id="5" name="TextBox 4"/>
          <p:cNvSpPr txBox="1"/>
          <p:nvPr/>
        </p:nvSpPr>
        <p:spPr>
          <a:xfrm>
            <a:off x="7651284" y="6483539"/>
            <a:ext cx="1492716" cy="374461"/>
          </a:xfrm>
          <a:prstGeom prst="rect">
            <a:avLst/>
          </a:prstGeom>
          <a:noFill/>
        </p:spPr>
        <p:txBody>
          <a:bodyPr wrap="none" rtlCol="0">
            <a:spAutoFit/>
          </a:bodyPr>
          <a:lstStyle/>
          <a:p>
            <a:pPr>
              <a:buNone/>
            </a:pPr>
            <a:r>
              <a:rPr lang="en-US" dirty="0" smtClean="0"/>
              <a:t>Scott (2010)</a:t>
            </a:r>
            <a:endParaRPr lang="en-US" dirty="0"/>
          </a:p>
        </p:txBody>
      </p:sp>
    </p:spTree>
    <p:extLst>
      <p:ext uri="{BB962C8B-B14F-4D97-AF65-F5344CB8AC3E}">
        <p14:creationId xmlns:p14="http://schemas.microsoft.com/office/powerpoint/2010/main" val="2312250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sz="quarter"/>
          </p:nvPr>
        </p:nvSpPr>
        <p:spPr>
          <a:xfrm>
            <a:off x="177800" y="142875"/>
            <a:ext cx="8547099" cy="715963"/>
          </a:xfrm>
        </p:spPr>
        <p:txBody>
          <a:bodyPr/>
          <a:lstStyle/>
          <a:p>
            <a:r>
              <a:rPr lang="en-US" sz="2200" dirty="0" smtClean="0">
                <a:solidFill>
                  <a:schemeClr val="tx2"/>
                </a:solidFill>
                <a:latin typeface="Arial" charset="0"/>
                <a:ea typeface="ＭＳ Ｐゴシック" charset="0"/>
                <a:cs typeface="ＭＳ Ｐゴシック" charset="0"/>
              </a:rPr>
              <a:t>The PV staircases in these models imply zonal jet formation</a:t>
            </a:r>
            <a:endParaRPr lang="en-US" sz="2200" dirty="0">
              <a:solidFill>
                <a:schemeClr val="tx2"/>
              </a:solidFill>
              <a:latin typeface="Arial" charset="0"/>
              <a:ea typeface="ＭＳ Ｐゴシック" charset="0"/>
              <a:cs typeface="ＭＳ Ｐゴシック" charset="0"/>
            </a:endParaRPr>
          </a:p>
        </p:txBody>
      </p:sp>
      <p:pic>
        <p:nvPicPr>
          <p:cNvPr id="52227" name="Picture 3" descr="scott-polvani-2007-jupiter-relvort"/>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77800" y="1166814"/>
            <a:ext cx="2260600" cy="2227052"/>
          </a:xfrm>
          <a:noFill/>
        </p:spPr>
      </p:pic>
      <p:pic>
        <p:nvPicPr>
          <p:cNvPr id="52228" name="Picture 4" descr="scott-polvani-2007-jupiter-uba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887413" y="3522663"/>
            <a:ext cx="1189646" cy="2471737"/>
          </a:xfrm>
          <a:noFill/>
        </p:spPr>
      </p:pic>
      <p:pic>
        <p:nvPicPr>
          <p:cNvPr id="52229" name="Picture 5" descr="scott-polvani-2007-uranus-neptune-relvort"/>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197600" y="1206499"/>
            <a:ext cx="2220974" cy="2198051"/>
          </a:xfrm>
          <a:noFill/>
        </p:spPr>
      </p:pic>
      <p:pic>
        <p:nvPicPr>
          <p:cNvPr id="52230" name="Picture 6" descr="scott-polvani-2007-uranus-neptune-uba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790055" y="3543300"/>
            <a:ext cx="1388745" cy="2478088"/>
          </a:xfrm>
          <a:noFill/>
        </p:spPr>
      </p:pic>
      <p:sp>
        <p:nvSpPr>
          <p:cNvPr id="52231" name="Text Box 7"/>
          <p:cNvSpPr txBox="1">
            <a:spLocks noChangeArrowheads="1"/>
          </p:cNvSpPr>
          <p:nvPr/>
        </p:nvSpPr>
        <p:spPr bwMode="auto">
          <a:xfrm rot="16200000">
            <a:off x="6444130" y="3020684"/>
            <a:ext cx="469185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gn="ctr">
              <a:lnSpc>
                <a:spcPct val="100000"/>
              </a:lnSpc>
              <a:spcBef>
                <a:spcPct val="0"/>
              </a:spcBef>
              <a:buClrTx/>
              <a:buSzTx/>
              <a:buFontTx/>
              <a:buNone/>
            </a:pPr>
            <a:r>
              <a:rPr lang="en-US" b="0" dirty="0"/>
              <a:t>Scott &amp; </a:t>
            </a:r>
            <a:r>
              <a:rPr lang="en-US" b="0" dirty="0" err="1"/>
              <a:t>Polvani</a:t>
            </a:r>
            <a:r>
              <a:rPr lang="en-US" b="0" dirty="0"/>
              <a:t> (2007); Showman (2007); Cho &amp; </a:t>
            </a:r>
            <a:r>
              <a:rPr lang="en-US" b="0" dirty="0" err="1"/>
              <a:t>Polvani</a:t>
            </a:r>
            <a:r>
              <a:rPr lang="en-US" b="0" dirty="0"/>
              <a:t> (1996)</a:t>
            </a:r>
          </a:p>
        </p:txBody>
      </p:sp>
      <p:sp>
        <p:nvSpPr>
          <p:cNvPr id="52232" name="Text Box 8"/>
          <p:cNvSpPr txBox="1">
            <a:spLocks noChangeArrowheads="1"/>
          </p:cNvSpPr>
          <p:nvPr/>
        </p:nvSpPr>
        <p:spPr bwMode="auto">
          <a:xfrm>
            <a:off x="885825" y="693738"/>
            <a:ext cx="10128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nSpc>
                <a:spcPct val="100000"/>
              </a:lnSpc>
              <a:spcBef>
                <a:spcPct val="0"/>
              </a:spcBef>
              <a:buClrTx/>
              <a:buSzTx/>
              <a:buFontTx/>
              <a:buNone/>
            </a:pPr>
            <a:r>
              <a:rPr lang="en-US" sz="2400" b="0" dirty="0"/>
              <a:t>Jupiter</a:t>
            </a:r>
          </a:p>
        </p:txBody>
      </p:sp>
      <p:sp>
        <p:nvSpPr>
          <p:cNvPr id="52233" name="Text Box 9"/>
          <p:cNvSpPr txBox="1">
            <a:spLocks noChangeArrowheads="1"/>
          </p:cNvSpPr>
          <p:nvPr/>
        </p:nvSpPr>
        <p:spPr bwMode="auto">
          <a:xfrm>
            <a:off x="6169025" y="717550"/>
            <a:ext cx="2181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nSpc>
                <a:spcPct val="100000"/>
              </a:lnSpc>
              <a:spcBef>
                <a:spcPct val="0"/>
              </a:spcBef>
              <a:buClrTx/>
              <a:buSzTx/>
              <a:buFontTx/>
              <a:buNone/>
            </a:pPr>
            <a:r>
              <a:rPr lang="en-US" sz="2400" b="0" dirty="0"/>
              <a:t>Uranus/Neptune</a:t>
            </a:r>
          </a:p>
        </p:txBody>
      </p:sp>
      <p:sp>
        <p:nvSpPr>
          <p:cNvPr id="52234" name="TextBox 9"/>
          <p:cNvSpPr txBox="1">
            <a:spLocks noChangeArrowheads="1"/>
          </p:cNvSpPr>
          <p:nvPr/>
        </p:nvSpPr>
        <p:spPr bwMode="auto">
          <a:xfrm>
            <a:off x="165100" y="6019800"/>
            <a:ext cx="8724900" cy="651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gn="ctr">
              <a:buFontTx/>
              <a:buNone/>
            </a:pPr>
            <a:r>
              <a:rPr lang="en-US" dirty="0" smtClean="0"/>
              <a:t>Bands and zonal jets spontaneously emerge, including an equatorial jet.  Problem is the equatorial jet is generally westward!</a:t>
            </a:r>
            <a:endParaRPr lang="en-US" dirty="0"/>
          </a:p>
        </p:txBody>
      </p:sp>
      <p:pic>
        <p:nvPicPr>
          <p:cNvPr id="2" name="Picture 1" descr="scott-polvani-saturn-vorticit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6100" y="1206500"/>
            <a:ext cx="2293819" cy="2197381"/>
          </a:xfrm>
          <a:prstGeom prst="rect">
            <a:avLst/>
          </a:prstGeom>
        </p:spPr>
      </p:pic>
      <p:pic>
        <p:nvPicPr>
          <p:cNvPr id="3" name="Picture 2" descr="scott-polvani-saturn-win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1902" y="3606800"/>
            <a:ext cx="1104436" cy="2362603"/>
          </a:xfrm>
          <a:prstGeom prst="rect">
            <a:avLst/>
          </a:prstGeom>
        </p:spPr>
      </p:pic>
      <p:sp>
        <p:nvSpPr>
          <p:cNvPr id="14" name="Text Box 8"/>
          <p:cNvSpPr txBox="1">
            <a:spLocks noChangeArrowheads="1"/>
          </p:cNvSpPr>
          <p:nvPr/>
        </p:nvSpPr>
        <p:spPr bwMode="auto">
          <a:xfrm>
            <a:off x="3806825" y="706438"/>
            <a:ext cx="9925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nSpc>
                <a:spcPct val="100000"/>
              </a:lnSpc>
              <a:spcBef>
                <a:spcPct val="0"/>
              </a:spcBef>
              <a:buClrTx/>
              <a:buSzTx/>
              <a:buFontTx/>
              <a:buNone/>
            </a:pPr>
            <a:r>
              <a:rPr lang="en-US" sz="2400" b="0" dirty="0" smtClean="0"/>
              <a:t>Saturn</a:t>
            </a:r>
            <a:endParaRPr lang="en-US" sz="2400" b="0" dirty="0"/>
          </a:p>
        </p:txBody>
      </p:sp>
    </p:spTree>
    <p:extLst>
      <p:ext uri="{BB962C8B-B14F-4D97-AF65-F5344CB8AC3E}">
        <p14:creationId xmlns:p14="http://schemas.microsoft.com/office/powerpoint/2010/main" val="1938887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err="1" smtClean="0"/>
              <a:t>Superrotation</a:t>
            </a:r>
            <a:r>
              <a:rPr lang="en-US" sz="2000" dirty="0" smtClean="0"/>
              <a:t> </a:t>
            </a:r>
            <a:r>
              <a:rPr lang="en-US" sz="2000" i="1" dirty="0" smtClean="0"/>
              <a:t>can</a:t>
            </a:r>
            <a:r>
              <a:rPr lang="en-US" sz="2000" dirty="0" smtClean="0"/>
              <a:t> occur in </a:t>
            </a:r>
            <a:r>
              <a:rPr lang="en-US" sz="2000" dirty="0" smtClean="0"/>
              <a:t>shallow-water </a:t>
            </a:r>
            <a:r>
              <a:rPr lang="en-US" sz="2000" dirty="0" smtClean="0"/>
              <a:t>models</a:t>
            </a:r>
            <a:endParaRPr lang="en-US" sz="2000" dirty="0"/>
          </a:p>
        </p:txBody>
      </p:sp>
      <p:pic>
        <p:nvPicPr>
          <p:cNvPr id="4" name="Content Placeholder 3" descr="scott-polvani-2008-superrotate.png"/>
          <p:cNvPicPr>
            <a:picLocks noGrp="1" noChangeAspect="1"/>
          </p:cNvPicPr>
          <p:nvPr>
            <p:ph idx="1"/>
          </p:nvPr>
        </p:nvPicPr>
        <p:blipFill>
          <a:blip r:embed="rId2">
            <a:extLst>
              <a:ext uri="{28A0092B-C50C-407E-A947-70E740481C1C}">
                <a14:useLocalDpi xmlns:a14="http://schemas.microsoft.com/office/drawing/2010/main" val="0"/>
              </a:ext>
            </a:extLst>
          </a:blip>
          <a:srcRect l="-21716" r="-21716"/>
          <a:stretch>
            <a:fillRect/>
          </a:stretch>
        </p:blipFill>
        <p:spPr>
          <a:xfrm>
            <a:off x="669736" y="1744296"/>
            <a:ext cx="6839328" cy="4403182"/>
          </a:xfrm>
        </p:spPr>
      </p:pic>
      <p:sp>
        <p:nvSpPr>
          <p:cNvPr id="5" name="TextBox 4"/>
          <p:cNvSpPr txBox="1"/>
          <p:nvPr/>
        </p:nvSpPr>
        <p:spPr>
          <a:xfrm>
            <a:off x="6726101" y="6483539"/>
            <a:ext cx="2417899" cy="374461"/>
          </a:xfrm>
          <a:prstGeom prst="rect">
            <a:avLst/>
          </a:prstGeom>
          <a:noFill/>
        </p:spPr>
        <p:txBody>
          <a:bodyPr wrap="none" rtlCol="0">
            <a:spAutoFit/>
          </a:bodyPr>
          <a:lstStyle/>
          <a:p>
            <a:pPr>
              <a:buNone/>
            </a:pPr>
            <a:r>
              <a:rPr lang="en-US" sz="1800" dirty="0" smtClean="0"/>
              <a:t>Scott &amp; </a:t>
            </a:r>
            <a:r>
              <a:rPr lang="en-US" sz="1800" dirty="0" err="1" smtClean="0"/>
              <a:t>Polvani</a:t>
            </a:r>
            <a:r>
              <a:rPr lang="en-US" sz="1800" dirty="0" smtClean="0"/>
              <a:t> (2008</a:t>
            </a:r>
            <a:r>
              <a:rPr lang="en-US" dirty="0" smtClean="0"/>
              <a:t>)</a:t>
            </a:r>
            <a:endParaRPr lang="en-US" dirty="0"/>
          </a:p>
        </p:txBody>
      </p:sp>
      <p:sp>
        <p:nvSpPr>
          <p:cNvPr id="6" name="TextBox 5"/>
          <p:cNvSpPr txBox="1"/>
          <p:nvPr/>
        </p:nvSpPr>
        <p:spPr>
          <a:xfrm>
            <a:off x="3498557" y="6296308"/>
            <a:ext cx="1432003" cy="374461"/>
          </a:xfrm>
          <a:prstGeom prst="rect">
            <a:avLst/>
          </a:prstGeom>
          <a:noFill/>
        </p:spPr>
        <p:txBody>
          <a:bodyPr wrap="none" rtlCol="0">
            <a:spAutoFit/>
          </a:bodyPr>
          <a:lstStyle/>
          <a:p>
            <a:pPr>
              <a:buNone/>
            </a:pPr>
            <a:r>
              <a:rPr lang="en-US" dirty="0" smtClean="0"/>
              <a:t>Zonal wind</a:t>
            </a:r>
            <a:endParaRPr lang="en-US" dirty="0"/>
          </a:p>
        </p:txBody>
      </p:sp>
      <p:sp>
        <p:nvSpPr>
          <p:cNvPr id="7" name="TextBox 6"/>
          <p:cNvSpPr txBox="1"/>
          <p:nvPr/>
        </p:nvSpPr>
        <p:spPr>
          <a:xfrm rot="16200000">
            <a:off x="764347" y="3723077"/>
            <a:ext cx="1518364" cy="374461"/>
          </a:xfrm>
          <a:prstGeom prst="rect">
            <a:avLst/>
          </a:prstGeom>
          <a:noFill/>
        </p:spPr>
        <p:txBody>
          <a:bodyPr wrap="none" rtlCol="0">
            <a:spAutoFit/>
          </a:bodyPr>
          <a:lstStyle/>
          <a:p>
            <a:pPr>
              <a:buNone/>
            </a:pPr>
            <a:r>
              <a:rPr lang="en-US" dirty="0"/>
              <a:t>s</a:t>
            </a:r>
            <a:r>
              <a:rPr lang="en-US" dirty="0" smtClean="0"/>
              <a:t>in(latitude)</a:t>
            </a:r>
            <a:endParaRPr lang="en-US" dirty="0"/>
          </a:p>
        </p:txBody>
      </p:sp>
      <p:sp>
        <p:nvSpPr>
          <p:cNvPr id="3" name="TextBox 2"/>
          <p:cNvSpPr txBox="1"/>
          <p:nvPr/>
        </p:nvSpPr>
        <p:spPr>
          <a:xfrm>
            <a:off x="900332" y="728633"/>
            <a:ext cx="723079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But the necessary ingredients that allow this to occur remain poorly understood, as does the dynamical mechanism.  Thus the relevance to Jupiter/Saturn remains unclear.</a:t>
            </a:r>
            <a:endParaRPr lang="en-US" dirty="0"/>
          </a:p>
        </p:txBody>
      </p:sp>
    </p:spTree>
    <p:extLst>
      <p:ext uri="{BB962C8B-B14F-4D97-AF65-F5344CB8AC3E}">
        <p14:creationId xmlns:p14="http://schemas.microsoft.com/office/powerpoint/2010/main" val="155778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53999" y="1270000"/>
            <a:ext cx="8144933" cy="651460"/>
          </a:xfrm>
          <a:prstGeom prst="rect">
            <a:avLst/>
          </a:prstGeom>
          <a:noFill/>
        </p:spPr>
        <p:txBody>
          <a:bodyPr wrap="square" rtlCol="0">
            <a:spAutoFit/>
          </a:bodyPr>
          <a:lstStyle/>
          <a:p>
            <a:pPr algn="ctr">
              <a:buNone/>
            </a:pPr>
            <a:r>
              <a:rPr lang="en-US" dirty="0" smtClean="0"/>
              <a:t>2D models appropriate to Jupiter and Saturn show that rotation causes zonal banding</a:t>
            </a:r>
            <a:endParaRPr lang="en-US" dirty="0"/>
          </a:p>
        </p:txBody>
      </p:sp>
      <p:pic>
        <p:nvPicPr>
          <p:cNvPr id="7" name="Picture 3" descr="hayashi-etal-2000-fig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7070"/>
            <a:ext cx="9169400" cy="326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939384" y="6121342"/>
            <a:ext cx="7745518" cy="369332"/>
          </a:xfrm>
          <a:prstGeom prst="rect">
            <a:avLst/>
          </a:prstGeom>
          <a:noFill/>
        </p:spPr>
        <p:txBody>
          <a:bodyPr wrap="none" rtlCol="0">
            <a:spAutoFit/>
          </a:bodyPr>
          <a:lstStyle/>
          <a:p>
            <a:pPr>
              <a:buNone/>
            </a:pPr>
            <a:r>
              <a:rPr lang="en-US" b="0" dirty="0" smtClean="0">
                <a:solidFill>
                  <a:srgbClr val="C03D38"/>
                </a:solidFill>
              </a:rPr>
              <a:t>See review in </a:t>
            </a:r>
            <a:r>
              <a:rPr lang="en-US" b="0" dirty="0" err="1" smtClean="0">
                <a:solidFill>
                  <a:srgbClr val="C03D38"/>
                </a:solidFill>
              </a:rPr>
              <a:t>Vasavada</a:t>
            </a:r>
            <a:r>
              <a:rPr lang="en-US" b="0" dirty="0" smtClean="0">
                <a:solidFill>
                  <a:srgbClr val="C03D38"/>
                </a:solidFill>
              </a:rPr>
              <a:t> &amp; Showman (2005, </a:t>
            </a:r>
            <a:r>
              <a:rPr lang="en-US" b="0" i="1" dirty="0" smtClean="0">
                <a:solidFill>
                  <a:srgbClr val="C03D38"/>
                </a:solidFill>
              </a:rPr>
              <a:t>Rep. </a:t>
            </a:r>
            <a:r>
              <a:rPr lang="en-US" b="0" i="1" dirty="0" err="1" smtClean="0">
                <a:solidFill>
                  <a:srgbClr val="C03D38"/>
                </a:solidFill>
              </a:rPr>
              <a:t>Prog</a:t>
            </a:r>
            <a:r>
              <a:rPr lang="en-US" b="0" i="1" dirty="0" smtClean="0">
                <a:solidFill>
                  <a:srgbClr val="C03D38"/>
                </a:solidFill>
              </a:rPr>
              <a:t>. Phys. </a:t>
            </a:r>
            <a:r>
              <a:rPr lang="en-US" dirty="0" smtClean="0">
                <a:solidFill>
                  <a:srgbClr val="C03D38"/>
                </a:solidFill>
              </a:rPr>
              <a:t>68</a:t>
            </a:r>
            <a:r>
              <a:rPr lang="en-US" b="0" dirty="0" smtClean="0">
                <a:solidFill>
                  <a:srgbClr val="C03D38"/>
                </a:solidFill>
              </a:rPr>
              <a:t>, 1935)</a:t>
            </a:r>
            <a:endParaRPr lang="en-US" b="0" dirty="0">
              <a:solidFill>
                <a:srgbClr val="C03D38"/>
              </a:solidFill>
            </a:endParaRPr>
          </a:p>
        </p:txBody>
      </p:sp>
      <p:sp>
        <p:nvSpPr>
          <p:cNvPr id="6" name="TextBox 5"/>
          <p:cNvSpPr txBox="1"/>
          <p:nvPr/>
        </p:nvSpPr>
        <p:spPr>
          <a:xfrm>
            <a:off x="6971488" y="5324070"/>
            <a:ext cx="2197912" cy="346249"/>
          </a:xfrm>
          <a:prstGeom prst="rect">
            <a:avLst/>
          </a:prstGeom>
          <a:noFill/>
        </p:spPr>
        <p:txBody>
          <a:bodyPr wrap="none" rtlCol="0">
            <a:spAutoFit/>
          </a:bodyPr>
          <a:lstStyle/>
          <a:p>
            <a:pPr>
              <a:buNone/>
            </a:pPr>
            <a:r>
              <a:rPr lang="en-US" sz="1800" dirty="0" smtClean="0"/>
              <a:t>Hayashi et al. (2000)</a:t>
            </a:r>
            <a:endParaRPr lang="en-US" sz="1800" dirty="0"/>
          </a:p>
        </p:txBody>
      </p:sp>
    </p:spTree>
    <p:extLst>
      <p:ext uri="{BB962C8B-B14F-4D97-AF65-F5344CB8AC3E}">
        <p14:creationId xmlns:p14="http://schemas.microsoft.com/office/powerpoint/2010/main" val="18413857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87363" y="254000"/>
            <a:ext cx="8004175" cy="1143000"/>
          </a:xfrm>
        </p:spPr>
        <p:txBody>
          <a:bodyPr/>
          <a:lstStyle/>
          <a:p>
            <a:r>
              <a:rPr lang="en-US" sz="2000" dirty="0" smtClean="0"/>
              <a:t>3D atmosphere models show that multiple jets can </a:t>
            </a:r>
            <a:r>
              <a:rPr lang="en-US" sz="2000" dirty="0" smtClean="0"/>
              <a:t>occur in response to </a:t>
            </a:r>
            <a:r>
              <a:rPr lang="en-US" sz="2000" dirty="0" err="1" smtClean="0"/>
              <a:t>baroclinic</a:t>
            </a:r>
            <a:r>
              <a:rPr lang="en-US" sz="2000" dirty="0" smtClean="0"/>
              <a:t> instabilities in the weather layer, </a:t>
            </a:r>
            <a:r>
              <a:rPr lang="en-US" sz="2000" dirty="0" smtClean="0"/>
              <a:t>and that deep jets can arise from shallow </a:t>
            </a:r>
            <a:r>
              <a:rPr lang="en-US" sz="2000" dirty="0" smtClean="0"/>
              <a:t>forcing via “downward control”</a:t>
            </a:r>
            <a:endParaRPr lang="en-US" sz="2000" dirty="0"/>
          </a:p>
        </p:txBody>
      </p:sp>
      <p:pic>
        <p:nvPicPr>
          <p:cNvPr id="7" name="Picture 6" descr="lian-showman-2008-deep-je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71" y="1539879"/>
            <a:ext cx="6449451" cy="4796413"/>
          </a:xfrm>
          <a:prstGeom prst="rect">
            <a:avLst/>
          </a:prstGeom>
        </p:spPr>
      </p:pic>
      <p:sp>
        <p:nvSpPr>
          <p:cNvPr id="9" name="TextBox 8"/>
          <p:cNvSpPr txBox="1"/>
          <p:nvPr/>
        </p:nvSpPr>
        <p:spPr>
          <a:xfrm>
            <a:off x="6159500" y="6515100"/>
            <a:ext cx="2980303" cy="374461"/>
          </a:xfrm>
          <a:prstGeom prst="rect">
            <a:avLst/>
          </a:prstGeom>
          <a:noFill/>
        </p:spPr>
        <p:txBody>
          <a:bodyPr wrap="none" rtlCol="0">
            <a:spAutoFit/>
          </a:bodyPr>
          <a:lstStyle/>
          <a:p>
            <a:pPr>
              <a:buNone/>
            </a:pPr>
            <a:r>
              <a:rPr lang="en-US" dirty="0" err="1" smtClean="0"/>
              <a:t>Lian</a:t>
            </a:r>
            <a:r>
              <a:rPr lang="en-US" dirty="0" smtClean="0"/>
              <a:t> &amp; Showman (2008)</a:t>
            </a:r>
            <a:endParaRPr lang="en-US" dirty="0"/>
          </a:p>
        </p:txBody>
      </p:sp>
    </p:spTree>
    <p:extLst>
      <p:ext uri="{BB962C8B-B14F-4D97-AF65-F5344CB8AC3E}">
        <p14:creationId xmlns:p14="http://schemas.microsoft.com/office/powerpoint/2010/main" val="678921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p:txBody>
          <a:bodyPr/>
          <a:lstStyle/>
          <a:p>
            <a:endParaRPr lang="en-US">
              <a:latin typeface="Arial" charset="0"/>
              <a:ea typeface="ＭＳ Ｐゴシック" charset="0"/>
              <a:cs typeface="ＭＳ Ｐゴシック" charset="0"/>
            </a:endParaRPr>
          </a:p>
        </p:txBody>
      </p:sp>
      <p:pic>
        <p:nvPicPr>
          <p:cNvPr id="56323" name="Picture 4" descr="three-globes-moist-convec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3287" y="-135890"/>
            <a:ext cx="5840412" cy="6858000"/>
          </a:xfrm>
          <a:noFill/>
        </p:spPr>
      </p:pic>
      <p:sp>
        <p:nvSpPr>
          <p:cNvPr id="56324" name="Text Box 7"/>
          <p:cNvSpPr txBox="1">
            <a:spLocks noChangeArrowheads="1"/>
          </p:cNvSpPr>
          <p:nvPr/>
        </p:nvSpPr>
        <p:spPr bwMode="auto">
          <a:xfrm>
            <a:off x="8077885" y="1153795"/>
            <a:ext cx="979706" cy="37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dirty="0"/>
              <a:t>Jupiter</a:t>
            </a:r>
          </a:p>
        </p:txBody>
      </p:sp>
      <p:sp>
        <p:nvSpPr>
          <p:cNvPr id="56325" name="Text Box 8"/>
          <p:cNvSpPr txBox="1">
            <a:spLocks noChangeArrowheads="1"/>
          </p:cNvSpPr>
          <p:nvPr/>
        </p:nvSpPr>
        <p:spPr bwMode="auto">
          <a:xfrm>
            <a:off x="8103699" y="3293110"/>
            <a:ext cx="791948" cy="37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dirty="0"/>
              <a:t>Saturn</a:t>
            </a:r>
          </a:p>
        </p:txBody>
      </p:sp>
      <p:sp>
        <p:nvSpPr>
          <p:cNvPr id="56327" name="TextBox 6"/>
          <p:cNvSpPr txBox="1">
            <a:spLocks noChangeArrowheads="1"/>
          </p:cNvSpPr>
          <p:nvPr/>
        </p:nvSpPr>
        <p:spPr bwMode="auto">
          <a:xfrm rot="-5400000">
            <a:off x="-911225" y="4944213"/>
            <a:ext cx="2603500"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a:t>Lian</a:t>
            </a:r>
            <a:r>
              <a:rPr lang="en-US" sz="1800" dirty="0"/>
              <a:t> &amp; Showman (2010)</a:t>
            </a:r>
          </a:p>
        </p:txBody>
      </p:sp>
      <p:sp>
        <p:nvSpPr>
          <p:cNvPr id="2" name="TextBox 1"/>
          <p:cNvSpPr txBox="1"/>
          <p:nvPr/>
        </p:nvSpPr>
        <p:spPr>
          <a:xfrm>
            <a:off x="8016779" y="5432425"/>
            <a:ext cx="1270733" cy="646331"/>
          </a:xfrm>
          <a:prstGeom prst="rect">
            <a:avLst/>
          </a:prstGeom>
          <a:noFill/>
        </p:spPr>
        <p:txBody>
          <a:bodyPr wrap="square" rtlCol="0">
            <a:spAutoFit/>
          </a:bodyPr>
          <a:lstStyle/>
          <a:p>
            <a:pPr>
              <a:buNone/>
            </a:pPr>
            <a:r>
              <a:rPr lang="en-US" dirty="0" smtClean="0"/>
              <a:t>Uranus/ Neptune</a:t>
            </a:r>
            <a:endParaRPr lang="en-US" dirty="0"/>
          </a:p>
        </p:txBody>
      </p:sp>
      <p:sp>
        <p:nvSpPr>
          <p:cNvPr id="3" name="TextBox 2"/>
          <p:cNvSpPr txBox="1"/>
          <p:nvPr/>
        </p:nvSpPr>
        <p:spPr>
          <a:xfrm>
            <a:off x="126612" y="337625"/>
            <a:ext cx="2110154" cy="34778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solidFill>
                  <a:srgbClr val="C00000"/>
                </a:solidFill>
              </a:rPr>
              <a:t>3D models can now demonstrate a transition from </a:t>
            </a:r>
            <a:r>
              <a:rPr lang="en-US" dirty="0" err="1" smtClean="0">
                <a:solidFill>
                  <a:srgbClr val="C00000"/>
                </a:solidFill>
              </a:rPr>
              <a:t>superrotation</a:t>
            </a:r>
            <a:r>
              <a:rPr lang="en-US" dirty="0" smtClean="0">
                <a:solidFill>
                  <a:srgbClr val="C00000"/>
                </a:solidFill>
              </a:rPr>
              <a:t> on Jupiter/Saturn, to </a:t>
            </a:r>
            <a:r>
              <a:rPr lang="en-US" dirty="0" err="1" smtClean="0">
                <a:solidFill>
                  <a:srgbClr val="C00000"/>
                </a:solidFill>
              </a:rPr>
              <a:t>subrotation</a:t>
            </a:r>
            <a:r>
              <a:rPr lang="en-US" dirty="0" smtClean="0">
                <a:solidFill>
                  <a:srgbClr val="C00000"/>
                </a:solidFill>
              </a:rPr>
              <a:t> on Uranus/Neptune, with jet profiles similar to those observed on all four planets.</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title"/>
          </p:nvPr>
        </p:nvSpPr>
        <p:spPr>
          <a:xfrm>
            <a:off x="563563" y="41275"/>
            <a:ext cx="8004175" cy="715963"/>
          </a:xfrm>
        </p:spPr>
        <p:txBody>
          <a:bodyPr/>
          <a:lstStyle/>
          <a:p>
            <a:r>
              <a:rPr lang="en-US" dirty="0" smtClean="0">
                <a:latin typeface="Arial" charset="0"/>
                <a:ea typeface="ＭＳ Ｐゴシック" charset="0"/>
                <a:cs typeface="ＭＳ Ｐゴシック" charset="0"/>
              </a:rPr>
              <a:t>Storms</a:t>
            </a:r>
            <a:endParaRPr lang="en-US" dirty="0">
              <a:latin typeface="Arial" charset="0"/>
              <a:ea typeface="ＭＳ Ｐゴシック" charset="0"/>
              <a:cs typeface="ＭＳ Ｐゴシック" charset="0"/>
            </a:endParaRPr>
          </a:p>
        </p:txBody>
      </p:sp>
      <p:pic>
        <p:nvPicPr>
          <p:cNvPr id="31747" name="Picture 4" descr="storm-snapshot-theta-5ba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6" r="-26"/>
          <a:stretch>
            <a:fillRect/>
          </a:stretch>
        </p:blipFill>
        <p:spPr>
          <a:xfrm>
            <a:off x="5186363" y="1132899"/>
            <a:ext cx="2405061" cy="1264920"/>
          </a:xfrm>
          <a:noFill/>
        </p:spPr>
      </p:pic>
      <p:pic>
        <p:nvPicPr>
          <p:cNvPr id="31748" name="Picture 10" descr="storm-snapshot-humidity-5ba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08588" y="3684251"/>
            <a:ext cx="2360612" cy="1144467"/>
          </a:xfrm>
          <a:noFill/>
        </p:spPr>
      </p:pic>
      <p:pic>
        <p:nvPicPr>
          <p:cNvPr id="31749" name="Picture 16" descr="storm-snapshot-w-1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938" y="2447587"/>
            <a:ext cx="2366962" cy="1126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22" descr="storm-snapshot-relative-vorticity-1b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8588" y="4938713"/>
            <a:ext cx="2374275"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Text Box 26"/>
          <p:cNvSpPr txBox="1">
            <a:spLocks noChangeArrowheads="1"/>
          </p:cNvSpPr>
          <p:nvPr/>
        </p:nvSpPr>
        <p:spPr bwMode="auto">
          <a:xfrm>
            <a:off x="7676241" y="1520845"/>
            <a:ext cx="1203919" cy="6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b="0" dirty="0"/>
              <a:t>Temperature </a:t>
            </a:r>
            <a:endParaRPr lang="en-US" sz="1800" b="0" dirty="0" smtClean="0"/>
          </a:p>
          <a:p>
            <a:pPr>
              <a:buFontTx/>
              <a:buNone/>
            </a:pPr>
            <a:r>
              <a:rPr lang="en-US" sz="1800" b="0" dirty="0"/>
              <a:t> </a:t>
            </a:r>
            <a:r>
              <a:rPr lang="en-US" sz="1800" b="0" dirty="0" smtClean="0"/>
              <a:t>   (</a:t>
            </a:r>
            <a:r>
              <a:rPr lang="en-US" sz="1800" b="0" dirty="0"/>
              <a:t>5 bars)</a:t>
            </a:r>
          </a:p>
        </p:txBody>
      </p:sp>
      <p:sp>
        <p:nvSpPr>
          <p:cNvPr id="31752" name="Text Box 27"/>
          <p:cNvSpPr txBox="1">
            <a:spLocks noChangeArrowheads="1"/>
          </p:cNvSpPr>
          <p:nvPr/>
        </p:nvSpPr>
        <p:spPr bwMode="auto">
          <a:xfrm>
            <a:off x="7778191" y="4065727"/>
            <a:ext cx="934615" cy="381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b="0" dirty="0"/>
              <a:t>Humidity</a:t>
            </a:r>
            <a:r>
              <a:rPr lang="en-US" b="0" dirty="0"/>
              <a:t> </a:t>
            </a:r>
            <a:endParaRPr lang="en-US" b="0" dirty="0" smtClean="0"/>
          </a:p>
        </p:txBody>
      </p:sp>
      <p:sp>
        <p:nvSpPr>
          <p:cNvPr id="31753" name="Text Box 28"/>
          <p:cNvSpPr txBox="1">
            <a:spLocks noChangeArrowheads="1"/>
          </p:cNvSpPr>
          <p:nvPr/>
        </p:nvSpPr>
        <p:spPr bwMode="auto">
          <a:xfrm>
            <a:off x="7835900" y="2681921"/>
            <a:ext cx="819199" cy="6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b="0" dirty="0"/>
              <a:t>Vertical </a:t>
            </a:r>
            <a:endParaRPr lang="en-US" sz="1800" b="0" dirty="0" smtClean="0"/>
          </a:p>
          <a:p>
            <a:pPr>
              <a:buFontTx/>
              <a:buNone/>
            </a:pPr>
            <a:r>
              <a:rPr lang="en-US" sz="1800" b="0" dirty="0" smtClean="0"/>
              <a:t>Velocity</a:t>
            </a:r>
            <a:endParaRPr lang="en-US" sz="1800" b="0" dirty="0"/>
          </a:p>
        </p:txBody>
      </p:sp>
      <p:sp>
        <p:nvSpPr>
          <p:cNvPr id="31754" name="Text Box 29"/>
          <p:cNvSpPr txBox="1">
            <a:spLocks noChangeArrowheads="1"/>
          </p:cNvSpPr>
          <p:nvPr/>
        </p:nvSpPr>
        <p:spPr bwMode="auto">
          <a:xfrm>
            <a:off x="7835900" y="5136813"/>
            <a:ext cx="857671" cy="6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b="0" dirty="0" err="1"/>
              <a:t>Vorticity</a:t>
            </a:r>
            <a:r>
              <a:rPr lang="en-US" sz="1800" b="0" dirty="0"/>
              <a:t> </a:t>
            </a:r>
            <a:endParaRPr lang="en-US" sz="1800" b="0" dirty="0" smtClean="0"/>
          </a:p>
          <a:p>
            <a:pPr>
              <a:buFontTx/>
              <a:buNone/>
            </a:pPr>
            <a:r>
              <a:rPr lang="en-US" sz="1800" b="0" dirty="0" smtClean="0"/>
              <a:t>  (</a:t>
            </a:r>
            <a:r>
              <a:rPr lang="en-US" sz="1800" b="0" dirty="0"/>
              <a:t>1 </a:t>
            </a:r>
            <a:r>
              <a:rPr lang="en-US" sz="1800" b="0" dirty="0" smtClean="0"/>
              <a:t>bar)</a:t>
            </a:r>
            <a:endParaRPr lang="en-US" sz="1800" b="0" dirty="0"/>
          </a:p>
        </p:txBody>
      </p:sp>
      <p:pic>
        <p:nvPicPr>
          <p:cNvPr id="11" name="Picture 4" descr="gierasch-etal-thunderstorm"/>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687388" y="1181100"/>
            <a:ext cx="3589258" cy="4405313"/>
          </a:xfrm>
          <a:noFill/>
        </p:spPr>
      </p:pic>
      <p:sp>
        <p:nvSpPr>
          <p:cNvPr id="12" name="Text Box 7"/>
          <p:cNvSpPr txBox="1">
            <a:spLocks noChangeArrowheads="1"/>
          </p:cNvSpPr>
          <p:nvPr/>
        </p:nvSpPr>
        <p:spPr bwMode="auto">
          <a:xfrm>
            <a:off x="1471613" y="5594350"/>
            <a:ext cx="2036654" cy="353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b="0" dirty="0" err="1"/>
              <a:t>Gierasch</a:t>
            </a:r>
            <a:r>
              <a:rPr lang="en-US" sz="1800" b="0" dirty="0"/>
              <a:t> et al</a:t>
            </a:r>
            <a:r>
              <a:rPr lang="en-US" sz="1800" b="0" dirty="0" smtClean="0"/>
              <a:t>. </a:t>
            </a:r>
            <a:r>
              <a:rPr lang="en-US" sz="1800" b="0" dirty="0"/>
              <a:t>(2000)</a:t>
            </a:r>
          </a:p>
        </p:txBody>
      </p:sp>
      <p:sp>
        <p:nvSpPr>
          <p:cNvPr id="13" name="TextBox 10"/>
          <p:cNvSpPr txBox="1">
            <a:spLocks noChangeArrowheads="1"/>
          </p:cNvSpPr>
          <p:nvPr/>
        </p:nvSpPr>
        <p:spPr bwMode="auto">
          <a:xfrm>
            <a:off x="5176839" y="6182601"/>
            <a:ext cx="249940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x-none" sz="1800" b="0" dirty="0" err="1"/>
              <a:t>Lian</a:t>
            </a:r>
            <a:r>
              <a:rPr lang="en-US" altLang="x-none" sz="1800" b="0" dirty="0"/>
              <a:t> &amp; Showman (2010)</a:t>
            </a:r>
          </a:p>
        </p:txBody>
      </p:sp>
      <p:sp>
        <p:nvSpPr>
          <p:cNvPr id="2" name="TextBox 1"/>
          <p:cNvSpPr txBox="1"/>
          <p:nvPr/>
        </p:nvSpPr>
        <p:spPr>
          <a:xfrm>
            <a:off x="1092366" y="908293"/>
            <a:ext cx="2837636" cy="313932"/>
          </a:xfrm>
          <a:prstGeom prst="rect">
            <a:avLst/>
          </a:prstGeom>
          <a:noFill/>
        </p:spPr>
        <p:txBody>
          <a:bodyPr wrap="none" rtlCol="0">
            <a:spAutoFit/>
          </a:bodyPr>
          <a:lstStyle/>
          <a:p>
            <a:pPr>
              <a:buNone/>
            </a:pPr>
            <a:r>
              <a:rPr lang="en-US" sz="1600" dirty="0" smtClean="0">
                <a:solidFill>
                  <a:srgbClr val="C00000"/>
                </a:solidFill>
              </a:rPr>
              <a:t>Observations </a:t>
            </a:r>
            <a:r>
              <a:rPr lang="en-US" sz="1600" smtClean="0">
                <a:solidFill>
                  <a:srgbClr val="C00000"/>
                </a:solidFill>
              </a:rPr>
              <a:t>(Galileo orbiter)</a:t>
            </a:r>
            <a:endParaRPr lang="en-US" sz="1600" dirty="0">
              <a:solidFill>
                <a:srgbClr val="C00000"/>
              </a:solidFill>
            </a:endParaRPr>
          </a:p>
        </p:txBody>
      </p:sp>
      <p:sp>
        <p:nvSpPr>
          <p:cNvPr id="16" name="TextBox 15"/>
          <p:cNvSpPr txBox="1"/>
          <p:nvPr/>
        </p:nvSpPr>
        <p:spPr>
          <a:xfrm>
            <a:off x="5511276" y="640528"/>
            <a:ext cx="2464323" cy="535531"/>
          </a:xfrm>
          <a:prstGeom prst="rect">
            <a:avLst/>
          </a:prstGeom>
          <a:noFill/>
        </p:spPr>
        <p:txBody>
          <a:bodyPr wrap="square" rtlCol="0">
            <a:spAutoFit/>
          </a:bodyPr>
          <a:lstStyle/>
          <a:p>
            <a:pPr>
              <a:buNone/>
            </a:pPr>
            <a:r>
              <a:rPr lang="en-US" sz="1600" dirty="0" smtClean="0">
                <a:solidFill>
                  <a:srgbClr val="C00000"/>
                </a:solidFill>
              </a:rPr>
              <a:t>Global GCM with hydrological cycle </a:t>
            </a:r>
            <a:endParaRPr lang="en-US" sz="1600" dirty="0">
              <a:solidFill>
                <a:srgbClr val="C00000"/>
              </a:solidFill>
            </a:endParaRPr>
          </a:p>
        </p:txBody>
      </p:sp>
    </p:spTree>
    <p:extLst>
      <p:ext uri="{BB962C8B-B14F-4D97-AF65-F5344CB8AC3E}">
        <p14:creationId xmlns:p14="http://schemas.microsoft.com/office/powerpoint/2010/main" val="1072144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sp>
        <p:nvSpPr>
          <p:cNvPr id="61444" name="TextBox 3"/>
          <p:cNvSpPr txBox="1">
            <a:spLocks noChangeArrowheads="1"/>
          </p:cNvSpPr>
          <p:nvPr/>
        </p:nvSpPr>
        <p:spPr bwMode="auto">
          <a:xfrm>
            <a:off x="3327400" y="6483350"/>
            <a:ext cx="2979738"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a:t>Lian &amp; Showman (2010)</a:t>
            </a:r>
          </a:p>
        </p:txBody>
      </p:sp>
      <p:pic>
        <p:nvPicPr>
          <p:cNvPr id="3" name="U3d_jup_1bar.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2700" y="757238"/>
            <a:ext cx="6718300" cy="5632450"/>
          </a:xfrm>
        </p:spPr>
      </p:pic>
    </p:spTree>
    <p:extLst>
      <p:ext uri="{BB962C8B-B14F-4D97-AF65-F5344CB8AC3E}">
        <p14:creationId xmlns:p14="http://schemas.microsoft.com/office/powerpoint/2010/main" val="539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dwarf-teq-profi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295226"/>
            <a:ext cx="4495800" cy="2562774"/>
          </a:xfrm>
          <a:prstGeom prst="rect">
            <a:avLst/>
          </a:prstGeom>
        </p:spPr>
      </p:pic>
      <p:sp>
        <p:nvSpPr>
          <p:cNvPr id="10" name="Rectangle 9"/>
          <p:cNvSpPr/>
          <p:nvPr/>
        </p:nvSpPr>
        <p:spPr bwMode="auto">
          <a:xfrm>
            <a:off x="5537200" y="6146800"/>
            <a:ext cx="3327400" cy="279400"/>
          </a:xfrm>
          <a:prstGeom prst="rect">
            <a:avLst/>
          </a:prstGeom>
          <a:solidFill>
            <a:srgbClr val="C0504D">
              <a:alpha val="32000"/>
            </a:srgbClr>
          </a:solidFill>
          <a:ln w="12700" cap="flat" cmpd="sng" algn="ctr">
            <a:noFill/>
            <a:prstDash val="solid"/>
            <a:round/>
            <a:headEnd type="none" w="med" len="med"/>
            <a:tailEnd type="none" w="med" len="med"/>
          </a:ln>
          <a:effectLst/>
        </p:spPr>
        <p:txBody>
          <a:bodyPr vert="horz" wrap="square" lIns="18288" tIns="49212" rIns="18288" bIns="49212" numCol="1" rtlCol="0" anchor="t" anchorCtr="0" compatLnSpc="1">
            <a:prstTxWarp prst="textNoShape">
              <a:avLst/>
            </a:prstTxWarp>
          </a:bodyPr>
          <a:lstStyle/>
          <a:p>
            <a:pPr marR="0" algn="l" defTabSz="977900" rtl="0" eaLnBrk="0" fontAlgn="base" latinLnBrk="0" hangingPunct="0">
              <a:lnSpc>
                <a:spcPct val="90000"/>
              </a:lnSpc>
              <a:spcBef>
                <a:spcPct val="20000"/>
              </a:spcBef>
              <a:spcAft>
                <a:spcPct val="0"/>
              </a:spcAft>
              <a:buClr>
                <a:schemeClr val="tx1"/>
              </a:buClr>
              <a:buSzPct val="113000"/>
              <a:buNone/>
              <a:tabLst/>
            </a:pPr>
            <a:r>
              <a:rPr kumimoji="0" lang="en-US" sz="1400" b="1" i="0" u="none" strike="noStrike" cap="none" normalizeH="0" baseline="0" dirty="0" smtClean="0">
                <a:ln>
                  <a:noFill/>
                </a:ln>
                <a:solidFill>
                  <a:srgbClr val="800000"/>
                </a:solidFill>
                <a:effectLst/>
                <a:latin typeface="Times New Roman" charset="0"/>
              </a:rPr>
              <a:t>      Thermal </a:t>
            </a:r>
            <a:r>
              <a:rPr lang="en-US" sz="1400" dirty="0">
                <a:solidFill>
                  <a:srgbClr val="800000"/>
                </a:solidFill>
              </a:rPr>
              <a:t>f</a:t>
            </a:r>
            <a:r>
              <a:rPr kumimoji="0" lang="en-US" sz="1400" b="1" i="0" u="none" strike="noStrike" cap="none" normalizeH="0" baseline="0" dirty="0" smtClean="0">
                <a:ln>
                  <a:noFill/>
                </a:ln>
                <a:solidFill>
                  <a:srgbClr val="800000"/>
                </a:solidFill>
                <a:effectLst/>
                <a:latin typeface="Times New Roman" charset="0"/>
              </a:rPr>
              <a:t>orcing</a:t>
            </a:r>
            <a:endParaRPr kumimoji="0" lang="en-US" sz="1400" b="1" i="0" u="none" strike="noStrike" cap="none" normalizeH="0" baseline="0" dirty="0">
              <a:ln>
                <a:noFill/>
              </a:ln>
              <a:solidFill>
                <a:srgbClr val="800000"/>
              </a:solidFill>
              <a:effectLst/>
              <a:latin typeface="Times New Roman" charset="0"/>
            </a:endParaRPr>
          </a:p>
        </p:txBody>
      </p:sp>
      <p:sp>
        <p:nvSpPr>
          <p:cNvPr id="3" name="Content Placeholder 2"/>
          <p:cNvSpPr>
            <a:spLocks noGrp="1"/>
          </p:cNvSpPr>
          <p:nvPr>
            <p:ph idx="1"/>
          </p:nvPr>
        </p:nvSpPr>
        <p:spPr>
          <a:xfrm>
            <a:off x="103188" y="933450"/>
            <a:ext cx="4341812" cy="5632450"/>
          </a:xfrm>
        </p:spPr>
        <p:txBody>
          <a:bodyPr/>
          <a:lstStyle/>
          <a:p>
            <a:pPr marL="0" indent="0">
              <a:buNone/>
            </a:pPr>
            <a:endParaRPr lang="en-US" sz="2000" dirty="0"/>
          </a:p>
          <a:p>
            <a:r>
              <a:rPr lang="en-US" sz="1800" dirty="0" smtClean="0"/>
              <a:t>Solve global 3D primitive equations in a stratified atmosphere with </a:t>
            </a:r>
            <a:r>
              <a:rPr lang="en-US" sz="1800" dirty="0" err="1" smtClean="0"/>
              <a:t>MITgcm</a:t>
            </a:r>
            <a:r>
              <a:rPr lang="en-US" sz="1800" dirty="0" smtClean="0"/>
              <a:t>.  Domain from 0.01-10 bars.</a:t>
            </a:r>
          </a:p>
          <a:p>
            <a:endParaRPr lang="en-US" sz="1800" dirty="0" smtClean="0"/>
          </a:p>
          <a:p>
            <a:r>
              <a:rPr lang="en-US" sz="1800" dirty="0" smtClean="0"/>
              <a:t>Parameterize convection by adding isotropic thermal </a:t>
            </a:r>
            <a:r>
              <a:rPr lang="en-US" sz="1800" dirty="0" err="1" smtClean="0"/>
              <a:t>perurbations</a:t>
            </a:r>
            <a:r>
              <a:rPr lang="en-US" sz="1800" dirty="0" smtClean="0"/>
              <a:t> at total wavenumber 20 to bottom of model.</a:t>
            </a:r>
          </a:p>
          <a:p>
            <a:endParaRPr lang="en-US" sz="1800" dirty="0"/>
          </a:p>
          <a:p>
            <a:r>
              <a:rPr lang="en-US" sz="1800" dirty="0" smtClean="0"/>
              <a:t>Radiation parameterized by Newtonian cooling:</a:t>
            </a:r>
          </a:p>
          <a:p>
            <a:endParaRPr lang="en-US" sz="1800" dirty="0"/>
          </a:p>
          <a:p>
            <a:endParaRPr lang="en-US" sz="1800" dirty="0" smtClean="0"/>
          </a:p>
          <a:p>
            <a:endParaRPr lang="en-US" sz="1800" dirty="0"/>
          </a:p>
          <a:p>
            <a:r>
              <a:rPr lang="en-US" sz="1800" dirty="0" smtClean="0"/>
              <a:t>Systematically vary </a:t>
            </a:r>
            <a:r>
              <a:rPr lang="en-US" sz="1800" i="1" dirty="0" err="1" smtClean="0">
                <a:latin typeface="Symbol"/>
              </a:rPr>
              <a:t>t</a:t>
            </a:r>
            <a:r>
              <a:rPr lang="en-US" sz="1800" baseline="-25000" dirty="0" err="1" smtClean="0"/>
              <a:t>rad</a:t>
            </a:r>
            <a:r>
              <a:rPr lang="en-US" sz="1800" dirty="0" smtClean="0"/>
              <a:t> to span the range of brown dwarfs from hot (short </a:t>
            </a:r>
            <a:r>
              <a:rPr lang="en-US" sz="1800" i="1" dirty="0" err="1" smtClean="0">
                <a:latin typeface="Symbol"/>
              </a:rPr>
              <a:t>t</a:t>
            </a:r>
            <a:r>
              <a:rPr lang="en-US" sz="1800" baseline="-25000" dirty="0" err="1" smtClean="0"/>
              <a:t>rad</a:t>
            </a:r>
            <a:r>
              <a:rPr lang="en-US" sz="1800" dirty="0" smtClean="0"/>
              <a:t>) to cooler (long </a:t>
            </a:r>
            <a:r>
              <a:rPr lang="en-US" sz="1800" i="1" dirty="0" err="1" smtClean="0">
                <a:latin typeface="Symbol"/>
              </a:rPr>
              <a:t>t</a:t>
            </a:r>
            <a:r>
              <a:rPr lang="en-US" sz="1800" baseline="-25000" dirty="0" err="1" smtClean="0"/>
              <a:t>rad</a:t>
            </a:r>
            <a:r>
              <a:rPr lang="en-US" sz="1800" dirty="0" smtClean="0"/>
              <a:t>)</a:t>
            </a:r>
          </a:p>
          <a:p>
            <a:endParaRPr lang="en-US" sz="1800" dirty="0"/>
          </a:p>
          <a:p>
            <a:pPr marL="0" indent="0">
              <a:buNone/>
            </a:pPr>
            <a:endParaRPr lang="en-US" sz="1800" dirty="0"/>
          </a:p>
          <a:p>
            <a:pPr marL="0" indent="0">
              <a:buNone/>
            </a:pPr>
            <a:endParaRPr lang="en-US" sz="1800" dirty="0" smtClean="0"/>
          </a:p>
          <a:p>
            <a:endParaRPr lang="en-US" sz="1800" dirty="0"/>
          </a:p>
          <a:p>
            <a:endParaRPr lang="en-US" sz="1800" dirty="0" smtClean="0"/>
          </a:p>
          <a:p>
            <a:endParaRPr lang="en-US" sz="2000" dirty="0"/>
          </a:p>
        </p:txBody>
      </p:sp>
      <p:sp>
        <p:nvSpPr>
          <p:cNvPr id="4" name="Rectangle 8"/>
          <p:cNvSpPr>
            <a:spLocks noChangeArrowheads="1"/>
          </p:cNvSpPr>
          <p:nvPr/>
        </p:nvSpPr>
        <p:spPr bwMode="auto">
          <a:xfrm>
            <a:off x="190501" y="368300"/>
            <a:ext cx="8407400" cy="6858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 name="TextBox 4"/>
          <p:cNvSpPr txBox="1"/>
          <p:nvPr/>
        </p:nvSpPr>
        <p:spPr>
          <a:xfrm>
            <a:off x="508000" y="381000"/>
            <a:ext cx="8153400" cy="651460"/>
          </a:xfrm>
          <a:prstGeom prst="rect">
            <a:avLst/>
          </a:prstGeom>
          <a:noFill/>
        </p:spPr>
        <p:txBody>
          <a:bodyPr wrap="square" rtlCol="0">
            <a:spAutoFit/>
          </a:bodyPr>
          <a:lstStyle/>
          <a:p>
            <a:pPr>
              <a:buNone/>
            </a:pPr>
            <a:r>
              <a:rPr lang="en-US" dirty="0" smtClean="0">
                <a:solidFill>
                  <a:srgbClr val="FF0000"/>
                </a:solidFill>
              </a:rPr>
              <a:t>Goal</a:t>
            </a:r>
            <a:r>
              <a:rPr lang="en-US" dirty="0">
                <a:solidFill>
                  <a:srgbClr val="FF0000"/>
                </a:solidFill>
              </a:rPr>
              <a:t>: determine the 3D atmospheric circulation that </a:t>
            </a:r>
            <a:r>
              <a:rPr lang="en-US" dirty="0" smtClean="0">
                <a:solidFill>
                  <a:srgbClr val="FF0000"/>
                </a:solidFill>
              </a:rPr>
              <a:t>results from isotropic convective </a:t>
            </a:r>
            <a:r>
              <a:rPr lang="en-US" dirty="0">
                <a:solidFill>
                  <a:srgbClr val="FF0000"/>
                </a:solidFill>
              </a:rPr>
              <a:t>forcing near the </a:t>
            </a:r>
            <a:r>
              <a:rPr lang="en-US" dirty="0" err="1" smtClean="0">
                <a:solidFill>
                  <a:srgbClr val="FF0000"/>
                </a:solidFill>
              </a:rPr>
              <a:t>radiative</a:t>
            </a:r>
            <a:r>
              <a:rPr lang="en-US" dirty="0">
                <a:solidFill>
                  <a:srgbClr val="FF0000"/>
                </a:solidFill>
              </a:rPr>
              <a:t>-convective boundary</a:t>
            </a:r>
            <a:r>
              <a:rPr lang="en-US" dirty="0" smtClean="0">
                <a:solidFill>
                  <a:srgbClr val="FF0000"/>
                </a:solidFill>
              </a:rPr>
              <a:t>.</a:t>
            </a:r>
            <a:endParaRPr lang="en-US" dirty="0">
              <a:solidFill>
                <a:srgbClr val="FF0000"/>
              </a:solidFill>
            </a:endParaRPr>
          </a:p>
        </p:txBody>
      </p:sp>
      <p:pic>
        <p:nvPicPr>
          <p:cNvPr id="6" name="Picture 5" descr="bd-newt-thermpert8-temp-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2095" y="1282700"/>
            <a:ext cx="4611905" cy="2920744"/>
          </a:xfrm>
          <a:prstGeom prst="rect">
            <a:avLst/>
          </a:prstGeom>
        </p:spPr>
      </p:pic>
      <p:graphicFrame>
        <p:nvGraphicFramePr>
          <p:cNvPr id="7" name="Object 6"/>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0198" name="Equation" r:id="rId5" imgW="114300" imgH="165100" progId="Equation.3">
                  <p:embed/>
                </p:oleObj>
              </mc:Choice>
              <mc:Fallback>
                <p:oleObj name="Equation" r:id="rId5" imgW="114300" imgH="165100" progId="Equation.3">
                  <p:embed/>
                  <p:pic>
                    <p:nvPicPr>
                      <p:cNvPr id="0" name=""/>
                      <p:cNvPicPr/>
                      <p:nvPr/>
                    </p:nvPicPr>
                    <p:blipFill>
                      <a:blip r:embed="rId6"/>
                      <a:stretch>
                        <a:fillRect/>
                      </a:stretch>
                    </p:blipFill>
                    <p:spPr>
                      <a:xfrm>
                        <a:off x="4514850" y="3346450"/>
                        <a:ext cx="114300" cy="165100"/>
                      </a:xfrm>
                      <a:prstGeom prst="rect">
                        <a:avLst/>
                      </a:prstGeom>
                    </p:spPr>
                  </p:pic>
                </p:oleObj>
              </mc:Fallback>
            </mc:AlternateContent>
          </a:graphicData>
        </a:graphic>
      </p:graphicFrame>
      <p:graphicFrame>
        <p:nvGraphicFramePr>
          <p:cNvPr id="2" name="Object 1"/>
          <p:cNvGraphicFramePr>
            <a:graphicFrameLocks noChangeAspect="1"/>
          </p:cNvGraphicFramePr>
          <p:nvPr>
            <p:extLst/>
          </p:nvPr>
        </p:nvGraphicFramePr>
        <p:xfrm>
          <a:off x="4495800" y="3232150"/>
          <a:ext cx="152400" cy="393700"/>
        </p:xfrm>
        <a:graphic>
          <a:graphicData uri="http://schemas.openxmlformats.org/presentationml/2006/ole">
            <mc:AlternateContent xmlns:mc="http://schemas.openxmlformats.org/markup-compatibility/2006">
              <mc:Choice xmlns:v="urn:schemas-microsoft-com:vml" Requires="v">
                <p:oleObj spid="_x0000_s50199" name="Equation" r:id="rId7" imgW="152400" imgH="393700" progId="Equation.3">
                  <p:embed/>
                </p:oleObj>
              </mc:Choice>
              <mc:Fallback>
                <p:oleObj name="Equation" r:id="rId7" imgW="152400" imgH="393700" progId="Equation.3">
                  <p:embed/>
                  <p:pic>
                    <p:nvPicPr>
                      <p:cNvPr id="0" name=""/>
                      <p:cNvPicPr/>
                      <p:nvPr/>
                    </p:nvPicPr>
                    <p:blipFill>
                      <a:blip r:embed="rId8"/>
                      <a:stretch>
                        <a:fillRect/>
                      </a:stretch>
                    </p:blipFill>
                    <p:spPr>
                      <a:xfrm>
                        <a:off x="4495800" y="3232150"/>
                        <a:ext cx="152400" cy="393700"/>
                      </a:xfrm>
                      <a:prstGeom prst="rect">
                        <a:avLst/>
                      </a:prstGeom>
                    </p:spPr>
                  </p:pic>
                </p:oleObj>
              </mc:Fallback>
            </mc:AlternateContent>
          </a:graphicData>
        </a:graphic>
      </p:graphicFrame>
      <p:graphicFrame>
        <p:nvGraphicFramePr>
          <p:cNvPr id="8" name="Object 2"/>
          <p:cNvGraphicFramePr>
            <a:graphicFrameLocks noChangeAspect="1"/>
          </p:cNvGraphicFramePr>
          <p:nvPr>
            <p:extLst/>
          </p:nvPr>
        </p:nvGraphicFramePr>
        <p:xfrm>
          <a:off x="985839" y="4344966"/>
          <a:ext cx="2506661" cy="711221"/>
        </p:xfrm>
        <a:graphic>
          <a:graphicData uri="http://schemas.openxmlformats.org/presentationml/2006/ole">
            <mc:AlternateContent xmlns:mc="http://schemas.openxmlformats.org/markup-compatibility/2006">
              <mc:Choice xmlns:v="urn:schemas-microsoft-com:vml" Requires="v">
                <p:oleObj spid="_x0000_s50200" name="Equation" r:id="rId9" imgW="1524000" imgH="457200" progId="Equation.3">
                  <p:embed/>
                </p:oleObj>
              </mc:Choice>
              <mc:Fallback>
                <p:oleObj name="Equation" r:id="rId9" imgW="1524000" imgH="457200" progId="Equation.3">
                  <p:embed/>
                  <p:pic>
                    <p:nvPicPr>
                      <p:cNvPr id="0" name=""/>
                      <p:cNvPicPr>
                        <a:picLocks noChangeAspect="1" noChangeArrowheads="1"/>
                      </p:cNvPicPr>
                      <p:nvPr/>
                    </p:nvPicPr>
                    <p:blipFill>
                      <a:blip r:embed="rId10"/>
                      <a:srcRect/>
                      <a:stretch>
                        <a:fillRect/>
                      </a:stretch>
                    </p:blipFill>
                    <p:spPr bwMode="auto">
                      <a:xfrm>
                        <a:off x="985839" y="4344966"/>
                        <a:ext cx="2506661" cy="711221"/>
                      </a:xfrm>
                      <a:prstGeom prst="rect">
                        <a:avLst/>
                      </a:prstGeom>
                      <a:noFill/>
                    </p:spPr>
                  </p:pic>
                </p:oleObj>
              </mc:Fallback>
            </mc:AlternateContent>
          </a:graphicData>
        </a:graphic>
      </p:graphicFrame>
      <p:sp>
        <p:nvSpPr>
          <p:cNvPr id="11" name="TextBox 10"/>
          <p:cNvSpPr txBox="1"/>
          <p:nvPr/>
        </p:nvSpPr>
        <p:spPr>
          <a:xfrm>
            <a:off x="8343900" y="5956300"/>
            <a:ext cx="563726" cy="289823"/>
          </a:xfrm>
          <a:prstGeom prst="rect">
            <a:avLst/>
          </a:prstGeom>
          <a:noFill/>
        </p:spPr>
        <p:txBody>
          <a:bodyPr wrap="none" rtlCol="0">
            <a:spAutoFit/>
          </a:bodyPr>
          <a:lstStyle/>
          <a:p>
            <a:pPr>
              <a:buNone/>
            </a:pPr>
            <a:r>
              <a:rPr lang="en-US" sz="1400" dirty="0" smtClean="0"/>
              <a:t>RCB</a:t>
            </a:r>
            <a:endParaRPr lang="en-US" sz="1400" dirty="0"/>
          </a:p>
        </p:txBody>
      </p:sp>
      <p:cxnSp>
        <p:nvCxnSpPr>
          <p:cNvPr id="13" name="Straight Connector 12"/>
          <p:cNvCxnSpPr/>
          <p:nvPr/>
        </p:nvCxnSpPr>
        <p:spPr bwMode="auto">
          <a:xfrm>
            <a:off x="5359400" y="6858000"/>
            <a:ext cx="3289300" cy="0"/>
          </a:xfrm>
          <a:prstGeom prst="line">
            <a:avLst/>
          </a:prstGeom>
          <a:noFill/>
          <a:ln w="12700" cap="flat" cmpd="sng" algn="ctr">
            <a:solidFill>
              <a:schemeClr val="tx1"/>
            </a:solidFill>
            <a:prstDash val="solid"/>
            <a:round/>
            <a:headEnd type="none" w="med" len="med"/>
            <a:tailEnd type="none" w="med" len="med"/>
          </a:ln>
          <a:effectLst/>
        </p:spPr>
      </p:cxnSp>
      <p:sp>
        <p:nvSpPr>
          <p:cNvPr id="15" name="Rectangle 14"/>
          <p:cNvSpPr/>
          <p:nvPr/>
        </p:nvSpPr>
        <p:spPr bwMode="auto">
          <a:xfrm>
            <a:off x="5562600" y="5359400"/>
            <a:ext cx="3302000" cy="647700"/>
          </a:xfrm>
          <a:prstGeom prst="rect">
            <a:avLst/>
          </a:prstGeom>
          <a:solidFill>
            <a:srgbClr val="3366FF">
              <a:alpha val="30000"/>
            </a:srgbClr>
          </a:solidFill>
          <a:ln w="12700" cap="flat" cmpd="sng" algn="ctr">
            <a:noFill/>
            <a:prstDash val="solid"/>
            <a:round/>
            <a:headEnd type="none" w="med" len="med"/>
            <a:tailEnd type="none" w="med" len="med"/>
          </a:ln>
          <a:effectLst/>
        </p:spPr>
        <p:txBody>
          <a:bodyPr vert="horz" wrap="square" lIns="18288" tIns="49212" rIns="18288" bIns="49212" numCol="1" rtlCol="0" anchor="t" anchorCtr="0" compatLnSpc="1">
            <a:prstTxWarp prst="textNoShape">
              <a:avLst/>
            </a:prstTxWarp>
          </a:bodyPr>
          <a:lstStyle/>
          <a:p>
            <a:pPr marR="0" algn="l" defTabSz="977900" rtl="0" eaLnBrk="0" fontAlgn="base" latinLnBrk="0" hangingPunct="0">
              <a:lnSpc>
                <a:spcPct val="90000"/>
              </a:lnSpc>
              <a:spcBef>
                <a:spcPct val="20000"/>
              </a:spcBef>
              <a:spcAft>
                <a:spcPct val="0"/>
              </a:spcAft>
              <a:buClr>
                <a:schemeClr val="tx1"/>
              </a:buClr>
              <a:buSzPct val="113000"/>
              <a:buNone/>
              <a:tabLst/>
            </a:pPr>
            <a:endParaRPr kumimoji="0" lang="en-US" sz="1400" b="1" i="0" u="none" strike="noStrike" cap="none" normalizeH="0" baseline="0" dirty="0">
              <a:ln>
                <a:noFill/>
              </a:ln>
              <a:solidFill>
                <a:schemeClr val="tx1"/>
              </a:solidFill>
              <a:effectLst/>
              <a:latin typeface="Times New Roman" charset="0"/>
            </a:endParaRPr>
          </a:p>
        </p:txBody>
      </p:sp>
      <p:sp>
        <p:nvSpPr>
          <p:cNvPr id="16" name="TextBox 15"/>
          <p:cNvSpPr txBox="1"/>
          <p:nvPr/>
        </p:nvSpPr>
        <p:spPr>
          <a:xfrm>
            <a:off x="7099300" y="5461000"/>
            <a:ext cx="1320800" cy="526811"/>
          </a:xfrm>
          <a:prstGeom prst="rect">
            <a:avLst/>
          </a:prstGeom>
          <a:noFill/>
        </p:spPr>
        <p:txBody>
          <a:bodyPr wrap="square" rtlCol="0">
            <a:spAutoFit/>
          </a:bodyPr>
          <a:lstStyle/>
          <a:p>
            <a:pPr>
              <a:buNone/>
            </a:pPr>
            <a:r>
              <a:rPr lang="en-US" sz="1400" dirty="0" err="1" smtClean="0">
                <a:solidFill>
                  <a:srgbClr val="0000FF"/>
                </a:solidFill>
              </a:rPr>
              <a:t>Photospheric</a:t>
            </a:r>
            <a:endParaRPr lang="en-US" sz="1400" dirty="0" smtClean="0">
              <a:solidFill>
                <a:srgbClr val="0000FF"/>
              </a:solidFill>
            </a:endParaRPr>
          </a:p>
          <a:p>
            <a:pPr>
              <a:buNone/>
            </a:pPr>
            <a:r>
              <a:rPr lang="en-US" sz="1400" dirty="0" smtClean="0">
                <a:solidFill>
                  <a:srgbClr val="0000FF"/>
                </a:solidFill>
              </a:rPr>
              <a:t>   pressures</a:t>
            </a:r>
            <a:endParaRPr lang="en-US" sz="1400" dirty="0">
              <a:solidFill>
                <a:srgbClr val="0000FF"/>
              </a:solidFill>
            </a:endParaRPr>
          </a:p>
        </p:txBody>
      </p:sp>
      <p:cxnSp>
        <p:nvCxnSpPr>
          <p:cNvPr id="18" name="Straight Arrow Connector 17"/>
          <p:cNvCxnSpPr/>
          <p:nvPr/>
        </p:nvCxnSpPr>
        <p:spPr bwMode="auto">
          <a:xfrm>
            <a:off x="7175500" y="6159500"/>
            <a:ext cx="0" cy="279400"/>
          </a:xfrm>
          <a:prstGeom prst="straightConnector1">
            <a:avLst/>
          </a:prstGeom>
          <a:noFill/>
          <a:ln w="12700" cap="flat" cmpd="sng" algn="ctr">
            <a:solidFill>
              <a:srgbClr val="800000"/>
            </a:solidFill>
            <a:prstDash val="solid"/>
            <a:round/>
            <a:headEnd type="arrow"/>
            <a:tailEnd type="arrow"/>
          </a:ln>
          <a:effectLst/>
        </p:spPr>
      </p:cxnSp>
      <p:cxnSp>
        <p:nvCxnSpPr>
          <p:cNvPr id="19" name="Straight Arrow Connector 18"/>
          <p:cNvCxnSpPr/>
          <p:nvPr/>
        </p:nvCxnSpPr>
        <p:spPr bwMode="auto">
          <a:xfrm flipH="1">
            <a:off x="8331200" y="5359400"/>
            <a:ext cx="12700" cy="647700"/>
          </a:xfrm>
          <a:prstGeom prst="straightConnector1">
            <a:avLst/>
          </a:prstGeom>
          <a:noFill/>
          <a:ln w="12700" cap="flat" cmpd="sng" algn="ctr">
            <a:solidFill>
              <a:srgbClr val="0000FF"/>
            </a:solidFill>
            <a:prstDash val="solid"/>
            <a:round/>
            <a:headEnd type="arrow"/>
            <a:tailEnd type="arrow"/>
          </a:ln>
          <a:effectLst/>
        </p:spPr>
      </p:cxnSp>
      <p:sp>
        <p:nvSpPr>
          <p:cNvPr id="30" name="TextBox 29"/>
          <p:cNvSpPr txBox="1"/>
          <p:nvPr/>
        </p:nvSpPr>
        <p:spPr>
          <a:xfrm>
            <a:off x="8369300" y="165100"/>
            <a:ext cx="184666" cy="374461"/>
          </a:xfrm>
          <a:prstGeom prst="rect">
            <a:avLst/>
          </a:prstGeom>
          <a:noFill/>
        </p:spPr>
        <p:txBody>
          <a:bodyPr wrap="none" rtlCol="0">
            <a:spAutoFit/>
          </a:bodyPr>
          <a:lstStyle/>
          <a:p>
            <a:pPr>
              <a:buNone/>
            </a:pPr>
            <a:endParaRPr lang="en-US" dirty="0"/>
          </a:p>
        </p:txBody>
      </p:sp>
      <p:cxnSp>
        <p:nvCxnSpPr>
          <p:cNvPr id="14" name="Straight Connector 13"/>
          <p:cNvCxnSpPr/>
          <p:nvPr/>
        </p:nvCxnSpPr>
        <p:spPr bwMode="auto">
          <a:xfrm>
            <a:off x="5549900" y="6096000"/>
            <a:ext cx="3327400" cy="12700"/>
          </a:xfrm>
          <a:prstGeom prst="line">
            <a:avLst/>
          </a:prstGeom>
          <a:noFill/>
          <a:ln w="12700" cap="flat" cmpd="sng" algn="ctr">
            <a:solidFill>
              <a:schemeClr val="tx1">
                <a:lumMod val="95000"/>
                <a:lumOff val="5000"/>
              </a:schemeClr>
            </a:solidFill>
            <a:prstDash val="solid"/>
            <a:round/>
            <a:headEnd type="none" w="med" len="med"/>
            <a:tailEnd type="none" w="med" len="med"/>
          </a:ln>
          <a:effectLst/>
        </p:spPr>
      </p:cxnSp>
    </p:spTree>
    <p:extLst>
      <p:ext uri="{BB962C8B-B14F-4D97-AF65-F5344CB8AC3E}">
        <p14:creationId xmlns:p14="http://schemas.microsoft.com/office/powerpoint/2010/main" val="1772018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d-newt-thermpert23-c128-u-globe-lev20-960000.png"/>
          <p:cNvPicPr>
            <a:picLocks noGrp="1" noChangeAspect="1"/>
          </p:cNvPicPr>
          <p:nvPr>
            <p:ph idx="1"/>
          </p:nvPr>
        </p:nvPicPr>
        <p:blipFill>
          <a:blip r:embed="rId3">
            <a:extLst>
              <a:ext uri="{28A0092B-C50C-407E-A947-70E740481C1C}">
                <a14:useLocalDpi xmlns:a14="http://schemas.microsoft.com/office/drawing/2010/main" val="0"/>
              </a:ext>
            </a:extLst>
          </a:blip>
          <a:srcRect l="-8248" r="-8248"/>
          <a:stretch>
            <a:fillRect/>
          </a:stretch>
        </p:blipFill>
        <p:spPr>
          <a:xfrm>
            <a:off x="317499" y="787029"/>
            <a:ext cx="4399591" cy="2832471"/>
          </a:xfrm>
        </p:spPr>
      </p:pic>
      <p:pic>
        <p:nvPicPr>
          <p:cNvPr id="5" name="Picture 4" descr="bd-newt-thermpert24-c128-u-globe-lev20-96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001" y="780684"/>
            <a:ext cx="3581399" cy="2686049"/>
          </a:xfrm>
          <a:prstGeom prst="rect">
            <a:avLst/>
          </a:prstGeom>
        </p:spPr>
      </p:pic>
      <p:pic>
        <p:nvPicPr>
          <p:cNvPr id="6" name="Picture 5" descr="bd-newt-thermpert25-c128-u-globe-lev20-96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01" y="3708400"/>
            <a:ext cx="3724846" cy="2793634"/>
          </a:xfrm>
          <a:prstGeom prst="rect">
            <a:avLst/>
          </a:prstGeom>
        </p:spPr>
      </p:pic>
      <p:pic>
        <p:nvPicPr>
          <p:cNvPr id="7" name="Picture 6" descr="bd-newt-thermpert26-c128-u-globe-lev20-96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901" y="3803284"/>
            <a:ext cx="3632200" cy="2724150"/>
          </a:xfrm>
          <a:prstGeom prst="rect">
            <a:avLst/>
          </a:prstGeom>
        </p:spPr>
      </p:pic>
      <p:sp>
        <p:nvSpPr>
          <p:cNvPr id="8" name="TextBox 7"/>
          <p:cNvSpPr txBox="1"/>
          <p:nvPr/>
        </p:nvSpPr>
        <p:spPr>
          <a:xfrm>
            <a:off x="190500" y="7112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4</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9" name="TextBox 8"/>
          <p:cNvSpPr txBox="1"/>
          <p:nvPr/>
        </p:nvSpPr>
        <p:spPr>
          <a:xfrm>
            <a:off x="4381500" y="7747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smtClean="0">
                <a:solidFill>
                  <a:schemeClr val="accent6">
                    <a:lumMod val="20000"/>
                    <a:lumOff val="80000"/>
                  </a:schemeClr>
                </a:solidFill>
              </a:rPr>
              <a:t>5</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10" name="TextBox 9"/>
          <p:cNvSpPr txBox="1"/>
          <p:nvPr/>
        </p:nvSpPr>
        <p:spPr>
          <a:xfrm>
            <a:off x="317500" y="36576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6</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11" name="TextBox 10"/>
          <p:cNvSpPr txBox="1"/>
          <p:nvPr/>
        </p:nvSpPr>
        <p:spPr>
          <a:xfrm>
            <a:off x="4800600" y="35433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7</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Tree>
    <p:extLst>
      <p:ext uri="{BB962C8B-B14F-4D97-AF65-F5344CB8AC3E}">
        <p14:creationId xmlns:p14="http://schemas.microsoft.com/office/powerpoint/2010/main" val="1417626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d-newt-thermpert23-c128-temp-globe-lev20-960000.png"/>
          <p:cNvPicPr>
            <a:picLocks noGrp="1" noChangeAspect="1"/>
          </p:cNvPicPr>
          <p:nvPr>
            <p:ph idx="1"/>
          </p:nvPr>
        </p:nvPicPr>
        <p:blipFill>
          <a:blip r:embed="rId3">
            <a:extLst>
              <a:ext uri="{28A0092B-C50C-407E-A947-70E740481C1C}">
                <a14:useLocalDpi xmlns:a14="http://schemas.microsoft.com/office/drawing/2010/main" val="0"/>
              </a:ext>
            </a:extLst>
          </a:blip>
          <a:srcRect l="-8248" r="-8248"/>
          <a:stretch>
            <a:fillRect/>
          </a:stretch>
        </p:blipFill>
        <p:spPr>
          <a:xfrm>
            <a:off x="0" y="471253"/>
            <a:ext cx="4559300" cy="2935293"/>
          </a:xfrm>
        </p:spPr>
      </p:pic>
      <p:pic>
        <p:nvPicPr>
          <p:cNvPr id="5" name="Picture 4" descr="bd-newt-thermpert24-c128-temp-globe-lev20-96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878" y="546099"/>
            <a:ext cx="3877735" cy="2908301"/>
          </a:xfrm>
          <a:prstGeom prst="rect">
            <a:avLst/>
          </a:prstGeom>
        </p:spPr>
      </p:pic>
      <p:pic>
        <p:nvPicPr>
          <p:cNvPr id="6" name="Picture 5" descr="bd-newt-thermpert25-c128-temp-globe-lev20-96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00" y="3644900"/>
            <a:ext cx="3860313" cy="2895234"/>
          </a:xfrm>
          <a:prstGeom prst="rect">
            <a:avLst/>
          </a:prstGeom>
        </p:spPr>
      </p:pic>
      <p:pic>
        <p:nvPicPr>
          <p:cNvPr id="7" name="Picture 6" descr="bd-newt-thermpert26-c128-temp-globe-lev20-96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3901" y="3543300"/>
            <a:ext cx="3995779" cy="2996834"/>
          </a:xfrm>
          <a:prstGeom prst="rect">
            <a:avLst/>
          </a:prstGeom>
        </p:spPr>
      </p:pic>
      <p:sp>
        <p:nvSpPr>
          <p:cNvPr id="8" name="TextBox 7"/>
          <p:cNvSpPr txBox="1"/>
          <p:nvPr/>
        </p:nvSpPr>
        <p:spPr>
          <a:xfrm>
            <a:off x="101600" y="4699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4</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9" name="TextBox 8"/>
          <p:cNvSpPr txBox="1"/>
          <p:nvPr/>
        </p:nvSpPr>
        <p:spPr>
          <a:xfrm>
            <a:off x="4381500" y="5334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smtClean="0">
                <a:solidFill>
                  <a:schemeClr val="accent6">
                    <a:lumMod val="20000"/>
                    <a:lumOff val="80000"/>
                  </a:schemeClr>
                </a:solidFill>
              </a:rPr>
              <a:t>5</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10" name="TextBox 9"/>
          <p:cNvSpPr txBox="1"/>
          <p:nvPr/>
        </p:nvSpPr>
        <p:spPr>
          <a:xfrm>
            <a:off x="190500" y="36322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6</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11" name="TextBox 10"/>
          <p:cNvSpPr txBox="1"/>
          <p:nvPr/>
        </p:nvSpPr>
        <p:spPr>
          <a:xfrm>
            <a:off x="4533900" y="34798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7</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Tree>
    <p:extLst>
      <p:ext uri="{BB962C8B-B14F-4D97-AF65-F5344CB8AC3E}">
        <p14:creationId xmlns:p14="http://schemas.microsoft.com/office/powerpoint/2010/main" val="1718917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3535" y="1"/>
            <a:ext cx="4498342" cy="6847680"/>
          </a:xfrm>
        </p:spPr>
      </p:pic>
    </p:spTree>
    <p:extLst>
      <p:ext uri="{BB962C8B-B14F-4D97-AF65-F5344CB8AC3E}">
        <p14:creationId xmlns:p14="http://schemas.microsoft.com/office/powerpoint/2010/main" val="1047285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bd-newt-thermpert10-temp-nocont-lev15.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23913" y="757238"/>
            <a:ext cx="7510462" cy="5632450"/>
          </a:xfrm>
        </p:spPr>
      </p:pic>
      <p:sp>
        <p:nvSpPr>
          <p:cNvPr id="3" name="TextBox 2"/>
          <p:cNvSpPr txBox="1"/>
          <p:nvPr/>
        </p:nvSpPr>
        <p:spPr>
          <a:xfrm>
            <a:off x="6533227" y="6511751"/>
            <a:ext cx="2610773" cy="346249"/>
          </a:xfrm>
          <a:prstGeom prst="rect">
            <a:avLst/>
          </a:prstGeom>
          <a:noFill/>
        </p:spPr>
        <p:txBody>
          <a:bodyPr wrap="none" rtlCol="0">
            <a:spAutoFit/>
          </a:bodyPr>
          <a:lstStyle/>
          <a:p>
            <a:pPr>
              <a:buNone/>
            </a:pPr>
            <a:r>
              <a:rPr lang="en-US" sz="1800" dirty="0" smtClean="0"/>
              <a:t>Showman et al. (in prep)</a:t>
            </a:r>
            <a:endParaRPr lang="en-US" sz="1800" dirty="0"/>
          </a:p>
        </p:txBody>
      </p:sp>
    </p:spTree>
    <p:extLst>
      <p:ext uri="{BB962C8B-B14F-4D97-AF65-F5344CB8AC3E}">
        <p14:creationId xmlns:p14="http://schemas.microsoft.com/office/powerpoint/2010/main" val="144351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title"/>
          </p:nvPr>
        </p:nvSpPr>
        <p:spPr/>
        <p:txBody>
          <a:bodyPr/>
          <a:lstStyle/>
          <a:p>
            <a:r>
              <a:rPr lang="en-US" sz="2800" dirty="0">
                <a:latin typeface="Arial" charset="0"/>
                <a:ea typeface="ＭＳ Ｐゴシック" charset="0"/>
                <a:cs typeface="ＭＳ Ｐゴシック" charset="0"/>
              </a:rPr>
              <a:t>Deep convection </a:t>
            </a:r>
            <a:r>
              <a:rPr lang="en-US" sz="2800" dirty="0" smtClean="0">
                <a:latin typeface="Arial" charset="0"/>
                <a:ea typeface="ＭＳ Ｐゴシック" charset="0"/>
                <a:cs typeface="ＭＳ Ｐゴシック" charset="0"/>
              </a:rPr>
              <a:t>models</a:t>
            </a:r>
            <a:endParaRPr lang="en-US" sz="2800" dirty="0">
              <a:latin typeface="Arial" charset="0"/>
              <a:ea typeface="ＭＳ Ｐゴシック" charset="0"/>
              <a:cs typeface="ＭＳ Ｐゴシック" charset="0"/>
            </a:endParaRPr>
          </a:p>
        </p:txBody>
      </p:sp>
      <p:pic>
        <p:nvPicPr>
          <p:cNvPr id="49155" name="Picture 4" descr="vasavada1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57500" y="842963"/>
            <a:ext cx="3124200" cy="2928937"/>
          </a:xfrm>
          <a:noFill/>
        </p:spPr>
      </p:pic>
      <p:pic>
        <p:nvPicPr>
          <p:cNvPr id="49156" name="Picture 7" descr="christensen-figure3c"/>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228725" y="690563"/>
            <a:ext cx="1550988" cy="3068637"/>
          </a:xfrm>
          <a:noFill/>
        </p:spPr>
      </p:pic>
      <p:sp>
        <p:nvSpPr>
          <p:cNvPr id="49157" name="Text Box 15"/>
          <p:cNvSpPr txBox="1">
            <a:spLocks noChangeArrowheads="1"/>
          </p:cNvSpPr>
          <p:nvPr/>
        </p:nvSpPr>
        <p:spPr bwMode="auto">
          <a:xfrm>
            <a:off x="6121400" y="1647825"/>
            <a:ext cx="2408238" cy="170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a:t>Thick shell </a:t>
            </a:r>
          </a:p>
          <a:p>
            <a:pPr>
              <a:buFontTx/>
              <a:buNone/>
            </a:pPr>
            <a:r>
              <a:rPr lang="en-US" sz="1600"/>
              <a:t>(Christensen 2001, 2002; </a:t>
            </a:r>
          </a:p>
          <a:p>
            <a:pPr>
              <a:buFontTx/>
              <a:buNone/>
            </a:pPr>
            <a:r>
              <a:rPr lang="en-US" sz="1600"/>
              <a:t>Aurnou &amp; Olson 2001;</a:t>
            </a:r>
          </a:p>
          <a:p>
            <a:pPr>
              <a:buFontTx/>
              <a:buNone/>
            </a:pPr>
            <a:r>
              <a:rPr lang="en-US" sz="1600"/>
              <a:t>Kaspi et al. 2009,</a:t>
            </a:r>
          </a:p>
          <a:p>
            <a:pPr>
              <a:buFontTx/>
              <a:buNone/>
            </a:pPr>
            <a:r>
              <a:rPr lang="en-US" sz="1600"/>
              <a:t>Jones &amp; Kuzanyan 2009,</a:t>
            </a:r>
          </a:p>
          <a:p>
            <a:pPr>
              <a:buFontTx/>
              <a:buNone/>
            </a:pPr>
            <a:r>
              <a:rPr lang="en-US" sz="1600"/>
              <a:t>Showman et al. 2011, etc)</a:t>
            </a:r>
          </a:p>
        </p:txBody>
      </p:sp>
      <p:pic>
        <p:nvPicPr>
          <p:cNvPr id="49158" name="Picture 6" descr="aurnou-flipped.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262063" y="3721100"/>
            <a:ext cx="1519237" cy="290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9" name="Picture 8" descr="heimpel-etal-fig.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6700" y="3695700"/>
            <a:ext cx="3263900" cy="316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60" name="TextBox 9"/>
          <p:cNvSpPr txBox="1">
            <a:spLocks noChangeArrowheads="1"/>
          </p:cNvSpPr>
          <p:nvPr/>
        </p:nvSpPr>
        <p:spPr bwMode="auto">
          <a:xfrm>
            <a:off x="6134100" y="4521200"/>
            <a:ext cx="2414588"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a:t>Thin shell </a:t>
            </a:r>
          </a:p>
          <a:p>
            <a:pPr>
              <a:buFontTx/>
              <a:buNone/>
            </a:pPr>
            <a:r>
              <a:rPr lang="en-US" sz="1600"/>
              <a:t>(Heimpel et al. 2005; </a:t>
            </a:r>
          </a:p>
          <a:p>
            <a:pPr>
              <a:buFontTx/>
              <a:buNone/>
            </a:pPr>
            <a:r>
              <a:rPr lang="en-US" sz="1600"/>
              <a:t>Heimpel &amp; Aurnou 2007;</a:t>
            </a:r>
          </a:p>
          <a:p>
            <a:pPr>
              <a:buFontTx/>
              <a:buNone/>
            </a:pPr>
            <a:r>
              <a:rPr lang="en-US" sz="1600"/>
              <a:t>Aurnou et al. 2008) </a:t>
            </a:r>
          </a:p>
        </p:txBody>
      </p:sp>
      <p:sp>
        <p:nvSpPr>
          <p:cNvPr id="2" name="TextBox 1"/>
          <p:cNvSpPr txBox="1"/>
          <p:nvPr/>
        </p:nvSpPr>
        <p:spPr>
          <a:xfrm>
            <a:off x="6311900" y="876300"/>
            <a:ext cx="2229997" cy="374461"/>
          </a:xfrm>
          <a:prstGeom prst="rect">
            <a:avLst/>
          </a:prstGeom>
          <a:noFill/>
        </p:spPr>
        <p:txBody>
          <a:bodyPr wrap="none" rtlCol="0">
            <a:spAutoFit/>
          </a:bodyPr>
          <a:lstStyle/>
          <a:p>
            <a:pPr>
              <a:buNone/>
            </a:pPr>
            <a:r>
              <a:rPr lang="en-US" dirty="0" err="1" smtClean="0">
                <a:solidFill>
                  <a:srgbClr val="C03D38"/>
                </a:solidFill>
              </a:rPr>
              <a:t>Boussinesq</a:t>
            </a:r>
            <a:r>
              <a:rPr lang="en-US" dirty="0" smtClean="0">
                <a:solidFill>
                  <a:srgbClr val="C03D38"/>
                </a:solidFill>
              </a:rPr>
              <a:t> models</a:t>
            </a:r>
            <a:endParaRPr lang="en-US" dirty="0">
              <a:solidFill>
                <a:srgbClr val="C03D38"/>
              </a:solidFill>
            </a:endParaRPr>
          </a:p>
        </p:txBody>
      </p:sp>
    </p:spTree>
    <p:extLst>
      <p:ext uri="{BB962C8B-B14F-4D97-AF65-F5344CB8AC3E}">
        <p14:creationId xmlns:p14="http://schemas.microsoft.com/office/powerpoint/2010/main" val="480131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ozawa-yoden.png"/>
          <p:cNvPicPr>
            <a:picLocks noGrp="1" noChangeAspect="1"/>
          </p:cNvPicPr>
          <p:nvPr>
            <p:ph idx="1"/>
          </p:nvPr>
        </p:nvPicPr>
        <p:blipFill>
          <a:blip r:embed="rId2">
            <a:extLst>
              <a:ext uri="{28A0092B-C50C-407E-A947-70E740481C1C}">
                <a14:useLocalDpi xmlns:a14="http://schemas.microsoft.com/office/drawing/2010/main" val="0"/>
              </a:ext>
            </a:extLst>
          </a:blip>
          <a:srcRect l="-53599" r="-53599"/>
          <a:stretch>
            <a:fillRect/>
          </a:stretch>
        </p:blipFill>
        <p:spPr>
          <a:xfrm>
            <a:off x="0" y="0"/>
            <a:ext cx="10119705" cy="6515100"/>
          </a:xfrm>
        </p:spPr>
      </p:pic>
      <p:sp>
        <p:nvSpPr>
          <p:cNvPr id="5" name="TextBox 4"/>
          <p:cNvSpPr txBox="1"/>
          <p:nvPr/>
        </p:nvSpPr>
        <p:spPr>
          <a:xfrm>
            <a:off x="0" y="558800"/>
            <a:ext cx="2654300" cy="2036455"/>
          </a:xfrm>
          <a:prstGeom prst="rect">
            <a:avLst/>
          </a:prstGeom>
          <a:noFill/>
        </p:spPr>
        <p:txBody>
          <a:bodyPr wrap="square" rtlCol="0">
            <a:spAutoFit/>
          </a:bodyPr>
          <a:lstStyle/>
          <a:p>
            <a:pPr>
              <a:buNone/>
            </a:pPr>
            <a:r>
              <a:rPr lang="en-US" dirty="0" smtClean="0"/>
              <a:t>2D models appropriate to Jupiter and Saturn show that jets can form in rotating atmospheres forced by small-scale turbulence</a:t>
            </a:r>
            <a:endParaRPr lang="en-US" dirty="0"/>
          </a:p>
        </p:txBody>
      </p:sp>
      <p:sp>
        <p:nvSpPr>
          <p:cNvPr id="6" name="TextBox 5"/>
          <p:cNvSpPr txBox="1"/>
          <p:nvPr/>
        </p:nvSpPr>
        <p:spPr>
          <a:xfrm rot="16200000">
            <a:off x="7571617" y="3252606"/>
            <a:ext cx="2567580" cy="346249"/>
          </a:xfrm>
          <a:prstGeom prst="rect">
            <a:avLst/>
          </a:prstGeom>
          <a:noFill/>
        </p:spPr>
        <p:txBody>
          <a:bodyPr wrap="none" rtlCol="0">
            <a:spAutoFit/>
          </a:bodyPr>
          <a:lstStyle/>
          <a:p>
            <a:pPr>
              <a:buNone/>
            </a:pPr>
            <a:r>
              <a:rPr lang="en-US" sz="1800" dirty="0" err="1" smtClean="0"/>
              <a:t>Nozawa</a:t>
            </a:r>
            <a:r>
              <a:rPr lang="en-US" sz="1800" dirty="0" smtClean="0"/>
              <a:t> &amp; </a:t>
            </a:r>
            <a:r>
              <a:rPr lang="en-US" sz="1800" dirty="0" err="1" smtClean="0"/>
              <a:t>Yoden</a:t>
            </a:r>
            <a:r>
              <a:rPr lang="en-US" sz="1800" dirty="0" smtClean="0"/>
              <a:t> (1997)</a:t>
            </a:r>
            <a:endParaRPr lang="en-US" sz="1800" dirty="0"/>
          </a:p>
        </p:txBody>
      </p:sp>
    </p:spTree>
    <p:extLst>
      <p:ext uri="{BB962C8B-B14F-4D97-AF65-F5344CB8AC3E}">
        <p14:creationId xmlns:p14="http://schemas.microsoft.com/office/powerpoint/2010/main" val="6923938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42875"/>
            <a:ext cx="8699499" cy="715963"/>
          </a:xfrm>
        </p:spPr>
        <p:txBody>
          <a:bodyPr/>
          <a:lstStyle/>
          <a:p>
            <a:r>
              <a:rPr lang="en-US" sz="2400" dirty="0" smtClean="0"/>
              <a:t>Many deep models now include the radial density gradient</a:t>
            </a:r>
            <a:endParaRPr lang="en-US" sz="2400" dirty="0"/>
          </a:p>
        </p:txBody>
      </p:sp>
      <p:pic>
        <p:nvPicPr>
          <p:cNvPr id="6" name="Picture 5" descr="kaspi-etal-2009-anelast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300" y="1104900"/>
            <a:ext cx="2809058" cy="5041899"/>
          </a:xfrm>
          <a:prstGeom prst="rect">
            <a:avLst/>
          </a:prstGeom>
        </p:spPr>
      </p:pic>
      <p:sp>
        <p:nvSpPr>
          <p:cNvPr id="7" name="TextBox 6"/>
          <p:cNvSpPr txBox="1"/>
          <p:nvPr/>
        </p:nvSpPr>
        <p:spPr>
          <a:xfrm>
            <a:off x="6108700" y="2514600"/>
            <a:ext cx="2895600" cy="1592744"/>
          </a:xfrm>
          <a:prstGeom prst="rect">
            <a:avLst/>
          </a:prstGeom>
          <a:noFill/>
        </p:spPr>
        <p:txBody>
          <a:bodyPr wrap="square" rtlCol="0">
            <a:spAutoFit/>
          </a:bodyPr>
          <a:lstStyle/>
          <a:p>
            <a:pPr>
              <a:buNone/>
            </a:pPr>
            <a:r>
              <a:rPr lang="en-US" sz="1800" dirty="0" err="1" smtClean="0"/>
              <a:t>Kaspi</a:t>
            </a:r>
            <a:r>
              <a:rPr lang="en-US" sz="1800" dirty="0" smtClean="0"/>
              <a:t> et al. (2009);      Jones &amp; </a:t>
            </a:r>
            <a:r>
              <a:rPr lang="en-US" sz="1800" dirty="0" err="1" smtClean="0"/>
              <a:t>Kuzanyan</a:t>
            </a:r>
            <a:r>
              <a:rPr lang="en-US" sz="1800" dirty="0"/>
              <a:t> </a:t>
            </a:r>
            <a:r>
              <a:rPr lang="en-US" sz="1800" dirty="0" smtClean="0"/>
              <a:t>(2009); Showman et al. (2011); </a:t>
            </a:r>
            <a:r>
              <a:rPr lang="en-US" sz="1800" dirty="0" err="1" smtClean="0"/>
              <a:t>Gastine</a:t>
            </a:r>
            <a:r>
              <a:rPr lang="en-US" sz="1800" dirty="0" smtClean="0"/>
              <a:t> &amp; </a:t>
            </a:r>
            <a:r>
              <a:rPr lang="en-US" sz="1800" dirty="0" err="1" smtClean="0"/>
              <a:t>Wicht</a:t>
            </a:r>
            <a:r>
              <a:rPr lang="en-US" sz="1800" dirty="0" smtClean="0"/>
              <a:t> (2012); </a:t>
            </a:r>
            <a:r>
              <a:rPr lang="en-US" sz="1800" dirty="0" err="1" smtClean="0"/>
              <a:t>Gastine</a:t>
            </a:r>
            <a:r>
              <a:rPr lang="en-US" sz="1800" dirty="0" smtClean="0"/>
              <a:t> et al. (2013);  </a:t>
            </a:r>
            <a:r>
              <a:rPr lang="en-US" sz="1800" dirty="0" err="1" smtClean="0"/>
              <a:t>Radav</a:t>
            </a:r>
            <a:r>
              <a:rPr lang="en-US" sz="1800" dirty="0" smtClean="0"/>
              <a:t> et al. (2013)</a:t>
            </a:r>
            <a:endParaRPr lang="en-US" sz="1800" dirty="0"/>
          </a:p>
        </p:txBody>
      </p:sp>
    </p:spTree>
    <p:extLst>
      <p:ext uri="{BB962C8B-B14F-4D97-AF65-F5344CB8AC3E}">
        <p14:creationId xmlns:p14="http://schemas.microsoft.com/office/powerpoint/2010/main" val="1466193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err="1" smtClean="0"/>
              <a:t>Superrotation</a:t>
            </a:r>
            <a:r>
              <a:rPr lang="en-US" sz="2000" dirty="0" smtClean="0"/>
              <a:t> in convection models results from correlations between zonal and (cylindrically) outward velocity components</a:t>
            </a:r>
            <a:endParaRPr lang="en-US" sz="2000" dirty="0"/>
          </a:p>
        </p:txBody>
      </p:sp>
      <p:pic>
        <p:nvPicPr>
          <p:cNvPr id="6" name="Picture 5" descr="showman-etal-2011-tilted-convection-cel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501" y="1002092"/>
            <a:ext cx="5410200" cy="5195935"/>
          </a:xfrm>
          <a:prstGeom prst="rect">
            <a:avLst/>
          </a:prstGeom>
        </p:spPr>
      </p:pic>
      <p:sp>
        <p:nvSpPr>
          <p:cNvPr id="7" name="TextBox 6"/>
          <p:cNvSpPr txBox="1"/>
          <p:nvPr/>
        </p:nvSpPr>
        <p:spPr>
          <a:xfrm>
            <a:off x="6715130" y="6511751"/>
            <a:ext cx="2428870" cy="346249"/>
          </a:xfrm>
          <a:prstGeom prst="rect">
            <a:avLst/>
          </a:prstGeom>
          <a:noFill/>
        </p:spPr>
        <p:txBody>
          <a:bodyPr wrap="none" rtlCol="0">
            <a:spAutoFit/>
          </a:bodyPr>
          <a:lstStyle/>
          <a:p>
            <a:pPr>
              <a:buNone/>
            </a:pPr>
            <a:r>
              <a:rPr lang="en-US" sz="1800" dirty="0" smtClean="0"/>
              <a:t>Showman et al. (2011)</a:t>
            </a:r>
            <a:endParaRPr lang="en-US" sz="1800" dirty="0"/>
          </a:p>
        </p:txBody>
      </p:sp>
    </p:spTree>
    <p:extLst>
      <p:ext uri="{BB962C8B-B14F-4D97-AF65-F5344CB8AC3E}">
        <p14:creationId xmlns:p14="http://schemas.microsoft.com/office/powerpoint/2010/main" val="2079141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duarte-etal-2013-deep-jets.png"/>
          <p:cNvPicPr>
            <a:picLocks noGrp="1" noChangeAspect="1"/>
          </p:cNvPicPr>
          <p:nvPr>
            <p:ph sz="half" idx="1"/>
          </p:nvPr>
        </p:nvPicPr>
        <p:blipFill>
          <a:blip r:embed="rId2">
            <a:extLst>
              <a:ext uri="{28A0092B-C50C-407E-A947-70E740481C1C}">
                <a14:useLocalDpi xmlns:a14="http://schemas.microsoft.com/office/drawing/2010/main" val="0"/>
              </a:ext>
            </a:extLst>
          </a:blip>
          <a:srcRect l="-43019" r="-43019"/>
          <a:stretch>
            <a:fillRect/>
          </a:stretch>
        </p:blipFill>
        <p:spPr>
          <a:xfrm>
            <a:off x="2351088" y="0"/>
            <a:ext cx="5205412" cy="6822610"/>
          </a:xfrm>
        </p:spPr>
      </p:pic>
      <p:sp>
        <p:nvSpPr>
          <p:cNvPr id="7" name="TextBox 6"/>
          <p:cNvSpPr txBox="1"/>
          <p:nvPr/>
        </p:nvSpPr>
        <p:spPr>
          <a:xfrm>
            <a:off x="6718300" y="6362700"/>
            <a:ext cx="2300630" cy="374461"/>
          </a:xfrm>
          <a:prstGeom prst="rect">
            <a:avLst/>
          </a:prstGeom>
          <a:noFill/>
        </p:spPr>
        <p:txBody>
          <a:bodyPr wrap="none" rtlCol="0">
            <a:spAutoFit/>
          </a:bodyPr>
          <a:lstStyle/>
          <a:p>
            <a:pPr>
              <a:buNone/>
            </a:pPr>
            <a:r>
              <a:rPr lang="en-US" dirty="0" smtClean="0"/>
              <a:t>Duarte et al. (2013)</a:t>
            </a:r>
            <a:endParaRPr lang="en-US" dirty="0"/>
          </a:p>
        </p:txBody>
      </p:sp>
      <p:sp>
        <p:nvSpPr>
          <p:cNvPr id="8" name="TextBox 7"/>
          <p:cNvSpPr txBox="1"/>
          <p:nvPr/>
        </p:nvSpPr>
        <p:spPr>
          <a:xfrm>
            <a:off x="203200" y="2692400"/>
            <a:ext cx="3276600" cy="928459"/>
          </a:xfrm>
          <a:prstGeom prst="rect">
            <a:avLst/>
          </a:prstGeom>
          <a:noFill/>
        </p:spPr>
        <p:txBody>
          <a:bodyPr wrap="square" rtlCol="0">
            <a:spAutoFit/>
          </a:bodyPr>
          <a:lstStyle/>
          <a:p>
            <a:pPr>
              <a:buNone/>
            </a:pPr>
            <a:r>
              <a:rPr lang="en-US" dirty="0" smtClean="0"/>
              <a:t>Models including radial gradient in electrical conductivity </a:t>
            </a:r>
            <a:endParaRPr lang="en-US" dirty="0"/>
          </a:p>
        </p:txBody>
      </p:sp>
      <p:sp>
        <p:nvSpPr>
          <p:cNvPr id="10" name="TextBox 9"/>
          <p:cNvSpPr txBox="1"/>
          <p:nvPr/>
        </p:nvSpPr>
        <p:spPr>
          <a:xfrm>
            <a:off x="203200" y="4508500"/>
            <a:ext cx="3403600" cy="928459"/>
          </a:xfrm>
          <a:prstGeom prst="rect">
            <a:avLst/>
          </a:prstGeom>
          <a:noFill/>
        </p:spPr>
        <p:txBody>
          <a:bodyPr wrap="square" rtlCol="0">
            <a:spAutoFit/>
          </a:bodyPr>
          <a:lstStyle/>
          <a:p>
            <a:pPr>
              <a:buNone/>
            </a:pPr>
            <a:r>
              <a:rPr lang="en-US" dirty="0" smtClean="0"/>
              <a:t>High-latitude jets are largely suppressed, but the equatorial jet still occurs</a:t>
            </a:r>
            <a:endParaRPr lang="en-US" dirty="0"/>
          </a:p>
        </p:txBody>
      </p:sp>
    </p:spTree>
    <p:extLst>
      <p:ext uri="{BB962C8B-B14F-4D97-AF65-F5344CB8AC3E}">
        <p14:creationId xmlns:p14="http://schemas.microsoft.com/office/powerpoint/2010/main" val="2795890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sz="1700" dirty="0" smtClean="0"/>
              <a:t>Zonal jets dominate the atmospheric circulation of all known rapidly rotating planets, including Earth, Mars, and the four giant planets. Earth and Mars have a subtropical and an eddy-driven jet in each hemisphere.  Jupiter and Saturn have ~10 jets in each hemisphere; evidence indicates they are eddy driven.  </a:t>
            </a:r>
          </a:p>
          <a:p>
            <a:endParaRPr lang="en-US" sz="1700" dirty="0"/>
          </a:p>
          <a:p>
            <a:r>
              <a:rPr lang="en-US" sz="1700" dirty="0" smtClean="0"/>
              <a:t>On Earth and Mars, the subtropical jet results from the Hadley circulation. The eddy-driven jet results from </a:t>
            </a:r>
            <a:r>
              <a:rPr lang="en-US" sz="1700" dirty="0" err="1" smtClean="0"/>
              <a:t>Rossby</a:t>
            </a:r>
            <a:r>
              <a:rPr lang="en-US" sz="1700" dirty="0"/>
              <a:t>-</a:t>
            </a:r>
            <a:r>
              <a:rPr lang="en-US" sz="1700" dirty="0" smtClean="0"/>
              <a:t>wave generation by </a:t>
            </a:r>
            <a:r>
              <a:rPr lang="en-US" sz="1700" dirty="0" err="1" smtClean="0"/>
              <a:t>baroclinic</a:t>
            </a:r>
            <a:r>
              <a:rPr lang="en-US" sz="1700" dirty="0" smtClean="0"/>
              <a:t> instabilities in the </a:t>
            </a:r>
            <a:r>
              <a:rPr lang="en-US" sz="1700" dirty="0" err="1" smtClean="0"/>
              <a:t>midlatitudes</a:t>
            </a:r>
            <a:r>
              <a:rPr lang="en-US" sz="1700" dirty="0" smtClean="0"/>
              <a:t>.  As the </a:t>
            </a:r>
            <a:r>
              <a:rPr lang="en-US" sz="1700" dirty="0" err="1" smtClean="0"/>
              <a:t>Rossby</a:t>
            </a:r>
            <a:r>
              <a:rPr lang="en-US" sz="1700" dirty="0" smtClean="0"/>
              <a:t> waves propagate north and south away from the latitude of wave generation, they transport momentum back into that region, driving the jet.</a:t>
            </a:r>
          </a:p>
          <a:p>
            <a:endParaRPr lang="en-US" sz="1700" dirty="0"/>
          </a:p>
          <a:p>
            <a:r>
              <a:rPr lang="en-US" sz="1700" dirty="0" smtClean="0"/>
              <a:t>On Jupiter and Saturn, several interacting feedbacks help to maintain the zonal jets.  Specifically, the jets organize the eddies in such a way that the eddies maintain the jets.  One feedback involves shear straining of eddies by the mean flow.  Another involves the inhomogeneous mixing of the fluid by eddies, and its effect on the zonal jets.  Both feedbacks cause the spontaneous emergence of zonal jets from random forcing.</a:t>
            </a:r>
            <a:endParaRPr lang="en-US" sz="1700" dirty="0"/>
          </a:p>
          <a:p>
            <a:endParaRPr lang="en-US" sz="1700" dirty="0"/>
          </a:p>
          <a:p>
            <a:r>
              <a:rPr lang="en-US" sz="1700" dirty="0"/>
              <a:t>E</a:t>
            </a:r>
            <a:r>
              <a:rPr lang="en-US" sz="1700" dirty="0" smtClean="0"/>
              <a:t>vidence indicates that brown dwarfs have active atmospheric circulations.   The above feedbacks should occur on brown dwarfs too, suggesting they likely have zonal jets.  Nevertheless, the details may differ.  The strong </a:t>
            </a:r>
            <a:r>
              <a:rPr lang="en-US" sz="1700" dirty="0" err="1" smtClean="0"/>
              <a:t>radiative</a:t>
            </a:r>
            <a:r>
              <a:rPr lang="en-US" sz="1700" dirty="0" smtClean="0"/>
              <a:t> damping (due to short </a:t>
            </a:r>
            <a:r>
              <a:rPr lang="en-US" sz="1700" dirty="0" err="1" smtClean="0"/>
              <a:t>radiative</a:t>
            </a:r>
            <a:r>
              <a:rPr lang="en-US" sz="1700" dirty="0" smtClean="0"/>
              <a:t> time constants) may suppress zonal jets in certain cases.</a:t>
            </a:r>
            <a:endParaRPr lang="en-US" sz="1700" dirty="0"/>
          </a:p>
        </p:txBody>
      </p:sp>
    </p:spTree>
    <p:extLst>
      <p:ext uri="{BB962C8B-B14F-4D97-AF65-F5344CB8AC3E}">
        <p14:creationId xmlns:p14="http://schemas.microsoft.com/office/powerpoint/2010/main" val="11913550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92883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equatorial zonal-mean zonal wind</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482" y="1955800"/>
            <a:ext cx="1473200" cy="2832100"/>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441" y="1955800"/>
            <a:ext cx="1409700" cy="27305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236" y="1955800"/>
            <a:ext cx="1524000" cy="27051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577" y="1955800"/>
            <a:ext cx="1485900" cy="27305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8995" y="1955800"/>
            <a:ext cx="1498600" cy="2755900"/>
          </a:xfrm>
          <a:prstGeom prst="rect">
            <a:avLst/>
          </a:prstGeom>
        </p:spPr>
      </p:pic>
      <p:sp>
        <p:nvSpPr>
          <p:cNvPr id="15" name="TextBox 14"/>
          <p:cNvSpPr txBox="1"/>
          <p:nvPr/>
        </p:nvSpPr>
        <p:spPr>
          <a:xfrm rot="16200000">
            <a:off x="-292679" y="3008750"/>
            <a:ext cx="966931" cy="341632"/>
          </a:xfrm>
          <a:prstGeom prst="rect">
            <a:avLst/>
          </a:prstGeom>
          <a:noFill/>
        </p:spPr>
        <p:txBody>
          <a:bodyPr wrap="none" rtlCol="0">
            <a:spAutoFit/>
          </a:bodyPr>
          <a:lstStyle/>
          <a:p>
            <a:pPr>
              <a:buNone/>
            </a:pPr>
            <a:r>
              <a:rPr lang="en-US" sz="1800" b="0" dirty="0" smtClean="0"/>
              <a:t>Pressure</a:t>
            </a:r>
            <a:endParaRPr lang="en-US" sz="1800" b="0" dirty="0"/>
          </a:p>
        </p:txBody>
      </p:sp>
      <p:sp>
        <p:nvSpPr>
          <p:cNvPr id="16" name="TextBox 15"/>
          <p:cNvSpPr txBox="1"/>
          <p:nvPr/>
        </p:nvSpPr>
        <p:spPr>
          <a:xfrm>
            <a:off x="3397822" y="1216303"/>
            <a:ext cx="884986" cy="424732"/>
          </a:xfrm>
          <a:prstGeom prst="rect">
            <a:avLst/>
          </a:prstGeom>
          <a:noFill/>
        </p:spPr>
        <p:txBody>
          <a:bodyPr wrap="none" rtlCol="0">
            <a:spAutoFit/>
          </a:bodyPr>
          <a:lstStyle/>
          <a:p>
            <a:pPr>
              <a:buNone/>
            </a:pPr>
            <a:r>
              <a:rPr lang="en-US" sz="2400" i="1" dirty="0" smtClean="0"/>
              <a:t>Time</a:t>
            </a:r>
            <a:r>
              <a:rPr lang="en-US" dirty="0" smtClean="0"/>
              <a:t> </a:t>
            </a:r>
            <a:endParaRPr lang="en-US" dirty="0"/>
          </a:p>
        </p:txBody>
      </p:sp>
      <p:cxnSp>
        <p:nvCxnSpPr>
          <p:cNvPr id="18" name="Straight Connector 17"/>
          <p:cNvCxnSpPr/>
          <p:nvPr/>
        </p:nvCxnSpPr>
        <p:spPr bwMode="auto">
          <a:xfrm>
            <a:off x="4530527" y="1400969"/>
            <a:ext cx="2071986" cy="12700"/>
          </a:xfrm>
          <a:prstGeom prst="line">
            <a:avLst/>
          </a:prstGeom>
          <a:noFill/>
          <a:ln w="34925" cap="flat" cmpd="sng" algn="ctr">
            <a:solidFill>
              <a:srgbClr val="000000"/>
            </a:solidFill>
            <a:prstDash val="solid"/>
            <a:round/>
            <a:headEnd type="none" w="med" len="med"/>
            <a:tailEnd type="triangle" w="lg" len="lg"/>
          </a:ln>
          <a:effectLst/>
        </p:spPr>
      </p:cxnSp>
      <p:sp>
        <p:nvSpPr>
          <p:cNvPr id="22" name="TextBox 21"/>
          <p:cNvSpPr txBox="1"/>
          <p:nvPr/>
        </p:nvSpPr>
        <p:spPr>
          <a:xfrm>
            <a:off x="739159" y="4617084"/>
            <a:ext cx="954107" cy="341632"/>
          </a:xfrm>
          <a:prstGeom prst="rect">
            <a:avLst/>
          </a:prstGeom>
          <a:noFill/>
        </p:spPr>
        <p:txBody>
          <a:bodyPr wrap="none" rtlCol="0">
            <a:spAutoFit/>
          </a:bodyPr>
          <a:lstStyle/>
          <a:p>
            <a:pPr>
              <a:buNone/>
            </a:pPr>
            <a:r>
              <a:rPr lang="en-US" sz="1800" b="0" dirty="0" smtClean="0"/>
              <a:t>Latitude</a:t>
            </a:r>
            <a:endParaRPr lang="en-US" sz="1800" b="0" dirty="0"/>
          </a:p>
        </p:txBody>
      </p:sp>
      <p:sp>
        <p:nvSpPr>
          <p:cNvPr id="23" name="TextBox 22"/>
          <p:cNvSpPr txBox="1"/>
          <p:nvPr/>
        </p:nvSpPr>
        <p:spPr>
          <a:xfrm>
            <a:off x="2322962" y="4617084"/>
            <a:ext cx="954107" cy="341632"/>
          </a:xfrm>
          <a:prstGeom prst="rect">
            <a:avLst/>
          </a:prstGeom>
          <a:noFill/>
        </p:spPr>
        <p:txBody>
          <a:bodyPr wrap="none" rtlCol="0">
            <a:spAutoFit/>
          </a:bodyPr>
          <a:lstStyle/>
          <a:p>
            <a:pPr>
              <a:buNone/>
            </a:pPr>
            <a:r>
              <a:rPr lang="en-US" sz="1800" b="0" smtClean="0"/>
              <a:t>Latitude</a:t>
            </a:r>
            <a:endParaRPr lang="en-US" sz="1800" b="0" dirty="0"/>
          </a:p>
        </p:txBody>
      </p:sp>
      <p:sp>
        <p:nvSpPr>
          <p:cNvPr id="24" name="TextBox 23"/>
          <p:cNvSpPr txBox="1"/>
          <p:nvPr/>
        </p:nvSpPr>
        <p:spPr>
          <a:xfrm>
            <a:off x="3994475" y="4633278"/>
            <a:ext cx="954107" cy="341632"/>
          </a:xfrm>
          <a:prstGeom prst="rect">
            <a:avLst/>
          </a:prstGeom>
          <a:noFill/>
        </p:spPr>
        <p:txBody>
          <a:bodyPr wrap="none" rtlCol="0">
            <a:spAutoFit/>
          </a:bodyPr>
          <a:lstStyle/>
          <a:p>
            <a:pPr>
              <a:buNone/>
            </a:pPr>
            <a:r>
              <a:rPr lang="en-US" sz="1800" b="0" smtClean="0"/>
              <a:t>Latitude</a:t>
            </a:r>
            <a:endParaRPr lang="en-US" sz="1800" b="0" dirty="0"/>
          </a:p>
        </p:txBody>
      </p:sp>
      <p:sp>
        <p:nvSpPr>
          <p:cNvPr id="25" name="TextBox 24"/>
          <p:cNvSpPr txBox="1"/>
          <p:nvPr/>
        </p:nvSpPr>
        <p:spPr>
          <a:xfrm>
            <a:off x="5754182" y="4631056"/>
            <a:ext cx="954107" cy="341632"/>
          </a:xfrm>
          <a:prstGeom prst="rect">
            <a:avLst/>
          </a:prstGeom>
          <a:noFill/>
        </p:spPr>
        <p:txBody>
          <a:bodyPr wrap="none" rtlCol="0">
            <a:spAutoFit/>
          </a:bodyPr>
          <a:lstStyle/>
          <a:p>
            <a:pPr>
              <a:buNone/>
            </a:pPr>
            <a:r>
              <a:rPr lang="en-US" sz="1800" b="0" smtClean="0"/>
              <a:t>Latitude</a:t>
            </a:r>
            <a:endParaRPr lang="en-US" sz="1800" b="0" dirty="0"/>
          </a:p>
        </p:txBody>
      </p:sp>
      <p:sp>
        <p:nvSpPr>
          <p:cNvPr id="26" name="TextBox 25"/>
          <p:cNvSpPr txBox="1"/>
          <p:nvPr/>
        </p:nvSpPr>
        <p:spPr>
          <a:xfrm>
            <a:off x="7461241" y="4671378"/>
            <a:ext cx="954107" cy="341632"/>
          </a:xfrm>
          <a:prstGeom prst="rect">
            <a:avLst/>
          </a:prstGeom>
          <a:noFill/>
        </p:spPr>
        <p:txBody>
          <a:bodyPr wrap="none" rtlCol="0">
            <a:spAutoFit/>
          </a:bodyPr>
          <a:lstStyle/>
          <a:p>
            <a:pPr>
              <a:buNone/>
            </a:pPr>
            <a:r>
              <a:rPr lang="en-US" sz="1800" b="0" smtClean="0"/>
              <a:t>Latitude</a:t>
            </a:r>
            <a:endParaRPr lang="en-US" sz="1800" b="0" dirty="0"/>
          </a:p>
        </p:txBody>
      </p:sp>
    </p:spTree>
    <p:extLst>
      <p:ext uri="{BB962C8B-B14F-4D97-AF65-F5344CB8AC3E}">
        <p14:creationId xmlns:p14="http://schemas.microsoft.com/office/powerpoint/2010/main" val="980487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equatorial zonal-mean zonal wind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885" y="757238"/>
            <a:ext cx="7116518" cy="5632450"/>
          </a:xfrm>
        </p:spPr>
      </p:pic>
    </p:spTree>
    <p:extLst>
      <p:ext uri="{BB962C8B-B14F-4D97-AF65-F5344CB8AC3E}">
        <p14:creationId xmlns:p14="http://schemas.microsoft.com/office/powerpoint/2010/main" val="1410195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142875"/>
            <a:ext cx="8534399" cy="715963"/>
          </a:xfrm>
        </p:spPr>
        <p:txBody>
          <a:bodyPr/>
          <a:lstStyle/>
          <a:p>
            <a:r>
              <a:rPr lang="en-US" dirty="0" smtClean="0"/>
              <a:t>Mechanism involves a </a:t>
            </a:r>
            <a:r>
              <a:rPr lang="en-US" smtClean="0"/>
              <a:t>wave-mean-flow interaction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5590" y="757238"/>
            <a:ext cx="5127108" cy="5632450"/>
          </a:xfrm>
        </p:spPr>
      </p:pic>
      <p:sp>
        <p:nvSpPr>
          <p:cNvPr id="5" name="TextBox 4"/>
          <p:cNvSpPr txBox="1"/>
          <p:nvPr/>
        </p:nvSpPr>
        <p:spPr>
          <a:xfrm>
            <a:off x="7142698" y="6273225"/>
            <a:ext cx="2039341" cy="584775"/>
          </a:xfrm>
          <a:prstGeom prst="rect">
            <a:avLst/>
          </a:prstGeom>
          <a:noFill/>
        </p:spPr>
        <p:txBody>
          <a:bodyPr wrap="none" rtlCol="0">
            <a:spAutoFit/>
          </a:bodyPr>
          <a:lstStyle/>
          <a:p>
            <a:pPr>
              <a:buNone/>
            </a:pPr>
            <a:r>
              <a:rPr lang="en-US" sz="1600" smtClean="0"/>
              <a:t>Baldwin </a:t>
            </a:r>
            <a:r>
              <a:rPr lang="en-US" sz="1600" dirty="0" smtClean="0"/>
              <a:t>et al. (2001),</a:t>
            </a:r>
          </a:p>
          <a:p>
            <a:pPr>
              <a:buNone/>
            </a:pPr>
            <a:r>
              <a:rPr lang="en-US" sz="1600" dirty="0" smtClean="0"/>
              <a:t>Plumb (1984)</a:t>
            </a:r>
          </a:p>
        </p:txBody>
      </p:sp>
    </p:spTree>
    <p:extLst>
      <p:ext uri="{BB962C8B-B14F-4D97-AF65-F5344CB8AC3E}">
        <p14:creationId xmlns:p14="http://schemas.microsoft.com/office/powerpoint/2010/main" val="1530811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p:cNvSpPr>
            <a:spLocks noGrp="1" noChangeArrowheads="1"/>
          </p:cNvSpPr>
          <p:nvPr>
            <p:ph type="title"/>
          </p:nvPr>
        </p:nvSpPr>
        <p:spPr/>
        <p:txBody>
          <a:bodyPr/>
          <a:lstStyle/>
          <a:p>
            <a:r>
              <a:rPr lang="en-US" altLang="x-none" sz="2200" dirty="0"/>
              <a:t> </a:t>
            </a:r>
            <a:r>
              <a:rPr lang="en-US" altLang="x-none" sz="2200" dirty="0" smtClean="0"/>
              <a:t>Emergence</a:t>
            </a:r>
            <a:r>
              <a:rPr lang="en-US" altLang="x-none" sz="2200" dirty="0" smtClean="0"/>
              <a:t> </a:t>
            </a:r>
            <a:r>
              <a:rPr lang="en-US" altLang="x-none" sz="2200" dirty="0"/>
              <a:t>of banding</a:t>
            </a:r>
          </a:p>
        </p:txBody>
      </p:sp>
      <p:pic>
        <p:nvPicPr>
          <p:cNvPr id="23556" name="Picture 4" descr="vasavada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3386" y="1806963"/>
            <a:ext cx="5957493" cy="3075498"/>
          </a:xfrm>
          <a:noFill/>
        </p:spPr>
      </p:pic>
      <p:sp>
        <p:nvSpPr>
          <p:cNvPr id="23557" name="Text Box 7"/>
          <p:cNvSpPr txBox="1">
            <a:spLocks noChangeArrowheads="1"/>
          </p:cNvSpPr>
          <p:nvPr/>
        </p:nvSpPr>
        <p:spPr bwMode="auto">
          <a:xfrm rot="16200000">
            <a:off x="7379494" y="3408166"/>
            <a:ext cx="272256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x-none" sz="1800"/>
              <a:t>Vallis and Maltrud (1993)</a:t>
            </a:r>
          </a:p>
        </p:txBody>
      </p:sp>
      <p:graphicFrame>
        <p:nvGraphicFramePr>
          <p:cNvPr id="23554" name="Object 2"/>
          <p:cNvGraphicFramePr>
            <a:graphicFrameLocks noChangeAspect="1"/>
          </p:cNvGraphicFramePr>
          <p:nvPr>
            <p:extLst>
              <p:ext uri="{D42A27DB-BD31-4B8C-83A1-F6EECF244321}">
                <p14:modId xmlns:p14="http://schemas.microsoft.com/office/powerpoint/2010/main" val="901167795"/>
              </p:ext>
            </p:extLst>
          </p:nvPr>
        </p:nvGraphicFramePr>
        <p:xfrm>
          <a:off x="744538" y="767874"/>
          <a:ext cx="7175573" cy="794226"/>
        </p:xfrm>
        <a:graphic>
          <a:graphicData uri="http://schemas.openxmlformats.org/presentationml/2006/ole">
            <mc:AlternateContent xmlns:mc="http://schemas.openxmlformats.org/markup-compatibility/2006">
              <mc:Choice xmlns:v="urn:schemas-microsoft-com:vml" Requires="v">
                <p:oleObj spid="_x0000_s1065" name="Equation" r:id="rId4" imgW="3327400" imgH="368300" progId="Equation.3">
                  <p:embed/>
                </p:oleObj>
              </mc:Choice>
              <mc:Fallback>
                <p:oleObj name="Equation" r:id="rId4" imgW="3327400" imgH="368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38" y="767874"/>
                        <a:ext cx="7175573" cy="794226"/>
                      </a:xfrm>
                      <a:prstGeom prst="rect">
                        <a:avLst/>
                      </a:prstGeom>
                      <a:noFill/>
                      <a:ln>
                        <a:noFill/>
                      </a:ln>
                      <a:effectLst/>
                      <a:extLst/>
                    </p:spPr>
                  </p:pic>
                </p:oleObj>
              </mc:Fallback>
            </mc:AlternateContent>
          </a:graphicData>
        </a:graphic>
      </p:graphicFrame>
      <p:sp>
        <p:nvSpPr>
          <p:cNvPr id="23558" name="TextBox 5"/>
          <p:cNvSpPr txBox="1">
            <a:spLocks noChangeArrowheads="1"/>
          </p:cNvSpPr>
          <p:nvPr/>
        </p:nvSpPr>
        <p:spPr bwMode="auto">
          <a:xfrm>
            <a:off x="5860192" y="1437241"/>
            <a:ext cx="8255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x-none" i="1">
                <a:solidFill>
                  <a:srgbClr val="6600CC"/>
                </a:solidFill>
              </a:rPr>
              <a:t>U</a:t>
            </a:r>
            <a:r>
              <a:rPr lang="en-US" altLang="x-none" i="1" baseline="30000">
                <a:solidFill>
                  <a:srgbClr val="6600CC"/>
                </a:solidFill>
              </a:rPr>
              <a:t>2</a:t>
            </a:r>
            <a:r>
              <a:rPr lang="en-US" altLang="x-none" i="1">
                <a:solidFill>
                  <a:srgbClr val="6600CC"/>
                </a:solidFill>
              </a:rPr>
              <a:t>/L</a:t>
            </a:r>
            <a:r>
              <a:rPr lang="en-US" altLang="x-none" i="1" baseline="30000">
                <a:solidFill>
                  <a:srgbClr val="6600CC"/>
                </a:solidFill>
              </a:rPr>
              <a:t>2</a:t>
            </a:r>
            <a:r>
              <a:rPr lang="en-US" altLang="x-none" i="1">
                <a:solidFill>
                  <a:srgbClr val="6600CC"/>
                </a:solidFill>
              </a:rPr>
              <a:t>    </a:t>
            </a:r>
          </a:p>
        </p:txBody>
      </p:sp>
      <p:sp>
        <p:nvSpPr>
          <p:cNvPr id="23559" name="TextBox 6"/>
          <p:cNvSpPr txBox="1">
            <a:spLocks noChangeArrowheads="1"/>
          </p:cNvSpPr>
          <p:nvPr/>
        </p:nvSpPr>
        <p:spPr bwMode="auto">
          <a:xfrm>
            <a:off x="6955604" y="1432313"/>
            <a:ext cx="5905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x-none" i="1">
                <a:solidFill>
                  <a:srgbClr val="6600CC"/>
                </a:solidFill>
              </a:rPr>
              <a:t>U</a:t>
            </a:r>
            <a:r>
              <a:rPr lang="en-US" altLang="x-none" i="1">
                <a:solidFill>
                  <a:srgbClr val="6600CC"/>
                </a:solidFill>
                <a:latin typeface="Symbol" charset="2"/>
              </a:rPr>
              <a:t>b</a:t>
            </a:r>
            <a:endParaRPr lang="en-US" altLang="x-none" i="1" dirty="0">
              <a:solidFill>
                <a:srgbClr val="6600CC"/>
              </a:solidFill>
              <a:latin typeface="Symbol" charset="2"/>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3144" y="832709"/>
            <a:ext cx="434097" cy="243373"/>
          </a:xfrm>
          <a:prstGeom prst="rect">
            <a:avLst/>
          </a:prstGeom>
        </p:spPr>
      </p:pic>
      <p:sp>
        <p:nvSpPr>
          <p:cNvPr id="3" name="TextBox 2"/>
          <p:cNvSpPr txBox="1"/>
          <p:nvPr/>
        </p:nvSpPr>
        <p:spPr>
          <a:xfrm flipH="1">
            <a:off x="563563" y="5127324"/>
            <a:ext cx="7994968" cy="1600438"/>
          </a:xfrm>
          <a:prstGeom prst="rect">
            <a:avLst/>
          </a:prstGeom>
          <a:noFill/>
        </p:spPr>
        <p:txBody>
          <a:bodyPr wrap="square" rtlCol="0">
            <a:spAutoFit/>
          </a:bodyPr>
          <a:lstStyle/>
          <a:p>
            <a:pPr>
              <a:buNone/>
            </a:pPr>
            <a:r>
              <a:rPr lang="en-US" dirty="0" smtClean="0"/>
              <a:t>Simple scaling suggests the nonlinear term and beta term are comparable at a scale </a:t>
            </a:r>
          </a:p>
          <a:p>
            <a:pPr>
              <a:buNone/>
            </a:pPr>
            <a:r>
              <a:rPr lang="en-US" dirty="0"/>
              <a:t>	</a:t>
            </a:r>
            <a:r>
              <a:rPr lang="en-US" dirty="0" smtClean="0"/>
              <a:t>		         </a:t>
            </a:r>
            <a:r>
              <a:rPr lang="en-US" i="1" dirty="0" smtClean="0"/>
              <a:t>L</a:t>
            </a:r>
            <a:r>
              <a:rPr lang="en-US" i="1" baseline="-25000" dirty="0" smtClean="0"/>
              <a:t>R</a:t>
            </a:r>
            <a:r>
              <a:rPr lang="en-US" dirty="0" smtClean="0"/>
              <a:t> = (</a:t>
            </a:r>
            <a:r>
              <a:rPr lang="en-US" i="1" dirty="0" smtClean="0"/>
              <a:t>U/</a:t>
            </a:r>
            <a:r>
              <a:rPr lang="en-US" i="1" dirty="0" smtClean="0">
                <a:latin typeface="Symbol" charset="2"/>
              </a:rPr>
              <a:t>b</a:t>
            </a:r>
            <a:r>
              <a:rPr lang="en-US" dirty="0" smtClean="0"/>
              <a:t>)</a:t>
            </a:r>
            <a:r>
              <a:rPr lang="en-US" baseline="30000" dirty="0" smtClean="0"/>
              <a:t>1/2</a:t>
            </a:r>
            <a:endParaRPr lang="en-US" dirty="0"/>
          </a:p>
          <a:p>
            <a:pPr>
              <a:buNone/>
            </a:pPr>
            <a:r>
              <a:rPr lang="en-US" dirty="0"/>
              <a:t>c</a:t>
            </a:r>
            <a:r>
              <a:rPr lang="en-US" dirty="0" smtClean="0"/>
              <a:t>alled the </a:t>
            </a:r>
            <a:r>
              <a:rPr lang="en-US" dirty="0" err="1" smtClean="0"/>
              <a:t>Rhines</a:t>
            </a:r>
            <a:r>
              <a:rPr lang="en-US" dirty="0" smtClean="0"/>
              <a:t> scale.  Because the transition is anisotropic, banding should emerge.</a:t>
            </a:r>
            <a:endParaRPr lang="en-US" dirty="0"/>
          </a:p>
        </p:txBody>
      </p:sp>
    </p:spTree>
    <p:extLst>
      <p:ext uri="{BB962C8B-B14F-4D97-AF65-F5344CB8AC3E}">
        <p14:creationId xmlns:p14="http://schemas.microsoft.com/office/powerpoint/2010/main" val="1355858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Saturn 5 </a:t>
            </a:r>
            <a:r>
              <a:rPr lang="en-US" sz="2000" i="1" dirty="0" smtClean="0">
                <a:latin typeface="Symbol" charset="2"/>
              </a:rPr>
              <a:t>m</a:t>
            </a:r>
            <a:r>
              <a:rPr lang="en-US" sz="2000" dirty="0" smtClean="0"/>
              <a:t>m emission illustrates scale-dependent anisotropy</a:t>
            </a:r>
            <a:endParaRPr lang="en-US" sz="2000" dirty="0"/>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59517" y="1297724"/>
            <a:ext cx="5927550" cy="5162301"/>
          </a:xfrm>
          <a:noFill/>
        </p:spPr>
      </p:pic>
    </p:spTree>
    <p:extLst>
      <p:ext uri="{BB962C8B-B14F-4D97-AF65-F5344CB8AC3E}">
        <p14:creationId xmlns:p14="http://schemas.microsoft.com/office/powerpoint/2010/main" val="184188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rossby-wave-background.pdf"/>
          <p:cNvPicPr>
            <a:picLocks noGrp="1" noChangeAspect="1"/>
          </p:cNvPicPr>
          <p:nvPr>
            <p:ph idx="1"/>
          </p:nvPr>
        </p:nvPicPr>
        <p:blipFill>
          <a:blip r:embed="rId2">
            <a:extLst>
              <a:ext uri="{28A0092B-C50C-407E-A947-70E740481C1C}">
                <a14:useLocalDpi xmlns:a14="http://schemas.microsoft.com/office/drawing/2010/main" val="0"/>
              </a:ext>
            </a:extLst>
          </a:blip>
          <a:srcRect l="-38757" r="-38757"/>
          <a:stretch>
            <a:fillRect/>
          </a:stretch>
        </p:blipFill>
        <p:spPr>
          <a:xfrm>
            <a:off x="-1828800" y="-792163"/>
            <a:ext cx="13816013" cy="8894763"/>
          </a:xfrm>
          <a:ln w="12700">
            <a:solidFill>
              <a:srgbClr val="FF0000"/>
            </a:solidFill>
            <a:miter lim="800000"/>
            <a:headEnd/>
            <a:tailEnd/>
          </a:ln>
        </p:spPr>
      </p:pic>
      <p:sp>
        <p:nvSpPr>
          <p:cNvPr id="2" name="TextBox 1"/>
          <p:cNvSpPr txBox="1"/>
          <p:nvPr/>
        </p:nvSpPr>
        <p:spPr>
          <a:xfrm>
            <a:off x="93554" y="1231900"/>
            <a:ext cx="2354371" cy="2585323"/>
          </a:xfrm>
          <a:prstGeom prst="rect">
            <a:avLst/>
          </a:prstGeom>
          <a:noFill/>
        </p:spPr>
        <p:txBody>
          <a:bodyPr wrap="square" rtlCol="0">
            <a:spAutoFit/>
          </a:bodyPr>
          <a:lstStyle/>
          <a:p>
            <a:pPr>
              <a:buNone/>
            </a:pPr>
            <a:r>
              <a:rPr lang="en-US" sz="1800" dirty="0" smtClean="0"/>
              <a:t>In the </a:t>
            </a:r>
            <a:r>
              <a:rPr lang="en-US" sz="1800" dirty="0" err="1" smtClean="0"/>
              <a:t>extratropics</a:t>
            </a:r>
            <a:r>
              <a:rPr lang="en-US" sz="1800" dirty="0" smtClean="0"/>
              <a:t>, regions of </a:t>
            </a:r>
            <a:r>
              <a:rPr lang="en-US" sz="1800" dirty="0" err="1" smtClean="0"/>
              <a:t>Rossby</a:t>
            </a:r>
            <a:r>
              <a:rPr lang="en-US" sz="1800" dirty="0" smtClean="0"/>
              <a:t> wave generation correspond to eastward eddy-driven jets.  Regions of </a:t>
            </a:r>
            <a:r>
              <a:rPr lang="en-US" sz="1800" dirty="0" err="1" smtClean="0"/>
              <a:t>Rossby</a:t>
            </a:r>
            <a:r>
              <a:rPr lang="en-US" sz="1800" dirty="0" smtClean="0"/>
              <a:t> wave damping correspond to westward flow. </a:t>
            </a:r>
            <a:endParaRPr lang="en-US" sz="1800" dirty="0"/>
          </a:p>
        </p:txBody>
      </p:sp>
      <p:cxnSp>
        <p:nvCxnSpPr>
          <p:cNvPr id="26628" name="Straight Connector 5"/>
          <p:cNvCxnSpPr>
            <a:cxnSpLocks noChangeShapeType="1"/>
          </p:cNvCxnSpPr>
          <p:nvPr/>
        </p:nvCxnSpPr>
        <p:spPr bwMode="auto">
          <a:xfrm>
            <a:off x="3530600" y="17272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29" name="Straight Connector 7"/>
          <p:cNvCxnSpPr>
            <a:cxnSpLocks noChangeShapeType="1"/>
          </p:cNvCxnSpPr>
          <p:nvPr/>
        </p:nvCxnSpPr>
        <p:spPr bwMode="auto">
          <a:xfrm>
            <a:off x="3098800" y="2019300"/>
            <a:ext cx="1562100" cy="1295400"/>
          </a:xfrm>
          <a:prstGeom prst="line">
            <a:avLst/>
          </a:prstGeom>
          <a:noFill/>
          <a:ln w="12700">
            <a:solidFill>
              <a:srgbClr val="660066">
                <a:alpha val="69019"/>
              </a:srgbClr>
            </a:solidFill>
            <a:round/>
            <a:headEnd/>
            <a:tailEnd/>
          </a:ln>
          <a:extLst>
            <a:ext uri="{909E8E84-426E-40dd-AFC4-6F175D3DCCD1}">
              <a14:hiddenFill xmlns="" xmlns:a14="http://schemas.microsoft.com/office/drawing/2010/main">
                <a:noFill/>
              </a14:hiddenFill>
            </a:ext>
          </a:extLst>
        </p:spPr>
      </p:cxnSp>
      <p:cxnSp>
        <p:nvCxnSpPr>
          <p:cNvPr id="26630" name="Straight Connector 8"/>
          <p:cNvCxnSpPr>
            <a:cxnSpLocks noChangeShapeType="1"/>
          </p:cNvCxnSpPr>
          <p:nvPr/>
        </p:nvCxnSpPr>
        <p:spPr bwMode="auto">
          <a:xfrm>
            <a:off x="3911600" y="13716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1" name="Straight Connector 9"/>
          <p:cNvCxnSpPr>
            <a:cxnSpLocks noChangeShapeType="1"/>
          </p:cNvCxnSpPr>
          <p:nvPr/>
        </p:nvCxnSpPr>
        <p:spPr bwMode="auto">
          <a:xfrm>
            <a:off x="4318000" y="9779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2" name="Straight Connector 10"/>
          <p:cNvCxnSpPr>
            <a:cxnSpLocks noChangeShapeType="1"/>
          </p:cNvCxnSpPr>
          <p:nvPr/>
        </p:nvCxnSpPr>
        <p:spPr bwMode="auto">
          <a:xfrm flipV="1">
            <a:off x="3086100" y="36830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3" name="Straight Connector 13"/>
          <p:cNvCxnSpPr>
            <a:cxnSpLocks noChangeShapeType="1"/>
          </p:cNvCxnSpPr>
          <p:nvPr/>
        </p:nvCxnSpPr>
        <p:spPr bwMode="auto">
          <a:xfrm flipV="1">
            <a:off x="3835400" y="43434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4" name="Straight Connector 14"/>
          <p:cNvCxnSpPr>
            <a:cxnSpLocks noChangeShapeType="1"/>
          </p:cNvCxnSpPr>
          <p:nvPr/>
        </p:nvCxnSpPr>
        <p:spPr bwMode="auto">
          <a:xfrm flipV="1">
            <a:off x="3479800" y="39624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5" name="Straight Connector 15"/>
          <p:cNvCxnSpPr>
            <a:cxnSpLocks noChangeShapeType="1"/>
          </p:cNvCxnSpPr>
          <p:nvPr/>
        </p:nvCxnSpPr>
        <p:spPr bwMode="auto">
          <a:xfrm flipV="1">
            <a:off x="4203700" y="46990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18" name="Straight Arrow Connector 17"/>
          <p:cNvCxnSpPr/>
          <p:nvPr/>
        </p:nvCxnSpPr>
        <p:spPr bwMode="auto">
          <a:xfrm>
            <a:off x="3822700" y="23495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19" name="Straight Arrow Connector 18"/>
          <p:cNvCxnSpPr/>
          <p:nvPr/>
        </p:nvCxnSpPr>
        <p:spPr bwMode="auto">
          <a:xfrm>
            <a:off x="4800600" y="17399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20" name="Straight Arrow Connector 19"/>
          <p:cNvCxnSpPr/>
          <p:nvPr/>
        </p:nvCxnSpPr>
        <p:spPr bwMode="auto">
          <a:xfrm rot="10800000">
            <a:off x="4330700" y="2032000"/>
            <a:ext cx="469900" cy="419100"/>
          </a:xfrm>
          <a:prstGeom prst="straightConnector1">
            <a:avLst/>
          </a:prstGeom>
          <a:noFill/>
          <a:ln w="3810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flipV="1">
            <a:off x="3810000" y="42672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0" name="Straight Arrow Connector 29"/>
          <p:cNvCxnSpPr/>
          <p:nvPr/>
        </p:nvCxnSpPr>
        <p:spPr bwMode="auto">
          <a:xfrm flipV="1">
            <a:off x="4724400" y="48514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1" name="Straight Arrow Connector 30"/>
          <p:cNvCxnSpPr/>
          <p:nvPr/>
        </p:nvCxnSpPr>
        <p:spPr bwMode="auto">
          <a:xfrm rot="10800000" flipV="1">
            <a:off x="4229100" y="4546600"/>
            <a:ext cx="596900" cy="508000"/>
          </a:xfrm>
          <a:prstGeom prst="straightConnector1">
            <a:avLst/>
          </a:prstGeom>
          <a:noFill/>
          <a:ln w="38100" cap="flat" cmpd="sng" algn="ctr">
            <a:solidFill>
              <a:schemeClr val="accent4"/>
            </a:solidFill>
            <a:prstDash val="solid"/>
            <a:round/>
            <a:headEnd type="none" w="med" len="med"/>
            <a:tailEnd type="arrow"/>
          </a:ln>
          <a:effectLst/>
        </p:spPr>
      </p:cxnSp>
      <p:sp>
        <p:nvSpPr>
          <p:cNvPr id="26642" name="Up Arrow 33"/>
          <p:cNvSpPr>
            <a:spLocks noChangeArrowheads="1"/>
          </p:cNvSpPr>
          <p:nvPr/>
        </p:nvSpPr>
        <p:spPr bwMode="auto">
          <a:xfrm rot="-2434532">
            <a:off x="3467100" y="40259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26643" name="Up Arrow 35"/>
          <p:cNvSpPr>
            <a:spLocks noChangeArrowheads="1"/>
          </p:cNvSpPr>
          <p:nvPr/>
        </p:nvSpPr>
        <p:spPr bwMode="auto">
          <a:xfrm rot="-8353595">
            <a:off x="3492500" y="26416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26644" name="Up Arrow 36"/>
          <p:cNvSpPr>
            <a:spLocks noChangeArrowheads="1"/>
          </p:cNvSpPr>
          <p:nvPr/>
        </p:nvSpPr>
        <p:spPr bwMode="auto">
          <a:xfrm>
            <a:off x="4038600" y="1054100"/>
            <a:ext cx="484188" cy="977900"/>
          </a:xfrm>
          <a:prstGeom prst="upArrow">
            <a:avLst>
              <a:gd name="adj1" fmla="val 50000"/>
              <a:gd name="adj2" fmla="val 50024"/>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5" name="Up Arrow 37"/>
          <p:cNvSpPr>
            <a:spLocks noChangeArrowheads="1"/>
          </p:cNvSpPr>
          <p:nvPr/>
        </p:nvSpPr>
        <p:spPr bwMode="auto">
          <a:xfrm>
            <a:off x="266700" y="2286000"/>
            <a:ext cx="406400" cy="482600"/>
          </a:xfrm>
          <a:prstGeom prst="upArrow">
            <a:avLst>
              <a:gd name="adj1" fmla="val 50000"/>
              <a:gd name="adj2" fmla="val 50001"/>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6" name="Up Arrow 38"/>
          <p:cNvSpPr>
            <a:spLocks noChangeArrowheads="1"/>
          </p:cNvSpPr>
          <p:nvPr/>
        </p:nvSpPr>
        <p:spPr bwMode="auto">
          <a:xfrm>
            <a:off x="3911600" y="711200"/>
            <a:ext cx="8001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7" name="Up Arrow 39"/>
          <p:cNvSpPr>
            <a:spLocks noChangeArrowheads="1"/>
          </p:cNvSpPr>
          <p:nvPr/>
        </p:nvSpPr>
        <p:spPr bwMode="auto">
          <a:xfrm rot="10800000">
            <a:off x="3937000" y="5829300"/>
            <a:ext cx="8128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8" name="TextBox 40"/>
          <p:cNvSpPr txBox="1">
            <a:spLocks noChangeArrowheads="1"/>
          </p:cNvSpPr>
          <p:nvPr/>
        </p:nvSpPr>
        <p:spPr bwMode="auto">
          <a:xfrm>
            <a:off x="2679700" y="2451100"/>
            <a:ext cx="91916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49" name="TextBox 41"/>
          <p:cNvSpPr txBox="1">
            <a:spLocks noChangeArrowheads="1"/>
          </p:cNvSpPr>
          <p:nvPr/>
        </p:nvSpPr>
        <p:spPr bwMode="auto">
          <a:xfrm>
            <a:off x="2806700" y="4089400"/>
            <a:ext cx="91916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50" name="TextBox 42"/>
          <p:cNvSpPr txBox="1">
            <a:spLocks noChangeArrowheads="1"/>
          </p:cNvSpPr>
          <p:nvPr/>
        </p:nvSpPr>
        <p:spPr bwMode="auto">
          <a:xfrm>
            <a:off x="4483100" y="711200"/>
            <a:ext cx="1165225"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6651" name="TextBox 43"/>
          <p:cNvSpPr txBox="1">
            <a:spLocks noChangeArrowheads="1"/>
          </p:cNvSpPr>
          <p:nvPr/>
        </p:nvSpPr>
        <p:spPr bwMode="auto">
          <a:xfrm>
            <a:off x="4483100" y="5765800"/>
            <a:ext cx="1165225"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32" name="Title 1"/>
          <p:cNvSpPr txBox="1">
            <a:spLocks/>
          </p:cNvSpPr>
          <p:nvPr/>
        </p:nvSpPr>
        <p:spPr bwMode="auto">
          <a:xfrm>
            <a:off x="241300" y="0"/>
            <a:ext cx="8902700" cy="71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dirty="0" smtClean="0">
                <a:latin typeface="Arial" charset="0"/>
                <a:ea typeface="ＭＳ Ｐゴシック" charset="0"/>
                <a:cs typeface="ＭＳ Ｐゴシック" charset="0"/>
              </a:rPr>
              <a:t>Mechanisms of extratropical jet formation: role of </a:t>
            </a:r>
            <a:r>
              <a:rPr lang="en-US" dirty="0" err="1" smtClean="0">
                <a:latin typeface="Arial" charset="0"/>
                <a:ea typeface="ＭＳ Ｐゴシック" charset="0"/>
                <a:cs typeface="ＭＳ Ｐゴシック" charset="0"/>
              </a:rPr>
              <a:t>Rossby</a:t>
            </a:r>
            <a:r>
              <a:rPr lang="en-US" dirty="0" smtClean="0">
                <a:latin typeface="Arial" charset="0"/>
                <a:ea typeface="ＭＳ Ｐゴシック" charset="0"/>
                <a:cs typeface="ＭＳ Ｐゴシック" charset="0"/>
              </a:rPr>
              <a:t> waves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19617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rossby-wave-background.pdf"/>
          <p:cNvPicPr>
            <a:picLocks noGrp="1" noChangeAspect="1"/>
          </p:cNvPicPr>
          <p:nvPr>
            <p:ph idx="1"/>
          </p:nvPr>
        </p:nvPicPr>
        <p:blipFill>
          <a:blip r:embed="rId2">
            <a:extLst>
              <a:ext uri="{28A0092B-C50C-407E-A947-70E740481C1C}">
                <a14:useLocalDpi xmlns:a14="http://schemas.microsoft.com/office/drawing/2010/main" val="0"/>
              </a:ext>
            </a:extLst>
          </a:blip>
          <a:srcRect l="-38757" r="-38757"/>
          <a:stretch>
            <a:fillRect/>
          </a:stretch>
        </p:blipFill>
        <p:spPr>
          <a:xfrm>
            <a:off x="-1828800" y="-792163"/>
            <a:ext cx="13816013" cy="8894763"/>
          </a:xfrm>
          <a:ln w="12700">
            <a:solidFill>
              <a:srgbClr val="FF0000"/>
            </a:solidFill>
            <a:miter lim="800000"/>
            <a:headEnd/>
            <a:tailEnd/>
          </a:ln>
        </p:spPr>
      </p:pic>
      <p:sp>
        <p:nvSpPr>
          <p:cNvPr id="26627" name="Title 1"/>
          <p:cNvSpPr>
            <a:spLocks noGrp="1"/>
          </p:cNvSpPr>
          <p:nvPr>
            <p:ph type="title"/>
          </p:nvPr>
        </p:nvSpPr>
        <p:spPr>
          <a:xfrm>
            <a:off x="241300" y="0"/>
            <a:ext cx="8902700" cy="715963"/>
          </a:xfrm>
        </p:spPr>
        <p:txBody>
          <a:bodyPr/>
          <a:lstStyle/>
          <a:p>
            <a:r>
              <a:rPr lang="en-US" dirty="0" smtClean="0">
                <a:latin typeface="Arial" charset="0"/>
                <a:ea typeface="ＭＳ Ｐゴシック" charset="0"/>
                <a:cs typeface="ＭＳ Ｐゴシック" charset="0"/>
              </a:rPr>
              <a:t>Mechanisms of </a:t>
            </a:r>
            <a:r>
              <a:rPr lang="en-US" dirty="0">
                <a:latin typeface="Arial" charset="0"/>
                <a:ea typeface="ＭＳ Ｐゴシック" charset="0"/>
                <a:cs typeface="ＭＳ Ｐゴシック" charset="0"/>
              </a:rPr>
              <a:t>jet </a:t>
            </a:r>
            <a:r>
              <a:rPr lang="en-US" dirty="0" smtClean="0">
                <a:latin typeface="Arial" charset="0"/>
                <a:ea typeface="ＭＳ Ｐゴシック" charset="0"/>
                <a:cs typeface="ＭＳ Ｐゴシック" charset="0"/>
              </a:rPr>
              <a:t>formation: role of </a:t>
            </a:r>
            <a:r>
              <a:rPr lang="en-US" dirty="0" err="1" smtClean="0">
                <a:latin typeface="Arial" charset="0"/>
                <a:ea typeface="ＭＳ Ｐゴシック" charset="0"/>
                <a:cs typeface="ＭＳ Ｐゴシック" charset="0"/>
              </a:rPr>
              <a:t>Rossby</a:t>
            </a:r>
            <a:r>
              <a:rPr lang="en-US" dirty="0" smtClean="0">
                <a:latin typeface="Arial" charset="0"/>
                <a:ea typeface="ＭＳ Ｐゴシック" charset="0"/>
                <a:cs typeface="ＭＳ Ｐゴシック" charset="0"/>
              </a:rPr>
              <a:t> waves</a:t>
            </a:r>
            <a:endParaRPr lang="en-US" dirty="0">
              <a:latin typeface="Arial" charset="0"/>
              <a:ea typeface="ＭＳ Ｐゴシック" charset="0"/>
              <a:cs typeface="ＭＳ Ｐゴシック" charset="0"/>
            </a:endParaRPr>
          </a:p>
        </p:txBody>
      </p:sp>
      <p:cxnSp>
        <p:nvCxnSpPr>
          <p:cNvPr id="26628" name="Straight Connector 5"/>
          <p:cNvCxnSpPr>
            <a:cxnSpLocks noChangeShapeType="1"/>
          </p:cNvCxnSpPr>
          <p:nvPr/>
        </p:nvCxnSpPr>
        <p:spPr bwMode="auto">
          <a:xfrm>
            <a:off x="3530600" y="17272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29" name="Straight Connector 7"/>
          <p:cNvCxnSpPr>
            <a:cxnSpLocks noChangeShapeType="1"/>
          </p:cNvCxnSpPr>
          <p:nvPr/>
        </p:nvCxnSpPr>
        <p:spPr bwMode="auto">
          <a:xfrm>
            <a:off x="3098800" y="2019300"/>
            <a:ext cx="1562100" cy="1295400"/>
          </a:xfrm>
          <a:prstGeom prst="line">
            <a:avLst/>
          </a:prstGeom>
          <a:noFill/>
          <a:ln w="12700">
            <a:solidFill>
              <a:srgbClr val="660066">
                <a:alpha val="69019"/>
              </a:srgbClr>
            </a:solidFill>
            <a:round/>
            <a:headEnd/>
            <a:tailEnd/>
          </a:ln>
          <a:extLst>
            <a:ext uri="{909E8E84-426E-40dd-AFC4-6F175D3DCCD1}">
              <a14:hiddenFill xmlns="" xmlns:a14="http://schemas.microsoft.com/office/drawing/2010/main">
                <a:noFill/>
              </a14:hiddenFill>
            </a:ext>
          </a:extLst>
        </p:spPr>
      </p:cxnSp>
      <p:cxnSp>
        <p:nvCxnSpPr>
          <p:cNvPr id="26630" name="Straight Connector 8"/>
          <p:cNvCxnSpPr>
            <a:cxnSpLocks noChangeShapeType="1"/>
          </p:cNvCxnSpPr>
          <p:nvPr/>
        </p:nvCxnSpPr>
        <p:spPr bwMode="auto">
          <a:xfrm>
            <a:off x="3911600" y="13716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1" name="Straight Connector 9"/>
          <p:cNvCxnSpPr>
            <a:cxnSpLocks noChangeShapeType="1"/>
          </p:cNvCxnSpPr>
          <p:nvPr/>
        </p:nvCxnSpPr>
        <p:spPr bwMode="auto">
          <a:xfrm>
            <a:off x="4318000" y="977900"/>
            <a:ext cx="1562100" cy="1295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2" name="Straight Connector 10"/>
          <p:cNvCxnSpPr>
            <a:cxnSpLocks noChangeShapeType="1"/>
          </p:cNvCxnSpPr>
          <p:nvPr/>
        </p:nvCxnSpPr>
        <p:spPr bwMode="auto">
          <a:xfrm flipV="1">
            <a:off x="3086100" y="36830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3" name="Straight Connector 13"/>
          <p:cNvCxnSpPr>
            <a:cxnSpLocks noChangeShapeType="1"/>
          </p:cNvCxnSpPr>
          <p:nvPr/>
        </p:nvCxnSpPr>
        <p:spPr bwMode="auto">
          <a:xfrm flipV="1">
            <a:off x="3835400" y="43434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4" name="Straight Connector 14"/>
          <p:cNvCxnSpPr>
            <a:cxnSpLocks noChangeShapeType="1"/>
          </p:cNvCxnSpPr>
          <p:nvPr/>
        </p:nvCxnSpPr>
        <p:spPr bwMode="auto">
          <a:xfrm flipV="1">
            <a:off x="3479800" y="39624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26635" name="Straight Connector 15"/>
          <p:cNvCxnSpPr>
            <a:cxnSpLocks noChangeShapeType="1"/>
          </p:cNvCxnSpPr>
          <p:nvPr/>
        </p:nvCxnSpPr>
        <p:spPr bwMode="auto">
          <a:xfrm flipV="1">
            <a:off x="4203700" y="4699000"/>
            <a:ext cx="1587500" cy="1422400"/>
          </a:xfrm>
          <a:prstGeom prst="line">
            <a:avLst/>
          </a:prstGeom>
          <a:noFill/>
          <a:ln w="12700">
            <a:solidFill>
              <a:srgbClr val="660066">
                <a:alpha val="70195"/>
              </a:srgbClr>
            </a:solidFill>
            <a:round/>
            <a:headEnd/>
            <a:tailEnd/>
          </a:ln>
          <a:extLst>
            <a:ext uri="{909E8E84-426E-40dd-AFC4-6F175D3DCCD1}">
              <a14:hiddenFill xmlns="" xmlns:a14="http://schemas.microsoft.com/office/drawing/2010/main">
                <a:noFill/>
              </a14:hiddenFill>
            </a:ext>
          </a:extLst>
        </p:spPr>
      </p:cxnSp>
      <p:cxnSp>
        <p:nvCxnSpPr>
          <p:cNvPr id="18" name="Straight Arrow Connector 17"/>
          <p:cNvCxnSpPr/>
          <p:nvPr/>
        </p:nvCxnSpPr>
        <p:spPr bwMode="auto">
          <a:xfrm>
            <a:off x="3822700" y="23495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19" name="Straight Arrow Connector 18"/>
          <p:cNvCxnSpPr/>
          <p:nvPr/>
        </p:nvCxnSpPr>
        <p:spPr bwMode="auto">
          <a:xfrm>
            <a:off x="4800600" y="17399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20" name="Straight Arrow Connector 19"/>
          <p:cNvCxnSpPr/>
          <p:nvPr/>
        </p:nvCxnSpPr>
        <p:spPr bwMode="auto">
          <a:xfrm rot="10800000">
            <a:off x="4330700" y="2032000"/>
            <a:ext cx="469900" cy="419100"/>
          </a:xfrm>
          <a:prstGeom prst="straightConnector1">
            <a:avLst/>
          </a:prstGeom>
          <a:noFill/>
          <a:ln w="3810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flipV="1">
            <a:off x="3810000" y="42672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0" name="Straight Arrow Connector 29"/>
          <p:cNvCxnSpPr/>
          <p:nvPr/>
        </p:nvCxnSpPr>
        <p:spPr bwMode="auto">
          <a:xfrm flipV="1">
            <a:off x="4724400" y="48514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1" name="Straight Arrow Connector 30"/>
          <p:cNvCxnSpPr/>
          <p:nvPr/>
        </p:nvCxnSpPr>
        <p:spPr bwMode="auto">
          <a:xfrm rot="10800000" flipV="1">
            <a:off x="4229100" y="4546600"/>
            <a:ext cx="596900" cy="508000"/>
          </a:xfrm>
          <a:prstGeom prst="straightConnector1">
            <a:avLst/>
          </a:prstGeom>
          <a:noFill/>
          <a:ln w="38100" cap="flat" cmpd="sng" algn="ctr">
            <a:solidFill>
              <a:schemeClr val="accent4"/>
            </a:solidFill>
            <a:prstDash val="solid"/>
            <a:round/>
            <a:headEnd type="none" w="med" len="med"/>
            <a:tailEnd type="arrow"/>
          </a:ln>
          <a:effectLst/>
        </p:spPr>
      </p:cxnSp>
      <p:sp>
        <p:nvSpPr>
          <p:cNvPr id="26642" name="Up Arrow 33"/>
          <p:cNvSpPr>
            <a:spLocks noChangeArrowheads="1"/>
          </p:cNvSpPr>
          <p:nvPr/>
        </p:nvSpPr>
        <p:spPr bwMode="auto">
          <a:xfrm rot="-2434532">
            <a:off x="3467100" y="40259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26643" name="Up Arrow 35"/>
          <p:cNvSpPr>
            <a:spLocks noChangeArrowheads="1"/>
          </p:cNvSpPr>
          <p:nvPr/>
        </p:nvSpPr>
        <p:spPr bwMode="auto">
          <a:xfrm rot="-8353595">
            <a:off x="3492500" y="26416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26644" name="Up Arrow 36"/>
          <p:cNvSpPr>
            <a:spLocks noChangeArrowheads="1"/>
          </p:cNvSpPr>
          <p:nvPr/>
        </p:nvSpPr>
        <p:spPr bwMode="auto">
          <a:xfrm>
            <a:off x="4038600" y="1054100"/>
            <a:ext cx="484188" cy="977900"/>
          </a:xfrm>
          <a:prstGeom prst="upArrow">
            <a:avLst>
              <a:gd name="adj1" fmla="val 50000"/>
              <a:gd name="adj2" fmla="val 50024"/>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5" name="Up Arrow 37"/>
          <p:cNvSpPr>
            <a:spLocks noChangeArrowheads="1"/>
          </p:cNvSpPr>
          <p:nvPr/>
        </p:nvSpPr>
        <p:spPr bwMode="auto">
          <a:xfrm>
            <a:off x="266700" y="2286000"/>
            <a:ext cx="406400" cy="482600"/>
          </a:xfrm>
          <a:prstGeom prst="upArrow">
            <a:avLst>
              <a:gd name="adj1" fmla="val 50000"/>
              <a:gd name="adj2" fmla="val 50001"/>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6" name="Up Arrow 38"/>
          <p:cNvSpPr>
            <a:spLocks noChangeArrowheads="1"/>
          </p:cNvSpPr>
          <p:nvPr/>
        </p:nvSpPr>
        <p:spPr bwMode="auto">
          <a:xfrm>
            <a:off x="3911600" y="711200"/>
            <a:ext cx="8001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7" name="Up Arrow 39"/>
          <p:cNvSpPr>
            <a:spLocks noChangeArrowheads="1"/>
          </p:cNvSpPr>
          <p:nvPr/>
        </p:nvSpPr>
        <p:spPr bwMode="auto">
          <a:xfrm rot="10800000">
            <a:off x="3937000" y="5829300"/>
            <a:ext cx="8128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8" name="TextBox 40"/>
          <p:cNvSpPr txBox="1">
            <a:spLocks noChangeArrowheads="1"/>
          </p:cNvSpPr>
          <p:nvPr/>
        </p:nvSpPr>
        <p:spPr bwMode="auto">
          <a:xfrm>
            <a:off x="2679700" y="2451100"/>
            <a:ext cx="91916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49" name="TextBox 41"/>
          <p:cNvSpPr txBox="1">
            <a:spLocks noChangeArrowheads="1"/>
          </p:cNvSpPr>
          <p:nvPr/>
        </p:nvSpPr>
        <p:spPr bwMode="auto">
          <a:xfrm>
            <a:off x="2806700" y="4089400"/>
            <a:ext cx="91916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50" name="TextBox 42"/>
          <p:cNvSpPr txBox="1">
            <a:spLocks noChangeArrowheads="1"/>
          </p:cNvSpPr>
          <p:nvPr/>
        </p:nvSpPr>
        <p:spPr bwMode="auto">
          <a:xfrm>
            <a:off x="4483100" y="711200"/>
            <a:ext cx="1165225"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6651" name="TextBox 43"/>
          <p:cNvSpPr txBox="1">
            <a:spLocks noChangeArrowheads="1"/>
          </p:cNvSpPr>
          <p:nvPr/>
        </p:nvSpPr>
        <p:spPr bwMode="auto">
          <a:xfrm>
            <a:off x="4483100" y="5765800"/>
            <a:ext cx="1165225"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 name="TextBox 1"/>
          <p:cNvSpPr txBox="1"/>
          <p:nvPr/>
        </p:nvSpPr>
        <p:spPr>
          <a:xfrm>
            <a:off x="5651500" y="2425700"/>
            <a:ext cx="1187194" cy="487313"/>
          </a:xfrm>
          <a:prstGeom prst="rect">
            <a:avLst/>
          </a:prstGeom>
          <a:noFill/>
        </p:spPr>
        <p:txBody>
          <a:bodyPr wrap="none" rtlCol="0">
            <a:spAutoFit/>
          </a:bodyPr>
          <a:lstStyle/>
          <a:p>
            <a:pPr>
              <a:buNone/>
            </a:pPr>
            <a:r>
              <a:rPr lang="en-US" sz="2800" dirty="0" err="1" smtClean="0">
                <a:solidFill>
                  <a:srgbClr val="C03D38"/>
                </a:solidFill>
              </a:rPr>
              <a:t>u’v</a:t>
            </a:r>
            <a:r>
              <a:rPr lang="en-US" sz="2800" dirty="0" smtClean="0">
                <a:solidFill>
                  <a:srgbClr val="C03D38"/>
                </a:solidFill>
              </a:rPr>
              <a:t>’&lt;0</a:t>
            </a:r>
            <a:endParaRPr lang="en-US" sz="2800" dirty="0">
              <a:solidFill>
                <a:srgbClr val="C03D38"/>
              </a:solidFill>
            </a:endParaRPr>
          </a:p>
        </p:txBody>
      </p:sp>
      <p:sp>
        <p:nvSpPr>
          <p:cNvPr id="29" name="TextBox 28"/>
          <p:cNvSpPr txBox="1"/>
          <p:nvPr/>
        </p:nvSpPr>
        <p:spPr>
          <a:xfrm>
            <a:off x="5613400" y="4089400"/>
            <a:ext cx="1460500" cy="487313"/>
          </a:xfrm>
          <a:prstGeom prst="rect">
            <a:avLst/>
          </a:prstGeom>
          <a:noFill/>
        </p:spPr>
        <p:txBody>
          <a:bodyPr wrap="square" rtlCol="0">
            <a:spAutoFit/>
          </a:bodyPr>
          <a:lstStyle/>
          <a:p>
            <a:pPr>
              <a:buNone/>
            </a:pPr>
            <a:r>
              <a:rPr lang="en-US" sz="2800" dirty="0" err="1" smtClean="0">
                <a:solidFill>
                  <a:srgbClr val="C03D38"/>
                </a:solidFill>
              </a:rPr>
              <a:t>u’v</a:t>
            </a:r>
            <a:r>
              <a:rPr lang="en-US" sz="2800" dirty="0" smtClean="0">
                <a:solidFill>
                  <a:srgbClr val="C03D38"/>
                </a:solidFill>
              </a:rPr>
              <a:t>’&gt;0</a:t>
            </a:r>
            <a:endParaRPr lang="en-US" sz="2800" dirty="0">
              <a:solidFill>
                <a:srgbClr val="C03D38"/>
              </a:solidFill>
            </a:endParaRPr>
          </a:p>
        </p:txBody>
      </p:sp>
      <p:sp>
        <p:nvSpPr>
          <p:cNvPr id="32" name="Rectangle 2"/>
          <p:cNvSpPr txBox="1">
            <a:spLocks noChangeArrowheads="1"/>
          </p:cNvSpPr>
          <p:nvPr/>
        </p:nvSpPr>
        <p:spPr bwMode="auto">
          <a:xfrm>
            <a:off x="139700" y="3886199"/>
            <a:ext cx="2133600" cy="2844801"/>
          </a:xfrm>
          <a:prstGeom prst="rect">
            <a:avLst/>
          </a:prstGeom>
          <a:noFill/>
          <a:ln w="12700">
            <a:solidFill>
              <a:srgbClr val="8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eaLnBrk="1" hangingPunct="1">
              <a:buNone/>
            </a:pPr>
            <a:endParaRPr lang="en-US" dirty="0">
              <a:solidFill>
                <a:srgbClr val="800000"/>
              </a:solidFill>
              <a:latin typeface="Arial" charset="0"/>
              <a:cs typeface="Arial" charset="0"/>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3040666"/>
            <a:ext cx="2154237" cy="614552"/>
          </a:xfrm>
          <a:prstGeom prst="rect">
            <a:avLst/>
          </a:prstGeom>
        </p:spPr>
      </p:pic>
      <p:sp>
        <p:nvSpPr>
          <p:cNvPr id="3" name="TextBox 2"/>
          <p:cNvSpPr txBox="1"/>
          <p:nvPr/>
        </p:nvSpPr>
        <p:spPr>
          <a:xfrm>
            <a:off x="176104" y="4089400"/>
            <a:ext cx="2109895" cy="2086725"/>
          </a:xfrm>
          <a:prstGeom prst="rect">
            <a:avLst/>
          </a:prstGeom>
          <a:noFill/>
        </p:spPr>
        <p:txBody>
          <a:bodyPr wrap="square" rtlCol="0">
            <a:spAutoFit/>
          </a:bodyPr>
          <a:lstStyle/>
          <a:p>
            <a:pPr>
              <a:buNone/>
            </a:pPr>
            <a:r>
              <a:rPr lang="en-US" sz="1600" dirty="0" smtClean="0"/>
              <a:t>The eddy acceleration term is positive (eastward) in the region of </a:t>
            </a:r>
            <a:r>
              <a:rPr lang="en-US" sz="1600" dirty="0" err="1" smtClean="0"/>
              <a:t>Rossby</a:t>
            </a:r>
            <a:r>
              <a:rPr lang="en-US" sz="1600" dirty="0" smtClean="0"/>
              <a:t> wave generation, and negative (westward) in the region of </a:t>
            </a:r>
            <a:r>
              <a:rPr lang="en-US" sz="1600" dirty="0" err="1" smtClean="0"/>
              <a:t>Rossby</a:t>
            </a:r>
            <a:r>
              <a:rPr lang="en-US" sz="1600" dirty="0" smtClean="0"/>
              <a:t> wave damping/breaking.</a:t>
            </a:r>
            <a:endParaRPr lang="en-US" sz="1600" dirty="0"/>
          </a:p>
        </p:txBody>
      </p:sp>
    </p:spTree>
    <p:extLst>
      <p:ext uri="{BB962C8B-B14F-4D97-AF65-F5344CB8AC3E}">
        <p14:creationId xmlns:p14="http://schemas.microsoft.com/office/powerpoint/2010/main" val="1316828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rinivasan-young1.png"/>
          <p:cNvPicPr>
            <a:picLocks noGrp="1" noChangeAspect="1"/>
          </p:cNvPicPr>
          <p:nvPr>
            <p:ph idx="1"/>
          </p:nvPr>
        </p:nvPicPr>
        <p:blipFill>
          <a:blip r:embed="rId2">
            <a:extLst>
              <a:ext uri="{28A0092B-C50C-407E-A947-70E740481C1C}">
                <a14:useLocalDpi xmlns:a14="http://schemas.microsoft.com/office/drawing/2010/main" val="0"/>
              </a:ext>
            </a:extLst>
          </a:blip>
          <a:srcRect l="-2155" r="-2155"/>
          <a:stretch>
            <a:fillRect/>
          </a:stretch>
        </p:blipFill>
        <p:spPr>
          <a:xfrm>
            <a:off x="192088" y="989292"/>
            <a:ext cx="7974012" cy="5133696"/>
          </a:xfrm>
        </p:spPr>
      </p:pic>
      <p:sp>
        <p:nvSpPr>
          <p:cNvPr id="5" name="TextBox 4"/>
          <p:cNvSpPr txBox="1"/>
          <p:nvPr/>
        </p:nvSpPr>
        <p:spPr>
          <a:xfrm rot="16200000">
            <a:off x="7391401" y="3111500"/>
            <a:ext cx="2837548" cy="346249"/>
          </a:xfrm>
          <a:prstGeom prst="rect">
            <a:avLst/>
          </a:prstGeom>
          <a:noFill/>
        </p:spPr>
        <p:txBody>
          <a:bodyPr wrap="none" rtlCol="0">
            <a:spAutoFit/>
          </a:bodyPr>
          <a:lstStyle/>
          <a:p>
            <a:pPr>
              <a:buNone/>
            </a:pPr>
            <a:r>
              <a:rPr lang="en-US" sz="1800" dirty="0" err="1" smtClean="0"/>
              <a:t>Srinivasan</a:t>
            </a:r>
            <a:r>
              <a:rPr lang="en-US" sz="1800" dirty="0" smtClean="0"/>
              <a:t> &amp; Young (2012)</a:t>
            </a:r>
            <a:endParaRPr lang="en-US" sz="1800" dirty="0"/>
          </a:p>
        </p:txBody>
      </p:sp>
    </p:spTree>
    <p:extLst>
      <p:ext uri="{BB962C8B-B14F-4D97-AF65-F5344CB8AC3E}">
        <p14:creationId xmlns:p14="http://schemas.microsoft.com/office/powerpoint/2010/main" val="3518616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104775"/>
            <a:ext cx="8004175" cy="715963"/>
          </a:xfrm>
        </p:spPr>
        <p:txBody>
          <a:bodyPr/>
          <a:lstStyle/>
          <a:p>
            <a:r>
              <a:rPr lang="en-US" sz="2200" dirty="0" smtClean="0"/>
              <a:t>Zonal jets require </a:t>
            </a:r>
            <a:r>
              <a:rPr lang="en-US" sz="2200" i="1" dirty="0" smtClean="0"/>
              <a:t>spatial </a:t>
            </a:r>
            <a:r>
              <a:rPr lang="en-US" sz="2200" i="1" dirty="0" smtClean="0"/>
              <a:t>organization </a:t>
            </a:r>
            <a:r>
              <a:rPr lang="en-US" sz="2200" dirty="0" smtClean="0"/>
              <a:t>of the turbulence</a:t>
            </a:r>
            <a:endParaRPr lang="en-US" sz="2200" dirty="0"/>
          </a:p>
        </p:txBody>
      </p:sp>
      <p:pic>
        <p:nvPicPr>
          <p:cNvPr id="4" name="Content Placeholder 3" descr="jet-pumping-schematic.png"/>
          <p:cNvPicPr>
            <a:picLocks noGrp="1" noChangeAspect="1"/>
          </p:cNvPicPr>
          <p:nvPr>
            <p:ph idx="1"/>
          </p:nvPr>
        </p:nvPicPr>
        <p:blipFill>
          <a:blip r:embed="rId2">
            <a:extLst>
              <a:ext uri="{28A0092B-C50C-407E-A947-70E740481C1C}">
                <a14:useLocalDpi xmlns:a14="http://schemas.microsoft.com/office/drawing/2010/main" val="0"/>
              </a:ext>
            </a:extLst>
          </a:blip>
          <a:srcRect l="-4867" r="-4867"/>
          <a:stretch>
            <a:fillRect/>
          </a:stretch>
        </p:blipFill>
        <p:spPr>
          <a:xfrm>
            <a:off x="1403351" y="820738"/>
            <a:ext cx="5586412" cy="3596551"/>
          </a:xfrm>
        </p:spPr>
      </p:pic>
      <p:sp>
        <p:nvSpPr>
          <p:cNvPr id="7" name="Content Placeholder 2"/>
          <p:cNvSpPr txBox="1">
            <a:spLocks/>
          </p:cNvSpPr>
          <p:nvPr/>
        </p:nvSpPr>
        <p:spPr bwMode="auto">
          <a:xfrm>
            <a:off x="101600" y="4605338"/>
            <a:ext cx="8748712" cy="199866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a:lstStyle>
          <a:p>
            <a:r>
              <a:rPr lang="en-US" sz="1800" dirty="0" smtClean="0"/>
              <a:t>Jet formation/maintenance requires </a:t>
            </a:r>
            <a:r>
              <a:rPr lang="en-US" sz="1800" dirty="0" err="1" smtClean="0"/>
              <a:t>meridional</a:t>
            </a:r>
            <a:r>
              <a:rPr lang="en-US" sz="1800" dirty="0" smtClean="0"/>
              <a:t> organization of the turbulence, so that eddies that are north (south) of eastward jets transport momentum southward (northward), into the jet cores</a:t>
            </a:r>
          </a:p>
          <a:p>
            <a:endParaRPr lang="en-US" sz="1800" dirty="0" smtClean="0"/>
          </a:p>
          <a:p>
            <a:r>
              <a:rPr lang="en-US" sz="1800" dirty="0" smtClean="0"/>
              <a:t>There are no obvious mechanisms external to the jets that could provide this organization.  This implies that </a:t>
            </a:r>
            <a:r>
              <a:rPr lang="en-US" sz="1800" i="1" dirty="0" smtClean="0"/>
              <a:t>the organization of the eddies necessary to maintain the zonal jets is caused by the zonal jets themselves</a:t>
            </a:r>
            <a:r>
              <a:rPr lang="en-US" sz="1800" dirty="0" smtClean="0"/>
              <a:t>.</a:t>
            </a:r>
          </a:p>
          <a:p>
            <a:endParaRPr lang="en-US" sz="1800" dirty="0" smtClean="0"/>
          </a:p>
          <a:p>
            <a:endParaRPr lang="en-US" sz="1800" dirty="0" smtClean="0"/>
          </a:p>
          <a:p>
            <a:endParaRPr lang="en-US" sz="1800"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763" y="2619013"/>
            <a:ext cx="2154237" cy="614552"/>
          </a:xfrm>
          <a:prstGeom prst="rect">
            <a:avLst/>
          </a:prstGeom>
        </p:spPr>
      </p:pic>
    </p:spTree>
    <p:extLst>
      <p:ext uri="{BB962C8B-B14F-4D97-AF65-F5344CB8AC3E}">
        <p14:creationId xmlns:p14="http://schemas.microsoft.com/office/powerpoint/2010/main" val="863586852"/>
      </p:ext>
    </p:extLst>
  </p:cSld>
  <p:clrMapOvr>
    <a:masterClrMapping/>
  </p:clrMapOvr>
  <p:timing>
    <p:tnLst>
      <p:par>
        <p:cTn id="1" dur="indefinite" restart="never" nodeType="tmRoot"/>
      </p:par>
    </p:tnLst>
  </p:timing>
</p:sld>
</file>

<file path=ppt/theme/theme1.xml><?xml version="1.0" encoding="utf-8"?>
<a:theme xmlns:a="http://schemas.openxmlformats.org/drawingml/2006/main" name="9904 - System CDR">
  <a:themeElements>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9904 - System CDR">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lnDef>
  </a:objectDefaults>
  <a:extraClrSchemeLst>
    <a:extraClrScheme>
      <a:clrScheme name="9904 - System CD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904 - System CD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904 - System CD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904 - System CD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904 - System CD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904 - System CD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2242907842</TotalTime>
  <Pages>1</Pages>
  <Words>1596</Words>
  <Application>Microsoft Macintosh PowerPoint</Application>
  <PresentationFormat>On-screen Show (4:3)</PresentationFormat>
  <Paragraphs>189</Paragraphs>
  <Slides>37</Slides>
  <Notes>3</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5" baseType="lpstr">
      <vt:lpstr>Arial Unicode MS</vt:lpstr>
      <vt:lpstr>Garamond</vt:lpstr>
      <vt:lpstr>ＭＳ Ｐゴシック</vt:lpstr>
      <vt:lpstr>Symbol</vt:lpstr>
      <vt:lpstr>Times New Roman</vt:lpstr>
      <vt:lpstr>Arial</vt:lpstr>
      <vt:lpstr>9904 - System CDR</vt:lpstr>
      <vt:lpstr>Equation</vt:lpstr>
      <vt:lpstr>PowerPoint Presentation</vt:lpstr>
      <vt:lpstr>PowerPoint Presentation</vt:lpstr>
      <vt:lpstr>PowerPoint Presentation</vt:lpstr>
      <vt:lpstr> Emergence of banding</vt:lpstr>
      <vt:lpstr>Saturn 5 mm emission illustrates scale-dependent anisotropy</vt:lpstr>
      <vt:lpstr>PowerPoint Presentation</vt:lpstr>
      <vt:lpstr>Mechanisms of jet formation: role of Rossby waves</vt:lpstr>
      <vt:lpstr>PowerPoint Presentation</vt:lpstr>
      <vt:lpstr>Zonal jets require spatial organization of the turbulence</vt:lpstr>
      <vt:lpstr>Need for feedbacks</vt:lpstr>
      <vt:lpstr>Feedback 1: shear straining</vt:lpstr>
      <vt:lpstr>Feedback 1: complications</vt:lpstr>
      <vt:lpstr>Feedback 1: shear straining</vt:lpstr>
      <vt:lpstr>Feedback 2: inhomogeneous mixing of potential vorticity (PV)</vt:lpstr>
      <vt:lpstr>PowerPoint Presentation</vt:lpstr>
      <vt:lpstr>Development of PV staircases in models of giant planet atmospheres</vt:lpstr>
      <vt:lpstr>…and the relationship between PV and winds on rapidly rotating planets implies that when you have PV strips, you have jets</vt:lpstr>
      <vt:lpstr>The PV staircases in these models imply zonal jet formation</vt:lpstr>
      <vt:lpstr>Superrotation can occur in shallow-water models</vt:lpstr>
      <vt:lpstr>3D atmosphere models show that multiple jets can occur in response to baroclinic instabilities in the weather layer, and that deep jets can arise from shallow forcing via “downward control”</vt:lpstr>
      <vt:lpstr>PowerPoint Presentation</vt:lpstr>
      <vt:lpstr>Storms</vt:lpstr>
      <vt:lpstr>PowerPoint Presentation</vt:lpstr>
      <vt:lpstr>PowerPoint Presentation</vt:lpstr>
      <vt:lpstr>PowerPoint Presentation</vt:lpstr>
      <vt:lpstr>PowerPoint Presentation</vt:lpstr>
      <vt:lpstr>PowerPoint Presentation</vt:lpstr>
      <vt:lpstr>PowerPoint Presentation</vt:lpstr>
      <vt:lpstr>Deep convection models</vt:lpstr>
      <vt:lpstr>Many deep models now include the radial density gradient</vt:lpstr>
      <vt:lpstr>Superrotation in convection models results from correlations between zonal and (cylindrically) outward velocity components</vt:lpstr>
      <vt:lpstr>PowerPoint Presentation</vt:lpstr>
      <vt:lpstr>Conclusions</vt:lpstr>
      <vt:lpstr>PowerPoint Presentation</vt:lpstr>
      <vt:lpstr>Evolution of equatorial zonal-mean zonal wind</vt:lpstr>
      <vt:lpstr>Evolution of equatorial zonal-mean zonal wind</vt:lpstr>
      <vt:lpstr>Mechanism involves a wave-mean-flow interaction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Lockheed Martin</dc:creator>
  <cp:keywords/>
  <dc:description/>
  <cp:lastModifiedBy>Microsoft Office User</cp:lastModifiedBy>
  <cp:revision>1444</cp:revision>
  <cp:lastPrinted>2000-03-24T16:38:57Z</cp:lastPrinted>
  <dcterms:created xsi:type="dcterms:W3CDTF">2013-08-23T18:00:22Z</dcterms:created>
  <dcterms:modified xsi:type="dcterms:W3CDTF">2016-12-01T04:59:15Z</dcterms:modified>
</cp:coreProperties>
</file>