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8" r:id="rId3"/>
    <p:sldId id="269" r:id="rId4"/>
    <p:sldId id="273" r:id="rId5"/>
    <p:sldId id="274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00" autoAdjust="0"/>
  </p:normalViewPr>
  <p:slideViewPr>
    <p:cSldViewPr>
      <p:cViewPr varScale="1">
        <p:scale>
          <a:sx n="67" d="100"/>
          <a:sy n="67" d="100"/>
        </p:scale>
        <p:origin x="-2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7B24-50B1-4509-8EF6-435C0D589705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1382B-F543-449B-9C5E-30B90CE0CA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21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803BF-2418-4FD3-8081-0FCD5A57CD62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803BF-2418-4FD3-8081-0FCD5A57CD62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7380288" y="5445125"/>
            <a:ext cx="719137" cy="476250"/>
          </a:xfrm>
        </p:spPr>
        <p:txBody>
          <a:bodyPr/>
          <a:lstStyle>
            <a:lvl1pPr algn="ctr"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3733" name="Picture 5" descr="GFD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50" b="-186"/>
          <a:stretch>
            <a:fillRect/>
          </a:stretch>
        </p:blipFill>
        <p:spPr bwMode="auto">
          <a:xfrm>
            <a:off x="7097713" y="4818063"/>
            <a:ext cx="21240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66838" y="1125538"/>
            <a:ext cx="6408737" cy="2590800"/>
          </a:xfrm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30438" y="4292600"/>
            <a:ext cx="4681537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rgbClr val="4D4D4D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dt" sz="half" idx="2"/>
          </p:nvPr>
        </p:nvSpPr>
        <p:spPr>
          <a:xfrm rot="5400000">
            <a:off x="-1481137" y="5126037"/>
            <a:ext cx="3213100" cy="2508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 rot="16200000">
            <a:off x="-1100137" y="1812925"/>
            <a:ext cx="407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 b="1">
                <a:solidFill>
                  <a:schemeClr val="bg1"/>
                </a:solidFill>
              </a:rPr>
              <a:t>http://www.gfd-dennou.org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4413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3087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804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472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700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0676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6291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338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863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0743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6868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588125" y="0"/>
            <a:ext cx="2555875" cy="90805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00000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6516688" cy="9080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6804025" cy="9080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192838" y="6469063"/>
            <a:ext cx="2951162" cy="4048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2711" name="Picture 7" descr="GFD-banner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486525"/>
            <a:ext cx="1477963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-1588" y="6469063"/>
            <a:ext cx="6229351" cy="404812"/>
          </a:xfrm>
          <a:prstGeom prst="rect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  <a:alpha val="0"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137525" cy="83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04250" y="71438"/>
            <a:ext cx="5397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Lucida Calligraphy" pitchFamily="66" charset="0"/>
                <a:ea typeface="HGP明朝B" pitchFamily="18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675"/>
            <a:ext cx="173831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Calligraphy" pitchFamily="66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08288" y="6597650"/>
            <a:ext cx="34925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2017/3/10</a:t>
            </a:fld>
            <a:endParaRPr kumimoji="1" lang="ja-JP" altLang="en-US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-107950" y="6524625"/>
            <a:ext cx="1971675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latin typeface="Monotype Corsiva" pitchFamily="66" charset="0"/>
                <a:ea typeface="HGS行書体" pitchFamily="66" charset="-128"/>
              </a:rPr>
              <a:t>http://www.gfd-dennou.org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¡"/>
        <a:defRPr kumimoji="1"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"/>
        <a:defRPr kumimoji="1" sz="2800">
          <a:solidFill>
            <a:srgbClr val="0033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 2" pitchFamily="18" charset="2"/>
        <a:buChar char="®"/>
        <a:defRPr kumimoji="1" sz="2400">
          <a:solidFill>
            <a:srgbClr val="0066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Arial" charset="0"/>
        <a:buChar char="►"/>
        <a:defRPr kumimoji="1" sz="2000">
          <a:solidFill>
            <a:srgbClr val="4D4D4D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5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fd-dennou.org/library/dcpa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惑星大気大循環</a:t>
            </a:r>
            <a:r>
              <a:rPr lang="ja-JP" altLang="en-US" dirty="0" smtClean="0"/>
              <a:t>モデル </a:t>
            </a:r>
            <a:r>
              <a:rPr lang="en-US" altLang="ja-JP" dirty="0" smtClean="0"/>
              <a:t>DCPAM </a:t>
            </a:r>
            <a:r>
              <a:rPr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292600"/>
            <a:ext cx="5904656" cy="1752600"/>
          </a:xfrm>
        </p:spPr>
        <p:txBody>
          <a:bodyPr/>
          <a:lstStyle/>
          <a:p>
            <a:r>
              <a:rPr kumimoji="1" lang="ja-JP" altLang="en-US" sz="2400" dirty="0" smtClean="0"/>
              <a:t>高橋芳幸</a:t>
            </a:r>
            <a:r>
              <a:rPr kumimoji="1" lang="en-US" altLang="ja-JP" sz="2400" baseline="30000" dirty="0" smtClean="0"/>
              <a:t>1</a:t>
            </a:r>
            <a:r>
              <a:rPr kumimoji="1" lang="en-US" altLang="ja-JP" sz="2400" dirty="0" smtClean="0"/>
              <a:t>, </a:t>
            </a:r>
          </a:p>
          <a:p>
            <a:r>
              <a:rPr kumimoji="1" lang="ja-JP" altLang="en-US" sz="2400" dirty="0" smtClean="0"/>
              <a:t>地球流体</a:t>
            </a:r>
            <a:r>
              <a:rPr lang="ja-JP" altLang="en-US" sz="2400" dirty="0"/>
              <a:t>電脳</a:t>
            </a:r>
            <a:r>
              <a:rPr lang="ja-JP" altLang="en-US" sz="2400" dirty="0" smtClean="0"/>
              <a:t>倶楽部 </a:t>
            </a:r>
            <a:r>
              <a:rPr kumimoji="1" lang="en-US" altLang="ja-JP" sz="2400" dirty="0" err="1" smtClean="0"/>
              <a:t>dcmodel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プロジェクト</a:t>
            </a:r>
            <a:endParaRPr kumimoji="1" lang="en-US" altLang="ja-JP" sz="2400" baseline="30000" dirty="0" smtClean="0"/>
          </a:p>
          <a:p>
            <a:r>
              <a:rPr kumimoji="1" lang="en-US" altLang="ja-JP" sz="1600" dirty="0" smtClean="0"/>
              <a:t>1.</a:t>
            </a:r>
            <a:r>
              <a:rPr lang="zh-CN" altLang="en-US" sz="1600" dirty="0"/>
              <a:t>神戸大学大学院理学</a:t>
            </a:r>
            <a:r>
              <a:rPr lang="zh-CN" altLang="en-US" sz="1600" dirty="0" smtClean="0"/>
              <a:t>研究科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422563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DCPAM </a:t>
            </a:r>
            <a:r>
              <a:rPr lang="ja-JP" altLang="en-US" dirty="0" smtClean="0"/>
              <a:t>の設計方針と現状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DCPAM </a:t>
            </a:r>
            <a:r>
              <a:rPr lang="ja-JP" altLang="en-US" dirty="0" smtClean="0"/>
              <a:t>は </a:t>
            </a:r>
            <a:r>
              <a:rPr lang="en-US" altLang="ja-JP" dirty="0" err="1" smtClean="0"/>
              <a:t>dcmodel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の一部として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次のようなモデルを目指して開発中</a:t>
            </a:r>
            <a:r>
              <a:rPr lang="en-US" altLang="ja-JP" dirty="0" smtClean="0"/>
              <a:t>.</a:t>
            </a:r>
          </a:p>
          <a:p>
            <a:pPr lvl="1"/>
            <a:r>
              <a:rPr lang="ja-JP" altLang="en-US" dirty="0"/>
              <a:t>様々な惑星の大気を一つのモデルで計算</a:t>
            </a:r>
            <a:r>
              <a:rPr lang="en-US" altLang="ja-JP" dirty="0"/>
              <a:t>.</a:t>
            </a:r>
          </a:p>
          <a:p>
            <a:pPr lvl="2"/>
            <a:r>
              <a:rPr lang="ja-JP" altLang="en-US" dirty="0" smtClean="0"/>
              <a:t>完成</a:t>
            </a:r>
            <a:r>
              <a:rPr lang="ja-JP" altLang="en-US" dirty="0"/>
              <a:t>しているわけではない</a:t>
            </a:r>
            <a:r>
              <a:rPr lang="ja-JP" altLang="en-US" dirty="0" smtClean="0"/>
              <a:t>が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/>
            <a:r>
              <a:rPr lang="ja-JP" altLang="en-US" dirty="0" smtClean="0"/>
              <a:t>他のモデルと共通のライブラリを使用</a:t>
            </a:r>
            <a:r>
              <a:rPr lang="en-US" altLang="ja-JP" dirty="0" smtClean="0"/>
              <a:t>, </a:t>
            </a:r>
          </a:p>
          <a:p>
            <a:pPr lvl="2"/>
            <a:r>
              <a:rPr lang="ja-JP" altLang="en-US" dirty="0" smtClean="0"/>
              <a:t>入出力は </a:t>
            </a:r>
            <a:r>
              <a:rPr lang="en-US" altLang="ja-JP" dirty="0" err="1" smtClean="0"/>
              <a:t>gtool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を使用</a:t>
            </a:r>
            <a:r>
              <a:rPr lang="en-US" altLang="ja-JP" dirty="0" smtClean="0"/>
              <a:t>, </a:t>
            </a:r>
            <a:r>
              <a:rPr kumimoji="1" lang="ja-JP" altLang="en-US" dirty="0" smtClean="0"/>
              <a:t>スペクトル変換には </a:t>
            </a:r>
            <a:r>
              <a:rPr lang="en-US" altLang="ja-JP" dirty="0" err="1" smtClean="0"/>
              <a:t>spmodel</a:t>
            </a:r>
            <a:r>
              <a:rPr lang="en-US" altLang="ja-JP" dirty="0" smtClean="0"/>
              <a:t> library (</a:t>
            </a:r>
            <a:r>
              <a:rPr kumimoji="1" lang="en-US" altLang="ja-JP" dirty="0" err="1" smtClean="0"/>
              <a:t>spml</a:t>
            </a:r>
            <a:r>
              <a:rPr kumimoji="1" lang="en-US" altLang="ja-JP" dirty="0" smtClean="0"/>
              <a:t>)</a:t>
            </a:r>
            <a:r>
              <a:rPr lang="ja-JP" altLang="en-US" dirty="0" smtClean="0"/>
              <a:t> を使用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内部で </a:t>
            </a:r>
            <a:r>
              <a:rPr kumimoji="1" lang="en-US" altLang="ja-JP" dirty="0" err="1" smtClean="0"/>
              <a:t>ispack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を使用</a:t>
            </a:r>
            <a:r>
              <a:rPr kumimoji="1" lang="en-US" altLang="ja-JP" dirty="0" smtClean="0"/>
              <a:t>),</a:t>
            </a:r>
          </a:p>
          <a:p>
            <a:pPr lvl="2"/>
            <a:r>
              <a:rPr lang="en-US" altLang="ja-JP" dirty="0" err="1" smtClean="0"/>
              <a:t>dcmodel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の他のモデルを使った経験のある人には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計算内容を知る敷居</a:t>
            </a:r>
            <a:r>
              <a:rPr lang="ja-JP" altLang="en-US" smtClean="0"/>
              <a:t>が下がること</a:t>
            </a:r>
            <a:r>
              <a:rPr lang="ja-JP" altLang="en-US" dirty="0" smtClean="0"/>
              <a:t>を期待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計算内容に関する文書を付属</a:t>
            </a:r>
            <a:r>
              <a:rPr lang="en-US" altLang="ja-JP" dirty="0" smtClean="0"/>
              <a:t>, 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何を計算しているのか</a:t>
            </a:r>
            <a:r>
              <a:rPr lang="ja-JP" altLang="en-US" dirty="0"/>
              <a:t>が</a:t>
            </a:r>
            <a:r>
              <a:rPr lang="ja-JP" altLang="en-US" dirty="0" smtClean="0"/>
              <a:t>わかるように </a:t>
            </a:r>
            <a:r>
              <a:rPr lang="en-US" altLang="ja-JP" dirty="0" smtClean="0"/>
              <a:t>/ </a:t>
            </a:r>
            <a:r>
              <a:rPr lang="ja-JP" altLang="en-US" dirty="0" smtClean="0"/>
              <a:t>学べるように</a:t>
            </a:r>
            <a:r>
              <a:rPr lang="en-US" altLang="ja-JP" dirty="0" smtClean="0"/>
              <a:t>.</a:t>
            </a:r>
          </a:p>
          <a:p>
            <a:pPr lvl="2"/>
            <a:r>
              <a:rPr lang="ja-JP" altLang="en-US" dirty="0" smtClean="0"/>
              <a:t>努力中</a:t>
            </a:r>
            <a:r>
              <a:rPr lang="en-US" altLang="ja-JP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5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モデル概要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ja-JP" altLang="en-US" dirty="0" smtClean="0"/>
              <a:t>移流過程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プリミティブ</a:t>
            </a:r>
            <a:r>
              <a:rPr kumimoji="1" lang="ja-JP" altLang="en-US" dirty="0"/>
              <a:t>方程式</a:t>
            </a:r>
            <a:r>
              <a:rPr kumimoji="1" lang="ja-JP" altLang="en-US" dirty="0" smtClean="0"/>
              <a:t>系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鉛直静水圧近似</a:t>
            </a:r>
            <a:endParaRPr kumimoji="1" lang="en-US" altLang="ja-JP" dirty="0" smtClean="0"/>
          </a:p>
          <a:p>
            <a:r>
              <a:rPr lang="ja-JP" altLang="en-US" dirty="0"/>
              <a:t>放射</a:t>
            </a:r>
            <a:r>
              <a:rPr lang="ja-JP" altLang="en-US" dirty="0" smtClean="0"/>
              <a:t>過程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地球放射モデル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火星</a:t>
            </a:r>
            <a:r>
              <a:rPr lang="ja-JP" altLang="en-US" dirty="0" smtClean="0"/>
              <a:t>放射モデル</a:t>
            </a:r>
            <a:endParaRPr lang="en-US" altLang="ja-JP" dirty="0" smtClean="0"/>
          </a:p>
          <a:p>
            <a:pPr lvl="1"/>
            <a:r>
              <a:rPr lang="ja-JP" altLang="en-US" dirty="0"/>
              <a:t>灰色放射モデル</a:t>
            </a:r>
            <a:endParaRPr lang="en-US" altLang="ja-JP" dirty="0" smtClean="0"/>
          </a:p>
          <a:p>
            <a:r>
              <a:rPr kumimoji="1" lang="ja-JP" altLang="en-US" dirty="0"/>
              <a:t>乱流混合</a:t>
            </a:r>
            <a:r>
              <a:rPr kumimoji="1" lang="ja-JP" altLang="en-US" dirty="0" smtClean="0"/>
              <a:t>過程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Mellor and Yamada (1982) level 2 or 2.5</a:t>
            </a:r>
          </a:p>
          <a:p>
            <a:pPr lvl="1"/>
            <a:r>
              <a:rPr lang="ja-JP" altLang="en-US" dirty="0"/>
              <a:t>乾燥対流</a:t>
            </a:r>
            <a:r>
              <a:rPr lang="ja-JP" altLang="en-US" dirty="0" smtClean="0"/>
              <a:t>調節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Manabe</a:t>
            </a:r>
            <a:r>
              <a:rPr lang="en-US" altLang="ja-JP" dirty="0" smtClean="0"/>
              <a:t>, 1965)</a:t>
            </a:r>
          </a:p>
          <a:p>
            <a:pPr lvl="1"/>
            <a:r>
              <a:rPr lang="ja-JP" altLang="en-US" dirty="0" smtClean="0"/>
              <a:t>バルク法に依る地表面フラックス評価 </a:t>
            </a:r>
            <a:r>
              <a:rPr lang="en-US" altLang="ja-JP" dirty="0" smtClean="0"/>
              <a:t>(Louis et al., 1982; </a:t>
            </a:r>
            <a:r>
              <a:rPr lang="en-US" altLang="ja-JP" dirty="0" err="1" smtClean="0"/>
              <a:t>Beljaars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Holstlag</a:t>
            </a:r>
            <a:r>
              <a:rPr lang="en-US" altLang="ja-JP" dirty="0" smtClean="0"/>
              <a:t>, 1991)</a:t>
            </a:r>
            <a:endParaRPr kumimoji="1" lang="en-US" altLang="ja-JP" dirty="0" smtClean="0"/>
          </a:p>
          <a:p>
            <a:r>
              <a:rPr lang="ja-JP" altLang="en-US" dirty="0" smtClean="0"/>
              <a:t>凝結過程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Relaxed Arakawa-Schubert (1992)</a:t>
            </a:r>
          </a:p>
          <a:p>
            <a:pPr lvl="1"/>
            <a:r>
              <a:rPr lang="ja-JP" altLang="en-US" dirty="0" smtClean="0"/>
              <a:t>大規模凝結</a:t>
            </a:r>
            <a:endParaRPr lang="en-US" altLang="ja-JP" dirty="0" smtClean="0"/>
          </a:p>
          <a:p>
            <a:pPr lvl="1"/>
            <a:r>
              <a:rPr lang="ja-JP" altLang="en-US" dirty="0"/>
              <a:t>湿潤対流</a:t>
            </a:r>
            <a:r>
              <a:rPr lang="ja-JP" altLang="en-US" dirty="0" smtClean="0"/>
              <a:t>調節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Manabe</a:t>
            </a:r>
            <a:r>
              <a:rPr lang="en-US" altLang="ja-JP" dirty="0" smtClean="0"/>
              <a:t>, 1965)</a:t>
            </a:r>
          </a:p>
          <a:p>
            <a:r>
              <a:rPr lang="ja-JP" altLang="en-US" dirty="0" smtClean="0"/>
              <a:t>雲モデル</a:t>
            </a:r>
            <a:endParaRPr lang="en-US" altLang="ja-JP" dirty="0" smtClean="0"/>
          </a:p>
          <a:p>
            <a:r>
              <a:rPr lang="ja-JP" altLang="en-US" dirty="0" smtClean="0"/>
              <a:t>地</a:t>
            </a:r>
            <a:r>
              <a:rPr lang="ja-JP" altLang="en-US" dirty="0"/>
              <a:t>表面</a:t>
            </a:r>
            <a:r>
              <a:rPr lang="ja-JP" altLang="en-US" dirty="0" smtClean="0"/>
              <a:t>過程</a:t>
            </a:r>
            <a:endParaRPr lang="en-US" altLang="ja-JP" dirty="0" smtClean="0"/>
          </a:p>
          <a:p>
            <a:pPr lvl="1"/>
            <a:r>
              <a:rPr lang="ja-JP" altLang="en-US" dirty="0"/>
              <a:t>土壌熱伝導</a:t>
            </a:r>
            <a:r>
              <a:rPr lang="ja-JP" altLang="en-US" dirty="0" smtClean="0"/>
              <a:t>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バケツモデル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Manabe</a:t>
            </a:r>
            <a:r>
              <a:rPr lang="en-US" altLang="ja-JP" dirty="0" smtClean="0"/>
              <a:t>, 1969)</a:t>
            </a:r>
          </a:p>
        </p:txBody>
      </p:sp>
      <p:pic>
        <p:nvPicPr>
          <p:cNvPr id="30722" name="Picture 2" descr="C:\Users\yot\Documents\desktop\desktop\模式図\GCM-schematic\Earth-GCM-schematic-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8" y="2780928"/>
            <a:ext cx="206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ot\Documents\desktop\desktop\模式図\GCM-schematic\Mars-GCM-schematic-nodustloading-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07219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9512" y="17335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火星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7335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地球</a:t>
            </a:r>
            <a:endParaRPr kumimoji="1" lang="ja-JP" altLang="en-US" dirty="0"/>
          </a:p>
        </p:txBody>
      </p:sp>
      <p:pic>
        <p:nvPicPr>
          <p:cNvPr id="6" name="Picture 2" descr="C:\cygwin\home\yot\pov-ray\test03-ma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1" y="1589489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cygwin\home\yot\pov-ray\test03-ear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61" y="1589489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334417" y="2195170"/>
            <a:ext cx="2072190" cy="1338535"/>
            <a:chOff x="334417" y="3170585"/>
            <a:chExt cx="2072190" cy="1338535"/>
          </a:xfrm>
        </p:grpSpPr>
        <p:sp>
          <p:nvSpPr>
            <p:cNvPr id="4" name="正方形/長方形 3"/>
            <p:cNvSpPr/>
            <p:nvPr/>
          </p:nvSpPr>
          <p:spPr>
            <a:xfrm>
              <a:off x="910479" y="3170585"/>
              <a:ext cx="144016" cy="2584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>
              <a:stCxn id="4" idx="1"/>
            </p:cNvCxnSpPr>
            <p:nvPr/>
          </p:nvCxnSpPr>
          <p:spPr>
            <a:xfrm flipH="1">
              <a:off x="334417" y="3299793"/>
              <a:ext cx="576062" cy="1209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4" idx="3"/>
            </p:cNvCxnSpPr>
            <p:nvPr/>
          </p:nvCxnSpPr>
          <p:spPr>
            <a:xfrm>
              <a:off x="1054495" y="3299793"/>
              <a:ext cx="1352112" cy="1065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2505728" y="2209097"/>
            <a:ext cx="2072190" cy="1338535"/>
            <a:chOff x="2505728" y="3151854"/>
            <a:chExt cx="2072190" cy="1338535"/>
          </a:xfrm>
        </p:grpSpPr>
        <p:sp>
          <p:nvSpPr>
            <p:cNvPr id="31" name="正方形/長方形 30"/>
            <p:cNvSpPr/>
            <p:nvPr/>
          </p:nvSpPr>
          <p:spPr>
            <a:xfrm>
              <a:off x="3081790" y="3151854"/>
              <a:ext cx="144016" cy="2584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>
              <a:stCxn id="31" idx="1"/>
            </p:cNvCxnSpPr>
            <p:nvPr/>
          </p:nvCxnSpPr>
          <p:spPr>
            <a:xfrm flipH="1">
              <a:off x="2505728" y="3281062"/>
              <a:ext cx="576062" cy="1209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31" idx="3"/>
            </p:cNvCxnSpPr>
            <p:nvPr/>
          </p:nvCxnSpPr>
          <p:spPr>
            <a:xfrm>
              <a:off x="3225806" y="3281062"/>
              <a:ext cx="1352112" cy="1065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8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モデル</a:t>
            </a:r>
            <a:r>
              <a:rPr lang="ja-JP" altLang="en-US" sz="3600" dirty="0" smtClean="0"/>
              <a:t>概要</a:t>
            </a:r>
            <a:r>
              <a:rPr lang="en-US" altLang="ja-JP" sz="3600" dirty="0" smtClean="0"/>
              <a:t>: </a:t>
            </a:r>
            <a:r>
              <a:rPr lang="ja-JP" altLang="en-US" sz="3600" dirty="0" smtClean="0"/>
              <a:t>プリミティブ方程式系</a:t>
            </a:r>
            <a:endParaRPr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1472" y="1208946"/>
                <a:ext cx="80724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方程式系は</a:t>
                </a:r>
                <a:r>
                  <a:rPr lang="en-US" altLang="ja-JP" sz="2000" dirty="0" smtClean="0"/>
                  <a:t>, </a:t>
                </a:r>
                <a:r>
                  <a:rPr lang="ja-JP" altLang="en-US" sz="2000" dirty="0" smtClean="0"/>
                  <a:t>静水圧平衡を仮定し</a:t>
                </a:r>
                <a:r>
                  <a:rPr lang="en-US" altLang="ja-JP" sz="2000" dirty="0" smtClean="0"/>
                  <a:t>, </a:t>
                </a:r>
                <a:r>
                  <a:rPr lang="ja-JP" altLang="en-US" sz="2000" dirty="0" smtClean="0"/>
                  <a:t>鉛直方向に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/>
                      </a:rPr>
                      <m:t>𝜎</m:t>
                    </m:r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𝑝</m:t>
                    </m:r>
                    <m:r>
                      <a:rPr lang="en-US" altLang="ja-JP" sz="20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ym typeface="Symbol"/>
                  </a:rPr>
                  <a:t> </a:t>
                </a:r>
                <a:r>
                  <a:rPr lang="ja-JP" altLang="en-US" sz="2000" dirty="0" smtClean="0">
                    <a:sym typeface="Symbol"/>
                  </a:rPr>
                  <a:t>座標</a:t>
                </a:r>
                <a:r>
                  <a:rPr lang="ja-JP" altLang="en-US" sz="2000" dirty="0" smtClean="0">
                    <a:sym typeface="Symbol"/>
                  </a:rPr>
                  <a:t>を用いた</a:t>
                </a:r>
                <a:endParaRPr lang="en-US" altLang="ja-JP" sz="2000" dirty="0" smtClean="0">
                  <a:sym typeface="Symbol"/>
                </a:endParaRPr>
              </a:p>
              <a:p>
                <a:r>
                  <a:rPr lang="ja-JP" altLang="en-US" sz="2000" dirty="0" smtClean="0">
                    <a:sym typeface="Symbol"/>
                  </a:rPr>
                  <a:t>プリミティブ</a:t>
                </a:r>
                <a:r>
                  <a:rPr lang="ja-JP" altLang="en-US" sz="2000" dirty="0" smtClean="0">
                    <a:sym typeface="Symbol"/>
                  </a:rPr>
                  <a:t>方程式系</a:t>
                </a:r>
                <a:r>
                  <a:rPr lang="en-US" altLang="ja-JP" sz="2000" dirty="0" smtClean="0">
                    <a:sym typeface="Symbol"/>
                  </a:rPr>
                  <a:t>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1208946"/>
                <a:ext cx="8072494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31" t="-6034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65752" y="1998770"/>
                <a:ext cx="6839245" cy="3590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kumimoji="1" lang="ja-JP" alt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ja-JP" altLang="en-US" i="1">
                            <a:latin typeface="Cambria Math"/>
                          </a:rPr>
                          <m:t>𝜕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kumimoji="1" lang="en-US" altLang="ja-JP" b="0" i="0" smtClean="0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kumimoji="1" lang="en-US" altLang="ja-JP" b="0" i="1" smtClean="0">
                            <a:latin typeface="Cambria Math"/>
                          </a:rPr>
                          <m:t>.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altLang="ja-JP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ja-JP" altLang="en-US" b="0" i="1" smtClean="0">
                            <a:latin typeface="Cambria Math"/>
                          </a:rPr>
                          <m:t>𝜎</m:t>
                        </m:r>
                      </m:e>
                    </m:acc>
                    <m:f>
                      <m:f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i="1" smtClean="0">
                            <a:latin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kumimoji="1" lang="en-US" altLang="ja-JP" i="1" smtClean="0">
                            <a:latin typeface="Cambria Math"/>
                          </a:rPr>
                          <m:t>𝜕</m:t>
                        </m:r>
                        <m:r>
                          <a:rPr kumimoji="1" lang="ja-JP" alt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en-US" altLang="ja-JP" b="0" i="1" smtClean="0">
                        <a:latin typeface="Cambria Math"/>
                      </a:rPr>
                      <m:t>−</m:t>
                    </m:r>
                    <m:r>
                      <a:rPr lang="en-US" altLang="ja-JP" b="0" i="1" smtClean="0">
                        <a:latin typeface="Cambria Math"/>
                      </a:rPr>
                      <m:t>𝑓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kumimoji="1" lang="en-US" altLang="ja-JP" i="1" smtClean="0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ja-JP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altLang="ja-JP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ja-JP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el-GR" altLang="ja-JP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𝑅𝑇</m:t>
                        </m:r>
                      </m:num>
                      <m:den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ja-JP" i="1">
                        <a:latin typeface="Cambria Math"/>
                        <a:ea typeface="Cambria Math"/>
                      </a:rPr>
                      <m:t>𝛻</m:t>
                    </m:r>
                    <m:sSub>
                      <m:sSubPr>
                        <m:ctrlPr>
                          <a:rPr lang="en-US" altLang="ja-JP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altLang="ja-JP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a:rPr lang="ja-JP" altLang="en-US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r>
                        <a:rPr lang="en-US" altLang="ja-JP">
                          <a:latin typeface="Cambria Math"/>
                        </a:rPr>
                        <m:t>=</m:t>
                      </m:r>
                      <m:r>
                        <a:rPr lang="en-US" altLang="ja-JP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ja-JP" alt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ja-JP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ja-JP" i="1">
                              <a:latin typeface="Cambria Math"/>
                            </a:rPr>
                            <m:t>.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ja-JP" alt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f>
                        <m:f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ja-JP" i="1" smtClean="0">
                              <a:latin typeface="Cambria Math"/>
                            </a:rPr>
                            <m:t>𝜕</m:t>
                          </m:r>
                          <m:r>
                            <a:rPr lang="ja-JP" altLang="en-US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ja-JP" altLang="en-US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n-US" altLang="ja-JP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ja-JP">
                          <a:latin typeface="Cambria Math"/>
                        </a:rPr>
                        <m:t>=−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ja-JP" alt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ja-JP" altLang="en-US" i="1" smtClean="0">
                              <a:latin typeface="Cambria Math"/>
                              <a:ea typeface="Cambria Math"/>
                            </a:rPr>
                            <m:t>𝜕𝜎</m:t>
                          </m:r>
                        </m:den>
                      </m:f>
                      <m:d>
                        <m:d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en-US" altLang="ja-JP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ja-JP" altLang="en-US" i="1">
                              <a:latin typeface="Cambria Math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ja-JP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altLang="ja-JP" i="1">
                              <a:latin typeface="Cambria Math"/>
                            </a:rPr>
                            <m:t>.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ja-JP" alt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acc>
                      <m:f>
                        <m:f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ja-JP" i="1" smtClean="0">
                              <a:latin typeface="Cambria Math"/>
                            </a:rPr>
                            <m:t>𝜕</m:t>
                          </m:r>
                          <m:r>
                            <a:rPr lang="ja-JP" altLang="en-US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ea typeface="Cambria Math"/>
                </a:endParaRPr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52" y="1998770"/>
                <a:ext cx="6839245" cy="3590470"/>
              </a:xfrm>
              <a:prstGeom prst="rect">
                <a:avLst/>
              </a:prstGeom>
              <a:blipFill rotWithShape="1">
                <a:blip r:embed="rId4"/>
                <a:stretch>
                  <a:fillRect t="-1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39270" y="5341104"/>
                <a:ext cx="8181202" cy="10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ja-JP" sz="1800" i="1" smtClean="0">
                              <a:latin typeface="Cambria Math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1800" b="0" i="1" smtClean="0">
                              <a:latin typeface="Cambria Math"/>
                              <a:ea typeface="+mn-ea"/>
                            </a:rPr>
                            <m:t>𝑢</m:t>
                          </m:r>
                        </m:e>
                      </m:acc>
                      <m:r>
                        <m:rPr>
                          <m:nor/>
                        </m:rPr>
                        <a:rPr kumimoji="1" lang="en-US" altLang="ja-JP" sz="1800" b="0" i="0" smtClean="0">
                          <a:latin typeface="+mn-ea"/>
                          <a:ea typeface="+mn-ea"/>
                        </a:rPr>
                        <m:t> </m:t>
                      </m:r>
                      <m:r>
                        <a:rPr kumimoji="1" lang="ja-JP" altLang="en-US" sz="1800" b="0" i="1" smtClean="0">
                          <a:latin typeface="Cambria Math"/>
                          <a:ea typeface="+mn-ea"/>
                        </a:rPr>
                        <m:t>は</m:t>
                      </m:r>
                      <m:r>
                        <a:rPr lang="ja-JP" altLang="en-US" sz="1800" i="1">
                          <a:latin typeface="Cambria Math"/>
                          <a:ea typeface="+mn-ea"/>
                        </a:rPr>
                        <m:t>水平風</m:t>
                      </m:r>
                      <m:r>
                        <a:rPr lang="ja-JP" altLang="en-US" sz="1800" b="0" i="1" smtClean="0">
                          <a:latin typeface="Cambria Math"/>
                          <a:ea typeface="+mn-ea"/>
                        </a:rPr>
                        <m:t>速</m:t>
                      </m:r>
                      <m:r>
                        <m:rPr>
                          <m:nor/>
                        </m:rPr>
                        <a:rPr kumimoji="1" lang="en-US" altLang="ja-JP" sz="1800" b="0" i="0" smtClean="0">
                          <a:latin typeface="+mn-ea"/>
                          <a:ea typeface="+mn-ea"/>
                        </a:rPr>
                        <m:t>, </m:t>
                      </m:r>
                      <m:r>
                        <a:rPr kumimoji="1" lang="en-US" altLang="ja-JP" sz="1800" b="0" i="1" smtClean="0">
                          <a:latin typeface="Cambria Math"/>
                          <a:ea typeface="+mn-ea"/>
                        </a:rPr>
                        <m:t>𝑝</m:t>
                      </m:r>
                      <m:r>
                        <a:rPr kumimoji="1" lang="en-US" altLang="ja-JP" sz="1800" b="0" i="1" smtClean="0">
                          <a:latin typeface="Cambria Math"/>
                          <a:ea typeface="+mn-ea"/>
                        </a:rPr>
                        <m:t> </m:t>
                      </m:r>
                      <m:r>
                        <a:rPr kumimoji="1" lang="ja-JP" altLang="en-US" sz="1800" b="0" i="1" smtClean="0">
                          <a:latin typeface="Cambria Math"/>
                          <a:ea typeface="+mn-ea"/>
                        </a:rPr>
                        <m:t>は</m:t>
                      </m:r>
                      <m:r>
                        <a:rPr lang="ja-JP" altLang="en-US" sz="1800" i="1">
                          <a:latin typeface="Cambria Math"/>
                          <a:ea typeface="+mn-ea"/>
                        </a:rPr>
                        <m:t>気圧</m:t>
                      </m:r>
                      <m:r>
                        <m:rPr>
                          <m:nor/>
                        </m:rPr>
                        <a:rPr kumimoji="1" lang="en-US" altLang="ja-JP" sz="1800" b="0" i="0" smtClean="0">
                          <a:latin typeface="+mn-ea"/>
                          <a:ea typeface="+mn-ea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1800" b="0" i="1" smtClean="0">
                              <a:latin typeface="Cambria Math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ja-JP" sz="1800" b="0" i="1" smtClean="0"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1800" b="0" i="1" smtClean="0">
                              <a:latin typeface="Cambria Math"/>
                              <a:ea typeface="+mn-ea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sz="1800" b="0" i="1" smtClean="0">
                          <a:latin typeface="Cambria Math"/>
                          <a:ea typeface="+mn-ea"/>
                        </a:rPr>
                        <m:t> </m:t>
                      </m:r>
                      <m:r>
                        <a:rPr kumimoji="1" lang="ja-JP" altLang="en-US" sz="1800" b="0" i="1" smtClean="0">
                          <a:latin typeface="Cambria Math"/>
                          <a:ea typeface="+mn-ea"/>
                        </a:rPr>
                        <m:t>は</m:t>
                      </m:r>
                      <m:r>
                        <a:rPr lang="ja-JP" altLang="en-US" sz="1800" i="1">
                          <a:latin typeface="Cambria Math"/>
                          <a:ea typeface="+mn-ea"/>
                        </a:rPr>
                        <m:t>惑星表面気圧</m:t>
                      </m:r>
                      <m:r>
                        <m:rPr>
                          <m:nor/>
                        </m:rPr>
                        <a:rPr kumimoji="1" lang="en-US" altLang="ja-JP" sz="1800" b="0" i="0" smtClean="0">
                          <a:latin typeface="+mn-ea"/>
                          <a:ea typeface="+mn-ea"/>
                        </a:rPr>
                        <m:t>,</m:t>
                      </m:r>
                      <m:r>
                        <a:rPr kumimoji="1" lang="en-US" altLang="ja-JP" sz="1800" b="0" i="0" smtClean="0">
                          <a:latin typeface="Cambria Math"/>
                          <a:ea typeface="+mn-ea"/>
                        </a:rPr>
                        <m:t> </m:t>
                      </m:r>
                      <m:r>
                        <a:rPr kumimoji="1" lang="en-US" altLang="ja-JP" sz="1800" b="0" i="1" dirty="0" smtClean="0">
                          <a:latin typeface="Cambria Math"/>
                          <a:ea typeface="+mn-ea"/>
                        </a:rPr>
                        <m:t>𝑇</m:t>
                      </m:r>
                      <m:r>
                        <a:rPr kumimoji="1" lang="en-US" altLang="ja-JP" sz="1800" b="0" i="1" dirty="0" smtClean="0">
                          <a:latin typeface="Cambria Math"/>
                          <a:ea typeface="+mn-ea"/>
                        </a:rPr>
                        <m:t> </m:t>
                      </m:r>
                      <m:r>
                        <a:rPr kumimoji="1" lang="ja-JP" altLang="en-US" sz="1800" b="0" i="1" dirty="0" smtClean="0">
                          <a:latin typeface="Cambria Math"/>
                          <a:ea typeface="+mn-ea"/>
                        </a:rPr>
                        <m:t>は</m:t>
                      </m:r>
                      <m:r>
                        <a:rPr lang="ja-JP" altLang="en-US" sz="1800" i="1" dirty="0">
                          <a:latin typeface="Cambria Math"/>
                          <a:ea typeface="+mn-ea"/>
                        </a:rPr>
                        <m:t>温度</m:t>
                      </m:r>
                      <m:r>
                        <m:rPr>
                          <m:nor/>
                        </m:rPr>
                        <a:rPr kumimoji="1" lang="en-US" altLang="ja-JP" sz="1800" b="0" i="0" dirty="0" smtClean="0">
                          <a:latin typeface="+mn-ea"/>
                          <a:ea typeface="+mn-ea"/>
                        </a:rPr>
                        <m:t>, </m:t>
                      </m:r>
                      <m:r>
                        <a:rPr kumimoji="1" lang="en-US" altLang="ja-JP" sz="1800" b="0" i="1" dirty="0" smtClean="0">
                          <a:latin typeface="Cambria Math"/>
                          <a:ea typeface="+mn-ea"/>
                        </a:rPr>
                        <m:t>𝑞</m:t>
                      </m:r>
                      <m:r>
                        <a:rPr kumimoji="1" lang="en-US" altLang="ja-JP" sz="1800" b="0" i="1" dirty="0" smtClean="0">
                          <a:latin typeface="Cambria Math"/>
                          <a:ea typeface="+mn-ea"/>
                        </a:rPr>
                        <m:t> </m:t>
                      </m:r>
                      <m:r>
                        <a:rPr kumimoji="1" lang="ja-JP" altLang="en-US" sz="1800" b="0" i="1" dirty="0" smtClean="0">
                          <a:latin typeface="Cambria Math"/>
                          <a:ea typeface="+mn-ea"/>
                        </a:rPr>
                        <m:t>は</m:t>
                      </m:r>
                      <m:r>
                        <a:rPr lang="ja-JP" altLang="en-US" sz="1800" i="1" dirty="0">
                          <a:latin typeface="Cambria Math"/>
                          <a:ea typeface="+mn-ea"/>
                        </a:rPr>
                        <m:t>物質の</m:t>
                      </m:r>
                      <m:r>
                        <a:rPr lang="ja-JP" altLang="en-US" sz="1800" i="1" dirty="0" smtClean="0">
                          <a:latin typeface="Cambria Math"/>
                          <a:ea typeface="+mn-ea"/>
                        </a:rPr>
                        <m:t>混合比</m:t>
                      </m:r>
                      <m:r>
                        <a:rPr lang="en-US" altLang="ja-JP" sz="1800" b="0" i="1" dirty="0" smtClean="0">
                          <a:latin typeface="Cambria Math"/>
                          <a:ea typeface="+mn-ea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1" lang="el-GR" altLang="ja-JP" sz="1800" b="0" i="1" dirty="0" smtClean="0">
                          <a:latin typeface="Cambria Math"/>
                          <a:ea typeface="+mn-ea"/>
                        </a:rPr>
                        <m:t>Φ</m:t>
                      </m:r>
                      <m:r>
                        <a:rPr kumimoji="1" lang="en-US" altLang="ja-JP" sz="1800" b="0" i="1" dirty="0" smtClean="0">
                          <a:latin typeface="Cambria Math"/>
                          <a:ea typeface="+mn-ea"/>
                        </a:rPr>
                        <m:t> </m:t>
                      </m:r>
                      <m:r>
                        <a:rPr kumimoji="1" lang="ja-JP" altLang="en-US" sz="1800" b="0" i="1" dirty="0" smtClean="0">
                          <a:latin typeface="Cambria Math"/>
                          <a:ea typeface="+mn-ea"/>
                        </a:rPr>
                        <m:t>は</m:t>
                      </m:r>
                    </m:oMath>
                  </m:oMathPara>
                </a14:m>
                <a:endParaRPr kumimoji="1" lang="en-US" altLang="ja-JP" sz="1800" b="0" i="1" dirty="0" smtClean="0">
                  <a:latin typeface="+mn-ea"/>
                  <a:ea typeface="+mn-ea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1800" i="1" dirty="0">
                        <a:latin typeface="Cambria Math"/>
                        <a:ea typeface="+mn-ea"/>
                      </a:rPr>
                      <m:t>ジオポテンシャル</m:t>
                    </m:r>
                    <m:r>
                      <m:rPr>
                        <m:nor/>
                      </m:rPr>
                      <a:rPr kumimoji="1" lang="en-US" altLang="ja-JP" sz="1800" b="0" i="0" dirty="0" smtClean="0">
                        <a:latin typeface="+mn-ea"/>
                        <a:ea typeface="+mn-ea"/>
                      </a:rPr>
                      <m:t>, 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 </m:t>
                    </m:r>
                    <m:r>
                      <a:rPr kumimoji="1" lang="ja-JP" altLang="en-US" sz="1800" b="0" i="1" dirty="0" smtClean="0">
                        <a:latin typeface="Cambria Math"/>
                        <a:ea typeface="+mn-ea"/>
                      </a:rPr>
                      <m:t>𝜅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=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𝑅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/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/>
                            <a:ea typeface="+mn-ea"/>
                          </a:rPr>
                          <m:t>𝐶</m:t>
                        </m:r>
                      </m:e>
                      <m:sub>
                        <m:r>
                          <a:rPr lang="en-US" altLang="ja-JP" sz="1800" i="1" dirty="0">
                            <a:latin typeface="Cambria Math"/>
                            <a:ea typeface="+mn-ea"/>
                          </a:rPr>
                          <m:t>𝑝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1800" b="0" i="0" dirty="0" smtClean="0">
                        <a:latin typeface="+mn-ea"/>
                        <a:ea typeface="+mn-ea"/>
                      </a:rPr>
                      <m:t>, 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𝑅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 </m:t>
                    </m:r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は気体定数</m:t>
                    </m:r>
                    <m:r>
                      <m:rPr>
                        <m:nor/>
                      </m:rPr>
                      <a:rPr kumimoji="1" lang="en-US" altLang="ja-JP" sz="1800" b="0" i="0" dirty="0" smtClean="0">
                        <a:latin typeface="+mn-ea"/>
                        <a:ea typeface="+mn-ea"/>
                      </a:rPr>
                      <m:t>, </m:t>
                    </m:r>
                    <m:sSub>
                      <m:sSubPr>
                        <m:ctrlPr>
                          <a:rPr kumimoji="1" lang="en-US" altLang="ja-JP" sz="1800" b="0" i="1" dirty="0" smtClean="0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1800" b="0" i="1" dirty="0" smtClean="0">
                            <a:latin typeface="Cambria Math"/>
                            <a:ea typeface="+mn-ea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1800" b="0" i="1" dirty="0" smtClean="0">
                            <a:latin typeface="Cambria Math"/>
                            <a:ea typeface="+mn-ea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sz="1800" b="0" i="0" dirty="0" smtClean="0">
                    <a:latin typeface="+mn-ea"/>
                    <a:ea typeface="+mn-ea"/>
                  </a:rPr>
                  <a:t> </a:t>
                </a:r>
                <a:r>
                  <a:rPr kumimoji="1" lang="ja-JP" altLang="en-US" sz="1800" b="0" i="0" dirty="0" smtClean="0">
                    <a:latin typeface="+mn-ea"/>
                    <a:ea typeface="+mn-ea"/>
                  </a:rPr>
                  <a:t>は定圧比熱</a:t>
                </a:r>
                <a:r>
                  <a:rPr kumimoji="1" lang="en-US" altLang="ja-JP" sz="1800" b="0" i="0" dirty="0" smtClean="0">
                    <a:latin typeface="+mn-ea"/>
                    <a:ea typeface="+mn-ea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1800" b="0" i="1" dirty="0" smtClean="0">
                        <a:latin typeface="Cambria Math"/>
                        <a:ea typeface="+mn-ea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ja-JP" sz="1800" i="1">
                            <a:latin typeface="Cambria Math"/>
                            <a:ea typeface="+mn-ea"/>
                          </a:rPr>
                        </m:ctrlPr>
                      </m:accPr>
                      <m:e>
                        <m:r>
                          <a:rPr lang="en-US" altLang="ja-JP" sz="1800" b="0" i="1" smtClean="0">
                            <a:latin typeface="Cambria Math"/>
                            <a:ea typeface="+mn-ea"/>
                          </a:rPr>
                          <m:t>𝐹</m:t>
                        </m:r>
                      </m:e>
                    </m:acc>
                    <m:r>
                      <a:rPr lang="en-US" altLang="ja-JP" sz="1800" b="0" i="1" smtClean="0">
                        <a:latin typeface="Cambria Math"/>
                        <a:ea typeface="+mn-ea"/>
                      </a:rPr>
                      <m:t> ,</m:t>
                    </m:r>
                    <m:r>
                      <m:rPr>
                        <m:nor/>
                      </m:rPr>
                      <a:rPr lang="en-US" altLang="ja-JP" sz="1800" b="0" i="0" smtClean="0">
                        <a:latin typeface="+mn-ea"/>
                        <a:ea typeface="+mn-ea"/>
                      </a:rPr>
                      <m:t> </m:t>
                    </m:r>
                    <m:r>
                      <a:rPr lang="en-US" altLang="ja-JP" sz="1800" b="0" i="1" smtClean="0">
                        <a:latin typeface="Cambria Math"/>
                        <a:ea typeface="+mn-ea"/>
                      </a:rPr>
                      <m:t>𝑄</m:t>
                    </m:r>
                    <m:r>
                      <a:rPr lang="en-US" altLang="ja-JP" sz="1800" b="0" i="1" smtClean="0">
                        <a:latin typeface="Cambria Math"/>
                        <a:ea typeface="+mn-ea"/>
                      </a:rPr>
                      <m:t>,  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/>
                            <a:ea typeface="+mn-ea"/>
                          </a:rPr>
                          <m:t>𝑞</m:t>
                        </m:r>
                      </m:sub>
                    </m:sSub>
                    <m:r>
                      <a:rPr lang="en-US" altLang="ja-JP" sz="1800" b="0" i="1" smtClean="0">
                        <a:latin typeface="Cambria Math"/>
                        <a:ea typeface="+mn-ea"/>
                      </a:rPr>
                      <m:t> </m:t>
                    </m:r>
                    <m:r>
                      <a:rPr lang="ja-JP" altLang="en-US" sz="1800" b="0" i="1" smtClean="0">
                        <a:latin typeface="Cambria Math"/>
                        <a:ea typeface="+mn-ea"/>
                      </a:rPr>
                      <m:t>は</m:t>
                    </m:r>
                    <m:r>
                      <a:rPr lang="ja-JP" altLang="en-US" sz="1800" i="1">
                        <a:latin typeface="Cambria Math"/>
                        <a:ea typeface="+mn-ea"/>
                      </a:rPr>
                      <m:t>それ</m:t>
                    </m:r>
                  </m:oMath>
                </a14:m>
                <a:endParaRPr lang="en-US" altLang="ja-JP" sz="1800" i="1" dirty="0" smtClean="0">
                  <a:latin typeface="+mn-ea"/>
                  <a:ea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800" i="1">
                          <a:latin typeface="Cambria Math"/>
                          <a:ea typeface="+mn-ea"/>
                        </a:rPr>
                        <m:t>ぞれ摩擦</m:t>
                      </m:r>
                      <m:r>
                        <a:rPr lang="en-US" altLang="ja-JP" sz="1800" b="0" i="1" smtClean="0">
                          <a:latin typeface="Cambria Math"/>
                          <a:ea typeface="+mn-ea"/>
                        </a:rPr>
                        <m:t>, </m:t>
                      </m:r>
                      <m:r>
                        <a:rPr lang="ja-JP" altLang="en-US" sz="1800" b="0" i="1" smtClean="0">
                          <a:latin typeface="Cambria Math"/>
                          <a:ea typeface="+mn-ea"/>
                        </a:rPr>
                        <m:t>非</m:t>
                      </m:r>
                      <m:r>
                        <a:rPr lang="ja-JP" altLang="en-US" sz="1800" i="1">
                          <a:latin typeface="Cambria Math"/>
                          <a:ea typeface="+mn-ea"/>
                        </a:rPr>
                        <m:t>断熱加熱</m:t>
                      </m:r>
                      <m:r>
                        <a:rPr lang="en-US" altLang="ja-JP" sz="1800" b="0" i="1" smtClean="0">
                          <a:latin typeface="Cambria Math"/>
                          <a:ea typeface="+mn-ea"/>
                        </a:rPr>
                        <m:t>, </m:t>
                      </m:r>
                      <m:r>
                        <a:rPr lang="ja-JP" altLang="en-US" sz="1800" i="1">
                          <a:latin typeface="Cambria Math"/>
                          <a:ea typeface="+mn-ea"/>
                        </a:rPr>
                        <m:t>物質の生成・消滅</m:t>
                      </m:r>
                      <m:r>
                        <a:rPr lang="ja-JP" altLang="en-US" sz="1800" i="1" smtClean="0">
                          <a:latin typeface="Cambria Math"/>
                          <a:ea typeface="+mn-ea"/>
                        </a:rPr>
                        <m:t>である</m:t>
                      </m:r>
                      <m:r>
                        <m:rPr>
                          <m:nor/>
                        </m:rPr>
                        <a:rPr lang="en-US" altLang="ja-JP" sz="1800" b="0" i="0" smtClean="0">
                          <a:latin typeface="+mn-ea"/>
                          <a:ea typeface="+mn-ea"/>
                        </a:rPr>
                        <m:t>.</m:t>
                      </m:r>
                    </m:oMath>
                  </m:oMathPara>
                </a14:m>
                <a:endParaRPr kumimoji="1" lang="en-US" altLang="ja-JP" sz="1800" b="0" i="0" dirty="0" smtClean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0" y="5341104"/>
                <a:ext cx="8181202" cy="1022203"/>
              </a:xfrm>
              <a:prstGeom prst="rect">
                <a:avLst/>
              </a:prstGeom>
              <a:blipFill rotWithShape="1">
                <a:blip r:embed="rId5"/>
                <a:stretch>
                  <a:fillRect l="-298" b="-2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940152" y="3907486"/>
                <a:ext cx="2703814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800" i="1" smtClean="0">
                          <a:latin typeface="Cambria Math"/>
                        </a:rPr>
                        <m:t>境界条件</m:t>
                      </m:r>
                      <m:r>
                        <m:rPr>
                          <m:nor/>
                        </m:rPr>
                        <a:rPr lang="en-US" altLang="ja-JP" sz="1800" b="0" i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altLang="ja-JP" sz="18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1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ja-JP" altLang="en-US" sz="1800" i="1">
                              <a:latin typeface="Cambria Math"/>
                            </a:rPr>
                            <m:t>𝜎</m:t>
                          </m:r>
                        </m:e>
                      </m:acc>
                      <m:r>
                        <a:rPr lang="en-US" altLang="ja-JP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800" i="1" smtClean="0">
                              <a:latin typeface="Cambria Math"/>
                            </a:rPr>
                            <m:t>𝑑</m:t>
                          </m:r>
                          <m:r>
                            <a:rPr lang="ja-JP" altLang="en-US" sz="180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altLang="ja-JP" sz="18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ja-JP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/>
                        </a:rPr>
                        <m:t>=</m:t>
                      </m:r>
                      <m:r>
                        <a:rPr lang="en-US" altLang="ja-JP" sz="1800" i="1">
                          <a:latin typeface="Cambria Math"/>
                        </a:rPr>
                        <m:t>0  </m:t>
                      </m:r>
                      <m:r>
                        <m:rPr>
                          <m:nor/>
                        </m:rPr>
                        <a:rPr lang="en-US" altLang="ja-JP" sz="180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1800">
                          <a:latin typeface="Cambria Math"/>
                        </a:rPr>
                        <m:t>at</m:t>
                      </m:r>
                      <m:r>
                        <m:rPr>
                          <m:nor/>
                        </m:rPr>
                        <a:rPr lang="en-US" altLang="ja-JP" sz="1800">
                          <a:latin typeface="Cambria Math"/>
                        </a:rPr>
                        <m:t>  </m:t>
                      </m:r>
                      <m:r>
                        <a:rPr lang="ja-JP" altLang="en-US" sz="1800" i="1">
                          <a:latin typeface="Cambria Math"/>
                        </a:rPr>
                        <m:t>𝜎</m:t>
                      </m:r>
                      <m:r>
                        <a:rPr lang="en-US" altLang="ja-JP" sz="1800" i="1">
                          <a:latin typeface="Cambria Math"/>
                        </a:rPr>
                        <m:t>=0, </m:t>
                      </m:r>
                      <m:r>
                        <a:rPr lang="en-US" altLang="ja-JP" sz="1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kumimoji="1" lang="en-US" altLang="ja-JP" sz="1800" b="0" i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07486"/>
                <a:ext cx="2703814" cy="895245"/>
              </a:xfrm>
              <a:prstGeom prst="rect">
                <a:avLst/>
              </a:prstGeom>
              <a:blipFill rotWithShape="1">
                <a:blip r:embed="rId6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5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モデル</a:t>
            </a:r>
            <a:r>
              <a:rPr lang="ja-JP" altLang="en-US" sz="3600" dirty="0" smtClean="0"/>
              <a:t>概要</a:t>
            </a:r>
            <a:r>
              <a:rPr lang="en-US" altLang="ja-JP" sz="3600" dirty="0" smtClean="0"/>
              <a:t>: </a:t>
            </a:r>
            <a:r>
              <a:rPr lang="ja-JP" altLang="en-US" sz="3600" dirty="0" smtClean="0"/>
              <a:t>放射過程</a:t>
            </a:r>
            <a:endParaRPr lang="ja-JP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4679" y="989659"/>
                <a:ext cx="5962658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,     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𝑟𝑎𝑑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ja-JP" alt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ja-JP" alt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altLang="ja-JP" b="0" i="1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" y="989659"/>
                <a:ext cx="5962658" cy="986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7504" y="2434743"/>
                <a:ext cx="7246086" cy="899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𝑟𝑎𝑑</m:t>
                          </m:r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ja-JP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ja-JP" alt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ℑ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ja-JP" alt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ℑ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34743"/>
                <a:ext cx="7246086" cy="8994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34679" y="3985609"/>
                <a:ext cx="8714245" cy="2467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𝑟𝑎𝑑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ja-JP" alt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/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𝑟𝑎𝑑</m:t>
                                  </m:r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𝑟𝑎𝑑</m:t>
                              </m:r>
                              <m: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/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altLang="ja-JP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ja-JP" alt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,  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ja-JP" altLang="en-US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i="1" dirty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" y="3985609"/>
                <a:ext cx="8714245" cy="24677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34679" y="3403556"/>
            <a:ext cx="692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射出のない散乱吸収大気に対する放射伝達方程式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4679" y="2002695"/>
            <a:ext cx="569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散乱のない</a:t>
            </a:r>
            <a:r>
              <a:rPr lang="ja-JP" altLang="en-US" dirty="0" smtClean="0"/>
              <a:t>大気に対する放射伝達方程式</a:t>
            </a:r>
            <a:r>
              <a:rPr lang="en-US" altLang="ja-JP" dirty="0" smtClean="0"/>
              <a:t>: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110648" y="1124744"/>
                <a:ext cx="1925848" cy="4539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/>
                        </a:rPr>
                        <m:t>𝜏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ja-JP" altLang="en-US" i="1">
                          <a:latin typeface="Cambria Math"/>
                        </a:rPr>
                        <m:t>は</m:t>
                      </m:r>
                      <m:r>
                        <a:rPr lang="ja-JP" altLang="en-US" i="1">
                          <a:latin typeface="Cambria Math"/>
                        </a:rPr>
                        <m:t>光学的厚さ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ja-JP" i="1" dirty="0" smtClean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ℑ</m:t>
                      </m:r>
                      <m:d>
                        <m:d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/>
                            </a:rPr>
                            <m:t>𝜏</m:t>
                          </m:r>
                          <m:r>
                            <a:rPr lang="en-US" altLang="ja-JP" i="1">
                              <a:latin typeface="Cambria Math"/>
                            </a:rPr>
                            <m:t>′,</m:t>
                          </m:r>
                          <m:r>
                            <a:rPr lang="ja-JP" altLang="en-US" i="1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ja-JP" altLang="en-US" i="1">
                          <a:latin typeface="Cambria Math"/>
                        </a:rPr>
                        <m:t>は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ja-JP" altLang="en-US" i="1">
                          <a:latin typeface="Cambria Math"/>
                        </a:rPr>
                        <m:t>𝜏</m:t>
                      </m:r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ja-JP" altLang="en-US" i="1">
                          <a:latin typeface="Cambria Math"/>
                        </a:rPr>
                        <m:t>間</m:t>
                      </m:r>
                    </m:oMath>
                  </m:oMathPara>
                </a14:m>
                <a:endParaRPr lang="en-US" altLang="ja-JP" i="1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の</m:t>
                    </m:r>
                    <m:r>
                      <a:rPr lang="ja-JP" altLang="en-US" i="1">
                        <a:latin typeface="Cambria Math"/>
                      </a:rPr>
                      <m:t>透過率</m:t>
                    </m:r>
                  </m:oMath>
                </a14:m>
                <a:r>
                  <a:rPr lang="en-US" altLang="ja-JP" i="1" dirty="0">
                    <a:latin typeface="+mn-ea"/>
                  </a:rPr>
                  <a:t>,</a:t>
                </a:r>
                <a:r>
                  <a:rPr lang="ja-JP" altLang="en-US" i="1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endParaRPr lang="en-US" altLang="ja-JP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/>
                        </a:rPr>
                        <m:t>は</m:t>
                      </m:r>
                      <m:r>
                        <a:rPr lang="ja-JP" altLang="en-US" i="1">
                          <a:latin typeface="Cambria Math"/>
                        </a:rPr>
                        <m:t>それぞれ</m:t>
                      </m:r>
                      <m:r>
                        <a:rPr lang="ja-JP" altLang="en-US" i="1">
                          <a:latin typeface="Cambria Math"/>
                        </a:rPr>
                        <m:t>上向</m:t>
                      </m:r>
                    </m:oMath>
                  </m:oMathPara>
                </a14:m>
                <a:endParaRPr lang="en-US" altLang="ja-JP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/>
                        </a:rPr>
                        <m:t>き</m:t>
                      </m:r>
                      <m:r>
                        <a:rPr lang="en-US" altLang="ja-JP" i="1">
                          <a:latin typeface="Cambria Math"/>
                        </a:rPr>
                        <m:t>, </m:t>
                      </m:r>
                      <m:r>
                        <a:rPr lang="ja-JP" altLang="en-US" i="1">
                          <a:latin typeface="Cambria Math"/>
                        </a:rPr>
                        <m:t>下向き</m:t>
                      </m:r>
                      <m:r>
                        <a:rPr lang="ja-JP" altLang="en-US" i="1">
                          <a:latin typeface="Cambria Math"/>
                        </a:rPr>
                        <m:t>フラッ</m:t>
                      </m:r>
                    </m:oMath>
                  </m:oMathPara>
                </a14:m>
                <a:endParaRPr lang="en-US" altLang="ja-JP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/>
                        </a:rPr>
                        <m:t>クス</m:t>
                      </m:r>
                      <m:r>
                        <a:rPr lang="en-US" altLang="ja-JP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1,2,3,4</m:t>
                          </m:r>
                        </m:sub>
                      </m:sSub>
                      <m:r>
                        <a:rPr lang="ja-JP" altLang="en-US" i="1">
                          <a:latin typeface="Cambria Math"/>
                        </a:rPr>
                        <m:t>は</m:t>
                      </m:r>
                      <m:r>
                        <a:rPr lang="ja-JP" altLang="en-US" i="1">
                          <a:latin typeface="Cambria Math"/>
                        </a:rPr>
                        <m:t>係</m:t>
                      </m:r>
                    </m:oMath>
                  </m:oMathPara>
                </a14:m>
                <a:endParaRPr lang="en-US" altLang="ja-JP" i="1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数</m:t>
                    </m:r>
                  </m:oMath>
                </a14:m>
                <a:r>
                  <a:rPr lang="ja-JP" altLang="en-US" dirty="0">
                    <a:latin typeface="+mn-ea"/>
                  </a:rPr>
                  <a:t>（詳細は</a:t>
                </a:r>
                <a:r>
                  <a:rPr lang="en-US" altLang="ja-JP" dirty="0">
                    <a:latin typeface="+mn-ea"/>
                  </a:rPr>
                  <a:t>, </a:t>
                </a:r>
                <a:r>
                  <a:rPr lang="ja-JP" altLang="en-US" dirty="0">
                    <a:latin typeface="+mn-ea"/>
                  </a:rPr>
                  <a:t>例え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en-US" dirty="0">
                    <a:latin typeface="+mn-ea"/>
                  </a:rPr>
                  <a:t>ば</a:t>
                </a:r>
                <a:r>
                  <a:rPr lang="en-US" altLang="ja-JP" dirty="0">
                    <a:latin typeface="+mn-ea"/>
                  </a:rPr>
                  <a:t>, </a:t>
                </a:r>
                <a:r>
                  <a:rPr lang="en-US" altLang="ja-JP" dirty="0" err="1">
                    <a:latin typeface="+mn-ea"/>
                  </a:rPr>
                  <a:t>Toon</a:t>
                </a:r>
                <a:r>
                  <a:rPr lang="en-US" altLang="ja-JP" dirty="0">
                    <a:latin typeface="+mn-ea"/>
                  </a:rPr>
                  <a:t> et al. </a:t>
                </a:r>
              </a:p>
              <a:p>
                <a:r>
                  <a:rPr lang="en-US" altLang="ja-JP" dirty="0">
                    <a:latin typeface="+mn-ea"/>
                  </a:rPr>
                  <a:t>(1989) </a:t>
                </a:r>
                <a:r>
                  <a:rPr lang="ja-JP" altLang="en-US" dirty="0">
                    <a:latin typeface="+mn-ea"/>
                  </a:rPr>
                  <a:t>を参照の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en-US" dirty="0">
                    <a:latin typeface="+mn-ea"/>
                  </a:rPr>
                  <a:t>こと）</a:t>
                </a:r>
                <a:r>
                  <a:rPr lang="en-US" altLang="ja-JP" dirty="0">
                    <a:latin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 </m:t>
                        </m:r>
                        <m:r>
                          <a:rPr lang="ja-JP" alt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 </m:t>
                        </m:r>
                        <m:r>
                          <a:rPr lang="en-US" altLang="ja-JP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 </m:t>
                    </m:r>
                    <m:r>
                      <a:rPr lang="ja-JP" altLang="en-US" i="1">
                        <a:latin typeface="Cambria Math"/>
                      </a:rPr>
                      <m:t>は</m:t>
                    </m:r>
                  </m:oMath>
                </a14:m>
                <a:endParaRPr lang="en-US" altLang="ja-JP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/>
                        </a:rPr>
                        <m:t>太陽天頂角の</m:t>
                      </m:r>
                      <m:r>
                        <a:rPr lang="ja-JP" altLang="en-US" i="1">
                          <a:latin typeface="Cambria Math"/>
                        </a:rPr>
                        <m:t>余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弦</m:t>
                    </m:r>
                  </m:oMath>
                </a14:m>
                <a:r>
                  <a:rPr lang="en-US" altLang="ja-JP" dirty="0">
                    <a:latin typeface="+mn-ea"/>
                  </a:rPr>
                  <a:t>, </a:t>
                </a:r>
                <a:r>
                  <a:rPr lang="ja-JP" altLang="en-US" dirty="0">
                    <a:latin typeface="+mn-ea"/>
                  </a:rPr>
                  <a:t>太陽放射フ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en-US" dirty="0">
                    <a:latin typeface="+mn-ea"/>
                  </a:rPr>
                  <a:t>ラックスであり</a:t>
                </a:r>
                <a:r>
                  <a:rPr lang="en-US" altLang="ja-JP" dirty="0">
                    <a:latin typeface="+mn-ea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 </m:t>
                      </m:r>
                      <m:r>
                        <a:rPr lang="ja-JP" altLang="en-US" i="1">
                          <a:latin typeface="Cambria Math"/>
                        </a:rPr>
                        <m:t>は</m:t>
                      </m:r>
                      <m:r>
                        <a:rPr lang="ja-JP" altLang="en-US" i="1">
                          <a:latin typeface="Cambria Math"/>
                        </a:rPr>
                        <m:t>一次散乱</m:t>
                      </m:r>
                    </m:oMath>
                  </m:oMathPara>
                </a14:m>
                <a:endParaRPr lang="en-US" altLang="ja-JP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アルベド</m:t>
                    </m:r>
                    <m:r>
                      <a:rPr lang="ja-JP" altLang="en-US" i="1">
                        <a:latin typeface="Cambria Math"/>
                      </a:rPr>
                      <m:t>であ</m:t>
                    </m:r>
                  </m:oMath>
                </a14:m>
                <a:r>
                  <a:rPr lang="ja-JP" altLang="en-US" dirty="0">
                    <a:latin typeface="+mn-ea"/>
                  </a:rPr>
                  <a:t>る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.</m:t>
                    </m:r>
                  </m:oMath>
                </a14:m>
                <a:endParaRPr lang="en-US" altLang="ja-JP" dirty="0">
                  <a:latin typeface="+mn-ea"/>
                </a:endParaRPr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48" y="1124744"/>
                <a:ext cx="1925848" cy="4539384"/>
              </a:xfrm>
              <a:prstGeom prst="rect">
                <a:avLst/>
              </a:prstGeom>
              <a:blipFill rotWithShape="1">
                <a:blip r:embed="rId6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9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DCPAM </a:t>
            </a:r>
            <a:r>
              <a:rPr lang="ja-JP" altLang="en-US" sz="2800" dirty="0" smtClean="0"/>
              <a:t>による計算例 その </a:t>
            </a:r>
            <a:r>
              <a:rPr lang="en-US" altLang="ja-JP" sz="2800" dirty="0"/>
              <a:t>1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金星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地球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火星計算</a:t>
            </a:r>
            <a:endParaRPr kumimoji="1" lang="ja-JP" altLang="en-US" sz="2800" dirty="0"/>
          </a:p>
        </p:txBody>
      </p:sp>
      <p:pic>
        <p:nvPicPr>
          <p:cNvPr id="4" name="Picture 4" descr="eart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526" y="1140619"/>
            <a:ext cx="648364" cy="6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vo_uv_790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362" y="1140619"/>
            <a:ext cx="639482" cy="6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872" y="1143394"/>
            <a:ext cx="682780" cy="68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134729" y="12539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金星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4956" y="12539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地球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40352" y="12539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火星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4425" y="6042774"/>
            <a:ext cx="4052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注意</a:t>
            </a:r>
            <a:r>
              <a:rPr lang="en-US" altLang="ja-JP" sz="1600" dirty="0" smtClean="0"/>
              <a:t>: </a:t>
            </a:r>
            <a:r>
              <a:rPr lang="ja-JP" altLang="en-US" sz="1600" dirty="0" smtClean="0"/>
              <a:t>色</a:t>
            </a:r>
            <a:r>
              <a:rPr lang="ja-JP" altLang="en-US" sz="1600" dirty="0"/>
              <a:t>の</a:t>
            </a:r>
            <a:r>
              <a:rPr lang="ja-JP" altLang="en-US" sz="1600" dirty="0" smtClean="0"/>
              <a:t>付け方と縦軸は図に</a:t>
            </a:r>
            <a:r>
              <a:rPr lang="ja-JP" altLang="en-US" sz="1600" dirty="0"/>
              <a:t>よって異なる</a:t>
            </a:r>
            <a:r>
              <a:rPr lang="en-US" altLang="ja-JP" sz="1600" dirty="0" smtClean="0"/>
              <a:t>.</a:t>
            </a:r>
            <a:endParaRPr lang="en-US" altLang="ja-JP" sz="1600" dirty="0"/>
          </a:p>
        </p:txBody>
      </p:sp>
      <p:pic>
        <p:nvPicPr>
          <p:cNvPr id="2050" name="Picture 2" descr="C:\cygwin\home\yot\cygwin_home\yot\dcpam_figs\demo\dcpam-venus-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1" y="2060848"/>
            <a:ext cx="217741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ygwin\home\yot\cygwin_home\yot\dcpam_figs\demo\dcpam-earth-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36" y="2032273"/>
            <a:ext cx="2148840" cy="1685925"/>
          </a:xfrm>
          <a:prstGeom prst="rect">
            <a:avLst/>
          </a:prstGeom>
          <a:noFill/>
          <a:extLst/>
        </p:spPr>
      </p:pic>
      <p:pic>
        <p:nvPicPr>
          <p:cNvPr id="2052" name="Picture 4" descr="C:\cygwin\home\yot\cygwin_home\yot\dcpam_figs\demo\dcpam-mars-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53" y="2032273"/>
            <a:ext cx="222313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cygwin\home\yot\cygwin_home\yot\dcpam_figs\demo\dcpam-mars-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53" y="3921462"/>
            <a:ext cx="218884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cygwin\home\yot\cygwin_home\yot\dcpam_figs\demo\dcpam-venus-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1" y="3955752"/>
            <a:ext cx="2143125" cy="16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cygwin\home\yot\cygwin_home\yot\dcpam_figs\demo\dcpam-earth-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36" y="3921462"/>
            <a:ext cx="21431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9628" y="203123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東西風</a:t>
            </a:r>
            <a:endParaRPr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628" y="39330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温度</a:t>
            </a:r>
            <a:endParaRPr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411" y="161801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/>
              <a:t>（簡単強制計算</a:t>
            </a:r>
            <a:r>
              <a:rPr lang="ja-JP" altLang="en-US" sz="1800" dirty="0" smtClean="0"/>
              <a:t>）</a:t>
            </a:r>
            <a:endParaRPr lang="en-US" altLang="ja-JP" sz="1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9798" y="537321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Eq.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37388" y="537321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S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22748" y="537321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N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16338" y="537321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Eq.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3928" y="537321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09288" y="537321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N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604146" y="537321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Eq.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11736" y="537321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497096" y="537321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N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61329" y="568273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緯度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69053" y="568273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緯度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77365" y="568273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緯度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760466" y="262782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気圧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760466" y="45435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気圧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58262" y="350100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Eq.</a:t>
            </a:r>
            <a:endParaRPr kumimoji="1"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65852" y="3501008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51212" y="350100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N</a:t>
            </a:r>
            <a:endParaRPr kumimoji="1"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44802" y="350100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Eq.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52392" y="3501008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37752" y="350100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N</a:t>
            </a:r>
            <a:endParaRPr kumimoji="1" lang="ja-JP" altLang="en-US" sz="1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32610" y="350100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Eq.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40200" y="3501008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S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525560" y="350100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90</a:t>
            </a:r>
            <a:r>
              <a:rPr lang="en-US" altLang="ja-JP" sz="1400" dirty="0" smtClean="0">
                <a:sym typeface="Symbol"/>
              </a:rPr>
              <a:t></a:t>
            </a:r>
            <a:r>
              <a:rPr lang="en-US" altLang="ja-JP" sz="1400" dirty="0" smtClean="0"/>
              <a:t>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02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DCPAM </a:t>
            </a:r>
            <a:r>
              <a:rPr lang="ja-JP" altLang="en-US" sz="2800" dirty="0" smtClean="0"/>
              <a:t>による計算例 その 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/>
              <a:t>仮想</a:t>
            </a:r>
            <a:r>
              <a:rPr lang="ja-JP" altLang="en-US" sz="2800" dirty="0" smtClean="0"/>
              <a:t>惑星計算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理想条件計算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仮想惑星の計算</a:t>
            </a:r>
            <a:endParaRPr lang="en-US" altLang="ja-JP" dirty="0" smtClean="0"/>
          </a:p>
          <a:p>
            <a:pPr lvl="1"/>
            <a:r>
              <a:rPr lang="ja-JP" altLang="en-US" dirty="0"/>
              <a:t>水惑星計算</a:t>
            </a:r>
            <a:endParaRPr lang="en-US" altLang="ja-JP" dirty="0"/>
          </a:p>
          <a:p>
            <a:pPr lvl="1"/>
            <a:r>
              <a:rPr lang="ja-JP" altLang="en-US" dirty="0" smtClean="0"/>
              <a:t>同期</a:t>
            </a:r>
            <a:r>
              <a:rPr lang="ja-JP" altLang="en-US" dirty="0"/>
              <a:t>回転惑星の</a:t>
            </a:r>
            <a:r>
              <a:rPr lang="ja-JP" altLang="en-US" dirty="0" smtClean="0"/>
              <a:t>計算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理想的条件における数値計算</a:t>
            </a:r>
            <a:endParaRPr lang="en-US" altLang="ja-JP" dirty="0"/>
          </a:p>
          <a:p>
            <a:pPr lvl="1"/>
            <a:r>
              <a:rPr lang="ja-JP" altLang="en-US" dirty="0" smtClean="0"/>
              <a:t>強制なし計算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傾圧不安定波動計算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Polvani</a:t>
            </a:r>
            <a:r>
              <a:rPr kumimoji="1" lang="en-US" altLang="ja-JP" dirty="0" smtClean="0"/>
              <a:t> et al., 2004)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力学コア実験 </a:t>
            </a:r>
            <a:r>
              <a:rPr kumimoji="1" lang="en-US" altLang="ja-JP" dirty="0" smtClean="0"/>
              <a:t>(Held and Suarez, 1994)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4" descr="C:\cygwin\home\yot\dc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53110" y="3208576"/>
            <a:ext cx="1766838" cy="250029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419030" y="5224216"/>
            <a:ext cx="23439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/>
              <a:t>Temperature at lowest level at 7th day, T21L20</a:t>
            </a:r>
            <a:endParaRPr kumimoji="1" lang="ja-JP" altLang="en-US" sz="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1676" y="356372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傾圧不安定波動計算</a:t>
            </a:r>
            <a:endParaRPr kumimoji="1" lang="ja-JP" altLang="en-US" dirty="0"/>
          </a:p>
        </p:txBody>
      </p:sp>
      <p:pic>
        <p:nvPicPr>
          <p:cNvPr id="11" name="Picture 2" descr="C:\Users\yot\Desktop\Tg_x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65" y="1207194"/>
            <a:ext cx="2459395" cy="1739891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5972207" y="2921706"/>
            <a:ext cx="2100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err="1" smtClean="0"/>
              <a:t>Tiime</a:t>
            </a:r>
            <a:r>
              <a:rPr kumimoji="1" lang="en-US" altLang="ja-JP" sz="800" dirty="0" smtClean="0"/>
              <a:t> mean Surface temperature, </a:t>
            </a:r>
            <a:r>
              <a:rPr lang="en-US" altLang="ja-JP" sz="800" dirty="0" smtClean="0"/>
              <a:t>T21L16</a:t>
            </a:r>
            <a:endParaRPr kumimoji="1" lang="ja-JP" altLang="en-US" sz="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475" y="11247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同期回転惑星の計算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8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より詳しく知るためには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5560" y="3548529"/>
            <a:ext cx="7652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hlinkClick r:id="rId2"/>
              </a:rPr>
              <a:t>http://www.gfd-dennou.org/library/dcpam/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0166" y="4191471"/>
            <a:ext cx="614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ソースコードも</a:t>
            </a:r>
            <a:r>
              <a:rPr kumimoji="1" lang="ja-JP" altLang="en-US" sz="2400" smtClean="0"/>
              <a:t>こちらからダウンロード</a:t>
            </a:r>
            <a:r>
              <a:rPr kumimoji="1" lang="ja-JP" altLang="en-US" sz="2400" dirty="0" smtClean="0"/>
              <a:t>できます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052736"/>
            <a:ext cx="73821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続くチュートリアルで体験してみてください</a:t>
            </a:r>
            <a:r>
              <a:rPr kumimoji="1" lang="en-US" altLang="ja-JP" sz="3200" dirty="0" smtClean="0"/>
              <a:t>.</a:t>
            </a:r>
            <a:endParaRPr lang="en-US" altLang="ja-JP" sz="3200" dirty="0"/>
          </a:p>
          <a:p>
            <a:endParaRPr kumimoji="1" lang="en-US" altLang="ja-JP" sz="3200" dirty="0" smtClean="0"/>
          </a:p>
          <a:p>
            <a:r>
              <a:rPr lang="ja-JP" altLang="en-US" sz="3200" dirty="0" smtClean="0"/>
              <a:t>または</a:t>
            </a:r>
            <a:r>
              <a:rPr lang="en-US" altLang="ja-JP" sz="3200" dirty="0" smtClean="0"/>
              <a:t>, </a:t>
            </a:r>
            <a:r>
              <a:rPr lang="ja-JP" altLang="en-US" sz="3200" dirty="0" smtClean="0"/>
              <a:t>ウェブページを参照してください</a:t>
            </a:r>
            <a:r>
              <a:rPr lang="en-US" altLang="ja-JP" sz="3200" dirty="0" smtClean="0"/>
              <a:t>.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22413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D_Dennou_Club2.0">
  <a:themeElements>
    <a:clrScheme name="GFD_Dennou_Club2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FD_Dennou_Club2.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GFD_Dennou_Club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D_Dennou_Club2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D_Dennou_Club2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D_Dennou_Club2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D_Dennou_Club2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FD_Dennou_Club2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D_Dennou_Club2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D_Dennou_Club2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D_Dennou_Club2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D_Dennou_Club2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D_Dennou_Club2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FD_Dennou_Club2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GFD_Dennou_Club2.0</Template>
  <TotalTime>175</TotalTime>
  <Words>937</Words>
  <Application>Microsoft Office PowerPoint</Application>
  <PresentationFormat>画面に合わせる (4:3)</PresentationFormat>
  <Paragraphs>126</Paragraphs>
  <Slides>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GFD_Dennou_Club2.0</vt:lpstr>
      <vt:lpstr>惑星大気大循環モデル DCPAM 概要</vt:lpstr>
      <vt:lpstr>DCPAM の設計方針と現状</vt:lpstr>
      <vt:lpstr>モデル概要</vt:lpstr>
      <vt:lpstr>モデル概要: プリミティブ方程式系</vt:lpstr>
      <vt:lpstr>モデル概要: 放射過程</vt:lpstr>
      <vt:lpstr>DCPAM による計算例 その 1： 金星, 地球, 火星計算</vt:lpstr>
      <vt:lpstr>DCPAM による計算例 その 2： 仮想惑星計算, 理想条件計算</vt:lpstr>
      <vt:lpstr>より詳しく知るためには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dcpam5 実習</dc:title>
  <dc:creator>seigi</dc:creator>
  <cp:lastModifiedBy>yot</cp:lastModifiedBy>
  <cp:revision>23</cp:revision>
  <dcterms:created xsi:type="dcterms:W3CDTF">2014-02-28T11:45:12Z</dcterms:created>
  <dcterms:modified xsi:type="dcterms:W3CDTF">2017-03-09T23:57:25Z</dcterms:modified>
</cp:coreProperties>
</file>