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8" r:id="rId3"/>
    <p:sldId id="274" r:id="rId4"/>
    <p:sldId id="278" r:id="rId5"/>
    <p:sldId id="275" r:id="rId6"/>
    <p:sldId id="280" r:id="rId7"/>
    <p:sldId id="279" r:id="rId8"/>
    <p:sldId id="272" r:id="rId9"/>
    <p:sldId id="276" r:id="rId10"/>
    <p:sldId id="273" r:id="rId11"/>
    <p:sldId id="281" r:id="rId12"/>
    <p:sldId id="277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  <p15:guide id="4" pos="66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2"/>
    <p:restoredTop sz="93692"/>
  </p:normalViewPr>
  <p:slideViewPr>
    <p:cSldViewPr snapToGrid="0" snapToObjects="1" showGuides="1">
      <p:cViewPr varScale="1">
        <p:scale>
          <a:sx n="119" d="100"/>
          <a:sy n="119" d="100"/>
        </p:scale>
        <p:origin x="208" y="264"/>
      </p:cViewPr>
      <p:guideLst>
        <p:guide orient="horz" pos="1525"/>
        <p:guide pos="665"/>
        <p:guide orient="horz" pos="3294"/>
        <p:guide pos="66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2FFC02-3913-974C-BCB0-74E2F3798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95C41B-0B75-9B4F-A389-8DBB9283F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250D61-C159-FA43-B8AB-24FC3274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0B0592-E451-634A-B085-AB902500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E7629-2BF4-C948-8EF2-ABEC7080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87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5100B-CB3F-AC41-98E7-04D152F2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84B3C8-873E-5E4D-9220-447C325FF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BF190-37F0-7147-85B6-DE23FC06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1F42EF-EC15-B144-B72C-B256A4FC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D2C34B-9007-794F-B6B9-F237A052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98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EB448A0-AB2D-A441-9A4C-47157EAC0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EB7E133-6DC8-3946-8B82-D9B363C43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047242-CC36-C649-9AF1-39765B20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8CDA5B-CDCC-7F42-B52A-B645051B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5041EC-4AAF-6A47-9EF7-01D80169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95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4898C2-ED36-A044-A9C7-4D761EC2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FA6D12-FC3B-1942-82BC-AD67D7E12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01DD43-A17F-5246-B26B-AF2BFA41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905BC7-008C-2442-8471-756DE788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20ACE2-643E-4F48-9777-78CBC081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90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9001D7-60E3-E64C-A472-C42A091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22790D-330A-4441-9708-00AAC110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E55531-8664-9942-8046-A0824CA5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AE1BA9-84BA-5F40-A0AD-87CEE91E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A5DCC1-F611-CA43-B69C-6C7CD533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56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182DC7-ACD2-DD46-BF0D-DCE31B61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D04B3A-22CC-BD40-B435-0B1C3F85F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B8F8EF-47EF-E44D-801A-F9A307B4B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B7CD8C-BAFB-254A-BA01-875114D7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76FC4-ADA4-A649-AC36-360C908B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A4C170-A1EE-B243-A674-78DDC96D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5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DA9D4-E3DF-A841-B43C-0D16C049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747DA11-B80E-8C4D-9EA7-2DD223964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5064EFA-C716-A842-88DB-9B3535E6A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12C4217-00AC-F644-B4F8-94A639B2A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95C596A-B1F3-EC43-8153-36DC6B0E1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8676BB3-3925-6242-A5A1-F4CE38AA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57F6D8C-0199-4D46-8EE2-F5189481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BA1F64D-5283-5747-9B51-22B7D25A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70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94F969-28B0-3C47-992D-0EFA08C4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F547DF5-4EF8-8C46-B5B7-4B702E51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8BB88DF-E944-3842-962D-E855899E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307A6EA-A885-4E4E-80A9-E807CB7C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4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34D1906-00C8-0E46-9643-91C0C91E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F7FC0FC-67BE-354B-A06D-5ACF764A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7BCC4D-5105-5A4E-8017-228F7F0D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5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96559E-E8B0-A441-9EC2-FC0ABCFD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A33DEF-CFBD-4648-AF16-ED92ED72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15AF43-44ED-2648-B7F7-0F690E29F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98C07F-7CA9-8346-A24C-DB55D7EA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FEB0E5-1DBB-6C43-9CD0-F8D6E18C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E4D809-B091-9944-8F83-8BAC8A92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18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3E7797-77AD-C94B-AFF4-A1D49C69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2EE0B30-97AC-E04A-BAB1-4BF700A84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E531D20-8957-D245-B38B-918D57126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FC5E4AC-6E43-A248-8ACE-FB94D5E3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A8B3A9-60AF-E140-9500-A5C9EAB4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BA5C00-6809-854C-B45C-AEB5DD59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69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1C9C6C1-07CB-D342-8F30-82E07719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E726F3-C78A-DD47-80A2-F4DE12FDF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A0AF99-230A-8C47-8D1F-E044E8B9B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CADE-F447-2A43-9CC8-E8F11FCF2480}" type="datetimeFigureOut">
              <a:rPr kumimoji="1" lang="ja-JP" altLang="en-US" smtClean="0"/>
              <a:t>2020/3/26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DF8B22-09FB-4E46-9E96-BA20E309F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E63E43-1086-BB40-AB75-22CBE2BA2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7C241-B55E-184D-91FC-D94DAAE9E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56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github.com/ywkawai/FE-Proje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3C3BDC-46AC-F442-94B7-4F03B298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7471" y="2286585"/>
            <a:ext cx="9144000" cy="174482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/>
              <a:t>DCPOM </a:t>
            </a:r>
            <a:r>
              <a:rPr kumimoji="1" lang="ja-JP" altLang="en-US"/>
              <a:t>プロジェクト</a:t>
            </a:r>
            <a:br>
              <a:rPr kumimoji="1" lang="en-US" altLang="ja-JP" dirty="0"/>
            </a:br>
            <a:r>
              <a:rPr kumimoji="1" lang="ja-JP" altLang="en-US"/>
              <a:t>と</a:t>
            </a:r>
            <a:br>
              <a:rPr kumimoji="1" lang="en-US" altLang="ja-JP" dirty="0"/>
            </a:br>
            <a:r>
              <a:rPr kumimoji="1" lang="en-US" altLang="ja-JP" dirty="0"/>
              <a:t>FE-Project </a:t>
            </a:r>
            <a:r>
              <a:rPr kumimoji="1" lang="ja-JP" altLang="en-US"/>
              <a:t>について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BCD78C9-DE3D-B545-88D5-2C300051B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266" y="4283544"/>
            <a:ext cx="9144000" cy="1655762"/>
          </a:xfrm>
        </p:spPr>
        <p:txBody>
          <a:bodyPr>
            <a:normAutofit/>
          </a:bodyPr>
          <a:lstStyle/>
          <a:p>
            <a:r>
              <a:rPr kumimoji="1" lang="ja-JP" altLang="en-US"/>
              <a:t>河合</a:t>
            </a:r>
            <a:r>
              <a:rPr kumimoji="1" lang="en-US" altLang="ja-JP" dirty="0"/>
              <a:t> </a:t>
            </a:r>
            <a:r>
              <a:rPr kumimoji="1" lang="ja-JP" altLang="en-US"/>
              <a:t>佑太</a:t>
            </a:r>
            <a:r>
              <a:rPr kumimoji="1" lang="en-US" altLang="ja-JP" dirty="0"/>
              <a:t> (</a:t>
            </a:r>
            <a:r>
              <a:rPr lang="ja-JP" altLang="en-US"/>
              <a:t>理研</a:t>
            </a:r>
            <a:r>
              <a:rPr lang="en-US" altLang="ja-JP" dirty="0"/>
              <a:t> R-CCS)</a:t>
            </a:r>
            <a:endParaRPr kumimoji="1" lang="en-US" altLang="ja-JP" dirty="0"/>
          </a:p>
          <a:p>
            <a:r>
              <a:rPr lang="ja-JP" altLang="en-US"/>
              <a:t>電脳ミーティング</a:t>
            </a:r>
            <a:r>
              <a:rPr lang="en-US" altLang="ja-JP" dirty="0"/>
              <a:t> (2020/03/26 )</a:t>
            </a:r>
            <a:endParaRPr kumimoji="1" lang="en-US" altLang="ja-JP" dirty="0"/>
          </a:p>
        </p:txBody>
      </p:sp>
      <p:pic>
        <p:nvPicPr>
          <p:cNvPr id="4" name="図 3" descr="GFD-logo.png">
            <a:extLst>
              <a:ext uri="{FF2B5EF4-FFF2-40B4-BE49-F238E27FC236}">
                <a16:creationId xmlns:a16="http://schemas.microsoft.com/office/drawing/2014/main" id="{941C7009-A6C6-514F-84A1-07F4628CE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05" y="5554370"/>
            <a:ext cx="1129457" cy="1129457"/>
          </a:xfrm>
          <a:prstGeom prst="rect">
            <a:avLst/>
          </a:prstGeom>
        </p:spPr>
      </p:pic>
      <p:pic>
        <p:nvPicPr>
          <p:cNvPr id="5" name="図 4" descr="symbol1_72.gif">
            <a:extLst>
              <a:ext uri="{FF2B5EF4-FFF2-40B4-BE49-F238E27FC236}">
                <a16:creationId xmlns:a16="http://schemas.microsoft.com/office/drawing/2014/main" id="{A10BAA00-0424-144B-BAFD-C5D3FF3F6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1" y="5584646"/>
            <a:ext cx="780935" cy="11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36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1B8635-1E5A-914B-BDD7-71257CAB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009"/>
            <a:ext cx="12192000" cy="64126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DCPOM </a:t>
            </a:r>
            <a:r>
              <a:rPr lang="ja-JP" altLang="en-US"/>
              <a:t>の計算例</a:t>
            </a:r>
            <a:r>
              <a:rPr lang="en-US" altLang="ja-JP" dirty="0"/>
              <a:t> (</a:t>
            </a:r>
            <a:r>
              <a:rPr lang="ja-JP" altLang="en-US"/>
              <a:t>海惑星気候計算の海洋</a:t>
            </a:r>
            <a:r>
              <a:rPr lang="en-US" altLang="ja-JP" dirty="0"/>
              <a:t>, </a:t>
            </a:r>
            <a:r>
              <a:rPr lang="ja-JP" altLang="en-US"/>
              <a:t>海氷場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pic>
        <p:nvPicPr>
          <p:cNvPr id="5" name="APEI98CoupledRun_rapidX5_AtmT21">
            <a:hlinkClick r:id="" action="ppaction://media"/>
            <a:extLst>
              <a:ext uri="{FF2B5EF4-FFF2-40B4-BE49-F238E27FC236}">
                <a16:creationId xmlns:a16="http://schemas.microsoft.com/office/drawing/2014/main" id="{29351E83-42D1-654B-A660-CAB7B304C0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22"/>
          <a:stretch/>
        </p:blipFill>
        <p:spPr>
          <a:xfrm>
            <a:off x="-1" y="604676"/>
            <a:ext cx="8506418" cy="6151724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C32279-2516-F34D-A543-D6B3ADC89606}"/>
              </a:ext>
            </a:extLst>
          </p:cNvPr>
          <p:cNvSpPr txBox="1"/>
          <p:nvPr/>
        </p:nvSpPr>
        <p:spPr>
          <a:xfrm>
            <a:off x="8506417" y="1415220"/>
            <a:ext cx="4064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/>
              <a:t>海惑星設定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/>
              <a:t>惑星パラメータ</a:t>
            </a:r>
            <a:r>
              <a:rPr lang="en-US" altLang="ja-JP" sz="2000" dirty="0"/>
              <a:t>: </a:t>
            </a:r>
            <a:r>
              <a:rPr lang="ja-JP" altLang="en-US" sz="2000"/>
              <a:t>地球と同様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結合した大気モデル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DCPAM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三次元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設定は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Ishiwatari</a:t>
            </a:r>
            <a:r>
              <a:rPr kumimoji="1" lang="en-US" altLang="ja-JP" dirty="0"/>
              <a:t> et al. (2007)</a:t>
            </a:r>
            <a:r>
              <a:rPr kumimoji="1" lang="ja-JP" altLang="en-US"/>
              <a:t> の沼惑星の気候実験と同様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海洋海氷モデルは軸対称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初期条件</a:t>
            </a:r>
            <a:r>
              <a:rPr lang="en-US" altLang="ja-JP" dirty="0"/>
              <a:t>: </a:t>
            </a:r>
            <a:r>
              <a:rPr lang="ja-JP" altLang="en-US"/>
              <a:t>静止大気海洋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積分時間</a:t>
            </a:r>
            <a:r>
              <a:rPr kumimoji="1" lang="en-US" altLang="ja-JP" dirty="0"/>
              <a:t>: 2 </a:t>
            </a:r>
            <a:r>
              <a:rPr kumimoji="1" lang="ja-JP" altLang="en-US"/>
              <a:t>万年</a:t>
            </a:r>
            <a:endParaRPr kumimoji="1"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E8298E-6BB4-D741-B79D-B3150DA99FCC}"/>
              </a:ext>
            </a:extLst>
          </p:cNvPr>
          <p:cNvSpPr txBox="1"/>
          <p:nvPr/>
        </p:nvSpPr>
        <p:spPr>
          <a:xfrm>
            <a:off x="1447800" y="2336800"/>
            <a:ext cx="1803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/>
              <a:t>東西流</a:t>
            </a:r>
            <a:r>
              <a:rPr kumimoji="1" lang="en-US" altLang="ja-JP" sz="1600" dirty="0"/>
              <a:t>, </a:t>
            </a:r>
            <a:r>
              <a:rPr kumimoji="1" lang="ja-JP" altLang="en-US" sz="1600"/>
              <a:t>温位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976E8E-120E-B04C-8ABF-D2A6FB42FE69}"/>
              </a:ext>
            </a:extLst>
          </p:cNvPr>
          <p:cNvSpPr txBox="1"/>
          <p:nvPr/>
        </p:nvSpPr>
        <p:spPr>
          <a:xfrm>
            <a:off x="5508701" y="2336800"/>
            <a:ext cx="1803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/>
              <a:t>子午面循環</a:t>
            </a:r>
            <a:r>
              <a:rPr kumimoji="1" lang="en-US" altLang="ja-JP" sz="1600" dirty="0"/>
              <a:t>, </a:t>
            </a:r>
            <a:r>
              <a:rPr kumimoji="1" lang="ja-JP" altLang="en-US" sz="1600"/>
              <a:t>塩分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90C8BC-F7B8-C44F-80F8-0DAB8C4330EE}"/>
              </a:ext>
            </a:extLst>
          </p:cNvPr>
          <p:cNvSpPr txBox="1"/>
          <p:nvPr/>
        </p:nvSpPr>
        <p:spPr>
          <a:xfrm>
            <a:off x="5559501" y="1030584"/>
            <a:ext cx="1803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/>
              <a:t>蒸発量</a:t>
            </a:r>
            <a:r>
              <a:rPr lang="en-US" altLang="ja-JP" sz="1600" dirty="0"/>
              <a:t> – </a:t>
            </a:r>
            <a:r>
              <a:rPr lang="ja-JP" altLang="en-US" sz="1600"/>
              <a:t>降水量</a:t>
            </a:r>
            <a:endParaRPr kumimoji="1" lang="ja-JP" altLang="en-US" sz="1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C1842A-83C3-0C4F-93C7-65075F200DF2}"/>
              </a:ext>
            </a:extLst>
          </p:cNvPr>
          <p:cNvSpPr txBox="1"/>
          <p:nvPr/>
        </p:nvSpPr>
        <p:spPr>
          <a:xfrm>
            <a:off x="1447800" y="1076666"/>
            <a:ext cx="1803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/>
              <a:t>海氷厚さ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18751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1B8635-1E5A-914B-BDD7-71257CAB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5" y="171060"/>
            <a:ext cx="8894173" cy="641267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DCPOM </a:t>
            </a:r>
            <a:r>
              <a:rPr lang="en-US" altLang="ja-JP" sz="3600" dirty="0"/>
              <a:t>(3): </a:t>
            </a:r>
            <a:r>
              <a:rPr lang="ja-JP" altLang="en-US" sz="3600"/>
              <a:t>その他の試み</a:t>
            </a:r>
            <a:r>
              <a:rPr kumimoji="1" lang="en-US" altLang="ja-JP" sz="3600" dirty="0"/>
              <a:t> 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16C14F-19DA-6942-8605-575D57A4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10" y="795762"/>
            <a:ext cx="6485256" cy="61329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/>
              <a:t>岸を取り扱える海洋大循環モデルの試作品</a:t>
            </a:r>
            <a:endParaRPr lang="en-US" altLang="ja-JP" sz="2400" dirty="0"/>
          </a:p>
          <a:p>
            <a:pPr lvl="1">
              <a:lnSpc>
                <a:spcPct val="150000"/>
              </a:lnSpc>
            </a:pPr>
            <a:r>
              <a:rPr lang="ja-JP" altLang="en-US"/>
              <a:t>正二十面体格子系による全球浅水モデル</a:t>
            </a:r>
            <a:endParaRPr lang="en-US" altLang="ja-JP" dirty="0"/>
          </a:p>
          <a:p>
            <a:pPr lvl="2">
              <a:lnSpc>
                <a:spcPct val="150000"/>
              </a:lnSpc>
            </a:pPr>
            <a:r>
              <a:rPr lang="ja-JP" altLang="en-US" sz="2400"/>
              <a:t>有限体積法</a:t>
            </a:r>
            <a:r>
              <a:rPr lang="en-US" altLang="ja-JP" dirty="0"/>
              <a:t>(</a:t>
            </a:r>
            <a:r>
              <a:rPr lang="en-US" altLang="ja-JP" dirty="0" err="1"/>
              <a:t>TRiSK</a:t>
            </a:r>
            <a:r>
              <a:rPr lang="en-US" altLang="ja-JP" dirty="0"/>
              <a:t>; Ringler et al., 2010)</a:t>
            </a:r>
            <a:r>
              <a:rPr lang="en-US" altLang="ja-JP" sz="2400" dirty="0"/>
              <a:t>, </a:t>
            </a:r>
            <a:r>
              <a:rPr lang="ja-JP" altLang="en-US" sz="2400"/>
              <a:t>不連続ガラーキン法を使用</a:t>
            </a:r>
            <a:endParaRPr lang="en-US" altLang="ja-JP" sz="2400" dirty="0"/>
          </a:p>
          <a:p>
            <a:pPr lvl="1">
              <a:lnSpc>
                <a:spcPct val="150000"/>
              </a:lnSpc>
            </a:pPr>
            <a:r>
              <a:rPr lang="ja-JP" altLang="en-US"/>
              <a:t>立方球面格子系による全球浅水モデル</a:t>
            </a:r>
            <a:endParaRPr lang="en-US" altLang="ja-JP" dirty="0"/>
          </a:p>
          <a:p>
            <a:pPr lvl="2">
              <a:lnSpc>
                <a:spcPct val="150000"/>
              </a:lnSpc>
            </a:pPr>
            <a:r>
              <a:rPr lang="ja-JP" altLang="en-US" sz="2400"/>
              <a:t>不連続ガラーキン法を使用</a:t>
            </a:r>
            <a:endParaRPr lang="en-US" altLang="ja-JP" sz="2400" dirty="0"/>
          </a:p>
          <a:p>
            <a:pPr lvl="2">
              <a:lnSpc>
                <a:spcPct val="150000"/>
              </a:lnSpc>
            </a:pPr>
            <a:r>
              <a:rPr lang="ja-JP" altLang="en-US" sz="2400"/>
              <a:t>プロセス並列</a:t>
            </a:r>
            <a:r>
              <a:rPr lang="en-US" altLang="ja-JP" sz="2400" dirty="0"/>
              <a:t>&amp;</a:t>
            </a:r>
            <a:r>
              <a:rPr lang="ja-JP" altLang="en-US" sz="2400"/>
              <a:t>スレッド並列計算</a:t>
            </a:r>
            <a:r>
              <a:rPr lang="en-US" altLang="ja-JP" sz="2400" dirty="0"/>
              <a:t> </a:t>
            </a:r>
            <a:r>
              <a:rPr lang="ja-JP" altLang="en-US" sz="2400"/>
              <a:t>可</a:t>
            </a:r>
            <a:endParaRPr lang="en-US" altLang="ja-JP" sz="2200" dirty="0"/>
          </a:p>
          <a:p>
            <a:pPr>
              <a:lnSpc>
                <a:spcPct val="150000"/>
              </a:lnSpc>
            </a:pPr>
            <a:r>
              <a:rPr lang="ja-JP" altLang="en-US" sz="2400"/>
              <a:t>多重格子法</a:t>
            </a:r>
            <a:r>
              <a:rPr lang="en-US" altLang="ja-JP" sz="2000" dirty="0"/>
              <a:t>(</a:t>
            </a:r>
            <a:r>
              <a:rPr lang="en-US" altLang="ja-JP" sz="2000" dirty="0" err="1"/>
              <a:t>hp</a:t>
            </a:r>
            <a:r>
              <a:rPr lang="en-US" altLang="ja-JP" sz="2000" dirty="0"/>
              <a:t>-multigrid)</a:t>
            </a:r>
            <a:r>
              <a:rPr lang="ja-JP" altLang="en-US" sz="2400"/>
              <a:t>による圧力ポアソン方程式のソルバ</a:t>
            </a:r>
            <a:endParaRPr lang="en-US" altLang="ja-JP" sz="2400" dirty="0"/>
          </a:p>
          <a:p>
            <a:pPr lvl="2">
              <a:lnSpc>
                <a:spcPct val="110000"/>
              </a:lnSpc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AC2B53-B147-9047-8189-B20F34274E09}"/>
              </a:ext>
            </a:extLst>
          </p:cNvPr>
          <p:cNvSpPr txBox="1"/>
          <p:nvPr/>
        </p:nvSpPr>
        <p:spPr>
          <a:xfrm>
            <a:off x="9967161" y="637422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Nair(2005) 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4A305D1-1F3A-B04B-935D-A92FF5D4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874" y="206974"/>
            <a:ext cx="3020925" cy="312042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6A49659-6F01-0145-8F06-874504A3B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48" y="3437136"/>
            <a:ext cx="2873375" cy="2840195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02F39D2-47C7-144F-A96D-CECB836EAB94}"/>
              </a:ext>
            </a:extLst>
          </p:cNvPr>
          <p:cNvCxnSpPr/>
          <p:nvPr/>
        </p:nvCxnSpPr>
        <p:spPr>
          <a:xfrm>
            <a:off x="10605336" y="1952625"/>
            <a:ext cx="0" cy="1806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A7B22FC-5EA7-5B43-950C-EB932F1D0DDA}"/>
              </a:ext>
            </a:extLst>
          </p:cNvPr>
          <p:cNvSpPr/>
          <p:nvPr/>
        </p:nvSpPr>
        <p:spPr>
          <a:xfrm>
            <a:off x="10388599" y="1665587"/>
            <a:ext cx="482601" cy="4680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B1E667-5080-C44D-84F9-DFB62D224451}"/>
              </a:ext>
            </a:extLst>
          </p:cNvPr>
          <p:cNvSpPr/>
          <p:nvPr/>
        </p:nvSpPr>
        <p:spPr>
          <a:xfrm>
            <a:off x="5419629" y="5411180"/>
            <a:ext cx="3470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ja-JP" altLang="en-US" sz="1400"/>
              <a:t>習得した数値的技術は</a:t>
            </a:r>
            <a:r>
              <a:rPr lang="en-US" altLang="ja-JP" sz="1400" dirty="0"/>
              <a:t>,  </a:t>
            </a:r>
          </a:p>
          <a:p>
            <a:pPr lvl="3"/>
            <a:r>
              <a:rPr lang="en-US" altLang="ja-JP" sz="1400" dirty="0"/>
              <a:t>SPML </a:t>
            </a:r>
            <a:r>
              <a:rPr lang="ja-JP" altLang="en-US" sz="1400"/>
              <a:t>や</a:t>
            </a:r>
            <a:r>
              <a:rPr lang="en-US" altLang="ja-JP" sz="1400" dirty="0"/>
              <a:t> SCALE </a:t>
            </a:r>
            <a:r>
              <a:rPr lang="ja-JP" altLang="en-US" sz="1400"/>
              <a:t>力学コアに貢献できる</a:t>
            </a:r>
            <a:r>
              <a:rPr lang="en-US" altLang="ja-JP" sz="1400" dirty="0"/>
              <a:t>(?)</a:t>
            </a:r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2BD09EA2-DB2E-3147-B3CD-2F8E286AFE52}"/>
              </a:ext>
            </a:extLst>
          </p:cNvPr>
          <p:cNvSpPr/>
          <p:nvPr/>
        </p:nvSpPr>
        <p:spPr>
          <a:xfrm>
            <a:off x="6239630" y="851325"/>
            <a:ext cx="542925" cy="4929187"/>
          </a:xfrm>
          <a:prstGeom prst="rightBrace">
            <a:avLst>
              <a:gd name="adj1" fmla="val 8333"/>
              <a:gd name="adj2" fmla="val 9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2F5421D-3401-5E46-9523-4932B982154B}"/>
              </a:ext>
            </a:extLst>
          </p:cNvPr>
          <p:cNvSpPr txBox="1"/>
          <p:nvPr/>
        </p:nvSpPr>
        <p:spPr>
          <a:xfrm>
            <a:off x="6708249" y="1342421"/>
            <a:ext cx="273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立方球面格子系におけるメッシュ分割</a:t>
            </a:r>
            <a:endParaRPr kumimoji="1" lang="en-US" altLang="ja-JP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7C43EB3-8698-DC4B-84CA-6E799854064E}"/>
              </a:ext>
            </a:extLst>
          </p:cNvPr>
          <p:cNvSpPr txBox="1"/>
          <p:nvPr/>
        </p:nvSpPr>
        <p:spPr>
          <a:xfrm>
            <a:off x="6946129" y="4057014"/>
            <a:ext cx="24217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各要素内の節点配置</a:t>
            </a:r>
            <a:endParaRPr kumimoji="1" lang="en-US" altLang="ja-JP" dirty="0"/>
          </a:p>
          <a:p>
            <a:r>
              <a:rPr kumimoji="1" lang="en-US" altLang="ja-JP" sz="1400" dirty="0"/>
              <a:t>(Legendre- Gauss-</a:t>
            </a:r>
            <a:r>
              <a:rPr kumimoji="1" lang="en-US" altLang="ja-JP" sz="1400" dirty="0" err="1"/>
              <a:t>Lobatto</a:t>
            </a:r>
            <a:r>
              <a:rPr kumimoji="1" lang="en-US" altLang="ja-JP" sz="1400" dirty="0"/>
              <a:t> nodes)</a:t>
            </a:r>
          </a:p>
        </p:txBody>
      </p:sp>
    </p:spTree>
    <p:extLst>
      <p:ext uri="{BB962C8B-B14F-4D97-AF65-F5344CB8AC3E}">
        <p14:creationId xmlns:p14="http://schemas.microsoft.com/office/powerpoint/2010/main" val="30386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1CD9B-3C9A-2B46-8837-D63585D7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" y="54660"/>
            <a:ext cx="10515600" cy="904875"/>
          </a:xfrm>
        </p:spPr>
        <p:txBody>
          <a:bodyPr>
            <a:normAutofit/>
          </a:bodyPr>
          <a:lstStyle/>
          <a:p>
            <a:r>
              <a:rPr lang="ja-JP" altLang="en-US" sz="2800"/>
              <a:t>岸を取り扱える海洋大循環モデルの試作品</a:t>
            </a:r>
            <a:r>
              <a:rPr lang="en-US" altLang="ja-JP" sz="2800" dirty="0"/>
              <a:t>:</a:t>
            </a:r>
            <a:br>
              <a:rPr lang="en-US" altLang="ja-JP" sz="2800" dirty="0"/>
            </a:br>
            <a:r>
              <a:rPr kumimoji="1" lang="ja-JP" altLang="en-US" sz="2800"/>
              <a:t>立方球面格子系</a:t>
            </a:r>
            <a:r>
              <a:rPr kumimoji="1" lang="en-US" altLang="ja-JP" sz="2800" dirty="0"/>
              <a:t> &amp; </a:t>
            </a:r>
            <a:r>
              <a:rPr kumimoji="1" lang="ja-JP" altLang="en-US" sz="2800"/>
              <a:t>不連続ガラーキン法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15BDFEE-55E5-0A40-91B1-4488F452D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73" y="2037994"/>
            <a:ext cx="5408986" cy="4743805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E6A11AE-7EDA-9847-856B-EE2A2250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2159670"/>
            <a:ext cx="5882828" cy="370773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BA9C28-E165-8849-950F-308420E56E75}"/>
              </a:ext>
            </a:extLst>
          </p:cNvPr>
          <p:cNvSpPr txBox="1"/>
          <p:nvPr/>
        </p:nvSpPr>
        <p:spPr>
          <a:xfrm>
            <a:off x="115093" y="1057230"/>
            <a:ext cx="1041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地形性ロスビー波のテストケース</a:t>
            </a:r>
            <a:r>
              <a:rPr kumimoji="1" lang="en-US" altLang="ja-JP" sz="2400" dirty="0"/>
              <a:t> (Williamson et al. (1992) Test case 5), 7 </a:t>
            </a:r>
            <a:r>
              <a:rPr kumimoji="1" lang="ja-JP" altLang="en-US" sz="2400"/>
              <a:t>日後の相対渦度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A5BB57-CF25-C143-8660-1087E691310E}"/>
              </a:ext>
            </a:extLst>
          </p:cNvPr>
          <p:cNvSpPr txBox="1"/>
          <p:nvPr/>
        </p:nvSpPr>
        <p:spPr>
          <a:xfrm>
            <a:off x="1843947" y="1872011"/>
            <a:ext cx="250961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/>
              <a:t>本モデル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E42D85D-C0BC-564B-8818-1461B0C61989}"/>
              </a:ext>
            </a:extLst>
          </p:cNvPr>
          <p:cNvSpPr txBox="1"/>
          <p:nvPr/>
        </p:nvSpPr>
        <p:spPr>
          <a:xfrm>
            <a:off x="7860997" y="1826295"/>
            <a:ext cx="250961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Nair (2009)</a:t>
            </a:r>
            <a:endParaRPr kumimoji="1" lang="ja-JP" altLang="en-US" sz="20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416102-DBFE-3F4C-84EC-3EFBECD342D1}"/>
              </a:ext>
            </a:extLst>
          </p:cNvPr>
          <p:cNvSpPr txBox="1"/>
          <p:nvPr/>
        </p:nvSpPr>
        <p:spPr>
          <a:xfrm>
            <a:off x="4317616" y="1738460"/>
            <a:ext cx="218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Ne=9, </a:t>
            </a:r>
            <a:r>
              <a:rPr lang="en-US" altLang="ja-JP" dirty="0"/>
              <a:t>Np=5 </a:t>
            </a:r>
          </a:p>
          <a:p>
            <a:r>
              <a:rPr lang="en-US" altLang="ja-JP" dirty="0"/>
              <a:t>(</a:t>
            </a:r>
            <a:r>
              <a:rPr lang="ja-JP" altLang="en-US"/>
              <a:t>空間</a:t>
            </a:r>
            <a:r>
              <a:rPr lang="en-US" altLang="ja-JP" dirty="0"/>
              <a:t>6</a:t>
            </a:r>
            <a:r>
              <a:rPr lang="ja-JP" altLang="en-US"/>
              <a:t>次精度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9C09FD9-94A3-EF4F-9335-94C5A5B3676F}"/>
              </a:ext>
            </a:extLst>
          </p:cNvPr>
          <p:cNvSpPr txBox="1"/>
          <p:nvPr/>
        </p:nvSpPr>
        <p:spPr>
          <a:xfrm>
            <a:off x="4929188" y="6200775"/>
            <a:ext cx="482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49C3CCD-607F-C345-B43E-209219F0BD47}"/>
              </a:ext>
            </a:extLst>
          </p:cNvPr>
          <p:cNvSpPr/>
          <p:nvPr/>
        </p:nvSpPr>
        <p:spPr>
          <a:xfrm>
            <a:off x="2976787" y="7672387"/>
            <a:ext cx="2345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ノート</a:t>
            </a:r>
            <a:r>
              <a:rPr lang="en-US" altLang="ja-JP" dirty="0"/>
              <a:t> PC </a:t>
            </a:r>
            <a:r>
              <a:rPr lang="ja-JP" altLang="en-US"/>
              <a:t>で数分</a:t>
            </a:r>
            <a:endParaRPr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93916E-D350-F24B-8617-ADC92CA5D579}"/>
              </a:ext>
            </a:extLst>
          </p:cNvPr>
          <p:cNvSpPr txBox="1"/>
          <p:nvPr/>
        </p:nvSpPr>
        <p:spPr>
          <a:xfrm>
            <a:off x="7504387" y="488032"/>
            <a:ext cx="212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ja-JP" altLang="en-US"/>
              <a:t>去年のスライド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55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1B8635-1E5A-914B-BDD7-71257CAB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71" y="213018"/>
            <a:ext cx="11665834" cy="641267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/>
              <a:t>DCPOM: </a:t>
            </a:r>
            <a:r>
              <a:rPr kumimoji="1" lang="en-US" altLang="ja-JP" sz="4000" dirty="0" err="1"/>
              <a:t>Dennou</a:t>
            </a:r>
            <a:r>
              <a:rPr kumimoji="1" lang="en-US" altLang="ja-JP" sz="4000" dirty="0"/>
              <a:t>-Club Planetary Oceanic </a:t>
            </a:r>
            <a:r>
              <a:rPr lang="en-US" altLang="ja-JP" sz="4000" dirty="0"/>
              <a:t>Model</a:t>
            </a:r>
            <a:br>
              <a:rPr lang="en-US" altLang="ja-JP" dirty="0"/>
            </a:br>
            <a:r>
              <a:rPr lang="en-US" altLang="ja-JP" sz="2700" dirty="0"/>
              <a:t>(https://</a:t>
            </a:r>
            <a:r>
              <a:rPr lang="en-US" altLang="ja-JP" sz="2700" dirty="0" err="1"/>
              <a:t>github.com</a:t>
            </a:r>
            <a:r>
              <a:rPr lang="en-US" altLang="ja-JP" sz="2700" dirty="0"/>
              <a:t>/</a:t>
            </a:r>
            <a:r>
              <a:rPr lang="en-US" altLang="ja-JP" sz="2700" dirty="0" err="1"/>
              <a:t>gfd</a:t>
            </a:r>
            <a:r>
              <a:rPr lang="en-US" altLang="ja-JP" sz="2700" dirty="0"/>
              <a:t>-</a:t>
            </a:r>
            <a:r>
              <a:rPr lang="en-US" altLang="ja-JP" sz="2700" dirty="0" err="1"/>
              <a:t>dennou</a:t>
            </a:r>
            <a:r>
              <a:rPr lang="en-US" altLang="ja-JP" sz="2700" dirty="0"/>
              <a:t>-club/</a:t>
            </a:r>
            <a:r>
              <a:rPr lang="en-US" altLang="ja-JP" sz="2700" dirty="0" err="1"/>
              <a:t>Dennou</a:t>
            </a:r>
            <a:r>
              <a:rPr lang="en-US" altLang="ja-JP" sz="2700" dirty="0"/>
              <a:t>-OGCM)</a:t>
            </a:r>
            <a:endParaRPr kumimoji="1" lang="ja-JP" altLang="en-US" sz="27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16C14F-19DA-6942-8605-575D57A4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888" y="1046099"/>
            <a:ext cx="9008921" cy="61329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/>
              <a:t>惑星気候計算を念頭にした海洋大循環モデル</a:t>
            </a:r>
            <a:endParaRPr lang="en-US" altLang="ja-JP" sz="2400" dirty="0"/>
          </a:p>
          <a:p>
            <a:pPr lvl="1">
              <a:lnSpc>
                <a:spcPct val="110000"/>
              </a:lnSpc>
            </a:pPr>
            <a:r>
              <a:rPr lang="ja-JP" altLang="en-US"/>
              <a:t>力学コア</a:t>
            </a:r>
            <a:endParaRPr lang="en-US" altLang="ja-JP" dirty="0"/>
          </a:p>
          <a:p>
            <a:pPr lvl="2">
              <a:lnSpc>
                <a:spcPct val="110000"/>
              </a:lnSpc>
            </a:pPr>
            <a:r>
              <a:rPr lang="ja-JP" altLang="en-US"/>
              <a:t>一般鉛直座標系で記述した静力学ブジネスク方程式系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ja-JP" altLang="en-US"/>
              <a:t>物理パラメタリゼーション</a:t>
            </a:r>
            <a:endParaRPr lang="en-US" altLang="ja-JP" dirty="0"/>
          </a:p>
          <a:p>
            <a:pPr lvl="2">
              <a:lnSpc>
                <a:spcPct val="110000"/>
              </a:lnSpc>
            </a:pPr>
            <a:r>
              <a:rPr lang="ja-JP" altLang="en-US"/>
              <a:t>等密度面混合スキーム</a:t>
            </a:r>
            <a:r>
              <a:rPr lang="en-US" altLang="ja-JP" dirty="0"/>
              <a:t>, GM </a:t>
            </a:r>
            <a:r>
              <a:rPr lang="ja-JP" altLang="en-US"/>
              <a:t>スキーム</a:t>
            </a:r>
            <a:r>
              <a:rPr lang="en-US" altLang="ja-JP" dirty="0"/>
              <a:t>, </a:t>
            </a:r>
            <a:r>
              <a:rPr lang="ja-JP" altLang="en-US"/>
              <a:t>対流調節スキーム</a:t>
            </a:r>
            <a:r>
              <a:rPr lang="en-US" altLang="ja-JP" dirty="0"/>
              <a:t>  </a:t>
            </a:r>
            <a:r>
              <a:rPr lang="ja-JP" altLang="en-US"/>
              <a:t>等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ja-JP" altLang="en-US"/>
              <a:t>数値解法</a:t>
            </a:r>
            <a:endParaRPr lang="en-US" altLang="ja-JP" dirty="0"/>
          </a:p>
          <a:p>
            <a:pPr lvl="2">
              <a:lnSpc>
                <a:spcPct val="110000"/>
              </a:lnSpc>
            </a:pPr>
            <a:r>
              <a:rPr lang="ja-JP" altLang="en-US"/>
              <a:t>水平</a:t>
            </a:r>
            <a:r>
              <a:rPr lang="en-US" altLang="ja-JP" dirty="0"/>
              <a:t>: </a:t>
            </a:r>
            <a:r>
              <a:rPr lang="ja-JP" altLang="en-US"/>
              <a:t>球面調和関数展開に基づくスペクトル法</a:t>
            </a:r>
            <a:endParaRPr lang="en-US" altLang="ja-JP" dirty="0"/>
          </a:p>
          <a:p>
            <a:pPr lvl="2">
              <a:lnSpc>
                <a:spcPct val="110000"/>
              </a:lnSpc>
            </a:pPr>
            <a:r>
              <a:rPr lang="ja-JP" altLang="en-US"/>
              <a:t>鉛直</a:t>
            </a:r>
            <a:r>
              <a:rPr lang="en-US" altLang="ja-JP" dirty="0"/>
              <a:t>: </a:t>
            </a:r>
            <a:r>
              <a:rPr lang="ja-JP" altLang="en-US"/>
              <a:t>有限体積法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ja-JP" altLang="en-US"/>
              <a:t>鉛直一次元の海氷熱力学モデルを含む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ja-JP" altLang="en-US"/>
              <a:t>スレッド並列計算が可能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en-US" altLang="ja-JP" dirty="0"/>
              <a:t>DCPAM </a:t>
            </a:r>
            <a:r>
              <a:rPr lang="ja-JP" altLang="en-US"/>
              <a:t>と結合することで</a:t>
            </a:r>
            <a:r>
              <a:rPr lang="en-US" altLang="ja-JP" dirty="0"/>
              <a:t>, </a:t>
            </a:r>
            <a:r>
              <a:rPr lang="ja-JP" altLang="en-US"/>
              <a:t>大気海洋海氷結合計算が可能</a:t>
            </a:r>
            <a:r>
              <a:rPr lang="en-US" altLang="ja-JP" sz="2000" dirty="0"/>
              <a:t>(https://</a:t>
            </a:r>
            <a:r>
              <a:rPr lang="en-US" altLang="ja-JP" sz="2000" dirty="0" err="1"/>
              <a:t>github.com</a:t>
            </a:r>
            <a:r>
              <a:rPr lang="en-US" altLang="ja-JP" sz="2000" dirty="0"/>
              <a:t>/</a:t>
            </a:r>
            <a:r>
              <a:rPr lang="en-US" altLang="ja-JP" sz="2000" dirty="0" err="1"/>
              <a:t>gfd</a:t>
            </a:r>
            <a:r>
              <a:rPr lang="en-US" altLang="ja-JP" sz="2000" dirty="0"/>
              <a:t>-</a:t>
            </a:r>
            <a:r>
              <a:rPr lang="en-US" altLang="ja-JP" sz="2000" dirty="0" err="1"/>
              <a:t>dennou</a:t>
            </a:r>
            <a:r>
              <a:rPr lang="en-US" altLang="ja-JP" sz="2000" dirty="0"/>
              <a:t>-club/</a:t>
            </a:r>
            <a:r>
              <a:rPr lang="en-US" altLang="ja-JP" sz="2000" dirty="0" err="1"/>
              <a:t>Dennou</a:t>
            </a:r>
            <a:r>
              <a:rPr lang="en-US" altLang="ja-JP" sz="2000" dirty="0"/>
              <a:t>-CCM)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B51E0D-0756-3D44-8E91-4C8DE327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883" y="1629103"/>
            <a:ext cx="2501117" cy="44196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8E61F4-9117-AD4D-9F75-947348E4A458}"/>
              </a:ext>
            </a:extLst>
          </p:cNvPr>
          <p:cNvSpPr txBox="1"/>
          <p:nvPr/>
        </p:nvSpPr>
        <p:spPr>
          <a:xfrm>
            <a:off x="10586642" y="2877947"/>
            <a:ext cx="653793" cy="369332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kern="0" dirty="0" err="1">
                <a:solidFill>
                  <a:prstClr val="white"/>
                </a:solidFill>
                <a:latin typeface="Calibri" panose="020F0502020204030204"/>
                <a:ea typeface="メイリオ" panose="020B0604030504040204" pitchFamily="34" charset="-128"/>
              </a:rPr>
              <a:t>Atm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p:grpSp>
        <p:nvGrpSpPr>
          <p:cNvPr id="6" name="図形グループ 8">
            <a:extLst>
              <a:ext uri="{FF2B5EF4-FFF2-40B4-BE49-F238E27FC236}">
                <a16:creationId xmlns:a16="http://schemas.microsoft.com/office/drawing/2014/main" id="{FB5A7A5B-8D7A-814A-8C3A-9B347585FCAC}"/>
              </a:ext>
            </a:extLst>
          </p:cNvPr>
          <p:cNvGrpSpPr/>
          <p:nvPr/>
        </p:nvGrpSpPr>
        <p:grpSpPr>
          <a:xfrm>
            <a:off x="8969969" y="626869"/>
            <a:ext cx="2148635" cy="1269485"/>
            <a:chOff x="10299723" y="570750"/>
            <a:chExt cx="2501244" cy="1513032"/>
          </a:xfrm>
        </p:grpSpPr>
        <p:pic>
          <p:nvPicPr>
            <p:cNvPr id="7" name="図 6" descr="ogcm_schematic.jpg">
              <a:extLst>
                <a:ext uri="{FF2B5EF4-FFF2-40B4-BE49-F238E27FC236}">
                  <a16:creationId xmlns:a16="http://schemas.microsoft.com/office/drawing/2014/main" id="{FEDCD512-AC1B-3049-8CAD-A5328EB4B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9723" y="570750"/>
              <a:ext cx="1658368" cy="1513032"/>
            </a:xfrm>
            <a:prstGeom prst="rect">
              <a:avLst/>
            </a:prstGeom>
          </p:spPr>
        </p:pic>
        <p:grpSp>
          <p:nvGrpSpPr>
            <p:cNvPr id="8" name="図形グループ 10">
              <a:extLst>
                <a:ext uri="{FF2B5EF4-FFF2-40B4-BE49-F238E27FC236}">
                  <a16:creationId xmlns:a16="http://schemas.microsoft.com/office/drawing/2014/main" id="{515C3B74-122C-D246-9714-7CD8718261E6}"/>
                </a:ext>
              </a:extLst>
            </p:cNvPr>
            <p:cNvGrpSpPr/>
            <p:nvPr/>
          </p:nvGrpSpPr>
          <p:grpSpPr>
            <a:xfrm>
              <a:off x="11496642" y="968805"/>
              <a:ext cx="372027" cy="357785"/>
              <a:chOff x="8371446" y="321015"/>
              <a:chExt cx="899580" cy="833104"/>
            </a:xfrm>
          </p:grpSpPr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32B1F8B9-BC75-EF48-AB52-79364D6FD717}"/>
                  </a:ext>
                </a:extLst>
              </p:cNvPr>
              <p:cNvCxnSpPr/>
              <p:nvPr/>
            </p:nvCxnSpPr>
            <p:spPr>
              <a:xfrm flipV="1">
                <a:off x="8371446" y="422880"/>
                <a:ext cx="429571" cy="237508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12363185-B945-8240-B831-DBB5C1E43782}"/>
                  </a:ext>
                </a:extLst>
              </p:cNvPr>
              <p:cNvCxnSpPr/>
              <p:nvPr/>
            </p:nvCxnSpPr>
            <p:spPr>
              <a:xfrm>
                <a:off x="8447311" y="1135262"/>
                <a:ext cx="5453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" name="アーチ 11">
                <a:extLst>
                  <a:ext uri="{FF2B5EF4-FFF2-40B4-BE49-F238E27FC236}">
                    <a16:creationId xmlns:a16="http://schemas.microsoft.com/office/drawing/2014/main" id="{869EB2CC-DE76-EE41-AD66-E9B3A2F14D76}"/>
                  </a:ext>
                </a:extLst>
              </p:cNvPr>
              <p:cNvSpPr/>
              <p:nvPr/>
            </p:nvSpPr>
            <p:spPr>
              <a:xfrm rot="4637620">
                <a:off x="8537376" y="725390"/>
                <a:ext cx="693490" cy="97672"/>
              </a:xfrm>
              <a:prstGeom prst="blockArc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34" charset="-128"/>
                  <a:cs typeface="+mn-cs"/>
                </a:endParaRPr>
              </a:p>
            </p:txBody>
          </p:sp>
          <p:sp>
            <p:nvSpPr>
              <p:cNvPr id="13" name="アーチ 12">
                <a:extLst>
                  <a:ext uri="{FF2B5EF4-FFF2-40B4-BE49-F238E27FC236}">
                    <a16:creationId xmlns:a16="http://schemas.microsoft.com/office/drawing/2014/main" id="{1EDC684C-9462-E24C-B49F-E6B80C9B2674}"/>
                  </a:ext>
                </a:extLst>
              </p:cNvPr>
              <p:cNvSpPr/>
              <p:nvPr/>
            </p:nvSpPr>
            <p:spPr>
              <a:xfrm rot="4637620">
                <a:off x="8170015" y="846991"/>
                <a:ext cx="516069" cy="98188"/>
              </a:xfrm>
              <a:prstGeom prst="blockArc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34" charset="-128"/>
                  <a:cs typeface="+mn-cs"/>
                </a:endParaRPr>
              </a:p>
            </p:txBody>
          </p:sp>
          <p:sp>
            <p:nvSpPr>
              <p:cNvPr id="14" name="アーチ 13">
                <a:extLst>
                  <a:ext uri="{FF2B5EF4-FFF2-40B4-BE49-F238E27FC236}">
                    <a16:creationId xmlns:a16="http://schemas.microsoft.com/office/drawing/2014/main" id="{361749BA-42D3-8348-ABFE-A3B2A0B3088A}"/>
                  </a:ext>
                </a:extLst>
              </p:cNvPr>
              <p:cNvSpPr/>
              <p:nvPr/>
            </p:nvSpPr>
            <p:spPr>
              <a:xfrm rot="4378155">
                <a:off x="8769537" y="635536"/>
                <a:ext cx="748927" cy="119886"/>
              </a:xfrm>
              <a:prstGeom prst="blockArc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34" charset="-128"/>
                  <a:cs typeface="+mn-cs"/>
                </a:endParaRPr>
              </a:p>
            </p:txBody>
          </p:sp>
          <p:sp>
            <p:nvSpPr>
              <p:cNvPr id="15" name="アーチ 14">
                <a:extLst>
                  <a:ext uri="{FF2B5EF4-FFF2-40B4-BE49-F238E27FC236}">
                    <a16:creationId xmlns:a16="http://schemas.microsoft.com/office/drawing/2014/main" id="{7D17A10F-90DF-2549-888B-645E76A044F3}"/>
                  </a:ext>
                </a:extLst>
              </p:cNvPr>
              <p:cNvSpPr/>
              <p:nvPr/>
            </p:nvSpPr>
            <p:spPr>
              <a:xfrm rot="10189799">
                <a:off x="8973630" y="1051685"/>
                <a:ext cx="297396" cy="70860"/>
              </a:xfrm>
              <a:prstGeom prst="blockArc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34" charset="-128"/>
                  <a:cs typeface="+mn-cs"/>
                </a:endParaRPr>
              </a:p>
            </p:txBody>
          </p:sp>
          <p:sp>
            <p:nvSpPr>
              <p:cNvPr id="16" name="アーチ 15">
                <a:extLst>
                  <a:ext uri="{FF2B5EF4-FFF2-40B4-BE49-F238E27FC236}">
                    <a16:creationId xmlns:a16="http://schemas.microsoft.com/office/drawing/2014/main" id="{C713D396-FCDD-984C-8FEF-5A6450102BBD}"/>
                  </a:ext>
                </a:extLst>
              </p:cNvPr>
              <p:cNvSpPr/>
              <p:nvPr/>
            </p:nvSpPr>
            <p:spPr>
              <a:xfrm rot="9238471">
                <a:off x="8763368" y="326320"/>
                <a:ext cx="297396" cy="70860"/>
              </a:xfrm>
              <a:prstGeom prst="blockArc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34" charset="-128"/>
                  <a:cs typeface="+mn-cs"/>
                </a:endParaRPr>
              </a:p>
            </p:txBody>
          </p:sp>
        </p:grpSp>
        <p:sp>
          <p:nvSpPr>
            <p:cNvPr id="9" name="ストライプ矢印 8">
              <a:extLst>
                <a:ext uri="{FF2B5EF4-FFF2-40B4-BE49-F238E27FC236}">
                  <a16:creationId xmlns:a16="http://schemas.microsoft.com/office/drawing/2014/main" id="{77059273-FAF4-C44A-AD0A-B70869BC91C5}"/>
                </a:ext>
              </a:extLst>
            </p:cNvPr>
            <p:cNvSpPr/>
            <p:nvPr/>
          </p:nvSpPr>
          <p:spPr>
            <a:xfrm rot="2629810" flipV="1">
              <a:off x="11593659" y="1506190"/>
              <a:ext cx="1207308" cy="391686"/>
            </a:xfrm>
            <a:prstGeom prst="striped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F6B3731-0B51-4943-97E2-FE003C83B7FA}"/>
              </a:ext>
            </a:extLst>
          </p:cNvPr>
          <p:cNvSpPr txBox="1"/>
          <p:nvPr/>
        </p:nvSpPr>
        <p:spPr>
          <a:xfrm>
            <a:off x="11467534" y="3691469"/>
            <a:ext cx="847600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kern="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34" charset="-128"/>
              </a:rPr>
              <a:t>Sea ice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D4A48C7-A653-E64B-B3EE-7282064F1701}"/>
              </a:ext>
            </a:extLst>
          </p:cNvPr>
          <p:cNvSpPr txBox="1"/>
          <p:nvPr/>
        </p:nvSpPr>
        <p:spPr>
          <a:xfrm>
            <a:off x="9998452" y="4868380"/>
            <a:ext cx="688882" cy="36933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kern="0" dirty="0" err="1">
                <a:solidFill>
                  <a:prstClr val="white"/>
                </a:solidFill>
                <a:latin typeface="Calibri" panose="020F0502020204030204"/>
                <a:ea typeface="メイリオ" panose="020B0604030504040204" pitchFamily="34" charset="-128"/>
              </a:rPr>
              <a:t>Ocn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32E18D6-0884-F34A-82BA-4459ABFE3347}"/>
              </a:ext>
            </a:extLst>
          </p:cNvPr>
          <p:cNvSpPr txBox="1"/>
          <p:nvPr/>
        </p:nvSpPr>
        <p:spPr>
          <a:xfrm>
            <a:off x="9858973" y="4389713"/>
            <a:ext cx="830741" cy="24622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34" charset="-128"/>
              </a:rPr>
              <a:t>Coupler</a:t>
            </a:r>
            <a:endParaRPr kumimoji="1" lang="ja-JP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DB1784B8-B066-6C42-8BB2-D8700F4FB5B2}"/>
              </a:ext>
            </a:extLst>
          </p:cNvPr>
          <p:cNvSpPr/>
          <p:nvPr/>
        </p:nvSpPr>
        <p:spPr>
          <a:xfrm rot="20484289">
            <a:off x="9920816" y="3751122"/>
            <a:ext cx="3003365" cy="19879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1B8635-1E5A-914B-BDD7-71257CAB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87" y="257773"/>
            <a:ext cx="11778488" cy="64126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DCPOM </a:t>
            </a:r>
            <a:r>
              <a:rPr lang="ja-JP" altLang="en-US"/>
              <a:t>公開作業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16C14F-19DA-6942-8605-575D57A4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9040"/>
            <a:ext cx="12296013" cy="61329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ja-JP" altLang="en-US" sz="3200"/>
              <a:t>完了済みの作業</a:t>
            </a:r>
            <a:endParaRPr lang="en-US" altLang="ja-JP" sz="3200" dirty="0"/>
          </a:p>
          <a:p>
            <a:pPr lvl="1">
              <a:lnSpc>
                <a:spcPct val="110000"/>
              </a:lnSpc>
            </a:pPr>
            <a:r>
              <a:rPr lang="ja-JP" altLang="en-US" sz="3200"/>
              <a:t>モデル</a:t>
            </a:r>
            <a:r>
              <a:rPr lang="en-US" altLang="ja-JP" sz="3200" dirty="0"/>
              <a:t> description </a:t>
            </a:r>
            <a:r>
              <a:rPr lang="ja-JP" altLang="en-US" sz="3200"/>
              <a:t>の作成 </a:t>
            </a:r>
            <a:r>
              <a:rPr lang="en-US" altLang="ja-JP" sz="3200" dirty="0"/>
              <a:t>(</a:t>
            </a:r>
            <a:r>
              <a:rPr lang="ja-JP" altLang="en-US" sz="3200"/>
              <a:t>最低限ですが</a:t>
            </a:r>
            <a:r>
              <a:rPr lang="en-US" altLang="ja-JP" sz="3200" dirty="0"/>
              <a:t>..)</a:t>
            </a:r>
          </a:p>
          <a:p>
            <a:pPr lvl="1">
              <a:lnSpc>
                <a:spcPct val="110000"/>
              </a:lnSpc>
            </a:pPr>
            <a:r>
              <a:rPr lang="en-US" altLang="ja-JP" sz="3200" dirty="0"/>
              <a:t>DCMODEL </a:t>
            </a:r>
            <a:r>
              <a:rPr lang="ja-JP" altLang="en-US" sz="3200"/>
              <a:t>で標準としているディレクトリ構造への変更</a:t>
            </a:r>
            <a:endParaRPr lang="en-US" altLang="ja-JP" sz="3200" dirty="0"/>
          </a:p>
          <a:p>
            <a:pPr lvl="1">
              <a:lnSpc>
                <a:spcPct val="110000"/>
              </a:lnSpc>
            </a:pPr>
            <a:r>
              <a:rPr lang="ja-JP" altLang="en-US" sz="3200"/>
              <a:t>ソースコード</a:t>
            </a:r>
            <a:r>
              <a:rPr lang="en-US" altLang="ja-JP" sz="3200" dirty="0"/>
              <a:t>, </a:t>
            </a:r>
            <a:r>
              <a:rPr lang="ja-JP" altLang="en-US" sz="3200"/>
              <a:t>ディレクトリ一覧の作成</a:t>
            </a:r>
            <a:endParaRPr lang="en-US" altLang="ja-JP" sz="3200" dirty="0"/>
          </a:p>
          <a:p>
            <a:pPr lvl="1">
              <a:lnSpc>
                <a:spcPct val="110000"/>
              </a:lnSpc>
            </a:pPr>
            <a:r>
              <a:rPr lang="ja-JP" altLang="en-US" sz="3200"/>
              <a:t>インストールガイドの作成</a:t>
            </a:r>
            <a:endParaRPr lang="en-US" altLang="ja-JP" sz="3200" dirty="0"/>
          </a:p>
          <a:p>
            <a:pPr lvl="1">
              <a:lnSpc>
                <a:spcPct val="110000"/>
              </a:lnSpc>
            </a:pPr>
            <a:r>
              <a:rPr lang="en-US" altLang="ja-JP" sz="3200" dirty="0">
                <a:solidFill>
                  <a:srgbClr val="C00000"/>
                </a:solidFill>
              </a:rPr>
              <a:t>Web </a:t>
            </a:r>
            <a:r>
              <a:rPr lang="ja-JP" altLang="en-US" sz="3200">
                <a:solidFill>
                  <a:srgbClr val="C00000"/>
                </a:solidFill>
              </a:rPr>
              <a:t>ページの作成</a:t>
            </a:r>
            <a:endParaRPr lang="en-US" altLang="ja-JP" sz="3200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</a:pPr>
            <a:r>
              <a:rPr lang="ja-JP" altLang="en-US" sz="3200"/>
              <a:t>未完了の作業</a:t>
            </a:r>
            <a:endParaRPr lang="en-US" altLang="ja-JP" sz="3200" dirty="0"/>
          </a:p>
          <a:p>
            <a:pPr lvl="1">
              <a:lnSpc>
                <a:spcPct val="110000"/>
              </a:lnSpc>
            </a:pPr>
            <a:r>
              <a:rPr lang="ja-JP" altLang="en-US" sz="3200"/>
              <a:t>チュートリアル</a:t>
            </a:r>
            <a:r>
              <a:rPr lang="en-US" altLang="ja-JP" sz="3200" dirty="0"/>
              <a:t>(</a:t>
            </a:r>
            <a:r>
              <a:rPr lang="ja-JP" altLang="en-US" sz="3200"/>
              <a:t>サンプル計算集</a:t>
            </a:r>
            <a:r>
              <a:rPr lang="en-US" altLang="ja-JP" sz="3200" dirty="0"/>
              <a:t>?)</a:t>
            </a:r>
            <a:r>
              <a:rPr lang="ja-JP" altLang="en-US" sz="3200"/>
              <a:t>の作成</a:t>
            </a:r>
            <a:endParaRPr lang="en-US" altLang="ja-JP" sz="3200" dirty="0"/>
          </a:p>
          <a:p>
            <a:pPr lvl="1">
              <a:lnSpc>
                <a:spcPct val="110000"/>
              </a:lnSpc>
            </a:pPr>
            <a:r>
              <a:rPr lang="ja-JP" altLang="en-US" sz="3200"/>
              <a:t>三次元全球海洋モードやプロセス並列で走らせた時の動作確認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16676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円/楕円 12">
            <a:extLst>
              <a:ext uri="{FF2B5EF4-FFF2-40B4-BE49-F238E27FC236}">
                <a16:creationId xmlns:a16="http://schemas.microsoft.com/office/drawing/2014/main" id="{C3E9CF36-895F-4E4E-A7C2-ADC49C536DAB}"/>
              </a:ext>
            </a:extLst>
          </p:cNvPr>
          <p:cNvSpPr/>
          <p:nvPr/>
        </p:nvSpPr>
        <p:spPr>
          <a:xfrm>
            <a:off x="3155564" y="2668694"/>
            <a:ext cx="2357644" cy="24230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月 13">
            <a:extLst>
              <a:ext uri="{FF2B5EF4-FFF2-40B4-BE49-F238E27FC236}">
                <a16:creationId xmlns:a16="http://schemas.microsoft.com/office/drawing/2014/main" id="{27134395-35E5-6541-B1C2-10CE88C9B28A}"/>
              </a:ext>
            </a:extLst>
          </p:cNvPr>
          <p:cNvSpPr/>
          <p:nvPr/>
        </p:nvSpPr>
        <p:spPr>
          <a:xfrm>
            <a:off x="3130164" y="2703619"/>
            <a:ext cx="1083042" cy="2388097"/>
          </a:xfrm>
          <a:prstGeom prst="moon">
            <a:avLst>
              <a:gd name="adj" fmla="val 75573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272A8F-EFDC-C545-B1F0-5190FD40D791}"/>
              </a:ext>
            </a:extLst>
          </p:cNvPr>
          <p:cNvSpPr txBox="1"/>
          <p:nvPr/>
        </p:nvSpPr>
        <p:spPr>
          <a:xfrm>
            <a:off x="3426189" y="2108090"/>
            <a:ext cx="258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半球だけ海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A19A7E4-55EB-E347-BB8E-B141F9C4A944}"/>
              </a:ext>
            </a:extLst>
          </p:cNvPr>
          <p:cNvCxnSpPr/>
          <p:nvPr/>
        </p:nvCxnSpPr>
        <p:spPr>
          <a:xfrm>
            <a:off x="4116570" y="3085116"/>
            <a:ext cx="102869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D28FE37-1601-7745-8361-A6AFCE13E0AD}"/>
              </a:ext>
            </a:extLst>
          </p:cNvPr>
          <p:cNvCxnSpPr/>
          <p:nvPr/>
        </p:nvCxnSpPr>
        <p:spPr>
          <a:xfrm>
            <a:off x="4167369" y="4507516"/>
            <a:ext cx="102869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821CA86-1978-CD49-B9D8-125ED8A4A0F3}"/>
              </a:ext>
            </a:extLst>
          </p:cNvPr>
          <p:cNvCxnSpPr>
            <a:cxnSpLocks/>
          </p:cNvCxnSpPr>
          <p:nvPr/>
        </p:nvCxnSpPr>
        <p:spPr>
          <a:xfrm flipH="1">
            <a:off x="4116567" y="3782032"/>
            <a:ext cx="67310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D70B36-F072-EF47-ABF0-38409CB66CAF}"/>
              </a:ext>
            </a:extLst>
          </p:cNvPr>
          <p:cNvSpPr txBox="1"/>
          <p:nvPr/>
        </p:nvSpPr>
        <p:spPr>
          <a:xfrm>
            <a:off x="4268267" y="3794877"/>
            <a:ext cx="129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>
                <a:solidFill>
                  <a:schemeClr val="accent2">
                    <a:lumMod val="40000"/>
                    <a:lumOff val="60000"/>
                  </a:schemeClr>
                </a:solidFill>
              </a:rPr>
              <a:t>風応力を指定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BA9C28-E165-8849-950F-308420E56E75}"/>
              </a:ext>
            </a:extLst>
          </p:cNvPr>
          <p:cNvSpPr txBox="1"/>
          <p:nvPr/>
        </p:nvSpPr>
        <p:spPr>
          <a:xfrm>
            <a:off x="801911" y="896921"/>
            <a:ext cx="43433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/>
              <a:t>全球浅水モデルによる</a:t>
            </a:r>
            <a:endParaRPr kumimoji="1" lang="en-US" altLang="ja-JP" sz="2800" dirty="0"/>
          </a:p>
          <a:p>
            <a:pPr algn="ctr"/>
            <a:r>
              <a:rPr kumimoji="1" lang="ja-JP" altLang="en-US" sz="2800"/>
              <a:t>風成循環の数値実験</a:t>
            </a:r>
            <a:endParaRPr kumimoji="1" lang="en-US" altLang="ja-JP" sz="2800" dirty="0"/>
          </a:p>
          <a:p>
            <a:pPr algn="ctr"/>
            <a:r>
              <a:rPr lang="en-US" altLang="ja-JP" sz="2000" dirty="0"/>
              <a:t>(</a:t>
            </a:r>
            <a:r>
              <a:rPr lang="en-US" altLang="ja-JP" sz="2000" dirty="0" err="1"/>
              <a:t>Munk</a:t>
            </a:r>
            <a:r>
              <a:rPr lang="en-US" altLang="ja-JP" sz="2000" dirty="0"/>
              <a:t> model </a:t>
            </a:r>
            <a:r>
              <a:rPr lang="ja-JP" altLang="en-US" sz="2000"/>
              <a:t>の球面・非線形版</a:t>
            </a:r>
            <a:r>
              <a:rPr lang="en-US" altLang="ja-JP" sz="2000" dirty="0"/>
              <a:t>)</a:t>
            </a:r>
            <a:endParaRPr kumimoji="1" lang="ja-JP" altLang="en-US" sz="2000"/>
          </a:p>
        </p:txBody>
      </p:sp>
      <p:pic>
        <p:nvPicPr>
          <p:cNvPr id="22" name="out">
            <a:hlinkClick r:id="" action="ppaction://media"/>
            <a:extLst>
              <a:ext uri="{FF2B5EF4-FFF2-40B4-BE49-F238E27FC236}">
                <a16:creationId xmlns:a16="http://schemas.microsoft.com/office/drawing/2014/main" id="{7F7912FA-D883-3F40-A4D1-558226EF9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53" t="9375" r="20875"/>
          <a:stretch/>
        </p:blipFill>
        <p:spPr>
          <a:xfrm>
            <a:off x="5660170" y="528638"/>
            <a:ext cx="6441344" cy="634365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4E7AC5-31E3-D847-9861-5F3040C3AEBF}"/>
              </a:ext>
            </a:extLst>
          </p:cNvPr>
          <p:cNvSpPr txBox="1"/>
          <p:nvPr/>
        </p:nvSpPr>
        <p:spPr>
          <a:xfrm>
            <a:off x="7382847" y="925912"/>
            <a:ext cx="483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Ne=10, Np=5 </a:t>
            </a:r>
            <a:r>
              <a:rPr kumimoji="1" lang="ja-JP" altLang="en-US"/>
              <a:t>で計算</a:t>
            </a:r>
            <a:r>
              <a:rPr lang="en-US" altLang="ja-JP" dirty="0"/>
              <a:t>(</a:t>
            </a:r>
            <a:r>
              <a:rPr lang="ja-JP" altLang="en-US"/>
              <a:t>空間</a:t>
            </a:r>
            <a:r>
              <a:rPr lang="en-US" altLang="ja-JP" dirty="0"/>
              <a:t> 6 </a:t>
            </a:r>
            <a:r>
              <a:rPr lang="ja-JP" altLang="en-US"/>
              <a:t>次精度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021CD9B-3C9A-2B46-8837-D63585D7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27"/>
            <a:ext cx="10515600" cy="904875"/>
          </a:xfrm>
        </p:spPr>
        <p:txBody>
          <a:bodyPr>
            <a:normAutofit/>
          </a:bodyPr>
          <a:lstStyle/>
          <a:p>
            <a:r>
              <a:rPr lang="ja-JP" altLang="en-US" sz="2800"/>
              <a:t>岸を取り扱える海洋大循環モデルの試作品</a:t>
            </a:r>
            <a:r>
              <a:rPr lang="en-US" altLang="ja-JP" sz="2800" dirty="0"/>
              <a:t>:</a:t>
            </a:r>
            <a:br>
              <a:rPr lang="en-US" altLang="ja-JP" sz="2800" dirty="0"/>
            </a:br>
            <a:r>
              <a:rPr lang="ja-JP" altLang="en-US" sz="2800"/>
              <a:t>立方球面格子系</a:t>
            </a:r>
            <a:r>
              <a:rPr lang="en-US" altLang="ja-JP" sz="2800" dirty="0"/>
              <a:t> &amp; </a:t>
            </a:r>
            <a:r>
              <a:rPr lang="ja-JP" altLang="en-US" sz="2800"/>
              <a:t>不連続ガラーキン法</a:t>
            </a:r>
            <a:endParaRPr kumimoji="1" lang="ja-JP" altLang="en-US" sz="280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666A086-805B-5D46-8A8B-8478A7B75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6" y="2130424"/>
            <a:ext cx="3075103" cy="3170238"/>
          </a:xfrm>
          <a:prstGeom prst="rect">
            <a:avLst/>
          </a:prstGeom>
        </p:spPr>
      </p:pic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4B6037DB-3314-2B4F-90CD-1F840D50AD78}"/>
              </a:ext>
            </a:extLst>
          </p:cNvPr>
          <p:cNvSpPr/>
          <p:nvPr/>
        </p:nvSpPr>
        <p:spPr>
          <a:xfrm>
            <a:off x="641295" y="2703618"/>
            <a:ext cx="1011836" cy="2226172"/>
          </a:xfrm>
          <a:custGeom>
            <a:avLst/>
            <a:gdLst>
              <a:gd name="connsiteX0" fmla="*/ 901254 w 901254"/>
              <a:gd name="connsiteY0" fmla="*/ 0 h 2295752"/>
              <a:gd name="connsiteX1" fmla="*/ 743857 w 901254"/>
              <a:gd name="connsiteY1" fmla="*/ 82446 h 2295752"/>
              <a:gd name="connsiteX2" fmla="*/ 571470 w 901254"/>
              <a:gd name="connsiteY2" fmla="*/ 172387 h 2295752"/>
              <a:gd name="connsiteX3" fmla="*/ 361608 w 901254"/>
              <a:gd name="connsiteY3" fmla="*/ 397239 h 2295752"/>
              <a:gd name="connsiteX4" fmla="*/ 181726 w 901254"/>
              <a:gd name="connsiteY4" fmla="*/ 659567 h 2295752"/>
              <a:gd name="connsiteX5" fmla="*/ 54310 w 901254"/>
              <a:gd name="connsiteY5" fmla="*/ 996846 h 2295752"/>
              <a:gd name="connsiteX6" fmla="*/ 1844 w 901254"/>
              <a:gd name="connsiteY6" fmla="*/ 1424066 h 2295752"/>
              <a:gd name="connsiteX7" fmla="*/ 114270 w 901254"/>
              <a:gd name="connsiteY7" fmla="*/ 1926236 h 2295752"/>
              <a:gd name="connsiteX8" fmla="*/ 361608 w 901254"/>
              <a:gd name="connsiteY8" fmla="*/ 2241030 h 2295752"/>
              <a:gd name="connsiteX9" fmla="*/ 399083 w 901254"/>
              <a:gd name="connsiteY9" fmla="*/ 2293495 h 2295752"/>
              <a:gd name="connsiteX0" fmla="*/ 901254 w 901254"/>
              <a:gd name="connsiteY0" fmla="*/ 0 h 2295752"/>
              <a:gd name="connsiteX1" fmla="*/ 743857 w 901254"/>
              <a:gd name="connsiteY1" fmla="*/ 82446 h 2295752"/>
              <a:gd name="connsiteX2" fmla="*/ 571470 w 901254"/>
              <a:gd name="connsiteY2" fmla="*/ 187377 h 2295752"/>
              <a:gd name="connsiteX3" fmla="*/ 361608 w 901254"/>
              <a:gd name="connsiteY3" fmla="*/ 397239 h 2295752"/>
              <a:gd name="connsiteX4" fmla="*/ 181726 w 901254"/>
              <a:gd name="connsiteY4" fmla="*/ 659567 h 2295752"/>
              <a:gd name="connsiteX5" fmla="*/ 54310 w 901254"/>
              <a:gd name="connsiteY5" fmla="*/ 996846 h 2295752"/>
              <a:gd name="connsiteX6" fmla="*/ 1844 w 901254"/>
              <a:gd name="connsiteY6" fmla="*/ 1424066 h 2295752"/>
              <a:gd name="connsiteX7" fmla="*/ 114270 w 901254"/>
              <a:gd name="connsiteY7" fmla="*/ 1926236 h 2295752"/>
              <a:gd name="connsiteX8" fmla="*/ 361608 w 901254"/>
              <a:gd name="connsiteY8" fmla="*/ 2241030 h 2295752"/>
              <a:gd name="connsiteX9" fmla="*/ 399083 w 901254"/>
              <a:gd name="connsiteY9" fmla="*/ 2293495 h 2295752"/>
              <a:gd name="connsiteX0" fmla="*/ 856283 w 856283"/>
              <a:gd name="connsiteY0" fmla="*/ 0 h 2265772"/>
              <a:gd name="connsiteX1" fmla="*/ 743857 w 856283"/>
              <a:gd name="connsiteY1" fmla="*/ 52466 h 2265772"/>
              <a:gd name="connsiteX2" fmla="*/ 571470 w 856283"/>
              <a:gd name="connsiteY2" fmla="*/ 157397 h 2265772"/>
              <a:gd name="connsiteX3" fmla="*/ 361608 w 856283"/>
              <a:gd name="connsiteY3" fmla="*/ 367259 h 2265772"/>
              <a:gd name="connsiteX4" fmla="*/ 181726 w 856283"/>
              <a:gd name="connsiteY4" fmla="*/ 629587 h 2265772"/>
              <a:gd name="connsiteX5" fmla="*/ 54310 w 856283"/>
              <a:gd name="connsiteY5" fmla="*/ 966866 h 2265772"/>
              <a:gd name="connsiteX6" fmla="*/ 1844 w 856283"/>
              <a:gd name="connsiteY6" fmla="*/ 1394086 h 2265772"/>
              <a:gd name="connsiteX7" fmla="*/ 114270 w 856283"/>
              <a:gd name="connsiteY7" fmla="*/ 1896256 h 2265772"/>
              <a:gd name="connsiteX8" fmla="*/ 361608 w 856283"/>
              <a:gd name="connsiteY8" fmla="*/ 2211050 h 2265772"/>
              <a:gd name="connsiteX9" fmla="*/ 399083 w 856283"/>
              <a:gd name="connsiteY9" fmla="*/ 2263515 h 2265772"/>
              <a:gd name="connsiteX0" fmla="*/ 856283 w 856283"/>
              <a:gd name="connsiteY0" fmla="*/ 0 h 2263690"/>
              <a:gd name="connsiteX1" fmla="*/ 743857 w 856283"/>
              <a:gd name="connsiteY1" fmla="*/ 52466 h 2263690"/>
              <a:gd name="connsiteX2" fmla="*/ 571470 w 856283"/>
              <a:gd name="connsiteY2" fmla="*/ 157397 h 2263690"/>
              <a:gd name="connsiteX3" fmla="*/ 361608 w 856283"/>
              <a:gd name="connsiteY3" fmla="*/ 367259 h 2263690"/>
              <a:gd name="connsiteX4" fmla="*/ 181726 w 856283"/>
              <a:gd name="connsiteY4" fmla="*/ 629587 h 2263690"/>
              <a:gd name="connsiteX5" fmla="*/ 54310 w 856283"/>
              <a:gd name="connsiteY5" fmla="*/ 966866 h 2263690"/>
              <a:gd name="connsiteX6" fmla="*/ 1844 w 856283"/>
              <a:gd name="connsiteY6" fmla="*/ 1394086 h 2263690"/>
              <a:gd name="connsiteX7" fmla="*/ 114270 w 856283"/>
              <a:gd name="connsiteY7" fmla="*/ 1896256 h 2263690"/>
              <a:gd name="connsiteX8" fmla="*/ 271667 w 856283"/>
              <a:gd name="connsiteY8" fmla="*/ 2128604 h 2263690"/>
              <a:gd name="connsiteX9" fmla="*/ 399083 w 856283"/>
              <a:gd name="connsiteY9" fmla="*/ 2263515 h 2263690"/>
              <a:gd name="connsiteX0" fmla="*/ 856283 w 856283"/>
              <a:gd name="connsiteY0" fmla="*/ 0 h 2203998"/>
              <a:gd name="connsiteX1" fmla="*/ 743857 w 856283"/>
              <a:gd name="connsiteY1" fmla="*/ 52466 h 2203998"/>
              <a:gd name="connsiteX2" fmla="*/ 571470 w 856283"/>
              <a:gd name="connsiteY2" fmla="*/ 157397 h 2203998"/>
              <a:gd name="connsiteX3" fmla="*/ 361608 w 856283"/>
              <a:gd name="connsiteY3" fmla="*/ 367259 h 2203998"/>
              <a:gd name="connsiteX4" fmla="*/ 181726 w 856283"/>
              <a:gd name="connsiteY4" fmla="*/ 629587 h 2203998"/>
              <a:gd name="connsiteX5" fmla="*/ 54310 w 856283"/>
              <a:gd name="connsiteY5" fmla="*/ 966866 h 2203998"/>
              <a:gd name="connsiteX6" fmla="*/ 1844 w 856283"/>
              <a:gd name="connsiteY6" fmla="*/ 1394086 h 2203998"/>
              <a:gd name="connsiteX7" fmla="*/ 114270 w 856283"/>
              <a:gd name="connsiteY7" fmla="*/ 1896256 h 2203998"/>
              <a:gd name="connsiteX8" fmla="*/ 271667 w 856283"/>
              <a:gd name="connsiteY8" fmla="*/ 2128604 h 2203998"/>
              <a:gd name="connsiteX9" fmla="*/ 369103 w 856283"/>
              <a:gd name="connsiteY9" fmla="*/ 2203554 h 2203998"/>
              <a:gd name="connsiteX0" fmla="*/ 856283 w 856283"/>
              <a:gd name="connsiteY0" fmla="*/ 0 h 2203786"/>
              <a:gd name="connsiteX1" fmla="*/ 743857 w 856283"/>
              <a:gd name="connsiteY1" fmla="*/ 52466 h 2203786"/>
              <a:gd name="connsiteX2" fmla="*/ 571470 w 856283"/>
              <a:gd name="connsiteY2" fmla="*/ 157397 h 2203786"/>
              <a:gd name="connsiteX3" fmla="*/ 361608 w 856283"/>
              <a:gd name="connsiteY3" fmla="*/ 367259 h 2203786"/>
              <a:gd name="connsiteX4" fmla="*/ 181726 w 856283"/>
              <a:gd name="connsiteY4" fmla="*/ 629587 h 2203786"/>
              <a:gd name="connsiteX5" fmla="*/ 54310 w 856283"/>
              <a:gd name="connsiteY5" fmla="*/ 966866 h 2203786"/>
              <a:gd name="connsiteX6" fmla="*/ 1844 w 856283"/>
              <a:gd name="connsiteY6" fmla="*/ 1394086 h 2203786"/>
              <a:gd name="connsiteX7" fmla="*/ 114270 w 856283"/>
              <a:gd name="connsiteY7" fmla="*/ 1896256 h 2203786"/>
              <a:gd name="connsiteX8" fmla="*/ 234191 w 856283"/>
              <a:gd name="connsiteY8" fmla="*/ 2098624 h 2203786"/>
              <a:gd name="connsiteX9" fmla="*/ 369103 w 856283"/>
              <a:gd name="connsiteY9" fmla="*/ 2203554 h 2203786"/>
              <a:gd name="connsiteX0" fmla="*/ 854439 w 854439"/>
              <a:gd name="connsiteY0" fmla="*/ 0 h 2203974"/>
              <a:gd name="connsiteX1" fmla="*/ 742013 w 854439"/>
              <a:gd name="connsiteY1" fmla="*/ 52466 h 2203974"/>
              <a:gd name="connsiteX2" fmla="*/ 569626 w 854439"/>
              <a:gd name="connsiteY2" fmla="*/ 157397 h 2203974"/>
              <a:gd name="connsiteX3" fmla="*/ 359764 w 854439"/>
              <a:gd name="connsiteY3" fmla="*/ 367259 h 2203974"/>
              <a:gd name="connsiteX4" fmla="*/ 179882 w 854439"/>
              <a:gd name="connsiteY4" fmla="*/ 629587 h 2203974"/>
              <a:gd name="connsiteX5" fmla="*/ 52466 w 854439"/>
              <a:gd name="connsiteY5" fmla="*/ 966866 h 2203974"/>
              <a:gd name="connsiteX6" fmla="*/ 0 w 854439"/>
              <a:gd name="connsiteY6" fmla="*/ 1394086 h 2203974"/>
              <a:gd name="connsiteX7" fmla="*/ 52466 w 854439"/>
              <a:gd name="connsiteY7" fmla="*/ 1723869 h 2203974"/>
              <a:gd name="connsiteX8" fmla="*/ 232347 w 854439"/>
              <a:gd name="connsiteY8" fmla="*/ 2098624 h 2203974"/>
              <a:gd name="connsiteX9" fmla="*/ 367259 w 854439"/>
              <a:gd name="connsiteY9" fmla="*/ 2203554 h 2203974"/>
              <a:gd name="connsiteX0" fmla="*/ 854439 w 854439"/>
              <a:gd name="connsiteY0" fmla="*/ 0 h 2203687"/>
              <a:gd name="connsiteX1" fmla="*/ 742013 w 854439"/>
              <a:gd name="connsiteY1" fmla="*/ 52466 h 2203687"/>
              <a:gd name="connsiteX2" fmla="*/ 569626 w 854439"/>
              <a:gd name="connsiteY2" fmla="*/ 157397 h 2203687"/>
              <a:gd name="connsiteX3" fmla="*/ 359764 w 854439"/>
              <a:gd name="connsiteY3" fmla="*/ 367259 h 2203687"/>
              <a:gd name="connsiteX4" fmla="*/ 179882 w 854439"/>
              <a:gd name="connsiteY4" fmla="*/ 629587 h 2203687"/>
              <a:gd name="connsiteX5" fmla="*/ 52466 w 854439"/>
              <a:gd name="connsiteY5" fmla="*/ 966866 h 2203687"/>
              <a:gd name="connsiteX6" fmla="*/ 0 w 854439"/>
              <a:gd name="connsiteY6" fmla="*/ 1394086 h 2203687"/>
              <a:gd name="connsiteX7" fmla="*/ 52466 w 854439"/>
              <a:gd name="connsiteY7" fmla="*/ 1723869 h 2203687"/>
              <a:gd name="connsiteX8" fmla="*/ 194871 w 854439"/>
              <a:gd name="connsiteY8" fmla="*/ 2023673 h 2203687"/>
              <a:gd name="connsiteX9" fmla="*/ 367259 w 854439"/>
              <a:gd name="connsiteY9" fmla="*/ 2203554 h 2203687"/>
              <a:gd name="connsiteX0" fmla="*/ 861934 w 861934"/>
              <a:gd name="connsiteY0" fmla="*/ 0 h 2203687"/>
              <a:gd name="connsiteX1" fmla="*/ 749508 w 861934"/>
              <a:gd name="connsiteY1" fmla="*/ 52466 h 2203687"/>
              <a:gd name="connsiteX2" fmla="*/ 577121 w 861934"/>
              <a:gd name="connsiteY2" fmla="*/ 157397 h 2203687"/>
              <a:gd name="connsiteX3" fmla="*/ 367259 w 861934"/>
              <a:gd name="connsiteY3" fmla="*/ 367259 h 2203687"/>
              <a:gd name="connsiteX4" fmla="*/ 187377 w 861934"/>
              <a:gd name="connsiteY4" fmla="*/ 629587 h 2203687"/>
              <a:gd name="connsiteX5" fmla="*/ 59961 w 861934"/>
              <a:gd name="connsiteY5" fmla="*/ 966866 h 2203687"/>
              <a:gd name="connsiteX6" fmla="*/ 0 w 861934"/>
              <a:gd name="connsiteY6" fmla="*/ 1334126 h 2203687"/>
              <a:gd name="connsiteX7" fmla="*/ 59961 w 861934"/>
              <a:gd name="connsiteY7" fmla="*/ 1723869 h 2203687"/>
              <a:gd name="connsiteX8" fmla="*/ 202366 w 861934"/>
              <a:gd name="connsiteY8" fmla="*/ 2023673 h 2203687"/>
              <a:gd name="connsiteX9" fmla="*/ 374754 w 861934"/>
              <a:gd name="connsiteY9" fmla="*/ 2203554 h 2203687"/>
              <a:gd name="connsiteX0" fmla="*/ 854439 w 854439"/>
              <a:gd name="connsiteY0" fmla="*/ 0 h 2203687"/>
              <a:gd name="connsiteX1" fmla="*/ 742013 w 854439"/>
              <a:gd name="connsiteY1" fmla="*/ 52466 h 2203687"/>
              <a:gd name="connsiteX2" fmla="*/ 569626 w 854439"/>
              <a:gd name="connsiteY2" fmla="*/ 157397 h 2203687"/>
              <a:gd name="connsiteX3" fmla="*/ 359764 w 854439"/>
              <a:gd name="connsiteY3" fmla="*/ 367259 h 2203687"/>
              <a:gd name="connsiteX4" fmla="*/ 179882 w 854439"/>
              <a:gd name="connsiteY4" fmla="*/ 629587 h 2203687"/>
              <a:gd name="connsiteX5" fmla="*/ 52466 w 854439"/>
              <a:gd name="connsiteY5" fmla="*/ 966866 h 2203687"/>
              <a:gd name="connsiteX6" fmla="*/ 0 w 854439"/>
              <a:gd name="connsiteY6" fmla="*/ 1319136 h 2203687"/>
              <a:gd name="connsiteX7" fmla="*/ 52466 w 854439"/>
              <a:gd name="connsiteY7" fmla="*/ 1723869 h 2203687"/>
              <a:gd name="connsiteX8" fmla="*/ 194871 w 854439"/>
              <a:gd name="connsiteY8" fmla="*/ 2023673 h 2203687"/>
              <a:gd name="connsiteX9" fmla="*/ 367259 w 854439"/>
              <a:gd name="connsiteY9" fmla="*/ 2203554 h 2203687"/>
              <a:gd name="connsiteX0" fmla="*/ 974361 w 974361"/>
              <a:gd name="connsiteY0" fmla="*/ 0 h 2241162"/>
              <a:gd name="connsiteX1" fmla="*/ 742013 w 974361"/>
              <a:gd name="connsiteY1" fmla="*/ 89941 h 2241162"/>
              <a:gd name="connsiteX2" fmla="*/ 569626 w 974361"/>
              <a:gd name="connsiteY2" fmla="*/ 194872 h 2241162"/>
              <a:gd name="connsiteX3" fmla="*/ 359764 w 974361"/>
              <a:gd name="connsiteY3" fmla="*/ 404734 h 2241162"/>
              <a:gd name="connsiteX4" fmla="*/ 179882 w 974361"/>
              <a:gd name="connsiteY4" fmla="*/ 667062 h 2241162"/>
              <a:gd name="connsiteX5" fmla="*/ 52466 w 974361"/>
              <a:gd name="connsiteY5" fmla="*/ 1004341 h 2241162"/>
              <a:gd name="connsiteX6" fmla="*/ 0 w 974361"/>
              <a:gd name="connsiteY6" fmla="*/ 1356611 h 2241162"/>
              <a:gd name="connsiteX7" fmla="*/ 52466 w 974361"/>
              <a:gd name="connsiteY7" fmla="*/ 1761344 h 2241162"/>
              <a:gd name="connsiteX8" fmla="*/ 194871 w 974361"/>
              <a:gd name="connsiteY8" fmla="*/ 2061148 h 2241162"/>
              <a:gd name="connsiteX9" fmla="*/ 367259 w 974361"/>
              <a:gd name="connsiteY9" fmla="*/ 2241029 h 2241162"/>
              <a:gd name="connsiteX0" fmla="*/ 996846 w 996846"/>
              <a:gd name="connsiteY0" fmla="*/ 0 h 2241162"/>
              <a:gd name="connsiteX1" fmla="*/ 742013 w 996846"/>
              <a:gd name="connsiteY1" fmla="*/ 89941 h 2241162"/>
              <a:gd name="connsiteX2" fmla="*/ 569626 w 996846"/>
              <a:gd name="connsiteY2" fmla="*/ 194872 h 2241162"/>
              <a:gd name="connsiteX3" fmla="*/ 359764 w 996846"/>
              <a:gd name="connsiteY3" fmla="*/ 404734 h 2241162"/>
              <a:gd name="connsiteX4" fmla="*/ 179882 w 996846"/>
              <a:gd name="connsiteY4" fmla="*/ 667062 h 2241162"/>
              <a:gd name="connsiteX5" fmla="*/ 52466 w 996846"/>
              <a:gd name="connsiteY5" fmla="*/ 1004341 h 2241162"/>
              <a:gd name="connsiteX6" fmla="*/ 0 w 996846"/>
              <a:gd name="connsiteY6" fmla="*/ 1356611 h 2241162"/>
              <a:gd name="connsiteX7" fmla="*/ 52466 w 996846"/>
              <a:gd name="connsiteY7" fmla="*/ 1761344 h 2241162"/>
              <a:gd name="connsiteX8" fmla="*/ 194871 w 996846"/>
              <a:gd name="connsiteY8" fmla="*/ 2061148 h 2241162"/>
              <a:gd name="connsiteX9" fmla="*/ 367259 w 996846"/>
              <a:gd name="connsiteY9" fmla="*/ 2241029 h 2241162"/>
              <a:gd name="connsiteX0" fmla="*/ 1041816 w 1041816"/>
              <a:gd name="connsiteY0" fmla="*/ 0 h 2233667"/>
              <a:gd name="connsiteX1" fmla="*/ 742013 w 1041816"/>
              <a:gd name="connsiteY1" fmla="*/ 82446 h 2233667"/>
              <a:gd name="connsiteX2" fmla="*/ 569626 w 1041816"/>
              <a:gd name="connsiteY2" fmla="*/ 187377 h 2233667"/>
              <a:gd name="connsiteX3" fmla="*/ 359764 w 1041816"/>
              <a:gd name="connsiteY3" fmla="*/ 397239 h 2233667"/>
              <a:gd name="connsiteX4" fmla="*/ 179882 w 1041816"/>
              <a:gd name="connsiteY4" fmla="*/ 659567 h 2233667"/>
              <a:gd name="connsiteX5" fmla="*/ 52466 w 1041816"/>
              <a:gd name="connsiteY5" fmla="*/ 996846 h 2233667"/>
              <a:gd name="connsiteX6" fmla="*/ 0 w 1041816"/>
              <a:gd name="connsiteY6" fmla="*/ 1349116 h 2233667"/>
              <a:gd name="connsiteX7" fmla="*/ 52466 w 1041816"/>
              <a:gd name="connsiteY7" fmla="*/ 1753849 h 2233667"/>
              <a:gd name="connsiteX8" fmla="*/ 194871 w 1041816"/>
              <a:gd name="connsiteY8" fmla="*/ 2053653 h 2233667"/>
              <a:gd name="connsiteX9" fmla="*/ 367259 w 1041816"/>
              <a:gd name="connsiteY9" fmla="*/ 2233534 h 2233667"/>
              <a:gd name="connsiteX0" fmla="*/ 1041816 w 1041816"/>
              <a:gd name="connsiteY0" fmla="*/ 0 h 2233667"/>
              <a:gd name="connsiteX1" fmla="*/ 846944 w 1041816"/>
              <a:gd name="connsiteY1" fmla="*/ 37475 h 2233667"/>
              <a:gd name="connsiteX2" fmla="*/ 569626 w 1041816"/>
              <a:gd name="connsiteY2" fmla="*/ 187377 h 2233667"/>
              <a:gd name="connsiteX3" fmla="*/ 359764 w 1041816"/>
              <a:gd name="connsiteY3" fmla="*/ 397239 h 2233667"/>
              <a:gd name="connsiteX4" fmla="*/ 179882 w 1041816"/>
              <a:gd name="connsiteY4" fmla="*/ 659567 h 2233667"/>
              <a:gd name="connsiteX5" fmla="*/ 52466 w 1041816"/>
              <a:gd name="connsiteY5" fmla="*/ 996846 h 2233667"/>
              <a:gd name="connsiteX6" fmla="*/ 0 w 1041816"/>
              <a:gd name="connsiteY6" fmla="*/ 1349116 h 2233667"/>
              <a:gd name="connsiteX7" fmla="*/ 52466 w 1041816"/>
              <a:gd name="connsiteY7" fmla="*/ 1753849 h 2233667"/>
              <a:gd name="connsiteX8" fmla="*/ 194871 w 1041816"/>
              <a:gd name="connsiteY8" fmla="*/ 2053653 h 2233667"/>
              <a:gd name="connsiteX9" fmla="*/ 367259 w 1041816"/>
              <a:gd name="connsiteY9" fmla="*/ 2233534 h 2233667"/>
              <a:gd name="connsiteX0" fmla="*/ 1041816 w 1041816"/>
              <a:gd name="connsiteY0" fmla="*/ 0 h 2233667"/>
              <a:gd name="connsiteX1" fmla="*/ 846944 w 1041816"/>
              <a:gd name="connsiteY1" fmla="*/ 37475 h 2233667"/>
              <a:gd name="connsiteX2" fmla="*/ 569626 w 1041816"/>
              <a:gd name="connsiteY2" fmla="*/ 187377 h 2233667"/>
              <a:gd name="connsiteX3" fmla="*/ 397239 w 1041816"/>
              <a:gd name="connsiteY3" fmla="*/ 344774 h 2233667"/>
              <a:gd name="connsiteX4" fmla="*/ 179882 w 1041816"/>
              <a:gd name="connsiteY4" fmla="*/ 659567 h 2233667"/>
              <a:gd name="connsiteX5" fmla="*/ 52466 w 1041816"/>
              <a:gd name="connsiteY5" fmla="*/ 996846 h 2233667"/>
              <a:gd name="connsiteX6" fmla="*/ 0 w 1041816"/>
              <a:gd name="connsiteY6" fmla="*/ 1349116 h 2233667"/>
              <a:gd name="connsiteX7" fmla="*/ 52466 w 1041816"/>
              <a:gd name="connsiteY7" fmla="*/ 1753849 h 2233667"/>
              <a:gd name="connsiteX8" fmla="*/ 194871 w 1041816"/>
              <a:gd name="connsiteY8" fmla="*/ 2053653 h 2233667"/>
              <a:gd name="connsiteX9" fmla="*/ 367259 w 1041816"/>
              <a:gd name="connsiteY9" fmla="*/ 2233534 h 2233667"/>
              <a:gd name="connsiteX0" fmla="*/ 1041816 w 1041816"/>
              <a:gd name="connsiteY0" fmla="*/ 0 h 2233667"/>
              <a:gd name="connsiteX1" fmla="*/ 846944 w 1041816"/>
              <a:gd name="connsiteY1" fmla="*/ 37475 h 2233667"/>
              <a:gd name="connsiteX2" fmla="*/ 637082 w 1041816"/>
              <a:gd name="connsiteY2" fmla="*/ 149901 h 2233667"/>
              <a:gd name="connsiteX3" fmla="*/ 397239 w 1041816"/>
              <a:gd name="connsiteY3" fmla="*/ 344774 h 2233667"/>
              <a:gd name="connsiteX4" fmla="*/ 179882 w 1041816"/>
              <a:gd name="connsiteY4" fmla="*/ 659567 h 2233667"/>
              <a:gd name="connsiteX5" fmla="*/ 52466 w 1041816"/>
              <a:gd name="connsiteY5" fmla="*/ 996846 h 2233667"/>
              <a:gd name="connsiteX6" fmla="*/ 0 w 1041816"/>
              <a:gd name="connsiteY6" fmla="*/ 1349116 h 2233667"/>
              <a:gd name="connsiteX7" fmla="*/ 52466 w 1041816"/>
              <a:gd name="connsiteY7" fmla="*/ 1753849 h 2233667"/>
              <a:gd name="connsiteX8" fmla="*/ 194871 w 1041816"/>
              <a:gd name="connsiteY8" fmla="*/ 2053653 h 2233667"/>
              <a:gd name="connsiteX9" fmla="*/ 367259 w 1041816"/>
              <a:gd name="connsiteY9" fmla="*/ 2233534 h 2233667"/>
              <a:gd name="connsiteX0" fmla="*/ 1041816 w 1041816"/>
              <a:gd name="connsiteY0" fmla="*/ 0 h 2233667"/>
              <a:gd name="connsiteX1" fmla="*/ 854439 w 1041816"/>
              <a:gd name="connsiteY1" fmla="*/ 44970 h 2233667"/>
              <a:gd name="connsiteX2" fmla="*/ 637082 w 1041816"/>
              <a:gd name="connsiteY2" fmla="*/ 149901 h 2233667"/>
              <a:gd name="connsiteX3" fmla="*/ 397239 w 1041816"/>
              <a:gd name="connsiteY3" fmla="*/ 344774 h 2233667"/>
              <a:gd name="connsiteX4" fmla="*/ 179882 w 1041816"/>
              <a:gd name="connsiteY4" fmla="*/ 659567 h 2233667"/>
              <a:gd name="connsiteX5" fmla="*/ 52466 w 1041816"/>
              <a:gd name="connsiteY5" fmla="*/ 996846 h 2233667"/>
              <a:gd name="connsiteX6" fmla="*/ 0 w 1041816"/>
              <a:gd name="connsiteY6" fmla="*/ 1349116 h 2233667"/>
              <a:gd name="connsiteX7" fmla="*/ 52466 w 1041816"/>
              <a:gd name="connsiteY7" fmla="*/ 1753849 h 2233667"/>
              <a:gd name="connsiteX8" fmla="*/ 194871 w 1041816"/>
              <a:gd name="connsiteY8" fmla="*/ 2053653 h 2233667"/>
              <a:gd name="connsiteX9" fmla="*/ 367259 w 1041816"/>
              <a:gd name="connsiteY9" fmla="*/ 2233534 h 2233667"/>
              <a:gd name="connsiteX0" fmla="*/ 1011836 w 1011836"/>
              <a:gd name="connsiteY0" fmla="*/ 0 h 2226172"/>
              <a:gd name="connsiteX1" fmla="*/ 854439 w 1011836"/>
              <a:gd name="connsiteY1" fmla="*/ 37475 h 2226172"/>
              <a:gd name="connsiteX2" fmla="*/ 637082 w 1011836"/>
              <a:gd name="connsiteY2" fmla="*/ 142406 h 2226172"/>
              <a:gd name="connsiteX3" fmla="*/ 397239 w 1011836"/>
              <a:gd name="connsiteY3" fmla="*/ 337279 h 2226172"/>
              <a:gd name="connsiteX4" fmla="*/ 179882 w 1011836"/>
              <a:gd name="connsiteY4" fmla="*/ 652072 h 2226172"/>
              <a:gd name="connsiteX5" fmla="*/ 52466 w 1011836"/>
              <a:gd name="connsiteY5" fmla="*/ 989351 h 2226172"/>
              <a:gd name="connsiteX6" fmla="*/ 0 w 1011836"/>
              <a:gd name="connsiteY6" fmla="*/ 1341621 h 2226172"/>
              <a:gd name="connsiteX7" fmla="*/ 52466 w 1011836"/>
              <a:gd name="connsiteY7" fmla="*/ 1746354 h 2226172"/>
              <a:gd name="connsiteX8" fmla="*/ 194871 w 1011836"/>
              <a:gd name="connsiteY8" fmla="*/ 2046158 h 2226172"/>
              <a:gd name="connsiteX9" fmla="*/ 367259 w 1011836"/>
              <a:gd name="connsiteY9" fmla="*/ 2226039 h 2226172"/>
              <a:gd name="connsiteX0" fmla="*/ 1011836 w 1011836"/>
              <a:gd name="connsiteY0" fmla="*/ 0 h 2226172"/>
              <a:gd name="connsiteX1" fmla="*/ 854439 w 1011836"/>
              <a:gd name="connsiteY1" fmla="*/ 37475 h 2226172"/>
              <a:gd name="connsiteX2" fmla="*/ 637082 w 1011836"/>
              <a:gd name="connsiteY2" fmla="*/ 142406 h 2226172"/>
              <a:gd name="connsiteX3" fmla="*/ 397239 w 1011836"/>
              <a:gd name="connsiteY3" fmla="*/ 337279 h 2226172"/>
              <a:gd name="connsiteX4" fmla="*/ 179882 w 1011836"/>
              <a:gd name="connsiteY4" fmla="*/ 652072 h 2226172"/>
              <a:gd name="connsiteX5" fmla="*/ 52466 w 1011836"/>
              <a:gd name="connsiteY5" fmla="*/ 989351 h 2226172"/>
              <a:gd name="connsiteX6" fmla="*/ 0 w 1011836"/>
              <a:gd name="connsiteY6" fmla="*/ 1341621 h 2226172"/>
              <a:gd name="connsiteX7" fmla="*/ 52466 w 1011836"/>
              <a:gd name="connsiteY7" fmla="*/ 1746354 h 2226172"/>
              <a:gd name="connsiteX8" fmla="*/ 194871 w 1011836"/>
              <a:gd name="connsiteY8" fmla="*/ 2046158 h 2226172"/>
              <a:gd name="connsiteX9" fmla="*/ 367259 w 1011836"/>
              <a:gd name="connsiteY9" fmla="*/ 2226039 h 22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1836" h="2226172">
                <a:moveTo>
                  <a:pt x="1011836" y="0"/>
                </a:moveTo>
                <a:cubicBezTo>
                  <a:pt x="929390" y="12491"/>
                  <a:pt x="916898" y="13741"/>
                  <a:pt x="854439" y="37475"/>
                </a:cubicBezTo>
                <a:cubicBezTo>
                  <a:pt x="791980" y="61209"/>
                  <a:pt x="713282" y="92439"/>
                  <a:pt x="637082" y="142406"/>
                </a:cubicBezTo>
                <a:cubicBezTo>
                  <a:pt x="560882" y="192373"/>
                  <a:pt x="473439" y="252335"/>
                  <a:pt x="397239" y="337279"/>
                </a:cubicBezTo>
                <a:cubicBezTo>
                  <a:pt x="321039" y="422223"/>
                  <a:pt x="237344" y="543393"/>
                  <a:pt x="179882" y="652072"/>
                </a:cubicBezTo>
                <a:cubicBezTo>
                  <a:pt x="122420" y="760751"/>
                  <a:pt x="82446" y="874426"/>
                  <a:pt x="52466" y="989351"/>
                </a:cubicBezTo>
                <a:cubicBezTo>
                  <a:pt x="22486" y="1104276"/>
                  <a:pt x="0" y="1215454"/>
                  <a:pt x="0" y="1341621"/>
                </a:cubicBezTo>
                <a:cubicBezTo>
                  <a:pt x="0" y="1467788"/>
                  <a:pt x="19988" y="1628931"/>
                  <a:pt x="52466" y="1746354"/>
                </a:cubicBezTo>
                <a:cubicBezTo>
                  <a:pt x="84944" y="1863777"/>
                  <a:pt x="142406" y="1966211"/>
                  <a:pt x="194871" y="2046158"/>
                </a:cubicBezTo>
                <a:cubicBezTo>
                  <a:pt x="247336" y="2126105"/>
                  <a:pt x="372256" y="2230411"/>
                  <a:pt x="367259" y="2226039"/>
                </a:cubicBezTo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6800C9B-EF20-E043-AF32-F807B731EC5C}"/>
              </a:ext>
            </a:extLst>
          </p:cNvPr>
          <p:cNvSpPr/>
          <p:nvPr/>
        </p:nvSpPr>
        <p:spPr>
          <a:xfrm>
            <a:off x="70691" y="5394365"/>
            <a:ext cx="6487271" cy="5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000"/>
              <a:t>三次元傾圧海洋モデルへ拡張</a:t>
            </a:r>
            <a:endParaRPr lang="en-US" altLang="ja-JP" sz="20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79704C-BC7C-B348-A6EA-88E79BBA7422}"/>
              </a:ext>
            </a:extLst>
          </p:cNvPr>
          <p:cNvSpPr txBox="1"/>
          <p:nvPr/>
        </p:nvSpPr>
        <p:spPr>
          <a:xfrm>
            <a:off x="3443290" y="3183589"/>
            <a:ext cx="19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陸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803709A-ADD4-4D48-A9DB-D3C8A6EA2CB3}"/>
              </a:ext>
            </a:extLst>
          </p:cNvPr>
          <p:cNvSpPr txBox="1"/>
          <p:nvPr/>
        </p:nvSpPr>
        <p:spPr>
          <a:xfrm>
            <a:off x="4281495" y="3178820"/>
            <a:ext cx="19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海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C55FAC0-D306-AB48-BDF8-330286A4C9D6}"/>
              </a:ext>
            </a:extLst>
          </p:cNvPr>
          <p:cNvSpPr txBox="1"/>
          <p:nvPr/>
        </p:nvSpPr>
        <p:spPr>
          <a:xfrm rot="997536">
            <a:off x="400247" y="3063543"/>
            <a:ext cx="430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海岸線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103BE85-9A46-2D4B-A3A4-A8A7938F9E00}"/>
              </a:ext>
            </a:extLst>
          </p:cNvPr>
          <p:cNvSpPr txBox="1"/>
          <p:nvPr/>
        </p:nvSpPr>
        <p:spPr>
          <a:xfrm>
            <a:off x="4145125" y="5138806"/>
            <a:ext cx="173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海洋深さ</a:t>
            </a:r>
            <a:r>
              <a:rPr kumimoji="1" lang="en-US" altLang="ja-JP" dirty="0"/>
              <a:t> 5 km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3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49309-A034-F94D-8FAB-F3B25E1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14687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最近の試み</a:t>
            </a:r>
            <a:r>
              <a:rPr lang="en-US" altLang="ja-JP" dirty="0"/>
              <a:t>: </a:t>
            </a:r>
            <a:br>
              <a:rPr lang="en-US" altLang="ja-JP" dirty="0"/>
            </a:br>
            <a:r>
              <a:rPr lang="ja-JP" altLang="en-US"/>
              <a:t>不連続ガラーキン法</a:t>
            </a:r>
            <a:r>
              <a:rPr lang="en-US" altLang="ja-JP" dirty="0"/>
              <a:t>(DGM) </a:t>
            </a:r>
            <a:r>
              <a:rPr lang="ja-JP" altLang="en-US"/>
              <a:t>による力学コア</a:t>
            </a:r>
            <a:r>
              <a:rPr lang="en-US" altLang="ja-JP" dirty="0"/>
              <a:t> </a:t>
            </a:r>
            <a:br>
              <a:rPr lang="ja-JP" altLang="en-US"/>
            </a:b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B3F29E-085D-9D4B-A055-979D9BC59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1" y="3881442"/>
            <a:ext cx="10515600" cy="6695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/>
              <a:t>経緯</a:t>
            </a:r>
            <a:endParaRPr lang="en-US" altLang="ja-JP" dirty="0"/>
          </a:p>
          <a:p>
            <a:pPr lvl="1">
              <a:lnSpc>
                <a:spcPct val="100000"/>
              </a:lnSpc>
            </a:pPr>
            <a:r>
              <a:rPr lang="ja-JP" altLang="en-US" sz="2800"/>
              <a:t>岸あり海モデルを作るに当たって</a:t>
            </a:r>
            <a:r>
              <a:rPr lang="en-US" altLang="ja-JP" sz="2800" dirty="0"/>
              <a:t>, DGM </a:t>
            </a:r>
            <a:r>
              <a:rPr lang="ja-JP" altLang="en-US" sz="2800"/>
              <a:t>を適用した力学コアのコードを書きためてきた</a:t>
            </a:r>
            <a:r>
              <a:rPr lang="en-US" altLang="ja-JP" sz="2800" dirty="0"/>
              <a:t> (</a:t>
            </a:r>
            <a:r>
              <a:rPr lang="ja-JP" altLang="en-US" sz="2800"/>
              <a:t>昨年の電脳</a:t>
            </a:r>
            <a:r>
              <a:rPr lang="en-US" altLang="ja-JP" sz="2800" dirty="0"/>
              <a:t> MTG </a:t>
            </a:r>
            <a:r>
              <a:rPr lang="ja-JP" altLang="en-US" sz="2800"/>
              <a:t>で紹介した</a:t>
            </a:r>
            <a:r>
              <a:rPr lang="en-US" altLang="ja-JP" sz="2800" dirty="0"/>
              <a:t>)</a:t>
            </a:r>
          </a:p>
          <a:p>
            <a:pPr lvl="1">
              <a:lnSpc>
                <a:spcPct val="100000"/>
              </a:lnSpc>
            </a:pPr>
            <a:r>
              <a:rPr kumimoji="1" lang="en-US" altLang="ja-JP" sz="2800" dirty="0"/>
              <a:t>SCALE library </a:t>
            </a:r>
            <a:r>
              <a:rPr kumimoji="1" lang="ja-JP" altLang="en-US" sz="2800"/>
              <a:t>の流体スキーム拡充</a:t>
            </a:r>
            <a:r>
              <a:rPr kumimoji="1" lang="en-US" altLang="ja-JP" sz="2800" dirty="0"/>
              <a:t>, </a:t>
            </a:r>
            <a:r>
              <a:rPr kumimoji="1" lang="ja-JP" altLang="en-US" sz="2800"/>
              <a:t>力学コアの高精度化の研究</a:t>
            </a:r>
            <a:r>
              <a:rPr lang="en-US" altLang="ja-JP" sz="2800" dirty="0"/>
              <a:t>(</a:t>
            </a:r>
            <a:r>
              <a:rPr lang="ja-JP" altLang="en-US" sz="2800"/>
              <a:t>理研でのお仕事</a:t>
            </a:r>
            <a:r>
              <a:rPr lang="en-US" altLang="ja-JP" sz="2800" dirty="0"/>
              <a:t>)</a:t>
            </a:r>
            <a:r>
              <a:rPr kumimoji="1" lang="ja-JP" altLang="en-US" sz="2800"/>
              <a:t>に活用できるので</a:t>
            </a:r>
            <a:r>
              <a:rPr kumimoji="1" lang="en-US" altLang="ja-JP" sz="2800" dirty="0"/>
              <a:t>, </a:t>
            </a:r>
            <a:r>
              <a:rPr lang="ja-JP" altLang="en-US" sz="2800"/>
              <a:t>ライブラリ化を進めている</a:t>
            </a:r>
            <a:r>
              <a:rPr kumimoji="1" lang="en-US" altLang="ja-JP" sz="2800" dirty="0"/>
              <a:t>. </a:t>
            </a:r>
          </a:p>
          <a:p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18318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489628-9E13-D042-BD3A-244A41BD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94"/>
            <a:ext cx="10515600" cy="750981"/>
          </a:xfrm>
        </p:spPr>
        <p:txBody>
          <a:bodyPr>
            <a:normAutofit/>
          </a:bodyPr>
          <a:lstStyle/>
          <a:p>
            <a:r>
              <a:rPr kumimoji="1" lang="ja-JP" altLang="en-US" sz="3600"/>
              <a:t>不連続ガラーキン法の概要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B6A3F88-4604-F944-94D0-DDFB85BF7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97" t="30521" r="35759"/>
          <a:stretch/>
        </p:blipFill>
        <p:spPr>
          <a:xfrm>
            <a:off x="2442577" y="834448"/>
            <a:ext cx="2507038" cy="750982"/>
          </a:xfr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D57A755-939D-CD4F-851D-70FFE82A3386}"/>
              </a:ext>
            </a:extLst>
          </p:cNvPr>
          <p:cNvSpPr/>
          <p:nvPr/>
        </p:nvSpPr>
        <p:spPr>
          <a:xfrm>
            <a:off x="117099" y="5498504"/>
            <a:ext cx="6096000" cy="12999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u="sng"/>
              <a:t>スキームの特徴</a:t>
            </a:r>
            <a:endParaRPr lang="en-US" altLang="ja-JP" u="sng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/>
              <a:t>複雑な計算領域でも</a:t>
            </a:r>
            <a:r>
              <a:rPr lang="en-US" altLang="ja-JP" dirty="0"/>
              <a:t>, </a:t>
            </a:r>
            <a:r>
              <a:rPr lang="ja-JP" altLang="en-US"/>
              <a:t>空間高精度化が容易</a:t>
            </a:r>
            <a:endParaRPr lang="en-US" altLang="ja-JP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/>
              <a:t>演算の局所性が高い</a:t>
            </a:r>
            <a:r>
              <a:rPr lang="en-US" altLang="ja-JP" dirty="0"/>
              <a:t>. </a:t>
            </a:r>
            <a:r>
              <a:rPr lang="ja-JP" altLang="en-US"/>
              <a:t>並列効率が高い</a:t>
            </a:r>
            <a:endParaRPr lang="en-US" altLang="ja-JP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0507804-8A0D-4A4D-990D-463E286C2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9" r="36608" b="367"/>
          <a:stretch/>
        </p:blipFill>
        <p:spPr>
          <a:xfrm>
            <a:off x="207449" y="2513884"/>
            <a:ext cx="3576693" cy="7478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AEC8C7-B6C4-BE4B-A170-E1B2C647C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363" y="4517421"/>
            <a:ext cx="3197867" cy="47277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D20EF59-140B-064C-982D-D231ECA1F033}"/>
              </a:ext>
            </a:extLst>
          </p:cNvPr>
          <p:cNvSpPr txBox="1"/>
          <p:nvPr/>
        </p:nvSpPr>
        <p:spPr>
          <a:xfrm>
            <a:off x="117099" y="752816"/>
            <a:ext cx="272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1</a:t>
            </a:r>
            <a:r>
              <a:rPr kumimoji="1" lang="ja-JP" altLang="en-US"/>
              <a:t>次元スカラー保存則を考える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C36A679-1AF7-6846-B33D-1F44057B309B}"/>
              </a:ext>
            </a:extLst>
          </p:cNvPr>
          <p:cNvCxnSpPr/>
          <p:nvPr/>
        </p:nvCxnSpPr>
        <p:spPr>
          <a:xfrm>
            <a:off x="5948974" y="1238667"/>
            <a:ext cx="47333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5B27DB2-80EF-0540-A96E-DC38D74C716C}"/>
              </a:ext>
            </a:extLst>
          </p:cNvPr>
          <p:cNvSpPr/>
          <p:nvPr/>
        </p:nvSpPr>
        <p:spPr>
          <a:xfrm>
            <a:off x="5889808" y="1117644"/>
            <a:ext cx="45719" cy="26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1F2DA0A-9894-D542-AD76-F022281C7707}"/>
              </a:ext>
            </a:extLst>
          </p:cNvPr>
          <p:cNvSpPr/>
          <p:nvPr/>
        </p:nvSpPr>
        <p:spPr>
          <a:xfrm>
            <a:off x="7010392" y="1135574"/>
            <a:ext cx="45719" cy="26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4638845-1E95-634D-A7D4-0150809544AC}"/>
              </a:ext>
            </a:extLst>
          </p:cNvPr>
          <p:cNvSpPr/>
          <p:nvPr/>
        </p:nvSpPr>
        <p:spPr>
          <a:xfrm>
            <a:off x="8144428" y="1126610"/>
            <a:ext cx="45719" cy="26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28B7571-FFF1-8F41-B564-EE653A1A2FC0}"/>
              </a:ext>
            </a:extLst>
          </p:cNvPr>
          <p:cNvSpPr/>
          <p:nvPr/>
        </p:nvSpPr>
        <p:spPr>
          <a:xfrm>
            <a:off x="10667983" y="1135576"/>
            <a:ext cx="45719" cy="26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F6CBC851-5AAF-2840-99D7-0531A30E3280}"/>
              </a:ext>
            </a:extLst>
          </p:cNvPr>
          <p:cNvSpPr/>
          <p:nvPr/>
        </p:nvSpPr>
        <p:spPr>
          <a:xfrm>
            <a:off x="5895186" y="1171432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933898AA-BF9F-4644-85DD-D8AC7EC64513}"/>
              </a:ext>
            </a:extLst>
          </p:cNvPr>
          <p:cNvSpPr/>
          <p:nvPr/>
        </p:nvSpPr>
        <p:spPr>
          <a:xfrm>
            <a:off x="6881300" y="1189362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CC7D5590-E00D-D34D-B61F-1D347344ACC3}"/>
              </a:ext>
            </a:extLst>
          </p:cNvPr>
          <p:cNvSpPr/>
          <p:nvPr/>
        </p:nvSpPr>
        <p:spPr>
          <a:xfrm>
            <a:off x="6186539" y="1166951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998ACAAD-AFAF-764A-AFD5-1186B1B48AB2}"/>
              </a:ext>
            </a:extLst>
          </p:cNvPr>
          <p:cNvSpPr/>
          <p:nvPr/>
        </p:nvSpPr>
        <p:spPr>
          <a:xfrm>
            <a:off x="6594432" y="1171434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7CBAF8DA-EE97-8341-8C48-28224FD0E37F}"/>
              </a:ext>
            </a:extLst>
          </p:cNvPr>
          <p:cNvSpPr/>
          <p:nvPr/>
        </p:nvSpPr>
        <p:spPr>
          <a:xfrm>
            <a:off x="7015770" y="1189362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1A913BF4-630E-0742-9232-4A31730CC8DA}"/>
              </a:ext>
            </a:extLst>
          </p:cNvPr>
          <p:cNvSpPr/>
          <p:nvPr/>
        </p:nvSpPr>
        <p:spPr>
          <a:xfrm>
            <a:off x="8001884" y="1180398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83DA7045-707F-F047-8E08-780E0C89E04F}"/>
              </a:ext>
            </a:extLst>
          </p:cNvPr>
          <p:cNvSpPr/>
          <p:nvPr/>
        </p:nvSpPr>
        <p:spPr>
          <a:xfrm>
            <a:off x="7307123" y="1184881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340D6EE3-1992-4343-8E4B-728D0EE90FEE}"/>
              </a:ext>
            </a:extLst>
          </p:cNvPr>
          <p:cNvSpPr/>
          <p:nvPr/>
        </p:nvSpPr>
        <p:spPr>
          <a:xfrm>
            <a:off x="7728463" y="1189364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84A2CB88-CA52-6C46-BD36-4CD4A27AE373}"/>
              </a:ext>
            </a:extLst>
          </p:cNvPr>
          <p:cNvSpPr/>
          <p:nvPr/>
        </p:nvSpPr>
        <p:spPr>
          <a:xfrm>
            <a:off x="8190142" y="1180398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B5B1E6DC-DA96-CD41-BFBA-874306183E4D}"/>
              </a:ext>
            </a:extLst>
          </p:cNvPr>
          <p:cNvSpPr/>
          <p:nvPr/>
        </p:nvSpPr>
        <p:spPr>
          <a:xfrm>
            <a:off x="10252011" y="1169191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BEB0123B-7226-ED48-B139-5CF1B841D8CD}"/>
              </a:ext>
            </a:extLst>
          </p:cNvPr>
          <p:cNvSpPr/>
          <p:nvPr/>
        </p:nvSpPr>
        <p:spPr>
          <a:xfrm>
            <a:off x="8602513" y="1174852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3ED2675C-F0D8-0443-B936-58C255549DAE}"/>
              </a:ext>
            </a:extLst>
          </p:cNvPr>
          <p:cNvSpPr/>
          <p:nvPr/>
        </p:nvSpPr>
        <p:spPr>
          <a:xfrm>
            <a:off x="9426376" y="1180398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47A487C9-0B4E-F240-B6F9-0EB663E37684}"/>
              </a:ext>
            </a:extLst>
          </p:cNvPr>
          <p:cNvSpPr/>
          <p:nvPr/>
        </p:nvSpPr>
        <p:spPr>
          <a:xfrm>
            <a:off x="10538886" y="1175917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1545B84-9F3A-C045-BEBE-DFDF74C30716}"/>
              </a:ext>
            </a:extLst>
          </p:cNvPr>
          <p:cNvSpPr txBox="1"/>
          <p:nvPr/>
        </p:nvSpPr>
        <p:spPr>
          <a:xfrm>
            <a:off x="101329" y="1748118"/>
            <a:ext cx="412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計算領域を分割し</a:t>
            </a:r>
            <a:r>
              <a:rPr kumimoji="1" lang="en-US" altLang="ja-JP" dirty="0"/>
              <a:t>, </a:t>
            </a:r>
            <a:r>
              <a:rPr kumimoji="1" lang="ja-JP" altLang="en-US"/>
              <a:t>各要素内の変数の分布を</a:t>
            </a:r>
            <a:r>
              <a:rPr kumimoji="1" lang="en-US" altLang="ja-JP" dirty="0"/>
              <a:t>, </a:t>
            </a:r>
            <a:r>
              <a:rPr kumimoji="1" lang="ja-JP" altLang="en-US"/>
              <a:t>有限個の展開関数の和として表現する</a:t>
            </a:r>
            <a:endParaRPr lang="en-US" altLang="ja-JP" dirty="0"/>
          </a:p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ADE98A0-69C4-FA48-8EAF-06285E2AC059}"/>
              </a:ext>
            </a:extLst>
          </p:cNvPr>
          <p:cNvSpPr txBox="1"/>
          <p:nvPr/>
        </p:nvSpPr>
        <p:spPr>
          <a:xfrm>
            <a:off x="61874" y="3296786"/>
            <a:ext cx="654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ガラーキン近似を適用する</a:t>
            </a:r>
            <a:r>
              <a:rPr lang="en-US" altLang="ja-JP" dirty="0"/>
              <a:t>.</a:t>
            </a:r>
            <a:r>
              <a:rPr kumimoji="1" lang="en-US" altLang="ja-JP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フラックス項を部分積分する</a:t>
            </a:r>
            <a:r>
              <a:rPr lang="en-US" altLang="ja-JP" dirty="0"/>
              <a:t>(</a:t>
            </a:r>
            <a:r>
              <a:rPr lang="ja-JP" altLang="en-US"/>
              <a:t>弱形式</a:t>
            </a:r>
            <a:r>
              <a:rPr lang="en-US" altLang="ja-JP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お好きなら</a:t>
            </a:r>
            <a:r>
              <a:rPr lang="en-US" altLang="ja-JP" dirty="0"/>
              <a:t>, </a:t>
            </a:r>
            <a:r>
              <a:rPr lang="ja-JP" altLang="en-US"/>
              <a:t>さらに</a:t>
            </a:r>
            <a:r>
              <a:rPr lang="en-US" altLang="ja-JP" dirty="0"/>
              <a:t>, </a:t>
            </a:r>
            <a:r>
              <a:rPr lang="ja-JP" altLang="en-US"/>
              <a:t>部分積分する</a:t>
            </a:r>
            <a:r>
              <a:rPr lang="en-US" altLang="ja-JP" dirty="0"/>
              <a:t>(</a:t>
            </a:r>
            <a:r>
              <a:rPr lang="ja-JP" altLang="en-US"/>
              <a:t>強形式</a:t>
            </a:r>
            <a:r>
              <a:rPr lang="en-US" altLang="ja-JP" dirty="0"/>
              <a:t>).  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566BE385-3210-4448-9CCA-2DC0E0AD8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145" y="1489682"/>
            <a:ext cx="3197867" cy="1323015"/>
          </a:xfrm>
          <a:prstGeom prst="rect">
            <a:avLst/>
          </a:prstGeom>
        </p:spPr>
      </p:pic>
      <p:sp>
        <p:nvSpPr>
          <p:cNvPr id="45" name="円/楕円 44">
            <a:extLst>
              <a:ext uri="{FF2B5EF4-FFF2-40B4-BE49-F238E27FC236}">
                <a16:creationId xmlns:a16="http://schemas.microsoft.com/office/drawing/2014/main" id="{F88EF9CA-FEA7-2347-A08B-6CBF0C4646A2}"/>
              </a:ext>
            </a:extLst>
          </p:cNvPr>
          <p:cNvSpPr/>
          <p:nvPr/>
        </p:nvSpPr>
        <p:spPr>
          <a:xfrm>
            <a:off x="7531241" y="1180400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5F228528-6597-9B44-9F5B-9F1217084A72}"/>
              </a:ext>
            </a:extLst>
          </p:cNvPr>
          <p:cNvSpPr/>
          <p:nvPr/>
        </p:nvSpPr>
        <p:spPr>
          <a:xfrm>
            <a:off x="6383763" y="1175917"/>
            <a:ext cx="161365" cy="1479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915D548-FF85-BD41-A34E-974156034960}"/>
              </a:ext>
            </a:extLst>
          </p:cNvPr>
          <p:cNvSpPr txBox="1"/>
          <p:nvPr/>
        </p:nvSpPr>
        <p:spPr>
          <a:xfrm>
            <a:off x="3890261" y="2720989"/>
            <a:ext cx="384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ja-JP" altLang="en-US" b="1"/>
              <a:t>要素境界で不連続で良い</a:t>
            </a:r>
            <a:r>
              <a:rPr kumimoji="1" lang="en-US" altLang="ja-JP" dirty="0"/>
              <a:t>)</a:t>
            </a:r>
          </a:p>
          <a:p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EE89B6D-F2E8-AE4B-AA55-78961BB73FCC}"/>
              </a:ext>
            </a:extLst>
          </p:cNvPr>
          <p:cNvSpPr txBox="1"/>
          <p:nvPr/>
        </p:nvSpPr>
        <p:spPr>
          <a:xfrm>
            <a:off x="4451068" y="4932914"/>
            <a:ext cx="2700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要素境界のフラックスは</a:t>
            </a:r>
            <a:r>
              <a:rPr kumimoji="1" lang="en-US" altLang="ja-JP" sz="1400" dirty="0"/>
              <a:t>, </a:t>
            </a:r>
            <a:r>
              <a:rPr kumimoji="1" lang="ja-JP" altLang="en-US" sz="1400"/>
              <a:t>数値流速により評価</a:t>
            </a:r>
            <a:r>
              <a:rPr kumimoji="1" lang="en-US" altLang="ja-JP" sz="1400" dirty="0"/>
              <a:t>. </a:t>
            </a:r>
          </a:p>
          <a:p>
            <a:r>
              <a:rPr kumimoji="1" lang="en-US" altLang="ja-JP" sz="1400" dirty="0"/>
              <a:t>(</a:t>
            </a:r>
            <a:r>
              <a:rPr kumimoji="1" lang="ja-JP" altLang="en-US" sz="1400"/>
              <a:t>フラックスの連続性を担保</a:t>
            </a:r>
            <a:r>
              <a:rPr kumimoji="1" lang="en-US" altLang="ja-JP" sz="1400" dirty="0"/>
              <a:t>)</a:t>
            </a:r>
          </a:p>
          <a:p>
            <a:endParaRPr kumimoji="1" lang="ja-JP" altLang="en-US"/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CA28CFAD-9D7E-644B-920D-77D9FD548F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058" b="139"/>
          <a:stretch/>
        </p:blipFill>
        <p:spPr>
          <a:xfrm>
            <a:off x="7950937" y="4646749"/>
            <a:ext cx="2789654" cy="1650888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3A9F11AF-EE42-DF47-A746-096DC1096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506" y="3556100"/>
            <a:ext cx="3347844" cy="811902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DBDB4A3E-755E-694C-A5CA-C0EEE4C8B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53" y="4278451"/>
            <a:ext cx="3637878" cy="1160458"/>
          </a:xfrm>
          <a:prstGeom prst="rect">
            <a:avLst/>
          </a:prstGeom>
        </p:spPr>
      </p:pic>
      <p:sp>
        <p:nvSpPr>
          <p:cNvPr id="51" name="円/楕円 50">
            <a:extLst>
              <a:ext uri="{FF2B5EF4-FFF2-40B4-BE49-F238E27FC236}">
                <a16:creationId xmlns:a16="http://schemas.microsoft.com/office/drawing/2014/main" id="{991C6BCE-EDC3-394B-A97F-7C0575941836}"/>
              </a:ext>
            </a:extLst>
          </p:cNvPr>
          <p:cNvSpPr/>
          <p:nvPr/>
        </p:nvSpPr>
        <p:spPr>
          <a:xfrm>
            <a:off x="1895535" y="4783783"/>
            <a:ext cx="1055984" cy="2825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>
            <a:extLst>
              <a:ext uri="{FF2B5EF4-FFF2-40B4-BE49-F238E27FC236}">
                <a16:creationId xmlns:a16="http://schemas.microsoft.com/office/drawing/2014/main" id="{923A4062-54B8-BB46-BC71-063ED71B910C}"/>
              </a:ext>
            </a:extLst>
          </p:cNvPr>
          <p:cNvSpPr/>
          <p:nvPr/>
        </p:nvSpPr>
        <p:spPr>
          <a:xfrm>
            <a:off x="2068374" y="5093238"/>
            <a:ext cx="1102659" cy="3456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050E84C-147C-ED4E-9232-BF74A74FF72B}"/>
              </a:ext>
            </a:extLst>
          </p:cNvPr>
          <p:cNvCxnSpPr/>
          <p:nvPr/>
        </p:nvCxnSpPr>
        <p:spPr>
          <a:xfrm flipH="1">
            <a:off x="2889277" y="4832586"/>
            <a:ext cx="1139905" cy="100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5E0E9C16-2337-7C4D-9F15-3F708C0737D5}"/>
              </a:ext>
            </a:extLst>
          </p:cNvPr>
          <p:cNvCxnSpPr>
            <a:cxnSpLocks/>
            <a:stCxn id="59" idx="3"/>
          </p:cNvCxnSpPr>
          <p:nvPr/>
        </p:nvCxnSpPr>
        <p:spPr>
          <a:xfrm flipH="1">
            <a:off x="3009671" y="4858680"/>
            <a:ext cx="1071960" cy="33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4C3D8D7-19A0-A945-AC98-8E115B61DB51}"/>
              </a:ext>
            </a:extLst>
          </p:cNvPr>
          <p:cNvSpPr txBox="1"/>
          <p:nvPr/>
        </p:nvSpPr>
        <p:spPr>
          <a:xfrm>
            <a:off x="7984832" y="3203871"/>
            <a:ext cx="580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行列表現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2D7CC33-1ADE-1047-959A-31055FD32D71}"/>
              </a:ext>
            </a:extLst>
          </p:cNvPr>
          <p:cNvSpPr txBox="1"/>
          <p:nvPr/>
        </p:nvSpPr>
        <p:spPr>
          <a:xfrm>
            <a:off x="9939144" y="4765067"/>
            <a:ext cx="2190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&lt;- </a:t>
            </a:r>
            <a:r>
              <a:rPr kumimoji="1" lang="ja-JP" altLang="en-US"/>
              <a:t>流体ライブラリとしては</a:t>
            </a:r>
            <a:r>
              <a:rPr kumimoji="1" lang="en-US" altLang="ja-JP" dirty="0"/>
              <a:t>, </a:t>
            </a:r>
            <a:r>
              <a:rPr kumimoji="1" lang="ja-JP" altLang="en-US"/>
              <a:t>この行列の構築</a:t>
            </a:r>
            <a:r>
              <a:rPr kumimoji="1" lang="en-US" altLang="ja-JP" dirty="0"/>
              <a:t>, </a:t>
            </a:r>
            <a:r>
              <a:rPr kumimoji="1" lang="ja-JP" altLang="en-US"/>
              <a:t>効率的な行列</a:t>
            </a:r>
            <a:r>
              <a:rPr kumimoji="1" lang="en-US" altLang="ja-JP" dirty="0"/>
              <a:t>-</a:t>
            </a:r>
            <a:r>
              <a:rPr kumimoji="1" lang="ja-JP" altLang="en-US"/>
              <a:t>ベクトル積演算に注力れば良い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9BE498F-03EC-214E-A3E0-7D09B8182353}"/>
              </a:ext>
            </a:extLst>
          </p:cNvPr>
          <p:cNvSpPr txBox="1"/>
          <p:nvPr/>
        </p:nvSpPr>
        <p:spPr>
          <a:xfrm>
            <a:off x="8090084" y="4232099"/>
            <a:ext cx="580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ここで</a:t>
            </a:r>
            <a:r>
              <a:rPr kumimoji="1" lang="en-US" altLang="ja-JP" dirty="0"/>
              <a:t>,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90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F99DC8-E76B-1041-80ED-EA25686B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4" y="115047"/>
            <a:ext cx="10515600" cy="794204"/>
          </a:xfrm>
        </p:spPr>
        <p:txBody>
          <a:bodyPr>
            <a:normAutofit/>
          </a:bodyPr>
          <a:lstStyle/>
          <a:p>
            <a:r>
              <a:rPr lang="ja-JP" altLang="en-US" sz="4000"/>
              <a:t>ライブラリの構造</a:t>
            </a:r>
            <a:endParaRPr kumimoji="1" lang="ja-JP" altLang="en-US" sz="40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94D063-DAC5-9D47-ACE4-7872C8E48BC8}"/>
              </a:ext>
            </a:extLst>
          </p:cNvPr>
          <p:cNvSpPr txBox="1"/>
          <p:nvPr/>
        </p:nvSpPr>
        <p:spPr>
          <a:xfrm>
            <a:off x="481852" y="6428404"/>
            <a:ext cx="1461247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elemet_base</a:t>
            </a:r>
            <a:endParaRPr kumimoji="1" lang="ja-JP" altLang="en-US" sz="160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57C24E0-2A84-C64D-BC7A-92EBE9CC5617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1064274" y="6277921"/>
            <a:ext cx="148202" cy="150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6690D2-173D-A642-8264-4919CB3F1719}"/>
              </a:ext>
            </a:extLst>
          </p:cNvPr>
          <p:cNvSpPr txBox="1"/>
          <p:nvPr/>
        </p:nvSpPr>
        <p:spPr>
          <a:xfrm>
            <a:off x="35317" y="5639161"/>
            <a:ext cx="957363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elemet</a:t>
            </a:r>
            <a:r>
              <a:rPr kumimoji="1" lang="en-US" altLang="ja-JP" sz="1600" dirty="0"/>
              <a:t>_</a:t>
            </a:r>
          </a:p>
          <a:p>
            <a:pPr algn="ctr"/>
            <a:r>
              <a:rPr kumimoji="1" lang="en-US" altLang="ja-JP" sz="1600" dirty="0"/>
              <a:t>base1d</a:t>
            </a:r>
            <a:endParaRPr kumimoji="1" lang="ja-JP" altLang="en-US" sz="1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1FF84F-9890-6444-9967-0B1ED9329CA2}"/>
              </a:ext>
            </a:extLst>
          </p:cNvPr>
          <p:cNvSpPr txBox="1"/>
          <p:nvPr/>
        </p:nvSpPr>
        <p:spPr>
          <a:xfrm>
            <a:off x="1188312" y="5646979"/>
            <a:ext cx="938477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elemet</a:t>
            </a:r>
            <a:r>
              <a:rPr kumimoji="1" lang="en-US" altLang="ja-JP" sz="1600" dirty="0"/>
              <a:t>_</a:t>
            </a:r>
          </a:p>
          <a:p>
            <a:pPr algn="ctr"/>
            <a:r>
              <a:rPr kumimoji="1" lang="en-US" altLang="ja-JP" sz="1600" dirty="0"/>
              <a:t>base2d</a:t>
            </a:r>
            <a:endParaRPr kumimoji="1" lang="ja-JP" altLang="en-US" sz="1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BD0056-FC3F-684C-BF8A-4F2F91D6B2F4}"/>
              </a:ext>
            </a:extLst>
          </p:cNvPr>
          <p:cNvSpPr txBox="1"/>
          <p:nvPr/>
        </p:nvSpPr>
        <p:spPr>
          <a:xfrm>
            <a:off x="13140" y="4680183"/>
            <a:ext cx="895667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line_</a:t>
            </a:r>
          </a:p>
          <a:p>
            <a:pPr algn="ctr"/>
            <a:r>
              <a:rPr kumimoji="1" lang="en-US" altLang="ja-JP" sz="1600" dirty="0" err="1"/>
              <a:t>elemet</a:t>
            </a:r>
            <a:endParaRPr kumimoji="1" lang="ja-JP" altLang="en-US" sz="16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9ACAAF-B269-F748-9E3B-0A742B52D53F}"/>
              </a:ext>
            </a:extLst>
          </p:cNvPr>
          <p:cNvSpPr txBox="1"/>
          <p:nvPr/>
        </p:nvSpPr>
        <p:spPr>
          <a:xfrm>
            <a:off x="974359" y="4683965"/>
            <a:ext cx="1511087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quadrilateral_</a:t>
            </a:r>
          </a:p>
          <a:p>
            <a:pPr algn="ctr"/>
            <a:r>
              <a:rPr kumimoji="1" lang="en-US" altLang="ja-JP" sz="1600" dirty="0" err="1"/>
              <a:t>elemet</a:t>
            </a:r>
            <a:endParaRPr kumimoji="1" lang="ja-JP" altLang="en-US" sz="16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489A0D7-01E3-1147-896B-649C69421B98}"/>
              </a:ext>
            </a:extLst>
          </p:cNvPr>
          <p:cNvSpPr txBox="1"/>
          <p:nvPr/>
        </p:nvSpPr>
        <p:spPr>
          <a:xfrm>
            <a:off x="3835520" y="6212254"/>
            <a:ext cx="179390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/>
              <a:t>localmesh</a:t>
            </a:r>
            <a:r>
              <a:rPr kumimoji="1" lang="en-US" altLang="ja-JP" sz="1600" dirty="0" err="1"/>
              <a:t>_base</a:t>
            </a:r>
            <a:endParaRPr kumimoji="1" lang="ja-JP" altLang="en-US" sz="16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D369D5D-9F3B-9A43-AA10-FCD7296BEB65}"/>
              </a:ext>
            </a:extLst>
          </p:cNvPr>
          <p:cNvSpPr txBox="1"/>
          <p:nvPr/>
        </p:nvSpPr>
        <p:spPr>
          <a:xfrm>
            <a:off x="5422269" y="4668953"/>
            <a:ext cx="1313973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/>
              <a:t>mesh</a:t>
            </a:r>
            <a:r>
              <a:rPr kumimoji="1" lang="en-US" altLang="ja-JP" sz="1600" dirty="0" err="1"/>
              <a:t>_base</a:t>
            </a:r>
            <a:endParaRPr kumimoji="1" lang="ja-JP" altLang="en-US" sz="16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F3F50E0-D728-8B4E-8E14-6F8DAAB25F2B}"/>
              </a:ext>
            </a:extLst>
          </p:cNvPr>
          <p:cNvSpPr txBox="1"/>
          <p:nvPr/>
        </p:nvSpPr>
        <p:spPr>
          <a:xfrm>
            <a:off x="4197775" y="3843795"/>
            <a:ext cx="1535364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  <a:r>
              <a:rPr kumimoji="1" lang="en-US" altLang="ja-JP" sz="1600" dirty="0"/>
              <a:t>_base1d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A8D688-0287-7F47-87CC-A69ACEBF5724}"/>
              </a:ext>
            </a:extLst>
          </p:cNvPr>
          <p:cNvSpPr txBox="1"/>
          <p:nvPr/>
        </p:nvSpPr>
        <p:spPr>
          <a:xfrm>
            <a:off x="5979988" y="3878928"/>
            <a:ext cx="1535364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  <a:r>
              <a:rPr kumimoji="1" lang="en-US" altLang="ja-JP" sz="1600" dirty="0"/>
              <a:t>_base2d</a:t>
            </a:r>
            <a:endParaRPr kumimoji="1" lang="ja-JP" altLang="en-US" sz="16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4225440-BE7A-E241-BCB8-5A3A534DB45B}"/>
              </a:ext>
            </a:extLst>
          </p:cNvPr>
          <p:cNvSpPr txBox="1"/>
          <p:nvPr/>
        </p:nvSpPr>
        <p:spPr>
          <a:xfrm>
            <a:off x="3295523" y="1936361"/>
            <a:ext cx="152163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</a:p>
          <a:p>
            <a:pPr algn="ctr"/>
            <a:r>
              <a:rPr kumimoji="1" lang="en-US" altLang="ja-JP" sz="1600" dirty="0"/>
              <a:t>_rectdom2d</a:t>
            </a:r>
            <a:endParaRPr kumimoji="1" lang="ja-JP" altLang="en-US" sz="160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F47BBF66-223A-6D4C-9F4A-9C4524BB4ECF}"/>
              </a:ext>
            </a:extLst>
          </p:cNvPr>
          <p:cNvCxnSpPr>
            <a:cxnSpLocks/>
          </p:cNvCxnSpPr>
          <p:nvPr/>
        </p:nvCxnSpPr>
        <p:spPr>
          <a:xfrm flipH="1">
            <a:off x="1233454" y="6246391"/>
            <a:ext cx="413810" cy="183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E0EC23E-FBCF-5A49-B80F-A5524AD5209F}"/>
              </a:ext>
            </a:extLst>
          </p:cNvPr>
          <p:cNvCxnSpPr>
            <a:cxnSpLocks/>
          </p:cNvCxnSpPr>
          <p:nvPr/>
        </p:nvCxnSpPr>
        <p:spPr>
          <a:xfrm flipH="1">
            <a:off x="655061" y="5362021"/>
            <a:ext cx="4482" cy="277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29A86D6A-2760-8F46-B036-4B95F8C1FC2D}"/>
              </a:ext>
            </a:extLst>
          </p:cNvPr>
          <p:cNvCxnSpPr>
            <a:cxnSpLocks/>
          </p:cNvCxnSpPr>
          <p:nvPr/>
        </p:nvCxnSpPr>
        <p:spPr>
          <a:xfrm flipH="1">
            <a:off x="1697409" y="5351171"/>
            <a:ext cx="4482" cy="277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99D1EDD-552F-EF47-866A-341441F08078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418465" y="5849733"/>
            <a:ext cx="353946" cy="362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47A6EB-E5F4-C34F-BE25-625B81807746}"/>
              </a:ext>
            </a:extLst>
          </p:cNvPr>
          <p:cNvSpPr txBox="1"/>
          <p:nvPr/>
        </p:nvSpPr>
        <p:spPr>
          <a:xfrm>
            <a:off x="3839682" y="5264958"/>
            <a:ext cx="115756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localmesh</a:t>
            </a:r>
            <a:r>
              <a:rPr kumimoji="1" lang="en-US" altLang="ja-JP" sz="1600" dirty="0"/>
              <a:t>_base1d</a:t>
            </a:r>
            <a:endParaRPr kumimoji="1" lang="ja-JP" altLang="en-US" sz="16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5620668-BB10-B143-9EF8-44FB24EDC142}"/>
              </a:ext>
            </a:extLst>
          </p:cNvPr>
          <p:cNvSpPr txBox="1"/>
          <p:nvPr/>
        </p:nvSpPr>
        <p:spPr>
          <a:xfrm>
            <a:off x="5066121" y="5273549"/>
            <a:ext cx="115756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localmesh</a:t>
            </a:r>
            <a:r>
              <a:rPr kumimoji="1" lang="en-US" altLang="ja-JP" sz="1600" dirty="0"/>
              <a:t>_base2d</a:t>
            </a:r>
            <a:endParaRPr kumimoji="1" lang="ja-JP" altLang="en-US" sz="160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B6C1BAF-65A9-864B-AE1A-104F8BF5FC18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4770582" y="5858324"/>
            <a:ext cx="874322" cy="373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C471DE53-49A9-2249-A106-3690EE6E80D7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flipH="1">
            <a:off x="6079256" y="4217482"/>
            <a:ext cx="668414" cy="451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078319D-35A7-7540-A592-A0D411485F6A}"/>
              </a:ext>
            </a:extLst>
          </p:cNvPr>
          <p:cNvCxnSpPr>
            <a:cxnSpLocks/>
            <a:stCxn id="15" idx="2"/>
            <a:endCxn id="14" idx="0"/>
          </p:cNvCxnSpPr>
          <p:nvPr/>
        </p:nvCxnSpPr>
        <p:spPr>
          <a:xfrm>
            <a:off x="4965457" y="4182349"/>
            <a:ext cx="1113799" cy="48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902F43F-BC4D-EB46-BB66-09F55551C410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1881271" y="4217482"/>
            <a:ext cx="4866399" cy="1438912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4834054-186A-7546-BEAF-0393A8E59D06}"/>
              </a:ext>
            </a:extLst>
          </p:cNvPr>
          <p:cNvCxnSpPr>
            <a:cxnSpLocks/>
            <a:stCxn id="9" idx="0"/>
            <a:endCxn id="15" idx="2"/>
          </p:cNvCxnSpPr>
          <p:nvPr/>
        </p:nvCxnSpPr>
        <p:spPr>
          <a:xfrm flipV="1">
            <a:off x="513999" y="4182349"/>
            <a:ext cx="4451458" cy="1456812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9D1B452-6FF8-1843-8131-9B3ECC3B070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197775" y="3560978"/>
            <a:ext cx="767682" cy="282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26D8584A-03CE-684C-80A4-3C487229AFE2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056338" y="2521136"/>
            <a:ext cx="1954564" cy="1325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96D5520D-400B-7C4D-978B-D2D1140FCCDC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994945" y="2540609"/>
            <a:ext cx="752725" cy="1338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A0DA218-B60B-D141-B5C1-E79F80FD5945}"/>
              </a:ext>
            </a:extLst>
          </p:cNvPr>
          <p:cNvSpPr txBox="1"/>
          <p:nvPr/>
        </p:nvSpPr>
        <p:spPr>
          <a:xfrm>
            <a:off x="4980360" y="1940445"/>
            <a:ext cx="186307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</a:p>
          <a:p>
            <a:pPr algn="ctr"/>
            <a:r>
              <a:rPr kumimoji="1" lang="en-US" altLang="ja-JP" sz="1600" dirty="0"/>
              <a:t>_cubedsphere2d</a:t>
            </a:r>
            <a:endParaRPr kumimoji="1" lang="ja-JP" altLang="en-US" sz="1600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7A84A3C-A1B0-C349-BB90-5673B14359F2}"/>
              </a:ext>
            </a:extLst>
          </p:cNvPr>
          <p:cNvCxnSpPr>
            <a:cxnSpLocks/>
            <a:stCxn id="12" idx="0"/>
            <a:endCxn id="18" idx="2"/>
          </p:cNvCxnSpPr>
          <p:nvPr/>
        </p:nvCxnSpPr>
        <p:spPr>
          <a:xfrm flipV="1">
            <a:off x="1729903" y="2521136"/>
            <a:ext cx="2326435" cy="2162829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A4E74C8C-23F0-3C41-A6CC-38F17234B728}"/>
              </a:ext>
            </a:extLst>
          </p:cNvPr>
          <p:cNvCxnSpPr>
            <a:cxnSpLocks/>
          </p:cNvCxnSpPr>
          <p:nvPr/>
        </p:nvCxnSpPr>
        <p:spPr>
          <a:xfrm flipV="1">
            <a:off x="499850" y="3634886"/>
            <a:ext cx="3875329" cy="1049049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F5D4C3-8686-F742-B7DE-D04041082649}"/>
              </a:ext>
            </a:extLst>
          </p:cNvPr>
          <p:cNvSpPr txBox="1"/>
          <p:nvPr/>
        </p:nvSpPr>
        <p:spPr>
          <a:xfrm>
            <a:off x="3720061" y="3267799"/>
            <a:ext cx="189459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  <a:r>
              <a:rPr kumimoji="1" lang="en-US" altLang="ja-JP" sz="1600" dirty="0"/>
              <a:t>_linedom1d</a:t>
            </a:r>
            <a:endParaRPr kumimoji="1" lang="ja-JP" altLang="en-US" sz="160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F585640-1B2E-8A4C-81DA-CE4241579DC1}"/>
              </a:ext>
            </a:extLst>
          </p:cNvPr>
          <p:cNvSpPr txBox="1"/>
          <p:nvPr/>
        </p:nvSpPr>
        <p:spPr>
          <a:xfrm>
            <a:off x="8051634" y="5139918"/>
            <a:ext cx="228582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/>
              <a:t>L</a:t>
            </a:r>
            <a:r>
              <a:rPr kumimoji="1" lang="en-US" altLang="ja-JP" sz="1600" dirty="0" err="1"/>
              <a:t>ocalMeshFieldBase</a:t>
            </a:r>
            <a:endParaRPr kumimoji="1" lang="ja-JP" altLang="en-US" sz="16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BA023CC-4D99-1A4B-BC64-1EC62109E0C4}"/>
              </a:ext>
            </a:extLst>
          </p:cNvPr>
          <p:cNvSpPr txBox="1"/>
          <p:nvPr/>
        </p:nvSpPr>
        <p:spPr>
          <a:xfrm>
            <a:off x="10900822" y="3421383"/>
            <a:ext cx="111455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/>
              <a:t>M</a:t>
            </a:r>
            <a:r>
              <a:rPr kumimoji="1" lang="en-US" altLang="ja-JP" sz="1400" dirty="0" err="1"/>
              <a:t>eshField</a:t>
            </a:r>
            <a:endParaRPr kumimoji="1" lang="en-US" altLang="ja-JP" sz="1400" dirty="0"/>
          </a:p>
          <a:p>
            <a:pPr algn="ctr"/>
            <a:r>
              <a:rPr kumimoji="1" lang="en-US" altLang="ja-JP" sz="1400" dirty="0"/>
              <a:t>Base</a:t>
            </a:r>
            <a:endParaRPr kumimoji="1" lang="ja-JP" altLang="en-US" sz="14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4D7A6D9-3C7E-2D48-931F-949CF0BE5734}"/>
              </a:ext>
            </a:extLst>
          </p:cNvPr>
          <p:cNvSpPr txBox="1"/>
          <p:nvPr/>
        </p:nvSpPr>
        <p:spPr>
          <a:xfrm>
            <a:off x="10781102" y="1540865"/>
            <a:ext cx="118482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/>
              <a:t>M</a:t>
            </a:r>
            <a:r>
              <a:rPr kumimoji="1" lang="en-US" altLang="ja-JP" sz="1200" dirty="0" err="1"/>
              <a:t>eshField</a:t>
            </a:r>
            <a:endParaRPr kumimoji="1" lang="en-US" altLang="ja-JP" sz="1200" dirty="0"/>
          </a:p>
          <a:p>
            <a:pPr algn="ctr"/>
            <a:r>
              <a:rPr lang="en-US" altLang="ja-JP" sz="1200" dirty="0" err="1"/>
              <a:t>C</a:t>
            </a:r>
            <a:r>
              <a:rPr kumimoji="1" lang="en-US" altLang="ja-JP" sz="1200" dirty="0" err="1"/>
              <a:t>ommBase</a:t>
            </a:r>
            <a:endParaRPr kumimoji="1" lang="ja-JP" altLang="en-US" sz="120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D692A7C-3E9F-BA4C-B58F-7259A1A2B9CD}"/>
              </a:ext>
            </a:extLst>
          </p:cNvPr>
          <p:cNvSpPr txBox="1"/>
          <p:nvPr/>
        </p:nvSpPr>
        <p:spPr>
          <a:xfrm>
            <a:off x="10306143" y="530934"/>
            <a:ext cx="98877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M</a:t>
            </a:r>
            <a:r>
              <a:rPr kumimoji="1" lang="en-US" altLang="ja-JP" sz="1200" dirty="0"/>
              <a:t>eshFieldComm</a:t>
            </a:r>
            <a:r>
              <a:rPr lang="en-US" altLang="ja-JP" sz="1200" dirty="0"/>
              <a:t>2d</a:t>
            </a:r>
            <a:endParaRPr kumimoji="1" lang="ja-JP" altLang="en-US" sz="120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6891DC3-08C4-5349-ADB6-8A93EEA959A1}"/>
              </a:ext>
            </a:extLst>
          </p:cNvPr>
          <p:cNvSpPr txBox="1"/>
          <p:nvPr/>
        </p:nvSpPr>
        <p:spPr>
          <a:xfrm>
            <a:off x="9154916" y="538893"/>
            <a:ext cx="108793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/>
              <a:t>MeshField</a:t>
            </a:r>
            <a:endParaRPr lang="en-US" altLang="ja-JP" sz="1200" dirty="0"/>
          </a:p>
          <a:p>
            <a:pPr algn="ctr"/>
            <a:r>
              <a:rPr lang="en-US" altLang="ja-JP" sz="1200" dirty="0"/>
              <a:t>Comm1d</a:t>
            </a:r>
            <a:endParaRPr lang="ja-JP" altLang="en-US" sz="120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3BFBE9E-C1FF-464B-BC4B-F91B5D3A9510}"/>
              </a:ext>
            </a:extLst>
          </p:cNvPr>
          <p:cNvSpPr txBox="1"/>
          <p:nvPr/>
        </p:nvSpPr>
        <p:spPr>
          <a:xfrm>
            <a:off x="8479218" y="2720888"/>
            <a:ext cx="1265814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MeshField1d</a:t>
            </a:r>
            <a:endParaRPr kumimoji="1" lang="ja-JP" altLang="en-US" sz="120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158ADC1-E8C0-9B41-8F50-12CEF36E6D6A}"/>
              </a:ext>
            </a:extLst>
          </p:cNvPr>
          <p:cNvSpPr txBox="1"/>
          <p:nvPr/>
        </p:nvSpPr>
        <p:spPr>
          <a:xfrm>
            <a:off x="9800876" y="2728733"/>
            <a:ext cx="1114550" cy="278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M</a:t>
            </a:r>
            <a:r>
              <a:rPr kumimoji="1" lang="en-US" altLang="ja-JP" sz="1200" dirty="0"/>
              <a:t>eshField2d</a:t>
            </a:r>
            <a:endParaRPr kumimoji="1" lang="ja-JP" altLang="en-US" sz="1200"/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BA6F668-0CDB-DC4E-B639-224373CBDEC2}"/>
              </a:ext>
            </a:extLst>
          </p:cNvPr>
          <p:cNvCxnSpPr>
            <a:cxnSpLocks/>
          </p:cNvCxnSpPr>
          <p:nvPr/>
        </p:nvCxnSpPr>
        <p:spPr>
          <a:xfrm flipH="1">
            <a:off x="9368656" y="4904370"/>
            <a:ext cx="422041" cy="23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05990011-71BB-2F4D-89EC-26CA10C0B4F2}"/>
              </a:ext>
            </a:extLst>
          </p:cNvPr>
          <p:cNvCxnSpPr>
            <a:cxnSpLocks/>
          </p:cNvCxnSpPr>
          <p:nvPr/>
        </p:nvCxnSpPr>
        <p:spPr>
          <a:xfrm>
            <a:off x="9790697" y="3150284"/>
            <a:ext cx="1660332" cy="207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81320A84-A670-AF43-9BD4-0FCCED4A2897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10800533" y="992599"/>
            <a:ext cx="351799" cy="495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33799A26-6326-6B4C-9E56-CF072587CEC8}"/>
              </a:ext>
            </a:extLst>
          </p:cNvPr>
          <p:cNvCxnSpPr>
            <a:cxnSpLocks/>
          </p:cNvCxnSpPr>
          <p:nvPr/>
        </p:nvCxnSpPr>
        <p:spPr>
          <a:xfrm>
            <a:off x="9596567" y="1062601"/>
            <a:ext cx="1492473" cy="425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2E3AB5C5-8EC0-6E42-B499-8485179DE4A2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749240" y="5660842"/>
            <a:ext cx="3669225" cy="188891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884DDB60-F97F-7A4C-A2FD-3D0556F955E6}"/>
              </a:ext>
            </a:extLst>
          </p:cNvPr>
          <p:cNvCxnSpPr>
            <a:cxnSpLocks/>
          </p:cNvCxnSpPr>
          <p:nvPr/>
        </p:nvCxnSpPr>
        <p:spPr>
          <a:xfrm>
            <a:off x="1843275" y="5669926"/>
            <a:ext cx="3696118" cy="230904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B8271C0F-4AA2-8947-8B59-4EE176E0AF18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943099" y="6381531"/>
            <a:ext cx="1892421" cy="250113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E927598-39DF-CA49-82F9-77DB1AB6485E}"/>
              </a:ext>
            </a:extLst>
          </p:cNvPr>
          <p:cNvSpPr txBox="1"/>
          <p:nvPr/>
        </p:nvSpPr>
        <p:spPr>
          <a:xfrm>
            <a:off x="7351047" y="4535038"/>
            <a:ext cx="1940979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LocalMeshField1d</a:t>
            </a:r>
            <a:endParaRPr kumimoji="1" lang="ja-JP" altLang="en-US" sz="140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6D211288-3271-C644-AD7D-52F993556D78}"/>
              </a:ext>
            </a:extLst>
          </p:cNvPr>
          <p:cNvSpPr txBox="1"/>
          <p:nvPr/>
        </p:nvSpPr>
        <p:spPr>
          <a:xfrm>
            <a:off x="9390877" y="4543457"/>
            <a:ext cx="1826764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LocalMeshField2d</a:t>
            </a:r>
            <a:endParaRPr kumimoji="1" lang="ja-JP" altLang="en-US" sz="1400"/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B5130AB5-C5C6-4C41-BB6E-007E7BD57F4E}"/>
              </a:ext>
            </a:extLst>
          </p:cNvPr>
          <p:cNvCxnSpPr>
            <a:cxnSpLocks/>
          </p:cNvCxnSpPr>
          <p:nvPr/>
        </p:nvCxnSpPr>
        <p:spPr>
          <a:xfrm>
            <a:off x="8351754" y="4927270"/>
            <a:ext cx="940272" cy="173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5B1E50E3-6CFC-CC44-ACBD-7AAEB8E20F83}"/>
              </a:ext>
            </a:extLst>
          </p:cNvPr>
          <p:cNvCxnSpPr>
            <a:cxnSpLocks/>
          </p:cNvCxnSpPr>
          <p:nvPr/>
        </p:nvCxnSpPr>
        <p:spPr>
          <a:xfrm>
            <a:off x="11396953" y="3109442"/>
            <a:ext cx="83202" cy="228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2F95C845-7AC0-4E4A-A289-CA687D57A911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8321537" y="3178084"/>
            <a:ext cx="1441673" cy="1356954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0BB05106-EB42-8246-8374-F6380548B993}"/>
              </a:ext>
            </a:extLst>
          </p:cNvPr>
          <p:cNvCxnSpPr>
            <a:cxnSpLocks/>
          </p:cNvCxnSpPr>
          <p:nvPr/>
        </p:nvCxnSpPr>
        <p:spPr>
          <a:xfrm flipV="1">
            <a:off x="10326132" y="3187847"/>
            <a:ext cx="1047385" cy="1270759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61CD8902-9C9F-8E4F-85C9-8E8B0F821F2C}"/>
              </a:ext>
            </a:extLst>
          </p:cNvPr>
          <p:cNvCxnSpPr>
            <a:cxnSpLocks/>
            <a:endCxn id="83" idx="2"/>
          </p:cNvCxnSpPr>
          <p:nvPr/>
        </p:nvCxnSpPr>
        <p:spPr>
          <a:xfrm flipV="1">
            <a:off x="4595438" y="4842815"/>
            <a:ext cx="3726099" cy="367601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BBD04D6B-71C4-1F47-B11E-33D9281757FB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9112125" y="1188170"/>
            <a:ext cx="457657" cy="1532718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8570E684-A52C-804E-A757-8EBDDC01B55A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10298695" y="992599"/>
            <a:ext cx="501838" cy="1680471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6713D951-E87C-C44D-975C-D438D2879EEB}"/>
              </a:ext>
            </a:extLst>
          </p:cNvPr>
          <p:cNvSpPr txBox="1"/>
          <p:nvPr/>
        </p:nvSpPr>
        <p:spPr>
          <a:xfrm>
            <a:off x="899064" y="4203264"/>
            <a:ext cx="1104928" cy="338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accent6"/>
                </a:solidFill>
              </a:rPr>
              <a:t>要素</a:t>
            </a: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59F08C6F-1899-EC41-B0FB-46E03A342F92}"/>
              </a:ext>
            </a:extLst>
          </p:cNvPr>
          <p:cNvSpPr txBox="1"/>
          <p:nvPr/>
        </p:nvSpPr>
        <p:spPr>
          <a:xfrm>
            <a:off x="4613598" y="1357890"/>
            <a:ext cx="1649440" cy="338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600">
                <a:solidFill>
                  <a:schemeClr val="accent1"/>
                </a:solidFill>
              </a:rPr>
              <a:t>メッシュ</a:t>
            </a:r>
            <a:endParaRPr kumimoji="1" lang="ja-JP" altLang="en-US" sz="1600">
              <a:solidFill>
                <a:schemeClr val="accent1"/>
              </a:solidFill>
            </a:endParaRPr>
          </a:p>
        </p:txBody>
      </p: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0276777C-3035-C34A-92A1-8D75A33546CC}"/>
              </a:ext>
            </a:extLst>
          </p:cNvPr>
          <p:cNvCxnSpPr>
            <a:cxnSpLocks/>
          </p:cNvCxnSpPr>
          <p:nvPr/>
        </p:nvCxnSpPr>
        <p:spPr>
          <a:xfrm flipV="1">
            <a:off x="4475711" y="4254083"/>
            <a:ext cx="470560" cy="934914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130">
            <a:extLst>
              <a:ext uri="{FF2B5EF4-FFF2-40B4-BE49-F238E27FC236}">
                <a16:creationId xmlns:a16="http://schemas.microsoft.com/office/drawing/2014/main" id="{7255E7FE-E459-2946-AC8D-CE9BE8B6CE23}"/>
              </a:ext>
            </a:extLst>
          </p:cNvPr>
          <p:cNvCxnSpPr>
            <a:cxnSpLocks/>
          </p:cNvCxnSpPr>
          <p:nvPr/>
        </p:nvCxnSpPr>
        <p:spPr>
          <a:xfrm flipV="1">
            <a:off x="5675104" y="4348673"/>
            <a:ext cx="1055159" cy="940588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4186C159-359C-0A49-BE75-57E07E089EFE}"/>
              </a:ext>
            </a:extLst>
          </p:cNvPr>
          <p:cNvCxnSpPr>
            <a:cxnSpLocks/>
          </p:cNvCxnSpPr>
          <p:nvPr/>
        </p:nvCxnSpPr>
        <p:spPr>
          <a:xfrm flipV="1">
            <a:off x="6263038" y="4882011"/>
            <a:ext cx="3500172" cy="680439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A8FA7217-5713-EE40-9EF7-9EF1DDCF9FCF}"/>
              </a:ext>
            </a:extLst>
          </p:cNvPr>
          <p:cNvSpPr txBox="1"/>
          <p:nvPr/>
        </p:nvSpPr>
        <p:spPr>
          <a:xfrm>
            <a:off x="8907403" y="2406269"/>
            <a:ext cx="1649440" cy="338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accent2"/>
                </a:solidFill>
              </a:rPr>
              <a:t>場データ</a:t>
            </a: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D9AB4875-8BD7-E44B-AD20-71B1E9145B6A}"/>
              </a:ext>
            </a:extLst>
          </p:cNvPr>
          <p:cNvSpPr txBox="1"/>
          <p:nvPr/>
        </p:nvSpPr>
        <p:spPr>
          <a:xfrm>
            <a:off x="237123" y="892580"/>
            <a:ext cx="189955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</a:rPr>
              <a:t>数学</a:t>
            </a:r>
            <a:r>
              <a:rPr kumimoji="1" lang="en-US" altLang="ja-JP" sz="1600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ja-JP" altLang="en-US" sz="1600">
                <a:solidFill>
                  <a:schemeClr val="tx1"/>
                </a:solidFill>
              </a:rPr>
              <a:t>アルゴリズム</a:t>
            </a:r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ja-JP" altLang="en-US" sz="1600">
                <a:solidFill>
                  <a:schemeClr val="tx1"/>
                </a:solidFill>
              </a:rPr>
              <a:t>等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217C3DDA-3D4D-8547-9F13-387590289FBE}"/>
              </a:ext>
            </a:extLst>
          </p:cNvPr>
          <p:cNvSpPr txBox="1"/>
          <p:nvPr/>
        </p:nvSpPr>
        <p:spPr>
          <a:xfrm>
            <a:off x="460762" y="1630613"/>
            <a:ext cx="1479574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/>
              <a:t>polyniominal</a:t>
            </a:r>
            <a:endParaRPr kumimoji="1" lang="en-US" altLang="ja-JP" sz="1600" dirty="0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F094966-9836-2F44-A6E5-B0F773D8459F}"/>
              </a:ext>
            </a:extLst>
          </p:cNvPr>
          <p:cNvSpPr txBox="1"/>
          <p:nvPr/>
        </p:nvSpPr>
        <p:spPr>
          <a:xfrm>
            <a:off x="447111" y="2150428"/>
            <a:ext cx="1479574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sparsepat</a:t>
            </a:r>
            <a:endParaRPr kumimoji="1" lang="en-US" altLang="ja-JP" sz="1600" dirty="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511AFDEB-C9DD-C043-A25D-2F464DAE0AF2}"/>
              </a:ext>
            </a:extLst>
          </p:cNvPr>
          <p:cNvSpPr txBox="1"/>
          <p:nvPr/>
        </p:nvSpPr>
        <p:spPr>
          <a:xfrm>
            <a:off x="7466489" y="935925"/>
            <a:ext cx="1479574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file_history_meshfield</a:t>
            </a:r>
            <a:endParaRPr kumimoji="1" lang="en-US" altLang="ja-JP" sz="1600" dirty="0"/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C94C65CA-AA80-964A-A459-A92F12E20DB4}"/>
              </a:ext>
            </a:extLst>
          </p:cNvPr>
          <p:cNvSpPr txBox="1"/>
          <p:nvPr/>
        </p:nvSpPr>
        <p:spPr>
          <a:xfrm>
            <a:off x="424388" y="2641582"/>
            <a:ext cx="1479574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linalgebra</a:t>
            </a:r>
            <a:endParaRPr kumimoji="1" lang="en-US" altLang="ja-JP" sz="1600" dirty="0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69F11B1B-7B03-6647-ACB5-BCE3FB563ECE}"/>
              </a:ext>
            </a:extLst>
          </p:cNvPr>
          <p:cNvSpPr txBox="1"/>
          <p:nvPr/>
        </p:nvSpPr>
        <p:spPr>
          <a:xfrm>
            <a:off x="7371471" y="547067"/>
            <a:ext cx="1649440" cy="338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600">
                <a:solidFill>
                  <a:schemeClr val="accent4"/>
                </a:solidFill>
              </a:rPr>
              <a:t>ファイル</a:t>
            </a:r>
            <a:endParaRPr kumimoji="1" lang="ja-JP" altLang="en-US" sz="1600">
              <a:solidFill>
                <a:schemeClr val="accent4"/>
              </a:solidFill>
            </a:endParaRPr>
          </a:p>
        </p:txBody>
      </p:sp>
      <p:cxnSp>
        <p:nvCxnSpPr>
          <p:cNvPr id="146" name="直線矢印コネクタ 145">
            <a:extLst>
              <a:ext uri="{FF2B5EF4-FFF2-40B4-BE49-F238E27FC236}">
                <a16:creationId xmlns:a16="http://schemas.microsoft.com/office/drawing/2014/main" id="{77B307F6-1151-7741-9BCA-1C3CC3859FEF}"/>
              </a:ext>
            </a:extLst>
          </p:cNvPr>
          <p:cNvCxnSpPr>
            <a:cxnSpLocks/>
          </p:cNvCxnSpPr>
          <p:nvPr/>
        </p:nvCxnSpPr>
        <p:spPr>
          <a:xfrm flipH="1" flipV="1">
            <a:off x="8255172" y="1647004"/>
            <a:ext cx="812510" cy="1003444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A1651727-FA63-774B-8A71-A239374E3A7A}"/>
              </a:ext>
            </a:extLst>
          </p:cNvPr>
          <p:cNvCxnSpPr>
            <a:cxnSpLocks/>
          </p:cNvCxnSpPr>
          <p:nvPr/>
        </p:nvCxnSpPr>
        <p:spPr>
          <a:xfrm flipH="1" flipV="1">
            <a:off x="8360542" y="1622873"/>
            <a:ext cx="1965590" cy="1112294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矢印コネクタ 155">
            <a:extLst>
              <a:ext uri="{FF2B5EF4-FFF2-40B4-BE49-F238E27FC236}">
                <a16:creationId xmlns:a16="http://schemas.microsoft.com/office/drawing/2014/main" id="{474992FD-17A2-EF42-A241-3D84327C5755}"/>
              </a:ext>
            </a:extLst>
          </p:cNvPr>
          <p:cNvCxnSpPr>
            <a:cxnSpLocks/>
          </p:cNvCxnSpPr>
          <p:nvPr/>
        </p:nvCxnSpPr>
        <p:spPr>
          <a:xfrm flipV="1">
            <a:off x="4970673" y="3185171"/>
            <a:ext cx="4838998" cy="65831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3774C360-6660-0848-A03E-9698DDE8DAA7}"/>
              </a:ext>
            </a:extLst>
          </p:cNvPr>
          <p:cNvCxnSpPr>
            <a:cxnSpLocks/>
          </p:cNvCxnSpPr>
          <p:nvPr/>
        </p:nvCxnSpPr>
        <p:spPr>
          <a:xfrm flipV="1">
            <a:off x="6826095" y="3170846"/>
            <a:ext cx="4524397" cy="671112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90D8AF9E-A870-6A47-A434-9FF41EEB8982}"/>
              </a:ext>
            </a:extLst>
          </p:cNvPr>
          <p:cNvCxnSpPr>
            <a:cxnSpLocks/>
          </p:cNvCxnSpPr>
          <p:nvPr/>
        </p:nvCxnSpPr>
        <p:spPr>
          <a:xfrm>
            <a:off x="8935810" y="6592768"/>
            <a:ext cx="971113" cy="0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45A0A241-FC3B-5341-BAAC-7141BE488998}"/>
              </a:ext>
            </a:extLst>
          </p:cNvPr>
          <p:cNvSpPr txBox="1"/>
          <p:nvPr/>
        </p:nvSpPr>
        <p:spPr>
          <a:xfrm>
            <a:off x="9877427" y="6488615"/>
            <a:ext cx="73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実現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48501ABA-856E-7A4F-B515-82C06AA23E59}"/>
              </a:ext>
            </a:extLst>
          </p:cNvPr>
          <p:cNvSpPr txBox="1"/>
          <p:nvPr/>
        </p:nvSpPr>
        <p:spPr>
          <a:xfrm>
            <a:off x="9834817" y="5958258"/>
            <a:ext cx="250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/>
              <a:t>集約</a:t>
            </a:r>
            <a:r>
              <a:rPr lang="en-US" altLang="ja-JP" sz="1600" dirty="0"/>
              <a:t>or</a:t>
            </a:r>
            <a:r>
              <a:rPr lang="ja-JP" altLang="en-US" sz="1600"/>
              <a:t>コンポジション</a:t>
            </a:r>
            <a:endParaRPr kumimoji="1" lang="ja-JP" altLang="en-US" sz="1600"/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3D733A25-AA1E-3D4B-898C-3614C3112EB5}"/>
              </a:ext>
            </a:extLst>
          </p:cNvPr>
          <p:cNvCxnSpPr>
            <a:cxnSpLocks/>
          </p:cNvCxnSpPr>
          <p:nvPr/>
        </p:nvCxnSpPr>
        <p:spPr>
          <a:xfrm flipH="1">
            <a:off x="8916873" y="6374517"/>
            <a:ext cx="933954" cy="0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矢印コネクタ 169">
            <a:extLst>
              <a:ext uri="{FF2B5EF4-FFF2-40B4-BE49-F238E27FC236}">
                <a16:creationId xmlns:a16="http://schemas.microsoft.com/office/drawing/2014/main" id="{051E40EB-79C8-AD4E-A136-511D00CA6F50}"/>
              </a:ext>
            </a:extLst>
          </p:cNvPr>
          <p:cNvCxnSpPr>
            <a:cxnSpLocks/>
          </p:cNvCxnSpPr>
          <p:nvPr/>
        </p:nvCxnSpPr>
        <p:spPr>
          <a:xfrm>
            <a:off x="9016315" y="6092946"/>
            <a:ext cx="773170" cy="7172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BC1EC9F-F5B8-2641-9D8B-D098252D4D26}"/>
              </a:ext>
            </a:extLst>
          </p:cNvPr>
          <p:cNvSpPr txBox="1"/>
          <p:nvPr/>
        </p:nvSpPr>
        <p:spPr>
          <a:xfrm>
            <a:off x="9850827" y="6229584"/>
            <a:ext cx="73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/>
              <a:t>依存</a:t>
            </a:r>
            <a:endParaRPr kumimoji="1" lang="ja-JP" altLang="en-US" sz="1600"/>
          </a:p>
        </p:txBody>
      </p: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CD5A7139-F3E4-E04A-864C-7C48045499EC}"/>
              </a:ext>
            </a:extLst>
          </p:cNvPr>
          <p:cNvCxnSpPr>
            <a:cxnSpLocks/>
          </p:cNvCxnSpPr>
          <p:nvPr/>
        </p:nvCxnSpPr>
        <p:spPr>
          <a:xfrm>
            <a:off x="8958038" y="5827767"/>
            <a:ext cx="831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564A9A0-08F0-A64D-B149-46A076B5EE0F}"/>
              </a:ext>
            </a:extLst>
          </p:cNvPr>
          <p:cNvSpPr txBox="1"/>
          <p:nvPr/>
        </p:nvSpPr>
        <p:spPr>
          <a:xfrm>
            <a:off x="9811611" y="5640098"/>
            <a:ext cx="250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汎化</a:t>
            </a: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12E1FF81-3549-1A40-8B48-C62459C55E74}"/>
              </a:ext>
            </a:extLst>
          </p:cNvPr>
          <p:cNvSpPr/>
          <p:nvPr/>
        </p:nvSpPr>
        <p:spPr>
          <a:xfrm>
            <a:off x="5922892" y="6268929"/>
            <a:ext cx="4205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/>
              <a:t>入出力</a:t>
            </a:r>
            <a:r>
              <a:rPr lang="en-US" altLang="ja-JP" sz="1600" dirty="0"/>
              <a:t>, </a:t>
            </a:r>
            <a:r>
              <a:rPr lang="ja-JP" altLang="en-US" sz="1600"/>
              <a:t>カレンダー等は</a:t>
            </a:r>
            <a:endParaRPr lang="en-US" altLang="ja-JP" sz="1600" dirty="0"/>
          </a:p>
          <a:p>
            <a:r>
              <a:rPr lang="en-US" altLang="ja-JP" sz="1600" dirty="0"/>
              <a:t>SCALE </a:t>
            </a:r>
            <a:r>
              <a:rPr lang="ja-JP" altLang="en-US" sz="1600"/>
              <a:t>ライブラリを内部で呼ぶ</a:t>
            </a:r>
            <a:endParaRPr lang="en-US" altLang="ja-JP" sz="1600" dirty="0"/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CF7C27EC-05A8-E248-A957-E58DA06560E7}"/>
              </a:ext>
            </a:extLst>
          </p:cNvPr>
          <p:cNvSpPr txBox="1"/>
          <p:nvPr/>
        </p:nvSpPr>
        <p:spPr>
          <a:xfrm>
            <a:off x="386259" y="3134262"/>
            <a:ext cx="1750413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/>
              <a:t>time_manager</a:t>
            </a:r>
            <a:endParaRPr kumimoji="1" lang="en-US" altLang="ja-JP" sz="160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2CAF3CBA-C82F-8148-BC4B-79BB371EECE2}"/>
              </a:ext>
            </a:extLst>
          </p:cNvPr>
          <p:cNvSpPr txBox="1"/>
          <p:nvPr/>
        </p:nvSpPr>
        <p:spPr>
          <a:xfrm>
            <a:off x="2534888" y="4687039"/>
            <a:ext cx="1333139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hexahedral_</a:t>
            </a:r>
          </a:p>
          <a:p>
            <a:pPr algn="ctr"/>
            <a:r>
              <a:rPr kumimoji="1" lang="en-US" altLang="ja-JP" sz="1600" dirty="0" err="1"/>
              <a:t>elemet</a:t>
            </a:r>
            <a:endParaRPr kumimoji="1" lang="ja-JP" altLang="en-US" sz="160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CC615E3F-B5A6-164D-9E0B-6E0DC41D7B60}"/>
              </a:ext>
            </a:extLst>
          </p:cNvPr>
          <p:cNvSpPr txBox="1"/>
          <p:nvPr/>
        </p:nvSpPr>
        <p:spPr>
          <a:xfrm>
            <a:off x="2276404" y="5656394"/>
            <a:ext cx="938477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/>
              <a:t>elemet</a:t>
            </a:r>
            <a:r>
              <a:rPr kumimoji="1" lang="en-US" altLang="ja-JP" sz="1600" dirty="0"/>
              <a:t>_</a:t>
            </a:r>
          </a:p>
          <a:p>
            <a:pPr algn="ctr"/>
            <a:r>
              <a:rPr kumimoji="1" lang="en-US" altLang="ja-JP" sz="1600" dirty="0"/>
              <a:t>base3d</a:t>
            </a:r>
            <a:endParaRPr kumimoji="1" lang="ja-JP" altLang="en-US" sz="1600"/>
          </a:p>
        </p:txBody>
      </p: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6C023CC0-A5D1-2249-AA7D-07EA436CF317}"/>
              </a:ext>
            </a:extLst>
          </p:cNvPr>
          <p:cNvCxnSpPr>
            <a:cxnSpLocks/>
          </p:cNvCxnSpPr>
          <p:nvPr/>
        </p:nvCxnSpPr>
        <p:spPr>
          <a:xfrm flipH="1">
            <a:off x="2747475" y="5324254"/>
            <a:ext cx="4482" cy="277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ABE73EDF-324F-CF48-8C43-BB45BA1AD899}"/>
              </a:ext>
            </a:extLst>
          </p:cNvPr>
          <p:cNvCxnSpPr>
            <a:cxnSpLocks/>
            <a:stCxn id="91" idx="2"/>
          </p:cNvCxnSpPr>
          <p:nvPr/>
        </p:nvCxnSpPr>
        <p:spPr>
          <a:xfrm flipH="1">
            <a:off x="1310781" y="6241169"/>
            <a:ext cx="1434862" cy="185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BE0DA90-5628-934A-B412-E99C9FA33CC8}"/>
              </a:ext>
            </a:extLst>
          </p:cNvPr>
          <p:cNvSpPr txBox="1"/>
          <p:nvPr/>
        </p:nvSpPr>
        <p:spPr>
          <a:xfrm>
            <a:off x="6261758" y="5278811"/>
            <a:ext cx="115756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localmesh</a:t>
            </a:r>
            <a:r>
              <a:rPr kumimoji="1" lang="en-US" altLang="ja-JP" sz="1600" dirty="0"/>
              <a:t>_base3d</a:t>
            </a:r>
            <a:endParaRPr kumimoji="1" lang="ja-JP" altLang="en-US" sz="1600"/>
          </a:p>
        </p:txBody>
      </p: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112625FA-52AA-844D-81DF-4B01CA3F53C3}"/>
              </a:ext>
            </a:extLst>
          </p:cNvPr>
          <p:cNvCxnSpPr>
            <a:cxnSpLocks/>
            <a:stCxn id="98" idx="2"/>
          </p:cNvCxnSpPr>
          <p:nvPr/>
        </p:nvCxnSpPr>
        <p:spPr>
          <a:xfrm flipH="1">
            <a:off x="4869823" y="5863586"/>
            <a:ext cx="1970718" cy="319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7A8201A8-7F7E-6E49-84DB-5244A3EF8D45}"/>
              </a:ext>
            </a:extLst>
          </p:cNvPr>
          <p:cNvSpPr txBox="1"/>
          <p:nvPr/>
        </p:nvSpPr>
        <p:spPr>
          <a:xfrm>
            <a:off x="7632352" y="3853732"/>
            <a:ext cx="1535364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  <a:r>
              <a:rPr kumimoji="1" lang="en-US" altLang="ja-JP" sz="1600" dirty="0"/>
              <a:t>_base3d</a:t>
            </a:r>
            <a:endParaRPr kumimoji="1" lang="ja-JP" altLang="en-US" sz="1600"/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5431DDD2-9699-9849-8AD2-C573A36ED673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6044294" y="4192286"/>
            <a:ext cx="2355740" cy="503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AD6E2B4E-4F9C-224A-B92A-5174C9C8314F}"/>
              </a:ext>
            </a:extLst>
          </p:cNvPr>
          <p:cNvCxnSpPr>
            <a:cxnSpLocks/>
            <a:endCxn id="101" idx="2"/>
          </p:cNvCxnSpPr>
          <p:nvPr/>
        </p:nvCxnSpPr>
        <p:spPr>
          <a:xfrm flipV="1">
            <a:off x="6824387" y="4192286"/>
            <a:ext cx="1575647" cy="1065112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BEB72EA7-2B34-C54C-921E-BFEEE3614DE1}"/>
              </a:ext>
            </a:extLst>
          </p:cNvPr>
          <p:cNvCxnSpPr>
            <a:cxnSpLocks/>
            <a:endCxn id="101" idx="2"/>
          </p:cNvCxnSpPr>
          <p:nvPr/>
        </p:nvCxnSpPr>
        <p:spPr>
          <a:xfrm flipV="1">
            <a:off x="2687628" y="4192286"/>
            <a:ext cx="5712406" cy="1468404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62745D91-0862-524E-9FE8-E219BBD6C9CD}"/>
              </a:ext>
            </a:extLst>
          </p:cNvPr>
          <p:cNvCxnSpPr>
            <a:cxnSpLocks/>
          </p:cNvCxnSpPr>
          <p:nvPr/>
        </p:nvCxnSpPr>
        <p:spPr>
          <a:xfrm flipV="1">
            <a:off x="3214881" y="2629080"/>
            <a:ext cx="4601942" cy="2060311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ACDA7F39-09BD-CD4C-A671-24F181CB1933}"/>
              </a:ext>
            </a:extLst>
          </p:cNvPr>
          <p:cNvCxnSpPr>
            <a:cxnSpLocks/>
          </p:cNvCxnSpPr>
          <p:nvPr/>
        </p:nvCxnSpPr>
        <p:spPr>
          <a:xfrm flipV="1">
            <a:off x="1765767" y="2532744"/>
            <a:ext cx="4182584" cy="2168454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D42654CB-4FD6-284A-A3FC-853FF28F166A}"/>
              </a:ext>
            </a:extLst>
          </p:cNvPr>
          <p:cNvSpPr txBox="1"/>
          <p:nvPr/>
        </p:nvSpPr>
        <p:spPr>
          <a:xfrm>
            <a:off x="6970086" y="1952204"/>
            <a:ext cx="152163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mesh</a:t>
            </a:r>
          </a:p>
          <a:p>
            <a:pPr algn="ctr"/>
            <a:r>
              <a:rPr kumimoji="1" lang="en-US" altLang="ja-JP" sz="1600" dirty="0"/>
              <a:t>_</a:t>
            </a:r>
            <a:r>
              <a:rPr lang="en-US" altLang="ja-JP" sz="1600" dirty="0"/>
              <a:t>cube</a:t>
            </a:r>
            <a:r>
              <a:rPr kumimoji="1" lang="en-US" altLang="ja-JP" sz="1600" dirty="0"/>
              <a:t>dom3d</a:t>
            </a:r>
            <a:endParaRPr kumimoji="1" lang="ja-JP" altLang="en-US" sz="1600"/>
          </a:p>
        </p:txBody>
      </p:sp>
      <p:cxnSp>
        <p:nvCxnSpPr>
          <p:cNvPr id="116" name="直線矢印コネクタ 115">
            <a:extLst>
              <a:ext uri="{FF2B5EF4-FFF2-40B4-BE49-F238E27FC236}">
                <a16:creationId xmlns:a16="http://schemas.microsoft.com/office/drawing/2014/main" id="{7F985ED7-D99D-264E-8215-6443E3A65CF2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838250" y="2598639"/>
            <a:ext cx="561784" cy="125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185DB2BA-CDC6-F940-BF08-D4CF347ECBA2}"/>
              </a:ext>
            </a:extLst>
          </p:cNvPr>
          <p:cNvSpPr txBox="1"/>
          <p:nvPr/>
        </p:nvSpPr>
        <p:spPr>
          <a:xfrm>
            <a:off x="10408174" y="4884629"/>
            <a:ext cx="1872422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LocalMeshField3d</a:t>
            </a:r>
            <a:endParaRPr kumimoji="1" lang="ja-JP" altLang="en-US" sz="1400"/>
          </a:p>
        </p:txBody>
      </p: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F5994DB4-B455-5E4C-A30C-46854AF8B9D0}"/>
              </a:ext>
            </a:extLst>
          </p:cNvPr>
          <p:cNvCxnSpPr>
            <a:cxnSpLocks/>
            <a:stCxn id="118" idx="1"/>
          </p:cNvCxnSpPr>
          <p:nvPr/>
        </p:nvCxnSpPr>
        <p:spPr>
          <a:xfrm flipH="1">
            <a:off x="9504372" y="5038518"/>
            <a:ext cx="903802" cy="68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EC2BD29D-CDE0-4C4B-BF24-AC11ACA47895}"/>
              </a:ext>
            </a:extLst>
          </p:cNvPr>
          <p:cNvSpPr txBox="1"/>
          <p:nvPr/>
        </p:nvSpPr>
        <p:spPr>
          <a:xfrm>
            <a:off x="11026650" y="2727444"/>
            <a:ext cx="1114550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M</a:t>
            </a:r>
            <a:r>
              <a:rPr kumimoji="1" lang="en-US" altLang="ja-JP" sz="1200" dirty="0"/>
              <a:t>eshField3d</a:t>
            </a:r>
            <a:endParaRPr kumimoji="1" lang="ja-JP" altLang="en-US" sz="120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66CA7E33-CEBC-4146-A388-59C00BA03AD9}"/>
              </a:ext>
            </a:extLst>
          </p:cNvPr>
          <p:cNvSpPr txBox="1"/>
          <p:nvPr/>
        </p:nvSpPr>
        <p:spPr>
          <a:xfrm>
            <a:off x="11347926" y="542507"/>
            <a:ext cx="98877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M</a:t>
            </a:r>
            <a:r>
              <a:rPr kumimoji="1" lang="en-US" altLang="ja-JP" sz="1200" dirty="0"/>
              <a:t>eshFieldComm</a:t>
            </a:r>
            <a:r>
              <a:rPr lang="en-US" altLang="ja-JP" sz="1200" dirty="0"/>
              <a:t>3d</a:t>
            </a:r>
            <a:endParaRPr kumimoji="1" lang="ja-JP" altLang="en-US" sz="1200"/>
          </a:p>
        </p:txBody>
      </p: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45E508A8-D8A4-9B46-870E-D1E13125C3E8}"/>
              </a:ext>
            </a:extLst>
          </p:cNvPr>
          <p:cNvCxnSpPr>
            <a:cxnSpLocks/>
            <a:stCxn id="130" idx="2"/>
          </p:cNvCxnSpPr>
          <p:nvPr/>
        </p:nvCxnSpPr>
        <p:spPr>
          <a:xfrm flipH="1">
            <a:off x="11251728" y="1004172"/>
            <a:ext cx="590588" cy="54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255CA8D5-81D9-5D4B-AFC9-C47C9CF27695}"/>
              </a:ext>
            </a:extLst>
          </p:cNvPr>
          <p:cNvCxnSpPr>
            <a:cxnSpLocks/>
          </p:cNvCxnSpPr>
          <p:nvPr/>
        </p:nvCxnSpPr>
        <p:spPr>
          <a:xfrm flipV="1">
            <a:off x="11606648" y="1087745"/>
            <a:ext cx="190112" cy="1570350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矢印コネクタ 146">
            <a:extLst>
              <a:ext uri="{FF2B5EF4-FFF2-40B4-BE49-F238E27FC236}">
                <a16:creationId xmlns:a16="http://schemas.microsoft.com/office/drawing/2014/main" id="{4B858906-8629-8D43-8430-1C196EFA44ED}"/>
              </a:ext>
            </a:extLst>
          </p:cNvPr>
          <p:cNvCxnSpPr>
            <a:cxnSpLocks/>
          </p:cNvCxnSpPr>
          <p:nvPr/>
        </p:nvCxnSpPr>
        <p:spPr>
          <a:xfrm flipH="1" flipV="1">
            <a:off x="8444478" y="1586035"/>
            <a:ext cx="3035677" cy="1055547"/>
          </a:xfrm>
          <a:prstGeom prst="straightConnector1">
            <a:avLst/>
          </a:prstGeom>
          <a:ln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2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1B8635-1E5A-914B-BDD7-71257CAB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" y="0"/>
            <a:ext cx="9381778" cy="6412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3600" dirty="0"/>
              <a:t>FE-Project </a:t>
            </a:r>
            <a:r>
              <a:rPr lang="en-US" altLang="ja-JP" sz="2000" dirty="0"/>
              <a:t>(</a:t>
            </a:r>
            <a:r>
              <a:rPr lang="en-US" altLang="ja-JP" sz="2000" dirty="0">
                <a:hlinkClick r:id="rId2"/>
              </a:rPr>
              <a:t>https://github.com/ywkawai/FE-Project</a:t>
            </a:r>
            <a:r>
              <a:rPr lang="en-US" altLang="ja-JP" sz="2000" dirty="0"/>
              <a:t>)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16C14F-19DA-6942-8605-575D57A4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0244"/>
            <a:ext cx="7153835" cy="61177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2400"/>
              <a:t>不連続ガラーキン法による高精度力学コアを開発</a:t>
            </a:r>
            <a:endParaRPr lang="en-US" altLang="ja-JP" sz="2400" dirty="0"/>
          </a:p>
          <a:p>
            <a:pPr>
              <a:lnSpc>
                <a:spcPct val="100000"/>
              </a:lnSpc>
            </a:pPr>
            <a:r>
              <a:rPr lang="ja-JP" altLang="en-US" sz="2400"/>
              <a:t>現状</a:t>
            </a:r>
            <a:endParaRPr lang="en-US" altLang="ja-JP" sz="2400" dirty="0"/>
          </a:p>
          <a:p>
            <a:pPr lvl="1">
              <a:lnSpc>
                <a:spcPct val="100000"/>
              </a:lnSpc>
            </a:pPr>
            <a:r>
              <a:rPr lang="ja-JP" altLang="en-US"/>
              <a:t>データ構造</a:t>
            </a:r>
            <a:r>
              <a:rPr lang="en-US" altLang="ja-JP" dirty="0"/>
              <a:t>, </a:t>
            </a:r>
            <a:r>
              <a:rPr lang="ja-JP" altLang="en-US"/>
              <a:t>流体計算の部分をライブラリ化</a:t>
            </a:r>
            <a:r>
              <a:rPr lang="en-US" altLang="ja-JP" dirty="0"/>
              <a:t> </a:t>
            </a:r>
          </a:p>
          <a:p>
            <a:pPr lvl="2">
              <a:lnSpc>
                <a:spcPct val="100000"/>
              </a:lnSpc>
            </a:pPr>
            <a:r>
              <a:rPr lang="ja-JP" altLang="en-US" sz="2400"/>
              <a:t>ファイル</a:t>
            </a:r>
            <a:r>
              <a:rPr lang="en-US" altLang="ja-JP" sz="2400" dirty="0"/>
              <a:t> IO </a:t>
            </a:r>
            <a:r>
              <a:rPr lang="ja-JP" altLang="en-US" sz="2400"/>
              <a:t>等の足回りは</a:t>
            </a:r>
            <a:r>
              <a:rPr lang="en-US" altLang="ja-JP" sz="2400" dirty="0"/>
              <a:t>, SCALE library </a:t>
            </a:r>
            <a:r>
              <a:rPr lang="ja-JP" altLang="en-US" sz="2400"/>
              <a:t>を使用</a:t>
            </a:r>
            <a:endParaRPr lang="en-US" altLang="ja-JP" sz="2400" dirty="0"/>
          </a:p>
          <a:p>
            <a:pPr lvl="1">
              <a:lnSpc>
                <a:spcPct val="100000"/>
              </a:lnSpc>
            </a:pPr>
            <a:r>
              <a:rPr lang="en-US" altLang="ja-JP" dirty="0"/>
              <a:t>2, 3 </a:t>
            </a:r>
            <a:r>
              <a:rPr lang="ja-JP" altLang="en-US"/>
              <a:t>次元</a:t>
            </a:r>
            <a:r>
              <a:rPr lang="en-US" altLang="ja-JP" dirty="0"/>
              <a:t> regular </a:t>
            </a:r>
            <a:r>
              <a:rPr lang="ja-JP" altLang="en-US"/>
              <a:t>領域の非静力学大気モデルの力学コアを提供</a:t>
            </a:r>
            <a:endParaRPr lang="en-US" altLang="ja-JP" dirty="0"/>
          </a:p>
          <a:p>
            <a:pPr lvl="2">
              <a:lnSpc>
                <a:spcPct val="100000"/>
              </a:lnSpc>
            </a:pPr>
            <a:r>
              <a:rPr lang="en-US" altLang="ja-JP" sz="2400" dirty="0"/>
              <a:t>2 </a:t>
            </a:r>
            <a:r>
              <a:rPr lang="ja-JP" altLang="en-US" sz="2400"/>
              <a:t>次元プロセス並列</a:t>
            </a:r>
            <a:r>
              <a:rPr lang="en-US" altLang="ja-JP" sz="2400" dirty="0"/>
              <a:t> +</a:t>
            </a:r>
            <a:r>
              <a:rPr lang="ja-JP" altLang="en-US" sz="2400"/>
              <a:t>スレッド並列</a:t>
            </a:r>
            <a:r>
              <a:rPr lang="en-US" altLang="ja-JP" sz="2400" dirty="0"/>
              <a:t> </a:t>
            </a:r>
            <a:r>
              <a:rPr lang="ja-JP" altLang="en-US" sz="2400"/>
              <a:t>を適用可</a:t>
            </a:r>
            <a:endParaRPr lang="en-US" altLang="ja-JP" sz="2400" dirty="0"/>
          </a:p>
          <a:p>
            <a:pPr lvl="1">
              <a:lnSpc>
                <a:spcPct val="100000"/>
              </a:lnSpc>
            </a:pPr>
            <a:r>
              <a:rPr lang="ja-JP" altLang="en-US"/>
              <a:t>計算性能や力学スキームの物理表現の検証を行いやすい枠組みの作成</a:t>
            </a:r>
            <a:endParaRPr lang="en-US" altLang="ja-JP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2D6D03C-0D58-2A4E-87E0-66522B033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835" y="983546"/>
            <a:ext cx="5347445" cy="2857500"/>
          </a:xfrm>
          <a:prstGeom prst="rect">
            <a:avLst/>
          </a:prstGeom>
        </p:spPr>
      </p:pic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78054C09-2D15-6E4A-AD28-9BF34A5E6FD1}"/>
              </a:ext>
            </a:extLst>
          </p:cNvPr>
          <p:cNvSpPr txBox="1">
            <a:spLocks/>
          </p:cNvSpPr>
          <p:nvPr/>
        </p:nvSpPr>
        <p:spPr>
          <a:xfrm>
            <a:off x="-91882" y="4970706"/>
            <a:ext cx="8019393" cy="6117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altLang="ja-JP" sz="2400" dirty="0"/>
          </a:p>
          <a:p>
            <a:pPr>
              <a:lnSpc>
                <a:spcPct val="100000"/>
              </a:lnSpc>
            </a:pPr>
            <a:r>
              <a:rPr lang="ja-JP" altLang="en-US" sz="2400"/>
              <a:t>課題</a:t>
            </a:r>
            <a:endParaRPr lang="en-US" altLang="ja-JP" sz="2400" dirty="0"/>
          </a:p>
          <a:p>
            <a:pPr lvl="1">
              <a:lnSpc>
                <a:spcPct val="100000"/>
              </a:lnSpc>
            </a:pPr>
            <a:r>
              <a:rPr lang="ja-JP" altLang="en-US"/>
              <a:t>昔書いた</a:t>
            </a:r>
            <a:r>
              <a:rPr lang="en-US" altLang="ja-JP" dirty="0"/>
              <a:t>, 2 </a:t>
            </a:r>
            <a:r>
              <a:rPr lang="ja-JP" altLang="en-US"/>
              <a:t>次元</a:t>
            </a:r>
            <a:r>
              <a:rPr lang="en-US" altLang="ja-JP" dirty="0"/>
              <a:t>, 3 </a:t>
            </a:r>
            <a:r>
              <a:rPr lang="ja-JP" altLang="en-US"/>
              <a:t>次元</a:t>
            </a:r>
            <a:r>
              <a:rPr lang="en-US" altLang="ja-JP" dirty="0"/>
              <a:t> </a:t>
            </a:r>
            <a:r>
              <a:rPr lang="ja-JP" altLang="en-US"/>
              <a:t>立方球面コードを取り込む</a:t>
            </a:r>
            <a:r>
              <a:rPr lang="en-US" altLang="ja-JP" dirty="0"/>
              <a:t>. 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SCALE library </a:t>
            </a:r>
            <a:r>
              <a:rPr lang="ja-JP" altLang="en-US"/>
              <a:t>の物理過程と</a:t>
            </a:r>
            <a:r>
              <a:rPr lang="en-US" altLang="ja-JP" dirty="0"/>
              <a:t> coupling  </a:t>
            </a:r>
            <a:r>
              <a:rPr lang="ja-JP" altLang="en-US"/>
              <a:t>させる</a:t>
            </a:r>
            <a:r>
              <a:rPr lang="en-US" altLang="ja-JP" dirty="0"/>
              <a:t>. 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D97C468-74DF-AD41-AD19-473BC823FD84}"/>
              </a:ext>
            </a:extLst>
          </p:cNvPr>
          <p:cNvSpPr txBox="1"/>
          <p:nvPr/>
        </p:nvSpPr>
        <p:spPr>
          <a:xfrm>
            <a:off x="7691719" y="839221"/>
            <a:ext cx="47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密度流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Straka</a:t>
            </a:r>
            <a:r>
              <a:rPr kumimoji="1" lang="en-US" altLang="ja-JP" dirty="0"/>
              <a:t> et al., 1993)</a:t>
            </a:r>
            <a:r>
              <a:rPr kumimoji="1" lang="ja-JP" altLang="en-US"/>
              <a:t>のテストケース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9D1AA54-06E7-9349-8E85-7E6F15F31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276" y="4183325"/>
            <a:ext cx="4006287" cy="267467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A92084-6E66-144C-8555-FD3B00CB1FFC}"/>
              </a:ext>
            </a:extLst>
          </p:cNvPr>
          <p:cNvSpPr txBox="1"/>
          <p:nvPr/>
        </p:nvSpPr>
        <p:spPr>
          <a:xfrm>
            <a:off x="8171795" y="3610214"/>
            <a:ext cx="477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ライブラリの妥当性チェック</a:t>
            </a:r>
            <a:endParaRPr lang="en-US" altLang="ja-JP" dirty="0"/>
          </a:p>
          <a:p>
            <a:r>
              <a:rPr lang="en-US" altLang="ja-JP" dirty="0"/>
              <a:t>(</a:t>
            </a:r>
            <a:r>
              <a:rPr lang="ja-JP" altLang="en-US"/>
              <a:t>線形移流方程式の数値解の収束性</a:t>
            </a:r>
            <a:r>
              <a:rPr lang="en-US" altLang="ja-JP" dirty="0"/>
              <a:t>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45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9FAC04-8CFF-C743-89A9-1E74B564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24" y="2103437"/>
            <a:ext cx="10515600" cy="1325563"/>
          </a:xfrm>
        </p:spPr>
        <p:txBody>
          <a:bodyPr/>
          <a:lstStyle/>
          <a:p>
            <a:r>
              <a:rPr kumimoji="1" lang="ja-JP" altLang="en-US"/>
              <a:t>付録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F47C57-2433-A640-B305-3054A5A0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4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23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7146</TotalTime>
  <Words>983</Words>
  <Application>Microsoft Macintosh PowerPoint</Application>
  <PresentationFormat>ワイド画面</PresentationFormat>
  <Paragraphs>175</Paragraphs>
  <Slides>12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游ゴシック</vt:lpstr>
      <vt:lpstr>游ゴシック Light</vt:lpstr>
      <vt:lpstr>Arial</vt:lpstr>
      <vt:lpstr>Calibri</vt:lpstr>
      <vt:lpstr>Office テーマ</vt:lpstr>
      <vt:lpstr>DCPOM プロジェクト と FE-Project について </vt:lpstr>
      <vt:lpstr>DCPOM: Dennou-Club Planetary Oceanic Model (https://github.com/gfd-dennou-club/Dennou-OGCM)</vt:lpstr>
      <vt:lpstr>DCPOM 公開作業</vt:lpstr>
      <vt:lpstr>岸を取り扱える海洋大循環モデルの試作品: 立方球面格子系 &amp; 不連続ガラーキン法</vt:lpstr>
      <vt:lpstr>最近の試み:  不連続ガラーキン法(DGM) による力学コア  </vt:lpstr>
      <vt:lpstr>不連続ガラーキン法の概要</vt:lpstr>
      <vt:lpstr>ライブラリの構造</vt:lpstr>
      <vt:lpstr>FE-Project (https://github.com/ywkawai/FE-Project)</vt:lpstr>
      <vt:lpstr>付録</vt:lpstr>
      <vt:lpstr>DCPOM の計算例 (海惑星気候計算の海洋, 海氷場)</vt:lpstr>
      <vt:lpstr>DCPOM (3): その他の試み </vt:lpstr>
      <vt:lpstr>岸を取り扱える海洋大循環モデルの試作品: 立方球面格子系 &amp; 不連続ガラーキン法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河合佑太</dc:creator>
  <cp:lastModifiedBy>河合 佑太</cp:lastModifiedBy>
  <cp:revision>303</cp:revision>
  <dcterms:created xsi:type="dcterms:W3CDTF">2019-03-25T08:22:07Z</dcterms:created>
  <dcterms:modified xsi:type="dcterms:W3CDTF">2020-03-26T03:21:08Z</dcterms:modified>
</cp:coreProperties>
</file>