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4021" r:id="rId2"/>
  </p:sldMasterIdLst>
  <p:notesMasterIdLst>
    <p:notesMasterId r:id="rId13"/>
  </p:notesMasterIdLst>
  <p:handoutMasterIdLst>
    <p:handoutMasterId r:id="rId14"/>
  </p:handoutMasterIdLst>
  <p:sldIdLst>
    <p:sldId id="800" r:id="rId3"/>
    <p:sldId id="846" r:id="rId4"/>
    <p:sldId id="852" r:id="rId5"/>
    <p:sldId id="850" r:id="rId6"/>
    <p:sldId id="854" r:id="rId7"/>
    <p:sldId id="861" r:id="rId8"/>
    <p:sldId id="839" r:id="rId9"/>
    <p:sldId id="858" r:id="rId10"/>
    <p:sldId id="842" r:id="rId11"/>
    <p:sldId id="843" r:id="rId12"/>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CC00"/>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9" autoAdjust="0"/>
    <p:restoredTop sz="94494" autoAdjust="0"/>
  </p:normalViewPr>
  <p:slideViewPr>
    <p:cSldViewPr>
      <p:cViewPr varScale="1">
        <p:scale>
          <a:sx n="80" d="100"/>
          <a:sy n="80" d="100"/>
        </p:scale>
        <p:origin x="868" y="12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96"/>
    </p:cViewPr>
  </p:sorterViewPr>
  <p:notesViewPr>
    <p:cSldViewPr>
      <p:cViewPr>
        <p:scale>
          <a:sx n="110" d="100"/>
          <a:sy n="110" d="100"/>
        </p:scale>
        <p:origin x="-1422" y="336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2946246" cy="4967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49829" y="0"/>
            <a:ext cx="2946245" cy="496732"/>
          </a:xfrm>
          <a:prstGeom prst="rect">
            <a:avLst/>
          </a:prstGeom>
        </p:spPr>
        <p:txBody>
          <a:bodyPr vert="horz" lIns="92098" tIns="46048" rIns="92098" bIns="46048" rtlCol="0"/>
          <a:lstStyle>
            <a:lvl1pPr algn="r">
              <a:defRPr sz="1200"/>
            </a:lvl1pPr>
          </a:lstStyle>
          <a:p>
            <a:fld id="{8F48E55F-EB49-40AE-90D8-1A46279EC365}" type="datetimeFigureOut">
              <a:rPr kumimoji="1" lang="ja-JP" altLang="en-US" smtClean="0"/>
              <a:pPr/>
              <a:t>2018/4/14</a:t>
            </a:fld>
            <a:endParaRPr kumimoji="1" lang="ja-JP" altLang="en-US"/>
          </a:p>
        </p:txBody>
      </p:sp>
      <p:sp>
        <p:nvSpPr>
          <p:cNvPr id="4" name="フッター プレースホルダ 3"/>
          <p:cNvSpPr>
            <a:spLocks noGrp="1"/>
          </p:cNvSpPr>
          <p:nvPr>
            <p:ph type="ftr" sz="quarter" idx="2"/>
          </p:nvPr>
        </p:nvSpPr>
        <p:spPr>
          <a:xfrm>
            <a:off x="2" y="9428312"/>
            <a:ext cx="2946246" cy="496731"/>
          </a:xfrm>
          <a:prstGeom prst="rect">
            <a:avLst/>
          </a:prstGeom>
        </p:spPr>
        <p:txBody>
          <a:bodyPr vert="horz" lIns="92098" tIns="46048" rIns="92098" bIns="46048"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49829" y="9428312"/>
            <a:ext cx="2946245" cy="496731"/>
          </a:xfrm>
          <a:prstGeom prst="rect">
            <a:avLst/>
          </a:prstGeom>
        </p:spPr>
        <p:txBody>
          <a:bodyPr vert="horz" lIns="92098" tIns="46048" rIns="92098" bIns="46048" rtlCol="0" anchor="b"/>
          <a:lstStyle>
            <a:lvl1pPr algn="r">
              <a:defRPr sz="1200"/>
            </a:lvl1pPr>
          </a:lstStyle>
          <a:p>
            <a:fld id="{AA1F4EBA-B398-47E9-919D-337F180ED529}" type="slidenum">
              <a:rPr kumimoji="1" lang="ja-JP" altLang="en-US" smtClean="0"/>
              <a:pPr/>
              <a:t>‹#›</a:t>
            </a:fld>
            <a:endParaRPr kumimoji="1" lang="ja-JP" altLang="en-US"/>
          </a:p>
        </p:txBody>
      </p:sp>
    </p:spTree>
    <p:extLst>
      <p:ext uri="{BB962C8B-B14F-4D97-AF65-F5344CB8AC3E}">
        <p14:creationId xmlns:p14="http://schemas.microsoft.com/office/powerpoint/2010/main" val="795054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2"/>
            <a:ext cx="2945660" cy="4963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2"/>
            <a:ext cx="2945660" cy="496332"/>
          </a:xfrm>
          <a:prstGeom prst="rect">
            <a:avLst/>
          </a:prstGeom>
        </p:spPr>
        <p:txBody>
          <a:bodyPr vert="horz" lIns="92098" tIns="46048" rIns="92098" bIns="46048" rtlCol="0"/>
          <a:lstStyle>
            <a:lvl1pPr algn="r">
              <a:defRPr sz="1200"/>
            </a:lvl1pPr>
          </a:lstStyle>
          <a:p>
            <a:fld id="{8D204D19-0FA7-4B0D-9A15-4564F6FB3349}" type="datetimeFigureOut">
              <a:rPr kumimoji="1" lang="ja-JP" altLang="en-US" smtClean="0"/>
              <a:pPr/>
              <a:t>2018/4/14</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98" tIns="46048" rIns="92098" bIns="46048" rtlCol="0" anchor="ctr"/>
          <a:lstStyle/>
          <a:p>
            <a:endParaRPr lang="ja-JP" altLang="en-US"/>
          </a:p>
        </p:txBody>
      </p:sp>
      <p:sp>
        <p:nvSpPr>
          <p:cNvPr id="5" name="ノート プレースホルダ 4"/>
          <p:cNvSpPr>
            <a:spLocks noGrp="1"/>
          </p:cNvSpPr>
          <p:nvPr>
            <p:ph type="body" sz="quarter" idx="3"/>
          </p:nvPr>
        </p:nvSpPr>
        <p:spPr>
          <a:xfrm>
            <a:off x="679768" y="4715155"/>
            <a:ext cx="5438140" cy="4466987"/>
          </a:xfrm>
          <a:prstGeom prst="rect">
            <a:avLst/>
          </a:prstGeom>
        </p:spPr>
        <p:txBody>
          <a:bodyPr vert="horz" lIns="92098" tIns="46048" rIns="92098" bIns="46048"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5"/>
            <a:ext cx="2945660" cy="496332"/>
          </a:xfrm>
          <a:prstGeom prst="rect">
            <a:avLst/>
          </a:prstGeom>
        </p:spPr>
        <p:txBody>
          <a:bodyPr vert="horz" lIns="92098" tIns="46048" rIns="92098" bIns="46048"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5"/>
            <a:ext cx="2945660" cy="496332"/>
          </a:xfrm>
          <a:prstGeom prst="rect">
            <a:avLst/>
          </a:prstGeom>
        </p:spPr>
        <p:txBody>
          <a:bodyPr vert="horz" lIns="92098" tIns="46048" rIns="92098" bIns="46048" rtlCol="0" anchor="b"/>
          <a:lstStyle>
            <a:lvl1pPr algn="r">
              <a:defRPr sz="1200"/>
            </a:lvl1pPr>
          </a:lstStyle>
          <a:p>
            <a:fld id="{D891C9BD-3881-4ADF-9330-47D4C7FB77A8}" type="slidenum">
              <a:rPr kumimoji="1" lang="ja-JP" altLang="en-US" smtClean="0"/>
              <a:pPr/>
              <a:t>‹#›</a:t>
            </a:fld>
            <a:endParaRPr kumimoji="1" lang="ja-JP" altLang="en-US"/>
          </a:p>
        </p:txBody>
      </p:sp>
    </p:spTree>
    <p:extLst>
      <p:ext uri="{BB962C8B-B14F-4D97-AF65-F5344CB8AC3E}">
        <p14:creationId xmlns:p14="http://schemas.microsoft.com/office/powerpoint/2010/main" val="28882471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a:t>
            </a:fld>
            <a:endParaRPr kumimoji="1" lang="ja-JP" altLang="en-US"/>
          </a:p>
        </p:txBody>
      </p:sp>
    </p:spTree>
    <p:extLst>
      <p:ext uri="{BB962C8B-B14F-4D97-AF65-F5344CB8AC3E}">
        <p14:creationId xmlns:p14="http://schemas.microsoft.com/office/powerpoint/2010/main" val="1473732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337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33796" name="Rectangle 4"/>
          <p:cNvSpPr>
            <a:spLocks noGrp="1" noChangeArrowheads="1"/>
          </p:cNvSpPr>
          <p:nvPr>
            <p:ph type="dt" sz="half" idx="2"/>
          </p:nvPr>
        </p:nvSpPr>
        <p:spPr/>
        <p:txBody>
          <a:bodyPr/>
          <a:lstStyle>
            <a:lvl1pPr>
              <a:defRPr/>
            </a:lvl1pPr>
          </a:lstStyle>
          <a:p>
            <a:endParaRPr lang="en-US" altLang="ja-JP"/>
          </a:p>
        </p:txBody>
      </p:sp>
      <p:sp>
        <p:nvSpPr>
          <p:cNvPr id="33797" name="Rectangle 5"/>
          <p:cNvSpPr>
            <a:spLocks noGrp="1" noChangeArrowheads="1"/>
          </p:cNvSpPr>
          <p:nvPr>
            <p:ph type="ftr" sz="quarter" idx="3"/>
          </p:nvPr>
        </p:nvSpPr>
        <p:spPr/>
        <p:txBody>
          <a:bodyPr/>
          <a:lstStyle>
            <a:lvl1pPr>
              <a:defRPr/>
            </a:lvl1pPr>
          </a:lstStyle>
          <a:p>
            <a:endParaRPr lang="en-US" altLang="ja-JP"/>
          </a:p>
        </p:txBody>
      </p:sp>
      <p:sp>
        <p:nvSpPr>
          <p:cNvPr id="33798" name="Rectangle 6"/>
          <p:cNvSpPr>
            <a:spLocks noGrp="1" noChangeArrowheads="1"/>
          </p:cNvSpPr>
          <p:nvPr>
            <p:ph type="sldNum" sz="quarter" idx="4"/>
          </p:nvPr>
        </p:nvSpPr>
        <p:spPr/>
        <p:txBody>
          <a:bodyPr/>
          <a:lstStyle>
            <a:lvl1pPr>
              <a:defRPr/>
            </a:lvl1pPr>
          </a:lstStyle>
          <a:p>
            <a:fld id="{FD07C5DD-01B5-4390-BC57-C8F5B0C41613}" type="slidenum">
              <a:rPr lang="en-US" altLang="ja-JP"/>
              <a:pPr/>
              <a:t>‹#›</a:t>
            </a:fld>
            <a:endParaRPr lang="en-US" altLang="ja-JP"/>
          </a:p>
        </p:txBody>
      </p:sp>
      <p:pic>
        <p:nvPicPr>
          <p:cNvPr id="33799" name="Picture 7" descr="nu_l"/>
          <p:cNvPicPr>
            <a:picLocks noChangeAspect="1" noChangeArrowheads="1"/>
          </p:cNvPicPr>
          <p:nvPr userDrawn="1"/>
        </p:nvPicPr>
        <p:blipFill>
          <a:blip r:embed="rId2" cstate="print"/>
          <a:srcRect/>
          <a:stretch>
            <a:fillRect/>
          </a:stretch>
        </p:blipFill>
        <p:spPr bwMode="auto">
          <a:xfrm>
            <a:off x="6877050" y="404813"/>
            <a:ext cx="1809750" cy="1227137"/>
          </a:xfrm>
          <a:prstGeom prst="rect">
            <a:avLst/>
          </a:prstGeom>
          <a:noFill/>
        </p:spPr>
      </p:pic>
      <p:pic>
        <p:nvPicPr>
          <p:cNvPr id="33800" name="Picture 8" descr="fcslogo"/>
          <p:cNvPicPr>
            <a:picLocks noChangeAspect="1" noChangeArrowheads="1"/>
          </p:cNvPicPr>
          <p:nvPr userDrawn="1"/>
        </p:nvPicPr>
        <p:blipFill>
          <a:blip r:embed="rId3" cstate="print"/>
          <a:srcRect/>
          <a:stretch>
            <a:fillRect/>
          </a:stretch>
        </p:blipFill>
        <p:spPr bwMode="auto">
          <a:xfrm>
            <a:off x="395288" y="333375"/>
            <a:ext cx="3027362" cy="15271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A9417A3F-2FA1-4BBC-8A3D-579BD4E74B5A}"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0AA34AF-DA6D-4DC3-8E47-41A6ABFD3848}"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4ACEECA0-A68B-449F-95B0-F4F8CDEDBCE7}" type="slidenum">
              <a:rPr lang="en-US" altLang="ja-JP"/>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EA072B6E-555B-4F1E-9036-AA0FF4023EF0}" type="slidenum">
              <a:rPr lang="en-US" altLang="ja-JP"/>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AAB3E308-EE68-42E7-9B1E-EDB9C032DD90}" type="slidenum">
              <a:rPr lang="en-US" altLang="ja-JP"/>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965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118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6444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43624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0544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1B30546-A2FC-4592-8587-734633A7DD9B}" type="slidenum">
              <a:rPr lang="en-US" altLang="ja-JP"/>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32871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49790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53134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016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9079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3078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4005327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7206793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82879230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75CD73B1-8619-4934-B5E4-1BF7B3F0B628}"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4324A0A8-427B-4B26-8BE1-E08147539191}"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B8488ACC-5D53-4905-8755-15D5441E3492}"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7F1CC046-56F3-442F-845D-85E6359D3322}"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9707A8C1-7B30-4D4D-990E-1755C4B4CFCA}"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8AF8AFD-325D-4E4C-A388-E4E5A8A1EB2D}"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0A884731-B105-492F-9089-66DA9EC16C05}"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87269" tIns="43635" rIns="87269" bIns="43635" numCol="1" anchor="ctr" anchorCtr="0" compatLnSpc="1">
            <a:prstTxWarp prst="textNoShape">
              <a:avLst/>
            </a:prstTxWarp>
          </a:bodyPr>
          <a:lstStyle/>
          <a:p>
            <a:pPr lvl="0"/>
            <a:r>
              <a:rPr lang="ja-JP" altLang="en-US" smtClean="0"/>
              <a:t>マスタ タイトルの書式設定</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defTabSz="873125">
              <a:defRPr sz="1400">
                <a:solidFill>
                  <a:schemeClr val="tx1"/>
                </a:solidFill>
                <a:effectLst/>
                <a:latin typeface="+mn-lt"/>
              </a:defRPr>
            </a:lvl1pPr>
          </a:lstStyle>
          <a:p>
            <a:endParaRPr lang="en-US" altLang="ja-JP"/>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ctr" defTabSz="873125">
              <a:defRPr sz="1400">
                <a:solidFill>
                  <a:schemeClr val="tx1"/>
                </a:solidFill>
                <a:effectLst/>
                <a:latin typeface="+mn-lt"/>
              </a:defRPr>
            </a:lvl1pPr>
          </a:lstStyle>
          <a:p>
            <a:endParaRPr lang="en-US" altLang="ja-JP"/>
          </a:p>
        </p:txBody>
      </p:sp>
      <p:sp>
        <p:nvSpPr>
          <p:cNvPr id="32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r" defTabSz="873125">
              <a:defRPr sz="1400">
                <a:solidFill>
                  <a:schemeClr val="tx1"/>
                </a:solidFill>
                <a:effectLst/>
                <a:latin typeface="+mn-lt"/>
              </a:defRPr>
            </a:lvl1pPr>
          </a:lstStyle>
          <a:p>
            <a:fld id="{70A2B452-AEA5-4541-B805-34670411D22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sldNum="0" hdr="0" ftr="0" dt="0"/>
  <p:txStyles>
    <p:titleStyle>
      <a:lvl1pPr algn="ctr" defTabSz="873125" rtl="0" fontAlgn="base">
        <a:spcBef>
          <a:spcPct val="0"/>
        </a:spcBef>
        <a:spcAft>
          <a:spcPct val="0"/>
        </a:spcAft>
        <a:defRPr kumimoji="1" sz="4200">
          <a:solidFill>
            <a:schemeClr val="tx2"/>
          </a:solidFill>
          <a:latin typeface="+mj-lt"/>
          <a:ea typeface="+mj-ea"/>
          <a:cs typeface="+mj-cs"/>
        </a:defRPr>
      </a:lvl1pPr>
      <a:lvl2pPr algn="ctr" defTabSz="873125" rtl="0" fontAlgn="base">
        <a:spcBef>
          <a:spcPct val="0"/>
        </a:spcBef>
        <a:spcAft>
          <a:spcPct val="0"/>
        </a:spcAft>
        <a:defRPr kumimoji="1" sz="4200">
          <a:solidFill>
            <a:schemeClr val="tx2"/>
          </a:solidFill>
          <a:latin typeface="Arial" charset="0"/>
          <a:ea typeface="ＭＳ Ｐゴシック" charset="-128"/>
        </a:defRPr>
      </a:lvl2pPr>
      <a:lvl3pPr algn="ctr" defTabSz="873125" rtl="0" fontAlgn="base">
        <a:spcBef>
          <a:spcPct val="0"/>
        </a:spcBef>
        <a:spcAft>
          <a:spcPct val="0"/>
        </a:spcAft>
        <a:defRPr kumimoji="1" sz="4200">
          <a:solidFill>
            <a:schemeClr val="tx2"/>
          </a:solidFill>
          <a:latin typeface="Arial" charset="0"/>
          <a:ea typeface="ＭＳ Ｐゴシック" charset="-128"/>
        </a:defRPr>
      </a:lvl3pPr>
      <a:lvl4pPr algn="ctr" defTabSz="873125" rtl="0" fontAlgn="base">
        <a:spcBef>
          <a:spcPct val="0"/>
        </a:spcBef>
        <a:spcAft>
          <a:spcPct val="0"/>
        </a:spcAft>
        <a:defRPr kumimoji="1" sz="4200">
          <a:solidFill>
            <a:schemeClr val="tx2"/>
          </a:solidFill>
          <a:latin typeface="Arial" charset="0"/>
          <a:ea typeface="ＭＳ Ｐゴシック" charset="-128"/>
        </a:defRPr>
      </a:lvl4pPr>
      <a:lvl5pPr algn="ctr" defTabSz="873125" rtl="0" fontAlgn="base">
        <a:spcBef>
          <a:spcPct val="0"/>
        </a:spcBef>
        <a:spcAft>
          <a:spcPct val="0"/>
        </a:spcAft>
        <a:defRPr kumimoji="1" sz="4200">
          <a:solidFill>
            <a:schemeClr val="tx2"/>
          </a:solidFill>
          <a:latin typeface="Arial" charset="0"/>
          <a:ea typeface="ＭＳ Ｐゴシック" charset="-128"/>
        </a:defRPr>
      </a:lvl5pPr>
      <a:lvl6pPr marL="457200" algn="ctr" defTabSz="873125" rtl="0" fontAlgn="base">
        <a:spcBef>
          <a:spcPct val="0"/>
        </a:spcBef>
        <a:spcAft>
          <a:spcPct val="0"/>
        </a:spcAft>
        <a:defRPr kumimoji="1" sz="4200">
          <a:solidFill>
            <a:schemeClr val="tx2"/>
          </a:solidFill>
          <a:latin typeface="Arial" charset="0"/>
          <a:ea typeface="ＭＳ Ｐゴシック" charset="-128"/>
        </a:defRPr>
      </a:lvl6pPr>
      <a:lvl7pPr marL="914400" algn="ctr" defTabSz="873125" rtl="0" fontAlgn="base">
        <a:spcBef>
          <a:spcPct val="0"/>
        </a:spcBef>
        <a:spcAft>
          <a:spcPct val="0"/>
        </a:spcAft>
        <a:defRPr kumimoji="1" sz="4200">
          <a:solidFill>
            <a:schemeClr val="tx2"/>
          </a:solidFill>
          <a:latin typeface="Arial" charset="0"/>
          <a:ea typeface="ＭＳ Ｐゴシック" charset="-128"/>
        </a:defRPr>
      </a:lvl7pPr>
      <a:lvl8pPr marL="1371600" algn="ctr" defTabSz="873125" rtl="0" fontAlgn="base">
        <a:spcBef>
          <a:spcPct val="0"/>
        </a:spcBef>
        <a:spcAft>
          <a:spcPct val="0"/>
        </a:spcAft>
        <a:defRPr kumimoji="1" sz="4200">
          <a:solidFill>
            <a:schemeClr val="tx2"/>
          </a:solidFill>
          <a:latin typeface="Arial" charset="0"/>
          <a:ea typeface="ＭＳ Ｐゴシック" charset="-128"/>
        </a:defRPr>
      </a:lvl8pPr>
      <a:lvl9pPr marL="1828800" algn="ctr" defTabSz="873125" rtl="0" fontAlgn="base">
        <a:spcBef>
          <a:spcPct val="0"/>
        </a:spcBef>
        <a:spcAft>
          <a:spcPct val="0"/>
        </a:spcAft>
        <a:defRPr kumimoji="1" sz="4200">
          <a:solidFill>
            <a:schemeClr val="tx2"/>
          </a:solidFill>
          <a:latin typeface="Arial" charset="0"/>
          <a:ea typeface="ＭＳ Ｐゴシック" charset="-128"/>
        </a:defRPr>
      </a:lvl9pPr>
    </p:titleStyle>
    <p:bodyStyle>
      <a:lvl1pPr marL="327025" indent="-327025" algn="l" defTabSz="873125" rtl="0" fontAlgn="base">
        <a:spcBef>
          <a:spcPct val="20000"/>
        </a:spcBef>
        <a:spcAft>
          <a:spcPct val="0"/>
        </a:spcAft>
        <a:buChar char="•"/>
        <a:defRPr kumimoji="1" sz="3100">
          <a:solidFill>
            <a:schemeClr val="tx1"/>
          </a:solidFill>
          <a:latin typeface="+mn-lt"/>
          <a:ea typeface="+mn-ea"/>
          <a:cs typeface="+mn-cs"/>
        </a:defRPr>
      </a:lvl1pPr>
      <a:lvl2pPr marL="708025" indent="-271463" algn="l" defTabSz="873125" rtl="0" fontAlgn="base">
        <a:spcBef>
          <a:spcPct val="20000"/>
        </a:spcBef>
        <a:spcAft>
          <a:spcPct val="0"/>
        </a:spcAft>
        <a:buChar char="–"/>
        <a:defRPr kumimoji="1" sz="2600">
          <a:solidFill>
            <a:schemeClr val="tx1"/>
          </a:solidFill>
          <a:latin typeface="+mn-lt"/>
          <a:ea typeface="+mn-ea"/>
        </a:defRPr>
      </a:lvl2pPr>
      <a:lvl3pPr marL="1090613" indent="-217488" algn="l" defTabSz="873125" rtl="0" fontAlgn="base">
        <a:spcBef>
          <a:spcPct val="20000"/>
        </a:spcBef>
        <a:spcAft>
          <a:spcPct val="0"/>
        </a:spcAft>
        <a:buChar char="•"/>
        <a:defRPr kumimoji="1" sz="2300">
          <a:solidFill>
            <a:schemeClr val="tx1"/>
          </a:solidFill>
          <a:latin typeface="+mn-lt"/>
          <a:ea typeface="+mn-ea"/>
        </a:defRPr>
      </a:lvl3pPr>
      <a:lvl4pPr marL="1527175" indent="-217488" algn="l" defTabSz="873125" rtl="0" fontAlgn="base">
        <a:spcBef>
          <a:spcPct val="20000"/>
        </a:spcBef>
        <a:spcAft>
          <a:spcPct val="0"/>
        </a:spcAft>
        <a:buChar char="–"/>
        <a:defRPr kumimoji="1" sz="1900">
          <a:solidFill>
            <a:schemeClr val="tx1"/>
          </a:solidFill>
          <a:latin typeface="+mn-lt"/>
          <a:ea typeface="+mn-ea"/>
        </a:defRPr>
      </a:lvl4pPr>
      <a:lvl5pPr marL="1963738" indent="-219075" algn="l" defTabSz="873125" rtl="0" fontAlgn="base">
        <a:spcBef>
          <a:spcPct val="20000"/>
        </a:spcBef>
        <a:spcAft>
          <a:spcPct val="0"/>
        </a:spcAft>
        <a:buChar char="»"/>
        <a:defRPr kumimoji="1" sz="1900">
          <a:solidFill>
            <a:schemeClr val="tx1"/>
          </a:solidFill>
          <a:latin typeface="+mn-lt"/>
          <a:ea typeface="+mn-ea"/>
        </a:defRPr>
      </a:lvl5pPr>
      <a:lvl6pPr marL="2420938" indent="-219075" algn="l" defTabSz="873125" rtl="0" fontAlgn="base">
        <a:spcBef>
          <a:spcPct val="20000"/>
        </a:spcBef>
        <a:spcAft>
          <a:spcPct val="0"/>
        </a:spcAft>
        <a:buChar char="»"/>
        <a:defRPr kumimoji="1" sz="1900">
          <a:solidFill>
            <a:schemeClr val="tx1"/>
          </a:solidFill>
          <a:latin typeface="+mn-lt"/>
          <a:ea typeface="+mn-ea"/>
        </a:defRPr>
      </a:lvl6pPr>
      <a:lvl7pPr marL="2878138" indent="-219075" algn="l" defTabSz="873125" rtl="0" fontAlgn="base">
        <a:spcBef>
          <a:spcPct val="20000"/>
        </a:spcBef>
        <a:spcAft>
          <a:spcPct val="0"/>
        </a:spcAft>
        <a:buChar char="»"/>
        <a:defRPr kumimoji="1" sz="1900">
          <a:solidFill>
            <a:schemeClr val="tx1"/>
          </a:solidFill>
          <a:latin typeface="+mn-lt"/>
          <a:ea typeface="+mn-ea"/>
        </a:defRPr>
      </a:lvl7pPr>
      <a:lvl8pPr marL="3335338" indent="-219075" algn="l" defTabSz="873125" rtl="0" fontAlgn="base">
        <a:spcBef>
          <a:spcPct val="20000"/>
        </a:spcBef>
        <a:spcAft>
          <a:spcPct val="0"/>
        </a:spcAft>
        <a:buChar char="»"/>
        <a:defRPr kumimoji="1" sz="1900">
          <a:solidFill>
            <a:schemeClr val="tx1"/>
          </a:solidFill>
          <a:latin typeface="+mn-lt"/>
          <a:ea typeface="+mn-ea"/>
        </a:defRPr>
      </a:lvl8pPr>
      <a:lvl9pPr marL="3792538" indent="-219075" algn="l" defTabSz="873125" rtl="0" fontAlgn="base">
        <a:spcBef>
          <a:spcPct val="20000"/>
        </a:spcBef>
        <a:spcAft>
          <a:spcPct val="0"/>
        </a:spcAft>
        <a:buChar char="»"/>
        <a:defRPr kumimoji="1" sz="19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9006279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shosuke@gfd-dennou.org"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fd-dennou.org/"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oleObject" Target="../embeddings/oleObject1.bin"/><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107504" y="1035181"/>
            <a:ext cx="8906252" cy="953659"/>
          </a:xfrm>
        </p:spPr>
        <p:txBody>
          <a:bodyPr anchor="t">
            <a:noAutofit/>
          </a:bodyPr>
          <a:lstStyle/>
          <a:p>
            <a:r>
              <a:rPr lang="en-US" altLang="ja-JP" sz="3600" dirty="0" smtClean="0">
                <a:latin typeface="ＭＳ Ｐゴシック" panose="020B0600070205080204" pitchFamily="50" charset="-128"/>
                <a:ea typeface="ＭＳ Ｐゴシック" panose="020B0600070205080204" pitchFamily="50" charset="-128"/>
              </a:rPr>
              <a:t>AFES</a:t>
            </a:r>
            <a:r>
              <a:rPr lang="ja-JP" altLang="ja-JP" sz="3600" dirty="0">
                <a:latin typeface="ＭＳ Ｐゴシック" panose="020B0600070205080204" pitchFamily="50" charset="-128"/>
                <a:ea typeface="ＭＳ Ｐゴシック" panose="020B0600070205080204" pitchFamily="50" charset="-128"/>
              </a:rPr>
              <a:t>による惑星大気研究</a:t>
            </a:r>
            <a:r>
              <a:rPr lang="en-US" altLang="ja-JP" sz="3600" dirty="0">
                <a:latin typeface="ＭＳ Ｐゴシック" panose="020B0600070205080204" pitchFamily="50" charset="-128"/>
                <a:ea typeface="ＭＳ Ｐゴシック" panose="020B0600070205080204" pitchFamily="50" charset="-128"/>
              </a:rPr>
              <a:t>: </a:t>
            </a:r>
            <a:r>
              <a:rPr lang="en-US" altLang="ja-JP" sz="3600" dirty="0" smtClean="0">
                <a:latin typeface="ＭＳ Ｐゴシック" panose="020B0600070205080204" pitchFamily="50" charset="-128"/>
                <a:ea typeface="ＭＳ Ｐゴシック" panose="020B0600070205080204" pitchFamily="50" charset="-128"/>
              </a:rPr>
              <a:t/>
            </a:r>
            <a:br>
              <a:rPr lang="en-US" altLang="ja-JP" sz="3600" dirty="0" smtClean="0">
                <a:latin typeface="ＭＳ Ｐゴシック" panose="020B0600070205080204" pitchFamily="50" charset="-128"/>
                <a:ea typeface="ＭＳ Ｐゴシック" panose="020B0600070205080204" pitchFamily="50" charset="-128"/>
              </a:rPr>
            </a:br>
            <a:r>
              <a:rPr lang="ja-JP" altLang="ja-JP" sz="2800" dirty="0" smtClean="0">
                <a:latin typeface="ＭＳ Ｐゴシック" panose="020B0600070205080204" pitchFamily="50" charset="-128"/>
                <a:ea typeface="ＭＳ Ｐゴシック" panose="020B0600070205080204" pitchFamily="50" charset="-128"/>
              </a:rPr>
              <a:t>金星</a:t>
            </a:r>
            <a:r>
              <a:rPr lang="ja-JP" altLang="ja-JP" sz="2800" dirty="0">
                <a:latin typeface="ＭＳ Ｐゴシック" panose="020B0600070205080204" pitchFamily="50" charset="-128"/>
                <a:ea typeface="ＭＳ Ｐゴシック" panose="020B0600070205080204" pitchFamily="50" charset="-128"/>
              </a:rPr>
              <a:t>大気大循環と「あかつき」データ同化に向けての</a:t>
            </a:r>
            <a:r>
              <a:rPr lang="ja-JP" altLang="ja-JP" sz="2800" dirty="0" smtClean="0">
                <a:latin typeface="ＭＳ Ｐゴシック" panose="020B0600070205080204" pitchFamily="50" charset="-128"/>
                <a:ea typeface="ＭＳ Ｐゴシック" panose="020B0600070205080204" pitchFamily="50" charset="-128"/>
              </a:rPr>
              <a:t>試み</a:t>
            </a:r>
            <a:r>
              <a:rPr lang="en-US" altLang="ja-JP" sz="2800" dirty="0">
                <a:latin typeface="ＭＳ Ｐゴシック" panose="020B0600070205080204" pitchFamily="50" charset="-128"/>
                <a:ea typeface="ＭＳ Ｐゴシック" panose="020B0600070205080204" pitchFamily="50" charset="-128"/>
              </a:rPr>
              <a:t/>
            </a:r>
            <a:br>
              <a:rPr lang="en-US" altLang="ja-JP" sz="2800" dirty="0">
                <a:latin typeface="ＭＳ Ｐゴシック" panose="020B0600070205080204" pitchFamily="50" charset="-128"/>
                <a:ea typeface="ＭＳ Ｐゴシック" panose="020B0600070205080204" pitchFamily="50" charset="-128"/>
              </a:rPr>
            </a:b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6" name="サブタイトル 5"/>
          <p:cNvSpPr>
            <a:spLocks noGrp="1"/>
          </p:cNvSpPr>
          <p:nvPr>
            <p:ph type="subTitle" idx="1"/>
          </p:nvPr>
        </p:nvSpPr>
        <p:spPr>
          <a:xfrm>
            <a:off x="0" y="2385527"/>
            <a:ext cx="9144000" cy="2699657"/>
          </a:xfrm>
        </p:spPr>
        <p:txBody>
          <a:bodyPr>
            <a:noAutofit/>
          </a:bodyPr>
          <a:lstStyle/>
          <a:p>
            <a:pPr marR="15240">
              <a:lnSpc>
                <a:spcPct val="100000"/>
              </a:lnSpc>
              <a:tabLst>
                <a:tab pos="1666239" algn="l"/>
              </a:tabLst>
            </a:pPr>
            <a:r>
              <a:rPr lang="zh-TW" altLang="en-US" sz="3200" dirty="0">
                <a:solidFill>
                  <a:srgbClr val="231F20"/>
                </a:solidFill>
                <a:latin typeface="ＭＳ Ｐゴシック" panose="020B0600070205080204" pitchFamily="50" charset="-128"/>
                <a:ea typeface="ＭＳ Ｐゴシック" panose="020B0600070205080204" pitchFamily="50" charset="-128"/>
                <a:cs typeface="小塚ゴシック Pro R"/>
              </a:rPr>
              <a:t>課題代表者</a:t>
            </a:r>
            <a:r>
              <a:rPr lang="zh-TW"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林 祥</a:t>
            </a:r>
            <a:r>
              <a:rPr lang="ja-JP" altLang="en-US" sz="32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32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ja-JP" sz="3200" dirty="0" smtClean="0">
                <a:solidFill>
                  <a:srgbClr val="0000FF"/>
                </a:solidFill>
                <a:latin typeface="ＭＳ Ｐゴシック" panose="020B0600070205080204" pitchFamily="50" charset="-128"/>
                <a:ea typeface="ＭＳ Ｐゴシック" panose="020B0600070205080204" pitchFamily="50" charset="-128"/>
              </a:rPr>
              <a:t>(</a:t>
            </a:r>
            <a:r>
              <a:rPr lang="en-US" altLang="ja-JP" sz="3200" dirty="0" smtClean="0">
                <a:solidFill>
                  <a:srgbClr val="0000FF"/>
                </a:solidFill>
                <a:latin typeface="ＭＳ Ｐゴシック" panose="020B0600070205080204" pitchFamily="50" charset="-128"/>
                <a:ea typeface="ＭＳ Ｐゴシック" panose="020B0600070205080204" pitchFamily="50" charset="-128"/>
                <a:hlinkClick r:id="rId3"/>
              </a:rPr>
              <a:t>shosuke@gfd-dennou.org</a:t>
            </a:r>
            <a:r>
              <a:rPr lang="en-US" altLang="ja-JP" sz="3200" dirty="0">
                <a:solidFill>
                  <a:srgbClr val="0000FF"/>
                </a:solidFill>
                <a:latin typeface="ＭＳ Ｐゴシック" panose="020B0600070205080204" pitchFamily="50" charset="-128"/>
                <a:ea typeface="ＭＳ Ｐゴシック" panose="020B0600070205080204" pitchFamily="50" charset="-128"/>
              </a:rPr>
              <a:t>)</a:t>
            </a:r>
            <a:endPar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課題</a:t>
            </a:r>
            <a:r>
              <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参加者</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：松田 佳</a:t>
            </a:r>
            <a:r>
              <a:rPr lang="zh-TW" altLang="en-US"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久</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，高木 征</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弘</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，杉本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憲彦</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，樫村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博基</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endParaRPr lang="en-US" altLang="zh-TW"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高橋 </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芳</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幸</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石渡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正樹</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，小高 正嗣</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，中島 健</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はしもと </a:t>
            </a:r>
            <a:r>
              <a:rPr lang="ja-JP" altLang="en-US" sz="2000" spc="-80" dirty="0" err="1">
                <a:solidFill>
                  <a:srgbClr val="231F20"/>
                </a:solidFill>
                <a:latin typeface="ＭＳ Ｐゴシック" panose="020B0600070205080204" pitchFamily="50" charset="-128"/>
                <a:ea typeface="ＭＳ Ｐゴシック" panose="020B0600070205080204" pitchFamily="50" charset="-128"/>
                <a:cs typeface="小塚ゴシック Pro R"/>
              </a:rPr>
              <a:t>じょ</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ー</a:t>
            </a:r>
            <a:r>
              <a:rPr lang="ja-JP" altLang="en-US" sz="2000" spc="-80" dirty="0" err="1" smtClean="0">
                <a:solidFill>
                  <a:srgbClr val="231F20"/>
                </a:solidFill>
                <a:latin typeface="ＭＳ Ｐゴシック" panose="020B0600070205080204" pitchFamily="50" charset="-128"/>
                <a:ea typeface="ＭＳ Ｐゴシック" panose="020B0600070205080204" pitchFamily="50" charset="-128"/>
                <a:cs typeface="小塚ゴシック Pro R"/>
              </a:rPr>
              <a:t>じ</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a:t>
            </a:r>
            <a:endParaRPr lang="zh-TW" altLang="en-US" sz="2000" baseline="30000" dirty="0">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神戸大学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 </a:t>
            </a:r>
            <a:r>
              <a:rPr lang="zh-CN"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東京学芸大学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京都産業大学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endParaRPr lang="en-US" altLang="zh-TW"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慶應義塾大学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北海道大学</a:t>
            </a:r>
            <a:r>
              <a:rPr lang="zh-TW" altLang="en-US" sz="2000" spc="5"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dirty="0">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 </a:t>
            </a:r>
            <a:r>
              <a:rPr lang="zh-TW" altLang="en-US"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九州大学</a:t>
            </a:r>
            <a:r>
              <a:rPr lang="en-US" altLang="zh-TW"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 </a:t>
            </a:r>
            <a:r>
              <a:rPr lang="ja-JP"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岡山</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大学</a:t>
            </a:r>
            <a:endPar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000" y="6262942"/>
            <a:ext cx="852386" cy="4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13966" b="11471"/>
          <a:stretch/>
        </p:blipFill>
        <p:spPr>
          <a:xfrm>
            <a:off x="103940" y="116632"/>
            <a:ext cx="1255458" cy="936104"/>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607" y="111549"/>
            <a:ext cx="924149" cy="924149"/>
          </a:xfrm>
          <a:prstGeom prst="rect">
            <a:avLst/>
          </a:prstGeom>
        </p:spPr>
      </p:pic>
      <p:pic>
        <p:nvPicPr>
          <p:cNvPr id="16" name="Picture 2" descr="https://www.gfd-dennou.org/html/htmltool/test/logo-mym/GFD-banner-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706" y="6314741"/>
            <a:ext cx="1198488" cy="312426"/>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72008" y="5085184"/>
            <a:ext cx="8941748" cy="369332"/>
          </a:xfrm>
          <a:prstGeom prst="rect">
            <a:avLst/>
          </a:prstGeom>
        </p:spPr>
        <p:txBody>
          <a:bodyPr wrap="square">
            <a:spAutoFit/>
          </a:bodyPr>
          <a:lstStyle/>
          <a:p>
            <a:pPr algn="ctr"/>
            <a:r>
              <a:rPr lang="en-US" altLang="ja-JP" dirty="0" smtClean="0">
                <a:latin typeface="ＭＳ Ｐゴシック" panose="020B0600070205080204" pitchFamily="50" charset="-128"/>
                <a:ea typeface="ＭＳ Ｐゴシック" panose="020B0600070205080204" pitchFamily="50" charset="-128"/>
              </a:rPr>
              <a:t>H29</a:t>
            </a:r>
            <a:r>
              <a:rPr lang="ja-JP" altLang="en-US" dirty="0" smtClean="0">
                <a:latin typeface="ＭＳ Ｐゴシック" panose="020B0600070205080204" pitchFamily="50" charset="-128"/>
                <a:ea typeface="ＭＳ Ｐゴシック" panose="020B0600070205080204" pitchFamily="50" charset="-128"/>
              </a:rPr>
              <a:t>年度公募課題：</a:t>
            </a:r>
            <a:r>
              <a:rPr lang="en-US" altLang="ja-JP" dirty="0" smtClean="0">
                <a:latin typeface="ＭＳ Ｐゴシック" panose="020B0600070205080204" pitchFamily="50" charset="-128"/>
                <a:ea typeface="ＭＳ Ｐゴシック" panose="020B0600070205080204" pitchFamily="50" charset="-128"/>
              </a:rPr>
              <a:t>AFES </a:t>
            </a:r>
            <a:r>
              <a:rPr lang="ja-JP" altLang="en-US" dirty="0">
                <a:latin typeface="ＭＳ Ｐゴシック" panose="020B0600070205080204" pitchFamily="50" charset="-128"/>
                <a:ea typeface="ＭＳ Ｐゴシック" panose="020B0600070205080204" pitchFamily="50" charset="-128"/>
              </a:rPr>
              <a:t>を用いた金星・火星大気の高解像度大循環シミュレーション</a:t>
            </a:r>
          </a:p>
        </p:txBody>
      </p:sp>
      <p:sp>
        <p:nvSpPr>
          <p:cNvPr id="12" name="正方形/長方形 11"/>
          <p:cNvSpPr/>
          <p:nvPr/>
        </p:nvSpPr>
        <p:spPr>
          <a:xfrm>
            <a:off x="0" y="6442501"/>
            <a:ext cx="4004621" cy="369332"/>
          </a:xfrm>
          <a:prstGeom prst="rect">
            <a:avLst/>
          </a:prstGeom>
        </p:spPr>
        <p:txBody>
          <a:bodyPr wrap="none">
            <a:spAutoFit/>
          </a:bodyPr>
          <a:lstStyle/>
          <a:p>
            <a:pPr algn="r"/>
            <a:r>
              <a:rPr lang="en-US" altLang="ja-JP" dirty="0">
                <a:latin typeface="ＭＳ Ｐゴシック" panose="020B0600070205080204" pitchFamily="50" charset="-128"/>
                <a:ea typeface="ＭＳ Ｐゴシック" panose="020B0600070205080204" pitchFamily="50" charset="-128"/>
              </a:rPr>
              <a:t>2018</a:t>
            </a:r>
            <a:r>
              <a:rPr lang="ja-JP" altLang="en-US" dirty="0">
                <a:latin typeface="ＭＳ Ｐゴシック" panose="020B0600070205080204" pitchFamily="50" charset="-128"/>
                <a:ea typeface="ＭＳ Ｐゴシック" panose="020B0600070205080204" pitchFamily="50" charset="-128"/>
              </a:rPr>
              <a:t>年</a:t>
            </a:r>
            <a:r>
              <a:rPr lang="en-US" altLang="ja-JP" dirty="0">
                <a:latin typeface="ＭＳ Ｐゴシック" panose="020B0600070205080204" pitchFamily="50" charset="-128"/>
                <a:ea typeface="ＭＳ Ｐゴシック" panose="020B0600070205080204" pitchFamily="50" charset="-128"/>
              </a:rPr>
              <a:t>4</a:t>
            </a:r>
            <a:r>
              <a:rPr lang="ja-JP" altLang="en-US" dirty="0">
                <a:latin typeface="ＭＳ Ｐゴシック" panose="020B0600070205080204" pitchFamily="50" charset="-128"/>
                <a:ea typeface="ＭＳ Ｐゴシック" panose="020B0600070205080204" pitchFamily="50" charset="-128"/>
              </a:rPr>
              <a:t>月</a:t>
            </a:r>
            <a:r>
              <a:rPr lang="en-US" altLang="ja-JP" dirty="0">
                <a:latin typeface="ＭＳ Ｐゴシック" panose="020B0600070205080204" pitchFamily="50" charset="-128"/>
                <a:ea typeface="ＭＳ Ｐゴシック" panose="020B0600070205080204" pitchFamily="50" charset="-128"/>
              </a:rPr>
              <a:t>19</a:t>
            </a:r>
            <a:r>
              <a:rPr lang="ja-JP" altLang="en-US" dirty="0">
                <a:latin typeface="ＭＳ Ｐゴシック" panose="020B0600070205080204" pitchFamily="50" charset="-128"/>
                <a:ea typeface="ＭＳ Ｐゴシック" panose="020B0600070205080204" pitchFamily="50" charset="-128"/>
              </a:rPr>
              <a:t>日＠一橋講堂特別会議室</a:t>
            </a:r>
          </a:p>
        </p:txBody>
      </p:sp>
      <p:sp>
        <p:nvSpPr>
          <p:cNvPr id="13" name="正方形/長方形 12"/>
          <p:cNvSpPr/>
          <p:nvPr/>
        </p:nvSpPr>
        <p:spPr>
          <a:xfrm>
            <a:off x="1403648" y="190506"/>
            <a:ext cx="6489537" cy="369332"/>
          </a:xfrm>
          <a:prstGeom prst="rect">
            <a:avLst/>
          </a:prstGeom>
        </p:spPr>
        <p:txBody>
          <a:bodyPr wrap="square">
            <a:spAutoFit/>
          </a:bodyPr>
          <a:lstStyle/>
          <a:p>
            <a:pPr algn="ctr"/>
            <a:r>
              <a:rPr lang="ja-JP" altLang="en-US" dirty="0">
                <a:latin typeface="ＭＳ Ｐゴシック" panose="020B0600070205080204" pitchFamily="50" charset="-128"/>
                <a:ea typeface="ＭＳ Ｐゴシック" panose="020B0600070205080204" pitchFamily="50" charset="-128"/>
              </a:rPr>
              <a:t>平成29年度　地球シミュレータ利用課題研究成果記者</a:t>
            </a:r>
            <a:r>
              <a:rPr lang="ja-JP" altLang="en-US" dirty="0" smtClean="0">
                <a:latin typeface="ＭＳ Ｐゴシック" panose="020B0600070205080204" pitchFamily="50" charset="-128"/>
                <a:ea typeface="ＭＳ Ｐゴシック" panose="020B0600070205080204" pitchFamily="50" charset="-128"/>
              </a:rPr>
              <a:t>説明会</a:t>
            </a:r>
            <a:endParaRPr lang="ja-JP" altLang="en-US" dirty="0">
              <a:latin typeface="ＭＳ Ｐゴシック" panose="020B0600070205080204" pitchFamily="50" charset="-128"/>
              <a:ea typeface="ＭＳ Ｐゴシック" panose="020B0600070205080204" pitchFamily="50" charset="-128"/>
            </a:endParaRPr>
          </a:p>
        </p:txBody>
      </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6706" y="5577533"/>
            <a:ext cx="2755774" cy="669285"/>
          </a:xfrm>
          <a:prstGeom prst="rect">
            <a:avLst/>
          </a:prstGeom>
        </p:spPr>
      </p:pic>
      <p:pic>
        <p:nvPicPr>
          <p:cNvPr id="17" name="図 16" descr="\\FSTK0\fsmt\広報室\01_広報室員用\210_メディア対応\プレスリリース\2017年度\170900_法・杉本先生（日吉・物理）\京産大ロゴ\06-3_シグネチュア3（英文併記・モノクロ）.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3023" y="5578255"/>
            <a:ext cx="2333625" cy="700088"/>
          </a:xfrm>
          <a:prstGeom prst="rect">
            <a:avLst/>
          </a:prstGeom>
          <a:noFill/>
          <a:ln>
            <a:noFill/>
          </a:ln>
        </p:spPr>
      </p:pic>
      <p:pic>
        <p:nvPicPr>
          <p:cNvPr id="14" name="図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810" y="5663465"/>
            <a:ext cx="2000250" cy="585788"/>
          </a:xfrm>
          <a:prstGeom prst="rect">
            <a:avLst/>
          </a:prstGeom>
        </p:spPr>
      </p:pic>
    </p:spTree>
    <p:extLst>
      <p:ext uri="{BB962C8B-B14F-4D97-AF65-F5344CB8AC3E}">
        <p14:creationId xmlns:p14="http://schemas.microsoft.com/office/powerpoint/2010/main" val="2170677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a:t>
            </a:r>
            <a:r>
              <a:rPr lang="ja-JP" altLang="en-US" dirty="0"/>
              <a:t>め</a:t>
            </a:r>
            <a:endParaRPr kumimoji="1" lang="ja-JP" altLang="en-US" dirty="0"/>
          </a:p>
        </p:txBody>
      </p:sp>
      <p:sp>
        <p:nvSpPr>
          <p:cNvPr id="3" name="コンテンツ プレースホルダー 2"/>
          <p:cNvSpPr>
            <a:spLocks noGrp="1"/>
          </p:cNvSpPr>
          <p:nvPr>
            <p:ph idx="1"/>
          </p:nvPr>
        </p:nvSpPr>
        <p:spPr/>
        <p:txBody>
          <a:bodyPr>
            <a:normAutofit fontScale="85000" lnSpcReduction="10000"/>
          </a:bodyPr>
          <a:lstStyle/>
          <a:p>
            <a:r>
              <a:rPr lang="ja-JP" altLang="en-US" dirty="0" smtClean="0"/>
              <a:t>地球シミュレータ上で、</a:t>
            </a:r>
            <a:r>
              <a:rPr lang="en-US" altLang="ja-JP" dirty="0" smtClean="0"/>
              <a:t>AFES</a:t>
            </a:r>
            <a:r>
              <a:rPr lang="ja-JP" altLang="en-US" dirty="0"/>
              <a:t> </a:t>
            </a:r>
            <a:r>
              <a:rPr lang="ja-JP" altLang="en-US" dirty="0" smtClean="0"/>
              <a:t>金星モデル </a:t>
            </a:r>
            <a:r>
              <a:rPr lang="en-US" altLang="ja-JP" dirty="0" smtClean="0"/>
              <a:t>(AFES-Venus) </a:t>
            </a:r>
            <a:r>
              <a:rPr lang="ja-JP" altLang="en-US" dirty="0" smtClean="0"/>
              <a:t>を用いて金星大気シミュレーションを実施</a:t>
            </a:r>
            <a:endParaRPr lang="en-US" altLang="ja-JP" dirty="0"/>
          </a:p>
          <a:p>
            <a:endParaRPr lang="en-US" altLang="ja-JP" dirty="0" smtClean="0"/>
          </a:p>
          <a:p>
            <a:r>
              <a:rPr lang="ja-JP" altLang="en-US" dirty="0"/>
              <a:t>観測される東西風（スーパーローテーション）</a:t>
            </a:r>
            <a:r>
              <a:rPr lang="ja-JP" altLang="en-US" dirty="0" smtClean="0"/>
              <a:t>分布</a:t>
            </a:r>
            <a:r>
              <a:rPr lang="ja-JP" altLang="en-US" dirty="0"/>
              <a:t>を</a:t>
            </a:r>
            <a:r>
              <a:rPr lang="ja-JP" altLang="en-US" dirty="0" smtClean="0"/>
              <a:t>再現</a:t>
            </a:r>
            <a:endParaRPr lang="en-US" altLang="ja-JP" dirty="0" smtClean="0"/>
          </a:p>
          <a:p>
            <a:r>
              <a:rPr lang="ja-JP" altLang="en-US" dirty="0" smtClean="0"/>
              <a:t>「あかつき」で初めて観測された金星大気中の筋状構造を世界で初めて再現することに成功し</a:t>
            </a:r>
            <a:r>
              <a:rPr lang="en-US" altLang="ja-JP" dirty="0" smtClean="0"/>
              <a:t>, </a:t>
            </a:r>
            <a:r>
              <a:rPr lang="ja-JP" altLang="en-US" dirty="0" smtClean="0"/>
              <a:t>その成因を解明</a:t>
            </a:r>
            <a:endParaRPr lang="en-US" altLang="ja-JP" dirty="0" smtClean="0"/>
          </a:p>
          <a:p>
            <a:r>
              <a:rPr lang="ja-JP" altLang="en-US" dirty="0" smtClean="0"/>
              <a:t>世界で初めて金星データ同化システム</a:t>
            </a:r>
            <a:r>
              <a:rPr lang="en-US" altLang="ja-JP" dirty="0" smtClean="0"/>
              <a:t>(</a:t>
            </a:r>
            <a:r>
              <a:rPr lang="en-US" altLang="ja-JP" dirty="0"/>
              <a:t>VALEDAS</a:t>
            </a:r>
            <a:r>
              <a:rPr lang="en-US" altLang="ja-JP" dirty="0" smtClean="0"/>
              <a:t>) </a:t>
            </a:r>
            <a:r>
              <a:rPr lang="ja-JP" altLang="en-US" dirty="0" smtClean="0"/>
              <a:t>を構築</a:t>
            </a:r>
            <a:endParaRPr lang="en-US" altLang="ja-JP" dirty="0"/>
          </a:p>
          <a:p>
            <a:endParaRPr kumimoji="1" lang="en-US" altLang="ja-JP" dirty="0" smtClean="0"/>
          </a:p>
          <a:p>
            <a:r>
              <a:rPr lang="en-US" altLang="ja-JP" dirty="0" smtClean="0"/>
              <a:t>AFES-Venus, VALEDAS </a:t>
            </a:r>
            <a:r>
              <a:rPr lang="ja-JP" altLang="en-US" dirty="0" smtClean="0"/>
              <a:t>と</a:t>
            </a:r>
            <a:r>
              <a:rPr lang="ja-JP" altLang="en-US" dirty="0"/>
              <a:t>「あかつき」を</a:t>
            </a:r>
            <a:r>
              <a:rPr lang="ja-JP" altLang="en-US" dirty="0" smtClean="0"/>
              <a:t>駆使して、金星大気循環の謎の解明へ</a:t>
            </a:r>
            <a:r>
              <a:rPr lang="ja-JP" altLang="en-US" dirty="0"/>
              <a:t>。</a:t>
            </a:r>
          </a:p>
          <a:p>
            <a:endParaRPr kumimoji="1" lang="ja-JP" altLang="en-US" dirty="0"/>
          </a:p>
        </p:txBody>
      </p:sp>
    </p:spTree>
    <p:extLst>
      <p:ext uri="{BB962C8B-B14F-4D97-AF65-F5344CB8AC3E}">
        <p14:creationId xmlns:p14="http://schemas.microsoft.com/office/powerpoint/2010/main" val="2344961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自己</a:t>
            </a:r>
            <a:r>
              <a:rPr lang="ja-JP" altLang="en-US" dirty="0"/>
              <a:t>紹介</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林 祥</a:t>
            </a:r>
            <a:r>
              <a:rPr lang="ja-JP" altLang="en-US" dirty="0" smtClean="0"/>
              <a:t>介 （はやし よしゆき）</a:t>
            </a:r>
            <a:endParaRPr lang="en-US" altLang="ja-JP" dirty="0" smtClean="0"/>
          </a:p>
          <a:p>
            <a:r>
              <a:rPr lang="ja-JP" altLang="en-US" dirty="0"/>
              <a:t>職位</a:t>
            </a:r>
            <a:endParaRPr lang="en-US" altLang="ja-JP" dirty="0" smtClean="0"/>
          </a:p>
          <a:p>
            <a:pPr lvl="1"/>
            <a:r>
              <a:rPr lang="ja-JP" altLang="en-US" dirty="0" smtClean="0"/>
              <a:t>教授</a:t>
            </a:r>
            <a:endParaRPr lang="en-US" altLang="ja-JP" dirty="0"/>
          </a:p>
          <a:p>
            <a:r>
              <a:rPr lang="ja-JP" altLang="en-US" dirty="0" smtClean="0"/>
              <a:t>所属</a:t>
            </a:r>
            <a:endParaRPr lang="en-US" altLang="ja-JP" dirty="0" smtClean="0"/>
          </a:p>
          <a:p>
            <a:pPr lvl="1"/>
            <a:r>
              <a:rPr lang="ja-JP" altLang="en-US" dirty="0" smtClean="0"/>
              <a:t>神戸大学 理学</a:t>
            </a:r>
            <a:r>
              <a:rPr lang="ja-JP" altLang="en-US" dirty="0"/>
              <a:t>研究科惑星学専攻</a:t>
            </a:r>
            <a:r>
              <a:rPr lang="en-US" altLang="ja-JP" dirty="0"/>
              <a:t>/</a:t>
            </a:r>
            <a:r>
              <a:rPr lang="ja-JP" altLang="en-US" dirty="0"/>
              <a:t>理学部惑星学科</a:t>
            </a:r>
          </a:p>
          <a:p>
            <a:pPr lvl="1"/>
            <a:r>
              <a:rPr lang="ja-JP" altLang="en-US" dirty="0" smtClean="0"/>
              <a:t>神戸大学 惑星</a:t>
            </a:r>
            <a:r>
              <a:rPr lang="ja-JP" altLang="en-US" dirty="0"/>
              <a:t>科学研究センター </a:t>
            </a:r>
            <a:endParaRPr lang="en-US" altLang="ja-JP" dirty="0" smtClean="0"/>
          </a:p>
          <a:p>
            <a:endParaRPr lang="en-US" altLang="ja-JP" dirty="0"/>
          </a:p>
          <a:p>
            <a:r>
              <a:rPr lang="ja-JP" altLang="en-US" dirty="0" smtClean="0"/>
              <a:t>地球流体電脳倶楽部 創設メンバー</a:t>
            </a:r>
            <a:endParaRPr lang="en-US" altLang="ja-JP" dirty="0" smtClean="0"/>
          </a:p>
          <a:p>
            <a:pPr lvl="1"/>
            <a:r>
              <a:rPr lang="en-US" altLang="ja-JP" dirty="0">
                <a:hlinkClick r:id="rId2"/>
              </a:rPr>
              <a:t>http://www.gfd-dennou.org</a:t>
            </a:r>
            <a:r>
              <a:rPr lang="en-US" altLang="ja-JP" dirty="0" smtClean="0">
                <a:hlinkClick r:id="rId2"/>
              </a:rPr>
              <a:t>/</a:t>
            </a:r>
            <a:endParaRPr lang="en-US" altLang="ja-JP" dirty="0" smtClean="0"/>
          </a:p>
          <a:p>
            <a:pPr lvl="1"/>
            <a:r>
              <a:rPr lang="ja-JP" altLang="en-US" dirty="0" smtClean="0"/>
              <a:t>地球流体の知見集積</a:t>
            </a:r>
            <a:r>
              <a:rPr lang="ja-JP" altLang="en-US" dirty="0"/>
              <a:t>、</a:t>
            </a:r>
            <a:r>
              <a:rPr lang="ja-JP" altLang="en-US" dirty="0" smtClean="0"/>
              <a:t>セミナー運営</a:t>
            </a:r>
            <a:r>
              <a:rPr lang="ja-JP" altLang="en-US" dirty="0"/>
              <a:t>、</a:t>
            </a:r>
            <a:r>
              <a:rPr lang="ja-JP" altLang="en-US" dirty="0" smtClean="0"/>
              <a:t>モデル・ユーティリティ開発</a:t>
            </a:r>
            <a:endParaRPr lang="en-US" altLang="ja-JP" dirty="0" smtClean="0"/>
          </a:p>
          <a:p>
            <a:endParaRPr lang="en-US" altLang="ja-JP" dirty="0"/>
          </a:p>
          <a:p>
            <a:r>
              <a:rPr lang="ja-JP" altLang="en-US" dirty="0" smtClean="0"/>
              <a:t>専門</a:t>
            </a:r>
            <a:endParaRPr lang="en-US" altLang="ja-JP" dirty="0" smtClean="0"/>
          </a:p>
          <a:p>
            <a:pPr lvl="1"/>
            <a:r>
              <a:rPr lang="ja-JP" altLang="en-US" dirty="0" smtClean="0"/>
              <a:t>地球流体力学、大気大循環論、惑星大気構造論、情報地球惑星科学</a:t>
            </a:r>
          </a:p>
          <a:p>
            <a:endParaRPr lang="ja-JP" altLang="en-US" dirty="0"/>
          </a:p>
          <a:p>
            <a:endParaRPr kumimoji="1" lang="en-US" altLang="ja-JP" dirty="0"/>
          </a:p>
        </p:txBody>
      </p:sp>
      <p:pic>
        <p:nvPicPr>
          <p:cNvPr id="14" name="Picture 1" descr="http://www.gfd-dennou.org/member/shosuke/shosuke-2002-10-0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323579"/>
            <a:ext cx="144016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2309" name="Picture 21" descr="http://www.gfd-dennou.org/html/htmltool/GFD-bann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972" y="3712070"/>
            <a:ext cx="2228850" cy="5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146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プロジェクト概要</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地球型惑星</a:t>
            </a:r>
            <a:r>
              <a:rPr lang="ja-JP" altLang="en-US" dirty="0" smtClean="0"/>
              <a:t>大気</a:t>
            </a:r>
            <a:r>
              <a:rPr lang="en-US" altLang="ja-JP" dirty="0" smtClean="0"/>
              <a:t>AFES</a:t>
            </a:r>
            <a:r>
              <a:rPr lang="ja-JP" altLang="en-US" dirty="0"/>
              <a:t>プロジェクト（</a:t>
            </a:r>
            <a:r>
              <a:rPr lang="en-US" altLang="ja-JP" dirty="0" smtClean="0"/>
              <a:t>2006-</a:t>
            </a:r>
            <a:r>
              <a:rPr lang="ja-JP" altLang="en-US" dirty="0" smtClean="0"/>
              <a:t>）</a:t>
            </a:r>
            <a:endParaRPr lang="en-US" altLang="ja-JP" dirty="0" smtClean="0"/>
          </a:p>
          <a:p>
            <a:pPr lvl="1"/>
            <a:r>
              <a:rPr lang="ja-JP" altLang="en-US" dirty="0" smtClean="0"/>
              <a:t>共通のモデル</a:t>
            </a:r>
            <a:r>
              <a:rPr lang="ja-JP" altLang="en-US" dirty="0"/>
              <a:t>（</a:t>
            </a:r>
            <a:r>
              <a:rPr lang="en-US" altLang="ja-JP" dirty="0" smtClean="0"/>
              <a:t>AFES</a:t>
            </a:r>
            <a:r>
              <a:rPr lang="ja-JP" altLang="en-US" dirty="0" smtClean="0"/>
              <a:t>）を</a:t>
            </a:r>
            <a:r>
              <a:rPr lang="ja-JP" altLang="en-US" dirty="0"/>
              <a:t>用いて多様な惑星大気の差異・類似性の理解を目標とする。</a:t>
            </a:r>
          </a:p>
          <a:p>
            <a:pPr lvl="2"/>
            <a:r>
              <a:rPr lang="ja-JP" altLang="en-US" dirty="0" smtClean="0"/>
              <a:t>火星、金星、水惑星</a:t>
            </a:r>
            <a:r>
              <a:rPr lang="en-US" altLang="ja-JP" dirty="0"/>
              <a:t>...</a:t>
            </a:r>
          </a:p>
          <a:p>
            <a:pPr lvl="2"/>
            <a:r>
              <a:rPr lang="ja-JP" altLang="en-US" dirty="0"/>
              <a:t>地球の理解にも繋がる。</a:t>
            </a:r>
          </a:p>
          <a:p>
            <a:pPr lvl="2"/>
            <a:r>
              <a:rPr lang="ja-JP" altLang="en-US" dirty="0"/>
              <a:t>今後の探査にも</a:t>
            </a:r>
            <a:r>
              <a:rPr lang="ja-JP" altLang="en-US" dirty="0" smtClean="0"/>
              <a:t>貢献。</a:t>
            </a:r>
            <a:endParaRPr lang="en-US" altLang="ja-JP" dirty="0" smtClean="0"/>
          </a:p>
          <a:p>
            <a:pPr lvl="1"/>
            <a:r>
              <a:rPr lang="en-US" altLang="ja-JP" dirty="0" smtClean="0"/>
              <a:t>AFES=Atmospheric </a:t>
            </a:r>
            <a:r>
              <a:rPr lang="en-US" altLang="ja-JP" dirty="0"/>
              <a:t>GCM for the </a:t>
            </a:r>
            <a:r>
              <a:rPr lang="en-US" altLang="ja-JP" dirty="0" smtClean="0"/>
              <a:t>Earth</a:t>
            </a:r>
            <a:r>
              <a:rPr lang="ja-JP" altLang="en-US" dirty="0" smtClean="0"/>
              <a:t> </a:t>
            </a:r>
            <a:r>
              <a:rPr lang="en-US" altLang="ja-JP" dirty="0" smtClean="0"/>
              <a:t>Simulator</a:t>
            </a:r>
          </a:p>
          <a:p>
            <a:pPr lvl="2"/>
            <a:r>
              <a:rPr lang="ja-JP" altLang="en-US" dirty="0" smtClean="0"/>
              <a:t>地球</a:t>
            </a:r>
            <a:r>
              <a:rPr lang="ja-JP" altLang="en-US" dirty="0"/>
              <a:t>シミュレータ</a:t>
            </a:r>
            <a:r>
              <a:rPr lang="ja-JP" altLang="en-US" dirty="0" smtClean="0"/>
              <a:t>に最適化された高解像度実験が可能な大気大循環モデル</a:t>
            </a:r>
            <a:endParaRPr lang="en-US" altLang="ja-JP" dirty="0" smtClean="0"/>
          </a:p>
          <a:p>
            <a:endParaRPr lang="en-US" altLang="ja-JP" dirty="0" smtClean="0"/>
          </a:p>
          <a:p>
            <a:endParaRPr lang="en-US" altLang="ja-JP" dirty="0" smtClean="0"/>
          </a:p>
          <a:p>
            <a:endParaRPr kumimoji="1" lang="en-US" altLang="ja-JP" dirty="0"/>
          </a:p>
          <a:p>
            <a:pPr marL="0" indent="0">
              <a:buNone/>
            </a:pPr>
            <a:r>
              <a:rPr lang="en-US" altLang="ja-JP" dirty="0" smtClean="0"/>
              <a:t> </a:t>
            </a:r>
            <a:endParaRPr kumimoji="1" lang="en-US" altLang="ja-JP" dirty="0"/>
          </a:p>
        </p:txBody>
      </p:sp>
      <p:graphicFrame>
        <p:nvGraphicFramePr>
          <p:cNvPr id="4" name="Object 2"/>
          <p:cNvGraphicFramePr>
            <a:graphicFrameLocks noChangeAspect="1"/>
          </p:cNvGraphicFramePr>
          <p:nvPr>
            <p:extLst/>
          </p:nvPr>
        </p:nvGraphicFramePr>
        <p:xfrm>
          <a:off x="6146852" y="4683968"/>
          <a:ext cx="1809524" cy="1780953"/>
        </p:xfrm>
        <a:graphic>
          <a:graphicData uri="http://schemas.openxmlformats.org/presentationml/2006/ole">
            <mc:AlternateContent xmlns:mc="http://schemas.openxmlformats.org/markup-compatibility/2006">
              <mc:Choice xmlns:v="urn:schemas-microsoft-com:vml" Requires="v">
                <p:oleObj spid="_x0000_s16618" name="Photo Editor Photo" r:id="rId3" imgW="3619048" imgH="3561905" progId="">
                  <p:embed/>
                </p:oleObj>
              </mc:Choice>
              <mc:Fallback>
                <p:oleObj name="Photo Editor Photo" r:id="rId3" imgW="3619048" imgH="3561905" progId="">
                  <p:embed/>
                  <p:pic>
                    <p:nvPicPr>
                      <p:cNvPr id="4" name="Object 2"/>
                      <p:cNvPicPr>
                        <a:picLocks noChangeAspect="1" noChangeArrowheads="1"/>
                      </p:cNvPicPr>
                      <p:nvPr/>
                    </p:nvPicPr>
                    <p:blipFill>
                      <a:blip r:embed="rId4">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6146852" y="4683968"/>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857" y="4982424"/>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3"/>
          <p:cNvGraphicFramePr>
            <a:graphicFrameLocks noChangeAspect="1"/>
          </p:cNvGraphicFramePr>
          <p:nvPr>
            <p:extLst/>
          </p:nvPr>
        </p:nvGraphicFramePr>
        <p:xfrm>
          <a:off x="2983015" y="4653136"/>
          <a:ext cx="1633289" cy="1719026"/>
        </p:xfrm>
        <a:graphic>
          <a:graphicData uri="http://schemas.openxmlformats.org/presentationml/2006/ole">
            <mc:AlternateContent xmlns:mc="http://schemas.openxmlformats.org/markup-compatibility/2006">
              <mc:Choice xmlns:v="urn:schemas-microsoft-com:vml" Requires="v">
                <p:oleObj spid="_x0000_s16619" name="ビットマップ イメージ" r:id="rId6" imgW="3629532" imgH="3820058" progId="PBrush">
                  <p:embed/>
                </p:oleObj>
              </mc:Choice>
              <mc:Fallback>
                <p:oleObj name="ビットマップ イメージ" r:id="rId6" imgW="3629532" imgH="3820058" progId="PBrush">
                  <p:embed/>
                  <p:pic>
                    <p:nvPicPr>
                      <p:cNvPr id="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015" y="4653136"/>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テキスト ボックス 8"/>
          <p:cNvSpPr txBox="1"/>
          <p:nvPr/>
        </p:nvSpPr>
        <p:spPr>
          <a:xfrm>
            <a:off x="1763688" y="6406157"/>
            <a:ext cx="646331" cy="369332"/>
          </a:xfrm>
          <a:prstGeom prst="rect">
            <a:avLst/>
          </a:prstGeom>
          <a:noFill/>
        </p:spPr>
        <p:txBody>
          <a:bodyPr wrap="none" rtlCol="0">
            <a:spAutoFit/>
          </a:bodyPr>
          <a:lstStyle/>
          <a:p>
            <a:r>
              <a:rPr lang="ja-JP" altLang="en-US" dirty="0"/>
              <a:t>金星</a:t>
            </a:r>
            <a:endParaRPr kumimoji="1" lang="ja-JP" altLang="en-US" dirty="0"/>
          </a:p>
        </p:txBody>
      </p:sp>
      <p:sp>
        <p:nvSpPr>
          <p:cNvPr id="10" name="テキスト ボックス 9"/>
          <p:cNvSpPr txBox="1"/>
          <p:nvPr/>
        </p:nvSpPr>
        <p:spPr>
          <a:xfrm>
            <a:off x="3476493" y="6406157"/>
            <a:ext cx="646331" cy="369332"/>
          </a:xfrm>
          <a:prstGeom prst="rect">
            <a:avLst/>
          </a:prstGeom>
          <a:noFill/>
        </p:spPr>
        <p:txBody>
          <a:bodyPr wrap="none" rtlCol="0">
            <a:spAutoFit/>
          </a:bodyPr>
          <a:lstStyle/>
          <a:p>
            <a:r>
              <a:rPr lang="ja-JP" altLang="en-US" dirty="0" smtClean="0"/>
              <a:t>地球</a:t>
            </a:r>
            <a:endParaRPr kumimoji="1" lang="ja-JP" altLang="en-US" dirty="0"/>
          </a:p>
        </p:txBody>
      </p:sp>
      <p:sp>
        <p:nvSpPr>
          <p:cNvPr id="11" name="テキスト ボックス 10"/>
          <p:cNvSpPr txBox="1"/>
          <p:nvPr/>
        </p:nvSpPr>
        <p:spPr>
          <a:xfrm>
            <a:off x="5058412" y="6406157"/>
            <a:ext cx="646331" cy="369332"/>
          </a:xfrm>
          <a:prstGeom prst="rect">
            <a:avLst/>
          </a:prstGeom>
          <a:noFill/>
        </p:spPr>
        <p:txBody>
          <a:bodyPr wrap="none" rtlCol="0">
            <a:spAutoFit/>
          </a:bodyPr>
          <a:lstStyle/>
          <a:p>
            <a:r>
              <a:rPr lang="ja-JP" altLang="en-US" dirty="0" smtClean="0"/>
              <a:t>火星</a:t>
            </a:r>
            <a:endParaRPr kumimoji="1" lang="ja-JP" altLang="en-US" dirty="0"/>
          </a:p>
        </p:txBody>
      </p:sp>
      <p:sp>
        <p:nvSpPr>
          <p:cNvPr id="12" name="テキスト ボックス 11"/>
          <p:cNvSpPr txBox="1"/>
          <p:nvPr/>
        </p:nvSpPr>
        <p:spPr>
          <a:xfrm>
            <a:off x="6294113" y="6406157"/>
            <a:ext cx="1569660" cy="369332"/>
          </a:xfrm>
          <a:prstGeom prst="rect">
            <a:avLst/>
          </a:prstGeom>
          <a:noFill/>
        </p:spPr>
        <p:txBody>
          <a:bodyPr wrap="none" rtlCol="0">
            <a:spAutoFit/>
          </a:bodyPr>
          <a:lstStyle/>
          <a:p>
            <a:r>
              <a:rPr lang="ja-JP" altLang="en-US" dirty="0" smtClean="0"/>
              <a:t>（仮想）水惑星</a:t>
            </a:r>
            <a:endParaRPr kumimoji="1" lang="ja-JP" altLang="en-US" dirty="0"/>
          </a:p>
        </p:txBody>
      </p:sp>
      <p:pic>
        <p:nvPicPr>
          <p:cNvPr id="13" name="Picture 43" descr="venearth003"/>
          <p:cNvPicPr>
            <a:picLocks noChangeAspect="1" noChangeArrowheads="1"/>
          </p:cNvPicPr>
          <p:nvPr/>
        </p:nvPicPr>
        <p:blipFill rotWithShape="1">
          <a:blip r:embed="rId8">
            <a:extLst>
              <a:ext uri="{28A0092B-C50C-407E-A947-70E740481C1C}">
                <a14:useLocalDpi xmlns:a14="http://schemas.microsoft.com/office/drawing/2010/main" val="0"/>
              </a:ext>
            </a:extLst>
          </a:blip>
          <a:srcRect l="6573" r="3335"/>
          <a:stretch/>
        </p:blipFill>
        <p:spPr bwMode="auto">
          <a:xfrm>
            <a:off x="1249452" y="4669686"/>
            <a:ext cx="1722470" cy="17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383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本日の話題</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kumimoji="1" lang="ja-JP" altLang="en-US" dirty="0" smtClean="0"/>
              <a:t>大気大循環モデルを用いた金星大気計算の成果</a:t>
            </a:r>
            <a:r>
              <a:rPr kumimoji="1" lang="en-US" altLang="ja-JP" dirty="0" smtClean="0"/>
              <a:t> </a:t>
            </a:r>
          </a:p>
          <a:p>
            <a:pPr lvl="1"/>
            <a:r>
              <a:rPr kumimoji="1" lang="ja-JP" altLang="en-US" dirty="0" smtClean="0"/>
              <a:t>観測される東西風（スーパーローテーション）分布の再現</a:t>
            </a:r>
            <a:endParaRPr kumimoji="1" lang="en-US" altLang="ja-JP" dirty="0" smtClean="0"/>
          </a:p>
          <a:p>
            <a:pPr lvl="1"/>
            <a:r>
              <a:rPr kumimoji="1" lang="ja-JP" altLang="en-US" dirty="0" smtClean="0"/>
              <a:t>「あかつき」で観測された金星大気中の筋状構造の再現</a:t>
            </a:r>
            <a:r>
              <a:rPr lang="ja-JP" altLang="en-US" dirty="0"/>
              <a:t>。</a:t>
            </a:r>
            <a:endParaRPr kumimoji="1" lang="en-US" altLang="ja-JP" dirty="0" smtClean="0"/>
          </a:p>
          <a:p>
            <a:pPr lvl="1"/>
            <a:r>
              <a:rPr kumimoji="1" lang="ja-JP" altLang="en-US" dirty="0" smtClean="0"/>
              <a:t>金星大気データ同化システムを世界で初めて構築</a:t>
            </a:r>
            <a:r>
              <a:rPr lang="ja-JP" altLang="en-US" dirty="0"/>
              <a:t>。</a:t>
            </a:r>
            <a:endParaRPr kumimoji="1" lang="en-US" altLang="ja-JP" dirty="0" smtClean="0"/>
          </a:p>
          <a:p>
            <a:endParaRPr kumimoji="1" lang="en-US" altLang="ja-JP" dirty="0" smtClean="0"/>
          </a:p>
          <a:p>
            <a:endParaRPr lang="en-US" altLang="ja-JP" dirty="0"/>
          </a:p>
          <a:p>
            <a:endParaRPr kumimoji="1" lang="en-US" altLang="ja-JP" dirty="0" smtClean="0"/>
          </a:p>
          <a:p>
            <a:endParaRPr lang="en-US" altLang="ja-JP" dirty="0"/>
          </a:p>
          <a:p>
            <a:pPr marL="0" indent="0">
              <a:buNone/>
            </a:pPr>
            <a:r>
              <a:rPr kumimoji="1" lang="en-US" altLang="ja-JP" dirty="0" smtClean="0"/>
              <a:t> </a:t>
            </a:r>
            <a:endParaRPr kumimoji="1" lang="en-US" altLang="ja-JP" dirty="0"/>
          </a:p>
        </p:txBody>
      </p:sp>
      <p:pic>
        <p:nvPicPr>
          <p:cNvPr id="21" name="図 20"/>
          <p:cNvPicPr>
            <a:picLocks noChangeAspect="1"/>
          </p:cNvPicPr>
          <p:nvPr/>
        </p:nvPicPr>
        <p:blipFill>
          <a:blip r:embed="rId4"/>
          <a:srcRect b="4602"/>
          <a:stretch>
            <a:fillRect/>
          </a:stretch>
        </p:blipFill>
        <p:spPr>
          <a:xfrm>
            <a:off x="6879769" y="5379676"/>
            <a:ext cx="2035319" cy="1038249"/>
          </a:xfrm>
          <a:prstGeom prst="rect">
            <a:avLst/>
          </a:prstGeom>
        </p:spPr>
      </p:pic>
      <p:pic>
        <p:nvPicPr>
          <p:cNvPr id="24" name="図 23"/>
          <p:cNvPicPr>
            <a:picLocks noChangeAspect="1"/>
          </p:cNvPicPr>
          <p:nvPr/>
        </p:nvPicPr>
        <p:blipFill>
          <a:blip r:embed="rId5"/>
          <a:srcRect r="20091"/>
          <a:stretch>
            <a:fillRect/>
          </a:stretch>
        </p:blipFill>
        <p:spPr>
          <a:xfrm>
            <a:off x="1115616" y="4379361"/>
            <a:ext cx="3343481" cy="2145983"/>
          </a:xfrm>
          <a:prstGeom prst="rect">
            <a:avLst/>
          </a:prstGeom>
        </p:spPr>
      </p:pic>
      <p:pic>
        <p:nvPicPr>
          <p:cNvPr id="25" name="図 24"/>
          <p:cNvPicPr>
            <a:picLocks noChangeAspect="1"/>
          </p:cNvPicPr>
          <p:nvPr/>
        </p:nvPicPr>
        <p:blipFill>
          <a:blip r:embed="rId6"/>
          <a:stretch>
            <a:fillRect/>
          </a:stretch>
        </p:blipFill>
        <p:spPr>
          <a:xfrm>
            <a:off x="788400" y="3738272"/>
            <a:ext cx="1134945" cy="1109359"/>
          </a:xfrm>
          <a:prstGeom prst="rect">
            <a:avLst/>
          </a:prstGeom>
        </p:spPr>
      </p:pic>
      <p:pic>
        <p:nvPicPr>
          <p:cNvPr id="15365" name="Picture 5" descr="http://www.esa.int/var/esa/storage/images/esa_multimedia/images/2003/05/venus_express/9264007-5-eng-GB/Venus_Express_node_full_image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548" y="4165063"/>
            <a:ext cx="1635814" cy="117077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116517" y="3595708"/>
            <a:ext cx="1901483" cy="523220"/>
          </a:xfrm>
          <a:prstGeom prst="rect">
            <a:avLst/>
          </a:prstGeom>
          <a:noFill/>
        </p:spPr>
        <p:txBody>
          <a:bodyPr wrap="none" rtlCol="0">
            <a:spAutoFit/>
          </a:bodyPr>
          <a:lstStyle/>
          <a:p>
            <a:r>
              <a:rPr kumimoji="1" lang="en-US" altLang="ja-JP" sz="1400" dirty="0" smtClean="0"/>
              <a:t>Venus Express</a:t>
            </a:r>
          </a:p>
          <a:p>
            <a:r>
              <a:rPr lang="ja-JP" altLang="en-US" sz="1400" dirty="0" smtClean="0"/>
              <a:t>（</a:t>
            </a:r>
            <a:r>
              <a:rPr lang="en-US" altLang="ja-JP" sz="1400" dirty="0" smtClean="0"/>
              <a:t>ESA; </a:t>
            </a:r>
            <a:r>
              <a:rPr lang="ja-JP" altLang="en-US" sz="1400" dirty="0" smtClean="0"/>
              <a:t>欧州宇宙機関）</a:t>
            </a:r>
            <a:endParaRPr kumimoji="1" lang="ja-JP" altLang="en-US" sz="1400" dirty="0"/>
          </a:p>
        </p:txBody>
      </p:sp>
      <p:sp>
        <p:nvSpPr>
          <p:cNvPr id="27" name="テキスト ボックス 26"/>
          <p:cNvSpPr txBox="1"/>
          <p:nvPr/>
        </p:nvSpPr>
        <p:spPr>
          <a:xfrm>
            <a:off x="7058155" y="6505599"/>
            <a:ext cx="1946367" cy="307777"/>
          </a:xfrm>
          <a:prstGeom prst="rect">
            <a:avLst/>
          </a:prstGeom>
          <a:noFill/>
        </p:spPr>
        <p:txBody>
          <a:bodyPr wrap="none" rtlCol="0">
            <a:spAutoFit/>
          </a:bodyPr>
          <a:lstStyle/>
          <a:p>
            <a:r>
              <a:rPr kumimoji="1" lang="ja-JP" altLang="en-US" sz="1400" dirty="0" smtClean="0"/>
              <a:t>あかつき</a:t>
            </a:r>
            <a:r>
              <a:rPr lang="ja-JP" altLang="en-US" sz="1400" dirty="0" smtClean="0"/>
              <a:t>（</a:t>
            </a:r>
            <a:r>
              <a:rPr lang="en-US" altLang="ja-JP" sz="1400" dirty="0" smtClean="0"/>
              <a:t>ISAS/JAXA</a:t>
            </a:r>
            <a:r>
              <a:rPr lang="ja-JP" altLang="en-US" sz="1400" dirty="0" smtClean="0"/>
              <a:t>）</a:t>
            </a:r>
            <a:endParaRPr kumimoji="1" lang="ja-JP" altLang="en-US" sz="1400" dirty="0"/>
          </a:p>
        </p:txBody>
      </p:sp>
      <p:sp>
        <p:nvSpPr>
          <p:cNvPr id="28" name="テキスト ボックス 27"/>
          <p:cNvSpPr txBox="1"/>
          <p:nvPr/>
        </p:nvSpPr>
        <p:spPr>
          <a:xfrm>
            <a:off x="1603883" y="6539594"/>
            <a:ext cx="2452916" cy="307777"/>
          </a:xfrm>
          <a:prstGeom prst="rect">
            <a:avLst/>
          </a:prstGeom>
          <a:noFill/>
        </p:spPr>
        <p:txBody>
          <a:bodyPr wrap="none" rtlCol="0">
            <a:spAutoFit/>
          </a:bodyPr>
          <a:lstStyle/>
          <a:p>
            <a:r>
              <a:rPr kumimoji="1" lang="ja-JP" altLang="en-US" sz="1400" dirty="0" smtClean="0"/>
              <a:t>地球シミュレータ</a:t>
            </a:r>
            <a:r>
              <a:rPr lang="ja-JP" altLang="en-US" sz="1400" dirty="0" smtClean="0"/>
              <a:t>（</a:t>
            </a:r>
            <a:r>
              <a:rPr lang="en-US" altLang="ja-JP" sz="1400" dirty="0" smtClean="0"/>
              <a:t>JAMSTEC</a:t>
            </a:r>
            <a:r>
              <a:rPr lang="ja-JP" altLang="en-US" sz="1400" dirty="0" smtClean="0"/>
              <a:t>）</a:t>
            </a:r>
            <a:endParaRPr kumimoji="1" lang="ja-JP" altLang="en-US" sz="1400" dirty="0"/>
          </a:p>
        </p:txBody>
      </p:sp>
      <p:sp>
        <p:nvSpPr>
          <p:cNvPr id="29" name="テキスト ボックス 28"/>
          <p:cNvSpPr txBox="1"/>
          <p:nvPr/>
        </p:nvSpPr>
        <p:spPr>
          <a:xfrm>
            <a:off x="3736681" y="3698839"/>
            <a:ext cx="1582228" cy="523220"/>
          </a:xfrm>
          <a:prstGeom prst="rect">
            <a:avLst/>
          </a:prstGeom>
          <a:noFill/>
        </p:spPr>
        <p:txBody>
          <a:bodyPr wrap="none" rtlCol="0">
            <a:spAutoFit/>
          </a:bodyPr>
          <a:lstStyle/>
          <a:p>
            <a:r>
              <a:rPr kumimoji="1" lang="ja-JP" altLang="en-US" sz="1400" dirty="0" smtClean="0"/>
              <a:t>金星 </a:t>
            </a:r>
            <a:r>
              <a:rPr kumimoji="1" lang="en-US" altLang="ja-JP" sz="1400" dirty="0" smtClean="0"/>
              <a:t>AFES </a:t>
            </a:r>
            <a:r>
              <a:rPr lang="ja-JP" altLang="en-US" sz="1400" dirty="0" smtClean="0"/>
              <a:t>による</a:t>
            </a:r>
            <a:endParaRPr lang="en-US" altLang="ja-JP" sz="1400" dirty="0" smtClean="0"/>
          </a:p>
          <a:p>
            <a:r>
              <a:rPr lang="ja-JP" altLang="en-US" sz="1400" dirty="0" smtClean="0"/>
              <a:t>再現計算</a:t>
            </a:r>
            <a:endParaRPr kumimoji="1" lang="ja-JP" altLang="en-US" sz="1400" dirty="0"/>
          </a:p>
        </p:txBody>
      </p:sp>
      <p:pic>
        <p:nvPicPr>
          <p:cNvPr id="30"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9751" t="7802" r="11723" b="8641"/>
          <a:stretch/>
        </p:blipFill>
        <p:spPr>
          <a:xfrm>
            <a:off x="1979712" y="3527941"/>
            <a:ext cx="1759054" cy="1353118"/>
          </a:xfrm>
          <a:prstGeom prst="rect">
            <a:avLst/>
          </a:prstGeom>
        </p:spPr>
      </p:pic>
      <p:sp>
        <p:nvSpPr>
          <p:cNvPr id="26" name="右矢印 25"/>
          <p:cNvSpPr/>
          <p:nvPr/>
        </p:nvSpPr>
        <p:spPr bwMode="auto">
          <a:xfrm rot="10800000">
            <a:off x="5008555" y="4929029"/>
            <a:ext cx="1483609" cy="81361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1" name="テキスト ボックス 30"/>
          <p:cNvSpPr txBox="1"/>
          <p:nvPr/>
        </p:nvSpPr>
        <p:spPr>
          <a:xfrm>
            <a:off x="5107277" y="4589038"/>
            <a:ext cx="1265090" cy="369332"/>
          </a:xfrm>
          <a:prstGeom prst="rect">
            <a:avLst/>
          </a:prstGeom>
          <a:noFill/>
        </p:spPr>
        <p:txBody>
          <a:bodyPr wrap="none" rtlCol="0">
            <a:spAutoFit/>
          </a:bodyPr>
          <a:lstStyle/>
          <a:p>
            <a:r>
              <a:rPr kumimoji="1" lang="ja-JP" altLang="en-US" dirty="0" smtClean="0"/>
              <a:t>データ同化</a:t>
            </a:r>
            <a:endParaRPr kumimoji="1" lang="ja-JP" altLang="en-US" dirty="0"/>
          </a:p>
        </p:txBody>
      </p:sp>
    </p:spTree>
    <p:extLst>
      <p:ext uri="{BB962C8B-B14F-4D97-AF65-F5344CB8AC3E}">
        <p14:creationId xmlns:p14="http://schemas.microsoft.com/office/powerpoint/2010/main" val="3850852050"/>
      </p:ext>
    </p:extLst>
  </p:cSld>
  <p:clrMapOvr>
    <a:masterClrMapping/>
  </p:clrMapOvr>
  <p:timing>
    <p:tnLst>
      <p:par>
        <p:cTn id="1" dur="indefinite" restart="never" nodeType="tmRoot">
          <p:childTnLst>
            <p:video>
              <p:cMediaNode vol="80000">
                <p:cTn id="2" fill="hold" display="0">
                  <p:stCondLst>
                    <p:cond delay="indefinite"/>
                  </p:stCondLst>
                </p:cTn>
                <p:tgtEl>
                  <p:spTgt spid="3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金星の特徴</a:t>
            </a:r>
            <a:endParaRPr kumimoji="1" lang="ja-JP" altLang="en-US" dirty="0"/>
          </a:p>
        </p:txBody>
      </p:sp>
      <p:graphicFrame>
        <p:nvGraphicFramePr>
          <p:cNvPr id="8" name="コンテンツ プレースホルダー 7"/>
          <p:cNvGraphicFramePr>
            <a:graphicFrameLocks noGrp="1"/>
          </p:cNvGraphicFramePr>
          <p:nvPr>
            <p:ph sz="half" idx="1"/>
            <p:extLst>
              <p:ext uri="{D42A27DB-BD31-4B8C-83A1-F6EECF244321}">
                <p14:modId xmlns:p14="http://schemas.microsoft.com/office/powerpoint/2010/main" val="1209429877"/>
              </p:ext>
            </p:extLst>
          </p:nvPr>
        </p:nvGraphicFramePr>
        <p:xfrm>
          <a:off x="457200" y="3086968"/>
          <a:ext cx="4038600" cy="2225040"/>
        </p:xfrm>
        <a:graphic>
          <a:graphicData uri="http://schemas.openxmlformats.org/drawingml/2006/table">
            <a:tbl>
              <a:tblPr firstRow="1" bandRow="1">
                <a:tableStyleId>{93296810-A885-4BE3-A3E7-6D5BEEA58F35}</a:tableStyleId>
              </a:tblPr>
              <a:tblGrid>
                <a:gridCol w="1738536">
                  <a:extLst>
                    <a:ext uri="{9D8B030D-6E8A-4147-A177-3AD203B41FA5}">
                      <a16:colId xmlns:a16="http://schemas.microsoft.com/office/drawing/2014/main" val="2785475788"/>
                    </a:ext>
                  </a:extLst>
                </a:gridCol>
                <a:gridCol w="1152128">
                  <a:extLst>
                    <a:ext uri="{9D8B030D-6E8A-4147-A177-3AD203B41FA5}">
                      <a16:colId xmlns:a16="http://schemas.microsoft.com/office/drawing/2014/main" val="2392358139"/>
                    </a:ext>
                  </a:extLst>
                </a:gridCol>
                <a:gridCol w="1147936">
                  <a:extLst>
                    <a:ext uri="{9D8B030D-6E8A-4147-A177-3AD203B41FA5}">
                      <a16:colId xmlns:a16="http://schemas.microsoft.com/office/drawing/2014/main" val="2542731984"/>
                    </a:ext>
                  </a:extLst>
                </a:gridCol>
              </a:tblGrid>
              <a:tr h="370840">
                <a:tc>
                  <a:txBody>
                    <a:bodyPr/>
                    <a:lstStyle/>
                    <a:p>
                      <a:endParaRPr kumimoji="1" lang="ja-JP" altLang="en-US" dirty="0"/>
                    </a:p>
                  </a:txBody>
                  <a:tcPr/>
                </a:tc>
                <a:tc>
                  <a:txBody>
                    <a:bodyPr/>
                    <a:lstStyle/>
                    <a:p>
                      <a:r>
                        <a:rPr kumimoji="1" lang="ja-JP" altLang="en-US" dirty="0" smtClean="0"/>
                        <a:t>金星</a:t>
                      </a:r>
                      <a:endParaRPr kumimoji="1" lang="ja-JP" altLang="en-US" dirty="0"/>
                    </a:p>
                  </a:txBody>
                  <a:tcPr/>
                </a:tc>
                <a:tc>
                  <a:txBody>
                    <a:bodyPr/>
                    <a:lstStyle/>
                    <a:p>
                      <a:r>
                        <a:rPr kumimoji="1" lang="ja-JP" altLang="en-US" dirty="0" smtClean="0"/>
                        <a:t>地球</a:t>
                      </a:r>
                      <a:endParaRPr kumimoji="1" lang="ja-JP" altLang="en-US" dirty="0"/>
                    </a:p>
                  </a:txBody>
                  <a:tcPr/>
                </a:tc>
                <a:extLst>
                  <a:ext uri="{0D108BD9-81ED-4DB2-BD59-A6C34878D82A}">
                    <a16:rowId xmlns:a16="http://schemas.microsoft.com/office/drawing/2014/main" val="3956365048"/>
                  </a:ext>
                </a:extLst>
              </a:tr>
              <a:tr h="370840">
                <a:tc>
                  <a:txBody>
                    <a:bodyPr/>
                    <a:lstStyle/>
                    <a:p>
                      <a:r>
                        <a:rPr kumimoji="1" lang="ja-JP" altLang="en-US" dirty="0" smtClean="0"/>
                        <a:t>半径 </a:t>
                      </a:r>
                      <a:r>
                        <a:rPr kumimoji="1" lang="en-US" altLang="ja-JP" dirty="0" smtClean="0"/>
                        <a:t>(km)</a:t>
                      </a:r>
                      <a:endParaRPr kumimoji="1" lang="ja-JP" altLang="en-US" dirty="0"/>
                    </a:p>
                  </a:txBody>
                  <a:tcPr/>
                </a:tc>
                <a:tc>
                  <a:txBody>
                    <a:bodyPr/>
                    <a:lstStyle/>
                    <a:p>
                      <a:pPr algn="r"/>
                      <a:r>
                        <a:rPr kumimoji="1" lang="en-US" altLang="ja-JP" dirty="0" smtClean="0"/>
                        <a:t>6050</a:t>
                      </a:r>
                      <a:endParaRPr kumimoji="1" lang="ja-JP" altLang="en-US" dirty="0"/>
                    </a:p>
                  </a:txBody>
                  <a:tcPr/>
                </a:tc>
                <a:tc>
                  <a:txBody>
                    <a:bodyPr/>
                    <a:lstStyle/>
                    <a:p>
                      <a:pPr algn="r"/>
                      <a:r>
                        <a:rPr kumimoji="1" lang="en-US" altLang="ja-JP" dirty="0" smtClean="0"/>
                        <a:t>6378</a:t>
                      </a:r>
                      <a:endParaRPr kumimoji="1" lang="ja-JP" altLang="en-US" dirty="0"/>
                    </a:p>
                  </a:txBody>
                  <a:tcPr/>
                </a:tc>
                <a:extLst>
                  <a:ext uri="{0D108BD9-81ED-4DB2-BD59-A6C34878D82A}">
                    <a16:rowId xmlns:a16="http://schemas.microsoft.com/office/drawing/2014/main" val="1241707702"/>
                  </a:ext>
                </a:extLst>
              </a:tr>
              <a:tr h="370840">
                <a:tc>
                  <a:txBody>
                    <a:bodyPr/>
                    <a:lstStyle/>
                    <a:p>
                      <a:r>
                        <a:rPr kumimoji="1" lang="ja-JP" altLang="en-US" dirty="0" smtClean="0"/>
                        <a:t>自転周期（日）</a:t>
                      </a:r>
                      <a:endParaRPr kumimoji="1" lang="en-US" altLang="ja-JP" dirty="0" smtClean="0"/>
                    </a:p>
                  </a:txBody>
                  <a:tcPr/>
                </a:tc>
                <a:tc>
                  <a:txBody>
                    <a:bodyPr/>
                    <a:lstStyle/>
                    <a:p>
                      <a:pPr algn="r"/>
                      <a:r>
                        <a:rPr kumimoji="1" lang="en-US" altLang="ja-JP" dirty="0" smtClean="0"/>
                        <a:t>243</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288564193"/>
                  </a:ext>
                </a:extLst>
              </a:tr>
              <a:tr h="370840">
                <a:tc>
                  <a:txBody>
                    <a:bodyPr/>
                    <a:lstStyle/>
                    <a:p>
                      <a:r>
                        <a:rPr kumimoji="1" lang="ja-JP" altLang="en-US" dirty="0" smtClean="0"/>
                        <a:t>地面気圧（</a:t>
                      </a:r>
                      <a:r>
                        <a:rPr kumimoji="1" lang="en-US" altLang="ja-JP" dirty="0" smtClean="0"/>
                        <a:t>bar</a:t>
                      </a:r>
                      <a:r>
                        <a:rPr kumimoji="1" lang="ja-JP" altLang="en-US" dirty="0" smtClean="0"/>
                        <a:t>）</a:t>
                      </a:r>
                      <a:endParaRPr kumimoji="1" lang="ja-JP" altLang="en-US" dirty="0"/>
                    </a:p>
                  </a:txBody>
                  <a:tcPr/>
                </a:tc>
                <a:tc>
                  <a:txBody>
                    <a:bodyPr/>
                    <a:lstStyle/>
                    <a:p>
                      <a:pPr algn="r"/>
                      <a:r>
                        <a:rPr kumimoji="1" lang="en-US" altLang="ja-JP" dirty="0" smtClean="0"/>
                        <a:t>92</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3194928661"/>
                  </a:ext>
                </a:extLst>
              </a:tr>
              <a:tr h="370840">
                <a:tc>
                  <a:txBody>
                    <a:bodyPr/>
                    <a:lstStyle/>
                    <a:p>
                      <a:r>
                        <a:rPr kumimoji="1" lang="ja-JP" altLang="en-US" dirty="0" smtClean="0"/>
                        <a:t>地面温度（℃）</a:t>
                      </a:r>
                      <a:endParaRPr kumimoji="1" lang="ja-JP" alt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462</a:t>
                      </a:r>
                      <a:endParaRPr kumimoji="1" lang="ja-JP" altLang="en-US"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15</a:t>
                      </a:r>
                      <a:endParaRPr kumimoji="1" lang="ja-JP" altLang="en-US" dirty="0" smtClean="0"/>
                    </a:p>
                  </a:txBody>
                  <a:tcPr/>
                </a:tc>
                <a:extLst>
                  <a:ext uri="{0D108BD9-81ED-4DB2-BD59-A6C34878D82A}">
                    <a16:rowId xmlns:a16="http://schemas.microsoft.com/office/drawing/2014/main" val="3199074933"/>
                  </a:ext>
                </a:extLst>
              </a:tr>
              <a:tr h="370840">
                <a:tc>
                  <a:txBody>
                    <a:bodyPr/>
                    <a:lstStyle/>
                    <a:p>
                      <a:r>
                        <a:rPr kumimoji="1" lang="ja-JP" altLang="en-US" dirty="0" smtClean="0"/>
                        <a:t>大気組成</a:t>
                      </a:r>
                      <a:endParaRPr kumimoji="1" lang="ja-JP" altLang="en-US" dirty="0"/>
                    </a:p>
                  </a:txBody>
                  <a:tcPr/>
                </a:tc>
                <a:tc>
                  <a:txBody>
                    <a:bodyPr/>
                    <a:lstStyle/>
                    <a:p>
                      <a:pPr algn="r"/>
                      <a:r>
                        <a:rPr kumimoji="1" lang="en-US" altLang="ja-JP" dirty="0" smtClean="0"/>
                        <a:t>CO</a:t>
                      </a:r>
                      <a:r>
                        <a:rPr kumimoji="1" lang="en-US" altLang="ja-JP" baseline="-25000" dirty="0" smtClean="0"/>
                        <a:t>2</a:t>
                      </a:r>
                      <a:endParaRPr kumimoji="1" lang="ja-JP" altLang="en-US" baseline="-25000" dirty="0"/>
                    </a:p>
                  </a:txBody>
                  <a:tcPr/>
                </a:tc>
                <a:tc>
                  <a:txBody>
                    <a:bodyPr/>
                    <a:lstStyle/>
                    <a:p>
                      <a:pPr algn="r"/>
                      <a:r>
                        <a:rPr kumimoji="1" lang="en-US" altLang="ja-JP" dirty="0" smtClean="0"/>
                        <a:t>N</a:t>
                      </a:r>
                      <a:r>
                        <a:rPr kumimoji="1" lang="en-US" altLang="ja-JP" baseline="-25000" dirty="0" smtClean="0"/>
                        <a:t>2</a:t>
                      </a:r>
                      <a:r>
                        <a:rPr kumimoji="1" lang="en-US" altLang="ja-JP" dirty="0" smtClean="0"/>
                        <a:t>, O</a:t>
                      </a:r>
                      <a:r>
                        <a:rPr kumimoji="1" lang="en-US" altLang="ja-JP" baseline="-25000" dirty="0" smtClean="0"/>
                        <a:t>2</a:t>
                      </a:r>
                      <a:endParaRPr kumimoji="1" lang="ja-JP" altLang="en-US" baseline="-25000" dirty="0"/>
                    </a:p>
                  </a:txBody>
                  <a:tcPr/>
                </a:tc>
                <a:extLst>
                  <a:ext uri="{0D108BD9-81ED-4DB2-BD59-A6C34878D82A}">
                    <a16:rowId xmlns:a16="http://schemas.microsoft.com/office/drawing/2014/main" val="1975583193"/>
                  </a:ext>
                </a:extLst>
              </a:tr>
            </a:tbl>
          </a:graphicData>
        </a:graphic>
      </p:graphicFrame>
      <p:sp>
        <p:nvSpPr>
          <p:cNvPr id="7" name="コンテンツ プレースホルダー 6"/>
          <p:cNvSpPr>
            <a:spLocks noGrp="1"/>
          </p:cNvSpPr>
          <p:nvPr>
            <p:ph sz="half" idx="2"/>
          </p:nvPr>
        </p:nvSpPr>
        <p:spPr/>
        <p:txBody>
          <a:bodyPr>
            <a:normAutofit lnSpcReduction="10000"/>
          </a:bodyPr>
          <a:lstStyle/>
          <a:p>
            <a:r>
              <a:rPr kumimoji="1" lang="ja-JP" altLang="en-US" dirty="0" smtClean="0"/>
              <a:t>金星</a:t>
            </a:r>
            <a:endParaRPr kumimoji="1" lang="en-US" altLang="ja-JP" dirty="0" smtClean="0"/>
          </a:p>
          <a:p>
            <a:pPr lvl="1"/>
            <a:r>
              <a:rPr lang="ja-JP" altLang="en-US" dirty="0" smtClean="0"/>
              <a:t>自転</a:t>
            </a:r>
            <a:r>
              <a:rPr kumimoji="1" lang="ja-JP" altLang="en-US" dirty="0" smtClean="0"/>
              <a:t>が極めて遅い</a:t>
            </a:r>
            <a:endParaRPr kumimoji="1" lang="en-US" altLang="ja-JP" dirty="0" smtClean="0"/>
          </a:p>
          <a:p>
            <a:pPr lvl="1"/>
            <a:r>
              <a:rPr kumimoji="1" lang="en-US" altLang="ja-JP" dirty="0" smtClean="0"/>
              <a:t>CO</a:t>
            </a:r>
            <a:r>
              <a:rPr kumimoji="1" lang="en-US" altLang="ja-JP" baseline="-25000" dirty="0" smtClean="0"/>
              <a:t>2</a:t>
            </a:r>
            <a:r>
              <a:rPr kumimoji="1" lang="en-US" altLang="ja-JP" dirty="0" smtClean="0"/>
              <a:t> </a:t>
            </a:r>
            <a:r>
              <a:rPr kumimoji="1" lang="ja-JP" altLang="en-US" dirty="0" smtClean="0"/>
              <a:t>の濃密な大気</a:t>
            </a:r>
            <a:endParaRPr kumimoji="1" lang="en-US" altLang="ja-JP" dirty="0" smtClean="0"/>
          </a:p>
          <a:p>
            <a:pPr lvl="1"/>
            <a:r>
              <a:rPr kumimoji="1" lang="ja-JP" altLang="en-US" dirty="0" smtClean="0"/>
              <a:t>厚い雲に覆われている</a:t>
            </a:r>
            <a:endParaRPr kumimoji="1" lang="en-US" altLang="ja-JP" dirty="0" smtClean="0"/>
          </a:p>
          <a:p>
            <a:pPr lvl="1"/>
            <a:r>
              <a:rPr lang="ja-JP" altLang="en-US" dirty="0" smtClean="0"/>
              <a:t>スーパーローテーション</a:t>
            </a:r>
            <a:endParaRPr lang="en-US" altLang="ja-JP" dirty="0"/>
          </a:p>
          <a:p>
            <a:endParaRPr kumimoji="1" lang="en-US" altLang="ja-JP" dirty="0" smtClean="0"/>
          </a:p>
          <a:p>
            <a:endParaRPr kumimoji="1" lang="en-US" altLang="ja-JP" dirty="0" smtClean="0"/>
          </a:p>
          <a:p>
            <a:endParaRPr lang="en-US" altLang="ja-JP" dirty="0">
              <a:solidFill>
                <a:srgbClr val="FF0000"/>
              </a:solidFill>
            </a:endParaRPr>
          </a:p>
          <a:p>
            <a:endParaRPr kumimoji="1" lang="en-US" altLang="ja-JP" dirty="0" smtClean="0">
              <a:solidFill>
                <a:srgbClr val="FF0000"/>
              </a:solidFill>
            </a:endParaRPr>
          </a:p>
          <a:p>
            <a:pPr marL="0" indent="0">
              <a:buNone/>
            </a:pPr>
            <a:r>
              <a:rPr lang="ja-JP" altLang="en-US" dirty="0" smtClean="0">
                <a:solidFill>
                  <a:srgbClr val="FF0000"/>
                </a:solidFill>
              </a:rPr>
              <a:t>　</a:t>
            </a:r>
            <a:endParaRPr lang="en-US" altLang="ja-JP" dirty="0">
              <a:solidFill>
                <a:srgbClr val="FF0000"/>
              </a:solidFill>
            </a:endParaRPr>
          </a:p>
          <a:p>
            <a:pPr marL="0" indent="0">
              <a:buNone/>
            </a:pPr>
            <a:endParaRPr kumimoji="1" lang="ja-JP" altLang="en-US" dirty="0">
              <a:solidFill>
                <a:srgbClr val="FF0000"/>
              </a:solidFill>
            </a:endParaRPr>
          </a:p>
        </p:txBody>
      </p:sp>
      <p:pic>
        <p:nvPicPr>
          <p:cNvPr id="4" name="Picture 42" descr="venearth002"/>
          <p:cNvPicPr>
            <a:picLocks noChangeAspect="1" noChangeArrowheads="1"/>
          </p:cNvPicPr>
          <p:nvPr/>
        </p:nvPicPr>
        <p:blipFill rotWithShape="1">
          <a:blip r:embed="rId2">
            <a:extLst>
              <a:ext uri="{28A0092B-C50C-407E-A947-70E740481C1C}">
                <a14:useLocalDpi xmlns:a14="http://schemas.microsoft.com/office/drawing/2010/main" val="0"/>
              </a:ext>
            </a:extLst>
          </a:blip>
          <a:srcRect l="4131" r="4985" b="4176"/>
          <a:stretch/>
        </p:blipFill>
        <p:spPr bwMode="auto">
          <a:xfrm>
            <a:off x="3399172" y="1661199"/>
            <a:ext cx="1100820" cy="114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venearth003"/>
          <p:cNvPicPr>
            <a:picLocks noChangeAspect="1" noChangeArrowheads="1"/>
          </p:cNvPicPr>
          <p:nvPr/>
        </p:nvPicPr>
        <p:blipFill rotWithShape="1">
          <a:blip r:embed="rId3">
            <a:extLst>
              <a:ext uri="{28A0092B-C50C-407E-A947-70E740481C1C}">
                <a14:useLocalDpi xmlns:a14="http://schemas.microsoft.com/office/drawing/2010/main" val="0"/>
              </a:ext>
            </a:extLst>
          </a:blip>
          <a:srcRect l="6573" r="3335"/>
          <a:stretch/>
        </p:blipFill>
        <p:spPr bwMode="auto">
          <a:xfrm>
            <a:off x="2195736" y="1693586"/>
            <a:ext cx="1150857" cy="117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4"/>
          <a:stretch>
            <a:fillRect/>
          </a:stretch>
        </p:blipFill>
        <p:spPr>
          <a:xfrm>
            <a:off x="4772878" y="4580311"/>
            <a:ext cx="1913355" cy="2003977"/>
          </a:xfrm>
          <a:prstGeom prst="rect">
            <a:avLst/>
          </a:prstGeom>
        </p:spPr>
      </p:pic>
      <p:pic>
        <p:nvPicPr>
          <p:cNvPr id="12" name="図 11"/>
          <p:cNvPicPr>
            <a:picLocks noChangeAspect="1"/>
          </p:cNvPicPr>
          <p:nvPr/>
        </p:nvPicPr>
        <p:blipFill>
          <a:blip r:embed="rId5"/>
          <a:stretch>
            <a:fillRect/>
          </a:stretch>
        </p:blipFill>
        <p:spPr>
          <a:xfrm>
            <a:off x="6709462" y="4581128"/>
            <a:ext cx="2255026" cy="1998300"/>
          </a:xfrm>
          <a:prstGeom prst="rect">
            <a:avLst/>
          </a:prstGeom>
        </p:spPr>
      </p:pic>
      <p:sp>
        <p:nvSpPr>
          <p:cNvPr id="3" name="テキスト ボックス 2"/>
          <p:cNvSpPr txBox="1"/>
          <p:nvPr/>
        </p:nvSpPr>
        <p:spPr>
          <a:xfrm>
            <a:off x="4628362" y="3891353"/>
            <a:ext cx="4463081" cy="461665"/>
          </a:xfrm>
          <a:prstGeom prst="rect">
            <a:avLst/>
          </a:prstGeom>
          <a:noFill/>
        </p:spPr>
        <p:txBody>
          <a:bodyPr wrap="none" rtlCol="0">
            <a:spAutoFit/>
          </a:bodyPr>
          <a:lstStyle/>
          <a:p>
            <a:r>
              <a:rPr kumimoji="1" lang="ja-JP" altLang="en-US" sz="2400" dirty="0" smtClean="0">
                <a:solidFill>
                  <a:srgbClr val="FF0000"/>
                </a:solidFill>
              </a:rPr>
              <a:t>様々な大気波動構造の解明が鍵</a:t>
            </a:r>
            <a:endParaRPr kumimoji="1" lang="ja-JP" altLang="en-US" sz="2400" dirty="0">
              <a:solidFill>
                <a:srgbClr val="FF0000"/>
              </a:solidFill>
            </a:endParaRPr>
          </a:p>
        </p:txBody>
      </p:sp>
    </p:spTree>
    <p:extLst>
      <p:ext uri="{BB962C8B-B14F-4D97-AF65-F5344CB8AC3E}">
        <p14:creationId xmlns:p14="http://schemas.microsoft.com/office/powerpoint/2010/main" val="551187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AFES </a:t>
            </a:r>
            <a:r>
              <a:rPr lang="ja-JP" altLang="en-US" dirty="0"/>
              <a:t>金星計算による</a:t>
            </a:r>
            <a:r>
              <a:rPr lang="en-US" altLang="ja-JP" dirty="0"/>
              <a:t/>
            </a:r>
            <a:br>
              <a:rPr lang="en-US" altLang="ja-JP" dirty="0"/>
            </a:br>
            <a:r>
              <a:rPr lang="ja-JP" altLang="en-US" dirty="0"/>
              <a:t>金星</a:t>
            </a:r>
            <a:r>
              <a:rPr lang="ja-JP" altLang="en-US" dirty="0" smtClean="0"/>
              <a:t>大気スーパーローテーション</a:t>
            </a:r>
            <a:r>
              <a:rPr lang="en-US" altLang="ja-JP" dirty="0" smtClean="0"/>
              <a:t/>
            </a:r>
            <a:br>
              <a:rPr lang="en-US" altLang="ja-JP" dirty="0" smtClean="0"/>
            </a:br>
            <a:r>
              <a:rPr lang="ja-JP" altLang="en-US" dirty="0" smtClean="0"/>
              <a:t>の再現</a:t>
            </a:r>
            <a:endParaRPr kumimoji="1" lang="ja-JP" altLang="en-US" dirty="0"/>
          </a:p>
        </p:txBody>
      </p:sp>
      <p:pic>
        <p:nvPicPr>
          <p:cNvPr id="8" name="図プレースホルダー 4" descr="umx_z65-70-75km.gif"/>
          <p:cNvPicPr>
            <a:picLocks noChangeAspect="1"/>
          </p:cNvPicPr>
          <p:nvPr/>
        </p:nvPicPr>
        <p:blipFill rotWithShape="1">
          <a:blip r:embed="rId2">
            <a:extLst>
              <a:ext uri="{28A0092B-C50C-407E-A947-70E740481C1C}">
                <a14:useLocalDpi xmlns:a14="http://schemas.microsoft.com/office/drawing/2010/main" val="0"/>
              </a:ext>
            </a:extLst>
          </a:blip>
          <a:srcRect b="-2507"/>
          <a:stretch/>
        </p:blipFill>
        <p:spPr bwMode="auto">
          <a:xfrm>
            <a:off x="179512" y="2132856"/>
            <a:ext cx="4495800" cy="3456384"/>
          </a:xfrm>
          <a:prstGeom prst="rect">
            <a:avLst/>
          </a:prstGeom>
          <a:solidFill>
            <a:srgbClr val="FFFFFF"/>
          </a:solidFill>
          <a:ln w="9525">
            <a:noFill/>
            <a:miter lim="800000"/>
            <a:headEnd/>
            <a:tailEnd/>
          </a:ln>
        </p:spPr>
      </p:pic>
      <p:pic>
        <p:nvPicPr>
          <p:cNvPr id="9" name="図 8" descr="Machado-etal_2014_Icarus243-249_pdf（13_15ページ）.png"/>
          <p:cNvPicPr>
            <a:picLocks noChangeAspect="1"/>
          </p:cNvPicPr>
          <p:nvPr/>
        </p:nvPicPr>
        <p:blipFill rotWithShape="1">
          <a:blip r:embed="rId3" cstate="print">
            <a:extLst>
              <a:ext uri="{28A0092B-C50C-407E-A947-70E740481C1C}">
                <a14:useLocalDpi xmlns:a14="http://schemas.microsoft.com/office/drawing/2010/main" val="0"/>
              </a:ext>
            </a:extLst>
          </a:blip>
          <a:srcRect t="-4361" b="-1"/>
          <a:stretch/>
        </p:blipFill>
        <p:spPr>
          <a:xfrm>
            <a:off x="4794182" y="2132856"/>
            <a:ext cx="4203118" cy="3449441"/>
          </a:xfrm>
          <a:prstGeom prst="rect">
            <a:avLst/>
          </a:prstGeom>
          <a:solidFill>
            <a:srgbClr val="FFFFFF"/>
          </a:solidFill>
        </p:spPr>
      </p:pic>
      <p:sp>
        <p:nvSpPr>
          <p:cNvPr id="16" name="テキスト ボックス 15"/>
          <p:cNvSpPr txBox="1"/>
          <p:nvPr/>
        </p:nvSpPr>
        <p:spPr>
          <a:xfrm>
            <a:off x="1861051" y="1835532"/>
            <a:ext cx="1774845" cy="369332"/>
          </a:xfrm>
          <a:prstGeom prst="rect">
            <a:avLst/>
          </a:prstGeom>
          <a:noFill/>
        </p:spPr>
        <p:txBody>
          <a:bodyPr wrap="none" rtlCol="0">
            <a:spAutoFit/>
          </a:bodyPr>
          <a:lstStyle/>
          <a:p>
            <a:r>
              <a:rPr kumimoji="1" lang="en-US" altLang="ja-JP" dirty="0" smtClean="0"/>
              <a:t>AFES </a:t>
            </a:r>
            <a:r>
              <a:rPr kumimoji="1" lang="ja-JP" altLang="en-US" dirty="0" smtClean="0"/>
              <a:t>金星計算</a:t>
            </a:r>
            <a:endParaRPr kumimoji="1" lang="ja-JP" altLang="en-US" dirty="0"/>
          </a:p>
        </p:txBody>
      </p:sp>
      <p:sp>
        <p:nvSpPr>
          <p:cNvPr id="17" name="テキスト ボックス 16"/>
          <p:cNvSpPr txBox="1"/>
          <p:nvPr/>
        </p:nvSpPr>
        <p:spPr>
          <a:xfrm>
            <a:off x="5796136" y="1835532"/>
            <a:ext cx="2406428" cy="369332"/>
          </a:xfrm>
          <a:prstGeom prst="rect">
            <a:avLst/>
          </a:prstGeom>
          <a:noFill/>
        </p:spPr>
        <p:txBody>
          <a:bodyPr wrap="none" rtlCol="0">
            <a:spAutoFit/>
          </a:bodyPr>
          <a:lstStyle/>
          <a:p>
            <a:r>
              <a:rPr lang="ja-JP" altLang="en-US" dirty="0"/>
              <a:t>観測</a:t>
            </a:r>
            <a:r>
              <a:rPr lang="ja-JP" altLang="en-US" dirty="0" smtClean="0"/>
              <a:t>される東西風分布</a:t>
            </a:r>
            <a:endParaRPr lang="en-US" altLang="ja-JP" dirty="0" smtClean="0"/>
          </a:p>
        </p:txBody>
      </p:sp>
      <p:sp>
        <p:nvSpPr>
          <p:cNvPr id="18" name="テキスト ボックス 17"/>
          <p:cNvSpPr txBox="1"/>
          <p:nvPr/>
        </p:nvSpPr>
        <p:spPr>
          <a:xfrm>
            <a:off x="6504310" y="5589240"/>
            <a:ext cx="2492990" cy="369332"/>
          </a:xfrm>
          <a:prstGeom prst="rect">
            <a:avLst/>
          </a:prstGeom>
          <a:noFill/>
        </p:spPr>
        <p:txBody>
          <a:bodyPr wrap="none" rtlCol="0">
            <a:spAutoFit/>
          </a:bodyPr>
          <a:lstStyle/>
          <a:p>
            <a:r>
              <a:rPr kumimoji="1" lang="en-US" altLang="ja-JP" dirty="0" smtClean="0"/>
              <a:t>(Machado et al., 2014)</a:t>
            </a:r>
            <a:endParaRPr kumimoji="1" lang="ja-JP" altLang="en-US" dirty="0"/>
          </a:p>
        </p:txBody>
      </p:sp>
      <p:sp>
        <p:nvSpPr>
          <p:cNvPr id="19" name="テキスト ボックス 18"/>
          <p:cNvSpPr txBox="1"/>
          <p:nvPr/>
        </p:nvSpPr>
        <p:spPr>
          <a:xfrm>
            <a:off x="1270238" y="5827404"/>
            <a:ext cx="6963766" cy="954107"/>
          </a:xfrm>
          <a:prstGeom prst="rect">
            <a:avLst/>
          </a:prstGeom>
          <a:noFill/>
        </p:spPr>
        <p:txBody>
          <a:bodyPr wrap="none" rtlCol="0">
            <a:spAutoFit/>
          </a:bodyPr>
          <a:lstStyle/>
          <a:p>
            <a:r>
              <a:rPr lang="ja-JP" altLang="en-US" sz="2800" dirty="0">
                <a:solidFill>
                  <a:srgbClr val="FF0000"/>
                </a:solidFill>
              </a:rPr>
              <a:t>観測</a:t>
            </a:r>
            <a:r>
              <a:rPr lang="ja-JP" altLang="en-US" sz="2800" dirty="0" smtClean="0">
                <a:solidFill>
                  <a:srgbClr val="FF0000"/>
                </a:solidFill>
              </a:rPr>
              <a:t>と整合的な緯度分布を持つ</a:t>
            </a:r>
            <a:endParaRPr lang="en-US" altLang="ja-JP" sz="2800" dirty="0" smtClean="0">
              <a:solidFill>
                <a:srgbClr val="FF0000"/>
              </a:solidFill>
            </a:endParaRPr>
          </a:p>
          <a:p>
            <a:r>
              <a:rPr lang="ja-JP" altLang="en-US" sz="2800" dirty="0" smtClean="0">
                <a:solidFill>
                  <a:srgbClr val="FF0000"/>
                </a:solidFill>
              </a:rPr>
              <a:t>東西風分布（スーパーローテーション）の再現</a:t>
            </a:r>
            <a:endParaRPr kumimoji="1" lang="ja-JP" altLang="en-US" sz="2800" dirty="0">
              <a:solidFill>
                <a:srgbClr val="FF0000"/>
              </a:solidFill>
            </a:endParaRPr>
          </a:p>
        </p:txBody>
      </p:sp>
    </p:spTree>
    <p:extLst>
      <p:ext uri="{BB962C8B-B14F-4D97-AF65-F5344CB8AC3E}">
        <p14:creationId xmlns:p14="http://schemas.microsoft.com/office/powerpoint/2010/main" val="270497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p:cNvSpPr>
            <a:spLocks noGrp="1"/>
          </p:cNvSpPr>
          <p:nvPr>
            <p:ph sz="half" idx="2"/>
          </p:nvPr>
        </p:nvSpPr>
        <p:spPr/>
        <p:txBody>
          <a:bodyPr/>
          <a:lstStyle/>
          <a:p>
            <a:endParaRPr kumimoji="1" lang="ja-JP" altLang="en-US" dirty="0"/>
          </a:p>
        </p:txBody>
      </p:sp>
      <p:sp>
        <p:nvSpPr>
          <p:cNvPr id="6" name="タイトル 5"/>
          <p:cNvSpPr>
            <a:spLocks noGrp="1"/>
          </p:cNvSpPr>
          <p:nvPr>
            <p:ph type="title"/>
          </p:nvPr>
        </p:nvSpPr>
        <p:spPr/>
        <p:txBody>
          <a:bodyPr/>
          <a:lstStyle/>
          <a:p>
            <a:r>
              <a:rPr lang="ja-JP" altLang="en-US" dirty="0" smtClean="0"/>
              <a:t>データ</a:t>
            </a:r>
            <a:r>
              <a:rPr lang="ja-JP" altLang="en-US" dirty="0"/>
              <a:t>同化</a:t>
            </a:r>
            <a:endParaRPr kumimoji="1" lang="ja-JP" altLang="en-US" dirty="0"/>
          </a:p>
        </p:txBody>
      </p:sp>
      <p:sp>
        <p:nvSpPr>
          <p:cNvPr id="18" name="コンテンツ プレースホルダー 17"/>
          <p:cNvSpPr>
            <a:spLocks noGrp="1"/>
          </p:cNvSpPr>
          <p:nvPr>
            <p:ph sz="half" idx="1"/>
          </p:nvPr>
        </p:nvSpPr>
        <p:spPr/>
        <p:txBody>
          <a:bodyPr>
            <a:normAutofit fontScale="77500" lnSpcReduction="20000"/>
          </a:bodyPr>
          <a:lstStyle/>
          <a:p>
            <a:r>
              <a:rPr lang="ja-JP" altLang="en-US" dirty="0"/>
              <a:t>シミュレーション</a:t>
            </a:r>
            <a:r>
              <a:rPr lang="ja-JP" altLang="en-US" dirty="0" smtClean="0"/>
              <a:t>に観測データを取り込み、シミュレーション</a:t>
            </a:r>
            <a:r>
              <a:rPr lang="ja-JP" altLang="en-US" dirty="0"/>
              <a:t>の</a:t>
            </a:r>
            <a:r>
              <a:rPr lang="ja-JP" altLang="en-US" dirty="0" smtClean="0"/>
              <a:t>「</a:t>
            </a:r>
            <a:r>
              <a:rPr lang="ja-JP" altLang="en-US" dirty="0"/>
              <a:t>確からしさ」を</a:t>
            </a:r>
            <a:r>
              <a:rPr lang="ja-JP" altLang="en-US" dirty="0" smtClean="0"/>
              <a:t>高める。</a:t>
            </a:r>
            <a:endParaRPr lang="en-US" altLang="ja-JP" dirty="0" smtClean="0"/>
          </a:p>
          <a:p>
            <a:r>
              <a:rPr lang="ja-JP" altLang="en-US" dirty="0" smtClean="0"/>
              <a:t>数値天気予報</a:t>
            </a:r>
            <a:r>
              <a:rPr lang="ja-JP" altLang="en-US" dirty="0"/>
              <a:t>、</a:t>
            </a:r>
            <a:r>
              <a:rPr lang="ja-JP" altLang="en-US" dirty="0" smtClean="0"/>
              <a:t>気象研究用データ（再解析データ）作成に利用</a:t>
            </a:r>
            <a:r>
              <a:rPr lang="ja-JP" altLang="en-US" dirty="0"/>
              <a:t>。</a:t>
            </a:r>
            <a:endParaRPr lang="en-US" altLang="ja-JP" dirty="0" smtClean="0"/>
          </a:p>
          <a:p>
            <a:r>
              <a:rPr lang="ja-JP" altLang="en-US" dirty="0" smtClean="0"/>
              <a:t>金星</a:t>
            </a:r>
            <a:r>
              <a:rPr lang="ja-JP" altLang="en-US" dirty="0"/>
              <a:t>大気</a:t>
            </a:r>
            <a:r>
              <a:rPr lang="ja-JP" altLang="en-US" dirty="0" smtClean="0"/>
              <a:t>への応用例はなかった</a:t>
            </a:r>
            <a:r>
              <a:rPr lang="ja-JP" altLang="en-US" dirty="0"/>
              <a:t>。</a:t>
            </a:r>
            <a:endParaRPr lang="en-US" altLang="ja-JP" dirty="0" smtClean="0"/>
          </a:p>
          <a:p>
            <a:endParaRPr lang="en-US" altLang="ja-JP" dirty="0"/>
          </a:p>
          <a:p>
            <a:endParaRPr lang="en-US" altLang="ja-JP" dirty="0" smtClean="0"/>
          </a:p>
          <a:p>
            <a:endParaRPr lang="en-US" altLang="ja-JP" dirty="0"/>
          </a:p>
          <a:p>
            <a:endParaRPr lang="en-US" altLang="ja-JP" dirty="0" smtClean="0"/>
          </a:p>
          <a:p>
            <a:pPr marL="0" indent="0">
              <a:buNone/>
            </a:pPr>
            <a:r>
              <a:rPr lang="ja-JP" altLang="en-US" dirty="0"/>
              <a:t>　</a:t>
            </a:r>
          </a:p>
          <a:p>
            <a:endParaRPr kumimoji="1" lang="ja-JP" altLang="en-US" dirty="0"/>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266" y="1473998"/>
            <a:ext cx="3549166" cy="2387050"/>
          </a:xfrm>
          <a:prstGeom prst="rect">
            <a:avLst/>
          </a:prstGeom>
        </p:spPr>
      </p:pic>
      <p:sp>
        <p:nvSpPr>
          <p:cNvPr id="66" name="テキスト ボックス 65"/>
          <p:cNvSpPr txBox="1"/>
          <p:nvPr/>
        </p:nvSpPr>
        <p:spPr>
          <a:xfrm>
            <a:off x="-21802" y="6259378"/>
            <a:ext cx="1713482" cy="553998"/>
          </a:xfrm>
          <a:prstGeom prst="rect">
            <a:avLst/>
          </a:prstGeom>
          <a:noFill/>
        </p:spPr>
        <p:txBody>
          <a:bodyPr wrap="none" rtlCol="0">
            <a:spAutoFit/>
          </a:bodyPr>
          <a:lstStyle/>
          <a:p>
            <a:pPr algn="ctr"/>
            <a:r>
              <a:rPr lang="ja-JP" altLang="en-US" dirty="0" smtClean="0"/>
              <a:t>観測データ</a:t>
            </a:r>
            <a:endParaRPr lang="en-US" altLang="ja-JP" dirty="0" smtClean="0"/>
          </a:p>
          <a:p>
            <a:pPr algn="ctr"/>
            <a:r>
              <a:rPr lang="ja-JP" altLang="en-US" sz="1200" dirty="0" smtClean="0"/>
              <a:t>（</a:t>
            </a:r>
            <a:r>
              <a:rPr lang="en-US" altLang="ja-JP" sz="1200" dirty="0" smtClean="0"/>
              <a:t>Venus Express </a:t>
            </a:r>
            <a:r>
              <a:rPr lang="ja-JP" altLang="en-US" sz="1200" b="1" u="sng" dirty="0" smtClean="0"/>
              <a:t>風速</a:t>
            </a:r>
            <a:r>
              <a:rPr lang="ja-JP" altLang="en-US" sz="1200" dirty="0" smtClean="0"/>
              <a:t>）</a:t>
            </a:r>
            <a:endParaRPr kumimoji="1" lang="ja-JP" altLang="en-US" sz="1200" dirty="0"/>
          </a:p>
        </p:txBody>
      </p:sp>
      <p:sp>
        <p:nvSpPr>
          <p:cNvPr id="67" name="右矢印 66"/>
          <p:cNvSpPr/>
          <p:nvPr/>
        </p:nvSpPr>
        <p:spPr bwMode="auto">
          <a:xfrm>
            <a:off x="755575" y="4149080"/>
            <a:ext cx="8016687" cy="337072"/>
          </a:xfrm>
          <a:prstGeom prst="rightArrow">
            <a:avLst>
              <a:gd name="adj1" fmla="val 17427"/>
              <a:gd name="adj2" fmla="val 5000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68" name="テキスト ボックス 67"/>
          <p:cNvSpPr txBox="1"/>
          <p:nvPr/>
        </p:nvSpPr>
        <p:spPr>
          <a:xfrm>
            <a:off x="103038" y="4149080"/>
            <a:ext cx="646331" cy="369332"/>
          </a:xfrm>
          <a:prstGeom prst="rect">
            <a:avLst/>
          </a:prstGeom>
          <a:noFill/>
        </p:spPr>
        <p:txBody>
          <a:bodyPr wrap="none" rtlCol="0">
            <a:spAutoFit/>
          </a:bodyPr>
          <a:lstStyle/>
          <a:p>
            <a:r>
              <a:rPr kumimoji="1" lang="ja-JP" altLang="en-US" dirty="0" smtClean="0"/>
              <a:t>時間</a:t>
            </a:r>
            <a:endParaRPr kumimoji="1" lang="ja-JP" altLang="en-US" dirty="0"/>
          </a:p>
        </p:txBody>
      </p:sp>
      <p:grpSp>
        <p:nvGrpSpPr>
          <p:cNvPr id="21" name="グループ化 20"/>
          <p:cNvGrpSpPr/>
          <p:nvPr/>
        </p:nvGrpSpPr>
        <p:grpSpPr>
          <a:xfrm>
            <a:off x="983128" y="5179105"/>
            <a:ext cx="2088232" cy="1630457"/>
            <a:chOff x="1199152" y="5196249"/>
            <a:chExt cx="2088232" cy="1630457"/>
          </a:xfrm>
        </p:grpSpPr>
        <p:pic>
          <p:nvPicPr>
            <p:cNvPr id="22" name="コンテンツ プレースホルダ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22391" y="6213459"/>
              <a:ext cx="793848" cy="613247"/>
            </a:xfrm>
            <a:prstGeom prst="rect">
              <a:avLst/>
            </a:prstGeom>
            <a:noFill/>
            <a:ln w="9525">
              <a:noFill/>
              <a:miter lim="800000"/>
              <a:headEnd/>
              <a:tailEnd/>
            </a:ln>
            <a:effectLst/>
          </p:spPr>
        </p:pic>
        <p:pic>
          <p:nvPicPr>
            <p:cNvPr id="24"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9152"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1074"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右矢印 25"/>
            <p:cNvSpPr/>
            <p:nvPr/>
          </p:nvSpPr>
          <p:spPr bwMode="auto">
            <a:xfrm>
              <a:off x="2114183" y="5381265"/>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27" name="下矢印 26"/>
            <p:cNvSpPr/>
            <p:nvPr/>
          </p:nvSpPr>
          <p:spPr bwMode="auto">
            <a:xfrm rot="10800000">
              <a:off x="2155462" y="5794799"/>
              <a:ext cx="141018" cy="364088"/>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28" name="テキスト ボックス 27"/>
            <p:cNvSpPr txBox="1"/>
            <p:nvPr/>
          </p:nvSpPr>
          <p:spPr>
            <a:xfrm>
              <a:off x="1545466" y="5805264"/>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grpSp>
        <p:nvGrpSpPr>
          <p:cNvPr id="29" name="グループ化 28"/>
          <p:cNvGrpSpPr/>
          <p:nvPr/>
        </p:nvGrpSpPr>
        <p:grpSpPr>
          <a:xfrm>
            <a:off x="4427984" y="5179105"/>
            <a:ext cx="2088232" cy="1630457"/>
            <a:chOff x="1199152" y="5196249"/>
            <a:chExt cx="2088232" cy="1630457"/>
          </a:xfrm>
        </p:grpSpPr>
        <p:pic>
          <p:nvPicPr>
            <p:cNvPr id="30" name="コンテンツ プレースホルダ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22391" y="6213459"/>
              <a:ext cx="793848" cy="613247"/>
            </a:xfrm>
            <a:prstGeom prst="rect">
              <a:avLst/>
            </a:prstGeom>
            <a:noFill/>
            <a:ln w="9525">
              <a:noFill/>
              <a:miter lim="800000"/>
              <a:headEnd/>
              <a:tailEnd/>
            </a:ln>
            <a:effectLst/>
          </p:spPr>
        </p:pic>
        <p:pic>
          <p:nvPicPr>
            <p:cNvPr id="31"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9152"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1074"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右矢印 32"/>
            <p:cNvSpPr/>
            <p:nvPr/>
          </p:nvSpPr>
          <p:spPr bwMode="auto">
            <a:xfrm>
              <a:off x="2114183" y="5381265"/>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4" name="下矢印 33"/>
            <p:cNvSpPr/>
            <p:nvPr/>
          </p:nvSpPr>
          <p:spPr bwMode="auto">
            <a:xfrm rot="10800000">
              <a:off x="2155462" y="5794799"/>
              <a:ext cx="141018" cy="364088"/>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5" name="テキスト ボックス 34"/>
            <p:cNvSpPr txBox="1"/>
            <p:nvPr/>
          </p:nvSpPr>
          <p:spPr>
            <a:xfrm>
              <a:off x="1545466" y="5805264"/>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grpSp>
        <p:nvGrpSpPr>
          <p:cNvPr id="36" name="グループ化 35"/>
          <p:cNvGrpSpPr/>
          <p:nvPr/>
        </p:nvGrpSpPr>
        <p:grpSpPr>
          <a:xfrm>
            <a:off x="7884368" y="5179105"/>
            <a:ext cx="2088232" cy="1630457"/>
            <a:chOff x="1199152" y="5196249"/>
            <a:chExt cx="2088232" cy="1630457"/>
          </a:xfrm>
        </p:grpSpPr>
        <p:pic>
          <p:nvPicPr>
            <p:cNvPr id="37" name="コンテンツ プレースホルダ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22391" y="6213459"/>
              <a:ext cx="793848" cy="613247"/>
            </a:xfrm>
            <a:prstGeom prst="rect">
              <a:avLst/>
            </a:prstGeom>
            <a:noFill/>
            <a:ln w="9525">
              <a:noFill/>
              <a:miter lim="800000"/>
              <a:headEnd/>
              <a:tailEnd/>
            </a:ln>
            <a:effectLst/>
          </p:spPr>
        </p:pic>
        <p:pic>
          <p:nvPicPr>
            <p:cNvPr id="38"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9152"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1074"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右矢印 39"/>
            <p:cNvSpPr/>
            <p:nvPr/>
          </p:nvSpPr>
          <p:spPr bwMode="auto">
            <a:xfrm>
              <a:off x="2114183" y="5381265"/>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41" name="下矢印 40"/>
            <p:cNvSpPr/>
            <p:nvPr/>
          </p:nvSpPr>
          <p:spPr bwMode="auto">
            <a:xfrm rot="10800000">
              <a:off x="2155462" y="5794799"/>
              <a:ext cx="141018" cy="364088"/>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44" name="テキスト ボックス 43"/>
            <p:cNvSpPr txBox="1"/>
            <p:nvPr/>
          </p:nvSpPr>
          <p:spPr>
            <a:xfrm>
              <a:off x="1545466" y="5805264"/>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grpSp>
        <p:nvGrpSpPr>
          <p:cNvPr id="11" name="グループ化 10"/>
          <p:cNvGrpSpPr/>
          <p:nvPr/>
        </p:nvGrpSpPr>
        <p:grpSpPr>
          <a:xfrm>
            <a:off x="2968930" y="4453014"/>
            <a:ext cx="1459054" cy="1733891"/>
            <a:chOff x="2968930" y="4451158"/>
            <a:chExt cx="1459054" cy="1733891"/>
          </a:xfrm>
        </p:grpSpPr>
        <p:sp>
          <p:nvSpPr>
            <p:cNvPr id="23" name="テキスト ボックス 22"/>
            <p:cNvSpPr txBox="1"/>
            <p:nvPr/>
          </p:nvSpPr>
          <p:spPr>
            <a:xfrm>
              <a:off x="2968930" y="4451158"/>
              <a:ext cx="1459054" cy="646331"/>
            </a:xfrm>
            <a:prstGeom prst="rect">
              <a:avLst/>
            </a:prstGeom>
            <a:noFill/>
          </p:spPr>
          <p:txBody>
            <a:bodyPr wrap="none" rtlCol="0">
              <a:spAutoFit/>
            </a:bodyPr>
            <a:lstStyle/>
            <a:p>
              <a:pPr algn="ctr"/>
              <a:r>
                <a:rPr lang="ja-JP" altLang="en-US" dirty="0" smtClean="0">
                  <a:solidFill>
                    <a:srgbClr val="0000FF"/>
                  </a:solidFill>
                </a:rPr>
                <a:t>モデルによる</a:t>
              </a:r>
              <a:endParaRPr lang="en-US" altLang="ja-JP" dirty="0" smtClean="0">
                <a:solidFill>
                  <a:srgbClr val="0000FF"/>
                </a:solidFill>
              </a:endParaRPr>
            </a:p>
            <a:p>
              <a:pPr algn="ctr"/>
              <a:r>
                <a:rPr lang="ja-JP" altLang="en-US" dirty="0" smtClean="0">
                  <a:solidFill>
                    <a:srgbClr val="0000FF"/>
                  </a:solidFill>
                </a:rPr>
                <a:t>時間発展</a:t>
              </a:r>
              <a:endParaRPr kumimoji="1" lang="ja-JP" altLang="en-US" dirty="0">
                <a:solidFill>
                  <a:srgbClr val="0000FF"/>
                </a:solidFill>
              </a:endParaRPr>
            </a:p>
          </p:txBody>
        </p:sp>
        <p:sp>
          <p:nvSpPr>
            <p:cNvPr id="49" name="ストライプ矢印 48"/>
            <p:cNvSpPr/>
            <p:nvPr/>
          </p:nvSpPr>
          <p:spPr bwMode="auto">
            <a:xfrm>
              <a:off x="3079185" y="5041646"/>
              <a:ext cx="1238545" cy="861604"/>
            </a:xfrm>
            <a:prstGeom prst="strip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10" name="テキスト ボックス 9"/>
            <p:cNvSpPr txBox="1"/>
            <p:nvPr/>
          </p:nvSpPr>
          <p:spPr>
            <a:xfrm>
              <a:off x="3200565" y="5877272"/>
              <a:ext cx="995785" cy="307777"/>
            </a:xfrm>
            <a:prstGeom prst="rect">
              <a:avLst/>
            </a:prstGeom>
            <a:noFill/>
          </p:spPr>
          <p:txBody>
            <a:bodyPr wrap="none" rtlCol="0">
              <a:spAutoFit/>
            </a:bodyPr>
            <a:lstStyle/>
            <a:p>
              <a:r>
                <a:rPr kumimoji="1" lang="en-US" altLang="ja-JP" sz="1400" dirty="0" smtClean="0"/>
                <a:t>1</a:t>
              </a:r>
              <a:r>
                <a:rPr lang="en-US" altLang="ja-JP" sz="1400" dirty="0" smtClean="0"/>
                <a:t>~24 </a:t>
              </a:r>
              <a:r>
                <a:rPr lang="ja-JP" altLang="en-US" sz="1400" dirty="0" smtClean="0"/>
                <a:t>時間</a:t>
              </a:r>
              <a:endParaRPr kumimoji="1" lang="ja-JP" altLang="en-US" sz="1400" dirty="0"/>
            </a:p>
          </p:txBody>
        </p:sp>
      </p:grpSp>
      <p:grpSp>
        <p:nvGrpSpPr>
          <p:cNvPr id="54" name="グループ化 53"/>
          <p:cNvGrpSpPr/>
          <p:nvPr/>
        </p:nvGrpSpPr>
        <p:grpSpPr>
          <a:xfrm>
            <a:off x="6425314" y="4453014"/>
            <a:ext cx="1459054" cy="1733891"/>
            <a:chOff x="2968930" y="4451158"/>
            <a:chExt cx="1459054" cy="1733891"/>
          </a:xfrm>
        </p:grpSpPr>
        <p:sp>
          <p:nvSpPr>
            <p:cNvPr id="55" name="テキスト ボックス 54"/>
            <p:cNvSpPr txBox="1"/>
            <p:nvPr/>
          </p:nvSpPr>
          <p:spPr>
            <a:xfrm>
              <a:off x="2968930" y="4451158"/>
              <a:ext cx="1459054" cy="646331"/>
            </a:xfrm>
            <a:prstGeom prst="rect">
              <a:avLst/>
            </a:prstGeom>
            <a:noFill/>
          </p:spPr>
          <p:txBody>
            <a:bodyPr wrap="none" rtlCol="0">
              <a:spAutoFit/>
            </a:bodyPr>
            <a:lstStyle/>
            <a:p>
              <a:pPr algn="ctr"/>
              <a:r>
                <a:rPr lang="ja-JP" altLang="en-US" dirty="0" smtClean="0">
                  <a:solidFill>
                    <a:srgbClr val="0000FF"/>
                  </a:solidFill>
                </a:rPr>
                <a:t>モデルによる</a:t>
              </a:r>
              <a:endParaRPr lang="en-US" altLang="ja-JP" dirty="0" smtClean="0">
                <a:solidFill>
                  <a:srgbClr val="0000FF"/>
                </a:solidFill>
              </a:endParaRPr>
            </a:p>
            <a:p>
              <a:pPr algn="ctr"/>
              <a:r>
                <a:rPr lang="ja-JP" altLang="en-US" dirty="0" smtClean="0">
                  <a:solidFill>
                    <a:srgbClr val="0000FF"/>
                  </a:solidFill>
                </a:rPr>
                <a:t>時間発展</a:t>
              </a:r>
              <a:endParaRPr kumimoji="1" lang="ja-JP" altLang="en-US" dirty="0">
                <a:solidFill>
                  <a:srgbClr val="0000FF"/>
                </a:solidFill>
              </a:endParaRPr>
            </a:p>
          </p:txBody>
        </p:sp>
        <p:sp>
          <p:nvSpPr>
            <p:cNvPr id="56" name="ストライプ矢印 55"/>
            <p:cNvSpPr/>
            <p:nvPr/>
          </p:nvSpPr>
          <p:spPr bwMode="auto">
            <a:xfrm>
              <a:off x="3079185" y="5041646"/>
              <a:ext cx="1238545" cy="861604"/>
            </a:xfrm>
            <a:prstGeom prst="strip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57" name="テキスト ボックス 56"/>
            <p:cNvSpPr txBox="1"/>
            <p:nvPr/>
          </p:nvSpPr>
          <p:spPr>
            <a:xfrm>
              <a:off x="3200565" y="5877272"/>
              <a:ext cx="995785" cy="307777"/>
            </a:xfrm>
            <a:prstGeom prst="rect">
              <a:avLst/>
            </a:prstGeom>
            <a:noFill/>
          </p:spPr>
          <p:txBody>
            <a:bodyPr wrap="none" rtlCol="0">
              <a:spAutoFit/>
            </a:bodyPr>
            <a:lstStyle/>
            <a:p>
              <a:r>
                <a:rPr kumimoji="1" lang="en-US" altLang="ja-JP" sz="1400" dirty="0" smtClean="0"/>
                <a:t>1</a:t>
              </a:r>
              <a:r>
                <a:rPr lang="en-US" altLang="ja-JP" sz="1400" dirty="0" smtClean="0"/>
                <a:t>~24 </a:t>
              </a:r>
              <a:r>
                <a:rPr lang="ja-JP" altLang="en-US" sz="1400" dirty="0" smtClean="0"/>
                <a:t>時間</a:t>
              </a:r>
              <a:endParaRPr kumimoji="1" lang="ja-JP" altLang="en-US" sz="1400" dirty="0"/>
            </a:p>
          </p:txBody>
        </p:sp>
      </p:grpSp>
      <p:sp>
        <p:nvSpPr>
          <p:cNvPr id="60" name="ストライプ矢印 59"/>
          <p:cNvSpPr/>
          <p:nvPr/>
        </p:nvSpPr>
        <p:spPr bwMode="auto">
          <a:xfrm>
            <a:off x="-377199" y="5043502"/>
            <a:ext cx="1238545" cy="861604"/>
          </a:xfrm>
          <a:prstGeom prst="strip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Tree>
    <p:extLst>
      <p:ext uri="{BB962C8B-B14F-4D97-AF65-F5344CB8AC3E}">
        <p14:creationId xmlns:p14="http://schemas.microsoft.com/office/powerpoint/2010/main" val="3579519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世界初の金星大気データ</a:t>
            </a:r>
            <a:r>
              <a:rPr kumimoji="1" lang="ja-JP" altLang="en-US" smtClean="0"/>
              <a:t>同化実験</a:t>
            </a:r>
            <a:endParaRPr kumimoji="1" lang="ja-JP" altLang="en-US" dirty="0"/>
          </a:p>
        </p:txBody>
      </p:sp>
      <p:sp>
        <p:nvSpPr>
          <p:cNvPr id="8" name="コンテンツ プレースホルダー 7"/>
          <p:cNvSpPr>
            <a:spLocks noGrp="1"/>
          </p:cNvSpPr>
          <p:nvPr>
            <p:ph idx="1"/>
          </p:nvPr>
        </p:nvSpPr>
        <p:spPr/>
        <p:txBody>
          <a:bodyPr>
            <a:normAutofit fontScale="92500" lnSpcReduction="20000"/>
          </a:bodyPr>
          <a:lstStyle/>
          <a:p>
            <a:r>
              <a:rPr kumimoji="1" lang="ja-JP" altLang="en-US" dirty="0" smtClean="0"/>
              <a:t>モデルに </a:t>
            </a:r>
            <a:r>
              <a:rPr kumimoji="1" lang="en-US" altLang="ja-JP" dirty="0" smtClean="0"/>
              <a:t>Venus Express </a:t>
            </a:r>
            <a:r>
              <a:rPr kumimoji="1" lang="ja-JP" altLang="en-US" dirty="0" smtClean="0"/>
              <a:t>によって観測された高度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高度 </a:t>
            </a:r>
            <a:r>
              <a:rPr lang="en-US" altLang="ja-JP" dirty="0" smtClean="0"/>
              <a:t>70 km </a:t>
            </a:r>
            <a:r>
              <a:rPr lang="ja-JP" altLang="en-US" dirty="0" smtClean="0"/>
              <a:t>の風速データのみでも</a:t>
            </a:r>
            <a:r>
              <a:rPr lang="ja-JP" altLang="en-US" dirty="0"/>
              <a:t>、</a:t>
            </a:r>
            <a:r>
              <a:rPr lang="ja-JP" altLang="en-US" dirty="0" smtClean="0"/>
              <a:t>モデルはもっともらしい波動（熱潮汐波）を表現</a:t>
            </a:r>
            <a:endParaRPr lang="en-US" altLang="ja-JP" dirty="0" smtClean="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a:p>
          <a:p>
            <a:pPr marL="0" indent="0">
              <a:buNone/>
            </a:pPr>
            <a:r>
              <a:rPr lang="ja-JP" altLang="en-US" dirty="0" smtClean="0"/>
              <a:t>　</a:t>
            </a:r>
            <a:endParaRPr kumimoji="1" lang="ja-JP" altLang="en-US" dirty="0"/>
          </a:p>
        </p:txBody>
      </p:sp>
      <p:pic>
        <p:nvPicPr>
          <p:cNvPr id="4" name="Picture 3" descr="vvex-fig3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979" y="2924944"/>
            <a:ext cx="3451860" cy="345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vex-fig3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180065"/>
            <a:ext cx="4303395"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84880" y="6215220"/>
            <a:ext cx="9023624" cy="646331"/>
          </a:xfrm>
          <a:prstGeom prst="rect">
            <a:avLst/>
          </a:prstGeom>
          <a:noFill/>
        </p:spPr>
        <p:txBody>
          <a:bodyPr wrap="none" rtlCol="0">
            <a:spAutoFit/>
          </a:bodyPr>
          <a:lstStyle/>
          <a:p>
            <a:r>
              <a:rPr lang="ja-JP" altLang="en-US" dirty="0" smtClean="0"/>
              <a:t>データ同化で表現された大気波動（熱潮汐波）</a:t>
            </a:r>
            <a:r>
              <a:rPr lang="en-US" altLang="ja-JP" dirty="0" smtClean="0"/>
              <a:t>: </a:t>
            </a:r>
          </a:p>
          <a:p>
            <a:r>
              <a:rPr lang="ja-JP" altLang="en-US" dirty="0" smtClean="0"/>
              <a:t>（左図）緯度</a:t>
            </a:r>
            <a:r>
              <a:rPr lang="en-US" altLang="ja-JP" dirty="0" smtClean="0"/>
              <a:t>―</a:t>
            </a:r>
            <a:r>
              <a:rPr lang="ja-JP" altLang="en-US" dirty="0" smtClean="0"/>
              <a:t>経度分布（色は温度）、</a:t>
            </a:r>
            <a:r>
              <a:rPr lang="ja-JP" altLang="en-US" dirty="0"/>
              <a:t>（右図）</a:t>
            </a:r>
            <a:r>
              <a:rPr lang="ja-JP" altLang="en-US" dirty="0" smtClean="0"/>
              <a:t>経度</a:t>
            </a:r>
            <a:r>
              <a:rPr lang="ja-JP" altLang="en-US" dirty="0" err="1" smtClean="0"/>
              <a:t>ー</a:t>
            </a:r>
            <a:r>
              <a:rPr lang="ja-JP" altLang="en-US" dirty="0" smtClean="0"/>
              <a:t>高度分布（色は温度、等値線は東西風）</a:t>
            </a:r>
            <a:endParaRPr lang="en-US" altLang="ja-JP" dirty="0"/>
          </a:p>
        </p:txBody>
      </p:sp>
    </p:spTree>
    <p:extLst>
      <p:ext uri="{BB962C8B-B14F-4D97-AF65-F5344CB8AC3E}">
        <p14:creationId xmlns:p14="http://schemas.microsoft.com/office/powerpoint/2010/main" val="45361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今後の展望</a:t>
            </a:r>
            <a:endParaRPr kumimoji="1" lang="ja-JP" altLang="en-US" dirty="0"/>
          </a:p>
        </p:txBody>
      </p:sp>
      <p:sp>
        <p:nvSpPr>
          <p:cNvPr id="7" name="コンテンツ プレースホルダー 6"/>
          <p:cNvSpPr>
            <a:spLocks noGrp="1"/>
          </p:cNvSpPr>
          <p:nvPr>
            <p:ph idx="1"/>
          </p:nvPr>
        </p:nvSpPr>
        <p:spPr/>
        <p:txBody>
          <a:bodyPr>
            <a:normAutofit fontScale="77500" lnSpcReduction="20000"/>
          </a:bodyPr>
          <a:lstStyle/>
          <a:p>
            <a:r>
              <a:rPr lang="ja-JP" altLang="en-US" dirty="0" smtClean="0"/>
              <a:t>「あかつき」データの同化</a:t>
            </a:r>
            <a:r>
              <a:rPr lang="ja-JP" altLang="en-US" dirty="0"/>
              <a:t>に</a:t>
            </a:r>
            <a:r>
              <a:rPr lang="ja-JP" altLang="en-US" dirty="0" smtClean="0"/>
              <a:t>よる世界初の金星客観</a:t>
            </a:r>
            <a:r>
              <a:rPr lang="ja-JP" altLang="en-US" dirty="0"/>
              <a:t>解析</a:t>
            </a:r>
            <a:r>
              <a:rPr lang="ja-JP" altLang="en-US" dirty="0" smtClean="0"/>
              <a:t>プロダクト作成</a:t>
            </a:r>
            <a:endParaRPr lang="ja-JP" altLang="en-US" dirty="0"/>
          </a:p>
          <a:p>
            <a:pPr lvl="1"/>
            <a:r>
              <a:rPr lang="ja-JP" altLang="en-US" dirty="0"/>
              <a:t>あかつきの高頻度、多高度の気象観測データ</a:t>
            </a:r>
          </a:p>
          <a:p>
            <a:pPr lvl="1"/>
            <a:r>
              <a:rPr lang="ja-JP" altLang="en-US" dirty="0" smtClean="0"/>
              <a:t>改良した金星</a:t>
            </a:r>
            <a:r>
              <a:rPr lang="en-US" altLang="ja-JP" dirty="0" smtClean="0"/>
              <a:t>AFES</a:t>
            </a:r>
            <a:r>
              <a:rPr lang="ja-JP" altLang="en-US" dirty="0" smtClean="0"/>
              <a:t>（日</a:t>
            </a:r>
            <a:r>
              <a:rPr lang="ja-JP" altLang="en-US" dirty="0"/>
              <a:t>変化加熱成分を</a:t>
            </a:r>
            <a:r>
              <a:rPr lang="ja-JP" altLang="en-US" dirty="0" smtClean="0"/>
              <a:t>入り）へのデータ同化</a:t>
            </a:r>
            <a:endParaRPr lang="ja-JP" altLang="en-US" dirty="0"/>
          </a:p>
          <a:p>
            <a:endParaRPr kumimoji="1" lang="en-US" altLang="ja-JP" dirty="0" smtClean="0"/>
          </a:p>
          <a:p>
            <a:endParaRPr lang="en-US" altLang="ja-JP" dirty="0"/>
          </a:p>
          <a:p>
            <a:endParaRPr kumimoji="1" lang="en-US" altLang="ja-JP" dirty="0" smtClean="0"/>
          </a:p>
          <a:p>
            <a:endParaRPr kumimoji="1" lang="en-US" altLang="ja-JP" dirty="0" smtClean="0"/>
          </a:p>
          <a:p>
            <a:endParaRPr lang="en-US" altLang="ja-JP" dirty="0"/>
          </a:p>
          <a:p>
            <a:endParaRPr kumimoji="1" lang="en-US" altLang="ja-JP" dirty="0" smtClean="0"/>
          </a:p>
          <a:p>
            <a:endParaRPr kumimoji="1" lang="en-US" altLang="ja-JP" dirty="0" smtClean="0"/>
          </a:p>
          <a:p>
            <a:pPr marL="0" indent="0">
              <a:buNone/>
            </a:pPr>
            <a:r>
              <a:rPr lang="en-US" altLang="ja-JP" dirty="0"/>
              <a:t> </a:t>
            </a:r>
            <a:endParaRPr kumimoji="1" lang="ja-JP" altLang="en-US" dirty="0"/>
          </a:p>
        </p:txBody>
      </p:sp>
      <p:pic>
        <p:nvPicPr>
          <p:cNvPr id="4" name="コンテンツ プレースホルダー 7"/>
          <p:cNvPicPr>
            <a:picLocks noChangeAspect="1"/>
          </p:cNvPicPr>
          <p:nvPr/>
        </p:nvPicPr>
        <p:blipFill rotWithShape="1">
          <a:blip r:embed="rId2">
            <a:extLst>
              <a:ext uri="{28A0092B-C50C-407E-A947-70E740481C1C}">
                <a14:useLocalDpi xmlns:a14="http://schemas.microsoft.com/office/drawing/2010/main" val="0"/>
              </a:ext>
            </a:extLst>
          </a:blip>
          <a:srcRect b="21037"/>
          <a:stretch/>
        </p:blipFill>
        <p:spPr bwMode="auto">
          <a:xfrm>
            <a:off x="251520" y="2901091"/>
            <a:ext cx="8754500" cy="3888432"/>
          </a:xfrm>
          <a:prstGeom prst="rect">
            <a:avLst/>
          </a:prstGeom>
          <a:noFill/>
          <a:ln w="9525">
            <a:noFill/>
            <a:miter lim="800000"/>
            <a:headEnd/>
            <a:tailEnd/>
          </a:ln>
        </p:spPr>
      </p:pic>
    </p:spTree>
    <p:extLst>
      <p:ext uri="{BB962C8B-B14F-4D97-AF65-F5344CB8AC3E}">
        <p14:creationId xmlns:p14="http://schemas.microsoft.com/office/powerpoint/2010/main" val="4091147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43114</TotalTime>
  <Words>723</Words>
  <Application>Microsoft Office PowerPoint</Application>
  <PresentationFormat>画面に合わせる (4:3)</PresentationFormat>
  <Paragraphs>144</Paragraphs>
  <Slides>10</Slides>
  <Notes>1</Notes>
  <HiddenSlides>0</HiddenSlides>
  <MMClips>1</MMClips>
  <ScaleCrop>false</ScaleCrop>
  <HeadingPairs>
    <vt:vector size="8" baseType="variant">
      <vt:variant>
        <vt:lpstr>使用されているフォント</vt:lpstr>
      </vt:variant>
      <vt:variant>
        <vt:i4>9</vt:i4>
      </vt:variant>
      <vt:variant>
        <vt:lpstr>テーマ</vt:lpstr>
      </vt:variant>
      <vt:variant>
        <vt:i4>2</vt:i4>
      </vt:variant>
      <vt:variant>
        <vt:lpstr>埋め込まれた OLE サーバー</vt:lpstr>
      </vt:variant>
      <vt:variant>
        <vt:i4>2</vt:i4>
      </vt:variant>
      <vt:variant>
        <vt:lpstr>スライド タイトル</vt:lpstr>
      </vt:variant>
      <vt:variant>
        <vt:i4>10</vt:i4>
      </vt:variant>
    </vt:vector>
  </HeadingPairs>
  <TitlesOfParts>
    <vt:vector size="23" baseType="lpstr">
      <vt:lpstr>Helvetica Neue</vt:lpstr>
      <vt:lpstr>ＭＳ Ｐゴシック</vt:lpstr>
      <vt:lpstr>小塚ゴシック Pro R</vt:lpstr>
      <vt:lpstr>游ゴシック</vt:lpstr>
      <vt:lpstr>游ゴシック Light</vt:lpstr>
      <vt:lpstr>Arial</vt:lpstr>
      <vt:lpstr>Calibri</vt:lpstr>
      <vt:lpstr>Calibri Light</vt:lpstr>
      <vt:lpstr>Times New Roman</vt:lpstr>
      <vt:lpstr>1_標準デザイン</vt:lpstr>
      <vt:lpstr>3_Office テーマ</vt:lpstr>
      <vt:lpstr>Photo Editor Photo</vt:lpstr>
      <vt:lpstr>ビットマップ イメージ</vt:lpstr>
      <vt:lpstr>AFESによる惑星大気研究:  金星大気大循環と「あかつき」データ同化に向けての試み </vt:lpstr>
      <vt:lpstr>自己紹介</vt:lpstr>
      <vt:lpstr>プロジェクト概要</vt:lpstr>
      <vt:lpstr>本日の話題</vt:lpstr>
      <vt:lpstr>金星の特徴</vt:lpstr>
      <vt:lpstr>AFES 金星計算による 金星大気スーパーローテーション の再現</vt:lpstr>
      <vt:lpstr>データ同化</vt:lpstr>
      <vt:lpstr>世界初の金星大気データ同化実験</vt:lpstr>
      <vt:lpstr>今後の展望</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AFES-VENUS</dc:title>
  <dc:creator>杉本　憲彦</dc:creator>
  <cp:lastModifiedBy>yot</cp:lastModifiedBy>
  <cp:revision>666</cp:revision>
  <cp:lastPrinted>2018-04-02T08:35:24Z</cp:lastPrinted>
  <dcterms:created xsi:type="dcterms:W3CDTF">2007-07-26T00:24:50Z</dcterms:created>
  <dcterms:modified xsi:type="dcterms:W3CDTF">2018-04-14T10:56:54Z</dcterms:modified>
</cp:coreProperties>
</file>