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8.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9.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0.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8" r:id="rId1"/>
    <p:sldMasterId id="2147483822" r:id="rId2"/>
    <p:sldMasterId id="2147483847" r:id="rId3"/>
    <p:sldMasterId id="2147483947" r:id="rId4"/>
    <p:sldMasterId id="2147483959" r:id="rId5"/>
    <p:sldMasterId id="2147483985" r:id="rId6"/>
    <p:sldMasterId id="2147484021" r:id="rId7"/>
    <p:sldMasterId id="2147484036" r:id="rId8"/>
    <p:sldMasterId id="2147484051" r:id="rId9"/>
    <p:sldMasterId id="2147484066" r:id="rId10"/>
    <p:sldMasterId id="2147484081" r:id="rId11"/>
  </p:sldMasterIdLst>
  <p:notesMasterIdLst>
    <p:notesMasterId r:id="rId85"/>
  </p:notesMasterIdLst>
  <p:handoutMasterIdLst>
    <p:handoutMasterId r:id="rId86"/>
  </p:handoutMasterIdLst>
  <p:sldIdLst>
    <p:sldId id="800" r:id="rId12"/>
    <p:sldId id="846" r:id="rId13"/>
    <p:sldId id="852" r:id="rId14"/>
    <p:sldId id="850" r:id="rId15"/>
    <p:sldId id="854" r:id="rId16"/>
    <p:sldId id="861" r:id="rId17"/>
    <p:sldId id="857" r:id="rId18"/>
    <p:sldId id="839" r:id="rId19"/>
    <p:sldId id="858" r:id="rId20"/>
    <p:sldId id="842" r:id="rId21"/>
    <p:sldId id="843" r:id="rId22"/>
    <p:sldId id="844" r:id="rId23"/>
    <p:sldId id="859" r:id="rId24"/>
    <p:sldId id="860" r:id="rId25"/>
    <p:sldId id="853" r:id="rId26"/>
    <p:sldId id="855" r:id="rId27"/>
    <p:sldId id="849" r:id="rId28"/>
    <p:sldId id="847" r:id="rId29"/>
    <p:sldId id="848" r:id="rId30"/>
    <p:sldId id="773" r:id="rId31"/>
    <p:sldId id="803" r:id="rId32"/>
    <p:sldId id="810" r:id="rId33"/>
    <p:sldId id="805" r:id="rId34"/>
    <p:sldId id="808" r:id="rId35"/>
    <p:sldId id="806" r:id="rId36"/>
    <p:sldId id="807" r:id="rId37"/>
    <p:sldId id="728" r:id="rId38"/>
    <p:sldId id="729" r:id="rId39"/>
    <p:sldId id="734" r:id="rId40"/>
    <p:sldId id="827" r:id="rId41"/>
    <p:sldId id="819" r:id="rId42"/>
    <p:sldId id="820" r:id="rId43"/>
    <p:sldId id="828" r:id="rId44"/>
    <p:sldId id="829" r:id="rId45"/>
    <p:sldId id="830" r:id="rId46"/>
    <p:sldId id="831" r:id="rId47"/>
    <p:sldId id="832" r:id="rId48"/>
    <p:sldId id="834" r:id="rId49"/>
    <p:sldId id="836" r:id="rId50"/>
    <p:sldId id="833" r:id="rId51"/>
    <p:sldId id="835" r:id="rId52"/>
    <p:sldId id="737" r:id="rId53"/>
    <p:sldId id="816" r:id="rId54"/>
    <p:sldId id="817" r:id="rId55"/>
    <p:sldId id="818" r:id="rId56"/>
    <p:sldId id="821" r:id="rId57"/>
    <p:sldId id="824" r:id="rId58"/>
    <p:sldId id="825" r:id="rId59"/>
    <p:sldId id="735" r:id="rId60"/>
    <p:sldId id="714" r:id="rId61"/>
    <p:sldId id="759" r:id="rId62"/>
    <p:sldId id="760" r:id="rId63"/>
    <p:sldId id="761" r:id="rId64"/>
    <p:sldId id="762" r:id="rId65"/>
    <p:sldId id="763" r:id="rId66"/>
    <p:sldId id="764" r:id="rId67"/>
    <p:sldId id="765" r:id="rId68"/>
    <p:sldId id="766" r:id="rId69"/>
    <p:sldId id="768" r:id="rId70"/>
    <p:sldId id="769" r:id="rId71"/>
    <p:sldId id="770" r:id="rId72"/>
    <p:sldId id="776" r:id="rId73"/>
    <p:sldId id="777" r:id="rId74"/>
    <p:sldId id="778" r:id="rId75"/>
    <p:sldId id="811" r:id="rId76"/>
    <p:sldId id="812" r:id="rId77"/>
    <p:sldId id="813" r:id="rId78"/>
    <p:sldId id="814" r:id="rId79"/>
    <p:sldId id="815" r:id="rId80"/>
    <p:sldId id="715" r:id="rId81"/>
    <p:sldId id="716" r:id="rId82"/>
    <p:sldId id="717" r:id="rId83"/>
    <p:sldId id="718" r:id="rId84"/>
  </p:sldIdLst>
  <p:sldSz cx="9144000" cy="6858000" type="screen4x3"/>
  <p:notesSz cx="6797675" cy="99266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6"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00FF"/>
    <a:srgbClr val="FFCC00"/>
    <a:srgbClr val="00FF00"/>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5758FB7-9AC5-4552-8A53-C91805E547FA}" styleName="テーマ スタイル 1 - アクセント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7853C-536D-4A76-A0AE-DD22124D55A5}" styleName="テーマ スタイル 1 - アクセント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テーマ スタイル 1 - アクセント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8FB837D-C827-4EFA-A057-4D05807E0F7C}" styleName="テーマ スタイル 1 - アクセント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DCAF9ED-07DC-4A11-8D7F-57B35C25682E}" styleName="中間スタイル 1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9" autoAdjust="0"/>
    <p:restoredTop sz="94494" autoAdjust="0"/>
  </p:normalViewPr>
  <p:slideViewPr>
    <p:cSldViewPr>
      <p:cViewPr varScale="1">
        <p:scale>
          <a:sx n="41" d="100"/>
          <a:sy n="41" d="100"/>
        </p:scale>
        <p:origin x="500" y="36"/>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notesViewPr>
    <p:cSldViewPr>
      <p:cViewPr>
        <p:scale>
          <a:sx n="110" d="100"/>
          <a:sy n="110" d="100"/>
        </p:scale>
        <p:origin x="-1422" y="3366"/>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theme" Target="theme/theme1.xml"/><Relationship Id="rId16" Type="http://schemas.openxmlformats.org/officeDocument/2006/relationships/slide" Target="slides/slide5.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5" Type="http://schemas.openxmlformats.org/officeDocument/2006/relationships/slideMaster" Target="slideMasters/slideMaster5.xml"/><Relationship Id="rId90" Type="http://schemas.openxmlformats.org/officeDocument/2006/relationships/tableStyles" Target="tableStyles.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slide" Target="slides/slide69.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7" Type="http://schemas.openxmlformats.org/officeDocument/2006/relationships/slideMaster" Target="slideMasters/slideMaster7.xml"/><Relationship Id="rId71" Type="http://schemas.openxmlformats.org/officeDocument/2006/relationships/slide" Target="slides/slide60.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presProps" Target="presProps.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image" Target="../media/image13.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image" Target="../media/image13.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image" Target="../media/image1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2" y="0"/>
            <a:ext cx="2946246" cy="496732"/>
          </a:xfrm>
          <a:prstGeom prst="rect">
            <a:avLst/>
          </a:prstGeom>
        </p:spPr>
        <p:txBody>
          <a:bodyPr vert="horz" lIns="92098" tIns="46048" rIns="92098" bIns="46048" rtlCol="0"/>
          <a:lstStyle>
            <a:lvl1pPr algn="l">
              <a:defRPr sz="1200"/>
            </a:lvl1pPr>
          </a:lstStyle>
          <a:p>
            <a:endParaRPr kumimoji="1" lang="ja-JP" altLang="en-US"/>
          </a:p>
        </p:txBody>
      </p:sp>
      <p:sp>
        <p:nvSpPr>
          <p:cNvPr id="3" name="日付プレースホルダ 2"/>
          <p:cNvSpPr>
            <a:spLocks noGrp="1"/>
          </p:cNvSpPr>
          <p:nvPr>
            <p:ph type="dt" sz="quarter" idx="1"/>
          </p:nvPr>
        </p:nvSpPr>
        <p:spPr>
          <a:xfrm>
            <a:off x="3849829" y="0"/>
            <a:ext cx="2946245" cy="496732"/>
          </a:xfrm>
          <a:prstGeom prst="rect">
            <a:avLst/>
          </a:prstGeom>
        </p:spPr>
        <p:txBody>
          <a:bodyPr vert="horz" lIns="92098" tIns="46048" rIns="92098" bIns="46048" rtlCol="0"/>
          <a:lstStyle>
            <a:lvl1pPr algn="r">
              <a:defRPr sz="1200"/>
            </a:lvl1pPr>
          </a:lstStyle>
          <a:p>
            <a:fld id="{8F48E55F-EB49-40AE-90D8-1A46279EC365}" type="datetimeFigureOut">
              <a:rPr kumimoji="1" lang="ja-JP" altLang="en-US" smtClean="0"/>
              <a:pPr/>
              <a:t>2018/4/12</a:t>
            </a:fld>
            <a:endParaRPr kumimoji="1" lang="ja-JP" altLang="en-US"/>
          </a:p>
        </p:txBody>
      </p:sp>
      <p:sp>
        <p:nvSpPr>
          <p:cNvPr id="4" name="フッター プレースホルダ 3"/>
          <p:cNvSpPr>
            <a:spLocks noGrp="1"/>
          </p:cNvSpPr>
          <p:nvPr>
            <p:ph type="ftr" sz="quarter" idx="2"/>
          </p:nvPr>
        </p:nvSpPr>
        <p:spPr>
          <a:xfrm>
            <a:off x="2" y="9428312"/>
            <a:ext cx="2946246" cy="496731"/>
          </a:xfrm>
          <a:prstGeom prst="rect">
            <a:avLst/>
          </a:prstGeom>
        </p:spPr>
        <p:txBody>
          <a:bodyPr vert="horz" lIns="92098" tIns="46048" rIns="92098" bIns="46048" rtlCol="0" anchor="b"/>
          <a:lstStyle>
            <a:lvl1pPr algn="l">
              <a:defRPr sz="1200"/>
            </a:lvl1pPr>
          </a:lstStyle>
          <a:p>
            <a:endParaRPr kumimoji="1" lang="ja-JP" altLang="en-US"/>
          </a:p>
        </p:txBody>
      </p:sp>
      <p:sp>
        <p:nvSpPr>
          <p:cNvPr id="5" name="スライド番号プレースホルダ 4"/>
          <p:cNvSpPr>
            <a:spLocks noGrp="1"/>
          </p:cNvSpPr>
          <p:nvPr>
            <p:ph type="sldNum" sz="quarter" idx="3"/>
          </p:nvPr>
        </p:nvSpPr>
        <p:spPr>
          <a:xfrm>
            <a:off x="3849829" y="9428312"/>
            <a:ext cx="2946245" cy="496731"/>
          </a:xfrm>
          <a:prstGeom prst="rect">
            <a:avLst/>
          </a:prstGeom>
        </p:spPr>
        <p:txBody>
          <a:bodyPr vert="horz" lIns="92098" tIns="46048" rIns="92098" bIns="46048" rtlCol="0" anchor="b"/>
          <a:lstStyle>
            <a:lvl1pPr algn="r">
              <a:defRPr sz="1200"/>
            </a:lvl1pPr>
          </a:lstStyle>
          <a:p>
            <a:fld id="{AA1F4EBA-B398-47E9-919D-337F180ED529}" type="slidenum">
              <a:rPr kumimoji="1" lang="ja-JP" altLang="en-US" smtClean="0"/>
              <a:pPr/>
              <a:t>‹#›</a:t>
            </a:fld>
            <a:endParaRPr kumimoji="1" lang="ja-JP" altLang="en-US"/>
          </a:p>
        </p:txBody>
      </p:sp>
    </p:spTree>
    <p:extLst>
      <p:ext uri="{BB962C8B-B14F-4D97-AF65-F5344CB8AC3E}">
        <p14:creationId xmlns:p14="http://schemas.microsoft.com/office/powerpoint/2010/main" val="7950542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2"/>
            <a:ext cx="2945660" cy="496332"/>
          </a:xfrm>
          <a:prstGeom prst="rect">
            <a:avLst/>
          </a:prstGeom>
        </p:spPr>
        <p:txBody>
          <a:bodyPr vert="horz" lIns="92098" tIns="46048" rIns="92098" bIns="46048" rtlCol="0"/>
          <a:lstStyle>
            <a:lvl1pPr algn="l">
              <a:defRPr sz="1200"/>
            </a:lvl1pPr>
          </a:lstStyle>
          <a:p>
            <a:endParaRPr kumimoji="1" lang="ja-JP" altLang="en-US"/>
          </a:p>
        </p:txBody>
      </p:sp>
      <p:sp>
        <p:nvSpPr>
          <p:cNvPr id="3" name="日付プレースホルダ 2"/>
          <p:cNvSpPr>
            <a:spLocks noGrp="1"/>
          </p:cNvSpPr>
          <p:nvPr>
            <p:ph type="dt" idx="1"/>
          </p:nvPr>
        </p:nvSpPr>
        <p:spPr>
          <a:xfrm>
            <a:off x="3850443" y="2"/>
            <a:ext cx="2945660" cy="496332"/>
          </a:xfrm>
          <a:prstGeom prst="rect">
            <a:avLst/>
          </a:prstGeom>
        </p:spPr>
        <p:txBody>
          <a:bodyPr vert="horz" lIns="92098" tIns="46048" rIns="92098" bIns="46048" rtlCol="0"/>
          <a:lstStyle>
            <a:lvl1pPr algn="r">
              <a:defRPr sz="1200"/>
            </a:lvl1pPr>
          </a:lstStyle>
          <a:p>
            <a:fld id="{8D204D19-0FA7-4B0D-9A15-4564F6FB3349}" type="datetimeFigureOut">
              <a:rPr kumimoji="1" lang="ja-JP" altLang="en-US" smtClean="0"/>
              <a:pPr/>
              <a:t>2018/4/12</a:t>
            </a:fld>
            <a:endParaRPr kumimoji="1" lang="ja-JP" altLang="en-US"/>
          </a:p>
        </p:txBody>
      </p:sp>
      <p:sp>
        <p:nvSpPr>
          <p:cNvPr id="4" name="スライド イメージ プレースホルダ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2098" tIns="46048" rIns="92098" bIns="46048" rtlCol="0" anchor="ctr"/>
          <a:lstStyle/>
          <a:p>
            <a:endParaRPr lang="ja-JP" altLang="en-US"/>
          </a:p>
        </p:txBody>
      </p:sp>
      <p:sp>
        <p:nvSpPr>
          <p:cNvPr id="5" name="ノート プレースホルダ 4"/>
          <p:cNvSpPr>
            <a:spLocks noGrp="1"/>
          </p:cNvSpPr>
          <p:nvPr>
            <p:ph type="body" sz="quarter" idx="3"/>
          </p:nvPr>
        </p:nvSpPr>
        <p:spPr>
          <a:xfrm>
            <a:off x="679768" y="4715155"/>
            <a:ext cx="5438140" cy="4466987"/>
          </a:xfrm>
          <a:prstGeom prst="rect">
            <a:avLst/>
          </a:prstGeom>
        </p:spPr>
        <p:txBody>
          <a:bodyPr vert="horz" lIns="92098" tIns="46048" rIns="92098" bIns="46048"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0" y="9428585"/>
            <a:ext cx="2945660" cy="496332"/>
          </a:xfrm>
          <a:prstGeom prst="rect">
            <a:avLst/>
          </a:prstGeom>
        </p:spPr>
        <p:txBody>
          <a:bodyPr vert="horz" lIns="92098" tIns="46048" rIns="92098" bIns="46048"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50443" y="9428585"/>
            <a:ext cx="2945660" cy="496332"/>
          </a:xfrm>
          <a:prstGeom prst="rect">
            <a:avLst/>
          </a:prstGeom>
        </p:spPr>
        <p:txBody>
          <a:bodyPr vert="horz" lIns="92098" tIns="46048" rIns="92098" bIns="46048" rtlCol="0" anchor="b"/>
          <a:lstStyle>
            <a:lvl1pPr algn="r">
              <a:defRPr sz="1200"/>
            </a:lvl1pPr>
          </a:lstStyle>
          <a:p>
            <a:fld id="{D891C9BD-3881-4ADF-9330-47D4C7FB77A8}" type="slidenum">
              <a:rPr kumimoji="1" lang="ja-JP" altLang="en-US" smtClean="0"/>
              <a:pPr/>
              <a:t>‹#›</a:t>
            </a:fld>
            <a:endParaRPr kumimoji="1" lang="ja-JP" altLang="en-US"/>
          </a:p>
        </p:txBody>
      </p:sp>
    </p:spTree>
    <p:extLst>
      <p:ext uri="{BB962C8B-B14F-4D97-AF65-F5344CB8AC3E}">
        <p14:creationId xmlns:p14="http://schemas.microsoft.com/office/powerpoint/2010/main" val="288824719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891C9BD-3881-4ADF-9330-47D4C7FB77A8}" type="slidenum">
              <a:rPr kumimoji="1" lang="ja-JP" altLang="en-US" smtClean="0"/>
              <a:pPr/>
              <a:t>1</a:t>
            </a:fld>
            <a:endParaRPr kumimoji="1" lang="ja-JP" altLang="en-US"/>
          </a:p>
        </p:txBody>
      </p:sp>
    </p:spTree>
    <p:extLst>
      <p:ext uri="{BB962C8B-B14F-4D97-AF65-F5344CB8AC3E}">
        <p14:creationId xmlns:p14="http://schemas.microsoft.com/office/powerpoint/2010/main" val="14737322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sz="2500">
                <a:solidFill>
                  <a:schemeClr val="tx1"/>
                </a:solidFill>
                <a:latin typeface="Arial" charset="0"/>
                <a:ea typeface="ＭＳ Ｐゴシック" pitchFamily="-48" charset="-128"/>
              </a:defRPr>
            </a:lvl1pPr>
            <a:lvl2pPr marL="769993" indent="-296151" eaLnBrk="0" hangingPunct="0">
              <a:defRPr kumimoji="1" sz="2500">
                <a:solidFill>
                  <a:schemeClr val="tx1"/>
                </a:solidFill>
                <a:latin typeface="Arial" charset="0"/>
                <a:ea typeface="ＭＳ Ｐゴシック" pitchFamily="-48" charset="-128"/>
              </a:defRPr>
            </a:lvl2pPr>
            <a:lvl3pPr marL="1184605" indent="-236921" eaLnBrk="0" hangingPunct="0">
              <a:defRPr kumimoji="1" sz="2500">
                <a:solidFill>
                  <a:schemeClr val="tx1"/>
                </a:solidFill>
                <a:latin typeface="Arial" charset="0"/>
                <a:ea typeface="ＭＳ Ｐゴシック" pitchFamily="-48" charset="-128"/>
              </a:defRPr>
            </a:lvl3pPr>
            <a:lvl4pPr marL="1658447" indent="-236921" eaLnBrk="0" hangingPunct="0">
              <a:defRPr kumimoji="1" sz="2500">
                <a:solidFill>
                  <a:schemeClr val="tx1"/>
                </a:solidFill>
                <a:latin typeface="Arial" charset="0"/>
                <a:ea typeface="ＭＳ Ｐゴシック" pitchFamily="-48" charset="-128"/>
              </a:defRPr>
            </a:lvl4pPr>
            <a:lvl5pPr marL="2132289" indent="-236921" eaLnBrk="0" hangingPunct="0">
              <a:defRPr kumimoji="1" sz="2500">
                <a:solidFill>
                  <a:schemeClr val="tx1"/>
                </a:solidFill>
                <a:latin typeface="Arial" charset="0"/>
                <a:ea typeface="ＭＳ Ｐゴシック" pitchFamily="-48" charset="-128"/>
              </a:defRPr>
            </a:lvl5pPr>
            <a:lvl6pPr marL="2606131" indent="-236921" eaLnBrk="0" fontAlgn="base" hangingPunct="0">
              <a:spcBef>
                <a:spcPct val="0"/>
              </a:spcBef>
              <a:spcAft>
                <a:spcPct val="0"/>
              </a:spcAft>
              <a:defRPr kumimoji="1" sz="2500">
                <a:solidFill>
                  <a:schemeClr val="tx1"/>
                </a:solidFill>
                <a:latin typeface="Arial" charset="0"/>
                <a:ea typeface="ＭＳ Ｐゴシック" pitchFamily="-48" charset="-128"/>
              </a:defRPr>
            </a:lvl6pPr>
            <a:lvl7pPr marL="3079974" indent="-236921" eaLnBrk="0" fontAlgn="base" hangingPunct="0">
              <a:spcBef>
                <a:spcPct val="0"/>
              </a:spcBef>
              <a:spcAft>
                <a:spcPct val="0"/>
              </a:spcAft>
              <a:defRPr kumimoji="1" sz="2500">
                <a:solidFill>
                  <a:schemeClr val="tx1"/>
                </a:solidFill>
                <a:latin typeface="Arial" charset="0"/>
                <a:ea typeface="ＭＳ Ｐゴシック" pitchFamily="-48" charset="-128"/>
              </a:defRPr>
            </a:lvl7pPr>
            <a:lvl8pPr marL="3553816" indent="-236921" eaLnBrk="0" fontAlgn="base" hangingPunct="0">
              <a:spcBef>
                <a:spcPct val="0"/>
              </a:spcBef>
              <a:spcAft>
                <a:spcPct val="0"/>
              </a:spcAft>
              <a:defRPr kumimoji="1" sz="2500">
                <a:solidFill>
                  <a:schemeClr val="tx1"/>
                </a:solidFill>
                <a:latin typeface="Arial" charset="0"/>
                <a:ea typeface="ＭＳ Ｐゴシック" pitchFamily="-48" charset="-128"/>
              </a:defRPr>
            </a:lvl8pPr>
            <a:lvl9pPr marL="4027658" indent="-236921" eaLnBrk="0" fontAlgn="base" hangingPunct="0">
              <a:spcBef>
                <a:spcPct val="0"/>
              </a:spcBef>
              <a:spcAft>
                <a:spcPct val="0"/>
              </a:spcAft>
              <a:defRPr kumimoji="1" sz="2500">
                <a:solidFill>
                  <a:schemeClr val="tx1"/>
                </a:solidFill>
                <a:latin typeface="Arial" charset="0"/>
                <a:ea typeface="ＭＳ Ｐゴシック" pitchFamily="-48" charset="-128"/>
              </a:defRPr>
            </a:lvl9pPr>
          </a:lstStyle>
          <a:p>
            <a:pPr eaLnBrk="1" hangingPunct="1"/>
            <a:fld id="{775DEC77-74E5-4497-82E1-E3E64EAD5281}" type="slidenum">
              <a:rPr lang="en-US" altLang="ja-JP" sz="1200">
                <a:solidFill>
                  <a:prstClr val="black"/>
                </a:solidFill>
              </a:rPr>
              <a:pPr eaLnBrk="1" hangingPunct="1"/>
              <a:t>23</a:t>
            </a:fld>
            <a:endParaRPr lang="en-US" altLang="ja-JP" sz="1200">
              <a:solidFill>
                <a:prstClr val="black"/>
              </a:solidFill>
            </a:endParaRPr>
          </a:p>
        </p:txBody>
      </p:sp>
      <p:sp>
        <p:nvSpPr>
          <p:cNvPr id="256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ja-JP" dirty="0" smtClean="0"/>
          </a:p>
        </p:txBody>
      </p:sp>
    </p:spTree>
    <p:extLst>
      <p:ext uri="{BB962C8B-B14F-4D97-AF65-F5344CB8AC3E}">
        <p14:creationId xmlns:p14="http://schemas.microsoft.com/office/powerpoint/2010/main" val="10743029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sz="2500">
                <a:solidFill>
                  <a:schemeClr val="tx1"/>
                </a:solidFill>
                <a:latin typeface="Arial" charset="0"/>
                <a:ea typeface="ＭＳ Ｐゴシック" pitchFamily="-48" charset="-128"/>
              </a:defRPr>
            </a:lvl1pPr>
            <a:lvl2pPr marL="769900" indent="-296115" eaLnBrk="0" hangingPunct="0">
              <a:defRPr kumimoji="1" sz="2500">
                <a:solidFill>
                  <a:schemeClr val="tx1"/>
                </a:solidFill>
                <a:latin typeface="Arial" charset="0"/>
                <a:ea typeface="ＭＳ Ｐゴシック" pitchFamily="-48" charset="-128"/>
              </a:defRPr>
            </a:lvl2pPr>
            <a:lvl3pPr marL="1184461" indent="-236893" eaLnBrk="0" hangingPunct="0">
              <a:defRPr kumimoji="1" sz="2500">
                <a:solidFill>
                  <a:schemeClr val="tx1"/>
                </a:solidFill>
                <a:latin typeface="Arial" charset="0"/>
                <a:ea typeface="ＭＳ Ｐゴシック" pitchFamily="-48" charset="-128"/>
              </a:defRPr>
            </a:lvl3pPr>
            <a:lvl4pPr marL="1658245" indent="-236893" eaLnBrk="0" hangingPunct="0">
              <a:defRPr kumimoji="1" sz="2500">
                <a:solidFill>
                  <a:schemeClr val="tx1"/>
                </a:solidFill>
                <a:latin typeface="Arial" charset="0"/>
                <a:ea typeface="ＭＳ Ｐゴシック" pitchFamily="-48" charset="-128"/>
              </a:defRPr>
            </a:lvl4pPr>
            <a:lvl5pPr marL="2132030" indent="-236893" eaLnBrk="0" hangingPunct="0">
              <a:defRPr kumimoji="1" sz="2500">
                <a:solidFill>
                  <a:schemeClr val="tx1"/>
                </a:solidFill>
                <a:latin typeface="Arial" charset="0"/>
                <a:ea typeface="ＭＳ Ｐゴシック" pitchFamily="-48" charset="-128"/>
              </a:defRPr>
            </a:lvl5pPr>
            <a:lvl6pPr marL="2605814" indent="-236893" eaLnBrk="0" fontAlgn="base" hangingPunct="0">
              <a:spcBef>
                <a:spcPct val="0"/>
              </a:spcBef>
              <a:spcAft>
                <a:spcPct val="0"/>
              </a:spcAft>
              <a:defRPr kumimoji="1" sz="2500">
                <a:solidFill>
                  <a:schemeClr val="tx1"/>
                </a:solidFill>
                <a:latin typeface="Arial" charset="0"/>
                <a:ea typeface="ＭＳ Ｐゴシック" pitchFamily="-48" charset="-128"/>
              </a:defRPr>
            </a:lvl6pPr>
            <a:lvl7pPr marL="3079598" indent="-236893" eaLnBrk="0" fontAlgn="base" hangingPunct="0">
              <a:spcBef>
                <a:spcPct val="0"/>
              </a:spcBef>
              <a:spcAft>
                <a:spcPct val="0"/>
              </a:spcAft>
              <a:defRPr kumimoji="1" sz="2500">
                <a:solidFill>
                  <a:schemeClr val="tx1"/>
                </a:solidFill>
                <a:latin typeface="Arial" charset="0"/>
                <a:ea typeface="ＭＳ Ｐゴシック" pitchFamily="-48" charset="-128"/>
              </a:defRPr>
            </a:lvl7pPr>
            <a:lvl8pPr marL="3553383" indent="-236893" eaLnBrk="0" fontAlgn="base" hangingPunct="0">
              <a:spcBef>
                <a:spcPct val="0"/>
              </a:spcBef>
              <a:spcAft>
                <a:spcPct val="0"/>
              </a:spcAft>
              <a:defRPr kumimoji="1" sz="2500">
                <a:solidFill>
                  <a:schemeClr val="tx1"/>
                </a:solidFill>
                <a:latin typeface="Arial" charset="0"/>
                <a:ea typeface="ＭＳ Ｐゴシック" pitchFamily="-48" charset="-128"/>
              </a:defRPr>
            </a:lvl8pPr>
            <a:lvl9pPr marL="4027168" indent="-236893" eaLnBrk="0" fontAlgn="base" hangingPunct="0">
              <a:spcBef>
                <a:spcPct val="0"/>
              </a:spcBef>
              <a:spcAft>
                <a:spcPct val="0"/>
              </a:spcAft>
              <a:defRPr kumimoji="1" sz="2500">
                <a:solidFill>
                  <a:schemeClr val="tx1"/>
                </a:solidFill>
                <a:latin typeface="Arial" charset="0"/>
                <a:ea typeface="ＭＳ Ｐゴシック" pitchFamily="-48" charset="-128"/>
              </a:defRPr>
            </a:lvl9pPr>
          </a:lstStyle>
          <a:p>
            <a:pPr eaLnBrk="1" hangingPunct="1"/>
            <a:fld id="{0EE662A6-C2E2-486F-B7E4-C6F2F66E14E1}" type="slidenum">
              <a:rPr lang="en-US" altLang="ja-JP" sz="1200">
                <a:solidFill>
                  <a:prstClr val="black"/>
                </a:solidFill>
              </a:rPr>
              <a:pPr eaLnBrk="1" hangingPunct="1"/>
              <a:t>25</a:t>
            </a:fld>
            <a:endParaRPr lang="en-US" altLang="ja-JP" sz="1200">
              <a:solidFill>
                <a:prstClr val="black"/>
              </a:solidFill>
            </a:endParaRPr>
          </a:p>
        </p:txBody>
      </p:sp>
      <p:sp>
        <p:nvSpPr>
          <p:cNvPr id="235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smtClean="0"/>
              <a:t>軽く</a:t>
            </a:r>
            <a:r>
              <a:rPr lang="en-US" altLang="ja-JP" dirty="0" smtClean="0"/>
              <a:t>or</a:t>
            </a:r>
            <a:r>
              <a:rPr lang="ja-JP" altLang="en-US" dirty="0" smtClean="0"/>
              <a:t>スキップ</a:t>
            </a:r>
            <a:endParaRPr lang="ja-JP" altLang="ja-JP" dirty="0" smtClean="0"/>
          </a:p>
        </p:txBody>
      </p:sp>
    </p:spTree>
    <p:extLst>
      <p:ext uri="{BB962C8B-B14F-4D97-AF65-F5344CB8AC3E}">
        <p14:creationId xmlns:p14="http://schemas.microsoft.com/office/powerpoint/2010/main" val="21236584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sz="2500">
                <a:solidFill>
                  <a:schemeClr val="tx1"/>
                </a:solidFill>
                <a:latin typeface="Arial" charset="0"/>
                <a:ea typeface="ＭＳ Ｐゴシック" pitchFamily="-48" charset="-128"/>
              </a:defRPr>
            </a:lvl1pPr>
            <a:lvl2pPr marL="769900" indent="-296115" eaLnBrk="0" hangingPunct="0">
              <a:defRPr kumimoji="1" sz="2500">
                <a:solidFill>
                  <a:schemeClr val="tx1"/>
                </a:solidFill>
                <a:latin typeface="Arial" charset="0"/>
                <a:ea typeface="ＭＳ Ｐゴシック" pitchFamily="-48" charset="-128"/>
              </a:defRPr>
            </a:lvl2pPr>
            <a:lvl3pPr marL="1184461" indent="-236893" eaLnBrk="0" hangingPunct="0">
              <a:defRPr kumimoji="1" sz="2500">
                <a:solidFill>
                  <a:schemeClr val="tx1"/>
                </a:solidFill>
                <a:latin typeface="Arial" charset="0"/>
                <a:ea typeface="ＭＳ Ｐゴシック" pitchFamily="-48" charset="-128"/>
              </a:defRPr>
            </a:lvl3pPr>
            <a:lvl4pPr marL="1658245" indent="-236893" eaLnBrk="0" hangingPunct="0">
              <a:defRPr kumimoji="1" sz="2500">
                <a:solidFill>
                  <a:schemeClr val="tx1"/>
                </a:solidFill>
                <a:latin typeface="Arial" charset="0"/>
                <a:ea typeface="ＭＳ Ｐゴシック" pitchFamily="-48" charset="-128"/>
              </a:defRPr>
            </a:lvl4pPr>
            <a:lvl5pPr marL="2132030" indent="-236893" eaLnBrk="0" hangingPunct="0">
              <a:defRPr kumimoji="1" sz="2500">
                <a:solidFill>
                  <a:schemeClr val="tx1"/>
                </a:solidFill>
                <a:latin typeface="Arial" charset="0"/>
                <a:ea typeface="ＭＳ Ｐゴシック" pitchFamily="-48" charset="-128"/>
              </a:defRPr>
            </a:lvl5pPr>
            <a:lvl6pPr marL="2605814" indent="-236893" eaLnBrk="0" fontAlgn="base" hangingPunct="0">
              <a:spcBef>
                <a:spcPct val="0"/>
              </a:spcBef>
              <a:spcAft>
                <a:spcPct val="0"/>
              </a:spcAft>
              <a:defRPr kumimoji="1" sz="2500">
                <a:solidFill>
                  <a:schemeClr val="tx1"/>
                </a:solidFill>
                <a:latin typeface="Arial" charset="0"/>
                <a:ea typeface="ＭＳ Ｐゴシック" pitchFamily="-48" charset="-128"/>
              </a:defRPr>
            </a:lvl6pPr>
            <a:lvl7pPr marL="3079598" indent="-236893" eaLnBrk="0" fontAlgn="base" hangingPunct="0">
              <a:spcBef>
                <a:spcPct val="0"/>
              </a:spcBef>
              <a:spcAft>
                <a:spcPct val="0"/>
              </a:spcAft>
              <a:defRPr kumimoji="1" sz="2500">
                <a:solidFill>
                  <a:schemeClr val="tx1"/>
                </a:solidFill>
                <a:latin typeface="Arial" charset="0"/>
                <a:ea typeface="ＭＳ Ｐゴシック" pitchFamily="-48" charset="-128"/>
              </a:defRPr>
            </a:lvl7pPr>
            <a:lvl8pPr marL="3553383" indent="-236893" eaLnBrk="0" fontAlgn="base" hangingPunct="0">
              <a:spcBef>
                <a:spcPct val="0"/>
              </a:spcBef>
              <a:spcAft>
                <a:spcPct val="0"/>
              </a:spcAft>
              <a:defRPr kumimoji="1" sz="2500">
                <a:solidFill>
                  <a:schemeClr val="tx1"/>
                </a:solidFill>
                <a:latin typeface="Arial" charset="0"/>
                <a:ea typeface="ＭＳ Ｐゴシック" pitchFamily="-48" charset="-128"/>
              </a:defRPr>
            </a:lvl8pPr>
            <a:lvl9pPr marL="4027168" indent="-236893" eaLnBrk="0" fontAlgn="base" hangingPunct="0">
              <a:spcBef>
                <a:spcPct val="0"/>
              </a:spcBef>
              <a:spcAft>
                <a:spcPct val="0"/>
              </a:spcAft>
              <a:defRPr kumimoji="1" sz="2500">
                <a:solidFill>
                  <a:schemeClr val="tx1"/>
                </a:solidFill>
                <a:latin typeface="Arial" charset="0"/>
                <a:ea typeface="ＭＳ Ｐゴシック" pitchFamily="-48" charset="-128"/>
              </a:defRPr>
            </a:lvl9pPr>
          </a:lstStyle>
          <a:p>
            <a:pPr eaLnBrk="1" hangingPunct="1"/>
            <a:fld id="{0EE662A6-C2E2-486F-B7E4-C6F2F66E14E1}" type="slidenum">
              <a:rPr lang="en-US" altLang="ja-JP" sz="1200">
                <a:solidFill>
                  <a:prstClr val="black"/>
                </a:solidFill>
              </a:rPr>
              <a:pPr eaLnBrk="1" hangingPunct="1"/>
              <a:t>26</a:t>
            </a:fld>
            <a:endParaRPr lang="en-US" altLang="ja-JP" sz="1200">
              <a:solidFill>
                <a:prstClr val="black"/>
              </a:solidFill>
            </a:endParaRPr>
          </a:p>
        </p:txBody>
      </p:sp>
      <p:sp>
        <p:nvSpPr>
          <p:cNvPr id="235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smtClean="0"/>
              <a:t>軽く</a:t>
            </a:r>
            <a:r>
              <a:rPr lang="en-US" altLang="ja-JP" dirty="0" smtClean="0"/>
              <a:t>or</a:t>
            </a:r>
            <a:r>
              <a:rPr lang="ja-JP" altLang="en-US" dirty="0" smtClean="0"/>
              <a:t>スキップ</a:t>
            </a:r>
            <a:endParaRPr lang="ja-JP" altLang="ja-JP" dirty="0" smtClean="0"/>
          </a:p>
        </p:txBody>
      </p:sp>
    </p:spTree>
    <p:extLst>
      <p:ext uri="{BB962C8B-B14F-4D97-AF65-F5344CB8AC3E}">
        <p14:creationId xmlns:p14="http://schemas.microsoft.com/office/powerpoint/2010/main" val="13581397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latin typeface="Times New Roman" panose="02020603050405020304" pitchFamily="18" charset="0"/>
              <a:ea typeface="ＭＳ Ｐ明朝" panose="02020600040205080304" pitchFamily="18" charset="-128"/>
            </a:endParaRPr>
          </a:p>
        </p:txBody>
      </p:sp>
    </p:spTree>
    <p:extLst>
      <p:ext uri="{BB962C8B-B14F-4D97-AF65-F5344CB8AC3E}">
        <p14:creationId xmlns:p14="http://schemas.microsoft.com/office/powerpoint/2010/main" val="7190155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latin typeface="Times New Roman" panose="02020603050405020304" pitchFamily="18" charset="0"/>
              <a:ea typeface="ＭＳ Ｐ明朝" panose="02020600040205080304" pitchFamily="18" charset="-128"/>
            </a:endParaRPr>
          </a:p>
        </p:txBody>
      </p:sp>
    </p:spTree>
    <p:extLst>
      <p:ext uri="{BB962C8B-B14F-4D97-AF65-F5344CB8AC3E}">
        <p14:creationId xmlns:p14="http://schemas.microsoft.com/office/powerpoint/2010/main" val="33561428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solidFill>
                  <a:prstClr val="black"/>
                </a:solidFill>
              </a:rPr>
              <a:t>太陽光の熱が金星の雲に吸収されることで発生する重力波。太陽の運動と同方向の角運動量を輸送するので、雲層の上下ではスーパーローテーションを減速させる。その反動で雲層の中は西向きに加速される。</a:t>
            </a:r>
            <a:endParaRPr lang="ja-JP" altLang="en-US" dirty="0"/>
          </a:p>
        </p:txBody>
      </p:sp>
      <p:sp>
        <p:nvSpPr>
          <p:cNvPr id="4" name="スライド番号プレースホルダ 3"/>
          <p:cNvSpPr>
            <a:spLocks noGrp="1"/>
          </p:cNvSpPr>
          <p:nvPr>
            <p:ph type="sldNum" sz="quarter" idx="10"/>
          </p:nvPr>
        </p:nvSpPr>
        <p:spPr/>
        <p:txBody>
          <a:bodyPr/>
          <a:lstStyle/>
          <a:p>
            <a:fld id="{E03F4C48-B3ED-BD4E-BFEC-13FAE3C7AE8A}" type="slidenum">
              <a:rPr lang="ja-JP" altLang="en-US" smtClean="0">
                <a:solidFill>
                  <a:prstClr val="black"/>
                </a:solidFill>
              </a:rPr>
              <a:pPr/>
              <a:t>29</a:t>
            </a:fld>
            <a:endParaRPr lang="ja-JP" altLang="en-US">
              <a:solidFill>
                <a:prstClr val="black"/>
              </a:solidFill>
            </a:endParaRPr>
          </a:p>
        </p:txBody>
      </p:sp>
    </p:spTree>
    <p:extLst>
      <p:ext uri="{BB962C8B-B14F-4D97-AF65-F5344CB8AC3E}">
        <p14:creationId xmlns:p14="http://schemas.microsoft.com/office/powerpoint/2010/main" val="30612549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sz="2500">
                <a:solidFill>
                  <a:schemeClr val="tx1"/>
                </a:solidFill>
                <a:latin typeface="Arial" charset="0"/>
                <a:ea typeface="ＭＳ Ｐゴシック" pitchFamily="-48" charset="-128"/>
              </a:defRPr>
            </a:lvl1pPr>
            <a:lvl2pPr marL="769900" indent="-296115" eaLnBrk="0" hangingPunct="0">
              <a:defRPr kumimoji="1" sz="2500">
                <a:solidFill>
                  <a:schemeClr val="tx1"/>
                </a:solidFill>
                <a:latin typeface="Arial" charset="0"/>
                <a:ea typeface="ＭＳ Ｐゴシック" pitchFamily="-48" charset="-128"/>
              </a:defRPr>
            </a:lvl2pPr>
            <a:lvl3pPr marL="1184461" indent="-236893" eaLnBrk="0" hangingPunct="0">
              <a:defRPr kumimoji="1" sz="2500">
                <a:solidFill>
                  <a:schemeClr val="tx1"/>
                </a:solidFill>
                <a:latin typeface="Arial" charset="0"/>
                <a:ea typeface="ＭＳ Ｐゴシック" pitchFamily="-48" charset="-128"/>
              </a:defRPr>
            </a:lvl3pPr>
            <a:lvl4pPr marL="1658245" indent="-236893" eaLnBrk="0" hangingPunct="0">
              <a:defRPr kumimoji="1" sz="2500">
                <a:solidFill>
                  <a:schemeClr val="tx1"/>
                </a:solidFill>
                <a:latin typeface="Arial" charset="0"/>
                <a:ea typeface="ＭＳ Ｐゴシック" pitchFamily="-48" charset="-128"/>
              </a:defRPr>
            </a:lvl4pPr>
            <a:lvl5pPr marL="2132030" indent="-236893" eaLnBrk="0" hangingPunct="0">
              <a:defRPr kumimoji="1" sz="2500">
                <a:solidFill>
                  <a:schemeClr val="tx1"/>
                </a:solidFill>
                <a:latin typeface="Arial" charset="0"/>
                <a:ea typeface="ＭＳ Ｐゴシック" pitchFamily="-48" charset="-128"/>
              </a:defRPr>
            </a:lvl5pPr>
            <a:lvl6pPr marL="2605814" indent="-236893" eaLnBrk="0" fontAlgn="base" hangingPunct="0">
              <a:spcBef>
                <a:spcPct val="0"/>
              </a:spcBef>
              <a:spcAft>
                <a:spcPct val="0"/>
              </a:spcAft>
              <a:defRPr kumimoji="1" sz="2500">
                <a:solidFill>
                  <a:schemeClr val="tx1"/>
                </a:solidFill>
                <a:latin typeface="Arial" charset="0"/>
                <a:ea typeface="ＭＳ Ｐゴシック" pitchFamily="-48" charset="-128"/>
              </a:defRPr>
            </a:lvl6pPr>
            <a:lvl7pPr marL="3079598" indent="-236893" eaLnBrk="0" fontAlgn="base" hangingPunct="0">
              <a:spcBef>
                <a:spcPct val="0"/>
              </a:spcBef>
              <a:spcAft>
                <a:spcPct val="0"/>
              </a:spcAft>
              <a:defRPr kumimoji="1" sz="2500">
                <a:solidFill>
                  <a:schemeClr val="tx1"/>
                </a:solidFill>
                <a:latin typeface="Arial" charset="0"/>
                <a:ea typeface="ＭＳ Ｐゴシック" pitchFamily="-48" charset="-128"/>
              </a:defRPr>
            </a:lvl7pPr>
            <a:lvl8pPr marL="3553383" indent="-236893" eaLnBrk="0" fontAlgn="base" hangingPunct="0">
              <a:spcBef>
                <a:spcPct val="0"/>
              </a:spcBef>
              <a:spcAft>
                <a:spcPct val="0"/>
              </a:spcAft>
              <a:defRPr kumimoji="1" sz="2500">
                <a:solidFill>
                  <a:schemeClr val="tx1"/>
                </a:solidFill>
                <a:latin typeface="Arial" charset="0"/>
                <a:ea typeface="ＭＳ Ｐゴシック" pitchFamily="-48" charset="-128"/>
              </a:defRPr>
            </a:lvl8pPr>
            <a:lvl9pPr marL="4027168" indent="-236893" eaLnBrk="0" fontAlgn="base" hangingPunct="0">
              <a:spcBef>
                <a:spcPct val="0"/>
              </a:spcBef>
              <a:spcAft>
                <a:spcPct val="0"/>
              </a:spcAft>
              <a:defRPr kumimoji="1" sz="2500">
                <a:solidFill>
                  <a:schemeClr val="tx1"/>
                </a:solidFill>
                <a:latin typeface="Arial" charset="0"/>
                <a:ea typeface="ＭＳ Ｐゴシック" pitchFamily="-48" charset="-128"/>
              </a:defRPr>
            </a:lvl9pPr>
          </a:lstStyle>
          <a:p>
            <a:pPr eaLnBrk="1" hangingPunct="1"/>
            <a:fld id="{0EE662A6-C2E2-486F-B7E4-C6F2F66E14E1}" type="slidenum">
              <a:rPr lang="en-US" altLang="ja-JP" sz="1200">
                <a:solidFill>
                  <a:prstClr val="black"/>
                </a:solidFill>
              </a:rPr>
              <a:pPr eaLnBrk="1" hangingPunct="1"/>
              <a:t>31</a:t>
            </a:fld>
            <a:endParaRPr lang="en-US" altLang="ja-JP" sz="1200">
              <a:solidFill>
                <a:prstClr val="black"/>
              </a:solidFill>
            </a:endParaRPr>
          </a:p>
        </p:txBody>
      </p:sp>
      <p:sp>
        <p:nvSpPr>
          <p:cNvPr id="235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smtClean="0"/>
              <a:t>軽く</a:t>
            </a:r>
            <a:r>
              <a:rPr lang="en-US" altLang="ja-JP" dirty="0" smtClean="0"/>
              <a:t>or</a:t>
            </a:r>
            <a:r>
              <a:rPr lang="ja-JP" altLang="en-US" dirty="0" smtClean="0"/>
              <a:t>スキップ</a:t>
            </a:r>
            <a:endParaRPr lang="ja-JP" altLang="ja-JP" dirty="0" smtClean="0"/>
          </a:p>
        </p:txBody>
      </p:sp>
    </p:spTree>
    <p:extLst>
      <p:ext uri="{BB962C8B-B14F-4D97-AF65-F5344CB8AC3E}">
        <p14:creationId xmlns:p14="http://schemas.microsoft.com/office/powerpoint/2010/main" val="26118711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pPr fontAlgn="base">
              <a:spcBef>
                <a:spcPct val="0"/>
              </a:spcBef>
              <a:spcAft>
                <a:spcPct val="0"/>
              </a:spcAft>
            </a:pPr>
            <a:fld id="{336BDED1-7789-4B24-8FC0-5D59931E94E2}" type="slidenum">
              <a:rPr lang="en-US" altLang="ja-JP">
                <a:solidFill>
                  <a:prstClr val="black"/>
                </a:solidFill>
                <a:latin typeface="Times New Roman" pitchFamily="18" charset="0"/>
              </a:rPr>
              <a:pPr fontAlgn="base">
                <a:spcBef>
                  <a:spcPct val="0"/>
                </a:spcBef>
                <a:spcAft>
                  <a:spcPct val="0"/>
                </a:spcAft>
              </a:pPr>
              <a:t>33</a:t>
            </a:fld>
            <a:endParaRPr lang="en-US" altLang="ja-JP" dirty="0">
              <a:solidFill>
                <a:prstClr val="black"/>
              </a:solidFill>
              <a:latin typeface="Times New Roman" pitchFamily="18"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eaLnBrk="1" hangingPunct="1"/>
            <a:r>
              <a:rPr lang="en-US" altLang="ja-JP" dirty="0" smtClean="0">
                <a:ea typeface="ＭＳ Ｐ明朝" charset="-128"/>
              </a:rPr>
              <a:t>Idealized basic</a:t>
            </a:r>
            <a:r>
              <a:rPr lang="en-US" altLang="ja-JP" baseline="0" dirty="0" smtClean="0">
                <a:ea typeface="ＭＳ Ｐ明朝" charset="-128"/>
              </a:rPr>
              <a:t> flow -&gt; nonlinear, realistic static stability. </a:t>
            </a:r>
          </a:p>
          <a:p>
            <a:pPr eaLnBrk="1" hangingPunct="1"/>
            <a:r>
              <a:rPr lang="en-US" altLang="ja-JP" baseline="0" dirty="0" smtClean="0">
                <a:ea typeface="ＭＳ Ｐ明朝" charset="-128"/>
              </a:rPr>
              <a:t>Note that there is no observation of </a:t>
            </a:r>
            <a:r>
              <a:rPr lang="en-US" altLang="ja-JP" baseline="0" dirty="0" err="1" smtClean="0">
                <a:ea typeface="ＭＳ Ｐ明朝" charset="-128"/>
              </a:rPr>
              <a:t>bc</a:t>
            </a:r>
            <a:r>
              <a:rPr lang="en-US" altLang="ja-JP" baseline="0" dirty="0" smtClean="0">
                <a:ea typeface="ＭＳ Ｐ明朝" charset="-128"/>
              </a:rPr>
              <a:t> modes.   </a:t>
            </a:r>
            <a:endParaRPr lang="en-US" altLang="ja-JP" dirty="0" smtClean="0">
              <a:ea typeface="ＭＳ Ｐ明朝" charset="-128"/>
            </a:endParaRPr>
          </a:p>
        </p:txBody>
      </p:sp>
    </p:spTree>
    <p:extLst>
      <p:ext uri="{BB962C8B-B14F-4D97-AF65-F5344CB8AC3E}">
        <p14:creationId xmlns:p14="http://schemas.microsoft.com/office/powerpoint/2010/main" val="1490601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sz="2300">
                <a:solidFill>
                  <a:schemeClr val="tx1"/>
                </a:solidFill>
                <a:latin typeface="Arial" charset="0"/>
                <a:ea typeface="ＭＳ Ｐゴシック" pitchFamily="-48" charset="-128"/>
              </a:defRPr>
            </a:lvl1pPr>
            <a:lvl2pPr marL="716653" indent="-275636" eaLnBrk="0" hangingPunct="0">
              <a:defRPr kumimoji="1" sz="2300">
                <a:solidFill>
                  <a:schemeClr val="tx1"/>
                </a:solidFill>
                <a:latin typeface="Arial" charset="0"/>
                <a:ea typeface="ＭＳ Ｐゴシック" pitchFamily="-48" charset="-128"/>
              </a:defRPr>
            </a:lvl2pPr>
            <a:lvl3pPr marL="1102543" indent="-220509" eaLnBrk="0" hangingPunct="0">
              <a:defRPr kumimoji="1" sz="2300">
                <a:solidFill>
                  <a:schemeClr val="tx1"/>
                </a:solidFill>
                <a:latin typeface="Arial" charset="0"/>
                <a:ea typeface="ＭＳ Ｐゴシック" pitchFamily="-48" charset="-128"/>
              </a:defRPr>
            </a:lvl3pPr>
            <a:lvl4pPr marL="1543559" indent="-220509" eaLnBrk="0" hangingPunct="0">
              <a:defRPr kumimoji="1" sz="2300">
                <a:solidFill>
                  <a:schemeClr val="tx1"/>
                </a:solidFill>
                <a:latin typeface="Arial" charset="0"/>
                <a:ea typeface="ＭＳ Ｐゴシック" pitchFamily="-48" charset="-128"/>
              </a:defRPr>
            </a:lvl4pPr>
            <a:lvl5pPr marL="1984577" indent="-220509" eaLnBrk="0" hangingPunct="0">
              <a:defRPr kumimoji="1" sz="2300">
                <a:solidFill>
                  <a:schemeClr val="tx1"/>
                </a:solidFill>
                <a:latin typeface="Arial" charset="0"/>
                <a:ea typeface="ＭＳ Ｐゴシック" pitchFamily="-48" charset="-128"/>
              </a:defRPr>
            </a:lvl5pPr>
            <a:lvl6pPr marL="2425593" indent="-220509" eaLnBrk="0" fontAlgn="base" hangingPunct="0">
              <a:spcBef>
                <a:spcPct val="0"/>
              </a:spcBef>
              <a:spcAft>
                <a:spcPct val="0"/>
              </a:spcAft>
              <a:defRPr kumimoji="1" sz="2300">
                <a:solidFill>
                  <a:schemeClr val="tx1"/>
                </a:solidFill>
                <a:latin typeface="Arial" charset="0"/>
                <a:ea typeface="ＭＳ Ｐゴシック" pitchFamily="-48" charset="-128"/>
              </a:defRPr>
            </a:lvl6pPr>
            <a:lvl7pPr marL="2866610" indent="-220509" eaLnBrk="0" fontAlgn="base" hangingPunct="0">
              <a:spcBef>
                <a:spcPct val="0"/>
              </a:spcBef>
              <a:spcAft>
                <a:spcPct val="0"/>
              </a:spcAft>
              <a:defRPr kumimoji="1" sz="2300">
                <a:solidFill>
                  <a:schemeClr val="tx1"/>
                </a:solidFill>
                <a:latin typeface="Arial" charset="0"/>
                <a:ea typeface="ＭＳ Ｐゴシック" pitchFamily="-48" charset="-128"/>
              </a:defRPr>
            </a:lvl7pPr>
            <a:lvl8pPr marL="3307628" indent="-220509" eaLnBrk="0" fontAlgn="base" hangingPunct="0">
              <a:spcBef>
                <a:spcPct val="0"/>
              </a:spcBef>
              <a:spcAft>
                <a:spcPct val="0"/>
              </a:spcAft>
              <a:defRPr kumimoji="1" sz="2300">
                <a:solidFill>
                  <a:schemeClr val="tx1"/>
                </a:solidFill>
                <a:latin typeface="Arial" charset="0"/>
                <a:ea typeface="ＭＳ Ｐゴシック" pitchFamily="-48" charset="-128"/>
              </a:defRPr>
            </a:lvl8pPr>
            <a:lvl9pPr marL="3748645" indent="-220509" eaLnBrk="0" fontAlgn="base" hangingPunct="0">
              <a:spcBef>
                <a:spcPct val="0"/>
              </a:spcBef>
              <a:spcAft>
                <a:spcPct val="0"/>
              </a:spcAft>
              <a:defRPr kumimoji="1" sz="2300">
                <a:solidFill>
                  <a:schemeClr val="tx1"/>
                </a:solidFill>
                <a:latin typeface="Arial" charset="0"/>
                <a:ea typeface="ＭＳ Ｐゴシック" pitchFamily="-48" charset="-128"/>
              </a:defRPr>
            </a:lvl9pPr>
          </a:lstStyle>
          <a:p>
            <a:pPr eaLnBrk="1" hangingPunct="1"/>
            <a:fld id="{0EE662A6-C2E2-486F-B7E4-C6F2F66E14E1}" type="slidenum">
              <a:rPr lang="en-US" altLang="ja-JP" sz="1200">
                <a:solidFill>
                  <a:prstClr val="black"/>
                </a:solidFill>
              </a:rPr>
              <a:pPr eaLnBrk="1" hangingPunct="1"/>
              <a:t>34</a:t>
            </a:fld>
            <a:endParaRPr lang="en-US" altLang="ja-JP" sz="1200">
              <a:solidFill>
                <a:prstClr val="black"/>
              </a:solidFill>
            </a:endParaRPr>
          </a:p>
        </p:txBody>
      </p:sp>
      <p:sp>
        <p:nvSpPr>
          <p:cNvPr id="235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smtClean="0"/>
              <a:t>軽く</a:t>
            </a:r>
            <a:r>
              <a:rPr lang="en-US" altLang="ja-JP" dirty="0" smtClean="0"/>
              <a:t>or</a:t>
            </a:r>
            <a:r>
              <a:rPr lang="ja-JP" altLang="en-US" dirty="0" smtClean="0"/>
              <a:t>スキップ</a:t>
            </a:r>
            <a:endParaRPr lang="ja-JP" altLang="ja-JP" dirty="0" smtClean="0"/>
          </a:p>
        </p:txBody>
      </p:sp>
    </p:spTree>
    <p:extLst>
      <p:ext uri="{BB962C8B-B14F-4D97-AF65-F5344CB8AC3E}">
        <p14:creationId xmlns:p14="http://schemas.microsoft.com/office/powerpoint/2010/main" val="3968093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sz="2500">
                <a:solidFill>
                  <a:schemeClr val="tx1"/>
                </a:solidFill>
                <a:latin typeface="Arial" charset="0"/>
                <a:ea typeface="ＭＳ Ｐゴシック" pitchFamily="-48" charset="-128"/>
              </a:defRPr>
            </a:lvl1pPr>
            <a:lvl2pPr marL="769900" indent="-296115" eaLnBrk="0" hangingPunct="0">
              <a:defRPr kumimoji="1" sz="2500">
                <a:solidFill>
                  <a:schemeClr val="tx1"/>
                </a:solidFill>
                <a:latin typeface="Arial" charset="0"/>
                <a:ea typeface="ＭＳ Ｐゴシック" pitchFamily="-48" charset="-128"/>
              </a:defRPr>
            </a:lvl2pPr>
            <a:lvl3pPr marL="1184461" indent="-236893" eaLnBrk="0" hangingPunct="0">
              <a:defRPr kumimoji="1" sz="2500">
                <a:solidFill>
                  <a:schemeClr val="tx1"/>
                </a:solidFill>
                <a:latin typeface="Arial" charset="0"/>
                <a:ea typeface="ＭＳ Ｐゴシック" pitchFamily="-48" charset="-128"/>
              </a:defRPr>
            </a:lvl3pPr>
            <a:lvl4pPr marL="1658245" indent="-236893" eaLnBrk="0" hangingPunct="0">
              <a:defRPr kumimoji="1" sz="2500">
                <a:solidFill>
                  <a:schemeClr val="tx1"/>
                </a:solidFill>
                <a:latin typeface="Arial" charset="0"/>
                <a:ea typeface="ＭＳ Ｐゴシック" pitchFamily="-48" charset="-128"/>
              </a:defRPr>
            </a:lvl4pPr>
            <a:lvl5pPr marL="2132030" indent="-236893" eaLnBrk="0" hangingPunct="0">
              <a:defRPr kumimoji="1" sz="2500">
                <a:solidFill>
                  <a:schemeClr val="tx1"/>
                </a:solidFill>
                <a:latin typeface="Arial" charset="0"/>
                <a:ea typeface="ＭＳ Ｐゴシック" pitchFamily="-48" charset="-128"/>
              </a:defRPr>
            </a:lvl5pPr>
            <a:lvl6pPr marL="2605814" indent="-236893" eaLnBrk="0" fontAlgn="base" hangingPunct="0">
              <a:spcBef>
                <a:spcPct val="0"/>
              </a:spcBef>
              <a:spcAft>
                <a:spcPct val="0"/>
              </a:spcAft>
              <a:defRPr kumimoji="1" sz="2500">
                <a:solidFill>
                  <a:schemeClr val="tx1"/>
                </a:solidFill>
                <a:latin typeface="Arial" charset="0"/>
                <a:ea typeface="ＭＳ Ｐゴシック" pitchFamily="-48" charset="-128"/>
              </a:defRPr>
            </a:lvl6pPr>
            <a:lvl7pPr marL="3079598" indent="-236893" eaLnBrk="0" fontAlgn="base" hangingPunct="0">
              <a:spcBef>
                <a:spcPct val="0"/>
              </a:spcBef>
              <a:spcAft>
                <a:spcPct val="0"/>
              </a:spcAft>
              <a:defRPr kumimoji="1" sz="2500">
                <a:solidFill>
                  <a:schemeClr val="tx1"/>
                </a:solidFill>
                <a:latin typeface="Arial" charset="0"/>
                <a:ea typeface="ＭＳ Ｐゴシック" pitchFamily="-48" charset="-128"/>
              </a:defRPr>
            </a:lvl7pPr>
            <a:lvl8pPr marL="3553383" indent="-236893" eaLnBrk="0" fontAlgn="base" hangingPunct="0">
              <a:spcBef>
                <a:spcPct val="0"/>
              </a:spcBef>
              <a:spcAft>
                <a:spcPct val="0"/>
              </a:spcAft>
              <a:defRPr kumimoji="1" sz="2500">
                <a:solidFill>
                  <a:schemeClr val="tx1"/>
                </a:solidFill>
                <a:latin typeface="Arial" charset="0"/>
                <a:ea typeface="ＭＳ Ｐゴシック" pitchFamily="-48" charset="-128"/>
              </a:defRPr>
            </a:lvl8pPr>
            <a:lvl9pPr marL="4027168" indent="-236893" eaLnBrk="0" fontAlgn="base" hangingPunct="0">
              <a:spcBef>
                <a:spcPct val="0"/>
              </a:spcBef>
              <a:spcAft>
                <a:spcPct val="0"/>
              </a:spcAft>
              <a:defRPr kumimoji="1" sz="2500">
                <a:solidFill>
                  <a:schemeClr val="tx1"/>
                </a:solidFill>
                <a:latin typeface="Arial" charset="0"/>
                <a:ea typeface="ＭＳ Ｐゴシック" pitchFamily="-48" charset="-128"/>
              </a:defRPr>
            </a:lvl9pPr>
          </a:lstStyle>
          <a:p>
            <a:pPr eaLnBrk="1" hangingPunct="1"/>
            <a:fld id="{0EE662A6-C2E2-486F-B7E4-C6F2F66E14E1}" type="slidenum">
              <a:rPr lang="en-US" altLang="ja-JP" sz="1200">
                <a:solidFill>
                  <a:prstClr val="black"/>
                </a:solidFill>
              </a:rPr>
              <a:pPr eaLnBrk="1" hangingPunct="1"/>
              <a:t>35</a:t>
            </a:fld>
            <a:endParaRPr lang="en-US" altLang="ja-JP" sz="1200">
              <a:solidFill>
                <a:prstClr val="black"/>
              </a:solidFill>
            </a:endParaRPr>
          </a:p>
        </p:txBody>
      </p:sp>
      <p:sp>
        <p:nvSpPr>
          <p:cNvPr id="235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Confidential</a:t>
            </a:r>
            <a:endParaRPr kumimoji="1" lang="ja-JP" altLang="en-US" dirty="0" smtClean="0"/>
          </a:p>
          <a:p>
            <a:endParaRPr lang="ja-JP" alt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2607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sz="2300">
                <a:solidFill>
                  <a:schemeClr val="tx1"/>
                </a:solidFill>
                <a:latin typeface="Arial" charset="0"/>
                <a:ea typeface="ＭＳ Ｐゴシック" pitchFamily="-48" charset="-128"/>
              </a:defRPr>
            </a:lvl1pPr>
            <a:lvl2pPr marL="716653" indent="-275636" eaLnBrk="0" hangingPunct="0">
              <a:defRPr kumimoji="1" sz="2300">
                <a:solidFill>
                  <a:schemeClr val="tx1"/>
                </a:solidFill>
                <a:latin typeface="Arial" charset="0"/>
                <a:ea typeface="ＭＳ Ｐゴシック" pitchFamily="-48" charset="-128"/>
              </a:defRPr>
            </a:lvl2pPr>
            <a:lvl3pPr marL="1102543" indent="-220509" eaLnBrk="0" hangingPunct="0">
              <a:defRPr kumimoji="1" sz="2300">
                <a:solidFill>
                  <a:schemeClr val="tx1"/>
                </a:solidFill>
                <a:latin typeface="Arial" charset="0"/>
                <a:ea typeface="ＭＳ Ｐゴシック" pitchFamily="-48" charset="-128"/>
              </a:defRPr>
            </a:lvl3pPr>
            <a:lvl4pPr marL="1543559" indent="-220509" eaLnBrk="0" hangingPunct="0">
              <a:defRPr kumimoji="1" sz="2300">
                <a:solidFill>
                  <a:schemeClr val="tx1"/>
                </a:solidFill>
                <a:latin typeface="Arial" charset="0"/>
                <a:ea typeface="ＭＳ Ｐゴシック" pitchFamily="-48" charset="-128"/>
              </a:defRPr>
            </a:lvl4pPr>
            <a:lvl5pPr marL="1984577" indent="-220509" eaLnBrk="0" hangingPunct="0">
              <a:defRPr kumimoji="1" sz="2300">
                <a:solidFill>
                  <a:schemeClr val="tx1"/>
                </a:solidFill>
                <a:latin typeface="Arial" charset="0"/>
                <a:ea typeface="ＭＳ Ｐゴシック" pitchFamily="-48" charset="-128"/>
              </a:defRPr>
            </a:lvl5pPr>
            <a:lvl6pPr marL="2425593" indent="-220509" eaLnBrk="0" fontAlgn="base" hangingPunct="0">
              <a:spcBef>
                <a:spcPct val="0"/>
              </a:spcBef>
              <a:spcAft>
                <a:spcPct val="0"/>
              </a:spcAft>
              <a:defRPr kumimoji="1" sz="2300">
                <a:solidFill>
                  <a:schemeClr val="tx1"/>
                </a:solidFill>
                <a:latin typeface="Arial" charset="0"/>
                <a:ea typeface="ＭＳ Ｐゴシック" pitchFamily="-48" charset="-128"/>
              </a:defRPr>
            </a:lvl6pPr>
            <a:lvl7pPr marL="2866610" indent="-220509" eaLnBrk="0" fontAlgn="base" hangingPunct="0">
              <a:spcBef>
                <a:spcPct val="0"/>
              </a:spcBef>
              <a:spcAft>
                <a:spcPct val="0"/>
              </a:spcAft>
              <a:defRPr kumimoji="1" sz="2300">
                <a:solidFill>
                  <a:schemeClr val="tx1"/>
                </a:solidFill>
                <a:latin typeface="Arial" charset="0"/>
                <a:ea typeface="ＭＳ Ｐゴシック" pitchFamily="-48" charset="-128"/>
              </a:defRPr>
            </a:lvl7pPr>
            <a:lvl8pPr marL="3307628" indent="-220509" eaLnBrk="0" fontAlgn="base" hangingPunct="0">
              <a:spcBef>
                <a:spcPct val="0"/>
              </a:spcBef>
              <a:spcAft>
                <a:spcPct val="0"/>
              </a:spcAft>
              <a:defRPr kumimoji="1" sz="2300">
                <a:solidFill>
                  <a:schemeClr val="tx1"/>
                </a:solidFill>
                <a:latin typeface="Arial" charset="0"/>
                <a:ea typeface="ＭＳ Ｐゴシック" pitchFamily="-48" charset="-128"/>
              </a:defRPr>
            </a:lvl8pPr>
            <a:lvl9pPr marL="3748645" indent="-220509" eaLnBrk="0" fontAlgn="base" hangingPunct="0">
              <a:spcBef>
                <a:spcPct val="0"/>
              </a:spcBef>
              <a:spcAft>
                <a:spcPct val="0"/>
              </a:spcAft>
              <a:defRPr kumimoji="1" sz="2300">
                <a:solidFill>
                  <a:schemeClr val="tx1"/>
                </a:solidFill>
                <a:latin typeface="Arial" charset="0"/>
                <a:ea typeface="ＭＳ Ｐゴシック" pitchFamily="-48" charset="-128"/>
              </a:defRPr>
            </a:lvl9pPr>
          </a:lstStyle>
          <a:p>
            <a:pPr eaLnBrk="1" hangingPunct="1"/>
            <a:fld id="{0EE662A6-C2E2-486F-B7E4-C6F2F66E14E1}" type="slidenum">
              <a:rPr lang="en-US" altLang="ja-JP" sz="1200">
                <a:solidFill>
                  <a:prstClr val="black"/>
                </a:solidFill>
              </a:rPr>
              <a:pPr eaLnBrk="1" hangingPunct="1"/>
              <a:t>15</a:t>
            </a:fld>
            <a:endParaRPr lang="en-US" altLang="ja-JP" sz="1200">
              <a:solidFill>
                <a:prstClr val="black"/>
              </a:solidFill>
            </a:endParaRPr>
          </a:p>
        </p:txBody>
      </p:sp>
      <p:sp>
        <p:nvSpPr>
          <p:cNvPr id="235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ja-JP" dirty="0" smtClean="0"/>
              <a:t>1-2</a:t>
            </a:r>
            <a:r>
              <a:rPr lang="ja-JP" altLang="en-US" dirty="0" smtClean="0"/>
              <a:t>分</a:t>
            </a:r>
            <a:endParaRPr lang="ja-JP" altLang="ja-JP" dirty="0" smtClean="0"/>
          </a:p>
        </p:txBody>
      </p:sp>
    </p:spTree>
    <p:extLst>
      <p:ext uri="{BB962C8B-B14F-4D97-AF65-F5344CB8AC3E}">
        <p14:creationId xmlns:p14="http://schemas.microsoft.com/office/powerpoint/2010/main" val="29656422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03F4C48-B3ED-BD4E-BFEC-13FAE3C7AE8A}" type="slidenum">
              <a:rPr lang="ja-JP" altLang="en-US" smtClean="0">
                <a:solidFill>
                  <a:prstClr val="black"/>
                </a:solidFill>
              </a:rPr>
              <a:pPr/>
              <a:t>36</a:t>
            </a:fld>
            <a:endParaRPr lang="ja-JP" altLang="en-US">
              <a:solidFill>
                <a:prstClr val="black"/>
              </a:solidFill>
            </a:endParaRPr>
          </a:p>
        </p:txBody>
      </p:sp>
    </p:spTree>
    <p:extLst>
      <p:ext uri="{BB962C8B-B14F-4D97-AF65-F5344CB8AC3E}">
        <p14:creationId xmlns:p14="http://schemas.microsoft.com/office/powerpoint/2010/main" val="37023997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sz="2400">
                <a:solidFill>
                  <a:schemeClr val="tx1"/>
                </a:solidFill>
                <a:latin typeface="Arial" charset="0"/>
                <a:ea typeface="ＭＳ Ｐゴシック" pitchFamily="-48" charset="-128"/>
              </a:defRPr>
            </a:lvl1pPr>
            <a:lvl2pPr marL="742860" indent="-285715" eaLnBrk="0" hangingPunct="0">
              <a:defRPr kumimoji="1" sz="2400">
                <a:solidFill>
                  <a:schemeClr val="tx1"/>
                </a:solidFill>
                <a:latin typeface="Arial" charset="0"/>
                <a:ea typeface="ＭＳ Ｐゴシック" pitchFamily="-48" charset="-128"/>
              </a:defRPr>
            </a:lvl2pPr>
            <a:lvl3pPr marL="1142861" indent="-228573" eaLnBrk="0" hangingPunct="0">
              <a:defRPr kumimoji="1" sz="2400">
                <a:solidFill>
                  <a:schemeClr val="tx1"/>
                </a:solidFill>
                <a:latin typeface="Arial" charset="0"/>
                <a:ea typeface="ＭＳ Ｐゴシック" pitchFamily="-48" charset="-128"/>
              </a:defRPr>
            </a:lvl3pPr>
            <a:lvl4pPr marL="1600005" indent="-228573" eaLnBrk="0" hangingPunct="0">
              <a:defRPr kumimoji="1" sz="2400">
                <a:solidFill>
                  <a:schemeClr val="tx1"/>
                </a:solidFill>
                <a:latin typeface="Arial" charset="0"/>
                <a:ea typeface="ＭＳ Ｐゴシック" pitchFamily="-48" charset="-128"/>
              </a:defRPr>
            </a:lvl4pPr>
            <a:lvl5pPr marL="2057150" indent="-228573" eaLnBrk="0" hangingPunct="0">
              <a:defRPr kumimoji="1" sz="2400">
                <a:solidFill>
                  <a:schemeClr val="tx1"/>
                </a:solidFill>
                <a:latin typeface="Arial" charset="0"/>
                <a:ea typeface="ＭＳ Ｐゴシック" pitchFamily="-48" charset="-128"/>
              </a:defRPr>
            </a:lvl5pPr>
            <a:lvl6pPr marL="2514294" indent="-228573" eaLnBrk="0" fontAlgn="base" hangingPunct="0">
              <a:spcBef>
                <a:spcPct val="0"/>
              </a:spcBef>
              <a:spcAft>
                <a:spcPct val="0"/>
              </a:spcAft>
              <a:defRPr kumimoji="1" sz="2400">
                <a:solidFill>
                  <a:schemeClr val="tx1"/>
                </a:solidFill>
                <a:latin typeface="Arial" charset="0"/>
                <a:ea typeface="ＭＳ Ｐゴシック" pitchFamily="-48" charset="-128"/>
              </a:defRPr>
            </a:lvl6pPr>
            <a:lvl7pPr marL="2971438" indent="-228573" eaLnBrk="0" fontAlgn="base" hangingPunct="0">
              <a:spcBef>
                <a:spcPct val="0"/>
              </a:spcBef>
              <a:spcAft>
                <a:spcPct val="0"/>
              </a:spcAft>
              <a:defRPr kumimoji="1" sz="2400">
                <a:solidFill>
                  <a:schemeClr val="tx1"/>
                </a:solidFill>
                <a:latin typeface="Arial" charset="0"/>
                <a:ea typeface="ＭＳ Ｐゴシック" pitchFamily="-48" charset="-128"/>
              </a:defRPr>
            </a:lvl7pPr>
            <a:lvl8pPr marL="3428583" indent="-228573" eaLnBrk="0" fontAlgn="base" hangingPunct="0">
              <a:spcBef>
                <a:spcPct val="0"/>
              </a:spcBef>
              <a:spcAft>
                <a:spcPct val="0"/>
              </a:spcAft>
              <a:defRPr kumimoji="1" sz="2400">
                <a:solidFill>
                  <a:schemeClr val="tx1"/>
                </a:solidFill>
                <a:latin typeface="Arial" charset="0"/>
                <a:ea typeface="ＭＳ Ｐゴシック" pitchFamily="-48" charset="-128"/>
              </a:defRPr>
            </a:lvl8pPr>
            <a:lvl9pPr marL="3885728" indent="-228573" eaLnBrk="0" fontAlgn="base" hangingPunct="0">
              <a:spcBef>
                <a:spcPct val="0"/>
              </a:spcBef>
              <a:spcAft>
                <a:spcPct val="0"/>
              </a:spcAft>
              <a:defRPr kumimoji="1" sz="2400">
                <a:solidFill>
                  <a:schemeClr val="tx1"/>
                </a:solidFill>
                <a:latin typeface="Arial" charset="0"/>
                <a:ea typeface="ＭＳ Ｐゴシック" pitchFamily="-48" charset="-128"/>
              </a:defRPr>
            </a:lvl9pPr>
          </a:lstStyle>
          <a:p>
            <a:pPr eaLnBrk="1" hangingPunct="1"/>
            <a:fld id="{0EE662A6-C2E2-486F-B7E4-C6F2F66E14E1}" type="slidenum">
              <a:rPr lang="en-US" altLang="ja-JP" sz="1200">
                <a:solidFill>
                  <a:prstClr val="black"/>
                </a:solidFill>
              </a:rPr>
              <a:pPr eaLnBrk="1" hangingPunct="1"/>
              <a:t>37</a:t>
            </a:fld>
            <a:endParaRPr lang="en-US" altLang="ja-JP" sz="1200">
              <a:solidFill>
                <a:prstClr val="black"/>
              </a:solidFill>
            </a:endParaRPr>
          </a:p>
        </p:txBody>
      </p:sp>
      <p:sp>
        <p:nvSpPr>
          <p:cNvPr id="235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smtClean="0"/>
              <a:t>軽く</a:t>
            </a:r>
            <a:r>
              <a:rPr lang="en-US" altLang="ja-JP" dirty="0" smtClean="0"/>
              <a:t>or</a:t>
            </a:r>
            <a:r>
              <a:rPr lang="ja-JP" altLang="en-US" dirty="0" smtClean="0"/>
              <a:t>スキップ　次と合わせて一枚</a:t>
            </a:r>
            <a:endParaRPr lang="ja-JP" altLang="ja-JP" dirty="0" smtClean="0"/>
          </a:p>
        </p:txBody>
      </p:sp>
    </p:spTree>
    <p:extLst>
      <p:ext uri="{BB962C8B-B14F-4D97-AF65-F5344CB8AC3E}">
        <p14:creationId xmlns:p14="http://schemas.microsoft.com/office/powerpoint/2010/main" val="2816223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6B48283C-8F80-455E-84EE-A809EE19E811}" type="slidenum">
              <a:rPr lang="en-US" altLang="ja-JP">
                <a:solidFill>
                  <a:prstClr val="black"/>
                </a:solidFill>
                <a:latin typeface="Arial" pitchFamily="34" charset="0"/>
              </a:rPr>
              <a:pPr/>
              <a:t>39</a:t>
            </a:fld>
            <a:endParaRPr lang="en-US" altLang="ja-JP">
              <a:solidFill>
                <a:prstClr val="black"/>
              </a:solidFill>
              <a:latin typeface="Arial" pitchFamily="34"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altLang="ja-JP" dirty="0" smtClean="0">
              <a:ea typeface="ＭＳ Ｐ明朝" charset="-128"/>
            </a:endParaRPr>
          </a:p>
        </p:txBody>
      </p:sp>
    </p:spTree>
    <p:extLst>
      <p:ext uri="{BB962C8B-B14F-4D97-AF65-F5344CB8AC3E}">
        <p14:creationId xmlns:p14="http://schemas.microsoft.com/office/powerpoint/2010/main" val="37343454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sz="2400">
                <a:solidFill>
                  <a:schemeClr val="tx1"/>
                </a:solidFill>
                <a:latin typeface="Arial" charset="0"/>
                <a:ea typeface="ＭＳ Ｐゴシック" pitchFamily="-48" charset="-128"/>
              </a:defRPr>
            </a:lvl1pPr>
            <a:lvl2pPr marL="742860" indent="-285715" eaLnBrk="0" hangingPunct="0">
              <a:defRPr kumimoji="1" sz="2400">
                <a:solidFill>
                  <a:schemeClr val="tx1"/>
                </a:solidFill>
                <a:latin typeface="Arial" charset="0"/>
                <a:ea typeface="ＭＳ Ｐゴシック" pitchFamily="-48" charset="-128"/>
              </a:defRPr>
            </a:lvl2pPr>
            <a:lvl3pPr marL="1142861" indent="-228573" eaLnBrk="0" hangingPunct="0">
              <a:defRPr kumimoji="1" sz="2400">
                <a:solidFill>
                  <a:schemeClr val="tx1"/>
                </a:solidFill>
                <a:latin typeface="Arial" charset="0"/>
                <a:ea typeface="ＭＳ Ｐゴシック" pitchFamily="-48" charset="-128"/>
              </a:defRPr>
            </a:lvl3pPr>
            <a:lvl4pPr marL="1600005" indent="-228573" eaLnBrk="0" hangingPunct="0">
              <a:defRPr kumimoji="1" sz="2400">
                <a:solidFill>
                  <a:schemeClr val="tx1"/>
                </a:solidFill>
                <a:latin typeface="Arial" charset="0"/>
                <a:ea typeface="ＭＳ Ｐゴシック" pitchFamily="-48" charset="-128"/>
              </a:defRPr>
            </a:lvl4pPr>
            <a:lvl5pPr marL="2057150" indent="-228573" eaLnBrk="0" hangingPunct="0">
              <a:defRPr kumimoji="1" sz="2400">
                <a:solidFill>
                  <a:schemeClr val="tx1"/>
                </a:solidFill>
                <a:latin typeface="Arial" charset="0"/>
                <a:ea typeface="ＭＳ Ｐゴシック" pitchFamily="-48" charset="-128"/>
              </a:defRPr>
            </a:lvl5pPr>
            <a:lvl6pPr marL="2514294" indent="-228573" eaLnBrk="0" fontAlgn="base" hangingPunct="0">
              <a:spcBef>
                <a:spcPct val="0"/>
              </a:spcBef>
              <a:spcAft>
                <a:spcPct val="0"/>
              </a:spcAft>
              <a:defRPr kumimoji="1" sz="2400">
                <a:solidFill>
                  <a:schemeClr val="tx1"/>
                </a:solidFill>
                <a:latin typeface="Arial" charset="0"/>
                <a:ea typeface="ＭＳ Ｐゴシック" pitchFamily="-48" charset="-128"/>
              </a:defRPr>
            </a:lvl6pPr>
            <a:lvl7pPr marL="2971438" indent="-228573" eaLnBrk="0" fontAlgn="base" hangingPunct="0">
              <a:spcBef>
                <a:spcPct val="0"/>
              </a:spcBef>
              <a:spcAft>
                <a:spcPct val="0"/>
              </a:spcAft>
              <a:defRPr kumimoji="1" sz="2400">
                <a:solidFill>
                  <a:schemeClr val="tx1"/>
                </a:solidFill>
                <a:latin typeface="Arial" charset="0"/>
                <a:ea typeface="ＭＳ Ｐゴシック" pitchFamily="-48" charset="-128"/>
              </a:defRPr>
            </a:lvl7pPr>
            <a:lvl8pPr marL="3428583" indent="-228573" eaLnBrk="0" fontAlgn="base" hangingPunct="0">
              <a:spcBef>
                <a:spcPct val="0"/>
              </a:spcBef>
              <a:spcAft>
                <a:spcPct val="0"/>
              </a:spcAft>
              <a:defRPr kumimoji="1" sz="2400">
                <a:solidFill>
                  <a:schemeClr val="tx1"/>
                </a:solidFill>
                <a:latin typeface="Arial" charset="0"/>
                <a:ea typeface="ＭＳ Ｐゴシック" pitchFamily="-48" charset="-128"/>
              </a:defRPr>
            </a:lvl8pPr>
            <a:lvl9pPr marL="3885728" indent="-228573" eaLnBrk="0" fontAlgn="base" hangingPunct="0">
              <a:spcBef>
                <a:spcPct val="0"/>
              </a:spcBef>
              <a:spcAft>
                <a:spcPct val="0"/>
              </a:spcAft>
              <a:defRPr kumimoji="1" sz="2400">
                <a:solidFill>
                  <a:schemeClr val="tx1"/>
                </a:solidFill>
                <a:latin typeface="Arial" charset="0"/>
                <a:ea typeface="ＭＳ Ｐゴシック" pitchFamily="-48" charset="-128"/>
              </a:defRPr>
            </a:lvl9pPr>
          </a:lstStyle>
          <a:p>
            <a:pPr eaLnBrk="1" hangingPunct="1"/>
            <a:fld id="{0EE662A6-C2E2-486F-B7E4-C6F2F66E14E1}" type="slidenum">
              <a:rPr lang="en-US" altLang="ja-JP" sz="1200">
                <a:solidFill>
                  <a:prstClr val="black"/>
                </a:solidFill>
              </a:rPr>
              <a:pPr eaLnBrk="1" hangingPunct="1"/>
              <a:t>40</a:t>
            </a:fld>
            <a:endParaRPr lang="en-US" altLang="ja-JP" sz="1200">
              <a:solidFill>
                <a:prstClr val="black"/>
              </a:solidFill>
            </a:endParaRPr>
          </a:p>
        </p:txBody>
      </p:sp>
      <p:sp>
        <p:nvSpPr>
          <p:cNvPr id="235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smtClean="0"/>
              <a:t>軽く</a:t>
            </a:r>
            <a:r>
              <a:rPr lang="en-US" altLang="ja-JP" dirty="0" smtClean="0"/>
              <a:t>or</a:t>
            </a:r>
            <a:r>
              <a:rPr lang="ja-JP" altLang="en-US" dirty="0" smtClean="0"/>
              <a:t>スキップ　次と合わせて一枚</a:t>
            </a:r>
            <a:endParaRPr lang="ja-JP" altLang="ja-JP" dirty="0" smtClean="0"/>
          </a:p>
        </p:txBody>
      </p:sp>
    </p:spTree>
    <p:extLst>
      <p:ext uri="{BB962C8B-B14F-4D97-AF65-F5344CB8AC3E}">
        <p14:creationId xmlns:p14="http://schemas.microsoft.com/office/powerpoint/2010/main" val="14250372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sz="2500">
                <a:solidFill>
                  <a:schemeClr val="tx1"/>
                </a:solidFill>
                <a:latin typeface="Arial" charset="0"/>
                <a:ea typeface="ＭＳ Ｐゴシック" pitchFamily="-48" charset="-128"/>
              </a:defRPr>
            </a:lvl1pPr>
            <a:lvl2pPr marL="769900" indent="-296115" eaLnBrk="0" hangingPunct="0">
              <a:defRPr kumimoji="1" sz="2500">
                <a:solidFill>
                  <a:schemeClr val="tx1"/>
                </a:solidFill>
                <a:latin typeface="Arial" charset="0"/>
                <a:ea typeface="ＭＳ Ｐゴシック" pitchFamily="-48" charset="-128"/>
              </a:defRPr>
            </a:lvl2pPr>
            <a:lvl3pPr marL="1184461" indent="-236893" eaLnBrk="0" hangingPunct="0">
              <a:defRPr kumimoji="1" sz="2500">
                <a:solidFill>
                  <a:schemeClr val="tx1"/>
                </a:solidFill>
                <a:latin typeface="Arial" charset="0"/>
                <a:ea typeface="ＭＳ Ｐゴシック" pitchFamily="-48" charset="-128"/>
              </a:defRPr>
            </a:lvl3pPr>
            <a:lvl4pPr marL="1658245" indent="-236893" eaLnBrk="0" hangingPunct="0">
              <a:defRPr kumimoji="1" sz="2500">
                <a:solidFill>
                  <a:schemeClr val="tx1"/>
                </a:solidFill>
                <a:latin typeface="Arial" charset="0"/>
                <a:ea typeface="ＭＳ Ｐゴシック" pitchFamily="-48" charset="-128"/>
              </a:defRPr>
            </a:lvl4pPr>
            <a:lvl5pPr marL="2132030" indent="-236893" eaLnBrk="0" hangingPunct="0">
              <a:defRPr kumimoji="1" sz="2500">
                <a:solidFill>
                  <a:schemeClr val="tx1"/>
                </a:solidFill>
                <a:latin typeface="Arial" charset="0"/>
                <a:ea typeface="ＭＳ Ｐゴシック" pitchFamily="-48" charset="-128"/>
              </a:defRPr>
            </a:lvl5pPr>
            <a:lvl6pPr marL="2605814" indent="-236893" eaLnBrk="0" fontAlgn="base" hangingPunct="0">
              <a:spcBef>
                <a:spcPct val="0"/>
              </a:spcBef>
              <a:spcAft>
                <a:spcPct val="0"/>
              </a:spcAft>
              <a:defRPr kumimoji="1" sz="2500">
                <a:solidFill>
                  <a:schemeClr val="tx1"/>
                </a:solidFill>
                <a:latin typeface="Arial" charset="0"/>
                <a:ea typeface="ＭＳ Ｐゴシック" pitchFamily="-48" charset="-128"/>
              </a:defRPr>
            </a:lvl6pPr>
            <a:lvl7pPr marL="3079598" indent="-236893" eaLnBrk="0" fontAlgn="base" hangingPunct="0">
              <a:spcBef>
                <a:spcPct val="0"/>
              </a:spcBef>
              <a:spcAft>
                <a:spcPct val="0"/>
              </a:spcAft>
              <a:defRPr kumimoji="1" sz="2500">
                <a:solidFill>
                  <a:schemeClr val="tx1"/>
                </a:solidFill>
                <a:latin typeface="Arial" charset="0"/>
                <a:ea typeface="ＭＳ Ｐゴシック" pitchFamily="-48" charset="-128"/>
              </a:defRPr>
            </a:lvl7pPr>
            <a:lvl8pPr marL="3553383" indent="-236893" eaLnBrk="0" fontAlgn="base" hangingPunct="0">
              <a:spcBef>
                <a:spcPct val="0"/>
              </a:spcBef>
              <a:spcAft>
                <a:spcPct val="0"/>
              </a:spcAft>
              <a:defRPr kumimoji="1" sz="2500">
                <a:solidFill>
                  <a:schemeClr val="tx1"/>
                </a:solidFill>
                <a:latin typeface="Arial" charset="0"/>
                <a:ea typeface="ＭＳ Ｐゴシック" pitchFamily="-48" charset="-128"/>
              </a:defRPr>
            </a:lvl8pPr>
            <a:lvl9pPr marL="4027168" indent="-236893" eaLnBrk="0" fontAlgn="base" hangingPunct="0">
              <a:spcBef>
                <a:spcPct val="0"/>
              </a:spcBef>
              <a:spcAft>
                <a:spcPct val="0"/>
              </a:spcAft>
              <a:defRPr kumimoji="1" sz="2500">
                <a:solidFill>
                  <a:schemeClr val="tx1"/>
                </a:solidFill>
                <a:latin typeface="Arial" charset="0"/>
                <a:ea typeface="ＭＳ Ｐゴシック" pitchFamily="-48" charset="-128"/>
              </a:defRPr>
            </a:lvl9pPr>
          </a:lstStyle>
          <a:p>
            <a:pPr eaLnBrk="1" hangingPunct="1"/>
            <a:fld id="{0EE662A6-C2E2-486F-B7E4-C6F2F66E14E1}" type="slidenum">
              <a:rPr lang="en-US" altLang="ja-JP" sz="1200">
                <a:solidFill>
                  <a:prstClr val="black"/>
                </a:solidFill>
              </a:rPr>
              <a:pPr eaLnBrk="1" hangingPunct="1"/>
              <a:t>41</a:t>
            </a:fld>
            <a:endParaRPr lang="en-US" altLang="ja-JP" sz="1200">
              <a:solidFill>
                <a:prstClr val="black"/>
              </a:solidFill>
            </a:endParaRPr>
          </a:p>
        </p:txBody>
      </p:sp>
      <p:sp>
        <p:nvSpPr>
          <p:cNvPr id="235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smtClean="0"/>
              <a:t>軽く</a:t>
            </a:r>
            <a:r>
              <a:rPr lang="en-US" altLang="ja-JP" dirty="0" smtClean="0"/>
              <a:t>or</a:t>
            </a:r>
            <a:r>
              <a:rPr lang="ja-JP" altLang="en-US" dirty="0" smtClean="0"/>
              <a:t>スキップ</a:t>
            </a:r>
            <a:endParaRPr lang="ja-JP" altLang="ja-JP" dirty="0" smtClean="0"/>
          </a:p>
        </p:txBody>
      </p:sp>
    </p:spTree>
    <p:extLst>
      <p:ext uri="{BB962C8B-B14F-4D97-AF65-F5344CB8AC3E}">
        <p14:creationId xmlns:p14="http://schemas.microsoft.com/office/powerpoint/2010/main" val="17900957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Shape 50"/>
          <p:cNvSpPr>
            <a:spLocks noGrp="1" noRot="1" noChangeAspect="1"/>
          </p:cNvSpPr>
          <p:nvPr>
            <p:ph type="sldImg"/>
          </p:nvPr>
        </p:nvSpPr>
        <p:spPr>
          <a:prstGeom prst="rect">
            <a:avLst/>
          </a:prstGeom>
        </p:spPr>
        <p:txBody>
          <a:bodyPr/>
          <a:lstStyle/>
          <a:p>
            <a:pPr lvl="0"/>
            <a:endParaRPr/>
          </a:p>
        </p:txBody>
      </p:sp>
      <p:sp>
        <p:nvSpPr>
          <p:cNvPr id="51" name="Shape 51"/>
          <p:cNvSpPr>
            <a:spLocks noGrp="1"/>
          </p:cNvSpPr>
          <p:nvPr>
            <p:ph type="body" sz="quarter" idx="1"/>
          </p:nvPr>
        </p:nvSpPr>
        <p:spPr>
          <a:prstGeom prst="rect">
            <a:avLst/>
          </a:prstGeom>
        </p:spPr>
        <p:txBody>
          <a:bodyPr>
            <a:normAutofit fontScale="92500" lnSpcReduction="10000"/>
          </a:bodyPr>
          <a:lstStyle/>
          <a:p>
            <a:pPr lvl="0">
              <a:defRPr sz="1800"/>
            </a:pPr>
            <a:r>
              <a:rPr sz="2800" dirty="0"/>
              <a:t>The upper table shows the resolutions of Venus GCMs in previous studies.</a:t>
            </a:r>
          </a:p>
          <a:p>
            <a:pPr lvl="0">
              <a:defRPr sz="1800"/>
            </a:pPr>
            <a:r>
              <a:rPr sz="2800" dirty="0"/>
              <a:t>And the lower table shows the resolution used for comparison study of Venus GCMs done by </a:t>
            </a:r>
            <a:r>
              <a:rPr sz="2800" dirty="0" err="1"/>
              <a:t>Lebonnois</a:t>
            </a:r>
            <a:r>
              <a:rPr sz="2800" dirty="0"/>
              <a:t> et al.</a:t>
            </a:r>
          </a:p>
          <a:p>
            <a:pPr lvl="0">
              <a:defRPr sz="1800"/>
            </a:pPr>
            <a:r>
              <a:rPr sz="2800" dirty="0"/>
              <a:t>Most GCMs use the resolution about T21 which is about 5 degree interval in physical space.</a:t>
            </a:r>
          </a:p>
          <a:p>
            <a:pPr lvl="0">
              <a:defRPr sz="1800"/>
            </a:pPr>
            <a:r>
              <a:rPr sz="2300" dirty="0"/>
              <a:t>（Parish et </a:t>
            </a:r>
            <a:r>
              <a:rPr sz="2300" dirty="0" err="1"/>
              <a:t>al.は高解像度だが、本研究のようにエネルギースペクトルには注目していない</a:t>
            </a:r>
            <a:r>
              <a:rPr sz="2300" dirty="0"/>
              <a:t>）</a:t>
            </a:r>
          </a:p>
        </p:txBody>
      </p:sp>
    </p:spTree>
    <p:extLst>
      <p:ext uri="{BB962C8B-B14F-4D97-AF65-F5344CB8AC3E}">
        <p14:creationId xmlns:p14="http://schemas.microsoft.com/office/powerpoint/2010/main" val="34696827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sz="2400">
                <a:solidFill>
                  <a:schemeClr val="tx1"/>
                </a:solidFill>
                <a:latin typeface="Arial" charset="0"/>
                <a:ea typeface="ＭＳ Ｐゴシック" pitchFamily="-48" charset="-128"/>
              </a:defRPr>
            </a:lvl1pPr>
            <a:lvl2pPr marL="742800" indent="-285692" eaLnBrk="0" hangingPunct="0">
              <a:defRPr kumimoji="1" sz="2400">
                <a:solidFill>
                  <a:schemeClr val="tx1"/>
                </a:solidFill>
                <a:latin typeface="Arial" charset="0"/>
                <a:ea typeface="ＭＳ Ｐゴシック" pitchFamily="-48" charset="-128"/>
              </a:defRPr>
            </a:lvl2pPr>
            <a:lvl3pPr marL="1142768" indent="-228554" eaLnBrk="0" hangingPunct="0">
              <a:defRPr kumimoji="1" sz="2400">
                <a:solidFill>
                  <a:schemeClr val="tx1"/>
                </a:solidFill>
                <a:latin typeface="Arial" charset="0"/>
                <a:ea typeface="ＭＳ Ｐゴシック" pitchFamily="-48" charset="-128"/>
              </a:defRPr>
            </a:lvl3pPr>
            <a:lvl4pPr marL="1599875" indent="-228554" eaLnBrk="0" hangingPunct="0">
              <a:defRPr kumimoji="1" sz="2400">
                <a:solidFill>
                  <a:schemeClr val="tx1"/>
                </a:solidFill>
                <a:latin typeface="Arial" charset="0"/>
                <a:ea typeface="ＭＳ Ｐゴシック" pitchFamily="-48" charset="-128"/>
              </a:defRPr>
            </a:lvl4pPr>
            <a:lvl5pPr marL="2056983" indent="-228554" eaLnBrk="0" hangingPunct="0">
              <a:defRPr kumimoji="1" sz="2400">
                <a:solidFill>
                  <a:schemeClr val="tx1"/>
                </a:solidFill>
                <a:latin typeface="Arial" charset="0"/>
                <a:ea typeface="ＭＳ Ｐゴシック" pitchFamily="-48" charset="-128"/>
              </a:defRPr>
            </a:lvl5pPr>
            <a:lvl6pPr marL="2514089" indent="-228554" eaLnBrk="0" fontAlgn="base" hangingPunct="0">
              <a:spcBef>
                <a:spcPct val="0"/>
              </a:spcBef>
              <a:spcAft>
                <a:spcPct val="0"/>
              </a:spcAft>
              <a:defRPr kumimoji="1" sz="2400">
                <a:solidFill>
                  <a:schemeClr val="tx1"/>
                </a:solidFill>
                <a:latin typeface="Arial" charset="0"/>
                <a:ea typeface="ＭＳ Ｐゴシック" pitchFamily="-48" charset="-128"/>
              </a:defRPr>
            </a:lvl6pPr>
            <a:lvl7pPr marL="2971196" indent="-228554" eaLnBrk="0" fontAlgn="base" hangingPunct="0">
              <a:spcBef>
                <a:spcPct val="0"/>
              </a:spcBef>
              <a:spcAft>
                <a:spcPct val="0"/>
              </a:spcAft>
              <a:defRPr kumimoji="1" sz="2400">
                <a:solidFill>
                  <a:schemeClr val="tx1"/>
                </a:solidFill>
                <a:latin typeface="Arial" charset="0"/>
                <a:ea typeface="ＭＳ Ｐゴシック" pitchFamily="-48" charset="-128"/>
              </a:defRPr>
            </a:lvl7pPr>
            <a:lvl8pPr marL="3428304" indent="-228554" eaLnBrk="0" fontAlgn="base" hangingPunct="0">
              <a:spcBef>
                <a:spcPct val="0"/>
              </a:spcBef>
              <a:spcAft>
                <a:spcPct val="0"/>
              </a:spcAft>
              <a:defRPr kumimoji="1" sz="2400">
                <a:solidFill>
                  <a:schemeClr val="tx1"/>
                </a:solidFill>
                <a:latin typeface="Arial" charset="0"/>
                <a:ea typeface="ＭＳ Ｐゴシック" pitchFamily="-48" charset="-128"/>
              </a:defRPr>
            </a:lvl8pPr>
            <a:lvl9pPr marL="3885412" indent="-228554" eaLnBrk="0" fontAlgn="base" hangingPunct="0">
              <a:spcBef>
                <a:spcPct val="0"/>
              </a:spcBef>
              <a:spcAft>
                <a:spcPct val="0"/>
              </a:spcAft>
              <a:defRPr kumimoji="1" sz="2400">
                <a:solidFill>
                  <a:schemeClr val="tx1"/>
                </a:solidFill>
                <a:latin typeface="Arial" charset="0"/>
                <a:ea typeface="ＭＳ Ｐゴシック" pitchFamily="-48" charset="-128"/>
              </a:defRPr>
            </a:lvl9pPr>
          </a:lstStyle>
          <a:p>
            <a:pPr eaLnBrk="1" hangingPunct="1"/>
            <a:fld id="{0EE662A6-C2E2-486F-B7E4-C6F2F66E14E1}" type="slidenum">
              <a:rPr lang="en-US" altLang="ja-JP" sz="1200">
                <a:solidFill>
                  <a:prstClr val="black"/>
                </a:solidFill>
              </a:rPr>
              <a:pPr eaLnBrk="1" hangingPunct="1"/>
              <a:t>43</a:t>
            </a:fld>
            <a:endParaRPr lang="en-US" altLang="ja-JP" sz="1200">
              <a:solidFill>
                <a:prstClr val="black"/>
              </a:solidFill>
            </a:endParaRPr>
          </a:p>
        </p:txBody>
      </p:sp>
      <p:sp>
        <p:nvSpPr>
          <p:cNvPr id="235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smtClean="0"/>
              <a:t>軽く</a:t>
            </a:r>
            <a:r>
              <a:rPr lang="en-US" altLang="ja-JP" dirty="0" smtClean="0"/>
              <a:t>or</a:t>
            </a:r>
            <a:r>
              <a:rPr lang="ja-JP" altLang="en-US" dirty="0" smtClean="0"/>
              <a:t>スキップ</a:t>
            </a:r>
            <a:endParaRPr lang="ja-JP" altLang="ja-JP" dirty="0" smtClean="0"/>
          </a:p>
        </p:txBody>
      </p:sp>
    </p:spTree>
    <p:extLst>
      <p:ext uri="{BB962C8B-B14F-4D97-AF65-F5344CB8AC3E}">
        <p14:creationId xmlns:p14="http://schemas.microsoft.com/office/powerpoint/2010/main" val="13726154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eaLnBrk="1" hangingPunct="1"/>
            <a:r>
              <a:rPr kumimoji="1" lang="en-US" altLang="ja-JP" dirty="0" smtClean="0"/>
              <a:t>No topography</a:t>
            </a:r>
            <a:endParaRPr kumimoji="1" lang="ja-JP" altLang="en-US" dirty="0"/>
          </a:p>
        </p:txBody>
      </p:sp>
      <p:sp>
        <p:nvSpPr>
          <p:cNvPr id="4" name="スライド番号プレースホルダ 3"/>
          <p:cNvSpPr>
            <a:spLocks noGrp="1"/>
          </p:cNvSpPr>
          <p:nvPr>
            <p:ph type="sldNum" sz="quarter" idx="10"/>
          </p:nvPr>
        </p:nvSpPr>
        <p:spPr/>
        <p:txBody>
          <a:bodyPr/>
          <a:lstStyle/>
          <a:p>
            <a:fld id="{D891C9BD-3881-4ADF-9330-47D4C7FB77A8}" type="slidenum">
              <a:rPr lang="ja-JP" altLang="en-US" smtClean="0">
                <a:solidFill>
                  <a:prstClr val="black"/>
                </a:solidFill>
              </a:rPr>
              <a:pPr/>
              <a:t>44</a:t>
            </a:fld>
            <a:endParaRPr lang="ja-JP" altLang="en-US">
              <a:solidFill>
                <a:prstClr val="black"/>
              </a:solidFill>
            </a:endParaRPr>
          </a:p>
        </p:txBody>
      </p:sp>
    </p:spTree>
    <p:extLst>
      <p:ext uri="{BB962C8B-B14F-4D97-AF65-F5344CB8AC3E}">
        <p14:creationId xmlns:p14="http://schemas.microsoft.com/office/powerpoint/2010/main" val="38077006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D891C9BD-3881-4ADF-9330-47D4C7FB77A8}" type="slidenum">
              <a:rPr lang="ja-JP" altLang="en-US">
                <a:solidFill>
                  <a:prstClr val="black"/>
                </a:solidFill>
              </a:rPr>
              <a:pPr/>
              <a:t>45</a:t>
            </a:fld>
            <a:endParaRPr lang="ja-JP" altLang="en-US" dirty="0">
              <a:solidFill>
                <a:prstClr val="black"/>
              </a:solidFill>
            </a:endParaRPr>
          </a:p>
        </p:txBody>
      </p:sp>
    </p:spTree>
    <p:extLst>
      <p:ext uri="{BB962C8B-B14F-4D97-AF65-F5344CB8AC3E}">
        <p14:creationId xmlns:p14="http://schemas.microsoft.com/office/powerpoint/2010/main" val="13776349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sz="2500">
                <a:solidFill>
                  <a:schemeClr val="tx1"/>
                </a:solidFill>
                <a:latin typeface="Arial" charset="0"/>
                <a:ea typeface="ＭＳ Ｐゴシック" pitchFamily="-48" charset="-128"/>
              </a:defRPr>
            </a:lvl1pPr>
            <a:lvl2pPr marL="769900" indent="-296115" eaLnBrk="0" hangingPunct="0">
              <a:defRPr kumimoji="1" sz="2500">
                <a:solidFill>
                  <a:schemeClr val="tx1"/>
                </a:solidFill>
                <a:latin typeface="Arial" charset="0"/>
                <a:ea typeface="ＭＳ Ｐゴシック" pitchFamily="-48" charset="-128"/>
              </a:defRPr>
            </a:lvl2pPr>
            <a:lvl3pPr marL="1184461" indent="-236893" eaLnBrk="0" hangingPunct="0">
              <a:defRPr kumimoji="1" sz="2500">
                <a:solidFill>
                  <a:schemeClr val="tx1"/>
                </a:solidFill>
                <a:latin typeface="Arial" charset="0"/>
                <a:ea typeface="ＭＳ Ｐゴシック" pitchFamily="-48" charset="-128"/>
              </a:defRPr>
            </a:lvl3pPr>
            <a:lvl4pPr marL="1658245" indent="-236893" eaLnBrk="0" hangingPunct="0">
              <a:defRPr kumimoji="1" sz="2500">
                <a:solidFill>
                  <a:schemeClr val="tx1"/>
                </a:solidFill>
                <a:latin typeface="Arial" charset="0"/>
                <a:ea typeface="ＭＳ Ｐゴシック" pitchFamily="-48" charset="-128"/>
              </a:defRPr>
            </a:lvl4pPr>
            <a:lvl5pPr marL="2132030" indent="-236893" eaLnBrk="0" hangingPunct="0">
              <a:defRPr kumimoji="1" sz="2500">
                <a:solidFill>
                  <a:schemeClr val="tx1"/>
                </a:solidFill>
                <a:latin typeface="Arial" charset="0"/>
                <a:ea typeface="ＭＳ Ｐゴシック" pitchFamily="-48" charset="-128"/>
              </a:defRPr>
            </a:lvl5pPr>
            <a:lvl6pPr marL="2605814" indent="-236893" eaLnBrk="0" fontAlgn="base" hangingPunct="0">
              <a:spcBef>
                <a:spcPct val="0"/>
              </a:spcBef>
              <a:spcAft>
                <a:spcPct val="0"/>
              </a:spcAft>
              <a:defRPr kumimoji="1" sz="2500">
                <a:solidFill>
                  <a:schemeClr val="tx1"/>
                </a:solidFill>
                <a:latin typeface="Arial" charset="0"/>
                <a:ea typeface="ＭＳ Ｐゴシック" pitchFamily="-48" charset="-128"/>
              </a:defRPr>
            </a:lvl6pPr>
            <a:lvl7pPr marL="3079598" indent="-236893" eaLnBrk="0" fontAlgn="base" hangingPunct="0">
              <a:spcBef>
                <a:spcPct val="0"/>
              </a:spcBef>
              <a:spcAft>
                <a:spcPct val="0"/>
              </a:spcAft>
              <a:defRPr kumimoji="1" sz="2500">
                <a:solidFill>
                  <a:schemeClr val="tx1"/>
                </a:solidFill>
                <a:latin typeface="Arial" charset="0"/>
                <a:ea typeface="ＭＳ Ｐゴシック" pitchFamily="-48" charset="-128"/>
              </a:defRPr>
            </a:lvl7pPr>
            <a:lvl8pPr marL="3553383" indent="-236893" eaLnBrk="0" fontAlgn="base" hangingPunct="0">
              <a:spcBef>
                <a:spcPct val="0"/>
              </a:spcBef>
              <a:spcAft>
                <a:spcPct val="0"/>
              </a:spcAft>
              <a:defRPr kumimoji="1" sz="2500">
                <a:solidFill>
                  <a:schemeClr val="tx1"/>
                </a:solidFill>
                <a:latin typeface="Arial" charset="0"/>
                <a:ea typeface="ＭＳ Ｐゴシック" pitchFamily="-48" charset="-128"/>
              </a:defRPr>
            </a:lvl8pPr>
            <a:lvl9pPr marL="4027168" indent="-236893" eaLnBrk="0" fontAlgn="base" hangingPunct="0">
              <a:spcBef>
                <a:spcPct val="0"/>
              </a:spcBef>
              <a:spcAft>
                <a:spcPct val="0"/>
              </a:spcAft>
              <a:defRPr kumimoji="1" sz="2500">
                <a:solidFill>
                  <a:schemeClr val="tx1"/>
                </a:solidFill>
                <a:latin typeface="Arial" charset="0"/>
                <a:ea typeface="ＭＳ Ｐゴシック" pitchFamily="-48" charset="-128"/>
              </a:defRPr>
            </a:lvl9pPr>
          </a:lstStyle>
          <a:p>
            <a:pPr eaLnBrk="1" hangingPunct="1"/>
            <a:fld id="{0EE662A6-C2E2-486F-B7E4-C6F2F66E14E1}" type="slidenum">
              <a:rPr lang="en-US" altLang="ja-JP" sz="1200">
                <a:solidFill>
                  <a:prstClr val="black"/>
                </a:solidFill>
              </a:rPr>
              <a:pPr eaLnBrk="1" hangingPunct="1"/>
              <a:t>46</a:t>
            </a:fld>
            <a:endParaRPr lang="en-US" altLang="ja-JP" sz="1200">
              <a:solidFill>
                <a:prstClr val="black"/>
              </a:solidFill>
            </a:endParaRPr>
          </a:p>
        </p:txBody>
      </p:sp>
      <p:sp>
        <p:nvSpPr>
          <p:cNvPr id="235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smtClean="0"/>
              <a:t>軽く</a:t>
            </a:r>
            <a:r>
              <a:rPr lang="en-US" altLang="ja-JP" dirty="0" smtClean="0"/>
              <a:t>or</a:t>
            </a:r>
            <a:r>
              <a:rPr lang="ja-JP" altLang="en-US" dirty="0" smtClean="0"/>
              <a:t>スキップ</a:t>
            </a:r>
            <a:endParaRPr lang="ja-JP" altLang="ja-JP" dirty="0" smtClean="0"/>
          </a:p>
        </p:txBody>
      </p:sp>
    </p:spTree>
    <p:extLst>
      <p:ext uri="{BB962C8B-B14F-4D97-AF65-F5344CB8AC3E}">
        <p14:creationId xmlns:p14="http://schemas.microsoft.com/office/powerpoint/2010/main" val="3484084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372512D-40A2-448B-A482-2E0CA92766C9}" type="slidenum">
              <a:rPr kumimoji="1" lang="en-US" altLang="ja-JP" sz="1200" b="0" i="0" u="none" strike="noStrike" kern="1200" cap="none" spc="0" normalizeH="0" baseline="0" noProof="0">
                <a:ln>
                  <a:noFill/>
                </a:ln>
                <a:solidFill>
                  <a:prstClr val="black"/>
                </a:solidFill>
                <a:effectLst/>
                <a:uLnTx/>
                <a:uFillTx/>
                <a:latin typeface="Times New Roman"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1" lang="en-US" altLang="ja-JP" sz="1200" b="0" i="0" u="none" strike="noStrike" kern="1200" cap="none" spc="0" normalizeH="0" baseline="0" noProof="0" dirty="0">
              <a:ln>
                <a:noFill/>
              </a:ln>
              <a:solidFill>
                <a:prstClr val="black"/>
              </a:solidFill>
              <a:effectLst/>
              <a:uLnTx/>
              <a:uFillTx/>
              <a:latin typeface="Times New Roman" pitchFamily="18" charset="0"/>
              <a:ea typeface="ＭＳ Ｐゴシック" panose="020B0600070205080204" pitchFamily="50" charset="-128"/>
              <a:cs typeface="+mn-cs"/>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endParaRPr lang="en-US" altLang="ja-JP" dirty="0" smtClean="0">
              <a:ea typeface="ＭＳ Ｐ明朝" charset="-128"/>
            </a:endParaRPr>
          </a:p>
        </p:txBody>
      </p:sp>
    </p:spTree>
    <p:extLst>
      <p:ext uri="{BB962C8B-B14F-4D97-AF65-F5344CB8AC3E}">
        <p14:creationId xmlns:p14="http://schemas.microsoft.com/office/powerpoint/2010/main" val="12118151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0482"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ja-JP" dirty="0"/>
          </a:p>
        </p:txBody>
      </p:sp>
      <p:sp>
        <p:nvSpPr>
          <p:cNvPr id="20483"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charset="0"/>
                <a:ea typeface="ＭＳ Ｐゴシック" charset="-128"/>
              </a:defRPr>
            </a:lvl1pPr>
            <a:lvl2pPr marL="742950" indent="-285750">
              <a:defRPr kumimoji="1">
                <a:solidFill>
                  <a:schemeClr val="tx1"/>
                </a:solidFill>
                <a:latin typeface="Calibri" charset="0"/>
                <a:ea typeface="ＭＳ Ｐゴシック" charset="-128"/>
              </a:defRPr>
            </a:lvl2pPr>
            <a:lvl3pPr marL="1143000" indent="-228600">
              <a:defRPr kumimoji="1">
                <a:solidFill>
                  <a:schemeClr val="tx1"/>
                </a:solidFill>
                <a:latin typeface="Calibri" charset="0"/>
                <a:ea typeface="ＭＳ Ｐゴシック" charset="-128"/>
              </a:defRPr>
            </a:lvl3pPr>
            <a:lvl4pPr marL="1600200" indent="-228600">
              <a:defRPr kumimoji="1">
                <a:solidFill>
                  <a:schemeClr val="tx1"/>
                </a:solidFill>
                <a:latin typeface="Calibri" charset="0"/>
                <a:ea typeface="ＭＳ Ｐゴシック" charset="-128"/>
              </a:defRPr>
            </a:lvl4pPr>
            <a:lvl5pPr marL="2057400" indent="-228600">
              <a:defRPr kumimoji="1">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kumimoji="1">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kumimoji="1">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kumimoji="1">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kumimoji="1">
                <a:solidFill>
                  <a:schemeClr val="tx1"/>
                </a:solidFill>
                <a:latin typeface="Calibri" charset="0"/>
                <a:ea typeface="ＭＳ Ｐゴシック" charset="-128"/>
              </a:defRPr>
            </a:lvl9pPr>
          </a:lstStyle>
          <a:p>
            <a:fld id="{26A34993-2D22-4448-9178-736B14E81D60}" type="slidenum">
              <a:rPr lang="ja-JP" altLang="en-US">
                <a:solidFill>
                  <a:prstClr val="black"/>
                </a:solidFill>
              </a:rPr>
              <a:pPr/>
              <a:t>47</a:t>
            </a:fld>
            <a:endParaRPr lang="ja-JP" altLang="en-US">
              <a:solidFill>
                <a:prstClr val="black"/>
              </a:solidFill>
            </a:endParaRPr>
          </a:p>
        </p:txBody>
      </p:sp>
    </p:spTree>
    <p:extLst>
      <p:ext uri="{BB962C8B-B14F-4D97-AF65-F5344CB8AC3E}">
        <p14:creationId xmlns:p14="http://schemas.microsoft.com/office/powerpoint/2010/main" val="11141728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sz="2400">
                <a:solidFill>
                  <a:schemeClr val="tx1"/>
                </a:solidFill>
                <a:latin typeface="Arial" charset="0"/>
                <a:ea typeface="ＭＳ Ｐゴシック" pitchFamily="-48" charset="-128"/>
              </a:defRPr>
            </a:lvl1pPr>
            <a:lvl2pPr marL="742800" indent="-285692" eaLnBrk="0" hangingPunct="0">
              <a:defRPr kumimoji="1" sz="2400">
                <a:solidFill>
                  <a:schemeClr val="tx1"/>
                </a:solidFill>
                <a:latin typeface="Arial" charset="0"/>
                <a:ea typeface="ＭＳ Ｐゴシック" pitchFamily="-48" charset="-128"/>
              </a:defRPr>
            </a:lvl2pPr>
            <a:lvl3pPr marL="1142768" indent="-228554" eaLnBrk="0" hangingPunct="0">
              <a:defRPr kumimoji="1" sz="2400">
                <a:solidFill>
                  <a:schemeClr val="tx1"/>
                </a:solidFill>
                <a:latin typeface="Arial" charset="0"/>
                <a:ea typeface="ＭＳ Ｐゴシック" pitchFamily="-48" charset="-128"/>
              </a:defRPr>
            </a:lvl3pPr>
            <a:lvl4pPr marL="1599875" indent="-228554" eaLnBrk="0" hangingPunct="0">
              <a:defRPr kumimoji="1" sz="2400">
                <a:solidFill>
                  <a:schemeClr val="tx1"/>
                </a:solidFill>
                <a:latin typeface="Arial" charset="0"/>
                <a:ea typeface="ＭＳ Ｐゴシック" pitchFamily="-48" charset="-128"/>
              </a:defRPr>
            </a:lvl4pPr>
            <a:lvl5pPr marL="2056983" indent="-228554" eaLnBrk="0" hangingPunct="0">
              <a:defRPr kumimoji="1" sz="2400">
                <a:solidFill>
                  <a:schemeClr val="tx1"/>
                </a:solidFill>
                <a:latin typeface="Arial" charset="0"/>
                <a:ea typeface="ＭＳ Ｐゴシック" pitchFamily="-48" charset="-128"/>
              </a:defRPr>
            </a:lvl5pPr>
            <a:lvl6pPr marL="2514089" indent="-228554" eaLnBrk="0" fontAlgn="base" hangingPunct="0">
              <a:spcBef>
                <a:spcPct val="0"/>
              </a:spcBef>
              <a:spcAft>
                <a:spcPct val="0"/>
              </a:spcAft>
              <a:defRPr kumimoji="1" sz="2400">
                <a:solidFill>
                  <a:schemeClr val="tx1"/>
                </a:solidFill>
                <a:latin typeface="Arial" charset="0"/>
                <a:ea typeface="ＭＳ Ｐゴシック" pitchFamily="-48" charset="-128"/>
              </a:defRPr>
            </a:lvl6pPr>
            <a:lvl7pPr marL="2971196" indent="-228554" eaLnBrk="0" fontAlgn="base" hangingPunct="0">
              <a:spcBef>
                <a:spcPct val="0"/>
              </a:spcBef>
              <a:spcAft>
                <a:spcPct val="0"/>
              </a:spcAft>
              <a:defRPr kumimoji="1" sz="2400">
                <a:solidFill>
                  <a:schemeClr val="tx1"/>
                </a:solidFill>
                <a:latin typeface="Arial" charset="0"/>
                <a:ea typeface="ＭＳ Ｐゴシック" pitchFamily="-48" charset="-128"/>
              </a:defRPr>
            </a:lvl7pPr>
            <a:lvl8pPr marL="3428304" indent="-228554" eaLnBrk="0" fontAlgn="base" hangingPunct="0">
              <a:spcBef>
                <a:spcPct val="0"/>
              </a:spcBef>
              <a:spcAft>
                <a:spcPct val="0"/>
              </a:spcAft>
              <a:defRPr kumimoji="1" sz="2400">
                <a:solidFill>
                  <a:schemeClr val="tx1"/>
                </a:solidFill>
                <a:latin typeface="Arial" charset="0"/>
                <a:ea typeface="ＭＳ Ｐゴシック" pitchFamily="-48" charset="-128"/>
              </a:defRPr>
            </a:lvl8pPr>
            <a:lvl9pPr marL="3885412" indent="-228554" eaLnBrk="0" fontAlgn="base" hangingPunct="0">
              <a:spcBef>
                <a:spcPct val="0"/>
              </a:spcBef>
              <a:spcAft>
                <a:spcPct val="0"/>
              </a:spcAft>
              <a:defRPr kumimoji="1" sz="2400">
                <a:solidFill>
                  <a:schemeClr val="tx1"/>
                </a:solidFill>
                <a:latin typeface="Arial" charset="0"/>
                <a:ea typeface="ＭＳ Ｐゴシック" pitchFamily="-48" charset="-128"/>
              </a:defRPr>
            </a:lvl9pPr>
          </a:lstStyle>
          <a:p>
            <a:pPr eaLnBrk="1" hangingPunct="1"/>
            <a:fld id="{0EE662A6-C2E2-486F-B7E4-C6F2F66E14E1}" type="slidenum">
              <a:rPr lang="en-US" altLang="ja-JP" sz="1200">
                <a:solidFill>
                  <a:prstClr val="black"/>
                </a:solidFill>
              </a:rPr>
              <a:pPr eaLnBrk="1" hangingPunct="1"/>
              <a:t>48</a:t>
            </a:fld>
            <a:endParaRPr lang="en-US" altLang="ja-JP" sz="1200">
              <a:solidFill>
                <a:prstClr val="black"/>
              </a:solidFill>
            </a:endParaRPr>
          </a:p>
        </p:txBody>
      </p:sp>
      <p:sp>
        <p:nvSpPr>
          <p:cNvPr id="235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smtClean="0"/>
              <a:t>軽く</a:t>
            </a:r>
            <a:r>
              <a:rPr lang="en-US" altLang="ja-JP" dirty="0" smtClean="0"/>
              <a:t>or</a:t>
            </a:r>
            <a:r>
              <a:rPr lang="ja-JP" altLang="en-US" dirty="0" smtClean="0"/>
              <a:t>スキップ</a:t>
            </a:r>
            <a:endParaRPr lang="ja-JP" altLang="ja-JP" dirty="0" smtClean="0"/>
          </a:p>
        </p:txBody>
      </p:sp>
    </p:spTree>
    <p:extLst>
      <p:ext uri="{BB962C8B-B14F-4D97-AF65-F5344CB8AC3E}">
        <p14:creationId xmlns:p14="http://schemas.microsoft.com/office/powerpoint/2010/main" val="38712231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03F4C48-B3ED-BD4E-BFEC-13FAE3C7AE8A}" type="slidenum">
              <a:rPr lang="ja-JP" altLang="en-US" smtClean="0">
                <a:solidFill>
                  <a:prstClr val="black"/>
                </a:solidFill>
              </a:rPr>
              <a:pPr/>
              <a:t>49</a:t>
            </a:fld>
            <a:endParaRPr lang="ja-JP" altLang="en-US">
              <a:solidFill>
                <a:prstClr val="black"/>
              </a:solidFill>
            </a:endParaRPr>
          </a:p>
        </p:txBody>
      </p:sp>
    </p:spTree>
    <p:extLst>
      <p:ext uri="{BB962C8B-B14F-4D97-AF65-F5344CB8AC3E}">
        <p14:creationId xmlns:p14="http://schemas.microsoft.com/office/powerpoint/2010/main" val="772429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t>エアロゾル：大気中に浮遊している、固体</a:t>
            </a:r>
            <a:r>
              <a:rPr lang="en-US" altLang="ja-JP" dirty="0" smtClean="0"/>
              <a:t>or</a:t>
            </a:r>
            <a:r>
              <a:rPr lang="ja-JP" altLang="en-US" dirty="0" smtClean="0"/>
              <a:t>液体の微細な粒子。自然発生するものと、人間の活動により</a:t>
            </a:r>
            <a:r>
              <a:rPr lang="ja-JP" altLang="en-US" smtClean="0"/>
              <a:t>発生するものがある。</a:t>
            </a:r>
            <a:endParaRPr lang="ja-JP" altLang="en-US" dirty="0"/>
          </a:p>
        </p:txBody>
      </p:sp>
      <p:sp>
        <p:nvSpPr>
          <p:cNvPr id="4" name="スライド番号プレースホルダ 3"/>
          <p:cNvSpPr>
            <a:spLocks noGrp="1"/>
          </p:cNvSpPr>
          <p:nvPr>
            <p:ph type="sldNum" sz="quarter" idx="10"/>
          </p:nvPr>
        </p:nvSpPr>
        <p:spPr/>
        <p:txBody>
          <a:bodyPr/>
          <a:lstStyle/>
          <a:p>
            <a:fld id="{E03F4C48-B3ED-BD4E-BFEC-13FAE3C7AE8A}" type="slidenum">
              <a:rPr lang="ja-JP" altLang="en-US" smtClean="0">
                <a:solidFill>
                  <a:prstClr val="black"/>
                </a:solidFill>
              </a:rPr>
              <a:pPr/>
              <a:t>50</a:t>
            </a:fld>
            <a:endParaRPr lang="ja-JP" altLang="en-US">
              <a:solidFill>
                <a:prstClr val="black"/>
              </a:solidFill>
            </a:endParaRPr>
          </a:p>
        </p:txBody>
      </p:sp>
    </p:spTree>
    <p:extLst>
      <p:ext uri="{BB962C8B-B14F-4D97-AF65-F5344CB8AC3E}">
        <p14:creationId xmlns:p14="http://schemas.microsoft.com/office/powerpoint/2010/main" val="42456125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4</a:t>
            </a:r>
            <a:r>
              <a:rPr kumimoji="1" lang="ja-JP" altLang="en-US" dirty="0" smtClean="0"/>
              <a:t>次元データ同化より簡単だが、アンサンブル計算には計算コストがかかる。</a:t>
            </a:r>
            <a:endParaRPr kumimoji="1" lang="en-US" altLang="ja-JP" dirty="0" smtClean="0"/>
          </a:p>
          <a:p>
            <a:r>
              <a:rPr kumimoji="1" lang="ja-JP" altLang="en-US" dirty="0" smtClean="0"/>
              <a:t>摂動観測</a:t>
            </a:r>
            <a:r>
              <a:rPr kumimoji="1" lang="en-US" altLang="ja-JP" dirty="0" smtClean="0"/>
              <a:t>(PO)</a:t>
            </a:r>
            <a:r>
              <a:rPr kumimoji="1" lang="ja-JP" altLang="en-US" dirty="0" smtClean="0"/>
              <a:t>法：各アンサンブルメンバーを同化。観測を摂動させて誤差を与える</a:t>
            </a:r>
            <a:endParaRPr kumimoji="1" lang="en-US" altLang="ja-JP" dirty="0" smtClean="0"/>
          </a:p>
          <a:p>
            <a:r>
              <a:rPr kumimoji="1" lang="en-US" altLang="ja-JP" dirty="0" smtClean="0"/>
              <a:t>SRF</a:t>
            </a:r>
            <a:r>
              <a:rPr kumimoji="1" lang="ja-JP" altLang="en-US" dirty="0" smtClean="0"/>
              <a:t>法：アンサンブル平均を使う。局所化で計算効率を高めた。</a:t>
            </a:r>
            <a:endParaRPr kumimoji="1" lang="en-US" altLang="ja-JP" dirty="0" smtClean="0"/>
          </a:p>
          <a:p>
            <a:r>
              <a:rPr kumimoji="1" lang="ja-JP" altLang="en-US" dirty="0" smtClean="0"/>
              <a:t>局所化で発散を防ぐ。</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5FC292CA-353E-4A2B-9EA7-04324DAB31AA}" type="slidenum">
              <a:rPr lang="ja-JP" altLang="en-US" smtClean="0">
                <a:solidFill>
                  <a:prstClr val="black"/>
                </a:solidFill>
              </a:rPr>
              <a:pPr/>
              <a:t>51</a:t>
            </a:fld>
            <a:endParaRPr lang="ja-JP" altLang="en-US">
              <a:solidFill>
                <a:prstClr val="black"/>
              </a:solidFill>
            </a:endParaRPr>
          </a:p>
        </p:txBody>
      </p:sp>
    </p:spTree>
    <p:extLst>
      <p:ext uri="{BB962C8B-B14F-4D97-AF65-F5344CB8AC3E}">
        <p14:creationId xmlns:p14="http://schemas.microsoft.com/office/powerpoint/2010/main" val="21018795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891C9BD-3881-4ADF-9330-47D4C7FB77A8}" type="slidenum">
              <a:rPr lang="ja-JP" altLang="en-US" smtClean="0">
                <a:solidFill>
                  <a:prstClr val="black"/>
                </a:solidFill>
              </a:rPr>
              <a:pPr/>
              <a:t>54</a:t>
            </a:fld>
            <a:endParaRPr lang="ja-JP" altLang="en-US">
              <a:solidFill>
                <a:prstClr val="black"/>
              </a:solidFill>
            </a:endParaRPr>
          </a:p>
        </p:txBody>
      </p:sp>
    </p:spTree>
    <p:extLst>
      <p:ext uri="{BB962C8B-B14F-4D97-AF65-F5344CB8AC3E}">
        <p14:creationId xmlns:p14="http://schemas.microsoft.com/office/powerpoint/2010/main" val="17033627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一日潮は高緯度に伝播できない。</a:t>
            </a:r>
            <a:endParaRPr kumimoji="1" lang="ja-JP" altLang="en-US" dirty="0"/>
          </a:p>
        </p:txBody>
      </p:sp>
      <p:sp>
        <p:nvSpPr>
          <p:cNvPr id="4" name="スライド番号プレースホルダー 3"/>
          <p:cNvSpPr>
            <a:spLocks noGrp="1"/>
          </p:cNvSpPr>
          <p:nvPr>
            <p:ph type="sldNum" sz="quarter" idx="10"/>
          </p:nvPr>
        </p:nvSpPr>
        <p:spPr/>
        <p:txBody>
          <a:bodyPr/>
          <a:lstStyle/>
          <a:p>
            <a:fld id="{5FC292CA-353E-4A2B-9EA7-04324DAB31AA}" type="slidenum">
              <a:rPr lang="ja-JP" altLang="en-US" smtClean="0">
                <a:solidFill>
                  <a:prstClr val="black"/>
                </a:solidFill>
              </a:rPr>
              <a:pPr/>
              <a:t>57</a:t>
            </a:fld>
            <a:endParaRPr lang="ja-JP" altLang="en-US">
              <a:solidFill>
                <a:prstClr val="black"/>
              </a:solidFill>
            </a:endParaRPr>
          </a:p>
        </p:txBody>
      </p:sp>
    </p:spTree>
    <p:extLst>
      <p:ext uri="{BB962C8B-B14F-4D97-AF65-F5344CB8AC3E}">
        <p14:creationId xmlns:p14="http://schemas.microsoft.com/office/powerpoint/2010/main" val="29350191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891C9BD-3881-4ADF-9330-47D4C7FB77A8}" type="slidenum">
              <a:rPr lang="ja-JP" altLang="en-US" smtClean="0">
                <a:solidFill>
                  <a:prstClr val="black"/>
                </a:solidFill>
              </a:rPr>
              <a:pPr/>
              <a:t>61</a:t>
            </a:fld>
            <a:endParaRPr lang="ja-JP" altLang="en-US">
              <a:solidFill>
                <a:prstClr val="black"/>
              </a:solidFill>
            </a:endParaRPr>
          </a:p>
        </p:txBody>
      </p:sp>
    </p:spTree>
    <p:extLst>
      <p:ext uri="{BB962C8B-B14F-4D97-AF65-F5344CB8AC3E}">
        <p14:creationId xmlns:p14="http://schemas.microsoft.com/office/powerpoint/2010/main" val="2298897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sz="2400">
                <a:solidFill>
                  <a:schemeClr val="tx1"/>
                </a:solidFill>
                <a:latin typeface="Arial" charset="0"/>
                <a:ea typeface="ＭＳ Ｐゴシック" pitchFamily="-48" charset="-128"/>
              </a:defRPr>
            </a:lvl1pPr>
            <a:lvl2pPr marL="742860" indent="-285715" eaLnBrk="0" hangingPunct="0">
              <a:defRPr kumimoji="1" sz="2400">
                <a:solidFill>
                  <a:schemeClr val="tx1"/>
                </a:solidFill>
                <a:latin typeface="Arial" charset="0"/>
                <a:ea typeface="ＭＳ Ｐゴシック" pitchFamily="-48" charset="-128"/>
              </a:defRPr>
            </a:lvl2pPr>
            <a:lvl3pPr marL="1142861" indent="-228573" eaLnBrk="0" hangingPunct="0">
              <a:defRPr kumimoji="1" sz="2400">
                <a:solidFill>
                  <a:schemeClr val="tx1"/>
                </a:solidFill>
                <a:latin typeface="Arial" charset="0"/>
                <a:ea typeface="ＭＳ Ｐゴシック" pitchFamily="-48" charset="-128"/>
              </a:defRPr>
            </a:lvl3pPr>
            <a:lvl4pPr marL="1600005" indent="-228573" eaLnBrk="0" hangingPunct="0">
              <a:defRPr kumimoji="1" sz="2400">
                <a:solidFill>
                  <a:schemeClr val="tx1"/>
                </a:solidFill>
                <a:latin typeface="Arial" charset="0"/>
                <a:ea typeface="ＭＳ Ｐゴシック" pitchFamily="-48" charset="-128"/>
              </a:defRPr>
            </a:lvl4pPr>
            <a:lvl5pPr marL="2057150" indent="-228573" eaLnBrk="0" hangingPunct="0">
              <a:defRPr kumimoji="1" sz="2400">
                <a:solidFill>
                  <a:schemeClr val="tx1"/>
                </a:solidFill>
                <a:latin typeface="Arial" charset="0"/>
                <a:ea typeface="ＭＳ Ｐゴシック" pitchFamily="-48" charset="-128"/>
              </a:defRPr>
            </a:lvl5pPr>
            <a:lvl6pPr marL="2514294" indent="-228573" eaLnBrk="0" fontAlgn="base" hangingPunct="0">
              <a:spcBef>
                <a:spcPct val="0"/>
              </a:spcBef>
              <a:spcAft>
                <a:spcPct val="0"/>
              </a:spcAft>
              <a:defRPr kumimoji="1" sz="2400">
                <a:solidFill>
                  <a:schemeClr val="tx1"/>
                </a:solidFill>
                <a:latin typeface="Arial" charset="0"/>
                <a:ea typeface="ＭＳ Ｐゴシック" pitchFamily="-48" charset="-128"/>
              </a:defRPr>
            </a:lvl6pPr>
            <a:lvl7pPr marL="2971438" indent="-228573" eaLnBrk="0" fontAlgn="base" hangingPunct="0">
              <a:spcBef>
                <a:spcPct val="0"/>
              </a:spcBef>
              <a:spcAft>
                <a:spcPct val="0"/>
              </a:spcAft>
              <a:defRPr kumimoji="1" sz="2400">
                <a:solidFill>
                  <a:schemeClr val="tx1"/>
                </a:solidFill>
                <a:latin typeface="Arial" charset="0"/>
                <a:ea typeface="ＭＳ Ｐゴシック" pitchFamily="-48" charset="-128"/>
              </a:defRPr>
            </a:lvl7pPr>
            <a:lvl8pPr marL="3428583" indent="-228573" eaLnBrk="0" fontAlgn="base" hangingPunct="0">
              <a:spcBef>
                <a:spcPct val="0"/>
              </a:spcBef>
              <a:spcAft>
                <a:spcPct val="0"/>
              </a:spcAft>
              <a:defRPr kumimoji="1" sz="2400">
                <a:solidFill>
                  <a:schemeClr val="tx1"/>
                </a:solidFill>
                <a:latin typeface="Arial" charset="0"/>
                <a:ea typeface="ＭＳ Ｐゴシック" pitchFamily="-48" charset="-128"/>
              </a:defRPr>
            </a:lvl8pPr>
            <a:lvl9pPr marL="3885728" indent="-228573" eaLnBrk="0" fontAlgn="base" hangingPunct="0">
              <a:spcBef>
                <a:spcPct val="0"/>
              </a:spcBef>
              <a:spcAft>
                <a:spcPct val="0"/>
              </a:spcAft>
              <a:defRPr kumimoji="1" sz="2400">
                <a:solidFill>
                  <a:schemeClr val="tx1"/>
                </a:solidFill>
                <a:latin typeface="Arial" charset="0"/>
                <a:ea typeface="ＭＳ Ｐゴシック" pitchFamily="-48" charset="-128"/>
              </a:defRPr>
            </a:lvl9pPr>
          </a:lstStyle>
          <a:p>
            <a:pPr eaLnBrk="1" hangingPunct="1"/>
            <a:fld id="{0EE662A6-C2E2-486F-B7E4-C6F2F66E14E1}" type="slidenum">
              <a:rPr lang="en-US" altLang="ja-JP" sz="1200">
                <a:solidFill>
                  <a:prstClr val="black"/>
                </a:solidFill>
              </a:rPr>
              <a:pPr eaLnBrk="1" hangingPunct="1"/>
              <a:t>62</a:t>
            </a:fld>
            <a:endParaRPr lang="en-US" altLang="ja-JP" sz="1200">
              <a:solidFill>
                <a:prstClr val="black"/>
              </a:solidFill>
            </a:endParaRPr>
          </a:p>
        </p:txBody>
      </p:sp>
      <p:sp>
        <p:nvSpPr>
          <p:cNvPr id="235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smtClean="0"/>
              <a:t>軽く</a:t>
            </a:r>
            <a:r>
              <a:rPr lang="en-US" altLang="ja-JP" dirty="0" smtClean="0"/>
              <a:t>or</a:t>
            </a:r>
            <a:r>
              <a:rPr lang="ja-JP" altLang="en-US" dirty="0" smtClean="0"/>
              <a:t>スキップ　次と合わせて一枚</a:t>
            </a:r>
            <a:endParaRPr lang="ja-JP" altLang="ja-JP" dirty="0" smtClean="0"/>
          </a:p>
        </p:txBody>
      </p:sp>
    </p:spTree>
    <p:extLst>
      <p:ext uri="{BB962C8B-B14F-4D97-AF65-F5344CB8AC3E}">
        <p14:creationId xmlns:p14="http://schemas.microsoft.com/office/powerpoint/2010/main" val="17729292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一個一個の観測のインパクトが調べられる。良い悪いは修正量。スプレッドで調べられる。</a:t>
            </a:r>
            <a:endParaRPr kumimoji="1" lang="en-US" altLang="ja-JP" dirty="0" smtClean="0"/>
          </a:p>
          <a:p>
            <a:r>
              <a:rPr kumimoji="1" lang="ja-JP" altLang="en-US" dirty="0" smtClean="0"/>
              <a:t>シリアル同化。観測を使って</a:t>
            </a:r>
            <a:r>
              <a:rPr kumimoji="1" lang="en-US" altLang="ja-JP" dirty="0" smtClean="0"/>
              <a:t>EFSO</a:t>
            </a:r>
            <a:r>
              <a:rPr kumimoji="1" lang="ja-JP" altLang="en-US" dirty="0" smtClean="0"/>
              <a:t>を定義可能。</a:t>
            </a:r>
            <a:endParaRPr kumimoji="1" lang="en-US" altLang="ja-JP" dirty="0" smtClean="0"/>
          </a:p>
          <a:p>
            <a:r>
              <a:rPr kumimoji="1" lang="ja-JP" altLang="en-US" dirty="0" smtClean="0"/>
              <a:t>自分を同化すると自分の予報がよくなる。局所化による観測の同化の順番の影響がある。</a:t>
            </a:r>
            <a:endParaRPr kumimoji="1" lang="en-US" altLang="ja-JP" dirty="0" smtClean="0"/>
          </a:p>
          <a:p>
            <a:r>
              <a:rPr kumimoji="1" lang="ja-JP" altLang="en-US" dirty="0" smtClean="0"/>
              <a:t>観測であれば独立、</a:t>
            </a:r>
            <a:r>
              <a:rPr kumimoji="1" lang="en-US" altLang="ja-JP" dirty="0" smtClean="0"/>
              <a:t>EFSO</a:t>
            </a:r>
            <a:r>
              <a:rPr kumimoji="1" lang="ja-JP" altLang="en-US" smtClean="0"/>
              <a:t>の指標に解析値を使うと観測の影響が残る。</a:t>
            </a:r>
            <a:endParaRPr kumimoji="1" lang="ja-JP" altLang="en-US" dirty="0"/>
          </a:p>
        </p:txBody>
      </p:sp>
      <p:sp>
        <p:nvSpPr>
          <p:cNvPr id="4" name="スライド番号プレースホルダー 3"/>
          <p:cNvSpPr>
            <a:spLocks noGrp="1"/>
          </p:cNvSpPr>
          <p:nvPr>
            <p:ph type="sldNum" sz="quarter" idx="10"/>
          </p:nvPr>
        </p:nvSpPr>
        <p:spPr/>
        <p:txBody>
          <a:bodyPr/>
          <a:lstStyle/>
          <a:p>
            <a:fld id="{D891C9BD-3881-4ADF-9330-47D4C7FB77A8}" type="slidenum">
              <a:rPr lang="ja-JP" altLang="en-US" smtClean="0">
                <a:solidFill>
                  <a:prstClr val="black"/>
                </a:solidFill>
              </a:rPr>
              <a:pPr/>
              <a:t>63</a:t>
            </a:fld>
            <a:endParaRPr lang="ja-JP" altLang="en-US">
              <a:solidFill>
                <a:prstClr val="black"/>
              </a:solidFill>
            </a:endParaRPr>
          </a:p>
        </p:txBody>
      </p:sp>
    </p:spTree>
    <p:extLst>
      <p:ext uri="{BB962C8B-B14F-4D97-AF65-F5344CB8AC3E}">
        <p14:creationId xmlns:p14="http://schemas.microsoft.com/office/powerpoint/2010/main" val="42553720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latin typeface="Times New Roman" panose="02020603050405020304" pitchFamily="18" charset="0"/>
              <a:ea typeface="ＭＳ Ｐ明朝" panose="02020600040205080304" pitchFamily="18" charset="-128"/>
            </a:endParaRPr>
          </a:p>
        </p:txBody>
      </p:sp>
    </p:spTree>
    <p:extLst>
      <p:ext uri="{BB962C8B-B14F-4D97-AF65-F5344CB8AC3E}">
        <p14:creationId xmlns:p14="http://schemas.microsoft.com/office/powerpoint/2010/main" val="5947701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891C9BD-3881-4ADF-9330-47D4C7FB77A8}" type="slidenum">
              <a:rPr lang="ja-JP" altLang="en-US" smtClean="0">
                <a:solidFill>
                  <a:prstClr val="black"/>
                </a:solidFill>
              </a:rPr>
              <a:pPr/>
              <a:t>64</a:t>
            </a:fld>
            <a:endParaRPr lang="ja-JP" altLang="en-US">
              <a:solidFill>
                <a:prstClr val="black"/>
              </a:solidFill>
            </a:endParaRPr>
          </a:p>
        </p:txBody>
      </p:sp>
    </p:spTree>
    <p:extLst>
      <p:ext uri="{BB962C8B-B14F-4D97-AF65-F5344CB8AC3E}">
        <p14:creationId xmlns:p14="http://schemas.microsoft.com/office/powerpoint/2010/main" val="31305132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sz="2500">
                <a:solidFill>
                  <a:schemeClr val="tx1"/>
                </a:solidFill>
                <a:latin typeface="Arial" charset="0"/>
                <a:ea typeface="ＭＳ Ｐゴシック" pitchFamily="-48" charset="-128"/>
              </a:defRPr>
            </a:lvl1pPr>
            <a:lvl2pPr marL="769900" indent="-296115" eaLnBrk="0" hangingPunct="0">
              <a:defRPr kumimoji="1" sz="2500">
                <a:solidFill>
                  <a:schemeClr val="tx1"/>
                </a:solidFill>
                <a:latin typeface="Arial" charset="0"/>
                <a:ea typeface="ＭＳ Ｐゴシック" pitchFamily="-48" charset="-128"/>
              </a:defRPr>
            </a:lvl2pPr>
            <a:lvl3pPr marL="1184461" indent="-236893" eaLnBrk="0" hangingPunct="0">
              <a:defRPr kumimoji="1" sz="2500">
                <a:solidFill>
                  <a:schemeClr val="tx1"/>
                </a:solidFill>
                <a:latin typeface="Arial" charset="0"/>
                <a:ea typeface="ＭＳ Ｐゴシック" pitchFamily="-48" charset="-128"/>
              </a:defRPr>
            </a:lvl3pPr>
            <a:lvl4pPr marL="1658245" indent="-236893" eaLnBrk="0" hangingPunct="0">
              <a:defRPr kumimoji="1" sz="2500">
                <a:solidFill>
                  <a:schemeClr val="tx1"/>
                </a:solidFill>
                <a:latin typeface="Arial" charset="0"/>
                <a:ea typeface="ＭＳ Ｐゴシック" pitchFamily="-48" charset="-128"/>
              </a:defRPr>
            </a:lvl4pPr>
            <a:lvl5pPr marL="2132030" indent="-236893" eaLnBrk="0" hangingPunct="0">
              <a:defRPr kumimoji="1" sz="2500">
                <a:solidFill>
                  <a:schemeClr val="tx1"/>
                </a:solidFill>
                <a:latin typeface="Arial" charset="0"/>
                <a:ea typeface="ＭＳ Ｐゴシック" pitchFamily="-48" charset="-128"/>
              </a:defRPr>
            </a:lvl5pPr>
            <a:lvl6pPr marL="2605814" indent="-236893" eaLnBrk="0" fontAlgn="base" hangingPunct="0">
              <a:spcBef>
                <a:spcPct val="0"/>
              </a:spcBef>
              <a:spcAft>
                <a:spcPct val="0"/>
              </a:spcAft>
              <a:defRPr kumimoji="1" sz="2500">
                <a:solidFill>
                  <a:schemeClr val="tx1"/>
                </a:solidFill>
                <a:latin typeface="Arial" charset="0"/>
                <a:ea typeface="ＭＳ Ｐゴシック" pitchFamily="-48" charset="-128"/>
              </a:defRPr>
            </a:lvl6pPr>
            <a:lvl7pPr marL="3079598" indent="-236893" eaLnBrk="0" fontAlgn="base" hangingPunct="0">
              <a:spcBef>
                <a:spcPct val="0"/>
              </a:spcBef>
              <a:spcAft>
                <a:spcPct val="0"/>
              </a:spcAft>
              <a:defRPr kumimoji="1" sz="2500">
                <a:solidFill>
                  <a:schemeClr val="tx1"/>
                </a:solidFill>
                <a:latin typeface="Arial" charset="0"/>
                <a:ea typeface="ＭＳ Ｐゴシック" pitchFamily="-48" charset="-128"/>
              </a:defRPr>
            </a:lvl7pPr>
            <a:lvl8pPr marL="3553383" indent="-236893" eaLnBrk="0" fontAlgn="base" hangingPunct="0">
              <a:spcBef>
                <a:spcPct val="0"/>
              </a:spcBef>
              <a:spcAft>
                <a:spcPct val="0"/>
              </a:spcAft>
              <a:defRPr kumimoji="1" sz="2500">
                <a:solidFill>
                  <a:schemeClr val="tx1"/>
                </a:solidFill>
                <a:latin typeface="Arial" charset="0"/>
                <a:ea typeface="ＭＳ Ｐゴシック" pitchFamily="-48" charset="-128"/>
              </a:defRPr>
            </a:lvl8pPr>
            <a:lvl9pPr marL="4027168" indent="-236893" eaLnBrk="0" fontAlgn="base" hangingPunct="0">
              <a:spcBef>
                <a:spcPct val="0"/>
              </a:spcBef>
              <a:spcAft>
                <a:spcPct val="0"/>
              </a:spcAft>
              <a:defRPr kumimoji="1" sz="2500">
                <a:solidFill>
                  <a:schemeClr val="tx1"/>
                </a:solidFill>
                <a:latin typeface="Arial" charset="0"/>
                <a:ea typeface="ＭＳ Ｐゴシック" pitchFamily="-48" charset="-128"/>
              </a:defRPr>
            </a:lvl9pPr>
          </a:lstStyle>
          <a:p>
            <a:pPr eaLnBrk="1" hangingPunct="1"/>
            <a:fld id="{0EE662A6-C2E2-486F-B7E4-C6F2F66E14E1}" type="slidenum">
              <a:rPr lang="en-US" altLang="ja-JP" sz="1200">
                <a:solidFill>
                  <a:prstClr val="black"/>
                </a:solidFill>
              </a:rPr>
              <a:pPr eaLnBrk="1" hangingPunct="1"/>
              <a:t>65</a:t>
            </a:fld>
            <a:endParaRPr lang="en-US" altLang="ja-JP" sz="1200">
              <a:solidFill>
                <a:prstClr val="black"/>
              </a:solidFill>
            </a:endParaRPr>
          </a:p>
        </p:txBody>
      </p:sp>
      <p:sp>
        <p:nvSpPr>
          <p:cNvPr id="235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ja-JP" kern="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Mars Global Surveyor</a:t>
            </a:r>
            <a:r>
              <a:rPr lang="ja-JP" altLang="en-US" kern="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の温度、ダスト量の観測を</a:t>
            </a:r>
            <a:r>
              <a:rPr lang="en-US" altLang="ja-JP" kern="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SCM</a:t>
            </a:r>
            <a:r>
              <a:rPr lang="ja-JP" altLang="en-US" kern="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の一種</a:t>
            </a:r>
            <a:r>
              <a:rPr lang="en-US" altLang="ja-JP" kern="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Analysis Correction Scheme(</a:t>
            </a:r>
            <a:r>
              <a:rPr lang="en-US" altLang="ja-JP" kern="0" dirty="0" err="1"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Lorenc</a:t>
            </a:r>
            <a:r>
              <a:rPr lang="en-US" altLang="ja-JP" kern="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 et al., 91)</a:t>
            </a:r>
            <a:r>
              <a:rPr lang="ja-JP" altLang="en-US" kern="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を用いて同化</a:t>
            </a:r>
            <a:endParaRPr lang="en-US" altLang="ja-JP" kern="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endParaRPr>
          </a:p>
          <a:p>
            <a:r>
              <a:rPr lang="ja-JP" altLang="en-US" kern="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大気波動やダストドームの研究に利用</a:t>
            </a:r>
            <a:r>
              <a:rPr lang="en-US" altLang="ja-JP" kern="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a:t>
            </a:r>
            <a:r>
              <a:rPr lang="en-US" altLang="ja-JP" kern="0" dirty="0" err="1"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Montabonne</a:t>
            </a:r>
            <a:r>
              <a:rPr lang="en-US" altLang="ja-JP" kern="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 et al., 05)</a:t>
            </a:r>
            <a:r>
              <a:rPr lang="ja-JP" altLang="en-US" kern="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温度と質量流線関数</a:t>
            </a:r>
            <a:endParaRPr lang="en-US" altLang="ja-JP" kern="0" dirty="0">
              <a:solidFill>
                <a:srgbClr val="FFFFFF"/>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2272978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sz="2400">
                <a:solidFill>
                  <a:schemeClr val="tx1"/>
                </a:solidFill>
                <a:latin typeface="Arial" charset="0"/>
                <a:ea typeface="ＭＳ Ｐゴシック" pitchFamily="-48" charset="-128"/>
              </a:defRPr>
            </a:lvl1pPr>
            <a:lvl2pPr marL="742800" indent="-285692" eaLnBrk="0" hangingPunct="0">
              <a:defRPr kumimoji="1" sz="2400">
                <a:solidFill>
                  <a:schemeClr val="tx1"/>
                </a:solidFill>
                <a:latin typeface="Arial" charset="0"/>
                <a:ea typeface="ＭＳ Ｐゴシック" pitchFamily="-48" charset="-128"/>
              </a:defRPr>
            </a:lvl2pPr>
            <a:lvl3pPr marL="1142768" indent="-228554" eaLnBrk="0" hangingPunct="0">
              <a:defRPr kumimoji="1" sz="2400">
                <a:solidFill>
                  <a:schemeClr val="tx1"/>
                </a:solidFill>
                <a:latin typeface="Arial" charset="0"/>
                <a:ea typeface="ＭＳ Ｐゴシック" pitchFamily="-48" charset="-128"/>
              </a:defRPr>
            </a:lvl3pPr>
            <a:lvl4pPr marL="1599875" indent="-228554" eaLnBrk="0" hangingPunct="0">
              <a:defRPr kumimoji="1" sz="2400">
                <a:solidFill>
                  <a:schemeClr val="tx1"/>
                </a:solidFill>
                <a:latin typeface="Arial" charset="0"/>
                <a:ea typeface="ＭＳ Ｐゴシック" pitchFamily="-48" charset="-128"/>
              </a:defRPr>
            </a:lvl4pPr>
            <a:lvl5pPr marL="2056983" indent="-228554" eaLnBrk="0" hangingPunct="0">
              <a:defRPr kumimoji="1" sz="2400">
                <a:solidFill>
                  <a:schemeClr val="tx1"/>
                </a:solidFill>
                <a:latin typeface="Arial" charset="0"/>
                <a:ea typeface="ＭＳ Ｐゴシック" pitchFamily="-48" charset="-128"/>
              </a:defRPr>
            </a:lvl5pPr>
            <a:lvl6pPr marL="2514089" indent="-228554" eaLnBrk="0" fontAlgn="base" hangingPunct="0">
              <a:spcBef>
                <a:spcPct val="0"/>
              </a:spcBef>
              <a:spcAft>
                <a:spcPct val="0"/>
              </a:spcAft>
              <a:defRPr kumimoji="1" sz="2400">
                <a:solidFill>
                  <a:schemeClr val="tx1"/>
                </a:solidFill>
                <a:latin typeface="Arial" charset="0"/>
                <a:ea typeface="ＭＳ Ｐゴシック" pitchFamily="-48" charset="-128"/>
              </a:defRPr>
            </a:lvl6pPr>
            <a:lvl7pPr marL="2971196" indent="-228554" eaLnBrk="0" fontAlgn="base" hangingPunct="0">
              <a:spcBef>
                <a:spcPct val="0"/>
              </a:spcBef>
              <a:spcAft>
                <a:spcPct val="0"/>
              </a:spcAft>
              <a:defRPr kumimoji="1" sz="2400">
                <a:solidFill>
                  <a:schemeClr val="tx1"/>
                </a:solidFill>
                <a:latin typeface="Arial" charset="0"/>
                <a:ea typeface="ＭＳ Ｐゴシック" pitchFamily="-48" charset="-128"/>
              </a:defRPr>
            </a:lvl7pPr>
            <a:lvl8pPr marL="3428304" indent="-228554" eaLnBrk="0" fontAlgn="base" hangingPunct="0">
              <a:spcBef>
                <a:spcPct val="0"/>
              </a:spcBef>
              <a:spcAft>
                <a:spcPct val="0"/>
              </a:spcAft>
              <a:defRPr kumimoji="1" sz="2400">
                <a:solidFill>
                  <a:schemeClr val="tx1"/>
                </a:solidFill>
                <a:latin typeface="Arial" charset="0"/>
                <a:ea typeface="ＭＳ Ｐゴシック" pitchFamily="-48" charset="-128"/>
              </a:defRPr>
            </a:lvl8pPr>
            <a:lvl9pPr marL="3885412" indent="-228554" eaLnBrk="0" fontAlgn="base" hangingPunct="0">
              <a:spcBef>
                <a:spcPct val="0"/>
              </a:spcBef>
              <a:spcAft>
                <a:spcPct val="0"/>
              </a:spcAft>
              <a:defRPr kumimoji="1" sz="2400">
                <a:solidFill>
                  <a:schemeClr val="tx1"/>
                </a:solidFill>
                <a:latin typeface="Arial" charset="0"/>
                <a:ea typeface="ＭＳ Ｐゴシック" pitchFamily="-48" charset="-128"/>
              </a:defRPr>
            </a:lvl9pPr>
          </a:lstStyle>
          <a:p>
            <a:pPr eaLnBrk="1" hangingPunct="1"/>
            <a:fld id="{0EE662A6-C2E2-486F-B7E4-C6F2F66E14E1}" type="slidenum">
              <a:rPr lang="en-US" altLang="ja-JP" sz="1200">
                <a:solidFill>
                  <a:prstClr val="black"/>
                </a:solidFill>
              </a:rPr>
              <a:pPr eaLnBrk="1" hangingPunct="1"/>
              <a:t>66</a:t>
            </a:fld>
            <a:endParaRPr lang="en-US" altLang="ja-JP" sz="1200">
              <a:solidFill>
                <a:prstClr val="black"/>
              </a:solidFill>
            </a:endParaRPr>
          </a:p>
        </p:txBody>
      </p:sp>
      <p:sp>
        <p:nvSpPr>
          <p:cNvPr id="235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smtClean="0"/>
              <a:t>軽く</a:t>
            </a:r>
            <a:r>
              <a:rPr lang="en-US" altLang="ja-JP" dirty="0" smtClean="0"/>
              <a:t>or</a:t>
            </a:r>
            <a:r>
              <a:rPr lang="ja-JP" altLang="en-US" dirty="0" smtClean="0"/>
              <a:t>スキップ</a:t>
            </a:r>
            <a:endParaRPr lang="ja-JP" altLang="ja-JP" dirty="0" smtClean="0"/>
          </a:p>
        </p:txBody>
      </p:sp>
    </p:spTree>
    <p:extLst>
      <p:ext uri="{BB962C8B-B14F-4D97-AF65-F5344CB8AC3E}">
        <p14:creationId xmlns:p14="http://schemas.microsoft.com/office/powerpoint/2010/main" val="17375558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E03F4C48-B3ED-BD4E-BFEC-13FAE3C7AE8A}" type="slidenum">
              <a:rPr lang="ja-JP" altLang="en-US" smtClean="0">
                <a:solidFill>
                  <a:prstClr val="black"/>
                </a:solidFill>
              </a:rPr>
              <a:pPr/>
              <a:t>67</a:t>
            </a:fld>
            <a:endParaRPr lang="ja-JP" altLang="en-US">
              <a:solidFill>
                <a:prstClr val="black"/>
              </a:solidFill>
            </a:endParaRPr>
          </a:p>
        </p:txBody>
      </p:sp>
    </p:spTree>
    <p:extLst>
      <p:ext uri="{BB962C8B-B14F-4D97-AF65-F5344CB8AC3E}">
        <p14:creationId xmlns:p14="http://schemas.microsoft.com/office/powerpoint/2010/main" val="4838152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sz="2400">
                <a:solidFill>
                  <a:schemeClr val="tx1"/>
                </a:solidFill>
                <a:latin typeface="Arial" charset="0"/>
                <a:ea typeface="ＭＳ Ｐゴシック" pitchFamily="-48" charset="-128"/>
              </a:defRPr>
            </a:lvl1pPr>
            <a:lvl2pPr marL="742800" indent="-285692" eaLnBrk="0" hangingPunct="0">
              <a:defRPr kumimoji="1" sz="2400">
                <a:solidFill>
                  <a:schemeClr val="tx1"/>
                </a:solidFill>
                <a:latin typeface="Arial" charset="0"/>
                <a:ea typeface="ＭＳ Ｐゴシック" pitchFamily="-48" charset="-128"/>
              </a:defRPr>
            </a:lvl2pPr>
            <a:lvl3pPr marL="1142768" indent="-228554" eaLnBrk="0" hangingPunct="0">
              <a:defRPr kumimoji="1" sz="2400">
                <a:solidFill>
                  <a:schemeClr val="tx1"/>
                </a:solidFill>
                <a:latin typeface="Arial" charset="0"/>
                <a:ea typeface="ＭＳ Ｐゴシック" pitchFamily="-48" charset="-128"/>
              </a:defRPr>
            </a:lvl3pPr>
            <a:lvl4pPr marL="1599875" indent="-228554" eaLnBrk="0" hangingPunct="0">
              <a:defRPr kumimoji="1" sz="2400">
                <a:solidFill>
                  <a:schemeClr val="tx1"/>
                </a:solidFill>
                <a:latin typeface="Arial" charset="0"/>
                <a:ea typeface="ＭＳ Ｐゴシック" pitchFamily="-48" charset="-128"/>
              </a:defRPr>
            </a:lvl4pPr>
            <a:lvl5pPr marL="2056983" indent="-228554" eaLnBrk="0" hangingPunct="0">
              <a:defRPr kumimoji="1" sz="2400">
                <a:solidFill>
                  <a:schemeClr val="tx1"/>
                </a:solidFill>
                <a:latin typeface="Arial" charset="0"/>
                <a:ea typeface="ＭＳ Ｐゴシック" pitchFamily="-48" charset="-128"/>
              </a:defRPr>
            </a:lvl5pPr>
            <a:lvl6pPr marL="2514089" indent="-228554" eaLnBrk="0" fontAlgn="base" hangingPunct="0">
              <a:spcBef>
                <a:spcPct val="0"/>
              </a:spcBef>
              <a:spcAft>
                <a:spcPct val="0"/>
              </a:spcAft>
              <a:defRPr kumimoji="1" sz="2400">
                <a:solidFill>
                  <a:schemeClr val="tx1"/>
                </a:solidFill>
                <a:latin typeface="Arial" charset="0"/>
                <a:ea typeface="ＭＳ Ｐゴシック" pitchFamily="-48" charset="-128"/>
              </a:defRPr>
            </a:lvl6pPr>
            <a:lvl7pPr marL="2971196" indent="-228554" eaLnBrk="0" fontAlgn="base" hangingPunct="0">
              <a:spcBef>
                <a:spcPct val="0"/>
              </a:spcBef>
              <a:spcAft>
                <a:spcPct val="0"/>
              </a:spcAft>
              <a:defRPr kumimoji="1" sz="2400">
                <a:solidFill>
                  <a:schemeClr val="tx1"/>
                </a:solidFill>
                <a:latin typeface="Arial" charset="0"/>
                <a:ea typeface="ＭＳ Ｐゴシック" pitchFamily="-48" charset="-128"/>
              </a:defRPr>
            </a:lvl7pPr>
            <a:lvl8pPr marL="3428304" indent="-228554" eaLnBrk="0" fontAlgn="base" hangingPunct="0">
              <a:spcBef>
                <a:spcPct val="0"/>
              </a:spcBef>
              <a:spcAft>
                <a:spcPct val="0"/>
              </a:spcAft>
              <a:defRPr kumimoji="1" sz="2400">
                <a:solidFill>
                  <a:schemeClr val="tx1"/>
                </a:solidFill>
                <a:latin typeface="Arial" charset="0"/>
                <a:ea typeface="ＭＳ Ｐゴシック" pitchFamily="-48" charset="-128"/>
              </a:defRPr>
            </a:lvl8pPr>
            <a:lvl9pPr marL="3885412" indent="-228554" eaLnBrk="0" fontAlgn="base" hangingPunct="0">
              <a:spcBef>
                <a:spcPct val="0"/>
              </a:spcBef>
              <a:spcAft>
                <a:spcPct val="0"/>
              </a:spcAft>
              <a:defRPr kumimoji="1" sz="2400">
                <a:solidFill>
                  <a:schemeClr val="tx1"/>
                </a:solidFill>
                <a:latin typeface="Arial" charset="0"/>
                <a:ea typeface="ＭＳ Ｐゴシック" pitchFamily="-48" charset="-128"/>
              </a:defRPr>
            </a:lvl9pPr>
          </a:lstStyle>
          <a:p>
            <a:pPr eaLnBrk="1" hangingPunct="1"/>
            <a:fld id="{0EE662A6-C2E2-486F-B7E4-C6F2F66E14E1}" type="slidenum">
              <a:rPr lang="en-US" altLang="ja-JP" sz="1200">
                <a:solidFill>
                  <a:prstClr val="black"/>
                </a:solidFill>
              </a:rPr>
              <a:pPr eaLnBrk="1" hangingPunct="1"/>
              <a:t>68</a:t>
            </a:fld>
            <a:endParaRPr lang="en-US" altLang="ja-JP" sz="1200">
              <a:solidFill>
                <a:prstClr val="black"/>
              </a:solidFill>
            </a:endParaRPr>
          </a:p>
        </p:txBody>
      </p:sp>
      <p:sp>
        <p:nvSpPr>
          <p:cNvPr id="235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smtClean="0"/>
              <a:t>軽く</a:t>
            </a:r>
            <a:r>
              <a:rPr lang="en-US" altLang="ja-JP" dirty="0" smtClean="0"/>
              <a:t>or</a:t>
            </a:r>
            <a:r>
              <a:rPr lang="ja-JP" altLang="en-US" dirty="0" smtClean="0"/>
              <a:t>スキップ</a:t>
            </a:r>
            <a:endParaRPr lang="ja-JP" altLang="ja-JP" dirty="0" smtClean="0"/>
          </a:p>
        </p:txBody>
      </p:sp>
    </p:spTree>
    <p:extLst>
      <p:ext uri="{BB962C8B-B14F-4D97-AF65-F5344CB8AC3E}">
        <p14:creationId xmlns:p14="http://schemas.microsoft.com/office/powerpoint/2010/main" val="3577280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sz="2400">
                <a:solidFill>
                  <a:schemeClr val="tx1"/>
                </a:solidFill>
                <a:latin typeface="Arial" charset="0"/>
                <a:ea typeface="ＭＳ Ｐゴシック" pitchFamily="-48" charset="-128"/>
              </a:defRPr>
            </a:lvl1pPr>
            <a:lvl2pPr marL="742800" indent="-285692" eaLnBrk="0" hangingPunct="0">
              <a:defRPr kumimoji="1" sz="2400">
                <a:solidFill>
                  <a:schemeClr val="tx1"/>
                </a:solidFill>
                <a:latin typeface="Arial" charset="0"/>
                <a:ea typeface="ＭＳ Ｐゴシック" pitchFamily="-48" charset="-128"/>
              </a:defRPr>
            </a:lvl2pPr>
            <a:lvl3pPr marL="1142768" indent="-228554" eaLnBrk="0" hangingPunct="0">
              <a:defRPr kumimoji="1" sz="2400">
                <a:solidFill>
                  <a:schemeClr val="tx1"/>
                </a:solidFill>
                <a:latin typeface="Arial" charset="0"/>
                <a:ea typeface="ＭＳ Ｐゴシック" pitchFamily="-48" charset="-128"/>
              </a:defRPr>
            </a:lvl3pPr>
            <a:lvl4pPr marL="1599875" indent="-228554" eaLnBrk="0" hangingPunct="0">
              <a:defRPr kumimoji="1" sz="2400">
                <a:solidFill>
                  <a:schemeClr val="tx1"/>
                </a:solidFill>
                <a:latin typeface="Arial" charset="0"/>
                <a:ea typeface="ＭＳ Ｐゴシック" pitchFamily="-48" charset="-128"/>
              </a:defRPr>
            </a:lvl4pPr>
            <a:lvl5pPr marL="2056983" indent="-228554" eaLnBrk="0" hangingPunct="0">
              <a:defRPr kumimoji="1" sz="2400">
                <a:solidFill>
                  <a:schemeClr val="tx1"/>
                </a:solidFill>
                <a:latin typeface="Arial" charset="0"/>
                <a:ea typeface="ＭＳ Ｐゴシック" pitchFamily="-48" charset="-128"/>
              </a:defRPr>
            </a:lvl5pPr>
            <a:lvl6pPr marL="2514089" indent="-228554" eaLnBrk="0" fontAlgn="base" hangingPunct="0">
              <a:spcBef>
                <a:spcPct val="0"/>
              </a:spcBef>
              <a:spcAft>
                <a:spcPct val="0"/>
              </a:spcAft>
              <a:defRPr kumimoji="1" sz="2400">
                <a:solidFill>
                  <a:schemeClr val="tx1"/>
                </a:solidFill>
                <a:latin typeface="Arial" charset="0"/>
                <a:ea typeface="ＭＳ Ｐゴシック" pitchFamily="-48" charset="-128"/>
              </a:defRPr>
            </a:lvl6pPr>
            <a:lvl7pPr marL="2971196" indent="-228554" eaLnBrk="0" fontAlgn="base" hangingPunct="0">
              <a:spcBef>
                <a:spcPct val="0"/>
              </a:spcBef>
              <a:spcAft>
                <a:spcPct val="0"/>
              </a:spcAft>
              <a:defRPr kumimoji="1" sz="2400">
                <a:solidFill>
                  <a:schemeClr val="tx1"/>
                </a:solidFill>
                <a:latin typeface="Arial" charset="0"/>
                <a:ea typeface="ＭＳ Ｐゴシック" pitchFamily="-48" charset="-128"/>
              </a:defRPr>
            </a:lvl7pPr>
            <a:lvl8pPr marL="3428304" indent="-228554" eaLnBrk="0" fontAlgn="base" hangingPunct="0">
              <a:spcBef>
                <a:spcPct val="0"/>
              </a:spcBef>
              <a:spcAft>
                <a:spcPct val="0"/>
              </a:spcAft>
              <a:defRPr kumimoji="1" sz="2400">
                <a:solidFill>
                  <a:schemeClr val="tx1"/>
                </a:solidFill>
                <a:latin typeface="Arial" charset="0"/>
                <a:ea typeface="ＭＳ Ｐゴシック" pitchFamily="-48" charset="-128"/>
              </a:defRPr>
            </a:lvl8pPr>
            <a:lvl9pPr marL="3885412" indent="-228554" eaLnBrk="0" fontAlgn="base" hangingPunct="0">
              <a:spcBef>
                <a:spcPct val="0"/>
              </a:spcBef>
              <a:spcAft>
                <a:spcPct val="0"/>
              </a:spcAft>
              <a:defRPr kumimoji="1" sz="2400">
                <a:solidFill>
                  <a:schemeClr val="tx1"/>
                </a:solidFill>
                <a:latin typeface="Arial" charset="0"/>
                <a:ea typeface="ＭＳ Ｐゴシック" pitchFamily="-48" charset="-128"/>
              </a:defRPr>
            </a:lvl9pPr>
          </a:lstStyle>
          <a:p>
            <a:pPr eaLnBrk="1" hangingPunct="1"/>
            <a:fld id="{0EE662A6-C2E2-486F-B7E4-C6F2F66E14E1}" type="slidenum">
              <a:rPr lang="en-US" altLang="ja-JP" sz="1200">
                <a:solidFill>
                  <a:prstClr val="black"/>
                </a:solidFill>
              </a:rPr>
              <a:pPr eaLnBrk="1" hangingPunct="1"/>
              <a:t>69</a:t>
            </a:fld>
            <a:endParaRPr lang="en-US" altLang="ja-JP" sz="1200" dirty="0">
              <a:solidFill>
                <a:prstClr val="black"/>
              </a:solidFill>
            </a:endParaRPr>
          </a:p>
        </p:txBody>
      </p:sp>
      <p:sp>
        <p:nvSpPr>
          <p:cNvPr id="235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smtClean="0"/>
              <a:t>軽く</a:t>
            </a:r>
            <a:r>
              <a:rPr lang="en-US" altLang="ja-JP" dirty="0" smtClean="0"/>
              <a:t>or</a:t>
            </a:r>
            <a:r>
              <a:rPr lang="ja-JP" altLang="en-US" dirty="0" smtClean="0"/>
              <a:t>スキップ</a:t>
            </a:r>
            <a:endParaRPr lang="ja-JP" altLang="ja-JP" dirty="0" smtClean="0"/>
          </a:p>
        </p:txBody>
      </p:sp>
    </p:spTree>
    <p:extLst>
      <p:ext uri="{BB962C8B-B14F-4D97-AF65-F5344CB8AC3E}">
        <p14:creationId xmlns:p14="http://schemas.microsoft.com/office/powerpoint/2010/main" val="26456816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E03F4C48-B3ED-BD4E-BFEC-13FAE3C7AE8A}" type="slidenum">
              <a:rPr lang="ja-JP" altLang="en-US" smtClean="0">
                <a:solidFill>
                  <a:prstClr val="black"/>
                </a:solidFill>
              </a:rPr>
              <a:pPr/>
              <a:t>70</a:t>
            </a:fld>
            <a:endParaRPr lang="ja-JP" altLang="en-US">
              <a:solidFill>
                <a:prstClr val="black"/>
              </a:solidFill>
            </a:endParaRPr>
          </a:p>
        </p:txBody>
      </p:sp>
    </p:spTree>
    <p:extLst>
      <p:ext uri="{BB962C8B-B14F-4D97-AF65-F5344CB8AC3E}">
        <p14:creationId xmlns:p14="http://schemas.microsoft.com/office/powerpoint/2010/main" val="26171572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E03F4C48-B3ED-BD4E-BFEC-13FAE3C7AE8A}" type="slidenum">
              <a:rPr lang="ja-JP" altLang="en-US" smtClean="0">
                <a:solidFill>
                  <a:prstClr val="black"/>
                </a:solidFill>
              </a:rPr>
              <a:pPr/>
              <a:t>71</a:t>
            </a:fld>
            <a:endParaRPr lang="ja-JP" altLang="en-US">
              <a:solidFill>
                <a:prstClr val="black"/>
              </a:solidFill>
            </a:endParaRPr>
          </a:p>
        </p:txBody>
      </p:sp>
    </p:spTree>
    <p:extLst>
      <p:ext uri="{BB962C8B-B14F-4D97-AF65-F5344CB8AC3E}">
        <p14:creationId xmlns:p14="http://schemas.microsoft.com/office/powerpoint/2010/main" val="23915501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t>基本的に大気は上に向かうほど密度が小さくなり、重さの順に層をなしている（安定成層している）。このような大気で、</a:t>
            </a:r>
            <a:endParaRPr lang="en-US" altLang="ja-JP" dirty="0" smtClean="0"/>
          </a:p>
          <a:p>
            <a:r>
              <a:rPr lang="ja-JP" altLang="en-US" dirty="0" smtClean="0"/>
              <a:t>中間辺りの空気の塊を少し持ち上げると、上に持ち上げられた空気周りより重いので自分の重さで沈み、下に下がると</a:t>
            </a:r>
            <a:endParaRPr lang="en-US" altLang="ja-JP" dirty="0" smtClean="0"/>
          </a:p>
          <a:p>
            <a:r>
              <a:rPr lang="ja-JP" altLang="en-US" dirty="0" smtClean="0"/>
              <a:t>周りより軽いので浮き上がる。故に、自分が元いた場所で振動する。このように、何かしら外から刺激を受けた結果、</a:t>
            </a:r>
            <a:endParaRPr lang="en-US" altLang="ja-JP" dirty="0" smtClean="0"/>
          </a:p>
          <a:p>
            <a:r>
              <a:rPr lang="ja-JP" altLang="en-US" dirty="0" smtClean="0"/>
              <a:t>振動が生じて生成される波を重力波と言い、太陽加熱が原因で生まれる重力波を熱潮汐波と言う。</a:t>
            </a:r>
            <a:endParaRPr lang="en-US" altLang="ja-JP" dirty="0" smtClean="0"/>
          </a:p>
          <a:p>
            <a:endParaRPr lang="en-US" altLang="ja-JP" dirty="0" smtClean="0"/>
          </a:p>
          <a:p>
            <a:r>
              <a:rPr lang="ja-JP" altLang="en-US" dirty="0" smtClean="0"/>
              <a:t>もっと極端に言うと、昼側は太陽で熱的な正の刺激を受けて、夜側は放射で冷えて負の刺激を受ける。なので、昼と夜で</a:t>
            </a:r>
            <a:endParaRPr lang="en-US" altLang="ja-JP" dirty="0" smtClean="0"/>
          </a:p>
          <a:p>
            <a:r>
              <a:rPr lang="ja-JP" altLang="en-US" dirty="0" smtClean="0"/>
              <a:t>大きな熱のコントラストができるため、これが熱潮汐波という形で励起される。ちなみに、昼と夜は太陽の動きに連動するので、</a:t>
            </a:r>
            <a:endParaRPr lang="en-US" altLang="ja-JP" dirty="0" smtClean="0"/>
          </a:p>
          <a:p>
            <a:r>
              <a:rPr lang="ja-JP" altLang="en-US" dirty="0" smtClean="0"/>
              <a:t>常に太陽から見えない糸を垂らされた状態で太陽と共に連動して伝わる。</a:t>
            </a:r>
            <a:endParaRPr lang="en-US" altLang="ja-JP" dirty="0" smtClean="0"/>
          </a:p>
        </p:txBody>
      </p:sp>
      <p:sp>
        <p:nvSpPr>
          <p:cNvPr id="4" name="スライド番号プレースホルダ 3"/>
          <p:cNvSpPr>
            <a:spLocks noGrp="1"/>
          </p:cNvSpPr>
          <p:nvPr>
            <p:ph type="sldNum" sz="quarter" idx="10"/>
          </p:nvPr>
        </p:nvSpPr>
        <p:spPr/>
        <p:txBody>
          <a:bodyPr/>
          <a:lstStyle/>
          <a:p>
            <a:fld id="{E03F4C48-B3ED-BD4E-BFEC-13FAE3C7AE8A}" type="slidenum">
              <a:rPr lang="ja-JP" altLang="en-US" smtClean="0">
                <a:solidFill>
                  <a:prstClr val="black"/>
                </a:solidFill>
              </a:rPr>
              <a:pPr/>
              <a:t>72</a:t>
            </a:fld>
            <a:endParaRPr lang="ja-JP" altLang="en-US">
              <a:solidFill>
                <a:prstClr val="black"/>
              </a:solidFill>
            </a:endParaRPr>
          </a:p>
        </p:txBody>
      </p:sp>
    </p:spTree>
    <p:extLst>
      <p:ext uri="{BB962C8B-B14F-4D97-AF65-F5344CB8AC3E}">
        <p14:creationId xmlns:p14="http://schemas.microsoft.com/office/powerpoint/2010/main" val="3048859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t>極に下降流があったとして、それが下の方まで浸透していれば、極全体が暖まるはずである。そうならないのは何故か？</a:t>
            </a:r>
            <a:endParaRPr lang="en-US" altLang="ja-JP" dirty="0" smtClean="0"/>
          </a:p>
          <a:p>
            <a:r>
              <a:rPr lang="en-US" altLang="ja-JP" dirty="0" smtClean="0"/>
              <a:t>① </a:t>
            </a:r>
            <a:r>
              <a:rPr lang="ja-JP" altLang="en-US" dirty="0" smtClean="0"/>
              <a:t>循環が強くなる範囲は、熱潮汐波が減衰する高度の範囲で決まる。熱潮汐波は雲層より上で放射減衰により</a:t>
            </a:r>
            <a:endParaRPr lang="en-US" altLang="ja-JP" dirty="0" smtClean="0"/>
          </a:p>
          <a:p>
            <a:r>
              <a:rPr lang="ja-JP" altLang="ja-JP" dirty="0" smtClean="0"/>
              <a:t>　</a:t>
            </a:r>
            <a:r>
              <a:rPr lang="ja-JP" altLang="en-US" dirty="0" smtClean="0"/>
              <a:t>　減衰するので、その範囲で運動量を落とす。それが雲層より上に集中するので、その範囲では循環が強くなる。</a:t>
            </a:r>
            <a:endParaRPr lang="en-US" altLang="ja-JP" dirty="0" smtClean="0"/>
          </a:p>
          <a:p>
            <a:r>
              <a:rPr lang="ja-JP" altLang="ja-JP" dirty="0" smtClean="0"/>
              <a:t>　</a:t>
            </a:r>
            <a:r>
              <a:rPr lang="ja-JP" altLang="en-US" dirty="0" smtClean="0"/>
              <a:t>　一方、雲層内では波は励起されるだけなので、循環が強まることはない。だから、</a:t>
            </a:r>
            <a:r>
              <a:rPr lang="en-US" altLang="ja-JP" dirty="0" smtClean="0"/>
              <a:t>④</a:t>
            </a:r>
            <a:r>
              <a:rPr lang="ja-JP" altLang="en-US" dirty="0" smtClean="0"/>
              <a:t>の周りでは、ひたすら上からの</a:t>
            </a:r>
            <a:endParaRPr lang="en-US" altLang="ja-JP" dirty="0" smtClean="0"/>
          </a:p>
          <a:p>
            <a:r>
              <a:rPr lang="ja-JP" altLang="ja-JP" dirty="0" smtClean="0"/>
              <a:t>　</a:t>
            </a:r>
            <a:r>
              <a:rPr lang="ja-JP" altLang="en-US" dirty="0" smtClean="0"/>
              <a:t>　熱輸送が蓄積されて、局所的に気温が上がる。（その分だけ、放射による冷却も強くなる。）</a:t>
            </a:r>
            <a:endParaRPr lang="en-US" altLang="ja-JP" dirty="0" smtClean="0"/>
          </a:p>
          <a:p>
            <a:endParaRPr lang="en-US" altLang="ja-JP" dirty="0" smtClean="0"/>
          </a:p>
          <a:p>
            <a:r>
              <a:rPr lang="en-US" altLang="ja-JP" dirty="0" smtClean="0"/>
              <a:t>② </a:t>
            </a:r>
            <a:r>
              <a:rPr lang="ja-JP" altLang="en-US" dirty="0" smtClean="0"/>
              <a:t>極に行くほど雲頂高度が下がることが知られている。</a:t>
            </a:r>
            <a:endParaRPr lang="ja-JP" altLang="en-US" dirty="0"/>
          </a:p>
        </p:txBody>
      </p:sp>
      <p:sp>
        <p:nvSpPr>
          <p:cNvPr id="4" name="スライド番号プレースホルダ 3"/>
          <p:cNvSpPr>
            <a:spLocks noGrp="1"/>
          </p:cNvSpPr>
          <p:nvPr>
            <p:ph type="sldNum" sz="quarter" idx="10"/>
          </p:nvPr>
        </p:nvSpPr>
        <p:spPr/>
        <p:txBody>
          <a:bodyPr/>
          <a:lstStyle/>
          <a:p>
            <a:fld id="{E03F4C48-B3ED-BD4E-BFEC-13FAE3C7AE8A}" type="slidenum">
              <a:rPr lang="ja-JP" altLang="en-US" smtClean="0">
                <a:solidFill>
                  <a:prstClr val="black"/>
                </a:solidFill>
              </a:rPr>
              <a:pPr/>
              <a:t>73</a:t>
            </a:fld>
            <a:endParaRPr lang="ja-JP" altLang="en-US">
              <a:solidFill>
                <a:prstClr val="black"/>
              </a:solidFill>
            </a:endParaRPr>
          </a:p>
        </p:txBody>
      </p:sp>
    </p:spTree>
    <p:extLst>
      <p:ext uri="{BB962C8B-B14F-4D97-AF65-F5344CB8AC3E}">
        <p14:creationId xmlns:p14="http://schemas.microsoft.com/office/powerpoint/2010/main" val="1122787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sz="2400">
                <a:solidFill>
                  <a:schemeClr val="tx1"/>
                </a:solidFill>
                <a:latin typeface="Arial" charset="0"/>
                <a:ea typeface="ＭＳ Ｐゴシック" pitchFamily="-48" charset="-128"/>
              </a:defRPr>
            </a:lvl1pPr>
            <a:lvl2pPr marL="742860" indent="-285715" eaLnBrk="0" hangingPunct="0">
              <a:defRPr kumimoji="1" sz="2400">
                <a:solidFill>
                  <a:schemeClr val="tx1"/>
                </a:solidFill>
                <a:latin typeface="Arial" charset="0"/>
                <a:ea typeface="ＭＳ Ｐゴシック" pitchFamily="-48" charset="-128"/>
              </a:defRPr>
            </a:lvl2pPr>
            <a:lvl3pPr marL="1142861" indent="-228573" eaLnBrk="0" hangingPunct="0">
              <a:defRPr kumimoji="1" sz="2400">
                <a:solidFill>
                  <a:schemeClr val="tx1"/>
                </a:solidFill>
                <a:latin typeface="Arial" charset="0"/>
                <a:ea typeface="ＭＳ Ｐゴシック" pitchFamily="-48" charset="-128"/>
              </a:defRPr>
            </a:lvl3pPr>
            <a:lvl4pPr marL="1600005" indent="-228573" eaLnBrk="0" hangingPunct="0">
              <a:defRPr kumimoji="1" sz="2400">
                <a:solidFill>
                  <a:schemeClr val="tx1"/>
                </a:solidFill>
                <a:latin typeface="Arial" charset="0"/>
                <a:ea typeface="ＭＳ Ｐゴシック" pitchFamily="-48" charset="-128"/>
              </a:defRPr>
            </a:lvl4pPr>
            <a:lvl5pPr marL="2057150" indent="-228573" eaLnBrk="0" hangingPunct="0">
              <a:defRPr kumimoji="1" sz="2400">
                <a:solidFill>
                  <a:schemeClr val="tx1"/>
                </a:solidFill>
                <a:latin typeface="Arial" charset="0"/>
                <a:ea typeface="ＭＳ Ｐゴシック" pitchFamily="-48" charset="-128"/>
              </a:defRPr>
            </a:lvl5pPr>
            <a:lvl6pPr marL="2514294" indent="-228573" eaLnBrk="0" fontAlgn="base" hangingPunct="0">
              <a:spcBef>
                <a:spcPct val="0"/>
              </a:spcBef>
              <a:spcAft>
                <a:spcPct val="0"/>
              </a:spcAft>
              <a:defRPr kumimoji="1" sz="2400">
                <a:solidFill>
                  <a:schemeClr val="tx1"/>
                </a:solidFill>
                <a:latin typeface="Arial" charset="0"/>
                <a:ea typeface="ＭＳ Ｐゴシック" pitchFamily="-48" charset="-128"/>
              </a:defRPr>
            </a:lvl6pPr>
            <a:lvl7pPr marL="2971438" indent="-228573" eaLnBrk="0" fontAlgn="base" hangingPunct="0">
              <a:spcBef>
                <a:spcPct val="0"/>
              </a:spcBef>
              <a:spcAft>
                <a:spcPct val="0"/>
              </a:spcAft>
              <a:defRPr kumimoji="1" sz="2400">
                <a:solidFill>
                  <a:schemeClr val="tx1"/>
                </a:solidFill>
                <a:latin typeface="Arial" charset="0"/>
                <a:ea typeface="ＭＳ Ｐゴシック" pitchFamily="-48" charset="-128"/>
              </a:defRPr>
            </a:lvl7pPr>
            <a:lvl8pPr marL="3428583" indent="-228573" eaLnBrk="0" fontAlgn="base" hangingPunct="0">
              <a:spcBef>
                <a:spcPct val="0"/>
              </a:spcBef>
              <a:spcAft>
                <a:spcPct val="0"/>
              </a:spcAft>
              <a:defRPr kumimoji="1" sz="2400">
                <a:solidFill>
                  <a:schemeClr val="tx1"/>
                </a:solidFill>
                <a:latin typeface="Arial" charset="0"/>
                <a:ea typeface="ＭＳ Ｐゴシック" pitchFamily="-48" charset="-128"/>
              </a:defRPr>
            </a:lvl8pPr>
            <a:lvl9pPr marL="3885728" indent="-228573" eaLnBrk="0" fontAlgn="base" hangingPunct="0">
              <a:spcBef>
                <a:spcPct val="0"/>
              </a:spcBef>
              <a:spcAft>
                <a:spcPct val="0"/>
              </a:spcAft>
              <a:defRPr kumimoji="1" sz="2400">
                <a:solidFill>
                  <a:schemeClr val="tx1"/>
                </a:solidFill>
                <a:latin typeface="Arial" charset="0"/>
                <a:ea typeface="ＭＳ Ｐゴシック" pitchFamily="-48" charset="-128"/>
              </a:defRPr>
            </a:lvl9pPr>
          </a:lstStyle>
          <a:p>
            <a:pPr eaLnBrk="1" hangingPunct="1"/>
            <a:fld id="{0EE662A6-C2E2-486F-B7E4-C6F2F66E14E1}" type="slidenum">
              <a:rPr lang="en-US" altLang="ja-JP" sz="1200">
                <a:solidFill>
                  <a:prstClr val="black"/>
                </a:solidFill>
              </a:rPr>
              <a:pPr eaLnBrk="1" hangingPunct="1"/>
              <a:t>18</a:t>
            </a:fld>
            <a:endParaRPr lang="en-US" altLang="ja-JP" sz="1200">
              <a:solidFill>
                <a:prstClr val="black"/>
              </a:solidFill>
            </a:endParaRPr>
          </a:p>
        </p:txBody>
      </p:sp>
      <p:sp>
        <p:nvSpPr>
          <p:cNvPr id="235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smtClean="0"/>
              <a:t>軽く</a:t>
            </a:r>
            <a:r>
              <a:rPr lang="en-US" altLang="ja-JP" dirty="0" smtClean="0"/>
              <a:t>or</a:t>
            </a:r>
            <a:r>
              <a:rPr lang="ja-JP" altLang="en-US" dirty="0" smtClean="0"/>
              <a:t>スキップ　次と合わせて一枚</a:t>
            </a:r>
            <a:endParaRPr lang="ja-JP" altLang="ja-JP" dirty="0" smtClean="0"/>
          </a:p>
        </p:txBody>
      </p:sp>
    </p:spTree>
    <p:extLst>
      <p:ext uri="{BB962C8B-B14F-4D97-AF65-F5344CB8AC3E}">
        <p14:creationId xmlns:p14="http://schemas.microsoft.com/office/powerpoint/2010/main" val="30587509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sz="2400">
                <a:solidFill>
                  <a:schemeClr val="tx1"/>
                </a:solidFill>
                <a:latin typeface="Arial" charset="0"/>
                <a:ea typeface="ＭＳ Ｐゴシック" pitchFamily="-48" charset="-128"/>
              </a:defRPr>
            </a:lvl1pPr>
            <a:lvl2pPr marL="742860" indent="-285715" eaLnBrk="0" hangingPunct="0">
              <a:defRPr kumimoji="1" sz="2400">
                <a:solidFill>
                  <a:schemeClr val="tx1"/>
                </a:solidFill>
                <a:latin typeface="Arial" charset="0"/>
                <a:ea typeface="ＭＳ Ｐゴシック" pitchFamily="-48" charset="-128"/>
              </a:defRPr>
            </a:lvl2pPr>
            <a:lvl3pPr marL="1142861" indent="-228573" eaLnBrk="0" hangingPunct="0">
              <a:defRPr kumimoji="1" sz="2400">
                <a:solidFill>
                  <a:schemeClr val="tx1"/>
                </a:solidFill>
                <a:latin typeface="Arial" charset="0"/>
                <a:ea typeface="ＭＳ Ｐゴシック" pitchFamily="-48" charset="-128"/>
              </a:defRPr>
            </a:lvl3pPr>
            <a:lvl4pPr marL="1600005" indent="-228573" eaLnBrk="0" hangingPunct="0">
              <a:defRPr kumimoji="1" sz="2400">
                <a:solidFill>
                  <a:schemeClr val="tx1"/>
                </a:solidFill>
                <a:latin typeface="Arial" charset="0"/>
                <a:ea typeface="ＭＳ Ｐゴシック" pitchFamily="-48" charset="-128"/>
              </a:defRPr>
            </a:lvl4pPr>
            <a:lvl5pPr marL="2057150" indent="-228573" eaLnBrk="0" hangingPunct="0">
              <a:defRPr kumimoji="1" sz="2400">
                <a:solidFill>
                  <a:schemeClr val="tx1"/>
                </a:solidFill>
                <a:latin typeface="Arial" charset="0"/>
                <a:ea typeface="ＭＳ Ｐゴシック" pitchFamily="-48" charset="-128"/>
              </a:defRPr>
            </a:lvl5pPr>
            <a:lvl6pPr marL="2514294" indent="-228573" eaLnBrk="0" fontAlgn="base" hangingPunct="0">
              <a:spcBef>
                <a:spcPct val="0"/>
              </a:spcBef>
              <a:spcAft>
                <a:spcPct val="0"/>
              </a:spcAft>
              <a:defRPr kumimoji="1" sz="2400">
                <a:solidFill>
                  <a:schemeClr val="tx1"/>
                </a:solidFill>
                <a:latin typeface="Arial" charset="0"/>
                <a:ea typeface="ＭＳ Ｐゴシック" pitchFamily="-48" charset="-128"/>
              </a:defRPr>
            </a:lvl6pPr>
            <a:lvl7pPr marL="2971438" indent="-228573" eaLnBrk="0" fontAlgn="base" hangingPunct="0">
              <a:spcBef>
                <a:spcPct val="0"/>
              </a:spcBef>
              <a:spcAft>
                <a:spcPct val="0"/>
              </a:spcAft>
              <a:defRPr kumimoji="1" sz="2400">
                <a:solidFill>
                  <a:schemeClr val="tx1"/>
                </a:solidFill>
                <a:latin typeface="Arial" charset="0"/>
                <a:ea typeface="ＭＳ Ｐゴシック" pitchFamily="-48" charset="-128"/>
              </a:defRPr>
            </a:lvl7pPr>
            <a:lvl8pPr marL="3428583" indent="-228573" eaLnBrk="0" fontAlgn="base" hangingPunct="0">
              <a:spcBef>
                <a:spcPct val="0"/>
              </a:spcBef>
              <a:spcAft>
                <a:spcPct val="0"/>
              </a:spcAft>
              <a:defRPr kumimoji="1" sz="2400">
                <a:solidFill>
                  <a:schemeClr val="tx1"/>
                </a:solidFill>
                <a:latin typeface="Arial" charset="0"/>
                <a:ea typeface="ＭＳ Ｐゴシック" pitchFamily="-48" charset="-128"/>
              </a:defRPr>
            </a:lvl8pPr>
            <a:lvl9pPr marL="3885728" indent="-228573" eaLnBrk="0" fontAlgn="base" hangingPunct="0">
              <a:spcBef>
                <a:spcPct val="0"/>
              </a:spcBef>
              <a:spcAft>
                <a:spcPct val="0"/>
              </a:spcAft>
              <a:defRPr kumimoji="1" sz="2400">
                <a:solidFill>
                  <a:schemeClr val="tx1"/>
                </a:solidFill>
                <a:latin typeface="Arial" charset="0"/>
                <a:ea typeface="ＭＳ Ｐゴシック" pitchFamily="-48" charset="-128"/>
              </a:defRPr>
            </a:lvl9pPr>
          </a:lstStyle>
          <a:p>
            <a:pPr eaLnBrk="1" hangingPunct="1"/>
            <a:fld id="{0EE662A6-C2E2-486F-B7E4-C6F2F66E14E1}" type="slidenum">
              <a:rPr lang="en-US" altLang="ja-JP" sz="1200">
                <a:solidFill>
                  <a:prstClr val="black"/>
                </a:solidFill>
              </a:rPr>
              <a:pPr eaLnBrk="1" hangingPunct="1"/>
              <a:t>19</a:t>
            </a:fld>
            <a:endParaRPr lang="en-US" altLang="ja-JP" sz="1200">
              <a:solidFill>
                <a:prstClr val="black"/>
              </a:solidFill>
            </a:endParaRPr>
          </a:p>
        </p:txBody>
      </p:sp>
      <p:sp>
        <p:nvSpPr>
          <p:cNvPr id="235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smtClean="0"/>
              <a:t>軽く</a:t>
            </a:r>
            <a:r>
              <a:rPr lang="en-US" altLang="ja-JP" dirty="0" smtClean="0"/>
              <a:t>or</a:t>
            </a:r>
            <a:r>
              <a:rPr lang="ja-JP" altLang="en-US" dirty="0" smtClean="0"/>
              <a:t>スキップ　次と合わせて一枚</a:t>
            </a:r>
            <a:endParaRPr lang="ja-JP" altLang="ja-JP" dirty="0" smtClean="0"/>
          </a:p>
        </p:txBody>
      </p:sp>
    </p:spTree>
    <p:extLst>
      <p:ext uri="{BB962C8B-B14F-4D97-AF65-F5344CB8AC3E}">
        <p14:creationId xmlns:p14="http://schemas.microsoft.com/office/powerpoint/2010/main" val="1016978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sz="2500">
                <a:solidFill>
                  <a:schemeClr val="tx1"/>
                </a:solidFill>
                <a:latin typeface="Arial" charset="0"/>
                <a:ea typeface="ＭＳ Ｐゴシック" pitchFamily="-48" charset="-128"/>
              </a:defRPr>
            </a:lvl1pPr>
            <a:lvl2pPr marL="769900" indent="-296115" eaLnBrk="0" hangingPunct="0">
              <a:defRPr kumimoji="1" sz="2500">
                <a:solidFill>
                  <a:schemeClr val="tx1"/>
                </a:solidFill>
                <a:latin typeface="Arial" charset="0"/>
                <a:ea typeface="ＭＳ Ｐゴシック" pitchFamily="-48" charset="-128"/>
              </a:defRPr>
            </a:lvl2pPr>
            <a:lvl3pPr marL="1184461" indent="-236893" eaLnBrk="0" hangingPunct="0">
              <a:defRPr kumimoji="1" sz="2500">
                <a:solidFill>
                  <a:schemeClr val="tx1"/>
                </a:solidFill>
                <a:latin typeface="Arial" charset="0"/>
                <a:ea typeface="ＭＳ Ｐゴシック" pitchFamily="-48" charset="-128"/>
              </a:defRPr>
            </a:lvl3pPr>
            <a:lvl4pPr marL="1658245" indent="-236893" eaLnBrk="0" hangingPunct="0">
              <a:defRPr kumimoji="1" sz="2500">
                <a:solidFill>
                  <a:schemeClr val="tx1"/>
                </a:solidFill>
                <a:latin typeface="Arial" charset="0"/>
                <a:ea typeface="ＭＳ Ｐゴシック" pitchFamily="-48" charset="-128"/>
              </a:defRPr>
            </a:lvl4pPr>
            <a:lvl5pPr marL="2132030" indent="-236893" eaLnBrk="0" hangingPunct="0">
              <a:defRPr kumimoji="1" sz="2500">
                <a:solidFill>
                  <a:schemeClr val="tx1"/>
                </a:solidFill>
                <a:latin typeface="Arial" charset="0"/>
                <a:ea typeface="ＭＳ Ｐゴシック" pitchFamily="-48" charset="-128"/>
              </a:defRPr>
            </a:lvl5pPr>
            <a:lvl6pPr marL="2605814" indent="-236893" eaLnBrk="0" fontAlgn="base" hangingPunct="0">
              <a:spcBef>
                <a:spcPct val="0"/>
              </a:spcBef>
              <a:spcAft>
                <a:spcPct val="0"/>
              </a:spcAft>
              <a:defRPr kumimoji="1" sz="2500">
                <a:solidFill>
                  <a:schemeClr val="tx1"/>
                </a:solidFill>
                <a:latin typeface="Arial" charset="0"/>
                <a:ea typeface="ＭＳ Ｐゴシック" pitchFamily="-48" charset="-128"/>
              </a:defRPr>
            </a:lvl6pPr>
            <a:lvl7pPr marL="3079598" indent="-236893" eaLnBrk="0" fontAlgn="base" hangingPunct="0">
              <a:spcBef>
                <a:spcPct val="0"/>
              </a:spcBef>
              <a:spcAft>
                <a:spcPct val="0"/>
              </a:spcAft>
              <a:defRPr kumimoji="1" sz="2500">
                <a:solidFill>
                  <a:schemeClr val="tx1"/>
                </a:solidFill>
                <a:latin typeface="Arial" charset="0"/>
                <a:ea typeface="ＭＳ Ｐゴシック" pitchFamily="-48" charset="-128"/>
              </a:defRPr>
            </a:lvl7pPr>
            <a:lvl8pPr marL="3553383" indent="-236893" eaLnBrk="0" fontAlgn="base" hangingPunct="0">
              <a:spcBef>
                <a:spcPct val="0"/>
              </a:spcBef>
              <a:spcAft>
                <a:spcPct val="0"/>
              </a:spcAft>
              <a:defRPr kumimoji="1" sz="2500">
                <a:solidFill>
                  <a:schemeClr val="tx1"/>
                </a:solidFill>
                <a:latin typeface="Arial" charset="0"/>
                <a:ea typeface="ＭＳ Ｐゴシック" pitchFamily="-48" charset="-128"/>
              </a:defRPr>
            </a:lvl8pPr>
            <a:lvl9pPr marL="4027168" indent="-236893" eaLnBrk="0" fontAlgn="base" hangingPunct="0">
              <a:spcBef>
                <a:spcPct val="0"/>
              </a:spcBef>
              <a:spcAft>
                <a:spcPct val="0"/>
              </a:spcAft>
              <a:defRPr kumimoji="1" sz="2500">
                <a:solidFill>
                  <a:schemeClr val="tx1"/>
                </a:solidFill>
                <a:latin typeface="Arial" charset="0"/>
                <a:ea typeface="ＭＳ Ｐゴシック" pitchFamily="-48" charset="-128"/>
              </a:defRPr>
            </a:lvl9pPr>
          </a:lstStyle>
          <a:p>
            <a:pPr eaLnBrk="1" hangingPunct="1"/>
            <a:fld id="{0EE662A6-C2E2-486F-B7E4-C6F2F66E14E1}" type="slidenum">
              <a:rPr lang="en-US" altLang="ja-JP" sz="1200">
                <a:solidFill>
                  <a:prstClr val="black"/>
                </a:solidFill>
              </a:rPr>
              <a:pPr eaLnBrk="1" hangingPunct="1"/>
              <a:t>20</a:t>
            </a:fld>
            <a:endParaRPr lang="en-US" altLang="ja-JP" sz="1200">
              <a:solidFill>
                <a:prstClr val="black"/>
              </a:solidFill>
            </a:endParaRPr>
          </a:p>
        </p:txBody>
      </p:sp>
      <p:sp>
        <p:nvSpPr>
          <p:cNvPr id="235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smtClean="0"/>
              <a:t>軽く</a:t>
            </a:r>
            <a:r>
              <a:rPr lang="en-US" altLang="ja-JP" dirty="0" smtClean="0"/>
              <a:t>or</a:t>
            </a:r>
            <a:r>
              <a:rPr lang="ja-JP" altLang="en-US" dirty="0" smtClean="0"/>
              <a:t>スキップ</a:t>
            </a:r>
            <a:endParaRPr lang="ja-JP" altLang="ja-JP" dirty="0" smtClean="0"/>
          </a:p>
        </p:txBody>
      </p:sp>
    </p:spTree>
    <p:extLst>
      <p:ext uri="{BB962C8B-B14F-4D97-AF65-F5344CB8AC3E}">
        <p14:creationId xmlns:p14="http://schemas.microsoft.com/office/powerpoint/2010/main" val="26503890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sz="2500">
                <a:solidFill>
                  <a:schemeClr val="tx1"/>
                </a:solidFill>
                <a:latin typeface="Arial" charset="0"/>
                <a:ea typeface="ＭＳ Ｐゴシック" pitchFamily="-48" charset="-128"/>
              </a:defRPr>
            </a:lvl1pPr>
            <a:lvl2pPr marL="769993" indent="-296151" eaLnBrk="0" hangingPunct="0">
              <a:defRPr kumimoji="1" sz="2500">
                <a:solidFill>
                  <a:schemeClr val="tx1"/>
                </a:solidFill>
                <a:latin typeface="Arial" charset="0"/>
                <a:ea typeface="ＭＳ Ｐゴシック" pitchFamily="-48" charset="-128"/>
              </a:defRPr>
            </a:lvl2pPr>
            <a:lvl3pPr marL="1184605" indent="-236921" eaLnBrk="0" hangingPunct="0">
              <a:defRPr kumimoji="1" sz="2500">
                <a:solidFill>
                  <a:schemeClr val="tx1"/>
                </a:solidFill>
                <a:latin typeface="Arial" charset="0"/>
                <a:ea typeface="ＭＳ Ｐゴシック" pitchFamily="-48" charset="-128"/>
              </a:defRPr>
            </a:lvl3pPr>
            <a:lvl4pPr marL="1658447" indent="-236921" eaLnBrk="0" hangingPunct="0">
              <a:defRPr kumimoji="1" sz="2500">
                <a:solidFill>
                  <a:schemeClr val="tx1"/>
                </a:solidFill>
                <a:latin typeface="Arial" charset="0"/>
                <a:ea typeface="ＭＳ Ｐゴシック" pitchFamily="-48" charset="-128"/>
              </a:defRPr>
            </a:lvl4pPr>
            <a:lvl5pPr marL="2132289" indent="-236921" eaLnBrk="0" hangingPunct="0">
              <a:defRPr kumimoji="1" sz="2500">
                <a:solidFill>
                  <a:schemeClr val="tx1"/>
                </a:solidFill>
                <a:latin typeface="Arial" charset="0"/>
                <a:ea typeface="ＭＳ Ｐゴシック" pitchFamily="-48" charset="-128"/>
              </a:defRPr>
            </a:lvl5pPr>
            <a:lvl6pPr marL="2606131" indent="-236921" eaLnBrk="0" fontAlgn="base" hangingPunct="0">
              <a:spcBef>
                <a:spcPct val="0"/>
              </a:spcBef>
              <a:spcAft>
                <a:spcPct val="0"/>
              </a:spcAft>
              <a:defRPr kumimoji="1" sz="2500">
                <a:solidFill>
                  <a:schemeClr val="tx1"/>
                </a:solidFill>
                <a:latin typeface="Arial" charset="0"/>
                <a:ea typeface="ＭＳ Ｐゴシック" pitchFamily="-48" charset="-128"/>
              </a:defRPr>
            </a:lvl6pPr>
            <a:lvl7pPr marL="3079974" indent="-236921" eaLnBrk="0" fontAlgn="base" hangingPunct="0">
              <a:spcBef>
                <a:spcPct val="0"/>
              </a:spcBef>
              <a:spcAft>
                <a:spcPct val="0"/>
              </a:spcAft>
              <a:defRPr kumimoji="1" sz="2500">
                <a:solidFill>
                  <a:schemeClr val="tx1"/>
                </a:solidFill>
                <a:latin typeface="Arial" charset="0"/>
                <a:ea typeface="ＭＳ Ｐゴシック" pitchFamily="-48" charset="-128"/>
              </a:defRPr>
            </a:lvl7pPr>
            <a:lvl8pPr marL="3553816" indent="-236921" eaLnBrk="0" fontAlgn="base" hangingPunct="0">
              <a:spcBef>
                <a:spcPct val="0"/>
              </a:spcBef>
              <a:spcAft>
                <a:spcPct val="0"/>
              </a:spcAft>
              <a:defRPr kumimoji="1" sz="2500">
                <a:solidFill>
                  <a:schemeClr val="tx1"/>
                </a:solidFill>
                <a:latin typeface="Arial" charset="0"/>
                <a:ea typeface="ＭＳ Ｐゴシック" pitchFamily="-48" charset="-128"/>
              </a:defRPr>
            </a:lvl8pPr>
            <a:lvl9pPr marL="4027658" indent="-236921" eaLnBrk="0" fontAlgn="base" hangingPunct="0">
              <a:spcBef>
                <a:spcPct val="0"/>
              </a:spcBef>
              <a:spcAft>
                <a:spcPct val="0"/>
              </a:spcAft>
              <a:defRPr kumimoji="1" sz="2500">
                <a:solidFill>
                  <a:schemeClr val="tx1"/>
                </a:solidFill>
                <a:latin typeface="Arial" charset="0"/>
                <a:ea typeface="ＭＳ Ｐゴシック" pitchFamily="-48" charset="-128"/>
              </a:defRPr>
            </a:lvl9pPr>
          </a:lstStyle>
          <a:p>
            <a:pPr eaLnBrk="1" hangingPunct="1"/>
            <a:fld id="{775DEC77-74E5-4497-82E1-E3E64EAD5281}" type="slidenum">
              <a:rPr lang="en-US" altLang="ja-JP" sz="1200">
                <a:solidFill>
                  <a:prstClr val="black"/>
                </a:solidFill>
              </a:rPr>
              <a:pPr eaLnBrk="1" hangingPunct="1"/>
              <a:t>21</a:t>
            </a:fld>
            <a:endParaRPr lang="en-US" altLang="ja-JP" sz="1200">
              <a:solidFill>
                <a:prstClr val="black"/>
              </a:solidFill>
            </a:endParaRPr>
          </a:p>
        </p:txBody>
      </p:sp>
      <p:sp>
        <p:nvSpPr>
          <p:cNvPr id="256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ja-JP" dirty="0" smtClean="0"/>
          </a:p>
        </p:txBody>
      </p:sp>
    </p:spTree>
    <p:extLst>
      <p:ext uri="{BB962C8B-B14F-4D97-AF65-F5344CB8AC3E}">
        <p14:creationId xmlns:p14="http://schemas.microsoft.com/office/powerpoint/2010/main" val="1467666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t>・</a:t>
            </a:r>
            <a:r>
              <a:rPr lang="en-US" altLang="ja-JP" dirty="0" smtClean="0"/>
              <a:t>AFES for Venus </a:t>
            </a:r>
            <a:r>
              <a:rPr lang="ja-JP" altLang="en-US" dirty="0" smtClean="0"/>
              <a:t>では、緯度・経度は約</a:t>
            </a:r>
            <a:r>
              <a:rPr lang="en-US" altLang="ja-JP" dirty="0" smtClean="0"/>
              <a:t>3</a:t>
            </a:r>
            <a:r>
              <a:rPr lang="ja-JP" altLang="en-US" dirty="0" smtClean="0"/>
              <a:t>度ごとに区切っている。高度方向には</a:t>
            </a:r>
            <a:r>
              <a:rPr lang="en-US" altLang="ja-JP" dirty="0" smtClean="0"/>
              <a:t>2km</a:t>
            </a:r>
            <a:r>
              <a:rPr lang="ja-JP" altLang="en-US" dirty="0" smtClean="0"/>
              <a:t>くらい。</a:t>
            </a:r>
            <a:endParaRPr lang="en-US" altLang="ja-JP" dirty="0" smtClean="0"/>
          </a:p>
          <a:p>
            <a:r>
              <a:rPr lang="ja-JP" altLang="en-US" dirty="0" smtClean="0"/>
              <a:t>・もっと細かい方が良いのではないか、とも考えられるが、細かくすればそれだけ計算時間が掛かるし、</a:t>
            </a:r>
            <a:endParaRPr lang="en-US" altLang="ja-JP" dirty="0" smtClean="0"/>
          </a:p>
          <a:p>
            <a:r>
              <a:rPr lang="ja-JP" altLang="ja-JP" dirty="0" smtClean="0"/>
              <a:t>　</a:t>
            </a:r>
            <a:r>
              <a:rPr lang="ja-JP" altLang="en-US" dirty="0" smtClean="0"/>
              <a:t>データの量も増えてしまうので、対処が大変。</a:t>
            </a:r>
            <a:endParaRPr lang="en-US" altLang="ja-JP" dirty="0" smtClean="0"/>
          </a:p>
          <a:p>
            <a:r>
              <a:rPr lang="ja-JP" altLang="en-US" dirty="0" smtClean="0"/>
              <a:t>・今回は、見たい現象のスケールが極めて大きいので、ここまで小さく区切らなくても大丈夫。もし、</a:t>
            </a:r>
            <a:endParaRPr lang="en-US" altLang="ja-JP" dirty="0" smtClean="0"/>
          </a:p>
          <a:p>
            <a:r>
              <a:rPr lang="ja-JP" altLang="ja-JP" dirty="0" smtClean="0"/>
              <a:t>　</a:t>
            </a:r>
            <a:r>
              <a:rPr lang="ja-JP" altLang="en-US" dirty="0" smtClean="0"/>
              <a:t>乱流スケールまで調べたいとなれば、もっと小さくしないとダメ。</a:t>
            </a:r>
            <a:endParaRPr lang="en-US" altLang="ja-JP" dirty="0" smtClean="0"/>
          </a:p>
        </p:txBody>
      </p:sp>
      <p:sp>
        <p:nvSpPr>
          <p:cNvPr id="4" name="スライド番号プレースホルダ 3"/>
          <p:cNvSpPr>
            <a:spLocks noGrp="1"/>
          </p:cNvSpPr>
          <p:nvPr>
            <p:ph type="sldNum" sz="quarter" idx="10"/>
          </p:nvPr>
        </p:nvSpPr>
        <p:spPr/>
        <p:txBody>
          <a:bodyPr/>
          <a:lstStyle/>
          <a:p>
            <a:fld id="{E03F4C48-B3ED-BD4E-BFEC-13FAE3C7AE8A}" type="slidenum">
              <a:rPr lang="ja-JP" altLang="en-US" smtClean="0">
                <a:solidFill>
                  <a:prstClr val="black"/>
                </a:solidFill>
              </a:rPr>
              <a:pPr/>
              <a:t>22</a:t>
            </a:fld>
            <a:endParaRPr lang="ja-JP" altLang="en-US">
              <a:solidFill>
                <a:prstClr val="black"/>
              </a:solidFill>
            </a:endParaRPr>
          </a:p>
        </p:txBody>
      </p:sp>
    </p:spTree>
    <p:extLst>
      <p:ext uri="{BB962C8B-B14F-4D97-AF65-F5344CB8AC3E}">
        <p14:creationId xmlns:p14="http://schemas.microsoft.com/office/powerpoint/2010/main" val="10916562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33794" name="Rectangle 2"/>
          <p:cNvSpPr>
            <a:spLocks noGrp="1" noChangeArrowheads="1"/>
          </p:cNvSpPr>
          <p:nvPr>
            <p:ph type="ctrTitle"/>
          </p:nvPr>
        </p:nvSpPr>
        <p:spPr>
          <a:xfrm>
            <a:off x="685800" y="2130425"/>
            <a:ext cx="7772400" cy="1470025"/>
          </a:xfrm>
        </p:spPr>
        <p:txBody>
          <a:bodyPr/>
          <a:lstStyle>
            <a:lvl1pPr>
              <a:defRPr/>
            </a:lvl1pPr>
          </a:lstStyle>
          <a:p>
            <a:r>
              <a:rPr lang="ja-JP" altLang="en-US"/>
              <a:t>マスタ タイトルの書式設定</a:t>
            </a:r>
          </a:p>
        </p:txBody>
      </p:sp>
      <p:sp>
        <p:nvSpPr>
          <p:cNvPr id="3379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ja-JP" altLang="en-US"/>
              <a:t>マスタ サブタイトルの書式設定</a:t>
            </a:r>
          </a:p>
        </p:txBody>
      </p:sp>
      <p:sp>
        <p:nvSpPr>
          <p:cNvPr id="33796" name="Rectangle 4"/>
          <p:cNvSpPr>
            <a:spLocks noGrp="1" noChangeArrowheads="1"/>
          </p:cNvSpPr>
          <p:nvPr>
            <p:ph type="dt" sz="half" idx="2"/>
          </p:nvPr>
        </p:nvSpPr>
        <p:spPr/>
        <p:txBody>
          <a:bodyPr/>
          <a:lstStyle>
            <a:lvl1pPr>
              <a:defRPr/>
            </a:lvl1pPr>
          </a:lstStyle>
          <a:p>
            <a:endParaRPr lang="en-US" altLang="ja-JP"/>
          </a:p>
        </p:txBody>
      </p:sp>
      <p:sp>
        <p:nvSpPr>
          <p:cNvPr id="33797" name="Rectangle 5"/>
          <p:cNvSpPr>
            <a:spLocks noGrp="1" noChangeArrowheads="1"/>
          </p:cNvSpPr>
          <p:nvPr>
            <p:ph type="ftr" sz="quarter" idx="3"/>
          </p:nvPr>
        </p:nvSpPr>
        <p:spPr/>
        <p:txBody>
          <a:bodyPr/>
          <a:lstStyle>
            <a:lvl1pPr>
              <a:defRPr/>
            </a:lvl1pPr>
          </a:lstStyle>
          <a:p>
            <a:endParaRPr lang="en-US" altLang="ja-JP"/>
          </a:p>
        </p:txBody>
      </p:sp>
      <p:sp>
        <p:nvSpPr>
          <p:cNvPr id="33798" name="Rectangle 6"/>
          <p:cNvSpPr>
            <a:spLocks noGrp="1" noChangeArrowheads="1"/>
          </p:cNvSpPr>
          <p:nvPr>
            <p:ph type="sldNum" sz="quarter" idx="4"/>
          </p:nvPr>
        </p:nvSpPr>
        <p:spPr/>
        <p:txBody>
          <a:bodyPr/>
          <a:lstStyle>
            <a:lvl1pPr>
              <a:defRPr/>
            </a:lvl1pPr>
          </a:lstStyle>
          <a:p>
            <a:fld id="{FD07C5DD-01B5-4390-BC57-C8F5B0C41613}" type="slidenum">
              <a:rPr lang="en-US" altLang="ja-JP"/>
              <a:pPr/>
              <a:t>‹#›</a:t>
            </a:fld>
            <a:endParaRPr lang="en-US" altLang="ja-JP"/>
          </a:p>
        </p:txBody>
      </p:sp>
      <p:pic>
        <p:nvPicPr>
          <p:cNvPr id="33799" name="Picture 7" descr="nu_l"/>
          <p:cNvPicPr>
            <a:picLocks noChangeAspect="1" noChangeArrowheads="1"/>
          </p:cNvPicPr>
          <p:nvPr userDrawn="1"/>
        </p:nvPicPr>
        <p:blipFill>
          <a:blip r:embed="rId2" cstate="print"/>
          <a:srcRect/>
          <a:stretch>
            <a:fillRect/>
          </a:stretch>
        </p:blipFill>
        <p:spPr bwMode="auto">
          <a:xfrm>
            <a:off x="6877050" y="404813"/>
            <a:ext cx="1809750" cy="1227137"/>
          </a:xfrm>
          <a:prstGeom prst="rect">
            <a:avLst/>
          </a:prstGeom>
          <a:noFill/>
        </p:spPr>
      </p:pic>
      <p:pic>
        <p:nvPicPr>
          <p:cNvPr id="33800" name="Picture 8" descr="fcslogo"/>
          <p:cNvPicPr>
            <a:picLocks noChangeAspect="1" noChangeArrowheads="1"/>
          </p:cNvPicPr>
          <p:nvPr userDrawn="1"/>
        </p:nvPicPr>
        <p:blipFill>
          <a:blip r:embed="rId3" cstate="print"/>
          <a:srcRect/>
          <a:stretch>
            <a:fillRect/>
          </a:stretch>
        </p:blipFill>
        <p:spPr bwMode="auto">
          <a:xfrm>
            <a:off x="395288" y="333375"/>
            <a:ext cx="3027362" cy="1527175"/>
          </a:xfrm>
          <a:prstGeom prst="rect">
            <a:avLst/>
          </a:prstGeom>
          <a:noFill/>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A9417A3F-2FA1-4BBC-8A3D-579BD4E74B5A}" type="slidenum">
              <a:rPr lang="en-US" altLang="ja-JP"/>
              <a:pPr/>
              <a:t>‹#›</a:t>
            </a:fld>
            <a:endParaRPr lang="en-US" altLang="ja-JP"/>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Text">
    <p:spTree>
      <p:nvGrpSpPr>
        <p:cNvPr id="1" name=""/>
        <p:cNvGrpSpPr/>
        <p:nvPr/>
      </p:nvGrpSpPr>
      <p:grpSpPr>
        <a:xfrm>
          <a:off x="0" y="0"/>
          <a:ext cx="0" cy="0"/>
          <a:chOff x="0" y="0"/>
          <a:chExt cx="0" cy="0"/>
        </a:xfrm>
      </p:grpSpPr>
      <p:sp>
        <p:nvSpPr>
          <p:cNvPr id="44" name="テキスト"/>
          <p:cNvSpPr>
            <a:spLocks noGrp="1"/>
          </p:cNvSpPr>
          <p:nvPr>
            <p:ph type="body" sz="quarter" idx="13"/>
          </p:nvPr>
        </p:nvSpPr>
        <p:spPr>
          <a:xfrm>
            <a:off x="2030399" y="6536531"/>
            <a:ext cx="184731" cy="310341"/>
          </a:xfrm>
          <a:prstGeom prst="rect">
            <a:avLst/>
          </a:prstGeom>
        </p:spPr>
        <p:txBody>
          <a:bodyPr wrap="none">
            <a:spAutoFit/>
          </a:bodyPr>
          <a:lstStyle>
            <a:lvl1pPr marL="0" indent="0" algn="just">
              <a:lnSpc>
                <a:spcPts val="1195"/>
              </a:lnSpc>
              <a:spcBef>
                <a:spcPts val="0"/>
              </a:spcBef>
              <a:buSzTx/>
              <a:buNone/>
              <a:defRPr sz="1400">
                <a:solidFill>
                  <a:srgbClr val="EBEBEB"/>
                </a:solidFill>
                <a:latin typeface="Helvetica Neue"/>
                <a:sym typeface="Helvetica Neue"/>
              </a:defRPr>
            </a:lvl1pPr>
          </a:lstStyle>
          <a:p>
            <a:pPr marL="0" indent="0" algn="just">
              <a:lnSpc>
                <a:spcPts val="1700"/>
              </a:lnSpc>
              <a:spcBef>
                <a:spcPts val="0"/>
              </a:spcBef>
              <a:buSzTx/>
              <a:buNone/>
              <a:defRPr sz="1400">
                <a:solidFill>
                  <a:srgbClr val="EBEBEB"/>
                </a:solidFill>
                <a:latin typeface="Helvetica Neue"/>
                <a:ea typeface="Helvetica Neue"/>
                <a:cs typeface="Helvetica Neue"/>
                <a:sym typeface="Helvetica Neue"/>
              </a:defRPr>
            </a:pPr>
            <a:endParaRPr/>
          </a:p>
        </p:txBody>
      </p:sp>
      <p:sp>
        <p:nvSpPr>
          <p:cNvPr id="45" name="タイトルテキスト"/>
          <p:cNvSpPr>
            <a:spLocks noGrp="1"/>
          </p:cNvSpPr>
          <p:nvPr>
            <p:ph type="title"/>
          </p:nvPr>
        </p:nvSpPr>
        <p:spPr>
          <a:xfrm>
            <a:off x="47613" y="0"/>
            <a:ext cx="7995071" cy="767953"/>
          </a:xfrm>
          <a:prstGeom prst="rect">
            <a:avLst/>
          </a:prstGeom>
        </p:spPr>
        <p:txBody>
          <a:bodyPr/>
          <a:lstStyle>
            <a:lvl1pPr algn="l">
              <a:defRPr sz="4500">
                <a:solidFill>
                  <a:srgbClr val="232323"/>
                </a:solidFill>
                <a:latin typeface="Helvetica Neue"/>
                <a:ea typeface="Helvetica Neue"/>
                <a:cs typeface="Helvetica Neue"/>
                <a:sym typeface="Helvetica Neue"/>
              </a:defRPr>
            </a:lvl1pPr>
          </a:lstStyle>
          <a:p>
            <a:r>
              <a:t>タイトルテキスト</a:t>
            </a:r>
          </a:p>
        </p:txBody>
      </p:sp>
      <p:sp>
        <p:nvSpPr>
          <p:cNvPr id="46" name="スライド番号"/>
          <p:cNvSpPr>
            <a:spLocks noGrp="1"/>
          </p:cNvSpPr>
          <p:nvPr>
            <p:ph type="sldNum" sz="quarter" idx="2"/>
          </p:nvPr>
        </p:nvSpPr>
        <p:spPr>
          <a:prstGeom prst="rect">
            <a:avLst/>
          </a:prstGeom>
        </p:spPr>
        <p:txBody>
          <a:bodyPr/>
          <a:lstStyle/>
          <a:p>
            <a:fld id="{86CB4B4D-7CA3-9044-876B-883B54F8677D}" type="slidenum">
              <a:rPr>
                <a:solidFill>
                  <a:prstClr val="black">
                    <a:tint val="75000"/>
                  </a:prstClr>
                </a:solidFill>
              </a:rPr>
              <a:pPr/>
              <a:t>‹#›</a:t>
            </a:fld>
            <a:endParaRPr>
              <a:solidFill>
                <a:prstClr val="black">
                  <a:tint val="75000"/>
                </a:prstClr>
              </a:solidFill>
            </a:endParaRPr>
          </a:p>
        </p:txBody>
      </p:sp>
      <p:sp>
        <p:nvSpPr>
          <p:cNvPr id="47" name="本文レベル1…"/>
          <p:cNvSpPr>
            <a:spLocks noGrp="1"/>
          </p:cNvSpPr>
          <p:nvPr>
            <p:ph type="body" idx="1"/>
          </p:nvPr>
        </p:nvSpPr>
        <p:spPr>
          <a:xfrm>
            <a:off x="30870" y="767953"/>
            <a:ext cx="9082260" cy="5670352"/>
          </a:xfrm>
          <a:prstGeom prst="rect">
            <a:avLst/>
          </a:prstGeom>
        </p:spPr>
        <p:txBody>
          <a:bodyPr lIns="0" tIns="0" rIns="0" bIns="0" anchor="t"/>
          <a:lstStyle>
            <a:lvl1pPr marL="253116" indent="-253116">
              <a:spcBef>
                <a:spcPts val="0"/>
              </a:spcBef>
              <a:buSzPct val="125000"/>
              <a:defRPr sz="2109">
                <a:latin typeface="Helvetica Neue"/>
                <a:ea typeface="Helvetica Neue"/>
                <a:cs typeface="Helvetica Neue"/>
                <a:sym typeface="Helvetica Neue"/>
              </a:defRPr>
            </a:lvl1pPr>
            <a:lvl2pPr marL="506232" indent="-253116">
              <a:spcBef>
                <a:spcPts val="0"/>
              </a:spcBef>
              <a:buSzPct val="125000"/>
              <a:buChar char="-"/>
              <a:defRPr sz="2109">
                <a:latin typeface="Helvetica Neue"/>
                <a:ea typeface="Helvetica Neue"/>
                <a:cs typeface="Helvetica Neue"/>
                <a:sym typeface="Helvetica Neue"/>
              </a:defRPr>
            </a:lvl2pPr>
            <a:lvl3pPr marL="759347" indent="-253115">
              <a:spcBef>
                <a:spcPts val="0"/>
              </a:spcBef>
              <a:buSzPct val="100000"/>
              <a:buChar char="‣"/>
              <a:defRPr sz="2109">
                <a:latin typeface="Helvetica Neue"/>
                <a:ea typeface="Helvetica Neue"/>
                <a:cs typeface="Helvetica Neue"/>
                <a:sym typeface="Helvetica Neue"/>
              </a:defRPr>
            </a:lvl3pPr>
            <a:lvl4pPr marL="1012463" indent="-253116">
              <a:spcBef>
                <a:spcPts val="0"/>
              </a:spcBef>
              <a:buSzPct val="100000"/>
              <a:buChar char="✓"/>
              <a:defRPr sz="2109">
                <a:latin typeface="Helvetica Neue"/>
                <a:ea typeface="Helvetica Neue"/>
                <a:cs typeface="Helvetica Neue"/>
                <a:sym typeface="Helvetica Neue"/>
              </a:defRPr>
            </a:lvl4pPr>
            <a:lvl5pPr marL="1392138" indent="-253116">
              <a:spcBef>
                <a:spcPts val="0"/>
              </a:spcBef>
              <a:buSzPct val="100000"/>
              <a:buChar char="➡"/>
              <a:defRPr sz="2109">
                <a:latin typeface="Helvetica Neue"/>
                <a:ea typeface="Helvetica Neue"/>
                <a:cs typeface="Helvetica Neue"/>
                <a:sym typeface="Helvetica Neue"/>
              </a:defRPr>
            </a:lvl5pPr>
          </a:lstStyle>
          <a:p>
            <a:r>
              <a:t>本文レベル1</a:t>
            </a:r>
          </a:p>
          <a:p>
            <a:pPr lvl="1"/>
            <a:r>
              <a:t>本文レベル2</a:t>
            </a:r>
          </a:p>
          <a:p>
            <a:pPr lvl="2"/>
            <a:r>
              <a:t>本文レベル3</a:t>
            </a:r>
          </a:p>
          <a:p>
            <a:pPr lvl="3"/>
            <a:r>
              <a:t>本文レベル4</a:t>
            </a:r>
          </a:p>
          <a:p>
            <a:pPr lvl="4"/>
            <a:r>
              <a:t>本文レベル5</a:t>
            </a:r>
          </a:p>
        </p:txBody>
      </p:sp>
    </p:spTree>
    <p:extLst>
      <p:ext uri="{BB962C8B-B14F-4D97-AF65-F5344CB8AC3E}">
        <p14:creationId xmlns:p14="http://schemas.microsoft.com/office/powerpoint/2010/main" val="3682671097"/>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クリックしてマスター サブタイトルの書式設定</a:t>
            </a:r>
            <a:endParaRPr lang="en-US" dirty="0"/>
          </a:p>
        </p:txBody>
      </p:sp>
      <p:sp>
        <p:nvSpPr>
          <p:cNvPr id="4" name="Date Placeholder 3"/>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2018/4/12</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68862283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2018/4/12</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81718274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2018/4/12</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92805416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2018/4/12</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28081857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2018/4/12</a:t>
            </a:fld>
            <a:endParaRPr lang="ja-JP" alt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67403463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2018/4/12</a:t>
            </a:fld>
            <a:endParaRPr lang="ja-JP" alt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43535402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2018/4/12</a:t>
            </a:fld>
            <a:endParaRPr lang="ja-JP" alt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29132146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コンテンツ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2018/4/12</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58253513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図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2018/4/12</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164823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E0AA34AF-DA6D-4DC3-8E47-41A6ABFD3848}" type="slidenum">
              <a:rPr lang="en-US" altLang="ja-JP"/>
              <a:pPr/>
              <a:t>‹#›</a:t>
            </a:fld>
            <a:endParaRPr lang="en-US" altLang="ja-JP"/>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2018/4/12</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83739510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2018/4/12</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96618882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タイトル&amp;箇条書き">
    <p:spTree>
      <p:nvGrpSpPr>
        <p:cNvPr id="1" name=""/>
        <p:cNvGrpSpPr/>
        <p:nvPr/>
      </p:nvGrpSpPr>
      <p:grpSpPr>
        <a:xfrm>
          <a:off x="0" y="0"/>
          <a:ext cx="0" cy="0"/>
          <a:chOff x="0" y="0"/>
          <a:chExt cx="0" cy="0"/>
        </a:xfrm>
      </p:grpSpPr>
      <p:sp>
        <p:nvSpPr>
          <p:cNvPr id="14" name="Shape 14"/>
          <p:cNvSpPr>
            <a:spLocks noGrp="1"/>
          </p:cNvSpPr>
          <p:nvPr>
            <p:ph type="title"/>
          </p:nvPr>
        </p:nvSpPr>
        <p:spPr>
          <a:xfrm>
            <a:off x="482203" y="351485"/>
            <a:ext cx="5464969" cy="957955"/>
          </a:xfrm>
          <a:prstGeom prst="rect">
            <a:avLst/>
          </a:prstGeom>
        </p:spPr>
        <p:txBody>
          <a:bodyPr/>
          <a:lstStyle/>
          <a:p>
            <a:pPr lvl="0">
              <a:defRPr sz="1800"/>
            </a:pPr>
            <a:r>
              <a:rPr sz="5625"/>
              <a:t>タイトルテキスト</a:t>
            </a:r>
          </a:p>
        </p:txBody>
      </p:sp>
      <p:sp>
        <p:nvSpPr>
          <p:cNvPr id="15" name="Shape 15"/>
          <p:cNvSpPr>
            <a:spLocks noGrp="1"/>
          </p:cNvSpPr>
          <p:nvPr>
            <p:ph type="body" idx="1"/>
          </p:nvPr>
        </p:nvSpPr>
        <p:spPr>
          <a:prstGeom prst="rect">
            <a:avLst/>
          </a:prstGeom>
        </p:spPr>
        <p:txBody>
          <a:bodyPr/>
          <a:lstStyle>
            <a:lvl2pPr>
              <a:buChar char="-"/>
            </a:lvl2pPr>
          </a:lstStyle>
          <a:p>
            <a:pPr lvl="0">
              <a:defRPr sz="1800"/>
            </a:pPr>
            <a:r>
              <a:rPr sz="2531"/>
              <a:t>本文レベル1</a:t>
            </a:r>
          </a:p>
          <a:p>
            <a:pPr lvl="1">
              <a:defRPr sz="1800"/>
            </a:pPr>
            <a:r>
              <a:rPr sz="2531"/>
              <a:t>本文レベル2</a:t>
            </a:r>
          </a:p>
          <a:p>
            <a:pPr lvl="2">
              <a:defRPr sz="1800"/>
            </a:pPr>
            <a:r>
              <a:rPr sz="2531"/>
              <a:t>本文レベル3</a:t>
            </a:r>
          </a:p>
          <a:p>
            <a:pPr lvl="3">
              <a:defRPr sz="1800"/>
            </a:pPr>
            <a:r>
              <a:rPr sz="2531"/>
              <a:t>本文レベル4</a:t>
            </a:r>
          </a:p>
          <a:p>
            <a:pPr lvl="4">
              <a:defRPr sz="1800"/>
            </a:pPr>
            <a:r>
              <a:rPr sz="2531"/>
              <a:t>本文レベル 5</a:t>
            </a:r>
          </a:p>
        </p:txBody>
      </p:sp>
      <p:sp>
        <p:nvSpPr>
          <p:cNvPr id="16" name="Shape 16"/>
          <p:cNvSpPr>
            <a:spLocks noGrp="1"/>
          </p:cNvSpPr>
          <p:nvPr>
            <p:ph type="sldNum" sz="quarter" idx="2"/>
          </p:nvPr>
        </p:nvSpPr>
        <p:spPr>
          <a:prstGeom prst="rect">
            <a:avLst/>
          </a:prstGeom>
        </p:spPr>
        <p:txBody>
          <a:bodyPr/>
          <a:lstStyle/>
          <a:p>
            <a:fld id="{86CB4B4D-7CA3-9044-876B-883B54F8677D}"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412206269"/>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36" name="テキスト"/>
          <p:cNvSpPr>
            <a:spLocks noGrp="1"/>
          </p:cNvSpPr>
          <p:nvPr>
            <p:ph type="body" sz="quarter" idx="13"/>
          </p:nvPr>
        </p:nvSpPr>
        <p:spPr>
          <a:xfrm>
            <a:off x="2030399" y="6536531"/>
            <a:ext cx="184731" cy="310341"/>
          </a:xfrm>
          <a:prstGeom prst="rect">
            <a:avLst/>
          </a:prstGeom>
        </p:spPr>
        <p:txBody>
          <a:bodyPr wrap="none">
            <a:spAutoFit/>
          </a:bodyPr>
          <a:lstStyle>
            <a:lvl1pPr marL="0" indent="0" algn="just">
              <a:lnSpc>
                <a:spcPts val="1195"/>
              </a:lnSpc>
              <a:spcBef>
                <a:spcPts val="0"/>
              </a:spcBef>
              <a:buSzTx/>
              <a:buNone/>
              <a:defRPr sz="1400" cap="all">
                <a:solidFill>
                  <a:srgbClr val="EBEBEB"/>
                </a:solidFill>
                <a:latin typeface="Helvetica Neue"/>
                <a:sym typeface="Helvetica Neue"/>
              </a:defRPr>
            </a:lvl1pPr>
          </a:lstStyle>
          <a:p>
            <a:pPr marL="0" indent="0" algn="just">
              <a:lnSpc>
                <a:spcPts val="1700"/>
              </a:lnSpc>
              <a:spcBef>
                <a:spcPts val="0"/>
              </a:spcBef>
              <a:buSzTx/>
              <a:buNone/>
              <a:defRPr sz="1400" cap="all">
                <a:solidFill>
                  <a:srgbClr val="EBEBEB"/>
                </a:solidFill>
                <a:latin typeface="Helvetica Neue"/>
                <a:ea typeface="Helvetica Neue"/>
                <a:cs typeface="Helvetica Neue"/>
                <a:sym typeface="Helvetica Neue"/>
              </a:defRPr>
            </a:pPr>
            <a:endParaRPr/>
          </a:p>
        </p:txBody>
      </p:sp>
      <p:sp>
        <p:nvSpPr>
          <p:cNvPr id="37" name="スライド番号"/>
          <p:cNvSpPr>
            <a:spLocks noGrp="1"/>
          </p:cNvSpPr>
          <p:nvPr>
            <p:ph type="sldNum" sz="quarter" idx="2"/>
          </p:nvPr>
        </p:nvSpPr>
        <p:spPr>
          <a:prstGeom prst="rect">
            <a:avLst/>
          </a:prstGeom>
        </p:spPr>
        <p:txBody>
          <a:bodyPr/>
          <a:lstStyle/>
          <a:p>
            <a:fld id="{86CB4B4D-7CA3-9044-876B-883B54F8677D}"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04019253"/>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name="Text">
    <p:spTree>
      <p:nvGrpSpPr>
        <p:cNvPr id="1" name=""/>
        <p:cNvGrpSpPr/>
        <p:nvPr/>
      </p:nvGrpSpPr>
      <p:grpSpPr>
        <a:xfrm>
          <a:off x="0" y="0"/>
          <a:ext cx="0" cy="0"/>
          <a:chOff x="0" y="0"/>
          <a:chExt cx="0" cy="0"/>
        </a:xfrm>
      </p:grpSpPr>
      <p:sp>
        <p:nvSpPr>
          <p:cNvPr id="44" name="テキスト"/>
          <p:cNvSpPr>
            <a:spLocks noGrp="1"/>
          </p:cNvSpPr>
          <p:nvPr>
            <p:ph type="body" sz="quarter" idx="13"/>
          </p:nvPr>
        </p:nvSpPr>
        <p:spPr>
          <a:xfrm>
            <a:off x="2030399" y="6536531"/>
            <a:ext cx="184731" cy="310341"/>
          </a:xfrm>
          <a:prstGeom prst="rect">
            <a:avLst/>
          </a:prstGeom>
        </p:spPr>
        <p:txBody>
          <a:bodyPr wrap="none">
            <a:spAutoFit/>
          </a:bodyPr>
          <a:lstStyle>
            <a:lvl1pPr marL="0" indent="0" algn="just">
              <a:lnSpc>
                <a:spcPts val="1195"/>
              </a:lnSpc>
              <a:spcBef>
                <a:spcPts val="0"/>
              </a:spcBef>
              <a:buSzTx/>
              <a:buNone/>
              <a:defRPr sz="1400">
                <a:solidFill>
                  <a:srgbClr val="EBEBEB"/>
                </a:solidFill>
                <a:latin typeface="Helvetica Neue"/>
                <a:sym typeface="Helvetica Neue"/>
              </a:defRPr>
            </a:lvl1pPr>
          </a:lstStyle>
          <a:p>
            <a:pPr marL="0" indent="0" algn="just">
              <a:lnSpc>
                <a:spcPts val="1700"/>
              </a:lnSpc>
              <a:spcBef>
                <a:spcPts val="0"/>
              </a:spcBef>
              <a:buSzTx/>
              <a:buNone/>
              <a:defRPr sz="1400">
                <a:solidFill>
                  <a:srgbClr val="EBEBEB"/>
                </a:solidFill>
                <a:latin typeface="Helvetica Neue"/>
                <a:ea typeface="Helvetica Neue"/>
                <a:cs typeface="Helvetica Neue"/>
                <a:sym typeface="Helvetica Neue"/>
              </a:defRPr>
            </a:pPr>
            <a:endParaRPr/>
          </a:p>
        </p:txBody>
      </p:sp>
      <p:sp>
        <p:nvSpPr>
          <p:cNvPr id="45" name="タイトルテキスト"/>
          <p:cNvSpPr>
            <a:spLocks noGrp="1"/>
          </p:cNvSpPr>
          <p:nvPr>
            <p:ph type="title"/>
          </p:nvPr>
        </p:nvSpPr>
        <p:spPr>
          <a:xfrm>
            <a:off x="47613" y="0"/>
            <a:ext cx="7995071" cy="767953"/>
          </a:xfrm>
          <a:prstGeom prst="rect">
            <a:avLst/>
          </a:prstGeom>
        </p:spPr>
        <p:txBody>
          <a:bodyPr/>
          <a:lstStyle>
            <a:lvl1pPr algn="l">
              <a:defRPr sz="4500">
                <a:solidFill>
                  <a:srgbClr val="232323"/>
                </a:solidFill>
                <a:latin typeface="Helvetica Neue"/>
                <a:ea typeface="Helvetica Neue"/>
                <a:cs typeface="Helvetica Neue"/>
                <a:sym typeface="Helvetica Neue"/>
              </a:defRPr>
            </a:lvl1pPr>
          </a:lstStyle>
          <a:p>
            <a:r>
              <a:t>タイトルテキスト</a:t>
            </a:r>
          </a:p>
        </p:txBody>
      </p:sp>
      <p:sp>
        <p:nvSpPr>
          <p:cNvPr id="46" name="スライド番号"/>
          <p:cNvSpPr>
            <a:spLocks noGrp="1"/>
          </p:cNvSpPr>
          <p:nvPr>
            <p:ph type="sldNum" sz="quarter" idx="2"/>
          </p:nvPr>
        </p:nvSpPr>
        <p:spPr>
          <a:prstGeom prst="rect">
            <a:avLst/>
          </a:prstGeom>
        </p:spPr>
        <p:txBody>
          <a:bodyPr/>
          <a:lstStyle/>
          <a:p>
            <a:fld id="{86CB4B4D-7CA3-9044-876B-883B54F8677D}" type="slidenum">
              <a:rPr>
                <a:solidFill>
                  <a:prstClr val="black">
                    <a:tint val="75000"/>
                  </a:prstClr>
                </a:solidFill>
              </a:rPr>
              <a:pPr/>
              <a:t>‹#›</a:t>
            </a:fld>
            <a:endParaRPr>
              <a:solidFill>
                <a:prstClr val="black">
                  <a:tint val="75000"/>
                </a:prstClr>
              </a:solidFill>
            </a:endParaRPr>
          </a:p>
        </p:txBody>
      </p:sp>
      <p:sp>
        <p:nvSpPr>
          <p:cNvPr id="47" name="本文レベル1…"/>
          <p:cNvSpPr>
            <a:spLocks noGrp="1"/>
          </p:cNvSpPr>
          <p:nvPr>
            <p:ph type="body" idx="1"/>
          </p:nvPr>
        </p:nvSpPr>
        <p:spPr>
          <a:xfrm>
            <a:off x="30870" y="767953"/>
            <a:ext cx="9082260" cy="5670352"/>
          </a:xfrm>
          <a:prstGeom prst="rect">
            <a:avLst/>
          </a:prstGeom>
        </p:spPr>
        <p:txBody>
          <a:bodyPr lIns="0" tIns="0" rIns="0" bIns="0" anchor="t"/>
          <a:lstStyle>
            <a:lvl1pPr marL="253116" indent="-253116">
              <a:spcBef>
                <a:spcPts val="0"/>
              </a:spcBef>
              <a:buSzPct val="125000"/>
              <a:defRPr sz="2109">
                <a:latin typeface="Helvetica Neue"/>
                <a:ea typeface="Helvetica Neue"/>
                <a:cs typeface="Helvetica Neue"/>
                <a:sym typeface="Helvetica Neue"/>
              </a:defRPr>
            </a:lvl1pPr>
            <a:lvl2pPr marL="506232" indent="-253116">
              <a:spcBef>
                <a:spcPts val="0"/>
              </a:spcBef>
              <a:buSzPct val="125000"/>
              <a:buChar char="-"/>
              <a:defRPr sz="2109">
                <a:latin typeface="Helvetica Neue"/>
                <a:ea typeface="Helvetica Neue"/>
                <a:cs typeface="Helvetica Neue"/>
                <a:sym typeface="Helvetica Neue"/>
              </a:defRPr>
            </a:lvl2pPr>
            <a:lvl3pPr marL="759347" indent="-253115">
              <a:spcBef>
                <a:spcPts val="0"/>
              </a:spcBef>
              <a:buSzPct val="100000"/>
              <a:buChar char="‣"/>
              <a:defRPr sz="2109">
                <a:latin typeface="Helvetica Neue"/>
                <a:ea typeface="Helvetica Neue"/>
                <a:cs typeface="Helvetica Neue"/>
                <a:sym typeface="Helvetica Neue"/>
              </a:defRPr>
            </a:lvl3pPr>
            <a:lvl4pPr marL="1012463" indent="-253116">
              <a:spcBef>
                <a:spcPts val="0"/>
              </a:spcBef>
              <a:buSzPct val="100000"/>
              <a:buChar char="✓"/>
              <a:defRPr sz="2109">
                <a:latin typeface="Helvetica Neue"/>
                <a:ea typeface="Helvetica Neue"/>
                <a:cs typeface="Helvetica Neue"/>
                <a:sym typeface="Helvetica Neue"/>
              </a:defRPr>
            </a:lvl4pPr>
            <a:lvl5pPr marL="1392138" indent="-253116">
              <a:spcBef>
                <a:spcPts val="0"/>
              </a:spcBef>
              <a:buSzPct val="100000"/>
              <a:buChar char="➡"/>
              <a:defRPr sz="2109">
                <a:latin typeface="Helvetica Neue"/>
                <a:ea typeface="Helvetica Neue"/>
                <a:cs typeface="Helvetica Neue"/>
                <a:sym typeface="Helvetica Neue"/>
              </a:defRPr>
            </a:lvl5pPr>
          </a:lstStyle>
          <a:p>
            <a:r>
              <a:t>本文レベル1</a:t>
            </a:r>
          </a:p>
          <a:p>
            <a:pPr lvl="1"/>
            <a:r>
              <a:t>本文レベル2</a:t>
            </a:r>
          </a:p>
          <a:p>
            <a:pPr lvl="2"/>
            <a:r>
              <a:t>本文レベル3</a:t>
            </a:r>
          </a:p>
          <a:p>
            <a:pPr lvl="3"/>
            <a:r>
              <a:t>本文レベル4</a:t>
            </a:r>
          </a:p>
          <a:p>
            <a:pPr lvl="4"/>
            <a:r>
              <a:t>本文レベル5</a:t>
            </a:r>
          </a:p>
        </p:txBody>
      </p:sp>
    </p:spTree>
    <p:extLst>
      <p:ext uri="{BB962C8B-B14F-4D97-AF65-F5344CB8AC3E}">
        <p14:creationId xmlns:p14="http://schemas.microsoft.com/office/powerpoint/2010/main" val="3472559808"/>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クリックしてマスター サブタイトルの書式設定</a:t>
            </a:r>
            <a:endParaRPr lang="en-US" dirty="0"/>
          </a:p>
        </p:txBody>
      </p:sp>
      <p:sp>
        <p:nvSpPr>
          <p:cNvPr id="4" name="Date Placeholder 3"/>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2018/4/12</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05263552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2018/4/12</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03706540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2018/4/12</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27387539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2018/4/12</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58012063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2018/4/12</a:t>
            </a:fld>
            <a:endParaRPr lang="ja-JP" alt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2341285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57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3938588"/>
            <a:ext cx="4038600" cy="2187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日付プレースホルダ 5"/>
          <p:cNvSpPr>
            <a:spLocks noGrp="1"/>
          </p:cNvSpPr>
          <p:nvPr>
            <p:ph type="dt" sz="half" idx="10"/>
          </p:nvPr>
        </p:nvSpPr>
        <p:spPr>
          <a:xfrm>
            <a:off x="457200" y="6245225"/>
            <a:ext cx="2133600" cy="476250"/>
          </a:xfrm>
        </p:spPr>
        <p:txBody>
          <a:bodyPr/>
          <a:lstStyle>
            <a:lvl1pPr>
              <a:defRPr/>
            </a:lvl1pPr>
          </a:lstStyle>
          <a:p>
            <a:endParaRPr lang="en-US" altLang="ja-JP"/>
          </a:p>
        </p:txBody>
      </p:sp>
      <p:sp>
        <p:nvSpPr>
          <p:cNvPr id="7" name="フッター プレースホルダ 6"/>
          <p:cNvSpPr>
            <a:spLocks noGrp="1"/>
          </p:cNvSpPr>
          <p:nvPr>
            <p:ph type="ftr" sz="quarter" idx="11"/>
          </p:nvPr>
        </p:nvSpPr>
        <p:spPr>
          <a:xfrm>
            <a:off x="3124200" y="6245225"/>
            <a:ext cx="2895600" cy="476250"/>
          </a:xfrm>
        </p:spPr>
        <p:txBody>
          <a:bodyPr/>
          <a:lstStyle>
            <a:lvl1pPr>
              <a:defRPr/>
            </a:lvl1pPr>
          </a:lstStyle>
          <a:p>
            <a:endParaRPr lang="en-US" altLang="ja-JP"/>
          </a:p>
        </p:txBody>
      </p:sp>
      <p:sp>
        <p:nvSpPr>
          <p:cNvPr id="8" name="スライド番号プレースホルダ 7"/>
          <p:cNvSpPr>
            <a:spLocks noGrp="1"/>
          </p:cNvSpPr>
          <p:nvPr>
            <p:ph type="sldNum" sz="quarter" idx="12"/>
          </p:nvPr>
        </p:nvSpPr>
        <p:spPr>
          <a:xfrm>
            <a:off x="6553200" y="6245225"/>
            <a:ext cx="2133600" cy="476250"/>
          </a:xfrm>
        </p:spPr>
        <p:txBody>
          <a:bodyPr/>
          <a:lstStyle>
            <a:lvl1pPr>
              <a:defRPr/>
            </a:lvl1pPr>
          </a:lstStyle>
          <a:p>
            <a:fld id="{4ACEECA0-A68B-449F-95B0-F4F8CDEDBCE7}" type="slidenum">
              <a:rPr lang="en-US" altLang="ja-JP"/>
              <a:pPr/>
              <a:t>‹#›</a:t>
            </a:fld>
            <a:endParaRPr lang="en-US" altLang="ja-JP"/>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2018/4/12</a:t>
            </a:fld>
            <a:endParaRPr lang="ja-JP" alt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17464458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2018/4/12</a:t>
            </a:fld>
            <a:endParaRPr lang="ja-JP" alt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49284344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コンテンツ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2018/4/12</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1006588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図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2018/4/12</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43135371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2018/4/12</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31886530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2018/4/12</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26497849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x">
  <p:cSld name="タイトル&amp;箇条書き">
    <p:spTree>
      <p:nvGrpSpPr>
        <p:cNvPr id="1" name=""/>
        <p:cNvGrpSpPr/>
        <p:nvPr/>
      </p:nvGrpSpPr>
      <p:grpSpPr>
        <a:xfrm>
          <a:off x="0" y="0"/>
          <a:ext cx="0" cy="0"/>
          <a:chOff x="0" y="0"/>
          <a:chExt cx="0" cy="0"/>
        </a:xfrm>
      </p:grpSpPr>
      <p:sp>
        <p:nvSpPr>
          <p:cNvPr id="14" name="Shape 14"/>
          <p:cNvSpPr>
            <a:spLocks noGrp="1"/>
          </p:cNvSpPr>
          <p:nvPr>
            <p:ph type="title"/>
          </p:nvPr>
        </p:nvSpPr>
        <p:spPr>
          <a:xfrm>
            <a:off x="482203" y="351485"/>
            <a:ext cx="5464969" cy="957955"/>
          </a:xfrm>
          <a:prstGeom prst="rect">
            <a:avLst/>
          </a:prstGeom>
        </p:spPr>
        <p:txBody>
          <a:bodyPr/>
          <a:lstStyle/>
          <a:p>
            <a:pPr lvl="0">
              <a:defRPr sz="1800"/>
            </a:pPr>
            <a:r>
              <a:rPr sz="5625"/>
              <a:t>タイトルテキスト</a:t>
            </a:r>
          </a:p>
        </p:txBody>
      </p:sp>
      <p:sp>
        <p:nvSpPr>
          <p:cNvPr id="15" name="Shape 15"/>
          <p:cNvSpPr>
            <a:spLocks noGrp="1"/>
          </p:cNvSpPr>
          <p:nvPr>
            <p:ph type="body" idx="1"/>
          </p:nvPr>
        </p:nvSpPr>
        <p:spPr>
          <a:prstGeom prst="rect">
            <a:avLst/>
          </a:prstGeom>
        </p:spPr>
        <p:txBody>
          <a:bodyPr/>
          <a:lstStyle>
            <a:lvl2pPr>
              <a:buChar char="-"/>
            </a:lvl2pPr>
          </a:lstStyle>
          <a:p>
            <a:pPr lvl="0">
              <a:defRPr sz="1800"/>
            </a:pPr>
            <a:r>
              <a:rPr sz="2531"/>
              <a:t>本文レベル1</a:t>
            </a:r>
          </a:p>
          <a:p>
            <a:pPr lvl="1">
              <a:defRPr sz="1800"/>
            </a:pPr>
            <a:r>
              <a:rPr sz="2531"/>
              <a:t>本文レベル2</a:t>
            </a:r>
          </a:p>
          <a:p>
            <a:pPr lvl="2">
              <a:defRPr sz="1800"/>
            </a:pPr>
            <a:r>
              <a:rPr sz="2531"/>
              <a:t>本文レベル3</a:t>
            </a:r>
          </a:p>
          <a:p>
            <a:pPr lvl="3">
              <a:defRPr sz="1800"/>
            </a:pPr>
            <a:r>
              <a:rPr sz="2531"/>
              <a:t>本文レベル4</a:t>
            </a:r>
          </a:p>
          <a:p>
            <a:pPr lvl="4">
              <a:defRPr sz="1800"/>
            </a:pPr>
            <a:r>
              <a:rPr sz="2531"/>
              <a:t>本文レベル 5</a:t>
            </a:r>
          </a:p>
        </p:txBody>
      </p:sp>
      <p:sp>
        <p:nvSpPr>
          <p:cNvPr id="16" name="Shape 16"/>
          <p:cNvSpPr>
            <a:spLocks noGrp="1"/>
          </p:cNvSpPr>
          <p:nvPr>
            <p:ph type="sldNum" sz="quarter" idx="2"/>
          </p:nvPr>
        </p:nvSpPr>
        <p:spPr>
          <a:prstGeom prst="rect">
            <a:avLst/>
          </a:prstGeom>
        </p:spPr>
        <p:txBody>
          <a:bodyPr/>
          <a:lstStyle/>
          <a:p>
            <a:fld id="{86CB4B4D-7CA3-9044-876B-883B54F8677D}"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631495504"/>
      </p:ext>
    </p:extLst>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36" name="テキスト"/>
          <p:cNvSpPr>
            <a:spLocks noGrp="1"/>
          </p:cNvSpPr>
          <p:nvPr>
            <p:ph type="body" sz="quarter" idx="13"/>
          </p:nvPr>
        </p:nvSpPr>
        <p:spPr>
          <a:xfrm>
            <a:off x="2030399" y="6536531"/>
            <a:ext cx="184731" cy="310341"/>
          </a:xfrm>
          <a:prstGeom prst="rect">
            <a:avLst/>
          </a:prstGeom>
        </p:spPr>
        <p:txBody>
          <a:bodyPr wrap="none">
            <a:spAutoFit/>
          </a:bodyPr>
          <a:lstStyle>
            <a:lvl1pPr marL="0" indent="0" algn="just">
              <a:lnSpc>
                <a:spcPts val="1195"/>
              </a:lnSpc>
              <a:spcBef>
                <a:spcPts val="0"/>
              </a:spcBef>
              <a:buSzTx/>
              <a:buNone/>
              <a:defRPr sz="1400" cap="all">
                <a:solidFill>
                  <a:srgbClr val="EBEBEB"/>
                </a:solidFill>
                <a:latin typeface="Helvetica Neue"/>
                <a:sym typeface="Helvetica Neue"/>
              </a:defRPr>
            </a:lvl1pPr>
          </a:lstStyle>
          <a:p>
            <a:pPr marL="0" indent="0" algn="just">
              <a:lnSpc>
                <a:spcPts val="1700"/>
              </a:lnSpc>
              <a:spcBef>
                <a:spcPts val="0"/>
              </a:spcBef>
              <a:buSzTx/>
              <a:buNone/>
              <a:defRPr sz="1400" cap="all">
                <a:solidFill>
                  <a:srgbClr val="EBEBEB"/>
                </a:solidFill>
                <a:latin typeface="Helvetica Neue"/>
                <a:ea typeface="Helvetica Neue"/>
                <a:cs typeface="Helvetica Neue"/>
                <a:sym typeface="Helvetica Neue"/>
              </a:defRPr>
            </a:pPr>
            <a:endParaRPr/>
          </a:p>
        </p:txBody>
      </p:sp>
      <p:sp>
        <p:nvSpPr>
          <p:cNvPr id="37" name="スライド番号"/>
          <p:cNvSpPr>
            <a:spLocks noGrp="1"/>
          </p:cNvSpPr>
          <p:nvPr>
            <p:ph type="sldNum" sz="quarter" idx="2"/>
          </p:nvPr>
        </p:nvSpPr>
        <p:spPr>
          <a:prstGeom prst="rect">
            <a:avLst/>
          </a:prstGeom>
        </p:spPr>
        <p:txBody>
          <a:bodyPr/>
          <a:lstStyle/>
          <a:p>
            <a:fld id="{86CB4B4D-7CA3-9044-876B-883B54F8677D}"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970614588"/>
      </p:ext>
    </p:extLst>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type="tx">
  <p:cSld name="Text">
    <p:spTree>
      <p:nvGrpSpPr>
        <p:cNvPr id="1" name=""/>
        <p:cNvGrpSpPr/>
        <p:nvPr/>
      </p:nvGrpSpPr>
      <p:grpSpPr>
        <a:xfrm>
          <a:off x="0" y="0"/>
          <a:ext cx="0" cy="0"/>
          <a:chOff x="0" y="0"/>
          <a:chExt cx="0" cy="0"/>
        </a:xfrm>
      </p:grpSpPr>
      <p:sp>
        <p:nvSpPr>
          <p:cNvPr id="44" name="テキスト"/>
          <p:cNvSpPr>
            <a:spLocks noGrp="1"/>
          </p:cNvSpPr>
          <p:nvPr>
            <p:ph type="body" sz="quarter" idx="13"/>
          </p:nvPr>
        </p:nvSpPr>
        <p:spPr>
          <a:xfrm>
            <a:off x="2030399" y="6536531"/>
            <a:ext cx="184731" cy="310341"/>
          </a:xfrm>
          <a:prstGeom prst="rect">
            <a:avLst/>
          </a:prstGeom>
        </p:spPr>
        <p:txBody>
          <a:bodyPr wrap="none">
            <a:spAutoFit/>
          </a:bodyPr>
          <a:lstStyle>
            <a:lvl1pPr marL="0" indent="0" algn="just">
              <a:lnSpc>
                <a:spcPts val="1195"/>
              </a:lnSpc>
              <a:spcBef>
                <a:spcPts val="0"/>
              </a:spcBef>
              <a:buSzTx/>
              <a:buNone/>
              <a:defRPr sz="1400">
                <a:solidFill>
                  <a:srgbClr val="EBEBEB"/>
                </a:solidFill>
                <a:latin typeface="Helvetica Neue"/>
                <a:sym typeface="Helvetica Neue"/>
              </a:defRPr>
            </a:lvl1pPr>
          </a:lstStyle>
          <a:p>
            <a:pPr marL="0" indent="0" algn="just">
              <a:lnSpc>
                <a:spcPts val="1700"/>
              </a:lnSpc>
              <a:spcBef>
                <a:spcPts val="0"/>
              </a:spcBef>
              <a:buSzTx/>
              <a:buNone/>
              <a:defRPr sz="1400">
                <a:solidFill>
                  <a:srgbClr val="EBEBEB"/>
                </a:solidFill>
                <a:latin typeface="Helvetica Neue"/>
                <a:ea typeface="Helvetica Neue"/>
                <a:cs typeface="Helvetica Neue"/>
                <a:sym typeface="Helvetica Neue"/>
              </a:defRPr>
            </a:pPr>
            <a:endParaRPr/>
          </a:p>
        </p:txBody>
      </p:sp>
      <p:sp>
        <p:nvSpPr>
          <p:cNvPr id="45" name="タイトルテキスト"/>
          <p:cNvSpPr>
            <a:spLocks noGrp="1"/>
          </p:cNvSpPr>
          <p:nvPr>
            <p:ph type="title"/>
          </p:nvPr>
        </p:nvSpPr>
        <p:spPr>
          <a:xfrm>
            <a:off x="47613" y="0"/>
            <a:ext cx="7995071" cy="767953"/>
          </a:xfrm>
          <a:prstGeom prst="rect">
            <a:avLst/>
          </a:prstGeom>
        </p:spPr>
        <p:txBody>
          <a:bodyPr/>
          <a:lstStyle>
            <a:lvl1pPr algn="l">
              <a:defRPr sz="4500">
                <a:solidFill>
                  <a:srgbClr val="232323"/>
                </a:solidFill>
                <a:latin typeface="Helvetica Neue"/>
                <a:ea typeface="Helvetica Neue"/>
                <a:cs typeface="Helvetica Neue"/>
                <a:sym typeface="Helvetica Neue"/>
              </a:defRPr>
            </a:lvl1pPr>
          </a:lstStyle>
          <a:p>
            <a:r>
              <a:t>タイトルテキスト</a:t>
            </a:r>
          </a:p>
        </p:txBody>
      </p:sp>
      <p:sp>
        <p:nvSpPr>
          <p:cNvPr id="46" name="スライド番号"/>
          <p:cNvSpPr>
            <a:spLocks noGrp="1"/>
          </p:cNvSpPr>
          <p:nvPr>
            <p:ph type="sldNum" sz="quarter" idx="2"/>
          </p:nvPr>
        </p:nvSpPr>
        <p:spPr>
          <a:prstGeom prst="rect">
            <a:avLst/>
          </a:prstGeom>
        </p:spPr>
        <p:txBody>
          <a:bodyPr/>
          <a:lstStyle/>
          <a:p>
            <a:fld id="{86CB4B4D-7CA3-9044-876B-883B54F8677D}" type="slidenum">
              <a:rPr>
                <a:solidFill>
                  <a:prstClr val="black">
                    <a:tint val="75000"/>
                  </a:prstClr>
                </a:solidFill>
              </a:rPr>
              <a:pPr/>
              <a:t>‹#›</a:t>
            </a:fld>
            <a:endParaRPr>
              <a:solidFill>
                <a:prstClr val="black">
                  <a:tint val="75000"/>
                </a:prstClr>
              </a:solidFill>
            </a:endParaRPr>
          </a:p>
        </p:txBody>
      </p:sp>
      <p:sp>
        <p:nvSpPr>
          <p:cNvPr id="47" name="本文レベル1…"/>
          <p:cNvSpPr>
            <a:spLocks noGrp="1"/>
          </p:cNvSpPr>
          <p:nvPr>
            <p:ph type="body" idx="1"/>
          </p:nvPr>
        </p:nvSpPr>
        <p:spPr>
          <a:xfrm>
            <a:off x="30870" y="767953"/>
            <a:ext cx="9082260" cy="5670352"/>
          </a:xfrm>
          <a:prstGeom prst="rect">
            <a:avLst/>
          </a:prstGeom>
        </p:spPr>
        <p:txBody>
          <a:bodyPr lIns="0" tIns="0" rIns="0" bIns="0" anchor="t"/>
          <a:lstStyle>
            <a:lvl1pPr marL="253116" indent="-253116">
              <a:spcBef>
                <a:spcPts val="0"/>
              </a:spcBef>
              <a:buSzPct val="125000"/>
              <a:defRPr sz="2109">
                <a:latin typeface="Helvetica Neue"/>
                <a:ea typeface="Helvetica Neue"/>
                <a:cs typeface="Helvetica Neue"/>
                <a:sym typeface="Helvetica Neue"/>
              </a:defRPr>
            </a:lvl1pPr>
            <a:lvl2pPr marL="506232" indent="-253116">
              <a:spcBef>
                <a:spcPts val="0"/>
              </a:spcBef>
              <a:buSzPct val="125000"/>
              <a:buChar char="-"/>
              <a:defRPr sz="2109">
                <a:latin typeface="Helvetica Neue"/>
                <a:ea typeface="Helvetica Neue"/>
                <a:cs typeface="Helvetica Neue"/>
                <a:sym typeface="Helvetica Neue"/>
              </a:defRPr>
            </a:lvl2pPr>
            <a:lvl3pPr marL="759347" indent="-253115">
              <a:spcBef>
                <a:spcPts val="0"/>
              </a:spcBef>
              <a:buSzPct val="100000"/>
              <a:buChar char="‣"/>
              <a:defRPr sz="2109">
                <a:latin typeface="Helvetica Neue"/>
                <a:ea typeface="Helvetica Neue"/>
                <a:cs typeface="Helvetica Neue"/>
                <a:sym typeface="Helvetica Neue"/>
              </a:defRPr>
            </a:lvl3pPr>
            <a:lvl4pPr marL="1012463" indent="-253116">
              <a:spcBef>
                <a:spcPts val="0"/>
              </a:spcBef>
              <a:buSzPct val="100000"/>
              <a:buChar char="✓"/>
              <a:defRPr sz="2109">
                <a:latin typeface="Helvetica Neue"/>
                <a:ea typeface="Helvetica Neue"/>
                <a:cs typeface="Helvetica Neue"/>
                <a:sym typeface="Helvetica Neue"/>
              </a:defRPr>
            </a:lvl4pPr>
            <a:lvl5pPr marL="1392138" indent="-253116">
              <a:spcBef>
                <a:spcPts val="0"/>
              </a:spcBef>
              <a:buSzPct val="100000"/>
              <a:buChar char="➡"/>
              <a:defRPr sz="2109">
                <a:latin typeface="Helvetica Neue"/>
                <a:ea typeface="Helvetica Neue"/>
                <a:cs typeface="Helvetica Neue"/>
                <a:sym typeface="Helvetica Neue"/>
              </a:defRPr>
            </a:lvl5pPr>
          </a:lstStyle>
          <a:p>
            <a:r>
              <a:t>本文レベル1</a:t>
            </a:r>
          </a:p>
          <a:p>
            <a:pPr lvl="1"/>
            <a:r>
              <a:t>本文レベル2</a:t>
            </a:r>
          </a:p>
          <a:p>
            <a:pPr lvl="2"/>
            <a:r>
              <a:t>本文レベル3</a:t>
            </a:r>
          </a:p>
          <a:p>
            <a:pPr lvl="3"/>
            <a:r>
              <a:t>本文レベル4</a:t>
            </a:r>
          </a:p>
          <a:p>
            <a:pPr lvl="4"/>
            <a:r>
              <a:t>本文レベル5</a:t>
            </a:r>
          </a:p>
        </p:txBody>
      </p:sp>
    </p:spTree>
    <p:extLst>
      <p:ext uri="{BB962C8B-B14F-4D97-AF65-F5344CB8AC3E}">
        <p14:creationId xmlns:p14="http://schemas.microsoft.com/office/powerpoint/2010/main" val="3950652245"/>
      </p:ext>
    </p:extLst>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3D8944C2-ED96-1E4B-B721-E8430D23FA91}" type="datetimeFigureOut">
              <a:rPr lang="ja-JP" altLang="en-US" smtClean="0">
                <a:solidFill>
                  <a:prstClr val="black">
                    <a:tint val="75000"/>
                  </a:prstClr>
                </a:solidFill>
              </a:rPr>
              <a:pPr/>
              <a:t>2018/4/12</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447693-B296-CF44-908B-684C3B5EDD9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40222750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57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a:xfrm>
            <a:off x="457200" y="6245225"/>
            <a:ext cx="2133600" cy="476250"/>
          </a:xfrm>
        </p:spPr>
        <p:txBody>
          <a:bodyPr/>
          <a:lstStyle>
            <a:lvl1pPr>
              <a:defRPr/>
            </a:lvl1pPr>
          </a:lstStyle>
          <a:p>
            <a:endParaRPr lang="en-US" altLang="ja-JP"/>
          </a:p>
        </p:txBody>
      </p:sp>
      <p:sp>
        <p:nvSpPr>
          <p:cNvPr id="6" name="フッター プレースホルダ 5"/>
          <p:cNvSpPr>
            <a:spLocks noGrp="1"/>
          </p:cNvSpPr>
          <p:nvPr>
            <p:ph type="ftr" sz="quarter" idx="11"/>
          </p:nvPr>
        </p:nvSpPr>
        <p:spPr>
          <a:xfrm>
            <a:off x="3124200" y="6245225"/>
            <a:ext cx="2895600" cy="476250"/>
          </a:xfrm>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a:xfrm>
            <a:off x="6553200" y="6245225"/>
            <a:ext cx="2133600" cy="476250"/>
          </a:xfrm>
        </p:spPr>
        <p:txBody>
          <a:bodyPr/>
          <a:lstStyle>
            <a:lvl1pPr>
              <a:defRPr/>
            </a:lvl1pPr>
          </a:lstStyle>
          <a:p>
            <a:fld id="{EA072B6E-555B-4F1E-9036-AA0FF4023EF0}" type="slidenum">
              <a:rPr lang="en-US" altLang="ja-JP"/>
              <a:pPr/>
              <a:t>‹#›</a:t>
            </a:fld>
            <a:endParaRPr lang="en-US" altLang="ja-JP"/>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3D8944C2-ED96-1E4B-B721-E8430D23FA91}" type="datetimeFigureOut">
              <a:rPr lang="ja-JP" altLang="en-US" smtClean="0">
                <a:solidFill>
                  <a:prstClr val="black">
                    <a:tint val="75000"/>
                  </a:prstClr>
                </a:solidFill>
              </a:rPr>
              <a:pPr/>
              <a:t>2018/4/12</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447693-B296-CF44-908B-684C3B5EDD9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7645101"/>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3D8944C2-ED96-1E4B-B721-E8430D23FA91}" type="datetimeFigureOut">
              <a:rPr lang="ja-JP" altLang="en-US" smtClean="0">
                <a:solidFill>
                  <a:prstClr val="black">
                    <a:tint val="75000"/>
                  </a:prstClr>
                </a:solidFill>
              </a:rPr>
              <a:pPr/>
              <a:t>2018/4/12</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447693-B296-CF44-908B-684C3B5EDD9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01633482"/>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3D8944C2-ED96-1E4B-B721-E8430D23FA91}" type="datetimeFigureOut">
              <a:rPr lang="ja-JP" altLang="en-US" smtClean="0">
                <a:solidFill>
                  <a:prstClr val="black">
                    <a:tint val="75000"/>
                  </a:prstClr>
                </a:solidFill>
              </a:rPr>
              <a:pPr/>
              <a:t>2018/4/12</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447693-B296-CF44-908B-684C3B5EDD9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66220583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3D8944C2-ED96-1E4B-B721-E8430D23FA91}" type="datetimeFigureOut">
              <a:rPr lang="ja-JP" altLang="en-US" smtClean="0">
                <a:solidFill>
                  <a:prstClr val="black">
                    <a:tint val="75000"/>
                  </a:prstClr>
                </a:solidFill>
              </a:rPr>
              <a:pPr/>
              <a:t>2018/4/12</a:t>
            </a:fld>
            <a:endParaRPr lang="ja-JP"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ja-JP"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447693-B296-CF44-908B-684C3B5EDD9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17544495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3D8944C2-ED96-1E4B-B721-E8430D23FA91}" type="datetimeFigureOut">
              <a:rPr lang="ja-JP" altLang="en-US" smtClean="0">
                <a:solidFill>
                  <a:prstClr val="black">
                    <a:tint val="75000"/>
                  </a:prstClr>
                </a:solidFill>
              </a:rPr>
              <a:pPr/>
              <a:t>2018/4/12</a:t>
            </a:fld>
            <a:endParaRPr lang="ja-JP"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ja-JP"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447693-B296-CF44-908B-684C3B5EDD9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38920985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8944C2-ED96-1E4B-B721-E8430D23FA91}" type="datetimeFigureOut">
              <a:rPr lang="ja-JP" altLang="en-US" smtClean="0">
                <a:solidFill>
                  <a:prstClr val="black">
                    <a:tint val="75000"/>
                  </a:prstClr>
                </a:solidFill>
              </a:rPr>
              <a:pPr/>
              <a:t>2018/4/12</a:t>
            </a:fld>
            <a:endParaRPr lang="ja-JP"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ja-JP"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447693-B296-CF44-908B-684C3B5EDD9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50284691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3D8944C2-ED96-1E4B-B721-E8430D23FA91}" type="datetimeFigureOut">
              <a:rPr lang="ja-JP" altLang="en-US" smtClean="0">
                <a:solidFill>
                  <a:prstClr val="black">
                    <a:tint val="75000"/>
                  </a:prstClr>
                </a:solidFill>
              </a:rPr>
              <a:pPr/>
              <a:t>2018/4/12</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447693-B296-CF44-908B-684C3B5EDD9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3293678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プレースホルダーまでドラッグするかアイコンをクリックして図を追加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3D8944C2-ED96-1E4B-B721-E8430D23FA91}" type="datetimeFigureOut">
              <a:rPr lang="ja-JP" altLang="en-US" smtClean="0">
                <a:solidFill>
                  <a:prstClr val="black">
                    <a:tint val="75000"/>
                  </a:prstClr>
                </a:solidFill>
              </a:rPr>
              <a:pPr/>
              <a:t>2018/4/12</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447693-B296-CF44-908B-684C3B5EDD9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64442760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3D8944C2-ED96-1E4B-B721-E8430D23FA91}" type="datetimeFigureOut">
              <a:rPr lang="ja-JP" altLang="en-US" smtClean="0">
                <a:solidFill>
                  <a:prstClr val="black">
                    <a:tint val="75000"/>
                  </a:prstClr>
                </a:solidFill>
              </a:rPr>
              <a:pPr/>
              <a:t>2018/4/12</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447693-B296-CF44-908B-684C3B5EDD9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33656548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3D8944C2-ED96-1E4B-B721-E8430D23FA91}" type="datetimeFigureOut">
              <a:rPr lang="ja-JP" altLang="en-US" smtClean="0">
                <a:solidFill>
                  <a:prstClr val="black">
                    <a:tint val="75000"/>
                  </a:prstClr>
                </a:solidFill>
              </a:rPr>
              <a:pPr/>
              <a:t>2018/4/12</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447693-B296-CF44-908B-684C3B5EDD9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7808343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reserve="1">
  <p:cSld name="タイトル、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648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a:xfrm>
            <a:off x="457200" y="6245225"/>
            <a:ext cx="2133600" cy="476250"/>
          </a:xfrm>
        </p:spPr>
        <p:txBody>
          <a:bodyPr/>
          <a:lstStyle>
            <a:lvl1pPr>
              <a:defRPr/>
            </a:lvl1pPr>
          </a:lstStyle>
          <a:p>
            <a:endParaRPr lang="en-US" altLang="ja-JP"/>
          </a:p>
        </p:txBody>
      </p:sp>
      <p:sp>
        <p:nvSpPr>
          <p:cNvPr id="6" name="フッター プレースホルダ 5"/>
          <p:cNvSpPr>
            <a:spLocks noGrp="1"/>
          </p:cNvSpPr>
          <p:nvPr>
            <p:ph type="ftr" sz="quarter" idx="11"/>
          </p:nvPr>
        </p:nvSpPr>
        <p:spPr>
          <a:xfrm>
            <a:off x="3124200" y="6245225"/>
            <a:ext cx="2895600" cy="476250"/>
          </a:xfrm>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a:xfrm>
            <a:off x="6553200" y="6245225"/>
            <a:ext cx="2133600" cy="476250"/>
          </a:xfrm>
        </p:spPr>
        <p:txBody>
          <a:bodyPr/>
          <a:lstStyle>
            <a:lvl1pPr>
              <a:defRPr/>
            </a:lvl1pPr>
          </a:lstStyle>
          <a:p>
            <a:fld id="{AAB3E308-EE68-42E7-9B1E-EDB9C032DD90}" type="slidenum">
              <a:rPr lang="en-US" altLang="ja-JP"/>
              <a:pPr/>
              <a:t>‹#›</a:t>
            </a:fld>
            <a:endParaRPr lang="en-US" altLang="ja-JP"/>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AndTx">
  <p:cSld name="タイトル、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307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648200" y="1600200"/>
            <a:ext cx="4038600" cy="45307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9"/>
          <p:cNvSpPr>
            <a:spLocks noGrp="1" noChangeArrowheads="1"/>
          </p:cNvSpPr>
          <p:nvPr>
            <p:ph type="dt" sz="half" idx="10"/>
          </p:nvPr>
        </p:nvSpPr>
        <p:spPr/>
        <p:txBody>
          <a:bodyPr rtlCol="0"/>
          <a:lstStyle>
            <a:lvl1pPr fontAlgn="auto">
              <a:spcBef>
                <a:spcPts val="0"/>
              </a:spcBef>
              <a:spcAft>
                <a:spcPts val="0"/>
              </a:spcAft>
              <a:defRPr>
                <a:solidFill>
                  <a:schemeClr val="tx1">
                    <a:tint val="75000"/>
                  </a:schemeClr>
                </a:solidFill>
                <a:latin typeface="+mn-lt"/>
                <a:ea typeface="+mn-ea"/>
              </a:defRPr>
            </a:lvl1pPr>
          </a:lstStyle>
          <a:p>
            <a:pPr>
              <a:defRPr/>
            </a:pPr>
            <a:endParaRPr lang="en-US" altLang="ja-JP">
              <a:solidFill>
                <a:prstClr val="black">
                  <a:tint val="75000"/>
                </a:prstClr>
              </a:solidFill>
            </a:endParaRPr>
          </a:p>
        </p:txBody>
      </p:sp>
      <p:sp>
        <p:nvSpPr>
          <p:cNvPr id="6" name="Rectangle 10"/>
          <p:cNvSpPr>
            <a:spLocks noGrp="1" noChangeArrowheads="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7" name="Rectangle 11"/>
          <p:cNvSpPr>
            <a:spLocks noGrp="1" noChangeArrowheads="1"/>
          </p:cNvSpPr>
          <p:nvPr>
            <p:ph type="sldNum" sz="quarter" idx="12"/>
          </p:nvPr>
        </p:nvSpPr>
        <p:spPr/>
        <p:txBody>
          <a:bodyPr/>
          <a:lstStyle>
            <a:lvl1pPr>
              <a:defRPr/>
            </a:lvl1pPr>
          </a:lstStyle>
          <a:p>
            <a:fld id="{3AC286C2-31AF-3E42-A404-C6B53D116FA3}" type="slidenum">
              <a:rPr lang="en-US" altLang="ja-JP">
                <a:solidFill>
                  <a:prstClr val="black">
                    <a:tint val="75000"/>
                  </a:prstClr>
                </a:solidFill>
              </a:rPr>
              <a:pPr/>
              <a:t>‹#›</a:t>
            </a:fld>
            <a:endParaRPr lang="en-US" altLang="ja-JP">
              <a:solidFill>
                <a:prstClr val="black">
                  <a:tint val="75000"/>
                </a:prstClr>
              </a:solidFill>
            </a:endParaRPr>
          </a:p>
        </p:txBody>
      </p:sp>
    </p:spTree>
    <p:extLst>
      <p:ext uri="{BB962C8B-B14F-4D97-AF65-F5344CB8AC3E}">
        <p14:creationId xmlns:p14="http://schemas.microsoft.com/office/powerpoint/2010/main" val="9965451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grpSp>
        <p:nvGrpSpPr>
          <p:cNvPr id="2" name="Group 50"/>
          <p:cNvGrpSpPr>
            <a:grpSpLocks/>
          </p:cNvGrpSpPr>
          <p:nvPr/>
        </p:nvGrpSpPr>
        <p:grpSpPr bwMode="auto">
          <a:xfrm>
            <a:off x="0" y="-14288"/>
            <a:ext cx="9155113" cy="6884988"/>
            <a:chOff x="0" y="-9"/>
            <a:chExt cx="5767" cy="4337"/>
          </a:xfrm>
        </p:grpSpPr>
        <p:sp>
          <p:nvSpPr>
            <p:cNvPr id="8196" name="Freeform 4"/>
            <p:cNvSpPr>
              <a:spLocks/>
            </p:cNvSpPr>
            <p:nvPr/>
          </p:nvSpPr>
          <p:spPr bwMode="hidden">
            <a:xfrm>
              <a:off x="1632" y="-5"/>
              <a:ext cx="1737" cy="4333"/>
            </a:xfrm>
            <a:custGeom>
              <a:avLst/>
              <a:gdLst/>
              <a:ahLst/>
              <a:cxnLst>
                <a:cxn ang="0">
                  <a:pos x="494" y="4309"/>
                </a:cxn>
                <a:cxn ang="0">
                  <a:pos x="1737" y="4320"/>
                </a:cxn>
                <a:cxn ang="0">
                  <a:pos x="524" y="0"/>
                </a:cxn>
                <a:cxn ang="0">
                  <a:pos x="0" y="7"/>
                </a:cxn>
                <a:cxn ang="0">
                  <a:pos x="494" y="4309"/>
                </a:cxn>
              </a:cxnLst>
              <a:rect l="0" t="0" r="r" b="b"/>
              <a:pathLst>
                <a:path w="1737" h="4320">
                  <a:moveTo>
                    <a:pt x="494" y="4309"/>
                  </a:moveTo>
                  <a:lnTo>
                    <a:pt x="1737" y="4320"/>
                  </a:lnTo>
                  <a:lnTo>
                    <a:pt x="524" y="0"/>
                  </a:lnTo>
                  <a:lnTo>
                    <a:pt x="0" y="7"/>
                  </a:lnTo>
                  <a:lnTo>
                    <a:pt x="494" y="4309"/>
                  </a:lnTo>
                  <a:close/>
                </a:path>
              </a:pathLst>
            </a:custGeom>
            <a:gradFill rotWithShape="0">
              <a:gsLst>
                <a:gs pos="0">
                  <a:schemeClr val="bg1"/>
                </a:gs>
                <a:gs pos="100000">
                  <a:schemeClr val="bg2"/>
                </a:gs>
              </a:gsLst>
              <a:lin ang="1890000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8197" name="Freeform 5"/>
            <p:cNvSpPr>
              <a:spLocks/>
            </p:cNvSpPr>
            <p:nvPr/>
          </p:nvSpPr>
          <p:spPr bwMode="hidden">
            <a:xfrm>
              <a:off x="0" y="-7"/>
              <a:ext cx="1737" cy="4329"/>
            </a:xfrm>
            <a:custGeom>
              <a:avLst/>
              <a:gdLst/>
              <a:ahLst/>
              <a:cxnLst>
                <a:cxn ang="0">
                  <a:pos x="494" y="4309"/>
                </a:cxn>
                <a:cxn ang="0">
                  <a:pos x="1737" y="4320"/>
                </a:cxn>
                <a:cxn ang="0">
                  <a:pos x="524" y="0"/>
                </a:cxn>
                <a:cxn ang="0">
                  <a:pos x="0" y="7"/>
                </a:cxn>
                <a:cxn ang="0">
                  <a:pos x="494" y="4309"/>
                </a:cxn>
              </a:cxnLst>
              <a:rect l="0" t="0" r="r" b="b"/>
              <a:pathLst>
                <a:path w="1737" h="4320">
                  <a:moveTo>
                    <a:pt x="494" y="4309"/>
                  </a:moveTo>
                  <a:lnTo>
                    <a:pt x="1737" y="4320"/>
                  </a:lnTo>
                  <a:lnTo>
                    <a:pt x="524" y="0"/>
                  </a:lnTo>
                  <a:lnTo>
                    <a:pt x="0" y="7"/>
                  </a:lnTo>
                  <a:lnTo>
                    <a:pt x="494" y="4309"/>
                  </a:lnTo>
                  <a:close/>
                </a:path>
              </a:pathLst>
            </a:custGeom>
            <a:gradFill rotWithShape="0">
              <a:gsLst>
                <a:gs pos="0">
                  <a:schemeClr val="bg1"/>
                </a:gs>
                <a:gs pos="100000">
                  <a:schemeClr val="bg2"/>
                </a:gs>
              </a:gsLst>
              <a:lin ang="1890000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8198" name="Freeform 6"/>
            <p:cNvSpPr>
              <a:spLocks/>
            </p:cNvSpPr>
            <p:nvPr/>
          </p:nvSpPr>
          <p:spPr bwMode="hidden">
            <a:xfrm>
              <a:off x="3744" y="-4"/>
              <a:ext cx="1739" cy="4330"/>
            </a:xfrm>
            <a:custGeom>
              <a:avLst/>
              <a:gdLst/>
              <a:ahLst/>
              <a:cxnLst>
                <a:cxn ang="0">
                  <a:pos x="494" y="4415"/>
                </a:cxn>
                <a:cxn ang="0">
                  <a:pos x="1739" y="4420"/>
                </a:cxn>
                <a:cxn ang="0">
                  <a:pos x="524" y="0"/>
                </a:cxn>
                <a:cxn ang="0">
                  <a:pos x="0" y="7"/>
                </a:cxn>
                <a:cxn ang="0">
                  <a:pos x="494" y="4415"/>
                </a:cxn>
              </a:cxnLst>
              <a:rect l="0" t="0" r="r" b="b"/>
              <a:pathLst>
                <a:path w="1739" h="4420">
                  <a:moveTo>
                    <a:pt x="494" y="4415"/>
                  </a:moveTo>
                  <a:lnTo>
                    <a:pt x="1739" y="4420"/>
                  </a:lnTo>
                  <a:lnTo>
                    <a:pt x="524" y="0"/>
                  </a:lnTo>
                  <a:lnTo>
                    <a:pt x="0" y="7"/>
                  </a:lnTo>
                  <a:lnTo>
                    <a:pt x="494" y="4415"/>
                  </a:lnTo>
                  <a:close/>
                </a:path>
              </a:pathLst>
            </a:custGeom>
            <a:gradFill rotWithShape="0">
              <a:gsLst>
                <a:gs pos="0">
                  <a:schemeClr val="bg1"/>
                </a:gs>
                <a:gs pos="100000">
                  <a:schemeClr val="bg2"/>
                </a:gs>
              </a:gsLst>
              <a:lin ang="1890000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8199" name="Freeform 7"/>
            <p:cNvSpPr>
              <a:spLocks/>
            </p:cNvSpPr>
            <p:nvPr/>
          </p:nvSpPr>
          <p:spPr bwMode="hidden">
            <a:xfrm>
              <a:off x="1920" y="-9"/>
              <a:ext cx="2080" cy="4324"/>
            </a:xfrm>
            <a:custGeom>
              <a:avLst/>
              <a:gdLst/>
              <a:ahLst/>
              <a:cxnLst>
                <a:cxn ang="0">
                  <a:pos x="0" y="7"/>
                </a:cxn>
                <a:cxn ang="0">
                  <a:pos x="1870" y="4338"/>
                </a:cxn>
                <a:cxn ang="0">
                  <a:pos x="2080" y="4338"/>
                </a:cxn>
                <a:cxn ang="0">
                  <a:pos x="1033" y="0"/>
                </a:cxn>
                <a:cxn ang="0">
                  <a:pos x="0" y="7"/>
                </a:cxn>
              </a:cxnLst>
              <a:rect l="0" t="0" r="r" b="b"/>
              <a:pathLst>
                <a:path w="2080" h="4338">
                  <a:moveTo>
                    <a:pt x="0" y="7"/>
                  </a:moveTo>
                  <a:lnTo>
                    <a:pt x="1870" y="4338"/>
                  </a:lnTo>
                  <a:lnTo>
                    <a:pt x="2080" y="4338"/>
                  </a:lnTo>
                  <a:lnTo>
                    <a:pt x="1033" y="0"/>
                  </a:lnTo>
                  <a:lnTo>
                    <a:pt x="0" y="7"/>
                  </a:lnTo>
                  <a:close/>
                </a:path>
              </a:pathLst>
            </a:custGeom>
            <a:gradFill rotWithShape="0">
              <a:gsLst>
                <a:gs pos="0">
                  <a:schemeClr val="bg2"/>
                </a:gs>
                <a:gs pos="100000">
                  <a:schemeClr val="bg1"/>
                </a:gs>
              </a:gsLst>
              <a:lin ang="540000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8203" name="Freeform 11"/>
            <p:cNvSpPr>
              <a:spLocks/>
            </p:cNvSpPr>
            <p:nvPr/>
          </p:nvSpPr>
          <p:spPr bwMode="hidden">
            <a:xfrm>
              <a:off x="117" y="97"/>
              <a:ext cx="3504" cy="1536"/>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bg2"/>
                </a:gs>
                <a:gs pos="100000">
                  <a:schemeClr val="bg1"/>
                </a:gs>
              </a:gsLst>
              <a:lin ang="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8204" name="Freeform 12"/>
            <p:cNvSpPr>
              <a:spLocks/>
            </p:cNvSpPr>
            <p:nvPr/>
          </p:nvSpPr>
          <p:spPr bwMode="hidden">
            <a:xfrm rot="2702961" flipH="1">
              <a:off x="810" y="766"/>
              <a:ext cx="2544" cy="1008"/>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8205" name="Freeform 13"/>
            <p:cNvSpPr>
              <a:spLocks/>
            </p:cNvSpPr>
            <p:nvPr/>
          </p:nvSpPr>
          <p:spPr bwMode="hidden">
            <a:xfrm>
              <a:off x="83" y="49"/>
              <a:ext cx="3504" cy="1536"/>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8206" name="Freeform 14"/>
            <p:cNvSpPr>
              <a:spLocks/>
            </p:cNvSpPr>
            <p:nvPr/>
          </p:nvSpPr>
          <p:spPr bwMode="hidden">
            <a:xfrm rot="-2895842">
              <a:off x="-984" y="1041"/>
              <a:ext cx="3504" cy="1536"/>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8207" name="Freeform 15"/>
            <p:cNvSpPr>
              <a:spLocks/>
            </p:cNvSpPr>
            <p:nvPr/>
          </p:nvSpPr>
          <p:spPr bwMode="hidden">
            <a:xfrm rot="-2305141">
              <a:off x="1331" y="913"/>
              <a:ext cx="3594" cy="1735"/>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8208" name="Freeform 16"/>
            <p:cNvSpPr>
              <a:spLocks/>
            </p:cNvSpPr>
            <p:nvPr/>
          </p:nvSpPr>
          <p:spPr bwMode="hidden">
            <a:xfrm rot="2084418" flipH="1">
              <a:off x="1859" y="865"/>
              <a:ext cx="3504" cy="1536"/>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8209" name="Freeform 17"/>
            <p:cNvSpPr>
              <a:spLocks/>
            </p:cNvSpPr>
            <p:nvPr/>
          </p:nvSpPr>
          <p:spPr bwMode="hidden">
            <a:xfrm>
              <a:off x="4250" y="-7"/>
              <a:ext cx="1089" cy="2285"/>
            </a:xfrm>
            <a:custGeom>
              <a:avLst/>
              <a:gdLst/>
              <a:ahLst/>
              <a:cxnLst>
                <a:cxn ang="0">
                  <a:pos x="0" y="2265"/>
                </a:cxn>
                <a:cxn ang="0">
                  <a:pos x="1030" y="0"/>
                </a:cxn>
                <a:cxn ang="0">
                  <a:pos x="1089" y="0"/>
                </a:cxn>
                <a:cxn ang="0">
                  <a:pos x="37" y="2285"/>
                </a:cxn>
                <a:cxn ang="0">
                  <a:pos x="0" y="2265"/>
                </a:cxn>
              </a:cxnLst>
              <a:rect l="0" t="0" r="r" b="b"/>
              <a:pathLst>
                <a:path w="1089" h="2285">
                  <a:moveTo>
                    <a:pt x="0" y="2265"/>
                  </a:moveTo>
                  <a:cubicBezTo>
                    <a:pt x="438" y="996"/>
                    <a:pt x="865" y="377"/>
                    <a:pt x="1030" y="0"/>
                  </a:cubicBezTo>
                  <a:cubicBezTo>
                    <a:pt x="1030" y="0"/>
                    <a:pt x="1059" y="0"/>
                    <a:pt x="1089" y="0"/>
                  </a:cubicBezTo>
                  <a:cubicBezTo>
                    <a:pt x="565" y="834"/>
                    <a:pt x="181" y="1853"/>
                    <a:pt x="37" y="2285"/>
                  </a:cubicBezTo>
                  <a:cubicBezTo>
                    <a:pt x="37" y="2285"/>
                    <a:pt x="0" y="2265"/>
                    <a:pt x="0" y="2265"/>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8210" name="Rectangle 18"/>
            <p:cNvSpPr>
              <a:spLocks noChangeArrowheads="1"/>
            </p:cNvSpPr>
            <p:nvPr/>
          </p:nvSpPr>
          <p:spPr bwMode="invGray">
            <a:xfrm>
              <a:off x="0" y="2441"/>
              <a:ext cx="5760" cy="432"/>
            </a:xfrm>
            <a:prstGeom prst="rect">
              <a:avLst/>
            </a:prstGeom>
            <a:gradFill rotWithShape="0">
              <a:gsLst>
                <a:gs pos="0">
                  <a:schemeClr val="bg2"/>
                </a:gs>
                <a:gs pos="100000">
                  <a:schemeClr val="bg1"/>
                </a:gs>
              </a:gsLst>
              <a:lin ang="5400000" scaled="1"/>
            </a:gradFill>
            <a:ln w="9525">
              <a:noFill/>
              <a:miter lim="800000"/>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8212" name="Freeform 20"/>
            <p:cNvSpPr>
              <a:spLocks/>
            </p:cNvSpPr>
            <p:nvPr/>
          </p:nvSpPr>
          <p:spPr bwMode="invGray">
            <a:xfrm>
              <a:off x="1632" y="2487"/>
              <a:ext cx="1737" cy="382"/>
            </a:xfrm>
            <a:custGeom>
              <a:avLst/>
              <a:gdLst/>
              <a:ahLst/>
              <a:cxnLst>
                <a:cxn ang="0">
                  <a:pos x="494" y="4309"/>
                </a:cxn>
                <a:cxn ang="0">
                  <a:pos x="1737" y="4320"/>
                </a:cxn>
                <a:cxn ang="0">
                  <a:pos x="524" y="0"/>
                </a:cxn>
                <a:cxn ang="0">
                  <a:pos x="0" y="7"/>
                </a:cxn>
                <a:cxn ang="0">
                  <a:pos x="494" y="4309"/>
                </a:cxn>
              </a:cxnLst>
              <a:rect l="0" t="0" r="r" b="b"/>
              <a:pathLst>
                <a:path w="1737" h="4320">
                  <a:moveTo>
                    <a:pt x="494" y="4309"/>
                  </a:moveTo>
                  <a:lnTo>
                    <a:pt x="1737" y="4320"/>
                  </a:lnTo>
                  <a:lnTo>
                    <a:pt x="524" y="0"/>
                  </a:lnTo>
                  <a:lnTo>
                    <a:pt x="0" y="7"/>
                  </a:lnTo>
                  <a:lnTo>
                    <a:pt x="494" y="4309"/>
                  </a:lnTo>
                  <a:close/>
                </a:path>
              </a:pathLst>
            </a:custGeom>
            <a:gradFill rotWithShape="0">
              <a:gsLst>
                <a:gs pos="0">
                  <a:schemeClr val="bg1"/>
                </a:gs>
                <a:gs pos="100000">
                  <a:schemeClr val="bg2"/>
                </a:gs>
              </a:gsLst>
              <a:lin ang="1890000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8213" name="Freeform 21"/>
            <p:cNvSpPr>
              <a:spLocks/>
            </p:cNvSpPr>
            <p:nvPr/>
          </p:nvSpPr>
          <p:spPr bwMode="invGray">
            <a:xfrm>
              <a:off x="0" y="2487"/>
              <a:ext cx="1737" cy="381"/>
            </a:xfrm>
            <a:custGeom>
              <a:avLst/>
              <a:gdLst/>
              <a:ahLst/>
              <a:cxnLst>
                <a:cxn ang="0">
                  <a:pos x="494" y="4309"/>
                </a:cxn>
                <a:cxn ang="0">
                  <a:pos x="1737" y="4320"/>
                </a:cxn>
                <a:cxn ang="0">
                  <a:pos x="524" y="0"/>
                </a:cxn>
                <a:cxn ang="0">
                  <a:pos x="0" y="7"/>
                </a:cxn>
                <a:cxn ang="0">
                  <a:pos x="494" y="4309"/>
                </a:cxn>
              </a:cxnLst>
              <a:rect l="0" t="0" r="r" b="b"/>
              <a:pathLst>
                <a:path w="1737" h="4320">
                  <a:moveTo>
                    <a:pt x="494" y="4309"/>
                  </a:moveTo>
                  <a:lnTo>
                    <a:pt x="1737" y="4320"/>
                  </a:lnTo>
                  <a:lnTo>
                    <a:pt x="524" y="0"/>
                  </a:lnTo>
                  <a:lnTo>
                    <a:pt x="0" y="7"/>
                  </a:lnTo>
                  <a:lnTo>
                    <a:pt x="494" y="4309"/>
                  </a:lnTo>
                  <a:close/>
                </a:path>
              </a:pathLst>
            </a:custGeom>
            <a:gradFill rotWithShape="0">
              <a:gsLst>
                <a:gs pos="0">
                  <a:schemeClr val="bg1"/>
                </a:gs>
                <a:gs pos="100000">
                  <a:schemeClr val="bg2"/>
                </a:gs>
              </a:gsLst>
              <a:lin ang="1890000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8214" name="Freeform 22"/>
            <p:cNvSpPr>
              <a:spLocks/>
            </p:cNvSpPr>
            <p:nvPr/>
          </p:nvSpPr>
          <p:spPr bwMode="invGray">
            <a:xfrm>
              <a:off x="3744" y="2487"/>
              <a:ext cx="1739" cy="382"/>
            </a:xfrm>
            <a:custGeom>
              <a:avLst/>
              <a:gdLst/>
              <a:ahLst/>
              <a:cxnLst>
                <a:cxn ang="0">
                  <a:pos x="494" y="4415"/>
                </a:cxn>
                <a:cxn ang="0">
                  <a:pos x="1739" y="4420"/>
                </a:cxn>
                <a:cxn ang="0">
                  <a:pos x="524" y="0"/>
                </a:cxn>
                <a:cxn ang="0">
                  <a:pos x="0" y="7"/>
                </a:cxn>
                <a:cxn ang="0">
                  <a:pos x="494" y="4415"/>
                </a:cxn>
              </a:cxnLst>
              <a:rect l="0" t="0" r="r" b="b"/>
              <a:pathLst>
                <a:path w="1739" h="4420">
                  <a:moveTo>
                    <a:pt x="494" y="4415"/>
                  </a:moveTo>
                  <a:lnTo>
                    <a:pt x="1739" y="4420"/>
                  </a:lnTo>
                  <a:lnTo>
                    <a:pt x="524" y="0"/>
                  </a:lnTo>
                  <a:lnTo>
                    <a:pt x="0" y="7"/>
                  </a:lnTo>
                  <a:lnTo>
                    <a:pt x="494" y="4415"/>
                  </a:lnTo>
                  <a:close/>
                </a:path>
              </a:pathLst>
            </a:custGeom>
            <a:gradFill rotWithShape="0">
              <a:gsLst>
                <a:gs pos="0">
                  <a:schemeClr val="bg1"/>
                </a:gs>
                <a:gs pos="100000">
                  <a:schemeClr val="bg2"/>
                </a:gs>
              </a:gsLst>
              <a:lin ang="1890000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8215" name="Freeform 23"/>
            <p:cNvSpPr>
              <a:spLocks/>
            </p:cNvSpPr>
            <p:nvPr/>
          </p:nvSpPr>
          <p:spPr bwMode="invGray">
            <a:xfrm>
              <a:off x="1920" y="2487"/>
              <a:ext cx="2080" cy="381"/>
            </a:xfrm>
            <a:custGeom>
              <a:avLst/>
              <a:gdLst/>
              <a:ahLst/>
              <a:cxnLst>
                <a:cxn ang="0">
                  <a:pos x="0" y="7"/>
                </a:cxn>
                <a:cxn ang="0">
                  <a:pos x="1870" y="4338"/>
                </a:cxn>
                <a:cxn ang="0">
                  <a:pos x="2080" y="4338"/>
                </a:cxn>
                <a:cxn ang="0">
                  <a:pos x="1033" y="0"/>
                </a:cxn>
                <a:cxn ang="0">
                  <a:pos x="0" y="7"/>
                </a:cxn>
              </a:cxnLst>
              <a:rect l="0" t="0" r="r" b="b"/>
              <a:pathLst>
                <a:path w="2080" h="4338">
                  <a:moveTo>
                    <a:pt x="0" y="7"/>
                  </a:moveTo>
                  <a:lnTo>
                    <a:pt x="1870" y="4338"/>
                  </a:lnTo>
                  <a:lnTo>
                    <a:pt x="2080" y="4338"/>
                  </a:lnTo>
                  <a:lnTo>
                    <a:pt x="1033" y="0"/>
                  </a:lnTo>
                  <a:lnTo>
                    <a:pt x="0" y="7"/>
                  </a:lnTo>
                  <a:close/>
                </a:path>
              </a:pathLst>
            </a:custGeom>
            <a:gradFill rotWithShape="0">
              <a:gsLst>
                <a:gs pos="0">
                  <a:schemeClr val="bg2"/>
                </a:gs>
                <a:gs pos="100000">
                  <a:schemeClr val="bg1"/>
                </a:gs>
              </a:gsLst>
              <a:lin ang="540000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8219" name="Rectangle 27"/>
            <p:cNvSpPr>
              <a:spLocks noChangeArrowheads="1"/>
            </p:cNvSpPr>
            <p:nvPr/>
          </p:nvSpPr>
          <p:spPr bwMode="invGray">
            <a:xfrm>
              <a:off x="7" y="2456"/>
              <a:ext cx="5760" cy="432"/>
            </a:xfrm>
            <a:prstGeom prst="rect">
              <a:avLst/>
            </a:prstGeom>
            <a:solidFill>
              <a:schemeClr val="bg2">
                <a:alpha val="50000"/>
              </a:schemeClr>
            </a:solidFill>
            <a:ln w="9525">
              <a:noFill/>
              <a:miter lim="800000"/>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8220" name="Freeform 28"/>
            <p:cNvSpPr>
              <a:spLocks/>
            </p:cNvSpPr>
            <p:nvPr/>
          </p:nvSpPr>
          <p:spPr bwMode="invGray">
            <a:xfrm>
              <a:off x="2583" y="2449"/>
              <a:ext cx="1036" cy="420"/>
            </a:xfrm>
            <a:custGeom>
              <a:avLst/>
              <a:gdLst/>
              <a:ahLst/>
              <a:cxnLst>
                <a:cxn ang="0">
                  <a:pos x="1027" y="0"/>
                </a:cxn>
                <a:cxn ang="0">
                  <a:pos x="0" y="417"/>
                </a:cxn>
                <a:cxn ang="0">
                  <a:pos x="24" y="420"/>
                </a:cxn>
                <a:cxn ang="0">
                  <a:pos x="1036" y="16"/>
                </a:cxn>
                <a:cxn ang="0">
                  <a:pos x="1027" y="0"/>
                </a:cxn>
              </a:cxnLst>
              <a:rect l="0" t="0" r="r" b="b"/>
              <a:pathLst>
                <a:path w="1036" h="420">
                  <a:moveTo>
                    <a:pt x="1027" y="0"/>
                  </a:moveTo>
                  <a:cubicBezTo>
                    <a:pt x="508" y="159"/>
                    <a:pt x="167" y="347"/>
                    <a:pt x="0" y="417"/>
                  </a:cubicBezTo>
                  <a:cubicBezTo>
                    <a:pt x="0" y="417"/>
                    <a:pt x="12" y="418"/>
                    <a:pt x="24" y="420"/>
                  </a:cubicBezTo>
                  <a:cubicBezTo>
                    <a:pt x="237" y="321"/>
                    <a:pt x="708" y="105"/>
                    <a:pt x="1036" y="16"/>
                  </a:cubicBezTo>
                  <a:cubicBezTo>
                    <a:pt x="1036" y="16"/>
                    <a:pt x="1027" y="0"/>
                    <a:pt x="1027" y="0"/>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8221" name="Freeform 29"/>
            <p:cNvSpPr>
              <a:spLocks/>
            </p:cNvSpPr>
            <p:nvPr/>
          </p:nvSpPr>
          <p:spPr bwMode="invGray">
            <a:xfrm rot="18897039" flipH="1">
              <a:off x="1486" y="2417"/>
              <a:ext cx="1060" cy="480"/>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8222" name="Freeform 30"/>
            <p:cNvSpPr>
              <a:spLocks/>
            </p:cNvSpPr>
            <p:nvPr/>
          </p:nvSpPr>
          <p:spPr bwMode="invGray">
            <a:xfrm rot="18897039" flipH="1">
              <a:off x="766" y="2417"/>
              <a:ext cx="1060" cy="480"/>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8223" name="Freeform 31"/>
            <p:cNvSpPr>
              <a:spLocks/>
            </p:cNvSpPr>
            <p:nvPr/>
          </p:nvSpPr>
          <p:spPr bwMode="invGray">
            <a:xfrm rot="18897039" flipH="1">
              <a:off x="31" y="2385"/>
              <a:ext cx="1034" cy="487"/>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8224" name="Freeform 32"/>
            <p:cNvSpPr>
              <a:spLocks/>
            </p:cNvSpPr>
            <p:nvPr/>
          </p:nvSpPr>
          <p:spPr bwMode="invGray">
            <a:xfrm flipH="1" flipV="1">
              <a:off x="576" y="2441"/>
              <a:ext cx="3552" cy="432"/>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8225" name="Freeform 33"/>
            <p:cNvSpPr>
              <a:spLocks/>
            </p:cNvSpPr>
            <p:nvPr/>
          </p:nvSpPr>
          <p:spPr bwMode="invGray">
            <a:xfrm flipH="1" flipV="1">
              <a:off x="240" y="2441"/>
              <a:ext cx="1536" cy="432"/>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8226" name="Freeform 34"/>
            <p:cNvSpPr>
              <a:spLocks/>
            </p:cNvSpPr>
            <p:nvPr/>
          </p:nvSpPr>
          <p:spPr bwMode="invGray">
            <a:xfrm flipH="1" flipV="1">
              <a:off x="3036" y="2489"/>
              <a:ext cx="1332" cy="383"/>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8227" name="Freeform 35"/>
            <p:cNvSpPr>
              <a:spLocks/>
            </p:cNvSpPr>
            <p:nvPr/>
          </p:nvSpPr>
          <p:spPr bwMode="invGray">
            <a:xfrm flipH="1" flipV="1">
              <a:off x="3984" y="2441"/>
              <a:ext cx="1536" cy="432"/>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8228" name="Freeform 36"/>
            <p:cNvSpPr>
              <a:spLocks/>
            </p:cNvSpPr>
            <p:nvPr/>
          </p:nvSpPr>
          <p:spPr bwMode="invGray">
            <a:xfrm flipH="1" flipV="1">
              <a:off x="3456" y="2441"/>
              <a:ext cx="2304" cy="432"/>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8229" name="Rectangle 37"/>
            <p:cNvSpPr>
              <a:spLocks noChangeArrowheads="1"/>
            </p:cNvSpPr>
            <p:nvPr/>
          </p:nvSpPr>
          <p:spPr bwMode="invGray">
            <a:xfrm>
              <a:off x="0" y="2462"/>
              <a:ext cx="5760" cy="14"/>
            </a:xfrm>
            <a:prstGeom prst="rect">
              <a:avLst/>
            </a:prstGeom>
            <a:gradFill rotWithShape="0">
              <a:gsLst>
                <a:gs pos="0">
                  <a:schemeClr val="bg2"/>
                </a:gs>
                <a:gs pos="50000">
                  <a:schemeClr val="accent1"/>
                </a:gs>
                <a:gs pos="100000">
                  <a:schemeClr val="bg2"/>
                </a:gs>
              </a:gsLst>
              <a:lin ang="0" scaled="1"/>
            </a:gradFill>
            <a:ln w="9525">
              <a:noFill/>
              <a:miter lim="800000"/>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8237" name="Rectangle 45"/>
            <p:cNvSpPr>
              <a:spLocks noChangeArrowheads="1"/>
            </p:cNvSpPr>
            <p:nvPr/>
          </p:nvSpPr>
          <p:spPr bwMode="hidden">
            <a:xfrm>
              <a:off x="0" y="2880"/>
              <a:ext cx="5760" cy="576"/>
            </a:xfrm>
            <a:prstGeom prst="rect">
              <a:avLst/>
            </a:prstGeom>
            <a:gradFill rotWithShape="0">
              <a:gsLst>
                <a:gs pos="0">
                  <a:schemeClr val="bg2"/>
                </a:gs>
                <a:gs pos="100000">
                  <a:schemeClr val="bg1"/>
                </a:gs>
              </a:gsLst>
              <a:lin ang="5400000" scaled="1"/>
            </a:gradFill>
            <a:ln w="9525">
              <a:noFill/>
              <a:miter lim="800000"/>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8238" name="Rectangle 46"/>
            <p:cNvSpPr>
              <a:spLocks noChangeArrowheads="1"/>
            </p:cNvSpPr>
            <p:nvPr/>
          </p:nvSpPr>
          <p:spPr bwMode="hidden">
            <a:xfrm>
              <a:off x="0" y="3408"/>
              <a:ext cx="5760" cy="912"/>
            </a:xfrm>
            <a:prstGeom prst="rect">
              <a:avLst/>
            </a:prstGeom>
            <a:solidFill>
              <a:schemeClr val="bg1"/>
            </a:solidFill>
            <a:ln w="9525">
              <a:noFill/>
              <a:miter lim="800000"/>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pic>
          <p:nvPicPr>
            <p:cNvPr id="8235" name="Picture 43" descr="D:\FRONTPAGE THEMES\BLITZ\BTZBUL1A.GIF"/>
            <p:cNvPicPr>
              <a:picLocks noChangeAspect="1" noChangeArrowheads="1"/>
            </p:cNvPicPr>
            <p:nvPr/>
          </p:nvPicPr>
          <p:blipFill>
            <a:blip r:embed="rId2" cstate="print"/>
            <a:srcRect/>
            <a:stretch>
              <a:fillRect/>
            </a:stretch>
          </p:blipFill>
          <p:spPr bwMode="auto">
            <a:xfrm>
              <a:off x="786" y="1650"/>
              <a:ext cx="204" cy="204"/>
            </a:xfrm>
            <a:prstGeom prst="rect">
              <a:avLst/>
            </a:prstGeom>
            <a:noFill/>
          </p:spPr>
        </p:pic>
      </p:grpSp>
      <p:sp>
        <p:nvSpPr>
          <p:cNvPr id="8230" name="Rectangle 38"/>
          <p:cNvSpPr>
            <a:spLocks noGrp="1" noChangeArrowheads="1"/>
          </p:cNvSpPr>
          <p:nvPr>
            <p:ph type="ctrTitle"/>
          </p:nvPr>
        </p:nvSpPr>
        <p:spPr>
          <a:xfrm>
            <a:off x="1676400" y="1905000"/>
            <a:ext cx="7239000" cy="1905000"/>
          </a:xfrm>
        </p:spPr>
        <p:txBody>
          <a:bodyPr/>
          <a:lstStyle>
            <a:lvl1pPr algn="l">
              <a:defRPr/>
            </a:lvl1pPr>
          </a:lstStyle>
          <a:p>
            <a:r>
              <a:rPr lang="ja-JP" altLang="en-US"/>
              <a:t>マスタ タイトルの書式設定</a:t>
            </a:r>
          </a:p>
        </p:txBody>
      </p:sp>
      <p:sp>
        <p:nvSpPr>
          <p:cNvPr id="8231" name="Rectangle 39"/>
          <p:cNvSpPr>
            <a:spLocks noGrp="1" noChangeArrowheads="1"/>
          </p:cNvSpPr>
          <p:nvPr>
            <p:ph type="subTitle" idx="1"/>
          </p:nvPr>
        </p:nvSpPr>
        <p:spPr>
          <a:xfrm>
            <a:off x="1676400" y="4572000"/>
            <a:ext cx="6400800" cy="1679575"/>
          </a:xfrm>
        </p:spPr>
        <p:txBody>
          <a:bodyPr anchor="ctr"/>
          <a:lstStyle>
            <a:lvl1pPr marL="0" indent="0" algn="ctr">
              <a:buFontTx/>
              <a:buNone/>
              <a:defRPr/>
            </a:lvl1pPr>
          </a:lstStyle>
          <a:p>
            <a:r>
              <a:rPr lang="ja-JP" altLang="en-US"/>
              <a:t>マスタ サブタイトルの書式設定</a:t>
            </a:r>
          </a:p>
        </p:txBody>
      </p:sp>
      <p:sp>
        <p:nvSpPr>
          <p:cNvPr id="8232" name="Rectangle 40"/>
          <p:cNvSpPr>
            <a:spLocks noGrp="1" noChangeArrowheads="1"/>
          </p:cNvSpPr>
          <p:nvPr>
            <p:ph type="dt" sz="half" idx="2"/>
          </p:nvPr>
        </p:nvSpPr>
        <p:spPr>
          <a:xfrm>
            <a:off x="685800" y="6324600"/>
            <a:ext cx="1905000" cy="457200"/>
          </a:xfrm>
        </p:spPr>
        <p:txBody>
          <a:bodyPr/>
          <a:lstStyle>
            <a:lvl1pPr>
              <a:defRPr/>
            </a:lvl1pPr>
          </a:lstStyle>
          <a:p>
            <a:pPr algn="l" rtl="0" fontAlgn="base">
              <a:spcBef>
                <a:spcPct val="0"/>
              </a:spcBef>
              <a:spcAft>
                <a:spcPct val="0"/>
              </a:spcAft>
            </a:pPr>
            <a:endParaRPr lang="ja-JP" altLang="en-US" sz="1400" kern="1200">
              <a:solidFill>
                <a:srgbClr val="FFFFFF"/>
              </a:solidFill>
              <a:latin typeface="Arial"/>
              <a:ea typeface="ＭＳ Ｐゴシック" charset="-128"/>
              <a:cs typeface="+mn-cs"/>
            </a:endParaRPr>
          </a:p>
        </p:txBody>
      </p:sp>
      <p:sp>
        <p:nvSpPr>
          <p:cNvPr id="8233" name="Rectangle 41"/>
          <p:cNvSpPr>
            <a:spLocks noGrp="1" noChangeArrowheads="1"/>
          </p:cNvSpPr>
          <p:nvPr>
            <p:ph type="ftr" sz="quarter" idx="3"/>
          </p:nvPr>
        </p:nvSpPr>
        <p:spPr>
          <a:xfrm>
            <a:off x="3124200" y="6324600"/>
            <a:ext cx="2895600" cy="457200"/>
          </a:xfrm>
        </p:spPr>
        <p:txBody>
          <a:bodyPr/>
          <a:lstStyle>
            <a:lvl1pPr>
              <a:defRPr/>
            </a:lvl1pPr>
          </a:lstStyle>
          <a:p>
            <a:pPr algn="ctr" rtl="0" fontAlgn="base">
              <a:spcBef>
                <a:spcPct val="0"/>
              </a:spcBef>
              <a:spcAft>
                <a:spcPct val="0"/>
              </a:spcAft>
            </a:pPr>
            <a:endParaRPr lang="ja-JP" altLang="en-US" sz="1400" kern="1200">
              <a:solidFill>
                <a:srgbClr val="FFFFFF"/>
              </a:solidFill>
              <a:latin typeface="Arial"/>
              <a:ea typeface="ＭＳ Ｐゴシック" charset="-128"/>
              <a:cs typeface="+mn-cs"/>
            </a:endParaRPr>
          </a:p>
        </p:txBody>
      </p:sp>
      <p:sp>
        <p:nvSpPr>
          <p:cNvPr id="8234" name="Rectangle 42"/>
          <p:cNvSpPr>
            <a:spLocks noGrp="1" noChangeArrowheads="1"/>
          </p:cNvSpPr>
          <p:nvPr>
            <p:ph type="sldNum" sz="quarter" idx="4"/>
          </p:nvPr>
        </p:nvSpPr>
        <p:spPr>
          <a:xfrm>
            <a:off x="6553200" y="6324600"/>
            <a:ext cx="1905000" cy="457200"/>
          </a:xfrm>
        </p:spPr>
        <p:txBody>
          <a:bodyPr/>
          <a:lstStyle>
            <a:lvl1pPr>
              <a:defRPr/>
            </a:lvl1pPr>
          </a:lstStyle>
          <a:p>
            <a:pPr algn="r" rtl="0" fontAlgn="base">
              <a:spcBef>
                <a:spcPct val="0"/>
              </a:spcBef>
              <a:spcAft>
                <a:spcPct val="0"/>
              </a:spcAft>
            </a:pPr>
            <a:fld id="{31B9115D-3BD9-429F-87D1-33D3C0995841}" type="slidenum">
              <a:rPr lang="ja-JP" altLang="en-US" sz="1400" kern="1200">
                <a:solidFill>
                  <a:srgbClr val="FFFFFF"/>
                </a:solidFill>
                <a:latin typeface="Arial"/>
                <a:ea typeface="ＭＳ Ｐゴシック" charset="-128"/>
                <a:cs typeface="+mn-cs"/>
              </a:rPr>
              <a:pPr algn="r" rtl="0" fontAlgn="base">
                <a:spcBef>
                  <a:spcPct val="0"/>
                </a:spcBef>
                <a:spcAft>
                  <a:spcPct val="0"/>
                </a:spcAft>
              </a:pPr>
              <a:t>‹#›</a:t>
            </a:fld>
            <a:endParaRPr lang="ja-JP" altLang="en-US" sz="1400" kern="1200">
              <a:solidFill>
                <a:srgbClr val="FFFFFF"/>
              </a:solidFill>
              <a:latin typeface="Arial"/>
              <a:ea typeface="ＭＳ Ｐゴシック" charset="-128"/>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lgn="l" rtl="0" fontAlgn="base">
              <a:spcBef>
                <a:spcPct val="0"/>
              </a:spcBef>
              <a:spcAft>
                <a:spcPct val="0"/>
              </a:spcAft>
            </a:pPr>
            <a:endParaRPr lang="ja-JP" altLang="en-US" sz="1400" kern="1200">
              <a:solidFill>
                <a:srgbClr val="FFFFFF"/>
              </a:solidFill>
              <a:latin typeface="Arial"/>
              <a:ea typeface="ＭＳ Ｐゴシック" charset="-128"/>
              <a:cs typeface="+mn-cs"/>
            </a:endParaRPr>
          </a:p>
        </p:txBody>
      </p:sp>
      <p:sp>
        <p:nvSpPr>
          <p:cNvPr id="5" name="フッター プレースホルダ 4"/>
          <p:cNvSpPr>
            <a:spLocks noGrp="1"/>
          </p:cNvSpPr>
          <p:nvPr>
            <p:ph type="ftr" sz="quarter" idx="11"/>
          </p:nvPr>
        </p:nvSpPr>
        <p:spPr/>
        <p:txBody>
          <a:bodyPr/>
          <a:lstStyle>
            <a:lvl1pPr>
              <a:defRPr/>
            </a:lvl1pPr>
          </a:lstStyle>
          <a:p>
            <a:pPr algn="ctr" rtl="0" fontAlgn="base">
              <a:spcBef>
                <a:spcPct val="0"/>
              </a:spcBef>
              <a:spcAft>
                <a:spcPct val="0"/>
              </a:spcAft>
            </a:pPr>
            <a:endParaRPr lang="ja-JP" altLang="en-US" sz="1400" kern="1200">
              <a:solidFill>
                <a:srgbClr val="FFFFFF"/>
              </a:solidFill>
              <a:latin typeface="Arial"/>
              <a:ea typeface="ＭＳ Ｐゴシック"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algn="r" rtl="0" fontAlgn="base">
              <a:spcBef>
                <a:spcPct val="0"/>
              </a:spcBef>
              <a:spcAft>
                <a:spcPct val="0"/>
              </a:spcAft>
            </a:pPr>
            <a:fld id="{0ED0B611-836E-446E-A4A4-FEB7A2076AE9}" type="slidenum">
              <a:rPr lang="ja-JP" altLang="en-US" sz="1400" kern="1200">
                <a:solidFill>
                  <a:srgbClr val="FFFFFF"/>
                </a:solidFill>
                <a:latin typeface="Arial"/>
                <a:ea typeface="ＭＳ Ｐゴシック" charset="-128"/>
                <a:cs typeface="+mn-cs"/>
              </a:rPr>
              <a:pPr algn="r" rtl="0" fontAlgn="base">
                <a:spcBef>
                  <a:spcPct val="0"/>
                </a:spcBef>
                <a:spcAft>
                  <a:spcPct val="0"/>
                </a:spcAft>
              </a:pPr>
              <a:t>‹#›</a:t>
            </a:fld>
            <a:endParaRPr lang="ja-JP" altLang="en-US" sz="1400" kern="1200">
              <a:solidFill>
                <a:srgbClr val="FFFFFF"/>
              </a:solidFill>
              <a:latin typeface="Arial"/>
              <a:ea typeface="ＭＳ Ｐゴシック" charset="-128"/>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lgn="l" rtl="0" fontAlgn="base">
              <a:spcBef>
                <a:spcPct val="0"/>
              </a:spcBef>
              <a:spcAft>
                <a:spcPct val="0"/>
              </a:spcAft>
            </a:pPr>
            <a:endParaRPr lang="ja-JP" altLang="en-US" sz="1400" kern="1200">
              <a:solidFill>
                <a:srgbClr val="FFFFFF"/>
              </a:solidFill>
              <a:latin typeface="Arial"/>
              <a:ea typeface="ＭＳ Ｐゴシック" charset="-128"/>
              <a:cs typeface="+mn-cs"/>
            </a:endParaRPr>
          </a:p>
        </p:txBody>
      </p:sp>
      <p:sp>
        <p:nvSpPr>
          <p:cNvPr id="5" name="フッター プレースホルダ 4"/>
          <p:cNvSpPr>
            <a:spLocks noGrp="1"/>
          </p:cNvSpPr>
          <p:nvPr>
            <p:ph type="ftr" sz="quarter" idx="11"/>
          </p:nvPr>
        </p:nvSpPr>
        <p:spPr/>
        <p:txBody>
          <a:bodyPr/>
          <a:lstStyle>
            <a:lvl1pPr>
              <a:defRPr/>
            </a:lvl1pPr>
          </a:lstStyle>
          <a:p>
            <a:pPr algn="ctr" rtl="0" fontAlgn="base">
              <a:spcBef>
                <a:spcPct val="0"/>
              </a:spcBef>
              <a:spcAft>
                <a:spcPct val="0"/>
              </a:spcAft>
            </a:pPr>
            <a:endParaRPr lang="ja-JP" altLang="en-US" sz="1400" kern="1200">
              <a:solidFill>
                <a:srgbClr val="FFFFFF"/>
              </a:solidFill>
              <a:latin typeface="Arial"/>
              <a:ea typeface="ＭＳ Ｐゴシック"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algn="r" rtl="0" fontAlgn="base">
              <a:spcBef>
                <a:spcPct val="0"/>
              </a:spcBef>
              <a:spcAft>
                <a:spcPct val="0"/>
              </a:spcAft>
            </a:pPr>
            <a:fld id="{F2DE202C-7091-432D-BEE0-7EF1FB3AA82A}" type="slidenum">
              <a:rPr lang="ja-JP" altLang="en-US" sz="1400" kern="1200">
                <a:solidFill>
                  <a:srgbClr val="FFFFFF"/>
                </a:solidFill>
                <a:latin typeface="Arial"/>
                <a:ea typeface="ＭＳ Ｐゴシック" charset="-128"/>
                <a:cs typeface="+mn-cs"/>
              </a:rPr>
              <a:pPr algn="r" rtl="0" fontAlgn="base">
                <a:spcBef>
                  <a:spcPct val="0"/>
                </a:spcBef>
                <a:spcAft>
                  <a:spcPct val="0"/>
                </a:spcAft>
              </a:pPr>
              <a:t>‹#›</a:t>
            </a:fld>
            <a:endParaRPr lang="ja-JP" altLang="en-US" sz="1400" kern="1200">
              <a:solidFill>
                <a:srgbClr val="FFFFFF"/>
              </a:solidFill>
              <a:latin typeface="Arial"/>
              <a:ea typeface="ＭＳ Ｐゴシック" charset="-128"/>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lvl1pPr>
              <a:defRPr/>
            </a:lvl1pPr>
          </a:lstStyle>
          <a:p>
            <a:pPr algn="l" rtl="0" fontAlgn="base">
              <a:spcBef>
                <a:spcPct val="0"/>
              </a:spcBef>
              <a:spcAft>
                <a:spcPct val="0"/>
              </a:spcAft>
            </a:pPr>
            <a:endParaRPr lang="ja-JP" altLang="en-US" sz="1400" kern="1200">
              <a:solidFill>
                <a:srgbClr val="FFFFFF"/>
              </a:solidFill>
              <a:latin typeface="Arial"/>
              <a:ea typeface="ＭＳ Ｐゴシック" charset="-128"/>
              <a:cs typeface="+mn-cs"/>
            </a:endParaRPr>
          </a:p>
        </p:txBody>
      </p:sp>
      <p:sp>
        <p:nvSpPr>
          <p:cNvPr id="6" name="フッター プレースホルダ 5"/>
          <p:cNvSpPr>
            <a:spLocks noGrp="1"/>
          </p:cNvSpPr>
          <p:nvPr>
            <p:ph type="ftr" sz="quarter" idx="11"/>
          </p:nvPr>
        </p:nvSpPr>
        <p:spPr/>
        <p:txBody>
          <a:bodyPr/>
          <a:lstStyle>
            <a:lvl1pPr>
              <a:defRPr/>
            </a:lvl1pPr>
          </a:lstStyle>
          <a:p>
            <a:pPr algn="ctr" rtl="0" fontAlgn="base">
              <a:spcBef>
                <a:spcPct val="0"/>
              </a:spcBef>
              <a:spcAft>
                <a:spcPct val="0"/>
              </a:spcAft>
            </a:pPr>
            <a:endParaRPr lang="ja-JP" altLang="en-US" sz="1400" kern="1200">
              <a:solidFill>
                <a:srgbClr val="FFFFFF"/>
              </a:solidFill>
              <a:latin typeface="Arial"/>
              <a:ea typeface="ＭＳ Ｐゴシック" charset="-128"/>
              <a:cs typeface="+mn-cs"/>
            </a:endParaRPr>
          </a:p>
        </p:txBody>
      </p:sp>
      <p:sp>
        <p:nvSpPr>
          <p:cNvPr id="7" name="スライド番号プレースホルダ 6"/>
          <p:cNvSpPr>
            <a:spLocks noGrp="1"/>
          </p:cNvSpPr>
          <p:nvPr>
            <p:ph type="sldNum" sz="quarter" idx="12"/>
          </p:nvPr>
        </p:nvSpPr>
        <p:spPr/>
        <p:txBody>
          <a:bodyPr/>
          <a:lstStyle>
            <a:lvl1pPr>
              <a:defRPr/>
            </a:lvl1pPr>
          </a:lstStyle>
          <a:p>
            <a:pPr algn="r" rtl="0" fontAlgn="base">
              <a:spcBef>
                <a:spcPct val="0"/>
              </a:spcBef>
              <a:spcAft>
                <a:spcPct val="0"/>
              </a:spcAft>
            </a:pPr>
            <a:fld id="{F3FA5D5A-D458-4D6B-8319-1C455D413CB1}" type="slidenum">
              <a:rPr lang="ja-JP" altLang="en-US" sz="1400" kern="1200">
                <a:solidFill>
                  <a:srgbClr val="FFFFFF"/>
                </a:solidFill>
                <a:latin typeface="Arial"/>
                <a:ea typeface="ＭＳ Ｐゴシック" charset="-128"/>
                <a:cs typeface="+mn-cs"/>
              </a:rPr>
              <a:pPr algn="r" rtl="0" fontAlgn="base">
                <a:spcBef>
                  <a:spcPct val="0"/>
                </a:spcBef>
                <a:spcAft>
                  <a:spcPct val="0"/>
                </a:spcAft>
              </a:pPr>
              <a:t>‹#›</a:t>
            </a:fld>
            <a:endParaRPr lang="ja-JP" altLang="en-US" sz="1400" kern="1200">
              <a:solidFill>
                <a:srgbClr val="FFFFFF"/>
              </a:solidFill>
              <a:latin typeface="Arial"/>
              <a:ea typeface="ＭＳ Ｐゴシック" charset="-128"/>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lvl1pPr>
              <a:defRPr/>
            </a:lvl1pPr>
          </a:lstStyle>
          <a:p>
            <a:pPr algn="l" rtl="0" fontAlgn="base">
              <a:spcBef>
                <a:spcPct val="0"/>
              </a:spcBef>
              <a:spcAft>
                <a:spcPct val="0"/>
              </a:spcAft>
            </a:pPr>
            <a:endParaRPr lang="ja-JP" altLang="en-US" sz="1400" kern="1200">
              <a:solidFill>
                <a:srgbClr val="FFFFFF"/>
              </a:solidFill>
              <a:latin typeface="Arial"/>
              <a:ea typeface="ＭＳ Ｐゴシック" charset="-128"/>
              <a:cs typeface="+mn-cs"/>
            </a:endParaRPr>
          </a:p>
        </p:txBody>
      </p:sp>
      <p:sp>
        <p:nvSpPr>
          <p:cNvPr id="8" name="フッター プレースホルダ 7"/>
          <p:cNvSpPr>
            <a:spLocks noGrp="1"/>
          </p:cNvSpPr>
          <p:nvPr>
            <p:ph type="ftr" sz="quarter" idx="11"/>
          </p:nvPr>
        </p:nvSpPr>
        <p:spPr/>
        <p:txBody>
          <a:bodyPr/>
          <a:lstStyle>
            <a:lvl1pPr>
              <a:defRPr/>
            </a:lvl1pPr>
          </a:lstStyle>
          <a:p>
            <a:pPr algn="ctr" rtl="0" fontAlgn="base">
              <a:spcBef>
                <a:spcPct val="0"/>
              </a:spcBef>
              <a:spcAft>
                <a:spcPct val="0"/>
              </a:spcAft>
            </a:pPr>
            <a:endParaRPr lang="ja-JP" altLang="en-US" sz="1400" kern="1200">
              <a:solidFill>
                <a:srgbClr val="FFFFFF"/>
              </a:solidFill>
              <a:latin typeface="Arial"/>
              <a:ea typeface="ＭＳ Ｐゴシック" charset="-128"/>
              <a:cs typeface="+mn-cs"/>
            </a:endParaRPr>
          </a:p>
        </p:txBody>
      </p:sp>
      <p:sp>
        <p:nvSpPr>
          <p:cNvPr id="9" name="スライド番号プレースホルダ 8"/>
          <p:cNvSpPr>
            <a:spLocks noGrp="1"/>
          </p:cNvSpPr>
          <p:nvPr>
            <p:ph type="sldNum" sz="quarter" idx="12"/>
          </p:nvPr>
        </p:nvSpPr>
        <p:spPr/>
        <p:txBody>
          <a:bodyPr/>
          <a:lstStyle>
            <a:lvl1pPr>
              <a:defRPr/>
            </a:lvl1pPr>
          </a:lstStyle>
          <a:p>
            <a:pPr algn="r" rtl="0" fontAlgn="base">
              <a:spcBef>
                <a:spcPct val="0"/>
              </a:spcBef>
              <a:spcAft>
                <a:spcPct val="0"/>
              </a:spcAft>
            </a:pPr>
            <a:fld id="{79A20AD7-C85D-47C4-ABA1-93FAFE46A2DA}" type="slidenum">
              <a:rPr lang="ja-JP" altLang="en-US" sz="1400" kern="1200">
                <a:solidFill>
                  <a:srgbClr val="FFFFFF"/>
                </a:solidFill>
                <a:latin typeface="Arial"/>
                <a:ea typeface="ＭＳ Ｐゴシック" charset="-128"/>
                <a:cs typeface="+mn-cs"/>
              </a:rPr>
              <a:pPr algn="r" rtl="0" fontAlgn="base">
                <a:spcBef>
                  <a:spcPct val="0"/>
                </a:spcBef>
                <a:spcAft>
                  <a:spcPct val="0"/>
                </a:spcAft>
              </a:pPr>
              <a:t>‹#›</a:t>
            </a:fld>
            <a:endParaRPr lang="ja-JP" altLang="en-US" sz="1400" kern="1200">
              <a:solidFill>
                <a:srgbClr val="FFFFFF"/>
              </a:solidFill>
              <a:latin typeface="Arial"/>
              <a:ea typeface="ＭＳ Ｐゴシック" charset="-128"/>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C1B30546-A2FC-4592-8587-734633A7DD9B}" type="slidenum">
              <a:rPr lang="en-US" altLang="ja-JP"/>
              <a:pPr/>
              <a:t>‹#›</a:t>
            </a:fld>
            <a:endParaRPr lang="en-US" altLang="ja-JP"/>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lvl1pPr>
              <a:defRPr/>
            </a:lvl1pPr>
          </a:lstStyle>
          <a:p>
            <a:pPr algn="l" rtl="0" fontAlgn="base">
              <a:spcBef>
                <a:spcPct val="0"/>
              </a:spcBef>
              <a:spcAft>
                <a:spcPct val="0"/>
              </a:spcAft>
            </a:pPr>
            <a:endParaRPr lang="ja-JP" altLang="en-US" sz="1400" kern="1200">
              <a:solidFill>
                <a:srgbClr val="FFFFFF"/>
              </a:solidFill>
              <a:latin typeface="Arial"/>
              <a:ea typeface="ＭＳ Ｐゴシック" charset="-128"/>
              <a:cs typeface="+mn-cs"/>
            </a:endParaRPr>
          </a:p>
        </p:txBody>
      </p:sp>
      <p:sp>
        <p:nvSpPr>
          <p:cNvPr id="4" name="フッター プレースホルダ 3"/>
          <p:cNvSpPr>
            <a:spLocks noGrp="1"/>
          </p:cNvSpPr>
          <p:nvPr>
            <p:ph type="ftr" sz="quarter" idx="11"/>
          </p:nvPr>
        </p:nvSpPr>
        <p:spPr/>
        <p:txBody>
          <a:bodyPr/>
          <a:lstStyle>
            <a:lvl1pPr>
              <a:defRPr/>
            </a:lvl1pPr>
          </a:lstStyle>
          <a:p>
            <a:pPr algn="ctr" rtl="0" fontAlgn="base">
              <a:spcBef>
                <a:spcPct val="0"/>
              </a:spcBef>
              <a:spcAft>
                <a:spcPct val="0"/>
              </a:spcAft>
            </a:pPr>
            <a:endParaRPr lang="ja-JP" altLang="en-US" sz="1400" kern="1200">
              <a:solidFill>
                <a:srgbClr val="FFFFFF"/>
              </a:solidFill>
              <a:latin typeface="Arial"/>
              <a:ea typeface="ＭＳ Ｐゴシック" charset="-128"/>
              <a:cs typeface="+mn-cs"/>
            </a:endParaRPr>
          </a:p>
        </p:txBody>
      </p:sp>
      <p:sp>
        <p:nvSpPr>
          <p:cNvPr id="5" name="スライド番号プレースホルダ 4"/>
          <p:cNvSpPr>
            <a:spLocks noGrp="1"/>
          </p:cNvSpPr>
          <p:nvPr>
            <p:ph type="sldNum" sz="quarter" idx="12"/>
          </p:nvPr>
        </p:nvSpPr>
        <p:spPr/>
        <p:txBody>
          <a:bodyPr/>
          <a:lstStyle>
            <a:lvl1pPr>
              <a:defRPr/>
            </a:lvl1pPr>
          </a:lstStyle>
          <a:p>
            <a:pPr algn="r" rtl="0" fontAlgn="base">
              <a:spcBef>
                <a:spcPct val="0"/>
              </a:spcBef>
              <a:spcAft>
                <a:spcPct val="0"/>
              </a:spcAft>
            </a:pPr>
            <a:fld id="{8BC73D03-993D-47A1-A552-9FA9F260D3C2}" type="slidenum">
              <a:rPr lang="ja-JP" altLang="en-US" sz="1400" kern="1200">
                <a:solidFill>
                  <a:srgbClr val="FFFFFF"/>
                </a:solidFill>
                <a:latin typeface="Arial"/>
                <a:ea typeface="ＭＳ Ｐゴシック" charset="-128"/>
                <a:cs typeface="+mn-cs"/>
              </a:rPr>
              <a:pPr algn="r" rtl="0" fontAlgn="base">
                <a:spcBef>
                  <a:spcPct val="0"/>
                </a:spcBef>
                <a:spcAft>
                  <a:spcPct val="0"/>
                </a:spcAft>
              </a:pPr>
              <a:t>‹#›</a:t>
            </a:fld>
            <a:endParaRPr lang="ja-JP" altLang="en-US" sz="1400" kern="1200">
              <a:solidFill>
                <a:srgbClr val="FFFFFF"/>
              </a:solidFill>
              <a:latin typeface="Arial"/>
              <a:ea typeface="ＭＳ Ｐゴシック" charset="-128"/>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pPr algn="l" rtl="0" fontAlgn="base">
              <a:spcBef>
                <a:spcPct val="0"/>
              </a:spcBef>
              <a:spcAft>
                <a:spcPct val="0"/>
              </a:spcAft>
            </a:pPr>
            <a:endParaRPr lang="ja-JP" altLang="en-US" sz="1400" kern="1200">
              <a:solidFill>
                <a:srgbClr val="FFFFFF"/>
              </a:solidFill>
              <a:latin typeface="Arial"/>
              <a:ea typeface="ＭＳ Ｐゴシック" charset="-128"/>
              <a:cs typeface="+mn-cs"/>
            </a:endParaRPr>
          </a:p>
        </p:txBody>
      </p:sp>
      <p:sp>
        <p:nvSpPr>
          <p:cNvPr id="3" name="フッター プレースホルダ 2"/>
          <p:cNvSpPr>
            <a:spLocks noGrp="1"/>
          </p:cNvSpPr>
          <p:nvPr>
            <p:ph type="ftr" sz="quarter" idx="11"/>
          </p:nvPr>
        </p:nvSpPr>
        <p:spPr/>
        <p:txBody>
          <a:bodyPr/>
          <a:lstStyle>
            <a:lvl1pPr>
              <a:defRPr/>
            </a:lvl1pPr>
          </a:lstStyle>
          <a:p>
            <a:pPr algn="ctr" rtl="0" fontAlgn="base">
              <a:spcBef>
                <a:spcPct val="0"/>
              </a:spcBef>
              <a:spcAft>
                <a:spcPct val="0"/>
              </a:spcAft>
            </a:pPr>
            <a:endParaRPr lang="ja-JP" altLang="en-US" sz="1400" kern="1200">
              <a:solidFill>
                <a:srgbClr val="FFFFFF"/>
              </a:solidFill>
              <a:latin typeface="Arial"/>
              <a:ea typeface="ＭＳ Ｐゴシック" charset="-128"/>
              <a:cs typeface="+mn-cs"/>
            </a:endParaRPr>
          </a:p>
        </p:txBody>
      </p:sp>
      <p:sp>
        <p:nvSpPr>
          <p:cNvPr id="4" name="スライド番号プレースホルダ 3"/>
          <p:cNvSpPr>
            <a:spLocks noGrp="1"/>
          </p:cNvSpPr>
          <p:nvPr>
            <p:ph type="sldNum" sz="quarter" idx="12"/>
          </p:nvPr>
        </p:nvSpPr>
        <p:spPr/>
        <p:txBody>
          <a:bodyPr/>
          <a:lstStyle>
            <a:lvl1pPr>
              <a:defRPr/>
            </a:lvl1pPr>
          </a:lstStyle>
          <a:p>
            <a:pPr algn="r" rtl="0" fontAlgn="base">
              <a:spcBef>
                <a:spcPct val="0"/>
              </a:spcBef>
              <a:spcAft>
                <a:spcPct val="0"/>
              </a:spcAft>
            </a:pPr>
            <a:fld id="{83CE3E1B-5E83-4BB8-AF2A-9940F5D2E6C7}" type="slidenum">
              <a:rPr lang="ja-JP" altLang="en-US" sz="1400" kern="1200">
                <a:solidFill>
                  <a:srgbClr val="FFFFFF"/>
                </a:solidFill>
                <a:latin typeface="Arial"/>
                <a:ea typeface="ＭＳ Ｐゴシック" charset="-128"/>
                <a:cs typeface="+mn-cs"/>
              </a:rPr>
              <a:pPr algn="r" rtl="0" fontAlgn="base">
                <a:spcBef>
                  <a:spcPct val="0"/>
                </a:spcBef>
                <a:spcAft>
                  <a:spcPct val="0"/>
                </a:spcAft>
              </a:pPr>
              <a:t>‹#›</a:t>
            </a:fld>
            <a:endParaRPr lang="ja-JP" altLang="en-US" sz="1400" kern="1200">
              <a:solidFill>
                <a:srgbClr val="FFFFFF"/>
              </a:solidFill>
              <a:latin typeface="Arial"/>
              <a:ea typeface="ＭＳ Ｐゴシック" charset="-128"/>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pPr algn="l" rtl="0" fontAlgn="base">
              <a:spcBef>
                <a:spcPct val="0"/>
              </a:spcBef>
              <a:spcAft>
                <a:spcPct val="0"/>
              </a:spcAft>
            </a:pPr>
            <a:endParaRPr lang="ja-JP" altLang="en-US" sz="1400" kern="1200">
              <a:solidFill>
                <a:srgbClr val="FFFFFF"/>
              </a:solidFill>
              <a:latin typeface="Arial"/>
              <a:ea typeface="ＭＳ Ｐゴシック" charset="-128"/>
              <a:cs typeface="+mn-cs"/>
            </a:endParaRPr>
          </a:p>
        </p:txBody>
      </p:sp>
      <p:sp>
        <p:nvSpPr>
          <p:cNvPr id="6" name="フッター プレースホルダ 5"/>
          <p:cNvSpPr>
            <a:spLocks noGrp="1"/>
          </p:cNvSpPr>
          <p:nvPr>
            <p:ph type="ftr" sz="quarter" idx="11"/>
          </p:nvPr>
        </p:nvSpPr>
        <p:spPr/>
        <p:txBody>
          <a:bodyPr/>
          <a:lstStyle>
            <a:lvl1pPr>
              <a:defRPr/>
            </a:lvl1pPr>
          </a:lstStyle>
          <a:p>
            <a:pPr algn="ctr" rtl="0" fontAlgn="base">
              <a:spcBef>
                <a:spcPct val="0"/>
              </a:spcBef>
              <a:spcAft>
                <a:spcPct val="0"/>
              </a:spcAft>
            </a:pPr>
            <a:endParaRPr lang="ja-JP" altLang="en-US" sz="1400" kern="1200">
              <a:solidFill>
                <a:srgbClr val="FFFFFF"/>
              </a:solidFill>
              <a:latin typeface="Arial"/>
              <a:ea typeface="ＭＳ Ｐゴシック" charset="-128"/>
              <a:cs typeface="+mn-cs"/>
            </a:endParaRPr>
          </a:p>
        </p:txBody>
      </p:sp>
      <p:sp>
        <p:nvSpPr>
          <p:cNvPr id="7" name="スライド番号プレースホルダ 6"/>
          <p:cNvSpPr>
            <a:spLocks noGrp="1"/>
          </p:cNvSpPr>
          <p:nvPr>
            <p:ph type="sldNum" sz="quarter" idx="12"/>
          </p:nvPr>
        </p:nvSpPr>
        <p:spPr/>
        <p:txBody>
          <a:bodyPr/>
          <a:lstStyle>
            <a:lvl1pPr>
              <a:defRPr/>
            </a:lvl1pPr>
          </a:lstStyle>
          <a:p>
            <a:pPr algn="r" rtl="0" fontAlgn="base">
              <a:spcBef>
                <a:spcPct val="0"/>
              </a:spcBef>
              <a:spcAft>
                <a:spcPct val="0"/>
              </a:spcAft>
            </a:pPr>
            <a:fld id="{DF80A1D2-78C8-4F14-B3BF-4E2EB6A52CE6}" type="slidenum">
              <a:rPr lang="ja-JP" altLang="en-US" sz="1400" kern="1200">
                <a:solidFill>
                  <a:srgbClr val="FFFFFF"/>
                </a:solidFill>
                <a:latin typeface="Arial"/>
                <a:ea typeface="ＭＳ Ｐゴシック" charset="-128"/>
                <a:cs typeface="+mn-cs"/>
              </a:rPr>
              <a:pPr algn="r" rtl="0" fontAlgn="base">
                <a:spcBef>
                  <a:spcPct val="0"/>
                </a:spcBef>
                <a:spcAft>
                  <a:spcPct val="0"/>
                </a:spcAft>
              </a:pPr>
              <a:t>‹#›</a:t>
            </a:fld>
            <a:endParaRPr lang="ja-JP" altLang="en-US" sz="1400" kern="1200">
              <a:solidFill>
                <a:srgbClr val="FFFFFF"/>
              </a:solidFill>
              <a:latin typeface="Arial"/>
              <a:ea typeface="ＭＳ Ｐゴシック" charset="-128"/>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pPr algn="l" rtl="0" fontAlgn="base">
              <a:spcBef>
                <a:spcPct val="0"/>
              </a:spcBef>
              <a:spcAft>
                <a:spcPct val="0"/>
              </a:spcAft>
            </a:pPr>
            <a:endParaRPr lang="ja-JP" altLang="en-US" sz="1400" kern="1200">
              <a:solidFill>
                <a:srgbClr val="FFFFFF"/>
              </a:solidFill>
              <a:latin typeface="Arial"/>
              <a:ea typeface="ＭＳ Ｐゴシック" charset="-128"/>
              <a:cs typeface="+mn-cs"/>
            </a:endParaRPr>
          </a:p>
        </p:txBody>
      </p:sp>
      <p:sp>
        <p:nvSpPr>
          <p:cNvPr id="6" name="フッター プレースホルダ 5"/>
          <p:cNvSpPr>
            <a:spLocks noGrp="1"/>
          </p:cNvSpPr>
          <p:nvPr>
            <p:ph type="ftr" sz="quarter" idx="11"/>
          </p:nvPr>
        </p:nvSpPr>
        <p:spPr/>
        <p:txBody>
          <a:bodyPr/>
          <a:lstStyle>
            <a:lvl1pPr>
              <a:defRPr/>
            </a:lvl1pPr>
          </a:lstStyle>
          <a:p>
            <a:pPr algn="ctr" rtl="0" fontAlgn="base">
              <a:spcBef>
                <a:spcPct val="0"/>
              </a:spcBef>
              <a:spcAft>
                <a:spcPct val="0"/>
              </a:spcAft>
            </a:pPr>
            <a:endParaRPr lang="ja-JP" altLang="en-US" sz="1400" kern="1200">
              <a:solidFill>
                <a:srgbClr val="FFFFFF"/>
              </a:solidFill>
              <a:latin typeface="Arial"/>
              <a:ea typeface="ＭＳ Ｐゴシック" charset="-128"/>
              <a:cs typeface="+mn-cs"/>
            </a:endParaRPr>
          </a:p>
        </p:txBody>
      </p:sp>
      <p:sp>
        <p:nvSpPr>
          <p:cNvPr id="7" name="スライド番号プレースホルダ 6"/>
          <p:cNvSpPr>
            <a:spLocks noGrp="1"/>
          </p:cNvSpPr>
          <p:nvPr>
            <p:ph type="sldNum" sz="quarter" idx="12"/>
          </p:nvPr>
        </p:nvSpPr>
        <p:spPr/>
        <p:txBody>
          <a:bodyPr/>
          <a:lstStyle>
            <a:lvl1pPr>
              <a:defRPr/>
            </a:lvl1pPr>
          </a:lstStyle>
          <a:p>
            <a:pPr algn="r" rtl="0" fontAlgn="base">
              <a:spcBef>
                <a:spcPct val="0"/>
              </a:spcBef>
              <a:spcAft>
                <a:spcPct val="0"/>
              </a:spcAft>
            </a:pPr>
            <a:fld id="{4DB27690-7443-41D4-BC7D-1B371E860BE1}" type="slidenum">
              <a:rPr lang="ja-JP" altLang="en-US" sz="1400" kern="1200">
                <a:solidFill>
                  <a:srgbClr val="FFFFFF"/>
                </a:solidFill>
                <a:latin typeface="Arial"/>
                <a:ea typeface="ＭＳ Ｐゴシック" charset="-128"/>
                <a:cs typeface="+mn-cs"/>
              </a:rPr>
              <a:pPr algn="r" rtl="0" fontAlgn="base">
                <a:spcBef>
                  <a:spcPct val="0"/>
                </a:spcBef>
                <a:spcAft>
                  <a:spcPct val="0"/>
                </a:spcAft>
              </a:pPr>
              <a:t>‹#›</a:t>
            </a:fld>
            <a:endParaRPr lang="ja-JP" altLang="en-US" sz="1400" kern="1200">
              <a:solidFill>
                <a:srgbClr val="FFFFFF"/>
              </a:solidFill>
              <a:latin typeface="Arial"/>
              <a:ea typeface="ＭＳ Ｐゴシック" charset="-128"/>
              <a:cs typeface="+mn-c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lgn="l" rtl="0" fontAlgn="base">
              <a:spcBef>
                <a:spcPct val="0"/>
              </a:spcBef>
              <a:spcAft>
                <a:spcPct val="0"/>
              </a:spcAft>
            </a:pPr>
            <a:endParaRPr lang="ja-JP" altLang="en-US" sz="1400" kern="1200">
              <a:solidFill>
                <a:srgbClr val="FFFFFF"/>
              </a:solidFill>
              <a:latin typeface="Arial"/>
              <a:ea typeface="ＭＳ Ｐゴシック" charset="-128"/>
              <a:cs typeface="+mn-cs"/>
            </a:endParaRPr>
          </a:p>
        </p:txBody>
      </p:sp>
      <p:sp>
        <p:nvSpPr>
          <p:cNvPr id="5" name="フッター プレースホルダ 4"/>
          <p:cNvSpPr>
            <a:spLocks noGrp="1"/>
          </p:cNvSpPr>
          <p:nvPr>
            <p:ph type="ftr" sz="quarter" idx="11"/>
          </p:nvPr>
        </p:nvSpPr>
        <p:spPr/>
        <p:txBody>
          <a:bodyPr/>
          <a:lstStyle>
            <a:lvl1pPr>
              <a:defRPr/>
            </a:lvl1pPr>
          </a:lstStyle>
          <a:p>
            <a:pPr algn="ctr" rtl="0" fontAlgn="base">
              <a:spcBef>
                <a:spcPct val="0"/>
              </a:spcBef>
              <a:spcAft>
                <a:spcPct val="0"/>
              </a:spcAft>
            </a:pPr>
            <a:endParaRPr lang="ja-JP" altLang="en-US" sz="1400" kern="1200">
              <a:solidFill>
                <a:srgbClr val="FFFFFF"/>
              </a:solidFill>
              <a:latin typeface="Arial"/>
              <a:ea typeface="ＭＳ Ｐゴシック"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algn="r" rtl="0" fontAlgn="base">
              <a:spcBef>
                <a:spcPct val="0"/>
              </a:spcBef>
              <a:spcAft>
                <a:spcPct val="0"/>
              </a:spcAft>
            </a:pPr>
            <a:fld id="{71B9EABD-1CD2-4CDF-897D-609B9FA4F5B7}" type="slidenum">
              <a:rPr lang="ja-JP" altLang="en-US" sz="1400" kern="1200">
                <a:solidFill>
                  <a:srgbClr val="FFFFFF"/>
                </a:solidFill>
                <a:latin typeface="Arial"/>
                <a:ea typeface="ＭＳ Ｐゴシック" charset="-128"/>
                <a:cs typeface="+mn-cs"/>
              </a:rPr>
              <a:pPr algn="r" rtl="0" fontAlgn="base">
                <a:spcBef>
                  <a:spcPct val="0"/>
                </a:spcBef>
                <a:spcAft>
                  <a:spcPct val="0"/>
                </a:spcAft>
              </a:pPr>
              <a:t>‹#›</a:t>
            </a:fld>
            <a:endParaRPr lang="ja-JP" altLang="en-US" sz="1400" kern="1200">
              <a:solidFill>
                <a:srgbClr val="FFFFFF"/>
              </a:solidFill>
              <a:latin typeface="Arial"/>
              <a:ea typeface="ＭＳ Ｐゴシック" charset="-128"/>
              <a:cs typeface="+mn-c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800100"/>
            <a:ext cx="1943100" cy="52959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85800" y="800100"/>
            <a:ext cx="5676900" cy="52959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lgn="l" rtl="0" fontAlgn="base">
              <a:spcBef>
                <a:spcPct val="0"/>
              </a:spcBef>
              <a:spcAft>
                <a:spcPct val="0"/>
              </a:spcAft>
            </a:pPr>
            <a:endParaRPr lang="ja-JP" altLang="en-US" sz="1400" kern="1200">
              <a:solidFill>
                <a:srgbClr val="FFFFFF"/>
              </a:solidFill>
              <a:latin typeface="Arial"/>
              <a:ea typeface="ＭＳ Ｐゴシック" charset="-128"/>
              <a:cs typeface="+mn-cs"/>
            </a:endParaRPr>
          </a:p>
        </p:txBody>
      </p:sp>
      <p:sp>
        <p:nvSpPr>
          <p:cNvPr id="5" name="フッター プレースホルダ 4"/>
          <p:cNvSpPr>
            <a:spLocks noGrp="1"/>
          </p:cNvSpPr>
          <p:nvPr>
            <p:ph type="ftr" sz="quarter" idx="11"/>
          </p:nvPr>
        </p:nvSpPr>
        <p:spPr/>
        <p:txBody>
          <a:bodyPr/>
          <a:lstStyle>
            <a:lvl1pPr>
              <a:defRPr/>
            </a:lvl1pPr>
          </a:lstStyle>
          <a:p>
            <a:pPr algn="ctr" rtl="0" fontAlgn="base">
              <a:spcBef>
                <a:spcPct val="0"/>
              </a:spcBef>
              <a:spcAft>
                <a:spcPct val="0"/>
              </a:spcAft>
            </a:pPr>
            <a:endParaRPr lang="ja-JP" altLang="en-US" sz="1400" kern="1200">
              <a:solidFill>
                <a:srgbClr val="FFFFFF"/>
              </a:solidFill>
              <a:latin typeface="Arial"/>
              <a:ea typeface="ＭＳ Ｐゴシック"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algn="r" rtl="0" fontAlgn="base">
              <a:spcBef>
                <a:spcPct val="0"/>
              </a:spcBef>
              <a:spcAft>
                <a:spcPct val="0"/>
              </a:spcAft>
            </a:pPr>
            <a:fld id="{4FCD53CD-F927-4B74-AF1B-798C8EE73AD8}" type="slidenum">
              <a:rPr lang="ja-JP" altLang="en-US" sz="1400" kern="1200">
                <a:solidFill>
                  <a:srgbClr val="FFFFFF"/>
                </a:solidFill>
                <a:latin typeface="Arial"/>
                <a:ea typeface="ＭＳ Ｐゴシック" charset="-128"/>
                <a:cs typeface="+mn-cs"/>
              </a:rPr>
              <a:pPr algn="r" rtl="0" fontAlgn="base">
                <a:spcBef>
                  <a:spcPct val="0"/>
                </a:spcBef>
                <a:spcAft>
                  <a:spcPct val="0"/>
                </a:spcAft>
              </a:pPr>
              <a:t>‹#›</a:t>
            </a:fld>
            <a:endParaRPr lang="ja-JP" altLang="en-US" sz="1400" kern="1200">
              <a:solidFill>
                <a:srgbClr val="FFFFFF"/>
              </a:solidFill>
              <a:latin typeface="Arial"/>
              <a:ea typeface="ＭＳ Ｐゴシック" charset="-128"/>
              <a:cs typeface="+mn-c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タイトル&amp;箇条書き">
    <p:spTree>
      <p:nvGrpSpPr>
        <p:cNvPr id="1" name=""/>
        <p:cNvGrpSpPr/>
        <p:nvPr/>
      </p:nvGrpSpPr>
      <p:grpSpPr>
        <a:xfrm>
          <a:off x="0" y="0"/>
          <a:ext cx="0" cy="0"/>
          <a:chOff x="0" y="0"/>
          <a:chExt cx="0" cy="0"/>
        </a:xfrm>
      </p:grpSpPr>
      <p:sp>
        <p:nvSpPr>
          <p:cNvPr id="14" name="Shape 14"/>
          <p:cNvSpPr>
            <a:spLocks noGrp="1"/>
          </p:cNvSpPr>
          <p:nvPr>
            <p:ph type="title"/>
          </p:nvPr>
        </p:nvSpPr>
        <p:spPr>
          <a:prstGeom prst="rect">
            <a:avLst/>
          </a:prstGeom>
        </p:spPr>
        <p:txBody>
          <a:bodyPr/>
          <a:lstStyle/>
          <a:p>
            <a:pPr lvl="0">
              <a:defRPr sz="1800"/>
            </a:pPr>
            <a:r>
              <a:rPr sz="5625"/>
              <a:t>タイトルテキスト</a:t>
            </a:r>
          </a:p>
        </p:txBody>
      </p:sp>
      <p:sp>
        <p:nvSpPr>
          <p:cNvPr id="15" name="Shape 15"/>
          <p:cNvSpPr>
            <a:spLocks noGrp="1"/>
          </p:cNvSpPr>
          <p:nvPr>
            <p:ph type="body" idx="1"/>
          </p:nvPr>
        </p:nvSpPr>
        <p:spPr>
          <a:prstGeom prst="rect">
            <a:avLst/>
          </a:prstGeom>
        </p:spPr>
        <p:txBody>
          <a:bodyPr/>
          <a:lstStyle>
            <a:lvl2pPr>
              <a:buChar char="-"/>
            </a:lvl2pPr>
          </a:lstStyle>
          <a:p>
            <a:pPr lvl="0">
              <a:defRPr sz="1800"/>
            </a:pPr>
            <a:r>
              <a:rPr sz="2531"/>
              <a:t>本文レベル1</a:t>
            </a:r>
          </a:p>
          <a:p>
            <a:pPr lvl="1">
              <a:defRPr sz="1800"/>
            </a:pPr>
            <a:r>
              <a:rPr sz="2531"/>
              <a:t>本文レベル2</a:t>
            </a:r>
          </a:p>
          <a:p>
            <a:pPr lvl="2">
              <a:defRPr sz="1800"/>
            </a:pPr>
            <a:r>
              <a:rPr sz="2531"/>
              <a:t>本文レベル3</a:t>
            </a:r>
          </a:p>
          <a:p>
            <a:pPr lvl="3">
              <a:defRPr sz="1800"/>
            </a:pPr>
            <a:r>
              <a:rPr sz="2531"/>
              <a:t>本文レベル4</a:t>
            </a:r>
          </a:p>
          <a:p>
            <a:pPr lvl="4">
              <a:defRPr sz="1800"/>
            </a:pPr>
            <a:r>
              <a:rPr sz="2531"/>
              <a:t>本文レベル 5</a:t>
            </a:r>
          </a:p>
        </p:txBody>
      </p:sp>
      <p:sp>
        <p:nvSpPr>
          <p:cNvPr id="16" name="Shape 16"/>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623025493"/>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grpSp>
        <p:nvGrpSpPr>
          <p:cNvPr id="2" name="Group 50"/>
          <p:cNvGrpSpPr>
            <a:grpSpLocks/>
          </p:cNvGrpSpPr>
          <p:nvPr/>
        </p:nvGrpSpPr>
        <p:grpSpPr bwMode="auto">
          <a:xfrm>
            <a:off x="0" y="-14288"/>
            <a:ext cx="9155113" cy="6884988"/>
            <a:chOff x="0" y="-9"/>
            <a:chExt cx="5767" cy="4337"/>
          </a:xfrm>
        </p:grpSpPr>
        <p:sp>
          <p:nvSpPr>
            <p:cNvPr id="5" name="Freeform 4"/>
            <p:cNvSpPr>
              <a:spLocks/>
            </p:cNvSpPr>
            <p:nvPr/>
          </p:nvSpPr>
          <p:spPr bwMode="hidden">
            <a:xfrm>
              <a:off x="1632" y="-5"/>
              <a:ext cx="1737" cy="4333"/>
            </a:xfrm>
            <a:custGeom>
              <a:avLst/>
              <a:gdLst/>
              <a:ahLst/>
              <a:cxnLst>
                <a:cxn ang="0">
                  <a:pos x="494" y="4309"/>
                </a:cxn>
                <a:cxn ang="0">
                  <a:pos x="1737" y="4320"/>
                </a:cxn>
                <a:cxn ang="0">
                  <a:pos x="524" y="0"/>
                </a:cxn>
                <a:cxn ang="0">
                  <a:pos x="0" y="7"/>
                </a:cxn>
                <a:cxn ang="0">
                  <a:pos x="494" y="4309"/>
                </a:cxn>
              </a:cxnLst>
              <a:rect l="0" t="0" r="r" b="b"/>
              <a:pathLst>
                <a:path w="1737" h="4320">
                  <a:moveTo>
                    <a:pt x="494" y="4309"/>
                  </a:moveTo>
                  <a:lnTo>
                    <a:pt x="1737" y="4320"/>
                  </a:lnTo>
                  <a:lnTo>
                    <a:pt x="524" y="0"/>
                  </a:lnTo>
                  <a:lnTo>
                    <a:pt x="0" y="7"/>
                  </a:lnTo>
                  <a:lnTo>
                    <a:pt x="494" y="4309"/>
                  </a:lnTo>
                  <a:close/>
                </a:path>
              </a:pathLst>
            </a:custGeom>
            <a:gradFill rotWithShape="0">
              <a:gsLst>
                <a:gs pos="0">
                  <a:schemeClr val="bg1"/>
                </a:gs>
                <a:gs pos="100000">
                  <a:schemeClr val="bg2"/>
                </a:gs>
              </a:gsLst>
              <a:lin ang="1890000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6" name="Freeform 5"/>
            <p:cNvSpPr>
              <a:spLocks/>
            </p:cNvSpPr>
            <p:nvPr/>
          </p:nvSpPr>
          <p:spPr bwMode="hidden">
            <a:xfrm>
              <a:off x="0" y="-7"/>
              <a:ext cx="1737" cy="4329"/>
            </a:xfrm>
            <a:custGeom>
              <a:avLst/>
              <a:gdLst/>
              <a:ahLst/>
              <a:cxnLst>
                <a:cxn ang="0">
                  <a:pos x="494" y="4309"/>
                </a:cxn>
                <a:cxn ang="0">
                  <a:pos x="1737" y="4320"/>
                </a:cxn>
                <a:cxn ang="0">
                  <a:pos x="524" y="0"/>
                </a:cxn>
                <a:cxn ang="0">
                  <a:pos x="0" y="7"/>
                </a:cxn>
                <a:cxn ang="0">
                  <a:pos x="494" y="4309"/>
                </a:cxn>
              </a:cxnLst>
              <a:rect l="0" t="0" r="r" b="b"/>
              <a:pathLst>
                <a:path w="1737" h="4320">
                  <a:moveTo>
                    <a:pt x="494" y="4309"/>
                  </a:moveTo>
                  <a:lnTo>
                    <a:pt x="1737" y="4320"/>
                  </a:lnTo>
                  <a:lnTo>
                    <a:pt x="524" y="0"/>
                  </a:lnTo>
                  <a:lnTo>
                    <a:pt x="0" y="7"/>
                  </a:lnTo>
                  <a:lnTo>
                    <a:pt x="494" y="4309"/>
                  </a:lnTo>
                  <a:close/>
                </a:path>
              </a:pathLst>
            </a:custGeom>
            <a:gradFill rotWithShape="0">
              <a:gsLst>
                <a:gs pos="0">
                  <a:schemeClr val="bg1"/>
                </a:gs>
                <a:gs pos="100000">
                  <a:schemeClr val="bg2"/>
                </a:gs>
              </a:gsLst>
              <a:lin ang="1890000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7" name="Freeform 6"/>
            <p:cNvSpPr>
              <a:spLocks/>
            </p:cNvSpPr>
            <p:nvPr/>
          </p:nvSpPr>
          <p:spPr bwMode="hidden">
            <a:xfrm>
              <a:off x="3744" y="-4"/>
              <a:ext cx="1739" cy="4330"/>
            </a:xfrm>
            <a:custGeom>
              <a:avLst/>
              <a:gdLst/>
              <a:ahLst/>
              <a:cxnLst>
                <a:cxn ang="0">
                  <a:pos x="494" y="4415"/>
                </a:cxn>
                <a:cxn ang="0">
                  <a:pos x="1739" y="4420"/>
                </a:cxn>
                <a:cxn ang="0">
                  <a:pos x="524" y="0"/>
                </a:cxn>
                <a:cxn ang="0">
                  <a:pos x="0" y="7"/>
                </a:cxn>
                <a:cxn ang="0">
                  <a:pos x="494" y="4415"/>
                </a:cxn>
              </a:cxnLst>
              <a:rect l="0" t="0" r="r" b="b"/>
              <a:pathLst>
                <a:path w="1739" h="4420">
                  <a:moveTo>
                    <a:pt x="494" y="4415"/>
                  </a:moveTo>
                  <a:lnTo>
                    <a:pt x="1739" y="4420"/>
                  </a:lnTo>
                  <a:lnTo>
                    <a:pt x="524" y="0"/>
                  </a:lnTo>
                  <a:lnTo>
                    <a:pt x="0" y="7"/>
                  </a:lnTo>
                  <a:lnTo>
                    <a:pt x="494" y="4415"/>
                  </a:lnTo>
                  <a:close/>
                </a:path>
              </a:pathLst>
            </a:custGeom>
            <a:gradFill rotWithShape="0">
              <a:gsLst>
                <a:gs pos="0">
                  <a:schemeClr val="bg1"/>
                </a:gs>
                <a:gs pos="100000">
                  <a:schemeClr val="bg2"/>
                </a:gs>
              </a:gsLst>
              <a:lin ang="1890000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8" name="Freeform 7"/>
            <p:cNvSpPr>
              <a:spLocks/>
            </p:cNvSpPr>
            <p:nvPr/>
          </p:nvSpPr>
          <p:spPr bwMode="hidden">
            <a:xfrm>
              <a:off x="1920" y="-9"/>
              <a:ext cx="2080" cy="4324"/>
            </a:xfrm>
            <a:custGeom>
              <a:avLst/>
              <a:gdLst/>
              <a:ahLst/>
              <a:cxnLst>
                <a:cxn ang="0">
                  <a:pos x="0" y="7"/>
                </a:cxn>
                <a:cxn ang="0">
                  <a:pos x="1870" y="4338"/>
                </a:cxn>
                <a:cxn ang="0">
                  <a:pos x="2080" y="4338"/>
                </a:cxn>
                <a:cxn ang="0">
                  <a:pos x="1033" y="0"/>
                </a:cxn>
                <a:cxn ang="0">
                  <a:pos x="0" y="7"/>
                </a:cxn>
              </a:cxnLst>
              <a:rect l="0" t="0" r="r" b="b"/>
              <a:pathLst>
                <a:path w="2080" h="4338">
                  <a:moveTo>
                    <a:pt x="0" y="7"/>
                  </a:moveTo>
                  <a:lnTo>
                    <a:pt x="1870" y="4338"/>
                  </a:lnTo>
                  <a:lnTo>
                    <a:pt x="2080" y="4338"/>
                  </a:lnTo>
                  <a:lnTo>
                    <a:pt x="1033" y="0"/>
                  </a:lnTo>
                  <a:lnTo>
                    <a:pt x="0" y="7"/>
                  </a:lnTo>
                  <a:close/>
                </a:path>
              </a:pathLst>
            </a:custGeom>
            <a:gradFill rotWithShape="0">
              <a:gsLst>
                <a:gs pos="0">
                  <a:schemeClr val="bg2"/>
                </a:gs>
                <a:gs pos="100000">
                  <a:schemeClr val="bg1"/>
                </a:gs>
              </a:gsLst>
              <a:lin ang="540000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9" name="Freeform 11"/>
            <p:cNvSpPr>
              <a:spLocks/>
            </p:cNvSpPr>
            <p:nvPr/>
          </p:nvSpPr>
          <p:spPr bwMode="hidden">
            <a:xfrm>
              <a:off x="117" y="97"/>
              <a:ext cx="3504" cy="1536"/>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bg2"/>
                </a:gs>
                <a:gs pos="100000">
                  <a:schemeClr val="bg1"/>
                </a:gs>
              </a:gsLst>
              <a:lin ang="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10" name="Freeform 12"/>
            <p:cNvSpPr>
              <a:spLocks/>
            </p:cNvSpPr>
            <p:nvPr/>
          </p:nvSpPr>
          <p:spPr bwMode="hidden">
            <a:xfrm rot="2702961" flipH="1">
              <a:off x="810" y="766"/>
              <a:ext cx="2544" cy="1008"/>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11" name="Freeform 13"/>
            <p:cNvSpPr>
              <a:spLocks/>
            </p:cNvSpPr>
            <p:nvPr/>
          </p:nvSpPr>
          <p:spPr bwMode="hidden">
            <a:xfrm>
              <a:off x="83" y="49"/>
              <a:ext cx="3504" cy="1536"/>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12" name="Freeform 14"/>
            <p:cNvSpPr>
              <a:spLocks/>
            </p:cNvSpPr>
            <p:nvPr/>
          </p:nvSpPr>
          <p:spPr bwMode="hidden">
            <a:xfrm rot="-2895842">
              <a:off x="-984" y="1041"/>
              <a:ext cx="3504" cy="1536"/>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13" name="Freeform 15"/>
            <p:cNvSpPr>
              <a:spLocks/>
            </p:cNvSpPr>
            <p:nvPr/>
          </p:nvSpPr>
          <p:spPr bwMode="hidden">
            <a:xfrm rot="-2305141">
              <a:off x="1331" y="913"/>
              <a:ext cx="3594" cy="1735"/>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14" name="Freeform 16"/>
            <p:cNvSpPr>
              <a:spLocks/>
            </p:cNvSpPr>
            <p:nvPr/>
          </p:nvSpPr>
          <p:spPr bwMode="hidden">
            <a:xfrm rot="2084418" flipH="1">
              <a:off x="1859" y="865"/>
              <a:ext cx="3504" cy="1536"/>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15" name="Freeform 17"/>
            <p:cNvSpPr>
              <a:spLocks/>
            </p:cNvSpPr>
            <p:nvPr/>
          </p:nvSpPr>
          <p:spPr bwMode="hidden">
            <a:xfrm>
              <a:off x="4250" y="-7"/>
              <a:ext cx="1089" cy="2285"/>
            </a:xfrm>
            <a:custGeom>
              <a:avLst/>
              <a:gdLst/>
              <a:ahLst/>
              <a:cxnLst>
                <a:cxn ang="0">
                  <a:pos x="0" y="2265"/>
                </a:cxn>
                <a:cxn ang="0">
                  <a:pos x="1030" y="0"/>
                </a:cxn>
                <a:cxn ang="0">
                  <a:pos x="1089" y="0"/>
                </a:cxn>
                <a:cxn ang="0">
                  <a:pos x="37" y="2285"/>
                </a:cxn>
                <a:cxn ang="0">
                  <a:pos x="0" y="2265"/>
                </a:cxn>
              </a:cxnLst>
              <a:rect l="0" t="0" r="r" b="b"/>
              <a:pathLst>
                <a:path w="1089" h="2285">
                  <a:moveTo>
                    <a:pt x="0" y="2265"/>
                  </a:moveTo>
                  <a:cubicBezTo>
                    <a:pt x="438" y="996"/>
                    <a:pt x="865" y="377"/>
                    <a:pt x="1030" y="0"/>
                  </a:cubicBezTo>
                  <a:cubicBezTo>
                    <a:pt x="1030" y="0"/>
                    <a:pt x="1059" y="0"/>
                    <a:pt x="1089" y="0"/>
                  </a:cubicBezTo>
                  <a:cubicBezTo>
                    <a:pt x="565" y="834"/>
                    <a:pt x="181" y="1853"/>
                    <a:pt x="37" y="2285"/>
                  </a:cubicBezTo>
                  <a:cubicBezTo>
                    <a:pt x="37" y="2285"/>
                    <a:pt x="0" y="2265"/>
                    <a:pt x="0" y="2265"/>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16" name="Rectangle 18"/>
            <p:cNvSpPr>
              <a:spLocks noChangeArrowheads="1"/>
            </p:cNvSpPr>
            <p:nvPr/>
          </p:nvSpPr>
          <p:spPr bwMode="invGray">
            <a:xfrm>
              <a:off x="0" y="2441"/>
              <a:ext cx="5760" cy="432"/>
            </a:xfrm>
            <a:prstGeom prst="rect">
              <a:avLst/>
            </a:prstGeom>
            <a:gradFill rotWithShape="0">
              <a:gsLst>
                <a:gs pos="0">
                  <a:schemeClr val="bg2"/>
                </a:gs>
                <a:gs pos="100000">
                  <a:schemeClr val="bg1"/>
                </a:gs>
              </a:gsLst>
              <a:lin ang="5400000" scaled="1"/>
            </a:gradFill>
            <a:ln w="9525">
              <a:noFill/>
              <a:miter lim="800000"/>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17" name="Freeform 20"/>
            <p:cNvSpPr>
              <a:spLocks/>
            </p:cNvSpPr>
            <p:nvPr/>
          </p:nvSpPr>
          <p:spPr bwMode="invGray">
            <a:xfrm>
              <a:off x="1632" y="2487"/>
              <a:ext cx="1737" cy="382"/>
            </a:xfrm>
            <a:custGeom>
              <a:avLst/>
              <a:gdLst/>
              <a:ahLst/>
              <a:cxnLst>
                <a:cxn ang="0">
                  <a:pos x="494" y="4309"/>
                </a:cxn>
                <a:cxn ang="0">
                  <a:pos x="1737" y="4320"/>
                </a:cxn>
                <a:cxn ang="0">
                  <a:pos x="524" y="0"/>
                </a:cxn>
                <a:cxn ang="0">
                  <a:pos x="0" y="7"/>
                </a:cxn>
                <a:cxn ang="0">
                  <a:pos x="494" y="4309"/>
                </a:cxn>
              </a:cxnLst>
              <a:rect l="0" t="0" r="r" b="b"/>
              <a:pathLst>
                <a:path w="1737" h="4320">
                  <a:moveTo>
                    <a:pt x="494" y="4309"/>
                  </a:moveTo>
                  <a:lnTo>
                    <a:pt x="1737" y="4320"/>
                  </a:lnTo>
                  <a:lnTo>
                    <a:pt x="524" y="0"/>
                  </a:lnTo>
                  <a:lnTo>
                    <a:pt x="0" y="7"/>
                  </a:lnTo>
                  <a:lnTo>
                    <a:pt x="494" y="4309"/>
                  </a:lnTo>
                  <a:close/>
                </a:path>
              </a:pathLst>
            </a:custGeom>
            <a:gradFill rotWithShape="0">
              <a:gsLst>
                <a:gs pos="0">
                  <a:schemeClr val="bg1"/>
                </a:gs>
                <a:gs pos="100000">
                  <a:schemeClr val="bg2"/>
                </a:gs>
              </a:gsLst>
              <a:lin ang="1890000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18" name="Freeform 21"/>
            <p:cNvSpPr>
              <a:spLocks/>
            </p:cNvSpPr>
            <p:nvPr/>
          </p:nvSpPr>
          <p:spPr bwMode="invGray">
            <a:xfrm>
              <a:off x="0" y="2487"/>
              <a:ext cx="1737" cy="381"/>
            </a:xfrm>
            <a:custGeom>
              <a:avLst/>
              <a:gdLst/>
              <a:ahLst/>
              <a:cxnLst>
                <a:cxn ang="0">
                  <a:pos x="494" y="4309"/>
                </a:cxn>
                <a:cxn ang="0">
                  <a:pos x="1737" y="4320"/>
                </a:cxn>
                <a:cxn ang="0">
                  <a:pos x="524" y="0"/>
                </a:cxn>
                <a:cxn ang="0">
                  <a:pos x="0" y="7"/>
                </a:cxn>
                <a:cxn ang="0">
                  <a:pos x="494" y="4309"/>
                </a:cxn>
              </a:cxnLst>
              <a:rect l="0" t="0" r="r" b="b"/>
              <a:pathLst>
                <a:path w="1737" h="4320">
                  <a:moveTo>
                    <a:pt x="494" y="4309"/>
                  </a:moveTo>
                  <a:lnTo>
                    <a:pt x="1737" y="4320"/>
                  </a:lnTo>
                  <a:lnTo>
                    <a:pt x="524" y="0"/>
                  </a:lnTo>
                  <a:lnTo>
                    <a:pt x="0" y="7"/>
                  </a:lnTo>
                  <a:lnTo>
                    <a:pt x="494" y="4309"/>
                  </a:lnTo>
                  <a:close/>
                </a:path>
              </a:pathLst>
            </a:custGeom>
            <a:gradFill rotWithShape="0">
              <a:gsLst>
                <a:gs pos="0">
                  <a:schemeClr val="bg1"/>
                </a:gs>
                <a:gs pos="100000">
                  <a:schemeClr val="bg2"/>
                </a:gs>
              </a:gsLst>
              <a:lin ang="1890000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19" name="Freeform 22"/>
            <p:cNvSpPr>
              <a:spLocks/>
            </p:cNvSpPr>
            <p:nvPr/>
          </p:nvSpPr>
          <p:spPr bwMode="invGray">
            <a:xfrm>
              <a:off x="3744" y="2487"/>
              <a:ext cx="1739" cy="382"/>
            </a:xfrm>
            <a:custGeom>
              <a:avLst/>
              <a:gdLst/>
              <a:ahLst/>
              <a:cxnLst>
                <a:cxn ang="0">
                  <a:pos x="494" y="4415"/>
                </a:cxn>
                <a:cxn ang="0">
                  <a:pos x="1739" y="4420"/>
                </a:cxn>
                <a:cxn ang="0">
                  <a:pos x="524" y="0"/>
                </a:cxn>
                <a:cxn ang="0">
                  <a:pos x="0" y="7"/>
                </a:cxn>
                <a:cxn ang="0">
                  <a:pos x="494" y="4415"/>
                </a:cxn>
              </a:cxnLst>
              <a:rect l="0" t="0" r="r" b="b"/>
              <a:pathLst>
                <a:path w="1739" h="4420">
                  <a:moveTo>
                    <a:pt x="494" y="4415"/>
                  </a:moveTo>
                  <a:lnTo>
                    <a:pt x="1739" y="4420"/>
                  </a:lnTo>
                  <a:lnTo>
                    <a:pt x="524" y="0"/>
                  </a:lnTo>
                  <a:lnTo>
                    <a:pt x="0" y="7"/>
                  </a:lnTo>
                  <a:lnTo>
                    <a:pt x="494" y="4415"/>
                  </a:lnTo>
                  <a:close/>
                </a:path>
              </a:pathLst>
            </a:custGeom>
            <a:gradFill rotWithShape="0">
              <a:gsLst>
                <a:gs pos="0">
                  <a:schemeClr val="bg1"/>
                </a:gs>
                <a:gs pos="100000">
                  <a:schemeClr val="bg2"/>
                </a:gs>
              </a:gsLst>
              <a:lin ang="1890000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20" name="Freeform 23"/>
            <p:cNvSpPr>
              <a:spLocks/>
            </p:cNvSpPr>
            <p:nvPr/>
          </p:nvSpPr>
          <p:spPr bwMode="invGray">
            <a:xfrm>
              <a:off x="1920" y="2487"/>
              <a:ext cx="2080" cy="381"/>
            </a:xfrm>
            <a:custGeom>
              <a:avLst/>
              <a:gdLst/>
              <a:ahLst/>
              <a:cxnLst>
                <a:cxn ang="0">
                  <a:pos x="0" y="7"/>
                </a:cxn>
                <a:cxn ang="0">
                  <a:pos x="1870" y="4338"/>
                </a:cxn>
                <a:cxn ang="0">
                  <a:pos x="2080" y="4338"/>
                </a:cxn>
                <a:cxn ang="0">
                  <a:pos x="1033" y="0"/>
                </a:cxn>
                <a:cxn ang="0">
                  <a:pos x="0" y="7"/>
                </a:cxn>
              </a:cxnLst>
              <a:rect l="0" t="0" r="r" b="b"/>
              <a:pathLst>
                <a:path w="2080" h="4338">
                  <a:moveTo>
                    <a:pt x="0" y="7"/>
                  </a:moveTo>
                  <a:lnTo>
                    <a:pt x="1870" y="4338"/>
                  </a:lnTo>
                  <a:lnTo>
                    <a:pt x="2080" y="4338"/>
                  </a:lnTo>
                  <a:lnTo>
                    <a:pt x="1033" y="0"/>
                  </a:lnTo>
                  <a:lnTo>
                    <a:pt x="0" y="7"/>
                  </a:lnTo>
                  <a:close/>
                </a:path>
              </a:pathLst>
            </a:custGeom>
            <a:gradFill rotWithShape="0">
              <a:gsLst>
                <a:gs pos="0">
                  <a:schemeClr val="bg2"/>
                </a:gs>
                <a:gs pos="100000">
                  <a:schemeClr val="bg1"/>
                </a:gs>
              </a:gsLst>
              <a:lin ang="540000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21" name="Rectangle 27"/>
            <p:cNvSpPr>
              <a:spLocks noChangeArrowheads="1"/>
            </p:cNvSpPr>
            <p:nvPr/>
          </p:nvSpPr>
          <p:spPr bwMode="invGray">
            <a:xfrm>
              <a:off x="7" y="2456"/>
              <a:ext cx="5760" cy="432"/>
            </a:xfrm>
            <a:prstGeom prst="rect">
              <a:avLst/>
            </a:prstGeom>
            <a:solidFill>
              <a:schemeClr val="bg2">
                <a:alpha val="50000"/>
              </a:schemeClr>
            </a:solidFill>
            <a:ln w="9525">
              <a:noFill/>
              <a:miter lim="800000"/>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22" name="Freeform 28"/>
            <p:cNvSpPr>
              <a:spLocks/>
            </p:cNvSpPr>
            <p:nvPr/>
          </p:nvSpPr>
          <p:spPr bwMode="invGray">
            <a:xfrm>
              <a:off x="2583" y="2449"/>
              <a:ext cx="1036" cy="420"/>
            </a:xfrm>
            <a:custGeom>
              <a:avLst/>
              <a:gdLst/>
              <a:ahLst/>
              <a:cxnLst>
                <a:cxn ang="0">
                  <a:pos x="1027" y="0"/>
                </a:cxn>
                <a:cxn ang="0">
                  <a:pos x="0" y="417"/>
                </a:cxn>
                <a:cxn ang="0">
                  <a:pos x="24" y="420"/>
                </a:cxn>
                <a:cxn ang="0">
                  <a:pos x="1036" y="16"/>
                </a:cxn>
                <a:cxn ang="0">
                  <a:pos x="1027" y="0"/>
                </a:cxn>
              </a:cxnLst>
              <a:rect l="0" t="0" r="r" b="b"/>
              <a:pathLst>
                <a:path w="1036" h="420">
                  <a:moveTo>
                    <a:pt x="1027" y="0"/>
                  </a:moveTo>
                  <a:cubicBezTo>
                    <a:pt x="508" y="159"/>
                    <a:pt x="167" y="347"/>
                    <a:pt x="0" y="417"/>
                  </a:cubicBezTo>
                  <a:cubicBezTo>
                    <a:pt x="0" y="417"/>
                    <a:pt x="12" y="418"/>
                    <a:pt x="24" y="420"/>
                  </a:cubicBezTo>
                  <a:cubicBezTo>
                    <a:pt x="237" y="321"/>
                    <a:pt x="708" y="105"/>
                    <a:pt x="1036" y="16"/>
                  </a:cubicBezTo>
                  <a:cubicBezTo>
                    <a:pt x="1036" y="16"/>
                    <a:pt x="1027" y="0"/>
                    <a:pt x="1027" y="0"/>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23" name="Freeform 29"/>
            <p:cNvSpPr>
              <a:spLocks/>
            </p:cNvSpPr>
            <p:nvPr/>
          </p:nvSpPr>
          <p:spPr bwMode="invGray">
            <a:xfrm rot="18897039" flipH="1">
              <a:off x="1486" y="2417"/>
              <a:ext cx="1060" cy="480"/>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24" name="Freeform 30"/>
            <p:cNvSpPr>
              <a:spLocks/>
            </p:cNvSpPr>
            <p:nvPr/>
          </p:nvSpPr>
          <p:spPr bwMode="invGray">
            <a:xfrm rot="18897039" flipH="1">
              <a:off x="766" y="2417"/>
              <a:ext cx="1060" cy="480"/>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25" name="Freeform 31"/>
            <p:cNvSpPr>
              <a:spLocks/>
            </p:cNvSpPr>
            <p:nvPr/>
          </p:nvSpPr>
          <p:spPr bwMode="invGray">
            <a:xfrm rot="18897039" flipH="1">
              <a:off x="31" y="2385"/>
              <a:ext cx="1034" cy="487"/>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26" name="Freeform 32"/>
            <p:cNvSpPr>
              <a:spLocks/>
            </p:cNvSpPr>
            <p:nvPr/>
          </p:nvSpPr>
          <p:spPr bwMode="invGray">
            <a:xfrm flipH="1" flipV="1">
              <a:off x="576" y="2441"/>
              <a:ext cx="3552" cy="432"/>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27" name="Freeform 33"/>
            <p:cNvSpPr>
              <a:spLocks/>
            </p:cNvSpPr>
            <p:nvPr/>
          </p:nvSpPr>
          <p:spPr bwMode="invGray">
            <a:xfrm flipH="1" flipV="1">
              <a:off x="240" y="2441"/>
              <a:ext cx="1536" cy="432"/>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28" name="Freeform 34"/>
            <p:cNvSpPr>
              <a:spLocks/>
            </p:cNvSpPr>
            <p:nvPr/>
          </p:nvSpPr>
          <p:spPr bwMode="invGray">
            <a:xfrm flipH="1" flipV="1">
              <a:off x="3036" y="2489"/>
              <a:ext cx="1332" cy="383"/>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29" name="Freeform 35"/>
            <p:cNvSpPr>
              <a:spLocks/>
            </p:cNvSpPr>
            <p:nvPr/>
          </p:nvSpPr>
          <p:spPr bwMode="invGray">
            <a:xfrm flipH="1" flipV="1">
              <a:off x="3984" y="2441"/>
              <a:ext cx="1536" cy="432"/>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30" name="Freeform 36"/>
            <p:cNvSpPr>
              <a:spLocks/>
            </p:cNvSpPr>
            <p:nvPr/>
          </p:nvSpPr>
          <p:spPr bwMode="invGray">
            <a:xfrm flipH="1" flipV="1">
              <a:off x="3456" y="2441"/>
              <a:ext cx="2304" cy="432"/>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31" name="Rectangle 37"/>
            <p:cNvSpPr>
              <a:spLocks noChangeArrowheads="1"/>
            </p:cNvSpPr>
            <p:nvPr/>
          </p:nvSpPr>
          <p:spPr bwMode="invGray">
            <a:xfrm>
              <a:off x="0" y="2462"/>
              <a:ext cx="5760" cy="14"/>
            </a:xfrm>
            <a:prstGeom prst="rect">
              <a:avLst/>
            </a:prstGeom>
            <a:gradFill rotWithShape="0">
              <a:gsLst>
                <a:gs pos="0">
                  <a:schemeClr val="bg2"/>
                </a:gs>
                <a:gs pos="50000">
                  <a:schemeClr val="accent1"/>
                </a:gs>
                <a:gs pos="100000">
                  <a:schemeClr val="bg2"/>
                </a:gs>
              </a:gsLst>
              <a:lin ang="0" scaled="1"/>
            </a:gradFill>
            <a:ln w="9525">
              <a:noFill/>
              <a:miter lim="800000"/>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32" name="Rectangle 45"/>
            <p:cNvSpPr>
              <a:spLocks noChangeArrowheads="1"/>
            </p:cNvSpPr>
            <p:nvPr/>
          </p:nvSpPr>
          <p:spPr bwMode="hidden">
            <a:xfrm>
              <a:off x="0" y="2880"/>
              <a:ext cx="5760" cy="576"/>
            </a:xfrm>
            <a:prstGeom prst="rect">
              <a:avLst/>
            </a:prstGeom>
            <a:gradFill rotWithShape="0">
              <a:gsLst>
                <a:gs pos="0">
                  <a:schemeClr val="bg2"/>
                </a:gs>
                <a:gs pos="100000">
                  <a:schemeClr val="bg1"/>
                </a:gs>
              </a:gsLst>
              <a:lin ang="5400000" scaled="1"/>
            </a:gradFill>
            <a:ln w="9525">
              <a:noFill/>
              <a:miter lim="800000"/>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33" name="Rectangle 46"/>
            <p:cNvSpPr>
              <a:spLocks noChangeArrowheads="1"/>
            </p:cNvSpPr>
            <p:nvPr/>
          </p:nvSpPr>
          <p:spPr bwMode="hidden">
            <a:xfrm>
              <a:off x="0" y="3408"/>
              <a:ext cx="5760" cy="912"/>
            </a:xfrm>
            <a:prstGeom prst="rect">
              <a:avLst/>
            </a:prstGeom>
            <a:solidFill>
              <a:schemeClr val="bg1"/>
            </a:solidFill>
            <a:ln w="9525">
              <a:noFill/>
              <a:miter lim="800000"/>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pic>
          <p:nvPicPr>
            <p:cNvPr id="34" name="Picture 43" descr="D:\FRONTPAGE THEMES\BLITZ\BTZBUL1A.GIF"/>
            <p:cNvPicPr>
              <a:picLocks noChangeAspect="1" noChangeArrowheads="1"/>
            </p:cNvPicPr>
            <p:nvPr/>
          </p:nvPicPr>
          <p:blipFill>
            <a:blip r:embed="rId2" cstate="print"/>
            <a:srcRect/>
            <a:stretch>
              <a:fillRect/>
            </a:stretch>
          </p:blipFill>
          <p:spPr bwMode="auto">
            <a:xfrm>
              <a:off x="786" y="1650"/>
              <a:ext cx="204" cy="204"/>
            </a:xfrm>
            <a:prstGeom prst="rect">
              <a:avLst/>
            </a:prstGeom>
            <a:noFill/>
            <a:ln w="9525">
              <a:noFill/>
              <a:miter lim="800000"/>
              <a:headEnd/>
              <a:tailEnd/>
            </a:ln>
          </p:spPr>
        </p:pic>
      </p:grpSp>
      <p:sp>
        <p:nvSpPr>
          <p:cNvPr id="8230" name="Rectangle 38"/>
          <p:cNvSpPr>
            <a:spLocks noGrp="1" noChangeArrowheads="1"/>
          </p:cNvSpPr>
          <p:nvPr>
            <p:ph type="ctrTitle"/>
          </p:nvPr>
        </p:nvSpPr>
        <p:spPr>
          <a:xfrm>
            <a:off x="1676400" y="1905000"/>
            <a:ext cx="7239000" cy="1905000"/>
          </a:xfrm>
        </p:spPr>
        <p:txBody>
          <a:bodyPr/>
          <a:lstStyle>
            <a:lvl1pPr algn="l">
              <a:defRPr/>
            </a:lvl1pPr>
          </a:lstStyle>
          <a:p>
            <a:r>
              <a:rPr lang="ja-JP" altLang="en-US"/>
              <a:t>マスタ タイトルの書式設定</a:t>
            </a:r>
          </a:p>
        </p:txBody>
      </p:sp>
      <p:sp>
        <p:nvSpPr>
          <p:cNvPr id="8231" name="Rectangle 39"/>
          <p:cNvSpPr>
            <a:spLocks noGrp="1" noChangeArrowheads="1"/>
          </p:cNvSpPr>
          <p:nvPr>
            <p:ph type="subTitle" idx="1"/>
          </p:nvPr>
        </p:nvSpPr>
        <p:spPr>
          <a:xfrm>
            <a:off x="1676400" y="4572000"/>
            <a:ext cx="6400800" cy="1679575"/>
          </a:xfrm>
        </p:spPr>
        <p:txBody>
          <a:bodyPr anchor="ctr"/>
          <a:lstStyle>
            <a:lvl1pPr marL="0" indent="0" algn="ctr">
              <a:buFontTx/>
              <a:buNone/>
              <a:defRPr/>
            </a:lvl1pPr>
          </a:lstStyle>
          <a:p>
            <a:r>
              <a:rPr lang="ja-JP" altLang="en-US"/>
              <a:t>マスタ サブタイトルの書式設定</a:t>
            </a:r>
          </a:p>
        </p:txBody>
      </p:sp>
      <p:sp>
        <p:nvSpPr>
          <p:cNvPr id="35" name="Rectangle 40"/>
          <p:cNvSpPr>
            <a:spLocks noGrp="1" noChangeArrowheads="1"/>
          </p:cNvSpPr>
          <p:nvPr>
            <p:ph type="dt" sz="half" idx="10"/>
          </p:nvPr>
        </p:nvSpPr>
        <p:spPr>
          <a:xfrm>
            <a:off x="685800" y="6324600"/>
            <a:ext cx="1905000" cy="457200"/>
          </a:xfrm>
        </p:spPr>
        <p:txBody>
          <a:bodyPr/>
          <a:lstStyle>
            <a:lvl1pPr>
              <a:defRPr/>
            </a:lvl1pPr>
          </a:lstStyle>
          <a:p>
            <a:pPr>
              <a:defRPr/>
            </a:pPr>
            <a:endParaRPr lang="ja-JP" altLang="en-US"/>
          </a:p>
        </p:txBody>
      </p:sp>
      <p:sp>
        <p:nvSpPr>
          <p:cNvPr id="36" name="Rectangle 41"/>
          <p:cNvSpPr>
            <a:spLocks noGrp="1" noChangeArrowheads="1"/>
          </p:cNvSpPr>
          <p:nvPr>
            <p:ph type="ftr" sz="quarter" idx="11"/>
          </p:nvPr>
        </p:nvSpPr>
        <p:spPr>
          <a:xfrm>
            <a:off x="3124200" y="6324600"/>
            <a:ext cx="2895600" cy="457200"/>
          </a:xfrm>
        </p:spPr>
        <p:txBody>
          <a:bodyPr/>
          <a:lstStyle>
            <a:lvl1pPr>
              <a:defRPr/>
            </a:lvl1pPr>
          </a:lstStyle>
          <a:p>
            <a:pPr>
              <a:defRPr/>
            </a:pPr>
            <a:endParaRPr lang="ja-JP" altLang="en-US"/>
          </a:p>
        </p:txBody>
      </p:sp>
      <p:sp>
        <p:nvSpPr>
          <p:cNvPr id="37" name="Rectangle 42"/>
          <p:cNvSpPr>
            <a:spLocks noGrp="1" noChangeArrowheads="1"/>
          </p:cNvSpPr>
          <p:nvPr>
            <p:ph type="sldNum" sz="quarter" idx="12"/>
          </p:nvPr>
        </p:nvSpPr>
        <p:spPr>
          <a:xfrm>
            <a:off x="6553200" y="6324600"/>
            <a:ext cx="1905000" cy="457200"/>
          </a:xfrm>
        </p:spPr>
        <p:txBody>
          <a:bodyPr/>
          <a:lstStyle>
            <a:lvl1pPr>
              <a:defRPr/>
            </a:lvl1pPr>
          </a:lstStyle>
          <a:p>
            <a:pPr>
              <a:defRPr/>
            </a:pPr>
            <a:fld id="{BF77A7AE-993C-494B-A199-97AF83AA4861}" type="slidenum">
              <a:rPr lang="ja-JP" altLang="en-US"/>
              <a:pPr>
                <a:defRPr/>
              </a:pPr>
              <a:t>‹#›</a:t>
            </a:fld>
            <a:endParaRPr lang="ja-JP"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ja-JP"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ja-JP" altLang="en-US"/>
          </a:p>
        </p:txBody>
      </p:sp>
      <p:sp>
        <p:nvSpPr>
          <p:cNvPr id="6" name="Rectangle 6"/>
          <p:cNvSpPr>
            <a:spLocks noGrp="1" noChangeArrowheads="1"/>
          </p:cNvSpPr>
          <p:nvPr>
            <p:ph type="sldNum" sz="quarter" idx="12"/>
          </p:nvPr>
        </p:nvSpPr>
        <p:spPr>
          <a:ln/>
        </p:spPr>
        <p:txBody>
          <a:bodyPr/>
          <a:lstStyle>
            <a:lvl1pPr>
              <a:defRPr/>
            </a:lvl1pPr>
          </a:lstStyle>
          <a:p>
            <a:pPr>
              <a:defRPr/>
            </a:pPr>
            <a:fld id="{CF55FC68-27E5-43A0-BC54-69AB2A2A612D}" type="slidenum">
              <a:rPr lang="ja-JP" altLang="en-US"/>
              <a:pPr>
                <a:defRPr/>
              </a:pPr>
              <a:t>‹#›</a:t>
            </a:fld>
            <a:endParaRPr lang="ja-JP"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ja-JP"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ja-JP" altLang="en-US"/>
          </a:p>
        </p:txBody>
      </p:sp>
      <p:sp>
        <p:nvSpPr>
          <p:cNvPr id="6" name="Rectangle 6"/>
          <p:cNvSpPr>
            <a:spLocks noGrp="1" noChangeArrowheads="1"/>
          </p:cNvSpPr>
          <p:nvPr>
            <p:ph type="sldNum" sz="quarter" idx="12"/>
          </p:nvPr>
        </p:nvSpPr>
        <p:spPr>
          <a:ln/>
        </p:spPr>
        <p:txBody>
          <a:bodyPr/>
          <a:lstStyle>
            <a:lvl1pPr>
              <a:defRPr/>
            </a:lvl1pPr>
          </a:lstStyle>
          <a:p>
            <a:pPr>
              <a:defRPr/>
            </a:pPr>
            <a:fld id="{6712C7AD-1B65-43F8-BCA3-C20A2E3D2611}" type="slidenum">
              <a:rPr lang="ja-JP" altLang="en-US"/>
              <a:pPr>
                <a:defRPr/>
              </a:pPr>
              <a:t>‹#›</a:t>
            </a:fld>
            <a:endParaRPr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75CD73B1-8619-4934-B5E4-1BF7B3F0B628}" type="slidenum">
              <a:rPr lang="en-US" altLang="ja-JP"/>
              <a:pPr/>
              <a:t>‹#›</a:t>
            </a:fld>
            <a:endParaRPr lang="en-US" altLang="ja-JP"/>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ja-JP"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ja-JP" altLang="en-US"/>
          </a:p>
        </p:txBody>
      </p:sp>
      <p:sp>
        <p:nvSpPr>
          <p:cNvPr id="7" name="Rectangle 6"/>
          <p:cNvSpPr>
            <a:spLocks noGrp="1" noChangeArrowheads="1"/>
          </p:cNvSpPr>
          <p:nvPr>
            <p:ph type="sldNum" sz="quarter" idx="12"/>
          </p:nvPr>
        </p:nvSpPr>
        <p:spPr>
          <a:ln/>
        </p:spPr>
        <p:txBody>
          <a:bodyPr/>
          <a:lstStyle>
            <a:lvl1pPr>
              <a:defRPr/>
            </a:lvl1pPr>
          </a:lstStyle>
          <a:p>
            <a:pPr>
              <a:defRPr/>
            </a:pPr>
            <a:fld id="{455F10AF-A57C-4987-8EE4-5B27C3AF61B3}" type="slidenum">
              <a:rPr lang="ja-JP" altLang="en-US"/>
              <a:pPr>
                <a:defRPr/>
              </a:pPr>
              <a:t>‹#›</a:t>
            </a:fld>
            <a:endParaRPr lang="ja-JP"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ja-JP"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ja-JP" altLang="en-US"/>
          </a:p>
        </p:txBody>
      </p:sp>
      <p:sp>
        <p:nvSpPr>
          <p:cNvPr id="9" name="Rectangle 6"/>
          <p:cNvSpPr>
            <a:spLocks noGrp="1" noChangeArrowheads="1"/>
          </p:cNvSpPr>
          <p:nvPr>
            <p:ph type="sldNum" sz="quarter" idx="12"/>
          </p:nvPr>
        </p:nvSpPr>
        <p:spPr>
          <a:ln/>
        </p:spPr>
        <p:txBody>
          <a:bodyPr/>
          <a:lstStyle>
            <a:lvl1pPr>
              <a:defRPr/>
            </a:lvl1pPr>
          </a:lstStyle>
          <a:p>
            <a:pPr>
              <a:defRPr/>
            </a:pPr>
            <a:fld id="{524886CD-B269-439D-9891-26B7C7D3ADB2}" type="slidenum">
              <a:rPr lang="ja-JP" altLang="en-US"/>
              <a:pPr>
                <a:defRPr/>
              </a:pPr>
              <a:t>‹#›</a:t>
            </a:fld>
            <a:endParaRPr lang="ja-JP"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ja-JP"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ja-JP" altLang="en-US"/>
          </a:p>
        </p:txBody>
      </p:sp>
      <p:sp>
        <p:nvSpPr>
          <p:cNvPr id="5" name="Rectangle 6"/>
          <p:cNvSpPr>
            <a:spLocks noGrp="1" noChangeArrowheads="1"/>
          </p:cNvSpPr>
          <p:nvPr>
            <p:ph type="sldNum" sz="quarter" idx="12"/>
          </p:nvPr>
        </p:nvSpPr>
        <p:spPr>
          <a:ln/>
        </p:spPr>
        <p:txBody>
          <a:bodyPr/>
          <a:lstStyle>
            <a:lvl1pPr>
              <a:defRPr/>
            </a:lvl1pPr>
          </a:lstStyle>
          <a:p>
            <a:pPr>
              <a:defRPr/>
            </a:pPr>
            <a:fld id="{52A46B69-DF94-4E2F-A903-79C72D7308AD}" type="slidenum">
              <a:rPr lang="ja-JP" altLang="en-US"/>
              <a:pPr>
                <a:defRPr/>
              </a:pPr>
              <a:t>‹#›</a:t>
            </a:fld>
            <a:endParaRPr lang="ja-JP"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ja-JP"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ja-JP" altLang="en-US"/>
          </a:p>
        </p:txBody>
      </p:sp>
      <p:sp>
        <p:nvSpPr>
          <p:cNvPr id="4" name="Rectangle 6"/>
          <p:cNvSpPr>
            <a:spLocks noGrp="1" noChangeArrowheads="1"/>
          </p:cNvSpPr>
          <p:nvPr>
            <p:ph type="sldNum" sz="quarter" idx="12"/>
          </p:nvPr>
        </p:nvSpPr>
        <p:spPr>
          <a:ln/>
        </p:spPr>
        <p:txBody>
          <a:bodyPr/>
          <a:lstStyle>
            <a:lvl1pPr>
              <a:defRPr/>
            </a:lvl1pPr>
          </a:lstStyle>
          <a:p>
            <a:pPr>
              <a:defRPr/>
            </a:pPr>
            <a:fld id="{3FD3BAA6-BB30-400D-96F0-32EA4794D61E}" type="slidenum">
              <a:rPr lang="ja-JP" altLang="en-US"/>
              <a:pPr>
                <a:defRPr/>
              </a:pPr>
              <a:t>‹#›</a:t>
            </a:fld>
            <a:endParaRPr lang="ja-JP"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ja-JP"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ja-JP" altLang="en-US"/>
          </a:p>
        </p:txBody>
      </p:sp>
      <p:sp>
        <p:nvSpPr>
          <p:cNvPr id="7" name="Rectangle 6"/>
          <p:cNvSpPr>
            <a:spLocks noGrp="1" noChangeArrowheads="1"/>
          </p:cNvSpPr>
          <p:nvPr>
            <p:ph type="sldNum" sz="quarter" idx="12"/>
          </p:nvPr>
        </p:nvSpPr>
        <p:spPr>
          <a:ln/>
        </p:spPr>
        <p:txBody>
          <a:bodyPr/>
          <a:lstStyle>
            <a:lvl1pPr>
              <a:defRPr/>
            </a:lvl1pPr>
          </a:lstStyle>
          <a:p>
            <a:pPr>
              <a:defRPr/>
            </a:pPr>
            <a:fld id="{2FD3EFFC-B977-47BC-AEC4-616259A2D8BC}" type="slidenum">
              <a:rPr lang="ja-JP" altLang="en-US"/>
              <a:pPr>
                <a:defRPr/>
              </a:pPr>
              <a:t>‹#›</a:t>
            </a:fld>
            <a:endParaRPr lang="ja-JP"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ja-JP"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ja-JP" altLang="en-US"/>
          </a:p>
        </p:txBody>
      </p:sp>
      <p:sp>
        <p:nvSpPr>
          <p:cNvPr id="7" name="Rectangle 6"/>
          <p:cNvSpPr>
            <a:spLocks noGrp="1" noChangeArrowheads="1"/>
          </p:cNvSpPr>
          <p:nvPr>
            <p:ph type="sldNum" sz="quarter" idx="12"/>
          </p:nvPr>
        </p:nvSpPr>
        <p:spPr>
          <a:ln/>
        </p:spPr>
        <p:txBody>
          <a:bodyPr/>
          <a:lstStyle>
            <a:lvl1pPr>
              <a:defRPr/>
            </a:lvl1pPr>
          </a:lstStyle>
          <a:p>
            <a:pPr>
              <a:defRPr/>
            </a:pPr>
            <a:fld id="{9A111B22-FF9D-4B30-A2A9-3275FA20FD26}" type="slidenum">
              <a:rPr lang="ja-JP" altLang="en-US"/>
              <a:pPr>
                <a:defRPr/>
              </a:pPr>
              <a:t>‹#›</a:t>
            </a:fld>
            <a:endParaRPr lang="ja-JP"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ja-JP"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ja-JP" altLang="en-US"/>
          </a:p>
        </p:txBody>
      </p:sp>
      <p:sp>
        <p:nvSpPr>
          <p:cNvPr id="6" name="Rectangle 6"/>
          <p:cNvSpPr>
            <a:spLocks noGrp="1" noChangeArrowheads="1"/>
          </p:cNvSpPr>
          <p:nvPr>
            <p:ph type="sldNum" sz="quarter" idx="12"/>
          </p:nvPr>
        </p:nvSpPr>
        <p:spPr>
          <a:ln/>
        </p:spPr>
        <p:txBody>
          <a:bodyPr/>
          <a:lstStyle>
            <a:lvl1pPr>
              <a:defRPr/>
            </a:lvl1pPr>
          </a:lstStyle>
          <a:p>
            <a:pPr>
              <a:defRPr/>
            </a:pPr>
            <a:fld id="{41FF3FE7-1A5A-4D2D-A869-5BE46EFE80FC}" type="slidenum">
              <a:rPr lang="ja-JP" altLang="en-US"/>
              <a:pPr>
                <a:defRPr/>
              </a:pPr>
              <a:t>‹#›</a:t>
            </a:fld>
            <a:endParaRPr lang="ja-JP"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800100"/>
            <a:ext cx="1943100" cy="52959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85800" y="800100"/>
            <a:ext cx="5676900" cy="52959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ja-JP"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ja-JP" altLang="en-US"/>
          </a:p>
        </p:txBody>
      </p:sp>
      <p:sp>
        <p:nvSpPr>
          <p:cNvPr id="6" name="Rectangle 6"/>
          <p:cNvSpPr>
            <a:spLocks noGrp="1" noChangeArrowheads="1"/>
          </p:cNvSpPr>
          <p:nvPr>
            <p:ph type="sldNum" sz="quarter" idx="12"/>
          </p:nvPr>
        </p:nvSpPr>
        <p:spPr>
          <a:ln/>
        </p:spPr>
        <p:txBody>
          <a:bodyPr/>
          <a:lstStyle>
            <a:lvl1pPr>
              <a:defRPr/>
            </a:lvl1pPr>
          </a:lstStyle>
          <a:p>
            <a:pPr>
              <a:defRPr/>
            </a:pPr>
            <a:fld id="{6E1D09D1-5412-48EF-AF0A-17C79970ADC0}" type="slidenum">
              <a:rPr lang="ja-JP" altLang="en-US"/>
              <a:pPr>
                <a:defRPr/>
              </a:pPr>
              <a:t>‹#›</a:t>
            </a:fld>
            <a:endParaRPr lang="ja-JP"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fourObj">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7813"/>
            <a:ext cx="8229600" cy="1139825"/>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457200" y="1600200"/>
            <a:ext cx="4038600" cy="21891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600200"/>
            <a:ext cx="4038600" cy="21891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57200" y="3941763"/>
            <a:ext cx="4038600" cy="2189162"/>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コンテンツ プレースホルダ 5"/>
          <p:cNvSpPr>
            <a:spLocks noGrp="1"/>
          </p:cNvSpPr>
          <p:nvPr>
            <p:ph sz="quarter" idx="4"/>
          </p:nvPr>
        </p:nvSpPr>
        <p:spPr>
          <a:xfrm>
            <a:off x="4648200" y="3941763"/>
            <a:ext cx="4038600" cy="2189162"/>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a:xfrm>
            <a:off x="457200" y="6243638"/>
            <a:ext cx="2133600" cy="457200"/>
          </a:xfrm>
        </p:spPr>
        <p:txBody>
          <a:bodyPr/>
          <a:lstStyle>
            <a:lvl1pPr>
              <a:defRPr>
                <a:solidFill>
                  <a:schemeClr val="tx1"/>
                </a:solidFill>
              </a:defRPr>
            </a:lvl1pPr>
          </a:lstStyle>
          <a:p>
            <a:pPr>
              <a:defRPr/>
            </a:pPr>
            <a:r>
              <a:rPr lang="ja-JP" altLang="en-US">
                <a:solidFill>
                  <a:srgbClr val="FFFFFF"/>
                </a:solidFill>
              </a:rPr>
              <a:t>2003年5月21日</a:t>
            </a:r>
            <a:endParaRPr lang="en-US" altLang="ja-JP">
              <a:solidFill>
                <a:srgbClr val="FFFFFF"/>
              </a:solidFill>
            </a:endParaRPr>
          </a:p>
        </p:txBody>
      </p:sp>
      <p:sp>
        <p:nvSpPr>
          <p:cNvPr id="8" name="フッター プレースホルダ 7"/>
          <p:cNvSpPr>
            <a:spLocks noGrp="1"/>
          </p:cNvSpPr>
          <p:nvPr>
            <p:ph type="ftr" sz="quarter" idx="11"/>
          </p:nvPr>
        </p:nvSpPr>
        <p:spPr>
          <a:xfrm>
            <a:off x="3124200" y="6248400"/>
            <a:ext cx="2895600" cy="457200"/>
          </a:xfrm>
        </p:spPr>
        <p:txBody>
          <a:bodyPr/>
          <a:lstStyle>
            <a:lvl1pPr algn="l">
              <a:defRPr>
                <a:solidFill>
                  <a:schemeClr val="tx1"/>
                </a:solidFill>
              </a:defRPr>
            </a:lvl1pPr>
          </a:lstStyle>
          <a:p>
            <a:pPr>
              <a:defRPr/>
            </a:pPr>
            <a:r>
              <a:rPr lang="ja-JP" altLang="en-US">
                <a:solidFill>
                  <a:srgbClr val="FFFFFF"/>
                </a:solidFill>
              </a:rPr>
              <a:t>気象学会春季大会専門分科会 </a:t>
            </a:r>
            <a:endParaRPr lang="en-US" altLang="ja-JP">
              <a:solidFill>
                <a:srgbClr val="FFFFFF"/>
              </a:solidFill>
            </a:endParaRPr>
          </a:p>
        </p:txBody>
      </p:sp>
      <p:sp>
        <p:nvSpPr>
          <p:cNvPr id="9" name="スライド番号プレースホルダ 8"/>
          <p:cNvSpPr>
            <a:spLocks noGrp="1"/>
          </p:cNvSpPr>
          <p:nvPr>
            <p:ph type="sldNum" sz="quarter" idx="12"/>
          </p:nvPr>
        </p:nvSpPr>
        <p:spPr>
          <a:xfrm>
            <a:off x="6553200" y="6243638"/>
            <a:ext cx="2133600" cy="457200"/>
          </a:xfrm>
        </p:spPr>
        <p:txBody>
          <a:bodyPr/>
          <a:lstStyle>
            <a:lvl1pPr>
              <a:defRPr>
                <a:solidFill>
                  <a:schemeClr val="tx1"/>
                </a:solidFill>
              </a:defRPr>
            </a:lvl1pPr>
          </a:lstStyle>
          <a:p>
            <a:pPr>
              <a:defRPr/>
            </a:pPr>
            <a:fld id="{26BE6556-4403-4BAC-B447-727F1D312450}" type="slidenum">
              <a:rPr lang="ja-JP" altLang="en-US">
                <a:solidFill>
                  <a:srgbClr val="FFFFFF"/>
                </a:solidFill>
              </a:rPr>
              <a:pPr>
                <a:defRPr/>
              </a:pPr>
              <a:t>‹#›</a:t>
            </a:fld>
            <a:endParaRPr lang="en-US" altLang="ja-JP">
              <a:solidFill>
                <a:srgbClr val="FFFFFF"/>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p>
            <a:fld id="{45828E22-3F2C-5242-A03A-FE1860C15224}" type="datetimeFigureOut">
              <a:rPr lang="ja-JP" altLang="en-US" smtClean="0">
                <a:solidFill>
                  <a:prstClr val="black">
                    <a:tint val="75000"/>
                  </a:prstClr>
                </a:solidFill>
              </a:rPr>
              <a:pPr/>
              <a:t>2018/4/12</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C47675EB-7CF2-6047-829D-2A24DB9B84C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208535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lvl1pPr>
              <a:defRPr/>
            </a:lvl1pPr>
          </a:lstStyle>
          <a:p>
            <a:endParaRPr lang="en-US" altLang="ja-JP"/>
          </a:p>
        </p:txBody>
      </p:sp>
      <p:sp>
        <p:nvSpPr>
          <p:cNvPr id="6" name="フッター プレースホルダ 5"/>
          <p:cNvSpPr>
            <a:spLocks noGrp="1"/>
          </p:cNvSpPr>
          <p:nvPr>
            <p:ph type="ftr" sz="quarter" idx="11"/>
          </p:nvPr>
        </p:nvSpPr>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p:txBody>
          <a:bodyPr/>
          <a:lstStyle>
            <a:lvl1pPr>
              <a:defRPr/>
            </a:lvl1pPr>
          </a:lstStyle>
          <a:p>
            <a:fld id="{4324A0A8-427B-4B26-8BE1-E08147539191}" type="slidenum">
              <a:rPr lang="en-US" altLang="ja-JP"/>
              <a:pPr/>
              <a:t>‹#›</a:t>
            </a:fld>
            <a:endParaRPr lang="en-US" altLang="ja-JP"/>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fld id="{45828E22-3F2C-5242-A03A-FE1860C15224}" type="datetimeFigureOut">
              <a:rPr lang="ja-JP" altLang="en-US" smtClean="0">
                <a:solidFill>
                  <a:prstClr val="black">
                    <a:tint val="75000"/>
                  </a:prstClr>
                </a:solidFill>
              </a:rPr>
              <a:pPr/>
              <a:t>2018/4/12</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C47675EB-7CF2-6047-829D-2A24DB9B84C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6040100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p>
            <a:fld id="{45828E22-3F2C-5242-A03A-FE1860C15224}" type="datetimeFigureOut">
              <a:rPr lang="ja-JP" altLang="en-US" smtClean="0">
                <a:solidFill>
                  <a:prstClr val="black">
                    <a:tint val="75000"/>
                  </a:prstClr>
                </a:solidFill>
              </a:rPr>
              <a:pPr/>
              <a:t>2018/4/12</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C47675EB-7CF2-6047-829D-2A24DB9B84C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1599913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p>
            <a:fld id="{45828E22-3F2C-5242-A03A-FE1860C15224}" type="datetimeFigureOut">
              <a:rPr lang="ja-JP" altLang="en-US" smtClean="0">
                <a:solidFill>
                  <a:prstClr val="black">
                    <a:tint val="75000"/>
                  </a:prstClr>
                </a:solidFill>
              </a:rPr>
              <a:pPr/>
              <a:t>2018/4/12</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C47675EB-7CF2-6047-829D-2A24DB9B84C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879832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p>
            <a:fld id="{45828E22-3F2C-5242-A03A-FE1860C15224}" type="datetimeFigureOut">
              <a:rPr lang="ja-JP" altLang="en-US" smtClean="0">
                <a:solidFill>
                  <a:prstClr val="black">
                    <a:tint val="75000"/>
                  </a:prstClr>
                </a:solidFill>
              </a:rPr>
              <a:pPr/>
              <a:t>2018/4/12</a:t>
            </a:fld>
            <a:endParaRPr lang="ja-JP" altLang="en-US">
              <a:solidFill>
                <a:prstClr val="black">
                  <a:tint val="75000"/>
                </a:prstClr>
              </a:solidFill>
            </a:endParaRPr>
          </a:p>
        </p:txBody>
      </p:sp>
      <p:sp>
        <p:nvSpPr>
          <p:cNvPr id="8" name="フッター プレースホルダ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 8"/>
          <p:cNvSpPr>
            <a:spLocks noGrp="1"/>
          </p:cNvSpPr>
          <p:nvPr>
            <p:ph type="sldNum" sz="quarter" idx="12"/>
          </p:nvPr>
        </p:nvSpPr>
        <p:spPr/>
        <p:txBody>
          <a:bodyPr/>
          <a:lstStyle/>
          <a:p>
            <a:fld id="{C47675EB-7CF2-6047-829D-2A24DB9B84C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5933426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p>
            <a:fld id="{45828E22-3F2C-5242-A03A-FE1860C15224}" type="datetimeFigureOut">
              <a:rPr lang="ja-JP" altLang="en-US" smtClean="0">
                <a:solidFill>
                  <a:prstClr val="black">
                    <a:tint val="75000"/>
                  </a:prstClr>
                </a:solidFill>
              </a:rPr>
              <a:pPr/>
              <a:t>2018/4/12</a:t>
            </a:fld>
            <a:endParaRPr lang="ja-JP" altLang="en-US">
              <a:solidFill>
                <a:prstClr val="black">
                  <a:tint val="75000"/>
                </a:prstClr>
              </a:solidFill>
            </a:endParaRPr>
          </a:p>
        </p:txBody>
      </p:sp>
      <p:sp>
        <p:nvSpPr>
          <p:cNvPr id="4" name="フッター プレースホルダ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 4"/>
          <p:cNvSpPr>
            <a:spLocks noGrp="1"/>
          </p:cNvSpPr>
          <p:nvPr>
            <p:ph type="sldNum" sz="quarter" idx="12"/>
          </p:nvPr>
        </p:nvSpPr>
        <p:spPr/>
        <p:txBody>
          <a:bodyPr/>
          <a:lstStyle/>
          <a:p>
            <a:fld id="{C47675EB-7CF2-6047-829D-2A24DB9B84C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0511457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45828E22-3F2C-5242-A03A-FE1860C15224}" type="datetimeFigureOut">
              <a:rPr lang="ja-JP" altLang="en-US" smtClean="0">
                <a:solidFill>
                  <a:prstClr val="black">
                    <a:tint val="75000"/>
                  </a:prstClr>
                </a:solidFill>
              </a:rPr>
              <a:pPr/>
              <a:t>2018/4/12</a:t>
            </a:fld>
            <a:endParaRPr lang="ja-JP" altLang="en-US">
              <a:solidFill>
                <a:prstClr val="black">
                  <a:tint val="75000"/>
                </a:prstClr>
              </a:solidFill>
            </a:endParaRPr>
          </a:p>
        </p:txBody>
      </p:sp>
      <p:sp>
        <p:nvSpPr>
          <p:cNvPr id="3" name="フッター プレースホルダ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 3"/>
          <p:cNvSpPr>
            <a:spLocks noGrp="1"/>
          </p:cNvSpPr>
          <p:nvPr>
            <p:ph type="sldNum" sz="quarter" idx="12"/>
          </p:nvPr>
        </p:nvSpPr>
        <p:spPr/>
        <p:txBody>
          <a:bodyPr/>
          <a:lstStyle/>
          <a:p>
            <a:fld id="{C47675EB-7CF2-6047-829D-2A24DB9B84C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4273138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p>
            <a:fld id="{45828E22-3F2C-5242-A03A-FE1860C15224}" type="datetimeFigureOut">
              <a:rPr lang="ja-JP" altLang="en-US" smtClean="0">
                <a:solidFill>
                  <a:prstClr val="black">
                    <a:tint val="75000"/>
                  </a:prstClr>
                </a:solidFill>
              </a:rPr>
              <a:pPr/>
              <a:t>2018/4/12</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C47675EB-7CF2-6047-829D-2A24DB9B84C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1564966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p>
            <a:fld id="{45828E22-3F2C-5242-A03A-FE1860C15224}" type="datetimeFigureOut">
              <a:rPr lang="ja-JP" altLang="en-US" smtClean="0">
                <a:solidFill>
                  <a:prstClr val="black">
                    <a:tint val="75000"/>
                  </a:prstClr>
                </a:solidFill>
              </a:rPr>
              <a:pPr/>
              <a:t>2018/4/12</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C47675EB-7CF2-6047-829D-2A24DB9B84C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599497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fld id="{45828E22-3F2C-5242-A03A-FE1860C15224}" type="datetimeFigureOut">
              <a:rPr lang="ja-JP" altLang="en-US" smtClean="0">
                <a:solidFill>
                  <a:prstClr val="black">
                    <a:tint val="75000"/>
                  </a:prstClr>
                </a:solidFill>
              </a:rPr>
              <a:pPr/>
              <a:t>2018/4/12</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C47675EB-7CF2-6047-829D-2A24DB9B84C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2168416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fld id="{45828E22-3F2C-5242-A03A-FE1860C15224}" type="datetimeFigureOut">
              <a:rPr lang="ja-JP" altLang="en-US" smtClean="0">
                <a:solidFill>
                  <a:prstClr val="black">
                    <a:tint val="75000"/>
                  </a:prstClr>
                </a:solidFill>
              </a:rPr>
              <a:pPr/>
              <a:t>2018/4/12</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C47675EB-7CF2-6047-829D-2A24DB9B84C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44531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lvl1pPr>
              <a:defRPr/>
            </a:lvl1pPr>
          </a:lstStyle>
          <a:p>
            <a:endParaRPr lang="en-US" altLang="ja-JP"/>
          </a:p>
        </p:txBody>
      </p:sp>
      <p:sp>
        <p:nvSpPr>
          <p:cNvPr id="8" name="フッター プレースホルダ 7"/>
          <p:cNvSpPr>
            <a:spLocks noGrp="1"/>
          </p:cNvSpPr>
          <p:nvPr>
            <p:ph type="ftr" sz="quarter" idx="11"/>
          </p:nvPr>
        </p:nvSpPr>
        <p:spPr/>
        <p:txBody>
          <a:bodyPr/>
          <a:lstStyle>
            <a:lvl1pPr>
              <a:defRPr/>
            </a:lvl1pPr>
          </a:lstStyle>
          <a:p>
            <a:endParaRPr lang="en-US" altLang="ja-JP"/>
          </a:p>
        </p:txBody>
      </p:sp>
      <p:sp>
        <p:nvSpPr>
          <p:cNvPr id="9" name="スライド番号プレースホルダ 8"/>
          <p:cNvSpPr>
            <a:spLocks noGrp="1"/>
          </p:cNvSpPr>
          <p:nvPr>
            <p:ph type="sldNum" sz="quarter" idx="12"/>
          </p:nvPr>
        </p:nvSpPr>
        <p:spPr/>
        <p:txBody>
          <a:bodyPr/>
          <a:lstStyle>
            <a:lvl1pPr>
              <a:defRPr/>
            </a:lvl1pPr>
          </a:lstStyle>
          <a:p>
            <a:fld id="{B8488ACC-5D53-4905-8755-15D5441E3492}" type="slidenum">
              <a:rPr lang="en-US" altLang="ja-JP"/>
              <a:pPr/>
              <a:t>‹#›</a:t>
            </a:fld>
            <a:endParaRPr lang="en-US" altLang="ja-JP"/>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DA46E83-259E-45DD-9384-1DEE0136B447}"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8093561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F3CB215-692B-4740-AAFB-89321A20A70A}"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8621316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DCC72FB-AD9F-4AB4-BB42-4C8E624BAEA1}"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2287629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5D43317-B51E-4F40-9BC9-02E62D4B828B}"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8740534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F9DC224E-4AB5-46B2-BEA2-19ACFEDDDD72}"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1928077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EF436E3-FBE7-412F-BF84-44740419F783}"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7671807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DD507A4E-EC84-4FD4-B7D0-446A34F8377F}"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1391577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E58CCD-E6B7-4583-B783-C773B4BC4E73}"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774068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E70B5F7-AA9C-428F-8D70-07BCEBD5DB36}"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8499601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671D62-3677-4A63-B9DB-71632D22F43A}"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357873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lvl1pPr>
              <a:defRPr/>
            </a:lvl1pPr>
          </a:lstStyle>
          <a:p>
            <a:endParaRPr lang="en-US" altLang="ja-JP"/>
          </a:p>
        </p:txBody>
      </p:sp>
      <p:sp>
        <p:nvSpPr>
          <p:cNvPr id="4" name="フッター プレースホルダ 3"/>
          <p:cNvSpPr>
            <a:spLocks noGrp="1"/>
          </p:cNvSpPr>
          <p:nvPr>
            <p:ph type="ftr" sz="quarter" idx="11"/>
          </p:nvPr>
        </p:nvSpPr>
        <p:spPr/>
        <p:txBody>
          <a:bodyPr/>
          <a:lstStyle>
            <a:lvl1pPr>
              <a:defRPr/>
            </a:lvl1pPr>
          </a:lstStyle>
          <a:p>
            <a:endParaRPr lang="en-US" altLang="ja-JP"/>
          </a:p>
        </p:txBody>
      </p:sp>
      <p:sp>
        <p:nvSpPr>
          <p:cNvPr id="5" name="スライド番号プレースホルダ 4"/>
          <p:cNvSpPr>
            <a:spLocks noGrp="1"/>
          </p:cNvSpPr>
          <p:nvPr>
            <p:ph type="sldNum" sz="quarter" idx="12"/>
          </p:nvPr>
        </p:nvSpPr>
        <p:spPr/>
        <p:txBody>
          <a:bodyPr/>
          <a:lstStyle>
            <a:lvl1pPr>
              <a:defRPr/>
            </a:lvl1pPr>
          </a:lstStyle>
          <a:p>
            <a:fld id="{7F1CC046-56F3-442F-845D-85E6359D3322}" type="slidenum">
              <a:rPr lang="en-US" altLang="ja-JP"/>
              <a:pPr/>
              <a:t>‹#›</a:t>
            </a:fld>
            <a:endParaRPr lang="en-US" altLang="ja-JP"/>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85800" y="609600"/>
            <a:ext cx="5676900" cy="54864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67C2631-8210-49AB-84EF-77C5813A2DC7}"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6933760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685800" y="609600"/>
            <a:ext cx="77724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685800" y="19812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9812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685800" y="41148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コンテンツ プレースホルダ 5"/>
          <p:cNvSpPr>
            <a:spLocks noGrp="1"/>
          </p:cNvSpPr>
          <p:nvPr>
            <p:ph sz="quarter" idx="4"/>
          </p:nvPr>
        </p:nvSpPr>
        <p:spPr>
          <a:xfrm>
            <a:off x="4648200" y="41148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A7DF750-ECEB-40E3-A988-270CA1D42B83}"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4300085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4500"/>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AB9EA697-4C1D-42A2-A3D0-51C6C28C9824}" type="datetimeFigureOut">
              <a:rPr lang="ja-JP" altLang="en-US" smtClean="0">
                <a:solidFill>
                  <a:prstClr val="black">
                    <a:tint val="75000"/>
                  </a:prstClr>
                </a:solidFill>
              </a:rPr>
              <a:pPr/>
              <a:t>2018/4/12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5FBBE868-FD5F-441C-A40B-AD99C3BFFA6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8235329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AB9EA697-4C1D-42A2-A3D0-51C6C28C9824}" type="datetimeFigureOut">
              <a:rPr lang="ja-JP" altLang="en-US" smtClean="0">
                <a:solidFill>
                  <a:prstClr val="black">
                    <a:tint val="75000"/>
                  </a:prstClr>
                </a:solidFill>
              </a:rPr>
              <a:pPr/>
              <a:t>2018/4/12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5FBBE868-FD5F-441C-A40B-AD99C3BFFA6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6857304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9"/>
            <a:ext cx="7886700" cy="2852737"/>
          </a:xfrm>
        </p:spPr>
        <p:txBody>
          <a:bodyPr anchor="b"/>
          <a:lstStyle>
            <a:lvl1pPr>
              <a:defRPr sz="45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AB9EA697-4C1D-42A2-A3D0-51C6C28C9824}" type="datetimeFigureOut">
              <a:rPr lang="ja-JP" altLang="en-US" smtClean="0">
                <a:solidFill>
                  <a:prstClr val="black">
                    <a:tint val="75000"/>
                  </a:prstClr>
                </a:solidFill>
              </a:rPr>
              <a:pPr/>
              <a:t>2018/4/12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5FBBE868-FD5F-441C-A40B-AD99C3BFFA6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6080109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628650" y="1825625"/>
            <a:ext cx="38862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29150" y="1825625"/>
            <a:ext cx="38862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AB9EA697-4C1D-42A2-A3D0-51C6C28C9824}" type="datetimeFigureOut">
              <a:rPr lang="ja-JP" altLang="en-US" smtClean="0">
                <a:solidFill>
                  <a:prstClr val="black">
                    <a:tint val="75000"/>
                  </a:prstClr>
                </a:solidFill>
              </a:rPr>
              <a:pPr/>
              <a:t>2018/4/12</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5FBBE868-FD5F-441C-A40B-AD99C3BFFA6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3967963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365126"/>
            <a:ext cx="7886700" cy="1325563"/>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629842" y="2505075"/>
            <a:ext cx="3868340"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29150" y="2505075"/>
            <a:ext cx="3887391"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AB9EA697-4C1D-42A2-A3D0-51C6C28C9824}" type="datetimeFigureOut">
              <a:rPr lang="ja-JP" altLang="en-US" smtClean="0">
                <a:solidFill>
                  <a:prstClr val="black">
                    <a:tint val="75000"/>
                  </a:prstClr>
                </a:solidFill>
              </a:rPr>
              <a:pPr/>
              <a:t>2018/4/12</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5FBBE868-FD5F-441C-A40B-AD99C3BFFA6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328604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AB9EA697-4C1D-42A2-A3D0-51C6C28C9824}" type="datetimeFigureOut">
              <a:rPr lang="ja-JP" altLang="en-US" smtClean="0">
                <a:solidFill>
                  <a:prstClr val="black">
                    <a:tint val="75000"/>
                  </a:prstClr>
                </a:solidFill>
              </a:rPr>
              <a:pPr/>
              <a:t>2018/4/12</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5FBBE868-FD5F-441C-A40B-AD99C3BFFA6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97672021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AB9EA697-4C1D-42A2-A3D0-51C6C28C9824}" type="datetimeFigureOut">
              <a:rPr lang="ja-JP" altLang="en-US" smtClean="0">
                <a:solidFill>
                  <a:prstClr val="black">
                    <a:tint val="75000"/>
                  </a:prstClr>
                </a:solidFill>
              </a:rPr>
              <a:pPr/>
              <a:t>2018/4/12</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5FBBE868-FD5F-441C-A40B-AD99C3BFFA6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5540352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AB9EA697-4C1D-42A2-A3D0-51C6C28C9824}" type="datetimeFigureOut">
              <a:rPr lang="ja-JP" altLang="en-US" smtClean="0">
                <a:solidFill>
                  <a:prstClr val="black">
                    <a:tint val="75000"/>
                  </a:prstClr>
                </a:solidFill>
              </a:rPr>
              <a:pPr/>
              <a:t>2018/4/12</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5FBBE868-FD5F-441C-A40B-AD99C3BFFA6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736322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endParaRPr lang="en-US" altLang="ja-JP"/>
          </a:p>
        </p:txBody>
      </p:sp>
      <p:sp>
        <p:nvSpPr>
          <p:cNvPr id="3" name="フッター プレースホルダ 2"/>
          <p:cNvSpPr>
            <a:spLocks noGrp="1"/>
          </p:cNvSpPr>
          <p:nvPr>
            <p:ph type="ftr" sz="quarter" idx="11"/>
          </p:nvPr>
        </p:nvSpPr>
        <p:spPr/>
        <p:txBody>
          <a:bodyPr/>
          <a:lstStyle>
            <a:lvl1pPr>
              <a:defRPr/>
            </a:lvl1pPr>
          </a:lstStyle>
          <a:p>
            <a:endParaRPr lang="en-US" altLang="ja-JP"/>
          </a:p>
        </p:txBody>
      </p:sp>
      <p:sp>
        <p:nvSpPr>
          <p:cNvPr id="4" name="スライド番号プレースホルダ 3"/>
          <p:cNvSpPr>
            <a:spLocks noGrp="1"/>
          </p:cNvSpPr>
          <p:nvPr>
            <p:ph type="sldNum" sz="quarter" idx="12"/>
          </p:nvPr>
        </p:nvSpPr>
        <p:spPr/>
        <p:txBody>
          <a:bodyPr/>
          <a:lstStyle>
            <a:lvl1pPr>
              <a:defRPr/>
            </a:lvl1pPr>
          </a:lstStyle>
          <a:p>
            <a:fld id="{9707A8C1-7B30-4D4D-990E-1755C4B4CFCA}" type="slidenum">
              <a:rPr lang="en-US" altLang="ja-JP"/>
              <a:pPr/>
              <a:t>‹#›</a:t>
            </a:fld>
            <a:endParaRPr lang="en-US" altLang="ja-JP"/>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ja-JP" altLang="en-US"/>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AB9EA697-4C1D-42A2-A3D0-51C6C28C9824}" type="datetimeFigureOut">
              <a:rPr lang="ja-JP" altLang="en-US" smtClean="0">
                <a:solidFill>
                  <a:prstClr val="black">
                    <a:tint val="75000"/>
                  </a:prstClr>
                </a:solidFill>
              </a:rPr>
              <a:pPr/>
              <a:t>2018/4/12</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5FBBE868-FD5F-441C-A40B-AD99C3BFFA6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4448079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AB9EA697-4C1D-42A2-A3D0-51C6C28C9824}" type="datetimeFigureOut">
              <a:rPr lang="ja-JP" altLang="en-US" smtClean="0">
                <a:solidFill>
                  <a:prstClr val="black">
                    <a:tint val="75000"/>
                  </a:prstClr>
                </a:solidFill>
              </a:rPr>
              <a:pPr/>
              <a:t>2018/4/12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5FBBE868-FD5F-441C-A40B-AD99C3BFFA6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62478628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628650" y="365125"/>
            <a:ext cx="5800725" cy="5811838"/>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AB9EA697-4C1D-42A2-A3D0-51C6C28C9824}" type="datetimeFigureOut">
              <a:rPr lang="ja-JP" altLang="en-US" smtClean="0">
                <a:solidFill>
                  <a:prstClr val="black">
                    <a:tint val="75000"/>
                  </a:prstClr>
                </a:solidFill>
              </a:rPr>
              <a:pPr/>
              <a:t>2018/4/12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5FBBE868-FD5F-441C-A40B-AD99C3BFFA6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5206238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クリックしてマスター サブタイトルの書式設定</a:t>
            </a:r>
            <a:endParaRPr lang="en-US" dirty="0"/>
          </a:p>
        </p:txBody>
      </p:sp>
      <p:sp>
        <p:nvSpPr>
          <p:cNvPr id="4" name="Date Placeholder 3"/>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2018/4/12</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4739655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2018/4/12</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2118728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2018/4/12</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2644471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2018/4/12</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9436242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2018/4/12</a:t>
            </a:fld>
            <a:endParaRPr lang="ja-JP" alt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8005449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2018/4/12</a:t>
            </a:fld>
            <a:endParaRPr lang="ja-JP" alt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93287171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2018/4/12</a:t>
            </a:fld>
            <a:endParaRPr lang="ja-JP" alt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549790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p>
        </p:txBody>
      </p:sp>
      <p:sp>
        <p:nvSpPr>
          <p:cNvPr id="6" name="フッター プレースホルダ 5"/>
          <p:cNvSpPr>
            <a:spLocks noGrp="1"/>
          </p:cNvSpPr>
          <p:nvPr>
            <p:ph type="ftr" sz="quarter" idx="11"/>
          </p:nvPr>
        </p:nvSpPr>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p:txBody>
          <a:bodyPr/>
          <a:lstStyle>
            <a:lvl1pPr>
              <a:defRPr/>
            </a:lvl1pPr>
          </a:lstStyle>
          <a:p>
            <a:fld id="{18AF8AFD-325D-4E4C-A388-E4E5A8A1EB2D}" type="slidenum">
              <a:rPr lang="en-US" altLang="ja-JP"/>
              <a:pPr/>
              <a:t>‹#›</a:t>
            </a:fld>
            <a:endParaRPr lang="en-US" altLang="ja-JP"/>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コンテンツ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2018/4/12</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15313481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図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2018/4/12</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47301608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2018/4/12</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79079621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2018/4/12</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93078934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タイトル&amp;箇条書き">
    <p:spTree>
      <p:nvGrpSpPr>
        <p:cNvPr id="1" name=""/>
        <p:cNvGrpSpPr/>
        <p:nvPr/>
      </p:nvGrpSpPr>
      <p:grpSpPr>
        <a:xfrm>
          <a:off x="0" y="0"/>
          <a:ext cx="0" cy="0"/>
          <a:chOff x="0" y="0"/>
          <a:chExt cx="0" cy="0"/>
        </a:xfrm>
      </p:grpSpPr>
      <p:sp>
        <p:nvSpPr>
          <p:cNvPr id="14" name="Shape 14"/>
          <p:cNvSpPr>
            <a:spLocks noGrp="1"/>
          </p:cNvSpPr>
          <p:nvPr>
            <p:ph type="title"/>
          </p:nvPr>
        </p:nvSpPr>
        <p:spPr>
          <a:xfrm>
            <a:off x="482203" y="351485"/>
            <a:ext cx="5464969" cy="957955"/>
          </a:xfrm>
          <a:prstGeom prst="rect">
            <a:avLst/>
          </a:prstGeom>
        </p:spPr>
        <p:txBody>
          <a:bodyPr/>
          <a:lstStyle/>
          <a:p>
            <a:pPr lvl="0">
              <a:defRPr sz="1800"/>
            </a:pPr>
            <a:r>
              <a:rPr sz="5625"/>
              <a:t>タイトルテキスト</a:t>
            </a:r>
          </a:p>
        </p:txBody>
      </p:sp>
      <p:sp>
        <p:nvSpPr>
          <p:cNvPr id="15" name="Shape 15"/>
          <p:cNvSpPr>
            <a:spLocks noGrp="1"/>
          </p:cNvSpPr>
          <p:nvPr>
            <p:ph type="body" idx="1"/>
          </p:nvPr>
        </p:nvSpPr>
        <p:spPr>
          <a:prstGeom prst="rect">
            <a:avLst/>
          </a:prstGeom>
        </p:spPr>
        <p:txBody>
          <a:bodyPr/>
          <a:lstStyle>
            <a:lvl2pPr>
              <a:buChar char="-"/>
            </a:lvl2pPr>
          </a:lstStyle>
          <a:p>
            <a:pPr lvl="0">
              <a:defRPr sz="1800"/>
            </a:pPr>
            <a:r>
              <a:rPr sz="2531"/>
              <a:t>本文レベル1</a:t>
            </a:r>
          </a:p>
          <a:p>
            <a:pPr lvl="1">
              <a:defRPr sz="1800"/>
            </a:pPr>
            <a:r>
              <a:rPr sz="2531"/>
              <a:t>本文レベル2</a:t>
            </a:r>
          </a:p>
          <a:p>
            <a:pPr lvl="2">
              <a:defRPr sz="1800"/>
            </a:pPr>
            <a:r>
              <a:rPr sz="2531"/>
              <a:t>本文レベル3</a:t>
            </a:r>
          </a:p>
          <a:p>
            <a:pPr lvl="3">
              <a:defRPr sz="1800"/>
            </a:pPr>
            <a:r>
              <a:rPr sz="2531"/>
              <a:t>本文レベル4</a:t>
            </a:r>
          </a:p>
          <a:p>
            <a:pPr lvl="4">
              <a:defRPr sz="1800"/>
            </a:pPr>
            <a:r>
              <a:rPr sz="2531"/>
              <a:t>本文レベル 5</a:t>
            </a:r>
          </a:p>
        </p:txBody>
      </p:sp>
      <p:sp>
        <p:nvSpPr>
          <p:cNvPr id="16" name="Shape 16"/>
          <p:cNvSpPr>
            <a:spLocks noGrp="1"/>
          </p:cNvSpPr>
          <p:nvPr>
            <p:ph type="sldNum" sz="quarter" idx="2"/>
          </p:nvPr>
        </p:nvSpPr>
        <p:spPr>
          <a:prstGeom prst="rect">
            <a:avLst/>
          </a:prstGeom>
        </p:spPr>
        <p:txBody>
          <a:bodyPr/>
          <a:lstStyle/>
          <a:p>
            <a:fld id="{86CB4B4D-7CA3-9044-876B-883B54F8677D}"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140053270"/>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36" name="テキスト"/>
          <p:cNvSpPr>
            <a:spLocks noGrp="1"/>
          </p:cNvSpPr>
          <p:nvPr>
            <p:ph type="body" sz="quarter" idx="13"/>
          </p:nvPr>
        </p:nvSpPr>
        <p:spPr>
          <a:xfrm>
            <a:off x="2030399" y="6536531"/>
            <a:ext cx="184731" cy="310341"/>
          </a:xfrm>
          <a:prstGeom prst="rect">
            <a:avLst/>
          </a:prstGeom>
        </p:spPr>
        <p:txBody>
          <a:bodyPr wrap="none">
            <a:spAutoFit/>
          </a:bodyPr>
          <a:lstStyle>
            <a:lvl1pPr marL="0" indent="0" algn="just">
              <a:lnSpc>
                <a:spcPts val="1195"/>
              </a:lnSpc>
              <a:spcBef>
                <a:spcPts val="0"/>
              </a:spcBef>
              <a:buSzTx/>
              <a:buNone/>
              <a:defRPr sz="1400" cap="all">
                <a:solidFill>
                  <a:srgbClr val="EBEBEB"/>
                </a:solidFill>
                <a:latin typeface="Helvetica Neue"/>
                <a:sym typeface="Helvetica Neue"/>
              </a:defRPr>
            </a:lvl1pPr>
          </a:lstStyle>
          <a:p>
            <a:pPr marL="0" indent="0" algn="just">
              <a:lnSpc>
                <a:spcPts val="1700"/>
              </a:lnSpc>
              <a:spcBef>
                <a:spcPts val="0"/>
              </a:spcBef>
              <a:buSzTx/>
              <a:buNone/>
              <a:defRPr sz="1400" cap="all">
                <a:solidFill>
                  <a:srgbClr val="EBEBEB"/>
                </a:solidFill>
                <a:latin typeface="Helvetica Neue"/>
                <a:ea typeface="Helvetica Neue"/>
                <a:cs typeface="Helvetica Neue"/>
                <a:sym typeface="Helvetica Neue"/>
              </a:defRPr>
            </a:pPr>
            <a:endParaRPr/>
          </a:p>
        </p:txBody>
      </p:sp>
      <p:sp>
        <p:nvSpPr>
          <p:cNvPr id="37" name="スライド番号"/>
          <p:cNvSpPr>
            <a:spLocks noGrp="1"/>
          </p:cNvSpPr>
          <p:nvPr>
            <p:ph type="sldNum" sz="quarter" idx="2"/>
          </p:nvPr>
        </p:nvSpPr>
        <p:spPr>
          <a:prstGeom prst="rect">
            <a:avLst/>
          </a:prstGeom>
        </p:spPr>
        <p:txBody>
          <a:bodyPr/>
          <a:lstStyle/>
          <a:p>
            <a:fld id="{86CB4B4D-7CA3-9044-876B-883B54F8677D}"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272067933"/>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Text">
    <p:spTree>
      <p:nvGrpSpPr>
        <p:cNvPr id="1" name=""/>
        <p:cNvGrpSpPr/>
        <p:nvPr/>
      </p:nvGrpSpPr>
      <p:grpSpPr>
        <a:xfrm>
          <a:off x="0" y="0"/>
          <a:ext cx="0" cy="0"/>
          <a:chOff x="0" y="0"/>
          <a:chExt cx="0" cy="0"/>
        </a:xfrm>
      </p:grpSpPr>
      <p:sp>
        <p:nvSpPr>
          <p:cNvPr id="44" name="テキスト"/>
          <p:cNvSpPr>
            <a:spLocks noGrp="1"/>
          </p:cNvSpPr>
          <p:nvPr>
            <p:ph type="body" sz="quarter" idx="13"/>
          </p:nvPr>
        </p:nvSpPr>
        <p:spPr>
          <a:xfrm>
            <a:off x="2030399" y="6536531"/>
            <a:ext cx="184731" cy="310341"/>
          </a:xfrm>
          <a:prstGeom prst="rect">
            <a:avLst/>
          </a:prstGeom>
        </p:spPr>
        <p:txBody>
          <a:bodyPr wrap="none">
            <a:spAutoFit/>
          </a:bodyPr>
          <a:lstStyle>
            <a:lvl1pPr marL="0" indent="0" algn="just">
              <a:lnSpc>
                <a:spcPts val="1195"/>
              </a:lnSpc>
              <a:spcBef>
                <a:spcPts val="0"/>
              </a:spcBef>
              <a:buSzTx/>
              <a:buNone/>
              <a:defRPr sz="1400">
                <a:solidFill>
                  <a:srgbClr val="EBEBEB"/>
                </a:solidFill>
                <a:latin typeface="Helvetica Neue"/>
                <a:sym typeface="Helvetica Neue"/>
              </a:defRPr>
            </a:lvl1pPr>
          </a:lstStyle>
          <a:p>
            <a:pPr marL="0" indent="0" algn="just">
              <a:lnSpc>
                <a:spcPts val="1700"/>
              </a:lnSpc>
              <a:spcBef>
                <a:spcPts val="0"/>
              </a:spcBef>
              <a:buSzTx/>
              <a:buNone/>
              <a:defRPr sz="1400">
                <a:solidFill>
                  <a:srgbClr val="EBEBEB"/>
                </a:solidFill>
                <a:latin typeface="Helvetica Neue"/>
                <a:ea typeface="Helvetica Neue"/>
                <a:cs typeface="Helvetica Neue"/>
                <a:sym typeface="Helvetica Neue"/>
              </a:defRPr>
            </a:pPr>
            <a:endParaRPr/>
          </a:p>
        </p:txBody>
      </p:sp>
      <p:sp>
        <p:nvSpPr>
          <p:cNvPr id="45" name="タイトルテキスト"/>
          <p:cNvSpPr>
            <a:spLocks noGrp="1"/>
          </p:cNvSpPr>
          <p:nvPr>
            <p:ph type="title"/>
          </p:nvPr>
        </p:nvSpPr>
        <p:spPr>
          <a:xfrm>
            <a:off x="47613" y="0"/>
            <a:ext cx="7995071" cy="767953"/>
          </a:xfrm>
          <a:prstGeom prst="rect">
            <a:avLst/>
          </a:prstGeom>
        </p:spPr>
        <p:txBody>
          <a:bodyPr/>
          <a:lstStyle>
            <a:lvl1pPr algn="l">
              <a:defRPr sz="4500">
                <a:solidFill>
                  <a:srgbClr val="232323"/>
                </a:solidFill>
                <a:latin typeface="Helvetica Neue"/>
                <a:ea typeface="Helvetica Neue"/>
                <a:cs typeface="Helvetica Neue"/>
                <a:sym typeface="Helvetica Neue"/>
              </a:defRPr>
            </a:lvl1pPr>
          </a:lstStyle>
          <a:p>
            <a:r>
              <a:t>タイトルテキスト</a:t>
            </a:r>
          </a:p>
        </p:txBody>
      </p:sp>
      <p:sp>
        <p:nvSpPr>
          <p:cNvPr id="46" name="スライド番号"/>
          <p:cNvSpPr>
            <a:spLocks noGrp="1"/>
          </p:cNvSpPr>
          <p:nvPr>
            <p:ph type="sldNum" sz="quarter" idx="2"/>
          </p:nvPr>
        </p:nvSpPr>
        <p:spPr>
          <a:prstGeom prst="rect">
            <a:avLst/>
          </a:prstGeom>
        </p:spPr>
        <p:txBody>
          <a:bodyPr/>
          <a:lstStyle/>
          <a:p>
            <a:fld id="{86CB4B4D-7CA3-9044-876B-883B54F8677D}" type="slidenum">
              <a:rPr>
                <a:solidFill>
                  <a:prstClr val="black">
                    <a:tint val="75000"/>
                  </a:prstClr>
                </a:solidFill>
              </a:rPr>
              <a:pPr/>
              <a:t>‹#›</a:t>
            </a:fld>
            <a:endParaRPr>
              <a:solidFill>
                <a:prstClr val="black">
                  <a:tint val="75000"/>
                </a:prstClr>
              </a:solidFill>
            </a:endParaRPr>
          </a:p>
        </p:txBody>
      </p:sp>
      <p:sp>
        <p:nvSpPr>
          <p:cNvPr id="47" name="本文レベル1…"/>
          <p:cNvSpPr>
            <a:spLocks noGrp="1"/>
          </p:cNvSpPr>
          <p:nvPr>
            <p:ph type="body" idx="1"/>
          </p:nvPr>
        </p:nvSpPr>
        <p:spPr>
          <a:xfrm>
            <a:off x="30870" y="767953"/>
            <a:ext cx="9082260" cy="5670352"/>
          </a:xfrm>
          <a:prstGeom prst="rect">
            <a:avLst/>
          </a:prstGeom>
        </p:spPr>
        <p:txBody>
          <a:bodyPr lIns="0" tIns="0" rIns="0" bIns="0" anchor="t"/>
          <a:lstStyle>
            <a:lvl1pPr marL="253116" indent="-253116">
              <a:spcBef>
                <a:spcPts val="0"/>
              </a:spcBef>
              <a:buSzPct val="125000"/>
              <a:defRPr sz="2109">
                <a:latin typeface="Helvetica Neue"/>
                <a:ea typeface="Helvetica Neue"/>
                <a:cs typeface="Helvetica Neue"/>
                <a:sym typeface="Helvetica Neue"/>
              </a:defRPr>
            </a:lvl1pPr>
            <a:lvl2pPr marL="506232" indent="-253116">
              <a:spcBef>
                <a:spcPts val="0"/>
              </a:spcBef>
              <a:buSzPct val="125000"/>
              <a:buChar char="-"/>
              <a:defRPr sz="2109">
                <a:latin typeface="Helvetica Neue"/>
                <a:ea typeface="Helvetica Neue"/>
                <a:cs typeface="Helvetica Neue"/>
                <a:sym typeface="Helvetica Neue"/>
              </a:defRPr>
            </a:lvl2pPr>
            <a:lvl3pPr marL="759347" indent="-253115">
              <a:spcBef>
                <a:spcPts val="0"/>
              </a:spcBef>
              <a:buSzPct val="100000"/>
              <a:buChar char="‣"/>
              <a:defRPr sz="2109">
                <a:latin typeface="Helvetica Neue"/>
                <a:ea typeface="Helvetica Neue"/>
                <a:cs typeface="Helvetica Neue"/>
                <a:sym typeface="Helvetica Neue"/>
              </a:defRPr>
            </a:lvl3pPr>
            <a:lvl4pPr marL="1012463" indent="-253116">
              <a:spcBef>
                <a:spcPts val="0"/>
              </a:spcBef>
              <a:buSzPct val="100000"/>
              <a:buChar char="✓"/>
              <a:defRPr sz="2109">
                <a:latin typeface="Helvetica Neue"/>
                <a:ea typeface="Helvetica Neue"/>
                <a:cs typeface="Helvetica Neue"/>
                <a:sym typeface="Helvetica Neue"/>
              </a:defRPr>
            </a:lvl4pPr>
            <a:lvl5pPr marL="1392138" indent="-253116">
              <a:spcBef>
                <a:spcPts val="0"/>
              </a:spcBef>
              <a:buSzPct val="100000"/>
              <a:buChar char="➡"/>
              <a:defRPr sz="2109">
                <a:latin typeface="Helvetica Neue"/>
                <a:ea typeface="Helvetica Neue"/>
                <a:cs typeface="Helvetica Neue"/>
                <a:sym typeface="Helvetica Neue"/>
              </a:defRPr>
            </a:lvl5pPr>
          </a:lstStyle>
          <a:p>
            <a:r>
              <a:t>本文レベル1</a:t>
            </a:r>
          </a:p>
          <a:p>
            <a:pPr lvl="1"/>
            <a:r>
              <a:t>本文レベル2</a:t>
            </a:r>
          </a:p>
          <a:p>
            <a:pPr lvl="2"/>
            <a:r>
              <a:t>本文レベル3</a:t>
            </a:r>
          </a:p>
          <a:p>
            <a:pPr lvl="3"/>
            <a:r>
              <a:t>本文レベル4</a:t>
            </a:r>
          </a:p>
          <a:p>
            <a:pPr lvl="4"/>
            <a:r>
              <a:t>本文レベル5</a:t>
            </a:r>
          </a:p>
        </p:txBody>
      </p:sp>
    </p:spTree>
    <p:extLst>
      <p:ext uri="{BB962C8B-B14F-4D97-AF65-F5344CB8AC3E}">
        <p14:creationId xmlns:p14="http://schemas.microsoft.com/office/powerpoint/2010/main" val="3828792304"/>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クリックしてマスター サブタイトルの書式設定</a:t>
            </a:r>
            <a:endParaRPr lang="en-US" dirty="0"/>
          </a:p>
        </p:txBody>
      </p:sp>
      <p:sp>
        <p:nvSpPr>
          <p:cNvPr id="4" name="Date Placeholder 3"/>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2018/4/12</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43285360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2018/4/12</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9529799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2018/4/12</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748049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p>
        </p:txBody>
      </p:sp>
      <p:sp>
        <p:nvSpPr>
          <p:cNvPr id="6" name="フッター プレースホルダ 5"/>
          <p:cNvSpPr>
            <a:spLocks noGrp="1"/>
          </p:cNvSpPr>
          <p:nvPr>
            <p:ph type="ftr" sz="quarter" idx="11"/>
          </p:nvPr>
        </p:nvSpPr>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p:txBody>
          <a:bodyPr/>
          <a:lstStyle>
            <a:lvl1pPr>
              <a:defRPr/>
            </a:lvl1pPr>
          </a:lstStyle>
          <a:p>
            <a:fld id="{0A884731-B105-492F-9089-66DA9EC16C05}" type="slidenum">
              <a:rPr lang="en-US" altLang="ja-JP"/>
              <a:pPr/>
              <a:t>‹#›</a:t>
            </a:fld>
            <a:endParaRPr lang="en-US" altLang="ja-JP"/>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2018/4/12</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5773698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2018/4/12</a:t>
            </a:fld>
            <a:endParaRPr lang="ja-JP" alt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51117928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2018/4/12</a:t>
            </a:fld>
            <a:endParaRPr lang="ja-JP" alt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61976850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2018/4/12</a:t>
            </a:fld>
            <a:endParaRPr lang="ja-JP" alt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17838037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コンテンツ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2018/4/12</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52524137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図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2018/4/12</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43867806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2018/4/12</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3393746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2018/4/12</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33815783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タイトル&amp;箇条書き">
    <p:spTree>
      <p:nvGrpSpPr>
        <p:cNvPr id="1" name=""/>
        <p:cNvGrpSpPr/>
        <p:nvPr/>
      </p:nvGrpSpPr>
      <p:grpSpPr>
        <a:xfrm>
          <a:off x="0" y="0"/>
          <a:ext cx="0" cy="0"/>
          <a:chOff x="0" y="0"/>
          <a:chExt cx="0" cy="0"/>
        </a:xfrm>
      </p:grpSpPr>
      <p:sp>
        <p:nvSpPr>
          <p:cNvPr id="14" name="Shape 14"/>
          <p:cNvSpPr>
            <a:spLocks noGrp="1"/>
          </p:cNvSpPr>
          <p:nvPr>
            <p:ph type="title"/>
          </p:nvPr>
        </p:nvSpPr>
        <p:spPr>
          <a:xfrm>
            <a:off x="482203" y="351485"/>
            <a:ext cx="5464969" cy="957955"/>
          </a:xfrm>
          <a:prstGeom prst="rect">
            <a:avLst/>
          </a:prstGeom>
        </p:spPr>
        <p:txBody>
          <a:bodyPr/>
          <a:lstStyle/>
          <a:p>
            <a:pPr lvl="0">
              <a:defRPr sz="1800"/>
            </a:pPr>
            <a:r>
              <a:rPr sz="5625"/>
              <a:t>タイトルテキスト</a:t>
            </a:r>
          </a:p>
        </p:txBody>
      </p:sp>
      <p:sp>
        <p:nvSpPr>
          <p:cNvPr id="15" name="Shape 15"/>
          <p:cNvSpPr>
            <a:spLocks noGrp="1"/>
          </p:cNvSpPr>
          <p:nvPr>
            <p:ph type="body" idx="1"/>
          </p:nvPr>
        </p:nvSpPr>
        <p:spPr>
          <a:prstGeom prst="rect">
            <a:avLst/>
          </a:prstGeom>
        </p:spPr>
        <p:txBody>
          <a:bodyPr/>
          <a:lstStyle>
            <a:lvl2pPr>
              <a:buChar char="-"/>
            </a:lvl2pPr>
          </a:lstStyle>
          <a:p>
            <a:pPr lvl="0">
              <a:defRPr sz="1800"/>
            </a:pPr>
            <a:r>
              <a:rPr sz="2531"/>
              <a:t>本文レベル1</a:t>
            </a:r>
          </a:p>
          <a:p>
            <a:pPr lvl="1">
              <a:defRPr sz="1800"/>
            </a:pPr>
            <a:r>
              <a:rPr sz="2531"/>
              <a:t>本文レベル2</a:t>
            </a:r>
          </a:p>
          <a:p>
            <a:pPr lvl="2">
              <a:defRPr sz="1800"/>
            </a:pPr>
            <a:r>
              <a:rPr sz="2531"/>
              <a:t>本文レベル3</a:t>
            </a:r>
          </a:p>
          <a:p>
            <a:pPr lvl="3">
              <a:defRPr sz="1800"/>
            </a:pPr>
            <a:r>
              <a:rPr sz="2531"/>
              <a:t>本文レベル4</a:t>
            </a:r>
          </a:p>
          <a:p>
            <a:pPr lvl="4">
              <a:defRPr sz="1800"/>
            </a:pPr>
            <a:r>
              <a:rPr sz="2531"/>
              <a:t>本文レベル 5</a:t>
            </a:r>
          </a:p>
        </p:txBody>
      </p:sp>
      <p:sp>
        <p:nvSpPr>
          <p:cNvPr id="16" name="Shape 16"/>
          <p:cNvSpPr>
            <a:spLocks noGrp="1"/>
          </p:cNvSpPr>
          <p:nvPr>
            <p:ph type="sldNum" sz="quarter" idx="2"/>
          </p:nvPr>
        </p:nvSpPr>
        <p:spPr>
          <a:prstGeom prst="rect">
            <a:avLst/>
          </a:prstGeom>
        </p:spPr>
        <p:txBody>
          <a:bodyPr/>
          <a:lstStyle/>
          <a:p>
            <a:fld id="{86CB4B4D-7CA3-9044-876B-883B54F8677D}"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770787817"/>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36" name="テキスト"/>
          <p:cNvSpPr>
            <a:spLocks noGrp="1"/>
          </p:cNvSpPr>
          <p:nvPr>
            <p:ph type="body" sz="quarter" idx="13"/>
          </p:nvPr>
        </p:nvSpPr>
        <p:spPr>
          <a:xfrm>
            <a:off x="2030399" y="6536531"/>
            <a:ext cx="184731" cy="310341"/>
          </a:xfrm>
          <a:prstGeom prst="rect">
            <a:avLst/>
          </a:prstGeom>
        </p:spPr>
        <p:txBody>
          <a:bodyPr wrap="none">
            <a:spAutoFit/>
          </a:bodyPr>
          <a:lstStyle>
            <a:lvl1pPr marL="0" indent="0" algn="just">
              <a:lnSpc>
                <a:spcPts val="1195"/>
              </a:lnSpc>
              <a:spcBef>
                <a:spcPts val="0"/>
              </a:spcBef>
              <a:buSzTx/>
              <a:buNone/>
              <a:defRPr sz="1400" cap="all">
                <a:solidFill>
                  <a:srgbClr val="EBEBEB"/>
                </a:solidFill>
                <a:latin typeface="Helvetica Neue"/>
                <a:sym typeface="Helvetica Neue"/>
              </a:defRPr>
            </a:lvl1pPr>
          </a:lstStyle>
          <a:p>
            <a:pPr marL="0" indent="0" algn="just">
              <a:lnSpc>
                <a:spcPts val="1700"/>
              </a:lnSpc>
              <a:spcBef>
                <a:spcPts val="0"/>
              </a:spcBef>
              <a:buSzTx/>
              <a:buNone/>
              <a:defRPr sz="1400" cap="all">
                <a:solidFill>
                  <a:srgbClr val="EBEBEB"/>
                </a:solidFill>
                <a:latin typeface="Helvetica Neue"/>
                <a:ea typeface="Helvetica Neue"/>
                <a:cs typeface="Helvetica Neue"/>
                <a:sym typeface="Helvetica Neue"/>
              </a:defRPr>
            </a:pPr>
            <a:endParaRPr/>
          </a:p>
        </p:txBody>
      </p:sp>
      <p:sp>
        <p:nvSpPr>
          <p:cNvPr id="37" name="スライド番号"/>
          <p:cNvSpPr>
            <a:spLocks noGrp="1"/>
          </p:cNvSpPr>
          <p:nvPr>
            <p:ph type="sldNum" sz="quarter" idx="2"/>
          </p:nvPr>
        </p:nvSpPr>
        <p:spPr>
          <a:prstGeom prst="rect">
            <a:avLst/>
          </a:prstGeom>
        </p:spPr>
        <p:txBody>
          <a:bodyPr/>
          <a:lstStyle/>
          <a:p>
            <a:fld id="{86CB4B4D-7CA3-9044-876B-883B54F8677D}"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133732956"/>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5" Type="http://schemas.openxmlformats.org/officeDocument/2006/relationships/theme" Target="../theme/theme10.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theme" Target="../theme/theme11.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5.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theme" Target="../theme/theme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theme" Target="../theme/theme8.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theme" Target="../theme/theme9.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87269" tIns="43635" rIns="87269" bIns="43635" numCol="1" anchor="ctr" anchorCtr="0" compatLnSpc="1">
            <a:prstTxWarp prst="textNoShape">
              <a:avLst/>
            </a:prstTxWarp>
          </a:bodyPr>
          <a:lstStyle/>
          <a:p>
            <a:pPr lvl="0"/>
            <a:r>
              <a:rPr lang="ja-JP" altLang="en-US" smtClean="0"/>
              <a:t>マスタ タイトルの書式設定</a:t>
            </a:r>
          </a:p>
        </p:txBody>
      </p:sp>
      <p:sp>
        <p:nvSpPr>
          <p:cNvPr id="3277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87269" tIns="43635" rIns="87269" bIns="43635"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327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87269" tIns="43635" rIns="87269" bIns="43635" numCol="1" anchor="t" anchorCtr="0" compatLnSpc="1">
            <a:prstTxWarp prst="textNoShape">
              <a:avLst/>
            </a:prstTxWarp>
          </a:bodyPr>
          <a:lstStyle>
            <a:lvl1pPr defTabSz="873125">
              <a:defRPr sz="1400">
                <a:solidFill>
                  <a:schemeClr val="tx1"/>
                </a:solidFill>
                <a:effectLst/>
                <a:latin typeface="+mn-lt"/>
              </a:defRPr>
            </a:lvl1pPr>
          </a:lstStyle>
          <a:p>
            <a:endParaRPr lang="en-US" altLang="ja-JP"/>
          </a:p>
        </p:txBody>
      </p:sp>
      <p:sp>
        <p:nvSpPr>
          <p:cNvPr id="327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87269" tIns="43635" rIns="87269" bIns="43635" numCol="1" anchor="t" anchorCtr="0" compatLnSpc="1">
            <a:prstTxWarp prst="textNoShape">
              <a:avLst/>
            </a:prstTxWarp>
          </a:bodyPr>
          <a:lstStyle>
            <a:lvl1pPr algn="ctr" defTabSz="873125">
              <a:defRPr sz="1400">
                <a:solidFill>
                  <a:schemeClr val="tx1"/>
                </a:solidFill>
                <a:effectLst/>
                <a:latin typeface="+mn-lt"/>
              </a:defRPr>
            </a:lvl1pPr>
          </a:lstStyle>
          <a:p>
            <a:endParaRPr lang="en-US" altLang="ja-JP"/>
          </a:p>
        </p:txBody>
      </p:sp>
      <p:sp>
        <p:nvSpPr>
          <p:cNvPr id="327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87269" tIns="43635" rIns="87269" bIns="43635" numCol="1" anchor="t" anchorCtr="0" compatLnSpc="1">
            <a:prstTxWarp prst="textNoShape">
              <a:avLst/>
            </a:prstTxWarp>
          </a:bodyPr>
          <a:lstStyle>
            <a:lvl1pPr algn="r" defTabSz="873125">
              <a:defRPr sz="1400">
                <a:solidFill>
                  <a:schemeClr val="tx1"/>
                </a:solidFill>
                <a:effectLst/>
                <a:latin typeface="+mn-lt"/>
              </a:defRPr>
            </a:lvl1pPr>
          </a:lstStyle>
          <a:p>
            <a:fld id="{70A2B452-AEA5-4541-B805-34670411D227}" type="slidenum">
              <a:rPr lang="en-US" altLang="ja-JP"/>
              <a:pPr/>
              <a:t>‹#›</a:t>
            </a:fld>
            <a:endParaRPr lang="en-US" altLang="ja-JP"/>
          </a:p>
        </p:txBody>
      </p:sp>
    </p:spTree>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Lst>
  <p:hf sldNum="0" hdr="0" ftr="0" dt="0"/>
  <p:txStyles>
    <p:titleStyle>
      <a:lvl1pPr algn="ctr" defTabSz="873125" rtl="0" fontAlgn="base">
        <a:spcBef>
          <a:spcPct val="0"/>
        </a:spcBef>
        <a:spcAft>
          <a:spcPct val="0"/>
        </a:spcAft>
        <a:defRPr kumimoji="1" sz="4200">
          <a:solidFill>
            <a:schemeClr val="tx2"/>
          </a:solidFill>
          <a:latin typeface="+mj-lt"/>
          <a:ea typeface="+mj-ea"/>
          <a:cs typeface="+mj-cs"/>
        </a:defRPr>
      </a:lvl1pPr>
      <a:lvl2pPr algn="ctr" defTabSz="873125" rtl="0" fontAlgn="base">
        <a:spcBef>
          <a:spcPct val="0"/>
        </a:spcBef>
        <a:spcAft>
          <a:spcPct val="0"/>
        </a:spcAft>
        <a:defRPr kumimoji="1" sz="4200">
          <a:solidFill>
            <a:schemeClr val="tx2"/>
          </a:solidFill>
          <a:latin typeface="Arial" charset="0"/>
          <a:ea typeface="ＭＳ Ｐゴシック" charset="-128"/>
        </a:defRPr>
      </a:lvl2pPr>
      <a:lvl3pPr algn="ctr" defTabSz="873125" rtl="0" fontAlgn="base">
        <a:spcBef>
          <a:spcPct val="0"/>
        </a:spcBef>
        <a:spcAft>
          <a:spcPct val="0"/>
        </a:spcAft>
        <a:defRPr kumimoji="1" sz="4200">
          <a:solidFill>
            <a:schemeClr val="tx2"/>
          </a:solidFill>
          <a:latin typeface="Arial" charset="0"/>
          <a:ea typeface="ＭＳ Ｐゴシック" charset="-128"/>
        </a:defRPr>
      </a:lvl3pPr>
      <a:lvl4pPr algn="ctr" defTabSz="873125" rtl="0" fontAlgn="base">
        <a:spcBef>
          <a:spcPct val="0"/>
        </a:spcBef>
        <a:spcAft>
          <a:spcPct val="0"/>
        </a:spcAft>
        <a:defRPr kumimoji="1" sz="4200">
          <a:solidFill>
            <a:schemeClr val="tx2"/>
          </a:solidFill>
          <a:latin typeface="Arial" charset="0"/>
          <a:ea typeface="ＭＳ Ｐゴシック" charset="-128"/>
        </a:defRPr>
      </a:lvl4pPr>
      <a:lvl5pPr algn="ctr" defTabSz="873125" rtl="0" fontAlgn="base">
        <a:spcBef>
          <a:spcPct val="0"/>
        </a:spcBef>
        <a:spcAft>
          <a:spcPct val="0"/>
        </a:spcAft>
        <a:defRPr kumimoji="1" sz="4200">
          <a:solidFill>
            <a:schemeClr val="tx2"/>
          </a:solidFill>
          <a:latin typeface="Arial" charset="0"/>
          <a:ea typeface="ＭＳ Ｐゴシック" charset="-128"/>
        </a:defRPr>
      </a:lvl5pPr>
      <a:lvl6pPr marL="457200" algn="ctr" defTabSz="873125" rtl="0" fontAlgn="base">
        <a:spcBef>
          <a:spcPct val="0"/>
        </a:spcBef>
        <a:spcAft>
          <a:spcPct val="0"/>
        </a:spcAft>
        <a:defRPr kumimoji="1" sz="4200">
          <a:solidFill>
            <a:schemeClr val="tx2"/>
          </a:solidFill>
          <a:latin typeface="Arial" charset="0"/>
          <a:ea typeface="ＭＳ Ｐゴシック" charset="-128"/>
        </a:defRPr>
      </a:lvl6pPr>
      <a:lvl7pPr marL="914400" algn="ctr" defTabSz="873125" rtl="0" fontAlgn="base">
        <a:spcBef>
          <a:spcPct val="0"/>
        </a:spcBef>
        <a:spcAft>
          <a:spcPct val="0"/>
        </a:spcAft>
        <a:defRPr kumimoji="1" sz="4200">
          <a:solidFill>
            <a:schemeClr val="tx2"/>
          </a:solidFill>
          <a:latin typeface="Arial" charset="0"/>
          <a:ea typeface="ＭＳ Ｐゴシック" charset="-128"/>
        </a:defRPr>
      </a:lvl7pPr>
      <a:lvl8pPr marL="1371600" algn="ctr" defTabSz="873125" rtl="0" fontAlgn="base">
        <a:spcBef>
          <a:spcPct val="0"/>
        </a:spcBef>
        <a:spcAft>
          <a:spcPct val="0"/>
        </a:spcAft>
        <a:defRPr kumimoji="1" sz="4200">
          <a:solidFill>
            <a:schemeClr val="tx2"/>
          </a:solidFill>
          <a:latin typeface="Arial" charset="0"/>
          <a:ea typeface="ＭＳ Ｐゴシック" charset="-128"/>
        </a:defRPr>
      </a:lvl8pPr>
      <a:lvl9pPr marL="1828800" algn="ctr" defTabSz="873125" rtl="0" fontAlgn="base">
        <a:spcBef>
          <a:spcPct val="0"/>
        </a:spcBef>
        <a:spcAft>
          <a:spcPct val="0"/>
        </a:spcAft>
        <a:defRPr kumimoji="1" sz="4200">
          <a:solidFill>
            <a:schemeClr val="tx2"/>
          </a:solidFill>
          <a:latin typeface="Arial" charset="0"/>
          <a:ea typeface="ＭＳ Ｐゴシック" charset="-128"/>
        </a:defRPr>
      </a:lvl9pPr>
    </p:titleStyle>
    <p:bodyStyle>
      <a:lvl1pPr marL="327025" indent="-327025" algn="l" defTabSz="873125" rtl="0" fontAlgn="base">
        <a:spcBef>
          <a:spcPct val="20000"/>
        </a:spcBef>
        <a:spcAft>
          <a:spcPct val="0"/>
        </a:spcAft>
        <a:buChar char="•"/>
        <a:defRPr kumimoji="1" sz="3100">
          <a:solidFill>
            <a:schemeClr val="tx1"/>
          </a:solidFill>
          <a:latin typeface="+mn-lt"/>
          <a:ea typeface="+mn-ea"/>
          <a:cs typeface="+mn-cs"/>
        </a:defRPr>
      </a:lvl1pPr>
      <a:lvl2pPr marL="708025" indent="-271463" algn="l" defTabSz="873125" rtl="0" fontAlgn="base">
        <a:spcBef>
          <a:spcPct val="20000"/>
        </a:spcBef>
        <a:spcAft>
          <a:spcPct val="0"/>
        </a:spcAft>
        <a:buChar char="–"/>
        <a:defRPr kumimoji="1" sz="2600">
          <a:solidFill>
            <a:schemeClr val="tx1"/>
          </a:solidFill>
          <a:latin typeface="+mn-lt"/>
          <a:ea typeface="+mn-ea"/>
        </a:defRPr>
      </a:lvl2pPr>
      <a:lvl3pPr marL="1090613" indent="-217488" algn="l" defTabSz="873125" rtl="0" fontAlgn="base">
        <a:spcBef>
          <a:spcPct val="20000"/>
        </a:spcBef>
        <a:spcAft>
          <a:spcPct val="0"/>
        </a:spcAft>
        <a:buChar char="•"/>
        <a:defRPr kumimoji="1" sz="2300">
          <a:solidFill>
            <a:schemeClr val="tx1"/>
          </a:solidFill>
          <a:latin typeface="+mn-lt"/>
          <a:ea typeface="+mn-ea"/>
        </a:defRPr>
      </a:lvl3pPr>
      <a:lvl4pPr marL="1527175" indent="-217488" algn="l" defTabSz="873125" rtl="0" fontAlgn="base">
        <a:spcBef>
          <a:spcPct val="20000"/>
        </a:spcBef>
        <a:spcAft>
          <a:spcPct val="0"/>
        </a:spcAft>
        <a:buChar char="–"/>
        <a:defRPr kumimoji="1" sz="1900">
          <a:solidFill>
            <a:schemeClr val="tx1"/>
          </a:solidFill>
          <a:latin typeface="+mn-lt"/>
          <a:ea typeface="+mn-ea"/>
        </a:defRPr>
      </a:lvl4pPr>
      <a:lvl5pPr marL="1963738" indent="-219075" algn="l" defTabSz="873125" rtl="0" fontAlgn="base">
        <a:spcBef>
          <a:spcPct val="20000"/>
        </a:spcBef>
        <a:spcAft>
          <a:spcPct val="0"/>
        </a:spcAft>
        <a:buChar char="»"/>
        <a:defRPr kumimoji="1" sz="1900">
          <a:solidFill>
            <a:schemeClr val="tx1"/>
          </a:solidFill>
          <a:latin typeface="+mn-lt"/>
          <a:ea typeface="+mn-ea"/>
        </a:defRPr>
      </a:lvl5pPr>
      <a:lvl6pPr marL="2420938" indent="-219075" algn="l" defTabSz="873125" rtl="0" fontAlgn="base">
        <a:spcBef>
          <a:spcPct val="20000"/>
        </a:spcBef>
        <a:spcAft>
          <a:spcPct val="0"/>
        </a:spcAft>
        <a:buChar char="»"/>
        <a:defRPr kumimoji="1" sz="1900">
          <a:solidFill>
            <a:schemeClr val="tx1"/>
          </a:solidFill>
          <a:latin typeface="+mn-lt"/>
          <a:ea typeface="+mn-ea"/>
        </a:defRPr>
      </a:lvl6pPr>
      <a:lvl7pPr marL="2878138" indent="-219075" algn="l" defTabSz="873125" rtl="0" fontAlgn="base">
        <a:spcBef>
          <a:spcPct val="20000"/>
        </a:spcBef>
        <a:spcAft>
          <a:spcPct val="0"/>
        </a:spcAft>
        <a:buChar char="»"/>
        <a:defRPr kumimoji="1" sz="1900">
          <a:solidFill>
            <a:schemeClr val="tx1"/>
          </a:solidFill>
          <a:latin typeface="+mn-lt"/>
          <a:ea typeface="+mn-ea"/>
        </a:defRPr>
      </a:lvl7pPr>
      <a:lvl8pPr marL="3335338" indent="-219075" algn="l" defTabSz="873125" rtl="0" fontAlgn="base">
        <a:spcBef>
          <a:spcPct val="20000"/>
        </a:spcBef>
        <a:spcAft>
          <a:spcPct val="0"/>
        </a:spcAft>
        <a:buChar char="»"/>
        <a:defRPr kumimoji="1" sz="1900">
          <a:solidFill>
            <a:schemeClr val="tx1"/>
          </a:solidFill>
          <a:latin typeface="+mn-lt"/>
          <a:ea typeface="+mn-ea"/>
        </a:defRPr>
      </a:lvl8pPr>
      <a:lvl9pPr marL="3792538" indent="-219075" algn="l" defTabSz="873125" rtl="0" fontAlgn="base">
        <a:spcBef>
          <a:spcPct val="20000"/>
        </a:spcBef>
        <a:spcAft>
          <a:spcPct val="0"/>
        </a:spcAft>
        <a:buChar char="»"/>
        <a:defRPr kumimoji="1" sz="19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92D5C884-6D03-5242-9ED4-671344B10E14}" type="datetimeFigureOut">
              <a:rPr lang="ja-JP" altLang="en-US" smtClean="0">
                <a:solidFill>
                  <a:prstClr val="black">
                    <a:tint val="75000"/>
                  </a:prstClr>
                </a:solidFill>
              </a:rPr>
              <a:pPr>
                <a:defRPr/>
              </a:pPr>
              <a:t>2018/4/12</a:t>
            </a:fld>
            <a:endParaRPr lang="ja-JP"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ja-JP"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920263533"/>
      </p:ext>
    </p:extLst>
  </p:cSld>
  <p:clrMap bg1="lt1" tx1="dk1" bg2="lt2" tx2="dk2" accent1="accent1" accent2="accent2" accent3="accent3" accent4="accent4" accent5="accent5" accent6="accent6" hlink="hlink" folHlink="folHlink"/>
  <p:sldLayoutIdLst>
    <p:sldLayoutId id="2147484067" r:id="rId1"/>
    <p:sldLayoutId id="2147484068" r:id="rId2"/>
    <p:sldLayoutId id="2147484069" r:id="rId3"/>
    <p:sldLayoutId id="2147484070" r:id="rId4"/>
    <p:sldLayoutId id="2147484071" r:id="rId5"/>
    <p:sldLayoutId id="2147484072" r:id="rId6"/>
    <p:sldLayoutId id="2147484073" r:id="rId7"/>
    <p:sldLayoutId id="2147484074" r:id="rId8"/>
    <p:sldLayoutId id="2147484075" r:id="rId9"/>
    <p:sldLayoutId id="2147484076" r:id="rId10"/>
    <p:sldLayoutId id="2147484077" r:id="rId11"/>
    <p:sldLayoutId id="2147484078" r:id="rId12"/>
    <p:sldLayoutId id="2147484079" r:id="rId13"/>
    <p:sldLayoutId id="2147484080" r:id="rId14"/>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8944C2-ED96-1E4B-B721-E8430D23FA91}" type="datetimeFigureOut">
              <a:rPr lang="ja-JP" altLang="en-US" smtClean="0">
                <a:solidFill>
                  <a:prstClr val="black">
                    <a:tint val="75000"/>
                  </a:prstClr>
                </a:solidFill>
              </a:rPr>
              <a:pPr/>
              <a:t>2018/4/12</a:t>
            </a:fld>
            <a:endParaRPr lang="ja-JP"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447693-B296-CF44-908B-684C3B5EDD9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739772908"/>
      </p:ext>
    </p:extLst>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 id="2147484091" r:id="rId10"/>
    <p:sldLayoutId id="2147484092" r:id="rId11"/>
    <p:sldLayoutId id="2147484093"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spcAft>
          <a:spcPts val="900"/>
        </a:spcAft>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spcAft>
          <a:spcPts val="900"/>
        </a:spcAft>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spcAft>
          <a:spcPts val="900"/>
        </a:spcAft>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spcAft>
          <a:spcPts val="900"/>
        </a:spcAft>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spcAft>
          <a:spcPts val="900"/>
        </a:spcAft>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49"/>
          <p:cNvGrpSpPr>
            <a:grpSpLocks/>
          </p:cNvGrpSpPr>
          <p:nvPr/>
        </p:nvGrpSpPr>
        <p:grpSpPr bwMode="auto">
          <a:xfrm>
            <a:off x="0" y="0"/>
            <a:ext cx="9144000" cy="7405688"/>
            <a:chOff x="0" y="-9"/>
            <a:chExt cx="5760" cy="4665"/>
          </a:xfrm>
        </p:grpSpPr>
        <p:sp>
          <p:nvSpPr>
            <p:cNvPr id="1032" name="Freeform 8"/>
            <p:cNvSpPr>
              <a:spLocks/>
            </p:cNvSpPr>
            <p:nvPr/>
          </p:nvSpPr>
          <p:spPr bwMode="hidden">
            <a:xfrm>
              <a:off x="1632" y="-5"/>
              <a:ext cx="1737" cy="4333"/>
            </a:xfrm>
            <a:custGeom>
              <a:avLst/>
              <a:gdLst/>
              <a:ahLst/>
              <a:cxnLst>
                <a:cxn ang="0">
                  <a:pos x="494" y="4309"/>
                </a:cxn>
                <a:cxn ang="0">
                  <a:pos x="1737" y="4320"/>
                </a:cxn>
                <a:cxn ang="0">
                  <a:pos x="524" y="0"/>
                </a:cxn>
                <a:cxn ang="0">
                  <a:pos x="0" y="7"/>
                </a:cxn>
                <a:cxn ang="0">
                  <a:pos x="494" y="4309"/>
                </a:cxn>
              </a:cxnLst>
              <a:rect l="0" t="0" r="r" b="b"/>
              <a:pathLst>
                <a:path w="1737" h="4320">
                  <a:moveTo>
                    <a:pt x="494" y="4309"/>
                  </a:moveTo>
                  <a:lnTo>
                    <a:pt x="1737" y="4320"/>
                  </a:lnTo>
                  <a:lnTo>
                    <a:pt x="524" y="0"/>
                  </a:lnTo>
                  <a:lnTo>
                    <a:pt x="0" y="7"/>
                  </a:lnTo>
                  <a:lnTo>
                    <a:pt x="494" y="4309"/>
                  </a:lnTo>
                  <a:close/>
                </a:path>
              </a:pathLst>
            </a:custGeom>
            <a:gradFill rotWithShape="0">
              <a:gsLst>
                <a:gs pos="0">
                  <a:schemeClr val="bg1"/>
                </a:gs>
                <a:gs pos="100000">
                  <a:schemeClr val="bg2"/>
                </a:gs>
              </a:gsLst>
              <a:lin ang="1890000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1033" name="Freeform 9"/>
            <p:cNvSpPr>
              <a:spLocks/>
            </p:cNvSpPr>
            <p:nvPr/>
          </p:nvSpPr>
          <p:spPr bwMode="hidden">
            <a:xfrm>
              <a:off x="0" y="-7"/>
              <a:ext cx="1737" cy="4329"/>
            </a:xfrm>
            <a:custGeom>
              <a:avLst/>
              <a:gdLst/>
              <a:ahLst/>
              <a:cxnLst>
                <a:cxn ang="0">
                  <a:pos x="494" y="4309"/>
                </a:cxn>
                <a:cxn ang="0">
                  <a:pos x="1737" y="4320"/>
                </a:cxn>
                <a:cxn ang="0">
                  <a:pos x="524" y="0"/>
                </a:cxn>
                <a:cxn ang="0">
                  <a:pos x="0" y="7"/>
                </a:cxn>
                <a:cxn ang="0">
                  <a:pos x="494" y="4309"/>
                </a:cxn>
              </a:cxnLst>
              <a:rect l="0" t="0" r="r" b="b"/>
              <a:pathLst>
                <a:path w="1737" h="4320">
                  <a:moveTo>
                    <a:pt x="494" y="4309"/>
                  </a:moveTo>
                  <a:lnTo>
                    <a:pt x="1737" y="4320"/>
                  </a:lnTo>
                  <a:lnTo>
                    <a:pt x="524" y="0"/>
                  </a:lnTo>
                  <a:lnTo>
                    <a:pt x="0" y="7"/>
                  </a:lnTo>
                  <a:lnTo>
                    <a:pt x="494" y="4309"/>
                  </a:lnTo>
                  <a:close/>
                </a:path>
              </a:pathLst>
            </a:custGeom>
            <a:gradFill rotWithShape="0">
              <a:gsLst>
                <a:gs pos="0">
                  <a:schemeClr val="bg1"/>
                </a:gs>
                <a:gs pos="100000">
                  <a:schemeClr val="bg2"/>
                </a:gs>
              </a:gsLst>
              <a:lin ang="1890000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1034" name="Freeform 10"/>
            <p:cNvSpPr>
              <a:spLocks/>
            </p:cNvSpPr>
            <p:nvPr/>
          </p:nvSpPr>
          <p:spPr bwMode="hidden">
            <a:xfrm>
              <a:off x="3744" y="-4"/>
              <a:ext cx="1739" cy="4330"/>
            </a:xfrm>
            <a:custGeom>
              <a:avLst/>
              <a:gdLst/>
              <a:ahLst/>
              <a:cxnLst>
                <a:cxn ang="0">
                  <a:pos x="494" y="4415"/>
                </a:cxn>
                <a:cxn ang="0">
                  <a:pos x="1739" y="4420"/>
                </a:cxn>
                <a:cxn ang="0">
                  <a:pos x="524" y="0"/>
                </a:cxn>
                <a:cxn ang="0">
                  <a:pos x="0" y="7"/>
                </a:cxn>
                <a:cxn ang="0">
                  <a:pos x="494" y="4415"/>
                </a:cxn>
              </a:cxnLst>
              <a:rect l="0" t="0" r="r" b="b"/>
              <a:pathLst>
                <a:path w="1739" h="4420">
                  <a:moveTo>
                    <a:pt x="494" y="4415"/>
                  </a:moveTo>
                  <a:lnTo>
                    <a:pt x="1739" y="4420"/>
                  </a:lnTo>
                  <a:lnTo>
                    <a:pt x="524" y="0"/>
                  </a:lnTo>
                  <a:lnTo>
                    <a:pt x="0" y="7"/>
                  </a:lnTo>
                  <a:lnTo>
                    <a:pt x="494" y="4415"/>
                  </a:lnTo>
                  <a:close/>
                </a:path>
              </a:pathLst>
            </a:custGeom>
            <a:gradFill rotWithShape="0">
              <a:gsLst>
                <a:gs pos="0">
                  <a:schemeClr val="bg1"/>
                </a:gs>
                <a:gs pos="100000">
                  <a:schemeClr val="bg2"/>
                </a:gs>
              </a:gsLst>
              <a:lin ang="1890000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1035" name="Freeform 11"/>
            <p:cNvSpPr>
              <a:spLocks/>
            </p:cNvSpPr>
            <p:nvPr/>
          </p:nvSpPr>
          <p:spPr bwMode="hidden">
            <a:xfrm>
              <a:off x="1920" y="-9"/>
              <a:ext cx="2080" cy="4324"/>
            </a:xfrm>
            <a:custGeom>
              <a:avLst/>
              <a:gdLst/>
              <a:ahLst/>
              <a:cxnLst>
                <a:cxn ang="0">
                  <a:pos x="0" y="7"/>
                </a:cxn>
                <a:cxn ang="0">
                  <a:pos x="1870" y="4338"/>
                </a:cxn>
                <a:cxn ang="0">
                  <a:pos x="2080" y="4338"/>
                </a:cxn>
                <a:cxn ang="0">
                  <a:pos x="1033" y="0"/>
                </a:cxn>
                <a:cxn ang="0">
                  <a:pos x="0" y="7"/>
                </a:cxn>
              </a:cxnLst>
              <a:rect l="0" t="0" r="r" b="b"/>
              <a:pathLst>
                <a:path w="2080" h="4338">
                  <a:moveTo>
                    <a:pt x="0" y="7"/>
                  </a:moveTo>
                  <a:lnTo>
                    <a:pt x="1870" y="4338"/>
                  </a:lnTo>
                  <a:lnTo>
                    <a:pt x="2080" y="4338"/>
                  </a:lnTo>
                  <a:lnTo>
                    <a:pt x="1033" y="0"/>
                  </a:lnTo>
                  <a:lnTo>
                    <a:pt x="0" y="7"/>
                  </a:lnTo>
                  <a:close/>
                </a:path>
              </a:pathLst>
            </a:custGeom>
            <a:gradFill rotWithShape="0">
              <a:gsLst>
                <a:gs pos="0">
                  <a:schemeClr val="bg2"/>
                </a:gs>
                <a:gs pos="100000">
                  <a:schemeClr val="bg1"/>
                </a:gs>
              </a:gsLst>
              <a:lin ang="540000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1041" name="Freeform 17"/>
            <p:cNvSpPr>
              <a:spLocks/>
            </p:cNvSpPr>
            <p:nvPr/>
          </p:nvSpPr>
          <p:spPr bwMode="hidden">
            <a:xfrm>
              <a:off x="117" y="97"/>
              <a:ext cx="3504" cy="1536"/>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bg2"/>
                </a:gs>
                <a:gs pos="100000">
                  <a:schemeClr val="bg1"/>
                </a:gs>
              </a:gsLst>
              <a:lin ang="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1042" name="Freeform 18"/>
            <p:cNvSpPr>
              <a:spLocks/>
            </p:cNvSpPr>
            <p:nvPr/>
          </p:nvSpPr>
          <p:spPr bwMode="hidden">
            <a:xfrm rot="2702961" flipH="1">
              <a:off x="810" y="766"/>
              <a:ext cx="2544" cy="1008"/>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1043" name="Freeform 19"/>
            <p:cNvSpPr>
              <a:spLocks/>
            </p:cNvSpPr>
            <p:nvPr/>
          </p:nvSpPr>
          <p:spPr bwMode="hidden">
            <a:xfrm>
              <a:off x="83" y="49"/>
              <a:ext cx="3504" cy="1536"/>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1044" name="Freeform 20"/>
            <p:cNvSpPr>
              <a:spLocks/>
            </p:cNvSpPr>
            <p:nvPr userDrawn="1"/>
          </p:nvSpPr>
          <p:spPr bwMode="hidden">
            <a:xfrm rot="-2895842">
              <a:off x="-984" y="1041"/>
              <a:ext cx="3504" cy="1536"/>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1045" name="Freeform 21"/>
            <p:cNvSpPr>
              <a:spLocks/>
            </p:cNvSpPr>
            <p:nvPr/>
          </p:nvSpPr>
          <p:spPr bwMode="hidden">
            <a:xfrm rot="-2305141">
              <a:off x="1331" y="913"/>
              <a:ext cx="3594" cy="1735"/>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1046" name="Freeform 22"/>
            <p:cNvSpPr>
              <a:spLocks/>
            </p:cNvSpPr>
            <p:nvPr/>
          </p:nvSpPr>
          <p:spPr bwMode="hidden">
            <a:xfrm rot="2084418" flipH="1">
              <a:off x="1859" y="865"/>
              <a:ext cx="3504" cy="1536"/>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1047" name="Freeform 23"/>
            <p:cNvSpPr>
              <a:spLocks/>
            </p:cNvSpPr>
            <p:nvPr/>
          </p:nvSpPr>
          <p:spPr bwMode="hidden">
            <a:xfrm>
              <a:off x="4250" y="-7"/>
              <a:ext cx="1089" cy="2285"/>
            </a:xfrm>
            <a:custGeom>
              <a:avLst/>
              <a:gdLst/>
              <a:ahLst/>
              <a:cxnLst>
                <a:cxn ang="0">
                  <a:pos x="0" y="2265"/>
                </a:cxn>
                <a:cxn ang="0">
                  <a:pos x="1030" y="0"/>
                </a:cxn>
                <a:cxn ang="0">
                  <a:pos x="1089" y="0"/>
                </a:cxn>
                <a:cxn ang="0">
                  <a:pos x="37" y="2285"/>
                </a:cxn>
                <a:cxn ang="0">
                  <a:pos x="0" y="2265"/>
                </a:cxn>
              </a:cxnLst>
              <a:rect l="0" t="0" r="r" b="b"/>
              <a:pathLst>
                <a:path w="1089" h="2285">
                  <a:moveTo>
                    <a:pt x="0" y="2265"/>
                  </a:moveTo>
                  <a:cubicBezTo>
                    <a:pt x="438" y="996"/>
                    <a:pt x="865" y="377"/>
                    <a:pt x="1030" y="0"/>
                  </a:cubicBezTo>
                  <a:cubicBezTo>
                    <a:pt x="1030" y="0"/>
                    <a:pt x="1059" y="0"/>
                    <a:pt x="1089" y="0"/>
                  </a:cubicBezTo>
                  <a:cubicBezTo>
                    <a:pt x="565" y="834"/>
                    <a:pt x="181" y="1853"/>
                    <a:pt x="37" y="2285"/>
                  </a:cubicBezTo>
                  <a:cubicBezTo>
                    <a:pt x="37" y="2285"/>
                    <a:pt x="0" y="2265"/>
                    <a:pt x="0" y="2265"/>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1049" name="Rectangle 25"/>
            <p:cNvSpPr>
              <a:spLocks noChangeArrowheads="1"/>
            </p:cNvSpPr>
            <p:nvPr/>
          </p:nvSpPr>
          <p:spPr bwMode="hidden">
            <a:xfrm>
              <a:off x="0" y="3910"/>
              <a:ext cx="5760" cy="432"/>
            </a:xfrm>
            <a:prstGeom prst="rect">
              <a:avLst/>
            </a:prstGeom>
            <a:gradFill rotWithShape="0">
              <a:gsLst>
                <a:gs pos="0">
                  <a:schemeClr val="bg2"/>
                </a:gs>
                <a:gs pos="100000">
                  <a:schemeClr val="bg1"/>
                </a:gs>
              </a:gsLst>
              <a:lin ang="5400000" scaled="1"/>
            </a:gradFill>
            <a:ln w="9525">
              <a:noFill/>
              <a:miter lim="800000"/>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1051" name="Freeform 27"/>
            <p:cNvSpPr>
              <a:spLocks/>
            </p:cNvSpPr>
            <p:nvPr/>
          </p:nvSpPr>
          <p:spPr bwMode="hidden">
            <a:xfrm>
              <a:off x="1632" y="3956"/>
              <a:ext cx="1737" cy="382"/>
            </a:xfrm>
            <a:custGeom>
              <a:avLst/>
              <a:gdLst/>
              <a:ahLst/>
              <a:cxnLst>
                <a:cxn ang="0">
                  <a:pos x="494" y="4309"/>
                </a:cxn>
                <a:cxn ang="0">
                  <a:pos x="1737" y="4320"/>
                </a:cxn>
                <a:cxn ang="0">
                  <a:pos x="524" y="0"/>
                </a:cxn>
                <a:cxn ang="0">
                  <a:pos x="0" y="7"/>
                </a:cxn>
                <a:cxn ang="0">
                  <a:pos x="494" y="4309"/>
                </a:cxn>
              </a:cxnLst>
              <a:rect l="0" t="0" r="r" b="b"/>
              <a:pathLst>
                <a:path w="1737" h="4320">
                  <a:moveTo>
                    <a:pt x="494" y="4309"/>
                  </a:moveTo>
                  <a:lnTo>
                    <a:pt x="1737" y="4320"/>
                  </a:lnTo>
                  <a:lnTo>
                    <a:pt x="524" y="0"/>
                  </a:lnTo>
                  <a:lnTo>
                    <a:pt x="0" y="7"/>
                  </a:lnTo>
                  <a:lnTo>
                    <a:pt x="494" y="4309"/>
                  </a:lnTo>
                  <a:close/>
                </a:path>
              </a:pathLst>
            </a:custGeom>
            <a:gradFill rotWithShape="0">
              <a:gsLst>
                <a:gs pos="0">
                  <a:schemeClr val="bg1"/>
                </a:gs>
                <a:gs pos="100000">
                  <a:schemeClr val="bg2"/>
                </a:gs>
              </a:gsLst>
              <a:lin ang="1890000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1052" name="Freeform 28"/>
            <p:cNvSpPr>
              <a:spLocks/>
            </p:cNvSpPr>
            <p:nvPr/>
          </p:nvSpPr>
          <p:spPr bwMode="hidden">
            <a:xfrm>
              <a:off x="0" y="3956"/>
              <a:ext cx="1737" cy="381"/>
            </a:xfrm>
            <a:custGeom>
              <a:avLst/>
              <a:gdLst/>
              <a:ahLst/>
              <a:cxnLst>
                <a:cxn ang="0">
                  <a:pos x="494" y="4309"/>
                </a:cxn>
                <a:cxn ang="0">
                  <a:pos x="1737" y="4320"/>
                </a:cxn>
                <a:cxn ang="0">
                  <a:pos x="524" y="0"/>
                </a:cxn>
                <a:cxn ang="0">
                  <a:pos x="0" y="7"/>
                </a:cxn>
                <a:cxn ang="0">
                  <a:pos x="494" y="4309"/>
                </a:cxn>
              </a:cxnLst>
              <a:rect l="0" t="0" r="r" b="b"/>
              <a:pathLst>
                <a:path w="1737" h="4320">
                  <a:moveTo>
                    <a:pt x="494" y="4309"/>
                  </a:moveTo>
                  <a:lnTo>
                    <a:pt x="1737" y="4320"/>
                  </a:lnTo>
                  <a:lnTo>
                    <a:pt x="524" y="0"/>
                  </a:lnTo>
                  <a:lnTo>
                    <a:pt x="0" y="7"/>
                  </a:lnTo>
                  <a:lnTo>
                    <a:pt x="494" y="4309"/>
                  </a:lnTo>
                  <a:close/>
                </a:path>
              </a:pathLst>
            </a:custGeom>
            <a:gradFill rotWithShape="0">
              <a:gsLst>
                <a:gs pos="0">
                  <a:schemeClr val="bg1"/>
                </a:gs>
                <a:gs pos="100000">
                  <a:schemeClr val="bg2"/>
                </a:gs>
              </a:gsLst>
              <a:lin ang="1890000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1053" name="Freeform 29"/>
            <p:cNvSpPr>
              <a:spLocks/>
            </p:cNvSpPr>
            <p:nvPr/>
          </p:nvSpPr>
          <p:spPr bwMode="hidden">
            <a:xfrm>
              <a:off x="3744" y="3956"/>
              <a:ext cx="1739" cy="382"/>
            </a:xfrm>
            <a:custGeom>
              <a:avLst/>
              <a:gdLst/>
              <a:ahLst/>
              <a:cxnLst>
                <a:cxn ang="0">
                  <a:pos x="494" y="4415"/>
                </a:cxn>
                <a:cxn ang="0">
                  <a:pos x="1739" y="4420"/>
                </a:cxn>
                <a:cxn ang="0">
                  <a:pos x="524" y="0"/>
                </a:cxn>
                <a:cxn ang="0">
                  <a:pos x="0" y="7"/>
                </a:cxn>
                <a:cxn ang="0">
                  <a:pos x="494" y="4415"/>
                </a:cxn>
              </a:cxnLst>
              <a:rect l="0" t="0" r="r" b="b"/>
              <a:pathLst>
                <a:path w="1739" h="4420">
                  <a:moveTo>
                    <a:pt x="494" y="4415"/>
                  </a:moveTo>
                  <a:lnTo>
                    <a:pt x="1739" y="4420"/>
                  </a:lnTo>
                  <a:lnTo>
                    <a:pt x="524" y="0"/>
                  </a:lnTo>
                  <a:lnTo>
                    <a:pt x="0" y="7"/>
                  </a:lnTo>
                  <a:lnTo>
                    <a:pt x="494" y="4415"/>
                  </a:lnTo>
                  <a:close/>
                </a:path>
              </a:pathLst>
            </a:custGeom>
            <a:gradFill rotWithShape="0">
              <a:gsLst>
                <a:gs pos="0">
                  <a:schemeClr val="bg1"/>
                </a:gs>
                <a:gs pos="100000">
                  <a:schemeClr val="bg2"/>
                </a:gs>
              </a:gsLst>
              <a:lin ang="1890000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1054" name="Freeform 30"/>
            <p:cNvSpPr>
              <a:spLocks/>
            </p:cNvSpPr>
            <p:nvPr/>
          </p:nvSpPr>
          <p:spPr bwMode="hidden">
            <a:xfrm>
              <a:off x="1920" y="3956"/>
              <a:ext cx="2080" cy="381"/>
            </a:xfrm>
            <a:custGeom>
              <a:avLst/>
              <a:gdLst/>
              <a:ahLst/>
              <a:cxnLst>
                <a:cxn ang="0">
                  <a:pos x="0" y="7"/>
                </a:cxn>
                <a:cxn ang="0">
                  <a:pos x="1870" y="4338"/>
                </a:cxn>
                <a:cxn ang="0">
                  <a:pos x="2080" y="4338"/>
                </a:cxn>
                <a:cxn ang="0">
                  <a:pos x="1033" y="0"/>
                </a:cxn>
                <a:cxn ang="0">
                  <a:pos x="0" y="7"/>
                </a:cxn>
              </a:cxnLst>
              <a:rect l="0" t="0" r="r" b="b"/>
              <a:pathLst>
                <a:path w="2080" h="4338">
                  <a:moveTo>
                    <a:pt x="0" y="7"/>
                  </a:moveTo>
                  <a:lnTo>
                    <a:pt x="1870" y="4338"/>
                  </a:lnTo>
                  <a:lnTo>
                    <a:pt x="2080" y="4338"/>
                  </a:lnTo>
                  <a:lnTo>
                    <a:pt x="1033" y="0"/>
                  </a:lnTo>
                  <a:lnTo>
                    <a:pt x="0" y="7"/>
                  </a:lnTo>
                  <a:close/>
                </a:path>
              </a:pathLst>
            </a:custGeom>
            <a:gradFill rotWithShape="0">
              <a:gsLst>
                <a:gs pos="0">
                  <a:schemeClr val="bg2"/>
                </a:gs>
                <a:gs pos="100000">
                  <a:schemeClr val="bg1"/>
                </a:gs>
              </a:gsLst>
              <a:lin ang="540000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1058" name="Rectangle 34"/>
            <p:cNvSpPr>
              <a:spLocks noChangeArrowheads="1"/>
            </p:cNvSpPr>
            <p:nvPr/>
          </p:nvSpPr>
          <p:spPr bwMode="hidden">
            <a:xfrm>
              <a:off x="0" y="3905"/>
              <a:ext cx="5760" cy="432"/>
            </a:xfrm>
            <a:prstGeom prst="rect">
              <a:avLst/>
            </a:prstGeom>
            <a:solidFill>
              <a:schemeClr val="bg2">
                <a:alpha val="50000"/>
              </a:schemeClr>
            </a:solidFill>
            <a:ln w="9525">
              <a:noFill/>
              <a:miter lim="800000"/>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1059" name="Freeform 35"/>
            <p:cNvSpPr>
              <a:spLocks/>
            </p:cNvSpPr>
            <p:nvPr/>
          </p:nvSpPr>
          <p:spPr bwMode="hidden">
            <a:xfrm>
              <a:off x="2583" y="3918"/>
              <a:ext cx="1036" cy="420"/>
            </a:xfrm>
            <a:custGeom>
              <a:avLst/>
              <a:gdLst/>
              <a:ahLst/>
              <a:cxnLst>
                <a:cxn ang="0">
                  <a:pos x="1027" y="0"/>
                </a:cxn>
                <a:cxn ang="0">
                  <a:pos x="0" y="417"/>
                </a:cxn>
                <a:cxn ang="0">
                  <a:pos x="24" y="420"/>
                </a:cxn>
                <a:cxn ang="0">
                  <a:pos x="1036" y="16"/>
                </a:cxn>
                <a:cxn ang="0">
                  <a:pos x="1027" y="0"/>
                </a:cxn>
              </a:cxnLst>
              <a:rect l="0" t="0" r="r" b="b"/>
              <a:pathLst>
                <a:path w="1036" h="420">
                  <a:moveTo>
                    <a:pt x="1027" y="0"/>
                  </a:moveTo>
                  <a:cubicBezTo>
                    <a:pt x="508" y="159"/>
                    <a:pt x="167" y="347"/>
                    <a:pt x="0" y="417"/>
                  </a:cubicBezTo>
                  <a:cubicBezTo>
                    <a:pt x="0" y="417"/>
                    <a:pt x="12" y="418"/>
                    <a:pt x="24" y="420"/>
                  </a:cubicBezTo>
                  <a:cubicBezTo>
                    <a:pt x="237" y="321"/>
                    <a:pt x="708" y="105"/>
                    <a:pt x="1036" y="16"/>
                  </a:cubicBezTo>
                  <a:cubicBezTo>
                    <a:pt x="1036" y="16"/>
                    <a:pt x="1027" y="0"/>
                    <a:pt x="1027" y="0"/>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1060" name="Freeform 36"/>
            <p:cNvSpPr>
              <a:spLocks/>
            </p:cNvSpPr>
            <p:nvPr/>
          </p:nvSpPr>
          <p:spPr bwMode="hidden">
            <a:xfrm rot="18897039" flipH="1">
              <a:off x="1486" y="3886"/>
              <a:ext cx="1060" cy="480"/>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1061" name="Freeform 37"/>
            <p:cNvSpPr>
              <a:spLocks/>
            </p:cNvSpPr>
            <p:nvPr/>
          </p:nvSpPr>
          <p:spPr bwMode="hidden">
            <a:xfrm rot="18897039" flipH="1">
              <a:off x="766" y="3886"/>
              <a:ext cx="1060" cy="480"/>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1062" name="Freeform 38"/>
            <p:cNvSpPr>
              <a:spLocks/>
            </p:cNvSpPr>
            <p:nvPr/>
          </p:nvSpPr>
          <p:spPr bwMode="hidden">
            <a:xfrm rot="18897039" flipH="1">
              <a:off x="31" y="3854"/>
              <a:ext cx="1034" cy="487"/>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1063" name="Freeform 39"/>
            <p:cNvSpPr>
              <a:spLocks/>
            </p:cNvSpPr>
            <p:nvPr/>
          </p:nvSpPr>
          <p:spPr bwMode="hidden">
            <a:xfrm flipH="1" flipV="1">
              <a:off x="576" y="3910"/>
              <a:ext cx="3552" cy="432"/>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1064" name="Freeform 40"/>
            <p:cNvSpPr>
              <a:spLocks/>
            </p:cNvSpPr>
            <p:nvPr/>
          </p:nvSpPr>
          <p:spPr bwMode="hidden">
            <a:xfrm flipH="1" flipV="1">
              <a:off x="240" y="3910"/>
              <a:ext cx="1536" cy="432"/>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1065" name="Freeform 41"/>
            <p:cNvSpPr>
              <a:spLocks/>
            </p:cNvSpPr>
            <p:nvPr/>
          </p:nvSpPr>
          <p:spPr bwMode="hidden">
            <a:xfrm flipH="1" flipV="1">
              <a:off x="3036" y="3958"/>
              <a:ext cx="1332" cy="383"/>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1066" name="Freeform 42"/>
            <p:cNvSpPr>
              <a:spLocks/>
            </p:cNvSpPr>
            <p:nvPr/>
          </p:nvSpPr>
          <p:spPr bwMode="hidden">
            <a:xfrm flipH="1" flipV="1">
              <a:off x="3984" y="3910"/>
              <a:ext cx="1536" cy="432"/>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1067" name="Freeform 43"/>
            <p:cNvSpPr>
              <a:spLocks/>
            </p:cNvSpPr>
            <p:nvPr/>
          </p:nvSpPr>
          <p:spPr bwMode="hidden">
            <a:xfrm flipH="1" flipV="1">
              <a:off x="3456" y="3910"/>
              <a:ext cx="2304" cy="432"/>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1068" name="Rectangle 44"/>
            <p:cNvSpPr>
              <a:spLocks noChangeArrowheads="1"/>
            </p:cNvSpPr>
            <p:nvPr/>
          </p:nvSpPr>
          <p:spPr bwMode="hidden">
            <a:xfrm>
              <a:off x="0" y="3931"/>
              <a:ext cx="5760" cy="14"/>
            </a:xfrm>
            <a:prstGeom prst="rect">
              <a:avLst/>
            </a:prstGeom>
            <a:gradFill rotWithShape="0">
              <a:gsLst>
                <a:gs pos="0">
                  <a:schemeClr val="bg2"/>
                </a:gs>
                <a:gs pos="50000">
                  <a:schemeClr val="accent1"/>
                </a:gs>
                <a:gs pos="100000">
                  <a:schemeClr val="bg2"/>
                </a:gs>
              </a:gsLst>
              <a:lin ang="0" scaled="1"/>
            </a:gradFill>
            <a:ln w="9525">
              <a:noFill/>
              <a:miter lim="800000"/>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grpSp>
      <p:sp>
        <p:nvSpPr>
          <p:cNvPr id="1026" name="Rectangle 2"/>
          <p:cNvSpPr>
            <a:spLocks noGrp="1" noChangeArrowheads="1"/>
          </p:cNvSpPr>
          <p:nvPr>
            <p:ph type="title"/>
          </p:nvPr>
        </p:nvSpPr>
        <p:spPr bwMode="auto">
          <a:xfrm>
            <a:off x="685800" y="800100"/>
            <a:ext cx="7772400" cy="762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2 レベル</a:t>
            </a:r>
          </a:p>
          <a:p>
            <a:pPr lvl="2"/>
            <a:r>
              <a:rPr lang="ja-JP" altLang="en-US" smtClean="0"/>
              <a:t>第 3 レベル</a:t>
            </a:r>
          </a:p>
          <a:p>
            <a:pPr lvl="3"/>
            <a:r>
              <a:rPr lang="ja-JP" altLang="en-US" smtClean="0"/>
              <a:t>第 4 レベル</a:t>
            </a:r>
          </a:p>
          <a:p>
            <a:pPr lvl="4"/>
            <a:r>
              <a:rPr lang="ja-JP" altLang="en-US" smtClean="0"/>
              <a:t>第 5 レベル</a:t>
            </a:r>
          </a:p>
        </p:txBody>
      </p:sp>
      <p:sp>
        <p:nvSpPr>
          <p:cNvPr id="1028" name="Rectangle 4"/>
          <p:cNvSpPr>
            <a:spLocks noGrp="1" noChangeArrowheads="1"/>
          </p:cNvSpPr>
          <p:nvPr>
            <p:ph type="dt" sz="half" idx="2"/>
          </p:nvPr>
        </p:nvSpPr>
        <p:spPr bwMode="auto">
          <a:xfrm>
            <a:off x="712788" y="631348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buSzTx/>
              <a:defRPr kumimoji="0" sz="1400" b="0">
                <a:latin typeface="+mn-lt"/>
              </a:defRPr>
            </a:lvl1pPr>
          </a:lstStyle>
          <a:p>
            <a:pPr rtl="0" fontAlgn="base">
              <a:spcAft>
                <a:spcPct val="0"/>
              </a:spcAft>
            </a:pPr>
            <a:endParaRPr lang="ja-JP" altLang="en-US" kern="1200">
              <a:solidFill>
                <a:srgbClr val="FFFFFF"/>
              </a:solidFill>
              <a:latin typeface="Arial"/>
              <a:ea typeface="ＭＳ Ｐゴシック" charset="-128"/>
              <a:cs typeface="+mn-cs"/>
            </a:endParaRPr>
          </a:p>
        </p:txBody>
      </p:sp>
      <p:sp>
        <p:nvSpPr>
          <p:cNvPr id="1029" name="Rectangle 5"/>
          <p:cNvSpPr>
            <a:spLocks noGrp="1" noChangeArrowheads="1"/>
          </p:cNvSpPr>
          <p:nvPr>
            <p:ph type="ftr" sz="quarter" idx="3"/>
          </p:nvPr>
        </p:nvSpPr>
        <p:spPr bwMode="auto">
          <a:xfrm>
            <a:off x="3151188" y="631348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buSzTx/>
              <a:defRPr kumimoji="0" sz="1400" b="0">
                <a:latin typeface="+mn-lt"/>
              </a:defRPr>
            </a:lvl1pPr>
          </a:lstStyle>
          <a:p>
            <a:pPr algn="ctr" rtl="0" fontAlgn="base">
              <a:spcAft>
                <a:spcPct val="0"/>
              </a:spcAft>
            </a:pPr>
            <a:endParaRPr lang="ja-JP" altLang="en-US" kern="1200">
              <a:solidFill>
                <a:srgbClr val="FFFFFF"/>
              </a:solidFill>
              <a:latin typeface="Arial"/>
              <a:ea typeface="ＭＳ Ｐゴシック" charset="-128"/>
              <a:cs typeface="+mn-cs"/>
            </a:endParaRPr>
          </a:p>
        </p:txBody>
      </p:sp>
      <p:sp>
        <p:nvSpPr>
          <p:cNvPr id="1030" name="Rectangle 6"/>
          <p:cNvSpPr>
            <a:spLocks noGrp="1" noChangeArrowheads="1"/>
          </p:cNvSpPr>
          <p:nvPr>
            <p:ph type="sldNum" sz="quarter" idx="4"/>
          </p:nvPr>
        </p:nvSpPr>
        <p:spPr bwMode="auto">
          <a:xfrm>
            <a:off x="6580188" y="631348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buSzTx/>
              <a:defRPr kumimoji="0" sz="1400" b="0">
                <a:latin typeface="+mn-lt"/>
              </a:defRPr>
            </a:lvl1pPr>
          </a:lstStyle>
          <a:p>
            <a:pPr rtl="0" fontAlgn="base">
              <a:spcAft>
                <a:spcPct val="0"/>
              </a:spcAft>
            </a:pPr>
            <a:fld id="{731B0E1A-D104-498C-87BA-71A39047D716}" type="slidenum">
              <a:rPr lang="ja-JP" altLang="en-US" kern="1200">
                <a:solidFill>
                  <a:srgbClr val="FFFFFF"/>
                </a:solidFill>
                <a:latin typeface="Arial"/>
                <a:ea typeface="ＭＳ Ｐゴシック" charset="-128"/>
                <a:cs typeface="+mn-cs"/>
              </a:rPr>
              <a:pPr rtl="0" fontAlgn="base">
                <a:spcAft>
                  <a:spcPct val="0"/>
                </a:spcAft>
              </a:pPr>
              <a:t>‹#›</a:t>
            </a:fld>
            <a:endParaRPr lang="ja-JP" altLang="en-US" kern="1200">
              <a:solidFill>
                <a:srgbClr val="FFFFFF"/>
              </a:solidFill>
              <a:latin typeface="Arial"/>
              <a:ea typeface="ＭＳ Ｐゴシック" charset="-128"/>
              <a:cs typeface="+mn-cs"/>
            </a:endParaRPr>
          </a:p>
        </p:txBody>
      </p:sp>
    </p:spTree>
  </p:cSld>
  <p:clrMap bg1="dk2" tx1="lt1" bg2="dk1" tx2="lt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908" r:id="rId12"/>
  </p:sldLayoutIdLst>
  <p:hf sldNum="0" hdr="0" ftr="0" dt="0"/>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Black" pitchFamily="34" charset="0"/>
          <a:ea typeface="ＭＳ Ｐゴシック" charset="-128"/>
        </a:defRPr>
      </a:lvl2pPr>
      <a:lvl3pPr algn="ctr" rtl="0" fontAlgn="base">
        <a:spcBef>
          <a:spcPct val="0"/>
        </a:spcBef>
        <a:spcAft>
          <a:spcPct val="0"/>
        </a:spcAft>
        <a:defRPr kumimoji="1" sz="4400">
          <a:solidFill>
            <a:schemeClr val="tx2"/>
          </a:solidFill>
          <a:latin typeface="Arial Black" pitchFamily="34" charset="0"/>
          <a:ea typeface="ＭＳ Ｐゴシック" charset="-128"/>
        </a:defRPr>
      </a:lvl3pPr>
      <a:lvl4pPr algn="ctr" rtl="0" fontAlgn="base">
        <a:spcBef>
          <a:spcPct val="0"/>
        </a:spcBef>
        <a:spcAft>
          <a:spcPct val="0"/>
        </a:spcAft>
        <a:defRPr kumimoji="1" sz="4400">
          <a:solidFill>
            <a:schemeClr val="tx2"/>
          </a:solidFill>
          <a:latin typeface="Arial Black" pitchFamily="34" charset="0"/>
          <a:ea typeface="ＭＳ Ｐゴシック" charset="-128"/>
        </a:defRPr>
      </a:lvl4pPr>
      <a:lvl5pPr algn="ctr" rtl="0" fontAlgn="base">
        <a:spcBef>
          <a:spcPct val="0"/>
        </a:spcBef>
        <a:spcAft>
          <a:spcPct val="0"/>
        </a:spcAft>
        <a:defRPr kumimoji="1" sz="4400">
          <a:solidFill>
            <a:schemeClr val="tx2"/>
          </a:solidFill>
          <a:latin typeface="Arial Black" pitchFamily="34" charset="0"/>
          <a:ea typeface="ＭＳ Ｐゴシック" charset="-128"/>
        </a:defRPr>
      </a:lvl5pPr>
      <a:lvl6pPr marL="457200" algn="ctr" rtl="0" fontAlgn="base">
        <a:spcBef>
          <a:spcPct val="0"/>
        </a:spcBef>
        <a:spcAft>
          <a:spcPct val="0"/>
        </a:spcAft>
        <a:defRPr kumimoji="1" sz="4400">
          <a:solidFill>
            <a:schemeClr val="tx2"/>
          </a:solidFill>
          <a:latin typeface="Arial Black" pitchFamily="34" charset="0"/>
          <a:ea typeface="ＭＳ Ｐゴシック" charset="-128"/>
        </a:defRPr>
      </a:lvl6pPr>
      <a:lvl7pPr marL="914400" algn="ctr" rtl="0" fontAlgn="base">
        <a:spcBef>
          <a:spcPct val="0"/>
        </a:spcBef>
        <a:spcAft>
          <a:spcPct val="0"/>
        </a:spcAft>
        <a:defRPr kumimoji="1" sz="4400">
          <a:solidFill>
            <a:schemeClr val="tx2"/>
          </a:solidFill>
          <a:latin typeface="Arial Black" pitchFamily="34" charset="0"/>
          <a:ea typeface="ＭＳ Ｐゴシック" charset="-128"/>
        </a:defRPr>
      </a:lvl7pPr>
      <a:lvl8pPr marL="1371600" algn="ctr" rtl="0" fontAlgn="base">
        <a:spcBef>
          <a:spcPct val="0"/>
        </a:spcBef>
        <a:spcAft>
          <a:spcPct val="0"/>
        </a:spcAft>
        <a:defRPr kumimoji="1" sz="4400">
          <a:solidFill>
            <a:schemeClr val="tx2"/>
          </a:solidFill>
          <a:latin typeface="Arial Black" pitchFamily="34" charset="0"/>
          <a:ea typeface="ＭＳ Ｐゴシック" charset="-128"/>
        </a:defRPr>
      </a:lvl8pPr>
      <a:lvl9pPr marL="1828800" algn="ctr" rtl="0" fontAlgn="base">
        <a:spcBef>
          <a:spcPct val="0"/>
        </a:spcBef>
        <a:spcAft>
          <a:spcPct val="0"/>
        </a:spcAft>
        <a:defRPr kumimoji="1" sz="4400">
          <a:solidFill>
            <a:schemeClr val="tx2"/>
          </a:solidFill>
          <a:latin typeface="Arial Black" pitchFamily="34" charset="0"/>
          <a:ea typeface="ＭＳ Ｐゴシック" charset="-128"/>
        </a:defRPr>
      </a:lvl9pPr>
    </p:titleStyle>
    <p:bodyStyle>
      <a:lvl1pPr marL="342900" indent="-342900" algn="l" rtl="0" fontAlgn="base">
        <a:spcBef>
          <a:spcPct val="20000"/>
        </a:spcBef>
        <a:spcAft>
          <a:spcPct val="0"/>
        </a:spcAft>
        <a:buSzPct val="85000"/>
        <a:buBlip>
          <a:blip r:embed="rId14"/>
        </a:buBlip>
        <a:defRPr kumimoji="1" sz="3200">
          <a:solidFill>
            <a:schemeClr val="tx1"/>
          </a:solidFill>
          <a:latin typeface="+mn-lt"/>
          <a:ea typeface="+mn-ea"/>
          <a:cs typeface="+mn-cs"/>
        </a:defRPr>
      </a:lvl1pPr>
      <a:lvl2pPr marL="742950" indent="-285750" algn="l" rtl="0" fontAlgn="base">
        <a:spcBef>
          <a:spcPct val="20000"/>
        </a:spcBef>
        <a:spcAft>
          <a:spcPct val="0"/>
        </a:spcAft>
        <a:buClr>
          <a:schemeClr val="tx2"/>
        </a:buClr>
        <a:buSzPct val="70000"/>
        <a:buFont typeface="Wingdings" pitchFamily="2" charset="2"/>
        <a:buChar char="l"/>
        <a:defRPr kumimoji="1" sz="2800">
          <a:solidFill>
            <a:schemeClr val="tx1"/>
          </a:solidFill>
          <a:latin typeface="+mn-lt"/>
          <a:ea typeface="+mn-ea"/>
        </a:defRPr>
      </a:lvl2pPr>
      <a:lvl3pPr marL="1143000" indent="-228600" algn="l" rtl="0" fontAlgn="base">
        <a:spcBef>
          <a:spcPct val="20000"/>
        </a:spcBef>
        <a:spcAft>
          <a:spcPct val="0"/>
        </a:spcAft>
        <a:buClr>
          <a:schemeClr val="hlink"/>
        </a:buClr>
        <a:buSzPct val="65000"/>
        <a:buFont typeface="Wingdings" pitchFamily="2" charset="2"/>
        <a:buChar char="l"/>
        <a:defRPr kumimoji="1" sz="2400">
          <a:solidFill>
            <a:schemeClr val="tx1"/>
          </a:solidFill>
          <a:latin typeface="+mn-lt"/>
          <a:ea typeface="+mn-ea"/>
        </a:defRPr>
      </a:lvl3pPr>
      <a:lvl4pPr marL="1600200" indent="-228600" algn="l" rtl="0" fontAlgn="base">
        <a:spcBef>
          <a:spcPct val="20000"/>
        </a:spcBef>
        <a:spcAft>
          <a:spcPct val="0"/>
        </a:spcAft>
        <a:buClr>
          <a:schemeClr val="accent1"/>
        </a:buClr>
        <a:buSzPct val="60000"/>
        <a:buFont typeface="Wingdings" pitchFamily="2" charset="2"/>
        <a:buChar char="l"/>
        <a:defRPr kumimoji="1" sz="2000">
          <a:solidFill>
            <a:schemeClr val="tx1"/>
          </a:solidFill>
          <a:latin typeface="+mn-lt"/>
          <a:ea typeface="+mn-ea"/>
        </a:defRPr>
      </a:lvl4pPr>
      <a:lvl5pPr marL="2057400" indent="-228600" algn="l" rtl="0" fontAlgn="base">
        <a:spcBef>
          <a:spcPct val="20000"/>
        </a:spcBef>
        <a:spcAft>
          <a:spcPct val="0"/>
        </a:spcAft>
        <a:buClr>
          <a:schemeClr val="accent2"/>
        </a:buClr>
        <a:buSzPct val="60000"/>
        <a:buFont typeface="Wingdings" pitchFamily="2" charset="2"/>
        <a:buChar char="l"/>
        <a:defRPr kumimoji="1" sz="2000">
          <a:solidFill>
            <a:schemeClr val="tx1"/>
          </a:solidFill>
          <a:latin typeface="+mn-lt"/>
          <a:ea typeface="+mn-ea"/>
        </a:defRPr>
      </a:lvl5pPr>
      <a:lvl6pPr marL="2514600" indent="-228600" algn="l" rtl="0" fontAlgn="base">
        <a:spcBef>
          <a:spcPct val="20000"/>
        </a:spcBef>
        <a:spcAft>
          <a:spcPct val="0"/>
        </a:spcAft>
        <a:buClr>
          <a:schemeClr val="accent2"/>
        </a:buClr>
        <a:buSzPct val="60000"/>
        <a:buFont typeface="Wingdings" pitchFamily="2" charset="2"/>
        <a:buChar char="l"/>
        <a:defRPr kumimoji="1" sz="2000">
          <a:solidFill>
            <a:schemeClr val="tx1"/>
          </a:solidFill>
          <a:latin typeface="+mn-lt"/>
          <a:ea typeface="+mn-ea"/>
        </a:defRPr>
      </a:lvl6pPr>
      <a:lvl7pPr marL="2971800" indent="-228600" algn="l" rtl="0" fontAlgn="base">
        <a:spcBef>
          <a:spcPct val="20000"/>
        </a:spcBef>
        <a:spcAft>
          <a:spcPct val="0"/>
        </a:spcAft>
        <a:buClr>
          <a:schemeClr val="accent2"/>
        </a:buClr>
        <a:buSzPct val="60000"/>
        <a:buFont typeface="Wingdings" pitchFamily="2" charset="2"/>
        <a:buChar char="l"/>
        <a:defRPr kumimoji="1" sz="2000">
          <a:solidFill>
            <a:schemeClr val="tx1"/>
          </a:solidFill>
          <a:latin typeface="+mn-lt"/>
          <a:ea typeface="+mn-ea"/>
        </a:defRPr>
      </a:lvl7pPr>
      <a:lvl8pPr marL="3429000" indent="-228600" algn="l" rtl="0" fontAlgn="base">
        <a:spcBef>
          <a:spcPct val="20000"/>
        </a:spcBef>
        <a:spcAft>
          <a:spcPct val="0"/>
        </a:spcAft>
        <a:buClr>
          <a:schemeClr val="accent2"/>
        </a:buClr>
        <a:buSzPct val="60000"/>
        <a:buFont typeface="Wingdings" pitchFamily="2" charset="2"/>
        <a:buChar char="l"/>
        <a:defRPr kumimoji="1" sz="2000">
          <a:solidFill>
            <a:schemeClr val="tx1"/>
          </a:solidFill>
          <a:latin typeface="+mn-lt"/>
          <a:ea typeface="+mn-ea"/>
        </a:defRPr>
      </a:lvl8pPr>
      <a:lvl9pPr marL="3886200" indent="-228600" algn="l" rtl="0" fontAlgn="base">
        <a:spcBef>
          <a:spcPct val="20000"/>
        </a:spcBef>
        <a:spcAft>
          <a:spcPct val="0"/>
        </a:spcAft>
        <a:buClr>
          <a:schemeClr val="accent2"/>
        </a:buClr>
        <a:buSzPct val="60000"/>
        <a:buFont typeface="Wingdings" pitchFamily="2" charset="2"/>
        <a:buChar char="l"/>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49"/>
          <p:cNvGrpSpPr>
            <a:grpSpLocks/>
          </p:cNvGrpSpPr>
          <p:nvPr/>
        </p:nvGrpSpPr>
        <p:grpSpPr bwMode="auto">
          <a:xfrm>
            <a:off x="0" y="0"/>
            <a:ext cx="9144000" cy="7405688"/>
            <a:chOff x="0" y="-9"/>
            <a:chExt cx="5760" cy="4665"/>
          </a:xfrm>
        </p:grpSpPr>
        <p:sp>
          <p:nvSpPr>
            <p:cNvPr id="1032" name="Freeform 8"/>
            <p:cNvSpPr>
              <a:spLocks/>
            </p:cNvSpPr>
            <p:nvPr/>
          </p:nvSpPr>
          <p:spPr bwMode="hidden">
            <a:xfrm>
              <a:off x="1632" y="-5"/>
              <a:ext cx="1737" cy="4333"/>
            </a:xfrm>
            <a:custGeom>
              <a:avLst/>
              <a:gdLst/>
              <a:ahLst/>
              <a:cxnLst>
                <a:cxn ang="0">
                  <a:pos x="494" y="4309"/>
                </a:cxn>
                <a:cxn ang="0">
                  <a:pos x="1737" y="4320"/>
                </a:cxn>
                <a:cxn ang="0">
                  <a:pos x="524" y="0"/>
                </a:cxn>
                <a:cxn ang="0">
                  <a:pos x="0" y="7"/>
                </a:cxn>
                <a:cxn ang="0">
                  <a:pos x="494" y="4309"/>
                </a:cxn>
              </a:cxnLst>
              <a:rect l="0" t="0" r="r" b="b"/>
              <a:pathLst>
                <a:path w="1737" h="4320">
                  <a:moveTo>
                    <a:pt x="494" y="4309"/>
                  </a:moveTo>
                  <a:lnTo>
                    <a:pt x="1737" y="4320"/>
                  </a:lnTo>
                  <a:lnTo>
                    <a:pt x="524" y="0"/>
                  </a:lnTo>
                  <a:lnTo>
                    <a:pt x="0" y="7"/>
                  </a:lnTo>
                  <a:lnTo>
                    <a:pt x="494" y="4309"/>
                  </a:lnTo>
                  <a:close/>
                </a:path>
              </a:pathLst>
            </a:custGeom>
            <a:gradFill rotWithShape="0">
              <a:gsLst>
                <a:gs pos="0">
                  <a:schemeClr val="bg1"/>
                </a:gs>
                <a:gs pos="100000">
                  <a:schemeClr val="bg2"/>
                </a:gs>
              </a:gsLst>
              <a:lin ang="1890000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1033" name="Freeform 9"/>
            <p:cNvSpPr>
              <a:spLocks/>
            </p:cNvSpPr>
            <p:nvPr/>
          </p:nvSpPr>
          <p:spPr bwMode="hidden">
            <a:xfrm>
              <a:off x="0" y="-7"/>
              <a:ext cx="1737" cy="4329"/>
            </a:xfrm>
            <a:custGeom>
              <a:avLst/>
              <a:gdLst/>
              <a:ahLst/>
              <a:cxnLst>
                <a:cxn ang="0">
                  <a:pos x="494" y="4309"/>
                </a:cxn>
                <a:cxn ang="0">
                  <a:pos x="1737" y="4320"/>
                </a:cxn>
                <a:cxn ang="0">
                  <a:pos x="524" y="0"/>
                </a:cxn>
                <a:cxn ang="0">
                  <a:pos x="0" y="7"/>
                </a:cxn>
                <a:cxn ang="0">
                  <a:pos x="494" y="4309"/>
                </a:cxn>
              </a:cxnLst>
              <a:rect l="0" t="0" r="r" b="b"/>
              <a:pathLst>
                <a:path w="1737" h="4320">
                  <a:moveTo>
                    <a:pt x="494" y="4309"/>
                  </a:moveTo>
                  <a:lnTo>
                    <a:pt x="1737" y="4320"/>
                  </a:lnTo>
                  <a:lnTo>
                    <a:pt x="524" y="0"/>
                  </a:lnTo>
                  <a:lnTo>
                    <a:pt x="0" y="7"/>
                  </a:lnTo>
                  <a:lnTo>
                    <a:pt x="494" y="4309"/>
                  </a:lnTo>
                  <a:close/>
                </a:path>
              </a:pathLst>
            </a:custGeom>
            <a:gradFill rotWithShape="0">
              <a:gsLst>
                <a:gs pos="0">
                  <a:schemeClr val="bg1"/>
                </a:gs>
                <a:gs pos="100000">
                  <a:schemeClr val="bg2"/>
                </a:gs>
              </a:gsLst>
              <a:lin ang="1890000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1034" name="Freeform 10"/>
            <p:cNvSpPr>
              <a:spLocks/>
            </p:cNvSpPr>
            <p:nvPr/>
          </p:nvSpPr>
          <p:spPr bwMode="hidden">
            <a:xfrm>
              <a:off x="3744" y="-4"/>
              <a:ext cx="1739" cy="4330"/>
            </a:xfrm>
            <a:custGeom>
              <a:avLst/>
              <a:gdLst/>
              <a:ahLst/>
              <a:cxnLst>
                <a:cxn ang="0">
                  <a:pos x="494" y="4415"/>
                </a:cxn>
                <a:cxn ang="0">
                  <a:pos x="1739" y="4420"/>
                </a:cxn>
                <a:cxn ang="0">
                  <a:pos x="524" y="0"/>
                </a:cxn>
                <a:cxn ang="0">
                  <a:pos x="0" y="7"/>
                </a:cxn>
                <a:cxn ang="0">
                  <a:pos x="494" y="4415"/>
                </a:cxn>
              </a:cxnLst>
              <a:rect l="0" t="0" r="r" b="b"/>
              <a:pathLst>
                <a:path w="1739" h="4420">
                  <a:moveTo>
                    <a:pt x="494" y="4415"/>
                  </a:moveTo>
                  <a:lnTo>
                    <a:pt x="1739" y="4420"/>
                  </a:lnTo>
                  <a:lnTo>
                    <a:pt x="524" y="0"/>
                  </a:lnTo>
                  <a:lnTo>
                    <a:pt x="0" y="7"/>
                  </a:lnTo>
                  <a:lnTo>
                    <a:pt x="494" y="4415"/>
                  </a:lnTo>
                  <a:close/>
                </a:path>
              </a:pathLst>
            </a:custGeom>
            <a:gradFill rotWithShape="0">
              <a:gsLst>
                <a:gs pos="0">
                  <a:schemeClr val="bg1"/>
                </a:gs>
                <a:gs pos="100000">
                  <a:schemeClr val="bg2"/>
                </a:gs>
              </a:gsLst>
              <a:lin ang="1890000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1035" name="Freeform 11"/>
            <p:cNvSpPr>
              <a:spLocks/>
            </p:cNvSpPr>
            <p:nvPr/>
          </p:nvSpPr>
          <p:spPr bwMode="hidden">
            <a:xfrm>
              <a:off x="1920" y="-9"/>
              <a:ext cx="2080" cy="4324"/>
            </a:xfrm>
            <a:custGeom>
              <a:avLst/>
              <a:gdLst/>
              <a:ahLst/>
              <a:cxnLst>
                <a:cxn ang="0">
                  <a:pos x="0" y="7"/>
                </a:cxn>
                <a:cxn ang="0">
                  <a:pos x="1870" y="4338"/>
                </a:cxn>
                <a:cxn ang="0">
                  <a:pos x="2080" y="4338"/>
                </a:cxn>
                <a:cxn ang="0">
                  <a:pos x="1033" y="0"/>
                </a:cxn>
                <a:cxn ang="0">
                  <a:pos x="0" y="7"/>
                </a:cxn>
              </a:cxnLst>
              <a:rect l="0" t="0" r="r" b="b"/>
              <a:pathLst>
                <a:path w="2080" h="4338">
                  <a:moveTo>
                    <a:pt x="0" y="7"/>
                  </a:moveTo>
                  <a:lnTo>
                    <a:pt x="1870" y="4338"/>
                  </a:lnTo>
                  <a:lnTo>
                    <a:pt x="2080" y="4338"/>
                  </a:lnTo>
                  <a:lnTo>
                    <a:pt x="1033" y="0"/>
                  </a:lnTo>
                  <a:lnTo>
                    <a:pt x="0" y="7"/>
                  </a:lnTo>
                  <a:close/>
                </a:path>
              </a:pathLst>
            </a:custGeom>
            <a:gradFill rotWithShape="0">
              <a:gsLst>
                <a:gs pos="0">
                  <a:schemeClr val="bg2"/>
                </a:gs>
                <a:gs pos="100000">
                  <a:schemeClr val="bg1"/>
                </a:gs>
              </a:gsLst>
              <a:lin ang="540000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1041" name="Freeform 17"/>
            <p:cNvSpPr>
              <a:spLocks/>
            </p:cNvSpPr>
            <p:nvPr/>
          </p:nvSpPr>
          <p:spPr bwMode="hidden">
            <a:xfrm>
              <a:off x="117" y="97"/>
              <a:ext cx="3504" cy="1536"/>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bg2"/>
                </a:gs>
                <a:gs pos="100000">
                  <a:schemeClr val="bg1"/>
                </a:gs>
              </a:gsLst>
              <a:lin ang="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1042" name="Freeform 18"/>
            <p:cNvSpPr>
              <a:spLocks/>
            </p:cNvSpPr>
            <p:nvPr/>
          </p:nvSpPr>
          <p:spPr bwMode="hidden">
            <a:xfrm rot="2702961" flipH="1">
              <a:off x="810" y="766"/>
              <a:ext cx="2544" cy="1008"/>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1043" name="Freeform 19"/>
            <p:cNvSpPr>
              <a:spLocks/>
            </p:cNvSpPr>
            <p:nvPr/>
          </p:nvSpPr>
          <p:spPr bwMode="hidden">
            <a:xfrm>
              <a:off x="83" y="49"/>
              <a:ext cx="3504" cy="1536"/>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1044" name="Freeform 20"/>
            <p:cNvSpPr>
              <a:spLocks/>
            </p:cNvSpPr>
            <p:nvPr userDrawn="1"/>
          </p:nvSpPr>
          <p:spPr bwMode="hidden">
            <a:xfrm rot="-2895842">
              <a:off x="-984" y="1041"/>
              <a:ext cx="3504" cy="1536"/>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1045" name="Freeform 21"/>
            <p:cNvSpPr>
              <a:spLocks/>
            </p:cNvSpPr>
            <p:nvPr/>
          </p:nvSpPr>
          <p:spPr bwMode="hidden">
            <a:xfrm rot="-2305141">
              <a:off x="1331" y="913"/>
              <a:ext cx="3594" cy="1735"/>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1046" name="Freeform 22"/>
            <p:cNvSpPr>
              <a:spLocks/>
            </p:cNvSpPr>
            <p:nvPr/>
          </p:nvSpPr>
          <p:spPr bwMode="hidden">
            <a:xfrm rot="2084418" flipH="1">
              <a:off x="1859" y="865"/>
              <a:ext cx="3504" cy="1536"/>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1047" name="Freeform 23"/>
            <p:cNvSpPr>
              <a:spLocks/>
            </p:cNvSpPr>
            <p:nvPr/>
          </p:nvSpPr>
          <p:spPr bwMode="hidden">
            <a:xfrm>
              <a:off x="4250" y="-7"/>
              <a:ext cx="1089" cy="2285"/>
            </a:xfrm>
            <a:custGeom>
              <a:avLst/>
              <a:gdLst/>
              <a:ahLst/>
              <a:cxnLst>
                <a:cxn ang="0">
                  <a:pos x="0" y="2265"/>
                </a:cxn>
                <a:cxn ang="0">
                  <a:pos x="1030" y="0"/>
                </a:cxn>
                <a:cxn ang="0">
                  <a:pos x="1089" y="0"/>
                </a:cxn>
                <a:cxn ang="0">
                  <a:pos x="37" y="2285"/>
                </a:cxn>
                <a:cxn ang="0">
                  <a:pos x="0" y="2265"/>
                </a:cxn>
              </a:cxnLst>
              <a:rect l="0" t="0" r="r" b="b"/>
              <a:pathLst>
                <a:path w="1089" h="2285">
                  <a:moveTo>
                    <a:pt x="0" y="2265"/>
                  </a:moveTo>
                  <a:cubicBezTo>
                    <a:pt x="438" y="996"/>
                    <a:pt x="865" y="377"/>
                    <a:pt x="1030" y="0"/>
                  </a:cubicBezTo>
                  <a:cubicBezTo>
                    <a:pt x="1030" y="0"/>
                    <a:pt x="1059" y="0"/>
                    <a:pt x="1089" y="0"/>
                  </a:cubicBezTo>
                  <a:cubicBezTo>
                    <a:pt x="565" y="834"/>
                    <a:pt x="181" y="1853"/>
                    <a:pt x="37" y="2285"/>
                  </a:cubicBezTo>
                  <a:cubicBezTo>
                    <a:pt x="37" y="2285"/>
                    <a:pt x="0" y="2265"/>
                    <a:pt x="0" y="2265"/>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1049" name="Rectangle 25"/>
            <p:cNvSpPr>
              <a:spLocks noChangeArrowheads="1"/>
            </p:cNvSpPr>
            <p:nvPr/>
          </p:nvSpPr>
          <p:spPr bwMode="hidden">
            <a:xfrm>
              <a:off x="0" y="3910"/>
              <a:ext cx="5760" cy="432"/>
            </a:xfrm>
            <a:prstGeom prst="rect">
              <a:avLst/>
            </a:prstGeom>
            <a:gradFill rotWithShape="0">
              <a:gsLst>
                <a:gs pos="0">
                  <a:schemeClr val="bg2"/>
                </a:gs>
                <a:gs pos="100000">
                  <a:schemeClr val="bg1"/>
                </a:gs>
              </a:gsLst>
              <a:lin ang="5400000" scaled="1"/>
            </a:gradFill>
            <a:ln w="9525">
              <a:noFill/>
              <a:miter lim="800000"/>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1051" name="Freeform 27"/>
            <p:cNvSpPr>
              <a:spLocks/>
            </p:cNvSpPr>
            <p:nvPr/>
          </p:nvSpPr>
          <p:spPr bwMode="hidden">
            <a:xfrm>
              <a:off x="1632" y="3956"/>
              <a:ext cx="1737" cy="382"/>
            </a:xfrm>
            <a:custGeom>
              <a:avLst/>
              <a:gdLst/>
              <a:ahLst/>
              <a:cxnLst>
                <a:cxn ang="0">
                  <a:pos x="494" y="4309"/>
                </a:cxn>
                <a:cxn ang="0">
                  <a:pos x="1737" y="4320"/>
                </a:cxn>
                <a:cxn ang="0">
                  <a:pos x="524" y="0"/>
                </a:cxn>
                <a:cxn ang="0">
                  <a:pos x="0" y="7"/>
                </a:cxn>
                <a:cxn ang="0">
                  <a:pos x="494" y="4309"/>
                </a:cxn>
              </a:cxnLst>
              <a:rect l="0" t="0" r="r" b="b"/>
              <a:pathLst>
                <a:path w="1737" h="4320">
                  <a:moveTo>
                    <a:pt x="494" y="4309"/>
                  </a:moveTo>
                  <a:lnTo>
                    <a:pt x="1737" y="4320"/>
                  </a:lnTo>
                  <a:lnTo>
                    <a:pt x="524" y="0"/>
                  </a:lnTo>
                  <a:lnTo>
                    <a:pt x="0" y="7"/>
                  </a:lnTo>
                  <a:lnTo>
                    <a:pt x="494" y="4309"/>
                  </a:lnTo>
                  <a:close/>
                </a:path>
              </a:pathLst>
            </a:custGeom>
            <a:gradFill rotWithShape="0">
              <a:gsLst>
                <a:gs pos="0">
                  <a:schemeClr val="bg1"/>
                </a:gs>
                <a:gs pos="100000">
                  <a:schemeClr val="bg2"/>
                </a:gs>
              </a:gsLst>
              <a:lin ang="1890000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1052" name="Freeform 28"/>
            <p:cNvSpPr>
              <a:spLocks/>
            </p:cNvSpPr>
            <p:nvPr/>
          </p:nvSpPr>
          <p:spPr bwMode="hidden">
            <a:xfrm>
              <a:off x="0" y="3956"/>
              <a:ext cx="1737" cy="381"/>
            </a:xfrm>
            <a:custGeom>
              <a:avLst/>
              <a:gdLst/>
              <a:ahLst/>
              <a:cxnLst>
                <a:cxn ang="0">
                  <a:pos x="494" y="4309"/>
                </a:cxn>
                <a:cxn ang="0">
                  <a:pos x="1737" y="4320"/>
                </a:cxn>
                <a:cxn ang="0">
                  <a:pos x="524" y="0"/>
                </a:cxn>
                <a:cxn ang="0">
                  <a:pos x="0" y="7"/>
                </a:cxn>
                <a:cxn ang="0">
                  <a:pos x="494" y="4309"/>
                </a:cxn>
              </a:cxnLst>
              <a:rect l="0" t="0" r="r" b="b"/>
              <a:pathLst>
                <a:path w="1737" h="4320">
                  <a:moveTo>
                    <a:pt x="494" y="4309"/>
                  </a:moveTo>
                  <a:lnTo>
                    <a:pt x="1737" y="4320"/>
                  </a:lnTo>
                  <a:lnTo>
                    <a:pt x="524" y="0"/>
                  </a:lnTo>
                  <a:lnTo>
                    <a:pt x="0" y="7"/>
                  </a:lnTo>
                  <a:lnTo>
                    <a:pt x="494" y="4309"/>
                  </a:lnTo>
                  <a:close/>
                </a:path>
              </a:pathLst>
            </a:custGeom>
            <a:gradFill rotWithShape="0">
              <a:gsLst>
                <a:gs pos="0">
                  <a:schemeClr val="bg1"/>
                </a:gs>
                <a:gs pos="100000">
                  <a:schemeClr val="bg2"/>
                </a:gs>
              </a:gsLst>
              <a:lin ang="1890000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1053" name="Freeform 29"/>
            <p:cNvSpPr>
              <a:spLocks/>
            </p:cNvSpPr>
            <p:nvPr/>
          </p:nvSpPr>
          <p:spPr bwMode="hidden">
            <a:xfrm>
              <a:off x="3744" y="3956"/>
              <a:ext cx="1739" cy="382"/>
            </a:xfrm>
            <a:custGeom>
              <a:avLst/>
              <a:gdLst/>
              <a:ahLst/>
              <a:cxnLst>
                <a:cxn ang="0">
                  <a:pos x="494" y="4415"/>
                </a:cxn>
                <a:cxn ang="0">
                  <a:pos x="1739" y="4420"/>
                </a:cxn>
                <a:cxn ang="0">
                  <a:pos x="524" y="0"/>
                </a:cxn>
                <a:cxn ang="0">
                  <a:pos x="0" y="7"/>
                </a:cxn>
                <a:cxn ang="0">
                  <a:pos x="494" y="4415"/>
                </a:cxn>
              </a:cxnLst>
              <a:rect l="0" t="0" r="r" b="b"/>
              <a:pathLst>
                <a:path w="1739" h="4420">
                  <a:moveTo>
                    <a:pt x="494" y="4415"/>
                  </a:moveTo>
                  <a:lnTo>
                    <a:pt x="1739" y="4420"/>
                  </a:lnTo>
                  <a:lnTo>
                    <a:pt x="524" y="0"/>
                  </a:lnTo>
                  <a:lnTo>
                    <a:pt x="0" y="7"/>
                  </a:lnTo>
                  <a:lnTo>
                    <a:pt x="494" y="4415"/>
                  </a:lnTo>
                  <a:close/>
                </a:path>
              </a:pathLst>
            </a:custGeom>
            <a:gradFill rotWithShape="0">
              <a:gsLst>
                <a:gs pos="0">
                  <a:schemeClr val="bg1"/>
                </a:gs>
                <a:gs pos="100000">
                  <a:schemeClr val="bg2"/>
                </a:gs>
              </a:gsLst>
              <a:lin ang="1890000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1054" name="Freeform 30"/>
            <p:cNvSpPr>
              <a:spLocks/>
            </p:cNvSpPr>
            <p:nvPr/>
          </p:nvSpPr>
          <p:spPr bwMode="hidden">
            <a:xfrm>
              <a:off x="1920" y="3956"/>
              <a:ext cx="2080" cy="381"/>
            </a:xfrm>
            <a:custGeom>
              <a:avLst/>
              <a:gdLst/>
              <a:ahLst/>
              <a:cxnLst>
                <a:cxn ang="0">
                  <a:pos x="0" y="7"/>
                </a:cxn>
                <a:cxn ang="0">
                  <a:pos x="1870" y="4338"/>
                </a:cxn>
                <a:cxn ang="0">
                  <a:pos x="2080" y="4338"/>
                </a:cxn>
                <a:cxn ang="0">
                  <a:pos x="1033" y="0"/>
                </a:cxn>
                <a:cxn ang="0">
                  <a:pos x="0" y="7"/>
                </a:cxn>
              </a:cxnLst>
              <a:rect l="0" t="0" r="r" b="b"/>
              <a:pathLst>
                <a:path w="2080" h="4338">
                  <a:moveTo>
                    <a:pt x="0" y="7"/>
                  </a:moveTo>
                  <a:lnTo>
                    <a:pt x="1870" y="4338"/>
                  </a:lnTo>
                  <a:lnTo>
                    <a:pt x="2080" y="4338"/>
                  </a:lnTo>
                  <a:lnTo>
                    <a:pt x="1033" y="0"/>
                  </a:lnTo>
                  <a:lnTo>
                    <a:pt x="0" y="7"/>
                  </a:lnTo>
                  <a:close/>
                </a:path>
              </a:pathLst>
            </a:custGeom>
            <a:gradFill rotWithShape="0">
              <a:gsLst>
                <a:gs pos="0">
                  <a:schemeClr val="bg2"/>
                </a:gs>
                <a:gs pos="100000">
                  <a:schemeClr val="bg1"/>
                </a:gs>
              </a:gsLst>
              <a:lin ang="540000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1058" name="Rectangle 34"/>
            <p:cNvSpPr>
              <a:spLocks noChangeArrowheads="1"/>
            </p:cNvSpPr>
            <p:nvPr/>
          </p:nvSpPr>
          <p:spPr bwMode="hidden">
            <a:xfrm>
              <a:off x="0" y="3905"/>
              <a:ext cx="5760" cy="432"/>
            </a:xfrm>
            <a:prstGeom prst="rect">
              <a:avLst/>
            </a:prstGeom>
            <a:solidFill>
              <a:schemeClr val="bg2">
                <a:alpha val="50000"/>
              </a:schemeClr>
            </a:solidFill>
            <a:ln w="9525">
              <a:noFill/>
              <a:miter lim="800000"/>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1059" name="Freeform 35"/>
            <p:cNvSpPr>
              <a:spLocks/>
            </p:cNvSpPr>
            <p:nvPr/>
          </p:nvSpPr>
          <p:spPr bwMode="hidden">
            <a:xfrm>
              <a:off x="2583" y="3918"/>
              <a:ext cx="1036" cy="420"/>
            </a:xfrm>
            <a:custGeom>
              <a:avLst/>
              <a:gdLst/>
              <a:ahLst/>
              <a:cxnLst>
                <a:cxn ang="0">
                  <a:pos x="1027" y="0"/>
                </a:cxn>
                <a:cxn ang="0">
                  <a:pos x="0" y="417"/>
                </a:cxn>
                <a:cxn ang="0">
                  <a:pos x="24" y="420"/>
                </a:cxn>
                <a:cxn ang="0">
                  <a:pos x="1036" y="16"/>
                </a:cxn>
                <a:cxn ang="0">
                  <a:pos x="1027" y="0"/>
                </a:cxn>
              </a:cxnLst>
              <a:rect l="0" t="0" r="r" b="b"/>
              <a:pathLst>
                <a:path w="1036" h="420">
                  <a:moveTo>
                    <a:pt x="1027" y="0"/>
                  </a:moveTo>
                  <a:cubicBezTo>
                    <a:pt x="508" y="159"/>
                    <a:pt x="167" y="347"/>
                    <a:pt x="0" y="417"/>
                  </a:cubicBezTo>
                  <a:cubicBezTo>
                    <a:pt x="0" y="417"/>
                    <a:pt x="12" y="418"/>
                    <a:pt x="24" y="420"/>
                  </a:cubicBezTo>
                  <a:cubicBezTo>
                    <a:pt x="237" y="321"/>
                    <a:pt x="708" y="105"/>
                    <a:pt x="1036" y="16"/>
                  </a:cubicBezTo>
                  <a:cubicBezTo>
                    <a:pt x="1036" y="16"/>
                    <a:pt x="1027" y="0"/>
                    <a:pt x="1027" y="0"/>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1060" name="Freeform 36"/>
            <p:cNvSpPr>
              <a:spLocks/>
            </p:cNvSpPr>
            <p:nvPr/>
          </p:nvSpPr>
          <p:spPr bwMode="hidden">
            <a:xfrm rot="18897039" flipH="1">
              <a:off x="1486" y="3886"/>
              <a:ext cx="1060" cy="480"/>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1061" name="Freeform 37"/>
            <p:cNvSpPr>
              <a:spLocks/>
            </p:cNvSpPr>
            <p:nvPr/>
          </p:nvSpPr>
          <p:spPr bwMode="hidden">
            <a:xfrm rot="18897039" flipH="1">
              <a:off x="766" y="3886"/>
              <a:ext cx="1060" cy="480"/>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1062" name="Freeform 38"/>
            <p:cNvSpPr>
              <a:spLocks/>
            </p:cNvSpPr>
            <p:nvPr/>
          </p:nvSpPr>
          <p:spPr bwMode="hidden">
            <a:xfrm rot="18897039" flipH="1">
              <a:off x="31" y="3854"/>
              <a:ext cx="1034" cy="487"/>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1063" name="Freeform 39"/>
            <p:cNvSpPr>
              <a:spLocks/>
            </p:cNvSpPr>
            <p:nvPr/>
          </p:nvSpPr>
          <p:spPr bwMode="hidden">
            <a:xfrm flipH="1" flipV="1">
              <a:off x="576" y="3910"/>
              <a:ext cx="3552" cy="432"/>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1064" name="Freeform 40"/>
            <p:cNvSpPr>
              <a:spLocks/>
            </p:cNvSpPr>
            <p:nvPr/>
          </p:nvSpPr>
          <p:spPr bwMode="hidden">
            <a:xfrm flipH="1" flipV="1">
              <a:off x="240" y="3910"/>
              <a:ext cx="1536" cy="432"/>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1065" name="Freeform 41"/>
            <p:cNvSpPr>
              <a:spLocks/>
            </p:cNvSpPr>
            <p:nvPr/>
          </p:nvSpPr>
          <p:spPr bwMode="hidden">
            <a:xfrm flipH="1" flipV="1">
              <a:off x="3036" y="3958"/>
              <a:ext cx="1332" cy="383"/>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1066" name="Freeform 42"/>
            <p:cNvSpPr>
              <a:spLocks/>
            </p:cNvSpPr>
            <p:nvPr/>
          </p:nvSpPr>
          <p:spPr bwMode="hidden">
            <a:xfrm flipH="1" flipV="1">
              <a:off x="3984" y="3910"/>
              <a:ext cx="1536" cy="432"/>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1067" name="Freeform 43"/>
            <p:cNvSpPr>
              <a:spLocks/>
            </p:cNvSpPr>
            <p:nvPr/>
          </p:nvSpPr>
          <p:spPr bwMode="hidden">
            <a:xfrm flipH="1" flipV="1">
              <a:off x="3456" y="3910"/>
              <a:ext cx="2304" cy="432"/>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1068" name="Rectangle 44"/>
            <p:cNvSpPr>
              <a:spLocks noChangeArrowheads="1"/>
            </p:cNvSpPr>
            <p:nvPr/>
          </p:nvSpPr>
          <p:spPr bwMode="hidden">
            <a:xfrm>
              <a:off x="0" y="3931"/>
              <a:ext cx="5760" cy="14"/>
            </a:xfrm>
            <a:prstGeom prst="rect">
              <a:avLst/>
            </a:prstGeom>
            <a:gradFill rotWithShape="0">
              <a:gsLst>
                <a:gs pos="0">
                  <a:schemeClr val="bg2"/>
                </a:gs>
                <a:gs pos="50000">
                  <a:schemeClr val="accent1"/>
                </a:gs>
                <a:gs pos="100000">
                  <a:schemeClr val="bg2"/>
                </a:gs>
              </a:gsLst>
              <a:lin ang="0" scaled="1"/>
            </a:gradFill>
            <a:ln w="9525">
              <a:noFill/>
              <a:miter lim="800000"/>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grpSp>
      <p:sp>
        <p:nvSpPr>
          <p:cNvPr id="11267" name="Rectangle 2"/>
          <p:cNvSpPr>
            <a:spLocks noGrp="1" noChangeArrowheads="1"/>
          </p:cNvSpPr>
          <p:nvPr>
            <p:ph type="title"/>
          </p:nvPr>
        </p:nvSpPr>
        <p:spPr bwMode="auto">
          <a:xfrm>
            <a:off x="685800" y="800100"/>
            <a:ext cx="77724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p>
            <a:pPr lvl="0"/>
            <a:r>
              <a:rPr lang="ja-JP" altLang="en-US" smtClean="0"/>
              <a:t>マスタ タイトルの書式設定</a:t>
            </a:r>
          </a:p>
        </p:txBody>
      </p:sp>
      <p:sp>
        <p:nvSpPr>
          <p:cNvPr id="11268"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2 レベル</a:t>
            </a:r>
          </a:p>
          <a:p>
            <a:pPr lvl="2"/>
            <a:r>
              <a:rPr lang="ja-JP" altLang="en-US" smtClean="0"/>
              <a:t>第 3 レベル</a:t>
            </a:r>
          </a:p>
          <a:p>
            <a:pPr lvl="3"/>
            <a:r>
              <a:rPr lang="ja-JP" altLang="en-US" smtClean="0"/>
              <a:t>第 4 レベル</a:t>
            </a:r>
          </a:p>
          <a:p>
            <a:pPr lvl="4"/>
            <a:r>
              <a:rPr lang="ja-JP" altLang="en-US" smtClean="0"/>
              <a:t>第 5 レベル</a:t>
            </a:r>
          </a:p>
        </p:txBody>
      </p:sp>
      <p:sp>
        <p:nvSpPr>
          <p:cNvPr id="1028" name="Rectangle 4"/>
          <p:cNvSpPr>
            <a:spLocks noGrp="1" noChangeArrowheads="1"/>
          </p:cNvSpPr>
          <p:nvPr>
            <p:ph type="dt" sz="half" idx="2"/>
          </p:nvPr>
        </p:nvSpPr>
        <p:spPr bwMode="auto">
          <a:xfrm>
            <a:off x="712788" y="631348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buSzTx/>
              <a:defRPr kumimoji="0" sz="1400" b="0">
                <a:solidFill>
                  <a:srgbClr val="FFFFFF"/>
                </a:solidFill>
                <a:latin typeface="+mn-lt"/>
                <a:ea typeface="ＭＳ Ｐゴシック" charset="-128"/>
              </a:defRPr>
            </a:lvl1pPr>
          </a:lstStyle>
          <a:p>
            <a:pPr fontAlgn="base">
              <a:spcAft>
                <a:spcPct val="0"/>
              </a:spcAft>
              <a:defRPr/>
            </a:pPr>
            <a:endParaRPr lang="ja-JP" altLang="en-US"/>
          </a:p>
        </p:txBody>
      </p:sp>
      <p:sp>
        <p:nvSpPr>
          <p:cNvPr id="1029" name="Rectangle 5"/>
          <p:cNvSpPr>
            <a:spLocks noGrp="1" noChangeArrowheads="1"/>
          </p:cNvSpPr>
          <p:nvPr>
            <p:ph type="ftr" sz="quarter" idx="3"/>
          </p:nvPr>
        </p:nvSpPr>
        <p:spPr bwMode="auto">
          <a:xfrm>
            <a:off x="3151188" y="631348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spcBef>
                <a:spcPct val="0"/>
              </a:spcBef>
              <a:buSzTx/>
              <a:defRPr kumimoji="0" sz="1400" b="0">
                <a:solidFill>
                  <a:srgbClr val="FFFFFF"/>
                </a:solidFill>
                <a:latin typeface="+mn-lt"/>
                <a:ea typeface="ＭＳ Ｐゴシック" charset="-128"/>
              </a:defRPr>
            </a:lvl1pPr>
          </a:lstStyle>
          <a:p>
            <a:pPr fontAlgn="base">
              <a:spcAft>
                <a:spcPct val="0"/>
              </a:spcAft>
              <a:defRPr/>
            </a:pPr>
            <a:endParaRPr lang="ja-JP" altLang="en-US"/>
          </a:p>
        </p:txBody>
      </p:sp>
      <p:sp>
        <p:nvSpPr>
          <p:cNvPr id="1030" name="Rectangle 6"/>
          <p:cNvSpPr>
            <a:spLocks noGrp="1" noChangeArrowheads="1"/>
          </p:cNvSpPr>
          <p:nvPr>
            <p:ph type="sldNum" sz="quarter" idx="4"/>
          </p:nvPr>
        </p:nvSpPr>
        <p:spPr bwMode="auto">
          <a:xfrm>
            <a:off x="6580188" y="631348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buSzTx/>
              <a:defRPr kumimoji="0" sz="1400" b="0">
                <a:solidFill>
                  <a:srgbClr val="FFFFFF"/>
                </a:solidFill>
                <a:latin typeface="+mn-lt"/>
                <a:ea typeface="ＭＳ Ｐゴシック" charset="-128"/>
              </a:defRPr>
            </a:lvl1pPr>
          </a:lstStyle>
          <a:p>
            <a:pPr fontAlgn="base">
              <a:spcAft>
                <a:spcPct val="0"/>
              </a:spcAft>
              <a:defRPr/>
            </a:pPr>
            <a:fld id="{63424763-C170-4D48-8FA5-6E4ED5ADD275}" type="slidenum">
              <a:rPr lang="ja-JP" altLang="en-US"/>
              <a:pPr fontAlgn="base">
                <a:spcAft>
                  <a:spcPct val="0"/>
                </a:spcAft>
                <a:defRPr/>
              </a:pPr>
              <a:t>‹#›</a:t>
            </a:fld>
            <a:endParaRPr lang="ja-JP" altLang="en-US"/>
          </a:p>
        </p:txBody>
      </p:sp>
    </p:spTree>
  </p:cSld>
  <p:clrMap bg1="dk2" tx1="lt1" bg2="dk1" tx2="lt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 id="2147483859" r:id="rId12"/>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Black" pitchFamily="34" charset="0"/>
          <a:ea typeface="ＭＳ Ｐゴシック" charset="-128"/>
        </a:defRPr>
      </a:lvl2pPr>
      <a:lvl3pPr algn="ctr" rtl="0" eaLnBrk="0" fontAlgn="base" hangingPunct="0">
        <a:spcBef>
          <a:spcPct val="0"/>
        </a:spcBef>
        <a:spcAft>
          <a:spcPct val="0"/>
        </a:spcAft>
        <a:defRPr kumimoji="1" sz="4400">
          <a:solidFill>
            <a:schemeClr val="tx2"/>
          </a:solidFill>
          <a:latin typeface="Arial Black" pitchFamily="34" charset="0"/>
          <a:ea typeface="ＭＳ Ｐゴシック" charset="-128"/>
        </a:defRPr>
      </a:lvl3pPr>
      <a:lvl4pPr algn="ctr" rtl="0" eaLnBrk="0" fontAlgn="base" hangingPunct="0">
        <a:spcBef>
          <a:spcPct val="0"/>
        </a:spcBef>
        <a:spcAft>
          <a:spcPct val="0"/>
        </a:spcAft>
        <a:defRPr kumimoji="1" sz="4400">
          <a:solidFill>
            <a:schemeClr val="tx2"/>
          </a:solidFill>
          <a:latin typeface="Arial Black" pitchFamily="34" charset="0"/>
          <a:ea typeface="ＭＳ Ｐゴシック" charset="-128"/>
        </a:defRPr>
      </a:lvl4pPr>
      <a:lvl5pPr algn="ctr" rtl="0" eaLnBrk="0" fontAlgn="base" hangingPunct="0">
        <a:spcBef>
          <a:spcPct val="0"/>
        </a:spcBef>
        <a:spcAft>
          <a:spcPct val="0"/>
        </a:spcAft>
        <a:defRPr kumimoji="1" sz="4400">
          <a:solidFill>
            <a:schemeClr val="tx2"/>
          </a:solidFill>
          <a:latin typeface="Arial Black" pitchFamily="34" charset="0"/>
          <a:ea typeface="ＭＳ Ｐゴシック" charset="-128"/>
        </a:defRPr>
      </a:lvl5pPr>
      <a:lvl6pPr marL="457200" algn="ctr" rtl="0" fontAlgn="base">
        <a:spcBef>
          <a:spcPct val="0"/>
        </a:spcBef>
        <a:spcAft>
          <a:spcPct val="0"/>
        </a:spcAft>
        <a:defRPr kumimoji="1" sz="4400">
          <a:solidFill>
            <a:schemeClr val="tx2"/>
          </a:solidFill>
          <a:latin typeface="Arial Black" pitchFamily="34" charset="0"/>
          <a:ea typeface="ＭＳ Ｐゴシック" charset="-128"/>
        </a:defRPr>
      </a:lvl6pPr>
      <a:lvl7pPr marL="914400" algn="ctr" rtl="0" fontAlgn="base">
        <a:spcBef>
          <a:spcPct val="0"/>
        </a:spcBef>
        <a:spcAft>
          <a:spcPct val="0"/>
        </a:spcAft>
        <a:defRPr kumimoji="1" sz="4400">
          <a:solidFill>
            <a:schemeClr val="tx2"/>
          </a:solidFill>
          <a:latin typeface="Arial Black" pitchFamily="34" charset="0"/>
          <a:ea typeface="ＭＳ Ｐゴシック" charset="-128"/>
        </a:defRPr>
      </a:lvl7pPr>
      <a:lvl8pPr marL="1371600" algn="ctr" rtl="0" fontAlgn="base">
        <a:spcBef>
          <a:spcPct val="0"/>
        </a:spcBef>
        <a:spcAft>
          <a:spcPct val="0"/>
        </a:spcAft>
        <a:defRPr kumimoji="1" sz="4400">
          <a:solidFill>
            <a:schemeClr val="tx2"/>
          </a:solidFill>
          <a:latin typeface="Arial Black" pitchFamily="34" charset="0"/>
          <a:ea typeface="ＭＳ Ｐゴシック" charset="-128"/>
        </a:defRPr>
      </a:lvl8pPr>
      <a:lvl9pPr marL="1828800" algn="ctr" rtl="0" fontAlgn="base">
        <a:spcBef>
          <a:spcPct val="0"/>
        </a:spcBef>
        <a:spcAft>
          <a:spcPct val="0"/>
        </a:spcAft>
        <a:defRPr kumimoji="1" sz="4400">
          <a:solidFill>
            <a:schemeClr val="tx2"/>
          </a:solidFill>
          <a:latin typeface="Arial Black" pitchFamily="34" charset="0"/>
          <a:ea typeface="ＭＳ Ｐゴシック" charset="-128"/>
        </a:defRPr>
      </a:lvl9pPr>
    </p:titleStyle>
    <p:bodyStyle>
      <a:lvl1pPr marL="342900" indent="-342900" algn="l" rtl="0" eaLnBrk="0" fontAlgn="base" hangingPunct="0">
        <a:spcBef>
          <a:spcPct val="20000"/>
        </a:spcBef>
        <a:spcAft>
          <a:spcPct val="0"/>
        </a:spcAft>
        <a:buSzPct val="85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0000"/>
        <a:buFont typeface="Wingdings" pitchFamily="2" charset="2"/>
        <a:buChar char="l"/>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65000"/>
        <a:buFont typeface="Wingdings" pitchFamily="2" charset="2"/>
        <a:buChar char="l"/>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1"/>
        </a:buClr>
        <a:buSzPct val="60000"/>
        <a:buFont typeface="Wingdings" pitchFamily="2" charset="2"/>
        <a:buChar char="l"/>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accent2"/>
        </a:buClr>
        <a:buSzPct val="60000"/>
        <a:buFont typeface="Wingdings" pitchFamily="2" charset="2"/>
        <a:buChar char="l"/>
        <a:defRPr kumimoji="1" sz="2000">
          <a:solidFill>
            <a:schemeClr val="tx1"/>
          </a:solidFill>
          <a:latin typeface="+mn-lt"/>
          <a:ea typeface="+mn-ea"/>
        </a:defRPr>
      </a:lvl5pPr>
      <a:lvl6pPr marL="2514600" indent="-228600" algn="l" rtl="0" fontAlgn="base">
        <a:spcBef>
          <a:spcPct val="20000"/>
        </a:spcBef>
        <a:spcAft>
          <a:spcPct val="0"/>
        </a:spcAft>
        <a:buClr>
          <a:schemeClr val="accent2"/>
        </a:buClr>
        <a:buSzPct val="60000"/>
        <a:buFont typeface="Wingdings" pitchFamily="2" charset="2"/>
        <a:buChar char="l"/>
        <a:defRPr kumimoji="1" sz="2000">
          <a:solidFill>
            <a:schemeClr val="tx1"/>
          </a:solidFill>
          <a:latin typeface="+mn-lt"/>
          <a:ea typeface="+mn-ea"/>
        </a:defRPr>
      </a:lvl6pPr>
      <a:lvl7pPr marL="2971800" indent="-228600" algn="l" rtl="0" fontAlgn="base">
        <a:spcBef>
          <a:spcPct val="20000"/>
        </a:spcBef>
        <a:spcAft>
          <a:spcPct val="0"/>
        </a:spcAft>
        <a:buClr>
          <a:schemeClr val="accent2"/>
        </a:buClr>
        <a:buSzPct val="60000"/>
        <a:buFont typeface="Wingdings" pitchFamily="2" charset="2"/>
        <a:buChar char="l"/>
        <a:defRPr kumimoji="1" sz="2000">
          <a:solidFill>
            <a:schemeClr val="tx1"/>
          </a:solidFill>
          <a:latin typeface="+mn-lt"/>
          <a:ea typeface="+mn-ea"/>
        </a:defRPr>
      </a:lvl7pPr>
      <a:lvl8pPr marL="3429000" indent="-228600" algn="l" rtl="0" fontAlgn="base">
        <a:spcBef>
          <a:spcPct val="20000"/>
        </a:spcBef>
        <a:spcAft>
          <a:spcPct val="0"/>
        </a:spcAft>
        <a:buClr>
          <a:schemeClr val="accent2"/>
        </a:buClr>
        <a:buSzPct val="60000"/>
        <a:buFont typeface="Wingdings" pitchFamily="2" charset="2"/>
        <a:buChar char="l"/>
        <a:defRPr kumimoji="1" sz="2000">
          <a:solidFill>
            <a:schemeClr val="tx1"/>
          </a:solidFill>
          <a:latin typeface="+mn-lt"/>
          <a:ea typeface="+mn-ea"/>
        </a:defRPr>
      </a:lvl8pPr>
      <a:lvl9pPr marL="3886200" indent="-228600" algn="l" rtl="0" fontAlgn="base">
        <a:spcBef>
          <a:spcPct val="20000"/>
        </a:spcBef>
        <a:spcAft>
          <a:spcPct val="0"/>
        </a:spcAft>
        <a:buClr>
          <a:schemeClr val="accent2"/>
        </a:buClr>
        <a:buSzPct val="60000"/>
        <a:buFont typeface="Wingdings" pitchFamily="2" charset="2"/>
        <a:buChar char="l"/>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45828E22-3F2C-5242-A03A-FE1860C15224}" type="datetimeFigureOut">
              <a:rPr lang="ja-JP" altLang="en-US" smtClean="0">
                <a:solidFill>
                  <a:prstClr val="black">
                    <a:tint val="75000"/>
                  </a:prstClr>
                </a:solidFill>
              </a:rPr>
              <a:pPr defTabSz="457200"/>
              <a:t>2018/4/12</a:t>
            </a:fld>
            <a:endParaRPr lang="ja-JP" altLang="en-US">
              <a:solidFill>
                <a:prstClr val="black">
                  <a:tint val="75000"/>
                </a:prstClr>
              </a:solidFill>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ja-JP" altLang="en-US">
              <a:solidFill>
                <a:prstClr val="black">
                  <a:tint val="75000"/>
                </a:prstClr>
              </a:solidFill>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C47675EB-7CF2-6047-829D-2A24DB9B84C6}" type="slidenum">
              <a:rPr lang="ja-JP" altLang="en-US" smtClean="0">
                <a:solidFill>
                  <a:prstClr val="black">
                    <a:tint val="75000"/>
                  </a:prstClr>
                </a:solidFill>
              </a:rPr>
              <a:pPr defTabSz="457200"/>
              <a:t>‹#›</a:t>
            </a:fld>
            <a:endParaRPr lang="ja-JP" altLang="en-US">
              <a:solidFill>
                <a:prstClr val="black">
                  <a:tint val="75000"/>
                </a:prstClr>
              </a:solidFill>
            </a:endParaRPr>
          </a:p>
        </p:txBody>
      </p:sp>
    </p:spTree>
    <p:extLst>
      <p:ext uri="{BB962C8B-B14F-4D97-AF65-F5344CB8AC3E}">
        <p14:creationId xmlns:p14="http://schemas.microsoft.com/office/powerpoint/2010/main" val="458644170"/>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Lst>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BFE"/>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a:t>
            </a:r>
            <a:r>
              <a:rPr lang="en-US" altLang="ja-JP" smtClean="0"/>
              <a:t> </a:t>
            </a:r>
            <a:r>
              <a:rPr lang="ja-JP" altLang="en-US" smtClean="0"/>
              <a:t>タイトルの書式設定</a:t>
            </a:r>
          </a:p>
        </p:txBody>
      </p:sp>
      <p:sp>
        <p:nvSpPr>
          <p:cNvPr id="102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a:t>
            </a:r>
            <a:r>
              <a:rPr lang="en-US" altLang="ja-JP" smtClean="0"/>
              <a:t> </a:t>
            </a:r>
            <a:r>
              <a:rPr lang="ja-JP" altLang="en-US" smtClean="0"/>
              <a:t>テキストの書式設定</a:t>
            </a:r>
            <a:endParaRPr lang="en-US" altLang="ja-JP" smtClean="0"/>
          </a:p>
          <a:p>
            <a:pPr lvl="1"/>
            <a:r>
              <a:rPr lang="ja-JP" altLang="en-US" smtClean="0"/>
              <a:t>第</a:t>
            </a:r>
            <a:r>
              <a:rPr lang="en-US" altLang="ja-JP" smtClean="0"/>
              <a:t> 2 </a:t>
            </a:r>
            <a:r>
              <a:rPr lang="ja-JP" altLang="en-US" smtClean="0"/>
              <a:t>レベル</a:t>
            </a:r>
            <a:endParaRPr lang="en-US" altLang="ja-JP" smtClean="0"/>
          </a:p>
          <a:p>
            <a:pPr lvl="2"/>
            <a:r>
              <a:rPr lang="ja-JP" altLang="en-US" smtClean="0"/>
              <a:t>第</a:t>
            </a:r>
            <a:r>
              <a:rPr lang="en-US" altLang="ja-JP" smtClean="0"/>
              <a:t> 3 </a:t>
            </a:r>
            <a:r>
              <a:rPr lang="ja-JP" altLang="en-US" smtClean="0"/>
              <a:t>レベル</a:t>
            </a:r>
            <a:endParaRPr lang="en-US" altLang="ja-JP" smtClean="0"/>
          </a:p>
          <a:p>
            <a:pPr lvl="3"/>
            <a:r>
              <a:rPr lang="ja-JP" altLang="en-US" smtClean="0"/>
              <a:t>第</a:t>
            </a:r>
            <a:r>
              <a:rPr lang="en-US" altLang="ja-JP" smtClean="0"/>
              <a:t> 4 </a:t>
            </a:r>
            <a:r>
              <a:rPr lang="ja-JP" altLang="en-US" smtClean="0"/>
              <a:t>レベル</a:t>
            </a:r>
            <a:endParaRPr lang="en-US" altLang="ja-JP" smtClean="0"/>
          </a:p>
          <a:p>
            <a:pPr lvl="4"/>
            <a:r>
              <a:rPr lang="ja-JP" altLang="en-US" smtClean="0"/>
              <a:t>第</a:t>
            </a:r>
            <a:r>
              <a:rPr lang="en-US" altLang="ja-JP" smtClean="0"/>
              <a:t> 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latin typeface="Times New Roman" pitchFamily="8" charset="0"/>
                <a:ea typeface="ＭＳ Ｐゴシック" pitchFamily="8" charset="-128"/>
              </a:defRPr>
            </a:lvl1pPr>
          </a:lstStyle>
          <a:p>
            <a:pPr fontAlgn="base">
              <a:spcBef>
                <a:spcPct val="0"/>
              </a:spcBef>
              <a:spcAft>
                <a:spcPct val="0"/>
              </a:spcAft>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chemeClr val="tx1"/>
                </a:solidFill>
                <a:latin typeface="Times New Roman" pitchFamily="8" charset="0"/>
                <a:ea typeface="ＭＳ Ｐゴシック" pitchFamily="8" charset="-128"/>
              </a:defRPr>
            </a:lvl1pPr>
          </a:lstStyle>
          <a:p>
            <a:pPr fontAlgn="base">
              <a:spcBef>
                <a:spcPct val="0"/>
              </a:spcBef>
              <a:spcAft>
                <a:spcPct val="0"/>
              </a:spcAft>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defRPr>
            </a:lvl1pPr>
          </a:lstStyle>
          <a:p>
            <a:pPr fontAlgn="base">
              <a:spcBef>
                <a:spcPct val="0"/>
              </a:spcBef>
              <a:spcAft>
                <a:spcPct val="0"/>
              </a:spcAft>
            </a:pPr>
            <a:fld id="{83C1A0E6-195A-4904-A87C-3D66220472D3}" type="slidenum">
              <a:rPr lang="en-US" altLang="ja-JP" smtClean="0">
                <a:solidFill>
                  <a:srgbClr val="000000"/>
                </a:solidFill>
              </a:rPr>
              <a:pPr fontAlgn="base">
                <a:spcBef>
                  <a:spcPct val="0"/>
                </a:spcBef>
                <a:spcAft>
                  <a:spcPct val="0"/>
                </a:spcAft>
              </a:pPr>
              <a:t>‹#›</a:t>
            </a:fld>
            <a:endParaRPr lang="en-US" altLang="ja-JP" smtClean="0">
              <a:solidFill>
                <a:srgbClr val="000000"/>
              </a:solidFill>
            </a:endParaRPr>
          </a:p>
        </p:txBody>
      </p:sp>
    </p:spTree>
    <p:extLst>
      <p:ext uri="{BB962C8B-B14F-4D97-AF65-F5344CB8AC3E}">
        <p14:creationId xmlns:p14="http://schemas.microsoft.com/office/powerpoint/2010/main" val="3623895131"/>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 id="2147483971" r:id="rId12"/>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8" charset="0"/>
          <a:ea typeface="ＭＳ Ｐゴシック" pitchFamily="8" charset="-128"/>
        </a:defRPr>
      </a:lvl2pPr>
      <a:lvl3pPr algn="ctr" rtl="0" eaLnBrk="0" fontAlgn="base" hangingPunct="0">
        <a:spcBef>
          <a:spcPct val="0"/>
        </a:spcBef>
        <a:spcAft>
          <a:spcPct val="0"/>
        </a:spcAft>
        <a:defRPr kumimoji="1" sz="4400">
          <a:solidFill>
            <a:schemeClr val="tx2"/>
          </a:solidFill>
          <a:latin typeface="Times New Roman" pitchFamily="8" charset="0"/>
          <a:ea typeface="ＭＳ Ｐゴシック" pitchFamily="8" charset="-128"/>
        </a:defRPr>
      </a:lvl3pPr>
      <a:lvl4pPr algn="ctr" rtl="0" eaLnBrk="0" fontAlgn="base" hangingPunct="0">
        <a:spcBef>
          <a:spcPct val="0"/>
        </a:spcBef>
        <a:spcAft>
          <a:spcPct val="0"/>
        </a:spcAft>
        <a:defRPr kumimoji="1" sz="4400">
          <a:solidFill>
            <a:schemeClr val="tx2"/>
          </a:solidFill>
          <a:latin typeface="Times New Roman" pitchFamily="8" charset="0"/>
          <a:ea typeface="ＭＳ Ｐゴシック" pitchFamily="8" charset="-128"/>
        </a:defRPr>
      </a:lvl4pPr>
      <a:lvl5pPr algn="ctr" rtl="0" eaLnBrk="0" fontAlgn="base" hangingPunct="0">
        <a:spcBef>
          <a:spcPct val="0"/>
        </a:spcBef>
        <a:spcAft>
          <a:spcPct val="0"/>
        </a:spcAft>
        <a:defRPr kumimoji="1" sz="4400">
          <a:solidFill>
            <a:schemeClr val="tx2"/>
          </a:solidFill>
          <a:latin typeface="Times New Roman" pitchFamily="8" charset="0"/>
          <a:ea typeface="ＭＳ Ｐゴシック" pitchFamily="8" charset="-128"/>
        </a:defRPr>
      </a:lvl5pPr>
      <a:lvl6pPr marL="457200" algn="ctr" rtl="0" fontAlgn="base">
        <a:spcBef>
          <a:spcPct val="0"/>
        </a:spcBef>
        <a:spcAft>
          <a:spcPct val="0"/>
        </a:spcAft>
        <a:defRPr kumimoji="1" sz="4400">
          <a:solidFill>
            <a:schemeClr val="tx2"/>
          </a:solidFill>
          <a:latin typeface="Times New Roman" pitchFamily="8" charset="0"/>
          <a:ea typeface="ＭＳ Ｐゴシック" pitchFamily="8" charset="-128"/>
        </a:defRPr>
      </a:lvl6pPr>
      <a:lvl7pPr marL="914400" algn="ctr" rtl="0" fontAlgn="base">
        <a:spcBef>
          <a:spcPct val="0"/>
        </a:spcBef>
        <a:spcAft>
          <a:spcPct val="0"/>
        </a:spcAft>
        <a:defRPr kumimoji="1" sz="4400">
          <a:solidFill>
            <a:schemeClr val="tx2"/>
          </a:solidFill>
          <a:latin typeface="Times New Roman" pitchFamily="8" charset="0"/>
          <a:ea typeface="ＭＳ Ｐゴシック" pitchFamily="8" charset="-128"/>
        </a:defRPr>
      </a:lvl7pPr>
      <a:lvl8pPr marL="1371600" algn="ctr" rtl="0" fontAlgn="base">
        <a:spcBef>
          <a:spcPct val="0"/>
        </a:spcBef>
        <a:spcAft>
          <a:spcPct val="0"/>
        </a:spcAft>
        <a:defRPr kumimoji="1" sz="4400">
          <a:solidFill>
            <a:schemeClr val="tx2"/>
          </a:solidFill>
          <a:latin typeface="Times New Roman" pitchFamily="8" charset="0"/>
          <a:ea typeface="ＭＳ Ｐゴシック" pitchFamily="8" charset="-128"/>
        </a:defRPr>
      </a:lvl8pPr>
      <a:lvl9pPr marL="1828800" algn="ctr" rtl="0" fontAlgn="base">
        <a:spcBef>
          <a:spcPct val="0"/>
        </a:spcBef>
        <a:spcAft>
          <a:spcPct val="0"/>
        </a:spcAft>
        <a:defRPr kumimoji="1" sz="4400">
          <a:solidFill>
            <a:schemeClr val="tx2"/>
          </a:solidFill>
          <a:latin typeface="Times New Roman" pitchFamily="8" charset="0"/>
          <a:ea typeface="ＭＳ Ｐゴシック" pitchFamily="8"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B9EA697-4C1D-42A2-A3D0-51C6C28C9824}" type="datetimeFigureOut">
              <a:rPr lang="ja-JP" altLang="en-US" smtClean="0">
                <a:solidFill>
                  <a:prstClr val="black">
                    <a:tint val="75000"/>
                  </a:prstClr>
                </a:solidFill>
              </a:rPr>
              <a:pPr/>
              <a:t>2018/4/12</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FBBE868-FD5F-441C-A40B-AD99C3BFFA6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87214119"/>
      </p:ext>
    </p:extLst>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92D5C884-6D03-5242-9ED4-671344B10E14}" type="datetimeFigureOut">
              <a:rPr lang="ja-JP" altLang="en-US" smtClean="0">
                <a:solidFill>
                  <a:prstClr val="black">
                    <a:tint val="75000"/>
                  </a:prstClr>
                </a:solidFill>
              </a:rPr>
              <a:pPr>
                <a:defRPr/>
              </a:pPr>
              <a:t>2018/4/12</a:t>
            </a:fld>
            <a:endParaRPr lang="ja-JP"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ja-JP"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190062793"/>
      </p:ext>
    </p:extLst>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 id="2147484033" r:id="rId12"/>
    <p:sldLayoutId id="2147484034" r:id="rId13"/>
    <p:sldLayoutId id="2147484035" r:id="rId14"/>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92D5C884-6D03-5242-9ED4-671344B10E14}" type="datetimeFigureOut">
              <a:rPr lang="ja-JP" altLang="en-US" smtClean="0">
                <a:solidFill>
                  <a:prstClr val="black">
                    <a:tint val="75000"/>
                  </a:prstClr>
                </a:solidFill>
              </a:rPr>
              <a:pPr>
                <a:defRPr/>
              </a:pPr>
              <a:t>2018/4/12</a:t>
            </a:fld>
            <a:endParaRPr lang="ja-JP"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ja-JP"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54455936"/>
      </p:ext>
    </p:extLst>
  </p:cSld>
  <p:clrMap bg1="lt1" tx1="dk1" bg2="lt2" tx2="dk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 id="2147484042" r:id="rId6"/>
    <p:sldLayoutId id="2147484043" r:id="rId7"/>
    <p:sldLayoutId id="2147484044" r:id="rId8"/>
    <p:sldLayoutId id="2147484045" r:id="rId9"/>
    <p:sldLayoutId id="2147484046" r:id="rId10"/>
    <p:sldLayoutId id="2147484047" r:id="rId11"/>
    <p:sldLayoutId id="2147484048" r:id="rId12"/>
    <p:sldLayoutId id="2147484049" r:id="rId13"/>
    <p:sldLayoutId id="2147484050" r:id="rId14"/>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92D5C884-6D03-5242-9ED4-671344B10E14}" type="datetimeFigureOut">
              <a:rPr lang="ja-JP" altLang="en-US" smtClean="0">
                <a:solidFill>
                  <a:prstClr val="black">
                    <a:tint val="75000"/>
                  </a:prstClr>
                </a:solidFill>
              </a:rPr>
              <a:pPr>
                <a:defRPr/>
              </a:pPr>
              <a:t>2018/4/12</a:t>
            </a:fld>
            <a:endParaRPr lang="ja-JP"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ja-JP"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820695466"/>
      </p:ext>
    </p:extLst>
  </p:cSld>
  <p:clrMap bg1="lt1" tx1="dk1" bg2="lt2" tx2="dk2" accent1="accent1" accent2="accent2" accent3="accent3" accent4="accent4" accent5="accent5" accent6="accent6" hlink="hlink" folHlink="folHlink"/>
  <p:sldLayoutIdLst>
    <p:sldLayoutId id="2147484052" r:id="rId1"/>
    <p:sldLayoutId id="2147484053" r:id="rId2"/>
    <p:sldLayoutId id="2147484054" r:id="rId3"/>
    <p:sldLayoutId id="2147484055" r:id="rId4"/>
    <p:sldLayoutId id="2147484056" r:id="rId5"/>
    <p:sldLayoutId id="2147484057" r:id="rId6"/>
    <p:sldLayoutId id="2147484058" r:id="rId7"/>
    <p:sldLayoutId id="2147484059" r:id="rId8"/>
    <p:sldLayoutId id="2147484060" r:id="rId9"/>
    <p:sldLayoutId id="2147484061" r:id="rId10"/>
    <p:sldLayoutId id="2147484062" r:id="rId11"/>
    <p:sldLayoutId id="2147484063" r:id="rId12"/>
    <p:sldLayoutId id="2147484064" r:id="rId13"/>
    <p:sldLayoutId id="2147484065" r:id="rId14"/>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mailto:shosuke@gfd-dennou.org" TargetMode="External"/><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3.xml"/><Relationship Id="rId6" Type="http://schemas.openxmlformats.org/officeDocument/2006/relationships/image" Target="../media/image7.png"/><Relationship Id="rId5" Type="http://schemas.openxmlformats.org/officeDocument/2006/relationships/image" Target="../media/image6.jpeg"/><Relationship Id="rId10" Type="http://schemas.openxmlformats.org/officeDocument/2006/relationships/image" Target="../media/image11.jpg"/><Relationship Id="rId4" Type="http://schemas.openxmlformats.org/officeDocument/2006/relationships/image" Target="../media/image5.png"/><Relationship Id="rId9" Type="http://schemas.openxmlformats.org/officeDocument/2006/relationships/image" Target="../media/image10.jpeg"/></Relationships>
</file>

<file path=ppt/slides/_rels/slide1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56.xml"/><Relationship Id="rId5" Type="http://schemas.openxmlformats.org/officeDocument/2006/relationships/image" Target="../media/image16.jpeg"/><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6.jpeg"/><Relationship Id="rId3" Type="http://schemas.openxmlformats.org/officeDocument/2006/relationships/notesSlide" Target="../notesSlides/notesSlide5.xml"/><Relationship Id="rId7" Type="http://schemas.openxmlformats.org/officeDocument/2006/relationships/image" Target="../media/image41.jpeg"/><Relationship Id="rId12" Type="http://schemas.openxmlformats.org/officeDocument/2006/relationships/image" Target="../media/image8.png"/><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15.png"/><Relationship Id="rId11" Type="http://schemas.openxmlformats.org/officeDocument/2006/relationships/image" Target="../media/image3.png"/><Relationship Id="rId5" Type="http://schemas.openxmlformats.org/officeDocument/2006/relationships/image" Target="../media/image13.png"/><Relationship Id="rId10" Type="http://schemas.openxmlformats.org/officeDocument/2006/relationships/image" Target="../media/image42.png"/><Relationship Id="rId4" Type="http://schemas.openxmlformats.org/officeDocument/2006/relationships/oleObject" Target="../embeddings/oleObject1.bin"/><Relationship Id="rId9" Type="http://schemas.openxmlformats.org/officeDocument/2006/relationships/image" Target="../media/image14.png"/></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6.xml"/><Relationship Id="rId7" Type="http://schemas.openxmlformats.org/officeDocument/2006/relationships/image" Target="../media/image41.jpe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5.png"/><Relationship Id="rId11" Type="http://schemas.openxmlformats.org/officeDocument/2006/relationships/image" Target="../media/image42.png"/><Relationship Id="rId5" Type="http://schemas.openxmlformats.org/officeDocument/2006/relationships/image" Target="../media/image13.png"/><Relationship Id="rId10" Type="http://schemas.openxmlformats.org/officeDocument/2006/relationships/image" Target="../media/image43.png"/><Relationship Id="rId4" Type="http://schemas.openxmlformats.org/officeDocument/2006/relationships/oleObject" Target="../embeddings/oleObject3.bin"/><Relationship Id="rId9"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www.gfd-dennou.org/" TargetMode="Externa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30.jp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88.xml"/><Relationship Id="rId5" Type="http://schemas.openxmlformats.org/officeDocument/2006/relationships/image" Target="../media/image45.png"/><Relationship Id="rId4" Type="http://schemas.openxmlformats.org/officeDocument/2006/relationships/image" Target="../media/image44.jpe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44.xml"/><Relationship Id="rId5" Type="http://schemas.openxmlformats.org/officeDocument/2006/relationships/image" Target="../media/image4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8.xml"/><Relationship Id="rId5" Type="http://schemas.openxmlformats.org/officeDocument/2006/relationships/image" Target="../media/image42.png"/><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1.xml"/><Relationship Id="rId1" Type="http://schemas.openxmlformats.org/officeDocument/2006/relationships/slideLayout" Target="../slideLayouts/slideLayout102.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56.xml"/><Relationship Id="rId5" Type="http://schemas.openxmlformats.org/officeDocument/2006/relationships/image" Target="../media/image16.jpeg"/><Relationship Id="rId4" Type="http://schemas.openxmlformats.org/officeDocument/2006/relationships/image" Target="../media/image22.jpeg"/></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4.xml"/><Relationship Id="rId1" Type="http://schemas.openxmlformats.org/officeDocument/2006/relationships/slideLayout" Target="../slideLayouts/slideLayout53.xml"/><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oleObject" Target="../embeddings/oleObject1.bin"/><Relationship Id="rId7"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5.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31.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6.xml"/><Relationship Id="rId1" Type="http://schemas.openxmlformats.org/officeDocument/2006/relationships/slideLayout" Target="../slideLayouts/slideLayout28.xml"/><Relationship Id="rId5" Type="http://schemas.openxmlformats.org/officeDocument/2006/relationships/image" Target="../media/image3.png"/><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130.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32.xml"/><Relationship Id="rId6" Type="http://schemas.openxmlformats.org/officeDocument/2006/relationships/image" Target="../media/image55.emf"/><Relationship Id="rId5" Type="http://schemas.openxmlformats.org/officeDocument/2006/relationships/image" Target="../media/image54.png"/><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18.xml"/><Relationship Id="rId1" Type="http://schemas.openxmlformats.org/officeDocument/2006/relationships/slideLayout" Target="../slideLayouts/slideLayout28.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emf"/></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0.gif"/><Relationship Id="rId5" Type="http://schemas.openxmlformats.org/officeDocument/2006/relationships/image" Target="../media/image21.png"/><Relationship Id="rId4" Type="http://schemas.openxmlformats.org/officeDocument/2006/relationships/notesSlide" Target="../notesSlides/notesSlide19.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44.xml"/><Relationship Id="rId4" Type="http://schemas.openxmlformats.org/officeDocument/2006/relationships/image" Target="../media/image18.png"/></Relationships>
</file>

<file path=ppt/slides/_rels/slide37.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21.xml"/><Relationship Id="rId1" Type="http://schemas.openxmlformats.org/officeDocument/2006/relationships/slideLayout" Target="../slideLayouts/slideLayout28.xml"/><Relationship Id="rId4" Type="http://schemas.openxmlformats.org/officeDocument/2006/relationships/image" Target="../media/image62.emf"/></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3.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22.xml"/><Relationship Id="rId1" Type="http://schemas.openxmlformats.org/officeDocument/2006/relationships/slideLayout" Target="../slideLayouts/slideLayout32.xml"/><Relationship Id="rId4" Type="http://schemas.openxmlformats.org/officeDocument/2006/relationships/image" Target="../media/image64.emf"/></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image" Target="../media/image20.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3.xml"/><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28.xml"/><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33.xml"/><Relationship Id="rId4" Type="http://schemas.openxmlformats.org/officeDocument/2006/relationships/image" Target="../media/image66.gif"/></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32.xml"/><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hyperlink" Target="anim/anim-z70.gif" TargetMode="External"/><Relationship Id="rId2" Type="http://schemas.openxmlformats.org/officeDocument/2006/relationships/notesSlide" Target="../notesSlides/notesSlide29.xml"/><Relationship Id="rId1" Type="http://schemas.openxmlformats.org/officeDocument/2006/relationships/slideLayout" Target="../slideLayouts/slideLayout28.xml"/><Relationship Id="rId6" Type="http://schemas.openxmlformats.org/officeDocument/2006/relationships/image" Target="../media/image3.png"/><Relationship Id="rId5" Type="http://schemas.openxmlformats.org/officeDocument/2006/relationships/image" Target="../media/image69.png"/><Relationship Id="rId4" Type="http://schemas.openxmlformats.org/officeDocument/2006/relationships/image" Target="../media/image68.png"/></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0.xml"/><Relationship Id="rId1" Type="http://schemas.openxmlformats.org/officeDocument/2006/relationships/slideLayout" Target="../slideLayouts/slideLayout134.xml"/></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28.xml"/><Relationship Id="rId5" Type="http://schemas.openxmlformats.org/officeDocument/2006/relationships/image" Target="../media/image3.png"/><Relationship Id="rId4" Type="http://schemas.openxmlformats.org/officeDocument/2006/relationships/image" Target="../media/image28.jpg"/></Relationships>
</file>

<file path=ppt/slides/_rels/slide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44.xml"/><Relationship Id="rId4" Type="http://schemas.openxmlformats.org/officeDocument/2006/relationships/image" Target="../media/image71.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2.jpeg"/><Relationship Id="rId1" Type="http://schemas.openxmlformats.org/officeDocument/2006/relationships/slideLayout" Target="../slideLayouts/slideLayout4.xml"/><Relationship Id="rId5" Type="http://schemas.openxmlformats.org/officeDocument/2006/relationships/image" Target="../media/image24.emf"/><Relationship Id="rId4" Type="http://schemas.openxmlformats.org/officeDocument/2006/relationships/image" Target="../media/image23.emf"/></Relationships>
</file>

<file path=ppt/slides/_rels/slide5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3.xml"/><Relationship Id="rId1" Type="http://schemas.openxmlformats.org/officeDocument/2006/relationships/slideLayout" Target="../slideLayouts/slideLayout44.xml"/><Relationship Id="rId4" Type="http://schemas.openxmlformats.org/officeDocument/2006/relationships/image" Target="../media/image73.png"/></Relationships>
</file>

<file path=ppt/slides/_rels/slide51.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34.xml"/><Relationship Id="rId1" Type="http://schemas.openxmlformats.org/officeDocument/2006/relationships/slideLayout" Target="../slideLayouts/slideLayout28.xml"/><Relationship Id="rId5" Type="http://schemas.openxmlformats.org/officeDocument/2006/relationships/image" Target="../media/image76.emf"/><Relationship Id="rId4" Type="http://schemas.openxmlformats.org/officeDocument/2006/relationships/image" Target="../media/image75.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image" Target="../media/image3.png"/><Relationship Id="rId1" Type="http://schemas.openxmlformats.org/officeDocument/2006/relationships/slideLayout" Target="../slideLayouts/slideLayout63.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63.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7.png"/><Relationship Id="rId1" Type="http://schemas.openxmlformats.org/officeDocument/2006/relationships/slideLayout" Target="../slideLayouts/slideLayout63.xml"/><Relationship Id="rId4" Type="http://schemas.openxmlformats.org/officeDocument/2006/relationships/image" Target="../media/image78.png"/></Relationships>
</file>

<file path=ppt/slides/_rels/slide5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63.xml"/><Relationship Id="rId5" Type="http://schemas.openxmlformats.org/officeDocument/2006/relationships/image" Target="../media/image3.png"/><Relationship Id="rId4" Type="http://schemas.openxmlformats.org/officeDocument/2006/relationships/image" Target="../media/image81.png"/></Relationships>
</file>

<file path=ppt/slides/_rels/slide5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6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3.xml"/><Relationship Id="rId5" Type="http://schemas.openxmlformats.org/officeDocument/2006/relationships/image" Target="../media/image3.png"/><Relationship Id="rId4" Type="http://schemas.openxmlformats.org/officeDocument/2006/relationships/image" Target="../media/image39.png"/></Relationships>
</file>

<file path=ppt/slides/_rels/slide5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63.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gif"/><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68.xml"/><Relationship Id="rId5" Type="http://schemas.openxmlformats.org/officeDocument/2006/relationships/image" Target="../media/image3.png"/><Relationship Id="rId4" Type="http://schemas.openxmlformats.org/officeDocument/2006/relationships/image" Target="../media/image86.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3.xml"/></Relationships>
</file>

<file path=ppt/slides/_rels/slide6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8.xml"/><Relationship Id="rId1" Type="http://schemas.openxmlformats.org/officeDocument/2006/relationships/slideLayout" Target="../slideLayouts/slideLayout28.xml"/></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63.xml"/><Relationship Id="rId4" Type="http://schemas.openxmlformats.org/officeDocument/2006/relationships/image" Target="../media/image87.emf"/></Relationships>
</file>

<file path=ppt/slides/_rels/slide64.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40.xml"/><Relationship Id="rId1" Type="http://schemas.openxmlformats.org/officeDocument/2006/relationships/slideLayout" Target="../slideLayouts/slideLayout40.xml"/><Relationship Id="rId4" Type="http://schemas.openxmlformats.org/officeDocument/2006/relationships/image" Target="../media/image3.png"/></Relationships>
</file>

<file path=ppt/slides/_rels/slide65.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2.xml"/><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3.xml"/><Relationship Id="rId1" Type="http://schemas.openxmlformats.org/officeDocument/2006/relationships/slideLayout" Target="../slideLayouts/slideLayout44.xml"/></Relationships>
</file>

<file path=ppt/slides/_rels/slide68.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44.xml"/><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45.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4.xml"/></Relationships>
</file>

<file path=ppt/slides/_rels/slide7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7.xml"/><Relationship Id="rId1" Type="http://schemas.openxmlformats.org/officeDocument/2006/relationships/slideLayout" Target="../slideLayouts/slideLayout44.xml"/></Relationships>
</file>

<file path=ppt/slides/_rels/slide7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8.xml"/><Relationship Id="rId1" Type="http://schemas.openxmlformats.org/officeDocument/2006/relationships/slideLayout" Target="../slideLayouts/slideLayout40.xml"/></Relationships>
</file>

<file path=ppt/slides/_rels/slide7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9.xml"/><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ctrTitle"/>
          </p:nvPr>
        </p:nvSpPr>
        <p:spPr>
          <a:xfrm>
            <a:off x="107504" y="1035181"/>
            <a:ext cx="8906252" cy="953659"/>
          </a:xfrm>
        </p:spPr>
        <p:txBody>
          <a:bodyPr anchor="t">
            <a:noAutofit/>
          </a:bodyPr>
          <a:lstStyle/>
          <a:p>
            <a:r>
              <a:rPr lang="en-US" altLang="ja-JP" sz="3600" dirty="0" smtClean="0">
                <a:latin typeface="ＭＳ Ｐゴシック" panose="020B0600070205080204" pitchFamily="50" charset="-128"/>
                <a:ea typeface="ＭＳ Ｐゴシック" panose="020B0600070205080204" pitchFamily="50" charset="-128"/>
              </a:rPr>
              <a:t>AFES</a:t>
            </a:r>
            <a:r>
              <a:rPr lang="ja-JP" altLang="ja-JP" sz="3600" dirty="0">
                <a:latin typeface="ＭＳ Ｐゴシック" panose="020B0600070205080204" pitchFamily="50" charset="-128"/>
                <a:ea typeface="ＭＳ Ｐゴシック" panose="020B0600070205080204" pitchFamily="50" charset="-128"/>
              </a:rPr>
              <a:t>による惑星大気研究</a:t>
            </a:r>
            <a:r>
              <a:rPr lang="en-US" altLang="ja-JP" sz="3600" dirty="0">
                <a:latin typeface="ＭＳ Ｐゴシック" panose="020B0600070205080204" pitchFamily="50" charset="-128"/>
                <a:ea typeface="ＭＳ Ｐゴシック" panose="020B0600070205080204" pitchFamily="50" charset="-128"/>
              </a:rPr>
              <a:t>: </a:t>
            </a:r>
            <a:r>
              <a:rPr lang="en-US" altLang="ja-JP" sz="3600" dirty="0" smtClean="0">
                <a:latin typeface="ＭＳ Ｐゴシック" panose="020B0600070205080204" pitchFamily="50" charset="-128"/>
                <a:ea typeface="ＭＳ Ｐゴシック" panose="020B0600070205080204" pitchFamily="50" charset="-128"/>
              </a:rPr>
              <a:t/>
            </a:r>
            <a:br>
              <a:rPr lang="en-US" altLang="ja-JP" sz="3600" dirty="0" smtClean="0">
                <a:latin typeface="ＭＳ Ｐゴシック" panose="020B0600070205080204" pitchFamily="50" charset="-128"/>
                <a:ea typeface="ＭＳ Ｐゴシック" panose="020B0600070205080204" pitchFamily="50" charset="-128"/>
              </a:rPr>
            </a:br>
            <a:r>
              <a:rPr lang="ja-JP" altLang="ja-JP" sz="2800" dirty="0" smtClean="0">
                <a:latin typeface="ＭＳ Ｐゴシック" panose="020B0600070205080204" pitchFamily="50" charset="-128"/>
                <a:ea typeface="ＭＳ Ｐゴシック" panose="020B0600070205080204" pitchFamily="50" charset="-128"/>
              </a:rPr>
              <a:t>金星</a:t>
            </a:r>
            <a:r>
              <a:rPr lang="ja-JP" altLang="ja-JP" sz="2800" dirty="0">
                <a:latin typeface="ＭＳ Ｐゴシック" panose="020B0600070205080204" pitchFamily="50" charset="-128"/>
                <a:ea typeface="ＭＳ Ｐゴシック" panose="020B0600070205080204" pitchFamily="50" charset="-128"/>
              </a:rPr>
              <a:t>大気大循環と「あかつき」データ同化に向けての</a:t>
            </a:r>
            <a:r>
              <a:rPr lang="ja-JP" altLang="ja-JP" sz="2800" dirty="0" smtClean="0">
                <a:latin typeface="ＭＳ Ｐゴシック" panose="020B0600070205080204" pitchFamily="50" charset="-128"/>
                <a:ea typeface="ＭＳ Ｐゴシック" panose="020B0600070205080204" pitchFamily="50" charset="-128"/>
              </a:rPr>
              <a:t>試み</a:t>
            </a:r>
            <a:r>
              <a:rPr lang="en-US" altLang="ja-JP" sz="2800" dirty="0">
                <a:latin typeface="ＭＳ Ｐゴシック" panose="020B0600070205080204" pitchFamily="50" charset="-128"/>
                <a:ea typeface="ＭＳ Ｐゴシック" panose="020B0600070205080204" pitchFamily="50" charset="-128"/>
              </a:rPr>
              <a:t/>
            </a:r>
            <a:br>
              <a:rPr lang="en-US" altLang="ja-JP" sz="2800" dirty="0">
                <a:latin typeface="ＭＳ Ｐゴシック" panose="020B0600070205080204" pitchFamily="50" charset="-128"/>
                <a:ea typeface="ＭＳ Ｐゴシック" panose="020B0600070205080204" pitchFamily="50" charset="-128"/>
              </a:rPr>
            </a:br>
            <a:endParaRPr kumimoji="1" lang="ja-JP" altLang="en-US" sz="2800" dirty="0">
              <a:latin typeface="ＭＳ Ｐゴシック" panose="020B0600070205080204" pitchFamily="50" charset="-128"/>
              <a:ea typeface="ＭＳ Ｐゴシック" panose="020B0600070205080204" pitchFamily="50" charset="-128"/>
            </a:endParaRPr>
          </a:p>
        </p:txBody>
      </p:sp>
      <p:sp>
        <p:nvSpPr>
          <p:cNvPr id="6" name="サブタイトル 5"/>
          <p:cNvSpPr>
            <a:spLocks noGrp="1"/>
          </p:cNvSpPr>
          <p:nvPr>
            <p:ph type="subTitle" idx="1"/>
          </p:nvPr>
        </p:nvSpPr>
        <p:spPr>
          <a:xfrm>
            <a:off x="0" y="2385527"/>
            <a:ext cx="9144000" cy="2699657"/>
          </a:xfrm>
        </p:spPr>
        <p:txBody>
          <a:bodyPr>
            <a:noAutofit/>
          </a:bodyPr>
          <a:lstStyle/>
          <a:p>
            <a:pPr marR="15240">
              <a:lnSpc>
                <a:spcPct val="100000"/>
              </a:lnSpc>
              <a:tabLst>
                <a:tab pos="1666239" algn="l"/>
              </a:tabLst>
            </a:pPr>
            <a:r>
              <a:rPr lang="zh-TW" altLang="en-US" sz="3200" dirty="0">
                <a:solidFill>
                  <a:srgbClr val="231F20"/>
                </a:solidFill>
                <a:latin typeface="ＭＳ Ｐゴシック" panose="020B0600070205080204" pitchFamily="50" charset="-128"/>
                <a:ea typeface="ＭＳ Ｐゴシック" panose="020B0600070205080204" pitchFamily="50" charset="-128"/>
                <a:cs typeface="小塚ゴシック Pro R"/>
              </a:rPr>
              <a:t>課題代表者</a:t>
            </a:r>
            <a:r>
              <a:rPr lang="zh-TW" altLang="en-US" sz="3200" spc="-10" dirty="0">
                <a:solidFill>
                  <a:srgbClr val="231F20"/>
                </a:solidFill>
                <a:latin typeface="ＭＳ Ｐゴシック" panose="020B0600070205080204" pitchFamily="50" charset="-128"/>
                <a:ea typeface="ＭＳ Ｐゴシック" panose="020B0600070205080204" pitchFamily="50" charset="-128"/>
                <a:cs typeface="小塚ゴシック Pro R"/>
              </a:rPr>
              <a:t>：</a:t>
            </a:r>
            <a:r>
              <a:rPr lang="ja-JP" altLang="en-US" sz="3200" spc="-10" dirty="0">
                <a:solidFill>
                  <a:srgbClr val="231F20"/>
                </a:solidFill>
                <a:latin typeface="ＭＳ Ｐゴシック" panose="020B0600070205080204" pitchFamily="50" charset="-128"/>
                <a:ea typeface="ＭＳ Ｐゴシック" panose="020B0600070205080204" pitchFamily="50" charset="-128"/>
                <a:cs typeface="小塚ゴシック Pro R"/>
              </a:rPr>
              <a:t>林 祥</a:t>
            </a:r>
            <a:r>
              <a:rPr lang="ja-JP" altLang="en-US" sz="3200" spc="-1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介</a:t>
            </a:r>
            <a:r>
              <a:rPr lang="en-US" altLang="zh-TW" sz="3200" baseline="30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1</a:t>
            </a:r>
            <a:r>
              <a:rPr lang="en-US" altLang="zh-TW" sz="32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 </a:t>
            </a:r>
            <a:r>
              <a:rPr lang="en-US" altLang="ja-JP" sz="3200" dirty="0" smtClean="0">
                <a:solidFill>
                  <a:srgbClr val="0000FF"/>
                </a:solidFill>
                <a:latin typeface="ＭＳ Ｐゴシック" panose="020B0600070205080204" pitchFamily="50" charset="-128"/>
                <a:ea typeface="ＭＳ Ｐゴシック" panose="020B0600070205080204" pitchFamily="50" charset="-128"/>
              </a:rPr>
              <a:t>(</a:t>
            </a:r>
            <a:r>
              <a:rPr lang="en-US" altLang="ja-JP" sz="3200" dirty="0" smtClean="0">
                <a:solidFill>
                  <a:srgbClr val="0000FF"/>
                </a:solidFill>
                <a:latin typeface="ＭＳ Ｐゴシック" panose="020B0600070205080204" pitchFamily="50" charset="-128"/>
                <a:ea typeface="ＭＳ Ｐゴシック" panose="020B0600070205080204" pitchFamily="50" charset="-128"/>
                <a:hlinkClick r:id="rId3"/>
              </a:rPr>
              <a:t>shosuke@gfd-dennou.org</a:t>
            </a:r>
            <a:r>
              <a:rPr lang="en-US" altLang="ja-JP" sz="3200" dirty="0">
                <a:solidFill>
                  <a:srgbClr val="0000FF"/>
                </a:solidFill>
                <a:latin typeface="ＭＳ Ｐゴシック" panose="020B0600070205080204" pitchFamily="50" charset="-128"/>
                <a:ea typeface="ＭＳ Ｐゴシック" panose="020B0600070205080204" pitchFamily="50" charset="-128"/>
              </a:rPr>
              <a:t>)</a:t>
            </a:r>
            <a:endParaRPr lang="en-US" altLang="zh-TW" sz="3200" dirty="0" smtClean="0">
              <a:solidFill>
                <a:srgbClr val="231F20"/>
              </a:solidFill>
              <a:latin typeface="ＭＳ Ｐゴシック" panose="020B0600070205080204" pitchFamily="50" charset="-128"/>
              <a:ea typeface="ＭＳ Ｐゴシック" panose="020B0600070205080204" pitchFamily="50" charset="-128"/>
              <a:cs typeface="小塚ゴシック Pro R"/>
            </a:endParaRPr>
          </a:p>
          <a:p>
            <a:pPr marR="15240">
              <a:lnSpc>
                <a:spcPct val="100000"/>
              </a:lnSpc>
              <a:tabLst>
                <a:tab pos="1666239" algn="l"/>
              </a:tabLst>
            </a:pPr>
            <a:r>
              <a:rPr lang="zh-TW" altLang="en-US" sz="2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課題</a:t>
            </a:r>
            <a:r>
              <a:rPr lang="zh-TW" altLang="en-US" sz="2000" dirty="0">
                <a:solidFill>
                  <a:srgbClr val="231F20"/>
                </a:solidFill>
                <a:latin typeface="ＭＳ Ｐゴシック" panose="020B0600070205080204" pitchFamily="50" charset="-128"/>
                <a:ea typeface="ＭＳ Ｐゴシック" panose="020B0600070205080204" pitchFamily="50" charset="-128"/>
                <a:cs typeface="小塚ゴシック Pro R"/>
              </a:rPr>
              <a:t>参加者</a:t>
            </a:r>
            <a:r>
              <a:rPr lang="zh-TW" altLang="en-US" sz="2000" spc="-10" dirty="0">
                <a:solidFill>
                  <a:srgbClr val="231F20"/>
                </a:solidFill>
                <a:latin typeface="ＭＳ Ｐゴシック" panose="020B0600070205080204" pitchFamily="50" charset="-128"/>
                <a:ea typeface="ＭＳ Ｐゴシック" panose="020B0600070205080204" pitchFamily="50" charset="-128"/>
                <a:cs typeface="小塚ゴシック Pro R"/>
              </a:rPr>
              <a:t>：松田 佳</a:t>
            </a:r>
            <a:r>
              <a:rPr lang="zh-TW" altLang="en-US" sz="2000" spc="-1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久</a:t>
            </a:r>
            <a:r>
              <a:rPr lang="en-US" altLang="zh-TW" sz="2000" spc="-80" baseline="30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2</a:t>
            </a:r>
            <a:r>
              <a:rPr lang="zh-TW" altLang="en-US" sz="2000" spc="-80" dirty="0">
                <a:solidFill>
                  <a:srgbClr val="231F20"/>
                </a:solidFill>
                <a:latin typeface="ＭＳ Ｐゴシック" panose="020B0600070205080204" pitchFamily="50" charset="-128"/>
                <a:ea typeface="ＭＳ Ｐゴシック" panose="020B0600070205080204" pitchFamily="50" charset="-128"/>
                <a:cs typeface="小塚ゴシック Pro R"/>
              </a:rPr>
              <a:t>，高木 征</a:t>
            </a:r>
            <a:r>
              <a:rPr lang="zh-TW" altLang="en-US" sz="2000" spc="-8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弘</a:t>
            </a:r>
            <a:r>
              <a:rPr lang="en-US" altLang="zh-TW" sz="2000" spc="-80" baseline="30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3</a:t>
            </a:r>
            <a:r>
              <a:rPr lang="zh-TW" altLang="en-US" sz="2000" spc="-80" dirty="0">
                <a:solidFill>
                  <a:srgbClr val="231F20"/>
                </a:solidFill>
                <a:latin typeface="ＭＳ Ｐゴシック" panose="020B0600070205080204" pitchFamily="50" charset="-128"/>
                <a:ea typeface="ＭＳ Ｐゴシック" panose="020B0600070205080204" pitchFamily="50" charset="-128"/>
                <a:cs typeface="小塚ゴシック Pro R"/>
              </a:rPr>
              <a:t>，杉本 </a:t>
            </a:r>
            <a:r>
              <a:rPr lang="zh-TW" altLang="en-US" sz="2000" spc="-8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憲彦</a:t>
            </a:r>
            <a:r>
              <a:rPr lang="en-US" altLang="zh-TW" sz="2000" spc="-80" baseline="30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4</a:t>
            </a:r>
            <a:r>
              <a:rPr lang="zh-TW" altLang="en-US" sz="2000" spc="-80" dirty="0">
                <a:solidFill>
                  <a:srgbClr val="231F20"/>
                </a:solidFill>
                <a:latin typeface="ＭＳ Ｐゴシック" panose="020B0600070205080204" pitchFamily="50" charset="-128"/>
                <a:ea typeface="ＭＳ Ｐゴシック" panose="020B0600070205080204" pitchFamily="50" charset="-128"/>
                <a:cs typeface="小塚ゴシック Pro R"/>
              </a:rPr>
              <a:t>，樫村 </a:t>
            </a:r>
            <a:r>
              <a:rPr lang="zh-TW" altLang="en-US" sz="2000" spc="-8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博基</a:t>
            </a:r>
            <a:r>
              <a:rPr lang="en-US" altLang="zh-TW" sz="2000" spc="-80" baseline="30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1</a:t>
            </a:r>
            <a:r>
              <a:rPr lang="zh-TW" altLang="en-US" sz="2000" spc="-8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a:t>
            </a:r>
            <a:endParaRPr lang="en-US" altLang="zh-TW" sz="2000" spc="-80" dirty="0" smtClean="0">
              <a:solidFill>
                <a:srgbClr val="231F20"/>
              </a:solidFill>
              <a:latin typeface="ＭＳ Ｐゴシック" panose="020B0600070205080204" pitchFamily="50" charset="-128"/>
              <a:ea typeface="ＭＳ Ｐゴシック" panose="020B0600070205080204" pitchFamily="50" charset="-128"/>
              <a:cs typeface="小塚ゴシック Pro R"/>
            </a:endParaRPr>
          </a:p>
          <a:p>
            <a:pPr marR="15240">
              <a:lnSpc>
                <a:spcPct val="100000"/>
              </a:lnSpc>
              <a:tabLst>
                <a:tab pos="1666239" algn="l"/>
              </a:tabLst>
            </a:pPr>
            <a:r>
              <a:rPr lang="zh-TW" altLang="en-US" sz="2000" spc="-8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高橋 </a:t>
            </a:r>
            <a:r>
              <a:rPr lang="zh-TW" altLang="en-US" sz="2000" spc="-80" dirty="0">
                <a:solidFill>
                  <a:srgbClr val="231F20"/>
                </a:solidFill>
                <a:latin typeface="ＭＳ Ｐゴシック" panose="020B0600070205080204" pitchFamily="50" charset="-128"/>
                <a:ea typeface="ＭＳ Ｐゴシック" panose="020B0600070205080204" pitchFamily="50" charset="-128"/>
                <a:cs typeface="小塚ゴシック Pro R"/>
              </a:rPr>
              <a:t>芳</a:t>
            </a:r>
            <a:r>
              <a:rPr lang="zh-TW" altLang="en-US" sz="2000" spc="-8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幸</a:t>
            </a:r>
            <a:r>
              <a:rPr lang="en-US" altLang="zh-TW" sz="2000" spc="-80" baseline="30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1</a:t>
            </a:r>
            <a:r>
              <a:rPr lang="zh-TW" altLang="en-US" sz="2000" spc="-8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a:t>
            </a:r>
            <a:r>
              <a:rPr lang="zh-TW" altLang="en-US" sz="2000" spc="-80" dirty="0">
                <a:solidFill>
                  <a:srgbClr val="231F20"/>
                </a:solidFill>
                <a:latin typeface="ＭＳ Ｐゴシック" panose="020B0600070205080204" pitchFamily="50" charset="-128"/>
                <a:ea typeface="ＭＳ Ｐゴシック" panose="020B0600070205080204" pitchFamily="50" charset="-128"/>
                <a:cs typeface="小塚ゴシック Pro R"/>
              </a:rPr>
              <a:t>石渡 </a:t>
            </a:r>
            <a:r>
              <a:rPr lang="zh-TW" altLang="en-US" sz="2000" spc="-8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正樹</a:t>
            </a:r>
            <a:r>
              <a:rPr lang="en-US" altLang="zh-TW" sz="2000" baseline="30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5</a:t>
            </a:r>
            <a:r>
              <a:rPr lang="zh-TW" altLang="en-US" sz="2000" spc="-8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，小高 正嗣</a:t>
            </a:r>
            <a:r>
              <a:rPr lang="en-US" altLang="zh-TW" sz="2000" baseline="30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5</a:t>
            </a:r>
            <a:r>
              <a:rPr lang="zh-TW" altLang="en-US" sz="2000" spc="-80" dirty="0">
                <a:solidFill>
                  <a:srgbClr val="231F20"/>
                </a:solidFill>
                <a:latin typeface="ＭＳ Ｐゴシック" panose="020B0600070205080204" pitchFamily="50" charset="-128"/>
                <a:ea typeface="ＭＳ Ｐゴシック" panose="020B0600070205080204" pitchFamily="50" charset="-128"/>
                <a:cs typeface="小塚ゴシック Pro R"/>
              </a:rPr>
              <a:t>，中島 健</a:t>
            </a:r>
            <a:r>
              <a:rPr lang="zh-TW" altLang="en-US" sz="2000" spc="-8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介</a:t>
            </a:r>
            <a:r>
              <a:rPr lang="en-US" altLang="zh-TW" sz="2000" baseline="30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6</a:t>
            </a:r>
            <a:r>
              <a:rPr lang="zh-TW" altLang="en-US" sz="2000" spc="-80" dirty="0">
                <a:solidFill>
                  <a:srgbClr val="231F20"/>
                </a:solidFill>
                <a:latin typeface="ＭＳ Ｐゴシック" panose="020B0600070205080204" pitchFamily="50" charset="-128"/>
                <a:ea typeface="ＭＳ Ｐゴシック" panose="020B0600070205080204" pitchFamily="50" charset="-128"/>
                <a:cs typeface="小塚ゴシック Pro R"/>
              </a:rPr>
              <a:t>，</a:t>
            </a:r>
            <a:r>
              <a:rPr lang="ja-JP" altLang="en-US" sz="2000" spc="-80" dirty="0">
                <a:solidFill>
                  <a:srgbClr val="231F20"/>
                </a:solidFill>
                <a:latin typeface="ＭＳ Ｐゴシック" panose="020B0600070205080204" pitchFamily="50" charset="-128"/>
                <a:ea typeface="ＭＳ Ｐゴシック" panose="020B0600070205080204" pitchFamily="50" charset="-128"/>
                <a:cs typeface="小塚ゴシック Pro R"/>
              </a:rPr>
              <a:t>はしもと </a:t>
            </a:r>
            <a:r>
              <a:rPr lang="ja-JP" altLang="en-US" sz="2000" spc="-80" dirty="0" err="1">
                <a:solidFill>
                  <a:srgbClr val="231F20"/>
                </a:solidFill>
                <a:latin typeface="ＭＳ Ｐゴシック" panose="020B0600070205080204" pitchFamily="50" charset="-128"/>
                <a:ea typeface="ＭＳ Ｐゴシック" panose="020B0600070205080204" pitchFamily="50" charset="-128"/>
                <a:cs typeface="小塚ゴシック Pro R"/>
              </a:rPr>
              <a:t>じょ</a:t>
            </a:r>
            <a:r>
              <a:rPr lang="ja-JP" altLang="en-US" sz="2000" spc="-80" dirty="0">
                <a:solidFill>
                  <a:srgbClr val="231F20"/>
                </a:solidFill>
                <a:latin typeface="ＭＳ Ｐゴシック" panose="020B0600070205080204" pitchFamily="50" charset="-128"/>
                <a:ea typeface="ＭＳ Ｐゴシック" panose="020B0600070205080204" pitchFamily="50" charset="-128"/>
                <a:cs typeface="小塚ゴシック Pro R"/>
              </a:rPr>
              <a:t>ー</a:t>
            </a:r>
            <a:r>
              <a:rPr lang="ja-JP" altLang="en-US" sz="2000" spc="-80" dirty="0" err="1" smtClean="0">
                <a:solidFill>
                  <a:srgbClr val="231F20"/>
                </a:solidFill>
                <a:latin typeface="ＭＳ Ｐゴシック" panose="020B0600070205080204" pitchFamily="50" charset="-128"/>
                <a:ea typeface="ＭＳ Ｐゴシック" panose="020B0600070205080204" pitchFamily="50" charset="-128"/>
                <a:cs typeface="小塚ゴシック Pro R"/>
              </a:rPr>
              <a:t>じ</a:t>
            </a:r>
            <a:r>
              <a:rPr lang="en-US" altLang="zh-TW" sz="2000" baseline="30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7</a:t>
            </a:r>
            <a:endParaRPr lang="zh-TW" altLang="en-US" sz="2000" baseline="30000" dirty="0">
              <a:latin typeface="ＭＳ Ｐゴシック" panose="020B0600070205080204" pitchFamily="50" charset="-128"/>
              <a:ea typeface="ＭＳ Ｐゴシック" panose="020B0600070205080204" pitchFamily="50" charset="-128"/>
              <a:cs typeface="小塚ゴシック Pro R"/>
            </a:endParaRPr>
          </a:p>
          <a:p>
            <a:pPr marL="372745">
              <a:lnSpc>
                <a:spcPct val="100000"/>
              </a:lnSpc>
              <a:spcBef>
                <a:spcPts val="975"/>
              </a:spcBef>
            </a:pPr>
            <a:r>
              <a:rPr lang="en-US" altLang="zh-TW" sz="2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1</a:t>
            </a:r>
            <a:r>
              <a:rPr lang="ja-JP" altLang="en-US" sz="2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 </a:t>
            </a:r>
            <a:r>
              <a:rPr lang="zh-TW" altLang="en-US" sz="2000" spc="-10" dirty="0">
                <a:solidFill>
                  <a:srgbClr val="231F20"/>
                </a:solidFill>
                <a:latin typeface="ＭＳ Ｐゴシック" panose="020B0600070205080204" pitchFamily="50" charset="-128"/>
                <a:ea typeface="ＭＳ Ｐゴシック" panose="020B0600070205080204" pitchFamily="50" charset="-128"/>
                <a:cs typeface="小塚ゴシック Pro R"/>
              </a:rPr>
              <a:t>神戸大学</a:t>
            </a:r>
            <a:r>
              <a:rPr lang="en-US" altLang="zh-TW" sz="2000" dirty="0">
                <a:solidFill>
                  <a:srgbClr val="231F20"/>
                </a:solidFill>
                <a:latin typeface="ＭＳ Ｐゴシック" panose="020B0600070205080204" pitchFamily="50" charset="-128"/>
                <a:ea typeface="ＭＳ Ｐゴシック" panose="020B0600070205080204" pitchFamily="50" charset="-128"/>
                <a:cs typeface="小塚ゴシック Pro R"/>
              </a:rPr>
              <a:t>,</a:t>
            </a:r>
            <a:r>
              <a:rPr lang="zh-TW" altLang="en-US" sz="2000" spc="-10" dirty="0">
                <a:solidFill>
                  <a:srgbClr val="231F20"/>
                </a:solidFill>
                <a:latin typeface="ＭＳ Ｐゴシック" panose="020B0600070205080204" pitchFamily="50" charset="-128"/>
                <a:ea typeface="ＭＳ Ｐゴシック" panose="020B0600070205080204" pitchFamily="50" charset="-128"/>
                <a:cs typeface="小塚ゴシック Pro R"/>
              </a:rPr>
              <a:t> </a:t>
            </a:r>
            <a:r>
              <a:rPr lang="en-US" altLang="zh-TW" sz="2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2 </a:t>
            </a:r>
            <a:r>
              <a:rPr lang="zh-CN" altLang="en-US" sz="2000" spc="-10" dirty="0">
                <a:solidFill>
                  <a:srgbClr val="231F20"/>
                </a:solidFill>
                <a:latin typeface="ＭＳ Ｐゴシック" panose="020B0600070205080204" pitchFamily="50" charset="-128"/>
                <a:ea typeface="ＭＳ Ｐゴシック" panose="020B0600070205080204" pitchFamily="50" charset="-128"/>
                <a:cs typeface="小塚ゴシック Pro R"/>
              </a:rPr>
              <a:t>東京学芸大学</a:t>
            </a:r>
            <a:r>
              <a:rPr lang="en-US" altLang="zh-TW" sz="2000" dirty="0">
                <a:solidFill>
                  <a:srgbClr val="231F20"/>
                </a:solidFill>
                <a:latin typeface="ＭＳ Ｐゴシック" panose="020B0600070205080204" pitchFamily="50" charset="-128"/>
                <a:ea typeface="ＭＳ Ｐゴシック" panose="020B0600070205080204" pitchFamily="50" charset="-128"/>
                <a:cs typeface="小塚ゴシック Pro R"/>
              </a:rPr>
              <a:t>,</a:t>
            </a:r>
            <a:r>
              <a:rPr lang="zh-TW" altLang="en-US" sz="2000" spc="-10" dirty="0">
                <a:solidFill>
                  <a:srgbClr val="231F20"/>
                </a:solidFill>
                <a:latin typeface="ＭＳ Ｐゴシック" panose="020B0600070205080204" pitchFamily="50" charset="-128"/>
                <a:ea typeface="ＭＳ Ｐゴシック" panose="020B0600070205080204" pitchFamily="50" charset="-128"/>
                <a:cs typeface="小塚ゴシック Pro R"/>
              </a:rPr>
              <a:t> </a:t>
            </a:r>
            <a:r>
              <a:rPr lang="en-US" altLang="zh-TW" sz="2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3 </a:t>
            </a:r>
            <a:r>
              <a:rPr lang="zh-TW" altLang="en-US" sz="2000" spc="-10" dirty="0">
                <a:solidFill>
                  <a:srgbClr val="231F20"/>
                </a:solidFill>
                <a:latin typeface="ＭＳ Ｐゴシック" panose="020B0600070205080204" pitchFamily="50" charset="-128"/>
                <a:ea typeface="ＭＳ Ｐゴシック" panose="020B0600070205080204" pitchFamily="50" charset="-128"/>
                <a:cs typeface="小塚ゴシック Pro R"/>
              </a:rPr>
              <a:t>京都産業大学</a:t>
            </a:r>
            <a:r>
              <a:rPr lang="en-US" altLang="zh-TW" sz="2000" dirty="0">
                <a:solidFill>
                  <a:srgbClr val="231F20"/>
                </a:solidFill>
                <a:latin typeface="ＭＳ Ｐゴシック" panose="020B0600070205080204" pitchFamily="50" charset="-128"/>
                <a:ea typeface="ＭＳ Ｐゴシック" panose="020B0600070205080204" pitchFamily="50" charset="-128"/>
                <a:cs typeface="小塚ゴシック Pro R"/>
              </a:rPr>
              <a:t>,</a:t>
            </a:r>
            <a:r>
              <a:rPr lang="zh-TW" altLang="en-US" sz="2000" spc="-10" dirty="0">
                <a:solidFill>
                  <a:srgbClr val="231F20"/>
                </a:solidFill>
                <a:latin typeface="ＭＳ Ｐゴシック" panose="020B0600070205080204" pitchFamily="50" charset="-128"/>
                <a:ea typeface="ＭＳ Ｐゴシック" panose="020B0600070205080204" pitchFamily="50" charset="-128"/>
                <a:cs typeface="小塚ゴシック Pro R"/>
              </a:rPr>
              <a:t> </a:t>
            </a:r>
            <a:endParaRPr lang="en-US" altLang="zh-TW" sz="2000" spc="-10" dirty="0" smtClean="0">
              <a:solidFill>
                <a:srgbClr val="231F20"/>
              </a:solidFill>
              <a:latin typeface="ＭＳ Ｐゴシック" panose="020B0600070205080204" pitchFamily="50" charset="-128"/>
              <a:ea typeface="ＭＳ Ｐゴシック" panose="020B0600070205080204" pitchFamily="50" charset="-128"/>
              <a:cs typeface="小塚ゴシック Pro R"/>
            </a:endParaRPr>
          </a:p>
          <a:p>
            <a:pPr marL="372745">
              <a:lnSpc>
                <a:spcPct val="100000"/>
              </a:lnSpc>
              <a:spcBef>
                <a:spcPts val="975"/>
              </a:spcBef>
            </a:pPr>
            <a:r>
              <a:rPr lang="en-US" altLang="zh-TW" sz="2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4 </a:t>
            </a:r>
            <a:r>
              <a:rPr lang="zh-TW" altLang="en-US" sz="2000" spc="-10" dirty="0">
                <a:solidFill>
                  <a:srgbClr val="231F20"/>
                </a:solidFill>
                <a:latin typeface="ＭＳ Ｐゴシック" panose="020B0600070205080204" pitchFamily="50" charset="-128"/>
                <a:ea typeface="ＭＳ Ｐゴシック" panose="020B0600070205080204" pitchFamily="50" charset="-128"/>
                <a:cs typeface="小塚ゴシック Pro R"/>
              </a:rPr>
              <a:t>慶應義塾大学</a:t>
            </a:r>
            <a:r>
              <a:rPr lang="en-US" altLang="zh-TW" sz="2000" dirty="0">
                <a:solidFill>
                  <a:srgbClr val="231F20"/>
                </a:solidFill>
                <a:latin typeface="ＭＳ Ｐゴシック" panose="020B0600070205080204" pitchFamily="50" charset="-128"/>
                <a:ea typeface="ＭＳ Ｐゴシック" panose="020B0600070205080204" pitchFamily="50" charset="-128"/>
                <a:cs typeface="小塚ゴシック Pro R"/>
              </a:rPr>
              <a:t>,</a:t>
            </a:r>
            <a:r>
              <a:rPr lang="zh-TW" altLang="en-US" sz="2000" spc="-10" dirty="0">
                <a:solidFill>
                  <a:srgbClr val="231F20"/>
                </a:solidFill>
                <a:latin typeface="ＭＳ Ｐゴシック" panose="020B0600070205080204" pitchFamily="50" charset="-128"/>
                <a:ea typeface="ＭＳ Ｐゴシック" panose="020B0600070205080204" pitchFamily="50" charset="-128"/>
                <a:cs typeface="小塚ゴシック Pro R"/>
              </a:rPr>
              <a:t> </a:t>
            </a:r>
            <a:r>
              <a:rPr lang="en-US" altLang="zh-TW" sz="2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5 </a:t>
            </a:r>
            <a:r>
              <a:rPr lang="zh-TW" altLang="en-US" sz="2000" spc="-10" dirty="0">
                <a:solidFill>
                  <a:srgbClr val="231F20"/>
                </a:solidFill>
                <a:latin typeface="ＭＳ Ｐゴシック" panose="020B0600070205080204" pitchFamily="50" charset="-128"/>
                <a:ea typeface="ＭＳ Ｐゴシック" panose="020B0600070205080204" pitchFamily="50" charset="-128"/>
                <a:cs typeface="小塚ゴシック Pro R"/>
              </a:rPr>
              <a:t>北海道大学</a:t>
            </a:r>
            <a:r>
              <a:rPr lang="zh-TW" altLang="en-US" sz="2000" spc="5" dirty="0">
                <a:solidFill>
                  <a:srgbClr val="231F20"/>
                </a:solidFill>
                <a:latin typeface="ＭＳ Ｐゴシック" panose="020B0600070205080204" pitchFamily="50" charset="-128"/>
                <a:ea typeface="ＭＳ Ｐゴシック" panose="020B0600070205080204" pitchFamily="50" charset="-128"/>
                <a:cs typeface="小塚ゴシック Pro R"/>
              </a:rPr>
              <a:t> </a:t>
            </a:r>
            <a:r>
              <a:rPr lang="en-US" altLang="zh-TW" sz="2000" dirty="0">
                <a:solidFill>
                  <a:srgbClr val="231F20"/>
                </a:solidFill>
                <a:latin typeface="ＭＳ Ｐゴシック" panose="020B0600070205080204" pitchFamily="50" charset="-128"/>
                <a:ea typeface="ＭＳ Ｐゴシック" panose="020B0600070205080204" pitchFamily="50" charset="-128"/>
                <a:cs typeface="小塚ゴシック Pro R"/>
              </a:rPr>
              <a:t>,</a:t>
            </a:r>
            <a:r>
              <a:rPr lang="zh-TW" altLang="en-US" sz="2000" dirty="0">
                <a:latin typeface="ＭＳ Ｐゴシック" panose="020B0600070205080204" pitchFamily="50" charset="-128"/>
                <a:ea typeface="ＭＳ Ｐゴシック" panose="020B0600070205080204" pitchFamily="50" charset="-128"/>
                <a:cs typeface="小塚ゴシック Pro R"/>
              </a:rPr>
              <a:t> </a:t>
            </a:r>
            <a:r>
              <a:rPr lang="en-US" altLang="zh-TW" sz="2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6 </a:t>
            </a:r>
            <a:r>
              <a:rPr lang="zh-TW" altLang="en-US" sz="2000" spc="-100" dirty="0">
                <a:solidFill>
                  <a:srgbClr val="231F20"/>
                </a:solidFill>
                <a:latin typeface="ＭＳ Ｐゴシック" panose="020B0600070205080204" pitchFamily="50" charset="-128"/>
                <a:ea typeface="ＭＳ Ｐゴシック" panose="020B0600070205080204" pitchFamily="50" charset="-128"/>
                <a:cs typeface="小塚ゴシック Pro R"/>
              </a:rPr>
              <a:t>九州大学</a:t>
            </a:r>
            <a:r>
              <a:rPr lang="en-US" altLang="zh-TW" sz="2000" spc="-100" dirty="0">
                <a:solidFill>
                  <a:srgbClr val="231F20"/>
                </a:solidFill>
                <a:latin typeface="ＭＳ Ｐゴシック" panose="020B0600070205080204" pitchFamily="50" charset="-128"/>
                <a:ea typeface="ＭＳ Ｐゴシック" panose="020B0600070205080204" pitchFamily="50" charset="-128"/>
                <a:cs typeface="小塚ゴシック Pro R"/>
              </a:rPr>
              <a:t>, </a:t>
            </a:r>
            <a:r>
              <a:rPr lang="en-US" altLang="zh-TW" sz="2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7 </a:t>
            </a:r>
            <a:r>
              <a:rPr lang="ja-JP" altLang="en-US" sz="2000" dirty="0">
                <a:solidFill>
                  <a:srgbClr val="231F20"/>
                </a:solidFill>
                <a:latin typeface="ＭＳ Ｐゴシック" panose="020B0600070205080204" pitchFamily="50" charset="-128"/>
                <a:ea typeface="ＭＳ Ｐゴシック" panose="020B0600070205080204" pitchFamily="50" charset="-128"/>
                <a:cs typeface="小塚ゴシック Pro R"/>
              </a:rPr>
              <a:t>岡山</a:t>
            </a:r>
            <a:r>
              <a:rPr lang="ja-JP" altLang="en-US" sz="2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大学</a:t>
            </a:r>
            <a:endParaRPr lang="zh-TW" altLang="en-US" sz="2000" dirty="0">
              <a:solidFill>
                <a:srgbClr val="231F20"/>
              </a:solidFill>
              <a:latin typeface="ＭＳ Ｐゴシック" panose="020B0600070205080204" pitchFamily="50" charset="-128"/>
              <a:ea typeface="ＭＳ Ｐゴシック" panose="020B0600070205080204" pitchFamily="50" charset="-128"/>
              <a:cs typeface="小塚ゴシック Pro R"/>
            </a:endParaRPr>
          </a:p>
        </p:txBody>
      </p:sp>
      <p:pic>
        <p:nvPicPr>
          <p:cNvPr id="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4000" y="6262942"/>
            <a:ext cx="852386" cy="4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図 1"/>
          <p:cNvPicPr>
            <a:picLocks noChangeAspect="1"/>
          </p:cNvPicPr>
          <p:nvPr/>
        </p:nvPicPr>
        <p:blipFill rotWithShape="1">
          <a:blip r:embed="rId5" cstate="print">
            <a:extLst>
              <a:ext uri="{28A0092B-C50C-407E-A947-70E740481C1C}">
                <a14:useLocalDpi xmlns:a14="http://schemas.microsoft.com/office/drawing/2010/main" val="0"/>
              </a:ext>
            </a:extLst>
          </a:blip>
          <a:srcRect t="13966" b="11471"/>
          <a:stretch/>
        </p:blipFill>
        <p:spPr>
          <a:xfrm>
            <a:off x="103940" y="116632"/>
            <a:ext cx="1255458" cy="936104"/>
          </a:xfrm>
          <a:prstGeom prst="rect">
            <a:avLst/>
          </a:prstGeom>
        </p:spPr>
      </p:pic>
      <p:pic>
        <p:nvPicPr>
          <p:cNvPr id="7" name="図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89607" y="111549"/>
            <a:ext cx="924149" cy="924149"/>
          </a:xfrm>
          <a:prstGeom prst="rect">
            <a:avLst/>
          </a:prstGeom>
        </p:spPr>
      </p:pic>
      <p:pic>
        <p:nvPicPr>
          <p:cNvPr id="16" name="Picture 2" descr="https://www.gfd-dennou.org/html/htmltool/test/logo-mym/GFD-banner-05.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66706" y="6314741"/>
            <a:ext cx="1198488" cy="312426"/>
          </a:xfrm>
          <a:prstGeom prst="rect">
            <a:avLst/>
          </a:prstGeom>
          <a:noFill/>
          <a:extLst>
            <a:ext uri="{909E8E84-426E-40DD-AFC4-6F175D3DCCD1}">
              <a14:hiddenFill xmlns:a14="http://schemas.microsoft.com/office/drawing/2010/main">
                <a:solidFill>
                  <a:srgbClr val="FFFFFF"/>
                </a:solidFill>
              </a14:hiddenFill>
            </a:ext>
          </a:extLst>
        </p:spPr>
      </p:pic>
      <p:sp>
        <p:nvSpPr>
          <p:cNvPr id="11" name="正方形/長方形 10"/>
          <p:cNvSpPr/>
          <p:nvPr/>
        </p:nvSpPr>
        <p:spPr>
          <a:xfrm>
            <a:off x="72008" y="5085184"/>
            <a:ext cx="8941748" cy="369332"/>
          </a:xfrm>
          <a:prstGeom prst="rect">
            <a:avLst/>
          </a:prstGeom>
        </p:spPr>
        <p:txBody>
          <a:bodyPr wrap="square">
            <a:spAutoFit/>
          </a:bodyPr>
          <a:lstStyle/>
          <a:p>
            <a:pPr algn="ctr"/>
            <a:r>
              <a:rPr lang="en-US" altLang="ja-JP" dirty="0" smtClean="0">
                <a:latin typeface="ＭＳ Ｐゴシック" panose="020B0600070205080204" pitchFamily="50" charset="-128"/>
                <a:ea typeface="ＭＳ Ｐゴシック" panose="020B0600070205080204" pitchFamily="50" charset="-128"/>
              </a:rPr>
              <a:t>H29</a:t>
            </a:r>
            <a:r>
              <a:rPr lang="ja-JP" altLang="en-US" dirty="0" smtClean="0">
                <a:latin typeface="ＭＳ Ｐゴシック" panose="020B0600070205080204" pitchFamily="50" charset="-128"/>
                <a:ea typeface="ＭＳ Ｐゴシック" panose="020B0600070205080204" pitchFamily="50" charset="-128"/>
              </a:rPr>
              <a:t>年度公募課題：</a:t>
            </a:r>
            <a:r>
              <a:rPr lang="en-US" altLang="ja-JP" dirty="0" smtClean="0">
                <a:latin typeface="ＭＳ Ｐゴシック" panose="020B0600070205080204" pitchFamily="50" charset="-128"/>
                <a:ea typeface="ＭＳ Ｐゴシック" panose="020B0600070205080204" pitchFamily="50" charset="-128"/>
              </a:rPr>
              <a:t>AFES </a:t>
            </a:r>
            <a:r>
              <a:rPr lang="ja-JP" altLang="en-US" dirty="0">
                <a:latin typeface="ＭＳ Ｐゴシック" panose="020B0600070205080204" pitchFamily="50" charset="-128"/>
                <a:ea typeface="ＭＳ Ｐゴシック" panose="020B0600070205080204" pitchFamily="50" charset="-128"/>
              </a:rPr>
              <a:t>を用いた金星・火星大気の高解像度大循環シミュレーション</a:t>
            </a:r>
          </a:p>
        </p:txBody>
      </p:sp>
      <p:sp>
        <p:nvSpPr>
          <p:cNvPr id="12" name="正方形/長方形 11"/>
          <p:cNvSpPr/>
          <p:nvPr/>
        </p:nvSpPr>
        <p:spPr>
          <a:xfrm>
            <a:off x="0" y="6442501"/>
            <a:ext cx="4004621" cy="369332"/>
          </a:xfrm>
          <a:prstGeom prst="rect">
            <a:avLst/>
          </a:prstGeom>
        </p:spPr>
        <p:txBody>
          <a:bodyPr wrap="none">
            <a:spAutoFit/>
          </a:bodyPr>
          <a:lstStyle/>
          <a:p>
            <a:pPr algn="r"/>
            <a:r>
              <a:rPr lang="en-US" altLang="ja-JP" dirty="0">
                <a:latin typeface="ＭＳ Ｐゴシック" panose="020B0600070205080204" pitchFamily="50" charset="-128"/>
                <a:ea typeface="ＭＳ Ｐゴシック" panose="020B0600070205080204" pitchFamily="50" charset="-128"/>
              </a:rPr>
              <a:t>2018</a:t>
            </a:r>
            <a:r>
              <a:rPr lang="ja-JP" altLang="en-US" dirty="0">
                <a:latin typeface="ＭＳ Ｐゴシック" panose="020B0600070205080204" pitchFamily="50" charset="-128"/>
                <a:ea typeface="ＭＳ Ｐゴシック" panose="020B0600070205080204" pitchFamily="50" charset="-128"/>
              </a:rPr>
              <a:t>年</a:t>
            </a:r>
            <a:r>
              <a:rPr lang="en-US" altLang="ja-JP" dirty="0">
                <a:latin typeface="ＭＳ Ｐゴシック" panose="020B0600070205080204" pitchFamily="50" charset="-128"/>
                <a:ea typeface="ＭＳ Ｐゴシック" panose="020B0600070205080204" pitchFamily="50" charset="-128"/>
              </a:rPr>
              <a:t>4</a:t>
            </a:r>
            <a:r>
              <a:rPr lang="ja-JP" altLang="en-US" dirty="0">
                <a:latin typeface="ＭＳ Ｐゴシック" panose="020B0600070205080204" pitchFamily="50" charset="-128"/>
                <a:ea typeface="ＭＳ Ｐゴシック" panose="020B0600070205080204" pitchFamily="50" charset="-128"/>
              </a:rPr>
              <a:t>月</a:t>
            </a:r>
            <a:r>
              <a:rPr lang="en-US" altLang="ja-JP" dirty="0">
                <a:latin typeface="ＭＳ Ｐゴシック" panose="020B0600070205080204" pitchFamily="50" charset="-128"/>
                <a:ea typeface="ＭＳ Ｐゴシック" panose="020B0600070205080204" pitchFamily="50" charset="-128"/>
              </a:rPr>
              <a:t>19</a:t>
            </a:r>
            <a:r>
              <a:rPr lang="ja-JP" altLang="en-US" dirty="0">
                <a:latin typeface="ＭＳ Ｐゴシック" panose="020B0600070205080204" pitchFamily="50" charset="-128"/>
                <a:ea typeface="ＭＳ Ｐゴシック" panose="020B0600070205080204" pitchFamily="50" charset="-128"/>
              </a:rPr>
              <a:t>日＠一橋講堂特別会議室</a:t>
            </a:r>
          </a:p>
        </p:txBody>
      </p:sp>
      <p:sp>
        <p:nvSpPr>
          <p:cNvPr id="13" name="正方形/長方形 12"/>
          <p:cNvSpPr/>
          <p:nvPr/>
        </p:nvSpPr>
        <p:spPr>
          <a:xfrm>
            <a:off x="1403648" y="190506"/>
            <a:ext cx="6489537" cy="369332"/>
          </a:xfrm>
          <a:prstGeom prst="rect">
            <a:avLst/>
          </a:prstGeom>
        </p:spPr>
        <p:txBody>
          <a:bodyPr wrap="square">
            <a:spAutoFit/>
          </a:bodyPr>
          <a:lstStyle/>
          <a:p>
            <a:pPr algn="ctr"/>
            <a:r>
              <a:rPr lang="ja-JP" altLang="en-US" dirty="0">
                <a:latin typeface="ＭＳ Ｐゴシック" panose="020B0600070205080204" pitchFamily="50" charset="-128"/>
                <a:ea typeface="ＭＳ Ｐゴシック" panose="020B0600070205080204" pitchFamily="50" charset="-128"/>
              </a:rPr>
              <a:t>平成29年度　地球シミュレータ利用課題研究成果記者</a:t>
            </a:r>
            <a:r>
              <a:rPr lang="ja-JP" altLang="en-US" dirty="0" smtClean="0">
                <a:latin typeface="ＭＳ Ｐゴシック" panose="020B0600070205080204" pitchFamily="50" charset="-128"/>
                <a:ea typeface="ＭＳ Ｐゴシック" panose="020B0600070205080204" pitchFamily="50" charset="-128"/>
              </a:rPr>
              <a:t>説明会</a:t>
            </a:r>
            <a:endParaRPr lang="ja-JP" altLang="en-US" dirty="0">
              <a:latin typeface="ＭＳ Ｐゴシック" panose="020B0600070205080204" pitchFamily="50" charset="-128"/>
              <a:ea typeface="ＭＳ Ｐゴシック" panose="020B0600070205080204" pitchFamily="50" charset="-128"/>
            </a:endParaRPr>
          </a:p>
        </p:txBody>
      </p:sp>
      <p:pic>
        <p:nvPicPr>
          <p:cNvPr id="15" name="図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36706" y="5577533"/>
            <a:ext cx="2755774" cy="669285"/>
          </a:xfrm>
          <a:prstGeom prst="rect">
            <a:avLst/>
          </a:prstGeom>
        </p:spPr>
      </p:pic>
      <p:pic>
        <p:nvPicPr>
          <p:cNvPr id="17" name="図 16" descr="\\FSTK0\fsmt\広報室\01_広報室員用\210_メディア対応\プレスリリース\2017年度\170900_法・杉本先生（日吉・物理）\京産大ロゴ\06-3_シグネチュア3（英文併記・モノクロ）.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53023" y="5578255"/>
            <a:ext cx="2333625" cy="700088"/>
          </a:xfrm>
          <a:prstGeom prst="rect">
            <a:avLst/>
          </a:prstGeom>
          <a:noFill/>
          <a:ln>
            <a:noFill/>
          </a:ln>
        </p:spPr>
      </p:pic>
      <p:pic>
        <p:nvPicPr>
          <p:cNvPr id="14" name="図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8810" y="5663465"/>
            <a:ext cx="2000250" cy="585788"/>
          </a:xfrm>
          <a:prstGeom prst="rect">
            <a:avLst/>
          </a:prstGeom>
        </p:spPr>
      </p:pic>
    </p:spTree>
    <p:extLst>
      <p:ext uri="{BB962C8B-B14F-4D97-AF65-F5344CB8AC3E}">
        <p14:creationId xmlns:p14="http://schemas.microsoft.com/office/powerpoint/2010/main" val="21706779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kumimoji="1" lang="ja-JP" altLang="en-US" dirty="0" smtClean="0"/>
              <a:t>今後の展望</a:t>
            </a:r>
            <a:endParaRPr kumimoji="1" lang="ja-JP" altLang="en-US" dirty="0"/>
          </a:p>
        </p:txBody>
      </p:sp>
      <p:sp>
        <p:nvSpPr>
          <p:cNvPr id="7" name="コンテンツ プレースホルダー 6"/>
          <p:cNvSpPr>
            <a:spLocks noGrp="1"/>
          </p:cNvSpPr>
          <p:nvPr>
            <p:ph idx="1"/>
          </p:nvPr>
        </p:nvSpPr>
        <p:spPr/>
        <p:txBody>
          <a:bodyPr>
            <a:normAutofit fontScale="77500" lnSpcReduction="20000"/>
          </a:bodyPr>
          <a:lstStyle/>
          <a:p>
            <a:r>
              <a:rPr lang="ja-JP" altLang="en-US" dirty="0" smtClean="0"/>
              <a:t>「あかつき」データの同化</a:t>
            </a:r>
            <a:r>
              <a:rPr lang="ja-JP" altLang="en-US" dirty="0"/>
              <a:t>に</a:t>
            </a:r>
            <a:r>
              <a:rPr lang="ja-JP" altLang="en-US" dirty="0" smtClean="0"/>
              <a:t>よる世界初の金星客観</a:t>
            </a:r>
            <a:r>
              <a:rPr lang="ja-JP" altLang="en-US" dirty="0"/>
              <a:t>解析</a:t>
            </a:r>
            <a:r>
              <a:rPr lang="ja-JP" altLang="en-US" dirty="0" smtClean="0"/>
              <a:t>プロダクト作成</a:t>
            </a:r>
            <a:endParaRPr lang="ja-JP" altLang="en-US" dirty="0"/>
          </a:p>
          <a:p>
            <a:pPr lvl="1"/>
            <a:r>
              <a:rPr lang="ja-JP" altLang="en-US" dirty="0"/>
              <a:t>あかつきの高頻度、多高度の気象観測データ</a:t>
            </a:r>
          </a:p>
          <a:p>
            <a:pPr lvl="1"/>
            <a:r>
              <a:rPr lang="ja-JP" altLang="en-US" dirty="0" smtClean="0"/>
              <a:t>改良した金星</a:t>
            </a:r>
            <a:r>
              <a:rPr lang="en-US" altLang="ja-JP" dirty="0" smtClean="0"/>
              <a:t>AFES</a:t>
            </a:r>
            <a:r>
              <a:rPr lang="ja-JP" altLang="en-US" dirty="0" smtClean="0"/>
              <a:t>（日</a:t>
            </a:r>
            <a:r>
              <a:rPr lang="ja-JP" altLang="en-US" dirty="0"/>
              <a:t>変化加熱成分を</a:t>
            </a:r>
            <a:r>
              <a:rPr lang="ja-JP" altLang="en-US" dirty="0" smtClean="0"/>
              <a:t>入り）へのデータ同化</a:t>
            </a:r>
            <a:endParaRPr lang="ja-JP" altLang="en-US" dirty="0"/>
          </a:p>
          <a:p>
            <a:endParaRPr kumimoji="1" lang="en-US" altLang="ja-JP" dirty="0" smtClean="0"/>
          </a:p>
          <a:p>
            <a:endParaRPr lang="en-US" altLang="ja-JP" dirty="0"/>
          </a:p>
          <a:p>
            <a:endParaRPr kumimoji="1" lang="en-US" altLang="ja-JP" dirty="0" smtClean="0"/>
          </a:p>
          <a:p>
            <a:endParaRPr kumimoji="1" lang="en-US" altLang="ja-JP" dirty="0" smtClean="0"/>
          </a:p>
          <a:p>
            <a:endParaRPr lang="en-US" altLang="ja-JP" dirty="0"/>
          </a:p>
          <a:p>
            <a:endParaRPr kumimoji="1" lang="en-US" altLang="ja-JP" dirty="0" smtClean="0"/>
          </a:p>
          <a:p>
            <a:endParaRPr kumimoji="1" lang="en-US" altLang="ja-JP" dirty="0" smtClean="0"/>
          </a:p>
          <a:p>
            <a:pPr marL="0" indent="0">
              <a:buNone/>
            </a:pPr>
            <a:r>
              <a:rPr lang="en-US" altLang="ja-JP" dirty="0"/>
              <a:t> </a:t>
            </a:r>
            <a:endParaRPr kumimoji="1" lang="ja-JP" altLang="en-US" dirty="0"/>
          </a:p>
        </p:txBody>
      </p:sp>
      <p:pic>
        <p:nvPicPr>
          <p:cNvPr id="4" name="コンテンツ プレースホルダー 7"/>
          <p:cNvPicPr>
            <a:picLocks noChangeAspect="1"/>
          </p:cNvPicPr>
          <p:nvPr/>
        </p:nvPicPr>
        <p:blipFill rotWithShape="1">
          <a:blip r:embed="rId2">
            <a:extLst>
              <a:ext uri="{28A0092B-C50C-407E-A947-70E740481C1C}">
                <a14:useLocalDpi xmlns:a14="http://schemas.microsoft.com/office/drawing/2010/main" val="0"/>
              </a:ext>
            </a:extLst>
          </a:blip>
          <a:srcRect b="21037"/>
          <a:stretch/>
        </p:blipFill>
        <p:spPr bwMode="auto">
          <a:xfrm>
            <a:off x="251520" y="2901091"/>
            <a:ext cx="8754500" cy="3888432"/>
          </a:xfrm>
          <a:prstGeom prst="rect">
            <a:avLst/>
          </a:prstGeom>
          <a:noFill/>
          <a:ln w="9525">
            <a:noFill/>
            <a:miter lim="800000"/>
            <a:headEnd/>
            <a:tailEnd/>
          </a:ln>
        </p:spPr>
      </p:pic>
    </p:spTree>
    <p:extLst>
      <p:ext uri="{BB962C8B-B14F-4D97-AF65-F5344CB8AC3E}">
        <p14:creationId xmlns:p14="http://schemas.microsoft.com/office/powerpoint/2010/main" val="40911479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まと</a:t>
            </a:r>
            <a:r>
              <a:rPr lang="ja-JP" altLang="en-US" dirty="0"/>
              <a:t>め</a:t>
            </a:r>
            <a:endParaRPr kumimoji="1" lang="ja-JP" altLang="en-US" dirty="0"/>
          </a:p>
        </p:txBody>
      </p:sp>
      <p:sp>
        <p:nvSpPr>
          <p:cNvPr id="3" name="コンテンツ プレースホルダー 2"/>
          <p:cNvSpPr>
            <a:spLocks noGrp="1"/>
          </p:cNvSpPr>
          <p:nvPr>
            <p:ph idx="1"/>
          </p:nvPr>
        </p:nvSpPr>
        <p:spPr/>
        <p:txBody>
          <a:bodyPr>
            <a:normAutofit fontScale="85000" lnSpcReduction="10000"/>
          </a:bodyPr>
          <a:lstStyle/>
          <a:p>
            <a:r>
              <a:rPr lang="ja-JP" altLang="en-US" dirty="0" smtClean="0"/>
              <a:t>地球シミュレータ上で、</a:t>
            </a:r>
            <a:r>
              <a:rPr lang="en-US" altLang="ja-JP" dirty="0" smtClean="0"/>
              <a:t>AFES</a:t>
            </a:r>
            <a:r>
              <a:rPr lang="ja-JP" altLang="en-US" dirty="0"/>
              <a:t> </a:t>
            </a:r>
            <a:r>
              <a:rPr lang="ja-JP" altLang="en-US" dirty="0" smtClean="0"/>
              <a:t>金星モデル </a:t>
            </a:r>
            <a:r>
              <a:rPr lang="en-US" altLang="ja-JP" dirty="0" smtClean="0"/>
              <a:t>(AFES-Venus) </a:t>
            </a:r>
            <a:r>
              <a:rPr lang="ja-JP" altLang="en-US" dirty="0" smtClean="0"/>
              <a:t>を用いて金星大気シミュレーションを実施</a:t>
            </a:r>
            <a:endParaRPr lang="en-US" altLang="ja-JP" dirty="0"/>
          </a:p>
          <a:p>
            <a:endParaRPr lang="en-US" altLang="ja-JP" dirty="0" smtClean="0"/>
          </a:p>
          <a:p>
            <a:r>
              <a:rPr lang="ja-JP" altLang="en-US" dirty="0"/>
              <a:t>観測される東西風（スーパーローテーション）</a:t>
            </a:r>
            <a:r>
              <a:rPr lang="ja-JP" altLang="en-US" dirty="0" smtClean="0"/>
              <a:t>分布</a:t>
            </a:r>
            <a:r>
              <a:rPr lang="ja-JP" altLang="en-US" dirty="0"/>
              <a:t>を</a:t>
            </a:r>
            <a:r>
              <a:rPr lang="ja-JP" altLang="en-US" dirty="0" smtClean="0"/>
              <a:t>再現</a:t>
            </a:r>
            <a:endParaRPr lang="en-US" altLang="ja-JP" dirty="0" smtClean="0"/>
          </a:p>
          <a:p>
            <a:r>
              <a:rPr lang="ja-JP" altLang="en-US" dirty="0" smtClean="0"/>
              <a:t>「</a:t>
            </a:r>
            <a:r>
              <a:rPr lang="ja-JP" altLang="en-US" dirty="0" smtClean="0"/>
              <a:t>あかつき」で初めて観測された金星大気中の筋状構造を世界で初めて再現することに成功し</a:t>
            </a:r>
            <a:r>
              <a:rPr lang="en-US" altLang="ja-JP" dirty="0" smtClean="0"/>
              <a:t>, </a:t>
            </a:r>
            <a:r>
              <a:rPr lang="ja-JP" altLang="en-US" dirty="0" smtClean="0"/>
              <a:t>その成因を解明</a:t>
            </a:r>
            <a:endParaRPr lang="en-US" altLang="ja-JP" dirty="0" smtClean="0"/>
          </a:p>
          <a:p>
            <a:r>
              <a:rPr lang="ja-JP" altLang="en-US" dirty="0" smtClean="0"/>
              <a:t>世界で初めて金星データ同化システム</a:t>
            </a:r>
            <a:r>
              <a:rPr lang="en-US" altLang="ja-JP" dirty="0" smtClean="0"/>
              <a:t>(</a:t>
            </a:r>
            <a:r>
              <a:rPr lang="en-US" altLang="ja-JP" dirty="0"/>
              <a:t>VALEDAS</a:t>
            </a:r>
            <a:r>
              <a:rPr lang="en-US" altLang="ja-JP" dirty="0" smtClean="0"/>
              <a:t>) </a:t>
            </a:r>
            <a:r>
              <a:rPr lang="ja-JP" altLang="en-US" dirty="0" smtClean="0"/>
              <a:t>を構築</a:t>
            </a:r>
            <a:endParaRPr lang="en-US" altLang="ja-JP" dirty="0"/>
          </a:p>
          <a:p>
            <a:endParaRPr kumimoji="1" lang="en-US" altLang="ja-JP" dirty="0" smtClean="0"/>
          </a:p>
          <a:p>
            <a:r>
              <a:rPr lang="en-US" altLang="ja-JP" dirty="0" smtClean="0"/>
              <a:t>AFES-Venus, VALEDAS </a:t>
            </a:r>
            <a:r>
              <a:rPr lang="ja-JP" altLang="en-US" dirty="0" smtClean="0"/>
              <a:t>と</a:t>
            </a:r>
            <a:r>
              <a:rPr lang="ja-JP" altLang="en-US" dirty="0"/>
              <a:t>「あかつき」を</a:t>
            </a:r>
            <a:r>
              <a:rPr lang="ja-JP" altLang="en-US" dirty="0" smtClean="0"/>
              <a:t>駆使して、金星大気循環の謎の解明へ</a:t>
            </a:r>
            <a:r>
              <a:rPr lang="ja-JP" altLang="en-US" dirty="0"/>
              <a:t>。</a:t>
            </a:r>
          </a:p>
          <a:p>
            <a:endParaRPr kumimoji="1" lang="ja-JP" altLang="en-US" dirty="0"/>
          </a:p>
        </p:txBody>
      </p:sp>
    </p:spTree>
    <p:extLst>
      <p:ext uri="{BB962C8B-B14F-4D97-AF65-F5344CB8AC3E}">
        <p14:creationId xmlns:p14="http://schemas.microsoft.com/office/powerpoint/2010/main" val="23449613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30076706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p:txBody>
          <a:bodyPr/>
          <a:lstStyle/>
          <a:p>
            <a:r>
              <a:rPr kumimoji="1" lang="ja-JP" altLang="en-US" dirty="0" smtClean="0"/>
              <a:t>金星データ同化実験</a:t>
            </a:r>
            <a:r>
              <a:rPr kumimoji="1" lang="en-US" altLang="ja-JP" dirty="0" smtClean="0"/>
              <a:t/>
            </a:r>
            <a:br>
              <a:rPr kumimoji="1" lang="en-US" altLang="ja-JP" dirty="0" smtClean="0"/>
            </a:br>
            <a:r>
              <a:rPr lang="ja-JP" altLang="en-US" dirty="0" smtClean="0"/>
              <a:t>データ同化システムの動作検証</a:t>
            </a:r>
            <a:endParaRPr kumimoji="1" lang="ja-JP" altLang="en-US" dirty="0"/>
          </a:p>
        </p:txBody>
      </p:sp>
      <p:sp>
        <p:nvSpPr>
          <p:cNvPr id="8" name="コンテンツ プレースホルダー 7"/>
          <p:cNvSpPr>
            <a:spLocks noGrp="1"/>
          </p:cNvSpPr>
          <p:nvPr>
            <p:ph idx="1"/>
          </p:nvPr>
        </p:nvSpPr>
        <p:spPr/>
        <p:txBody>
          <a:bodyPr/>
          <a:lstStyle/>
          <a:p>
            <a:r>
              <a:rPr kumimoji="1" lang="ja-JP" altLang="en-US" dirty="0" smtClean="0"/>
              <a:t>日変化のないモデルに</a:t>
            </a:r>
            <a:r>
              <a:rPr kumimoji="1" lang="en-US" altLang="ja-JP" dirty="0" smtClean="0"/>
              <a:t>, </a:t>
            </a:r>
            <a:r>
              <a:rPr kumimoji="1" lang="ja-JP" altLang="en-US" dirty="0" smtClean="0"/>
              <a:t>日変化を考慮したモデルの高度 </a:t>
            </a:r>
            <a:r>
              <a:rPr kumimoji="1" lang="en-US" altLang="ja-JP" dirty="0" smtClean="0"/>
              <a:t>70 km </a:t>
            </a:r>
            <a:r>
              <a:rPr kumimoji="1" lang="ja-JP" altLang="en-US" dirty="0" smtClean="0"/>
              <a:t>の風速データを同化</a:t>
            </a:r>
            <a:endParaRPr kumimoji="1" lang="en-US" altLang="ja-JP" dirty="0" smtClean="0"/>
          </a:p>
          <a:p>
            <a:pPr lvl="1"/>
            <a:r>
              <a:rPr lang="ja-JP" altLang="en-US" dirty="0" smtClean="0"/>
              <a:t>日</a:t>
            </a:r>
            <a:r>
              <a:rPr lang="ja-JP" altLang="en-US" dirty="0"/>
              <a:t>変化</a:t>
            </a:r>
            <a:r>
              <a:rPr lang="ja-JP" altLang="en-US" dirty="0" smtClean="0"/>
              <a:t>のないモデルにもっともらしい波動構造（熱潮汐波）が出現</a:t>
            </a:r>
            <a:endParaRPr kumimoji="1" lang="ja-JP" altLang="en-US" dirty="0"/>
          </a:p>
        </p:txBody>
      </p:sp>
      <p:sp>
        <p:nvSpPr>
          <p:cNvPr id="6" name="テキスト ボックス 5"/>
          <p:cNvSpPr txBox="1"/>
          <p:nvPr/>
        </p:nvSpPr>
        <p:spPr>
          <a:xfrm>
            <a:off x="2339752" y="6453336"/>
            <a:ext cx="5312673" cy="369332"/>
          </a:xfrm>
          <a:prstGeom prst="rect">
            <a:avLst/>
          </a:prstGeom>
          <a:noFill/>
        </p:spPr>
        <p:txBody>
          <a:bodyPr wrap="none" rtlCol="0">
            <a:spAutoFit/>
          </a:bodyPr>
          <a:lstStyle/>
          <a:p>
            <a:r>
              <a:rPr lang="ja-JP" altLang="en-US" dirty="0"/>
              <a:t>温度場</a:t>
            </a:r>
            <a:r>
              <a:rPr lang="ja-JP" altLang="en-US" dirty="0" smtClean="0"/>
              <a:t>にも熱</a:t>
            </a:r>
            <a:r>
              <a:rPr lang="ja-JP" altLang="en-US" dirty="0"/>
              <a:t>潮汐波の水平構造、鉛直伝播</a:t>
            </a:r>
            <a:r>
              <a:rPr lang="en-US" altLang="ja-JP" dirty="0"/>
              <a:t>(</a:t>
            </a:r>
            <a:r>
              <a:rPr lang="ja-JP" altLang="en-US" dirty="0"/>
              <a:t>振幅小</a:t>
            </a:r>
            <a:r>
              <a:rPr lang="en-US" altLang="ja-JP" dirty="0" smtClean="0"/>
              <a:t>)</a:t>
            </a:r>
            <a:endParaRPr lang="en-US" altLang="ja-JP" dirty="0"/>
          </a:p>
        </p:txBody>
      </p:sp>
      <p:pic>
        <p:nvPicPr>
          <p:cNvPr id="12" name="Picture 2" descr="hqz-fig2e_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73858" y="3793584"/>
            <a:ext cx="2868930"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hqz-fig2a_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590" y="3793584"/>
            <a:ext cx="2868930"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descr="hqt-fig2c_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67768" y="3793584"/>
            <a:ext cx="2868930"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99650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p:txBody>
          <a:bodyPr/>
          <a:lstStyle/>
          <a:p>
            <a:r>
              <a:rPr kumimoji="1" lang="ja-JP" altLang="en-US" dirty="0" smtClean="0"/>
              <a:t>金星データ同化実験</a:t>
            </a:r>
            <a:r>
              <a:rPr kumimoji="1" lang="en-US" altLang="ja-JP" dirty="0" smtClean="0"/>
              <a:t/>
            </a:r>
            <a:br>
              <a:rPr kumimoji="1" lang="en-US" altLang="ja-JP" dirty="0" smtClean="0"/>
            </a:br>
            <a:r>
              <a:rPr lang="ja-JP" altLang="en-US" dirty="0" smtClean="0"/>
              <a:t>データ同化システムの動作検証</a:t>
            </a:r>
            <a:endParaRPr kumimoji="1" lang="ja-JP" altLang="en-US" dirty="0"/>
          </a:p>
        </p:txBody>
      </p:sp>
      <p:sp>
        <p:nvSpPr>
          <p:cNvPr id="8" name="コンテンツ プレースホルダー 7"/>
          <p:cNvSpPr>
            <a:spLocks noGrp="1"/>
          </p:cNvSpPr>
          <p:nvPr>
            <p:ph idx="1"/>
          </p:nvPr>
        </p:nvSpPr>
        <p:spPr/>
        <p:txBody>
          <a:bodyPr/>
          <a:lstStyle/>
          <a:p>
            <a:r>
              <a:rPr kumimoji="1" lang="ja-JP" altLang="en-US" dirty="0" smtClean="0"/>
              <a:t>モデルに </a:t>
            </a:r>
            <a:r>
              <a:rPr kumimoji="1" lang="en-US" altLang="ja-JP" dirty="0" smtClean="0"/>
              <a:t>Venus Express </a:t>
            </a:r>
            <a:r>
              <a:rPr kumimoji="1" lang="ja-JP" altLang="en-US" dirty="0" smtClean="0"/>
              <a:t>によって観測された高度 </a:t>
            </a:r>
            <a:r>
              <a:rPr kumimoji="1" lang="en-US" altLang="ja-JP" dirty="0" smtClean="0"/>
              <a:t>70 km </a:t>
            </a:r>
            <a:r>
              <a:rPr kumimoji="1" lang="ja-JP" altLang="en-US" dirty="0" smtClean="0"/>
              <a:t>の風速データを同化</a:t>
            </a:r>
            <a:endParaRPr kumimoji="1" lang="en-US" altLang="ja-JP" dirty="0" smtClean="0"/>
          </a:p>
          <a:p>
            <a:pPr lvl="1"/>
            <a:r>
              <a:rPr lang="ja-JP" altLang="en-US" dirty="0" smtClean="0"/>
              <a:t>モデルに</a:t>
            </a:r>
            <a:r>
              <a:rPr lang="en-US" altLang="ja-JP" dirty="0" smtClean="0"/>
              <a:t>, </a:t>
            </a:r>
            <a:r>
              <a:rPr lang="ja-JP" altLang="en-US" dirty="0" smtClean="0"/>
              <a:t>もっともらしい波動構造（熱潮汐波）が出現</a:t>
            </a:r>
            <a:endParaRPr kumimoji="1" lang="ja-JP" altLang="en-US" dirty="0"/>
          </a:p>
        </p:txBody>
      </p:sp>
      <p:sp>
        <p:nvSpPr>
          <p:cNvPr id="6" name="テキスト ボックス 5"/>
          <p:cNvSpPr txBox="1"/>
          <p:nvPr/>
        </p:nvSpPr>
        <p:spPr>
          <a:xfrm>
            <a:off x="2339752" y="6453336"/>
            <a:ext cx="5312673" cy="369332"/>
          </a:xfrm>
          <a:prstGeom prst="rect">
            <a:avLst/>
          </a:prstGeom>
          <a:noFill/>
        </p:spPr>
        <p:txBody>
          <a:bodyPr wrap="none" rtlCol="0">
            <a:spAutoFit/>
          </a:bodyPr>
          <a:lstStyle/>
          <a:p>
            <a:r>
              <a:rPr lang="ja-JP" altLang="en-US" dirty="0"/>
              <a:t>温度場</a:t>
            </a:r>
            <a:r>
              <a:rPr lang="ja-JP" altLang="en-US" dirty="0" smtClean="0"/>
              <a:t>にも熱</a:t>
            </a:r>
            <a:r>
              <a:rPr lang="ja-JP" altLang="en-US" dirty="0"/>
              <a:t>潮汐波の水平構造、鉛直伝播</a:t>
            </a:r>
            <a:r>
              <a:rPr lang="en-US" altLang="ja-JP" dirty="0"/>
              <a:t>(</a:t>
            </a:r>
            <a:r>
              <a:rPr lang="ja-JP" altLang="en-US" dirty="0"/>
              <a:t>振幅小</a:t>
            </a:r>
            <a:r>
              <a:rPr lang="en-US" altLang="ja-JP" dirty="0" smtClean="0"/>
              <a:t>)</a:t>
            </a:r>
            <a:endParaRPr lang="en-US" altLang="ja-JP" dirty="0"/>
          </a:p>
        </p:txBody>
      </p:sp>
      <p:pic>
        <p:nvPicPr>
          <p:cNvPr id="9" name="Picture 2" descr="vqt-fig2f_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5316" y="3288377"/>
            <a:ext cx="2588895" cy="2588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vqt-fig2b_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605" y="3288377"/>
            <a:ext cx="2588895" cy="2588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descr="vqt-fig2d_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6961" y="3288377"/>
            <a:ext cx="2588895" cy="2588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54551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txBox="1">
            <a:spLocks noChangeArrowheads="1"/>
          </p:cNvSpPr>
          <p:nvPr/>
        </p:nvSpPr>
        <p:spPr bwMode="auto">
          <a:xfrm>
            <a:off x="142875" y="159229"/>
            <a:ext cx="8749605" cy="7694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fontAlgn="base">
              <a:spcBef>
                <a:spcPct val="0"/>
              </a:spcBef>
              <a:spcAft>
                <a:spcPct val="0"/>
              </a:spcAft>
              <a:buFont typeface="Wingdings" pitchFamily="2" charset="2"/>
              <a:buNone/>
              <a:defRPr/>
            </a:pPr>
            <a:endParaRPr lang="ja-JP" altLang="en-US" sz="3600" b="1" kern="0" dirty="0">
              <a:solidFill>
                <a:srgbClr val="FFFF00"/>
              </a:solidFill>
              <a:effectLst>
                <a:outerShdw blurRad="38100" dist="38100" dir="2700000" algn="tl">
                  <a:srgbClr val="000000"/>
                </a:outerShdw>
              </a:effectLst>
              <a:latin typeface="Times New Roman" pitchFamily="18" charset="0"/>
              <a:cs typeface="Times New Roman" pitchFamily="18" charset="0"/>
            </a:endParaRPr>
          </a:p>
        </p:txBody>
      </p:sp>
      <p:sp>
        <p:nvSpPr>
          <p:cNvPr id="3" name="タイトル 2"/>
          <p:cNvSpPr>
            <a:spLocks noGrp="1"/>
          </p:cNvSpPr>
          <p:nvPr>
            <p:ph type="title"/>
          </p:nvPr>
        </p:nvSpPr>
        <p:spPr>
          <a:xfrm>
            <a:off x="142875" y="476672"/>
            <a:ext cx="8821613" cy="646331"/>
          </a:xfrm>
        </p:spPr>
        <p:txBody>
          <a:bodyPr/>
          <a:lstStyle/>
          <a:p>
            <a:pPr>
              <a:defRPr/>
            </a:pPr>
            <a:r>
              <a:rPr lang="ja-JP" altLang="en-US" sz="3600" b="1" dirty="0" smtClean="0">
                <a:latin typeface="ＭＳ Ｐゴシック" panose="020B0600070205080204" pitchFamily="50" charset="-128"/>
                <a:ea typeface="ＭＳ Ｐゴシック" panose="020B0600070205080204" pitchFamily="50" charset="-128"/>
                <a:cs typeface="Times New Roman" pitchFamily="18" charset="0"/>
              </a:rPr>
              <a:t>自己紹介</a:t>
            </a:r>
            <a:endParaRPr kumimoji="1" lang="ja-JP" altLang="en-US" sz="2000" dirty="0">
              <a:latin typeface="ＭＳ Ｐゴシック" panose="020B0600070205080204" pitchFamily="50" charset="-128"/>
              <a:ea typeface="ＭＳ Ｐゴシック" panose="020B0600070205080204" pitchFamily="50" charset="-128"/>
            </a:endParaRPr>
          </a:p>
        </p:txBody>
      </p:sp>
      <p:pic>
        <p:nvPicPr>
          <p:cNvPr id="7169" name="Picture 1" descr="http://www.gfd-dennou.org/member/shosuke/shosuke-2002-10-05-sm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246113"/>
            <a:ext cx="1440160" cy="2016224"/>
          </a:xfrm>
          <a:prstGeom prst="rect">
            <a:avLst/>
          </a:prstGeom>
          <a:noFill/>
          <a:extLst>
            <a:ext uri="{909E8E84-426E-40DD-AFC4-6F175D3DCCD1}">
              <a14:hiddenFill xmlns:a14="http://schemas.microsoft.com/office/drawing/2010/main">
                <a:solidFill>
                  <a:srgbClr val="FFFFFF"/>
                </a:solidFill>
              </a14:hiddenFill>
            </a:ext>
          </a:extLst>
        </p:spPr>
      </p:pic>
      <p:sp>
        <p:nvSpPr>
          <p:cNvPr id="8" name="正方形/長方形 7"/>
          <p:cNvSpPr/>
          <p:nvPr/>
        </p:nvSpPr>
        <p:spPr>
          <a:xfrm>
            <a:off x="1979712" y="1225866"/>
            <a:ext cx="7164288" cy="3416320"/>
          </a:xfrm>
          <a:prstGeom prst="rect">
            <a:avLst/>
          </a:prstGeom>
        </p:spPr>
        <p:txBody>
          <a:bodyPr wrap="square">
            <a:spAutoFit/>
          </a:bodyPr>
          <a:lstStyle/>
          <a:p>
            <a:r>
              <a:rPr lang="zh-CN" altLang="en-US" sz="2400" dirty="0"/>
              <a:t>林 祥介 </a:t>
            </a:r>
            <a:r>
              <a:rPr lang="en-US" altLang="zh-CN" sz="2400" dirty="0"/>
              <a:t>(HAYASHI, Yoshi-Yuki)</a:t>
            </a:r>
          </a:p>
          <a:p>
            <a:r>
              <a:rPr lang="en-US" altLang="zh-CN" sz="2400" dirty="0"/>
              <a:t/>
            </a:r>
            <a:br>
              <a:rPr lang="en-US" altLang="zh-CN" sz="2400" dirty="0"/>
            </a:br>
            <a:r>
              <a:rPr lang="zh-CN" altLang="en-US" sz="2400" dirty="0"/>
              <a:t>神戸大学 理学研究科惑星学</a:t>
            </a:r>
            <a:r>
              <a:rPr lang="zh-CN" altLang="en-US" sz="2400" dirty="0" smtClean="0"/>
              <a:t>専攻</a:t>
            </a:r>
            <a:r>
              <a:rPr lang="en-US" altLang="zh-CN" sz="2400" dirty="0" smtClean="0"/>
              <a:t>/</a:t>
            </a:r>
            <a:r>
              <a:rPr lang="zh-CN" altLang="en-US" sz="2400" dirty="0" smtClean="0"/>
              <a:t>理学部</a:t>
            </a:r>
            <a:r>
              <a:rPr lang="zh-CN" altLang="en-US" sz="2400" dirty="0"/>
              <a:t>惑星</a:t>
            </a:r>
            <a:r>
              <a:rPr lang="zh-CN" altLang="en-US" sz="2400" dirty="0" smtClean="0"/>
              <a:t>学科</a:t>
            </a:r>
            <a:endParaRPr lang="en-US" altLang="zh-CN" sz="2400" dirty="0" smtClean="0"/>
          </a:p>
          <a:p>
            <a:r>
              <a:rPr lang="ja-JP" altLang="en-US" sz="2400" dirty="0"/>
              <a:t>　</a:t>
            </a:r>
            <a:r>
              <a:rPr lang="ja-JP" altLang="en-US" sz="2400" dirty="0" smtClean="0"/>
              <a:t>　　　 惑星科学研究センター</a:t>
            </a:r>
            <a:r>
              <a:rPr lang="zh-CN" altLang="en-US" sz="2400" dirty="0" smtClean="0"/>
              <a:t> </a:t>
            </a:r>
            <a:r>
              <a:rPr lang="zh-CN" altLang="en-US" sz="2400" dirty="0"/>
              <a:t/>
            </a:r>
            <a:br>
              <a:rPr lang="zh-CN" altLang="en-US" sz="2400" dirty="0"/>
            </a:br>
            <a:r>
              <a:rPr lang="zh-CN" altLang="en-US" sz="2400" dirty="0" smtClean="0"/>
              <a:t>教授</a:t>
            </a:r>
            <a:r>
              <a:rPr lang="zh-CN" altLang="en-US" sz="2400" dirty="0"/>
              <a:t/>
            </a:r>
            <a:br>
              <a:rPr lang="zh-CN" altLang="en-US" sz="2400" dirty="0"/>
            </a:br>
            <a:r>
              <a:rPr lang="ja-JP" altLang="en-US" sz="2400" dirty="0" smtClean="0"/>
              <a:t>専門</a:t>
            </a:r>
            <a:r>
              <a:rPr lang="en-US" altLang="ja-JP" sz="2400" dirty="0" smtClean="0"/>
              <a:t>: </a:t>
            </a:r>
            <a:r>
              <a:rPr lang="zh-CN" altLang="en-US" sz="2400" dirty="0" smtClean="0"/>
              <a:t>地球流体</a:t>
            </a:r>
            <a:r>
              <a:rPr lang="zh-CN" altLang="en-US" sz="2400" dirty="0"/>
              <a:t>力学</a:t>
            </a:r>
            <a:r>
              <a:rPr lang="en-US" altLang="zh-CN" sz="2400" dirty="0"/>
              <a:t>, </a:t>
            </a:r>
            <a:r>
              <a:rPr lang="zh-CN" altLang="en-US" sz="2400" dirty="0"/>
              <a:t>大気大循環論</a:t>
            </a:r>
            <a:r>
              <a:rPr lang="en-US" altLang="zh-CN" sz="2400" dirty="0"/>
              <a:t>, </a:t>
            </a:r>
            <a:r>
              <a:rPr lang="zh-CN" altLang="en-US" sz="2400" dirty="0"/>
              <a:t>惑星大気</a:t>
            </a:r>
            <a:r>
              <a:rPr lang="zh-CN" altLang="en-US" sz="2400" dirty="0" smtClean="0"/>
              <a:t>構造論</a:t>
            </a:r>
            <a:endParaRPr lang="en-US" altLang="zh-CN" sz="2400" dirty="0" smtClean="0"/>
          </a:p>
          <a:p>
            <a:endParaRPr lang="en-US" altLang="zh-CN" sz="2400" dirty="0"/>
          </a:p>
          <a:p>
            <a:r>
              <a:rPr kumimoji="0" lang="ja-JP" altLang="ja-JP" sz="2400" dirty="0">
                <a:latin typeface="Arial" panose="020B0604020202020204" pitchFamily="34" charset="0"/>
              </a:rPr>
              <a:t>〒657-8501 神戸市灘区六甲台町 1-1</a:t>
            </a:r>
            <a:br>
              <a:rPr kumimoji="0" lang="ja-JP" altLang="ja-JP" sz="2400" dirty="0">
                <a:latin typeface="Arial" panose="020B0604020202020204" pitchFamily="34" charset="0"/>
              </a:rPr>
            </a:br>
            <a:r>
              <a:rPr kumimoji="0" lang="ja-JP" altLang="ja-JP" sz="2400" dirty="0">
                <a:latin typeface="Arial" panose="020B0604020202020204" pitchFamily="34" charset="0"/>
              </a:rPr>
              <a:t>自然科学 3 号館 506 </a:t>
            </a:r>
            <a:r>
              <a:rPr kumimoji="0" lang="ja-JP" altLang="ja-JP" sz="2400" dirty="0" smtClean="0">
                <a:latin typeface="Arial" panose="020B0604020202020204" pitchFamily="34" charset="0"/>
              </a:rPr>
              <a:t>号室</a:t>
            </a:r>
            <a:r>
              <a:rPr lang="zh-CN" altLang="en-US" sz="2400" dirty="0" smtClean="0"/>
              <a:t> </a:t>
            </a:r>
            <a:endParaRPr lang="ja-JP" altLang="en-US" sz="2400" dirty="0"/>
          </a:p>
        </p:txBody>
      </p:sp>
    </p:spTree>
    <p:extLst>
      <p:ext uri="{BB962C8B-B14F-4D97-AF65-F5344CB8AC3E}">
        <p14:creationId xmlns:p14="http://schemas.microsoft.com/office/powerpoint/2010/main" val="33579327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4"/>
          <p:cNvSpPr>
            <a:spLocks noGrp="1" noChangeArrowheads="1"/>
          </p:cNvSpPr>
          <p:nvPr>
            <p:ph type="title"/>
          </p:nvPr>
        </p:nvSpPr>
        <p:spPr>
          <a:xfrm>
            <a:off x="541338" y="-27384"/>
            <a:ext cx="3598614" cy="707886"/>
          </a:xfrm>
        </p:spPr>
        <p:txBody>
          <a:bodyPr/>
          <a:lstStyle/>
          <a:p>
            <a:pPr marL="838200" indent="-838200" algn="l" eaLnBrk="1" hangingPunct="1">
              <a:defRPr/>
            </a:pPr>
            <a:r>
              <a:rPr lang="en-US" altLang="ja-JP" sz="4000" b="1" u="sng" dirty="0" smtClean="0">
                <a:latin typeface="Times New Roman" pitchFamily="18" charset="0"/>
                <a:cs typeface="Times New Roman" pitchFamily="18" charset="0"/>
              </a:rPr>
              <a:t>Today’s topics</a:t>
            </a:r>
          </a:p>
        </p:txBody>
      </p:sp>
      <p:sp>
        <p:nvSpPr>
          <p:cNvPr id="4" name="正方形/長方形 3"/>
          <p:cNvSpPr/>
          <p:nvPr/>
        </p:nvSpPr>
        <p:spPr>
          <a:xfrm>
            <a:off x="539750" y="620688"/>
            <a:ext cx="792068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ＭＳ Ｐゴシック"/>
                <a:cs typeface="Times New Roman" panose="02020603050405020304" pitchFamily="18" charset="0"/>
              </a:rPr>
              <a:t>本研究課題の目的と内容の紹介</a:t>
            </a:r>
            <a:endParaRPr kumimoji="1" lang="ja-JP" alt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ＭＳ Ｐゴシック"/>
              <a:cs typeface="Times New Roman" panose="02020603050405020304" pitchFamily="18" charset="0"/>
            </a:endParaRPr>
          </a:p>
        </p:txBody>
      </p:sp>
      <p:sp>
        <p:nvSpPr>
          <p:cNvPr id="6" name="Rectangle 6"/>
          <p:cNvSpPr>
            <a:spLocks noChangeArrowheads="1"/>
          </p:cNvSpPr>
          <p:nvPr/>
        </p:nvSpPr>
        <p:spPr bwMode="auto">
          <a:xfrm>
            <a:off x="539750" y="2793117"/>
            <a:ext cx="8280400" cy="3416320"/>
          </a:xfrm>
          <a:prstGeom prst="rect">
            <a:avLst/>
          </a:prstGeom>
          <a:noFill/>
          <a:ln w="9525">
            <a:noFill/>
            <a:miter lim="800000"/>
            <a:headEnd/>
            <a:tailEnd/>
          </a:ln>
          <a:effectLst/>
        </p:spPr>
        <p:txBody>
          <a:bodyPr>
            <a:spAutoFit/>
          </a:bodyPr>
          <a:lstStyle/>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1" lang="en-US" altLang="ja-JP"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itchFamily="18" charset="0"/>
                <a:ea typeface="ＭＳ Ｐゴシック"/>
                <a:cs typeface="+mn-cs"/>
              </a:rPr>
              <a:t> </a:t>
            </a:r>
            <a:r>
              <a:rPr kumimoji="1" lang="ja-JP" altLang="en-US" sz="32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Times New Roman" pitchFamily="18" charset="0"/>
                <a:ea typeface="ＭＳ Ｐゴシック"/>
                <a:cs typeface="+mn-cs"/>
              </a:rPr>
              <a:t>研究</a:t>
            </a:r>
            <a:r>
              <a:rPr kumimoji="1" lang="ja-JP" alt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itchFamily="18" charset="0"/>
                <a:ea typeface="ＭＳ Ｐゴシック"/>
                <a:cs typeface="+mn-cs"/>
              </a:rPr>
              <a:t>目的</a:t>
            </a:r>
            <a:endParaRPr kumimoji="1" lang="en-US" altLang="ja-JP" sz="20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Times New Roman" pitchFamily="18" charset="0"/>
              <a:ea typeface="ＭＳ Ｐゴシック"/>
              <a:cs typeface="+mn-cs"/>
            </a:endParaRPr>
          </a:p>
          <a:p>
            <a:pPr marL="800100" marR="0" lvl="1" indent="-342900" algn="l" defTabSz="914400" rtl="0" eaLnBrk="1" fontAlgn="base" latinLnBrk="0" hangingPunct="1">
              <a:lnSpc>
                <a:spcPct val="100000"/>
              </a:lnSpc>
              <a:spcBef>
                <a:spcPct val="0"/>
              </a:spcBef>
              <a:spcAft>
                <a:spcPct val="0"/>
              </a:spcAft>
              <a:buClrTx/>
              <a:buSzTx/>
              <a:buFontTx/>
              <a:buChar char="•"/>
              <a:tabLst/>
              <a:defRPr/>
            </a:pPr>
            <a:r>
              <a:rPr kumimoji="1" lang="ja-JP" altLang="en-US" sz="24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Times New Roman" pitchFamily="18" charset="0"/>
                <a:ea typeface="ＭＳ Ｐゴシック"/>
                <a:cs typeface="+mn-cs"/>
              </a:rPr>
              <a:t>地球型惑星</a:t>
            </a:r>
            <a:r>
              <a:rPr kumimoji="1" lang="en-US" altLang="ja-JP" sz="24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Times New Roman" pitchFamily="18" charset="0"/>
                <a:ea typeface="ＭＳ Ｐゴシック"/>
                <a:cs typeface="+mn-cs"/>
              </a:rPr>
              <a:t>AFES</a:t>
            </a:r>
            <a:r>
              <a:rPr kumimoji="1" lang="ja-JP" altLang="en-US" sz="24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Times New Roman" pitchFamily="18" charset="0"/>
                <a:ea typeface="ＭＳ Ｐゴシック"/>
                <a:cs typeface="+mn-cs"/>
              </a:rPr>
              <a:t>プロジェクト</a:t>
            </a:r>
            <a:r>
              <a:rPr kumimoji="1" lang="ja-JP" altLang="en-US"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itchFamily="18" charset="0"/>
                <a:ea typeface="ＭＳ Ｐゴシック"/>
                <a:cs typeface="+mn-cs"/>
              </a:rPr>
              <a:t>と</a:t>
            </a:r>
            <a:r>
              <a:rPr kumimoji="1" lang="ja-JP" altLang="en-US" sz="24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Times New Roman" pitchFamily="18" charset="0"/>
                <a:ea typeface="ＭＳ Ｐゴシック"/>
                <a:cs typeface="+mn-cs"/>
              </a:rPr>
              <a:t>金星の謎</a:t>
            </a:r>
            <a:endParaRPr kumimoji="1" lang="en-US" altLang="ja-JP"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itchFamily="18" charset="0"/>
              <a:ea typeface="ＭＳ Ｐゴシック"/>
              <a:cs typeface="+mn-cs"/>
            </a:endParaRPr>
          </a:p>
          <a:p>
            <a:pPr marL="342900" marR="0" lvl="1" indent="-342900" algn="l" defTabSz="914400" rtl="0" eaLnBrk="1" fontAlgn="base" latinLnBrk="0" hangingPunct="1">
              <a:lnSpc>
                <a:spcPct val="100000"/>
              </a:lnSpc>
              <a:spcBef>
                <a:spcPct val="0"/>
              </a:spcBef>
              <a:spcAft>
                <a:spcPct val="0"/>
              </a:spcAft>
              <a:buClrTx/>
              <a:buSzTx/>
              <a:buFontTx/>
              <a:buNone/>
              <a:tabLst/>
              <a:defRPr/>
            </a:pPr>
            <a:r>
              <a:rPr kumimoji="1" lang="en-US" altLang="ja-JP" sz="36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Times New Roman" pitchFamily="18" charset="0"/>
                <a:ea typeface="ＭＳ Ｐゴシック"/>
                <a:cs typeface="+mn-cs"/>
              </a:rPr>
              <a:t>2. </a:t>
            </a:r>
            <a:r>
              <a:rPr kumimoji="1" lang="ja-JP" altLang="en-US" sz="32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Times New Roman" pitchFamily="18" charset="0"/>
                <a:ea typeface="ＭＳ Ｐゴシック"/>
                <a:cs typeface="+mn-cs"/>
              </a:rPr>
              <a:t>金星の大気大循環モデル</a:t>
            </a:r>
            <a:r>
              <a:rPr kumimoji="1" lang="en-US" altLang="ja-JP" sz="28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Times New Roman" pitchFamily="18" charset="0"/>
                <a:ea typeface="ＭＳ Ｐゴシック"/>
                <a:cs typeface="+mn-cs"/>
              </a:rPr>
              <a:t>(AFES-Venus)</a:t>
            </a:r>
            <a:endParaRPr kumimoji="1" lang="en-US" altLang="ja-JP" sz="20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Times New Roman" pitchFamily="18" charset="0"/>
              <a:ea typeface="ＭＳ Ｐゴシック"/>
              <a:cs typeface="+mn-cs"/>
            </a:endParaRPr>
          </a:p>
          <a:p>
            <a:pPr marL="800100" marR="0" lvl="1" indent="-342900" algn="l" defTabSz="914400" rtl="0" eaLnBrk="1" fontAlgn="base" latinLnBrk="0" hangingPunct="1">
              <a:lnSpc>
                <a:spcPct val="100000"/>
              </a:lnSpc>
              <a:spcBef>
                <a:spcPct val="0"/>
              </a:spcBef>
              <a:spcAft>
                <a:spcPct val="0"/>
              </a:spcAft>
              <a:buClrTx/>
              <a:buSzTx/>
              <a:buFontTx/>
              <a:buChar char="•"/>
              <a:tabLst/>
              <a:defRPr/>
            </a:pPr>
            <a:r>
              <a:rPr kumimoji="1" lang="ja-JP" altLang="en-US" sz="24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Times New Roman" pitchFamily="18" charset="0"/>
                <a:ea typeface="ＭＳ Ｐゴシック"/>
                <a:cs typeface="+mn-cs"/>
              </a:rPr>
              <a:t>開発の方針と結果のダイジェスト</a:t>
            </a:r>
            <a:endParaRPr kumimoji="1" lang="en-US" altLang="ja-JP" sz="24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Times New Roman" pitchFamily="18" charset="0"/>
              <a:ea typeface="ＭＳ Ｐゴシック"/>
              <a:cs typeface="+mn-cs"/>
            </a:endParaRP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1" lang="en-US" altLang="ja-JP" sz="36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Times New Roman" pitchFamily="18" charset="0"/>
                <a:ea typeface="ＭＳ Ｐゴシック"/>
                <a:cs typeface="+mn-cs"/>
              </a:rPr>
              <a:t>3. </a:t>
            </a:r>
            <a:r>
              <a:rPr kumimoji="1" lang="ja-JP" altLang="en-US" sz="32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Times New Roman" pitchFamily="18" charset="0"/>
                <a:ea typeface="ＭＳ Ｐゴシック"/>
                <a:cs typeface="+mn-cs"/>
              </a:rPr>
              <a:t>金星のデータ同化</a:t>
            </a:r>
            <a:r>
              <a:rPr kumimoji="1" lang="en-US" altLang="ja-JP" sz="28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Times New Roman" pitchFamily="18" charset="0"/>
                <a:ea typeface="ＭＳ Ｐゴシック"/>
                <a:cs typeface="+mn-cs"/>
              </a:rPr>
              <a:t>(VALEDAS)</a:t>
            </a:r>
          </a:p>
          <a:p>
            <a:pPr marL="800100" marR="0" lvl="1" indent="-342900" algn="l" defTabSz="914400" rtl="0" eaLnBrk="1" fontAlgn="base" latinLnBrk="0" hangingPunct="1">
              <a:lnSpc>
                <a:spcPct val="100000"/>
              </a:lnSpc>
              <a:spcBef>
                <a:spcPct val="0"/>
              </a:spcBef>
              <a:spcAft>
                <a:spcPct val="0"/>
              </a:spcAft>
              <a:buClrTx/>
              <a:buSzTx/>
              <a:buFont typeface="Arial" pitchFamily="34" charset="0"/>
              <a:buChar char="•"/>
              <a:tabLst/>
              <a:defRPr/>
            </a:pPr>
            <a:r>
              <a:rPr kumimoji="1" lang="ja-JP" altLang="en-US" sz="24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Times New Roman" pitchFamily="18" charset="0"/>
                <a:ea typeface="ＭＳ Ｐゴシック"/>
                <a:cs typeface="+mn-cs"/>
              </a:rPr>
              <a:t>初期成果</a:t>
            </a:r>
            <a:r>
              <a:rPr kumimoji="1" lang="ja-JP" altLang="en-US"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itchFamily="18" charset="0"/>
                <a:ea typeface="ＭＳ Ｐゴシック"/>
                <a:cs typeface="+mn-cs"/>
              </a:rPr>
              <a:t>と</a:t>
            </a:r>
            <a:r>
              <a:rPr kumimoji="1" lang="ja-JP" altLang="en-US" sz="24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Times New Roman" pitchFamily="18" charset="0"/>
                <a:ea typeface="ＭＳ Ｐゴシック"/>
                <a:cs typeface="+mn-cs"/>
              </a:rPr>
              <a:t>今後の展望</a:t>
            </a:r>
            <a:r>
              <a:rPr kumimoji="1" lang="en-US" altLang="ja-JP" sz="24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Times New Roman" pitchFamily="18" charset="0"/>
                <a:ea typeface="ＭＳ Ｐゴシック"/>
                <a:cs typeface="+mn-cs"/>
              </a:rPr>
              <a:t> </a:t>
            </a:r>
            <a:endParaRPr kumimoji="1" lang="en-US" altLang="ja-JP"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itchFamily="18" charset="0"/>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36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Times New Roman" pitchFamily="18" charset="0"/>
                <a:ea typeface="ＭＳ Ｐゴシック"/>
                <a:cs typeface="+mn-cs"/>
              </a:rPr>
              <a:t>4. </a:t>
            </a:r>
            <a:r>
              <a:rPr kumimoji="1" lang="ja-JP" altLang="en-US" sz="32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Times New Roman" pitchFamily="18" charset="0"/>
                <a:ea typeface="ＭＳ Ｐゴシック"/>
                <a:cs typeface="+mn-cs"/>
              </a:rPr>
              <a:t>まと</a:t>
            </a:r>
            <a:r>
              <a:rPr kumimoji="1" lang="ja-JP" alt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itchFamily="18" charset="0"/>
                <a:ea typeface="ＭＳ Ｐゴシック"/>
                <a:cs typeface="+mn-cs"/>
              </a:rPr>
              <a:t>め</a:t>
            </a:r>
            <a:endParaRPr kumimoji="1" lang="en-US" altLang="ja-JP"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itchFamily="18" charset="0"/>
              <a:ea typeface="ＭＳ Ｐゴシック"/>
              <a:cs typeface="+mn-cs"/>
            </a:endParaRPr>
          </a:p>
        </p:txBody>
      </p:sp>
      <p:sp>
        <p:nvSpPr>
          <p:cNvPr id="7" name="Rectangle 4"/>
          <p:cNvSpPr txBox="1">
            <a:spLocks noChangeArrowheads="1"/>
          </p:cNvSpPr>
          <p:nvPr/>
        </p:nvSpPr>
        <p:spPr bwMode="auto">
          <a:xfrm>
            <a:off x="541338" y="2132856"/>
            <a:ext cx="2517775"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Black" pitchFamily="34" charset="0"/>
                <a:ea typeface="ＭＳ Ｐゴシック" charset="-128"/>
              </a:defRPr>
            </a:lvl2pPr>
            <a:lvl3pPr algn="ctr" rtl="0" fontAlgn="base">
              <a:spcBef>
                <a:spcPct val="0"/>
              </a:spcBef>
              <a:spcAft>
                <a:spcPct val="0"/>
              </a:spcAft>
              <a:defRPr kumimoji="1" sz="4400">
                <a:solidFill>
                  <a:schemeClr val="tx2"/>
                </a:solidFill>
                <a:latin typeface="Arial Black" pitchFamily="34" charset="0"/>
                <a:ea typeface="ＭＳ Ｐゴシック" charset="-128"/>
              </a:defRPr>
            </a:lvl3pPr>
            <a:lvl4pPr algn="ctr" rtl="0" fontAlgn="base">
              <a:spcBef>
                <a:spcPct val="0"/>
              </a:spcBef>
              <a:spcAft>
                <a:spcPct val="0"/>
              </a:spcAft>
              <a:defRPr kumimoji="1" sz="4400">
                <a:solidFill>
                  <a:schemeClr val="tx2"/>
                </a:solidFill>
                <a:latin typeface="Arial Black" pitchFamily="34" charset="0"/>
                <a:ea typeface="ＭＳ Ｐゴシック" charset="-128"/>
              </a:defRPr>
            </a:lvl4pPr>
            <a:lvl5pPr algn="ctr" rtl="0" fontAlgn="base">
              <a:spcBef>
                <a:spcPct val="0"/>
              </a:spcBef>
              <a:spcAft>
                <a:spcPct val="0"/>
              </a:spcAft>
              <a:defRPr kumimoji="1" sz="4400">
                <a:solidFill>
                  <a:schemeClr val="tx2"/>
                </a:solidFill>
                <a:latin typeface="Arial Black" pitchFamily="34" charset="0"/>
                <a:ea typeface="ＭＳ Ｐゴシック" charset="-128"/>
              </a:defRPr>
            </a:lvl5pPr>
            <a:lvl6pPr marL="457200" algn="ctr" rtl="0" fontAlgn="base">
              <a:spcBef>
                <a:spcPct val="0"/>
              </a:spcBef>
              <a:spcAft>
                <a:spcPct val="0"/>
              </a:spcAft>
              <a:defRPr kumimoji="1" sz="4400">
                <a:solidFill>
                  <a:schemeClr val="tx2"/>
                </a:solidFill>
                <a:latin typeface="Arial Black" pitchFamily="34" charset="0"/>
                <a:ea typeface="ＭＳ Ｐゴシック" charset="-128"/>
              </a:defRPr>
            </a:lvl6pPr>
            <a:lvl7pPr marL="914400" algn="ctr" rtl="0" fontAlgn="base">
              <a:spcBef>
                <a:spcPct val="0"/>
              </a:spcBef>
              <a:spcAft>
                <a:spcPct val="0"/>
              </a:spcAft>
              <a:defRPr kumimoji="1" sz="4400">
                <a:solidFill>
                  <a:schemeClr val="tx2"/>
                </a:solidFill>
                <a:latin typeface="Arial Black" pitchFamily="34" charset="0"/>
                <a:ea typeface="ＭＳ Ｐゴシック" charset="-128"/>
              </a:defRPr>
            </a:lvl7pPr>
            <a:lvl8pPr marL="1371600" algn="ctr" rtl="0" fontAlgn="base">
              <a:spcBef>
                <a:spcPct val="0"/>
              </a:spcBef>
              <a:spcAft>
                <a:spcPct val="0"/>
              </a:spcAft>
              <a:defRPr kumimoji="1" sz="4400">
                <a:solidFill>
                  <a:schemeClr val="tx2"/>
                </a:solidFill>
                <a:latin typeface="Arial Black" pitchFamily="34" charset="0"/>
                <a:ea typeface="ＭＳ Ｐゴシック" charset="-128"/>
              </a:defRPr>
            </a:lvl8pPr>
            <a:lvl9pPr marL="1828800" algn="ctr" rtl="0" fontAlgn="base">
              <a:spcBef>
                <a:spcPct val="0"/>
              </a:spcBef>
              <a:spcAft>
                <a:spcPct val="0"/>
              </a:spcAft>
              <a:defRPr kumimoji="1" sz="4400">
                <a:solidFill>
                  <a:schemeClr val="tx2"/>
                </a:solidFill>
                <a:latin typeface="Arial Black" pitchFamily="34" charset="0"/>
                <a:ea typeface="ＭＳ Ｐゴシック" charset="-128"/>
              </a:defRPr>
            </a:lvl9pPr>
          </a:lstStyle>
          <a:p>
            <a:pPr marL="838200" marR="0" lvl="0" indent="-838200" algn="l" defTabSz="914400" rtl="0" eaLnBrk="1" fontAlgn="base" latinLnBrk="0" hangingPunct="1">
              <a:lnSpc>
                <a:spcPct val="100000"/>
              </a:lnSpc>
              <a:spcBef>
                <a:spcPct val="0"/>
              </a:spcBef>
              <a:spcAft>
                <a:spcPct val="0"/>
              </a:spcAft>
              <a:buClrTx/>
              <a:buSzTx/>
              <a:buFontTx/>
              <a:buNone/>
              <a:tabLst/>
              <a:defRPr/>
            </a:pPr>
            <a:r>
              <a:rPr kumimoji="1" lang="en-US" altLang="ja-JP" sz="4000" b="1" i="0" u="sng" strike="noStrike" kern="0" cap="none" spc="0" normalizeH="0" baseline="0" noProof="0" dirty="0" smtClean="0">
                <a:ln>
                  <a:noFill/>
                </a:ln>
                <a:solidFill>
                  <a:srgbClr val="FFCC00"/>
                </a:solidFill>
                <a:effectLst/>
                <a:uLnTx/>
                <a:uFillTx/>
                <a:latin typeface="Times New Roman" pitchFamily="18" charset="0"/>
                <a:ea typeface="ＭＳ Ｐゴシック"/>
                <a:cs typeface="Times New Roman" pitchFamily="18" charset="0"/>
              </a:rPr>
              <a:t>Outline</a:t>
            </a:r>
          </a:p>
        </p:txBody>
      </p:sp>
      <p:sp>
        <p:nvSpPr>
          <p:cNvPr id="9" name="正方形/長方形 8"/>
          <p:cNvSpPr/>
          <p:nvPr/>
        </p:nvSpPr>
        <p:spPr>
          <a:xfrm>
            <a:off x="611560" y="1250757"/>
            <a:ext cx="7704856" cy="830997"/>
          </a:xfrm>
          <a:prstGeom prst="rect">
            <a:avLst/>
          </a:prstGeom>
          <a:solidFill>
            <a:schemeClr val="tx1"/>
          </a:solidFill>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
                <a:srgbClr val="FF0000"/>
              </a:buClr>
              <a:buSzPct val="100000"/>
              <a:buFontTx/>
              <a:buNone/>
              <a:tabLst/>
              <a:defRPr/>
            </a:pPr>
            <a:r>
              <a:rPr kumimoji="1" lang="ja-JP" altLang="en-US" sz="24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2400" b="1" i="0" u="none" strike="noStrike" kern="1200" cap="none" spc="0" normalizeH="0" baseline="0" noProof="0" dirty="0" smtClean="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金星大気を良く再現する大気大循環モデルを開発した</a:t>
            </a:r>
            <a:endParaRPr kumimoji="1" lang="en-US" altLang="ja-JP" sz="2400" b="1" i="0" u="none" strike="noStrike" kern="1200" cap="none" spc="0" normalizeH="0" baseline="0" noProof="0" dirty="0" smtClean="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
                <a:srgbClr val="FF0000"/>
              </a:buClr>
              <a:buSzPct val="100000"/>
              <a:buFontTx/>
              <a:buNone/>
              <a:tabLst/>
              <a:defRPr/>
            </a:pPr>
            <a:r>
              <a:rPr kumimoji="1" lang="ja-JP" altLang="en-US" sz="2400" b="1" i="0" u="none" strike="noStrike" kern="1200" cap="none" spc="0" normalizeH="0" baseline="0" noProof="0" dirty="0" smtClean="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・金星大気のデータ同化システムを世界で初めて開発した</a:t>
            </a:r>
            <a:endParaRPr kumimoji="1" lang="ja-JP" altLang="en-US" sz="24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endParaRPr>
          </a:p>
        </p:txBody>
      </p:sp>
    </p:spTree>
    <p:extLst>
      <p:ext uri="{BB962C8B-B14F-4D97-AF65-F5344CB8AC3E}">
        <p14:creationId xmlns:p14="http://schemas.microsoft.com/office/powerpoint/2010/main" val="2495387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p:cNvGrpSpPr/>
          <p:nvPr/>
        </p:nvGrpSpPr>
        <p:grpSpPr>
          <a:xfrm>
            <a:off x="4752975" y="1196752"/>
            <a:ext cx="4427537" cy="3206750"/>
            <a:chOff x="4752975" y="2924944"/>
            <a:chExt cx="4427537" cy="3206750"/>
          </a:xfrm>
        </p:grpSpPr>
        <p:sp>
          <p:nvSpPr>
            <p:cNvPr id="11" name="Text Box 3"/>
            <p:cNvSpPr txBox="1">
              <a:spLocks noChangeArrowheads="1"/>
            </p:cNvSpPr>
            <p:nvPr/>
          </p:nvSpPr>
          <p:spPr bwMode="auto">
            <a:xfrm>
              <a:off x="5113337" y="4291782"/>
              <a:ext cx="45878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kumimoji="1" sz="2400" b="1">
                  <a:solidFill>
                    <a:srgbClr val="CC3300"/>
                  </a:solidFill>
                  <a:latin typeface="Times New Roman" panose="02020603050405020304" pitchFamily="18" charset="0"/>
                  <a:ea typeface="ＭＳ Ｐゴシック" panose="020B0600070205080204" pitchFamily="50" charset="-128"/>
                </a:defRPr>
              </a:lvl1pPr>
              <a:lvl2pPr marL="742950" indent="-285750" eaLnBrk="0" hangingPunct="0">
                <a:defRPr kumimoji="1" sz="2400" b="1">
                  <a:solidFill>
                    <a:srgbClr val="CC3300"/>
                  </a:solidFill>
                  <a:latin typeface="Times New Roman" panose="02020603050405020304" pitchFamily="18" charset="0"/>
                  <a:ea typeface="ＭＳ Ｐゴシック" panose="020B0600070205080204" pitchFamily="50" charset="-128"/>
                </a:defRPr>
              </a:lvl2pPr>
              <a:lvl3pPr marL="11430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3pPr>
              <a:lvl4pPr marL="16002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4pPr>
              <a:lvl5pPr marL="20574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雲層</a:t>
              </a:r>
            </a:p>
          </p:txBody>
        </p:sp>
        <p:grpSp>
          <p:nvGrpSpPr>
            <p:cNvPr id="12" name="Group 7"/>
            <p:cNvGrpSpPr>
              <a:grpSpLocks/>
            </p:cNvGrpSpPr>
            <p:nvPr/>
          </p:nvGrpSpPr>
          <p:grpSpPr bwMode="auto">
            <a:xfrm>
              <a:off x="4752975" y="2924944"/>
              <a:ext cx="4427537" cy="3206750"/>
              <a:chOff x="2131" y="1847"/>
              <a:chExt cx="3629" cy="2473"/>
            </a:xfrm>
          </p:grpSpPr>
          <p:pic>
            <p:nvPicPr>
              <p:cNvPr id="15" name="Picture 8" descr="thermalstructr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1" y="1847"/>
                <a:ext cx="3629" cy="2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9"/>
              <p:cNvSpPr>
                <a:spLocks noChangeArrowheads="1"/>
              </p:cNvSpPr>
              <p:nvPr/>
            </p:nvSpPr>
            <p:spPr bwMode="auto">
              <a:xfrm>
                <a:off x="4014" y="2659"/>
                <a:ext cx="1270" cy="726"/>
              </a:xfrm>
              <a:prstGeom prst="rect">
                <a:avLst/>
              </a:prstGeom>
              <a:solidFill>
                <a:schemeClr val="bg1"/>
              </a:solidFill>
              <a:ln w="9525">
                <a:solidFill>
                  <a:schemeClr val="bg1"/>
                </a:solidFill>
                <a:miter lim="800000"/>
                <a:headEnd/>
                <a:tailEnd/>
              </a:ln>
            </p:spPr>
            <p:txBody>
              <a:bodyPr wrap="none" anchor="ctr"/>
              <a:lstStyle>
                <a:lvl1pPr eaLnBrk="0" hangingPunct="0">
                  <a:defRPr kumimoji="1" sz="2400" b="1">
                    <a:solidFill>
                      <a:srgbClr val="CC3300"/>
                    </a:solidFill>
                    <a:latin typeface="Times New Roman" panose="02020603050405020304" pitchFamily="18" charset="0"/>
                    <a:ea typeface="ＭＳ Ｐゴシック" panose="020B0600070205080204" pitchFamily="50" charset="-128"/>
                  </a:defRPr>
                </a:lvl1pPr>
                <a:lvl2pPr marL="742950" indent="-285750" eaLnBrk="0" hangingPunct="0">
                  <a:defRPr kumimoji="1" sz="2400" b="1">
                    <a:solidFill>
                      <a:srgbClr val="CC3300"/>
                    </a:solidFill>
                    <a:latin typeface="Times New Roman" panose="02020603050405020304" pitchFamily="18" charset="0"/>
                    <a:ea typeface="ＭＳ Ｐゴシック" panose="020B0600070205080204" pitchFamily="50" charset="-128"/>
                  </a:defRPr>
                </a:lvl2pPr>
                <a:lvl3pPr marL="11430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3pPr>
                <a:lvl4pPr marL="16002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4pPr>
                <a:lvl5pPr marL="20574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400" b="1" i="0" u="none" strike="noStrike" kern="1200" cap="none" spc="0" normalizeH="0" baseline="0" noProof="0">
                  <a:ln>
                    <a:noFill/>
                  </a:ln>
                  <a:solidFill>
                    <a:srgbClr val="CC3300"/>
                  </a:solidFill>
                  <a:effectLst/>
                  <a:uLnTx/>
                  <a:uFillTx/>
                  <a:latin typeface="Times New Roman" panose="02020603050405020304" pitchFamily="18" charset="0"/>
                  <a:ea typeface="ＭＳ Ｐゴシック" panose="020B0600070205080204" pitchFamily="50" charset="-128"/>
                  <a:cs typeface="+mn-cs"/>
                </a:endParaRPr>
              </a:p>
            </p:txBody>
          </p:sp>
          <p:sp>
            <p:nvSpPr>
              <p:cNvPr id="17" name="Rectangle 10"/>
              <p:cNvSpPr>
                <a:spLocks noChangeArrowheads="1"/>
              </p:cNvSpPr>
              <p:nvPr/>
            </p:nvSpPr>
            <p:spPr bwMode="auto">
              <a:xfrm>
                <a:off x="3606" y="1888"/>
                <a:ext cx="952" cy="635"/>
              </a:xfrm>
              <a:prstGeom prst="rect">
                <a:avLst/>
              </a:prstGeom>
              <a:solidFill>
                <a:schemeClr val="bg1"/>
              </a:solidFill>
              <a:ln w="9525">
                <a:solidFill>
                  <a:schemeClr val="bg1"/>
                </a:solidFill>
                <a:miter lim="800000"/>
                <a:headEnd/>
                <a:tailEnd/>
              </a:ln>
            </p:spPr>
            <p:txBody>
              <a:bodyPr wrap="none" anchor="ctr"/>
              <a:lstStyle>
                <a:lvl1pPr eaLnBrk="0" hangingPunct="0">
                  <a:defRPr kumimoji="1" sz="2400" b="1">
                    <a:solidFill>
                      <a:srgbClr val="CC3300"/>
                    </a:solidFill>
                    <a:latin typeface="Times New Roman" panose="02020603050405020304" pitchFamily="18" charset="0"/>
                    <a:ea typeface="ＭＳ Ｐゴシック" panose="020B0600070205080204" pitchFamily="50" charset="-128"/>
                  </a:defRPr>
                </a:lvl1pPr>
                <a:lvl2pPr marL="742950" indent="-285750" eaLnBrk="0" hangingPunct="0">
                  <a:defRPr kumimoji="1" sz="2400" b="1">
                    <a:solidFill>
                      <a:srgbClr val="CC3300"/>
                    </a:solidFill>
                    <a:latin typeface="Times New Roman" panose="02020603050405020304" pitchFamily="18" charset="0"/>
                    <a:ea typeface="ＭＳ Ｐゴシック" panose="020B0600070205080204" pitchFamily="50" charset="-128"/>
                  </a:defRPr>
                </a:lvl2pPr>
                <a:lvl3pPr marL="11430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3pPr>
                <a:lvl4pPr marL="16002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4pPr>
                <a:lvl5pPr marL="20574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400" b="1" i="0" u="none" strike="noStrike" kern="1200" cap="none" spc="0" normalizeH="0" baseline="0" noProof="0">
                  <a:ln>
                    <a:noFill/>
                  </a:ln>
                  <a:solidFill>
                    <a:srgbClr val="CC3300"/>
                  </a:solidFill>
                  <a:effectLst/>
                  <a:uLnTx/>
                  <a:uFillTx/>
                  <a:latin typeface="Times New Roman" panose="02020603050405020304" pitchFamily="18" charset="0"/>
                  <a:ea typeface="ＭＳ Ｐゴシック" panose="020B0600070205080204" pitchFamily="50" charset="-128"/>
                  <a:cs typeface="+mn-cs"/>
                </a:endParaRPr>
              </a:p>
            </p:txBody>
          </p:sp>
          <p:sp>
            <p:nvSpPr>
              <p:cNvPr id="18" name="Rectangle 11"/>
              <p:cNvSpPr>
                <a:spLocks noChangeArrowheads="1"/>
              </p:cNvSpPr>
              <p:nvPr/>
            </p:nvSpPr>
            <p:spPr bwMode="auto">
              <a:xfrm>
                <a:off x="2562" y="2704"/>
                <a:ext cx="2722" cy="498"/>
              </a:xfrm>
              <a:prstGeom prst="rect">
                <a:avLst/>
              </a:prstGeom>
              <a:solidFill>
                <a:srgbClr val="C0C0C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b="1">
                    <a:solidFill>
                      <a:srgbClr val="CC3300"/>
                    </a:solidFill>
                    <a:latin typeface="Times New Roman" panose="02020603050405020304" pitchFamily="18" charset="0"/>
                    <a:ea typeface="ＭＳ Ｐゴシック" panose="020B0600070205080204" pitchFamily="50" charset="-128"/>
                  </a:defRPr>
                </a:lvl1pPr>
                <a:lvl2pPr marL="742950" indent="-285750" eaLnBrk="0" hangingPunct="0">
                  <a:defRPr kumimoji="1" sz="2400" b="1">
                    <a:solidFill>
                      <a:srgbClr val="CC3300"/>
                    </a:solidFill>
                    <a:latin typeface="Times New Roman" panose="02020603050405020304" pitchFamily="18" charset="0"/>
                    <a:ea typeface="ＭＳ Ｐゴシック" panose="020B0600070205080204" pitchFamily="50" charset="-128"/>
                  </a:defRPr>
                </a:lvl2pPr>
                <a:lvl3pPr marL="11430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3pPr>
                <a:lvl4pPr marL="16002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4pPr>
                <a:lvl5pPr marL="20574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9" name="Line 12"/>
              <p:cNvSpPr>
                <a:spLocks noChangeShapeType="1"/>
              </p:cNvSpPr>
              <p:nvPr/>
            </p:nvSpPr>
            <p:spPr bwMode="auto">
              <a:xfrm>
                <a:off x="3878" y="2704"/>
                <a:ext cx="0" cy="499"/>
              </a:xfrm>
              <a:prstGeom prst="line">
                <a:avLst/>
              </a:prstGeom>
              <a:noFill/>
              <a:ln w="38100">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Times New Roman"/>
                  <a:ea typeface="ＭＳ Ｐゴシック"/>
                  <a:cs typeface="+mn-cs"/>
                </a:endParaRPr>
              </a:p>
            </p:txBody>
          </p:sp>
          <p:sp>
            <p:nvSpPr>
              <p:cNvPr id="20" name="Text Box 13"/>
              <p:cNvSpPr txBox="1">
                <a:spLocks noChangeArrowheads="1"/>
              </p:cNvSpPr>
              <p:nvPr/>
            </p:nvSpPr>
            <p:spPr bwMode="auto">
              <a:xfrm>
                <a:off x="3957" y="2826"/>
                <a:ext cx="1294" cy="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b="1">
                    <a:solidFill>
                      <a:srgbClr val="CC3300"/>
                    </a:solidFill>
                    <a:latin typeface="Times New Roman" panose="02020603050405020304" pitchFamily="18" charset="0"/>
                    <a:ea typeface="ＭＳ Ｐゴシック" panose="020B0600070205080204" pitchFamily="50" charset="-128"/>
                  </a:defRPr>
                </a:lvl1pPr>
                <a:lvl2pPr marL="742950" indent="-285750" eaLnBrk="0" hangingPunct="0">
                  <a:defRPr kumimoji="1" sz="2400" b="1">
                    <a:solidFill>
                      <a:srgbClr val="CC3300"/>
                    </a:solidFill>
                    <a:latin typeface="Times New Roman" panose="02020603050405020304" pitchFamily="18" charset="0"/>
                    <a:ea typeface="ＭＳ Ｐゴシック" panose="020B0600070205080204" pitchFamily="50" charset="-128"/>
                  </a:defRPr>
                </a:lvl2pPr>
                <a:lvl3pPr marL="11430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3pPr>
                <a:lvl4pPr marL="16002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4pPr>
                <a:lvl5pPr marL="20574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ＭＳ Ｐゴシック"/>
                    <a:ea typeface="ＭＳ Ｐゴシック"/>
                    <a:cs typeface="+mn-cs"/>
                  </a:rPr>
                  <a:t>太陽光の吸収</a:t>
                </a:r>
              </a:p>
            </p:txBody>
          </p:sp>
        </p:grpSp>
      </p:grpSp>
      <p:sp>
        <p:nvSpPr>
          <p:cNvPr id="12290" name="Rectangle 2"/>
          <p:cNvSpPr>
            <a:spLocks noGrp="1" noChangeArrowheads="1"/>
          </p:cNvSpPr>
          <p:nvPr>
            <p:ph type="title" idx="4294967295"/>
          </p:nvPr>
        </p:nvSpPr>
        <p:spPr>
          <a:xfrm>
            <a:off x="214313" y="142874"/>
            <a:ext cx="7772400" cy="841047"/>
          </a:xfrm>
        </p:spPr>
        <p:txBody>
          <a:bodyPr/>
          <a:lstStyle/>
          <a:p>
            <a:pPr algn="l" eaLnBrk="1" hangingPunct="1"/>
            <a:r>
              <a:rPr lang="ja-JP" altLang="en-US" sz="3600" b="1" dirty="0" smtClean="0">
                <a:latin typeface="+mj-ea"/>
              </a:rPr>
              <a:t>金星と地球</a:t>
            </a:r>
            <a:endParaRPr lang="en-US" altLang="ja-JP" sz="3600" b="1" dirty="0" smtClean="0">
              <a:latin typeface="+mj-ea"/>
            </a:endParaRPr>
          </a:p>
        </p:txBody>
      </p:sp>
      <p:graphicFrame>
        <p:nvGraphicFramePr>
          <p:cNvPr id="12335" name="Group 47"/>
          <p:cNvGraphicFramePr>
            <a:graphicFrameLocks noGrp="1"/>
          </p:cNvGraphicFramePr>
          <p:nvPr>
            <p:ph sz="half" idx="4294967295"/>
            <p:extLst/>
          </p:nvPr>
        </p:nvGraphicFramePr>
        <p:xfrm>
          <a:off x="35496" y="2857500"/>
          <a:ext cx="4752528" cy="3769679"/>
        </p:xfrm>
        <a:graphic>
          <a:graphicData uri="http://schemas.openxmlformats.org/drawingml/2006/table">
            <a:tbl>
              <a:tblPr firstRow="1" firstCol="1">
                <a:tableStyleId>{35758FB7-9AC5-4552-8A53-C91805E547FA}</a:tableStyleId>
              </a:tblPr>
              <a:tblGrid>
                <a:gridCol w="1512168">
                  <a:extLst>
                    <a:ext uri="{9D8B030D-6E8A-4147-A177-3AD203B41FA5}">
                      <a16:colId xmlns:a16="http://schemas.microsoft.com/office/drawing/2014/main" val="20000"/>
                    </a:ext>
                  </a:extLst>
                </a:gridCol>
                <a:gridCol w="1728192">
                  <a:extLst>
                    <a:ext uri="{9D8B030D-6E8A-4147-A177-3AD203B41FA5}">
                      <a16:colId xmlns:a16="http://schemas.microsoft.com/office/drawing/2014/main" val="20001"/>
                    </a:ext>
                  </a:extLst>
                </a:gridCol>
                <a:gridCol w="1512168">
                  <a:extLst>
                    <a:ext uri="{9D8B030D-6E8A-4147-A177-3AD203B41FA5}">
                      <a16:colId xmlns:a16="http://schemas.microsoft.com/office/drawing/2014/main" val="20002"/>
                    </a:ext>
                  </a:extLst>
                </a:gridCol>
              </a:tblGrid>
              <a:tr h="127000">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en-US" sz="2000" b="1" i="0" u="none" strike="noStrike" cap="none" normalizeH="0" baseline="0" dirty="0" smtClean="0">
                        <a:ln>
                          <a:noFill/>
                        </a:ln>
                        <a:solidFill>
                          <a:schemeClr val="tx1"/>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u="none" strike="noStrike" cap="none" normalizeH="0" baseline="0" dirty="0" smtClean="0">
                          <a:ln>
                            <a:noFill/>
                          </a:ln>
                          <a:effectLst/>
                        </a:rPr>
                        <a:t>金星</a:t>
                      </a:r>
                      <a:endParaRPr kumimoji="1" lang="ja-JP" altLang="en-US" sz="2000" b="1" i="0" u="none" strike="noStrike" cap="none" normalizeH="0" baseline="0" dirty="0" smtClean="0">
                        <a:ln>
                          <a:noFill/>
                        </a:ln>
                        <a:solidFill>
                          <a:schemeClr val="bg1"/>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u="none" strike="noStrike" cap="none" normalizeH="0" baseline="0" dirty="0" smtClean="0">
                          <a:ln>
                            <a:noFill/>
                          </a:ln>
                          <a:effectLst/>
                        </a:rPr>
                        <a:t>地球</a:t>
                      </a:r>
                      <a:endParaRPr kumimoji="1" lang="ja-JP" altLang="en-US" sz="2000" b="1" i="0" u="none" strike="noStrike" cap="none" normalizeH="0" baseline="0" dirty="0" smtClean="0">
                        <a:ln>
                          <a:noFill/>
                        </a:ln>
                        <a:solidFill>
                          <a:schemeClr val="bg1"/>
                        </a:solidFill>
                        <a:effectLst/>
                        <a:latin typeface="ＤＦＰ太丸ゴシック体" pitchFamily="16" charset="-128"/>
                        <a:ea typeface="ＤＦＰ太丸ゴシック体" pitchFamily="16" charset="-128"/>
                      </a:endParaRPr>
                    </a:p>
                  </a:txBody>
                  <a:tcPr horzOverflow="overflow"/>
                </a:tc>
                <a:extLst>
                  <a:ext uri="{0D108BD9-81ED-4DB2-BD59-A6C34878D82A}">
                    <a16:rowId xmlns:a16="http://schemas.microsoft.com/office/drawing/2014/main" val="10000"/>
                  </a:ext>
                </a:extLst>
              </a:tr>
              <a:tr h="473075">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u="none" strike="noStrike" cap="none" normalizeH="0" baseline="0" smtClean="0">
                          <a:ln>
                            <a:noFill/>
                          </a:ln>
                          <a:effectLst/>
                        </a:rPr>
                        <a:t>半径</a:t>
                      </a:r>
                      <a:endParaRPr kumimoji="1" lang="ja-JP" altLang="en-US" sz="2000" b="1" i="0" u="none" strike="noStrike" cap="none" normalizeH="0" baseline="0" smtClean="0">
                        <a:ln>
                          <a:noFill/>
                        </a:ln>
                        <a:solidFill>
                          <a:schemeClr val="tx1"/>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u="none" strike="noStrike" cap="none" normalizeH="0" baseline="0" smtClean="0">
                          <a:ln>
                            <a:noFill/>
                          </a:ln>
                          <a:effectLst/>
                        </a:rPr>
                        <a:t>6050 km</a:t>
                      </a:r>
                      <a:endParaRPr kumimoji="1" lang="en-US" altLang="ja-JP" sz="2000" b="1" i="0" u="none" strike="noStrike" cap="none" normalizeH="0" baseline="0" smtClean="0">
                        <a:ln>
                          <a:noFill/>
                        </a:ln>
                        <a:solidFill>
                          <a:schemeClr val="tx1"/>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u="none" strike="noStrike" cap="none" normalizeH="0" baseline="0" smtClean="0">
                          <a:ln>
                            <a:noFill/>
                          </a:ln>
                          <a:effectLst/>
                        </a:rPr>
                        <a:t>6378 km</a:t>
                      </a:r>
                      <a:endParaRPr kumimoji="1" lang="en-US" altLang="ja-JP" sz="2000" b="1" i="0" u="none" strike="noStrike" cap="none" normalizeH="0" baseline="0" smtClean="0">
                        <a:ln>
                          <a:noFill/>
                        </a:ln>
                        <a:solidFill>
                          <a:schemeClr val="tx1"/>
                        </a:solidFill>
                        <a:effectLst/>
                        <a:latin typeface="ＤＦＰ太丸ゴシック体" pitchFamily="16" charset="-128"/>
                        <a:ea typeface="ＤＦＰ太丸ゴシック体" pitchFamily="16" charset="-128"/>
                      </a:endParaRPr>
                    </a:p>
                  </a:txBody>
                  <a:tcPr horzOverflow="overflow"/>
                </a:tc>
                <a:extLst>
                  <a:ext uri="{0D108BD9-81ED-4DB2-BD59-A6C34878D82A}">
                    <a16:rowId xmlns:a16="http://schemas.microsoft.com/office/drawing/2014/main" val="10001"/>
                  </a:ext>
                </a:extLst>
              </a:tr>
              <a:tr h="474663">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u="none" strike="noStrike" cap="none" normalizeH="0" baseline="0" smtClean="0">
                          <a:ln>
                            <a:noFill/>
                          </a:ln>
                          <a:effectLst/>
                        </a:rPr>
                        <a:t>公転周期</a:t>
                      </a:r>
                      <a:endParaRPr kumimoji="1" lang="ja-JP" altLang="en-US" sz="2000" b="1" i="0" u="none" strike="noStrike" cap="none" normalizeH="0" baseline="0" smtClean="0">
                        <a:ln>
                          <a:noFill/>
                        </a:ln>
                        <a:solidFill>
                          <a:schemeClr val="tx1"/>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u="none" strike="noStrike" cap="none" normalizeH="0" baseline="0" smtClean="0">
                          <a:ln>
                            <a:noFill/>
                          </a:ln>
                          <a:effectLst/>
                        </a:rPr>
                        <a:t>224</a:t>
                      </a:r>
                      <a:r>
                        <a:rPr kumimoji="1" lang="ja-JP" altLang="en-US" sz="2000" u="none" strike="noStrike" cap="none" normalizeH="0" baseline="0" smtClean="0">
                          <a:ln>
                            <a:noFill/>
                          </a:ln>
                          <a:effectLst/>
                        </a:rPr>
                        <a:t>日</a:t>
                      </a:r>
                      <a:endParaRPr kumimoji="1" lang="ja-JP" altLang="en-US" sz="2000" b="1" i="0" u="none" strike="noStrike" cap="none" normalizeH="0" baseline="0" smtClean="0">
                        <a:ln>
                          <a:noFill/>
                        </a:ln>
                        <a:solidFill>
                          <a:schemeClr val="tx1"/>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u="none" strike="noStrike" cap="none" normalizeH="0" baseline="0" smtClean="0">
                          <a:ln>
                            <a:noFill/>
                          </a:ln>
                          <a:effectLst/>
                        </a:rPr>
                        <a:t>365</a:t>
                      </a:r>
                      <a:r>
                        <a:rPr kumimoji="1" lang="ja-JP" altLang="en-US" sz="2000" u="none" strike="noStrike" cap="none" normalizeH="0" baseline="0" smtClean="0">
                          <a:ln>
                            <a:noFill/>
                          </a:ln>
                          <a:effectLst/>
                        </a:rPr>
                        <a:t>日</a:t>
                      </a:r>
                      <a:endParaRPr kumimoji="1" lang="ja-JP" altLang="en-US" sz="2000" b="1" i="0" u="none" strike="noStrike" cap="none" normalizeH="0" baseline="0" smtClean="0">
                        <a:ln>
                          <a:noFill/>
                        </a:ln>
                        <a:solidFill>
                          <a:schemeClr val="tx1"/>
                        </a:solidFill>
                        <a:effectLst/>
                        <a:latin typeface="ＤＦＰ太丸ゴシック体" pitchFamily="16" charset="-128"/>
                        <a:ea typeface="ＤＦＰ太丸ゴシック体" pitchFamily="16" charset="-128"/>
                      </a:endParaRPr>
                    </a:p>
                  </a:txBody>
                  <a:tcPr horzOverflow="overflow"/>
                </a:tc>
                <a:extLst>
                  <a:ext uri="{0D108BD9-81ED-4DB2-BD59-A6C34878D82A}">
                    <a16:rowId xmlns:a16="http://schemas.microsoft.com/office/drawing/2014/main" val="10002"/>
                  </a:ext>
                </a:extLst>
              </a:tr>
              <a:tr h="476250">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u="none" strike="noStrike" cap="none" normalizeH="0" baseline="0" smtClean="0">
                          <a:ln>
                            <a:noFill/>
                          </a:ln>
                          <a:effectLst/>
                        </a:rPr>
                        <a:t>自転周期</a:t>
                      </a:r>
                      <a:endParaRPr kumimoji="1" lang="ja-JP" altLang="en-US" sz="2000" b="1" i="0" u="none" strike="noStrike" cap="none" normalizeH="0" baseline="0" smtClean="0">
                        <a:ln>
                          <a:noFill/>
                        </a:ln>
                        <a:solidFill>
                          <a:schemeClr val="tx1"/>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u="none" strike="noStrike" cap="none" normalizeH="0" baseline="0" dirty="0" smtClean="0">
                          <a:ln>
                            <a:noFill/>
                          </a:ln>
                          <a:solidFill>
                            <a:srgbClr val="FF0000"/>
                          </a:solidFill>
                          <a:effectLst/>
                        </a:rPr>
                        <a:t>243</a:t>
                      </a:r>
                      <a:r>
                        <a:rPr kumimoji="1" lang="ja-JP" altLang="en-US" sz="2000" u="none" strike="noStrike" cap="none" normalizeH="0" baseline="0" dirty="0" smtClean="0">
                          <a:ln>
                            <a:noFill/>
                          </a:ln>
                          <a:solidFill>
                            <a:srgbClr val="FF0000"/>
                          </a:solidFill>
                          <a:effectLst/>
                        </a:rPr>
                        <a:t>日</a:t>
                      </a:r>
                      <a:r>
                        <a:rPr kumimoji="1" lang="en-US" altLang="ja-JP" sz="2000" u="none" strike="noStrike" cap="none" normalizeH="0" baseline="0" dirty="0" smtClean="0">
                          <a:ln>
                            <a:noFill/>
                          </a:ln>
                          <a:solidFill>
                            <a:srgbClr val="FF0000"/>
                          </a:solidFill>
                          <a:effectLst/>
                        </a:rPr>
                        <a:t>(1.8m/s)</a:t>
                      </a:r>
                      <a:endParaRPr kumimoji="1" lang="ja-JP" altLang="en-US" sz="2000" b="1" i="0" u="none" strike="noStrike" cap="none" normalizeH="0" baseline="0" dirty="0" smtClean="0">
                        <a:ln>
                          <a:noFill/>
                        </a:ln>
                        <a:solidFill>
                          <a:srgbClr val="FF0000"/>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u="none" strike="noStrike" cap="none" normalizeH="0" baseline="0" dirty="0" smtClean="0">
                          <a:ln>
                            <a:noFill/>
                          </a:ln>
                          <a:effectLst/>
                        </a:rPr>
                        <a:t>1</a:t>
                      </a:r>
                      <a:r>
                        <a:rPr kumimoji="1" lang="ja-JP" altLang="en-US" sz="2000" u="none" strike="noStrike" cap="none" normalizeH="0" baseline="0" dirty="0" smtClean="0">
                          <a:ln>
                            <a:noFill/>
                          </a:ln>
                          <a:effectLst/>
                        </a:rPr>
                        <a:t>日</a:t>
                      </a:r>
                      <a:r>
                        <a:rPr kumimoji="1" lang="en-US" altLang="ja-JP" sz="2000" u="none" strike="noStrike" cap="none" normalizeH="0" baseline="0" dirty="0" smtClean="0">
                          <a:ln>
                            <a:noFill/>
                          </a:ln>
                          <a:effectLst/>
                        </a:rPr>
                        <a:t>(460m/s)</a:t>
                      </a:r>
                      <a:endParaRPr kumimoji="1" lang="ja-JP" altLang="en-US" sz="2000" b="1" i="0" u="none" strike="noStrike" cap="none" normalizeH="0" baseline="0" dirty="0" smtClean="0">
                        <a:ln>
                          <a:noFill/>
                        </a:ln>
                        <a:solidFill>
                          <a:schemeClr val="tx1"/>
                        </a:solidFill>
                        <a:effectLst/>
                        <a:latin typeface="ＤＦＰ太丸ゴシック体" pitchFamily="16" charset="-128"/>
                        <a:ea typeface="ＤＦＰ太丸ゴシック体" pitchFamily="16" charset="-128"/>
                      </a:endParaRPr>
                    </a:p>
                  </a:txBody>
                  <a:tcPr horzOverflow="overflow"/>
                </a:tc>
                <a:extLst>
                  <a:ext uri="{0D108BD9-81ED-4DB2-BD59-A6C34878D82A}">
                    <a16:rowId xmlns:a16="http://schemas.microsoft.com/office/drawing/2014/main" val="10003"/>
                  </a:ext>
                </a:extLst>
              </a:tr>
              <a:tr h="474663">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u="none" strike="noStrike" cap="none" normalizeH="0" baseline="0" dirty="0" smtClean="0">
                          <a:ln>
                            <a:noFill/>
                          </a:ln>
                          <a:effectLst/>
                        </a:rPr>
                        <a:t>1</a:t>
                      </a:r>
                      <a:r>
                        <a:rPr kumimoji="1" lang="ja-JP" altLang="en-US" sz="2000" u="none" strike="noStrike" cap="none" normalizeH="0" baseline="0" dirty="0" smtClean="0">
                          <a:ln>
                            <a:noFill/>
                          </a:ln>
                          <a:effectLst/>
                        </a:rPr>
                        <a:t>太陽日</a:t>
                      </a:r>
                      <a:endParaRPr kumimoji="1" lang="ja-JP" altLang="en-US" sz="2000" b="1" i="0" u="none" strike="noStrike" cap="none" normalizeH="0" baseline="0" dirty="0" smtClean="0">
                        <a:ln>
                          <a:noFill/>
                        </a:ln>
                        <a:solidFill>
                          <a:schemeClr val="tx1"/>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u="none" strike="noStrike" cap="none" normalizeH="0" baseline="0" smtClean="0">
                          <a:ln>
                            <a:noFill/>
                          </a:ln>
                          <a:effectLst/>
                        </a:rPr>
                        <a:t>117</a:t>
                      </a:r>
                      <a:r>
                        <a:rPr kumimoji="1" lang="ja-JP" altLang="en-US" sz="2000" u="none" strike="noStrike" cap="none" normalizeH="0" baseline="0" smtClean="0">
                          <a:ln>
                            <a:noFill/>
                          </a:ln>
                          <a:effectLst/>
                        </a:rPr>
                        <a:t>日</a:t>
                      </a:r>
                      <a:endParaRPr kumimoji="1" lang="ja-JP" altLang="en-US" sz="2000" b="1" i="0" u="none" strike="noStrike" cap="none" normalizeH="0" baseline="0" smtClean="0">
                        <a:ln>
                          <a:noFill/>
                        </a:ln>
                        <a:solidFill>
                          <a:schemeClr val="tx1"/>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u="none" strike="noStrike" cap="none" normalizeH="0" baseline="0" smtClean="0">
                          <a:ln>
                            <a:noFill/>
                          </a:ln>
                          <a:effectLst/>
                        </a:rPr>
                        <a:t>1</a:t>
                      </a:r>
                      <a:r>
                        <a:rPr kumimoji="1" lang="ja-JP" altLang="en-US" sz="2000" u="none" strike="noStrike" cap="none" normalizeH="0" baseline="0" smtClean="0">
                          <a:ln>
                            <a:noFill/>
                          </a:ln>
                          <a:effectLst/>
                        </a:rPr>
                        <a:t>日</a:t>
                      </a:r>
                      <a:endParaRPr kumimoji="1" lang="ja-JP" altLang="en-US" sz="2000" b="1" i="0" u="none" strike="noStrike" cap="none" normalizeH="0" baseline="0" smtClean="0">
                        <a:ln>
                          <a:noFill/>
                        </a:ln>
                        <a:solidFill>
                          <a:schemeClr val="tx1"/>
                        </a:solidFill>
                        <a:effectLst/>
                        <a:latin typeface="ＤＦＰ太丸ゴシック体" pitchFamily="16" charset="-128"/>
                        <a:ea typeface="ＤＦＰ太丸ゴシック体" pitchFamily="16" charset="-128"/>
                      </a:endParaRPr>
                    </a:p>
                  </a:txBody>
                  <a:tcPr horzOverflow="overflow"/>
                </a:tc>
                <a:extLst>
                  <a:ext uri="{0D108BD9-81ED-4DB2-BD59-A6C34878D82A}">
                    <a16:rowId xmlns:a16="http://schemas.microsoft.com/office/drawing/2014/main" val="10004"/>
                  </a:ext>
                </a:extLst>
              </a:tr>
              <a:tr h="474663">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u="none" strike="noStrike" cap="none" normalizeH="0" baseline="0" smtClean="0">
                          <a:ln>
                            <a:noFill/>
                          </a:ln>
                          <a:effectLst/>
                        </a:rPr>
                        <a:t>大気組成</a:t>
                      </a:r>
                      <a:endParaRPr kumimoji="1" lang="ja-JP" altLang="en-US" sz="2000" b="1" i="0" u="none" strike="noStrike" cap="none" normalizeH="0" baseline="0" smtClean="0">
                        <a:ln>
                          <a:noFill/>
                        </a:ln>
                        <a:solidFill>
                          <a:schemeClr val="tx1"/>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u="none" strike="noStrike" cap="none" normalizeH="0" baseline="0" dirty="0" smtClean="0">
                          <a:ln>
                            <a:noFill/>
                          </a:ln>
                          <a:solidFill>
                            <a:srgbClr val="FF0000"/>
                          </a:solidFill>
                          <a:effectLst/>
                        </a:rPr>
                        <a:t>CO</a:t>
                      </a:r>
                      <a:r>
                        <a:rPr kumimoji="1" lang="en-US" altLang="ja-JP" sz="2000" u="none" strike="noStrike" cap="none" normalizeH="0" baseline="-25000" dirty="0" smtClean="0">
                          <a:ln>
                            <a:noFill/>
                          </a:ln>
                          <a:solidFill>
                            <a:srgbClr val="FF0000"/>
                          </a:solidFill>
                          <a:effectLst/>
                        </a:rPr>
                        <a:t>2</a:t>
                      </a:r>
                      <a:endParaRPr kumimoji="1" lang="en-US" altLang="ja-JP" sz="2000" b="1" i="0" u="none" strike="noStrike" cap="none" normalizeH="0" baseline="0" dirty="0" smtClean="0">
                        <a:ln>
                          <a:noFill/>
                        </a:ln>
                        <a:solidFill>
                          <a:srgbClr val="FF0000"/>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u="none" strike="noStrike" cap="none" normalizeH="0" baseline="0" smtClean="0">
                          <a:ln>
                            <a:noFill/>
                          </a:ln>
                          <a:effectLst/>
                        </a:rPr>
                        <a:t>N</a:t>
                      </a:r>
                      <a:r>
                        <a:rPr kumimoji="1" lang="en-US" altLang="ja-JP" sz="2000" u="none" strike="noStrike" cap="none" normalizeH="0" baseline="-25000" smtClean="0">
                          <a:ln>
                            <a:noFill/>
                          </a:ln>
                          <a:effectLst/>
                        </a:rPr>
                        <a:t>2</a:t>
                      </a:r>
                      <a:r>
                        <a:rPr kumimoji="1" lang="en-US" altLang="ja-JP" sz="2000" u="none" strike="noStrike" cap="none" normalizeH="0" baseline="0" smtClean="0">
                          <a:ln>
                            <a:noFill/>
                          </a:ln>
                          <a:effectLst/>
                        </a:rPr>
                        <a:t>, O</a:t>
                      </a:r>
                      <a:r>
                        <a:rPr kumimoji="1" lang="en-US" altLang="ja-JP" sz="2000" u="none" strike="noStrike" cap="none" normalizeH="0" baseline="-25000" smtClean="0">
                          <a:ln>
                            <a:noFill/>
                          </a:ln>
                          <a:effectLst/>
                        </a:rPr>
                        <a:t>2</a:t>
                      </a:r>
                      <a:endParaRPr kumimoji="1" lang="en-US" altLang="ja-JP" sz="2000" b="1" i="0" u="none" strike="noStrike" cap="none" normalizeH="0" baseline="0" smtClean="0">
                        <a:ln>
                          <a:noFill/>
                        </a:ln>
                        <a:solidFill>
                          <a:schemeClr val="tx1"/>
                        </a:solidFill>
                        <a:effectLst/>
                        <a:latin typeface="ＤＦＰ太丸ゴシック体" pitchFamily="16" charset="-128"/>
                        <a:ea typeface="ＤＦＰ太丸ゴシック体" pitchFamily="16" charset="-128"/>
                      </a:endParaRPr>
                    </a:p>
                  </a:txBody>
                  <a:tcPr horzOverflow="overflow"/>
                </a:tc>
                <a:extLst>
                  <a:ext uri="{0D108BD9-81ED-4DB2-BD59-A6C34878D82A}">
                    <a16:rowId xmlns:a16="http://schemas.microsoft.com/office/drawing/2014/main" val="10005"/>
                  </a:ext>
                </a:extLst>
              </a:tr>
              <a:tr h="473075">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u="none" strike="noStrike" cap="none" normalizeH="0" baseline="0" smtClean="0">
                          <a:ln>
                            <a:noFill/>
                          </a:ln>
                          <a:effectLst/>
                        </a:rPr>
                        <a:t>アルベド</a:t>
                      </a:r>
                      <a:endParaRPr kumimoji="1" lang="ja-JP" altLang="en-US" sz="2000" b="1" i="0" u="none" strike="noStrike" cap="none" normalizeH="0" baseline="0" smtClean="0">
                        <a:ln>
                          <a:noFill/>
                        </a:ln>
                        <a:solidFill>
                          <a:schemeClr val="tx1"/>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u="none" strike="noStrike" cap="none" normalizeH="0" baseline="0" smtClean="0">
                          <a:ln>
                            <a:noFill/>
                          </a:ln>
                          <a:effectLst/>
                        </a:rPr>
                        <a:t>0.78</a:t>
                      </a:r>
                      <a:endParaRPr kumimoji="1" lang="en-US" altLang="ja-JP" sz="2000" b="1" i="0" u="none" strike="noStrike" cap="none" normalizeH="0" baseline="0" smtClean="0">
                        <a:ln>
                          <a:noFill/>
                        </a:ln>
                        <a:solidFill>
                          <a:schemeClr val="tx1"/>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u="none" strike="noStrike" cap="none" normalizeH="0" baseline="0" smtClean="0">
                          <a:ln>
                            <a:noFill/>
                          </a:ln>
                          <a:effectLst/>
                        </a:rPr>
                        <a:t>0.3</a:t>
                      </a:r>
                      <a:endParaRPr kumimoji="1" lang="en-US" altLang="ja-JP" sz="2000" b="1" i="0" u="none" strike="noStrike" cap="none" normalizeH="0" baseline="0" smtClean="0">
                        <a:ln>
                          <a:noFill/>
                        </a:ln>
                        <a:solidFill>
                          <a:schemeClr val="tx1"/>
                        </a:solidFill>
                        <a:effectLst/>
                        <a:latin typeface="ＤＦＰ太丸ゴシック体" pitchFamily="16" charset="-128"/>
                        <a:ea typeface="ＤＦＰ太丸ゴシック体" pitchFamily="16" charset="-128"/>
                      </a:endParaRPr>
                    </a:p>
                  </a:txBody>
                  <a:tcPr horzOverflow="overflow"/>
                </a:tc>
                <a:extLst>
                  <a:ext uri="{0D108BD9-81ED-4DB2-BD59-A6C34878D82A}">
                    <a16:rowId xmlns:a16="http://schemas.microsoft.com/office/drawing/2014/main" val="10006"/>
                  </a:ext>
                </a:extLst>
              </a:tr>
              <a:tr h="527050">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u="none" strike="noStrike" cap="none" normalizeH="0" baseline="0" smtClean="0">
                          <a:ln>
                            <a:noFill/>
                          </a:ln>
                          <a:effectLst/>
                        </a:rPr>
                        <a:t>地表面気圧</a:t>
                      </a:r>
                      <a:endParaRPr kumimoji="1" lang="ja-JP" altLang="en-US" sz="2000" b="1" i="0" u="none" strike="noStrike" cap="none" normalizeH="0" baseline="0" smtClean="0">
                        <a:ln>
                          <a:noFill/>
                        </a:ln>
                        <a:solidFill>
                          <a:schemeClr val="tx1"/>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u="none" strike="noStrike" cap="none" normalizeH="0" baseline="0" dirty="0" smtClean="0">
                          <a:ln>
                            <a:noFill/>
                          </a:ln>
                          <a:solidFill>
                            <a:srgbClr val="FF0000"/>
                          </a:solidFill>
                          <a:effectLst/>
                        </a:rPr>
                        <a:t>92 bar</a:t>
                      </a:r>
                      <a:endParaRPr kumimoji="1" lang="en-US" altLang="ja-JP" sz="2000" b="1" i="0" u="none" strike="noStrike" cap="none" normalizeH="0" baseline="0" dirty="0" smtClean="0">
                        <a:ln>
                          <a:noFill/>
                        </a:ln>
                        <a:solidFill>
                          <a:srgbClr val="FF0000"/>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u="none" strike="noStrike" cap="none" normalizeH="0" baseline="0" dirty="0" smtClean="0">
                          <a:ln>
                            <a:noFill/>
                          </a:ln>
                          <a:effectLst/>
                        </a:rPr>
                        <a:t>1 bar</a:t>
                      </a:r>
                      <a:endParaRPr kumimoji="1" lang="en-US" altLang="ja-JP" sz="2000" b="1" i="0" u="none" strike="noStrike" cap="none" normalizeH="0" baseline="0" dirty="0" smtClean="0">
                        <a:ln>
                          <a:noFill/>
                        </a:ln>
                        <a:solidFill>
                          <a:schemeClr val="tx1"/>
                        </a:solidFill>
                        <a:effectLst/>
                        <a:latin typeface="ＤＦＰ太丸ゴシック体" pitchFamily="16" charset="-128"/>
                        <a:ea typeface="ＤＦＰ太丸ゴシック体" pitchFamily="16" charset="-128"/>
                      </a:endParaRPr>
                    </a:p>
                  </a:txBody>
                  <a:tcPr horzOverflow="overflow"/>
                </a:tc>
                <a:extLst>
                  <a:ext uri="{0D108BD9-81ED-4DB2-BD59-A6C34878D82A}">
                    <a16:rowId xmlns:a16="http://schemas.microsoft.com/office/drawing/2014/main" val="10007"/>
                  </a:ext>
                </a:extLst>
              </a:tr>
            </a:tbl>
          </a:graphicData>
        </a:graphic>
      </p:graphicFrame>
      <p:sp>
        <p:nvSpPr>
          <p:cNvPr id="12329" name="Text Box 42"/>
          <p:cNvSpPr txBox="1">
            <a:spLocks noChangeArrowheads="1"/>
          </p:cNvSpPr>
          <p:nvPr/>
        </p:nvSpPr>
        <p:spPr bwMode="auto">
          <a:xfrm>
            <a:off x="251520" y="2420888"/>
            <a:ext cx="1368152" cy="307777"/>
          </a:xfrm>
          <a:prstGeom prst="rect">
            <a:avLst/>
          </a:prstGeom>
          <a:noFill/>
          <a:ln>
            <a:noFill/>
          </a:ln>
          <a:extLst/>
        </p:spPr>
        <p:txBody>
          <a:bodyPr wrap="square">
            <a:spAutoFit/>
          </a:bodyPr>
          <a:lstStyle>
            <a:lvl1pPr eaLnBrk="0" hangingPunct="0">
              <a:defRPr kumimoji="1" sz="2400" b="1">
                <a:solidFill>
                  <a:srgbClr val="CC3300"/>
                </a:solidFill>
                <a:latin typeface="Times New Roman" panose="02020603050405020304" pitchFamily="18" charset="0"/>
                <a:ea typeface="ＭＳ Ｐゴシック" panose="020B0600070205080204" pitchFamily="50" charset="-128"/>
              </a:defRPr>
            </a:lvl1pPr>
            <a:lvl2pPr marL="742950" indent="-285750" eaLnBrk="0" hangingPunct="0">
              <a:defRPr kumimoji="1" sz="2400" b="1">
                <a:solidFill>
                  <a:srgbClr val="CC3300"/>
                </a:solidFill>
                <a:latin typeface="Times New Roman" panose="02020603050405020304" pitchFamily="18" charset="0"/>
                <a:ea typeface="ＭＳ Ｐゴシック" panose="020B0600070205080204" pitchFamily="50" charset="-128"/>
              </a:defRPr>
            </a:lvl2pPr>
            <a:lvl3pPr marL="11430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3pPr>
            <a:lvl4pPr marL="16002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4pPr>
            <a:lvl5pPr marL="20574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smtClean="0">
                <a:ln>
                  <a:noFill/>
                </a:ln>
                <a:solidFill>
                  <a:srgbClr val="000000"/>
                </a:solidFill>
                <a:effectLst/>
                <a:uLnTx/>
                <a:uFillTx/>
                <a:latin typeface="ＤＦＰ太丸ゴシック体" pitchFamily="16" charset="-128"/>
                <a:ea typeface="ＤＦＰ太丸ゴシック体" pitchFamily="16" charset="-128"/>
                <a:cs typeface="+mn-cs"/>
              </a:rPr>
              <a:t>紫外線観測</a:t>
            </a:r>
            <a:endParaRPr kumimoji="1" lang="ja-JP" altLang="en-US" sz="1400" b="0" i="0" u="none" strike="noStrike" kern="1200" cap="none" spc="0" normalizeH="0" baseline="0" noProof="0" dirty="0" smtClean="0">
              <a:ln>
                <a:noFill/>
              </a:ln>
              <a:solidFill>
                <a:srgbClr val="000000"/>
              </a:solidFill>
              <a:effectLst/>
              <a:uLnTx/>
              <a:uFillTx/>
              <a:latin typeface="ＤＦＰ太丸ゴシック体" pitchFamily="16" charset="-128"/>
              <a:ea typeface="ＤＦＰ太丸ゴシック体" pitchFamily="16" charset="-128"/>
              <a:cs typeface="+mn-cs"/>
            </a:endParaRPr>
          </a:p>
        </p:txBody>
      </p:sp>
      <p:pic>
        <p:nvPicPr>
          <p:cNvPr id="12330" name="Picture 42" descr="venearth002"/>
          <p:cNvPicPr>
            <a:picLocks noChangeAspect="1" noChangeArrowheads="1"/>
          </p:cNvPicPr>
          <p:nvPr/>
        </p:nvPicPr>
        <p:blipFill rotWithShape="1">
          <a:blip r:embed="rId4">
            <a:extLst>
              <a:ext uri="{28A0092B-C50C-407E-A947-70E740481C1C}">
                <a14:useLocalDpi xmlns:a14="http://schemas.microsoft.com/office/drawing/2010/main" val="0"/>
              </a:ext>
            </a:extLst>
          </a:blip>
          <a:srcRect l="4131" r="4985" b="4176"/>
          <a:stretch/>
        </p:blipFill>
        <p:spPr bwMode="auto">
          <a:xfrm>
            <a:off x="3203847" y="1128911"/>
            <a:ext cx="1584177" cy="1652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1" name="Picture 43" descr="venearth003"/>
          <p:cNvPicPr>
            <a:picLocks noChangeAspect="1" noChangeArrowheads="1"/>
          </p:cNvPicPr>
          <p:nvPr/>
        </p:nvPicPr>
        <p:blipFill rotWithShape="1">
          <a:blip r:embed="rId5">
            <a:extLst>
              <a:ext uri="{28A0092B-C50C-407E-A947-70E740481C1C}">
                <a14:useLocalDpi xmlns:a14="http://schemas.microsoft.com/office/drawing/2010/main" val="0"/>
              </a:ext>
            </a:extLst>
          </a:blip>
          <a:srcRect l="6573" r="3335"/>
          <a:stretch/>
        </p:blipFill>
        <p:spPr bwMode="auto">
          <a:xfrm>
            <a:off x="1547663" y="1143000"/>
            <a:ext cx="1656185"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正方形/長方形 3"/>
          <p:cNvSpPr/>
          <p:nvPr/>
        </p:nvSpPr>
        <p:spPr>
          <a:xfrm>
            <a:off x="5262030" y="4581128"/>
            <a:ext cx="3486434" cy="1015663"/>
          </a:xfrm>
          <a:prstGeom prst="rect">
            <a:avLst/>
          </a:prstGeom>
          <a:ln>
            <a:solidFill>
              <a:srgbClr val="FF0000"/>
            </a:solidFill>
          </a:ln>
        </p:spPr>
        <p:txBody>
          <a:bodyPr wrap="square">
            <a:spAutoFit/>
          </a:bodyPr>
          <a:lstStyle/>
          <a:p>
            <a:pPr marL="342900" marR="0" lvl="0" indent="-342900" algn="l" defTabSz="914400" rtl="0" eaLnBrk="1" fontAlgn="auto" latinLnBrk="0" hangingPunct="1">
              <a:lnSpc>
                <a:spcPct val="100000"/>
              </a:lnSpc>
              <a:spcBef>
                <a:spcPts val="0"/>
              </a:spcBef>
              <a:spcAft>
                <a:spcPts val="0"/>
              </a:spcAft>
              <a:buClr>
                <a:srgbClr val="FF0000"/>
              </a:buClr>
              <a:buSzPct val="100000"/>
              <a:buFont typeface="Wingdings" panose="05000000000000000000" pitchFamily="2" charset="2"/>
              <a:buChar char="ü"/>
              <a:tabLst/>
              <a:defRPr/>
            </a:pPr>
            <a:r>
              <a:rPr kumimoji="1" lang="ja-JP" altLang="en-US" sz="2000" b="1" i="0" u="none" strike="noStrike" kern="1200" cap="none" spc="0" normalizeH="0" baseline="0" noProof="0" dirty="0" smtClean="0">
                <a:ln>
                  <a:noFill/>
                </a:ln>
                <a:solidFill>
                  <a:srgbClr val="FF0000"/>
                </a:solidFill>
                <a:effectLst/>
                <a:uLnTx/>
                <a:uFillTx/>
                <a:latin typeface="ＭＳ Ｐゴシック"/>
                <a:ea typeface="ＭＳ Ｐゴシック"/>
                <a:cs typeface="+mn-cs"/>
              </a:rPr>
              <a:t>自転が</a:t>
            </a:r>
            <a:r>
              <a:rPr kumimoji="1" lang="ja-JP" altLang="en-US" sz="2000" b="1" i="0" u="none" strike="noStrike" kern="1200" cap="none" spc="0" normalizeH="0" baseline="0" noProof="0" dirty="0">
                <a:ln>
                  <a:noFill/>
                </a:ln>
                <a:solidFill>
                  <a:srgbClr val="FF0000"/>
                </a:solidFill>
                <a:effectLst/>
                <a:uLnTx/>
                <a:uFillTx/>
                <a:latin typeface="ＭＳ Ｐゴシック"/>
                <a:ea typeface="ＭＳ Ｐゴシック"/>
                <a:cs typeface="+mn-cs"/>
              </a:rPr>
              <a:t>極めて</a:t>
            </a:r>
            <a:r>
              <a:rPr kumimoji="1" lang="ja-JP" altLang="en-US" sz="2000" b="1" i="0" u="none" strike="noStrike" kern="1200" cap="none" spc="0" normalizeH="0" baseline="0" noProof="0" dirty="0" smtClean="0">
                <a:ln>
                  <a:noFill/>
                </a:ln>
                <a:solidFill>
                  <a:srgbClr val="FF0000"/>
                </a:solidFill>
                <a:effectLst/>
                <a:uLnTx/>
                <a:uFillTx/>
                <a:latin typeface="ＭＳ Ｐゴシック"/>
                <a:ea typeface="ＭＳ Ｐゴシック"/>
                <a:cs typeface="+mn-cs"/>
              </a:rPr>
              <a:t>遅い</a:t>
            </a:r>
            <a:endParaRPr kumimoji="1" lang="en-US" altLang="ja-JP" sz="2000" b="1" i="0" u="none" strike="noStrike" kern="1200" cap="none" spc="0" normalizeH="0" baseline="0" noProof="0" dirty="0">
              <a:ln>
                <a:noFill/>
              </a:ln>
              <a:solidFill>
                <a:srgbClr val="FF0000"/>
              </a:solidFill>
              <a:effectLst/>
              <a:uLnTx/>
              <a:uFillTx/>
              <a:latin typeface="ＭＳ Ｐゴシック"/>
              <a:ea typeface="ＭＳ Ｐゴシック"/>
              <a:cs typeface="+mn-cs"/>
            </a:endParaRPr>
          </a:p>
          <a:p>
            <a:pPr marL="342900" marR="0" lvl="0" indent="-342900" algn="l" defTabSz="914400" rtl="0" eaLnBrk="1" fontAlgn="auto" latinLnBrk="0" hangingPunct="1">
              <a:lnSpc>
                <a:spcPct val="100000"/>
              </a:lnSpc>
              <a:spcBef>
                <a:spcPts val="0"/>
              </a:spcBef>
              <a:spcAft>
                <a:spcPts val="0"/>
              </a:spcAft>
              <a:buClr>
                <a:srgbClr val="FF0000"/>
              </a:buClr>
              <a:buSzPct val="100000"/>
              <a:buFont typeface="Wingdings" panose="05000000000000000000" pitchFamily="2" charset="2"/>
              <a:buChar char="ü"/>
              <a:tabLst/>
              <a:defRPr/>
            </a:pPr>
            <a:r>
              <a:rPr kumimoji="1" lang="en-US" altLang="ja-JP" sz="2000" b="1" i="0" u="none" strike="noStrike" kern="1200" cap="none" spc="0" normalizeH="0" baseline="0" noProof="0" dirty="0" smtClean="0">
                <a:ln>
                  <a:noFill/>
                </a:ln>
                <a:solidFill>
                  <a:srgbClr val="FF0000"/>
                </a:solidFill>
                <a:effectLst/>
                <a:uLnTx/>
                <a:uFillTx/>
                <a:latin typeface="ＭＳ Ｐゴシック"/>
                <a:ea typeface="ＭＳ Ｐゴシック"/>
                <a:cs typeface="+mn-cs"/>
              </a:rPr>
              <a:t>CO</a:t>
            </a:r>
            <a:r>
              <a:rPr kumimoji="1" lang="en-US" altLang="ja-JP" sz="1400" b="1" i="0" u="none" strike="noStrike" kern="1200" cap="none" spc="0" normalizeH="0" baseline="0" noProof="0" dirty="0" smtClean="0">
                <a:ln>
                  <a:noFill/>
                </a:ln>
                <a:solidFill>
                  <a:srgbClr val="FF0000"/>
                </a:solidFill>
                <a:effectLst/>
                <a:uLnTx/>
                <a:uFillTx/>
                <a:latin typeface="ＭＳ Ｐゴシック"/>
                <a:ea typeface="ＭＳ Ｐゴシック"/>
                <a:cs typeface="+mn-cs"/>
              </a:rPr>
              <a:t>2</a:t>
            </a:r>
            <a:r>
              <a:rPr kumimoji="1" lang="ja-JP" altLang="en-US" sz="2000" b="1" i="0" u="none" strike="noStrike" kern="1200" cap="none" spc="0" normalizeH="0" baseline="0" noProof="0" dirty="0">
                <a:ln>
                  <a:noFill/>
                </a:ln>
                <a:solidFill>
                  <a:srgbClr val="FF0000"/>
                </a:solidFill>
                <a:effectLst/>
                <a:uLnTx/>
                <a:uFillTx/>
                <a:latin typeface="ＭＳ Ｐゴシック"/>
                <a:ea typeface="ＭＳ Ｐゴシック"/>
                <a:cs typeface="+mn-cs"/>
              </a:rPr>
              <a:t>の濃密な</a:t>
            </a:r>
            <a:r>
              <a:rPr kumimoji="1" lang="ja-JP" altLang="en-US" sz="2000" b="1" i="0" u="none" strike="noStrike" kern="1200" cap="none" spc="0" normalizeH="0" baseline="0" noProof="0" dirty="0" smtClean="0">
                <a:ln>
                  <a:noFill/>
                </a:ln>
                <a:solidFill>
                  <a:srgbClr val="FF0000"/>
                </a:solidFill>
                <a:effectLst/>
                <a:uLnTx/>
                <a:uFillTx/>
                <a:latin typeface="ＭＳ Ｐゴシック"/>
                <a:ea typeface="ＭＳ Ｐゴシック"/>
                <a:cs typeface="+mn-cs"/>
              </a:rPr>
              <a:t>大気</a:t>
            </a:r>
            <a:endParaRPr kumimoji="1" lang="en-US" altLang="ja-JP" sz="2000" b="1" i="0" u="none" strike="noStrike" kern="1200" cap="none" spc="0" normalizeH="0" baseline="0" noProof="0" dirty="0">
              <a:ln>
                <a:noFill/>
              </a:ln>
              <a:solidFill>
                <a:srgbClr val="FF0000"/>
              </a:solidFill>
              <a:effectLst/>
              <a:uLnTx/>
              <a:uFillTx/>
              <a:latin typeface="ＭＳ Ｐゴシック"/>
              <a:ea typeface="ＭＳ Ｐゴシック"/>
              <a:cs typeface="+mn-cs"/>
            </a:endParaRPr>
          </a:p>
          <a:p>
            <a:pPr marL="342900" marR="0" lvl="0" indent="-342900" algn="l" defTabSz="914400" rtl="0" eaLnBrk="1" fontAlgn="auto" latinLnBrk="0" hangingPunct="1">
              <a:lnSpc>
                <a:spcPct val="100000"/>
              </a:lnSpc>
              <a:spcBef>
                <a:spcPts val="0"/>
              </a:spcBef>
              <a:spcAft>
                <a:spcPts val="0"/>
              </a:spcAft>
              <a:buClr>
                <a:srgbClr val="FF0000"/>
              </a:buClr>
              <a:buSzPct val="100000"/>
              <a:buFont typeface="Wingdings" panose="05000000000000000000" pitchFamily="2" charset="2"/>
              <a:buChar char="ü"/>
              <a:tabLst/>
              <a:defRPr/>
            </a:pPr>
            <a:r>
              <a:rPr kumimoji="1" lang="ja-JP" altLang="en-US" sz="2000" b="1" i="0" u="none" strike="noStrike" kern="1200" cap="none" spc="0" normalizeH="0" baseline="0" noProof="0" dirty="0" smtClean="0">
                <a:ln>
                  <a:noFill/>
                </a:ln>
                <a:solidFill>
                  <a:srgbClr val="FF0000"/>
                </a:solidFill>
                <a:effectLst/>
                <a:uLnTx/>
                <a:uFillTx/>
                <a:latin typeface="ＭＳ Ｐゴシック"/>
                <a:ea typeface="ＭＳ Ｐゴシック"/>
                <a:cs typeface="+mn-cs"/>
              </a:rPr>
              <a:t>厚い雲層</a:t>
            </a:r>
            <a:r>
              <a:rPr kumimoji="1" lang="en-US" altLang="ja-JP" sz="2000" b="1" i="0" u="none" strike="noStrike" kern="1200" cap="none" spc="0" normalizeH="0" baseline="0" noProof="0" dirty="0" smtClean="0">
                <a:ln>
                  <a:noFill/>
                </a:ln>
                <a:solidFill>
                  <a:srgbClr val="FF0000"/>
                </a:solidFill>
                <a:effectLst/>
                <a:uLnTx/>
                <a:uFillTx/>
                <a:latin typeface="ＭＳ Ｐゴシック"/>
                <a:ea typeface="ＭＳ Ｐゴシック"/>
                <a:cs typeface="+mn-cs"/>
              </a:rPr>
              <a:t>(</a:t>
            </a:r>
            <a:r>
              <a:rPr kumimoji="1" lang="en-US" altLang="ja-JP" sz="2000" b="1" i="0" u="none" strike="noStrike" kern="1200" cap="none" spc="0" normalizeH="0" baseline="0" noProof="0" dirty="0">
                <a:ln>
                  <a:noFill/>
                </a:ln>
                <a:solidFill>
                  <a:srgbClr val="FF0000"/>
                </a:solidFill>
                <a:effectLst/>
                <a:uLnTx/>
                <a:uFillTx/>
                <a:latin typeface="ＭＳ Ｐゴシック"/>
                <a:ea typeface="ＭＳ Ｐゴシック"/>
                <a:cs typeface="+mn-cs"/>
              </a:rPr>
              <a:t>45</a:t>
            </a:r>
            <a:r>
              <a:rPr kumimoji="1" lang="ja-JP" altLang="en-US" sz="2000" b="1" i="0" u="none" strike="noStrike" kern="1200" cap="none" spc="0" normalizeH="0" baseline="0" noProof="0" dirty="0">
                <a:ln>
                  <a:noFill/>
                </a:ln>
                <a:solidFill>
                  <a:srgbClr val="FF0000"/>
                </a:solidFill>
                <a:effectLst/>
                <a:uLnTx/>
                <a:uFillTx/>
                <a:latin typeface="ＭＳ Ｐゴシック"/>
                <a:ea typeface="ＭＳ Ｐゴシック"/>
                <a:cs typeface="+mn-cs"/>
              </a:rPr>
              <a:t>～</a:t>
            </a:r>
            <a:r>
              <a:rPr kumimoji="1" lang="en-US" altLang="ja-JP" sz="2000" b="1" i="0" u="none" strike="noStrike" kern="1200" cap="none" spc="0" normalizeH="0" baseline="0" noProof="0" dirty="0">
                <a:ln>
                  <a:noFill/>
                </a:ln>
                <a:solidFill>
                  <a:srgbClr val="FF0000"/>
                </a:solidFill>
                <a:effectLst/>
                <a:uLnTx/>
                <a:uFillTx/>
                <a:latin typeface="ＭＳ Ｐゴシック"/>
                <a:ea typeface="ＭＳ Ｐゴシック"/>
                <a:cs typeface="+mn-cs"/>
              </a:rPr>
              <a:t>70km</a:t>
            </a:r>
            <a:r>
              <a:rPr kumimoji="1" lang="en-US" altLang="ja-JP" sz="2000" b="1" i="0" u="none" strike="noStrike" kern="1200" cap="none" spc="0" normalizeH="0" baseline="0" noProof="0" dirty="0" smtClean="0">
                <a:ln>
                  <a:noFill/>
                </a:ln>
                <a:solidFill>
                  <a:srgbClr val="FF0000"/>
                </a:solidFill>
                <a:effectLst/>
                <a:uLnTx/>
                <a:uFillTx/>
                <a:latin typeface="ＭＳ Ｐゴシック"/>
                <a:ea typeface="ＭＳ Ｐゴシック"/>
                <a:cs typeface="+mn-cs"/>
              </a:rPr>
              <a:t>)</a:t>
            </a:r>
            <a:endParaRPr kumimoji="1" lang="ja-JP" altLang="en-US" sz="2000" b="1" i="0" u="none" strike="noStrike" kern="1200" cap="none" spc="0" normalizeH="0" baseline="0" noProof="0" dirty="0">
              <a:ln>
                <a:noFill/>
              </a:ln>
              <a:solidFill>
                <a:srgbClr val="FF0000"/>
              </a:solidFill>
              <a:effectLst/>
              <a:uLnTx/>
              <a:uFillTx/>
              <a:latin typeface="ＭＳ Ｐゴシック"/>
              <a:ea typeface="ＭＳ Ｐゴシック"/>
              <a:cs typeface="+mn-cs"/>
            </a:endParaRPr>
          </a:p>
        </p:txBody>
      </p:sp>
    </p:spTree>
    <p:extLst>
      <p:ext uri="{BB962C8B-B14F-4D97-AF65-F5344CB8AC3E}">
        <p14:creationId xmlns:p14="http://schemas.microsoft.com/office/powerpoint/2010/main" val="2398838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2"/>
          <p:cNvGraphicFramePr>
            <a:graphicFrameLocks noChangeAspect="1"/>
          </p:cNvGraphicFramePr>
          <p:nvPr>
            <p:extLst/>
          </p:nvPr>
        </p:nvGraphicFramePr>
        <p:xfrm>
          <a:off x="7175559" y="4804521"/>
          <a:ext cx="1809524" cy="1780953"/>
        </p:xfrm>
        <a:graphic>
          <a:graphicData uri="http://schemas.openxmlformats.org/presentationml/2006/ole">
            <mc:AlternateContent xmlns:mc="http://schemas.openxmlformats.org/markup-compatibility/2006">
              <mc:Choice xmlns:v="urn:schemas-microsoft-com:vml" Requires="v">
                <p:oleObj spid="_x0000_s13480" name="Photo Editor Photo" r:id="rId4" imgW="3619048" imgH="3561905" progId="">
                  <p:embed/>
                </p:oleObj>
              </mc:Choice>
              <mc:Fallback>
                <p:oleObj name="Photo Editor Photo" r:id="rId4" imgW="3619048" imgH="3561905" progId="">
                  <p:embed/>
                  <p:pic>
                    <p:nvPicPr>
                      <p:cNvPr id="14" name="Object 2"/>
                      <p:cNvPicPr>
                        <a:picLocks noChangeAspect="1" noChangeArrowheads="1"/>
                      </p:cNvPicPr>
                      <p:nvPr/>
                    </p:nvPicPr>
                    <p:blipFill>
                      <a:blip r:embed="rId5">
                        <a:clrChange>
                          <a:clrFrom>
                            <a:srgbClr val="FFFFFF"/>
                          </a:clrFrom>
                          <a:clrTo>
                            <a:srgbClr val="FFFFFF">
                              <a:alpha val="0"/>
                            </a:srgbClr>
                          </a:clrTo>
                        </a:clrChange>
                        <a:lum bright="46000" contrast="-30000"/>
                        <a:extLst>
                          <a:ext uri="{28A0092B-C50C-407E-A947-70E740481C1C}">
                            <a14:useLocalDpi xmlns:a14="http://schemas.microsoft.com/office/drawing/2010/main" val="0"/>
                          </a:ext>
                        </a:extLst>
                      </a:blip>
                      <a:srcRect/>
                      <a:stretch>
                        <a:fillRect/>
                      </a:stretch>
                    </p:blipFill>
                    <p:spPr bwMode="auto">
                      <a:xfrm>
                        <a:off x="7175559" y="4804521"/>
                        <a:ext cx="1809524" cy="1780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5"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41564" y="5102977"/>
            <a:ext cx="1060450"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descr="PIA0154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44645" y="4792446"/>
            <a:ext cx="1198147" cy="174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 name="Object 3"/>
          <p:cNvGraphicFramePr>
            <a:graphicFrameLocks noChangeAspect="1"/>
          </p:cNvGraphicFramePr>
          <p:nvPr>
            <p:extLst/>
          </p:nvPr>
        </p:nvGraphicFramePr>
        <p:xfrm>
          <a:off x="4011722" y="4773689"/>
          <a:ext cx="1633289" cy="1719026"/>
        </p:xfrm>
        <a:graphic>
          <a:graphicData uri="http://schemas.openxmlformats.org/presentationml/2006/ole">
            <mc:AlternateContent xmlns:mc="http://schemas.openxmlformats.org/markup-compatibility/2006">
              <mc:Choice xmlns:v="urn:schemas-microsoft-com:vml" Requires="v">
                <p:oleObj spid="_x0000_s13481" name="ビットマップ イメージ" r:id="rId8" imgW="3629532" imgH="3820058" progId="PBrush">
                  <p:embed/>
                </p:oleObj>
              </mc:Choice>
              <mc:Fallback>
                <p:oleObj name="ビットマップ イメージ" r:id="rId8" imgW="3629532" imgH="3820058" progId="PBrush">
                  <p:embed/>
                  <p:pic>
                    <p:nvPicPr>
                      <p:cNvPr id="17" name="Object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11722" y="4773689"/>
                        <a:ext cx="1633289" cy="171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Rectangle 73"/>
          <p:cNvSpPr>
            <a:spLocks noChangeArrowheads="1"/>
          </p:cNvSpPr>
          <p:nvPr/>
        </p:nvSpPr>
        <p:spPr bwMode="auto">
          <a:xfrm rot="5400000">
            <a:off x="158403" y="20747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solidFill>
                <a:prstClr val="black"/>
              </a:solidFill>
            </a:endParaRPr>
          </a:p>
        </p:txBody>
      </p:sp>
      <p:pic>
        <p:nvPicPr>
          <p:cNvPr id="1096" name="Picture 72" descr="figure"/>
          <p:cNvPicPr>
            <a:picLocks noChangeAspect="1" noChangeArrowheads="1"/>
          </p:cNvPicPr>
          <p:nvPr/>
        </p:nvPicPr>
        <p:blipFill rotWithShape="1">
          <a:blip r:embed="rId10">
            <a:extLst>
              <a:ext uri="{28A0092B-C50C-407E-A947-70E740481C1C}">
                <a14:useLocalDpi xmlns:a14="http://schemas.microsoft.com/office/drawing/2010/main" val="0"/>
              </a:ext>
            </a:extLst>
          </a:blip>
          <a:srcRect l="10510" t="16177" r="58374" b="60451"/>
          <a:stretch/>
        </p:blipFill>
        <p:spPr bwMode="auto">
          <a:xfrm rot="5400000">
            <a:off x="104123" y="4453785"/>
            <a:ext cx="2412902" cy="241290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2"/>
          <p:cNvSpPr>
            <a:spLocks noGrp="1" noChangeArrowheads="1"/>
          </p:cNvSpPr>
          <p:nvPr>
            <p:ph type="title"/>
          </p:nvPr>
        </p:nvSpPr>
        <p:spPr>
          <a:xfrm>
            <a:off x="683130" y="56225"/>
            <a:ext cx="7886700" cy="1325563"/>
          </a:xfrm>
        </p:spPr>
        <p:txBody>
          <a:bodyPr/>
          <a:lstStyle/>
          <a:p>
            <a:pPr lvl="0" eaLnBrk="1" hangingPunct="1">
              <a:spcBef>
                <a:spcPct val="20000"/>
              </a:spcBef>
              <a:defRPr/>
            </a:pPr>
            <a:r>
              <a:rPr lang="en-US" altLang="ja-JP" sz="3600" b="1" dirty="0" smtClean="0">
                <a:latin typeface="Times New Roman" pitchFamily="18" charset="0"/>
                <a:cs typeface="Times New Roman" pitchFamily="18" charset="0"/>
              </a:rPr>
              <a:t>AFES-Planets</a:t>
            </a:r>
            <a:r>
              <a:rPr lang="ja-JP" altLang="en-US" sz="3600" b="1" dirty="0" smtClean="0">
                <a:latin typeface="Times New Roman" pitchFamily="18" charset="0"/>
                <a:cs typeface="Times New Roman" pitchFamily="18" charset="0"/>
              </a:rPr>
              <a:t> </a:t>
            </a:r>
            <a:r>
              <a:rPr lang="en-US" altLang="ja-JP" sz="3600" b="1" dirty="0" smtClean="0">
                <a:latin typeface="Times New Roman" pitchFamily="18" charset="0"/>
                <a:cs typeface="Times New Roman" pitchFamily="18" charset="0"/>
              </a:rPr>
              <a:t>project (Since 2004)</a:t>
            </a:r>
            <a:endParaRPr lang="ja-JP" altLang="en-US" sz="4000" b="1" dirty="0" smtClean="0">
              <a:latin typeface="Times New Roman" pitchFamily="18" charset="0"/>
              <a:cs typeface="Times New Roman" pitchFamily="18" charset="0"/>
            </a:endParaRPr>
          </a:p>
        </p:txBody>
      </p:sp>
      <p:sp>
        <p:nvSpPr>
          <p:cNvPr id="18" name="Rectangle 3"/>
          <p:cNvSpPr txBox="1">
            <a:spLocks noChangeArrowheads="1"/>
          </p:cNvSpPr>
          <p:nvPr/>
        </p:nvSpPr>
        <p:spPr bwMode="auto">
          <a:xfrm>
            <a:off x="324256" y="1196752"/>
            <a:ext cx="8604448" cy="31300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SzPct val="85000"/>
              <a:buBlip>
                <a:blip r:embed="rId11"/>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0000"/>
              <a:buFont typeface="Wingdings" pitchFamily="2" charset="2"/>
              <a:buChar char="l"/>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65000"/>
              <a:buFont typeface="Wingdings" pitchFamily="2" charset="2"/>
              <a:buChar char="l"/>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1"/>
              </a:buClr>
              <a:buSzPct val="60000"/>
              <a:buFont typeface="Wingdings" pitchFamily="2" charset="2"/>
              <a:buChar char="l"/>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accent2"/>
              </a:buClr>
              <a:buSzPct val="60000"/>
              <a:buFont typeface="Wingdings" pitchFamily="2" charset="2"/>
              <a:buChar char="l"/>
              <a:defRPr kumimoji="1" sz="2000">
                <a:solidFill>
                  <a:schemeClr val="tx1"/>
                </a:solidFill>
                <a:latin typeface="+mn-lt"/>
                <a:ea typeface="+mn-ea"/>
              </a:defRPr>
            </a:lvl5pPr>
            <a:lvl6pPr marL="2514600" indent="-228600" algn="l" rtl="0" fontAlgn="base">
              <a:spcBef>
                <a:spcPct val="20000"/>
              </a:spcBef>
              <a:spcAft>
                <a:spcPct val="0"/>
              </a:spcAft>
              <a:buClr>
                <a:schemeClr val="accent2"/>
              </a:buClr>
              <a:buSzPct val="60000"/>
              <a:buFont typeface="Wingdings" pitchFamily="2" charset="2"/>
              <a:buChar char="l"/>
              <a:defRPr kumimoji="1" sz="2000">
                <a:solidFill>
                  <a:schemeClr val="tx1"/>
                </a:solidFill>
                <a:latin typeface="+mn-lt"/>
                <a:ea typeface="+mn-ea"/>
              </a:defRPr>
            </a:lvl6pPr>
            <a:lvl7pPr marL="2971800" indent="-228600" algn="l" rtl="0" fontAlgn="base">
              <a:spcBef>
                <a:spcPct val="20000"/>
              </a:spcBef>
              <a:spcAft>
                <a:spcPct val="0"/>
              </a:spcAft>
              <a:buClr>
                <a:schemeClr val="accent2"/>
              </a:buClr>
              <a:buSzPct val="60000"/>
              <a:buFont typeface="Wingdings" pitchFamily="2" charset="2"/>
              <a:buChar char="l"/>
              <a:defRPr kumimoji="1" sz="2000">
                <a:solidFill>
                  <a:schemeClr val="tx1"/>
                </a:solidFill>
                <a:latin typeface="+mn-lt"/>
                <a:ea typeface="+mn-ea"/>
              </a:defRPr>
            </a:lvl7pPr>
            <a:lvl8pPr marL="3429000" indent="-228600" algn="l" rtl="0" fontAlgn="base">
              <a:spcBef>
                <a:spcPct val="20000"/>
              </a:spcBef>
              <a:spcAft>
                <a:spcPct val="0"/>
              </a:spcAft>
              <a:buClr>
                <a:schemeClr val="accent2"/>
              </a:buClr>
              <a:buSzPct val="60000"/>
              <a:buFont typeface="Wingdings" pitchFamily="2" charset="2"/>
              <a:buChar char="l"/>
              <a:defRPr kumimoji="1" sz="2000">
                <a:solidFill>
                  <a:schemeClr val="tx1"/>
                </a:solidFill>
                <a:latin typeface="+mn-lt"/>
                <a:ea typeface="+mn-ea"/>
              </a:defRPr>
            </a:lvl8pPr>
            <a:lvl9pPr marL="3886200" indent="-228600" algn="l" rtl="0" fontAlgn="base">
              <a:spcBef>
                <a:spcPct val="20000"/>
              </a:spcBef>
              <a:spcAft>
                <a:spcPct val="0"/>
              </a:spcAft>
              <a:buClr>
                <a:schemeClr val="accent2"/>
              </a:buClr>
              <a:buSzPct val="60000"/>
              <a:buFont typeface="Wingdings" pitchFamily="2" charset="2"/>
              <a:buChar char="l"/>
              <a:defRPr kumimoji="1" sz="2000">
                <a:solidFill>
                  <a:schemeClr val="tx1"/>
                </a:solidFill>
                <a:latin typeface="+mn-lt"/>
                <a:ea typeface="+mn-ea"/>
              </a:defRPr>
            </a:lvl9pPr>
          </a:lstStyle>
          <a:p>
            <a:pPr eaLnBrk="1" hangingPunct="1">
              <a:defRPr/>
            </a:pPr>
            <a:r>
              <a:rPr lang="en-US" altLang="ja-JP" sz="1600" kern="0" dirty="0" smtClean="0">
                <a:solidFill>
                  <a:prstClr val="black"/>
                </a:solidFill>
                <a:latin typeface="游ゴシック" panose="020B0400000000000000" pitchFamily="50" charset="-128"/>
                <a:cs typeface="Times New Roman" pitchFamily="18" charset="0"/>
              </a:rPr>
              <a:t>GFD </a:t>
            </a:r>
            <a:r>
              <a:rPr lang="en-US" altLang="ja-JP" sz="1600" kern="0" dirty="0" err="1" smtClean="0">
                <a:solidFill>
                  <a:prstClr val="black"/>
                </a:solidFill>
                <a:latin typeface="游ゴシック" panose="020B0400000000000000" pitchFamily="50" charset="-128"/>
                <a:cs typeface="Times New Roman" pitchFamily="18" charset="0"/>
              </a:rPr>
              <a:t>Dennou</a:t>
            </a:r>
            <a:r>
              <a:rPr lang="en-US" altLang="ja-JP" sz="1600" kern="0" dirty="0" smtClean="0">
                <a:solidFill>
                  <a:prstClr val="black"/>
                </a:solidFill>
                <a:latin typeface="游ゴシック" panose="020B0400000000000000" pitchFamily="50" charset="-128"/>
                <a:cs typeface="Times New Roman" pitchFamily="18" charset="0"/>
              </a:rPr>
              <a:t> Club model </a:t>
            </a:r>
            <a:r>
              <a:rPr lang="en-US" altLang="ja-JP" sz="1600" kern="0" dirty="0" err="1" smtClean="0">
                <a:solidFill>
                  <a:prstClr val="black"/>
                </a:solidFill>
                <a:latin typeface="游ゴシック" panose="020B0400000000000000" pitchFamily="50" charset="-128"/>
                <a:cs typeface="Times New Roman" pitchFamily="18" charset="0"/>
              </a:rPr>
              <a:t>projetct</a:t>
            </a:r>
            <a:endParaRPr lang="en-US" altLang="ja-JP" sz="1600" kern="0" dirty="0" smtClean="0">
              <a:solidFill>
                <a:prstClr val="black"/>
              </a:solidFill>
              <a:latin typeface="游ゴシック" panose="020B0400000000000000" pitchFamily="50" charset="-128"/>
              <a:cs typeface="Times New Roman" pitchFamily="18" charset="0"/>
            </a:endParaRPr>
          </a:p>
          <a:p>
            <a:pPr lvl="1" eaLnBrk="1" hangingPunct="1">
              <a:buClr>
                <a:srgbClr val="44546A"/>
              </a:buClr>
              <a:buFont typeface="Wingdings" pitchFamily="2" charset="2"/>
              <a:buChar char="ü"/>
              <a:defRPr/>
            </a:pPr>
            <a:r>
              <a:rPr lang="en-US" altLang="ja-JP" sz="1400" kern="0" dirty="0" smtClean="0">
                <a:solidFill>
                  <a:prstClr val="black"/>
                </a:solidFill>
                <a:latin typeface="游ゴシック" panose="020B0400000000000000" pitchFamily="50" charset="-128"/>
                <a:cs typeface="Times New Roman" pitchFamily="18" charset="0"/>
              </a:rPr>
              <a:t>To construct a variety of numerical models from simple GFD models to sophisticated realistic GCMs under a common coding style and Fortran libraries. </a:t>
            </a:r>
          </a:p>
          <a:p>
            <a:pPr eaLnBrk="1" hangingPunct="1">
              <a:defRPr/>
            </a:pPr>
            <a:r>
              <a:rPr lang="en-US" altLang="ja-JP" sz="1600" kern="0" dirty="0" smtClean="0">
                <a:solidFill>
                  <a:srgbClr val="FF0000"/>
                </a:solidFill>
                <a:latin typeface="游ゴシック" panose="020B0400000000000000" pitchFamily="50" charset="-128"/>
                <a:cs typeface="Times New Roman" pitchFamily="18" charset="0"/>
              </a:rPr>
              <a:t>AFES</a:t>
            </a:r>
            <a:r>
              <a:rPr lang="en-US" altLang="ja-JP" sz="1600" kern="0" dirty="0" smtClean="0">
                <a:solidFill>
                  <a:prstClr val="black"/>
                </a:solidFill>
                <a:latin typeface="游ゴシック" panose="020B0400000000000000" pitchFamily="50" charset="-128"/>
                <a:cs typeface="Times New Roman" pitchFamily="18" charset="0"/>
              </a:rPr>
              <a:t>=Atmospheric GCM for the Earth’s atmosphere runnable on the Earth Simulator</a:t>
            </a:r>
          </a:p>
          <a:p>
            <a:pPr lvl="1" eaLnBrk="1" hangingPunct="1">
              <a:buClr>
                <a:srgbClr val="44546A"/>
              </a:buClr>
              <a:buFont typeface="Wingdings" pitchFamily="2" charset="2"/>
              <a:buChar char="ü"/>
              <a:defRPr/>
            </a:pPr>
            <a:r>
              <a:rPr lang="en-US" altLang="ja-JP" sz="1400" kern="0" dirty="0" err="1" smtClean="0">
                <a:solidFill>
                  <a:prstClr val="black"/>
                </a:solidFill>
                <a:latin typeface="游ゴシック" panose="020B0400000000000000" pitchFamily="50" charset="-128"/>
                <a:cs typeface="Times New Roman" pitchFamily="18" charset="0"/>
              </a:rPr>
              <a:t>Ohfuchi</a:t>
            </a:r>
            <a:r>
              <a:rPr lang="en-US" altLang="ja-JP" sz="1400" kern="0" dirty="0" smtClean="0">
                <a:solidFill>
                  <a:prstClr val="black"/>
                </a:solidFill>
                <a:latin typeface="游ゴシック" panose="020B0400000000000000" pitchFamily="50" charset="-128"/>
                <a:cs typeface="Times New Roman" pitchFamily="18" charset="0"/>
              </a:rPr>
              <a:t> et al 2004</a:t>
            </a:r>
          </a:p>
          <a:p>
            <a:pPr lvl="1" eaLnBrk="1" hangingPunct="1">
              <a:buClr>
                <a:srgbClr val="44546A"/>
              </a:buClr>
              <a:buFont typeface="Wingdings" pitchFamily="2" charset="2"/>
              <a:buChar char="ü"/>
              <a:defRPr/>
            </a:pPr>
            <a:r>
              <a:rPr lang="en-US" altLang="ja-JP" sz="1400" kern="0" dirty="0" smtClean="0">
                <a:solidFill>
                  <a:prstClr val="black"/>
                </a:solidFill>
                <a:latin typeface="游ゴシック" panose="020B0400000000000000" pitchFamily="50" charset="-128"/>
                <a:cs typeface="Times New Roman" pitchFamily="18" charset="0"/>
              </a:rPr>
              <a:t>An atmospheric GCM based on the model developed at U. Tokyo and tuned for the Earth Simulator </a:t>
            </a:r>
            <a:endParaRPr lang="en-US" altLang="ja-JP" sz="1400" kern="0" dirty="0">
              <a:solidFill>
                <a:prstClr val="black"/>
              </a:solidFill>
              <a:latin typeface="游ゴシック" panose="020B0400000000000000" pitchFamily="50" charset="-128"/>
              <a:cs typeface="Times New Roman" pitchFamily="18" charset="0"/>
            </a:endParaRPr>
          </a:p>
          <a:p>
            <a:pPr marL="1200150" lvl="2" indent="-342900">
              <a:spcBef>
                <a:spcPct val="0"/>
              </a:spcBef>
              <a:buClr>
                <a:srgbClr val="0563C1"/>
              </a:buClr>
              <a:buFontTx/>
              <a:buChar char="•"/>
              <a:defRPr/>
            </a:pPr>
            <a:r>
              <a:rPr lang="en-US" altLang="ja-JP" sz="1200" kern="0" dirty="0" smtClean="0">
                <a:solidFill>
                  <a:prstClr val="black"/>
                </a:solidFill>
                <a:latin typeface="游ゴシック" panose="020B0400000000000000" pitchFamily="50" charset="-128"/>
                <a:cs typeface="Times New Roman" pitchFamily="18" charset="0"/>
              </a:rPr>
              <a:t>Hydrostatic approximation</a:t>
            </a:r>
          </a:p>
          <a:p>
            <a:pPr marL="1200150" lvl="2" indent="-342900">
              <a:spcBef>
                <a:spcPct val="0"/>
              </a:spcBef>
              <a:buClr>
                <a:srgbClr val="0563C1"/>
              </a:buClr>
              <a:buFontTx/>
              <a:buChar char="•"/>
              <a:defRPr/>
            </a:pPr>
            <a:r>
              <a:rPr lang="en-US" altLang="ja-JP" sz="1200" kern="0" dirty="0" smtClean="0">
                <a:solidFill>
                  <a:prstClr val="black"/>
                </a:solidFill>
                <a:latin typeface="游ゴシック" panose="020B0400000000000000" pitchFamily="50" charset="-128"/>
                <a:cs typeface="Times New Roman" pitchFamily="18" charset="0"/>
              </a:rPr>
              <a:t>Spectral transformation method</a:t>
            </a:r>
          </a:p>
          <a:p>
            <a:pPr marL="1200150" lvl="2" indent="-342900">
              <a:spcBef>
                <a:spcPct val="0"/>
              </a:spcBef>
              <a:buClr>
                <a:srgbClr val="0563C1"/>
              </a:buClr>
              <a:buFontTx/>
              <a:buChar char="•"/>
              <a:defRPr/>
            </a:pPr>
            <a:r>
              <a:rPr lang="en-US" altLang="ja-JP" sz="1200" kern="0" dirty="0" smtClean="0">
                <a:solidFill>
                  <a:prstClr val="black"/>
                </a:solidFill>
                <a:latin typeface="游ゴシック" panose="020B0400000000000000" pitchFamily="50" charset="-128"/>
                <a:cs typeface="Times New Roman" pitchFamily="18" charset="0"/>
              </a:rPr>
              <a:t>High speed large scale calculation </a:t>
            </a:r>
          </a:p>
          <a:p>
            <a:pPr eaLnBrk="1" hangingPunct="1">
              <a:defRPr/>
            </a:pPr>
            <a:r>
              <a:rPr lang="en-US" altLang="ja-JP" sz="1600" kern="0" dirty="0" smtClean="0">
                <a:solidFill>
                  <a:srgbClr val="FF0000"/>
                </a:solidFill>
                <a:latin typeface="游ゴシック" panose="020B0400000000000000" pitchFamily="50" charset="-128"/>
                <a:cs typeface="Times New Roman" pitchFamily="18" charset="0"/>
              </a:rPr>
              <a:t>AFES-Venus</a:t>
            </a:r>
            <a:r>
              <a:rPr lang="en-US" altLang="ja-JP" sz="1600" kern="0" dirty="0" smtClean="0">
                <a:solidFill>
                  <a:prstClr val="black"/>
                </a:solidFill>
                <a:latin typeface="游ゴシック" panose="020B0400000000000000" pitchFamily="50" charset="-128"/>
                <a:cs typeface="Times New Roman" pitchFamily="18" charset="0"/>
              </a:rPr>
              <a:t> as AFES-Planets project</a:t>
            </a:r>
          </a:p>
          <a:p>
            <a:pPr lvl="1" eaLnBrk="1" hangingPunct="1">
              <a:buClr>
                <a:srgbClr val="44546A"/>
              </a:buClr>
              <a:buFont typeface="Wingdings" pitchFamily="2" charset="2"/>
              <a:buChar char="ü"/>
              <a:defRPr/>
            </a:pPr>
            <a:r>
              <a:rPr lang="en-US" altLang="ja-JP" sz="1400" kern="0" dirty="0" smtClean="0">
                <a:solidFill>
                  <a:prstClr val="black"/>
                </a:solidFill>
                <a:latin typeface="游ゴシック" panose="020B0400000000000000" pitchFamily="50" charset="-128"/>
                <a:cs typeface="Times New Roman" pitchFamily="18" charset="0"/>
              </a:rPr>
              <a:t>Construct a variety of  GCMs in the same manner as those of GFD </a:t>
            </a:r>
            <a:r>
              <a:rPr lang="en-US" altLang="ja-JP" sz="1400" kern="0" dirty="0" err="1" smtClean="0">
                <a:solidFill>
                  <a:prstClr val="black"/>
                </a:solidFill>
                <a:latin typeface="游ゴシック" panose="020B0400000000000000" pitchFamily="50" charset="-128"/>
                <a:cs typeface="Times New Roman" pitchFamily="18" charset="0"/>
              </a:rPr>
              <a:t>Dennou</a:t>
            </a:r>
            <a:r>
              <a:rPr lang="en-US" altLang="ja-JP" sz="1400" kern="0" dirty="0" smtClean="0">
                <a:solidFill>
                  <a:prstClr val="black"/>
                </a:solidFill>
                <a:latin typeface="游ゴシック" panose="020B0400000000000000" pitchFamily="50" charset="-128"/>
                <a:cs typeface="Times New Roman" pitchFamily="18" charset="0"/>
              </a:rPr>
              <a:t> Club but with the dynamical core of AFES, a GCM for the Earth’s atmosphere.  </a:t>
            </a:r>
            <a:endParaRPr lang="en-US" altLang="ja-JP" sz="1400" kern="0" dirty="0">
              <a:solidFill>
                <a:prstClr val="black"/>
              </a:solidFill>
              <a:latin typeface="游ゴシック" panose="020B0400000000000000" pitchFamily="50" charset="-128"/>
              <a:cs typeface="Times New Roman" pitchFamily="18" charset="0"/>
            </a:endParaRPr>
          </a:p>
          <a:p>
            <a:pPr lvl="1" eaLnBrk="1" hangingPunct="1">
              <a:buClr>
                <a:srgbClr val="44546A"/>
              </a:buClr>
              <a:buFont typeface="Wingdings" pitchFamily="2" charset="2"/>
              <a:buChar char="ü"/>
              <a:defRPr/>
            </a:pPr>
            <a:r>
              <a:rPr lang="en-US" altLang="ja-JP" sz="1400" kern="0" dirty="0" smtClean="0">
                <a:solidFill>
                  <a:prstClr val="black"/>
                </a:solidFill>
                <a:latin typeface="游ゴシック" panose="020B0400000000000000" pitchFamily="50" charset="-128"/>
                <a:cs typeface="Times New Roman" pitchFamily="18" charset="0"/>
              </a:rPr>
              <a:t>To understand the varieties of global circulations of planetary atmospheres such as Mars, Venus, Jupiter, exoplanets or virtual planets with some artificial setups like an aqua-planet.</a:t>
            </a:r>
            <a:endParaRPr lang="en-US" altLang="ja-JP" sz="1400" kern="0" dirty="0">
              <a:solidFill>
                <a:prstClr val="black"/>
              </a:solidFill>
              <a:latin typeface="游ゴシック" panose="020B0400000000000000" pitchFamily="50" charset="-128"/>
            </a:endParaRPr>
          </a:p>
        </p:txBody>
      </p:sp>
      <p:pic>
        <p:nvPicPr>
          <p:cNvPr id="10" name="Picture 2" descr="https://www.gfd-dennou.org/html/htmltool/test/logo-mym/GFD-banner-05.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58993" y="1099848"/>
            <a:ext cx="1198488" cy="312426"/>
          </a:xfrm>
          <a:prstGeom prst="rect">
            <a:avLst/>
          </a:prstGeom>
          <a:noFill/>
          <a:extLst>
            <a:ext uri="{909E8E84-426E-40DD-AFC4-6F175D3DCCD1}">
              <a14:hiddenFill xmlns:a14="http://schemas.microsoft.com/office/drawing/2010/main">
                <a:solidFill>
                  <a:srgbClr val="FFFFFF"/>
                </a:solidFill>
              </a14:hiddenFill>
            </a:ext>
          </a:extLst>
        </p:spPr>
      </p:pic>
      <p:pic>
        <p:nvPicPr>
          <p:cNvPr id="11" name="図 1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57970" y="2761764"/>
            <a:ext cx="1000534" cy="1000534"/>
          </a:xfrm>
          <a:prstGeom prst="rect">
            <a:avLst/>
          </a:prstGeom>
        </p:spPr>
      </p:pic>
      <p:sp>
        <p:nvSpPr>
          <p:cNvPr id="13" name="正方形/長方形 12"/>
          <p:cNvSpPr/>
          <p:nvPr/>
        </p:nvSpPr>
        <p:spPr>
          <a:xfrm>
            <a:off x="2129135" y="5396785"/>
            <a:ext cx="5472608" cy="523220"/>
          </a:xfrm>
          <a:prstGeom prst="rect">
            <a:avLst/>
          </a:prstGeom>
          <a:solidFill>
            <a:schemeClr val="bg1"/>
          </a:solidFill>
          <a:ln>
            <a:solidFill>
              <a:srgbClr val="FF0000"/>
            </a:solidFill>
          </a:ln>
        </p:spPr>
        <p:txBody>
          <a:bodyPr wrap="square">
            <a:spAutoFit/>
          </a:bodyPr>
          <a:lstStyle/>
          <a:p>
            <a:pPr algn="ctr">
              <a:buClr>
                <a:srgbClr val="FF0000"/>
              </a:buClr>
              <a:buSzPct val="100000"/>
            </a:pPr>
            <a:r>
              <a:rPr lang="ja-JP" altLang="en-US" sz="2800" b="1" dirty="0" smtClean="0">
                <a:solidFill>
                  <a:srgbClr val="FF0000"/>
                </a:solidFill>
                <a:latin typeface="ＭＳ Ｐゴシック" panose="020B0600070205080204" pitchFamily="50" charset="-128"/>
                <a:ea typeface="ＭＳ Ｐゴシック" panose="020B0600070205080204" pitchFamily="50" charset="-128"/>
              </a:rPr>
              <a:t>要日本語化、スライドありますか？</a:t>
            </a:r>
            <a:endParaRPr lang="ja-JP" altLang="en-US" sz="2800" b="1" dirty="0">
              <a:solidFill>
                <a:srgbClr val="FF0000"/>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212324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idx="1"/>
          </p:nvPr>
        </p:nvSpPr>
        <p:spPr>
          <a:xfrm>
            <a:off x="360040" y="1196752"/>
            <a:ext cx="8172400" cy="3816424"/>
          </a:xfrm>
        </p:spPr>
        <p:txBody>
          <a:bodyPr>
            <a:normAutofit/>
          </a:bodyPr>
          <a:lstStyle/>
          <a:p>
            <a:r>
              <a:rPr lang="ja-JP" altLang="en-US" b="1" dirty="0">
                <a:solidFill>
                  <a:srgbClr val="FFFFFF"/>
                </a:solidFill>
                <a:effectLst>
                  <a:outerShdw blurRad="38100" dist="38100" dir="2700000" algn="tl">
                    <a:srgbClr val="000000">
                      <a:alpha val="43137"/>
                    </a:srgbClr>
                  </a:outerShdw>
                </a:effectLst>
                <a:latin typeface="Times New Roman" pitchFamily="18" charset="0"/>
                <a:ea typeface="ＭＳ Ｐゴシック" charset="-128"/>
              </a:rPr>
              <a:t>地球型惑星</a:t>
            </a:r>
            <a:r>
              <a:rPr lang="ja-JP" altLang="en-US" b="1" dirty="0" smtClean="0">
                <a:solidFill>
                  <a:srgbClr val="FFFFFF"/>
                </a:solidFill>
                <a:effectLst>
                  <a:outerShdw blurRad="38100" dist="38100" dir="2700000" algn="tl">
                    <a:srgbClr val="000000">
                      <a:alpha val="43137"/>
                    </a:srgbClr>
                  </a:outerShdw>
                </a:effectLst>
                <a:latin typeface="Times New Roman" pitchFamily="18" charset="0"/>
                <a:ea typeface="ＭＳ Ｐゴシック" charset="-128"/>
              </a:rPr>
              <a:t>大気</a:t>
            </a:r>
            <a:r>
              <a:rPr lang="en-US" altLang="ja-JP" b="1" dirty="0" smtClean="0">
                <a:solidFill>
                  <a:srgbClr val="FFFFFF"/>
                </a:solidFill>
                <a:effectLst>
                  <a:outerShdw blurRad="38100" dist="38100" dir="2700000" algn="tl">
                    <a:srgbClr val="000000">
                      <a:alpha val="43137"/>
                    </a:srgbClr>
                  </a:outerShdw>
                </a:effectLst>
                <a:latin typeface="Times New Roman" pitchFamily="18" charset="0"/>
                <a:ea typeface="ＭＳ Ｐゴシック" charset="-128"/>
              </a:rPr>
              <a:t>*AFES</a:t>
            </a:r>
            <a:r>
              <a:rPr lang="ja-JP" altLang="en-US" b="1" dirty="0" smtClean="0">
                <a:solidFill>
                  <a:srgbClr val="FFFFFF"/>
                </a:solidFill>
                <a:effectLst>
                  <a:outerShdw blurRad="38100" dist="38100" dir="2700000" algn="tl">
                    <a:srgbClr val="000000">
                      <a:alpha val="43137"/>
                    </a:srgbClr>
                  </a:outerShdw>
                </a:effectLst>
                <a:latin typeface="Times New Roman" pitchFamily="18" charset="0"/>
                <a:ea typeface="ＭＳ Ｐゴシック" charset="-128"/>
              </a:rPr>
              <a:t>プロジェクト（</a:t>
            </a:r>
            <a:r>
              <a:rPr lang="en-US" altLang="ja-JP" b="1" dirty="0" smtClean="0">
                <a:solidFill>
                  <a:srgbClr val="FFFFFF"/>
                </a:solidFill>
                <a:effectLst>
                  <a:outerShdw blurRad="38100" dist="38100" dir="2700000" algn="tl">
                    <a:srgbClr val="000000">
                      <a:alpha val="43137"/>
                    </a:srgbClr>
                  </a:outerShdw>
                </a:effectLst>
                <a:latin typeface="Times New Roman" pitchFamily="18" charset="0"/>
                <a:ea typeface="ＭＳ Ｐゴシック" charset="-128"/>
              </a:rPr>
              <a:t>2006?-</a:t>
            </a:r>
            <a:r>
              <a:rPr lang="ja-JP" altLang="en-US" b="1" dirty="0" smtClean="0">
                <a:solidFill>
                  <a:srgbClr val="FFFFFF"/>
                </a:solidFill>
                <a:effectLst>
                  <a:outerShdw blurRad="38100" dist="38100" dir="2700000" algn="tl">
                    <a:srgbClr val="000000">
                      <a:alpha val="43137"/>
                    </a:srgbClr>
                  </a:outerShdw>
                </a:effectLst>
                <a:latin typeface="Times New Roman" pitchFamily="18" charset="0"/>
                <a:ea typeface="ＭＳ Ｐゴシック" charset="-128"/>
              </a:rPr>
              <a:t>）</a:t>
            </a:r>
            <a:endParaRPr lang="ja-JP" altLang="en-US" b="1" dirty="0">
              <a:solidFill>
                <a:srgbClr val="FFFFFF"/>
              </a:solidFill>
              <a:effectLst>
                <a:outerShdw blurRad="38100" dist="38100" dir="2700000" algn="tl">
                  <a:srgbClr val="000000">
                    <a:alpha val="43137"/>
                  </a:srgbClr>
                </a:outerShdw>
              </a:effectLst>
              <a:latin typeface="Times New Roman" pitchFamily="18" charset="0"/>
              <a:ea typeface="ＭＳ Ｐゴシック" charset="-128"/>
            </a:endParaRPr>
          </a:p>
          <a:p>
            <a:pPr marL="1257300" lvl="2" indent="-342900">
              <a:buSzPct val="85000"/>
              <a:buFont typeface="Wingdings" pitchFamily="2" charset="2"/>
              <a:buChar char="ü"/>
            </a:pPr>
            <a:endParaRPr lang="en-US" altLang="ja-JP" sz="1800" dirty="0" smtClean="0">
              <a:solidFill>
                <a:srgbClr val="FFFFFF"/>
              </a:solidFill>
              <a:effectLst>
                <a:outerShdw blurRad="38100" dist="38100" dir="2700000" algn="tl">
                  <a:srgbClr val="000000">
                    <a:alpha val="43137"/>
                  </a:srgbClr>
                </a:outerShdw>
              </a:effectLst>
              <a:latin typeface="Times New Roman" pitchFamily="18" charset="0"/>
              <a:ea typeface="ＭＳ Ｐゴシック" charset="-128"/>
            </a:endParaRPr>
          </a:p>
          <a:p>
            <a:pPr marL="1257300" lvl="2" indent="-342900">
              <a:buSzPct val="85000"/>
              <a:buFont typeface="Wingdings" pitchFamily="2" charset="2"/>
              <a:buChar char="ü"/>
            </a:pPr>
            <a:r>
              <a:rPr lang="ja-JP" altLang="en-US" dirty="0" smtClean="0">
                <a:effectLst>
                  <a:outerShdw blurRad="38100" dist="38100" dir="2700000" algn="tl">
                    <a:srgbClr val="000000">
                      <a:alpha val="43137"/>
                    </a:srgbClr>
                  </a:outerShdw>
                </a:effectLst>
                <a:latin typeface="Times New Roman" pitchFamily="18" charset="0"/>
                <a:cs typeface="Times New Roman" pitchFamily="18" charset="0"/>
              </a:rPr>
              <a:t>共通の力学コア</a:t>
            </a:r>
            <a:r>
              <a:rPr lang="en-US" altLang="ja-JP" dirty="0" smtClean="0">
                <a:effectLst>
                  <a:outerShdw blurRad="38100" dist="38100" dir="2700000" algn="tl">
                    <a:srgbClr val="000000">
                      <a:alpha val="43137"/>
                    </a:srgbClr>
                  </a:outerShdw>
                </a:effectLst>
                <a:latin typeface="Times New Roman" pitchFamily="18" charset="0"/>
                <a:cs typeface="Times New Roman" pitchFamily="18" charset="0"/>
              </a:rPr>
              <a:t>(AFES)</a:t>
            </a:r>
            <a:r>
              <a:rPr lang="ja-JP" altLang="en-US" dirty="0" smtClean="0">
                <a:effectLst>
                  <a:outerShdw blurRad="38100" dist="38100" dir="2700000" algn="tl">
                    <a:srgbClr val="000000">
                      <a:alpha val="43137"/>
                    </a:srgbClr>
                  </a:outerShdw>
                </a:effectLst>
                <a:latin typeface="Times New Roman" pitchFamily="18" charset="0"/>
                <a:cs typeface="Times New Roman" pitchFamily="18" charset="0"/>
              </a:rPr>
              <a:t>を用いて多様な惑星大気の差異・類似性の理解</a:t>
            </a:r>
            <a:r>
              <a:rPr lang="ja-JP" altLang="en-US" dirty="0">
                <a:effectLst>
                  <a:outerShdw blurRad="38100" dist="38100" dir="2700000" algn="tl">
                    <a:srgbClr val="000000">
                      <a:alpha val="43137"/>
                    </a:srgbClr>
                  </a:outerShdw>
                </a:effectLst>
                <a:latin typeface="Times New Roman" pitchFamily="18" charset="0"/>
                <a:cs typeface="Times New Roman" pitchFamily="18" charset="0"/>
              </a:rPr>
              <a:t>を</a:t>
            </a:r>
            <a:r>
              <a:rPr lang="ja-JP" altLang="en-US" dirty="0" smtClean="0">
                <a:effectLst>
                  <a:outerShdw blurRad="38100" dist="38100" dir="2700000" algn="tl">
                    <a:srgbClr val="000000">
                      <a:alpha val="43137"/>
                    </a:srgbClr>
                  </a:outerShdw>
                </a:effectLst>
                <a:latin typeface="Times New Roman" pitchFamily="18" charset="0"/>
                <a:cs typeface="Times New Roman" pitchFamily="18" charset="0"/>
              </a:rPr>
              <a:t>目標とする。</a:t>
            </a:r>
            <a:endParaRPr lang="en-US" altLang="ja-JP" dirty="0" smtClean="0">
              <a:effectLst>
                <a:outerShdw blurRad="38100" dist="38100" dir="2700000" algn="tl">
                  <a:srgbClr val="000000">
                    <a:alpha val="43137"/>
                  </a:srgbClr>
                </a:outerShdw>
              </a:effectLst>
              <a:latin typeface="Times New Roman" pitchFamily="18" charset="0"/>
              <a:cs typeface="Times New Roman" pitchFamily="18" charset="0"/>
            </a:endParaRPr>
          </a:p>
          <a:p>
            <a:pPr lvl="2" eaLnBrk="1" hangingPunct="1">
              <a:buFont typeface="Wingdings" pitchFamily="2" charset="2"/>
              <a:buChar char="ü"/>
              <a:defRPr/>
            </a:pPr>
            <a:r>
              <a:rPr lang="ja-JP" altLang="en-US" dirty="0" smtClean="0">
                <a:effectLst>
                  <a:outerShdw blurRad="38100" dist="38100" dir="2700000" algn="tl">
                    <a:srgbClr val="000000">
                      <a:alpha val="43137"/>
                    </a:srgbClr>
                  </a:outerShdw>
                </a:effectLst>
                <a:latin typeface="Times New Roman" pitchFamily="18" charset="0"/>
                <a:cs typeface="Times New Roman" pitchFamily="18" charset="0"/>
              </a:rPr>
              <a:t>火星、金星、水惑星</a:t>
            </a:r>
            <a:r>
              <a:rPr lang="en-US" altLang="ja-JP" dirty="0" smtClean="0">
                <a:effectLst>
                  <a:outerShdw blurRad="38100" dist="38100" dir="2700000" algn="tl">
                    <a:srgbClr val="000000">
                      <a:alpha val="43137"/>
                    </a:srgbClr>
                  </a:outerShdw>
                </a:effectLst>
                <a:latin typeface="Times New Roman" pitchFamily="18" charset="0"/>
                <a:cs typeface="Times New Roman" pitchFamily="18" charset="0"/>
              </a:rPr>
              <a:t>...</a:t>
            </a:r>
          </a:p>
          <a:p>
            <a:pPr lvl="3" eaLnBrk="1" hangingPunct="1">
              <a:buFont typeface="Arial" panose="020B0604020202020204" pitchFamily="34" charset="0"/>
              <a:buChar char="•"/>
              <a:defRPr/>
            </a:pPr>
            <a:r>
              <a:rPr lang="ja-JP" altLang="en-US" dirty="0">
                <a:effectLst>
                  <a:outerShdw blurRad="38100" dist="38100" dir="2700000" algn="tl">
                    <a:srgbClr val="000000">
                      <a:alpha val="43137"/>
                    </a:srgbClr>
                  </a:outerShdw>
                </a:effectLst>
              </a:rPr>
              <a:t>地球</a:t>
            </a:r>
            <a:r>
              <a:rPr lang="ja-JP" altLang="en-US" dirty="0" smtClean="0">
                <a:effectLst>
                  <a:outerShdw blurRad="38100" dist="38100" dir="2700000" algn="tl">
                    <a:srgbClr val="000000">
                      <a:alpha val="43137"/>
                    </a:srgbClr>
                  </a:outerShdw>
                </a:effectLst>
              </a:rPr>
              <a:t>の理解にも繋がる。</a:t>
            </a:r>
            <a:endParaRPr lang="en-US" altLang="ja-JP" dirty="0" smtClean="0">
              <a:effectLst>
                <a:outerShdw blurRad="38100" dist="38100" dir="2700000" algn="tl">
                  <a:srgbClr val="000000">
                    <a:alpha val="43137"/>
                  </a:srgbClr>
                </a:outerShdw>
              </a:effectLst>
            </a:endParaRPr>
          </a:p>
          <a:p>
            <a:pPr lvl="3" eaLnBrk="1" hangingPunct="1">
              <a:buFont typeface="Arial" panose="020B0604020202020204" pitchFamily="34" charset="0"/>
              <a:buChar char="•"/>
              <a:defRPr/>
            </a:pPr>
            <a:r>
              <a:rPr lang="ja-JP" altLang="en-US" dirty="0">
                <a:effectLst>
                  <a:outerShdw blurRad="38100" dist="38100" dir="2700000" algn="tl">
                    <a:srgbClr val="000000">
                      <a:alpha val="43137"/>
                    </a:srgbClr>
                  </a:outerShdw>
                </a:effectLst>
              </a:rPr>
              <a:t>今後</a:t>
            </a:r>
            <a:r>
              <a:rPr lang="ja-JP" altLang="en-US" dirty="0" smtClean="0">
                <a:effectLst>
                  <a:outerShdw blurRad="38100" dist="38100" dir="2700000" algn="tl">
                    <a:srgbClr val="000000">
                      <a:alpha val="43137"/>
                    </a:srgbClr>
                  </a:outerShdw>
                </a:effectLst>
              </a:rPr>
              <a:t>の探査にも貢献する。</a:t>
            </a:r>
            <a:endParaRPr lang="en-US" altLang="ja-JP" dirty="0">
              <a:effectLst>
                <a:outerShdw blurRad="38100" dist="38100" dir="2700000" algn="tl">
                  <a:srgbClr val="000000">
                    <a:alpha val="43137"/>
                  </a:srgbClr>
                </a:outerShdw>
              </a:effectLst>
            </a:endParaRPr>
          </a:p>
        </p:txBody>
      </p:sp>
      <p:sp>
        <p:nvSpPr>
          <p:cNvPr id="9" name="Rectangle 3"/>
          <p:cNvSpPr txBox="1">
            <a:spLocks noChangeArrowheads="1"/>
          </p:cNvSpPr>
          <p:nvPr/>
        </p:nvSpPr>
        <p:spPr bwMode="auto">
          <a:xfrm>
            <a:off x="142875" y="188640"/>
            <a:ext cx="8605589" cy="7694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fontAlgn="base">
              <a:spcBef>
                <a:spcPct val="0"/>
              </a:spcBef>
              <a:spcAft>
                <a:spcPct val="0"/>
              </a:spcAft>
              <a:defRPr/>
            </a:pPr>
            <a:r>
              <a:rPr lang="ja-JP" altLang="en-US" sz="4400" b="1" kern="0" dirty="0" smtClean="0">
                <a:solidFill>
                  <a:srgbClr val="FFFF00"/>
                </a:solidFill>
                <a:effectLst>
                  <a:outerShdw blurRad="38100" dist="38100" dir="2700000" algn="tl">
                    <a:srgbClr val="000000"/>
                  </a:outerShdw>
                </a:effectLst>
                <a:latin typeface="Times New Roman" pitchFamily="18" charset="0"/>
                <a:cs typeface="Times New Roman" pitchFamily="18" charset="0"/>
              </a:rPr>
              <a:t>プロジェクトの目的を紹介　</a:t>
            </a:r>
            <a:endParaRPr lang="ja-JP" altLang="en-US" sz="3200" b="1" kern="0" dirty="0">
              <a:solidFill>
                <a:srgbClr val="FFFF00"/>
              </a:solidFill>
              <a:effectLst>
                <a:outerShdw blurRad="38100" dist="38100" dir="2700000" algn="tl">
                  <a:srgbClr val="000000"/>
                </a:outerShdw>
              </a:effectLst>
              <a:latin typeface="Times New Roman" pitchFamily="18" charset="0"/>
              <a:cs typeface="Times New Roman" pitchFamily="18" charset="0"/>
            </a:endParaRPr>
          </a:p>
        </p:txBody>
      </p:sp>
      <p:graphicFrame>
        <p:nvGraphicFramePr>
          <p:cNvPr id="14" name="Object 2"/>
          <p:cNvGraphicFramePr>
            <a:graphicFrameLocks noChangeAspect="1"/>
          </p:cNvGraphicFramePr>
          <p:nvPr>
            <p:extLst/>
          </p:nvPr>
        </p:nvGraphicFramePr>
        <p:xfrm>
          <a:off x="7157931" y="4348942"/>
          <a:ext cx="1809524" cy="1780953"/>
        </p:xfrm>
        <a:graphic>
          <a:graphicData uri="http://schemas.openxmlformats.org/presentationml/2006/ole">
            <mc:AlternateContent xmlns:mc="http://schemas.openxmlformats.org/markup-compatibility/2006">
              <mc:Choice xmlns:v="urn:schemas-microsoft-com:vml" Requires="v">
                <p:oleObj spid="_x0000_s14504" name="Photo Editor Photo" r:id="rId4" imgW="3619048" imgH="3561905" progId="">
                  <p:embed/>
                </p:oleObj>
              </mc:Choice>
              <mc:Fallback>
                <p:oleObj name="Photo Editor Photo" r:id="rId4" imgW="3619048" imgH="3561905" progId="">
                  <p:embed/>
                  <p:pic>
                    <p:nvPicPr>
                      <p:cNvPr id="14" name="Object 2"/>
                      <p:cNvPicPr>
                        <a:picLocks noChangeAspect="1" noChangeArrowheads="1"/>
                      </p:cNvPicPr>
                      <p:nvPr/>
                    </p:nvPicPr>
                    <p:blipFill>
                      <a:blip r:embed="rId5">
                        <a:clrChange>
                          <a:clrFrom>
                            <a:srgbClr val="FFFFFF"/>
                          </a:clrFrom>
                          <a:clrTo>
                            <a:srgbClr val="FFFFFF">
                              <a:alpha val="0"/>
                            </a:srgbClr>
                          </a:clrTo>
                        </a:clrChange>
                        <a:lum bright="46000" contrast="-30000"/>
                        <a:extLst>
                          <a:ext uri="{28A0092B-C50C-407E-A947-70E740481C1C}">
                            <a14:useLocalDpi xmlns:a14="http://schemas.microsoft.com/office/drawing/2010/main" val="0"/>
                          </a:ext>
                        </a:extLst>
                      </a:blip>
                      <a:srcRect/>
                      <a:stretch>
                        <a:fillRect/>
                      </a:stretch>
                    </p:blipFill>
                    <p:spPr bwMode="auto">
                      <a:xfrm>
                        <a:off x="7157931" y="4348942"/>
                        <a:ext cx="1809524" cy="1780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5"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80315" y="5014717"/>
            <a:ext cx="1060450"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descr="PIA0154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97020" y="4365525"/>
            <a:ext cx="1198147" cy="174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 name="Object 3"/>
          <p:cNvGraphicFramePr>
            <a:graphicFrameLocks noChangeAspect="1"/>
          </p:cNvGraphicFramePr>
          <p:nvPr>
            <p:extLst/>
          </p:nvPr>
        </p:nvGraphicFramePr>
        <p:xfrm>
          <a:off x="4029860" y="4365524"/>
          <a:ext cx="1633289" cy="1719026"/>
        </p:xfrm>
        <a:graphic>
          <a:graphicData uri="http://schemas.openxmlformats.org/presentationml/2006/ole">
            <mc:AlternateContent xmlns:mc="http://schemas.openxmlformats.org/markup-compatibility/2006">
              <mc:Choice xmlns:v="urn:schemas-microsoft-com:vml" Requires="v">
                <p:oleObj spid="_x0000_s14505" name="ビットマップ イメージ" r:id="rId8" imgW="3629532" imgH="3820058" progId="PBrush">
                  <p:embed/>
                </p:oleObj>
              </mc:Choice>
              <mc:Fallback>
                <p:oleObj name="ビットマップ イメージ" r:id="rId8" imgW="3629532" imgH="3820058" progId="PBrush">
                  <p:embed/>
                  <p:pic>
                    <p:nvPicPr>
                      <p:cNvPr id="17" name="Object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29860" y="4365524"/>
                        <a:ext cx="1633289" cy="171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正方形/長方形 2"/>
          <p:cNvSpPr/>
          <p:nvPr/>
        </p:nvSpPr>
        <p:spPr>
          <a:xfrm>
            <a:off x="3325947" y="1728518"/>
            <a:ext cx="5638541" cy="369332"/>
          </a:xfrm>
          <a:prstGeom prst="rect">
            <a:avLst/>
          </a:prstGeom>
        </p:spPr>
        <p:txBody>
          <a:bodyPr wrap="square">
            <a:spAutoFit/>
          </a:bodyPr>
          <a:lstStyle/>
          <a:p>
            <a:r>
              <a:rPr lang="en-US" altLang="ja-JP" dirty="0" smtClean="0">
                <a:solidFill>
                  <a:srgbClr val="FFFFFF"/>
                </a:solidFill>
                <a:latin typeface="Times New Roman" pitchFamily="18" charset="0"/>
                <a:cs typeface="Times New Roman" pitchFamily="18" charset="0"/>
              </a:rPr>
              <a:t>(*AFES; </a:t>
            </a:r>
            <a:r>
              <a:rPr lang="en-US" altLang="ja-JP" u="sng" dirty="0" smtClean="0">
                <a:solidFill>
                  <a:srgbClr val="FFFFFF"/>
                </a:solidFill>
                <a:latin typeface="Times New Roman" pitchFamily="18" charset="0"/>
                <a:cs typeface="Times New Roman" pitchFamily="18" charset="0"/>
              </a:rPr>
              <a:t>A</a:t>
            </a:r>
            <a:r>
              <a:rPr lang="en-US" altLang="ja-JP" dirty="0" smtClean="0">
                <a:solidFill>
                  <a:srgbClr val="FFFFFF"/>
                </a:solidFill>
                <a:latin typeface="Times New Roman" pitchFamily="18" charset="0"/>
                <a:cs typeface="Times New Roman" pitchFamily="18" charset="0"/>
              </a:rPr>
              <a:t>tmospheric </a:t>
            </a:r>
            <a:r>
              <a:rPr lang="en-US" altLang="ja-JP" dirty="0">
                <a:solidFill>
                  <a:srgbClr val="FFFFFF"/>
                </a:solidFill>
                <a:latin typeface="Times New Roman" pitchFamily="18" charset="0"/>
                <a:cs typeface="Times New Roman" pitchFamily="18" charset="0"/>
              </a:rPr>
              <a:t>GCM </a:t>
            </a:r>
            <a:r>
              <a:rPr lang="en-US" altLang="ja-JP" u="sng" dirty="0">
                <a:solidFill>
                  <a:srgbClr val="FFFFFF"/>
                </a:solidFill>
                <a:latin typeface="Times New Roman" pitchFamily="18" charset="0"/>
                <a:cs typeface="Times New Roman" pitchFamily="18" charset="0"/>
              </a:rPr>
              <a:t>F</a:t>
            </a:r>
            <a:r>
              <a:rPr lang="en-US" altLang="ja-JP" dirty="0">
                <a:solidFill>
                  <a:srgbClr val="FFFFFF"/>
                </a:solidFill>
                <a:latin typeface="Times New Roman" pitchFamily="18" charset="0"/>
                <a:cs typeface="Times New Roman" pitchFamily="18" charset="0"/>
              </a:rPr>
              <a:t>or the </a:t>
            </a:r>
            <a:r>
              <a:rPr lang="en-US" altLang="ja-JP" u="sng" dirty="0">
                <a:solidFill>
                  <a:srgbClr val="FFFFFF"/>
                </a:solidFill>
                <a:latin typeface="Times New Roman" pitchFamily="18" charset="0"/>
                <a:cs typeface="Times New Roman" pitchFamily="18" charset="0"/>
              </a:rPr>
              <a:t>E</a:t>
            </a:r>
            <a:r>
              <a:rPr lang="en-US" altLang="ja-JP" dirty="0">
                <a:solidFill>
                  <a:srgbClr val="FFFFFF"/>
                </a:solidFill>
                <a:latin typeface="Times New Roman" pitchFamily="18" charset="0"/>
                <a:cs typeface="Times New Roman" pitchFamily="18" charset="0"/>
              </a:rPr>
              <a:t>arth </a:t>
            </a:r>
            <a:r>
              <a:rPr lang="en-US" altLang="ja-JP" u="sng" dirty="0">
                <a:solidFill>
                  <a:srgbClr val="FFFFFF"/>
                </a:solidFill>
                <a:latin typeface="Times New Roman" pitchFamily="18" charset="0"/>
                <a:cs typeface="Times New Roman" pitchFamily="18" charset="0"/>
              </a:rPr>
              <a:t>S</a:t>
            </a:r>
            <a:r>
              <a:rPr lang="en-US" altLang="ja-JP" dirty="0">
                <a:solidFill>
                  <a:srgbClr val="FFFFFF"/>
                </a:solidFill>
                <a:latin typeface="Times New Roman" pitchFamily="18" charset="0"/>
                <a:cs typeface="Times New Roman" pitchFamily="18" charset="0"/>
              </a:rPr>
              <a:t>imulator</a:t>
            </a:r>
            <a:r>
              <a:rPr lang="en-US" altLang="ja-JP" dirty="0" smtClean="0">
                <a:solidFill>
                  <a:srgbClr val="FFFFFF"/>
                </a:solidFill>
                <a:latin typeface="Times New Roman" pitchFamily="18" charset="0"/>
                <a:cs typeface="Times New Roman" pitchFamily="18" charset="0"/>
              </a:rPr>
              <a:t>)</a:t>
            </a:r>
            <a:endParaRPr lang="ja-JP" altLang="en-US" dirty="0">
              <a:solidFill>
                <a:srgbClr val="FFFFFF"/>
              </a:solidFill>
            </a:endParaRPr>
          </a:p>
        </p:txBody>
      </p:sp>
      <p:pic>
        <p:nvPicPr>
          <p:cNvPr id="11" name="Picture 4"/>
          <p:cNvPicPr>
            <a:picLocks noChangeAspect="1" noChangeArrowheads="1"/>
          </p:cNvPicPr>
          <p:nvPr/>
        </p:nvPicPr>
        <p:blipFill>
          <a:blip r:embed="rId10" cstate="print"/>
          <a:srcRect/>
          <a:stretch>
            <a:fillRect/>
          </a:stretch>
        </p:blipFill>
        <p:spPr bwMode="auto">
          <a:xfrm>
            <a:off x="7263299" y="116632"/>
            <a:ext cx="1773197" cy="864096"/>
          </a:xfrm>
          <a:prstGeom prst="rect">
            <a:avLst/>
          </a:prstGeom>
          <a:noFill/>
          <a:ln w="9525">
            <a:noFill/>
            <a:miter lim="800000"/>
            <a:headEnd/>
            <a:tailEnd/>
          </a:ln>
        </p:spPr>
      </p:pic>
      <p:sp>
        <p:nvSpPr>
          <p:cNvPr id="4" name="Rectangle 73"/>
          <p:cNvSpPr>
            <a:spLocks noChangeArrowheads="1"/>
          </p:cNvSpPr>
          <p:nvPr/>
        </p:nvSpPr>
        <p:spPr bwMode="auto">
          <a:xfrm rot="5400000">
            <a:off x="158403" y="20747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solidFill>
                <a:srgbClr val="FFFFFF"/>
              </a:solidFill>
            </a:endParaRPr>
          </a:p>
        </p:txBody>
      </p:sp>
      <p:pic>
        <p:nvPicPr>
          <p:cNvPr id="1096" name="Picture 72" descr="figure"/>
          <p:cNvPicPr>
            <a:picLocks noChangeAspect="1" noChangeArrowheads="1"/>
          </p:cNvPicPr>
          <p:nvPr/>
        </p:nvPicPr>
        <p:blipFill rotWithShape="1">
          <a:blip r:embed="rId11">
            <a:extLst>
              <a:ext uri="{28A0092B-C50C-407E-A947-70E740481C1C}">
                <a14:useLocalDpi xmlns:a14="http://schemas.microsoft.com/office/drawing/2010/main" val="0"/>
              </a:ext>
            </a:extLst>
          </a:blip>
          <a:srcRect l="10510" t="16177" r="58374" b="60451"/>
          <a:stretch/>
        </p:blipFill>
        <p:spPr bwMode="auto">
          <a:xfrm rot="5400000">
            <a:off x="142874" y="4365525"/>
            <a:ext cx="2412902" cy="2412901"/>
          </a:xfrm>
          <a:prstGeom prst="rect">
            <a:avLst/>
          </a:prstGeom>
          <a:noFill/>
          <a:extLst>
            <a:ext uri="{909E8E84-426E-40DD-AFC4-6F175D3DCCD1}">
              <a14:hiddenFill xmlns:a14="http://schemas.microsoft.com/office/drawing/2010/main">
                <a:solidFill>
                  <a:srgbClr val="FFFFFF"/>
                </a:solidFill>
              </a14:hiddenFill>
            </a:ext>
          </a:extLst>
        </p:spPr>
      </p:pic>
      <p:sp>
        <p:nvSpPr>
          <p:cNvPr id="13" name="正方形/長方形 12"/>
          <p:cNvSpPr/>
          <p:nvPr/>
        </p:nvSpPr>
        <p:spPr>
          <a:xfrm>
            <a:off x="2129135" y="5396785"/>
            <a:ext cx="5472608" cy="523220"/>
          </a:xfrm>
          <a:prstGeom prst="rect">
            <a:avLst/>
          </a:prstGeom>
          <a:solidFill>
            <a:sysClr val="window" lastClr="FFFFFF"/>
          </a:solidFill>
          <a:ln>
            <a:solidFill>
              <a:srgbClr val="FF0000"/>
            </a:solidFill>
          </a:ln>
        </p:spPr>
        <p:txBody>
          <a:bodyPr wrap="square">
            <a:spAutoFit/>
          </a:bodyPr>
          <a:lstStyle/>
          <a:p>
            <a:pPr marL="0" marR="0" lvl="0" indent="0" algn="ctr" defTabSz="914400" eaLnBrk="1" fontAlgn="auto" latinLnBrk="0" hangingPunct="1">
              <a:lnSpc>
                <a:spcPct val="100000"/>
              </a:lnSpc>
              <a:spcBef>
                <a:spcPts val="0"/>
              </a:spcBef>
              <a:spcAft>
                <a:spcPts val="0"/>
              </a:spcAft>
              <a:buClr>
                <a:srgbClr val="FF0000"/>
              </a:buClr>
              <a:buSzPct val="100000"/>
              <a:buFontTx/>
              <a:buNone/>
              <a:tabLst/>
              <a:defRPr/>
            </a:pPr>
            <a:r>
              <a:rPr kumimoji="0" lang="ja-JP" altLang="en-US" sz="2800" b="1" kern="0" dirty="0">
                <a:solidFill>
                  <a:srgbClr val="FF0000"/>
                </a:solidFill>
                <a:latin typeface="ＭＳ Ｐゴシック" panose="020B0600070205080204" pitchFamily="50" charset="-128"/>
              </a:rPr>
              <a:t>先</a:t>
            </a:r>
            <a:r>
              <a:rPr kumimoji="0" lang="ja-JP" altLang="en-US" sz="2800" b="1" kern="0" dirty="0" smtClean="0">
                <a:solidFill>
                  <a:srgbClr val="FF0000"/>
                </a:solidFill>
                <a:latin typeface="ＭＳ Ｐゴシック" panose="020B0600070205080204" pitchFamily="50" charset="-128"/>
              </a:rPr>
              <a:t>の</a:t>
            </a:r>
            <a:r>
              <a:rPr kumimoji="0" lang="ja-JP" altLang="en-US" sz="2800" b="1" i="0" u="none" strike="noStrike" kern="0" cap="none" spc="0" normalizeH="0" baseline="0" noProof="0" dirty="0" smtClean="0">
                <a:ln>
                  <a:noFill/>
                </a:ln>
                <a:solidFill>
                  <a:srgbClr val="FF0000"/>
                </a:solidFill>
                <a:effectLst/>
                <a:uLnTx/>
                <a:uFillTx/>
                <a:latin typeface="ＭＳ Ｐゴシック" panose="020B0600070205080204" pitchFamily="50" charset="-128"/>
              </a:rPr>
              <a:t>スライドに相当</a:t>
            </a:r>
          </a:p>
        </p:txBody>
      </p:sp>
    </p:spTree>
    <p:extLst>
      <p:ext uri="{BB962C8B-B14F-4D97-AF65-F5344CB8AC3E}">
        <p14:creationId xmlns:p14="http://schemas.microsoft.com/office/powerpoint/2010/main" val="1641339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自己</a:t>
            </a:r>
            <a:r>
              <a:rPr lang="ja-JP" altLang="en-US" dirty="0"/>
              <a:t>紹介</a:t>
            </a:r>
            <a:endParaRPr kumimoji="1" lang="ja-JP" altLang="en-US" dirty="0"/>
          </a:p>
        </p:txBody>
      </p:sp>
      <p:sp>
        <p:nvSpPr>
          <p:cNvPr id="3" name="コンテンツ プレースホルダー 2"/>
          <p:cNvSpPr>
            <a:spLocks noGrp="1"/>
          </p:cNvSpPr>
          <p:nvPr>
            <p:ph idx="1"/>
          </p:nvPr>
        </p:nvSpPr>
        <p:spPr/>
        <p:txBody>
          <a:bodyPr>
            <a:normAutofit fontScale="70000" lnSpcReduction="20000"/>
          </a:bodyPr>
          <a:lstStyle/>
          <a:p>
            <a:r>
              <a:rPr lang="ja-JP" altLang="en-US" dirty="0"/>
              <a:t>林 祥</a:t>
            </a:r>
            <a:r>
              <a:rPr lang="ja-JP" altLang="en-US" dirty="0" smtClean="0"/>
              <a:t>介 （はやし よしゆき）</a:t>
            </a:r>
            <a:endParaRPr lang="en-US" altLang="ja-JP" dirty="0" smtClean="0"/>
          </a:p>
          <a:p>
            <a:r>
              <a:rPr lang="ja-JP" altLang="en-US" dirty="0"/>
              <a:t>職位</a:t>
            </a:r>
            <a:endParaRPr lang="en-US" altLang="ja-JP" dirty="0" smtClean="0"/>
          </a:p>
          <a:p>
            <a:pPr lvl="1"/>
            <a:r>
              <a:rPr lang="ja-JP" altLang="en-US" dirty="0" smtClean="0"/>
              <a:t>教授</a:t>
            </a:r>
            <a:endParaRPr lang="en-US" altLang="ja-JP" dirty="0"/>
          </a:p>
          <a:p>
            <a:r>
              <a:rPr lang="ja-JP" altLang="en-US" dirty="0" smtClean="0"/>
              <a:t>所属</a:t>
            </a:r>
            <a:endParaRPr lang="en-US" altLang="ja-JP" dirty="0" smtClean="0"/>
          </a:p>
          <a:p>
            <a:pPr lvl="1"/>
            <a:r>
              <a:rPr lang="ja-JP" altLang="en-US" dirty="0" smtClean="0"/>
              <a:t>神戸大学 理学</a:t>
            </a:r>
            <a:r>
              <a:rPr lang="ja-JP" altLang="en-US" dirty="0"/>
              <a:t>研究科惑星学専攻</a:t>
            </a:r>
            <a:r>
              <a:rPr lang="en-US" altLang="ja-JP" dirty="0"/>
              <a:t>/</a:t>
            </a:r>
            <a:r>
              <a:rPr lang="ja-JP" altLang="en-US" dirty="0"/>
              <a:t>理学部惑星学科</a:t>
            </a:r>
          </a:p>
          <a:p>
            <a:pPr lvl="1"/>
            <a:r>
              <a:rPr lang="ja-JP" altLang="en-US" dirty="0" smtClean="0"/>
              <a:t>神戸大学 惑星</a:t>
            </a:r>
            <a:r>
              <a:rPr lang="ja-JP" altLang="en-US" dirty="0"/>
              <a:t>科学研究センター </a:t>
            </a:r>
            <a:endParaRPr lang="en-US" altLang="ja-JP" dirty="0" smtClean="0"/>
          </a:p>
          <a:p>
            <a:endParaRPr lang="en-US" altLang="ja-JP" dirty="0"/>
          </a:p>
          <a:p>
            <a:r>
              <a:rPr lang="ja-JP" altLang="en-US" dirty="0" smtClean="0"/>
              <a:t>地球流体電脳倶楽部 創設メンバー</a:t>
            </a:r>
            <a:endParaRPr lang="en-US" altLang="ja-JP" dirty="0" smtClean="0"/>
          </a:p>
          <a:p>
            <a:pPr lvl="1"/>
            <a:r>
              <a:rPr lang="en-US" altLang="ja-JP" dirty="0">
                <a:hlinkClick r:id="rId2"/>
              </a:rPr>
              <a:t>http://www.gfd-dennou.org</a:t>
            </a:r>
            <a:r>
              <a:rPr lang="en-US" altLang="ja-JP" dirty="0" smtClean="0">
                <a:hlinkClick r:id="rId2"/>
              </a:rPr>
              <a:t>/</a:t>
            </a:r>
            <a:endParaRPr lang="en-US" altLang="ja-JP" dirty="0" smtClean="0"/>
          </a:p>
          <a:p>
            <a:pPr lvl="1"/>
            <a:r>
              <a:rPr lang="ja-JP" altLang="en-US" dirty="0" smtClean="0"/>
              <a:t>地球流体の知見集積</a:t>
            </a:r>
            <a:r>
              <a:rPr lang="ja-JP" altLang="en-US" dirty="0"/>
              <a:t>、</a:t>
            </a:r>
            <a:r>
              <a:rPr lang="ja-JP" altLang="en-US" dirty="0" smtClean="0"/>
              <a:t>セミナー運営</a:t>
            </a:r>
            <a:r>
              <a:rPr lang="ja-JP" altLang="en-US" dirty="0"/>
              <a:t>、</a:t>
            </a:r>
            <a:r>
              <a:rPr lang="ja-JP" altLang="en-US" dirty="0" smtClean="0"/>
              <a:t>モデル・ユーティリティ開発</a:t>
            </a:r>
            <a:endParaRPr lang="en-US" altLang="ja-JP" dirty="0" smtClean="0"/>
          </a:p>
          <a:p>
            <a:endParaRPr lang="en-US" altLang="ja-JP" dirty="0"/>
          </a:p>
          <a:p>
            <a:r>
              <a:rPr lang="ja-JP" altLang="en-US" dirty="0" smtClean="0"/>
              <a:t>専門</a:t>
            </a:r>
            <a:endParaRPr lang="en-US" altLang="ja-JP" dirty="0" smtClean="0"/>
          </a:p>
          <a:p>
            <a:pPr lvl="1"/>
            <a:r>
              <a:rPr lang="ja-JP" altLang="en-US" dirty="0" smtClean="0"/>
              <a:t>地球流体力学、大気大循環論、惑星大気構造論、情報地球惑星科学</a:t>
            </a:r>
          </a:p>
          <a:p>
            <a:endParaRPr lang="ja-JP" altLang="en-US" dirty="0"/>
          </a:p>
          <a:p>
            <a:endParaRPr kumimoji="1" lang="en-US" altLang="ja-JP" dirty="0"/>
          </a:p>
        </p:txBody>
      </p:sp>
      <p:pic>
        <p:nvPicPr>
          <p:cNvPr id="14" name="Picture 1" descr="http://www.gfd-dennou.org/member/shosuke/shosuke-2002-10-05-sm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216" y="1323579"/>
            <a:ext cx="1440160" cy="2016224"/>
          </a:xfrm>
          <a:prstGeom prst="rect">
            <a:avLst/>
          </a:prstGeom>
          <a:noFill/>
          <a:extLst>
            <a:ext uri="{909E8E84-426E-40DD-AFC4-6F175D3DCCD1}">
              <a14:hiddenFill xmlns:a14="http://schemas.microsoft.com/office/drawing/2010/main">
                <a:solidFill>
                  <a:srgbClr val="FFFFFF"/>
                </a:solidFill>
              </a14:hiddenFill>
            </a:ext>
          </a:extLst>
        </p:spPr>
      </p:pic>
      <p:pic>
        <p:nvPicPr>
          <p:cNvPr id="12309" name="Picture 21" descr="http://www.gfd-dennou.org/html/htmltool/GFD-bann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4972" y="3712070"/>
            <a:ext cx="2228850" cy="581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91464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txBox="1">
            <a:spLocks noChangeArrowheads="1"/>
          </p:cNvSpPr>
          <p:nvPr/>
        </p:nvSpPr>
        <p:spPr bwMode="auto">
          <a:xfrm>
            <a:off x="142875" y="159229"/>
            <a:ext cx="8749605" cy="7694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fontAlgn="base">
              <a:spcBef>
                <a:spcPct val="0"/>
              </a:spcBef>
              <a:spcAft>
                <a:spcPct val="0"/>
              </a:spcAft>
              <a:buFont typeface="Wingdings" pitchFamily="2" charset="2"/>
              <a:buNone/>
              <a:defRPr/>
            </a:pPr>
            <a:endParaRPr lang="ja-JP" altLang="en-US" sz="3600" b="1" kern="0" dirty="0">
              <a:solidFill>
                <a:srgbClr val="FFFF00"/>
              </a:solidFill>
              <a:effectLst>
                <a:outerShdw blurRad="38100" dist="38100" dir="2700000" algn="tl">
                  <a:srgbClr val="000000"/>
                </a:outerShdw>
              </a:effectLst>
              <a:latin typeface="Times New Roman" pitchFamily="18" charset="0"/>
              <a:cs typeface="Times New Roman" pitchFamily="18" charset="0"/>
            </a:endParaRPr>
          </a:p>
        </p:txBody>
      </p:sp>
      <p:sp>
        <p:nvSpPr>
          <p:cNvPr id="3" name="タイトル 2"/>
          <p:cNvSpPr>
            <a:spLocks noGrp="1"/>
          </p:cNvSpPr>
          <p:nvPr>
            <p:ph type="title"/>
          </p:nvPr>
        </p:nvSpPr>
        <p:spPr>
          <a:xfrm>
            <a:off x="142875" y="116632"/>
            <a:ext cx="8821613" cy="769441"/>
          </a:xfrm>
        </p:spPr>
        <p:txBody>
          <a:bodyPr/>
          <a:lstStyle/>
          <a:p>
            <a:pPr>
              <a:defRPr/>
            </a:pPr>
            <a:r>
              <a:rPr lang="ja-JP" altLang="en-US" b="1" dirty="0" smtClean="0">
                <a:solidFill>
                  <a:srgbClr val="FFFF00"/>
                </a:solidFill>
                <a:effectLst>
                  <a:outerShdw blurRad="38100" dist="38100" dir="2700000" algn="tl">
                    <a:srgbClr val="000000"/>
                  </a:outerShdw>
                </a:effectLst>
                <a:latin typeface="Times New Roman" pitchFamily="18" charset="0"/>
                <a:cs typeface="Times New Roman" pitchFamily="18" charset="0"/>
              </a:rPr>
              <a:t>データ同化</a:t>
            </a:r>
            <a:endParaRPr lang="ja-JP" altLang="en-US" sz="2800" b="1" dirty="0">
              <a:solidFill>
                <a:schemeClr val="tx1"/>
              </a:solidFill>
              <a:effectLst>
                <a:outerShdw blurRad="38100" dist="38100" dir="2700000" algn="tl">
                  <a:srgbClr val="000000"/>
                </a:outerShdw>
              </a:effectLst>
              <a:latin typeface="Times New Roman" pitchFamily="18" charset="0"/>
              <a:cs typeface="Times New Roman" pitchFamily="18" charset="0"/>
            </a:endParaRPr>
          </a:p>
        </p:txBody>
      </p:sp>
      <p:sp>
        <p:nvSpPr>
          <p:cNvPr id="7" name="正方形/長方形 6"/>
          <p:cNvSpPr/>
          <p:nvPr/>
        </p:nvSpPr>
        <p:spPr>
          <a:xfrm>
            <a:off x="755576" y="908720"/>
            <a:ext cx="7776864" cy="830997"/>
          </a:xfrm>
          <a:prstGeom prst="rect">
            <a:avLst/>
          </a:prstGeom>
        </p:spPr>
        <p:txBody>
          <a:bodyPr wrap="square">
            <a:spAutoFit/>
          </a:bodyPr>
          <a:lstStyle/>
          <a:p>
            <a:r>
              <a:rPr lang="ja-JP" altLang="en-US" sz="2400" dirty="0">
                <a:solidFill>
                  <a:srgbClr val="FFFFFF"/>
                </a:solidFill>
                <a:effectLst>
                  <a:outerShdw blurRad="38100" dist="38100" dir="2700000" algn="tl">
                    <a:srgbClr val="000000">
                      <a:alpha val="43137"/>
                    </a:srgbClr>
                  </a:outerShdw>
                </a:effectLst>
              </a:rPr>
              <a:t>シミュレーションを実際の観測データとつきあわせ</a:t>
            </a:r>
            <a:r>
              <a:rPr lang="ja-JP" altLang="en-US" sz="2400" dirty="0" smtClean="0">
                <a:solidFill>
                  <a:srgbClr val="FFFFFF"/>
                </a:solidFill>
                <a:effectLst>
                  <a:outerShdw blurRad="38100" dist="38100" dir="2700000" algn="tl">
                    <a:srgbClr val="000000">
                      <a:alpha val="43137"/>
                    </a:srgbClr>
                  </a:outerShdw>
                </a:effectLst>
              </a:rPr>
              <a:t>、　　　　　シミュレーション</a:t>
            </a:r>
            <a:r>
              <a:rPr lang="ja-JP" altLang="en-US" sz="2400" dirty="0">
                <a:solidFill>
                  <a:srgbClr val="FFFFFF"/>
                </a:solidFill>
                <a:effectLst>
                  <a:outerShdw blurRad="38100" dist="38100" dir="2700000" algn="tl">
                    <a:srgbClr val="000000">
                      <a:alpha val="43137"/>
                    </a:srgbClr>
                  </a:outerShdw>
                </a:effectLst>
              </a:rPr>
              <a:t>の軌道を修正して「確からしさ」を高める</a:t>
            </a:r>
            <a:r>
              <a:rPr lang="ja-JP" altLang="en-US" sz="2400" dirty="0" smtClean="0">
                <a:solidFill>
                  <a:srgbClr val="FFFFFF"/>
                </a:solidFill>
                <a:effectLst>
                  <a:outerShdw blurRad="38100" dist="38100" dir="2700000" algn="tl">
                    <a:srgbClr val="000000">
                      <a:alpha val="43137"/>
                    </a:srgbClr>
                  </a:outerShdw>
                </a:effectLst>
              </a:rPr>
              <a:t>こと</a:t>
            </a:r>
            <a:endParaRPr lang="en-US" altLang="ja-JP" sz="2400" b="1" kern="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 name="正方形/長方形 3"/>
          <p:cNvSpPr/>
          <p:nvPr/>
        </p:nvSpPr>
        <p:spPr>
          <a:xfrm>
            <a:off x="3599384" y="5949280"/>
            <a:ext cx="5437112" cy="338554"/>
          </a:xfrm>
          <a:prstGeom prst="rect">
            <a:avLst/>
          </a:prstGeom>
        </p:spPr>
        <p:txBody>
          <a:bodyPr wrap="square">
            <a:spAutoFit/>
          </a:bodyPr>
          <a:lstStyle/>
          <a:p>
            <a:pPr eaLnBrk="0" fontAlgn="base" hangingPunct="0">
              <a:spcBef>
                <a:spcPct val="0"/>
              </a:spcBef>
              <a:spcAft>
                <a:spcPct val="0"/>
              </a:spcAft>
            </a:pPr>
            <a:r>
              <a:rPr kumimoji="0" lang="en-GB" altLang="ja-JP" sz="1600" dirty="0">
                <a:solidFill>
                  <a:srgbClr val="FFFFFF"/>
                </a:solidFill>
                <a:latin typeface="Times New Roman" panose="02020603050405020304" pitchFamily="18" charset="0"/>
                <a:cs typeface="Times New Roman" panose="02020603050405020304" pitchFamily="18" charset="0"/>
              </a:rPr>
              <a:t>http://www.data-assimilation.riken.jp/jp/research/research.html</a:t>
            </a:r>
            <a:endParaRPr kumimoji="0" lang="ja-JP" altLang="ja-JP" sz="1600" dirty="0">
              <a:solidFill>
                <a:srgbClr val="FFFFFF"/>
              </a:solidFill>
              <a:latin typeface="Times New Roman" panose="02020603050405020304" pitchFamily="18" charset="0"/>
              <a:cs typeface="Times New Roman" panose="02020603050405020304" pitchFamily="18" charset="0"/>
            </a:endParaRPr>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1916832"/>
            <a:ext cx="4305300" cy="2895600"/>
          </a:xfrm>
          <a:prstGeom prst="rect">
            <a:avLst/>
          </a:prstGeom>
        </p:spPr>
      </p:pic>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9992" y="1916832"/>
            <a:ext cx="4600180" cy="2895600"/>
          </a:xfrm>
          <a:prstGeom prst="rect">
            <a:avLst/>
          </a:prstGeom>
        </p:spPr>
      </p:pic>
      <p:sp>
        <p:nvSpPr>
          <p:cNvPr id="6" name="正方形/長方形 5"/>
          <p:cNvSpPr/>
          <p:nvPr/>
        </p:nvSpPr>
        <p:spPr>
          <a:xfrm>
            <a:off x="107504" y="4820959"/>
            <a:ext cx="8992668" cy="1200329"/>
          </a:xfrm>
          <a:prstGeom prst="rect">
            <a:avLst/>
          </a:prstGeom>
        </p:spPr>
        <p:txBody>
          <a:bodyPr wrap="square">
            <a:spAutoFit/>
          </a:bodyPr>
          <a:lstStyle/>
          <a:p>
            <a:r>
              <a:rPr lang="en-US" altLang="ja-JP" dirty="0" smtClean="0">
                <a:solidFill>
                  <a:srgbClr val="FFFFFF"/>
                </a:solidFill>
                <a:effectLst>
                  <a:outerShdw blurRad="38100" dist="38100" dir="2700000" algn="tl">
                    <a:srgbClr val="000000">
                      <a:alpha val="43137"/>
                    </a:srgbClr>
                  </a:outerShdw>
                </a:effectLst>
              </a:rPr>
              <a:t>LETKF</a:t>
            </a:r>
            <a:r>
              <a:rPr lang="ja-JP" altLang="en-US" dirty="0" smtClean="0">
                <a:solidFill>
                  <a:srgbClr val="FFFFFF"/>
                </a:solidFill>
                <a:effectLst>
                  <a:outerShdw blurRad="38100" dist="38100" dir="2700000" algn="tl">
                    <a:srgbClr val="000000">
                      <a:alpha val="43137"/>
                    </a:srgbClr>
                  </a:outerShdw>
                </a:effectLst>
              </a:rPr>
              <a:t>（</a:t>
            </a:r>
            <a:r>
              <a:rPr lang="en-GB" altLang="ja-JP"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Local Ensemble Transform </a:t>
            </a:r>
            <a:r>
              <a:rPr lang="en-GB" altLang="ja-JP"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Kalman</a:t>
            </a:r>
            <a:r>
              <a:rPr lang="en-GB" altLang="ja-JP"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Filter</a:t>
            </a:r>
            <a:r>
              <a:rPr lang="en-GB" altLang="ja-JP" dirty="0">
                <a:solidFill>
                  <a:srgbClr val="FFFFFF"/>
                </a:solidFill>
                <a:effectLst>
                  <a:outerShdw blurRad="38100" dist="38100" dir="2700000" algn="tl">
                    <a:srgbClr val="000000">
                      <a:alpha val="43137"/>
                    </a:srgbClr>
                  </a:outerShdw>
                </a:effectLst>
              </a:rPr>
              <a:t>: </a:t>
            </a:r>
            <a:r>
              <a:rPr lang="ja-JP" altLang="en-US" dirty="0">
                <a:solidFill>
                  <a:srgbClr val="FFFFFF"/>
                </a:solidFill>
                <a:effectLst>
                  <a:outerShdw blurRad="38100" dist="38100" dir="2700000" algn="tl">
                    <a:srgbClr val="000000">
                      <a:alpha val="43137"/>
                    </a:srgbClr>
                  </a:outerShdw>
                </a:effectLst>
              </a:rPr>
              <a:t>局所アンサンブル変換</a:t>
            </a:r>
            <a:r>
              <a:rPr lang="ja-JP" altLang="en-US" dirty="0" smtClean="0">
                <a:solidFill>
                  <a:srgbClr val="FFFFFF"/>
                </a:solidFill>
                <a:effectLst>
                  <a:outerShdw blurRad="38100" dist="38100" dir="2700000" algn="tl">
                    <a:srgbClr val="000000">
                      <a:alpha val="43137"/>
                    </a:srgbClr>
                  </a:outerShdw>
                </a:effectLst>
              </a:rPr>
              <a:t>カルマンフィルタ</a:t>
            </a:r>
            <a:r>
              <a:rPr lang="en-US" altLang="ja-JP" dirty="0" smtClean="0">
                <a:solidFill>
                  <a:srgbClr val="FFFFFF"/>
                </a:solidFill>
                <a:effectLst>
                  <a:outerShdw blurRad="38100" dist="38100" dir="2700000" algn="tl">
                    <a:srgbClr val="000000">
                      <a:alpha val="43137"/>
                    </a:srgbClr>
                  </a:outerShdw>
                </a:effectLst>
              </a:rPr>
              <a:t>)</a:t>
            </a:r>
            <a:endParaRPr lang="ja-JP" altLang="en-US" dirty="0">
              <a:solidFill>
                <a:srgbClr val="FFFFFF"/>
              </a:solidFill>
              <a:effectLst>
                <a:outerShdw blurRad="38100" dist="38100" dir="2700000" algn="tl">
                  <a:srgbClr val="000000">
                    <a:alpha val="43137"/>
                  </a:srgbClr>
                </a:outerShdw>
              </a:effectLst>
            </a:endParaRPr>
          </a:p>
          <a:p>
            <a:r>
              <a:rPr lang="ja-JP" altLang="en-US" dirty="0">
                <a:solidFill>
                  <a:srgbClr val="FFFFFF"/>
                </a:solidFill>
                <a:effectLst>
                  <a:outerShdw blurRad="38100" dist="38100" dir="2700000" algn="tl">
                    <a:srgbClr val="000000">
                      <a:alpha val="43137"/>
                    </a:srgbClr>
                  </a:outerShdw>
                </a:effectLst>
              </a:rPr>
              <a:t>少しばらつきをもった複数の初期値（オレンジの楕円）からシミュレーションを行うと、結果のばらつきは大きくなる（青の楕円）。そこで観測値（赤の円）とつきあわせて結果を絞り込み（緑の楕円）、それをこの時点からのシミュレーションの初期値とする。 </a:t>
            </a:r>
          </a:p>
        </p:txBody>
      </p:sp>
      <p:sp>
        <p:nvSpPr>
          <p:cNvPr id="10" name="正方形/長方形 9"/>
          <p:cNvSpPr/>
          <p:nvPr/>
        </p:nvSpPr>
        <p:spPr>
          <a:xfrm>
            <a:off x="971600" y="6309320"/>
            <a:ext cx="6984776" cy="461665"/>
          </a:xfrm>
          <a:prstGeom prst="rect">
            <a:avLst/>
          </a:prstGeom>
          <a:solidFill>
            <a:schemeClr val="tx1"/>
          </a:solidFill>
          <a:ln>
            <a:solidFill>
              <a:srgbClr val="FF0000"/>
            </a:solidFill>
          </a:ln>
        </p:spPr>
        <p:txBody>
          <a:bodyPr wrap="square" lIns="36000" rIns="36000">
            <a:spAutoFit/>
          </a:bodyPr>
          <a:lstStyle/>
          <a:p>
            <a:pPr algn="ctr" fontAlgn="base">
              <a:spcAft>
                <a:spcPct val="0"/>
              </a:spcAft>
              <a:buSzPct val="85000"/>
            </a:pPr>
            <a:r>
              <a:rPr lang="ja-JP" altLang="en-US" sz="2400" b="1" dirty="0" smtClean="0">
                <a:solidFill>
                  <a:srgbClr val="FF0000"/>
                </a:solidFill>
                <a:latin typeface="Times New Roman" pitchFamily="18" charset="0"/>
              </a:rPr>
              <a:t>地球大気：</a:t>
            </a:r>
            <a:r>
              <a:rPr lang="en-US" altLang="ja-JP" sz="2400" b="1" dirty="0" smtClean="0">
                <a:solidFill>
                  <a:srgbClr val="FF0000"/>
                </a:solidFill>
                <a:latin typeface="Times New Roman" pitchFamily="18" charset="0"/>
              </a:rPr>
              <a:t>NCEP</a:t>
            </a:r>
            <a:r>
              <a:rPr lang="ja-JP" altLang="en-US" sz="2400" b="1" dirty="0" smtClean="0">
                <a:solidFill>
                  <a:srgbClr val="FF0000"/>
                </a:solidFill>
                <a:latin typeface="Times New Roman" pitchFamily="18" charset="0"/>
              </a:rPr>
              <a:t>再解析データ（</a:t>
            </a:r>
            <a:r>
              <a:rPr lang="en-US" altLang="ja-JP" sz="2400" b="1" dirty="0" smtClean="0">
                <a:solidFill>
                  <a:srgbClr val="FF0000"/>
                </a:solidFill>
                <a:latin typeface="Times New Roman" pitchFamily="18" charset="0"/>
              </a:rPr>
              <a:t>RA</a:t>
            </a:r>
            <a:r>
              <a:rPr lang="ja-JP" altLang="en-US" sz="2400" b="1" dirty="0" smtClean="0">
                <a:solidFill>
                  <a:srgbClr val="FF0000"/>
                </a:solidFill>
                <a:latin typeface="Times New Roman" pitchFamily="18" charset="0"/>
              </a:rPr>
              <a:t>）</a:t>
            </a:r>
            <a:r>
              <a:rPr lang="en-US" altLang="ja-JP" sz="2400" b="1" dirty="0" smtClean="0">
                <a:solidFill>
                  <a:srgbClr val="FF0000"/>
                </a:solidFill>
                <a:latin typeface="Times New Roman" pitchFamily="18" charset="0"/>
              </a:rPr>
              <a:t>, ERA, JRA</a:t>
            </a:r>
            <a:r>
              <a:rPr lang="ja-JP" altLang="en-US" sz="2400" b="1" dirty="0" smtClean="0">
                <a:solidFill>
                  <a:srgbClr val="FF0000"/>
                </a:solidFill>
                <a:latin typeface="Times New Roman" pitchFamily="18" charset="0"/>
              </a:rPr>
              <a:t>など</a:t>
            </a:r>
            <a:endParaRPr lang="ja-JP" altLang="en-US" sz="2400" b="1" dirty="0">
              <a:solidFill>
                <a:srgbClr val="FF0000"/>
              </a:solidFill>
              <a:latin typeface="Times New Roman" pitchFamily="18" charset="0"/>
            </a:endParaRPr>
          </a:p>
        </p:txBody>
      </p:sp>
      <p:sp>
        <p:nvSpPr>
          <p:cNvPr id="11" name="正方形/長方形 10"/>
          <p:cNvSpPr/>
          <p:nvPr/>
        </p:nvSpPr>
        <p:spPr>
          <a:xfrm>
            <a:off x="4067944" y="2638653"/>
            <a:ext cx="2150062" cy="646331"/>
          </a:xfrm>
          <a:prstGeom prst="rect">
            <a:avLst/>
          </a:prstGeom>
          <a:solidFill>
            <a:schemeClr val="tx1"/>
          </a:solidFill>
          <a:ln>
            <a:solidFill>
              <a:schemeClr val="bg2">
                <a:lumMod val="50000"/>
                <a:lumOff val="50000"/>
              </a:schemeClr>
            </a:solidFill>
          </a:ln>
        </p:spPr>
        <p:txBody>
          <a:bodyPr wrap="square">
            <a:spAutoFit/>
          </a:bodyPr>
          <a:lstStyle/>
          <a:p>
            <a:pPr algn="ctr" defTabSz="457200"/>
            <a:r>
              <a:rPr lang="ja-JP" altLang="en-US" b="1" dirty="0" smtClean="0">
                <a:solidFill>
                  <a:srgbClr val="0000FF"/>
                </a:solidFill>
              </a:rPr>
              <a:t>モデルがある程度、観測と近い必要あり</a:t>
            </a:r>
            <a:endParaRPr lang="en-US" altLang="ja-JP" b="1" dirty="0">
              <a:solidFill>
                <a:srgbClr val="0000FF"/>
              </a:solidFill>
            </a:endParaRPr>
          </a:p>
        </p:txBody>
      </p:sp>
      <p:sp>
        <p:nvSpPr>
          <p:cNvPr id="12" name="正方形/長方形 11"/>
          <p:cNvSpPr/>
          <p:nvPr/>
        </p:nvSpPr>
        <p:spPr>
          <a:xfrm>
            <a:off x="142875" y="4002078"/>
            <a:ext cx="5472608" cy="523220"/>
          </a:xfrm>
          <a:prstGeom prst="rect">
            <a:avLst/>
          </a:prstGeom>
          <a:solidFill>
            <a:schemeClr val="tx1"/>
          </a:solidFill>
          <a:ln>
            <a:solidFill>
              <a:srgbClr val="FF0000"/>
            </a:solidFill>
          </a:ln>
        </p:spPr>
        <p:txBody>
          <a:bodyPr wrap="square">
            <a:spAutoFit/>
          </a:bodyPr>
          <a:lstStyle/>
          <a:p>
            <a:pPr algn="ctr">
              <a:buClr>
                <a:srgbClr val="FF0000"/>
              </a:buClr>
              <a:buSzPct val="100000"/>
            </a:pPr>
            <a:r>
              <a:rPr lang="ja-JP" altLang="en-US" sz="2800" b="1" dirty="0">
                <a:solidFill>
                  <a:srgbClr val="FF0000"/>
                </a:solidFill>
                <a:latin typeface="ＭＳ Ｐゴシック" panose="020B0600070205080204" pitchFamily="50" charset="-128"/>
                <a:ea typeface="ＭＳ Ｐゴシック" panose="020B0600070205080204" pitchFamily="50" charset="-128"/>
              </a:rPr>
              <a:t>次</a:t>
            </a:r>
            <a:r>
              <a:rPr lang="ja-JP" altLang="en-US" sz="2800" b="1" dirty="0" smtClean="0">
                <a:solidFill>
                  <a:srgbClr val="FF0000"/>
                </a:solidFill>
                <a:latin typeface="ＭＳ Ｐゴシック" panose="020B0600070205080204" pitchFamily="50" charset="-128"/>
                <a:ea typeface="ＭＳ Ｐゴシック" panose="020B0600070205080204" pitchFamily="50" charset="-128"/>
              </a:rPr>
              <a:t>に</a:t>
            </a:r>
            <a:r>
              <a:rPr lang="ja-JP" altLang="en-US" sz="2800" b="1" dirty="0">
                <a:solidFill>
                  <a:srgbClr val="FF0000"/>
                </a:solidFill>
                <a:latin typeface="ＭＳ Ｐゴシック" panose="020B0600070205080204" pitchFamily="50" charset="-128"/>
                <a:ea typeface="ＭＳ Ｐゴシック" panose="020B0600070205080204" pitchFamily="50" charset="-128"/>
              </a:rPr>
              <a:t>、</a:t>
            </a:r>
            <a:r>
              <a:rPr lang="ja-JP" altLang="en-US" sz="2800" b="1" dirty="0" smtClean="0">
                <a:solidFill>
                  <a:srgbClr val="FF0000"/>
                </a:solidFill>
                <a:latin typeface="ＭＳ Ｐゴシック" panose="020B0600070205080204" pitchFamily="50" charset="-128"/>
                <a:ea typeface="ＭＳ Ｐゴシック" panose="020B0600070205080204" pitchFamily="50" charset="-128"/>
              </a:rPr>
              <a:t>データ</a:t>
            </a:r>
            <a:r>
              <a:rPr lang="ja-JP" altLang="en-US" sz="2800" b="1" dirty="0">
                <a:solidFill>
                  <a:srgbClr val="FF0000"/>
                </a:solidFill>
                <a:latin typeface="ＭＳ Ｐゴシック" panose="020B0600070205080204" pitchFamily="50" charset="-128"/>
                <a:ea typeface="ＭＳ Ｐゴシック" panose="020B0600070205080204" pitchFamily="50" charset="-128"/>
              </a:rPr>
              <a:t>同化</a:t>
            </a:r>
            <a:r>
              <a:rPr lang="ja-JP" altLang="en-US" sz="2800" b="1" dirty="0" smtClean="0">
                <a:solidFill>
                  <a:srgbClr val="FF0000"/>
                </a:solidFill>
                <a:latin typeface="ＭＳ Ｐゴシック" panose="020B0600070205080204" pitchFamily="50" charset="-128"/>
                <a:ea typeface="ＭＳ Ｐゴシック" panose="020B0600070205080204" pitchFamily="50" charset="-128"/>
              </a:rPr>
              <a:t>のイメージを説明</a:t>
            </a:r>
            <a:endParaRPr lang="ja-JP" altLang="en-US" sz="2800" b="1" dirty="0">
              <a:solidFill>
                <a:srgbClr val="FF0000"/>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375804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179512" y="116632"/>
            <a:ext cx="8784976" cy="707886"/>
          </a:xfrm>
        </p:spPr>
        <p:txBody>
          <a:bodyPr/>
          <a:lstStyle/>
          <a:p>
            <a:pPr algn="l" eaLnBrk="1" hangingPunct="1"/>
            <a:r>
              <a:rPr lang="en-US" altLang="ja-JP" sz="4000" b="1" dirty="0">
                <a:latin typeface="Times New Roman" pitchFamily="18" charset="0"/>
                <a:cs typeface="Times New Roman" pitchFamily="18" charset="0"/>
              </a:rPr>
              <a:t>Computational Efficiency</a:t>
            </a:r>
            <a:endParaRPr lang="ja-JP" altLang="en-US" sz="4000" b="1" dirty="0" smtClean="0">
              <a:latin typeface="Times New Roman" pitchFamily="18" charset="0"/>
              <a:cs typeface="Times New Roman" pitchFamily="18" charset="0"/>
            </a:endParaRPr>
          </a:p>
        </p:txBody>
      </p:sp>
      <p:sp>
        <p:nvSpPr>
          <p:cNvPr id="6" name="正方形/長方形 5"/>
          <p:cNvSpPr/>
          <p:nvPr/>
        </p:nvSpPr>
        <p:spPr>
          <a:xfrm>
            <a:off x="179512" y="836712"/>
            <a:ext cx="8964488" cy="1748171"/>
          </a:xfrm>
          <a:prstGeom prst="rect">
            <a:avLst/>
          </a:prstGeom>
        </p:spPr>
        <p:txBody>
          <a:bodyPr wrap="square">
            <a:spAutoFit/>
          </a:bodyPr>
          <a:lstStyle/>
          <a:p>
            <a:pPr marL="342900" indent="-342900" fontAlgn="base">
              <a:spcBef>
                <a:spcPct val="20000"/>
              </a:spcBef>
              <a:spcAft>
                <a:spcPct val="0"/>
              </a:spcAft>
              <a:buSzPct val="85000"/>
              <a:buFontTx/>
              <a:buBlip>
                <a:blip r:embed="rId3"/>
              </a:buBlip>
            </a:pPr>
            <a:r>
              <a:rPr lang="en-US" altLang="ja-JP" sz="3200" b="1" dirty="0" smtClean="0">
                <a:solidFill>
                  <a:prstClr val="black"/>
                </a:solidFill>
                <a:latin typeface="Times New Roman" pitchFamily="18" charset="0"/>
                <a:ea typeface="ＭＳ Ｐゴシック" charset="-128"/>
              </a:rPr>
              <a:t>AFES </a:t>
            </a:r>
            <a:r>
              <a:rPr lang="en-US" altLang="ja-JP" sz="3200" dirty="0">
                <a:solidFill>
                  <a:prstClr val="black"/>
                </a:solidFill>
                <a:latin typeface="Times New Roman" pitchFamily="18" charset="0"/>
                <a:ea typeface="ＭＳ Ｐゴシック" charset="-128"/>
              </a:rPr>
              <a:t>(</a:t>
            </a:r>
            <a:r>
              <a:rPr lang="en-US" altLang="ja-JP" sz="3200" u="sng" dirty="0">
                <a:solidFill>
                  <a:prstClr val="black"/>
                </a:solidFill>
                <a:latin typeface="Times New Roman" pitchFamily="18" charset="0"/>
                <a:ea typeface="ＭＳ Ｐゴシック" charset="-128"/>
              </a:rPr>
              <a:t>A</a:t>
            </a:r>
            <a:r>
              <a:rPr lang="en-US" altLang="ja-JP" sz="3200" dirty="0">
                <a:solidFill>
                  <a:prstClr val="black"/>
                </a:solidFill>
                <a:latin typeface="Times New Roman" pitchFamily="18" charset="0"/>
                <a:ea typeface="ＭＳ Ｐゴシック" charset="-128"/>
              </a:rPr>
              <a:t>GCM </a:t>
            </a:r>
            <a:r>
              <a:rPr lang="en-US" altLang="ja-JP" sz="3200" u="sng" dirty="0">
                <a:solidFill>
                  <a:prstClr val="black"/>
                </a:solidFill>
                <a:latin typeface="Times New Roman" pitchFamily="18" charset="0"/>
                <a:ea typeface="ＭＳ Ｐゴシック" charset="-128"/>
              </a:rPr>
              <a:t>F</a:t>
            </a:r>
            <a:r>
              <a:rPr lang="en-US" altLang="ja-JP" sz="3200" dirty="0">
                <a:solidFill>
                  <a:prstClr val="black"/>
                </a:solidFill>
                <a:latin typeface="Times New Roman" pitchFamily="18" charset="0"/>
                <a:ea typeface="ＭＳ Ｐゴシック" charset="-128"/>
              </a:rPr>
              <a:t>or the </a:t>
            </a:r>
            <a:r>
              <a:rPr lang="en-US" altLang="ja-JP" sz="3200" u="sng" dirty="0">
                <a:solidFill>
                  <a:srgbClr val="FF0000"/>
                </a:solidFill>
                <a:latin typeface="Times New Roman" pitchFamily="18" charset="0"/>
                <a:ea typeface="ＭＳ Ｐゴシック" charset="-128"/>
              </a:rPr>
              <a:t>E</a:t>
            </a:r>
            <a:r>
              <a:rPr lang="en-US" altLang="ja-JP" sz="3200" dirty="0">
                <a:solidFill>
                  <a:srgbClr val="FF0000"/>
                </a:solidFill>
                <a:latin typeface="Times New Roman" pitchFamily="18" charset="0"/>
                <a:ea typeface="ＭＳ Ｐゴシック" charset="-128"/>
              </a:rPr>
              <a:t>arth </a:t>
            </a:r>
            <a:r>
              <a:rPr lang="en-US" altLang="ja-JP" sz="3200" u="sng" dirty="0">
                <a:solidFill>
                  <a:srgbClr val="FF0000"/>
                </a:solidFill>
                <a:latin typeface="Times New Roman" pitchFamily="18" charset="0"/>
                <a:ea typeface="ＭＳ Ｐゴシック" charset="-128"/>
              </a:rPr>
              <a:t>S</a:t>
            </a:r>
            <a:r>
              <a:rPr lang="en-US" altLang="ja-JP" sz="3200" dirty="0">
                <a:solidFill>
                  <a:srgbClr val="FF0000"/>
                </a:solidFill>
                <a:latin typeface="Times New Roman" pitchFamily="18" charset="0"/>
                <a:ea typeface="ＭＳ Ｐゴシック" charset="-128"/>
              </a:rPr>
              <a:t>imulator</a:t>
            </a:r>
            <a:r>
              <a:rPr lang="en-US" altLang="ja-JP" sz="3200" dirty="0">
                <a:solidFill>
                  <a:prstClr val="black"/>
                </a:solidFill>
                <a:latin typeface="Times New Roman" pitchFamily="18" charset="0"/>
                <a:ea typeface="ＭＳ Ｐゴシック" charset="-128"/>
              </a:rPr>
              <a:t>)</a:t>
            </a:r>
          </a:p>
          <a:p>
            <a:pPr marL="1257300" lvl="2" indent="-342900" fontAlgn="base">
              <a:spcBef>
                <a:spcPct val="20000"/>
              </a:spcBef>
              <a:spcAft>
                <a:spcPct val="0"/>
              </a:spcAft>
              <a:buSzPct val="85000"/>
              <a:buFont typeface="Wingdings" pitchFamily="2" charset="2"/>
              <a:buChar char="ü"/>
            </a:pPr>
            <a:r>
              <a:rPr lang="en-US" altLang="ja-JP" sz="2400" dirty="0">
                <a:solidFill>
                  <a:prstClr val="black"/>
                </a:solidFill>
                <a:latin typeface="Times New Roman" pitchFamily="18" charset="0"/>
                <a:ea typeface="ＭＳ Ｐゴシック" charset="-128"/>
              </a:rPr>
              <a:t>Optimized for parallel vector super </a:t>
            </a:r>
            <a:r>
              <a:rPr lang="en-US" altLang="ja-JP" sz="2400" dirty="0" smtClean="0">
                <a:solidFill>
                  <a:prstClr val="black"/>
                </a:solidFill>
                <a:latin typeface="Times New Roman" pitchFamily="18" charset="0"/>
                <a:ea typeface="ＭＳ Ｐゴシック" charset="-128"/>
              </a:rPr>
              <a:t>computer</a:t>
            </a:r>
            <a:endParaRPr lang="en-US" altLang="ja-JP" sz="2400" dirty="0">
              <a:solidFill>
                <a:prstClr val="black"/>
              </a:solidFill>
              <a:latin typeface="Times New Roman" pitchFamily="18" charset="0"/>
              <a:ea typeface="ＭＳ Ｐゴシック" charset="-128"/>
            </a:endParaRPr>
          </a:p>
          <a:p>
            <a:pPr marL="1257300" lvl="2" indent="-342900" fontAlgn="base">
              <a:spcBef>
                <a:spcPct val="20000"/>
              </a:spcBef>
              <a:spcAft>
                <a:spcPct val="0"/>
              </a:spcAft>
              <a:buSzPct val="85000"/>
              <a:buFont typeface="Wingdings" pitchFamily="2" charset="2"/>
              <a:buChar char="ü"/>
            </a:pPr>
            <a:r>
              <a:rPr lang="en-US" altLang="ja-JP" sz="2400" dirty="0">
                <a:solidFill>
                  <a:prstClr val="black"/>
                </a:solidFill>
                <a:latin typeface="Times New Roman" pitchFamily="18" charset="0"/>
                <a:ea typeface="ＭＳ Ｐゴシック" charset="-128"/>
              </a:rPr>
              <a:t>T639L96 simulation for Mars (Takahashi et al.) </a:t>
            </a:r>
            <a:endParaRPr lang="en-US" altLang="ja-JP" sz="2400" dirty="0" smtClean="0">
              <a:solidFill>
                <a:prstClr val="black"/>
              </a:solidFill>
              <a:latin typeface="Times New Roman" pitchFamily="18" charset="0"/>
              <a:ea typeface="ＭＳ Ｐゴシック" charset="-128"/>
            </a:endParaRPr>
          </a:p>
          <a:p>
            <a:r>
              <a:rPr lang="en-US" altLang="ja-JP" sz="1600" dirty="0" smtClean="0">
                <a:solidFill>
                  <a:prstClr val="black"/>
                </a:solidFill>
                <a:latin typeface="Times New Roman" pitchFamily="18" charset="0"/>
                <a:cs typeface="Times New Roman" pitchFamily="18" charset="0"/>
              </a:rPr>
              <a:t>		 </a:t>
            </a:r>
            <a:r>
              <a:rPr lang="en-US" altLang="ja-JP" dirty="0">
                <a:solidFill>
                  <a:prstClr val="black"/>
                </a:solidFill>
                <a:latin typeface="Times New Roman" pitchFamily="18" charset="0"/>
                <a:cs typeface="Times New Roman" pitchFamily="18" charset="0"/>
              </a:rPr>
              <a:t>grid </a:t>
            </a:r>
            <a:r>
              <a:rPr lang="en-US" altLang="ja-JP" dirty="0" smtClean="0">
                <a:solidFill>
                  <a:prstClr val="black"/>
                </a:solidFill>
                <a:latin typeface="Times New Roman" pitchFamily="18" charset="0"/>
                <a:cs typeface="Times New Roman" pitchFamily="18" charset="0"/>
              </a:rPr>
              <a:t>intervals </a:t>
            </a:r>
            <a:r>
              <a:rPr lang="ja-JP" altLang="en-US" dirty="0" smtClean="0">
                <a:solidFill>
                  <a:prstClr val="black"/>
                </a:solidFill>
                <a:latin typeface="Times New Roman" pitchFamily="18" charset="0"/>
                <a:cs typeface="Times New Roman" pitchFamily="18" charset="0"/>
                <a:sym typeface="Symbol" pitchFamily="18" charset="2"/>
              </a:rPr>
              <a:t></a:t>
            </a:r>
            <a:r>
              <a:rPr lang="en-US" altLang="ja-JP" dirty="0" smtClean="0">
                <a:solidFill>
                  <a:prstClr val="black"/>
                </a:solidFill>
                <a:latin typeface="Times New Roman" pitchFamily="18" charset="0"/>
                <a:cs typeface="Times New Roman" pitchFamily="18" charset="0"/>
                <a:sym typeface="Symbol" pitchFamily="18" charset="2"/>
              </a:rPr>
              <a:t>11 km (1920×960 grids</a:t>
            </a:r>
            <a:r>
              <a:rPr lang="ja-JP" altLang="en-US" dirty="0" smtClean="0">
                <a:solidFill>
                  <a:prstClr val="black"/>
                </a:solidFill>
                <a:latin typeface="Times New Roman" pitchFamily="18" charset="0"/>
                <a:cs typeface="Times New Roman" pitchFamily="18" charset="0"/>
                <a:sym typeface="Symbol" pitchFamily="18" charset="2"/>
              </a:rPr>
              <a:t> </a:t>
            </a:r>
            <a:r>
              <a:rPr lang="en-US" altLang="ja-JP" dirty="0" smtClean="0">
                <a:solidFill>
                  <a:prstClr val="black"/>
                </a:solidFill>
                <a:latin typeface="Times New Roman" pitchFamily="18" charset="0"/>
                <a:cs typeface="Times New Roman" pitchFamily="18" charset="0"/>
                <a:sym typeface="Symbol" pitchFamily="18" charset="2"/>
              </a:rPr>
              <a:t>with 96 layers)</a:t>
            </a:r>
            <a:endParaRPr lang="ja-JP" altLang="en-US" dirty="0">
              <a:solidFill>
                <a:prstClr val="black"/>
              </a:solidFill>
              <a:latin typeface="Times New Roman" pitchFamily="18" charset="0"/>
              <a:cs typeface="Times New Roman" pitchFamily="18" charset="0"/>
            </a:endParaRPr>
          </a:p>
        </p:txBody>
      </p:sp>
      <p:pic>
        <p:nvPicPr>
          <p:cNvPr id="7" name="es2_03.jpg"/>
          <p:cNvPicPr>
            <a:picLocks noChangeAspect="1"/>
          </p:cNvPicPr>
          <p:nvPr/>
        </p:nvPicPr>
        <p:blipFill>
          <a:blip r:embed="rId4">
            <a:extLst/>
          </a:blip>
          <a:stretch>
            <a:fillRect/>
          </a:stretch>
        </p:blipFill>
        <p:spPr>
          <a:xfrm>
            <a:off x="107504" y="4606886"/>
            <a:ext cx="3802468" cy="2237118"/>
          </a:xfrm>
          <a:prstGeom prst="rect">
            <a:avLst/>
          </a:prstGeom>
          <a:ln w="12700">
            <a:miter lim="400000"/>
          </a:ln>
        </p:spPr>
      </p:pic>
      <p:graphicFrame>
        <p:nvGraphicFramePr>
          <p:cNvPr id="2" name="表 1"/>
          <p:cNvGraphicFramePr>
            <a:graphicFrameLocks noGrp="1"/>
          </p:cNvGraphicFramePr>
          <p:nvPr>
            <p:extLst/>
          </p:nvPr>
        </p:nvGraphicFramePr>
        <p:xfrm>
          <a:off x="107504" y="2802873"/>
          <a:ext cx="3816424" cy="1752600"/>
        </p:xfrm>
        <a:graphic>
          <a:graphicData uri="http://schemas.openxmlformats.org/drawingml/2006/table">
            <a:tbl>
              <a:tblPr firstCol="1">
                <a:tableStyleId>{21E4AEA4-8DFA-4A89-87EB-49C32662AFE0}</a:tableStyleId>
              </a:tblPr>
              <a:tblGrid>
                <a:gridCol w="2160240">
                  <a:extLst>
                    <a:ext uri="{9D8B030D-6E8A-4147-A177-3AD203B41FA5}">
                      <a16:colId xmlns:a16="http://schemas.microsoft.com/office/drawing/2014/main" val="20000"/>
                    </a:ext>
                  </a:extLst>
                </a:gridCol>
                <a:gridCol w="1656184">
                  <a:extLst>
                    <a:ext uri="{9D8B030D-6E8A-4147-A177-3AD203B41FA5}">
                      <a16:colId xmlns:a16="http://schemas.microsoft.com/office/drawing/2014/main" val="20001"/>
                    </a:ext>
                  </a:extLst>
                </a:gridCol>
              </a:tblGrid>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u="none" strike="noStrike" cap="none" normalizeH="0" baseline="0" dirty="0" smtClean="0">
                          <a:ln>
                            <a:noFill/>
                          </a:ln>
                          <a:effectLst>
                            <a:outerShdw blurRad="38100" dist="38100" dir="2700000" algn="tl">
                              <a:srgbClr val="000000">
                                <a:alpha val="43137"/>
                              </a:srgbClr>
                            </a:outerShdw>
                          </a:effectLst>
                        </a:rPr>
                        <a:t>Node number</a:t>
                      </a:r>
                      <a:endParaRPr kumimoji="1" lang="ja-JP" altLang="en-US" sz="18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ea typeface="ＭＳ Ｐゴシック" charset="-128"/>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u="none" strike="noStrike" cap="none" normalizeH="0" baseline="0" dirty="0" smtClean="0">
                          <a:ln>
                            <a:noFill/>
                          </a:ln>
                          <a:effectLst/>
                        </a:rPr>
                        <a:t>  64 node</a:t>
                      </a:r>
                      <a:endParaRPr kumimoji="1" lang="en-US" altLang="ja-JP" sz="1800" b="0" i="0" u="none" strike="noStrike" cap="none" normalizeH="0" baseline="0" dirty="0" smtClean="0">
                        <a:ln>
                          <a:noFill/>
                        </a:ln>
                        <a:solidFill>
                          <a:schemeClr val="tx1"/>
                        </a:solidFill>
                        <a:effectLst/>
                        <a:latin typeface="Arial" charset="0"/>
                        <a:ea typeface="ＭＳ Ｐゴシック" charset="-128"/>
                      </a:endParaRPr>
                    </a:p>
                  </a:txBody>
                  <a:tcPr horzOverflow="overflow"/>
                </a:tc>
                <a:extLst>
                  <a:ext uri="{0D108BD9-81ED-4DB2-BD59-A6C34878D82A}">
                    <a16:rowId xmlns:a16="http://schemas.microsoft.com/office/drawing/2014/main" val="10000"/>
                  </a:ext>
                </a:extLst>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u="none" strike="noStrike" cap="none" normalizeH="0" baseline="0" dirty="0" smtClean="0">
                          <a:ln>
                            <a:noFill/>
                          </a:ln>
                          <a:effectLst>
                            <a:outerShdw blurRad="38100" dist="38100" dir="2700000" algn="tl">
                              <a:srgbClr val="000000">
                                <a:alpha val="43137"/>
                              </a:srgbClr>
                            </a:outerShdw>
                          </a:effectLst>
                        </a:rPr>
                        <a:t>Vector efficiency</a:t>
                      </a:r>
                      <a:endParaRPr kumimoji="1" lang="ja-JP" altLang="en-US" sz="18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ea typeface="ＭＳ Ｐゴシック" charset="-128"/>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u="none" strike="noStrike" cap="none" normalizeH="0" baseline="0" dirty="0" smtClean="0">
                          <a:ln>
                            <a:noFill/>
                          </a:ln>
                          <a:effectLst/>
                        </a:rPr>
                        <a:t>  99.4%</a:t>
                      </a:r>
                      <a:endParaRPr kumimoji="1" lang="en-US" altLang="ja-JP" sz="1800" b="0" i="0" u="none" strike="noStrike" cap="none" normalizeH="0" baseline="0" dirty="0" smtClean="0">
                        <a:ln>
                          <a:noFill/>
                        </a:ln>
                        <a:solidFill>
                          <a:schemeClr val="tx1"/>
                        </a:solidFill>
                        <a:effectLst/>
                        <a:latin typeface="Arial" charset="0"/>
                        <a:ea typeface="ＭＳ Ｐゴシック" charset="-128"/>
                      </a:endParaRPr>
                    </a:p>
                  </a:txBody>
                  <a:tcPr horzOverflow="overflow"/>
                </a:tc>
                <a:extLst>
                  <a:ext uri="{0D108BD9-81ED-4DB2-BD59-A6C34878D82A}">
                    <a16:rowId xmlns:a16="http://schemas.microsoft.com/office/drawing/2014/main" val="10001"/>
                  </a:ext>
                </a:extLst>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u="none" strike="noStrike" cap="none" normalizeH="0" baseline="0" dirty="0" smtClean="0">
                          <a:ln>
                            <a:noFill/>
                          </a:ln>
                          <a:effectLst>
                            <a:outerShdw blurRad="38100" dist="38100" dir="2700000" algn="tl">
                              <a:srgbClr val="000000">
                                <a:alpha val="43137"/>
                              </a:srgbClr>
                            </a:outerShdw>
                          </a:effectLst>
                        </a:rPr>
                        <a:t>Parallel efficiency</a:t>
                      </a:r>
                      <a:endParaRPr kumimoji="1" lang="ja-JP" altLang="en-US" sz="18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ea typeface="ＭＳ Ｐゴシック" charset="-128"/>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u="none" strike="noStrike" cap="none" normalizeH="0" baseline="0" dirty="0" smtClean="0">
                          <a:ln>
                            <a:noFill/>
                          </a:ln>
                          <a:effectLst/>
                          <a:sym typeface="Symbol" pitchFamily="18" charset="2"/>
                        </a:rPr>
                        <a:t>  99.8%</a:t>
                      </a:r>
                      <a:endParaRPr kumimoji="1" lang="en-US" altLang="ja-JP" sz="1800" b="0" i="0" u="none" strike="noStrike" cap="none" normalizeH="0" baseline="0" dirty="0" smtClean="0">
                        <a:ln>
                          <a:noFill/>
                        </a:ln>
                        <a:solidFill>
                          <a:srgbClr val="00B050"/>
                        </a:solidFill>
                        <a:effectLst/>
                        <a:latin typeface="Arial" charset="0"/>
                        <a:ea typeface="ＭＳ Ｐゴシック" charset="-128"/>
                        <a:sym typeface="Symbol" pitchFamily="18" charset="2"/>
                      </a:endParaRPr>
                    </a:p>
                  </a:txBody>
                  <a:tcPr horzOverflow="overflow"/>
                </a:tc>
                <a:extLst>
                  <a:ext uri="{0D108BD9-81ED-4DB2-BD59-A6C34878D82A}">
                    <a16:rowId xmlns:a16="http://schemas.microsoft.com/office/drawing/2014/main" val="10002"/>
                  </a:ext>
                </a:extLst>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u="none" strike="noStrike" cap="none" normalizeH="0" baseline="0" dirty="0" smtClean="0">
                          <a:ln>
                            <a:noFill/>
                          </a:ln>
                          <a:effectLst>
                            <a:outerShdw blurRad="38100" dist="38100" dir="2700000" algn="tl">
                              <a:srgbClr val="000000">
                                <a:alpha val="43137"/>
                              </a:srgbClr>
                            </a:outerShdw>
                          </a:effectLst>
                        </a:rPr>
                        <a:t>CPU</a:t>
                      </a:r>
                      <a:r>
                        <a:rPr kumimoji="1" lang="ja-JP" altLang="en-US" sz="1800" u="none" strike="noStrike" cap="none" normalizeH="0" baseline="0" dirty="0" smtClean="0">
                          <a:ln>
                            <a:noFill/>
                          </a:ln>
                          <a:effectLst>
                            <a:outerShdw blurRad="38100" dist="38100" dir="2700000" algn="tl">
                              <a:srgbClr val="000000">
                                <a:alpha val="43137"/>
                              </a:srgbClr>
                            </a:outerShdw>
                          </a:effectLst>
                        </a:rPr>
                        <a:t> </a:t>
                      </a:r>
                      <a:r>
                        <a:rPr kumimoji="1" lang="en-US" altLang="ja-JP" sz="1800" u="none" strike="noStrike" cap="none" normalizeH="0" baseline="0" dirty="0" smtClean="0">
                          <a:ln>
                            <a:noFill/>
                          </a:ln>
                          <a:effectLst>
                            <a:outerShdw blurRad="38100" dist="38100" dir="2700000" algn="tl">
                              <a:srgbClr val="000000">
                                <a:alpha val="43137"/>
                              </a:srgbClr>
                            </a:outerShdw>
                          </a:effectLst>
                        </a:rPr>
                        <a:t>time</a:t>
                      </a:r>
                      <a:endParaRPr kumimoji="1" lang="ja-JP" altLang="en-US" sz="18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ea typeface="ＭＳ Ｐゴシック" charset="-128"/>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u="none" strike="noStrike" cap="none" normalizeH="0" baseline="0" dirty="0" smtClean="0">
                          <a:ln>
                            <a:noFill/>
                          </a:ln>
                          <a:effectLst/>
                        </a:rPr>
                        <a:t>  1 Martian days/~4 hours</a:t>
                      </a:r>
                      <a:endParaRPr kumimoji="1" lang="ja-JP" altLang="en-US" sz="1800" b="0" i="0" u="none" strike="noStrike" cap="none" normalizeH="0" baseline="0" dirty="0" smtClean="0">
                        <a:ln>
                          <a:noFill/>
                        </a:ln>
                        <a:solidFill>
                          <a:schemeClr val="tx1"/>
                        </a:solidFill>
                        <a:effectLst/>
                        <a:latin typeface="Arial" charset="0"/>
                        <a:ea typeface="ＭＳ Ｐゴシック" charset="-128"/>
                      </a:endParaRPr>
                    </a:p>
                  </a:txBody>
                  <a:tcPr horzOverflow="overflow"/>
                </a:tc>
                <a:extLst>
                  <a:ext uri="{0D108BD9-81ED-4DB2-BD59-A6C34878D82A}">
                    <a16:rowId xmlns:a16="http://schemas.microsoft.com/office/drawing/2014/main" val="10003"/>
                  </a:ext>
                </a:extLst>
              </a:tr>
            </a:tbl>
          </a:graphicData>
        </a:graphic>
      </p:graphicFrame>
      <p:sp>
        <p:nvSpPr>
          <p:cNvPr id="10" name="正方形/長方形 9"/>
          <p:cNvSpPr/>
          <p:nvPr/>
        </p:nvSpPr>
        <p:spPr>
          <a:xfrm>
            <a:off x="6529206" y="6259229"/>
            <a:ext cx="2626040" cy="584775"/>
          </a:xfrm>
          <a:prstGeom prst="rect">
            <a:avLst/>
          </a:prstGeom>
          <a:ln>
            <a:solidFill>
              <a:schemeClr val="tx1"/>
            </a:solidFill>
          </a:ln>
        </p:spPr>
        <p:txBody>
          <a:bodyPr wrap="none">
            <a:spAutoFit/>
          </a:bodyPr>
          <a:lstStyle/>
          <a:p>
            <a:r>
              <a:rPr lang="nn-NO" altLang="ja-JP" sz="1600" b="1" dirty="0" smtClean="0">
                <a:solidFill>
                  <a:prstClr val="black"/>
                </a:solidFill>
                <a:latin typeface="Times New Roman" pitchFamily="18" charset="0"/>
                <a:ea typeface="ＭＳ Ｐゴシック" pitchFamily="50" charset="-128"/>
              </a:rPr>
              <a:t>T</a:t>
            </a:r>
            <a:r>
              <a:rPr lang="nn-NO" altLang="ja-JP" sz="1600" b="1" dirty="0">
                <a:solidFill>
                  <a:prstClr val="black"/>
                </a:solidFill>
                <a:latin typeface="Times New Roman" pitchFamily="18" charset="0"/>
                <a:ea typeface="ＭＳ Ｐゴシック" pitchFamily="50" charset="-128"/>
              </a:rPr>
              <a:t>; t</a:t>
            </a:r>
            <a:r>
              <a:rPr lang="nn-NO" altLang="ja-JP" sz="1600" b="1" dirty="0" smtClean="0">
                <a:solidFill>
                  <a:prstClr val="black"/>
                </a:solidFill>
                <a:latin typeface="Times New Roman" pitchFamily="18" charset="0"/>
                <a:ea typeface="ＭＳ Ｐゴシック" pitchFamily="50" charset="-128"/>
              </a:rPr>
              <a:t>rancation wavenumbers</a:t>
            </a:r>
          </a:p>
          <a:p>
            <a:r>
              <a:rPr lang="nn-NO" altLang="ja-JP" sz="1600" b="1" dirty="0" smtClean="0">
                <a:solidFill>
                  <a:prstClr val="black"/>
                </a:solidFill>
                <a:latin typeface="Times New Roman" pitchFamily="18" charset="0"/>
                <a:ea typeface="ＭＳ Ｐゴシック" pitchFamily="50" charset="-128"/>
              </a:rPr>
              <a:t>L</a:t>
            </a:r>
            <a:r>
              <a:rPr lang="nn-NO" altLang="ja-JP" sz="1600" b="1" dirty="0">
                <a:solidFill>
                  <a:prstClr val="black"/>
                </a:solidFill>
                <a:latin typeface="Times New Roman" pitchFamily="18" charset="0"/>
                <a:ea typeface="ＭＳ Ｐゴシック" pitchFamily="50" charset="-128"/>
              </a:rPr>
              <a:t>; vertical </a:t>
            </a:r>
            <a:r>
              <a:rPr lang="nn-NO" altLang="ja-JP" sz="1600" b="1" dirty="0" smtClean="0">
                <a:solidFill>
                  <a:prstClr val="black"/>
                </a:solidFill>
                <a:latin typeface="Times New Roman" pitchFamily="18" charset="0"/>
                <a:ea typeface="ＭＳ Ｐゴシック" pitchFamily="50" charset="-128"/>
              </a:rPr>
              <a:t>layers</a:t>
            </a:r>
            <a:endParaRPr lang="ja-JP" altLang="en-US" sz="1600" b="1" dirty="0">
              <a:solidFill>
                <a:prstClr val="black"/>
              </a:solidFill>
            </a:endParaRPr>
          </a:p>
        </p:txBody>
      </p:sp>
      <p:sp>
        <p:nvSpPr>
          <p:cNvPr id="4" name="テキスト ボックス 3"/>
          <p:cNvSpPr txBox="1"/>
          <p:nvPr/>
        </p:nvSpPr>
        <p:spPr>
          <a:xfrm>
            <a:off x="3912036" y="2792849"/>
            <a:ext cx="5189498" cy="369332"/>
          </a:xfrm>
          <a:prstGeom prst="rect">
            <a:avLst/>
          </a:prstGeom>
          <a:noFill/>
        </p:spPr>
        <p:txBody>
          <a:bodyPr wrap="none" rtlCol="0">
            <a:spAutoFit/>
          </a:bodyPr>
          <a:lstStyle/>
          <a:p>
            <a:pPr algn="ctr"/>
            <a:r>
              <a:rPr lang="en-US" altLang="ja-JP" dirty="0" smtClean="0">
                <a:solidFill>
                  <a:srgbClr val="000000"/>
                </a:solidFill>
              </a:rPr>
              <a:t>AFES-Mars T639L96 simulation (Vorticity distribution)</a:t>
            </a:r>
            <a:endParaRPr lang="ja-JP" altLang="en-US" dirty="0">
              <a:solidFill>
                <a:srgbClr val="000000"/>
              </a:solidFill>
            </a:endParaRPr>
          </a:p>
        </p:txBody>
      </p:sp>
      <p:pic>
        <p:nvPicPr>
          <p:cNvPr id="11" name="図 10" descr="C:\cygwin64\home\yot\files_copied\old_home\yot\AFES-M\T639L96_passive_zs0_alb0.2_ti200_dod0.2_short-CnvAd-many\vor\figs-png\pg000048.png"/>
          <p:cNvPicPr>
            <a:picLocks noChangeAspect="1"/>
          </p:cNvPicPr>
          <p:nvPr/>
        </p:nvPicPr>
        <p:blipFill rotWithShape="1">
          <a:blip r:embed="rId5" cstate="print">
            <a:extLst>
              <a:ext uri="{28A0092B-C50C-407E-A947-70E740481C1C}">
                <a14:useLocalDpi xmlns:a14="http://schemas.microsoft.com/office/drawing/2010/main" val="0"/>
              </a:ext>
            </a:extLst>
          </a:blip>
          <a:srcRect t="-1866"/>
          <a:stretch/>
        </p:blipFill>
        <p:spPr bwMode="auto">
          <a:xfrm>
            <a:off x="3976496" y="3261577"/>
            <a:ext cx="5060578" cy="2831719"/>
          </a:xfrm>
          <a:prstGeom prst="rect">
            <a:avLst/>
          </a:prstGeom>
          <a:noFill/>
          <a:ln>
            <a:noFill/>
          </a:ln>
        </p:spPr>
      </p:pic>
      <p:sp>
        <p:nvSpPr>
          <p:cNvPr id="9" name="正方形/長方形 8"/>
          <p:cNvSpPr/>
          <p:nvPr/>
        </p:nvSpPr>
        <p:spPr>
          <a:xfrm>
            <a:off x="2129135" y="5396785"/>
            <a:ext cx="5472608" cy="523220"/>
          </a:xfrm>
          <a:prstGeom prst="rect">
            <a:avLst/>
          </a:prstGeom>
          <a:solidFill>
            <a:schemeClr val="bg1"/>
          </a:solidFill>
          <a:ln>
            <a:solidFill>
              <a:srgbClr val="FF0000"/>
            </a:solidFill>
          </a:ln>
        </p:spPr>
        <p:txBody>
          <a:bodyPr wrap="square">
            <a:spAutoFit/>
          </a:bodyPr>
          <a:lstStyle/>
          <a:p>
            <a:pPr algn="ctr">
              <a:buClr>
                <a:srgbClr val="FF0000"/>
              </a:buClr>
              <a:buSzPct val="100000"/>
            </a:pPr>
            <a:r>
              <a:rPr lang="ja-JP" altLang="en-US" sz="2800" b="1" dirty="0" smtClean="0">
                <a:solidFill>
                  <a:srgbClr val="FF0000"/>
                </a:solidFill>
                <a:latin typeface="ＭＳ Ｐゴシック" panose="020B0600070205080204" pitchFamily="50" charset="-128"/>
                <a:ea typeface="ＭＳ Ｐゴシック" panose="020B0600070205080204" pitchFamily="50" charset="-128"/>
              </a:rPr>
              <a:t>要日本語化、スライドありますか？</a:t>
            </a:r>
            <a:endParaRPr lang="ja-JP" altLang="en-US" sz="2800" b="1" dirty="0">
              <a:solidFill>
                <a:srgbClr val="FF0000"/>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764767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4941"/>
            <a:ext cx="9144000" cy="1405727"/>
          </a:xfrm>
        </p:spPr>
        <p:txBody>
          <a:bodyPr>
            <a:noAutofit/>
          </a:bodyPr>
          <a:lstStyle/>
          <a:p>
            <a:r>
              <a:rPr lang="ja-JP" altLang="en-US" sz="3200" dirty="0" smtClean="0"/>
              <a:t>大気大循環</a:t>
            </a:r>
            <a:r>
              <a:rPr lang="ja-JP" altLang="en-US" sz="3200" dirty="0"/>
              <a:t>モデル「コンピュータの中の地球」</a:t>
            </a:r>
            <a:r>
              <a:rPr lang="en-US" altLang="ja-JP" sz="3200" dirty="0" smtClean="0"/>
              <a:t/>
            </a:r>
            <a:br>
              <a:rPr lang="en-US" altLang="ja-JP" sz="3200" dirty="0" smtClean="0"/>
            </a:br>
            <a:r>
              <a:rPr lang="en-US" altLang="ja-JP" sz="3200" dirty="0" smtClean="0"/>
              <a:t>(GCM; General </a:t>
            </a:r>
            <a:r>
              <a:rPr lang="en-US" altLang="ja-JP" sz="3200" dirty="0"/>
              <a:t>C</a:t>
            </a:r>
            <a:r>
              <a:rPr lang="en-US" altLang="ja-JP" sz="3200" dirty="0" smtClean="0"/>
              <a:t>irculation Model)</a:t>
            </a:r>
            <a:endParaRPr lang="ja-JP" altLang="en-US" sz="3200" dirty="0"/>
          </a:p>
        </p:txBody>
      </p:sp>
      <p:pic>
        <p:nvPicPr>
          <p:cNvPr id="4" name="図 3"/>
          <p:cNvPicPr>
            <a:picLocks noChangeAspect="1"/>
          </p:cNvPicPr>
          <p:nvPr/>
        </p:nvPicPr>
        <p:blipFill>
          <a:blip r:embed="rId3"/>
          <a:stretch>
            <a:fillRect/>
          </a:stretch>
        </p:blipFill>
        <p:spPr>
          <a:xfrm>
            <a:off x="307790" y="1948264"/>
            <a:ext cx="4253429" cy="4157539"/>
          </a:xfrm>
          <a:prstGeom prst="rect">
            <a:avLst/>
          </a:prstGeom>
        </p:spPr>
      </p:pic>
      <p:pic>
        <p:nvPicPr>
          <p:cNvPr id="5" name="図 4"/>
          <p:cNvPicPr>
            <a:picLocks noChangeAspect="1"/>
          </p:cNvPicPr>
          <p:nvPr/>
        </p:nvPicPr>
        <p:blipFill>
          <a:blip r:embed="rId4"/>
          <a:srcRect b="14612"/>
          <a:stretch>
            <a:fillRect/>
          </a:stretch>
        </p:blipFill>
        <p:spPr>
          <a:xfrm>
            <a:off x="5051611" y="1772816"/>
            <a:ext cx="3479800" cy="2103816"/>
          </a:xfrm>
          <a:prstGeom prst="rect">
            <a:avLst/>
          </a:prstGeom>
        </p:spPr>
      </p:pic>
      <p:pic>
        <p:nvPicPr>
          <p:cNvPr id="6" name="図 5"/>
          <p:cNvPicPr>
            <a:picLocks noChangeAspect="1"/>
          </p:cNvPicPr>
          <p:nvPr/>
        </p:nvPicPr>
        <p:blipFill>
          <a:blip r:embed="rId5"/>
          <a:stretch>
            <a:fillRect/>
          </a:stretch>
        </p:blipFill>
        <p:spPr>
          <a:xfrm>
            <a:off x="5056093" y="3875038"/>
            <a:ext cx="3505200" cy="2349500"/>
          </a:xfrm>
          <a:prstGeom prst="rect">
            <a:avLst/>
          </a:prstGeom>
        </p:spPr>
      </p:pic>
      <p:sp>
        <p:nvSpPr>
          <p:cNvPr id="8" name="正方形/長方形 7"/>
          <p:cNvSpPr/>
          <p:nvPr/>
        </p:nvSpPr>
        <p:spPr>
          <a:xfrm>
            <a:off x="3102790" y="1331476"/>
            <a:ext cx="2787943" cy="369332"/>
          </a:xfrm>
          <a:prstGeom prst="rect">
            <a:avLst/>
          </a:prstGeom>
        </p:spPr>
        <p:txBody>
          <a:bodyPr wrap="none">
            <a:spAutoFit/>
          </a:bodyPr>
          <a:lstStyle/>
          <a:p>
            <a:pPr defTabSz="457200"/>
            <a:r>
              <a:rPr lang="ja-JP" altLang="en-US" dirty="0" smtClean="0">
                <a:solidFill>
                  <a:prstClr val="black"/>
                </a:solidFill>
              </a:rPr>
              <a:t>地球大気モデルのイメージ</a:t>
            </a:r>
            <a:endParaRPr lang="en-US" altLang="ja-JP" dirty="0" smtClean="0">
              <a:solidFill>
                <a:prstClr val="black"/>
              </a:solidFill>
            </a:endParaRPr>
          </a:p>
        </p:txBody>
      </p:sp>
      <p:sp>
        <p:nvSpPr>
          <p:cNvPr id="9" name="正方形/長方形 8"/>
          <p:cNvSpPr/>
          <p:nvPr/>
        </p:nvSpPr>
        <p:spPr>
          <a:xfrm>
            <a:off x="234251" y="6031098"/>
            <a:ext cx="4572000" cy="646331"/>
          </a:xfrm>
          <a:prstGeom prst="rect">
            <a:avLst/>
          </a:prstGeom>
        </p:spPr>
        <p:txBody>
          <a:bodyPr>
            <a:spAutoFit/>
          </a:bodyPr>
          <a:lstStyle/>
          <a:p>
            <a:pPr defTabSz="457200"/>
            <a:r>
              <a:rPr lang="en-US" altLang="ja-JP" dirty="0" smtClean="0">
                <a:solidFill>
                  <a:prstClr val="black"/>
                </a:solidFill>
              </a:rPr>
              <a:t>http://www.jma.go.jp/jma/kishou/know/whitep/1-3-1.html</a:t>
            </a:r>
            <a:endParaRPr lang="ja-JP" altLang="en-US" dirty="0">
              <a:solidFill>
                <a:prstClr val="black"/>
              </a:solidFill>
            </a:endParaRPr>
          </a:p>
        </p:txBody>
      </p:sp>
      <p:sp>
        <p:nvSpPr>
          <p:cNvPr id="10" name="正方形/長方形 9"/>
          <p:cNvSpPr/>
          <p:nvPr/>
        </p:nvSpPr>
        <p:spPr>
          <a:xfrm>
            <a:off x="5100916" y="6105803"/>
            <a:ext cx="3774147" cy="646331"/>
          </a:xfrm>
          <a:prstGeom prst="rect">
            <a:avLst/>
          </a:prstGeom>
        </p:spPr>
        <p:txBody>
          <a:bodyPr wrap="square">
            <a:spAutoFit/>
          </a:bodyPr>
          <a:lstStyle/>
          <a:p>
            <a:pPr defTabSz="457200"/>
            <a:r>
              <a:rPr lang="en-US" altLang="ja-JP" dirty="0" smtClean="0">
                <a:solidFill>
                  <a:prstClr val="black"/>
                </a:solidFill>
              </a:rPr>
              <a:t>https://www.jamstec.go.jp/j/kids/press_release/20100422/</a:t>
            </a:r>
            <a:endParaRPr lang="ja-JP" altLang="en-US" dirty="0">
              <a:solidFill>
                <a:prstClr val="black"/>
              </a:solidFill>
            </a:endParaRPr>
          </a:p>
        </p:txBody>
      </p:sp>
      <p:sp>
        <p:nvSpPr>
          <p:cNvPr id="11" name="正方形/長方形 10"/>
          <p:cNvSpPr/>
          <p:nvPr/>
        </p:nvSpPr>
        <p:spPr>
          <a:xfrm>
            <a:off x="234251" y="2003093"/>
            <a:ext cx="5472608" cy="523220"/>
          </a:xfrm>
          <a:prstGeom prst="rect">
            <a:avLst/>
          </a:prstGeom>
          <a:solidFill>
            <a:schemeClr val="bg1"/>
          </a:solidFill>
          <a:ln>
            <a:solidFill>
              <a:srgbClr val="FF0000"/>
            </a:solidFill>
          </a:ln>
        </p:spPr>
        <p:txBody>
          <a:bodyPr wrap="square">
            <a:spAutoFit/>
          </a:bodyPr>
          <a:lstStyle/>
          <a:p>
            <a:pPr algn="ctr">
              <a:buClr>
                <a:srgbClr val="FF0000"/>
              </a:buClr>
              <a:buSzPct val="100000"/>
            </a:pPr>
            <a:r>
              <a:rPr lang="ja-JP" altLang="en-US" sz="2800" b="1" dirty="0" smtClean="0">
                <a:solidFill>
                  <a:srgbClr val="FF0000"/>
                </a:solidFill>
                <a:latin typeface="ＭＳ Ｐゴシック" panose="020B0600070205080204" pitchFamily="50" charset="-128"/>
                <a:ea typeface="ＭＳ Ｐゴシック" panose="020B0600070205080204" pitchFamily="50" charset="-128"/>
              </a:rPr>
              <a:t>まず、モデルのイメージを説明</a:t>
            </a:r>
            <a:endParaRPr lang="ja-JP" altLang="en-US" sz="2800" b="1" dirty="0">
              <a:solidFill>
                <a:srgbClr val="FF0000"/>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499543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コンテンツ プレースホルダー 1"/>
          <p:cNvSpPr>
            <a:spLocks noGrp="1"/>
          </p:cNvSpPr>
          <p:nvPr>
            <p:ph idx="1"/>
          </p:nvPr>
        </p:nvSpPr>
        <p:spPr/>
        <p:txBody>
          <a:bodyPr/>
          <a:lstStyle/>
          <a:p>
            <a:pPr eaLnBrk="1" hangingPunct="1"/>
            <a:endParaRPr lang="en-US" altLang="ja-JP" dirty="0" smtClean="0"/>
          </a:p>
          <a:p>
            <a:pPr eaLnBrk="1" hangingPunct="1"/>
            <a:endParaRPr lang="en-US" altLang="ja-JP" dirty="0" smtClean="0"/>
          </a:p>
          <a:p>
            <a:pPr eaLnBrk="1" hangingPunct="1"/>
            <a:endParaRPr lang="en-US" altLang="ja-JP" dirty="0" smtClean="0"/>
          </a:p>
          <a:p>
            <a:pPr eaLnBrk="1" hangingPunct="1"/>
            <a:endParaRPr lang="en-US" altLang="ja-JP" dirty="0" smtClean="0"/>
          </a:p>
          <a:p>
            <a:pPr eaLnBrk="1" hangingPunct="1"/>
            <a:endParaRPr lang="en-US" altLang="ja-JP" dirty="0" smtClean="0"/>
          </a:p>
        </p:txBody>
      </p:sp>
      <p:sp>
        <p:nvSpPr>
          <p:cNvPr id="7171" name="Rectangle 2"/>
          <p:cNvSpPr>
            <a:spLocks noGrp="1" noChangeArrowheads="1"/>
          </p:cNvSpPr>
          <p:nvPr>
            <p:ph type="title"/>
          </p:nvPr>
        </p:nvSpPr>
        <p:spPr>
          <a:xfrm>
            <a:off x="179512" y="348176"/>
            <a:ext cx="8784976" cy="707886"/>
          </a:xfrm>
        </p:spPr>
        <p:txBody>
          <a:bodyPr/>
          <a:lstStyle/>
          <a:p>
            <a:pPr algn="l" eaLnBrk="1" hangingPunct="1"/>
            <a:r>
              <a:rPr lang="ja-JP" altLang="en-US" sz="4000" b="1" u="sng" dirty="0" smtClean="0">
                <a:latin typeface="Times New Roman" pitchFamily="18" charset="0"/>
                <a:cs typeface="Times New Roman" pitchFamily="18" charset="0"/>
              </a:rPr>
              <a:t>計算性能</a:t>
            </a:r>
          </a:p>
        </p:txBody>
      </p:sp>
      <p:sp>
        <p:nvSpPr>
          <p:cNvPr id="6" name="正方形/長方形 5"/>
          <p:cNvSpPr/>
          <p:nvPr/>
        </p:nvSpPr>
        <p:spPr>
          <a:xfrm>
            <a:off x="179512" y="1052736"/>
            <a:ext cx="8964488" cy="1717393"/>
          </a:xfrm>
          <a:prstGeom prst="rect">
            <a:avLst/>
          </a:prstGeom>
        </p:spPr>
        <p:txBody>
          <a:bodyPr wrap="square">
            <a:spAutoFit/>
          </a:bodyPr>
          <a:lstStyle/>
          <a:p>
            <a:pPr marL="342900" indent="-342900" fontAlgn="base">
              <a:spcBef>
                <a:spcPct val="20000"/>
              </a:spcBef>
              <a:spcAft>
                <a:spcPct val="0"/>
              </a:spcAft>
              <a:buSzPct val="85000"/>
              <a:buFontTx/>
              <a:buBlip>
                <a:blip r:embed="rId3"/>
              </a:buBlip>
            </a:pPr>
            <a:r>
              <a:rPr lang="en-US" altLang="ja-JP" sz="3200" b="1" dirty="0" smtClean="0">
                <a:solidFill>
                  <a:srgbClr val="FFFFFF"/>
                </a:solidFill>
                <a:effectLst>
                  <a:outerShdw blurRad="38100" dist="38100" dir="2700000" algn="tl">
                    <a:srgbClr val="000000">
                      <a:alpha val="43137"/>
                    </a:srgbClr>
                  </a:outerShdw>
                </a:effectLst>
                <a:latin typeface="Times New Roman" pitchFamily="18" charset="0"/>
              </a:rPr>
              <a:t>AFES (</a:t>
            </a:r>
            <a:r>
              <a:rPr lang="ja-JP" altLang="en-US" sz="3200" b="1" dirty="0" smtClean="0">
                <a:solidFill>
                  <a:srgbClr val="FFFFFF"/>
                </a:solidFill>
                <a:effectLst>
                  <a:outerShdw blurRad="38100" dist="38100" dir="2700000" algn="tl">
                    <a:srgbClr val="000000">
                      <a:alpha val="43137"/>
                    </a:srgbClr>
                  </a:outerShdw>
                </a:effectLst>
                <a:latin typeface="Times New Roman" pitchFamily="18" charset="0"/>
              </a:rPr>
              <a:t>ベクトル型並列計算機のための</a:t>
            </a:r>
            <a:r>
              <a:rPr lang="en-US" altLang="ja-JP" sz="3200" b="1" dirty="0" smtClean="0">
                <a:solidFill>
                  <a:srgbClr val="FFFFFF"/>
                </a:solidFill>
                <a:effectLst>
                  <a:outerShdw blurRad="38100" dist="38100" dir="2700000" algn="tl">
                    <a:srgbClr val="000000">
                      <a:alpha val="43137"/>
                    </a:srgbClr>
                  </a:outerShdw>
                </a:effectLst>
                <a:latin typeface="Times New Roman" pitchFamily="18" charset="0"/>
              </a:rPr>
              <a:t>AGCM)</a:t>
            </a:r>
          </a:p>
          <a:p>
            <a:pPr marL="1257300" lvl="2" indent="-342900" fontAlgn="base">
              <a:spcBef>
                <a:spcPct val="20000"/>
              </a:spcBef>
              <a:spcAft>
                <a:spcPct val="0"/>
              </a:spcAft>
              <a:buSzPct val="85000"/>
              <a:buFont typeface="Wingdings" pitchFamily="2" charset="2"/>
              <a:buChar char="ü"/>
            </a:pPr>
            <a:r>
              <a:rPr lang="en-US" altLang="ja-JP" sz="2400" dirty="0" smtClean="0">
                <a:solidFill>
                  <a:srgbClr val="FFFFFF"/>
                </a:solidFill>
                <a:effectLst>
                  <a:outerShdw blurRad="38100" dist="38100" dir="2700000" algn="tl">
                    <a:srgbClr val="000000">
                      <a:alpha val="43137"/>
                    </a:srgbClr>
                  </a:outerShdw>
                </a:effectLst>
                <a:latin typeface="Times New Roman" pitchFamily="18" charset="0"/>
              </a:rPr>
              <a:t>ES2 (Earth Simulator</a:t>
            </a:r>
            <a:r>
              <a:rPr lang="ja-JP" altLang="en-US" sz="2400" dirty="0" err="1" smtClean="0">
                <a:solidFill>
                  <a:srgbClr val="FFFFFF"/>
                </a:solidFill>
                <a:effectLst>
                  <a:outerShdw blurRad="38100" dist="38100" dir="2700000" algn="tl">
                    <a:srgbClr val="000000">
                      <a:alpha val="43137"/>
                    </a:srgbClr>
                  </a:outerShdw>
                </a:effectLst>
                <a:latin typeface="Times New Roman" pitchFamily="18" charset="0"/>
              </a:rPr>
              <a:t>、</a:t>
            </a:r>
            <a:r>
              <a:rPr lang="ja-JP" altLang="en-US" sz="2400" dirty="0" smtClean="0">
                <a:solidFill>
                  <a:srgbClr val="FFFFFF"/>
                </a:solidFill>
                <a:effectLst>
                  <a:outerShdw blurRad="38100" dist="38100" dir="2700000" algn="tl">
                    <a:srgbClr val="000000">
                      <a:alpha val="43137"/>
                    </a:srgbClr>
                  </a:outerShdw>
                </a:effectLst>
                <a:latin typeface="Times New Roman" pitchFamily="18" charset="0"/>
              </a:rPr>
              <a:t>現在</a:t>
            </a:r>
            <a:r>
              <a:rPr lang="en-US" altLang="ja-JP" sz="2400" dirty="0" smtClean="0">
                <a:solidFill>
                  <a:srgbClr val="FFFFFF"/>
                </a:solidFill>
                <a:effectLst>
                  <a:outerShdw blurRad="38100" dist="38100" dir="2700000" algn="tl">
                    <a:srgbClr val="000000">
                      <a:alpha val="43137"/>
                    </a:srgbClr>
                  </a:outerShdw>
                </a:effectLst>
                <a:latin typeface="Times New Roman" pitchFamily="18" charset="0"/>
              </a:rPr>
              <a:t>ES3)</a:t>
            </a:r>
            <a:r>
              <a:rPr lang="ja-JP" altLang="en-US" sz="2400" dirty="0" smtClean="0">
                <a:solidFill>
                  <a:srgbClr val="FFFFFF"/>
                </a:solidFill>
                <a:effectLst>
                  <a:outerShdw blurRad="38100" dist="38100" dir="2700000" algn="tl">
                    <a:srgbClr val="000000">
                      <a:alpha val="43137"/>
                    </a:srgbClr>
                  </a:outerShdw>
                </a:effectLst>
                <a:latin typeface="Times New Roman" pitchFamily="18" charset="0"/>
              </a:rPr>
              <a:t>に最適化</a:t>
            </a:r>
            <a:endParaRPr lang="en-US" altLang="ja-JP" sz="2400" dirty="0" smtClean="0">
              <a:solidFill>
                <a:srgbClr val="FFFFFF"/>
              </a:solidFill>
              <a:effectLst>
                <a:outerShdw blurRad="38100" dist="38100" dir="2700000" algn="tl">
                  <a:srgbClr val="000000">
                    <a:alpha val="43137"/>
                  </a:srgbClr>
                </a:outerShdw>
              </a:effectLst>
              <a:latin typeface="Times New Roman" pitchFamily="18" charset="0"/>
            </a:endParaRPr>
          </a:p>
          <a:p>
            <a:pPr marL="1257300" lvl="2" indent="-342900" fontAlgn="base">
              <a:spcBef>
                <a:spcPct val="20000"/>
              </a:spcBef>
              <a:spcAft>
                <a:spcPct val="0"/>
              </a:spcAft>
              <a:buSzPct val="85000"/>
              <a:buFont typeface="Wingdings" pitchFamily="2" charset="2"/>
              <a:buChar char="ü"/>
            </a:pPr>
            <a:r>
              <a:rPr lang="ja-JP" altLang="en-US" sz="2400" dirty="0" smtClean="0">
                <a:solidFill>
                  <a:srgbClr val="FFFFFF"/>
                </a:solidFill>
                <a:effectLst>
                  <a:outerShdw blurRad="38100" dist="38100" dir="2700000" algn="tl">
                    <a:srgbClr val="000000">
                      <a:alpha val="43137"/>
                    </a:srgbClr>
                  </a:outerShdw>
                </a:effectLst>
                <a:latin typeface="Times New Roman" pitchFamily="18" charset="0"/>
              </a:rPr>
              <a:t>火星で</a:t>
            </a:r>
            <a:r>
              <a:rPr lang="en-US" altLang="ja-JP" sz="2400" dirty="0" smtClean="0">
                <a:solidFill>
                  <a:srgbClr val="FFFFFF"/>
                </a:solidFill>
                <a:effectLst>
                  <a:outerShdw blurRad="38100" dist="38100" dir="2700000" algn="tl">
                    <a:srgbClr val="000000">
                      <a:alpha val="43137"/>
                    </a:srgbClr>
                  </a:outerShdw>
                </a:effectLst>
                <a:latin typeface="Times New Roman" pitchFamily="18" charset="0"/>
              </a:rPr>
              <a:t>T639L96</a:t>
            </a:r>
            <a:r>
              <a:rPr lang="ja-JP" altLang="en-US" sz="2400" dirty="0" smtClean="0">
                <a:solidFill>
                  <a:srgbClr val="FFFFFF"/>
                </a:solidFill>
                <a:effectLst>
                  <a:outerShdw blurRad="38100" dist="38100" dir="2700000" algn="tl">
                    <a:srgbClr val="000000">
                      <a:alpha val="43137"/>
                    </a:srgbClr>
                  </a:outerShdw>
                </a:effectLst>
                <a:latin typeface="Times New Roman" pitchFamily="18" charset="0"/>
              </a:rPr>
              <a:t>解像度の計算実績</a:t>
            </a:r>
            <a:r>
              <a:rPr lang="en-US" altLang="ja-JP" sz="2000" dirty="0" smtClean="0">
                <a:solidFill>
                  <a:srgbClr val="FFFFFF"/>
                </a:solidFill>
                <a:effectLst>
                  <a:outerShdw blurRad="38100" dist="38100" dir="2700000" algn="tl">
                    <a:srgbClr val="000000">
                      <a:alpha val="43137"/>
                    </a:srgbClr>
                  </a:outerShdw>
                </a:effectLst>
                <a:latin typeface="Times New Roman" pitchFamily="18" charset="0"/>
              </a:rPr>
              <a:t>(Takahashi et al.) </a:t>
            </a:r>
          </a:p>
          <a:p>
            <a:r>
              <a:rPr lang="en-US" altLang="ja-JP" sz="160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		      </a:t>
            </a:r>
            <a:r>
              <a:rPr lang="ja-JP" altLang="en-US" sz="160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グリッド</a:t>
            </a:r>
            <a:r>
              <a:rPr lang="ja-JP" altLang="en-US" sz="1600" dirty="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間隔</a:t>
            </a:r>
            <a:r>
              <a:rPr lang="en-US" altLang="ja-JP" sz="1600" dirty="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 </a:t>
            </a:r>
            <a:r>
              <a:rPr lang="ja-JP" altLang="en-US" sz="1600" dirty="0">
                <a:solidFill>
                  <a:srgbClr val="FFFFFF"/>
                </a:solidFill>
                <a:effectLst>
                  <a:outerShdw blurRad="38100" dist="38100" dir="2700000" algn="tl">
                    <a:srgbClr val="000000">
                      <a:alpha val="43137"/>
                    </a:srgbClr>
                  </a:outerShdw>
                </a:effectLst>
                <a:latin typeface="Times New Roman" pitchFamily="18" charset="0"/>
                <a:cs typeface="Times New Roman" pitchFamily="18" charset="0"/>
                <a:sym typeface="Symbol" pitchFamily="18" charset="2"/>
              </a:rPr>
              <a:t></a:t>
            </a:r>
            <a:r>
              <a:rPr lang="en-US" altLang="ja-JP" sz="1600" b="1" dirty="0">
                <a:solidFill>
                  <a:srgbClr val="FFFFFF"/>
                </a:solidFill>
                <a:effectLst>
                  <a:outerShdw blurRad="38100" dist="38100" dir="2700000" algn="tl">
                    <a:srgbClr val="000000">
                      <a:alpha val="43137"/>
                    </a:srgbClr>
                  </a:outerShdw>
                </a:effectLst>
                <a:latin typeface="Times New Roman" pitchFamily="18" charset="0"/>
                <a:cs typeface="Times New Roman" pitchFamily="18" charset="0"/>
                <a:sym typeface="Symbol" pitchFamily="18" charset="2"/>
              </a:rPr>
              <a:t>11 km</a:t>
            </a:r>
            <a:r>
              <a:rPr lang="en-US" altLang="ja-JP" sz="1600" dirty="0">
                <a:solidFill>
                  <a:srgbClr val="FFFFFF"/>
                </a:solidFill>
                <a:effectLst>
                  <a:outerShdw blurRad="38100" dist="38100" dir="2700000" algn="tl">
                    <a:srgbClr val="000000">
                      <a:alpha val="43137"/>
                    </a:srgbClr>
                  </a:outerShdw>
                </a:effectLst>
                <a:latin typeface="Times New Roman" pitchFamily="18" charset="0"/>
                <a:cs typeface="Times New Roman" pitchFamily="18" charset="0"/>
                <a:sym typeface="Symbol" pitchFamily="18" charset="2"/>
              </a:rPr>
              <a:t> (1920×960 grids</a:t>
            </a:r>
            <a:r>
              <a:rPr lang="ja-JP" altLang="en-US" sz="1600" dirty="0">
                <a:solidFill>
                  <a:srgbClr val="FFFFFF"/>
                </a:solidFill>
                <a:effectLst>
                  <a:outerShdw blurRad="38100" dist="38100" dir="2700000" algn="tl">
                    <a:srgbClr val="000000">
                      <a:alpha val="43137"/>
                    </a:srgbClr>
                  </a:outerShdw>
                </a:effectLst>
                <a:latin typeface="Times New Roman" pitchFamily="18" charset="0"/>
                <a:cs typeface="Times New Roman" pitchFamily="18" charset="0"/>
                <a:sym typeface="Symbol" pitchFamily="18" charset="2"/>
              </a:rPr>
              <a:t> </a:t>
            </a:r>
            <a:r>
              <a:rPr lang="en-US" altLang="ja-JP" sz="1600" dirty="0">
                <a:solidFill>
                  <a:srgbClr val="FFFFFF"/>
                </a:solidFill>
                <a:effectLst>
                  <a:outerShdw blurRad="38100" dist="38100" dir="2700000" algn="tl">
                    <a:srgbClr val="000000">
                      <a:alpha val="43137"/>
                    </a:srgbClr>
                  </a:outerShdw>
                </a:effectLst>
                <a:latin typeface="Times New Roman" pitchFamily="18" charset="0"/>
                <a:cs typeface="Times New Roman" pitchFamily="18" charset="0"/>
                <a:sym typeface="Symbol" pitchFamily="18" charset="2"/>
              </a:rPr>
              <a:t>with 96 layers</a:t>
            </a:r>
            <a:r>
              <a:rPr lang="en-US" altLang="ja-JP" sz="160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sym typeface="Symbol" pitchFamily="18" charset="2"/>
              </a:rPr>
              <a:t>)</a:t>
            </a:r>
            <a:endParaRPr lang="ja-JP" altLang="en-US" sz="1600" dirty="0">
              <a:solidFill>
                <a:srgbClr val="FFFFFF"/>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7" name="es2_03.jpg"/>
          <p:cNvPicPr>
            <a:picLocks noChangeAspect="1"/>
          </p:cNvPicPr>
          <p:nvPr/>
        </p:nvPicPr>
        <p:blipFill>
          <a:blip r:embed="rId4">
            <a:extLst/>
          </a:blip>
          <a:stretch>
            <a:fillRect/>
          </a:stretch>
        </p:blipFill>
        <p:spPr>
          <a:xfrm>
            <a:off x="107504" y="4437112"/>
            <a:ext cx="3811428" cy="2242390"/>
          </a:xfrm>
          <a:prstGeom prst="rect">
            <a:avLst/>
          </a:prstGeom>
          <a:ln w="12700">
            <a:miter lim="400000"/>
          </a:ln>
        </p:spPr>
      </p:pic>
      <p:pic>
        <p:nvPicPr>
          <p:cNvPr id="9" name="Picture 72" descr="figure"/>
          <p:cNvPicPr>
            <a:picLocks noChangeAspect="1" noChangeArrowheads="1"/>
          </p:cNvPicPr>
          <p:nvPr/>
        </p:nvPicPr>
        <p:blipFill rotWithShape="1">
          <a:blip r:embed="rId5">
            <a:extLst>
              <a:ext uri="{28A0092B-C50C-407E-A947-70E740481C1C}">
                <a14:useLocalDpi xmlns:a14="http://schemas.microsoft.com/office/drawing/2010/main" val="0"/>
              </a:ext>
            </a:extLst>
          </a:blip>
          <a:srcRect l="69145" t="69993"/>
          <a:stretch/>
        </p:blipFill>
        <p:spPr bwMode="auto">
          <a:xfrm rot="5400000">
            <a:off x="4588671" y="2231679"/>
            <a:ext cx="3876630" cy="501902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表 1"/>
          <p:cNvGraphicFramePr>
            <a:graphicFrameLocks noGrp="1"/>
          </p:cNvGraphicFramePr>
          <p:nvPr>
            <p:extLst/>
          </p:nvPr>
        </p:nvGraphicFramePr>
        <p:xfrm>
          <a:off x="107504" y="2802873"/>
          <a:ext cx="3816424" cy="1483360"/>
        </p:xfrm>
        <a:graphic>
          <a:graphicData uri="http://schemas.openxmlformats.org/drawingml/2006/table">
            <a:tbl>
              <a:tblPr firstCol="1">
                <a:tableStyleId>{21E4AEA4-8DFA-4A89-87EB-49C32662AFE0}</a:tableStyleId>
              </a:tblPr>
              <a:tblGrid>
                <a:gridCol w="1656184">
                  <a:extLst>
                    <a:ext uri="{9D8B030D-6E8A-4147-A177-3AD203B41FA5}">
                      <a16:colId xmlns:a16="http://schemas.microsoft.com/office/drawing/2014/main" val="20000"/>
                    </a:ext>
                  </a:extLst>
                </a:gridCol>
                <a:gridCol w="2160240">
                  <a:extLst>
                    <a:ext uri="{9D8B030D-6E8A-4147-A177-3AD203B41FA5}">
                      <a16:colId xmlns:a16="http://schemas.microsoft.com/office/drawing/2014/main" val="20001"/>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ノード数</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64</a:t>
                      </a:r>
                      <a:r>
                        <a:rPr kumimoji="1" lang="ja-JP" altLang="en-US" dirty="0" smtClean="0"/>
                        <a:t>ノード</a:t>
                      </a:r>
                    </a:p>
                  </a:txBody>
                  <a:tcPr/>
                </a:tc>
                <a:extLst>
                  <a:ext uri="{0D108BD9-81ED-4DB2-BD59-A6C34878D82A}">
                    <a16:rowId xmlns:a16="http://schemas.microsoft.com/office/drawing/2014/main" val="1000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ベクトル化効率</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99.4%</a:t>
                      </a:r>
                      <a:endParaRPr kumimoji="1" lang="ja-JP" altLang="en-US" dirty="0" smtClean="0"/>
                    </a:p>
                  </a:txBody>
                  <a:tcPr/>
                </a:tc>
                <a:extLst>
                  <a:ext uri="{0D108BD9-81ED-4DB2-BD59-A6C34878D82A}">
                    <a16:rowId xmlns:a16="http://schemas.microsoft.com/office/drawing/2014/main" val="1000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smtClean="0"/>
                        <a:t>並列化効率</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dirty="0" smtClean="0"/>
                        <a:t>99.8%</a:t>
                      </a:r>
                      <a:endParaRPr kumimoji="1" lang="ja-JP" altLang="en-US" sz="1800" dirty="0" smtClean="0"/>
                    </a:p>
                  </a:txBody>
                  <a:tcPr/>
                </a:tc>
                <a:extLst>
                  <a:ext uri="{0D108BD9-81ED-4DB2-BD59-A6C34878D82A}">
                    <a16:rowId xmlns:a16="http://schemas.microsoft.com/office/drawing/2014/main" val="1000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CPU</a:t>
                      </a:r>
                      <a:r>
                        <a:rPr kumimoji="1" lang="ja-JP" altLang="en-US" dirty="0" smtClean="0"/>
                        <a:t>時間</a:t>
                      </a:r>
                      <a:endParaRPr kumimoji="1" lang="en-US" altLang="ja-JP"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1</a:t>
                      </a:r>
                      <a:r>
                        <a:rPr kumimoji="1" lang="ja-JP" altLang="en-US" dirty="0" smtClean="0"/>
                        <a:t>火星日／～</a:t>
                      </a:r>
                      <a:r>
                        <a:rPr kumimoji="1" lang="en-US" altLang="ja-JP" dirty="0" smtClean="0"/>
                        <a:t>4</a:t>
                      </a:r>
                      <a:r>
                        <a:rPr kumimoji="1" lang="ja-JP" altLang="en-US" dirty="0" smtClean="0"/>
                        <a:t>時間</a:t>
                      </a:r>
                    </a:p>
                  </a:txBody>
                  <a:tcPr/>
                </a:tc>
                <a:extLst>
                  <a:ext uri="{0D108BD9-81ED-4DB2-BD59-A6C34878D82A}">
                    <a16:rowId xmlns:a16="http://schemas.microsoft.com/office/drawing/2014/main" val="10003"/>
                  </a:ext>
                </a:extLst>
              </a:tr>
            </a:tbl>
          </a:graphicData>
        </a:graphic>
      </p:graphicFrame>
      <p:sp>
        <p:nvSpPr>
          <p:cNvPr id="8" name="正方形/長方形 7"/>
          <p:cNvSpPr/>
          <p:nvPr/>
        </p:nvSpPr>
        <p:spPr>
          <a:xfrm>
            <a:off x="2129135" y="5396785"/>
            <a:ext cx="5472608" cy="523220"/>
          </a:xfrm>
          <a:prstGeom prst="rect">
            <a:avLst/>
          </a:prstGeom>
          <a:solidFill>
            <a:sysClr val="window" lastClr="FFFFFF"/>
          </a:solidFill>
          <a:ln>
            <a:solidFill>
              <a:srgbClr val="FF0000"/>
            </a:solidFill>
          </a:ln>
        </p:spPr>
        <p:txBody>
          <a:bodyPr wrap="square">
            <a:spAutoFit/>
          </a:bodyPr>
          <a:lstStyle/>
          <a:p>
            <a:pPr marL="0" marR="0" lvl="0" indent="0" algn="ctr" defTabSz="914400" eaLnBrk="1" fontAlgn="auto" latinLnBrk="0" hangingPunct="1">
              <a:lnSpc>
                <a:spcPct val="100000"/>
              </a:lnSpc>
              <a:spcBef>
                <a:spcPts val="0"/>
              </a:spcBef>
              <a:spcAft>
                <a:spcPts val="0"/>
              </a:spcAft>
              <a:buClr>
                <a:srgbClr val="FF0000"/>
              </a:buClr>
              <a:buSzPct val="100000"/>
              <a:buFontTx/>
              <a:buNone/>
              <a:tabLst/>
              <a:defRPr/>
            </a:pPr>
            <a:r>
              <a:rPr kumimoji="0" lang="ja-JP" altLang="en-US" sz="2800" b="1" kern="0" dirty="0">
                <a:solidFill>
                  <a:srgbClr val="FF0000"/>
                </a:solidFill>
                <a:latin typeface="ＭＳ Ｐゴシック" panose="020B0600070205080204" pitchFamily="50" charset="-128"/>
              </a:rPr>
              <a:t>先</a:t>
            </a:r>
            <a:r>
              <a:rPr kumimoji="0" lang="ja-JP" altLang="en-US" sz="2800" b="1" kern="0" dirty="0" smtClean="0">
                <a:solidFill>
                  <a:srgbClr val="FF0000"/>
                </a:solidFill>
                <a:latin typeface="ＭＳ Ｐゴシック" panose="020B0600070205080204" pitchFamily="50" charset="-128"/>
              </a:rPr>
              <a:t>の</a:t>
            </a:r>
            <a:r>
              <a:rPr kumimoji="0" lang="ja-JP" altLang="en-US" sz="2800" b="1" i="0" u="none" strike="noStrike" kern="0" cap="none" spc="0" normalizeH="0" baseline="0" noProof="0" dirty="0" smtClean="0">
                <a:ln>
                  <a:noFill/>
                </a:ln>
                <a:solidFill>
                  <a:srgbClr val="FF0000"/>
                </a:solidFill>
                <a:effectLst/>
                <a:uLnTx/>
                <a:uFillTx/>
                <a:latin typeface="ＭＳ Ｐゴシック" panose="020B0600070205080204" pitchFamily="50" charset="-128"/>
              </a:rPr>
              <a:t>スライドに相当</a:t>
            </a:r>
          </a:p>
        </p:txBody>
      </p:sp>
    </p:spTree>
    <p:extLst>
      <p:ext uri="{BB962C8B-B14F-4D97-AF65-F5344CB8AC3E}">
        <p14:creationId xmlns:p14="http://schemas.microsoft.com/office/powerpoint/2010/main" val="4279309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ctrTitle"/>
          </p:nvPr>
        </p:nvSpPr>
        <p:spPr/>
        <p:txBody>
          <a:bodyPr>
            <a:normAutofit fontScale="90000"/>
          </a:bodyPr>
          <a:lstStyle/>
          <a:p>
            <a:r>
              <a:rPr lang="en-US" altLang="ja-JP" dirty="0" smtClean="0"/>
              <a:t>Let us explore more about the Venus atmosphere</a:t>
            </a:r>
            <a:endParaRPr kumimoji="1" lang="ja-JP" altLang="en-US" dirty="0"/>
          </a:p>
        </p:txBody>
      </p:sp>
      <p:sp>
        <p:nvSpPr>
          <p:cNvPr id="7" name="サブタイトル 6"/>
          <p:cNvSpPr>
            <a:spLocks noGrp="1"/>
          </p:cNvSpPr>
          <p:nvPr>
            <p:ph type="subTitle" idx="1"/>
          </p:nvPr>
        </p:nvSpPr>
        <p:spPr/>
        <p:txBody>
          <a:bodyPr>
            <a:normAutofit fontScale="92500" lnSpcReduction="20000"/>
          </a:bodyPr>
          <a:lstStyle/>
          <a:p>
            <a:pPr marL="457200" indent="-457200" algn="l">
              <a:buFont typeface="+mj-lt"/>
              <a:buAutoNum type="arabicPeriod"/>
            </a:pPr>
            <a:r>
              <a:rPr kumimoji="1" lang="en-US" altLang="ja-JP" dirty="0" smtClean="0"/>
              <a:t>Numerical Simulations with the higher resolutions to observe possible disturbances which might exist in th</a:t>
            </a:r>
            <a:r>
              <a:rPr lang="en-US" altLang="ja-JP" dirty="0" smtClean="0"/>
              <a:t>e Venus environment.</a:t>
            </a:r>
            <a:br>
              <a:rPr lang="en-US" altLang="ja-JP" dirty="0" smtClean="0"/>
            </a:br>
            <a:r>
              <a:rPr lang="en-US" altLang="ja-JP" dirty="0" smtClean="0"/>
              <a:t>The Earth Simulator and AFES</a:t>
            </a:r>
          </a:p>
          <a:p>
            <a:pPr marL="457200" indent="-457200" algn="l">
              <a:buFont typeface="+mj-lt"/>
              <a:buAutoNum type="arabicPeriod"/>
            </a:pPr>
            <a:r>
              <a:rPr lang="en-US" altLang="ja-JP" dirty="0" smtClean="0"/>
              <a:t>Direct observation: </a:t>
            </a:r>
            <a:br>
              <a:rPr lang="en-US" altLang="ja-JP" dirty="0" smtClean="0"/>
            </a:br>
            <a:r>
              <a:rPr lang="en-US" altLang="ja-JP" dirty="0" err="1" smtClean="0"/>
              <a:t>Akatsuki</a:t>
            </a:r>
            <a:r>
              <a:rPr lang="en-US" altLang="ja-JP" dirty="0" smtClean="0"/>
              <a:t> = The Venus Climate Orbiter </a:t>
            </a:r>
            <a:endParaRPr kumimoji="1" lang="ja-JP" altLang="en-US" dirty="0"/>
          </a:p>
        </p:txBody>
      </p:sp>
      <p:sp>
        <p:nvSpPr>
          <p:cNvPr id="4" name="正方形/長方形 3"/>
          <p:cNvSpPr/>
          <p:nvPr/>
        </p:nvSpPr>
        <p:spPr>
          <a:xfrm>
            <a:off x="2129135" y="5396785"/>
            <a:ext cx="5472608" cy="954107"/>
          </a:xfrm>
          <a:prstGeom prst="rect">
            <a:avLst/>
          </a:prstGeom>
          <a:solidFill>
            <a:sysClr val="window" lastClr="FFFFFF"/>
          </a:solidFill>
          <a:ln>
            <a:solidFill>
              <a:srgbClr val="FF0000"/>
            </a:solidFill>
          </a:ln>
        </p:spPr>
        <p:txBody>
          <a:bodyPr wrap="square">
            <a:spAutoFit/>
          </a:bodyPr>
          <a:lstStyle/>
          <a:p>
            <a:pPr marL="0" marR="0" lvl="0" indent="0" algn="ctr" defTabSz="914400" eaLnBrk="1" fontAlgn="auto" latinLnBrk="0" hangingPunct="1">
              <a:lnSpc>
                <a:spcPct val="100000"/>
              </a:lnSpc>
              <a:spcBef>
                <a:spcPts val="0"/>
              </a:spcBef>
              <a:spcAft>
                <a:spcPts val="0"/>
              </a:spcAft>
              <a:buClr>
                <a:srgbClr val="FF0000"/>
              </a:buClr>
              <a:buSzPct val="100000"/>
              <a:buFontTx/>
              <a:buNone/>
              <a:tabLst/>
              <a:defRPr/>
            </a:pPr>
            <a:r>
              <a:rPr kumimoji="0" lang="en-US" altLang="ja-JP" sz="2800" b="1" kern="0" dirty="0" smtClean="0">
                <a:solidFill>
                  <a:srgbClr val="FF0000"/>
                </a:solidFill>
                <a:latin typeface="ＭＳ Ｐゴシック" panose="020B0600070205080204" pitchFamily="50" charset="-128"/>
              </a:rPr>
              <a:t>H29</a:t>
            </a:r>
            <a:r>
              <a:rPr kumimoji="0" lang="ja-JP" altLang="en-US" sz="2800" b="1" kern="0" noProof="0" dirty="0" smtClean="0">
                <a:solidFill>
                  <a:srgbClr val="FF0000"/>
                </a:solidFill>
                <a:latin typeface="ＭＳ Ｐゴシック" panose="020B0600070205080204" pitchFamily="50" charset="-128"/>
              </a:rPr>
              <a:t>年度に特に進展があった金星の研究について紹介したい</a:t>
            </a:r>
            <a:endParaRPr kumimoji="0" lang="ja-JP" altLang="en-US" sz="2800" b="1" i="0" u="none" strike="noStrike" kern="0" cap="none" spc="0" normalizeH="0" baseline="0" noProof="0" dirty="0" smtClean="0">
              <a:ln>
                <a:noFill/>
              </a:ln>
              <a:solidFill>
                <a:srgbClr val="FF0000"/>
              </a:solidFill>
              <a:effectLst/>
              <a:uLnTx/>
              <a:uFillTx/>
              <a:latin typeface="ＭＳ Ｐゴシック" panose="020B0600070205080204" pitchFamily="50" charset="-128"/>
            </a:endParaRPr>
          </a:p>
        </p:txBody>
      </p:sp>
    </p:spTree>
    <p:extLst>
      <p:ext uri="{BB962C8B-B14F-4D97-AF65-F5344CB8AC3E}">
        <p14:creationId xmlns:p14="http://schemas.microsoft.com/office/powerpoint/2010/main" val="3228707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txBox="1">
            <a:spLocks noChangeArrowheads="1"/>
          </p:cNvSpPr>
          <p:nvPr/>
        </p:nvSpPr>
        <p:spPr bwMode="auto">
          <a:xfrm>
            <a:off x="142875" y="159229"/>
            <a:ext cx="8749605" cy="7694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fontAlgn="base">
              <a:spcBef>
                <a:spcPct val="0"/>
              </a:spcBef>
              <a:spcAft>
                <a:spcPct val="0"/>
              </a:spcAft>
              <a:buFont typeface="Wingdings" pitchFamily="2" charset="2"/>
              <a:buNone/>
              <a:defRPr/>
            </a:pPr>
            <a:endParaRPr lang="ja-JP" altLang="en-US" sz="3600" b="1" kern="0" dirty="0">
              <a:solidFill>
                <a:srgbClr val="FFFF00"/>
              </a:solidFill>
              <a:effectLst>
                <a:outerShdw blurRad="38100" dist="38100" dir="2700000" algn="tl">
                  <a:srgbClr val="000000"/>
                </a:outerShdw>
              </a:effectLst>
              <a:latin typeface="Times New Roman" pitchFamily="18" charset="0"/>
              <a:cs typeface="Times New Roman" pitchFamily="18" charset="0"/>
            </a:endParaRPr>
          </a:p>
        </p:txBody>
      </p:sp>
      <p:sp>
        <p:nvSpPr>
          <p:cNvPr id="3" name="タイトル 2"/>
          <p:cNvSpPr>
            <a:spLocks noGrp="1"/>
          </p:cNvSpPr>
          <p:nvPr>
            <p:ph type="title"/>
          </p:nvPr>
        </p:nvSpPr>
        <p:spPr>
          <a:xfrm>
            <a:off x="142875" y="116632"/>
            <a:ext cx="8821613" cy="769441"/>
          </a:xfrm>
        </p:spPr>
        <p:txBody>
          <a:bodyPr/>
          <a:lstStyle/>
          <a:p>
            <a:pPr>
              <a:defRPr/>
            </a:pPr>
            <a:r>
              <a:rPr lang="en-US" altLang="ja-JP" b="1" dirty="0" err="1" smtClean="0">
                <a:solidFill>
                  <a:schemeClr val="tx1"/>
                </a:solidFill>
                <a:latin typeface="Times New Roman" pitchFamily="18" charset="0"/>
                <a:cs typeface="Times New Roman" pitchFamily="18" charset="0"/>
              </a:rPr>
              <a:t>Akatsuki</a:t>
            </a:r>
            <a:endParaRPr lang="ja-JP" altLang="en-US" sz="2800" b="1" dirty="0">
              <a:solidFill>
                <a:schemeClr val="tx1"/>
              </a:solidFill>
              <a:latin typeface="Times New Roman" pitchFamily="18" charset="0"/>
              <a:cs typeface="Times New Roman" pitchFamily="18" charset="0"/>
            </a:endParaRPr>
          </a:p>
        </p:txBody>
      </p:sp>
      <p:sp>
        <p:nvSpPr>
          <p:cNvPr id="7" name="正方形/長方形 6"/>
          <p:cNvSpPr/>
          <p:nvPr/>
        </p:nvSpPr>
        <p:spPr>
          <a:xfrm>
            <a:off x="70867" y="898444"/>
            <a:ext cx="8965629" cy="2677656"/>
          </a:xfrm>
          <a:prstGeom prst="rect">
            <a:avLst/>
          </a:prstGeom>
        </p:spPr>
        <p:txBody>
          <a:bodyPr wrap="square">
            <a:spAutoFit/>
          </a:bodyPr>
          <a:lstStyle/>
          <a:p>
            <a:r>
              <a:rPr lang="en-US" altLang="ja-JP" sz="2400" b="1" kern="0" dirty="0" smtClean="0">
                <a:solidFill>
                  <a:prstClr val="black"/>
                </a:solidFill>
                <a:latin typeface="Times New Roman" pitchFamily="18" charset="0"/>
                <a:cs typeface="Times New Roman" pitchFamily="18" charset="0"/>
              </a:rPr>
              <a:t>20th, May, 2010.</a:t>
            </a:r>
            <a:r>
              <a:rPr lang="ja-JP" altLang="en-US" sz="2400" b="1" kern="0" dirty="0">
                <a:solidFill>
                  <a:prstClr val="black"/>
                </a:solidFill>
                <a:latin typeface="Times New Roman" pitchFamily="18" charset="0"/>
                <a:cs typeface="Times New Roman" pitchFamily="18" charset="0"/>
              </a:rPr>
              <a:t> </a:t>
            </a:r>
            <a:r>
              <a:rPr lang="en-US" altLang="ja-JP" sz="2400" b="1" kern="0" dirty="0" smtClean="0">
                <a:solidFill>
                  <a:prstClr val="black"/>
                </a:solidFill>
                <a:latin typeface="Times New Roman" pitchFamily="18" charset="0"/>
                <a:cs typeface="Times New Roman" pitchFamily="18" charset="0"/>
              </a:rPr>
              <a:t>Launched aboard an H-IIA rocket. </a:t>
            </a:r>
          </a:p>
          <a:p>
            <a:r>
              <a:rPr lang="en-US" altLang="ja-JP" sz="2400" b="1" kern="0" dirty="0" smtClean="0">
                <a:solidFill>
                  <a:prstClr val="black"/>
                </a:solidFill>
                <a:latin typeface="Times New Roman" pitchFamily="18" charset="0"/>
                <a:cs typeface="Times New Roman" pitchFamily="18" charset="0"/>
              </a:rPr>
              <a:t>6th, Dec, 2010. Failed </a:t>
            </a:r>
            <a:r>
              <a:rPr lang="en-US" altLang="ja-JP" sz="2400" b="1" kern="0" dirty="0">
                <a:solidFill>
                  <a:prstClr val="black"/>
                </a:solidFill>
                <a:latin typeface="Times New Roman" pitchFamily="18" charset="0"/>
                <a:cs typeface="Times New Roman" pitchFamily="18" charset="0"/>
              </a:rPr>
              <a:t>to enter orbit around </a:t>
            </a:r>
            <a:r>
              <a:rPr lang="en-US" altLang="ja-JP" sz="2400" b="1" kern="0" dirty="0" smtClean="0">
                <a:solidFill>
                  <a:prstClr val="black"/>
                </a:solidFill>
                <a:latin typeface="Times New Roman" pitchFamily="18" charset="0"/>
                <a:cs typeface="Times New Roman" pitchFamily="18" charset="0"/>
              </a:rPr>
              <a:t>Venus.   </a:t>
            </a:r>
            <a:r>
              <a:rPr lang="ja-JP" altLang="en-US" sz="2400" b="1" kern="0" dirty="0" smtClean="0">
                <a:solidFill>
                  <a:prstClr val="black"/>
                </a:solidFill>
                <a:latin typeface="Times New Roman" pitchFamily="18" charset="0"/>
                <a:cs typeface="Times New Roman" pitchFamily="18" charset="0"/>
              </a:rPr>
              <a:t>　　　　　　　　　　　　　</a:t>
            </a:r>
            <a:r>
              <a:rPr lang="en-US" altLang="ja-JP" sz="2400" b="1" kern="0" dirty="0" smtClean="0">
                <a:solidFill>
                  <a:prstClr val="black"/>
                </a:solidFill>
                <a:latin typeface="Times New Roman" pitchFamily="18" charset="0"/>
                <a:cs typeface="Times New Roman" pitchFamily="18" charset="0"/>
              </a:rPr>
              <a:t>	Trouble for main engines. </a:t>
            </a:r>
          </a:p>
          <a:p>
            <a:r>
              <a:rPr lang="en-US" altLang="ja-JP" sz="2400" b="1" kern="0" dirty="0">
                <a:solidFill>
                  <a:prstClr val="black"/>
                </a:solidFill>
                <a:latin typeface="Times New Roman" pitchFamily="18" charset="0"/>
                <a:cs typeface="Times New Roman" pitchFamily="18" charset="0"/>
              </a:rPr>
              <a:t>	</a:t>
            </a:r>
            <a:r>
              <a:rPr lang="en-US" altLang="ja-JP" sz="2400" b="1" kern="0" dirty="0" smtClean="0">
                <a:solidFill>
                  <a:prstClr val="black"/>
                </a:solidFill>
                <a:latin typeface="Times New Roman" pitchFamily="18" charset="0"/>
                <a:cs typeface="Times New Roman" pitchFamily="18" charset="0"/>
              </a:rPr>
              <a:t>Unfortunately, could not perform co-observation </a:t>
            </a:r>
            <a:br>
              <a:rPr lang="en-US" altLang="ja-JP" sz="2400" b="1" kern="0" dirty="0" smtClean="0">
                <a:solidFill>
                  <a:prstClr val="black"/>
                </a:solidFill>
                <a:latin typeface="Times New Roman" pitchFamily="18" charset="0"/>
                <a:cs typeface="Times New Roman" pitchFamily="18" charset="0"/>
              </a:rPr>
            </a:br>
            <a:r>
              <a:rPr lang="en-US" altLang="ja-JP" sz="2400" b="1" kern="0" dirty="0" smtClean="0">
                <a:solidFill>
                  <a:prstClr val="black"/>
                </a:solidFill>
                <a:latin typeface="Times New Roman" pitchFamily="18" charset="0"/>
                <a:cs typeface="Times New Roman" pitchFamily="18" charset="0"/>
              </a:rPr>
              <a:t>	with VEX</a:t>
            </a:r>
          </a:p>
          <a:p>
            <a:r>
              <a:rPr lang="en-US" altLang="ja-JP" sz="2400" b="1" kern="0" dirty="0" smtClean="0">
                <a:solidFill>
                  <a:prstClr val="black"/>
                </a:solidFill>
                <a:latin typeface="Times New Roman" pitchFamily="18" charset="0"/>
                <a:cs typeface="Times New Roman" pitchFamily="18" charset="0"/>
              </a:rPr>
              <a:t>7th, Dec, 2015.</a:t>
            </a:r>
            <a:r>
              <a:rPr lang="ja-JP" altLang="en-US" sz="2400" b="1" kern="0" dirty="0">
                <a:solidFill>
                  <a:prstClr val="black"/>
                </a:solidFill>
                <a:latin typeface="Times New Roman" pitchFamily="18" charset="0"/>
                <a:cs typeface="Times New Roman" pitchFamily="18" charset="0"/>
              </a:rPr>
              <a:t> </a:t>
            </a:r>
            <a:r>
              <a:rPr lang="en-US" altLang="ja-JP" sz="2400" b="1" kern="0" dirty="0" smtClean="0">
                <a:solidFill>
                  <a:prstClr val="black"/>
                </a:solidFill>
                <a:latin typeface="Times New Roman" pitchFamily="18" charset="0"/>
                <a:cs typeface="Times New Roman" pitchFamily="18" charset="0"/>
              </a:rPr>
              <a:t>Enter an alternative </a:t>
            </a:r>
            <a:r>
              <a:rPr lang="en-US" altLang="ja-JP" sz="2400" b="1" kern="0" dirty="0">
                <a:solidFill>
                  <a:prstClr val="black"/>
                </a:solidFill>
                <a:latin typeface="Times New Roman" pitchFamily="18" charset="0"/>
                <a:cs typeface="Times New Roman" pitchFamily="18" charset="0"/>
              </a:rPr>
              <a:t>elliptical Venusian </a:t>
            </a:r>
            <a:r>
              <a:rPr lang="en-US" altLang="ja-JP" sz="2400" b="1" kern="0" dirty="0" smtClean="0">
                <a:solidFill>
                  <a:prstClr val="black"/>
                </a:solidFill>
                <a:latin typeface="Times New Roman" pitchFamily="18" charset="0"/>
                <a:cs typeface="Times New Roman" pitchFamily="18" charset="0"/>
              </a:rPr>
              <a:t>orbit</a:t>
            </a:r>
            <a:r>
              <a:rPr lang="en-US" altLang="ja-JP" sz="2400" b="1" kern="0" dirty="0">
                <a:solidFill>
                  <a:prstClr val="black"/>
                </a:solidFill>
                <a:latin typeface="Times New Roman" pitchFamily="18" charset="0"/>
                <a:cs typeface="Times New Roman" pitchFamily="18" charset="0"/>
              </a:rPr>
              <a:t>	</a:t>
            </a:r>
            <a:r>
              <a:rPr lang="en-US" altLang="ja-JP" sz="2400" b="1" kern="0" dirty="0" smtClean="0">
                <a:solidFill>
                  <a:prstClr val="black"/>
                </a:solidFill>
                <a:latin typeface="Times New Roman" pitchFamily="18" charset="0"/>
                <a:cs typeface="Times New Roman" pitchFamily="18" charset="0"/>
              </a:rPr>
              <a:t>by firing its attitude control thrusters. </a:t>
            </a:r>
          </a:p>
        </p:txBody>
      </p:sp>
      <p:pic>
        <p:nvPicPr>
          <p:cNvPr id="30722" name="Picture 2" descr="http://www.jaxa.jp/projects/sat/planet_c/images/planet_c_list_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6808" y="3717032"/>
            <a:ext cx="4896544" cy="3024977"/>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p:cNvSpPr/>
          <p:nvPr/>
        </p:nvSpPr>
        <p:spPr>
          <a:xfrm>
            <a:off x="395536" y="5281190"/>
            <a:ext cx="5454352" cy="400110"/>
          </a:xfrm>
          <a:prstGeom prst="rect">
            <a:avLst/>
          </a:prstGeom>
        </p:spPr>
        <p:txBody>
          <a:bodyPr wrap="square">
            <a:spAutoFit/>
          </a:bodyPr>
          <a:lstStyle/>
          <a:p>
            <a:pPr eaLnBrk="0" fontAlgn="base" hangingPunct="0">
              <a:spcBef>
                <a:spcPct val="0"/>
              </a:spcBef>
              <a:spcAft>
                <a:spcPct val="0"/>
              </a:spcAft>
            </a:pPr>
            <a:r>
              <a:rPr kumimoji="0" lang="ja-JP" altLang="ja-JP" sz="2000" dirty="0" smtClean="0">
                <a:solidFill>
                  <a:prstClr val="black"/>
                </a:solidFill>
                <a:latin typeface="Times New Roman" panose="02020603050405020304" pitchFamily="18" charset="0"/>
                <a:cs typeface="Times New Roman" panose="02020603050405020304" pitchFamily="18" charset="0"/>
              </a:rPr>
              <a:t>VCO</a:t>
            </a:r>
            <a:r>
              <a:rPr kumimoji="0" lang="en-US" altLang="ja-JP" sz="2000" dirty="0" smtClean="0">
                <a:solidFill>
                  <a:prstClr val="black"/>
                </a:solidFill>
                <a:latin typeface="Times New Roman" panose="02020603050405020304" pitchFamily="18" charset="0"/>
                <a:cs typeface="Times New Roman" panose="02020603050405020304" pitchFamily="18" charset="0"/>
              </a:rPr>
              <a:t> (</a:t>
            </a:r>
            <a:r>
              <a:rPr kumimoji="0" lang="ja-JP" altLang="ja-JP" sz="2000" dirty="0" smtClean="0">
                <a:solidFill>
                  <a:prstClr val="black"/>
                </a:solidFill>
                <a:latin typeface="Times New Roman" panose="02020603050405020304" pitchFamily="18" charset="0"/>
                <a:cs typeface="Times New Roman" panose="02020603050405020304" pitchFamily="18" charset="0"/>
              </a:rPr>
              <a:t>Venus </a:t>
            </a:r>
            <a:r>
              <a:rPr kumimoji="0" lang="ja-JP" altLang="ja-JP" sz="2000" u="sng" dirty="0">
                <a:solidFill>
                  <a:prstClr val="black"/>
                </a:solidFill>
                <a:latin typeface="Times New Roman" panose="02020603050405020304" pitchFamily="18" charset="0"/>
                <a:cs typeface="Times New Roman" panose="02020603050405020304" pitchFamily="18" charset="0"/>
              </a:rPr>
              <a:t>Climate</a:t>
            </a:r>
            <a:r>
              <a:rPr kumimoji="0" lang="ja-JP" altLang="ja-JP" sz="2000" dirty="0">
                <a:solidFill>
                  <a:prstClr val="black"/>
                </a:solidFill>
                <a:latin typeface="Times New Roman" panose="02020603050405020304" pitchFamily="18" charset="0"/>
                <a:cs typeface="Times New Roman" panose="02020603050405020304" pitchFamily="18" charset="0"/>
              </a:rPr>
              <a:t> </a:t>
            </a:r>
            <a:r>
              <a:rPr kumimoji="0" lang="ja-JP" altLang="ja-JP" sz="2000" dirty="0" smtClean="0">
                <a:solidFill>
                  <a:prstClr val="black"/>
                </a:solidFill>
                <a:latin typeface="Times New Roman" panose="02020603050405020304" pitchFamily="18" charset="0"/>
                <a:cs typeface="Times New Roman" panose="02020603050405020304" pitchFamily="18" charset="0"/>
              </a:rPr>
              <a:t>Orbiter</a:t>
            </a:r>
            <a:r>
              <a:rPr kumimoji="0" lang="en-US" altLang="ja-JP" sz="2000" dirty="0">
                <a:solidFill>
                  <a:prstClr val="black"/>
                </a:solidFill>
                <a:latin typeface="Times New Roman" panose="02020603050405020304" pitchFamily="18" charset="0"/>
                <a:cs typeface="Times New Roman" panose="02020603050405020304" pitchFamily="18" charset="0"/>
              </a:rPr>
              <a:t>)</a:t>
            </a:r>
            <a:r>
              <a:rPr kumimoji="0" lang="ja-JP" altLang="ja-JP" sz="2000" dirty="0" smtClean="0">
                <a:solidFill>
                  <a:prstClr val="black"/>
                </a:solidFill>
                <a:latin typeface="Times New Roman" panose="02020603050405020304" pitchFamily="18" charset="0"/>
                <a:cs typeface="Times New Roman" panose="02020603050405020304" pitchFamily="18" charset="0"/>
              </a:rPr>
              <a:t> </a:t>
            </a:r>
            <a:endParaRPr kumimoji="0" lang="ja-JP" altLang="ja-JP" sz="2000" dirty="0">
              <a:solidFill>
                <a:prstClr val="black"/>
              </a:solidFill>
              <a:latin typeface="Times New Roman" panose="02020603050405020304" pitchFamily="18" charset="0"/>
              <a:cs typeface="Times New Roman" panose="02020603050405020304" pitchFamily="18" charset="0"/>
            </a:endParaRPr>
          </a:p>
        </p:txBody>
      </p:sp>
      <p:sp>
        <p:nvSpPr>
          <p:cNvPr id="8" name="正方形/長方形 7"/>
          <p:cNvSpPr/>
          <p:nvPr/>
        </p:nvSpPr>
        <p:spPr>
          <a:xfrm>
            <a:off x="2129135" y="3789040"/>
            <a:ext cx="5472608" cy="523220"/>
          </a:xfrm>
          <a:prstGeom prst="rect">
            <a:avLst/>
          </a:prstGeom>
          <a:solidFill>
            <a:schemeClr val="bg1"/>
          </a:solidFill>
          <a:ln>
            <a:solidFill>
              <a:srgbClr val="FF0000"/>
            </a:solidFill>
          </a:ln>
        </p:spPr>
        <p:txBody>
          <a:bodyPr wrap="square">
            <a:spAutoFit/>
          </a:bodyPr>
          <a:lstStyle/>
          <a:p>
            <a:pPr algn="ctr">
              <a:buClr>
                <a:srgbClr val="FF0000"/>
              </a:buClr>
              <a:buSzPct val="100000"/>
            </a:pPr>
            <a:r>
              <a:rPr lang="ja-JP" altLang="en-US" sz="2800" b="1" dirty="0" smtClean="0">
                <a:solidFill>
                  <a:srgbClr val="FF0000"/>
                </a:solidFill>
                <a:latin typeface="ＭＳ Ｐゴシック" panose="020B0600070205080204" pitchFamily="50" charset="-128"/>
                <a:ea typeface="ＭＳ Ｐゴシック" panose="020B0600070205080204" pitchFamily="50" charset="-128"/>
              </a:rPr>
              <a:t>要日本語化</a:t>
            </a:r>
            <a:endParaRPr lang="ja-JP" altLang="en-US" sz="2800" b="1" dirty="0">
              <a:solidFill>
                <a:srgbClr val="FF0000"/>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08894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txBox="1">
            <a:spLocks noChangeArrowheads="1"/>
          </p:cNvSpPr>
          <p:nvPr/>
        </p:nvSpPr>
        <p:spPr bwMode="auto">
          <a:xfrm>
            <a:off x="142875" y="159229"/>
            <a:ext cx="8749605" cy="7694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fontAlgn="base">
              <a:spcBef>
                <a:spcPct val="0"/>
              </a:spcBef>
              <a:spcAft>
                <a:spcPct val="0"/>
              </a:spcAft>
              <a:buFont typeface="Wingdings" pitchFamily="2" charset="2"/>
              <a:buNone/>
              <a:defRPr/>
            </a:pPr>
            <a:endParaRPr lang="ja-JP" altLang="en-US" sz="3600" b="1" kern="0" dirty="0">
              <a:solidFill>
                <a:srgbClr val="FFFF00"/>
              </a:solidFill>
              <a:effectLst>
                <a:outerShdw blurRad="38100" dist="38100" dir="2700000" algn="tl">
                  <a:srgbClr val="000000"/>
                </a:outerShdw>
              </a:effectLst>
              <a:latin typeface="Times New Roman" pitchFamily="18" charset="0"/>
              <a:cs typeface="Times New Roman" pitchFamily="18" charset="0"/>
            </a:endParaRPr>
          </a:p>
        </p:txBody>
      </p:sp>
      <p:sp>
        <p:nvSpPr>
          <p:cNvPr id="3" name="タイトル 2"/>
          <p:cNvSpPr>
            <a:spLocks noGrp="1"/>
          </p:cNvSpPr>
          <p:nvPr>
            <p:ph type="title"/>
          </p:nvPr>
        </p:nvSpPr>
        <p:spPr>
          <a:xfrm>
            <a:off x="142875" y="116632"/>
            <a:ext cx="8821613" cy="769441"/>
          </a:xfrm>
        </p:spPr>
        <p:txBody>
          <a:bodyPr/>
          <a:lstStyle/>
          <a:p>
            <a:pPr>
              <a:defRPr/>
            </a:pPr>
            <a:r>
              <a:rPr lang="ja-JP" altLang="en-US" b="1" dirty="0" smtClean="0">
                <a:solidFill>
                  <a:srgbClr val="FFFF00"/>
                </a:solidFill>
                <a:effectLst>
                  <a:outerShdw blurRad="38100" dist="38100" dir="2700000" algn="tl">
                    <a:srgbClr val="000000"/>
                  </a:outerShdw>
                </a:effectLst>
                <a:latin typeface="Times New Roman" pitchFamily="18" charset="0"/>
                <a:cs typeface="Times New Roman" pitchFamily="18" charset="0"/>
              </a:rPr>
              <a:t>あかつき</a:t>
            </a:r>
            <a:endParaRPr lang="ja-JP" altLang="en-US" sz="2800" b="1" dirty="0">
              <a:solidFill>
                <a:schemeClr val="tx1"/>
              </a:solidFill>
              <a:effectLst>
                <a:outerShdw blurRad="38100" dist="38100" dir="2700000" algn="tl">
                  <a:srgbClr val="000000"/>
                </a:outerShdw>
              </a:effectLst>
              <a:latin typeface="Times New Roman" pitchFamily="18" charset="0"/>
              <a:cs typeface="Times New Roman" pitchFamily="18" charset="0"/>
            </a:endParaRPr>
          </a:p>
        </p:txBody>
      </p:sp>
      <p:sp>
        <p:nvSpPr>
          <p:cNvPr id="7" name="正方形/長方形 6"/>
          <p:cNvSpPr/>
          <p:nvPr/>
        </p:nvSpPr>
        <p:spPr>
          <a:xfrm>
            <a:off x="1259632" y="908720"/>
            <a:ext cx="6840760" cy="1938992"/>
          </a:xfrm>
          <a:prstGeom prst="rect">
            <a:avLst/>
          </a:prstGeom>
        </p:spPr>
        <p:txBody>
          <a:bodyPr wrap="square">
            <a:spAutoFit/>
          </a:bodyPr>
          <a:lstStyle/>
          <a:p>
            <a:r>
              <a:rPr lang="en-US" altLang="ja-JP" sz="2400" b="1" kern="0" dirty="0" smtClean="0">
                <a:solidFill>
                  <a:srgbClr val="FFFFFF"/>
                </a:solidFill>
                <a:effectLst>
                  <a:outerShdw blurRad="38100" dist="38100" dir="2700000" algn="tl">
                    <a:srgbClr val="000000"/>
                  </a:outerShdw>
                </a:effectLst>
                <a:latin typeface="Times New Roman" pitchFamily="18" charset="0"/>
                <a:cs typeface="Times New Roman" pitchFamily="18" charset="0"/>
              </a:rPr>
              <a:t>2010</a:t>
            </a:r>
            <a:r>
              <a:rPr lang="ja-JP" altLang="en-US" sz="2400" b="1" kern="0" dirty="0" smtClean="0">
                <a:solidFill>
                  <a:srgbClr val="FFFFFF"/>
                </a:solidFill>
                <a:effectLst>
                  <a:outerShdw blurRad="38100" dist="38100" dir="2700000" algn="tl">
                    <a:srgbClr val="000000"/>
                  </a:outerShdw>
                </a:effectLst>
                <a:latin typeface="Times New Roman" pitchFamily="18" charset="0"/>
                <a:cs typeface="Times New Roman" pitchFamily="18" charset="0"/>
              </a:rPr>
              <a:t>年</a:t>
            </a:r>
            <a:r>
              <a:rPr lang="en-US" altLang="ja-JP" sz="2400" b="1" kern="0" dirty="0" smtClean="0">
                <a:solidFill>
                  <a:srgbClr val="FFFFFF"/>
                </a:solidFill>
                <a:effectLst>
                  <a:outerShdw blurRad="38100" dist="38100" dir="2700000" algn="tl">
                    <a:srgbClr val="000000"/>
                  </a:outerShdw>
                </a:effectLst>
                <a:latin typeface="Times New Roman" pitchFamily="18" charset="0"/>
                <a:cs typeface="Times New Roman" pitchFamily="18" charset="0"/>
              </a:rPr>
              <a:t>5</a:t>
            </a:r>
            <a:r>
              <a:rPr lang="ja-JP" altLang="en-US" sz="2400" b="1" kern="0" dirty="0" smtClean="0">
                <a:solidFill>
                  <a:srgbClr val="FFFFFF"/>
                </a:solidFill>
                <a:effectLst>
                  <a:outerShdw blurRad="38100" dist="38100" dir="2700000" algn="tl">
                    <a:srgbClr val="000000"/>
                  </a:outerShdw>
                </a:effectLst>
                <a:latin typeface="Times New Roman" pitchFamily="18" charset="0"/>
                <a:cs typeface="Times New Roman" pitchFamily="18" charset="0"/>
              </a:rPr>
              <a:t>月　</a:t>
            </a:r>
            <a:r>
              <a:rPr lang="en-US" altLang="ja-JP" sz="2400" b="1" kern="0" dirty="0">
                <a:solidFill>
                  <a:srgbClr val="FFFFFF"/>
                </a:solidFill>
                <a:effectLst>
                  <a:outerShdw blurRad="38100" dist="38100" dir="2700000" algn="tl">
                    <a:srgbClr val="000000"/>
                  </a:outerShdw>
                </a:effectLst>
                <a:latin typeface="Times New Roman" pitchFamily="18" charset="0"/>
                <a:cs typeface="Times New Roman" pitchFamily="18" charset="0"/>
              </a:rPr>
              <a:t>H-IIA</a:t>
            </a:r>
            <a:r>
              <a:rPr lang="ja-JP" altLang="en-US" sz="2400" b="1" kern="0" dirty="0">
                <a:solidFill>
                  <a:srgbClr val="FFFFFF"/>
                </a:solidFill>
                <a:effectLst>
                  <a:outerShdw blurRad="38100" dist="38100" dir="2700000" algn="tl">
                    <a:srgbClr val="000000"/>
                  </a:outerShdw>
                </a:effectLst>
                <a:latin typeface="Times New Roman" pitchFamily="18" charset="0"/>
                <a:cs typeface="Times New Roman" pitchFamily="18" charset="0"/>
              </a:rPr>
              <a:t>ロケット</a:t>
            </a:r>
            <a:r>
              <a:rPr lang="en-US" altLang="ja-JP" sz="2400" b="1" kern="0" dirty="0">
                <a:solidFill>
                  <a:srgbClr val="FFFFFF"/>
                </a:solidFill>
                <a:effectLst>
                  <a:outerShdw blurRad="38100" dist="38100" dir="2700000" algn="tl">
                    <a:srgbClr val="000000"/>
                  </a:outerShdw>
                </a:effectLst>
                <a:latin typeface="Times New Roman" pitchFamily="18" charset="0"/>
                <a:cs typeface="Times New Roman" pitchFamily="18" charset="0"/>
              </a:rPr>
              <a:t>17</a:t>
            </a:r>
            <a:r>
              <a:rPr lang="ja-JP" altLang="en-US" sz="2400" b="1" kern="0" dirty="0">
                <a:solidFill>
                  <a:srgbClr val="FFFFFF"/>
                </a:solidFill>
                <a:effectLst>
                  <a:outerShdw blurRad="38100" dist="38100" dir="2700000" algn="tl">
                    <a:srgbClr val="000000"/>
                  </a:outerShdw>
                </a:effectLst>
                <a:latin typeface="Times New Roman" pitchFamily="18" charset="0"/>
                <a:cs typeface="Times New Roman" pitchFamily="18" charset="0"/>
              </a:rPr>
              <a:t>号機によって</a:t>
            </a:r>
            <a:r>
              <a:rPr lang="ja-JP" altLang="en-US" sz="2400" b="1" kern="0" dirty="0" smtClean="0">
                <a:solidFill>
                  <a:srgbClr val="FFFFFF"/>
                </a:solidFill>
                <a:effectLst>
                  <a:outerShdw blurRad="38100" dist="38100" dir="2700000" algn="tl">
                    <a:srgbClr val="000000"/>
                  </a:outerShdw>
                </a:effectLst>
                <a:latin typeface="Times New Roman" pitchFamily="18" charset="0"/>
                <a:cs typeface="Times New Roman" pitchFamily="18" charset="0"/>
              </a:rPr>
              <a:t>打ち上げ</a:t>
            </a:r>
            <a:endParaRPr lang="en-US" altLang="ja-JP" sz="2400" b="1" kern="0" dirty="0" smtClean="0">
              <a:solidFill>
                <a:srgbClr val="FFFFFF"/>
              </a:solidFill>
              <a:effectLst>
                <a:outerShdw blurRad="38100" dist="38100" dir="2700000" algn="tl">
                  <a:srgbClr val="000000"/>
                </a:outerShdw>
              </a:effectLst>
              <a:latin typeface="Times New Roman" pitchFamily="18" charset="0"/>
              <a:cs typeface="Times New Roman" pitchFamily="18" charset="0"/>
            </a:endParaRPr>
          </a:p>
          <a:p>
            <a:r>
              <a:rPr lang="en-US" altLang="ja-JP" sz="2400" b="1" kern="0" dirty="0">
                <a:solidFill>
                  <a:srgbClr val="FFFFFF"/>
                </a:solidFill>
                <a:effectLst>
                  <a:outerShdw blurRad="38100" dist="38100" dir="2700000" algn="tl">
                    <a:srgbClr val="000000"/>
                  </a:outerShdw>
                </a:effectLst>
                <a:latin typeface="Times New Roman" pitchFamily="18" charset="0"/>
                <a:cs typeface="Times New Roman" pitchFamily="18" charset="0"/>
              </a:rPr>
              <a:t>2010</a:t>
            </a:r>
            <a:r>
              <a:rPr lang="ja-JP" altLang="en-US" sz="2400" b="1" kern="0" dirty="0">
                <a:solidFill>
                  <a:srgbClr val="FFFFFF"/>
                </a:solidFill>
                <a:effectLst>
                  <a:outerShdw blurRad="38100" dist="38100" dir="2700000" algn="tl">
                    <a:srgbClr val="000000"/>
                  </a:outerShdw>
                </a:effectLst>
                <a:latin typeface="Times New Roman" pitchFamily="18" charset="0"/>
                <a:cs typeface="Times New Roman" pitchFamily="18" charset="0"/>
              </a:rPr>
              <a:t>年</a:t>
            </a:r>
            <a:r>
              <a:rPr lang="en-US" altLang="ja-JP" sz="2400" b="1" kern="0" dirty="0">
                <a:solidFill>
                  <a:srgbClr val="FFFFFF"/>
                </a:solidFill>
                <a:effectLst>
                  <a:outerShdw blurRad="38100" dist="38100" dir="2700000" algn="tl">
                    <a:srgbClr val="000000"/>
                  </a:outerShdw>
                </a:effectLst>
                <a:latin typeface="Times New Roman" pitchFamily="18" charset="0"/>
                <a:cs typeface="Times New Roman" pitchFamily="18" charset="0"/>
              </a:rPr>
              <a:t>12</a:t>
            </a:r>
            <a:r>
              <a:rPr lang="ja-JP" altLang="en-US" sz="2400" b="1" kern="0" dirty="0">
                <a:solidFill>
                  <a:srgbClr val="FFFFFF"/>
                </a:solidFill>
                <a:effectLst>
                  <a:outerShdw blurRad="38100" dist="38100" dir="2700000" algn="tl">
                    <a:srgbClr val="000000"/>
                  </a:outerShdw>
                </a:effectLst>
                <a:latin typeface="Times New Roman" pitchFamily="18" charset="0"/>
                <a:cs typeface="Times New Roman" pitchFamily="18" charset="0"/>
              </a:rPr>
              <a:t>月</a:t>
            </a:r>
            <a:r>
              <a:rPr lang="en-US" altLang="ja-JP" sz="2400" b="1" kern="0" dirty="0">
                <a:solidFill>
                  <a:srgbClr val="FFFFFF"/>
                </a:solidFill>
                <a:effectLst>
                  <a:outerShdw blurRad="38100" dist="38100" dir="2700000" algn="tl">
                    <a:srgbClr val="000000"/>
                  </a:outerShdw>
                </a:effectLst>
                <a:latin typeface="Times New Roman" pitchFamily="18" charset="0"/>
                <a:cs typeface="Times New Roman" pitchFamily="18" charset="0"/>
              </a:rPr>
              <a:t>7</a:t>
            </a:r>
            <a:r>
              <a:rPr lang="ja-JP" altLang="en-US" sz="2400" b="1" kern="0" dirty="0" smtClean="0">
                <a:solidFill>
                  <a:srgbClr val="FFFFFF"/>
                </a:solidFill>
                <a:effectLst>
                  <a:outerShdw blurRad="38100" dist="38100" dir="2700000" algn="tl">
                    <a:srgbClr val="000000"/>
                  </a:outerShdw>
                </a:effectLst>
                <a:latin typeface="Times New Roman" pitchFamily="18" charset="0"/>
                <a:cs typeface="Times New Roman" pitchFamily="18" charset="0"/>
              </a:rPr>
              <a:t>日　金星周回軌道</a:t>
            </a:r>
            <a:r>
              <a:rPr lang="ja-JP" altLang="en-US" sz="2400" b="1" kern="0" dirty="0">
                <a:solidFill>
                  <a:srgbClr val="FFFFFF"/>
                </a:solidFill>
                <a:effectLst>
                  <a:outerShdw blurRad="38100" dist="38100" dir="2700000" algn="tl">
                    <a:srgbClr val="000000"/>
                  </a:outerShdw>
                </a:effectLst>
                <a:latin typeface="Times New Roman" pitchFamily="18" charset="0"/>
                <a:cs typeface="Times New Roman" pitchFamily="18" charset="0"/>
              </a:rPr>
              <a:t>への</a:t>
            </a:r>
            <a:r>
              <a:rPr lang="ja-JP" altLang="en-US" sz="2400" b="1" kern="0" dirty="0" smtClean="0">
                <a:solidFill>
                  <a:srgbClr val="FFFFFF"/>
                </a:solidFill>
                <a:effectLst>
                  <a:outerShdw blurRad="38100" dist="38100" dir="2700000" algn="tl">
                    <a:srgbClr val="000000"/>
                  </a:outerShdw>
                </a:effectLst>
                <a:latin typeface="Times New Roman" pitchFamily="18" charset="0"/>
                <a:cs typeface="Times New Roman" pitchFamily="18" charset="0"/>
              </a:rPr>
              <a:t>投入失敗。</a:t>
            </a:r>
            <a:endParaRPr lang="en-US" altLang="ja-JP" sz="2400" b="1" kern="0" dirty="0" smtClean="0">
              <a:solidFill>
                <a:srgbClr val="FFFFFF"/>
              </a:solidFill>
              <a:effectLst>
                <a:outerShdw blurRad="38100" dist="38100" dir="2700000" algn="tl">
                  <a:srgbClr val="000000"/>
                </a:outerShdw>
              </a:effectLst>
              <a:latin typeface="Times New Roman" pitchFamily="18" charset="0"/>
              <a:cs typeface="Times New Roman" pitchFamily="18" charset="0"/>
            </a:endParaRPr>
          </a:p>
          <a:p>
            <a:r>
              <a:rPr lang="en-US" altLang="ja-JP" sz="2400" b="1" kern="0" dirty="0">
                <a:solidFill>
                  <a:srgbClr val="FFFFFF"/>
                </a:solidFill>
                <a:effectLst>
                  <a:outerShdw blurRad="38100" dist="38100" dir="2700000" algn="tl">
                    <a:srgbClr val="000000"/>
                  </a:outerShdw>
                </a:effectLst>
                <a:latin typeface="Times New Roman" pitchFamily="18" charset="0"/>
                <a:cs typeface="Times New Roman" pitchFamily="18" charset="0"/>
              </a:rPr>
              <a:t>	</a:t>
            </a:r>
            <a:r>
              <a:rPr lang="ja-JP" altLang="en-US" sz="2400" b="1" kern="0" dirty="0" smtClean="0">
                <a:solidFill>
                  <a:srgbClr val="FFFFFF"/>
                </a:solidFill>
                <a:effectLst>
                  <a:outerShdw blurRad="38100" dist="38100" dir="2700000" algn="tl">
                    <a:srgbClr val="000000"/>
                  </a:outerShdw>
                </a:effectLst>
                <a:latin typeface="Times New Roman" pitchFamily="18" charset="0"/>
                <a:cs typeface="Times New Roman" pitchFamily="18" charset="0"/>
              </a:rPr>
              <a:t>軌道</a:t>
            </a:r>
            <a:r>
              <a:rPr lang="ja-JP" altLang="en-US" sz="2400" b="1" kern="0" dirty="0">
                <a:solidFill>
                  <a:srgbClr val="FFFFFF"/>
                </a:solidFill>
                <a:effectLst>
                  <a:outerShdw blurRad="38100" dist="38100" dir="2700000" algn="tl">
                    <a:srgbClr val="000000"/>
                  </a:outerShdw>
                </a:effectLst>
                <a:latin typeface="Times New Roman" pitchFamily="18" charset="0"/>
                <a:cs typeface="Times New Roman" pitchFamily="18" charset="0"/>
              </a:rPr>
              <a:t>制御用の主</a:t>
            </a:r>
            <a:r>
              <a:rPr lang="ja-JP" altLang="en-US" sz="2400" b="1" kern="0" dirty="0" smtClean="0">
                <a:solidFill>
                  <a:srgbClr val="FFFFFF"/>
                </a:solidFill>
                <a:effectLst>
                  <a:outerShdw blurRad="38100" dist="38100" dir="2700000" algn="tl">
                    <a:srgbClr val="000000"/>
                  </a:outerShdw>
                </a:effectLst>
                <a:latin typeface="Times New Roman" pitchFamily="18" charset="0"/>
                <a:cs typeface="Times New Roman" pitchFamily="18" charset="0"/>
              </a:rPr>
              <a:t>エンジンの故障</a:t>
            </a:r>
            <a:endParaRPr lang="en-US" altLang="ja-JP" sz="2400" b="1" kern="0" dirty="0" smtClean="0">
              <a:solidFill>
                <a:srgbClr val="FFFFFF"/>
              </a:solidFill>
              <a:effectLst>
                <a:outerShdw blurRad="38100" dist="38100" dir="2700000" algn="tl">
                  <a:srgbClr val="000000"/>
                </a:outerShdw>
              </a:effectLst>
              <a:latin typeface="Times New Roman" pitchFamily="18" charset="0"/>
              <a:cs typeface="Times New Roman" pitchFamily="18" charset="0"/>
            </a:endParaRPr>
          </a:p>
          <a:p>
            <a:r>
              <a:rPr lang="en-US" altLang="ja-JP" sz="2400" b="1" kern="0" dirty="0">
                <a:solidFill>
                  <a:srgbClr val="FFFFFF"/>
                </a:solidFill>
                <a:effectLst>
                  <a:outerShdw blurRad="38100" dist="38100" dir="2700000" algn="tl">
                    <a:srgbClr val="000000"/>
                  </a:outerShdw>
                </a:effectLst>
                <a:latin typeface="Times New Roman" pitchFamily="18" charset="0"/>
                <a:cs typeface="Times New Roman" pitchFamily="18" charset="0"/>
              </a:rPr>
              <a:t>2015</a:t>
            </a:r>
            <a:r>
              <a:rPr lang="ja-JP" altLang="en-US" sz="2400" b="1" kern="0" dirty="0">
                <a:solidFill>
                  <a:srgbClr val="FFFFFF"/>
                </a:solidFill>
                <a:effectLst>
                  <a:outerShdw blurRad="38100" dist="38100" dir="2700000" algn="tl">
                    <a:srgbClr val="000000"/>
                  </a:outerShdw>
                </a:effectLst>
                <a:latin typeface="Times New Roman" pitchFamily="18" charset="0"/>
                <a:cs typeface="Times New Roman" pitchFamily="18" charset="0"/>
              </a:rPr>
              <a:t>年</a:t>
            </a:r>
            <a:r>
              <a:rPr lang="en-US" altLang="ja-JP" sz="2400" b="1" kern="0" dirty="0">
                <a:solidFill>
                  <a:srgbClr val="FFFFFF"/>
                </a:solidFill>
                <a:effectLst>
                  <a:outerShdw blurRad="38100" dist="38100" dir="2700000" algn="tl">
                    <a:srgbClr val="000000"/>
                  </a:outerShdw>
                </a:effectLst>
                <a:latin typeface="Times New Roman" pitchFamily="18" charset="0"/>
                <a:cs typeface="Times New Roman" pitchFamily="18" charset="0"/>
              </a:rPr>
              <a:t>12</a:t>
            </a:r>
            <a:r>
              <a:rPr lang="ja-JP" altLang="en-US" sz="2400" b="1" kern="0" dirty="0">
                <a:solidFill>
                  <a:srgbClr val="FFFFFF"/>
                </a:solidFill>
                <a:effectLst>
                  <a:outerShdw blurRad="38100" dist="38100" dir="2700000" algn="tl">
                    <a:srgbClr val="000000"/>
                  </a:outerShdw>
                </a:effectLst>
                <a:latin typeface="Times New Roman" pitchFamily="18" charset="0"/>
                <a:cs typeface="Times New Roman" pitchFamily="18" charset="0"/>
              </a:rPr>
              <a:t>月</a:t>
            </a:r>
            <a:r>
              <a:rPr lang="en-US" altLang="ja-JP" sz="2400" b="1" kern="0" dirty="0">
                <a:solidFill>
                  <a:srgbClr val="FFFFFF"/>
                </a:solidFill>
                <a:effectLst>
                  <a:outerShdw blurRad="38100" dist="38100" dir="2700000" algn="tl">
                    <a:srgbClr val="000000"/>
                  </a:outerShdw>
                </a:effectLst>
                <a:latin typeface="Times New Roman" pitchFamily="18" charset="0"/>
                <a:cs typeface="Times New Roman" pitchFamily="18" charset="0"/>
              </a:rPr>
              <a:t>7</a:t>
            </a:r>
            <a:r>
              <a:rPr lang="ja-JP" altLang="en-US" sz="2400" b="1" kern="0" dirty="0">
                <a:solidFill>
                  <a:srgbClr val="FFFFFF"/>
                </a:solidFill>
                <a:effectLst>
                  <a:outerShdw blurRad="38100" dist="38100" dir="2700000" algn="tl">
                    <a:srgbClr val="000000"/>
                  </a:outerShdw>
                </a:effectLst>
                <a:latin typeface="Times New Roman" pitchFamily="18" charset="0"/>
                <a:cs typeface="Times New Roman" pitchFamily="18" charset="0"/>
              </a:rPr>
              <a:t>日　</a:t>
            </a:r>
            <a:r>
              <a:rPr lang="ja-JP" altLang="en-US" sz="2400" b="1" kern="0" dirty="0" smtClean="0">
                <a:solidFill>
                  <a:srgbClr val="FFFFFF"/>
                </a:solidFill>
                <a:effectLst>
                  <a:outerShdw blurRad="38100" dist="38100" dir="2700000" algn="tl">
                    <a:srgbClr val="000000"/>
                  </a:outerShdw>
                </a:effectLst>
                <a:latin typeface="Times New Roman" pitchFamily="18" charset="0"/>
                <a:cs typeface="Times New Roman" pitchFamily="18" charset="0"/>
              </a:rPr>
              <a:t>金星</a:t>
            </a:r>
            <a:r>
              <a:rPr lang="ja-JP" altLang="en-US" sz="2400" b="1" kern="0" dirty="0">
                <a:solidFill>
                  <a:srgbClr val="FFFFFF"/>
                </a:solidFill>
                <a:effectLst>
                  <a:outerShdw blurRad="38100" dist="38100" dir="2700000" algn="tl">
                    <a:srgbClr val="000000"/>
                  </a:outerShdw>
                </a:effectLst>
                <a:latin typeface="Times New Roman" pitchFamily="18" charset="0"/>
                <a:cs typeface="Times New Roman" pitchFamily="18" charset="0"/>
              </a:rPr>
              <a:t>周回軌道への</a:t>
            </a:r>
            <a:r>
              <a:rPr lang="ja-JP" altLang="en-US" sz="2400" b="1" kern="0" dirty="0" smtClean="0">
                <a:solidFill>
                  <a:srgbClr val="FFFFFF"/>
                </a:solidFill>
                <a:effectLst>
                  <a:outerShdw blurRad="38100" dist="38100" dir="2700000" algn="tl">
                    <a:srgbClr val="000000"/>
                  </a:outerShdw>
                </a:effectLst>
                <a:latin typeface="Times New Roman" pitchFamily="18" charset="0"/>
                <a:cs typeface="Times New Roman" pitchFamily="18" charset="0"/>
              </a:rPr>
              <a:t>投入</a:t>
            </a:r>
            <a:r>
              <a:rPr lang="ja-JP" altLang="en-US" sz="2400" b="1" kern="0" dirty="0">
                <a:solidFill>
                  <a:srgbClr val="FFFFFF"/>
                </a:solidFill>
                <a:effectLst>
                  <a:outerShdw blurRad="38100" dist="38100" dir="2700000" algn="tl">
                    <a:srgbClr val="000000"/>
                  </a:outerShdw>
                </a:effectLst>
                <a:latin typeface="Times New Roman" pitchFamily="18" charset="0"/>
                <a:cs typeface="Times New Roman" pitchFamily="18" charset="0"/>
              </a:rPr>
              <a:t>に</a:t>
            </a:r>
            <a:r>
              <a:rPr lang="ja-JP" altLang="en-US" sz="2400" b="1" kern="0" dirty="0" smtClean="0">
                <a:solidFill>
                  <a:srgbClr val="FFFFFF"/>
                </a:solidFill>
                <a:effectLst>
                  <a:outerShdw blurRad="38100" dist="38100" dir="2700000" algn="tl">
                    <a:srgbClr val="000000"/>
                  </a:outerShdw>
                </a:effectLst>
                <a:latin typeface="Times New Roman" pitchFamily="18" charset="0"/>
                <a:cs typeface="Times New Roman" pitchFamily="18" charset="0"/>
              </a:rPr>
              <a:t>成功。</a:t>
            </a:r>
            <a:endParaRPr lang="en-US" altLang="ja-JP" sz="2400" b="1" kern="0" dirty="0" smtClean="0">
              <a:solidFill>
                <a:srgbClr val="FFFFFF"/>
              </a:solidFill>
              <a:effectLst>
                <a:outerShdw blurRad="38100" dist="38100" dir="2700000" algn="tl">
                  <a:srgbClr val="000000"/>
                </a:outerShdw>
              </a:effectLst>
              <a:latin typeface="Times New Roman" pitchFamily="18" charset="0"/>
              <a:cs typeface="Times New Roman" pitchFamily="18" charset="0"/>
            </a:endParaRPr>
          </a:p>
          <a:p>
            <a:r>
              <a:rPr lang="en-US" altLang="ja-JP" sz="2400" b="1" kern="0" dirty="0" smtClean="0">
                <a:solidFill>
                  <a:srgbClr val="FFFFFF"/>
                </a:solidFill>
                <a:effectLst>
                  <a:outerShdw blurRad="38100" dist="38100" dir="2700000" algn="tl">
                    <a:srgbClr val="000000"/>
                  </a:outerShdw>
                </a:effectLst>
                <a:latin typeface="Times New Roman" pitchFamily="18" charset="0"/>
                <a:cs typeface="Times New Roman" pitchFamily="18" charset="0"/>
              </a:rPr>
              <a:t>	</a:t>
            </a:r>
            <a:r>
              <a:rPr lang="ja-JP" altLang="en-US" sz="2400" b="1" kern="0" dirty="0" smtClean="0">
                <a:solidFill>
                  <a:srgbClr val="FFFFFF"/>
                </a:solidFill>
                <a:effectLst>
                  <a:outerShdw blurRad="38100" dist="38100" dir="2700000" algn="tl">
                    <a:srgbClr val="000000"/>
                  </a:outerShdw>
                </a:effectLst>
                <a:latin typeface="Times New Roman" pitchFamily="18" charset="0"/>
                <a:cs typeface="Times New Roman" pitchFamily="18" charset="0"/>
              </a:rPr>
              <a:t>姿勢</a:t>
            </a:r>
            <a:r>
              <a:rPr lang="ja-JP" altLang="en-US" sz="2400" b="1" kern="0" dirty="0">
                <a:solidFill>
                  <a:srgbClr val="FFFFFF"/>
                </a:solidFill>
                <a:effectLst>
                  <a:outerShdw blurRad="38100" dist="38100" dir="2700000" algn="tl">
                    <a:srgbClr val="000000"/>
                  </a:outerShdw>
                </a:effectLst>
                <a:latin typeface="Times New Roman" pitchFamily="18" charset="0"/>
                <a:cs typeface="Times New Roman" pitchFamily="18" charset="0"/>
              </a:rPr>
              <a:t>制御用</a:t>
            </a:r>
            <a:r>
              <a:rPr lang="ja-JP" altLang="en-US" sz="2400" b="1" kern="0" dirty="0" smtClean="0">
                <a:solidFill>
                  <a:srgbClr val="FFFFFF"/>
                </a:solidFill>
                <a:effectLst>
                  <a:outerShdw blurRad="38100" dist="38100" dir="2700000" algn="tl">
                    <a:srgbClr val="000000"/>
                  </a:outerShdw>
                </a:effectLst>
                <a:latin typeface="Times New Roman" pitchFamily="18" charset="0"/>
                <a:cs typeface="Times New Roman" pitchFamily="18" charset="0"/>
              </a:rPr>
              <a:t>エンジンを噴射</a:t>
            </a:r>
            <a:endParaRPr lang="en-US" altLang="ja-JP" sz="2400" b="1" kern="0" dirty="0" smtClean="0">
              <a:solidFill>
                <a:srgbClr val="FFFFFF"/>
              </a:solidFill>
              <a:effectLst>
                <a:outerShdw blurRad="38100" dist="38100" dir="2700000" algn="tl">
                  <a:srgbClr val="000000"/>
                </a:outerShdw>
              </a:effectLst>
              <a:latin typeface="Times New Roman" pitchFamily="18" charset="0"/>
              <a:cs typeface="Times New Roman" pitchFamily="18" charset="0"/>
            </a:endParaRPr>
          </a:p>
        </p:txBody>
      </p:sp>
      <p:pic>
        <p:nvPicPr>
          <p:cNvPr id="30722" name="Picture 2" descr="http://www.jaxa.jp/projects/sat/planet_c/images/planet_c_list_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2960650"/>
            <a:ext cx="5860290" cy="3620358"/>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p:cNvSpPr/>
          <p:nvPr/>
        </p:nvSpPr>
        <p:spPr>
          <a:xfrm>
            <a:off x="1835696" y="3068960"/>
            <a:ext cx="5454352" cy="400110"/>
          </a:xfrm>
          <a:prstGeom prst="rect">
            <a:avLst/>
          </a:prstGeom>
        </p:spPr>
        <p:txBody>
          <a:bodyPr wrap="square">
            <a:spAutoFit/>
          </a:bodyPr>
          <a:lstStyle/>
          <a:p>
            <a:pPr eaLnBrk="0" fontAlgn="base" hangingPunct="0">
              <a:spcBef>
                <a:spcPct val="0"/>
              </a:spcBef>
              <a:spcAft>
                <a:spcPct val="0"/>
              </a:spcAft>
            </a:pPr>
            <a:r>
              <a:rPr kumimoji="0" lang="ja-JP" altLang="ja-JP" sz="2000" dirty="0">
                <a:solidFill>
                  <a:srgbClr val="FFFFFF"/>
                </a:solidFill>
                <a:latin typeface="Times New Roman" panose="02020603050405020304" pitchFamily="18" charset="0"/>
                <a:cs typeface="Times New Roman" panose="02020603050405020304" pitchFamily="18" charset="0"/>
              </a:rPr>
              <a:t>VCO（Venus Climate </a:t>
            </a:r>
            <a:r>
              <a:rPr kumimoji="0" lang="ja-JP" altLang="ja-JP" sz="2000" dirty="0" smtClean="0">
                <a:solidFill>
                  <a:srgbClr val="FFFFFF"/>
                </a:solidFill>
                <a:latin typeface="Times New Roman" panose="02020603050405020304" pitchFamily="18" charset="0"/>
                <a:cs typeface="Times New Roman" panose="02020603050405020304" pitchFamily="18" charset="0"/>
              </a:rPr>
              <a:t>Orbiter</a:t>
            </a:r>
            <a:r>
              <a:rPr kumimoji="0" lang="ja-JP" altLang="en-US" sz="2000" dirty="0" smtClean="0">
                <a:solidFill>
                  <a:srgbClr val="FFFFFF"/>
                </a:solidFill>
                <a:latin typeface="Times New Roman" panose="02020603050405020304" pitchFamily="18" charset="0"/>
                <a:cs typeface="Times New Roman" panose="02020603050405020304" pitchFamily="18" charset="0"/>
              </a:rPr>
              <a:t>；</a:t>
            </a:r>
            <a:r>
              <a:rPr kumimoji="0" lang="ja-JP" altLang="ja-JP" sz="2000" dirty="0" smtClean="0">
                <a:solidFill>
                  <a:srgbClr val="FFFFFF"/>
                </a:solidFill>
                <a:latin typeface="Times New Roman" panose="02020603050405020304" pitchFamily="18" charset="0"/>
                <a:cs typeface="Times New Roman" panose="02020603050405020304" pitchFamily="18" charset="0"/>
              </a:rPr>
              <a:t>金星</a:t>
            </a:r>
            <a:r>
              <a:rPr kumimoji="0" lang="ja-JP" altLang="ja-JP" sz="2000" u="sng" dirty="0">
                <a:solidFill>
                  <a:srgbClr val="FFFFFF"/>
                </a:solidFill>
                <a:latin typeface="Times New Roman" panose="02020603050405020304" pitchFamily="18" charset="0"/>
                <a:cs typeface="Times New Roman" panose="02020603050405020304" pitchFamily="18" charset="0"/>
              </a:rPr>
              <a:t>気候</a:t>
            </a:r>
            <a:r>
              <a:rPr kumimoji="0" lang="ja-JP" altLang="ja-JP" sz="2000" dirty="0">
                <a:solidFill>
                  <a:srgbClr val="FFFFFF"/>
                </a:solidFill>
                <a:latin typeface="Times New Roman" panose="02020603050405020304" pitchFamily="18" charset="0"/>
                <a:cs typeface="Times New Roman" panose="02020603050405020304" pitchFamily="18" charset="0"/>
              </a:rPr>
              <a:t>衛星） </a:t>
            </a:r>
          </a:p>
        </p:txBody>
      </p:sp>
      <p:sp>
        <p:nvSpPr>
          <p:cNvPr id="8" name="正方形/長方形 7"/>
          <p:cNvSpPr/>
          <p:nvPr/>
        </p:nvSpPr>
        <p:spPr>
          <a:xfrm>
            <a:off x="2129135" y="5396785"/>
            <a:ext cx="5472608" cy="523220"/>
          </a:xfrm>
          <a:prstGeom prst="rect">
            <a:avLst/>
          </a:prstGeom>
          <a:solidFill>
            <a:sysClr val="window" lastClr="FFFFFF"/>
          </a:solidFill>
          <a:ln>
            <a:solidFill>
              <a:srgbClr val="FF0000"/>
            </a:solidFill>
          </a:ln>
        </p:spPr>
        <p:txBody>
          <a:bodyPr wrap="square">
            <a:spAutoFit/>
          </a:bodyPr>
          <a:lstStyle/>
          <a:p>
            <a:pPr marL="0" marR="0" lvl="0" indent="0" algn="ctr" defTabSz="914400" eaLnBrk="1" fontAlgn="auto" latinLnBrk="0" hangingPunct="1">
              <a:lnSpc>
                <a:spcPct val="100000"/>
              </a:lnSpc>
              <a:spcBef>
                <a:spcPts val="0"/>
              </a:spcBef>
              <a:spcAft>
                <a:spcPts val="0"/>
              </a:spcAft>
              <a:buClr>
                <a:srgbClr val="FF0000"/>
              </a:buClr>
              <a:buSzPct val="100000"/>
              <a:buFontTx/>
              <a:buNone/>
              <a:tabLst/>
              <a:defRPr/>
            </a:pPr>
            <a:r>
              <a:rPr kumimoji="0" lang="ja-JP" altLang="en-US" sz="2800" b="1" kern="0" dirty="0">
                <a:solidFill>
                  <a:srgbClr val="FF0000"/>
                </a:solidFill>
                <a:latin typeface="ＭＳ Ｐゴシック" panose="020B0600070205080204" pitchFamily="50" charset="-128"/>
              </a:rPr>
              <a:t>先</a:t>
            </a:r>
            <a:r>
              <a:rPr kumimoji="0" lang="ja-JP" altLang="en-US" sz="2800" b="1" kern="0" dirty="0" smtClean="0">
                <a:solidFill>
                  <a:srgbClr val="FF0000"/>
                </a:solidFill>
                <a:latin typeface="ＭＳ Ｐゴシック" panose="020B0600070205080204" pitchFamily="50" charset="-128"/>
              </a:rPr>
              <a:t>の</a:t>
            </a:r>
            <a:r>
              <a:rPr kumimoji="0" lang="ja-JP" altLang="en-US" sz="2800" b="1" i="0" u="none" strike="noStrike" kern="0" cap="none" spc="0" normalizeH="0" baseline="0" noProof="0" dirty="0" smtClean="0">
                <a:ln>
                  <a:noFill/>
                </a:ln>
                <a:solidFill>
                  <a:srgbClr val="FF0000"/>
                </a:solidFill>
                <a:effectLst/>
                <a:uLnTx/>
                <a:uFillTx/>
                <a:latin typeface="ＭＳ Ｐゴシック" panose="020B0600070205080204" pitchFamily="50" charset="-128"/>
              </a:rPr>
              <a:t>スライドに相当</a:t>
            </a:r>
          </a:p>
        </p:txBody>
      </p:sp>
    </p:spTree>
    <p:extLst>
      <p:ext uri="{BB962C8B-B14F-4D97-AF65-F5344CB8AC3E}">
        <p14:creationId xmlns:p14="http://schemas.microsoft.com/office/powerpoint/2010/main" val="1420113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p:cNvGrpSpPr/>
          <p:nvPr/>
        </p:nvGrpSpPr>
        <p:grpSpPr>
          <a:xfrm>
            <a:off x="4752975" y="1196752"/>
            <a:ext cx="4427537" cy="3206750"/>
            <a:chOff x="4752975" y="2924944"/>
            <a:chExt cx="4427537" cy="3206750"/>
          </a:xfrm>
        </p:grpSpPr>
        <p:sp>
          <p:nvSpPr>
            <p:cNvPr id="11" name="Text Box 3"/>
            <p:cNvSpPr txBox="1">
              <a:spLocks noChangeArrowheads="1"/>
            </p:cNvSpPr>
            <p:nvPr/>
          </p:nvSpPr>
          <p:spPr bwMode="auto">
            <a:xfrm>
              <a:off x="5113337" y="4291782"/>
              <a:ext cx="45878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kumimoji="1" sz="2400" b="1">
                  <a:solidFill>
                    <a:srgbClr val="CC3300"/>
                  </a:solidFill>
                  <a:latin typeface="Times New Roman" panose="02020603050405020304" pitchFamily="18" charset="0"/>
                  <a:ea typeface="ＭＳ Ｐゴシック" panose="020B0600070205080204" pitchFamily="50" charset="-128"/>
                </a:defRPr>
              </a:lvl1pPr>
              <a:lvl2pPr marL="742950" indent="-285750" eaLnBrk="0" hangingPunct="0">
                <a:defRPr kumimoji="1" sz="2400" b="1">
                  <a:solidFill>
                    <a:srgbClr val="CC3300"/>
                  </a:solidFill>
                  <a:latin typeface="Times New Roman" panose="02020603050405020304" pitchFamily="18" charset="0"/>
                  <a:ea typeface="ＭＳ Ｐゴシック" panose="020B0600070205080204" pitchFamily="50" charset="-128"/>
                </a:defRPr>
              </a:lvl2pPr>
              <a:lvl3pPr marL="11430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3pPr>
              <a:lvl4pPr marL="16002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4pPr>
              <a:lvl5pPr marL="20574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9pPr>
            </a:lstStyle>
            <a:p>
              <a:pPr eaLnBrk="1" hangingPunct="1"/>
              <a:r>
                <a:rPr lang="ja-JP" altLang="en-US" sz="1800" b="0">
                  <a:solidFill>
                    <a:srgbClr val="000000"/>
                  </a:solidFill>
                  <a:latin typeface="Arial" panose="020B0604020202020204" pitchFamily="34" charset="0"/>
                </a:rPr>
                <a:t>雲層</a:t>
              </a:r>
            </a:p>
          </p:txBody>
        </p:sp>
        <p:grpSp>
          <p:nvGrpSpPr>
            <p:cNvPr id="12" name="Group 7"/>
            <p:cNvGrpSpPr>
              <a:grpSpLocks/>
            </p:cNvGrpSpPr>
            <p:nvPr/>
          </p:nvGrpSpPr>
          <p:grpSpPr bwMode="auto">
            <a:xfrm>
              <a:off x="4752975" y="2924944"/>
              <a:ext cx="4427537" cy="3206750"/>
              <a:chOff x="2131" y="1847"/>
              <a:chExt cx="3629" cy="2473"/>
            </a:xfrm>
          </p:grpSpPr>
          <p:pic>
            <p:nvPicPr>
              <p:cNvPr id="15" name="Picture 8" descr="thermalstructr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1" y="1847"/>
                <a:ext cx="3629" cy="2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9"/>
              <p:cNvSpPr>
                <a:spLocks noChangeArrowheads="1"/>
              </p:cNvSpPr>
              <p:nvPr/>
            </p:nvSpPr>
            <p:spPr bwMode="auto">
              <a:xfrm>
                <a:off x="4014" y="2659"/>
                <a:ext cx="1270" cy="726"/>
              </a:xfrm>
              <a:prstGeom prst="rect">
                <a:avLst/>
              </a:prstGeom>
              <a:solidFill>
                <a:schemeClr val="bg1"/>
              </a:solidFill>
              <a:ln w="9525">
                <a:solidFill>
                  <a:schemeClr val="bg1"/>
                </a:solidFill>
                <a:miter lim="800000"/>
                <a:headEnd/>
                <a:tailEnd/>
              </a:ln>
            </p:spPr>
            <p:txBody>
              <a:bodyPr wrap="none" anchor="ctr"/>
              <a:lstStyle>
                <a:lvl1pPr eaLnBrk="0" hangingPunct="0">
                  <a:defRPr kumimoji="1" sz="2400" b="1">
                    <a:solidFill>
                      <a:srgbClr val="CC3300"/>
                    </a:solidFill>
                    <a:latin typeface="Times New Roman" panose="02020603050405020304" pitchFamily="18" charset="0"/>
                    <a:ea typeface="ＭＳ Ｐゴシック" panose="020B0600070205080204" pitchFamily="50" charset="-128"/>
                  </a:defRPr>
                </a:lvl1pPr>
                <a:lvl2pPr marL="742950" indent="-285750" eaLnBrk="0" hangingPunct="0">
                  <a:defRPr kumimoji="1" sz="2400" b="1">
                    <a:solidFill>
                      <a:srgbClr val="CC3300"/>
                    </a:solidFill>
                    <a:latin typeface="Times New Roman" panose="02020603050405020304" pitchFamily="18" charset="0"/>
                    <a:ea typeface="ＭＳ Ｐゴシック" panose="020B0600070205080204" pitchFamily="50" charset="-128"/>
                  </a:defRPr>
                </a:lvl2pPr>
                <a:lvl3pPr marL="11430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3pPr>
                <a:lvl4pPr marL="16002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4pPr>
                <a:lvl5pPr marL="20574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9pPr>
              </a:lstStyle>
              <a:p>
                <a:pPr eaLnBrk="1" hangingPunct="1"/>
                <a:endParaRPr lang="ja-JP" altLang="en-US"/>
              </a:p>
            </p:txBody>
          </p:sp>
          <p:sp>
            <p:nvSpPr>
              <p:cNvPr id="17" name="Rectangle 10"/>
              <p:cNvSpPr>
                <a:spLocks noChangeArrowheads="1"/>
              </p:cNvSpPr>
              <p:nvPr/>
            </p:nvSpPr>
            <p:spPr bwMode="auto">
              <a:xfrm>
                <a:off x="3606" y="1888"/>
                <a:ext cx="952" cy="635"/>
              </a:xfrm>
              <a:prstGeom prst="rect">
                <a:avLst/>
              </a:prstGeom>
              <a:solidFill>
                <a:schemeClr val="bg1"/>
              </a:solidFill>
              <a:ln w="9525">
                <a:solidFill>
                  <a:schemeClr val="bg1"/>
                </a:solidFill>
                <a:miter lim="800000"/>
                <a:headEnd/>
                <a:tailEnd/>
              </a:ln>
            </p:spPr>
            <p:txBody>
              <a:bodyPr wrap="none" anchor="ctr"/>
              <a:lstStyle>
                <a:lvl1pPr eaLnBrk="0" hangingPunct="0">
                  <a:defRPr kumimoji="1" sz="2400" b="1">
                    <a:solidFill>
                      <a:srgbClr val="CC3300"/>
                    </a:solidFill>
                    <a:latin typeface="Times New Roman" panose="02020603050405020304" pitchFamily="18" charset="0"/>
                    <a:ea typeface="ＭＳ Ｐゴシック" panose="020B0600070205080204" pitchFamily="50" charset="-128"/>
                  </a:defRPr>
                </a:lvl1pPr>
                <a:lvl2pPr marL="742950" indent="-285750" eaLnBrk="0" hangingPunct="0">
                  <a:defRPr kumimoji="1" sz="2400" b="1">
                    <a:solidFill>
                      <a:srgbClr val="CC3300"/>
                    </a:solidFill>
                    <a:latin typeface="Times New Roman" panose="02020603050405020304" pitchFamily="18" charset="0"/>
                    <a:ea typeface="ＭＳ Ｐゴシック" panose="020B0600070205080204" pitchFamily="50" charset="-128"/>
                  </a:defRPr>
                </a:lvl2pPr>
                <a:lvl3pPr marL="11430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3pPr>
                <a:lvl4pPr marL="16002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4pPr>
                <a:lvl5pPr marL="20574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9pPr>
              </a:lstStyle>
              <a:p>
                <a:pPr eaLnBrk="1" hangingPunct="1"/>
                <a:endParaRPr lang="ja-JP" altLang="en-US"/>
              </a:p>
            </p:txBody>
          </p:sp>
          <p:sp>
            <p:nvSpPr>
              <p:cNvPr id="18" name="Rectangle 11"/>
              <p:cNvSpPr>
                <a:spLocks noChangeArrowheads="1"/>
              </p:cNvSpPr>
              <p:nvPr/>
            </p:nvSpPr>
            <p:spPr bwMode="auto">
              <a:xfrm>
                <a:off x="2562" y="2704"/>
                <a:ext cx="2722" cy="498"/>
              </a:xfrm>
              <a:prstGeom prst="rect">
                <a:avLst/>
              </a:prstGeom>
              <a:solidFill>
                <a:srgbClr val="C0C0C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b="1">
                    <a:solidFill>
                      <a:srgbClr val="CC3300"/>
                    </a:solidFill>
                    <a:latin typeface="Times New Roman" panose="02020603050405020304" pitchFamily="18" charset="0"/>
                    <a:ea typeface="ＭＳ Ｐゴシック" panose="020B0600070205080204" pitchFamily="50" charset="-128"/>
                  </a:defRPr>
                </a:lvl1pPr>
                <a:lvl2pPr marL="742950" indent="-285750" eaLnBrk="0" hangingPunct="0">
                  <a:defRPr kumimoji="1" sz="2400" b="1">
                    <a:solidFill>
                      <a:srgbClr val="CC3300"/>
                    </a:solidFill>
                    <a:latin typeface="Times New Roman" panose="02020603050405020304" pitchFamily="18" charset="0"/>
                    <a:ea typeface="ＭＳ Ｐゴシック" panose="020B0600070205080204" pitchFamily="50" charset="-128"/>
                  </a:defRPr>
                </a:lvl2pPr>
                <a:lvl3pPr marL="11430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3pPr>
                <a:lvl4pPr marL="16002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4pPr>
                <a:lvl5pPr marL="20574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9pPr>
              </a:lstStyle>
              <a:p>
                <a:pPr algn="r" eaLnBrk="1" hangingPunct="1"/>
                <a:endParaRPr lang="ja-JP" altLang="en-US" sz="1800" b="0">
                  <a:solidFill>
                    <a:srgbClr val="000000"/>
                  </a:solidFill>
                  <a:latin typeface="Arial" panose="020B0604020202020204" pitchFamily="34" charset="0"/>
                </a:endParaRPr>
              </a:p>
            </p:txBody>
          </p:sp>
          <p:sp>
            <p:nvSpPr>
              <p:cNvPr id="19" name="Line 12"/>
              <p:cNvSpPr>
                <a:spLocks noChangeShapeType="1"/>
              </p:cNvSpPr>
              <p:nvPr/>
            </p:nvSpPr>
            <p:spPr bwMode="auto">
              <a:xfrm>
                <a:off x="3878" y="2704"/>
                <a:ext cx="0" cy="499"/>
              </a:xfrm>
              <a:prstGeom prst="line">
                <a:avLst/>
              </a:prstGeom>
              <a:noFill/>
              <a:ln w="38100">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0" name="Text Box 13"/>
              <p:cNvSpPr txBox="1">
                <a:spLocks noChangeArrowheads="1"/>
              </p:cNvSpPr>
              <p:nvPr/>
            </p:nvSpPr>
            <p:spPr bwMode="auto">
              <a:xfrm>
                <a:off x="3957" y="2826"/>
                <a:ext cx="1294" cy="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b="1">
                    <a:solidFill>
                      <a:srgbClr val="CC3300"/>
                    </a:solidFill>
                    <a:latin typeface="Times New Roman" panose="02020603050405020304" pitchFamily="18" charset="0"/>
                    <a:ea typeface="ＭＳ Ｐゴシック" panose="020B0600070205080204" pitchFamily="50" charset="-128"/>
                  </a:defRPr>
                </a:lvl1pPr>
                <a:lvl2pPr marL="742950" indent="-285750" eaLnBrk="0" hangingPunct="0">
                  <a:defRPr kumimoji="1" sz="2400" b="1">
                    <a:solidFill>
                      <a:srgbClr val="CC3300"/>
                    </a:solidFill>
                    <a:latin typeface="Times New Roman" panose="02020603050405020304" pitchFamily="18" charset="0"/>
                    <a:ea typeface="ＭＳ Ｐゴシック" panose="020B0600070205080204" pitchFamily="50" charset="-128"/>
                  </a:defRPr>
                </a:lvl2pPr>
                <a:lvl3pPr marL="11430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3pPr>
                <a:lvl4pPr marL="16002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4pPr>
                <a:lvl5pPr marL="20574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9pPr>
              </a:lstStyle>
              <a:p>
                <a:pPr eaLnBrk="1" hangingPunct="1"/>
                <a:r>
                  <a:rPr lang="ja-JP" altLang="en-US" sz="1800" dirty="0">
                    <a:solidFill>
                      <a:srgbClr val="000000"/>
                    </a:solidFill>
                    <a:latin typeface="ＭＳ Ｐゴシック"/>
                    <a:ea typeface="ＭＳ Ｐゴシック"/>
                  </a:rPr>
                  <a:t>太陽光の吸収</a:t>
                </a:r>
              </a:p>
            </p:txBody>
          </p:sp>
        </p:grpSp>
      </p:grpSp>
      <p:sp>
        <p:nvSpPr>
          <p:cNvPr id="12290" name="Rectangle 2"/>
          <p:cNvSpPr>
            <a:spLocks noGrp="1" noChangeArrowheads="1"/>
          </p:cNvSpPr>
          <p:nvPr>
            <p:ph type="title" idx="4294967295"/>
          </p:nvPr>
        </p:nvSpPr>
        <p:spPr>
          <a:xfrm>
            <a:off x="214313" y="142874"/>
            <a:ext cx="7772400" cy="841047"/>
          </a:xfrm>
        </p:spPr>
        <p:txBody>
          <a:bodyPr/>
          <a:lstStyle/>
          <a:p>
            <a:pPr algn="l" eaLnBrk="1" hangingPunct="1"/>
            <a:r>
              <a:rPr lang="ja-JP" altLang="en-US" sz="3600" b="1" dirty="0" smtClean="0">
                <a:latin typeface="+mj-ea"/>
              </a:rPr>
              <a:t>金星と地球</a:t>
            </a:r>
            <a:endParaRPr lang="en-US" altLang="ja-JP" sz="3600" b="1" dirty="0" smtClean="0">
              <a:latin typeface="+mj-ea"/>
            </a:endParaRPr>
          </a:p>
        </p:txBody>
      </p:sp>
      <p:graphicFrame>
        <p:nvGraphicFramePr>
          <p:cNvPr id="12335" name="Group 47"/>
          <p:cNvGraphicFramePr>
            <a:graphicFrameLocks noGrp="1"/>
          </p:cNvGraphicFramePr>
          <p:nvPr>
            <p:ph sz="half" idx="4294967295"/>
            <p:extLst/>
          </p:nvPr>
        </p:nvGraphicFramePr>
        <p:xfrm>
          <a:off x="35496" y="2857500"/>
          <a:ext cx="4752528" cy="3769679"/>
        </p:xfrm>
        <a:graphic>
          <a:graphicData uri="http://schemas.openxmlformats.org/drawingml/2006/table">
            <a:tbl>
              <a:tblPr firstRow="1" firstCol="1">
                <a:tableStyleId>{35758FB7-9AC5-4552-8A53-C91805E547FA}</a:tableStyleId>
              </a:tblPr>
              <a:tblGrid>
                <a:gridCol w="1512168">
                  <a:extLst>
                    <a:ext uri="{9D8B030D-6E8A-4147-A177-3AD203B41FA5}">
                      <a16:colId xmlns:a16="http://schemas.microsoft.com/office/drawing/2014/main" val="20000"/>
                    </a:ext>
                  </a:extLst>
                </a:gridCol>
                <a:gridCol w="1728192">
                  <a:extLst>
                    <a:ext uri="{9D8B030D-6E8A-4147-A177-3AD203B41FA5}">
                      <a16:colId xmlns:a16="http://schemas.microsoft.com/office/drawing/2014/main" val="20001"/>
                    </a:ext>
                  </a:extLst>
                </a:gridCol>
                <a:gridCol w="1512168">
                  <a:extLst>
                    <a:ext uri="{9D8B030D-6E8A-4147-A177-3AD203B41FA5}">
                      <a16:colId xmlns:a16="http://schemas.microsoft.com/office/drawing/2014/main" val="20002"/>
                    </a:ext>
                  </a:extLst>
                </a:gridCol>
              </a:tblGrid>
              <a:tr h="127000">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en-US" sz="2000" b="1" i="0" u="none" strike="noStrike" cap="none" normalizeH="0" baseline="0" dirty="0" smtClean="0">
                        <a:ln>
                          <a:noFill/>
                        </a:ln>
                        <a:solidFill>
                          <a:schemeClr val="tx1"/>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u="none" strike="noStrike" cap="none" normalizeH="0" baseline="0" dirty="0" smtClean="0">
                          <a:ln>
                            <a:noFill/>
                          </a:ln>
                          <a:effectLst/>
                        </a:rPr>
                        <a:t>金星</a:t>
                      </a:r>
                      <a:endParaRPr kumimoji="1" lang="ja-JP" altLang="en-US" sz="2000" b="1" i="0" u="none" strike="noStrike" cap="none" normalizeH="0" baseline="0" dirty="0" smtClean="0">
                        <a:ln>
                          <a:noFill/>
                        </a:ln>
                        <a:solidFill>
                          <a:schemeClr val="bg1"/>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u="none" strike="noStrike" cap="none" normalizeH="0" baseline="0" dirty="0" smtClean="0">
                          <a:ln>
                            <a:noFill/>
                          </a:ln>
                          <a:effectLst/>
                        </a:rPr>
                        <a:t>地球</a:t>
                      </a:r>
                      <a:endParaRPr kumimoji="1" lang="ja-JP" altLang="en-US" sz="2000" b="1" i="0" u="none" strike="noStrike" cap="none" normalizeH="0" baseline="0" dirty="0" smtClean="0">
                        <a:ln>
                          <a:noFill/>
                        </a:ln>
                        <a:solidFill>
                          <a:schemeClr val="bg1"/>
                        </a:solidFill>
                        <a:effectLst/>
                        <a:latin typeface="ＤＦＰ太丸ゴシック体" pitchFamily="16" charset="-128"/>
                        <a:ea typeface="ＤＦＰ太丸ゴシック体" pitchFamily="16" charset="-128"/>
                      </a:endParaRPr>
                    </a:p>
                  </a:txBody>
                  <a:tcPr horzOverflow="overflow"/>
                </a:tc>
                <a:extLst>
                  <a:ext uri="{0D108BD9-81ED-4DB2-BD59-A6C34878D82A}">
                    <a16:rowId xmlns:a16="http://schemas.microsoft.com/office/drawing/2014/main" val="10000"/>
                  </a:ext>
                </a:extLst>
              </a:tr>
              <a:tr h="473075">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u="none" strike="noStrike" cap="none" normalizeH="0" baseline="0" smtClean="0">
                          <a:ln>
                            <a:noFill/>
                          </a:ln>
                          <a:effectLst/>
                        </a:rPr>
                        <a:t>半径</a:t>
                      </a:r>
                      <a:endParaRPr kumimoji="1" lang="ja-JP" altLang="en-US" sz="2000" b="1" i="0" u="none" strike="noStrike" cap="none" normalizeH="0" baseline="0" smtClean="0">
                        <a:ln>
                          <a:noFill/>
                        </a:ln>
                        <a:solidFill>
                          <a:schemeClr val="tx1"/>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u="none" strike="noStrike" cap="none" normalizeH="0" baseline="0" smtClean="0">
                          <a:ln>
                            <a:noFill/>
                          </a:ln>
                          <a:effectLst/>
                        </a:rPr>
                        <a:t>6050 km</a:t>
                      </a:r>
                      <a:endParaRPr kumimoji="1" lang="en-US" altLang="ja-JP" sz="2000" b="1" i="0" u="none" strike="noStrike" cap="none" normalizeH="0" baseline="0" smtClean="0">
                        <a:ln>
                          <a:noFill/>
                        </a:ln>
                        <a:solidFill>
                          <a:schemeClr val="tx1"/>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u="none" strike="noStrike" cap="none" normalizeH="0" baseline="0" smtClean="0">
                          <a:ln>
                            <a:noFill/>
                          </a:ln>
                          <a:effectLst/>
                        </a:rPr>
                        <a:t>6378 km</a:t>
                      </a:r>
                      <a:endParaRPr kumimoji="1" lang="en-US" altLang="ja-JP" sz="2000" b="1" i="0" u="none" strike="noStrike" cap="none" normalizeH="0" baseline="0" smtClean="0">
                        <a:ln>
                          <a:noFill/>
                        </a:ln>
                        <a:solidFill>
                          <a:schemeClr val="tx1"/>
                        </a:solidFill>
                        <a:effectLst/>
                        <a:latin typeface="ＤＦＰ太丸ゴシック体" pitchFamily="16" charset="-128"/>
                        <a:ea typeface="ＤＦＰ太丸ゴシック体" pitchFamily="16" charset="-128"/>
                      </a:endParaRPr>
                    </a:p>
                  </a:txBody>
                  <a:tcPr horzOverflow="overflow"/>
                </a:tc>
                <a:extLst>
                  <a:ext uri="{0D108BD9-81ED-4DB2-BD59-A6C34878D82A}">
                    <a16:rowId xmlns:a16="http://schemas.microsoft.com/office/drawing/2014/main" val="10001"/>
                  </a:ext>
                </a:extLst>
              </a:tr>
              <a:tr h="474663">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u="none" strike="noStrike" cap="none" normalizeH="0" baseline="0" smtClean="0">
                          <a:ln>
                            <a:noFill/>
                          </a:ln>
                          <a:effectLst/>
                        </a:rPr>
                        <a:t>公転周期</a:t>
                      </a:r>
                      <a:endParaRPr kumimoji="1" lang="ja-JP" altLang="en-US" sz="2000" b="1" i="0" u="none" strike="noStrike" cap="none" normalizeH="0" baseline="0" smtClean="0">
                        <a:ln>
                          <a:noFill/>
                        </a:ln>
                        <a:solidFill>
                          <a:schemeClr val="tx1"/>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u="none" strike="noStrike" cap="none" normalizeH="0" baseline="0" smtClean="0">
                          <a:ln>
                            <a:noFill/>
                          </a:ln>
                          <a:effectLst/>
                        </a:rPr>
                        <a:t>224</a:t>
                      </a:r>
                      <a:r>
                        <a:rPr kumimoji="1" lang="ja-JP" altLang="en-US" sz="2000" u="none" strike="noStrike" cap="none" normalizeH="0" baseline="0" smtClean="0">
                          <a:ln>
                            <a:noFill/>
                          </a:ln>
                          <a:effectLst/>
                        </a:rPr>
                        <a:t>日</a:t>
                      </a:r>
                      <a:endParaRPr kumimoji="1" lang="ja-JP" altLang="en-US" sz="2000" b="1" i="0" u="none" strike="noStrike" cap="none" normalizeH="0" baseline="0" smtClean="0">
                        <a:ln>
                          <a:noFill/>
                        </a:ln>
                        <a:solidFill>
                          <a:schemeClr val="tx1"/>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u="none" strike="noStrike" cap="none" normalizeH="0" baseline="0" smtClean="0">
                          <a:ln>
                            <a:noFill/>
                          </a:ln>
                          <a:effectLst/>
                        </a:rPr>
                        <a:t>365</a:t>
                      </a:r>
                      <a:r>
                        <a:rPr kumimoji="1" lang="ja-JP" altLang="en-US" sz="2000" u="none" strike="noStrike" cap="none" normalizeH="0" baseline="0" smtClean="0">
                          <a:ln>
                            <a:noFill/>
                          </a:ln>
                          <a:effectLst/>
                        </a:rPr>
                        <a:t>日</a:t>
                      </a:r>
                      <a:endParaRPr kumimoji="1" lang="ja-JP" altLang="en-US" sz="2000" b="1" i="0" u="none" strike="noStrike" cap="none" normalizeH="0" baseline="0" smtClean="0">
                        <a:ln>
                          <a:noFill/>
                        </a:ln>
                        <a:solidFill>
                          <a:schemeClr val="tx1"/>
                        </a:solidFill>
                        <a:effectLst/>
                        <a:latin typeface="ＤＦＰ太丸ゴシック体" pitchFamily="16" charset="-128"/>
                        <a:ea typeface="ＤＦＰ太丸ゴシック体" pitchFamily="16" charset="-128"/>
                      </a:endParaRPr>
                    </a:p>
                  </a:txBody>
                  <a:tcPr horzOverflow="overflow"/>
                </a:tc>
                <a:extLst>
                  <a:ext uri="{0D108BD9-81ED-4DB2-BD59-A6C34878D82A}">
                    <a16:rowId xmlns:a16="http://schemas.microsoft.com/office/drawing/2014/main" val="10002"/>
                  </a:ext>
                </a:extLst>
              </a:tr>
              <a:tr h="476250">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u="none" strike="noStrike" cap="none" normalizeH="0" baseline="0" smtClean="0">
                          <a:ln>
                            <a:noFill/>
                          </a:ln>
                          <a:effectLst/>
                        </a:rPr>
                        <a:t>自転周期</a:t>
                      </a:r>
                      <a:endParaRPr kumimoji="1" lang="ja-JP" altLang="en-US" sz="2000" b="1" i="0" u="none" strike="noStrike" cap="none" normalizeH="0" baseline="0" smtClean="0">
                        <a:ln>
                          <a:noFill/>
                        </a:ln>
                        <a:solidFill>
                          <a:schemeClr val="tx1"/>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u="none" strike="noStrike" cap="none" normalizeH="0" baseline="0" dirty="0" smtClean="0">
                          <a:ln>
                            <a:noFill/>
                          </a:ln>
                          <a:solidFill>
                            <a:srgbClr val="FF0000"/>
                          </a:solidFill>
                          <a:effectLst/>
                        </a:rPr>
                        <a:t>243</a:t>
                      </a:r>
                      <a:r>
                        <a:rPr kumimoji="1" lang="ja-JP" altLang="en-US" sz="2000" u="none" strike="noStrike" cap="none" normalizeH="0" baseline="0" dirty="0" smtClean="0">
                          <a:ln>
                            <a:noFill/>
                          </a:ln>
                          <a:solidFill>
                            <a:srgbClr val="FF0000"/>
                          </a:solidFill>
                          <a:effectLst/>
                        </a:rPr>
                        <a:t>日</a:t>
                      </a:r>
                      <a:r>
                        <a:rPr kumimoji="1" lang="en-US" altLang="ja-JP" sz="2000" u="none" strike="noStrike" cap="none" normalizeH="0" baseline="0" dirty="0" smtClean="0">
                          <a:ln>
                            <a:noFill/>
                          </a:ln>
                          <a:solidFill>
                            <a:srgbClr val="FF0000"/>
                          </a:solidFill>
                          <a:effectLst/>
                        </a:rPr>
                        <a:t>(1.8m/s)</a:t>
                      </a:r>
                      <a:endParaRPr kumimoji="1" lang="ja-JP" altLang="en-US" sz="2000" b="1" i="0" u="none" strike="noStrike" cap="none" normalizeH="0" baseline="0" dirty="0" smtClean="0">
                        <a:ln>
                          <a:noFill/>
                        </a:ln>
                        <a:solidFill>
                          <a:srgbClr val="FF0000"/>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u="none" strike="noStrike" cap="none" normalizeH="0" baseline="0" dirty="0" smtClean="0">
                          <a:ln>
                            <a:noFill/>
                          </a:ln>
                          <a:effectLst/>
                        </a:rPr>
                        <a:t>1</a:t>
                      </a:r>
                      <a:r>
                        <a:rPr kumimoji="1" lang="ja-JP" altLang="en-US" sz="2000" u="none" strike="noStrike" cap="none" normalizeH="0" baseline="0" dirty="0" smtClean="0">
                          <a:ln>
                            <a:noFill/>
                          </a:ln>
                          <a:effectLst/>
                        </a:rPr>
                        <a:t>日</a:t>
                      </a:r>
                      <a:r>
                        <a:rPr kumimoji="1" lang="en-US" altLang="ja-JP" sz="2000" u="none" strike="noStrike" cap="none" normalizeH="0" baseline="0" dirty="0" smtClean="0">
                          <a:ln>
                            <a:noFill/>
                          </a:ln>
                          <a:effectLst/>
                        </a:rPr>
                        <a:t>(460m/s)</a:t>
                      </a:r>
                      <a:endParaRPr kumimoji="1" lang="ja-JP" altLang="en-US" sz="2000" b="1" i="0" u="none" strike="noStrike" cap="none" normalizeH="0" baseline="0" dirty="0" smtClean="0">
                        <a:ln>
                          <a:noFill/>
                        </a:ln>
                        <a:solidFill>
                          <a:schemeClr val="tx1"/>
                        </a:solidFill>
                        <a:effectLst/>
                        <a:latin typeface="ＤＦＰ太丸ゴシック体" pitchFamily="16" charset="-128"/>
                        <a:ea typeface="ＤＦＰ太丸ゴシック体" pitchFamily="16" charset="-128"/>
                      </a:endParaRPr>
                    </a:p>
                  </a:txBody>
                  <a:tcPr horzOverflow="overflow"/>
                </a:tc>
                <a:extLst>
                  <a:ext uri="{0D108BD9-81ED-4DB2-BD59-A6C34878D82A}">
                    <a16:rowId xmlns:a16="http://schemas.microsoft.com/office/drawing/2014/main" val="10003"/>
                  </a:ext>
                </a:extLst>
              </a:tr>
              <a:tr h="474663">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u="none" strike="noStrike" cap="none" normalizeH="0" baseline="0" dirty="0" smtClean="0">
                          <a:ln>
                            <a:noFill/>
                          </a:ln>
                          <a:effectLst/>
                        </a:rPr>
                        <a:t>1</a:t>
                      </a:r>
                      <a:r>
                        <a:rPr kumimoji="1" lang="ja-JP" altLang="en-US" sz="2000" u="none" strike="noStrike" cap="none" normalizeH="0" baseline="0" dirty="0" smtClean="0">
                          <a:ln>
                            <a:noFill/>
                          </a:ln>
                          <a:effectLst/>
                        </a:rPr>
                        <a:t>太陽日</a:t>
                      </a:r>
                      <a:endParaRPr kumimoji="1" lang="ja-JP" altLang="en-US" sz="2000" b="1" i="0" u="none" strike="noStrike" cap="none" normalizeH="0" baseline="0" dirty="0" smtClean="0">
                        <a:ln>
                          <a:noFill/>
                        </a:ln>
                        <a:solidFill>
                          <a:schemeClr val="tx1"/>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u="none" strike="noStrike" cap="none" normalizeH="0" baseline="0" smtClean="0">
                          <a:ln>
                            <a:noFill/>
                          </a:ln>
                          <a:effectLst/>
                        </a:rPr>
                        <a:t>117</a:t>
                      </a:r>
                      <a:r>
                        <a:rPr kumimoji="1" lang="ja-JP" altLang="en-US" sz="2000" u="none" strike="noStrike" cap="none" normalizeH="0" baseline="0" smtClean="0">
                          <a:ln>
                            <a:noFill/>
                          </a:ln>
                          <a:effectLst/>
                        </a:rPr>
                        <a:t>日</a:t>
                      </a:r>
                      <a:endParaRPr kumimoji="1" lang="ja-JP" altLang="en-US" sz="2000" b="1" i="0" u="none" strike="noStrike" cap="none" normalizeH="0" baseline="0" smtClean="0">
                        <a:ln>
                          <a:noFill/>
                        </a:ln>
                        <a:solidFill>
                          <a:schemeClr val="tx1"/>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u="none" strike="noStrike" cap="none" normalizeH="0" baseline="0" smtClean="0">
                          <a:ln>
                            <a:noFill/>
                          </a:ln>
                          <a:effectLst/>
                        </a:rPr>
                        <a:t>1</a:t>
                      </a:r>
                      <a:r>
                        <a:rPr kumimoji="1" lang="ja-JP" altLang="en-US" sz="2000" u="none" strike="noStrike" cap="none" normalizeH="0" baseline="0" smtClean="0">
                          <a:ln>
                            <a:noFill/>
                          </a:ln>
                          <a:effectLst/>
                        </a:rPr>
                        <a:t>日</a:t>
                      </a:r>
                      <a:endParaRPr kumimoji="1" lang="ja-JP" altLang="en-US" sz="2000" b="1" i="0" u="none" strike="noStrike" cap="none" normalizeH="0" baseline="0" smtClean="0">
                        <a:ln>
                          <a:noFill/>
                        </a:ln>
                        <a:solidFill>
                          <a:schemeClr val="tx1"/>
                        </a:solidFill>
                        <a:effectLst/>
                        <a:latin typeface="ＤＦＰ太丸ゴシック体" pitchFamily="16" charset="-128"/>
                        <a:ea typeface="ＤＦＰ太丸ゴシック体" pitchFamily="16" charset="-128"/>
                      </a:endParaRPr>
                    </a:p>
                  </a:txBody>
                  <a:tcPr horzOverflow="overflow"/>
                </a:tc>
                <a:extLst>
                  <a:ext uri="{0D108BD9-81ED-4DB2-BD59-A6C34878D82A}">
                    <a16:rowId xmlns:a16="http://schemas.microsoft.com/office/drawing/2014/main" val="10004"/>
                  </a:ext>
                </a:extLst>
              </a:tr>
              <a:tr h="474663">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u="none" strike="noStrike" cap="none" normalizeH="0" baseline="0" smtClean="0">
                          <a:ln>
                            <a:noFill/>
                          </a:ln>
                          <a:effectLst/>
                        </a:rPr>
                        <a:t>大気組成</a:t>
                      </a:r>
                      <a:endParaRPr kumimoji="1" lang="ja-JP" altLang="en-US" sz="2000" b="1" i="0" u="none" strike="noStrike" cap="none" normalizeH="0" baseline="0" smtClean="0">
                        <a:ln>
                          <a:noFill/>
                        </a:ln>
                        <a:solidFill>
                          <a:schemeClr val="tx1"/>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u="none" strike="noStrike" cap="none" normalizeH="0" baseline="0" dirty="0" smtClean="0">
                          <a:ln>
                            <a:noFill/>
                          </a:ln>
                          <a:solidFill>
                            <a:srgbClr val="FF0000"/>
                          </a:solidFill>
                          <a:effectLst/>
                        </a:rPr>
                        <a:t>CO</a:t>
                      </a:r>
                      <a:r>
                        <a:rPr kumimoji="1" lang="en-US" altLang="ja-JP" sz="2000" u="none" strike="noStrike" cap="none" normalizeH="0" baseline="-25000" dirty="0" smtClean="0">
                          <a:ln>
                            <a:noFill/>
                          </a:ln>
                          <a:solidFill>
                            <a:srgbClr val="FF0000"/>
                          </a:solidFill>
                          <a:effectLst/>
                        </a:rPr>
                        <a:t>2</a:t>
                      </a:r>
                      <a:endParaRPr kumimoji="1" lang="en-US" altLang="ja-JP" sz="2000" b="1" i="0" u="none" strike="noStrike" cap="none" normalizeH="0" baseline="0" dirty="0" smtClean="0">
                        <a:ln>
                          <a:noFill/>
                        </a:ln>
                        <a:solidFill>
                          <a:srgbClr val="FF0000"/>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u="none" strike="noStrike" cap="none" normalizeH="0" baseline="0" smtClean="0">
                          <a:ln>
                            <a:noFill/>
                          </a:ln>
                          <a:effectLst/>
                        </a:rPr>
                        <a:t>N</a:t>
                      </a:r>
                      <a:r>
                        <a:rPr kumimoji="1" lang="en-US" altLang="ja-JP" sz="2000" u="none" strike="noStrike" cap="none" normalizeH="0" baseline="-25000" smtClean="0">
                          <a:ln>
                            <a:noFill/>
                          </a:ln>
                          <a:effectLst/>
                        </a:rPr>
                        <a:t>2</a:t>
                      </a:r>
                      <a:r>
                        <a:rPr kumimoji="1" lang="en-US" altLang="ja-JP" sz="2000" u="none" strike="noStrike" cap="none" normalizeH="0" baseline="0" smtClean="0">
                          <a:ln>
                            <a:noFill/>
                          </a:ln>
                          <a:effectLst/>
                        </a:rPr>
                        <a:t>, O</a:t>
                      </a:r>
                      <a:r>
                        <a:rPr kumimoji="1" lang="en-US" altLang="ja-JP" sz="2000" u="none" strike="noStrike" cap="none" normalizeH="0" baseline="-25000" smtClean="0">
                          <a:ln>
                            <a:noFill/>
                          </a:ln>
                          <a:effectLst/>
                        </a:rPr>
                        <a:t>2</a:t>
                      </a:r>
                      <a:endParaRPr kumimoji="1" lang="en-US" altLang="ja-JP" sz="2000" b="1" i="0" u="none" strike="noStrike" cap="none" normalizeH="0" baseline="0" smtClean="0">
                        <a:ln>
                          <a:noFill/>
                        </a:ln>
                        <a:solidFill>
                          <a:schemeClr val="tx1"/>
                        </a:solidFill>
                        <a:effectLst/>
                        <a:latin typeface="ＤＦＰ太丸ゴシック体" pitchFamily="16" charset="-128"/>
                        <a:ea typeface="ＤＦＰ太丸ゴシック体" pitchFamily="16" charset="-128"/>
                      </a:endParaRPr>
                    </a:p>
                  </a:txBody>
                  <a:tcPr horzOverflow="overflow"/>
                </a:tc>
                <a:extLst>
                  <a:ext uri="{0D108BD9-81ED-4DB2-BD59-A6C34878D82A}">
                    <a16:rowId xmlns:a16="http://schemas.microsoft.com/office/drawing/2014/main" val="10005"/>
                  </a:ext>
                </a:extLst>
              </a:tr>
              <a:tr h="473075">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u="none" strike="noStrike" cap="none" normalizeH="0" baseline="0" smtClean="0">
                          <a:ln>
                            <a:noFill/>
                          </a:ln>
                          <a:effectLst/>
                        </a:rPr>
                        <a:t>アルベド</a:t>
                      </a:r>
                      <a:endParaRPr kumimoji="1" lang="ja-JP" altLang="en-US" sz="2000" b="1" i="0" u="none" strike="noStrike" cap="none" normalizeH="0" baseline="0" smtClean="0">
                        <a:ln>
                          <a:noFill/>
                        </a:ln>
                        <a:solidFill>
                          <a:schemeClr val="tx1"/>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u="none" strike="noStrike" cap="none" normalizeH="0" baseline="0" smtClean="0">
                          <a:ln>
                            <a:noFill/>
                          </a:ln>
                          <a:effectLst/>
                        </a:rPr>
                        <a:t>0.78</a:t>
                      </a:r>
                      <a:endParaRPr kumimoji="1" lang="en-US" altLang="ja-JP" sz="2000" b="1" i="0" u="none" strike="noStrike" cap="none" normalizeH="0" baseline="0" smtClean="0">
                        <a:ln>
                          <a:noFill/>
                        </a:ln>
                        <a:solidFill>
                          <a:schemeClr val="tx1"/>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u="none" strike="noStrike" cap="none" normalizeH="0" baseline="0" smtClean="0">
                          <a:ln>
                            <a:noFill/>
                          </a:ln>
                          <a:effectLst/>
                        </a:rPr>
                        <a:t>0.3</a:t>
                      </a:r>
                      <a:endParaRPr kumimoji="1" lang="en-US" altLang="ja-JP" sz="2000" b="1" i="0" u="none" strike="noStrike" cap="none" normalizeH="0" baseline="0" smtClean="0">
                        <a:ln>
                          <a:noFill/>
                        </a:ln>
                        <a:solidFill>
                          <a:schemeClr val="tx1"/>
                        </a:solidFill>
                        <a:effectLst/>
                        <a:latin typeface="ＤＦＰ太丸ゴシック体" pitchFamily="16" charset="-128"/>
                        <a:ea typeface="ＤＦＰ太丸ゴシック体" pitchFamily="16" charset="-128"/>
                      </a:endParaRPr>
                    </a:p>
                  </a:txBody>
                  <a:tcPr horzOverflow="overflow"/>
                </a:tc>
                <a:extLst>
                  <a:ext uri="{0D108BD9-81ED-4DB2-BD59-A6C34878D82A}">
                    <a16:rowId xmlns:a16="http://schemas.microsoft.com/office/drawing/2014/main" val="10006"/>
                  </a:ext>
                </a:extLst>
              </a:tr>
              <a:tr h="527050">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u="none" strike="noStrike" cap="none" normalizeH="0" baseline="0" smtClean="0">
                          <a:ln>
                            <a:noFill/>
                          </a:ln>
                          <a:effectLst/>
                        </a:rPr>
                        <a:t>地表面気圧</a:t>
                      </a:r>
                      <a:endParaRPr kumimoji="1" lang="ja-JP" altLang="en-US" sz="2000" b="1" i="0" u="none" strike="noStrike" cap="none" normalizeH="0" baseline="0" smtClean="0">
                        <a:ln>
                          <a:noFill/>
                        </a:ln>
                        <a:solidFill>
                          <a:schemeClr val="tx1"/>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u="none" strike="noStrike" cap="none" normalizeH="0" baseline="0" dirty="0" smtClean="0">
                          <a:ln>
                            <a:noFill/>
                          </a:ln>
                          <a:solidFill>
                            <a:srgbClr val="FF0000"/>
                          </a:solidFill>
                          <a:effectLst/>
                        </a:rPr>
                        <a:t>92 bar</a:t>
                      </a:r>
                      <a:endParaRPr kumimoji="1" lang="en-US" altLang="ja-JP" sz="2000" b="1" i="0" u="none" strike="noStrike" cap="none" normalizeH="0" baseline="0" dirty="0" smtClean="0">
                        <a:ln>
                          <a:noFill/>
                        </a:ln>
                        <a:solidFill>
                          <a:srgbClr val="FF0000"/>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u="none" strike="noStrike" cap="none" normalizeH="0" baseline="0" dirty="0" smtClean="0">
                          <a:ln>
                            <a:noFill/>
                          </a:ln>
                          <a:effectLst/>
                        </a:rPr>
                        <a:t>1 bar</a:t>
                      </a:r>
                      <a:endParaRPr kumimoji="1" lang="en-US" altLang="ja-JP" sz="2000" b="1" i="0" u="none" strike="noStrike" cap="none" normalizeH="0" baseline="0" dirty="0" smtClean="0">
                        <a:ln>
                          <a:noFill/>
                        </a:ln>
                        <a:solidFill>
                          <a:schemeClr val="tx1"/>
                        </a:solidFill>
                        <a:effectLst/>
                        <a:latin typeface="ＤＦＰ太丸ゴシック体" pitchFamily="16" charset="-128"/>
                        <a:ea typeface="ＤＦＰ太丸ゴシック体" pitchFamily="16" charset="-128"/>
                      </a:endParaRPr>
                    </a:p>
                  </a:txBody>
                  <a:tcPr horzOverflow="overflow"/>
                </a:tc>
                <a:extLst>
                  <a:ext uri="{0D108BD9-81ED-4DB2-BD59-A6C34878D82A}">
                    <a16:rowId xmlns:a16="http://schemas.microsoft.com/office/drawing/2014/main" val="10007"/>
                  </a:ext>
                </a:extLst>
              </a:tr>
            </a:tbl>
          </a:graphicData>
        </a:graphic>
      </p:graphicFrame>
      <p:sp>
        <p:nvSpPr>
          <p:cNvPr id="12329" name="Text Box 42"/>
          <p:cNvSpPr txBox="1">
            <a:spLocks noChangeArrowheads="1"/>
          </p:cNvSpPr>
          <p:nvPr/>
        </p:nvSpPr>
        <p:spPr bwMode="auto">
          <a:xfrm>
            <a:off x="251520" y="2420888"/>
            <a:ext cx="1368152" cy="307777"/>
          </a:xfrm>
          <a:prstGeom prst="rect">
            <a:avLst/>
          </a:prstGeom>
          <a:noFill/>
          <a:ln>
            <a:noFill/>
          </a:ln>
          <a:extLst/>
        </p:spPr>
        <p:txBody>
          <a:bodyPr wrap="square">
            <a:spAutoFit/>
          </a:bodyPr>
          <a:lstStyle>
            <a:lvl1pPr eaLnBrk="0" hangingPunct="0">
              <a:defRPr kumimoji="1" sz="2400" b="1">
                <a:solidFill>
                  <a:srgbClr val="CC3300"/>
                </a:solidFill>
                <a:latin typeface="Times New Roman" panose="02020603050405020304" pitchFamily="18" charset="0"/>
                <a:ea typeface="ＭＳ Ｐゴシック" panose="020B0600070205080204" pitchFamily="50" charset="-128"/>
              </a:defRPr>
            </a:lvl1pPr>
            <a:lvl2pPr marL="742950" indent="-285750" eaLnBrk="0" hangingPunct="0">
              <a:defRPr kumimoji="1" sz="2400" b="1">
                <a:solidFill>
                  <a:srgbClr val="CC3300"/>
                </a:solidFill>
                <a:latin typeface="Times New Roman" panose="02020603050405020304" pitchFamily="18" charset="0"/>
                <a:ea typeface="ＭＳ Ｐゴシック" panose="020B0600070205080204" pitchFamily="50" charset="-128"/>
              </a:defRPr>
            </a:lvl2pPr>
            <a:lvl3pPr marL="11430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3pPr>
            <a:lvl4pPr marL="16002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4pPr>
            <a:lvl5pPr marL="20574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pPr>
            <a:r>
              <a:rPr lang="ja-JP" altLang="en-US" sz="1400" dirty="0" smtClean="0">
                <a:solidFill>
                  <a:srgbClr val="000000"/>
                </a:solidFill>
                <a:latin typeface="ＤＦＰ太丸ゴシック体" pitchFamily="16" charset="-128"/>
                <a:ea typeface="ＤＦＰ太丸ゴシック体" pitchFamily="16" charset="-128"/>
              </a:rPr>
              <a:t>紫外線観測</a:t>
            </a:r>
            <a:endParaRPr lang="ja-JP" altLang="en-US" sz="1400" b="0" dirty="0" smtClean="0">
              <a:solidFill>
                <a:srgbClr val="000000"/>
              </a:solidFill>
              <a:latin typeface="ＤＦＰ太丸ゴシック体" pitchFamily="16" charset="-128"/>
              <a:ea typeface="ＤＦＰ太丸ゴシック体" pitchFamily="16" charset="-128"/>
            </a:endParaRPr>
          </a:p>
        </p:txBody>
      </p:sp>
      <p:pic>
        <p:nvPicPr>
          <p:cNvPr id="12330" name="Picture 42" descr="venearth002"/>
          <p:cNvPicPr>
            <a:picLocks noChangeAspect="1" noChangeArrowheads="1"/>
          </p:cNvPicPr>
          <p:nvPr/>
        </p:nvPicPr>
        <p:blipFill rotWithShape="1">
          <a:blip r:embed="rId4">
            <a:extLst>
              <a:ext uri="{28A0092B-C50C-407E-A947-70E740481C1C}">
                <a14:useLocalDpi xmlns:a14="http://schemas.microsoft.com/office/drawing/2010/main" val="0"/>
              </a:ext>
            </a:extLst>
          </a:blip>
          <a:srcRect l="4131" r="4985" b="4176"/>
          <a:stretch/>
        </p:blipFill>
        <p:spPr bwMode="auto">
          <a:xfrm>
            <a:off x="3203847" y="1128911"/>
            <a:ext cx="1584177" cy="1652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1" name="Picture 43" descr="venearth003"/>
          <p:cNvPicPr>
            <a:picLocks noChangeAspect="1" noChangeArrowheads="1"/>
          </p:cNvPicPr>
          <p:nvPr/>
        </p:nvPicPr>
        <p:blipFill rotWithShape="1">
          <a:blip r:embed="rId5">
            <a:extLst>
              <a:ext uri="{28A0092B-C50C-407E-A947-70E740481C1C}">
                <a14:useLocalDpi xmlns:a14="http://schemas.microsoft.com/office/drawing/2010/main" val="0"/>
              </a:ext>
            </a:extLst>
          </a:blip>
          <a:srcRect l="6573" r="3335"/>
          <a:stretch/>
        </p:blipFill>
        <p:spPr bwMode="auto">
          <a:xfrm>
            <a:off x="1547663" y="1143000"/>
            <a:ext cx="1656185"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正方形/長方形 3"/>
          <p:cNvSpPr/>
          <p:nvPr/>
        </p:nvSpPr>
        <p:spPr>
          <a:xfrm>
            <a:off x="5262030" y="4581128"/>
            <a:ext cx="3486434" cy="1015663"/>
          </a:xfrm>
          <a:prstGeom prst="rect">
            <a:avLst/>
          </a:prstGeom>
          <a:ln>
            <a:solidFill>
              <a:srgbClr val="FF0000"/>
            </a:solidFill>
          </a:ln>
        </p:spPr>
        <p:txBody>
          <a:bodyPr wrap="square">
            <a:spAutoFit/>
          </a:bodyPr>
          <a:lstStyle/>
          <a:p>
            <a:pPr marL="342900" indent="-342900">
              <a:buClr>
                <a:srgbClr val="FF0000"/>
              </a:buClr>
              <a:buSzPct val="100000"/>
              <a:buFont typeface="Wingdings" panose="05000000000000000000" pitchFamily="2" charset="2"/>
              <a:buChar char="ü"/>
            </a:pPr>
            <a:r>
              <a:rPr lang="ja-JP" altLang="en-US" sz="2000" b="1" dirty="0" smtClean="0">
                <a:solidFill>
                  <a:srgbClr val="FF0000"/>
                </a:solidFill>
                <a:latin typeface="ＭＳ Ｐゴシック"/>
              </a:rPr>
              <a:t>自転が</a:t>
            </a:r>
            <a:r>
              <a:rPr lang="ja-JP" altLang="en-US" sz="2000" b="1" dirty="0">
                <a:solidFill>
                  <a:srgbClr val="FF0000"/>
                </a:solidFill>
                <a:latin typeface="ＭＳ Ｐゴシック"/>
              </a:rPr>
              <a:t>極めて</a:t>
            </a:r>
            <a:r>
              <a:rPr lang="ja-JP" altLang="en-US" sz="2000" b="1" dirty="0" smtClean="0">
                <a:solidFill>
                  <a:srgbClr val="FF0000"/>
                </a:solidFill>
                <a:latin typeface="ＭＳ Ｐゴシック"/>
              </a:rPr>
              <a:t>遅い</a:t>
            </a:r>
            <a:endParaRPr lang="en-US" altLang="ja-JP" sz="2000" b="1" dirty="0">
              <a:solidFill>
                <a:srgbClr val="FF0000"/>
              </a:solidFill>
              <a:latin typeface="ＭＳ Ｐゴシック"/>
            </a:endParaRPr>
          </a:p>
          <a:p>
            <a:pPr marL="342900" indent="-342900">
              <a:buClr>
                <a:srgbClr val="FF0000"/>
              </a:buClr>
              <a:buSzPct val="100000"/>
              <a:buFont typeface="Wingdings" panose="05000000000000000000" pitchFamily="2" charset="2"/>
              <a:buChar char="ü"/>
            </a:pPr>
            <a:r>
              <a:rPr lang="en-US" altLang="ja-JP" sz="2000" b="1" dirty="0" smtClean="0">
                <a:solidFill>
                  <a:srgbClr val="FF0000"/>
                </a:solidFill>
                <a:latin typeface="ＭＳ Ｐゴシック"/>
              </a:rPr>
              <a:t>CO</a:t>
            </a:r>
            <a:r>
              <a:rPr lang="en-US" altLang="ja-JP" sz="1400" b="1" dirty="0" smtClean="0">
                <a:solidFill>
                  <a:srgbClr val="FF0000"/>
                </a:solidFill>
                <a:latin typeface="ＭＳ Ｐゴシック"/>
              </a:rPr>
              <a:t>2</a:t>
            </a:r>
            <a:r>
              <a:rPr lang="ja-JP" altLang="en-US" sz="2000" b="1" dirty="0">
                <a:solidFill>
                  <a:srgbClr val="FF0000"/>
                </a:solidFill>
                <a:latin typeface="ＭＳ Ｐゴシック"/>
              </a:rPr>
              <a:t>の濃密な</a:t>
            </a:r>
            <a:r>
              <a:rPr lang="ja-JP" altLang="en-US" sz="2000" b="1" dirty="0" smtClean="0">
                <a:solidFill>
                  <a:srgbClr val="FF0000"/>
                </a:solidFill>
                <a:latin typeface="ＭＳ Ｐゴシック"/>
              </a:rPr>
              <a:t>大気</a:t>
            </a:r>
            <a:endParaRPr lang="en-US" altLang="ja-JP" sz="2000" b="1" dirty="0">
              <a:solidFill>
                <a:srgbClr val="FF0000"/>
              </a:solidFill>
              <a:latin typeface="ＭＳ Ｐゴシック"/>
            </a:endParaRPr>
          </a:p>
          <a:p>
            <a:pPr marL="342900" indent="-342900">
              <a:buClr>
                <a:srgbClr val="FF0000"/>
              </a:buClr>
              <a:buSzPct val="100000"/>
              <a:buFont typeface="Wingdings" panose="05000000000000000000" pitchFamily="2" charset="2"/>
              <a:buChar char="ü"/>
            </a:pPr>
            <a:r>
              <a:rPr lang="ja-JP" altLang="en-US" sz="2000" b="1" dirty="0" smtClean="0">
                <a:solidFill>
                  <a:srgbClr val="FF0000"/>
                </a:solidFill>
                <a:latin typeface="ＭＳ Ｐゴシック"/>
              </a:rPr>
              <a:t>厚い雲層</a:t>
            </a:r>
            <a:r>
              <a:rPr lang="en-US" altLang="ja-JP" sz="2000" b="1" dirty="0" smtClean="0">
                <a:solidFill>
                  <a:srgbClr val="FF0000"/>
                </a:solidFill>
                <a:latin typeface="ＭＳ Ｐゴシック"/>
              </a:rPr>
              <a:t>(</a:t>
            </a:r>
            <a:r>
              <a:rPr lang="en-US" altLang="ja-JP" sz="2000" b="1" dirty="0">
                <a:solidFill>
                  <a:srgbClr val="FF0000"/>
                </a:solidFill>
                <a:latin typeface="ＭＳ Ｐゴシック"/>
              </a:rPr>
              <a:t>45</a:t>
            </a:r>
            <a:r>
              <a:rPr lang="ja-JP" altLang="en-US" sz="2000" b="1" dirty="0">
                <a:solidFill>
                  <a:srgbClr val="FF0000"/>
                </a:solidFill>
                <a:latin typeface="ＭＳ Ｐゴシック"/>
              </a:rPr>
              <a:t>～</a:t>
            </a:r>
            <a:r>
              <a:rPr lang="en-US" altLang="ja-JP" sz="2000" b="1" dirty="0">
                <a:solidFill>
                  <a:srgbClr val="FF0000"/>
                </a:solidFill>
                <a:latin typeface="ＭＳ Ｐゴシック"/>
              </a:rPr>
              <a:t>70km</a:t>
            </a:r>
            <a:r>
              <a:rPr lang="en-US" altLang="ja-JP" sz="2000" b="1" dirty="0" smtClean="0">
                <a:solidFill>
                  <a:srgbClr val="FF0000"/>
                </a:solidFill>
                <a:latin typeface="ＭＳ Ｐゴシック"/>
              </a:rPr>
              <a:t>)</a:t>
            </a:r>
            <a:endParaRPr lang="ja-JP" altLang="en-US" sz="2000" b="1" dirty="0">
              <a:solidFill>
                <a:srgbClr val="FF0000"/>
              </a:solidFill>
              <a:latin typeface="ＭＳ Ｐゴシック"/>
            </a:endParaRPr>
          </a:p>
        </p:txBody>
      </p:sp>
    </p:spTree>
    <p:extLst>
      <p:ext uri="{BB962C8B-B14F-4D97-AF65-F5344CB8AC3E}">
        <p14:creationId xmlns:p14="http://schemas.microsoft.com/office/powerpoint/2010/main" val="238983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928688" y="214313"/>
            <a:ext cx="8215312" cy="847725"/>
          </a:xfrm>
        </p:spPr>
        <p:txBody>
          <a:bodyPr/>
          <a:lstStyle/>
          <a:p>
            <a:pPr eaLnBrk="1" hangingPunct="1"/>
            <a:r>
              <a:rPr lang="ja-JP" altLang="en-US" sz="3200" b="1" dirty="0" smtClean="0">
                <a:latin typeface="+mn-ea"/>
                <a:ea typeface="+mn-ea"/>
              </a:rPr>
              <a:t>金星大気の謎：</a:t>
            </a:r>
            <a:r>
              <a:rPr lang="en-US" altLang="ja-JP" sz="3200" b="1" dirty="0" smtClean="0">
                <a:latin typeface="+mn-ea"/>
                <a:ea typeface="+mn-ea"/>
              </a:rPr>
              <a:t/>
            </a:r>
            <a:br>
              <a:rPr lang="en-US" altLang="ja-JP" sz="3200" b="1" dirty="0" smtClean="0">
                <a:latin typeface="+mn-ea"/>
                <a:ea typeface="+mn-ea"/>
              </a:rPr>
            </a:br>
            <a:r>
              <a:rPr lang="ja-JP" altLang="en-US" sz="2800" b="1" dirty="0" smtClean="0">
                <a:latin typeface="+mn-ea"/>
                <a:ea typeface="+mn-ea"/>
              </a:rPr>
              <a:t>高速東西風（スーパーローテーション）の存在</a:t>
            </a:r>
            <a:endParaRPr lang="ja-JP" altLang="en-US" sz="3200" b="1" dirty="0" smtClean="0">
              <a:latin typeface="+mn-ea"/>
              <a:ea typeface="+mn-ea"/>
            </a:endParaRPr>
          </a:p>
        </p:txBody>
      </p:sp>
      <p:pic>
        <p:nvPicPr>
          <p:cNvPr id="15363" name="Picture 3" descr="U_profiles"/>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5108160" y="1115739"/>
            <a:ext cx="3636963" cy="4391025"/>
          </a:xfrm>
        </p:spPr>
      </p:pic>
      <p:sp>
        <p:nvSpPr>
          <p:cNvPr id="15364" name="Rectangle 5"/>
          <p:cNvSpPr>
            <a:spLocks noChangeArrowheads="1"/>
          </p:cNvSpPr>
          <p:nvPr/>
        </p:nvSpPr>
        <p:spPr bwMode="auto">
          <a:xfrm>
            <a:off x="5108482" y="2771502"/>
            <a:ext cx="287338" cy="9366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b="1">
                <a:solidFill>
                  <a:srgbClr val="CC3300"/>
                </a:solidFill>
                <a:latin typeface="Times New Roman" panose="02020603050405020304" pitchFamily="18" charset="0"/>
                <a:ea typeface="ＭＳ Ｐゴシック" panose="020B0600070205080204" pitchFamily="50" charset="-128"/>
              </a:defRPr>
            </a:lvl1pPr>
            <a:lvl2pPr marL="742950" indent="-285750" eaLnBrk="0" hangingPunct="0">
              <a:defRPr kumimoji="1" sz="2400" b="1">
                <a:solidFill>
                  <a:srgbClr val="CC3300"/>
                </a:solidFill>
                <a:latin typeface="Times New Roman" panose="02020603050405020304" pitchFamily="18" charset="0"/>
                <a:ea typeface="ＭＳ Ｐゴシック" panose="020B0600070205080204" pitchFamily="50" charset="-128"/>
              </a:defRPr>
            </a:lvl2pPr>
            <a:lvl3pPr marL="11430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3pPr>
            <a:lvl4pPr marL="16002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4pPr>
            <a:lvl5pPr marL="20574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9pPr>
          </a:lstStyle>
          <a:p>
            <a:pPr eaLnBrk="1" hangingPunct="1"/>
            <a:endParaRPr lang="ja-JP" altLang="en-US"/>
          </a:p>
        </p:txBody>
      </p:sp>
      <p:sp>
        <p:nvSpPr>
          <p:cNvPr id="15365" name="Text Box 6"/>
          <p:cNvSpPr txBox="1">
            <a:spLocks noChangeArrowheads="1"/>
          </p:cNvSpPr>
          <p:nvPr/>
        </p:nvSpPr>
        <p:spPr bwMode="auto">
          <a:xfrm rot="-5400000">
            <a:off x="4286422" y="3103260"/>
            <a:ext cx="169809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b="1">
                <a:solidFill>
                  <a:srgbClr val="CC3300"/>
                </a:solidFill>
                <a:latin typeface="Times New Roman" panose="02020603050405020304" pitchFamily="18" charset="0"/>
                <a:ea typeface="ＭＳ Ｐゴシック" panose="020B0600070205080204" pitchFamily="50" charset="-128"/>
              </a:defRPr>
            </a:lvl1pPr>
            <a:lvl2pPr marL="742950" indent="-285750" eaLnBrk="0" hangingPunct="0">
              <a:defRPr kumimoji="1" sz="2400" b="1">
                <a:solidFill>
                  <a:srgbClr val="CC3300"/>
                </a:solidFill>
                <a:latin typeface="Times New Roman" panose="02020603050405020304" pitchFamily="18" charset="0"/>
                <a:ea typeface="ＭＳ Ｐゴシック" panose="020B0600070205080204" pitchFamily="50" charset="-128"/>
              </a:defRPr>
            </a:lvl2pPr>
            <a:lvl3pPr marL="11430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3pPr>
            <a:lvl4pPr marL="16002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4pPr>
            <a:lvl5pPr marL="20574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9pPr>
          </a:lstStyle>
          <a:p>
            <a:pPr eaLnBrk="1" hangingPunct="1"/>
            <a:r>
              <a:rPr lang="en-US" altLang="ja-JP" sz="2000" b="0" dirty="0">
                <a:solidFill>
                  <a:srgbClr val="000000"/>
                </a:solidFill>
                <a:latin typeface="Times New Roman"/>
                <a:ea typeface="ＤＦＰ太丸ゴシック体" pitchFamily="16" charset="-128"/>
              </a:rPr>
              <a:t>HEIGHT (km)</a:t>
            </a:r>
            <a:endParaRPr lang="en-US" altLang="ja-JP" sz="2000" b="0" dirty="0">
              <a:solidFill>
                <a:srgbClr val="000000"/>
              </a:solidFill>
              <a:latin typeface="Times New Roman"/>
            </a:endParaRPr>
          </a:p>
        </p:txBody>
      </p:sp>
      <p:sp>
        <p:nvSpPr>
          <p:cNvPr id="15366" name="Rectangle 7"/>
          <p:cNvSpPr>
            <a:spLocks noChangeArrowheads="1"/>
          </p:cNvSpPr>
          <p:nvPr/>
        </p:nvSpPr>
        <p:spPr bwMode="auto">
          <a:xfrm>
            <a:off x="6043520" y="1979339"/>
            <a:ext cx="792162" cy="288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b="1">
                <a:solidFill>
                  <a:srgbClr val="CC3300"/>
                </a:solidFill>
                <a:latin typeface="Times New Roman" panose="02020603050405020304" pitchFamily="18" charset="0"/>
                <a:ea typeface="ＭＳ Ｐゴシック" panose="020B0600070205080204" pitchFamily="50" charset="-128"/>
              </a:defRPr>
            </a:lvl1pPr>
            <a:lvl2pPr marL="742950" indent="-285750" eaLnBrk="0" hangingPunct="0">
              <a:defRPr kumimoji="1" sz="2400" b="1">
                <a:solidFill>
                  <a:srgbClr val="CC3300"/>
                </a:solidFill>
                <a:latin typeface="Times New Roman" panose="02020603050405020304" pitchFamily="18" charset="0"/>
                <a:ea typeface="ＭＳ Ｐゴシック" panose="020B0600070205080204" pitchFamily="50" charset="-128"/>
              </a:defRPr>
            </a:lvl2pPr>
            <a:lvl3pPr marL="11430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3pPr>
            <a:lvl4pPr marL="16002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4pPr>
            <a:lvl5pPr marL="20574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9pPr>
          </a:lstStyle>
          <a:p>
            <a:pPr algn="ctr" eaLnBrk="1" hangingPunct="1"/>
            <a:r>
              <a:rPr lang="en-US" altLang="ja-JP" sz="1400" b="0" dirty="0">
                <a:solidFill>
                  <a:srgbClr val="000000"/>
                </a:solidFill>
                <a:latin typeface="Arial" panose="020B0604020202020204" pitchFamily="34" charset="0"/>
              </a:rPr>
              <a:t>V9 &amp; V10</a:t>
            </a:r>
          </a:p>
        </p:txBody>
      </p:sp>
      <p:pic>
        <p:nvPicPr>
          <p:cNvPr id="15372" name="Picture 13" descr="venuswind1"/>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611560" y="1295545"/>
            <a:ext cx="3698240" cy="3751580"/>
          </a:xfrm>
        </p:spPr>
      </p:pic>
      <p:sp>
        <p:nvSpPr>
          <p:cNvPr id="15373" name="Rectangle 14"/>
          <p:cNvSpPr>
            <a:spLocks noChangeArrowheads="1"/>
          </p:cNvSpPr>
          <p:nvPr/>
        </p:nvSpPr>
        <p:spPr bwMode="auto">
          <a:xfrm>
            <a:off x="288032" y="6021288"/>
            <a:ext cx="522007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2400" b="1">
                <a:solidFill>
                  <a:srgbClr val="CC3300"/>
                </a:solidFill>
                <a:latin typeface="Times New Roman" panose="02020603050405020304" pitchFamily="18" charset="0"/>
                <a:ea typeface="ＭＳ Ｐゴシック" panose="020B0600070205080204" pitchFamily="50" charset="-128"/>
              </a:defRPr>
            </a:lvl1pPr>
            <a:lvl2pPr marL="742950" indent="-285750" eaLnBrk="0" hangingPunct="0">
              <a:defRPr kumimoji="1" sz="2400" b="1">
                <a:solidFill>
                  <a:srgbClr val="CC3300"/>
                </a:solidFill>
                <a:latin typeface="Times New Roman" panose="02020603050405020304" pitchFamily="18" charset="0"/>
                <a:ea typeface="ＭＳ Ｐゴシック" panose="020B0600070205080204" pitchFamily="50" charset="-128"/>
              </a:defRPr>
            </a:lvl2pPr>
            <a:lvl3pPr marL="11430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3pPr>
            <a:lvl4pPr marL="16002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4pPr>
            <a:lvl5pPr marL="20574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9pPr>
          </a:lstStyle>
          <a:p>
            <a:pPr eaLnBrk="1" hangingPunct="1"/>
            <a:r>
              <a:rPr lang="ja-JP" altLang="en-US" sz="1600" dirty="0" smtClean="0">
                <a:solidFill>
                  <a:srgbClr val="000000"/>
                </a:solidFill>
                <a:latin typeface="ＭＳ Ｐゴシック"/>
                <a:ea typeface="ＭＳ Ｐゴシック"/>
              </a:rPr>
              <a:t>＊金星の自転</a:t>
            </a:r>
            <a:r>
              <a:rPr lang="ja-JP" altLang="en-US" sz="1600" dirty="0">
                <a:solidFill>
                  <a:srgbClr val="000000"/>
                </a:solidFill>
                <a:latin typeface="ＭＳ Ｐゴシック"/>
                <a:ea typeface="ＭＳ Ｐゴシック"/>
              </a:rPr>
              <a:t>は地球と</a:t>
            </a:r>
            <a:r>
              <a:rPr lang="ja-JP" altLang="en-US" sz="1600" dirty="0" smtClean="0">
                <a:solidFill>
                  <a:srgbClr val="000000"/>
                </a:solidFill>
                <a:latin typeface="ＭＳ Ｐゴシック"/>
                <a:ea typeface="ＭＳ Ｐゴシック"/>
              </a:rPr>
              <a:t>逆向きのため、地球の西風に相当</a:t>
            </a:r>
            <a:endParaRPr lang="en-US" altLang="ja-JP" sz="1600" b="0" dirty="0">
              <a:solidFill>
                <a:srgbClr val="000000"/>
              </a:solidFill>
              <a:latin typeface="ＭＳ Ｐゴシック"/>
              <a:ea typeface="ＭＳ Ｐゴシック"/>
            </a:endParaRPr>
          </a:p>
        </p:txBody>
      </p:sp>
      <p:sp>
        <p:nvSpPr>
          <p:cNvPr id="2" name="正方形/長方形 1"/>
          <p:cNvSpPr/>
          <p:nvPr/>
        </p:nvSpPr>
        <p:spPr>
          <a:xfrm>
            <a:off x="6300192" y="5580235"/>
            <a:ext cx="2185214" cy="369332"/>
          </a:xfrm>
          <a:prstGeom prst="rect">
            <a:avLst/>
          </a:prstGeom>
        </p:spPr>
        <p:txBody>
          <a:bodyPr wrap="none">
            <a:spAutoFit/>
          </a:bodyPr>
          <a:lstStyle/>
          <a:p>
            <a:r>
              <a:rPr lang="en-US" altLang="ja-JP" dirty="0">
                <a:solidFill>
                  <a:srgbClr val="000000"/>
                </a:solidFill>
                <a:ea typeface="ＤＦＰ太丸ゴシック体" pitchFamily="16" charset="-128"/>
              </a:rPr>
              <a:t>Schubert et al</a:t>
            </a:r>
            <a:r>
              <a:rPr lang="en-US" altLang="ja-JP" dirty="0" smtClean="0">
                <a:solidFill>
                  <a:srgbClr val="000000"/>
                </a:solidFill>
                <a:ea typeface="ＤＦＰ太丸ゴシック体" pitchFamily="16" charset="-128"/>
              </a:rPr>
              <a:t>. (1980)</a:t>
            </a:r>
            <a:endParaRPr lang="ja-JP" altLang="en-US" dirty="0">
              <a:solidFill>
                <a:srgbClr val="000000"/>
              </a:solidFill>
            </a:endParaRPr>
          </a:p>
        </p:txBody>
      </p:sp>
      <p:sp>
        <p:nvSpPr>
          <p:cNvPr id="17" name="正方形/長方形 16"/>
          <p:cNvSpPr/>
          <p:nvPr/>
        </p:nvSpPr>
        <p:spPr>
          <a:xfrm>
            <a:off x="6495366" y="3360128"/>
            <a:ext cx="2160240" cy="1292662"/>
          </a:xfrm>
          <a:prstGeom prst="rect">
            <a:avLst/>
          </a:prstGeom>
        </p:spPr>
        <p:txBody>
          <a:bodyPr wrap="square">
            <a:spAutoFit/>
          </a:bodyPr>
          <a:lstStyle/>
          <a:p>
            <a:pPr algn="ctr" fontAlgn="base">
              <a:spcBef>
                <a:spcPct val="0"/>
              </a:spcBef>
              <a:spcAft>
                <a:spcPct val="0"/>
              </a:spcAft>
              <a:buClr>
                <a:srgbClr val="3333CC"/>
              </a:buClr>
              <a:buSzPct val="60000"/>
            </a:pPr>
            <a:r>
              <a:rPr lang="en-US" altLang="ja-JP" sz="2400" b="1" dirty="0" smtClean="0">
                <a:solidFill>
                  <a:srgbClr val="FF0000"/>
                </a:solidFill>
                <a:cs typeface="Times New Roman" pitchFamily="18" charset="0"/>
              </a:rPr>
              <a:t>100m/s !!</a:t>
            </a:r>
            <a:endParaRPr lang="en-US" altLang="ja-JP" sz="2400" b="1" dirty="0" smtClean="0">
              <a:solidFill>
                <a:srgbClr val="808080">
                  <a:lumMod val="90000"/>
                  <a:lumOff val="10000"/>
                </a:srgbClr>
              </a:solidFill>
              <a:cs typeface="Times New Roman" pitchFamily="18" charset="0"/>
            </a:endParaRPr>
          </a:p>
          <a:p>
            <a:pPr algn="ctr" fontAlgn="base">
              <a:spcBef>
                <a:spcPct val="0"/>
              </a:spcBef>
              <a:spcAft>
                <a:spcPct val="0"/>
              </a:spcAft>
              <a:buClr>
                <a:srgbClr val="3333CC"/>
              </a:buClr>
              <a:buSzPct val="60000"/>
            </a:pPr>
            <a:r>
              <a:rPr lang="en-US" altLang="ja-JP" b="1" dirty="0" smtClean="0">
                <a:solidFill>
                  <a:srgbClr val="000000"/>
                </a:solidFill>
                <a:cs typeface="Times New Roman" pitchFamily="18" charset="0"/>
              </a:rPr>
              <a:t>60 times faster </a:t>
            </a:r>
          </a:p>
          <a:p>
            <a:pPr algn="ctr" fontAlgn="base">
              <a:spcBef>
                <a:spcPct val="0"/>
              </a:spcBef>
              <a:spcAft>
                <a:spcPct val="0"/>
              </a:spcAft>
              <a:buClr>
                <a:srgbClr val="3333CC"/>
              </a:buClr>
              <a:buSzPct val="60000"/>
            </a:pPr>
            <a:r>
              <a:rPr lang="en-US" altLang="ja-JP" b="1" dirty="0" smtClean="0">
                <a:solidFill>
                  <a:srgbClr val="000000"/>
                </a:solidFill>
                <a:cs typeface="Times New Roman" pitchFamily="18" charset="0"/>
              </a:rPr>
              <a:t>than surface rotation rate</a:t>
            </a:r>
            <a:endParaRPr lang="ja-JP" altLang="en-US" b="1" dirty="0">
              <a:solidFill>
                <a:srgbClr val="000000"/>
              </a:solidFill>
              <a:cs typeface="Times New Roman" pitchFamily="18" charset="0"/>
            </a:endParaRPr>
          </a:p>
        </p:txBody>
      </p:sp>
      <p:sp>
        <p:nvSpPr>
          <p:cNvPr id="18" name="正方形/長方形 17"/>
          <p:cNvSpPr/>
          <p:nvPr/>
        </p:nvSpPr>
        <p:spPr>
          <a:xfrm>
            <a:off x="611560" y="5157192"/>
            <a:ext cx="4032448" cy="707886"/>
          </a:xfrm>
          <a:prstGeom prst="rect">
            <a:avLst/>
          </a:prstGeom>
          <a:ln>
            <a:solidFill>
              <a:srgbClr val="FF0000"/>
            </a:solidFill>
          </a:ln>
        </p:spPr>
        <p:txBody>
          <a:bodyPr wrap="square">
            <a:spAutoFit/>
          </a:bodyPr>
          <a:lstStyle/>
          <a:p>
            <a:pPr marL="342900" indent="-342900" algn="ctr">
              <a:buClr>
                <a:srgbClr val="FF0000"/>
              </a:buClr>
              <a:buSzPct val="100000"/>
              <a:buFont typeface="Wingdings" panose="05000000000000000000" pitchFamily="2" charset="2"/>
              <a:buChar char="ü"/>
            </a:pPr>
            <a:r>
              <a:rPr lang="ja-JP" altLang="en-US" sz="2000" b="1" dirty="0" smtClean="0">
                <a:solidFill>
                  <a:srgbClr val="FF0000"/>
                </a:solidFill>
                <a:latin typeface="ＭＳ Ｐゴシック"/>
              </a:rPr>
              <a:t>赤道から高緯度まで大気全体が自転を追い越す高速の東風に</a:t>
            </a:r>
            <a:endParaRPr lang="en-US" altLang="ja-JP" sz="2000" b="1" dirty="0">
              <a:solidFill>
                <a:srgbClr val="FF0000"/>
              </a:solidFill>
              <a:latin typeface="ＭＳ Ｐゴシック"/>
            </a:endParaRPr>
          </a:p>
        </p:txBody>
      </p:sp>
    </p:spTree>
    <p:extLst>
      <p:ext uri="{BB962C8B-B14F-4D97-AF65-F5344CB8AC3E}">
        <p14:creationId xmlns:p14="http://schemas.microsoft.com/office/powerpoint/2010/main" val="30884193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16632"/>
            <a:ext cx="8229600" cy="1038947"/>
          </a:xfrm>
        </p:spPr>
        <p:txBody>
          <a:bodyPr>
            <a:normAutofit fontScale="90000"/>
          </a:bodyPr>
          <a:lstStyle/>
          <a:p>
            <a:r>
              <a:rPr lang="ja-JP" altLang="en-US" dirty="0" smtClean="0"/>
              <a:t>金星の風の成因</a:t>
            </a:r>
            <a:r>
              <a:rPr lang="en-US" altLang="ja-JP" dirty="0" smtClean="0"/>
              <a:t/>
            </a:r>
            <a:br>
              <a:rPr lang="en-US" altLang="ja-JP" dirty="0" smtClean="0"/>
            </a:br>
            <a:r>
              <a:rPr lang="ja-JP" altLang="en-US" sz="2800" b="1" kern="0" dirty="0">
                <a:latin typeface="Times New Roman" pitchFamily="18" charset="0"/>
                <a:ea typeface="ＭＳ Ｐゴシック"/>
                <a:cs typeface="Times New Roman" pitchFamily="18" charset="0"/>
              </a:rPr>
              <a:t>二つの代表的なメカニズム</a:t>
            </a:r>
            <a:endParaRPr lang="ja-JP" altLang="en-US" dirty="0"/>
          </a:p>
        </p:txBody>
      </p:sp>
      <p:grpSp>
        <p:nvGrpSpPr>
          <p:cNvPr id="27" name="グループ化 26"/>
          <p:cNvGrpSpPr/>
          <p:nvPr/>
        </p:nvGrpSpPr>
        <p:grpSpPr>
          <a:xfrm>
            <a:off x="4817550" y="1824655"/>
            <a:ext cx="4002922" cy="4196633"/>
            <a:chOff x="2224097" y="1136437"/>
            <a:chExt cx="4002922" cy="4196633"/>
          </a:xfrm>
        </p:grpSpPr>
        <p:sp>
          <p:nvSpPr>
            <p:cNvPr id="3" name="正方形/長方形 2"/>
            <p:cNvSpPr/>
            <p:nvPr/>
          </p:nvSpPr>
          <p:spPr>
            <a:xfrm>
              <a:off x="3393016" y="2352674"/>
              <a:ext cx="2565400" cy="894284"/>
            </a:xfrm>
            <a:prstGeom prst="rect">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ja-JP" altLang="en-US">
                <a:solidFill>
                  <a:prstClr val="white"/>
                </a:solidFill>
              </a:endParaRPr>
            </a:p>
          </p:txBody>
        </p:sp>
        <p:sp>
          <p:nvSpPr>
            <p:cNvPr id="4" name="正方形/長方形 3"/>
            <p:cNvSpPr>
              <a:spLocks noChangeArrowheads="1"/>
            </p:cNvSpPr>
            <p:nvPr/>
          </p:nvSpPr>
          <p:spPr bwMode="auto">
            <a:xfrm>
              <a:off x="4711783" y="2621426"/>
              <a:ext cx="646112" cy="369887"/>
            </a:xfrm>
            <a:prstGeom prst="rect">
              <a:avLst/>
            </a:prstGeom>
            <a:noFill/>
            <a:ln w="9525">
              <a:noFill/>
              <a:miter lim="800000"/>
              <a:headEnd/>
              <a:tailEnd/>
            </a:ln>
          </p:spPr>
          <p:txBody>
            <a:bodyPr wrap="none">
              <a:prstTxWarp prst="textNoShape">
                <a:avLst/>
              </a:prstTxWarp>
              <a:spAutoFit/>
            </a:bodyPr>
            <a:lstStyle/>
            <a:p>
              <a:pPr defTabSz="457200"/>
              <a:r>
                <a:rPr lang="ja-JP" altLang="en-US" dirty="0">
                  <a:solidFill>
                    <a:prstClr val="white"/>
                  </a:solidFill>
                </a:rPr>
                <a:t>雲層</a:t>
              </a:r>
            </a:p>
          </p:txBody>
        </p:sp>
        <p:sp>
          <p:nvSpPr>
            <p:cNvPr id="5" name="フリーフォーム 4"/>
            <p:cNvSpPr/>
            <p:nvPr/>
          </p:nvSpPr>
          <p:spPr>
            <a:xfrm rot="21278355">
              <a:off x="4222166" y="1625861"/>
              <a:ext cx="392113" cy="947731"/>
            </a:xfrm>
            <a:custGeom>
              <a:avLst/>
              <a:gdLst>
                <a:gd name="connsiteX0" fmla="*/ 344547 w 391838"/>
                <a:gd name="connsiteY0" fmla="*/ 837618 h 837618"/>
                <a:gd name="connsiteX1" fmla="*/ 6756 w 391838"/>
                <a:gd name="connsiteY1" fmla="*/ 729539 h 837618"/>
                <a:gd name="connsiteX2" fmla="*/ 385082 w 391838"/>
                <a:gd name="connsiteY2" fmla="*/ 661989 h 837618"/>
                <a:gd name="connsiteX3" fmla="*/ 47291 w 391838"/>
                <a:gd name="connsiteY3" fmla="*/ 553909 h 837618"/>
                <a:gd name="connsiteX4" fmla="*/ 344547 w 391838"/>
                <a:gd name="connsiteY4" fmla="*/ 432319 h 837618"/>
                <a:gd name="connsiteX5" fmla="*/ 87826 w 391838"/>
                <a:gd name="connsiteY5" fmla="*/ 310729 h 837618"/>
                <a:gd name="connsiteX6" fmla="*/ 249965 w 391838"/>
                <a:gd name="connsiteY6" fmla="*/ 162120 h 837618"/>
                <a:gd name="connsiteX7" fmla="*/ 249965 w 391838"/>
                <a:gd name="connsiteY7" fmla="*/ 0 h 837618"/>
                <a:gd name="connsiteX8" fmla="*/ 249965 w 391838"/>
                <a:gd name="connsiteY8" fmla="*/ 0 h 83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1838" h="837618">
                  <a:moveTo>
                    <a:pt x="344547" y="837618"/>
                  </a:moveTo>
                  <a:cubicBezTo>
                    <a:pt x="172273" y="798214"/>
                    <a:pt x="0" y="758810"/>
                    <a:pt x="6756" y="729539"/>
                  </a:cubicBezTo>
                  <a:cubicBezTo>
                    <a:pt x="13512" y="700268"/>
                    <a:pt x="378326" y="691261"/>
                    <a:pt x="385082" y="661989"/>
                  </a:cubicBezTo>
                  <a:cubicBezTo>
                    <a:pt x="391838" y="632717"/>
                    <a:pt x="54047" y="592187"/>
                    <a:pt x="47291" y="553909"/>
                  </a:cubicBezTo>
                  <a:cubicBezTo>
                    <a:pt x="40535" y="515631"/>
                    <a:pt x="337791" y="472849"/>
                    <a:pt x="344547" y="432319"/>
                  </a:cubicBezTo>
                  <a:cubicBezTo>
                    <a:pt x="351303" y="391789"/>
                    <a:pt x="103590" y="355762"/>
                    <a:pt x="87826" y="310729"/>
                  </a:cubicBezTo>
                  <a:cubicBezTo>
                    <a:pt x="72062" y="265696"/>
                    <a:pt x="222942" y="213908"/>
                    <a:pt x="249965" y="162120"/>
                  </a:cubicBezTo>
                  <a:cubicBezTo>
                    <a:pt x="276988" y="110332"/>
                    <a:pt x="249965" y="0"/>
                    <a:pt x="249965" y="0"/>
                  </a:cubicBezTo>
                  <a:lnTo>
                    <a:pt x="249965" y="0"/>
                  </a:lnTo>
                </a:path>
              </a:pathLst>
            </a:custGeom>
            <a:noFill/>
            <a:ln>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txBody>
            <a:bodyPr anchor="ctr"/>
            <a:lstStyle/>
            <a:p>
              <a:pPr algn="ctr" defTabSz="457200">
                <a:defRPr/>
              </a:pPr>
              <a:endParaRPr lang="ja-JP" altLang="en-US">
                <a:solidFill>
                  <a:prstClr val="black"/>
                </a:solidFill>
              </a:endParaRPr>
            </a:p>
          </p:txBody>
        </p:sp>
        <p:sp>
          <p:nvSpPr>
            <p:cNvPr id="6" name="フリーフォーム 5"/>
            <p:cNvSpPr/>
            <p:nvPr/>
          </p:nvSpPr>
          <p:spPr>
            <a:xfrm rot="10399292">
              <a:off x="4324510" y="3063644"/>
              <a:ext cx="333214" cy="1164778"/>
            </a:xfrm>
            <a:custGeom>
              <a:avLst/>
              <a:gdLst>
                <a:gd name="connsiteX0" fmla="*/ 344547 w 391838"/>
                <a:gd name="connsiteY0" fmla="*/ 837618 h 837618"/>
                <a:gd name="connsiteX1" fmla="*/ 6756 w 391838"/>
                <a:gd name="connsiteY1" fmla="*/ 729539 h 837618"/>
                <a:gd name="connsiteX2" fmla="*/ 385082 w 391838"/>
                <a:gd name="connsiteY2" fmla="*/ 661989 h 837618"/>
                <a:gd name="connsiteX3" fmla="*/ 47291 w 391838"/>
                <a:gd name="connsiteY3" fmla="*/ 553909 h 837618"/>
                <a:gd name="connsiteX4" fmla="*/ 344547 w 391838"/>
                <a:gd name="connsiteY4" fmla="*/ 432319 h 837618"/>
                <a:gd name="connsiteX5" fmla="*/ 87826 w 391838"/>
                <a:gd name="connsiteY5" fmla="*/ 310729 h 837618"/>
                <a:gd name="connsiteX6" fmla="*/ 249965 w 391838"/>
                <a:gd name="connsiteY6" fmla="*/ 162120 h 837618"/>
                <a:gd name="connsiteX7" fmla="*/ 249965 w 391838"/>
                <a:gd name="connsiteY7" fmla="*/ 0 h 837618"/>
                <a:gd name="connsiteX8" fmla="*/ 249965 w 391838"/>
                <a:gd name="connsiteY8" fmla="*/ 0 h 83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1838" h="837618">
                  <a:moveTo>
                    <a:pt x="344547" y="837618"/>
                  </a:moveTo>
                  <a:cubicBezTo>
                    <a:pt x="172273" y="798214"/>
                    <a:pt x="0" y="758810"/>
                    <a:pt x="6756" y="729539"/>
                  </a:cubicBezTo>
                  <a:cubicBezTo>
                    <a:pt x="13512" y="700268"/>
                    <a:pt x="378326" y="691261"/>
                    <a:pt x="385082" y="661989"/>
                  </a:cubicBezTo>
                  <a:cubicBezTo>
                    <a:pt x="391838" y="632717"/>
                    <a:pt x="54047" y="592187"/>
                    <a:pt x="47291" y="553909"/>
                  </a:cubicBezTo>
                  <a:cubicBezTo>
                    <a:pt x="40535" y="515631"/>
                    <a:pt x="337791" y="472849"/>
                    <a:pt x="344547" y="432319"/>
                  </a:cubicBezTo>
                  <a:cubicBezTo>
                    <a:pt x="351303" y="391789"/>
                    <a:pt x="103590" y="355762"/>
                    <a:pt x="87826" y="310729"/>
                  </a:cubicBezTo>
                  <a:cubicBezTo>
                    <a:pt x="72062" y="265696"/>
                    <a:pt x="222942" y="213908"/>
                    <a:pt x="249965" y="162120"/>
                  </a:cubicBezTo>
                  <a:cubicBezTo>
                    <a:pt x="276988" y="110332"/>
                    <a:pt x="249965" y="0"/>
                    <a:pt x="249965" y="0"/>
                  </a:cubicBezTo>
                  <a:lnTo>
                    <a:pt x="249965" y="0"/>
                  </a:lnTo>
                </a:path>
              </a:pathLst>
            </a:custGeom>
            <a:noFill/>
            <a:ln>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txBody>
            <a:bodyPr anchor="ctr"/>
            <a:lstStyle/>
            <a:p>
              <a:pPr algn="ctr" defTabSz="457200">
                <a:defRPr/>
              </a:pPr>
              <a:endParaRPr lang="ja-JP" altLang="en-US">
                <a:solidFill>
                  <a:prstClr val="black"/>
                </a:solidFill>
              </a:endParaRPr>
            </a:p>
          </p:txBody>
        </p:sp>
        <p:sp>
          <p:nvSpPr>
            <p:cNvPr id="7" name="太陽 6"/>
            <p:cNvSpPr/>
            <p:nvPr/>
          </p:nvSpPr>
          <p:spPr>
            <a:xfrm>
              <a:off x="4547873" y="1136437"/>
              <a:ext cx="414000" cy="428400"/>
            </a:xfrm>
            <a:prstGeom prst="sun">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ja-JP" altLang="en-US">
                <a:solidFill>
                  <a:prstClr val="white"/>
                </a:solidFill>
              </a:endParaRPr>
            </a:p>
          </p:txBody>
        </p:sp>
        <p:cxnSp>
          <p:nvCxnSpPr>
            <p:cNvPr id="8" name="直線矢印コネクタ 7"/>
            <p:cNvCxnSpPr/>
            <p:nvPr/>
          </p:nvCxnSpPr>
          <p:spPr>
            <a:xfrm>
              <a:off x="4821814" y="1589168"/>
              <a:ext cx="646112"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右矢印 8"/>
            <p:cNvSpPr/>
            <p:nvPr/>
          </p:nvSpPr>
          <p:spPr>
            <a:xfrm>
              <a:off x="4861327" y="1914335"/>
              <a:ext cx="466726" cy="401637"/>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ja-JP" altLang="en-US">
                <a:solidFill>
                  <a:prstClr val="white"/>
                </a:solidFill>
              </a:endParaRPr>
            </a:p>
          </p:txBody>
        </p:sp>
        <p:sp>
          <p:nvSpPr>
            <p:cNvPr id="10" name="右矢印 9"/>
            <p:cNvSpPr/>
            <p:nvPr/>
          </p:nvSpPr>
          <p:spPr>
            <a:xfrm>
              <a:off x="4858701" y="3294462"/>
              <a:ext cx="466725" cy="400050"/>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ja-JP" altLang="en-US">
                <a:solidFill>
                  <a:prstClr val="white"/>
                </a:solidFill>
              </a:endParaRPr>
            </a:p>
          </p:txBody>
        </p:sp>
        <p:sp>
          <p:nvSpPr>
            <p:cNvPr id="11" name="右矢印 10"/>
            <p:cNvSpPr/>
            <p:nvPr/>
          </p:nvSpPr>
          <p:spPr>
            <a:xfrm rot="10800000">
              <a:off x="4078485" y="2610842"/>
              <a:ext cx="615950" cy="401637"/>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ja-JP" altLang="en-US">
                <a:solidFill>
                  <a:prstClr val="white"/>
                </a:solidFill>
              </a:endParaRPr>
            </a:p>
          </p:txBody>
        </p:sp>
        <p:sp>
          <p:nvSpPr>
            <p:cNvPr id="12" name="正方形/長方形 11"/>
            <p:cNvSpPr/>
            <p:nvPr/>
          </p:nvSpPr>
          <p:spPr>
            <a:xfrm>
              <a:off x="3393016" y="4215725"/>
              <a:ext cx="2581363" cy="738187"/>
            </a:xfrm>
            <a:prstGeom prst="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ja-JP" altLang="en-US">
                <a:solidFill>
                  <a:prstClr val="white"/>
                </a:solidFill>
              </a:endParaRPr>
            </a:p>
          </p:txBody>
        </p:sp>
        <p:sp>
          <p:nvSpPr>
            <p:cNvPr id="13" name="左矢印 12"/>
            <p:cNvSpPr/>
            <p:nvPr/>
          </p:nvSpPr>
          <p:spPr>
            <a:xfrm>
              <a:off x="4264679" y="4415432"/>
              <a:ext cx="382587" cy="279400"/>
            </a:xfrm>
            <a:prstGeom prst="leftArrow">
              <a:avLst/>
            </a:prstGeom>
            <a:solidFill>
              <a:schemeClr val="bg1"/>
            </a:soli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ja-JP" altLang="en-US">
                <a:solidFill>
                  <a:prstClr val="white"/>
                </a:solidFill>
              </a:endParaRPr>
            </a:p>
          </p:txBody>
        </p:sp>
        <p:sp>
          <p:nvSpPr>
            <p:cNvPr id="14" name="正方形/長方形 3"/>
            <p:cNvSpPr>
              <a:spLocks noChangeArrowheads="1"/>
            </p:cNvSpPr>
            <p:nvPr/>
          </p:nvSpPr>
          <p:spPr bwMode="auto">
            <a:xfrm>
              <a:off x="4699936" y="4422903"/>
              <a:ext cx="646112" cy="369887"/>
            </a:xfrm>
            <a:prstGeom prst="rect">
              <a:avLst/>
            </a:prstGeom>
            <a:noFill/>
            <a:ln w="9525">
              <a:noFill/>
              <a:miter lim="800000"/>
              <a:headEnd/>
              <a:tailEnd/>
            </a:ln>
          </p:spPr>
          <p:txBody>
            <a:bodyPr wrap="none">
              <a:prstTxWarp prst="textNoShape">
                <a:avLst/>
              </a:prstTxWarp>
              <a:spAutoFit/>
            </a:bodyPr>
            <a:lstStyle/>
            <a:p>
              <a:pPr defTabSz="457200"/>
              <a:r>
                <a:rPr lang="ja-JP" altLang="en-US" dirty="0">
                  <a:solidFill>
                    <a:prstClr val="white"/>
                  </a:solidFill>
                </a:rPr>
                <a:t>地面</a:t>
              </a:r>
            </a:p>
          </p:txBody>
        </p:sp>
        <p:sp>
          <p:nvSpPr>
            <p:cNvPr id="15" name="正方形/長方形 3"/>
            <p:cNvSpPr>
              <a:spLocks noChangeArrowheads="1"/>
            </p:cNvSpPr>
            <p:nvPr/>
          </p:nvSpPr>
          <p:spPr bwMode="auto">
            <a:xfrm>
              <a:off x="3260007" y="4935370"/>
              <a:ext cx="414337" cy="369887"/>
            </a:xfrm>
            <a:prstGeom prst="rect">
              <a:avLst/>
            </a:prstGeom>
            <a:noFill/>
            <a:ln w="9525">
              <a:noFill/>
              <a:miter lim="800000"/>
              <a:headEnd/>
              <a:tailEnd/>
            </a:ln>
          </p:spPr>
          <p:txBody>
            <a:bodyPr wrap="none">
              <a:prstTxWarp prst="textNoShape">
                <a:avLst/>
              </a:prstTxWarp>
              <a:spAutoFit/>
            </a:bodyPr>
            <a:lstStyle/>
            <a:p>
              <a:pPr defTabSz="457200"/>
              <a:r>
                <a:rPr lang="ja-JP" altLang="en-US" dirty="0">
                  <a:solidFill>
                    <a:prstClr val="black"/>
                  </a:solidFill>
                </a:rPr>
                <a:t>西</a:t>
              </a:r>
            </a:p>
          </p:txBody>
        </p:sp>
        <p:sp>
          <p:nvSpPr>
            <p:cNvPr id="16" name="正方形/長方形 3"/>
            <p:cNvSpPr>
              <a:spLocks noChangeArrowheads="1"/>
            </p:cNvSpPr>
            <p:nvPr/>
          </p:nvSpPr>
          <p:spPr bwMode="auto">
            <a:xfrm>
              <a:off x="5671866" y="4953912"/>
              <a:ext cx="415925" cy="379158"/>
            </a:xfrm>
            <a:prstGeom prst="rect">
              <a:avLst/>
            </a:prstGeom>
            <a:noFill/>
            <a:ln w="9525">
              <a:noFill/>
              <a:miter lim="800000"/>
              <a:headEnd/>
              <a:tailEnd/>
            </a:ln>
          </p:spPr>
          <p:txBody>
            <a:bodyPr wrap="square">
              <a:prstTxWarp prst="textNoShape">
                <a:avLst/>
              </a:prstTxWarp>
              <a:spAutoFit/>
            </a:bodyPr>
            <a:lstStyle/>
            <a:p>
              <a:pPr defTabSz="457200"/>
              <a:r>
                <a:rPr lang="ja-JP" altLang="en-US" dirty="0">
                  <a:solidFill>
                    <a:prstClr val="black"/>
                  </a:solidFill>
                </a:rPr>
                <a:t>東</a:t>
              </a:r>
            </a:p>
          </p:txBody>
        </p:sp>
        <p:sp>
          <p:nvSpPr>
            <p:cNvPr id="17" name="正方形/長方形 3"/>
            <p:cNvSpPr>
              <a:spLocks noChangeArrowheads="1"/>
            </p:cNvSpPr>
            <p:nvPr/>
          </p:nvSpPr>
          <p:spPr bwMode="auto">
            <a:xfrm>
              <a:off x="2226802" y="3043750"/>
              <a:ext cx="1221834" cy="369332"/>
            </a:xfrm>
            <a:prstGeom prst="rect">
              <a:avLst/>
            </a:prstGeom>
            <a:noFill/>
            <a:ln w="9525">
              <a:noFill/>
              <a:miter lim="800000"/>
              <a:headEnd/>
              <a:tailEnd/>
            </a:ln>
          </p:spPr>
          <p:txBody>
            <a:bodyPr wrap="none">
              <a:prstTxWarp prst="textNoShape">
                <a:avLst/>
              </a:prstTxWarp>
              <a:spAutoFit/>
            </a:bodyPr>
            <a:lstStyle/>
            <a:p>
              <a:pPr defTabSz="457200"/>
              <a:r>
                <a:rPr lang="en-US" altLang="en-US" dirty="0" smtClean="0">
                  <a:solidFill>
                    <a:prstClr val="black"/>
                  </a:solidFill>
                </a:rPr>
                <a:t>高度50 km</a:t>
              </a:r>
              <a:endParaRPr lang="ja-JP" altLang="en-US" dirty="0">
                <a:solidFill>
                  <a:prstClr val="black"/>
                </a:solidFill>
              </a:endParaRPr>
            </a:p>
          </p:txBody>
        </p:sp>
        <p:sp>
          <p:nvSpPr>
            <p:cNvPr id="18" name="正方形/長方形 3"/>
            <p:cNvSpPr>
              <a:spLocks noChangeArrowheads="1"/>
            </p:cNvSpPr>
            <p:nvPr/>
          </p:nvSpPr>
          <p:spPr bwMode="auto">
            <a:xfrm>
              <a:off x="2224097" y="2167504"/>
              <a:ext cx="1221834" cy="369332"/>
            </a:xfrm>
            <a:prstGeom prst="rect">
              <a:avLst/>
            </a:prstGeom>
            <a:noFill/>
            <a:ln w="9525">
              <a:noFill/>
              <a:miter lim="800000"/>
              <a:headEnd/>
              <a:tailEnd/>
            </a:ln>
          </p:spPr>
          <p:txBody>
            <a:bodyPr wrap="none">
              <a:prstTxWarp prst="textNoShape">
                <a:avLst/>
              </a:prstTxWarp>
              <a:spAutoFit/>
            </a:bodyPr>
            <a:lstStyle/>
            <a:p>
              <a:pPr defTabSz="457200"/>
              <a:r>
                <a:rPr lang="en-US" altLang="en-US" dirty="0" smtClean="0">
                  <a:solidFill>
                    <a:prstClr val="black"/>
                  </a:solidFill>
                </a:rPr>
                <a:t>高度70 km</a:t>
              </a:r>
              <a:endParaRPr lang="ja-JP" altLang="en-US" dirty="0">
                <a:solidFill>
                  <a:prstClr val="black"/>
                </a:solidFill>
              </a:endParaRPr>
            </a:p>
          </p:txBody>
        </p:sp>
        <p:sp>
          <p:nvSpPr>
            <p:cNvPr id="19" name="正方形/長方形 3"/>
            <p:cNvSpPr>
              <a:spLocks noChangeArrowheads="1"/>
            </p:cNvSpPr>
            <p:nvPr/>
          </p:nvSpPr>
          <p:spPr bwMode="auto">
            <a:xfrm>
              <a:off x="4956239" y="1293357"/>
              <a:ext cx="1173690" cy="276999"/>
            </a:xfrm>
            <a:prstGeom prst="rect">
              <a:avLst/>
            </a:prstGeom>
            <a:noFill/>
            <a:ln w="9525">
              <a:noFill/>
              <a:miter lim="800000"/>
              <a:headEnd/>
              <a:tailEnd/>
            </a:ln>
          </p:spPr>
          <p:txBody>
            <a:bodyPr wrap="square">
              <a:prstTxWarp prst="textNoShape">
                <a:avLst/>
              </a:prstTxWarp>
              <a:spAutoFit/>
            </a:bodyPr>
            <a:lstStyle/>
            <a:p>
              <a:pPr defTabSz="457200"/>
              <a:r>
                <a:rPr lang="ja-JP" altLang="en-US" sz="1200" dirty="0" smtClean="0">
                  <a:solidFill>
                    <a:prstClr val="black"/>
                  </a:solidFill>
                </a:rPr>
                <a:t>太陽の動く向き</a:t>
              </a:r>
              <a:endParaRPr lang="ja-JP" altLang="en-US" sz="1200" dirty="0">
                <a:solidFill>
                  <a:prstClr val="black"/>
                </a:solidFill>
              </a:endParaRPr>
            </a:p>
          </p:txBody>
        </p:sp>
        <p:sp>
          <p:nvSpPr>
            <p:cNvPr id="20" name="正方形/長方形 19"/>
            <p:cNvSpPr/>
            <p:nvPr/>
          </p:nvSpPr>
          <p:spPr>
            <a:xfrm>
              <a:off x="3897953" y="1664772"/>
              <a:ext cx="435223" cy="369332"/>
            </a:xfrm>
            <a:prstGeom prst="rect">
              <a:avLst/>
            </a:prstGeom>
          </p:spPr>
          <p:txBody>
            <a:bodyPr wrap="none">
              <a:spAutoFit/>
            </a:bodyPr>
            <a:lstStyle/>
            <a:p>
              <a:pPr defTabSz="457200"/>
              <a:r>
                <a:rPr lang="en-US" altLang="ja-JP" dirty="0" smtClean="0">
                  <a:solidFill>
                    <a:prstClr val="black"/>
                  </a:solidFill>
                </a:rPr>
                <a:t>(a)</a:t>
              </a:r>
              <a:endParaRPr lang="ja-JP" altLang="en-US" dirty="0">
                <a:solidFill>
                  <a:prstClr val="black"/>
                </a:solidFill>
              </a:endParaRPr>
            </a:p>
          </p:txBody>
        </p:sp>
        <p:sp>
          <p:nvSpPr>
            <p:cNvPr id="21" name="正方形/長方形 20"/>
            <p:cNvSpPr/>
            <p:nvPr/>
          </p:nvSpPr>
          <p:spPr>
            <a:xfrm>
              <a:off x="3899571" y="3269554"/>
              <a:ext cx="445930" cy="369332"/>
            </a:xfrm>
            <a:prstGeom prst="rect">
              <a:avLst/>
            </a:prstGeom>
          </p:spPr>
          <p:txBody>
            <a:bodyPr wrap="none">
              <a:spAutoFit/>
            </a:bodyPr>
            <a:lstStyle/>
            <a:p>
              <a:pPr defTabSz="457200"/>
              <a:r>
                <a:rPr lang="en-US" altLang="ja-JP" dirty="0" smtClean="0">
                  <a:solidFill>
                    <a:prstClr val="black"/>
                  </a:solidFill>
                </a:rPr>
                <a:t>(</a:t>
              </a:r>
              <a:r>
                <a:rPr lang="en-US" altLang="ja-JP" dirty="0" err="1" smtClean="0">
                  <a:solidFill>
                    <a:prstClr val="black"/>
                  </a:solidFill>
                </a:rPr>
                <a:t>b</a:t>
              </a:r>
              <a:r>
                <a:rPr lang="en-US" altLang="ja-JP" dirty="0" smtClean="0">
                  <a:solidFill>
                    <a:prstClr val="black"/>
                  </a:solidFill>
                </a:rPr>
                <a:t>)</a:t>
              </a:r>
              <a:endParaRPr lang="ja-JP" altLang="en-US" dirty="0">
                <a:solidFill>
                  <a:prstClr val="black"/>
                </a:solidFill>
              </a:endParaRPr>
            </a:p>
          </p:txBody>
        </p:sp>
        <p:sp>
          <p:nvSpPr>
            <p:cNvPr id="22" name="右矢印 21"/>
            <p:cNvSpPr/>
            <p:nvPr/>
          </p:nvSpPr>
          <p:spPr>
            <a:xfrm>
              <a:off x="4608555" y="4021890"/>
              <a:ext cx="287159" cy="249462"/>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ja-JP" altLang="en-US">
                <a:solidFill>
                  <a:prstClr val="white"/>
                </a:solidFill>
              </a:endParaRPr>
            </a:p>
          </p:txBody>
        </p:sp>
        <p:cxnSp>
          <p:nvCxnSpPr>
            <p:cNvPr id="23" name="直線矢印コネクタ 22"/>
            <p:cNvCxnSpPr/>
            <p:nvPr/>
          </p:nvCxnSpPr>
          <p:spPr>
            <a:xfrm rot="5400000">
              <a:off x="4792812" y="4231667"/>
              <a:ext cx="419555" cy="1588"/>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4" name="直線矢印コネクタ 23"/>
            <p:cNvCxnSpPr/>
            <p:nvPr/>
          </p:nvCxnSpPr>
          <p:spPr>
            <a:xfrm rot="5400000">
              <a:off x="4954482" y="4124479"/>
              <a:ext cx="419555" cy="1588"/>
            </a:xfrm>
            <a:prstGeom prst="straightConnector1">
              <a:avLst/>
            </a:prstGeom>
            <a:ln>
              <a:solidFill>
                <a:srgbClr val="0000FF"/>
              </a:solidFill>
              <a:tailEnd type="arrow"/>
            </a:ln>
            <a:effectLst/>
            <a:scene3d>
              <a:camera prst="orthographicFront">
                <a:rot lat="0" lon="0" rev="10800000"/>
              </a:camera>
              <a:lightRig rig="threePt" dir="t"/>
            </a:scene3d>
          </p:spPr>
          <p:style>
            <a:lnRef idx="2">
              <a:schemeClr val="accent1"/>
            </a:lnRef>
            <a:fillRef idx="0">
              <a:schemeClr val="accent1"/>
            </a:fillRef>
            <a:effectRef idx="1">
              <a:schemeClr val="accent1"/>
            </a:effectRef>
            <a:fontRef idx="minor">
              <a:schemeClr val="tx1"/>
            </a:fontRef>
          </p:style>
        </p:cxnSp>
        <p:sp>
          <p:nvSpPr>
            <p:cNvPr id="25" name="正方形/長方形 24"/>
            <p:cNvSpPr/>
            <p:nvPr/>
          </p:nvSpPr>
          <p:spPr>
            <a:xfrm>
              <a:off x="4554566" y="3777184"/>
              <a:ext cx="1672453" cy="276999"/>
            </a:xfrm>
            <a:prstGeom prst="rect">
              <a:avLst/>
            </a:prstGeom>
          </p:spPr>
          <p:txBody>
            <a:bodyPr wrap="none">
              <a:spAutoFit/>
            </a:bodyPr>
            <a:lstStyle/>
            <a:p>
              <a:pPr defTabSz="457200"/>
              <a:r>
                <a:rPr lang="ja-JP" altLang="en-US" sz="1200" dirty="0" smtClean="0">
                  <a:solidFill>
                    <a:srgbClr val="0000FF"/>
                  </a:solidFill>
                </a:rPr>
                <a:t>摩擦による運動量交換</a:t>
              </a:r>
              <a:endParaRPr lang="ja-JP" altLang="en-US" sz="1200" dirty="0">
                <a:solidFill>
                  <a:srgbClr val="0000FF"/>
                </a:solidFill>
              </a:endParaRPr>
            </a:p>
          </p:txBody>
        </p:sp>
      </p:grpSp>
      <p:pic>
        <p:nvPicPr>
          <p:cNvPr id="31" name="Picture 10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278475"/>
            <a:ext cx="3994591" cy="3454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1026"/>
          <p:cNvSpPr txBox="1">
            <a:spLocks noChangeArrowheads="1"/>
          </p:cNvSpPr>
          <p:nvPr/>
        </p:nvSpPr>
        <p:spPr bwMode="auto">
          <a:xfrm>
            <a:off x="323528" y="1340768"/>
            <a:ext cx="2808312" cy="571313"/>
          </a:xfrm>
          <a:prstGeom prst="rect">
            <a:avLst/>
          </a:prstGeom>
          <a:noFill/>
          <a:ln w="9525">
            <a:noFill/>
            <a:miter lim="800000"/>
            <a:headEnd/>
            <a:tailEnd/>
          </a:ln>
        </p:spPr>
        <p:txBody>
          <a:bodyPr anchor="ctr"/>
          <a:lstStyle/>
          <a:p>
            <a:pPr marL="457200" indent="-457200" fontAlgn="base">
              <a:spcBef>
                <a:spcPct val="0"/>
              </a:spcBef>
              <a:spcAft>
                <a:spcPct val="0"/>
              </a:spcAft>
              <a:buFont typeface="+mj-lt"/>
              <a:buAutoNum type="arabicPeriod"/>
              <a:defRPr/>
            </a:pPr>
            <a:r>
              <a:rPr lang="ja-JP" altLang="en-US" sz="2400" dirty="0" smtClean="0">
                <a:solidFill>
                  <a:prstClr val="black"/>
                </a:solidFill>
                <a:latin typeface="ＭＳ Ｐゴシック"/>
              </a:rPr>
              <a:t>平均子午面循環</a:t>
            </a:r>
            <a:r>
              <a:rPr lang="en-US" altLang="ja-JP" sz="2000" dirty="0" smtClean="0">
                <a:solidFill>
                  <a:prstClr val="black"/>
                </a:solidFill>
                <a:latin typeface="Times New Roman" panose="02020603050405020304" pitchFamily="18" charset="0"/>
                <a:cs typeface="Times New Roman" panose="02020603050405020304" pitchFamily="18" charset="0"/>
              </a:rPr>
              <a:t>(</a:t>
            </a:r>
            <a:r>
              <a:rPr lang="en-US" altLang="ja-JP" sz="2000" dirty="0" err="1">
                <a:solidFill>
                  <a:prstClr val="black"/>
                </a:solidFill>
                <a:latin typeface="Times New Roman" panose="02020603050405020304" pitchFamily="18" charset="0"/>
                <a:cs typeface="Times New Roman" panose="02020603050405020304" pitchFamily="18" charset="0"/>
              </a:rPr>
              <a:t>Gierasch</a:t>
            </a:r>
            <a:r>
              <a:rPr lang="en-US" altLang="ja-JP" sz="2000" dirty="0">
                <a:solidFill>
                  <a:prstClr val="black"/>
                </a:solidFill>
                <a:latin typeface="Times New Roman" panose="02020603050405020304" pitchFamily="18" charset="0"/>
                <a:cs typeface="Times New Roman" panose="02020603050405020304" pitchFamily="18" charset="0"/>
              </a:rPr>
              <a:t> </a:t>
            </a:r>
            <a:r>
              <a:rPr lang="en-US" altLang="ja-JP" sz="2000" dirty="0" smtClean="0">
                <a:solidFill>
                  <a:prstClr val="black"/>
                </a:solidFill>
                <a:latin typeface="Times New Roman" panose="02020603050405020304" pitchFamily="18" charset="0"/>
                <a:cs typeface="Times New Roman" panose="02020603050405020304" pitchFamily="18" charset="0"/>
              </a:rPr>
              <a:t>1975)</a:t>
            </a:r>
            <a:endParaRPr lang="en-US" altLang="ja-JP" sz="2000" dirty="0">
              <a:solidFill>
                <a:prstClr val="black"/>
              </a:solidFill>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sp>
        <p:nvSpPr>
          <p:cNvPr id="33" name="正方形/長方形 32"/>
          <p:cNvSpPr/>
          <p:nvPr/>
        </p:nvSpPr>
        <p:spPr>
          <a:xfrm>
            <a:off x="297440" y="5949280"/>
            <a:ext cx="3626488" cy="707886"/>
          </a:xfrm>
          <a:prstGeom prst="rect">
            <a:avLst/>
          </a:prstGeom>
          <a:solidFill>
            <a:srgbClr val="FFFFFF"/>
          </a:solidFill>
          <a:ln>
            <a:solidFill>
              <a:srgbClr val="FF0000"/>
            </a:solidFill>
          </a:ln>
        </p:spPr>
        <p:txBody>
          <a:bodyPr wrap="square">
            <a:spAutoFit/>
          </a:bodyPr>
          <a:lstStyle/>
          <a:p>
            <a:pPr marL="342900" indent="-342900">
              <a:buFont typeface="Wingdings" panose="05000000000000000000" pitchFamily="2" charset="2"/>
              <a:buChar char="ü"/>
              <a:defRPr/>
            </a:pPr>
            <a:r>
              <a:rPr kumimoji="0" lang="ja-JP" altLang="en-US" sz="2000" b="1" kern="0" dirty="0" smtClean="0">
                <a:solidFill>
                  <a:srgbClr val="FF0000"/>
                </a:solidFill>
                <a:latin typeface="Times New Roman" pitchFamily="18" charset="0"/>
                <a:cs typeface="Times New Roman" pitchFamily="18" charset="0"/>
              </a:rPr>
              <a:t>子午面循環による鉛直輸送</a:t>
            </a:r>
            <a:endParaRPr kumimoji="0" lang="en-US" altLang="ja-JP" sz="2000" b="1" kern="0" dirty="0" smtClean="0">
              <a:solidFill>
                <a:srgbClr val="FF0000"/>
              </a:solidFill>
              <a:latin typeface="Times New Roman" pitchFamily="18" charset="0"/>
              <a:cs typeface="Times New Roman" pitchFamily="18" charset="0"/>
            </a:endParaRPr>
          </a:p>
          <a:p>
            <a:pPr marL="342900" indent="-342900">
              <a:buFont typeface="Wingdings" panose="05000000000000000000" pitchFamily="2" charset="2"/>
              <a:buChar char="ü"/>
              <a:defRPr/>
            </a:pPr>
            <a:r>
              <a:rPr kumimoji="0" lang="ja-JP" altLang="en-US" sz="2000" b="1" kern="0" dirty="0" smtClean="0">
                <a:solidFill>
                  <a:srgbClr val="FF0000"/>
                </a:solidFill>
                <a:latin typeface="Times New Roman" pitchFamily="18" charset="0"/>
                <a:cs typeface="Times New Roman" pitchFamily="18" charset="0"/>
              </a:rPr>
              <a:t>渦による赤道方向への輸送</a:t>
            </a:r>
            <a:endParaRPr kumimoji="0" lang="en-US" altLang="ja-JP" sz="2000" b="1" kern="0" dirty="0" smtClean="0">
              <a:solidFill>
                <a:srgbClr val="FF0000"/>
              </a:solidFill>
              <a:latin typeface="Times New Roman" pitchFamily="18" charset="0"/>
              <a:cs typeface="Times New Roman" pitchFamily="18" charset="0"/>
            </a:endParaRPr>
          </a:p>
        </p:txBody>
      </p:sp>
      <p:sp>
        <p:nvSpPr>
          <p:cNvPr id="35" name="正方形/長方形 34"/>
          <p:cNvSpPr/>
          <p:nvPr/>
        </p:nvSpPr>
        <p:spPr>
          <a:xfrm>
            <a:off x="4696709" y="1273511"/>
            <a:ext cx="4281941" cy="461665"/>
          </a:xfrm>
          <a:prstGeom prst="rect">
            <a:avLst/>
          </a:prstGeom>
        </p:spPr>
        <p:txBody>
          <a:bodyPr wrap="none">
            <a:spAutoFit/>
          </a:bodyPr>
          <a:lstStyle/>
          <a:p>
            <a:pPr marL="457200" indent="-457200">
              <a:buFont typeface="+mj-lt"/>
              <a:buAutoNum type="arabicPeriod" startAt="2"/>
              <a:defRPr/>
            </a:pPr>
            <a:r>
              <a:rPr kumimoji="0" lang="ja-JP" altLang="en-US" sz="2400" kern="0" dirty="0" smtClean="0">
                <a:solidFill>
                  <a:prstClr val="black"/>
                </a:solidFill>
                <a:latin typeface="Times New Roman" pitchFamily="18" charset="0"/>
              </a:rPr>
              <a:t>熱潮汐</a:t>
            </a:r>
            <a:r>
              <a:rPr kumimoji="0" lang="ja-JP" altLang="en-US" sz="2400" kern="0" dirty="0">
                <a:solidFill>
                  <a:prstClr val="black"/>
                </a:solidFill>
                <a:latin typeface="Times New Roman" pitchFamily="18" charset="0"/>
              </a:rPr>
              <a:t>波</a:t>
            </a:r>
            <a:r>
              <a:rPr kumimoji="0" lang="en-US" altLang="ja-JP" sz="2000" kern="0" dirty="0" smtClean="0">
                <a:solidFill>
                  <a:prstClr val="black"/>
                </a:solidFill>
                <a:latin typeface="Times New Roman" pitchFamily="18" charset="0"/>
              </a:rPr>
              <a:t>(</a:t>
            </a:r>
            <a:r>
              <a:rPr kumimoji="0" lang="en-US" altLang="ja-JP" sz="2000" kern="0" dirty="0" err="1" smtClean="0">
                <a:solidFill>
                  <a:prstClr val="black"/>
                </a:solidFill>
                <a:latin typeface="Times New Roman" pitchFamily="18" charset="0"/>
              </a:rPr>
              <a:t>Fels</a:t>
            </a:r>
            <a:r>
              <a:rPr kumimoji="0" lang="en-US" altLang="ja-JP" sz="2000" kern="0" dirty="0" smtClean="0">
                <a:solidFill>
                  <a:prstClr val="black"/>
                </a:solidFill>
                <a:latin typeface="Times New Roman" pitchFamily="18" charset="0"/>
              </a:rPr>
              <a:t> &amp; </a:t>
            </a:r>
            <a:r>
              <a:rPr kumimoji="0" lang="en-US" altLang="ja-JP" sz="2000" kern="0" dirty="0" err="1" smtClean="0">
                <a:solidFill>
                  <a:prstClr val="black"/>
                </a:solidFill>
                <a:latin typeface="Times New Roman" pitchFamily="18" charset="0"/>
              </a:rPr>
              <a:t>Lindzen</a:t>
            </a:r>
            <a:r>
              <a:rPr kumimoji="0" lang="en-US" altLang="ja-JP" sz="2000" kern="0" dirty="0" smtClean="0">
                <a:solidFill>
                  <a:prstClr val="black"/>
                </a:solidFill>
                <a:latin typeface="Times New Roman" pitchFamily="18" charset="0"/>
              </a:rPr>
              <a:t>, 1986)</a:t>
            </a:r>
            <a:endParaRPr kumimoji="0" lang="ja-JP" altLang="en-US" sz="2000" kern="0" dirty="0" smtClean="0">
              <a:solidFill>
                <a:prstClr val="black"/>
              </a:solidFill>
            </a:endParaRPr>
          </a:p>
        </p:txBody>
      </p:sp>
      <p:sp>
        <p:nvSpPr>
          <p:cNvPr id="36" name="正方形/長方形 35"/>
          <p:cNvSpPr/>
          <p:nvPr/>
        </p:nvSpPr>
        <p:spPr>
          <a:xfrm>
            <a:off x="5123397" y="5977031"/>
            <a:ext cx="3841091" cy="707886"/>
          </a:xfrm>
          <a:prstGeom prst="rect">
            <a:avLst/>
          </a:prstGeom>
          <a:solidFill>
            <a:srgbClr val="FFFFFF"/>
          </a:solidFill>
          <a:ln>
            <a:solidFill>
              <a:srgbClr val="FF0000"/>
            </a:solidFill>
          </a:ln>
        </p:spPr>
        <p:txBody>
          <a:bodyPr wrap="square">
            <a:spAutoFit/>
          </a:bodyPr>
          <a:lstStyle/>
          <a:p>
            <a:pPr marL="342900" indent="-342900">
              <a:buFont typeface="Wingdings" panose="05000000000000000000" pitchFamily="2" charset="2"/>
              <a:buChar char="ü"/>
              <a:defRPr/>
            </a:pPr>
            <a:r>
              <a:rPr kumimoji="0" lang="ja-JP" altLang="en-US" sz="2000" b="1" kern="0" dirty="0" smtClean="0">
                <a:solidFill>
                  <a:srgbClr val="FF0000"/>
                </a:solidFill>
                <a:latin typeface="Times New Roman" pitchFamily="18" charset="0"/>
                <a:cs typeface="Times New Roman" pitchFamily="18" charset="0"/>
              </a:rPr>
              <a:t>太陽加熱が雲層で波を励起</a:t>
            </a:r>
            <a:endParaRPr kumimoji="0" lang="en-US" altLang="ja-JP" sz="2000" b="1" kern="0" dirty="0" smtClean="0">
              <a:solidFill>
                <a:srgbClr val="FF0000"/>
              </a:solidFill>
              <a:latin typeface="Times New Roman" pitchFamily="18" charset="0"/>
              <a:cs typeface="Times New Roman" pitchFamily="18" charset="0"/>
            </a:endParaRPr>
          </a:p>
          <a:p>
            <a:pPr marL="342900" indent="-342900">
              <a:buFont typeface="Wingdings" panose="05000000000000000000" pitchFamily="2" charset="2"/>
              <a:buChar char="ü"/>
              <a:defRPr/>
            </a:pPr>
            <a:r>
              <a:rPr kumimoji="0" lang="ja-JP" altLang="en-US" sz="2000" b="1" kern="0" dirty="0">
                <a:solidFill>
                  <a:srgbClr val="FF0000"/>
                </a:solidFill>
                <a:latin typeface="Times New Roman" pitchFamily="18" charset="0"/>
                <a:cs typeface="Times New Roman" pitchFamily="18" charset="0"/>
              </a:rPr>
              <a:t>上下</a:t>
            </a:r>
            <a:r>
              <a:rPr kumimoji="0" lang="ja-JP" altLang="en-US" sz="2000" b="1" kern="0" dirty="0" smtClean="0">
                <a:solidFill>
                  <a:srgbClr val="FF0000"/>
                </a:solidFill>
                <a:latin typeface="Times New Roman" pitchFamily="18" charset="0"/>
                <a:cs typeface="Times New Roman" pitchFamily="18" charset="0"/>
              </a:rPr>
              <a:t>で波が散逸し雲層が加速</a:t>
            </a:r>
            <a:endParaRPr kumimoji="0" lang="en-US" altLang="ja-JP" sz="2000" b="1" kern="0" dirty="0" smtClean="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563832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プロジェクト概要</a:t>
            </a:r>
            <a:endParaRPr kumimoji="1" lang="ja-JP" altLang="en-US" dirty="0"/>
          </a:p>
        </p:txBody>
      </p:sp>
      <p:sp>
        <p:nvSpPr>
          <p:cNvPr id="3" name="コンテンツ プレースホルダー 2"/>
          <p:cNvSpPr>
            <a:spLocks noGrp="1"/>
          </p:cNvSpPr>
          <p:nvPr>
            <p:ph idx="1"/>
          </p:nvPr>
        </p:nvSpPr>
        <p:spPr/>
        <p:txBody>
          <a:bodyPr>
            <a:normAutofit fontScale="85000" lnSpcReduction="20000"/>
          </a:bodyPr>
          <a:lstStyle/>
          <a:p>
            <a:r>
              <a:rPr lang="ja-JP" altLang="en-US" dirty="0"/>
              <a:t>地球型惑星</a:t>
            </a:r>
            <a:r>
              <a:rPr lang="ja-JP" altLang="en-US" dirty="0" smtClean="0"/>
              <a:t>大気</a:t>
            </a:r>
            <a:r>
              <a:rPr lang="en-US" altLang="ja-JP" dirty="0" smtClean="0"/>
              <a:t>AFES</a:t>
            </a:r>
            <a:r>
              <a:rPr lang="ja-JP" altLang="en-US" dirty="0"/>
              <a:t>プロジェクト（</a:t>
            </a:r>
            <a:r>
              <a:rPr lang="en-US" altLang="ja-JP" dirty="0" smtClean="0"/>
              <a:t>2006-</a:t>
            </a:r>
            <a:r>
              <a:rPr lang="ja-JP" altLang="en-US" dirty="0" smtClean="0"/>
              <a:t>）</a:t>
            </a:r>
            <a:endParaRPr lang="en-US" altLang="ja-JP" dirty="0" smtClean="0"/>
          </a:p>
          <a:p>
            <a:pPr lvl="1"/>
            <a:r>
              <a:rPr lang="ja-JP" altLang="en-US" dirty="0" smtClean="0"/>
              <a:t>共通のモデル</a:t>
            </a:r>
            <a:r>
              <a:rPr lang="ja-JP" altLang="en-US" dirty="0"/>
              <a:t>（</a:t>
            </a:r>
            <a:r>
              <a:rPr lang="en-US" altLang="ja-JP" dirty="0" smtClean="0"/>
              <a:t>AFES</a:t>
            </a:r>
            <a:r>
              <a:rPr lang="ja-JP" altLang="en-US" dirty="0" smtClean="0"/>
              <a:t>）を</a:t>
            </a:r>
            <a:r>
              <a:rPr lang="ja-JP" altLang="en-US" dirty="0"/>
              <a:t>用いて多様な惑星大気の差異・類似性の理解を目標とする。</a:t>
            </a:r>
          </a:p>
          <a:p>
            <a:pPr lvl="2"/>
            <a:r>
              <a:rPr lang="ja-JP" altLang="en-US" dirty="0" smtClean="0"/>
              <a:t>火星、金星、水惑星</a:t>
            </a:r>
            <a:r>
              <a:rPr lang="en-US" altLang="ja-JP" dirty="0"/>
              <a:t>...</a:t>
            </a:r>
          </a:p>
          <a:p>
            <a:pPr lvl="2"/>
            <a:r>
              <a:rPr lang="ja-JP" altLang="en-US" dirty="0"/>
              <a:t>地球の理解にも繋がる。</a:t>
            </a:r>
          </a:p>
          <a:p>
            <a:pPr lvl="2"/>
            <a:r>
              <a:rPr lang="ja-JP" altLang="en-US" dirty="0"/>
              <a:t>今後の探査にも</a:t>
            </a:r>
            <a:r>
              <a:rPr lang="ja-JP" altLang="en-US" dirty="0" smtClean="0"/>
              <a:t>貢献。</a:t>
            </a:r>
            <a:endParaRPr lang="en-US" altLang="ja-JP" dirty="0" smtClean="0"/>
          </a:p>
          <a:p>
            <a:pPr lvl="1"/>
            <a:r>
              <a:rPr lang="en-US" altLang="ja-JP" dirty="0" smtClean="0"/>
              <a:t>AFES=Atmospheric </a:t>
            </a:r>
            <a:r>
              <a:rPr lang="en-US" altLang="ja-JP" dirty="0"/>
              <a:t>GCM for the </a:t>
            </a:r>
            <a:r>
              <a:rPr lang="en-US" altLang="ja-JP" dirty="0" smtClean="0"/>
              <a:t>Earth</a:t>
            </a:r>
            <a:r>
              <a:rPr lang="ja-JP" altLang="en-US" dirty="0" smtClean="0"/>
              <a:t> </a:t>
            </a:r>
            <a:r>
              <a:rPr lang="en-US" altLang="ja-JP" dirty="0" smtClean="0"/>
              <a:t>Simulator</a:t>
            </a:r>
          </a:p>
          <a:p>
            <a:pPr lvl="2"/>
            <a:r>
              <a:rPr lang="ja-JP" altLang="en-US" dirty="0" smtClean="0"/>
              <a:t>地球</a:t>
            </a:r>
            <a:r>
              <a:rPr lang="ja-JP" altLang="en-US" dirty="0"/>
              <a:t>シミュレータ</a:t>
            </a:r>
            <a:r>
              <a:rPr lang="ja-JP" altLang="en-US" dirty="0" smtClean="0"/>
              <a:t>に最適化された高解像度実験が可能な大気大循環モデル</a:t>
            </a:r>
            <a:endParaRPr lang="en-US" altLang="ja-JP" dirty="0" smtClean="0"/>
          </a:p>
          <a:p>
            <a:endParaRPr lang="en-US" altLang="ja-JP" dirty="0" smtClean="0"/>
          </a:p>
          <a:p>
            <a:endParaRPr lang="en-US" altLang="ja-JP" dirty="0" smtClean="0"/>
          </a:p>
          <a:p>
            <a:endParaRPr kumimoji="1" lang="en-US" altLang="ja-JP" dirty="0"/>
          </a:p>
          <a:p>
            <a:pPr marL="0" indent="0">
              <a:buNone/>
            </a:pPr>
            <a:r>
              <a:rPr lang="en-US" altLang="ja-JP" dirty="0" smtClean="0"/>
              <a:t> </a:t>
            </a:r>
            <a:endParaRPr kumimoji="1" lang="en-US" altLang="ja-JP" dirty="0"/>
          </a:p>
        </p:txBody>
      </p:sp>
      <p:graphicFrame>
        <p:nvGraphicFramePr>
          <p:cNvPr id="4" name="Object 2"/>
          <p:cNvGraphicFramePr>
            <a:graphicFrameLocks noChangeAspect="1"/>
          </p:cNvGraphicFramePr>
          <p:nvPr>
            <p:extLst/>
          </p:nvPr>
        </p:nvGraphicFramePr>
        <p:xfrm>
          <a:off x="6146852" y="4683968"/>
          <a:ext cx="1809524" cy="1780953"/>
        </p:xfrm>
        <a:graphic>
          <a:graphicData uri="http://schemas.openxmlformats.org/presentationml/2006/ole">
            <mc:AlternateContent xmlns:mc="http://schemas.openxmlformats.org/markup-compatibility/2006">
              <mc:Choice xmlns:v="urn:schemas-microsoft-com:vml" Requires="v">
                <p:oleObj spid="_x0000_s16536" name="Photo Editor Photo" r:id="rId3" imgW="3619048" imgH="3561905" progId="">
                  <p:embed/>
                </p:oleObj>
              </mc:Choice>
              <mc:Fallback>
                <p:oleObj name="Photo Editor Photo" r:id="rId3" imgW="3619048" imgH="3561905" progId="">
                  <p:embed/>
                  <p:pic>
                    <p:nvPicPr>
                      <p:cNvPr id="4" name="Object 2"/>
                      <p:cNvPicPr>
                        <a:picLocks noChangeAspect="1" noChangeArrowheads="1"/>
                      </p:cNvPicPr>
                      <p:nvPr/>
                    </p:nvPicPr>
                    <p:blipFill>
                      <a:blip r:embed="rId4">
                        <a:clrChange>
                          <a:clrFrom>
                            <a:srgbClr val="FFFFFF"/>
                          </a:clrFrom>
                          <a:clrTo>
                            <a:srgbClr val="FFFFFF">
                              <a:alpha val="0"/>
                            </a:srgbClr>
                          </a:clrTo>
                        </a:clrChange>
                        <a:lum bright="46000" contrast="-30000"/>
                        <a:extLst>
                          <a:ext uri="{28A0092B-C50C-407E-A947-70E740481C1C}">
                            <a14:useLocalDpi xmlns:a14="http://schemas.microsoft.com/office/drawing/2010/main" val="0"/>
                          </a:ext>
                        </a:extLst>
                      </a:blip>
                      <a:srcRect/>
                      <a:stretch>
                        <a:fillRect/>
                      </a:stretch>
                    </p:blipFill>
                    <p:spPr bwMode="auto">
                      <a:xfrm>
                        <a:off x="6146852" y="4683968"/>
                        <a:ext cx="1809524" cy="1780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12857" y="4982424"/>
            <a:ext cx="1060450"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Object 3"/>
          <p:cNvGraphicFramePr>
            <a:graphicFrameLocks noChangeAspect="1"/>
          </p:cNvGraphicFramePr>
          <p:nvPr>
            <p:extLst/>
          </p:nvPr>
        </p:nvGraphicFramePr>
        <p:xfrm>
          <a:off x="2983015" y="4653136"/>
          <a:ext cx="1633289" cy="1719026"/>
        </p:xfrm>
        <a:graphic>
          <a:graphicData uri="http://schemas.openxmlformats.org/presentationml/2006/ole">
            <mc:AlternateContent xmlns:mc="http://schemas.openxmlformats.org/markup-compatibility/2006">
              <mc:Choice xmlns:v="urn:schemas-microsoft-com:vml" Requires="v">
                <p:oleObj spid="_x0000_s16537" name="ビットマップ イメージ" r:id="rId6" imgW="3629532" imgH="3820058" progId="PBrush">
                  <p:embed/>
                </p:oleObj>
              </mc:Choice>
              <mc:Fallback>
                <p:oleObj name="ビットマップ イメージ" r:id="rId6" imgW="3629532" imgH="3820058" progId="PBrush">
                  <p:embed/>
                  <p:pic>
                    <p:nvPicPr>
                      <p:cNvPr id="7"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83015" y="4653136"/>
                        <a:ext cx="1633289" cy="171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テキスト ボックス 8"/>
          <p:cNvSpPr txBox="1"/>
          <p:nvPr/>
        </p:nvSpPr>
        <p:spPr>
          <a:xfrm>
            <a:off x="1763688" y="6406157"/>
            <a:ext cx="646331" cy="369332"/>
          </a:xfrm>
          <a:prstGeom prst="rect">
            <a:avLst/>
          </a:prstGeom>
          <a:noFill/>
        </p:spPr>
        <p:txBody>
          <a:bodyPr wrap="none" rtlCol="0">
            <a:spAutoFit/>
          </a:bodyPr>
          <a:lstStyle/>
          <a:p>
            <a:r>
              <a:rPr lang="ja-JP" altLang="en-US" dirty="0"/>
              <a:t>金星</a:t>
            </a:r>
            <a:endParaRPr kumimoji="1" lang="ja-JP" altLang="en-US" dirty="0"/>
          </a:p>
        </p:txBody>
      </p:sp>
      <p:sp>
        <p:nvSpPr>
          <p:cNvPr id="10" name="テキスト ボックス 9"/>
          <p:cNvSpPr txBox="1"/>
          <p:nvPr/>
        </p:nvSpPr>
        <p:spPr>
          <a:xfrm>
            <a:off x="3476493" y="6406157"/>
            <a:ext cx="646331" cy="369332"/>
          </a:xfrm>
          <a:prstGeom prst="rect">
            <a:avLst/>
          </a:prstGeom>
          <a:noFill/>
        </p:spPr>
        <p:txBody>
          <a:bodyPr wrap="none" rtlCol="0">
            <a:spAutoFit/>
          </a:bodyPr>
          <a:lstStyle/>
          <a:p>
            <a:r>
              <a:rPr lang="ja-JP" altLang="en-US" dirty="0" smtClean="0"/>
              <a:t>地球</a:t>
            </a:r>
            <a:endParaRPr kumimoji="1" lang="ja-JP" altLang="en-US" dirty="0"/>
          </a:p>
        </p:txBody>
      </p:sp>
      <p:sp>
        <p:nvSpPr>
          <p:cNvPr id="11" name="テキスト ボックス 10"/>
          <p:cNvSpPr txBox="1"/>
          <p:nvPr/>
        </p:nvSpPr>
        <p:spPr>
          <a:xfrm>
            <a:off x="5058412" y="6406157"/>
            <a:ext cx="646331" cy="369332"/>
          </a:xfrm>
          <a:prstGeom prst="rect">
            <a:avLst/>
          </a:prstGeom>
          <a:noFill/>
        </p:spPr>
        <p:txBody>
          <a:bodyPr wrap="none" rtlCol="0">
            <a:spAutoFit/>
          </a:bodyPr>
          <a:lstStyle/>
          <a:p>
            <a:r>
              <a:rPr lang="ja-JP" altLang="en-US" dirty="0" smtClean="0"/>
              <a:t>火星</a:t>
            </a:r>
            <a:endParaRPr kumimoji="1" lang="ja-JP" altLang="en-US" dirty="0"/>
          </a:p>
        </p:txBody>
      </p:sp>
      <p:sp>
        <p:nvSpPr>
          <p:cNvPr id="12" name="テキスト ボックス 11"/>
          <p:cNvSpPr txBox="1"/>
          <p:nvPr/>
        </p:nvSpPr>
        <p:spPr>
          <a:xfrm>
            <a:off x="6294113" y="6406157"/>
            <a:ext cx="1569660" cy="369332"/>
          </a:xfrm>
          <a:prstGeom prst="rect">
            <a:avLst/>
          </a:prstGeom>
          <a:noFill/>
        </p:spPr>
        <p:txBody>
          <a:bodyPr wrap="none" rtlCol="0">
            <a:spAutoFit/>
          </a:bodyPr>
          <a:lstStyle/>
          <a:p>
            <a:r>
              <a:rPr lang="ja-JP" altLang="en-US" dirty="0" smtClean="0"/>
              <a:t>（仮想）水惑星</a:t>
            </a:r>
            <a:endParaRPr kumimoji="1" lang="ja-JP" altLang="en-US" dirty="0"/>
          </a:p>
        </p:txBody>
      </p:sp>
      <p:pic>
        <p:nvPicPr>
          <p:cNvPr id="13" name="Picture 43" descr="venearth003"/>
          <p:cNvPicPr>
            <a:picLocks noChangeAspect="1" noChangeArrowheads="1"/>
          </p:cNvPicPr>
          <p:nvPr/>
        </p:nvPicPr>
        <p:blipFill rotWithShape="1">
          <a:blip r:embed="rId8">
            <a:extLst>
              <a:ext uri="{28A0092B-C50C-407E-A947-70E740481C1C}">
                <a14:useLocalDpi xmlns:a14="http://schemas.microsoft.com/office/drawing/2010/main" val="0"/>
              </a:ext>
            </a:extLst>
          </a:blip>
          <a:srcRect l="6573" r="3335"/>
          <a:stretch/>
        </p:blipFill>
        <p:spPr bwMode="auto">
          <a:xfrm>
            <a:off x="1249452" y="4669686"/>
            <a:ext cx="1722470" cy="175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538375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ctrTitle"/>
          </p:nvPr>
        </p:nvSpPr>
        <p:spPr>
          <a:xfrm>
            <a:off x="509642" y="260648"/>
            <a:ext cx="8206680" cy="2387600"/>
          </a:xfrm>
        </p:spPr>
        <p:txBody>
          <a:bodyPr>
            <a:normAutofit fontScale="90000"/>
          </a:bodyPr>
          <a:lstStyle/>
          <a:p>
            <a:pPr algn="l"/>
            <a:r>
              <a:rPr lang="ja-JP" altLang="en-US" sz="3600" b="1" dirty="0" smtClean="0">
                <a:latin typeface="ＭＳ Ｐゴシック" panose="020B0600070205080204" pitchFamily="50" charset="-128"/>
                <a:ea typeface="ＭＳ Ｐゴシック" panose="020B0600070205080204" pitchFamily="50" charset="-128"/>
              </a:rPr>
              <a:t>これまでの大気大循環モデルの研究：</a:t>
            </a:r>
            <a:r>
              <a:rPr lang="en-US" altLang="ja-JP" sz="3600" b="1" dirty="0" smtClean="0">
                <a:latin typeface="ＭＳ Ｐゴシック" panose="020B0600070205080204" pitchFamily="50" charset="-128"/>
                <a:ea typeface="ＭＳ Ｐゴシック" panose="020B0600070205080204" pitchFamily="50" charset="-128"/>
              </a:rPr>
              <a:t/>
            </a:r>
            <a:br>
              <a:rPr lang="en-US" altLang="ja-JP" sz="3600" b="1" dirty="0" smtClean="0">
                <a:latin typeface="ＭＳ Ｐゴシック" panose="020B0600070205080204" pitchFamily="50" charset="-128"/>
                <a:ea typeface="ＭＳ Ｐゴシック" panose="020B0600070205080204" pitchFamily="50" charset="-128"/>
              </a:rPr>
            </a:br>
            <a:r>
              <a:rPr lang="ja-JP" altLang="en-US" sz="2700" dirty="0">
                <a:latin typeface="ＭＳ Ｐゴシック" panose="020B0600070205080204" pitchFamily="50" charset="-128"/>
                <a:ea typeface="ＭＳ Ｐゴシック" panose="020B0600070205080204" pitchFamily="50" charset="-128"/>
              </a:rPr>
              <a:t>平均子午面</a:t>
            </a:r>
            <a:r>
              <a:rPr lang="ja-JP" altLang="en-US" sz="2700" dirty="0" smtClean="0">
                <a:latin typeface="ＭＳ Ｐゴシック" panose="020B0600070205080204" pitchFamily="50" charset="-128"/>
                <a:ea typeface="ＭＳ Ｐゴシック" panose="020B0600070205080204" pitchFamily="50" charset="-128"/>
              </a:rPr>
              <a:t>循環と熱潮汐波のどちらでもスーパーローテーションを再現したとされる</a:t>
            </a:r>
            <a:r>
              <a:rPr lang="en-US" altLang="ja-JP" sz="2700" dirty="0" smtClean="0">
                <a:latin typeface="ＭＳ Ｐゴシック" panose="020B0600070205080204" pitchFamily="50" charset="-128"/>
                <a:ea typeface="ＭＳ Ｐゴシック" panose="020B0600070205080204" pitchFamily="50" charset="-128"/>
              </a:rPr>
              <a:t>...</a:t>
            </a:r>
            <a:br>
              <a:rPr lang="en-US" altLang="ja-JP" sz="2700" dirty="0" smtClean="0">
                <a:latin typeface="ＭＳ Ｐゴシック" panose="020B0600070205080204" pitchFamily="50" charset="-128"/>
                <a:ea typeface="ＭＳ Ｐゴシック" panose="020B0600070205080204" pitchFamily="50" charset="-128"/>
              </a:rPr>
            </a:br>
            <a:r>
              <a:rPr lang="ja-JP" altLang="en-US" sz="2700" dirty="0" smtClean="0">
                <a:latin typeface="ＭＳ Ｐゴシック" panose="020B0600070205080204" pitchFamily="50" charset="-128"/>
                <a:ea typeface="ＭＳ Ｐゴシック" panose="020B0600070205080204" pitchFamily="50" charset="-128"/>
              </a:rPr>
              <a:t>ただし</a:t>
            </a:r>
            <a:r>
              <a:rPr lang="ja-JP" altLang="en-US" sz="2700" dirty="0">
                <a:latin typeface="ＭＳ Ｐゴシック" panose="020B0600070205080204" pitchFamily="50" charset="-128"/>
                <a:ea typeface="ＭＳ Ｐゴシック" panose="020B0600070205080204" pitchFamily="50" charset="-128"/>
              </a:rPr>
              <a:t>、</a:t>
            </a:r>
            <a:r>
              <a:rPr lang="ja-JP" altLang="en-US" sz="2700" dirty="0" smtClean="0">
                <a:latin typeface="ＭＳ Ｐゴシック" panose="020B0600070205080204" pitchFamily="50" charset="-128"/>
                <a:ea typeface="ＭＳ Ｐゴシック" panose="020B0600070205080204" pitchFamily="50" charset="-128"/>
              </a:rPr>
              <a:t>静止状態からスーパーローテーションを再現するために、低解像度で長時間積分、非現実的な加熱や温度場を設定</a:t>
            </a:r>
            <a:br>
              <a:rPr lang="ja-JP" altLang="en-US" sz="2700" dirty="0" smtClean="0">
                <a:latin typeface="ＭＳ Ｐゴシック" panose="020B0600070205080204" pitchFamily="50" charset="-128"/>
                <a:ea typeface="ＭＳ Ｐゴシック" panose="020B0600070205080204" pitchFamily="50" charset="-128"/>
              </a:rPr>
            </a:br>
            <a:endParaRPr kumimoji="1" lang="ja-JP" altLang="en-US" sz="2700" dirty="0">
              <a:latin typeface="ＭＳ Ｐゴシック" panose="020B0600070205080204" pitchFamily="50" charset="-128"/>
              <a:ea typeface="ＭＳ Ｐゴシック" panose="020B0600070205080204" pitchFamily="50" charset="-128"/>
            </a:endParaRPr>
          </a:p>
        </p:txBody>
      </p:sp>
      <p:sp>
        <p:nvSpPr>
          <p:cNvPr id="7" name="サブタイトル 6"/>
          <p:cNvSpPr>
            <a:spLocks noGrp="1"/>
          </p:cNvSpPr>
          <p:nvPr>
            <p:ph type="subTitle" idx="1"/>
          </p:nvPr>
        </p:nvSpPr>
        <p:spPr>
          <a:xfrm>
            <a:off x="436518" y="3058190"/>
            <a:ext cx="8352928" cy="2317967"/>
          </a:xfrm>
        </p:spPr>
        <p:txBody>
          <a:bodyPr>
            <a:normAutofit/>
          </a:bodyPr>
          <a:lstStyle/>
          <a:p>
            <a:pPr algn="l"/>
            <a:r>
              <a:rPr lang="ja-JP" altLang="en-US" sz="3200" b="1" dirty="0" smtClean="0">
                <a:latin typeface="ＭＳ Ｐゴシック" panose="020B0600070205080204" pitchFamily="50" charset="-128"/>
                <a:ea typeface="ＭＳ Ｐゴシック" panose="020B0600070205080204" pitchFamily="50" charset="-128"/>
              </a:rPr>
              <a:t>開発の方針とターゲット：</a:t>
            </a:r>
            <a:endParaRPr lang="en-US" altLang="ja-JP" sz="3200" b="1" dirty="0" smtClean="0">
              <a:latin typeface="ＭＳ Ｐゴシック" panose="020B0600070205080204" pitchFamily="50" charset="-128"/>
              <a:ea typeface="ＭＳ Ｐゴシック" panose="020B0600070205080204" pitchFamily="50" charset="-128"/>
            </a:endParaRPr>
          </a:p>
          <a:p>
            <a:pPr algn="l"/>
            <a:r>
              <a:rPr lang="ja-JP" altLang="en-US" dirty="0" smtClean="0">
                <a:latin typeface="ＭＳ Ｐゴシック" panose="020B0600070205080204" pitchFamily="50" charset="-128"/>
                <a:ea typeface="ＭＳ Ｐゴシック" panose="020B0600070205080204" pitchFamily="50" charset="-128"/>
              </a:rPr>
              <a:t>初期</a:t>
            </a:r>
            <a:r>
              <a:rPr lang="ja-JP" altLang="en-US" dirty="0">
                <a:latin typeface="ＭＳ Ｐゴシック" panose="020B0600070205080204" pitchFamily="50" charset="-128"/>
                <a:ea typeface="ＭＳ Ｐゴシック" panose="020B0600070205080204" pitchFamily="50" charset="-128"/>
              </a:rPr>
              <a:t>にスーパーローテーションを設定、計算時間を節約する。</a:t>
            </a:r>
          </a:p>
          <a:p>
            <a:pPr algn="l"/>
            <a:r>
              <a:rPr lang="ja-JP" altLang="en-US" dirty="0">
                <a:latin typeface="ＭＳ Ｐゴシック" panose="020B0600070205080204" pitchFamily="50" charset="-128"/>
                <a:ea typeface="ＭＳ Ｐゴシック" panose="020B0600070205080204" pitchFamily="50" charset="-128"/>
              </a:rPr>
              <a:t>現実的な設定でスーパーローテーションの再現・維持を目指す。</a:t>
            </a:r>
          </a:p>
          <a:p>
            <a:pPr algn="l"/>
            <a:r>
              <a:rPr lang="ja-JP" altLang="en-US" dirty="0">
                <a:latin typeface="ＭＳ Ｐゴシック" panose="020B0600070205080204" pitchFamily="50" charset="-128"/>
                <a:ea typeface="ＭＳ Ｐゴシック" panose="020B0600070205080204" pitchFamily="50" charset="-128"/>
              </a:rPr>
              <a:t>その状況下で現れる中小規模擾乱の構造や働きに着目する。</a:t>
            </a:r>
          </a:p>
        </p:txBody>
      </p:sp>
      <p:sp>
        <p:nvSpPr>
          <p:cNvPr id="4" name="正方形/長方形 3"/>
          <p:cNvSpPr/>
          <p:nvPr/>
        </p:nvSpPr>
        <p:spPr>
          <a:xfrm>
            <a:off x="539552" y="5786100"/>
            <a:ext cx="8208912" cy="523220"/>
          </a:xfrm>
          <a:prstGeom prst="rect">
            <a:avLst/>
          </a:prstGeom>
          <a:solidFill>
            <a:sysClr val="window" lastClr="FFFFFF"/>
          </a:solidFill>
          <a:ln>
            <a:solidFill>
              <a:srgbClr val="FF0000"/>
            </a:solidFill>
          </a:ln>
        </p:spPr>
        <p:txBody>
          <a:bodyPr wrap="square">
            <a:spAutoFit/>
          </a:bodyPr>
          <a:lstStyle/>
          <a:p>
            <a:pPr algn="ctr">
              <a:buClr>
                <a:srgbClr val="FF0000"/>
              </a:buClr>
              <a:buSzPct val="100000"/>
            </a:pPr>
            <a:r>
              <a:rPr kumimoji="0" lang="ja-JP" altLang="en-US" sz="2800" b="1" kern="0" dirty="0" smtClean="0">
                <a:solidFill>
                  <a:srgbClr val="FF0000"/>
                </a:solidFill>
                <a:latin typeface="ＭＳ Ｐゴシック" panose="020B0600070205080204" pitchFamily="50" charset="-128"/>
              </a:rPr>
              <a:t>モデルの詳細は割愛、結果のダイジェストのみ</a:t>
            </a:r>
          </a:p>
        </p:txBody>
      </p:sp>
    </p:spTree>
    <p:extLst>
      <p:ext uri="{BB962C8B-B14F-4D97-AF65-F5344CB8AC3E}">
        <p14:creationId xmlns:p14="http://schemas.microsoft.com/office/powerpoint/2010/main" val="1192976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プレースホルダー 4" descr="umx_z65-70-75km.gif"/>
          <p:cNvPicPr>
            <a:picLocks noChangeAspect="1"/>
          </p:cNvPicPr>
          <p:nvPr/>
        </p:nvPicPr>
        <p:blipFill rotWithShape="1">
          <a:blip r:embed="rId3">
            <a:extLst>
              <a:ext uri="{28A0092B-C50C-407E-A947-70E740481C1C}">
                <a14:useLocalDpi xmlns:a14="http://schemas.microsoft.com/office/drawing/2010/main" val="0"/>
              </a:ext>
            </a:extLst>
          </a:blip>
          <a:srcRect b="-2507"/>
          <a:stretch/>
        </p:blipFill>
        <p:spPr bwMode="auto">
          <a:xfrm>
            <a:off x="179512" y="2157851"/>
            <a:ext cx="4495800" cy="3456384"/>
          </a:xfrm>
          <a:prstGeom prst="rect">
            <a:avLst/>
          </a:prstGeom>
          <a:solidFill>
            <a:schemeClr val="tx1"/>
          </a:solidFill>
          <a:ln w="9525">
            <a:noFill/>
            <a:miter lim="800000"/>
            <a:headEnd/>
            <a:tailEnd/>
          </a:ln>
        </p:spPr>
      </p:pic>
      <p:sp>
        <p:nvSpPr>
          <p:cNvPr id="11" name="テキスト ボックス 10"/>
          <p:cNvSpPr txBox="1"/>
          <p:nvPr/>
        </p:nvSpPr>
        <p:spPr>
          <a:xfrm>
            <a:off x="2421038" y="2516543"/>
            <a:ext cx="760169" cy="369332"/>
          </a:xfrm>
          <a:prstGeom prst="rect">
            <a:avLst/>
          </a:prstGeom>
          <a:noFill/>
        </p:spPr>
        <p:txBody>
          <a:bodyPr wrap="none" rtlCol="0">
            <a:spAutoFit/>
          </a:bodyPr>
          <a:lstStyle/>
          <a:p>
            <a:pPr defTabSz="457200"/>
            <a:r>
              <a:rPr lang="en-US" altLang="ja-JP" dirty="0" smtClean="0">
                <a:solidFill>
                  <a:srgbClr val="FF0000"/>
                </a:solidFill>
                <a:latin typeface="Calibri"/>
              </a:rPr>
              <a:t>75 km</a:t>
            </a:r>
            <a:endParaRPr lang="ja-JP" altLang="en-US" dirty="0">
              <a:solidFill>
                <a:srgbClr val="FF0000"/>
              </a:solidFill>
              <a:latin typeface="Calibri"/>
            </a:endParaRPr>
          </a:p>
        </p:txBody>
      </p:sp>
      <p:sp>
        <p:nvSpPr>
          <p:cNvPr id="12" name="テキスト ボックス 11"/>
          <p:cNvSpPr txBox="1"/>
          <p:nvPr/>
        </p:nvSpPr>
        <p:spPr>
          <a:xfrm>
            <a:off x="3748625" y="2542059"/>
            <a:ext cx="760169" cy="369332"/>
          </a:xfrm>
          <a:prstGeom prst="rect">
            <a:avLst/>
          </a:prstGeom>
          <a:noFill/>
        </p:spPr>
        <p:txBody>
          <a:bodyPr wrap="none" rtlCol="0">
            <a:spAutoFit/>
          </a:bodyPr>
          <a:lstStyle/>
          <a:p>
            <a:pPr defTabSz="457200"/>
            <a:r>
              <a:rPr lang="en-US" altLang="ja-JP" dirty="0" smtClean="0">
                <a:solidFill>
                  <a:prstClr val="black"/>
                </a:solidFill>
                <a:latin typeface="Calibri"/>
              </a:rPr>
              <a:t>70 km</a:t>
            </a:r>
            <a:endParaRPr lang="ja-JP" altLang="en-US" dirty="0">
              <a:solidFill>
                <a:prstClr val="black"/>
              </a:solidFill>
              <a:latin typeface="Calibri"/>
            </a:endParaRPr>
          </a:p>
        </p:txBody>
      </p:sp>
      <p:sp>
        <p:nvSpPr>
          <p:cNvPr id="16" name="テキスト ボックス 15"/>
          <p:cNvSpPr txBox="1"/>
          <p:nvPr/>
        </p:nvSpPr>
        <p:spPr>
          <a:xfrm>
            <a:off x="2757801" y="3356795"/>
            <a:ext cx="760169" cy="369332"/>
          </a:xfrm>
          <a:prstGeom prst="rect">
            <a:avLst/>
          </a:prstGeom>
          <a:noFill/>
        </p:spPr>
        <p:txBody>
          <a:bodyPr wrap="none" rtlCol="0">
            <a:spAutoFit/>
          </a:bodyPr>
          <a:lstStyle/>
          <a:p>
            <a:pPr defTabSz="457200"/>
            <a:r>
              <a:rPr lang="en-US" altLang="ja-JP" dirty="0" smtClean="0">
                <a:solidFill>
                  <a:srgbClr val="0000FF"/>
                </a:solidFill>
                <a:latin typeface="Calibri"/>
              </a:rPr>
              <a:t>65 km</a:t>
            </a:r>
            <a:endParaRPr lang="ja-JP" altLang="en-US" dirty="0">
              <a:solidFill>
                <a:srgbClr val="0000FF"/>
              </a:solidFill>
              <a:latin typeface="Calibri"/>
            </a:endParaRPr>
          </a:p>
        </p:txBody>
      </p:sp>
      <p:sp>
        <p:nvSpPr>
          <p:cNvPr id="18" name="テキスト ボックス 17"/>
          <p:cNvSpPr txBox="1"/>
          <p:nvPr/>
        </p:nvSpPr>
        <p:spPr>
          <a:xfrm rot="16200000">
            <a:off x="-133136" y="3620721"/>
            <a:ext cx="1230978" cy="307777"/>
          </a:xfrm>
          <a:prstGeom prst="rect">
            <a:avLst/>
          </a:prstGeom>
          <a:noFill/>
        </p:spPr>
        <p:txBody>
          <a:bodyPr wrap="none" rtlCol="0">
            <a:spAutoFit/>
          </a:bodyPr>
          <a:lstStyle/>
          <a:p>
            <a:pPr defTabSz="457200"/>
            <a:r>
              <a:rPr lang="en-US" altLang="ja-JP" sz="1400" dirty="0" smtClean="0">
                <a:solidFill>
                  <a:prstClr val="black"/>
                </a:solidFill>
                <a:cs typeface="Arial" panose="020B0604020202020204" pitchFamily="34" charset="0"/>
              </a:rPr>
              <a:t>Velocity</a:t>
            </a:r>
            <a:r>
              <a:rPr lang="ja-JP" altLang="en-US" sz="1400" dirty="0" smtClean="0">
                <a:solidFill>
                  <a:prstClr val="black"/>
                </a:solidFill>
              </a:rPr>
              <a:t> </a:t>
            </a:r>
            <a:r>
              <a:rPr lang="en-US" altLang="ja-JP" sz="1400" dirty="0" smtClean="0">
                <a:solidFill>
                  <a:prstClr val="black"/>
                </a:solidFill>
              </a:rPr>
              <a:t>[m/s]</a:t>
            </a:r>
            <a:endParaRPr lang="ja-JP" altLang="en-US" sz="1400" dirty="0">
              <a:solidFill>
                <a:prstClr val="black"/>
              </a:solidFill>
            </a:endParaRPr>
          </a:p>
        </p:txBody>
      </p:sp>
      <p:sp>
        <p:nvSpPr>
          <p:cNvPr id="19" name="テキスト ボックス 18"/>
          <p:cNvSpPr txBox="1"/>
          <p:nvPr/>
        </p:nvSpPr>
        <p:spPr>
          <a:xfrm>
            <a:off x="2007560" y="5326203"/>
            <a:ext cx="1268296" cy="307777"/>
          </a:xfrm>
          <a:prstGeom prst="rect">
            <a:avLst/>
          </a:prstGeom>
          <a:noFill/>
        </p:spPr>
        <p:txBody>
          <a:bodyPr wrap="none" rtlCol="0">
            <a:spAutoFit/>
          </a:bodyPr>
          <a:lstStyle/>
          <a:p>
            <a:pPr defTabSz="457200"/>
            <a:r>
              <a:rPr lang="en-US" altLang="ja-JP" sz="1400" dirty="0" smtClean="0">
                <a:solidFill>
                  <a:prstClr val="black"/>
                </a:solidFill>
                <a:cs typeface="Times New Roman" panose="02020603050405020304" pitchFamily="18" charset="0"/>
              </a:rPr>
              <a:t>Latitude [</a:t>
            </a:r>
            <a:r>
              <a:rPr lang="en-US" altLang="ja-JP" sz="1400" dirty="0" err="1" smtClean="0">
                <a:solidFill>
                  <a:prstClr val="black"/>
                </a:solidFill>
                <a:cs typeface="Times New Roman" panose="02020603050405020304" pitchFamily="18" charset="0"/>
              </a:rPr>
              <a:t>deg</a:t>
            </a:r>
            <a:r>
              <a:rPr lang="en-US" altLang="ja-JP" sz="1400" dirty="0" smtClean="0">
                <a:solidFill>
                  <a:prstClr val="black"/>
                </a:solidFill>
                <a:cs typeface="Times New Roman" panose="02020603050405020304" pitchFamily="18" charset="0"/>
              </a:rPr>
              <a:t>]</a:t>
            </a:r>
            <a:endParaRPr lang="ja-JP" altLang="en-US" sz="1400" dirty="0">
              <a:solidFill>
                <a:prstClr val="black"/>
              </a:solidFill>
              <a:cs typeface="Times New Roman" panose="02020603050405020304" pitchFamily="18" charset="0"/>
            </a:endParaRPr>
          </a:p>
        </p:txBody>
      </p:sp>
      <p:pic>
        <p:nvPicPr>
          <p:cNvPr id="20" name="図 19" descr="Machado-etal_2014_Icarus243-249_pdf（13_15ページ）.png"/>
          <p:cNvPicPr>
            <a:picLocks noChangeAspect="1"/>
          </p:cNvPicPr>
          <p:nvPr/>
        </p:nvPicPr>
        <p:blipFill rotWithShape="1">
          <a:blip r:embed="rId4" cstate="print">
            <a:extLst>
              <a:ext uri="{28A0092B-C50C-407E-A947-70E740481C1C}">
                <a14:useLocalDpi xmlns:a14="http://schemas.microsoft.com/office/drawing/2010/main" val="0"/>
              </a:ext>
            </a:extLst>
          </a:blip>
          <a:srcRect t="-4361" b="-1"/>
          <a:stretch/>
        </p:blipFill>
        <p:spPr>
          <a:xfrm>
            <a:off x="4794182" y="2157851"/>
            <a:ext cx="4203118" cy="3449441"/>
          </a:xfrm>
          <a:prstGeom prst="rect">
            <a:avLst/>
          </a:prstGeom>
          <a:solidFill>
            <a:schemeClr val="tx1"/>
          </a:solidFill>
        </p:spPr>
      </p:pic>
      <p:sp>
        <p:nvSpPr>
          <p:cNvPr id="21" name="正方形/長方形 20"/>
          <p:cNvSpPr/>
          <p:nvPr/>
        </p:nvSpPr>
        <p:spPr>
          <a:xfrm>
            <a:off x="4802671" y="1729460"/>
            <a:ext cx="248786" cy="369332"/>
          </a:xfrm>
          <a:prstGeom prst="rect">
            <a:avLst/>
          </a:prstGeom>
        </p:spPr>
        <p:txBody>
          <a:bodyPr wrap="none">
            <a:spAutoFit/>
          </a:bodyPr>
          <a:lstStyle/>
          <a:p>
            <a:r>
              <a:rPr lang="ja-JP" altLang="en-US" dirty="0" smtClean="0">
                <a:solidFill>
                  <a:srgbClr val="FFFFFF"/>
                </a:solidFill>
              </a:rPr>
              <a:t> </a:t>
            </a:r>
            <a:endParaRPr lang="ja-JP" altLang="en-US" dirty="0">
              <a:solidFill>
                <a:srgbClr val="FFFFFF"/>
              </a:solidFill>
            </a:endParaRPr>
          </a:p>
        </p:txBody>
      </p:sp>
      <p:sp>
        <p:nvSpPr>
          <p:cNvPr id="22" name="テキスト ボックス 21"/>
          <p:cNvSpPr txBox="1"/>
          <p:nvPr/>
        </p:nvSpPr>
        <p:spPr>
          <a:xfrm>
            <a:off x="6876256" y="5686243"/>
            <a:ext cx="2079415" cy="338554"/>
          </a:xfrm>
          <a:prstGeom prst="rect">
            <a:avLst/>
          </a:prstGeom>
          <a:solidFill>
            <a:schemeClr val="tx1"/>
          </a:solidFill>
          <a:ln>
            <a:solidFill>
              <a:schemeClr val="bg2"/>
            </a:solidFill>
          </a:ln>
        </p:spPr>
        <p:txBody>
          <a:bodyPr wrap="none" rtlCol="0">
            <a:spAutoFit/>
          </a:bodyPr>
          <a:lstStyle/>
          <a:p>
            <a:r>
              <a:rPr lang="en-US" altLang="ja-JP" sz="1600" b="1" dirty="0">
                <a:solidFill>
                  <a:srgbClr val="000066">
                    <a:lumMod val="50000"/>
                  </a:srgbClr>
                </a:solidFill>
                <a:latin typeface="Times New Roman" panose="02020603050405020304" pitchFamily="18" charset="0"/>
                <a:cs typeface="Times New Roman" panose="02020603050405020304" pitchFamily="18" charset="0"/>
              </a:rPr>
              <a:t>Machado et al. (2014)</a:t>
            </a:r>
          </a:p>
        </p:txBody>
      </p:sp>
      <p:sp>
        <p:nvSpPr>
          <p:cNvPr id="23" name="Rectangle 16"/>
          <p:cNvSpPr>
            <a:spLocks noChangeArrowheads="1"/>
          </p:cNvSpPr>
          <p:nvPr/>
        </p:nvSpPr>
        <p:spPr bwMode="auto">
          <a:xfrm>
            <a:off x="1968064" y="1628800"/>
            <a:ext cx="1303947" cy="338554"/>
          </a:xfrm>
          <a:prstGeom prst="rect">
            <a:avLst/>
          </a:prstGeom>
          <a:solidFill>
            <a:schemeClr val="tx1"/>
          </a:solidFill>
          <a:ln w="19050">
            <a:solidFill>
              <a:srgbClr val="FF0000"/>
            </a:solidFill>
            <a:miter lim="800000"/>
            <a:headEnd/>
            <a:tailEnd/>
          </a:ln>
        </p:spPr>
        <p:txBody>
          <a:bodyPr wrap="none">
            <a:spAutoFit/>
          </a:bodyPr>
          <a:lstStyle/>
          <a:p>
            <a:pPr fontAlgn="base">
              <a:spcBef>
                <a:spcPct val="50000"/>
              </a:spcBef>
              <a:spcAft>
                <a:spcPct val="0"/>
              </a:spcAft>
              <a:buSzPct val="85000"/>
            </a:pPr>
            <a:r>
              <a:rPr lang="en-US" altLang="ja-JP" sz="1600" b="1" dirty="0" smtClean="0">
                <a:solidFill>
                  <a:srgbClr val="FF0000"/>
                </a:solidFill>
                <a:latin typeface="Times New Roman" pitchFamily="18" charset="0"/>
              </a:rPr>
              <a:t>AFES-Venus</a:t>
            </a:r>
            <a:endParaRPr lang="en-US" altLang="ja-JP" sz="1600" b="1" dirty="0">
              <a:solidFill>
                <a:srgbClr val="FF0000"/>
              </a:solidFill>
              <a:latin typeface="Times New Roman" pitchFamily="18" charset="0"/>
            </a:endParaRPr>
          </a:p>
        </p:txBody>
      </p:sp>
      <p:sp>
        <p:nvSpPr>
          <p:cNvPr id="24" name="Rectangle 16"/>
          <p:cNvSpPr>
            <a:spLocks noChangeArrowheads="1"/>
          </p:cNvSpPr>
          <p:nvPr/>
        </p:nvSpPr>
        <p:spPr bwMode="auto">
          <a:xfrm>
            <a:off x="5145614" y="1628800"/>
            <a:ext cx="3500254" cy="338554"/>
          </a:xfrm>
          <a:prstGeom prst="rect">
            <a:avLst/>
          </a:prstGeom>
          <a:solidFill>
            <a:schemeClr val="tx1"/>
          </a:solidFill>
          <a:ln w="19050">
            <a:solidFill>
              <a:srgbClr val="002060"/>
            </a:solidFill>
            <a:miter lim="800000"/>
            <a:headEnd/>
            <a:tailEnd/>
          </a:ln>
        </p:spPr>
        <p:txBody>
          <a:bodyPr wrap="none">
            <a:spAutoFit/>
          </a:bodyPr>
          <a:lstStyle/>
          <a:p>
            <a:pPr fontAlgn="base">
              <a:spcBef>
                <a:spcPct val="50000"/>
              </a:spcBef>
              <a:spcAft>
                <a:spcPct val="0"/>
              </a:spcAft>
              <a:buSzPct val="85000"/>
            </a:pPr>
            <a:r>
              <a:rPr lang="en-US" altLang="ja-JP" sz="1600" b="1" dirty="0" smtClean="0">
                <a:solidFill>
                  <a:srgbClr val="002060"/>
                </a:solidFill>
                <a:latin typeface="Times New Roman" pitchFamily="18" charset="0"/>
              </a:rPr>
              <a:t>Observations: </a:t>
            </a:r>
            <a:r>
              <a:rPr lang="en-US" altLang="ja-JP" sz="1600" b="1" dirty="0">
                <a:solidFill>
                  <a:srgbClr val="002060"/>
                </a:solidFill>
                <a:latin typeface="Times New Roman" pitchFamily="18" charset="0"/>
              </a:rPr>
              <a:t>Doppler </a:t>
            </a:r>
            <a:r>
              <a:rPr lang="en-US" altLang="ja-JP" sz="1600" b="1" dirty="0" smtClean="0">
                <a:solidFill>
                  <a:srgbClr val="002060"/>
                </a:solidFill>
                <a:latin typeface="Times New Roman" pitchFamily="18" charset="0"/>
              </a:rPr>
              <a:t>measurements</a:t>
            </a:r>
            <a:endParaRPr lang="en-US" altLang="ja-JP" sz="1600" b="1" dirty="0">
              <a:solidFill>
                <a:srgbClr val="002060"/>
              </a:solidFill>
              <a:latin typeface="Times New Roman" pitchFamily="18" charset="0"/>
            </a:endParaRPr>
          </a:p>
        </p:txBody>
      </p:sp>
      <p:sp>
        <p:nvSpPr>
          <p:cNvPr id="25" name="正方形/長方形 24"/>
          <p:cNvSpPr/>
          <p:nvPr/>
        </p:nvSpPr>
        <p:spPr>
          <a:xfrm>
            <a:off x="958693" y="332656"/>
            <a:ext cx="7697941" cy="892552"/>
          </a:xfrm>
          <a:prstGeom prst="rect">
            <a:avLst/>
          </a:prstGeom>
        </p:spPr>
        <p:txBody>
          <a:bodyPr wrap="none">
            <a:spAutoFit/>
          </a:bodyPr>
          <a:lstStyle/>
          <a:p>
            <a:pPr marL="342900" indent="-342900" fontAlgn="base">
              <a:spcBef>
                <a:spcPct val="20000"/>
              </a:spcBef>
              <a:spcAft>
                <a:spcPct val="0"/>
              </a:spcAft>
              <a:buSzPct val="85000"/>
              <a:buFontTx/>
              <a:buBlip>
                <a:blip r:embed="rId5"/>
              </a:buBlip>
            </a:pPr>
            <a:r>
              <a:rPr lang="ja-JP" altLang="en-US" sz="2800" b="1" dirty="0">
                <a:solidFill>
                  <a:srgbClr val="FFFFFF"/>
                </a:solidFill>
                <a:effectLst>
                  <a:outerShdw blurRad="38100" dist="38100" dir="2700000" algn="tl">
                    <a:srgbClr val="000000"/>
                  </a:outerShdw>
                </a:effectLst>
                <a:latin typeface="Times New Roman" pitchFamily="18" charset="0"/>
                <a:cs typeface="Times New Roman" pitchFamily="18" charset="0"/>
              </a:rPr>
              <a:t>観測と整合的なスーパーローテーションの</a:t>
            </a:r>
            <a:r>
              <a:rPr lang="ja-JP" altLang="en-US" sz="2800" b="1" dirty="0" smtClean="0">
                <a:solidFill>
                  <a:srgbClr val="FFFFFF"/>
                </a:solidFill>
                <a:effectLst>
                  <a:outerShdw blurRad="38100" dist="38100" dir="2700000" algn="tl">
                    <a:srgbClr val="000000"/>
                  </a:outerShdw>
                </a:effectLst>
                <a:latin typeface="Times New Roman" pitchFamily="18" charset="0"/>
                <a:cs typeface="Times New Roman" pitchFamily="18" charset="0"/>
              </a:rPr>
              <a:t>構造</a:t>
            </a:r>
            <a:endParaRPr lang="en-US" altLang="ja-JP" sz="2800" b="1" dirty="0" smtClean="0">
              <a:solidFill>
                <a:srgbClr val="FFFFFF"/>
              </a:solidFill>
              <a:effectLst>
                <a:outerShdw blurRad="38100" dist="38100" dir="2700000" algn="tl">
                  <a:srgbClr val="000000"/>
                </a:outerShdw>
              </a:effectLst>
              <a:latin typeface="Times New Roman" pitchFamily="18" charset="0"/>
              <a:cs typeface="Times New Roman" pitchFamily="18" charset="0"/>
            </a:endParaRPr>
          </a:p>
          <a:p>
            <a:pPr marL="800100" lvl="1" indent="-342900" fontAlgn="base">
              <a:spcBef>
                <a:spcPct val="20000"/>
              </a:spcBef>
              <a:spcAft>
                <a:spcPct val="0"/>
              </a:spcAft>
              <a:buSzPct val="85000"/>
              <a:buFont typeface="Wingdings" pitchFamily="2" charset="2"/>
              <a:buChar char="ü"/>
            </a:pPr>
            <a:r>
              <a:rPr lang="ja-JP" altLang="en-US" sz="2000" dirty="0" smtClean="0">
                <a:solidFill>
                  <a:srgbClr val="FFFFFF"/>
                </a:solidFill>
                <a:effectLst>
                  <a:outerShdw blurRad="38100" dist="38100" dir="2700000" algn="tl">
                    <a:srgbClr val="000000">
                      <a:alpha val="43137"/>
                    </a:srgbClr>
                  </a:outerShdw>
                </a:effectLst>
                <a:latin typeface="Times New Roman" pitchFamily="18" charset="0"/>
              </a:rPr>
              <a:t>赤道域が等速になる</a:t>
            </a:r>
            <a:r>
              <a:rPr lang="ja-JP" altLang="en-US" sz="2000" dirty="0">
                <a:solidFill>
                  <a:srgbClr val="FFFFFF"/>
                </a:solidFill>
                <a:effectLst>
                  <a:outerShdw blurRad="38100" dist="38100" dir="2700000" algn="tl">
                    <a:srgbClr val="000000">
                      <a:alpha val="43137"/>
                    </a:srgbClr>
                  </a:outerShdw>
                </a:effectLst>
                <a:latin typeface="Times New Roman" pitchFamily="18" charset="0"/>
              </a:rPr>
              <a:t>構造</a:t>
            </a:r>
            <a:r>
              <a:rPr lang="ja-JP" altLang="en-US" sz="2000" dirty="0" smtClean="0">
                <a:solidFill>
                  <a:srgbClr val="FFFFFF"/>
                </a:solidFill>
                <a:effectLst>
                  <a:outerShdw blurRad="38100" dist="38100" dir="2700000" algn="tl">
                    <a:srgbClr val="000000">
                      <a:alpha val="43137"/>
                    </a:srgbClr>
                  </a:outerShdw>
                </a:effectLst>
                <a:latin typeface="Times New Roman" pitchFamily="18" charset="0"/>
              </a:rPr>
              <a:t>は過去の</a:t>
            </a:r>
            <a:r>
              <a:rPr lang="en-US" altLang="ja-JP" sz="2000" dirty="0" smtClean="0">
                <a:solidFill>
                  <a:srgbClr val="FFFFFF"/>
                </a:solidFill>
                <a:effectLst>
                  <a:outerShdw blurRad="38100" dist="38100" dir="2700000" algn="tl">
                    <a:srgbClr val="000000">
                      <a:alpha val="43137"/>
                    </a:srgbClr>
                  </a:outerShdw>
                </a:effectLst>
                <a:latin typeface="Times New Roman" pitchFamily="18" charset="0"/>
              </a:rPr>
              <a:t>GCM</a:t>
            </a:r>
            <a:r>
              <a:rPr lang="ja-JP" altLang="en-US" sz="2000" dirty="0" smtClean="0">
                <a:solidFill>
                  <a:srgbClr val="FFFFFF"/>
                </a:solidFill>
                <a:effectLst>
                  <a:outerShdw blurRad="38100" dist="38100" dir="2700000" algn="tl">
                    <a:srgbClr val="000000">
                      <a:alpha val="43137"/>
                    </a:srgbClr>
                  </a:outerShdw>
                </a:effectLst>
                <a:latin typeface="Times New Roman" pitchFamily="18" charset="0"/>
              </a:rPr>
              <a:t>では再現されていない</a:t>
            </a:r>
            <a:endParaRPr lang="en-US" altLang="ja-JP" sz="2000" dirty="0">
              <a:solidFill>
                <a:srgbClr val="FFFFFF"/>
              </a:solidFill>
              <a:effectLst>
                <a:outerShdw blurRad="38100" dist="38100" dir="2700000" algn="tl">
                  <a:srgbClr val="000000">
                    <a:alpha val="43137"/>
                  </a:srgbClr>
                </a:outerShdw>
              </a:effectLst>
              <a:latin typeface="Times New Roman" pitchFamily="18" charset="0"/>
            </a:endParaRPr>
          </a:p>
        </p:txBody>
      </p:sp>
      <p:sp>
        <p:nvSpPr>
          <p:cNvPr id="6" name="正方形/長方形 5"/>
          <p:cNvSpPr/>
          <p:nvPr/>
        </p:nvSpPr>
        <p:spPr>
          <a:xfrm>
            <a:off x="179512" y="5720263"/>
            <a:ext cx="5179640" cy="400110"/>
          </a:xfrm>
          <a:prstGeom prst="rect">
            <a:avLst/>
          </a:prstGeom>
          <a:solidFill>
            <a:schemeClr val="tx1"/>
          </a:solidFill>
          <a:ln>
            <a:solidFill>
              <a:srgbClr val="FF0000"/>
            </a:solidFill>
          </a:ln>
        </p:spPr>
        <p:txBody>
          <a:bodyPr wrap="square">
            <a:spAutoFit/>
          </a:bodyPr>
          <a:lstStyle/>
          <a:p>
            <a:pPr algn="ctr"/>
            <a:r>
              <a:rPr lang="ja-JP" altLang="en-US" sz="2000" dirty="0">
                <a:solidFill>
                  <a:srgbClr val="FF0000"/>
                </a:solidFill>
              </a:rPr>
              <a:t>熱</a:t>
            </a:r>
            <a:r>
              <a:rPr lang="ja-JP" altLang="en-US" sz="2000" dirty="0" smtClean="0">
                <a:solidFill>
                  <a:srgbClr val="FF0000"/>
                </a:solidFill>
              </a:rPr>
              <a:t>潮汐波に</a:t>
            </a:r>
            <a:r>
              <a:rPr lang="ja-JP" altLang="en-US" sz="2000" dirty="0">
                <a:solidFill>
                  <a:srgbClr val="FF0000"/>
                </a:solidFill>
              </a:rPr>
              <a:t>よる赤道方向への角運動量の輸送</a:t>
            </a:r>
          </a:p>
        </p:txBody>
      </p:sp>
    </p:spTree>
    <p:extLst>
      <p:ext uri="{BB962C8B-B14F-4D97-AF65-F5344CB8AC3E}">
        <p14:creationId xmlns:p14="http://schemas.microsoft.com/office/powerpoint/2010/main" val="106230712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9970"/>
            <a:ext cx="8229600" cy="1143000"/>
          </a:xfrm>
        </p:spPr>
        <p:txBody>
          <a:bodyPr>
            <a:normAutofit/>
          </a:bodyPr>
          <a:lstStyle/>
          <a:p>
            <a:r>
              <a:rPr kumimoji="1" lang="ja-JP" altLang="en-US" sz="3600" dirty="0" smtClean="0">
                <a:latin typeface="+mj-ea"/>
              </a:rPr>
              <a:t>子午面循環</a:t>
            </a:r>
            <a:r>
              <a:rPr kumimoji="1" lang="en-US" altLang="ja-JP" sz="3600" dirty="0" smtClean="0">
                <a:latin typeface="+mj-ea"/>
              </a:rPr>
              <a:t>+</a:t>
            </a:r>
            <a:r>
              <a:rPr lang="ja-JP" altLang="en-US" sz="3600" dirty="0" smtClean="0">
                <a:latin typeface="+mj-ea"/>
              </a:rPr>
              <a:t>熱潮汐波メカニズム</a:t>
            </a:r>
            <a:endParaRPr kumimoji="1" lang="ja-JP" altLang="en-US" sz="3600" dirty="0">
              <a:latin typeface="+mj-ea"/>
            </a:endParaRPr>
          </a:p>
        </p:txBody>
      </p:sp>
      <p:pic>
        <p:nvPicPr>
          <p:cNvPr id="4" name="コンテンツ プレースホルダー 3" descr="U20.gif"/>
          <p:cNvPicPr>
            <a:picLocks noGrp="1" noChangeAspect="1"/>
          </p:cNvPicPr>
          <p:nvPr>
            <p:ph idx="1"/>
          </p:nvPr>
        </p:nvPicPr>
        <p:blipFill>
          <a:blip r:embed="rId2" cstate="print">
            <a:extLst>
              <a:ext uri="{28A0092B-C50C-407E-A947-70E740481C1C}">
                <a14:useLocalDpi xmlns:a14="http://schemas.microsoft.com/office/drawing/2010/main"/>
              </a:ext>
            </a:extLst>
          </a:blip>
          <a:srcRect l="-18187" r="-18187"/>
          <a:stretch>
            <a:fillRect/>
          </a:stretch>
        </p:blipFill>
        <p:spPr>
          <a:xfrm>
            <a:off x="457200" y="1673600"/>
            <a:ext cx="8229600" cy="4525963"/>
          </a:xfrm>
        </p:spPr>
      </p:pic>
      <p:sp>
        <p:nvSpPr>
          <p:cNvPr id="5" name="テキスト ボックス 1"/>
          <p:cNvSpPr txBox="1">
            <a:spLocks noChangeArrowheads="1"/>
          </p:cNvSpPr>
          <p:nvPr/>
        </p:nvSpPr>
        <p:spPr bwMode="auto">
          <a:xfrm>
            <a:off x="6781737" y="3833753"/>
            <a:ext cx="1966727" cy="1323439"/>
          </a:xfrm>
          <a:prstGeom prst="rect">
            <a:avLst/>
          </a:prstGeom>
          <a:solidFill>
            <a:srgbClr val="FFFFFF"/>
          </a:solidFill>
          <a:ln w="9525">
            <a:solidFill>
              <a:srgbClr val="3366FF"/>
            </a:solidFill>
            <a:miter lim="800000"/>
            <a:headEnd/>
            <a:tailEnd/>
          </a:ln>
        </p:spPr>
        <p:txBody>
          <a:bodyPr wrap="squar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just"/>
            <a:r>
              <a:rPr lang="ja-JP" altLang="en-US" sz="2000" b="1" dirty="0" smtClean="0">
                <a:solidFill>
                  <a:srgbClr val="0000FF"/>
                </a:solidFill>
                <a:latin typeface="ＭＳ Ｐゴシック" panose="020B0600070205080204" pitchFamily="50" charset="-128"/>
                <a:ea typeface="ＭＳ Ｐゴシック" panose="020B0600070205080204" pitchFamily="50" charset="-128"/>
              </a:rPr>
              <a:t>熱潮汐波</a:t>
            </a:r>
            <a:endParaRPr lang="en-US" altLang="ja-JP" sz="2000" b="1" dirty="0" smtClean="0">
              <a:solidFill>
                <a:srgbClr val="0000FF"/>
              </a:solidFill>
              <a:latin typeface="ＭＳ Ｐゴシック" panose="020B0600070205080204" pitchFamily="50" charset="-128"/>
              <a:ea typeface="ＭＳ Ｐゴシック" panose="020B0600070205080204" pitchFamily="50" charset="-128"/>
            </a:endParaRPr>
          </a:p>
          <a:p>
            <a:pPr algn="just"/>
            <a:r>
              <a:rPr lang="ja-JP" altLang="en-US" sz="2000" b="1" dirty="0" smtClean="0">
                <a:solidFill>
                  <a:srgbClr val="0000FF"/>
                </a:solidFill>
                <a:latin typeface="ＭＳ Ｐゴシック" panose="020B0600070205080204" pitchFamily="50" charset="-128"/>
                <a:ea typeface="ＭＳ Ｐゴシック" panose="020B0600070205080204" pitchFamily="50" charset="-128"/>
              </a:rPr>
              <a:t>（半日潮）のみ：赤道ジェットが形成</a:t>
            </a:r>
            <a:endParaRPr lang="ja-JP" altLang="en-US" sz="2000" b="1" dirty="0">
              <a:solidFill>
                <a:srgbClr val="0000FF"/>
              </a:solidFill>
              <a:latin typeface="ＭＳ Ｐゴシック" panose="020B0600070205080204" pitchFamily="50" charset="-128"/>
              <a:ea typeface="ＭＳ Ｐゴシック" panose="020B0600070205080204" pitchFamily="50" charset="-128"/>
            </a:endParaRPr>
          </a:p>
        </p:txBody>
      </p:sp>
      <p:sp>
        <p:nvSpPr>
          <p:cNvPr id="6" name="テキスト ボックス 5"/>
          <p:cNvSpPr txBox="1">
            <a:spLocks noChangeArrowheads="1"/>
          </p:cNvSpPr>
          <p:nvPr/>
        </p:nvSpPr>
        <p:spPr bwMode="auto">
          <a:xfrm>
            <a:off x="6516216" y="1268760"/>
            <a:ext cx="2554591" cy="1015663"/>
          </a:xfrm>
          <a:prstGeom prst="rect">
            <a:avLst/>
          </a:prstGeom>
          <a:solidFill>
            <a:schemeClr val="bg1"/>
          </a:solidFill>
          <a:ln w="9525">
            <a:solidFill>
              <a:schemeClr val="tx1"/>
            </a:solidFill>
            <a:miter lim="800000"/>
            <a:headEnd/>
            <a:tailEnd/>
          </a:ln>
        </p:spPr>
        <p:txBody>
          <a:bodyPr wrap="squar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just"/>
            <a:r>
              <a:rPr lang="ja-JP" altLang="en-US" sz="2000" b="1" dirty="0" smtClean="0">
                <a:solidFill>
                  <a:prstClr val="black"/>
                </a:solidFill>
                <a:latin typeface="ＭＳ Ｐゴシック" panose="020B0600070205080204" pitchFamily="50" charset="-128"/>
                <a:ea typeface="ＭＳ Ｐゴシック" panose="020B0600070205080204" pitchFamily="50" charset="-128"/>
              </a:rPr>
              <a:t>子午面循環のみ：</a:t>
            </a:r>
            <a:endParaRPr lang="en-US" altLang="ja-JP" sz="2000" b="1" dirty="0" smtClean="0">
              <a:solidFill>
                <a:prstClr val="black"/>
              </a:solidFill>
              <a:latin typeface="ＭＳ Ｐゴシック" panose="020B0600070205080204" pitchFamily="50" charset="-128"/>
              <a:ea typeface="ＭＳ Ｐゴシック" panose="020B0600070205080204" pitchFamily="50" charset="-128"/>
            </a:endParaRPr>
          </a:p>
          <a:p>
            <a:pPr algn="just"/>
            <a:r>
              <a:rPr lang="ja-JP" altLang="en-US" sz="2000" b="1" dirty="0" smtClean="0">
                <a:solidFill>
                  <a:prstClr val="black"/>
                </a:solidFill>
                <a:latin typeface="ＭＳ Ｐゴシック" panose="020B0600070205080204" pitchFamily="50" charset="-128"/>
                <a:ea typeface="ＭＳ Ｐゴシック" panose="020B0600070205080204" pitchFamily="50" charset="-128"/>
              </a:rPr>
              <a:t>極向き輸送により中高緯度ジェットが形成</a:t>
            </a:r>
            <a:endParaRPr lang="en-US" altLang="ja-JP" sz="2000" b="1" dirty="0" smtClean="0">
              <a:solidFill>
                <a:prstClr val="black"/>
              </a:solidFill>
              <a:latin typeface="ＭＳ Ｐゴシック" panose="020B0600070205080204" pitchFamily="50" charset="-128"/>
              <a:ea typeface="ＭＳ Ｐゴシック" panose="020B0600070205080204" pitchFamily="50" charset="-128"/>
            </a:endParaRPr>
          </a:p>
        </p:txBody>
      </p:sp>
      <p:sp>
        <p:nvSpPr>
          <p:cNvPr id="7" name="テキスト ボックス 8"/>
          <p:cNvSpPr txBox="1">
            <a:spLocks noChangeArrowheads="1"/>
          </p:cNvSpPr>
          <p:nvPr/>
        </p:nvSpPr>
        <p:spPr bwMode="auto">
          <a:xfrm>
            <a:off x="179512" y="1052736"/>
            <a:ext cx="3110866" cy="1323439"/>
          </a:xfrm>
          <a:prstGeom prst="rect">
            <a:avLst/>
          </a:prstGeom>
          <a:solidFill>
            <a:srgbClr val="FFFFFF"/>
          </a:solidFill>
          <a:ln w="9525">
            <a:solidFill>
              <a:srgbClr val="FF0000"/>
            </a:solidFill>
            <a:miter lim="800000"/>
            <a:headEnd/>
            <a:tailEnd/>
          </a:ln>
        </p:spPr>
        <p:txBody>
          <a:bodyPr wrap="squar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just"/>
            <a:r>
              <a:rPr lang="ja-JP" altLang="en-US" sz="2000" b="1" dirty="0" smtClean="0">
                <a:solidFill>
                  <a:srgbClr val="FF0000"/>
                </a:solidFill>
                <a:latin typeface="ＭＳ Ｐゴシック" panose="020B0600070205080204" pitchFamily="50" charset="-128"/>
                <a:ea typeface="ＭＳ Ｐゴシック" panose="020B0600070205080204" pitchFamily="50" charset="-128"/>
              </a:rPr>
              <a:t>子午面循環と熱潮汐波：</a:t>
            </a:r>
            <a:endParaRPr lang="en-US" altLang="ja-JP" sz="2000" b="1" dirty="0" smtClean="0">
              <a:solidFill>
                <a:srgbClr val="FF0000"/>
              </a:solidFill>
              <a:latin typeface="ＭＳ Ｐゴシック" panose="020B0600070205080204" pitchFamily="50" charset="-128"/>
              <a:ea typeface="ＭＳ Ｐゴシック" panose="020B0600070205080204" pitchFamily="50" charset="-128"/>
            </a:endParaRPr>
          </a:p>
          <a:p>
            <a:pPr algn="just"/>
            <a:r>
              <a:rPr lang="ja-JP" altLang="en-US" sz="2000" b="1" dirty="0" smtClean="0">
                <a:solidFill>
                  <a:srgbClr val="FF0000"/>
                </a:solidFill>
                <a:latin typeface="ＭＳ Ｐゴシック" panose="020B0600070205080204" pitchFamily="50" charset="-128"/>
                <a:ea typeface="ＭＳ Ｐゴシック" panose="020B0600070205080204" pitchFamily="50" charset="-128"/>
              </a:rPr>
              <a:t>低緯度の雲頂高度でほぼ等速分布をもつスーパーローテーションが維持</a:t>
            </a:r>
            <a:endParaRPr lang="ja-JP" altLang="en-US" sz="2000" b="1" dirty="0">
              <a:solidFill>
                <a:srgbClr val="FF0000"/>
              </a:solidFill>
              <a:latin typeface="ＭＳ Ｐゴシック" panose="020B0600070205080204" pitchFamily="50" charset="-128"/>
              <a:ea typeface="ＭＳ Ｐゴシック" panose="020B0600070205080204" pitchFamily="50" charset="-128"/>
            </a:endParaRPr>
          </a:p>
        </p:txBody>
      </p:sp>
      <p:sp>
        <p:nvSpPr>
          <p:cNvPr id="8" name="テキスト ボックス 3"/>
          <p:cNvSpPr txBox="1">
            <a:spLocks noChangeArrowheads="1"/>
          </p:cNvSpPr>
          <p:nvPr/>
        </p:nvSpPr>
        <p:spPr bwMode="auto">
          <a:xfrm>
            <a:off x="3725832" y="4456105"/>
            <a:ext cx="1903412"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800" dirty="0">
                <a:solidFill>
                  <a:srgbClr val="3366FF"/>
                </a:solidFill>
              </a:rPr>
              <a:t>Case 1 (Q</a:t>
            </a:r>
            <a:r>
              <a:rPr lang="en-US" altLang="ja-JP" sz="1800" baseline="-25000" dirty="0">
                <a:solidFill>
                  <a:srgbClr val="3366FF"/>
                </a:solidFill>
              </a:rPr>
              <a:t>2</a:t>
            </a:r>
            <a:r>
              <a:rPr lang="en-US" altLang="ja-JP" sz="1800" dirty="0">
                <a:solidFill>
                  <a:srgbClr val="3366FF"/>
                </a:solidFill>
              </a:rPr>
              <a:t>), 63 km</a:t>
            </a:r>
            <a:endParaRPr lang="ja-JP" altLang="en-US" sz="1800" dirty="0">
              <a:solidFill>
                <a:srgbClr val="3366FF"/>
              </a:solidFill>
            </a:endParaRPr>
          </a:p>
        </p:txBody>
      </p:sp>
      <p:sp>
        <p:nvSpPr>
          <p:cNvPr id="9" name="テキスト ボックス 4"/>
          <p:cNvSpPr txBox="1">
            <a:spLocks noChangeArrowheads="1"/>
          </p:cNvSpPr>
          <p:nvPr/>
        </p:nvSpPr>
        <p:spPr bwMode="auto">
          <a:xfrm>
            <a:off x="3658386" y="2738790"/>
            <a:ext cx="1903413"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800" dirty="0">
                <a:solidFill>
                  <a:prstClr val="black"/>
                </a:solidFill>
              </a:rPr>
              <a:t>Case 2 (Q</a:t>
            </a:r>
            <a:r>
              <a:rPr lang="en-US" altLang="ja-JP" sz="1800" baseline="-25000" dirty="0">
                <a:solidFill>
                  <a:prstClr val="black"/>
                </a:solidFill>
              </a:rPr>
              <a:t>0</a:t>
            </a:r>
            <a:r>
              <a:rPr lang="en-US" altLang="ja-JP" sz="1800" dirty="0">
                <a:solidFill>
                  <a:prstClr val="black"/>
                </a:solidFill>
              </a:rPr>
              <a:t>), 78 km</a:t>
            </a:r>
            <a:endParaRPr lang="ja-JP" altLang="en-US" sz="1800" dirty="0">
              <a:solidFill>
                <a:prstClr val="black"/>
              </a:solidFill>
            </a:endParaRPr>
          </a:p>
        </p:txBody>
      </p:sp>
      <p:sp>
        <p:nvSpPr>
          <p:cNvPr id="10" name="テキスト ボックス 5"/>
          <p:cNvSpPr txBox="1">
            <a:spLocks noChangeArrowheads="1"/>
          </p:cNvSpPr>
          <p:nvPr/>
        </p:nvSpPr>
        <p:spPr bwMode="auto">
          <a:xfrm>
            <a:off x="3499636" y="2033951"/>
            <a:ext cx="22510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800" dirty="0">
                <a:solidFill>
                  <a:srgbClr val="FF0000"/>
                </a:solidFill>
              </a:rPr>
              <a:t>Case 3 (Q</a:t>
            </a:r>
            <a:r>
              <a:rPr lang="en-US" altLang="ja-JP" sz="1800" baseline="-25000" dirty="0">
                <a:solidFill>
                  <a:srgbClr val="FF0000"/>
                </a:solidFill>
              </a:rPr>
              <a:t>0</a:t>
            </a:r>
            <a:r>
              <a:rPr lang="en-US" altLang="ja-JP" sz="1800" dirty="0">
                <a:solidFill>
                  <a:srgbClr val="FF0000"/>
                </a:solidFill>
              </a:rPr>
              <a:t>+Q</a:t>
            </a:r>
            <a:r>
              <a:rPr lang="en-US" altLang="ja-JP" sz="1800" baseline="-25000" dirty="0">
                <a:solidFill>
                  <a:srgbClr val="FF0000"/>
                </a:solidFill>
              </a:rPr>
              <a:t>2</a:t>
            </a:r>
            <a:r>
              <a:rPr lang="en-US" altLang="ja-JP" sz="1800" dirty="0">
                <a:solidFill>
                  <a:srgbClr val="FF0000"/>
                </a:solidFill>
              </a:rPr>
              <a:t>), 78 km</a:t>
            </a:r>
            <a:endParaRPr lang="ja-JP" altLang="en-US" sz="1800" dirty="0">
              <a:solidFill>
                <a:srgbClr val="FF0000"/>
              </a:solidFill>
            </a:endParaRPr>
          </a:p>
        </p:txBody>
      </p:sp>
      <p:cxnSp>
        <p:nvCxnSpPr>
          <p:cNvPr id="11" name="直線矢印コネクタ 10"/>
          <p:cNvCxnSpPr/>
          <p:nvPr/>
        </p:nvCxnSpPr>
        <p:spPr>
          <a:xfrm flipH="1">
            <a:off x="6480242" y="2325240"/>
            <a:ext cx="523732" cy="403711"/>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 name="直線矢印コネクタ 12"/>
          <p:cNvCxnSpPr/>
          <p:nvPr/>
        </p:nvCxnSpPr>
        <p:spPr>
          <a:xfrm>
            <a:off x="2624867" y="2399926"/>
            <a:ext cx="417662" cy="632726"/>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直線矢印コネクタ 14"/>
          <p:cNvCxnSpPr/>
          <p:nvPr/>
        </p:nvCxnSpPr>
        <p:spPr>
          <a:xfrm flipH="1">
            <a:off x="5772709" y="4456105"/>
            <a:ext cx="947364" cy="282746"/>
          </a:xfrm>
          <a:prstGeom prst="straightConnector1">
            <a:avLst/>
          </a:prstGeom>
          <a:ln>
            <a:solidFill>
              <a:srgbClr val="3366FF"/>
            </a:solidFill>
            <a:tailEnd type="arrow"/>
          </a:ln>
          <a:effectLst/>
        </p:spPr>
        <p:style>
          <a:lnRef idx="2">
            <a:schemeClr val="accent1"/>
          </a:lnRef>
          <a:fillRef idx="0">
            <a:schemeClr val="accent1"/>
          </a:fillRef>
          <a:effectRef idx="1">
            <a:schemeClr val="accent1"/>
          </a:effectRef>
          <a:fontRef idx="minor">
            <a:schemeClr val="tx1"/>
          </a:fontRef>
        </p:style>
      </p:cxnSp>
      <p:sp>
        <p:nvSpPr>
          <p:cNvPr id="24" name="テキスト ボックス 1"/>
          <p:cNvSpPr txBox="1">
            <a:spLocks noChangeArrowheads="1"/>
          </p:cNvSpPr>
          <p:nvPr/>
        </p:nvSpPr>
        <p:spPr bwMode="auto">
          <a:xfrm rot="16200000">
            <a:off x="711075" y="3567662"/>
            <a:ext cx="1394869"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600" dirty="0">
                <a:solidFill>
                  <a:prstClr val="black"/>
                </a:solidFill>
                <a:latin typeface="Arial"/>
              </a:rPr>
              <a:t>Velocity [m/s]</a:t>
            </a:r>
            <a:endParaRPr lang="ja-JP" altLang="en-US" sz="1600" dirty="0">
              <a:solidFill>
                <a:prstClr val="black"/>
              </a:solidFill>
              <a:latin typeface="Arial"/>
            </a:endParaRPr>
          </a:p>
        </p:txBody>
      </p:sp>
      <p:sp>
        <p:nvSpPr>
          <p:cNvPr id="25" name="テキスト ボックス 2"/>
          <p:cNvSpPr txBox="1">
            <a:spLocks noChangeArrowheads="1"/>
          </p:cNvSpPr>
          <p:nvPr/>
        </p:nvSpPr>
        <p:spPr bwMode="auto">
          <a:xfrm>
            <a:off x="3941724" y="6006972"/>
            <a:ext cx="1428596"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600">
                <a:solidFill>
                  <a:prstClr val="black"/>
                </a:solidFill>
                <a:latin typeface="Arial"/>
              </a:rPr>
              <a:t>Latitude [</a:t>
            </a:r>
            <a:r>
              <a:rPr lang="en-US" altLang="ja-JP" sz="1600" dirty="0" err="1">
                <a:solidFill>
                  <a:prstClr val="black"/>
                </a:solidFill>
                <a:latin typeface="Arial"/>
              </a:rPr>
              <a:t>deg</a:t>
            </a:r>
            <a:r>
              <a:rPr lang="en-US" altLang="ja-JP" sz="1600" dirty="0">
                <a:solidFill>
                  <a:prstClr val="black"/>
                </a:solidFill>
                <a:latin typeface="Arial"/>
              </a:rPr>
              <a:t>]</a:t>
            </a:r>
            <a:endParaRPr lang="ja-JP" altLang="en-US" sz="1600" dirty="0">
              <a:solidFill>
                <a:prstClr val="black"/>
              </a:solidFill>
              <a:latin typeface="Arial"/>
            </a:endParaRPr>
          </a:p>
        </p:txBody>
      </p:sp>
      <p:sp>
        <p:nvSpPr>
          <p:cNvPr id="12" name="テキスト ボックス 11"/>
          <p:cNvSpPr txBox="1"/>
          <p:nvPr/>
        </p:nvSpPr>
        <p:spPr>
          <a:xfrm>
            <a:off x="7018527" y="6517654"/>
            <a:ext cx="2101729" cy="338554"/>
          </a:xfrm>
          <a:prstGeom prst="rect">
            <a:avLst/>
          </a:prstGeom>
          <a:noFill/>
        </p:spPr>
        <p:txBody>
          <a:bodyPr wrap="none" rtlCol="0">
            <a:spAutoFit/>
          </a:bodyPr>
          <a:lstStyle/>
          <a:p>
            <a:r>
              <a:rPr lang="en-US" altLang="ja-JP" sz="1600" dirty="0" smtClean="0">
                <a:solidFill>
                  <a:prstClr val="black"/>
                </a:solidFill>
              </a:rPr>
              <a:t>Takagi et al. (in prep)</a:t>
            </a:r>
            <a:endParaRPr lang="ja-JP" altLang="en-US" sz="1600" dirty="0">
              <a:solidFill>
                <a:prstClr val="black"/>
              </a:solidFill>
            </a:endParaRPr>
          </a:p>
        </p:txBody>
      </p:sp>
    </p:spTree>
    <p:extLst>
      <p:ext uri="{BB962C8B-B14F-4D97-AF65-F5344CB8AC3E}">
        <p14:creationId xmlns:p14="http://schemas.microsoft.com/office/powerpoint/2010/main" val="22080443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297240" y="332656"/>
            <a:ext cx="5743700" cy="1409617"/>
          </a:xfrm>
          <a:prstGeom prst="rect">
            <a:avLst/>
          </a:prstGeom>
        </p:spPr>
        <p:txBody>
          <a:bodyPr wrap="square">
            <a:spAutoFit/>
          </a:bodyPr>
          <a:lstStyle/>
          <a:p>
            <a:pPr marL="342900" indent="-342900" fontAlgn="base">
              <a:spcBef>
                <a:spcPct val="20000"/>
              </a:spcBef>
              <a:spcAft>
                <a:spcPct val="0"/>
              </a:spcAft>
              <a:buSzPct val="85000"/>
              <a:buFontTx/>
              <a:buBlip>
                <a:blip r:embed="rId3"/>
              </a:buBlip>
            </a:pPr>
            <a:r>
              <a:rPr lang="ja-JP" altLang="en-US" sz="2800" dirty="0" smtClean="0">
                <a:solidFill>
                  <a:srgbClr val="FFFFFF"/>
                </a:solidFill>
                <a:effectLst>
                  <a:outerShdw blurRad="38100" dist="38100" dir="2700000" algn="tl">
                    <a:srgbClr val="000000">
                      <a:alpha val="43137"/>
                    </a:srgbClr>
                  </a:outerShdw>
                </a:effectLst>
                <a:latin typeface="Times New Roman" pitchFamily="18" charset="0"/>
              </a:rPr>
              <a:t>極域の渦構造を再現</a:t>
            </a:r>
            <a:r>
              <a:rPr lang="en-US" altLang="ja-JP" sz="2800" dirty="0" smtClean="0">
                <a:solidFill>
                  <a:srgbClr val="FFFFFF"/>
                </a:solidFill>
                <a:effectLst>
                  <a:outerShdw blurRad="38100" dist="38100" dir="2700000" algn="tl">
                    <a:srgbClr val="000000">
                      <a:alpha val="43137"/>
                    </a:srgbClr>
                  </a:outerShdw>
                </a:effectLst>
                <a:latin typeface="Times New Roman" pitchFamily="18" charset="0"/>
              </a:rPr>
              <a:t> </a:t>
            </a:r>
          </a:p>
          <a:p>
            <a:pPr marL="800100" lvl="1" indent="-342900" fontAlgn="base">
              <a:spcBef>
                <a:spcPct val="20000"/>
              </a:spcBef>
              <a:spcAft>
                <a:spcPct val="0"/>
              </a:spcAft>
              <a:buSzPct val="85000"/>
              <a:buFont typeface="Wingdings" panose="05000000000000000000" pitchFamily="2" charset="2"/>
              <a:buChar char="ü"/>
            </a:pPr>
            <a:r>
              <a:rPr lang="ja-JP" altLang="en-US" sz="2400" dirty="0" smtClean="0">
                <a:solidFill>
                  <a:srgbClr val="FFFFFF"/>
                </a:solidFill>
                <a:effectLst>
                  <a:outerShdw blurRad="38100" dist="38100" dir="2700000" algn="tl">
                    <a:srgbClr val="000000">
                      <a:alpha val="43137"/>
                    </a:srgbClr>
                  </a:outerShdw>
                </a:effectLst>
                <a:latin typeface="Times New Roman" pitchFamily="18" charset="0"/>
              </a:rPr>
              <a:t>暖かいＳ字の極渦</a:t>
            </a:r>
            <a:endParaRPr lang="en-US" altLang="ja-JP" sz="2400" dirty="0" smtClean="0">
              <a:solidFill>
                <a:srgbClr val="FFFFFF"/>
              </a:solidFill>
              <a:effectLst>
                <a:outerShdw blurRad="38100" dist="38100" dir="2700000" algn="tl">
                  <a:srgbClr val="000000">
                    <a:alpha val="43137"/>
                  </a:srgbClr>
                </a:outerShdw>
              </a:effectLst>
              <a:latin typeface="Times New Roman" pitchFamily="18" charset="0"/>
            </a:endParaRPr>
          </a:p>
          <a:p>
            <a:pPr marL="800100" lvl="1" indent="-342900" fontAlgn="base">
              <a:spcBef>
                <a:spcPct val="20000"/>
              </a:spcBef>
              <a:spcAft>
                <a:spcPct val="0"/>
              </a:spcAft>
              <a:buSzPct val="85000"/>
              <a:buFont typeface="Wingdings" panose="05000000000000000000" pitchFamily="2" charset="2"/>
              <a:buChar char="ü"/>
            </a:pPr>
            <a:r>
              <a:rPr lang="ja-JP" altLang="en-US" sz="2400" dirty="0" smtClean="0">
                <a:solidFill>
                  <a:srgbClr val="FFFFFF"/>
                </a:solidFill>
                <a:effectLst>
                  <a:outerShdw blurRad="38100" dist="38100" dir="2700000" algn="tl">
                    <a:srgbClr val="000000">
                      <a:alpha val="43137"/>
                    </a:srgbClr>
                  </a:outerShdw>
                </a:effectLst>
                <a:latin typeface="Times New Roman" pitchFamily="18" charset="0"/>
              </a:rPr>
              <a:t>コールドカラー</a:t>
            </a:r>
            <a:r>
              <a:rPr lang="en-US" altLang="ja-JP" sz="2400" dirty="0" smtClean="0">
                <a:solidFill>
                  <a:srgbClr val="FFFFFF"/>
                </a:solidFill>
                <a:effectLst>
                  <a:outerShdw blurRad="38100" dist="38100" dir="2700000" algn="tl">
                    <a:srgbClr val="000000">
                      <a:alpha val="43137"/>
                    </a:srgbClr>
                  </a:outerShdw>
                </a:effectLst>
                <a:latin typeface="Times New Roman" pitchFamily="18" charset="0"/>
              </a:rPr>
              <a:t>(</a:t>
            </a:r>
            <a:r>
              <a:rPr lang="ja-JP" altLang="en-US" sz="2400" dirty="0">
                <a:solidFill>
                  <a:srgbClr val="FFFFFF"/>
                </a:solidFill>
                <a:effectLst>
                  <a:outerShdw blurRad="38100" dist="38100" dir="2700000" algn="tl">
                    <a:srgbClr val="000000">
                      <a:alpha val="43137"/>
                    </a:srgbClr>
                  </a:outerShdw>
                </a:effectLst>
                <a:latin typeface="Times New Roman" pitchFamily="18" charset="0"/>
              </a:rPr>
              <a:t>周極</a:t>
            </a:r>
            <a:r>
              <a:rPr lang="ja-JP" altLang="en-US" sz="2400" dirty="0" smtClean="0">
                <a:solidFill>
                  <a:srgbClr val="FFFFFF"/>
                </a:solidFill>
                <a:effectLst>
                  <a:outerShdw blurRad="38100" dist="38100" dir="2700000" algn="tl">
                    <a:srgbClr val="000000">
                      <a:alpha val="43137"/>
                    </a:srgbClr>
                  </a:outerShdw>
                </a:effectLst>
                <a:latin typeface="Times New Roman" pitchFamily="18" charset="0"/>
              </a:rPr>
              <a:t>低温緯度帯</a:t>
            </a:r>
            <a:r>
              <a:rPr lang="en-US" altLang="ja-JP" sz="2400" dirty="0" smtClean="0">
                <a:solidFill>
                  <a:srgbClr val="FFFFFF"/>
                </a:solidFill>
                <a:effectLst>
                  <a:outerShdw blurRad="38100" dist="38100" dir="2700000" algn="tl">
                    <a:srgbClr val="000000">
                      <a:alpha val="43137"/>
                    </a:srgbClr>
                  </a:outerShdw>
                </a:effectLst>
                <a:latin typeface="Times New Roman" pitchFamily="18" charset="0"/>
              </a:rPr>
              <a:t>)</a:t>
            </a:r>
            <a:endParaRPr lang="en-US" altLang="ja-JP" sz="2400" dirty="0">
              <a:solidFill>
                <a:srgbClr val="FFFFFF"/>
              </a:solidFill>
              <a:effectLst>
                <a:outerShdw blurRad="38100" dist="38100" dir="2700000" algn="tl">
                  <a:srgbClr val="000000">
                    <a:alpha val="43137"/>
                  </a:srgbClr>
                </a:outerShdw>
              </a:effectLst>
              <a:latin typeface="Times New Roman" pitchFamily="18" charset="0"/>
            </a:endParaRPr>
          </a:p>
        </p:txBody>
      </p:sp>
      <p:sp>
        <p:nvSpPr>
          <p:cNvPr id="22" name="Shape 161"/>
          <p:cNvSpPr/>
          <p:nvPr/>
        </p:nvSpPr>
        <p:spPr>
          <a:xfrm>
            <a:off x="-417080" y="4662840"/>
            <a:ext cx="65" cy="335476"/>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100" spc="-93"/>
            </a:lvl1pPr>
          </a:lstStyle>
          <a:p>
            <a:pPr>
              <a:defRPr sz="1800" spc="0"/>
            </a:pPr>
            <a:endParaRPr sz="2180" spc="-65"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7" name="図 26"/>
          <p:cNvPicPr>
            <a:picLocks noChangeAspect="1"/>
          </p:cNvPicPr>
          <p:nvPr/>
        </p:nvPicPr>
        <p:blipFill>
          <a:blip r:embed="rId4"/>
          <a:srcRect b="51278"/>
          <a:stretch>
            <a:fillRect/>
          </a:stretch>
        </p:blipFill>
        <p:spPr>
          <a:xfrm>
            <a:off x="5861357" y="721213"/>
            <a:ext cx="3175139" cy="3172019"/>
          </a:xfrm>
          <a:prstGeom prst="rect">
            <a:avLst/>
          </a:prstGeom>
          <a:scene3d>
            <a:camera prst="orthographicFront">
              <a:rot lat="0" lon="0" rev="16200000"/>
            </a:camera>
            <a:lightRig rig="threePt" dir="t"/>
          </a:scene3d>
        </p:spPr>
      </p:pic>
      <p:pic>
        <p:nvPicPr>
          <p:cNvPr id="32" name="図 31"/>
          <p:cNvPicPr>
            <a:picLocks noChangeAspect="1"/>
          </p:cNvPicPr>
          <p:nvPr/>
        </p:nvPicPr>
        <p:blipFill>
          <a:blip r:embed="rId5"/>
          <a:stretch>
            <a:fillRect/>
          </a:stretch>
        </p:blipFill>
        <p:spPr>
          <a:xfrm>
            <a:off x="804241" y="2680360"/>
            <a:ext cx="3695751" cy="3628960"/>
          </a:xfrm>
          <a:prstGeom prst="rect">
            <a:avLst/>
          </a:prstGeom>
        </p:spPr>
      </p:pic>
      <p:sp>
        <p:nvSpPr>
          <p:cNvPr id="35" name="正方形/長方形 34"/>
          <p:cNvSpPr/>
          <p:nvPr/>
        </p:nvSpPr>
        <p:spPr>
          <a:xfrm>
            <a:off x="7207277" y="278833"/>
            <a:ext cx="1829219" cy="338554"/>
          </a:xfrm>
          <a:prstGeom prst="rect">
            <a:avLst/>
          </a:prstGeom>
          <a:solidFill>
            <a:schemeClr val="tx1"/>
          </a:solidFill>
          <a:ln>
            <a:solidFill>
              <a:srgbClr val="002060"/>
            </a:solidFill>
          </a:ln>
        </p:spPr>
        <p:txBody>
          <a:bodyPr wrap="none">
            <a:spAutoFit/>
          </a:bodyPr>
          <a:lstStyle/>
          <a:p>
            <a:pPr fontAlgn="base">
              <a:spcBef>
                <a:spcPct val="0"/>
              </a:spcBef>
              <a:spcAft>
                <a:spcPct val="0"/>
              </a:spcAft>
            </a:pPr>
            <a:r>
              <a:rPr lang="en-US" altLang="ja-JP" sz="1600" b="1" dirty="0" smtClean="0">
                <a:solidFill>
                  <a:srgbClr val="000000"/>
                </a:solidFill>
                <a:latin typeface="Times New Roman" pitchFamily="18" charset="0"/>
                <a:ea typeface="ＤＦＰ太丸ゴシック体" pitchFamily="16" charset="-128"/>
                <a:cs typeface="Times New Roman" pitchFamily="18" charset="0"/>
              </a:rPr>
              <a:t>Taylor </a:t>
            </a:r>
            <a:r>
              <a:rPr lang="en-US" altLang="ja-JP" sz="1600" b="1" dirty="0">
                <a:solidFill>
                  <a:srgbClr val="000000"/>
                </a:solidFill>
                <a:latin typeface="Times New Roman" pitchFamily="18" charset="0"/>
                <a:ea typeface="ＤＦＰ太丸ゴシック体" pitchFamily="16" charset="-128"/>
                <a:cs typeface="Times New Roman" pitchFamily="18" charset="0"/>
              </a:rPr>
              <a:t>et </a:t>
            </a:r>
            <a:r>
              <a:rPr lang="en-US" altLang="ja-JP" sz="1600" b="1" dirty="0" smtClean="0">
                <a:solidFill>
                  <a:srgbClr val="000000"/>
                </a:solidFill>
                <a:latin typeface="Times New Roman" pitchFamily="18" charset="0"/>
                <a:ea typeface="ＤＦＰ太丸ゴシック体" pitchFamily="16" charset="-128"/>
                <a:cs typeface="Times New Roman" pitchFamily="18" charset="0"/>
              </a:rPr>
              <a:t>al. (1980)</a:t>
            </a:r>
            <a:endParaRPr lang="en-US" altLang="ja-JP" sz="1600" dirty="0">
              <a:solidFill>
                <a:srgbClr val="000000"/>
              </a:solidFill>
              <a:latin typeface="Times New Roman" pitchFamily="18" charset="0"/>
              <a:cs typeface="Times New Roman" pitchFamily="18" charset="0"/>
            </a:endParaRPr>
          </a:p>
        </p:txBody>
      </p:sp>
      <p:sp>
        <p:nvSpPr>
          <p:cNvPr id="5" name="正方形/長方形 4"/>
          <p:cNvSpPr/>
          <p:nvPr/>
        </p:nvSpPr>
        <p:spPr>
          <a:xfrm>
            <a:off x="940654" y="1848834"/>
            <a:ext cx="3422924" cy="707886"/>
          </a:xfrm>
          <a:prstGeom prst="rect">
            <a:avLst/>
          </a:prstGeom>
          <a:solidFill>
            <a:schemeClr val="tx1"/>
          </a:solidFill>
          <a:ln>
            <a:solidFill>
              <a:srgbClr val="FF0000"/>
            </a:solidFill>
          </a:ln>
        </p:spPr>
        <p:txBody>
          <a:bodyPr wrap="square">
            <a:spAutoFit/>
          </a:bodyPr>
          <a:lstStyle/>
          <a:p>
            <a:pPr algn="ctr"/>
            <a:r>
              <a:rPr lang="en-US" altLang="ja-JP" sz="2000" b="1" dirty="0">
                <a:solidFill>
                  <a:srgbClr val="FF0000"/>
                </a:solidFill>
              </a:rPr>
              <a:t>GCM</a:t>
            </a:r>
            <a:r>
              <a:rPr lang="ja-JP" altLang="en-US" sz="2000" b="1" dirty="0">
                <a:solidFill>
                  <a:srgbClr val="FF0000"/>
                </a:solidFill>
              </a:rPr>
              <a:t>に</a:t>
            </a:r>
            <a:r>
              <a:rPr lang="ja-JP" altLang="en-US" sz="2000" b="1" dirty="0" smtClean="0">
                <a:solidFill>
                  <a:srgbClr val="FF0000"/>
                </a:solidFill>
              </a:rPr>
              <a:t>よる世界初</a:t>
            </a:r>
            <a:r>
              <a:rPr lang="ja-JP" altLang="en-US" sz="2000" b="1" dirty="0">
                <a:solidFill>
                  <a:srgbClr val="FF0000"/>
                </a:solidFill>
              </a:rPr>
              <a:t>の再現例</a:t>
            </a:r>
          </a:p>
          <a:p>
            <a:pPr algn="ctr"/>
            <a:r>
              <a:rPr lang="ja-JP" altLang="en-US" sz="2000" b="1" dirty="0">
                <a:solidFill>
                  <a:srgbClr val="FF0000"/>
                </a:solidFill>
              </a:rPr>
              <a:t>熱潮汐波が構造の発現に効く</a:t>
            </a:r>
          </a:p>
        </p:txBody>
      </p:sp>
      <p:pic>
        <p:nvPicPr>
          <p:cNvPr id="2" name="図 1"/>
          <p:cNvPicPr>
            <a:picLocks noChangeAspect="1"/>
          </p:cNvPicPr>
          <p:nvPr/>
        </p:nvPicPr>
        <p:blipFill>
          <a:blip r:embed="rId6"/>
          <a:stretch>
            <a:fillRect/>
          </a:stretch>
        </p:blipFill>
        <p:spPr>
          <a:xfrm>
            <a:off x="4924261" y="3965580"/>
            <a:ext cx="4127235" cy="2776617"/>
          </a:xfrm>
          <a:prstGeom prst="rect">
            <a:avLst/>
          </a:prstGeom>
        </p:spPr>
      </p:pic>
      <p:sp>
        <p:nvSpPr>
          <p:cNvPr id="12" name="正方形/長方形 11"/>
          <p:cNvSpPr/>
          <p:nvPr/>
        </p:nvSpPr>
        <p:spPr>
          <a:xfrm>
            <a:off x="6156176" y="6472409"/>
            <a:ext cx="2146742" cy="338554"/>
          </a:xfrm>
          <a:prstGeom prst="rect">
            <a:avLst/>
          </a:prstGeom>
          <a:solidFill>
            <a:schemeClr val="tx1"/>
          </a:solidFill>
          <a:ln>
            <a:solidFill>
              <a:srgbClr val="000000"/>
            </a:solidFill>
          </a:ln>
        </p:spPr>
        <p:txBody>
          <a:bodyPr wrap="none">
            <a:spAutoFit/>
          </a:bodyPr>
          <a:lstStyle/>
          <a:p>
            <a:pPr fontAlgn="base">
              <a:spcBef>
                <a:spcPct val="0"/>
              </a:spcBef>
              <a:spcAft>
                <a:spcPct val="0"/>
              </a:spcAft>
            </a:pPr>
            <a:r>
              <a:rPr lang="en-US" altLang="ja-JP" sz="1600" b="1" dirty="0" smtClean="0">
                <a:solidFill>
                  <a:srgbClr val="000000"/>
                </a:solidFill>
                <a:latin typeface="Times New Roman" pitchFamily="18" charset="0"/>
                <a:ea typeface="ＤＦＰ太丸ゴシック体" pitchFamily="16" charset="-128"/>
                <a:cs typeface="Times New Roman" pitchFamily="18" charset="0"/>
              </a:rPr>
              <a:t>Ando </a:t>
            </a:r>
            <a:r>
              <a:rPr lang="en-US" altLang="ja-JP" sz="1600" b="1" dirty="0">
                <a:solidFill>
                  <a:srgbClr val="000000"/>
                </a:solidFill>
                <a:latin typeface="Times New Roman" pitchFamily="18" charset="0"/>
                <a:ea typeface="ＤＦＰ太丸ゴシック体" pitchFamily="16" charset="-128"/>
                <a:cs typeface="Times New Roman" pitchFamily="18" charset="0"/>
              </a:rPr>
              <a:t>et </a:t>
            </a:r>
            <a:r>
              <a:rPr lang="en-US" altLang="ja-JP" sz="1600" b="1" dirty="0" smtClean="0">
                <a:solidFill>
                  <a:srgbClr val="000000"/>
                </a:solidFill>
                <a:latin typeface="Times New Roman" pitchFamily="18" charset="0"/>
                <a:ea typeface="ＤＦＰ太丸ゴシック体" pitchFamily="16" charset="-128"/>
                <a:cs typeface="Times New Roman" pitchFamily="18" charset="0"/>
              </a:rPr>
              <a:t>al. (JGR2017)</a:t>
            </a:r>
            <a:endParaRPr lang="en-US" altLang="ja-JP" sz="1600" dirty="0">
              <a:solidFill>
                <a:srgbClr val="000000"/>
              </a:solidFill>
              <a:latin typeface="Times New Roman" pitchFamily="18" charset="0"/>
              <a:cs typeface="Times New Roman" pitchFamily="18" charset="0"/>
            </a:endParaRPr>
          </a:p>
        </p:txBody>
      </p:sp>
      <p:sp>
        <p:nvSpPr>
          <p:cNvPr id="14" name="正方形/長方形 13"/>
          <p:cNvSpPr/>
          <p:nvPr/>
        </p:nvSpPr>
        <p:spPr>
          <a:xfrm>
            <a:off x="1216267" y="6415881"/>
            <a:ext cx="2923685" cy="338554"/>
          </a:xfrm>
          <a:prstGeom prst="rect">
            <a:avLst/>
          </a:prstGeom>
          <a:solidFill>
            <a:schemeClr val="tx1"/>
          </a:solidFill>
          <a:ln>
            <a:solidFill>
              <a:srgbClr val="000000"/>
            </a:solidFill>
          </a:ln>
        </p:spPr>
        <p:txBody>
          <a:bodyPr wrap="none">
            <a:spAutoFit/>
          </a:bodyPr>
          <a:lstStyle/>
          <a:p>
            <a:pPr fontAlgn="base">
              <a:spcBef>
                <a:spcPct val="0"/>
              </a:spcBef>
              <a:spcAft>
                <a:spcPct val="0"/>
              </a:spcAft>
            </a:pPr>
            <a:r>
              <a:rPr lang="en-US" altLang="ja-JP" sz="1600" b="1" dirty="0" smtClean="0">
                <a:solidFill>
                  <a:srgbClr val="000000"/>
                </a:solidFill>
                <a:latin typeface="Times New Roman" pitchFamily="18" charset="0"/>
                <a:ea typeface="ＤＦＰ太丸ゴシック体" pitchFamily="16" charset="-128"/>
                <a:cs typeface="Times New Roman" pitchFamily="18" charset="0"/>
              </a:rPr>
              <a:t>Ando </a:t>
            </a:r>
            <a:r>
              <a:rPr lang="en-US" altLang="ja-JP" sz="1600" b="1" dirty="0">
                <a:solidFill>
                  <a:srgbClr val="000000"/>
                </a:solidFill>
                <a:latin typeface="Times New Roman" pitchFamily="18" charset="0"/>
                <a:ea typeface="ＤＦＰ太丸ゴシック体" pitchFamily="16" charset="-128"/>
                <a:cs typeface="Times New Roman" pitchFamily="18" charset="0"/>
              </a:rPr>
              <a:t>et </a:t>
            </a:r>
            <a:r>
              <a:rPr lang="en-US" altLang="ja-JP" sz="1600" b="1" dirty="0" smtClean="0">
                <a:solidFill>
                  <a:srgbClr val="000000"/>
                </a:solidFill>
                <a:latin typeface="Times New Roman" pitchFamily="18" charset="0"/>
                <a:ea typeface="ＤＦＰ太丸ゴシック体" pitchFamily="16" charset="-128"/>
                <a:cs typeface="Times New Roman" pitchFamily="18" charset="0"/>
              </a:rPr>
              <a:t>al. (</a:t>
            </a:r>
            <a:r>
              <a:rPr lang="en-US" altLang="ja-JP" sz="1600" b="1" dirty="0">
                <a:solidFill>
                  <a:srgbClr val="000000"/>
                </a:solidFill>
                <a:latin typeface="Times New Roman" pitchFamily="18" charset="0"/>
                <a:ea typeface="ＤＦＰ太丸ゴシック体" pitchFamily="16" charset="-128"/>
                <a:cs typeface="Times New Roman" pitchFamily="18" charset="0"/>
              </a:rPr>
              <a:t>Nature Com. 2016)</a:t>
            </a:r>
            <a:endParaRPr lang="en-US" altLang="ja-JP" sz="1600"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911520968"/>
      </p:ext>
    </p:extLst>
  </p:cSld>
  <p:clrMapOvr>
    <a:masterClrMapping/>
  </p:clrMapOvr>
  <p:transition>
    <p:fade thruBlk="1"/>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p:cNvGrpSpPr/>
          <p:nvPr/>
        </p:nvGrpSpPr>
        <p:grpSpPr>
          <a:xfrm>
            <a:off x="4139952" y="332656"/>
            <a:ext cx="6984776" cy="5198140"/>
            <a:chOff x="1763688" y="1700808"/>
            <a:chExt cx="6984776" cy="5198140"/>
          </a:xfrm>
        </p:grpSpPr>
        <p:pic>
          <p:nvPicPr>
            <p:cNvPr id="10" name="図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3688" y="1714500"/>
              <a:ext cx="6858000" cy="5143500"/>
            </a:xfrm>
            <a:prstGeom prst="rect">
              <a:avLst/>
            </a:prstGeom>
          </p:spPr>
        </p:pic>
        <p:sp>
          <p:nvSpPr>
            <p:cNvPr id="11" name="正方形/長方形 10"/>
            <p:cNvSpPr/>
            <p:nvPr/>
          </p:nvSpPr>
          <p:spPr bwMode="auto">
            <a:xfrm>
              <a:off x="1763688" y="1700808"/>
              <a:ext cx="2088232" cy="5184000"/>
            </a:xfrm>
            <a:prstGeom prst="rect">
              <a:avLst/>
            </a:prstGeom>
            <a:solidFill>
              <a:srgbClr val="002060"/>
            </a:solidFill>
            <a:ln w="31750"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algn="ctr" fontAlgn="base">
                <a:spcBef>
                  <a:spcPct val="50000"/>
                </a:spcBef>
                <a:spcAft>
                  <a:spcPct val="0"/>
                </a:spcAft>
                <a:buSzPct val="85000"/>
              </a:pPr>
              <a:endParaRPr lang="ja-JP" altLang="en-US" sz="2400" b="1" smtClean="0">
                <a:solidFill>
                  <a:srgbClr val="FFFFFF"/>
                </a:solidFill>
                <a:latin typeface="Times New Roman" pitchFamily="18" charset="0"/>
              </a:endParaRPr>
            </a:p>
          </p:txBody>
        </p:sp>
        <p:sp>
          <p:nvSpPr>
            <p:cNvPr id="12" name="正方形/長方形 11"/>
            <p:cNvSpPr/>
            <p:nvPr/>
          </p:nvSpPr>
          <p:spPr bwMode="auto">
            <a:xfrm>
              <a:off x="6660232" y="1700808"/>
              <a:ext cx="2088232" cy="5184000"/>
            </a:xfrm>
            <a:prstGeom prst="rect">
              <a:avLst/>
            </a:prstGeom>
            <a:solidFill>
              <a:srgbClr val="002060"/>
            </a:solidFill>
            <a:ln w="31750"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algn="ctr" fontAlgn="base">
                <a:spcBef>
                  <a:spcPct val="50000"/>
                </a:spcBef>
                <a:spcAft>
                  <a:spcPct val="0"/>
                </a:spcAft>
                <a:buSzPct val="85000"/>
              </a:pPr>
              <a:endParaRPr lang="ja-JP" altLang="en-US" sz="2400" b="1" smtClean="0">
                <a:solidFill>
                  <a:srgbClr val="FFFFFF"/>
                </a:solidFill>
                <a:latin typeface="Times New Roman" pitchFamily="18" charset="0"/>
              </a:endParaRPr>
            </a:p>
          </p:txBody>
        </p:sp>
        <p:sp>
          <p:nvSpPr>
            <p:cNvPr id="13" name="正方形/長方形 12"/>
            <p:cNvSpPr/>
            <p:nvPr/>
          </p:nvSpPr>
          <p:spPr bwMode="auto">
            <a:xfrm>
              <a:off x="3851920" y="1714500"/>
              <a:ext cx="2808312" cy="922412"/>
            </a:xfrm>
            <a:prstGeom prst="rect">
              <a:avLst/>
            </a:prstGeom>
            <a:solidFill>
              <a:srgbClr val="002060"/>
            </a:solidFill>
            <a:ln w="31750"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algn="ctr" fontAlgn="base">
                <a:spcBef>
                  <a:spcPct val="50000"/>
                </a:spcBef>
                <a:spcAft>
                  <a:spcPct val="0"/>
                </a:spcAft>
                <a:buSzPct val="85000"/>
              </a:pPr>
              <a:endParaRPr lang="ja-JP" altLang="en-US" sz="2400" b="1" smtClean="0">
                <a:solidFill>
                  <a:srgbClr val="FFFFFF"/>
                </a:solidFill>
                <a:latin typeface="Times New Roman" pitchFamily="18" charset="0"/>
              </a:endParaRPr>
            </a:p>
          </p:txBody>
        </p:sp>
        <p:sp>
          <p:nvSpPr>
            <p:cNvPr id="14" name="正方形/長方形 13"/>
            <p:cNvSpPr/>
            <p:nvPr/>
          </p:nvSpPr>
          <p:spPr bwMode="auto">
            <a:xfrm>
              <a:off x="3851920" y="5746948"/>
              <a:ext cx="2808000" cy="1152000"/>
            </a:xfrm>
            <a:prstGeom prst="rect">
              <a:avLst/>
            </a:prstGeom>
            <a:solidFill>
              <a:srgbClr val="002060"/>
            </a:solidFill>
            <a:ln w="31750"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algn="ctr" fontAlgn="base">
                <a:spcBef>
                  <a:spcPct val="50000"/>
                </a:spcBef>
                <a:spcAft>
                  <a:spcPct val="0"/>
                </a:spcAft>
                <a:buSzPct val="85000"/>
              </a:pPr>
              <a:endParaRPr lang="ja-JP" altLang="en-US" sz="2400" b="1" smtClean="0">
                <a:solidFill>
                  <a:srgbClr val="FFFFFF"/>
                </a:solidFill>
                <a:latin typeface="Times New Roman" pitchFamily="18" charset="0"/>
              </a:endParaRPr>
            </a:p>
          </p:txBody>
        </p:sp>
      </p:grpSp>
      <p:pic>
        <p:nvPicPr>
          <p:cNvPr id="16" name="図 15"/>
          <p:cNvPicPr>
            <a:picLocks noChangeAspect="1"/>
          </p:cNvPicPr>
          <p:nvPr/>
        </p:nvPicPr>
        <p:blipFill>
          <a:blip r:embed="rId4"/>
          <a:stretch>
            <a:fillRect/>
          </a:stretch>
        </p:blipFill>
        <p:spPr>
          <a:xfrm>
            <a:off x="107504" y="1233714"/>
            <a:ext cx="5348043" cy="2627334"/>
          </a:xfrm>
          <a:prstGeom prst="rect">
            <a:avLst/>
          </a:prstGeom>
        </p:spPr>
      </p:pic>
      <p:sp>
        <p:nvSpPr>
          <p:cNvPr id="9" name="Rectangle 3"/>
          <p:cNvSpPr txBox="1">
            <a:spLocks noChangeArrowheads="1"/>
          </p:cNvSpPr>
          <p:nvPr/>
        </p:nvSpPr>
        <p:spPr bwMode="auto">
          <a:xfrm>
            <a:off x="142875" y="159229"/>
            <a:ext cx="8749605" cy="7694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fontAlgn="base">
              <a:spcBef>
                <a:spcPct val="0"/>
              </a:spcBef>
              <a:spcAft>
                <a:spcPct val="0"/>
              </a:spcAft>
              <a:buFont typeface="Wingdings" pitchFamily="2" charset="2"/>
              <a:buNone/>
              <a:defRPr/>
            </a:pPr>
            <a:endParaRPr lang="ja-JP" altLang="en-US" sz="3600" b="1" kern="0" dirty="0">
              <a:solidFill>
                <a:srgbClr val="FFFF00"/>
              </a:solidFill>
              <a:effectLst>
                <a:outerShdw blurRad="38100" dist="38100" dir="2700000" algn="tl">
                  <a:srgbClr val="000000"/>
                </a:outerShdw>
              </a:effectLst>
              <a:latin typeface="Times New Roman" pitchFamily="18" charset="0"/>
              <a:cs typeface="Times New Roman" pitchFamily="18" charset="0"/>
            </a:endParaRPr>
          </a:p>
        </p:txBody>
      </p:sp>
      <p:sp>
        <p:nvSpPr>
          <p:cNvPr id="3" name="タイトル 2"/>
          <p:cNvSpPr>
            <a:spLocks noGrp="1"/>
          </p:cNvSpPr>
          <p:nvPr>
            <p:ph type="title"/>
          </p:nvPr>
        </p:nvSpPr>
        <p:spPr>
          <a:xfrm>
            <a:off x="142875" y="116632"/>
            <a:ext cx="8821613" cy="1015663"/>
          </a:xfrm>
        </p:spPr>
        <p:txBody>
          <a:bodyPr/>
          <a:lstStyle/>
          <a:p>
            <a:pPr lvl="0" algn="l" eaLnBrk="0" hangingPunct="0"/>
            <a:r>
              <a:rPr kumimoji="0" lang="en-US" altLang="ja-JP" sz="2000" kern="12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Ando, H., </a:t>
            </a:r>
            <a:r>
              <a:rPr kumimoji="0" lang="en-US" altLang="ja-JP" sz="2000" u="sng" kern="12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 Sugimoto</a:t>
            </a:r>
            <a:r>
              <a:rPr kumimoji="0" lang="en-US" altLang="ja-JP" sz="2000" kern="12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M. Takagi, H. </a:t>
            </a:r>
            <a:r>
              <a:rPr kumimoji="0" lang="en-US" altLang="ja-JP" sz="2000" kern="1200"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Kashimura</a:t>
            </a:r>
            <a:r>
              <a:rPr kumimoji="0" lang="en-US" altLang="ja-JP" sz="2000" kern="12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 Imamura, and Y. Matsuda,</a:t>
            </a:r>
            <a:r>
              <a:rPr kumimoji="0" lang="en-US" altLang="ja-JP" sz="2000" b="1" kern="12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kumimoji="0" lang="en-US" altLang="ja-JP" sz="2000" b="1" kern="1200" dirty="0" smtClean="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kumimoji="0" lang="en-US" altLang="ja-JP" sz="2000" b="1" kern="1200" dirty="0" smtClean="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kumimoji="0" lang="en-US" altLang="ja-JP" sz="2000" b="1" kern="1200" dirty="0" smtClean="0">
                <a:solidFill>
                  <a:srgbClr val="FFFFFF"/>
                </a:solidFill>
                <a:effectLst>
                  <a:outerShdw blurRad="38100" dist="38100" dir="2700000" algn="tl">
                    <a:srgbClr val="000000">
                      <a:alpha val="43137"/>
                    </a:srgbClr>
                  </a:outerShdw>
                </a:effectLst>
                <a:latin typeface="Times New Roman" panose="02020603050405020304" pitchFamily="18" charset="0"/>
                <a:ea typeface="Times" panose="02020603050405020304" pitchFamily="18" charset="0"/>
                <a:cs typeface="Times New Roman" panose="02020603050405020304" pitchFamily="18" charset="0"/>
              </a:rPr>
              <a:t>The </a:t>
            </a:r>
            <a:r>
              <a:rPr kumimoji="0" lang="en-US" altLang="ja-JP" sz="2000" b="1" kern="1200" dirty="0">
                <a:solidFill>
                  <a:srgbClr val="FFFFFF"/>
                </a:solidFill>
                <a:effectLst>
                  <a:outerShdw blurRad="38100" dist="38100" dir="2700000" algn="tl">
                    <a:srgbClr val="000000">
                      <a:alpha val="43137"/>
                    </a:srgbClr>
                  </a:outerShdw>
                </a:effectLst>
                <a:latin typeface="Times New Roman" panose="02020603050405020304" pitchFamily="18" charset="0"/>
                <a:ea typeface="Times" panose="02020603050405020304" pitchFamily="18" charset="0"/>
                <a:cs typeface="Times New Roman" panose="02020603050405020304" pitchFamily="18" charset="0"/>
              </a:rPr>
              <a:t>puzzling Venusian polar atmospheric structure reproduced by a general circulation model</a:t>
            </a:r>
            <a:r>
              <a:rPr kumimoji="0" lang="en-US" altLang="ja-JP" sz="2000" b="1" kern="12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kumimoji="0" lang="en-US" altLang="ja-JP" sz="2000" i="1" kern="12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Nature Communications</a:t>
            </a:r>
            <a:r>
              <a:rPr kumimoji="0" lang="en-US" altLang="ja-JP" sz="2000" kern="12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Vol. 7, (2016), 10398, p1-8.</a:t>
            </a:r>
            <a:endParaRPr kumimoji="0" lang="en-US" altLang="ja-JP" sz="2000" kern="1200" dirty="0">
              <a:solidFill>
                <a:srgbClr val="FFFFFF"/>
              </a:solidFill>
              <a:effectLst>
                <a:outerShdw blurRad="38100" dist="38100" dir="2700000" algn="tl">
                  <a:srgbClr val="000000">
                    <a:alpha val="43137"/>
                  </a:srgbClr>
                </a:outerShdw>
              </a:effectLst>
              <a:latin typeface="Arial" panose="020B0604020202020204" pitchFamily="34" charset="0"/>
              <a:cs typeface="+mn-cs"/>
            </a:endParaRPr>
          </a:p>
        </p:txBody>
      </p:sp>
      <p:sp>
        <p:nvSpPr>
          <p:cNvPr id="15" name="正方形/長方形 14"/>
          <p:cNvSpPr/>
          <p:nvPr/>
        </p:nvSpPr>
        <p:spPr>
          <a:xfrm>
            <a:off x="3796124" y="5701724"/>
            <a:ext cx="5832202" cy="923330"/>
          </a:xfrm>
          <a:prstGeom prst="rect">
            <a:avLst/>
          </a:prstGeom>
        </p:spPr>
        <p:txBody>
          <a:bodyPr wrap="square">
            <a:spAutoFit/>
          </a:bodyPr>
          <a:lstStyle/>
          <a:p>
            <a:pPr algn="ctr"/>
            <a:r>
              <a:rPr lang="en-US" altLang="ja-JP" dirty="0">
                <a:solidFill>
                  <a:srgbClr val="FFFFFF"/>
                </a:solidFill>
                <a:effectLst>
                  <a:outerShdw blurRad="38100" dist="38100" dir="2700000" algn="tl">
                    <a:srgbClr val="000000">
                      <a:alpha val="43137"/>
                    </a:srgbClr>
                  </a:outerShdw>
                </a:effectLst>
              </a:rPr>
              <a:t>Keio Research </a:t>
            </a:r>
            <a:r>
              <a:rPr lang="en-US" altLang="ja-JP" dirty="0" smtClean="0">
                <a:solidFill>
                  <a:srgbClr val="FFFFFF"/>
                </a:solidFill>
                <a:effectLst>
                  <a:outerShdw blurRad="38100" dist="38100" dir="2700000" algn="tl">
                    <a:srgbClr val="000000">
                      <a:alpha val="43137"/>
                    </a:srgbClr>
                  </a:outerShdw>
                </a:effectLst>
              </a:rPr>
              <a:t>Highlights</a:t>
            </a:r>
            <a:endParaRPr lang="en-US" altLang="ja-JP" dirty="0">
              <a:solidFill>
                <a:srgbClr val="FFFFFF"/>
              </a:solidFill>
              <a:effectLst>
                <a:outerShdw blurRad="38100" dist="38100" dir="2700000" algn="tl">
                  <a:srgbClr val="000000">
                    <a:alpha val="43137"/>
                  </a:srgbClr>
                </a:outerShdw>
              </a:effectLst>
            </a:endParaRPr>
          </a:p>
          <a:p>
            <a:pPr algn="ctr"/>
            <a:r>
              <a:rPr lang="en-US" altLang="ja-JP" dirty="0">
                <a:solidFill>
                  <a:srgbClr val="FFFFFF"/>
                </a:solidFill>
                <a:effectLst>
                  <a:outerShdw blurRad="38100" dist="38100" dir="2700000" algn="tl">
                    <a:srgbClr val="000000">
                      <a:alpha val="43137"/>
                    </a:srgbClr>
                  </a:outerShdw>
                </a:effectLst>
              </a:rPr>
              <a:t>“Simulation solves Venus atmosphere mystery</a:t>
            </a:r>
            <a:r>
              <a:rPr lang="en-US" altLang="ja-JP" dirty="0" smtClean="0">
                <a:solidFill>
                  <a:srgbClr val="FFFFFF"/>
                </a:solidFill>
                <a:effectLst>
                  <a:outerShdw blurRad="38100" dist="38100" dir="2700000" algn="tl">
                    <a:srgbClr val="000000">
                      <a:alpha val="43137"/>
                    </a:srgbClr>
                  </a:outerShdw>
                </a:effectLst>
              </a:rPr>
              <a:t>”</a:t>
            </a:r>
            <a:endParaRPr lang="en-US" altLang="ja-JP" dirty="0">
              <a:solidFill>
                <a:srgbClr val="FFFFFF"/>
              </a:solidFill>
              <a:effectLst>
                <a:outerShdw blurRad="38100" dist="38100" dir="2700000" algn="tl">
                  <a:srgbClr val="000000">
                    <a:alpha val="43137"/>
                  </a:srgbClr>
                </a:outerShdw>
              </a:effectLst>
            </a:endParaRPr>
          </a:p>
          <a:p>
            <a:pPr algn="ctr"/>
            <a:r>
              <a:rPr lang="ja-JP" altLang="en-US" dirty="0">
                <a:solidFill>
                  <a:srgbClr val="FFFFFF"/>
                </a:solidFill>
                <a:effectLst>
                  <a:outerShdw blurRad="38100" dist="38100" dir="2700000" algn="tl">
                    <a:srgbClr val="000000">
                      <a:alpha val="43137"/>
                    </a:srgbClr>
                  </a:outerShdw>
                </a:effectLst>
              </a:rPr>
              <a:t>（</a:t>
            </a:r>
            <a:r>
              <a:rPr lang="en-US" altLang="ja-JP" dirty="0">
                <a:solidFill>
                  <a:srgbClr val="FFFFFF"/>
                </a:solidFill>
                <a:effectLst>
                  <a:outerShdw blurRad="38100" dist="38100" dir="2700000" algn="tl">
                    <a:srgbClr val="000000">
                      <a:alpha val="43137"/>
                    </a:srgbClr>
                  </a:outerShdw>
                </a:effectLst>
              </a:rPr>
              <a:t>2016</a:t>
            </a:r>
            <a:r>
              <a:rPr lang="ja-JP" altLang="en-US" dirty="0">
                <a:solidFill>
                  <a:srgbClr val="FFFFFF"/>
                </a:solidFill>
                <a:effectLst>
                  <a:outerShdw blurRad="38100" dist="38100" dir="2700000" algn="tl">
                    <a:srgbClr val="000000">
                      <a:alpha val="43137"/>
                    </a:srgbClr>
                  </a:outerShdw>
                </a:effectLst>
              </a:rPr>
              <a:t>年</a:t>
            </a:r>
            <a:r>
              <a:rPr lang="en-US" altLang="ja-JP" dirty="0">
                <a:solidFill>
                  <a:srgbClr val="FFFFFF"/>
                </a:solidFill>
                <a:effectLst>
                  <a:outerShdw blurRad="38100" dist="38100" dir="2700000" algn="tl">
                    <a:srgbClr val="000000">
                      <a:alpha val="43137"/>
                    </a:srgbClr>
                  </a:outerShdw>
                </a:effectLst>
              </a:rPr>
              <a:t>4</a:t>
            </a:r>
            <a:r>
              <a:rPr lang="ja-JP" altLang="en-US" dirty="0">
                <a:solidFill>
                  <a:srgbClr val="FFFFFF"/>
                </a:solidFill>
                <a:effectLst>
                  <a:outerShdw blurRad="38100" dist="38100" dir="2700000" algn="tl">
                    <a:srgbClr val="000000">
                      <a:alpha val="43137"/>
                    </a:srgbClr>
                  </a:outerShdw>
                </a:effectLst>
              </a:rPr>
              <a:t>月</a:t>
            </a:r>
            <a:r>
              <a:rPr lang="en-US" altLang="ja-JP" dirty="0">
                <a:solidFill>
                  <a:srgbClr val="FFFFFF"/>
                </a:solidFill>
                <a:effectLst>
                  <a:outerShdw blurRad="38100" dist="38100" dir="2700000" algn="tl">
                    <a:srgbClr val="000000">
                      <a:alpha val="43137"/>
                    </a:srgbClr>
                  </a:outerShdw>
                </a:effectLst>
              </a:rPr>
              <a:t>28</a:t>
            </a:r>
            <a:r>
              <a:rPr lang="ja-JP" altLang="en-US" dirty="0">
                <a:solidFill>
                  <a:srgbClr val="FFFFFF"/>
                </a:solidFill>
                <a:effectLst>
                  <a:outerShdw blurRad="38100" dist="38100" dir="2700000" algn="tl">
                    <a:srgbClr val="000000">
                      <a:alpha val="43137"/>
                    </a:srgbClr>
                  </a:outerShdw>
                </a:effectLst>
              </a:rPr>
              <a:t>日発表）。</a:t>
            </a:r>
          </a:p>
        </p:txBody>
      </p:sp>
      <p:pic>
        <p:nvPicPr>
          <p:cNvPr id="17" name="図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3" y="3933056"/>
            <a:ext cx="4176465" cy="2634929"/>
          </a:xfrm>
          <a:prstGeom prst="rect">
            <a:avLst/>
          </a:prstGeom>
        </p:spPr>
      </p:pic>
      <p:pic>
        <p:nvPicPr>
          <p:cNvPr id="18" name="図 17"/>
          <p:cNvPicPr>
            <a:picLocks noChangeAspect="1"/>
          </p:cNvPicPr>
          <p:nvPr/>
        </p:nvPicPr>
        <p:blipFill rotWithShape="1">
          <a:blip r:embed="rId6" cstate="print">
            <a:extLst>
              <a:ext uri="{28A0092B-C50C-407E-A947-70E740481C1C}">
                <a14:useLocalDpi xmlns:a14="http://schemas.microsoft.com/office/drawing/2010/main" val="0"/>
              </a:ext>
            </a:extLst>
          </a:blip>
          <a:srcRect t="3399" r="33512" b="34390"/>
          <a:stretch/>
        </p:blipFill>
        <p:spPr>
          <a:xfrm>
            <a:off x="5580112" y="1268759"/>
            <a:ext cx="3445037" cy="4359455"/>
          </a:xfrm>
          <a:prstGeom prst="rect">
            <a:avLst/>
          </a:prstGeom>
        </p:spPr>
      </p:pic>
      <p:sp>
        <p:nvSpPr>
          <p:cNvPr id="19" name="Rectangle 16"/>
          <p:cNvSpPr>
            <a:spLocks noChangeArrowheads="1"/>
          </p:cNvSpPr>
          <p:nvPr/>
        </p:nvSpPr>
        <p:spPr bwMode="auto">
          <a:xfrm>
            <a:off x="2078501" y="1317363"/>
            <a:ext cx="2781531" cy="369332"/>
          </a:xfrm>
          <a:prstGeom prst="rect">
            <a:avLst/>
          </a:prstGeom>
          <a:solidFill>
            <a:schemeClr val="tx1"/>
          </a:solidFill>
          <a:ln w="19050">
            <a:solidFill>
              <a:srgbClr val="FF0000"/>
            </a:solidFill>
            <a:miter lim="800000"/>
            <a:headEnd/>
            <a:tailEnd/>
          </a:ln>
        </p:spPr>
        <p:txBody>
          <a:bodyPr wrap="none">
            <a:spAutoFit/>
          </a:bodyPr>
          <a:lstStyle/>
          <a:p>
            <a:pPr fontAlgn="base">
              <a:spcBef>
                <a:spcPct val="50000"/>
              </a:spcBef>
              <a:spcAft>
                <a:spcPct val="0"/>
              </a:spcAft>
              <a:buSzPct val="85000"/>
            </a:pPr>
            <a:r>
              <a:rPr lang="en-US" altLang="ja-JP" b="1" dirty="0" smtClean="0">
                <a:solidFill>
                  <a:srgbClr val="FF0000"/>
                </a:solidFill>
                <a:latin typeface="Times New Roman" pitchFamily="18" charset="0"/>
              </a:rPr>
              <a:t>2016/02/01</a:t>
            </a:r>
            <a:r>
              <a:rPr lang="ja-JP" altLang="en-US" b="1" dirty="0">
                <a:solidFill>
                  <a:srgbClr val="FF0000"/>
                </a:solidFill>
                <a:latin typeface="Times New Roman" pitchFamily="18" charset="0"/>
              </a:rPr>
              <a:t>　</a:t>
            </a:r>
            <a:r>
              <a:rPr lang="ja-JP" altLang="en-US" b="1" dirty="0" smtClean="0">
                <a:solidFill>
                  <a:srgbClr val="FF0000"/>
                </a:solidFill>
                <a:latin typeface="Times New Roman" pitchFamily="18" charset="0"/>
              </a:rPr>
              <a:t>プレスリリース</a:t>
            </a:r>
            <a:endParaRPr lang="en-US" altLang="ja-JP" b="1" dirty="0">
              <a:solidFill>
                <a:srgbClr val="FF0000"/>
              </a:solidFill>
              <a:latin typeface="Times New Roman" pitchFamily="18" charset="0"/>
            </a:endParaRPr>
          </a:p>
        </p:txBody>
      </p:sp>
      <p:sp>
        <p:nvSpPr>
          <p:cNvPr id="20" name="Rectangle 16"/>
          <p:cNvSpPr>
            <a:spLocks noChangeArrowheads="1"/>
          </p:cNvSpPr>
          <p:nvPr/>
        </p:nvSpPr>
        <p:spPr bwMode="auto">
          <a:xfrm>
            <a:off x="5621962" y="1295970"/>
            <a:ext cx="1273105" cy="369332"/>
          </a:xfrm>
          <a:prstGeom prst="rect">
            <a:avLst/>
          </a:prstGeom>
          <a:solidFill>
            <a:schemeClr val="tx1"/>
          </a:solidFill>
          <a:ln w="19050">
            <a:solidFill>
              <a:srgbClr val="FF0000"/>
            </a:solidFill>
            <a:miter lim="800000"/>
            <a:headEnd/>
            <a:tailEnd/>
          </a:ln>
        </p:spPr>
        <p:txBody>
          <a:bodyPr wrap="none">
            <a:spAutoFit/>
          </a:bodyPr>
          <a:lstStyle/>
          <a:p>
            <a:pPr fontAlgn="base">
              <a:spcBef>
                <a:spcPct val="50000"/>
              </a:spcBef>
              <a:spcAft>
                <a:spcPct val="0"/>
              </a:spcAft>
              <a:buSzPct val="85000"/>
            </a:pPr>
            <a:r>
              <a:rPr lang="ja-JP" altLang="en-US" b="1" dirty="0" smtClean="0">
                <a:solidFill>
                  <a:srgbClr val="FF0000"/>
                </a:solidFill>
                <a:latin typeface="Times New Roman" pitchFamily="18" charset="0"/>
              </a:rPr>
              <a:t>２日の朝刊</a:t>
            </a:r>
            <a:endParaRPr lang="en-US" altLang="ja-JP" b="1" dirty="0">
              <a:solidFill>
                <a:srgbClr val="FF0000"/>
              </a:solidFill>
              <a:latin typeface="Times New Roman" pitchFamily="18" charset="0"/>
            </a:endParaRPr>
          </a:p>
        </p:txBody>
      </p:sp>
      <p:sp>
        <p:nvSpPr>
          <p:cNvPr id="21" name="Rectangle 16"/>
          <p:cNvSpPr>
            <a:spLocks noChangeArrowheads="1"/>
          </p:cNvSpPr>
          <p:nvPr/>
        </p:nvSpPr>
        <p:spPr bwMode="auto">
          <a:xfrm>
            <a:off x="2902851" y="3949723"/>
            <a:ext cx="1273105" cy="369332"/>
          </a:xfrm>
          <a:prstGeom prst="rect">
            <a:avLst/>
          </a:prstGeom>
          <a:solidFill>
            <a:schemeClr val="tx1"/>
          </a:solidFill>
          <a:ln w="19050">
            <a:solidFill>
              <a:srgbClr val="FF0000"/>
            </a:solidFill>
            <a:miter lim="800000"/>
            <a:headEnd/>
            <a:tailEnd/>
          </a:ln>
        </p:spPr>
        <p:txBody>
          <a:bodyPr wrap="none">
            <a:spAutoFit/>
          </a:bodyPr>
          <a:lstStyle/>
          <a:p>
            <a:pPr fontAlgn="base">
              <a:spcBef>
                <a:spcPct val="50000"/>
              </a:spcBef>
              <a:spcAft>
                <a:spcPct val="0"/>
              </a:spcAft>
              <a:buSzPct val="85000"/>
            </a:pPr>
            <a:r>
              <a:rPr lang="ja-JP" altLang="en-US" b="1" dirty="0" smtClean="0">
                <a:solidFill>
                  <a:srgbClr val="FF0000"/>
                </a:solidFill>
                <a:latin typeface="Times New Roman" pitchFamily="18" charset="0"/>
              </a:rPr>
              <a:t>２日の朝刊</a:t>
            </a:r>
            <a:endParaRPr lang="en-US" altLang="ja-JP" b="1" dirty="0">
              <a:solidFill>
                <a:srgbClr val="FF0000"/>
              </a:solidFill>
              <a:latin typeface="Times New Roman" pitchFamily="18" charset="0"/>
            </a:endParaRPr>
          </a:p>
        </p:txBody>
      </p:sp>
    </p:spTree>
    <p:extLst>
      <p:ext uri="{BB962C8B-B14F-4D97-AF65-F5344CB8AC3E}">
        <p14:creationId xmlns:p14="http://schemas.microsoft.com/office/powerpoint/2010/main" val="3310440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animBg="1"/>
      <p:bldP spid="20" grpId="0" animBg="1"/>
      <p:bldP spid="2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mg_z4E-3_m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9751" t="7802" r="11723" b="8641"/>
          <a:stretch/>
        </p:blipFill>
        <p:spPr>
          <a:xfrm>
            <a:off x="4571999" y="1423267"/>
            <a:ext cx="4412495" cy="3394226"/>
          </a:xfrm>
          <a:prstGeom prst="rect">
            <a:avLst/>
          </a:prstGeom>
        </p:spPr>
      </p:pic>
      <p:sp>
        <p:nvSpPr>
          <p:cNvPr id="9" name="Rectangle 3"/>
          <p:cNvSpPr txBox="1">
            <a:spLocks noChangeArrowheads="1"/>
          </p:cNvSpPr>
          <p:nvPr/>
        </p:nvSpPr>
        <p:spPr bwMode="auto">
          <a:xfrm>
            <a:off x="142875" y="159229"/>
            <a:ext cx="8749605" cy="7694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fontAlgn="base">
              <a:spcBef>
                <a:spcPct val="0"/>
              </a:spcBef>
              <a:spcAft>
                <a:spcPct val="0"/>
              </a:spcAft>
              <a:buFont typeface="Wingdings" pitchFamily="2" charset="2"/>
              <a:buNone/>
              <a:defRPr/>
            </a:pPr>
            <a:endParaRPr lang="ja-JP" altLang="en-US" sz="3600" b="1" kern="0" dirty="0">
              <a:solidFill>
                <a:srgbClr val="FFFF00"/>
              </a:solidFill>
              <a:effectLst>
                <a:outerShdw blurRad="38100" dist="38100" dir="2700000" algn="tl">
                  <a:srgbClr val="000000"/>
                </a:outerShdw>
              </a:effectLst>
              <a:latin typeface="Times New Roman" pitchFamily="18" charset="0"/>
              <a:cs typeface="Times New Roman" pitchFamily="18" charset="0"/>
            </a:endParaRPr>
          </a:p>
        </p:txBody>
      </p:sp>
      <p:sp>
        <p:nvSpPr>
          <p:cNvPr id="7" name="正方形/長方形 6"/>
          <p:cNvSpPr/>
          <p:nvPr/>
        </p:nvSpPr>
        <p:spPr>
          <a:xfrm>
            <a:off x="103216" y="836712"/>
            <a:ext cx="9005288" cy="461665"/>
          </a:xfrm>
          <a:prstGeom prst="rect">
            <a:avLst/>
          </a:prstGeom>
        </p:spPr>
        <p:txBody>
          <a:bodyPr wrap="square">
            <a:spAutoFit/>
          </a:bodyPr>
          <a:lstStyle/>
          <a:p>
            <a:pPr marL="342900" indent="-342900" algn="ctr">
              <a:buFont typeface="Wingdings" panose="05000000000000000000" pitchFamily="2" charset="2"/>
              <a:buChar char="ü"/>
            </a:pPr>
            <a:r>
              <a:rPr lang="ja-JP" altLang="en-US" sz="2400" kern="0" dirty="0" smtClean="0">
                <a:solidFill>
                  <a:srgbClr val="FFFFFF"/>
                </a:solidFill>
                <a:effectLst>
                  <a:outerShdw blurRad="38100" dist="38100" dir="2700000" algn="tl">
                    <a:srgbClr val="000000"/>
                  </a:outerShdw>
                </a:effectLst>
                <a:latin typeface="Times New Roman" pitchFamily="18" charset="0"/>
                <a:cs typeface="Times New Roman" pitchFamily="18" charset="0"/>
              </a:rPr>
              <a:t>筋状構造の再現と発生メカニズム</a:t>
            </a:r>
            <a:r>
              <a:rPr lang="en-US" altLang="ja-JP" kern="0" dirty="0" smtClean="0">
                <a:solidFill>
                  <a:srgbClr val="FFFFFF"/>
                </a:solidFill>
                <a:effectLst>
                  <a:outerShdw blurRad="38100" dist="38100" dir="2700000" algn="tl">
                    <a:srgbClr val="000000"/>
                  </a:outerShdw>
                </a:effectLst>
                <a:latin typeface="Times New Roman" pitchFamily="18" charset="0"/>
                <a:cs typeface="Times New Roman" pitchFamily="18" charset="0"/>
              </a:rPr>
              <a:t>(</a:t>
            </a:r>
            <a:r>
              <a:rPr lang="en-US" altLang="ja-JP" kern="0" dirty="0" err="1" smtClean="0">
                <a:solidFill>
                  <a:srgbClr val="FFFFFF"/>
                </a:solidFill>
                <a:effectLst>
                  <a:outerShdw blurRad="38100" dist="38100" dir="2700000" algn="tl">
                    <a:srgbClr val="000000"/>
                  </a:outerShdw>
                </a:effectLst>
                <a:latin typeface="Times New Roman" pitchFamily="18" charset="0"/>
                <a:cs typeface="Times New Roman" pitchFamily="18" charset="0"/>
              </a:rPr>
              <a:t>Kashimura</a:t>
            </a:r>
            <a:r>
              <a:rPr lang="en-US" altLang="ja-JP" kern="0" dirty="0" smtClean="0">
                <a:solidFill>
                  <a:srgbClr val="FFFFFF"/>
                </a:solidFill>
                <a:effectLst>
                  <a:outerShdw blurRad="38100" dist="38100" dir="2700000" algn="tl">
                    <a:srgbClr val="000000"/>
                  </a:outerShdw>
                </a:effectLst>
                <a:latin typeface="Times New Roman" pitchFamily="18" charset="0"/>
                <a:cs typeface="Times New Roman" pitchFamily="18" charset="0"/>
              </a:rPr>
              <a:t> et al., Nat. Co</a:t>
            </a:r>
            <a:r>
              <a:rPr lang="en-US" altLang="ja-JP" kern="0" dirty="0">
                <a:solidFill>
                  <a:srgbClr val="FFFFFF"/>
                </a:solidFill>
                <a:effectLst>
                  <a:outerShdw blurRad="38100" dist="38100" dir="2700000" algn="tl">
                    <a:srgbClr val="000000"/>
                  </a:outerShdw>
                </a:effectLst>
                <a:latin typeface="Times New Roman" pitchFamily="18" charset="0"/>
                <a:cs typeface="Times New Roman" pitchFamily="18" charset="0"/>
              </a:rPr>
              <a:t>m</a:t>
            </a:r>
            <a:r>
              <a:rPr lang="en-US" altLang="ja-JP" kern="0" dirty="0" smtClean="0">
                <a:solidFill>
                  <a:srgbClr val="FFFFFF"/>
                </a:solidFill>
                <a:effectLst>
                  <a:outerShdw blurRad="38100" dist="38100" dir="2700000" algn="tl">
                    <a:srgbClr val="000000"/>
                  </a:outerShdw>
                </a:effectLst>
                <a:latin typeface="Times New Roman" pitchFamily="18" charset="0"/>
                <a:cs typeface="Times New Roman" pitchFamily="18" charset="0"/>
              </a:rPr>
              <a:t>., under review.)</a:t>
            </a:r>
            <a:endParaRPr lang="en-US" altLang="ja-JP" dirty="0" smtClean="0">
              <a:solidFill>
                <a:srgbClr val="FFFFFF"/>
              </a:solidFill>
            </a:endParaRPr>
          </a:p>
        </p:txBody>
      </p:sp>
      <p:pic>
        <p:nvPicPr>
          <p:cNvPr id="2" name="図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4509" y="1370385"/>
            <a:ext cx="4275483" cy="3447108"/>
          </a:xfrm>
          <a:prstGeom prst="rect">
            <a:avLst/>
          </a:prstGeom>
        </p:spPr>
      </p:pic>
      <p:sp>
        <p:nvSpPr>
          <p:cNvPr id="10" name="Rectangle 16"/>
          <p:cNvSpPr>
            <a:spLocks noChangeArrowheads="1"/>
          </p:cNvSpPr>
          <p:nvPr/>
        </p:nvSpPr>
        <p:spPr bwMode="auto">
          <a:xfrm>
            <a:off x="6156176" y="4972526"/>
            <a:ext cx="1465771" cy="369332"/>
          </a:xfrm>
          <a:prstGeom prst="rect">
            <a:avLst/>
          </a:prstGeom>
          <a:solidFill>
            <a:schemeClr val="tx1"/>
          </a:solidFill>
          <a:ln w="19050">
            <a:solidFill>
              <a:srgbClr val="002060"/>
            </a:solidFill>
            <a:miter lim="800000"/>
            <a:headEnd/>
            <a:tailEnd/>
          </a:ln>
        </p:spPr>
        <p:txBody>
          <a:bodyPr wrap="square">
            <a:spAutoFit/>
          </a:bodyPr>
          <a:lstStyle/>
          <a:p>
            <a:pPr algn="ctr" fontAlgn="base">
              <a:spcBef>
                <a:spcPct val="50000"/>
              </a:spcBef>
              <a:spcAft>
                <a:spcPct val="0"/>
              </a:spcAft>
              <a:buSzPct val="85000"/>
            </a:pPr>
            <a:r>
              <a:rPr lang="en-US" altLang="ja-JP" b="1" dirty="0" smtClean="0">
                <a:solidFill>
                  <a:srgbClr val="FF0000"/>
                </a:solidFill>
                <a:latin typeface="Times New Roman" pitchFamily="18" charset="0"/>
              </a:rPr>
              <a:t>AFES-Venus</a:t>
            </a:r>
            <a:endParaRPr lang="en-US" altLang="ja-JP" b="1" dirty="0">
              <a:solidFill>
                <a:srgbClr val="FF0000"/>
              </a:solidFill>
              <a:latin typeface="Times New Roman" pitchFamily="18" charset="0"/>
            </a:endParaRPr>
          </a:p>
        </p:txBody>
      </p:sp>
      <p:sp>
        <p:nvSpPr>
          <p:cNvPr id="11" name="正方形/長方形 10"/>
          <p:cNvSpPr/>
          <p:nvPr/>
        </p:nvSpPr>
        <p:spPr>
          <a:xfrm>
            <a:off x="35496" y="5425479"/>
            <a:ext cx="7344816" cy="307777"/>
          </a:xfrm>
          <a:prstGeom prst="rect">
            <a:avLst/>
          </a:prstGeom>
        </p:spPr>
        <p:txBody>
          <a:bodyPr wrap="square">
            <a:spAutoFit/>
          </a:bodyPr>
          <a:lstStyle/>
          <a:p>
            <a:r>
              <a:rPr lang="ja-JP" altLang="en-US" sz="14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http://www.isas.jaxa.jp/j/enterp/missions/akatsuki/compile/gallery.shtml</a:t>
            </a:r>
          </a:p>
        </p:txBody>
      </p:sp>
      <p:sp>
        <p:nvSpPr>
          <p:cNvPr id="12" name="正方形/長方形 11"/>
          <p:cNvSpPr/>
          <p:nvPr/>
        </p:nvSpPr>
        <p:spPr>
          <a:xfrm>
            <a:off x="69356" y="116632"/>
            <a:ext cx="8012130" cy="523220"/>
          </a:xfrm>
          <a:prstGeom prst="rect">
            <a:avLst/>
          </a:prstGeom>
        </p:spPr>
        <p:txBody>
          <a:bodyPr wrap="none">
            <a:spAutoFit/>
          </a:bodyPr>
          <a:lstStyle/>
          <a:p>
            <a:pPr marL="342900" indent="-342900" fontAlgn="base">
              <a:spcBef>
                <a:spcPct val="20000"/>
              </a:spcBef>
              <a:spcAft>
                <a:spcPct val="0"/>
              </a:spcAft>
              <a:buSzPct val="85000"/>
              <a:buFontTx/>
              <a:buBlip>
                <a:blip r:embed="rId7"/>
              </a:buBlip>
            </a:pPr>
            <a:r>
              <a:rPr lang="ja-JP" altLang="en-US" sz="2800" b="1" dirty="0" smtClean="0">
                <a:solidFill>
                  <a:srgbClr val="FFFFFF"/>
                </a:solidFill>
                <a:effectLst>
                  <a:outerShdw blurRad="38100" dist="38100" dir="2700000" algn="tl">
                    <a:srgbClr val="000000"/>
                  </a:outerShdw>
                </a:effectLst>
                <a:latin typeface="Times New Roman" pitchFamily="18" charset="0"/>
                <a:cs typeface="Times New Roman" pitchFamily="18" charset="0"/>
              </a:rPr>
              <a:t>あかつき</a:t>
            </a:r>
            <a:r>
              <a:rPr lang="en-US" altLang="ja-JP" sz="2800" b="1" dirty="0" smtClean="0">
                <a:solidFill>
                  <a:srgbClr val="FFFFFF"/>
                </a:solidFill>
                <a:effectLst>
                  <a:outerShdw blurRad="38100" dist="38100" dir="2700000" algn="tl">
                    <a:srgbClr val="000000"/>
                  </a:outerShdw>
                </a:effectLst>
                <a:latin typeface="Times New Roman" pitchFamily="18" charset="0"/>
                <a:cs typeface="Times New Roman" pitchFamily="18" charset="0"/>
              </a:rPr>
              <a:t>IR2</a:t>
            </a:r>
            <a:r>
              <a:rPr lang="ja-JP" altLang="en-US" sz="2800" b="1" dirty="0" smtClean="0">
                <a:solidFill>
                  <a:srgbClr val="FFFFFF"/>
                </a:solidFill>
                <a:effectLst>
                  <a:outerShdw blurRad="38100" dist="38100" dir="2700000" algn="tl">
                    <a:srgbClr val="000000"/>
                  </a:outerShdw>
                </a:effectLst>
                <a:latin typeface="Times New Roman" pitchFamily="18" charset="0"/>
                <a:cs typeface="Times New Roman" pitchFamily="18" charset="0"/>
              </a:rPr>
              <a:t>画像と金星</a:t>
            </a:r>
            <a:r>
              <a:rPr lang="en-US" altLang="ja-JP" sz="2800" b="1" dirty="0" smtClean="0">
                <a:solidFill>
                  <a:srgbClr val="FFFFFF"/>
                </a:solidFill>
                <a:effectLst>
                  <a:outerShdw blurRad="38100" dist="38100" dir="2700000" algn="tl">
                    <a:srgbClr val="000000"/>
                  </a:outerShdw>
                </a:effectLst>
                <a:latin typeface="Times New Roman" pitchFamily="18" charset="0"/>
                <a:cs typeface="Times New Roman" pitchFamily="18" charset="0"/>
              </a:rPr>
              <a:t>AFES</a:t>
            </a:r>
            <a:r>
              <a:rPr lang="ja-JP" altLang="en-US" sz="2800" b="1" dirty="0" smtClean="0">
                <a:solidFill>
                  <a:srgbClr val="FFFFFF"/>
                </a:solidFill>
                <a:effectLst>
                  <a:outerShdw blurRad="38100" dist="38100" dir="2700000" algn="tl">
                    <a:srgbClr val="000000"/>
                  </a:outerShdw>
                </a:effectLst>
                <a:latin typeface="Times New Roman" pitchFamily="18" charset="0"/>
                <a:cs typeface="Times New Roman" pitchFamily="18" charset="0"/>
              </a:rPr>
              <a:t>の比較 </a:t>
            </a:r>
            <a:r>
              <a:rPr lang="en-GB" altLang="ja-JP" sz="2000" b="1" dirty="0">
                <a:solidFill>
                  <a:srgbClr val="FFFFFF"/>
                </a:solidFill>
                <a:effectLst>
                  <a:outerShdw blurRad="38100" dist="38100" dir="2700000" algn="tl">
                    <a:srgbClr val="000000"/>
                  </a:outerShdw>
                </a:effectLst>
                <a:latin typeface="Times New Roman" pitchFamily="18" charset="0"/>
                <a:cs typeface="Times New Roman" pitchFamily="18" charset="0"/>
              </a:rPr>
              <a:t>(T159L120 </a:t>
            </a:r>
            <a:r>
              <a:rPr lang="en-GB" altLang="ja-JP" sz="2000" b="1" dirty="0" smtClean="0">
                <a:solidFill>
                  <a:srgbClr val="FFFFFF"/>
                </a:solidFill>
                <a:effectLst>
                  <a:outerShdw blurRad="38100" dist="38100" dir="2700000" algn="tl">
                    <a:srgbClr val="000000"/>
                  </a:outerShdw>
                </a:effectLst>
                <a:latin typeface="Times New Roman" pitchFamily="18" charset="0"/>
                <a:cs typeface="Times New Roman" pitchFamily="18" charset="0"/>
              </a:rPr>
              <a:t>run)</a:t>
            </a:r>
            <a:endParaRPr lang="en-US" altLang="ja-JP" sz="2000" dirty="0">
              <a:solidFill>
                <a:srgbClr val="FFFFFF"/>
              </a:solidFill>
              <a:effectLst>
                <a:outerShdw blurRad="38100" dist="38100" dir="2700000" algn="tl">
                  <a:srgbClr val="000000">
                    <a:alpha val="43137"/>
                  </a:srgbClr>
                </a:outerShdw>
              </a:effectLst>
              <a:latin typeface="Times New Roman" pitchFamily="18" charset="0"/>
            </a:endParaRPr>
          </a:p>
        </p:txBody>
      </p:sp>
      <p:sp>
        <p:nvSpPr>
          <p:cNvPr id="14" name="Rectangle 16"/>
          <p:cNvSpPr>
            <a:spLocks noChangeArrowheads="1"/>
          </p:cNvSpPr>
          <p:nvPr/>
        </p:nvSpPr>
        <p:spPr bwMode="auto">
          <a:xfrm>
            <a:off x="1570162" y="4970785"/>
            <a:ext cx="1584176" cy="369332"/>
          </a:xfrm>
          <a:prstGeom prst="rect">
            <a:avLst/>
          </a:prstGeom>
          <a:solidFill>
            <a:schemeClr val="tx1"/>
          </a:solidFill>
          <a:ln w="19050">
            <a:solidFill>
              <a:srgbClr val="002060"/>
            </a:solidFill>
            <a:miter lim="800000"/>
            <a:headEnd/>
            <a:tailEnd/>
          </a:ln>
        </p:spPr>
        <p:txBody>
          <a:bodyPr wrap="square">
            <a:spAutoFit/>
          </a:bodyPr>
          <a:lstStyle/>
          <a:p>
            <a:pPr algn="ctr" fontAlgn="base">
              <a:spcBef>
                <a:spcPct val="50000"/>
              </a:spcBef>
              <a:spcAft>
                <a:spcPct val="0"/>
              </a:spcAft>
              <a:buSzPct val="85000"/>
            </a:pPr>
            <a:r>
              <a:rPr lang="en-US" altLang="ja-JP" b="1" dirty="0" err="1" smtClean="0">
                <a:solidFill>
                  <a:srgbClr val="002060"/>
                </a:solidFill>
                <a:latin typeface="Times New Roman" pitchFamily="18" charset="0"/>
              </a:rPr>
              <a:t>Akatsuki</a:t>
            </a:r>
            <a:r>
              <a:rPr lang="en-US" altLang="ja-JP" b="1" dirty="0" smtClean="0">
                <a:solidFill>
                  <a:srgbClr val="002060"/>
                </a:solidFill>
                <a:latin typeface="Times New Roman" pitchFamily="18" charset="0"/>
              </a:rPr>
              <a:t> IR2</a:t>
            </a:r>
            <a:endParaRPr lang="en-US" altLang="ja-JP" b="1" dirty="0">
              <a:solidFill>
                <a:srgbClr val="002060"/>
              </a:solidFill>
              <a:latin typeface="Times New Roman" pitchFamily="18" charset="0"/>
            </a:endParaRPr>
          </a:p>
        </p:txBody>
      </p:sp>
      <p:sp>
        <p:nvSpPr>
          <p:cNvPr id="13" name="右矢印 12"/>
          <p:cNvSpPr/>
          <p:nvPr/>
        </p:nvSpPr>
        <p:spPr bwMode="auto">
          <a:xfrm>
            <a:off x="7892732" y="5455659"/>
            <a:ext cx="999748" cy="611386"/>
          </a:xfrm>
          <a:prstGeom prst="rightArrow">
            <a:avLst/>
          </a:prstGeom>
          <a:solidFill>
            <a:schemeClr val="tx1"/>
          </a:solidFill>
          <a:ln w="31750" cap="flat" cmpd="sng" algn="ctr">
            <a:solidFill>
              <a:srgbClr val="FF0000"/>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algn="ctr" fontAlgn="base">
              <a:spcBef>
                <a:spcPct val="50000"/>
              </a:spcBef>
              <a:spcAft>
                <a:spcPct val="0"/>
              </a:spcAft>
              <a:buSzPct val="85000"/>
            </a:pPr>
            <a:r>
              <a:rPr lang="en-US" altLang="ja-JP" sz="1400" b="1" dirty="0" smtClean="0">
                <a:solidFill>
                  <a:srgbClr val="FF0000"/>
                </a:solidFill>
                <a:latin typeface="Times New Roman" pitchFamily="18" charset="0"/>
              </a:rPr>
              <a:t>Rotation</a:t>
            </a:r>
            <a:endParaRPr lang="ja-JP" altLang="en-US" sz="1400" b="1" dirty="0" smtClean="0">
              <a:solidFill>
                <a:srgbClr val="FF0000"/>
              </a:solidFill>
              <a:latin typeface="Times New Roman" pitchFamily="18" charset="0"/>
            </a:endParaRPr>
          </a:p>
        </p:txBody>
      </p:sp>
      <p:sp>
        <p:nvSpPr>
          <p:cNvPr id="15" name="正方形/長方形 14"/>
          <p:cNvSpPr/>
          <p:nvPr/>
        </p:nvSpPr>
        <p:spPr>
          <a:xfrm>
            <a:off x="547493" y="6269250"/>
            <a:ext cx="8200971" cy="400110"/>
          </a:xfrm>
          <a:prstGeom prst="rect">
            <a:avLst/>
          </a:prstGeom>
          <a:solidFill>
            <a:schemeClr val="tx1"/>
          </a:solidFill>
          <a:ln>
            <a:solidFill>
              <a:srgbClr val="FF0000"/>
            </a:solidFill>
          </a:ln>
        </p:spPr>
        <p:txBody>
          <a:bodyPr wrap="square">
            <a:spAutoFit/>
          </a:bodyPr>
          <a:lstStyle/>
          <a:p>
            <a:pPr algn="ctr"/>
            <a:r>
              <a:rPr lang="ja-JP" altLang="en-US" sz="2000" b="1" dirty="0" smtClean="0">
                <a:solidFill>
                  <a:srgbClr val="FF0000"/>
                </a:solidFill>
                <a:latin typeface="Times New Roman" panose="02020603050405020304" pitchFamily="18" charset="0"/>
                <a:cs typeface="Times New Roman" panose="02020603050405020304" pitchFamily="18" charset="0"/>
              </a:rPr>
              <a:t>現実の金星大気</a:t>
            </a:r>
            <a:r>
              <a:rPr lang="ja-JP" altLang="en-US" sz="2000" b="1" dirty="0">
                <a:solidFill>
                  <a:srgbClr val="FF0000"/>
                </a:solidFill>
                <a:latin typeface="Times New Roman" panose="02020603050405020304" pitchFamily="18" charset="0"/>
                <a:cs typeface="Times New Roman" panose="02020603050405020304" pitchFamily="18" charset="0"/>
              </a:rPr>
              <a:t>に</a:t>
            </a:r>
            <a:r>
              <a:rPr lang="ja-JP" altLang="en-US" sz="2000" b="1" dirty="0" smtClean="0">
                <a:solidFill>
                  <a:srgbClr val="FF0000"/>
                </a:solidFill>
                <a:latin typeface="Times New Roman" panose="02020603050405020304" pitchFamily="18" charset="0"/>
                <a:cs typeface="Times New Roman" panose="02020603050405020304" pitchFamily="18" charset="0"/>
              </a:rPr>
              <a:t>かなり近い状態を</a:t>
            </a:r>
            <a:r>
              <a:rPr lang="en-US" altLang="ja-JP" sz="2000" b="1" dirty="0" smtClean="0">
                <a:solidFill>
                  <a:srgbClr val="FF0000"/>
                </a:solidFill>
                <a:latin typeface="Times New Roman" panose="02020603050405020304" pitchFamily="18" charset="0"/>
                <a:cs typeface="Times New Roman" panose="02020603050405020304" pitchFamily="18" charset="0"/>
              </a:rPr>
              <a:t>AFES-Venus</a:t>
            </a:r>
            <a:r>
              <a:rPr lang="ja-JP" altLang="en-US" sz="2000" b="1" dirty="0">
                <a:solidFill>
                  <a:srgbClr val="FF0000"/>
                </a:solidFill>
                <a:latin typeface="Times New Roman" panose="02020603050405020304" pitchFamily="18" charset="0"/>
                <a:cs typeface="Times New Roman" panose="02020603050405020304" pitchFamily="18" charset="0"/>
              </a:rPr>
              <a:t>で</a:t>
            </a:r>
            <a:r>
              <a:rPr lang="ja-JP" altLang="en-US" sz="2000" b="1" dirty="0" smtClean="0">
                <a:solidFill>
                  <a:srgbClr val="FF0000"/>
                </a:solidFill>
                <a:latin typeface="Times New Roman" panose="02020603050405020304" pitchFamily="18" charset="0"/>
                <a:cs typeface="Times New Roman" panose="02020603050405020304" pitchFamily="18" charset="0"/>
              </a:rPr>
              <a:t>再現可能になってきた。</a:t>
            </a:r>
            <a:endParaRPr lang="ja-JP" altLang="en-US" sz="2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74776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97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845950"/>
          </a:xfrm>
        </p:spPr>
        <p:txBody>
          <a:bodyPr/>
          <a:lstStyle/>
          <a:p>
            <a:r>
              <a:rPr kumimoji="1" lang="ja-JP" altLang="en-US" dirty="0" smtClean="0">
                <a:solidFill>
                  <a:schemeClr val="bg1"/>
                </a:solidFill>
              </a:rPr>
              <a:t>金星の気象を知るため</a:t>
            </a:r>
            <a:r>
              <a:rPr lang="ja-JP" altLang="en-US" dirty="0" smtClean="0">
                <a:solidFill>
                  <a:schemeClr val="bg1"/>
                </a:solidFill>
              </a:rPr>
              <a:t>に</a:t>
            </a:r>
            <a:endParaRPr kumimoji="1" lang="ja-JP" altLang="en-US" dirty="0">
              <a:solidFill>
                <a:schemeClr val="bg1"/>
              </a:solidFill>
            </a:endParaRPr>
          </a:p>
        </p:txBody>
      </p:sp>
      <p:pic>
        <p:nvPicPr>
          <p:cNvPr id="3" name="図 2"/>
          <p:cNvPicPr>
            <a:picLocks noChangeAspect="1"/>
          </p:cNvPicPr>
          <p:nvPr/>
        </p:nvPicPr>
        <p:blipFill>
          <a:blip r:embed="rId3"/>
          <a:srcRect b="4602"/>
          <a:stretch>
            <a:fillRect/>
          </a:stretch>
        </p:blipFill>
        <p:spPr>
          <a:xfrm>
            <a:off x="637291" y="1883752"/>
            <a:ext cx="4161265" cy="2122728"/>
          </a:xfrm>
          <a:prstGeom prst="rect">
            <a:avLst/>
          </a:prstGeom>
        </p:spPr>
      </p:pic>
      <p:sp>
        <p:nvSpPr>
          <p:cNvPr id="4" name="正方形/長方形 3"/>
          <p:cNvSpPr/>
          <p:nvPr/>
        </p:nvSpPr>
        <p:spPr>
          <a:xfrm>
            <a:off x="281597" y="4111067"/>
            <a:ext cx="4860626" cy="369332"/>
          </a:xfrm>
          <a:prstGeom prst="rect">
            <a:avLst/>
          </a:prstGeom>
        </p:spPr>
        <p:txBody>
          <a:bodyPr wrap="none">
            <a:spAutoFit/>
          </a:bodyPr>
          <a:lstStyle/>
          <a:p>
            <a:pPr defTabSz="457200"/>
            <a:r>
              <a:rPr lang="ja-JP" altLang="en-US" dirty="0" smtClean="0">
                <a:solidFill>
                  <a:prstClr val="white"/>
                </a:solidFill>
              </a:rPr>
              <a:t>「あかつき」の</a:t>
            </a:r>
            <a:r>
              <a:rPr lang="en-US" altLang="en-US" dirty="0" err="1" smtClean="0">
                <a:solidFill>
                  <a:prstClr val="white"/>
                </a:solidFill>
              </a:rPr>
              <a:t>大気観測装置</a:t>
            </a:r>
            <a:r>
              <a:rPr lang="ja-JP" altLang="en-US" dirty="0" smtClean="0">
                <a:solidFill>
                  <a:prstClr val="white"/>
                </a:solidFill>
              </a:rPr>
              <a:t>（</a:t>
            </a:r>
            <a:r>
              <a:rPr lang="en-US" altLang="ja-JP" dirty="0" smtClean="0">
                <a:solidFill>
                  <a:prstClr val="white"/>
                </a:solidFill>
              </a:rPr>
              <a:t>2016</a:t>
            </a:r>
            <a:r>
              <a:rPr lang="ja-JP" altLang="en-US" dirty="0" smtClean="0">
                <a:solidFill>
                  <a:prstClr val="white"/>
                </a:solidFill>
              </a:rPr>
              <a:t>年４月頃から）</a:t>
            </a:r>
            <a:endParaRPr lang="ja-JP" altLang="en-US" dirty="0">
              <a:solidFill>
                <a:prstClr val="white"/>
              </a:solidFill>
            </a:endParaRPr>
          </a:p>
        </p:txBody>
      </p:sp>
      <p:sp>
        <p:nvSpPr>
          <p:cNvPr id="6" name="正方形/長方形 5"/>
          <p:cNvSpPr/>
          <p:nvPr/>
        </p:nvSpPr>
        <p:spPr>
          <a:xfrm>
            <a:off x="5250328" y="3961657"/>
            <a:ext cx="3570144" cy="369332"/>
          </a:xfrm>
          <a:prstGeom prst="rect">
            <a:avLst/>
          </a:prstGeom>
        </p:spPr>
        <p:txBody>
          <a:bodyPr wrap="square">
            <a:spAutoFit/>
          </a:bodyPr>
          <a:lstStyle/>
          <a:p>
            <a:pPr algn="ctr" defTabSz="457200"/>
            <a:r>
              <a:rPr lang="ja-JP" altLang="en-US" dirty="0" smtClean="0">
                <a:solidFill>
                  <a:prstClr val="white"/>
                </a:solidFill>
              </a:rPr>
              <a:t>スーパー</a:t>
            </a:r>
            <a:r>
              <a:rPr lang="ja-JP" altLang="en-US" dirty="0">
                <a:solidFill>
                  <a:prstClr val="white"/>
                </a:solidFill>
              </a:rPr>
              <a:t>コンピュータ</a:t>
            </a:r>
            <a:r>
              <a:rPr lang="ja-JP" altLang="en-US" dirty="0" smtClean="0">
                <a:solidFill>
                  <a:prstClr val="white"/>
                </a:solidFill>
              </a:rPr>
              <a:t>（</a:t>
            </a:r>
            <a:r>
              <a:rPr lang="en-US" altLang="ja-JP" dirty="0" smtClean="0">
                <a:solidFill>
                  <a:prstClr val="white"/>
                </a:solidFill>
              </a:rPr>
              <a:t>ES3, </a:t>
            </a:r>
            <a:r>
              <a:rPr lang="ja-JP" altLang="en-US" dirty="0" smtClean="0">
                <a:solidFill>
                  <a:prstClr val="white"/>
                </a:solidFill>
              </a:rPr>
              <a:t>本研究）</a:t>
            </a:r>
            <a:endParaRPr lang="ja-JP" altLang="en-US" dirty="0">
              <a:solidFill>
                <a:prstClr val="white"/>
              </a:solidFill>
            </a:endParaRPr>
          </a:p>
        </p:txBody>
      </p:sp>
      <p:sp>
        <p:nvSpPr>
          <p:cNvPr id="11" name="正方形/長方形 10"/>
          <p:cNvSpPr/>
          <p:nvPr/>
        </p:nvSpPr>
        <p:spPr>
          <a:xfrm>
            <a:off x="2093877" y="1222894"/>
            <a:ext cx="902811" cy="523220"/>
          </a:xfrm>
          <a:prstGeom prst="rect">
            <a:avLst/>
          </a:prstGeom>
        </p:spPr>
        <p:txBody>
          <a:bodyPr wrap="none">
            <a:spAutoFit/>
          </a:bodyPr>
          <a:lstStyle/>
          <a:p>
            <a:pPr defTabSz="457200"/>
            <a:r>
              <a:rPr lang="ja-JP" altLang="en-US" sz="2800" dirty="0" smtClean="0">
                <a:solidFill>
                  <a:prstClr val="white"/>
                </a:solidFill>
              </a:rPr>
              <a:t>観測</a:t>
            </a:r>
            <a:endParaRPr lang="ja-JP" altLang="en-US" sz="2800" dirty="0">
              <a:solidFill>
                <a:prstClr val="white"/>
              </a:solidFill>
            </a:endParaRPr>
          </a:p>
        </p:txBody>
      </p:sp>
      <p:sp>
        <p:nvSpPr>
          <p:cNvPr id="12" name="正方形/長方形 11"/>
          <p:cNvSpPr/>
          <p:nvPr/>
        </p:nvSpPr>
        <p:spPr>
          <a:xfrm>
            <a:off x="6119395" y="1222894"/>
            <a:ext cx="1620957" cy="523220"/>
          </a:xfrm>
          <a:prstGeom prst="rect">
            <a:avLst/>
          </a:prstGeom>
        </p:spPr>
        <p:txBody>
          <a:bodyPr wrap="none">
            <a:spAutoFit/>
          </a:bodyPr>
          <a:lstStyle/>
          <a:p>
            <a:pPr defTabSz="457200"/>
            <a:r>
              <a:rPr lang="ja-JP" altLang="en-US" sz="2800" dirty="0" smtClean="0">
                <a:solidFill>
                  <a:prstClr val="white"/>
                </a:solidFill>
              </a:rPr>
              <a:t>数値</a:t>
            </a:r>
            <a:r>
              <a:rPr lang="ja-JP" altLang="en-US" sz="2800" dirty="0">
                <a:solidFill>
                  <a:prstClr val="white"/>
                </a:solidFill>
              </a:rPr>
              <a:t>計算</a:t>
            </a:r>
          </a:p>
        </p:txBody>
      </p:sp>
      <p:sp>
        <p:nvSpPr>
          <p:cNvPr id="15" name="円形吹き出し 14"/>
          <p:cNvSpPr/>
          <p:nvPr/>
        </p:nvSpPr>
        <p:spPr>
          <a:xfrm>
            <a:off x="463174" y="4945528"/>
            <a:ext cx="4123765" cy="1384575"/>
          </a:xfrm>
          <a:prstGeom prst="wedgeEllipseCallout">
            <a:avLst>
              <a:gd name="adj1" fmla="val 544"/>
              <a:gd name="adj2" fmla="val -73397"/>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16" name="正方形/長方形 15"/>
          <p:cNvSpPr/>
          <p:nvPr/>
        </p:nvSpPr>
        <p:spPr>
          <a:xfrm>
            <a:off x="971600" y="5174597"/>
            <a:ext cx="2985756" cy="923330"/>
          </a:xfrm>
          <a:prstGeom prst="rect">
            <a:avLst/>
          </a:prstGeom>
        </p:spPr>
        <p:txBody>
          <a:bodyPr wrap="square">
            <a:spAutoFit/>
          </a:bodyPr>
          <a:lstStyle/>
          <a:p>
            <a:pPr algn="ctr" defTabSz="457200"/>
            <a:r>
              <a:rPr lang="ja-JP" altLang="en-US" dirty="0" smtClean="0">
                <a:solidFill>
                  <a:prstClr val="white"/>
                </a:solidFill>
              </a:rPr>
              <a:t>・風速</a:t>
            </a:r>
            <a:r>
              <a:rPr lang="ja-JP" altLang="en-US" dirty="0">
                <a:solidFill>
                  <a:prstClr val="white"/>
                </a:solidFill>
              </a:rPr>
              <a:t>や</a:t>
            </a:r>
            <a:r>
              <a:rPr lang="ja-JP" altLang="en-US" dirty="0" smtClean="0">
                <a:solidFill>
                  <a:prstClr val="white"/>
                </a:solidFill>
              </a:rPr>
              <a:t>気温の計測</a:t>
            </a:r>
            <a:endParaRPr lang="en-US" altLang="ja-JP" dirty="0" smtClean="0">
              <a:solidFill>
                <a:prstClr val="white"/>
              </a:solidFill>
            </a:endParaRPr>
          </a:p>
          <a:p>
            <a:pPr algn="ctr" defTabSz="457200"/>
            <a:r>
              <a:rPr lang="ja-JP" altLang="en-US" dirty="0" smtClean="0">
                <a:solidFill>
                  <a:prstClr val="white"/>
                </a:solidFill>
              </a:rPr>
              <a:t>・雲や大気成分の分布</a:t>
            </a:r>
            <a:endParaRPr lang="en-US" altLang="ja-JP" dirty="0" smtClean="0">
              <a:solidFill>
                <a:prstClr val="white"/>
              </a:solidFill>
            </a:endParaRPr>
          </a:p>
          <a:p>
            <a:pPr algn="ctr" defTabSz="457200"/>
            <a:r>
              <a:rPr lang="ja-JP" altLang="en-US" dirty="0" smtClean="0">
                <a:solidFill>
                  <a:prstClr val="white"/>
                </a:solidFill>
              </a:rPr>
              <a:t>・雷の有無　など・・・</a:t>
            </a:r>
            <a:endParaRPr lang="ja-JP" altLang="en-US" dirty="0">
              <a:solidFill>
                <a:prstClr val="white"/>
              </a:solidFill>
            </a:endParaRPr>
          </a:p>
        </p:txBody>
      </p:sp>
      <p:pic>
        <p:nvPicPr>
          <p:cNvPr id="19" name="図 18"/>
          <p:cNvPicPr>
            <a:picLocks noChangeAspect="1"/>
          </p:cNvPicPr>
          <p:nvPr/>
        </p:nvPicPr>
        <p:blipFill>
          <a:blip r:embed="rId4"/>
          <a:srcRect r="20091"/>
          <a:stretch>
            <a:fillRect/>
          </a:stretch>
        </p:blipFill>
        <p:spPr>
          <a:xfrm>
            <a:off x="5300690" y="1830615"/>
            <a:ext cx="3343481" cy="2145983"/>
          </a:xfrm>
          <a:prstGeom prst="rect">
            <a:avLst/>
          </a:prstGeom>
        </p:spPr>
      </p:pic>
      <p:sp>
        <p:nvSpPr>
          <p:cNvPr id="20" name="円形吹き出し 19"/>
          <p:cNvSpPr/>
          <p:nvPr/>
        </p:nvSpPr>
        <p:spPr>
          <a:xfrm>
            <a:off x="4945021" y="4977340"/>
            <a:ext cx="4123765" cy="1384575"/>
          </a:xfrm>
          <a:prstGeom prst="wedgeEllipseCallout">
            <a:avLst>
              <a:gd name="adj1" fmla="val 544"/>
              <a:gd name="adj2" fmla="val -73397"/>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21" name="正方形/長方形 20"/>
          <p:cNvSpPr/>
          <p:nvPr/>
        </p:nvSpPr>
        <p:spPr>
          <a:xfrm>
            <a:off x="5408706" y="5301208"/>
            <a:ext cx="3278094" cy="646331"/>
          </a:xfrm>
          <a:prstGeom prst="rect">
            <a:avLst/>
          </a:prstGeom>
        </p:spPr>
        <p:txBody>
          <a:bodyPr wrap="square">
            <a:spAutoFit/>
          </a:bodyPr>
          <a:lstStyle/>
          <a:p>
            <a:pPr algn="ctr" defTabSz="457200"/>
            <a:r>
              <a:rPr lang="ja-JP" altLang="en-US" dirty="0" smtClean="0">
                <a:solidFill>
                  <a:prstClr val="white"/>
                </a:solidFill>
              </a:rPr>
              <a:t>観測された現象や構造の</a:t>
            </a:r>
            <a:endParaRPr lang="en-US" altLang="ja-JP" dirty="0" smtClean="0">
              <a:solidFill>
                <a:prstClr val="white"/>
              </a:solidFill>
            </a:endParaRPr>
          </a:p>
          <a:p>
            <a:pPr algn="ctr" defTabSz="457200"/>
            <a:r>
              <a:rPr lang="ja-JP" altLang="en-US" dirty="0" smtClean="0">
                <a:solidFill>
                  <a:prstClr val="white"/>
                </a:solidFill>
              </a:rPr>
              <a:t>生成・維持される理由を解明</a:t>
            </a:r>
            <a:endParaRPr lang="ja-JP" altLang="en-US" dirty="0">
              <a:solidFill>
                <a:prstClr val="white"/>
              </a:solidFill>
            </a:endParaRPr>
          </a:p>
        </p:txBody>
      </p:sp>
      <p:sp>
        <p:nvSpPr>
          <p:cNvPr id="22" name="正方形/長方形 21"/>
          <p:cNvSpPr/>
          <p:nvPr/>
        </p:nvSpPr>
        <p:spPr>
          <a:xfrm>
            <a:off x="5169138" y="4324840"/>
            <a:ext cx="3899648" cy="261610"/>
          </a:xfrm>
          <a:prstGeom prst="rect">
            <a:avLst/>
          </a:prstGeom>
        </p:spPr>
        <p:txBody>
          <a:bodyPr wrap="square">
            <a:spAutoFit/>
          </a:bodyPr>
          <a:lstStyle/>
          <a:p>
            <a:pPr defTabSz="457200"/>
            <a:r>
              <a:rPr lang="ja-JP" altLang="en-US" sz="1100" dirty="0" smtClean="0">
                <a:solidFill>
                  <a:prstClr val="white"/>
                </a:solidFill>
              </a:rPr>
              <a:t>（</a:t>
            </a:r>
            <a:r>
              <a:rPr lang="en-US" altLang="ja-JP" sz="1100" dirty="0" smtClean="0">
                <a:solidFill>
                  <a:prstClr val="white"/>
                </a:solidFill>
              </a:rPr>
              <a:t>https://www.jamstec.go.jp/j/kids/press_release/20101117/)</a:t>
            </a:r>
          </a:p>
        </p:txBody>
      </p:sp>
    </p:spTree>
    <p:extLst>
      <p:ext uri="{BB962C8B-B14F-4D97-AF65-F5344CB8AC3E}">
        <p14:creationId xmlns:p14="http://schemas.microsoft.com/office/powerpoint/2010/main" val="315628489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idx="1"/>
          </p:nvPr>
        </p:nvSpPr>
        <p:spPr>
          <a:xfrm>
            <a:off x="360040" y="1412776"/>
            <a:ext cx="8604448" cy="3816424"/>
          </a:xfrm>
        </p:spPr>
        <p:txBody>
          <a:bodyPr>
            <a:normAutofit/>
          </a:bodyPr>
          <a:lstStyle/>
          <a:p>
            <a:r>
              <a:rPr lang="ja-JP" altLang="en-US" sz="2800" b="1" dirty="0" smtClean="0">
                <a:solidFill>
                  <a:srgbClr val="FFFFFF"/>
                </a:solidFill>
                <a:effectLst>
                  <a:outerShdw blurRad="38100" dist="38100" dir="2700000" algn="tl">
                    <a:srgbClr val="000000">
                      <a:alpha val="43137"/>
                    </a:srgbClr>
                  </a:outerShdw>
                </a:effectLst>
                <a:latin typeface="Times New Roman" pitchFamily="18" charset="0"/>
                <a:ea typeface="ＭＳ Ｐゴシック" charset="-128"/>
              </a:rPr>
              <a:t>「あかつき」用のデータ同化システム</a:t>
            </a:r>
            <a:r>
              <a:rPr lang="ja-JP" altLang="en-US" sz="2800" b="1" dirty="0">
                <a:solidFill>
                  <a:srgbClr val="FFFFFF"/>
                </a:solidFill>
                <a:effectLst>
                  <a:outerShdw blurRad="38100" dist="38100" dir="2700000" algn="tl">
                    <a:srgbClr val="000000">
                      <a:alpha val="43137"/>
                    </a:srgbClr>
                  </a:outerShdw>
                </a:effectLst>
                <a:latin typeface="Times New Roman" pitchFamily="18" charset="0"/>
                <a:ea typeface="ＭＳ Ｐゴシック" charset="-128"/>
              </a:rPr>
              <a:t>の</a:t>
            </a:r>
            <a:r>
              <a:rPr lang="ja-JP" altLang="en-US" sz="2800" b="1" dirty="0" smtClean="0">
                <a:solidFill>
                  <a:srgbClr val="FFFFFF"/>
                </a:solidFill>
                <a:effectLst>
                  <a:outerShdw blurRad="38100" dist="38100" dir="2700000" algn="tl">
                    <a:srgbClr val="000000">
                      <a:alpha val="43137"/>
                    </a:srgbClr>
                  </a:outerShdw>
                </a:effectLst>
                <a:latin typeface="Times New Roman" pitchFamily="18" charset="0"/>
                <a:ea typeface="ＭＳ Ｐゴシック" charset="-128"/>
              </a:rPr>
              <a:t>開発</a:t>
            </a:r>
            <a:endParaRPr lang="en-US" altLang="ja-JP" sz="2800" dirty="0" smtClean="0">
              <a:solidFill>
                <a:srgbClr val="FFFFFF"/>
              </a:solidFill>
              <a:effectLst>
                <a:outerShdw blurRad="38100" dist="38100" dir="2700000" algn="tl">
                  <a:srgbClr val="000000">
                    <a:alpha val="43137"/>
                  </a:srgbClr>
                </a:outerShdw>
              </a:effectLst>
              <a:latin typeface="Times New Roman" pitchFamily="18" charset="0"/>
              <a:ea typeface="ＭＳ Ｐゴシック" charset="-128"/>
            </a:endParaRPr>
          </a:p>
          <a:p>
            <a:pPr marL="1257300" lvl="2" indent="-342900">
              <a:buSzPct val="85000"/>
              <a:buFont typeface="Wingdings" pitchFamily="2" charset="2"/>
              <a:buChar char="ü"/>
            </a:pPr>
            <a:r>
              <a:rPr lang="ja-JP" altLang="en-US" dirty="0">
                <a:solidFill>
                  <a:srgbClr val="FFFFFF"/>
                </a:solidFill>
                <a:effectLst>
                  <a:outerShdw blurRad="38100" dist="38100" dir="2700000" algn="tl">
                    <a:srgbClr val="000000">
                      <a:alpha val="43137"/>
                    </a:srgbClr>
                  </a:outerShdw>
                </a:effectLst>
                <a:latin typeface="Times New Roman" pitchFamily="18" charset="0"/>
                <a:ea typeface="ＭＳ Ｐゴシック" charset="-128"/>
              </a:rPr>
              <a:t>金星探査機「あかつき」：高頻度、多高度の気象観測 </a:t>
            </a:r>
            <a:r>
              <a:rPr lang="en-US" altLang="ja-JP" sz="2000" dirty="0">
                <a:solidFill>
                  <a:srgbClr val="FFFFFF"/>
                </a:solidFill>
                <a:effectLst>
                  <a:outerShdw blurRad="38100" dist="38100" dir="2700000" algn="tl">
                    <a:srgbClr val="000000">
                      <a:alpha val="43137"/>
                    </a:srgbClr>
                  </a:outerShdw>
                </a:effectLst>
                <a:latin typeface="Times New Roman" pitchFamily="18" charset="0"/>
                <a:ea typeface="ＭＳ Ｐゴシック" charset="-128"/>
              </a:rPr>
              <a:t>(</a:t>
            </a:r>
            <a:r>
              <a:rPr lang="en-GB" altLang="ja-JP" sz="2000" dirty="0">
                <a:solidFill>
                  <a:srgbClr val="FFFFFF"/>
                </a:solidFill>
                <a:effectLst>
                  <a:outerShdw blurRad="38100" dist="38100" dir="2700000" algn="tl">
                    <a:srgbClr val="000000">
                      <a:alpha val="43137"/>
                    </a:srgbClr>
                  </a:outerShdw>
                </a:effectLst>
                <a:latin typeface="Times New Roman" pitchFamily="18" charset="0"/>
                <a:ea typeface="ＭＳ Ｐゴシック" charset="-128"/>
              </a:rPr>
              <a:t>Nakamura et al., 2011, 2014…)</a:t>
            </a:r>
          </a:p>
        </p:txBody>
      </p:sp>
      <p:sp>
        <p:nvSpPr>
          <p:cNvPr id="9" name="Rectangle 3"/>
          <p:cNvSpPr txBox="1">
            <a:spLocks noChangeArrowheads="1"/>
          </p:cNvSpPr>
          <p:nvPr/>
        </p:nvSpPr>
        <p:spPr bwMode="auto">
          <a:xfrm>
            <a:off x="142875" y="188640"/>
            <a:ext cx="8777095" cy="7694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fontAlgn="base">
              <a:spcBef>
                <a:spcPct val="0"/>
              </a:spcBef>
              <a:spcAft>
                <a:spcPct val="0"/>
              </a:spcAft>
              <a:defRPr/>
            </a:pPr>
            <a:r>
              <a:rPr lang="en-US" altLang="ja-JP" sz="4400" b="1" kern="0" dirty="0" smtClean="0">
                <a:solidFill>
                  <a:srgbClr val="FFFF00"/>
                </a:solidFill>
                <a:effectLst>
                  <a:outerShdw blurRad="38100" dist="38100" dir="2700000" algn="tl">
                    <a:srgbClr val="000000"/>
                  </a:outerShdw>
                </a:effectLst>
                <a:latin typeface="Times New Roman" pitchFamily="18" charset="0"/>
                <a:cs typeface="Times New Roman" pitchFamily="18" charset="0"/>
              </a:rPr>
              <a:t>3.</a:t>
            </a:r>
            <a:r>
              <a:rPr lang="ja-JP" altLang="en-US" sz="4400" b="1" kern="0" dirty="0" smtClean="0">
                <a:solidFill>
                  <a:srgbClr val="FFFF00"/>
                </a:solidFill>
                <a:effectLst>
                  <a:outerShdw blurRad="38100" dist="38100" dir="2700000" algn="tl">
                    <a:srgbClr val="000000"/>
                  </a:outerShdw>
                </a:effectLst>
                <a:latin typeface="Times New Roman" pitchFamily="18" charset="0"/>
                <a:cs typeface="Times New Roman" pitchFamily="18" charset="0"/>
              </a:rPr>
              <a:t> </a:t>
            </a:r>
            <a:r>
              <a:rPr lang="ja-JP" altLang="en-US" sz="4400" b="1" kern="0" dirty="0">
                <a:solidFill>
                  <a:srgbClr val="FFFF00"/>
                </a:solidFill>
                <a:effectLst>
                  <a:outerShdw blurRad="38100" dist="38100" dir="2700000" algn="tl">
                    <a:srgbClr val="000000"/>
                  </a:outerShdw>
                </a:effectLst>
                <a:latin typeface="Times New Roman" pitchFamily="18" charset="0"/>
                <a:cs typeface="Times New Roman" pitchFamily="18" charset="0"/>
              </a:rPr>
              <a:t>金星</a:t>
            </a:r>
            <a:r>
              <a:rPr lang="ja-JP" altLang="en-US" sz="4400" b="1" kern="0" dirty="0" smtClean="0">
                <a:solidFill>
                  <a:srgbClr val="FFFF00"/>
                </a:solidFill>
                <a:effectLst>
                  <a:outerShdw blurRad="38100" dist="38100" dir="2700000" algn="tl">
                    <a:srgbClr val="000000"/>
                  </a:outerShdw>
                </a:effectLst>
                <a:latin typeface="Times New Roman" pitchFamily="18" charset="0"/>
                <a:cs typeface="Times New Roman" pitchFamily="18" charset="0"/>
              </a:rPr>
              <a:t>のデータ同化</a:t>
            </a:r>
            <a:endParaRPr lang="en-US" altLang="ja-JP" sz="2000" b="1" kern="0" dirty="0">
              <a:solidFill>
                <a:srgbClr val="FFFFFF"/>
              </a:solidFill>
              <a:effectLst>
                <a:outerShdw blurRad="38100" dist="38100" dir="2700000" algn="tl">
                  <a:srgbClr val="000000"/>
                </a:outerShdw>
              </a:effectLst>
              <a:latin typeface="Times New Roman" pitchFamily="18" charset="0"/>
              <a:cs typeface="Times New Roman" pitchFamily="18" charset="0"/>
            </a:endParaRPr>
          </a:p>
        </p:txBody>
      </p:sp>
      <p:pic>
        <p:nvPicPr>
          <p:cNvPr id="4" name="図 3"/>
          <p:cNvPicPr>
            <a:picLocks noChangeAspect="1"/>
          </p:cNvPicPr>
          <p:nvPr/>
        </p:nvPicPr>
        <p:blipFill>
          <a:blip r:embed="rId3"/>
          <a:stretch>
            <a:fillRect/>
          </a:stretch>
        </p:blipFill>
        <p:spPr>
          <a:xfrm>
            <a:off x="242153" y="2914719"/>
            <a:ext cx="3681775" cy="3754641"/>
          </a:xfrm>
          <a:prstGeom prst="rect">
            <a:avLst/>
          </a:prstGeom>
        </p:spPr>
      </p:pic>
      <p:pic>
        <p:nvPicPr>
          <p:cNvPr id="5" name="図 4"/>
          <p:cNvPicPr>
            <a:picLocks noChangeAspect="1"/>
          </p:cNvPicPr>
          <p:nvPr/>
        </p:nvPicPr>
        <p:blipFill>
          <a:blip r:embed="rId4"/>
          <a:stretch>
            <a:fillRect/>
          </a:stretch>
        </p:blipFill>
        <p:spPr>
          <a:xfrm>
            <a:off x="4048794" y="2914719"/>
            <a:ext cx="4987702" cy="3754641"/>
          </a:xfrm>
          <a:prstGeom prst="rect">
            <a:avLst/>
          </a:prstGeom>
        </p:spPr>
      </p:pic>
      <p:sp>
        <p:nvSpPr>
          <p:cNvPr id="2" name="正方形/長方形 1"/>
          <p:cNvSpPr/>
          <p:nvPr/>
        </p:nvSpPr>
        <p:spPr>
          <a:xfrm>
            <a:off x="5292080" y="332656"/>
            <a:ext cx="3768980" cy="369332"/>
          </a:xfrm>
          <a:prstGeom prst="rect">
            <a:avLst/>
          </a:prstGeom>
        </p:spPr>
        <p:txBody>
          <a:bodyPr wrap="none">
            <a:spAutoFit/>
          </a:bodyPr>
          <a:lstStyle/>
          <a:p>
            <a:pPr marL="342900" indent="-342900" fontAlgn="base">
              <a:spcBef>
                <a:spcPct val="0"/>
              </a:spcBef>
              <a:spcAft>
                <a:spcPct val="0"/>
              </a:spcAft>
              <a:defRPr/>
            </a:pPr>
            <a:r>
              <a:rPr lang="en-US" altLang="ja-JP" dirty="0">
                <a:solidFill>
                  <a:srgbClr val="FFFFFF"/>
                </a:solidFill>
                <a:effectLst>
                  <a:outerShdw blurRad="38100" dist="38100" dir="2700000" algn="tl">
                    <a:srgbClr val="000000">
                      <a:alpha val="43137"/>
                    </a:srgbClr>
                  </a:outerShdw>
                </a:effectLst>
                <a:latin typeface="Times New Roman" pitchFamily="18" charset="0"/>
              </a:rPr>
              <a:t>(VAFES; Venus </a:t>
            </a:r>
            <a:r>
              <a:rPr lang="en-US" altLang="ja-JP" dirty="0" smtClean="0">
                <a:solidFill>
                  <a:srgbClr val="FFFFFF"/>
                </a:solidFill>
                <a:effectLst>
                  <a:outerShdw blurRad="38100" dist="38100" dir="2700000" algn="tl">
                    <a:srgbClr val="000000">
                      <a:alpha val="43137"/>
                    </a:srgbClr>
                  </a:outerShdw>
                </a:effectLst>
                <a:latin typeface="Times New Roman" pitchFamily="18" charset="0"/>
              </a:rPr>
              <a:t>AFES = AFES-Venus)</a:t>
            </a:r>
            <a:endParaRPr lang="en-US" altLang="ja-JP" dirty="0">
              <a:solidFill>
                <a:srgbClr val="FFFFFF"/>
              </a:solidFill>
              <a:effectLst>
                <a:outerShdw blurRad="38100" dist="38100" dir="2700000" algn="tl">
                  <a:srgbClr val="000000">
                    <a:alpha val="43137"/>
                  </a:srgbClr>
                </a:outerShdw>
              </a:effectLst>
              <a:latin typeface="Times New Roman" pitchFamily="18" charset="0"/>
            </a:endParaRPr>
          </a:p>
        </p:txBody>
      </p:sp>
      <p:sp>
        <p:nvSpPr>
          <p:cNvPr id="3" name="正方形/長方形 2"/>
          <p:cNvSpPr/>
          <p:nvPr/>
        </p:nvSpPr>
        <p:spPr>
          <a:xfrm>
            <a:off x="2771800" y="852681"/>
            <a:ext cx="7092969" cy="400110"/>
          </a:xfrm>
          <a:prstGeom prst="rect">
            <a:avLst/>
          </a:prstGeom>
        </p:spPr>
        <p:txBody>
          <a:bodyPr wrap="square">
            <a:spAutoFit/>
          </a:bodyPr>
          <a:lstStyle/>
          <a:p>
            <a:pPr fontAlgn="base">
              <a:spcBef>
                <a:spcPct val="0"/>
              </a:spcBef>
              <a:spcAft>
                <a:spcPct val="0"/>
              </a:spcAft>
              <a:defRPr/>
            </a:pPr>
            <a:r>
              <a:rPr lang="en-US" altLang="ja-JP" sz="2000" b="1" kern="0" dirty="0">
                <a:solidFill>
                  <a:srgbClr val="FFFF00"/>
                </a:solidFill>
                <a:effectLst>
                  <a:outerShdw blurRad="38100" dist="38100" dir="2700000" algn="tl">
                    <a:srgbClr val="000000"/>
                  </a:outerShdw>
                </a:effectLst>
                <a:latin typeface="Times New Roman" pitchFamily="18" charset="0"/>
                <a:cs typeface="Times New Roman" pitchFamily="18" charset="0"/>
              </a:rPr>
              <a:t>VALEDAS</a:t>
            </a:r>
            <a:r>
              <a:rPr lang="en-US" altLang="ja-JP" sz="2000" b="1" kern="0" dirty="0">
                <a:solidFill>
                  <a:srgbClr val="FFFFFF"/>
                </a:solidFill>
                <a:effectLst>
                  <a:outerShdw blurRad="38100" dist="38100" dir="2700000" algn="tl">
                    <a:srgbClr val="000000"/>
                  </a:outerShdw>
                </a:effectLst>
                <a:latin typeface="Times New Roman" pitchFamily="18" charset="0"/>
                <a:cs typeface="Times New Roman" pitchFamily="18" charset="0"/>
              </a:rPr>
              <a:t> (VAFES-LETKF data assimilation system)</a:t>
            </a:r>
          </a:p>
        </p:txBody>
      </p:sp>
    </p:spTree>
    <p:extLst>
      <p:ext uri="{BB962C8B-B14F-4D97-AF65-F5344CB8AC3E}">
        <p14:creationId xmlns:p14="http://schemas.microsoft.com/office/powerpoint/2010/main" val="197464095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vvex-fig3b_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7910" y="1698051"/>
            <a:ext cx="3451860" cy="3451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hvex-fig3a_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515" y="1698051"/>
            <a:ext cx="4303395" cy="301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正方形/長方形 4"/>
          <p:cNvSpPr/>
          <p:nvPr/>
        </p:nvSpPr>
        <p:spPr>
          <a:xfrm>
            <a:off x="1024423" y="5096440"/>
            <a:ext cx="7207422" cy="830997"/>
          </a:xfrm>
          <a:prstGeom prst="rect">
            <a:avLst/>
          </a:prstGeom>
        </p:spPr>
        <p:txBody>
          <a:bodyPr wrap="none">
            <a:spAutoFit/>
          </a:bodyPr>
          <a:lstStyle/>
          <a:p>
            <a:pPr algn="ctr"/>
            <a:r>
              <a:rPr lang="ja-JP" altLang="en-US" sz="2400" dirty="0">
                <a:solidFill>
                  <a:prstClr val="black"/>
                </a:solidFill>
                <a:latin typeface="Times New Roman" panose="02020603050405020304" pitchFamily="18" charset="0"/>
                <a:cs typeface="Times New Roman" panose="02020603050405020304" pitchFamily="18" charset="0"/>
              </a:rPr>
              <a:t>温度場に熱潮汐波の水平構造、鉛直伝播</a:t>
            </a:r>
            <a:r>
              <a:rPr lang="en-US" altLang="ja-JP" sz="2400" dirty="0">
                <a:solidFill>
                  <a:prstClr val="black"/>
                </a:solidFill>
                <a:latin typeface="Times New Roman" panose="02020603050405020304" pitchFamily="18" charset="0"/>
                <a:cs typeface="Times New Roman" panose="02020603050405020304" pitchFamily="18" charset="0"/>
              </a:rPr>
              <a:t>(</a:t>
            </a:r>
            <a:r>
              <a:rPr lang="ja-JP" altLang="en-US" sz="2400" dirty="0">
                <a:solidFill>
                  <a:prstClr val="black"/>
                </a:solidFill>
                <a:latin typeface="Times New Roman" panose="02020603050405020304" pitchFamily="18" charset="0"/>
                <a:cs typeface="Times New Roman" panose="02020603050405020304" pitchFamily="18" charset="0"/>
              </a:rPr>
              <a:t>振幅小</a:t>
            </a:r>
            <a:r>
              <a:rPr lang="en-US" altLang="ja-JP" sz="2400" dirty="0">
                <a:solidFill>
                  <a:prstClr val="black"/>
                </a:solidFill>
                <a:latin typeface="Times New Roman" panose="02020603050405020304" pitchFamily="18" charset="0"/>
                <a:cs typeface="Times New Roman" panose="02020603050405020304" pitchFamily="18" charset="0"/>
              </a:rPr>
              <a:t>)</a:t>
            </a:r>
          </a:p>
          <a:p>
            <a:pPr algn="ctr"/>
            <a:r>
              <a:rPr lang="ja-JP" altLang="en-US" sz="2400" dirty="0">
                <a:solidFill>
                  <a:prstClr val="black"/>
                </a:solidFill>
                <a:latin typeface="Times New Roman" panose="02020603050405020304" pitchFamily="18" charset="0"/>
                <a:cs typeface="Times New Roman" panose="02020603050405020304" pitchFamily="18" charset="0"/>
              </a:rPr>
              <a:t>高度</a:t>
            </a:r>
            <a:r>
              <a:rPr lang="en-US" altLang="ja-JP" sz="2400" dirty="0">
                <a:solidFill>
                  <a:prstClr val="black"/>
                </a:solidFill>
                <a:latin typeface="Times New Roman" panose="02020603050405020304" pitchFamily="18" charset="0"/>
                <a:cs typeface="Times New Roman" panose="02020603050405020304" pitchFamily="18" charset="0"/>
              </a:rPr>
              <a:t>70km</a:t>
            </a:r>
            <a:r>
              <a:rPr lang="ja-JP" altLang="en-US" sz="2400" dirty="0">
                <a:solidFill>
                  <a:prstClr val="black"/>
                </a:solidFill>
                <a:latin typeface="Times New Roman" panose="02020603050405020304" pitchFamily="18" charset="0"/>
                <a:cs typeface="Times New Roman" panose="02020603050405020304" pitchFamily="18" charset="0"/>
              </a:rPr>
              <a:t>の昼面の風速場を</a:t>
            </a:r>
            <a:r>
              <a:rPr lang="en-US" altLang="ja-JP" sz="2400" dirty="0">
                <a:solidFill>
                  <a:prstClr val="black"/>
                </a:solidFill>
                <a:latin typeface="Times New Roman" panose="02020603050405020304" pitchFamily="18" charset="0"/>
                <a:cs typeface="Times New Roman" panose="02020603050405020304" pitchFamily="18" charset="0"/>
              </a:rPr>
              <a:t>1</a:t>
            </a:r>
            <a:r>
              <a:rPr lang="ja-JP" altLang="en-US" sz="2400" dirty="0">
                <a:solidFill>
                  <a:prstClr val="black"/>
                </a:solidFill>
                <a:latin typeface="Times New Roman" panose="02020603050405020304" pitchFamily="18" charset="0"/>
                <a:cs typeface="Times New Roman" panose="02020603050405020304" pitchFamily="18" charset="0"/>
              </a:rPr>
              <a:t>日</a:t>
            </a:r>
            <a:r>
              <a:rPr lang="en-US" altLang="ja-JP" sz="2400" dirty="0">
                <a:solidFill>
                  <a:prstClr val="black"/>
                </a:solidFill>
                <a:latin typeface="Times New Roman" panose="02020603050405020304" pitchFamily="18" charset="0"/>
                <a:cs typeface="Times New Roman" panose="02020603050405020304" pitchFamily="18" charset="0"/>
              </a:rPr>
              <a:t>1</a:t>
            </a:r>
            <a:r>
              <a:rPr lang="ja-JP" altLang="en-US" sz="2400" dirty="0">
                <a:solidFill>
                  <a:prstClr val="black"/>
                </a:solidFill>
                <a:latin typeface="Times New Roman" panose="02020603050405020304" pitchFamily="18" charset="0"/>
                <a:cs typeface="Times New Roman" panose="02020603050405020304" pitchFamily="18" charset="0"/>
              </a:rPr>
              <a:t>回のみ同化した結果</a:t>
            </a:r>
            <a:endParaRPr lang="en-US" altLang="ja-JP" sz="2400" dirty="0">
              <a:solidFill>
                <a:prstClr val="black"/>
              </a:solidFill>
              <a:latin typeface="Times New Roman" panose="02020603050405020304" pitchFamily="18" charset="0"/>
              <a:cs typeface="Times New Roman" panose="02020603050405020304" pitchFamily="18" charset="0"/>
            </a:endParaRPr>
          </a:p>
        </p:txBody>
      </p:sp>
      <p:sp>
        <p:nvSpPr>
          <p:cNvPr id="7" name="タイトル 1"/>
          <p:cNvSpPr txBox="1">
            <a:spLocks/>
          </p:cNvSpPr>
          <p:nvPr/>
        </p:nvSpPr>
        <p:spPr>
          <a:xfrm>
            <a:off x="251520" y="692696"/>
            <a:ext cx="860679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marL="257175" indent="-257175" algn="ctr" fontAlgn="base">
              <a:spcBef>
                <a:spcPct val="20000"/>
              </a:spcBef>
              <a:spcAft>
                <a:spcPct val="0"/>
              </a:spcAft>
              <a:buSzPct val="85000"/>
              <a:buFontTx/>
              <a:buBlip>
                <a:blip r:embed="rId4"/>
              </a:buBlip>
            </a:pPr>
            <a:r>
              <a:rPr lang="en-US" altLang="ja-JP" sz="2800" b="1" dirty="0" smtClean="0">
                <a:solidFill>
                  <a:prstClr val="black"/>
                </a:solidFill>
                <a:latin typeface="Times New Roman" panose="02020603050405020304" pitchFamily="18" charset="0"/>
                <a:cs typeface="Times New Roman" panose="02020603050405020304" pitchFamily="18" charset="0"/>
              </a:rPr>
              <a:t>Case </a:t>
            </a:r>
            <a:r>
              <a:rPr lang="en-US" altLang="ja-JP" sz="2800" b="1" dirty="0" err="1">
                <a:solidFill>
                  <a:prstClr val="black"/>
                </a:solidFill>
                <a:latin typeface="Times New Roman" panose="02020603050405020304" pitchFamily="18" charset="0"/>
                <a:cs typeface="Times New Roman" panose="02020603050405020304" pitchFamily="18" charset="0"/>
              </a:rPr>
              <a:t>Vmc</a:t>
            </a:r>
            <a:r>
              <a:rPr lang="ja-JP" altLang="en-US" sz="2800" b="1" dirty="0">
                <a:solidFill>
                  <a:prstClr val="black"/>
                </a:solidFill>
                <a:latin typeface="Times New Roman" panose="02020603050405020304" pitchFamily="18" charset="0"/>
                <a:cs typeface="Times New Roman" panose="02020603050405020304" pitchFamily="18" charset="0"/>
              </a:rPr>
              <a:t>の水平、鉛直構造</a:t>
            </a:r>
            <a:endParaRPr lang="ja-JP" altLang="en-US" sz="20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357430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rotWithShape="1">
          <a:blip r:embed="rId3"/>
          <a:srcRect b="2411"/>
          <a:stretch/>
        </p:blipFill>
        <p:spPr>
          <a:xfrm>
            <a:off x="142875" y="984671"/>
            <a:ext cx="6373340" cy="5828705"/>
          </a:xfrm>
          <a:prstGeom prst="rect">
            <a:avLst/>
          </a:prstGeom>
        </p:spPr>
      </p:pic>
      <p:sp>
        <p:nvSpPr>
          <p:cNvPr id="10" name="タイトル 2"/>
          <p:cNvSpPr txBox="1">
            <a:spLocks/>
          </p:cNvSpPr>
          <p:nvPr/>
        </p:nvSpPr>
        <p:spPr bwMode="auto">
          <a:xfrm>
            <a:off x="179512" y="77721"/>
            <a:ext cx="8821613" cy="830997"/>
          </a:xfrm>
          <a:prstGeom prst="rect">
            <a:avLst/>
          </a:prstGeom>
          <a:solidFill>
            <a:srgbClr val="0070C0"/>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Black" pitchFamily="34" charset="0"/>
                <a:ea typeface="ＭＳ Ｐゴシック" charset="-128"/>
              </a:defRPr>
            </a:lvl2pPr>
            <a:lvl3pPr algn="ctr" rtl="0" fontAlgn="base">
              <a:spcBef>
                <a:spcPct val="0"/>
              </a:spcBef>
              <a:spcAft>
                <a:spcPct val="0"/>
              </a:spcAft>
              <a:defRPr kumimoji="1" sz="4400">
                <a:solidFill>
                  <a:schemeClr val="tx2"/>
                </a:solidFill>
                <a:latin typeface="Arial Black" pitchFamily="34" charset="0"/>
                <a:ea typeface="ＭＳ Ｐゴシック" charset="-128"/>
              </a:defRPr>
            </a:lvl3pPr>
            <a:lvl4pPr algn="ctr" rtl="0" fontAlgn="base">
              <a:spcBef>
                <a:spcPct val="0"/>
              </a:spcBef>
              <a:spcAft>
                <a:spcPct val="0"/>
              </a:spcAft>
              <a:defRPr kumimoji="1" sz="4400">
                <a:solidFill>
                  <a:schemeClr val="tx2"/>
                </a:solidFill>
                <a:latin typeface="Arial Black" pitchFamily="34" charset="0"/>
                <a:ea typeface="ＭＳ Ｐゴシック" charset="-128"/>
              </a:defRPr>
            </a:lvl4pPr>
            <a:lvl5pPr algn="ctr" rtl="0" fontAlgn="base">
              <a:spcBef>
                <a:spcPct val="0"/>
              </a:spcBef>
              <a:spcAft>
                <a:spcPct val="0"/>
              </a:spcAft>
              <a:defRPr kumimoji="1" sz="4400">
                <a:solidFill>
                  <a:schemeClr val="tx2"/>
                </a:solidFill>
                <a:latin typeface="Arial Black" pitchFamily="34" charset="0"/>
                <a:ea typeface="ＭＳ Ｐゴシック" charset="-128"/>
              </a:defRPr>
            </a:lvl5pPr>
            <a:lvl6pPr marL="457200" algn="ctr" rtl="0" fontAlgn="base">
              <a:spcBef>
                <a:spcPct val="0"/>
              </a:spcBef>
              <a:spcAft>
                <a:spcPct val="0"/>
              </a:spcAft>
              <a:defRPr kumimoji="1" sz="4400">
                <a:solidFill>
                  <a:schemeClr val="tx2"/>
                </a:solidFill>
                <a:latin typeface="Arial Black" pitchFamily="34" charset="0"/>
                <a:ea typeface="ＭＳ Ｐゴシック" charset="-128"/>
              </a:defRPr>
            </a:lvl6pPr>
            <a:lvl7pPr marL="914400" algn="ctr" rtl="0" fontAlgn="base">
              <a:spcBef>
                <a:spcPct val="0"/>
              </a:spcBef>
              <a:spcAft>
                <a:spcPct val="0"/>
              </a:spcAft>
              <a:defRPr kumimoji="1" sz="4400">
                <a:solidFill>
                  <a:schemeClr val="tx2"/>
                </a:solidFill>
                <a:latin typeface="Arial Black" pitchFamily="34" charset="0"/>
                <a:ea typeface="ＭＳ Ｐゴシック" charset="-128"/>
              </a:defRPr>
            </a:lvl7pPr>
            <a:lvl8pPr marL="1371600" algn="ctr" rtl="0" fontAlgn="base">
              <a:spcBef>
                <a:spcPct val="0"/>
              </a:spcBef>
              <a:spcAft>
                <a:spcPct val="0"/>
              </a:spcAft>
              <a:defRPr kumimoji="1" sz="4400">
                <a:solidFill>
                  <a:schemeClr val="tx2"/>
                </a:solidFill>
                <a:latin typeface="Arial Black" pitchFamily="34" charset="0"/>
                <a:ea typeface="ＭＳ Ｐゴシック" charset="-128"/>
              </a:defRPr>
            </a:lvl8pPr>
            <a:lvl9pPr marL="1828800" algn="ctr" rtl="0" fontAlgn="base">
              <a:spcBef>
                <a:spcPct val="0"/>
              </a:spcBef>
              <a:spcAft>
                <a:spcPct val="0"/>
              </a:spcAft>
              <a:defRPr kumimoji="1" sz="4400">
                <a:solidFill>
                  <a:schemeClr val="tx2"/>
                </a:solidFill>
                <a:latin typeface="Arial Black" pitchFamily="34" charset="0"/>
                <a:ea typeface="ＭＳ Ｐゴシック" charset="-128"/>
              </a:defRPr>
            </a:lvl9pPr>
          </a:lstStyle>
          <a:p>
            <a:pPr algn="l" eaLnBrk="0" hangingPunct="0"/>
            <a:r>
              <a:rPr kumimoji="0" lang="en-US" altLang="ja-JP" sz="1600" u="sng" dirty="0" smtClean="0">
                <a:solidFill>
                  <a:srgbClr val="FFFFFF"/>
                </a:solidFill>
                <a:latin typeface="Times New Roman" panose="02020603050405020304" pitchFamily="18" charset="0"/>
                <a:ea typeface="ＭＳ Ｐ明朝" panose="02020600040205080304" pitchFamily="18" charset="-128"/>
                <a:cs typeface="Times New Roman" panose="02020603050405020304" pitchFamily="18" charset="0"/>
              </a:rPr>
              <a:t>Sugimoto, N.</a:t>
            </a:r>
            <a:r>
              <a:rPr kumimoji="0" lang="en-US" altLang="ja-JP" sz="1600" dirty="0" smtClean="0">
                <a:solidFill>
                  <a:srgbClr val="FFFFFF"/>
                </a:solidFill>
                <a:latin typeface="Times New Roman" panose="02020603050405020304" pitchFamily="18" charset="0"/>
                <a:ea typeface="ＭＳ Ｐ明朝" panose="02020600040205080304" pitchFamily="18" charset="-128"/>
                <a:cs typeface="Times New Roman" panose="02020603050405020304" pitchFamily="18" charset="0"/>
              </a:rPr>
              <a:t>, A. </a:t>
            </a:r>
            <a:r>
              <a:rPr kumimoji="0" lang="en-US" altLang="ja-JP" sz="1600" dirty="0">
                <a:solidFill>
                  <a:srgbClr val="FFFFFF"/>
                </a:solidFill>
                <a:latin typeface="Times New Roman" panose="02020603050405020304" pitchFamily="18" charset="0"/>
                <a:ea typeface="ＭＳ Ｐ明朝" panose="02020600040205080304" pitchFamily="18" charset="-128"/>
                <a:cs typeface="Times New Roman" panose="02020603050405020304" pitchFamily="18" charset="0"/>
              </a:rPr>
              <a:t>Yamazaki, </a:t>
            </a:r>
            <a:r>
              <a:rPr kumimoji="0" lang="en-US" altLang="ja-JP" sz="1600" dirty="0" smtClean="0">
                <a:solidFill>
                  <a:srgbClr val="FFFFFF"/>
                </a:solidFill>
                <a:latin typeface="Times New Roman" panose="02020603050405020304" pitchFamily="18" charset="0"/>
                <a:ea typeface="ＭＳ Ｐ明朝" panose="02020600040205080304" pitchFamily="18" charset="-128"/>
                <a:cs typeface="Times New Roman" panose="02020603050405020304" pitchFamily="18" charset="0"/>
              </a:rPr>
              <a:t>T. </a:t>
            </a:r>
            <a:r>
              <a:rPr kumimoji="0" lang="en-US" altLang="ja-JP" sz="1600" dirty="0" err="1">
                <a:solidFill>
                  <a:srgbClr val="FFFFFF"/>
                </a:solidFill>
                <a:latin typeface="Times New Roman" panose="02020603050405020304" pitchFamily="18" charset="0"/>
                <a:ea typeface="ＭＳ Ｐ明朝" panose="02020600040205080304" pitchFamily="18" charset="-128"/>
                <a:cs typeface="Times New Roman" panose="02020603050405020304" pitchFamily="18" charset="0"/>
              </a:rPr>
              <a:t>Kouyama</a:t>
            </a:r>
            <a:r>
              <a:rPr kumimoji="0" lang="en-US" altLang="ja-JP" sz="1600" dirty="0">
                <a:solidFill>
                  <a:srgbClr val="FFFFFF"/>
                </a:solidFill>
                <a:latin typeface="Times New Roman" panose="02020603050405020304" pitchFamily="18" charset="0"/>
                <a:ea typeface="ＭＳ Ｐ明朝" panose="02020600040205080304" pitchFamily="18" charset="-128"/>
                <a:cs typeface="Times New Roman" panose="02020603050405020304" pitchFamily="18" charset="0"/>
              </a:rPr>
              <a:t>, </a:t>
            </a:r>
            <a:r>
              <a:rPr kumimoji="0" lang="en-US" altLang="ja-JP" sz="1600" dirty="0" smtClean="0">
                <a:solidFill>
                  <a:srgbClr val="FFFFFF"/>
                </a:solidFill>
                <a:latin typeface="Times New Roman" panose="02020603050405020304" pitchFamily="18" charset="0"/>
                <a:ea typeface="Times" panose="02020603050405020304" pitchFamily="18" charset="0"/>
                <a:cs typeface="Times New Roman" panose="02020603050405020304" pitchFamily="18" charset="0"/>
              </a:rPr>
              <a:t>H. </a:t>
            </a:r>
            <a:r>
              <a:rPr kumimoji="0" lang="en-US" altLang="ja-JP" sz="1600" dirty="0" err="1">
                <a:solidFill>
                  <a:srgbClr val="FFFFFF"/>
                </a:solidFill>
                <a:latin typeface="Times New Roman" panose="02020603050405020304" pitchFamily="18" charset="0"/>
                <a:ea typeface="Times" panose="02020603050405020304" pitchFamily="18" charset="0"/>
                <a:cs typeface="Times New Roman" panose="02020603050405020304" pitchFamily="18" charset="0"/>
              </a:rPr>
              <a:t>Kashimura</a:t>
            </a:r>
            <a:r>
              <a:rPr kumimoji="0" lang="en-US" altLang="ja-JP" sz="1600" dirty="0">
                <a:solidFill>
                  <a:srgbClr val="FFFFFF"/>
                </a:solidFill>
                <a:latin typeface="Times New Roman" panose="02020603050405020304" pitchFamily="18" charset="0"/>
                <a:ea typeface="ＭＳ Ｐ明朝" panose="02020600040205080304" pitchFamily="18" charset="-128"/>
                <a:cs typeface="Times New Roman" panose="02020603050405020304" pitchFamily="18" charset="0"/>
              </a:rPr>
              <a:t>, </a:t>
            </a:r>
            <a:r>
              <a:rPr kumimoji="0" lang="en-US" altLang="ja-JP" sz="1600" dirty="0" smtClean="0">
                <a:solidFill>
                  <a:srgbClr val="FFFFFF"/>
                </a:solidFill>
                <a:latin typeface="Times New Roman" panose="02020603050405020304" pitchFamily="18" charset="0"/>
                <a:ea typeface="ＭＳ Ｐ明朝" panose="02020600040205080304" pitchFamily="18" charset="-128"/>
                <a:cs typeface="Times New Roman" panose="02020603050405020304" pitchFamily="18" charset="0"/>
              </a:rPr>
              <a:t>T. </a:t>
            </a:r>
            <a:r>
              <a:rPr kumimoji="0" lang="en-US" altLang="ja-JP" sz="1600" dirty="0" err="1">
                <a:solidFill>
                  <a:srgbClr val="FFFFFF"/>
                </a:solidFill>
                <a:latin typeface="Times New Roman" panose="02020603050405020304" pitchFamily="18" charset="0"/>
                <a:ea typeface="ＭＳ Ｐ明朝" panose="02020600040205080304" pitchFamily="18" charset="-128"/>
                <a:cs typeface="Times New Roman" panose="02020603050405020304" pitchFamily="18" charset="0"/>
              </a:rPr>
              <a:t>Enomoto</a:t>
            </a:r>
            <a:r>
              <a:rPr kumimoji="0" lang="en-US" altLang="ja-JP" sz="1600" dirty="0">
                <a:solidFill>
                  <a:srgbClr val="FFFFFF"/>
                </a:solidFill>
                <a:latin typeface="Times New Roman" panose="02020603050405020304" pitchFamily="18" charset="0"/>
                <a:ea typeface="ＭＳ Ｐ明朝" panose="02020600040205080304" pitchFamily="18" charset="-128"/>
                <a:cs typeface="Times New Roman" panose="02020603050405020304" pitchFamily="18" charset="0"/>
              </a:rPr>
              <a:t>, and </a:t>
            </a:r>
            <a:r>
              <a:rPr kumimoji="0" lang="en-US" altLang="ja-JP" sz="1600" dirty="0" smtClean="0">
                <a:solidFill>
                  <a:srgbClr val="FFFFFF"/>
                </a:solidFill>
                <a:latin typeface="Times New Roman" panose="02020603050405020304" pitchFamily="18" charset="0"/>
                <a:ea typeface="ＭＳ Ｐ明朝" panose="02020600040205080304" pitchFamily="18" charset="-128"/>
                <a:cs typeface="Times New Roman" panose="02020603050405020304" pitchFamily="18" charset="0"/>
              </a:rPr>
              <a:t>M. </a:t>
            </a:r>
            <a:r>
              <a:rPr kumimoji="0" lang="en-US" altLang="ja-JP" sz="1600" dirty="0">
                <a:solidFill>
                  <a:srgbClr val="FFFFFF"/>
                </a:solidFill>
                <a:latin typeface="Times New Roman" panose="02020603050405020304" pitchFamily="18" charset="0"/>
                <a:ea typeface="ＭＳ Ｐ明朝" panose="02020600040205080304" pitchFamily="18" charset="-128"/>
                <a:cs typeface="Times New Roman" panose="02020603050405020304" pitchFamily="18" charset="0"/>
              </a:rPr>
              <a:t>Takagi, </a:t>
            </a:r>
            <a:endParaRPr kumimoji="0" lang="en-US" altLang="ja-JP" sz="1600" dirty="0">
              <a:solidFill>
                <a:srgbClr val="FFFFFF"/>
              </a:solidFill>
            </a:endParaRPr>
          </a:p>
          <a:p>
            <a:pPr algn="l" eaLnBrk="0" hangingPunct="0"/>
            <a:r>
              <a:rPr kumimoji="0" lang="en-US" altLang="ja-JP" sz="1600" b="1" dirty="0" smtClean="0">
                <a:solidFill>
                  <a:srgbClr val="FFFFFF"/>
                </a:solidFill>
                <a:latin typeface="Times New Roman" panose="02020603050405020304" pitchFamily="18" charset="0"/>
                <a:ea typeface="ＭＳ Ｐ明朝" panose="02020600040205080304" pitchFamily="18" charset="-128"/>
                <a:cs typeface="Times New Roman" panose="02020603050405020304" pitchFamily="18" charset="0"/>
              </a:rPr>
              <a:t>Development </a:t>
            </a:r>
            <a:r>
              <a:rPr kumimoji="0" lang="en-US" altLang="ja-JP" sz="1600" b="1" dirty="0">
                <a:solidFill>
                  <a:srgbClr val="FFFFFF"/>
                </a:solidFill>
                <a:latin typeface="Times New Roman" panose="02020603050405020304" pitchFamily="18" charset="0"/>
                <a:ea typeface="ＭＳ Ｐ明朝" panose="02020600040205080304" pitchFamily="18" charset="-128"/>
                <a:cs typeface="Times New Roman" panose="02020603050405020304" pitchFamily="18" charset="0"/>
              </a:rPr>
              <a:t>of an ensemble </a:t>
            </a:r>
            <a:r>
              <a:rPr kumimoji="0" lang="en-US" altLang="ja-JP" sz="1600" b="1" dirty="0" err="1">
                <a:solidFill>
                  <a:srgbClr val="FFFFFF"/>
                </a:solidFill>
                <a:latin typeface="Times New Roman" panose="02020603050405020304" pitchFamily="18" charset="0"/>
                <a:ea typeface="ＭＳ Ｐ明朝" panose="02020600040205080304" pitchFamily="18" charset="-128"/>
                <a:cs typeface="Times New Roman" panose="02020603050405020304" pitchFamily="18" charset="0"/>
              </a:rPr>
              <a:t>Kalman</a:t>
            </a:r>
            <a:r>
              <a:rPr kumimoji="0" lang="en-US" altLang="ja-JP" sz="1600" b="1" dirty="0">
                <a:solidFill>
                  <a:srgbClr val="FFFFFF"/>
                </a:solidFill>
                <a:latin typeface="Times New Roman" panose="02020603050405020304" pitchFamily="18" charset="0"/>
                <a:ea typeface="ＭＳ Ｐ明朝" panose="02020600040205080304" pitchFamily="18" charset="-128"/>
                <a:cs typeface="Times New Roman" panose="02020603050405020304" pitchFamily="18" charset="0"/>
              </a:rPr>
              <a:t> filter data assimilation system for the Venusian atmosphere, </a:t>
            </a:r>
            <a:r>
              <a:rPr kumimoji="0" lang="en-US" altLang="ja-JP" sz="1600" i="1" dirty="0" smtClean="0">
                <a:solidFill>
                  <a:srgbClr val="FFFFFF"/>
                </a:solidFill>
                <a:latin typeface="Times New Roman" panose="02020603050405020304" pitchFamily="18" charset="0"/>
                <a:cs typeface="Times New Roman" panose="02020603050405020304" pitchFamily="18" charset="0"/>
              </a:rPr>
              <a:t>Scientific </a:t>
            </a:r>
            <a:r>
              <a:rPr kumimoji="0" lang="en-US" altLang="ja-JP" sz="1600" i="1" dirty="0">
                <a:solidFill>
                  <a:srgbClr val="FFFFFF"/>
                </a:solidFill>
                <a:latin typeface="Times New Roman" panose="02020603050405020304" pitchFamily="18" charset="0"/>
                <a:cs typeface="Times New Roman" panose="02020603050405020304" pitchFamily="18" charset="0"/>
              </a:rPr>
              <a:t>Reports</a:t>
            </a:r>
            <a:r>
              <a:rPr kumimoji="0" lang="en-US" altLang="ja-JP" sz="1600" dirty="0">
                <a:solidFill>
                  <a:srgbClr val="FFFFFF"/>
                </a:solidFill>
                <a:latin typeface="Times New Roman" panose="02020603050405020304" pitchFamily="18" charset="0"/>
                <a:cs typeface="Times New Roman" panose="02020603050405020304" pitchFamily="18" charset="0"/>
              </a:rPr>
              <a:t>, Vol. 7, (2017), 9321, 9pp.</a:t>
            </a:r>
            <a:r>
              <a:rPr kumimoji="0" lang="en-US" altLang="ja-JP" sz="1600" dirty="0">
                <a:solidFill>
                  <a:srgbClr val="FFFFFF"/>
                </a:solidFill>
              </a:rPr>
              <a:t> </a:t>
            </a:r>
            <a:endParaRPr kumimoji="0" lang="ja-JP" altLang="en-US" sz="1600" dirty="0">
              <a:solidFill>
                <a:srgbClr val="FFFFFF"/>
              </a:solidFill>
              <a:latin typeface="Arial" panose="020B0604020202020204" pitchFamily="34" charset="0"/>
            </a:endParaRPr>
          </a:p>
        </p:txBody>
      </p:sp>
      <p:sp>
        <p:nvSpPr>
          <p:cNvPr id="12" name="Rectangle 16"/>
          <p:cNvSpPr>
            <a:spLocks noChangeArrowheads="1"/>
          </p:cNvSpPr>
          <p:nvPr/>
        </p:nvSpPr>
        <p:spPr bwMode="auto">
          <a:xfrm>
            <a:off x="251520" y="2123564"/>
            <a:ext cx="2781531" cy="369332"/>
          </a:xfrm>
          <a:prstGeom prst="rect">
            <a:avLst/>
          </a:prstGeom>
          <a:solidFill>
            <a:schemeClr val="tx1"/>
          </a:solidFill>
          <a:ln w="19050">
            <a:solidFill>
              <a:srgbClr val="FF0000"/>
            </a:solidFill>
            <a:miter lim="800000"/>
            <a:headEnd/>
            <a:tailEnd/>
          </a:ln>
        </p:spPr>
        <p:txBody>
          <a:bodyPr wrap="none">
            <a:spAutoFit/>
          </a:bodyPr>
          <a:lstStyle/>
          <a:p>
            <a:pPr fontAlgn="base">
              <a:spcBef>
                <a:spcPct val="50000"/>
              </a:spcBef>
              <a:spcAft>
                <a:spcPct val="0"/>
              </a:spcAft>
              <a:buSzPct val="85000"/>
            </a:pPr>
            <a:r>
              <a:rPr lang="en-US" altLang="ja-JP" b="1" dirty="0" smtClean="0">
                <a:solidFill>
                  <a:srgbClr val="FF0000"/>
                </a:solidFill>
                <a:latin typeface="Times New Roman" pitchFamily="18" charset="0"/>
              </a:rPr>
              <a:t>2017/08/22</a:t>
            </a:r>
            <a:r>
              <a:rPr lang="ja-JP" altLang="en-US" b="1" dirty="0">
                <a:solidFill>
                  <a:srgbClr val="FF0000"/>
                </a:solidFill>
                <a:latin typeface="Times New Roman" pitchFamily="18" charset="0"/>
              </a:rPr>
              <a:t>　</a:t>
            </a:r>
            <a:r>
              <a:rPr lang="ja-JP" altLang="en-US" b="1" dirty="0" smtClean="0">
                <a:solidFill>
                  <a:srgbClr val="FF0000"/>
                </a:solidFill>
                <a:latin typeface="Times New Roman" pitchFamily="18" charset="0"/>
              </a:rPr>
              <a:t>プレスリリース</a:t>
            </a:r>
            <a:endParaRPr lang="en-US" altLang="ja-JP" b="1" dirty="0">
              <a:solidFill>
                <a:srgbClr val="FF0000"/>
              </a:solidFill>
              <a:latin typeface="Times New Roman" pitchFamily="18" charset="0"/>
            </a:endParaRPr>
          </a:p>
        </p:txBody>
      </p:sp>
      <p:pic>
        <p:nvPicPr>
          <p:cNvPr id="9" name="図 8"/>
          <p:cNvPicPr>
            <a:picLocks noChangeAspect="1"/>
          </p:cNvPicPr>
          <p:nvPr/>
        </p:nvPicPr>
        <p:blipFill rotWithShape="1">
          <a:blip r:embed="rId4"/>
          <a:srcRect t="-16928" b="-19869"/>
          <a:stretch/>
        </p:blipFill>
        <p:spPr>
          <a:xfrm>
            <a:off x="6548354" y="980728"/>
            <a:ext cx="2544707" cy="3096344"/>
          </a:xfrm>
          <a:prstGeom prst="rect">
            <a:avLst/>
          </a:prstGeom>
          <a:solidFill>
            <a:schemeClr val="tx1"/>
          </a:solidFill>
        </p:spPr>
      </p:pic>
      <p:sp>
        <p:nvSpPr>
          <p:cNvPr id="13" name="テキスト ボックス 12"/>
          <p:cNvSpPr txBox="1"/>
          <p:nvPr/>
        </p:nvSpPr>
        <p:spPr>
          <a:xfrm>
            <a:off x="6953162" y="1052736"/>
            <a:ext cx="1579278" cy="369332"/>
          </a:xfrm>
          <a:prstGeom prst="rect">
            <a:avLst/>
          </a:prstGeom>
          <a:noFill/>
        </p:spPr>
        <p:txBody>
          <a:bodyPr wrap="none" rtlCol="0">
            <a:spAutoFit/>
          </a:bodyPr>
          <a:lstStyle/>
          <a:p>
            <a:r>
              <a:rPr lang="ja-JP" altLang="en-US" b="1" dirty="0" smtClean="0">
                <a:solidFill>
                  <a:srgbClr val="000000"/>
                </a:solidFill>
              </a:rPr>
              <a:t>日刊工業新聞</a:t>
            </a:r>
            <a:endParaRPr lang="ja-JP" altLang="en-US" b="1" dirty="0">
              <a:solidFill>
                <a:srgbClr val="000000"/>
              </a:solidFill>
            </a:endParaRPr>
          </a:p>
        </p:txBody>
      </p:sp>
      <p:sp>
        <p:nvSpPr>
          <p:cNvPr id="20" name="Rectangle 16"/>
          <p:cNvSpPr>
            <a:spLocks noChangeArrowheads="1"/>
          </p:cNvSpPr>
          <p:nvPr/>
        </p:nvSpPr>
        <p:spPr bwMode="auto">
          <a:xfrm>
            <a:off x="7148087" y="3680086"/>
            <a:ext cx="1345240" cy="369332"/>
          </a:xfrm>
          <a:prstGeom prst="rect">
            <a:avLst/>
          </a:prstGeom>
          <a:solidFill>
            <a:schemeClr val="tx1"/>
          </a:solidFill>
          <a:ln w="19050">
            <a:solidFill>
              <a:srgbClr val="FF0000"/>
            </a:solidFill>
            <a:miter lim="800000"/>
            <a:headEnd/>
            <a:tailEnd/>
          </a:ln>
        </p:spPr>
        <p:txBody>
          <a:bodyPr wrap="none">
            <a:spAutoFit/>
          </a:bodyPr>
          <a:lstStyle/>
          <a:p>
            <a:pPr fontAlgn="base">
              <a:spcBef>
                <a:spcPct val="50000"/>
              </a:spcBef>
              <a:spcAft>
                <a:spcPct val="0"/>
              </a:spcAft>
              <a:buSzPct val="85000"/>
            </a:pPr>
            <a:r>
              <a:rPr lang="en-US" altLang="ja-JP" b="1" dirty="0" smtClean="0">
                <a:solidFill>
                  <a:srgbClr val="FF0000"/>
                </a:solidFill>
                <a:latin typeface="Times New Roman" pitchFamily="18" charset="0"/>
              </a:rPr>
              <a:t>25</a:t>
            </a:r>
            <a:r>
              <a:rPr lang="ja-JP" altLang="en-US" b="1" dirty="0" smtClean="0">
                <a:solidFill>
                  <a:srgbClr val="FF0000"/>
                </a:solidFill>
                <a:latin typeface="Times New Roman" pitchFamily="18" charset="0"/>
              </a:rPr>
              <a:t>日の朝刊</a:t>
            </a:r>
            <a:endParaRPr lang="en-US" altLang="ja-JP" b="1" dirty="0">
              <a:solidFill>
                <a:srgbClr val="FF0000"/>
              </a:solidFill>
              <a:latin typeface="Times New Roman" pitchFamily="18" charset="0"/>
            </a:endParaRPr>
          </a:p>
        </p:txBody>
      </p:sp>
    </p:spTree>
    <p:extLst>
      <p:ext uri="{BB962C8B-B14F-4D97-AF65-F5344CB8AC3E}">
        <p14:creationId xmlns:p14="http://schemas.microsoft.com/office/powerpoint/2010/main" val="2233597184"/>
      </p:ext>
    </p:extLst>
  </p:cSld>
  <p:clrMapOvr>
    <a:masterClrMapping/>
  </p:clrMapOvr>
  <p:transition>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本日の話題</a:t>
            </a:r>
            <a:endParaRPr kumimoji="1" lang="ja-JP" altLang="en-US" dirty="0"/>
          </a:p>
        </p:txBody>
      </p:sp>
      <p:sp>
        <p:nvSpPr>
          <p:cNvPr id="3" name="コンテンツ プレースホルダー 2"/>
          <p:cNvSpPr>
            <a:spLocks noGrp="1"/>
          </p:cNvSpPr>
          <p:nvPr>
            <p:ph idx="1"/>
          </p:nvPr>
        </p:nvSpPr>
        <p:spPr/>
        <p:txBody>
          <a:bodyPr>
            <a:normAutofit fontScale="92500"/>
          </a:bodyPr>
          <a:lstStyle/>
          <a:p>
            <a:r>
              <a:rPr kumimoji="1" lang="ja-JP" altLang="en-US" dirty="0" smtClean="0"/>
              <a:t>大気大循環モデルを用いた金星大気計算の成果</a:t>
            </a:r>
            <a:r>
              <a:rPr kumimoji="1" lang="en-US" altLang="ja-JP" dirty="0" smtClean="0"/>
              <a:t> </a:t>
            </a:r>
          </a:p>
          <a:p>
            <a:pPr lvl="1"/>
            <a:r>
              <a:rPr kumimoji="1" lang="ja-JP" altLang="en-US" dirty="0" smtClean="0"/>
              <a:t>観測される東西風（スーパーローテーション）分布の再現</a:t>
            </a:r>
            <a:endParaRPr kumimoji="1" lang="en-US" altLang="ja-JP" dirty="0" smtClean="0"/>
          </a:p>
          <a:p>
            <a:pPr lvl="1"/>
            <a:r>
              <a:rPr kumimoji="1" lang="ja-JP" altLang="en-US" dirty="0" smtClean="0"/>
              <a:t>「</a:t>
            </a:r>
            <a:r>
              <a:rPr kumimoji="1" lang="ja-JP" altLang="en-US" dirty="0" smtClean="0"/>
              <a:t>あかつき」で観測された金星大気中の筋状構造の再現</a:t>
            </a:r>
            <a:r>
              <a:rPr lang="ja-JP" altLang="en-US" dirty="0"/>
              <a:t>。</a:t>
            </a:r>
            <a:endParaRPr kumimoji="1" lang="en-US" altLang="ja-JP" dirty="0" smtClean="0"/>
          </a:p>
          <a:p>
            <a:pPr lvl="1"/>
            <a:r>
              <a:rPr kumimoji="1" lang="ja-JP" altLang="en-US" dirty="0" smtClean="0"/>
              <a:t>金星大気データ同化システムを世界で初めて構築</a:t>
            </a:r>
            <a:r>
              <a:rPr lang="ja-JP" altLang="en-US" dirty="0"/>
              <a:t>。</a:t>
            </a:r>
            <a:endParaRPr kumimoji="1" lang="en-US" altLang="ja-JP" dirty="0" smtClean="0"/>
          </a:p>
          <a:p>
            <a:endParaRPr kumimoji="1" lang="en-US" altLang="ja-JP" dirty="0" smtClean="0"/>
          </a:p>
          <a:p>
            <a:endParaRPr lang="en-US" altLang="ja-JP" dirty="0"/>
          </a:p>
          <a:p>
            <a:endParaRPr kumimoji="1" lang="en-US" altLang="ja-JP" dirty="0" smtClean="0"/>
          </a:p>
          <a:p>
            <a:endParaRPr lang="en-US" altLang="ja-JP" dirty="0"/>
          </a:p>
          <a:p>
            <a:pPr marL="0" indent="0">
              <a:buNone/>
            </a:pPr>
            <a:r>
              <a:rPr kumimoji="1" lang="en-US" altLang="ja-JP" dirty="0" smtClean="0"/>
              <a:t> </a:t>
            </a:r>
            <a:endParaRPr kumimoji="1" lang="en-US" altLang="ja-JP" dirty="0"/>
          </a:p>
        </p:txBody>
      </p:sp>
      <p:pic>
        <p:nvPicPr>
          <p:cNvPr id="21" name="図 20"/>
          <p:cNvPicPr>
            <a:picLocks noChangeAspect="1"/>
          </p:cNvPicPr>
          <p:nvPr/>
        </p:nvPicPr>
        <p:blipFill>
          <a:blip r:embed="rId4"/>
          <a:srcRect b="4602"/>
          <a:stretch>
            <a:fillRect/>
          </a:stretch>
        </p:blipFill>
        <p:spPr>
          <a:xfrm>
            <a:off x="6879769" y="5379676"/>
            <a:ext cx="2035319" cy="1038249"/>
          </a:xfrm>
          <a:prstGeom prst="rect">
            <a:avLst/>
          </a:prstGeom>
        </p:spPr>
      </p:pic>
      <p:pic>
        <p:nvPicPr>
          <p:cNvPr id="24" name="図 23"/>
          <p:cNvPicPr>
            <a:picLocks noChangeAspect="1"/>
          </p:cNvPicPr>
          <p:nvPr/>
        </p:nvPicPr>
        <p:blipFill>
          <a:blip r:embed="rId5"/>
          <a:srcRect r="20091"/>
          <a:stretch>
            <a:fillRect/>
          </a:stretch>
        </p:blipFill>
        <p:spPr>
          <a:xfrm>
            <a:off x="1115616" y="4379361"/>
            <a:ext cx="3343481" cy="2145983"/>
          </a:xfrm>
          <a:prstGeom prst="rect">
            <a:avLst/>
          </a:prstGeom>
        </p:spPr>
      </p:pic>
      <p:pic>
        <p:nvPicPr>
          <p:cNvPr id="25" name="図 24"/>
          <p:cNvPicPr>
            <a:picLocks noChangeAspect="1"/>
          </p:cNvPicPr>
          <p:nvPr/>
        </p:nvPicPr>
        <p:blipFill>
          <a:blip r:embed="rId6"/>
          <a:stretch>
            <a:fillRect/>
          </a:stretch>
        </p:blipFill>
        <p:spPr>
          <a:xfrm>
            <a:off x="788400" y="3738272"/>
            <a:ext cx="1134945" cy="1109359"/>
          </a:xfrm>
          <a:prstGeom prst="rect">
            <a:avLst/>
          </a:prstGeom>
        </p:spPr>
      </p:pic>
      <p:pic>
        <p:nvPicPr>
          <p:cNvPr id="15365" name="Picture 5" descr="http://www.esa.int/var/esa/storage/images/esa_multimedia/images/2003/05/venus_express/9264007-5-eng-GB/Venus_Express_node_full_image_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20548" y="4165063"/>
            <a:ext cx="1635814" cy="1170776"/>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p:cNvSpPr txBox="1"/>
          <p:nvPr/>
        </p:nvSpPr>
        <p:spPr>
          <a:xfrm>
            <a:off x="7116517" y="3595708"/>
            <a:ext cx="1901483" cy="523220"/>
          </a:xfrm>
          <a:prstGeom prst="rect">
            <a:avLst/>
          </a:prstGeom>
          <a:noFill/>
        </p:spPr>
        <p:txBody>
          <a:bodyPr wrap="none" rtlCol="0">
            <a:spAutoFit/>
          </a:bodyPr>
          <a:lstStyle/>
          <a:p>
            <a:r>
              <a:rPr kumimoji="1" lang="en-US" altLang="ja-JP" sz="1400" dirty="0" smtClean="0"/>
              <a:t>Venus Express</a:t>
            </a:r>
          </a:p>
          <a:p>
            <a:r>
              <a:rPr lang="ja-JP" altLang="en-US" sz="1400" dirty="0" smtClean="0"/>
              <a:t>（</a:t>
            </a:r>
            <a:r>
              <a:rPr lang="en-US" altLang="ja-JP" sz="1400" dirty="0" smtClean="0"/>
              <a:t>ESA; </a:t>
            </a:r>
            <a:r>
              <a:rPr lang="ja-JP" altLang="en-US" sz="1400" dirty="0" smtClean="0"/>
              <a:t>欧州宇宙機関）</a:t>
            </a:r>
            <a:endParaRPr kumimoji="1" lang="ja-JP" altLang="en-US" sz="1400" dirty="0"/>
          </a:p>
        </p:txBody>
      </p:sp>
      <p:sp>
        <p:nvSpPr>
          <p:cNvPr id="27" name="テキスト ボックス 26"/>
          <p:cNvSpPr txBox="1"/>
          <p:nvPr/>
        </p:nvSpPr>
        <p:spPr>
          <a:xfrm>
            <a:off x="7058155" y="6505599"/>
            <a:ext cx="1946367" cy="307777"/>
          </a:xfrm>
          <a:prstGeom prst="rect">
            <a:avLst/>
          </a:prstGeom>
          <a:noFill/>
        </p:spPr>
        <p:txBody>
          <a:bodyPr wrap="none" rtlCol="0">
            <a:spAutoFit/>
          </a:bodyPr>
          <a:lstStyle/>
          <a:p>
            <a:r>
              <a:rPr kumimoji="1" lang="ja-JP" altLang="en-US" sz="1400" dirty="0" smtClean="0"/>
              <a:t>あかつき</a:t>
            </a:r>
            <a:r>
              <a:rPr lang="ja-JP" altLang="en-US" sz="1400" dirty="0" smtClean="0"/>
              <a:t>（</a:t>
            </a:r>
            <a:r>
              <a:rPr lang="en-US" altLang="ja-JP" sz="1400" dirty="0" smtClean="0"/>
              <a:t>ISAS/JAXA</a:t>
            </a:r>
            <a:r>
              <a:rPr lang="ja-JP" altLang="en-US" sz="1400" dirty="0" smtClean="0"/>
              <a:t>）</a:t>
            </a:r>
            <a:endParaRPr kumimoji="1" lang="ja-JP" altLang="en-US" sz="1400" dirty="0"/>
          </a:p>
        </p:txBody>
      </p:sp>
      <p:sp>
        <p:nvSpPr>
          <p:cNvPr id="28" name="テキスト ボックス 27"/>
          <p:cNvSpPr txBox="1"/>
          <p:nvPr/>
        </p:nvSpPr>
        <p:spPr>
          <a:xfrm>
            <a:off x="1603883" y="6539594"/>
            <a:ext cx="2452916" cy="307777"/>
          </a:xfrm>
          <a:prstGeom prst="rect">
            <a:avLst/>
          </a:prstGeom>
          <a:noFill/>
        </p:spPr>
        <p:txBody>
          <a:bodyPr wrap="none" rtlCol="0">
            <a:spAutoFit/>
          </a:bodyPr>
          <a:lstStyle/>
          <a:p>
            <a:r>
              <a:rPr kumimoji="1" lang="ja-JP" altLang="en-US" sz="1400" dirty="0" smtClean="0"/>
              <a:t>地球シミュレータ</a:t>
            </a:r>
            <a:r>
              <a:rPr lang="ja-JP" altLang="en-US" sz="1400" dirty="0" smtClean="0"/>
              <a:t>（</a:t>
            </a:r>
            <a:r>
              <a:rPr lang="en-US" altLang="ja-JP" sz="1400" dirty="0" smtClean="0"/>
              <a:t>JAMSTEC</a:t>
            </a:r>
            <a:r>
              <a:rPr lang="ja-JP" altLang="en-US" sz="1400" dirty="0" smtClean="0"/>
              <a:t>）</a:t>
            </a:r>
            <a:endParaRPr kumimoji="1" lang="ja-JP" altLang="en-US" sz="1400" dirty="0"/>
          </a:p>
        </p:txBody>
      </p:sp>
      <p:sp>
        <p:nvSpPr>
          <p:cNvPr id="29" name="テキスト ボックス 28"/>
          <p:cNvSpPr txBox="1"/>
          <p:nvPr/>
        </p:nvSpPr>
        <p:spPr>
          <a:xfrm>
            <a:off x="3736681" y="3698839"/>
            <a:ext cx="1582228" cy="523220"/>
          </a:xfrm>
          <a:prstGeom prst="rect">
            <a:avLst/>
          </a:prstGeom>
          <a:noFill/>
        </p:spPr>
        <p:txBody>
          <a:bodyPr wrap="none" rtlCol="0">
            <a:spAutoFit/>
          </a:bodyPr>
          <a:lstStyle/>
          <a:p>
            <a:r>
              <a:rPr kumimoji="1" lang="ja-JP" altLang="en-US" sz="1400" dirty="0" smtClean="0"/>
              <a:t>金星 </a:t>
            </a:r>
            <a:r>
              <a:rPr kumimoji="1" lang="en-US" altLang="ja-JP" sz="1400" dirty="0" smtClean="0"/>
              <a:t>AFES </a:t>
            </a:r>
            <a:r>
              <a:rPr lang="ja-JP" altLang="en-US" sz="1400" dirty="0" smtClean="0"/>
              <a:t>による</a:t>
            </a:r>
            <a:endParaRPr lang="en-US" altLang="ja-JP" sz="1400" dirty="0" smtClean="0"/>
          </a:p>
          <a:p>
            <a:r>
              <a:rPr lang="ja-JP" altLang="en-US" sz="1400" dirty="0" smtClean="0"/>
              <a:t>再現計算</a:t>
            </a:r>
            <a:endParaRPr kumimoji="1" lang="ja-JP" altLang="en-US" sz="1400" dirty="0"/>
          </a:p>
        </p:txBody>
      </p:sp>
      <p:pic>
        <p:nvPicPr>
          <p:cNvPr id="30" name="omg_z4E-3_m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9751" t="7802" r="11723" b="8641"/>
          <a:stretch/>
        </p:blipFill>
        <p:spPr>
          <a:xfrm>
            <a:off x="1979712" y="3527941"/>
            <a:ext cx="1759054" cy="1353118"/>
          </a:xfrm>
          <a:prstGeom prst="rect">
            <a:avLst/>
          </a:prstGeom>
        </p:spPr>
      </p:pic>
      <p:sp>
        <p:nvSpPr>
          <p:cNvPr id="26" name="右矢印 25"/>
          <p:cNvSpPr/>
          <p:nvPr/>
        </p:nvSpPr>
        <p:spPr bwMode="auto">
          <a:xfrm rot="10800000">
            <a:off x="5008555" y="4929029"/>
            <a:ext cx="1483609" cy="813617"/>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FFFF00"/>
              </a:solidFill>
              <a:effectLst>
                <a:outerShdw blurRad="38100" dist="38100" dir="2700000" algn="tl">
                  <a:srgbClr val="000000">
                    <a:alpha val="43137"/>
                  </a:srgbClr>
                </a:outerShdw>
              </a:effectLst>
              <a:latin typeface="Times New Roman" pitchFamily="18" charset="0"/>
              <a:ea typeface="ＭＳ Ｐゴシック" charset="-128"/>
            </a:endParaRPr>
          </a:p>
        </p:txBody>
      </p:sp>
      <p:sp>
        <p:nvSpPr>
          <p:cNvPr id="31" name="テキスト ボックス 30"/>
          <p:cNvSpPr txBox="1"/>
          <p:nvPr/>
        </p:nvSpPr>
        <p:spPr>
          <a:xfrm>
            <a:off x="5107277" y="4589038"/>
            <a:ext cx="1265090" cy="369332"/>
          </a:xfrm>
          <a:prstGeom prst="rect">
            <a:avLst/>
          </a:prstGeom>
          <a:noFill/>
        </p:spPr>
        <p:txBody>
          <a:bodyPr wrap="none" rtlCol="0">
            <a:spAutoFit/>
          </a:bodyPr>
          <a:lstStyle/>
          <a:p>
            <a:r>
              <a:rPr kumimoji="1" lang="ja-JP" altLang="en-US" dirty="0" smtClean="0"/>
              <a:t>データ同化</a:t>
            </a:r>
            <a:endParaRPr kumimoji="1" lang="ja-JP" altLang="en-US" dirty="0"/>
          </a:p>
        </p:txBody>
      </p:sp>
    </p:spTree>
    <p:extLst>
      <p:ext uri="{BB962C8B-B14F-4D97-AF65-F5344CB8AC3E}">
        <p14:creationId xmlns:p14="http://schemas.microsoft.com/office/powerpoint/2010/main" val="3850852050"/>
      </p:ext>
    </p:extLst>
  </p:cSld>
  <p:clrMapOvr>
    <a:masterClrMapping/>
  </p:clrMapOvr>
  <p:timing>
    <p:tnLst>
      <p:par>
        <p:cTn id="1" dur="indefinite" restart="never" nodeType="tmRoot">
          <p:childTnLst>
            <p:video>
              <p:cMediaNode vol="80000">
                <p:cTn id="2" fill="hold" display="0">
                  <p:stCondLst>
                    <p:cond delay="indefinite"/>
                  </p:stCondLst>
                </p:cTn>
                <p:tgtEl>
                  <p:spTgt spid="30"/>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idx="1"/>
          </p:nvPr>
        </p:nvSpPr>
        <p:spPr>
          <a:xfrm>
            <a:off x="165470" y="1052736"/>
            <a:ext cx="8978530" cy="3816424"/>
          </a:xfrm>
        </p:spPr>
        <p:txBody>
          <a:bodyPr>
            <a:normAutofit/>
          </a:bodyPr>
          <a:lstStyle/>
          <a:p>
            <a:r>
              <a:rPr lang="ja-JP" altLang="en-US" sz="2800" b="1" dirty="0" smtClean="0">
                <a:solidFill>
                  <a:srgbClr val="FFFFFF"/>
                </a:solidFill>
                <a:effectLst>
                  <a:outerShdw blurRad="38100" dist="38100" dir="2700000" algn="tl">
                    <a:srgbClr val="000000">
                      <a:alpha val="43137"/>
                    </a:srgbClr>
                  </a:outerShdw>
                </a:effectLst>
                <a:latin typeface="Times New Roman" pitchFamily="18" charset="0"/>
                <a:ea typeface="ＭＳ Ｐゴシック" charset="-128"/>
              </a:rPr>
              <a:t>あかつきデータ同化による金星初の客観解析プロダクト</a:t>
            </a:r>
            <a:endParaRPr lang="en-US" altLang="ja-JP" sz="2800" dirty="0" smtClean="0">
              <a:solidFill>
                <a:srgbClr val="FFFFFF"/>
              </a:solidFill>
              <a:effectLst>
                <a:outerShdw blurRad="38100" dist="38100" dir="2700000" algn="tl">
                  <a:srgbClr val="000000">
                    <a:alpha val="43137"/>
                  </a:srgbClr>
                </a:outerShdw>
              </a:effectLst>
              <a:latin typeface="Times New Roman" pitchFamily="18" charset="0"/>
              <a:ea typeface="ＭＳ Ｐゴシック" charset="-128"/>
            </a:endParaRPr>
          </a:p>
          <a:p>
            <a:pPr marL="1257300" lvl="2" indent="-342900">
              <a:buSzPct val="85000"/>
              <a:buFont typeface="Wingdings" pitchFamily="2" charset="2"/>
              <a:buChar char="ü"/>
            </a:pPr>
            <a:r>
              <a:rPr lang="ja-JP" altLang="en-US" dirty="0" smtClean="0">
                <a:solidFill>
                  <a:srgbClr val="FFFFFF"/>
                </a:solidFill>
                <a:effectLst>
                  <a:outerShdw blurRad="38100" dist="38100" dir="2700000" algn="tl">
                    <a:srgbClr val="000000">
                      <a:alpha val="43137"/>
                    </a:srgbClr>
                  </a:outerShdw>
                </a:effectLst>
                <a:latin typeface="Times New Roman" pitchFamily="18" charset="0"/>
                <a:ea typeface="ＭＳ Ｐゴシック" charset="-128"/>
              </a:rPr>
              <a:t>あかつきの</a:t>
            </a:r>
            <a:r>
              <a:rPr lang="ja-JP" altLang="en-US" dirty="0">
                <a:solidFill>
                  <a:srgbClr val="FFFFFF"/>
                </a:solidFill>
                <a:effectLst>
                  <a:outerShdw blurRad="38100" dist="38100" dir="2700000" algn="tl">
                    <a:srgbClr val="000000">
                      <a:alpha val="43137"/>
                    </a:srgbClr>
                  </a:outerShdw>
                </a:effectLst>
                <a:latin typeface="Times New Roman" pitchFamily="18" charset="0"/>
                <a:ea typeface="ＭＳ Ｐゴシック" charset="-128"/>
              </a:rPr>
              <a:t>高頻度、多高度の気象</a:t>
            </a:r>
            <a:r>
              <a:rPr lang="ja-JP" altLang="en-US" dirty="0" smtClean="0">
                <a:solidFill>
                  <a:srgbClr val="FFFFFF"/>
                </a:solidFill>
                <a:effectLst>
                  <a:outerShdw blurRad="38100" dist="38100" dir="2700000" algn="tl">
                    <a:srgbClr val="000000">
                      <a:alpha val="43137"/>
                    </a:srgbClr>
                  </a:outerShdw>
                </a:effectLst>
                <a:latin typeface="Times New Roman" pitchFamily="18" charset="0"/>
                <a:ea typeface="ＭＳ Ｐゴシック" charset="-128"/>
              </a:rPr>
              <a:t>観測データ</a:t>
            </a:r>
            <a:endParaRPr lang="en-US" altLang="ja-JP" dirty="0" smtClean="0">
              <a:solidFill>
                <a:srgbClr val="FFFFFF"/>
              </a:solidFill>
              <a:effectLst>
                <a:outerShdw blurRad="38100" dist="38100" dir="2700000" algn="tl">
                  <a:srgbClr val="000000">
                    <a:alpha val="43137"/>
                  </a:srgbClr>
                </a:outerShdw>
              </a:effectLst>
              <a:latin typeface="Times New Roman" pitchFamily="18" charset="0"/>
              <a:ea typeface="ＭＳ Ｐゴシック" charset="-128"/>
            </a:endParaRPr>
          </a:p>
          <a:p>
            <a:pPr marL="1257300" lvl="2" indent="-342900">
              <a:buSzPct val="85000"/>
              <a:buFont typeface="Wingdings" pitchFamily="2" charset="2"/>
              <a:buChar char="ü"/>
            </a:pPr>
            <a:r>
              <a:rPr lang="ja-JP" altLang="en-US" dirty="0" smtClean="0">
                <a:solidFill>
                  <a:srgbClr val="FFFFFF"/>
                </a:solidFill>
                <a:effectLst>
                  <a:outerShdw blurRad="38100" dist="38100" dir="2700000" algn="tl">
                    <a:srgbClr val="000000">
                      <a:alpha val="43137"/>
                    </a:srgbClr>
                  </a:outerShdw>
                </a:effectLst>
                <a:latin typeface="Times New Roman" pitchFamily="18" charset="0"/>
                <a:ea typeface="ＭＳ Ｐゴシック" charset="-128"/>
              </a:rPr>
              <a:t>金星</a:t>
            </a:r>
            <a:r>
              <a:rPr lang="en-US" altLang="ja-JP" dirty="0">
                <a:solidFill>
                  <a:srgbClr val="FFFFFF"/>
                </a:solidFill>
                <a:effectLst>
                  <a:outerShdw blurRad="38100" dist="38100" dir="2700000" algn="tl">
                    <a:srgbClr val="000000">
                      <a:alpha val="43137"/>
                    </a:srgbClr>
                  </a:outerShdw>
                </a:effectLst>
                <a:latin typeface="Times New Roman" pitchFamily="18" charset="0"/>
                <a:ea typeface="ＭＳ Ｐゴシック" charset="-128"/>
              </a:rPr>
              <a:t>AFES(</a:t>
            </a:r>
            <a:r>
              <a:rPr lang="ja-JP" altLang="en-US" dirty="0">
                <a:solidFill>
                  <a:srgbClr val="FFFFFF"/>
                </a:solidFill>
                <a:effectLst>
                  <a:outerShdw blurRad="38100" dist="38100" dir="2700000" algn="tl">
                    <a:srgbClr val="000000">
                      <a:alpha val="43137"/>
                    </a:srgbClr>
                  </a:outerShdw>
                </a:effectLst>
                <a:latin typeface="Times New Roman" pitchFamily="18" charset="0"/>
                <a:ea typeface="ＭＳ Ｐゴシック" charset="-128"/>
              </a:rPr>
              <a:t>日変化加熱成分を入り</a:t>
            </a:r>
            <a:r>
              <a:rPr lang="en-US" altLang="ja-JP" dirty="0">
                <a:solidFill>
                  <a:srgbClr val="FFFFFF"/>
                </a:solidFill>
                <a:effectLst>
                  <a:outerShdw blurRad="38100" dist="38100" dir="2700000" algn="tl">
                    <a:srgbClr val="000000">
                      <a:alpha val="43137"/>
                    </a:srgbClr>
                  </a:outerShdw>
                </a:effectLst>
                <a:latin typeface="Times New Roman" pitchFamily="18" charset="0"/>
                <a:ea typeface="ＭＳ Ｐゴシック" charset="-128"/>
              </a:rPr>
              <a:t>)</a:t>
            </a:r>
            <a:r>
              <a:rPr lang="ja-JP" altLang="en-US" dirty="0">
                <a:solidFill>
                  <a:srgbClr val="FFFFFF"/>
                </a:solidFill>
                <a:effectLst>
                  <a:outerShdw blurRad="38100" dist="38100" dir="2700000" algn="tl">
                    <a:srgbClr val="000000">
                      <a:alpha val="43137"/>
                    </a:srgbClr>
                  </a:outerShdw>
                </a:effectLst>
                <a:latin typeface="Times New Roman" pitchFamily="18" charset="0"/>
                <a:ea typeface="ＭＳ Ｐゴシック" charset="-128"/>
              </a:rPr>
              <a:t>に</a:t>
            </a:r>
            <a:r>
              <a:rPr lang="ja-JP" altLang="en-US" dirty="0" smtClean="0">
                <a:solidFill>
                  <a:srgbClr val="FFFFFF"/>
                </a:solidFill>
                <a:effectLst>
                  <a:outerShdw blurRad="38100" dist="38100" dir="2700000" algn="tl">
                    <a:srgbClr val="000000">
                      <a:alpha val="43137"/>
                    </a:srgbClr>
                  </a:outerShdw>
                </a:effectLst>
                <a:latin typeface="Times New Roman" pitchFamily="18" charset="0"/>
                <a:ea typeface="ＭＳ Ｐゴシック" charset="-128"/>
              </a:rPr>
              <a:t>同化</a:t>
            </a:r>
            <a:endParaRPr lang="ja-JP" altLang="en-US" dirty="0">
              <a:solidFill>
                <a:srgbClr val="FFFFFF"/>
              </a:solidFill>
              <a:effectLst>
                <a:outerShdw blurRad="38100" dist="38100" dir="2700000" algn="tl">
                  <a:srgbClr val="000000">
                    <a:alpha val="43137"/>
                  </a:srgbClr>
                </a:outerShdw>
              </a:effectLst>
              <a:latin typeface="Times New Roman" pitchFamily="18" charset="0"/>
              <a:ea typeface="ＭＳ Ｐゴシック" charset="-128"/>
            </a:endParaRPr>
          </a:p>
        </p:txBody>
      </p:sp>
      <p:sp>
        <p:nvSpPr>
          <p:cNvPr id="9" name="Rectangle 3"/>
          <p:cNvSpPr txBox="1">
            <a:spLocks noChangeArrowheads="1"/>
          </p:cNvSpPr>
          <p:nvPr/>
        </p:nvSpPr>
        <p:spPr bwMode="auto">
          <a:xfrm>
            <a:off x="142875" y="188640"/>
            <a:ext cx="8777095" cy="7694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fontAlgn="base">
              <a:spcBef>
                <a:spcPct val="0"/>
              </a:spcBef>
              <a:spcAft>
                <a:spcPct val="0"/>
              </a:spcAft>
              <a:defRPr/>
            </a:pPr>
            <a:r>
              <a:rPr lang="ja-JP" altLang="en-US" sz="4400" b="1" kern="0" dirty="0" smtClean="0">
                <a:solidFill>
                  <a:srgbClr val="FFFF00"/>
                </a:solidFill>
                <a:effectLst>
                  <a:outerShdw blurRad="38100" dist="38100" dir="2700000" algn="tl">
                    <a:srgbClr val="000000"/>
                  </a:outerShdw>
                </a:effectLst>
                <a:latin typeface="Times New Roman" pitchFamily="18" charset="0"/>
                <a:cs typeface="Times New Roman" pitchFamily="18" charset="0"/>
              </a:rPr>
              <a:t>今後の展望</a:t>
            </a:r>
            <a:endParaRPr lang="en-US" altLang="ja-JP" sz="2400" b="1" kern="0" dirty="0">
              <a:solidFill>
                <a:srgbClr val="FFFFFF"/>
              </a:solidFill>
              <a:effectLst>
                <a:outerShdw blurRad="38100" dist="38100" dir="2700000" algn="tl">
                  <a:srgbClr val="000000"/>
                </a:outerShdw>
              </a:effectLst>
              <a:latin typeface="Times New Roman" pitchFamily="18" charset="0"/>
              <a:cs typeface="Times New Roman" pitchFamily="18" charset="0"/>
            </a:endParaRPr>
          </a:p>
        </p:txBody>
      </p:sp>
      <p:pic>
        <p:nvPicPr>
          <p:cNvPr id="6" name="コンテンツ プレースホルダー 7"/>
          <p:cNvPicPr>
            <a:picLocks noChangeAspect="1"/>
          </p:cNvPicPr>
          <p:nvPr/>
        </p:nvPicPr>
        <p:blipFill rotWithShape="1">
          <a:blip r:embed="rId3">
            <a:extLst>
              <a:ext uri="{28A0092B-C50C-407E-A947-70E740481C1C}">
                <a14:useLocalDpi xmlns:a14="http://schemas.microsoft.com/office/drawing/2010/main" val="0"/>
              </a:ext>
            </a:extLst>
          </a:blip>
          <a:srcRect b="21037"/>
          <a:stretch/>
        </p:blipFill>
        <p:spPr bwMode="auto">
          <a:xfrm>
            <a:off x="165470" y="2564904"/>
            <a:ext cx="8754500" cy="3888432"/>
          </a:xfrm>
          <a:prstGeom prst="rect">
            <a:avLst/>
          </a:prstGeom>
          <a:noFill/>
          <a:ln w="9525">
            <a:noFill/>
            <a:miter lim="800000"/>
            <a:headEnd/>
            <a:tailEnd/>
          </a:ln>
        </p:spPr>
      </p:pic>
    </p:spTree>
    <p:extLst>
      <p:ext uri="{BB962C8B-B14F-4D97-AF65-F5344CB8AC3E}">
        <p14:creationId xmlns:p14="http://schemas.microsoft.com/office/powerpoint/2010/main" val="243893956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txBox="1">
            <a:spLocks noChangeArrowheads="1"/>
          </p:cNvSpPr>
          <p:nvPr/>
        </p:nvSpPr>
        <p:spPr bwMode="auto">
          <a:xfrm>
            <a:off x="142875" y="159229"/>
            <a:ext cx="8749605" cy="7694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fontAlgn="base">
              <a:spcBef>
                <a:spcPct val="0"/>
              </a:spcBef>
              <a:spcAft>
                <a:spcPct val="0"/>
              </a:spcAft>
              <a:buFont typeface="Wingdings" pitchFamily="2" charset="2"/>
              <a:buNone/>
              <a:defRPr/>
            </a:pPr>
            <a:endParaRPr lang="ja-JP" altLang="en-US" sz="3600" b="1" kern="0" dirty="0">
              <a:solidFill>
                <a:srgbClr val="FFFF00"/>
              </a:solidFill>
              <a:effectLst>
                <a:outerShdw blurRad="38100" dist="38100" dir="2700000" algn="tl">
                  <a:srgbClr val="000000"/>
                </a:outerShdw>
              </a:effectLst>
              <a:latin typeface="Times New Roman" pitchFamily="18" charset="0"/>
              <a:cs typeface="Times New Roman" pitchFamily="18" charset="0"/>
            </a:endParaRPr>
          </a:p>
        </p:txBody>
      </p:sp>
      <p:sp>
        <p:nvSpPr>
          <p:cNvPr id="3" name="タイトル 2"/>
          <p:cNvSpPr>
            <a:spLocks noGrp="1"/>
          </p:cNvSpPr>
          <p:nvPr>
            <p:ph type="title"/>
          </p:nvPr>
        </p:nvSpPr>
        <p:spPr>
          <a:xfrm>
            <a:off x="142875" y="-27384"/>
            <a:ext cx="8821613" cy="769441"/>
          </a:xfrm>
        </p:spPr>
        <p:txBody>
          <a:bodyPr/>
          <a:lstStyle/>
          <a:p>
            <a:pPr>
              <a:defRPr/>
            </a:pPr>
            <a:r>
              <a:rPr lang="en-US" altLang="ja-JP" b="1" dirty="0">
                <a:solidFill>
                  <a:srgbClr val="FFFF00"/>
                </a:solidFill>
                <a:effectLst>
                  <a:outerShdw blurRad="38100" dist="38100" dir="2700000" algn="tl">
                    <a:srgbClr val="000000"/>
                  </a:outerShdw>
                </a:effectLst>
                <a:latin typeface="Times New Roman" pitchFamily="18" charset="0"/>
                <a:cs typeface="Times New Roman" pitchFamily="18" charset="0"/>
              </a:rPr>
              <a:t>5</a:t>
            </a:r>
            <a:r>
              <a:rPr lang="en-US" altLang="ja-JP" b="1" dirty="0" smtClean="0">
                <a:solidFill>
                  <a:srgbClr val="FFFF00"/>
                </a:solidFill>
                <a:effectLst>
                  <a:outerShdw blurRad="38100" dist="38100" dir="2700000" algn="tl">
                    <a:srgbClr val="000000"/>
                  </a:outerShdw>
                </a:effectLst>
                <a:latin typeface="Times New Roman" pitchFamily="18" charset="0"/>
                <a:cs typeface="Times New Roman" pitchFamily="18" charset="0"/>
              </a:rPr>
              <a:t>. </a:t>
            </a:r>
            <a:r>
              <a:rPr lang="ja-JP" altLang="en-US" b="1" dirty="0" smtClean="0">
                <a:solidFill>
                  <a:srgbClr val="FFFF00"/>
                </a:solidFill>
                <a:effectLst>
                  <a:outerShdw blurRad="38100" dist="38100" dir="2700000" algn="tl">
                    <a:srgbClr val="000000"/>
                  </a:outerShdw>
                </a:effectLst>
                <a:latin typeface="Times New Roman" pitchFamily="18" charset="0"/>
                <a:cs typeface="Times New Roman" pitchFamily="18" charset="0"/>
              </a:rPr>
              <a:t>まと</a:t>
            </a:r>
            <a:r>
              <a:rPr lang="ja-JP" altLang="en-US" b="1" dirty="0">
                <a:solidFill>
                  <a:srgbClr val="FFFF00"/>
                </a:solidFill>
                <a:effectLst>
                  <a:outerShdw blurRad="38100" dist="38100" dir="2700000" algn="tl">
                    <a:srgbClr val="000000"/>
                  </a:outerShdw>
                </a:effectLst>
                <a:latin typeface="Times New Roman" pitchFamily="18" charset="0"/>
                <a:cs typeface="Times New Roman" pitchFamily="18" charset="0"/>
              </a:rPr>
              <a:t>め</a:t>
            </a:r>
            <a:endParaRPr lang="ja-JP" altLang="en-US" sz="2800" b="1" dirty="0">
              <a:solidFill>
                <a:schemeClr val="tx1"/>
              </a:solidFill>
              <a:effectLst>
                <a:outerShdw blurRad="38100" dist="38100" dir="2700000" algn="tl">
                  <a:srgbClr val="000000"/>
                </a:outerShdw>
              </a:effectLst>
              <a:latin typeface="Times New Roman" pitchFamily="18" charset="0"/>
              <a:cs typeface="Times New Roman" pitchFamily="18" charset="0"/>
            </a:endParaRPr>
          </a:p>
        </p:txBody>
      </p:sp>
      <p:sp>
        <p:nvSpPr>
          <p:cNvPr id="7" name="正方形/長方形 6"/>
          <p:cNvSpPr/>
          <p:nvPr/>
        </p:nvSpPr>
        <p:spPr>
          <a:xfrm>
            <a:off x="107504" y="1268760"/>
            <a:ext cx="8749605" cy="5078313"/>
          </a:xfrm>
          <a:prstGeom prst="rect">
            <a:avLst/>
          </a:prstGeom>
        </p:spPr>
        <p:txBody>
          <a:bodyPr wrap="square">
            <a:spAutoFit/>
          </a:bodyPr>
          <a:lstStyle/>
          <a:p>
            <a:pPr marL="342900" indent="-342900">
              <a:buFont typeface="Wingdings" panose="05000000000000000000" pitchFamily="2" charset="2"/>
              <a:buChar char="ü"/>
            </a:pPr>
            <a:r>
              <a:rPr lang="ja-JP" altLang="en-US" sz="2400" b="1" dirty="0" smtClean="0">
                <a:solidFill>
                  <a:srgbClr val="FFFFFF"/>
                </a:solidFill>
                <a:effectLst>
                  <a:outerShdw blurRad="38100" dist="38100" dir="2700000" algn="tl">
                    <a:srgbClr val="000000"/>
                  </a:outerShdw>
                </a:effectLst>
                <a:latin typeface="Times New Roman" pitchFamily="18" charset="0"/>
                <a:cs typeface="Times New Roman" pitchFamily="18" charset="0"/>
              </a:rPr>
              <a:t>金星スーパーローテーションの謎は現在でも解明されていない。</a:t>
            </a:r>
            <a:endParaRPr lang="en-US" altLang="ja-JP" sz="2400" b="1" dirty="0" smtClean="0">
              <a:solidFill>
                <a:srgbClr val="FFFFFF"/>
              </a:solidFill>
              <a:effectLst>
                <a:outerShdw blurRad="38100" dist="38100" dir="2700000" algn="tl">
                  <a:srgbClr val="000000"/>
                </a:outerShdw>
              </a:effectLst>
              <a:latin typeface="Times New Roman" pitchFamily="18" charset="0"/>
              <a:cs typeface="Times New Roman" pitchFamily="18" charset="0"/>
            </a:endParaRPr>
          </a:p>
          <a:p>
            <a:pPr marL="800100" lvl="1" indent="-342900">
              <a:buFont typeface="Arial" panose="020B0604020202020204" pitchFamily="34" charset="0"/>
              <a:buChar char="•"/>
            </a:pPr>
            <a:r>
              <a:rPr lang="ja-JP" altLang="en-US" sz="200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初期に静止した状態から現実的な設定のもとに長時間積分して、</a:t>
            </a:r>
            <a:endParaRPr lang="en-US" altLang="ja-JP" sz="2000" dirty="0">
              <a:solidFill>
                <a:srgbClr val="FFFFFF"/>
              </a:solidFill>
              <a:effectLst>
                <a:outerShdw blurRad="38100" dist="38100" dir="2700000" algn="tl">
                  <a:srgbClr val="000000">
                    <a:alpha val="43137"/>
                  </a:srgbClr>
                </a:outerShdw>
              </a:effectLst>
              <a:latin typeface="Times New Roman" pitchFamily="18" charset="0"/>
              <a:cs typeface="Times New Roman" pitchFamily="18" charset="0"/>
            </a:endParaRPr>
          </a:p>
          <a:p>
            <a:pPr lvl="1"/>
            <a:r>
              <a:rPr lang="ja-JP" altLang="en-US" sz="200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　　スーパーローテーションを現実的に再現した例はない。</a:t>
            </a:r>
            <a:r>
              <a:rPr lang="en-US" altLang="ja-JP" sz="140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a:t>
            </a:r>
            <a:r>
              <a:rPr lang="ja-JP" altLang="en-US" sz="140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最近、再現できたかも</a:t>
            </a:r>
            <a:r>
              <a:rPr lang="ja-JP" altLang="en-US" sz="1400" dirty="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a:t>
            </a:r>
            <a:r>
              <a:rPr lang="en-US" altLang="ja-JP" sz="140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a:t>
            </a:r>
          </a:p>
          <a:p>
            <a:pPr lvl="1"/>
            <a:endParaRPr lang="en-US" altLang="ja-JP" sz="1200" b="1" dirty="0" smtClean="0">
              <a:solidFill>
                <a:srgbClr val="FFFFFF"/>
              </a:solidFill>
              <a:effectLst>
                <a:outerShdw blurRad="38100" dist="38100" dir="2700000" algn="tl">
                  <a:srgbClr val="000000"/>
                </a:outerShdw>
              </a:effectLst>
              <a:latin typeface="Times New Roman" pitchFamily="18" charset="0"/>
              <a:cs typeface="Times New Roman" pitchFamily="18" charset="0"/>
            </a:endParaRPr>
          </a:p>
          <a:p>
            <a:pPr marL="342900" indent="-342900">
              <a:buFont typeface="Wingdings" panose="05000000000000000000" pitchFamily="2" charset="2"/>
              <a:buChar char="ü"/>
            </a:pPr>
            <a:r>
              <a:rPr lang="ja-JP" altLang="en-US" sz="2400" b="1" dirty="0" smtClean="0">
                <a:solidFill>
                  <a:srgbClr val="FFFFFF"/>
                </a:solidFill>
                <a:effectLst>
                  <a:outerShdw blurRad="38100" dist="38100" dir="2700000" algn="tl">
                    <a:srgbClr val="000000"/>
                  </a:outerShdw>
                </a:effectLst>
                <a:latin typeface="Times New Roman" pitchFamily="18" charset="0"/>
                <a:cs typeface="Times New Roman" pitchFamily="18" charset="0"/>
              </a:rPr>
              <a:t>我々の大気大循環モデル</a:t>
            </a:r>
            <a:r>
              <a:rPr lang="en-US" altLang="ja-JP" sz="2400" b="1" dirty="0" smtClean="0">
                <a:solidFill>
                  <a:srgbClr val="FFFFFF"/>
                </a:solidFill>
                <a:effectLst>
                  <a:outerShdw blurRad="38100" dist="38100" dir="2700000" algn="tl">
                    <a:srgbClr val="000000"/>
                  </a:outerShdw>
                </a:effectLst>
                <a:latin typeface="Times New Roman" pitchFamily="18" charset="0"/>
                <a:cs typeface="Times New Roman" pitchFamily="18" charset="0"/>
              </a:rPr>
              <a:t>(AFES-Venus)</a:t>
            </a:r>
            <a:r>
              <a:rPr lang="ja-JP" altLang="en-US" sz="2400" b="1" dirty="0" smtClean="0">
                <a:solidFill>
                  <a:srgbClr val="FFFFFF"/>
                </a:solidFill>
                <a:effectLst>
                  <a:outerShdw blurRad="38100" dist="38100" dir="2700000" algn="tl">
                    <a:srgbClr val="000000"/>
                  </a:outerShdw>
                </a:effectLst>
                <a:latin typeface="Times New Roman" pitchFamily="18" charset="0"/>
                <a:cs typeface="Times New Roman" pitchFamily="18" charset="0"/>
              </a:rPr>
              <a:t>は現時点で世界一の金星</a:t>
            </a:r>
            <a:r>
              <a:rPr lang="en-US" altLang="ja-JP" sz="2400" b="1" dirty="0" smtClean="0">
                <a:solidFill>
                  <a:srgbClr val="FFFFFF"/>
                </a:solidFill>
                <a:effectLst>
                  <a:outerShdw blurRad="38100" dist="38100" dir="2700000" algn="tl">
                    <a:srgbClr val="000000"/>
                  </a:outerShdw>
                </a:effectLst>
                <a:latin typeface="Times New Roman" pitchFamily="18" charset="0"/>
                <a:cs typeface="Times New Roman" pitchFamily="18" charset="0"/>
              </a:rPr>
              <a:t>GCM</a:t>
            </a:r>
            <a:r>
              <a:rPr lang="ja-JP" altLang="en-US" sz="2400" b="1" dirty="0" smtClean="0">
                <a:solidFill>
                  <a:srgbClr val="FFFFFF"/>
                </a:solidFill>
                <a:effectLst>
                  <a:outerShdw blurRad="38100" dist="38100" dir="2700000" algn="tl">
                    <a:srgbClr val="000000"/>
                  </a:outerShdw>
                </a:effectLst>
                <a:latin typeface="Times New Roman" pitchFamily="18" charset="0"/>
                <a:cs typeface="Times New Roman" pitchFamily="18" charset="0"/>
              </a:rPr>
              <a:t>の一つである。</a:t>
            </a:r>
            <a:endParaRPr lang="en-US" altLang="ja-JP" sz="2400" b="1" dirty="0" smtClean="0">
              <a:solidFill>
                <a:srgbClr val="FFFFFF"/>
              </a:solidFill>
              <a:effectLst>
                <a:outerShdw blurRad="38100" dist="38100" dir="2700000" algn="tl">
                  <a:srgbClr val="000000"/>
                </a:outerShdw>
              </a:effectLst>
              <a:latin typeface="Times New Roman" pitchFamily="18" charset="0"/>
              <a:cs typeface="Times New Roman" pitchFamily="18" charset="0"/>
            </a:endParaRPr>
          </a:p>
          <a:p>
            <a:pPr marL="800100" lvl="1" indent="-342900">
              <a:buFont typeface="Arial" panose="020B0604020202020204" pitchFamily="34" charset="0"/>
              <a:buChar char="•"/>
            </a:pPr>
            <a:r>
              <a:rPr lang="ja-JP" altLang="en-US" sz="200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フランスの</a:t>
            </a:r>
            <a:r>
              <a:rPr lang="en-US" altLang="ja-JP" sz="200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GCM</a:t>
            </a:r>
            <a:r>
              <a:rPr lang="ja-JP" altLang="en-US" sz="200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は放射や地形などの詳細な物理過程が入っているが、</a:t>
            </a:r>
            <a:endParaRPr lang="en-US" altLang="ja-JP" sz="200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endParaRPr>
          </a:p>
          <a:p>
            <a:pPr lvl="1"/>
            <a:r>
              <a:rPr lang="ja-JP" altLang="en-US" sz="200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　　再現されるスーパーローテーションなどに観測と不整合な点がある。　</a:t>
            </a:r>
            <a:endParaRPr lang="en-US" altLang="ja-JP" sz="200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endParaRPr>
          </a:p>
          <a:p>
            <a:pPr lvl="1"/>
            <a:r>
              <a:rPr lang="en-US" altLang="ja-JP" sz="200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ja-JP" sz="160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a:t>
            </a:r>
            <a:r>
              <a:rPr kumimoji="0" lang="en-US" altLang="ja-JP" sz="1600" u="dottedHeavy" dirty="0" err="1" smtClean="0">
                <a:solidFill>
                  <a:srgbClr val="FFFFFF"/>
                </a:solidFill>
                <a:latin typeface="Times New Roman" panose="02020603050405020304" pitchFamily="18" charset="0"/>
                <a:cs typeface="Times New Roman" panose="02020603050405020304" pitchFamily="18" charset="0"/>
              </a:rPr>
              <a:t>Lebonnois</a:t>
            </a:r>
            <a:r>
              <a:rPr kumimoji="0" lang="en-US" altLang="ja-JP" sz="1600" u="dottedHeavy" dirty="0" smtClean="0">
                <a:solidFill>
                  <a:srgbClr val="FFFFFF"/>
                </a:solidFill>
                <a:latin typeface="Times New Roman" panose="02020603050405020304" pitchFamily="18" charset="0"/>
                <a:cs typeface="Times New Roman" panose="02020603050405020304" pitchFamily="18" charset="0"/>
              </a:rPr>
              <a:t>, S.</a:t>
            </a:r>
            <a:r>
              <a:rPr kumimoji="0" lang="en-US" altLang="ja-JP" sz="1600" dirty="0" smtClean="0">
                <a:solidFill>
                  <a:srgbClr val="FFFFFF"/>
                </a:solidFill>
                <a:latin typeface="Times New Roman" panose="02020603050405020304" pitchFamily="18" charset="0"/>
                <a:cs typeface="Times New Roman" panose="02020603050405020304" pitchFamily="18" charset="0"/>
              </a:rPr>
              <a:t>, </a:t>
            </a:r>
            <a:r>
              <a:rPr kumimoji="0" lang="en-US" altLang="ja-JP" sz="1600" u="sng" dirty="0" smtClean="0">
                <a:solidFill>
                  <a:srgbClr val="FFFFFF"/>
                </a:solidFill>
                <a:latin typeface="Times New Roman" panose="02020603050405020304" pitchFamily="18" charset="0"/>
                <a:cs typeface="Times New Roman" panose="02020603050405020304" pitchFamily="18" charset="0"/>
              </a:rPr>
              <a:t>N. Sugimoto</a:t>
            </a:r>
            <a:r>
              <a:rPr kumimoji="0" lang="en-US" altLang="ja-JP" sz="1600" dirty="0" smtClean="0">
                <a:solidFill>
                  <a:srgbClr val="FFFFFF"/>
                </a:solidFill>
                <a:latin typeface="Times New Roman" panose="02020603050405020304" pitchFamily="18" charset="0"/>
                <a:cs typeface="Times New Roman" panose="02020603050405020304" pitchFamily="18" charset="0"/>
              </a:rPr>
              <a:t>, and G. </a:t>
            </a:r>
            <a:r>
              <a:rPr kumimoji="0" lang="en-US" altLang="ja-JP" sz="1600" dirty="0" err="1" smtClean="0">
                <a:solidFill>
                  <a:srgbClr val="FFFFFF"/>
                </a:solidFill>
                <a:latin typeface="Times New Roman" panose="02020603050405020304" pitchFamily="18" charset="0"/>
                <a:cs typeface="Times New Roman" panose="02020603050405020304" pitchFamily="18" charset="0"/>
              </a:rPr>
              <a:t>Gilli</a:t>
            </a:r>
            <a:r>
              <a:rPr kumimoji="0" lang="en-US" altLang="ja-JP" sz="1600" dirty="0" smtClean="0">
                <a:solidFill>
                  <a:srgbClr val="FFFFFF"/>
                </a:solidFill>
                <a:latin typeface="Times New Roman" panose="02020603050405020304" pitchFamily="18" charset="0"/>
                <a:cs typeface="Times New Roman" panose="02020603050405020304" pitchFamily="18" charset="0"/>
              </a:rPr>
              <a:t>, Icarus</a:t>
            </a:r>
            <a:r>
              <a:rPr lang="en-US" altLang="ja-JP" sz="1600" dirty="0" smtClean="0">
                <a:solidFill>
                  <a:srgbClr val="FFFFFF"/>
                </a:solidFill>
                <a:latin typeface="Times New Roman" panose="02020603050405020304" pitchFamily="18" charset="0"/>
              </a:rPr>
              <a:t>2016)</a:t>
            </a:r>
            <a:r>
              <a:rPr lang="ja-JP" altLang="en-US" sz="2000" dirty="0" err="1" smtClean="0">
                <a:solidFill>
                  <a:srgbClr val="FFFFFF"/>
                </a:solidFill>
                <a:latin typeface="Times New Roman" panose="02020603050405020304" pitchFamily="18" charset="0"/>
              </a:rPr>
              <a:t>。</a:t>
            </a:r>
            <a:endParaRPr lang="en-US" altLang="ja-JP" sz="160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endParaRPr>
          </a:p>
          <a:p>
            <a:pPr marL="800100" lvl="1" indent="-342900">
              <a:buFont typeface="Arial" panose="020B0604020202020204" pitchFamily="34" charset="0"/>
              <a:buChar char="•"/>
            </a:pPr>
            <a:r>
              <a:rPr lang="ja-JP" altLang="en-US" sz="200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観測および</a:t>
            </a:r>
            <a:r>
              <a:rPr lang="en-US" altLang="ja-JP" sz="200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GCM</a:t>
            </a:r>
            <a:r>
              <a:rPr lang="ja-JP" altLang="en-US" sz="200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の結果の比較を行いながら、より現実的な設定を検討し、改良していかなくてはならない。モデルの改良は現在進行中である。</a:t>
            </a:r>
            <a:endParaRPr lang="en-US" altLang="ja-JP" sz="200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endParaRPr>
          </a:p>
          <a:p>
            <a:pPr lvl="1"/>
            <a:endParaRPr lang="en-US" altLang="ja-JP" sz="120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endParaRPr>
          </a:p>
          <a:p>
            <a:pPr marL="342900" indent="-342900">
              <a:buFont typeface="Wingdings" panose="05000000000000000000" pitchFamily="2" charset="2"/>
              <a:buChar char="ü"/>
            </a:pPr>
            <a:r>
              <a:rPr lang="ja-JP" altLang="en-US" sz="2400" b="1" dirty="0">
                <a:solidFill>
                  <a:srgbClr val="FFFFFF"/>
                </a:solidFill>
                <a:effectLst>
                  <a:outerShdw blurRad="38100" dist="38100" dir="2700000" algn="tl">
                    <a:srgbClr val="000000"/>
                  </a:outerShdw>
                </a:effectLst>
                <a:latin typeface="Times New Roman" pitchFamily="18" charset="0"/>
                <a:cs typeface="Times New Roman" pitchFamily="18" charset="0"/>
              </a:rPr>
              <a:t>我々</a:t>
            </a:r>
            <a:r>
              <a:rPr lang="ja-JP" altLang="en-US" sz="2400" b="1" dirty="0" smtClean="0">
                <a:solidFill>
                  <a:srgbClr val="FFFFFF"/>
                </a:solidFill>
                <a:effectLst>
                  <a:outerShdw blurRad="38100" dist="38100" dir="2700000" algn="tl">
                    <a:srgbClr val="000000"/>
                  </a:outerShdw>
                </a:effectLst>
                <a:latin typeface="Times New Roman" pitchFamily="18" charset="0"/>
                <a:cs typeface="Times New Roman" pitchFamily="18" charset="0"/>
              </a:rPr>
              <a:t>のデータ</a:t>
            </a:r>
            <a:r>
              <a:rPr lang="ja-JP" altLang="en-US" sz="2400" b="1" dirty="0">
                <a:solidFill>
                  <a:srgbClr val="FFFFFF"/>
                </a:solidFill>
                <a:effectLst>
                  <a:outerShdw blurRad="38100" dist="38100" dir="2700000" algn="tl">
                    <a:srgbClr val="000000"/>
                  </a:outerShdw>
                </a:effectLst>
                <a:latin typeface="Times New Roman" pitchFamily="18" charset="0"/>
                <a:cs typeface="Times New Roman" pitchFamily="18" charset="0"/>
              </a:rPr>
              <a:t>同化システム</a:t>
            </a:r>
            <a:r>
              <a:rPr lang="en-US" altLang="ja-JP" sz="2400" b="1" dirty="0">
                <a:solidFill>
                  <a:srgbClr val="FFFFFF"/>
                </a:solidFill>
                <a:effectLst>
                  <a:outerShdw blurRad="38100" dist="38100" dir="2700000" algn="tl">
                    <a:srgbClr val="000000"/>
                  </a:outerShdw>
                </a:effectLst>
                <a:latin typeface="Times New Roman" pitchFamily="18" charset="0"/>
                <a:cs typeface="Times New Roman" pitchFamily="18" charset="0"/>
              </a:rPr>
              <a:t>(VALEDAS</a:t>
            </a:r>
            <a:r>
              <a:rPr lang="en-US" altLang="ja-JP" sz="2400" b="1" dirty="0" smtClean="0">
                <a:solidFill>
                  <a:srgbClr val="FFFFFF"/>
                </a:solidFill>
                <a:effectLst>
                  <a:outerShdw blurRad="38100" dist="38100" dir="2700000" algn="tl">
                    <a:srgbClr val="000000"/>
                  </a:outerShdw>
                </a:effectLst>
                <a:latin typeface="Times New Roman" pitchFamily="18" charset="0"/>
                <a:cs typeface="Times New Roman" pitchFamily="18" charset="0"/>
              </a:rPr>
              <a:t>)</a:t>
            </a:r>
            <a:r>
              <a:rPr lang="ja-JP" altLang="en-US" sz="2400" b="1" dirty="0" smtClean="0">
                <a:solidFill>
                  <a:srgbClr val="FFFFFF"/>
                </a:solidFill>
                <a:effectLst>
                  <a:outerShdw blurRad="38100" dist="38100" dir="2700000" algn="tl">
                    <a:srgbClr val="000000"/>
                  </a:outerShdw>
                </a:effectLst>
                <a:latin typeface="Times New Roman" pitchFamily="18" charset="0"/>
                <a:cs typeface="Times New Roman" pitchFamily="18" charset="0"/>
              </a:rPr>
              <a:t>は</a:t>
            </a:r>
            <a:r>
              <a:rPr lang="ja-JP" altLang="en-US" sz="2400" b="1" dirty="0">
                <a:solidFill>
                  <a:srgbClr val="FFFFFF"/>
                </a:solidFill>
                <a:effectLst>
                  <a:outerShdw blurRad="38100" dist="38100" dir="2700000" algn="tl">
                    <a:srgbClr val="000000"/>
                  </a:outerShdw>
                </a:effectLst>
                <a:latin typeface="Times New Roman" pitchFamily="18" charset="0"/>
                <a:cs typeface="Times New Roman" pitchFamily="18" charset="0"/>
              </a:rPr>
              <a:t>現時点で</a:t>
            </a:r>
            <a:r>
              <a:rPr lang="ja-JP" altLang="en-US" sz="2400" b="1" dirty="0" smtClean="0">
                <a:solidFill>
                  <a:srgbClr val="FFFFFF"/>
                </a:solidFill>
                <a:effectLst>
                  <a:outerShdw blurRad="38100" dist="38100" dir="2700000" algn="tl">
                    <a:srgbClr val="000000"/>
                  </a:outerShdw>
                </a:effectLst>
                <a:latin typeface="Times New Roman" pitchFamily="18" charset="0"/>
                <a:cs typeface="Times New Roman" pitchFamily="18" charset="0"/>
              </a:rPr>
              <a:t>世界唯一の金星大気データ</a:t>
            </a:r>
            <a:r>
              <a:rPr lang="ja-JP" altLang="en-US" sz="2400" b="1" dirty="0">
                <a:solidFill>
                  <a:srgbClr val="FFFFFF"/>
                </a:solidFill>
                <a:effectLst>
                  <a:outerShdw blurRad="38100" dist="38100" dir="2700000" algn="tl">
                    <a:srgbClr val="000000"/>
                  </a:outerShdw>
                </a:effectLst>
                <a:latin typeface="Times New Roman" pitchFamily="18" charset="0"/>
                <a:cs typeface="Times New Roman" pitchFamily="18" charset="0"/>
              </a:rPr>
              <a:t>同化システム</a:t>
            </a:r>
            <a:r>
              <a:rPr lang="ja-JP" altLang="en-US" sz="2400" b="1" dirty="0" smtClean="0">
                <a:solidFill>
                  <a:srgbClr val="FFFFFF"/>
                </a:solidFill>
                <a:effectLst>
                  <a:outerShdw blurRad="38100" dist="38100" dir="2700000" algn="tl">
                    <a:srgbClr val="000000"/>
                  </a:outerShdw>
                </a:effectLst>
                <a:latin typeface="Times New Roman" pitchFamily="18" charset="0"/>
                <a:cs typeface="Times New Roman" pitchFamily="18" charset="0"/>
              </a:rPr>
              <a:t>で</a:t>
            </a:r>
            <a:r>
              <a:rPr lang="ja-JP" altLang="en-US" sz="2400" b="1" dirty="0">
                <a:solidFill>
                  <a:srgbClr val="FFFFFF"/>
                </a:solidFill>
                <a:effectLst>
                  <a:outerShdw blurRad="38100" dist="38100" dir="2700000" algn="tl">
                    <a:srgbClr val="000000"/>
                  </a:outerShdw>
                </a:effectLst>
                <a:latin typeface="Times New Roman" pitchFamily="18" charset="0"/>
                <a:cs typeface="Times New Roman" pitchFamily="18" charset="0"/>
              </a:rPr>
              <a:t>ある。</a:t>
            </a:r>
            <a:endParaRPr lang="en-US" altLang="ja-JP" sz="2400" b="1" dirty="0">
              <a:solidFill>
                <a:srgbClr val="FFFFFF"/>
              </a:solidFill>
              <a:effectLst>
                <a:outerShdw blurRad="38100" dist="38100" dir="2700000" algn="tl">
                  <a:srgbClr val="000000"/>
                </a:outerShdw>
              </a:effectLst>
              <a:latin typeface="Times New Roman" pitchFamily="18" charset="0"/>
              <a:cs typeface="Times New Roman" pitchFamily="18" charset="0"/>
            </a:endParaRPr>
          </a:p>
          <a:p>
            <a:pPr marL="800100" lvl="1" indent="-342900">
              <a:buFont typeface="Arial" panose="020B0604020202020204" pitchFamily="34" charset="0"/>
              <a:buChar char="•"/>
            </a:pPr>
            <a:r>
              <a:rPr lang="ja-JP" altLang="en-US" sz="2000" dirty="0" smtClean="0">
                <a:solidFill>
                  <a:srgbClr val="FFFFFF"/>
                </a:solidFill>
                <a:effectLst>
                  <a:outerShdw blurRad="38100" dist="38100" dir="2700000" algn="tl">
                    <a:srgbClr val="000000"/>
                  </a:outerShdw>
                </a:effectLst>
                <a:latin typeface="Times New Roman" pitchFamily="18" charset="0"/>
                <a:cs typeface="Times New Roman" pitchFamily="18" charset="0"/>
              </a:rPr>
              <a:t>あかつきの観測データ同化</a:t>
            </a:r>
            <a:r>
              <a:rPr lang="en-US" altLang="ja-JP" sz="2000" dirty="0" smtClean="0">
                <a:solidFill>
                  <a:srgbClr val="FFFFFF"/>
                </a:solidFill>
                <a:effectLst>
                  <a:outerShdw blurRad="38100" dist="38100" dir="2700000" algn="tl">
                    <a:srgbClr val="000000"/>
                  </a:outerShdw>
                </a:effectLst>
                <a:latin typeface="Times New Roman" pitchFamily="18" charset="0"/>
                <a:cs typeface="Times New Roman" pitchFamily="18" charset="0"/>
              </a:rPr>
              <a:t>(</a:t>
            </a:r>
            <a:r>
              <a:rPr lang="ja-JP" altLang="en-US" sz="2000" dirty="0" smtClean="0">
                <a:solidFill>
                  <a:srgbClr val="FFFFFF"/>
                </a:solidFill>
                <a:effectLst>
                  <a:outerShdw blurRad="38100" dist="38100" dir="2700000" algn="tl">
                    <a:srgbClr val="000000"/>
                  </a:outerShdw>
                </a:effectLst>
                <a:latin typeface="Times New Roman" pitchFamily="18" charset="0"/>
                <a:cs typeface="Times New Roman" pitchFamily="18" charset="0"/>
              </a:rPr>
              <a:t>再解析プロダクトの作成</a:t>
            </a:r>
            <a:r>
              <a:rPr lang="en-US" altLang="ja-JP" sz="2000" dirty="0" smtClean="0">
                <a:solidFill>
                  <a:srgbClr val="FFFFFF"/>
                </a:solidFill>
                <a:effectLst>
                  <a:outerShdw blurRad="38100" dist="38100" dir="2700000" algn="tl">
                    <a:srgbClr val="000000"/>
                  </a:outerShdw>
                </a:effectLst>
                <a:latin typeface="Times New Roman" pitchFamily="18" charset="0"/>
                <a:cs typeface="Times New Roman" pitchFamily="18" charset="0"/>
              </a:rPr>
              <a:t>)</a:t>
            </a:r>
            <a:r>
              <a:rPr lang="ja-JP" altLang="en-US" sz="2000" dirty="0">
                <a:solidFill>
                  <a:srgbClr val="FFFFFF"/>
                </a:solidFill>
                <a:effectLst>
                  <a:outerShdw blurRad="38100" dist="38100" dir="2700000" algn="tl">
                    <a:srgbClr val="000000"/>
                  </a:outerShdw>
                </a:effectLst>
                <a:latin typeface="Times New Roman" pitchFamily="18" charset="0"/>
                <a:cs typeface="Times New Roman" pitchFamily="18" charset="0"/>
              </a:rPr>
              <a:t>、</a:t>
            </a:r>
            <a:r>
              <a:rPr lang="en-US" altLang="ja-JP" sz="2000" dirty="0" smtClean="0">
                <a:solidFill>
                  <a:srgbClr val="FFFFFF"/>
                </a:solidFill>
                <a:effectLst>
                  <a:outerShdw blurRad="38100" dist="38100" dir="2700000" algn="tl">
                    <a:srgbClr val="000000"/>
                  </a:outerShdw>
                </a:effectLst>
                <a:latin typeface="Times New Roman" pitchFamily="18" charset="0"/>
                <a:cs typeface="Times New Roman" pitchFamily="18" charset="0"/>
              </a:rPr>
              <a:t>EFSO</a:t>
            </a:r>
            <a:r>
              <a:rPr lang="ja-JP" altLang="en-US" sz="2000" dirty="0" smtClean="0">
                <a:solidFill>
                  <a:srgbClr val="FFFFFF"/>
                </a:solidFill>
                <a:effectLst>
                  <a:outerShdw blurRad="38100" dist="38100" dir="2700000" algn="tl">
                    <a:srgbClr val="000000"/>
                  </a:outerShdw>
                </a:effectLst>
                <a:latin typeface="Times New Roman" pitchFamily="18" charset="0"/>
                <a:cs typeface="Times New Roman" pitchFamily="18" charset="0"/>
              </a:rPr>
              <a:t>を使った観測インパクトの推定、モデルの改良による他の観測量の同化など。</a:t>
            </a:r>
            <a:endParaRPr lang="en-US" altLang="ja-JP" sz="200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5" name="Rectangle 6"/>
          <p:cNvSpPr>
            <a:spLocks noChangeArrowheads="1"/>
          </p:cNvSpPr>
          <p:nvPr/>
        </p:nvSpPr>
        <p:spPr bwMode="auto">
          <a:xfrm>
            <a:off x="0" y="184482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ja-JP" altLang="ja-JP" smtClean="0">
              <a:solidFill>
                <a:srgbClr val="FFFFFF"/>
              </a:solidFill>
              <a:cs typeface="ＭＳ Ｐゴシック" pitchFamily="50" charset="-128"/>
            </a:endParaRPr>
          </a:p>
        </p:txBody>
      </p:sp>
      <p:sp>
        <p:nvSpPr>
          <p:cNvPr id="4" name="正方形/長方形 3"/>
          <p:cNvSpPr/>
          <p:nvPr/>
        </p:nvSpPr>
        <p:spPr>
          <a:xfrm>
            <a:off x="-1" y="692696"/>
            <a:ext cx="9144001" cy="523220"/>
          </a:xfrm>
          <a:prstGeom prst="rect">
            <a:avLst/>
          </a:prstGeom>
        </p:spPr>
        <p:txBody>
          <a:bodyPr wrap="square">
            <a:spAutoFit/>
          </a:bodyPr>
          <a:lstStyle/>
          <a:p>
            <a:pPr lvl="0" algn="ctr"/>
            <a:r>
              <a:rPr lang="ja-JP" altLang="en-US" sz="2800"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金星に吹く風の謎と研究内容の簡単な紹介をした。</a:t>
            </a:r>
          </a:p>
        </p:txBody>
      </p:sp>
      <p:sp>
        <p:nvSpPr>
          <p:cNvPr id="8" name="正方形/長方形 7"/>
          <p:cNvSpPr/>
          <p:nvPr/>
        </p:nvSpPr>
        <p:spPr>
          <a:xfrm>
            <a:off x="179512" y="6381328"/>
            <a:ext cx="8749604" cy="400110"/>
          </a:xfrm>
          <a:prstGeom prst="rect">
            <a:avLst/>
          </a:prstGeom>
          <a:solidFill>
            <a:schemeClr val="tx1"/>
          </a:solidFill>
          <a:ln>
            <a:solidFill>
              <a:srgbClr val="FF0000"/>
            </a:solidFill>
          </a:ln>
        </p:spPr>
        <p:txBody>
          <a:bodyPr wrap="square" lIns="36000" rIns="36000">
            <a:spAutoFit/>
          </a:bodyPr>
          <a:lstStyle/>
          <a:p>
            <a:pPr algn="ctr" fontAlgn="base">
              <a:spcAft>
                <a:spcPct val="0"/>
              </a:spcAft>
              <a:buSzPct val="85000"/>
            </a:pPr>
            <a:r>
              <a:rPr lang="en-US" altLang="ja-JP" sz="2000" b="1" dirty="0" smtClean="0">
                <a:solidFill>
                  <a:srgbClr val="FF0000"/>
                </a:solidFill>
                <a:latin typeface="Times New Roman" pitchFamily="18" charset="0"/>
              </a:rPr>
              <a:t>AFES-Venus</a:t>
            </a:r>
            <a:r>
              <a:rPr lang="ja-JP" altLang="en-US" sz="2000" b="1" dirty="0" smtClean="0">
                <a:solidFill>
                  <a:srgbClr val="FF0000"/>
                </a:solidFill>
                <a:latin typeface="Times New Roman" pitchFamily="18" charset="0"/>
              </a:rPr>
              <a:t>と「あかつき」を駆使して、スーパーローテーションの謎を解明したい</a:t>
            </a:r>
            <a:endParaRPr lang="ja-JP" altLang="en-US" sz="2000" b="1" dirty="0">
              <a:solidFill>
                <a:srgbClr val="FF0000"/>
              </a:solidFill>
              <a:latin typeface="Times New Roman" pitchFamily="18" charset="0"/>
            </a:endParaRPr>
          </a:p>
        </p:txBody>
      </p:sp>
    </p:spTree>
    <p:extLst>
      <p:ext uri="{BB962C8B-B14F-4D97-AF65-F5344CB8AC3E}">
        <p14:creationId xmlns:p14="http://schemas.microsoft.com/office/powerpoint/2010/main" val="3207202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 name="Table 45"/>
          <p:cNvGraphicFramePr/>
          <p:nvPr>
            <p:extLst/>
          </p:nvPr>
        </p:nvGraphicFramePr>
        <p:xfrm>
          <a:off x="107504" y="2996952"/>
          <a:ext cx="8960956" cy="2424592"/>
        </p:xfrm>
        <a:graphic>
          <a:graphicData uri="http://schemas.openxmlformats.org/drawingml/2006/table">
            <a:tbl>
              <a:tblPr>
                <a:tableStyleId>{3C2FFA5D-87B4-456A-9821-1D502468CF0F}</a:tableStyleId>
              </a:tblPr>
              <a:tblGrid>
                <a:gridCol w="3262633">
                  <a:extLst>
                    <a:ext uri="{9D8B030D-6E8A-4147-A177-3AD203B41FA5}">
                      <a16:colId xmlns:a16="http://schemas.microsoft.com/office/drawing/2014/main" val="20000"/>
                    </a:ext>
                  </a:extLst>
                </a:gridCol>
                <a:gridCol w="2592288">
                  <a:extLst>
                    <a:ext uri="{9D8B030D-6E8A-4147-A177-3AD203B41FA5}">
                      <a16:colId xmlns:a16="http://schemas.microsoft.com/office/drawing/2014/main" val="20001"/>
                    </a:ext>
                  </a:extLst>
                </a:gridCol>
                <a:gridCol w="1656184">
                  <a:extLst>
                    <a:ext uri="{9D8B030D-6E8A-4147-A177-3AD203B41FA5}">
                      <a16:colId xmlns:a16="http://schemas.microsoft.com/office/drawing/2014/main" val="20002"/>
                    </a:ext>
                  </a:extLst>
                </a:gridCol>
                <a:gridCol w="1449851">
                  <a:extLst>
                    <a:ext uri="{9D8B030D-6E8A-4147-A177-3AD203B41FA5}">
                      <a16:colId xmlns:a16="http://schemas.microsoft.com/office/drawing/2014/main" val="20003"/>
                    </a:ext>
                  </a:extLst>
                </a:gridCol>
              </a:tblGrid>
              <a:tr h="350044">
                <a:tc>
                  <a:txBody>
                    <a:bodyPr/>
                    <a:lstStyle/>
                    <a:p>
                      <a:pPr lvl="0" algn="ctr" defTabSz="914400">
                        <a:tabLst>
                          <a:tab pos="1181100" algn="l"/>
                        </a:tabLst>
                        <a:defRPr b="0"/>
                      </a:pPr>
                      <a:r>
                        <a:rPr sz="1800" b="1" dirty="0">
                          <a:solidFill>
                            <a:srgbClr val="FF0000"/>
                          </a:solidFill>
                          <a:sym typeface="ヒラギノ角ゴ ProN W6"/>
                        </a:rPr>
                        <a:t>References</a:t>
                      </a:r>
                    </a:p>
                  </a:txBody>
                  <a:tcPr marL="35719" marR="35719" marT="35719" marB="35719" anchor="ctr" horzOverflow="overflow"/>
                </a:tc>
                <a:tc gridSpan="2">
                  <a:txBody>
                    <a:bodyPr/>
                    <a:lstStyle/>
                    <a:p>
                      <a:pPr lvl="0" algn="ctr" defTabSz="914400">
                        <a:tabLst>
                          <a:tab pos="1181100" algn="l"/>
                        </a:tabLst>
                        <a:defRPr b="0"/>
                      </a:pPr>
                      <a:r>
                        <a:rPr sz="1800" b="1" dirty="0">
                          <a:solidFill>
                            <a:srgbClr val="FF0000"/>
                          </a:solidFill>
                          <a:sym typeface="ヒラギノ角ゴ ProN W6"/>
                        </a:rPr>
                        <a:t>Horizontal resolution</a:t>
                      </a:r>
                    </a:p>
                  </a:txBody>
                  <a:tcPr marL="35719" marR="35719" marT="35719" marB="35719" anchor="ctr" horzOverflow="overflow"/>
                </a:tc>
                <a:tc hMerge="1">
                  <a:txBody>
                    <a:bodyPr/>
                    <a:lstStyle/>
                    <a:p>
                      <a:endParaRPr lang="ja-JP"/>
                    </a:p>
                  </a:txBody>
                  <a:tcPr/>
                </a:tc>
                <a:tc>
                  <a:txBody>
                    <a:bodyPr/>
                    <a:lstStyle/>
                    <a:p>
                      <a:pPr lvl="0" algn="ctr" defTabSz="914400">
                        <a:tabLst>
                          <a:tab pos="1181100" algn="l"/>
                        </a:tabLst>
                        <a:defRPr b="0"/>
                      </a:pPr>
                      <a:r>
                        <a:rPr sz="1800" b="1" dirty="0">
                          <a:solidFill>
                            <a:srgbClr val="FF0000"/>
                          </a:solidFill>
                          <a:sym typeface="ヒラギノ角ゴ ProN W6"/>
                        </a:rPr>
                        <a:t>Vertical grid</a:t>
                      </a:r>
                    </a:p>
                  </a:txBody>
                  <a:tcPr marL="35719" marR="35719" marT="35719" marB="35719" anchor="ctr" horzOverflow="overflow"/>
                </a:tc>
                <a:extLst>
                  <a:ext uri="{0D108BD9-81ED-4DB2-BD59-A6C34878D82A}">
                    <a16:rowId xmlns:a16="http://schemas.microsoft.com/office/drawing/2014/main" val="10000"/>
                  </a:ext>
                </a:extLst>
              </a:tr>
              <a:tr h="222771">
                <a:tc>
                  <a:txBody>
                    <a:bodyPr/>
                    <a:lstStyle/>
                    <a:p>
                      <a:pPr lvl="0" defTabSz="914400"/>
                      <a:r>
                        <a:rPr sz="1800" spc="-50" dirty="0">
                          <a:sym typeface="Helvetica Neue Light"/>
                        </a:rPr>
                        <a:t>Yamamoto &amp; Takahashi (2003)</a:t>
                      </a:r>
                      <a:endParaRPr sz="1800" spc="-50" dirty="0">
                        <a:latin typeface="Helvetica Neue Light"/>
                        <a:ea typeface="Helvetica Neue Light"/>
                        <a:cs typeface="Helvetica Neue Light"/>
                        <a:sym typeface="Helvetica Neue Light"/>
                      </a:endParaRPr>
                    </a:p>
                  </a:txBody>
                  <a:tcPr marL="35719" marR="35719" marT="35719" marB="35719" anchor="ctr" horzOverflow="overflow"/>
                </a:tc>
                <a:tc>
                  <a:txBody>
                    <a:bodyPr/>
                    <a:lstStyle/>
                    <a:p>
                      <a:pPr lvl="0" algn="ctr" defTabSz="914400"/>
                      <a:r>
                        <a:rPr sz="1800" dirty="0">
                          <a:sym typeface="Helvetica Neue Light"/>
                        </a:rPr>
                        <a:t>T10 </a:t>
                      </a:r>
                      <a:r>
                        <a:rPr sz="1800" dirty="0" smtClean="0">
                          <a:sym typeface="Helvetica Neue Light"/>
                        </a:rPr>
                        <a:t>(~ </a:t>
                      </a:r>
                      <a:r>
                        <a:rPr sz="1800" dirty="0">
                          <a:sym typeface="Helvetica Neue Light"/>
                        </a:rPr>
                        <a:t>11°× 11°)</a:t>
                      </a:r>
                      <a:endParaRPr sz="1800" dirty="0">
                        <a:latin typeface="Helvetica Neue Light"/>
                        <a:ea typeface="Helvetica Neue Light"/>
                        <a:cs typeface="Helvetica Neue Light"/>
                        <a:sym typeface="Helvetica Neue Light"/>
                      </a:endParaRPr>
                    </a:p>
                  </a:txBody>
                  <a:tcPr marL="35719" marR="35719" marT="35719" marB="35719" anchor="ctr" horzOverflow="overflow"/>
                </a:tc>
                <a:tc>
                  <a:txBody>
                    <a:bodyPr/>
                    <a:lstStyle/>
                    <a:p>
                      <a:pPr lvl="0" defTabSz="914400"/>
                      <a:r>
                        <a:rPr sz="1800" dirty="0">
                          <a:sym typeface="Helvetica Neue Light"/>
                        </a:rPr>
                        <a:t>32×16 grids</a:t>
                      </a:r>
                      <a:endParaRPr sz="1800" dirty="0">
                        <a:latin typeface="Helvetica Neue Light"/>
                        <a:ea typeface="Helvetica Neue Light"/>
                        <a:cs typeface="Helvetica Neue Light"/>
                        <a:sym typeface="Helvetica Neue Light"/>
                      </a:endParaRPr>
                    </a:p>
                  </a:txBody>
                  <a:tcPr marL="35719" marR="35719" marT="35719" marB="35719" anchor="ctr" horzOverflow="overflow"/>
                </a:tc>
                <a:tc>
                  <a:txBody>
                    <a:bodyPr/>
                    <a:lstStyle/>
                    <a:p>
                      <a:pPr lvl="0" algn="ctr" defTabSz="914400"/>
                      <a:r>
                        <a:rPr sz="1800" dirty="0">
                          <a:sym typeface="Helvetica Neue Light"/>
                        </a:rPr>
                        <a:t>50 </a:t>
                      </a:r>
                      <a:r>
                        <a:rPr sz="1800" dirty="0" smtClean="0">
                          <a:sym typeface="Helvetica Neue Light"/>
                        </a:rPr>
                        <a:t>levels</a:t>
                      </a:r>
                      <a:endParaRPr sz="1800" dirty="0">
                        <a:latin typeface="Helvetica Neue Light"/>
                        <a:ea typeface="Helvetica Neue Light"/>
                        <a:cs typeface="Helvetica Neue Light"/>
                        <a:sym typeface="Helvetica Neue Light"/>
                      </a:endParaRPr>
                    </a:p>
                  </a:txBody>
                  <a:tcPr marL="35719" marR="35719" marT="35719" marB="35719" anchor="ctr" horzOverflow="overflow"/>
                </a:tc>
                <a:extLst>
                  <a:ext uri="{0D108BD9-81ED-4DB2-BD59-A6C34878D82A}">
                    <a16:rowId xmlns:a16="http://schemas.microsoft.com/office/drawing/2014/main" val="10001"/>
                  </a:ext>
                </a:extLst>
              </a:tr>
              <a:tr h="339328">
                <a:tc>
                  <a:txBody>
                    <a:bodyPr/>
                    <a:lstStyle/>
                    <a:p>
                      <a:pPr lvl="0" defTabSz="914400"/>
                      <a:r>
                        <a:rPr sz="1800" dirty="0">
                          <a:sym typeface="Helvetica Neue Light"/>
                        </a:rPr>
                        <a:t>Lee et al. (2005)</a:t>
                      </a:r>
                      <a:endParaRPr sz="1800" dirty="0">
                        <a:latin typeface="Helvetica Neue Light"/>
                        <a:ea typeface="Helvetica Neue Light"/>
                        <a:cs typeface="Helvetica Neue Light"/>
                        <a:sym typeface="Helvetica Neue Light"/>
                      </a:endParaRPr>
                    </a:p>
                  </a:txBody>
                  <a:tcPr marL="35719" marR="35719" marT="35719" marB="35719" anchor="ctr" horzOverflow="overflow"/>
                </a:tc>
                <a:tc>
                  <a:txBody>
                    <a:bodyPr/>
                    <a:lstStyle/>
                    <a:p>
                      <a:pPr lvl="0" algn="ctr" defTabSz="914400"/>
                      <a:r>
                        <a:rPr sz="1800" dirty="0">
                          <a:sym typeface="Helvetica Neue Light"/>
                        </a:rPr>
                        <a:t>5°× 5°</a:t>
                      </a:r>
                      <a:endParaRPr sz="1800" dirty="0">
                        <a:latin typeface="Helvetica Neue Light"/>
                        <a:ea typeface="Helvetica Neue Light"/>
                        <a:cs typeface="Helvetica Neue Light"/>
                        <a:sym typeface="Helvetica Neue Light"/>
                      </a:endParaRPr>
                    </a:p>
                  </a:txBody>
                  <a:tcPr marL="35719" marR="35719" marT="35719" marB="35719" anchor="ctr" horzOverflow="overflow"/>
                </a:tc>
                <a:tc>
                  <a:txBody>
                    <a:bodyPr/>
                    <a:lstStyle/>
                    <a:p>
                      <a:pPr lvl="0" defTabSz="914400"/>
                      <a:r>
                        <a:rPr sz="1800" dirty="0">
                          <a:sym typeface="Helvetica Neue Light"/>
                        </a:rPr>
                        <a:t>72×36 grids</a:t>
                      </a:r>
                      <a:endParaRPr sz="1800" dirty="0">
                        <a:latin typeface="Helvetica Neue Light"/>
                        <a:ea typeface="Helvetica Neue Light"/>
                        <a:cs typeface="Helvetica Neue Light"/>
                        <a:sym typeface="Helvetica Neue Light"/>
                      </a:endParaRPr>
                    </a:p>
                  </a:txBody>
                  <a:tcPr marL="35719" marR="35719" marT="35719" marB="35719" anchor="ctr" horzOverflow="overflow"/>
                </a:tc>
                <a:tc>
                  <a:txBody>
                    <a:bodyPr/>
                    <a:lstStyle/>
                    <a:p>
                      <a:pPr lvl="0" algn="ctr" defTabSz="914400"/>
                      <a:r>
                        <a:rPr sz="1800" dirty="0">
                          <a:sym typeface="Helvetica Neue Light"/>
                        </a:rPr>
                        <a:t>32 levels</a:t>
                      </a:r>
                      <a:endParaRPr sz="1800" dirty="0">
                        <a:latin typeface="Helvetica Neue Light"/>
                        <a:ea typeface="Helvetica Neue Light"/>
                        <a:cs typeface="Helvetica Neue Light"/>
                        <a:sym typeface="Helvetica Neue Light"/>
                      </a:endParaRPr>
                    </a:p>
                  </a:txBody>
                  <a:tcPr marL="35719" marR="35719" marT="35719" marB="35719" anchor="ctr" horzOverflow="overflow"/>
                </a:tc>
                <a:extLst>
                  <a:ext uri="{0D108BD9-81ED-4DB2-BD59-A6C34878D82A}">
                    <a16:rowId xmlns:a16="http://schemas.microsoft.com/office/drawing/2014/main" val="10002"/>
                  </a:ext>
                </a:extLst>
              </a:tr>
              <a:tr h="337055">
                <a:tc>
                  <a:txBody>
                    <a:bodyPr/>
                    <a:lstStyle/>
                    <a:p>
                      <a:pPr lvl="0" defTabSz="914400"/>
                      <a:r>
                        <a:rPr sz="1800" dirty="0">
                          <a:sym typeface="Helvetica Neue Light"/>
                        </a:rPr>
                        <a:t>Kido &amp; </a:t>
                      </a:r>
                      <a:r>
                        <a:rPr sz="1800" dirty="0" err="1">
                          <a:sym typeface="Helvetica Neue Light"/>
                        </a:rPr>
                        <a:t>Wakata</a:t>
                      </a:r>
                      <a:r>
                        <a:rPr sz="1800" dirty="0">
                          <a:sym typeface="Helvetica Neue Light"/>
                        </a:rPr>
                        <a:t> (2008)</a:t>
                      </a:r>
                      <a:endParaRPr sz="1800" dirty="0">
                        <a:latin typeface="Helvetica Neue Light"/>
                        <a:ea typeface="Helvetica Neue Light"/>
                        <a:cs typeface="Helvetica Neue Light"/>
                        <a:sym typeface="Helvetica Neue Light"/>
                      </a:endParaRPr>
                    </a:p>
                  </a:txBody>
                  <a:tcPr marL="35719" marR="35719" marT="35719" marB="35719" anchor="ctr" horzOverflow="overflow"/>
                </a:tc>
                <a:tc>
                  <a:txBody>
                    <a:bodyPr/>
                    <a:lstStyle/>
                    <a:p>
                      <a:pPr lvl="0" algn="ctr" defTabSz="914400"/>
                      <a:r>
                        <a:rPr sz="1800" dirty="0">
                          <a:sym typeface="Helvetica Neue Light"/>
                        </a:rPr>
                        <a:t>T21 </a:t>
                      </a:r>
                      <a:r>
                        <a:rPr sz="1800" dirty="0" smtClean="0">
                          <a:sym typeface="Helvetica Neue Light"/>
                        </a:rPr>
                        <a:t>(~ 5.6°× </a:t>
                      </a:r>
                      <a:r>
                        <a:rPr sz="1800" dirty="0">
                          <a:sym typeface="Helvetica Neue Light"/>
                        </a:rPr>
                        <a:t>5.6°)</a:t>
                      </a:r>
                      <a:endParaRPr sz="1800" dirty="0">
                        <a:latin typeface="Helvetica Neue Light"/>
                        <a:ea typeface="Helvetica Neue Light"/>
                        <a:cs typeface="Helvetica Neue Light"/>
                        <a:sym typeface="Helvetica Neue Light"/>
                      </a:endParaRPr>
                    </a:p>
                  </a:txBody>
                  <a:tcPr marL="35719" marR="35719" marT="35719" marB="35719" anchor="ctr" horzOverflow="overflow"/>
                </a:tc>
                <a:tc>
                  <a:txBody>
                    <a:bodyPr/>
                    <a:lstStyle/>
                    <a:p>
                      <a:pPr lvl="0" defTabSz="914400"/>
                      <a:r>
                        <a:rPr sz="1800">
                          <a:sym typeface="Helvetica Neue Light"/>
                        </a:rPr>
                        <a:t>64×32 grids</a:t>
                      </a:r>
                      <a:endParaRPr sz="1800">
                        <a:latin typeface="Helvetica Neue Light"/>
                        <a:ea typeface="Helvetica Neue Light"/>
                        <a:cs typeface="Helvetica Neue Light"/>
                        <a:sym typeface="Helvetica Neue Light"/>
                      </a:endParaRPr>
                    </a:p>
                  </a:txBody>
                  <a:tcPr marL="35719" marR="35719" marT="35719" marB="35719" anchor="ctr" horzOverflow="overflow"/>
                </a:tc>
                <a:tc>
                  <a:txBody>
                    <a:bodyPr/>
                    <a:lstStyle/>
                    <a:p>
                      <a:pPr lvl="0" algn="ctr" defTabSz="914400"/>
                      <a:r>
                        <a:rPr sz="1800" dirty="0">
                          <a:sym typeface="Helvetica Neue Light"/>
                        </a:rPr>
                        <a:t>60 levels</a:t>
                      </a:r>
                      <a:endParaRPr sz="1800" dirty="0">
                        <a:latin typeface="Helvetica Neue Light"/>
                        <a:ea typeface="Helvetica Neue Light"/>
                        <a:cs typeface="Helvetica Neue Light"/>
                        <a:sym typeface="Helvetica Neue Light"/>
                      </a:endParaRPr>
                    </a:p>
                  </a:txBody>
                  <a:tcPr marL="35719" marR="35719" marT="35719" marB="35719" anchor="ctr" horzOverflow="overflow"/>
                </a:tc>
                <a:extLst>
                  <a:ext uri="{0D108BD9-81ED-4DB2-BD59-A6C34878D82A}">
                    <a16:rowId xmlns:a16="http://schemas.microsoft.com/office/drawing/2014/main" val="10003"/>
                  </a:ext>
                </a:extLst>
              </a:tr>
              <a:tr h="305900">
                <a:tc>
                  <a:txBody>
                    <a:bodyPr/>
                    <a:lstStyle/>
                    <a:p>
                      <a:pPr lvl="0" defTabSz="914400"/>
                      <a:r>
                        <a:rPr sz="1800">
                          <a:sym typeface="Helvetica Neue Light"/>
                        </a:rPr>
                        <a:t>Takagi &amp; Matsuda (2007)</a:t>
                      </a:r>
                      <a:endParaRPr sz="1800">
                        <a:latin typeface="Helvetica Neue Light"/>
                        <a:ea typeface="Helvetica Neue Light"/>
                        <a:cs typeface="Helvetica Neue Light"/>
                        <a:sym typeface="Helvetica Neue Light"/>
                      </a:endParaRPr>
                    </a:p>
                  </a:txBody>
                  <a:tcPr marL="35719" marR="35719" marT="35719" marB="35719" anchor="ctr" horzOverflow="overflow"/>
                </a:tc>
                <a:tc>
                  <a:txBody>
                    <a:bodyPr/>
                    <a:lstStyle/>
                    <a:p>
                      <a:pPr lvl="0" algn="ctr" defTabSz="914400"/>
                      <a:r>
                        <a:rPr sz="1800" dirty="0">
                          <a:sym typeface="Helvetica Neue Light"/>
                        </a:rPr>
                        <a:t>≦T21 </a:t>
                      </a:r>
                      <a:r>
                        <a:rPr sz="1800" dirty="0" smtClean="0">
                          <a:sym typeface="Helvetica Neue Light"/>
                        </a:rPr>
                        <a:t>(~ 5.6°× </a:t>
                      </a:r>
                      <a:r>
                        <a:rPr sz="1800" dirty="0">
                          <a:sym typeface="Helvetica Neue Light"/>
                        </a:rPr>
                        <a:t>5.6°)</a:t>
                      </a:r>
                      <a:endParaRPr sz="1800" dirty="0">
                        <a:latin typeface="Helvetica Neue Light"/>
                        <a:ea typeface="Helvetica Neue Light"/>
                        <a:cs typeface="Helvetica Neue Light"/>
                        <a:sym typeface="Helvetica Neue Light"/>
                      </a:endParaRPr>
                    </a:p>
                  </a:txBody>
                  <a:tcPr marL="35719" marR="35719" marT="35719" marB="35719" anchor="ctr" horzOverflow="overflow"/>
                </a:tc>
                <a:tc>
                  <a:txBody>
                    <a:bodyPr/>
                    <a:lstStyle/>
                    <a:p>
                      <a:pPr lvl="0" defTabSz="914400"/>
                      <a:r>
                        <a:rPr sz="1800">
                          <a:sym typeface="Helvetica Neue Light"/>
                        </a:rPr>
                        <a:t>64×32 grids</a:t>
                      </a:r>
                      <a:endParaRPr sz="1800">
                        <a:latin typeface="Helvetica Neue Light"/>
                        <a:ea typeface="Helvetica Neue Light"/>
                        <a:cs typeface="Helvetica Neue Light"/>
                        <a:sym typeface="Helvetica Neue Light"/>
                      </a:endParaRPr>
                    </a:p>
                  </a:txBody>
                  <a:tcPr marL="35719" marR="35719" marT="35719" marB="35719" anchor="ctr" horzOverflow="overflow"/>
                </a:tc>
                <a:tc>
                  <a:txBody>
                    <a:bodyPr/>
                    <a:lstStyle/>
                    <a:p>
                      <a:pPr lvl="0" algn="ctr" defTabSz="914400"/>
                      <a:r>
                        <a:rPr sz="1800">
                          <a:sym typeface="Helvetica Neue Light"/>
                        </a:rPr>
                        <a:t>60 levels</a:t>
                      </a:r>
                      <a:endParaRPr sz="1800">
                        <a:latin typeface="Helvetica Neue Light"/>
                        <a:ea typeface="Helvetica Neue Light"/>
                        <a:cs typeface="Helvetica Neue Light"/>
                        <a:sym typeface="Helvetica Neue Light"/>
                      </a:endParaRPr>
                    </a:p>
                  </a:txBody>
                  <a:tcPr marL="35719" marR="35719" marT="35719" marB="35719" anchor="ctr" horzOverflow="overflow"/>
                </a:tc>
                <a:extLst>
                  <a:ext uri="{0D108BD9-81ED-4DB2-BD59-A6C34878D82A}">
                    <a16:rowId xmlns:a16="http://schemas.microsoft.com/office/drawing/2014/main" val="10004"/>
                  </a:ext>
                </a:extLst>
              </a:tr>
              <a:tr h="339328">
                <a:tc>
                  <a:txBody>
                    <a:bodyPr/>
                    <a:lstStyle/>
                    <a:p>
                      <a:pPr lvl="0" defTabSz="914400"/>
                      <a:r>
                        <a:rPr sz="1800">
                          <a:sym typeface="Helvetica Neue Light"/>
                        </a:rPr>
                        <a:t>Lebonnois et al. (2010)</a:t>
                      </a:r>
                      <a:endParaRPr sz="1800">
                        <a:latin typeface="Helvetica Neue Light"/>
                        <a:ea typeface="Helvetica Neue Light"/>
                        <a:cs typeface="Helvetica Neue Light"/>
                        <a:sym typeface="Helvetica Neue Light"/>
                      </a:endParaRPr>
                    </a:p>
                  </a:txBody>
                  <a:tcPr marL="35719" marR="35719" marT="35719" marB="35719" anchor="ctr" horzOverflow="overflow"/>
                </a:tc>
                <a:tc>
                  <a:txBody>
                    <a:bodyPr/>
                    <a:lstStyle/>
                    <a:p>
                      <a:pPr lvl="0" algn="ctr" defTabSz="914400"/>
                      <a:r>
                        <a:rPr sz="1800" dirty="0">
                          <a:sym typeface="Helvetica Neue Light"/>
                        </a:rPr>
                        <a:t>7.5°× 5.6°</a:t>
                      </a:r>
                      <a:endParaRPr sz="1800" dirty="0">
                        <a:latin typeface="Helvetica Neue Light"/>
                        <a:ea typeface="Helvetica Neue Light"/>
                        <a:cs typeface="Helvetica Neue Light"/>
                        <a:sym typeface="Helvetica Neue Light"/>
                      </a:endParaRPr>
                    </a:p>
                  </a:txBody>
                  <a:tcPr marL="35719" marR="35719" marT="35719" marB="35719" anchor="ctr" horzOverflow="overflow"/>
                </a:tc>
                <a:tc>
                  <a:txBody>
                    <a:bodyPr/>
                    <a:lstStyle/>
                    <a:p>
                      <a:pPr lvl="0" defTabSz="914400"/>
                      <a:r>
                        <a:rPr sz="1800">
                          <a:sym typeface="Helvetica Neue Light"/>
                        </a:rPr>
                        <a:t>48×32 grids</a:t>
                      </a:r>
                      <a:endParaRPr sz="1800">
                        <a:latin typeface="Helvetica Neue Light"/>
                        <a:ea typeface="Helvetica Neue Light"/>
                        <a:cs typeface="Helvetica Neue Light"/>
                        <a:sym typeface="Helvetica Neue Light"/>
                      </a:endParaRPr>
                    </a:p>
                  </a:txBody>
                  <a:tcPr marL="35719" marR="35719" marT="35719" marB="35719" anchor="ctr" horzOverflow="overflow"/>
                </a:tc>
                <a:tc>
                  <a:txBody>
                    <a:bodyPr/>
                    <a:lstStyle/>
                    <a:p>
                      <a:pPr lvl="0" algn="ctr" defTabSz="914400"/>
                      <a:r>
                        <a:rPr sz="1800">
                          <a:sym typeface="Helvetica Neue Light"/>
                        </a:rPr>
                        <a:t>50 levels</a:t>
                      </a:r>
                      <a:endParaRPr sz="1800">
                        <a:latin typeface="Helvetica Neue Light"/>
                        <a:ea typeface="Helvetica Neue Light"/>
                        <a:cs typeface="Helvetica Neue Light"/>
                        <a:sym typeface="Helvetica Neue Light"/>
                      </a:endParaRPr>
                    </a:p>
                  </a:txBody>
                  <a:tcPr marL="35719" marR="35719" marT="35719" marB="35719" anchor="ctr" horzOverflow="overflow"/>
                </a:tc>
                <a:extLst>
                  <a:ext uri="{0D108BD9-81ED-4DB2-BD59-A6C34878D82A}">
                    <a16:rowId xmlns:a16="http://schemas.microsoft.com/office/drawing/2014/main" val="10005"/>
                  </a:ext>
                </a:extLst>
              </a:tr>
              <a:tr h="339328">
                <a:tc>
                  <a:txBody>
                    <a:bodyPr/>
                    <a:lstStyle/>
                    <a:p>
                      <a:pPr lvl="0" defTabSz="914400"/>
                      <a:r>
                        <a:rPr sz="1800" dirty="0">
                          <a:sym typeface="Helvetica Neue Light"/>
                        </a:rPr>
                        <a:t>Parish et al. (2011)</a:t>
                      </a:r>
                      <a:endParaRPr sz="1800" dirty="0">
                        <a:solidFill>
                          <a:srgbClr val="53585F"/>
                        </a:solidFill>
                        <a:latin typeface="Helvetica Neue Light"/>
                        <a:ea typeface="Helvetica Neue Light"/>
                        <a:cs typeface="Helvetica Neue Light"/>
                        <a:sym typeface="Helvetica Neue Light"/>
                      </a:endParaRPr>
                    </a:p>
                  </a:txBody>
                  <a:tcPr marL="35719" marR="35719" marT="35719" marB="35719" anchor="ctr" horzOverflow="overflow"/>
                </a:tc>
                <a:tc>
                  <a:txBody>
                    <a:bodyPr/>
                    <a:lstStyle/>
                    <a:p>
                      <a:pPr lvl="0" algn="ctr" defTabSz="914400"/>
                      <a:r>
                        <a:rPr sz="1800" dirty="0">
                          <a:sym typeface="Helvetica Neue Light"/>
                        </a:rPr>
                        <a:t>1.2° × 0.9°</a:t>
                      </a:r>
                      <a:endParaRPr sz="1800" dirty="0">
                        <a:solidFill>
                          <a:srgbClr val="53585F"/>
                        </a:solidFill>
                        <a:latin typeface="Helvetica Neue Light"/>
                        <a:ea typeface="Helvetica Neue Light"/>
                        <a:cs typeface="Helvetica Neue Light"/>
                        <a:sym typeface="Helvetica Neue Light"/>
                      </a:endParaRPr>
                    </a:p>
                  </a:txBody>
                  <a:tcPr marL="35719" marR="35719" marT="35719" marB="35719" anchor="ctr" horzOverflow="overflow"/>
                </a:tc>
                <a:tc>
                  <a:txBody>
                    <a:bodyPr/>
                    <a:lstStyle/>
                    <a:p>
                      <a:pPr lvl="0" defTabSz="914400"/>
                      <a:r>
                        <a:rPr sz="1800">
                          <a:sym typeface="Helvetica Neue Light"/>
                        </a:rPr>
                        <a:t>300×200 grids</a:t>
                      </a:r>
                      <a:endParaRPr sz="1800">
                        <a:solidFill>
                          <a:srgbClr val="53585F"/>
                        </a:solidFill>
                        <a:latin typeface="Helvetica Neue Light"/>
                        <a:ea typeface="Helvetica Neue Light"/>
                        <a:cs typeface="Helvetica Neue Light"/>
                        <a:sym typeface="Helvetica Neue Light"/>
                      </a:endParaRPr>
                    </a:p>
                  </a:txBody>
                  <a:tcPr marL="35719" marR="35719" marT="35719" marB="35719" anchor="ctr" horzOverflow="overflow"/>
                </a:tc>
                <a:tc>
                  <a:txBody>
                    <a:bodyPr/>
                    <a:lstStyle/>
                    <a:p>
                      <a:pPr lvl="0" algn="ctr" defTabSz="914400"/>
                      <a:r>
                        <a:rPr sz="1800" dirty="0">
                          <a:sym typeface="Helvetica Neue Light"/>
                        </a:rPr>
                        <a:t>50 levels</a:t>
                      </a:r>
                      <a:endParaRPr sz="1800" dirty="0">
                        <a:solidFill>
                          <a:srgbClr val="53585F"/>
                        </a:solidFill>
                        <a:latin typeface="Helvetica Neue Light"/>
                        <a:ea typeface="Helvetica Neue Light"/>
                        <a:cs typeface="Helvetica Neue Light"/>
                        <a:sym typeface="Helvetica Neue Light"/>
                      </a:endParaRPr>
                    </a:p>
                  </a:txBody>
                  <a:tcPr marL="35719" marR="35719" marT="35719" marB="35719" anchor="ctr" horzOverflow="overflow"/>
                </a:tc>
                <a:extLst>
                  <a:ext uri="{0D108BD9-81ED-4DB2-BD59-A6C34878D82A}">
                    <a16:rowId xmlns:a16="http://schemas.microsoft.com/office/drawing/2014/main" val="10006"/>
                  </a:ext>
                </a:extLst>
              </a:tr>
            </a:tbl>
          </a:graphicData>
        </a:graphic>
      </p:graphicFrame>
      <p:sp>
        <p:nvSpPr>
          <p:cNvPr id="9" name="Rectangle 2"/>
          <p:cNvSpPr txBox="1">
            <a:spLocks noChangeArrowheads="1"/>
          </p:cNvSpPr>
          <p:nvPr/>
        </p:nvSpPr>
        <p:spPr bwMode="auto">
          <a:xfrm>
            <a:off x="179512" y="44624"/>
            <a:ext cx="8784976" cy="7078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Black" pitchFamily="34" charset="0"/>
                <a:ea typeface="ＭＳ Ｐゴシック" charset="-128"/>
              </a:defRPr>
            </a:lvl2pPr>
            <a:lvl3pPr algn="ctr" rtl="0" eaLnBrk="0" fontAlgn="base" hangingPunct="0">
              <a:spcBef>
                <a:spcPct val="0"/>
              </a:spcBef>
              <a:spcAft>
                <a:spcPct val="0"/>
              </a:spcAft>
              <a:defRPr kumimoji="1" sz="4400">
                <a:solidFill>
                  <a:schemeClr val="tx2"/>
                </a:solidFill>
                <a:latin typeface="Arial Black" pitchFamily="34" charset="0"/>
                <a:ea typeface="ＭＳ Ｐゴシック" charset="-128"/>
              </a:defRPr>
            </a:lvl3pPr>
            <a:lvl4pPr algn="ctr" rtl="0" eaLnBrk="0" fontAlgn="base" hangingPunct="0">
              <a:spcBef>
                <a:spcPct val="0"/>
              </a:spcBef>
              <a:spcAft>
                <a:spcPct val="0"/>
              </a:spcAft>
              <a:defRPr kumimoji="1" sz="4400">
                <a:solidFill>
                  <a:schemeClr val="tx2"/>
                </a:solidFill>
                <a:latin typeface="Arial Black" pitchFamily="34" charset="0"/>
                <a:ea typeface="ＭＳ Ｐゴシック" charset="-128"/>
              </a:defRPr>
            </a:lvl4pPr>
            <a:lvl5pPr algn="ctr" rtl="0" eaLnBrk="0" fontAlgn="base" hangingPunct="0">
              <a:spcBef>
                <a:spcPct val="0"/>
              </a:spcBef>
              <a:spcAft>
                <a:spcPct val="0"/>
              </a:spcAft>
              <a:defRPr kumimoji="1" sz="4400">
                <a:solidFill>
                  <a:schemeClr val="tx2"/>
                </a:solidFill>
                <a:latin typeface="Arial Black" pitchFamily="34" charset="0"/>
                <a:ea typeface="ＭＳ Ｐゴシック" charset="-128"/>
              </a:defRPr>
            </a:lvl5pPr>
            <a:lvl6pPr marL="457200" algn="ctr" rtl="0" fontAlgn="base">
              <a:spcBef>
                <a:spcPct val="0"/>
              </a:spcBef>
              <a:spcAft>
                <a:spcPct val="0"/>
              </a:spcAft>
              <a:defRPr kumimoji="1" sz="4400">
                <a:solidFill>
                  <a:schemeClr val="tx2"/>
                </a:solidFill>
                <a:latin typeface="Arial Black" pitchFamily="34" charset="0"/>
                <a:ea typeface="ＭＳ Ｐゴシック" charset="-128"/>
              </a:defRPr>
            </a:lvl6pPr>
            <a:lvl7pPr marL="914400" algn="ctr" rtl="0" fontAlgn="base">
              <a:spcBef>
                <a:spcPct val="0"/>
              </a:spcBef>
              <a:spcAft>
                <a:spcPct val="0"/>
              </a:spcAft>
              <a:defRPr kumimoji="1" sz="4400">
                <a:solidFill>
                  <a:schemeClr val="tx2"/>
                </a:solidFill>
                <a:latin typeface="Arial Black" pitchFamily="34" charset="0"/>
                <a:ea typeface="ＭＳ Ｐゴシック" charset="-128"/>
              </a:defRPr>
            </a:lvl7pPr>
            <a:lvl8pPr marL="1371600" algn="ctr" rtl="0" fontAlgn="base">
              <a:spcBef>
                <a:spcPct val="0"/>
              </a:spcBef>
              <a:spcAft>
                <a:spcPct val="0"/>
              </a:spcAft>
              <a:defRPr kumimoji="1" sz="4400">
                <a:solidFill>
                  <a:schemeClr val="tx2"/>
                </a:solidFill>
                <a:latin typeface="Arial Black" pitchFamily="34" charset="0"/>
                <a:ea typeface="ＭＳ Ｐゴシック" charset="-128"/>
              </a:defRPr>
            </a:lvl8pPr>
            <a:lvl9pPr marL="1828800" algn="ctr" rtl="0" fontAlgn="base">
              <a:spcBef>
                <a:spcPct val="0"/>
              </a:spcBef>
              <a:spcAft>
                <a:spcPct val="0"/>
              </a:spcAft>
              <a:defRPr kumimoji="1" sz="4400">
                <a:solidFill>
                  <a:schemeClr val="tx2"/>
                </a:solidFill>
                <a:latin typeface="Arial Black" pitchFamily="34" charset="0"/>
                <a:ea typeface="ＭＳ Ｐゴシック" charset="-128"/>
              </a:defRPr>
            </a:lvl9pPr>
          </a:lstStyle>
          <a:p>
            <a:pPr algn="l" eaLnBrk="1" hangingPunct="1"/>
            <a:r>
              <a:rPr lang="ja-JP" altLang="en-US" sz="4000" b="1" u="sng" kern="0" dirty="0" smtClean="0">
                <a:solidFill>
                  <a:srgbClr val="FFCC00"/>
                </a:solidFill>
                <a:latin typeface="Times New Roman" pitchFamily="18" charset="0"/>
                <a:cs typeface="Times New Roman" pitchFamily="18" charset="0"/>
              </a:rPr>
              <a:t>これまでの金星の</a:t>
            </a:r>
            <a:r>
              <a:rPr lang="en-US" altLang="ja-JP" sz="4000" b="1" u="sng" kern="0" dirty="0" smtClean="0">
                <a:solidFill>
                  <a:srgbClr val="FFCC00"/>
                </a:solidFill>
                <a:latin typeface="Times New Roman" pitchFamily="18" charset="0"/>
                <a:cs typeface="Times New Roman" pitchFamily="18" charset="0"/>
              </a:rPr>
              <a:t>GCM</a:t>
            </a:r>
            <a:r>
              <a:rPr lang="ja-JP" altLang="en-US" sz="4000" b="1" u="sng" kern="0" dirty="0" smtClean="0">
                <a:solidFill>
                  <a:srgbClr val="FFCC00"/>
                </a:solidFill>
                <a:latin typeface="Times New Roman" pitchFamily="18" charset="0"/>
                <a:cs typeface="Times New Roman" pitchFamily="18" charset="0"/>
              </a:rPr>
              <a:t>研究</a:t>
            </a:r>
          </a:p>
        </p:txBody>
      </p:sp>
      <p:sp>
        <p:nvSpPr>
          <p:cNvPr id="16" name="正方形/長方形 15"/>
          <p:cNvSpPr/>
          <p:nvPr/>
        </p:nvSpPr>
        <p:spPr>
          <a:xfrm>
            <a:off x="683568" y="2132856"/>
            <a:ext cx="7704856" cy="830997"/>
          </a:xfrm>
          <a:prstGeom prst="rect">
            <a:avLst/>
          </a:prstGeom>
          <a:noFill/>
        </p:spPr>
        <p:txBody>
          <a:bodyPr wrap="square">
            <a:spAutoFit/>
          </a:bodyPr>
          <a:lstStyle/>
          <a:p>
            <a:pPr algn="ctr" fontAlgn="base">
              <a:spcBef>
                <a:spcPct val="50000"/>
              </a:spcBef>
              <a:spcAft>
                <a:spcPct val="0"/>
              </a:spcAft>
              <a:buSzPct val="85000"/>
            </a:pPr>
            <a:r>
              <a:rPr lang="ja-JP" altLang="en-US" sz="2400" b="1" dirty="0" smtClean="0">
                <a:solidFill>
                  <a:srgbClr val="FFFFFF"/>
                </a:solidFill>
                <a:effectLst>
                  <a:outerShdw blurRad="38100" dist="38100" dir="2700000" algn="tl">
                    <a:srgbClr val="000000">
                      <a:alpha val="43137"/>
                    </a:srgbClr>
                  </a:outerShdw>
                </a:effectLst>
                <a:latin typeface="Times New Roman" pitchFamily="18" charset="0"/>
              </a:rPr>
              <a:t>静止状態からスーパーローテーション</a:t>
            </a:r>
            <a:r>
              <a:rPr lang="ja-JP" altLang="en-US" sz="2400" b="1" dirty="0">
                <a:solidFill>
                  <a:srgbClr val="FFFFFF"/>
                </a:solidFill>
                <a:effectLst>
                  <a:outerShdw blurRad="38100" dist="38100" dir="2700000" algn="tl">
                    <a:srgbClr val="000000">
                      <a:alpha val="43137"/>
                    </a:srgbClr>
                  </a:outerShdw>
                </a:effectLst>
                <a:latin typeface="Times New Roman" pitchFamily="18" charset="0"/>
              </a:rPr>
              <a:t>を</a:t>
            </a:r>
            <a:r>
              <a:rPr lang="ja-JP" altLang="en-US" sz="2400" b="1" dirty="0" smtClean="0">
                <a:solidFill>
                  <a:srgbClr val="FFFFFF"/>
                </a:solidFill>
                <a:effectLst>
                  <a:outerShdw blurRad="38100" dist="38100" dir="2700000" algn="tl">
                    <a:srgbClr val="000000">
                      <a:alpha val="43137"/>
                    </a:srgbClr>
                  </a:outerShdw>
                </a:effectLst>
                <a:latin typeface="Times New Roman" pitchFamily="18" charset="0"/>
              </a:rPr>
              <a:t>再現す</a:t>
            </a:r>
            <a:r>
              <a:rPr lang="ja-JP" altLang="en-US" sz="2400" b="1" dirty="0">
                <a:solidFill>
                  <a:srgbClr val="FFFFFF"/>
                </a:solidFill>
                <a:effectLst>
                  <a:outerShdw blurRad="38100" dist="38100" dir="2700000" algn="tl">
                    <a:srgbClr val="000000">
                      <a:alpha val="43137"/>
                    </a:srgbClr>
                  </a:outerShdw>
                </a:effectLst>
                <a:latin typeface="Times New Roman" pitchFamily="18" charset="0"/>
              </a:rPr>
              <a:t>る</a:t>
            </a:r>
            <a:r>
              <a:rPr lang="ja-JP" altLang="en-US" sz="2400" b="1" dirty="0" smtClean="0">
                <a:solidFill>
                  <a:srgbClr val="FFFFFF"/>
                </a:solidFill>
                <a:effectLst>
                  <a:outerShdw blurRad="38100" dist="38100" dir="2700000" algn="tl">
                    <a:srgbClr val="000000">
                      <a:alpha val="43137"/>
                    </a:srgbClr>
                  </a:outerShdw>
                </a:effectLst>
                <a:latin typeface="Times New Roman" pitchFamily="18" charset="0"/>
              </a:rPr>
              <a:t>ために、低解像度で長時間積分、非現実的な加熱や温度場を設定</a:t>
            </a:r>
            <a:endParaRPr lang="en-US" altLang="ja-JP" sz="2400" b="1" dirty="0" smtClean="0">
              <a:solidFill>
                <a:srgbClr val="FFFFFF"/>
              </a:solidFill>
              <a:effectLst>
                <a:outerShdw blurRad="38100" dist="38100" dir="2700000" algn="tl">
                  <a:srgbClr val="000000">
                    <a:alpha val="43137"/>
                  </a:srgbClr>
                </a:outerShdw>
              </a:effectLst>
              <a:latin typeface="Times New Roman" pitchFamily="18" charset="0"/>
            </a:endParaRPr>
          </a:p>
        </p:txBody>
      </p:sp>
      <p:sp>
        <p:nvSpPr>
          <p:cNvPr id="2" name="正方形/長方形 1"/>
          <p:cNvSpPr/>
          <p:nvPr/>
        </p:nvSpPr>
        <p:spPr>
          <a:xfrm>
            <a:off x="35496" y="692696"/>
            <a:ext cx="7992888" cy="1471172"/>
          </a:xfrm>
          <a:prstGeom prst="rect">
            <a:avLst/>
          </a:prstGeom>
        </p:spPr>
        <p:txBody>
          <a:bodyPr wrap="square">
            <a:spAutoFit/>
          </a:bodyPr>
          <a:lstStyle/>
          <a:p>
            <a:pPr marL="342900" indent="-342900" fontAlgn="base">
              <a:spcBef>
                <a:spcPct val="20000"/>
              </a:spcBef>
              <a:spcAft>
                <a:spcPct val="0"/>
              </a:spcAft>
              <a:buSzPct val="85000"/>
              <a:buFontTx/>
              <a:buBlip>
                <a:blip r:embed="rId3"/>
              </a:buBlip>
            </a:pPr>
            <a:r>
              <a:rPr lang="ja-JP" altLang="en-US" sz="3200" b="1" dirty="0" smtClean="0">
                <a:solidFill>
                  <a:srgbClr val="FFFFFF"/>
                </a:solidFill>
                <a:effectLst>
                  <a:outerShdw blurRad="38100" dist="38100" dir="2700000" algn="tl">
                    <a:srgbClr val="000000">
                      <a:alpha val="43137"/>
                    </a:srgbClr>
                  </a:outerShdw>
                </a:effectLst>
                <a:latin typeface="Times New Roman" pitchFamily="18" charset="0"/>
              </a:rPr>
              <a:t>スーパーローション</a:t>
            </a:r>
            <a:r>
              <a:rPr lang="ja-JP" altLang="en-US" sz="3200" b="1" dirty="0">
                <a:solidFill>
                  <a:srgbClr val="FFFFFF"/>
                </a:solidFill>
                <a:effectLst>
                  <a:outerShdw blurRad="38100" dist="38100" dir="2700000" algn="tl">
                    <a:srgbClr val="000000">
                      <a:alpha val="43137"/>
                    </a:srgbClr>
                  </a:outerShdw>
                </a:effectLst>
                <a:latin typeface="Times New Roman" pitchFamily="18" charset="0"/>
              </a:rPr>
              <a:t>の</a:t>
            </a:r>
            <a:r>
              <a:rPr lang="ja-JP" altLang="en-US" sz="3200" b="1" dirty="0" smtClean="0">
                <a:solidFill>
                  <a:srgbClr val="FFFFFF"/>
                </a:solidFill>
                <a:effectLst>
                  <a:outerShdw blurRad="38100" dist="38100" dir="2700000" algn="tl">
                    <a:srgbClr val="000000">
                      <a:alpha val="43137"/>
                    </a:srgbClr>
                  </a:outerShdw>
                </a:effectLst>
                <a:latin typeface="Times New Roman" pitchFamily="18" charset="0"/>
              </a:rPr>
              <a:t>再現に一応、成功</a:t>
            </a:r>
            <a:r>
              <a:rPr lang="en-US" altLang="ja-JP" sz="3200" b="1" dirty="0" smtClean="0">
                <a:solidFill>
                  <a:srgbClr val="FFFFFF"/>
                </a:solidFill>
                <a:effectLst>
                  <a:outerShdw blurRad="38100" dist="38100" dir="2700000" algn="tl">
                    <a:srgbClr val="000000">
                      <a:alpha val="43137"/>
                    </a:srgbClr>
                  </a:outerShdw>
                </a:effectLst>
                <a:latin typeface="Times New Roman" pitchFamily="18" charset="0"/>
              </a:rPr>
              <a:t>…</a:t>
            </a:r>
          </a:p>
          <a:p>
            <a:pPr marL="914400" lvl="1" indent="-457200" fontAlgn="base">
              <a:spcBef>
                <a:spcPct val="20000"/>
              </a:spcBef>
              <a:spcAft>
                <a:spcPct val="0"/>
              </a:spcAft>
              <a:buSzPct val="85000"/>
              <a:buFont typeface="+mj-lt"/>
              <a:buAutoNum type="arabicPeriod"/>
            </a:pPr>
            <a:r>
              <a:rPr lang="ja-JP" altLang="en-US" sz="2400" dirty="0" smtClean="0">
                <a:solidFill>
                  <a:srgbClr val="FFFFFF"/>
                </a:solidFill>
                <a:effectLst>
                  <a:outerShdw blurRad="38100" dist="38100" dir="2700000" algn="tl">
                    <a:srgbClr val="000000">
                      <a:alpha val="43137"/>
                    </a:srgbClr>
                  </a:outerShdw>
                </a:effectLst>
                <a:latin typeface="Times New Roman" pitchFamily="18" charset="0"/>
              </a:rPr>
              <a:t>平均子午面循環</a:t>
            </a:r>
            <a:r>
              <a:rPr lang="en-US" altLang="ja-JP" sz="2000" dirty="0" smtClean="0">
                <a:solidFill>
                  <a:srgbClr val="FFFFFF"/>
                </a:solidFill>
                <a:latin typeface="Times New Roman" pitchFamily="18" charset="0"/>
              </a:rPr>
              <a:t>(Yamamoto </a:t>
            </a:r>
            <a:r>
              <a:rPr lang="en-US" altLang="ja-JP" sz="2000" dirty="0">
                <a:solidFill>
                  <a:srgbClr val="FFFFFF"/>
                </a:solidFill>
                <a:latin typeface="Times New Roman" pitchFamily="18" charset="0"/>
              </a:rPr>
              <a:t>&amp;</a:t>
            </a:r>
            <a:r>
              <a:rPr lang="en-US" altLang="ja-JP" sz="2000" dirty="0" smtClean="0">
                <a:solidFill>
                  <a:srgbClr val="FFFFFF"/>
                </a:solidFill>
                <a:latin typeface="Times New Roman" pitchFamily="18" charset="0"/>
              </a:rPr>
              <a:t> Takahashi, 2003…)</a:t>
            </a:r>
            <a:endParaRPr lang="en-US" altLang="ja-JP" sz="2000" dirty="0">
              <a:solidFill>
                <a:srgbClr val="FFFFFF"/>
              </a:solidFill>
              <a:effectLst>
                <a:outerShdw blurRad="38100" dist="38100" dir="2700000" algn="tl">
                  <a:srgbClr val="000000">
                    <a:alpha val="43137"/>
                  </a:srgbClr>
                </a:outerShdw>
              </a:effectLst>
              <a:latin typeface="Times New Roman" pitchFamily="18" charset="0"/>
            </a:endParaRPr>
          </a:p>
          <a:p>
            <a:pPr marL="914400" lvl="1" indent="-457200" fontAlgn="base">
              <a:spcBef>
                <a:spcPct val="20000"/>
              </a:spcBef>
              <a:spcAft>
                <a:spcPct val="0"/>
              </a:spcAft>
              <a:buSzPct val="85000"/>
              <a:buFont typeface="+mj-lt"/>
              <a:buAutoNum type="arabicPeriod" startAt="2"/>
            </a:pPr>
            <a:r>
              <a:rPr lang="ja-JP" altLang="en-US" sz="2400" dirty="0" smtClean="0">
                <a:solidFill>
                  <a:srgbClr val="FFFFFF"/>
                </a:solidFill>
                <a:effectLst>
                  <a:outerShdw blurRad="38100" dist="38100" dir="2700000" algn="tl">
                    <a:srgbClr val="000000">
                      <a:alpha val="43137"/>
                    </a:srgbClr>
                  </a:outerShdw>
                </a:effectLst>
                <a:latin typeface="Times New Roman" pitchFamily="18" charset="0"/>
              </a:rPr>
              <a:t>熱潮汐波</a:t>
            </a:r>
            <a:r>
              <a:rPr lang="en-US" altLang="ja-JP" sz="2000" dirty="0" smtClean="0">
                <a:solidFill>
                  <a:srgbClr val="FFFFFF"/>
                </a:solidFill>
                <a:latin typeface="Times New Roman" pitchFamily="18" charset="0"/>
              </a:rPr>
              <a:t>(Takagi </a:t>
            </a:r>
            <a:r>
              <a:rPr lang="en-US" altLang="ja-JP" sz="2000" dirty="0">
                <a:solidFill>
                  <a:srgbClr val="FFFFFF"/>
                </a:solidFill>
                <a:latin typeface="Times New Roman" pitchFamily="18" charset="0"/>
              </a:rPr>
              <a:t>&amp;</a:t>
            </a:r>
            <a:r>
              <a:rPr lang="en-US" altLang="ja-JP" sz="2000" dirty="0" smtClean="0">
                <a:solidFill>
                  <a:srgbClr val="FFFFFF"/>
                </a:solidFill>
                <a:latin typeface="Times New Roman" pitchFamily="18" charset="0"/>
              </a:rPr>
              <a:t> Matsuda, 2007…)</a:t>
            </a:r>
            <a:endParaRPr lang="en-US" altLang="ja-JP" sz="2000" dirty="0">
              <a:solidFill>
                <a:srgbClr val="FFFFFF"/>
              </a:solidFill>
              <a:effectLst>
                <a:outerShdw blurRad="38100" dist="38100" dir="2700000" algn="tl">
                  <a:srgbClr val="000000">
                    <a:alpha val="43137"/>
                  </a:srgbClr>
                </a:outerShdw>
              </a:effectLst>
              <a:latin typeface="Times New Roman" pitchFamily="18" charset="0"/>
            </a:endParaRPr>
          </a:p>
        </p:txBody>
      </p:sp>
      <p:sp>
        <p:nvSpPr>
          <p:cNvPr id="17" name="正方形/長方形 16"/>
          <p:cNvSpPr/>
          <p:nvPr/>
        </p:nvSpPr>
        <p:spPr>
          <a:xfrm>
            <a:off x="1331640" y="5541039"/>
            <a:ext cx="6336704" cy="1200329"/>
          </a:xfrm>
          <a:prstGeom prst="rect">
            <a:avLst/>
          </a:prstGeom>
          <a:solidFill>
            <a:schemeClr val="tx1"/>
          </a:solidFill>
          <a:ln>
            <a:solidFill>
              <a:srgbClr val="FF0000"/>
            </a:solidFill>
          </a:ln>
        </p:spPr>
        <p:txBody>
          <a:bodyPr wrap="square">
            <a:spAutoFit/>
          </a:bodyPr>
          <a:lstStyle/>
          <a:p>
            <a:pPr algn="ctr" defTabSz="457200"/>
            <a:r>
              <a:rPr lang="ja-JP" altLang="en-US" sz="2400" b="1" dirty="0" smtClean="0">
                <a:solidFill>
                  <a:srgbClr val="FF0000"/>
                </a:solidFill>
              </a:rPr>
              <a:t>数値計算：</a:t>
            </a:r>
            <a:r>
              <a:rPr lang="ja-JP" altLang="en-US" sz="2400" b="1" dirty="0">
                <a:solidFill>
                  <a:srgbClr val="FF0000"/>
                </a:solidFill>
              </a:rPr>
              <a:t>高解像度計算での</a:t>
            </a:r>
            <a:r>
              <a:rPr lang="ja-JP" altLang="en-US" sz="2400" b="1" dirty="0" smtClean="0">
                <a:solidFill>
                  <a:srgbClr val="FF0000"/>
                </a:solidFill>
              </a:rPr>
              <a:t>コストの増大。</a:t>
            </a:r>
            <a:endParaRPr lang="en-US" altLang="ja-JP" sz="2400" b="1" dirty="0">
              <a:solidFill>
                <a:srgbClr val="FF0000"/>
              </a:solidFill>
            </a:endParaRPr>
          </a:p>
          <a:p>
            <a:pPr algn="ctr" defTabSz="457200"/>
            <a:r>
              <a:rPr lang="ja-JP" altLang="en-US" sz="2400" b="1" dirty="0" smtClean="0">
                <a:solidFill>
                  <a:srgbClr val="FF0000"/>
                </a:solidFill>
              </a:rPr>
              <a:t>現実的設定でスーパーローテーションが出ない。</a:t>
            </a:r>
            <a:endParaRPr lang="en-US" altLang="ja-JP" sz="2400" b="1" dirty="0" smtClean="0">
              <a:solidFill>
                <a:srgbClr val="FF0000"/>
              </a:solidFill>
            </a:endParaRPr>
          </a:p>
          <a:p>
            <a:pPr algn="ctr" defTabSz="457200"/>
            <a:r>
              <a:rPr lang="ja-JP" altLang="en-US" sz="2400" b="1" dirty="0">
                <a:solidFill>
                  <a:srgbClr val="FF0000"/>
                </a:solidFill>
              </a:rPr>
              <a:t>観測：子午面循環や雲層内部の観測が困難</a:t>
            </a:r>
            <a:r>
              <a:rPr lang="ja-JP" altLang="en-US" sz="2400" b="1" dirty="0" smtClean="0">
                <a:solidFill>
                  <a:srgbClr val="FF0000"/>
                </a:solidFill>
              </a:rPr>
              <a:t>。</a:t>
            </a:r>
            <a:endParaRPr lang="en-US" altLang="ja-JP" sz="2400" b="1" dirty="0">
              <a:solidFill>
                <a:srgbClr val="FF0000"/>
              </a:solidFill>
            </a:endParaRPr>
          </a:p>
        </p:txBody>
      </p:sp>
    </p:spTree>
    <p:extLst>
      <p:ext uri="{BB962C8B-B14F-4D97-AF65-F5344CB8AC3E}">
        <p14:creationId xmlns:p14="http://schemas.microsoft.com/office/powerpoint/2010/main" val="311848682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txBox="1">
            <a:spLocks noChangeArrowheads="1"/>
          </p:cNvSpPr>
          <p:nvPr/>
        </p:nvSpPr>
        <p:spPr bwMode="auto">
          <a:xfrm>
            <a:off x="142875" y="159229"/>
            <a:ext cx="8749605" cy="7694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fontAlgn="base">
              <a:spcBef>
                <a:spcPct val="0"/>
              </a:spcBef>
              <a:spcAft>
                <a:spcPct val="0"/>
              </a:spcAft>
              <a:buFont typeface="Wingdings" pitchFamily="2" charset="2"/>
              <a:buNone/>
              <a:defRPr/>
            </a:pPr>
            <a:endParaRPr lang="ja-JP" altLang="en-US" sz="3600" b="1" kern="0" dirty="0">
              <a:solidFill>
                <a:srgbClr val="FFFF00"/>
              </a:solidFill>
              <a:effectLst>
                <a:outerShdw blurRad="38100" dist="38100" dir="2700000" algn="tl">
                  <a:srgbClr val="000000"/>
                </a:outerShdw>
              </a:effectLst>
              <a:latin typeface="Times New Roman" pitchFamily="18" charset="0"/>
              <a:cs typeface="Times New Roman" pitchFamily="18" charset="0"/>
            </a:endParaRPr>
          </a:p>
        </p:txBody>
      </p:sp>
      <p:sp>
        <p:nvSpPr>
          <p:cNvPr id="3" name="タイトル 2"/>
          <p:cNvSpPr>
            <a:spLocks noGrp="1"/>
          </p:cNvSpPr>
          <p:nvPr>
            <p:ph type="title"/>
          </p:nvPr>
        </p:nvSpPr>
        <p:spPr>
          <a:xfrm>
            <a:off x="142875" y="116632"/>
            <a:ext cx="8821613" cy="769441"/>
          </a:xfrm>
        </p:spPr>
        <p:txBody>
          <a:bodyPr/>
          <a:lstStyle/>
          <a:p>
            <a:pPr>
              <a:defRPr/>
            </a:pPr>
            <a:r>
              <a:rPr lang="en-US" altLang="ja-JP" b="1" dirty="0" smtClean="0">
                <a:solidFill>
                  <a:srgbClr val="FFFF00"/>
                </a:solidFill>
                <a:effectLst>
                  <a:outerShdw blurRad="38100" dist="38100" dir="2700000" algn="tl">
                    <a:srgbClr val="000000"/>
                  </a:outerShdw>
                </a:effectLst>
                <a:latin typeface="Times New Roman" pitchFamily="18" charset="0"/>
                <a:cs typeface="Times New Roman" pitchFamily="18" charset="0"/>
              </a:rPr>
              <a:t>2. </a:t>
            </a:r>
            <a:r>
              <a:rPr lang="ja-JP" altLang="en-US" b="1" dirty="0" smtClean="0">
                <a:solidFill>
                  <a:srgbClr val="FFFF00"/>
                </a:solidFill>
                <a:effectLst>
                  <a:outerShdw blurRad="38100" dist="38100" dir="2700000" algn="tl">
                    <a:srgbClr val="000000"/>
                  </a:outerShdw>
                </a:effectLst>
                <a:latin typeface="Times New Roman" pitchFamily="18" charset="0"/>
                <a:cs typeface="Times New Roman" pitchFamily="18" charset="0"/>
              </a:rPr>
              <a:t>金星の大気大循環モデル</a:t>
            </a:r>
            <a:endParaRPr lang="ja-JP" altLang="en-US" sz="2400" b="1" dirty="0">
              <a:solidFill>
                <a:schemeClr val="tx1"/>
              </a:solidFill>
              <a:effectLst>
                <a:outerShdw blurRad="38100" dist="38100" dir="2700000" algn="tl">
                  <a:srgbClr val="000000"/>
                </a:outerShdw>
              </a:effectLst>
              <a:latin typeface="Times New Roman" pitchFamily="18" charset="0"/>
              <a:cs typeface="Times New Roman" pitchFamily="18" charset="0"/>
            </a:endParaRPr>
          </a:p>
        </p:txBody>
      </p:sp>
      <p:grpSp>
        <p:nvGrpSpPr>
          <p:cNvPr id="5" name="グループ化 4"/>
          <p:cNvGrpSpPr/>
          <p:nvPr/>
        </p:nvGrpSpPr>
        <p:grpSpPr>
          <a:xfrm>
            <a:off x="683568" y="3068960"/>
            <a:ext cx="8142351" cy="3519530"/>
            <a:chOff x="683568" y="3347700"/>
            <a:chExt cx="8142351" cy="3519530"/>
          </a:xfrm>
        </p:grpSpPr>
        <p:pic>
          <p:nvPicPr>
            <p:cNvPr id="6" name="図 5" descr="C:\Users\憲彦\Documents\kenkyu\JGR\fig-rev2\zmut-i-c_001.png"/>
            <p:cNvPicPr>
              <a:picLocks noChangeAspect="1"/>
            </p:cNvPicPr>
            <p:nvPr/>
          </p:nvPicPr>
          <p:blipFill rotWithShape="1">
            <a:blip r:embed="rId3" cstate="print">
              <a:extLst>
                <a:ext uri="{28A0092B-C50C-407E-A947-70E740481C1C}">
                  <a14:useLocalDpi xmlns:a14="http://schemas.microsoft.com/office/drawing/2010/main" val="0"/>
                </a:ext>
              </a:extLst>
            </a:blip>
            <a:srcRect t="10430" b="10300"/>
            <a:stretch/>
          </p:blipFill>
          <p:spPr bwMode="auto">
            <a:xfrm>
              <a:off x="683568" y="3629288"/>
              <a:ext cx="8142351" cy="3237942"/>
            </a:xfrm>
            <a:prstGeom prst="rect">
              <a:avLst/>
            </a:prstGeom>
            <a:noFill/>
            <a:ln>
              <a:noFill/>
            </a:ln>
          </p:spPr>
        </p:pic>
        <p:sp>
          <p:nvSpPr>
            <p:cNvPr id="8" name="Rectangle 16"/>
            <p:cNvSpPr>
              <a:spLocks noChangeArrowheads="1"/>
            </p:cNvSpPr>
            <p:nvPr/>
          </p:nvSpPr>
          <p:spPr bwMode="auto">
            <a:xfrm>
              <a:off x="2537899" y="3347700"/>
              <a:ext cx="881973" cy="369332"/>
            </a:xfrm>
            <a:prstGeom prst="rect">
              <a:avLst/>
            </a:prstGeom>
            <a:solidFill>
              <a:schemeClr val="tx1"/>
            </a:solidFill>
            <a:ln w="19050">
              <a:solidFill>
                <a:schemeClr val="bg1">
                  <a:lumMod val="60000"/>
                  <a:lumOff val="40000"/>
                </a:schemeClr>
              </a:solidFill>
              <a:miter lim="800000"/>
              <a:headEnd/>
              <a:tailEnd/>
            </a:ln>
          </p:spPr>
          <p:txBody>
            <a:bodyPr wrap="none">
              <a:spAutoFit/>
            </a:bodyPr>
            <a:lstStyle/>
            <a:p>
              <a:pPr fontAlgn="base">
                <a:spcBef>
                  <a:spcPct val="50000"/>
                </a:spcBef>
                <a:spcAft>
                  <a:spcPct val="0"/>
                </a:spcAft>
                <a:buSzPct val="85000"/>
              </a:pPr>
              <a:r>
                <a:rPr lang="ja-JP" altLang="en-US" b="1" dirty="0" smtClean="0">
                  <a:solidFill>
                    <a:srgbClr val="000066">
                      <a:lumMod val="60000"/>
                      <a:lumOff val="40000"/>
                    </a:srgbClr>
                  </a:solidFill>
                  <a:latin typeface="Times New Roman" pitchFamily="18" charset="0"/>
                </a:rPr>
                <a:t>東西</a:t>
              </a:r>
              <a:r>
                <a:rPr lang="ja-JP" altLang="en-US" b="1" dirty="0">
                  <a:solidFill>
                    <a:srgbClr val="000066">
                      <a:lumMod val="60000"/>
                      <a:lumOff val="40000"/>
                    </a:srgbClr>
                  </a:solidFill>
                  <a:latin typeface="Times New Roman" pitchFamily="18" charset="0"/>
                </a:rPr>
                <a:t>風</a:t>
              </a:r>
              <a:endParaRPr lang="en-US" altLang="ja-JP" b="1" dirty="0">
                <a:solidFill>
                  <a:srgbClr val="000066">
                    <a:lumMod val="60000"/>
                    <a:lumOff val="40000"/>
                  </a:srgbClr>
                </a:solidFill>
                <a:latin typeface="Times New Roman" pitchFamily="18" charset="0"/>
              </a:endParaRPr>
            </a:p>
          </p:txBody>
        </p:sp>
        <p:sp>
          <p:nvSpPr>
            <p:cNvPr id="10" name="Rectangle 16"/>
            <p:cNvSpPr>
              <a:spLocks noChangeArrowheads="1"/>
            </p:cNvSpPr>
            <p:nvPr/>
          </p:nvSpPr>
          <p:spPr bwMode="auto">
            <a:xfrm>
              <a:off x="5940152" y="3347700"/>
              <a:ext cx="881973" cy="369332"/>
            </a:xfrm>
            <a:prstGeom prst="rect">
              <a:avLst/>
            </a:prstGeom>
            <a:solidFill>
              <a:schemeClr val="tx1"/>
            </a:solidFill>
            <a:ln w="19050">
              <a:solidFill>
                <a:srgbClr val="FF0000"/>
              </a:solidFill>
              <a:miter lim="800000"/>
              <a:headEnd/>
              <a:tailEnd/>
            </a:ln>
          </p:spPr>
          <p:txBody>
            <a:bodyPr wrap="none">
              <a:spAutoFit/>
            </a:bodyPr>
            <a:lstStyle/>
            <a:p>
              <a:pPr fontAlgn="base">
                <a:spcBef>
                  <a:spcPct val="50000"/>
                </a:spcBef>
                <a:spcAft>
                  <a:spcPct val="0"/>
                </a:spcAft>
                <a:buSzPct val="85000"/>
              </a:pPr>
              <a:r>
                <a:rPr lang="ja-JP" altLang="en-US" b="1" dirty="0" smtClean="0">
                  <a:solidFill>
                    <a:srgbClr val="FF0000"/>
                  </a:solidFill>
                  <a:latin typeface="Times New Roman" pitchFamily="18" charset="0"/>
                </a:rPr>
                <a:t>温度</a:t>
              </a:r>
              <a:r>
                <a:rPr lang="ja-JP" altLang="en-US" b="1" dirty="0">
                  <a:solidFill>
                    <a:srgbClr val="FF0000"/>
                  </a:solidFill>
                  <a:latin typeface="Times New Roman" pitchFamily="18" charset="0"/>
                </a:rPr>
                <a:t>場</a:t>
              </a:r>
              <a:endParaRPr lang="en-US" altLang="ja-JP" b="1" dirty="0">
                <a:solidFill>
                  <a:srgbClr val="FF0000"/>
                </a:solidFill>
                <a:latin typeface="Times New Roman" pitchFamily="18" charset="0"/>
              </a:endParaRPr>
            </a:p>
          </p:txBody>
        </p:sp>
        <p:sp>
          <p:nvSpPr>
            <p:cNvPr id="11" name="Rectangle 16"/>
            <p:cNvSpPr>
              <a:spLocks noChangeArrowheads="1"/>
            </p:cNvSpPr>
            <p:nvPr/>
          </p:nvSpPr>
          <p:spPr bwMode="auto">
            <a:xfrm>
              <a:off x="2578447" y="4293096"/>
              <a:ext cx="723275" cy="307777"/>
            </a:xfrm>
            <a:prstGeom prst="rect">
              <a:avLst/>
            </a:prstGeom>
            <a:solidFill>
              <a:schemeClr val="tx1"/>
            </a:solidFill>
            <a:ln w="19050">
              <a:solidFill>
                <a:schemeClr val="bg1"/>
              </a:solidFill>
              <a:miter lim="800000"/>
              <a:headEnd/>
              <a:tailEnd/>
            </a:ln>
          </p:spPr>
          <p:txBody>
            <a:bodyPr wrap="none">
              <a:spAutoFit/>
            </a:bodyPr>
            <a:lstStyle/>
            <a:p>
              <a:pPr fontAlgn="base">
                <a:spcBef>
                  <a:spcPct val="50000"/>
                </a:spcBef>
                <a:spcAft>
                  <a:spcPct val="0"/>
                </a:spcAft>
                <a:buSzPct val="85000"/>
              </a:pPr>
              <a:r>
                <a:rPr lang="en-US" altLang="ja-JP" sz="1400" b="1" dirty="0" smtClean="0">
                  <a:solidFill>
                    <a:srgbClr val="000066"/>
                  </a:solidFill>
                  <a:latin typeface="Times New Roman" pitchFamily="18" charset="0"/>
                </a:rPr>
                <a:t>100m/s</a:t>
              </a:r>
              <a:endParaRPr lang="en-US" altLang="ja-JP" sz="1400" b="1" dirty="0">
                <a:solidFill>
                  <a:srgbClr val="000066"/>
                </a:solidFill>
                <a:latin typeface="Times New Roman" pitchFamily="18" charset="0"/>
              </a:endParaRPr>
            </a:p>
          </p:txBody>
        </p:sp>
        <p:sp>
          <p:nvSpPr>
            <p:cNvPr id="12" name="Rectangle 16"/>
            <p:cNvSpPr>
              <a:spLocks noChangeArrowheads="1"/>
            </p:cNvSpPr>
            <p:nvPr/>
          </p:nvSpPr>
          <p:spPr bwMode="auto">
            <a:xfrm>
              <a:off x="5401407" y="4124786"/>
              <a:ext cx="1989584" cy="528350"/>
            </a:xfrm>
            <a:prstGeom prst="rect">
              <a:avLst/>
            </a:prstGeom>
            <a:solidFill>
              <a:schemeClr val="tx1"/>
            </a:solidFill>
            <a:ln w="19050">
              <a:solidFill>
                <a:schemeClr val="bg1"/>
              </a:solidFill>
              <a:miter lim="800000"/>
              <a:headEnd/>
              <a:tailEnd/>
            </a:ln>
          </p:spPr>
          <p:txBody>
            <a:bodyPr wrap="none">
              <a:spAutoFit/>
            </a:bodyPr>
            <a:lstStyle/>
            <a:p>
              <a:pPr algn="ctr" fontAlgn="base">
                <a:lnSpc>
                  <a:spcPts val="1680"/>
                </a:lnSpc>
                <a:spcAft>
                  <a:spcPct val="0"/>
                </a:spcAft>
                <a:buSzPct val="85000"/>
              </a:pPr>
              <a:r>
                <a:rPr lang="en-US" altLang="ja-JP" sz="1400" b="1" dirty="0" smtClean="0">
                  <a:solidFill>
                    <a:srgbClr val="000066"/>
                  </a:solidFill>
                  <a:latin typeface="Times New Roman" pitchFamily="18" charset="0"/>
                </a:rPr>
                <a:t>Temperature gradient </a:t>
              </a:r>
            </a:p>
            <a:p>
              <a:pPr algn="ctr" fontAlgn="base">
                <a:lnSpc>
                  <a:spcPts val="1680"/>
                </a:lnSpc>
                <a:spcAft>
                  <a:spcPct val="0"/>
                </a:spcAft>
                <a:buSzPct val="85000"/>
              </a:pPr>
              <a:r>
                <a:rPr lang="en-US" altLang="ja-JP" sz="1400" b="1" dirty="0" smtClean="0">
                  <a:solidFill>
                    <a:srgbClr val="000066"/>
                  </a:solidFill>
                  <a:latin typeface="Times New Roman" pitchFamily="18" charset="0"/>
                </a:rPr>
                <a:t>from </a:t>
              </a:r>
              <a:r>
                <a:rPr lang="en-US" altLang="ja-JP" sz="1400" b="1" dirty="0" err="1" smtClean="0">
                  <a:solidFill>
                    <a:srgbClr val="000066"/>
                  </a:solidFill>
                  <a:latin typeface="Times New Roman" pitchFamily="18" charset="0"/>
                </a:rPr>
                <a:t>eq</a:t>
              </a:r>
              <a:r>
                <a:rPr lang="en-US" altLang="ja-JP" sz="1400" b="1" dirty="0" smtClean="0">
                  <a:solidFill>
                    <a:srgbClr val="000066"/>
                  </a:solidFill>
                  <a:latin typeface="Times New Roman" pitchFamily="18" charset="0"/>
                </a:rPr>
                <a:t> to pole; </a:t>
              </a:r>
              <a:r>
                <a:rPr lang="ja-JP" altLang="en-US" sz="1400" b="1" dirty="0" smtClean="0">
                  <a:solidFill>
                    <a:srgbClr val="000066"/>
                  </a:solidFill>
                  <a:latin typeface="Times New Roman" panose="02020603050405020304" pitchFamily="18" charset="0"/>
                  <a:cs typeface="Times New Roman" panose="02020603050405020304" pitchFamily="18" charset="0"/>
                </a:rPr>
                <a:t>～</a:t>
              </a:r>
              <a:r>
                <a:rPr lang="en-US" altLang="ja-JP" sz="1400" b="1" dirty="0" smtClean="0">
                  <a:solidFill>
                    <a:srgbClr val="000066"/>
                  </a:solidFill>
                  <a:latin typeface="Times New Roman" pitchFamily="18" charset="0"/>
                </a:rPr>
                <a:t>5 K</a:t>
              </a:r>
              <a:endParaRPr lang="en-US" altLang="ja-JP" sz="1400" b="1" dirty="0">
                <a:solidFill>
                  <a:srgbClr val="000066"/>
                </a:solidFill>
                <a:latin typeface="Times New Roman" pitchFamily="18" charset="0"/>
              </a:endParaRPr>
            </a:p>
          </p:txBody>
        </p:sp>
        <p:sp>
          <p:nvSpPr>
            <p:cNvPr id="13" name="Rectangle 16"/>
            <p:cNvSpPr>
              <a:spLocks noChangeArrowheads="1"/>
            </p:cNvSpPr>
            <p:nvPr/>
          </p:nvSpPr>
          <p:spPr bwMode="auto">
            <a:xfrm>
              <a:off x="827584" y="3501008"/>
              <a:ext cx="702436" cy="307777"/>
            </a:xfrm>
            <a:prstGeom prst="rect">
              <a:avLst/>
            </a:prstGeom>
            <a:solidFill>
              <a:schemeClr val="tx1"/>
            </a:solidFill>
            <a:ln w="19050">
              <a:solidFill>
                <a:schemeClr val="bg1"/>
              </a:solidFill>
              <a:miter lim="800000"/>
              <a:headEnd/>
              <a:tailEnd/>
            </a:ln>
          </p:spPr>
          <p:txBody>
            <a:bodyPr wrap="none">
              <a:spAutoFit/>
            </a:bodyPr>
            <a:lstStyle/>
            <a:p>
              <a:pPr fontAlgn="base">
                <a:spcBef>
                  <a:spcPct val="50000"/>
                </a:spcBef>
                <a:spcAft>
                  <a:spcPct val="0"/>
                </a:spcAft>
                <a:buSzPct val="85000"/>
              </a:pPr>
              <a:r>
                <a:rPr lang="en-US" altLang="ja-JP" sz="1400" b="1" dirty="0" smtClean="0">
                  <a:solidFill>
                    <a:srgbClr val="000066"/>
                  </a:solidFill>
                  <a:latin typeface="Times New Roman" pitchFamily="18" charset="0"/>
                </a:rPr>
                <a:t>120km</a:t>
              </a:r>
              <a:endParaRPr lang="en-US" altLang="ja-JP" sz="1400" b="1" dirty="0">
                <a:solidFill>
                  <a:srgbClr val="000066"/>
                </a:solidFill>
                <a:latin typeface="Times New Roman" pitchFamily="18" charset="0"/>
              </a:endParaRPr>
            </a:p>
          </p:txBody>
        </p:sp>
        <p:sp>
          <p:nvSpPr>
            <p:cNvPr id="14" name="Rectangle 16"/>
            <p:cNvSpPr>
              <a:spLocks noChangeArrowheads="1"/>
            </p:cNvSpPr>
            <p:nvPr/>
          </p:nvSpPr>
          <p:spPr bwMode="auto">
            <a:xfrm>
              <a:off x="4427984" y="6505599"/>
              <a:ext cx="423514" cy="307777"/>
            </a:xfrm>
            <a:prstGeom prst="rect">
              <a:avLst/>
            </a:prstGeom>
            <a:solidFill>
              <a:schemeClr val="tx1"/>
            </a:solidFill>
            <a:ln w="19050">
              <a:solidFill>
                <a:schemeClr val="bg1"/>
              </a:solidFill>
              <a:miter lim="800000"/>
              <a:headEnd/>
              <a:tailEnd/>
            </a:ln>
          </p:spPr>
          <p:txBody>
            <a:bodyPr wrap="none">
              <a:spAutoFit/>
            </a:bodyPr>
            <a:lstStyle/>
            <a:p>
              <a:pPr fontAlgn="base">
                <a:spcBef>
                  <a:spcPct val="50000"/>
                </a:spcBef>
                <a:spcAft>
                  <a:spcPct val="0"/>
                </a:spcAft>
                <a:buSzPct val="85000"/>
              </a:pPr>
              <a:r>
                <a:rPr lang="en-US" altLang="ja-JP" sz="1400" b="1" dirty="0" smtClean="0">
                  <a:solidFill>
                    <a:srgbClr val="000066"/>
                  </a:solidFill>
                  <a:latin typeface="Times New Roman" pitchFamily="18" charset="0"/>
                </a:rPr>
                <a:t>NP</a:t>
              </a:r>
              <a:endParaRPr lang="en-US" altLang="ja-JP" sz="1400" b="1" dirty="0">
                <a:solidFill>
                  <a:srgbClr val="000066"/>
                </a:solidFill>
                <a:latin typeface="Times New Roman" pitchFamily="18" charset="0"/>
              </a:endParaRPr>
            </a:p>
          </p:txBody>
        </p:sp>
        <p:sp>
          <p:nvSpPr>
            <p:cNvPr id="15" name="Rectangle 16"/>
            <p:cNvSpPr>
              <a:spLocks noChangeArrowheads="1"/>
            </p:cNvSpPr>
            <p:nvPr/>
          </p:nvSpPr>
          <p:spPr bwMode="auto">
            <a:xfrm>
              <a:off x="1010592" y="6525344"/>
              <a:ext cx="393056" cy="307777"/>
            </a:xfrm>
            <a:prstGeom prst="rect">
              <a:avLst/>
            </a:prstGeom>
            <a:solidFill>
              <a:schemeClr val="tx1"/>
            </a:solidFill>
            <a:ln w="19050">
              <a:solidFill>
                <a:schemeClr val="bg1"/>
              </a:solidFill>
              <a:miter lim="800000"/>
              <a:headEnd/>
              <a:tailEnd/>
            </a:ln>
          </p:spPr>
          <p:txBody>
            <a:bodyPr wrap="none">
              <a:spAutoFit/>
            </a:bodyPr>
            <a:lstStyle/>
            <a:p>
              <a:pPr fontAlgn="base">
                <a:spcBef>
                  <a:spcPct val="50000"/>
                </a:spcBef>
                <a:spcAft>
                  <a:spcPct val="0"/>
                </a:spcAft>
                <a:buSzPct val="85000"/>
              </a:pPr>
              <a:r>
                <a:rPr lang="en-US" altLang="ja-JP" sz="1400" b="1" dirty="0">
                  <a:solidFill>
                    <a:srgbClr val="000066"/>
                  </a:solidFill>
                  <a:latin typeface="Times New Roman" pitchFamily="18" charset="0"/>
                </a:rPr>
                <a:t>S</a:t>
              </a:r>
              <a:r>
                <a:rPr lang="en-US" altLang="ja-JP" sz="1400" b="1" dirty="0" smtClean="0">
                  <a:solidFill>
                    <a:srgbClr val="000066"/>
                  </a:solidFill>
                  <a:latin typeface="Times New Roman" pitchFamily="18" charset="0"/>
                </a:rPr>
                <a:t>P</a:t>
              </a:r>
              <a:endParaRPr lang="en-US" altLang="ja-JP" sz="1400" b="1" dirty="0">
                <a:solidFill>
                  <a:srgbClr val="000066"/>
                </a:solidFill>
                <a:latin typeface="Times New Roman" pitchFamily="18" charset="0"/>
              </a:endParaRPr>
            </a:p>
          </p:txBody>
        </p:sp>
      </p:grpSp>
      <p:sp>
        <p:nvSpPr>
          <p:cNvPr id="2" name="正方形/長方形 1"/>
          <p:cNvSpPr/>
          <p:nvPr/>
        </p:nvSpPr>
        <p:spPr>
          <a:xfrm>
            <a:off x="318081" y="1484784"/>
            <a:ext cx="8574399" cy="1200329"/>
          </a:xfrm>
          <a:prstGeom prst="rect">
            <a:avLst/>
          </a:prstGeom>
        </p:spPr>
        <p:txBody>
          <a:bodyPr wrap="square">
            <a:spAutoFit/>
          </a:bodyPr>
          <a:lstStyle/>
          <a:p>
            <a:pPr marL="342900" indent="-342900">
              <a:buFont typeface="Wingdings" panose="05000000000000000000" pitchFamily="2" charset="2"/>
              <a:buChar char="ü"/>
            </a:pPr>
            <a:r>
              <a:rPr lang="ja-JP" altLang="en-US" sz="2400" b="1" dirty="0" smtClean="0">
                <a:solidFill>
                  <a:srgbClr val="FFFFFF"/>
                </a:solidFill>
                <a:effectLst>
                  <a:outerShdw blurRad="38100" dist="38100" dir="2700000" algn="tl">
                    <a:srgbClr val="000000"/>
                  </a:outerShdw>
                </a:effectLst>
                <a:latin typeface="Times New Roman" pitchFamily="18" charset="0"/>
                <a:cs typeface="Times New Roman" pitchFamily="18" charset="0"/>
              </a:rPr>
              <a:t>初期</a:t>
            </a:r>
            <a:r>
              <a:rPr lang="ja-JP" altLang="en-US" sz="2400" b="1" dirty="0">
                <a:solidFill>
                  <a:srgbClr val="FFFFFF"/>
                </a:solidFill>
                <a:effectLst>
                  <a:outerShdw blurRad="38100" dist="38100" dir="2700000" algn="tl">
                    <a:srgbClr val="000000"/>
                  </a:outerShdw>
                </a:effectLst>
                <a:latin typeface="Times New Roman" pitchFamily="18" charset="0"/>
                <a:cs typeface="Times New Roman" pitchFamily="18" charset="0"/>
              </a:rPr>
              <a:t>にスーパーローテーションを設定、計算時間を</a:t>
            </a:r>
            <a:r>
              <a:rPr lang="ja-JP" altLang="en-US" sz="2400" b="1" dirty="0" smtClean="0">
                <a:solidFill>
                  <a:srgbClr val="FFFFFF"/>
                </a:solidFill>
                <a:effectLst>
                  <a:outerShdw blurRad="38100" dist="38100" dir="2700000" algn="tl">
                    <a:srgbClr val="000000"/>
                  </a:outerShdw>
                </a:effectLst>
                <a:latin typeface="Times New Roman" pitchFamily="18" charset="0"/>
                <a:cs typeface="Times New Roman" pitchFamily="18" charset="0"/>
              </a:rPr>
              <a:t>節約する。</a:t>
            </a:r>
            <a:endParaRPr lang="en-US" altLang="ja-JP" sz="2400" b="1" dirty="0" smtClean="0">
              <a:solidFill>
                <a:srgbClr val="FFFFFF"/>
              </a:solidFill>
              <a:effectLst>
                <a:outerShdw blurRad="38100" dist="38100" dir="2700000" algn="tl">
                  <a:srgbClr val="000000"/>
                </a:outerShdw>
              </a:effectLst>
              <a:latin typeface="Times New Roman" pitchFamily="18" charset="0"/>
              <a:cs typeface="Times New Roman" pitchFamily="18" charset="0"/>
            </a:endParaRPr>
          </a:p>
          <a:p>
            <a:pPr marL="342900" indent="-342900">
              <a:buFont typeface="Wingdings" panose="05000000000000000000" pitchFamily="2" charset="2"/>
              <a:buChar char="ü"/>
            </a:pPr>
            <a:r>
              <a:rPr lang="ja-JP" altLang="en-US" sz="2400" b="1" dirty="0" smtClean="0">
                <a:solidFill>
                  <a:srgbClr val="FFFFFF"/>
                </a:solidFill>
                <a:effectLst>
                  <a:outerShdw blurRad="38100" dist="38100" dir="2700000" algn="tl">
                    <a:srgbClr val="000000"/>
                  </a:outerShdw>
                </a:effectLst>
                <a:latin typeface="Times New Roman" pitchFamily="18" charset="0"/>
                <a:cs typeface="Times New Roman" pitchFamily="18" charset="0"/>
              </a:rPr>
              <a:t>現実的</a:t>
            </a:r>
            <a:r>
              <a:rPr lang="ja-JP" altLang="en-US" sz="2400" b="1" dirty="0">
                <a:solidFill>
                  <a:srgbClr val="FFFFFF"/>
                </a:solidFill>
                <a:effectLst>
                  <a:outerShdw blurRad="38100" dist="38100" dir="2700000" algn="tl">
                    <a:srgbClr val="000000"/>
                  </a:outerShdw>
                </a:effectLst>
                <a:latin typeface="Times New Roman" pitchFamily="18" charset="0"/>
                <a:cs typeface="Times New Roman" pitchFamily="18" charset="0"/>
              </a:rPr>
              <a:t>な設定でスーパーローテーション</a:t>
            </a:r>
            <a:r>
              <a:rPr lang="ja-JP" altLang="en-US" sz="2400" b="1" dirty="0" smtClean="0">
                <a:solidFill>
                  <a:srgbClr val="FFFFFF"/>
                </a:solidFill>
                <a:effectLst>
                  <a:outerShdw blurRad="38100" dist="38100" dir="2700000" algn="tl">
                    <a:srgbClr val="000000"/>
                  </a:outerShdw>
                </a:effectLst>
                <a:latin typeface="Times New Roman" pitchFamily="18" charset="0"/>
                <a:cs typeface="Times New Roman" pitchFamily="18" charset="0"/>
              </a:rPr>
              <a:t>の再現・維持</a:t>
            </a:r>
            <a:r>
              <a:rPr lang="ja-JP" altLang="en-US" sz="2400" b="1" dirty="0">
                <a:solidFill>
                  <a:srgbClr val="FFFFFF"/>
                </a:solidFill>
                <a:effectLst>
                  <a:outerShdw blurRad="38100" dist="38100" dir="2700000" algn="tl">
                    <a:srgbClr val="000000"/>
                  </a:outerShdw>
                </a:effectLst>
                <a:latin typeface="Times New Roman" pitchFamily="18" charset="0"/>
                <a:cs typeface="Times New Roman" pitchFamily="18" charset="0"/>
              </a:rPr>
              <a:t>を目指す</a:t>
            </a:r>
            <a:r>
              <a:rPr lang="ja-JP" altLang="en-US" sz="2400" b="1" dirty="0" smtClean="0">
                <a:solidFill>
                  <a:srgbClr val="FFFFFF"/>
                </a:solidFill>
                <a:effectLst>
                  <a:outerShdw blurRad="38100" dist="38100" dir="2700000" algn="tl">
                    <a:srgbClr val="000000"/>
                  </a:outerShdw>
                </a:effectLst>
                <a:latin typeface="Times New Roman" pitchFamily="18" charset="0"/>
                <a:cs typeface="Times New Roman" pitchFamily="18" charset="0"/>
              </a:rPr>
              <a:t>。</a:t>
            </a:r>
            <a:endParaRPr lang="en-US" altLang="ja-JP" sz="2400" b="1" dirty="0" smtClean="0">
              <a:solidFill>
                <a:srgbClr val="FFFFFF"/>
              </a:solidFill>
              <a:effectLst>
                <a:outerShdw blurRad="38100" dist="38100" dir="2700000" algn="tl">
                  <a:srgbClr val="000000"/>
                </a:outerShdw>
              </a:effectLst>
              <a:latin typeface="Times New Roman" pitchFamily="18" charset="0"/>
              <a:cs typeface="Times New Roman" pitchFamily="18" charset="0"/>
            </a:endParaRPr>
          </a:p>
          <a:p>
            <a:pPr marL="342900" indent="-342900">
              <a:buFont typeface="Wingdings" panose="05000000000000000000" pitchFamily="2" charset="2"/>
              <a:buChar char="ü"/>
            </a:pPr>
            <a:r>
              <a:rPr lang="ja-JP" altLang="en-US" sz="2400" b="1" dirty="0" smtClean="0">
                <a:solidFill>
                  <a:srgbClr val="FFFFFF"/>
                </a:solidFill>
                <a:effectLst>
                  <a:outerShdw blurRad="38100" dist="38100" dir="2700000" algn="tl">
                    <a:srgbClr val="000000"/>
                  </a:outerShdw>
                </a:effectLst>
                <a:latin typeface="Times New Roman" pitchFamily="18" charset="0"/>
                <a:cs typeface="Times New Roman" pitchFamily="18" charset="0"/>
              </a:rPr>
              <a:t>その</a:t>
            </a:r>
            <a:r>
              <a:rPr lang="ja-JP" altLang="en-US" sz="2400" b="1" dirty="0">
                <a:solidFill>
                  <a:srgbClr val="FFFFFF"/>
                </a:solidFill>
                <a:effectLst>
                  <a:outerShdw blurRad="38100" dist="38100" dir="2700000" algn="tl">
                    <a:srgbClr val="000000"/>
                  </a:outerShdw>
                </a:effectLst>
                <a:latin typeface="Times New Roman" pitchFamily="18" charset="0"/>
                <a:cs typeface="Times New Roman" pitchFamily="18" charset="0"/>
              </a:rPr>
              <a:t>状況下で</a:t>
            </a:r>
            <a:r>
              <a:rPr lang="ja-JP" altLang="en-US" sz="2400" b="1" dirty="0" smtClean="0">
                <a:solidFill>
                  <a:srgbClr val="FFFFFF"/>
                </a:solidFill>
                <a:effectLst>
                  <a:outerShdw blurRad="38100" dist="38100" dir="2700000" algn="tl">
                    <a:srgbClr val="000000"/>
                  </a:outerShdw>
                </a:effectLst>
                <a:latin typeface="Times New Roman" pitchFamily="18" charset="0"/>
                <a:cs typeface="Times New Roman" pitchFamily="18" charset="0"/>
              </a:rPr>
              <a:t>現れる中小規模擾乱の構造や働き</a:t>
            </a:r>
            <a:r>
              <a:rPr lang="ja-JP" altLang="en-US" sz="2400" b="1" dirty="0">
                <a:solidFill>
                  <a:srgbClr val="FFFFFF"/>
                </a:solidFill>
                <a:effectLst>
                  <a:outerShdw blurRad="38100" dist="38100" dir="2700000" algn="tl">
                    <a:srgbClr val="000000"/>
                  </a:outerShdw>
                </a:effectLst>
                <a:latin typeface="Times New Roman" pitchFamily="18" charset="0"/>
                <a:cs typeface="Times New Roman" pitchFamily="18" charset="0"/>
              </a:rPr>
              <a:t>に</a:t>
            </a:r>
            <a:r>
              <a:rPr lang="ja-JP" altLang="en-US" sz="2400" b="1" dirty="0" smtClean="0">
                <a:solidFill>
                  <a:srgbClr val="FFFFFF"/>
                </a:solidFill>
                <a:effectLst>
                  <a:outerShdw blurRad="38100" dist="38100" dir="2700000" algn="tl">
                    <a:srgbClr val="000000"/>
                  </a:outerShdw>
                </a:effectLst>
                <a:latin typeface="Times New Roman" pitchFamily="18" charset="0"/>
                <a:cs typeface="Times New Roman" pitchFamily="18" charset="0"/>
              </a:rPr>
              <a:t>着目する。</a:t>
            </a:r>
            <a:endParaRPr lang="ja-JP" altLang="en-US" sz="2400" dirty="0">
              <a:solidFill>
                <a:srgbClr val="FFFFFF"/>
              </a:solidFill>
            </a:endParaRPr>
          </a:p>
        </p:txBody>
      </p:sp>
      <p:sp>
        <p:nvSpPr>
          <p:cNvPr id="16" name="正方形/長方形 15"/>
          <p:cNvSpPr/>
          <p:nvPr/>
        </p:nvSpPr>
        <p:spPr>
          <a:xfrm>
            <a:off x="323528" y="889556"/>
            <a:ext cx="8696611" cy="523220"/>
          </a:xfrm>
          <a:prstGeom prst="rect">
            <a:avLst/>
          </a:prstGeom>
        </p:spPr>
        <p:txBody>
          <a:bodyPr wrap="none">
            <a:spAutoFit/>
          </a:bodyPr>
          <a:lstStyle/>
          <a:p>
            <a:pPr marL="342900" indent="-342900" fontAlgn="base">
              <a:spcBef>
                <a:spcPct val="20000"/>
              </a:spcBef>
              <a:spcAft>
                <a:spcPct val="0"/>
              </a:spcAft>
              <a:buSzPct val="85000"/>
              <a:buFontTx/>
              <a:buBlip>
                <a:blip r:embed="rId4"/>
              </a:buBlip>
            </a:pPr>
            <a:r>
              <a:rPr lang="ja-JP" altLang="en-US" sz="2800" b="1" kern="0" dirty="0">
                <a:solidFill>
                  <a:srgbClr val="FFFFFF"/>
                </a:solidFill>
                <a:effectLst>
                  <a:outerShdw blurRad="38100" dist="38100" dir="2700000" algn="tl">
                    <a:srgbClr val="000000"/>
                  </a:outerShdw>
                </a:effectLst>
                <a:latin typeface="Times New Roman" pitchFamily="18" charset="0"/>
                <a:cs typeface="Times New Roman" pitchFamily="18" charset="0"/>
              </a:rPr>
              <a:t>高解像度</a:t>
            </a:r>
            <a:r>
              <a:rPr lang="ja-JP" altLang="en-US" sz="2800" b="1" kern="0" dirty="0" smtClean="0">
                <a:solidFill>
                  <a:srgbClr val="FFFFFF"/>
                </a:solidFill>
                <a:effectLst>
                  <a:outerShdw blurRad="38100" dist="38100" dir="2700000" algn="tl">
                    <a:srgbClr val="000000"/>
                  </a:outerShdw>
                </a:effectLst>
                <a:latin typeface="Times New Roman" pitchFamily="18" charset="0"/>
                <a:cs typeface="Times New Roman" pitchFamily="18" charset="0"/>
              </a:rPr>
              <a:t>の</a:t>
            </a:r>
            <a:r>
              <a:rPr lang="en-US" altLang="ja-JP" sz="2800" b="1" kern="0" dirty="0" smtClean="0">
                <a:solidFill>
                  <a:srgbClr val="FFFFFF"/>
                </a:solidFill>
                <a:effectLst>
                  <a:outerShdw blurRad="38100" dist="38100" dir="2700000" algn="tl">
                    <a:srgbClr val="000000"/>
                  </a:outerShdw>
                </a:effectLst>
                <a:latin typeface="Times New Roman" pitchFamily="18" charset="0"/>
                <a:cs typeface="Times New Roman" pitchFamily="18" charset="0"/>
              </a:rPr>
              <a:t>AFES</a:t>
            </a:r>
            <a:r>
              <a:rPr lang="ja-JP" altLang="en-US" sz="2800" b="1" kern="0" dirty="0" smtClean="0">
                <a:solidFill>
                  <a:srgbClr val="FFFFFF"/>
                </a:solidFill>
                <a:effectLst>
                  <a:outerShdw blurRad="38100" dist="38100" dir="2700000" algn="tl">
                    <a:srgbClr val="000000"/>
                  </a:outerShdw>
                </a:effectLst>
                <a:latin typeface="Times New Roman" pitchFamily="18" charset="0"/>
                <a:cs typeface="Times New Roman" pitchFamily="18" charset="0"/>
              </a:rPr>
              <a:t>数値</a:t>
            </a:r>
            <a:r>
              <a:rPr lang="ja-JP" altLang="en-US" sz="2800" b="1" kern="0" dirty="0">
                <a:solidFill>
                  <a:srgbClr val="FFFFFF"/>
                </a:solidFill>
                <a:effectLst>
                  <a:outerShdw blurRad="38100" dist="38100" dir="2700000" algn="tl">
                    <a:srgbClr val="000000"/>
                  </a:outerShdw>
                </a:effectLst>
                <a:latin typeface="Times New Roman" pitchFamily="18" charset="0"/>
                <a:cs typeface="Times New Roman" pitchFamily="18" charset="0"/>
              </a:rPr>
              <a:t>計算を地球シミュレータで行う。</a:t>
            </a:r>
          </a:p>
        </p:txBody>
      </p:sp>
    </p:spTree>
    <p:extLst>
      <p:ext uri="{BB962C8B-B14F-4D97-AF65-F5344CB8AC3E}">
        <p14:creationId xmlns:p14="http://schemas.microsoft.com/office/powerpoint/2010/main" val="3399297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2" name="Text Box 6"/>
          <p:cNvSpPr txBox="1">
            <a:spLocks noChangeArrowheads="1"/>
          </p:cNvSpPr>
          <p:nvPr/>
        </p:nvSpPr>
        <p:spPr bwMode="auto">
          <a:xfrm>
            <a:off x="381000" y="898525"/>
            <a:ext cx="5562600" cy="396875"/>
          </a:xfrm>
          <a:prstGeom prst="rect">
            <a:avLst/>
          </a:prstGeom>
          <a:noFill/>
          <a:ln w="9525">
            <a:noFill/>
            <a:miter lim="800000"/>
            <a:headEnd/>
            <a:tailEnd/>
          </a:ln>
          <a:effectLst/>
        </p:spPr>
        <p:txBody>
          <a:bodyPr lIns="92075" tIns="46038" rIns="92075" bIns="46038" anchor="b">
            <a:spAutoFit/>
          </a:bodyPr>
          <a:lstStyle/>
          <a:p>
            <a:pPr algn="ctr"/>
            <a:endParaRPr lang="ja-JP" altLang="en-US" sz="2000" u="sng">
              <a:solidFill>
                <a:srgbClr val="FFCC00"/>
              </a:solidFill>
              <a:effectLst>
                <a:outerShdw blurRad="38100" dist="38100" dir="2700000" algn="tl">
                  <a:srgbClr val="000000"/>
                </a:outerShdw>
              </a:effectLst>
            </a:endParaRPr>
          </a:p>
        </p:txBody>
      </p:sp>
      <p:sp>
        <p:nvSpPr>
          <p:cNvPr id="82" name="Rectangle 3"/>
          <p:cNvSpPr txBox="1">
            <a:spLocks noChangeArrowheads="1"/>
          </p:cNvSpPr>
          <p:nvPr/>
        </p:nvSpPr>
        <p:spPr>
          <a:xfrm>
            <a:off x="35496" y="67271"/>
            <a:ext cx="9001000" cy="769441"/>
          </a:xfrm>
          <a:prstGeom prst="rect">
            <a:avLst/>
          </a:prstGeom>
        </p:spPr>
        <p:txBody>
          <a:bodyPr/>
          <a:lstStyle/>
          <a:p>
            <a:pPr fontAlgn="base">
              <a:spcBef>
                <a:spcPct val="0"/>
              </a:spcBef>
              <a:spcAft>
                <a:spcPct val="0"/>
              </a:spcAft>
              <a:defRPr/>
            </a:pPr>
            <a:r>
              <a:rPr lang="ja-JP" altLang="en-US" sz="4000" b="1" kern="0" dirty="0" smtClean="0">
                <a:solidFill>
                  <a:srgbClr val="FFFF00"/>
                </a:solidFill>
                <a:latin typeface="Times New Roman" pitchFamily="18" charset="0"/>
                <a:cs typeface="Times New Roman" pitchFamily="18" charset="0"/>
              </a:rPr>
              <a:t>金星</a:t>
            </a:r>
            <a:r>
              <a:rPr lang="en-US" altLang="ja-JP" sz="4000" b="1" kern="0" dirty="0" smtClean="0">
                <a:solidFill>
                  <a:srgbClr val="FFFF00"/>
                </a:solidFill>
                <a:latin typeface="Times New Roman" pitchFamily="18" charset="0"/>
                <a:cs typeface="Times New Roman" pitchFamily="18" charset="0"/>
              </a:rPr>
              <a:t>AFES </a:t>
            </a:r>
            <a:r>
              <a:rPr lang="en-US" altLang="ja-JP" sz="3200" b="1" kern="0" dirty="0" smtClean="0">
                <a:solidFill>
                  <a:srgbClr val="FFFF00"/>
                </a:solidFill>
                <a:latin typeface="Times New Roman" pitchFamily="18" charset="0"/>
                <a:cs typeface="Times New Roman" pitchFamily="18" charset="0"/>
              </a:rPr>
              <a:t>(AFES-Venus) </a:t>
            </a:r>
            <a:r>
              <a:rPr lang="en-US" altLang="ja-JP" sz="2400" b="1" u="sng" kern="0" dirty="0" smtClean="0">
                <a:solidFill>
                  <a:srgbClr val="FFFFFF"/>
                </a:solidFill>
                <a:latin typeface="Times New Roman" pitchFamily="18" charset="0"/>
                <a:cs typeface="Times New Roman" pitchFamily="18" charset="0"/>
              </a:rPr>
              <a:t>see </a:t>
            </a:r>
            <a:r>
              <a:rPr lang="en-US" altLang="ja-JP" sz="2000" b="1" u="sng" kern="0" dirty="0">
                <a:solidFill>
                  <a:srgbClr val="FFFFFF"/>
                </a:solidFill>
                <a:latin typeface="Times New Roman" pitchFamily="18" charset="0"/>
                <a:cs typeface="Times New Roman" pitchFamily="18" charset="0"/>
              </a:rPr>
              <a:t>Sugimoto et al. </a:t>
            </a:r>
            <a:r>
              <a:rPr lang="en-US" altLang="ja-JP" sz="2000" b="1" u="sng" kern="0" dirty="0" smtClean="0">
                <a:solidFill>
                  <a:srgbClr val="FFFFFF"/>
                </a:solidFill>
                <a:latin typeface="Times New Roman" pitchFamily="18" charset="0"/>
                <a:cs typeface="Times New Roman" pitchFamily="18" charset="0"/>
              </a:rPr>
              <a:t>(JGR2014a)</a:t>
            </a:r>
            <a:endParaRPr lang="en-US" altLang="ja-JP" sz="2800" b="1" u="sng" kern="0" dirty="0">
              <a:solidFill>
                <a:srgbClr val="FFFFFF"/>
              </a:solidFill>
              <a:latin typeface="Times New Roman" pitchFamily="18" charset="0"/>
              <a:cs typeface="Times New Roman" pitchFamily="18" charset="0"/>
            </a:endParaRPr>
          </a:p>
          <a:p>
            <a:pPr fontAlgn="base">
              <a:spcBef>
                <a:spcPct val="0"/>
              </a:spcBef>
              <a:spcAft>
                <a:spcPct val="0"/>
              </a:spcAft>
              <a:buFont typeface="Wingdings" pitchFamily="2" charset="2"/>
              <a:buNone/>
              <a:defRPr/>
            </a:pPr>
            <a:endParaRPr lang="ja-JP" altLang="en-US" sz="3600" b="1" kern="0" dirty="0">
              <a:solidFill>
                <a:srgbClr val="FFFF00"/>
              </a:solidFill>
              <a:latin typeface="Times New Roman" pitchFamily="18" charset="0"/>
              <a:cs typeface="Times New Roman" pitchFamily="18" charset="0"/>
            </a:endParaRPr>
          </a:p>
        </p:txBody>
      </p:sp>
      <p:sp>
        <p:nvSpPr>
          <p:cNvPr id="83" name="Rectangle 8"/>
          <p:cNvSpPr>
            <a:spLocks noChangeArrowheads="1"/>
          </p:cNvSpPr>
          <p:nvPr/>
        </p:nvSpPr>
        <p:spPr bwMode="auto">
          <a:xfrm>
            <a:off x="0" y="692696"/>
            <a:ext cx="9144001" cy="5879006"/>
          </a:xfrm>
          <a:prstGeom prst="rect">
            <a:avLst/>
          </a:prstGeom>
          <a:noFill/>
          <a:ln w="9525">
            <a:noFill/>
            <a:miter lim="800000"/>
            <a:headEnd/>
            <a:tailEnd/>
          </a:ln>
          <a:effectLst/>
        </p:spPr>
        <p:txBody>
          <a:bodyPr anchor="t"/>
          <a:lstStyle/>
          <a:p>
            <a:pPr marL="342900" indent="-342900" fontAlgn="base">
              <a:spcBef>
                <a:spcPct val="20000"/>
              </a:spcBef>
              <a:spcAft>
                <a:spcPct val="0"/>
              </a:spcAft>
              <a:buSzPct val="85000"/>
              <a:buFontTx/>
              <a:buBlip>
                <a:blip r:embed="rId3"/>
              </a:buBlip>
            </a:pPr>
            <a:r>
              <a:rPr lang="ja-JP" altLang="en-US" sz="2800" dirty="0" smtClean="0">
                <a:solidFill>
                  <a:srgbClr val="FFFFFF"/>
                </a:solidFill>
                <a:effectLst>
                  <a:outerShdw blurRad="38100" dist="38100" dir="2700000" algn="tl">
                    <a:srgbClr val="000000">
                      <a:alpha val="43137"/>
                    </a:srgbClr>
                  </a:outerShdw>
                </a:effectLst>
                <a:latin typeface="Times New Roman" pitchFamily="18" charset="0"/>
              </a:rPr>
              <a:t>モデル概要</a:t>
            </a:r>
            <a:endParaRPr lang="en-US" altLang="ja-JP" sz="2800" dirty="0" smtClean="0">
              <a:solidFill>
                <a:srgbClr val="FFFFFF"/>
              </a:solidFill>
              <a:effectLst>
                <a:outerShdw blurRad="38100" dist="38100" dir="2700000" algn="tl">
                  <a:srgbClr val="000000">
                    <a:alpha val="43137"/>
                  </a:srgbClr>
                </a:outerShdw>
              </a:effectLst>
              <a:latin typeface="Times New Roman" pitchFamily="18" charset="0"/>
            </a:endParaRPr>
          </a:p>
          <a:p>
            <a:pPr marL="800100" lvl="1" indent="-342900" fontAlgn="base">
              <a:spcBef>
                <a:spcPct val="20000"/>
              </a:spcBef>
              <a:spcAft>
                <a:spcPct val="0"/>
              </a:spcAft>
              <a:buSzPct val="85000"/>
              <a:buFont typeface="Wingdings" panose="05000000000000000000" pitchFamily="2" charset="2"/>
              <a:buChar char="ü"/>
            </a:pPr>
            <a:r>
              <a:rPr lang="en-US" altLang="ja-JP" sz="2000" dirty="0" smtClean="0">
                <a:solidFill>
                  <a:srgbClr val="FFFFFF"/>
                </a:solidFill>
                <a:effectLst>
                  <a:outerShdw blurRad="38100" dist="38100" dir="2700000" algn="tl">
                    <a:srgbClr val="000000">
                      <a:alpha val="43137"/>
                    </a:srgbClr>
                  </a:outerShdw>
                </a:effectLst>
                <a:latin typeface="Times New Roman" pitchFamily="18" charset="0"/>
              </a:rPr>
              <a:t>3</a:t>
            </a:r>
            <a:r>
              <a:rPr lang="ja-JP" altLang="en-US" sz="2000" dirty="0" smtClean="0">
                <a:solidFill>
                  <a:srgbClr val="FFFFFF"/>
                </a:solidFill>
                <a:effectLst>
                  <a:outerShdw blurRad="38100" dist="38100" dir="2700000" algn="tl">
                    <a:srgbClr val="000000">
                      <a:alpha val="43137"/>
                    </a:srgbClr>
                  </a:outerShdw>
                </a:effectLst>
                <a:latin typeface="Times New Roman" pitchFamily="18" charset="0"/>
              </a:rPr>
              <a:t>次元球面プリミティブ方程式</a:t>
            </a:r>
            <a:r>
              <a:rPr lang="en-US" altLang="ja-JP" sz="2000" dirty="0" smtClean="0">
                <a:solidFill>
                  <a:srgbClr val="FFFFFF"/>
                </a:solidFill>
                <a:effectLst>
                  <a:outerShdw blurRad="38100" dist="38100" dir="2700000" algn="tl">
                    <a:srgbClr val="000000">
                      <a:alpha val="43137"/>
                    </a:srgbClr>
                  </a:outerShdw>
                </a:effectLst>
                <a:latin typeface="Times New Roman" pitchFamily="18" charset="0"/>
              </a:rPr>
              <a:t> (</a:t>
            </a:r>
            <a:r>
              <a:rPr lang="ja-JP" altLang="en-US" sz="2000" dirty="0">
                <a:solidFill>
                  <a:srgbClr val="FFFFFF"/>
                </a:solidFill>
                <a:effectLst>
                  <a:outerShdw blurRad="38100" dist="38100" dir="2700000" algn="tl">
                    <a:srgbClr val="000000">
                      <a:alpha val="43137"/>
                    </a:srgbClr>
                  </a:outerShdw>
                </a:effectLst>
                <a:latin typeface="Times New Roman" pitchFamily="18" charset="0"/>
              </a:rPr>
              <a:t>静</a:t>
            </a:r>
            <a:r>
              <a:rPr lang="ja-JP" altLang="en-US" sz="2000" dirty="0" smtClean="0">
                <a:solidFill>
                  <a:srgbClr val="FFFFFF"/>
                </a:solidFill>
                <a:effectLst>
                  <a:outerShdw blurRad="38100" dist="38100" dir="2700000" algn="tl">
                    <a:srgbClr val="000000">
                      <a:alpha val="43137"/>
                    </a:srgbClr>
                  </a:outerShdw>
                </a:effectLst>
                <a:latin typeface="Times New Roman" pitchFamily="18" charset="0"/>
              </a:rPr>
              <a:t>水圧</a:t>
            </a:r>
            <a:r>
              <a:rPr lang="ja-JP" altLang="en-US" sz="2000" dirty="0">
                <a:solidFill>
                  <a:srgbClr val="FFFFFF"/>
                </a:solidFill>
                <a:effectLst>
                  <a:outerShdw blurRad="38100" dist="38100" dir="2700000" algn="tl">
                    <a:srgbClr val="000000">
                      <a:alpha val="43137"/>
                    </a:srgbClr>
                  </a:outerShdw>
                </a:effectLst>
                <a:latin typeface="Times New Roman" pitchFamily="18" charset="0"/>
              </a:rPr>
              <a:t>平衡</a:t>
            </a:r>
            <a:r>
              <a:rPr lang="en-US" altLang="ja-JP" sz="2000" dirty="0" smtClean="0">
                <a:solidFill>
                  <a:srgbClr val="FFFFFF"/>
                </a:solidFill>
                <a:effectLst>
                  <a:outerShdw blurRad="38100" dist="38100" dir="2700000" algn="tl">
                    <a:srgbClr val="000000">
                      <a:alpha val="43137"/>
                    </a:srgbClr>
                  </a:outerShdw>
                </a:effectLst>
                <a:latin typeface="Times New Roman" pitchFamily="18" charset="0"/>
              </a:rPr>
              <a:t>) </a:t>
            </a:r>
            <a:r>
              <a:rPr lang="ja-JP" altLang="en-US" sz="2000" dirty="0" smtClean="0">
                <a:solidFill>
                  <a:srgbClr val="FFFFFF"/>
                </a:solidFill>
                <a:effectLst>
                  <a:outerShdw blurRad="38100" dist="38100" dir="2700000" algn="tl">
                    <a:srgbClr val="000000">
                      <a:alpha val="43137"/>
                    </a:srgbClr>
                  </a:outerShdw>
                </a:effectLst>
                <a:latin typeface="Times New Roman" pitchFamily="18" charset="0"/>
              </a:rPr>
              <a:t>乾燥</a:t>
            </a:r>
            <a:r>
              <a:rPr lang="ja-JP" altLang="en-US" sz="2000" dirty="0">
                <a:solidFill>
                  <a:srgbClr val="FFFFFF"/>
                </a:solidFill>
                <a:effectLst>
                  <a:outerShdw blurRad="38100" dist="38100" dir="2700000" algn="tl">
                    <a:srgbClr val="000000">
                      <a:alpha val="43137"/>
                    </a:srgbClr>
                  </a:outerShdw>
                </a:effectLst>
                <a:latin typeface="Times New Roman" pitchFamily="18" charset="0"/>
              </a:rPr>
              <a:t>大気</a:t>
            </a:r>
            <a:endParaRPr lang="en-US" altLang="ja-JP" sz="2000" dirty="0" smtClean="0">
              <a:solidFill>
                <a:srgbClr val="FFFFFF"/>
              </a:solidFill>
              <a:effectLst>
                <a:outerShdw blurRad="38100" dist="38100" dir="2700000" algn="tl">
                  <a:srgbClr val="000000">
                    <a:alpha val="43137"/>
                  </a:srgbClr>
                </a:outerShdw>
              </a:effectLst>
              <a:latin typeface="Times New Roman" pitchFamily="18" charset="0"/>
            </a:endParaRPr>
          </a:p>
          <a:p>
            <a:pPr marL="800100" lvl="1" indent="-342900" fontAlgn="base">
              <a:spcBef>
                <a:spcPct val="20000"/>
              </a:spcBef>
              <a:spcAft>
                <a:spcPct val="0"/>
              </a:spcAft>
              <a:buSzPct val="85000"/>
              <a:buFont typeface="Wingdings" panose="05000000000000000000" pitchFamily="2" charset="2"/>
              <a:buChar char="ü"/>
            </a:pPr>
            <a:r>
              <a:rPr lang="ja-JP" altLang="en-US" sz="2000" dirty="0">
                <a:solidFill>
                  <a:srgbClr val="FFFFFF"/>
                </a:solidFill>
                <a:effectLst>
                  <a:outerShdw blurRad="38100" dist="38100" dir="2700000" algn="tl">
                    <a:srgbClr val="000000">
                      <a:alpha val="43137"/>
                    </a:srgbClr>
                  </a:outerShdw>
                </a:effectLst>
                <a:latin typeface="Times New Roman" pitchFamily="18" charset="0"/>
              </a:rPr>
              <a:t>解像度</a:t>
            </a:r>
            <a:r>
              <a:rPr lang="en-US" altLang="ja-JP" sz="2000" dirty="0" smtClean="0">
                <a:solidFill>
                  <a:srgbClr val="FFFFFF"/>
                </a:solidFill>
                <a:effectLst>
                  <a:outerShdw blurRad="38100" dist="38100" dir="2700000" algn="tl">
                    <a:srgbClr val="000000">
                      <a:alpha val="43137"/>
                    </a:srgbClr>
                  </a:outerShdw>
                </a:effectLst>
                <a:latin typeface="Times New Roman" pitchFamily="18" charset="0"/>
              </a:rPr>
              <a:t>: T42L60, T63L120, T159L120 </a:t>
            </a:r>
            <a:r>
              <a:rPr lang="en-US" altLang="ja-JP" sz="2000" dirty="0">
                <a:solidFill>
                  <a:srgbClr val="FFFFFF"/>
                </a:solidFill>
                <a:effectLst>
                  <a:outerShdw blurRad="38100" dist="38100" dir="2700000" algn="tl">
                    <a:srgbClr val="000000">
                      <a:alpha val="43137"/>
                    </a:srgbClr>
                  </a:outerShdw>
                </a:effectLst>
                <a:latin typeface="Times New Roman" pitchFamily="18" charset="0"/>
              </a:rPr>
              <a:t>(</a:t>
            </a:r>
            <a:r>
              <a:rPr lang="en-US" altLang="ja-JP" sz="2000" dirty="0" err="1" smtClean="0">
                <a:solidFill>
                  <a:srgbClr val="FFFFFF"/>
                </a:solidFill>
                <a:effectLst>
                  <a:outerShdw blurRad="38100" dist="38100" dir="2700000" algn="tl">
                    <a:srgbClr val="000000">
                      <a:alpha val="43137"/>
                    </a:srgbClr>
                  </a:outerShdw>
                </a:effectLst>
                <a:latin typeface="Times New Roman" pitchFamily="18" charset="0"/>
              </a:rPr>
              <a:t>Δx</a:t>
            </a:r>
            <a:r>
              <a:rPr lang="en-US" altLang="ja-JP" sz="2000" dirty="0">
                <a:solidFill>
                  <a:srgbClr val="FFFFFF"/>
                </a:solidFill>
                <a:effectLst>
                  <a:outerShdw blurRad="38100" dist="38100" dir="2700000" algn="tl">
                    <a:srgbClr val="000000">
                      <a:alpha val="43137"/>
                    </a:srgbClr>
                  </a:outerShdw>
                </a:effectLst>
                <a:latin typeface="Times New Roman" pitchFamily="18" charset="0"/>
              </a:rPr>
              <a:t> </a:t>
            </a:r>
            <a:r>
              <a:rPr lang="en-US" altLang="ja-JP" sz="2000" dirty="0" smtClean="0">
                <a:solidFill>
                  <a:srgbClr val="FFFFFF"/>
                </a:solidFill>
                <a:effectLst>
                  <a:outerShdw blurRad="38100" dist="38100" dir="2700000" algn="tl">
                    <a:srgbClr val="000000">
                      <a:alpha val="43137"/>
                    </a:srgbClr>
                  </a:outerShdw>
                </a:effectLst>
                <a:latin typeface="Times New Roman" pitchFamily="18" charset="0"/>
              </a:rPr>
              <a:t>&amp; </a:t>
            </a:r>
            <a:r>
              <a:rPr lang="en-US" altLang="ja-JP" sz="2000" dirty="0" err="1" smtClean="0">
                <a:solidFill>
                  <a:srgbClr val="FFFFFF"/>
                </a:solidFill>
                <a:effectLst>
                  <a:outerShdw blurRad="38100" dist="38100" dir="2700000" algn="tl">
                    <a:srgbClr val="000000">
                      <a:alpha val="43137"/>
                    </a:srgbClr>
                  </a:outerShdw>
                </a:effectLst>
                <a:latin typeface="Times New Roman" pitchFamily="18" charset="0"/>
              </a:rPr>
              <a:t>Δy</a:t>
            </a:r>
            <a:r>
              <a:rPr lang="ja-JP" altLang="en-US" sz="2000" dirty="0" smtClean="0">
                <a:solidFill>
                  <a:srgbClr val="FFFFFF"/>
                </a:solidFill>
                <a:effectLst>
                  <a:outerShdw blurRad="38100" dist="38100" dir="2700000" algn="tl">
                    <a:srgbClr val="000000">
                      <a:alpha val="43137"/>
                    </a:srgbClr>
                  </a:outerShdw>
                </a:effectLst>
                <a:latin typeface="Times New Roman" pitchFamily="18" charset="0"/>
              </a:rPr>
              <a:t>～</a:t>
            </a:r>
            <a:r>
              <a:rPr lang="en-US" altLang="ja-JP" sz="2000" dirty="0" smtClean="0">
                <a:solidFill>
                  <a:srgbClr val="FFFFFF"/>
                </a:solidFill>
                <a:effectLst>
                  <a:outerShdw blurRad="38100" dist="38100" dir="2700000" algn="tl">
                    <a:srgbClr val="000000">
                      <a:alpha val="43137"/>
                    </a:srgbClr>
                  </a:outerShdw>
                </a:effectLst>
                <a:latin typeface="Times New Roman" pitchFamily="18" charset="0"/>
              </a:rPr>
              <a:t>79km </a:t>
            </a:r>
            <a:r>
              <a:rPr lang="en-US" altLang="ja-JP" sz="2000" dirty="0" err="1">
                <a:solidFill>
                  <a:srgbClr val="FFFFFF"/>
                </a:solidFill>
                <a:effectLst>
                  <a:outerShdw blurRad="38100" dist="38100" dir="2700000" algn="tl">
                    <a:srgbClr val="000000">
                      <a:alpha val="43137"/>
                    </a:srgbClr>
                  </a:outerShdw>
                </a:effectLst>
                <a:latin typeface="Times New Roman" pitchFamily="18" charset="0"/>
              </a:rPr>
              <a:t>Δz</a:t>
            </a:r>
            <a:r>
              <a:rPr lang="ja-JP" altLang="en-US" sz="2000" dirty="0" smtClean="0">
                <a:solidFill>
                  <a:srgbClr val="FFFFFF"/>
                </a:solidFill>
                <a:effectLst>
                  <a:outerShdw blurRad="38100" dist="38100" dir="2700000" algn="tl">
                    <a:srgbClr val="000000">
                      <a:alpha val="43137"/>
                    </a:srgbClr>
                  </a:outerShdw>
                </a:effectLst>
                <a:latin typeface="Times New Roman" pitchFamily="18" charset="0"/>
              </a:rPr>
              <a:t>～</a:t>
            </a:r>
            <a:r>
              <a:rPr lang="en-US" altLang="ja-JP" sz="2000" dirty="0">
                <a:solidFill>
                  <a:srgbClr val="FFFFFF"/>
                </a:solidFill>
                <a:effectLst>
                  <a:outerShdw blurRad="38100" dist="38100" dir="2700000" algn="tl">
                    <a:srgbClr val="000000">
                      <a:alpha val="43137"/>
                    </a:srgbClr>
                  </a:outerShdw>
                </a:effectLst>
                <a:latin typeface="Times New Roman" pitchFamily="18" charset="0"/>
              </a:rPr>
              <a:t>1</a:t>
            </a:r>
            <a:r>
              <a:rPr lang="en-US" altLang="ja-JP" sz="2000" dirty="0" smtClean="0">
                <a:solidFill>
                  <a:srgbClr val="FFFFFF"/>
                </a:solidFill>
                <a:effectLst>
                  <a:outerShdw blurRad="38100" dist="38100" dir="2700000" algn="tl">
                    <a:srgbClr val="000000">
                      <a:alpha val="43137"/>
                    </a:srgbClr>
                  </a:outerShdw>
                </a:effectLst>
                <a:latin typeface="Times New Roman" pitchFamily="18" charset="0"/>
              </a:rPr>
              <a:t>km)	 </a:t>
            </a:r>
          </a:p>
          <a:p>
            <a:pPr marL="800100" lvl="1" indent="-342900" fontAlgn="base">
              <a:spcBef>
                <a:spcPct val="20000"/>
              </a:spcBef>
              <a:spcAft>
                <a:spcPct val="0"/>
              </a:spcAft>
              <a:buSzPct val="85000"/>
              <a:buFont typeface="Wingdings" panose="05000000000000000000" pitchFamily="2" charset="2"/>
              <a:buChar char="ü"/>
            </a:pPr>
            <a:r>
              <a:rPr lang="ja-JP" altLang="en-US" sz="2000" dirty="0">
                <a:solidFill>
                  <a:srgbClr val="FFFFFF"/>
                </a:solidFill>
                <a:effectLst>
                  <a:outerShdw blurRad="38100" dist="38100" dir="2700000" algn="tl">
                    <a:srgbClr val="000000">
                      <a:alpha val="43137"/>
                    </a:srgbClr>
                  </a:outerShdw>
                </a:effectLst>
                <a:latin typeface="Times New Roman" pitchFamily="18" charset="0"/>
              </a:rPr>
              <a:t>比</a:t>
            </a:r>
            <a:r>
              <a:rPr lang="ja-JP" altLang="en-US" sz="2000" dirty="0" smtClean="0">
                <a:solidFill>
                  <a:srgbClr val="FFFFFF"/>
                </a:solidFill>
                <a:effectLst>
                  <a:outerShdw blurRad="38100" dist="38100" dir="2700000" algn="tl">
                    <a:srgbClr val="000000">
                      <a:alpha val="43137"/>
                    </a:srgbClr>
                  </a:outerShdw>
                </a:effectLst>
                <a:latin typeface="Times New Roman" pitchFamily="18" charset="0"/>
              </a:rPr>
              <a:t>熱</a:t>
            </a:r>
            <a:r>
              <a:rPr lang="en-US" altLang="ja-JP" sz="2000" dirty="0" smtClean="0">
                <a:solidFill>
                  <a:srgbClr val="FFFFFF"/>
                </a:solidFill>
                <a:effectLst>
                  <a:outerShdw blurRad="38100" dist="38100" dir="2700000" algn="tl">
                    <a:srgbClr val="000000">
                      <a:alpha val="43137"/>
                    </a:srgbClr>
                  </a:outerShdw>
                </a:effectLst>
                <a:latin typeface="Times New Roman" pitchFamily="18" charset="0"/>
              </a:rPr>
              <a:t>: </a:t>
            </a:r>
            <a:r>
              <a:rPr lang="en-US" altLang="ja-JP" sz="2000" dirty="0" err="1" smtClean="0">
                <a:solidFill>
                  <a:srgbClr val="FFFFFF"/>
                </a:solidFill>
                <a:effectLst>
                  <a:outerShdw blurRad="38100" dist="38100" dir="2700000" algn="tl">
                    <a:srgbClr val="000000">
                      <a:alpha val="43137"/>
                    </a:srgbClr>
                  </a:outerShdw>
                </a:effectLst>
                <a:latin typeface="Times New Roman" pitchFamily="18" charset="0"/>
              </a:rPr>
              <a:t>Cp</a:t>
            </a:r>
            <a:r>
              <a:rPr lang="ja-JP" altLang="en-US" sz="2000" dirty="0" smtClean="0">
                <a:solidFill>
                  <a:srgbClr val="FFFFFF"/>
                </a:solidFill>
                <a:effectLst>
                  <a:outerShdw blurRad="38100" dist="38100" dir="2700000" algn="tl">
                    <a:srgbClr val="000000">
                      <a:alpha val="43137"/>
                    </a:srgbClr>
                  </a:outerShdw>
                </a:effectLst>
                <a:latin typeface="Times New Roman" pitchFamily="18" charset="0"/>
              </a:rPr>
              <a:t>一定</a:t>
            </a:r>
            <a:r>
              <a:rPr lang="ja-JP" altLang="en-US" sz="2000" dirty="0">
                <a:solidFill>
                  <a:srgbClr val="FFFFFF"/>
                </a:solidFill>
                <a:effectLst>
                  <a:outerShdw blurRad="38100" dist="38100" dir="2700000" algn="tl">
                    <a:srgbClr val="000000">
                      <a:alpha val="43137"/>
                    </a:srgbClr>
                  </a:outerShdw>
                </a:effectLst>
                <a:latin typeface="Times New Roman" pitchFamily="18" charset="0"/>
              </a:rPr>
              <a:t>値</a:t>
            </a:r>
            <a:r>
              <a:rPr lang="en-US" altLang="ja-JP" sz="2000" dirty="0" smtClean="0">
                <a:solidFill>
                  <a:srgbClr val="FFFFFF"/>
                </a:solidFill>
                <a:effectLst>
                  <a:outerShdw blurRad="38100" dist="38100" dir="2700000" algn="tl">
                    <a:srgbClr val="000000">
                      <a:alpha val="43137"/>
                    </a:srgbClr>
                  </a:outerShdw>
                </a:effectLst>
                <a:latin typeface="Times New Roman" pitchFamily="18" charset="0"/>
              </a:rPr>
              <a:t> (1000 Jkg</a:t>
            </a:r>
            <a:r>
              <a:rPr lang="en-US" altLang="ja-JP" sz="2000" baseline="30000" dirty="0" smtClean="0">
                <a:solidFill>
                  <a:srgbClr val="FFFFFF"/>
                </a:solidFill>
                <a:effectLst>
                  <a:outerShdw blurRad="38100" dist="38100" dir="2700000" algn="tl">
                    <a:srgbClr val="000000">
                      <a:alpha val="43137"/>
                    </a:srgbClr>
                  </a:outerShdw>
                </a:effectLst>
                <a:latin typeface="Times New Roman" pitchFamily="18" charset="0"/>
              </a:rPr>
              <a:t>-1</a:t>
            </a:r>
            <a:r>
              <a:rPr lang="en-US" altLang="ja-JP" sz="2000" dirty="0" smtClean="0">
                <a:solidFill>
                  <a:srgbClr val="FFFFFF"/>
                </a:solidFill>
                <a:effectLst>
                  <a:outerShdw blurRad="38100" dist="38100" dir="2700000" algn="tl">
                    <a:srgbClr val="000000">
                      <a:alpha val="43137"/>
                    </a:srgbClr>
                  </a:outerShdw>
                </a:effectLst>
                <a:latin typeface="Times New Roman" pitchFamily="18" charset="0"/>
              </a:rPr>
              <a:t>k</a:t>
            </a:r>
            <a:r>
              <a:rPr lang="en-US" altLang="ja-JP" sz="2000" baseline="30000" dirty="0" smtClean="0">
                <a:solidFill>
                  <a:srgbClr val="FFFFFF"/>
                </a:solidFill>
                <a:effectLst>
                  <a:outerShdw blurRad="38100" dist="38100" dir="2700000" algn="tl">
                    <a:srgbClr val="000000">
                      <a:alpha val="43137"/>
                    </a:srgbClr>
                  </a:outerShdw>
                </a:effectLst>
                <a:latin typeface="Times New Roman" pitchFamily="18" charset="0"/>
              </a:rPr>
              <a:t>-1</a:t>
            </a:r>
            <a:r>
              <a:rPr lang="en-US" altLang="ja-JP" sz="2000" dirty="0" smtClean="0">
                <a:solidFill>
                  <a:srgbClr val="FFFFFF"/>
                </a:solidFill>
                <a:effectLst>
                  <a:outerShdw blurRad="38100" dist="38100" dir="2700000" algn="tl">
                    <a:srgbClr val="000000">
                      <a:alpha val="43137"/>
                    </a:srgbClr>
                  </a:outerShdw>
                </a:effectLst>
                <a:latin typeface="Times New Roman" pitchFamily="18" charset="0"/>
              </a:rPr>
              <a:t>)	</a:t>
            </a:r>
            <a:endParaRPr lang="en-US" altLang="ja-JP" sz="2000" u="sng" dirty="0" smtClean="0">
              <a:solidFill>
                <a:srgbClr val="FFFFFF"/>
              </a:solidFill>
              <a:effectLst>
                <a:outerShdw blurRad="38100" dist="38100" dir="2700000" algn="tl">
                  <a:srgbClr val="000000">
                    <a:alpha val="43137"/>
                  </a:srgbClr>
                </a:outerShdw>
              </a:effectLst>
              <a:latin typeface="Times New Roman" pitchFamily="18" charset="0"/>
            </a:endParaRPr>
          </a:p>
          <a:p>
            <a:pPr marL="800100" lvl="1" indent="-342900" fontAlgn="base">
              <a:spcBef>
                <a:spcPct val="20000"/>
              </a:spcBef>
              <a:spcAft>
                <a:spcPct val="0"/>
              </a:spcAft>
              <a:buSzPct val="85000"/>
              <a:buFont typeface="Wingdings" panose="05000000000000000000" pitchFamily="2" charset="2"/>
              <a:buChar char="ü"/>
            </a:pPr>
            <a:r>
              <a:rPr lang="ja-JP" altLang="en-US" sz="2000" dirty="0" smtClean="0">
                <a:solidFill>
                  <a:srgbClr val="FFFFFF"/>
                </a:solidFill>
                <a:effectLst>
                  <a:outerShdw blurRad="38100" dist="38100" dir="2700000" algn="tl">
                    <a:srgbClr val="000000">
                      <a:alpha val="43137"/>
                    </a:srgbClr>
                  </a:outerShdw>
                </a:effectLst>
                <a:latin typeface="Times New Roman" pitchFamily="18" charset="0"/>
              </a:rPr>
              <a:t>水平超粘性</a:t>
            </a:r>
            <a:r>
              <a:rPr lang="en-US" altLang="ja-JP" sz="2000" dirty="0" smtClean="0">
                <a:solidFill>
                  <a:srgbClr val="FFFFFF"/>
                </a:solidFill>
                <a:effectLst>
                  <a:outerShdw blurRad="38100" dist="38100" dir="2700000" algn="tl">
                    <a:srgbClr val="000000">
                      <a:alpha val="43137"/>
                    </a:srgbClr>
                  </a:outerShdw>
                </a:effectLst>
                <a:latin typeface="Times New Roman" pitchFamily="18" charset="0"/>
              </a:rPr>
              <a:t>: 0.1(T42</a:t>
            </a:r>
            <a:r>
              <a:rPr lang="en-US" altLang="ja-JP" sz="2000" dirty="0">
                <a:solidFill>
                  <a:srgbClr val="FFFFFF"/>
                </a:solidFill>
                <a:effectLst>
                  <a:outerShdw blurRad="38100" dist="38100" dir="2700000" algn="tl">
                    <a:srgbClr val="000000">
                      <a:alpha val="43137"/>
                    </a:srgbClr>
                  </a:outerShdw>
                </a:effectLst>
                <a:latin typeface="Times New Roman" pitchFamily="18" charset="0"/>
              </a:rPr>
              <a:t>), </a:t>
            </a:r>
            <a:r>
              <a:rPr lang="en-US" altLang="ja-JP" sz="2000" dirty="0" smtClean="0">
                <a:solidFill>
                  <a:srgbClr val="FFFFFF"/>
                </a:solidFill>
                <a:effectLst>
                  <a:outerShdw blurRad="38100" dist="38100" dir="2700000" algn="tl">
                    <a:srgbClr val="000000">
                      <a:alpha val="43137"/>
                    </a:srgbClr>
                  </a:outerShdw>
                </a:effectLst>
                <a:latin typeface="Times New Roman" pitchFamily="18" charset="0"/>
              </a:rPr>
              <a:t>0.03(T63), 0.01(T159) </a:t>
            </a:r>
            <a:r>
              <a:rPr lang="ja-JP" altLang="en-US" sz="2000" dirty="0" smtClean="0">
                <a:solidFill>
                  <a:srgbClr val="FFFFFF"/>
                </a:solidFill>
                <a:effectLst>
                  <a:outerShdw blurRad="38100" dist="38100" dir="2700000" algn="tl">
                    <a:srgbClr val="000000">
                      <a:alpha val="43137"/>
                    </a:srgbClr>
                  </a:outerShdw>
                </a:effectLst>
                <a:latin typeface="Times New Roman" pitchFamily="18" charset="0"/>
              </a:rPr>
              <a:t>地球日</a:t>
            </a:r>
            <a:r>
              <a:rPr lang="ja-JP" altLang="en-US" sz="2000" dirty="0">
                <a:solidFill>
                  <a:srgbClr val="FFFFFF"/>
                </a:solidFill>
                <a:effectLst>
                  <a:outerShdw blurRad="38100" dist="38100" dir="2700000" algn="tl">
                    <a:srgbClr val="000000">
                      <a:alpha val="43137"/>
                    </a:srgbClr>
                  </a:outerShdw>
                </a:effectLst>
                <a:latin typeface="Times New Roman" pitchFamily="18" charset="0"/>
              </a:rPr>
              <a:t>の</a:t>
            </a:r>
            <a:r>
              <a:rPr lang="en-US" altLang="ja-JP" sz="2000" dirty="0" smtClean="0">
                <a:solidFill>
                  <a:srgbClr val="FFFFFF"/>
                </a:solidFill>
                <a:effectLst>
                  <a:outerShdw blurRad="38100" dist="38100" dir="2700000" algn="tl">
                    <a:srgbClr val="000000">
                      <a:alpha val="43137"/>
                    </a:srgbClr>
                  </a:outerShdw>
                </a:effectLst>
                <a:latin typeface="Times New Roman" pitchFamily="18" charset="0"/>
              </a:rPr>
              <a:t>e-folding time</a:t>
            </a:r>
          </a:p>
          <a:p>
            <a:pPr marL="800100" lvl="1" indent="-342900" fontAlgn="base">
              <a:spcBef>
                <a:spcPct val="20000"/>
              </a:spcBef>
              <a:spcAft>
                <a:spcPct val="0"/>
              </a:spcAft>
              <a:buSzPct val="85000"/>
              <a:buFont typeface="Wingdings" panose="05000000000000000000" pitchFamily="2" charset="2"/>
              <a:buChar char="ü"/>
            </a:pPr>
            <a:r>
              <a:rPr lang="ja-JP" altLang="en-US" sz="2000" dirty="0" smtClean="0">
                <a:solidFill>
                  <a:srgbClr val="FFFFFF"/>
                </a:solidFill>
                <a:effectLst>
                  <a:outerShdw blurRad="38100" dist="38100" dir="2700000" algn="tl">
                    <a:srgbClr val="000000">
                      <a:alpha val="43137"/>
                    </a:srgbClr>
                  </a:outerShdw>
                </a:effectLst>
                <a:latin typeface="Times New Roman" pitchFamily="18" charset="0"/>
              </a:rPr>
              <a:t>鉛直渦粘性</a:t>
            </a:r>
            <a:r>
              <a:rPr lang="en-US" altLang="ja-JP" sz="2000" dirty="0" smtClean="0">
                <a:solidFill>
                  <a:srgbClr val="FFFFFF"/>
                </a:solidFill>
                <a:effectLst>
                  <a:outerShdw blurRad="38100" dist="38100" dir="2700000" algn="tl">
                    <a:srgbClr val="000000">
                      <a:alpha val="43137"/>
                    </a:srgbClr>
                  </a:outerShdw>
                </a:effectLst>
                <a:latin typeface="Times New Roman" pitchFamily="18" charset="0"/>
              </a:rPr>
              <a:t>: 0.15m</a:t>
            </a:r>
            <a:r>
              <a:rPr lang="en-US" altLang="ja-JP" sz="2000" baseline="30000" dirty="0" smtClean="0">
                <a:solidFill>
                  <a:srgbClr val="FFFFFF"/>
                </a:solidFill>
                <a:effectLst>
                  <a:outerShdw blurRad="38100" dist="38100" dir="2700000" algn="tl">
                    <a:srgbClr val="000000">
                      <a:alpha val="43137"/>
                    </a:srgbClr>
                  </a:outerShdw>
                </a:effectLst>
                <a:latin typeface="Times New Roman" pitchFamily="18" charset="0"/>
              </a:rPr>
              <a:t>2</a:t>
            </a:r>
            <a:r>
              <a:rPr lang="en-US" altLang="ja-JP" sz="2000" dirty="0" smtClean="0">
                <a:solidFill>
                  <a:srgbClr val="FFFFFF"/>
                </a:solidFill>
                <a:effectLst>
                  <a:outerShdw blurRad="38100" dist="38100" dir="2700000" algn="tl">
                    <a:srgbClr val="000000">
                      <a:alpha val="43137"/>
                    </a:srgbClr>
                  </a:outerShdw>
                </a:effectLst>
                <a:latin typeface="Times New Roman" pitchFamily="18" charset="0"/>
              </a:rPr>
              <a:t>s</a:t>
            </a:r>
            <a:r>
              <a:rPr lang="en-US" altLang="ja-JP" sz="2000" baseline="30000" dirty="0" smtClean="0">
                <a:solidFill>
                  <a:srgbClr val="FFFFFF"/>
                </a:solidFill>
                <a:effectLst>
                  <a:outerShdw blurRad="38100" dist="38100" dir="2700000" algn="tl">
                    <a:srgbClr val="000000">
                      <a:alpha val="43137"/>
                    </a:srgbClr>
                  </a:outerShdw>
                </a:effectLst>
                <a:latin typeface="Times New Roman" pitchFamily="18" charset="0"/>
              </a:rPr>
              <a:t>-1</a:t>
            </a:r>
            <a:endParaRPr lang="en-US" altLang="ja-JP" sz="2000" dirty="0" smtClean="0">
              <a:solidFill>
                <a:srgbClr val="FFFFFF"/>
              </a:solidFill>
              <a:effectLst>
                <a:outerShdw blurRad="38100" dist="38100" dir="2700000" algn="tl">
                  <a:srgbClr val="000000">
                    <a:alpha val="43137"/>
                  </a:srgbClr>
                </a:outerShdw>
              </a:effectLst>
              <a:latin typeface="Times New Roman" pitchFamily="18" charset="0"/>
            </a:endParaRPr>
          </a:p>
          <a:p>
            <a:pPr marL="800100" lvl="1" indent="-342900" fontAlgn="base">
              <a:spcBef>
                <a:spcPct val="20000"/>
              </a:spcBef>
              <a:spcAft>
                <a:spcPct val="0"/>
              </a:spcAft>
              <a:buSzPct val="85000"/>
              <a:buFont typeface="Wingdings" panose="05000000000000000000" pitchFamily="2" charset="2"/>
              <a:buChar char="ü"/>
            </a:pPr>
            <a:r>
              <a:rPr lang="ja-JP" altLang="en-US" sz="2000" dirty="0" smtClean="0">
                <a:solidFill>
                  <a:srgbClr val="FFFFFF"/>
                </a:solidFill>
                <a:effectLst>
                  <a:outerShdw blurRad="38100" dist="38100" dir="2700000" algn="tl">
                    <a:srgbClr val="000000">
                      <a:alpha val="43137"/>
                    </a:srgbClr>
                  </a:outerShdw>
                </a:effectLst>
                <a:latin typeface="Times New Roman" pitchFamily="18" charset="0"/>
              </a:rPr>
              <a:t>レイリー</a:t>
            </a:r>
            <a:r>
              <a:rPr lang="ja-JP" altLang="en-US" sz="2000" dirty="0">
                <a:solidFill>
                  <a:srgbClr val="FFFFFF"/>
                </a:solidFill>
                <a:effectLst>
                  <a:outerShdw blurRad="38100" dist="38100" dir="2700000" algn="tl">
                    <a:srgbClr val="000000">
                      <a:alpha val="43137"/>
                    </a:srgbClr>
                  </a:outerShdw>
                </a:effectLst>
                <a:latin typeface="Times New Roman" pitchFamily="18" charset="0"/>
              </a:rPr>
              <a:t>摩擦</a:t>
            </a:r>
            <a:r>
              <a:rPr lang="en-US" altLang="ja-JP" sz="2000" dirty="0" smtClean="0">
                <a:solidFill>
                  <a:srgbClr val="FFFFFF"/>
                </a:solidFill>
                <a:effectLst>
                  <a:outerShdw blurRad="38100" dist="38100" dir="2700000" algn="tl">
                    <a:srgbClr val="000000">
                      <a:alpha val="43137"/>
                    </a:srgbClr>
                  </a:outerShdw>
                </a:effectLst>
                <a:latin typeface="Times New Roman" pitchFamily="18" charset="0"/>
              </a:rPr>
              <a:t>: </a:t>
            </a:r>
            <a:r>
              <a:rPr lang="ja-JP" altLang="en-US" sz="2000" dirty="0" smtClean="0">
                <a:solidFill>
                  <a:srgbClr val="FFFFFF"/>
                </a:solidFill>
                <a:effectLst>
                  <a:outerShdw blurRad="38100" dist="38100" dir="2700000" algn="tl">
                    <a:srgbClr val="000000">
                      <a:alpha val="43137"/>
                    </a:srgbClr>
                  </a:outerShdw>
                </a:effectLst>
                <a:latin typeface="Times New Roman" pitchFamily="18" charset="0"/>
              </a:rPr>
              <a:t>最下層と</a:t>
            </a:r>
            <a:r>
              <a:rPr lang="en-US" altLang="ja-JP" sz="2000" dirty="0" smtClean="0">
                <a:solidFill>
                  <a:srgbClr val="FFFFFF"/>
                </a:solidFill>
                <a:effectLst>
                  <a:outerShdw blurRad="38100" dist="38100" dir="2700000" algn="tl">
                    <a:srgbClr val="000000">
                      <a:alpha val="43137"/>
                    </a:srgbClr>
                  </a:outerShdw>
                </a:effectLst>
                <a:latin typeface="Times New Roman" pitchFamily="18" charset="0"/>
              </a:rPr>
              <a:t>80km</a:t>
            </a:r>
            <a:r>
              <a:rPr lang="ja-JP" altLang="en-US" sz="2000" dirty="0" smtClean="0">
                <a:solidFill>
                  <a:srgbClr val="FFFFFF"/>
                </a:solidFill>
                <a:effectLst>
                  <a:outerShdw blurRad="38100" dist="38100" dir="2700000" algn="tl">
                    <a:srgbClr val="000000">
                      <a:alpha val="43137"/>
                    </a:srgbClr>
                  </a:outerShdw>
                </a:effectLst>
                <a:latin typeface="Times New Roman" pitchFamily="18" charset="0"/>
              </a:rPr>
              <a:t>より上空</a:t>
            </a:r>
            <a:r>
              <a:rPr lang="en-US" altLang="ja-JP" sz="2000" dirty="0" smtClean="0">
                <a:solidFill>
                  <a:srgbClr val="FFFFFF"/>
                </a:solidFill>
                <a:effectLst>
                  <a:outerShdw blurRad="38100" dist="38100" dir="2700000" algn="tl">
                    <a:srgbClr val="000000">
                      <a:alpha val="43137"/>
                    </a:srgbClr>
                  </a:outerShdw>
                </a:effectLst>
                <a:latin typeface="Times New Roman" pitchFamily="18" charset="0"/>
              </a:rPr>
              <a:t>(</a:t>
            </a:r>
            <a:r>
              <a:rPr lang="ja-JP" altLang="en-US" sz="2000" dirty="0" smtClean="0">
                <a:solidFill>
                  <a:srgbClr val="FFFFFF"/>
                </a:solidFill>
                <a:effectLst>
                  <a:outerShdw blurRad="38100" dist="38100" dir="2700000" algn="tl">
                    <a:srgbClr val="000000">
                      <a:alpha val="43137"/>
                    </a:srgbClr>
                  </a:outerShdw>
                </a:effectLst>
                <a:latin typeface="Times New Roman" pitchFamily="18" charset="0"/>
              </a:rPr>
              <a:t>スポンジ層：平均東西風には働かない</a:t>
            </a:r>
            <a:r>
              <a:rPr lang="en-US" altLang="ja-JP" sz="2000" dirty="0" smtClean="0">
                <a:solidFill>
                  <a:srgbClr val="FFFFFF"/>
                </a:solidFill>
                <a:effectLst>
                  <a:outerShdw blurRad="38100" dist="38100" dir="2700000" algn="tl">
                    <a:srgbClr val="000000">
                      <a:alpha val="43137"/>
                    </a:srgbClr>
                  </a:outerShdw>
                </a:effectLst>
                <a:latin typeface="Times New Roman" pitchFamily="18" charset="0"/>
              </a:rPr>
              <a:t>)</a:t>
            </a:r>
          </a:p>
          <a:p>
            <a:pPr marL="800100" lvl="1" indent="-342900" fontAlgn="base">
              <a:spcBef>
                <a:spcPct val="20000"/>
              </a:spcBef>
              <a:spcAft>
                <a:spcPct val="0"/>
              </a:spcAft>
              <a:buSzPct val="85000"/>
              <a:buFont typeface="Wingdings" panose="05000000000000000000" pitchFamily="2" charset="2"/>
              <a:buChar char="ü"/>
            </a:pPr>
            <a:r>
              <a:rPr lang="ja-JP" altLang="en-US" sz="2000" dirty="0" smtClean="0">
                <a:solidFill>
                  <a:srgbClr val="FFFFFF"/>
                </a:solidFill>
                <a:effectLst>
                  <a:outerShdw blurRad="38100" dist="38100" dir="2700000" algn="tl">
                    <a:srgbClr val="000000">
                      <a:alpha val="43137"/>
                    </a:srgbClr>
                  </a:outerShdw>
                </a:effectLst>
                <a:latin typeface="Times New Roman" pitchFamily="18" charset="0"/>
              </a:rPr>
              <a:t>地形や惑星境界層はなし</a:t>
            </a:r>
            <a:r>
              <a:rPr lang="en-US" altLang="ja-JP" sz="2000" dirty="0" smtClean="0">
                <a:solidFill>
                  <a:srgbClr val="FFFFFF"/>
                </a:solidFill>
                <a:effectLst>
                  <a:outerShdw blurRad="38100" dist="38100" dir="2700000" algn="tl">
                    <a:srgbClr val="000000">
                      <a:alpha val="43137"/>
                    </a:srgbClr>
                  </a:outerShdw>
                </a:effectLst>
                <a:latin typeface="Times New Roman" pitchFamily="18" charset="0"/>
              </a:rPr>
              <a:t>  </a:t>
            </a:r>
          </a:p>
          <a:p>
            <a:pPr marL="342900" indent="-342900" fontAlgn="base">
              <a:spcBef>
                <a:spcPct val="20000"/>
              </a:spcBef>
              <a:spcAft>
                <a:spcPct val="0"/>
              </a:spcAft>
              <a:buSzPct val="85000"/>
              <a:buFontTx/>
              <a:buBlip>
                <a:blip r:embed="rId3"/>
              </a:buBlip>
            </a:pPr>
            <a:r>
              <a:rPr lang="ja-JP" altLang="en-US" sz="2800" dirty="0" smtClean="0">
                <a:solidFill>
                  <a:srgbClr val="FFFFFF"/>
                </a:solidFill>
                <a:effectLst>
                  <a:outerShdw blurRad="38100" dist="38100" dir="2700000" algn="tl">
                    <a:srgbClr val="000000">
                      <a:alpha val="43137"/>
                    </a:srgbClr>
                  </a:outerShdw>
                </a:effectLst>
                <a:latin typeface="Times New Roman" pitchFamily="18" charset="0"/>
              </a:rPr>
              <a:t>太陽加熱</a:t>
            </a:r>
            <a:r>
              <a:rPr lang="en-US" altLang="ja-JP" sz="2800" dirty="0" smtClean="0">
                <a:solidFill>
                  <a:srgbClr val="FFFFFF"/>
                </a:solidFill>
                <a:effectLst>
                  <a:outerShdw blurRad="38100" dist="38100" dir="2700000" algn="tl">
                    <a:srgbClr val="000000">
                      <a:alpha val="43137"/>
                    </a:srgbClr>
                  </a:outerShdw>
                </a:effectLst>
                <a:latin typeface="Times New Roman" pitchFamily="18" charset="0"/>
              </a:rPr>
              <a:t> </a:t>
            </a:r>
            <a:endParaRPr lang="en-US" altLang="ja-JP" sz="2400" dirty="0" smtClean="0">
              <a:solidFill>
                <a:srgbClr val="FFFFFF"/>
              </a:solidFill>
              <a:effectLst>
                <a:outerShdw blurRad="38100" dist="38100" dir="2700000" algn="tl">
                  <a:srgbClr val="000000">
                    <a:alpha val="43137"/>
                  </a:srgbClr>
                </a:outerShdw>
              </a:effectLst>
              <a:latin typeface="Times New Roman" pitchFamily="18" charset="0"/>
            </a:endParaRPr>
          </a:p>
          <a:p>
            <a:pPr marL="800100" lvl="1" indent="-342900" fontAlgn="base">
              <a:spcBef>
                <a:spcPct val="20000"/>
              </a:spcBef>
              <a:spcAft>
                <a:spcPct val="0"/>
              </a:spcAft>
              <a:buSzPct val="85000"/>
              <a:buFont typeface="Wingdings" panose="05000000000000000000" pitchFamily="2" charset="2"/>
              <a:buChar char="ü"/>
            </a:pPr>
            <a:r>
              <a:rPr lang="ja-JP" altLang="en-US" sz="2000" dirty="0" smtClean="0">
                <a:solidFill>
                  <a:srgbClr val="FFFFFF"/>
                </a:solidFill>
                <a:effectLst>
                  <a:outerShdw blurRad="38100" dist="38100" dir="2700000" algn="tl">
                    <a:srgbClr val="000000">
                      <a:alpha val="43137"/>
                    </a:srgbClr>
                  </a:outerShdw>
                </a:effectLst>
                <a:latin typeface="Times New Roman" pitchFamily="18" charset="0"/>
              </a:rPr>
              <a:t>現実的な東西平均加熱と日変化成分</a:t>
            </a:r>
            <a:endParaRPr lang="en-US" altLang="ja-JP" sz="2000" dirty="0" smtClean="0">
              <a:solidFill>
                <a:srgbClr val="FFFFFF"/>
              </a:solidFill>
              <a:effectLst>
                <a:outerShdw blurRad="38100" dist="38100" dir="2700000" algn="tl">
                  <a:srgbClr val="000000">
                    <a:alpha val="43137"/>
                  </a:srgbClr>
                </a:outerShdw>
              </a:effectLst>
              <a:latin typeface="Times New Roman" pitchFamily="18" charset="0"/>
            </a:endParaRPr>
          </a:p>
          <a:p>
            <a:pPr marL="800100" lvl="1" indent="-342900" fontAlgn="base">
              <a:spcBef>
                <a:spcPct val="20000"/>
              </a:spcBef>
              <a:spcAft>
                <a:spcPct val="0"/>
              </a:spcAft>
              <a:buSzPct val="85000"/>
              <a:buFont typeface="Wingdings" panose="05000000000000000000" pitchFamily="2" charset="2"/>
              <a:buChar char="ü"/>
            </a:pPr>
            <a:r>
              <a:rPr lang="en-US" altLang="ja-JP" sz="2000" dirty="0" err="1" smtClean="0">
                <a:solidFill>
                  <a:srgbClr val="FFFFFF"/>
                </a:solidFill>
                <a:effectLst>
                  <a:outerShdw blurRad="38100" dist="38100" dir="2700000" algn="tl">
                    <a:srgbClr val="000000">
                      <a:alpha val="43137"/>
                    </a:srgbClr>
                  </a:outerShdw>
                </a:effectLst>
                <a:latin typeface="Times New Roman" pitchFamily="18" charset="0"/>
              </a:rPr>
              <a:t>Tomasko</a:t>
            </a:r>
            <a:r>
              <a:rPr lang="en-US" altLang="ja-JP" sz="2000" dirty="0" smtClean="0">
                <a:solidFill>
                  <a:srgbClr val="FFFFFF"/>
                </a:solidFill>
                <a:effectLst>
                  <a:outerShdw blurRad="38100" dist="38100" dir="2700000" algn="tl">
                    <a:srgbClr val="000000">
                      <a:alpha val="43137"/>
                    </a:srgbClr>
                  </a:outerShdw>
                </a:effectLst>
                <a:latin typeface="Times New Roman" pitchFamily="18" charset="0"/>
              </a:rPr>
              <a:t> et al. (1980)</a:t>
            </a:r>
            <a:r>
              <a:rPr lang="ja-JP" altLang="en-US" sz="2000" dirty="0" smtClean="0">
                <a:solidFill>
                  <a:srgbClr val="FFFFFF"/>
                </a:solidFill>
                <a:effectLst>
                  <a:outerShdw blurRad="38100" dist="38100" dir="2700000" algn="tl">
                    <a:srgbClr val="000000">
                      <a:alpha val="43137"/>
                    </a:srgbClr>
                  </a:outerShdw>
                </a:effectLst>
                <a:latin typeface="Times New Roman" pitchFamily="18" charset="0"/>
              </a:rPr>
              <a:t>と</a:t>
            </a:r>
            <a:r>
              <a:rPr lang="en-US" altLang="ja-JP" sz="2000" dirty="0" smtClean="0">
                <a:solidFill>
                  <a:srgbClr val="FFFFFF"/>
                </a:solidFill>
                <a:effectLst>
                  <a:outerShdw blurRad="38100" dist="38100" dir="2700000" algn="tl">
                    <a:srgbClr val="000000">
                      <a:alpha val="43137"/>
                    </a:srgbClr>
                  </a:outerShdw>
                </a:effectLst>
                <a:latin typeface="Times New Roman" pitchFamily="18" charset="0"/>
              </a:rPr>
              <a:t>Crisp (1986)</a:t>
            </a:r>
            <a:r>
              <a:rPr lang="ja-JP" altLang="en-US" sz="2000" dirty="0" smtClean="0">
                <a:solidFill>
                  <a:srgbClr val="FFFFFF"/>
                </a:solidFill>
                <a:effectLst>
                  <a:outerShdw blurRad="38100" dist="38100" dir="2700000" algn="tl">
                    <a:srgbClr val="000000">
                      <a:alpha val="43137"/>
                    </a:srgbClr>
                  </a:outerShdw>
                </a:effectLst>
                <a:latin typeface="Times New Roman" pitchFamily="18" charset="0"/>
              </a:rPr>
              <a:t>に基づく</a:t>
            </a:r>
            <a:endParaRPr lang="en-US" altLang="ja-JP" sz="2000" dirty="0" smtClean="0">
              <a:solidFill>
                <a:srgbClr val="FFFFFF"/>
              </a:solidFill>
              <a:effectLst>
                <a:outerShdw blurRad="38100" dist="38100" dir="2700000" algn="tl">
                  <a:srgbClr val="000000">
                    <a:alpha val="43137"/>
                  </a:srgbClr>
                </a:outerShdw>
              </a:effectLst>
              <a:latin typeface="Times New Roman" pitchFamily="18" charset="0"/>
            </a:endParaRPr>
          </a:p>
          <a:p>
            <a:pPr marL="342900" indent="-342900" fontAlgn="base">
              <a:spcBef>
                <a:spcPct val="20000"/>
              </a:spcBef>
              <a:spcAft>
                <a:spcPct val="0"/>
              </a:spcAft>
              <a:buSzPct val="85000"/>
              <a:buFontTx/>
              <a:buBlip>
                <a:blip r:embed="rId3"/>
              </a:buBlip>
            </a:pPr>
            <a:r>
              <a:rPr lang="ja-JP" altLang="en-US" sz="2800" dirty="0" smtClean="0">
                <a:solidFill>
                  <a:srgbClr val="FFFFFF"/>
                </a:solidFill>
                <a:effectLst>
                  <a:outerShdw blurRad="38100" dist="38100" dir="2700000" algn="tl">
                    <a:srgbClr val="000000">
                      <a:alpha val="43137"/>
                    </a:srgbClr>
                  </a:outerShdw>
                </a:effectLst>
                <a:latin typeface="Times New Roman" pitchFamily="18" charset="0"/>
              </a:rPr>
              <a:t>赤外放射過程</a:t>
            </a:r>
            <a:endParaRPr lang="en-US" altLang="ja-JP" sz="2800" dirty="0" smtClean="0">
              <a:solidFill>
                <a:srgbClr val="FFFFFF"/>
              </a:solidFill>
              <a:effectLst>
                <a:outerShdw blurRad="38100" dist="38100" dir="2700000" algn="tl">
                  <a:srgbClr val="000000">
                    <a:alpha val="43137"/>
                  </a:srgbClr>
                </a:outerShdw>
              </a:effectLst>
              <a:latin typeface="Times New Roman" pitchFamily="18" charset="0"/>
            </a:endParaRPr>
          </a:p>
          <a:p>
            <a:pPr marL="800100" lvl="1" indent="-342900" fontAlgn="base">
              <a:spcBef>
                <a:spcPct val="20000"/>
              </a:spcBef>
              <a:spcAft>
                <a:spcPct val="0"/>
              </a:spcAft>
              <a:buSzPct val="85000"/>
              <a:buFont typeface="Wingdings" panose="05000000000000000000" pitchFamily="2" charset="2"/>
              <a:buChar char="ü"/>
            </a:pPr>
            <a:r>
              <a:rPr lang="ja-JP" altLang="en-US" sz="2000" dirty="0" smtClean="0">
                <a:solidFill>
                  <a:srgbClr val="FFFFFF"/>
                </a:solidFill>
                <a:effectLst>
                  <a:outerShdw blurRad="38100" dist="38100" dir="2700000" algn="tl">
                    <a:srgbClr val="000000">
                      <a:alpha val="43137"/>
                    </a:srgbClr>
                  </a:outerShdw>
                </a:effectLst>
                <a:latin typeface="Times New Roman" pitchFamily="18" charset="0"/>
              </a:rPr>
              <a:t>ニュートン冷却で簡略化</a:t>
            </a:r>
            <a:r>
              <a:rPr lang="en-US" altLang="ja-JP" sz="2000" dirty="0" smtClean="0">
                <a:solidFill>
                  <a:srgbClr val="FFFFFF"/>
                </a:solidFill>
                <a:effectLst>
                  <a:outerShdw blurRad="38100" dist="38100" dir="2700000" algn="tl">
                    <a:srgbClr val="000000">
                      <a:alpha val="43137"/>
                    </a:srgbClr>
                  </a:outerShdw>
                </a:effectLst>
                <a:latin typeface="Times New Roman" pitchFamily="18" charset="0"/>
              </a:rPr>
              <a:t>: </a:t>
            </a:r>
            <a:r>
              <a:rPr lang="de-DE" altLang="ja-JP" sz="2000" dirty="0" smtClean="0">
                <a:solidFill>
                  <a:srgbClr val="FFFFFF"/>
                </a:solidFill>
                <a:effectLst>
                  <a:outerShdw blurRad="38100" dist="38100" dir="2700000" algn="tl">
                    <a:srgbClr val="000000">
                      <a:alpha val="43137"/>
                    </a:srgbClr>
                  </a:outerShdw>
                </a:effectLst>
                <a:latin typeface="Times New Roman" pitchFamily="18" charset="0"/>
              </a:rPr>
              <a:t>dT/dt = –κ (T–T</a:t>
            </a:r>
            <a:r>
              <a:rPr lang="de-DE" altLang="ja-JP" sz="2000" baseline="-25000" dirty="0" smtClean="0">
                <a:solidFill>
                  <a:srgbClr val="FFFFFF"/>
                </a:solidFill>
                <a:effectLst>
                  <a:outerShdw blurRad="38100" dist="38100" dir="2700000" algn="tl">
                    <a:srgbClr val="000000">
                      <a:alpha val="43137"/>
                    </a:srgbClr>
                  </a:outerShdw>
                </a:effectLst>
                <a:latin typeface="Times New Roman" pitchFamily="18" charset="0"/>
              </a:rPr>
              <a:t>ref</a:t>
            </a:r>
            <a:r>
              <a:rPr lang="de-DE" altLang="ja-JP" sz="2000" dirty="0" smtClean="0">
                <a:solidFill>
                  <a:srgbClr val="FFFFFF"/>
                </a:solidFill>
                <a:effectLst>
                  <a:outerShdw blurRad="38100" dist="38100" dir="2700000" algn="tl">
                    <a:srgbClr val="000000">
                      <a:alpha val="43137"/>
                    </a:srgbClr>
                  </a:outerShdw>
                </a:effectLst>
                <a:latin typeface="Times New Roman" pitchFamily="18" charset="0"/>
              </a:rPr>
              <a:t>(z))</a:t>
            </a:r>
          </a:p>
          <a:p>
            <a:pPr lvl="1" fontAlgn="base">
              <a:spcBef>
                <a:spcPct val="20000"/>
              </a:spcBef>
              <a:spcAft>
                <a:spcPct val="0"/>
              </a:spcAft>
              <a:buSzPct val="85000"/>
            </a:pPr>
            <a:r>
              <a:rPr lang="en-US" altLang="ja-JP" sz="2000" dirty="0" smtClean="0">
                <a:solidFill>
                  <a:srgbClr val="FFFFFF"/>
                </a:solidFill>
                <a:effectLst>
                  <a:outerShdw blurRad="38100" dist="38100" dir="2700000" algn="tl">
                    <a:srgbClr val="000000">
                      <a:alpha val="43137"/>
                    </a:srgbClr>
                  </a:outerShdw>
                </a:effectLst>
                <a:latin typeface="Times New Roman" pitchFamily="18" charset="0"/>
              </a:rPr>
              <a:t>     κ: Crisp (1986)</a:t>
            </a:r>
            <a:r>
              <a:rPr lang="ja-JP" altLang="en-US" sz="2000" dirty="0" smtClean="0">
                <a:solidFill>
                  <a:srgbClr val="FFFFFF"/>
                </a:solidFill>
                <a:effectLst>
                  <a:outerShdw blurRad="38100" dist="38100" dir="2700000" algn="tl">
                    <a:srgbClr val="000000">
                      <a:alpha val="43137"/>
                    </a:srgbClr>
                  </a:outerShdw>
                </a:effectLst>
                <a:latin typeface="Times New Roman" pitchFamily="18" charset="0"/>
              </a:rPr>
              <a:t>に基づく</a:t>
            </a:r>
            <a:endParaRPr lang="en-US" altLang="ja-JP" sz="2000" dirty="0" smtClean="0">
              <a:solidFill>
                <a:srgbClr val="FFFFFF"/>
              </a:solidFill>
              <a:effectLst>
                <a:outerShdw blurRad="38100" dist="38100" dir="2700000" algn="tl">
                  <a:srgbClr val="000000">
                    <a:alpha val="43137"/>
                  </a:srgbClr>
                </a:outerShdw>
              </a:effectLst>
              <a:latin typeface="Times New Roman" pitchFamily="18" charset="0"/>
            </a:endParaRPr>
          </a:p>
          <a:p>
            <a:pPr lvl="1" fontAlgn="base">
              <a:spcBef>
                <a:spcPct val="20000"/>
              </a:spcBef>
              <a:spcAft>
                <a:spcPct val="0"/>
              </a:spcAft>
              <a:buSzPct val="85000"/>
            </a:pPr>
            <a:r>
              <a:rPr lang="en-US" altLang="ja-JP" sz="2000" dirty="0" smtClean="0">
                <a:solidFill>
                  <a:srgbClr val="FFFFFF"/>
                </a:solidFill>
                <a:effectLst>
                  <a:outerShdw blurRad="38100" dist="38100" dir="2700000" algn="tl">
                    <a:srgbClr val="000000">
                      <a:alpha val="43137"/>
                    </a:srgbClr>
                  </a:outerShdw>
                </a:effectLst>
                <a:latin typeface="Times New Roman" pitchFamily="18" charset="0"/>
              </a:rPr>
              <a:t>     </a:t>
            </a:r>
            <a:r>
              <a:rPr lang="en-US" altLang="ja-JP" sz="2000" dirty="0" err="1" smtClean="0">
                <a:solidFill>
                  <a:srgbClr val="FFFFFF"/>
                </a:solidFill>
                <a:effectLst>
                  <a:outerShdw blurRad="38100" dist="38100" dir="2700000" algn="tl">
                    <a:srgbClr val="000000">
                      <a:alpha val="43137"/>
                    </a:srgbClr>
                  </a:outerShdw>
                </a:effectLst>
                <a:latin typeface="Times New Roman" pitchFamily="18" charset="0"/>
              </a:rPr>
              <a:t>T</a:t>
            </a:r>
            <a:r>
              <a:rPr lang="en-US" altLang="ja-JP" sz="2000" baseline="-25000" dirty="0" err="1" smtClean="0">
                <a:solidFill>
                  <a:srgbClr val="FFFFFF"/>
                </a:solidFill>
                <a:effectLst>
                  <a:outerShdw blurRad="38100" dist="38100" dir="2700000" algn="tl">
                    <a:srgbClr val="000000">
                      <a:alpha val="43137"/>
                    </a:srgbClr>
                  </a:outerShdw>
                </a:effectLst>
                <a:latin typeface="Times New Roman" pitchFamily="18" charset="0"/>
              </a:rPr>
              <a:t>ref</a:t>
            </a:r>
            <a:r>
              <a:rPr lang="en-US" altLang="ja-JP" sz="2000" dirty="0" smtClean="0">
                <a:solidFill>
                  <a:srgbClr val="FFFFFF"/>
                </a:solidFill>
                <a:effectLst>
                  <a:outerShdw blurRad="38100" dist="38100" dir="2700000" algn="tl">
                    <a:srgbClr val="000000">
                      <a:alpha val="43137"/>
                    </a:srgbClr>
                  </a:outerShdw>
                </a:effectLst>
                <a:latin typeface="Times New Roman" pitchFamily="18" charset="0"/>
              </a:rPr>
              <a:t>(z): </a:t>
            </a:r>
            <a:r>
              <a:rPr lang="ja-JP" altLang="en-US" sz="2000" dirty="0" smtClean="0">
                <a:solidFill>
                  <a:srgbClr val="FFFFFF"/>
                </a:solidFill>
                <a:effectLst>
                  <a:outerShdw blurRad="38100" dist="38100" dir="2700000" algn="tl">
                    <a:srgbClr val="000000">
                      <a:alpha val="43137"/>
                    </a:srgbClr>
                  </a:outerShdw>
                </a:effectLst>
                <a:latin typeface="Times New Roman" pitchFamily="18" charset="0"/>
              </a:rPr>
              <a:t>水平一様な温度場</a:t>
            </a:r>
            <a:endParaRPr lang="en-US" altLang="ja-JP" sz="2000" dirty="0">
              <a:solidFill>
                <a:srgbClr val="FFFFFF"/>
              </a:solidFill>
              <a:effectLst>
                <a:outerShdw blurRad="38100" dist="38100" dir="2700000" algn="tl">
                  <a:srgbClr val="000000">
                    <a:alpha val="43137"/>
                  </a:srgbClr>
                </a:outerShdw>
              </a:effectLst>
              <a:latin typeface="Times New Roman" pitchFamily="18" charset="0"/>
            </a:endParaRPr>
          </a:p>
        </p:txBody>
      </p:sp>
      <p:sp>
        <p:nvSpPr>
          <p:cNvPr id="18" name="テキスト ボックス 17"/>
          <p:cNvSpPr txBox="1"/>
          <p:nvPr/>
        </p:nvSpPr>
        <p:spPr>
          <a:xfrm>
            <a:off x="8731604" y="1671191"/>
            <a:ext cx="304892" cy="461665"/>
          </a:xfrm>
          <a:prstGeom prst="rect">
            <a:avLst/>
          </a:prstGeom>
          <a:noFill/>
        </p:spPr>
        <p:txBody>
          <a:bodyPr wrap="none" rtlCol="0">
            <a:spAutoFit/>
          </a:bodyPr>
          <a:lstStyle/>
          <a:p>
            <a:r>
              <a:rPr lang="en-US" altLang="ja-JP" sz="2400" b="1" dirty="0" smtClean="0">
                <a:solidFill>
                  <a:srgbClr val="002060"/>
                </a:solidFill>
              </a:rPr>
              <a:t>r</a:t>
            </a:r>
            <a:endParaRPr lang="ja-JP" altLang="en-US" sz="2400" b="1" dirty="0">
              <a:solidFill>
                <a:srgbClr val="002060"/>
              </a:solidFill>
            </a:endParaRPr>
          </a:p>
        </p:txBody>
      </p:sp>
      <p:grpSp>
        <p:nvGrpSpPr>
          <p:cNvPr id="2" name="グループ化 1"/>
          <p:cNvGrpSpPr>
            <a:grpSpLocks noChangeAspect="1"/>
          </p:cNvGrpSpPr>
          <p:nvPr/>
        </p:nvGrpSpPr>
        <p:grpSpPr>
          <a:xfrm>
            <a:off x="5418131" y="3517737"/>
            <a:ext cx="3690372" cy="3250412"/>
            <a:chOff x="6001855" y="3323945"/>
            <a:chExt cx="3106648" cy="2736279"/>
          </a:xfrm>
        </p:grpSpPr>
        <p:pic>
          <p:nvPicPr>
            <p:cNvPr id="6" name="Picture 2" descr="E:\jsst\fig\qsol.gi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016"/>
            <a:stretch/>
          </p:blipFill>
          <p:spPr bwMode="auto">
            <a:xfrm>
              <a:off x="6623158" y="3639273"/>
              <a:ext cx="2485345" cy="208723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16"/>
            <p:cNvSpPr>
              <a:spLocks noChangeArrowheads="1"/>
            </p:cNvSpPr>
            <p:nvPr/>
          </p:nvSpPr>
          <p:spPr bwMode="auto">
            <a:xfrm>
              <a:off x="6045036" y="5310261"/>
              <a:ext cx="482023" cy="285003"/>
            </a:xfrm>
            <a:prstGeom prst="rect">
              <a:avLst/>
            </a:prstGeom>
            <a:solidFill>
              <a:schemeClr val="tx1"/>
            </a:solidFill>
            <a:ln w="19050">
              <a:solidFill>
                <a:schemeClr val="bg1"/>
              </a:solidFill>
              <a:miter lim="800000"/>
              <a:headEnd/>
              <a:tailEnd/>
            </a:ln>
          </p:spPr>
          <p:txBody>
            <a:bodyPr wrap="none">
              <a:spAutoFit/>
            </a:bodyPr>
            <a:lstStyle/>
            <a:p>
              <a:pPr fontAlgn="base">
                <a:spcBef>
                  <a:spcPct val="50000"/>
                </a:spcBef>
                <a:spcAft>
                  <a:spcPct val="0"/>
                </a:spcAft>
                <a:buSzPct val="85000"/>
              </a:pPr>
              <a:r>
                <a:rPr lang="en-US" altLang="ja-JP" sz="1600" b="1" dirty="0" smtClean="0">
                  <a:solidFill>
                    <a:srgbClr val="000066"/>
                  </a:solidFill>
                  <a:latin typeface="Times New Roman" pitchFamily="18" charset="0"/>
                </a:rPr>
                <a:t>0km</a:t>
              </a:r>
              <a:endParaRPr lang="en-US" altLang="ja-JP" sz="1600" b="1" dirty="0">
                <a:solidFill>
                  <a:srgbClr val="000066"/>
                </a:solidFill>
                <a:latin typeface="Times New Roman" pitchFamily="18" charset="0"/>
              </a:endParaRPr>
            </a:p>
          </p:txBody>
        </p:sp>
        <p:sp>
          <p:nvSpPr>
            <p:cNvPr id="8" name="Rectangle 16"/>
            <p:cNvSpPr>
              <a:spLocks noChangeArrowheads="1"/>
            </p:cNvSpPr>
            <p:nvPr/>
          </p:nvSpPr>
          <p:spPr bwMode="auto">
            <a:xfrm>
              <a:off x="6001855" y="3531486"/>
              <a:ext cx="568388" cy="285003"/>
            </a:xfrm>
            <a:prstGeom prst="rect">
              <a:avLst/>
            </a:prstGeom>
            <a:solidFill>
              <a:schemeClr val="tx1"/>
            </a:solidFill>
            <a:ln w="19050">
              <a:solidFill>
                <a:schemeClr val="bg1"/>
              </a:solidFill>
              <a:miter lim="800000"/>
              <a:headEnd/>
              <a:tailEnd/>
            </a:ln>
          </p:spPr>
          <p:txBody>
            <a:bodyPr wrap="none">
              <a:spAutoFit/>
            </a:bodyPr>
            <a:lstStyle/>
            <a:p>
              <a:pPr fontAlgn="base">
                <a:spcBef>
                  <a:spcPct val="50000"/>
                </a:spcBef>
                <a:spcAft>
                  <a:spcPct val="0"/>
                </a:spcAft>
                <a:buSzPct val="85000"/>
              </a:pPr>
              <a:r>
                <a:rPr lang="en-US" altLang="ja-JP" sz="1600" b="1" dirty="0">
                  <a:solidFill>
                    <a:srgbClr val="000066"/>
                  </a:solidFill>
                  <a:latin typeface="Times New Roman" pitchFamily="18" charset="0"/>
                </a:rPr>
                <a:t>8</a:t>
              </a:r>
              <a:r>
                <a:rPr lang="en-US" altLang="ja-JP" sz="1600" b="1" dirty="0" smtClean="0">
                  <a:solidFill>
                    <a:srgbClr val="000066"/>
                  </a:solidFill>
                  <a:latin typeface="Times New Roman" pitchFamily="18" charset="0"/>
                </a:rPr>
                <a:t>0km</a:t>
              </a:r>
              <a:endParaRPr lang="en-US" altLang="ja-JP" sz="1600" b="1" dirty="0">
                <a:solidFill>
                  <a:srgbClr val="000066"/>
                </a:solidFill>
                <a:latin typeface="Times New Roman" pitchFamily="18" charset="0"/>
              </a:endParaRPr>
            </a:p>
          </p:txBody>
        </p:sp>
        <p:sp>
          <p:nvSpPr>
            <p:cNvPr id="9" name="Rectangle 16"/>
            <p:cNvSpPr>
              <a:spLocks noChangeArrowheads="1"/>
            </p:cNvSpPr>
            <p:nvPr/>
          </p:nvSpPr>
          <p:spPr bwMode="auto">
            <a:xfrm>
              <a:off x="7614023" y="5775221"/>
              <a:ext cx="503614" cy="285003"/>
            </a:xfrm>
            <a:prstGeom prst="rect">
              <a:avLst/>
            </a:prstGeom>
            <a:solidFill>
              <a:schemeClr val="tx1"/>
            </a:solidFill>
            <a:ln w="19050">
              <a:solidFill>
                <a:schemeClr val="bg1"/>
              </a:solidFill>
              <a:miter lim="800000"/>
              <a:headEnd/>
              <a:tailEnd/>
            </a:ln>
          </p:spPr>
          <p:txBody>
            <a:bodyPr wrap="none">
              <a:spAutoFit/>
            </a:bodyPr>
            <a:lstStyle/>
            <a:p>
              <a:pPr fontAlgn="base">
                <a:spcBef>
                  <a:spcPct val="50000"/>
                </a:spcBef>
                <a:spcAft>
                  <a:spcPct val="0"/>
                </a:spcAft>
                <a:buSzPct val="85000"/>
              </a:pPr>
              <a:r>
                <a:rPr lang="ja-JP" altLang="en-US" sz="1600" b="1" dirty="0">
                  <a:solidFill>
                    <a:srgbClr val="000066"/>
                  </a:solidFill>
                  <a:latin typeface="Times New Roman" pitchFamily="18" charset="0"/>
                </a:rPr>
                <a:t>緯度</a:t>
              </a:r>
              <a:endParaRPr lang="en-US" altLang="ja-JP" sz="1600" b="1" dirty="0">
                <a:solidFill>
                  <a:srgbClr val="000066"/>
                </a:solidFill>
                <a:latin typeface="Times New Roman" pitchFamily="18" charset="0"/>
              </a:endParaRPr>
            </a:p>
          </p:txBody>
        </p:sp>
        <p:sp>
          <p:nvSpPr>
            <p:cNvPr id="10" name="Rectangle 16"/>
            <p:cNvSpPr>
              <a:spLocks noChangeArrowheads="1"/>
            </p:cNvSpPr>
            <p:nvPr/>
          </p:nvSpPr>
          <p:spPr bwMode="auto">
            <a:xfrm>
              <a:off x="7353581" y="3323945"/>
              <a:ext cx="1024501" cy="336823"/>
            </a:xfrm>
            <a:prstGeom prst="rect">
              <a:avLst/>
            </a:prstGeom>
            <a:solidFill>
              <a:schemeClr val="tx1"/>
            </a:solidFill>
            <a:ln w="19050">
              <a:solidFill>
                <a:srgbClr val="FF0000"/>
              </a:solidFill>
              <a:miter lim="800000"/>
              <a:headEnd/>
              <a:tailEnd/>
            </a:ln>
          </p:spPr>
          <p:txBody>
            <a:bodyPr wrap="none">
              <a:spAutoFit/>
            </a:bodyPr>
            <a:lstStyle/>
            <a:p>
              <a:pPr fontAlgn="base">
                <a:spcBef>
                  <a:spcPct val="50000"/>
                </a:spcBef>
                <a:spcAft>
                  <a:spcPct val="0"/>
                </a:spcAft>
                <a:buSzPct val="85000"/>
              </a:pPr>
              <a:r>
                <a:rPr lang="ja-JP" altLang="en-US" sz="2000" b="1" dirty="0" smtClean="0">
                  <a:solidFill>
                    <a:srgbClr val="FF0000"/>
                  </a:solidFill>
                  <a:latin typeface="Times New Roman" pitchFamily="18" charset="0"/>
                </a:rPr>
                <a:t>太陽</a:t>
              </a:r>
              <a:r>
                <a:rPr lang="ja-JP" altLang="en-US" sz="2000" b="1" dirty="0">
                  <a:solidFill>
                    <a:srgbClr val="FF0000"/>
                  </a:solidFill>
                  <a:latin typeface="Times New Roman" pitchFamily="18" charset="0"/>
                </a:rPr>
                <a:t>加熱</a:t>
              </a:r>
              <a:endParaRPr lang="en-US" altLang="ja-JP" sz="2000" b="1" dirty="0">
                <a:solidFill>
                  <a:srgbClr val="FF0000"/>
                </a:solidFill>
                <a:latin typeface="Times New Roman" pitchFamily="18" charset="0"/>
              </a:endParaRPr>
            </a:p>
          </p:txBody>
        </p:sp>
      </p:grpSp>
    </p:spTree>
    <p:extLst>
      <p:ext uri="{BB962C8B-B14F-4D97-AF65-F5344CB8AC3E}">
        <p14:creationId xmlns:p14="http://schemas.microsoft.com/office/powerpoint/2010/main" val="32129042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3">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3">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3">
                                            <p:txEl>
                                              <p:pRg st="11" end="1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3">
                                            <p:txEl>
                                              <p:pRg st="12" end="1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3">
                                            <p:txEl>
                                              <p:pRg st="13" end="1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descr="C:\Users\憲彦\Documents\kenkyu\sola3\GRL-fig\zmu-qt63-fig1n_00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8944" y="2348880"/>
            <a:ext cx="8897552" cy="4464496"/>
          </a:xfrm>
          <a:prstGeom prst="rect">
            <a:avLst/>
          </a:prstGeom>
          <a:noFill/>
          <a:ln>
            <a:noFill/>
          </a:ln>
        </p:spPr>
      </p:pic>
      <p:sp>
        <p:nvSpPr>
          <p:cNvPr id="11" name="Rectangle 8"/>
          <p:cNvSpPr>
            <a:spLocks noChangeArrowheads="1"/>
          </p:cNvSpPr>
          <p:nvPr/>
        </p:nvSpPr>
        <p:spPr bwMode="auto">
          <a:xfrm>
            <a:off x="463553" y="985270"/>
            <a:ext cx="8680447" cy="1443598"/>
          </a:xfrm>
          <a:prstGeom prst="rect">
            <a:avLst/>
          </a:prstGeom>
          <a:noFill/>
          <a:ln w="9525">
            <a:noFill/>
            <a:miter lim="800000"/>
            <a:headEnd/>
            <a:tailEnd/>
          </a:ln>
          <a:effectLst/>
        </p:spPr>
        <p:txBody>
          <a:bodyPr anchor="t"/>
          <a:lstStyle/>
          <a:p>
            <a:pPr marL="342900" indent="-342900" fontAlgn="base">
              <a:spcBef>
                <a:spcPct val="20000"/>
              </a:spcBef>
              <a:spcAft>
                <a:spcPct val="0"/>
              </a:spcAft>
              <a:buSzPct val="85000"/>
              <a:buFontTx/>
              <a:buBlip>
                <a:blip r:embed="rId4"/>
              </a:buBlip>
            </a:pPr>
            <a:r>
              <a:rPr lang="ja-JP" altLang="en-US" sz="2800" b="1" dirty="0" smtClean="0">
                <a:solidFill>
                  <a:srgbClr val="FFFFFF"/>
                </a:solidFill>
                <a:effectLst>
                  <a:outerShdw blurRad="38100" dist="38100" dir="2700000" algn="tl">
                    <a:srgbClr val="000000">
                      <a:alpha val="43137"/>
                    </a:srgbClr>
                  </a:outerShdw>
                </a:effectLst>
                <a:latin typeface="Times New Roman" pitchFamily="18" charset="0"/>
              </a:rPr>
              <a:t>現実的なスーパーローテーションを再現</a:t>
            </a:r>
            <a:r>
              <a:rPr lang="en-US" altLang="ja-JP" sz="2800" dirty="0" smtClean="0">
                <a:solidFill>
                  <a:srgbClr val="FFFFFF"/>
                </a:solidFill>
                <a:effectLst>
                  <a:outerShdw blurRad="38100" dist="38100" dir="2700000" algn="tl">
                    <a:srgbClr val="000000">
                      <a:alpha val="43137"/>
                    </a:srgbClr>
                  </a:outerShdw>
                </a:effectLst>
                <a:latin typeface="Times New Roman" pitchFamily="18" charset="0"/>
              </a:rPr>
              <a:t> </a:t>
            </a:r>
            <a:r>
              <a:rPr lang="en-US" altLang="ja-JP" sz="2000" dirty="0" smtClean="0">
                <a:solidFill>
                  <a:srgbClr val="FFFFFF"/>
                </a:solidFill>
                <a:effectLst>
                  <a:outerShdw blurRad="38100" dist="38100" dir="2700000" algn="tl">
                    <a:srgbClr val="000000">
                      <a:alpha val="43137"/>
                    </a:srgbClr>
                  </a:outerShdw>
                </a:effectLst>
                <a:latin typeface="Times New Roman" pitchFamily="18" charset="0"/>
              </a:rPr>
              <a:t>(10</a:t>
            </a:r>
            <a:r>
              <a:rPr lang="ja-JP" altLang="en-US" sz="2000" dirty="0" smtClean="0">
                <a:solidFill>
                  <a:srgbClr val="FFFFFF"/>
                </a:solidFill>
                <a:effectLst>
                  <a:outerShdw blurRad="38100" dist="38100" dir="2700000" algn="tl">
                    <a:srgbClr val="000000">
                      <a:alpha val="43137"/>
                    </a:srgbClr>
                  </a:outerShdw>
                </a:effectLst>
                <a:latin typeface="Times New Roman" pitchFamily="18" charset="0"/>
              </a:rPr>
              <a:t>年以上維持</a:t>
            </a:r>
            <a:r>
              <a:rPr lang="en-US" altLang="ja-JP" sz="2000" dirty="0" smtClean="0">
                <a:solidFill>
                  <a:srgbClr val="FFFFFF"/>
                </a:solidFill>
                <a:effectLst>
                  <a:outerShdw blurRad="38100" dist="38100" dir="2700000" algn="tl">
                    <a:srgbClr val="000000">
                      <a:alpha val="43137"/>
                    </a:srgbClr>
                  </a:outerShdw>
                </a:effectLst>
                <a:latin typeface="Times New Roman" pitchFamily="18" charset="0"/>
              </a:rPr>
              <a:t>).</a:t>
            </a:r>
          </a:p>
          <a:p>
            <a:pPr marL="800100" lvl="1" indent="-342900" fontAlgn="base">
              <a:spcBef>
                <a:spcPct val="20000"/>
              </a:spcBef>
              <a:spcAft>
                <a:spcPct val="0"/>
              </a:spcAft>
              <a:buSzPct val="85000"/>
              <a:buFont typeface="Wingdings" pitchFamily="2" charset="2"/>
              <a:buChar char="ü"/>
            </a:pPr>
            <a:r>
              <a:rPr lang="ja-JP" altLang="en-US" sz="2000" dirty="0" smtClean="0">
                <a:solidFill>
                  <a:srgbClr val="FFFFFF"/>
                </a:solidFill>
                <a:effectLst>
                  <a:outerShdw blurRad="38100" dist="38100" dir="2700000" algn="tl">
                    <a:srgbClr val="000000">
                      <a:alpha val="43137"/>
                    </a:srgbClr>
                  </a:outerShdw>
                </a:effectLst>
                <a:latin typeface="Times New Roman" pitchFamily="18" charset="0"/>
              </a:rPr>
              <a:t>熱潮汐波による赤道加速</a:t>
            </a:r>
            <a:r>
              <a:rPr lang="en-US" altLang="ja-JP" sz="2000" dirty="0" smtClean="0">
                <a:solidFill>
                  <a:srgbClr val="FFFFFF"/>
                </a:solidFill>
                <a:effectLst>
                  <a:outerShdw blurRad="38100" dist="38100" dir="2700000" algn="tl">
                    <a:srgbClr val="000000">
                      <a:alpha val="43137"/>
                    </a:srgbClr>
                  </a:outerShdw>
                </a:effectLst>
                <a:latin typeface="Times New Roman" pitchFamily="18" charset="0"/>
              </a:rPr>
              <a:t> (120m/s).</a:t>
            </a:r>
          </a:p>
          <a:p>
            <a:pPr marL="800100" lvl="1" indent="-342900" fontAlgn="base">
              <a:spcBef>
                <a:spcPct val="20000"/>
              </a:spcBef>
              <a:spcAft>
                <a:spcPct val="0"/>
              </a:spcAft>
              <a:buSzPct val="85000"/>
              <a:buFont typeface="Wingdings" pitchFamily="2" charset="2"/>
              <a:buChar char="ü"/>
            </a:pPr>
            <a:r>
              <a:rPr lang="ja-JP" altLang="en-US" sz="2000" dirty="0">
                <a:solidFill>
                  <a:srgbClr val="FFFFFF"/>
                </a:solidFill>
                <a:effectLst>
                  <a:outerShdw blurRad="38100" dist="38100" dir="2700000" algn="tl">
                    <a:srgbClr val="000000">
                      <a:alpha val="43137"/>
                    </a:srgbClr>
                  </a:outerShdw>
                </a:effectLst>
                <a:latin typeface="Times New Roman" pitchFamily="18" charset="0"/>
              </a:rPr>
              <a:t>平均子午面循環による中緯度</a:t>
            </a:r>
            <a:r>
              <a:rPr lang="ja-JP" altLang="en-US" sz="2000" dirty="0" smtClean="0">
                <a:solidFill>
                  <a:srgbClr val="FFFFFF"/>
                </a:solidFill>
                <a:effectLst>
                  <a:outerShdw blurRad="38100" dist="38100" dir="2700000" algn="tl">
                    <a:srgbClr val="000000">
                      <a:alpha val="43137"/>
                    </a:srgbClr>
                  </a:outerShdw>
                </a:effectLst>
                <a:latin typeface="Times New Roman" pitchFamily="18" charset="0"/>
              </a:rPr>
              <a:t>ジェット</a:t>
            </a:r>
            <a:endParaRPr lang="en-US" altLang="ja-JP" sz="2000" dirty="0">
              <a:solidFill>
                <a:srgbClr val="FFFFFF"/>
              </a:solidFill>
              <a:effectLst>
                <a:outerShdw blurRad="38100" dist="38100" dir="2700000" algn="tl">
                  <a:srgbClr val="000000">
                    <a:alpha val="43137"/>
                  </a:srgbClr>
                </a:outerShdw>
              </a:effectLst>
              <a:latin typeface="Times New Roman" pitchFamily="18" charset="0"/>
            </a:endParaRPr>
          </a:p>
        </p:txBody>
      </p:sp>
      <p:sp>
        <p:nvSpPr>
          <p:cNvPr id="10" name="Rectangle 16"/>
          <p:cNvSpPr>
            <a:spLocks noChangeArrowheads="1"/>
          </p:cNvSpPr>
          <p:nvPr/>
        </p:nvSpPr>
        <p:spPr bwMode="auto">
          <a:xfrm>
            <a:off x="3275856" y="2411596"/>
            <a:ext cx="2523448" cy="338554"/>
          </a:xfrm>
          <a:prstGeom prst="rect">
            <a:avLst/>
          </a:prstGeom>
          <a:solidFill>
            <a:schemeClr val="tx1"/>
          </a:solidFill>
          <a:ln w="19050">
            <a:noFill/>
            <a:miter lim="800000"/>
            <a:headEnd/>
            <a:tailEnd/>
          </a:ln>
        </p:spPr>
        <p:txBody>
          <a:bodyPr wrap="none">
            <a:spAutoFit/>
          </a:bodyPr>
          <a:lstStyle/>
          <a:p>
            <a:pPr fontAlgn="base">
              <a:spcBef>
                <a:spcPct val="50000"/>
              </a:spcBef>
              <a:spcAft>
                <a:spcPct val="0"/>
              </a:spcAft>
              <a:buSzPct val="85000"/>
            </a:pPr>
            <a:r>
              <a:rPr lang="ja-JP" altLang="en-US" sz="1600" b="1" dirty="0" smtClean="0">
                <a:solidFill>
                  <a:srgbClr val="000000"/>
                </a:solidFill>
                <a:latin typeface="Times New Roman" pitchFamily="18" charset="0"/>
              </a:rPr>
              <a:t>帯状平均東西風</a:t>
            </a:r>
            <a:r>
              <a:rPr lang="en-US" altLang="ja-JP" sz="1600" b="1" dirty="0" smtClean="0">
                <a:solidFill>
                  <a:srgbClr val="000000"/>
                </a:solidFill>
                <a:latin typeface="Times New Roman" pitchFamily="18" charset="0"/>
              </a:rPr>
              <a:t>(</a:t>
            </a:r>
            <a:r>
              <a:rPr lang="ja-JP" altLang="en-US" sz="1600" b="1" dirty="0" smtClean="0">
                <a:solidFill>
                  <a:srgbClr val="000000"/>
                </a:solidFill>
                <a:latin typeface="Times New Roman" pitchFamily="18" charset="0"/>
              </a:rPr>
              <a:t>コンター</a:t>
            </a:r>
            <a:r>
              <a:rPr lang="en-US" altLang="ja-JP" sz="1600" b="1" dirty="0" smtClean="0">
                <a:solidFill>
                  <a:srgbClr val="000000"/>
                </a:solidFill>
                <a:latin typeface="Times New Roman" pitchFamily="18" charset="0"/>
              </a:rPr>
              <a:t>)</a:t>
            </a:r>
            <a:endParaRPr lang="en-US" altLang="ja-JP" sz="1600" b="1" dirty="0">
              <a:solidFill>
                <a:srgbClr val="000000"/>
              </a:solidFill>
              <a:latin typeface="Times New Roman" pitchFamily="18" charset="0"/>
            </a:endParaRPr>
          </a:p>
        </p:txBody>
      </p:sp>
      <p:sp>
        <p:nvSpPr>
          <p:cNvPr id="2"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solidFill>
                <a:srgbClr val="FFFFFF"/>
              </a:solidFill>
            </a:endParaRPr>
          </a:p>
        </p:txBody>
      </p:sp>
      <p:sp>
        <p:nvSpPr>
          <p:cNvPr id="3" name="Rectangle 6"/>
          <p:cNvSpPr>
            <a:spLocks noChangeArrowheads="1"/>
          </p:cNvSpPr>
          <p:nvPr/>
        </p:nvSpPr>
        <p:spPr bwMode="auto">
          <a:xfrm>
            <a:off x="0" y="3352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ja-JP" altLang="ja-JP" smtClean="0">
              <a:solidFill>
                <a:srgbClr val="FFFFFF"/>
              </a:solidFill>
              <a:cs typeface="ＭＳ Ｐゴシック" pitchFamily="50" charset="-128"/>
            </a:endParaRPr>
          </a:p>
        </p:txBody>
      </p:sp>
      <p:sp>
        <p:nvSpPr>
          <p:cNvPr id="21" name="Rectangle 16"/>
          <p:cNvSpPr>
            <a:spLocks noChangeArrowheads="1"/>
          </p:cNvSpPr>
          <p:nvPr/>
        </p:nvSpPr>
        <p:spPr bwMode="auto">
          <a:xfrm>
            <a:off x="6224481" y="2420888"/>
            <a:ext cx="1011815" cy="338554"/>
          </a:xfrm>
          <a:prstGeom prst="rect">
            <a:avLst/>
          </a:prstGeom>
          <a:solidFill>
            <a:schemeClr val="tx1"/>
          </a:solidFill>
          <a:ln w="19050">
            <a:solidFill>
              <a:srgbClr val="FF0000"/>
            </a:solidFill>
            <a:miter lim="800000"/>
            <a:headEnd/>
            <a:tailEnd/>
          </a:ln>
        </p:spPr>
        <p:txBody>
          <a:bodyPr wrap="none">
            <a:spAutoFit/>
          </a:bodyPr>
          <a:lstStyle/>
          <a:p>
            <a:pPr fontAlgn="base">
              <a:spcBef>
                <a:spcPct val="50000"/>
              </a:spcBef>
              <a:spcAft>
                <a:spcPct val="0"/>
              </a:spcAft>
              <a:buSzPct val="85000"/>
            </a:pPr>
            <a:r>
              <a:rPr lang="ja-JP" altLang="en-US" sz="1600" b="1" dirty="0" smtClean="0">
                <a:solidFill>
                  <a:srgbClr val="FF0000"/>
                </a:solidFill>
                <a:latin typeface="Times New Roman" pitchFamily="18" charset="0"/>
              </a:rPr>
              <a:t>波活動度</a:t>
            </a:r>
            <a:endParaRPr lang="en-US" altLang="ja-JP" sz="1600" b="1" dirty="0">
              <a:solidFill>
                <a:srgbClr val="FF0000"/>
              </a:solidFill>
              <a:latin typeface="Times New Roman" pitchFamily="18" charset="0"/>
            </a:endParaRPr>
          </a:p>
        </p:txBody>
      </p:sp>
      <p:sp>
        <p:nvSpPr>
          <p:cNvPr id="14" name="Rectangle 3"/>
          <p:cNvSpPr txBox="1">
            <a:spLocks noChangeArrowheads="1"/>
          </p:cNvSpPr>
          <p:nvPr/>
        </p:nvSpPr>
        <p:spPr bwMode="auto">
          <a:xfrm>
            <a:off x="142875" y="159229"/>
            <a:ext cx="9001125" cy="7694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fontAlgn="base">
              <a:spcBef>
                <a:spcPct val="0"/>
              </a:spcBef>
              <a:spcAft>
                <a:spcPct val="0"/>
              </a:spcAft>
              <a:defRPr/>
            </a:pPr>
            <a:r>
              <a:rPr lang="ja-JP" altLang="en-US" sz="3200" b="1" u="sng" kern="0" dirty="0" smtClean="0">
                <a:solidFill>
                  <a:srgbClr val="FFC000"/>
                </a:solidFill>
                <a:effectLst>
                  <a:outerShdw blurRad="38100" dist="38100" dir="2700000" algn="tl">
                    <a:srgbClr val="000000"/>
                  </a:outerShdw>
                </a:effectLst>
                <a:latin typeface="Times New Roman" pitchFamily="18" charset="0"/>
                <a:cs typeface="Times New Roman" pitchFamily="18" charset="0"/>
              </a:rPr>
              <a:t>これまでの成果</a:t>
            </a:r>
            <a:r>
              <a:rPr lang="en-US" altLang="ja-JP" sz="3200" kern="0" dirty="0" smtClean="0">
                <a:solidFill>
                  <a:srgbClr val="FFC000"/>
                </a:solidFill>
                <a:effectLst>
                  <a:outerShdw blurRad="38100" dist="38100" dir="2700000" algn="tl">
                    <a:srgbClr val="000000"/>
                  </a:outerShdw>
                </a:effectLst>
                <a:latin typeface="Times New Roman" pitchFamily="18" charset="0"/>
                <a:cs typeface="Times New Roman" pitchFamily="18" charset="0"/>
              </a:rPr>
              <a:t> </a:t>
            </a:r>
            <a:r>
              <a:rPr lang="en-US" altLang="ja-JP" sz="2800" kern="0" dirty="0" smtClean="0">
                <a:solidFill>
                  <a:srgbClr val="FFFFFF"/>
                </a:solidFill>
                <a:effectLst>
                  <a:outerShdw blurRad="38100" dist="38100" dir="2700000" algn="tl">
                    <a:srgbClr val="000000"/>
                  </a:outerShdw>
                </a:effectLst>
                <a:latin typeface="Times New Roman" pitchFamily="18" charset="0"/>
                <a:cs typeface="Times New Roman" pitchFamily="18" charset="0"/>
              </a:rPr>
              <a:t>(T63L120 run)  </a:t>
            </a:r>
            <a:r>
              <a:rPr lang="en-US" altLang="ja-JP" sz="2400" b="1" u="sng" kern="0" dirty="0" smtClean="0">
                <a:solidFill>
                  <a:srgbClr val="FFFFFF"/>
                </a:solidFill>
                <a:effectLst>
                  <a:outerShdw blurRad="38100" dist="38100" dir="2700000" algn="tl">
                    <a:srgbClr val="000000"/>
                  </a:outerShdw>
                </a:effectLst>
                <a:latin typeface="Times New Roman" pitchFamily="18" charset="0"/>
                <a:cs typeface="Times New Roman" pitchFamily="18" charset="0"/>
              </a:rPr>
              <a:t>see </a:t>
            </a:r>
            <a:r>
              <a:rPr lang="en-US" altLang="ja-JP" sz="2000" b="1" u="sng" kern="0" dirty="0" smtClean="0">
                <a:solidFill>
                  <a:srgbClr val="FFFFFF"/>
                </a:solidFill>
                <a:effectLst>
                  <a:outerShdw blurRad="38100" dist="38100" dir="2700000" algn="tl">
                    <a:srgbClr val="000000"/>
                  </a:outerShdw>
                </a:effectLst>
                <a:latin typeface="Times New Roman" pitchFamily="18" charset="0"/>
                <a:cs typeface="Times New Roman" pitchFamily="18" charset="0"/>
              </a:rPr>
              <a:t>Sugimoto </a:t>
            </a:r>
            <a:r>
              <a:rPr lang="en-US" altLang="ja-JP" sz="2000" b="1" u="sng" kern="0" dirty="0">
                <a:solidFill>
                  <a:srgbClr val="FFFFFF"/>
                </a:solidFill>
                <a:effectLst>
                  <a:outerShdw blurRad="38100" dist="38100" dir="2700000" algn="tl">
                    <a:srgbClr val="000000"/>
                  </a:outerShdw>
                </a:effectLst>
                <a:latin typeface="Times New Roman" pitchFamily="18" charset="0"/>
                <a:cs typeface="Times New Roman" pitchFamily="18" charset="0"/>
              </a:rPr>
              <a:t>et </a:t>
            </a:r>
            <a:r>
              <a:rPr lang="en-US" altLang="ja-JP" sz="2000" b="1" u="sng" kern="0" dirty="0" smtClean="0">
                <a:solidFill>
                  <a:srgbClr val="FFFFFF"/>
                </a:solidFill>
                <a:effectLst>
                  <a:outerShdw blurRad="38100" dist="38100" dir="2700000" algn="tl">
                    <a:srgbClr val="000000"/>
                  </a:outerShdw>
                </a:effectLst>
                <a:latin typeface="Times New Roman" pitchFamily="18" charset="0"/>
                <a:cs typeface="Times New Roman" pitchFamily="18" charset="0"/>
              </a:rPr>
              <a:t>al. (GRL2014b)</a:t>
            </a:r>
            <a:endParaRPr lang="en-US" altLang="ja-JP" sz="2800" b="1" u="sng" kern="0" dirty="0">
              <a:solidFill>
                <a:srgbClr val="FFFFFF"/>
              </a:solidFill>
              <a:effectLst>
                <a:outerShdw blurRad="38100" dist="38100" dir="2700000" algn="tl">
                  <a:srgbClr val="000000"/>
                </a:outerShdw>
              </a:effectLst>
              <a:latin typeface="Times New Roman" pitchFamily="18" charset="0"/>
              <a:cs typeface="Times New Roman" pitchFamily="18" charset="0"/>
            </a:endParaRPr>
          </a:p>
        </p:txBody>
      </p:sp>
      <p:sp>
        <p:nvSpPr>
          <p:cNvPr id="15" name="Rectangle 16"/>
          <p:cNvSpPr>
            <a:spLocks noChangeArrowheads="1"/>
          </p:cNvSpPr>
          <p:nvPr/>
        </p:nvSpPr>
        <p:spPr bwMode="auto">
          <a:xfrm>
            <a:off x="1718717" y="2420888"/>
            <a:ext cx="1269107" cy="338554"/>
          </a:xfrm>
          <a:prstGeom prst="rect">
            <a:avLst/>
          </a:prstGeom>
          <a:solidFill>
            <a:schemeClr val="tx1"/>
          </a:solidFill>
          <a:ln w="19050">
            <a:solidFill>
              <a:srgbClr val="FF0000"/>
            </a:solidFill>
            <a:miter lim="800000"/>
            <a:headEnd/>
            <a:tailEnd/>
          </a:ln>
        </p:spPr>
        <p:txBody>
          <a:bodyPr wrap="square">
            <a:spAutoFit/>
          </a:bodyPr>
          <a:lstStyle/>
          <a:p>
            <a:pPr algn="ctr" fontAlgn="base">
              <a:spcBef>
                <a:spcPct val="50000"/>
              </a:spcBef>
              <a:spcAft>
                <a:spcPct val="0"/>
              </a:spcAft>
              <a:buSzPct val="85000"/>
            </a:pPr>
            <a:r>
              <a:rPr lang="ja-JP" altLang="en-US" sz="1600" b="1" dirty="0" smtClean="0">
                <a:solidFill>
                  <a:srgbClr val="FF0000"/>
                </a:solidFill>
                <a:latin typeface="Times New Roman" pitchFamily="18" charset="0"/>
              </a:rPr>
              <a:t>南北温度差</a:t>
            </a:r>
            <a:endParaRPr lang="en-US" altLang="ja-JP" sz="1600" b="1" dirty="0">
              <a:solidFill>
                <a:srgbClr val="FF0000"/>
              </a:solidFill>
              <a:latin typeface="Times New Roman" pitchFamily="18" charset="0"/>
            </a:endParaRPr>
          </a:p>
        </p:txBody>
      </p:sp>
      <p:sp>
        <p:nvSpPr>
          <p:cNvPr id="13" name="Rectangle 16"/>
          <p:cNvSpPr>
            <a:spLocks noChangeArrowheads="1"/>
          </p:cNvSpPr>
          <p:nvPr/>
        </p:nvSpPr>
        <p:spPr bwMode="auto">
          <a:xfrm>
            <a:off x="1417166" y="5517232"/>
            <a:ext cx="1872208" cy="310341"/>
          </a:xfrm>
          <a:prstGeom prst="rect">
            <a:avLst/>
          </a:prstGeom>
          <a:solidFill>
            <a:schemeClr val="tx1"/>
          </a:solidFill>
          <a:ln w="19050">
            <a:solidFill>
              <a:schemeClr val="bg1"/>
            </a:solidFill>
            <a:miter lim="800000"/>
            <a:headEnd/>
            <a:tailEnd/>
          </a:ln>
        </p:spPr>
        <p:txBody>
          <a:bodyPr wrap="square">
            <a:spAutoFit/>
          </a:bodyPr>
          <a:lstStyle/>
          <a:p>
            <a:pPr algn="ctr" fontAlgn="base">
              <a:lnSpc>
                <a:spcPts val="1680"/>
              </a:lnSpc>
              <a:spcAft>
                <a:spcPct val="0"/>
              </a:spcAft>
              <a:buSzPct val="85000"/>
            </a:pPr>
            <a:r>
              <a:rPr lang="ja-JP" altLang="en-US" sz="1400" b="1" dirty="0" smtClean="0">
                <a:solidFill>
                  <a:srgbClr val="000066"/>
                </a:solidFill>
                <a:latin typeface="Times New Roman" pitchFamily="18" charset="0"/>
              </a:rPr>
              <a:t>赤道</a:t>
            </a:r>
            <a:r>
              <a:rPr lang="ja-JP" altLang="en-US" sz="1400" b="1" dirty="0">
                <a:solidFill>
                  <a:srgbClr val="000066"/>
                </a:solidFill>
                <a:latin typeface="Times New Roman" pitchFamily="18" charset="0"/>
              </a:rPr>
              <a:t>と</a:t>
            </a:r>
            <a:r>
              <a:rPr lang="ja-JP" altLang="en-US" sz="1400" b="1" dirty="0" smtClean="0">
                <a:solidFill>
                  <a:srgbClr val="000066"/>
                </a:solidFill>
                <a:latin typeface="Times New Roman" pitchFamily="18" charset="0"/>
              </a:rPr>
              <a:t>極間で</a:t>
            </a:r>
            <a:r>
              <a:rPr lang="ja-JP" altLang="en-US" sz="1400" b="1" dirty="0" smtClean="0">
                <a:solidFill>
                  <a:srgbClr val="000066"/>
                </a:solidFill>
                <a:latin typeface="Times New Roman" panose="02020603050405020304" pitchFamily="18" charset="0"/>
                <a:cs typeface="Times New Roman" panose="02020603050405020304" pitchFamily="18" charset="0"/>
              </a:rPr>
              <a:t>～</a:t>
            </a:r>
            <a:r>
              <a:rPr lang="en-US" altLang="ja-JP" sz="1400" b="1" dirty="0" smtClean="0">
                <a:solidFill>
                  <a:srgbClr val="000066"/>
                </a:solidFill>
                <a:latin typeface="Times New Roman" panose="02020603050405020304" pitchFamily="18" charset="0"/>
                <a:cs typeface="Times New Roman" panose="02020603050405020304" pitchFamily="18" charset="0"/>
              </a:rPr>
              <a:t>2</a:t>
            </a:r>
            <a:r>
              <a:rPr lang="en-US" altLang="ja-JP" sz="1400" b="1" dirty="0" smtClean="0">
                <a:solidFill>
                  <a:srgbClr val="000066"/>
                </a:solidFill>
                <a:latin typeface="Times New Roman" pitchFamily="18" charset="0"/>
              </a:rPr>
              <a:t>5 K</a:t>
            </a:r>
            <a:endParaRPr lang="en-US" altLang="ja-JP" sz="1400" b="1" dirty="0">
              <a:solidFill>
                <a:srgbClr val="000066"/>
              </a:solidFill>
              <a:latin typeface="Times New Roman" pitchFamily="18" charset="0"/>
            </a:endParaRPr>
          </a:p>
        </p:txBody>
      </p:sp>
    </p:spTree>
    <p:extLst>
      <p:ext uri="{BB962C8B-B14F-4D97-AF65-F5344CB8AC3E}">
        <p14:creationId xmlns:p14="http://schemas.microsoft.com/office/powerpoint/2010/main" val="3565358752"/>
      </p:ext>
    </p:extLst>
  </p:cSld>
  <p:clrMapOvr>
    <a:masterClrMapping/>
  </p:clrMapOvr>
  <p:transition>
    <p:fade thruBlk="1"/>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descr="C:\Users\憲彦\Documents\kenkyu\sola3\GRL-fig\hv63-fig2_001.png">
            <a:hlinkClick r:id="rId3" action="ppaction://hlinkfile"/>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997" y="1746961"/>
            <a:ext cx="4918051" cy="3448514"/>
          </a:xfrm>
          <a:prstGeom prst="rect">
            <a:avLst/>
          </a:prstGeom>
          <a:noFill/>
          <a:ln>
            <a:noFill/>
          </a:ln>
        </p:spPr>
      </p:pic>
      <p:sp>
        <p:nvSpPr>
          <p:cNvPr id="15" name="Rectangle 6"/>
          <p:cNvSpPr>
            <a:spLocks noChangeArrowheads="1"/>
          </p:cNvSpPr>
          <p:nvPr/>
        </p:nvSpPr>
        <p:spPr bwMode="auto">
          <a:xfrm>
            <a:off x="0" y="184482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ja-JP" altLang="ja-JP" smtClean="0">
              <a:solidFill>
                <a:srgbClr val="FFFFFF"/>
              </a:solidFill>
              <a:cs typeface="ＭＳ Ｐゴシック" pitchFamily="50" charset="-128"/>
            </a:endParaRPr>
          </a:p>
        </p:txBody>
      </p:sp>
      <p:sp>
        <p:nvSpPr>
          <p:cNvPr id="21" name="正方形/長方形 20"/>
          <p:cNvSpPr/>
          <p:nvPr/>
        </p:nvSpPr>
        <p:spPr>
          <a:xfrm>
            <a:off x="4802671" y="1729460"/>
            <a:ext cx="248786" cy="369332"/>
          </a:xfrm>
          <a:prstGeom prst="rect">
            <a:avLst/>
          </a:prstGeom>
        </p:spPr>
        <p:txBody>
          <a:bodyPr wrap="none">
            <a:spAutoFit/>
          </a:bodyPr>
          <a:lstStyle/>
          <a:p>
            <a:r>
              <a:rPr lang="ja-JP" altLang="en-US" dirty="0" smtClean="0">
                <a:solidFill>
                  <a:srgbClr val="FFFFFF"/>
                </a:solidFill>
              </a:rPr>
              <a:t> </a:t>
            </a:r>
            <a:endParaRPr lang="ja-JP" altLang="en-US" dirty="0">
              <a:solidFill>
                <a:srgbClr val="FFFFFF"/>
              </a:solidFill>
            </a:endParaRPr>
          </a:p>
        </p:txBody>
      </p:sp>
      <p:sp>
        <p:nvSpPr>
          <p:cNvPr id="23" name="Rectangle 16"/>
          <p:cNvSpPr>
            <a:spLocks noChangeArrowheads="1"/>
          </p:cNvSpPr>
          <p:nvPr/>
        </p:nvSpPr>
        <p:spPr bwMode="auto">
          <a:xfrm>
            <a:off x="1968063" y="1268760"/>
            <a:ext cx="1303947" cy="338554"/>
          </a:xfrm>
          <a:prstGeom prst="rect">
            <a:avLst/>
          </a:prstGeom>
          <a:solidFill>
            <a:schemeClr val="tx1"/>
          </a:solidFill>
          <a:ln w="19050">
            <a:solidFill>
              <a:srgbClr val="FF0000"/>
            </a:solidFill>
            <a:miter lim="800000"/>
            <a:headEnd/>
            <a:tailEnd/>
          </a:ln>
        </p:spPr>
        <p:txBody>
          <a:bodyPr wrap="none">
            <a:spAutoFit/>
          </a:bodyPr>
          <a:lstStyle/>
          <a:p>
            <a:pPr fontAlgn="base">
              <a:spcBef>
                <a:spcPct val="50000"/>
              </a:spcBef>
              <a:spcAft>
                <a:spcPct val="0"/>
              </a:spcAft>
              <a:buSzPct val="85000"/>
            </a:pPr>
            <a:r>
              <a:rPr lang="en-US" altLang="ja-JP" sz="1600" b="1" dirty="0" smtClean="0">
                <a:solidFill>
                  <a:srgbClr val="FF0000"/>
                </a:solidFill>
                <a:latin typeface="Times New Roman" pitchFamily="18" charset="0"/>
              </a:rPr>
              <a:t>AFES-Venus</a:t>
            </a:r>
            <a:endParaRPr lang="en-US" altLang="ja-JP" sz="1600" b="1" dirty="0">
              <a:solidFill>
                <a:srgbClr val="FF0000"/>
              </a:solidFill>
              <a:latin typeface="Times New Roman" pitchFamily="18" charset="0"/>
            </a:endParaRPr>
          </a:p>
        </p:txBody>
      </p:sp>
      <p:sp>
        <p:nvSpPr>
          <p:cNvPr id="24" name="Rectangle 16"/>
          <p:cNvSpPr>
            <a:spLocks noChangeArrowheads="1"/>
          </p:cNvSpPr>
          <p:nvPr/>
        </p:nvSpPr>
        <p:spPr bwMode="auto">
          <a:xfrm>
            <a:off x="5076056" y="1268760"/>
            <a:ext cx="4032448" cy="338554"/>
          </a:xfrm>
          <a:prstGeom prst="rect">
            <a:avLst/>
          </a:prstGeom>
          <a:solidFill>
            <a:schemeClr val="tx1"/>
          </a:solidFill>
          <a:ln w="19050">
            <a:solidFill>
              <a:srgbClr val="002060"/>
            </a:solidFill>
            <a:miter lim="800000"/>
            <a:headEnd/>
            <a:tailEnd/>
          </a:ln>
        </p:spPr>
        <p:txBody>
          <a:bodyPr wrap="square">
            <a:spAutoFit/>
          </a:bodyPr>
          <a:lstStyle/>
          <a:p>
            <a:pPr fontAlgn="base">
              <a:spcBef>
                <a:spcPct val="50000"/>
              </a:spcBef>
              <a:spcAft>
                <a:spcPct val="0"/>
              </a:spcAft>
              <a:buSzPct val="85000"/>
            </a:pPr>
            <a:r>
              <a:rPr lang="en-US" altLang="ja-JP" sz="1600" b="1" dirty="0" smtClean="0">
                <a:solidFill>
                  <a:srgbClr val="002060"/>
                </a:solidFill>
                <a:latin typeface="Times New Roman" pitchFamily="18" charset="0"/>
              </a:rPr>
              <a:t>Observations: Cloud </a:t>
            </a:r>
            <a:r>
              <a:rPr lang="en-US" altLang="ja-JP" sz="1600" b="1" dirty="0">
                <a:solidFill>
                  <a:srgbClr val="002060"/>
                </a:solidFill>
                <a:latin typeface="Times New Roman" pitchFamily="18" charset="0"/>
              </a:rPr>
              <a:t>brightness distribution</a:t>
            </a:r>
          </a:p>
        </p:txBody>
      </p:sp>
      <p:sp>
        <p:nvSpPr>
          <p:cNvPr id="25" name="Rectangle 16"/>
          <p:cNvSpPr>
            <a:spLocks noChangeArrowheads="1"/>
          </p:cNvSpPr>
          <p:nvPr/>
        </p:nvSpPr>
        <p:spPr bwMode="auto">
          <a:xfrm>
            <a:off x="862536" y="5376173"/>
            <a:ext cx="3549370" cy="307777"/>
          </a:xfrm>
          <a:prstGeom prst="rect">
            <a:avLst/>
          </a:prstGeom>
          <a:solidFill>
            <a:schemeClr val="tx1"/>
          </a:solidFill>
          <a:ln w="19050">
            <a:noFill/>
            <a:miter lim="800000"/>
            <a:headEnd/>
            <a:tailEnd/>
          </a:ln>
        </p:spPr>
        <p:txBody>
          <a:bodyPr wrap="none">
            <a:spAutoFit/>
          </a:bodyPr>
          <a:lstStyle/>
          <a:p>
            <a:pPr fontAlgn="base">
              <a:spcBef>
                <a:spcPct val="50000"/>
              </a:spcBef>
              <a:spcAft>
                <a:spcPct val="0"/>
              </a:spcAft>
              <a:buSzPct val="85000"/>
            </a:pPr>
            <a:r>
              <a:rPr lang="ja-JP" altLang="en-US" sz="1400" b="1" dirty="0" smtClean="0">
                <a:solidFill>
                  <a:srgbClr val="000000"/>
                </a:solidFill>
                <a:latin typeface="Times New Roman" pitchFamily="18" charset="0"/>
              </a:rPr>
              <a:t>高度</a:t>
            </a:r>
            <a:r>
              <a:rPr lang="en-US" altLang="ja-JP" sz="1400" b="1" dirty="0" smtClean="0">
                <a:solidFill>
                  <a:srgbClr val="000000"/>
                </a:solidFill>
                <a:latin typeface="Times New Roman" pitchFamily="18" charset="0"/>
              </a:rPr>
              <a:t>(</a:t>
            </a:r>
            <a:r>
              <a:rPr lang="ja-JP" altLang="en-US" sz="1400" b="1" dirty="0">
                <a:solidFill>
                  <a:srgbClr val="000000"/>
                </a:solidFill>
                <a:latin typeface="Times New Roman" pitchFamily="18" charset="0"/>
              </a:rPr>
              <a:t>コンタ</a:t>
            </a:r>
            <a:r>
              <a:rPr lang="ja-JP" altLang="en-US" sz="1400" b="1" dirty="0" smtClean="0">
                <a:solidFill>
                  <a:srgbClr val="000000"/>
                </a:solidFill>
                <a:latin typeface="Times New Roman" pitchFamily="18" charset="0"/>
              </a:rPr>
              <a:t>ー</a:t>
            </a:r>
            <a:r>
              <a:rPr lang="en-US" altLang="ja-JP" sz="1400" b="1" dirty="0" smtClean="0">
                <a:solidFill>
                  <a:srgbClr val="000000"/>
                </a:solidFill>
                <a:latin typeface="Times New Roman" pitchFamily="18" charset="0"/>
              </a:rPr>
              <a:t>)</a:t>
            </a:r>
            <a:r>
              <a:rPr lang="ja-JP" altLang="en-US" sz="1400" b="1" dirty="0" err="1" smtClean="0">
                <a:solidFill>
                  <a:srgbClr val="000000"/>
                </a:solidFill>
                <a:latin typeface="Times New Roman" pitchFamily="18" charset="0"/>
              </a:rPr>
              <a:t>、</a:t>
            </a:r>
            <a:r>
              <a:rPr lang="ja-JP" altLang="en-US" sz="1400" b="1" dirty="0" smtClean="0">
                <a:solidFill>
                  <a:srgbClr val="000000"/>
                </a:solidFill>
                <a:latin typeface="Times New Roman" pitchFamily="18" charset="0"/>
              </a:rPr>
              <a:t>風速</a:t>
            </a:r>
            <a:r>
              <a:rPr lang="en-US" altLang="ja-JP" sz="1400" b="1" dirty="0" smtClean="0">
                <a:solidFill>
                  <a:srgbClr val="000000"/>
                </a:solidFill>
                <a:latin typeface="Times New Roman" pitchFamily="18" charset="0"/>
              </a:rPr>
              <a:t>(</a:t>
            </a:r>
            <a:r>
              <a:rPr lang="ja-JP" altLang="en-US" sz="1400" b="1" dirty="0" smtClean="0">
                <a:solidFill>
                  <a:srgbClr val="000000"/>
                </a:solidFill>
                <a:latin typeface="Times New Roman" pitchFamily="18" charset="0"/>
              </a:rPr>
              <a:t>ベクトル</a:t>
            </a:r>
            <a:r>
              <a:rPr lang="en-US" altLang="ja-JP" sz="1400" b="1" dirty="0" smtClean="0">
                <a:solidFill>
                  <a:srgbClr val="000000"/>
                </a:solidFill>
                <a:latin typeface="Times New Roman" pitchFamily="18" charset="0"/>
              </a:rPr>
              <a:t>)</a:t>
            </a:r>
            <a:r>
              <a:rPr lang="ja-JP" altLang="en-US" sz="1400" b="1" dirty="0" err="1">
                <a:solidFill>
                  <a:srgbClr val="000000"/>
                </a:solidFill>
                <a:latin typeface="Times New Roman" pitchFamily="18" charset="0"/>
              </a:rPr>
              <a:t>、</a:t>
            </a:r>
            <a:r>
              <a:rPr lang="ja-JP" altLang="en-US" sz="1400" b="1" dirty="0" smtClean="0">
                <a:solidFill>
                  <a:srgbClr val="000000"/>
                </a:solidFill>
                <a:latin typeface="Times New Roman" pitchFamily="18" charset="0"/>
              </a:rPr>
              <a:t>温度</a:t>
            </a:r>
            <a:r>
              <a:rPr lang="en-US" altLang="ja-JP" sz="1400" b="1" dirty="0" smtClean="0">
                <a:solidFill>
                  <a:srgbClr val="000000"/>
                </a:solidFill>
                <a:latin typeface="Times New Roman" pitchFamily="18" charset="0"/>
              </a:rPr>
              <a:t>(</a:t>
            </a:r>
            <a:r>
              <a:rPr lang="ja-JP" altLang="en-US" sz="1400" b="1" dirty="0" smtClean="0">
                <a:solidFill>
                  <a:srgbClr val="000000"/>
                </a:solidFill>
                <a:latin typeface="Times New Roman" pitchFamily="18" charset="0"/>
              </a:rPr>
              <a:t>カラー</a:t>
            </a:r>
            <a:r>
              <a:rPr lang="en-US" altLang="ja-JP" sz="1400" b="1" dirty="0" smtClean="0">
                <a:solidFill>
                  <a:srgbClr val="000000"/>
                </a:solidFill>
                <a:latin typeface="Times New Roman" pitchFamily="18" charset="0"/>
              </a:rPr>
              <a:t>)</a:t>
            </a:r>
            <a:endParaRPr lang="en-US" altLang="ja-JP" sz="1400" b="1" dirty="0">
              <a:solidFill>
                <a:srgbClr val="000000"/>
              </a:solidFill>
              <a:latin typeface="Times New Roman" pitchFamily="18" charset="0"/>
            </a:endParaRPr>
          </a:p>
        </p:txBody>
      </p:sp>
      <p:pic>
        <p:nvPicPr>
          <p:cNvPr id="27" name="Picture 2"/>
          <p:cNvPicPr>
            <a:picLocks noChangeAspect="1" noChangeArrowheads="1"/>
          </p:cNvPicPr>
          <p:nvPr/>
        </p:nvPicPr>
        <p:blipFill>
          <a:blip r:embed="rId5" cstate="print"/>
          <a:srcRect l="4740" t="48513" r="13101" b="25026"/>
          <a:stretch>
            <a:fillRect/>
          </a:stretch>
        </p:blipFill>
        <p:spPr bwMode="auto">
          <a:xfrm flipH="1">
            <a:off x="5195473" y="2356076"/>
            <a:ext cx="3769015" cy="1739545"/>
          </a:xfrm>
          <a:prstGeom prst="rect">
            <a:avLst/>
          </a:prstGeom>
          <a:noFill/>
          <a:ln w="9525">
            <a:solidFill>
              <a:srgbClr val="0000FF"/>
            </a:solidFill>
            <a:miter lim="800000"/>
            <a:headEnd/>
            <a:tailEnd/>
          </a:ln>
        </p:spPr>
      </p:pic>
      <p:sp>
        <p:nvSpPr>
          <p:cNvPr id="28" name="正方形/長方形 27"/>
          <p:cNvSpPr/>
          <p:nvPr/>
        </p:nvSpPr>
        <p:spPr>
          <a:xfrm>
            <a:off x="107504" y="6021288"/>
            <a:ext cx="8964488" cy="400110"/>
          </a:xfrm>
          <a:prstGeom prst="rect">
            <a:avLst/>
          </a:prstGeom>
          <a:solidFill>
            <a:schemeClr val="tx1"/>
          </a:solidFill>
          <a:ln>
            <a:solidFill>
              <a:srgbClr val="FF0000"/>
            </a:solidFill>
          </a:ln>
        </p:spPr>
        <p:txBody>
          <a:bodyPr wrap="square">
            <a:spAutoFit/>
          </a:bodyPr>
          <a:lstStyle/>
          <a:p>
            <a:pPr algn="ctr"/>
            <a:r>
              <a:rPr lang="ja-JP" altLang="en-US" sz="2000" b="1" dirty="0" smtClean="0">
                <a:solidFill>
                  <a:srgbClr val="FF0000"/>
                </a:solidFill>
              </a:rPr>
              <a:t>傾圧波による</a:t>
            </a:r>
            <a:r>
              <a:rPr lang="en-US" altLang="ja-JP" sz="2000" b="1" dirty="0" smtClean="0">
                <a:solidFill>
                  <a:srgbClr val="FF0000"/>
                </a:solidFill>
                <a:latin typeface="Times New Roman" panose="02020603050405020304" pitchFamily="18" charset="0"/>
                <a:cs typeface="Times New Roman" panose="02020603050405020304" pitchFamily="18" charset="0"/>
              </a:rPr>
              <a:t>Y</a:t>
            </a:r>
            <a:r>
              <a:rPr lang="ja-JP" altLang="en-US" sz="2000" b="1" dirty="0" smtClean="0">
                <a:solidFill>
                  <a:srgbClr val="FF0000"/>
                </a:solidFill>
              </a:rPr>
              <a:t>字</a:t>
            </a:r>
            <a:r>
              <a:rPr lang="en-US" altLang="ja-JP" sz="2000" b="1" dirty="0" smtClean="0">
                <a:solidFill>
                  <a:srgbClr val="FF0000"/>
                </a:solidFill>
              </a:rPr>
              <a:t>(</a:t>
            </a:r>
            <a:r>
              <a:rPr lang="ja-JP" altLang="en-US" sz="2000" b="1" dirty="0" smtClean="0">
                <a:solidFill>
                  <a:srgbClr val="FF0000"/>
                </a:solidFill>
              </a:rPr>
              <a:t>ロスビー波的な波</a:t>
            </a:r>
            <a:r>
              <a:rPr lang="en-US" altLang="ja-JP" sz="2000" b="1" dirty="0" smtClean="0">
                <a:solidFill>
                  <a:srgbClr val="FF0000"/>
                </a:solidFill>
              </a:rPr>
              <a:t>)</a:t>
            </a:r>
            <a:r>
              <a:rPr lang="ja-JP" altLang="en-US" sz="2000" b="1" dirty="0" smtClean="0">
                <a:solidFill>
                  <a:srgbClr val="FF0000"/>
                </a:solidFill>
              </a:rPr>
              <a:t>の発生</a:t>
            </a:r>
            <a:r>
              <a:rPr lang="ja-JP" altLang="en-US" b="1" dirty="0" smtClean="0">
                <a:solidFill>
                  <a:srgbClr val="FF0000"/>
                </a:solidFill>
                <a:latin typeface="Times New Roman" panose="02020603050405020304" pitchFamily="18" charset="0"/>
                <a:cs typeface="Times New Roman" panose="02020603050405020304" pitchFamily="18" charset="0"/>
              </a:rPr>
              <a:t>（</a:t>
            </a:r>
            <a:r>
              <a:rPr lang="en-US" altLang="ja-JP" b="1" dirty="0" smtClean="0">
                <a:solidFill>
                  <a:srgbClr val="FF0000"/>
                </a:solidFill>
                <a:latin typeface="Times New Roman" panose="02020603050405020304" pitchFamily="18" charset="0"/>
                <a:cs typeface="Times New Roman" panose="02020603050405020304" pitchFamily="18" charset="0"/>
              </a:rPr>
              <a:t>Sugimoto et al., JGR2014 &amp; GRL2014</a:t>
            </a:r>
            <a:r>
              <a:rPr lang="ja-JP" altLang="en-US" b="1" dirty="0" smtClean="0">
                <a:solidFill>
                  <a:srgbClr val="FF0000"/>
                </a:solidFill>
                <a:latin typeface="Times New Roman" panose="02020603050405020304" pitchFamily="18" charset="0"/>
                <a:cs typeface="Times New Roman" panose="02020603050405020304" pitchFamily="18" charset="0"/>
              </a:rPr>
              <a:t>）</a:t>
            </a:r>
            <a:endParaRPr lang="ja-JP" altLang="en-US" b="1" dirty="0">
              <a:solidFill>
                <a:srgbClr val="FF0000"/>
              </a:solidFill>
              <a:latin typeface="Times New Roman" panose="02020603050405020304" pitchFamily="18" charset="0"/>
              <a:cs typeface="Times New Roman" panose="02020603050405020304" pitchFamily="18" charset="0"/>
            </a:endParaRPr>
          </a:p>
        </p:txBody>
      </p:sp>
      <p:sp>
        <p:nvSpPr>
          <p:cNvPr id="29" name="正方形/長方形 28"/>
          <p:cNvSpPr/>
          <p:nvPr/>
        </p:nvSpPr>
        <p:spPr>
          <a:xfrm>
            <a:off x="7097685" y="4261465"/>
            <a:ext cx="1835759" cy="338554"/>
          </a:xfrm>
          <a:prstGeom prst="rect">
            <a:avLst/>
          </a:prstGeom>
          <a:solidFill>
            <a:schemeClr val="tx1"/>
          </a:solidFill>
        </p:spPr>
        <p:txBody>
          <a:bodyPr wrap="none">
            <a:spAutoFit/>
          </a:bodyPr>
          <a:lstStyle/>
          <a:p>
            <a:r>
              <a:rPr lang="en-GB" altLang="ja-JP" sz="1600" b="1" dirty="0">
                <a:solidFill>
                  <a:srgbClr val="000000"/>
                </a:solidFill>
                <a:latin typeface="Times New Roman" panose="02020603050405020304" pitchFamily="18" charset="0"/>
                <a:cs typeface="Times New Roman" panose="02020603050405020304" pitchFamily="18" charset="0"/>
              </a:rPr>
              <a:t>Belton et al. (1991</a:t>
            </a:r>
            <a:r>
              <a:rPr lang="en-GB" altLang="ja-JP" sz="1600" b="1" dirty="0" smtClean="0">
                <a:solidFill>
                  <a:srgbClr val="000000"/>
                </a:solidFill>
                <a:latin typeface="Times New Roman" panose="02020603050405020304" pitchFamily="18" charset="0"/>
                <a:cs typeface="Times New Roman" panose="02020603050405020304" pitchFamily="18" charset="0"/>
              </a:rPr>
              <a:t>)</a:t>
            </a:r>
            <a:endParaRPr lang="ja-JP" altLang="en-US" sz="4400" b="1" dirty="0">
              <a:solidFill>
                <a:srgbClr val="000000"/>
              </a:solidFill>
              <a:latin typeface="Times New Roman" panose="02020603050405020304" pitchFamily="18" charset="0"/>
              <a:cs typeface="Times New Roman" panose="02020603050405020304" pitchFamily="18" charset="0"/>
            </a:endParaRPr>
          </a:p>
        </p:txBody>
      </p:sp>
      <p:sp>
        <p:nvSpPr>
          <p:cNvPr id="30" name="正方形/長方形 29"/>
          <p:cNvSpPr/>
          <p:nvPr/>
        </p:nvSpPr>
        <p:spPr>
          <a:xfrm>
            <a:off x="446191" y="188640"/>
            <a:ext cx="8302273" cy="892552"/>
          </a:xfrm>
          <a:prstGeom prst="rect">
            <a:avLst/>
          </a:prstGeom>
        </p:spPr>
        <p:txBody>
          <a:bodyPr wrap="none">
            <a:spAutoFit/>
          </a:bodyPr>
          <a:lstStyle/>
          <a:p>
            <a:pPr marL="342900" indent="-342900" fontAlgn="base">
              <a:spcBef>
                <a:spcPct val="20000"/>
              </a:spcBef>
              <a:spcAft>
                <a:spcPct val="0"/>
              </a:spcAft>
              <a:buSzPct val="85000"/>
              <a:buFontTx/>
              <a:buBlip>
                <a:blip r:embed="rId6"/>
              </a:buBlip>
            </a:pPr>
            <a:r>
              <a:rPr lang="ja-JP" altLang="en-US" sz="2800" b="1" dirty="0">
                <a:solidFill>
                  <a:srgbClr val="FFFFFF"/>
                </a:solidFill>
                <a:effectLst>
                  <a:outerShdw blurRad="38100" dist="38100" dir="2700000" algn="tl">
                    <a:srgbClr val="000000"/>
                  </a:outerShdw>
                </a:effectLst>
                <a:latin typeface="Times New Roman" pitchFamily="18" charset="0"/>
                <a:cs typeface="Times New Roman" pitchFamily="18" charset="0"/>
              </a:rPr>
              <a:t>観測</a:t>
            </a:r>
            <a:r>
              <a:rPr lang="en-US" altLang="ja-JP" sz="2800" b="1" dirty="0">
                <a:solidFill>
                  <a:srgbClr val="FFFFFF"/>
                </a:solidFill>
                <a:effectLst>
                  <a:outerShdw blurRad="38100" dist="38100" dir="2700000" algn="tl">
                    <a:srgbClr val="000000"/>
                  </a:outerShdw>
                </a:effectLst>
                <a:latin typeface="Times New Roman" pitchFamily="18" charset="0"/>
                <a:cs typeface="Times New Roman" pitchFamily="18" charset="0"/>
              </a:rPr>
              <a:t>(</a:t>
            </a:r>
            <a:r>
              <a:rPr lang="ja-JP" altLang="en-US" sz="2800" b="1" dirty="0">
                <a:solidFill>
                  <a:srgbClr val="FFFFFF"/>
                </a:solidFill>
                <a:effectLst>
                  <a:outerShdw blurRad="38100" dist="38100" dir="2700000" algn="tl">
                    <a:srgbClr val="000000"/>
                  </a:outerShdw>
                </a:effectLst>
                <a:latin typeface="Times New Roman" pitchFamily="18" charset="0"/>
                <a:cs typeface="Times New Roman" pitchFamily="18" charset="0"/>
              </a:rPr>
              <a:t>雲の模様</a:t>
            </a:r>
            <a:r>
              <a:rPr lang="en-US" altLang="ja-JP" sz="2800" b="1" dirty="0">
                <a:solidFill>
                  <a:srgbClr val="FFFFFF"/>
                </a:solidFill>
                <a:effectLst>
                  <a:outerShdw blurRad="38100" dist="38100" dir="2700000" algn="tl">
                    <a:srgbClr val="000000"/>
                  </a:outerShdw>
                </a:effectLst>
                <a:latin typeface="Times New Roman" pitchFamily="18" charset="0"/>
                <a:cs typeface="Times New Roman" pitchFamily="18" charset="0"/>
              </a:rPr>
              <a:t>)</a:t>
            </a:r>
            <a:r>
              <a:rPr lang="ja-JP" altLang="en-US" sz="2800" b="1" dirty="0">
                <a:solidFill>
                  <a:srgbClr val="FFFFFF"/>
                </a:solidFill>
                <a:effectLst>
                  <a:outerShdw blurRad="38100" dist="38100" dir="2700000" algn="tl">
                    <a:srgbClr val="000000"/>
                  </a:outerShdw>
                </a:effectLst>
                <a:latin typeface="Times New Roman" pitchFamily="18" charset="0"/>
                <a:cs typeface="Times New Roman" pitchFamily="18" charset="0"/>
              </a:rPr>
              <a:t>と整合的な水平</a:t>
            </a:r>
            <a:r>
              <a:rPr lang="ja-JP" altLang="en-US" sz="2800" b="1" dirty="0" smtClean="0">
                <a:solidFill>
                  <a:srgbClr val="FFFFFF"/>
                </a:solidFill>
                <a:effectLst>
                  <a:outerShdw blurRad="38100" dist="38100" dir="2700000" algn="tl">
                    <a:srgbClr val="000000"/>
                  </a:outerShdw>
                </a:effectLst>
                <a:latin typeface="Times New Roman" pitchFamily="18" charset="0"/>
                <a:cs typeface="Times New Roman" pitchFamily="18" charset="0"/>
              </a:rPr>
              <a:t>構造</a:t>
            </a:r>
            <a:endParaRPr lang="en-US" altLang="ja-JP" sz="2800" b="1" dirty="0" smtClean="0">
              <a:solidFill>
                <a:srgbClr val="FFFFFF"/>
              </a:solidFill>
              <a:effectLst>
                <a:outerShdw blurRad="38100" dist="38100" dir="2700000" algn="tl">
                  <a:srgbClr val="000000"/>
                </a:outerShdw>
              </a:effectLst>
              <a:latin typeface="Times New Roman" pitchFamily="18" charset="0"/>
              <a:cs typeface="Times New Roman" pitchFamily="18" charset="0"/>
            </a:endParaRPr>
          </a:p>
          <a:p>
            <a:pPr marL="800100" lvl="1" indent="-342900" fontAlgn="base">
              <a:spcBef>
                <a:spcPct val="20000"/>
              </a:spcBef>
              <a:spcAft>
                <a:spcPct val="0"/>
              </a:spcAft>
              <a:buSzPct val="85000"/>
              <a:buFont typeface="Wingdings" pitchFamily="2" charset="2"/>
              <a:buChar char="ü"/>
            </a:pPr>
            <a:r>
              <a:rPr lang="ja-JP" altLang="en-US" sz="2000" dirty="0" smtClean="0">
                <a:solidFill>
                  <a:srgbClr val="FFFFFF"/>
                </a:solidFill>
                <a:effectLst>
                  <a:outerShdw blurRad="38100" dist="38100" dir="2700000" algn="tl">
                    <a:srgbClr val="000000">
                      <a:alpha val="43137"/>
                    </a:srgbClr>
                  </a:outerShdw>
                </a:effectLst>
                <a:latin typeface="Times New Roman" pitchFamily="18" charset="0"/>
              </a:rPr>
              <a:t>南北温度差（鉛直シアー）による傾圧不安定のライフサイクルが発現</a:t>
            </a:r>
            <a:endParaRPr lang="en-US" altLang="ja-JP" sz="2000" dirty="0">
              <a:solidFill>
                <a:srgbClr val="FFFFFF"/>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420381352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図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7200" y="509588"/>
            <a:ext cx="8215313" cy="634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タイトル 1"/>
          <p:cNvSpPr>
            <a:spLocks noGrp="1"/>
          </p:cNvSpPr>
          <p:nvPr>
            <p:ph type="title"/>
          </p:nvPr>
        </p:nvSpPr>
        <p:spPr>
          <a:xfrm>
            <a:off x="457200" y="86064"/>
            <a:ext cx="8229600" cy="528638"/>
          </a:xfrm>
        </p:spPr>
        <p:txBody>
          <a:bodyPr>
            <a:normAutofit fontScale="90000"/>
          </a:bodyPr>
          <a:lstStyle/>
          <a:p>
            <a:pPr eaLnBrk="1" hangingPunct="1"/>
            <a:r>
              <a:rPr lang="ja-JP" altLang="en-US" sz="3600" dirty="0" smtClean="0"/>
              <a:t>熱潮汐波の構造</a:t>
            </a:r>
            <a:r>
              <a:rPr lang="en-US" altLang="ja-JP" sz="3600" dirty="0" smtClean="0"/>
              <a:t> (70 km)</a:t>
            </a:r>
            <a:endParaRPr lang="ja-JP" altLang="en-US" sz="3600" dirty="0"/>
          </a:p>
        </p:txBody>
      </p:sp>
      <p:sp>
        <p:nvSpPr>
          <p:cNvPr id="19459" name="テキスト ボックス 3"/>
          <p:cNvSpPr txBox="1">
            <a:spLocks noChangeArrowheads="1"/>
          </p:cNvSpPr>
          <p:nvPr/>
        </p:nvSpPr>
        <p:spPr bwMode="auto">
          <a:xfrm>
            <a:off x="1279171" y="638699"/>
            <a:ext cx="96212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kumimoji="1" sz="3200">
                <a:solidFill>
                  <a:schemeClr val="tx1"/>
                </a:solidFill>
                <a:latin typeface="Calibri" charset="0"/>
                <a:ea typeface="ＭＳ Ｐゴシック" charset="-128"/>
              </a:defRPr>
            </a:lvl1pPr>
            <a:lvl2pPr marL="742950" indent="-285750">
              <a:spcBef>
                <a:spcPct val="20000"/>
              </a:spcBef>
              <a:buFont typeface="Arial" charset="0"/>
              <a:buChar char="–"/>
              <a:defRPr kumimoji="1" sz="2800">
                <a:solidFill>
                  <a:schemeClr val="tx1"/>
                </a:solidFill>
                <a:latin typeface="Calibri" charset="0"/>
                <a:ea typeface="ＭＳ Ｐゴシック" charset="-128"/>
              </a:defRPr>
            </a:lvl2pPr>
            <a:lvl3pPr marL="1143000" indent="-228600">
              <a:spcBef>
                <a:spcPct val="20000"/>
              </a:spcBef>
              <a:buFont typeface="Arial" charset="0"/>
              <a:buChar char="•"/>
              <a:defRPr kumimoji="1" sz="2400">
                <a:solidFill>
                  <a:schemeClr val="tx1"/>
                </a:solidFill>
                <a:latin typeface="Calibri" charset="0"/>
                <a:ea typeface="ＭＳ Ｐゴシック" charset="-128"/>
              </a:defRPr>
            </a:lvl3pPr>
            <a:lvl4pPr marL="1600200" indent="-228600">
              <a:spcBef>
                <a:spcPct val="20000"/>
              </a:spcBef>
              <a:buFont typeface="Arial" charset="0"/>
              <a:buChar char="–"/>
              <a:defRPr kumimoji="1" sz="2000">
                <a:solidFill>
                  <a:schemeClr val="tx1"/>
                </a:solidFill>
                <a:latin typeface="Calibri" charset="0"/>
                <a:ea typeface="ＭＳ Ｐゴシック" charset="-128"/>
              </a:defRPr>
            </a:lvl4pPr>
            <a:lvl5pPr marL="2057400" indent="-228600">
              <a:spcBef>
                <a:spcPct val="20000"/>
              </a:spcBef>
              <a:buFont typeface="Arial" charset="0"/>
              <a:buChar char="»"/>
              <a:defRPr kumimoji="1"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9pPr>
          </a:lstStyle>
          <a:p>
            <a:pPr>
              <a:spcBef>
                <a:spcPct val="0"/>
              </a:spcBef>
              <a:buFontTx/>
              <a:buNone/>
            </a:pPr>
            <a:r>
              <a:rPr lang="en-US" altLang="ja-JP" sz="1400" dirty="0" smtClean="0">
                <a:solidFill>
                  <a:prstClr val="black"/>
                </a:solidFill>
                <a:latin typeface="Arial"/>
                <a:ea typeface="Meiryo"/>
              </a:rPr>
              <a:t>u’: </a:t>
            </a:r>
            <a:r>
              <a:rPr lang="ja-JP" altLang="en-US" sz="1400" dirty="0" smtClean="0">
                <a:solidFill>
                  <a:prstClr val="black"/>
                </a:solidFill>
                <a:latin typeface="Arial"/>
                <a:ea typeface="Meiryo"/>
              </a:rPr>
              <a:t>東西風</a:t>
            </a:r>
            <a:endParaRPr lang="ja-JP" altLang="en-US" sz="1400" dirty="0">
              <a:solidFill>
                <a:prstClr val="black"/>
              </a:solidFill>
              <a:latin typeface="Arial"/>
              <a:ea typeface="Meiryo"/>
            </a:endParaRPr>
          </a:p>
        </p:txBody>
      </p:sp>
      <p:sp>
        <p:nvSpPr>
          <p:cNvPr id="19460" name="テキスト ボックス 4"/>
          <p:cNvSpPr txBox="1">
            <a:spLocks noChangeArrowheads="1"/>
          </p:cNvSpPr>
          <p:nvPr/>
        </p:nvSpPr>
        <p:spPr bwMode="auto">
          <a:xfrm>
            <a:off x="5260621" y="630762"/>
            <a:ext cx="95250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kumimoji="1" sz="3200">
                <a:solidFill>
                  <a:schemeClr val="tx1"/>
                </a:solidFill>
                <a:latin typeface="Calibri" charset="0"/>
                <a:ea typeface="ＭＳ Ｐゴシック" charset="-128"/>
              </a:defRPr>
            </a:lvl1pPr>
            <a:lvl2pPr marL="742950" indent="-285750">
              <a:spcBef>
                <a:spcPct val="20000"/>
              </a:spcBef>
              <a:buFont typeface="Arial" charset="0"/>
              <a:buChar char="–"/>
              <a:defRPr kumimoji="1" sz="2800">
                <a:solidFill>
                  <a:schemeClr val="tx1"/>
                </a:solidFill>
                <a:latin typeface="Calibri" charset="0"/>
                <a:ea typeface="ＭＳ Ｐゴシック" charset="-128"/>
              </a:defRPr>
            </a:lvl2pPr>
            <a:lvl3pPr marL="1143000" indent="-228600">
              <a:spcBef>
                <a:spcPct val="20000"/>
              </a:spcBef>
              <a:buFont typeface="Arial" charset="0"/>
              <a:buChar char="•"/>
              <a:defRPr kumimoji="1" sz="2400">
                <a:solidFill>
                  <a:schemeClr val="tx1"/>
                </a:solidFill>
                <a:latin typeface="Calibri" charset="0"/>
                <a:ea typeface="ＭＳ Ｐゴシック" charset="-128"/>
              </a:defRPr>
            </a:lvl3pPr>
            <a:lvl4pPr marL="1600200" indent="-228600">
              <a:spcBef>
                <a:spcPct val="20000"/>
              </a:spcBef>
              <a:buFont typeface="Arial" charset="0"/>
              <a:buChar char="–"/>
              <a:defRPr kumimoji="1" sz="2000">
                <a:solidFill>
                  <a:schemeClr val="tx1"/>
                </a:solidFill>
                <a:latin typeface="Calibri" charset="0"/>
                <a:ea typeface="ＭＳ Ｐゴシック" charset="-128"/>
              </a:defRPr>
            </a:lvl4pPr>
            <a:lvl5pPr marL="2057400" indent="-228600">
              <a:spcBef>
                <a:spcPct val="20000"/>
              </a:spcBef>
              <a:buFont typeface="Arial" charset="0"/>
              <a:buChar char="»"/>
              <a:defRPr kumimoji="1"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9pPr>
          </a:lstStyle>
          <a:p>
            <a:pPr>
              <a:spcBef>
                <a:spcPct val="0"/>
              </a:spcBef>
              <a:buFontTx/>
              <a:buNone/>
            </a:pPr>
            <a:r>
              <a:rPr lang="en-US" altLang="ja-JP" sz="1400" dirty="0" smtClean="0">
                <a:solidFill>
                  <a:prstClr val="black"/>
                </a:solidFill>
                <a:latin typeface="Arial"/>
                <a:ea typeface="Meiryo"/>
              </a:rPr>
              <a:t>v’: </a:t>
            </a:r>
            <a:r>
              <a:rPr lang="ja-JP" altLang="en-US" sz="1400" dirty="0" smtClean="0">
                <a:solidFill>
                  <a:prstClr val="black"/>
                </a:solidFill>
                <a:latin typeface="Arial"/>
                <a:ea typeface="Meiryo"/>
              </a:rPr>
              <a:t>南北風</a:t>
            </a:r>
            <a:endParaRPr lang="ja-JP" altLang="en-US" sz="1400" dirty="0">
              <a:solidFill>
                <a:prstClr val="black"/>
              </a:solidFill>
              <a:latin typeface="Arial"/>
              <a:ea typeface="Meiryo"/>
            </a:endParaRPr>
          </a:p>
        </p:txBody>
      </p:sp>
      <p:sp>
        <p:nvSpPr>
          <p:cNvPr id="19461" name="テキスト ボックス 5"/>
          <p:cNvSpPr txBox="1">
            <a:spLocks noChangeArrowheads="1"/>
          </p:cNvSpPr>
          <p:nvPr/>
        </p:nvSpPr>
        <p:spPr bwMode="auto">
          <a:xfrm>
            <a:off x="1279171" y="3707337"/>
            <a:ext cx="99257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kumimoji="1" sz="3200">
                <a:solidFill>
                  <a:schemeClr val="tx1"/>
                </a:solidFill>
                <a:latin typeface="Calibri" charset="0"/>
                <a:ea typeface="ＭＳ Ｐゴシック" charset="-128"/>
              </a:defRPr>
            </a:lvl1pPr>
            <a:lvl2pPr marL="742950" indent="-285750">
              <a:spcBef>
                <a:spcPct val="20000"/>
              </a:spcBef>
              <a:buFont typeface="Arial" charset="0"/>
              <a:buChar char="–"/>
              <a:defRPr kumimoji="1" sz="2800">
                <a:solidFill>
                  <a:schemeClr val="tx1"/>
                </a:solidFill>
                <a:latin typeface="Calibri" charset="0"/>
                <a:ea typeface="ＭＳ Ｐゴシック" charset="-128"/>
              </a:defRPr>
            </a:lvl2pPr>
            <a:lvl3pPr marL="1143000" indent="-228600">
              <a:spcBef>
                <a:spcPct val="20000"/>
              </a:spcBef>
              <a:buFont typeface="Arial" charset="0"/>
              <a:buChar char="•"/>
              <a:defRPr kumimoji="1" sz="2400">
                <a:solidFill>
                  <a:schemeClr val="tx1"/>
                </a:solidFill>
                <a:latin typeface="Calibri" charset="0"/>
                <a:ea typeface="ＭＳ Ｐゴシック" charset="-128"/>
              </a:defRPr>
            </a:lvl3pPr>
            <a:lvl4pPr marL="1600200" indent="-228600">
              <a:spcBef>
                <a:spcPct val="20000"/>
              </a:spcBef>
              <a:buFont typeface="Arial" charset="0"/>
              <a:buChar char="–"/>
              <a:defRPr kumimoji="1" sz="2000">
                <a:solidFill>
                  <a:schemeClr val="tx1"/>
                </a:solidFill>
                <a:latin typeface="Calibri" charset="0"/>
                <a:ea typeface="ＭＳ Ｐゴシック" charset="-128"/>
              </a:defRPr>
            </a:lvl4pPr>
            <a:lvl5pPr marL="2057400" indent="-228600">
              <a:spcBef>
                <a:spcPct val="20000"/>
              </a:spcBef>
              <a:buFont typeface="Arial" charset="0"/>
              <a:buChar char="»"/>
              <a:defRPr kumimoji="1"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9pPr>
          </a:lstStyle>
          <a:p>
            <a:pPr>
              <a:spcBef>
                <a:spcPct val="0"/>
              </a:spcBef>
              <a:buFontTx/>
              <a:buNone/>
            </a:pPr>
            <a:r>
              <a:rPr lang="en-US" altLang="ja-JP" sz="1400" dirty="0" smtClean="0">
                <a:solidFill>
                  <a:prstClr val="black"/>
                </a:solidFill>
                <a:latin typeface="Arial"/>
                <a:ea typeface="Meiryo"/>
              </a:rPr>
              <a:t>w</a:t>
            </a:r>
            <a:r>
              <a:rPr lang="en-US" altLang="ja-JP" sz="1400" smtClean="0">
                <a:solidFill>
                  <a:prstClr val="black"/>
                </a:solidFill>
                <a:latin typeface="Arial"/>
                <a:ea typeface="Meiryo"/>
              </a:rPr>
              <a:t>’: </a:t>
            </a:r>
            <a:r>
              <a:rPr lang="ja-JP" altLang="en-US" sz="1400" dirty="0" smtClean="0">
                <a:solidFill>
                  <a:prstClr val="black"/>
                </a:solidFill>
                <a:latin typeface="Arial"/>
                <a:ea typeface="Meiryo"/>
              </a:rPr>
              <a:t>鉛直風</a:t>
            </a:r>
            <a:endParaRPr lang="ja-JP" altLang="en-US" sz="1400" dirty="0">
              <a:solidFill>
                <a:prstClr val="black"/>
              </a:solidFill>
              <a:latin typeface="Arial"/>
              <a:ea typeface="Meiryo"/>
            </a:endParaRPr>
          </a:p>
        </p:txBody>
      </p:sp>
      <p:sp>
        <p:nvSpPr>
          <p:cNvPr id="19462" name="テキスト ボックス 6"/>
          <p:cNvSpPr txBox="1">
            <a:spLocks noChangeArrowheads="1"/>
          </p:cNvSpPr>
          <p:nvPr/>
        </p:nvSpPr>
        <p:spPr bwMode="auto">
          <a:xfrm>
            <a:off x="5260621" y="3707337"/>
            <a:ext cx="115127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kumimoji="1" sz="3200">
                <a:solidFill>
                  <a:schemeClr val="tx1"/>
                </a:solidFill>
                <a:latin typeface="Calibri" charset="0"/>
                <a:ea typeface="ＭＳ Ｐゴシック" charset="-128"/>
              </a:defRPr>
            </a:lvl1pPr>
            <a:lvl2pPr marL="742950" indent="-285750">
              <a:spcBef>
                <a:spcPct val="20000"/>
              </a:spcBef>
              <a:buFont typeface="Arial" charset="0"/>
              <a:buChar char="–"/>
              <a:defRPr kumimoji="1" sz="2800">
                <a:solidFill>
                  <a:schemeClr val="tx1"/>
                </a:solidFill>
                <a:latin typeface="Calibri" charset="0"/>
                <a:ea typeface="ＭＳ Ｐゴシック" charset="-128"/>
              </a:defRPr>
            </a:lvl2pPr>
            <a:lvl3pPr marL="1143000" indent="-228600">
              <a:spcBef>
                <a:spcPct val="20000"/>
              </a:spcBef>
              <a:buFont typeface="Arial" charset="0"/>
              <a:buChar char="•"/>
              <a:defRPr kumimoji="1" sz="2400">
                <a:solidFill>
                  <a:schemeClr val="tx1"/>
                </a:solidFill>
                <a:latin typeface="Calibri" charset="0"/>
                <a:ea typeface="ＭＳ Ｐゴシック" charset="-128"/>
              </a:defRPr>
            </a:lvl3pPr>
            <a:lvl4pPr marL="1600200" indent="-228600">
              <a:spcBef>
                <a:spcPct val="20000"/>
              </a:spcBef>
              <a:buFont typeface="Arial" charset="0"/>
              <a:buChar char="–"/>
              <a:defRPr kumimoji="1" sz="2000">
                <a:solidFill>
                  <a:schemeClr val="tx1"/>
                </a:solidFill>
                <a:latin typeface="Calibri" charset="0"/>
                <a:ea typeface="ＭＳ Ｐゴシック" charset="-128"/>
              </a:defRPr>
            </a:lvl4pPr>
            <a:lvl5pPr marL="2057400" indent="-228600">
              <a:spcBef>
                <a:spcPct val="20000"/>
              </a:spcBef>
              <a:buFont typeface="Arial" charset="0"/>
              <a:buChar char="»"/>
              <a:defRPr kumimoji="1"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9pPr>
          </a:lstStyle>
          <a:p>
            <a:pPr>
              <a:spcBef>
                <a:spcPct val="0"/>
              </a:spcBef>
              <a:buFontTx/>
              <a:buNone/>
            </a:pPr>
            <a:r>
              <a:rPr lang="en-US" altLang="ja-JP" sz="1400" smtClean="0">
                <a:solidFill>
                  <a:prstClr val="black"/>
                </a:solidFill>
                <a:latin typeface="Arial"/>
                <a:ea typeface="Meiryo"/>
              </a:rPr>
              <a:t>T’: </a:t>
            </a:r>
            <a:r>
              <a:rPr lang="ja-JP" altLang="en-US" sz="1400" dirty="0" smtClean="0">
                <a:solidFill>
                  <a:prstClr val="black"/>
                </a:solidFill>
                <a:latin typeface="Arial"/>
                <a:ea typeface="Meiryo"/>
              </a:rPr>
              <a:t>温度偏差</a:t>
            </a:r>
            <a:endParaRPr lang="ja-JP" altLang="en-US" sz="1400" dirty="0">
              <a:solidFill>
                <a:prstClr val="black"/>
              </a:solidFill>
              <a:latin typeface="Arial"/>
              <a:ea typeface="Meiryo"/>
            </a:endParaRPr>
          </a:p>
        </p:txBody>
      </p:sp>
      <p:sp>
        <p:nvSpPr>
          <p:cNvPr id="8" name="太陽 7"/>
          <p:cNvSpPr>
            <a:spLocks noChangeArrowheads="1"/>
          </p:cNvSpPr>
          <p:nvPr/>
        </p:nvSpPr>
        <p:spPr bwMode="auto">
          <a:xfrm>
            <a:off x="2593975" y="1831975"/>
            <a:ext cx="255588" cy="252413"/>
          </a:xfrm>
          <a:prstGeom prst="sun">
            <a:avLst>
              <a:gd name="adj" fmla="val 25000"/>
            </a:avLst>
          </a:prstGeom>
          <a:solidFill>
            <a:srgbClr val="FF0000"/>
          </a:solidFill>
          <a:ln w="9525">
            <a:solidFill>
              <a:srgbClr val="000000"/>
            </a:solidFill>
            <a:miter lim="800000"/>
            <a:headEnd/>
            <a:tailEnd/>
          </a:ln>
          <a:effectLst>
            <a:outerShdw blurRad="40000" dist="23000" dir="5400000" rotWithShape="0">
              <a:srgbClr val="000000">
                <a:alpha val="34998"/>
              </a:srgbClr>
            </a:outerShdw>
          </a:effectLst>
        </p:spPr>
        <p:txBody>
          <a:bodyPr anchor="ctr"/>
          <a:lstStyle/>
          <a:p>
            <a:pPr algn="ctr">
              <a:defRPr/>
            </a:pPr>
            <a:endParaRPr lang="ja-JP" altLang="en-US">
              <a:solidFill>
                <a:srgbClr val="FF0000"/>
              </a:solidFill>
            </a:endParaRPr>
          </a:p>
        </p:txBody>
      </p:sp>
      <p:sp>
        <p:nvSpPr>
          <p:cNvPr id="9" name="太陽 8"/>
          <p:cNvSpPr>
            <a:spLocks noChangeArrowheads="1"/>
          </p:cNvSpPr>
          <p:nvPr/>
        </p:nvSpPr>
        <p:spPr bwMode="auto">
          <a:xfrm>
            <a:off x="6580188" y="1831975"/>
            <a:ext cx="255587" cy="252413"/>
          </a:xfrm>
          <a:prstGeom prst="sun">
            <a:avLst>
              <a:gd name="adj" fmla="val 25000"/>
            </a:avLst>
          </a:prstGeom>
          <a:solidFill>
            <a:srgbClr val="FF0000"/>
          </a:solidFill>
          <a:ln w="9525">
            <a:solidFill>
              <a:srgbClr val="000000"/>
            </a:solidFill>
            <a:miter lim="800000"/>
            <a:headEnd/>
            <a:tailEnd/>
          </a:ln>
          <a:effectLst>
            <a:outerShdw blurRad="40000" dist="23000" dir="5400000" rotWithShape="0">
              <a:srgbClr val="000000">
                <a:alpha val="34998"/>
              </a:srgbClr>
            </a:outerShdw>
          </a:effectLst>
        </p:spPr>
        <p:txBody>
          <a:bodyPr anchor="ctr"/>
          <a:lstStyle/>
          <a:p>
            <a:pPr algn="ctr">
              <a:defRPr/>
            </a:pPr>
            <a:endParaRPr lang="ja-JP" altLang="en-US">
              <a:solidFill>
                <a:srgbClr val="FF0000"/>
              </a:solidFill>
            </a:endParaRPr>
          </a:p>
        </p:txBody>
      </p:sp>
      <p:sp>
        <p:nvSpPr>
          <p:cNvPr id="10" name="太陽 9"/>
          <p:cNvSpPr>
            <a:spLocks noChangeArrowheads="1"/>
          </p:cNvSpPr>
          <p:nvPr/>
        </p:nvSpPr>
        <p:spPr bwMode="auto">
          <a:xfrm>
            <a:off x="2593975" y="4891088"/>
            <a:ext cx="255588" cy="250825"/>
          </a:xfrm>
          <a:prstGeom prst="sun">
            <a:avLst>
              <a:gd name="adj" fmla="val 25000"/>
            </a:avLst>
          </a:prstGeom>
          <a:solidFill>
            <a:srgbClr val="FF0000"/>
          </a:solidFill>
          <a:ln w="9525">
            <a:solidFill>
              <a:srgbClr val="000000"/>
            </a:solidFill>
            <a:miter lim="800000"/>
            <a:headEnd/>
            <a:tailEnd/>
          </a:ln>
          <a:effectLst>
            <a:outerShdw blurRad="40000" dist="23000" dir="5400000" rotWithShape="0">
              <a:srgbClr val="000000">
                <a:alpha val="34998"/>
              </a:srgbClr>
            </a:outerShdw>
          </a:effectLst>
        </p:spPr>
        <p:txBody>
          <a:bodyPr anchor="ctr"/>
          <a:lstStyle/>
          <a:p>
            <a:pPr algn="ctr">
              <a:defRPr/>
            </a:pPr>
            <a:endParaRPr lang="ja-JP" altLang="en-US">
              <a:solidFill>
                <a:srgbClr val="FF0000"/>
              </a:solidFill>
            </a:endParaRPr>
          </a:p>
        </p:txBody>
      </p:sp>
      <p:sp>
        <p:nvSpPr>
          <p:cNvPr id="11" name="太陽 10"/>
          <p:cNvSpPr>
            <a:spLocks noChangeArrowheads="1"/>
          </p:cNvSpPr>
          <p:nvPr/>
        </p:nvSpPr>
        <p:spPr bwMode="auto">
          <a:xfrm>
            <a:off x="6580188" y="4891088"/>
            <a:ext cx="255587" cy="250825"/>
          </a:xfrm>
          <a:prstGeom prst="sun">
            <a:avLst>
              <a:gd name="adj" fmla="val 25000"/>
            </a:avLst>
          </a:prstGeom>
          <a:solidFill>
            <a:srgbClr val="FF0000"/>
          </a:solidFill>
          <a:ln w="9525">
            <a:solidFill>
              <a:srgbClr val="000000"/>
            </a:solidFill>
            <a:miter lim="800000"/>
            <a:headEnd/>
            <a:tailEnd/>
          </a:ln>
          <a:effectLst>
            <a:outerShdw blurRad="40000" dist="23000" dir="5400000" rotWithShape="0">
              <a:srgbClr val="000000">
                <a:alpha val="34998"/>
              </a:srgbClr>
            </a:outerShdw>
          </a:effectLst>
        </p:spPr>
        <p:txBody>
          <a:bodyPr anchor="ctr"/>
          <a:lstStyle/>
          <a:p>
            <a:pPr algn="ctr">
              <a:defRPr/>
            </a:pPr>
            <a:endParaRPr lang="ja-JP" altLang="en-US">
              <a:solidFill>
                <a:srgbClr val="FF0000"/>
              </a:solidFill>
            </a:endParaRPr>
          </a:p>
        </p:txBody>
      </p:sp>
      <p:cxnSp>
        <p:nvCxnSpPr>
          <p:cNvPr id="13" name="直線コネクタ 12"/>
          <p:cNvCxnSpPr/>
          <p:nvPr/>
        </p:nvCxnSpPr>
        <p:spPr>
          <a:xfrm flipV="1">
            <a:off x="3594100" y="944563"/>
            <a:ext cx="14288" cy="201771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468" name="テキスト ボックス 13"/>
          <p:cNvSpPr txBox="1">
            <a:spLocks noChangeArrowheads="1"/>
          </p:cNvSpPr>
          <p:nvPr/>
        </p:nvSpPr>
        <p:spPr bwMode="auto">
          <a:xfrm>
            <a:off x="3214688" y="3049588"/>
            <a:ext cx="7588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kumimoji="1" sz="3200">
                <a:solidFill>
                  <a:schemeClr val="tx1"/>
                </a:solidFill>
                <a:latin typeface="Calibri" charset="0"/>
                <a:ea typeface="ＭＳ Ｐゴシック" charset="-128"/>
              </a:defRPr>
            </a:lvl1pPr>
            <a:lvl2pPr marL="742950" indent="-285750">
              <a:spcBef>
                <a:spcPct val="20000"/>
              </a:spcBef>
              <a:buFont typeface="Arial" charset="0"/>
              <a:buChar char="–"/>
              <a:defRPr kumimoji="1" sz="2800">
                <a:solidFill>
                  <a:schemeClr val="tx1"/>
                </a:solidFill>
                <a:latin typeface="Calibri" charset="0"/>
                <a:ea typeface="ＭＳ Ｐゴシック" charset="-128"/>
              </a:defRPr>
            </a:lvl2pPr>
            <a:lvl3pPr marL="1143000" indent="-228600">
              <a:spcBef>
                <a:spcPct val="20000"/>
              </a:spcBef>
              <a:buFont typeface="Arial" charset="0"/>
              <a:buChar char="•"/>
              <a:defRPr kumimoji="1" sz="2400">
                <a:solidFill>
                  <a:schemeClr val="tx1"/>
                </a:solidFill>
                <a:latin typeface="Calibri" charset="0"/>
                <a:ea typeface="ＭＳ Ｐゴシック" charset="-128"/>
              </a:defRPr>
            </a:lvl3pPr>
            <a:lvl4pPr marL="1600200" indent="-228600">
              <a:spcBef>
                <a:spcPct val="20000"/>
              </a:spcBef>
              <a:buFont typeface="Arial" charset="0"/>
              <a:buChar char="–"/>
              <a:defRPr kumimoji="1" sz="2000">
                <a:solidFill>
                  <a:schemeClr val="tx1"/>
                </a:solidFill>
                <a:latin typeface="Calibri" charset="0"/>
                <a:ea typeface="ＭＳ Ｐゴシック" charset="-128"/>
              </a:defRPr>
            </a:lvl4pPr>
            <a:lvl5pPr marL="2057400" indent="-228600">
              <a:spcBef>
                <a:spcPct val="20000"/>
              </a:spcBef>
              <a:buFont typeface="Arial" charset="0"/>
              <a:buChar char="»"/>
              <a:defRPr kumimoji="1"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9pPr>
          </a:lstStyle>
          <a:p>
            <a:pPr>
              <a:spcBef>
                <a:spcPct val="0"/>
              </a:spcBef>
              <a:buFontTx/>
              <a:buNone/>
            </a:pPr>
            <a:r>
              <a:rPr lang="en-US" altLang="ja-JP" sz="1400">
                <a:solidFill>
                  <a:prstClr val="black"/>
                </a:solidFill>
              </a:rPr>
              <a:t>evening</a:t>
            </a:r>
            <a:endParaRPr lang="ja-JP" altLang="en-US" sz="1400">
              <a:solidFill>
                <a:prstClr val="black"/>
              </a:solidFill>
            </a:endParaRPr>
          </a:p>
        </p:txBody>
      </p:sp>
      <p:cxnSp>
        <p:nvCxnSpPr>
          <p:cNvPr id="17" name="直線コネクタ 16"/>
          <p:cNvCxnSpPr/>
          <p:nvPr/>
        </p:nvCxnSpPr>
        <p:spPr>
          <a:xfrm flipV="1">
            <a:off x="7580313" y="950913"/>
            <a:ext cx="14287" cy="20193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470" name="テキスト ボックス 17"/>
          <p:cNvSpPr txBox="1">
            <a:spLocks noChangeArrowheads="1"/>
          </p:cNvSpPr>
          <p:nvPr/>
        </p:nvSpPr>
        <p:spPr bwMode="auto">
          <a:xfrm>
            <a:off x="7200900" y="3057525"/>
            <a:ext cx="760413"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kumimoji="1" sz="3200">
                <a:solidFill>
                  <a:schemeClr val="tx1"/>
                </a:solidFill>
                <a:latin typeface="Calibri" charset="0"/>
                <a:ea typeface="ＭＳ Ｐゴシック" charset="-128"/>
              </a:defRPr>
            </a:lvl1pPr>
            <a:lvl2pPr marL="742950" indent="-285750">
              <a:spcBef>
                <a:spcPct val="20000"/>
              </a:spcBef>
              <a:buFont typeface="Arial" charset="0"/>
              <a:buChar char="–"/>
              <a:defRPr kumimoji="1" sz="2800">
                <a:solidFill>
                  <a:schemeClr val="tx1"/>
                </a:solidFill>
                <a:latin typeface="Calibri" charset="0"/>
                <a:ea typeface="ＭＳ Ｐゴシック" charset="-128"/>
              </a:defRPr>
            </a:lvl2pPr>
            <a:lvl3pPr marL="1143000" indent="-228600">
              <a:spcBef>
                <a:spcPct val="20000"/>
              </a:spcBef>
              <a:buFont typeface="Arial" charset="0"/>
              <a:buChar char="•"/>
              <a:defRPr kumimoji="1" sz="2400">
                <a:solidFill>
                  <a:schemeClr val="tx1"/>
                </a:solidFill>
                <a:latin typeface="Calibri" charset="0"/>
                <a:ea typeface="ＭＳ Ｐゴシック" charset="-128"/>
              </a:defRPr>
            </a:lvl3pPr>
            <a:lvl4pPr marL="1600200" indent="-228600">
              <a:spcBef>
                <a:spcPct val="20000"/>
              </a:spcBef>
              <a:buFont typeface="Arial" charset="0"/>
              <a:buChar char="–"/>
              <a:defRPr kumimoji="1" sz="2000">
                <a:solidFill>
                  <a:schemeClr val="tx1"/>
                </a:solidFill>
                <a:latin typeface="Calibri" charset="0"/>
                <a:ea typeface="ＭＳ Ｐゴシック" charset="-128"/>
              </a:defRPr>
            </a:lvl4pPr>
            <a:lvl5pPr marL="2057400" indent="-228600">
              <a:spcBef>
                <a:spcPct val="20000"/>
              </a:spcBef>
              <a:buFont typeface="Arial" charset="0"/>
              <a:buChar char="»"/>
              <a:defRPr kumimoji="1"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9pPr>
          </a:lstStyle>
          <a:p>
            <a:pPr>
              <a:spcBef>
                <a:spcPct val="0"/>
              </a:spcBef>
              <a:buFontTx/>
              <a:buNone/>
            </a:pPr>
            <a:r>
              <a:rPr lang="en-US" altLang="ja-JP" sz="1400">
                <a:solidFill>
                  <a:prstClr val="black"/>
                </a:solidFill>
              </a:rPr>
              <a:t>evening</a:t>
            </a:r>
            <a:endParaRPr lang="ja-JP" altLang="en-US" sz="1400">
              <a:solidFill>
                <a:prstClr val="black"/>
              </a:solidFill>
            </a:endParaRPr>
          </a:p>
        </p:txBody>
      </p:sp>
      <p:cxnSp>
        <p:nvCxnSpPr>
          <p:cNvPr id="19" name="直線コネクタ 18"/>
          <p:cNvCxnSpPr/>
          <p:nvPr/>
        </p:nvCxnSpPr>
        <p:spPr>
          <a:xfrm flipV="1">
            <a:off x="7559675" y="4000500"/>
            <a:ext cx="14288" cy="201771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472" name="テキスト ボックス 19"/>
          <p:cNvSpPr txBox="1">
            <a:spLocks noChangeArrowheads="1"/>
          </p:cNvSpPr>
          <p:nvPr/>
        </p:nvSpPr>
        <p:spPr bwMode="auto">
          <a:xfrm>
            <a:off x="7180263" y="6094413"/>
            <a:ext cx="7588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kumimoji="1" sz="3200">
                <a:solidFill>
                  <a:schemeClr val="tx1"/>
                </a:solidFill>
                <a:latin typeface="Calibri" charset="0"/>
                <a:ea typeface="ＭＳ Ｐゴシック" charset="-128"/>
              </a:defRPr>
            </a:lvl1pPr>
            <a:lvl2pPr marL="742950" indent="-285750">
              <a:spcBef>
                <a:spcPct val="20000"/>
              </a:spcBef>
              <a:buFont typeface="Arial" charset="0"/>
              <a:buChar char="–"/>
              <a:defRPr kumimoji="1" sz="2800">
                <a:solidFill>
                  <a:schemeClr val="tx1"/>
                </a:solidFill>
                <a:latin typeface="Calibri" charset="0"/>
                <a:ea typeface="ＭＳ Ｐゴシック" charset="-128"/>
              </a:defRPr>
            </a:lvl2pPr>
            <a:lvl3pPr marL="1143000" indent="-228600">
              <a:spcBef>
                <a:spcPct val="20000"/>
              </a:spcBef>
              <a:buFont typeface="Arial" charset="0"/>
              <a:buChar char="•"/>
              <a:defRPr kumimoji="1" sz="2400">
                <a:solidFill>
                  <a:schemeClr val="tx1"/>
                </a:solidFill>
                <a:latin typeface="Calibri" charset="0"/>
                <a:ea typeface="ＭＳ Ｐゴシック" charset="-128"/>
              </a:defRPr>
            </a:lvl3pPr>
            <a:lvl4pPr marL="1600200" indent="-228600">
              <a:spcBef>
                <a:spcPct val="20000"/>
              </a:spcBef>
              <a:buFont typeface="Arial" charset="0"/>
              <a:buChar char="–"/>
              <a:defRPr kumimoji="1" sz="2000">
                <a:solidFill>
                  <a:schemeClr val="tx1"/>
                </a:solidFill>
                <a:latin typeface="Calibri" charset="0"/>
                <a:ea typeface="ＭＳ Ｐゴシック" charset="-128"/>
              </a:defRPr>
            </a:lvl4pPr>
            <a:lvl5pPr marL="2057400" indent="-228600">
              <a:spcBef>
                <a:spcPct val="20000"/>
              </a:spcBef>
              <a:buFont typeface="Arial" charset="0"/>
              <a:buChar char="»"/>
              <a:defRPr kumimoji="1"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9pPr>
          </a:lstStyle>
          <a:p>
            <a:pPr>
              <a:spcBef>
                <a:spcPct val="0"/>
              </a:spcBef>
              <a:buFontTx/>
              <a:buNone/>
            </a:pPr>
            <a:r>
              <a:rPr lang="en-US" altLang="ja-JP" sz="1400">
                <a:solidFill>
                  <a:prstClr val="black"/>
                </a:solidFill>
              </a:rPr>
              <a:t>evening</a:t>
            </a:r>
            <a:endParaRPr lang="ja-JP" altLang="en-US" sz="1400">
              <a:solidFill>
                <a:prstClr val="black"/>
              </a:solidFill>
            </a:endParaRPr>
          </a:p>
        </p:txBody>
      </p:sp>
      <p:cxnSp>
        <p:nvCxnSpPr>
          <p:cNvPr id="21" name="直線コネクタ 20"/>
          <p:cNvCxnSpPr/>
          <p:nvPr/>
        </p:nvCxnSpPr>
        <p:spPr>
          <a:xfrm flipV="1">
            <a:off x="3579813" y="4006850"/>
            <a:ext cx="14287" cy="20193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474" name="テキスト ボックス 21"/>
          <p:cNvSpPr txBox="1">
            <a:spLocks noChangeArrowheads="1"/>
          </p:cNvSpPr>
          <p:nvPr/>
        </p:nvSpPr>
        <p:spPr bwMode="auto">
          <a:xfrm>
            <a:off x="3200400" y="6102350"/>
            <a:ext cx="7588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kumimoji="1" sz="3200">
                <a:solidFill>
                  <a:schemeClr val="tx1"/>
                </a:solidFill>
                <a:latin typeface="Calibri" charset="0"/>
                <a:ea typeface="ＭＳ Ｐゴシック" charset="-128"/>
              </a:defRPr>
            </a:lvl1pPr>
            <a:lvl2pPr marL="742950" indent="-285750">
              <a:spcBef>
                <a:spcPct val="20000"/>
              </a:spcBef>
              <a:buFont typeface="Arial" charset="0"/>
              <a:buChar char="–"/>
              <a:defRPr kumimoji="1" sz="2800">
                <a:solidFill>
                  <a:schemeClr val="tx1"/>
                </a:solidFill>
                <a:latin typeface="Calibri" charset="0"/>
                <a:ea typeface="ＭＳ Ｐゴシック" charset="-128"/>
              </a:defRPr>
            </a:lvl2pPr>
            <a:lvl3pPr marL="1143000" indent="-228600">
              <a:spcBef>
                <a:spcPct val="20000"/>
              </a:spcBef>
              <a:buFont typeface="Arial" charset="0"/>
              <a:buChar char="•"/>
              <a:defRPr kumimoji="1" sz="2400">
                <a:solidFill>
                  <a:schemeClr val="tx1"/>
                </a:solidFill>
                <a:latin typeface="Calibri" charset="0"/>
                <a:ea typeface="ＭＳ Ｐゴシック" charset="-128"/>
              </a:defRPr>
            </a:lvl3pPr>
            <a:lvl4pPr marL="1600200" indent="-228600">
              <a:spcBef>
                <a:spcPct val="20000"/>
              </a:spcBef>
              <a:buFont typeface="Arial" charset="0"/>
              <a:buChar char="–"/>
              <a:defRPr kumimoji="1" sz="2000">
                <a:solidFill>
                  <a:schemeClr val="tx1"/>
                </a:solidFill>
                <a:latin typeface="Calibri" charset="0"/>
                <a:ea typeface="ＭＳ Ｐゴシック" charset="-128"/>
              </a:defRPr>
            </a:lvl4pPr>
            <a:lvl5pPr marL="2057400" indent="-228600">
              <a:spcBef>
                <a:spcPct val="20000"/>
              </a:spcBef>
              <a:buFont typeface="Arial" charset="0"/>
              <a:buChar char="»"/>
              <a:defRPr kumimoji="1"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9pPr>
          </a:lstStyle>
          <a:p>
            <a:pPr>
              <a:spcBef>
                <a:spcPct val="0"/>
              </a:spcBef>
              <a:buFontTx/>
              <a:buNone/>
            </a:pPr>
            <a:r>
              <a:rPr lang="en-US" altLang="ja-JP" sz="1400">
                <a:solidFill>
                  <a:prstClr val="black"/>
                </a:solidFill>
              </a:rPr>
              <a:t>evening</a:t>
            </a:r>
            <a:endParaRPr lang="ja-JP" altLang="en-US" sz="1400">
              <a:solidFill>
                <a:prstClr val="black"/>
              </a:solidFill>
            </a:endParaRPr>
          </a:p>
        </p:txBody>
      </p:sp>
      <p:cxnSp>
        <p:nvCxnSpPr>
          <p:cNvPr id="23" name="直線コネクタ 22"/>
          <p:cNvCxnSpPr/>
          <p:nvPr/>
        </p:nvCxnSpPr>
        <p:spPr>
          <a:xfrm flipV="1">
            <a:off x="1876425" y="935038"/>
            <a:ext cx="14288" cy="20193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直線コネクタ 23"/>
          <p:cNvCxnSpPr/>
          <p:nvPr/>
        </p:nvCxnSpPr>
        <p:spPr>
          <a:xfrm flipV="1">
            <a:off x="5864225" y="942975"/>
            <a:ext cx="14288" cy="201771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直線コネクタ 24"/>
          <p:cNvCxnSpPr/>
          <p:nvPr/>
        </p:nvCxnSpPr>
        <p:spPr>
          <a:xfrm flipV="1">
            <a:off x="1862138" y="4006850"/>
            <a:ext cx="14287" cy="20193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 name="直線コネクタ 25"/>
          <p:cNvCxnSpPr/>
          <p:nvPr/>
        </p:nvCxnSpPr>
        <p:spPr>
          <a:xfrm flipV="1">
            <a:off x="5849938" y="4013200"/>
            <a:ext cx="14287" cy="20193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479" name="テキスト ボックス 26"/>
          <p:cNvSpPr txBox="1">
            <a:spLocks noChangeArrowheads="1"/>
          </p:cNvSpPr>
          <p:nvPr/>
        </p:nvSpPr>
        <p:spPr bwMode="auto">
          <a:xfrm>
            <a:off x="1477963" y="3057525"/>
            <a:ext cx="8001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kumimoji="1" sz="3200">
                <a:solidFill>
                  <a:schemeClr val="tx1"/>
                </a:solidFill>
                <a:latin typeface="Calibri" charset="0"/>
                <a:ea typeface="ＭＳ Ｐゴシック" charset="-128"/>
              </a:defRPr>
            </a:lvl1pPr>
            <a:lvl2pPr marL="742950" indent="-285750">
              <a:spcBef>
                <a:spcPct val="20000"/>
              </a:spcBef>
              <a:buFont typeface="Arial" charset="0"/>
              <a:buChar char="–"/>
              <a:defRPr kumimoji="1" sz="2800">
                <a:solidFill>
                  <a:schemeClr val="tx1"/>
                </a:solidFill>
                <a:latin typeface="Calibri" charset="0"/>
                <a:ea typeface="ＭＳ Ｐゴシック" charset="-128"/>
              </a:defRPr>
            </a:lvl2pPr>
            <a:lvl3pPr marL="1143000" indent="-228600">
              <a:spcBef>
                <a:spcPct val="20000"/>
              </a:spcBef>
              <a:buFont typeface="Arial" charset="0"/>
              <a:buChar char="•"/>
              <a:defRPr kumimoji="1" sz="2400">
                <a:solidFill>
                  <a:schemeClr val="tx1"/>
                </a:solidFill>
                <a:latin typeface="Calibri" charset="0"/>
                <a:ea typeface="ＭＳ Ｐゴシック" charset="-128"/>
              </a:defRPr>
            </a:lvl3pPr>
            <a:lvl4pPr marL="1600200" indent="-228600">
              <a:spcBef>
                <a:spcPct val="20000"/>
              </a:spcBef>
              <a:buFont typeface="Arial" charset="0"/>
              <a:buChar char="–"/>
              <a:defRPr kumimoji="1" sz="2000">
                <a:solidFill>
                  <a:schemeClr val="tx1"/>
                </a:solidFill>
                <a:latin typeface="Calibri" charset="0"/>
                <a:ea typeface="ＭＳ Ｐゴシック" charset="-128"/>
              </a:defRPr>
            </a:lvl4pPr>
            <a:lvl5pPr marL="2057400" indent="-228600">
              <a:spcBef>
                <a:spcPct val="20000"/>
              </a:spcBef>
              <a:buFont typeface="Arial" charset="0"/>
              <a:buChar char="»"/>
              <a:defRPr kumimoji="1"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9pPr>
          </a:lstStyle>
          <a:p>
            <a:pPr>
              <a:spcBef>
                <a:spcPct val="0"/>
              </a:spcBef>
              <a:buFontTx/>
              <a:buNone/>
            </a:pPr>
            <a:r>
              <a:rPr lang="en-US" altLang="ja-JP" sz="1400">
                <a:solidFill>
                  <a:prstClr val="black"/>
                </a:solidFill>
              </a:rPr>
              <a:t>morning</a:t>
            </a:r>
            <a:endParaRPr lang="ja-JP" altLang="en-US" sz="1400">
              <a:solidFill>
                <a:prstClr val="black"/>
              </a:solidFill>
            </a:endParaRPr>
          </a:p>
        </p:txBody>
      </p:sp>
      <p:sp>
        <p:nvSpPr>
          <p:cNvPr id="19480" name="テキスト ボックス 27"/>
          <p:cNvSpPr txBox="1">
            <a:spLocks noChangeArrowheads="1"/>
          </p:cNvSpPr>
          <p:nvPr/>
        </p:nvSpPr>
        <p:spPr bwMode="auto">
          <a:xfrm>
            <a:off x="5464175" y="3044825"/>
            <a:ext cx="8001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kumimoji="1" sz="3200">
                <a:solidFill>
                  <a:schemeClr val="tx1"/>
                </a:solidFill>
                <a:latin typeface="Calibri" charset="0"/>
                <a:ea typeface="ＭＳ Ｐゴシック" charset="-128"/>
              </a:defRPr>
            </a:lvl1pPr>
            <a:lvl2pPr marL="742950" indent="-285750">
              <a:spcBef>
                <a:spcPct val="20000"/>
              </a:spcBef>
              <a:buFont typeface="Arial" charset="0"/>
              <a:buChar char="–"/>
              <a:defRPr kumimoji="1" sz="2800">
                <a:solidFill>
                  <a:schemeClr val="tx1"/>
                </a:solidFill>
                <a:latin typeface="Calibri" charset="0"/>
                <a:ea typeface="ＭＳ Ｐゴシック" charset="-128"/>
              </a:defRPr>
            </a:lvl2pPr>
            <a:lvl3pPr marL="1143000" indent="-228600">
              <a:spcBef>
                <a:spcPct val="20000"/>
              </a:spcBef>
              <a:buFont typeface="Arial" charset="0"/>
              <a:buChar char="•"/>
              <a:defRPr kumimoji="1" sz="2400">
                <a:solidFill>
                  <a:schemeClr val="tx1"/>
                </a:solidFill>
                <a:latin typeface="Calibri" charset="0"/>
                <a:ea typeface="ＭＳ Ｐゴシック" charset="-128"/>
              </a:defRPr>
            </a:lvl3pPr>
            <a:lvl4pPr marL="1600200" indent="-228600">
              <a:spcBef>
                <a:spcPct val="20000"/>
              </a:spcBef>
              <a:buFont typeface="Arial" charset="0"/>
              <a:buChar char="–"/>
              <a:defRPr kumimoji="1" sz="2000">
                <a:solidFill>
                  <a:schemeClr val="tx1"/>
                </a:solidFill>
                <a:latin typeface="Calibri" charset="0"/>
                <a:ea typeface="ＭＳ Ｐゴシック" charset="-128"/>
              </a:defRPr>
            </a:lvl4pPr>
            <a:lvl5pPr marL="2057400" indent="-228600">
              <a:spcBef>
                <a:spcPct val="20000"/>
              </a:spcBef>
              <a:buFont typeface="Arial" charset="0"/>
              <a:buChar char="»"/>
              <a:defRPr kumimoji="1"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9pPr>
          </a:lstStyle>
          <a:p>
            <a:pPr>
              <a:spcBef>
                <a:spcPct val="0"/>
              </a:spcBef>
              <a:buFontTx/>
              <a:buNone/>
            </a:pPr>
            <a:r>
              <a:rPr lang="en-US" altLang="ja-JP" sz="1400">
                <a:solidFill>
                  <a:prstClr val="black"/>
                </a:solidFill>
              </a:rPr>
              <a:t>morning</a:t>
            </a:r>
            <a:endParaRPr lang="ja-JP" altLang="en-US" sz="1400">
              <a:solidFill>
                <a:prstClr val="black"/>
              </a:solidFill>
            </a:endParaRPr>
          </a:p>
        </p:txBody>
      </p:sp>
      <p:sp>
        <p:nvSpPr>
          <p:cNvPr id="19481" name="テキスト ボックス 28"/>
          <p:cNvSpPr txBox="1">
            <a:spLocks noChangeArrowheads="1"/>
          </p:cNvSpPr>
          <p:nvPr/>
        </p:nvSpPr>
        <p:spPr bwMode="auto">
          <a:xfrm>
            <a:off x="1470025" y="6092825"/>
            <a:ext cx="8001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kumimoji="1" sz="3200">
                <a:solidFill>
                  <a:schemeClr val="tx1"/>
                </a:solidFill>
                <a:latin typeface="Calibri" charset="0"/>
                <a:ea typeface="ＭＳ Ｐゴシック" charset="-128"/>
              </a:defRPr>
            </a:lvl1pPr>
            <a:lvl2pPr marL="742950" indent="-285750">
              <a:spcBef>
                <a:spcPct val="20000"/>
              </a:spcBef>
              <a:buFont typeface="Arial" charset="0"/>
              <a:buChar char="–"/>
              <a:defRPr kumimoji="1" sz="2800">
                <a:solidFill>
                  <a:schemeClr val="tx1"/>
                </a:solidFill>
                <a:latin typeface="Calibri" charset="0"/>
                <a:ea typeface="ＭＳ Ｐゴシック" charset="-128"/>
              </a:defRPr>
            </a:lvl2pPr>
            <a:lvl3pPr marL="1143000" indent="-228600">
              <a:spcBef>
                <a:spcPct val="20000"/>
              </a:spcBef>
              <a:buFont typeface="Arial" charset="0"/>
              <a:buChar char="•"/>
              <a:defRPr kumimoji="1" sz="2400">
                <a:solidFill>
                  <a:schemeClr val="tx1"/>
                </a:solidFill>
                <a:latin typeface="Calibri" charset="0"/>
                <a:ea typeface="ＭＳ Ｐゴシック" charset="-128"/>
              </a:defRPr>
            </a:lvl3pPr>
            <a:lvl4pPr marL="1600200" indent="-228600">
              <a:spcBef>
                <a:spcPct val="20000"/>
              </a:spcBef>
              <a:buFont typeface="Arial" charset="0"/>
              <a:buChar char="–"/>
              <a:defRPr kumimoji="1" sz="2000">
                <a:solidFill>
                  <a:schemeClr val="tx1"/>
                </a:solidFill>
                <a:latin typeface="Calibri" charset="0"/>
                <a:ea typeface="ＭＳ Ｐゴシック" charset="-128"/>
              </a:defRPr>
            </a:lvl4pPr>
            <a:lvl5pPr marL="2057400" indent="-228600">
              <a:spcBef>
                <a:spcPct val="20000"/>
              </a:spcBef>
              <a:buFont typeface="Arial" charset="0"/>
              <a:buChar char="»"/>
              <a:defRPr kumimoji="1"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9pPr>
          </a:lstStyle>
          <a:p>
            <a:pPr>
              <a:spcBef>
                <a:spcPct val="0"/>
              </a:spcBef>
              <a:buFontTx/>
              <a:buNone/>
            </a:pPr>
            <a:r>
              <a:rPr lang="en-US" altLang="ja-JP" sz="1400">
                <a:solidFill>
                  <a:prstClr val="black"/>
                </a:solidFill>
              </a:rPr>
              <a:t>morning</a:t>
            </a:r>
            <a:endParaRPr lang="ja-JP" altLang="en-US" sz="1400">
              <a:solidFill>
                <a:prstClr val="black"/>
              </a:solidFill>
            </a:endParaRPr>
          </a:p>
        </p:txBody>
      </p:sp>
      <p:sp>
        <p:nvSpPr>
          <p:cNvPr id="19482" name="テキスト ボックス 29"/>
          <p:cNvSpPr txBox="1">
            <a:spLocks noChangeArrowheads="1"/>
          </p:cNvSpPr>
          <p:nvPr/>
        </p:nvSpPr>
        <p:spPr bwMode="auto">
          <a:xfrm>
            <a:off x="5449888" y="6102350"/>
            <a:ext cx="8001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kumimoji="1" sz="3200">
                <a:solidFill>
                  <a:schemeClr val="tx1"/>
                </a:solidFill>
                <a:latin typeface="Calibri" charset="0"/>
                <a:ea typeface="ＭＳ Ｐゴシック" charset="-128"/>
              </a:defRPr>
            </a:lvl1pPr>
            <a:lvl2pPr marL="742950" indent="-285750">
              <a:spcBef>
                <a:spcPct val="20000"/>
              </a:spcBef>
              <a:buFont typeface="Arial" charset="0"/>
              <a:buChar char="–"/>
              <a:defRPr kumimoji="1" sz="2800">
                <a:solidFill>
                  <a:schemeClr val="tx1"/>
                </a:solidFill>
                <a:latin typeface="Calibri" charset="0"/>
                <a:ea typeface="ＭＳ Ｐゴシック" charset="-128"/>
              </a:defRPr>
            </a:lvl2pPr>
            <a:lvl3pPr marL="1143000" indent="-228600">
              <a:spcBef>
                <a:spcPct val="20000"/>
              </a:spcBef>
              <a:buFont typeface="Arial" charset="0"/>
              <a:buChar char="•"/>
              <a:defRPr kumimoji="1" sz="2400">
                <a:solidFill>
                  <a:schemeClr val="tx1"/>
                </a:solidFill>
                <a:latin typeface="Calibri" charset="0"/>
                <a:ea typeface="ＭＳ Ｐゴシック" charset="-128"/>
              </a:defRPr>
            </a:lvl3pPr>
            <a:lvl4pPr marL="1600200" indent="-228600">
              <a:spcBef>
                <a:spcPct val="20000"/>
              </a:spcBef>
              <a:buFont typeface="Arial" charset="0"/>
              <a:buChar char="–"/>
              <a:defRPr kumimoji="1" sz="2000">
                <a:solidFill>
                  <a:schemeClr val="tx1"/>
                </a:solidFill>
                <a:latin typeface="Calibri" charset="0"/>
                <a:ea typeface="ＭＳ Ｐゴシック" charset="-128"/>
              </a:defRPr>
            </a:lvl4pPr>
            <a:lvl5pPr marL="2057400" indent="-228600">
              <a:spcBef>
                <a:spcPct val="20000"/>
              </a:spcBef>
              <a:buFont typeface="Arial" charset="0"/>
              <a:buChar char="»"/>
              <a:defRPr kumimoji="1"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9pPr>
          </a:lstStyle>
          <a:p>
            <a:pPr>
              <a:spcBef>
                <a:spcPct val="0"/>
              </a:spcBef>
              <a:buFontTx/>
              <a:buNone/>
            </a:pPr>
            <a:r>
              <a:rPr lang="en-US" altLang="ja-JP" sz="1400">
                <a:solidFill>
                  <a:prstClr val="black"/>
                </a:solidFill>
              </a:rPr>
              <a:t>morning</a:t>
            </a:r>
            <a:endParaRPr lang="ja-JP" altLang="en-US" sz="1400">
              <a:solidFill>
                <a:prstClr val="black"/>
              </a:solidFill>
            </a:endParaRPr>
          </a:p>
        </p:txBody>
      </p:sp>
      <p:cxnSp>
        <p:nvCxnSpPr>
          <p:cNvPr id="19483" name="直線矢印コネクタ 30"/>
          <p:cNvCxnSpPr>
            <a:cxnSpLocks noChangeShapeType="1"/>
          </p:cNvCxnSpPr>
          <p:nvPr/>
        </p:nvCxnSpPr>
        <p:spPr bwMode="auto">
          <a:xfrm>
            <a:off x="8057421" y="601647"/>
            <a:ext cx="733425" cy="4763"/>
          </a:xfrm>
          <a:prstGeom prst="straightConnector1">
            <a:avLst/>
          </a:prstGeom>
          <a:noFill/>
          <a:ln w="19050">
            <a:solidFill>
              <a:schemeClr val="tx1"/>
            </a:solidFill>
            <a:round/>
            <a:headEnd/>
            <a:tailEnd type="arrow" w="med" len="med"/>
          </a:ln>
          <a:effectLst/>
          <a:extLst>
            <a:ext uri="{909E8E84-426E-40DD-AFC4-6F175D3DCCD1}">
              <a14:hiddenFill xmlns:a14="http://schemas.microsoft.com/office/drawing/2010/main">
                <a:noFill/>
              </a14:hiddenFill>
            </a:ext>
          </a:extLst>
        </p:spPr>
      </p:cxnSp>
      <p:sp>
        <p:nvSpPr>
          <p:cNvPr id="19484" name="テキスト ボックス 4"/>
          <p:cNvSpPr txBox="1">
            <a:spLocks noChangeArrowheads="1"/>
          </p:cNvSpPr>
          <p:nvPr/>
        </p:nvSpPr>
        <p:spPr bwMode="auto">
          <a:xfrm>
            <a:off x="7967069" y="629174"/>
            <a:ext cx="9028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kumimoji="1" sz="3200">
                <a:solidFill>
                  <a:schemeClr val="tx1"/>
                </a:solidFill>
                <a:latin typeface="Calibri" charset="0"/>
                <a:ea typeface="ＭＳ Ｐゴシック" charset="-128"/>
              </a:defRPr>
            </a:lvl1pPr>
            <a:lvl2pPr marL="742950" indent="-285750">
              <a:spcBef>
                <a:spcPct val="20000"/>
              </a:spcBef>
              <a:buFont typeface="Arial" charset="0"/>
              <a:buChar char="–"/>
              <a:defRPr kumimoji="1" sz="2800">
                <a:solidFill>
                  <a:schemeClr val="tx1"/>
                </a:solidFill>
                <a:latin typeface="Calibri" charset="0"/>
                <a:ea typeface="ＭＳ Ｐゴシック" charset="-128"/>
              </a:defRPr>
            </a:lvl2pPr>
            <a:lvl3pPr marL="1143000" indent="-228600">
              <a:spcBef>
                <a:spcPct val="20000"/>
              </a:spcBef>
              <a:buFont typeface="Arial" charset="0"/>
              <a:buChar char="•"/>
              <a:defRPr kumimoji="1" sz="2400">
                <a:solidFill>
                  <a:schemeClr val="tx1"/>
                </a:solidFill>
                <a:latin typeface="Calibri" charset="0"/>
                <a:ea typeface="ＭＳ Ｐゴシック" charset="-128"/>
              </a:defRPr>
            </a:lvl3pPr>
            <a:lvl4pPr marL="1600200" indent="-228600">
              <a:spcBef>
                <a:spcPct val="20000"/>
              </a:spcBef>
              <a:buFont typeface="Arial" charset="0"/>
              <a:buChar char="–"/>
              <a:defRPr kumimoji="1" sz="2000">
                <a:solidFill>
                  <a:schemeClr val="tx1"/>
                </a:solidFill>
                <a:latin typeface="Calibri" charset="0"/>
                <a:ea typeface="ＭＳ Ｐゴシック" charset="-128"/>
              </a:defRPr>
            </a:lvl4pPr>
            <a:lvl5pPr marL="2057400" indent="-228600">
              <a:spcBef>
                <a:spcPct val="20000"/>
              </a:spcBef>
              <a:buFont typeface="Arial" charset="0"/>
              <a:buChar char="»"/>
              <a:defRPr kumimoji="1"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9pPr>
          </a:lstStyle>
          <a:p>
            <a:pPr>
              <a:spcBef>
                <a:spcPct val="0"/>
              </a:spcBef>
              <a:buFontTx/>
              <a:buNone/>
            </a:pPr>
            <a:r>
              <a:rPr lang="ja-JP" altLang="en-US" sz="1400" dirty="0" smtClean="0">
                <a:solidFill>
                  <a:prstClr val="black"/>
                </a:solidFill>
                <a:latin typeface="Arial"/>
                <a:ea typeface="Meiryo"/>
              </a:rPr>
              <a:t>自転方向</a:t>
            </a:r>
            <a:endParaRPr lang="ja-JP" altLang="en-US" sz="1400" dirty="0">
              <a:solidFill>
                <a:prstClr val="black"/>
              </a:solidFill>
              <a:latin typeface="Arial"/>
              <a:ea typeface="Meiryo"/>
            </a:endParaRPr>
          </a:p>
        </p:txBody>
      </p:sp>
      <p:sp>
        <p:nvSpPr>
          <p:cNvPr id="31" name="テキスト ボックス 30"/>
          <p:cNvSpPr txBox="1"/>
          <p:nvPr/>
        </p:nvSpPr>
        <p:spPr>
          <a:xfrm>
            <a:off x="5080252" y="153455"/>
            <a:ext cx="2265748" cy="338554"/>
          </a:xfrm>
          <a:prstGeom prst="rect">
            <a:avLst/>
          </a:prstGeom>
          <a:noFill/>
          <a:ln>
            <a:solidFill>
              <a:schemeClr val="tx1"/>
            </a:solidFill>
          </a:ln>
        </p:spPr>
        <p:txBody>
          <a:bodyPr wrap="none" rtlCol="0">
            <a:spAutoFit/>
          </a:bodyPr>
          <a:lstStyle/>
          <a:p>
            <a:r>
              <a:rPr lang="en-US" altLang="ja-JP" sz="1600" b="1" dirty="0" smtClean="0">
                <a:solidFill>
                  <a:prstClr val="black"/>
                </a:solidFill>
                <a:latin typeface="Times New Roman" panose="02020603050405020304" pitchFamily="18" charset="0"/>
                <a:cs typeface="Times New Roman" panose="02020603050405020304" pitchFamily="18" charset="0"/>
              </a:rPr>
              <a:t>Takagi et al. (JGR201</a:t>
            </a:r>
            <a:r>
              <a:rPr lang="en-US" altLang="ja-JP" sz="1600" b="1" dirty="0">
                <a:solidFill>
                  <a:prstClr val="black"/>
                </a:solidFill>
                <a:latin typeface="Times New Roman" panose="02020603050405020304" pitchFamily="18" charset="0"/>
                <a:cs typeface="Times New Roman" panose="02020603050405020304" pitchFamily="18" charset="0"/>
              </a:rPr>
              <a:t>8</a:t>
            </a:r>
            <a:r>
              <a:rPr lang="en-US" altLang="ja-JP" sz="1600" b="1" dirty="0" smtClean="0">
                <a:solidFill>
                  <a:prstClr val="black"/>
                </a:solidFill>
                <a:latin typeface="Times New Roman" panose="02020603050405020304" pitchFamily="18" charset="0"/>
                <a:cs typeface="Times New Roman" panose="02020603050405020304" pitchFamily="18" charset="0"/>
              </a:rPr>
              <a:t>)</a:t>
            </a:r>
            <a:endParaRPr lang="ja-JP" altLang="en-US" sz="1600" b="1" dirty="0">
              <a:solidFill>
                <a:prstClr val="black"/>
              </a:solidFill>
              <a:latin typeface="Times New Roman" panose="02020603050405020304" pitchFamily="18" charset="0"/>
              <a:cs typeface="Times New Roman" panose="02020603050405020304" pitchFamily="18" charset="0"/>
            </a:endParaRPr>
          </a:p>
        </p:txBody>
      </p:sp>
      <p:sp>
        <p:nvSpPr>
          <p:cNvPr id="33" name="テキスト ボックス 32"/>
          <p:cNvSpPr txBox="1"/>
          <p:nvPr/>
        </p:nvSpPr>
        <p:spPr>
          <a:xfrm>
            <a:off x="7003286" y="3656265"/>
            <a:ext cx="2108269" cy="338554"/>
          </a:xfrm>
          <a:prstGeom prst="rect">
            <a:avLst/>
          </a:prstGeom>
          <a:noFill/>
        </p:spPr>
        <p:txBody>
          <a:bodyPr wrap="none" rtlCol="0">
            <a:spAutoFit/>
          </a:bodyPr>
          <a:lstStyle/>
          <a:p>
            <a:r>
              <a:rPr lang="ja-JP" altLang="en-US" sz="1600" u="sng" dirty="0" smtClean="0">
                <a:solidFill>
                  <a:prstClr val="black"/>
                </a:solidFill>
                <a:latin typeface="ＭＳ Ｐゴシック" panose="020B0600070205080204" pitchFamily="50" charset="-128"/>
                <a:ea typeface="ＭＳ Ｐゴシック" panose="020B0600070205080204" pitchFamily="50" charset="-128"/>
              </a:rPr>
              <a:t>等値線はトータルの場</a:t>
            </a:r>
            <a:endParaRPr lang="ja-JP" altLang="en-US" sz="1600" u="sng" dirty="0">
              <a:solidFill>
                <a:prstClr val="black"/>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49808079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35496" y="4703859"/>
            <a:ext cx="5221213" cy="1384995"/>
          </a:xfrm>
          <a:prstGeom prst="rect">
            <a:avLst/>
          </a:prstGeom>
        </p:spPr>
        <p:txBody>
          <a:bodyPr wrap="square">
            <a:spAutoFit/>
          </a:bodyPr>
          <a:lstStyle/>
          <a:p>
            <a:pPr algn="ctr"/>
            <a:r>
              <a:rPr lang="en-US" altLang="ja-JP" sz="1400" b="1" kern="0" dirty="0" err="1">
                <a:solidFill>
                  <a:srgbClr val="FFFFFF"/>
                </a:solidFill>
                <a:effectLst>
                  <a:outerShdw blurRad="38100" dist="38100" dir="2700000" algn="tl">
                    <a:srgbClr val="000000"/>
                  </a:outerShdw>
                </a:effectLst>
                <a:latin typeface="Times New Roman" pitchFamily="18" charset="0"/>
                <a:cs typeface="Times New Roman" pitchFamily="18" charset="0"/>
              </a:rPr>
              <a:t>μm</a:t>
            </a:r>
            <a:r>
              <a:rPr lang="ja-JP" altLang="en-US" sz="1400" b="1" kern="0" dirty="0">
                <a:solidFill>
                  <a:srgbClr val="FFFFFF"/>
                </a:solidFill>
                <a:effectLst>
                  <a:outerShdw blurRad="38100" dist="38100" dir="2700000" algn="tl">
                    <a:srgbClr val="000000"/>
                  </a:outerShdw>
                </a:effectLst>
                <a:latin typeface="Times New Roman" pitchFamily="18" charset="0"/>
                <a:cs typeface="Times New Roman" pitchFamily="18" charset="0"/>
              </a:rPr>
              <a:t>カメラ</a:t>
            </a:r>
            <a:r>
              <a:rPr lang="en-US" altLang="ja-JP" sz="1400" b="1" kern="0" dirty="0">
                <a:solidFill>
                  <a:srgbClr val="FFFFFF"/>
                </a:solidFill>
                <a:effectLst>
                  <a:outerShdw blurRad="38100" dist="38100" dir="2700000" algn="tl">
                    <a:srgbClr val="000000"/>
                  </a:outerShdw>
                </a:effectLst>
                <a:latin typeface="Times New Roman" pitchFamily="18" charset="0"/>
                <a:cs typeface="Times New Roman" pitchFamily="18" charset="0"/>
              </a:rPr>
              <a:t>IR2</a:t>
            </a:r>
            <a:r>
              <a:rPr lang="ja-JP" altLang="en-US" sz="1400" b="1" kern="0" dirty="0">
                <a:solidFill>
                  <a:srgbClr val="FFFFFF"/>
                </a:solidFill>
                <a:effectLst>
                  <a:outerShdw blurRad="38100" dist="38100" dir="2700000" algn="tl">
                    <a:srgbClr val="000000"/>
                  </a:outerShdw>
                </a:effectLst>
                <a:latin typeface="Times New Roman" pitchFamily="18" charset="0"/>
                <a:cs typeface="Times New Roman" pitchFamily="18" charset="0"/>
              </a:rPr>
              <a:t>による金星疑似カラー</a:t>
            </a:r>
            <a:r>
              <a:rPr lang="ja-JP" altLang="en-US" sz="1400" b="1" kern="0" dirty="0" smtClean="0">
                <a:solidFill>
                  <a:srgbClr val="FFFFFF"/>
                </a:solidFill>
                <a:effectLst>
                  <a:outerShdw blurRad="38100" dist="38100" dir="2700000" algn="tl">
                    <a:srgbClr val="000000"/>
                  </a:outerShdw>
                </a:effectLst>
                <a:latin typeface="Times New Roman" pitchFamily="18" charset="0"/>
                <a:cs typeface="Times New Roman" pitchFamily="18" charset="0"/>
              </a:rPr>
              <a:t>画像＠</a:t>
            </a:r>
            <a:r>
              <a:rPr lang="en-US" altLang="ja-JP" sz="1400" b="1" kern="0" dirty="0" smtClean="0">
                <a:solidFill>
                  <a:srgbClr val="FFFFFF"/>
                </a:solidFill>
                <a:effectLst>
                  <a:outerShdw blurRad="38100" dist="38100" dir="2700000" algn="tl">
                    <a:srgbClr val="000000"/>
                  </a:outerShdw>
                </a:effectLst>
                <a:latin typeface="Times New Roman" pitchFamily="18" charset="0"/>
                <a:cs typeface="Times New Roman" pitchFamily="18" charset="0"/>
              </a:rPr>
              <a:t>ISAS/JAXA</a:t>
            </a:r>
            <a:endParaRPr lang="en-US" altLang="ja-JP" sz="1400" b="1" kern="0" dirty="0">
              <a:solidFill>
                <a:srgbClr val="FFFFFF"/>
              </a:solidFill>
              <a:effectLst>
                <a:outerShdw blurRad="38100" dist="38100" dir="2700000" algn="tl">
                  <a:srgbClr val="000000"/>
                </a:outerShdw>
              </a:effectLst>
              <a:latin typeface="Times New Roman" pitchFamily="18" charset="0"/>
              <a:cs typeface="Times New Roman" pitchFamily="18" charset="0"/>
            </a:endParaRPr>
          </a:p>
          <a:p>
            <a:pPr algn="ctr"/>
            <a:r>
              <a:rPr lang="ja-JP" altLang="en-US" sz="1400" b="1" kern="0" dirty="0">
                <a:solidFill>
                  <a:srgbClr val="FFFFFF"/>
                </a:solidFill>
                <a:effectLst>
                  <a:outerShdw blurRad="38100" dist="38100" dir="2700000" algn="tl">
                    <a:srgbClr val="000000"/>
                  </a:outerShdw>
                </a:effectLst>
                <a:latin typeface="Times New Roman" pitchFamily="18" charset="0"/>
                <a:cs typeface="Times New Roman" pitchFamily="18" charset="0"/>
              </a:rPr>
              <a:t>撮影機器： </a:t>
            </a:r>
            <a:r>
              <a:rPr lang="en-US" altLang="ja-JP" sz="1400" b="1" kern="0" dirty="0">
                <a:solidFill>
                  <a:srgbClr val="FFFFFF"/>
                </a:solidFill>
                <a:effectLst>
                  <a:outerShdw blurRad="38100" dist="38100" dir="2700000" algn="tl">
                    <a:srgbClr val="000000"/>
                  </a:outerShdw>
                </a:effectLst>
                <a:latin typeface="Times New Roman" pitchFamily="18" charset="0"/>
                <a:cs typeface="Times New Roman" pitchFamily="18" charset="0"/>
              </a:rPr>
              <a:t>2μm</a:t>
            </a:r>
            <a:r>
              <a:rPr lang="ja-JP" altLang="en-US" sz="1400" b="1" kern="0" dirty="0">
                <a:solidFill>
                  <a:srgbClr val="FFFFFF"/>
                </a:solidFill>
                <a:effectLst>
                  <a:outerShdw blurRad="38100" dist="38100" dir="2700000" algn="tl">
                    <a:srgbClr val="000000"/>
                  </a:outerShdw>
                </a:effectLst>
                <a:latin typeface="Times New Roman" pitchFamily="18" charset="0"/>
                <a:cs typeface="Times New Roman" pitchFamily="18" charset="0"/>
              </a:rPr>
              <a:t>カメラ</a:t>
            </a:r>
            <a:r>
              <a:rPr lang="en-US" altLang="ja-JP" sz="1400" b="1" kern="0" dirty="0" smtClean="0">
                <a:solidFill>
                  <a:srgbClr val="FFFFFF"/>
                </a:solidFill>
                <a:effectLst>
                  <a:outerShdw blurRad="38100" dist="38100" dir="2700000" algn="tl">
                    <a:srgbClr val="000000"/>
                  </a:outerShdw>
                </a:effectLst>
                <a:latin typeface="Times New Roman" pitchFamily="18" charset="0"/>
                <a:cs typeface="Times New Roman" pitchFamily="18" charset="0"/>
              </a:rPr>
              <a:t>IR2</a:t>
            </a:r>
            <a:r>
              <a:rPr lang="ja-JP" altLang="en-US" sz="1400" b="1" kern="0" dirty="0" smtClean="0">
                <a:solidFill>
                  <a:srgbClr val="FFFFFF"/>
                </a:solidFill>
                <a:effectLst>
                  <a:outerShdw blurRad="38100" dist="38100" dir="2700000" algn="tl">
                    <a:srgbClr val="000000"/>
                  </a:outerShdw>
                </a:effectLst>
                <a:latin typeface="Times New Roman" pitchFamily="18" charset="0"/>
                <a:cs typeface="Times New Roman" pitchFamily="18" charset="0"/>
              </a:rPr>
              <a:t>　撮影</a:t>
            </a:r>
            <a:r>
              <a:rPr lang="ja-JP" altLang="en-US" sz="1400" b="1" kern="0" dirty="0">
                <a:solidFill>
                  <a:srgbClr val="FFFFFF"/>
                </a:solidFill>
                <a:effectLst>
                  <a:outerShdw blurRad="38100" dist="38100" dir="2700000" algn="tl">
                    <a:srgbClr val="000000"/>
                  </a:outerShdw>
                </a:effectLst>
                <a:latin typeface="Times New Roman" pitchFamily="18" charset="0"/>
                <a:cs typeface="Times New Roman" pitchFamily="18" charset="0"/>
              </a:rPr>
              <a:t>日時： </a:t>
            </a:r>
            <a:r>
              <a:rPr lang="en-US" altLang="ja-JP" sz="1400" b="1" kern="0" dirty="0">
                <a:solidFill>
                  <a:srgbClr val="FFFFFF"/>
                </a:solidFill>
                <a:effectLst>
                  <a:outerShdw blurRad="38100" dist="38100" dir="2700000" algn="tl">
                    <a:srgbClr val="000000"/>
                  </a:outerShdw>
                </a:effectLst>
                <a:latin typeface="Times New Roman" pitchFamily="18" charset="0"/>
                <a:cs typeface="Times New Roman" pitchFamily="18" charset="0"/>
              </a:rPr>
              <a:t>2016</a:t>
            </a:r>
            <a:r>
              <a:rPr lang="ja-JP" altLang="en-US" sz="1400" b="1" kern="0" dirty="0">
                <a:solidFill>
                  <a:srgbClr val="FFFFFF"/>
                </a:solidFill>
                <a:effectLst>
                  <a:outerShdw blurRad="38100" dist="38100" dir="2700000" algn="tl">
                    <a:srgbClr val="000000"/>
                  </a:outerShdw>
                </a:effectLst>
                <a:latin typeface="Times New Roman" pitchFamily="18" charset="0"/>
                <a:cs typeface="Times New Roman" pitchFamily="18" charset="0"/>
              </a:rPr>
              <a:t>年</a:t>
            </a:r>
            <a:r>
              <a:rPr lang="en-US" altLang="ja-JP" sz="1400" b="1" kern="0" dirty="0">
                <a:solidFill>
                  <a:srgbClr val="FFFFFF"/>
                </a:solidFill>
                <a:effectLst>
                  <a:outerShdw blurRad="38100" dist="38100" dir="2700000" algn="tl">
                    <a:srgbClr val="000000"/>
                  </a:outerShdw>
                </a:effectLst>
                <a:latin typeface="Times New Roman" pitchFamily="18" charset="0"/>
                <a:cs typeface="Times New Roman" pitchFamily="18" charset="0"/>
              </a:rPr>
              <a:t>3</a:t>
            </a:r>
            <a:r>
              <a:rPr lang="ja-JP" altLang="en-US" sz="1400" b="1" kern="0" dirty="0">
                <a:solidFill>
                  <a:srgbClr val="FFFFFF"/>
                </a:solidFill>
                <a:effectLst>
                  <a:outerShdw blurRad="38100" dist="38100" dir="2700000" algn="tl">
                    <a:srgbClr val="000000"/>
                  </a:outerShdw>
                </a:effectLst>
                <a:latin typeface="Times New Roman" pitchFamily="18" charset="0"/>
                <a:cs typeface="Times New Roman" pitchFamily="18" charset="0"/>
              </a:rPr>
              <a:t>月</a:t>
            </a:r>
            <a:r>
              <a:rPr lang="en-US" altLang="ja-JP" sz="1400" b="1" kern="0" dirty="0">
                <a:solidFill>
                  <a:srgbClr val="FFFFFF"/>
                </a:solidFill>
                <a:effectLst>
                  <a:outerShdw blurRad="38100" dist="38100" dir="2700000" algn="tl">
                    <a:srgbClr val="000000"/>
                  </a:outerShdw>
                </a:effectLst>
                <a:latin typeface="Times New Roman" pitchFamily="18" charset="0"/>
                <a:cs typeface="Times New Roman" pitchFamily="18" charset="0"/>
              </a:rPr>
              <a:t>25</a:t>
            </a:r>
            <a:r>
              <a:rPr lang="ja-JP" altLang="en-US" sz="1400" b="1" kern="0" dirty="0" smtClean="0">
                <a:solidFill>
                  <a:srgbClr val="FFFFFF"/>
                </a:solidFill>
                <a:effectLst>
                  <a:outerShdw blurRad="38100" dist="38100" dir="2700000" algn="tl">
                    <a:srgbClr val="000000"/>
                  </a:outerShdw>
                </a:effectLst>
                <a:latin typeface="Times New Roman" pitchFamily="18" charset="0"/>
                <a:cs typeface="Times New Roman" pitchFamily="18" charset="0"/>
              </a:rPr>
              <a:t>日</a:t>
            </a:r>
            <a:endParaRPr lang="ja-JP" altLang="en-US" sz="1400" b="1" kern="0" dirty="0">
              <a:solidFill>
                <a:srgbClr val="FFFFFF"/>
              </a:solidFill>
              <a:effectLst>
                <a:outerShdw blurRad="38100" dist="38100" dir="2700000" algn="tl">
                  <a:srgbClr val="000000"/>
                </a:outerShdw>
              </a:effectLst>
              <a:latin typeface="Times New Roman" pitchFamily="18" charset="0"/>
              <a:cs typeface="Times New Roman" pitchFamily="18" charset="0"/>
            </a:endParaRPr>
          </a:p>
          <a:p>
            <a:pPr algn="ctr"/>
            <a:r>
              <a:rPr lang="en-US" altLang="ja-JP" sz="1400" b="1" kern="0" dirty="0">
                <a:solidFill>
                  <a:srgbClr val="FFFFFF"/>
                </a:solidFill>
                <a:effectLst>
                  <a:outerShdw blurRad="38100" dist="38100" dir="2700000" algn="tl">
                    <a:srgbClr val="000000"/>
                  </a:outerShdw>
                </a:effectLst>
                <a:latin typeface="Times New Roman" pitchFamily="18" charset="0"/>
                <a:cs typeface="Times New Roman" pitchFamily="18" charset="0"/>
              </a:rPr>
              <a:t>IR2</a:t>
            </a:r>
            <a:r>
              <a:rPr lang="ja-JP" altLang="en-US" sz="1400" b="1" kern="0" dirty="0">
                <a:solidFill>
                  <a:srgbClr val="FFFFFF"/>
                </a:solidFill>
                <a:effectLst>
                  <a:outerShdw blurRad="38100" dist="38100" dir="2700000" algn="tl">
                    <a:srgbClr val="000000"/>
                  </a:outerShdw>
                </a:effectLst>
                <a:latin typeface="Times New Roman" pitchFamily="18" charset="0"/>
                <a:cs typeface="Times New Roman" pitchFamily="18" charset="0"/>
              </a:rPr>
              <a:t>の</a:t>
            </a:r>
            <a:r>
              <a:rPr lang="en-US" altLang="ja-JP" sz="1400" b="1" kern="0" dirty="0">
                <a:solidFill>
                  <a:srgbClr val="FFFFFF"/>
                </a:solidFill>
                <a:effectLst>
                  <a:outerShdw blurRad="38100" dist="38100" dir="2700000" algn="tl">
                    <a:srgbClr val="000000"/>
                  </a:outerShdw>
                </a:effectLst>
                <a:latin typeface="Times New Roman" pitchFamily="18" charset="0"/>
                <a:cs typeface="Times New Roman" pitchFamily="18" charset="0"/>
              </a:rPr>
              <a:t>1.735μm</a:t>
            </a:r>
            <a:r>
              <a:rPr lang="ja-JP" altLang="en-US" sz="1400" b="1" kern="0" dirty="0">
                <a:solidFill>
                  <a:srgbClr val="FFFFFF"/>
                </a:solidFill>
                <a:effectLst>
                  <a:outerShdw blurRad="38100" dist="38100" dir="2700000" algn="tl">
                    <a:srgbClr val="000000"/>
                  </a:outerShdw>
                </a:effectLst>
                <a:latin typeface="Times New Roman" pitchFamily="18" charset="0"/>
                <a:cs typeface="Times New Roman" pitchFamily="18" charset="0"/>
              </a:rPr>
              <a:t>画像と</a:t>
            </a:r>
            <a:r>
              <a:rPr lang="en-US" altLang="ja-JP" sz="1400" b="1" kern="0" dirty="0">
                <a:solidFill>
                  <a:srgbClr val="FFFFFF"/>
                </a:solidFill>
                <a:effectLst>
                  <a:outerShdw blurRad="38100" dist="38100" dir="2700000" algn="tl">
                    <a:srgbClr val="000000"/>
                  </a:outerShdw>
                </a:effectLst>
                <a:latin typeface="Times New Roman" pitchFamily="18" charset="0"/>
                <a:cs typeface="Times New Roman" pitchFamily="18" charset="0"/>
              </a:rPr>
              <a:t>2.26μm</a:t>
            </a:r>
            <a:r>
              <a:rPr lang="ja-JP" altLang="en-US" sz="1400" b="1" kern="0" dirty="0">
                <a:solidFill>
                  <a:srgbClr val="FFFFFF"/>
                </a:solidFill>
                <a:effectLst>
                  <a:outerShdw blurRad="38100" dist="38100" dir="2700000" algn="tl">
                    <a:srgbClr val="000000"/>
                  </a:outerShdw>
                </a:effectLst>
                <a:latin typeface="Times New Roman" pitchFamily="18" charset="0"/>
                <a:cs typeface="Times New Roman" pitchFamily="18" charset="0"/>
              </a:rPr>
              <a:t>画像から擬似カラー化した金星夜面。</a:t>
            </a:r>
          </a:p>
          <a:p>
            <a:pPr algn="ctr"/>
            <a:r>
              <a:rPr lang="en-US" altLang="ja-JP" sz="1400" b="1" kern="0" dirty="0">
                <a:solidFill>
                  <a:srgbClr val="FFFFFF"/>
                </a:solidFill>
                <a:effectLst>
                  <a:outerShdw blurRad="38100" dist="38100" dir="2700000" algn="tl">
                    <a:srgbClr val="000000"/>
                  </a:outerShdw>
                </a:effectLst>
                <a:latin typeface="Times New Roman" pitchFamily="18" charset="0"/>
                <a:cs typeface="Times New Roman" pitchFamily="18" charset="0"/>
              </a:rPr>
              <a:t>1.735μm→</a:t>
            </a:r>
            <a:r>
              <a:rPr lang="ja-JP" altLang="en-US" sz="1400" b="1" kern="0" dirty="0">
                <a:solidFill>
                  <a:srgbClr val="FFFFFF"/>
                </a:solidFill>
                <a:effectLst>
                  <a:outerShdw blurRad="38100" dist="38100" dir="2700000" algn="tl">
                    <a:srgbClr val="000000"/>
                  </a:outerShdw>
                </a:effectLst>
                <a:latin typeface="Times New Roman" pitchFamily="18" charset="0"/>
                <a:cs typeface="Times New Roman" pitchFamily="18" charset="0"/>
              </a:rPr>
              <a:t>赤、</a:t>
            </a:r>
            <a:r>
              <a:rPr lang="en-US" altLang="ja-JP" sz="1400" b="1" kern="0" dirty="0">
                <a:solidFill>
                  <a:srgbClr val="FFFFFF"/>
                </a:solidFill>
                <a:effectLst>
                  <a:outerShdw blurRad="38100" dist="38100" dir="2700000" algn="tl">
                    <a:srgbClr val="000000"/>
                  </a:outerShdw>
                </a:effectLst>
                <a:latin typeface="Times New Roman" pitchFamily="18" charset="0"/>
                <a:cs typeface="Times New Roman" pitchFamily="18" charset="0"/>
              </a:rPr>
              <a:t>2.26μm→</a:t>
            </a:r>
            <a:r>
              <a:rPr lang="ja-JP" altLang="en-US" sz="1400" b="1" kern="0" dirty="0">
                <a:solidFill>
                  <a:srgbClr val="FFFFFF"/>
                </a:solidFill>
                <a:effectLst>
                  <a:outerShdw blurRad="38100" dist="38100" dir="2700000" algn="tl">
                    <a:srgbClr val="000000"/>
                  </a:outerShdw>
                </a:effectLst>
                <a:latin typeface="Times New Roman" pitchFamily="18" charset="0"/>
                <a:cs typeface="Times New Roman" pitchFamily="18" charset="0"/>
              </a:rPr>
              <a:t>青、両者の平均→緑 に着色し</a:t>
            </a:r>
            <a:r>
              <a:rPr lang="ja-JP" altLang="en-US" sz="1400" b="1" kern="0" dirty="0" smtClean="0">
                <a:solidFill>
                  <a:srgbClr val="FFFFFF"/>
                </a:solidFill>
                <a:effectLst>
                  <a:outerShdw blurRad="38100" dist="38100" dir="2700000" algn="tl">
                    <a:srgbClr val="000000"/>
                  </a:outerShdw>
                </a:effectLst>
                <a:latin typeface="Times New Roman" pitchFamily="18" charset="0"/>
                <a:cs typeface="Times New Roman" pitchFamily="18" charset="0"/>
              </a:rPr>
              <a:t>合成。</a:t>
            </a:r>
            <a:endParaRPr lang="en-US" altLang="ja-JP" sz="1400" b="1" kern="0" dirty="0" smtClean="0">
              <a:solidFill>
                <a:srgbClr val="FFFFFF"/>
              </a:solidFill>
              <a:effectLst>
                <a:outerShdw blurRad="38100" dist="38100" dir="2700000" algn="tl">
                  <a:srgbClr val="000000"/>
                </a:outerShdw>
              </a:effectLst>
              <a:latin typeface="Times New Roman" pitchFamily="18" charset="0"/>
              <a:cs typeface="Times New Roman" pitchFamily="18" charset="0"/>
            </a:endParaRPr>
          </a:p>
          <a:p>
            <a:pPr algn="ctr"/>
            <a:r>
              <a:rPr lang="ja-JP" altLang="en-US" sz="1400" b="1" kern="0" dirty="0" smtClean="0">
                <a:solidFill>
                  <a:srgbClr val="FFFFFF"/>
                </a:solidFill>
                <a:effectLst>
                  <a:outerShdw blurRad="38100" dist="38100" dir="2700000" algn="tl">
                    <a:srgbClr val="000000"/>
                  </a:outerShdw>
                </a:effectLst>
                <a:latin typeface="Times New Roman" pitchFamily="18" charset="0"/>
                <a:cs typeface="Times New Roman" pitchFamily="18" charset="0"/>
              </a:rPr>
              <a:t>昼側の</a:t>
            </a:r>
            <a:r>
              <a:rPr lang="ja-JP" altLang="en-US" sz="1400" b="1" kern="0" dirty="0">
                <a:solidFill>
                  <a:srgbClr val="FFFFFF"/>
                </a:solidFill>
                <a:effectLst>
                  <a:outerShdw blurRad="38100" dist="38100" dir="2700000" algn="tl">
                    <a:srgbClr val="000000"/>
                  </a:outerShdw>
                </a:effectLst>
                <a:latin typeface="Times New Roman" pitchFamily="18" charset="0"/>
                <a:cs typeface="Times New Roman" pitchFamily="18" charset="0"/>
              </a:rPr>
              <a:t>影響</a:t>
            </a:r>
            <a:r>
              <a:rPr lang="ja-JP" altLang="en-US" sz="1400" b="1" kern="0" dirty="0" smtClean="0">
                <a:solidFill>
                  <a:srgbClr val="FFFFFF"/>
                </a:solidFill>
                <a:effectLst>
                  <a:outerShdw blurRad="38100" dist="38100" dir="2700000" algn="tl">
                    <a:srgbClr val="000000"/>
                  </a:outerShdw>
                </a:effectLst>
                <a:latin typeface="Times New Roman" pitchFamily="18" charset="0"/>
                <a:cs typeface="Times New Roman" pitchFamily="18" charset="0"/>
              </a:rPr>
              <a:t>で昼夜</a:t>
            </a:r>
            <a:r>
              <a:rPr lang="ja-JP" altLang="en-US" sz="1400" b="1" kern="0" dirty="0">
                <a:solidFill>
                  <a:srgbClr val="FFFFFF"/>
                </a:solidFill>
                <a:effectLst>
                  <a:outerShdw blurRad="38100" dist="38100" dir="2700000" algn="tl">
                    <a:srgbClr val="000000"/>
                  </a:outerShdw>
                </a:effectLst>
                <a:latin typeface="Times New Roman" pitchFamily="18" charset="0"/>
                <a:cs typeface="Times New Roman" pitchFamily="18" charset="0"/>
              </a:rPr>
              <a:t>境界</a:t>
            </a:r>
            <a:r>
              <a:rPr lang="ja-JP" altLang="en-US" sz="1400" b="1" kern="0" dirty="0" smtClean="0">
                <a:solidFill>
                  <a:srgbClr val="FFFFFF"/>
                </a:solidFill>
                <a:effectLst>
                  <a:outerShdw blurRad="38100" dist="38100" dir="2700000" algn="tl">
                    <a:srgbClr val="000000"/>
                  </a:outerShdw>
                </a:effectLst>
                <a:latin typeface="Times New Roman" pitchFamily="18" charset="0"/>
                <a:cs typeface="Times New Roman" pitchFamily="18" charset="0"/>
              </a:rPr>
              <a:t>付近はオレンジ</a:t>
            </a:r>
            <a:r>
              <a:rPr lang="ja-JP" altLang="en-US" sz="1400" b="1" kern="0" dirty="0">
                <a:solidFill>
                  <a:srgbClr val="FFFFFF"/>
                </a:solidFill>
                <a:effectLst>
                  <a:outerShdw blurRad="38100" dist="38100" dir="2700000" algn="tl">
                    <a:srgbClr val="000000"/>
                  </a:outerShdw>
                </a:effectLst>
                <a:latin typeface="Times New Roman" pitchFamily="18" charset="0"/>
                <a:cs typeface="Times New Roman" pitchFamily="18" charset="0"/>
              </a:rPr>
              <a:t>色っぽく</a:t>
            </a:r>
            <a:r>
              <a:rPr lang="ja-JP" altLang="en-US" sz="1400" b="1" kern="0" dirty="0" smtClean="0">
                <a:solidFill>
                  <a:srgbClr val="FFFFFF"/>
                </a:solidFill>
                <a:effectLst>
                  <a:outerShdw blurRad="38100" dist="38100" dir="2700000" algn="tl">
                    <a:srgbClr val="000000"/>
                  </a:outerShdw>
                </a:effectLst>
                <a:latin typeface="Times New Roman" pitchFamily="18" charset="0"/>
                <a:cs typeface="Times New Roman" pitchFamily="18" charset="0"/>
              </a:rPr>
              <a:t>なる。夜側</a:t>
            </a:r>
            <a:r>
              <a:rPr lang="ja-JP" altLang="en-US" sz="1400" b="1" kern="0" dirty="0">
                <a:solidFill>
                  <a:srgbClr val="FFFFFF"/>
                </a:solidFill>
                <a:effectLst>
                  <a:outerShdw blurRad="38100" dist="38100" dir="2700000" algn="tl">
                    <a:srgbClr val="000000"/>
                  </a:outerShdw>
                </a:effectLst>
                <a:latin typeface="Times New Roman" pitchFamily="18" charset="0"/>
                <a:cs typeface="Times New Roman" pitchFamily="18" charset="0"/>
              </a:rPr>
              <a:t>の微妙な色調の差は、雲粒子の大きさの違いなどを表していると考えられる。 </a:t>
            </a:r>
            <a:endParaRPr lang="ja-JP" altLang="en-US" sz="1100" dirty="0">
              <a:solidFill>
                <a:srgbClr val="FFFFFF"/>
              </a:solidFill>
            </a:endParaRPr>
          </a:p>
        </p:txBody>
      </p:sp>
      <p:pic>
        <p:nvPicPr>
          <p:cNvPr id="5" name="Picture 2" descr="2μmカメラIR2による金星疑似カラー画像"/>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142" y="980728"/>
            <a:ext cx="3749850" cy="3648197"/>
          </a:xfrm>
          <a:prstGeom prst="rect">
            <a:avLst/>
          </a:prstGeom>
          <a:noFill/>
          <a:extLst>
            <a:ext uri="{909E8E84-426E-40DD-AFC4-6F175D3DCCD1}">
              <a14:hiddenFill xmlns:a14="http://schemas.microsoft.com/office/drawing/2010/main">
                <a:solidFill>
                  <a:srgbClr val="FFFFFF"/>
                </a:solidFill>
              </a14:hiddenFill>
            </a:ext>
          </a:extLst>
        </p:spPr>
      </p:pic>
      <p:pic>
        <p:nvPicPr>
          <p:cNvPr id="10" name="図 9"/>
          <p:cNvPicPr>
            <a:picLocks/>
          </p:cNvPicPr>
          <p:nvPr/>
        </p:nvPicPr>
        <p:blipFill rotWithShape="1">
          <a:blip r:embed="rId4">
            <a:extLst>
              <a:ext uri="{28A0092B-C50C-407E-A947-70E740481C1C}">
                <a14:useLocalDpi xmlns:a14="http://schemas.microsoft.com/office/drawing/2010/main" val="0"/>
              </a:ext>
            </a:extLst>
          </a:blip>
          <a:srcRect l="12525" t="18900" r="12608" b="30053"/>
          <a:stretch/>
        </p:blipFill>
        <p:spPr>
          <a:xfrm flipH="1">
            <a:off x="4860032" y="980728"/>
            <a:ext cx="3600400" cy="3617147"/>
          </a:xfrm>
          <a:prstGeom prst="rect">
            <a:avLst/>
          </a:prstGeom>
        </p:spPr>
      </p:pic>
      <p:sp>
        <p:nvSpPr>
          <p:cNvPr id="8" name="Rectangle 16"/>
          <p:cNvSpPr>
            <a:spLocks noChangeArrowheads="1"/>
          </p:cNvSpPr>
          <p:nvPr/>
        </p:nvSpPr>
        <p:spPr bwMode="auto">
          <a:xfrm>
            <a:off x="6112223" y="4698713"/>
            <a:ext cx="2353858" cy="646331"/>
          </a:xfrm>
          <a:prstGeom prst="rect">
            <a:avLst/>
          </a:prstGeom>
          <a:solidFill>
            <a:schemeClr val="tx1"/>
          </a:solidFill>
          <a:ln w="19050">
            <a:solidFill>
              <a:srgbClr val="FF0000"/>
            </a:solidFill>
            <a:miter lim="800000"/>
            <a:headEnd/>
            <a:tailEnd/>
          </a:ln>
        </p:spPr>
        <p:txBody>
          <a:bodyPr wrap="square">
            <a:spAutoFit/>
          </a:bodyPr>
          <a:lstStyle/>
          <a:p>
            <a:pPr algn="ctr" fontAlgn="base">
              <a:spcBef>
                <a:spcPct val="50000"/>
              </a:spcBef>
              <a:spcAft>
                <a:spcPct val="0"/>
              </a:spcAft>
              <a:buSzPct val="85000"/>
            </a:pPr>
            <a:r>
              <a:rPr lang="ja-JP" altLang="en-US" b="1" dirty="0" smtClean="0">
                <a:solidFill>
                  <a:srgbClr val="FF0000"/>
                </a:solidFill>
                <a:latin typeface="Times New Roman" pitchFamily="18" charset="0"/>
              </a:rPr>
              <a:t>高解像度計算の結果</a:t>
            </a:r>
            <a:r>
              <a:rPr lang="en-US" altLang="ja-JP" b="1" dirty="0" smtClean="0">
                <a:solidFill>
                  <a:srgbClr val="FF0000"/>
                </a:solidFill>
                <a:latin typeface="Times New Roman" pitchFamily="18" charset="0"/>
              </a:rPr>
              <a:t>(confidential)</a:t>
            </a:r>
            <a:endParaRPr lang="en-US" altLang="ja-JP" b="1" dirty="0">
              <a:solidFill>
                <a:srgbClr val="FF0000"/>
              </a:solidFill>
              <a:latin typeface="Times New Roman" pitchFamily="18" charset="0"/>
            </a:endParaRPr>
          </a:p>
        </p:txBody>
      </p:sp>
      <p:sp>
        <p:nvSpPr>
          <p:cNvPr id="11" name="正方形/長方形 10"/>
          <p:cNvSpPr/>
          <p:nvPr/>
        </p:nvSpPr>
        <p:spPr>
          <a:xfrm>
            <a:off x="1403648" y="241484"/>
            <a:ext cx="6545382" cy="523220"/>
          </a:xfrm>
          <a:prstGeom prst="rect">
            <a:avLst/>
          </a:prstGeom>
        </p:spPr>
        <p:txBody>
          <a:bodyPr wrap="none">
            <a:spAutoFit/>
          </a:bodyPr>
          <a:lstStyle/>
          <a:p>
            <a:pPr marL="342900" indent="-342900" fontAlgn="base">
              <a:spcBef>
                <a:spcPct val="20000"/>
              </a:spcBef>
              <a:spcAft>
                <a:spcPct val="0"/>
              </a:spcAft>
              <a:buSzPct val="85000"/>
              <a:buFontTx/>
              <a:buBlip>
                <a:blip r:embed="rId5"/>
              </a:buBlip>
            </a:pPr>
            <a:r>
              <a:rPr lang="ja-JP" altLang="en-US" sz="2800" b="1" dirty="0">
                <a:solidFill>
                  <a:srgbClr val="FFFFFF"/>
                </a:solidFill>
                <a:effectLst>
                  <a:outerShdw blurRad="38100" dist="38100" dir="2700000" algn="tl">
                    <a:srgbClr val="000000"/>
                  </a:outerShdw>
                </a:effectLst>
                <a:latin typeface="Times New Roman" pitchFamily="18" charset="0"/>
                <a:cs typeface="Times New Roman" pitchFamily="18" charset="0"/>
              </a:rPr>
              <a:t>あかつきの初期</a:t>
            </a:r>
            <a:r>
              <a:rPr lang="ja-JP" altLang="en-US" sz="2800" b="1" dirty="0" smtClean="0">
                <a:solidFill>
                  <a:srgbClr val="FFFFFF"/>
                </a:solidFill>
                <a:effectLst>
                  <a:outerShdw blurRad="38100" dist="38100" dir="2700000" algn="tl">
                    <a:srgbClr val="000000"/>
                  </a:outerShdw>
                </a:effectLst>
                <a:latin typeface="Times New Roman" pitchFamily="18" charset="0"/>
                <a:cs typeface="Times New Roman" pitchFamily="18" charset="0"/>
              </a:rPr>
              <a:t>観測の成果</a:t>
            </a:r>
            <a:r>
              <a:rPr lang="en-US" altLang="ja-JP" sz="2800" b="1" dirty="0">
                <a:solidFill>
                  <a:srgbClr val="FFFFFF"/>
                </a:solidFill>
                <a:effectLst>
                  <a:outerShdw blurRad="38100" dist="38100" dir="2700000" algn="tl">
                    <a:srgbClr val="000000"/>
                  </a:outerShdw>
                </a:effectLst>
                <a:latin typeface="Times New Roman" pitchFamily="18" charset="0"/>
                <a:cs typeface="Times New Roman" pitchFamily="18" charset="0"/>
              </a:rPr>
              <a:t>(</a:t>
            </a:r>
            <a:r>
              <a:rPr lang="en-US" altLang="ja-JP" sz="2800" b="1" dirty="0" smtClean="0">
                <a:solidFill>
                  <a:srgbClr val="FFFFFF"/>
                </a:solidFill>
                <a:effectLst>
                  <a:outerShdw blurRad="38100" dist="38100" dir="2700000" algn="tl">
                    <a:srgbClr val="000000"/>
                  </a:outerShdw>
                </a:effectLst>
                <a:latin typeface="Times New Roman" pitchFamily="18" charset="0"/>
                <a:cs typeface="Times New Roman" pitchFamily="18" charset="0"/>
              </a:rPr>
              <a:t>IR2</a:t>
            </a:r>
            <a:r>
              <a:rPr lang="ja-JP" altLang="en-US" sz="2800" b="1" dirty="0" smtClean="0">
                <a:solidFill>
                  <a:srgbClr val="FFFFFF"/>
                </a:solidFill>
                <a:effectLst>
                  <a:outerShdw blurRad="38100" dist="38100" dir="2700000" algn="tl">
                    <a:srgbClr val="000000"/>
                  </a:outerShdw>
                </a:effectLst>
                <a:latin typeface="Times New Roman" pitchFamily="18" charset="0"/>
                <a:cs typeface="Times New Roman" pitchFamily="18" charset="0"/>
              </a:rPr>
              <a:t>画像</a:t>
            </a:r>
            <a:r>
              <a:rPr lang="en-US" altLang="ja-JP" sz="2800" b="1" dirty="0" smtClean="0">
                <a:solidFill>
                  <a:srgbClr val="FFFFFF"/>
                </a:solidFill>
                <a:effectLst>
                  <a:outerShdw blurRad="38100" dist="38100" dir="2700000" algn="tl">
                    <a:srgbClr val="000000"/>
                  </a:outerShdw>
                </a:effectLst>
                <a:latin typeface="Times New Roman" pitchFamily="18" charset="0"/>
                <a:cs typeface="Times New Roman" pitchFamily="18" charset="0"/>
              </a:rPr>
              <a:t>)</a:t>
            </a:r>
            <a:endParaRPr lang="en-US" altLang="ja-JP" sz="2800" dirty="0">
              <a:solidFill>
                <a:srgbClr val="FFFFFF"/>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1850561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845950"/>
          </a:xfrm>
        </p:spPr>
        <p:txBody>
          <a:bodyPr>
            <a:normAutofit/>
          </a:bodyPr>
          <a:lstStyle/>
          <a:p>
            <a:r>
              <a:rPr lang="en-US" altLang="en-US" dirty="0" smtClean="0">
                <a:solidFill>
                  <a:schemeClr val="bg1"/>
                </a:solidFill>
              </a:rPr>
              <a:t>地球</a:t>
            </a:r>
            <a:r>
              <a:rPr kumimoji="1" lang="ja-JP" altLang="en-US" dirty="0" smtClean="0">
                <a:solidFill>
                  <a:schemeClr val="bg1"/>
                </a:solidFill>
              </a:rPr>
              <a:t>の気象</a:t>
            </a:r>
            <a:r>
              <a:rPr kumimoji="1" lang="en-US" altLang="ja-JP" dirty="0" smtClean="0">
                <a:solidFill>
                  <a:schemeClr val="bg1"/>
                </a:solidFill>
              </a:rPr>
              <a:t>/</a:t>
            </a:r>
            <a:r>
              <a:rPr kumimoji="1" lang="ja-JP" altLang="en-US" dirty="0" smtClean="0">
                <a:solidFill>
                  <a:schemeClr val="bg1"/>
                </a:solidFill>
              </a:rPr>
              <a:t>気候</a:t>
            </a:r>
            <a:r>
              <a:rPr lang="ja-JP" altLang="en-US" dirty="0" smtClean="0">
                <a:solidFill>
                  <a:schemeClr val="bg1"/>
                </a:solidFill>
              </a:rPr>
              <a:t>の理解</a:t>
            </a:r>
            <a:endParaRPr kumimoji="1" lang="ja-JP" altLang="en-US" dirty="0">
              <a:solidFill>
                <a:schemeClr val="bg1"/>
              </a:solidFill>
            </a:endParaRPr>
          </a:p>
        </p:txBody>
      </p:sp>
      <p:sp>
        <p:nvSpPr>
          <p:cNvPr id="4" name="正方形/長方形 3"/>
          <p:cNvSpPr/>
          <p:nvPr/>
        </p:nvSpPr>
        <p:spPr>
          <a:xfrm>
            <a:off x="1264280" y="3955508"/>
            <a:ext cx="2169284" cy="369332"/>
          </a:xfrm>
          <a:prstGeom prst="rect">
            <a:avLst/>
          </a:prstGeom>
        </p:spPr>
        <p:txBody>
          <a:bodyPr wrap="none">
            <a:spAutoFit/>
          </a:bodyPr>
          <a:lstStyle/>
          <a:p>
            <a:pPr defTabSz="457200"/>
            <a:r>
              <a:rPr lang="ja-JP" altLang="en-US" dirty="0" smtClean="0">
                <a:solidFill>
                  <a:prstClr val="white"/>
                </a:solidFill>
              </a:rPr>
              <a:t>気象衛星「ひまわり」</a:t>
            </a:r>
            <a:endParaRPr lang="ja-JP" altLang="en-US" dirty="0">
              <a:solidFill>
                <a:prstClr val="white"/>
              </a:solidFill>
            </a:endParaRPr>
          </a:p>
        </p:txBody>
      </p:sp>
      <p:sp>
        <p:nvSpPr>
          <p:cNvPr id="6" name="正方形/長方形 5"/>
          <p:cNvSpPr/>
          <p:nvPr/>
        </p:nvSpPr>
        <p:spPr>
          <a:xfrm>
            <a:off x="5652120" y="3961657"/>
            <a:ext cx="2668494" cy="369332"/>
          </a:xfrm>
          <a:prstGeom prst="rect">
            <a:avLst/>
          </a:prstGeom>
        </p:spPr>
        <p:txBody>
          <a:bodyPr wrap="square">
            <a:spAutoFit/>
          </a:bodyPr>
          <a:lstStyle/>
          <a:p>
            <a:pPr algn="ctr" defTabSz="457200"/>
            <a:r>
              <a:rPr lang="ja-JP" altLang="en-US" dirty="0" smtClean="0">
                <a:solidFill>
                  <a:prstClr val="white"/>
                </a:solidFill>
              </a:rPr>
              <a:t>スーパー</a:t>
            </a:r>
            <a:r>
              <a:rPr lang="ja-JP" altLang="en-US" dirty="0">
                <a:solidFill>
                  <a:prstClr val="white"/>
                </a:solidFill>
              </a:rPr>
              <a:t>コンピュータ</a:t>
            </a:r>
          </a:p>
        </p:txBody>
      </p:sp>
      <p:sp>
        <p:nvSpPr>
          <p:cNvPr id="11" name="正方形/長方形 10"/>
          <p:cNvSpPr/>
          <p:nvPr/>
        </p:nvSpPr>
        <p:spPr>
          <a:xfrm>
            <a:off x="2093877" y="1222894"/>
            <a:ext cx="902811" cy="523220"/>
          </a:xfrm>
          <a:prstGeom prst="rect">
            <a:avLst/>
          </a:prstGeom>
        </p:spPr>
        <p:txBody>
          <a:bodyPr wrap="none">
            <a:spAutoFit/>
          </a:bodyPr>
          <a:lstStyle/>
          <a:p>
            <a:pPr defTabSz="457200"/>
            <a:r>
              <a:rPr lang="ja-JP" altLang="en-US" sz="2800" dirty="0" smtClean="0">
                <a:solidFill>
                  <a:prstClr val="white"/>
                </a:solidFill>
              </a:rPr>
              <a:t>観測</a:t>
            </a:r>
            <a:endParaRPr lang="ja-JP" altLang="en-US" sz="2800" dirty="0">
              <a:solidFill>
                <a:prstClr val="white"/>
              </a:solidFill>
            </a:endParaRPr>
          </a:p>
        </p:txBody>
      </p:sp>
      <p:sp>
        <p:nvSpPr>
          <p:cNvPr id="12" name="正方形/長方形 11"/>
          <p:cNvSpPr/>
          <p:nvPr/>
        </p:nvSpPr>
        <p:spPr>
          <a:xfrm>
            <a:off x="6119395" y="1222894"/>
            <a:ext cx="1620957" cy="523220"/>
          </a:xfrm>
          <a:prstGeom prst="rect">
            <a:avLst/>
          </a:prstGeom>
        </p:spPr>
        <p:txBody>
          <a:bodyPr wrap="none">
            <a:spAutoFit/>
          </a:bodyPr>
          <a:lstStyle/>
          <a:p>
            <a:pPr defTabSz="457200"/>
            <a:r>
              <a:rPr lang="ja-JP" altLang="en-US" sz="2800" dirty="0" smtClean="0">
                <a:solidFill>
                  <a:prstClr val="white"/>
                </a:solidFill>
              </a:rPr>
              <a:t>数値</a:t>
            </a:r>
            <a:r>
              <a:rPr lang="ja-JP" altLang="en-US" sz="2800" dirty="0">
                <a:solidFill>
                  <a:prstClr val="white"/>
                </a:solidFill>
              </a:rPr>
              <a:t>計算</a:t>
            </a:r>
          </a:p>
        </p:txBody>
      </p:sp>
      <p:sp>
        <p:nvSpPr>
          <p:cNvPr id="15" name="円形吹き出し 14"/>
          <p:cNvSpPr/>
          <p:nvPr/>
        </p:nvSpPr>
        <p:spPr>
          <a:xfrm>
            <a:off x="283882" y="4947458"/>
            <a:ext cx="4123765" cy="1611716"/>
          </a:xfrm>
          <a:prstGeom prst="wedgeEllipseCallout">
            <a:avLst>
              <a:gd name="adj1" fmla="val 544"/>
              <a:gd name="adj2" fmla="val -73397"/>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16" name="正方形/長方形 15"/>
          <p:cNvSpPr/>
          <p:nvPr/>
        </p:nvSpPr>
        <p:spPr>
          <a:xfrm>
            <a:off x="755576" y="5229200"/>
            <a:ext cx="3295855" cy="923330"/>
          </a:xfrm>
          <a:prstGeom prst="rect">
            <a:avLst/>
          </a:prstGeom>
        </p:spPr>
        <p:txBody>
          <a:bodyPr wrap="square">
            <a:spAutoFit/>
          </a:bodyPr>
          <a:lstStyle/>
          <a:p>
            <a:pPr algn="ctr" defTabSz="457200"/>
            <a:r>
              <a:rPr lang="ja-JP" altLang="en-US" dirty="0" smtClean="0">
                <a:solidFill>
                  <a:prstClr val="white"/>
                </a:solidFill>
              </a:rPr>
              <a:t>・風速</a:t>
            </a:r>
            <a:r>
              <a:rPr lang="ja-JP" altLang="en-US" dirty="0">
                <a:solidFill>
                  <a:prstClr val="white"/>
                </a:solidFill>
              </a:rPr>
              <a:t>や</a:t>
            </a:r>
            <a:r>
              <a:rPr lang="ja-JP" altLang="en-US" dirty="0" smtClean="0">
                <a:solidFill>
                  <a:prstClr val="white"/>
                </a:solidFill>
              </a:rPr>
              <a:t>気温の計測</a:t>
            </a:r>
            <a:endParaRPr lang="en-US" altLang="ja-JP" dirty="0" smtClean="0">
              <a:solidFill>
                <a:prstClr val="white"/>
              </a:solidFill>
            </a:endParaRPr>
          </a:p>
          <a:p>
            <a:pPr algn="ctr" defTabSz="457200"/>
            <a:r>
              <a:rPr lang="ja-JP" altLang="en-US" dirty="0" smtClean="0">
                <a:solidFill>
                  <a:prstClr val="white"/>
                </a:solidFill>
              </a:rPr>
              <a:t>・雲や水蒸気の分布</a:t>
            </a:r>
            <a:endParaRPr lang="en-US" altLang="ja-JP" dirty="0" smtClean="0">
              <a:solidFill>
                <a:prstClr val="white"/>
              </a:solidFill>
            </a:endParaRPr>
          </a:p>
          <a:p>
            <a:pPr algn="ctr" defTabSz="457200"/>
            <a:r>
              <a:rPr lang="ja-JP" altLang="en-US" dirty="0" smtClean="0">
                <a:solidFill>
                  <a:prstClr val="white"/>
                </a:solidFill>
              </a:rPr>
              <a:t>・火山灰が広がる様子など・・・</a:t>
            </a:r>
            <a:endParaRPr lang="ja-JP" altLang="en-US" dirty="0">
              <a:solidFill>
                <a:prstClr val="white"/>
              </a:solidFill>
            </a:endParaRPr>
          </a:p>
        </p:txBody>
      </p:sp>
      <p:sp>
        <p:nvSpPr>
          <p:cNvPr id="17" name="円形吹き出し 16"/>
          <p:cNvSpPr/>
          <p:nvPr/>
        </p:nvSpPr>
        <p:spPr>
          <a:xfrm>
            <a:off x="4945021" y="4977340"/>
            <a:ext cx="4123765" cy="1384575"/>
          </a:xfrm>
          <a:prstGeom prst="wedgeEllipseCallout">
            <a:avLst>
              <a:gd name="adj1" fmla="val 544"/>
              <a:gd name="adj2" fmla="val -73397"/>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18" name="正方形/長方形 17"/>
          <p:cNvSpPr/>
          <p:nvPr/>
        </p:nvSpPr>
        <p:spPr>
          <a:xfrm>
            <a:off x="5408706" y="5301208"/>
            <a:ext cx="3278094" cy="646331"/>
          </a:xfrm>
          <a:prstGeom prst="rect">
            <a:avLst/>
          </a:prstGeom>
        </p:spPr>
        <p:txBody>
          <a:bodyPr wrap="square">
            <a:spAutoFit/>
          </a:bodyPr>
          <a:lstStyle/>
          <a:p>
            <a:pPr algn="ctr" defTabSz="457200"/>
            <a:r>
              <a:rPr lang="ja-JP" altLang="en-US" dirty="0" smtClean="0">
                <a:solidFill>
                  <a:prstClr val="white"/>
                </a:solidFill>
              </a:rPr>
              <a:t>観測された現象や構造の</a:t>
            </a:r>
            <a:endParaRPr lang="en-US" altLang="ja-JP" dirty="0" smtClean="0">
              <a:solidFill>
                <a:prstClr val="white"/>
              </a:solidFill>
            </a:endParaRPr>
          </a:p>
          <a:p>
            <a:pPr algn="ctr" defTabSz="457200"/>
            <a:r>
              <a:rPr lang="ja-JP" altLang="en-US" dirty="0" smtClean="0">
                <a:solidFill>
                  <a:prstClr val="white"/>
                </a:solidFill>
              </a:rPr>
              <a:t>生成・維持される理由を解明</a:t>
            </a:r>
            <a:endParaRPr lang="ja-JP" altLang="en-US" dirty="0">
              <a:solidFill>
                <a:prstClr val="white"/>
              </a:solidFill>
            </a:endParaRPr>
          </a:p>
        </p:txBody>
      </p:sp>
      <p:pic>
        <p:nvPicPr>
          <p:cNvPr id="14" name="図 13"/>
          <p:cNvPicPr>
            <a:picLocks noChangeAspect="1"/>
          </p:cNvPicPr>
          <p:nvPr/>
        </p:nvPicPr>
        <p:blipFill>
          <a:blip r:embed="rId3"/>
          <a:srcRect r="20091"/>
          <a:stretch>
            <a:fillRect/>
          </a:stretch>
        </p:blipFill>
        <p:spPr>
          <a:xfrm>
            <a:off x="5300690" y="1830615"/>
            <a:ext cx="3343481" cy="2145983"/>
          </a:xfrm>
          <a:prstGeom prst="rect">
            <a:avLst/>
          </a:prstGeom>
        </p:spPr>
      </p:pic>
      <p:sp>
        <p:nvSpPr>
          <p:cNvPr id="19" name="正方形/長方形 18"/>
          <p:cNvSpPr/>
          <p:nvPr/>
        </p:nvSpPr>
        <p:spPr>
          <a:xfrm>
            <a:off x="5169138" y="4324840"/>
            <a:ext cx="3899648" cy="261610"/>
          </a:xfrm>
          <a:prstGeom prst="rect">
            <a:avLst/>
          </a:prstGeom>
        </p:spPr>
        <p:txBody>
          <a:bodyPr wrap="square">
            <a:spAutoFit/>
          </a:bodyPr>
          <a:lstStyle/>
          <a:p>
            <a:pPr defTabSz="457200"/>
            <a:r>
              <a:rPr lang="ja-JP" altLang="en-US" sz="1100" dirty="0" smtClean="0">
                <a:solidFill>
                  <a:prstClr val="white"/>
                </a:solidFill>
              </a:rPr>
              <a:t>（</a:t>
            </a:r>
            <a:r>
              <a:rPr lang="en-US" altLang="ja-JP" sz="1100" dirty="0" smtClean="0">
                <a:solidFill>
                  <a:prstClr val="white"/>
                </a:solidFill>
              </a:rPr>
              <a:t>https://www.jamstec.go.jp/j/kids/press_release/20101117/)</a:t>
            </a:r>
          </a:p>
        </p:txBody>
      </p:sp>
      <p:pic>
        <p:nvPicPr>
          <p:cNvPr id="20" name="図 19"/>
          <p:cNvPicPr>
            <a:picLocks noChangeAspect="1"/>
          </p:cNvPicPr>
          <p:nvPr/>
        </p:nvPicPr>
        <p:blipFill>
          <a:blip r:embed="rId4"/>
          <a:stretch>
            <a:fillRect/>
          </a:stretch>
        </p:blipFill>
        <p:spPr>
          <a:xfrm>
            <a:off x="962448" y="1815673"/>
            <a:ext cx="3005480" cy="2124893"/>
          </a:xfrm>
          <a:prstGeom prst="rect">
            <a:avLst/>
          </a:prstGeom>
        </p:spPr>
      </p:pic>
      <p:sp>
        <p:nvSpPr>
          <p:cNvPr id="21" name="正方形/長方形 20"/>
          <p:cNvSpPr/>
          <p:nvPr/>
        </p:nvSpPr>
        <p:spPr>
          <a:xfrm>
            <a:off x="836706" y="4316048"/>
            <a:ext cx="3541059" cy="261610"/>
          </a:xfrm>
          <a:prstGeom prst="rect">
            <a:avLst/>
          </a:prstGeom>
        </p:spPr>
        <p:txBody>
          <a:bodyPr wrap="square">
            <a:spAutoFit/>
          </a:bodyPr>
          <a:lstStyle/>
          <a:p>
            <a:pPr defTabSz="457200"/>
            <a:r>
              <a:rPr lang="ja-JP" altLang="en-US" sz="1100" dirty="0" smtClean="0">
                <a:solidFill>
                  <a:prstClr val="white"/>
                </a:solidFill>
              </a:rPr>
              <a:t>（</a:t>
            </a:r>
            <a:r>
              <a:rPr lang="en-US" altLang="ja-JP" sz="1100" dirty="0" smtClean="0">
                <a:solidFill>
                  <a:prstClr val="white"/>
                </a:solidFill>
              </a:rPr>
              <a:t>http://www.jma-net.go.jp/sat/data/web/satenkaku.html)</a:t>
            </a:r>
          </a:p>
        </p:txBody>
      </p:sp>
    </p:spTree>
    <p:extLst>
      <p:ext uri="{BB962C8B-B14F-4D97-AF65-F5344CB8AC3E}">
        <p14:creationId xmlns:p14="http://schemas.microsoft.com/office/powerpoint/2010/main" val="12728749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金星の特徴</a:t>
            </a:r>
            <a:endParaRPr kumimoji="1" lang="ja-JP" altLang="en-US" dirty="0"/>
          </a:p>
        </p:txBody>
      </p:sp>
      <p:graphicFrame>
        <p:nvGraphicFramePr>
          <p:cNvPr id="8" name="コンテンツ プレースホルダー 7"/>
          <p:cNvGraphicFramePr>
            <a:graphicFrameLocks noGrp="1"/>
          </p:cNvGraphicFramePr>
          <p:nvPr>
            <p:ph sz="half" idx="1"/>
            <p:extLst>
              <p:ext uri="{D42A27DB-BD31-4B8C-83A1-F6EECF244321}">
                <p14:modId xmlns:p14="http://schemas.microsoft.com/office/powerpoint/2010/main" val="1209429877"/>
              </p:ext>
            </p:extLst>
          </p:nvPr>
        </p:nvGraphicFramePr>
        <p:xfrm>
          <a:off x="457200" y="3086968"/>
          <a:ext cx="4038600" cy="2225040"/>
        </p:xfrm>
        <a:graphic>
          <a:graphicData uri="http://schemas.openxmlformats.org/drawingml/2006/table">
            <a:tbl>
              <a:tblPr firstRow="1" bandRow="1">
                <a:tableStyleId>{93296810-A885-4BE3-A3E7-6D5BEEA58F35}</a:tableStyleId>
              </a:tblPr>
              <a:tblGrid>
                <a:gridCol w="1738536">
                  <a:extLst>
                    <a:ext uri="{9D8B030D-6E8A-4147-A177-3AD203B41FA5}">
                      <a16:colId xmlns:a16="http://schemas.microsoft.com/office/drawing/2014/main" val="2785475788"/>
                    </a:ext>
                  </a:extLst>
                </a:gridCol>
                <a:gridCol w="1152128">
                  <a:extLst>
                    <a:ext uri="{9D8B030D-6E8A-4147-A177-3AD203B41FA5}">
                      <a16:colId xmlns:a16="http://schemas.microsoft.com/office/drawing/2014/main" val="2392358139"/>
                    </a:ext>
                  </a:extLst>
                </a:gridCol>
                <a:gridCol w="1147936">
                  <a:extLst>
                    <a:ext uri="{9D8B030D-6E8A-4147-A177-3AD203B41FA5}">
                      <a16:colId xmlns:a16="http://schemas.microsoft.com/office/drawing/2014/main" val="2542731984"/>
                    </a:ext>
                  </a:extLst>
                </a:gridCol>
              </a:tblGrid>
              <a:tr h="370840">
                <a:tc>
                  <a:txBody>
                    <a:bodyPr/>
                    <a:lstStyle/>
                    <a:p>
                      <a:endParaRPr kumimoji="1" lang="ja-JP" altLang="en-US" dirty="0"/>
                    </a:p>
                  </a:txBody>
                  <a:tcPr/>
                </a:tc>
                <a:tc>
                  <a:txBody>
                    <a:bodyPr/>
                    <a:lstStyle/>
                    <a:p>
                      <a:r>
                        <a:rPr kumimoji="1" lang="ja-JP" altLang="en-US" dirty="0" smtClean="0"/>
                        <a:t>金星</a:t>
                      </a:r>
                      <a:endParaRPr kumimoji="1" lang="ja-JP" altLang="en-US" dirty="0"/>
                    </a:p>
                  </a:txBody>
                  <a:tcPr/>
                </a:tc>
                <a:tc>
                  <a:txBody>
                    <a:bodyPr/>
                    <a:lstStyle/>
                    <a:p>
                      <a:r>
                        <a:rPr kumimoji="1" lang="ja-JP" altLang="en-US" dirty="0" smtClean="0"/>
                        <a:t>地球</a:t>
                      </a:r>
                      <a:endParaRPr kumimoji="1" lang="ja-JP" altLang="en-US" dirty="0"/>
                    </a:p>
                  </a:txBody>
                  <a:tcPr/>
                </a:tc>
                <a:extLst>
                  <a:ext uri="{0D108BD9-81ED-4DB2-BD59-A6C34878D82A}">
                    <a16:rowId xmlns:a16="http://schemas.microsoft.com/office/drawing/2014/main" val="3956365048"/>
                  </a:ext>
                </a:extLst>
              </a:tr>
              <a:tr h="370840">
                <a:tc>
                  <a:txBody>
                    <a:bodyPr/>
                    <a:lstStyle/>
                    <a:p>
                      <a:r>
                        <a:rPr kumimoji="1" lang="ja-JP" altLang="en-US" dirty="0" smtClean="0"/>
                        <a:t>半径 </a:t>
                      </a:r>
                      <a:r>
                        <a:rPr kumimoji="1" lang="en-US" altLang="ja-JP" dirty="0" smtClean="0"/>
                        <a:t>(km)</a:t>
                      </a:r>
                      <a:endParaRPr kumimoji="1" lang="ja-JP" altLang="en-US" dirty="0"/>
                    </a:p>
                  </a:txBody>
                  <a:tcPr/>
                </a:tc>
                <a:tc>
                  <a:txBody>
                    <a:bodyPr/>
                    <a:lstStyle/>
                    <a:p>
                      <a:pPr algn="r"/>
                      <a:r>
                        <a:rPr kumimoji="1" lang="en-US" altLang="ja-JP" dirty="0" smtClean="0"/>
                        <a:t>6050</a:t>
                      </a:r>
                      <a:endParaRPr kumimoji="1" lang="ja-JP" altLang="en-US" dirty="0"/>
                    </a:p>
                  </a:txBody>
                  <a:tcPr/>
                </a:tc>
                <a:tc>
                  <a:txBody>
                    <a:bodyPr/>
                    <a:lstStyle/>
                    <a:p>
                      <a:pPr algn="r"/>
                      <a:r>
                        <a:rPr kumimoji="1" lang="en-US" altLang="ja-JP" dirty="0" smtClean="0"/>
                        <a:t>6378</a:t>
                      </a:r>
                      <a:endParaRPr kumimoji="1" lang="ja-JP" altLang="en-US" dirty="0"/>
                    </a:p>
                  </a:txBody>
                  <a:tcPr/>
                </a:tc>
                <a:extLst>
                  <a:ext uri="{0D108BD9-81ED-4DB2-BD59-A6C34878D82A}">
                    <a16:rowId xmlns:a16="http://schemas.microsoft.com/office/drawing/2014/main" val="1241707702"/>
                  </a:ext>
                </a:extLst>
              </a:tr>
              <a:tr h="370840">
                <a:tc>
                  <a:txBody>
                    <a:bodyPr/>
                    <a:lstStyle/>
                    <a:p>
                      <a:r>
                        <a:rPr kumimoji="1" lang="ja-JP" altLang="en-US" dirty="0" smtClean="0"/>
                        <a:t>自転周期（日）</a:t>
                      </a:r>
                      <a:endParaRPr kumimoji="1" lang="en-US" altLang="ja-JP" dirty="0" smtClean="0"/>
                    </a:p>
                  </a:txBody>
                  <a:tcPr/>
                </a:tc>
                <a:tc>
                  <a:txBody>
                    <a:bodyPr/>
                    <a:lstStyle/>
                    <a:p>
                      <a:pPr algn="r"/>
                      <a:r>
                        <a:rPr kumimoji="1" lang="en-US" altLang="ja-JP" dirty="0" smtClean="0"/>
                        <a:t>243</a:t>
                      </a:r>
                      <a:endParaRPr kumimoji="1" lang="ja-JP" altLang="en-US" dirty="0"/>
                    </a:p>
                  </a:txBody>
                  <a:tcPr/>
                </a:tc>
                <a:tc>
                  <a:txBody>
                    <a:bodyPr/>
                    <a:lstStyle/>
                    <a:p>
                      <a:pPr algn="r"/>
                      <a:r>
                        <a:rPr kumimoji="1" lang="en-US" altLang="ja-JP" dirty="0" smtClean="0"/>
                        <a:t>1</a:t>
                      </a:r>
                      <a:endParaRPr kumimoji="1" lang="ja-JP" altLang="en-US" dirty="0"/>
                    </a:p>
                  </a:txBody>
                  <a:tcPr/>
                </a:tc>
                <a:extLst>
                  <a:ext uri="{0D108BD9-81ED-4DB2-BD59-A6C34878D82A}">
                    <a16:rowId xmlns:a16="http://schemas.microsoft.com/office/drawing/2014/main" val="288564193"/>
                  </a:ext>
                </a:extLst>
              </a:tr>
              <a:tr h="370840">
                <a:tc>
                  <a:txBody>
                    <a:bodyPr/>
                    <a:lstStyle/>
                    <a:p>
                      <a:r>
                        <a:rPr kumimoji="1" lang="ja-JP" altLang="en-US" dirty="0" smtClean="0"/>
                        <a:t>地面気圧（</a:t>
                      </a:r>
                      <a:r>
                        <a:rPr kumimoji="1" lang="en-US" altLang="ja-JP" dirty="0" smtClean="0"/>
                        <a:t>bar</a:t>
                      </a:r>
                      <a:r>
                        <a:rPr kumimoji="1" lang="ja-JP" altLang="en-US" dirty="0" smtClean="0"/>
                        <a:t>）</a:t>
                      </a:r>
                      <a:endParaRPr kumimoji="1" lang="ja-JP" altLang="en-US" dirty="0"/>
                    </a:p>
                  </a:txBody>
                  <a:tcPr/>
                </a:tc>
                <a:tc>
                  <a:txBody>
                    <a:bodyPr/>
                    <a:lstStyle/>
                    <a:p>
                      <a:pPr algn="r"/>
                      <a:r>
                        <a:rPr kumimoji="1" lang="en-US" altLang="ja-JP" dirty="0" smtClean="0"/>
                        <a:t>92</a:t>
                      </a:r>
                      <a:endParaRPr kumimoji="1" lang="ja-JP" altLang="en-US" dirty="0"/>
                    </a:p>
                  </a:txBody>
                  <a:tcPr/>
                </a:tc>
                <a:tc>
                  <a:txBody>
                    <a:bodyPr/>
                    <a:lstStyle/>
                    <a:p>
                      <a:pPr algn="r"/>
                      <a:r>
                        <a:rPr kumimoji="1" lang="en-US" altLang="ja-JP" dirty="0" smtClean="0"/>
                        <a:t>1</a:t>
                      </a:r>
                      <a:endParaRPr kumimoji="1" lang="ja-JP" altLang="en-US" dirty="0"/>
                    </a:p>
                  </a:txBody>
                  <a:tcPr/>
                </a:tc>
                <a:extLst>
                  <a:ext uri="{0D108BD9-81ED-4DB2-BD59-A6C34878D82A}">
                    <a16:rowId xmlns:a16="http://schemas.microsoft.com/office/drawing/2014/main" val="3194928661"/>
                  </a:ext>
                </a:extLst>
              </a:tr>
              <a:tr h="370840">
                <a:tc>
                  <a:txBody>
                    <a:bodyPr/>
                    <a:lstStyle/>
                    <a:p>
                      <a:r>
                        <a:rPr kumimoji="1" lang="ja-JP" altLang="en-US" dirty="0" smtClean="0"/>
                        <a:t>地面温度（℃）</a:t>
                      </a:r>
                      <a:endParaRPr kumimoji="1" lang="ja-JP" altLang="en-US" dirty="0"/>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en-US" altLang="ja-JP" dirty="0" smtClean="0"/>
                        <a:t>462</a:t>
                      </a:r>
                      <a:endParaRPr kumimoji="1" lang="ja-JP" altLang="en-US" dirty="0" smtClean="0"/>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en-US" altLang="ja-JP" dirty="0" smtClean="0"/>
                        <a:t>15</a:t>
                      </a:r>
                      <a:endParaRPr kumimoji="1" lang="ja-JP" altLang="en-US" dirty="0" smtClean="0"/>
                    </a:p>
                  </a:txBody>
                  <a:tcPr/>
                </a:tc>
                <a:extLst>
                  <a:ext uri="{0D108BD9-81ED-4DB2-BD59-A6C34878D82A}">
                    <a16:rowId xmlns:a16="http://schemas.microsoft.com/office/drawing/2014/main" val="3199074933"/>
                  </a:ext>
                </a:extLst>
              </a:tr>
              <a:tr h="370840">
                <a:tc>
                  <a:txBody>
                    <a:bodyPr/>
                    <a:lstStyle/>
                    <a:p>
                      <a:r>
                        <a:rPr kumimoji="1" lang="ja-JP" altLang="en-US" dirty="0" smtClean="0"/>
                        <a:t>大気組成</a:t>
                      </a:r>
                      <a:endParaRPr kumimoji="1" lang="ja-JP" altLang="en-US" dirty="0"/>
                    </a:p>
                  </a:txBody>
                  <a:tcPr/>
                </a:tc>
                <a:tc>
                  <a:txBody>
                    <a:bodyPr/>
                    <a:lstStyle/>
                    <a:p>
                      <a:pPr algn="r"/>
                      <a:r>
                        <a:rPr kumimoji="1" lang="en-US" altLang="ja-JP" dirty="0" smtClean="0"/>
                        <a:t>CO</a:t>
                      </a:r>
                      <a:r>
                        <a:rPr kumimoji="1" lang="en-US" altLang="ja-JP" baseline="-25000" dirty="0" smtClean="0"/>
                        <a:t>2</a:t>
                      </a:r>
                      <a:endParaRPr kumimoji="1" lang="ja-JP" altLang="en-US" baseline="-25000" dirty="0"/>
                    </a:p>
                  </a:txBody>
                  <a:tcPr/>
                </a:tc>
                <a:tc>
                  <a:txBody>
                    <a:bodyPr/>
                    <a:lstStyle/>
                    <a:p>
                      <a:pPr algn="r"/>
                      <a:r>
                        <a:rPr kumimoji="1" lang="en-US" altLang="ja-JP" dirty="0" smtClean="0"/>
                        <a:t>N</a:t>
                      </a:r>
                      <a:r>
                        <a:rPr kumimoji="1" lang="en-US" altLang="ja-JP" baseline="-25000" dirty="0" smtClean="0"/>
                        <a:t>2</a:t>
                      </a:r>
                      <a:r>
                        <a:rPr kumimoji="1" lang="en-US" altLang="ja-JP" dirty="0" smtClean="0"/>
                        <a:t>, O</a:t>
                      </a:r>
                      <a:r>
                        <a:rPr kumimoji="1" lang="en-US" altLang="ja-JP" baseline="-25000" dirty="0" smtClean="0"/>
                        <a:t>2</a:t>
                      </a:r>
                      <a:endParaRPr kumimoji="1" lang="ja-JP" altLang="en-US" baseline="-25000" dirty="0"/>
                    </a:p>
                  </a:txBody>
                  <a:tcPr/>
                </a:tc>
                <a:extLst>
                  <a:ext uri="{0D108BD9-81ED-4DB2-BD59-A6C34878D82A}">
                    <a16:rowId xmlns:a16="http://schemas.microsoft.com/office/drawing/2014/main" val="1975583193"/>
                  </a:ext>
                </a:extLst>
              </a:tr>
            </a:tbl>
          </a:graphicData>
        </a:graphic>
      </p:graphicFrame>
      <p:sp>
        <p:nvSpPr>
          <p:cNvPr id="7" name="コンテンツ プレースホルダー 6"/>
          <p:cNvSpPr>
            <a:spLocks noGrp="1"/>
          </p:cNvSpPr>
          <p:nvPr>
            <p:ph sz="half" idx="2"/>
          </p:nvPr>
        </p:nvSpPr>
        <p:spPr/>
        <p:txBody>
          <a:bodyPr>
            <a:normAutofit lnSpcReduction="10000"/>
          </a:bodyPr>
          <a:lstStyle/>
          <a:p>
            <a:r>
              <a:rPr kumimoji="1" lang="ja-JP" altLang="en-US" dirty="0" smtClean="0"/>
              <a:t>金星</a:t>
            </a:r>
            <a:endParaRPr kumimoji="1" lang="en-US" altLang="ja-JP" dirty="0" smtClean="0"/>
          </a:p>
          <a:p>
            <a:pPr lvl="1"/>
            <a:r>
              <a:rPr lang="ja-JP" altLang="en-US" dirty="0" smtClean="0"/>
              <a:t>自転</a:t>
            </a:r>
            <a:r>
              <a:rPr kumimoji="1" lang="ja-JP" altLang="en-US" dirty="0" smtClean="0"/>
              <a:t>が極めて遅い</a:t>
            </a:r>
            <a:endParaRPr kumimoji="1" lang="en-US" altLang="ja-JP" dirty="0" smtClean="0"/>
          </a:p>
          <a:p>
            <a:pPr lvl="1"/>
            <a:r>
              <a:rPr kumimoji="1" lang="en-US" altLang="ja-JP" dirty="0" smtClean="0"/>
              <a:t>CO</a:t>
            </a:r>
            <a:r>
              <a:rPr kumimoji="1" lang="en-US" altLang="ja-JP" baseline="-25000" dirty="0" smtClean="0"/>
              <a:t>2</a:t>
            </a:r>
            <a:r>
              <a:rPr kumimoji="1" lang="en-US" altLang="ja-JP" dirty="0" smtClean="0"/>
              <a:t> </a:t>
            </a:r>
            <a:r>
              <a:rPr kumimoji="1" lang="ja-JP" altLang="en-US" dirty="0" smtClean="0"/>
              <a:t>の濃密な大気</a:t>
            </a:r>
            <a:endParaRPr kumimoji="1" lang="en-US" altLang="ja-JP" dirty="0" smtClean="0"/>
          </a:p>
          <a:p>
            <a:pPr lvl="1"/>
            <a:r>
              <a:rPr kumimoji="1" lang="ja-JP" altLang="en-US" dirty="0" smtClean="0"/>
              <a:t>厚い雲に覆われている</a:t>
            </a:r>
            <a:endParaRPr kumimoji="1" lang="en-US" altLang="ja-JP" dirty="0" smtClean="0"/>
          </a:p>
          <a:p>
            <a:pPr lvl="1"/>
            <a:r>
              <a:rPr lang="ja-JP" altLang="en-US" dirty="0" smtClean="0"/>
              <a:t>スーパーローテーション</a:t>
            </a:r>
            <a:endParaRPr lang="en-US" altLang="ja-JP" dirty="0"/>
          </a:p>
          <a:p>
            <a:endParaRPr kumimoji="1" lang="en-US" altLang="ja-JP" dirty="0" smtClean="0"/>
          </a:p>
          <a:p>
            <a:endParaRPr kumimoji="1" lang="en-US" altLang="ja-JP" dirty="0" smtClean="0"/>
          </a:p>
          <a:p>
            <a:endParaRPr lang="en-US" altLang="ja-JP" dirty="0">
              <a:solidFill>
                <a:srgbClr val="FF0000"/>
              </a:solidFill>
            </a:endParaRPr>
          </a:p>
          <a:p>
            <a:endParaRPr kumimoji="1" lang="en-US" altLang="ja-JP" dirty="0" smtClean="0">
              <a:solidFill>
                <a:srgbClr val="FF0000"/>
              </a:solidFill>
            </a:endParaRPr>
          </a:p>
          <a:p>
            <a:pPr marL="0" indent="0">
              <a:buNone/>
            </a:pPr>
            <a:r>
              <a:rPr lang="ja-JP" altLang="en-US" dirty="0" smtClean="0">
                <a:solidFill>
                  <a:srgbClr val="FF0000"/>
                </a:solidFill>
              </a:rPr>
              <a:t>　</a:t>
            </a:r>
            <a:endParaRPr lang="en-US" altLang="ja-JP" dirty="0">
              <a:solidFill>
                <a:srgbClr val="FF0000"/>
              </a:solidFill>
            </a:endParaRPr>
          </a:p>
          <a:p>
            <a:pPr marL="0" indent="0">
              <a:buNone/>
            </a:pPr>
            <a:endParaRPr kumimoji="1" lang="ja-JP" altLang="en-US" dirty="0">
              <a:solidFill>
                <a:srgbClr val="FF0000"/>
              </a:solidFill>
            </a:endParaRPr>
          </a:p>
        </p:txBody>
      </p:sp>
      <p:pic>
        <p:nvPicPr>
          <p:cNvPr id="4" name="Picture 42" descr="venearth002"/>
          <p:cNvPicPr>
            <a:picLocks noChangeAspect="1" noChangeArrowheads="1"/>
          </p:cNvPicPr>
          <p:nvPr/>
        </p:nvPicPr>
        <p:blipFill rotWithShape="1">
          <a:blip r:embed="rId2">
            <a:extLst>
              <a:ext uri="{28A0092B-C50C-407E-A947-70E740481C1C}">
                <a14:useLocalDpi xmlns:a14="http://schemas.microsoft.com/office/drawing/2010/main" val="0"/>
              </a:ext>
            </a:extLst>
          </a:blip>
          <a:srcRect l="4131" r="4985" b="4176"/>
          <a:stretch/>
        </p:blipFill>
        <p:spPr bwMode="auto">
          <a:xfrm>
            <a:off x="3399172" y="1661199"/>
            <a:ext cx="1100820" cy="114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3" descr="venearth003"/>
          <p:cNvPicPr>
            <a:picLocks noChangeAspect="1" noChangeArrowheads="1"/>
          </p:cNvPicPr>
          <p:nvPr/>
        </p:nvPicPr>
        <p:blipFill rotWithShape="1">
          <a:blip r:embed="rId3">
            <a:extLst>
              <a:ext uri="{28A0092B-C50C-407E-A947-70E740481C1C}">
                <a14:useLocalDpi xmlns:a14="http://schemas.microsoft.com/office/drawing/2010/main" val="0"/>
              </a:ext>
            </a:extLst>
          </a:blip>
          <a:srcRect l="6573" r="3335"/>
          <a:stretch/>
        </p:blipFill>
        <p:spPr bwMode="auto">
          <a:xfrm>
            <a:off x="2195736" y="1693586"/>
            <a:ext cx="1150857" cy="1171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図 10"/>
          <p:cNvPicPr>
            <a:picLocks noChangeAspect="1"/>
          </p:cNvPicPr>
          <p:nvPr/>
        </p:nvPicPr>
        <p:blipFill>
          <a:blip r:embed="rId4"/>
          <a:stretch>
            <a:fillRect/>
          </a:stretch>
        </p:blipFill>
        <p:spPr>
          <a:xfrm>
            <a:off x="4772878" y="4580311"/>
            <a:ext cx="1913355" cy="2003977"/>
          </a:xfrm>
          <a:prstGeom prst="rect">
            <a:avLst/>
          </a:prstGeom>
        </p:spPr>
      </p:pic>
      <p:pic>
        <p:nvPicPr>
          <p:cNvPr id="12" name="図 11"/>
          <p:cNvPicPr>
            <a:picLocks noChangeAspect="1"/>
          </p:cNvPicPr>
          <p:nvPr/>
        </p:nvPicPr>
        <p:blipFill>
          <a:blip r:embed="rId5"/>
          <a:stretch>
            <a:fillRect/>
          </a:stretch>
        </p:blipFill>
        <p:spPr>
          <a:xfrm>
            <a:off x="6709462" y="4581128"/>
            <a:ext cx="2255026" cy="1998300"/>
          </a:xfrm>
          <a:prstGeom prst="rect">
            <a:avLst/>
          </a:prstGeom>
        </p:spPr>
      </p:pic>
      <p:sp>
        <p:nvSpPr>
          <p:cNvPr id="3" name="テキスト ボックス 2"/>
          <p:cNvSpPr txBox="1"/>
          <p:nvPr/>
        </p:nvSpPr>
        <p:spPr>
          <a:xfrm>
            <a:off x="4628362" y="3891353"/>
            <a:ext cx="4463081" cy="461665"/>
          </a:xfrm>
          <a:prstGeom prst="rect">
            <a:avLst/>
          </a:prstGeom>
          <a:noFill/>
        </p:spPr>
        <p:txBody>
          <a:bodyPr wrap="none" rtlCol="0">
            <a:spAutoFit/>
          </a:bodyPr>
          <a:lstStyle/>
          <a:p>
            <a:r>
              <a:rPr kumimoji="1" lang="ja-JP" altLang="en-US" sz="2400" dirty="0" smtClean="0">
                <a:solidFill>
                  <a:srgbClr val="FF0000"/>
                </a:solidFill>
              </a:rPr>
              <a:t>様々な大気波動構造の解明が鍵</a:t>
            </a:r>
            <a:endParaRPr kumimoji="1" lang="ja-JP" altLang="en-US" sz="2400" dirty="0">
              <a:solidFill>
                <a:srgbClr val="FF0000"/>
              </a:solidFill>
            </a:endParaRPr>
          </a:p>
        </p:txBody>
      </p:sp>
    </p:spTree>
    <p:extLst>
      <p:ext uri="{BB962C8B-B14F-4D97-AF65-F5344CB8AC3E}">
        <p14:creationId xmlns:p14="http://schemas.microsoft.com/office/powerpoint/2010/main" val="55118777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5581"/>
            <a:ext cx="8229600" cy="606891"/>
          </a:xfrm>
        </p:spPr>
        <p:txBody>
          <a:bodyPr>
            <a:normAutofit fontScale="90000"/>
          </a:bodyPr>
          <a:lstStyle/>
          <a:p>
            <a:r>
              <a:rPr lang="ja-JP" altLang="en-US" dirty="0" smtClean="0">
                <a:solidFill>
                  <a:schemeClr val="bg1"/>
                </a:solidFill>
              </a:rPr>
              <a:t>金星は地球の未来を映す鏡なのか？</a:t>
            </a:r>
            <a:endParaRPr lang="ja-JP" altLang="en-US" dirty="0">
              <a:solidFill>
                <a:schemeClr val="bg1"/>
              </a:solidFill>
            </a:endParaRPr>
          </a:p>
        </p:txBody>
      </p:sp>
      <p:pic>
        <p:nvPicPr>
          <p:cNvPr id="4" name="図 3"/>
          <p:cNvPicPr>
            <a:picLocks noChangeAspect="1"/>
          </p:cNvPicPr>
          <p:nvPr/>
        </p:nvPicPr>
        <p:blipFill>
          <a:blip r:embed="rId3"/>
          <a:stretch>
            <a:fillRect/>
          </a:stretch>
        </p:blipFill>
        <p:spPr>
          <a:xfrm>
            <a:off x="0" y="1286456"/>
            <a:ext cx="2373983" cy="2315879"/>
          </a:xfrm>
          <a:prstGeom prst="rect">
            <a:avLst/>
          </a:prstGeom>
        </p:spPr>
      </p:pic>
      <p:pic>
        <p:nvPicPr>
          <p:cNvPr id="5" name="図 4"/>
          <p:cNvPicPr>
            <a:picLocks noChangeAspect="1"/>
          </p:cNvPicPr>
          <p:nvPr/>
        </p:nvPicPr>
        <p:blipFill>
          <a:blip r:embed="rId4"/>
          <a:stretch>
            <a:fillRect/>
          </a:stretch>
        </p:blipFill>
        <p:spPr>
          <a:xfrm>
            <a:off x="6813176" y="1325034"/>
            <a:ext cx="2300941" cy="2277301"/>
          </a:xfrm>
          <a:prstGeom prst="rect">
            <a:avLst/>
          </a:prstGeom>
        </p:spPr>
      </p:pic>
      <p:sp>
        <p:nvSpPr>
          <p:cNvPr id="6" name="正方形/長方形 5"/>
          <p:cNvSpPr/>
          <p:nvPr/>
        </p:nvSpPr>
        <p:spPr>
          <a:xfrm>
            <a:off x="271881" y="824791"/>
            <a:ext cx="1723549" cy="461665"/>
          </a:xfrm>
          <a:prstGeom prst="rect">
            <a:avLst/>
          </a:prstGeom>
        </p:spPr>
        <p:txBody>
          <a:bodyPr wrap="none">
            <a:spAutoFit/>
          </a:bodyPr>
          <a:lstStyle/>
          <a:p>
            <a:pPr defTabSz="457200"/>
            <a:r>
              <a:rPr lang="ja-JP" altLang="en-US" sz="2400" dirty="0" smtClean="0">
                <a:solidFill>
                  <a:prstClr val="white"/>
                </a:solidFill>
              </a:rPr>
              <a:t>現在の地球</a:t>
            </a:r>
            <a:endParaRPr lang="ja-JP" altLang="en-US" sz="2400" dirty="0">
              <a:solidFill>
                <a:prstClr val="white"/>
              </a:solidFill>
            </a:endParaRPr>
          </a:p>
        </p:txBody>
      </p:sp>
      <p:sp>
        <p:nvSpPr>
          <p:cNvPr id="7" name="正方形/長方形 6"/>
          <p:cNvSpPr/>
          <p:nvPr/>
        </p:nvSpPr>
        <p:spPr>
          <a:xfrm>
            <a:off x="7624086" y="824791"/>
            <a:ext cx="800219" cy="461665"/>
          </a:xfrm>
          <a:prstGeom prst="rect">
            <a:avLst/>
          </a:prstGeom>
        </p:spPr>
        <p:txBody>
          <a:bodyPr wrap="none">
            <a:spAutoFit/>
          </a:bodyPr>
          <a:lstStyle/>
          <a:p>
            <a:pPr defTabSz="457200"/>
            <a:r>
              <a:rPr lang="ja-JP" altLang="en-US" sz="2400" dirty="0" smtClean="0">
                <a:solidFill>
                  <a:prstClr val="white"/>
                </a:solidFill>
              </a:rPr>
              <a:t>金星</a:t>
            </a:r>
            <a:endParaRPr lang="ja-JP" altLang="en-US" sz="2400" dirty="0">
              <a:solidFill>
                <a:prstClr val="white"/>
              </a:solidFill>
            </a:endParaRPr>
          </a:p>
        </p:txBody>
      </p:sp>
      <p:sp>
        <p:nvSpPr>
          <p:cNvPr id="10" name="正方形/長方形 9"/>
          <p:cNvSpPr/>
          <p:nvPr/>
        </p:nvSpPr>
        <p:spPr>
          <a:xfrm>
            <a:off x="3300161" y="1852707"/>
            <a:ext cx="2646878" cy="461665"/>
          </a:xfrm>
          <a:prstGeom prst="rect">
            <a:avLst/>
          </a:prstGeom>
        </p:spPr>
        <p:txBody>
          <a:bodyPr wrap="none">
            <a:spAutoFit/>
          </a:bodyPr>
          <a:lstStyle/>
          <a:p>
            <a:pPr defTabSz="457200"/>
            <a:r>
              <a:rPr lang="ja-JP" altLang="en-US" sz="2400" dirty="0" smtClean="0">
                <a:solidFill>
                  <a:prstClr val="white"/>
                </a:solidFill>
              </a:rPr>
              <a:t>人類活動の活性化</a:t>
            </a:r>
            <a:endParaRPr lang="ja-JP" altLang="en-US" sz="2400" dirty="0">
              <a:solidFill>
                <a:prstClr val="white"/>
              </a:solidFill>
            </a:endParaRPr>
          </a:p>
        </p:txBody>
      </p:sp>
      <p:sp>
        <p:nvSpPr>
          <p:cNvPr id="12" name="正方形/長方形 11"/>
          <p:cNvSpPr/>
          <p:nvPr/>
        </p:nvSpPr>
        <p:spPr>
          <a:xfrm>
            <a:off x="2075157" y="2894896"/>
            <a:ext cx="5171608" cy="461665"/>
          </a:xfrm>
          <a:prstGeom prst="rect">
            <a:avLst/>
          </a:prstGeom>
        </p:spPr>
        <p:txBody>
          <a:bodyPr wrap="none">
            <a:spAutoFit/>
          </a:bodyPr>
          <a:lstStyle/>
          <a:p>
            <a:pPr defTabSz="457200"/>
            <a:r>
              <a:rPr lang="ja-JP" altLang="en-US" sz="2400" dirty="0" smtClean="0">
                <a:solidFill>
                  <a:prstClr val="white"/>
                </a:solidFill>
              </a:rPr>
              <a:t>二酸化炭素、硫酸塩エアロゾルの増加</a:t>
            </a:r>
            <a:endParaRPr lang="ja-JP" altLang="en-US" sz="2400" dirty="0">
              <a:solidFill>
                <a:prstClr val="white"/>
              </a:solidFill>
            </a:endParaRPr>
          </a:p>
        </p:txBody>
      </p:sp>
      <p:sp>
        <p:nvSpPr>
          <p:cNvPr id="13" name="右矢印 12"/>
          <p:cNvSpPr/>
          <p:nvPr/>
        </p:nvSpPr>
        <p:spPr>
          <a:xfrm>
            <a:off x="2463629" y="2290176"/>
            <a:ext cx="4394370" cy="56776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14" name="正方形/長方形 13"/>
          <p:cNvSpPr/>
          <p:nvPr/>
        </p:nvSpPr>
        <p:spPr>
          <a:xfrm>
            <a:off x="1045290" y="3806478"/>
            <a:ext cx="7053122" cy="830997"/>
          </a:xfrm>
          <a:prstGeom prst="rect">
            <a:avLst/>
          </a:prstGeom>
        </p:spPr>
        <p:txBody>
          <a:bodyPr wrap="square">
            <a:spAutoFit/>
          </a:bodyPr>
          <a:lstStyle/>
          <a:p>
            <a:pPr defTabSz="457200"/>
            <a:r>
              <a:rPr lang="ja-JP" altLang="en-US" sz="2400" dirty="0" smtClean="0">
                <a:solidFill>
                  <a:prstClr val="white"/>
                </a:solidFill>
              </a:rPr>
              <a:t>二酸化炭素やエアロゾルが増えた時に地球の</a:t>
            </a:r>
            <a:r>
              <a:rPr lang="ja-JP" altLang="en-US" sz="2400" dirty="0" smtClean="0">
                <a:solidFill>
                  <a:srgbClr val="FFFF00"/>
                </a:solidFill>
              </a:rPr>
              <a:t>気象</a:t>
            </a:r>
            <a:r>
              <a:rPr lang="ja-JP" altLang="en-US" sz="2400" dirty="0" smtClean="0">
                <a:solidFill>
                  <a:prstClr val="white"/>
                </a:solidFill>
              </a:rPr>
              <a:t>がどう変わるのか理解する上で、金星が手掛かりになる。</a:t>
            </a:r>
            <a:endParaRPr lang="ja-JP" altLang="en-US" sz="2400" dirty="0">
              <a:solidFill>
                <a:prstClr val="white"/>
              </a:solidFill>
            </a:endParaRPr>
          </a:p>
        </p:txBody>
      </p:sp>
      <p:sp>
        <p:nvSpPr>
          <p:cNvPr id="8" name="雲形吹き出し 7"/>
          <p:cNvSpPr/>
          <p:nvPr/>
        </p:nvSpPr>
        <p:spPr>
          <a:xfrm>
            <a:off x="1195294" y="5229411"/>
            <a:ext cx="6524566" cy="1263535"/>
          </a:xfrm>
          <a:prstGeom prst="cloudCallout">
            <a:avLst>
              <a:gd name="adj1" fmla="val 31748"/>
              <a:gd name="adj2" fmla="val -91707"/>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18" name="正方形/長方形 17"/>
          <p:cNvSpPr/>
          <p:nvPr/>
        </p:nvSpPr>
        <p:spPr>
          <a:xfrm>
            <a:off x="2025604" y="5427089"/>
            <a:ext cx="5295865" cy="830997"/>
          </a:xfrm>
          <a:prstGeom prst="rect">
            <a:avLst/>
          </a:prstGeom>
        </p:spPr>
        <p:txBody>
          <a:bodyPr wrap="square">
            <a:spAutoFit/>
          </a:bodyPr>
          <a:lstStyle/>
          <a:p>
            <a:pPr defTabSz="457200"/>
            <a:r>
              <a:rPr lang="ja-JP" altLang="en-US" sz="2400" dirty="0">
                <a:solidFill>
                  <a:prstClr val="white"/>
                </a:solidFill>
              </a:rPr>
              <a:t>風の流れ（大気の循環）、気温の分布、雲</a:t>
            </a:r>
            <a:r>
              <a:rPr lang="ja-JP" altLang="en-US" sz="2400" dirty="0" smtClean="0">
                <a:solidFill>
                  <a:prstClr val="white"/>
                </a:solidFill>
              </a:rPr>
              <a:t>の分布や生成メカニズム、・</a:t>
            </a:r>
            <a:r>
              <a:rPr lang="ja-JP" altLang="en-US" sz="2400" dirty="0">
                <a:solidFill>
                  <a:prstClr val="white"/>
                </a:solidFill>
              </a:rPr>
              <a:t>・・</a:t>
            </a:r>
          </a:p>
        </p:txBody>
      </p:sp>
    </p:spTree>
    <p:extLst>
      <p:ext uri="{BB962C8B-B14F-4D97-AF65-F5344CB8AC3E}">
        <p14:creationId xmlns:p14="http://schemas.microsoft.com/office/powerpoint/2010/main" val="233428981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16520" y="271602"/>
            <a:ext cx="8634053" cy="546868"/>
          </a:xfrm>
        </p:spPr>
        <p:txBody>
          <a:bodyPr>
            <a:noAutofit/>
          </a:bodyPr>
          <a:lstStyle/>
          <a:p>
            <a:r>
              <a:rPr lang="nn-NO" altLang="ja-JP" sz="4000" b="1" u="sng" dirty="0">
                <a:latin typeface="Times New Roman" panose="02020603050405020304" pitchFamily="18" charset="0"/>
                <a:cs typeface="Times New Roman" panose="02020603050405020304" pitchFamily="18" charset="0"/>
              </a:rPr>
              <a:t>LETKF</a:t>
            </a:r>
            <a:r>
              <a:rPr lang="nn-NO" altLang="ja-JP" sz="4800" b="1" dirty="0">
                <a:latin typeface="Times New Roman" panose="02020603050405020304" pitchFamily="18" charset="0"/>
                <a:cs typeface="Times New Roman" panose="02020603050405020304" pitchFamily="18" charset="0"/>
              </a:rPr>
              <a:t> </a:t>
            </a:r>
            <a:r>
              <a:rPr lang="nn-NO" altLang="ja-JP" sz="2800" dirty="0">
                <a:latin typeface="Times New Roman" panose="02020603050405020304" pitchFamily="18" charset="0"/>
                <a:cs typeface="Times New Roman" panose="02020603050405020304" pitchFamily="18" charset="0"/>
              </a:rPr>
              <a:t>(Local Ensemble Transform Kalman Filter)</a:t>
            </a:r>
            <a:endParaRPr lang="nn-NO" altLang="ja-JP" sz="3200" dirty="0">
              <a:latin typeface="Times New Roman" panose="02020603050405020304" pitchFamily="18" charset="0"/>
              <a:cs typeface="Times New Roman" panose="02020603050405020304" pitchFamily="18" charset="0"/>
            </a:endParaRPr>
          </a:p>
        </p:txBody>
      </p:sp>
      <p:sp>
        <p:nvSpPr>
          <p:cNvPr id="3" name="コンテンツ プレースホルダー 2"/>
          <p:cNvSpPr>
            <a:spLocks noGrp="1"/>
          </p:cNvSpPr>
          <p:nvPr>
            <p:ph idx="1"/>
          </p:nvPr>
        </p:nvSpPr>
        <p:spPr>
          <a:xfrm>
            <a:off x="316520" y="999826"/>
            <a:ext cx="7711864" cy="1115401"/>
          </a:xfrm>
        </p:spPr>
        <p:txBody>
          <a:bodyPr>
            <a:normAutofit/>
          </a:bodyPr>
          <a:lstStyle/>
          <a:p>
            <a:r>
              <a:rPr lang="ja-JP" altLang="en-US" sz="2800" dirty="0">
                <a:effectLst>
                  <a:outerShdw blurRad="38100" dist="38100" dir="2700000" algn="tl">
                    <a:srgbClr val="000000">
                      <a:alpha val="43137"/>
                    </a:srgbClr>
                  </a:outerShdw>
                </a:effectLst>
              </a:rPr>
              <a:t>地球</a:t>
            </a:r>
            <a:r>
              <a:rPr lang="en-US" altLang="ja-JP"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altLang="ja-JP" sz="28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ALERA*)</a:t>
            </a:r>
            <a:r>
              <a:rPr lang="ja-JP" altLang="en-US" sz="2800" dirty="0">
                <a:effectLst>
                  <a:outerShdw blurRad="38100" dist="38100" dir="2700000" algn="tl">
                    <a:srgbClr val="000000">
                      <a:alpha val="43137"/>
                    </a:srgbClr>
                  </a:outerShdw>
                </a:effectLst>
              </a:rPr>
              <a:t>や火星での</a:t>
            </a:r>
            <a:r>
              <a:rPr lang="ja-JP" altLang="en-US" sz="2800" dirty="0" smtClean="0">
                <a:effectLst>
                  <a:outerShdw blurRad="38100" dist="38100" dir="2700000" algn="tl">
                    <a:srgbClr val="000000">
                      <a:alpha val="43137"/>
                    </a:srgbClr>
                  </a:outerShdw>
                </a:effectLst>
              </a:rPr>
              <a:t>適用例</a:t>
            </a:r>
            <a:r>
              <a:rPr lang="en-US" altLang="ja-JP" sz="2800" dirty="0">
                <a:effectLst>
                  <a:outerShdw blurRad="38100" dist="38100" dir="2700000" algn="tl">
                    <a:srgbClr val="000000">
                      <a:alpha val="43137"/>
                    </a:srgbClr>
                  </a:outerShdw>
                </a:effectLst>
              </a:rPr>
              <a:t>	</a:t>
            </a:r>
            <a:r>
              <a:rPr lang="en-US" altLang="ja-JP" sz="2800" dirty="0" smtClean="0">
                <a:effectLst>
                  <a:outerShdw blurRad="38100" dist="38100" dir="2700000" algn="tl">
                    <a:srgbClr val="000000">
                      <a:alpha val="43137"/>
                    </a:srgbClr>
                  </a:outerShdw>
                </a:effectLst>
              </a:rPr>
              <a:t>	       </a:t>
            </a:r>
            <a:r>
              <a:rPr lang="en-US" altLang="ja-JP" sz="20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altLang="ja-JP" sz="2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Hunt et al., 2007; Miyoshi et al., 2007…; Hoffman et al., 2010)</a:t>
            </a:r>
          </a:p>
        </p:txBody>
      </p:sp>
      <p:sp>
        <p:nvSpPr>
          <p:cNvPr id="4" name="Text Box 4"/>
          <p:cNvSpPr txBox="1">
            <a:spLocks noChangeArrowheads="1"/>
          </p:cNvSpPr>
          <p:nvPr/>
        </p:nvSpPr>
        <p:spPr bwMode="auto">
          <a:xfrm>
            <a:off x="156543" y="2204864"/>
            <a:ext cx="6086447" cy="1477328"/>
          </a:xfrm>
          <a:prstGeom prst="rect">
            <a:avLst/>
          </a:prstGeom>
          <a:solidFill>
            <a:schemeClr val="accent5">
              <a:lumMod val="20000"/>
              <a:lumOff val="80000"/>
            </a:schemeClr>
          </a:solidFill>
          <a:ln w="9525">
            <a:noFill/>
            <a:miter lim="800000"/>
            <a:headEnd/>
            <a:tailEnd/>
          </a:ln>
          <a:effectLst/>
        </p:spPr>
        <p:txBody>
          <a:bodyPr wrap="square">
            <a:spAutoFit/>
          </a:bodyPr>
          <a:lstStyle/>
          <a:p>
            <a:r>
              <a:rPr lang="en-GB" altLang="ja-JP" dirty="0">
                <a:solidFill>
                  <a:srgbClr val="FF0000"/>
                </a:solidFill>
                <a:latin typeface="Times New Roman" panose="02020603050405020304" pitchFamily="18" charset="0"/>
                <a:cs typeface="Times New Roman" panose="02020603050405020304" pitchFamily="18" charset="0"/>
              </a:rPr>
              <a:t>Local</a:t>
            </a:r>
            <a:r>
              <a:rPr lang="en-GB" altLang="ja-JP" dirty="0">
                <a:solidFill>
                  <a:prstClr val="black"/>
                </a:solidFill>
                <a:latin typeface="Times New Roman" panose="02020603050405020304" pitchFamily="18" charset="0"/>
                <a:cs typeface="Times New Roman" panose="02020603050405020304" pitchFamily="18" charset="0"/>
              </a:rPr>
              <a:t>: considers </a:t>
            </a:r>
            <a:r>
              <a:rPr lang="en-US" altLang="ja-JP" dirty="0">
                <a:solidFill>
                  <a:prstClr val="black"/>
                </a:solidFill>
                <a:latin typeface="Times New Roman" panose="02020603050405020304" pitchFamily="18" charset="0"/>
                <a:cs typeface="Times New Roman" panose="02020603050405020304" pitchFamily="18" charset="0"/>
              </a:rPr>
              <a:t>only observations within a certain distance.</a:t>
            </a:r>
          </a:p>
          <a:p>
            <a:r>
              <a:rPr lang="en-GB" altLang="ja-JP" dirty="0">
                <a:solidFill>
                  <a:srgbClr val="FF0000"/>
                </a:solidFill>
                <a:latin typeface="Times New Roman" panose="02020603050405020304" pitchFamily="18" charset="0"/>
                <a:cs typeface="Times New Roman" panose="02020603050405020304" pitchFamily="18" charset="0"/>
              </a:rPr>
              <a:t>Ensemble</a:t>
            </a:r>
            <a:r>
              <a:rPr lang="en-GB" altLang="ja-JP" dirty="0">
                <a:solidFill>
                  <a:prstClr val="black"/>
                </a:solidFill>
                <a:latin typeface="Times New Roman" panose="02020603050405020304" pitchFamily="18" charset="0"/>
                <a:cs typeface="Times New Roman" panose="02020603050405020304" pitchFamily="18" charset="0"/>
              </a:rPr>
              <a:t>: uses </a:t>
            </a:r>
            <a:r>
              <a:rPr lang="en-US" altLang="ja-JP" dirty="0">
                <a:solidFill>
                  <a:prstClr val="black"/>
                </a:solidFill>
                <a:latin typeface="Times New Roman" panose="02020603050405020304" pitchFamily="18" charset="0"/>
                <a:cs typeface="Times New Roman" panose="02020603050405020304" pitchFamily="18" charset="0"/>
              </a:rPr>
              <a:t>an </a:t>
            </a:r>
            <a:r>
              <a:rPr lang="en-US" altLang="ja-JP" i="1" dirty="0">
                <a:solidFill>
                  <a:prstClr val="black"/>
                </a:solidFill>
                <a:latin typeface="Times New Roman" panose="02020603050405020304" pitchFamily="18" charset="0"/>
                <a:cs typeface="Times New Roman" panose="02020603050405020304" pitchFamily="18" charset="0"/>
              </a:rPr>
              <a:t>ensemble </a:t>
            </a:r>
            <a:r>
              <a:rPr lang="en-US" altLang="ja-JP" dirty="0">
                <a:solidFill>
                  <a:prstClr val="black"/>
                </a:solidFill>
                <a:latin typeface="Times New Roman" panose="02020603050405020304" pitchFamily="18" charset="0"/>
                <a:cs typeface="Times New Roman" panose="02020603050405020304" pitchFamily="18" charset="0"/>
              </a:rPr>
              <a:t>of GCM forecasts</a:t>
            </a:r>
            <a:r>
              <a:rPr lang="en-GB" altLang="ja-JP" dirty="0">
                <a:solidFill>
                  <a:prstClr val="black"/>
                </a:solidFill>
                <a:latin typeface="Times New Roman" panose="02020603050405020304" pitchFamily="18" charset="0"/>
                <a:cs typeface="Times New Roman" panose="02020603050405020304" pitchFamily="18" charset="0"/>
              </a:rPr>
              <a:t>.</a:t>
            </a:r>
          </a:p>
          <a:p>
            <a:r>
              <a:rPr lang="en-GB" altLang="ja-JP" dirty="0">
                <a:solidFill>
                  <a:srgbClr val="FF0000"/>
                </a:solidFill>
                <a:latin typeface="Times New Roman" panose="02020603050405020304" pitchFamily="18" charset="0"/>
                <a:cs typeface="Times New Roman" panose="02020603050405020304" pitchFamily="18" charset="0"/>
              </a:rPr>
              <a:t>Transform</a:t>
            </a:r>
            <a:r>
              <a:rPr lang="en-GB" altLang="ja-JP" dirty="0">
                <a:solidFill>
                  <a:prstClr val="black"/>
                </a:solidFill>
                <a:latin typeface="Times New Roman" panose="02020603050405020304" pitchFamily="18" charset="0"/>
                <a:cs typeface="Times New Roman" panose="02020603050405020304" pitchFamily="18" charset="0"/>
              </a:rPr>
              <a:t>: uses a square-root filter. </a:t>
            </a:r>
          </a:p>
          <a:p>
            <a:r>
              <a:rPr lang="en-GB" altLang="ja-JP" dirty="0" err="1">
                <a:solidFill>
                  <a:srgbClr val="FF0000"/>
                </a:solidFill>
                <a:latin typeface="Times New Roman" panose="02020603050405020304" pitchFamily="18" charset="0"/>
                <a:cs typeface="Times New Roman" panose="02020603050405020304" pitchFamily="18" charset="0"/>
              </a:rPr>
              <a:t>Kalman</a:t>
            </a:r>
            <a:r>
              <a:rPr lang="en-GB" altLang="ja-JP" dirty="0">
                <a:solidFill>
                  <a:srgbClr val="FF0000"/>
                </a:solidFill>
                <a:latin typeface="Times New Roman" panose="02020603050405020304" pitchFamily="18" charset="0"/>
                <a:cs typeface="Times New Roman" panose="02020603050405020304" pitchFamily="18" charset="0"/>
              </a:rPr>
              <a:t> Filter</a:t>
            </a:r>
            <a:r>
              <a:rPr lang="en-GB" altLang="ja-JP" dirty="0">
                <a:solidFill>
                  <a:prstClr val="black"/>
                </a:solidFill>
                <a:latin typeface="Times New Roman" panose="02020603050405020304" pitchFamily="18" charset="0"/>
                <a:cs typeface="Times New Roman" panose="02020603050405020304" pitchFamily="18" charset="0"/>
              </a:rPr>
              <a:t>: </a:t>
            </a:r>
            <a:r>
              <a:rPr lang="en-US" altLang="ja-JP" dirty="0">
                <a:solidFill>
                  <a:prstClr val="black"/>
                </a:solidFill>
                <a:latin typeface="Times New Roman" panose="02020603050405020304" pitchFamily="18" charset="0"/>
                <a:cs typeface="Times New Roman" panose="02020603050405020304" pitchFamily="18" charset="0"/>
              </a:rPr>
              <a:t>uses past information to update the present state,  </a:t>
            </a:r>
          </a:p>
          <a:p>
            <a:r>
              <a:rPr lang="en-US" altLang="ja-JP" dirty="0">
                <a:solidFill>
                  <a:prstClr val="black"/>
                </a:solidFill>
                <a:latin typeface="Times New Roman" panose="02020603050405020304" pitchFamily="18" charset="0"/>
                <a:cs typeface="Times New Roman" panose="02020603050405020304" pitchFamily="18" charset="0"/>
              </a:rPr>
              <a:t>and estimates both the state and its uncertainty (</a:t>
            </a:r>
            <a:r>
              <a:rPr lang="en-GB" altLang="ja-JP" dirty="0">
                <a:solidFill>
                  <a:prstClr val="black"/>
                </a:solidFill>
                <a:latin typeface="Times New Roman" panose="02020603050405020304" pitchFamily="18" charset="0"/>
                <a:cs typeface="Times New Roman" panose="02020603050405020304" pitchFamily="18" charset="0"/>
              </a:rPr>
              <a:t>covariance)</a:t>
            </a:r>
            <a:endParaRPr lang="ja-JP" altLang="en-US" dirty="0">
              <a:solidFill>
                <a:prstClr val="black"/>
              </a:solidFill>
              <a:latin typeface="Times New Roman" pitchFamily="18" charset="0"/>
              <a:cs typeface="Times New Roman" panose="02020603050405020304" pitchFamily="18" charset="0"/>
            </a:endParaRPr>
          </a:p>
        </p:txBody>
      </p:sp>
      <p:pic>
        <p:nvPicPr>
          <p:cNvPr id="5" name="図 4"/>
          <p:cNvPicPr>
            <a:picLocks noChangeAspect="1"/>
          </p:cNvPicPr>
          <p:nvPr/>
        </p:nvPicPr>
        <p:blipFill>
          <a:blip r:embed="rId3"/>
          <a:stretch>
            <a:fillRect/>
          </a:stretch>
        </p:blipFill>
        <p:spPr>
          <a:xfrm>
            <a:off x="156543" y="3846508"/>
            <a:ext cx="5972340" cy="2488509"/>
          </a:xfrm>
          <a:prstGeom prst="rect">
            <a:avLst/>
          </a:prstGeom>
        </p:spPr>
      </p:pic>
      <p:sp>
        <p:nvSpPr>
          <p:cNvPr id="6" name="Rectangle 6"/>
          <p:cNvSpPr>
            <a:spLocks noChangeArrowheads="1"/>
          </p:cNvSpPr>
          <p:nvPr/>
        </p:nvSpPr>
        <p:spPr bwMode="auto">
          <a:xfrm>
            <a:off x="3498973" y="5661248"/>
            <a:ext cx="2736775" cy="300082"/>
          </a:xfrm>
          <a:prstGeom prst="rect">
            <a:avLst/>
          </a:prstGeom>
          <a:noFill/>
          <a:ln w="9525" algn="ctr">
            <a:noFill/>
            <a:miter lim="800000"/>
            <a:headEnd/>
            <a:tailEnd/>
          </a:ln>
          <a:effectLst/>
        </p:spPr>
        <p:txBody>
          <a:bodyPr wrap="none">
            <a:spAutoFit/>
          </a:bodyPr>
          <a:lstStyle/>
          <a:p>
            <a:pPr fontAlgn="base">
              <a:spcBef>
                <a:spcPct val="0"/>
              </a:spcBef>
              <a:spcAft>
                <a:spcPct val="0"/>
              </a:spcAft>
              <a:defRPr/>
            </a:pPr>
            <a:r>
              <a:rPr lang="en-US" altLang="ja-JP" sz="1350" dirty="0">
                <a:solidFill>
                  <a:srgbClr val="002060"/>
                </a:solidFill>
                <a:latin typeface="Times New Roman" pitchFamily="18" charset="0"/>
              </a:rPr>
              <a:t>From Dr. T. Navarro (personal com.)</a:t>
            </a:r>
          </a:p>
        </p:txBody>
      </p:sp>
      <p:pic>
        <p:nvPicPr>
          <p:cNvPr id="9" name="図 8"/>
          <p:cNvPicPr>
            <a:picLocks noChangeAspect="1"/>
          </p:cNvPicPr>
          <p:nvPr/>
        </p:nvPicPr>
        <p:blipFill>
          <a:blip r:embed="rId4"/>
          <a:stretch>
            <a:fillRect/>
          </a:stretch>
        </p:blipFill>
        <p:spPr>
          <a:xfrm>
            <a:off x="6398088" y="2204864"/>
            <a:ext cx="2638408" cy="2148915"/>
          </a:xfrm>
          <a:prstGeom prst="rect">
            <a:avLst/>
          </a:prstGeom>
        </p:spPr>
      </p:pic>
      <p:pic>
        <p:nvPicPr>
          <p:cNvPr id="10" name="図 9"/>
          <p:cNvPicPr>
            <a:picLocks noChangeAspect="1"/>
          </p:cNvPicPr>
          <p:nvPr/>
        </p:nvPicPr>
        <p:blipFill>
          <a:blip r:embed="rId5"/>
          <a:stretch>
            <a:fillRect/>
          </a:stretch>
        </p:blipFill>
        <p:spPr>
          <a:xfrm>
            <a:off x="6213855" y="4447269"/>
            <a:ext cx="2822641" cy="1887748"/>
          </a:xfrm>
          <a:prstGeom prst="rect">
            <a:avLst/>
          </a:prstGeom>
        </p:spPr>
      </p:pic>
      <p:sp>
        <p:nvSpPr>
          <p:cNvPr id="11" name="Rectangle 6"/>
          <p:cNvSpPr>
            <a:spLocks noChangeArrowheads="1"/>
          </p:cNvSpPr>
          <p:nvPr/>
        </p:nvSpPr>
        <p:spPr bwMode="auto">
          <a:xfrm>
            <a:off x="7083945" y="3992240"/>
            <a:ext cx="1266693" cy="300082"/>
          </a:xfrm>
          <a:prstGeom prst="rect">
            <a:avLst/>
          </a:prstGeom>
          <a:noFill/>
          <a:ln w="9525" algn="ctr">
            <a:noFill/>
            <a:miter lim="800000"/>
            <a:headEnd/>
            <a:tailEnd/>
          </a:ln>
          <a:effectLst/>
        </p:spPr>
        <p:txBody>
          <a:bodyPr wrap="none">
            <a:spAutoFit/>
          </a:bodyPr>
          <a:lstStyle/>
          <a:p>
            <a:pPr fontAlgn="base">
              <a:spcBef>
                <a:spcPct val="0"/>
              </a:spcBef>
              <a:spcAft>
                <a:spcPct val="0"/>
              </a:spcAft>
              <a:defRPr/>
            </a:pPr>
            <a:r>
              <a:rPr lang="en-US" altLang="ja-JP" sz="1350" dirty="0">
                <a:solidFill>
                  <a:srgbClr val="002060"/>
                </a:solidFill>
                <a:latin typeface="Times New Roman" pitchFamily="18" charset="0"/>
              </a:rPr>
              <a:t>Miyoshi (2005)</a:t>
            </a:r>
          </a:p>
        </p:txBody>
      </p:sp>
      <p:sp>
        <p:nvSpPr>
          <p:cNvPr id="7" name="正方形/長方形 6"/>
          <p:cNvSpPr/>
          <p:nvPr/>
        </p:nvSpPr>
        <p:spPr>
          <a:xfrm>
            <a:off x="1835696" y="1753374"/>
            <a:ext cx="7200800" cy="369332"/>
          </a:xfrm>
          <a:prstGeom prst="rect">
            <a:avLst/>
          </a:prstGeom>
        </p:spPr>
        <p:txBody>
          <a:bodyPr wrap="square">
            <a:spAutoFit/>
          </a:bodyPr>
          <a:lstStyle/>
          <a:p>
            <a:r>
              <a:rPr lang="en-GB" altLang="ja-JP" b="1" dirty="0" smtClean="0">
                <a:solidFill>
                  <a:srgbClr val="FFFFFF"/>
                </a:solidFill>
                <a:latin typeface="Times New Roman" panose="02020603050405020304" pitchFamily="18" charset="0"/>
                <a:cs typeface="Times New Roman" panose="02020603050405020304" pitchFamily="18" charset="0"/>
              </a:rPr>
              <a:t>*AFES-LETKF </a:t>
            </a:r>
            <a:r>
              <a:rPr lang="en-GB" altLang="ja-JP" b="1" dirty="0">
                <a:solidFill>
                  <a:srgbClr val="FFFFFF"/>
                </a:solidFill>
                <a:latin typeface="Times New Roman" panose="02020603050405020304" pitchFamily="18" charset="0"/>
                <a:cs typeface="Times New Roman" panose="02020603050405020304" pitchFamily="18" charset="0"/>
              </a:rPr>
              <a:t>experimental ensemble </a:t>
            </a:r>
            <a:r>
              <a:rPr lang="en-GB" altLang="ja-JP" b="1" dirty="0" smtClean="0">
                <a:solidFill>
                  <a:srgbClr val="FFFFFF"/>
                </a:solidFill>
                <a:latin typeface="Times New Roman" panose="02020603050405020304" pitchFamily="18" charset="0"/>
                <a:cs typeface="Times New Roman" panose="02020603050405020304" pitchFamily="18" charset="0"/>
              </a:rPr>
              <a:t>reanalysis: </a:t>
            </a:r>
            <a:r>
              <a:rPr lang="ja-JP" altLang="en-US" b="1" dirty="0" smtClean="0">
                <a:solidFill>
                  <a:srgbClr val="FFFFFF"/>
                </a:solidFill>
                <a:latin typeface="Times New Roman" panose="02020603050405020304" pitchFamily="18" charset="0"/>
                <a:cs typeface="Times New Roman" panose="02020603050405020304" pitchFamily="18" charset="0"/>
              </a:rPr>
              <a:t>地球の再解析データ</a:t>
            </a:r>
            <a:endParaRPr lang="ja-JP" altLang="en-US" b="1" dirty="0">
              <a:solidFill>
                <a:srgbClr val="FFFFFF"/>
              </a:solidFill>
              <a:latin typeface="Times New Roman" panose="02020603050405020304" pitchFamily="18" charset="0"/>
              <a:cs typeface="Times New Roman" panose="02020603050405020304" pitchFamily="18" charset="0"/>
            </a:endParaRPr>
          </a:p>
        </p:txBody>
      </p:sp>
      <p:sp>
        <p:nvSpPr>
          <p:cNvPr id="12" name="正方形/長方形 11"/>
          <p:cNvSpPr/>
          <p:nvPr/>
        </p:nvSpPr>
        <p:spPr>
          <a:xfrm>
            <a:off x="683568" y="6416985"/>
            <a:ext cx="7848872" cy="412590"/>
          </a:xfrm>
          <a:prstGeom prst="rect">
            <a:avLst/>
          </a:prstGeom>
          <a:solidFill>
            <a:schemeClr val="tx1"/>
          </a:solidFill>
          <a:ln>
            <a:noFill/>
          </a:ln>
        </p:spPr>
        <p:txBody>
          <a:bodyPr wrap="square" tIns="144000" bIns="36000" anchor="ctr" anchorCtr="1">
            <a:spAutoFit/>
          </a:bodyPr>
          <a:lstStyle/>
          <a:p>
            <a:pPr eaLnBrk="0" fontAlgn="base" hangingPunct="0">
              <a:lnSpc>
                <a:spcPts val="1800"/>
              </a:lnSpc>
              <a:spcAft>
                <a:spcPts val="1200"/>
              </a:spcAft>
              <a:buSzPct val="85000"/>
              <a:defRPr/>
            </a:pPr>
            <a:r>
              <a:rPr lang="ja-JP" altLang="en-US" sz="2400" b="1" kern="0" dirty="0" smtClean="0">
                <a:solidFill>
                  <a:srgbClr val="FF0000"/>
                </a:solidFill>
                <a:latin typeface="Times New Roman" pitchFamily="18" charset="0"/>
                <a:cs typeface="Times New Roman" pitchFamily="18" charset="0"/>
              </a:rPr>
              <a:t>モデルのアンサンブルで分散を評価：簡単 </a:t>
            </a:r>
            <a:r>
              <a:rPr lang="en-US" altLang="ja-JP" sz="2400" b="1" kern="0" dirty="0" smtClean="0">
                <a:solidFill>
                  <a:srgbClr val="FF0000"/>
                </a:solidFill>
                <a:latin typeface="Times New Roman" pitchFamily="18" charset="0"/>
                <a:cs typeface="Times New Roman" pitchFamily="18" charset="0"/>
              </a:rPr>
              <a:t>but </a:t>
            </a:r>
            <a:r>
              <a:rPr lang="ja-JP" altLang="en-US" sz="2400" b="1" kern="0" dirty="0" smtClean="0">
                <a:solidFill>
                  <a:srgbClr val="FF0000"/>
                </a:solidFill>
                <a:latin typeface="Times New Roman" pitchFamily="18" charset="0"/>
                <a:cs typeface="Times New Roman" pitchFamily="18" charset="0"/>
              </a:rPr>
              <a:t>高計算コスト</a:t>
            </a:r>
            <a:endParaRPr lang="en-US" altLang="ja-JP" sz="2400" b="1" kern="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69835816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303620"/>
            <a:ext cx="7886700" cy="707886"/>
          </a:xfrm>
        </p:spPr>
        <p:txBody>
          <a:bodyPr/>
          <a:lstStyle/>
          <a:p>
            <a:pPr algn="ctr"/>
            <a:r>
              <a:rPr lang="ja-JP" altLang="en-US" sz="4000" b="1" u="sng" dirty="0">
                <a:latin typeface="Times New Roman" panose="02020603050405020304" pitchFamily="18" charset="0"/>
                <a:cs typeface="Times New Roman" panose="02020603050405020304" pitchFamily="18" charset="0"/>
              </a:rPr>
              <a:t>初期</a:t>
            </a:r>
            <a:r>
              <a:rPr lang="ja-JP" altLang="en-US" sz="4000" b="1" u="sng" dirty="0" smtClean="0">
                <a:latin typeface="Times New Roman" panose="02020603050405020304" pitchFamily="18" charset="0"/>
                <a:cs typeface="Times New Roman" panose="02020603050405020304" pitchFamily="18" charset="0"/>
              </a:rPr>
              <a:t>成果の概要</a:t>
            </a:r>
            <a:endParaRPr lang="ja-JP" altLang="en-US" sz="2000" b="1" u="sng" dirty="0">
              <a:latin typeface="Times New Roman" panose="02020603050405020304" pitchFamily="18" charset="0"/>
              <a:cs typeface="Times New Roman" panose="02020603050405020304" pitchFamily="18" charset="0"/>
            </a:endParaRPr>
          </a:p>
        </p:txBody>
      </p:sp>
      <p:sp>
        <p:nvSpPr>
          <p:cNvPr id="3" name="コンテンツ プレースホルダー 2"/>
          <p:cNvSpPr>
            <a:spLocks noGrp="1"/>
          </p:cNvSpPr>
          <p:nvPr>
            <p:ph idx="1"/>
          </p:nvPr>
        </p:nvSpPr>
        <p:spPr>
          <a:xfrm>
            <a:off x="179512" y="1122126"/>
            <a:ext cx="8811643" cy="4755146"/>
          </a:xfrm>
          <a:solidFill>
            <a:schemeClr val="tx1"/>
          </a:solidFill>
        </p:spPr>
        <p:txBody>
          <a:bodyPr>
            <a:noAutofit/>
          </a:bodyPr>
          <a:lstStyle/>
          <a:p>
            <a:pPr marL="0" indent="0">
              <a:buNone/>
            </a:pPr>
            <a:r>
              <a:rPr lang="ja-JP" altLang="en-US" sz="2800" dirty="0">
                <a:solidFill>
                  <a:srgbClr val="000000"/>
                </a:solidFill>
                <a:latin typeface="Times New Roman" panose="02020603050405020304" pitchFamily="18" charset="0"/>
                <a:cs typeface="Times New Roman" panose="02020603050405020304" pitchFamily="18" charset="0"/>
              </a:rPr>
              <a:t>金星大気</a:t>
            </a:r>
            <a:r>
              <a:rPr lang="en-US" altLang="ja-JP" sz="2800" dirty="0">
                <a:solidFill>
                  <a:srgbClr val="000000"/>
                </a:solidFill>
                <a:latin typeface="Times New Roman" panose="02020603050405020304" pitchFamily="18" charset="0"/>
                <a:cs typeface="Times New Roman" panose="02020603050405020304" pitchFamily="18" charset="0"/>
              </a:rPr>
              <a:t>GCM</a:t>
            </a:r>
            <a:r>
              <a:rPr lang="ja-JP" altLang="en-US" sz="2800" dirty="0">
                <a:solidFill>
                  <a:srgbClr val="000000"/>
                </a:solidFill>
                <a:latin typeface="Times New Roman" panose="02020603050405020304" pitchFamily="18" charset="0"/>
                <a:cs typeface="Times New Roman" panose="02020603050405020304" pitchFamily="18" charset="0"/>
              </a:rPr>
              <a:t>のアンサンブルデータ同化システム</a:t>
            </a:r>
            <a:endParaRPr lang="en-US" altLang="ja-JP" sz="2800" dirty="0">
              <a:solidFill>
                <a:srgbClr val="000000"/>
              </a:solidFill>
              <a:latin typeface="Times New Roman" panose="02020603050405020304" pitchFamily="18" charset="0"/>
              <a:cs typeface="Times New Roman" panose="02020603050405020304" pitchFamily="18" charset="0"/>
            </a:endParaRPr>
          </a:p>
          <a:p>
            <a:pPr marL="0" indent="0">
              <a:buNone/>
            </a:pPr>
            <a:r>
              <a:rPr lang="en-US" altLang="ja-JP" sz="2800" dirty="0">
                <a:solidFill>
                  <a:srgbClr val="000000"/>
                </a:solidFill>
                <a:latin typeface="Times New Roman" panose="02020603050405020304" pitchFamily="18" charset="0"/>
                <a:cs typeface="Times New Roman" panose="02020603050405020304" pitchFamily="18" charset="0"/>
              </a:rPr>
              <a:t>(</a:t>
            </a:r>
            <a:r>
              <a:rPr lang="en-US" altLang="ja-JP" sz="2800" dirty="0" smtClean="0">
                <a:solidFill>
                  <a:srgbClr val="000000"/>
                </a:solidFill>
                <a:latin typeface="Times New Roman" panose="02020603050405020304" pitchFamily="18" charset="0"/>
                <a:cs typeface="Times New Roman" panose="02020603050405020304" pitchFamily="18" charset="0"/>
              </a:rPr>
              <a:t>VALEDAS; </a:t>
            </a:r>
            <a:r>
              <a:rPr lang="en-US" altLang="ja-JP" sz="2000" dirty="0" smtClean="0">
                <a:solidFill>
                  <a:srgbClr val="000000"/>
                </a:solidFill>
                <a:latin typeface="Times New Roman" panose="02020603050405020304" pitchFamily="18" charset="0"/>
                <a:cs typeface="Times New Roman" panose="02020603050405020304" pitchFamily="18" charset="0"/>
              </a:rPr>
              <a:t>VAFES-LETKF </a:t>
            </a:r>
            <a:r>
              <a:rPr lang="en-US" altLang="ja-JP" sz="2000" dirty="0">
                <a:solidFill>
                  <a:srgbClr val="000000"/>
                </a:solidFill>
                <a:latin typeface="Times New Roman" panose="02020603050405020304" pitchFamily="18" charset="0"/>
                <a:cs typeface="Times New Roman" panose="02020603050405020304" pitchFamily="18" charset="0"/>
              </a:rPr>
              <a:t>data assimilation </a:t>
            </a:r>
            <a:r>
              <a:rPr lang="en-US" altLang="ja-JP" sz="2000" dirty="0" smtClean="0">
                <a:solidFill>
                  <a:srgbClr val="000000"/>
                </a:solidFill>
                <a:latin typeface="Times New Roman" panose="02020603050405020304" pitchFamily="18" charset="0"/>
                <a:cs typeface="Times New Roman" panose="02020603050405020304" pitchFamily="18" charset="0"/>
              </a:rPr>
              <a:t>system</a:t>
            </a:r>
            <a:r>
              <a:rPr lang="en-US" altLang="ja-JP" sz="2800" dirty="0" smtClean="0">
                <a:solidFill>
                  <a:srgbClr val="000000"/>
                </a:solidFill>
                <a:latin typeface="Times New Roman" panose="02020603050405020304" pitchFamily="18" charset="0"/>
                <a:cs typeface="Times New Roman" panose="02020603050405020304" pitchFamily="18" charset="0"/>
              </a:rPr>
              <a:t>)</a:t>
            </a:r>
            <a:r>
              <a:rPr lang="ja-JP" altLang="en-US" sz="2800" dirty="0">
                <a:solidFill>
                  <a:srgbClr val="000000"/>
                </a:solidFill>
                <a:latin typeface="Times New Roman" panose="02020603050405020304" pitchFamily="18" charset="0"/>
                <a:cs typeface="Times New Roman" panose="02020603050405020304" pitchFamily="18" charset="0"/>
              </a:rPr>
              <a:t>を開発した。</a:t>
            </a:r>
          </a:p>
          <a:p>
            <a:pPr marL="0" indent="0">
              <a:buNone/>
            </a:pPr>
            <a:endParaRPr lang="en-US" altLang="ja-JP" sz="1600" dirty="0">
              <a:solidFill>
                <a:srgbClr val="000000"/>
              </a:solidFill>
              <a:latin typeface="Times New Roman" panose="02020603050405020304" pitchFamily="18" charset="0"/>
              <a:cs typeface="Times New Roman" panose="02020603050405020304" pitchFamily="18" charset="0"/>
            </a:endParaRPr>
          </a:p>
          <a:p>
            <a:pPr marL="0" indent="0">
              <a:buNone/>
            </a:pPr>
            <a:r>
              <a:rPr lang="ja-JP" altLang="en-US" sz="2800" dirty="0">
                <a:solidFill>
                  <a:srgbClr val="000000"/>
                </a:solidFill>
                <a:latin typeface="Times New Roman" panose="02020603050405020304" pitchFamily="18" charset="0"/>
                <a:cs typeface="Times New Roman" panose="02020603050405020304" pitchFamily="18" charset="0"/>
              </a:rPr>
              <a:t>テストとして、雲層上端の風速データを</a:t>
            </a:r>
            <a:r>
              <a:rPr lang="en-US" altLang="ja-JP" sz="2800" dirty="0">
                <a:solidFill>
                  <a:srgbClr val="000000"/>
                </a:solidFill>
                <a:latin typeface="Times New Roman" panose="02020603050405020304" pitchFamily="18" charset="0"/>
                <a:cs typeface="Times New Roman" panose="02020603050405020304" pitchFamily="18" charset="0"/>
              </a:rPr>
              <a:t>2</a:t>
            </a:r>
            <a:r>
              <a:rPr lang="ja-JP" altLang="en-US" sz="2800" dirty="0">
                <a:solidFill>
                  <a:srgbClr val="000000"/>
                </a:solidFill>
                <a:latin typeface="Times New Roman" panose="02020603050405020304" pitchFamily="18" charset="0"/>
                <a:cs typeface="Times New Roman" panose="02020603050405020304" pitchFamily="18" charset="0"/>
              </a:rPr>
              <a:t>種類用意</a:t>
            </a:r>
          </a:p>
          <a:p>
            <a:pPr marL="0" indent="0">
              <a:buNone/>
            </a:pPr>
            <a:r>
              <a:rPr lang="ja-JP" altLang="en-US" sz="2800" dirty="0">
                <a:solidFill>
                  <a:srgbClr val="000000"/>
                </a:solidFill>
                <a:latin typeface="Times New Roman" panose="02020603050405020304" pitchFamily="18" charset="0"/>
                <a:cs typeface="Times New Roman" panose="02020603050405020304" pitchFamily="18" charset="0"/>
              </a:rPr>
              <a:t>①</a:t>
            </a:r>
            <a:r>
              <a:rPr lang="en-US" altLang="ja-JP" sz="2800" dirty="0">
                <a:solidFill>
                  <a:srgbClr val="000000"/>
                </a:solidFill>
                <a:latin typeface="Times New Roman" panose="02020603050405020304" pitchFamily="18" charset="0"/>
                <a:cs typeface="Times New Roman" panose="02020603050405020304" pitchFamily="18" charset="0"/>
              </a:rPr>
              <a:t>GCM</a:t>
            </a:r>
            <a:r>
              <a:rPr lang="ja-JP" altLang="en-US" sz="2800" dirty="0">
                <a:solidFill>
                  <a:srgbClr val="000000"/>
                </a:solidFill>
                <a:latin typeface="Times New Roman" panose="02020603050405020304" pitchFamily="18" charset="0"/>
                <a:cs typeface="Times New Roman" panose="02020603050405020304" pitchFamily="18" charset="0"/>
              </a:rPr>
              <a:t>で作成した仮想データ</a:t>
            </a:r>
          </a:p>
          <a:p>
            <a:pPr marL="0" indent="0">
              <a:buNone/>
            </a:pPr>
            <a:r>
              <a:rPr lang="ja-JP" altLang="en-US" sz="2800" dirty="0">
                <a:solidFill>
                  <a:srgbClr val="000000"/>
                </a:solidFill>
                <a:latin typeface="Times New Roman" panose="02020603050405020304" pitchFamily="18" charset="0"/>
                <a:cs typeface="Times New Roman" panose="02020603050405020304" pitchFamily="18" charset="0"/>
              </a:rPr>
              <a:t>②</a:t>
            </a:r>
            <a:r>
              <a:rPr lang="en-US" altLang="ja-JP" sz="2800" dirty="0">
                <a:solidFill>
                  <a:srgbClr val="000000"/>
                </a:solidFill>
                <a:latin typeface="Times New Roman" panose="02020603050405020304" pitchFamily="18" charset="0"/>
                <a:cs typeface="Times New Roman" panose="02020603050405020304" pitchFamily="18" charset="0"/>
              </a:rPr>
              <a:t>VMC/VEX</a:t>
            </a:r>
            <a:r>
              <a:rPr lang="ja-JP" altLang="en-US" sz="2800" dirty="0">
                <a:solidFill>
                  <a:srgbClr val="000000"/>
                </a:solidFill>
                <a:latin typeface="Times New Roman" panose="02020603050405020304" pitchFamily="18" charset="0"/>
                <a:cs typeface="Times New Roman" panose="02020603050405020304" pitchFamily="18" charset="0"/>
              </a:rPr>
              <a:t>の現実データ</a:t>
            </a:r>
          </a:p>
          <a:p>
            <a:pPr marL="0" indent="0">
              <a:buNone/>
            </a:pPr>
            <a:endParaRPr lang="ja-JP" altLang="en-US"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indent="0">
              <a:buNone/>
            </a:pPr>
            <a:r>
              <a:rPr lang="ja-JP" altLang="en-US" sz="2800" dirty="0">
                <a:solidFill>
                  <a:srgbClr val="000000"/>
                </a:solidFill>
                <a:latin typeface="Times New Roman" panose="02020603050405020304" pitchFamily="18" charset="0"/>
                <a:cs typeface="Times New Roman" panose="02020603050405020304" pitchFamily="18" charset="0"/>
              </a:rPr>
              <a:t>どちらも</a:t>
            </a:r>
            <a:r>
              <a:rPr lang="ja-JP" altLang="en-US" sz="2800" b="1" dirty="0">
                <a:solidFill>
                  <a:srgbClr val="FF0000"/>
                </a:solidFill>
                <a:latin typeface="Times New Roman" panose="02020603050405020304" pitchFamily="18" charset="0"/>
                <a:cs typeface="Times New Roman" panose="02020603050405020304" pitchFamily="18" charset="0"/>
              </a:rPr>
              <a:t>観測データに熱潮汐波を含む</a:t>
            </a:r>
            <a:r>
              <a:rPr lang="ja-JP" altLang="en-US" sz="2800" dirty="0">
                <a:solidFill>
                  <a:srgbClr val="000000"/>
                </a:solidFill>
                <a:latin typeface="Times New Roman" panose="02020603050405020304" pitchFamily="18" charset="0"/>
                <a:cs typeface="Times New Roman" panose="02020603050405020304" pitchFamily="18" charset="0"/>
              </a:rPr>
              <a:t>が、</a:t>
            </a:r>
          </a:p>
          <a:p>
            <a:pPr marL="0" indent="0">
              <a:buNone/>
            </a:pPr>
            <a:r>
              <a:rPr lang="ja-JP" altLang="en-US" sz="2800" b="1" dirty="0">
                <a:solidFill>
                  <a:schemeClr val="bg2">
                    <a:lumMod val="90000"/>
                    <a:lumOff val="10000"/>
                  </a:schemeClr>
                </a:solidFill>
                <a:latin typeface="Times New Roman" panose="02020603050405020304" pitchFamily="18" charset="0"/>
                <a:cs typeface="Times New Roman" panose="02020603050405020304" pitchFamily="18" charset="0"/>
              </a:rPr>
              <a:t>同化させる</a:t>
            </a:r>
            <a:r>
              <a:rPr lang="en-US" altLang="ja-JP" sz="2800" b="1" dirty="0">
                <a:solidFill>
                  <a:schemeClr val="bg2">
                    <a:lumMod val="90000"/>
                    <a:lumOff val="10000"/>
                  </a:schemeClr>
                </a:solidFill>
                <a:latin typeface="Times New Roman" panose="02020603050405020304" pitchFamily="18" charset="0"/>
                <a:cs typeface="Times New Roman" panose="02020603050405020304" pitchFamily="18" charset="0"/>
              </a:rPr>
              <a:t>GCM</a:t>
            </a:r>
            <a:r>
              <a:rPr lang="ja-JP" altLang="en-US" sz="2800" b="1" dirty="0">
                <a:solidFill>
                  <a:schemeClr val="bg2">
                    <a:lumMod val="90000"/>
                    <a:lumOff val="10000"/>
                  </a:schemeClr>
                </a:solidFill>
                <a:latin typeface="Times New Roman" panose="02020603050405020304" pitchFamily="18" charset="0"/>
                <a:cs typeface="Times New Roman" panose="02020603050405020304" pitchFamily="18" charset="0"/>
              </a:rPr>
              <a:t>は熱潮汐波なし</a:t>
            </a:r>
            <a:r>
              <a:rPr lang="ja-JP" altLang="en-US" sz="2800" dirty="0">
                <a:solidFill>
                  <a:srgbClr val="000000"/>
                </a:solidFill>
                <a:latin typeface="Times New Roman" panose="02020603050405020304" pitchFamily="18" charset="0"/>
                <a:cs typeface="Times New Roman" panose="02020603050405020304" pitchFamily="18" charset="0"/>
              </a:rPr>
              <a:t>で計算する。</a:t>
            </a:r>
          </a:p>
          <a:p>
            <a:pPr marL="0" indent="0">
              <a:buNone/>
            </a:pPr>
            <a:r>
              <a:rPr lang="ja-JP" altLang="en-US" sz="2800" dirty="0">
                <a:solidFill>
                  <a:srgbClr val="000000"/>
                </a:solidFill>
                <a:latin typeface="Times New Roman" panose="02020603050405020304" pitchFamily="18" charset="0"/>
                <a:cs typeface="Times New Roman" panose="02020603050405020304" pitchFamily="18" charset="0"/>
              </a:rPr>
              <a:t>⇒</a:t>
            </a:r>
            <a:r>
              <a:rPr lang="ja-JP" altLang="en-US" sz="2800" b="1" u="sng" dirty="0" smtClean="0">
                <a:solidFill>
                  <a:srgbClr val="000000"/>
                </a:solidFill>
                <a:latin typeface="Times New Roman" panose="02020603050405020304" pitchFamily="18" charset="0"/>
                <a:cs typeface="Times New Roman" panose="02020603050405020304" pitchFamily="18" charset="0"/>
              </a:rPr>
              <a:t>同化後、熱</a:t>
            </a:r>
            <a:r>
              <a:rPr lang="ja-JP" altLang="en-US" sz="2800" b="1" u="sng" dirty="0">
                <a:solidFill>
                  <a:srgbClr val="000000"/>
                </a:solidFill>
                <a:latin typeface="Times New Roman" panose="02020603050405020304" pitchFamily="18" charset="0"/>
                <a:cs typeface="Times New Roman" panose="02020603050405020304" pitchFamily="18" charset="0"/>
              </a:rPr>
              <a:t>潮汐波が現れれば</a:t>
            </a:r>
            <a:r>
              <a:rPr lang="ja-JP" altLang="en-US" sz="2800" b="1" u="sng" dirty="0" smtClean="0">
                <a:solidFill>
                  <a:srgbClr val="000000"/>
                </a:solidFill>
                <a:latin typeface="Times New Roman" panose="02020603050405020304" pitchFamily="18" charset="0"/>
                <a:cs typeface="Times New Roman" panose="02020603050405020304" pitchFamily="18" charset="0"/>
              </a:rPr>
              <a:t>、同化システムが機能！</a:t>
            </a:r>
            <a:endParaRPr lang="en-US" altLang="ja-JP" sz="2800" b="1" u="sng"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199622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173938"/>
            <a:ext cx="7886700" cy="681776"/>
          </a:xfrm>
        </p:spPr>
        <p:txBody>
          <a:bodyPr>
            <a:normAutofit/>
          </a:bodyPr>
          <a:lstStyle/>
          <a:p>
            <a:r>
              <a:rPr lang="ja-JP" altLang="en-US" sz="4000" b="1" u="sng" dirty="0" smtClean="0">
                <a:latin typeface="Times New Roman" panose="02020603050405020304" pitchFamily="18" charset="0"/>
                <a:cs typeface="Times New Roman" panose="02020603050405020304" pitchFamily="18" charset="0"/>
              </a:rPr>
              <a:t>実験</a:t>
            </a:r>
            <a:r>
              <a:rPr lang="ja-JP" altLang="en-US" sz="4000" b="1" u="sng" dirty="0">
                <a:latin typeface="Times New Roman" panose="02020603050405020304" pitchFamily="18" charset="0"/>
                <a:cs typeface="Times New Roman" panose="02020603050405020304" pitchFamily="18" charset="0"/>
              </a:rPr>
              <a:t>設定</a:t>
            </a:r>
            <a:endParaRPr lang="ja-JP" altLang="en-US" sz="2800" b="1" u="sng" dirty="0">
              <a:latin typeface="Times New Roman" panose="02020603050405020304" pitchFamily="18" charset="0"/>
              <a:cs typeface="Times New Roman" panose="02020603050405020304" pitchFamily="18" charset="0"/>
            </a:endParaRPr>
          </a:p>
        </p:txBody>
      </p:sp>
      <p:sp>
        <p:nvSpPr>
          <p:cNvPr id="3" name="コンテンツ プレースホルダー 2"/>
          <p:cNvSpPr>
            <a:spLocks noGrp="1"/>
          </p:cNvSpPr>
          <p:nvPr>
            <p:ph idx="1"/>
          </p:nvPr>
        </p:nvSpPr>
        <p:spPr>
          <a:xfrm>
            <a:off x="179512" y="856829"/>
            <a:ext cx="7886700" cy="5292464"/>
          </a:xfrm>
        </p:spPr>
        <p:txBody>
          <a:bodyPr>
            <a:noAutofit/>
          </a:bodyPr>
          <a:lstStyle/>
          <a:p>
            <a:pPr marL="257175" indent="-257175" fontAlgn="base">
              <a:spcBef>
                <a:spcPct val="20000"/>
              </a:spcBef>
              <a:spcAft>
                <a:spcPct val="0"/>
              </a:spcAft>
              <a:buSzPct val="85000"/>
              <a:buBlip>
                <a:blip r:embed="rId2"/>
              </a:buBlip>
            </a:pPr>
            <a:r>
              <a:rPr lang="ja-JP" altLang="en-US" sz="2800" dirty="0">
                <a:latin typeface="Times New Roman" pitchFamily="18" charset="0"/>
                <a:ea typeface="ＭＳ Ｐゴシック" charset="-128"/>
              </a:rPr>
              <a:t>金星</a:t>
            </a:r>
            <a:r>
              <a:rPr lang="en-US" altLang="ja-JP" sz="2800" dirty="0" smtClean="0">
                <a:latin typeface="Times New Roman" pitchFamily="18" charset="0"/>
                <a:ea typeface="ＭＳ Ｐゴシック" charset="-128"/>
              </a:rPr>
              <a:t>AFES(AFES-Venus)</a:t>
            </a:r>
            <a:endParaRPr lang="en-US" altLang="ja-JP" sz="2800" dirty="0">
              <a:latin typeface="Times New Roman" pitchFamily="18" charset="0"/>
              <a:ea typeface="ＭＳ Ｐゴシック" charset="-128"/>
            </a:endParaRPr>
          </a:p>
          <a:p>
            <a:pPr lvl="1" fontAlgn="base">
              <a:spcBef>
                <a:spcPct val="20000"/>
              </a:spcBef>
              <a:spcAft>
                <a:spcPct val="0"/>
              </a:spcAft>
              <a:buSzPct val="85000"/>
            </a:pPr>
            <a:r>
              <a:rPr lang="en-US" altLang="ja-JP" dirty="0">
                <a:latin typeface="Times New Roman" pitchFamily="18" charset="0"/>
                <a:ea typeface="ＭＳ Ｐゴシック" charset="-128"/>
              </a:rPr>
              <a:t>3</a:t>
            </a:r>
            <a:r>
              <a:rPr lang="ja-JP" altLang="en-US" dirty="0">
                <a:latin typeface="Times New Roman" pitchFamily="18" charset="0"/>
                <a:ea typeface="ＭＳ Ｐゴシック" charset="-128"/>
              </a:rPr>
              <a:t>次元球面プリミティブ方程式</a:t>
            </a:r>
            <a:r>
              <a:rPr lang="en-US" altLang="ja-JP" dirty="0">
                <a:latin typeface="Times New Roman" pitchFamily="18" charset="0"/>
                <a:ea typeface="ＭＳ Ｐゴシック" charset="-128"/>
              </a:rPr>
              <a:t> (</a:t>
            </a:r>
            <a:r>
              <a:rPr lang="ja-JP" altLang="en-US" dirty="0">
                <a:latin typeface="Times New Roman" pitchFamily="18" charset="0"/>
                <a:ea typeface="ＭＳ Ｐゴシック" charset="-128"/>
              </a:rPr>
              <a:t>静水圧平衡</a:t>
            </a:r>
            <a:r>
              <a:rPr lang="en-US" altLang="ja-JP" dirty="0">
                <a:latin typeface="Times New Roman" pitchFamily="18" charset="0"/>
                <a:ea typeface="ＭＳ Ｐゴシック" charset="-128"/>
              </a:rPr>
              <a:t>) </a:t>
            </a:r>
            <a:r>
              <a:rPr lang="ja-JP" altLang="en-US" dirty="0">
                <a:latin typeface="Times New Roman" pitchFamily="18" charset="0"/>
                <a:ea typeface="ＭＳ Ｐゴシック" charset="-128"/>
              </a:rPr>
              <a:t>乾燥大気</a:t>
            </a:r>
            <a:endParaRPr lang="en-US" altLang="ja-JP" dirty="0">
              <a:latin typeface="Times New Roman" pitchFamily="18" charset="0"/>
              <a:ea typeface="ＭＳ Ｐゴシック" charset="-128"/>
            </a:endParaRPr>
          </a:p>
          <a:p>
            <a:pPr lvl="1" fontAlgn="base">
              <a:spcBef>
                <a:spcPct val="20000"/>
              </a:spcBef>
              <a:spcAft>
                <a:spcPct val="0"/>
              </a:spcAft>
              <a:buSzPct val="85000"/>
            </a:pPr>
            <a:r>
              <a:rPr lang="ja-JP" altLang="en-US" dirty="0">
                <a:latin typeface="Times New Roman" pitchFamily="18" charset="0"/>
                <a:ea typeface="ＭＳ Ｐゴシック" charset="-128"/>
              </a:rPr>
              <a:t>解像度</a:t>
            </a:r>
            <a:r>
              <a:rPr lang="en-US" altLang="ja-JP" dirty="0">
                <a:latin typeface="Times New Roman" pitchFamily="18" charset="0"/>
                <a:ea typeface="ＭＳ Ｐゴシック" charset="-128"/>
              </a:rPr>
              <a:t>: T42L60</a:t>
            </a:r>
            <a:r>
              <a:rPr lang="ja-JP" altLang="en-US" dirty="0">
                <a:latin typeface="Times New Roman" pitchFamily="18" charset="0"/>
                <a:ea typeface="ＭＳ Ｐゴシック" charset="-128"/>
              </a:rPr>
              <a:t> </a:t>
            </a:r>
            <a:r>
              <a:rPr lang="en-US" altLang="ja-JP" dirty="0">
                <a:latin typeface="Times New Roman" pitchFamily="18" charset="0"/>
                <a:ea typeface="ＭＳ Ｐゴシック" charset="-128"/>
              </a:rPr>
              <a:t>(128×64×60 grids)	 </a:t>
            </a:r>
          </a:p>
          <a:p>
            <a:pPr lvl="1" fontAlgn="base">
              <a:spcBef>
                <a:spcPct val="20000"/>
              </a:spcBef>
              <a:spcAft>
                <a:spcPct val="0"/>
              </a:spcAft>
              <a:buSzPct val="85000"/>
            </a:pPr>
            <a:r>
              <a:rPr lang="ja-JP" altLang="en-US" dirty="0">
                <a:latin typeface="Times New Roman" pitchFamily="18" charset="0"/>
                <a:ea typeface="ＭＳ Ｐゴシック" charset="-128"/>
              </a:rPr>
              <a:t>比熱</a:t>
            </a:r>
            <a:r>
              <a:rPr lang="en-US" altLang="ja-JP" dirty="0">
                <a:latin typeface="Times New Roman" pitchFamily="18" charset="0"/>
                <a:ea typeface="ＭＳ Ｐゴシック" charset="-128"/>
              </a:rPr>
              <a:t>: </a:t>
            </a:r>
            <a:r>
              <a:rPr lang="en-US" altLang="ja-JP" dirty="0" err="1">
                <a:latin typeface="Times New Roman" pitchFamily="18" charset="0"/>
                <a:ea typeface="ＭＳ Ｐゴシック" charset="-128"/>
              </a:rPr>
              <a:t>Cp</a:t>
            </a:r>
            <a:r>
              <a:rPr lang="ja-JP" altLang="en-US" dirty="0">
                <a:latin typeface="Times New Roman" pitchFamily="18" charset="0"/>
                <a:ea typeface="ＭＳ Ｐゴシック" charset="-128"/>
              </a:rPr>
              <a:t>一定値</a:t>
            </a:r>
            <a:r>
              <a:rPr lang="en-US" altLang="ja-JP" dirty="0">
                <a:latin typeface="Times New Roman" pitchFamily="18" charset="0"/>
                <a:ea typeface="ＭＳ Ｐゴシック" charset="-128"/>
              </a:rPr>
              <a:t> (1000 Jkg</a:t>
            </a:r>
            <a:r>
              <a:rPr lang="en-US" altLang="ja-JP" baseline="30000" dirty="0">
                <a:latin typeface="Times New Roman" pitchFamily="18" charset="0"/>
                <a:ea typeface="ＭＳ Ｐゴシック" charset="-128"/>
              </a:rPr>
              <a:t>-1</a:t>
            </a:r>
            <a:r>
              <a:rPr lang="en-US" altLang="ja-JP" dirty="0">
                <a:latin typeface="Times New Roman" pitchFamily="18" charset="0"/>
                <a:ea typeface="ＭＳ Ｐゴシック" charset="-128"/>
              </a:rPr>
              <a:t>k</a:t>
            </a:r>
            <a:r>
              <a:rPr lang="en-US" altLang="ja-JP" baseline="30000" dirty="0">
                <a:latin typeface="Times New Roman" pitchFamily="18" charset="0"/>
                <a:ea typeface="ＭＳ Ｐゴシック" charset="-128"/>
              </a:rPr>
              <a:t>-1</a:t>
            </a:r>
            <a:r>
              <a:rPr lang="en-US" altLang="ja-JP" dirty="0">
                <a:latin typeface="Times New Roman" pitchFamily="18" charset="0"/>
                <a:ea typeface="ＭＳ Ｐゴシック" charset="-128"/>
              </a:rPr>
              <a:t>)	</a:t>
            </a:r>
            <a:endParaRPr lang="en-US" altLang="ja-JP" u="sng" dirty="0">
              <a:latin typeface="Times New Roman" pitchFamily="18" charset="0"/>
              <a:ea typeface="ＭＳ Ｐゴシック" charset="-128"/>
            </a:endParaRPr>
          </a:p>
          <a:p>
            <a:pPr lvl="1" fontAlgn="base">
              <a:spcBef>
                <a:spcPct val="20000"/>
              </a:spcBef>
              <a:spcAft>
                <a:spcPct val="0"/>
              </a:spcAft>
              <a:buSzPct val="85000"/>
            </a:pPr>
            <a:r>
              <a:rPr lang="ja-JP" altLang="en-US" dirty="0">
                <a:latin typeface="Times New Roman" pitchFamily="18" charset="0"/>
                <a:ea typeface="ＭＳ Ｐゴシック" charset="-128"/>
              </a:rPr>
              <a:t>水平超粘性</a:t>
            </a:r>
            <a:r>
              <a:rPr lang="en-US" altLang="ja-JP" dirty="0">
                <a:latin typeface="Times New Roman" pitchFamily="18" charset="0"/>
                <a:ea typeface="ＭＳ Ｐゴシック" charset="-128"/>
              </a:rPr>
              <a:t>: 0.1</a:t>
            </a:r>
            <a:r>
              <a:rPr lang="ja-JP" altLang="en-US" dirty="0">
                <a:latin typeface="Times New Roman" pitchFamily="18" charset="0"/>
                <a:ea typeface="ＭＳ Ｐゴシック" charset="-128"/>
              </a:rPr>
              <a:t>地球日の</a:t>
            </a:r>
            <a:r>
              <a:rPr lang="en-US" altLang="ja-JP" dirty="0">
                <a:latin typeface="Times New Roman" pitchFamily="18" charset="0"/>
                <a:ea typeface="ＭＳ Ｐゴシック" charset="-128"/>
              </a:rPr>
              <a:t>e-folding time</a:t>
            </a:r>
          </a:p>
          <a:p>
            <a:pPr lvl="1" fontAlgn="base">
              <a:spcBef>
                <a:spcPct val="20000"/>
              </a:spcBef>
              <a:spcAft>
                <a:spcPct val="0"/>
              </a:spcAft>
              <a:buSzPct val="85000"/>
            </a:pPr>
            <a:r>
              <a:rPr lang="ja-JP" altLang="en-US" dirty="0">
                <a:latin typeface="Times New Roman" pitchFamily="18" charset="0"/>
                <a:ea typeface="ＭＳ Ｐゴシック" charset="-128"/>
              </a:rPr>
              <a:t>鉛直渦粘性</a:t>
            </a:r>
            <a:r>
              <a:rPr lang="en-US" altLang="ja-JP" dirty="0">
                <a:latin typeface="Times New Roman" pitchFamily="18" charset="0"/>
                <a:ea typeface="ＭＳ Ｐゴシック" charset="-128"/>
              </a:rPr>
              <a:t>: 0.15m</a:t>
            </a:r>
            <a:r>
              <a:rPr lang="en-US" altLang="ja-JP" baseline="30000" dirty="0">
                <a:latin typeface="Times New Roman" pitchFamily="18" charset="0"/>
                <a:ea typeface="ＭＳ Ｐゴシック" charset="-128"/>
              </a:rPr>
              <a:t>2</a:t>
            </a:r>
            <a:r>
              <a:rPr lang="en-US" altLang="ja-JP" dirty="0">
                <a:latin typeface="Times New Roman" pitchFamily="18" charset="0"/>
                <a:ea typeface="ＭＳ Ｐゴシック" charset="-128"/>
              </a:rPr>
              <a:t>s</a:t>
            </a:r>
            <a:r>
              <a:rPr lang="en-US" altLang="ja-JP" baseline="30000" dirty="0">
                <a:latin typeface="Times New Roman" pitchFamily="18" charset="0"/>
                <a:ea typeface="ＭＳ Ｐゴシック" charset="-128"/>
              </a:rPr>
              <a:t>-1</a:t>
            </a:r>
            <a:endParaRPr lang="en-US" altLang="ja-JP" dirty="0">
              <a:latin typeface="Times New Roman" pitchFamily="18" charset="0"/>
              <a:ea typeface="ＭＳ Ｐゴシック" charset="-128"/>
            </a:endParaRPr>
          </a:p>
          <a:p>
            <a:pPr lvl="1" fontAlgn="base">
              <a:spcBef>
                <a:spcPct val="20000"/>
              </a:spcBef>
              <a:spcAft>
                <a:spcPct val="0"/>
              </a:spcAft>
              <a:buSzPct val="85000"/>
            </a:pPr>
            <a:r>
              <a:rPr lang="ja-JP" altLang="en-US" dirty="0">
                <a:latin typeface="Times New Roman" pitchFamily="18" charset="0"/>
                <a:ea typeface="ＭＳ Ｐゴシック" charset="-128"/>
              </a:rPr>
              <a:t>スポンジ層：</a:t>
            </a:r>
            <a:r>
              <a:rPr lang="en-US" altLang="ja-JP" dirty="0">
                <a:latin typeface="Times New Roman" pitchFamily="18" charset="0"/>
                <a:ea typeface="ＭＳ Ｐゴシック" charset="-128"/>
              </a:rPr>
              <a:t> 80km</a:t>
            </a:r>
            <a:r>
              <a:rPr lang="ja-JP" altLang="en-US" dirty="0">
                <a:latin typeface="Times New Roman" pitchFamily="18" charset="0"/>
                <a:ea typeface="ＭＳ Ｐゴシック" charset="-128"/>
              </a:rPr>
              <a:t>より上空 </a:t>
            </a:r>
            <a:r>
              <a:rPr lang="en-US" altLang="ja-JP" dirty="0">
                <a:latin typeface="Times New Roman" pitchFamily="18" charset="0"/>
                <a:ea typeface="ＭＳ Ｐゴシック" charset="-128"/>
              </a:rPr>
              <a:t>(</a:t>
            </a:r>
            <a:r>
              <a:rPr lang="ja-JP" altLang="en-US" dirty="0">
                <a:latin typeface="Times New Roman" pitchFamily="18" charset="0"/>
                <a:ea typeface="ＭＳ Ｐゴシック" charset="-128"/>
              </a:rPr>
              <a:t>平均東西風には働かない</a:t>
            </a:r>
            <a:r>
              <a:rPr lang="en-US" altLang="ja-JP" dirty="0">
                <a:latin typeface="Times New Roman" pitchFamily="18" charset="0"/>
                <a:ea typeface="ＭＳ Ｐゴシック" charset="-128"/>
              </a:rPr>
              <a:t>)</a:t>
            </a:r>
          </a:p>
          <a:p>
            <a:pPr lvl="1" fontAlgn="base">
              <a:spcBef>
                <a:spcPct val="20000"/>
              </a:spcBef>
              <a:spcAft>
                <a:spcPct val="0"/>
              </a:spcAft>
              <a:buSzPct val="85000"/>
            </a:pPr>
            <a:r>
              <a:rPr lang="ja-JP" altLang="en-US" dirty="0">
                <a:latin typeface="Times New Roman" pitchFamily="18" charset="0"/>
                <a:ea typeface="ＭＳ Ｐゴシック" charset="-128"/>
              </a:rPr>
              <a:t>レイリー摩擦</a:t>
            </a:r>
            <a:r>
              <a:rPr lang="en-US" altLang="ja-JP" dirty="0">
                <a:latin typeface="Times New Roman" pitchFamily="18" charset="0"/>
                <a:ea typeface="ＭＳ Ｐゴシック" charset="-128"/>
              </a:rPr>
              <a:t>: </a:t>
            </a:r>
            <a:r>
              <a:rPr lang="ja-JP" altLang="en-US" dirty="0">
                <a:latin typeface="Times New Roman" pitchFamily="18" charset="0"/>
                <a:ea typeface="ＭＳ Ｐゴシック" charset="-128"/>
              </a:rPr>
              <a:t>最下層 </a:t>
            </a:r>
            <a:r>
              <a:rPr lang="en-US" altLang="ja-JP" dirty="0">
                <a:latin typeface="Times New Roman" pitchFamily="18" charset="0"/>
                <a:ea typeface="ＭＳ Ｐゴシック" charset="-128"/>
              </a:rPr>
              <a:t>(</a:t>
            </a:r>
            <a:r>
              <a:rPr lang="ja-JP" altLang="en-US" dirty="0">
                <a:latin typeface="Times New Roman" pitchFamily="18" charset="0"/>
                <a:ea typeface="ＭＳ Ｐゴシック" charset="-128"/>
              </a:rPr>
              <a:t>地形、惑星境界層はなし</a:t>
            </a:r>
            <a:r>
              <a:rPr lang="en-US" altLang="ja-JP" dirty="0">
                <a:latin typeface="Times New Roman" pitchFamily="18" charset="0"/>
                <a:ea typeface="ＭＳ Ｐゴシック" charset="-128"/>
              </a:rPr>
              <a:t>)  </a:t>
            </a:r>
          </a:p>
          <a:p>
            <a:pPr fontAlgn="base">
              <a:spcBef>
                <a:spcPct val="20000"/>
              </a:spcBef>
              <a:spcAft>
                <a:spcPct val="0"/>
              </a:spcAft>
              <a:buSzPct val="85000"/>
              <a:buFont typeface="Wingdings" panose="05000000000000000000" pitchFamily="2" charset="2"/>
              <a:buChar char="ü"/>
            </a:pPr>
            <a:r>
              <a:rPr lang="ja-JP" altLang="en-US" sz="2400" dirty="0">
                <a:latin typeface="Times New Roman" pitchFamily="18" charset="0"/>
                <a:ea typeface="ＭＳ Ｐゴシック" charset="-128"/>
              </a:rPr>
              <a:t>太陽加熱</a:t>
            </a:r>
            <a:r>
              <a:rPr lang="en-US" altLang="ja-JP" sz="2400" dirty="0">
                <a:latin typeface="Times New Roman" pitchFamily="18" charset="0"/>
                <a:ea typeface="ＭＳ Ｐゴシック" charset="-128"/>
              </a:rPr>
              <a:t> </a:t>
            </a:r>
            <a:endParaRPr lang="en-US" altLang="ja-JP" sz="1800" dirty="0">
              <a:latin typeface="Times New Roman" pitchFamily="18" charset="0"/>
              <a:ea typeface="ＭＳ Ｐゴシック" charset="-128"/>
            </a:endParaRPr>
          </a:p>
          <a:p>
            <a:pPr lvl="1" fontAlgn="base">
              <a:spcBef>
                <a:spcPct val="20000"/>
              </a:spcBef>
              <a:spcAft>
                <a:spcPct val="0"/>
              </a:spcAft>
              <a:buSzPct val="85000"/>
            </a:pPr>
            <a:r>
              <a:rPr lang="ja-JP" altLang="en-US" dirty="0">
                <a:latin typeface="Times New Roman" pitchFamily="18" charset="0"/>
                <a:ea typeface="ＭＳ Ｐゴシック" charset="-128"/>
              </a:rPr>
              <a:t>現実的な</a:t>
            </a:r>
            <a:r>
              <a:rPr lang="ja-JP" altLang="en-US" b="1" dirty="0">
                <a:solidFill>
                  <a:srgbClr val="0070C0"/>
                </a:solidFill>
                <a:latin typeface="Times New Roman" pitchFamily="18" charset="0"/>
                <a:ea typeface="ＭＳ Ｐゴシック" charset="-128"/>
              </a:rPr>
              <a:t>東西平均加熱</a:t>
            </a:r>
            <a:r>
              <a:rPr lang="en-US" altLang="ja-JP" b="1" dirty="0">
                <a:solidFill>
                  <a:srgbClr val="0070C0"/>
                </a:solidFill>
                <a:latin typeface="Times New Roman" pitchFamily="18" charset="0"/>
                <a:ea typeface="ＭＳ Ｐゴシック" charset="-128"/>
              </a:rPr>
              <a:t>(</a:t>
            </a:r>
            <a:r>
              <a:rPr lang="en-US" altLang="ja-JP" b="1" dirty="0" err="1">
                <a:solidFill>
                  <a:srgbClr val="0070C0"/>
                </a:solidFill>
                <a:latin typeface="Times New Roman" pitchFamily="18" charset="0"/>
                <a:ea typeface="ＭＳ Ｐゴシック" charset="-128"/>
              </a:rPr>
              <a:t>Qz</a:t>
            </a:r>
            <a:r>
              <a:rPr lang="en-US" altLang="ja-JP" b="1" dirty="0">
                <a:solidFill>
                  <a:srgbClr val="0070C0"/>
                </a:solidFill>
                <a:latin typeface="Times New Roman" pitchFamily="18" charset="0"/>
                <a:ea typeface="ＭＳ Ｐゴシック" charset="-128"/>
              </a:rPr>
              <a:t>)</a:t>
            </a:r>
            <a:r>
              <a:rPr lang="ja-JP" altLang="en-US" dirty="0">
                <a:latin typeface="Times New Roman" pitchFamily="18" charset="0"/>
                <a:ea typeface="ＭＳ Ｐゴシック" charset="-128"/>
              </a:rPr>
              <a:t>と</a:t>
            </a:r>
            <a:r>
              <a:rPr lang="ja-JP" altLang="en-US" b="1" dirty="0">
                <a:solidFill>
                  <a:srgbClr val="FF0000"/>
                </a:solidFill>
                <a:latin typeface="Times New Roman" pitchFamily="18" charset="0"/>
                <a:ea typeface="ＭＳ Ｐゴシック" charset="-128"/>
              </a:rPr>
              <a:t>日変化成分</a:t>
            </a:r>
            <a:r>
              <a:rPr lang="en-US" altLang="ja-JP" b="1" dirty="0">
                <a:solidFill>
                  <a:srgbClr val="FF0000"/>
                </a:solidFill>
                <a:latin typeface="Times New Roman" pitchFamily="18" charset="0"/>
                <a:ea typeface="ＭＳ Ｐゴシック" charset="-128"/>
              </a:rPr>
              <a:t>(</a:t>
            </a:r>
            <a:r>
              <a:rPr lang="en-US" altLang="ja-JP" b="1" dirty="0" err="1">
                <a:solidFill>
                  <a:srgbClr val="FF0000"/>
                </a:solidFill>
                <a:latin typeface="Times New Roman" pitchFamily="18" charset="0"/>
                <a:ea typeface="ＭＳ Ｐゴシック" charset="-128"/>
              </a:rPr>
              <a:t>Qt</a:t>
            </a:r>
            <a:r>
              <a:rPr lang="en-US" altLang="ja-JP" b="1" dirty="0">
                <a:solidFill>
                  <a:srgbClr val="FF0000"/>
                </a:solidFill>
                <a:latin typeface="Times New Roman" pitchFamily="18" charset="0"/>
                <a:ea typeface="ＭＳ Ｐゴシック" charset="-128"/>
              </a:rPr>
              <a:t>)</a:t>
            </a:r>
          </a:p>
          <a:p>
            <a:pPr lvl="1" fontAlgn="base">
              <a:spcBef>
                <a:spcPct val="20000"/>
              </a:spcBef>
              <a:spcAft>
                <a:spcPct val="0"/>
              </a:spcAft>
              <a:buSzPct val="85000"/>
            </a:pPr>
            <a:r>
              <a:rPr lang="en-US" altLang="ja-JP" dirty="0" err="1">
                <a:latin typeface="Times New Roman" pitchFamily="18" charset="0"/>
                <a:ea typeface="ＭＳ Ｐゴシック" charset="-128"/>
              </a:rPr>
              <a:t>Tomasko</a:t>
            </a:r>
            <a:r>
              <a:rPr lang="en-US" altLang="ja-JP" dirty="0">
                <a:latin typeface="Times New Roman" pitchFamily="18" charset="0"/>
                <a:ea typeface="ＭＳ Ｐゴシック" charset="-128"/>
              </a:rPr>
              <a:t> et al. (1980)</a:t>
            </a:r>
            <a:r>
              <a:rPr lang="ja-JP" altLang="en-US" dirty="0">
                <a:latin typeface="Times New Roman" pitchFamily="18" charset="0"/>
                <a:ea typeface="ＭＳ Ｐゴシック" charset="-128"/>
              </a:rPr>
              <a:t>と</a:t>
            </a:r>
            <a:r>
              <a:rPr lang="en-US" altLang="ja-JP" dirty="0">
                <a:latin typeface="Times New Roman" pitchFamily="18" charset="0"/>
                <a:ea typeface="ＭＳ Ｐゴシック" charset="-128"/>
              </a:rPr>
              <a:t>Crisp (1986)</a:t>
            </a:r>
            <a:r>
              <a:rPr lang="ja-JP" altLang="en-US" dirty="0">
                <a:latin typeface="Times New Roman" pitchFamily="18" charset="0"/>
                <a:ea typeface="ＭＳ Ｐゴシック" charset="-128"/>
              </a:rPr>
              <a:t>に基づく</a:t>
            </a:r>
            <a:endParaRPr lang="en-US" altLang="ja-JP" dirty="0">
              <a:latin typeface="Times New Roman" pitchFamily="18" charset="0"/>
              <a:ea typeface="ＭＳ Ｐゴシック" charset="-128"/>
            </a:endParaRPr>
          </a:p>
          <a:p>
            <a:pPr fontAlgn="base">
              <a:spcBef>
                <a:spcPct val="20000"/>
              </a:spcBef>
              <a:spcAft>
                <a:spcPct val="0"/>
              </a:spcAft>
              <a:buSzPct val="85000"/>
              <a:buFont typeface="Wingdings" panose="05000000000000000000" pitchFamily="2" charset="2"/>
              <a:buChar char="ü"/>
            </a:pPr>
            <a:r>
              <a:rPr lang="ja-JP" altLang="en-US" sz="2400" dirty="0">
                <a:latin typeface="Times New Roman" pitchFamily="18" charset="0"/>
                <a:ea typeface="ＭＳ Ｐゴシック" charset="-128"/>
              </a:rPr>
              <a:t>赤外放射過程</a:t>
            </a:r>
            <a:endParaRPr lang="en-US" altLang="ja-JP" sz="2400" dirty="0">
              <a:latin typeface="Times New Roman" pitchFamily="18" charset="0"/>
              <a:ea typeface="ＭＳ Ｐゴシック" charset="-128"/>
            </a:endParaRPr>
          </a:p>
          <a:p>
            <a:pPr lvl="1" fontAlgn="base">
              <a:spcBef>
                <a:spcPct val="20000"/>
              </a:spcBef>
              <a:spcAft>
                <a:spcPct val="0"/>
              </a:spcAft>
              <a:buSzPct val="85000"/>
            </a:pPr>
            <a:r>
              <a:rPr lang="ja-JP" altLang="en-US" dirty="0">
                <a:latin typeface="Times New Roman" pitchFamily="18" charset="0"/>
                <a:ea typeface="ＭＳ Ｐゴシック" charset="-128"/>
              </a:rPr>
              <a:t>ニュートン冷却で簡略化</a:t>
            </a:r>
            <a:r>
              <a:rPr lang="en-US" altLang="ja-JP" dirty="0">
                <a:latin typeface="Times New Roman" pitchFamily="18" charset="0"/>
                <a:ea typeface="ＭＳ Ｐゴシック" charset="-128"/>
              </a:rPr>
              <a:t>: </a:t>
            </a:r>
            <a:r>
              <a:rPr lang="de-DE" altLang="ja-JP" dirty="0">
                <a:latin typeface="Times New Roman" pitchFamily="18" charset="0"/>
                <a:ea typeface="ＭＳ Ｐゴシック" charset="-128"/>
              </a:rPr>
              <a:t>dT/dt = –κ (T–T</a:t>
            </a:r>
            <a:r>
              <a:rPr lang="de-DE" altLang="ja-JP" baseline="-25000" dirty="0">
                <a:latin typeface="Times New Roman" pitchFamily="18" charset="0"/>
                <a:ea typeface="ＭＳ Ｐゴシック" charset="-128"/>
              </a:rPr>
              <a:t>ref</a:t>
            </a:r>
            <a:r>
              <a:rPr lang="de-DE" altLang="ja-JP" dirty="0">
                <a:latin typeface="Times New Roman" pitchFamily="18" charset="0"/>
                <a:ea typeface="ＭＳ Ｐゴシック" charset="-128"/>
              </a:rPr>
              <a:t>(z))</a:t>
            </a:r>
          </a:p>
          <a:p>
            <a:pPr marL="342900" lvl="1" indent="0" fontAlgn="base">
              <a:spcBef>
                <a:spcPct val="20000"/>
              </a:spcBef>
              <a:spcAft>
                <a:spcPct val="0"/>
              </a:spcAft>
              <a:buSzPct val="85000"/>
              <a:buNone/>
            </a:pPr>
            <a:r>
              <a:rPr lang="en-US" altLang="ja-JP" dirty="0">
                <a:latin typeface="Times New Roman" pitchFamily="18" charset="0"/>
                <a:ea typeface="ＭＳ Ｐゴシック" charset="-128"/>
              </a:rPr>
              <a:t>     κ: Crisp (1986)</a:t>
            </a:r>
            <a:r>
              <a:rPr lang="ja-JP" altLang="en-US" dirty="0">
                <a:latin typeface="Times New Roman" pitchFamily="18" charset="0"/>
                <a:ea typeface="ＭＳ Ｐゴシック" charset="-128"/>
              </a:rPr>
              <a:t>に基づく</a:t>
            </a:r>
            <a:endParaRPr lang="en-US" altLang="ja-JP" dirty="0">
              <a:latin typeface="Times New Roman" pitchFamily="18" charset="0"/>
              <a:ea typeface="ＭＳ Ｐゴシック" charset="-128"/>
            </a:endParaRPr>
          </a:p>
          <a:p>
            <a:pPr marL="342900" lvl="1" indent="0" fontAlgn="base">
              <a:spcBef>
                <a:spcPct val="20000"/>
              </a:spcBef>
              <a:spcAft>
                <a:spcPct val="0"/>
              </a:spcAft>
              <a:buSzPct val="85000"/>
              <a:buNone/>
            </a:pPr>
            <a:r>
              <a:rPr lang="en-US" altLang="ja-JP" dirty="0">
                <a:latin typeface="Times New Roman" pitchFamily="18" charset="0"/>
                <a:ea typeface="ＭＳ Ｐゴシック" charset="-128"/>
              </a:rPr>
              <a:t>     </a:t>
            </a:r>
            <a:r>
              <a:rPr lang="en-US" altLang="ja-JP" dirty="0" err="1">
                <a:latin typeface="Times New Roman" pitchFamily="18" charset="0"/>
                <a:ea typeface="ＭＳ Ｐゴシック" charset="-128"/>
              </a:rPr>
              <a:t>T</a:t>
            </a:r>
            <a:r>
              <a:rPr lang="en-US" altLang="ja-JP" baseline="-25000" dirty="0" err="1">
                <a:latin typeface="Times New Roman" pitchFamily="18" charset="0"/>
                <a:ea typeface="ＭＳ Ｐゴシック" charset="-128"/>
              </a:rPr>
              <a:t>ref</a:t>
            </a:r>
            <a:r>
              <a:rPr lang="en-US" altLang="ja-JP" dirty="0">
                <a:latin typeface="Times New Roman" pitchFamily="18" charset="0"/>
                <a:ea typeface="ＭＳ Ｐゴシック" charset="-128"/>
              </a:rPr>
              <a:t>(z): </a:t>
            </a:r>
            <a:r>
              <a:rPr lang="ja-JP" altLang="en-US" dirty="0">
                <a:latin typeface="Times New Roman" pitchFamily="18" charset="0"/>
                <a:ea typeface="ＭＳ Ｐゴシック" charset="-128"/>
              </a:rPr>
              <a:t>水平一様な温度場</a:t>
            </a:r>
            <a:endParaRPr lang="en-US" altLang="ja-JP" dirty="0">
              <a:latin typeface="Times New Roman" pitchFamily="18" charset="0"/>
              <a:ea typeface="ＭＳ Ｐゴシック" charset="-128"/>
            </a:endParaRPr>
          </a:p>
        </p:txBody>
      </p:sp>
      <p:pic>
        <p:nvPicPr>
          <p:cNvPr id="15" name="Picture 2" descr="E:\jsst\fig\qsol.g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016" r="2689"/>
          <a:stretch/>
        </p:blipFill>
        <p:spPr bwMode="auto">
          <a:xfrm>
            <a:off x="6044927" y="1003372"/>
            <a:ext cx="3063577" cy="265030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6"/>
          <p:cNvSpPr>
            <a:spLocks noChangeArrowheads="1"/>
          </p:cNvSpPr>
          <p:nvPr/>
        </p:nvSpPr>
        <p:spPr bwMode="auto">
          <a:xfrm>
            <a:off x="5472334" y="3162454"/>
            <a:ext cx="572593" cy="338554"/>
          </a:xfrm>
          <a:prstGeom prst="rect">
            <a:avLst/>
          </a:prstGeom>
          <a:solidFill>
            <a:srgbClr val="FFFFFF"/>
          </a:solidFill>
          <a:ln w="19050">
            <a:solidFill>
              <a:srgbClr val="000066"/>
            </a:solidFill>
            <a:miter lim="800000"/>
            <a:headEnd/>
            <a:tailEnd/>
          </a:ln>
        </p:spPr>
        <p:txBody>
          <a:bodyPr wrap="none">
            <a:spAutoFit/>
          </a:bodyPr>
          <a:lstStyle/>
          <a:p>
            <a:pPr fontAlgn="base">
              <a:spcBef>
                <a:spcPct val="50000"/>
              </a:spcBef>
              <a:spcAft>
                <a:spcPct val="0"/>
              </a:spcAft>
              <a:buSzPct val="85000"/>
              <a:defRPr/>
            </a:pPr>
            <a:r>
              <a:rPr kumimoji="0" lang="en-US" altLang="ja-JP" sz="1600" b="1" kern="0" dirty="0">
                <a:solidFill>
                  <a:srgbClr val="000066"/>
                </a:solidFill>
                <a:latin typeface="Times New Roman" pitchFamily="18" charset="0"/>
              </a:rPr>
              <a:t>0km</a:t>
            </a:r>
          </a:p>
        </p:txBody>
      </p:sp>
      <p:sp>
        <p:nvSpPr>
          <p:cNvPr id="17" name="Rectangle 16"/>
          <p:cNvSpPr>
            <a:spLocks noChangeArrowheads="1"/>
          </p:cNvSpPr>
          <p:nvPr/>
        </p:nvSpPr>
        <p:spPr bwMode="auto">
          <a:xfrm>
            <a:off x="5364088" y="908720"/>
            <a:ext cx="675185" cy="338554"/>
          </a:xfrm>
          <a:prstGeom prst="rect">
            <a:avLst/>
          </a:prstGeom>
          <a:solidFill>
            <a:srgbClr val="FFFFFF"/>
          </a:solidFill>
          <a:ln w="19050">
            <a:solidFill>
              <a:srgbClr val="000066"/>
            </a:solidFill>
            <a:miter lim="800000"/>
            <a:headEnd/>
            <a:tailEnd/>
          </a:ln>
        </p:spPr>
        <p:txBody>
          <a:bodyPr wrap="none">
            <a:spAutoFit/>
          </a:bodyPr>
          <a:lstStyle/>
          <a:p>
            <a:pPr fontAlgn="base">
              <a:spcBef>
                <a:spcPct val="50000"/>
              </a:spcBef>
              <a:spcAft>
                <a:spcPct val="0"/>
              </a:spcAft>
              <a:buSzPct val="85000"/>
              <a:defRPr/>
            </a:pPr>
            <a:r>
              <a:rPr kumimoji="0" lang="en-US" altLang="ja-JP" sz="1600" b="1" kern="0" dirty="0" smtClean="0">
                <a:solidFill>
                  <a:srgbClr val="000066"/>
                </a:solidFill>
                <a:latin typeface="Times New Roman" pitchFamily="18" charset="0"/>
              </a:rPr>
              <a:t>80km</a:t>
            </a:r>
            <a:endParaRPr kumimoji="0" lang="en-US" altLang="ja-JP" sz="1600" b="1" kern="0" dirty="0">
              <a:solidFill>
                <a:srgbClr val="000066"/>
              </a:solidFill>
              <a:latin typeface="Times New Roman" pitchFamily="18" charset="0"/>
            </a:endParaRPr>
          </a:p>
        </p:txBody>
      </p:sp>
      <p:sp>
        <p:nvSpPr>
          <p:cNvPr id="18" name="Rectangle 16"/>
          <p:cNvSpPr>
            <a:spLocks noChangeArrowheads="1"/>
          </p:cNvSpPr>
          <p:nvPr/>
        </p:nvSpPr>
        <p:spPr bwMode="auto">
          <a:xfrm>
            <a:off x="7336014" y="3748329"/>
            <a:ext cx="598241" cy="338554"/>
          </a:xfrm>
          <a:prstGeom prst="rect">
            <a:avLst/>
          </a:prstGeom>
          <a:solidFill>
            <a:srgbClr val="FFFFFF"/>
          </a:solidFill>
          <a:ln w="19050">
            <a:solidFill>
              <a:srgbClr val="000066"/>
            </a:solidFill>
            <a:miter lim="800000"/>
            <a:headEnd/>
            <a:tailEnd/>
          </a:ln>
        </p:spPr>
        <p:txBody>
          <a:bodyPr wrap="none">
            <a:spAutoFit/>
          </a:bodyPr>
          <a:lstStyle/>
          <a:p>
            <a:pPr fontAlgn="base">
              <a:spcBef>
                <a:spcPct val="50000"/>
              </a:spcBef>
              <a:spcAft>
                <a:spcPct val="0"/>
              </a:spcAft>
              <a:buSzPct val="85000"/>
              <a:defRPr/>
            </a:pPr>
            <a:r>
              <a:rPr kumimoji="0" lang="ja-JP" altLang="en-US" sz="1600" b="1" kern="0" dirty="0">
                <a:solidFill>
                  <a:srgbClr val="000066"/>
                </a:solidFill>
                <a:latin typeface="Times New Roman" pitchFamily="18" charset="0"/>
              </a:rPr>
              <a:t>緯度</a:t>
            </a:r>
            <a:endParaRPr kumimoji="0" lang="en-US" altLang="ja-JP" sz="1600" b="1" kern="0" dirty="0">
              <a:solidFill>
                <a:srgbClr val="000066"/>
              </a:solidFill>
              <a:latin typeface="Times New Roman" pitchFamily="18" charset="0"/>
            </a:endParaRPr>
          </a:p>
        </p:txBody>
      </p:sp>
      <p:sp>
        <p:nvSpPr>
          <p:cNvPr id="19" name="Rectangle 16"/>
          <p:cNvSpPr>
            <a:spLocks noChangeArrowheads="1"/>
          </p:cNvSpPr>
          <p:nvPr/>
        </p:nvSpPr>
        <p:spPr bwMode="auto">
          <a:xfrm>
            <a:off x="6857257" y="680655"/>
            <a:ext cx="1550424" cy="369332"/>
          </a:xfrm>
          <a:prstGeom prst="rect">
            <a:avLst/>
          </a:prstGeom>
          <a:solidFill>
            <a:srgbClr val="FFFFFF"/>
          </a:solidFill>
          <a:ln w="19050">
            <a:solidFill>
              <a:srgbClr val="0070C0"/>
            </a:solidFill>
            <a:miter lim="800000"/>
            <a:headEnd/>
            <a:tailEnd/>
          </a:ln>
        </p:spPr>
        <p:txBody>
          <a:bodyPr wrap="none">
            <a:spAutoFit/>
          </a:bodyPr>
          <a:lstStyle/>
          <a:p>
            <a:pPr fontAlgn="base">
              <a:spcBef>
                <a:spcPct val="50000"/>
              </a:spcBef>
              <a:spcAft>
                <a:spcPct val="0"/>
              </a:spcAft>
              <a:buSzPct val="85000"/>
              <a:defRPr/>
            </a:pPr>
            <a:r>
              <a:rPr kumimoji="0" lang="ja-JP" altLang="en-US" b="1" kern="0" dirty="0">
                <a:solidFill>
                  <a:srgbClr val="0070C0"/>
                </a:solidFill>
                <a:latin typeface="Times New Roman" pitchFamily="18" charset="0"/>
              </a:rPr>
              <a:t>太陽加熱</a:t>
            </a:r>
            <a:r>
              <a:rPr kumimoji="0" lang="en-US" altLang="ja-JP" b="1" kern="0" dirty="0">
                <a:solidFill>
                  <a:srgbClr val="0070C0"/>
                </a:solidFill>
                <a:latin typeface="Times New Roman" pitchFamily="18" charset="0"/>
              </a:rPr>
              <a:t>(</a:t>
            </a:r>
            <a:r>
              <a:rPr kumimoji="0" lang="en-US" altLang="ja-JP" b="1" kern="0" dirty="0" err="1">
                <a:solidFill>
                  <a:srgbClr val="0070C0"/>
                </a:solidFill>
                <a:latin typeface="Times New Roman" pitchFamily="18" charset="0"/>
              </a:rPr>
              <a:t>Qz</a:t>
            </a:r>
            <a:r>
              <a:rPr kumimoji="0" lang="en-US" altLang="ja-JP" b="1" kern="0" dirty="0">
                <a:solidFill>
                  <a:srgbClr val="0070C0"/>
                </a:solidFill>
                <a:latin typeface="Times New Roman" pitchFamily="18" charset="0"/>
              </a:rPr>
              <a:t>)</a:t>
            </a:r>
          </a:p>
        </p:txBody>
      </p:sp>
      <p:sp>
        <p:nvSpPr>
          <p:cNvPr id="23" name="Text Box 15"/>
          <p:cNvSpPr txBox="1">
            <a:spLocks noChangeArrowheads="1"/>
          </p:cNvSpPr>
          <p:nvPr/>
        </p:nvSpPr>
        <p:spPr bwMode="auto">
          <a:xfrm>
            <a:off x="5472334" y="4688701"/>
            <a:ext cx="2518638" cy="461665"/>
          </a:xfrm>
          <a:prstGeom prst="rect">
            <a:avLst/>
          </a:prstGeom>
          <a:solidFill>
            <a:srgbClr val="FFFFFF"/>
          </a:solidFill>
          <a:ln w="19050">
            <a:solidFill>
              <a:srgbClr val="00B050"/>
            </a:solidFill>
            <a:miter lim="800000"/>
            <a:headEnd/>
            <a:tailEnd/>
          </a:ln>
        </p:spPr>
        <p:txBody>
          <a:bodyPr wrap="none">
            <a:spAutoFit/>
          </a:bodyPr>
          <a:lstStyle/>
          <a:p>
            <a:pPr algn="ctr" fontAlgn="base">
              <a:spcBef>
                <a:spcPct val="0"/>
              </a:spcBef>
              <a:spcAft>
                <a:spcPct val="0"/>
              </a:spcAft>
              <a:defRPr/>
            </a:pPr>
            <a:r>
              <a:rPr kumimoji="0" lang="ja-JP" altLang="en-US" sz="2400" b="1" kern="0" dirty="0">
                <a:solidFill>
                  <a:srgbClr val="00B050"/>
                </a:solidFill>
                <a:latin typeface="Times New Roman" pitchFamily="18" charset="0"/>
              </a:rPr>
              <a:t>金星</a:t>
            </a:r>
            <a:r>
              <a:rPr kumimoji="0" lang="en-US" altLang="ja-JP" sz="2400" b="1" kern="0" dirty="0">
                <a:solidFill>
                  <a:srgbClr val="00B050"/>
                </a:solidFill>
                <a:latin typeface="Times New Roman" pitchFamily="18" charset="0"/>
              </a:rPr>
              <a:t>AFES</a:t>
            </a:r>
            <a:r>
              <a:rPr kumimoji="0" lang="ja-JP" altLang="en-US" sz="2400" b="1" kern="0" dirty="0">
                <a:solidFill>
                  <a:srgbClr val="00B050"/>
                </a:solidFill>
                <a:latin typeface="Times New Roman" pitchFamily="18" charset="0"/>
              </a:rPr>
              <a:t>の設定</a:t>
            </a:r>
            <a:endParaRPr kumimoji="0" lang="en-US" altLang="ja-JP" sz="2400" b="1" kern="0" dirty="0">
              <a:solidFill>
                <a:srgbClr val="00B050"/>
              </a:solidFill>
              <a:latin typeface="Times New Roman" pitchFamily="18" charset="0"/>
            </a:endParaRPr>
          </a:p>
        </p:txBody>
      </p:sp>
      <p:graphicFrame>
        <p:nvGraphicFramePr>
          <p:cNvPr id="24" name="表 23"/>
          <p:cNvGraphicFramePr>
            <a:graphicFrameLocks noGrp="1"/>
          </p:cNvGraphicFramePr>
          <p:nvPr>
            <p:extLst/>
          </p:nvPr>
        </p:nvGraphicFramePr>
        <p:xfrm>
          <a:off x="4446320" y="5277849"/>
          <a:ext cx="4570666" cy="1463040"/>
        </p:xfrm>
        <a:graphic>
          <a:graphicData uri="http://schemas.openxmlformats.org/drawingml/2006/table">
            <a:tbl>
              <a:tblPr firstRow="1">
                <a:tableStyleId>{10A1B5D5-9B99-4C35-A422-299274C87663}</a:tableStyleId>
              </a:tblPr>
              <a:tblGrid>
                <a:gridCol w="1140841">
                  <a:extLst>
                    <a:ext uri="{9D8B030D-6E8A-4147-A177-3AD203B41FA5}">
                      <a16:colId xmlns:a16="http://schemas.microsoft.com/office/drawing/2014/main" val="20000"/>
                    </a:ext>
                  </a:extLst>
                </a:gridCol>
                <a:gridCol w="3429825">
                  <a:extLst>
                    <a:ext uri="{9D8B030D-6E8A-4147-A177-3AD203B41FA5}">
                      <a16:colId xmlns:a16="http://schemas.microsoft.com/office/drawing/2014/main" val="20001"/>
                    </a:ext>
                  </a:extLst>
                </a:gridCol>
              </a:tblGrid>
              <a:tr h="365760">
                <a:tc>
                  <a:txBody>
                    <a:bodyPr/>
                    <a:lstStyle/>
                    <a:p>
                      <a:pPr algn="l">
                        <a:spcAft>
                          <a:spcPts val="0"/>
                        </a:spcAft>
                      </a:pPr>
                      <a:r>
                        <a:rPr lang="en-US" sz="3200" kern="100" dirty="0">
                          <a:effectLst>
                            <a:outerShdw blurRad="38100" dist="38100" dir="2700000" algn="tl">
                              <a:srgbClr val="000000">
                                <a:alpha val="43137"/>
                              </a:srgbClr>
                            </a:outerShdw>
                          </a:effectLst>
                        </a:rPr>
                        <a:t>Cases</a:t>
                      </a:r>
                      <a:endParaRPr lang="ja-JP" sz="3200" kern="100" dirty="0">
                        <a:effectLst>
                          <a:outerShdw blurRad="38100" dist="38100" dir="2700000" algn="tl">
                            <a:srgbClr val="000000">
                              <a:alpha val="43137"/>
                            </a:srgbClr>
                          </a:outerShdw>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51435" marR="51435" marT="0" marB="0"/>
                </a:tc>
                <a:tc>
                  <a:txBody>
                    <a:bodyPr/>
                    <a:lstStyle/>
                    <a:p>
                      <a:pPr algn="l">
                        <a:spcAft>
                          <a:spcPts val="0"/>
                        </a:spcAft>
                      </a:pPr>
                      <a:r>
                        <a:rPr lang="ja-JP" altLang="en-US" sz="3200" kern="100" dirty="0" smtClean="0">
                          <a:effectLst>
                            <a:outerShdw blurRad="38100" dist="38100" dir="2700000" algn="tl">
                              <a:srgbClr val="000000">
                                <a:alpha val="43137"/>
                              </a:srgbClr>
                            </a:outerShdw>
                          </a:effectLst>
                        </a:rPr>
                        <a:t>太陽加熱</a:t>
                      </a:r>
                      <a:endParaRPr lang="en-US" sz="3200" kern="1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a16="http://schemas.microsoft.com/office/drawing/2014/main" val="10000"/>
                  </a:ext>
                </a:extLst>
              </a:tr>
              <a:tr h="365760">
                <a:tc>
                  <a:txBody>
                    <a:bodyPr/>
                    <a:lstStyle/>
                    <a:p>
                      <a:pPr algn="l">
                        <a:spcAft>
                          <a:spcPts val="0"/>
                        </a:spcAft>
                      </a:pPr>
                      <a:r>
                        <a:rPr lang="en-US" sz="3200" kern="100" dirty="0" err="1">
                          <a:solidFill>
                            <a:srgbClr val="0070C0"/>
                          </a:solidFill>
                          <a:effectLst/>
                        </a:rPr>
                        <a:t>Qz</a:t>
                      </a:r>
                      <a:endParaRPr lang="ja-JP" sz="3200" kern="100" dirty="0">
                        <a:solidFill>
                          <a:srgbClr val="0070C0"/>
                        </a:solidFill>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51435" marR="51435" marT="0" marB="0"/>
                </a:tc>
                <a:tc>
                  <a:txBody>
                    <a:bodyPr/>
                    <a:lstStyle/>
                    <a:p>
                      <a:pPr algn="l">
                        <a:spcAft>
                          <a:spcPts val="0"/>
                        </a:spcAft>
                      </a:pPr>
                      <a:r>
                        <a:rPr lang="ja-JP" altLang="en-US" sz="3200" kern="100" dirty="0" smtClean="0">
                          <a:solidFill>
                            <a:srgbClr val="0070C0"/>
                          </a:solidFill>
                          <a:effectLst/>
                        </a:rPr>
                        <a:t>東西平均加熱のみ</a:t>
                      </a:r>
                      <a:endParaRPr lang="ja-JP" sz="3200" kern="100" dirty="0">
                        <a:solidFill>
                          <a:srgbClr val="0070C0"/>
                        </a:solidFill>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51435" marR="51435" marT="0" marB="0"/>
                </a:tc>
                <a:extLst>
                  <a:ext uri="{0D108BD9-81ED-4DB2-BD59-A6C34878D82A}">
                    <a16:rowId xmlns:a16="http://schemas.microsoft.com/office/drawing/2014/main" val="10001"/>
                  </a:ext>
                </a:extLst>
              </a:tr>
              <a:tr h="365760">
                <a:tc>
                  <a:txBody>
                    <a:bodyPr/>
                    <a:lstStyle/>
                    <a:p>
                      <a:pPr algn="l">
                        <a:spcAft>
                          <a:spcPts val="0"/>
                        </a:spcAft>
                      </a:pPr>
                      <a:r>
                        <a:rPr lang="en-US" sz="3200" kern="100" dirty="0" err="1">
                          <a:solidFill>
                            <a:srgbClr val="FF0000"/>
                          </a:solidFill>
                          <a:effectLst/>
                        </a:rPr>
                        <a:t>Qt</a:t>
                      </a:r>
                      <a:endParaRPr lang="ja-JP" sz="3200" kern="100" dirty="0">
                        <a:solidFill>
                          <a:srgbClr val="FF0000"/>
                        </a:solidFill>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51435" marR="51435" marT="0" marB="0"/>
                </a:tc>
                <a:tc>
                  <a:txBody>
                    <a:bodyPr/>
                    <a:lstStyle/>
                    <a:p>
                      <a:pPr algn="l">
                        <a:spcAft>
                          <a:spcPts val="0"/>
                        </a:spcAft>
                      </a:pPr>
                      <a:r>
                        <a:rPr lang="ja-JP" altLang="en-US" sz="3200" kern="100" dirty="0" smtClean="0">
                          <a:solidFill>
                            <a:srgbClr val="FF0000"/>
                          </a:solidFill>
                          <a:effectLst/>
                        </a:rPr>
                        <a:t>日変化成分を含む</a:t>
                      </a:r>
                      <a:endParaRPr lang="ja-JP" sz="3200" kern="100" dirty="0">
                        <a:solidFill>
                          <a:srgbClr val="FF0000"/>
                        </a:solidFill>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51435" marR="51435" marT="0" marB="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14661890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84658" y="178708"/>
            <a:ext cx="8363805" cy="2192870"/>
          </a:xfrm>
        </p:spPr>
        <p:txBody>
          <a:bodyPr>
            <a:noAutofit/>
          </a:bodyPr>
          <a:lstStyle/>
          <a:p>
            <a:pPr marL="257175" indent="-257175" fontAlgn="base">
              <a:spcBef>
                <a:spcPct val="20000"/>
              </a:spcBef>
              <a:spcAft>
                <a:spcPct val="0"/>
              </a:spcAft>
              <a:buSzPct val="85000"/>
              <a:buBlip>
                <a:blip r:embed="rId3"/>
              </a:buBlip>
            </a:pPr>
            <a:r>
              <a:rPr lang="en-US" altLang="ja-JP" sz="2800" dirty="0" smtClean="0">
                <a:solidFill>
                  <a:prstClr val="black"/>
                </a:solidFill>
                <a:latin typeface="Times New Roman" pitchFamily="18" charset="0"/>
              </a:rPr>
              <a:t>VALEDAS</a:t>
            </a:r>
            <a:r>
              <a:rPr lang="ja-JP" altLang="en-US" sz="2800" dirty="0" smtClean="0">
                <a:solidFill>
                  <a:prstClr val="black"/>
                </a:solidFill>
                <a:latin typeface="Times New Roman" pitchFamily="18" charset="0"/>
              </a:rPr>
              <a:t>の概要</a:t>
            </a:r>
            <a:endParaRPr lang="en-US" altLang="ja-JP" sz="2800" dirty="0" smtClean="0">
              <a:solidFill>
                <a:prstClr val="black"/>
              </a:solidFill>
              <a:latin typeface="Times New Roman" pitchFamily="18" charset="0"/>
            </a:endParaRPr>
          </a:p>
          <a:p>
            <a:pPr lvl="1" fontAlgn="base">
              <a:spcBef>
                <a:spcPct val="20000"/>
              </a:spcBef>
              <a:spcAft>
                <a:spcPct val="0"/>
              </a:spcAft>
              <a:buSzPct val="85000"/>
            </a:pPr>
            <a:r>
              <a:rPr lang="ja-JP" altLang="en-US" sz="2000" dirty="0" smtClean="0">
                <a:solidFill>
                  <a:prstClr val="black"/>
                </a:solidFill>
                <a:latin typeface="Times New Roman" pitchFamily="18" charset="0"/>
                <a:ea typeface="ＭＳ Ｐゴシック" charset="-128"/>
              </a:rPr>
              <a:t>アンサンブルメンバー</a:t>
            </a:r>
            <a:r>
              <a:rPr lang="en-US" altLang="ja-JP" sz="2000" dirty="0" smtClean="0">
                <a:solidFill>
                  <a:prstClr val="black"/>
                </a:solidFill>
                <a:latin typeface="Times New Roman" pitchFamily="18" charset="0"/>
                <a:ea typeface="ＭＳ Ｐゴシック" charset="-128"/>
              </a:rPr>
              <a:t>: 31</a:t>
            </a:r>
          </a:p>
          <a:p>
            <a:pPr lvl="1" fontAlgn="base">
              <a:spcBef>
                <a:spcPct val="20000"/>
              </a:spcBef>
              <a:spcAft>
                <a:spcPct val="0"/>
              </a:spcAft>
              <a:buSzPct val="85000"/>
            </a:pPr>
            <a:r>
              <a:rPr lang="ja-JP" altLang="en-US" sz="2000" dirty="0" smtClean="0">
                <a:solidFill>
                  <a:prstClr val="black"/>
                </a:solidFill>
                <a:latin typeface="Times New Roman" pitchFamily="18" charset="0"/>
                <a:ea typeface="ＭＳ Ｐゴシック" charset="-128"/>
              </a:rPr>
              <a:t>データ</a:t>
            </a:r>
            <a:r>
              <a:rPr lang="ja-JP" altLang="en-US" sz="2000" dirty="0">
                <a:solidFill>
                  <a:prstClr val="black"/>
                </a:solidFill>
                <a:latin typeface="Times New Roman" pitchFamily="18" charset="0"/>
                <a:ea typeface="ＭＳ Ｐゴシック" charset="-128"/>
              </a:rPr>
              <a:t>同化サイクル</a:t>
            </a:r>
            <a:r>
              <a:rPr lang="en-US" altLang="ja-JP" sz="2000" dirty="0">
                <a:solidFill>
                  <a:prstClr val="black"/>
                </a:solidFill>
                <a:latin typeface="Times New Roman" pitchFamily="18" charset="0"/>
                <a:ea typeface="ＭＳ Ｐゴシック" charset="-128"/>
              </a:rPr>
              <a:t>: 6h</a:t>
            </a:r>
          </a:p>
          <a:p>
            <a:pPr lvl="1" fontAlgn="base">
              <a:spcBef>
                <a:spcPct val="20000"/>
              </a:spcBef>
              <a:spcAft>
                <a:spcPct val="0"/>
              </a:spcAft>
              <a:buSzPct val="85000"/>
            </a:pPr>
            <a:r>
              <a:rPr lang="ja-JP" altLang="en-US" sz="2000" dirty="0">
                <a:solidFill>
                  <a:prstClr val="black"/>
                </a:solidFill>
                <a:latin typeface="Times New Roman" pitchFamily="18" charset="0"/>
                <a:ea typeface="ＭＳ Ｐゴシック" charset="-128"/>
              </a:rPr>
              <a:t>局所化</a:t>
            </a:r>
            <a:r>
              <a:rPr lang="en-US" altLang="ja-JP" sz="2000" dirty="0">
                <a:solidFill>
                  <a:prstClr val="black"/>
                </a:solidFill>
                <a:latin typeface="Times New Roman" pitchFamily="18" charset="0"/>
                <a:ea typeface="ＭＳ Ｐゴシック" charset="-128"/>
              </a:rPr>
              <a:t>: </a:t>
            </a:r>
            <a:r>
              <a:rPr lang="ja-JP" altLang="en-US" sz="2000" dirty="0">
                <a:solidFill>
                  <a:prstClr val="black"/>
                </a:solidFill>
                <a:latin typeface="Times New Roman" pitchFamily="18" charset="0"/>
                <a:ea typeface="ＭＳ Ｐゴシック" charset="-128"/>
              </a:rPr>
              <a:t>水平</a:t>
            </a:r>
            <a:r>
              <a:rPr lang="en-US" altLang="ja-JP" sz="2000" dirty="0">
                <a:solidFill>
                  <a:prstClr val="black"/>
                </a:solidFill>
                <a:latin typeface="Times New Roman" pitchFamily="18" charset="0"/>
                <a:ea typeface="ＭＳ Ｐゴシック" charset="-128"/>
              </a:rPr>
              <a:t>400 km, </a:t>
            </a:r>
            <a:r>
              <a:rPr lang="ja-JP" altLang="en-US" sz="2000" dirty="0">
                <a:solidFill>
                  <a:prstClr val="black"/>
                </a:solidFill>
                <a:latin typeface="Times New Roman" pitchFamily="18" charset="0"/>
                <a:ea typeface="ＭＳ Ｐゴシック" charset="-128"/>
              </a:rPr>
              <a:t>鉛直</a:t>
            </a:r>
            <a:r>
              <a:rPr lang="en-US" altLang="ja-JP" sz="2000" dirty="0">
                <a:solidFill>
                  <a:prstClr val="black"/>
                </a:solidFill>
                <a:latin typeface="Times New Roman" pitchFamily="18" charset="0"/>
                <a:ea typeface="ＭＳ Ｐゴシック" charset="-128"/>
              </a:rPr>
              <a:t>lnP~0.4</a:t>
            </a:r>
          </a:p>
          <a:p>
            <a:pPr lvl="1" fontAlgn="base">
              <a:spcBef>
                <a:spcPct val="20000"/>
              </a:spcBef>
              <a:spcAft>
                <a:spcPct val="0"/>
              </a:spcAft>
              <a:buSzPct val="85000"/>
            </a:pPr>
            <a:r>
              <a:rPr lang="ja-JP" altLang="en-US" sz="2000" dirty="0">
                <a:solidFill>
                  <a:prstClr val="black"/>
                </a:solidFill>
                <a:latin typeface="Times New Roman" pitchFamily="18" charset="0"/>
                <a:ea typeface="ＭＳ Ｐゴシック" charset="-128"/>
              </a:rPr>
              <a:t>観測誤差：</a:t>
            </a:r>
            <a:r>
              <a:rPr lang="en-US" altLang="ja-JP" sz="2000" dirty="0">
                <a:solidFill>
                  <a:prstClr val="black"/>
                </a:solidFill>
                <a:latin typeface="Times New Roman" pitchFamily="18" charset="0"/>
                <a:ea typeface="ＭＳ Ｐゴシック" charset="-128"/>
              </a:rPr>
              <a:t>4.0 m/s</a:t>
            </a:r>
          </a:p>
          <a:p>
            <a:pPr lvl="1" fontAlgn="base">
              <a:spcBef>
                <a:spcPct val="20000"/>
              </a:spcBef>
              <a:spcAft>
                <a:spcPct val="0"/>
              </a:spcAft>
              <a:buSzPct val="85000"/>
            </a:pPr>
            <a:r>
              <a:rPr lang="ja-JP" altLang="en-US" sz="2000" dirty="0">
                <a:solidFill>
                  <a:prstClr val="black"/>
                </a:solidFill>
                <a:latin typeface="Times New Roman" pitchFamily="18" charset="0"/>
                <a:ea typeface="ＭＳ Ｐゴシック" charset="-128"/>
              </a:rPr>
              <a:t>インフレーション：</a:t>
            </a:r>
            <a:r>
              <a:rPr lang="en-US" altLang="ja-JP" sz="2000" dirty="0">
                <a:solidFill>
                  <a:prstClr val="black"/>
                </a:solidFill>
                <a:latin typeface="Times New Roman" pitchFamily="18" charset="0"/>
                <a:ea typeface="ＭＳ Ｐゴシック" charset="-128"/>
              </a:rPr>
              <a:t>10 %</a:t>
            </a:r>
            <a:endParaRPr lang="en-US" altLang="ja-JP" sz="2000" dirty="0">
              <a:latin typeface="Times New Roman" pitchFamily="18" charset="0"/>
              <a:ea typeface="ＭＳ Ｐゴシック" charset="-128"/>
            </a:endParaRPr>
          </a:p>
        </p:txBody>
      </p:sp>
      <p:grpSp>
        <p:nvGrpSpPr>
          <p:cNvPr id="6" name="グループ化 5"/>
          <p:cNvGrpSpPr>
            <a:grpSpLocks noChangeAspect="1"/>
          </p:cNvGrpSpPr>
          <p:nvPr/>
        </p:nvGrpSpPr>
        <p:grpSpPr>
          <a:xfrm>
            <a:off x="139855" y="2404875"/>
            <a:ext cx="8824633" cy="3400389"/>
            <a:chOff x="1562645" y="1055678"/>
            <a:chExt cx="9013723" cy="3473250"/>
          </a:xfrm>
        </p:grpSpPr>
        <p:sp>
          <p:nvSpPr>
            <p:cNvPr id="7" name="1 つの角を切り取った四角形 6"/>
            <p:cNvSpPr/>
            <p:nvPr/>
          </p:nvSpPr>
          <p:spPr>
            <a:xfrm>
              <a:off x="1562645" y="1055678"/>
              <a:ext cx="4317063" cy="3427539"/>
            </a:xfrm>
            <a:prstGeom prst="snip1Rect">
              <a:avLst/>
            </a:prstGeom>
            <a:solidFill>
              <a:srgbClr val="ED7D31">
                <a:lumMod val="60000"/>
                <a:lumOff val="40000"/>
              </a:srgbClr>
            </a:solidFill>
            <a:ln w="6350" cap="flat" cmpd="sng" algn="ctr">
              <a:noFill/>
              <a:prstDash val="solid"/>
              <a:miter lim="800000"/>
            </a:ln>
            <a:effectLst/>
          </p:spPr>
          <p:txBody>
            <a:bodyPr rtlCol="0" anchor="ctr"/>
            <a:lstStyle/>
            <a:p>
              <a:pPr algn="ctr">
                <a:defRPr/>
              </a:pPr>
              <a:endParaRPr kumimoji="0" lang="ja-JP" altLang="en-US" sz="1350" kern="0" dirty="0">
                <a:solidFill>
                  <a:prstClr val="white"/>
                </a:solidFill>
              </a:endParaRPr>
            </a:p>
          </p:txBody>
        </p:sp>
        <p:sp>
          <p:nvSpPr>
            <p:cNvPr id="8" name="1 つの角を切り取った四角形 7"/>
            <p:cNvSpPr/>
            <p:nvPr/>
          </p:nvSpPr>
          <p:spPr>
            <a:xfrm>
              <a:off x="6034110" y="1065404"/>
              <a:ext cx="4542258" cy="3417813"/>
            </a:xfrm>
            <a:prstGeom prst="snip1Rect">
              <a:avLst/>
            </a:prstGeom>
            <a:solidFill>
              <a:srgbClr val="A5A5A5"/>
            </a:solidFill>
            <a:ln w="6350" cap="flat" cmpd="sng" algn="ctr">
              <a:noFill/>
              <a:prstDash val="solid"/>
              <a:miter lim="800000"/>
            </a:ln>
            <a:effectLst/>
          </p:spPr>
          <p:txBody>
            <a:bodyPr rtlCol="0" anchor="ctr"/>
            <a:lstStyle/>
            <a:p>
              <a:pPr algn="ctr">
                <a:defRPr/>
              </a:pPr>
              <a:endParaRPr kumimoji="0" lang="ja-JP" altLang="en-US" sz="1350" kern="0" dirty="0">
                <a:solidFill>
                  <a:prstClr val="white"/>
                </a:solidFill>
              </a:endParaRPr>
            </a:p>
          </p:txBody>
        </p:sp>
        <p:sp>
          <p:nvSpPr>
            <p:cNvPr id="9" name="正方形/長方形 8"/>
            <p:cNvSpPr/>
            <p:nvPr/>
          </p:nvSpPr>
          <p:spPr>
            <a:xfrm>
              <a:off x="4230065" y="2177687"/>
              <a:ext cx="1298721" cy="923330"/>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10" name="正方形/長方形 9"/>
            <p:cNvSpPr/>
            <p:nvPr/>
          </p:nvSpPr>
          <p:spPr>
            <a:xfrm>
              <a:off x="4110812" y="2085354"/>
              <a:ext cx="1298721" cy="923330"/>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11" name="正方形/長方形 10"/>
            <p:cNvSpPr/>
            <p:nvPr/>
          </p:nvSpPr>
          <p:spPr>
            <a:xfrm>
              <a:off x="3988841" y="1994450"/>
              <a:ext cx="1298721" cy="923330"/>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12" name="正方形/長方形 11"/>
            <p:cNvSpPr/>
            <p:nvPr/>
          </p:nvSpPr>
          <p:spPr>
            <a:xfrm>
              <a:off x="3879041" y="1900688"/>
              <a:ext cx="1298721" cy="923330"/>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13" name="テキスト ボックス 12"/>
            <p:cNvSpPr txBox="1"/>
            <p:nvPr/>
          </p:nvSpPr>
          <p:spPr>
            <a:xfrm>
              <a:off x="4016510" y="1906378"/>
              <a:ext cx="1034900" cy="954108"/>
            </a:xfrm>
            <a:prstGeom prst="rect">
              <a:avLst/>
            </a:prstGeom>
            <a:noFill/>
          </p:spPr>
          <p:txBody>
            <a:bodyPr wrap="none" rtlCol="0">
              <a:spAutoFit/>
            </a:bodyPr>
            <a:lstStyle/>
            <a:p>
              <a:pPr algn="ctr">
                <a:defRPr/>
              </a:pPr>
              <a:r>
                <a:rPr kumimoji="0" lang="en-US" altLang="ja-JP" sz="1350" kern="0" dirty="0" err="1">
                  <a:solidFill>
                    <a:prstClr val="black"/>
                  </a:solidFill>
                  <a:latin typeface="Calibri Light" panose="020F0302020204030204"/>
                </a:rPr>
                <a:t>gues</a:t>
              </a:r>
              <a:endParaRPr kumimoji="0" lang="en-US" altLang="ja-JP" sz="1350" kern="0" dirty="0">
                <a:solidFill>
                  <a:prstClr val="black"/>
                </a:solidFill>
                <a:latin typeface="Calibri Light" panose="020F0302020204030204"/>
              </a:endParaRPr>
            </a:p>
            <a:p>
              <a:pPr algn="ctr">
                <a:defRPr/>
              </a:pPr>
              <a:r>
                <a:rPr kumimoji="0" lang="en-US" altLang="ja-JP" sz="1350" kern="0" dirty="0">
                  <a:solidFill>
                    <a:prstClr val="black"/>
                  </a:solidFill>
                  <a:latin typeface="Calibri Light" panose="020F0302020204030204"/>
                </a:rPr>
                <a:t>31 mem</a:t>
              </a:r>
            </a:p>
            <a:p>
              <a:pPr algn="ctr">
                <a:defRPr/>
              </a:pPr>
              <a:r>
                <a:rPr kumimoji="0" lang="en-US" altLang="ja-JP" sz="1350" kern="0" dirty="0">
                  <a:solidFill>
                    <a:prstClr val="black"/>
                  </a:solidFill>
                  <a:latin typeface="Calibri Light" panose="020F0302020204030204"/>
                </a:rPr>
                <a:t>t-3 ~ t+3</a:t>
              </a:r>
            </a:p>
          </p:txBody>
        </p:sp>
        <p:sp>
          <p:nvSpPr>
            <p:cNvPr id="14" name="正方形/長方形 13"/>
            <p:cNvSpPr/>
            <p:nvPr/>
          </p:nvSpPr>
          <p:spPr>
            <a:xfrm>
              <a:off x="3947694" y="3337393"/>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15" name="正方形/長方形 14"/>
            <p:cNvSpPr/>
            <p:nvPr/>
          </p:nvSpPr>
          <p:spPr>
            <a:xfrm>
              <a:off x="3905157" y="3296198"/>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16" name="正方形/長方形 15"/>
            <p:cNvSpPr/>
            <p:nvPr/>
          </p:nvSpPr>
          <p:spPr>
            <a:xfrm>
              <a:off x="3859902" y="3256432"/>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17" name="正方形/長方形 16"/>
            <p:cNvSpPr/>
            <p:nvPr/>
          </p:nvSpPr>
          <p:spPr>
            <a:xfrm>
              <a:off x="3818294" y="3213808"/>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18" name="正方形/長方形 17"/>
            <p:cNvSpPr/>
            <p:nvPr/>
          </p:nvSpPr>
          <p:spPr>
            <a:xfrm>
              <a:off x="4500806" y="3337393"/>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19" name="正方形/長方形 18"/>
            <p:cNvSpPr/>
            <p:nvPr/>
          </p:nvSpPr>
          <p:spPr>
            <a:xfrm>
              <a:off x="4458269" y="3296198"/>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20" name="正方形/長方形 19"/>
            <p:cNvSpPr/>
            <p:nvPr/>
          </p:nvSpPr>
          <p:spPr>
            <a:xfrm>
              <a:off x="4413014" y="3256432"/>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21" name="正方形/長方形 20"/>
            <p:cNvSpPr/>
            <p:nvPr/>
          </p:nvSpPr>
          <p:spPr>
            <a:xfrm>
              <a:off x="4371406" y="3213808"/>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22" name="正方形/長方形 21"/>
            <p:cNvSpPr/>
            <p:nvPr/>
          </p:nvSpPr>
          <p:spPr>
            <a:xfrm>
              <a:off x="5051966" y="3337393"/>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23" name="正方形/長方形 22"/>
            <p:cNvSpPr/>
            <p:nvPr/>
          </p:nvSpPr>
          <p:spPr>
            <a:xfrm>
              <a:off x="5009429" y="3296198"/>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24" name="正方形/長方形 23"/>
            <p:cNvSpPr/>
            <p:nvPr/>
          </p:nvSpPr>
          <p:spPr>
            <a:xfrm>
              <a:off x="4964174" y="3256432"/>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25" name="正方形/長方形 24"/>
            <p:cNvSpPr/>
            <p:nvPr/>
          </p:nvSpPr>
          <p:spPr>
            <a:xfrm>
              <a:off x="4922566" y="3213808"/>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r>
                <a:rPr kumimoji="0" lang="en-US" altLang="ja-JP" sz="600" kern="0" dirty="0">
                  <a:solidFill>
                    <a:prstClr val="black"/>
                  </a:solidFill>
                </a:rPr>
                <a:t>t+3</a:t>
              </a:r>
              <a:endParaRPr kumimoji="0" lang="ja-JP" altLang="en-US" sz="600" kern="0" dirty="0">
                <a:solidFill>
                  <a:prstClr val="black"/>
                </a:solidFill>
              </a:endParaRPr>
            </a:p>
          </p:txBody>
        </p:sp>
        <p:sp>
          <p:nvSpPr>
            <p:cNvPr id="26" name="正方形/長方形 25"/>
            <p:cNvSpPr/>
            <p:nvPr/>
          </p:nvSpPr>
          <p:spPr>
            <a:xfrm>
              <a:off x="3947694" y="1512404"/>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27" name="正方形/長方形 26"/>
            <p:cNvSpPr/>
            <p:nvPr/>
          </p:nvSpPr>
          <p:spPr>
            <a:xfrm>
              <a:off x="3905157" y="1471209"/>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28" name="正方形/長方形 27"/>
            <p:cNvSpPr/>
            <p:nvPr/>
          </p:nvSpPr>
          <p:spPr>
            <a:xfrm>
              <a:off x="3859902" y="1431443"/>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29" name="正方形/長方形 28"/>
            <p:cNvSpPr/>
            <p:nvPr/>
          </p:nvSpPr>
          <p:spPr>
            <a:xfrm>
              <a:off x="3818294" y="1388819"/>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r>
                <a:rPr kumimoji="0" lang="en-US" altLang="ja-JP" sz="600" kern="0" dirty="0">
                  <a:solidFill>
                    <a:prstClr val="black"/>
                  </a:solidFill>
                </a:rPr>
                <a:t>t-3</a:t>
              </a:r>
              <a:endParaRPr kumimoji="0" lang="ja-JP" altLang="en-US" sz="600" kern="0" dirty="0">
                <a:solidFill>
                  <a:prstClr val="black"/>
                </a:solidFill>
              </a:endParaRPr>
            </a:p>
          </p:txBody>
        </p:sp>
        <p:sp>
          <p:nvSpPr>
            <p:cNvPr id="30" name="正方形/長方形 29"/>
            <p:cNvSpPr/>
            <p:nvPr/>
          </p:nvSpPr>
          <p:spPr>
            <a:xfrm>
              <a:off x="4500806" y="1512404"/>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31" name="正方形/長方形 30"/>
            <p:cNvSpPr/>
            <p:nvPr/>
          </p:nvSpPr>
          <p:spPr>
            <a:xfrm>
              <a:off x="4458269" y="1471209"/>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32" name="正方形/長方形 31"/>
            <p:cNvSpPr/>
            <p:nvPr/>
          </p:nvSpPr>
          <p:spPr>
            <a:xfrm>
              <a:off x="4413014" y="1431443"/>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33" name="正方形/長方形 32"/>
            <p:cNvSpPr/>
            <p:nvPr/>
          </p:nvSpPr>
          <p:spPr>
            <a:xfrm>
              <a:off x="4371406" y="1388819"/>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34" name="正方形/長方形 33"/>
            <p:cNvSpPr/>
            <p:nvPr/>
          </p:nvSpPr>
          <p:spPr>
            <a:xfrm>
              <a:off x="5051966" y="1512404"/>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35" name="正方形/長方形 34"/>
            <p:cNvSpPr/>
            <p:nvPr/>
          </p:nvSpPr>
          <p:spPr>
            <a:xfrm>
              <a:off x="5009429" y="1471209"/>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36" name="正方形/長方形 35"/>
            <p:cNvSpPr/>
            <p:nvPr/>
          </p:nvSpPr>
          <p:spPr>
            <a:xfrm>
              <a:off x="4964174" y="1431443"/>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37" name="正方形/長方形 36"/>
            <p:cNvSpPr/>
            <p:nvPr/>
          </p:nvSpPr>
          <p:spPr>
            <a:xfrm>
              <a:off x="4922566" y="1388819"/>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38" name="正方形/長方形 37"/>
            <p:cNvSpPr/>
            <p:nvPr/>
          </p:nvSpPr>
          <p:spPr>
            <a:xfrm>
              <a:off x="9164954" y="2202628"/>
              <a:ext cx="1298721" cy="923330"/>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39" name="正方形/長方形 38"/>
            <p:cNvSpPr/>
            <p:nvPr/>
          </p:nvSpPr>
          <p:spPr>
            <a:xfrm>
              <a:off x="9045701" y="2110295"/>
              <a:ext cx="1298721" cy="923330"/>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40" name="正方形/長方形 39"/>
            <p:cNvSpPr/>
            <p:nvPr/>
          </p:nvSpPr>
          <p:spPr>
            <a:xfrm>
              <a:off x="8923730" y="2019391"/>
              <a:ext cx="1298721" cy="923330"/>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41" name="正方形/長方形 40"/>
            <p:cNvSpPr/>
            <p:nvPr/>
          </p:nvSpPr>
          <p:spPr>
            <a:xfrm>
              <a:off x="1981980" y="3439056"/>
              <a:ext cx="802458" cy="570510"/>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42" name="テキスト ボックス 41"/>
            <p:cNvSpPr txBox="1"/>
            <p:nvPr/>
          </p:nvSpPr>
          <p:spPr>
            <a:xfrm>
              <a:off x="8940325" y="1959335"/>
              <a:ext cx="1009251" cy="954108"/>
            </a:xfrm>
            <a:prstGeom prst="rect">
              <a:avLst/>
            </a:prstGeom>
            <a:noFill/>
          </p:spPr>
          <p:txBody>
            <a:bodyPr wrap="none" rtlCol="0">
              <a:spAutoFit/>
            </a:bodyPr>
            <a:lstStyle/>
            <a:p>
              <a:pPr algn="ctr">
                <a:defRPr/>
              </a:pPr>
              <a:r>
                <a:rPr kumimoji="0" lang="en-US" altLang="ja-JP" sz="1350" kern="0" dirty="0">
                  <a:solidFill>
                    <a:prstClr val="black"/>
                  </a:solidFill>
                  <a:latin typeface="Calibri Light" panose="020F0302020204030204"/>
                </a:rPr>
                <a:t>analysis</a:t>
              </a:r>
            </a:p>
            <a:p>
              <a:pPr algn="ctr">
                <a:defRPr/>
              </a:pPr>
              <a:r>
                <a:rPr kumimoji="0" lang="en-US" altLang="ja-JP" sz="1350" kern="0" dirty="0">
                  <a:solidFill>
                    <a:prstClr val="black"/>
                  </a:solidFill>
                  <a:latin typeface="Calibri Light" panose="020F0302020204030204"/>
                </a:rPr>
                <a:t>(t+0)</a:t>
              </a:r>
            </a:p>
            <a:p>
              <a:pPr algn="ctr">
                <a:defRPr/>
              </a:pPr>
              <a:r>
                <a:rPr kumimoji="0" lang="en-US" altLang="ja-JP" sz="1350" kern="0" dirty="0">
                  <a:solidFill>
                    <a:prstClr val="black"/>
                  </a:solidFill>
                  <a:latin typeface="Calibri Light" panose="020F0302020204030204"/>
                </a:rPr>
                <a:t>31 mem</a:t>
              </a:r>
              <a:endParaRPr kumimoji="0" lang="ja-JP" altLang="en-US" sz="1350" kern="0" dirty="0">
                <a:solidFill>
                  <a:prstClr val="black"/>
                </a:solidFill>
                <a:latin typeface="Calibri Light" panose="020F0302020204030204"/>
              </a:endParaRPr>
            </a:p>
          </p:txBody>
        </p:sp>
        <p:sp>
          <p:nvSpPr>
            <p:cNvPr id="43" name="テキスト ボックス 42"/>
            <p:cNvSpPr txBox="1"/>
            <p:nvPr/>
          </p:nvSpPr>
          <p:spPr>
            <a:xfrm>
              <a:off x="4067500" y="3685640"/>
              <a:ext cx="1161001" cy="400109"/>
            </a:xfrm>
            <a:prstGeom prst="rect">
              <a:avLst/>
            </a:prstGeom>
            <a:noFill/>
          </p:spPr>
          <p:txBody>
            <a:bodyPr wrap="none" rtlCol="0">
              <a:spAutoFit/>
            </a:bodyPr>
            <a:lstStyle/>
            <a:p>
              <a:pPr algn="ctr">
                <a:defRPr/>
              </a:pPr>
              <a:r>
                <a:rPr kumimoji="0" lang="en-US" altLang="ja-JP" sz="1350" kern="0" dirty="0">
                  <a:solidFill>
                    <a:prstClr val="black"/>
                  </a:solidFill>
                  <a:latin typeface="Calibri Light" panose="020F0302020204030204"/>
                </a:rPr>
                <a:t>TT x NNN </a:t>
              </a:r>
            </a:p>
          </p:txBody>
        </p:sp>
        <p:sp>
          <p:nvSpPr>
            <p:cNvPr id="44" name="テキスト ボックス 43"/>
            <p:cNvSpPr txBox="1"/>
            <p:nvPr/>
          </p:nvSpPr>
          <p:spPr>
            <a:xfrm>
              <a:off x="6991847" y="4124981"/>
              <a:ext cx="468505" cy="400109"/>
            </a:xfrm>
            <a:prstGeom prst="rect">
              <a:avLst/>
            </a:prstGeom>
            <a:noFill/>
          </p:spPr>
          <p:txBody>
            <a:bodyPr wrap="none" rtlCol="0">
              <a:spAutoFit/>
            </a:bodyPr>
            <a:lstStyle/>
            <a:p>
              <a:pPr algn="ctr">
                <a:defRPr/>
              </a:pPr>
              <a:r>
                <a:rPr kumimoji="0" lang="en-US" altLang="ja-JP" sz="1350" kern="0" dirty="0">
                  <a:solidFill>
                    <a:prstClr val="black"/>
                  </a:solidFill>
                  <a:latin typeface="Calibri Light" panose="020F0302020204030204"/>
                </a:rPr>
                <a:t>TT</a:t>
              </a:r>
            </a:p>
          </p:txBody>
        </p:sp>
        <p:sp>
          <p:nvSpPr>
            <p:cNvPr id="45" name="テキスト ボックス 44"/>
            <p:cNvSpPr txBox="1"/>
            <p:nvPr/>
          </p:nvSpPr>
          <p:spPr>
            <a:xfrm>
              <a:off x="9163133" y="3148925"/>
              <a:ext cx="791243" cy="400109"/>
            </a:xfrm>
            <a:prstGeom prst="rect">
              <a:avLst/>
            </a:prstGeom>
            <a:noFill/>
          </p:spPr>
          <p:txBody>
            <a:bodyPr wrap="none" rtlCol="0">
              <a:spAutoFit/>
            </a:bodyPr>
            <a:lstStyle/>
            <a:p>
              <a:pPr algn="ctr">
                <a:defRPr/>
              </a:pPr>
              <a:r>
                <a:rPr kumimoji="0" lang="en-US" altLang="ja-JP" sz="1350" kern="0" dirty="0">
                  <a:solidFill>
                    <a:prstClr val="black"/>
                  </a:solidFill>
                  <a:latin typeface="Calibri Light" panose="020F0302020204030204"/>
                </a:rPr>
                <a:t> NNN </a:t>
              </a:r>
            </a:p>
          </p:txBody>
        </p:sp>
        <p:sp>
          <p:nvSpPr>
            <p:cNvPr id="46" name="右矢印 45"/>
            <p:cNvSpPr/>
            <p:nvPr/>
          </p:nvSpPr>
          <p:spPr>
            <a:xfrm>
              <a:off x="3111003" y="2220312"/>
              <a:ext cx="554053" cy="283729"/>
            </a:xfrm>
            <a:prstGeom prst="rightArrow">
              <a:avLst/>
            </a:prstGeom>
            <a:solidFill>
              <a:sysClr val="windowText" lastClr="000000"/>
            </a:solidFill>
            <a:ln w="6350" cap="flat" cmpd="sng" algn="ctr">
              <a:noFill/>
              <a:prstDash val="solid"/>
              <a:miter lim="800000"/>
            </a:ln>
            <a:effectLst/>
          </p:spPr>
          <p:txBody>
            <a:bodyPr rtlCol="0" anchor="ctr"/>
            <a:lstStyle/>
            <a:p>
              <a:pPr algn="ctr">
                <a:defRPr/>
              </a:pPr>
              <a:endParaRPr kumimoji="0" lang="ja-JP" altLang="en-US" sz="1350" kern="0">
                <a:solidFill>
                  <a:prstClr val="white"/>
                </a:solidFill>
              </a:endParaRPr>
            </a:p>
          </p:txBody>
        </p:sp>
        <p:sp>
          <p:nvSpPr>
            <p:cNvPr id="47" name="右矢印 46"/>
            <p:cNvSpPr/>
            <p:nvPr/>
          </p:nvSpPr>
          <p:spPr>
            <a:xfrm>
              <a:off x="5620861" y="2218502"/>
              <a:ext cx="876550" cy="283729"/>
            </a:xfrm>
            <a:prstGeom prst="rightArrow">
              <a:avLst/>
            </a:prstGeom>
            <a:solidFill>
              <a:sysClr val="windowText" lastClr="000000"/>
            </a:solidFill>
            <a:ln w="6350" cap="flat" cmpd="sng" algn="ctr">
              <a:noFill/>
              <a:prstDash val="solid"/>
              <a:miter lim="800000"/>
            </a:ln>
            <a:effectLst/>
          </p:spPr>
          <p:txBody>
            <a:bodyPr rtlCol="0" anchor="ctr"/>
            <a:lstStyle/>
            <a:p>
              <a:pPr algn="ctr">
                <a:defRPr/>
              </a:pPr>
              <a:endParaRPr kumimoji="0" lang="ja-JP" altLang="en-US" sz="1350" kern="0">
                <a:solidFill>
                  <a:prstClr val="white"/>
                </a:solidFill>
              </a:endParaRPr>
            </a:p>
          </p:txBody>
        </p:sp>
        <p:sp>
          <p:nvSpPr>
            <p:cNvPr id="48" name="右矢印 47"/>
            <p:cNvSpPr/>
            <p:nvPr/>
          </p:nvSpPr>
          <p:spPr>
            <a:xfrm>
              <a:off x="8031492" y="2229037"/>
              <a:ext cx="554053" cy="283729"/>
            </a:xfrm>
            <a:prstGeom prst="rightArrow">
              <a:avLst/>
            </a:prstGeom>
            <a:solidFill>
              <a:sysClr val="windowText" lastClr="000000"/>
            </a:solidFill>
            <a:ln w="6350" cap="flat" cmpd="sng" algn="ctr">
              <a:noFill/>
              <a:prstDash val="solid"/>
              <a:miter lim="800000"/>
            </a:ln>
            <a:effectLst/>
          </p:spPr>
          <p:txBody>
            <a:bodyPr rtlCol="0" anchor="ctr"/>
            <a:lstStyle/>
            <a:p>
              <a:pPr algn="ctr">
                <a:defRPr/>
              </a:pPr>
              <a:endParaRPr kumimoji="0" lang="ja-JP" altLang="en-US" sz="1350" kern="0">
                <a:solidFill>
                  <a:prstClr val="white"/>
                </a:solidFill>
              </a:endParaRPr>
            </a:p>
          </p:txBody>
        </p:sp>
        <p:sp>
          <p:nvSpPr>
            <p:cNvPr id="49" name="テキスト ボックス 48"/>
            <p:cNvSpPr txBox="1"/>
            <p:nvPr/>
          </p:nvSpPr>
          <p:spPr>
            <a:xfrm>
              <a:off x="5426350" y="2429391"/>
              <a:ext cx="1232273" cy="492443"/>
            </a:xfrm>
            <a:prstGeom prst="rect">
              <a:avLst/>
            </a:prstGeom>
            <a:noFill/>
          </p:spPr>
          <p:txBody>
            <a:bodyPr wrap="square" rtlCol="0">
              <a:spAutoFit/>
            </a:bodyPr>
            <a:lstStyle/>
            <a:p>
              <a:pPr algn="ctr">
                <a:defRPr/>
              </a:pPr>
              <a:r>
                <a:rPr kumimoji="0" lang="en-US" altLang="ja-JP" sz="900" kern="0" dirty="0" err="1">
                  <a:solidFill>
                    <a:prstClr val="black"/>
                  </a:solidFill>
                  <a:latin typeface="Courier"/>
                  <a:cs typeface="Courier"/>
                </a:rPr>
                <a:t>gsTTNNN.grd</a:t>
              </a:r>
              <a:endParaRPr kumimoji="0" lang="en-US" altLang="ja-JP" sz="900" kern="0" dirty="0">
                <a:solidFill>
                  <a:prstClr val="black"/>
                </a:solidFill>
                <a:latin typeface="Courier"/>
                <a:cs typeface="Courier"/>
              </a:endParaRPr>
            </a:p>
          </p:txBody>
        </p:sp>
        <p:sp>
          <p:nvSpPr>
            <p:cNvPr id="50" name="右矢印 49"/>
            <p:cNvSpPr/>
            <p:nvPr/>
          </p:nvSpPr>
          <p:spPr>
            <a:xfrm rot="16200000">
              <a:off x="7036356" y="2851223"/>
              <a:ext cx="357809" cy="283729"/>
            </a:xfrm>
            <a:prstGeom prst="rightArrow">
              <a:avLst/>
            </a:prstGeom>
            <a:solidFill>
              <a:sysClr val="windowText" lastClr="000000"/>
            </a:solidFill>
            <a:ln w="6350" cap="flat" cmpd="sng" algn="ctr">
              <a:noFill/>
              <a:prstDash val="solid"/>
              <a:miter lim="800000"/>
            </a:ln>
            <a:effectLst/>
          </p:spPr>
          <p:txBody>
            <a:bodyPr rtlCol="0" anchor="ctr"/>
            <a:lstStyle/>
            <a:p>
              <a:pPr algn="ctr">
                <a:defRPr/>
              </a:pPr>
              <a:endParaRPr kumimoji="0" lang="ja-JP" altLang="en-US" sz="1350" kern="0">
                <a:solidFill>
                  <a:prstClr val="white"/>
                </a:solidFill>
              </a:endParaRPr>
            </a:p>
          </p:txBody>
        </p:sp>
        <p:sp>
          <p:nvSpPr>
            <p:cNvPr id="51" name="テキスト ボックス 50"/>
            <p:cNvSpPr txBox="1"/>
            <p:nvPr/>
          </p:nvSpPr>
          <p:spPr>
            <a:xfrm>
              <a:off x="6034110" y="2882666"/>
              <a:ext cx="1232273" cy="307776"/>
            </a:xfrm>
            <a:prstGeom prst="rect">
              <a:avLst/>
            </a:prstGeom>
            <a:noFill/>
          </p:spPr>
          <p:txBody>
            <a:bodyPr wrap="square" rtlCol="0">
              <a:spAutoFit/>
            </a:bodyPr>
            <a:lstStyle/>
            <a:p>
              <a:pPr algn="ctr">
                <a:defRPr/>
              </a:pPr>
              <a:r>
                <a:rPr kumimoji="0" lang="en-US" altLang="ja-JP" sz="900" kern="0" dirty="0" err="1">
                  <a:solidFill>
                    <a:prstClr val="black"/>
                  </a:solidFill>
                  <a:latin typeface="Courier"/>
                  <a:cs typeface="Courier"/>
                </a:rPr>
                <a:t>obsTT.dat</a:t>
              </a:r>
              <a:endParaRPr kumimoji="0" lang="en-US" altLang="ja-JP" sz="900" kern="0" dirty="0">
                <a:solidFill>
                  <a:prstClr val="black"/>
                </a:solidFill>
                <a:latin typeface="Courier"/>
                <a:cs typeface="Courier"/>
              </a:endParaRPr>
            </a:p>
          </p:txBody>
        </p:sp>
        <p:sp>
          <p:nvSpPr>
            <p:cNvPr id="52" name="テキスト ボックス 51"/>
            <p:cNvSpPr txBox="1"/>
            <p:nvPr/>
          </p:nvSpPr>
          <p:spPr>
            <a:xfrm>
              <a:off x="7866767" y="2484989"/>
              <a:ext cx="955037" cy="492443"/>
            </a:xfrm>
            <a:prstGeom prst="rect">
              <a:avLst/>
            </a:prstGeom>
            <a:noFill/>
          </p:spPr>
          <p:txBody>
            <a:bodyPr wrap="square" rtlCol="0">
              <a:spAutoFit/>
            </a:bodyPr>
            <a:lstStyle/>
            <a:p>
              <a:pPr algn="ctr">
                <a:defRPr/>
              </a:pPr>
              <a:r>
                <a:rPr kumimoji="0" lang="en-US" altLang="ja-JP" sz="900" kern="0" dirty="0" err="1">
                  <a:solidFill>
                    <a:prstClr val="black"/>
                  </a:solidFill>
                  <a:latin typeface="Courier"/>
                  <a:cs typeface="Courier"/>
                </a:rPr>
                <a:t>obsTTNNN.dat</a:t>
              </a:r>
              <a:endParaRPr kumimoji="0" lang="en-US" altLang="ja-JP" sz="900" kern="0" dirty="0">
                <a:solidFill>
                  <a:prstClr val="black"/>
                </a:solidFill>
                <a:latin typeface="Courier"/>
                <a:cs typeface="Courier"/>
              </a:endParaRPr>
            </a:p>
          </p:txBody>
        </p:sp>
        <p:sp>
          <p:nvSpPr>
            <p:cNvPr id="53" name="テキスト ボックス 52"/>
            <p:cNvSpPr txBox="1"/>
            <p:nvPr/>
          </p:nvSpPr>
          <p:spPr>
            <a:xfrm>
              <a:off x="2877462" y="2466890"/>
              <a:ext cx="993017" cy="430887"/>
            </a:xfrm>
            <a:prstGeom prst="rect">
              <a:avLst/>
            </a:prstGeom>
            <a:noFill/>
          </p:spPr>
          <p:txBody>
            <a:bodyPr wrap="square" rtlCol="0">
              <a:spAutoFit/>
            </a:bodyPr>
            <a:lstStyle/>
            <a:p>
              <a:pPr algn="ctr">
                <a:defRPr/>
              </a:pPr>
              <a:r>
                <a:rPr kumimoji="0" lang="en-US" altLang="ja-JP" sz="750" kern="0" dirty="0" err="1">
                  <a:solidFill>
                    <a:prstClr val="black"/>
                  </a:solidFill>
                  <a:latin typeface="Courier"/>
                  <a:cs typeface="Courier"/>
                </a:rPr>
                <a:t>yyyymmddhh.grd</a:t>
              </a:r>
              <a:endParaRPr kumimoji="0" lang="en-US" altLang="ja-JP" sz="750" kern="0" dirty="0">
                <a:solidFill>
                  <a:prstClr val="black"/>
                </a:solidFill>
                <a:latin typeface="Courier"/>
                <a:cs typeface="Courier"/>
              </a:endParaRPr>
            </a:p>
          </p:txBody>
        </p:sp>
        <p:sp>
          <p:nvSpPr>
            <p:cNvPr id="54" name="テキスト ボックス 53"/>
            <p:cNvSpPr txBox="1"/>
            <p:nvPr/>
          </p:nvSpPr>
          <p:spPr>
            <a:xfrm>
              <a:off x="1583669" y="4098041"/>
              <a:ext cx="3988700" cy="430887"/>
            </a:xfrm>
            <a:prstGeom prst="rect">
              <a:avLst/>
            </a:prstGeom>
            <a:noFill/>
          </p:spPr>
          <p:txBody>
            <a:bodyPr wrap="none" rtlCol="0">
              <a:spAutoFit/>
            </a:bodyPr>
            <a:lstStyle/>
            <a:p>
              <a:pPr>
                <a:defRPr/>
              </a:pPr>
              <a:r>
                <a:rPr kumimoji="0" lang="en-US" altLang="ja-JP" sz="750" kern="0" dirty="0">
                  <a:solidFill>
                    <a:prstClr val="black"/>
                  </a:solidFill>
                  <a:latin typeface="Courier"/>
                  <a:cs typeface="Courier"/>
                </a:rPr>
                <a:t>TT</a:t>
              </a:r>
              <a:r>
                <a:rPr kumimoji="0" lang="en-US" altLang="ja-JP" sz="750" kern="0" dirty="0">
                  <a:solidFill>
                    <a:prstClr val="black"/>
                  </a:solidFill>
                  <a:latin typeface="Calibri Light" panose="020F0302020204030204"/>
                </a:rPr>
                <a:t>: Time of 4D-LETKF [</a:t>
              </a:r>
              <a:r>
                <a:rPr kumimoji="0" lang="en-US" altLang="ja-JP" sz="750" kern="0" dirty="0" err="1">
                  <a:solidFill>
                    <a:prstClr val="black"/>
                  </a:solidFill>
                  <a:latin typeface="Calibri Light" panose="020F0302020204030204"/>
                </a:rPr>
                <a:t>hr</a:t>
              </a:r>
              <a:r>
                <a:rPr kumimoji="0" lang="en-US" altLang="ja-JP" sz="750" kern="0" dirty="0">
                  <a:solidFill>
                    <a:prstClr val="black"/>
                  </a:solidFill>
                  <a:latin typeface="Calibri Light" panose="020F0302020204030204"/>
                </a:rPr>
                <a:t>] </a:t>
              </a:r>
              <a:r>
                <a:rPr kumimoji="0" lang="ja-JP" altLang="en-US" sz="750" kern="0" dirty="0">
                  <a:solidFill>
                    <a:prstClr val="black"/>
                  </a:solidFill>
                  <a:latin typeface="Calibri Light" panose="020F0302020204030204"/>
                </a:rPr>
                <a:t>（</a:t>
              </a:r>
              <a:r>
                <a:rPr kumimoji="0" lang="en-US" altLang="ja-JP" sz="750" kern="0" dirty="0">
                  <a:solidFill>
                    <a:prstClr val="black"/>
                  </a:solidFill>
                  <a:latin typeface="Courier"/>
                  <a:cs typeface="Courier"/>
                </a:rPr>
                <a:t>01-07</a:t>
              </a:r>
              <a:r>
                <a:rPr kumimoji="0" lang="en-US" altLang="ja-JP" sz="750" kern="0" dirty="0">
                  <a:solidFill>
                    <a:prstClr val="black"/>
                  </a:solidFill>
                  <a:latin typeface="Calibri Light" panose="020F0302020204030204"/>
                </a:rPr>
                <a:t>, </a:t>
              </a:r>
              <a:r>
                <a:rPr kumimoji="0" lang="en-US" altLang="ja-JP" sz="750" kern="0" dirty="0">
                  <a:solidFill>
                    <a:prstClr val="black"/>
                  </a:solidFill>
                  <a:latin typeface="Courier"/>
                  <a:cs typeface="Courier"/>
                </a:rPr>
                <a:t>04</a:t>
              </a:r>
              <a:r>
                <a:rPr kumimoji="0" lang="en-US" altLang="ja-JP" sz="750" kern="0" dirty="0">
                  <a:solidFill>
                    <a:prstClr val="black"/>
                  </a:solidFill>
                  <a:latin typeface="Calibri Light" panose="020F0302020204030204"/>
                </a:rPr>
                <a:t> is the time for data assimilation</a:t>
              </a:r>
              <a:r>
                <a:rPr kumimoji="0" lang="ja-JP" altLang="en-US" sz="750" kern="0" dirty="0">
                  <a:solidFill>
                    <a:prstClr val="black"/>
                  </a:solidFill>
                  <a:latin typeface="Calibri Light" panose="020F0302020204030204"/>
                </a:rPr>
                <a:t>）</a:t>
              </a:r>
              <a:endParaRPr kumimoji="0" lang="en-US" altLang="ja-JP" sz="750" kern="0" dirty="0">
                <a:solidFill>
                  <a:prstClr val="black"/>
                </a:solidFill>
                <a:latin typeface="Calibri Light" panose="020F0302020204030204"/>
              </a:endParaRPr>
            </a:p>
            <a:p>
              <a:pPr>
                <a:defRPr/>
              </a:pPr>
              <a:r>
                <a:rPr kumimoji="0" lang="en-US" altLang="ja-JP" sz="750" kern="0" dirty="0">
                  <a:solidFill>
                    <a:prstClr val="black"/>
                  </a:solidFill>
                  <a:latin typeface="Courier"/>
                  <a:cs typeface="Courier"/>
                </a:rPr>
                <a:t>NNN</a:t>
              </a:r>
              <a:r>
                <a:rPr kumimoji="0" lang="en-US" altLang="ja-JP" sz="750" kern="0" dirty="0">
                  <a:solidFill>
                    <a:prstClr val="black"/>
                  </a:solidFill>
                  <a:latin typeface="Calibri Light" panose="020F0302020204030204"/>
                </a:rPr>
                <a:t>: Member </a:t>
              </a:r>
              <a:r>
                <a:rPr kumimoji="0" lang="ja-JP" altLang="en-US" sz="750" kern="0" dirty="0">
                  <a:solidFill>
                    <a:prstClr val="black"/>
                  </a:solidFill>
                  <a:latin typeface="Calibri Light" panose="020F0302020204030204"/>
                </a:rPr>
                <a:t>（</a:t>
              </a:r>
              <a:r>
                <a:rPr kumimoji="0" lang="en-US" altLang="ja-JP" sz="750" kern="0" dirty="0">
                  <a:solidFill>
                    <a:prstClr val="black"/>
                  </a:solidFill>
                  <a:latin typeface="Courier"/>
                  <a:cs typeface="Courier"/>
                </a:rPr>
                <a:t>001-031</a:t>
              </a:r>
              <a:r>
                <a:rPr kumimoji="0" lang="ja-JP" altLang="en-US" sz="750" kern="0" dirty="0">
                  <a:solidFill>
                    <a:prstClr val="black"/>
                  </a:solidFill>
                  <a:latin typeface="Calibri Light" panose="020F0302020204030204"/>
                </a:rPr>
                <a:t>）</a:t>
              </a:r>
            </a:p>
          </p:txBody>
        </p:sp>
        <p:sp>
          <p:nvSpPr>
            <p:cNvPr id="55" name="テキスト ボックス 54"/>
            <p:cNvSpPr txBox="1"/>
            <p:nvPr/>
          </p:nvSpPr>
          <p:spPr>
            <a:xfrm>
              <a:off x="6051009" y="1065403"/>
              <a:ext cx="3649695" cy="400109"/>
            </a:xfrm>
            <a:prstGeom prst="rect">
              <a:avLst/>
            </a:prstGeom>
            <a:noFill/>
          </p:spPr>
          <p:txBody>
            <a:bodyPr wrap="square" rtlCol="0">
              <a:spAutoFit/>
            </a:bodyPr>
            <a:lstStyle/>
            <a:p>
              <a:pPr algn="ctr">
                <a:defRPr/>
              </a:pPr>
              <a:r>
                <a:rPr kumimoji="0" lang="en-US" altLang="ja-JP" sz="1350" kern="0" dirty="0" err="1">
                  <a:solidFill>
                    <a:prstClr val="black"/>
                  </a:solidFill>
                  <a:latin typeface="Courier"/>
                  <a:cs typeface="Courier"/>
                </a:rPr>
                <a:t>run_letkf_obsope.sh</a:t>
              </a:r>
              <a:endParaRPr kumimoji="0" lang="en-US" altLang="ja-JP" sz="1350" kern="0" dirty="0">
                <a:solidFill>
                  <a:prstClr val="black"/>
                </a:solidFill>
                <a:latin typeface="Courier"/>
                <a:cs typeface="Courier"/>
              </a:endParaRPr>
            </a:p>
          </p:txBody>
        </p:sp>
        <p:sp>
          <p:nvSpPr>
            <p:cNvPr id="56" name="テキスト ボックス 55"/>
            <p:cNvSpPr txBox="1"/>
            <p:nvPr/>
          </p:nvSpPr>
          <p:spPr>
            <a:xfrm>
              <a:off x="2316338" y="1068417"/>
              <a:ext cx="2992636" cy="400109"/>
            </a:xfrm>
            <a:prstGeom prst="rect">
              <a:avLst/>
            </a:prstGeom>
            <a:noFill/>
          </p:spPr>
          <p:txBody>
            <a:bodyPr wrap="square" rtlCol="0">
              <a:spAutoFit/>
            </a:bodyPr>
            <a:lstStyle/>
            <a:p>
              <a:pPr algn="ctr">
                <a:defRPr/>
              </a:pPr>
              <a:r>
                <a:rPr kumimoji="0" lang="en-US" altLang="ja-JP" sz="1350" kern="0" dirty="0" err="1">
                  <a:solidFill>
                    <a:prstClr val="black"/>
                  </a:solidFill>
                  <a:latin typeface="Courier"/>
                  <a:cs typeface="Courier"/>
                </a:rPr>
                <a:t>run_enafes.sh</a:t>
              </a:r>
              <a:endParaRPr kumimoji="0" lang="en-US" altLang="ja-JP" sz="1350" kern="0" dirty="0">
                <a:solidFill>
                  <a:prstClr val="black"/>
                </a:solidFill>
                <a:latin typeface="Courier"/>
                <a:cs typeface="Courier"/>
              </a:endParaRPr>
            </a:p>
          </p:txBody>
        </p:sp>
        <p:sp>
          <p:nvSpPr>
            <p:cNvPr id="57" name="角丸四角形 56"/>
            <p:cNvSpPr/>
            <p:nvPr/>
          </p:nvSpPr>
          <p:spPr>
            <a:xfrm>
              <a:off x="6607628" y="2020019"/>
              <a:ext cx="1298721" cy="698904"/>
            </a:xfrm>
            <a:prstGeom prst="round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58" name="テキスト ボックス 57"/>
            <p:cNvSpPr txBox="1"/>
            <p:nvPr/>
          </p:nvSpPr>
          <p:spPr>
            <a:xfrm>
              <a:off x="6874980" y="2178016"/>
              <a:ext cx="789107" cy="400109"/>
            </a:xfrm>
            <a:prstGeom prst="rect">
              <a:avLst/>
            </a:prstGeom>
            <a:noFill/>
          </p:spPr>
          <p:txBody>
            <a:bodyPr wrap="none" rtlCol="0">
              <a:spAutoFit/>
            </a:bodyPr>
            <a:lstStyle/>
            <a:p>
              <a:pPr algn="ctr">
                <a:defRPr/>
              </a:pPr>
              <a:r>
                <a:rPr kumimoji="0" lang="en-US" altLang="ja-JP" sz="1350" kern="0" dirty="0">
                  <a:solidFill>
                    <a:prstClr val="black"/>
                  </a:solidFill>
                  <a:latin typeface="Calibri Light" panose="020F0302020204030204"/>
                </a:rPr>
                <a:t>LETKF</a:t>
              </a:r>
              <a:endParaRPr kumimoji="0" lang="ja-JP" altLang="en-US" sz="1350" kern="0" dirty="0">
                <a:solidFill>
                  <a:prstClr val="black"/>
                </a:solidFill>
                <a:latin typeface="Calibri Light" panose="020F0302020204030204"/>
              </a:endParaRPr>
            </a:p>
          </p:txBody>
        </p:sp>
        <p:sp>
          <p:nvSpPr>
            <p:cNvPr id="59" name="正方形/長方形 58"/>
            <p:cNvSpPr/>
            <p:nvPr/>
          </p:nvSpPr>
          <p:spPr>
            <a:xfrm>
              <a:off x="6485549" y="3232837"/>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60" name="正方形/長方形 59"/>
            <p:cNvSpPr/>
            <p:nvPr/>
          </p:nvSpPr>
          <p:spPr>
            <a:xfrm>
              <a:off x="7038661" y="3232837"/>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61" name="正方形/長方形 60"/>
            <p:cNvSpPr/>
            <p:nvPr/>
          </p:nvSpPr>
          <p:spPr>
            <a:xfrm>
              <a:off x="7589821" y="3232837"/>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600" kern="0" dirty="0">
                <a:solidFill>
                  <a:prstClr val="black"/>
                </a:solidFill>
              </a:endParaRPr>
            </a:p>
          </p:txBody>
        </p:sp>
        <p:sp>
          <p:nvSpPr>
            <p:cNvPr id="62" name="正方形/長方形 61"/>
            <p:cNvSpPr/>
            <p:nvPr/>
          </p:nvSpPr>
          <p:spPr>
            <a:xfrm>
              <a:off x="6485549" y="3889334"/>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63" name="正方形/長方形 62"/>
            <p:cNvSpPr/>
            <p:nvPr/>
          </p:nvSpPr>
          <p:spPr>
            <a:xfrm>
              <a:off x="7038661" y="3889334"/>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64" name="正方形/長方形 63"/>
            <p:cNvSpPr/>
            <p:nvPr/>
          </p:nvSpPr>
          <p:spPr>
            <a:xfrm>
              <a:off x="7589821" y="3889334"/>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r>
                <a:rPr kumimoji="0" lang="en-US" altLang="ja-JP" sz="600" kern="0" dirty="0">
                  <a:solidFill>
                    <a:prstClr val="black"/>
                  </a:solidFill>
                </a:rPr>
                <a:t>t+3</a:t>
              </a:r>
              <a:endParaRPr kumimoji="0" lang="ja-JP" altLang="en-US" sz="600" kern="0" dirty="0">
                <a:solidFill>
                  <a:prstClr val="black"/>
                </a:solidFill>
              </a:endParaRPr>
            </a:p>
          </p:txBody>
        </p:sp>
        <p:sp>
          <p:nvSpPr>
            <p:cNvPr id="65" name="正方形/長方形 64"/>
            <p:cNvSpPr/>
            <p:nvPr/>
          </p:nvSpPr>
          <p:spPr>
            <a:xfrm>
              <a:off x="6485209" y="3552268"/>
              <a:ext cx="1479800"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600" kern="0" dirty="0">
                <a:solidFill>
                  <a:prstClr val="black"/>
                </a:solidFill>
              </a:endParaRPr>
            </a:p>
          </p:txBody>
        </p:sp>
        <p:sp>
          <p:nvSpPr>
            <p:cNvPr id="66" name="角丸四角形 65"/>
            <p:cNvSpPr/>
            <p:nvPr/>
          </p:nvSpPr>
          <p:spPr>
            <a:xfrm>
              <a:off x="1616233" y="2020019"/>
              <a:ext cx="1298721" cy="698904"/>
            </a:xfrm>
            <a:prstGeom prst="round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67" name="テキスト ボックス 66"/>
            <p:cNvSpPr txBox="1"/>
            <p:nvPr/>
          </p:nvSpPr>
          <p:spPr>
            <a:xfrm>
              <a:off x="1770736" y="2177687"/>
              <a:ext cx="985740" cy="400109"/>
            </a:xfrm>
            <a:prstGeom prst="rect">
              <a:avLst/>
            </a:prstGeom>
            <a:noFill/>
          </p:spPr>
          <p:txBody>
            <a:bodyPr wrap="none" rtlCol="0">
              <a:spAutoFit/>
            </a:bodyPr>
            <a:lstStyle/>
            <a:p>
              <a:pPr algn="ctr">
                <a:defRPr/>
              </a:pPr>
              <a:r>
                <a:rPr kumimoji="0" lang="en-US" altLang="ja-JP" sz="1350" kern="0" dirty="0" err="1">
                  <a:solidFill>
                    <a:prstClr val="black"/>
                  </a:solidFill>
                  <a:latin typeface="Calibri Light" panose="020F0302020204030204"/>
                </a:rPr>
                <a:t>EnAFES</a:t>
              </a:r>
              <a:r>
                <a:rPr kumimoji="0" lang="en-US" altLang="ja-JP" sz="1350" kern="0" dirty="0">
                  <a:solidFill>
                    <a:prstClr val="black"/>
                  </a:solidFill>
                  <a:latin typeface="Calibri Light" panose="020F0302020204030204"/>
                </a:rPr>
                <a:t> </a:t>
              </a:r>
              <a:endParaRPr kumimoji="0" lang="ja-JP" altLang="en-US" sz="1350" kern="0" dirty="0">
                <a:solidFill>
                  <a:prstClr val="black"/>
                </a:solidFill>
                <a:latin typeface="Calibri Light" panose="020F0302020204030204"/>
              </a:endParaRPr>
            </a:p>
          </p:txBody>
        </p:sp>
        <p:sp>
          <p:nvSpPr>
            <p:cNvPr id="68" name="テキスト ボックス 67"/>
            <p:cNvSpPr txBox="1"/>
            <p:nvPr/>
          </p:nvSpPr>
          <p:spPr>
            <a:xfrm>
              <a:off x="6444725" y="3488742"/>
              <a:ext cx="1552135" cy="400109"/>
            </a:xfrm>
            <a:prstGeom prst="rect">
              <a:avLst/>
            </a:prstGeom>
            <a:noFill/>
          </p:spPr>
          <p:txBody>
            <a:bodyPr wrap="none" rtlCol="0">
              <a:spAutoFit/>
            </a:bodyPr>
            <a:lstStyle/>
            <a:p>
              <a:pPr algn="ctr">
                <a:defRPr/>
              </a:pPr>
              <a:r>
                <a:rPr kumimoji="0" lang="en-US" altLang="ja-JP" sz="1350" kern="0" dirty="0" err="1">
                  <a:solidFill>
                    <a:prstClr val="black"/>
                  </a:solidFill>
                  <a:latin typeface="Calibri Light" panose="020F0302020204030204"/>
                </a:rPr>
                <a:t>obs</a:t>
              </a:r>
              <a:r>
                <a:rPr kumimoji="0" lang="en-US" altLang="ja-JP" sz="1350" kern="0" dirty="0">
                  <a:solidFill>
                    <a:prstClr val="black"/>
                  </a:solidFill>
                  <a:latin typeface="Calibri Light" panose="020F0302020204030204"/>
                </a:rPr>
                <a:t> (t-3 ~ t+3)</a:t>
              </a:r>
            </a:p>
          </p:txBody>
        </p:sp>
        <p:sp>
          <p:nvSpPr>
            <p:cNvPr id="69" name="正方形/長方形 68"/>
            <p:cNvSpPr/>
            <p:nvPr/>
          </p:nvSpPr>
          <p:spPr>
            <a:xfrm>
              <a:off x="1886946" y="3371212"/>
              <a:ext cx="802458" cy="570510"/>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70" name="正方形/長方形 69"/>
            <p:cNvSpPr/>
            <p:nvPr/>
          </p:nvSpPr>
          <p:spPr>
            <a:xfrm>
              <a:off x="1790517" y="3277685"/>
              <a:ext cx="802458" cy="570510"/>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r>
                <a:rPr kumimoji="0" lang="en-US" altLang="ja-JP" sz="900" kern="0" dirty="0">
                  <a:solidFill>
                    <a:prstClr val="black"/>
                  </a:solidFill>
                </a:rPr>
                <a:t>analysis</a:t>
              </a:r>
            </a:p>
            <a:p>
              <a:pPr algn="ctr">
                <a:defRPr/>
              </a:pPr>
              <a:r>
                <a:rPr kumimoji="0" lang="en-US" altLang="ja-JP" sz="900" kern="0" dirty="0">
                  <a:solidFill>
                    <a:prstClr val="black"/>
                  </a:solidFill>
                </a:rPr>
                <a:t>(t-6)</a:t>
              </a:r>
            </a:p>
          </p:txBody>
        </p:sp>
        <p:sp>
          <p:nvSpPr>
            <p:cNvPr id="71" name="右矢印 70"/>
            <p:cNvSpPr/>
            <p:nvPr/>
          </p:nvSpPr>
          <p:spPr>
            <a:xfrm rot="16200000">
              <a:off x="2025495" y="2862498"/>
              <a:ext cx="418891" cy="283729"/>
            </a:xfrm>
            <a:prstGeom prst="rightArrow">
              <a:avLst/>
            </a:prstGeom>
            <a:solidFill>
              <a:sysClr val="windowText" lastClr="000000"/>
            </a:solidFill>
            <a:ln w="6350" cap="flat" cmpd="sng" algn="ctr">
              <a:noFill/>
              <a:prstDash val="solid"/>
              <a:miter lim="800000"/>
            </a:ln>
            <a:effectLst/>
          </p:spPr>
          <p:txBody>
            <a:bodyPr rtlCol="0" anchor="ctr"/>
            <a:lstStyle/>
            <a:p>
              <a:pPr algn="ctr">
                <a:defRPr/>
              </a:pPr>
              <a:endParaRPr kumimoji="0" lang="ja-JP" altLang="en-US" sz="1350" kern="0">
                <a:solidFill>
                  <a:prstClr val="white"/>
                </a:solidFill>
              </a:endParaRPr>
            </a:p>
          </p:txBody>
        </p:sp>
        <p:sp>
          <p:nvSpPr>
            <p:cNvPr id="72" name="テキスト ボックス 71"/>
            <p:cNvSpPr txBox="1"/>
            <p:nvPr/>
          </p:nvSpPr>
          <p:spPr>
            <a:xfrm>
              <a:off x="2668029" y="3780012"/>
              <a:ext cx="673689" cy="338555"/>
            </a:xfrm>
            <a:prstGeom prst="rect">
              <a:avLst/>
            </a:prstGeom>
            <a:noFill/>
          </p:spPr>
          <p:txBody>
            <a:bodyPr wrap="none" rtlCol="0">
              <a:spAutoFit/>
            </a:bodyPr>
            <a:lstStyle/>
            <a:p>
              <a:pPr algn="ctr">
                <a:defRPr/>
              </a:pPr>
              <a:r>
                <a:rPr kumimoji="0" lang="en-US" altLang="ja-JP" sz="1050" kern="0" dirty="0">
                  <a:solidFill>
                    <a:prstClr val="black"/>
                  </a:solidFill>
                  <a:latin typeface="Calibri Light" panose="020F0302020204030204"/>
                </a:rPr>
                <a:t> NNN </a:t>
              </a:r>
            </a:p>
          </p:txBody>
        </p:sp>
        <p:sp>
          <p:nvSpPr>
            <p:cNvPr id="73" name="テキスト ボックス 72"/>
            <p:cNvSpPr txBox="1"/>
            <p:nvPr/>
          </p:nvSpPr>
          <p:spPr>
            <a:xfrm>
              <a:off x="2262352" y="2904138"/>
              <a:ext cx="400109" cy="307776"/>
            </a:xfrm>
            <a:prstGeom prst="rect">
              <a:avLst/>
            </a:prstGeom>
            <a:noFill/>
          </p:spPr>
          <p:txBody>
            <a:bodyPr wrap="none" rtlCol="0">
              <a:spAutoFit/>
            </a:bodyPr>
            <a:lstStyle/>
            <a:p>
              <a:pPr>
                <a:defRPr/>
              </a:pPr>
              <a:r>
                <a:rPr kumimoji="0" lang="en-US" altLang="ja-JP" sz="900" kern="0" dirty="0">
                  <a:solidFill>
                    <a:prstClr val="black"/>
                  </a:solidFill>
                </a:rPr>
                <a:t>①</a:t>
              </a:r>
              <a:endParaRPr kumimoji="0" lang="ja-JP" altLang="en-US" sz="900" kern="0" dirty="0">
                <a:solidFill>
                  <a:prstClr val="black"/>
                </a:solidFill>
              </a:endParaRPr>
            </a:p>
          </p:txBody>
        </p:sp>
        <p:sp>
          <p:nvSpPr>
            <p:cNvPr id="74" name="テキスト ボックス 73"/>
            <p:cNvSpPr txBox="1"/>
            <p:nvPr/>
          </p:nvSpPr>
          <p:spPr>
            <a:xfrm>
              <a:off x="3168665" y="2019383"/>
              <a:ext cx="400109" cy="307776"/>
            </a:xfrm>
            <a:prstGeom prst="rect">
              <a:avLst/>
            </a:prstGeom>
            <a:noFill/>
          </p:spPr>
          <p:txBody>
            <a:bodyPr wrap="none" rtlCol="0">
              <a:spAutoFit/>
            </a:bodyPr>
            <a:lstStyle/>
            <a:p>
              <a:pPr>
                <a:defRPr/>
              </a:pPr>
              <a:r>
                <a:rPr kumimoji="0" lang="en-US" altLang="ja-JP" sz="900" kern="0" dirty="0">
                  <a:solidFill>
                    <a:prstClr val="black"/>
                  </a:solidFill>
                </a:rPr>
                <a:t>②</a:t>
              </a:r>
              <a:endParaRPr kumimoji="0" lang="ja-JP" altLang="en-US" sz="900" kern="0" dirty="0">
                <a:solidFill>
                  <a:prstClr val="black"/>
                </a:solidFill>
              </a:endParaRPr>
            </a:p>
          </p:txBody>
        </p:sp>
        <p:sp>
          <p:nvSpPr>
            <p:cNvPr id="75" name="テキスト ボックス 74"/>
            <p:cNvSpPr txBox="1"/>
            <p:nvPr/>
          </p:nvSpPr>
          <p:spPr>
            <a:xfrm>
              <a:off x="7099551" y="1749905"/>
              <a:ext cx="400109" cy="307776"/>
            </a:xfrm>
            <a:prstGeom prst="rect">
              <a:avLst/>
            </a:prstGeom>
            <a:noFill/>
          </p:spPr>
          <p:txBody>
            <a:bodyPr wrap="none" rtlCol="0">
              <a:spAutoFit/>
            </a:bodyPr>
            <a:lstStyle/>
            <a:p>
              <a:pPr>
                <a:defRPr/>
              </a:pPr>
              <a:r>
                <a:rPr kumimoji="0" lang="en-US" altLang="ja-JP" sz="900" kern="0" dirty="0">
                  <a:solidFill>
                    <a:prstClr val="black"/>
                  </a:solidFill>
                </a:rPr>
                <a:t>③</a:t>
              </a:r>
              <a:endParaRPr kumimoji="0" lang="ja-JP" altLang="en-US" sz="900" kern="0" dirty="0">
                <a:solidFill>
                  <a:prstClr val="black"/>
                </a:solidFill>
              </a:endParaRPr>
            </a:p>
          </p:txBody>
        </p:sp>
      </p:grpSp>
      <p:sp>
        <p:nvSpPr>
          <p:cNvPr id="80" name="正方形/長方形 79"/>
          <p:cNvSpPr/>
          <p:nvPr/>
        </p:nvSpPr>
        <p:spPr>
          <a:xfrm>
            <a:off x="384658" y="5893008"/>
            <a:ext cx="8494263" cy="707886"/>
          </a:xfrm>
          <a:prstGeom prst="rect">
            <a:avLst/>
          </a:prstGeom>
        </p:spPr>
        <p:txBody>
          <a:bodyPr wrap="square">
            <a:spAutoFit/>
          </a:bodyPr>
          <a:lstStyle/>
          <a:p>
            <a:pPr marL="600075" lvl="1" indent="-257175" fontAlgn="base">
              <a:lnSpc>
                <a:spcPct val="90000"/>
              </a:lnSpc>
              <a:spcBef>
                <a:spcPct val="20000"/>
              </a:spcBef>
              <a:spcAft>
                <a:spcPct val="0"/>
              </a:spcAft>
              <a:buSzPct val="85000"/>
              <a:buFont typeface="Arial" panose="020B0604020202020204" pitchFamily="34" charset="0"/>
              <a:buChar char="•"/>
            </a:pPr>
            <a:r>
              <a:rPr lang="en-US" altLang="ja-JP" sz="2000" dirty="0">
                <a:solidFill>
                  <a:prstClr val="black"/>
                </a:solidFill>
                <a:latin typeface="Times New Roman" pitchFamily="18" charset="0"/>
              </a:rPr>
              <a:t>9</a:t>
            </a:r>
            <a:r>
              <a:rPr lang="ja-JP" altLang="en-US" sz="2000" dirty="0">
                <a:solidFill>
                  <a:prstClr val="black"/>
                </a:solidFill>
                <a:latin typeface="Times New Roman" pitchFamily="18" charset="0"/>
              </a:rPr>
              <a:t>時間予報</a:t>
            </a:r>
            <a:r>
              <a:rPr lang="en-US" altLang="ja-JP" sz="2000" dirty="0">
                <a:solidFill>
                  <a:prstClr val="black"/>
                </a:solidFill>
                <a:latin typeface="Times New Roman" pitchFamily="18" charset="0"/>
              </a:rPr>
              <a:t>(t=0</a:t>
            </a:r>
            <a:r>
              <a:rPr lang="ja-JP" altLang="en-US" sz="2000" dirty="0">
                <a:solidFill>
                  <a:prstClr val="black"/>
                </a:solidFill>
                <a:latin typeface="Times New Roman" pitchFamily="18" charset="0"/>
              </a:rPr>
              <a:t>から</a:t>
            </a:r>
            <a:r>
              <a:rPr lang="en-US" altLang="ja-JP" sz="2000" dirty="0">
                <a:solidFill>
                  <a:prstClr val="black"/>
                </a:solidFill>
                <a:latin typeface="Times New Roman" pitchFamily="18" charset="0"/>
              </a:rPr>
              <a:t>)</a:t>
            </a:r>
            <a:r>
              <a:rPr lang="ja-JP" altLang="en-US" sz="2000" dirty="0">
                <a:solidFill>
                  <a:prstClr val="black"/>
                </a:solidFill>
                <a:latin typeface="Times New Roman" pitchFamily="18" charset="0"/>
              </a:rPr>
              <a:t>して、</a:t>
            </a:r>
            <a:r>
              <a:rPr lang="en-US" altLang="ja-JP" sz="2000" dirty="0">
                <a:solidFill>
                  <a:prstClr val="black"/>
                </a:solidFill>
                <a:latin typeface="Times New Roman" pitchFamily="18" charset="0"/>
              </a:rPr>
              <a:t>t=3</a:t>
            </a:r>
            <a:r>
              <a:rPr lang="ja-JP" altLang="en-US" sz="2000" dirty="0">
                <a:solidFill>
                  <a:prstClr val="black"/>
                </a:solidFill>
                <a:latin typeface="Times New Roman" pitchFamily="18" charset="0"/>
              </a:rPr>
              <a:t>から</a:t>
            </a:r>
            <a:r>
              <a:rPr lang="en-US" altLang="ja-JP" sz="2000" dirty="0">
                <a:solidFill>
                  <a:prstClr val="black"/>
                </a:solidFill>
                <a:latin typeface="Times New Roman" pitchFamily="18" charset="0"/>
              </a:rPr>
              <a:t>t=9</a:t>
            </a:r>
            <a:r>
              <a:rPr lang="ja-JP" altLang="en-US" sz="2000" dirty="0">
                <a:solidFill>
                  <a:prstClr val="black"/>
                </a:solidFill>
                <a:latin typeface="Times New Roman" pitchFamily="18" charset="0"/>
              </a:rPr>
              <a:t>を同化に使う。</a:t>
            </a:r>
            <a:r>
              <a:rPr lang="en-US" altLang="ja-JP" sz="2000" dirty="0">
                <a:solidFill>
                  <a:prstClr val="black"/>
                </a:solidFill>
                <a:latin typeface="Times New Roman" pitchFamily="18" charset="0"/>
              </a:rPr>
              <a:t> </a:t>
            </a:r>
          </a:p>
          <a:p>
            <a:pPr marL="600075" lvl="1" indent="-257175" fontAlgn="base">
              <a:lnSpc>
                <a:spcPct val="90000"/>
              </a:lnSpc>
              <a:spcBef>
                <a:spcPct val="20000"/>
              </a:spcBef>
              <a:spcAft>
                <a:spcPct val="0"/>
              </a:spcAft>
              <a:buSzPct val="85000"/>
              <a:buFont typeface="Arial" panose="020B0604020202020204" pitchFamily="34" charset="0"/>
              <a:buChar char="•"/>
            </a:pPr>
            <a:r>
              <a:rPr lang="en-US" altLang="ja-JP" sz="2000" dirty="0">
                <a:solidFill>
                  <a:prstClr val="black"/>
                </a:solidFill>
                <a:latin typeface="Times New Roman" pitchFamily="18" charset="0"/>
              </a:rPr>
              <a:t>t=3</a:t>
            </a:r>
            <a:r>
              <a:rPr lang="ja-JP" altLang="en-US" sz="2000" dirty="0">
                <a:solidFill>
                  <a:prstClr val="black"/>
                </a:solidFill>
                <a:latin typeface="Times New Roman" pitchFamily="18" charset="0"/>
              </a:rPr>
              <a:t>から</a:t>
            </a:r>
            <a:r>
              <a:rPr lang="en-US" altLang="ja-JP" sz="2000" dirty="0">
                <a:solidFill>
                  <a:prstClr val="black"/>
                </a:solidFill>
                <a:latin typeface="Times New Roman" pitchFamily="18" charset="0"/>
              </a:rPr>
              <a:t>t=9</a:t>
            </a:r>
            <a:r>
              <a:rPr lang="ja-JP" altLang="en-US" sz="2000" dirty="0">
                <a:solidFill>
                  <a:prstClr val="black"/>
                </a:solidFill>
                <a:latin typeface="Times New Roman" pitchFamily="18" charset="0"/>
              </a:rPr>
              <a:t>の観測を入力して同化、</a:t>
            </a:r>
            <a:r>
              <a:rPr lang="en-US" altLang="ja-JP" sz="2000" dirty="0">
                <a:solidFill>
                  <a:prstClr val="black"/>
                </a:solidFill>
                <a:latin typeface="Times New Roman" pitchFamily="18" charset="0"/>
              </a:rPr>
              <a:t> t=6</a:t>
            </a:r>
            <a:r>
              <a:rPr lang="ja-JP" altLang="en-US" sz="2000" dirty="0">
                <a:solidFill>
                  <a:prstClr val="black"/>
                </a:solidFill>
                <a:latin typeface="Times New Roman" pitchFamily="18" charset="0"/>
              </a:rPr>
              <a:t>を再解析値とする。</a:t>
            </a:r>
            <a:r>
              <a:rPr lang="en-US" altLang="ja-JP" sz="2000" dirty="0">
                <a:solidFill>
                  <a:prstClr val="black"/>
                </a:solidFill>
                <a:latin typeface="Times New Roman" pitchFamily="18" charset="0"/>
              </a:rPr>
              <a:t>(=4D LETKF)</a:t>
            </a:r>
          </a:p>
        </p:txBody>
      </p:sp>
    </p:spTree>
    <p:extLst>
      <p:ext uri="{BB962C8B-B14F-4D97-AF65-F5344CB8AC3E}">
        <p14:creationId xmlns:p14="http://schemas.microsoft.com/office/powerpoint/2010/main" val="5171913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23592" y="1268760"/>
            <a:ext cx="3429000" cy="2648903"/>
          </a:xfrm>
          <a:prstGeom prst="rect">
            <a:avLst/>
          </a:prstGeom>
        </p:spPr>
      </p:pic>
      <p:sp>
        <p:nvSpPr>
          <p:cNvPr id="3" name="コンテンツ プレースホルダー 2"/>
          <p:cNvSpPr>
            <a:spLocks noGrp="1"/>
          </p:cNvSpPr>
          <p:nvPr>
            <p:ph idx="1"/>
          </p:nvPr>
        </p:nvSpPr>
        <p:spPr>
          <a:xfrm>
            <a:off x="0" y="181032"/>
            <a:ext cx="9144000" cy="989368"/>
          </a:xfrm>
        </p:spPr>
        <p:txBody>
          <a:bodyPr>
            <a:noAutofit/>
          </a:bodyPr>
          <a:lstStyle/>
          <a:p>
            <a:pPr marL="257175" indent="-257175" fontAlgn="base">
              <a:spcBef>
                <a:spcPct val="20000"/>
              </a:spcBef>
              <a:spcAft>
                <a:spcPct val="0"/>
              </a:spcAft>
              <a:buSzPct val="85000"/>
              <a:buBlip>
                <a:blip r:embed="rId3"/>
              </a:buBlip>
            </a:pPr>
            <a:r>
              <a:rPr lang="ja-JP" altLang="en-US" sz="2800" dirty="0" smtClean="0">
                <a:latin typeface="Times New Roman" pitchFamily="18" charset="0"/>
                <a:ea typeface="ＭＳ Ｐゴシック" charset="-128"/>
              </a:rPr>
              <a:t>観測データ：雲層上端</a:t>
            </a:r>
            <a:r>
              <a:rPr lang="en-US" altLang="ja-JP" sz="2800" dirty="0" smtClean="0">
                <a:latin typeface="Times New Roman" pitchFamily="18" charset="0"/>
                <a:ea typeface="ＭＳ Ｐゴシック" charset="-128"/>
              </a:rPr>
              <a:t>(70km)</a:t>
            </a:r>
            <a:r>
              <a:rPr lang="ja-JP" altLang="en-US" sz="2800" dirty="0" smtClean="0">
                <a:latin typeface="Times New Roman" pitchFamily="18" charset="0"/>
                <a:ea typeface="ＭＳ Ｐゴシック" charset="-128"/>
              </a:rPr>
              <a:t>の水平風</a:t>
            </a:r>
            <a:endParaRPr lang="en-US" altLang="ja-JP" sz="2400" dirty="0">
              <a:latin typeface="Times New Roman" pitchFamily="18" charset="0"/>
              <a:ea typeface="ＭＳ Ｐゴシック" charset="-128"/>
            </a:endParaRPr>
          </a:p>
          <a:p>
            <a:pPr lvl="1" fontAlgn="base">
              <a:spcBef>
                <a:spcPct val="20000"/>
              </a:spcBef>
              <a:spcAft>
                <a:spcPct val="0"/>
              </a:spcAft>
              <a:buSzPct val="85000"/>
            </a:pPr>
            <a:r>
              <a:rPr lang="ja-JP" altLang="en-US" sz="2000" dirty="0">
                <a:latin typeface="Times New Roman" pitchFamily="18" charset="0"/>
                <a:ea typeface="ＭＳ Ｐゴシック" charset="-128"/>
              </a:rPr>
              <a:t>仮想データ</a:t>
            </a:r>
            <a:r>
              <a:rPr lang="en-US" altLang="ja-JP" sz="2000" dirty="0">
                <a:latin typeface="Times New Roman" pitchFamily="18" charset="0"/>
                <a:ea typeface="ＭＳ Ｐゴシック" charset="-128"/>
              </a:rPr>
              <a:t>: AFES-Venus</a:t>
            </a:r>
            <a:r>
              <a:rPr lang="ja-JP" altLang="en-US" sz="2000" dirty="0">
                <a:latin typeface="Times New Roman" pitchFamily="18" charset="0"/>
                <a:ea typeface="ＭＳ Ｐゴシック" charset="-128"/>
              </a:rPr>
              <a:t>の</a:t>
            </a:r>
            <a:r>
              <a:rPr lang="en-US" altLang="ja-JP" sz="2000" b="1" dirty="0" err="1">
                <a:solidFill>
                  <a:srgbClr val="FF0000"/>
                </a:solidFill>
                <a:latin typeface="Times New Roman" pitchFamily="18" charset="0"/>
                <a:ea typeface="ＭＳ Ｐゴシック" charset="-128"/>
              </a:rPr>
              <a:t>Qt</a:t>
            </a:r>
            <a:r>
              <a:rPr lang="en-US" altLang="ja-JP" sz="2000" b="1" dirty="0">
                <a:solidFill>
                  <a:srgbClr val="FF0000"/>
                </a:solidFill>
                <a:latin typeface="Times New Roman" pitchFamily="18" charset="0"/>
                <a:ea typeface="ＭＳ Ｐゴシック" charset="-128"/>
              </a:rPr>
              <a:t> (</a:t>
            </a:r>
            <a:r>
              <a:rPr lang="ja-JP" altLang="en-US" sz="2000" b="1" dirty="0">
                <a:solidFill>
                  <a:srgbClr val="FF0000"/>
                </a:solidFill>
                <a:latin typeface="Times New Roman" pitchFamily="18" charset="0"/>
                <a:ea typeface="ＭＳ Ｐゴシック" charset="-128"/>
              </a:rPr>
              <a:t>太陽加熱に日変化成分を含む</a:t>
            </a:r>
            <a:r>
              <a:rPr lang="en-US" altLang="ja-JP" sz="2000" b="1" dirty="0">
                <a:solidFill>
                  <a:srgbClr val="FF0000"/>
                </a:solidFill>
                <a:latin typeface="Times New Roman" pitchFamily="18" charset="0"/>
                <a:ea typeface="ＭＳ Ｐゴシック" charset="-128"/>
              </a:rPr>
              <a:t>)</a:t>
            </a:r>
            <a:r>
              <a:rPr lang="ja-JP" altLang="en-US" sz="2000" dirty="0">
                <a:latin typeface="Times New Roman" pitchFamily="18" charset="0"/>
                <a:ea typeface="ＭＳ Ｐゴシック" charset="-128"/>
              </a:rPr>
              <a:t>設定で作成</a:t>
            </a:r>
            <a:endParaRPr lang="en-US" altLang="ja-JP" sz="2000" dirty="0">
              <a:latin typeface="Times New Roman" pitchFamily="18" charset="0"/>
              <a:ea typeface="ＭＳ Ｐゴシック" charset="-128"/>
            </a:endParaRPr>
          </a:p>
          <a:p>
            <a:pPr lvl="1" fontAlgn="base">
              <a:spcBef>
                <a:spcPct val="20000"/>
              </a:spcBef>
              <a:spcAft>
                <a:spcPct val="0"/>
              </a:spcAft>
              <a:buSzPct val="85000"/>
            </a:pPr>
            <a:r>
              <a:rPr lang="ja-JP" altLang="en-US" sz="2000" dirty="0">
                <a:latin typeface="Times New Roman" pitchFamily="18" charset="0"/>
                <a:ea typeface="ＭＳ Ｐゴシック" charset="-128"/>
              </a:rPr>
              <a:t>現実データ</a:t>
            </a:r>
            <a:r>
              <a:rPr lang="en-US" altLang="ja-JP" sz="2000" dirty="0">
                <a:latin typeface="Times New Roman" pitchFamily="18" charset="0"/>
                <a:ea typeface="ＭＳ Ｐゴシック" charset="-128"/>
              </a:rPr>
              <a:t>: VMC; Venus Monitoring Camera</a:t>
            </a:r>
            <a:r>
              <a:rPr lang="en-US" altLang="ja-JP" dirty="0">
                <a:latin typeface="Times New Roman" pitchFamily="18" charset="0"/>
                <a:ea typeface="ＭＳ Ｐゴシック" charset="-128"/>
              </a:rPr>
              <a:t> </a:t>
            </a:r>
            <a:r>
              <a:rPr lang="en-US" altLang="ja-JP" sz="1600" dirty="0">
                <a:latin typeface="Times New Roman" pitchFamily="18" charset="0"/>
                <a:ea typeface="ＭＳ Ｐゴシック" charset="-128"/>
              </a:rPr>
              <a:t>(73 obs. in Epoch 4: 28 Jan to 26 Apr 2008)</a:t>
            </a:r>
            <a:endParaRPr lang="en-US" altLang="ja-JP" dirty="0">
              <a:latin typeface="Times New Roman" pitchFamily="18" charset="0"/>
              <a:ea typeface="ＭＳ Ｐゴシック" charset="-128"/>
            </a:endParaRPr>
          </a:p>
        </p:txBody>
      </p:sp>
      <p:graphicFrame>
        <p:nvGraphicFramePr>
          <p:cNvPr id="6" name="コンテンツ プレースホルダー 4"/>
          <p:cNvGraphicFramePr>
            <a:graphicFrameLocks/>
          </p:cNvGraphicFramePr>
          <p:nvPr>
            <p:extLst/>
          </p:nvPr>
        </p:nvGraphicFramePr>
        <p:xfrm>
          <a:off x="221173" y="2009700"/>
          <a:ext cx="4608512" cy="2606040"/>
        </p:xfrm>
        <a:graphic>
          <a:graphicData uri="http://schemas.openxmlformats.org/drawingml/2006/table">
            <a:tbl>
              <a:tblPr firstRow="1" firstCol="1" bandRow="1">
                <a:tableStyleId>{0660B408-B3CF-4A94-85FC-2B1E0A45F4A2}</a:tableStyleId>
              </a:tblPr>
              <a:tblGrid>
                <a:gridCol w="881948">
                  <a:extLst>
                    <a:ext uri="{9D8B030D-6E8A-4147-A177-3AD203B41FA5}">
                      <a16:colId xmlns:a16="http://schemas.microsoft.com/office/drawing/2014/main" val="20000"/>
                    </a:ext>
                  </a:extLst>
                </a:gridCol>
                <a:gridCol w="1398589">
                  <a:extLst>
                    <a:ext uri="{9D8B030D-6E8A-4147-A177-3AD203B41FA5}">
                      <a16:colId xmlns:a16="http://schemas.microsoft.com/office/drawing/2014/main" val="20001"/>
                    </a:ext>
                  </a:extLst>
                </a:gridCol>
                <a:gridCol w="1156733">
                  <a:extLst>
                    <a:ext uri="{9D8B030D-6E8A-4147-A177-3AD203B41FA5}">
                      <a16:colId xmlns:a16="http://schemas.microsoft.com/office/drawing/2014/main" val="20002"/>
                    </a:ext>
                  </a:extLst>
                </a:gridCol>
                <a:gridCol w="1171242">
                  <a:extLst>
                    <a:ext uri="{9D8B030D-6E8A-4147-A177-3AD203B41FA5}">
                      <a16:colId xmlns:a16="http://schemas.microsoft.com/office/drawing/2014/main" val="20003"/>
                    </a:ext>
                  </a:extLst>
                </a:gridCol>
              </a:tblGrid>
              <a:tr h="342900">
                <a:tc>
                  <a:txBody>
                    <a:bodyPr/>
                    <a:lstStyle/>
                    <a:p>
                      <a:pPr algn="ctr"/>
                      <a:r>
                        <a:rPr kumimoji="1" lang="en-US" altLang="ja-JP" sz="24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Case</a:t>
                      </a:r>
                      <a:endParaRPr kumimoji="1" lang="ja-JP" altLang="en-US" sz="2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kumimoji="1" lang="en-US" altLang="ja-JP" sz="2400"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Obs</a:t>
                      </a:r>
                      <a:endParaRPr kumimoji="1" lang="ja-JP" altLang="en-US" sz="2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kumimoji="1" lang="en-US" altLang="ja-JP" sz="24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interval</a:t>
                      </a:r>
                      <a:endParaRPr kumimoji="1" lang="ja-JP" altLang="en-US" sz="2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kumimoji="1" lang="en-US" altLang="ja-JP" sz="2400" baseline="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AFES</a:t>
                      </a:r>
                      <a:endParaRPr kumimoji="1" lang="ja-JP" altLang="en-US" sz="2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0000"/>
                  </a:ext>
                </a:extLst>
              </a:tr>
              <a:tr h="342900">
                <a:tc>
                  <a:txBody>
                    <a:bodyPr/>
                    <a:lstStyle/>
                    <a:p>
                      <a:pPr algn="ctr"/>
                      <a:r>
                        <a:rPr kumimoji="1" lang="en-US" altLang="ja-JP" sz="2400" dirty="0" smtClean="0">
                          <a:latin typeface="Times New Roman" panose="02020603050405020304" pitchFamily="18" charset="0"/>
                          <a:cs typeface="Times New Roman" panose="02020603050405020304" pitchFamily="18" charset="0"/>
                        </a:rPr>
                        <a:t>H1</a:t>
                      </a:r>
                      <a:endParaRPr kumimoji="1" lang="ja-JP" altLang="en-US" sz="24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kumimoji="1" lang="en-US" altLang="ja-JP" sz="2400" dirty="0" err="1" smtClean="0">
                          <a:solidFill>
                            <a:srgbClr val="FF0000"/>
                          </a:solidFill>
                          <a:latin typeface="Times New Roman" panose="02020603050405020304" pitchFamily="18" charset="0"/>
                          <a:cs typeface="Times New Roman" panose="02020603050405020304" pitchFamily="18" charset="0"/>
                        </a:rPr>
                        <a:t>Qt</a:t>
                      </a:r>
                      <a:endParaRPr kumimoji="1" lang="ja-JP" altLang="en-US" sz="2400" dirty="0">
                        <a:solidFill>
                          <a:srgbClr val="FF0000"/>
                        </a:solidFill>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kumimoji="1" lang="en-US" altLang="ja-JP" sz="2400" dirty="0" smtClean="0">
                          <a:latin typeface="Times New Roman" panose="02020603050405020304" pitchFamily="18" charset="0"/>
                          <a:cs typeface="Times New Roman" panose="02020603050405020304" pitchFamily="18" charset="0"/>
                        </a:rPr>
                        <a:t>1h</a:t>
                      </a:r>
                    </a:p>
                  </a:txBody>
                  <a:tcPr marL="68580" marR="68580" marT="34290" marB="34290"/>
                </a:tc>
                <a:tc>
                  <a:txBody>
                    <a:bodyPr/>
                    <a:lstStyle/>
                    <a:p>
                      <a:pPr algn="ctr"/>
                      <a:r>
                        <a:rPr kumimoji="1" lang="en-US" altLang="ja-JP" sz="2400" dirty="0" err="1" smtClean="0">
                          <a:solidFill>
                            <a:srgbClr val="0070C0"/>
                          </a:solidFill>
                          <a:latin typeface="Times New Roman" panose="02020603050405020304" pitchFamily="18" charset="0"/>
                          <a:cs typeface="Times New Roman" panose="02020603050405020304" pitchFamily="18" charset="0"/>
                        </a:rPr>
                        <a:t>Qz</a:t>
                      </a:r>
                      <a:endParaRPr kumimoji="1" lang="ja-JP" altLang="en-US" sz="2400" dirty="0">
                        <a:solidFill>
                          <a:srgbClr val="0070C0"/>
                        </a:solidFill>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0001"/>
                  </a:ext>
                </a:extLst>
              </a:tr>
              <a:tr h="342900">
                <a:tc>
                  <a:txBody>
                    <a:bodyPr/>
                    <a:lstStyle/>
                    <a:p>
                      <a:pPr algn="ctr"/>
                      <a:r>
                        <a:rPr kumimoji="1" lang="en-US" altLang="ja-JP" sz="2400" dirty="0" smtClean="0">
                          <a:latin typeface="Times New Roman" panose="02020603050405020304" pitchFamily="18" charset="0"/>
                          <a:cs typeface="Times New Roman" panose="02020603050405020304" pitchFamily="18" charset="0"/>
                        </a:rPr>
                        <a:t>H6</a:t>
                      </a:r>
                      <a:endParaRPr kumimoji="1" lang="ja-JP" altLang="en-US" sz="24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kumimoji="1" lang="en-US" altLang="ja-JP" sz="2400" dirty="0" err="1" smtClean="0">
                          <a:solidFill>
                            <a:srgbClr val="FF0000"/>
                          </a:solidFill>
                          <a:latin typeface="Times New Roman" panose="02020603050405020304" pitchFamily="18" charset="0"/>
                          <a:cs typeface="Times New Roman" panose="02020603050405020304" pitchFamily="18" charset="0"/>
                        </a:rPr>
                        <a:t>Qt</a:t>
                      </a:r>
                      <a:endParaRPr kumimoji="1" lang="ja-JP" altLang="en-US" sz="2400" dirty="0">
                        <a:solidFill>
                          <a:srgbClr val="FF0000"/>
                        </a:solidFill>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kumimoji="1" lang="en-US" altLang="ja-JP" sz="2400" dirty="0" smtClean="0">
                          <a:latin typeface="Times New Roman" panose="02020603050405020304" pitchFamily="18" charset="0"/>
                          <a:cs typeface="Times New Roman" panose="02020603050405020304" pitchFamily="18" charset="0"/>
                        </a:rPr>
                        <a:t>6h</a:t>
                      </a:r>
                      <a:endParaRPr kumimoji="1" lang="ja-JP" altLang="en-US" sz="24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kumimoji="1" lang="en-US" altLang="ja-JP" sz="2400" dirty="0" err="1" smtClean="0">
                          <a:solidFill>
                            <a:srgbClr val="0070C0"/>
                          </a:solidFill>
                          <a:latin typeface="Times New Roman" panose="02020603050405020304" pitchFamily="18" charset="0"/>
                          <a:cs typeface="Times New Roman" panose="02020603050405020304" pitchFamily="18" charset="0"/>
                        </a:rPr>
                        <a:t>Qz</a:t>
                      </a:r>
                      <a:endParaRPr kumimoji="1" lang="ja-JP" altLang="en-US" sz="2400" dirty="0">
                        <a:solidFill>
                          <a:srgbClr val="0070C0"/>
                        </a:solidFill>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0002"/>
                  </a:ext>
                </a:extLst>
              </a:tr>
              <a:tr h="342900">
                <a:tc>
                  <a:txBody>
                    <a:bodyPr/>
                    <a:lstStyle/>
                    <a:p>
                      <a:pPr algn="ctr"/>
                      <a:r>
                        <a:rPr kumimoji="1" lang="en-US" altLang="ja-JP" sz="2400" dirty="0" smtClean="0">
                          <a:latin typeface="Times New Roman" panose="02020603050405020304" pitchFamily="18" charset="0"/>
                          <a:cs typeface="Times New Roman" panose="02020603050405020304" pitchFamily="18" charset="0"/>
                        </a:rPr>
                        <a:t>H24</a:t>
                      </a:r>
                      <a:endParaRPr kumimoji="1" lang="ja-JP" altLang="en-US" sz="24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kumimoji="1" lang="en-US" altLang="ja-JP" sz="2400" dirty="0" err="1" smtClean="0">
                          <a:solidFill>
                            <a:srgbClr val="FF0000"/>
                          </a:solidFill>
                          <a:latin typeface="Times New Roman" panose="02020603050405020304" pitchFamily="18" charset="0"/>
                          <a:cs typeface="Times New Roman" panose="02020603050405020304" pitchFamily="18" charset="0"/>
                        </a:rPr>
                        <a:t>Qt</a:t>
                      </a:r>
                      <a:endParaRPr kumimoji="1" lang="ja-JP" altLang="en-US" sz="2400" dirty="0">
                        <a:solidFill>
                          <a:srgbClr val="FF0000"/>
                        </a:solidFill>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kumimoji="1" lang="en-US" altLang="ja-JP" sz="2400" dirty="0" smtClean="0">
                          <a:latin typeface="Times New Roman" panose="02020603050405020304" pitchFamily="18" charset="0"/>
                          <a:cs typeface="Times New Roman" panose="02020603050405020304" pitchFamily="18" charset="0"/>
                        </a:rPr>
                        <a:t>24h</a:t>
                      </a:r>
                      <a:endParaRPr kumimoji="1" lang="ja-JP" altLang="en-US" sz="24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kumimoji="1" lang="en-US" altLang="ja-JP" sz="2400" dirty="0" err="1" smtClean="0">
                          <a:solidFill>
                            <a:srgbClr val="0070C0"/>
                          </a:solidFill>
                          <a:latin typeface="Times New Roman" panose="02020603050405020304" pitchFamily="18" charset="0"/>
                          <a:cs typeface="Times New Roman" panose="02020603050405020304" pitchFamily="18" charset="0"/>
                        </a:rPr>
                        <a:t>Qz</a:t>
                      </a:r>
                      <a:endParaRPr kumimoji="1" lang="ja-JP" altLang="en-US" sz="2400" dirty="0">
                        <a:solidFill>
                          <a:srgbClr val="0070C0"/>
                        </a:solidFill>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0003"/>
                  </a:ext>
                </a:extLst>
              </a:tr>
              <a:tr h="342900">
                <a:tc>
                  <a:txBody>
                    <a:bodyPr/>
                    <a:lstStyle/>
                    <a:p>
                      <a:pPr algn="ctr"/>
                      <a:r>
                        <a:rPr kumimoji="1" lang="en-US" altLang="ja-JP" sz="2400" dirty="0" err="1" smtClean="0">
                          <a:latin typeface="Times New Roman" panose="02020603050405020304" pitchFamily="18" charset="0"/>
                          <a:cs typeface="Times New Roman" panose="02020603050405020304" pitchFamily="18" charset="0"/>
                        </a:rPr>
                        <a:t>Vmc</a:t>
                      </a:r>
                      <a:endParaRPr kumimoji="1" lang="ja-JP" altLang="en-US" sz="24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kumimoji="1" lang="en-US" altLang="ja-JP" sz="2400" dirty="0" smtClean="0">
                          <a:latin typeface="Times New Roman" panose="02020603050405020304" pitchFamily="18" charset="0"/>
                          <a:cs typeface="Times New Roman" panose="02020603050405020304" pitchFamily="18" charset="0"/>
                        </a:rPr>
                        <a:t>VMC</a:t>
                      </a:r>
                      <a:endParaRPr kumimoji="1" lang="ja-JP" altLang="en-US" sz="24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kumimoji="1" lang="en-US" altLang="ja-JP" sz="2400" dirty="0" smtClean="0">
                          <a:latin typeface="Times New Roman" panose="02020603050405020304" pitchFamily="18" charset="0"/>
                          <a:cs typeface="Times New Roman" panose="02020603050405020304" pitchFamily="18" charset="0"/>
                        </a:rPr>
                        <a:t>~24h</a:t>
                      </a:r>
                      <a:endParaRPr kumimoji="1" lang="ja-JP" altLang="en-US" sz="24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kumimoji="1" lang="en-US" altLang="ja-JP" sz="2400" dirty="0" err="1" smtClean="0">
                          <a:solidFill>
                            <a:srgbClr val="0070C0"/>
                          </a:solidFill>
                          <a:latin typeface="Times New Roman" panose="02020603050405020304" pitchFamily="18" charset="0"/>
                          <a:cs typeface="Times New Roman" panose="02020603050405020304" pitchFamily="18" charset="0"/>
                        </a:rPr>
                        <a:t>Qz</a:t>
                      </a:r>
                      <a:endParaRPr kumimoji="1" lang="ja-JP" altLang="en-US" sz="2400" dirty="0">
                        <a:solidFill>
                          <a:srgbClr val="0070C0"/>
                        </a:solidFill>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0004"/>
                  </a:ext>
                </a:extLst>
              </a:tr>
              <a:tr h="342900">
                <a:tc>
                  <a:txBody>
                    <a:bodyPr/>
                    <a:lstStyle/>
                    <a:p>
                      <a:pPr algn="ctr"/>
                      <a:r>
                        <a:rPr kumimoji="1" lang="en-US" altLang="ja-JP" sz="2400" dirty="0" err="1" smtClean="0">
                          <a:latin typeface="Times New Roman" panose="02020603050405020304" pitchFamily="18" charset="0"/>
                          <a:cs typeface="Times New Roman" panose="02020603050405020304" pitchFamily="18" charset="0"/>
                        </a:rPr>
                        <a:t>Frf</a:t>
                      </a:r>
                      <a:endParaRPr kumimoji="1" lang="ja-JP" altLang="en-US" sz="24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kumimoji="1" lang="en-US" altLang="ja-JP" sz="2400" dirty="0" smtClean="0">
                          <a:latin typeface="Times New Roman" panose="02020603050405020304" pitchFamily="18" charset="0"/>
                          <a:cs typeface="Times New Roman" panose="02020603050405020304" pitchFamily="18" charset="0"/>
                        </a:rPr>
                        <a:t>None</a:t>
                      </a:r>
                      <a:endParaRPr kumimoji="1" lang="ja-JP" altLang="en-US" sz="24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kumimoji="1" lang="en-US" altLang="ja-JP" sz="2400" dirty="0" smtClean="0">
                          <a:latin typeface="Times New Roman" panose="02020603050405020304" pitchFamily="18" charset="0"/>
                          <a:cs typeface="Times New Roman" panose="02020603050405020304" pitchFamily="18" charset="0"/>
                        </a:rPr>
                        <a:t>None</a:t>
                      </a:r>
                      <a:endParaRPr kumimoji="1" lang="ja-JP" altLang="en-US" sz="24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kumimoji="1" lang="en-US" altLang="ja-JP" sz="2400" dirty="0" err="1" smtClean="0">
                          <a:solidFill>
                            <a:srgbClr val="0070C0"/>
                          </a:solidFill>
                          <a:latin typeface="Times New Roman" panose="02020603050405020304" pitchFamily="18" charset="0"/>
                          <a:cs typeface="Times New Roman" panose="02020603050405020304" pitchFamily="18" charset="0"/>
                        </a:rPr>
                        <a:t>Qz</a:t>
                      </a:r>
                      <a:endParaRPr kumimoji="1" lang="ja-JP" altLang="en-US" sz="2400" dirty="0">
                        <a:solidFill>
                          <a:srgbClr val="0070C0"/>
                        </a:solidFill>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0005"/>
                  </a:ext>
                </a:extLst>
              </a:tr>
            </a:tbl>
          </a:graphicData>
        </a:graphic>
      </p:graphicFrame>
      <p:sp>
        <p:nvSpPr>
          <p:cNvPr id="7" name="Text Box 15"/>
          <p:cNvSpPr txBox="1">
            <a:spLocks noChangeArrowheads="1"/>
          </p:cNvSpPr>
          <p:nvPr/>
        </p:nvSpPr>
        <p:spPr bwMode="auto">
          <a:xfrm>
            <a:off x="1835696" y="1503396"/>
            <a:ext cx="1391728" cy="400110"/>
          </a:xfrm>
          <a:prstGeom prst="rect">
            <a:avLst/>
          </a:prstGeom>
          <a:solidFill>
            <a:srgbClr val="FFFFFF"/>
          </a:solidFill>
          <a:ln w="19050">
            <a:solidFill>
              <a:srgbClr val="000099"/>
            </a:solidFill>
            <a:miter lim="800000"/>
            <a:headEnd/>
            <a:tailEnd/>
          </a:ln>
        </p:spPr>
        <p:txBody>
          <a:bodyPr wrap="none">
            <a:spAutoFit/>
          </a:bodyPr>
          <a:lstStyle/>
          <a:p>
            <a:pPr algn="ctr" fontAlgn="base">
              <a:spcBef>
                <a:spcPct val="0"/>
              </a:spcBef>
              <a:spcAft>
                <a:spcPct val="0"/>
              </a:spcAft>
              <a:defRPr/>
            </a:pPr>
            <a:r>
              <a:rPr kumimoji="0" lang="ja-JP" altLang="en-US" sz="2000" b="1" kern="0" dirty="0">
                <a:solidFill>
                  <a:srgbClr val="000099"/>
                </a:solidFill>
                <a:latin typeface="Times New Roman" pitchFamily="18" charset="0"/>
              </a:rPr>
              <a:t>観測データ</a:t>
            </a:r>
            <a:endParaRPr kumimoji="0" lang="en-US" altLang="ja-JP" sz="2000" b="1" kern="0" dirty="0">
              <a:solidFill>
                <a:srgbClr val="000099"/>
              </a:solidFill>
              <a:latin typeface="Times New Roman" pitchFamily="18" charset="0"/>
            </a:endParaRPr>
          </a:p>
        </p:txBody>
      </p:sp>
      <p:pic>
        <p:nvPicPr>
          <p:cNvPr id="15" name="図 14"/>
          <p:cNvPicPr>
            <a:picLocks noChangeAspect="1"/>
          </p:cNvPicPr>
          <p:nvPr/>
        </p:nvPicPr>
        <p:blipFill rotWithShape="1">
          <a:blip r:embed="rId4" cstate="print">
            <a:extLst>
              <a:ext uri="{28A0092B-C50C-407E-A947-70E740481C1C}">
                <a14:useLocalDpi xmlns:a14="http://schemas.microsoft.com/office/drawing/2010/main" val="0"/>
              </a:ext>
            </a:extLst>
          </a:blip>
          <a:srcRect t="10526"/>
          <a:stretch/>
        </p:blipFill>
        <p:spPr>
          <a:xfrm>
            <a:off x="5123592" y="4005064"/>
            <a:ext cx="3429000" cy="2370079"/>
          </a:xfrm>
          <a:prstGeom prst="rect">
            <a:avLst/>
          </a:prstGeom>
        </p:spPr>
      </p:pic>
      <p:sp>
        <p:nvSpPr>
          <p:cNvPr id="16" name="正方形/長方形 15"/>
          <p:cNvSpPr/>
          <p:nvPr/>
        </p:nvSpPr>
        <p:spPr>
          <a:xfrm>
            <a:off x="6012160" y="6444044"/>
            <a:ext cx="3094364" cy="369332"/>
          </a:xfrm>
          <a:prstGeom prst="rect">
            <a:avLst/>
          </a:prstGeom>
        </p:spPr>
        <p:txBody>
          <a:bodyPr wrap="square">
            <a:spAutoFit/>
          </a:bodyPr>
          <a:lstStyle/>
          <a:p>
            <a:pPr algn="ctr"/>
            <a:r>
              <a:rPr lang="en-US" altLang="ja-JP" dirty="0" err="1">
                <a:solidFill>
                  <a:srgbClr val="002060"/>
                </a:solidFill>
                <a:latin typeface="Times New Roman" panose="02020603050405020304" pitchFamily="18" charset="0"/>
                <a:cs typeface="Times New Roman" panose="02020603050405020304" pitchFamily="18" charset="0"/>
              </a:rPr>
              <a:t>Kouyama</a:t>
            </a:r>
            <a:r>
              <a:rPr lang="en-US" altLang="ja-JP" dirty="0">
                <a:solidFill>
                  <a:srgbClr val="002060"/>
                </a:solidFill>
                <a:latin typeface="Times New Roman" panose="02020603050405020304" pitchFamily="18" charset="0"/>
                <a:cs typeface="Times New Roman" panose="02020603050405020304" pitchFamily="18" charset="0"/>
              </a:rPr>
              <a:t> et al. </a:t>
            </a:r>
            <a:r>
              <a:rPr lang="en-US" altLang="ja-JP" dirty="0" smtClean="0">
                <a:solidFill>
                  <a:srgbClr val="002060"/>
                </a:solidFill>
                <a:latin typeface="Times New Roman" panose="02020603050405020304" pitchFamily="18" charset="0"/>
                <a:cs typeface="Times New Roman" panose="02020603050405020304" pitchFamily="18" charset="0"/>
              </a:rPr>
              <a:t>(</a:t>
            </a:r>
            <a:r>
              <a:rPr lang="en-US" altLang="ja-JP" dirty="0">
                <a:solidFill>
                  <a:srgbClr val="002060"/>
                </a:solidFill>
                <a:latin typeface="Times New Roman" panose="02020603050405020304" pitchFamily="18" charset="0"/>
                <a:cs typeface="Times New Roman" panose="02020603050405020304" pitchFamily="18" charset="0"/>
              </a:rPr>
              <a:t>JGR 2013)</a:t>
            </a:r>
            <a:endParaRPr lang="ja-JP" altLang="en-US" dirty="0">
              <a:solidFill>
                <a:srgbClr val="002060"/>
              </a:solidFill>
            </a:endParaRPr>
          </a:p>
        </p:txBody>
      </p:sp>
      <p:sp>
        <p:nvSpPr>
          <p:cNvPr id="19" name="Text Box 15"/>
          <p:cNvSpPr txBox="1">
            <a:spLocks noChangeArrowheads="1"/>
          </p:cNvSpPr>
          <p:nvPr/>
        </p:nvSpPr>
        <p:spPr bwMode="auto">
          <a:xfrm>
            <a:off x="5844871" y="1547500"/>
            <a:ext cx="1986442" cy="369332"/>
          </a:xfrm>
          <a:prstGeom prst="rect">
            <a:avLst/>
          </a:prstGeom>
          <a:solidFill>
            <a:srgbClr val="FFFFFF"/>
          </a:solidFill>
          <a:ln w="19050">
            <a:solidFill>
              <a:srgbClr val="000099"/>
            </a:solidFill>
            <a:miter lim="800000"/>
            <a:headEnd/>
            <a:tailEnd/>
          </a:ln>
        </p:spPr>
        <p:txBody>
          <a:bodyPr wrap="none">
            <a:spAutoFit/>
          </a:bodyPr>
          <a:lstStyle/>
          <a:p>
            <a:pPr algn="ctr" fontAlgn="base">
              <a:spcBef>
                <a:spcPct val="0"/>
              </a:spcBef>
              <a:spcAft>
                <a:spcPct val="0"/>
              </a:spcAft>
              <a:defRPr/>
            </a:pPr>
            <a:r>
              <a:rPr kumimoji="0" lang="en-US" altLang="ja-JP" b="1" kern="0" dirty="0">
                <a:solidFill>
                  <a:srgbClr val="000099"/>
                </a:solidFill>
                <a:latin typeface="Times New Roman" pitchFamily="18" charset="0"/>
              </a:rPr>
              <a:t>VMC</a:t>
            </a:r>
            <a:r>
              <a:rPr kumimoji="0" lang="ja-JP" altLang="en-US" b="1" kern="0" dirty="0">
                <a:solidFill>
                  <a:srgbClr val="000099"/>
                </a:solidFill>
                <a:latin typeface="Times New Roman" pitchFamily="18" charset="0"/>
              </a:rPr>
              <a:t>の東西風</a:t>
            </a:r>
            <a:r>
              <a:rPr kumimoji="0" lang="en-US" altLang="ja-JP" b="1" kern="0" dirty="0">
                <a:solidFill>
                  <a:srgbClr val="000099"/>
                </a:solidFill>
                <a:latin typeface="Times New Roman" pitchFamily="18" charset="0"/>
              </a:rPr>
              <a:t>(U)</a:t>
            </a:r>
          </a:p>
        </p:txBody>
      </p:sp>
      <p:sp>
        <p:nvSpPr>
          <p:cNvPr id="20" name="Text Box 15"/>
          <p:cNvSpPr txBox="1">
            <a:spLocks noChangeArrowheads="1"/>
          </p:cNvSpPr>
          <p:nvPr/>
        </p:nvSpPr>
        <p:spPr bwMode="auto">
          <a:xfrm>
            <a:off x="1459271" y="4869160"/>
            <a:ext cx="2132315" cy="400110"/>
          </a:xfrm>
          <a:prstGeom prst="rect">
            <a:avLst/>
          </a:prstGeom>
          <a:solidFill>
            <a:srgbClr val="FFFFFF"/>
          </a:solidFill>
          <a:ln w="19050">
            <a:solidFill>
              <a:srgbClr val="00B050"/>
            </a:solidFill>
            <a:miter lim="800000"/>
            <a:headEnd/>
            <a:tailEnd/>
          </a:ln>
        </p:spPr>
        <p:txBody>
          <a:bodyPr wrap="none">
            <a:spAutoFit/>
          </a:bodyPr>
          <a:lstStyle/>
          <a:p>
            <a:pPr algn="ctr" fontAlgn="base">
              <a:spcBef>
                <a:spcPct val="0"/>
              </a:spcBef>
              <a:spcAft>
                <a:spcPct val="0"/>
              </a:spcAft>
              <a:defRPr/>
            </a:pPr>
            <a:r>
              <a:rPr kumimoji="0" lang="ja-JP" altLang="en-US" sz="2000" b="1" kern="0" dirty="0">
                <a:solidFill>
                  <a:srgbClr val="00B050"/>
                </a:solidFill>
                <a:latin typeface="Times New Roman" pitchFamily="18" charset="0"/>
              </a:rPr>
              <a:t>金星</a:t>
            </a:r>
            <a:r>
              <a:rPr kumimoji="0" lang="en-US" altLang="ja-JP" sz="2000" b="1" kern="0" dirty="0">
                <a:solidFill>
                  <a:srgbClr val="00B050"/>
                </a:solidFill>
                <a:latin typeface="Times New Roman" pitchFamily="18" charset="0"/>
              </a:rPr>
              <a:t>AFES</a:t>
            </a:r>
            <a:r>
              <a:rPr kumimoji="0" lang="ja-JP" altLang="en-US" sz="2000" b="1" kern="0" dirty="0">
                <a:solidFill>
                  <a:srgbClr val="00B050"/>
                </a:solidFill>
                <a:latin typeface="Times New Roman" pitchFamily="18" charset="0"/>
              </a:rPr>
              <a:t>の設定</a:t>
            </a:r>
            <a:endParaRPr kumimoji="0" lang="en-US" altLang="ja-JP" sz="2000" b="1" kern="0" dirty="0">
              <a:solidFill>
                <a:srgbClr val="00B050"/>
              </a:solidFill>
              <a:latin typeface="Times New Roman" pitchFamily="18" charset="0"/>
            </a:endParaRPr>
          </a:p>
        </p:txBody>
      </p:sp>
      <p:graphicFrame>
        <p:nvGraphicFramePr>
          <p:cNvPr id="21" name="表 20"/>
          <p:cNvGraphicFramePr>
            <a:graphicFrameLocks noGrp="1"/>
          </p:cNvGraphicFramePr>
          <p:nvPr>
            <p:extLst/>
          </p:nvPr>
        </p:nvGraphicFramePr>
        <p:xfrm>
          <a:off x="792985" y="5407769"/>
          <a:ext cx="3464888" cy="1097280"/>
        </p:xfrm>
        <a:graphic>
          <a:graphicData uri="http://schemas.openxmlformats.org/drawingml/2006/table">
            <a:tbl>
              <a:tblPr firstRow="1">
                <a:tableStyleId>{10A1B5D5-9B99-4C35-A422-299274C87663}</a:tableStyleId>
              </a:tblPr>
              <a:tblGrid>
                <a:gridCol w="864838">
                  <a:extLst>
                    <a:ext uri="{9D8B030D-6E8A-4147-A177-3AD203B41FA5}">
                      <a16:colId xmlns:a16="http://schemas.microsoft.com/office/drawing/2014/main" val="20000"/>
                    </a:ext>
                  </a:extLst>
                </a:gridCol>
                <a:gridCol w="2600050">
                  <a:extLst>
                    <a:ext uri="{9D8B030D-6E8A-4147-A177-3AD203B41FA5}">
                      <a16:colId xmlns:a16="http://schemas.microsoft.com/office/drawing/2014/main" val="20001"/>
                    </a:ext>
                  </a:extLst>
                </a:gridCol>
              </a:tblGrid>
              <a:tr h="278130">
                <a:tc>
                  <a:txBody>
                    <a:bodyPr/>
                    <a:lstStyle/>
                    <a:p>
                      <a:pPr algn="l">
                        <a:spcAft>
                          <a:spcPts val="0"/>
                        </a:spcAft>
                      </a:pPr>
                      <a:r>
                        <a:rPr lang="en-US" sz="2400" kern="100" dirty="0">
                          <a:effectLst>
                            <a:outerShdw blurRad="38100" dist="38100" dir="2700000" algn="tl">
                              <a:srgbClr val="000000">
                                <a:alpha val="43137"/>
                              </a:srgbClr>
                            </a:outerShdw>
                          </a:effectLst>
                        </a:rPr>
                        <a:t>Cases</a:t>
                      </a:r>
                      <a:endParaRPr lang="ja-JP" sz="2400" kern="100" dirty="0">
                        <a:effectLst>
                          <a:outerShdw blurRad="38100" dist="38100" dir="2700000" algn="tl">
                            <a:srgbClr val="000000">
                              <a:alpha val="43137"/>
                            </a:srgbClr>
                          </a:outerShdw>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51435" marR="51435" marT="0" marB="0"/>
                </a:tc>
                <a:tc>
                  <a:txBody>
                    <a:bodyPr/>
                    <a:lstStyle/>
                    <a:p>
                      <a:pPr algn="l">
                        <a:spcAft>
                          <a:spcPts val="0"/>
                        </a:spcAft>
                      </a:pPr>
                      <a:r>
                        <a:rPr lang="ja-JP" altLang="en-US" sz="2400" kern="100" dirty="0" smtClean="0">
                          <a:effectLst>
                            <a:outerShdw blurRad="38100" dist="38100" dir="2700000" algn="tl">
                              <a:srgbClr val="000000">
                                <a:alpha val="43137"/>
                              </a:srgbClr>
                            </a:outerShdw>
                          </a:effectLst>
                        </a:rPr>
                        <a:t>太陽加熱</a:t>
                      </a:r>
                      <a:endParaRPr lang="en-US" sz="2400" kern="1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a16="http://schemas.microsoft.com/office/drawing/2014/main" val="10000"/>
                  </a:ext>
                </a:extLst>
              </a:tr>
              <a:tr h="278130">
                <a:tc>
                  <a:txBody>
                    <a:bodyPr/>
                    <a:lstStyle/>
                    <a:p>
                      <a:pPr algn="l">
                        <a:spcAft>
                          <a:spcPts val="0"/>
                        </a:spcAft>
                      </a:pPr>
                      <a:r>
                        <a:rPr lang="en-US" sz="2400" kern="100" dirty="0" err="1">
                          <a:solidFill>
                            <a:srgbClr val="0070C0"/>
                          </a:solidFill>
                          <a:effectLst/>
                        </a:rPr>
                        <a:t>Qz</a:t>
                      </a:r>
                      <a:endParaRPr lang="ja-JP" sz="2400" kern="100" dirty="0">
                        <a:solidFill>
                          <a:srgbClr val="0070C0"/>
                        </a:solidFill>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51435" marR="51435" marT="0" marB="0"/>
                </a:tc>
                <a:tc>
                  <a:txBody>
                    <a:bodyPr/>
                    <a:lstStyle/>
                    <a:p>
                      <a:pPr algn="l">
                        <a:spcAft>
                          <a:spcPts val="0"/>
                        </a:spcAft>
                      </a:pPr>
                      <a:r>
                        <a:rPr lang="ja-JP" altLang="en-US" sz="2400" kern="100" dirty="0" smtClean="0">
                          <a:solidFill>
                            <a:srgbClr val="0070C0"/>
                          </a:solidFill>
                          <a:effectLst/>
                        </a:rPr>
                        <a:t>東西平均加熱のみ</a:t>
                      </a:r>
                      <a:endParaRPr lang="ja-JP" sz="2400" kern="100" dirty="0">
                        <a:solidFill>
                          <a:srgbClr val="0070C0"/>
                        </a:solidFill>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51435" marR="51435" marT="0" marB="0"/>
                </a:tc>
                <a:extLst>
                  <a:ext uri="{0D108BD9-81ED-4DB2-BD59-A6C34878D82A}">
                    <a16:rowId xmlns:a16="http://schemas.microsoft.com/office/drawing/2014/main" val="10001"/>
                  </a:ext>
                </a:extLst>
              </a:tr>
              <a:tr h="278130">
                <a:tc>
                  <a:txBody>
                    <a:bodyPr/>
                    <a:lstStyle/>
                    <a:p>
                      <a:pPr algn="l">
                        <a:spcAft>
                          <a:spcPts val="0"/>
                        </a:spcAft>
                      </a:pPr>
                      <a:r>
                        <a:rPr lang="en-US" sz="2400" kern="100" dirty="0" err="1">
                          <a:solidFill>
                            <a:srgbClr val="FF0000"/>
                          </a:solidFill>
                          <a:effectLst/>
                        </a:rPr>
                        <a:t>Qt</a:t>
                      </a:r>
                      <a:endParaRPr lang="ja-JP" sz="2400" kern="100" dirty="0">
                        <a:solidFill>
                          <a:srgbClr val="FF0000"/>
                        </a:solidFill>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51435" marR="51435" marT="0" marB="0"/>
                </a:tc>
                <a:tc>
                  <a:txBody>
                    <a:bodyPr/>
                    <a:lstStyle/>
                    <a:p>
                      <a:pPr algn="l">
                        <a:spcAft>
                          <a:spcPts val="0"/>
                        </a:spcAft>
                      </a:pPr>
                      <a:r>
                        <a:rPr lang="ja-JP" altLang="en-US" sz="2400" kern="100" dirty="0" smtClean="0">
                          <a:solidFill>
                            <a:srgbClr val="FF0000"/>
                          </a:solidFill>
                          <a:effectLst/>
                        </a:rPr>
                        <a:t>日変化成分を含む</a:t>
                      </a:r>
                      <a:endParaRPr lang="ja-JP" sz="2400" kern="100" dirty="0">
                        <a:solidFill>
                          <a:srgbClr val="FF0000"/>
                        </a:solidFill>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51435" marR="51435" marT="0" marB="0"/>
                </a:tc>
                <a:extLst>
                  <a:ext uri="{0D108BD9-81ED-4DB2-BD59-A6C34878D82A}">
                    <a16:rowId xmlns:a16="http://schemas.microsoft.com/office/drawing/2014/main" val="10002"/>
                  </a:ext>
                </a:extLst>
              </a:tr>
            </a:tbl>
          </a:graphicData>
        </a:graphic>
      </p:graphicFrame>
      <p:sp>
        <p:nvSpPr>
          <p:cNvPr id="25" name="Text Box 15"/>
          <p:cNvSpPr txBox="1">
            <a:spLocks noChangeArrowheads="1"/>
          </p:cNvSpPr>
          <p:nvPr/>
        </p:nvSpPr>
        <p:spPr bwMode="auto">
          <a:xfrm>
            <a:off x="5844871" y="4005064"/>
            <a:ext cx="1986442" cy="369332"/>
          </a:xfrm>
          <a:prstGeom prst="rect">
            <a:avLst/>
          </a:prstGeom>
          <a:solidFill>
            <a:srgbClr val="FFFFFF"/>
          </a:solidFill>
          <a:ln w="19050">
            <a:solidFill>
              <a:srgbClr val="000099"/>
            </a:solidFill>
            <a:miter lim="800000"/>
            <a:headEnd/>
            <a:tailEnd/>
          </a:ln>
        </p:spPr>
        <p:txBody>
          <a:bodyPr wrap="none">
            <a:spAutoFit/>
          </a:bodyPr>
          <a:lstStyle/>
          <a:p>
            <a:pPr algn="ctr" fontAlgn="base">
              <a:spcBef>
                <a:spcPct val="0"/>
              </a:spcBef>
              <a:spcAft>
                <a:spcPct val="0"/>
              </a:spcAft>
              <a:defRPr/>
            </a:pPr>
            <a:r>
              <a:rPr kumimoji="0" lang="en-US" altLang="ja-JP" b="1" kern="0" dirty="0">
                <a:solidFill>
                  <a:srgbClr val="000099"/>
                </a:solidFill>
                <a:latin typeface="Times New Roman" pitchFamily="18" charset="0"/>
              </a:rPr>
              <a:t>VMC</a:t>
            </a:r>
            <a:r>
              <a:rPr kumimoji="0" lang="ja-JP" altLang="en-US" b="1" kern="0" dirty="0">
                <a:solidFill>
                  <a:srgbClr val="000099"/>
                </a:solidFill>
                <a:latin typeface="Times New Roman" pitchFamily="18" charset="0"/>
              </a:rPr>
              <a:t>の南北風</a:t>
            </a:r>
            <a:r>
              <a:rPr kumimoji="0" lang="en-US" altLang="ja-JP" b="1" kern="0" dirty="0">
                <a:solidFill>
                  <a:srgbClr val="000099"/>
                </a:solidFill>
                <a:latin typeface="Times New Roman" pitchFamily="18" charset="0"/>
              </a:rPr>
              <a:t>(V)</a:t>
            </a:r>
          </a:p>
        </p:txBody>
      </p:sp>
    </p:spTree>
    <p:extLst>
      <p:ext uri="{BB962C8B-B14F-4D97-AF65-F5344CB8AC3E}">
        <p14:creationId xmlns:p14="http://schemas.microsoft.com/office/powerpoint/2010/main" val="368635661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44752"/>
            <a:ext cx="3020378" cy="2520315"/>
          </a:xfrm>
          <a:prstGeom prst="rect">
            <a:avLst/>
          </a:prstGeom>
        </p:spPr>
      </p:pic>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0377" y="2044752"/>
            <a:ext cx="3020378" cy="2520315"/>
          </a:xfrm>
          <a:prstGeom prst="rect">
            <a:avLst/>
          </a:prstGeom>
        </p:spPr>
      </p:pic>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0755" y="2044752"/>
            <a:ext cx="3020378" cy="2520315"/>
          </a:xfrm>
          <a:prstGeom prst="rect">
            <a:avLst/>
          </a:prstGeom>
        </p:spPr>
      </p:pic>
      <p:sp>
        <p:nvSpPr>
          <p:cNvPr id="8" name="テキスト ボックス 7"/>
          <p:cNvSpPr txBox="1"/>
          <p:nvPr/>
        </p:nvSpPr>
        <p:spPr>
          <a:xfrm>
            <a:off x="1625124" y="4532574"/>
            <a:ext cx="5810886" cy="461665"/>
          </a:xfrm>
          <a:prstGeom prst="rect">
            <a:avLst/>
          </a:prstGeom>
          <a:noFill/>
        </p:spPr>
        <p:txBody>
          <a:bodyPr wrap="none" rtlCol="0">
            <a:spAutoFit/>
          </a:bodyPr>
          <a:lstStyle/>
          <a:p>
            <a:r>
              <a:rPr lang="en-US" altLang="ja-JP" sz="24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Red: </a:t>
            </a:r>
            <a:r>
              <a:rPr lang="en-US" altLang="ja-JP" sz="2400"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Frf</a:t>
            </a:r>
            <a:r>
              <a:rPr lang="ja-JP" altLang="en-US" sz="24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ja-JP" sz="24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Blue: H24</a:t>
            </a:r>
            <a:r>
              <a:rPr lang="ja-JP" altLang="en-US" sz="24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ja-JP" sz="2400"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Green: H6</a:t>
            </a:r>
            <a:r>
              <a:rPr lang="ja-JP" altLang="en-US" sz="24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ja-JP" sz="24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Yellow: H1</a:t>
            </a:r>
          </a:p>
        </p:txBody>
      </p:sp>
      <p:sp>
        <p:nvSpPr>
          <p:cNvPr id="9" name="正方形/長方形 8"/>
          <p:cNvSpPr/>
          <p:nvPr/>
        </p:nvSpPr>
        <p:spPr>
          <a:xfrm>
            <a:off x="2259751" y="5153940"/>
            <a:ext cx="4541629" cy="1200329"/>
          </a:xfrm>
          <a:prstGeom prst="rect">
            <a:avLst/>
          </a:prstGeom>
        </p:spPr>
        <p:txBody>
          <a:bodyPr wrap="none">
            <a:spAutoFit/>
          </a:bodyPr>
          <a:lstStyle/>
          <a:p>
            <a:pPr algn="ctr"/>
            <a:r>
              <a:rPr lang="en-US" altLang="ja-JP" sz="2400" dirty="0">
                <a:solidFill>
                  <a:prstClr val="black"/>
                </a:solidFill>
                <a:latin typeface="Times New Roman" panose="02020603050405020304" pitchFamily="18" charset="0"/>
                <a:cs typeface="Times New Roman" panose="02020603050405020304" pitchFamily="18" charset="0"/>
              </a:rPr>
              <a:t>Cases H1 </a:t>
            </a:r>
            <a:r>
              <a:rPr lang="ja-JP" altLang="en-US" sz="2400" dirty="0">
                <a:solidFill>
                  <a:prstClr val="black"/>
                </a:solidFill>
                <a:latin typeface="Times New Roman" panose="02020603050405020304" pitchFamily="18" charset="0"/>
                <a:cs typeface="Times New Roman" panose="02020603050405020304" pitchFamily="18" charset="0"/>
              </a:rPr>
              <a:t>と </a:t>
            </a:r>
            <a:r>
              <a:rPr lang="en-US" altLang="ja-JP" sz="2400" dirty="0">
                <a:solidFill>
                  <a:prstClr val="black"/>
                </a:solidFill>
                <a:latin typeface="Times New Roman" panose="02020603050405020304" pitchFamily="18" charset="0"/>
                <a:cs typeface="Times New Roman" panose="02020603050405020304" pitchFamily="18" charset="0"/>
              </a:rPr>
              <a:t>H6</a:t>
            </a:r>
            <a:r>
              <a:rPr lang="ja-JP" altLang="en-US" sz="2400" dirty="0">
                <a:solidFill>
                  <a:prstClr val="black"/>
                </a:solidFill>
                <a:latin typeface="Times New Roman" panose="02020603050405020304" pitchFamily="18" charset="0"/>
                <a:cs typeface="Times New Roman" panose="02020603050405020304" pitchFamily="18" charset="0"/>
              </a:rPr>
              <a:t> はすぐに収束</a:t>
            </a:r>
            <a:endParaRPr lang="en-US" altLang="ja-JP" sz="2400" dirty="0">
              <a:solidFill>
                <a:prstClr val="black"/>
              </a:solidFill>
              <a:latin typeface="Times New Roman" panose="02020603050405020304" pitchFamily="18" charset="0"/>
              <a:cs typeface="Times New Roman" panose="02020603050405020304" pitchFamily="18" charset="0"/>
            </a:endParaRPr>
          </a:p>
          <a:p>
            <a:pPr algn="ctr"/>
            <a:r>
              <a:rPr lang="en-US" altLang="ja-JP" sz="2400" dirty="0">
                <a:solidFill>
                  <a:prstClr val="black"/>
                </a:solidFill>
                <a:latin typeface="Times New Roman" panose="02020603050405020304" pitchFamily="18" charset="0"/>
                <a:cs typeface="Times New Roman" panose="02020603050405020304" pitchFamily="18" charset="0"/>
              </a:rPr>
              <a:t>Case H24</a:t>
            </a:r>
            <a:r>
              <a:rPr lang="ja-JP" altLang="en-US" sz="2400" dirty="0">
                <a:solidFill>
                  <a:prstClr val="black"/>
                </a:solidFill>
                <a:latin typeface="Times New Roman" panose="02020603050405020304" pitchFamily="18" charset="0"/>
                <a:cs typeface="Times New Roman" panose="02020603050405020304" pitchFamily="18" charset="0"/>
              </a:rPr>
              <a:t>に同化サイクル</a:t>
            </a:r>
            <a:r>
              <a:rPr lang="en-US" altLang="ja-JP" sz="2400" dirty="0">
                <a:solidFill>
                  <a:prstClr val="black"/>
                </a:solidFill>
                <a:latin typeface="Times New Roman" panose="02020603050405020304" pitchFamily="18" charset="0"/>
                <a:cs typeface="Times New Roman" panose="02020603050405020304" pitchFamily="18" charset="0"/>
              </a:rPr>
              <a:t>(1</a:t>
            </a:r>
            <a:r>
              <a:rPr lang="ja-JP" altLang="en-US" sz="2400" dirty="0">
                <a:solidFill>
                  <a:prstClr val="black"/>
                </a:solidFill>
                <a:latin typeface="Times New Roman" panose="02020603050405020304" pitchFamily="18" charset="0"/>
                <a:cs typeface="Times New Roman" panose="02020603050405020304" pitchFamily="18" charset="0"/>
              </a:rPr>
              <a:t>日</a:t>
            </a:r>
            <a:r>
              <a:rPr lang="en-US" altLang="ja-JP" sz="2400" dirty="0">
                <a:solidFill>
                  <a:prstClr val="black"/>
                </a:solidFill>
                <a:latin typeface="Times New Roman" panose="02020603050405020304" pitchFamily="18" charset="0"/>
                <a:cs typeface="Times New Roman" panose="02020603050405020304" pitchFamily="18" charset="0"/>
              </a:rPr>
              <a:t>1</a:t>
            </a:r>
            <a:r>
              <a:rPr lang="ja-JP" altLang="en-US" sz="2400" dirty="0">
                <a:solidFill>
                  <a:prstClr val="black"/>
                </a:solidFill>
                <a:latin typeface="Times New Roman" panose="02020603050405020304" pitchFamily="18" charset="0"/>
                <a:cs typeface="Times New Roman" panose="02020603050405020304" pitchFamily="18" charset="0"/>
              </a:rPr>
              <a:t>回</a:t>
            </a:r>
            <a:r>
              <a:rPr lang="en-US" altLang="ja-JP" sz="2400" dirty="0">
                <a:solidFill>
                  <a:prstClr val="black"/>
                </a:solidFill>
                <a:latin typeface="Times New Roman" panose="02020603050405020304" pitchFamily="18" charset="0"/>
                <a:cs typeface="Times New Roman" panose="02020603050405020304" pitchFamily="18" charset="0"/>
              </a:rPr>
              <a:t>)</a:t>
            </a:r>
          </a:p>
          <a:p>
            <a:pPr algn="ctr"/>
            <a:r>
              <a:rPr lang="ja-JP" altLang="en-US" sz="2400" dirty="0">
                <a:solidFill>
                  <a:prstClr val="black"/>
                </a:solidFill>
                <a:latin typeface="Times New Roman" panose="02020603050405020304" pitchFamily="18" charset="0"/>
                <a:cs typeface="Times New Roman" panose="02020603050405020304" pitchFamily="18" charset="0"/>
              </a:rPr>
              <a:t>温度場は収束せず</a:t>
            </a:r>
          </a:p>
        </p:txBody>
      </p:sp>
      <p:sp>
        <p:nvSpPr>
          <p:cNvPr id="11" name="タイトル 1"/>
          <p:cNvSpPr txBox="1">
            <a:spLocks/>
          </p:cNvSpPr>
          <p:nvPr/>
        </p:nvSpPr>
        <p:spPr>
          <a:xfrm>
            <a:off x="251520" y="173938"/>
            <a:ext cx="7886700" cy="68177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r>
              <a:rPr lang="ja-JP" altLang="en-US" sz="4000" b="1" u="sng" dirty="0" smtClean="0">
                <a:solidFill>
                  <a:prstClr val="black"/>
                </a:solidFill>
                <a:latin typeface="Times New Roman" panose="02020603050405020304" pitchFamily="18" charset="0"/>
                <a:cs typeface="Times New Roman" panose="02020603050405020304" pitchFamily="18" charset="0"/>
              </a:rPr>
              <a:t>同化</a:t>
            </a:r>
            <a:r>
              <a:rPr lang="ja-JP" altLang="en-US" sz="4000" b="1" u="sng" dirty="0">
                <a:solidFill>
                  <a:prstClr val="black"/>
                </a:solidFill>
                <a:latin typeface="Times New Roman" panose="02020603050405020304" pitchFamily="18" charset="0"/>
                <a:cs typeface="Times New Roman" panose="02020603050405020304" pitchFamily="18" charset="0"/>
              </a:rPr>
              <a:t>結果</a:t>
            </a:r>
            <a:endParaRPr lang="ja-JP" altLang="en-US" sz="2800" b="1" u="sng" dirty="0">
              <a:solidFill>
                <a:prstClr val="black"/>
              </a:solidFill>
              <a:latin typeface="Times New Roman" panose="02020603050405020304" pitchFamily="18" charset="0"/>
              <a:cs typeface="Times New Roman" panose="02020603050405020304" pitchFamily="18" charset="0"/>
            </a:endParaRPr>
          </a:p>
        </p:txBody>
      </p:sp>
      <p:sp>
        <p:nvSpPr>
          <p:cNvPr id="12" name="タイトル 1"/>
          <p:cNvSpPr txBox="1">
            <a:spLocks/>
          </p:cNvSpPr>
          <p:nvPr/>
        </p:nvSpPr>
        <p:spPr>
          <a:xfrm>
            <a:off x="285169" y="994668"/>
            <a:ext cx="860679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marL="257175" indent="-257175" fontAlgn="base">
              <a:spcBef>
                <a:spcPct val="20000"/>
              </a:spcBef>
              <a:spcAft>
                <a:spcPct val="0"/>
              </a:spcAft>
              <a:buSzPct val="85000"/>
              <a:buFontTx/>
              <a:buBlip>
                <a:blip r:embed="rId5"/>
              </a:buBlip>
            </a:pPr>
            <a:r>
              <a:rPr lang="ja-JP" altLang="en-US" sz="2800" b="1" dirty="0" smtClean="0">
                <a:solidFill>
                  <a:prstClr val="black"/>
                </a:solidFill>
                <a:latin typeface="Times New Roman" panose="02020603050405020304" pitchFamily="18" charset="0"/>
                <a:cs typeface="Times New Roman" panose="02020603050405020304" pitchFamily="18" charset="0"/>
              </a:rPr>
              <a:t>高度</a:t>
            </a:r>
            <a:r>
              <a:rPr lang="en-US" altLang="ja-JP" sz="2800" b="1" dirty="0">
                <a:solidFill>
                  <a:prstClr val="black"/>
                </a:solidFill>
                <a:latin typeface="Times New Roman" panose="02020603050405020304" pitchFamily="18" charset="0"/>
                <a:cs typeface="Times New Roman" panose="02020603050405020304" pitchFamily="18" charset="0"/>
              </a:rPr>
              <a:t>70km</a:t>
            </a:r>
            <a:r>
              <a:rPr lang="ja-JP" altLang="en-US" sz="2800" b="1" dirty="0">
                <a:solidFill>
                  <a:prstClr val="black"/>
                </a:solidFill>
                <a:latin typeface="Times New Roman" panose="02020603050405020304" pitchFamily="18" charset="0"/>
                <a:cs typeface="Times New Roman" panose="02020603050405020304" pitchFamily="18" charset="0"/>
              </a:rPr>
              <a:t>の</a:t>
            </a:r>
            <a:r>
              <a:rPr lang="en-US" altLang="ja-JP" sz="2800" b="1" dirty="0">
                <a:solidFill>
                  <a:prstClr val="black"/>
                </a:solidFill>
                <a:latin typeface="Times New Roman" panose="02020603050405020304" pitchFamily="18" charset="0"/>
                <a:cs typeface="Times New Roman" panose="02020603050405020304" pitchFamily="18" charset="0"/>
              </a:rPr>
              <a:t>Root-mean-square error (U, V, T)</a:t>
            </a:r>
            <a:endParaRPr lang="ja-JP" altLang="en-US" sz="20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442692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qz-fig2e_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3858" y="2125266"/>
            <a:ext cx="2868930"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title"/>
          </p:nvPr>
        </p:nvSpPr>
        <p:spPr>
          <a:xfrm>
            <a:off x="298838" y="1131094"/>
            <a:ext cx="8606790" cy="994172"/>
          </a:xfrm>
        </p:spPr>
        <p:txBody>
          <a:bodyPr>
            <a:normAutofit/>
          </a:bodyPr>
          <a:lstStyle/>
          <a:p>
            <a:pPr marL="257175" lvl="0" indent="-257175" fontAlgn="base">
              <a:spcBef>
                <a:spcPct val="20000"/>
              </a:spcBef>
              <a:spcAft>
                <a:spcPct val="0"/>
              </a:spcAft>
              <a:buSzPct val="85000"/>
              <a:buBlip>
                <a:blip r:embed="rId4"/>
              </a:buBlip>
            </a:pPr>
            <a:r>
              <a:rPr lang="ja-JP" altLang="en-US" sz="2800" b="1" dirty="0" smtClean="0">
                <a:latin typeface="Times New Roman" panose="02020603050405020304" pitchFamily="18" charset="0"/>
                <a:cs typeface="Times New Roman" panose="02020603050405020304" pitchFamily="18" charset="0"/>
              </a:rPr>
              <a:t>高度</a:t>
            </a:r>
            <a:r>
              <a:rPr lang="en-US" altLang="ja-JP" sz="2800" b="1" dirty="0" smtClean="0">
                <a:latin typeface="Times New Roman" panose="02020603050405020304" pitchFamily="18" charset="0"/>
                <a:cs typeface="Times New Roman" panose="02020603050405020304" pitchFamily="18" charset="0"/>
              </a:rPr>
              <a:t>70km</a:t>
            </a:r>
            <a:r>
              <a:rPr lang="ja-JP" altLang="en-US" sz="2800" b="1" dirty="0" smtClean="0">
                <a:latin typeface="Times New Roman" panose="02020603050405020304" pitchFamily="18" charset="0"/>
                <a:cs typeface="Times New Roman" panose="02020603050405020304" pitchFamily="18" charset="0"/>
              </a:rPr>
              <a:t>の水平構造</a:t>
            </a:r>
            <a:r>
              <a:rPr lang="en-US" altLang="ja-JP" sz="2800" b="1" dirty="0" smtClean="0">
                <a:latin typeface="Times New Roman" panose="02020603050405020304" pitchFamily="18" charset="0"/>
                <a:cs typeface="Times New Roman" panose="02020603050405020304" pitchFamily="18" charset="0"/>
              </a:rPr>
              <a:t>(Cases </a:t>
            </a:r>
            <a:r>
              <a:rPr lang="en-US" altLang="ja-JP" sz="2800" b="1" dirty="0" err="1" smtClean="0">
                <a:latin typeface="Times New Roman" panose="02020603050405020304" pitchFamily="18" charset="0"/>
                <a:cs typeface="Times New Roman" panose="02020603050405020304" pitchFamily="18" charset="0"/>
              </a:rPr>
              <a:t>Qz</a:t>
            </a:r>
            <a:r>
              <a:rPr lang="en-US" altLang="ja-JP" sz="2800" b="1" dirty="0" smtClean="0">
                <a:latin typeface="Times New Roman" panose="02020603050405020304" pitchFamily="18" charset="0"/>
                <a:cs typeface="Times New Roman" panose="02020603050405020304" pitchFamily="18" charset="0"/>
              </a:rPr>
              <a:t>, </a:t>
            </a:r>
            <a:r>
              <a:rPr lang="en-US" altLang="ja-JP" sz="2800" b="1" dirty="0" err="1" smtClean="0">
                <a:latin typeface="Times New Roman" panose="02020603050405020304" pitchFamily="18" charset="0"/>
                <a:cs typeface="Times New Roman" panose="02020603050405020304" pitchFamily="18" charset="0"/>
              </a:rPr>
              <a:t>Qt</a:t>
            </a:r>
            <a:r>
              <a:rPr lang="en-US" altLang="ja-JP" sz="2800" b="1" dirty="0" smtClean="0">
                <a:latin typeface="Times New Roman" panose="02020603050405020304" pitchFamily="18" charset="0"/>
                <a:cs typeface="Times New Roman" panose="02020603050405020304" pitchFamily="18" charset="0"/>
              </a:rPr>
              <a:t>, H24)</a:t>
            </a:r>
            <a:endParaRPr lang="ja-JP" altLang="en-US" sz="2000" b="1" dirty="0">
              <a:latin typeface="Times New Roman" panose="02020603050405020304" pitchFamily="18" charset="0"/>
              <a:cs typeface="Times New Roman" panose="02020603050405020304" pitchFamily="18" charset="0"/>
            </a:endParaRPr>
          </a:p>
        </p:txBody>
      </p:sp>
      <p:sp>
        <p:nvSpPr>
          <p:cNvPr id="7" name="正方形/長方形 6"/>
          <p:cNvSpPr/>
          <p:nvPr/>
        </p:nvSpPr>
        <p:spPr>
          <a:xfrm>
            <a:off x="257490" y="4310712"/>
            <a:ext cx="2676835" cy="646331"/>
          </a:xfrm>
          <a:prstGeom prst="rect">
            <a:avLst/>
          </a:prstGeom>
        </p:spPr>
        <p:txBody>
          <a:bodyPr wrap="square">
            <a:spAutoFit/>
          </a:bodyPr>
          <a:lstStyle/>
          <a:p>
            <a:pPr algn="ctr"/>
            <a:r>
              <a:rPr lang="en-US" altLang="ja-JP" dirty="0" err="1">
                <a:solidFill>
                  <a:srgbClr val="0070C0"/>
                </a:solidFill>
                <a:latin typeface="Times New Roman" panose="02020603050405020304" pitchFamily="18" charset="0"/>
                <a:cs typeface="Times New Roman" panose="02020603050405020304" pitchFamily="18" charset="0"/>
              </a:rPr>
              <a:t>Qz</a:t>
            </a:r>
            <a:r>
              <a:rPr lang="en-US" altLang="ja-JP" dirty="0">
                <a:solidFill>
                  <a:srgbClr val="0070C0"/>
                </a:solidFill>
                <a:latin typeface="Times New Roman" panose="02020603050405020304" pitchFamily="18" charset="0"/>
                <a:cs typeface="Times New Roman" panose="02020603050405020304" pitchFamily="18" charset="0"/>
              </a:rPr>
              <a:t>;</a:t>
            </a:r>
            <a:r>
              <a:rPr lang="ja-JP" altLang="en-US" kern="100" dirty="0">
                <a:solidFill>
                  <a:srgbClr val="0070C0"/>
                </a:solidFill>
              </a:rPr>
              <a:t>東西平均加熱</a:t>
            </a:r>
            <a:r>
              <a:rPr lang="ja-JP" altLang="en-US" kern="100" dirty="0" smtClean="0">
                <a:solidFill>
                  <a:srgbClr val="0070C0"/>
                </a:solidFill>
              </a:rPr>
              <a:t>のみ</a:t>
            </a:r>
            <a:endParaRPr lang="en-US" altLang="ja-JP" kern="100" dirty="0" smtClean="0">
              <a:solidFill>
                <a:srgbClr val="0070C0"/>
              </a:solidFill>
            </a:endParaRPr>
          </a:p>
          <a:p>
            <a:pPr algn="ctr"/>
            <a:r>
              <a:rPr lang="en-US" altLang="ja-JP" kern="100" dirty="0" smtClean="0">
                <a:solidFill>
                  <a:srgbClr val="0070C0"/>
                </a:solidFill>
                <a:latin typeface="Times New Roman" panose="02020603050405020304" pitchFamily="18" charset="0"/>
                <a:ea typeface="ＭＳ 明朝" panose="02020609040205080304" pitchFamily="17" charset="-128"/>
                <a:cs typeface="Times New Roman" panose="02020603050405020304" pitchFamily="18" charset="0"/>
              </a:rPr>
              <a:t>~</a:t>
            </a:r>
            <a:r>
              <a:rPr lang="en-US" altLang="ja-JP" kern="100" dirty="0">
                <a:solidFill>
                  <a:srgbClr val="0070C0"/>
                </a:solidFill>
                <a:latin typeface="Times New Roman" panose="02020603050405020304" pitchFamily="18" charset="0"/>
                <a:ea typeface="ＭＳ 明朝" panose="02020609040205080304" pitchFamily="17" charset="-128"/>
                <a:cs typeface="Times New Roman" panose="02020603050405020304" pitchFamily="18" charset="0"/>
              </a:rPr>
              <a:t> </a:t>
            </a:r>
            <a:r>
              <a:rPr lang="en-US" altLang="ja-JP" kern="100" dirty="0" err="1" smtClean="0">
                <a:solidFill>
                  <a:srgbClr val="0070C0"/>
                </a:solidFill>
                <a:latin typeface="Times New Roman" panose="02020603050405020304" pitchFamily="18" charset="0"/>
                <a:ea typeface="ＭＳ 明朝" panose="02020609040205080304" pitchFamily="17" charset="-128"/>
                <a:cs typeface="Times New Roman" panose="02020603050405020304" pitchFamily="18" charset="0"/>
              </a:rPr>
              <a:t>Frf</a:t>
            </a:r>
            <a:endParaRPr lang="en-US" altLang="ja-JP" kern="100" dirty="0" smtClean="0">
              <a:solidFill>
                <a:srgbClr val="0070C0"/>
              </a:solidFill>
              <a:latin typeface="Times New Roman" panose="02020603050405020304" pitchFamily="18" charset="0"/>
              <a:ea typeface="ＭＳ 明朝" panose="02020609040205080304" pitchFamily="17" charset="-128"/>
              <a:cs typeface="Times New Roman" panose="02020603050405020304" pitchFamily="18" charset="0"/>
            </a:endParaRPr>
          </a:p>
        </p:txBody>
      </p:sp>
      <p:pic>
        <p:nvPicPr>
          <p:cNvPr id="1026" name="Picture 2" descr="hqz-fig2a_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8590" y="2125266"/>
            <a:ext cx="2868930"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hqt-fig2c_00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67768" y="2125266"/>
            <a:ext cx="2868930"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正方形/長方形 10"/>
          <p:cNvSpPr/>
          <p:nvPr/>
        </p:nvSpPr>
        <p:spPr>
          <a:xfrm>
            <a:off x="3364998" y="4310712"/>
            <a:ext cx="2447438" cy="646331"/>
          </a:xfrm>
          <a:prstGeom prst="rect">
            <a:avLst/>
          </a:prstGeom>
        </p:spPr>
        <p:txBody>
          <a:bodyPr wrap="square">
            <a:spAutoFit/>
          </a:bodyPr>
          <a:lstStyle/>
          <a:p>
            <a:pPr algn="ctr"/>
            <a:r>
              <a:rPr lang="en-US" altLang="ja-JP" dirty="0" err="1">
                <a:solidFill>
                  <a:srgbClr val="FF0000"/>
                </a:solidFill>
                <a:latin typeface="Times New Roman" panose="02020603050405020304" pitchFamily="18" charset="0"/>
                <a:cs typeface="Times New Roman" panose="02020603050405020304" pitchFamily="18" charset="0"/>
              </a:rPr>
              <a:t>Qt</a:t>
            </a:r>
            <a:r>
              <a:rPr lang="en-US" altLang="ja-JP" dirty="0">
                <a:solidFill>
                  <a:srgbClr val="FF0000"/>
                </a:solidFill>
                <a:latin typeface="Times New Roman" panose="02020603050405020304" pitchFamily="18" charset="0"/>
                <a:cs typeface="Times New Roman" panose="02020603050405020304" pitchFamily="18" charset="0"/>
              </a:rPr>
              <a:t>;</a:t>
            </a:r>
            <a:r>
              <a:rPr lang="ja-JP" altLang="en-US" kern="100" dirty="0">
                <a:solidFill>
                  <a:srgbClr val="FF0000"/>
                </a:solidFill>
              </a:rPr>
              <a:t>日変化成分を</a:t>
            </a:r>
            <a:r>
              <a:rPr lang="ja-JP" altLang="en-US" kern="100" dirty="0" smtClean="0">
                <a:solidFill>
                  <a:srgbClr val="FF0000"/>
                </a:solidFill>
              </a:rPr>
              <a:t>含む</a:t>
            </a:r>
            <a:endParaRPr lang="en-US" altLang="ja-JP" kern="100" dirty="0" smtClean="0">
              <a:solidFill>
                <a:srgbClr val="FF0000"/>
              </a:solidFill>
            </a:endParaRPr>
          </a:p>
          <a:p>
            <a:pPr algn="ctr"/>
            <a:r>
              <a:rPr lang="en-US" altLang="ja-JP" kern="100" dirty="0" smtClean="0">
                <a:solidFill>
                  <a:srgbClr val="FF0000"/>
                </a:solidFill>
                <a:latin typeface="Times New Roman" panose="02020603050405020304" pitchFamily="18" charset="0"/>
                <a:ea typeface="ＭＳ 明朝" panose="02020609040205080304" pitchFamily="17" charset="-128"/>
                <a:cs typeface="Times New Roman" panose="02020603050405020304" pitchFamily="18" charset="0"/>
              </a:rPr>
              <a:t>~ Obs.</a:t>
            </a:r>
            <a:endParaRPr lang="ja-JP" altLang="ja-JP" kern="100" dirty="0">
              <a:solidFill>
                <a:srgbClr val="FF0000"/>
              </a:solidFill>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2" name="正方形/長方形 11"/>
          <p:cNvSpPr/>
          <p:nvPr/>
        </p:nvSpPr>
        <p:spPr>
          <a:xfrm>
            <a:off x="6192227" y="4310712"/>
            <a:ext cx="2880320" cy="369332"/>
          </a:xfrm>
          <a:prstGeom prst="rect">
            <a:avLst/>
          </a:prstGeom>
        </p:spPr>
        <p:txBody>
          <a:bodyPr wrap="square">
            <a:spAutoFit/>
          </a:bodyPr>
          <a:lstStyle/>
          <a:p>
            <a:r>
              <a:rPr lang="en-US" altLang="ja-JP" dirty="0">
                <a:solidFill>
                  <a:prstClr val="black"/>
                </a:solidFill>
                <a:latin typeface="Times New Roman" panose="02020603050405020304" pitchFamily="18" charset="0"/>
                <a:cs typeface="Times New Roman" panose="02020603050405020304" pitchFamily="18" charset="0"/>
              </a:rPr>
              <a:t>H24; </a:t>
            </a:r>
            <a:r>
              <a:rPr lang="en-US" altLang="ja-JP" dirty="0" smtClean="0">
                <a:solidFill>
                  <a:prstClr val="black"/>
                </a:solidFill>
                <a:latin typeface="Times New Roman" panose="02020603050405020304" pitchFamily="18" charset="0"/>
                <a:cs typeface="Times New Roman" panose="02020603050405020304" pitchFamily="18" charset="0"/>
              </a:rPr>
              <a:t>VALEDAS</a:t>
            </a:r>
            <a:r>
              <a:rPr lang="ja-JP" altLang="en-US" dirty="0" smtClean="0">
                <a:solidFill>
                  <a:prstClr val="black"/>
                </a:solidFill>
                <a:latin typeface="Times New Roman" panose="02020603050405020304" pitchFamily="18" charset="0"/>
                <a:cs typeface="Times New Roman" panose="02020603050405020304" pitchFamily="18" charset="0"/>
              </a:rPr>
              <a:t>の</a:t>
            </a:r>
            <a:r>
              <a:rPr lang="ja-JP" altLang="en-US" dirty="0">
                <a:solidFill>
                  <a:prstClr val="black"/>
                </a:solidFill>
                <a:latin typeface="Times New Roman" panose="02020603050405020304" pitchFamily="18" charset="0"/>
                <a:cs typeface="Times New Roman" panose="02020603050405020304" pitchFamily="18" charset="0"/>
              </a:rPr>
              <a:t>同化結果</a:t>
            </a:r>
            <a:endParaRPr lang="en-US" altLang="ja-JP" dirty="0">
              <a:solidFill>
                <a:prstClr val="black"/>
              </a:solidFill>
              <a:latin typeface="Times New Roman" panose="02020603050405020304" pitchFamily="18" charset="0"/>
              <a:cs typeface="Times New Roman" panose="02020603050405020304" pitchFamily="18" charset="0"/>
            </a:endParaRPr>
          </a:p>
        </p:txBody>
      </p:sp>
      <p:sp>
        <p:nvSpPr>
          <p:cNvPr id="10" name="正方形/長方形 9"/>
          <p:cNvSpPr/>
          <p:nvPr/>
        </p:nvSpPr>
        <p:spPr>
          <a:xfrm>
            <a:off x="1398487" y="5118283"/>
            <a:ext cx="6407491" cy="830997"/>
          </a:xfrm>
          <a:prstGeom prst="rect">
            <a:avLst/>
          </a:prstGeom>
        </p:spPr>
        <p:txBody>
          <a:bodyPr wrap="square">
            <a:spAutoFit/>
          </a:bodyPr>
          <a:lstStyle/>
          <a:p>
            <a:r>
              <a:rPr lang="en-US" altLang="ja-JP" sz="2400" dirty="0">
                <a:solidFill>
                  <a:prstClr val="black"/>
                </a:solidFill>
                <a:latin typeface="Times New Roman" panose="02020603050405020304" pitchFamily="18" charset="0"/>
                <a:cs typeface="Times New Roman" panose="02020603050405020304" pitchFamily="18" charset="0"/>
              </a:rPr>
              <a:t>Case H24</a:t>
            </a:r>
            <a:r>
              <a:rPr lang="ja-JP" altLang="en-US" sz="2400" dirty="0">
                <a:solidFill>
                  <a:prstClr val="black"/>
                </a:solidFill>
                <a:latin typeface="Times New Roman" panose="02020603050405020304" pitchFamily="18" charset="0"/>
                <a:cs typeface="Times New Roman" panose="02020603050405020304" pitchFamily="18" charset="0"/>
              </a:rPr>
              <a:t>の</a:t>
            </a:r>
            <a:r>
              <a:rPr lang="ja-JP" altLang="en-US" sz="2400" u="sng" dirty="0">
                <a:solidFill>
                  <a:prstClr val="black"/>
                </a:solidFill>
                <a:latin typeface="Times New Roman" panose="02020603050405020304" pitchFamily="18" charset="0"/>
                <a:cs typeface="Times New Roman" panose="02020603050405020304" pitchFamily="18" charset="0"/>
              </a:rPr>
              <a:t>温度場にも</a:t>
            </a:r>
            <a:r>
              <a:rPr lang="ja-JP" altLang="en-US" sz="2400" dirty="0">
                <a:solidFill>
                  <a:prstClr val="black"/>
                </a:solidFill>
                <a:latin typeface="Times New Roman" panose="02020603050405020304" pitchFamily="18" charset="0"/>
                <a:cs typeface="Times New Roman" panose="02020603050405020304" pitchFamily="18" charset="0"/>
              </a:rPr>
              <a:t>熱潮汐波の水平構造</a:t>
            </a:r>
            <a:endParaRPr lang="en-US" altLang="ja-JP" sz="2400" dirty="0">
              <a:solidFill>
                <a:prstClr val="black"/>
              </a:solidFill>
              <a:latin typeface="Times New Roman" panose="02020603050405020304" pitchFamily="18" charset="0"/>
              <a:cs typeface="Times New Roman" panose="02020603050405020304" pitchFamily="18" charset="0"/>
            </a:endParaRPr>
          </a:p>
          <a:p>
            <a:pPr algn="ctr"/>
            <a:r>
              <a:rPr lang="ja-JP" altLang="en-US" sz="2400" dirty="0">
                <a:solidFill>
                  <a:prstClr val="black"/>
                </a:solidFill>
                <a:latin typeface="Times New Roman" panose="02020603050405020304" pitchFamily="18" charset="0"/>
                <a:cs typeface="Times New Roman" panose="02020603050405020304" pitchFamily="18" charset="0"/>
              </a:rPr>
              <a:t>風速場を</a:t>
            </a:r>
            <a:r>
              <a:rPr lang="en-US" altLang="ja-JP" sz="2400" dirty="0">
                <a:solidFill>
                  <a:prstClr val="black"/>
                </a:solidFill>
                <a:latin typeface="Times New Roman" panose="02020603050405020304" pitchFamily="18" charset="0"/>
                <a:cs typeface="Times New Roman" panose="02020603050405020304" pitchFamily="18" charset="0"/>
              </a:rPr>
              <a:t>1</a:t>
            </a:r>
            <a:r>
              <a:rPr lang="ja-JP" altLang="en-US" sz="2400" dirty="0">
                <a:solidFill>
                  <a:prstClr val="black"/>
                </a:solidFill>
                <a:latin typeface="Times New Roman" panose="02020603050405020304" pitchFamily="18" charset="0"/>
                <a:cs typeface="Times New Roman" panose="02020603050405020304" pitchFamily="18" charset="0"/>
              </a:rPr>
              <a:t>日</a:t>
            </a:r>
            <a:r>
              <a:rPr lang="en-US" altLang="ja-JP" sz="2400" dirty="0">
                <a:solidFill>
                  <a:prstClr val="black"/>
                </a:solidFill>
                <a:latin typeface="Times New Roman" panose="02020603050405020304" pitchFamily="18" charset="0"/>
                <a:cs typeface="Times New Roman" panose="02020603050405020304" pitchFamily="18" charset="0"/>
              </a:rPr>
              <a:t>1</a:t>
            </a:r>
            <a:r>
              <a:rPr lang="ja-JP" altLang="en-US" sz="2400" dirty="0">
                <a:solidFill>
                  <a:prstClr val="black"/>
                </a:solidFill>
                <a:latin typeface="Times New Roman" panose="02020603050405020304" pitchFamily="18" charset="0"/>
                <a:cs typeface="Times New Roman" panose="02020603050405020304" pitchFamily="18" charset="0"/>
              </a:rPr>
              <a:t>回のみ同化した結果</a:t>
            </a:r>
            <a:endParaRPr lang="en-US" altLang="ja-JP"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594090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vqt-fig2f_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5316" y="2125266"/>
            <a:ext cx="2588895" cy="2588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vqt-fig2b_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605" y="2125266"/>
            <a:ext cx="2588895" cy="2588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vqt-fig2d_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6961" y="2125266"/>
            <a:ext cx="2588895" cy="2588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正方形/長方形 11"/>
          <p:cNvSpPr/>
          <p:nvPr/>
        </p:nvSpPr>
        <p:spPr>
          <a:xfrm>
            <a:off x="235005" y="4715451"/>
            <a:ext cx="2676835" cy="646331"/>
          </a:xfrm>
          <a:prstGeom prst="rect">
            <a:avLst/>
          </a:prstGeom>
        </p:spPr>
        <p:txBody>
          <a:bodyPr wrap="square">
            <a:spAutoFit/>
          </a:bodyPr>
          <a:lstStyle/>
          <a:p>
            <a:pPr algn="ctr"/>
            <a:r>
              <a:rPr lang="en-US" altLang="ja-JP" dirty="0" err="1">
                <a:solidFill>
                  <a:srgbClr val="0070C0"/>
                </a:solidFill>
                <a:latin typeface="Times New Roman" panose="02020603050405020304" pitchFamily="18" charset="0"/>
                <a:cs typeface="Times New Roman" panose="02020603050405020304" pitchFamily="18" charset="0"/>
              </a:rPr>
              <a:t>Qz</a:t>
            </a:r>
            <a:r>
              <a:rPr lang="en-US" altLang="ja-JP" dirty="0">
                <a:solidFill>
                  <a:srgbClr val="0070C0"/>
                </a:solidFill>
                <a:latin typeface="Times New Roman" panose="02020603050405020304" pitchFamily="18" charset="0"/>
                <a:cs typeface="Times New Roman" panose="02020603050405020304" pitchFamily="18" charset="0"/>
              </a:rPr>
              <a:t>;</a:t>
            </a:r>
            <a:r>
              <a:rPr lang="ja-JP" altLang="en-US" kern="100" dirty="0">
                <a:solidFill>
                  <a:srgbClr val="0070C0"/>
                </a:solidFill>
              </a:rPr>
              <a:t>東西平均加熱</a:t>
            </a:r>
            <a:r>
              <a:rPr lang="ja-JP" altLang="en-US" kern="100" dirty="0" smtClean="0">
                <a:solidFill>
                  <a:srgbClr val="0070C0"/>
                </a:solidFill>
              </a:rPr>
              <a:t>のみ</a:t>
            </a:r>
            <a:endParaRPr lang="en-US" altLang="ja-JP" kern="100" dirty="0" smtClean="0">
              <a:solidFill>
                <a:srgbClr val="0070C0"/>
              </a:solidFill>
            </a:endParaRPr>
          </a:p>
          <a:p>
            <a:pPr algn="ctr"/>
            <a:r>
              <a:rPr lang="en-US" altLang="ja-JP" kern="100" dirty="0" smtClean="0">
                <a:solidFill>
                  <a:srgbClr val="0070C0"/>
                </a:solidFill>
                <a:latin typeface="Times New Roman" panose="02020603050405020304" pitchFamily="18" charset="0"/>
                <a:ea typeface="ＭＳ 明朝" panose="02020609040205080304" pitchFamily="17" charset="-128"/>
                <a:cs typeface="Times New Roman" panose="02020603050405020304" pitchFamily="18" charset="0"/>
              </a:rPr>
              <a:t>~ </a:t>
            </a:r>
            <a:r>
              <a:rPr lang="en-US" altLang="ja-JP" kern="100" dirty="0" err="1" smtClean="0">
                <a:solidFill>
                  <a:srgbClr val="0070C0"/>
                </a:solidFill>
                <a:latin typeface="Times New Roman" panose="02020603050405020304" pitchFamily="18" charset="0"/>
                <a:ea typeface="ＭＳ 明朝" panose="02020609040205080304" pitchFamily="17" charset="-128"/>
                <a:cs typeface="Times New Roman" panose="02020603050405020304" pitchFamily="18" charset="0"/>
              </a:rPr>
              <a:t>Frf</a:t>
            </a:r>
            <a:endParaRPr lang="ja-JP" altLang="ja-JP" kern="100" dirty="0">
              <a:solidFill>
                <a:srgbClr val="0070C0"/>
              </a:solidFill>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3" name="正方形/長方形 12"/>
          <p:cNvSpPr/>
          <p:nvPr/>
        </p:nvSpPr>
        <p:spPr>
          <a:xfrm>
            <a:off x="3387483" y="4715451"/>
            <a:ext cx="2447438" cy="646331"/>
          </a:xfrm>
          <a:prstGeom prst="rect">
            <a:avLst/>
          </a:prstGeom>
        </p:spPr>
        <p:txBody>
          <a:bodyPr wrap="square">
            <a:spAutoFit/>
          </a:bodyPr>
          <a:lstStyle/>
          <a:p>
            <a:pPr algn="ctr"/>
            <a:r>
              <a:rPr lang="en-US" altLang="ja-JP" dirty="0" err="1">
                <a:solidFill>
                  <a:srgbClr val="FF0000"/>
                </a:solidFill>
                <a:latin typeface="Times New Roman" panose="02020603050405020304" pitchFamily="18" charset="0"/>
                <a:cs typeface="Times New Roman" panose="02020603050405020304" pitchFamily="18" charset="0"/>
              </a:rPr>
              <a:t>Qt</a:t>
            </a:r>
            <a:r>
              <a:rPr lang="en-US" altLang="ja-JP" dirty="0">
                <a:solidFill>
                  <a:srgbClr val="FF0000"/>
                </a:solidFill>
                <a:latin typeface="Times New Roman" panose="02020603050405020304" pitchFamily="18" charset="0"/>
                <a:cs typeface="Times New Roman" panose="02020603050405020304" pitchFamily="18" charset="0"/>
              </a:rPr>
              <a:t>;</a:t>
            </a:r>
            <a:r>
              <a:rPr lang="ja-JP" altLang="en-US" kern="100" dirty="0">
                <a:solidFill>
                  <a:srgbClr val="FF0000"/>
                </a:solidFill>
              </a:rPr>
              <a:t>日変化成分を</a:t>
            </a:r>
            <a:r>
              <a:rPr lang="ja-JP" altLang="en-US" kern="100" dirty="0" smtClean="0">
                <a:solidFill>
                  <a:srgbClr val="FF0000"/>
                </a:solidFill>
              </a:rPr>
              <a:t>含む</a:t>
            </a:r>
            <a:endParaRPr lang="en-US" altLang="ja-JP" kern="100" dirty="0" smtClean="0">
              <a:solidFill>
                <a:srgbClr val="FF0000"/>
              </a:solidFill>
            </a:endParaRPr>
          </a:p>
          <a:p>
            <a:pPr algn="ctr"/>
            <a:r>
              <a:rPr lang="en-US" altLang="ja-JP" kern="100" dirty="0" smtClean="0">
                <a:solidFill>
                  <a:srgbClr val="FF0000"/>
                </a:solidFill>
                <a:latin typeface="Times New Roman" panose="02020603050405020304" pitchFamily="18" charset="0"/>
                <a:ea typeface="ＭＳ 明朝" panose="02020609040205080304" pitchFamily="17" charset="-128"/>
                <a:cs typeface="Times New Roman" panose="02020603050405020304" pitchFamily="18" charset="0"/>
              </a:rPr>
              <a:t>~ Obs.</a:t>
            </a:r>
            <a:endParaRPr lang="ja-JP" altLang="ja-JP" kern="100" dirty="0">
              <a:solidFill>
                <a:srgbClr val="FF0000"/>
              </a:solidFill>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4" name="正方形/長方形 13"/>
          <p:cNvSpPr/>
          <p:nvPr/>
        </p:nvSpPr>
        <p:spPr>
          <a:xfrm>
            <a:off x="6130977" y="4718437"/>
            <a:ext cx="2911811" cy="369332"/>
          </a:xfrm>
          <a:prstGeom prst="rect">
            <a:avLst/>
          </a:prstGeom>
        </p:spPr>
        <p:txBody>
          <a:bodyPr wrap="square">
            <a:spAutoFit/>
          </a:bodyPr>
          <a:lstStyle/>
          <a:p>
            <a:pPr algn="ctr"/>
            <a:r>
              <a:rPr lang="en-US" altLang="ja-JP" dirty="0">
                <a:solidFill>
                  <a:prstClr val="black"/>
                </a:solidFill>
                <a:latin typeface="Times New Roman" panose="02020603050405020304" pitchFamily="18" charset="0"/>
                <a:cs typeface="Times New Roman" panose="02020603050405020304" pitchFamily="18" charset="0"/>
              </a:rPr>
              <a:t>H24; </a:t>
            </a:r>
            <a:r>
              <a:rPr lang="en-US" altLang="ja-JP" dirty="0" smtClean="0">
                <a:solidFill>
                  <a:prstClr val="black"/>
                </a:solidFill>
                <a:latin typeface="Times New Roman" panose="02020603050405020304" pitchFamily="18" charset="0"/>
                <a:cs typeface="Times New Roman" panose="02020603050405020304" pitchFamily="18" charset="0"/>
              </a:rPr>
              <a:t>VALEDAS</a:t>
            </a:r>
            <a:r>
              <a:rPr lang="ja-JP" altLang="en-US" dirty="0" smtClean="0">
                <a:solidFill>
                  <a:prstClr val="black"/>
                </a:solidFill>
                <a:latin typeface="Times New Roman" panose="02020603050405020304" pitchFamily="18" charset="0"/>
                <a:cs typeface="Times New Roman" panose="02020603050405020304" pitchFamily="18" charset="0"/>
              </a:rPr>
              <a:t>の</a:t>
            </a:r>
            <a:r>
              <a:rPr lang="ja-JP" altLang="en-US" dirty="0">
                <a:solidFill>
                  <a:prstClr val="black"/>
                </a:solidFill>
                <a:latin typeface="Times New Roman" panose="02020603050405020304" pitchFamily="18" charset="0"/>
                <a:cs typeface="Times New Roman" panose="02020603050405020304" pitchFamily="18" charset="0"/>
              </a:rPr>
              <a:t>同化結果</a:t>
            </a:r>
            <a:endParaRPr lang="en-US" altLang="ja-JP" dirty="0">
              <a:solidFill>
                <a:prstClr val="black"/>
              </a:solidFill>
              <a:latin typeface="Times New Roman" panose="02020603050405020304" pitchFamily="18" charset="0"/>
              <a:cs typeface="Times New Roman" panose="02020603050405020304" pitchFamily="18" charset="0"/>
            </a:endParaRPr>
          </a:p>
        </p:txBody>
      </p:sp>
      <p:sp>
        <p:nvSpPr>
          <p:cNvPr id="15" name="正方形/長方形 14"/>
          <p:cNvSpPr/>
          <p:nvPr/>
        </p:nvSpPr>
        <p:spPr>
          <a:xfrm>
            <a:off x="1522343" y="5478323"/>
            <a:ext cx="6284093" cy="830997"/>
          </a:xfrm>
          <a:prstGeom prst="rect">
            <a:avLst/>
          </a:prstGeom>
        </p:spPr>
        <p:txBody>
          <a:bodyPr wrap="none">
            <a:spAutoFit/>
          </a:bodyPr>
          <a:lstStyle/>
          <a:p>
            <a:pPr algn="ctr"/>
            <a:r>
              <a:rPr lang="en-US" altLang="ja-JP" sz="2400" dirty="0">
                <a:solidFill>
                  <a:prstClr val="black"/>
                </a:solidFill>
                <a:latin typeface="Times New Roman" panose="02020603050405020304" pitchFamily="18" charset="0"/>
                <a:cs typeface="Times New Roman" panose="02020603050405020304" pitchFamily="18" charset="0"/>
              </a:rPr>
              <a:t>Case H24</a:t>
            </a:r>
            <a:r>
              <a:rPr lang="ja-JP" altLang="en-US" sz="2400" dirty="0">
                <a:solidFill>
                  <a:prstClr val="black"/>
                </a:solidFill>
                <a:latin typeface="Times New Roman" panose="02020603050405020304" pitchFamily="18" charset="0"/>
                <a:cs typeface="Times New Roman" panose="02020603050405020304" pitchFamily="18" charset="0"/>
              </a:rPr>
              <a:t>の</a:t>
            </a:r>
            <a:r>
              <a:rPr lang="ja-JP" altLang="en-US" sz="2400" u="sng" dirty="0">
                <a:solidFill>
                  <a:prstClr val="black"/>
                </a:solidFill>
                <a:latin typeface="Times New Roman" panose="02020603050405020304" pitchFamily="18" charset="0"/>
                <a:cs typeface="Times New Roman" panose="02020603050405020304" pitchFamily="18" charset="0"/>
              </a:rPr>
              <a:t>温度場に熱潮汐波の鉛直伝播</a:t>
            </a:r>
            <a:endParaRPr lang="en-US" altLang="ja-JP" sz="2400" u="sng" dirty="0">
              <a:solidFill>
                <a:prstClr val="black"/>
              </a:solidFill>
              <a:latin typeface="Times New Roman" panose="02020603050405020304" pitchFamily="18" charset="0"/>
              <a:cs typeface="Times New Roman" panose="02020603050405020304" pitchFamily="18" charset="0"/>
            </a:endParaRPr>
          </a:p>
          <a:p>
            <a:pPr algn="ctr"/>
            <a:r>
              <a:rPr lang="ja-JP" altLang="en-US" sz="2400" dirty="0">
                <a:solidFill>
                  <a:prstClr val="black"/>
                </a:solidFill>
                <a:latin typeface="Times New Roman" panose="02020603050405020304" pitchFamily="18" charset="0"/>
                <a:cs typeface="Times New Roman" panose="02020603050405020304" pitchFamily="18" charset="0"/>
              </a:rPr>
              <a:t>高度</a:t>
            </a:r>
            <a:r>
              <a:rPr lang="en-US" altLang="ja-JP" sz="2400" dirty="0">
                <a:solidFill>
                  <a:prstClr val="black"/>
                </a:solidFill>
                <a:latin typeface="Times New Roman" panose="02020603050405020304" pitchFamily="18" charset="0"/>
                <a:cs typeface="Times New Roman" panose="02020603050405020304" pitchFamily="18" charset="0"/>
              </a:rPr>
              <a:t>70km</a:t>
            </a:r>
            <a:r>
              <a:rPr lang="ja-JP" altLang="en-US" sz="2400" dirty="0">
                <a:solidFill>
                  <a:prstClr val="black"/>
                </a:solidFill>
                <a:latin typeface="Times New Roman" panose="02020603050405020304" pitchFamily="18" charset="0"/>
                <a:cs typeface="Times New Roman" panose="02020603050405020304" pitchFamily="18" charset="0"/>
              </a:rPr>
              <a:t>の風速場を</a:t>
            </a:r>
            <a:r>
              <a:rPr lang="en-US" altLang="ja-JP" sz="2400" dirty="0">
                <a:solidFill>
                  <a:prstClr val="black"/>
                </a:solidFill>
                <a:latin typeface="Times New Roman" panose="02020603050405020304" pitchFamily="18" charset="0"/>
                <a:cs typeface="Times New Roman" panose="02020603050405020304" pitchFamily="18" charset="0"/>
              </a:rPr>
              <a:t>1</a:t>
            </a:r>
            <a:r>
              <a:rPr lang="ja-JP" altLang="en-US" sz="2400" dirty="0">
                <a:solidFill>
                  <a:prstClr val="black"/>
                </a:solidFill>
                <a:latin typeface="Times New Roman" panose="02020603050405020304" pitchFamily="18" charset="0"/>
                <a:cs typeface="Times New Roman" panose="02020603050405020304" pitchFamily="18" charset="0"/>
              </a:rPr>
              <a:t>日</a:t>
            </a:r>
            <a:r>
              <a:rPr lang="en-US" altLang="ja-JP" sz="2400" dirty="0">
                <a:solidFill>
                  <a:prstClr val="black"/>
                </a:solidFill>
                <a:latin typeface="Times New Roman" panose="02020603050405020304" pitchFamily="18" charset="0"/>
                <a:cs typeface="Times New Roman" panose="02020603050405020304" pitchFamily="18" charset="0"/>
              </a:rPr>
              <a:t>1</a:t>
            </a:r>
            <a:r>
              <a:rPr lang="ja-JP" altLang="en-US" sz="2400" dirty="0">
                <a:solidFill>
                  <a:prstClr val="black"/>
                </a:solidFill>
                <a:latin typeface="Times New Roman" panose="02020603050405020304" pitchFamily="18" charset="0"/>
                <a:cs typeface="Times New Roman" panose="02020603050405020304" pitchFamily="18" charset="0"/>
              </a:rPr>
              <a:t>回のみ同化した結果</a:t>
            </a:r>
            <a:endParaRPr lang="en-US" altLang="ja-JP" sz="2400" dirty="0">
              <a:solidFill>
                <a:prstClr val="black"/>
              </a:solidFill>
              <a:latin typeface="Times New Roman" panose="02020603050405020304" pitchFamily="18" charset="0"/>
              <a:cs typeface="Times New Roman" panose="02020603050405020304" pitchFamily="18" charset="0"/>
            </a:endParaRPr>
          </a:p>
        </p:txBody>
      </p:sp>
      <p:sp>
        <p:nvSpPr>
          <p:cNvPr id="10" name="タイトル 1"/>
          <p:cNvSpPr txBox="1">
            <a:spLocks/>
          </p:cNvSpPr>
          <p:nvPr/>
        </p:nvSpPr>
        <p:spPr>
          <a:xfrm>
            <a:off x="251520" y="1066676"/>
            <a:ext cx="860679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marL="257175" indent="-257175" fontAlgn="base">
              <a:spcBef>
                <a:spcPct val="20000"/>
              </a:spcBef>
              <a:spcAft>
                <a:spcPct val="0"/>
              </a:spcAft>
              <a:buSzPct val="85000"/>
              <a:buFontTx/>
              <a:buBlip>
                <a:blip r:embed="rId5"/>
              </a:buBlip>
            </a:pPr>
            <a:r>
              <a:rPr lang="ja-JP" altLang="en-US" sz="2800" b="1" dirty="0" smtClean="0">
                <a:solidFill>
                  <a:prstClr val="black"/>
                </a:solidFill>
                <a:latin typeface="Times New Roman" panose="02020603050405020304" pitchFamily="18" charset="0"/>
                <a:cs typeface="Times New Roman" panose="02020603050405020304" pitchFamily="18" charset="0"/>
              </a:rPr>
              <a:t>赤道</a:t>
            </a:r>
            <a:r>
              <a:rPr lang="ja-JP" altLang="en-US" sz="2800" b="1" dirty="0">
                <a:solidFill>
                  <a:prstClr val="black"/>
                </a:solidFill>
                <a:latin typeface="Times New Roman" panose="02020603050405020304" pitchFamily="18" charset="0"/>
                <a:cs typeface="Times New Roman" panose="02020603050405020304" pitchFamily="18" charset="0"/>
              </a:rPr>
              <a:t>の鉛直構造</a:t>
            </a:r>
            <a:r>
              <a:rPr lang="en-US" altLang="ja-JP" sz="2800" b="1" dirty="0">
                <a:solidFill>
                  <a:prstClr val="black"/>
                </a:solidFill>
                <a:latin typeface="Times New Roman" panose="02020603050405020304" pitchFamily="18" charset="0"/>
                <a:cs typeface="Times New Roman" panose="02020603050405020304" pitchFamily="18" charset="0"/>
              </a:rPr>
              <a:t>(Cases </a:t>
            </a:r>
            <a:r>
              <a:rPr lang="en-US" altLang="ja-JP" sz="2800" b="1" dirty="0" err="1">
                <a:solidFill>
                  <a:prstClr val="black"/>
                </a:solidFill>
                <a:latin typeface="Times New Roman" panose="02020603050405020304" pitchFamily="18" charset="0"/>
                <a:cs typeface="Times New Roman" panose="02020603050405020304" pitchFamily="18" charset="0"/>
              </a:rPr>
              <a:t>Qz</a:t>
            </a:r>
            <a:r>
              <a:rPr lang="en-US" altLang="ja-JP" sz="2800" b="1" dirty="0">
                <a:solidFill>
                  <a:prstClr val="black"/>
                </a:solidFill>
                <a:latin typeface="Times New Roman" panose="02020603050405020304" pitchFamily="18" charset="0"/>
                <a:cs typeface="Times New Roman" panose="02020603050405020304" pitchFamily="18" charset="0"/>
              </a:rPr>
              <a:t>, </a:t>
            </a:r>
            <a:r>
              <a:rPr lang="en-US" altLang="ja-JP" sz="2800" b="1" dirty="0" err="1">
                <a:solidFill>
                  <a:prstClr val="black"/>
                </a:solidFill>
                <a:latin typeface="Times New Roman" panose="02020603050405020304" pitchFamily="18" charset="0"/>
                <a:cs typeface="Times New Roman" panose="02020603050405020304" pitchFamily="18" charset="0"/>
              </a:rPr>
              <a:t>Qt</a:t>
            </a:r>
            <a:r>
              <a:rPr lang="en-US" altLang="ja-JP" sz="2800" b="1" dirty="0">
                <a:solidFill>
                  <a:prstClr val="black"/>
                </a:solidFill>
                <a:latin typeface="Times New Roman" panose="02020603050405020304" pitchFamily="18" charset="0"/>
                <a:cs typeface="Times New Roman" panose="02020603050405020304" pitchFamily="18" charset="0"/>
              </a:rPr>
              <a:t>, H24)</a:t>
            </a:r>
            <a:endParaRPr lang="ja-JP" altLang="en-US" sz="20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068874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grl-fig4cd_00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1434" y="3960659"/>
            <a:ext cx="5160645" cy="2588895"/>
          </a:xfrm>
          <a:prstGeom prst="rect">
            <a:avLst/>
          </a:prstGeom>
          <a:noFill/>
          <a:ln>
            <a:noFill/>
          </a:ln>
        </p:spPr>
      </p:pic>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35" y="1124744"/>
            <a:ext cx="5160645" cy="2588895"/>
          </a:xfrm>
          <a:prstGeom prst="rect">
            <a:avLst/>
          </a:prstGeom>
        </p:spPr>
      </p:pic>
      <p:sp>
        <p:nvSpPr>
          <p:cNvPr id="3" name="正方形/長方形 2"/>
          <p:cNvSpPr/>
          <p:nvPr/>
        </p:nvSpPr>
        <p:spPr>
          <a:xfrm>
            <a:off x="5364088" y="1785590"/>
            <a:ext cx="3528392" cy="923330"/>
          </a:xfrm>
          <a:prstGeom prst="rect">
            <a:avLst/>
          </a:prstGeom>
          <a:ln>
            <a:solidFill>
              <a:srgbClr val="00B050"/>
            </a:solidFill>
          </a:ln>
        </p:spPr>
        <p:txBody>
          <a:bodyPr wrap="square">
            <a:spAutoFit/>
          </a:bodyPr>
          <a:lstStyle/>
          <a:p>
            <a:pPr algn="ctr"/>
            <a:r>
              <a:rPr lang="en-US" altLang="ja-JP" dirty="0">
                <a:solidFill>
                  <a:srgbClr val="70AD47">
                    <a:lumMod val="75000"/>
                  </a:srgbClr>
                </a:solidFill>
                <a:latin typeface="Times New Roman" panose="02020603050405020304" pitchFamily="18" charset="0"/>
                <a:cs typeface="Times New Roman" panose="02020603050405020304" pitchFamily="18" charset="0"/>
              </a:rPr>
              <a:t>Ū: </a:t>
            </a:r>
            <a:r>
              <a:rPr lang="ja-JP" altLang="en-US" dirty="0">
                <a:solidFill>
                  <a:srgbClr val="70AD47">
                    <a:lumMod val="75000"/>
                  </a:srgbClr>
                </a:solidFill>
                <a:latin typeface="Times New Roman" panose="02020603050405020304" pitchFamily="18" charset="0"/>
                <a:cs typeface="Times New Roman" panose="02020603050405020304" pitchFamily="18" charset="0"/>
              </a:rPr>
              <a:t>東西平均風速</a:t>
            </a:r>
            <a:r>
              <a:rPr lang="en-US" altLang="ja-JP" dirty="0">
                <a:solidFill>
                  <a:srgbClr val="70AD47">
                    <a:lumMod val="75000"/>
                  </a:srgbClr>
                </a:solidFill>
                <a:latin typeface="Times New Roman" panose="02020603050405020304" pitchFamily="18" charset="0"/>
                <a:cs typeface="Times New Roman" panose="02020603050405020304" pitchFamily="18" charset="0"/>
              </a:rPr>
              <a:t>(</a:t>
            </a:r>
            <a:r>
              <a:rPr lang="ja-JP" altLang="en-US" dirty="0">
                <a:solidFill>
                  <a:srgbClr val="70AD47">
                    <a:lumMod val="75000"/>
                  </a:srgbClr>
                </a:solidFill>
                <a:latin typeface="Times New Roman" panose="02020603050405020304" pitchFamily="18" charset="0"/>
                <a:cs typeface="Times New Roman" panose="02020603050405020304" pitchFamily="18" charset="0"/>
              </a:rPr>
              <a:t>コンター</a:t>
            </a:r>
            <a:r>
              <a:rPr lang="en-US" altLang="ja-JP" dirty="0">
                <a:solidFill>
                  <a:srgbClr val="70AD47">
                    <a:lumMod val="75000"/>
                  </a:srgbClr>
                </a:solidFill>
                <a:latin typeface="Times New Roman" panose="02020603050405020304" pitchFamily="18" charset="0"/>
                <a:cs typeface="Times New Roman" panose="02020603050405020304" pitchFamily="18" charset="0"/>
              </a:rPr>
              <a:t>)</a:t>
            </a:r>
            <a:br>
              <a:rPr lang="en-US" altLang="ja-JP" dirty="0">
                <a:solidFill>
                  <a:srgbClr val="70AD47">
                    <a:lumMod val="75000"/>
                  </a:srgbClr>
                </a:solidFill>
                <a:latin typeface="Times New Roman" panose="02020603050405020304" pitchFamily="18" charset="0"/>
                <a:cs typeface="Times New Roman" panose="02020603050405020304" pitchFamily="18" charset="0"/>
              </a:rPr>
            </a:br>
            <a:r>
              <a:rPr lang="en-US" altLang="ja-JP" dirty="0">
                <a:solidFill>
                  <a:srgbClr val="70AD47">
                    <a:lumMod val="75000"/>
                  </a:srgbClr>
                </a:solidFill>
                <a:latin typeface="Times New Roman" panose="02020603050405020304" pitchFamily="18" charset="0"/>
                <a:cs typeface="Times New Roman" panose="02020603050405020304" pitchFamily="18" charset="0"/>
              </a:rPr>
              <a:t>Td: </a:t>
            </a:r>
            <a:r>
              <a:rPr lang="ja-JP" altLang="en-US" dirty="0">
                <a:solidFill>
                  <a:srgbClr val="70AD47">
                    <a:lumMod val="75000"/>
                  </a:srgbClr>
                </a:solidFill>
                <a:latin typeface="Times New Roman" panose="02020603050405020304" pitchFamily="18" charset="0"/>
                <a:cs typeface="Times New Roman" panose="02020603050405020304" pitchFamily="18" charset="0"/>
              </a:rPr>
              <a:t>南北温度傾度</a:t>
            </a:r>
            <a:endParaRPr lang="en-US" altLang="ja-JP" dirty="0">
              <a:solidFill>
                <a:srgbClr val="70AD47">
                  <a:lumMod val="75000"/>
                </a:srgbClr>
              </a:solidFill>
              <a:latin typeface="Times New Roman" panose="02020603050405020304" pitchFamily="18" charset="0"/>
              <a:cs typeface="Times New Roman" panose="02020603050405020304" pitchFamily="18" charset="0"/>
            </a:endParaRPr>
          </a:p>
          <a:p>
            <a:pPr algn="ctr"/>
            <a:r>
              <a:rPr lang="en-US" altLang="ja-JP" dirty="0">
                <a:solidFill>
                  <a:srgbClr val="70AD47">
                    <a:lumMod val="75000"/>
                  </a:srgbClr>
                </a:solidFill>
              </a:rPr>
              <a:t>(</a:t>
            </a:r>
            <a:r>
              <a:rPr lang="ja-JP" altLang="en-US" dirty="0">
                <a:solidFill>
                  <a:srgbClr val="70AD47">
                    <a:lumMod val="75000"/>
                  </a:srgbClr>
                </a:solidFill>
              </a:rPr>
              <a:t>カラー；水平平均を引いた温度場）</a:t>
            </a:r>
            <a:endParaRPr lang="en-US" altLang="ja-JP" dirty="0">
              <a:solidFill>
                <a:srgbClr val="70AD47">
                  <a:lumMod val="75000"/>
                </a:srgbClr>
              </a:solidFill>
            </a:endParaRPr>
          </a:p>
        </p:txBody>
      </p:sp>
      <p:sp>
        <p:nvSpPr>
          <p:cNvPr id="8" name="正方形/長方形 7"/>
          <p:cNvSpPr/>
          <p:nvPr/>
        </p:nvSpPr>
        <p:spPr>
          <a:xfrm>
            <a:off x="5739586" y="3738518"/>
            <a:ext cx="3122979" cy="1569660"/>
          </a:xfrm>
          <a:prstGeom prst="rect">
            <a:avLst/>
          </a:prstGeom>
        </p:spPr>
        <p:txBody>
          <a:bodyPr wrap="square">
            <a:spAutoFit/>
          </a:bodyPr>
          <a:lstStyle/>
          <a:p>
            <a:r>
              <a:rPr lang="en-US" altLang="ja-JP" sz="2400" dirty="0">
                <a:solidFill>
                  <a:prstClr val="black"/>
                </a:solidFill>
                <a:latin typeface="Times New Roman" panose="02020603050405020304" pitchFamily="18" charset="0"/>
                <a:cs typeface="Times New Roman" panose="02020603050405020304" pitchFamily="18" charset="0"/>
              </a:rPr>
              <a:t>Cases </a:t>
            </a:r>
            <a:r>
              <a:rPr lang="en-US" altLang="ja-JP" sz="2400" dirty="0" err="1">
                <a:solidFill>
                  <a:prstClr val="black"/>
                </a:solidFill>
                <a:latin typeface="Times New Roman" panose="02020603050405020304" pitchFamily="18" charset="0"/>
                <a:cs typeface="Times New Roman" panose="02020603050405020304" pitchFamily="18" charset="0"/>
              </a:rPr>
              <a:t>Vmc</a:t>
            </a:r>
            <a:r>
              <a:rPr lang="en-US" altLang="ja-JP" sz="2400" dirty="0">
                <a:solidFill>
                  <a:prstClr val="black"/>
                </a:solidFill>
                <a:latin typeface="Times New Roman" panose="02020603050405020304" pitchFamily="18" charset="0"/>
                <a:cs typeface="Times New Roman" panose="02020603050405020304" pitchFamily="18" charset="0"/>
              </a:rPr>
              <a:t>, H24</a:t>
            </a:r>
            <a:r>
              <a:rPr lang="ja-JP" altLang="en-US" sz="2400" dirty="0">
                <a:solidFill>
                  <a:prstClr val="black"/>
                </a:solidFill>
                <a:latin typeface="Times New Roman" panose="02020603050405020304" pitchFamily="18" charset="0"/>
                <a:cs typeface="Times New Roman" panose="02020603050405020304" pitchFamily="18" charset="0"/>
              </a:rPr>
              <a:t>ともに東西平均風速の変化</a:t>
            </a:r>
            <a:endParaRPr lang="en-US" altLang="ja-JP" sz="2400" dirty="0">
              <a:solidFill>
                <a:prstClr val="black"/>
              </a:solidFill>
              <a:latin typeface="Times New Roman" panose="02020603050405020304" pitchFamily="18" charset="0"/>
              <a:cs typeface="Times New Roman" panose="02020603050405020304" pitchFamily="18" charset="0"/>
            </a:endParaRPr>
          </a:p>
          <a:p>
            <a:r>
              <a:rPr lang="en-US" altLang="ja-JP" sz="2400" b="1" dirty="0" err="1">
                <a:solidFill>
                  <a:srgbClr val="0070C0"/>
                </a:solidFill>
                <a:latin typeface="Times New Roman" panose="02020603050405020304" pitchFamily="18" charset="0"/>
                <a:cs typeface="Times New Roman" panose="02020603050405020304" pitchFamily="18" charset="0"/>
              </a:rPr>
              <a:t>Qz</a:t>
            </a:r>
            <a:r>
              <a:rPr lang="ja-JP" altLang="en-US" sz="2400" b="1" dirty="0">
                <a:solidFill>
                  <a:srgbClr val="0070C0"/>
                </a:solidFill>
                <a:latin typeface="Times New Roman" panose="02020603050405020304" pitchFamily="18" charset="0"/>
                <a:cs typeface="Times New Roman" panose="02020603050405020304" pitchFamily="18" charset="0"/>
              </a:rPr>
              <a:t>の強制</a:t>
            </a:r>
            <a:r>
              <a:rPr lang="ja-JP" altLang="en-US" sz="2400" dirty="0">
                <a:solidFill>
                  <a:prstClr val="black"/>
                </a:solidFill>
                <a:latin typeface="Times New Roman" panose="02020603050405020304" pitchFamily="18" charset="0"/>
                <a:cs typeface="Times New Roman" panose="02020603050405020304" pitchFamily="18" charset="0"/>
              </a:rPr>
              <a:t>が効くため大きく変化はできない</a:t>
            </a:r>
            <a:endParaRPr lang="en-US" altLang="ja-JP" sz="2400" dirty="0">
              <a:solidFill>
                <a:prstClr val="black"/>
              </a:solidFill>
              <a:latin typeface="Times New Roman" panose="02020603050405020304" pitchFamily="18" charset="0"/>
              <a:cs typeface="Times New Roman" panose="02020603050405020304" pitchFamily="18" charset="0"/>
            </a:endParaRPr>
          </a:p>
        </p:txBody>
      </p:sp>
      <p:sp>
        <p:nvSpPr>
          <p:cNvPr id="9" name="正方形/長方形 8"/>
          <p:cNvSpPr/>
          <p:nvPr/>
        </p:nvSpPr>
        <p:spPr>
          <a:xfrm>
            <a:off x="315990" y="930206"/>
            <a:ext cx="446139" cy="338554"/>
          </a:xfrm>
          <a:prstGeom prst="rect">
            <a:avLst/>
          </a:prstGeom>
          <a:ln>
            <a:solidFill>
              <a:srgbClr val="0070C0"/>
            </a:solidFill>
          </a:ln>
        </p:spPr>
        <p:txBody>
          <a:bodyPr wrap="square">
            <a:spAutoFit/>
          </a:bodyPr>
          <a:lstStyle/>
          <a:p>
            <a:pPr algn="ctr"/>
            <a:r>
              <a:rPr lang="en-US" altLang="ja-JP" sz="1600" b="1" dirty="0" err="1">
                <a:solidFill>
                  <a:srgbClr val="0070C0"/>
                </a:solidFill>
                <a:latin typeface="Times New Roman" panose="02020603050405020304" pitchFamily="18" charset="0"/>
                <a:cs typeface="Times New Roman" panose="02020603050405020304" pitchFamily="18" charset="0"/>
              </a:rPr>
              <a:t>Qz</a:t>
            </a:r>
            <a:endParaRPr lang="ja-JP" altLang="ja-JP" sz="1600" b="1" kern="100" dirty="0">
              <a:solidFill>
                <a:srgbClr val="0070C0"/>
              </a:solidFill>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0" name="正方形/長方形 9"/>
          <p:cNvSpPr/>
          <p:nvPr/>
        </p:nvSpPr>
        <p:spPr>
          <a:xfrm>
            <a:off x="2719372" y="930206"/>
            <a:ext cx="446237" cy="338554"/>
          </a:xfrm>
          <a:prstGeom prst="rect">
            <a:avLst/>
          </a:prstGeom>
          <a:ln>
            <a:solidFill>
              <a:srgbClr val="FF0000"/>
            </a:solidFill>
          </a:ln>
        </p:spPr>
        <p:txBody>
          <a:bodyPr wrap="square">
            <a:spAutoFit/>
          </a:bodyPr>
          <a:lstStyle/>
          <a:p>
            <a:pPr algn="ctr"/>
            <a:r>
              <a:rPr lang="en-US" altLang="ja-JP" sz="1600" b="1" dirty="0" err="1">
                <a:solidFill>
                  <a:srgbClr val="FF0000"/>
                </a:solidFill>
                <a:latin typeface="Times New Roman" panose="02020603050405020304" pitchFamily="18" charset="0"/>
                <a:cs typeface="Times New Roman" panose="02020603050405020304" pitchFamily="18" charset="0"/>
              </a:rPr>
              <a:t>Qt</a:t>
            </a:r>
            <a:endParaRPr lang="ja-JP" altLang="ja-JP" sz="1600" b="1" kern="100" dirty="0">
              <a:solidFill>
                <a:srgbClr val="FF0000"/>
              </a:solidFill>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1" name="正方形/長方形 10"/>
          <p:cNvSpPr/>
          <p:nvPr/>
        </p:nvSpPr>
        <p:spPr>
          <a:xfrm>
            <a:off x="250537" y="3738518"/>
            <a:ext cx="577047" cy="338554"/>
          </a:xfrm>
          <a:prstGeom prst="rect">
            <a:avLst/>
          </a:prstGeom>
          <a:ln>
            <a:solidFill>
              <a:schemeClr val="tx1"/>
            </a:solidFill>
          </a:ln>
        </p:spPr>
        <p:txBody>
          <a:bodyPr wrap="square">
            <a:spAutoFit/>
          </a:bodyPr>
          <a:lstStyle/>
          <a:p>
            <a:pPr algn="ctr"/>
            <a:r>
              <a:rPr lang="en-US" altLang="ja-JP" sz="1600" b="1" dirty="0">
                <a:solidFill>
                  <a:prstClr val="black"/>
                </a:solidFill>
                <a:latin typeface="Times New Roman" panose="02020603050405020304" pitchFamily="18" charset="0"/>
                <a:cs typeface="Times New Roman" panose="02020603050405020304" pitchFamily="18" charset="0"/>
              </a:rPr>
              <a:t>H24</a:t>
            </a:r>
            <a:endParaRPr lang="ja-JP" altLang="ja-JP" sz="1600" b="1" kern="100" dirty="0">
              <a:solidFill>
                <a:prstClr val="black"/>
              </a:solidFill>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3" name="正方形/長方形 12"/>
          <p:cNvSpPr/>
          <p:nvPr/>
        </p:nvSpPr>
        <p:spPr>
          <a:xfrm>
            <a:off x="2719372" y="3738518"/>
            <a:ext cx="700500" cy="338554"/>
          </a:xfrm>
          <a:prstGeom prst="rect">
            <a:avLst/>
          </a:prstGeom>
          <a:ln>
            <a:solidFill>
              <a:schemeClr val="tx1"/>
            </a:solidFill>
          </a:ln>
        </p:spPr>
        <p:txBody>
          <a:bodyPr wrap="square">
            <a:spAutoFit/>
          </a:bodyPr>
          <a:lstStyle/>
          <a:p>
            <a:pPr algn="ctr"/>
            <a:r>
              <a:rPr lang="en-US" altLang="ja-JP" sz="1600" b="1" kern="100" dirty="0">
                <a:solidFill>
                  <a:prstClr val="black"/>
                </a:solidFill>
                <a:latin typeface="Times New Roman" panose="02020603050405020304" pitchFamily="18" charset="0"/>
                <a:ea typeface="ＭＳ 明朝" panose="02020609040205080304" pitchFamily="17" charset="-128"/>
                <a:cs typeface="Times New Roman" panose="02020603050405020304" pitchFamily="18" charset="0"/>
              </a:rPr>
              <a:t>VMC</a:t>
            </a:r>
            <a:endParaRPr lang="ja-JP" altLang="ja-JP" sz="1350" b="1" kern="100" dirty="0">
              <a:solidFill>
                <a:prstClr val="black"/>
              </a:solidFill>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2" name="タイトル 1"/>
          <p:cNvSpPr txBox="1">
            <a:spLocks/>
          </p:cNvSpPr>
          <p:nvPr/>
        </p:nvSpPr>
        <p:spPr>
          <a:xfrm>
            <a:off x="251520" y="116632"/>
            <a:ext cx="860679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marL="257175" indent="-257175" algn="ctr" fontAlgn="base">
              <a:spcBef>
                <a:spcPct val="20000"/>
              </a:spcBef>
              <a:spcAft>
                <a:spcPct val="0"/>
              </a:spcAft>
              <a:buSzPct val="85000"/>
              <a:buFontTx/>
              <a:buBlip>
                <a:blip r:embed="rId4"/>
              </a:buBlip>
            </a:pPr>
            <a:r>
              <a:rPr lang="ja-JP" altLang="en-US" sz="2800" b="1" dirty="0" smtClean="0">
                <a:solidFill>
                  <a:prstClr val="black"/>
                </a:solidFill>
                <a:latin typeface="Times New Roman" panose="02020603050405020304" pitchFamily="18" charset="0"/>
                <a:cs typeface="Times New Roman" panose="02020603050405020304" pitchFamily="18" charset="0"/>
              </a:rPr>
              <a:t>緯度</a:t>
            </a:r>
            <a:r>
              <a:rPr lang="ja-JP" altLang="en-US" sz="2800" b="1" dirty="0">
                <a:solidFill>
                  <a:prstClr val="black"/>
                </a:solidFill>
                <a:latin typeface="Times New Roman" panose="02020603050405020304" pitchFamily="18" charset="0"/>
                <a:cs typeface="Times New Roman" panose="02020603050405020304" pitchFamily="18" charset="0"/>
              </a:rPr>
              <a:t>高度断面</a:t>
            </a:r>
            <a:r>
              <a:rPr lang="en-US" altLang="ja-JP" sz="2800" b="1" dirty="0">
                <a:solidFill>
                  <a:prstClr val="black"/>
                </a:solidFill>
                <a:latin typeface="Times New Roman" panose="02020603050405020304" pitchFamily="18" charset="0"/>
                <a:cs typeface="Times New Roman" panose="02020603050405020304" pitchFamily="18" charset="0"/>
              </a:rPr>
              <a:t>(</a:t>
            </a:r>
            <a:r>
              <a:rPr lang="en-GB" altLang="ja-JP" sz="2800" b="1" dirty="0">
                <a:solidFill>
                  <a:prstClr val="black"/>
                </a:solidFill>
                <a:latin typeface="Times New Roman" panose="02020603050405020304" pitchFamily="18" charset="0"/>
                <a:cs typeface="Times New Roman" panose="02020603050405020304" pitchFamily="18" charset="0"/>
              </a:rPr>
              <a:t>Cases </a:t>
            </a:r>
            <a:r>
              <a:rPr lang="en-GB" altLang="ja-JP" sz="2800" b="1" dirty="0" err="1">
                <a:solidFill>
                  <a:prstClr val="black"/>
                </a:solidFill>
                <a:latin typeface="Times New Roman" panose="02020603050405020304" pitchFamily="18" charset="0"/>
                <a:cs typeface="Times New Roman" panose="02020603050405020304" pitchFamily="18" charset="0"/>
              </a:rPr>
              <a:t>Qz</a:t>
            </a:r>
            <a:r>
              <a:rPr lang="en-GB" altLang="ja-JP" sz="2800" b="1" dirty="0">
                <a:solidFill>
                  <a:prstClr val="black"/>
                </a:solidFill>
                <a:latin typeface="Times New Roman" panose="02020603050405020304" pitchFamily="18" charset="0"/>
                <a:cs typeface="Times New Roman" panose="02020603050405020304" pitchFamily="18" charset="0"/>
              </a:rPr>
              <a:t>, </a:t>
            </a:r>
            <a:r>
              <a:rPr lang="en-GB" altLang="ja-JP" sz="2800" b="1" dirty="0" err="1">
                <a:solidFill>
                  <a:prstClr val="black"/>
                </a:solidFill>
                <a:latin typeface="Times New Roman" panose="02020603050405020304" pitchFamily="18" charset="0"/>
                <a:cs typeface="Times New Roman" panose="02020603050405020304" pitchFamily="18" charset="0"/>
              </a:rPr>
              <a:t>Qt</a:t>
            </a:r>
            <a:r>
              <a:rPr lang="en-GB" altLang="ja-JP" sz="2800" b="1" dirty="0">
                <a:solidFill>
                  <a:prstClr val="black"/>
                </a:solidFill>
                <a:latin typeface="Times New Roman" panose="02020603050405020304" pitchFamily="18" charset="0"/>
                <a:cs typeface="Times New Roman" panose="02020603050405020304" pitchFamily="18" charset="0"/>
              </a:rPr>
              <a:t>, H24, </a:t>
            </a:r>
            <a:r>
              <a:rPr lang="en-GB" altLang="ja-JP" sz="2800" b="1" dirty="0" err="1">
                <a:solidFill>
                  <a:prstClr val="black"/>
                </a:solidFill>
                <a:latin typeface="Times New Roman" panose="02020603050405020304" pitchFamily="18" charset="0"/>
                <a:cs typeface="Times New Roman" panose="02020603050405020304" pitchFamily="18" charset="0"/>
              </a:rPr>
              <a:t>Vmc</a:t>
            </a:r>
            <a:r>
              <a:rPr lang="en-GB" altLang="ja-JP" sz="2800" b="1" dirty="0">
                <a:solidFill>
                  <a:prstClr val="black"/>
                </a:solidFill>
                <a:latin typeface="Times New Roman" panose="02020603050405020304" pitchFamily="18" charset="0"/>
                <a:cs typeface="Times New Roman" panose="02020603050405020304" pitchFamily="18" charset="0"/>
              </a:rPr>
              <a:t>)</a:t>
            </a:r>
            <a:endParaRPr lang="ja-JP" altLang="en-US" sz="20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05371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a:t>AFES </a:t>
            </a:r>
            <a:r>
              <a:rPr lang="ja-JP" altLang="en-US" dirty="0"/>
              <a:t>金星計算による</a:t>
            </a:r>
            <a:r>
              <a:rPr lang="en-US" altLang="ja-JP" dirty="0"/>
              <a:t/>
            </a:r>
            <a:br>
              <a:rPr lang="en-US" altLang="ja-JP" dirty="0"/>
            </a:br>
            <a:r>
              <a:rPr lang="ja-JP" altLang="en-US" dirty="0"/>
              <a:t>金星</a:t>
            </a:r>
            <a:r>
              <a:rPr lang="ja-JP" altLang="en-US" dirty="0" smtClean="0"/>
              <a:t>大気スーパーローテーション</a:t>
            </a:r>
            <a:r>
              <a:rPr lang="en-US" altLang="ja-JP" dirty="0" smtClean="0"/>
              <a:t/>
            </a:r>
            <a:br>
              <a:rPr lang="en-US" altLang="ja-JP" dirty="0" smtClean="0"/>
            </a:br>
            <a:r>
              <a:rPr lang="ja-JP" altLang="en-US" dirty="0" smtClean="0"/>
              <a:t>の再現</a:t>
            </a:r>
            <a:endParaRPr kumimoji="1" lang="ja-JP" altLang="en-US" dirty="0"/>
          </a:p>
        </p:txBody>
      </p:sp>
      <p:pic>
        <p:nvPicPr>
          <p:cNvPr id="8" name="図プレースホルダー 4" descr="umx_z65-70-75km.gif"/>
          <p:cNvPicPr>
            <a:picLocks noChangeAspect="1"/>
          </p:cNvPicPr>
          <p:nvPr/>
        </p:nvPicPr>
        <p:blipFill rotWithShape="1">
          <a:blip r:embed="rId2">
            <a:extLst>
              <a:ext uri="{28A0092B-C50C-407E-A947-70E740481C1C}">
                <a14:useLocalDpi xmlns:a14="http://schemas.microsoft.com/office/drawing/2010/main" val="0"/>
              </a:ext>
            </a:extLst>
          </a:blip>
          <a:srcRect b="-2507"/>
          <a:stretch/>
        </p:blipFill>
        <p:spPr bwMode="auto">
          <a:xfrm>
            <a:off x="179512" y="2132856"/>
            <a:ext cx="4495800" cy="3456384"/>
          </a:xfrm>
          <a:prstGeom prst="rect">
            <a:avLst/>
          </a:prstGeom>
          <a:solidFill>
            <a:srgbClr val="FFFFFF"/>
          </a:solidFill>
          <a:ln w="9525">
            <a:noFill/>
            <a:miter lim="800000"/>
            <a:headEnd/>
            <a:tailEnd/>
          </a:ln>
        </p:spPr>
      </p:pic>
      <p:pic>
        <p:nvPicPr>
          <p:cNvPr id="9" name="図 8" descr="Machado-etal_2014_Icarus243-249_pdf（13_15ページ）.png"/>
          <p:cNvPicPr>
            <a:picLocks noChangeAspect="1"/>
          </p:cNvPicPr>
          <p:nvPr/>
        </p:nvPicPr>
        <p:blipFill rotWithShape="1">
          <a:blip r:embed="rId3" cstate="print">
            <a:extLst>
              <a:ext uri="{28A0092B-C50C-407E-A947-70E740481C1C}">
                <a14:useLocalDpi xmlns:a14="http://schemas.microsoft.com/office/drawing/2010/main" val="0"/>
              </a:ext>
            </a:extLst>
          </a:blip>
          <a:srcRect t="-4361" b="-1"/>
          <a:stretch/>
        </p:blipFill>
        <p:spPr>
          <a:xfrm>
            <a:off x="4794182" y="2132856"/>
            <a:ext cx="4203118" cy="3449441"/>
          </a:xfrm>
          <a:prstGeom prst="rect">
            <a:avLst/>
          </a:prstGeom>
          <a:solidFill>
            <a:srgbClr val="FFFFFF"/>
          </a:solidFill>
        </p:spPr>
      </p:pic>
      <p:sp>
        <p:nvSpPr>
          <p:cNvPr id="16" name="テキスト ボックス 15"/>
          <p:cNvSpPr txBox="1"/>
          <p:nvPr/>
        </p:nvSpPr>
        <p:spPr>
          <a:xfrm>
            <a:off x="1861051" y="1835532"/>
            <a:ext cx="1774845" cy="369332"/>
          </a:xfrm>
          <a:prstGeom prst="rect">
            <a:avLst/>
          </a:prstGeom>
          <a:noFill/>
        </p:spPr>
        <p:txBody>
          <a:bodyPr wrap="none" rtlCol="0">
            <a:spAutoFit/>
          </a:bodyPr>
          <a:lstStyle/>
          <a:p>
            <a:r>
              <a:rPr kumimoji="1" lang="en-US" altLang="ja-JP" dirty="0" smtClean="0"/>
              <a:t>AFES </a:t>
            </a:r>
            <a:r>
              <a:rPr kumimoji="1" lang="ja-JP" altLang="en-US" dirty="0" smtClean="0"/>
              <a:t>金星計算</a:t>
            </a:r>
            <a:endParaRPr kumimoji="1" lang="ja-JP" altLang="en-US" dirty="0"/>
          </a:p>
        </p:txBody>
      </p:sp>
      <p:sp>
        <p:nvSpPr>
          <p:cNvPr id="17" name="テキスト ボックス 16"/>
          <p:cNvSpPr txBox="1"/>
          <p:nvPr/>
        </p:nvSpPr>
        <p:spPr>
          <a:xfrm>
            <a:off x="5796136" y="1835532"/>
            <a:ext cx="2406428" cy="369332"/>
          </a:xfrm>
          <a:prstGeom prst="rect">
            <a:avLst/>
          </a:prstGeom>
          <a:noFill/>
        </p:spPr>
        <p:txBody>
          <a:bodyPr wrap="none" rtlCol="0">
            <a:spAutoFit/>
          </a:bodyPr>
          <a:lstStyle/>
          <a:p>
            <a:r>
              <a:rPr lang="ja-JP" altLang="en-US" dirty="0"/>
              <a:t>観測</a:t>
            </a:r>
            <a:r>
              <a:rPr lang="ja-JP" altLang="en-US" dirty="0" smtClean="0"/>
              <a:t>される東西風分布</a:t>
            </a:r>
            <a:endParaRPr lang="en-US" altLang="ja-JP" dirty="0" smtClean="0"/>
          </a:p>
        </p:txBody>
      </p:sp>
      <p:sp>
        <p:nvSpPr>
          <p:cNvPr id="18" name="テキスト ボックス 17"/>
          <p:cNvSpPr txBox="1"/>
          <p:nvPr/>
        </p:nvSpPr>
        <p:spPr>
          <a:xfrm>
            <a:off x="6504310" y="5589240"/>
            <a:ext cx="2492990" cy="369332"/>
          </a:xfrm>
          <a:prstGeom prst="rect">
            <a:avLst/>
          </a:prstGeom>
          <a:noFill/>
        </p:spPr>
        <p:txBody>
          <a:bodyPr wrap="none" rtlCol="0">
            <a:spAutoFit/>
          </a:bodyPr>
          <a:lstStyle/>
          <a:p>
            <a:r>
              <a:rPr kumimoji="1" lang="en-US" altLang="ja-JP" dirty="0" smtClean="0"/>
              <a:t>(Machado et al., 2014)</a:t>
            </a:r>
            <a:endParaRPr kumimoji="1" lang="ja-JP" altLang="en-US" dirty="0"/>
          </a:p>
        </p:txBody>
      </p:sp>
      <p:sp>
        <p:nvSpPr>
          <p:cNvPr id="19" name="テキスト ボックス 18"/>
          <p:cNvSpPr txBox="1"/>
          <p:nvPr/>
        </p:nvSpPr>
        <p:spPr>
          <a:xfrm>
            <a:off x="1270238" y="5827404"/>
            <a:ext cx="6963766" cy="954107"/>
          </a:xfrm>
          <a:prstGeom prst="rect">
            <a:avLst/>
          </a:prstGeom>
          <a:noFill/>
        </p:spPr>
        <p:txBody>
          <a:bodyPr wrap="none" rtlCol="0">
            <a:spAutoFit/>
          </a:bodyPr>
          <a:lstStyle/>
          <a:p>
            <a:r>
              <a:rPr lang="ja-JP" altLang="en-US" sz="2800" dirty="0">
                <a:solidFill>
                  <a:srgbClr val="FF0000"/>
                </a:solidFill>
              </a:rPr>
              <a:t>観測</a:t>
            </a:r>
            <a:r>
              <a:rPr lang="ja-JP" altLang="en-US" sz="2800" dirty="0" smtClean="0">
                <a:solidFill>
                  <a:srgbClr val="FF0000"/>
                </a:solidFill>
              </a:rPr>
              <a:t>と整合的な緯度分布を持つ</a:t>
            </a:r>
            <a:endParaRPr lang="en-US" altLang="ja-JP" sz="2800" dirty="0" smtClean="0">
              <a:solidFill>
                <a:srgbClr val="FF0000"/>
              </a:solidFill>
            </a:endParaRPr>
          </a:p>
          <a:p>
            <a:r>
              <a:rPr lang="ja-JP" altLang="en-US" sz="2800" dirty="0" smtClean="0">
                <a:solidFill>
                  <a:srgbClr val="FF0000"/>
                </a:solidFill>
              </a:rPr>
              <a:t>東西風分布（スーパーローテーション）の再現</a:t>
            </a:r>
            <a:endParaRPr kumimoji="1" lang="ja-JP" altLang="en-US" sz="2800" dirty="0">
              <a:solidFill>
                <a:srgbClr val="FF0000"/>
              </a:solidFill>
            </a:endParaRPr>
          </a:p>
        </p:txBody>
      </p:sp>
    </p:spTree>
    <p:extLst>
      <p:ext uri="{BB962C8B-B14F-4D97-AF65-F5344CB8AC3E}">
        <p14:creationId xmlns:p14="http://schemas.microsoft.com/office/powerpoint/2010/main" val="27049733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l1sp-fig5ab-3_001"/>
          <p:cNvPicPr>
            <a:picLocks noChangeAspect="1" noChangeArrowheads="1"/>
          </p:cNvPicPr>
          <p:nvPr/>
        </p:nvPicPr>
        <p:blipFill>
          <a:blip r:embed="rId2" cstate="print">
            <a:extLst>
              <a:ext uri="{28A0092B-C50C-407E-A947-70E740481C1C}">
                <a14:useLocalDpi xmlns:a14="http://schemas.microsoft.com/office/drawing/2010/main" val="0"/>
              </a:ext>
            </a:extLst>
          </a:blip>
          <a:srcRect t="6172"/>
          <a:stretch>
            <a:fillRect/>
          </a:stretch>
        </p:blipFill>
        <p:spPr bwMode="auto">
          <a:xfrm>
            <a:off x="44853" y="2697364"/>
            <a:ext cx="5160645" cy="1624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descr="vexsp-fig5ef-3_001"/>
          <p:cNvPicPr>
            <a:picLocks noChangeAspect="1" noChangeArrowheads="1"/>
          </p:cNvPicPr>
          <p:nvPr/>
        </p:nvPicPr>
        <p:blipFill>
          <a:blip r:embed="rId3" cstate="print">
            <a:extLst>
              <a:ext uri="{28A0092B-C50C-407E-A947-70E740481C1C}">
                <a14:useLocalDpi xmlns:a14="http://schemas.microsoft.com/office/drawing/2010/main" val="0"/>
              </a:ext>
            </a:extLst>
          </a:blip>
          <a:srcRect t="6790"/>
          <a:stretch>
            <a:fillRect/>
          </a:stretch>
        </p:blipFill>
        <p:spPr bwMode="auto">
          <a:xfrm>
            <a:off x="44853" y="4343618"/>
            <a:ext cx="5160645" cy="1614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タイトル 1"/>
          <p:cNvSpPr txBox="1">
            <a:spLocks/>
          </p:cNvSpPr>
          <p:nvPr/>
        </p:nvSpPr>
        <p:spPr>
          <a:xfrm>
            <a:off x="0" y="1131094"/>
            <a:ext cx="9144000" cy="994172"/>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endParaRPr lang="ja-JP" altLang="en-US" sz="2400" b="1" dirty="0">
              <a:solidFill>
                <a:prstClr val="black"/>
              </a:solidFill>
              <a:latin typeface="Times New Roman" panose="02020603050405020304" pitchFamily="18" charset="0"/>
              <a:cs typeface="Times New Roman" panose="02020603050405020304" pitchFamily="18" charset="0"/>
            </a:endParaRPr>
          </a:p>
        </p:txBody>
      </p:sp>
      <p:pic>
        <p:nvPicPr>
          <p:cNvPr id="4098" name="Picture 2" descr="l5sp-fig5ab-3_001"/>
          <p:cNvPicPr>
            <a:picLocks noChangeAspect="1" noChangeArrowheads="1"/>
          </p:cNvPicPr>
          <p:nvPr/>
        </p:nvPicPr>
        <p:blipFill>
          <a:blip r:embed="rId4" cstate="print">
            <a:extLst>
              <a:ext uri="{28A0092B-C50C-407E-A947-70E740481C1C}">
                <a14:useLocalDpi xmlns:a14="http://schemas.microsoft.com/office/drawing/2010/main" val="0"/>
              </a:ext>
            </a:extLst>
          </a:blip>
          <a:srcRect t="6172"/>
          <a:stretch>
            <a:fillRect/>
          </a:stretch>
        </p:blipFill>
        <p:spPr bwMode="auto">
          <a:xfrm>
            <a:off x="49491" y="1031250"/>
            <a:ext cx="5160645" cy="1624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p:cNvSpPr/>
          <p:nvPr/>
        </p:nvSpPr>
        <p:spPr>
          <a:xfrm>
            <a:off x="5364087" y="2763485"/>
            <a:ext cx="3543825" cy="1323439"/>
          </a:xfrm>
          <a:prstGeom prst="rect">
            <a:avLst/>
          </a:prstGeom>
          <a:ln>
            <a:noFill/>
          </a:ln>
        </p:spPr>
        <p:txBody>
          <a:bodyPr wrap="square">
            <a:spAutoFit/>
          </a:bodyPr>
          <a:lstStyle/>
          <a:p>
            <a:pPr marL="257175" indent="-257175">
              <a:buFont typeface="Wingdings" panose="05000000000000000000" pitchFamily="2" charset="2"/>
              <a:buChar char="Ø"/>
            </a:pPr>
            <a:r>
              <a:rPr lang="ja-JP" altLang="en-US" sz="2000" dirty="0">
                <a:solidFill>
                  <a:srgbClr val="002060"/>
                </a:solidFill>
                <a:latin typeface="ＭＳ Ｐゴシック" panose="020B0600070205080204" pitchFamily="50" charset="-128"/>
                <a:cs typeface="Times New Roman" panose="02020603050405020304" pitchFamily="18" charset="0"/>
              </a:rPr>
              <a:t>中緯度：傾圧不安定</a:t>
            </a:r>
            <a:r>
              <a:rPr lang="ja-JP" altLang="en-US" sz="2000" dirty="0" smtClean="0">
                <a:solidFill>
                  <a:srgbClr val="002060"/>
                </a:solidFill>
                <a:latin typeface="ＭＳ Ｐゴシック" panose="020B0600070205080204" pitchFamily="50" charset="-128"/>
                <a:cs typeface="Times New Roman" panose="02020603050405020304" pitchFamily="18" charset="0"/>
              </a:rPr>
              <a:t>と　　</a:t>
            </a:r>
            <a:endParaRPr lang="en-US" altLang="ja-JP" sz="2000" dirty="0" smtClean="0">
              <a:solidFill>
                <a:srgbClr val="002060"/>
              </a:solidFill>
              <a:latin typeface="ＭＳ Ｐゴシック" panose="020B0600070205080204" pitchFamily="50" charset="-128"/>
              <a:cs typeface="Times New Roman" panose="02020603050405020304" pitchFamily="18" charset="0"/>
            </a:endParaRPr>
          </a:p>
          <a:p>
            <a:r>
              <a:rPr lang="en-US" altLang="ja-JP" sz="2000" dirty="0">
                <a:solidFill>
                  <a:srgbClr val="002060"/>
                </a:solidFill>
                <a:latin typeface="ＭＳ Ｐゴシック" panose="020B0600070205080204" pitchFamily="50" charset="-128"/>
                <a:cs typeface="Times New Roman" panose="02020603050405020304" pitchFamily="18" charset="0"/>
              </a:rPr>
              <a:t>	</a:t>
            </a:r>
            <a:r>
              <a:rPr lang="ja-JP" altLang="en-US" sz="2000" dirty="0" smtClean="0">
                <a:solidFill>
                  <a:srgbClr val="002060"/>
                </a:solidFill>
                <a:latin typeface="ＭＳ Ｐゴシック" panose="020B0600070205080204" pitchFamily="50" charset="-128"/>
                <a:cs typeface="Times New Roman" panose="02020603050405020304" pitchFamily="18" charset="0"/>
              </a:rPr>
              <a:t>　ロスビー波的</a:t>
            </a:r>
            <a:r>
              <a:rPr lang="ja-JP" altLang="en-US" sz="2000" dirty="0">
                <a:solidFill>
                  <a:srgbClr val="002060"/>
                </a:solidFill>
                <a:latin typeface="ＭＳ Ｐゴシック" panose="020B0600070205080204" pitchFamily="50" charset="-128"/>
                <a:cs typeface="Times New Roman" panose="02020603050405020304" pitchFamily="18" charset="0"/>
              </a:rPr>
              <a:t>な波</a:t>
            </a:r>
            <a:endParaRPr lang="en-US" altLang="ja-JP" sz="2000" dirty="0">
              <a:solidFill>
                <a:srgbClr val="002060"/>
              </a:solidFill>
              <a:latin typeface="ＭＳ Ｐゴシック" panose="020B0600070205080204" pitchFamily="50" charset="-128"/>
              <a:cs typeface="Times New Roman" panose="02020603050405020304" pitchFamily="18" charset="0"/>
            </a:endParaRPr>
          </a:p>
          <a:p>
            <a:pPr marL="257175" indent="-257175">
              <a:buFont typeface="Wingdings" panose="05000000000000000000" pitchFamily="2" charset="2"/>
              <a:buChar char="Ø"/>
            </a:pPr>
            <a:r>
              <a:rPr lang="ja-JP" altLang="en-US" sz="2000" dirty="0">
                <a:solidFill>
                  <a:srgbClr val="002060"/>
                </a:solidFill>
                <a:latin typeface="ＭＳ Ｐゴシック" panose="020B0600070205080204" pitchFamily="50" charset="-128"/>
                <a:cs typeface="Times New Roman" panose="02020603050405020304" pitchFamily="18" charset="0"/>
              </a:rPr>
              <a:t>高緯度：順圧不安定</a:t>
            </a:r>
            <a:endParaRPr lang="en-US" altLang="ja-JP" sz="2000" dirty="0">
              <a:solidFill>
                <a:srgbClr val="002060"/>
              </a:solidFill>
              <a:latin typeface="ＭＳ Ｐゴシック" panose="020B0600070205080204" pitchFamily="50" charset="-128"/>
              <a:cs typeface="Times New Roman" panose="02020603050405020304" pitchFamily="18" charset="0"/>
            </a:endParaRPr>
          </a:p>
          <a:p>
            <a:pPr marL="257175" indent="-257175">
              <a:buFont typeface="Wingdings" panose="05000000000000000000" pitchFamily="2" charset="2"/>
              <a:buChar char="Ø"/>
            </a:pPr>
            <a:r>
              <a:rPr lang="ja-JP" altLang="en-US" sz="2000" dirty="0">
                <a:solidFill>
                  <a:srgbClr val="002060"/>
                </a:solidFill>
                <a:latin typeface="ＭＳ Ｐゴシック" panose="020B0600070205080204" pitchFamily="50" charset="-128"/>
                <a:cs typeface="Times New Roman" panose="02020603050405020304" pitchFamily="18" charset="0"/>
              </a:rPr>
              <a:t>低緯度：</a:t>
            </a:r>
            <a:r>
              <a:rPr lang="ja-JP" altLang="en-US" sz="2000" b="1" dirty="0">
                <a:solidFill>
                  <a:srgbClr val="FF0000"/>
                </a:solidFill>
                <a:latin typeface="ＭＳ Ｐゴシック" panose="020B0600070205080204" pitchFamily="50" charset="-128"/>
                <a:cs typeface="Times New Roman" panose="02020603050405020304" pitchFamily="18" charset="0"/>
              </a:rPr>
              <a:t>熱潮汐波</a:t>
            </a:r>
            <a:r>
              <a:rPr lang="en-US" altLang="ja-JP" sz="2000" b="1" dirty="0">
                <a:solidFill>
                  <a:srgbClr val="FF0000"/>
                </a:solidFill>
                <a:latin typeface="ＭＳ Ｐゴシック" panose="020B0600070205080204" pitchFamily="50" charset="-128"/>
                <a:cs typeface="Times New Roman" panose="02020603050405020304" pitchFamily="18" charset="0"/>
              </a:rPr>
              <a:t> (H1)</a:t>
            </a:r>
            <a:endParaRPr lang="ja-JP" altLang="en-US" sz="2000" b="1" dirty="0">
              <a:solidFill>
                <a:srgbClr val="FF0000"/>
              </a:solidFill>
              <a:latin typeface="ＭＳ Ｐゴシック" panose="020B0600070205080204" pitchFamily="50" charset="-128"/>
              <a:cs typeface="Times New Roman" panose="02020603050405020304" pitchFamily="18" charset="0"/>
            </a:endParaRPr>
          </a:p>
        </p:txBody>
      </p:sp>
      <p:sp>
        <p:nvSpPr>
          <p:cNvPr id="7" name="正方形/長方形 6"/>
          <p:cNvSpPr/>
          <p:nvPr/>
        </p:nvSpPr>
        <p:spPr>
          <a:xfrm>
            <a:off x="534996" y="5910371"/>
            <a:ext cx="8372214" cy="830997"/>
          </a:xfrm>
          <a:prstGeom prst="rect">
            <a:avLst/>
          </a:prstGeom>
        </p:spPr>
        <p:txBody>
          <a:bodyPr wrap="square">
            <a:spAutoFit/>
          </a:bodyPr>
          <a:lstStyle/>
          <a:p>
            <a:pPr algn="ctr"/>
            <a:r>
              <a:rPr lang="en-US" altLang="ja-JP" sz="2400" dirty="0">
                <a:solidFill>
                  <a:prstClr val="black"/>
                </a:solidFill>
                <a:latin typeface="Times New Roman" panose="02020603050405020304" pitchFamily="18" charset="0"/>
                <a:cs typeface="Times New Roman" panose="02020603050405020304" pitchFamily="18" charset="0"/>
              </a:rPr>
              <a:t>Case H1</a:t>
            </a:r>
            <a:r>
              <a:rPr lang="ja-JP" altLang="en-US" sz="2400" dirty="0">
                <a:solidFill>
                  <a:prstClr val="black"/>
                </a:solidFill>
                <a:latin typeface="Times New Roman" panose="02020603050405020304" pitchFamily="18" charset="0"/>
                <a:cs typeface="Times New Roman" panose="02020603050405020304" pitchFamily="18" charset="0"/>
              </a:rPr>
              <a:t>は東西平均風速の変化が顕著</a:t>
            </a:r>
            <a:endParaRPr lang="en-US" altLang="ja-JP" sz="2400" dirty="0">
              <a:solidFill>
                <a:prstClr val="black"/>
              </a:solidFill>
              <a:latin typeface="Times New Roman" panose="02020603050405020304" pitchFamily="18" charset="0"/>
              <a:cs typeface="Times New Roman" panose="02020603050405020304" pitchFamily="18" charset="0"/>
            </a:endParaRPr>
          </a:p>
          <a:p>
            <a:pPr algn="ctr"/>
            <a:r>
              <a:rPr lang="ja-JP" altLang="en-US" sz="2400" b="1" u="sng" dirty="0">
                <a:solidFill>
                  <a:prstClr val="black"/>
                </a:solidFill>
                <a:latin typeface="Times New Roman" panose="02020603050405020304" pitchFamily="18" charset="0"/>
                <a:cs typeface="Times New Roman" panose="02020603050405020304" pitchFamily="18" charset="0"/>
              </a:rPr>
              <a:t>高頻度の観測データは大気大循環を大きく変える可能性がある</a:t>
            </a:r>
            <a:endParaRPr lang="en-US" altLang="ja-JP" sz="2400" b="1" u="sng" dirty="0">
              <a:solidFill>
                <a:prstClr val="black"/>
              </a:solidFill>
              <a:latin typeface="Times New Roman" panose="02020603050405020304" pitchFamily="18" charset="0"/>
              <a:cs typeface="Times New Roman" panose="02020603050405020304" pitchFamily="18" charset="0"/>
            </a:endParaRPr>
          </a:p>
        </p:txBody>
      </p:sp>
      <p:sp>
        <p:nvSpPr>
          <p:cNvPr id="8" name="正方形/長方形 7"/>
          <p:cNvSpPr/>
          <p:nvPr/>
        </p:nvSpPr>
        <p:spPr>
          <a:xfrm>
            <a:off x="2195736" y="858198"/>
            <a:ext cx="500482" cy="338554"/>
          </a:xfrm>
          <a:prstGeom prst="rect">
            <a:avLst/>
          </a:prstGeom>
          <a:ln>
            <a:solidFill>
              <a:schemeClr val="tx1"/>
            </a:solidFill>
          </a:ln>
        </p:spPr>
        <p:txBody>
          <a:bodyPr wrap="square">
            <a:spAutoFit/>
          </a:bodyPr>
          <a:lstStyle/>
          <a:p>
            <a:pPr algn="ctr"/>
            <a:r>
              <a:rPr lang="en-US" altLang="ja-JP" sz="1600" b="1" dirty="0" err="1">
                <a:solidFill>
                  <a:prstClr val="black"/>
                </a:solidFill>
                <a:latin typeface="Times New Roman" panose="02020603050405020304" pitchFamily="18" charset="0"/>
                <a:cs typeface="Times New Roman" panose="02020603050405020304" pitchFamily="18" charset="0"/>
              </a:rPr>
              <a:t>Frf</a:t>
            </a:r>
            <a:endParaRPr lang="ja-JP" altLang="ja-JP" sz="1600" b="1" kern="100" dirty="0">
              <a:solidFill>
                <a:prstClr val="black"/>
              </a:solidFill>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9" name="正方形/長方形 8"/>
          <p:cNvSpPr/>
          <p:nvPr/>
        </p:nvSpPr>
        <p:spPr>
          <a:xfrm>
            <a:off x="2049038" y="4163598"/>
            <a:ext cx="719188" cy="338554"/>
          </a:xfrm>
          <a:prstGeom prst="rect">
            <a:avLst/>
          </a:prstGeom>
          <a:ln>
            <a:solidFill>
              <a:schemeClr val="tx1"/>
            </a:solidFill>
          </a:ln>
        </p:spPr>
        <p:txBody>
          <a:bodyPr wrap="square">
            <a:spAutoFit/>
          </a:bodyPr>
          <a:lstStyle/>
          <a:p>
            <a:pPr algn="ctr"/>
            <a:r>
              <a:rPr lang="en-US" altLang="ja-JP" sz="1600" b="1" dirty="0">
                <a:solidFill>
                  <a:prstClr val="black"/>
                </a:solidFill>
                <a:latin typeface="Times New Roman" panose="02020603050405020304" pitchFamily="18" charset="0"/>
                <a:cs typeface="Times New Roman" panose="02020603050405020304" pitchFamily="18" charset="0"/>
              </a:rPr>
              <a:t>VMC</a:t>
            </a:r>
            <a:endParaRPr lang="ja-JP" altLang="ja-JP" sz="1600" b="1" kern="100" dirty="0">
              <a:solidFill>
                <a:prstClr val="black"/>
              </a:solidFill>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0" name="正方形/長方形 9"/>
          <p:cNvSpPr/>
          <p:nvPr/>
        </p:nvSpPr>
        <p:spPr>
          <a:xfrm>
            <a:off x="2195736" y="2514382"/>
            <a:ext cx="500482" cy="338554"/>
          </a:xfrm>
          <a:prstGeom prst="rect">
            <a:avLst/>
          </a:prstGeom>
          <a:ln>
            <a:solidFill>
              <a:schemeClr val="tx1"/>
            </a:solidFill>
          </a:ln>
        </p:spPr>
        <p:txBody>
          <a:bodyPr wrap="square">
            <a:spAutoFit/>
          </a:bodyPr>
          <a:lstStyle/>
          <a:p>
            <a:pPr algn="ctr"/>
            <a:r>
              <a:rPr lang="en-US" altLang="ja-JP" sz="1600" b="1" dirty="0">
                <a:solidFill>
                  <a:prstClr val="black"/>
                </a:solidFill>
                <a:latin typeface="Times New Roman" panose="02020603050405020304" pitchFamily="18" charset="0"/>
                <a:cs typeface="Times New Roman" panose="02020603050405020304" pitchFamily="18" charset="0"/>
              </a:rPr>
              <a:t>H1</a:t>
            </a:r>
            <a:endParaRPr lang="ja-JP" altLang="ja-JP" sz="1600" b="1" kern="100" dirty="0">
              <a:solidFill>
                <a:prstClr val="black"/>
              </a:solidFill>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1" name="正方形/長方形 10"/>
          <p:cNvSpPr/>
          <p:nvPr/>
        </p:nvSpPr>
        <p:spPr>
          <a:xfrm>
            <a:off x="5364087" y="1190283"/>
            <a:ext cx="3665067" cy="923330"/>
          </a:xfrm>
          <a:prstGeom prst="rect">
            <a:avLst/>
          </a:prstGeom>
          <a:ln>
            <a:solidFill>
              <a:srgbClr val="00B050"/>
            </a:solidFill>
          </a:ln>
        </p:spPr>
        <p:txBody>
          <a:bodyPr wrap="square">
            <a:spAutoFit/>
          </a:bodyPr>
          <a:lstStyle/>
          <a:p>
            <a:pPr algn="ctr"/>
            <a:r>
              <a:rPr lang="en-US" altLang="ja-JP" dirty="0">
                <a:solidFill>
                  <a:srgbClr val="70AD47">
                    <a:lumMod val="75000"/>
                  </a:srgbClr>
                </a:solidFill>
                <a:latin typeface="Times New Roman" panose="02020603050405020304" pitchFamily="18" charset="0"/>
                <a:cs typeface="Times New Roman" panose="02020603050405020304" pitchFamily="18" charset="0"/>
              </a:rPr>
              <a:t>Ū: </a:t>
            </a:r>
            <a:r>
              <a:rPr lang="ja-JP" altLang="en-US" dirty="0">
                <a:solidFill>
                  <a:srgbClr val="70AD47">
                    <a:lumMod val="75000"/>
                  </a:srgbClr>
                </a:solidFill>
                <a:latin typeface="Times New Roman" panose="02020603050405020304" pitchFamily="18" charset="0"/>
                <a:cs typeface="Times New Roman" panose="02020603050405020304" pitchFamily="18" charset="0"/>
              </a:rPr>
              <a:t>東西平均風速</a:t>
            </a:r>
            <a:r>
              <a:rPr lang="en-US" altLang="ja-JP" dirty="0">
                <a:solidFill>
                  <a:srgbClr val="70AD47">
                    <a:lumMod val="75000"/>
                  </a:srgbClr>
                </a:solidFill>
                <a:latin typeface="Times New Roman" panose="02020603050405020304" pitchFamily="18" charset="0"/>
                <a:cs typeface="Times New Roman" panose="02020603050405020304" pitchFamily="18" charset="0"/>
              </a:rPr>
              <a:t>(</a:t>
            </a:r>
            <a:r>
              <a:rPr lang="ja-JP" altLang="en-US" dirty="0">
                <a:solidFill>
                  <a:srgbClr val="70AD47">
                    <a:lumMod val="75000"/>
                  </a:srgbClr>
                </a:solidFill>
                <a:latin typeface="Times New Roman" panose="02020603050405020304" pitchFamily="18" charset="0"/>
                <a:cs typeface="Times New Roman" panose="02020603050405020304" pitchFamily="18" charset="0"/>
              </a:rPr>
              <a:t>左；コンター</a:t>
            </a:r>
            <a:r>
              <a:rPr lang="en-US" altLang="ja-JP" dirty="0">
                <a:solidFill>
                  <a:srgbClr val="70AD47">
                    <a:lumMod val="75000"/>
                  </a:srgbClr>
                </a:solidFill>
                <a:latin typeface="Times New Roman" panose="02020603050405020304" pitchFamily="18" charset="0"/>
                <a:cs typeface="Times New Roman" panose="02020603050405020304" pitchFamily="18" charset="0"/>
              </a:rPr>
              <a:t>)</a:t>
            </a:r>
            <a:br>
              <a:rPr lang="en-US" altLang="ja-JP" dirty="0">
                <a:solidFill>
                  <a:srgbClr val="70AD47">
                    <a:lumMod val="75000"/>
                  </a:srgbClr>
                </a:solidFill>
                <a:latin typeface="Times New Roman" panose="02020603050405020304" pitchFamily="18" charset="0"/>
                <a:cs typeface="Times New Roman" panose="02020603050405020304" pitchFamily="18" charset="0"/>
              </a:rPr>
            </a:br>
            <a:r>
              <a:rPr lang="en-US" altLang="ja-JP" dirty="0">
                <a:solidFill>
                  <a:srgbClr val="70AD47">
                    <a:lumMod val="75000"/>
                  </a:srgbClr>
                </a:solidFill>
                <a:latin typeface="Times New Roman" panose="02020603050405020304" pitchFamily="18" charset="0"/>
                <a:cs typeface="Times New Roman" panose="02020603050405020304" pitchFamily="18" charset="0"/>
              </a:rPr>
              <a:t>Td: </a:t>
            </a:r>
            <a:r>
              <a:rPr lang="ja-JP" altLang="en-US" dirty="0">
                <a:solidFill>
                  <a:srgbClr val="70AD47">
                    <a:lumMod val="75000"/>
                  </a:srgbClr>
                </a:solidFill>
                <a:latin typeface="Times New Roman" panose="02020603050405020304" pitchFamily="18" charset="0"/>
                <a:cs typeface="Times New Roman" panose="02020603050405020304" pitchFamily="18" charset="0"/>
              </a:rPr>
              <a:t>南北温度傾度</a:t>
            </a:r>
            <a:r>
              <a:rPr lang="en-US" altLang="ja-JP" dirty="0">
                <a:solidFill>
                  <a:srgbClr val="70AD47">
                    <a:lumMod val="75000"/>
                  </a:srgbClr>
                </a:solidFill>
                <a:latin typeface="Times New Roman" panose="02020603050405020304" pitchFamily="18" charset="0"/>
                <a:cs typeface="Times New Roman" panose="02020603050405020304" pitchFamily="18" charset="0"/>
              </a:rPr>
              <a:t>(</a:t>
            </a:r>
            <a:r>
              <a:rPr lang="ja-JP" altLang="en-US" dirty="0">
                <a:solidFill>
                  <a:srgbClr val="70AD47">
                    <a:lumMod val="75000"/>
                  </a:srgbClr>
                </a:solidFill>
                <a:latin typeface="Times New Roman" panose="02020603050405020304" pitchFamily="18" charset="0"/>
                <a:cs typeface="Times New Roman" panose="02020603050405020304" pitchFamily="18" charset="0"/>
              </a:rPr>
              <a:t>右；コンター</a:t>
            </a:r>
            <a:r>
              <a:rPr lang="en-US" altLang="ja-JP" dirty="0">
                <a:solidFill>
                  <a:srgbClr val="70AD47">
                    <a:lumMod val="75000"/>
                  </a:srgbClr>
                </a:solidFill>
                <a:latin typeface="Times New Roman" panose="02020603050405020304" pitchFamily="18" charset="0"/>
                <a:cs typeface="Times New Roman" panose="02020603050405020304" pitchFamily="18" charset="0"/>
              </a:rPr>
              <a:t>)</a:t>
            </a:r>
          </a:p>
          <a:p>
            <a:pPr algn="ctr"/>
            <a:r>
              <a:rPr lang="ja-JP" altLang="en-US" dirty="0">
                <a:solidFill>
                  <a:srgbClr val="70AD47">
                    <a:lumMod val="75000"/>
                  </a:srgbClr>
                </a:solidFill>
              </a:rPr>
              <a:t>スプレッド</a:t>
            </a:r>
            <a:r>
              <a:rPr lang="en-US" altLang="ja-JP" dirty="0">
                <a:solidFill>
                  <a:srgbClr val="70AD47">
                    <a:lumMod val="75000"/>
                  </a:srgbClr>
                </a:solidFill>
              </a:rPr>
              <a:t>(</a:t>
            </a:r>
            <a:r>
              <a:rPr lang="ja-JP" altLang="en-US" dirty="0">
                <a:solidFill>
                  <a:srgbClr val="70AD47">
                    <a:lumMod val="75000"/>
                  </a:srgbClr>
                </a:solidFill>
              </a:rPr>
              <a:t>赤</a:t>
            </a:r>
            <a:r>
              <a:rPr lang="en-US" altLang="ja-JP" dirty="0">
                <a:solidFill>
                  <a:srgbClr val="70AD47">
                    <a:lumMod val="75000"/>
                  </a:srgbClr>
                </a:solidFill>
              </a:rPr>
              <a:t>)</a:t>
            </a:r>
            <a:r>
              <a:rPr lang="ja-JP" altLang="en-US" dirty="0">
                <a:solidFill>
                  <a:srgbClr val="70AD47">
                    <a:lumMod val="75000"/>
                  </a:srgbClr>
                </a:solidFill>
              </a:rPr>
              <a:t>とその高度平均</a:t>
            </a:r>
            <a:r>
              <a:rPr lang="en-US" altLang="ja-JP" dirty="0">
                <a:solidFill>
                  <a:srgbClr val="70AD47">
                    <a:lumMod val="75000"/>
                  </a:srgbClr>
                </a:solidFill>
              </a:rPr>
              <a:t>(</a:t>
            </a:r>
            <a:r>
              <a:rPr lang="ja-JP" altLang="en-US" dirty="0">
                <a:solidFill>
                  <a:srgbClr val="70AD47">
                    <a:lumMod val="75000"/>
                  </a:srgbClr>
                </a:solidFill>
              </a:rPr>
              <a:t>右線</a:t>
            </a:r>
            <a:r>
              <a:rPr lang="en-US" altLang="ja-JP" dirty="0">
                <a:solidFill>
                  <a:srgbClr val="70AD47">
                    <a:lumMod val="75000"/>
                  </a:srgbClr>
                </a:solidFill>
              </a:rPr>
              <a:t>)</a:t>
            </a:r>
          </a:p>
        </p:txBody>
      </p:sp>
      <p:sp>
        <p:nvSpPr>
          <p:cNvPr id="12" name="タイトル 1"/>
          <p:cNvSpPr txBox="1">
            <a:spLocks/>
          </p:cNvSpPr>
          <p:nvPr/>
        </p:nvSpPr>
        <p:spPr>
          <a:xfrm>
            <a:off x="251520" y="116632"/>
            <a:ext cx="860679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marL="257175" indent="-257175" algn="ctr" fontAlgn="base">
              <a:spcBef>
                <a:spcPct val="20000"/>
              </a:spcBef>
              <a:spcAft>
                <a:spcPct val="0"/>
              </a:spcAft>
              <a:buSzPct val="85000"/>
              <a:buFontTx/>
              <a:buBlip>
                <a:blip r:embed="rId5"/>
              </a:buBlip>
            </a:pPr>
            <a:r>
              <a:rPr lang="ja-JP" altLang="en-US" sz="2800" b="1" dirty="0" smtClean="0">
                <a:solidFill>
                  <a:prstClr val="black"/>
                </a:solidFill>
                <a:latin typeface="Times New Roman" panose="02020603050405020304" pitchFamily="18" charset="0"/>
                <a:cs typeface="Times New Roman" panose="02020603050405020304" pitchFamily="18" charset="0"/>
              </a:rPr>
              <a:t>スプレッド</a:t>
            </a:r>
            <a:r>
              <a:rPr lang="ja-JP" altLang="en-US" sz="2800" b="1" dirty="0">
                <a:solidFill>
                  <a:prstClr val="black"/>
                </a:solidFill>
                <a:latin typeface="Times New Roman" panose="02020603050405020304" pitchFamily="18" charset="0"/>
                <a:cs typeface="Times New Roman" panose="02020603050405020304" pitchFamily="18" charset="0"/>
              </a:rPr>
              <a:t>の緯度高度断面</a:t>
            </a:r>
            <a:r>
              <a:rPr lang="en-US" altLang="ja-JP" sz="2800" b="1" dirty="0">
                <a:solidFill>
                  <a:prstClr val="black"/>
                </a:solidFill>
                <a:latin typeface="Times New Roman" panose="02020603050405020304" pitchFamily="18" charset="0"/>
                <a:cs typeface="Times New Roman" panose="02020603050405020304" pitchFamily="18" charset="0"/>
              </a:rPr>
              <a:t>(Cases </a:t>
            </a:r>
            <a:r>
              <a:rPr lang="en-US" altLang="ja-JP" sz="2800" b="1" dirty="0" err="1">
                <a:solidFill>
                  <a:prstClr val="black"/>
                </a:solidFill>
                <a:latin typeface="Times New Roman" panose="02020603050405020304" pitchFamily="18" charset="0"/>
                <a:cs typeface="Times New Roman" panose="02020603050405020304" pitchFamily="18" charset="0"/>
              </a:rPr>
              <a:t>Frf</a:t>
            </a:r>
            <a:r>
              <a:rPr lang="en-US" altLang="ja-JP" sz="2800" b="1" dirty="0">
                <a:solidFill>
                  <a:prstClr val="black"/>
                </a:solidFill>
                <a:latin typeface="Times New Roman" panose="02020603050405020304" pitchFamily="18" charset="0"/>
                <a:cs typeface="Times New Roman" panose="02020603050405020304" pitchFamily="18" charset="0"/>
              </a:rPr>
              <a:t>, H1, </a:t>
            </a:r>
            <a:r>
              <a:rPr lang="en-US" altLang="ja-JP" sz="2800" b="1" dirty="0" err="1">
                <a:solidFill>
                  <a:prstClr val="black"/>
                </a:solidFill>
                <a:latin typeface="Times New Roman" panose="02020603050405020304" pitchFamily="18" charset="0"/>
                <a:cs typeface="Times New Roman" panose="02020603050405020304" pitchFamily="18" charset="0"/>
              </a:rPr>
              <a:t>Vmc</a:t>
            </a:r>
            <a:r>
              <a:rPr lang="en-US" altLang="ja-JP" sz="2800" b="1" dirty="0" smtClean="0">
                <a:solidFill>
                  <a:prstClr val="black"/>
                </a:solidFill>
                <a:latin typeface="Times New Roman" panose="02020603050405020304" pitchFamily="18" charset="0"/>
                <a:cs typeface="Times New Roman" panose="02020603050405020304" pitchFamily="18" charset="0"/>
              </a:rPr>
              <a:t>)</a:t>
            </a:r>
            <a:endParaRPr lang="en-US" altLang="ja-JP" sz="28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364200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3568" y="260648"/>
            <a:ext cx="7886700" cy="445684"/>
          </a:xfrm>
        </p:spPr>
        <p:txBody>
          <a:bodyPr>
            <a:noAutofit/>
          </a:bodyPr>
          <a:lstStyle/>
          <a:p>
            <a:pPr algn="ctr"/>
            <a:r>
              <a:rPr lang="ja-JP" altLang="en-US" sz="3200" u="sng" dirty="0" smtClean="0"/>
              <a:t>初期成果のまとめ</a:t>
            </a:r>
            <a:endParaRPr lang="ja-JP" altLang="en-US" sz="1200" u="sng" dirty="0"/>
          </a:p>
        </p:txBody>
      </p:sp>
      <p:sp>
        <p:nvSpPr>
          <p:cNvPr id="3" name="コンテンツ プレースホルダー 2"/>
          <p:cNvSpPr>
            <a:spLocks noGrp="1"/>
          </p:cNvSpPr>
          <p:nvPr>
            <p:ph idx="1"/>
          </p:nvPr>
        </p:nvSpPr>
        <p:spPr>
          <a:xfrm>
            <a:off x="72008" y="836712"/>
            <a:ext cx="8964488" cy="5688632"/>
          </a:xfrm>
        </p:spPr>
        <p:txBody>
          <a:bodyPr>
            <a:noAutofit/>
          </a:bodyPr>
          <a:lstStyle/>
          <a:p>
            <a:pPr>
              <a:buFont typeface="Wingdings" panose="05000000000000000000" pitchFamily="2" charset="2"/>
              <a:buChar char="Ø"/>
            </a:pPr>
            <a:r>
              <a:rPr lang="en-US" altLang="ja-JP" sz="2400" b="1" dirty="0">
                <a:latin typeface="Times New Roman" panose="02020603050405020304" pitchFamily="18" charset="0"/>
                <a:cs typeface="Times New Roman" panose="02020603050405020304" pitchFamily="18" charset="0"/>
              </a:rPr>
              <a:t>AFES-Venus</a:t>
            </a:r>
            <a:r>
              <a:rPr lang="ja-JP" altLang="en-US" sz="2400" b="1" dirty="0">
                <a:latin typeface="Times New Roman" panose="02020603050405020304" pitchFamily="18" charset="0"/>
                <a:cs typeface="Times New Roman" panose="02020603050405020304" pitchFamily="18" charset="0"/>
              </a:rPr>
              <a:t>のデータ同化</a:t>
            </a:r>
            <a:r>
              <a:rPr lang="ja-JP" altLang="en-US" sz="2400" b="1" dirty="0" smtClean="0">
                <a:latin typeface="Times New Roman" panose="02020603050405020304" pitchFamily="18" charset="0"/>
                <a:cs typeface="Times New Roman" panose="02020603050405020304" pitchFamily="18" charset="0"/>
              </a:rPr>
              <a:t>システム</a:t>
            </a:r>
            <a:endParaRPr lang="en-US" altLang="ja-JP" sz="2400" b="1" dirty="0" smtClean="0">
              <a:latin typeface="Times New Roman" panose="02020603050405020304" pitchFamily="18" charset="0"/>
              <a:cs typeface="Times New Roman" panose="02020603050405020304" pitchFamily="18" charset="0"/>
            </a:endParaRPr>
          </a:p>
          <a:p>
            <a:pPr marL="0" indent="0">
              <a:buNone/>
            </a:pPr>
            <a:r>
              <a:rPr lang="ja-JP" altLang="en-US" sz="2400" b="1" dirty="0">
                <a:latin typeface="Times New Roman" panose="02020603050405020304" pitchFamily="18" charset="0"/>
                <a:cs typeface="Times New Roman" panose="02020603050405020304" pitchFamily="18" charset="0"/>
              </a:rPr>
              <a:t>　</a:t>
            </a:r>
            <a:r>
              <a:rPr lang="en-US" altLang="ja-JP" sz="2400" b="1" dirty="0" smtClean="0">
                <a:latin typeface="Times New Roman" panose="02020603050405020304" pitchFamily="18" charset="0"/>
                <a:cs typeface="Times New Roman" panose="02020603050405020304" pitchFamily="18" charset="0"/>
              </a:rPr>
              <a:t>VALEDAS</a:t>
            </a:r>
            <a:r>
              <a:rPr lang="ja-JP" altLang="en-US" sz="2400" b="1" dirty="0" smtClean="0">
                <a:latin typeface="Times New Roman" panose="02020603050405020304" pitchFamily="18" charset="0"/>
                <a:cs typeface="Times New Roman" panose="02020603050405020304" pitchFamily="18" charset="0"/>
              </a:rPr>
              <a:t> </a:t>
            </a:r>
            <a:r>
              <a:rPr lang="en-US" altLang="ja-JP" sz="2400" b="1" dirty="0" smtClean="0">
                <a:latin typeface="Times New Roman" panose="02020603050405020304" pitchFamily="18" charset="0"/>
                <a:cs typeface="Times New Roman" panose="02020603050405020304" pitchFamily="18" charset="0"/>
              </a:rPr>
              <a:t>(VAFES-LETKF </a:t>
            </a:r>
            <a:r>
              <a:rPr lang="en-US" altLang="ja-JP" sz="2400" b="1" dirty="0">
                <a:latin typeface="Times New Roman" panose="02020603050405020304" pitchFamily="18" charset="0"/>
                <a:cs typeface="Times New Roman" panose="02020603050405020304" pitchFamily="18" charset="0"/>
              </a:rPr>
              <a:t>data assimilation </a:t>
            </a:r>
            <a:r>
              <a:rPr lang="en-US" altLang="ja-JP" sz="2400" b="1" dirty="0" smtClean="0">
                <a:latin typeface="Times New Roman" panose="02020603050405020304" pitchFamily="18" charset="0"/>
                <a:cs typeface="Times New Roman" panose="02020603050405020304" pitchFamily="18" charset="0"/>
              </a:rPr>
              <a:t>system)</a:t>
            </a:r>
            <a:r>
              <a:rPr lang="ja-JP" altLang="en-US" sz="2400" b="1" dirty="0">
                <a:latin typeface="Times New Roman" panose="02020603050405020304" pitchFamily="18" charset="0"/>
                <a:cs typeface="Times New Roman" panose="02020603050405020304" pitchFamily="18" charset="0"/>
              </a:rPr>
              <a:t>を開発した。</a:t>
            </a:r>
          </a:p>
          <a:p>
            <a:pPr marL="0" indent="0">
              <a:buNone/>
            </a:pPr>
            <a:endParaRPr lang="en-US" altLang="ja-JP" sz="9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ja-JP" altLang="en-US" sz="2400" dirty="0">
                <a:latin typeface="Times New Roman" panose="02020603050405020304" pitchFamily="18" charset="0"/>
                <a:cs typeface="Times New Roman" panose="02020603050405020304" pitchFamily="18" charset="0"/>
              </a:rPr>
              <a:t>雲層上端の風速の観測データを</a:t>
            </a:r>
            <a:r>
              <a:rPr lang="en-US" altLang="ja-JP" sz="2400" dirty="0">
                <a:latin typeface="Times New Roman" panose="02020603050405020304" pitchFamily="18" charset="0"/>
                <a:cs typeface="Times New Roman" panose="02020603050405020304" pitchFamily="18" charset="0"/>
              </a:rPr>
              <a:t>2</a:t>
            </a:r>
            <a:r>
              <a:rPr lang="ja-JP" altLang="en-US" sz="2400" dirty="0">
                <a:latin typeface="Times New Roman" panose="02020603050405020304" pitchFamily="18" charset="0"/>
                <a:cs typeface="Times New Roman" panose="02020603050405020304" pitchFamily="18" charset="0"/>
              </a:rPr>
              <a:t>種類用意し、同化のテストを実行。</a:t>
            </a:r>
          </a:p>
          <a:p>
            <a:pPr marL="0" indent="0">
              <a:buNone/>
            </a:pPr>
            <a:r>
              <a:rPr lang="ja-JP" altLang="en-US" sz="2400" dirty="0">
                <a:latin typeface="Times New Roman" panose="02020603050405020304" pitchFamily="18" charset="0"/>
                <a:cs typeface="Times New Roman" panose="02020603050405020304" pitchFamily="18" charset="0"/>
              </a:rPr>
              <a:t>①</a:t>
            </a:r>
            <a:r>
              <a:rPr lang="en-US" altLang="ja-JP" sz="2400" dirty="0">
                <a:latin typeface="Times New Roman" panose="02020603050405020304" pitchFamily="18" charset="0"/>
                <a:cs typeface="Times New Roman" panose="02020603050405020304" pitchFamily="18" charset="0"/>
              </a:rPr>
              <a:t>GCM</a:t>
            </a:r>
            <a:r>
              <a:rPr lang="ja-JP" altLang="en-US" sz="2400" dirty="0">
                <a:latin typeface="Times New Roman" panose="02020603050405020304" pitchFamily="18" charset="0"/>
                <a:cs typeface="Times New Roman" panose="02020603050405020304" pitchFamily="18" charset="0"/>
              </a:rPr>
              <a:t>で作成した仮想データ</a:t>
            </a:r>
            <a:r>
              <a:rPr lang="en-US" altLang="ja-JP" sz="2400" dirty="0">
                <a:latin typeface="Times New Roman" panose="02020603050405020304" pitchFamily="18" charset="0"/>
                <a:cs typeface="Times New Roman" panose="02020603050405020304" pitchFamily="18" charset="0"/>
              </a:rPr>
              <a:t>(</a:t>
            </a:r>
            <a:r>
              <a:rPr lang="en-US" altLang="ja-JP" sz="2400" dirty="0"/>
              <a:t>1h</a:t>
            </a:r>
            <a:r>
              <a:rPr lang="ja-JP" altLang="en-US" sz="2400" dirty="0"/>
              <a:t>毎、</a:t>
            </a:r>
            <a:r>
              <a:rPr lang="en-US" altLang="ja-JP" sz="2400" dirty="0"/>
              <a:t>6h</a:t>
            </a:r>
            <a:r>
              <a:rPr lang="ja-JP" altLang="en-US" sz="2400" dirty="0"/>
              <a:t>毎、</a:t>
            </a:r>
            <a:r>
              <a:rPr lang="en-US" altLang="ja-JP" sz="2400" dirty="0"/>
              <a:t>24h</a:t>
            </a:r>
            <a:r>
              <a:rPr lang="ja-JP" altLang="en-US" sz="2400" dirty="0"/>
              <a:t>毎</a:t>
            </a:r>
            <a:r>
              <a:rPr lang="en-US" altLang="ja-JP" sz="2400" dirty="0"/>
              <a:t>)</a:t>
            </a:r>
            <a:endParaRPr lang="ja-JP" altLang="en-US" sz="2400" dirty="0">
              <a:latin typeface="Times New Roman" panose="02020603050405020304" pitchFamily="18" charset="0"/>
              <a:cs typeface="Times New Roman" panose="02020603050405020304" pitchFamily="18" charset="0"/>
            </a:endParaRPr>
          </a:p>
          <a:p>
            <a:pPr marL="0" indent="0">
              <a:buNone/>
            </a:pPr>
            <a:r>
              <a:rPr lang="ja-JP" altLang="en-US" sz="2400" dirty="0">
                <a:latin typeface="Times New Roman" panose="02020603050405020304" pitchFamily="18" charset="0"/>
                <a:cs typeface="Times New Roman" panose="02020603050405020304" pitchFamily="18" charset="0"/>
              </a:rPr>
              <a:t>②</a:t>
            </a:r>
            <a:r>
              <a:rPr lang="en-US" altLang="ja-JP" sz="2400" dirty="0">
                <a:latin typeface="Times New Roman" panose="02020603050405020304" pitchFamily="18" charset="0"/>
                <a:cs typeface="Times New Roman" panose="02020603050405020304" pitchFamily="18" charset="0"/>
              </a:rPr>
              <a:t>VMC/VEX</a:t>
            </a:r>
            <a:r>
              <a:rPr lang="ja-JP" altLang="en-US" sz="2400" dirty="0">
                <a:latin typeface="Times New Roman" panose="02020603050405020304" pitchFamily="18" charset="0"/>
                <a:cs typeface="Times New Roman" panose="02020603050405020304" pitchFamily="18" charset="0"/>
              </a:rPr>
              <a:t>の現実データ</a:t>
            </a:r>
            <a:r>
              <a:rPr lang="en-US" altLang="ja-JP" sz="2400" dirty="0">
                <a:latin typeface="Times New Roman" panose="02020603050405020304" pitchFamily="18" charset="0"/>
                <a:cs typeface="Times New Roman" panose="02020603050405020304" pitchFamily="18" charset="0"/>
              </a:rPr>
              <a:t>(</a:t>
            </a:r>
            <a:r>
              <a:rPr lang="ja-JP" altLang="en-US" sz="2400" dirty="0"/>
              <a:t>ほぼ</a:t>
            </a:r>
            <a:r>
              <a:rPr lang="en-US" altLang="ja-JP" sz="2400" dirty="0"/>
              <a:t>24h</a:t>
            </a:r>
            <a:r>
              <a:rPr lang="ja-JP" altLang="en-US" sz="2400" dirty="0"/>
              <a:t>毎だが水平領域は一部</a:t>
            </a:r>
            <a:r>
              <a:rPr lang="en-US" altLang="ja-JP" sz="2400" dirty="0">
                <a:latin typeface="Times New Roman" panose="02020603050405020304" pitchFamily="18" charset="0"/>
                <a:cs typeface="Times New Roman" panose="02020603050405020304" pitchFamily="18" charset="0"/>
              </a:rPr>
              <a:t>)</a:t>
            </a:r>
            <a:endParaRPr lang="ja-JP" altLang="en-US" sz="2400" dirty="0">
              <a:latin typeface="Times New Roman" panose="02020603050405020304" pitchFamily="18" charset="0"/>
              <a:cs typeface="Times New Roman" panose="02020603050405020304" pitchFamily="18" charset="0"/>
            </a:endParaRPr>
          </a:p>
          <a:p>
            <a:pPr marL="0" indent="0">
              <a:buNone/>
            </a:pPr>
            <a:r>
              <a:rPr lang="ja-JP" altLang="en-US" sz="2400" dirty="0">
                <a:solidFill>
                  <a:srgbClr val="FF0000"/>
                </a:solidFill>
                <a:latin typeface="Times New Roman" panose="02020603050405020304" pitchFamily="18" charset="0"/>
                <a:cs typeface="Times New Roman" panose="02020603050405020304" pitchFamily="18" charset="0"/>
              </a:rPr>
              <a:t>両観測データは熱潮汐波を含む</a:t>
            </a:r>
            <a:r>
              <a:rPr lang="ja-JP" altLang="en-US" sz="2400" dirty="0">
                <a:latin typeface="Times New Roman" panose="02020603050405020304" pitchFamily="18" charset="0"/>
                <a:cs typeface="Times New Roman" panose="02020603050405020304" pitchFamily="18" charset="0"/>
              </a:rPr>
              <a:t>が</a:t>
            </a:r>
            <a:r>
              <a:rPr lang="ja-JP" altLang="en-US" sz="2400" dirty="0" smtClean="0">
                <a:latin typeface="Times New Roman" panose="02020603050405020304" pitchFamily="18" charset="0"/>
                <a:cs typeface="Times New Roman" panose="02020603050405020304" pitchFamily="18" charset="0"/>
              </a:rPr>
              <a:t>、</a:t>
            </a:r>
            <a:endParaRPr lang="en-US" altLang="ja-JP" sz="2400" dirty="0" smtClean="0">
              <a:latin typeface="Times New Roman" panose="02020603050405020304" pitchFamily="18" charset="0"/>
              <a:cs typeface="Times New Roman" panose="02020603050405020304" pitchFamily="18" charset="0"/>
            </a:endParaRPr>
          </a:p>
          <a:p>
            <a:pPr marL="0" indent="0">
              <a:buNone/>
            </a:pPr>
            <a:r>
              <a:rPr lang="ja-JP" altLang="en-US" sz="2400" dirty="0" smtClean="0">
                <a:solidFill>
                  <a:srgbClr val="0070C0"/>
                </a:solidFill>
                <a:latin typeface="Times New Roman" panose="02020603050405020304" pitchFamily="18" charset="0"/>
                <a:cs typeface="Times New Roman" panose="02020603050405020304" pitchFamily="18" charset="0"/>
              </a:rPr>
              <a:t>同化</a:t>
            </a:r>
            <a:r>
              <a:rPr lang="ja-JP" altLang="en-US" sz="2400" dirty="0">
                <a:solidFill>
                  <a:srgbClr val="0070C0"/>
                </a:solidFill>
                <a:latin typeface="Times New Roman" panose="02020603050405020304" pitchFamily="18" charset="0"/>
                <a:cs typeface="Times New Roman" panose="02020603050405020304" pitchFamily="18" charset="0"/>
              </a:rPr>
              <a:t>させる</a:t>
            </a:r>
            <a:r>
              <a:rPr lang="en-US" altLang="ja-JP" sz="2400" dirty="0">
                <a:solidFill>
                  <a:srgbClr val="0070C0"/>
                </a:solidFill>
                <a:latin typeface="Times New Roman" panose="02020603050405020304" pitchFamily="18" charset="0"/>
                <a:cs typeface="Times New Roman" panose="02020603050405020304" pitchFamily="18" charset="0"/>
              </a:rPr>
              <a:t>GCM</a:t>
            </a:r>
            <a:r>
              <a:rPr lang="ja-JP" altLang="en-US" sz="2400" dirty="0">
                <a:solidFill>
                  <a:srgbClr val="0070C0"/>
                </a:solidFill>
                <a:latin typeface="Times New Roman" panose="02020603050405020304" pitchFamily="18" charset="0"/>
                <a:cs typeface="Times New Roman" panose="02020603050405020304" pitchFamily="18" charset="0"/>
              </a:rPr>
              <a:t>は熱潮汐波なし</a:t>
            </a:r>
            <a:r>
              <a:rPr lang="ja-JP" altLang="en-US" sz="2400" dirty="0">
                <a:latin typeface="Times New Roman" panose="02020603050405020304" pitchFamily="18" charset="0"/>
                <a:cs typeface="Times New Roman" panose="02020603050405020304" pitchFamily="18" charset="0"/>
              </a:rPr>
              <a:t>で実験。</a:t>
            </a:r>
            <a:endParaRPr lang="en-US" altLang="ja-JP" sz="2400" dirty="0">
              <a:latin typeface="Times New Roman" panose="02020603050405020304" pitchFamily="18" charset="0"/>
              <a:cs typeface="Times New Roman" panose="02020603050405020304" pitchFamily="18" charset="0"/>
            </a:endParaRPr>
          </a:p>
          <a:p>
            <a:pPr marL="0" indent="0">
              <a:buNone/>
            </a:pPr>
            <a:r>
              <a:rPr lang="en-US" altLang="ja-JP" sz="2400" b="1" dirty="0">
                <a:latin typeface="Times New Roman" panose="02020603050405020304" pitchFamily="18" charset="0"/>
                <a:cs typeface="Times New Roman" panose="02020603050405020304" pitchFamily="18" charset="0"/>
              </a:rPr>
              <a:t>	</a:t>
            </a:r>
            <a:r>
              <a:rPr lang="ja-JP" altLang="en-US" sz="2400" b="1" dirty="0" smtClean="0">
                <a:latin typeface="Times New Roman" panose="02020603050405020304" pitchFamily="18" charset="0"/>
                <a:cs typeface="Times New Roman" panose="02020603050405020304" pitchFamily="18" charset="0"/>
              </a:rPr>
              <a:t>⇒　</a:t>
            </a:r>
            <a:r>
              <a:rPr lang="ja-JP" altLang="en-US" sz="2400" b="1" u="sng" dirty="0" smtClean="0"/>
              <a:t>熱</a:t>
            </a:r>
            <a:r>
              <a:rPr lang="ja-JP" altLang="en-US" sz="2400" b="1" u="sng" dirty="0"/>
              <a:t>潮汐波の構造（水平、鉛直）を再現できた。</a:t>
            </a:r>
            <a:endParaRPr lang="en-US" altLang="ja-JP" sz="2400" b="1" u="sng" dirty="0"/>
          </a:p>
          <a:p>
            <a:pPr marL="0" indent="0">
              <a:buNone/>
            </a:pPr>
            <a:endParaRPr lang="en-US" altLang="ja-JP" sz="900" dirty="0"/>
          </a:p>
          <a:p>
            <a:pPr marL="0" indent="0">
              <a:buNone/>
            </a:pPr>
            <a:r>
              <a:rPr lang="ja-JP" altLang="en-US" sz="1800" dirty="0"/>
              <a:t>予備実験：</a:t>
            </a:r>
            <a:r>
              <a:rPr lang="en-US" altLang="ja-JP" sz="1800" dirty="0" err="1"/>
              <a:t>Qt</a:t>
            </a:r>
            <a:r>
              <a:rPr lang="ja-JP" altLang="en-US" sz="1800" dirty="0"/>
              <a:t>設定で同化、温度データの同化、</a:t>
            </a:r>
            <a:r>
              <a:rPr lang="en-US" altLang="ja-JP" sz="1800" dirty="0"/>
              <a:t>63</a:t>
            </a:r>
            <a:r>
              <a:rPr lang="ja-JP" altLang="en-US" sz="1800" dirty="0"/>
              <a:t>メンバーの計算</a:t>
            </a:r>
            <a:r>
              <a:rPr lang="en-US" altLang="ja-JP" sz="1800" dirty="0"/>
              <a:t>(</a:t>
            </a:r>
            <a:r>
              <a:rPr lang="ja-JP" altLang="en-US" sz="1800" dirty="0"/>
              <a:t>収束性を確認</a:t>
            </a:r>
            <a:r>
              <a:rPr lang="en-US" altLang="ja-JP" sz="1800" dirty="0"/>
              <a:t>)</a:t>
            </a:r>
            <a:r>
              <a:rPr lang="ja-JP" altLang="en-US" sz="1800" dirty="0" err="1"/>
              <a:t>、</a:t>
            </a:r>
            <a:endParaRPr lang="en-US" altLang="ja-JP" sz="1800" dirty="0"/>
          </a:p>
          <a:p>
            <a:pPr marL="0" indent="0">
              <a:buNone/>
            </a:pPr>
            <a:r>
              <a:rPr lang="en-US" altLang="ja-JP" sz="1800" dirty="0"/>
              <a:t>	</a:t>
            </a:r>
            <a:r>
              <a:rPr lang="ja-JP" altLang="en-US" sz="1800" dirty="0"/>
              <a:t>　　局所化や観測誤差を変えた感度実験</a:t>
            </a:r>
            <a:r>
              <a:rPr lang="en-US" altLang="ja-JP" sz="1800" dirty="0"/>
              <a:t>(</a:t>
            </a:r>
            <a:r>
              <a:rPr lang="ja-JP" altLang="en-US" sz="1800" dirty="0"/>
              <a:t>影響が小さいことを確認</a:t>
            </a:r>
            <a:r>
              <a:rPr lang="en-US" altLang="ja-JP" sz="1800" dirty="0" smtClean="0"/>
              <a:t>)</a:t>
            </a:r>
            <a:endParaRPr lang="en-US" altLang="ja-JP" sz="1800" dirty="0"/>
          </a:p>
        </p:txBody>
      </p:sp>
    </p:spTree>
    <p:extLst>
      <p:ext uri="{BB962C8B-B14F-4D97-AF65-F5344CB8AC3E}">
        <p14:creationId xmlns:p14="http://schemas.microsoft.com/office/powerpoint/2010/main" val="138883255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idx="1"/>
          </p:nvPr>
        </p:nvSpPr>
        <p:spPr>
          <a:xfrm>
            <a:off x="165470" y="1052736"/>
            <a:ext cx="8978530" cy="3816424"/>
          </a:xfrm>
        </p:spPr>
        <p:txBody>
          <a:bodyPr>
            <a:normAutofit/>
          </a:bodyPr>
          <a:lstStyle/>
          <a:p>
            <a:r>
              <a:rPr lang="ja-JP" altLang="en-US" sz="2800" b="1" dirty="0" smtClean="0">
                <a:solidFill>
                  <a:srgbClr val="FFFFFF"/>
                </a:solidFill>
                <a:effectLst>
                  <a:outerShdw blurRad="38100" dist="38100" dir="2700000" algn="tl">
                    <a:srgbClr val="000000">
                      <a:alpha val="43137"/>
                    </a:srgbClr>
                  </a:outerShdw>
                </a:effectLst>
                <a:latin typeface="Times New Roman" pitchFamily="18" charset="0"/>
                <a:ea typeface="ＭＳ Ｐゴシック" charset="-128"/>
              </a:rPr>
              <a:t>あかつきデータ同化による金星初の客観解析プロダクト</a:t>
            </a:r>
            <a:endParaRPr lang="en-US" altLang="ja-JP" sz="2800" dirty="0" smtClean="0">
              <a:solidFill>
                <a:srgbClr val="FFFFFF"/>
              </a:solidFill>
              <a:effectLst>
                <a:outerShdw blurRad="38100" dist="38100" dir="2700000" algn="tl">
                  <a:srgbClr val="000000">
                    <a:alpha val="43137"/>
                  </a:srgbClr>
                </a:outerShdw>
              </a:effectLst>
              <a:latin typeface="Times New Roman" pitchFamily="18" charset="0"/>
              <a:ea typeface="ＭＳ Ｐゴシック" charset="-128"/>
            </a:endParaRPr>
          </a:p>
          <a:p>
            <a:pPr marL="1257300" lvl="2" indent="-342900">
              <a:buSzPct val="85000"/>
              <a:buFont typeface="Wingdings" pitchFamily="2" charset="2"/>
              <a:buChar char="ü"/>
            </a:pPr>
            <a:r>
              <a:rPr lang="ja-JP" altLang="en-US" dirty="0" smtClean="0">
                <a:solidFill>
                  <a:srgbClr val="FFFFFF"/>
                </a:solidFill>
                <a:effectLst>
                  <a:outerShdw blurRad="38100" dist="38100" dir="2700000" algn="tl">
                    <a:srgbClr val="000000">
                      <a:alpha val="43137"/>
                    </a:srgbClr>
                  </a:outerShdw>
                </a:effectLst>
                <a:latin typeface="Times New Roman" pitchFamily="18" charset="0"/>
                <a:ea typeface="ＭＳ Ｐゴシック" charset="-128"/>
              </a:rPr>
              <a:t>あかつきの</a:t>
            </a:r>
            <a:r>
              <a:rPr lang="ja-JP" altLang="en-US" dirty="0">
                <a:solidFill>
                  <a:srgbClr val="FFFFFF"/>
                </a:solidFill>
                <a:effectLst>
                  <a:outerShdw blurRad="38100" dist="38100" dir="2700000" algn="tl">
                    <a:srgbClr val="000000">
                      <a:alpha val="43137"/>
                    </a:srgbClr>
                  </a:outerShdw>
                </a:effectLst>
                <a:latin typeface="Times New Roman" pitchFamily="18" charset="0"/>
                <a:ea typeface="ＭＳ Ｐゴシック" charset="-128"/>
              </a:rPr>
              <a:t>高頻度、多高度の気象</a:t>
            </a:r>
            <a:r>
              <a:rPr lang="ja-JP" altLang="en-US" dirty="0" smtClean="0">
                <a:solidFill>
                  <a:srgbClr val="FFFFFF"/>
                </a:solidFill>
                <a:effectLst>
                  <a:outerShdw blurRad="38100" dist="38100" dir="2700000" algn="tl">
                    <a:srgbClr val="000000">
                      <a:alpha val="43137"/>
                    </a:srgbClr>
                  </a:outerShdw>
                </a:effectLst>
                <a:latin typeface="Times New Roman" pitchFamily="18" charset="0"/>
                <a:ea typeface="ＭＳ Ｐゴシック" charset="-128"/>
              </a:rPr>
              <a:t>観測データ</a:t>
            </a:r>
            <a:endParaRPr lang="en-US" altLang="ja-JP" dirty="0" smtClean="0">
              <a:solidFill>
                <a:srgbClr val="FFFFFF"/>
              </a:solidFill>
              <a:effectLst>
                <a:outerShdw blurRad="38100" dist="38100" dir="2700000" algn="tl">
                  <a:srgbClr val="000000">
                    <a:alpha val="43137"/>
                  </a:srgbClr>
                </a:outerShdw>
              </a:effectLst>
              <a:latin typeface="Times New Roman" pitchFamily="18" charset="0"/>
              <a:ea typeface="ＭＳ Ｐゴシック" charset="-128"/>
            </a:endParaRPr>
          </a:p>
          <a:p>
            <a:pPr marL="1257300" lvl="2" indent="-342900">
              <a:buSzPct val="85000"/>
              <a:buFont typeface="Wingdings" pitchFamily="2" charset="2"/>
              <a:buChar char="ü"/>
            </a:pPr>
            <a:r>
              <a:rPr lang="ja-JP" altLang="en-US" dirty="0" smtClean="0">
                <a:solidFill>
                  <a:srgbClr val="FFFFFF"/>
                </a:solidFill>
                <a:effectLst>
                  <a:outerShdw blurRad="38100" dist="38100" dir="2700000" algn="tl">
                    <a:srgbClr val="000000">
                      <a:alpha val="43137"/>
                    </a:srgbClr>
                  </a:outerShdw>
                </a:effectLst>
                <a:latin typeface="Times New Roman" pitchFamily="18" charset="0"/>
                <a:ea typeface="ＭＳ Ｐゴシック" charset="-128"/>
              </a:rPr>
              <a:t>金星</a:t>
            </a:r>
            <a:r>
              <a:rPr lang="en-US" altLang="ja-JP" dirty="0">
                <a:solidFill>
                  <a:srgbClr val="FFFFFF"/>
                </a:solidFill>
                <a:effectLst>
                  <a:outerShdw blurRad="38100" dist="38100" dir="2700000" algn="tl">
                    <a:srgbClr val="000000">
                      <a:alpha val="43137"/>
                    </a:srgbClr>
                  </a:outerShdw>
                </a:effectLst>
                <a:latin typeface="Times New Roman" pitchFamily="18" charset="0"/>
                <a:ea typeface="ＭＳ Ｐゴシック" charset="-128"/>
              </a:rPr>
              <a:t>AFES(</a:t>
            </a:r>
            <a:r>
              <a:rPr lang="ja-JP" altLang="en-US" dirty="0">
                <a:solidFill>
                  <a:srgbClr val="FFFFFF"/>
                </a:solidFill>
                <a:effectLst>
                  <a:outerShdw blurRad="38100" dist="38100" dir="2700000" algn="tl">
                    <a:srgbClr val="000000">
                      <a:alpha val="43137"/>
                    </a:srgbClr>
                  </a:outerShdw>
                </a:effectLst>
                <a:latin typeface="Times New Roman" pitchFamily="18" charset="0"/>
                <a:ea typeface="ＭＳ Ｐゴシック" charset="-128"/>
              </a:rPr>
              <a:t>日変化加熱成分を入り</a:t>
            </a:r>
            <a:r>
              <a:rPr lang="en-US" altLang="ja-JP" dirty="0">
                <a:solidFill>
                  <a:srgbClr val="FFFFFF"/>
                </a:solidFill>
                <a:effectLst>
                  <a:outerShdw blurRad="38100" dist="38100" dir="2700000" algn="tl">
                    <a:srgbClr val="000000">
                      <a:alpha val="43137"/>
                    </a:srgbClr>
                  </a:outerShdw>
                </a:effectLst>
                <a:latin typeface="Times New Roman" pitchFamily="18" charset="0"/>
                <a:ea typeface="ＭＳ Ｐゴシック" charset="-128"/>
              </a:rPr>
              <a:t>)</a:t>
            </a:r>
            <a:r>
              <a:rPr lang="ja-JP" altLang="en-US" dirty="0">
                <a:solidFill>
                  <a:srgbClr val="FFFFFF"/>
                </a:solidFill>
                <a:effectLst>
                  <a:outerShdw blurRad="38100" dist="38100" dir="2700000" algn="tl">
                    <a:srgbClr val="000000">
                      <a:alpha val="43137"/>
                    </a:srgbClr>
                  </a:outerShdw>
                </a:effectLst>
                <a:latin typeface="Times New Roman" pitchFamily="18" charset="0"/>
                <a:ea typeface="ＭＳ Ｐゴシック" charset="-128"/>
              </a:rPr>
              <a:t>に</a:t>
            </a:r>
            <a:r>
              <a:rPr lang="ja-JP" altLang="en-US" dirty="0" smtClean="0">
                <a:solidFill>
                  <a:srgbClr val="FFFFFF"/>
                </a:solidFill>
                <a:effectLst>
                  <a:outerShdw blurRad="38100" dist="38100" dir="2700000" algn="tl">
                    <a:srgbClr val="000000">
                      <a:alpha val="43137"/>
                    </a:srgbClr>
                  </a:outerShdw>
                </a:effectLst>
                <a:latin typeface="Times New Roman" pitchFamily="18" charset="0"/>
                <a:ea typeface="ＭＳ Ｐゴシック" charset="-128"/>
              </a:rPr>
              <a:t>同化</a:t>
            </a:r>
            <a:endParaRPr lang="ja-JP" altLang="en-US" dirty="0">
              <a:solidFill>
                <a:srgbClr val="FFFFFF"/>
              </a:solidFill>
              <a:effectLst>
                <a:outerShdw blurRad="38100" dist="38100" dir="2700000" algn="tl">
                  <a:srgbClr val="000000">
                    <a:alpha val="43137"/>
                  </a:srgbClr>
                </a:outerShdw>
              </a:effectLst>
              <a:latin typeface="Times New Roman" pitchFamily="18" charset="0"/>
              <a:ea typeface="ＭＳ Ｐゴシック" charset="-128"/>
            </a:endParaRPr>
          </a:p>
        </p:txBody>
      </p:sp>
      <p:sp>
        <p:nvSpPr>
          <p:cNvPr id="9" name="Rectangle 3"/>
          <p:cNvSpPr txBox="1">
            <a:spLocks noChangeArrowheads="1"/>
          </p:cNvSpPr>
          <p:nvPr/>
        </p:nvSpPr>
        <p:spPr bwMode="auto">
          <a:xfrm>
            <a:off x="142875" y="188640"/>
            <a:ext cx="8777095" cy="7694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fontAlgn="base">
              <a:spcBef>
                <a:spcPct val="0"/>
              </a:spcBef>
              <a:spcAft>
                <a:spcPct val="0"/>
              </a:spcAft>
              <a:defRPr/>
            </a:pPr>
            <a:r>
              <a:rPr lang="ja-JP" altLang="en-US" sz="4400" b="1" kern="0" dirty="0" smtClean="0">
                <a:solidFill>
                  <a:srgbClr val="FFFF00"/>
                </a:solidFill>
                <a:effectLst>
                  <a:outerShdw blurRad="38100" dist="38100" dir="2700000" algn="tl">
                    <a:srgbClr val="000000"/>
                  </a:outerShdw>
                </a:effectLst>
                <a:latin typeface="Times New Roman" pitchFamily="18" charset="0"/>
                <a:cs typeface="Times New Roman" pitchFamily="18" charset="0"/>
              </a:rPr>
              <a:t>今後の展望</a:t>
            </a:r>
            <a:endParaRPr lang="en-US" altLang="ja-JP" sz="2400" b="1" kern="0" dirty="0">
              <a:solidFill>
                <a:srgbClr val="FFFFFF"/>
              </a:solidFill>
              <a:effectLst>
                <a:outerShdw blurRad="38100" dist="38100" dir="2700000" algn="tl">
                  <a:srgbClr val="000000"/>
                </a:outerShdw>
              </a:effectLst>
              <a:latin typeface="Times New Roman" pitchFamily="18" charset="0"/>
              <a:cs typeface="Times New Roman" pitchFamily="18" charset="0"/>
            </a:endParaRPr>
          </a:p>
        </p:txBody>
      </p:sp>
      <p:pic>
        <p:nvPicPr>
          <p:cNvPr id="6" name="コンテンツ プレースホルダー 7"/>
          <p:cNvPicPr>
            <a:picLocks noChangeAspect="1"/>
          </p:cNvPicPr>
          <p:nvPr/>
        </p:nvPicPr>
        <p:blipFill rotWithShape="1">
          <a:blip r:embed="rId3">
            <a:extLst>
              <a:ext uri="{28A0092B-C50C-407E-A947-70E740481C1C}">
                <a14:useLocalDpi xmlns:a14="http://schemas.microsoft.com/office/drawing/2010/main" val="0"/>
              </a:ext>
            </a:extLst>
          </a:blip>
          <a:srcRect b="21037"/>
          <a:stretch/>
        </p:blipFill>
        <p:spPr bwMode="auto">
          <a:xfrm>
            <a:off x="165470" y="2564904"/>
            <a:ext cx="8754500" cy="3888432"/>
          </a:xfrm>
          <a:prstGeom prst="rect">
            <a:avLst/>
          </a:prstGeom>
          <a:noFill/>
          <a:ln w="9525">
            <a:noFill/>
            <a:miter lim="800000"/>
            <a:headEnd/>
            <a:tailEnd/>
          </a:ln>
        </p:spPr>
      </p:pic>
    </p:spTree>
    <p:extLst>
      <p:ext uri="{BB962C8B-B14F-4D97-AF65-F5344CB8AC3E}">
        <p14:creationId xmlns:p14="http://schemas.microsoft.com/office/powerpoint/2010/main" val="236551482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txBox="1">
            <a:spLocks noChangeArrowheads="1"/>
          </p:cNvSpPr>
          <p:nvPr/>
        </p:nvSpPr>
        <p:spPr bwMode="auto">
          <a:xfrm>
            <a:off x="252686" y="116632"/>
            <a:ext cx="8783810" cy="25202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SzPct val="85000"/>
              <a:buBlip>
                <a:blip r:embed="rId3"/>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0000"/>
              <a:buFont typeface="Wingdings" pitchFamily="2" charset="2"/>
              <a:buChar char="l"/>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65000"/>
              <a:buFont typeface="Wingdings" pitchFamily="2" charset="2"/>
              <a:buChar char="l"/>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1"/>
              </a:buClr>
              <a:buSzPct val="60000"/>
              <a:buFont typeface="Wingdings" pitchFamily="2" charset="2"/>
              <a:buChar char="l"/>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accent2"/>
              </a:buClr>
              <a:buSzPct val="60000"/>
              <a:buFont typeface="Wingdings" pitchFamily="2" charset="2"/>
              <a:buChar char="l"/>
              <a:defRPr kumimoji="1" sz="2000">
                <a:solidFill>
                  <a:schemeClr val="tx1"/>
                </a:solidFill>
                <a:latin typeface="+mn-lt"/>
                <a:ea typeface="+mn-ea"/>
              </a:defRPr>
            </a:lvl5pPr>
            <a:lvl6pPr marL="2514600" indent="-228600" algn="l" rtl="0" fontAlgn="base">
              <a:spcBef>
                <a:spcPct val="20000"/>
              </a:spcBef>
              <a:spcAft>
                <a:spcPct val="0"/>
              </a:spcAft>
              <a:buClr>
                <a:schemeClr val="accent2"/>
              </a:buClr>
              <a:buSzPct val="60000"/>
              <a:buFont typeface="Wingdings" pitchFamily="2" charset="2"/>
              <a:buChar char="l"/>
              <a:defRPr kumimoji="1" sz="2000">
                <a:solidFill>
                  <a:schemeClr val="tx1"/>
                </a:solidFill>
                <a:latin typeface="+mn-lt"/>
                <a:ea typeface="+mn-ea"/>
              </a:defRPr>
            </a:lvl6pPr>
            <a:lvl7pPr marL="2971800" indent="-228600" algn="l" rtl="0" fontAlgn="base">
              <a:spcBef>
                <a:spcPct val="20000"/>
              </a:spcBef>
              <a:spcAft>
                <a:spcPct val="0"/>
              </a:spcAft>
              <a:buClr>
                <a:schemeClr val="accent2"/>
              </a:buClr>
              <a:buSzPct val="60000"/>
              <a:buFont typeface="Wingdings" pitchFamily="2" charset="2"/>
              <a:buChar char="l"/>
              <a:defRPr kumimoji="1" sz="2000">
                <a:solidFill>
                  <a:schemeClr val="tx1"/>
                </a:solidFill>
                <a:latin typeface="+mn-lt"/>
                <a:ea typeface="+mn-ea"/>
              </a:defRPr>
            </a:lvl7pPr>
            <a:lvl8pPr marL="3429000" indent="-228600" algn="l" rtl="0" fontAlgn="base">
              <a:spcBef>
                <a:spcPct val="20000"/>
              </a:spcBef>
              <a:spcAft>
                <a:spcPct val="0"/>
              </a:spcAft>
              <a:buClr>
                <a:schemeClr val="accent2"/>
              </a:buClr>
              <a:buSzPct val="60000"/>
              <a:buFont typeface="Wingdings" pitchFamily="2" charset="2"/>
              <a:buChar char="l"/>
              <a:defRPr kumimoji="1" sz="2000">
                <a:solidFill>
                  <a:schemeClr val="tx1"/>
                </a:solidFill>
                <a:latin typeface="+mn-lt"/>
                <a:ea typeface="+mn-ea"/>
              </a:defRPr>
            </a:lvl8pPr>
            <a:lvl9pPr marL="3886200" indent="-228600" algn="l" rtl="0" fontAlgn="base">
              <a:spcBef>
                <a:spcPct val="20000"/>
              </a:spcBef>
              <a:spcAft>
                <a:spcPct val="0"/>
              </a:spcAft>
              <a:buClr>
                <a:schemeClr val="accent2"/>
              </a:buClr>
              <a:buSzPct val="60000"/>
              <a:buFont typeface="Wingdings" pitchFamily="2" charset="2"/>
              <a:buChar char="l"/>
              <a:defRPr kumimoji="1" sz="2000">
                <a:solidFill>
                  <a:schemeClr val="tx1"/>
                </a:solidFill>
                <a:latin typeface="+mn-lt"/>
                <a:ea typeface="+mn-ea"/>
              </a:defRPr>
            </a:lvl9pPr>
          </a:lstStyle>
          <a:p>
            <a:r>
              <a:rPr lang="en-US" altLang="ja-JP" sz="2800" b="1" kern="0" dirty="0" smtClean="0">
                <a:solidFill>
                  <a:srgbClr val="000000"/>
                </a:solidFill>
                <a:latin typeface="Times New Roman" pitchFamily="18" charset="0"/>
              </a:rPr>
              <a:t>EFSO </a:t>
            </a:r>
            <a:r>
              <a:rPr lang="en-US" altLang="ja-JP" sz="2400" b="1" kern="0" dirty="0" smtClean="0">
                <a:solidFill>
                  <a:srgbClr val="000000"/>
                </a:solidFill>
                <a:latin typeface="Times New Roman" pitchFamily="18" charset="0"/>
              </a:rPr>
              <a:t>(Ensemble </a:t>
            </a:r>
            <a:r>
              <a:rPr lang="en-US" altLang="ja-JP" sz="2400" b="1" kern="0" dirty="0">
                <a:solidFill>
                  <a:srgbClr val="000000"/>
                </a:solidFill>
                <a:latin typeface="Times New Roman" pitchFamily="18" charset="0"/>
              </a:rPr>
              <a:t>Forecast Sensitivity </a:t>
            </a:r>
            <a:r>
              <a:rPr lang="en-US" altLang="ja-JP" sz="2400" b="1" kern="0" dirty="0" smtClean="0">
                <a:solidFill>
                  <a:srgbClr val="000000"/>
                </a:solidFill>
                <a:latin typeface="Times New Roman" pitchFamily="18" charset="0"/>
              </a:rPr>
              <a:t>to Observations)</a:t>
            </a:r>
            <a:r>
              <a:rPr lang="ja-JP" altLang="en-US" sz="2400" b="1" kern="0" dirty="0" smtClean="0">
                <a:solidFill>
                  <a:srgbClr val="000000"/>
                </a:solidFill>
                <a:latin typeface="Times New Roman" pitchFamily="18" charset="0"/>
              </a:rPr>
              <a:t>の導入</a:t>
            </a:r>
            <a:r>
              <a:rPr lang="en-US" altLang="ja-JP" sz="2400" b="1" kern="0" dirty="0" smtClean="0">
                <a:solidFill>
                  <a:srgbClr val="000000"/>
                </a:solidFill>
                <a:latin typeface="Times New Roman" pitchFamily="18" charset="0"/>
              </a:rPr>
              <a:t> </a:t>
            </a:r>
          </a:p>
          <a:p>
            <a:pPr marL="457200" lvl="1" indent="0">
              <a:buClr>
                <a:srgbClr val="44546A"/>
              </a:buClr>
              <a:buFont typeface="Wingdings" pitchFamily="2" charset="2"/>
              <a:buNone/>
            </a:pPr>
            <a:r>
              <a:rPr lang="en-US" altLang="ja-JP" sz="1600" b="1" kern="0" dirty="0">
                <a:solidFill>
                  <a:srgbClr val="000000"/>
                </a:solidFill>
                <a:latin typeface="Times New Roman" pitchFamily="18" charset="0"/>
              </a:rPr>
              <a:t>	</a:t>
            </a:r>
            <a:r>
              <a:rPr lang="ja-JP" altLang="en-US" sz="1600" b="1" kern="0" dirty="0">
                <a:solidFill>
                  <a:srgbClr val="000000"/>
                </a:solidFill>
                <a:latin typeface="Times New Roman" pitchFamily="18" charset="0"/>
              </a:rPr>
              <a:t>　</a:t>
            </a:r>
            <a:r>
              <a:rPr lang="ja-JP" altLang="en-US" sz="1600" b="1" kern="0" dirty="0" smtClean="0">
                <a:solidFill>
                  <a:srgbClr val="000000"/>
                </a:solidFill>
                <a:latin typeface="Times New Roman" pitchFamily="18" charset="0"/>
              </a:rPr>
              <a:t>　　</a:t>
            </a:r>
            <a:r>
              <a:rPr lang="en-US" altLang="ja-JP" sz="1600" b="1" kern="0" dirty="0" err="1" smtClean="0">
                <a:solidFill>
                  <a:srgbClr val="000000"/>
                </a:solidFill>
                <a:latin typeface="Times New Roman" pitchFamily="18" charset="0"/>
              </a:rPr>
              <a:t>Kalnay</a:t>
            </a:r>
            <a:r>
              <a:rPr lang="en-US" altLang="ja-JP" sz="1600" b="1" kern="0" dirty="0" smtClean="0">
                <a:solidFill>
                  <a:srgbClr val="000000"/>
                </a:solidFill>
                <a:latin typeface="Times New Roman" pitchFamily="18" charset="0"/>
              </a:rPr>
              <a:t> </a:t>
            </a:r>
            <a:r>
              <a:rPr lang="en-US" altLang="ja-JP" sz="1600" b="1" kern="0" dirty="0">
                <a:solidFill>
                  <a:srgbClr val="000000"/>
                </a:solidFill>
                <a:latin typeface="Times New Roman" pitchFamily="18" charset="0"/>
              </a:rPr>
              <a:t>et al. (2012 </a:t>
            </a:r>
            <a:r>
              <a:rPr lang="en-US" altLang="ja-JP" sz="1600" b="1" kern="0" dirty="0" err="1">
                <a:solidFill>
                  <a:srgbClr val="000000"/>
                </a:solidFill>
                <a:latin typeface="Times New Roman" pitchFamily="18" charset="0"/>
              </a:rPr>
              <a:t>Tellus</a:t>
            </a:r>
            <a:r>
              <a:rPr lang="en-US" altLang="ja-JP" sz="1600" b="1" kern="0" dirty="0">
                <a:solidFill>
                  <a:srgbClr val="000000"/>
                </a:solidFill>
                <a:latin typeface="Times New Roman" pitchFamily="18" charset="0"/>
              </a:rPr>
              <a:t>), Ota et al. (2013 </a:t>
            </a:r>
            <a:r>
              <a:rPr lang="en-US" altLang="ja-JP" sz="1600" b="1" kern="0" dirty="0" err="1">
                <a:solidFill>
                  <a:srgbClr val="000000"/>
                </a:solidFill>
                <a:latin typeface="Times New Roman" pitchFamily="18" charset="0"/>
              </a:rPr>
              <a:t>Tellus</a:t>
            </a:r>
            <a:r>
              <a:rPr lang="en-US" altLang="ja-JP" sz="1600" b="1" kern="0" dirty="0">
                <a:solidFill>
                  <a:srgbClr val="000000"/>
                </a:solidFill>
                <a:latin typeface="Times New Roman" pitchFamily="18" charset="0"/>
              </a:rPr>
              <a:t>), </a:t>
            </a:r>
            <a:r>
              <a:rPr lang="en-US" altLang="ja-JP" sz="1600" b="1" kern="0" dirty="0" err="1">
                <a:solidFill>
                  <a:srgbClr val="000000"/>
                </a:solidFill>
                <a:latin typeface="Times New Roman" pitchFamily="18" charset="0"/>
              </a:rPr>
              <a:t>Hotta</a:t>
            </a:r>
            <a:r>
              <a:rPr lang="en-US" altLang="ja-JP" sz="1600" b="1" kern="0" dirty="0">
                <a:solidFill>
                  <a:srgbClr val="000000"/>
                </a:solidFill>
                <a:latin typeface="Times New Roman" pitchFamily="18" charset="0"/>
              </a:rPr>
              <a:t> et al. (2017 MWR</a:t>
            </a:r>
            <a:r>
              <a:rPr lang="en-US" altLang="ja-JP" sz="1600" b="1" kern="0" dirty="0" smtClean="0">
                <a:solidFill>
                  <a:srgbClr val="000000"/>
                </a:solidFill>
                <a:latin typeface="Times New Roman" pitchFamily="18" charset="0"/>
              </a:rPr>
              <a:t>)</a:t>
            </a:r>
          </a:p>
        </p:txBody>
      </p:sp>
      <p:pic>
        <p:nvPicPr>
          <p:cNvPr id="2" name="図 1"/>
          <p:cNvPicPr>
            <a:picLocks noChangeAspect="1"/>
          </p:cNvPicPr>
          <p:nvPr/>
        </p:nvPicPr>
        <p:blipFill>
          <a:blip r:embed="rId4"/>
          <a:stretch>
            <a:fillRect/>
          </a:stretch>
        </p:blipFill>
        <p:spPr>
          <a:xfrm>
            <a:off x="252685" y="1304764"/>
            <a:ext cx="8678959" cy="3204356"/>
          </a:xfrm>
          <a:prstGeom prst="rect">
            <a:avLst/>
          </a:prstGeom>
        </p:spPr>
      </p:pic>
      <p:sp>
        <p:nvSpPr>
          <p:cNvPr id="5" name="Rectangle 6"/>
          <p:cNvSpPr>
            <a:spLocks noChangeArrowheads="1"/>
          </p:cNvSpPr>
          <p:nvPr/>
        </p:nvSpPr>
        <p:spPr bwMode="auto">
          <a:xfrm>
            <a:off x="6584349" y="4499828"/>
            <a:ext cx="2380139" cy="369332"/>
          </a:xfrm>
          <a:prstGeom prst="rect">
            <a:avLst/>
          </a:prstGeom>
          <a:noFill/>
          <a:ln w="9525" algn="ctr">
            <a:noFill/>
            <a:miter lim="800000"/>
            <a:headEnd/>
            <a:tailEnd/>
          </a:ln>
          <a:effectLst/>
        </p:spPr>
        <p:txBody>
          <a:bodyPr wrap="none">
            <a:spAutoFit/>
          </a:bodyPr>
          <a:lstStyle/>
          <a:p>
            <a:pPr fontAlgn="base">
              <a:spcBef>
                <a:spcPct val="0"/>
              </a:spcBef>
              <a:spcAft>
                <a:spcPct val="0"/>
              </a:spcAft>
              <a:defRPr/>
            </a:pPr>
            <a:r>
              <a:rPr lang="en-US" altLang="ja-JP" dirty="0" smtClean="0">
                <a:solidFill>
                  <a:srgbClr val="002060"/>
                </a:solidFill>
                <a:latin typeface="Times New Roman" pitchFamily="18" charset="0"/>
              </a:rPr>
              <a:t>Yamazaki</a:t>
            </a:r>
            <a:r>
              <a:rPr lang="ja-JP" altLang="en-US" dirty="0">
                <a:solidFill>
                  <a:srgbClr val="002060"/>
                </a:solidFill>
                <a:latin typeface="Times New Roman" pitchFamily="18" charset="0"/>
              </a:rPr>
              <a:t> </a:t>
            </a:r>
            <a:r>
              <a:rPr lang="en-US" altLang="ja-JP" dirty="0" smtClean="0">
                <a:solidFill>
                  <a:srgbClr val="002060"/>
                </a:solidFill>
                <a:latin typeface="Times New Roman" pitchFamily="18" charset="0"/>
              </a:rPr>
              <a:t>et al. (2018?)</a:t>
            </a:r>
            <a:endParaRPr lang="en-US" altLang="ja-JP" dirty="0">
              <a:solidFill>
                <a:srgbClr val="002060"/>
              </a:solidFill>
              <a:latin typeface="Times New Roman" pitchFamily="18" charset="0"/>
            </a:endParaRPr>
          </a:p>
        </p:txBody>
      </p:sp>
      <p:sp>
        <p:nvSpPr>
          <p:cNvPr id="3" name="正方形/長方形 2"/>
          <p:cNvSpPr/>
          <p:nvPr/>
        </p:nvSpPr>
        <p:spPr>
          <a:xfrm>
            <a:off x="539552" y="5373216"/>
            <a:ext cx="8090676" cy="1323439"/>
          </a:xfrm>
          <a:prstGeom prst="rect">
            <a:avLst/>
          </a:prstGeom>
        </p:spPr>
        <p:txBody>
          <a:bodyPr wrap="none">
            <a:spAutoFit/>
          </a:bodyPr>
          <a:lstStyle/>
          <a:p>
            <a:pPr marL="285750" indent="-285750">
              <a:buFont typeface="Wingdings" panose="05000000000000000000" pitchFamily="2" charset="2"/>
              <a:buChar char="ü"/>
            </a:pPr>
            <a:r>
              <a:rPr lang="ja-JP" altLang="en-US" sz="2000" dirty="0">
                <a:solidFill>
                  <a:prstClr val="black"/>
                </a:solidFill>
                <a:latin typeface="HiraKakuPro-W3"/>
              </a:rPr>
              <a:t>アンサンブルベース</a:t>
            </a:r>
            <a:r>
              <a:rPr lang="ja-JP" altLang="en-US" sz="2000" dirty="0" smtClean="0">
                <a:solidFill>
                  <a:prstClr val="black"/>
                </a:solidFill>
                <a:latin typeface="HiraKakuPro-W3"/>
              </a:rPr>
              <a:t>の</a:t>
            </a:r>
            <a:r>
              <a:rPr lang="en-US" altLang="ja-JP" sz="2000" dirty="0">
                <a:solidFill>
                  <a:prstClr val="black"/>
                </a:solidFill>
                <a:latin typeface="Times New Roman" panose="02020603050405020304" pitchFamily="18" charset="0"/>
                <a:cs typeface="Times New Roman" panose="02020603050405020304" pitchFamily="18" charset="0"/>
              </a:rPr>
              <a:t>Forecast Sensitivity to Observations </a:t>
            </a:r>
            <a:r>
              <a:rPr lang="en-US" altLang="ja-JP" sz="2000" dirty="0" smtClean="0">
                <a:solidFill>
                  <a:prstClr val="black"/>
                </a:solidFill>
                <a:latin typeface="Times New Roman" panose="02020603050405020304" pitchFamily="18" charset="0"/>
                <a:cs typeface="Times New Roman" panose="02020603050405020304" pitchFamily="18" charset="0"/>
              </a:rPr>
              <a:t>(FSO)</a:t>
            </a:r>
            <a:endParaRPr lang="en-US" altLang="ja-JP" sz="2000" dirty="0" smtClean="0">
              <a:solidFill>
                <a:prstClr val="black"/>
              </a:solidFill>
              <a:latin typeface="HiraKakuPro-W3"/>
            </a:endParaRPr>
          </a:p>
          <a:p>
            <a:pPr marL="285750" indent="-285750">
              <a:buFont typeface="Wingdings" panose="05000000000000000000" pitchFamily="2" charset="2"/>
              <a:buChar char="ü"/>
            </a:pPr>
            <a:r>
              <a:rPr lang="ja-JP" altLang="en-US" sz="2000" dirty="0">
                <a:solidFill>
                  <a:prstClr val="black"/>
                </a:solidFill>
                <a:latin typeface="HiraKakuPro-W3"/>
              </a:rPr>
              <a:t>診断的</a:t>
            </a:r>
            <a:r>
              <a:rPr lang="ja-JP" altLang="en-US" sz="2000" dirty="0" smtClean="0">
                <a:solidFill>
                  <a:prstClr val="black"/>
                </a:solidFill>
                <a:latin typeface="HiraKakuPro-W3"/>
              </a:rPr>
              <a:t>に観測のインパクトを推定できる</a:t>
            </a:r>
            <a:endParaRPr lang="en-US" altLang="ja-JP" sz="2000" dirty="0" smtClean="0">
              <a:solidFill>
                <a:prstClr val="black"/>
              </a:solidFill>
              <a:latin typeface="HiraKakuPro-W3"/>
            </a:endParaRPr>
          </a:p>
          <a:p>
            <a:pPr marL="285750" indent="-285750">
              <a:buFont typeface="Wingdings" panose="05000000000000000000" pitchFamily="2" charset="2"/>
              <a:buChar char="ü"/>
            </a:pPr>
            <a:r>
              <a:rPr lang="ja-JP" altLang="en-US" sz="2000" dirty="0">
                <a:solidFill>
                  <a:prstClr val="black"/>
                </a:solidFill>
                <a:latin typeface="HiraKakuPro-W3"/>
              </a:rPr>
              <a:t>観測</a:t>
            </a:r>
            <a:r>
              <a:rPr lang="ja-JP" altLang="en-US" sz="2000" dirty="0" smtClean="0">
                <a:solidFill>
                  <a:prstClr val="black"/>
                </a:solidFill>
                <a:latin typeface="HiraKakuPro-W3"/>
              </a:rPr>
              <a:t>のインパクトを</a:t>
            </a:r>
            <a:r>
              <a:rPr lang="ja-JP" altLang="en-US" sz="2000" dirty="0">
                <a:solidFill>
                  <a:prstClr val="black"/>
                </a:solidFill>
                <a:latin typeface="HiraKakuPro-W3"/>
              </a:rPr>
              <a:t>個々</a:t>
            </a:r>
            <a:r>
              <a:rPr lang="ja-JP" altLang="en-US" sz="2000" dirty="0" smtClean="0">
                <a:solidFill>
                  <a:prstClr val="black"/>
                </a:solidFill>
                <a:latin typeface="HiraKakuPro-W3"/>
              </a:rPr>
              <a:t>に見積もることができる</a:t>
            </a:r>
            <a:endParaRPr lang="en-US" altLang="ja-JP" sz="2000" dirty="0" smtClean="0">
              <a:solidFill>
                <a:prstClr val="black"/>
              </a:solidFill>
              <a:latin typeface="HiraKakuPro-W3"/>
            </a:endParaRPr>
          </a:p>
          <a:p>
            <a:pPr marL="285750" indent="-285750">
              <a:buFont typeface="Wingdings" panose="05000000000000000000" pitchFamily="2" charset="2"/>
              <a:buChar char="ü"/>
            </a:pPr>
            <a:r>
              <a:rPr lang="en-US" altLang="ja-JP" sz="2000" b="1" u="sng" dirty="0">
                <a:solidFill>
                  <a:prstClr val="black"/>
                </a:solidFill>
                <a:latin typeface="Times New Roman" panose="02020603050405020304" pitchFamily="18" charset="0"/>
                <a:cs typeface="Times New Roman" panose="02020603050405020304" pitchFamily="18" charset="0"/>
              </a:rPr>
              <a:t>Observation System (Simulation) Experiment (</a:t>
            </a:r>
            <a:r>
              <a:rPr lang="en-US" altLang="ja-JP" sz="2000" b="1" u="sng" dirty="0" smtClean="0">
                <a:solidFill>
                  <a:prstClr val="black"/>
                </a:solidFill>
                <a:latin typeface="Times New Roman" panose="02020603050405020304" pitchFamily="18" charset="0"/>
                <a:cs typeface="Times New Roman" panose="02020603050405020304" pitchFamily="18" charset="0"/>
              </a:rPr>
              <a:t>OS(S)E)</a:t>
            </a:r>
            <a:r>
              <a:rPr lang="ja-JP" altLang="en-US" sz="2000" b="1" u="sng" dirty="0" smtClean="0">
                <a:solidFill>
                  <a:prstClr val="black"/>
                </a:solidFill>
                <a:latin typeface="Times New Roman" panose="02020603050405020304" pitchFamily="18" charset="0"/>
                <a:cs typeface="Times New Roman" panose="02020603050405020304" pitchFamily="18" charset="0"/>
              </a:rPr>
              <a:t>の必要がない</a:t>
            </a:r>
            <a:r>
              <a:rPr lang="en-US" altLang="ja-JP" sz="2000" b="1" u="sng" dirty="0" smtClean="0">
                <a:solidFill>
                  <a:prstClr val="black"/>
                </a:solidFill>
                <a:latin typeface="Times New Roman" panose="02020603050405020304" pitchFamily="18" charset="0"/>
                <a:cs typeface="Times New Roman" panose="02020603050405020304" pitchFamily="18" charset="0"/>
              </a:rPr>
              <a:t> </a:t>
            </a:r>
            <a:endParaRPr lang="en-US" altLang="ja-JP" sz="2000" b="1" u="sng" dirty="0">
              <a:solidFill>
                <a:prstClr val="black"/>
              </a:solidFill>
              <a:latin typeface="Times New Roman" panose="02020603050405020304" pitchFamily="18" charset="0"/>
              <a:cs typeface="Times New Roman" panose="02020603050405020304" pitchFamily="18" charset="0"/>
            </a:endParaRPr>
          </a:p>
        </p:txBody>
      </p:sp>
      <p:sp>
        <p:nvSpPr>
          <p:cNvPr id="8" name="正方形/長方形 7"/>
          <p:cNvSpPr/>
          <p:nvPr/>
        </p:nvSpPr>
        <p:spPr>
          <a:xfrm>
            <a:off x="157487" y="4365104"/>
            <a:ext cx="6169365" cy="830997"/>
          </a:xfrm>
          <a:prstGeom prst="rect">
            <a:avLst/>
          </a:prstGeom>
          <a:solidFill>
            <a:srgbClr val="FFFFFF"/>
          </a:solidFill>
          <a:ln>
            <a:solidFill>
              <a:srgbClr val="FF0000"/>
            </a:solidFill>
          </a:ln>
        </p:spPr>
        <p:txBody>
          <a:bodyPr wrap="square" lIns="36000" rIns="36000">
            <a:spAutoFit/>
          </a:bodyPr>
          <a:lstStyle/>
          <a:p>
            <a:pPr fontAlgn="base">
              <a:spcAft>
                <a:spcPct val="0"/>
              </a:spcAft>
              <a:buSzPct val="85000"/>
              <a:defRPr/>
            </a:pPr>
            <a:r>
              <a:rPr kumimoji="0" lang="ja-JP" altLang="en-US" sz="2400" b="1" kern="0" dirty="0">
                <a:solidFill>
                  <a:srgbClr val="FF0000"/>
                </a:solidFill>
                <a:latin typeface="Times New Roman" pitchFamily="18" charset="0"/>
              </a:rPr>
              <a:t>観測</a:t>
            </a:r>
            <a:r>
              <a:rPr kumimoji="0" lang="ja-JP" altLang="en-US" sz="2400" b="1" kern="0" dirty="0" smtClean="0">
                <a:solidFill>
                  <a:srgbClr val="FF0000"/>
                </a:solidFill>
                <a:latin typeface="Times New Roman" pitchFamily="18" charset="0"/>
              </a:rPr>
              <a:t>があったことで、どれくらい良くなったかをそれぞれの観測について自動的に調べられる。</a:t>
            </a:r>
          </a:p>
        </p:txBody>
      </p:sp>
    </p:spTree>
    <p:extLst>
      <p:ext uri="{BB962C8B-B14F-4D97-AF65-F5344CB8AC3E}">
        <p14:creationId xmlns:p14="http://schemas.microsoft.com/office/powerpoint/2010/main" val="17363351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1187624" y="1484784"/>
            <a:ext cx="7015345" cy="5267185"/>
          </a:xfrm>
          <a:prstGeom prst="rect">
            <a:avLst/>
          </a:prstGeom>
        </p:spPr>
      </p:pic>
      <p:sp>
        <p:nvSpPr>
          <p:cNvPr id="7" name="正方形/長方形 6"/>
          <p:cNvSpPr/>
          <p:nvPr/>
        </p:nvSpPr>
        <p:spPr>
          <a:xfrm>
            <a:off x="1220128" y="6309320"/>
            <a:ext cx="5598368" cy="338554"/>
          </a:xfrm>
          <a:prstGeom prst="rect">
            <a:avLst/>
          </a:prstGeom>
        </p:spPr>
        <p:txBody>
          <a:bodyPr wrap="square">
            <a:spAutoFit/>
          </a:bodyPr>
          <a:lstStyle/>
          <a:p>
            <a:r>
              <a:rPr lang="ja-JP" altLang="en-US" sz="1600" dirty="0">
                <a:solidFill>
                  <a:prstClr val="white"/>
                </a:solidFill>
                <a:latin typeface="Times New Roman" panose="02020603050405020304" pitchFamily="18" charset="0"/>
                <a:cs typeface="Times New Roman" panose="02020603050405020304" pitchFamily="18" charset="0"/>
              </a:rPr>
              <a:t>http://www.cosmic.ucar.edu/related_papers/GPS_RO_cartoon.jpg</a:t>
            </a:r>
          </a:p>
        </p:txBody>
      </p:sp>
      <p:sp>
        <p:nvSpPr>
          <p:cNvPr id="9" name="Rectangle 3"/>
          <p:cNvSpPr txBox="1">
            <a:spLocks noChangeArrowheads="1"/>
          </p:cNvSpPr>
          <p:nvPr/>
        </p:nvSpPr>
        <p:spPr bwMode="auto">
          <a:xfrm>
            <a:off x="360040" y="44624"/>
            <a:ext cx="8604448" cy="38164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SzPct val="85000"/>
              <a:buBlip>
                <a:blip r:embed="rId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0000"/>
              <a:buFont typeface="Wingdings" pitchFamily="2" charset="2"/>
              <a:buChar char="l"/>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65000"/>
              <a:buFont typeface="Wingdings" pitchFamily="2" charset="2"/>
              <a:buChar char="l"/>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1"/>
              </a:buClr>
              <a:buSzPct val="60000"/>
              <a:buFont typeface="Wingdings" pitchFamily="2" charset="2"/>
              <a:buChar char="l"/>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accent2"/>
              </a:buClr>
              <a:buSzPct val="60000"/>
              <a:buFont typeface="Wingdings" pitchFamily="2" charset="2"/>
              <a:buChar char="l"/>
              <a:defRPr kumimoji="1" sz="2000">
                <a:solidFill>
                  <a:schemeClr val="tx1"/>
                </a:solidFill>
                <a:latin typeface="+mn-lt"/>
                <a:ea typeface="+mn-ea"/>
              </a:defRPr>
            </a:lvl5pPr>
            <a:lvl6pPr marL="2514600" indent="-228600" algn="l" rtl="0" fontAlgn="base">
              <a:spcBef>
                <a:spcPct val="20000"/>
              </a:spcBef>
              <a:spcAft>
                <a:spcPct val="0"/>
              </a:spcAft>
              <a:buClr>
                <a:schemeClr val="accent2"/>
              </a:buClr>
              <a:buSzPct val="60000"/>
              <a:buFont typeface="Wingdings" pitchFamily="2" charset="2"/>
              <a:buChar char="l"/>
              <a:defRPr kumimoji="1" sz="2000">
                <a:solidFill>
                  <a:schemeClr val="tx1"/>
                </a:solidFill>
                <a:latin typeface="+mn-lt"/>
                <a:ea typeface="+mn-ea"/>
              </a:defRPr>
            </a:lvl6pPr>
            <a:lvl7pPr marL="2971800" indent="-228600" algn="l" rtl="0" fontAlgn="base">
              <a:spcBef>
                <a:spcPct val="20000"/>
              </a:spcBef>
              <a:spcAft>
                <a:spcPct val="0"/>
              </a:spcAft>
              <a:buClr>
                <a:schemeClr val="accent2"/>
              </a:buClr>
              <a:buSzPct val="60000"/>
              <a:buFont typeface="Wingdings" pitchFamily="2" charset="2"/>
              <a:buChar char="l"/>
              <a:defRPr kumimoji="1" sz="2000">
                <a:solidFill>
                  <a:schemeClr val="tx1"/>
                </a:solidFill>
                <a:latin typeface="+mn-lt"/>
                <a:ea typeface="+mn-ea"/>
              </a:defRPr>
            </a:lvl7pPr>
            <a:lvl8pPr marL="3429000" indent="-228600" algn="l" rtl="0" fontAlgn="base">
              <a:spcBef>
                <a:spcPct val="20000"/>
              </a:spcBef>
              <a:spcAft>
                <a:spcPct val="0"/>
              </a:spcAft>
              <a:buClr>
                <a:schemeClr val="accent2"/>
              </a:buClr>
              <a:buSzPct val="60000"/>
              <a:buFont typeface="Wingdings" pitchFamily="2" charset="2"/>
              <a:buChar char="l"/>
              <a:defRPr kumimoji="1" sz="2000">
                <a:solidFill>
                  <a:schemeClr val="tx1"/>
                </a:solidFill>
                <a:latin typeface="+mn-lt"/>
                <a:ea typeface="+mn-ea"/>
              </a:defRPr>
            </a:lvl8pPr>
            <a:lvl9pPr marL="3886200" indent="-228600" algn="l" rtl="0" fontAlgn="base">
              <a:spcBef>
                <a:spcPct val="20000"/>
              </a:spcBef>
              <a:spcAft>
                <a:spcPct val="0"/>
              </a:spcAft>
              <a:buClr>
                <a:schemeClr val="accent2"/>
              </a:buClr>
              <a:buSzPct val="60000"/>
              <a:buFont typeface="Wingdings" pitchFamily="2" charset="2"/>
              <a:buChar char="l"/>
              <a:defRPr kumimoji="1" sz="2000">
                <a:solidFill>
                  <a:schemeClr val="tx1"/>
                </a:solidFill>
                <a:latin typeface="+mn-lt"/>
                <a:ea typeface="+mn-ea"/>
              </a:defRPr>
            </a:lvl9pPr>
          </a:lstStyle>
          <a:p>
            <a:r>
              <a:rPr lang="ja-JP" altLang="en-US" sz="2800" b="1" kern="0" dirty="0" smtClean="0">
                <a:solidFill>
                  <a:srgbClr val="000000"/>
                </a:solidFill>
                <a:latin typeface="Times New Roman" pitchFamily="18" charset="0"/>
              </a:rPr>
              <a:t>電波掩蔽</a:t>
            </a:r>
            <a:r>
              <a:rPr lang="en-US" altLang="ja-JP" sz="2800" b="1" kern="0" dirty="0" smtClean="0">
                <a:solidFill>
                  <a:srgbClr val="000000"/>
                </a:solidFill>
                <a:latin typeface="Times New Roman" pitchFamily="18" charset="0"/>
              </a:rPr>
              <a:t>(</a:t>
            </a:r>
            <a:r>
              <a:rPr lang="ja-JP" altLang="en-US" sz="2800" b="1" kern="0" dirty="0" smtClean="0">
                <a:solidFill>
                  <a:srgbClr val="000000"/>
                </a:solidFill>
                <a:latin typeface="Times New Roman" pitchFamily="18" charset="0"/>
              </a:rPr>
              <a:t>複数衛星</a:t>
            </a:r>
            <a:r>
              <a:rPr lang="en-US" altLang="ja-JP" sz="2800" b="1" kern="0" dirty="0" smtClean="0">
                <a:solidFill>
                  <a:srgbClr val="000000"/>
                </a:solidFill>
                <a:latin typeface="Times New Roman" pitchFamily="18" charset="0"/>
              </a:rPr>
              <a:t>)</a:t>
            </a:r>
            <a:r>
              <a:rPr lang="ja-JP" altLang="en-US" sz="2800" b="1" kern="0" dirty="0" smtClean="0">
                <a:solidFill>
                  <a:srgbClr val="000000"/>
                </a:solidFill>
                <a:latin typeface="Times New Roman" pitchFamily="18" charset="0"/>
              </a:rPr>
              <a:t>の</a:t>
            </a:r>
            <a:r>
              <a:rPr lang="ja-JP" altLang="en-US" sz="2800" b="1" kern="0" dirty="0">
                <a:solidFill>
                  <a:srgbClr val="000000"/>
                </a:solidFill>
                <a:latin typeface="Times New Roman" pitchFamily="18" charset="0"/>
              </a:rPr>
              <a:t>金星への</a:t>
            </a:r>
            <a:r>
              <a:rPr lang="ja-JP" altLang="en-US" sz="2800" b="1" kern="0" dirty="0" smtClean="0">
                <a:solidFill>
                  <a:srgbClr val="000000"/>
                </a:solidFill>
                <a:latin typeface="Times New Roman" pitchFamily="18" charset="0"/>
              </a:rPr>
              <a:t>応用　</a:t>
            </a:r>
            <a:r>
              <a:rPr lang="en-US" altLang="ja-JP" sz="2800" b="1" kern="0" dirty="0" smtClean="0">
                <a:solidFill>
                  <a:srgbClr val="000000"/>
                </a:solidFill>
                <a:latin typeface="Times New Roman" pitchFamily="18" charset="0"/>
              </a:rPr>
              <a:t>(NASA/JPL)</a:t>
            </a:r>
            <a:endParaRPr lang="en-US" altLang="ja-JP" sz="2800" kern="0" dirty="0" smtClean="0">
              <a:solidFill>
                <a:srgbClr val="000000"/>
              </a:solidFill>
              <a:latin typeface="Times New Roman" pitchFamily="18" charset="0"/>
            </a:endParaRPr>
          </a:p>
          <a:p>
            <a:pPr marL="857250" lvl="1" indent="-342900">
              <a:buClr>
                <a:srgbClr val="1F497D"/>
              </a:buClr>
              <a:buSzPct val="85000"/>
              <a:buFont typeface="Wingdings" pitchFamily="2" charset="2"/>
              <a:buChar char="ü"/>
            </a:pPr>
            <a:r>
              <a:rPr lang="ja-JP" altLang="en-US" sz="2400" dirty="0">
                <a:solidFill>
                  <a:prstClr val="black"/>
                </a:solidFill>
                <a:latin typeface="Times New Roman" panose="02020603050405020304" pitchFamily="18" charset="0"/>
                <a:cs typeface="Times New Roman" panose="02020603050405020304" pitchFamily="18" charset="0"/>
              </a:rPr>
              <a:t>疑似観測データを同化し、</a:t>
            </a:r>
            <a:r>
              <a:rPr lang="en-US" altLang="ja-JP" sz="2400" dirty="0" smtClean="0">
                <a:solidFill>
                  <a:prstClr val="black"/>
                </a:solidFill>
                <a:latin typeface="Times New Roman" panose="02020603050405020304" pitchFamily="18" charset="0"/>
                <a:cs typeface="Times New Roman" panose="02020603050405020304" pitchFamily="18" charset="0"/>
              </a:rPr>
              <a:t>EFSO</a:t>
            </a:r>
            <a:r>
              <a:rPr lang="ja-JP" altLang="en-US" sz="2400" dirty="0">
                <a:solidFill>
                  <a:prstClr val="black"/>
                </a:solidFill>
                <a:latin typeface="Times New Roman" panose="02020603050405020304" pitchFamily="18" charset="0"/>
                <a:cs typeface="Times New Roman" panose="02020603050405020304" pitchFamily="18" charset="0"/>
              </a:rPr>
              <a:t>値から</a:t>
            </a:r>
            <a:r>
              <a:rPr lang="ja-JP" altLang="en-US" sz="2400" dirty="0" smtClean="0">
                <a:solidFill>
                  <a:prstClr val="black"/>
                </a:solidFill>
                <a:latin typeface="Times New Roman" panose="02020603050405020304" pitchFamily="18" charset="0"/>
                <a:cs typeface="Times New Roman" panose="02020603050405020304" pitchFamily="18" charset="0"/>
              </a:rPr>
              <a:t>高い</a:t>
            </a:r>
            <a:r>
              <a:rPr lang="ja-JP" altLang="en-US" sz="2400" dirty="0">
                <a:solidFill>
                  <a:prstClr val="black"/>
                </a:solidFill>
                <a:latin typeface="Times New Roman" panose="02020603050405020304" pitchFamily="18" charset="0"/>
                <a:cs typeface="Times New Roman" panose="02020603050405020304" pitchFamily="18" charset="0"/>
              </a:rPr>
              <a:t>観測インパクトの位置や時間を</a:t>
            </a:r>
            <a:r>
              <a:rPr lang="ja-JP" altLang="en-US" sz="2400" dirty="0" smtClean="0">
                <a:solidFill>
                  <a:prstClr val="black"/>
                </a:solidFill>
                <a:latin typeface="Times New Roman" panose="02020603050405020304" pitchFamily="18" charset="0"/>
                <a:cs typeface="Times New Roman" panose="02020603050405020304" pitchFamily="18" charset="0"/>
              </a:rPr>
              <a:t>選定　⇒　今後の金星探査ミッションに</a:t>
            </a:r>
            <a:endParaRPr lang="ja-JP" altLang="en-US" sz="2400" kern="0" dirty="0">
              <a:solidFill>
                <a:srgbClr val="000000"/>
              </a:solidFill>
              <a:latin typeface="Times New Roman" pitchFamily="18" charset="0"/>
            </a:endParaRPr>
          </a:p>
        </p:txBody>
      </p:sp>
    </p:spTree>
    <p:extLst>
      <p:ext uri="{BB962C8B-B14F-4D97-AF65-F5344CB8AC3E}">
        <p14:creationId xmlns:p14="http://schemas.microsoft.com/office/powerpoint/2010/main" val="187100250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txBox="1">
            <a:spLocks noChangeArrowheads="1"/>
          </p:cNvSpPr>
          <p:nvPr/>
        </p:nvSpPr>
        <p:spPr bwMode="auto">
          <a:xfrm>
            <a:off x="142875" y="159229"/>
            <a:ext cx="8749605" cy="7694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fontAlgn="base">
              <a:spcBef>
                <a:spcPct val="0"/>
              </a:spcBef>
              <a:spcAft>
                <a:spcPct val="0"/>
              </a:spcAft>
              <a:buFont typeface="Wingdings" pitchFamily="2" charset="2"/>
              <a:buNone/>
              <a:defRPr/>
            </a:pPr>
            <a:endParaRPr lang="ja-JP" altLang="en-US" sz="3600" b="1" kern="0" dirty="0">
              <a:solidFill>
                <a:srgbClr val="FFFF00"/>
              </a:solidFill>
              <a:effectLst>
                <a:outerShdw blurRad="38100" dist="38100" dir="2700000" algn="tl">
                  <a:srgbClr val="000000"/>
                </a:outerShdw>
              </a:effectLst>
              <a:latin typeface="Times New Roman" pitchFamily="18" charset="0"/>
              <a:cs typeface="Times New Roman" pitchFamily="18" charset="0"/>
            </a:endParaRPr>
          </a:p>
        </p:txBody>
      </p:sp>
      <p:sp>
        <p:nvSpPr>
          <p:cNvPr id="3" name="タイトル 2"/>
          <p:cNvSpPr>
            <a:spLocks noGrp="1"/>
          </p:cNvSpPr>
          <p:nvPr>
            <p:ph type="title"/>
          </p:nvPr>
        </p:nvSpPr>
        <p:spPr>
          <a:xfrm>
            <a:off x="142875" y="116632"/>
            <a:ext cx="8821613" cy="769441"/>
          </a:xfrm>
        </p:spPr>
        <p:txBody>
          <a:bodyPr/>
          <a:lstStyle/>
          <a:p>
            <a:pPr>
              <a:defRPr/>
            </a:pPr>
            <a:r>
              <a:rPr lang="ja-JP" altLang="en-US" b="1" dirty="0" smtClean="0">
                <a:solidFill>
                  <a:srgbClr val="FFFF00"/>
                </a:solidFill>
                <a:effectLst>
                  <a:outerShdw blurRad="38100" dist="38100" dir="2700000" algn="tl">
                    <a:srgbClr val="000000"/>
                  </a:outerShdw>
                </a:effectLst>
                <a:latin typeface="Times New Roman" pitchFamily="18" charset="0"/>
                <a:cs typeface="Times New Roman" pitchFamily="18" charset="0"/>
              </a:rPr>
              <a:t>火星のデータ同化</a:t>
            </a:r>
            <a:endParaRPr lang="ja-JP" altLang="en-US" sz="2800" b="1" dirty="0">
              <a:solidFill>
                <a:schemeClr val="tx1"/>
              </a:solidFill>
              <a:effectLst>
                <a:outerShdw blurRad="38100" dist="38100" dir="2700000" algn="tl">
                  <a:srgbClr val="000000"/>
                </a:outerShdw>
              </a:effectLst>
              <a:latin typeface="Times New Roman" pitchFamily="18" charset="0"/>
              <a:cs typeface="Times New Roman" pitchFamily="18" charset="0"/>
            </a:endParaRPr>
          </a:p>
        </p:txBody>
      </p:sp>
      <p:sp>
        <p:nvSpPr>
          <p:cNvPr id="7" name="正方形/長方形 6"/>
          <p:cNvSpPr/>
          <p:nvPr/>
        </p:nvSpPr>
        <p:spPr>
          <a:xfrm>
            <a:off x="323528" y="908720"/>
            <a:ext cx="8424936" cy="1569660"/>
          </a:xfrm>
          <a:prstGeom prst="rect">
            <a:avLst/>
          </a:prstGeom>
        </p:spPr>
        <p:txBody>
          <a:bodyPr wrap="square">
            <a:spAutoFit/>
          </a:bodyPr>
          <a:lstStyle/>
          <a:p>
            <a:r>
              <a:rPr lang="ja-JP" altLang="en-US" sz="2400" b="1" kern="0" dirty="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火星大気探査の観測データを用いた同化実験</a:t>
            </a:r>
            <a:endParaRPr lang="en-US" altLang="ja-JP" sz="2400" b="1" kern="0" dirty="0">
              <a:solidFill>
                <a:srgbClr val="FFFFFF"/>
              </a:solidFill>
              <a:effectLst>
                <a:outerShdw blurRad="38100" dist="38100" dir="2700000" algn="tl">
                  <a:srgbClr val="000000">
                    <a:alpha val="43137"/>
                  </a:srgbClr>
                </a:outerShdw>
              </a:effectLst>
              <a:latin typeface="Times New Roman" pitchFamily="18" charset="0"/>
              <a:cs typeface="Times New Roman" pitchFamily="18" charset="0"/>
            </a:endParaRPr>
          </a:p>
          <a:p>
            <a:r>
              <a:rPr lang="en-US" altLang="ja-JP" sz="2400" b="1" kern="0" dirty="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Oxford Univ./Open Univ./LMD/Caltech/Maryland Univ.</a:t>
            </a:r>
            <a:r>
              <a:rPr lang="ja-JP" altLang="en-US" sz="2400" b="1" kern="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など</a:t>
            </a:r>
            <a:endParaRPr lang="en-US" altLang="ja-JP" sz="2400" b="1" dirty="0" smtClean="0">
              <a:solidFill>
                <a:srgbClr val="FFFFFF"/>
              </a:solidFill>
              <a:effectLst>
                <a:outerShdw blurRad="38100" dist="38100" dir="2700000" algn="tl">
                  <a:srgbClr val="000000">
                    <a:alpha val="43137"/>
                  </a:srgbClr>
                </a:outerShdw>
              </a:effectLst>
            </a:endParaRPr>
          </a:p>
          <a:p>
            <a:pPr marL="342900" indent="-342900">
              <a:buFont typeface="Wingdings" panose="05000000000000000000" pitchFamily="2" charset="2"/>
              <a:buChar char="ü"/>
            </a:pPr>
            <a:r>
              <a:rPr lang="ja-JP" altLang="en-US" sz="2400" dirty="0" smtClean="0">
                <a:solidFill>
                  <a:srgbClr val="FFFFFF"/>
                </a:solidFill>
                <a:effectLst>
                  <a:outerShdw blurRad="38100" dist="38100" dir="2700000" algn="tl">
                    <a:srgbClr val="000000">
                      <a:alpha val="43137"/>
                    </a:srgbClr>
                  </a:outerShdw>
                </a:effectLst>
              </a:rPr>
              <a:t>金星より観測データが豊富</a:t>
            </a:r>
            <a:endParaRPr lang="en-US" altLang="ja-JP" sz="2400" dirty="0" smtClean="0">
              <a:solidFill>
                <a:srgbClr val="FFFFFF"/>
              </a:solidFill>
              <a:effectLst>
                <a:outerShdw blurRad="38100" dist="38100" dir="2700000" algn="tl">
                  <a:srgbClr val="000000">
                    <a:alpha val="43137"/>
                  </a:srgbClr>
                </a:outerShdw>
              </a:effectLst>
            </a:endParaRPr>
          </a:p>
          <a:p>
            <a:pPr marL="342900" indent="-342900">
              <a:buFont typeface="Wingdings" panose="05000000000000000000" pitchFamily="2" charset="2"/>
              <a:buChar char="ü"/>
            </a:pPr>
            <a:r>
              <a:rPr lang="ja-JP" altLang="en-US" sz="2400" dirty="0" smtClean="0">
                <a:solidFill>
                  <a:srgbClr val="FFFFFF"/>
                </a:solidFill>
                <a:effectLst>
                  <a:outerShdw blurRad="38100" dist="38100" dir="2700000" algn="tl">
                    <a:srgbClr val="000000">
                      <a:alpha val="43137"/>
                    </a:srgbClr>
                  </a:outerShdw>
                </a:effectLst>
              </a:rPr>
              <a:t>モデルに大気構造の再現性</a:t>
            </a:r>
            <a:endParaRPr lang="en-US" altLang="ja-JP" sz="2400" dirty="0" smtClean="0">
              <a:solidFill>
                <a:srgbClr val="FFFFFF"/>
              </a:solidFill>
              <a:effectLst>
                <a:outerShdw blurRad="38100" dist="38100" dir="2700000" algn="tl">
                  <a:srgbClr val="000000">
                    <a:alpha val="43137"/>
                  </a:srgbClr>
                </a:outerShdw>
              </a:effectLst>
            </a:endParaRPr>
          </a:p>
        </p:txBody>
      </p:sp>
      <p:pic>
        <p:nvPicPr>
          <p:cNvPr id="2" name="図 1"/>
          <p:cNvPicPr>
            <a:picLocks noChangeAspect="1"/>
          </p:cNvPicPr>
          <p:nvPr/>
        </p:nvPicPr>
        <p:blipFill>
          <a:blip r:embed="rId3"/>
          <a:stretch>
            <a:fillRect/>
          </a:stretch>
        </p:blipFill>
        <p:spPr>
          <a:xfrm>
            <a:off x="179512" y="2564904"/>
            <a:ext cx="5040560" cy="3610813"/>
          </a:xfrm>
          <a:prstGeom prst="rect">
            <a:avLst/>
          </a:prstGeom>
        </p:spPr>
      </p:pic>
      <p:sp>
        <p:nvSpPr>
          <p:cNvPr id="5" name="正方形/長方形 4"/>
          <p:cNvSpPr/>
          <p:nvPr/>
        </p:nvSpPr>
        <p:spPr>
          <a:xfrm>
            <a:off x="5343647" y="4869160"/>
            <a:ext cx="3404817" cy="1323439"/>
          </a:xfrm>
          <a:prstGeom prst="rect">
            <a:avLst/>
          </a:prstGeom>
        </p:spPr>
        <p:txBody>
          <a:bodyPr wrap="square">
            <a:spAutoFit/>
          </a:bodyPr>
          <a:lstStyle/>
          <a:p>
            <a:r>
              <a:rPr lang="en-US" altLang="ja-JP" sz="2000" kern="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Mars </a:t>
            </a:r>
            <a:r>
              <a:rPr lang="en-US" altLang="ja-JP" sz="2000" kern="0" dirty="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Global Surveyor</a:t>
            </a:r>
            <a:r>
              <a:rPr lang="ja-JP" altLang="en-US" sz="2000" kern="0" dirty="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の温度、ダスト量の観測</a:t>
            </a:r>
            <a:r>
              <a:rPr lang="ja-JP" altLang="en-US" sz="2000" kern="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を同化 </a:t>
            </a:r>
            <a:r>
              <a:rPr lang="en-US" altLang="ja-JP" sz="2000" kern="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(SCM)</a:t>
            </a:r>
            <a:endParaRPr lang="en-US" altLang="ja-JP" sz="2000" kern="0" dirty="0">
              <a:solidFill>
                <a:srgbClr val="FFFFFF"/>
              </a:solidFill>
              <a:effectLst>
                <a:outerShdw blurRad="38100" dist="38100" dir="2700000" algn="tl">
                  <a:srgbClr val="000000">
                    <a:alpha val="43137"/>
                  </a:srgbClr>
                </a:outerShdw>
              </a:effectLst>
              <a:latin typeface="Times New Roman" pitchFamily="18" charset="0"/>
              <a:cs typeface="Times New Roman" pitchFamily="18" charset="0"/>
            </a:endParaRPr>
          </a:p>
          <a:p>
            <a:r>
              <a:rPr lang="ja-JP" altLang="en-US" sz="2000" kern="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温度</a:t>
            </a:r>
            <a:r>
              <a:rPr lang="en-US" altLang="ja-JP" sz="2000" kern="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a:t>
            </a:r>
            <a:r>
              <a:rPr lang="ja-JP" altLang="en-US" sz="2000" kern="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上</a:t>
            </a:r>
            <a:r>
              <a:rPr lang="en-US" altLang="ja-JP" sz="2000" kern="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a:t>
            </a:r>
            <a:r>
              <a:rPr lang="ja-JP" altLang="en-US" sz="2000" kern="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と</a:t>
            </a:r>
            <a:r>
              <a:rPr lang="ja-JP" altLang="en-US" sz="2000" kern="0" dirty="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質量流線</a:t>
            </a:r>
            <a:r>
              <a:rPr lang="ja-JP" altLang="en-US" sz="2000" kern="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関数</a:t>
            </a:r>
            <a:r>
              <a:rPr lang="en-US" altLang="ja-JP" sz="2000" kern="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a:t>
            </a:r>
            <a:r>
              <a:rPr lang="ja-JP" altLang="en-US" sz="2000" kern="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下</a:t>
            </a:r>
            <a:r>
              <a:rPr lang="en-US" altLang="ja-JP" sz="2000" kern="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a:t>
            </a:r>
          </a:p>
          <a:p>
            <a:r>
              <a:rPr lang="en-US" altLang="ja-JP" sz="2000" kern="0" dirty="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a:t>
            </a:r>
            <a:r>
              <a:rPr lang="en-US" altLang="ja-JP" sz="2000" kern="0" dirty="0" err="1">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Montabonne</a:t>
            </a:r>
            <a:r>
              <a:rPr lang="en-US" altLang="ja-JP" sz="2000" kern="0" dirty="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 et al., 05</a:t>
            </a:r>
            <a:r>
              <a:rPr lang="en-US" altLang="ja-JP" sz="2000" kern="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altLang="ja-JP" sz="2000" kern="0" dirty="0">
              <a:solidFill>
                <a:srgbClr val="FFFFFF"/>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0" name="正方形/長方形 9"/>
          <p:cNvSpPr/>
          <p:nvPr/>
        </p:nvSpPr>
        <p:spPr>
          <a:xfrm>
            <a:off x="1547664" y="6309320"/>
            <a:ext cx="5904657" cy="461665"/>
          </a:xfrm>
          <a:prstGeom prst="rect">
            <a:avLst/>
          </a:prstGeom>
          <a:solidFill>
            <a:schemeClr val="tx1"/>
          </a:solidFill>
          <a:ln>
            <a:solidFill>
              <a:srgbClr val="FF0000"/>
            </a:solidFill>
          </a:ln>
        </p:spPr>
        <p:txBody>
          <a:bodyPr wrap="square" lIns="36000" rIns="36000">
            <a:spAutoFit/>
          </a:bodyPr>
          <a:lstStyle/>
          <a:p>
            <a:pPr algn="ctr" fontAlgn="base">
              <a:spcAft>
                <a:spcPct val="0"/>
              </a:spcAft>
              <a:buSzPct val="85000"/>
            </a:pPr>
            <a:r>
              <a:rPr lang="ja-JP" altLang="en-US" sz="2400" b="1" dirty="0">
                <a:solidFill>
                  <a:srgbClr val="FF0000"/>
                </a:solidFill>
                <a:latin typeface="Times New Roman" pitchFamily="18" charset="0"/>
              </a:rPr>
              <a:t>惑星</a:t>
            </a:r>
            <a:r>
              <a:rPr lang="ja-JP" altLang="en-US" sz="2400" b="1" dirty="0" smtClean="0">
                <a:solidFill>
                  <a:srgbClr val="FF0000"/>
                </a:solidFill>
                <a:latin typeface="Times New Roman" pitchFamily="18" charset="0"/>
              </a:rPr>
              <a:t>大気でもデータ同化が可能になってきた</a:t>
            </a:r>
            <a:endParaRPr lang="ja-JP" altLang="en-US" sz="2400" b="1" dirty="0">
              <a:solidFill>
                <a:srgbClr val="FF0000"/>
              </a:solidFill>
              <a:latin typeface="Times New Roman" pitchFamily="18" charset="0"/>
            </a:endParaRPr>
          </a:p>
        </p:txBody>
      </p:sp>
    </p:spTree>
    <p:extLst>
      <p:ext uri="{BB962C8B-B14F-4D97-AF65-F5344CB8AC3E}">
        <p14:creationId xmlns:p14="http://schemas.microsoft.com/office/powerpoint/2010/main" val="396728080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txBox="1">
            <a:spLocks noChangeArrowheads="1"/>
          </p:cNvSpPr>
          <p:nvPr/>
        </p:nvSpPr>
        <p:spPr bwMode="auto">
          <a:xfrm>
            <a:off x="142875" y="159229"/>
            <a:ext cx="8749605" cy="7694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fontAlgn="base">
              <a:spcBef>
                <a:spcPct val="0"/>
              </a:spcBef>
              <a:spcAft>
                <a:spcPct val="0"/>
              </a:spcAft>
              <a:buFont typeface="Wingdings" pitchFamily="2" charset="2"/>
              <a:buNone/>
              <a:defRPr/>
            </a:pPr>
            <a:endParaRPr lang="ja-JP" altLang="en-US" sz="3600" b="1" kern="0" dirty="0">
              <a:solidFill>
                <a:srgbClr val="FFFF00"/>
              </a:solidFill>
              <a:effectLst>
                <a:outerShdw blurRad="38100" dist="38100" dir="2700000" algn="tl">
                  <a:srgbClr val="000000"/>
                </a:outerShdw>
              </a:effectLst>
              <a:latin typeface="Times New Roman" pitchFamily="18" charset="0"/>
              <a:cs typeface="Times New Roman" pitchFamily="18" charset="0"/>
            </a:endParaRPr>
          </a:p>
        </p:txBody>
      </p:sp>
      <p:sp>
        <p:nvSpPr>
          <p:cNvPr id="3" name="タイトル 2"/>
          <p:cNvSpPr>
            <a:spLocks noGrp="1"/>
          </p:cNvSpPr>
          <p:nvPr>
            <p:ph type="title"/>
          </p:nvPr>
        </p:nvSpPr>
        <p:spPr>
          <a:xfrm>
            <a:off x="142875" y="260067"/>
            <a:ext cx="8821613" cy="1200329"/>
          </a:xfrm>
        </p:spPr>
        <p:txBody>
          <a:bodyPr/>
          <a:lstStyle/>
          <a:p>
            <a:pPr>
              <a:defRPr/>
            </a:pPr>
            <a:r>
              <a:rPr lang="ja-JP" altLang="en-US" b="1" dirty="0">
                <a:solidFill>
                  <a:srgbClr val="FFFF00"/>
                </a:solidFill>
                <a:effectLst>
                  <a:outerShdw blurRad="38100" dist="38100" dir="2700000" algn="tl">
                    <a:srgbClr val="000000"/>
                  </a:outerShdw>
                </a:effectLst>
                <a:latin typeface="Times New Roman" pitchFamily="18" charset="0"/>
                <a:cs typeface="Times New Roman" pitchFamily="18" charset="0"/>
              </a:rPr>
              <a:t>地球</a:t>
            </a:r>
            <a:r>
              <a:rPr lang="ja-JP" altLang="en-US" b="1" dirty="0" smtClean="0">
                <a:solidFill>
                  <a:srgbClr val="FFFF00"/>
                </a:solidFill>
                <a:effectLst>
                  <a:outerShdw blurRad="38100" dist="38100" dir="2700000" algn="tl">
                    <a:srgbClr val="000000"/>
                  </a:outerShdw>
                </a:effectLst>
                <a:latin typeface="Times New Roman" pitchFamily="18" charset="0"/>
                <a:cs typeface="Times New Roman" pitchFamily="18" charset="0"/>
              </a:rPr>
              <a:t>の偏西風</a:t>
            </a:r>
            <a:r>
              <a:rPr lang="en-US" altLang="ja-JP" b="1" dirty="0" smtClean="0">
                <a:solidFill>
                  <a:srgbClr val="FFFF00"/>
                </a:solidFill>
                <a:effectLst>
                  <a:outerShdw blurRad="38100" dist="38100" dir="2700000" algn="tl">
                    <a:srgbClr val="000000"/>
                  </a:outerShdw>
                </a:effectLst>
                <a:latin typeface="Times New Roman" pitchFamily="18" charset="0"/>
                <a:cs typeface="Times New Roman" pitchFamily="18" charset="0"/>
              </a:rPr>
              <a:t/>
            </a:r>
            <a:br>
              <a:rPr lang="en-US" altLang="ja-JP" b="1" dirty="0" smtClean="0">
                <a:solidFill>
                  <a:srgbClr val="FFFF00"/>
                </a:solidFill>
                <a:effectLst>
                  <a:outerShdw blurRad="38100" dist="38100" dir="2700000" algn="tl">
                    <a:srgbClr val="000000"/>
                  </a:outerShdw>
                </a:effectLst>
                <a:latin typeface="Times New Roman" pitchFamily="18" charset="0"/>
                <a:cs typeface="Times New Roman" pitchFamily="18" charset="0"/>
              </a:rPr>
            </a:br>
            <a:endParaRPr lang="ja-JP" altLang="en-US" sz="2800" b="1" dirty="0">
              <a:solidFill>
                <a:schemeClr val="tx1"/>
              </a:solidFill>
              <a:effectLst>
                <a:outerShdw blurRad="38100" dist="38100" dir="2700000" algn="tl">
                  <a:srgbClr val="000000"/>
                </a:outerShdw>
              </a:effectLst>
              <a:latin typeface="Times New Roman" pitchFamily="18" charset="0"/>
              <a:cs typeface="Times New Roman" pitchFamily="18" charset="0"/>
            </a:endParaRPr>
          </a:p>
        </p:txBody>
      </p:sp>
      <p:sp>
        <p:nvSpPr>
          <p:cNvPr id="7" name="正方形/長方形 6"/>
          <p:cNvSpPr/>
          <p:nvPr/>
        </p:nvSpPr>
        <p:spPr>
          <a:xfrm>
            <a:off x="142875" y="1124744"/>
            <a:ext cx="8749605" cy="954107"/>
          </a:xfrm>
          <a:prstGeom prst="rect">
            <a:avLst/>
          </a:prstGeom>
        </p:spPr>
        <p:txBody>
          <a:bodyPr wrap="square">
            <a:spAutoFit/>
          </a:bodyPr>
          <a:lstStyle/>
          <a:p>
            <a:pPr algn="ctr"/>
            <a:r>
              <a:rPr lang="ja-JP" altLang="en-US" sz="2800" b="1" kern="0" dirty="0" smtClean="0">
                <a:solidFill>
                  <a:srgbClr val="FFFFFF"/>
                </a:solidFill>
                <a:effectLst>
                  <a:outerShdw blurRad="38100" dist="38100" dir="2700000" algn="tl">
                    <a:srgbClr val="000000"/>
                  </a:outerShdw>
                </a:effectLst>
                <a:latin typeface="Times New Roman" pitchFamily="18" charset="0"/>
                <a:cs typeface="Times New Roman" pitchFamily="18" charset="0"/>
              </a:rPr>
              <a:t>赤道の風（地面に対して静止）を中緯度に運ぶだけで</a:t>
            </a:r>
            <a:endParaRPr lang="en-US" altLang="ja-JP" sz="2800" b="1" kern="0" dirty="0" smtClean="0">
              <a:solidFill>
                <a:srgbClr val="FFFFFF"/>
              </a:solidFill>
              <a:effectLst>
                <a:outerShdw blurRad="38100" dist="38100" dir="2700000" algn="tl">
                  <a:srgbClr val="000000"/>
                </a:outerShdw>
              </a:effectLst>
              <a:latin typeface="Times New Roman" pitchFamily="18" charset="0"/>
              <a:cs typeface="Times New Roman" pitchFamily="18" charset="0"/>
            </a:endParaRPr>
          </a:p>
          <a:p>
            <a:pPr algn="ctr"/>
            <a:r>
              <a:rPr lang="ja-JP" altLang="en-US" sz="2800" b="1" kern="0" dirty="0" smtClean="0">
                <a:solidFill>
                  <a:srgbClr val="FFFFFF"/>
                </a:solidFill>
                <a:effectLst>
                  <a:outerShdw blurRad="38100" dist="38100" dir="2700000" algn="tl">
                    <a:srgbClr val="000000"/>
                  </a:outerShdw>
                </a:effectLst>
                <a:latin typeface="Times New Roman" pitchFamily="18" charset="0"/>
                <a:cs typeface="Times New Roman" pitchFamily="18" charset="0"/>
              </a:rPr>
              <a:t>西風（自転を追い越す風）に</a:t>
            </a:r>
            <a:endParaRPr lang="ja-JP" altLang="en-US" sz="2000" dirty="0">
              <a:solidFill>
                <a:srgbClr val="FFFFFF"/>
              </a:solidFill>
            </a:endParaRPr>
          </a:p>
        </p:txBody>
      </p:sp>
      <p:pic>
        <p:nvPicPr>
          <p:cNvPr id="37890" name="Picture 2" descr="http://www.yomiuri.co.jp/olympic/2010/feature/kagaku/img/ka20100219_01_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2204864"/>
            <a:ext cx="5243251" cy="3963899"/>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p:cNvSpPr/>
          <p:nvPr/>
        </p:nvSpPr>
        <p:spPr>
          <a:xfrm>
            <a:off x="2915815" y="6289575"/>
            <a:ext cx="6217243" cy="307777"/>
          </a:xfrm>
          <a:prstGeom prst="rect">
            <a:avLst/>
          </a:prstGeom>
        </p:spPr>
        <p:txBody>
          <a:bodyPr wrap="square">
            <a:spAutoFit/>
          </a:bodyPr>
          <a:lstStyle/>
          <a:p>
            <a:r>
              <a:rPr lang="ja-JP" altLang="en-US" sz="1400" dirty="0">
                <a:solidFill>
                  <a:srgbClr val="FFFFFF"/>
                </a:solidFill>
                <a:effectLst>
                  <a:outerShdw blurRad="38100" dist="38100" dir="2700000" algn="tl">
                    <a:srgbClr val="000000">
                      <a:alpha val="43137"/>
                    </a:srgbClr>
                  </a:outerShdw>
                </a:effectLst>
              </a:rPr>
              <a:t>http://www.yomiuri.co.jp/olympic/2010/feature/kagaku/ka20100219_01.htm</a:t>
            </a:r>
          </a:p>
        </p:txBody>
      </p:sp>
      <p:sp>
        <p:nvSpPr>
          <p:cNvPr id="6" name="正方形/長方形 5"/>
          <p:cNvSpPr/>
          <p:nvPr/>
        </p:nvSpPr>
        <p:spPr>
          <a:xfrm>
            <a:off x="251520" y="2204864"/>
            <a:ext cx="2659702" cy="461665"/>
          </a:xfrm>
          <a:prstGeom prst="rect">
            <a:avLst/>
          </a:prstGeom>
          <a:solidFill>
            <a:schemeClr val="tx1"/>
          </a:solidFill>
          <a:ln>
            <a:solidFill>
              <a:srgbClr val="FF0000"/>
            </a:solidFill>
          </a:ln>
        </p:spPr>
        <p:txBody>
          <a:bodyPr wrap="none">
            <a:spAutoFit/>
          </a:bodyPr>
          <a:lstStyle/>
          <a:p>
            <a:r>
              <a:rPr lang="ja-JP" altLang="en-US" sz="2400" kern="0" dirty="0">
                <a:solidFill>
                  <a:srgbClr val="FF0000"/>
                </a:solidFill>
                <a:latin typeface="Times New Roman" pitchFamily="18" charset="0"/>
                <a:cs typeface="Times New Roman" pitchFamily="18" charset="0"/>
              </a:rPr>
              <a:t>角運動量の保存則</a:t>
            </a:r>
            <a:endParaRPr lang="ja-JP" altLang="en-US" sz="1600" dirty="0">
              <a:solidFill>
                <a:srgbClr val="FF0000"/>
              </a:solidFill>
            </a:endParaRPr>
          </a:p>
        </p:txBody>
      </p:sp>
      <p:sp>
        <p:nvSpPr>
          <p:cNvPr id="8" name="正方形/長方形 7"/>
          <p:cNvSpPr/>
          <p:nvPr/>
        </p:nvSpPr>
        <p:spPr>
          <a:xfrm>
            <a:off x="2129135" y="5396785"/>
            <a:ext cx="5472608" cy="523220"/>
          </a:xfrm>
          <a:prstGeom prst="rect">
            <a:avLst/>
          </a:prstGeom>
          <a:solidFill>
            <a:sysClr val="window" lastClr="FFFFFF"/>
          </a:solidFill>
          <a:ln>
            <a:solidFill>
              <a:srgbClr val="FF0000"/>
            </a:solidFill>
          </a:ln>
        </p:spPr>
        <p:txBody>
          <a:bodyPr wrap="square">
            <a:spAutoFit/>
          </a:bodyPr>
          <a:lstStyle/>
          <a:p>
            <a:pPr algn="ctr">
              <a:buClr>
                <a:srgbClr val="FF0000"/>
              </a:buClr>
              <a:buSzPct val="100000"/>
            </a:pPr>
            <a:r>
              <a:rPr kumimoji="0" lang="ja-JP" altLang="en-US" sz="2800" b="1" kern="0" dirty="0" smtClean="0">
                <a:solidFill>
                  <a:srgbClr val="FF0000"/>
                </a:solidFill>
                <a:latin typeface="ＭＳ Ｐゴシック" panose="020B0600070205080204" pitchFamily="50" charset="-128"/>
              </a:rPr>
              <a:t>ここらへんは補足スライドか？</a:t>
            </a:r>
          </a:p>
        </p:txBody>
      </p:sp>
    </p:spTree>
    <p:extLst>
      <p:ext uri="{BB962C8B-B14F-4D97-AF65-F5344CB8AC3E}">
        <p14:creationId xmlns:p14="http://schemas.microsoft.com/office/powerpoint/2010/main" val="107869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89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591950"/>
          </a:xfrm>
        </p:spPr>
        <p:txBody>
          <a:bodyPr>
            <a:normAutofit fontScale="90000"/>
          </a:bodyPr>
          <a:lstStyle/>
          <a:p>
            <a:r>
              <a:rPr lang="ja-JP" altLang="en-US" dirty="0" smtClean="0"/>
              <a:t>太陽の加熱</a:t>
            </a:r>
            <a:endParaRPr lang="ja-JP" altLang="en-US" dirty="0"/>
          </a:p>
        </p:txBody>
      </p:sp>
      <p:pic>
        <p:nvPicPr>
          <p:cNvPr id="3" name="図 2"/>
          <p:cNvPicPr>
            <a:picLocks noChangeAspect="1"/>
          </p:cNvPicPr>
          <p:nvPr/>
        </p:nvPicPr>
        <p:blipFill>
          <a:blip r:embed="rId3"/>
          <a:stretch>
            <a:fillRect/>
          </a:stretch>
        </p:blipFill>
        <p:spPr>
          <a:xfrm>
            <a:off x="4078583" y="1193242"/>
            <a:ext cx="3992453" cy="4027020"/>
          </a:xfrm>
          <a:prstGeom prst="rect">
            <a:avLst/>
          </a:prstGeom>
        </p:spPr>
      </p:pic>
      <p:sp>
        <p:nvSpPr>
          <p:cNvPr id="4" name="円/楕円 3"/>
          <p:cNvSpPr/>
          <p:nvPr/>
        </p:nvSpPr>
        <p:spPr>
          <a:xfrm>
            <a:off x="4771851" y="1148419"/>
            <a:ext cx="2627682" cy="945030"/>
          </a:xfrm>
          <a:prstGeom prst="ellipse">
            <a:avLst/>
          </a:prstGeom>
          <a:solidFill>
            <a:srgbClr val="0000FF">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5" name="円/楕円 4"/>
          <p:cNvSpPr/>
          <p:nvPr/>
        </p:nvSpPr>
        <p:spPr>
          <a:xfrm>
            <a:off x="3869406" y="2545792"/>
            <a:ext cx="4473390" cy="1464236"/>
          </a:xfrm>
          <a:prstGeom prst="ellipse">
            <a:avLst/>
          </a:prstGeom>
          <a:solidFill>
            <a:srgbClr val="FF0000">
              <a:alpha val="5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6" name="正方形/長方形 5"/>
          <p:cNvSpPr/>
          <p:nvPr/>
        </p:nvSpPr>
        <p:spPr>
          <a:xfrm>
            <a:off x="5836921" y="1335278"/>
            <a:ext cx="543739" cy="523220"/>
          </a:xfrm>
          <a:prstGeom prst="rect">
            <a:avLst/>
          </a:prstGeom>
        </p:spPr>
        <p:txBody>
          <a:bodyPr wrap="none">
            <a:spAutoFit/>
          </a:bodyPr>
          <a:lstStyle/>
          <a:p>
            <a:pPr defTabSz="457200"/>
            <a:r>
              <a:rPr lang="ja-JP" altLang="en-US" sz="2800" dirty="0" smtClean="0">
                <a:solidFill>
                  <a:prstClr val="white"/>
                </a:solidFill>
              </a:rPr>
              <a:t>寒</a:t>
            </a:r>
            <a:endParaRPr lang="ja-JP" altLang="en-US" sz="2800" dirty="0">
              <a:solidFill>
                <a:prstClr val="white"/>
              </a:solidFill>
            </a:endParaRPr>
          </a:p>
        </p:txBody>
      </p:sp>
      <p:sp>
        <p:nvSpPr>
          <p:cNvPr id="7" name="正方形/長方形 6"/>
          <p:cNvSpPr/>
          <p:nvPr/>
        </p:nvSpPr>
        <p:spPr>
          <a:xfrm>
            <a:off x="5821980" y="3008691"/>
            <a:ext cx="543739" cy="523220"/>
          </a:xfrm>
          <a:prstGeom prst="rect">
            <a:avLst/>
          </a:prstGeom>
        </p:spPr>
        <p:txBody>
          <a:bodyPr wrap="none">
            <a:spAutoFit/>
          </a:bodyPr>
          <a:lstStyle/>
          <a:p>
            <a:pPr defTabSz="457200"/>
            <a:r>
              <a:rPr lang="ja-JP" altLang="en-US" sz="2800" dirty="0" smtClean="0">
                <a:solidFill>
                  <a:srgbClr val="FFFF00"/>
                </a:solidFill>
              </a:rPr>
              <a:t>暖</a:t>
            </a:r>
            <a:endParaRPr lang="ja-JP" altLang="en-US" sz="2800" dirty="0">
              <a:solidFill>
                <a:srgbClr val="FFFF00"/>
              </a:solidFill>
            </a:endParaRPr>
          </a:p>
        </p:txBody>
      </p:sp>
      <p:sp>
        <p:nvSpPr>
          <p:cNvPr id="8" name="太陽 7"/>
          <p:cNvSpPr/>
          <p:nvPr/>
        </p:nvSpPr>
        <p:spPr>
          <a:xfrm>
            <a:off x="591669" y="2545792"/>
            <a:ext cx="1299882" cy="1264208"/>
          </a:xfrm>
          <a:prstGeom prst="sun">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ja-JP" altLang="en-US">
              <a:solidFill>
                <a:prstClr val="white"/>
              </a:solidFill>
            </a:endParaRPr>
          </a:p>
        </p:txBody>
      </p:sp>
      <p:cxnSp>
        <p:nvCxnSpPr>
          <p:cNvPr id="13" name="直線矢印コネクタ 12"/>
          <p:cNvCxnSpPr/>
          <p:nvPr/>
        </p:nvCxnSpPr>
        <p:spPr>
          <a:xfrm>
            <a:off x="2151529" y="2794000"/>
            <a:ext cx="1284941" cy="1588"/>
          </a:xfrm>
          <a:prstGeom prst="straightConnector1">
            <a:avLst/>
          </a:prstGeom>
          <a:ln>
            <a:solidFill>
              <a:schemeClr val="tx1"/>
            </a:solidFill>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14" name="直線矢印コネクタ 13"/>
          <p:cNvCxnSpPr/>
          <p:nvPr/>
        </p:nvCxnSpPr>
        <p:spPr>
          <a:xfrm>
            <a:off x="2151529" y="3187983"/>
            <a:ext cx="1284941" cy="1588"/>
          </a:xfrm>
          <a:prstGeom prst="straightConnector1">
            <a:avLst/>
          </a:prstGeom>
          <a:ln>
            <a:solidFill>
              <a:schemeClr val="tx1"/>
            </a:solidFill>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15" name="直線矢印コネクタ 14"/>
          <p:cNvCxnSpPr/>
          <p:nvPr/>
        </p:nvCxnSpPr>
        <p:spPr>
          <a:xfrm>
            <a:off x="2154519" y="3591675"/>
            <a:ext cx="1284941" cy="1588"/>
          </a:xfrm>
          <a:prstGeom prst="straightConnector1">
            <a:avLst/>
          </a:prstGeom>
          <a:ln>
            <a:solidFill>
              <a:schemeClr val="tx1"/>
            </a:solidFill>
            <a:prstDash val="dash"/>
            <a:tailEnd type="arrow"/>
          </a:ln>
          <a:effectLst/>
        </p:spPr>
        <p:style>
          <a:lnRef idx="2">
            <a:schemeClr val="accent1"/>
          </a:lnRef>
          <a:fillRef idx="0">
            <a:schemeClr val="accent1"/>
          </a:fillRef>
          <a:effectRef idx="1">
            <a:schemeClr val="accent1"/>
          </a:effectRef>
          <a:fontRef idx="minor">
            <a:schemeClr val="tx1"/>
          </a:fontRef>
        </p:style>
      </p:cxnSp>
      <p:sp>
        <p:nvSpPr>
          <p:cNvPr id="16" name="正方形/長方形 15"/>
          <p:cNvSpPr/>
          <p:nvPr/>
        </p:nvSpPr>
        <p:spPr>
          <a:xfrm>
            <a:off x="591668" y="5543427"/>
            <a:ext cx="8095131" cy="954107"/>
          </a:xfrm>
          <a:prstGeom prst="rect">
            <a:avLst/>
          </a:prstGeom>
        </p:spPr>
        <p:txBody>
          <a:bodyPr wrap="square">
            <a:spAutoFit/>
          </a:bodyPr>
          <a:lstStyle/>
          <a:p>
            <a:pPr algn="ctr" defTabSz="457200"/>
            <a:r>
              <a:rPr lang="ja-JP" altLang="en-US" sz="2800" dirty="0" smtClean="0">
                <a:solidFill>
                  <a:prstClr val="black"/>
                </a:solidFill>
              </a:rPr>
              <a:t>太陽光は低緯度＞高緯度</a:t>
            </a:r>
            <a:endParaRPr lang="en-US" altLang="ja-JP" sz="2800" dirty="0" smtClean="0">
              <a:solidFill>
                <a:prstClr val="black"/>
              </a:solidFill>
            </a:endParaRPr>
          </a:p>
          <a:p>
            <a:pPr algn="ctr" defTabSz="457200"/>
            <a:r>
              <a:rPr lang="ja-JP" altLang="en-US" sz="2800" dirty="0" smtClean="0">
                <a:solidFill>
                  <a:prstClr val="black"/>
                </a:solidFill>
              </a:rPr>
              <a:t>赤道は暑くなって、極は冷たくなる　（アンバランス）</a:t>
            </a:r>
            <a:endParaRPr lang="ja-JP" altLang="en-US" sz="2800" dirty="0">
              <a:solidFill>
                <a:prstClr val="black"/>
              </a:solidFill>
            </a:endParaRPr>
          </a:p>
        </p:txBody>
      </p:sp>
      <p:sp>
        <p:nvSpPr>
          <p:cNvPr id="17" name="円/楕円 16"/>
          <p:cNvSpPr/>
          <p:nvPr/>
        </p:nvSpPr>
        <p:spPr>
          <a:xfrm>
            <a:off x="4771851" y="4484406"/>
            <a:ext cx="2627682" cy="945030"/>
          </a:xfrm>
          <a:prstGeom prst="ellipse">
            <a:avLst/>
          </a:prstGeom>
          <a:solidFill>
            <a:srgbClr val="0000FF">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18" name="正方形/長方形 17"/>
          <p:cNvSpPr/>
          <p:nvPr/>
        </p:nvSpPr>
        <p:spPr>
          <a:xfrm>
            <a:off x="5836921" y="4671265"/>
            <a:ext cx="543739" cy="523220"/>
          </a:xfrm>
          <a:prstGeom prst="rect">
            <a:avLst/>
          </a:prstGeom>
        </p:spPr>
        <p:txBody>
          <a:bodyPr wrap="none">
            <a:spAutoFit/>
          </a:bodyPr>
          <a:lstStyle/>
          <a:p>
            <a:pPr defTabSz="457200"/>
            <a:r>
              <a:rPr lang="ja-JP" altLang="en-US" sz="2800" dirty="0" smtClean="0">
                <a:solidFill>
                  <a:prstClr val="white"/>
                </a:solidFill>
              </a:rPr>
              <a:t>寒</a:t>
            </a:r>
            <a:endParaRPr lang="ja-JP" altLang="en-US" sz="2800" dirty="0">
              <a:solidFill>
                <a:prstClr val="white"/>
              </a:solidFill>
            </a:endParaRPr>
          </a:p>
        </p:txBody>
      </p:sp>
      <p:sp>
        <p:nvSpPr>
          <p:cNvPr id="20" name="正方形/長方形 19"/>
          <p:cNvSpPr/>
          <p:nvPr/>
        </p:nvSpPr>
        <p:spPr>
          <a:xfrm>
            <a:off x="367761" y="4636484"/>
            <a:ext cx="5472608" cy="523220"/>
          </a:xfrm>
          <a:prstGeom prst="rect">
            <a:avLst/>
          </a:prstGeom>
          <a:solidFill>
            <a:sysClr val="window" lastClr="FFFFFF"/>
          </a:solidFill>
          <a:ln>
            <a:solidFill>
              <a:srgbClr val="FF0000"/>
            </a:solidFill>
          </a:ln>
        </p:spPr>
        <p:txBody>
          <a:bodyPr wrap="square">
            <a:spAutoFit/>
          </a:bodyPr>
          <a:lstStyle/>
          <a:p>
            <a:pPr algn="ctr">
              <a:buClr>
                <a:srgbClr val="FF0000"/>
              </a:buClr>
              <a:buSzPct val="100000"/>
            </a:pPr>
            <a:r>
              <a:rPr kumimoji="0" lang="ja-JP" altLang="en-US" sz="2800" b="1" kern="0" dirty="0" smtClean="0">
                <a:solidFill>
                  <a:srgbClr val="FF0000"/>
                </a:solidFill>
                <a:latin typeface="ＭＳ Ｐゴシック" panose="020B0600070205080204" pitchFamily="50" charset="-128"/>
              </a:rPr>
              <a:t>ここらへんは補足スライドか？</a:t>
            </a:r>
          </a:p>
        </p:txBody>
      </p:sp>
    </p:spTree>
    <p:extLst>
      <p:ext uri="{BB962C8B-B14F-4D97-AF65-F5344CB8AC3E}">
        <p14:creationId xmlns:p14="http://schemas.microsoft.com/office/powerpoint/2010/main" val="1294878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txBox="1">
            <a:spLocks noChangeArrowheads="1"/>
          </p:cNvSpPr>
          <p:nvPr/>
        </p:nvSpPr>
        <p:spPr bwMode="auto">
          <a:xfrm>
            <a:off x="142875" y="159229"/>
            <a:ext cx="8749605" cy="7694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fontAlgn="base">
              <a:spcBef>
                <a:spcPct val="0"/>
              </a:spcBef>
              <a:spcAft>
                <a:spcPct val="0"/>
              </a:spcAft>
              <a:buFont typeface="Wingdings" pitchFamily="2" charset="2"/>
              <a:buNone/>
              <a:defRPr/>
            </a:pPr>
            <a:endParaRPr lang="ja-JP" altLang="en-US" sz="3600" b="1" kern="0" dirty="0">
              <a:solidFill>
                <a:srgbClr val="FFFF00"/>
              </a:solidFill>
              <a:effectLst>
                <a:outerShdw blurRad="38100" dist="38100" dir="2700000" algn="tl">
                  <a:srgbClr val="000000"/>
                </a:outerShdw>
              </a:effectLst>
              <a:latin typeface="Times New Roman" pitchFamily="18" charset="0"/>
              <a:cs typeface="Times New Roman" pitchFamily="18" charset="0"/>
            </a:endParaRPr>
          </a:p>
        </p:txBody>
      </p:sp>
      <p:sp>
        <p:nvSpPr>
          <p:cNvPr id="3" name="タイトル 2"/>
          <p:cNvSpPr>
            <a:spLocks noGrp="1"/>
          </p:cNvSpPr>
          <p:nvPr>
            <p:ph type="title"/>
          </p:nvPr>
        </p:nvSpPr>
        <p:spPr>
          <a:xfrm>
            <a:off x="142875" y="260067"/>
            <a:ext cx="8821613" cy="1200329"/>
          </a:xfrm>
        </p:spPr>
        <p:txBody>
          <a:bodyPr/>
          <a:lstStyle/>
          <a:p>
            <a:pPr>
              <a:defRPr/>
            </a:pPr>
            <a:r>
              <a:rPr lang="ja-JP" altLang="en-US" b="1" dirty="0" smtClean="0">
                <a:solidFill>
                  <a:srgbClr val="FFFF00"/>
                </a:solidFill>
                <a:effectLst>
                  <a:outerShdw blurRad="38100" dist="38100" dir="2700000" algn="tl">
                    <a:srgbClr val="000000"/>
                  </a:outerShdw>
                </a:effectLst>
                <a:latin typeface="Times New Roman" pitchFamily="18" charset="0"/>
                <a:cs typeface="Times New Roman" pitchFamily="18" charset="0"/>
              </a:rPr>
              <a:t>子午面循環</a:t>
            </a:r>
            <a:r>
              <a:rPr lang="en-US" altLang="ja-JP" b="1" dirty="0" smtClean="0">
                <a:solidFill>
                  <a:srgbClr val="FFFF00"/>
                </a:solidFill>
                <a:effectLst>
                  <a:outerShdw blurRad="38100" dist="38100" dir="2700000" algn="tl">
                    <a:srgbClr val="000000"/>
                  </a:outerShdw>
                </a:effectLst>
                <a:latin typeface="Times New Roman" pitchFamily="18" charset="0"/>
                <a:cs typeface="Times New Roman" pitchFamily="18" charset="0"/>
              </a:rPr>
              <a:t/>
            </a:r>
            <a:br>
              <a:rPr lang="en-US" altLang="ja-JP" b="1" dirty="0" smtClean="0">
                <a:solidFill>
                  <a:srgbClr val="FFFF00"/>
                </a:solidFill>
                <a:effectLst>
                  <a:outerShdw blurRad="38100" dist="38100" dir="2700000" algn="tl">
                    <a:srgbClr val="000000"/>
                  </a:outerShdw>
                </a:effectLst>
                <a:latin typeface="Times New Roman" pitchFamily="18" charset="0"/>
                <a:cs typeface="Times New Roman" pitchFamily="18" charset="0"/>
              </a:rPr>
            </a:br>
            <a:r>
              <a:rPr lang="ja-JP" altLang="en-US" sz="2800" b="1" dirty="0">
                <a:solidFill>
                  <a:schemeClr val="tx1"/>
                </a:solidFill>
                <a:effectLst>
                  <a:outerShdw blurRad="38100" dist="38100" dir="2700000" algn="tl">
                    <a:srgbClr val="000000"/>
                  </a:outerShdw>
                </a:effectLst>
                <a:latin typeface="Times New Roman" pitchFamily="18" charset="0"/>
                <a:cs typeface="Times New Roman" pitchFamily="18" charset="0"/>
              </a:rPr>
              <a:t>大気</a:t>
            </a:r>
            <a:r>
              <a:rPr lang="ja-JP" altLang="en-US" sz="2800" b="1" dirty="0" smtClean="0">
                <a:solidFill>
                  <a:schemeClr val="tx1"/>
                </a:solidFill>
                <a:effectLst>
                  <a:outerShdw blurRad="38100" dist="38100" dir="2700000" algn="tl">
                    <a:srgbClr val="000000"/>
                  </a:outerShdw>
                </a:effectLst>
                <a:latin typeface="Times New Roman" pitchFamily="18" charset="0"/>
                <a:cs typeface="Times New Roman" pitchFamily="18" charset="0"/>
              </a:rPr>
              <a:t>と海洋による熱輸送でアンバランスを解消</a:t>
            </a:r>
            <a:endParaRPr lang="ja-JP" altLang="en-US" sz="2800" b="1" dirty="0">
              <a:solidFill>
                <a:schemeClr val="tx1"/>
              </a:solidFill>
              <a:effectLst>
                <a:outerShdw blurRad="38100" dist="38100" dir="2700000" algn="tl">
                  <a:srgbClr val="000000"/>
                </a:outerShdw>
              </a:effectLst>
              <a:latin typeface="Times New Roman" pitchFamily="18" charset="0"/>
              <a:cs typeface="Times New Roman" pitchFamily="18" charset="0"/>
            </a:endParaRPr>
          </a:p>
        </p:txBody>
      </p:sp>
      <p:pic>
        <p:nvPicPr>
          <p:cNvPr id="2" name="図 1"/>
          <p:cNvPicPr>
            <a:picLocks noChangeAspect="1"/>
          </p:cNvPicPr>
          <p:nvPr/>
        </p:nvPicPr>
        <p:blipFill>
          <a:blip r:embed="rId3"/>
          <a:stretch>
            <a:fillRect/>
          </a:stretch>
        </p:blipFill>
        <p:spPr>
          <a:xfrm>
            <a:off x="1115616" y="1556792"/>
            <a:ext cx="6912768" cy="4973912"/>
          </a:xfrm>
          <a:prstGeom prst="rect">
            <a:avLst/>
          </a:prstGeom>
        </p:spPr>
      </p:pic>
      <p:sp>
        <p:nvSpPr>
          <p:cNvPr id="5" name="正方形/長方形 4"/>
          <p:cNvSpPr/>
          <p:nvPr/>
        </p:nvSpPr>
        <p:spPr>
          <a:xfrm>
            <a:off x="2129135" y="5396785"/>
            <a:ext cx="5472608" cy="523220"/>
          </a:xfrm>
          <a:prstGeom prst="rect">
            <a:avLst/>
          </a:prstGeom>
          <a:solidFill>
            <a:sysClr val="window" lastClr="FFFFFF"/>
          </a:solidFill>
          <a:ln>
            <a:solidFill>
              <a:srgbClr val="FF0000"/>
            </a:solidFill>
          </a:ln>
        </p:spPr>
        <p:txBody>
          <a:bodyPr wrap="square">
            <a:spAutoFit/>
          </a:bodyPr>
          <a:lstStyle/>
          <a:p>
            <a:pPr algn="ctr">
              <a:buClr>
                <a:srgbClr val="FF0000"/>
              </a:buClr>
              <a:buSzPct val="100000"/>
            </a:pPr>
            <a:r>
              <a:rPr kumimoji="0" lang="ja-JP" altLang="en-US" sz="2800" b="1" kern="0" dirty="0" smtClean="0">
                <a:solidFill>
                  <a:srgbClr val="FF0000"/>
                </a:solidFill>
                <a:latin typeface="ＭＳ Ｐゴシック" panose="020B0600070205080204" pitchFamily="50" charset="-128"/>
              </a:rPr>
              <a:t>ここらへんは補足スライドか？</a:t>
            </a:r>
          </a:p>
        </p:txBody>
      </p:sp>
    </p:spTree>
    <p:extLst>
      <p:ext uri="{BB962C8B-B14F-4D97-AF65-F5344CB8AC3E}">
        <p14:creationId xmlns:p14="http://schemas.microsoft.com/office/powerpoint/2010/main" val="3182339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3"/>
          <a:srcRect t="7412"/>
          <a:stretch/>
        </p:blipFill>
        <p:spPr>
          <a:xfrm>
            <a:off x="899592" y="1556792"/>
            <a:ext cx="7237437" cy="4497567"/>
          </a:xfrm>
          <a:prstGeom prst="rect">
            <a:avLst/>
          </a:prstGeom>
        </p:spPr>
      </p:pic>
      <p:sp>
        <p:nvSpPr>
          <p:cNvPr id="9" name="Rectangle 3"/>
          <p:cNvSpPr txBox="1">
            <a:spLocks noChangeArrowheads="1"/>
          </p:cNvSpPr>
          <p:nvPr/>
        </p:nvSpPr>
        <p:spPr bwMode="auto">
          <a:xfrm>
            <a:off x="142875" y="159229"/>
            <a:ext cx="8749605" cy="7694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fontAlgn="base">
              <a:spcBef>
                <a:spcPct val="0"/>
              </a:spcBef>
              <a:spcAft>
                <a:spcPct val="0"/>
              </a:spcAft>
              <a:buFont typeface="Wingdings" pitchFamily="2" charset="2"/>
              <a:buNone/>
              <a:defRPr/>
            </a:pPr>
            <a:endParaRPr lang="ja-JP" altLang="en-US" sz="3600" b="1" kern="0" dirty="0">
              <a:solidFill>
                <a:srgbClr val="FFFF00"/>
              </a:solidFill>
              <a:effectLst>
                <a:outerShdw blurRad="38100" dist="38100" dir="2700000" algn="tl">
                  <a:srgbClr val="000000"/>
                </a:outerShdw>
              </a:effectLst>
              <a:latin typeface="Times New Roman" pitchFamily="18" charset="0"/>
              <a:cs typeface="Times New Roman" pitchFamily="18" charset="0"/>
            </a:endParaRPr>
          </a:p>
        </p:txBody>
      </p:sp>
      <p:sp>
        <p:nvSpPr>
          <p:cNvPr id="3" name="タイトル 2"/>
          <p:cNvSpPr>
            <a:spLocks noGrp="1"/>
          </p:cNvSpPr>
          <p:nvPr>
            <p:ph type="title"/>
          </p:nvPr>
        </p:nvSpPr>
        <p:spPr>
          <a:xfrm>
            <a:off x="142875" y="260067"/>
            <a:ext cx="8821613" cy="1200329"/>
          </a:xfrm>
        </p:spPr>
        <p:txBody>
          <a:bodyPr/>
          <a:lstStyle/>
          <a:p>
            <a:pPr>
              <a:defRPr/>
            </a:pPr>
            <a:r>
              <a:rPr lang="ja-JP" altLang="en-US" b="1" dirty="0" smtClean="0">
                <a:solidFill>
                  <a:srgbClr val="FFFF00"/>
                </a:solidFill>
                <a:effectLst>
                  <a:outerShdw blurRad="38100" dist="38100" dir="2700000" algn="tl">
                    <a:srgbClr val="000000"/>
                  </a:outerShdw>
                </a:effectLst>
                <a:latin typeface="Times New Roman" pitchFamily="18" charset="0"/>
                <a:cs typeface="Times New Roman" pitchFamily="18" charset="0"/>
              </a:rPr>
              <a:t>偏西風＜自転速度</a:t>
            </a:r>
            <a:r>
              <a:rPr lang="en-US" altLang="ja-JP" b="1" dirty="0" smtClean="0">
                <a:solidFill>
                  <a:srgbClr val="FFFF00"/>
                </a:solidFill>
                <a:effectLst>
                  <a:outerShdw blurRad="38100" dist="38100" dir="2700000" algn="tl">
                    <a:srgbClr val="000000"/>
                  </a:outerShdw>
                </a:effectLst>
                <a:latin typeface="Times New Roman" pitchFamily="18" charset="0"/>
                <a:cs typeface="Times New Roman" pitchFamily="18" charset="0"/>
              </a:rPr>
              <a:t/>
            </a:r>
            <a:br>
              <a:rPr lang="en-US" altLang="ja-JP" b="1" dirty="0" smtClean="0">
                <a:solidFill>
                  <a:srgbClr val="FFFF00"/>
                </a:solidFill>
                <a:effectLst>
                  <a:outerShdw blurRad="38100" dist="38100" dir="2700000" algn="tl">
                    <a:srgbClr val="000000"/>
                  </a:outerShdw>
                </a:effectLst>
                <a:latin typeface="Times New Roman" pitchFamily="18" charset="0"/>
                <a:cs typeface="Times New Roman" pitchFamily="18" charset="0"/>
              </a:rPr>
            </a:br>
            <a:r>
              <a:rPr lang="ja-JP" altLang="en-US" sz="2800" b="1" dirty="0" smtClean="0">
                <a:solidFill>
                  <a:schemeClr val="tx1"/>
                </a:solidFill>
                <a:effectLst>
                  <a:outerShdw blurRad="38100" dist="38100" dir="2700000" algn="tl">
                    <a:srgbClr val="000000"/>
                  </a:outerShdw>
                </a:effectLst>
                <a:latin typeface="Times New Roman" pitchFamily="18" charset="0"/>
                <a:cs typeface="Times New Roman" pitchFamily="18" charset="0"/>
              </a:rPr>
              <a:t>ハドレー循環で運ばれた赤道の大気が偏西風に</a:t>
            </a:r>
            <a:endParaRPr lang="ja-JP" altLang="en-US" sz="2800" b="1" dirty="0">
              <a:solidFill>
                <a:schemeClr val="tx1"/>
              </a:solidFill>
              <a:effectLst>
                <a:outerShdw blurRad="38100" dist="38100" dir="2700000" algn="tl">
                  <a:srgbClr val="000000"/>
                </a:outerShdw>
              </a:effectLst>
              <a:latin typeface="Times New Roman" pitchFamily="18" charset="0"/>
              <a:cs typeface="Times New Roman" pitchFamily="18" charset="0"/>
            </a:endParaRPr>
          </a:p>
        </p:txBody>
      </p:sp>
      <p:sp>
        <p:nvSpPr>
          <p:cNvPr id="7" name="正方形/長方形 6"/>
          <p:cNvSpPr/>
          <p:nvPr/>
        </p:nvSpPr>
        <p:spPr>
          <a:xfrm>
            <a:off x="539552" y="6135687"/>
            <a:ext cx="8101533" cy="461665"/>
          </a:xfrm>
          <a:prstGeom prst="rect">
            <a:avLst/>
          </a:prstGeom>
          <a:solidFill>
            <a:schemeClr val="tx1"/>
          </a:solidFill>
          <a:ln>
            <a:solidFill>
              <a:srgbClr val="FF0000"/>
            </a:solidFill>
          </a:ln>
        </p:spPr>
        <p:txBody>
          <a:bodyPr wrap="square">
            <a:spAutoFit/>
          </a:bodyPr>
          <a:lstStyle/>
          <a:p>
            <a:pPr algn="ctr"/>
            <a:r>
              <a:rPr lang="ja-JP" altLang="en-US" sz="2400" b="1" kern="0" dirty="0" smtClean="0">
                <a:solidFill>
                  <a:srgbClr val="FF0000"/>
                </a:solidFill>
                <a:latin typeface="Times New Roman" pitchFamily="18" charset="0"/>
                <a:cs typeface="Times New Roman" pitchFamily="18" charset="0"/>
              </a:rPr>
              <a:t>偏西風：中緯度のみ、最大でも自転速度の</a:t>
            </a:r>
            <a:r>
              <a:rPr lang="en-US" altLang="ja-JP" sz="2400" b="1" kern="0" dirty="0" smtClean="0">
                <a:solidFill>
                  <a:srgbClr val="FF0000"/>
                </a:solidFill>
                <a:latin typeface="Times New Roman" pitchFamily="18" charset="0"/>
                <a:cs typeface="Times New Roman" pitchFamily="18" charset="0"/>
              </a:rPr>
              <a:t>1/4</a:t>
            </a:r>
            <a:r>
              <a:rPr lang="ja-JP" altLang="en-US" sz="2400" b="1" kern="0" dirty="0" smtClean="0">
                <a:solidFill>
                  <a:srgbClr val="FF0000"/>
                </a:solidFill>
                <a:latin typeface="Times New Roman" pitchFamily="18" charset="0"/>
                <a:cs typeface="Times New Roman" pitchFamily="18" charset="0"/>
              </a:rPr>
              <a:t>程度しかない！</a:t>
            </a:r>
            <a:endParaRPr lang="ja-JP" altLang="en-US" dirty="0">
              <a:solidFill>
                <a:srgbClr val="FF0000"/>
              </a:solidFill>
            </a:endParaRPr>
          </a:p>
        </p:txBody>
      </p:sp>
      <p:sp>
        <p:nvSpPr>
          <p:cNvPr id="6" name="正方形/長方形 5"/>
          <p:cNvSpPr/>
          <p:nvPr/>
        </p:nvSpPr>
        <p:spPr>
          <a:xfrm>
            <a:off x="129733" y="2465283"/>
            <a:ext cx="5472608" cy="523220"/>
          </a:xfrm>
          <a:prstGeom prst="rect">
            <a:avLst/>
          </a:prstGeom>
          <a:solidFill>
            <a:sysClr val="window" lastClr="FFFFFF"/>
          </a:solidFill>
          <a:ln>
            <a:solidFill>
              <a:srgbClr val="FF0000"/>
            </a:solidFill>
          </a:ln>
        </p:spPr>
        <p:txBody>
          <a:bodyPr wrap="square">
            <a:spAutoFit/>
          </a:bodyPr>
          <a:lstStyle/>
          <a:p>
            <a:pPr algn="ctr">
              <a:buClr>
                <a:srgbClr val="FF0000"/>
              </a:buClr>
              <a:buSzPct val="100000"/>
            </a:pPr>
            <a:r>
              <a:rPr kumimoji="0" lang="ja-JP" altLang="en-US" sz="2800" b="1" kern="0" dirty="0" smtClean="0">
                <a:solidFill>
                  <a:srgbClr val="FF0000"/>
                </a:solidFill>
                <a:latin typeface="ＭＳ Ｐゴシック" panose="020B0600070205080204" pitchFamily="50" charset="-128"/>
              </a:rPr>
              <a:t>ここらへんは補足スライドか？</a:t>
            </a:r>
          </a:p>
        </p:txBody>
      </p:sp>
    </p:spTree>
    <p:extLst>
      <p:ext uri="{BB962C8B-B14F-4D97-AF65-F5344CB8AC3E}">
        <p14:creationId xmlns:p14="http://schemas.microsoft.com/office/powerpoint/2010/main" val="422488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AFES </a:t>
            </a:r>
            <a:r>
              <a:rPr lang="ja-JP" altLang="en-US" dirty="0" smtClean="0"/>
              <a:t>金星計算による</a:t>
            </a:r>
            <a:r>
              <a:rPr lang="en-US" altLang="ja-JP" dirty="0" smtClean="0"/>
              <a:t/>
            </a:r>
            <a:br>
              <a:rPr lang="en-US" altLang="ja-JP" dirty="0" smtClean="0"/>
            </a:br>
            <a:r>
              <a:rPr lang="ja-JP" altLang="en-US" dirty="0" smtClean="0"/>
              <a:t>金星大気筋状</a:t>
            </a:r>
            <a:r>
              <a:rPr lang="ja-JP" altLang="en-US" dirty="0"/>
              <a:t>構造</a:t>
            </a:r>
            <a:r>
              <a:rPr lang="ja-JP" altLang="en-US" dirty="0" smtClean="0"/>
              <a:t>の再現・解明</a:t>
            </a:r>
            <a:endParaRPr kumimoji="1" lang="ja-JP" altLang="en-US" dirty="0"/>
          </a:p>
        </p:txBody>
      </p:sp>
      <p:pic>
        <p:nvPicPr>
          <p:cNvPr id="5" name="Picture 2" descr="2μmカメラIR2による金星疑似カラー画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986" y="1703691"/>
            <a:ext cx="3401700" cy="3309485"/>
          </a:xfrm>
          <a:prstGeom prst="rect">
            <a:avLst/>
          </a:prstGeom>
          <a:noFill/>
          <a:extLst>
            <a:ext uri="{909E8E84-426E-40DD-AFC4-6F175D3DCCD1}">
              <a14:hiddenFill xmlns:a14="http://schemas.microsoft.com/office/drawing/2010/main">
                <a:solidFill>
                  <a:srgbClr val="FFFFFF"/>
                </a:solidFill>
              </a14:hiddenFill>
            </a:ext>
          </a:extLst>
        </p:spPr>
      </p:pic>
      <p:pic>
        <p:nvPicPr>
          <p:cNvPr id="6" name="図 5"/>
          <p:cNvPicPr>
            <a:picLocks/>
          </p:cNvPicPr>
          <p:nvPr/>
        </p:nvPicPr>
        <p:blipFill rotWithShape="1">
          <a:blip r:embed="rId3">
            <a:extLst>
              <a:ext uri="{28A0092B-C50C-407E-A947-70E740481C1C}">
                <a14:useLocalDpi xmlns:a14="http://schemas.microsoft.com/office/drawing/2010/main" val="0"/>
              </a:ext>
            </a:extLst>
          </a:blip>
          <a:srcRect l="12525" t="18900" r="12608" b="30053"/>
          <a:stretch/>
        </p:blipFill>
        <p:spPr>
          <a:xfrm flipH="1">
            <a:off x="5024876" y="1700808"/>
            <a:ext cx="3266126" cy="3281318"/>
          </a:xfrm>
          <a:prstGeom prst="rect">
            <a:avLst/>
          </a:prstGeom>
        </p:spPr>
      </p:pic>
      <p:sp>
        <p:nvSpPr>
          <p:cNvPr id="7" name="テキスト ボックス 6"/>
          <p:cNvSpPr txBox="1"/>
          <p:nvPr/>
        </p:nvSpPr>
        <p:spPr>
          <a:xfrm>
            <a:off x="395536" y="5044226"/>
            <a:ext cx="4450257" cy="646331"/>
          </a:xfrm>
          <a:prstGeom prst="rect">
            <a:avLst/>
          </a:prstGeom>
          <a:noFill/>
        </p:spPr>
        <p:txBody>
          <a:bodyPr wrap="none" rtlCol="0">
            <a:spAutoFit/>
          </a:bodyPr>
          <a:lstStyle/>
          <a:p>
            <a:r>
              <a:rPr lang="ja-JP" altLang="en-US" dirty="0" smtClean="0"/>
              <a:t>「あかつき」 </a:t>
            </a:r>
            <a:r>
              <a:rPr lang="en-US" altLang="ja-JP" dirty="0" smtClean="0"/>
              <a:t>2 </a:t>
            </a:r>
            <a:r>
              <a:rPr lang="en-US" altLang="ja-JP" dirty="0" err="1" smtClean="0"/>
              <a:t>μm</a:t>
            </a:r>
            <a:r>
              <a:rPr lang="en-US" altLang="ja-JP" dirty="0" smtClean="0"/>
              <a:t> </a:t>
            </a:r>
            <a:r>
              <a:rPr lang="ja-JP" altLang="en-US" dirty="0" smtClean="0"/>
              <a:t>カメラ </a:t>
            </a:r>
            <a:r>
              <a:rPr lang="en-US" altLang="ja-JP" dirty="0" smtClean="0"/>
              <a:t>IR2</a:t>
            </a:r>
            <a:r>
              <a:rPr lang="ja-JP" altLang="en-US" dirty="0"/>
              <a:t>による金星</a:t>
            </a:r>
            <a:r>
              <a:rPr lang="ja-JP" altLang="en-US" dirty="0" smtClean="0"/>
              <a:t>疑似</a:t>
            </a:r>
            <a:endParaRPr lang="en-US" altLang="ja-JP" dirty="0" smtClean="0"/>
          </a:p>
          <a:p>
            <a:r>
              <a:rPr lang="ja-JP" altLang="en-US" dirty="0" smtClean="0"/>
              <a:t>カラー画像</a:t>
            </a:r>
            <a:r>
              <a:rPr lang="ja-JP" altLang="en-US" dirty="0"/>
              <a:t>　撮影日時： </a:t>
            </a:r>
            <a:r>
              <a:rPr lang="en-US" altLang="ja-JP" dirty="0"/>
              <a:t>2016</a:t>
            </a:r>
            <a:r>
              <a:rPr lang="ja-JP" altLang="en-US" dirty="0"/>
              <a:t>年</a:t>
            </a:r>
            <a:r>
              <a:rPr lang="en-US" altLang="ja-JP" dirty="0"/>
              <a:t>3</a:t>
            </a:r>
            <a:r>
              <a:rPr lang="ja-JP" altLang="en-US" dirty="0"/>
              <a:t>月</a:t>
            </a:r>
            <a:r>
              <a:rPr lang="en-US" altLang="ja-JP" dirty="0"/>
              <a:t>25</a:t>
            </a:r>
            <a:r>
              <a:rPr lang="ja-JP" altLang="en-US" dirty="0" smtClean="0"/>
              <a:t>日</a:t>
            </a:r>
            <a:endParaRPr lang="ja-JP" altLang="en-US" dirty="0"/>
          </a:p>
        </p:txBody>
      </p:sp>
      <p:sp>
        <p:nvSpPr>
          <p:cNvPr id="8" name="テキスト ボックス 7"/>
          <p:cNvSpPr txBox="1"/>
          <p:nvPr/>
        </p:nvSpPr>
        <p:spPr>
          <a:xfrm>
            <a:off x="5024876" y="5044226"/>
            <a:ext cx="3435556" cy="646331"/>
          </a:xfrm>
          <a:prstGeom prst="rect">
            <a:avLst/>
          </a:prstGeom>
          <a:noFill/>
        </p:spPr>
        <p:txBody>
          <a:bodyPr wrap="none" rtlCol="0">
            <a:spAutoFit/>
          </a:bodyPr>
          <a:lstStyle/>
          <a:p>
            <a:r>
              <a:rPr lang="en-US" altLang="ja-JP" dirty="0" smtClean="0"/>
              <a:t>AFES</a:t>
            </a:r>
            <a:r>
              <a:rPr lang="ja-JP" altLang="en-US" dirty="0" smtClean="0"/>
              <a:t>金星計算によって得られた</a:t>
            </a:r>
            <a:endParaRPr lang="en-US" altLang="ja-JP" dirty="0" smtClean="0"/>
          </a:p>
          <a:p>
            <a:r>
              <a:rPr lang="ja-JP" altLang="en-US" dirty="0" smtClean="0"/>
              <a:t>雲層</a:t>
            </a:r>
            <a:r>
              <a:rPr lang="ja-JP" altLang="en-US" dirty="0"/>
              <a:t>高度</a:t>
            </a:r>
            <a:r>
              <a:rPr lang="ja-JP" altLang="en-US" dirty="0" smtClean="0"/>
              <a:t>におけ</a:t>
            </a:r>
            <a:r>
              <a:rPr lang="ja-JP" altLang="en-US" dirty="0"/>
              <a:t>る</a:t>
            </a:r>
            <a:r>
              <a:rPr lang="ja-JP" altLang="en-US" dirty="0" smtClean="0"/>
              <a:t>鉛直速度分布</a:t>
            </a:r>
            <a:endParaRPr lang="ja-JP" altLang="en-US" dirty="0"/>
          </a:p>
        </p:txBody>
      </p:sp>
      <p:sp>
        <p:nvSpPr>
          <p:cNvPr id="9" name="テキスト ボックス 8"/>
          <p:cNvSpPr txBox="1"/>
          <p:nvPr/>
        </p:nvSpPr>
        <p:spPr>
          <a:xfrm>
            <a:off x="1526537" y="5825802"/>
            <a:ext cx="6357831" cy="954107"/>
          </a:xfrm>
          <a:prstGeom prst="rect">
            <a:avLst/>
          </a:prstGeom>
          <a:noFill/>
        </p:spPr>
        <p:txBody>
          <a:bodyPr wrap="none" rtlCol="0">
            <a:spAutoFit/>
          </a:bodyPr>
          <a:lstStyle/>
          <a:p>
            <a:r>
              <a:rPr kumimoji="1" lang="ja-JP" altLang="en-US" sz="2800" dirty="0" smtClean="0">
                <a:solidFill>
                  <a:srgbClr val="FF0000"/>
                </a:solidFill>
              </a:rPr>
              <a:t>「あかつき」観測</a:t>
            </a:r>
            <a:r>
              <a:rPr lang="ja-JP" altLang="en-US" sz="2800" dirty="0" smtClean="0">
                <a:solidFill>
                  <a:srgbClr val="FF0000"/>
                </a:solidFill>
              </a:rPr>
              <a:t>で発見された</a:t>
            </a:r>
            <a:r>
              <a:rPr kumimoji="1" lang="ja-JP" altLang="en-US" sz="2800" dirty="0" smtClean="0">
                <a:solidFill>
                  <a:srgbClr val="FF0000"/>
                </a:solidFill>
              </a:rPr>
              <a:t>筋状構造を</a:t>
            </a:r>
            <a:endParaRPr kumimoji="1" lang="en-US" altLang="ja-JP" sz="2800" dirty="0" smtClean="0">
              <a:solidFill>
                <a:srgbClr val="FF0000"/>
              </a:solidFill>
            </a:endParaRPr>
          </a:p>
          <a:p>
            <a:r>
              <a:rPr kumimoji="1" lang="ja-JP" altLang="en-US" sz="2800" dirty="0" smtClean="0">
                <a:solidFill>
                  <a:srgbClr val="FF0000"/>
                </a:solidFill>
              </a:rPr>
              <a:t>世界で初めて再現</a:t>
            </a:r>
            <a:r>
              <a:rPr kumimoji="1" lang="en-US" altLang="ja-JP" sz="2800" dirty="0" smtClean="0">
                <a:solidFill>
                  <a:srgbClr val="FF0000"/>
                </a:solidFill>
              </a:rPr>
              <a:t>/</a:t>
            </a:r>
            <a:r>
              <a:rPr kumimoji="1" lang="ja-JP" altLang="en-US" sz="2800" dirty="0" smtClean="0">
                <a:solidFill>
                  <a:srgbClr val="FF0000"/>
                </a:solidFill>
              </a:rPr>
              <a:t>生成機構を解明</a:t>
            </a:r>
            <a:endParaRPr kumimoji="1" lang="ja-JP" altLang="en-US" sz="2800" dirty="0">
              <a:solidFill>
                <a:srgbClr val="FF0000"/>
              </a:solidFill>
            </a:endParaRPr>
          </a:p>
        </p:txBody>
      </p:sp>
    </p:spTree>
    <p:extLst>
      <p:ext uri="{BB962C8B-B14F-4D97-AF65-F5344CB8AC3E}">
        <p14:creationId xmlns:p14="http://schemas.microsoft.com/office/powerpoint/2010/main" val="333832340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86055"/>
            <a:ext cx="8229600" cy="927629"/>
          </a:xfrm>
        </p:spPr>
        <p:txBody>
          <a:bodyPr/>
          <a:lstStyle/>
          <a:p>
            <a:r>
              <a:rPr lang="ja-JP" altLang="en-US" dirty="0" smtClean="0"/>
              <a:t>熱潮汐波とは</a:t>
            </a:r>
            <a:r>
              <a:rPr lang="en-US" altLang="ja-JP" dirty="0" smtClean="0"/>
              <a:t>? (2)</a:t>
            </a:r>
            <a:endParaRPr lang="ja-JP" altLang="en-US" dirty="0"/>
          </a:p>
        </p:txBody>
      </p:sp>
      <p:cxnSp>
        <p:nvCxnSpPr>
          <p:cNvPr id="4" name="直線コネクタ 3"/>
          <p:cNvCxnSpPr/>
          <p:nvPr/>
        </p:nvCxnSpPr>
        <p:spPr>
          <a:xfrm flipV="1">
            <a:off x="1853703" y="3471333"/>
            <a:ext cx="5401733" cy="1693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 name="正方形/長方形 4"/>
          <p:cNvSpPr/>
          <p:nvPr/>
        </p:nvSpPr>
        <p:spPr>
          <a:xfrm>
            <a:off x="4242270" y="3532195"/>
            <a:ext cx="658353" cy="461665"/>
          </a:xfrm>
          <a:prstGeom prst="rect">
            <a:avLst/>
          </a:prstGeom>
        </p:spPr>
        <p:txBody>
          <a:bodyPr wrap="none">
            <a:spAutoFit/>
          </a:bodyPr>
          <a:lstStyle/>
          <a:p>
            <a:pPr defTabSz="457200"/>
            <a:r>
              <a:rPr lang="en-US" altLang="ja-JP" sz="2400" dirty="0" smtClean="0">
                <a:solidFill>
                  <a:prstClr val="black"/>
                </a:solidFill>
              </a:rPr>
              <a:t>12h</a:t>
            </a:r>
            <a:endParaRPr lang="ja-JP" altLang="en-US" sz="2400" dirty="0">
              <a:solidFill>
                <a:prstClr val="black"/>
              </a:solidFill>
            </a:endParaRPr>
          </a:p>
        </p:txBody>
      </p:sp>
      <p:sp>
        <p:nvSpPr>
          <p:cNvPr id="6" name="正方形/長方形 5"/>
          <p:cNvSpPr/>
          <p:nvPr/>
        </p:nvSpPr>
        <p:spPr>
          <a:xfrm>
            <a:off x="5802097" y="3532195"/>
            <a:ext cx="658353" cy="461665"/>
          </a:xfrm>
          <a:prstGeom prst="rect">
            <a:avLst/>
          </a:prstGeom>
        </p:spPr>
        <p:txBody>
          <a:bodyPr wrap="none">
            <a:spAutoFit/>
          </a:bodyPr>
          <a:lstStyle/>
          <a:p>
            <a:pPr defTabSz="457200"/>
            <a:r>
              <a:rPr lang="en-US" altLang="ja-JP" sz="2400" dirty="0" smtClean="0">
                <a:solidFill>
                  <a:prstClr val="black"/>
                </a:solidFill>
              </a:rPr>
              <a:t>18h</a:t>
            </a:r>
            <a:endParaRPr lang="ja-JP" altLang="en-US" sz="2400" dirty="0">
              <a:solidFill>
                <a:prstClr val="black"/>
              </a:solidFill>
            </a:endParaRPr>
          </a:p>
        </p:txBody>
      </p:sp>
      <p:sp>
        <p:nvSpPr>
          <p:cNvPr id="7" name="正方形/長方形 6"/>
          <p:cNvSpPr/>
          <p:nvPr/>
        </p:nvSpPr>
        <p:spPr>
          <a:xfrm>
            <a:off x="2731192" y="3532195"/>
            <a:ext cx="502361" cy="461665"/>
          </a:xfrm>
          <a:prstGeom prst="rect">
            <a:avLst/>
          </a:prstGeom>
        </p:spPr>
        <p:txBody>
          <a:bodyPr wrap="none">
            <a:spAutoFit/>
          </a:bodyPr>
          <a:lstStyle/>
          <a:p>
            <a:pPr defTabSz="457200"/>
            <a:r>
              <a:rPr lang="en-US" altLang="ja-JP" sz="2400" dirty="0" smtClean="0">
                <a:solidFill>
                  <a:prstClr val="black"/>
                </a:solidFill>
              </a:rPr>
              <a:t>6h</a:t>
            </a:r>
            <a:endParaRPr lang="ja-JP" altLang="en-US" sz="2400" dirty="0">
              <a:solidFill>
                <a:prstClr val="black"/>
              </a:solidFill>
            </a:endParaRPr>
          </a:p>
        </p:txBody>
      </p:sp>
      <p:sp>
        <p:nvSpPr>
          <p:cNvPr id="8" name="アーチ 7"/>
          <p:cNvSpPr/>
          <p:nvPr/>
        </p:nvSpPr>
        <p:spPr>
          <a:xfrm>
            <a:off x="2976490" y="2019135"/>
            <a:ext cx="3149658" cy="2782810"/>
          </a:xfrm>
          <a:prstGeom prst="blockArc">
            <a:avLst>
              <a:gd name="adj1" fmla="val 10669600"/>
              <a:gd name="adj2" fmla="val 129035"/>
              <a:gd name="adj3" fmla="val 0"/>
            </a:avLst>
          </a:prstGeom>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black"/>
              </a:solidFill>
            </a:endParaRPr>
          </a:p>
        </p:txBody>
      </p:sp>
      <p:sp>
        <p:nvSpPr>
          <p:cNvPr id="9" name="正方形/長方形 8"/>
          <p:cNvSpPr/>
          <p:nvPr/>
        </p:nvSpPr>
        <p:spPr>
          <a:xfrm>
            <a:off x="1583266" y="4370162"/>
            <a:ext cx="6178738" cy="923330"/>
          </a:xfrm>
          <a:prstGeom prst="rect">
            <a:avLst/>
          </a:prstGeom>
        </p:spPr>
        <p:txBody>
          <a:bodyPr wrap="square">
            <a:spAutoFit/>
          </a:bodyPr>
          <a:lstStyle/>
          <a:p>
            <a:pPr defTabSz="457200"/>
            <a:r>
              <a:rPr lang="ja-JP" altLang="en-US" dirty="0" smtClean="0">
                <a:solidFill>
                  <a:prstClr val="black"/>
                </a:solidFill>
              </a:rPr>
              <a:t>熱は</a:t>
            </a:r>
            <a:r>
              <a:rPr lang="en-US" altLang="ja-JP" dirty="0" smtClean="0">
                <a:solidFill>
                  <a:prstClr val="black"/>
                </a:solidFill>
              </a:rPr>
              <a:t>12h(=</a:t>
            </a:r>
            <a:r>
              <a:rPr lang="ja-JP" altLang="en-US" dirty="0" smtClean="0">
                <a:solidFill>
                  <a:prstClr val="black"/>
                </a:solidFill>
              </a:rPr>
              <a:t>真っ昼間</a:t>
            </a:r>
            <a:r>
              <a:rPr lang="en-US" altLang="ja-JP" dirty="0" smtClean="0">
                <a:solidFill>
                  <a:prstClr val="black"/>
                </a:solidFill>
              </a:rPr>
              <a:t>)</a:t>
            </a:r>
            <a:r>
              <a:rPr lang="ja-JP" altLang="en-US" dirty="0" smtClean="0">
                <a:solidFill>
                  <a:prstClr val="black"/>
                </a:solidFill>
              </a:rPr>
              <a:t>の所で振幅が最大となる。それをフーリエ展開すると、東西波数</a:t>
            </a:r>
            <a:r>
              <a:rPr lang="en-US" altLang="ja-JP" dirty="0" smtClean="0">
                <a:solidFill>
                  <a:prstClr val="black"/>
                </a:solidFill>
              </a:rPr>
              <a:t>1</a:t>
            </a:r>
            <a:r>
              <a:rPr lang="ja-JP" altLang="en-US" dirty="0" smtClean="0">
                <a:solidFill>
                  <a:prstClr val="black"/>
                </a:solidFill>
              </a:rPr>
              <a:t>（一日潮）</a:t>
            </a:r>
            <a:r>
              <a:rPr lang="en-US" altLang="ja-JP" dirty="0" smtClean="0">
                <a:solidFill>
                  <a:prstClr val="black"/>
                </a:solidFill>
              </a:rPr>
              <a:t>, 2</a:t>
            </a:r>
            <a:r>
              <a:rPr lang="ja-JP" altLang="en-US" dirty="0" smtClean="0">
                <a:solidFill>
                  <a:prstClr val="black"/>
                </a:solidFill>
              </a:rPr>
              <a:t>（半日潮）</a:t>
            </a:r>
            <a:r>
              <a:rPr lang="en-US" altLang="ja-JP" dirty="0" smtClean="0">
                <a:solidFill>
                  <a:prstClr val="black"/>
                </a:solidFill>
              </a:rPr>
              <a:t>, 3, </a:t>
            </a:r>
            <a:r>
              <a:rPr lang="ja-JP" altLang="en-US" dirty="0" smtClean="0">
                <a:solidFill>
                  <a:prstClr val="black"/>
                </a:solidFill>
              </a:rPr>
              <a:t>・・・</a:t>
            </a:r>
            <a:r>
              <a:rPr lang="en-US" altLang="ja-JP" dirty="0" smtClean="0">
                <a:solidFill>
                  <a:prstClr val="black"/>
                </a:solidFill>
              </a:rPr>
              <a:t> </a:t>
            </a:r>
            <a:r>
              <a:rPr lang="ja-JP" altLang="en-US" dirty="0" smtClean="0">
                <a:solidFill>
                  <a:prstClr val="black"/>
                </a:solidFill>
              </a:rPr>
              <a:t>という成分が出てくる。</a:t>
            </a:r>
            <a:endParaRPr lang="ja-JP" altLang="en-US" dirty="0">
              <a:solidFill>
                <a:prstClr val="black"/>
              </a:solidFill>
            </a:endParaRPr>
          </a:p>
        </p:txBody>
      </p:sp>
      <p:sp>
        <p:nvSpPr>
          <p:cNvPr id="10" name="正方形/長方形 9"/>
          <p:cNvSpPr/>
          <p:nvPr/>
        </p:nvSpPr>
        <p:spPr>
          <a:xfrm>
            <a:off x="5996330" y="2305139"/>
            <a:ext cx="1338828" cy="369332"/>
          </a:xfrm>
          <a:prstGeom prst="rect">
            <a:avLst/>
          </a:prstGeom>
        </p:spPr>
        <p:txBody>
          <a:bodyPr wrap="none">
            <a:spAutoFit/>
          </a:bodyPr>
          <a:lstStyle/>
          <a:p>
            <a:pPr defTabSz="457200"/>
            <a:r>
              <a:rPr lang="ja-JP" altLang="en-US" dirty="0" smtClean="0">
                <a:solidFill>
                  <a:prstClr val="black"/>
                </a:solidFill>
              </a:rPr>
              <a:t>加熱率分布</a:t>
            </a:r>
            <a:endParaRPr lang="ja-JP" altLang="en-US" dirty="0">
              <a:solidFill>
                <a:prstClr val="black"/>
              </a:solidFill>
            </a:endParaRPr>
          </a:p>
        </p:txBody>
      </p:sp>
      <p:sp>
        <p:nvSpPr>
          <p:cNvPr id="11" name="正方形/長方形 10"/>
          <p:cNvSpPr/>
          <p:nvPr/>
        </p:nvSpPr>
        <p:spPr>
          <a:xfrm>
            <a:off x="1583763" y="3532195"/>
            <a:ext cx="494055" cy="461665"/>
          </a:xfrm>
          <a:prstGeom prst="rect">
            <a:avLst/>
          </a:prstGeom>
        </p:spPr>
        <p:txBody>
          <a:bodyPr wrap="square">
            <a:spAutoFit/>
          </a:bodyPr>
          <a:lstStyle/>
          <a:p>
            <a:pPr defTabSz="457200"/>
            <a:r>
              <a:rPr lang="en-US" altLang="ja-JP" sz="2400" dirty="0" smtClean="0">
                <a:solidFill>
                  <a:prstClr val="black"/>
                </a:solidFill>
              </a:rPr>
              <a:t>0h</a:t>
            </a:r>
            <a:endParaRPr lang="ja-JP" altLang="en-US" sz="2400" dirty="0">
              <a:solidFill>
                <a:prstClr val="black"/>
              </a:solidFill>
            </a:endParaRPr>
          </a:p>
        </p:txBody>
      </p:sp>
      <p:sp>
        <p:nvSpPr>
          <p:cNvPr id="12" name="正方形/長方形 11"/>
          <p:cNvSpPr/>
          <p:nvPr/>
        </p:nvSpPr>
        <p:spPr>
          <a:xfrm>
            <a:off x="6945664" y="3532195"/>
            <a:ext cx="658353" cy="461665"/>
          </a:xfrm>
          <a:prstGeom prst="rect">
            <a:avLst/>
          </a:prstGeom>
        </p:spPr>
        <p:txBody>
          <a:bodyPr wrap="none">
            <a:spAutoFit/>
          </a:bodyPr>
          <a:lstStyle/>
          <a:p>
            <a:pPr defTabSz="457200"/>
            <a:r>
              <a:rPr lang="en-US" altLang="ja-JP" sz="2400" dirty="0" smtClean="0">
                <a:solidFill>
                  <a:prstClr val="black"/>
                </a:solidFill>
              </a:rPr>
              <a:t>24h</a:t>
            </a:r>
            <a:endParaRPr lang="ja-JP" altLang="en-US" sz="2400" dirty="0">
              <a:solidFill>
                <a:prstClr val="black"/>
              </a:solidFill>
            </a:endParaRPr>
          </a:p>
        </p:txBody>
      </p:sp>
    </p:spTree>
    <p:extLst>
      <p:ext uri="{BB962C8B-B14F-4D97-AF65-F5344CB8AC3E}">
        <p14:creationId xmlns:p14="http://schemas.microsoft.com/office/powerpoint/2010/main" val="278912214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5582"/>
            <a:ext cx="8229600" cy="596147"/>
          </a:xfrm>
        </p:spPr>
        <p:txBody>
          <a:bodyPr>
            <a:normAutofit fontScale="90000"/>
          </a:bodyPr>
          <a:lstStyle/>
          <a:p>
            <a:r>
              <a:rPr lang="ja-JP" altLang="en-US" dirty="0" smtClean="0"/>
              <a:t>熱潮汐波とは</a:t>
            </a:r>
            <a:r>
              <a:rPr lang="en-US" altLang="ja-JP" dirty="0" smtClean="0"/>
              <a:t>? (3)</a:t>
            </a:r>
            <a:endParaRPr lang="ja-JP" altLang="en-US" dirty="0"/>
          </a:p>
        </p:txBody>
      </p:sp>
      <p:sp>
        <p:nvSpPr>
          <p:cNvPr id="3" name="正方形/長方形 2"/>
          <p:cNvSpPr/>
          <p:nvPr/>
        </p:nvSpPr>
        <p:spPr>
          <a:xfrm>
            <a:off x="6516461" y="262397"/>
            <a:ext cx="1918614" cy="369332"/>
          </a:xfrm>
          <a:prstGeom prst="rect">
            <a:avLst/>
          </a:prstGeom>
        </p:spPr>
        <p:txBody>
          <a:bodyPr wrap="none">
            <a:spAutoFit/>
          </a:bodyPr>
          <a:lstStyle/>
          <a:p>
            <a:pPr defTabSz="457200"/>
            <a:r>
              <a:rPr lang="ja-JP" altLang="en-US" dirty="0" smtClean="0">
                <a:solidFill>
                  <a:prstClr val="black"/>
                </a:solidFill>
              </a:rPr>
              <a:t>より直感的な理解</a:t>
            </a:r>
            <a:endParaRPr lang="ja-JP" altLang="en-US" dirty="0">
              <a:solidFill>
                <a:prstClr val="black"/>
              </a:solidFill>
            </a:endParaRPr>
          </a:p>
        </p:txBody>
      </p:sp>
      <p:sp>
        <p:nvSpPr>
          <p:cNvPr id="4" name="円/楕円 3"/>
          <p:cNvSpPr>
            <a:spLocks noChangeAspect="1"/>
          </p:cNvSpPr>
          <p:nvPr/>
        </p:nvSpPr>
        <p:spPr>
          <a:xfrm>
            <a:off x="3302013" y="1294805"/>
            <a:ext cx="2758767" cy="2759337"/>
          </a:xfrm>
          <a:prstGeom prst="ellipse">
            <a:avLst/>
          </a:prstGeom>
          <a:blipFill rotWithShape="1">
            <a:blip r:embed="rId3"/>
            <a:tile tx="0" ty="0" sx="100000" sy="100000" flip="none" algn="tl"/>
          </a:blipFill>
          <a:ln>
            <a:solidFill>
              <a:schemeClr val="tx1"/>
            </a:solid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5" name="太陽 4"/>
          <p:cNvSpPr/>
          <p:nvPr/>
        </p:nvSpPr>
        <p:spPr>
          <a:xfrm>
            <a:off x="624541" y="2202336"/>
            <a:ext cx="914400" cy="914400"/>
          </a:xfrm>
          <a:prstGeom prst="sun">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6" name="円/楕円 5"/>
          <p:cNvSpPr/>
          <p:nvPr/>
        </p:nvSpPr>
        <p:spPr>
          <a:xfrm>
            <a:off x="2958353" y="2091773"/>
            <a:ext cx="732118" cy="1174373"/>
          </a:xfrm>
          <a:prstGeom prst="ellipse">
            <a:avLst/>
          </a:prstGeom>
          <a:solidFill>
            <a:srgbClr val="FDB612">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7" name="正方形/長方形 6"/>
          <p:cNvSpPr/>
          <p:nvPr/>
        </p:nvSpPr>
        <p:spPr>
          <a:xfrm>
            <a:off x="2233345" y="1722441"/>
            <a:ext cx="1330487" cy="369332"/>
          </a:xfrm>
          <a:prstGeom prst="rect">
            <a:avLst/>
          </a:prstGeom>
        </p:spPr>
        <p:txBody>
          <a:bodyPr wrap="none">
            <a:spAutoFit/>
          </a:bodyPr>
          <a:lstStyle/>
          <a:p>
            <a:pPr defTabSz="457200"/>
            <a:r>
              <a:rPr lang="ja-JP" altLang="en-US" dirty="0" smtClean="0">
                <a:solidFill>
                  <a:prstClr val="black"/>
                </a:solidFill>
              </a:rPr>
              <a:t>正午</a:t>
            </a:r>
            <a:r>
              <a:rPr lang="en-US" altLang="ja-JP" dirty="0" smtClean="0">
                <a:solidFill>
                  <a:prstClr val="black"/>
                </a:solidFill>
              </a:rPr>
              <a:t> = 12</a:t>
            </a:r>
            <a:r>
              <a:rPr lang="ja-JP" altLang="en-US" dirty="0" smtClean="0">
                <a:solidFill>
                  <a:prstClr val="black"/>
                </a:solidFill>
              </a:rPr>
              <a:t>時</a:t>
            </a:r>
            <a:endParaRPr lang="ja-JP" altLang="en-US" dirty="0">
              <a:solidFill>
                <a:prstClr val="black"/>
              </a:solidFill>
            </a:endParaRPr>
          </a:p>
        </p:txBody>
      </p:sp>
      <p:sp>
        <p:nvSpPr>
          <p:cNvPr id="8" name="円/楕円 7"/>
          <p:cNvSpPr/>
          <p:nvPr/>
        </p:nvSpPr>
        <p:spPr>
          <a:xfrm>
            <a:off x="5694721" y="2091773"/>
            <a:ext cx="732118" cy="1174373"/>
          </a:xfrm>
          <a:prstGeom prst="ellipse">
            <a:avLst/>
          </a:prstGeom>
          <a:solidFill>
            <a:srgbClr val="0000FF">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9" name="正方形/長方形 8"/>
          <p:cNvSpPr/>
          <p:nvPr/>
        </p:nvSpPr>
        <p:spPr>
          <a:xfrm>
            <a:off x="6013296" y="1734998"/>
            <a:ext cx="1462472" cy="369332"/>
          </a:xfrm>
          <a:prstGeom prst="rect">
            <a:avLst/>
          </a:prstGeom>
        </p:spPr>
        <p:txBody>
          <a:bodyPr wrap="none">
            <a:spAutoFit/>
          </a:bodyPr>
          <a:lstStyle/>
          <a:p>
            <a:pPr defTabSz="457200"/>
            <a:r>
              <a:rPr lang="ja-JP" altLang="en-US" dirty="0" smtClean="0">
                <a:solidFill>
                  <a:prstClr val="black"/>
                </a:solidFill>
              </a:rPr>
              <a:t>真夜中</a:t>
            </a:r>
            <a:r>
              <a:rPr lang="en-US" altLang="ja-JP" dirty="0" smtClean="0">
                <a:solidFill>
                  <a:prstClr val="black"/>
                </a:solidFill>
              </a:rPr>
              <a:t> = 0</a:t>
            </a:r>
            <a:r>
              <a:rPr lang="ja-JP" altLang="en-US" dirty="0" smtClean="0">
                <a:solidFill>
                  <a:prstClr val="black"/>
                </a:solidFill>
              </a:rPr>
              <a:t>時</a:t>
            </a:r>
            <a:endParaRPr lang="ja-JP" altLang="en-US" dirty="0">
              <a:solidFill>
                <a:prstClr val="black"/>
              </a:solidFill>
            </a:endParaRPr>
          </a:p>
        </p:txBody>
      </p:sp>
      <p:cxnSp>
        <p:nvCxnSpPr>
          <p:cNvPr id="11" name="直線矢印コネクタ 10"/>
          <p:cNvCxnSpPr/>
          <p:nvPr/>
        </p:nvCxnSpPr>
        <p:spPr>
          <a:xfrm>
            <a:off x="1718236" y="2435422"/>
            <a:ext cx="806824" cy="1588"/>
          </a:xfrm>
          <a:prstGeom prst="straightConnector1">
            <a:avLst/>
          </a:prstGeom>
          <a:ln>
            <a:solidFill>
              <a:schemeClr val="tx1"/>
            </a:solidFill>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12" name="直線矢印コネクタ 11"/>
          <p:cNvCxnSpPr/>
          <p:nvPr/>
        </p:nvCxnSpPr>
        <p:spPr>
          <a:xfrm>
            <a:off x="1718236" y="2693997"/>
            <a:ext cx="806824" cy="1588"/>
          </a:xfrm>
          <a:prstGeom prst="straightConnector1">
            <a:avLst/>
          </a:prstGeom>
          <a:ln>
            <a:solidFill>
              <a:schemeClr val="tx1"/>
            </a:solidFill>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13" name="直線矢印コネクタ 12"/>
          <p:cNvCxnSpPr/>
          <p:nvPr/>
        </p:nvCxnSpPr>
        <p:spPr>
          <a:xfrm>
            <a:off x="1718236" y="2943421"/>
            <a:ext cx="806824" cy="1588"/>
          </a:xfrm>
          <a:prstGeom prst="straightConnector1">
            <a:avLst/>
          </a:prstGeom>
          <a:ln>
            <a:solidFill>
              <a:schemeClr val="tx1"/>
            </a:solidFill>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15" name="直線コネクタ 14"/>
          <p:cNvCxnSpPr/>
          <p:nvPr/>
        </p:nvCxnSpPr>
        <p:spPr>
          <a:xfrm rot="16200000" flipH="1">
            <a:off x="2915302" y="2744441"/>
            <a:ext cx="3541941" cy="79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0" name="正方形/長方形 19"/>
          <p:cNvSpPr/>
          <p:nvPr/>
        </p:nvSpPr>
        <p:spPr>
          <a:xfrm>
            <a:off x="4080372" y="2467402"/>
            <a:ext cx="492443" cy="461665"/>
          </a:xfrm>
          <a:prstGeom prst="rect">
            <a:avLst/>
          </a:prstGeom>
        </p:spPr>
        <p:txBody>
          <a:bodyPr wrap="none">
            <a:spAutoFit/>
          </a:bodyPr>
          <a:lstStyle/>
          <a:p>
            <a:pPr defTabSz="457200"/>
            <a:r>
              <a:rPr lang="ja-JP" altLang="en-US" sz="2400" dirty="0" smtClean="0">
                <a:solidFill>
                  <a:prstClr val="black"/>
                </a:solidFill>
              </a:rPr>
              <a:t>昼</a:t>
            </a:r>
            <a:endParaRPr lang="ja-JP" altLang="en-US" sz="2400" dirty="0">
              <a:solidFill>
                <a:prstClr val="black"/>
              </a:solidFill>
            </a:endParaRPr>
          </a:p>
        </p:txBody>
      </p:sp>
      <p:sp>
        <p:nvSpPr>
          <p:cNvPr id="21" name="正方形/長方形 20"/>
          <p:cNvSpPr/>
          <p:nvPr/>
        </p:nvSpPr>
        <p:spPr>
          <a:xfrm>
            <a:off x="4796523" y="2451956"/>
            <a:ext cx="492443" cy="461665"/>
          </a:xfrm>
          <a:prstGeom prst="rect">
            <a:avLst/>
          </a:prstGeom>
        </p:spPr>
        <p:txBody>
          <a:bodyPr wrap="none">
            <a:spAutoFit/>
          </a:bodyPr>
          <a:lstStyle/>
          <a:p>
            <a:pPr defTabSz="457200"/>
            <a:r>
              <a:rPr lang="ja-JP" altLang="en-US" sz="2400" dirty="0" smtClean="0">
                <a:solidFill>
                  <a:prstClr val="black"/>
                </a:solidFill>
              </a:rPr>
              <a:t>夜</a:t>
            </a:r>
            <a:endParaRPr lang="ja-JP" altLang="en-US" sz="2400" dirty="0">
              <a:solidFill>
                <a:prstClr val="black"/>
              </a:solidFill>
            </a:endParaRPr>
          </a:p>
        </p:txBody>
      </p:sp>
      <p:sp>
        <p:nvSpPr>
          <p:cNvPr id="22" name="正方形/長方形 21"/>
          <p:cNvSpPr/>
          <p:nvPr/>
        </p:nvSpPr>
        <p:spPr>
          <a:xfrm>
            <a:off x="2278838" y="3296028"/>
            <a:ext cx="1723549" cy="461665"/>
          </a:xfrm>
          <a:prstGeom prst="rect">
            <a:avLst/>
          </a:prstGeom>
        </p:spPr>
        <p:txBody>
          <a:bodyPr wrap="none">
            <a:spAutoFit/>
          </a:bodyPr>
          <a:lstStyle/>
          <a:p>
            <a:pPr defTabSz="457200"/>
            <a:r>
              <a:rPr lang="ja-JP" altLang="en-US" sz="2400" dirty="0" smtClean="0">
                <a:solidFill>
                  <a:prstClr val="black"/>
                </a:solidFill>
              </a:rPr>
              <a:t>加熱が最大</a:t>
            </a:r>
            <a:endParaRPr lang="ja-JP" altLang="en-US" sz="2400" dirty="0">
              <a:solidFill>
                <a:prstClr val="black"/>
              </a:solidFill>
            </a:endParaRPr>
          </a:p>
        </p:txBody>
      </p:sp>
      <p:sp>
        <p:nvSpPr>
          <p:cNvPr id="23" name="正方形/長方形 22"/>
          <p:cNvSpPr/>
          <p:nvPr/>
        </p:nvSpPr>
        <p:spPr>
          <a:xfrm>
            <a:off x="5752219" y="3266146"/>
            <a:ext cx="2634054" cy="830997"/>
          </a:xfrm>
          <a:prstGeom prst="rect">
            <a:avLst/>
          </a:prstGeom>
        </p:spPr>
        <p:txBody>
          <a:bodyPr wrap="none">
            <a:spAutoFit/>
          </a:bodyPr>
          <a:lstStyle/>
          <a:p>
            <a:pPr defTabSz="457200"/>
            <a:r>
              <a:rPr lang="ja-JP" altLang="en-US" sz="2400" dirty="0" smtClean="0">
                <a:solidFill>
                  <a:prstClr val="black"/>
                </a:solidFill>
              </a:rPr>
              <a:t>相対的に加熱率が</a:t>
            </a:r>
            <a:endParaRPr lang="en-US" altLang="ja-JP" sz="2400" dirty="0" smtClean="0">
              <a:solidFill>
                <a:prstClr val="black"/>
              </a:solidFill>
            </a:endParaRPr>
          </a:p>
          <a:p>
            <a:pPr defTabSz="457200"/>
            <a:r>
              <a:rPr lang="ja-JP" altLang="en-US" sz="2400" dirty="0" smtClean="0">
                <a:solidFill>
                  <a:prstClr val="black"/>
                </a:solidFill>
              </a:rPr>
              <a:t>小さい。</a:t>
            </a:r>
            <a:endParaRPr lang="ja-JP" altLang="en-US" sz="2400" dirty="0">
              <a:solidFill>
                <a:prstClr val="black"/>
              </a:solidFill>
            </a:endParaRPr>
          </a:p>
        </p:txBody>
      </p:sp>
      <p:sp>
        <p:nvSpPr>
          <p:cNvPr id="24" name="正方形/長方形 23"/>
          <p:cNvSpPr/>
          <p:nvPr/>
        </p:nvSpPr>
        <p:spPr>
          <a:xfrm>
            <a:off x="546846" y="4933949"/>
            <a:ext cx="8229599" cy="1569660"/>
          </a:xfrm>
          <a:prstGeom prst="rect">
            <a:avLst/>
          </a:prstGeom>
        </p:spPr>
        <p:txBody>
          <a:bodyPr wrap="square">
            <a:spAutoFit/>
          </a:bodyPr>
          <a:lstStyle/>
          <a:p>
            <a:pPr defTabSz="457200"/>
            <a:r>
              <a:rPr lang="ja-JP" altLang="en-US" sz="2400" dirty="0" smtClean="0">
                <a:solidFill>
                  <a:prstClr val="black"/>
                </a:solidFill>
              </a:rPr>
              <a:t>熱潮汐波を作り出すのは、全球規模の昼夜間の太陽加熱率のコントラストなので、熱潮汐波のスケールも全球規模になる。金星は自転が西向きなので、金星から見ると太陽は東に動いている。故に、金星では熱潮汐波は全体として東に伝播する。</a:t>
            </a:r>
            <a:endParaRPr lang="en-US" altLang="ja-JP" sz="2400" dirty="0" smtClean="0">
              <a:solidFill>
                <a:prstClr val="black"/>
              </a:solidFill>
            </a:endParaRPr>
          </a:p>
        </p:txBody>
      </p:sp>
      <p:sp>
        <p:nvSpPr>
          <p:cNvPr id="19" name="正方形/長方形 18"/>
          <p:cNvSpPr/>
          <p:nvPr/>
        </p:nvSpPr>
        <p:spPr>
          <a:xfrm>
            <a:off x="4431180" y="542084"/>
            <a:ext cx="492443" cy="461665"/>
          </a:xfrm>
          <a:prstGeom prst="rect">
            <a:avLst/>
          </a:prstGeom>
        </p:spPr>
        <p:txBody>
          <a:bodyPr wrap="none">
            <a:spAutoFit/>
          </a:bodyPr>
          <a:lstStyle/>
          <a:p>
            <a:pPr defTabSz="457200"/>
            <a:r>
              <a:rPr lang="ja-JP" altLang="en-US" sz="2400" dirty="0" smtClean="0">
                <a:solidFill>
                  <a:prstClr val="black"/>
                </a:solidFill>
              </a:rPr>
              <a:t>北</a:t>
            </a:r>
            <a:endParaRPr lang="ja-JP" altLang="en-US" sz="2400" dirty="0">
              <a:solidFill>
                <a:prstClr val="black"/>
              </a:solidFill>
            </a:endParaRPr>
          </a:p>
        </p:txBody>
      </p:sp>
      <p:sp>
        <p:nvSpPr>
          <p:cNvPr id="25" name="正方形/長方形 24"/>
          <p:cNvSpPr/>
          <p:nvPr/>
        </p:nvSpPr>
        <p:spPr>
          <a:xfrm>
            <a:off x="4440448" y="4457343"/>
            <a:ext cx="492443" cy="461665"/>
          </a:xfrm>
          <a:prstGeom prst="rect">
            <a:avLst/>
          </a:prstGeom>
        </p:spPr>
        <p:txBody>
          <a:bodyPr wrap="none">
            <a:spAutoFit/>
          </a:bodyPr>
          <a:lstStyle/>
          <a:p>
            <a:pPr defTabSz="457200"/>
            <a:r>
              <a:rPr lang="ja-JP" altLang="en-US" sz="2400" dirty="0" smtClean="0">
                <a:solidFill>
                  <a:prstClr val="black"/>
                </a:solidFill>
              </a:rPr>
              <a:t>南</a:t>
            </a:r>
            <a:endParaRPr lang="ja-JP" altLang="en-US" sz="2400" dirty="0">
              <a:solidFill>
                <a:prstClr val="black"/>
              </a:solidFill>
            </a:endParaRPr>
          </a:p>
        </p:txBody>
      </p:sp>
      <p:sp>
        <p:nvSpPr>
          <p:cNvPr id="27" name="円弧 26"/>
          <p:cNvSpPr/>
          <p:nvPr/>
        </p:nvSpPr>
        <p:spPr>
          <a:xfrm rot="5400000">
            <a:off x="4471121" y="719681"/>
            <a:ext cx="428513" cy="1210011"/>
          </a:xfrm>
          <a:prstGeom prst="arc">
            <a:avLst>
              <a:gd name="adj1" fmla="val 14168644"/>
              <a:gd name="adj2" fmla="val 7353255"/>
            </a:avLst>
          </a:prstGeom>
          <a:ln>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ja-JP" altLang="en-US">
              <a:solidFill>
                <a:prstClr val="black"/>
              </a:solidFill>
            </a:endParaRPr>
          </a:p>
        </p:txBody>
      </p:sp>
      <p:sp>
        <p:nvSpPr>
          <p:cNvPr id="30" name="正方形/長方形 29"/>
          <p:cNvSpPr/>
          <p:nvPr/>
        </p:nvSpPr>
        <p:spPr>
          <a:xfrm>
            <a:off x="5329544" y="1003749"/>
            <a:ext cx="2675808" cy="369332"/>
          </a:xfrm>
          <a:prstGeom prst="rect">
            <a:avLst/>
          </a:prstGeom>
        </p:spPr>
        <p:txBody>
          <a:bodyPr wrap="none">
            <a:spAutoFit/>
          </a:bodyPr>
          <a:lstStyle/>
          <a:p>
            <a:pPr defTabSz="457200"/>
            <a:r>
              <a:rPr lang="ja-JP" altLang="en-US" dirty="0" smtClean="0">
                <a:solidFill>
                  <a:prstClr val="black"/>
                </a:solidFill>
              </a:rPr>
              <a:t>金星自転の向き</a:t>
            </a:r>
            <a:r>
              <a:rPr lang="en-US" altLang="ja-JP" dirty="0" smtClean="0">
                <a:solidFill>
                  <a:prstClr val="black"/>
                </a:solidFill>
              </a:rPr>
              <a:t>(=</a:t>
            </a:r>
            <a:r>
              <a:rPr lang="ja-JP" altLang="en-US" dirty="0" smtClean="0">
                <a:solidFill>
                  <a:prstClr val="black"/>
                </a:solidFill>
              </a:rPr>
              <a:t>西向き</a:t>
            </a:r>
            <a:r>
              <a:rPr lang="en-US" altLang="ja-JP" dirty="0" smtClean="0">
                <a:solidFill>
                  <a:prstClr val="black"/>
                </a:solidFill>
              </a:rPr>
              <a:t>)</a:t>
            </a:r>
            <a:endParaRPr lang="ja-JP" altLang="en-US" dirty="0">
              <a:solidFill>
                <a:prstClr val="black"/>
              </a:solidFill>
            </a:endParaRPr>
          </a:p>
        </p:txBody>
      </p:sp>
    </p:spTree>
    <p:extLst>
      <p:ext uri="{BB962C8B-B14F-4D97-AF65-F5344CB8AC3E}">
        <p14:creationId xmlns:p14="http://schemas.microsoft.com/office/powerpoint/2010/main" val="220078160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0843" y="164351"/>
            <a:ext cx="8229600" cy="639756"/>
          </a:xfrm>
        </p:spPr>
        <p:txBody>
          <a:bodyPr>
            <a:normAutofit fontScale="90000"/>
          </a:bodyPr>
          <a:lstStyle/>
          <a:p>
            <a:r>
              <a:rPr lang="ja-JP" altLang="en-US" dirty="0" smtClean="0"/>
              <a:t>金星で東向きに伝わる波</a:t>
            </a:r>
            <a:endParaRPr lang="ja-JP" altLang="en-US" dirty="0"/>
          </a:p>
        </p:txBody>
      </p:sp>
      <p:sp>
        <p:nvSpPr>
          <p:cNvPr id="3" name="正方形/長方形 2"/>
          <p:cNvSpPr/>
          <p:nvPr/>
        </p:nvSpPr>
        <p:spPr>
          <a:xfrm>
            <a:off x="2198378" y="5187573"/>
            <a:ext cx="4360797" cy="880533"/>
          </a:xfrm>
          <a:prstGeom prst="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ja-JP" altLang="en-US">
              <a:solidFill>
                <a:prstClr val="white"/>
              </a:solidFill>
            </a:endParaRPr>
          </a:p>
        </p:txBody>
      </p:sp>
      <p:sp>
        <p:nvSpPr>
          <p:cNvPr id="10" name="正方形/長方形 3"/>
          <p:cNvSpPr>
            <a:spLocks noChangeArrowheads="1"/>
          </p:cNvSpPr>
          <p:nvPr/>
        </p:nvSpPr>
        <p:spPr bwMode="auto">
          <a:xfrm>
            <a:off x="5282160" y="5412133"/>
            <a:ext cx="800219" cy="461665"/>
          </a:xfrm>
          <a:prstGeom prst="rect">
            <a:avLst/>
          </a:prstGeom>
          <a:noFill/>
          <a:ln w="9525">
            <a:noFill/>
            <a:miter lim="800000"/>
            <a:headEnd/>
            <a:tailEnd/>
          </a:ln>
        </p:spPr>
        <p:txBody>
          <a:bodyPr wrap="none">
            <a:prstTxWarp prst="textNoShape">
              <a:avLst/>
            </a:prstTxWarp>
            <a:spAutoFit/>
          </a:bodyPr>
          <a:lstStyle/>
          <a:p>
            <a:pPr defTabSz="457200"/>
            <a:r>
              <a:rPr lang="ja-JP" altLang="en-US" sz="2400" dirty="0" smtClean="0">
                <a:solidFill>
                  <a:prstClr val="white"/>
                </a:solidFill>
              </a:rPr>
              <a:t>地面</a:t>
            </a:r>
            <a:endParaRPr lang="ja-JP" altLang="en-US" sz="2400" dirty="0">
              <a:solidFill>
                <a:prstClr val="white"/>
              </a:solidFill>
            </a:endParaRPr>
          </a:p>
        </p:txBody>
      </p:sp>
      <p:sp>
        <p:nvSpPr>
          <p:cNvPr id="17" name="太陽 16"/>
          <p:cNvSpPr/>
          <p:nvPr/>
        </p:nvSpPr>
        <p:spPr>
          <a:xfrm>
            <a:off x="2303589" y="1849301"/>
            <a:ext cx="783121" cy="802833"/>
          </a:xfrm>
          <a:prstGeom prst="sun">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ja-JP" altLang="en-US">
              <a:solidFill>
                <a:prstClr val="white"/>
              </a:solidFill>
            </a:endParaRPr>
          </a:p>
        </p:txBody>
      </p:sp>
      <p:sp>
        <p:nvSpPr>
          <p:cNvPr id="19" name="正方形/長方形 3"/>
          <p:cNvSpPr>
            <a:spLocks noChangeArrowheads="1"/>
          </p:cNvSpPr>
          <p:nvPr/>
        </p:nvSpPr>
        <p:spPr bwMode="auto">
          <a:xfrm>
            <a:off x="1909457" y="6068106"/>
            <a:ext cx="492443" cy="461665"/>
          </a:xfrm>
          <a:prstGeom prst="rect">
            <a:avLst/>
          </a:prstGeom>
          <a:noFill/>
          <a:ln w="9525">
            <a:noFill/>
            <a:miter lim="800000"/>
            <a:headEnd/>
            <a:tailEnd/>
          </a:ln>
        </p:spPr>
        <p:txBody>
          <a:bodyPr wrap="none">
            <a:prstTxWarp prst="textNoShape">
              <a:avLst/>
            </a:prstTxWarp>
            <a:spAutoFit/>
          </a:bodyPr>
          <a:lstStyle/>
          <a:p>
            <a:pPr defTabSz="457200"/>
            <a:r>
              <a:rPr lang="ja-JP" altLang="en-US" sz="2400" dirty="0" smtClean="0">
                <a:solidFill>
                  <a:prstClr val="black"/>
                </a:solidFill>
              </a:rPr>
              <a:t>西</a:t>
            </a:r>
            <a:endParaRPr lang="ja-JP" altLang="en-US" sz="2400" dirty="0">
              <a:solidFill>
                <a:prstClr val="black"/>
              </a:solidFill>
            </a:endParaRPr>
          </a:p>
        </p:txBody>
      </p:sp>
      <p:sp>
        <p:nvSpPr>
          <p:cNvPr id="20" name="正方形/長方形 3"/>
          <p:cNvSpPr>
            <a:spLocks noChangeArrowheads="1"/>
          </p:cNvSpPr>
          <p:nvPr/>
        </p:nvSpPr>
        <p:spPr bwMode="auto">
          <a:xfrm>
            <a:off x="6312953" y="6068106"/>
            <a:ext cx="492443" cy="461665"/>
          </a:xfrm>
          <a:prstGeom prst="rect">
            <a:avLst/>
          </a:prstGeom>
          <a:noFill/>
          <a:ln w="9525">
            <a:noFill/>
            <a:miter lim="800000"/>
            <a:headEnd/>
            <a:tailEnd/>
          </a:ln>
        </p:spPr>
        <p:txBody>
          <a:bodyPr wrap="none">
            <a:prstTxWarp prst="textNoShape">
              <a:avLst/>
            </a:prstTxWarp>
            <a:spAutoFit/>
          </a:bodyPr>
          <a:lstStyle/>
          <a:p>
            <a:pPr defTabSz="457200"/>
            <a:r>
              <a:rPr lang="ja-JP" altLang="en-US" sz="2400" dirty="0" smtClean="0">
                <a:solidFill>
                  <a:prstClr val="black"/>
                </a:solidFill>
              </a:rPr>
              <a:t>東</a:t>
            </a:r>
            <a:endParaRPr lang="ja-JP" altLang="en-US" sz="2400" dirty="0">
              <a:solidFill>
                <a:prstClr val="black"/>
              </a:solidFill>
            </a:endParaRPr>
          </a:p>
        </p:txBody>
      </p:sp>
      <p:sp>
        <p:nvSpPr>
          <p:cNvPr id="25" name="雲 24"/>
          <p:cNvSpPr/>
          <p:nvPr/>
        </p:nvSpPr>
        <p:spPr>
          <a:xfrm>
            <a:off x="1974887" y="3365381"/>
            <a:ext cx="2251198" cy="1156535"/>
          </a:xfrm>
          <a:prstGeom prst="cloud">
            <a:avLst/>
          </a:prstGeom>
          <a:blipFill rotWithShape="1">
            <a:blip r:embed="rId3"/>
            <a:tile tx="0" ty="0" sx="100000" sy="100000" flip="none" algn="tl"/>
          </a:blipFill>
          <a:ln>
            <a:no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30" name="雲 29"/>
          <p:cNvSpPr/>
          <p:nvPr/>
        </p:nvSpPr>
        <p:spPr>
          <a:xfrm>
            <a:off x="3384612" y="3271846"/>
            <a:ext cx="2251198" cy="1156535"/>
          </a:xfrm>
          <a:prstGeom prst="cloud">
            <a:avLst/>
          </a:prstGeom>
          <a:blipFill rotWithShape="1">
            <a:blip r:embed="rId3"/>
            <a:tile tx="0" ty="0" sx="100000" sy="100000" flip="none" algn="tl"/>
          </a:blipFill>
          <a:ln>
            <a:no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31" name="雲 30"/>
          <p:cNvSpPr/>
          <p:nvPr/>
        </p:nvSpPr>
        <p:spPr>
          <a:xfrm>
            <a:off x="4510211" y="3451680"/>
            <a:ext cx="2251198" cy="1156535"/>
          </a:xfrm>
          <a:prstGeom prst="cloud">
            <a:avLst/>
          </a:prstGeom>
          <a:blipFill rotWithShape="1">
            <a:blip r:embed="rId3"/>
            <a:tile tx="0" ty="0" sx="100000" sy="100000" flip="none" algn="tl"/>
          </a:blipFill>
          <a:ln>
            <a:no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endParaRPr>
          </a:p>
        </p:txBody>
      </p:sp>
      <p:cxnSp>
        <p:nvCxnSpPr>
          <p:cNvPr id="32" name="直線矢印コネクタ 31"/>
          <p:cNvCxnSpPr/>
          <p:nvPr/>
        </p:nvCxnSpPr>
        <p:spPr>
          <a:xfrm rot="16200000" flipH="1">
            <a:off x="2332912" y="2876632"/>
            <a:ext cx="918708" cy="618770"/>
          </a:xfrm>
          <a:prstGeom prst="straightConnector1">
            <a:avLst/>
          </a:prstGeom>
          <a:ln>
            <a:solidFill>
              <a:schemeClr val="tx1"/>
            </a:solidFill>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33" name="直線矢印コネクタ 32"/>
          <p:cNvCxnSpPr/>
          <p:nvPr/>
        </p:nvCxnSpPr>
        <p:spPr>
          <a:xfrm rot="16200000" flipH="1">
            <a:off x="2644904" y="2893711"/>
            <a:ext cx="920614" cy="582706"/>
          </a:xfrm>
          <a:prstGeom prst="straightConnector1">
            <a:avLst/>
          </a:prstGeom>
          <a:ln>
            <a:solidFill>
              <a:schemeClr val="tx1"/>
            </a:solidFill>
            <a:prstDash val="dash"/>
            <a:tailEnd type="arrow"/>
          </a:ln>
          <a:effectLst/>
        </p:spPr>
        <p:style>
          <a:lnRef idx="2">
            <a:schemeClr val="accent1"/>
          </a:lnRef>
          <a:fillRef idx="0">
            <a:schemeClr val="accent1"/>
          </a:fillRef>
          <a:effectRef idx="1">
            <a:schemeClr val="accent1"/>
          </a:effectRef>
          <a:fontRef idx="minor">
            <a:schemeClr val="tx1"/>
          </a:fontRef>
        </p:style>
      </p:cxnSp>
      <p:sp>
        <p:nvSpPr>
          <p:cNvPr id="36" name="正方形/長方形 3"/>
          <p:cNvSpPr>
            <a:spLocks noChangeArrowheads="1"/>
          </p:cNvSpPr>
          <p:nvPr/>
        </p:nvSpPr>
        <p:spPr bwMode="auto">
          <a:xfrm>
            <a:off x="4753127" y="1944248"/>
            <a:ext cx="1678464" cy="707886"/>
          </a:xfrm>
          <a:prstGeom prst="rect">
            <a:avLst/>
          </a:prstGeom>
          <a:noFill/>
          <a:ln w="9525">
            <a:noFill/>
            <a:miter lim="800000"/>
            <a:headEnd/>
            <a:tailEnd/>
          </a:ln>
        </p:spPr>
        <p:txBody>
          <a:bodyPr wrap="none">
            <a:prstTxWarp prst="textNoShape">
              <a:avLst/>
            </a:prstTxWarp>
            <a:spAutoFit/>
          </a:bodyPr>
          <a:lstStyle/>
          <a:p>
            <a:pPr defTabSz="457200"/>
            <a:r>
              <a:rPr lang="ja-JP" altLang="en-US" sz="2000" dirty="0" smtClean="0">
                <a:solidFill>
                  <a:srgbClr val="FF0000"/>
                </a:solidFill>
              </a:rPr>
              <a:t>東向きに</a:t>
            </a:r>
            <a:r>
              <a:rPr lang="ja-JP" altLang="en-US" sz="2000" dirty="0" smtClean="0">
                <a:solidFill>
                  <a:prstClr val="black"/>
                </a:solidFill>
              </a:rPr>
              <a:t>伝播</a:t>
            </a:r>
            <a:endParaRPr lang="en-US" altLang="ja-JP" sz="2000" dirty="0" smtClean="0">
              <a:solidFill>
                <a:prstClr val="black"/>
              </a:solidFill>
            </a:endParaRPr>
          </a:p>
          <a:p>
            <a:pPr defTabSz="457200"/>
            <a:r>
              <a:rPr lang="ja-JP" altLang="en-US" sz="2000" dirty="0" smtClean="0">
                <a:solidFill>
                  <a:prstClr val="black"/>
                </a:solidFill>
              </a:rPr>
              <a:t>する熱潮汐波</a:t>
            </a:r>
            <a:endParaRPr lang="ja-JP" altLang="en-US" sz="2000" dirty="0">
              <a:solidFill>
                <a:prstClr val="black"/>
              </a:solidFill>
            </a:endParaRPr>
          </a:p>
        </p:txBody>
      </p:sp>
      <p:sp>
        <p:nvSpPr>
          <p:cNvPr id="40" name="正方形/長方形 3"/>
          <p:cNvSpPr>
            <a:spLocks noChangeArrowheads="1"/>
          </p:cNvSpPr>
          <p:nvPr/>
        </p:nvSpPr>
        <p:spPr bwMode="auto">
          <a:xfrm>
            <a:off x="5265582" y="3762056"/>
            <a:ext cx="800219" cy="461665"/>
          </a:xfrm>
          <a:prstGeom prst="rect">
            <a:avLst/>
          </a:prstGeom>
          <a:noFill/>
          <a:ln w="9525">
            <a:noFill/>
            <a:miter lim="800000"/>
            <a:headEnd/>
            <a:tailEnd/>
          </a:ln>
        </p:spPr>
        <p:txBody>
          <a:bodyPr wrap="none">
            <a:prstTxWarp prst="textNoShape">
              <a:avLst/>
            </a:prstTxWarp>
            <a:spAutoFit/>
          </a:bodyPr>
          <a:lstStyle/>
          <a:p>
            <a:pPr defTabSz="457200"/>
            <a:r>
              <a:rPr lang="ja-JP" altLang="en-US" sz="2400" dirty="0" smtClean="0">
                <a:solidFill>
                  <a:prstClr val="black"/>
                </a:solidFill>
              </a:rPr>
              <a:t>雲層</a:t>
            </a:r>
            <a:endParaRPr lang="ja-JP" altLang="en-US" sz="2400" dirty="0">
              <a:solidFill>
                <a:prstClr val="black"/>
              </a:solidFill>
            </a:endParaRPr>
          </a:p>
        </p:txBody>
      </p:sp>
      <p:sp>
        <p:nvSpPr>
          <p:cNvPr id="41" name="円/楕円 40"/>
          <p:cNvSpPr/>
          <p:nvPr/>
        </p:nvSpPr>
        <p:spPr>
          <a:xfrm>
            <a:off x="3082802" y="3553742"/>
            <a:ext cx="2182780" cy="669979"/>
          </a:xfrm>
          <a:prstGeom prst="ellipse">
            <a:avLst/>
          </a:prstGeom>
          <a:solidFill>
            <a:srgbClr val="FDB612">
              <a:alpha val="5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42" name="フリーフォーム 41"/>
          <p:cNvSpPr/>
          <p:nvPr/>
        </p:nvSpPr>
        <p:spPr>
          <a:xfrm rot="8044597">
            <a:off x="4107761" y="2850132"/>
            <a:ext cx="1255059" cy="522502"/>
          </a:xfrm>
          <a:custGeom>
            <a:avLst/>
            <a:gdLst>
              <a:gd name="connsiteX0" fmla="*/ 0 w 1060824"/>
              <a:gd name="connsiteY0" fmla="*/ 139451 h 286373"/>
              <a:gd name="connsiteX1" fmla="*/ 268941 w 1060824"/>
              <a:gd name="connsiteY1" fmla="*/ 139451 h 286373"/>
              <a:gd name="connsiteX2" fmla="*/ 343647 w 1060824"/>
              <a:gd name="connsiteY2" fmla="*/ 19922 h 286373"/>
              <a:gd name="connsiteX3" fmla="*/ 448235 w 1060824"/>
              <a:gd name="connsiteY3" fmla="*/ 258981 h 286373"/>
              <a:gd name="connsiteX4" fmla="*/ 522941 w 1060824"/>
              <a:gd name="connsiteY4" fmla="*/ 34863 h 286373"/>
              <a:gd name="connsiteX5" fmla="*/ 627530 w 1060824"/>
              <a:gd name="connsiteY5" fmla="*/ 258981 h 286373"/>
              <a:gd name="connsiteX6" fmla="*/ 747059 w 1060824"/>
              <a:gd name="connsiteY6" fmla="*/ 34863 h 286373"/>
              <a:gd name="connsiteX7" fmla="*/ 821765 w 1060824"/>
              <a:gd name="connsiteY7" fmla="*/ 273922 h 286373"/>
              <a:gd name="connsiteX8" fmla="*/ 911412 w 1060824"/>
              <a:gd name="connsiteY8" fmla="*/ 109569 h 286373"/>
              <a:gd name="connsiteX9" fmla="*/ 1060824 w 1060824"/>
              <a:gd name="connsiteY9" fmla="*/ 94628 h 286373"/>
              <a:gd name="connsiteX10" fmla="*/ 1060824 w 1060824"/>
              <a:gd name="connsiteY10" fmla="*/ 94628 h 286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0824" h="286373">
                <a:moveTo>
                  <a:pt x="0" y="139451"/>
                </a:moveTo>
                <a:cubicBezTo>
                  <a:pt x="105833" y="149412"/>
                  <a:pt x="211667" y="159373"/>
                  <a:pt x="268941" y="139451"/>
                </a:cubicBezTo>
                <a:cubicBezTo>
                  <a:pt x="326216" y="119530"/>
                  <a:pt x="313765" y="0"/>
                  <a:pt x="343647" y="19922"/>
                </a:cubicBezTo>
                <a:cubicBezTo>
                  <a:pt x="373529" y="39844"/>
                  <a:pt x="418353" y="256491"/>
                  <a:pt x="448235" y="258981"/>
                </a:cubicBezTo>
                <a:cubicBezTo>
                  <a:pt x="478117" y="261471"/>
                  <a:pt x="493059" y="34863"/>
                  <a:pt x="522941" y="34863"/>
                </a:cubicBezTo>
                <a:cubicBezTo>
                  <a:pt x="552823" y="34863"/>
                  <a:pt x="590177" y="258981"/>
                  <a:pt x="627530" y="258981"/>
                </a:cubicBezTo>
                <a:cubicBezTo>
                  <a:pt x="664883" y="258981"/>
                  <a:pt x="714687" y="32373"/>
                  <a:pt x="747059" y="34863"/>
                </a:cubicBezTo>
                <a:cubicBezTo>
                  <a:pt x="779431" y="37353"/>
                  <a:pt x="794373" y="261471"/>
                  <a:pt x="821765" y="273922"/>
                </a:cubicBezTo>
                <a:cubicBezTo>
                  <a:pt x="849157" y="286373"/>
                  <a:pt x="871569" y="139451"/>
                  <a:pt x="911412" y="109569"/>
                </a:cubicBezTo>
                <a:cubicBezTo>
                  <a:pt x="951255" y="79687"/>
                  <a:pt x="1060824" y="94628"/>
                  <a:pt x="1060824" y="94628"/>
                </a:cubicBezTo>
                <a:lnTo>
                  <a:pt x="1060824" y="94628"/>
                </a:lnTo>
              </a:path>
            </a:pathLst>
          </a:custGeom>
          <a:ln>
            <a:solidFill>
              <a:schemeClr val="tx1"/>
            </a:solidFill>
            <a:headEnd type="stealth"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ja-JP" altLang="en-US">
              <a:solidFill>
                <a:prstClr val="black"/>
              </a:solidFill>
            </a:endParaRPr>
          </a:p>
        </p:txBody>
      </p:sp>
      <p:sp>
        <p:nvSpPr>
          <p:cNvPr id="44" name="フリーフォーム 43"/>
          <p:cNvSpPr/>
          <p:nvPr/>
        </p:nvSpPr>
        <p:spPr>
          <a:xfrm rot="8044597">
            <a:off x="4731968" y="2913073"/>
            <a:ext cx="1255059" cy="522502"/>
          </a:xfrm>
          <a:custGeom>
            <a:avLst/>
            <a:gdLst>
              <a:gd name="connsiteX0" fmla="*/ 0 w 1060824"/>
              <a:gd name="connsiteY0" fmla="*/ 139451 h 286373"/>
              <a:gd name="connsiteX1" fmla="*/ 268941 w 1060824"/>
              <a:gd name="connsiteY1" fmla="*/ 139451 h 286373"/>
              <a:gd name="connsiteX2" fmla="*/ 343647 w 1060824"/>
              <a:gd name="connsiteY2" fmla="*/ 19922 h 286373"/>
              <a:gd name="connsiteX3" fmla="*/ 448235 w 1060824"/>
              <a:gd name="connsiteY3" fmla="*/ 258981 h 286373"/>
              <a:gd name="connsiteX4" fmla="*/ 522941 w 1060824"/>
              <a:gd name="connsiteY4" fmla="*/ 34863 h 286373"/>
              <a:gd name="connsiteX5" fmla="*/ 627530 w 1060824"/>
              <a:gd name="connsiteY5" fmla="*/ 258981 h 286373"/>
              <a:gd name="connsiteX6" fmla="*/ 747059 w 1060824"/>
              <a:gd name="connsiteY6" fmla="*/ 34863 h 286373"/>
              <a:gd name="connsiteX7" fmla="*/ 821765 w 1060824"/>
              <a:gd name="connsiteY7" fmla="*/ 273922 h 286373"/>
              <a:gd name="connsiteX8" fmla="*/ 911412 w 1060824"/>
              <a:gd name="connsiteY8" fmla="*/ 109569 h 286373"/>
              <a:gd name="connsiteX9" fmla="*/ 1060824 w 1060824"/>
              <a:gd name="connsiteY9" fmla="*/ 94628 h 286373"/>
              <a:gd name="connsiteX10" fmla="*/ 1060824 w 1060824"/>
              <a:gd name="connsiteY10" fmla="*/ 94628 h 286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0824" h="286373">
                <a:moveTo>
                  <a:pt x="0" y="139451"/>
                </a:moveTo>
                <a:cubicBezTo>
                  <a:pt x="105833" y="149412"/>
                  <a:pt x="211667" y="159373"/>
                  <a:pt x="268941" y="139451"/>
                </a:cubicBezTo>
                <a:cubicBezTo>
                  <a:pt x="326216" y="119530"/>
                  <a:pt x="313765" y="0"/>
                  <a:pt x="343647" y="19922"/>
                </a:cubicBezTo>
                <a:cubicBezTo>
                  <a:pt x="373529" y="39844"/>
                  <a:pt x="418353" y="256491"/>
                  <a:pt x="448235" y="258981"/>
                </a:cubicBezTo>
                <a:cubicBezTo>
                  <a:pt x="478117" y="261471"/>
                  <a:pt x="493059" y="34863"/>
                  <a:pt x="522941" y="34863"/>
                </a:cubicBezTo>
                <a:cubicBezTo>
                  <a:pt x="552823" y="34863"/>
                  <a:pt x="590177" y="258981"/>
                  <a:pt x="627530" y="258981"/>
                </a:cubicBezTo>
                <a:cubicBezTo>
                  <a:pt x="664883" y="258981"/>
                  <a:pt x="714687" y="32373"/>
                  <a:pt x="747059" y="34863"/>
                </a:cubicBezTo>
                <a:cubicBezTo>
                  <a:pt x="779431" y="37353"/>
                  <a:pt x="794373" y="261471"/>
                  <a:pt x="821765" y="273922"/>
                </a:cubicBezTo>
                <a:cubicBezTo>
                  <a:pt x="849157" y="286373"/>
                  <a:pt x="871569" y="139451"/>
                  <a:pt x="911412" y="109569"/>
                </a:cubicBezTo>
                <a:cubicBezTo>
                  <a:pt x="951255" y="79687"/>
                  <a:pt x="1060824" y="94628"/>
                  <a:pt x="1060824" y="94628"/>
                </a:cubicBezTo>
                <a:lnTo>
                  <a:pt x="1060824" y="94628"/>
                </a:lnTo>
              </a:path>
            </a:pathLst>
          </a:custGeom>
          <a:ln>
            <a:solidFill>
              <a:schemeClr val="tx1"/>
            </a:solidFill>
            <a:headEnd type="stealth"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ja-JP" altLang="en-US">
              <a:solidFill>
                <a:prstClr val="black"/>
              </a:solidFill>
            </a:endParaRPr>
          </a:p>
        </p:txBody>
      </p:sp>
      <p:sp>
        <p:nvSpPr>
          <p:cNvPr id="54" name="正方形/長方形 3"/>
          <p:cNvSpPr>
            <a:spLocks noChangeArrowheads="1"/>
          </p:cNvSpPr>
          <p:nvPr/>
        </p:nvSpPr>
        <p:spPr bwMode="auto">
          <a:xfrm>
            <a:off x="430891" y="998340"/>
            <a:ext cx="8249551" cy="707886"/>
          </a:xfrm>
          <a:prstGeom prst="rect">
            <a:avLst/>
          </a:prstGeom>
          <a:noFill/>
          <a:ln w="9525">
            <a:noFill/>
            <a:miter lim="800000"/>
            <a:headEnd/>
            <a:tailEnd/>
          </a:ln>
        </p:spPr>
        <p:txBody>
          <a:bodyPr wrap="square">
            <a:prstTxWarp prst="textNoShape">
              <a:avLst/>
            </a:prstTxWarp>
            <a:spAutoFit/>
          </a:bodyPr>
          <a:lstStyle/>
          <a:p>
            <a:pPr defTabSz="457200"/>
            <a:r>
              <a:rPr lang="ja-JP" altLang="en-US" sz="2000" dirty="0" smtClean="0">
                <a:solidFill>
                  <a:prstClr val="black"/>
                </a:solidFill>
              </a:rPr>
              <a:t>東風（スーパーローテーション）と逆向きに伝わる波として、金星雲層が太陽光によって加熱されることで作られる</a:t>
            </a:r>
            <a:r>
              <a:rPr lang="ja-JP" altLang="en-US" sz="2000" dirty="0" smtClean="0">
                <a:solidFill>
                  <a:srgbClr val="FF0000"/>
                </a:solidFill>
              </a:rPr>
              <a:t>熱潮汐波</a:t>
            </a:r>
            <a:r>
              <a:rPr lang="ja-JP" altLang="en-US" sz="2000" dirty="0" smtClean="0">
                <a:solidFill>
                  <a:prstClr val="black"/>
                </a:solidFill>
              </a:rPr>
              <a:t>がある。</a:t>
            </a:r>
            <a:endParaRPr lang="ja-JP" altLang="en-US" sz="2000" dirty="0">
              <a:solidFill>
                <a:prstClr val="black"/>
              </a:solidFill>
            </a:endParaRPr>
          </a:p>
        </p:txBody>
      </p:sp>
      <p:cxnSp>
        <p:nvCxnSpPr>
          <p:cNvPr id="55" name="直線矢印コネクタ 54"/>
          <p:cNvCxnSpPr/>
          <p:nvPr/>
        </p:nvCxnSpPr>
        <p:spPr>
          <a:xfrm rot="16200000" flipH="1">
            <a:off x="2963150" y="2880265"/>
            <a:ext cx="947505" cy="582706"/>
          </a:xfrm>
          <a:prstGeom prst="straightConnector1">
            <a:avLst/>
          </a:prstGeom>
          <a:ln>
            <a:solidFill>
              <a:schemeClr val="tx1"/>
            </a:solidFill>
            <a:prstDash val="dash"/>
            <a:tailEnd type="arrow"/>
          </a:ln>
          <a:effectLst/>
        </p:spPr>
        <p:style>
          <a:lnRef idx="2">
            <a:schemeClr val="accent1"/>
          </a:lnRef>
          <a:fillRef idx="0">
            <a:schemeClr val="accent1"/>
          </a:fillRef>
          <a:effectRef idx="1">
            <a:schemeClr val="accent1"/>
          </a:effectRef>
          <a:fontRef idx="minor">
            <a:schemeClr val="tx1"/>
          </a:fontRef>
        </p:style>
      </p:cxnSp>
      <p:sp>
        <p:nvSpPr>
          <p:cNvPr id="24" name="左矢印 23"/>
          <p:cNvSpPr/>
          <p:nvPr/>
        </p:nvSpPr>
        <p:spPr>
          <a:xfrm>
            <a:off x="1733172" y="3717233"/>
            <a:ext cx="1108293" cy="416842"/>
          </a:xfrm>
          <a:prstGeom prst="lef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26" name="左矢印 25"/>
          <p:cNvSpPr/>
          <p:nvPr/>
        </p:nvSpPr>
        <p:spPr>
          <a:xfrm>
            <a:off x="2273707" y="5471897"/>
            <a:ext cx="537876" cy="416842"/>
          </a:xfrm>
          <a:prstGeom prst="lef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27" name="正方形/長方形 3"/>
          <p:cNvSpPr>
            <a:spLocks noChangeArrowheads="1"/>
          </p:cNvSpPr>
          <p:nvPr/>
        </p:nvSpPr>
        <p:spPr bwMode="auto">
          <a:xfrm>
            <a:off x="2781701" y="5241064"/>
            <a:ext cx="1723549" cy="830997"/>
          </a:xfrm>
          <a:prstGeom prst="rect">
            <a:avLst/>
          </a:prstGeom>
          <a:noFill/>
          <a:ln w="9525">
            <a:noFill/>
            <a:miter lim="800000"/>
            <a:headEnd/>
            <a:tailEnd/>
          </a:ln>
        </p:spPr>
        <p:txBody>
          <a:bodyPr wrap="none">
            <a:prstTxWarp prst="textNoShape">
              <a:avLst/>
            </a:prstTxWarp>
            <a:spAutoFit/>
          </a:bodyPr>
          <a:lstStyle/>
          <a:p>
            <a:pPr defTabSz="457200"/>
            <a:r>
              <a:rPr lang="en-US" altLang="en-US" sz="2400" dirty="0" smtClean="0">
                <a:solidFill>
                  <a:prstClr val="black"/>
                </a:solidFill>
              </a:rPr>
              <a:t>金星の自転</a:t>
            </a:r>
          </a:p>
          <a:p>
            <a:pPr defTabSz="457200"/>
            <a:r>
              <a:rPr lang="en-US" altLang="en-US" sz="2400" dirty="0" smtClean="0">
                <a:solidFill>
                  <a:prstClr val="black"/>
                </a:solidFill>
              </a:rPr>
              <a:t>（西向き）</a:t>
            </a:r>
            <a:endParaRPr lang="ja-JP" altLang="en-US" sz="2400" dirty="0">
              <a:solidFill>
                <a:prstClr val="black"/>
              </a:solidFill>
            </a:endParaRPr>
          </a:p>
        </p:txBody>
      </p:sp>
      <p:sp>
        <p:nvSpPr>
          <p:cNvPr id="28" name="正方形/長方形 3"/>
          <p:cNvSpPr>
            <a:spLocks noChangeArrowheads="1"/>
          </p:cNvSpPr>
          <p:nvPr/>
        </p:nvSpPr>
        <p:spPr bwMode="auto">
          <a:xfrm>
            <a:off x="368444" y="2916653"/>
            <a:ext cx="1935145" cy="830997"/>
          </a:xfrm>
          <a:prstGeom prst="rect">
            <a:avLst/>
          </a:prstGeom>
          <a:noFill/>
          <a:ln w="9525">
            <a:noFill/>
            <a:miter lim="800000"/>
            <a:headEnd/>
            <a:tailEnd/>
          </a:ln>
        </p:spPr>
        <p:txBody>
          <a:bodyPr wrap="none">
            <a:prstTxWarp prst="textNoShape">
              <a:avLst/>
            </a:prstTxWarp>
            <a:spAutoFit/>
          </a:bodyPr>
          <a:lstStyle/>
          <a:p>
            <a:pPr defTabSz="457200"/>
            <a:r>
              <a:rPr lang="en-US" altLang="en-US" sz="2400" dirty="0" smtClean="0">
                <a:solidFill>
                  <a:prstClr val="black"/>
                </a:solidFill>
              </a:rPr>
              <a:t>大気全体の</a:t>
            </a:r>
          </a:p>
          <a:p>
            <a:pPr defTabSz="457200"/>
            <a:r>
              <a:rPr lang="en-US" altLang="en-US" sz="2400" dirty="0" smtClean="0">
                <a:solidFill>
                  <a:prstClr val="black"/>
                </a:solidFill>
              </a:rPr>
              <a:t>動き（西向き）</a:t>
            </a:r>
            <a:endParaRPr lang="ja-JP" altLang="en-US" sz="2400" dirty="0">
              <a:solidFill>
                <a:prstClr val="black"/>
              </a:solidFill>
            </a:endParaRPr>
          </a:p>
        </p:txBody>
      </p:sp>
    </p:spTree>
    <p:extLst>
      <p:ext uri="{BB962C8B-B14F-4D97-AF65-F5344CB8AC3E}">
        <p14:creationId xmlns:p14="http://schemas.microsoft.com/office/powerpoint/2010/main" val="1215247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up)">
                                      <p:cBhvr>
                                        <p:cTn id="7" dur="500"/>
                                        <p:tgtEl>
                                          <p:spTgt spid="55"/>
                                        </p:tgtEl>
                                      </p:cBhvr>
                                    </p:animEffect>
                                  </p:childTnLst>
                                </p:cTn>
                              </p:par>
                              <p:par>
                                <p:cTn id="8" presetID="22" presetClass="entr" presetSubtype="1"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up)">
                                      <p:cBhvr>
                                        <p:cTn id="10" dur="500"/>
                                        <p:tgtEl>
                                          <p:spTgt spid="32"/>
                                        </p:tgtEl>
                                      </p:cBhvr>
                                    </p:animEffect>
                                  </p:childTnLst>
                                </p:cTn>
                              </p:par>
                              <p:par>
                                <p:cTn id="11" presetID="22" presetClass="entr" presetSubtype="1"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wipe(up)">
                                      <p:cBhvr>
                                        <p:cTn id="13" dur="5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500"/>
                                        <p:tgtEl>
                                          <p:spTgt spid="4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wipe(down)">
                                      <p:cBhvr>
                                        <p:cTn id="23" dur="500"/>
                                        <p:tgtEl>
                                          <p:spTgt spid="44"/>
                                        </p:tgtEl>
                                      </p:cBhvr>
                                    </p:animEffect>
                                  </p:childTnLst>
                                </p:cTn>
                              </p:par>
                              <p:par>
                                <p:cTn id="24" presetID="22" presetClass="entr" presetSubtype="4" fill="hold" grpId="0" nodeType="withEffect">
                                  <p:stCondLst>
                                    <p:cond delay="1000"/>
                                  </p:stCondLst>
                                  <p:childTnLst>
                                    <p:set>
                                      <p:cBhvr>
                                        <p:cTn id="25" dur="1" fill="hold">
                                          <p:stCondLst>
                                            <p:cond delay="0"/>
                                          </p:stCondLst>
                                        </p:cTn>
                                        <p:tgtEl>
                                          <p:spTgt spid="42"/>
                                        </p:tgtEl>
                                        <p:attrNameLst>
                                          <p:attrName>style.visibility</p:attrName>
                                        </p:attrNameLst>
                                      </p:cBhvr>
                                      <p:to>
                                        <p:strVal val="visible"/>
                                      </p:to>
                                    </p:set>
                                    <p:animEffect transition="in" filter="wipe(down)">
                                      <p:cBhvr>
                                        <p:cTn id="26" dur="500"/>
                                        <p:tgtEl>
                                          <p:spTgt spid="42"/>
                                        </p:tgtEl>
                                      </p:cBhvr>
                                    </p:animEffect>
                                  </p:childTnLst>
                                </p:cTn>
                              </p:par>
                              <p:par>
                                <p:cTn id="27" presetID="1" presetClass="entr" presetSubtype="0" fill="hold" grpId="0" nodeType="withEffect">
                                  <p:stCondLst>
                                    <p:cond delay="2000"/>
                                  </p:stCondLst>
                                  <p:childTnLst>
                                    <p:set>
                                      <p:cBhvr>
                                        <p:cTn id="2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1" grpId="0" animBg="1"/>
      <p:bldP spid="42" grpId="0" animBg="1"/>
      <p:bldP spid="4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0"/>
            <a:ext cx="8229600" cy="562068"/>
          </a:xfrm>
        </p:spPr>
        <p:txBody>
          <a:bodyPr>
            <a:normAutofit fontScale="90000"/>
          </a:bodyPr>
          <a:lstStyle/>
          <a:p>
            <a:r>
              <a:rPr lang="ja-JP" altLang="en-US" dirty="0" smtClean="0"/>
              <a:t>熱潮汐波と南北循環</a:t>
            </a:r>
            <a:endParaRPr lang="ja-JP" altLang="en-US" dirty="0"/>
          </a:p>
        </p:txBody>
      </p:sp>
      <p:sp>
        <p:nvSpPr>
          <p:cNvPr id="3" name="正方形/長方形 2"/>
          <p:cNvSpPr/>
          <p:nvPr/>
        </p:nvSpPr>
        <p:spPr>
          <a:xfrm>
            <a:off x="1822824" y="3780116"/>
            <a:ext cx="5707529" cy="582706"/>
          </a:xfrm>
          <a:prstGeom prst="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4" name="角丸四角形 3"/>
          <p:cNvSpPr/>
          <p:nvPr/>
        </p:nvSpPr>
        <p:spPr>
          <a:xfrm>
            <a:off x="1822824" y="1972230"/>
            <a:ext cx="5707529" cy="1270000"/>
          </a:xfrm>
          <a:prstGeom prst="roundRect">
            <a:avLst/>
          </a:prstGeom>
          <a:blipFill rotWithShape="1">
            <a:blip r:embed="rId3"/>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5" name="正方形/長方形 4"/>
          <p:cNvSpPr/>
          <p:nvPr/>
        </p:nvSpPr>
        <p:spPr>
          <a:xfrm>
            <a:off x="1086846" y="4069369"/>
            <a:ext cx="800219" cy="461665"/>
          </a:xfrm>
          <a:prstGeom prst="rect">
            <a:avLst/>
          </a:prstGeom>
        </p:spPr>
        <p:txBody>
          <a:bodyPr wrap="none">
            <a:spAutoFit/>
          </a:bodyPr>
          <a:lstStyle/>
          <a:p>
            <a:pPr defTabSz="457200"/>
            <a:r>
              <a:rPr lang="ja-JP" altLang="en-US" sz="2400" dirty="0" smtClean="0">
                <a:solidFill>
                  <a:prstClr val="black"/>
                </a:solidFill>
              </a:rPr>
              <a:t>赤道</a:t>
            </a:r>
            <a:endParaRPr lang="ja-JP" altLang="en-US" sz="2400" dirty="0">
              <a:solidFill>
                <a:prstClr val="black"/>
              </a:solidFill>
            </a:endParaRPr>
          </a:p>
        </p:txBody>
      </p:sp>
      <p:sp>
        <p:nvSpPr>
          <p:cNvPr id="6" name="正方形/長方形 5"/>
          <p:cNvSpPr/>
          <p:nvPr/>
        </p:nvSpPr>
        <p:spPr>
          <a:xfrm>
            <a:off x="7495991" y="4069369"/>
            <a:ext cx="492443" cy="461665"/>
          </a:xfrm>
          <a:prstGeom prst="rect">
            <a:avLst/>
          </a:prstGeom>
        </p:spPr>
        <p:txBody>
          <a:bodyPr wrap="none">
            <a:spAutoFit/>
          </a:bodyPr>
          <a:lstStyle/>
          <a:p>
            <a:pPr defTabSz="457200"/>
            <a:r>
              <a:rPr lang="ja-JP" altLang="en-US" sz="2400" dirty="0" smtClean="0">
                <a:solidFill>
                  <a:prstClr val="black"/>
                </a:solidFill>
              </a:rPr>
              <a:t>極</a:t>
            </a:r>
            <a:endParaRPr lang="ja-JP" altLang="en-US" sz="2400" dirty="0">
              <a:solidFill>
                <a:prstClr val="black"/>
              </a:solidFill>
            </a:endParaRPr>
          </a:p>
        </p:txBody>
      </p:sp>
      <p:sp>
        <p:nvSpPr>
          <p:cNvPr id="7" name="角丸四角形 6"/>
          <p:cNvSpPr/>
          <p:nvPr/>
        </p:nvSpPr>
        <p:spPr>
          <a:xfrm>
            <a:off x="2145989" y="1161215"/>
            <a:ext cx="5165785" cy="2215490"/>
          </a:xfrm>
          <a:prstGeom prst="roundRect">
            <a:avLst/>
          </a:prstGeom>
          <a:noFill/>
          <a:ln w="38100">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8" name="正方形/長方形 7"/>
          <p:cNvSpPr/>
          <p:nvPr/>
        </p:nvSpPr>
        <p:spPr>
          <a:xfrm>
            <a:off x="4466538" y="3884703"/>
            <a:ext cx="646331" cy="369332"/>
          </a:xfrm>
          <a:prstGeom prst="rect">
            <a:avLst/>
          </a:prstGeom>
        </p:spPr>
        <p:txBody>
          <a:bodyPr wrap="none">
            <a:spAutoFit/>
          </a:bodyPr>
          <a:lstStyle/>
          <a:p>
            <a:pPr defTabSz="457200"/>
            <a:r>
              <a:rPr lang="ja-JP" altLang="en-US" dirty="0" smtClean="0">
                <a:solidFill>
                  <a:prstClr val="black"/>
                </a:solidFill>
              </a:rPr>
              <a:t>地面</a:t>
            </a:r>
            <a:endParaRPr lang="ja-JP" altLang="en-US" dirty="0">
              <a:solidFill>
                <a:prstClr val="black"/>
              </a:solidFill>
            </a:endParaRPr>
          </a:p>
        </p:txBody>
      </p:sp>
      <p:sp>
        <p:nvSpPr>
          <p:cNvPr id="9" name="正方形/長方形 8"/>
          <p:cNvSpPr/>
          <p:nvPr/>
        </p:nvSpPr>
        <p:spPr>
          <a:xfrm>
            <a:off x="4427625" y="2723482"/>
            <a:ext cx="646331" cy="369332"/>
          </a:xfrm>
          <a:prstGeom prst="rect">
            <a:avLst/>
          </a:prstGeom>
        </p:spPr>
        <p:txBody>
          <a:bodyPr wrap="none">
            <a:spAutoFit/>
          </a:bodyPr>
          <a:lstStyle/>
          <a:p>
            <a:pPr defTabSz="457200"/>
            <a:r>
              <a:rPr lang="ja-JP" altLang="en-US" dirty="0" smtClean="0">
                <a:solidFill>
                  <a:prstClr val="black"/>
                </a:solidFill>
              </a:rPr>
              <a:t>雲層</a:t>
            </a:r>
            <a:endParaRPr lang="ja-JP" altLang="en-US" dirty="0">
              <a:solidFill>
                <a:prstClr val="black"/>
              </a:solidFill>
            </a:endParaRPr>
          </a:p>
        </p:txBody>
      </p:sp>
      <p:sp>
        <p:nvSpPr>
          <p:cNvPr id="10" name="正方形/長方形 9"/>
          <p:cNvSpPr/>
          <p:nvPr/>
        </p:nvSpPr>
        <p:spPr>
          <a:xfrm>
            <a:off x="924002" y="2961335"/>
            <a:ext cx="952003" cy="461665"/>
          </a:xfrm>
          <a:prstGeom prst="rect">
            <a:avLst/>
          </a:prstGeom>
        </p:spPr>
        <p:txBody>
          <a:bodyPr wrap="none">
            <a:spAutoFit/>
          </a:bodyPr>
          <a:lstStyle/>
          <a:p>
            <a:pPr defTabSz="457200"/>
            <a:r>
              <a:rPr lang="en-US" altLang="ja-JP" sz="2400" dirty="0" smtClean="0">
                <a:solidFill>
                  <a:prstClr val="black"/>
                </a:solidFill>
              </a:rPr>
              <a:t>50 km</a:t>
            </a:r>
            <a:endParaRPr lang="ja-JP" altLang="en-US" sz="2400" dirty="0">
              <a:solidFill>
                <a:prstClr val="black"/>
              </a:solidFill>
            </a:endParaRPr>
          </a:p>
        </p:txBody>
      </p:sp>
      <p:sp>
        <p:nvSpPr>
          <p:cNvPr id="11" name="正方形/長方形 10"/>
          <p:cNvSpPr/>
          <p:nvPr/>
        </p:nvSpPr>
        <p:spPr>
          <a:xfrm>
            <a:off x="928186" y="1727800"/>
            <a:ext cx="952003" cy="461665"/>
          </a:xfrm>
          <a:prstGeom prst="rect">
            <a:avLst/>
          </a:prstGeom>
        </p:spPr>
        <p:txBody>
          <a:bodyPr wrap="none">
            <a:spAutoFit/>
          </a:bodyPr>
          <a:lstStyle/>
          <a:p>
            <a:pPr defTabSz="457200"/>
            <a:r>
              <a:rPr lang="en-US" altLang="ja-JP" sz="2400" dirty="0" smtClean="0">
                <a:solidFill>
                  <a:prstClr val="black"/>
                </a:solidFill>
              </a:rPr>
              <a:t>70 km</a:t>
            </a:r>
            <a:endParaRPr lang="ja-JP" altLang="en-US" sz="2400" dirty="0">
              <a:solidFill>
                <a:prstClr val="black"/>
              </a:solidFill>
            </a:endParaRPr>
          </a:p>
        </p:txBody>
      </p:sp>
      <p:sp>
        <p:nvSpPr>
          <p:cNvPr id="12" name="フリーフォーム 11"/>
          <p:cNvSpPr/>
          <p:nvPr/>
        </p:nvSpPr>
        <p:spPr>
          <a:xfrm rot="21278355">
            <a:off x="3134442" y="1508177"/>
            <a:ext cx="698166" cy="1140364"/>
          </a:xfrm>
          <a:custGeom>
            <a:avLst/>
            <a:gdLst>
              <a:gd name="connsiteX0" fmla="*/ 344547 w 391838"/>
              <a:gd name="connsiteY0" fmla="*/ 837618 h 837618"/>
              <a:gd name="connsiteX1" fmla="*/ 6756 w 391838"/>
              <a:gd name="connsiteY1" fmla="*/ 729539 h 837618"/>
              <a:gd name="connsiteX2" fmla="*/ 385082 w 391838"/>
              <a:gd name="connsiteY2" fmla="*/ 661989 h 837618"/>
              <a:gd name="connsiteX3" fmla="*/ 47291 w 391838"/>
              <a:gd name="connsiteY3" fmla="*/ 553909 h 837618"/>
              <a:gd name="connsiteX4" fmla="*/ 344547 w 391838"/>
              <a:gd name="connsiteY4" fmla="*/ 432319 h 837618"/>
              <a:gd name="connsiteX5" fmla="*/ 87826 w 391838"/>
              <a:gd name="connsiteY5" fmla="*/ 310729 h 837618"/>
              <a:gd name="connsiteX6" fmla="*/ 249965 w 391838"/>
              <a:gd name="connsiteY6" fmla="*/ 162120 h 837618"/>
              <a:gd name="connsiteX7" fmla="*/ 249965 w 391838"/>
              <a:gd name="connsiteY7" fmla="*/ 0 h 837618"/>
              <a:gd name="connsiteX8" fmla="*/ 249965 w 391838"/>
              <a:gd name="connsiteY8" fmla="*/ 0 h 83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1838" h="837618">
                <a:moveTo>
                  <a:pt x="344547" y="837618"/>
                </a:moveTo>
                <a:cubicBezTo>
                  <a:pt x="172273" y="798214"/>
                  <a:pt x="0" y="758810"/>
                  <a:pt x="6756" y="729539"/>
                </a:cubicBezTo>
                <a:cubicBezTo>
                  <a:pt x="13512" y="700268"/>
                  <a:pt x="378326" y="691261"/>
                  <a:pt x="385082" y="661989"/>
                </a:cubicBezTo>
                <a:cubicBezTo>
                  <a:pt x="391838" y="632717"/>
                  <a:pt x="54047" y="592187"/>
                  <a:pt x="47291" y="553909"/>
                </a:cubicBezTo>
                <a:cubicBezTo>
                  <a:pt x="40535" y="515631"/>
                  <a:pt x="337791" y="472849"/>
                  <a:pt x="344547" y="432319"/>
                </a:cubicBezTo>
                <a:cubicBezTo>
                  <a:pt x="351303" y="391789"/>
                  <a:pt x="103590" y="355762"/>
                  <a:pt x="87826" y="310729"/>
                </a:cubicBezTo>
                <a:cubicBezTo>
                  <a:pt x="72062" y="265696"/>
                  <a:pt x="222942" y="213908"/>
                  <a:pt x="249965" y="162120"/>
                </a:cubicBezTo>
                <a:cubicBezTo>
                  <a:pt x="276988" y="110332"/>
                  <a:pt x="249965" y="0"/>
                  <a:pt x="249965" y="0"/>
                </a:cubicBezTo>
                <a:lnTo>
                  <a:pt x="249965" y="0"/>
                </a:lnTo>
              </a:path>
            </a:pathLst>
          </a:custGeom>
          <a:noFill/>
          <a:ln>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txBody>
          <a:bodyPr anchor="ctr"/>
          <a:lstStyle/>
          <a:p>
            <a:pPr algn="ctr" defTabSz="457200">
              <a:defRPr/>
            </a:pPr>
            <a:endParaRPr lang="ja-JP" altLang="en-US">
              <a:solidFill>
                <a:prstClr val="black"/>
              </a:solidFill>
            </a:endParaRPr>
          </a:p>
        </p:txBody>
      </p:sp>
      <p:sp>
        <p:nvSpPr>
          <p:cNvPr id="13" name="フリーフォーム 12"/>
          <p:cNvSpPr/>
          <p:nvPr/>
        </p:nvSpPr>
        <p:spPr>
          <a:xfrm rot="21278355">
            <a:off x="4324046" y="1508175"/>
            <a:ext cx="698166" cy="1140364"/>
          </a:xfrm>
          <a:custGeom>
            <a:avLst/>
            <a:gdLst>
              <a:gd name="connsiteX0" fmla="*/ 344547 w 391838"/>
              <a:gd name="connsiteY0" fmla="*/ 837618 h 837618"/>
              <a:gd name="connsiteX1" fmla="*/ 6756 w 391838"/>
              <a:gd name="connsiteY1" fmla="*/ 729539 h 837618"/>
              <a:gd name="connsiteX2" fmla="*/ 385082 w 391838"/>
              <a:gd name="connsiteY2" fmla="*/ 661989 h 837618"/>
              <a:gd name="connsiteX3" fmla="*/ 47291 w 391838"/>
              <a:gd name="connsiteY3" fmla="*/ 553909 h 837618"/>
              <a:gd name="connsiteX4" fmla="*/ 344547 w 391838"/>
              <a:gd name="connsiteY4" fmla="*/ 432319 h 837618"/>
              <a:gd name="connsiteX5" fmla="*/ 87826 w 391838"/>
              <a:gd name="connsiteY5" fmla="*/ 310729 h 837618"/>
              <a:gd name="connsiteX6" fmla="*/ 249965 w 391838"/>
              <a:gd name="connsiteY6" fmla="*/ 162120 h 837618"/>
              <a:gd name="connsiteX7" fmla="*/ 249965 w 391838"/>
              <a:gd name="connsiteY7" fmla="*/ 0 h 837618"/>
              <a:gd name="connsiteX8" fmla="*/ 249965 w 391838"/>
              <a:gd name="connsiteY8" fmla="*/ 0 h 83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1838" h="837618">
                <a:moveTo>
                  <a:pt x="344547" y="837618"/>
                </a:moveTo>
                <a:cubicBezTo>
                  <a:pt x="172273" y="798214"/>
                  <a:pt x="0" y="758810"/>
                  <a:pt x="6756" y="729539"/>
                </a:cubicBezTo>
                <a:cubicBezTo>
                  <a:pt x="13512" y="700268"/>
                  <a:pt x="378326" y="691261"/>
                  <a:pt x="385082" y="661989"/>
                </a:cubicBezTo>
                <a:cubicBezTo>
                  <a:pt x="391838" y="632717"/>
                  <a:pt x="54047" y="592187"/>
                  <a:pt x="47291" y="553909"/>
                </a:cubicBezTo>
                <a:cubicBezTo>
                  <a:pt x="40535" y="515631"/>
                  <a:pt x="337791" y="472849"/>
                  <a:pt x="344547" y="432319"/>
                </a:cubicBezTo>
                <a:cubicBezTo>
                  <a:pt x="351303" y="391789"/>
                  <a:pt x="103590" y="355762"/>
                  <a:pt x="87826" y="310729"/>
                </a:cubicBezTo>
                <a:cubicBezTo>
                  <a:pt x="72062" y="265696"/>
                  <a:pt x="222942" y="213908"/>
                  <a:pt x="249965" y="162120"/>
                </a:cubicBezTo>
                <a:cubicBezTo>
                  <a:pt x="276988" y="110332"/>
                  <a:pt x="249965" y="0"/>
                  <a:pt x="249965" y="0"/>
                </a:cubicBezTo>
                <a:lnTo>
                  <a:pt x="249965" y="0"/>
                </a:lnTo>
              </a:path>
            </a:pathLst>
          </a:custGeom>
          <a:noFill/>
          <a:ln>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txBody>
          <a:bodyPr anchor="ctr"/>
          <a:lstStyle/>
          <a:p>
            <a:pPr algn="ctr" defTabSz="457200">
              <a:defRPr/>
            </a:pPr>
            <a:endParaRPr lang="ja-JP" altLang="en-US">
              <a:solidFill>
                <a:prstClr val="black"/>
              </a:solidFill>
            </a:endParaRPr>
          </a:p>
        </p:txBody>
      </p:sp>
      <p:sp>
        <p:nvSpPr>
          <p:cNvPr id="14" name="フリーフォーム 13"/>
          <p:cNvSpPr/>
          <p:nvPr/>
        </p:nvSpPr>
        <p:spPr>
          <a:xfrm rot="21278355">
            <a:off x="5483551" y="1508177"/>
            <a:ext cx="698166" cy="1140364"/>
          </a:xfrm>
          <a:custGeom>
            <a:avLst/>
            <a:gdLst>
              <a:gd name="connsiteX0" fmla="*/ 344547 w 391838"/>
              <a:gd name="connsiteY0" fmla="*/ 837618 h 837618"/>
              <a:gd name="connsiteX1" fmla="*/ 6756 w 391838"/>
              <a:gd name="connsiteY1" fmla="*/ 729539 h 837618"/>
              <a:gd name="connsiteX2" fmla="*/ 385082 w 391838"/>
              <a:gd name="connsiteY2" fmla="*/ 661989 h 837618"/>
              <a:gd name="connsiteX3" fmla="*/ 47291 w 391838"/>
              <a:gd name="connsiteY3" fmla="*/ 553909 h 837618"/>
              <a:gd name="connsiteX4" fmla="*/ 344547 w 391838"/>
              <a:gd name="connsiteY4" fmla="*/ 432319 h 837618"/>
              <a:gd name="connsiteX5" fmla="*/ 87826 w 391838"/>
              <a:gd name="connsiteY5" fmla="*/ 310729 h 837618"/>
              <a:gd name="connsiteX6" fmla="*/ 249965 w 391838"/>
              <a:gd name="connsiteY6" fmla="*/ 162120 h 837618"/>
              <a:gd name="connsiteX7" fmla="*/ 249965 w 391838"/>
              <a:gd name="connsiteY7" fmla="*/ 0 h 837618"/>
              <a:gd name="connsiteX8" fmla="*/ 249965 w 391838"/>
              <a:gd name="connsiteY8" fmla="*/ 0 h 83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1838" h="837618">
                <a:moveTo>
                  <a:pt x="344547" y="837618"/>
                </a:moveTo>
                <a:cubicBezTo>
                  <a:pt x="172273" y="798214"/>
                  <a:pt x="0" y="758810"/>
                  <a:pt x="6756" y="729539"/>
                </a:cubicBezTo>
                <a:cubicBezTo>
                  <a:pt x="13512" y="700268"/>
                  <a:pt x="378326" y="691261"/>
                  <a:pt x="385082" y="661989"/>
                </a:cubicBezTo>
                <a:cubicBezTo>
                  <a:pt x="391838" y="632717"/>
                  <a:pt x="54047" y="592187"/>
                  <a:pt x="47291" y="553909"/>
                </a:cubicBezTo>
                <a:cubicBezTo>
                  <a:pt x="40535" y="515631"/>
                  <a:pt x="337791" y="472849"/>
                  <a:pt x="344547" y="432319"/>
                </a:cubicBezTo>
                <a:cubicBezTo>
                  <a:pt x="351303" y="391789"/>
                  <a:pt x="103590" y="355762"/>
                  <a:pt x="87826" y="310729"/>
                </a:cubicBezTo>
                <a:cubicBezTo>
                  <a:pt x="72062" y="265696"/>
                  <a:pt x="222942" y="213908"/>
                  <a:pt x="249965" y="162120"/>
                </a:cubicBezTo>
                <a:cubicBezTo>
                  <a:pt x="276988" y="110332"/>
                  <a:pt x="249965" y="0"/>
                  <a:pt x="249965" y="0"/>
                </a:cubicBezTo>
                <a:lnTo>
                  <a:pt x="249965" y="0"/>
                </a:lnTo>
              </a:path>
            </a:pathLst>
          </a:custGeom>
          <a:noFill/>
          <a:ln>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txBody>
          <a:bodyPr anchor="ctr"/>
          <a:lstStyle/>
          <a:p>
            <a:pPr algn="ctr" defTabSz="457200">
              <a:defRPr/>
            </a:pPr>
            <a:endParaRPr lang="ja-JP" altLang="en-US">
              <a:solidFill>
                <a:prstClr val="black"/>
              </a:solidFill>
            </a:endParaRPr>
          </a:p>
        </p:txBody>
      </p:sp>
      <p:sp>
        <p:nvSpPr>
          <p:cNvPr id="15" name="右矢印 14"/>
          <p:cNvSpPr/>
          <p:nvPr/>
        </p:nvSpPr>
        <p:spPr>
          <a:xfrm>
            <a:off x="3929175" y="866588"/>
            <a:ext cx="1547455" cy="566644"/>
          </a:xfrm>
          <a:prstGeom prst="rightArrow">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16" name="正方形/長方形 15"/>
          <p:cNvSpPr/>
          <p:nvPr/>
        </p:nvSpPr>
        <p:spPr>
          <a:xfrm>
            <a:off x="4466538" y="577335"/>
            <a:ext cx="492443" cy="461665"/>
          </a:xfrm>
          <a:prstGeom prst="rect">
            <a:avLst/>
          </a:prstGeom>
        </p:spPr>
        <p:txBody>
          <a:bodyPr wrap="none">
            <a:spAutoFit/>
          </a:bodyPr>
          <a:lstStyle/>
          <a:p>
            <a:pPr defTabSz="457200"/>
            <a:r>
              <a:rPr lang="en-US" altLang="ja-JP" sz="2400" dirty="0" smtClean="0">
                <a:solidFill>
                  <a:prstClr val="black"/>
                </a:solidFill>
              </a:rPr>
              <a:t>②</a:t>
            </a:r>
            <a:endParaRPr lang="ja-JP" altLang="en-US" sz="2400" dirty="0">
              <a:solidFill>
                <a:prstClr val="black"/>
              </a:solidFill>
            </a:endParaRPr>
          </a:p>
        </p:txBody>
      </p:sp>
      <p:sp>
        <p:nvSpPr>
          <p:cNvPr id="17" name="正方形/長方形 16"/>
          <p:cNvSpPr/>
          <p:nvPr/>
        </p:nvSpPr>
        <p:spPr>
          <a:xfrm>
            <a:off x="2896240" y="1433232"/>
            <a:ext cx="492443" cy="461665"/>
          </a:xfrm>
          <a:prstGeom prst="rect">
            <a:avLst/>
          </a:prstGeom>
        </p:spPr>
        <p:txBody>
          <a:bodyPr wrap="none">
            <a:spAutoFit/>
          </a:bodyPr>
          <a:lstStyle/>
          <a:p>
            <a:pPr defTabSz="457200"/>
            <a:r>
              <a:rPr lang="en-US" altLang="ja-JP" sz="2400" dirty="0" smtClean="0">
                <a:solidFill>
                  <a:prstClr val="black"/>
                </a:solidFill>
              </a:rPr>
              <a:t>①</a:t>
            </a:r>
            <a:endParaRPr lang="ja-JP" altLang="en-US" sz="2400" dirty="0">
              <a:solidFill>
                <a:prstClr val="black"/>
              </a:solidFill>
            </a:endParaRPr>
          </a:p>
        </p:txBody>
      </p:sp>
      <p:sp>
        <p:nvSpPr>
          <p:cNvPr id="18" name="右矢印 17"/>
          <p:cNvSpPr/>
          <p:nvPr/>
        </p:nvSpPr>
        <p:spPr>
          <a:xfrm>
            <a:off x="6846271" y="1518627"/>
            <a:ext cx="910883" cy="722552"/>
          </a:xfrm>
          <a:prstGeom prst="rightArrow">
            <a:avLst/>
          </a:prstGeom>
          <a:solidFill>
            <a:srgbClr val="FF0000"/>
          </a:solidFill>
          <a:ln>
            <a:noFill/>
          </a:ln>
          <a:effectLst/>
          <a:scene3d>
            <a:camera prst="orthographicFront">
              <a:rot lat="0" lon="0" rev="162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19" name="正方形/長方形 18"/>
          <p:cNvSpPr/>
          <p:nvPr/>
        </p:nvSpPr>
        <p:spPr>
          <a:xfrm>
            <a:off x="7466109" y="1376096"/>
            <a:ext cx="492443" cy="461665"/>
          </a:xfrm>
          <a:prstGeom prst="rect">
            <a:avLst/>
          </a:prstGeom>
        </p:spPr>
        <p:txBody>
          <a:bodyPr wrap="none">
            <a:spAutoFit/>
          </a:bodyPr>
          <a:lstStyle/>
          <a:p>
            <a:pPr defTabSz="457200"/>
            <a:r>
              <a:rPr lang="en-US" altLang="ja-JP" sz="2400" dirty="0" smtClean="0">
                <a:solidFill>
                  <a:prstClr val="black"/>
                </a:solidFill>
              </a:rPr>
              <a:t>③</a:t>
            </a:r>
            <a:endParaRPr lang="ja-JP" altLang="en-US" sz="2400" dirty="0">
              <a:solidFill>
                <a:prstClr val="black"/>
              </a:solidFill>
            </a:endParaRPr>
          </a:p>
        </p:txBody>
      </p:sp>
      <p:sp>
        <p:nvSpPr>
          <p:cNvPr id="20" name="正方形/長方形 19"/>
          <p:cNvSpPr/>
          <p:nvPr/>
        </p:nvSpPr>
        <p:spPr>
          <a:xfrm>
            <a:off x="210969" y="4543635"/>
            <a:ext cx="8135010" cy="461665"/>
          </a:xfrm>
          <a:prstGeom prst="rect">
            <a:avLst/>
          </a:prstGeom>
        </p:spPr>
        <p:txBody>
          <a:bodyPr wrap="none">
            <a:spAutoFit/>
          </a:bodyPr>
          <a:lstStyle/>
          <a:p>
            <a:pPr defTabSz="457200"/>
            <a:r>
              <a:rPr lang="en-US" altLang="ja-JP" sz="2400" dirty="0" smtClean="0">
                <a:solidFill>
                  <a:prstClr val="black"/>
                </a:solidFill>
              </a:rPr>
              <a:t>① </a:t>
            </a:r>
            <a:r>
              <a:rPr lang="ja-JP" altLang="en-US" sz="2400" dirty="0" smtClean="0">
                <a:solidFill>
                  <a:srgbClr val="008000"/>
                </a:solidFill>
              </a:rPr>
              <a:t>継続的に</a:t>
            </a:r>
            <a:r>
              <a:rPr lang="ja-JP" altLang="en-US" sz="2400" dirty="0" smtClean="0">
                <a:solidFill>
                  <a:prstClr val="black"/>
                </a:solidFill>
              </a:rPr>
              <a:t>熱潮汐波が作られ上に伝播し、東風が減速する。</a:t>
            </a:r>
            <a:endParaRPr lang="ja-JP" altLang="en-US" sz="2400" dirty="0">
              <a:solidFill>
                <a:prstClr val="black"/>
              </a:solidFill>
            </a:endParaRPr>
          </a:p>
        </p:txBody>
      </p:sp>
      <p:sp>
        <p:nvSpPr>
          <p:cNvPr id="21" name="正方形/長方形 20"/>
          <p:cNvSpPr/>
          <p:nvPr/>
        </p:nvSpPr>
        <p:spPr>
          <a:xfrm>
            <a:off x="210732" y="5097936"/>
            <a:ext cx="6397755" cy="461665"/>
          </a:xfrm>
          <a:prstGeom prst="rect">
            <a:avLst/>
          </a:prstGeom>
        </p:spPr>
        <p:txBody>
          <a:bodyPr wrap="none">
            <a:spAutoFit/>
          </a:bodyPr>
          <a:lstStyle/>
          <a:p>
            <a:pPr defTabSz="457200"/>
            <a:r>
              <a:rPr lang="en-US" altLang="ja-JP" sz="2400" dirty="0" smtClean="0">
                <a:solidFill>
                  <a:prstClr val="black"/>
                </a:solidFill>
              </a:rPr>
              <a:t>② </a:t>
            </a:r>
            <a:r>
              <a:rPr lang="ja-JP" altLang="en-US" sz="2400" dirty="0" smtClean="0">
                <a:solidFill>
                  <a:prstClr val="black"/>
                </a:solidFill>
              </a:rPr>
              <a:t>減速の結果として、極向きの循環が強くなる。</a:t>
            </a:r>
            <a:endParaRPr lang="ja-JP" altLang="en-US" sz="2400" dirty="0">
              <a:solidFill>
                <a:prstClr val="black"/>
              </a:solidFill>
            </a:endParaRPr>
          </a:p>
        </p:txBody>
      </p:sp>
      <p:sp>
        <p:nvSpPr>
          <p:cNvPr id="22" name="正方形/長方形 21"/>
          <p:cNvSpPr/>
          <p:nvPr/>
        </p:nvSpPr>
        <p:spPr>
          <a:xfrm>
            <a:off x="218143" y="5667178"/>
            <a:ext cx="8686797" cy="461665"/>
          </a:xfrm>
          <a:prstGeom prst="rect">
            <a:avLst/>
          </a:prstGeom>
        </p:spPr>
        <p:txBody>
          <a:bodyPr wrap="square">
            <a:spAutoFit/>
          </a:bodyPr>
          <a:lstStyle/>
          <a:p>
            <a:pPr defTabSz="457200"/>
            <a:r>
              <a:rPr lang="en-US" altLang="ja-JP" sz="2400" dirty="0" smtClean="0">
                <a:solidFill>
                  <a:prstClr val="black"/>
                </a:solidFill>
              </a:rPr>
              <a:t>③ </a:t>
            </a:r>
            <a:r>
              <a:rPr lang="ja-JP" altLang="en-US" sz="2400" dirty="0" smtClean="0">
                <a:solidFill>
                  <a:prstClr val="black"/>
                </a:solidFill>
              </a:rPr>
              <a:t>循環が極近傍に</a:t>
            </a:r>
            <a:r>
              <a:rPr lang="ja-JP" altLang="en-US" sz="2400" dirty="0" smtClean="0">
                <a:solidFill>
                  <a:srgbClr val="008000"/>
                </a:solidFill>
              </a:rPr>
              <a:t>集中して</a:t>
            </a:r>
            <a:r>
              <a:rPr lang="ja-JP" altLang="en-US" sz="2400" dirty="0" smtClean="0">
                <a:solidFill>
                  <a:prstClr val="black"/>
                </a:solidFill>
              </a:rPr>
              <a:t>下降流が作られ、</a:t>
            </a:r>
            <a:r>
              <a:rPr lang="ja-JP" altLang="en-US" sz="2400" dirty="0" smtClean="0">
                <a:solidFill>
                  <a:srgbClr val="FF0000"/>
                </a:solidFill>
              </a:rPr>
              <a:t>圧縮加熱</a:t>
            </a:r>
            <a:r>
              <a:rPr lang="ja-JP" altLang="en-US" sz="2400" dirty="0" smtClean="0">
                <a:solidFill>
                  <a:prstClr val="black"/>
                </a:solidFill>
              </a:rPr>
              <a:t>をもたらす。</a:t>
            </a:r>
            <a:endParaRPr lang="ja-JP" altLang="en-US" sz="2400" dirty="0">
              <a:solidFill>
                <a:prstClr val="black"/>
              </a:solidFill>
            </a:endParaRPr>
          </a:p>
        </p:txBody>
      </p:sp>
      <p:sp>
        <p:nvSpPr>
          <p:cNvPr id="23" name="正方形/長方形 22"/>
          <p:cNvSpPr/>
          <p:nvPr/>
        </p:nvSpPr>
        <p:spPr>
          <a:xfrm>
            <a:off x="218144" y="6206538"/>
            <a:ext cx="6395913" cy="461665"/>
          </a:xfrm>
          <a:prstGeom prst="rect">
            <a:avLst/>
          </a:prstGeom>
        </p:spPr>
        <p:txBody>
          <a:bodyPr wrap="square">
            <a:spAutoFit/>
          </a:bodyPr>
          <a:lstStyle/>
          <a:p>
            <a:pPr defTabSz="457200"/>
            <a:r>
              <a:rPr lang="en-US" altLang="ja-JP" sz="2400" dirty="0" smtClean="0">
                <a:solidFill>
                  <a:prstClr val="black"/>
                </a:solidFill>
              </a:rPr>
              <a:t>④ </a:t>
            </a:r>
            <a:r>
              <a:rPr lang="ja-JP" altLang="en-US" sz="2400" dirty="0" smtClean="0">
                <a:solidFill>
                  <a:prstClr val="black"/>
                </a:solidFill>
              </a:rPr>
              <a:t>金星極域が</a:t>
            </a:r>
            <a:r>
              <a:rPr lang="ja-JP" altLang="en-US" sz="2400" dirty="0" smtClean="0">
                <a:solidFill>
                  <a:srgbClr val="0000FF"/>
                </a:solidFill>
              </a:rPr>
              <a:t>継続的＆集中的に</a:t>
            </a:r>
            <a:r>
              <a:rPr lang="ja-JP" altLang="en-US" sz="2400" dirty="0" smtClean="0">
                <a:solidFill>
                  <a:prstClr val="black"/>
                </a:solidFill>
              </a:rPr>
              <a:t>加熱される。</a:t>
            </a:r>
            <a:endParaRPr lang="ja-JP" altLang="en-US" sz="2400" dirty="0">
              <a:solidFill>
                <a:prstClr val="black"/>
              </a:solidFill>
            </a:endParaRPr>
          </a:p>
        </p:txBody>
      </p:sp>
      <p:sp>
        <p:nvSpPr>
          <p:cNvPr id="24" name="円/楕円 23"/>
          <p:cNvSpPr/>
          <p:nvPr/>
        </p:nvSpPr>
        <p:spPr>
          <a:xfrm>
            <a:off x="6846271" y="2084878"/>
            <a:ext cx="910883" cy="489194"/>
          </a:xfrm>
          <a:prstGeom prst="ellipse">
            <a:avLst/>
          </a:prstGeom>
          <a:solidFill>
            <a:srgbClr val="FF6600">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25" name="正方形/長方形 24"/>
          <p:cNvSpPr/>
          <p:nvPr/>
        </p:nvSpPr>
        <p:spPr>
          <a:xfrm>
            <a:off x="7588627" y="2365192"/>
            <a:ext cx="492443" cy="461665"/>
          </a:xfrm>
          <a:prstGeom prst="rect">
            <a:avLst/>
          </a:prstGeom>
        </p:spPr>
        <p:txBody>
          <a:bodyPr wrap="none">
            <a:spAutoFit/>
          </a:bodyPr>
          <a:lstStyle/>
          <a:p>
            <a:pPr defTabSz="457200"/>
            <a:r>
              <a:rPr lang="en-US" altLang="ja-JP" sz="2400" dirty="0" smtClean="0">
                <a:solidFill>
                  <a:prstClr val="black"/>
                </a:solidFill>
              </a:rPr>
              <a:t>④</a:t>
            </a:r>
            <a:endParaRPr lang="ja-JP" altLang="en-US" sz="2400" dirty="0">
              <a:solidFill>
                <a:prstClr val="black"/>
              </a:solidFill>
            </a:endParaRPr>
          </a:p>
        </p:txBody>
      </p:sp>
      <p:cxnSp>
        <p:nvCxnSpPr>
          <p:cNvPr id="27" name="直線矢印コネクタ 26"/>
          <p:cNvCxnSpPr/>
          <p:nvPr/>
        </p:nvCxnSpPr>
        <p:spPr>
          <a:xfrm rot="5400000" flipH="1" flipV="1">
            <a:off x="1714589" y="2188671"/>
            <a:ext cx="861212" cy="1588"/>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1" name="直線矢印コネクタ 30"/>
          <p:cNvCxnSpPr/>
          <p:nvPr/>
        </p:nvCxnSpPr>
        <p:spPr>
          <a:xfrm rot="10800000">
            <a:off x="4347007" y="3375117"/>
            <a:ext cx="890737" cy="1588"/>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9490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500"/>
                                        <p:tgtEl>
                                          <p:spTgt spid="18"/>
                                        </p:tgtEl>
                                      </p:cBhvr>
                                    </p:animEffect>
                                  </p:childTnLst>
                                </p:cTn>
                              </p:par>
                              <p:par>
                                <p:cTn id="28" presetID="1"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p:bldP spid="17" grpId="0"/>
      <p:bldP spid="18" grpId="0" animBg="1"/>
      <p:bldP spid="19" grpId="0"/>
      <p:bldP spid="24" grpId="0" animBg="1"/>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ja-JP" altLang="en-US" dirty="0" smtClean="0"/>
              <a:t>データ</a:t>
            </a:r>
            <a:r>
              <a:rPr lang="ja-JP" altLang="en-US" dirty="0"/>
              <a:t>同化</a:t>
            </a:r>
            <a:endParaRPr kumimoji="1" lang="ja-JP" altLang="en-US" dirty="0"/>
          </a:p>
        </p:txBody>
      </p:sp>
      <p:sp>
        <p:nvSpPr>
          <p:cNvPr id="18" name="コンテンツ プレースホルダー 17"/>
          <p:cNvSpPr>
            <a:spLocks noGrp="1"/>
          </p:cNvSpPr>
          <p:nvPr>
            <p:ph idx="1"/>
          </p:nvPr>
        </p:nvSpPr>
        <p:spPr/>
        <p:txBody>
          <a:bodyPr>
            <a:normAutofit fontScale="92500" lnSpcReduction="20000"/>
          </a:bodyPr>
          <a:lstStyle/>
          <a:p>
            <a:r>
              <a:rPr lang="ja-JP" altLang="en-US" dirty="0"/>
              <a:t>シミュレーション</a:t>
            </a:r>
            <a:r>
              <a:rPr lang="ja-JP" altLang="en-US" dirty="0" smtClean="0"/>
              <a:t>に観測データを取り込み、シミュレーション</a:t>
            </a:r>
            <a:r>
              <a:rPr lang="ja-JP" altLang="en-US" dirty="0"/>
              <a:t>の</a:t>
            </a:r>
            <a:r>
              <a:rPr lang="ja-JP" altLang="en-US" dirty="0" smtClean="0"/>
              <a:t>「</a:t>
            </a:r>
            <a:r>
              <a:rPr lang="ja-JP" altLang="en-US" dirty="0"/>
              <a:t>確からしさ」を</a:t>
            </a:r>
            <a:r>
              <a:rPr lang="ja-JP" altLang="en-US" dirty="0" smtClean="0"/>
              <a:t>高める。</a:t>
            </a:r>
            <a:endParaRPr lang="en-US" altLang="ja-JP" dirty="0" smtClean="0"/>
          </a:p>
          <a:p>
            <a:r>
              <a:rPr lang="ja-JP" altLang="en-US" dirty="0" smtClean="0"/>
              <a:t>数値天気予報</a:t>
            </a:r>
            <a:r>
              <a:rPr lang="ja-JP" altLang="en-US" dirty="0"/>
              <a:t>、</a:t>
            </a:r>
            <a:r>
              <a:rPr lang="ja-JP" altLang="en-US" dirty="0" smtClean="0"/>
              <a:t>気象研究用データ（客観解析データ）作成に利用</a:t>
            </a:r>
            <a:r>
              <a:rPr lang="ja-JP" altLang="en-US" dirty="0"/>
              <a:t>。</a:t>
            </a:r>
            <a:endParaRPr lang="en-US" altLang="ja-JP" dirty="0" smtClean="0"/>
          </a:p>
          <a:p>
            <a:r>
              <a:rPr lang="ja-JP" altLang="en-US" dirty="0" smtClean="0"/>
              <a:t>金星</a:t>
            </a:r>
            <a:r>
              <a:rPr lang="ja-JP" altLang="en-US" dirty="0"/>
              <a:t>大気</a:t>
            </a:r>
            <a:r>
              <a:rPr lang="ja-JP" altLang="en-US" dirty="0" smtClean="0"/>
              <a:t>への応用例はなかった</a:t>
            </a:r>
            <a:r>
              <a:rPr lang="ja-JP" altLang="en-US" dirty="0"/>
              <a:t>。</a:t>
            </a:r>
            <a:endParaRPr lang="en-US" altLang="ja-JP" dirty="0" smtClean="0"/>
          </a:p>
          <a:p>
            <a:endParaRPr lang="en-US" altLang="ja-JP" dirty="0"/>
          </a:p>
          <a:p>
            <a:endParaRPr lang="en-US" altLang="ja-JP" dirty="0" smtClean="0"/>
          </a:p>
          <a:p>
            <a:endParaRPr lang="en-US" altLang="ja-JP" dirty="0"/>
          </a:p>
          <a:p>
            <a:endParaRPr lang="en-US" altLang="ja-JP" dirty="0" smtClean="0"/>
          </a:p>
          <a:p>
            <a:pPr marL="0" indent="0">
              <a:buNone/>
            </a:pPr>
            <a:r>
              <a:rPr lang="ja-JP" altLang="en-US" dirty="0"/>
              <a:t>　</a:t>
            </a:r>
          </a:p>
          <a:p>
            <a:endParaRPr kumimoji="1" lang="ja-JP" altLang="en-US" dirty="0"/>
          </a:p>
        </p:txBody>
      </p:sp>
      <p:pic>
        <p:nvPicPr>
          <p:cNvPr id="13" name="図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3917776"/>
            <a:ext cx="4305300" cy="2895600"/>
          </a:xfrm>
          <a:prstGeom prst="rect">
            <a:avLst/>
          </a:prstGeom>
        </p:spPr>
      </p:pic>
      <p:pic>
        <p:nvPicPr>
          <p:cNvPr id="14" name="図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9992" y="3917776"/>
            <a:ext cx="4600180" cy="2895600"/>
          </a:xfrm>
          <a:prstGeom prst="rect">
            <a:avLst/>
          </a:prstGeom>
        </p:spPr>
      </p:pic>
      <p:sp>
        <p:nvSpPr>
          <p:cNvPr id="15" name="正方形/長方形 14"/>
          <p:cNvSpPr/>
          <p:nvPr/>
        </p:nvSpPr>
        <p:spPr>
          <a:xfrm>
            <a:off x="4067944" y="4639597"/>
            <a:ext cx="2150062" cy="646331"/>
          </a:xfrm>
          <a:prstGeom prst="rect">
            <a:avLst/>
          </a:prstGeom>
          <a:solidFill>
            <a:srgbClr val="FFFFFF"/>
          </a:solidFill>
          <a:ln>
            <a:solidFill>
              <a:srgbClr val="000044">
                <a:lumMod val="50000"/>
                <a:lumOff val="50000"/>
              </a:srgbClr>
            </a:solidFill>
          </a:ln>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smtClean="0">
                <a:ln>
                  <a:noFill/>
                </a:ln>
                <a:solidFill>
                  <a:srgbClr val="0000FF"/>
                </a:solidFill>
                <a:effectLst/>
                <a:uLnTx/>
                <a:uFillTx/>
              </a:rPr>
              <a:t>モデルがある程度、観測と近い必要あり</a:t>
            </a:r>
            <a:endParaRPr kumimoji="0" lang="en-US" altLang="ja-JP" sz="1800" b="1" i="0" u="none" strike="noStrike" kern="0" cap="none" spc="0" normalizeH="0" baseline="0" noProof="0" dirty="0" smtClean="0">
              <a:ln>
                <a:noFill/>
              </a:ln>
              <a:solidFill>
                <a:srgbClr val="0000FF"/>
              </a:solidFill>
              <a:effectLst/>
              <a:uLnTx/>
              <a:uFillTx/>
            </a:endParaRPr>
          </a:p>
        </p:txBody>
      </p:sp>
      <p:sp>
        <p:nvSpPr>
          <p:cNvPr id="19" name="テキスト ボックス 18"/>
          <p:cNvSpPr txBox="1"/>
          <p:nvPr/>
        </p:nvSpPr>
        <p:spPr>
          <a:xfrm>
            <a:off x="2108825" y="5176752"/>
            <a:ext cx="4926349" cy="830997"/>
          </a:xfrm>
          <a:prstGeom prst="rect">
            <a:avLst/>
          </a:prstGeom>
          <a:solidFill>
            <a:schemeClr val="bg1"/>
          </a:solidFill>
          <a:ln>
            <a:solidFill>
              <a:schemeClr val="tx1"/>
            </a:solidFill>
          </a:ln>
        </p:spPr>
        <p:txBody>
          <a:bodyPr wrap="none" rtlCol="0">
            <a:spAutoFit/>
          </a:bodyPr>
          <a:lstStyle/>
          <a:p>
            <a:r>
              <a:rPr lang="ja-JP" altLang="en-US" sz="4800" dirty="0" smtClean="0">
                <a:solidFill>
                  <a:srgbClr val="FF0000"/>
                </a:solidFill>
              </a:rPr>
              <a:t>この</a:t>
            </a:r>
            <a:r>
              <a:rPr lang="ja-JP" altLang="en-US" sz="4800" dirty="0">
                <a:solidFill>
                  <a:srgbClr val="FF0000"/>
                </a:solidFill>
              </a:rPr>
              <a:t>絵</a:t>
            </a:r>
            <a:r>
              <a:rPr lang="ja-JP" altLang="en-US" sz="4800" dirty="0" smtClean="0">
                <a:solidFill>
                  <a:srgbClr val="FF0000"/>
                </a:solidFill>
              </a:rPr>
              <a:t>を替えたい</a:t>
            </a:r>
            <a:r>
              <a:rPr lang="en-US" altLang="ja-JP" sz="4800" dirty="0" smtClean="0">
                <a:solidFill>
                  <a:srgbClr val="FF0000"/>
                </a:solidFill>
              </a:rPr>
              <a:t>.</a:t>
            </a:r>
            <a:endParaRPr kumimoji="1" lang="ja-JP" altLang="en-US" sz="4800" dirty="0">
              <a:solidFill>
                <a:srgbClr val="FF0000"/>
              </a:solidFill>
            </a:endParaRPr>
          </a:p>
        </p:txBody>
      </p:sp>
    </p:spTree>
    <p:extLst>
      <p:ext uri="{BB962C8B-B14F-4D97-AF65-F5344CB8AC3E}">
        <p14:creationId xmlns:p14="http://schemas.microsoft.com/office/powerpoint/2010/main" val="35795190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p:txBody>
          <a:bodyPr/>
          <a:lstStyle/>
          <a:p>
            <a:r>
              <a:rPr kumimoji="1" lang="ja-JP" altLang="en-US" dirty="0" smtClean="0"/>
              <a:t>世界初の金星大気データ</a:t>
            </a:r>
            <a:r>
              <a:rPr kumimoji="1" lang="ja-JP" altLang="en-US" smtClean="0"/>
              <a:t>同化実験</a:t>
            </a:r>
            <a:endParaRPr kumimoji="1" lang="ja-JP" altLang="en-US" dirty="0"/>
          </a:p>
        </p:txBody>
      </p:sp>
      <p:sp>
        <p:nvSpPr>
          <p:cNvPr id="8" name="コンテンツ プレースホルダー 7"/>
          <p:cNvSpPr>
            <a:spLocks noGrp="1"/>
          </p:cNvSpPr>
          <p:nvPr>
            <p:ph idx="1"/>
          </p:nvPr>
        </p:nvSpPr>
        <p:spPr/>
        <p:txBody>
          <a:bodyPr>
            <a:normAutofit fontScale="92500" lnSpcReduction="20000"/>
          </a:bodyPr>
          <a:lstStyle/>
          <a:p>
            <a:r>
              <a:rPr kumimoji="1" lang="ja-JP" altLang="en-US" dirty="0" smtClean="0"/>
              <a:t>モデルに </a:t>
            </a:r>
            <a:r>
              <a:rPr kumimoji="1" lang="en-US" altLang="ja-JP" dirty="0" smtClean="0"/>
              <a:t>Venus Express </a:t>
            </a:r>
            <a:r>
              <a:rPr kumimoji="1" lang="ja-JP" altLang="en-US" dirty="0" smtClean="0"/>
              <a:t>によって観測された高度 </a:t>
            </a:r>
            <a:r>
              <a:rPr kumimoji="1" lang="en-US" altLang="ja-JP" dirty="0" smtClean="0"/>
              <a:t>70 km </a:t>
            </a:r>
            <a:r>
              <a:rPr kumimoji="1" lang="ja-JP" altLang="en-US" dirty="0" smtClean="0"/>
              <a:t>の風速データを同化</a:t>
            </a:r>
            <a:endParaRPr kumimoji="1" lang="en-US" altLang="ja-JP" dirty="0" smtClean="0"/>
          </a:p>
          <a:p>
            <a:pPr lvl="1"/>
            <a:r>
              <a:rPr lang="ja-JP" altLang="en-US" dirty="0" smtClean="0"/>
              <a:t>高度 </a:t>
            </a:r>
            <a:r>
              <a:rPr lang="en-US" altLang="ja-JP" dirty="0" smtClean="0"/>
              <a:t>70 km </a:t>
            </a:r>
            <a:r>
              <a:rPr lang="ja-JP" altLang="en-US" dirty="0" smtClean="0"/>
              <a:t>の風速データのみでも</a:t>
            </a:r>
            <a:r>
              <a:rPr lang="ja-JP" altLang="en-US" dirty="0"/>
              <a:t>、</a:t>
            </a:r>
            <a:r>
              <a:rPr lang="ja-JP" altLang="en-US" dirty="0" smtClean="0"/>
              <a:t>モデルはもっともらしい波動（熱潮汐波）を表現</a:t>
            </a:r>
            <a:endParaRPr lang="en-US" altLang="ja-JP" dirty="0" smtClean="0"/>
          </a:p>
          <a:p>
            <a:endParaRPr kumimoji="1" lang="en-US" altLang="ja-JP" dirty="0" smtClean="0"/>
          </a:p>
          <a:p>
            <a:endParaRPr lang="en-US" altLang="ja-JP" dirty="0"/>
          </a:p>
          <a:p>
            <a:endParaRPr kumimoji="1" lang="en-US" altLang="ja-JP" dirty="0" smtClean="0"/>
          </a:p>
          <a:p>
            <a:endParaRPr lang="en-US" altLang="ja-JP" dirty="0"/>
          </a:p>
          <a:p>
            <a:endParaRPr kumimoji="1" lang="en-US" altLang="ja-JP" dirty="0"/>
          </a:p>
          <a:p>
            <a:pPr marL="0" indent="0">
              <a:buNone/>
            </a:pPr>
            <a:r>
              <a:rPr lang="ja-JP" altLang="en-US" dirty="0" smtClean="0"/>
              <a:t>　</a:t>
            </a:r>
            <a:endParaRPr kumimoji="1" lang="ja-JP" altLang="en-US" dirty="0"/>
          </a:p>
        </p:txBody>
      </p:sp>
      <p:pic>
        <p:nvPicPr>
          <p:cNvPr id="4" name="Picture 3" descr="vvex-fig3b_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0979" y="2924944"/>
            <a:ext cx="3451860" cy="3451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vex-fig3a_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3180065"/>
            <a:ext cx="4303395" cy="301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テキスト ボックス 5"/>
          <p:cNvSpPr txBox="1"/>
          <p:nvPr/>
        </p:nvSpPr>
        <p:spPr>
          <a:xfrm>
            <a:off x="84880" y="6215220"/>
            <a:ext cx="9023624" cy="646331"/>
          </a:xfrm>
          <a:prstGeom prst="rect">
            <a:avLst/>
          </a:prstGeom>
          <a:noFill/>
        </p:spPr>
        <p:txBody>
          <a:bodyPr wrap="none" rtlCol="0">
            <a:spAutoFit/>
          </a:bodyPr>
          <a:lstStyle/>
          <a:p>
            <a:r>
              <a:rPr lang="ja-JP" altLang="en-US" dirty="0" smtClean="0"/>
              <a:t>データ同化で表現された大気波動（熱潮汐波）</a:t>
            </a:r>
            <a:r>
              <a:rPr lang="en-US" altLang="ja-JP" dirty="0" smtClean="0"/>
              <a:t>: </a:t>
            </a:r>
          </a:p>
          <a:p>
            <a:r>
              <a:rPr lang="ja-JP" altLang="en-US" dirty="0" smtClean="0"/>
              <a:t>（左図）緯度</a:t>
            </a:r>
            <a:r>
              <a:rPr lang="en-US" altLang="ja-JP" dirty="0" smtClean="0"/>
              <a:t>―</a:t>
            </a:r>
            <a:r>
              <a:rPr lang="ja-JP" altLang="en-US" dirty="0" smtClean="0"/>
              <a:t>経度分布（色は温度）、</a:t>
            </a:r>
            <a:r>
              <a:rPr lang="ja-JP" altLang="en-US" dirty="0"/>
              <a:t>（右図）</a:t>
            </a:r>
            <a:r>
              <a:rPr lang="ja-JP" altLang="en-US" dirty="0" smtClean="0"/>
              <a:t>経度</a:t>
            </a:r>
            <a:r>
              <a:rPr lang="ja-JP" altLang="en-US" dirty="0" err="1" smtClean="0"/>
              <a:t>ー</a:t>
            </a:r>
            <a:r>
              <a:rPr lang="ja-JP" altLang="en-US" dirty="0" smtClean="0"/>
              <a:t>高度分布（色は温度、等値線は東西風）</a:t>
            </a:r>
            <a:endParaRPr lang="en-US" altLang="ja-JP" dirty="0"/>
          </a:p>
        </p:txBody>
      </p:sp>
    </p:spTree>
    <p:extLst>
      <p:ext uri="{BB962C8B-B14F-4D97-AF65-F5344CB8AC3E}">
        <p14:creationId xmlns:p14="http://schemas.microsoft.com/office/powerpoint/2010/main" val="45361665"/>
      </p:ext>
    </p:extLst>
  </p:cSld>
  <p:clrMapOvr>
    <a:masterClrMapping/>
  </p:clrMapOvr>
  <p:timing>
    <p:tnLst>
      <p:par>
        <p:cTn id="1" dur="indefinite" restart="never" nodeType="tmRoot"/>
      </p:par>
    </p:tnLst>
  </p:timing>
</p:sld>
</file>

<file path=ppt/theme/theme1.xml><?xml version="1.0" encoding="utf-8"?>
<a:theme xmlns:a="http://schemas.openxmlformats.org/drawingml/2006/main" name="1_標準デザイン">
  <a:themeElements>
    <a:clrScheme name="1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rgbClr val="FFFF00"/>
            </a:solidFill>
            <a:effectLst>
              <a:outerShdw blurRad="38100" dist="38100" dir="2700000" algn="tl">
                <a:srgbClr val="000000">
                  <a:alpha val="43137"/>
                </a:srgbClr>
              </a:outerShdw>
            </a:effectLst>
            <a:latin typeface="Times New Roman" pitchFamily="18"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rgbClr val="FFFF00"/>
            </a:solidFill>
            <a:effectLst>
              <a:outerShdw blurRad="38100" dist="38100" dir="2700000" algn="tl">
                <a:srgbClr val="000000">
                  <a:alpha val="43137"/>
                </a:srgbClr>
              </a:outerShdw>
            </a:effectLst>
            <a:latin typeface="Times New Roman" pitchFamily="18" charset="0"/>
            <a:ea typeface="ＭＳ Ｐゴシック" charset="-128"/>
          </a:defRPr>
        </a:defPPr>
      </a:lstStyle>
    </a:lnDef>
  </a:objectDefaults>
  <a:extraClrSchemeLst>
    <a:extraClrScheme>
      <a:clrScheme name="1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ホワイトクラシック">
  <a:themeElements>
    <a:clrScheme name="シック">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Meiryo Arial">
      <a:majorFont>
        <a:latin typeface="Arial"/>
        <a:ea typeface="Meiryo"/>
        <a:cs typeface=""/>
      </a:majorFont>
      <a:minorFont>
        <a:latin typeface="Arial"/>
        <a:ea typeface="Meiryo"/>
        <a:cs typeface=""/>
      </a:minorFont>
    </a:fontScheme>
    <a:fmtScheme name="ホワイ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ホワイトクラシック" id="{40BAC8DD-3BBA-AC4F-8A9D-1C888A7C068F}" vid="{5D0F3AF3-A20E-7141-86E5-49D62777BB60}"/>
    </a:ext>
  </a:extLst>
</a:theme>
</file>

<file path=ppt/theme/theme1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etwork Blitz">
  <a:themeElements>
    <a:clrScheme name="Network Blitz 1">
      <a:dk1>
        <a:srgbClr val="000044"/>
      </a:dk1>
      <a:lt1>
        <a:srgbClr val="FFFFFF"/>
      </a:lt1>
      <a:dk2>
        <a:srgbClr val="000066"/>
      </a:dk2>
      <a:lt2>
        <a:srgbClr val="FFCC00"/>
      </a:lt2>
      <a:accent1>
        <a:srgbClr val="9CE157"/>
      </a:accent1>
      <a:accent2>
        <a:srgbClr val="2663A0"/>
      </a:accent2>
      <a:accent3>
        <a:srgbClr val="AAAAB8"/>
      </a:accent3>
      <a:accent4>
        <a:srgbClr val="DADADA"/>
      </a:accent4>
      <a:accent5>
        <a:srgbClr val="CBEEB4"/>
      </a:accent5>
      <a:accent6>
        <a:srgbClr val="215991"/>
      </a:accent6>
      <a:hlink>
        <a:srgbClr val="F98D43"/>
      </a:hlink>
      <a:folHlink>
        <a:srgbClr val="CC3300"/>
      </a:folHlink>
    </a:clrScheme>
    <a:fontScheme name="Network Blitz">
      <a:majorFont>
        <a:latin typeface="Arial Black"/>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1750" cap="flat" cmpd="sng" algn="ctr">
          <a:solidFill>
            <a:srgbClr val="0033CC"/>
          </a:solidFill>
          <a:prstDash val="solid"/>
          <a:round/>
          <a:headEnd type="none" w="med" len="med"/>
          <a:tailEnd type="triangl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Pct val="85000"/>
          <a:buFontTx/>
          <a:buNone/>
          <a:tabLst/>
          <a:defRPr kumimoji="1" lang="en-US" sz="2400" b="1" i="0" u="none" strike="noStrike" cap="none" normalizeH="0" baseline="0" smtClean="0">
            <a:ln>
              <a:noFill/>
            </a:ln>
            <a:solidFill>
              <a:schemeClr val="tx1"/>
            </a:solidFill>
            <a:effectLst/>
            <a:latin typeface="Times New Roman" pitchFamily="18" charset="0"/>
            <a:ea typeface="ＭＳ Ｐゴシック" charset="-128"/>
          </a:defRPr>
        </a:defPPr>
      </a:lstStyle>
    </a:spDef>
    <a:lnDef>
      <a:spPr bwMode="auto">
        <a:xfrm>
          <a:off x="0" y="0"/>
          <a:ext cx="1" cy="1"/>
        </a:xfrm>
        <a:custGeom>
          <a:avLst/>
          <a:gdLst/>
          <a:ahLst/>
          <a:cxnLst/>
          <a:rect l="0" t="0" r="0" b="0"/>
          <a:pathLst/>
        </a:custGeom>
        <a:solidFill>
          <a:schemeClr val="accent1"/>
        </a:solidFill>
        <a:ln w="31750" cap="flat" cmpd="sng" algn="ctr">
          <a:solidFill>
            <a:srgbClr val="0033CC"/>
          </a:solidFill>
          <a:prstDash val="solid"/>
          <a:round/>
          <a:headEnd type="none" w="med" len="med"/>
          <a:tailEnd type="triangl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Pct val="85000"/>
          <a:buFontTx/>
          <a:buNone/>
          <a:tabLst/>
          <a:defRPr kumimoji="1" lang="en-US" sz="2400" b="1" i="0" u="none" strike="noStrike" cap="none" normalizeH="0" baseline="0" smtClean="0">
            <a:ln>
              <a:noFill/>
            </a:ln>
            <a:solidFill>
              <a:schemeClr val="tx1"/>
            </a:solidFill>
            <a:effectLst/>
            <a:latin typeface="Times New Roman" pitchFamily="18" charset="0"/>
            <a:ea typeface="ＭＳ Ｐゴシック" charset="-128"/>
          </a:defRPr>
        </a:defPPr>
      </a:lstStyle>
    </a:lnDef>
  </a:objectDefaults>
  <a:extraClrSchemeLst>
    <a:extraClrScheme>
      <a:clrScheme name="Network Blitz 1">
        <a:dk1>
          <a:srgbClr val="000044"/>
        </a:dk1>
        <a:lt1>
          <a:srgbClr val="FFFFFF"/>
        </a:lt1>
        <a:dk2>
          <a:srgbClr val="000066"/>
        </a:dk2>
        <a:lt2>
          <a:srgbClr val="FFCC00"/>
        </a:lt2>
        <a:accent1>
          <a:srgbClr val="9CE157"/>
        </a:accent1>
        <a:accent2>
          <a:srgbClr val="2663A0"/>
        </a:accent2>
        <a:accent3>
          <a:srgbClr val="AAAAB8"/>
        </a:accent3>
        <a:accent4>
          <a:srgbClr val="DADADA"/>
        </a:accent4>
        <a:accent5>
          <a:srgbClr val="CBEEB4"/>
        </a:accent5>
        <a:accent6>
          <a:srgbClr val="215991"/>
        </a:accent6>
        <a:hlink>
          <a:srgbClr val="F98D43"/>
        </a:hlink>
        <a:folHlink>
          <a:srgbClr val="CC3300"/>
        </a:folHlink>
      </a:clrScheme>
      <a:clrMap bg1="dk2" tx1="lt1" bg2="dk1" tx2="lt2" accent1="accent1" accent2="accent2" accent3="accent3" accent4="accent4" accent5="accent5" accent6="accent6" hlink="hlink" folHlink="folHlink"/>
    </a:extraClrScheme>
    <a:extraClrScheme>
      <a:clrScheme name="Network Blitz 2">
        <a:dk1>
          <a:srgbClr val="000066"/>
        </a:dk1>
        <a:lt1>
          <a:srgbClr val="9CC2E8"/>
        </a:lt1>
        <a:dk2>
          <a:srgbClr val="4D4D4D"/>
        </a:dk2>
        <a:lt2>
          <a:srgbClr val="7DAFE1"/>
        </a:lt2>
        <a:accent1>
          <a:srgbClr val="26D2E4"/>
        </a:accent1>
        <a:accent2>
          <a:srgbClr val="D0E2F4"/>
        </a:accent2>
        <a:accent3>
          <a:srgbClr val="CBDDF2"/>
        </a:accent3>
        <a:accent4>
          <a:srgbClr val="000056"/>
        </a:accent4>
        <a:accent5>
          <a:srgbClr val="ACE5EF"/>
        </a:accent5>
        <a:accent6>
          <a:srgbClr val="BCCDDD"/>
        </a:accent6>
        <a:hlink>
          <a:srgbClr val="003366"/>
        </a:hlink>
        <a:folHlink>
          <a:srgbClr val="666699"/>
        </a:folHlink>
      </a:clrScheme>
      <a:clrMap bg1="lt1" tx1="dk1" bg2="lt2" tx2="dk2" accent1="accent1" accent2="accent2" accent3="accent3" accent4="accent4" accent5="accent5" accent6="accent6" hlink="hlink" folHlink="folHlink"/>
    </a:extraClrScheme>
    <a:extraClrScheme>
      <a:clrScheme name="Network Blitz 3">
        <a:dk1>
          <a:srgbClr val="000000"/>
        </a:dk1>
        <a:lt1>
          <a:srgbClr val="EAEAEA"/>
        </a:lt1>
        <a:dk2>
          <a:srgbClr val="333333"/>
        </a:dk2>
        <a:lt2>
          <a:srgbClr val="DDDDDD"/>
        </a:lt2>
        <a:accent1>
          <a:srgbClr val="C0C0C0"/>
        </a:accent1>
        <a:accent2>
          <a:srgbClr val="FFFFFF"/>
        </a:accent2>
        <a:accent3>
          <a:srgbClr val="F3F3F3"/>
        </a:accent3>
        <a:accent4>
          <a:srgbClr val="000000"/>
        </a:accent4>
        <a:accent5>
          <a:srgbClr val="DCDCDC"/>
        </a:accent5>
        <a:accent6>
          <a:srgbClr val="E7E7E7"/>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Network Blitz 4">
        <a:dk1>
          <a:srgbClr val="002E2D"/>
        </a:dk1>
        <a:lt1>
          <a:srgbClr val="FFFFFF"/>
        </a:lt1>
        <a:dk2>
          <a:srgbClr val="005250"/>
        </a:dk2>
        <a:lt2>
          <a:srgbClr val="FFCC00"/>
        </a:lt2>
        <a:accent1>
          <a:srgbClr val="9CE157"/>
        </a:accent1>
        <a:accent2>
          <a:srgbClr val="00817E"/>
        </a:accent2>
        <a:accent3>
          <a:srgbClr val="AAB3B3"/>
        </a:accent3>
        <a:accent4>
          <a:srgbClr val="DADADA"/>
        </a:accent4>
        <a:accent5>
          <a:srgbClr val="CBEEB4"/>
        </a:accent5>
        <a:accent6>
          <a:srgbClr val="007472"/>
        </a:accent6>
        <a:hlink>
          <a:srgbClr val="FFFF99"/>
        </a:hlink>
        <a:folHlink>
          <a:srgbClr val="CCCC00"/>
        </a:folHlink>
      </a:clrScheme>
      <a:clrMap bg1="dk2" tx1="lt1" bg2="dk1" tx2="lt2" accent1="accent1" accent2="accent2" accent3="accent3" accent4="accent4" accent5="accent5" accent6="accent6" hlink="hlink" folHlink="folHlink"/>
    </a:extraClrScheme>
    <a:extraClrScheme>
      <a:clrScheme name="Network Blitz 5">
        <a:dk1>
          <a:srgbClr val="291A4C"/>
        </a:dk1>
        <a:lt1>
          <a:srgbClr val="FFFFFF"/>
        </a:lt1>
        <a:dk2>
          <a:srgbClr val="3B256B"/>
        </a:dk2>
        <a:lt2>
          <a:srgbClr val="FFCC00"/>
        </a:lt2>
        <a:accent1>
          <a:srgbClr val="6EBFCA"/>
        </a:accent1>
        <a:accent2>
          <a:srgbClr val="56369C"/>
        </a:accent2>
        <a:accent3>
          <a:srgbClr val="AFACBA"/>
        </a:accent3>
        <a:accent4>
          <a:srgbClr val="DADADA"/>
        </a:accent4>
        <a:accent5>
          <a:srgbClr val="BADCE1"/>
        </a:accent5>
        <a:accent6>
          <a:srgbClr val="4D308D"/>
        </a:accent6>
        <a:hlink>
          <a:srgbClr val="CCCCFF"/>
        </a:hlink>
        <a:folHlink>
          <a:srgbClr val="666699"/>
        </a:folHlink>
      </a:clrScheme>
      <a:clrMap bg1="dk2" tx1="lt1" bg2="dk1" tx2="lt2" accent1="accent1" accent2="accent2" accent3="accent3" accent4="accent4" accent5="accent5" accent6="accent6" hlink="hlink" folHlink="folHlink"/>
    </a:extraClrScheme>
    <a:extraClrScheme>
      <a:clrScheme name="Network Blitz 6">
        <a:dk1>
          <a:srgbClr val="511D30"/>
        </a:dk1>
        <a:lt1>
          <a:srgbClr val="FFFFFF"/>
        </a:lt1>
        <a:dk2>
          <a:srgbClr val="6D2740"/>
        </a:dk2>
        <a:lt2>
          <a:srgbClr val="FDD409"/>
        </a:lt2>
        <a:accent1>
          <a:srgbClr val="FDB83B"/>
        </a:accent1>
        <a:accent2>
          <a:srgbClr val="9D395D"/>
        </a:accent2>
        <a:accent3>
          <a:srgbClr val="BAACAF"/>
        </a:accent3>
        <a:accent4>
          <a:srgbClr val="DADADA"/>
        </a:accent4>
        <a:accent5>
          <a:srgbClr val="FED8AF"/>
        </a:accent5>
        <a:accent6>
          <a:srgbClr val="8E3353"/>
        </a:accent6>
        <a:hlink>
          <a:srgbClr val="FF99CC"/>
        </a:hlink>
        <a:folHlink>
          <a:srgbClr val="D60093"/>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Network Blitz">
  <a:themeElements>
    <a:clrScheme name="Network Blitz 1">
      <a:dk1>
        <a:srgbClr val="000044"/>
      </a:dk1>
      <a:lt1>
        <a:srgbClr val="FFFFFF"/>
      </a:lt1>
      <a:dk2>
        <a:srgbClr val="000066"/>
      </a:dk2>
      <a:lt2>
        <a:srgbClr val="FFCC00"/>
      </a:lt2>
      <a:accent1>
        <a:srgbClr val="9CE157"/>
      </a:accent1>
      <a:accent2>
        <a:srgbClr val="2663A0"/>
      </a:accent2>
      <a:accent3>
        <a:srgbClr val="AAAAB8"/>
      </a:accent3>
      <a:accent4>
        <a:srgbClr val="DADADA"/>
      </a:accent4>
      <a:accent5>
        <a:srgbClr val="CBEEB4"/>
      </a:accent5>
      <a:accent6>
        <a:srgbClr val="215991"/>
      </a:accent6>
      <a:hlink>
        <a:srgbClr val="F98D43"/>
      </a:hlink>
      <a:folHlink>
        <a:srgbClr val="CC3300"/>
      </a:folHlink>
    </a:clrScheme>
    <a:fontScheme name="Network Blitz">
      <a:majorFont>
        <a:latin typeface="Arial Black"/>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1750" cap="flat" cmpd="sng" algn="ctr">
          <a:solidFill>
            <a:srgbClr val="0033CC"/>
          </a:solidFill>
          <a:prstDash val="solid"/>
          <a:round/>
          <a:headEnd type="none" w="med" len="med"/>
          <a:tailEnd type="triangl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Pct val="85000"/>
          <a:buFontTx/>
          <a:buNone/>
          <a:tabLst/>
          <a:defRPr kumimoji="1" lang="en-US" sz="2400" b="1" i="0" u="none" strike="noStrike" cap="none" normalizeH="0" baseline="0" smtClean="0">
            <a:ln>
              <a:noFill/>
            </a:ln>
            <a:solidFill>
              <a:schemeClr val="tx1"/>
            </a:solidFill>
            <a:effectLst/>
            <a:latin typeface="Times New Roman" pitchFamily="18" charset="0"/>
            <a:ea typeface="ＭＳ Ｐゴシック" charset="-128"/>
          </a:defRPr>
        </a:defPPr>
      </a:lstStyle>
    </a:spDef>
    <a:lnDef>
      <a:spPr bwMode="auto">
        <a:xfrm>
          <a:off x="0" y="0"/>
          <a:ext cx="1" cy="1"/>
        </a:xfrm>
        <a:custGeom>
          <a:avLst/>
          <a:gdLst/>
          <a:ahLst/>
          <a:cxnLst/>
          <a:rect l="0" t="0" r="0" b="0"/>
          <a:pathLst/>
        </a:custGeom>
        <a:solidFill>
          <a:schemeClr val="accent1"/>
        </a:solidFill>
        <a:ln w="31750" cap="flat" cmpd="sng" algn="ctr">
          <a:solidFill>
            <a:srgbClr val="0033CC"/>
          </a:solidFill>
          <a:prstDash val="solid"/>
          <a:round/>
          <a:headEnd type="none" w="med" len="med"/>
          <a:tailEnd type="triangl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Pct val="85000"/>
          <a:buFontTx/>
          <a:buNone/>
          <a:tabLst/>
          <a:defRPr kumimoji="1" lang="en-US" sz="2400" b="1" i="0" u="none" strike="noStrike" cap="none" normalizeH="0" baseline="0" smtClean="0">
            <a:ln>
              <a:noFill/>
            </a:ln>
            <a:solidFill>
              <a:schemeClr val="tx1"/>
            </a:solidFill>
            <a:effectLst/>
            <a:latin typeface="Times New Roman" pitchFamily="18" charset="0"/>
            <a:ea typeface="ＭＳ Ｐゴシック" charset="-128"/>
          </a:defRPr>
        </a:defPPr>
      </a:lstStyle>
    </a:lnDef>
  </a:objectDefaults>
  <a:extraClrSchemeLst>
    <a:extraClrScheme>
      <a:clrScheme name="Network Blitz 1">
        <a:dk1>
          <a:srgbClr val="000044"/>
        </a:dk1>
        <a:lt1>
          <a:srgbClr val="FFFFFF"/>
        </a:lt1>
        <a:dk2>
          <a:srgbClr val="000066"/>
        </a:dk2>
        <a:lt2>
          <a:srgbClr val="FFCC00"/>
        </a:lt2>
        <a:accent1>
          <a:srgbClr val="9CE157"/>
        </a:accent1>
        <a:accent2>
          <a:srgbClr val="2663A0"/>
        </a:accent2>
        <a:accent3>
          <a:srgbClr val="AAAAB8"/>
        </a:accent3>
        <a:accent4>
          <a:srgbClr val="DADADA"/>
        </a:accent4>
        <a:accent5>
          <a:srgbClr val="CBEEB4"/>
        </a:accent5>
        <a:accent6>
          <a:srgbClr val="215991"/>
        </a:accent6>
        <a:hlink>
          <a:srgbClr val="F98D43"/>
        </a:hlink>
        <a:folHlink>
          <a:srgbClr val="CC3300"/>
        </a:folHlink>
      </a:clrScheme>
      <a:clrMap bg1="dk2" tx1="lt1" bg2="dk1" tx2="lt2" accent1="accent1" accent2="accent2" accent3="accent3" accent4="accent4" accent5="accent5" accent6="accent6" hlink="hlink" folHlink="folHlink"/>
    </a:extraClrScheme>
    <a:extraClrScheme>
      <a:clrScheme name="Network Blitz 2">
        <a:dk1>
          <a:srgbClr val="000066"/>
        </a:dk1>
        <a:lt1>
          <a:srgbClr val="9CC2E8"/>
        </a:lt1>
        <a:dk2>
          <a:srgbClr val="4D4D4D"/>
        </a:dk2>
        <a:lt2>
          <a:srgbClr val="7DAFE1"/>
        </a:lt2>
        <a:accent1>
          <a:srgbClr val="26D2E4"/>
        </a:accent1>
        <a:accent2>
          <a:srgbClr val="D0E2F4"/>
        </a:accent2>
        <a:accent3>
          <a:srgbClr val="CBDDF2"/>
        </a:accent3>
        <a:accent4>
          <a:srgbClr val="000056"/>
        </a:accent4>
        <a:accent5>
          <a:srgbClr val="ACE5EF"/>
        </a:accent5>
        <a:accent6>
          <a:srgbClr val="BCCDDD"/>
        </a:accent6>
        <a:hlink>
          <a:srgbClr val="003366"/>
        </a:hlink>
        <a:folHlink>
          <a:srgbClr val="666699"/>
        </a:folHlink>
      </a:clrScheme>
      <a:clrMap bg1="lt1" tx1="dk1" bg2="lt2" tx2="dk2" accent1="accent1" accent2="accent2" accent3="accent3" accent4="accent4" accent5="accent5" accent6="accent6" hlink="hlink" folHlink="folHlink"/>
    </a:extraClrScheme>
    <a:extraClrScheme>
      <a:clrScheme name="Network Blitz 3">
        <a:dk1>
          <a:srgbClr val="000000"/>
        </a:dk1>
        <a:lt1>
          <a:srgbClr val="EAEAEA"/>
        </a:lt1>
        <a:dk2>
          <a:srgbClr val="333333"/>
        </a:dk2>
        <a:lt2>
          <a:srgbClr val="DDDDDD"/>
        </a:lt2>
        <a:accent1>
          <a:srgbClr val="C0C0C0"/>
        </a:accent1>
        <a:accent2>
          <a:srgbClr val="FFFFFF"/>
        </a:accent2>
        <a:accent3>
          <a:srgbClr val="F3F3F3"/>
        </a:accent3>
        <a:accent4>
          <a:srgbClr val="000000"/>
        </a:accent4>
        <a:accent5>
          <a:srgbClr val="DCDCDC"/>
        </a:accent5>
        <a:accent6>
          <a:srgbClr val="E7E7E7"/>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Network Blitz 4">
        <a:dk1>
          <a:srgbClr val="002E2D"/>
        </a:dk1>
        <a:lt1>
          <a:srgbClr val="FFFFFF"/>
        </a:lt1>
        <a:dk2>
          <a:srgbClr val="005250"/>
        </a:dk2>
        <a:lt2>
          <a:srgbClr val="FFCC00"/>
        </a:lt2>
        <a:accent1>
          <a:srgbClr val="9CE157"/>
        </a:accent1>
        <a:accent2>
          <a:srgbClr val="00817E"/>
        </a:accent2>
        <a:accent3>
          <a:srgbClr val="AAB3B3"/>
        </a:accent3>
        <a:accent4>
          <a:srgbClr val="DADADA"/>
        </a:accent4>
        <a:accent5>
          <a:srgbClr val="CBEEB4"/>
        </a:accent5>
        <a:accent6>
          <a:srgbClr val="007472"/>
        </a:accent6>
        <a:hlink>
          <a:srgbClr val="FFFF99"/>
        </a:hlink>
        <a:folHlink>
          <a:srgbClr val="CCCC00"/>
        </a:folHlink>
      </a:clrScheme>
      <a:clrMap bg1="dk2" tx1="lt1" bg2="dk1" tx2="lt2" accent1="accent1" accent2="accent2" accent3="accent3" accent4="accent4" accent5="accent5" accent6="accent6" hlink="hlink" folHlink="folHlink"/>
    </a:extraClrScheme>
    <a:extraClrScheme>
      <a:clrScheme name="Network Blitz 5">
        <a:dk1>
          <a:srgbClr val="291A4C"/>
        </a:dk1>
        <a:lt1>
          <a:srgbClr val="FFFFFF"/>
        </a:lt1>
        <a:dk2>
          <a:srgbClr val="3B256B"/>
        </a:dk2>
        <a:lt2>
          <a:srgbClr val="FFCC00"/>
        </a:lt2>
        <a:accent1>
          <a:srgbClr val="6EBFCA"/>
        </a:accent1>
        <a:accent2>
          <a:srgbClr val="56369C"/>
        </a:accent2>
        <a:accent3>
          <a:srgbClr val="AFACBA"/>
        </a:accent3>
        <a:accent4>
          <a:srgbClr val="DADADA"/>
        </a:accent4>
        <a:accent5>
          <a:srgbClr val="BADCE1"/>
        </a:accent5>
        <a:accent6>
          <a:srgbClr val="4D308D"/>
        </a:accent6>
        <a:hlink>
          <a:srgbClr val="CCCCFF"/>
        </a:hlink>
        <a:folHlink>
          <a:srgbClr val="666699"/>
        </a:folHlink>
      </a:clrScheme>
      <a:clrMap bg1="dk2" tx1="lt1" bg2="dk1" tx2="lt2" accent1="accent1" accent2="accent2" accent3="accent3" accent4="accent4" accent5="accent5" accent6="accent6" hlink="hlink" folHlink="folHlink"/>
    </a:extraClrScheme>
    <a:extraClrScheme>
      <a:clrScheme name="Network Blitz 6">
        <a:dk1>
          <a:srgbClr val="511D30"/>
        </a:dk1>
        <a:lt1>
          <a:srgbClr val="FFFFFF"/>
        </a:lt1>
        <a:dk2>
          <a:srgbClr val="6D2740"/>
        </a:dk2>
        <a:lt2>
          <a:srgbClr val="FDD409"/>
        </a:lt2>
        <a:accent1>
          <a:srgbClr val="FDB83B"/>
        </a:accent1>
        <a:accent2>
          <a:srgbClr val="9D395D"/>
        </a:accent2>
        <a:accent3>
          <a:srgbClr val="BAACAF"/>
        </a:accent3>
        <a:accent4>
          <a:srgbClr val="DADADA"/>
        </a:accent4>
        <a:accent5>
          <a:srgbClr val="FED8AF"/>
        </a:accent5>
        <a:accent6>
          <a:srgbClr val="8E3353"/>
        </a:accent6>
        <a:hlink>
          <a:srgbClr val="FF99CC"/>
        </a:hlink>
        <a:folHlink>
          <a:srgbClr val="D60093"/>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標準デザイン">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1" i="0" u="none" strike="noStrike" cap="none" normalizeH="0" baseline="0" smtClean="0">
            <a:ln>
              <a:noFill/>
            </a:ln>
            <a:solidFill>
              <a:srgbClr val="CC3300"/>
            </a:solidFill>
            <a:effectLst/>
            <a:latin typeface="Times New Roman" pitchFamily="8" charset="0"/>
            <a:ea typeface="ＭＳ Ｐゴシック" pitchFamily="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1" i="0" u="none" strike="noStrike" cap="none" normalizeH="0" baseline="0" smtClean="0">
            <a:ln>
              <a:noFill/>
            </a:ln>
            <a:solidFill>
              <a:srgbClr val="CC3300"/>
            </a:solidFill>
            <a:effectLst/>
            <a:latin typeface="Times New Roman" pitchFamily="8" charset="0"/>
            <a:ea typeface="ＭＳ Ｐゴシック" pitchFamily="8" charset="-128"/>
          </a:defRPr>
        </a:defPPr>
      </a:lstStyle>
    </a:lnDef>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Flow</Template>
  <TotalTime>42984</TotalTime>
  <Words>5373</Words>
  <Application>Microsoft Office PowerPoint</Application>
  <PresentationFormat>画面に合わせる (4:3)</PresentationFormat>
  <Paragraphs>937</Paragraphs>
  <Slides>73</Slides>
  <Notes>49</Notes>
  <HiddenSlides>0</HiddenSlides>
  <MMClips>2</MMClips>
  <ScaleCrop>false</ScaleCrop>
  <HeadingPairs>
    <vt:vector size="8" baseType="variant">
      <vt:variant>
        <vt:lpstr>使用されているフォント</vt:lpstr>
      </vt:variant>
      <vt:variant>
        <vt:i4>21</vt:i4>
      </vt:variant>
      <vt:variant>
        <vt:lpstr>テーマ</vt:lpstr>
      </vt:variant>
      <vt:variant>
        <vt:i4>11</vt:i4>
      </vt:variant>
      <vt:variant>
        <vt:lpstr>埋め込まれた OLE サーバー</vt:lpstr>
      </vt:variant>
      <vt:variant>
        <vt:i4>2</vt:i4>
      </vt:variant>
      <vt:variant>
        <vt:lpstr>スライド タイトル</vt:lpstr>
      </vt:variant>
      <vt:variant>
        <vt:i4>73</vt:i4>
      </vt:variant>
    </vt:vector>
  </HeadingPairs>
  <TitlesOfParts>
    <vt:vector size="107" baseType="lpstr">
      <vt:lpstr>Courier</vt:lpstr>
      <vt:lpstr>ＤＦＰ太丸ゴシック体</vt:lpstr>
      <vt:lpstr>Helvetica Neue</vt:lpstr>
      <vt:lpstr>Helvetica Neue Light</vt:lpstr>
      <vt:lpstr>HiraKakuPro-W3</vt:lpstr>
      <vt:lpstr>ＭＳ Ｐゴシック</vt:lpstr>
      <vt:lpstr>ＭＳ Ｐ明朝</vt:lpstr>
      <vt:lpstr>ＭＳ 明朝</vt:lpstr>
      <vt:lpstr>ヒラギノ角ゴ ProN W6</vt:lpstr>
      <vt:lpstr>Meiryo</vt:lpstr>
      <vt:lpstr>小塚ゴシック Pro R</vt:lpstr>
      <vt:lpstr>游ゴシック</vt:lpstr>
      <vt:lpstr>游ゴシック Light</vt:lpstr>
      <vt:lpstr>Arial</vt:lpstr>
      <vt:lpstr>Arial Black</vt:lpstr>
      <vt:lpstr>Calibri</vt:lpstr>
      <vt:lpstr>Calibri Light</vt:lpstr>
      <vt:lpstr>Symbol</vt:lpstr>
      <vt:lpstr>Times</vt:lpstr>
      <vt:lpstr>Times New Roman</vt:lpstr>
      <vt:lpstr>Wingdings</vt:lpstr>
      <vt:lpstr>1_標準デザイン</vt:lpstr>
      <vt:lpstr>Network Blitz</vt:lpstr>
      <vt:lpstr>2_Network Blitz</vt:lpstr>
      <vt:lpstr>Office テーマ</vt:lpstr>
      <vt:lpstr>標準デザイン</vt:lpstr>
      <vt:lpstr>2_Office テーマ</vt:lpstr>
      <vt:lpstr>3_Office テーマ</vt:lpstr>
      <vt:lpstr>4_Office テーマ</vt:lpstr>
      <vt:lpstr>5_Office テーマ</vt:lpstr>
      <vt:lpstr>6_Office テーマ</vt:lpstr>
      <vt:lpstr>ホワイトクラシック</vt:lpstr>
      <vt:lpstr>Photo Editor Photo</vt:lpstr>
      <vt:lpstr>ビットマップ イメージ</vt:lpstr>
      <vt:lpstr>AFESによる惑星大気研究:  金星大気大循環と「あかつき」データ同化に向けての試み </vt:lpstr>
      <vt:lpstr>自己紹介</vt:lpstr>
      <vt:lpstr>プロジェクト概要</vt:lpstr>
      <vt:lpstr>本日の話題</vt:lpstr>
      <vt:lpstr>金星の特徴</vt:lpstr>
      <vt:lpstr>AFES 金星計算による 金星大気スーパーローテーション の再現</vt:lpstr>
      <vt:lpstr>AFES 金星計算による 金星大気筋状構造の再現・解明</vt:lpstr>
      <vt:lpstr>データ同化</vt:lpstr>
      <vt:lpstr>世界初の金星大気データ同化実験</vt:lpstr>
      <vt:lpstr>今後の展望</vt:lpstr>
      <vt:lpstr>まとめ</vt:lpstr>
      <vt:lpstr>PowerPoint プレゼンテーション</vt:lpstr>
      <vt:lpstr>金星データ同化実験 データ同化システムの動作検証</vt:lpstr>
      <vt:lpstr>金星データ同化実験 データ同化システムの動作検証</vt:lpstr>
      <vt:lpstr>自己紹介</vt:lpstr>
      <vt:lpstr>Today’s topics</vt:lpstr>
      <vt:lpstr>金星と地球</vt:lpstr>
      <vt:lpstr>AFES-Planets project (Since 2004)</vt:lpstr>
      <vt:lpstr>PowerPoint プレゼンテーション</vt:lpstr>
      <vt:lpstr>データ同化</vt:lpstr>
      <vt:lpstr>Computational Efficiency</vt:lpstr>
      <vt:lpstr>大気大循環モデル「コンピュータの中の地球」 (GCM; General Circulation Model)</vt:lpstr>
      <vt:lpstr>計算性能</vt:lpstr>
      <vt:lpstr>Let us explore more about the Venus atmosphere</vt:lpstr>
      <vt:lpstr>Akatsuki</vt:lpstr>
      <vt:lpstr>あかつき</vt:lpstr>
      <vt:lpstr>金星と地球</vt:lpstr>
      <vt:lpstr>金星大気の謎： 高速東西風（スーパーローテーション）の存在</vt:lpstr>
      <vt:lpstr>金星の風の成因 二つの代表的なメカニズム</vt:lpstr>
      <vt:lpstr>これまでの大気大循環モデルの研究： 平均子午面循環と熱潮汐波のどちらでもスーパーローテーションを再現したとされる... ただし、静止状態からスーパーローテーションを再現するために、低解像度で長時間積分、非現実的な加熱や温度場を設定 </vt:lpstr>
      <vt:lpstr>PowerPoint プレゼンテーション</vt:lpstr>
      <vt:lpstr>子午面循環+熱潮汐波メカニズム</vt:lpstr>
      <vt:lpstr>PowerPoint プレゼンテーション</vt:lpstr>
      <vt:lpstr>Ando, H., N. Sugimoto, M. Takagi, H. Kashimura, T. Imamura, and Y. Matsuda,  The puzzling Venusian polar atmospheric structure reproduced by a general circulation model, Nature Communications, Vol. 7, (2016), 10398, p1-8.</vt:lpstr>
      <vt:lpstr>PowerPoint プレゼンテーション</vt:lpstr>
      <vt:lpstr>金星の気象を知るために</vt:lpstr>
      <vt:lpstr>PowerPoint プレゼンテーション</vt:lpstr>
      <vt:lpstr>PowerPoint プレゼンテーション</vt:lpstr>
      <vt:lpstr>PowerPoint プレゼンテーション</vt:lpstr>
      <vt:lpstr>PowerPoint プレゼンテーション</vt:lpstr>
      <vt:lpstr>5. まとめ</vt:lpstr>
      <vt:lpstr>PowerPoint プレゼンテーション</vt:lpstr>
      <vt:lpstr>2. 金星の大気大循環モデル</vt:lpstr>
      <vt:lpstr>PowerPoint プレゼンテーション</vt:lpstr>
      <vt:lpstr>PowerPoint プレゼンテーション</vt:lpstr>
      <vt:lpstr>PowerPoint プレゼンテーション</vt:lpstr>
      <vt:lpstr>熱潮汐波の構造 (70 km)</vt:lpstr>
      <vt:lpstr>PowerPoint プレゼンテーション</vt:lpstr>
      <vt:lpstr>地球の気象/気候の理解</vt:lpstr>
      <vt:lpstr>金星は地球の未来を映す鏡なのか？</vt:lpstr>
      <vt:lpstr>LETKF (Local Ensemble Transform Kalman Filter)</vt:lpstr>
      <vt:lpstr>初期成果の概要</vt:lpstr>
      <vt:lpstr>実験設定</vt:lpstr>
      <vt:lpstr>PowerPoint プレゼンテーション</vt:lpstr>
      <vt:lpstr>PowerPoint プレゼンテーション</vt:lpstr>
      <vt:lpstr>PowerPoint プレゼンテーション</vt:lpstr>
      <vt:lpstr>高度70kmの水平構造(Cases Qz, Qt, H24)</vt:lpstr>
      <vt:lpstr>PowerPoint プレゼンテーション</vt:lpstr>
      <vt:lpstr>PowerPoint プレゼンテーション</vt:lpstr>
      <vt:lpstr>PowerPoint プレゼンテーション</vt:lpstr>
      <vt:lpstr>初期成果のまとめ</vt:lpstr>
      <vt:lpstr>PowerPoint プレゼンテーション</vt:lpstr>
      <vt:lpstr>PowerPoint プレゼンテーション</vt:lpstr>
      <vt:lpstr>PowerPoint プレゼンテーション</vt:lpstr>
      <vt:lpstr>火星のデータ同化</vt:lpstr>
      <vt:lpstr>地球の偏西風 </vt:lpstr>
      <vt:lpstr>太陽の加熱</vt:lpstr>
      <vt:lpstr>子午面循環 大気と海洋による熱輸送でアンバランスを解消</vt:lpstr>
      <vt:lpstr>偏西風＜自転速度 ハドレー循環で運ばれた赤道の大気が偏西風に</vt:lpstr>
      <vt:lpstr>熱潮汐波とは? (2)</vt:lpstr>
      <vt:lpstr>熱潮汐波とは? (3)</vt:lpstr>
      <vt:lpstr>金星で東向きに伝わる波</vt:lpstr>
      <vt:lpstr>熱潮汐波と南北循環</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AFES-VENUS</dc:title>
  <dc:creator>杉本　憲彦</dc:creator>
  <cp:lastModifiedBy>yot</cp:lastModifiedBy>
  <cp:revision>626</cp:revision>
  <cp:lastPrinted>2018-04-02T08:35:24Z</cp:lastPrinted>
  <dcterms:created xsi:type="dcterms:W3CDTF">2007-07-26T00:24:50Z</dcterms:created>
  <dcterms:modified xsi:type="dcterms:W3CDTF">2018-04-12T07:34:55Z</dcterms:modified>
</cp:coreProperties>
</file>