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4" r:id="rId4"/>
    <p:sldId id="280" r:id="rId5"/>
    <p:sldId id="276" r:id="rId6"/>
    <p:sldId id="281" r:id="rId7"/>
    <p:sldId id="290" r:id="rId8"/>
    <p:sldId id="262" r:id="rId9"/>
    <p:sldId id="263" r:id="rId10"/>
    <p:sldId id="282" r:id="rId11"/>
    <p:sldId id="286" r:id="rId12"/>
    <p:sldId id="283" r:id="rId13"/>
    <p:sldId id="284" r:id="rId14"/>
    <p:sldId id="285" r:id="rId15"/>
    <p:sldId id="287" r:id="rId16"/>
    <p:sldId id="288" r:id="rId17"/>
    <p:sldId id="289" r:id="rId18"/>
    <p:sldId id="278" r:id="rId19"/>
    <p:sldId id="258" r:id="rId20"/>
    <p:sldId id="25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E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2" d="100"/>
          <a:sy n="112" d="100"/>
        </p:scale>
        <p:origin x="-40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8BC4F-9F0D-E348-9C41-3B771287CC55}" type="datetimeFigureOut">
              <a:rPr kumimoji="1" lang="ja-JP" altLang="en-US" smtClean="0"/>
              <a:t>15/11/06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36B50-BFA0-6B4E-BD79-62EAE2025C64}" type="slidenum">
              <a:rPr kumimoji="1" lang="ja-JP" altLang="en-US" smtClean="0"/>
              <a:t>‹#›</a:t>
            </a:fld>
            <a:endParaRPr kumimoji="1" lang="ja-JP" altLang="en-US"/>
          </a:p>
        </p:txBody>
      </p:sp>
    </p:spTree>
    <p:extLst>
      <p:ext uri="{BB962C8B-B14F-4D97-AF65-F5344CB8AC3E}">
        <p14:creationId xmlns:p14="http://schemas.microsoft.com/office/powerpoint/2010/main" val="214222341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前回の進捗</a:t>
            </a:r>
            <a:endParaRPr kumimoji="1" lang="en-US" altLang="ja-JP" dirty="0" smtClean="0"/>
          </a:p>
          <a:p>
            <a:pPr marL="171450" indent="-171450">
              <a:buFontTx/>
              <a:buChar char="•"/>
            </a:pPr>
            <a:r>
              <a:rPr kumimoji="1" lang="ja-JP" altLang="en-US" dirty="0" smtClean="0"/>
              <a:t>大気海洋結合プログラムができたので</a:t>
            </a:r>
            <a:r>
              <a:rPr kumimoji="1" lang="en-US" altLang="ja-JP" dirty="0" smtClean="0"/>
              <a:t>, </a:t>
            </a:r>
            <a:r>
              <a:rPr kumimoji="1" lang="ja-JP" altLang="en-US" dirty="0" smtClean="0"/>
              <a:t>２</a:t>
            </a:r>
            <a:r>
              <a:rPr kumimoji="1" lang="en-US" altLang="ja-JP" dirty="0" smtClean="0"/>
              <a:t>0 </a:t>
            </a:r>
            <a:r>
              <a:rPr kumimoji="1" lang="ja-JP" altLang="en-US" dirty="0" smtClean="0"/>
              <a:t>年間積分を行い</a:t>
            </a:r>
            <a:r>
              <a:rPr kumimoji="1" lang="en-US" altLang="ja-JP" dirty="0" smtClean="0"/>
              <a:t>, </a:t>
            </a:r>
            <a:r>
              <a:rPr kumimoji="1" lang="ja-JP" altLang="en-US" dirty="0" smtClean="0"/>
              <a:t>その結果を示した</a:t>
            </a:r>
            <a:r>
              <a:rPr kumimoji="1" lang="en-US" altLang="ja-JP" dirty="0" smtClean="0"/>
              <a:t>. </a:t>
            </a:r>
          </a:p>
          <a:p>
            <a:pPr marL="171450" indent="-171450">
              <a:buFontTx/>
              <a:buChar char="•"/>
            </a:pPr>
            <a:r>
              <a:rPr kumimoji="1" lang="en-US" altLang="ja-JP" dirty="0" smtClean="0"/>
              <a:t>O(1000) </a:t>
            </a:r>
            <a:r>
              <a:rPr kumimoji="1" lang="ja-JP" altLang="en-US" dirty="0" smtClean="0"/>
              <a:t>年の積分は時間がかかり過ぎる</a:t>
            </a:r>
            <a:r>
              <a:rPr kumimoji="1" lang="en-US" altLang="ja-JP" dirty="0" smtClean="0"/>
              <a:t>(~1</a:t>
            </a:r>
            <a:r>
              <a:rPr kumimoji="1" lang="en-US" altLang="en-US" dirty="0" smtClean="0"/>
              <a:t>month). </a:t>
            </a:r>
          </a:p>
          <a:p>
            <a:pPr marL="171450" indent="-171450">
              <a:buFontTx/>
              <a:buChar char="•"/>
            </a:pPr>
            <a:r>
              <a:rPr kumimoji="1" lang="ja-JP" altLang="en-US" dirty="0" smtClean="0"/>
              <a:t>数日で平衡状態までの計算が終わるようにしたい</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2</a:t>
            </a:fld>
            <a:endParaRPr kumimoji="1" lang="ja-JP" altLang="en-US"/>
          </a:p>
        </p:txBody>
      </p:sp>
    </p:spTree>
    <p:extLst>
      <p:ext uri="{BB962C8B-B14F-4D97-AF65-F5344CB8AC3E}">
        <p14:creationId xmlns:p14="http://schemas.microsoft.com/office/powerpoint/2010/main" val="158844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大気海洋による南北エネルギー輸送を</a:t>
            </a:r>
            <a:r>
              <a:rPr kumimoji="1" lang="en-US" altLang="ja-JP" dirty="0" smtClean="0"/>
              <a:t> Marshall </a:t>
            </a:r>
            <a:r>
              <a:rPr kumimoji="1" lang="ja-JP" altLang="en-US" dirty="0" smtClean="0"/>
              <a:t>たちのように書いて</a:t>
            </a:r>
            <a:r>
              <a:rPr kumimoji="1" lang="en-US" altLang="ja-JP" dirty="0" smtClean="0"/>
              <a:t>, </a:t>
            </a:r>
            <a:r>
              <a:rPr kumimoji="1" lang="ja-JP" altLang="en-US" dirty="0" smtClean="0"/>
              <a:t>どのように熱を運んでいるか議論したかった</a:t>
            </a:r>
            <a:r>
              <a:rPr kumimoji="1" lang="en-US" altLang="ja-JP" dirty="0" smtClean="0"/>
              <a:t>. </a:t>
            </a:r>
          </a:p>
          <a:p>
            <a:pPr marL="171450" indent="-171450">
              <a:buFontTx/>
              <a:buChar char="•"/>
            </a:pPr>
            <a:r>
              <a:rPr kumimoji="1" lang="ja-JP" altLang="en-US" dirty="0" smtClean="0"/>
              <a:t>ひとまず海洋だけ</a:t>
            </a:r>
            <a:r>
              <a:rPr kumimoji="1" lang="en-US" altLang="ja-JP" dirty="0" smtClean="0"/>
              <a:t>..</a:t>
            </a:r>
          </a:p>
          <a:p>
            <a:pPr marL="628650" lvl="1" indent="-171450">
              <a:buFontTx/>
              <a:buChar char="•"/>
            </a:pPr>
            <a:r>
              <a:rPr kumimoji="1" lang="ja-JP" altLang="en-US" dirty="0" smtClean="0"/>
              <a:t>まずはオーダあっていた</a:t>
            </a:r>
            <a:endParaRPr kumimoji="1" lang="en-US" altLang="ja-JP" dirty="0" smtClean="0"/>
          </a:p>
          <a:p>
            <a:pPr marL="1085850" lvl="2" indent="-171450">
              <a:buFontTx/>
              <a:buChar char="•"/>
            </a:pPr>
            <a:r>
              <a:rPr kumimoji="1" lang="ja-JP" altLang="en-US" dirty="0" smtClean="0"/>
              <a:t>子午面循環の強度と海洋表層と深部の温度差が</a:t>
            </a:r>
            <a:r>
              <a:rPr kumimoji="1" lang="en-US" altLang="ja-JP" dirty="0" smtClean="0"/>
              <a:t>, </a:t>
            </a:r>
            <a:r>
              <a:rPr kumimoji="1" lang="ja-JP" altLang="en-US" dirty="0" smtClean="0"/>
              <a:t>それなりにも求まっている</a:t>
            </a:r>
            <a:r>
              <a:rPr kumimoji="1" lang="en-US" altLang="ja-JP" dirty="0" smtClean="0"/>
              <a:t>.</a:t>
            </a:r>
          </a:p>
          <a:p>
            <a:pPr marL="628650" lvl="1" indent="-171450">
              <a:buFontTx/>
              <a:buChar char="•"/>
            </a:pPr>
            <a:r>
              <a:rPr kumimoji="1" lang="ja-JP" altLang="en-US" dirty="0" smtClean="0"/>
              <a:t>低緯度の極大で</a:t>
            </a:r>
            <a:r>
              <a:rPr kumimoji="1" lang="en-US" altLang="ja-JP" dirty="0" smtClean="0"/>
              <a:t> 6 PW </a:t>
            </a:r>
            <a:r>
              <a:rPr kumimoji="1" lang="ja-JP" altLang="en-US" dirty="0" smtClean="0"/>
              <a:t>弱</a:t>
            </a:r>
            <a:r>
              <a:rPr kumimoji="1" lang="en-US" altLang="ja-JP" dirty="0" smtClean="0"/>
              <a:t> (</a:t>
            </a:r>
            <a:r>
              <a:rPr kumimoji="1" lang="ja-JP" altLang="en-US" dirty="0" smtClean="0"/>
              <a:t>北半球</a:t>
            </a:r>
            <a:r>
              <a:rPr kumimoji="1" lang="en-US" altLang="ja-JP" dirty="0" smtClean="0"/>
              <a:t>), 4 PW </a:t>
            </a:r>
            <a:r>
              <a:rPr kumimoji="1" lang="ja-JP" altLang="en-US" dirty="0" smtClean="0"/>
              <a:t>強</a:t>
            </a:r>
            <a:r>
              <a:rPr kumimoji="1" lang="en-US" altLang="ja-JP" dirty="0" smtClean="0"/>
              <a:t> (</a:t>
            </a:r>
            <a:r>
              <a:rPr kumimoji="1" lang="ja-JP" altLang="en-US" dirty="0" smtClean="0"/>
              <a:t>南半球</a:t>
            </a:r>
            <a:r>
              <a:rPr kumimoji="1" lang="en-US" altLang="ja-JP" dirty="0" smtClean="0"/>
              <a:t>) (</a:t>
            </a:r>
            <a:r>
              <a:rPr kumimoji="1" lang="en-US" altLang="ja-JP" dirty="0" err="1" smtClean="0"/>
              <a:t>c.f</a:t>
            </a:r>
            <a:r>
              <a:rPr kumimoji="1" lang="en-US" altLang="ja-JP" dirty="0" smtClean="0"/>
              <a:t> Marshall </a:t>
            </a:r>
            <a:r>
              <a:rPr kumimoji="1" lang="ja-JP" altLang="en-US" dirty="0" smtClean="0"/>
              <a:t>たちは</a:t>
            </a:r>
            <a:r>
              <a:rPr kumimoji="1" lang="en-US" altLang="ja-JP" dirty="0" smtClean="0"/>
              <a:t> 3 PW)</a:t>
            </a:r>
          </a:p>
          <a:p>
            <a:pPr marL="628650" lvl="1" indent="-171450">
              <a:buFontTx/>
              <a:buChar char="•"/>
            </a:pPr>
            <a:r>
              <a:rPr kumimoji="1" lang="ja-JP" altLang="en-US" dirty="0" smtClean="0"/>
              <a:t>中緯度でオイラー輸送とボーラス輸送が相殺するセンスはあっている</a:t>
            </a:r>
            <a:r>
              <a:rPr kumimoji="1" lang="en-US" altLang="ja-JP" dirty="0" smtClean="0"/>
              <a:t>. </a:t>
            </a:r>
            <a:r>
              <a:rPr kumimoji="1" lang="ja-JP" altLang="en-US" dirty="0" smtClean="0"/>
              <a:t>ボーラスの輸送の寄与は</a:t>
            </a:r>
            <a:r>
              <a:rPr kumimoji="1" lang="en-US" altLang="ja-JP" dirty="0" smtClean="0"/>
              <a:t> 1.5 PW. </a:t>
            </a:r>
          </a:p>
          <a:p>
            <a:pPr marL="1085850" lvl="2" indent="-171450">
              <a:buFontTx/>
              <a:buChar char="•"/>
            </a:pPr>
            <a:r>
              <a:rPr kumimoji="1" lang="en-US" altLang="ja-JP" dirty="0" smtClean="0"/>
              <a:t>total </a:t>
            </a:r>
            <a:r>
              <a:rPr kumimoji="1" lang="ja-JP" altLang="en-US" dirty="0" smtClean="0"/>
              <a:t>としては極向きに運べていない</a:t>
            </a:r>
            <a:r>
              <a:rPr kumimoji="1" lang="en-US" altLang="ja-JP" dirty="0" smtClean="0"/>
              <a:t>?(</a:t>
            </a:r>
            <a:r>
              <a:rPr kumimoji="1" lang="ja-JP" altLang="en-US" dirty="0" smtClean="0"/>
              <a:t>等密度面混合の寄与が考慮できていない</a:t>
            </a:r>
            <a:r>
              <a:rPr kumimoji="1" lang="en-US" altLang="ja-JP" dirty="0" smtClean="0"/>
              <a:t>. </a:t>
            </a:r>
            <a:r>
              <a:rPr kumimoji="1" lang="ja-JP" altLang="en-US" dirty="0" smtClean="0"/>
              <a:t>参考</a:t>
            </a:r>
            <a:r>
              <a:rPr kumimoji="1" lang="en-US" altLang="ja-JP" dirty="0" smtClean="0"/>
              <a:t>: Marshall et al. 2007; Fig2)</a:t>
            </a:r>
          </a:p>
          <a:p>
            <a:pPr marL="171450" lvl="0" indent="-171450">
              <a:buFontTx/>
              <a:buChar char="•"/>
            </a:pPr>
            <a:r>
              <a:rPr kumimoji="1" lang="ja-JP" altLang="en-US" dirty="0" smtClean="0"/>
              <a:t>水惑星の海洋大循環はどのように形成されているか</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B0BDC78-936F-ED43-8F6D-5BC9F0489AE5}" type="slidenum">
              <a:rPr kumimoji="1" lang="ja-JP" altLang="en-US" smtClean="0"/>
              <a:t>18</a:t>
            </a:fld>
            <a:endParaRPr kumimoji="1" lang="ja-JP" altLang="en-US"/>
          </a:p>
        </p:txBody>
      </p:sp>
    </p:spTree>
    <p:extLst>
      <p:ext uri="{BB962C8B-B14F-4D97-AF65-F5344CB8AC3E}">
        <p14:creationId xmlns:p14="http://schemas.microsoft.com/office/powerpoint/2010/main" val="64429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r>
              <a:rPr kumimoji="1" lang="ja-JP" altLang="en-US" dirty="0"/>
              <a:t>----- 会議メモ (15/11/10 14:47) -----</a:t>
            </a:r>
          </a:p>
          <a:p>
            <a:r>
              <a:rPr kumimoji="1" lang="ja-JP" altLang="en-US" dirty="0"/>
              <a:t>* 海洋モデル T42 を T21 にして, 解像度を合わせるとどうか</a:t>
            </a:r>
          </a:p>
          <a:p>
            <a:r>
              <a:rPr kumimoji="1" lang="ja-JP" altLang="en-US" dirty="0"/>
              <a:t>* GM スキームを切る. 水平ラプラシアンに置き換える. </a:t>
            </a:r>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20</a:t>
            </a:fld>
            <a:endParaRPr kumimoji="1" lang="ja-JP" altLang="en-US"/>
          </a:p>
        </p:txBody>
      </p:sp>
    </p:spTree>
    <p:extLst>
      <p:ext uri="{BB962C8B-B14F-4D97-AF65-F5344CB8AC3E}">
        <p14:creationId xmlns:p14="http://schemas.microsoft.com/office/powerpoint/2010/main" val="317228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状況</a:t>
            </a:r>
            <a:endParaRPr kumimoji="1" lang="en-US" altLang="ja-JP" dirty="0" smtClean="0"/>
          </a:p>
          <a:p>
            <a:pPr marL="628650" lvl="1" indent="-171450">
              <a:buFontTx/>
              <a:buChar char="•"/>
            </a:pPr>
            <a:r>
              <a:rPr kumimoji="1" lang="ja-JP" altLang="en-US" dirty="0" smtClean="0"/>
              <a:t>海氷面温度の時間変化と大気の顕熱フラックスの時間変化は強く結びついているようで</a:t>
            </a:r>
            <a:r>
              <a:rPr kumimoji="1" lang="en-US" altLang="ja-JP" dirty="0" smtClean="0"/>
              <a:t>, </a:t>
            </a:r>
            <a:r>
              <a:rPr kumimoji="1" lang="ja-JP" altLang="en-US" dirty="0" smtClean="0"/>
              <a:t>片方が振動を始めるともう一方もそれに従って振動をはじめ</a:t>
            </a:r>
            <a:r>
              <a:rPr kumimoji="1" lang="en-US" altLang="en-US" dirty="0" smtClean="0"/>
              <a:t>, </a:t>
            </a:r>
            <a:r>
              <a:rPr kumimoji="1" lang="ja-JP" altLang="en-US" dirty="0" smtClean="0"/>
              <a:t>振幅が大きくなる</a:t>
            </a:r>
            <a:r>
              <a:rPr kumimoji="1" lang="en-US" altLang="ja-JP" dirty="0" smtClean="0"/>
              <a:t>. </a:t>
            </a:r>
          </a:p>
          <a:p>
            <a:pPr marL="628650" lvl="1" indent="-171450">
              <a:buFontTx/>
              <a:buChar char="•"/>
            </a:pPr>
            <a:r>
              <a:rPr kumimoji="1" lang="ja-JP" altLang="en-US" dirty="0" smtClean="0"/>
              <a:t>海氷モデルにおける大気海氷面の熱バランスの計算で</a:t>
            </a:r>
            <a:r>
              <a:rPr kumimoji="1" lang="en-US" altLang="ja-JP" dirty="0" smtClean="0"/>
              <a:t>, </a:t>
            </a:r>
            <a:r>
              <a:rPr kumimoji="1" lang="ja-JP" altLang="en-US" dirty="0" smtClean="0"/>
              <a:t>顕熱フラックスを陰的に扱っていない</a:t>
            </a:r>
            <a:r>
              <a:rPr kumimoji="1" lang="en-US" altLang="ja-JP" dirty="0" smtClean="0"/>
              <a:t>. </a:t>
            </a:r>
          </a:p>
          <a:p>
            <a:pPr marL="628650" lvl="1" indent="-171450">
              <a:buFontTx/>
              <a:buChar char="•"/>
            </a:pPr>
            <a:r>
              <a:rPr kumimoji="1" lang="ja-JP" altLang="en-US" dirty="0" smtClean="0"/>
              <a:t>大気下層と海氷面温度差が大きくなっても</a:t>
            </a:r>
            <a:r>
              <a:rPr kumimoji="1" lang="en-US" altLang="ja-JP" dirty="0" smtClean="0"/>
              <a:t>, </a:t>
            </a:r>
            <a:r>
              <a:rPr kumimoji="1" lang="ja-JP" altLang="en-US" dirty="0" smtClean="0"/>
              <a:t>強い安定成層で鉛直乱流混合は弱いため</a:t>
            </a:r>
            <a:r>
              <a:rPr kumimoji="1" lang="en-US" altLang="ja-JP" dirty="0" smtClean="0"/>
              <a:t>, </a:t>
            </a:r>
            <a:r>
              <a:rPr kumimoji="1" lang="ja-JP" altLang="en-US" dirty="0" smtClean="0"/>
              <a:t>温度差が解消されない</a:t>
            </a:r>
            <a:r>
              <a:rPr kumimoji="1" lang="en-US" altLang="ja-JP" dirty="0" smtClean="0"/>
              <a:t>. </a:t>
            </a:r>
            <a:r>
              <a:rPr kumimoji="1" lang="ja-JP" altLang="en-US" dirty="0" smtClean="0"/>
              <a:t>あるタイミングで成層が弱まる時に急激に混ざってしまう</a:t>
            </a:r>
            <a:r>
              <a:rPr kumimoji="1" lang="en-US" altLang="ja-JP" dirty="0" smtClean="0"/>
              <a:t>. </a:t>
            </a:r>
          </a:p>
          <a:p>
            <a:pPr marL="628650" lvl="1" indent="-171450">
              <a:buFontTx/>
              <a:buChar char="•"/>
            </a:pPr>
            <a:endParaRPr kumimoji="1" lang="en-US" altLang="ja-JP" dirty="0" smtClean="0"/>
          </a:p>
          <a:p>
            <a:pPr marL="628650" lvl="1" indent="-171450">
              <a:buFontTx/>
              <a:buChar char="•"/>
            </a:pPr>
            <a:r>
              <a:rPr kumimoji="1" lang="en-US" altLang="ja-JP" dirty="0" smtClean="0"/>
              <a:t>----- 会議メモ (15/11/10 14:00) -----</a:t>
            </a:r>
          </a:p>
          <a:p>
            <a:pPr marL="628650" lvl="1" indent="-171450">
              <a:buFontTx/>
              <a:buChar char="•"/>
            </a:pPr>
            <a:r>
              <a:rPr kumimoji="1" lang="en-US" altLang="ja-JP" dirty="0" smtClean="0"/>
              <a:t>大気モデルと海洋モデル</a:t>
            </a:r>
          </a:p>
          <a:p>
            <a:pPr marL="628650" lvl="1" indent="-171450">
              <a:buFontTx/>
              <a:buChar char="•"/>
            </a:pPr>
            <a:endParaRPr kumimoji="1" lang="en-US" altLang="ja-JP" dirty="0" smtClean="0"/>
          </a:p>
          <a:p>
            <a:pPr marL="628650" lvl="1" indent="-171450">
              <a:buFontTx/>
              <a:buChar char="•"/>
            </a:pPr>
            <a:endParaRPr kumimoji="1" lang="en-US" altLang="ja-JP" dirty="0" smtClean="0"/>
          </a:p>
          <a:p>
            <a:pPr marL="628650" lvl="1" indent="-171450">
              <a:buFontTx/>
              <a:buChar cha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3</a:t>
            </a:fld>
            <a:endParaRPr kumimoji="1" lang="ja-JP" altLang="en-US"/>
          </a:p>
        </p:txBody>
      </p:sp>
    </p:spTree>
    <p:extLst>
      <p:ext uri="{BB962C8B-B14F-4D97-AF65-F5344CB8AC3E}">
        <p14:creationId xmlns:p14="http://schemas.microsoft.com/office/powerpoint/2010/main" val="332316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海洋モデル単体計算における海面フラックスの計算法</a:t>
            </a:r>
            <a:r>
              <a:rPr kumimoji="1" lang="en-US" altLang="ja-JP" dirty="0" smtClean="0"/>
              <a:t>(Han, 1984</a:t>
            </a:r>
            <a:r>
              <a:rPr kumimoji="1" lang="ja-JP" altLang="en-US" dirty="0" smtClean="0"/>
              <a:t>　を参考</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0BDC78-936F-ED43-8F6D-5BC9F0489AE5}" type="slidenum">
              <a:rPr kumimoji="1" lang="ja-JP" altLang="en-US" smtClean="0"/>
              <a:t>5</a:t>
            </a:fld>
            <a:endParaRPr kumimoji="1" lang="ja-JP" altLang="en-US"/>
          </a:p>
        </p:txBody>
      </p:sp>
    </p:spTree>
    <p:extLst>
      <p:ext uri="{BB962C8B-B14F-4D97-AF65-F5344CB8AC3E}">
        <p14:creationId xmlns:p14="http://schemas.microsoft.com/office/powerpoint/2010/main" val="412549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smtClean="0"/>
              <a:t>DCPAM </a:t>
            </a:r>
            <a:r>
              <a:rPr kumimoji="1" lang="ja-JP" altLang="en-US" dirty="0" smtClean="0"/>
              <a:t>に対して</a:t>
            </a:r>
            <a:r>
              <a:rPr kumimoji="1" lang="en-US" altLang="ja-JP" dirty="0" smtClean="0"/>
              <a:t>, </a:t>
            </a:r>
            <a:r>
              <a:rPr kumimoji="1" lang="ja-JP" altLang="en-US" dirty="0" smtClean="0"/>
              <a:t>海洋モデルが求めた海水面温度</a:t>
            </a:r>
            <a:r>
              <a:rPr kumimoji="1" lang="en-US" altLang="ja-JP" dirty="0" smtClean="0"/>
              <a:t>(&amp; </a:t>
            </a:r>
            <a:r>
              <a:rPr kumimoji="1" lang="ja-JP" altLang="en-US" dirty="0" smtClean="0"/>
              <a:t>地表面アルベドを渡す</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963E3E6D-031C-0642-8880-55123CABF4F9}" type="slidenum">
              <a:rPr kumimoji="1" lang="ja-JP" altLang="en-US" smtClean="0"/>
              <a:t>8</a:t>
            </a:fld>
            <a:endParaRPr kumimoji="1" lang="ja-JP" altLang="en-US"/>
          </a:p>
        </p:txBody>
      </p:sp>
    </p:spTree>
    <p:extLst>
      <p:ext uri="{BB962C8B-B14F-4D97-AF65-F5344CB8AC3E}">
        <p14:creationId xmlns:p14="http://schemas.microsoft.com/office/powerpoint/2010/main" val="302369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smtClean="0"/>
              <a:t>DCPAM </a:t>
            </a:r>
            <a:r>
              <a:rPr kumimoji="1" lang="ja-JP" altLang="en-US" dirty="0" smtClean="0"/>
              <a:t>に対して</a:t>
            </a:r>
            <a:r>
              <a:rPr kumimoji="1" lang="en-US" altLang="ja-JP" dirty="0" smtClean="0"/>
              <a:t>, </a:t>
            </a:r>
            <a:r>
              <a:rPr kumimoji="1" lang="ja-JP" altLang="en-US" dirty="0" smtClean="0"/>
              <a:t>海洋モデルが求めた海水面温度</a:t>
            </a:r>
            <a:r>
              <a:rPr kumimoji="1" lang="en-US" altLang="ja-JP" dirty="0" smtClean="0"/>
              <a:t>(&amp; </a:t>
            </a:r>
            <a:r>
              <a:rPr kumimoji="1" lang="ja-JP" altLang="en-US" dirty="0" smtClean="0"/>
              <a:t>地表面アルベドを渡す</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963E3E6D-031C-0642-8880-55123CABF4F9}" type="slidenum">
              <a:rPr kumimoji="1" lang="ja-JP" altLang="en-US" smtClean="0"/>
              <a:t>9</a:t>
            </a:fld>
            <a:endParaRPr kumimoji="1" lang="ja-JP" altLang="en-US"/>
          </a:p>
        </p:txBody>
      </p:sp>
    </p:spTree>
    <p:extLst>
      <p:ext uri="{BB962C8B-B14F-4D97-AF65-F5344CB8AC3E}">
        <p14:creationId xmlns:p14="http://schemas.microsoft.com/office/powerpoint/2010/main" val="302369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結合計算スタートから</a:t>
            </a:r>
            <a:r>
              <a:rPr kumimoji="1" lang="en-US" altLang="ja-JP" dirty="0" smtClean="0"/>
              <a:t> cycle35 </a:t>
            </a:r>
            <a:r>
              <a:rPr kumimoji="1" lang="ja-JP" altLang="en-US" dirty="0" smtClean="0"/>
              <a:t>までの遷移の様子をしめす</a:t>
            </a:r>
            <a:endParaRPr kumimoji="1" lang="en-US" altLang="ja-JP" dirty="0" smtClean="0"/>
          </a:p>
          <a:p>
            <a:pPr marL="628650" lvl="1" indent="-171450">
              <a:buFontTx/>
              <a:buChar char="•"/>
            </a:pPr>
            <a:r>
              <a:rPr kumimoji="1" lang="ja-JP" altLang="en-US" dirty="0" smtClean="0"/>
              <a:t>大気</a:t>
            </a:r>
            <a:r>
              <a:rPr kumimoji="1" lang="en-US" altLang="ja-JP" dirty="0" smtClean="0"/>
              <a:t> 20 </a:t>
            </a:r>
            <a:r>
              <a:rPr kumimoji="1" lang="ja-JP" altLang="en-US" dirty="0" smtClean="0"/>
              <a:t>年弱</a:t>
            </a:r>
            <a:r>
              <a:rPr kumimoji="1" lang="en-US" altLang="ja-JP" dirty="0" smtClean="0"/>
              <a:t>, </a:t>
            </a:r>
            <a:r>
              <a:rPr kumimoji="1" lang="ja-JP" altLang="en-US" dirty="0" smtClean="0"/>
              <a:t>海洋は</a:t>
            </a:r>
            <a:r>
              <a:rPr kumimoji="1" lang="en-US" altLang="ja-JP" dirty="0" smtClean="0"/>
              <a:t> 350 </a:t>
            </a:r>
            <a:r>
              <a:rPr kumimoji="1" lang="ja-JP" altLang="en-US" dirty="0" smtClean="0"/>
              <a:t>年積分</a:t>
            </a:r>
            <a:endParaRPr kumimoji="1" lang="en-US" altLang="ja-JP" dirty="0" smtClean="0"/>
          </a:p>
          <a:p>
            <a:pPr marL="171450" indent="-171450">
              <a:buFontTx/>
              <a:buChar char="•"/>
            </a:pPr>
            <a:r>
              <a:rPr kumimoji="1" lang="en-US" altLang="ja-JP" dirty="0" smtClean="0"/>
              <a:t>cycle35-couple </a:t>
            </a:r>
            <a:r>
              <a:rPr kumimoji="1" lang="ja-JP" altLang="en-US" dirty="0" smtClean="0"/>
              <a:t>まで示している</a:t>
            </a:r>
            <a:r>
              <a:rPr kumimoji="1" lang="en-US" altLang="ja-JP" dirty="0" smtClean="0"/>
              <a:t>. </a:t>
            </a:r>
          </a:p>
          <a:p>
            <a:pPr marL="628650" lvl="1" indent="-171450">
              <a:buFontTx/>
              <a:buChar char="•"/>
            </a:pPr>
            <a:r>
              <a:rPr kumimoji="1" lang="ja-JP" altLang="en-US" dirty="0" smtClean="0"/>
              <a:t>まだ遷移途中ではあるが</a:t>
            </a:r>
            <a:r>
              <a:rPr kumimoji="1" lang="en-US" altLang="ja-JP" dirty="0" smtClean="0"/>
              <a:t>, </a:t>
            </a:r>
            <a:r>
              <a:rPr kumimoji="1" lang="ja-JP" altLang="en-US" dirty="0" smtClean="0"/>
              <a:t>氷冠末端は</a:t>
            </a:r>
            <a:r>
              <a:rPr kumimoji="1" lang="en-US" altLang="ja-JP" dirty="0" smtClean="0"/>
              <a:t> 55 </a:t>
            </a:r>
            <a:r>
              <a:rPr kumimoji="1" lang="ja-JP" altLang="en-US" dirty="0" smtClean="0"/>
              <a:t>度付近に落ち着きそう</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B0BDC78-936F-ED43-8F6D-5BC9F0489AE5}" type="slidenum">
              <a:rPr kumimoji="1" lang="ja-JP" altLang="en-US" smtClean="0"/>
              <a:t>10</a:t>
            </a:fld>
            <a:endParaRPr kumimoji="1" lang="ja-JP" altLang="en-US"/>
          </a:p>
        </p:txBody>
      </p:sp>
    </p:spTree>
    <p:extLst>
      <p:ext uri="{BB962C8B-B14F-4D97-AF65-F5344CB8AC3E}">
        <p14:creationId xmlns:p14="http://schemas.microsoft.com/office/powerpoint/2010/main" val="4053895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結合計算スタートから</a:t>
            </a:r>
            <a:r>
              <a:rPr kumimoji="1" lang="en-US" altLang="ja-JP" dirty="0" smtClean="0"/>
              <a:t> cycle35 </a:t>
            </a:r>
            <a:r>
              <a:rPr kumimoji="1" lang="ja-JP" altLang="en-US" dirty="0" smtClean="0"/>
              <a:t>までの遷移の様子をしめす</a:t>
            </a:r>
            <a:endParaRPr kumimoji="1" lang="en-US" altLang="ja-JP" dirty="0" smtClean="0"/>
          </a:p>
          <a:p>
            <a:pPr marL="628650" lvl="1" indent="-171450">
              <a:buFontTx/>
              <a:buChar char="•"/>
            </a:pPr>
            <a:r>
              <a:rPr kumimoji="1" lang="ja-JP" altLang="en-US" dirty="0" smtClean="0"/>
              <a:t>大気</a:t>
            </a:r>
            <a:r>
              <a:rPr kumimoji="1" lang="en-US" altLang="ja-JP" dirty="0" smtClean="0"/>
              <a:t> 20 </a:t>
            </a:r>
            <a:r>
              <a:rPr kumimoji="1" lang="ja-JP" altLang="en-US" dirty="0" smtClean="0"/>
              <a:t>年弱</a:t>
            </a:r>
            <a:r>
              <a:rPr kumimoji="1" lang="en-US" altLang="ja-JP" dirty="0" smtClean="0"/>
              <a:t>, </a:t>
            </a:r>
            <a:r>
              <a:rPr kumimoji="1" lang="ja-JP" altLang="en-US" dirty="0" smtClean="0"/>
              <a:t>海洋は</a:t>
            </a:r>
            <a:r>
              <a:rPr kumimoji="1" lang="en-US" altLang="ja-JP" dirty="0" smtClean="0"/>
              <a:t> 350 </a:t>
            </a:r>
            <a:r>
              <a:rPr kumimoji="1" lang="ja-JP" altLang="en-US" dirty="0" smtClean="0"/>
              <a:t>年積分</a:t>
            </a:r>
            <a:endParaRPr kumimoji="1" lang="en-US" altLang="ja-JP" dirty="0" smtClean="0"/>
          </a:p>
          <a:p>
            <a:pPr marL="171450" indent="-171450">
              <a:buFontTx/>
              <a:buChar char="•"/>
            </a:pPr>
            <a:r>
              <a:rPr kumimoji="1" lang="en-US" altLang="ja-JP" dirty="0" smtClean="0"/>
              <a:t>cycle35-couple </a:t>
            </a:r>
            <a:r>
              <a:rPr kumimoji="1" lang="ja-JP" altLang="en-US" dirty="0" smtClean="0"/>
              <a:t>まで示している</a:t>
            </a:r>
            <a:r>
              <a:rPr kumimoji="1" lang="en-US" altLang="ja-JP" dirty="0" smtClean="0"/>
              <a:t>. </a:t>
            </a:r>
          </a:p>
          <a:p>
            <a:pPr marL="628650" lvl="1" indent="-171450">
              <a:buFontTx/>
              <a:buChar char="•"/>
            </a:pPr>
            <a:r>
              <a:rPr kumimoji="1" lang="ja-JP" altLang="en-US" dirty="0" smtClean="0"/>
              <a:t>まだ遷移途中ではあるが</a:t>
            </a:r>
            <a:r>
              <a:rPr kumimoji="1" lang="en-US" altLang="ja-JP" dirty="0" smtClean="0"/>
              <a:t>, </a:t>
            </a:r>
            <a:r>
              <a:rPr kumimoji="1" lang="ja-JP" altLang="en-US" dirty="0" smtClean="0"/>
              <a:t>氷冠末端は</a:t>
            </a:r>
            <a:r>
              <a:rPr kumimoji="1" lang="en-US" altLang="ja-JP" dirty="0" smtClean="0"/>
              <a:t> 55 </a:t>
            </a:r>
            <a:r>
              <a:rPr kumimoji="1" lang="ja-JP" altLang="en-US" dirty="0" smtClean="0"/>
              <a:t>度付近に落ち着きそう</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B0BDC78-936F-ED43-8F6D-5BC9F0489AE5}" type="slidenum">
              <a:rPr kumimoji="1" lang="ja-JP" altLang="en-US" smtClean="0"/>
              <a:t>11</a:t>
            </a:fld>
            <a:endParaRPr kumimoji="1" lang="ja-JP" altLang="en-US"/>
          </a:p>
        </p:txBody>
      </p:sp>
    </p:spTree>
    <p:extLst>
      <p:ext uri="{BB962C8B-B14F-4D97-AF65-F5344CB8AC3E}">
        <p14:creationId xmlns:p14="http://schemas.microsoft.com/office/powerpoint/2010/main" val="405389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smtClean="0"/>
              <a:t>SST </a:t>
            </a:r>
            <a:r>
              <a:rPr kumimoji="1" lang="ja-JP" altLang="en-US" dirty="0" smtClean="0"/>
              <a:t>の図が必要</a:t>
            </a:r>
            <a:endParaRPr kumimoji="1" lang="en-US" altLang="ja-JP" dirty="0" smtClean="0"/>
          </a:p>
          <a:p>
            <a:pPr marL="171450" indent="-171450">
              <a:buFontTx/>
              <a:buChar char="•"/>
            </a:pPr>
            <a:r>
              <a:rPr kumimoji="1" lang="ja-JP" altLang="en-US" dirty="0" smtClean="0"/>
              <a:t>定性的</a:t>
            </a:r>
            <a:r>
              <a:rPr kumimoji="1" lang="ja-JP" altLang="en-US" dirty="0" smtClean="0"/>
              <a:t>には水惑星の大気大循環と海洋大循環の特徴が表現できている</a:t>
            </a:r>
            <a:r>
              <a:rPr kumimoji="1" lang="en-US" altLang="ja-JP" dirty="0" smtClean="0"/>
              <a:t>. </a:t>
            </a:r>
          </a:p>
          <a:p>
            <a:pPr marL="628650" lvl="1" indent="-171450">
              <a:buFontTx/>
              <a:buChar char="•"/>
            </a:pPr>
            <a:r>
              <a:rPr kumimoji="1" lang="ja-JP" altLang="en-US" dirty="0" smtClean="0"/>
              <a:t>大気の東西風や子午面循環のパターン</a:t>
            </a:r>
            <a:endParaRPr kumimoji="1" lang="en-US" altLang="ja-JP" dirty="0" smtClean="0"/>
          </a:p>
          <a:p>
            <a:pPr marL="628650" lvl="1" indent="-171450">
              <a:buFontTx/>
              <a:buChar char="•"/>
            </a:pPr>
            <a:r>
              <a:rPr kumimoji="1" lang="ja-JP" altLang="en-US" dirty="0" smtClean="0"/>
              <a:t>海洋の東西風のパターン</a:t>
            </a:r>
            <a:r>
              <a:rPr kumimoji="1" lang="en-US" altLang="ja-JP" dirty="0" smtClean="0"/>
              <a:t>, </a:t>
            </a:r>
            <a:r>
              <a:rPr kumimoji="1" lang="ja-JP" altLang="en-US" dirty="0" smtClean="0"/>
              <a:t>風応力駆動の子午面循環</a:t>
            </a:r>
            <a:endParaRPr kumimoji="1" lang="en-US" altLang="ja-JP" dirty="0" smtClean="0"/>
          </a:p>
          <a:p>
            <a:pPr marL="171450" indent="-171450">
              <a:buFontTx/>
              <a:buChar char="•"/>
            </a:pPr>
            <a:r>
              <a:rPr kumimoji="1" lang="ja-JP" altLang="en-US" dirty="0" smtClean="0"/>
              <a:t>半球非対称構造が見える</a:t>
            </a:r>
            <a:endParaRPr kumimoji="1" lang="en-US" altLang="ja-JP" dirty="0" smtClean="0"/>
          </a:p>
          <a:p>
            <a:pPr marL="628650" lvl="1" indent="-171450">
              <a:buFontTx/>
              <a:buChar char="•"/>
            </a:pPr>
            <a:r>
              <a:rPr kumimoji="1" lang="ja-JP" altLang="en-US" dirty="0" smtClean="0"/>
              <a:t>なぜか</a:t>
            </a:r>
            <a:r>
              <a:rPr kumimoji="1" lang="en-US" altLang="ja-JP" dirty="0" smtClean="0"/>
              <a:t>? </a:t>
            </a:r>
            <a:r>
              <a:rPr kumimoji="1" lang="ja-JP" altLang="en-US" dirty="0" smtClean="0"/>
              <a:t>考えられる原因はふたつ</a:t>
            </a:r>
            <a:endParaRPr kumimoji="1" lang="en-US" altLang="ja-JP" dirty="0" smtClean="0"/>
          </a:p>
          <a:p>
            <a:pPr marL="1085850" lvl="2" indent="-171450">
              <a:buFontTx/>
              <a:buChar char="•"/>
            </a:pPr>
            <a:r>
              <a:rPr kumimoji="1" lang="ja-JP" altLang="en-US" dirty="0" smtClean="0"/>
              <a:t>海洋の赤道湧昇域と対応して</a:t>
            </a:r>
            <a:r>
              <a:rPr kumimoji="1" lang="en-US" altLang="ja-JP" dirty="0" smtClean="0"/>
              <a:t> SST </a:t>
            </a:r>
            <a:r>
              <a:rPr kumimoji="1" lang="ja-JP" altLang="en-US" dirty="0" smtClean="0"/>
              <a:t>の極小が赤道付近に現れるため</a:t>
            </a:r>
            <a:r>
              <a:rPr kumimoji="1" lang="en-US" altLang="ja-JP" dirty="0" smtClean="0"/>
              <a:t>, </a:t>
            </a:r>
            <a:r>
              <a:rPr kumimoji="1" lang="ja-JP" altLang="en-US" dirty="0" smtClean="0"/>
              <a:t>赤道に降水のピークが現れず両端に現れる構造を表現することが期待されるが</a:t>
            </a:r>
            <a:r>
              <a:rPr kumimoji="1" lang="en-US" altLang="ja-JP" dirty="0" smtClean="0"/>
              <a:t>..</a:t>
            </a:r>
          </a:p>
          <a:p>
            <a:pPr marL="1543050" lvl="3" indent="-171450">
              <a:buFontTx/>
              <a:buChar char="•"/>
            </a:pPr>
            <a:r>
              <a:rPr kumimoji="1" lang="ja-JP" altLang="en-US" dirty="0" smtClean="0"/>
              <a:t>大気モデルの解像度が足りないために</a:t>
            </a:r>
            <a:r>
              <a:rPr kumimoji="1" lang="en-US" altLang="ja-JP" dirty="0" smtClean="0"/>
              <a:t>, </a:t>
            </a:r>
            <a:r>
              <a:rPr kumimoji="1" lang="ja-JP" altLang="en-US" dirty="0" smtClean="0"/>
              <a:t>赤道域の降水が偏って表現される</a:t>
            </a:r>
            <a:r>
              <a:rPr kumimoji="1" lang="en-US" altLang="ja-JP" dirty="0" smtClean="0"/>
              <a:t>(</a:t>
            </a:r>
            <a:r>
              <a:rPr kumimoji="1" lang="ja-JP" altLang="en-US" dirty="0" smtClean="0"/>
              <a:t>赤道対称になりにくい</a:t>
            </a:r>
            <a:r>
              <a:rPr kumimoji="1" lang="en-US" altLang="ja-JP" dirty="0" smtClean="0"/>
              <a:t>)</a:t>
            </a:r>
          </a:p>
          <a:p>
            <a:pPr marL="1543050" lvl="3" indent="-171450">
              <a:buFontTx/>
              <a:buChar char="•"/>
            </a:pPr>
            <a:r>
              <a:rPr kumimoji="1" lang="ja-JP" altLang="en-US" dirty="0" smtClean="0"/>
              <a:t>赤道域の海洋表面の鉛直混合が今の実装では弱すぎる</a:t>
            </a:r>
            <a:r>
              <a:rPr kumimoji="1" lang="en-US" altLang="ja-JP" dirty="0" smtClean="0"/>
              <a:t>.</a:t>
            </a:r>
            <a:r>
              <a:rPr kumimoji="1" lang="ja-JP" altLang="en-US" dirty="0" smtClean="0"/>
              <a:t> そのため加熱冷却に対する</a:t>
            </a:r>
            <a:r>
              <a:rPr kumimoji="1" lang="en-US" altLang="ja-JP" dirty="0" smtClean="0"/>
              <a:t> SST </a:t>
            </a:r>
            <a:r>
              <a:rPr kumimoji="1" lang="ja-JP" altLang="en-US" dirty="0" smtClean="0"/>
              <a:t>感度が大分大きい</a:t>
            </a:r>
            <a:endParaRPr kumimoji="1" lang="en-US" altLang="ja-JP" dirty="0" smtClean="0"/>
          </a:p>
          <a:p>
            <a:pPr marL="1085850" lvl="2" indent="-171450">
              <a:buFontTx/>
              <a:buChar char="•"/>
            </a:pPr>
            <a:r>
              <a:rPr kumimoji="1" lang="ja-JP" altLang="en-US" dirty="0" smtClean="0"/>
              <a:t>海洋単体計算の際に</a:t>
            </a:r>
            <a:r>
              <a:rPr kumimoji="1" lang="en-US" altLang="ja-JP" dirty="0" smtClean="0"/>
              <a:t>, </a:t>
            </a:r>
            <a:r>
              <a:rPr kumimoji="1" lang="ja-JP" altLang="en-US" dirty="0" smtClean="0"/>
              <a:t>塩分強制は純粋に結合計算時の淡水フラックスのみを与えるために</a:t>
            </a:r>
            <a:r>
              <a:rPr kumimoji="1" lang="en-US" altLang="ja-JP" dirty="0" smtClean="0"/>
              <a:t>, </a:t>
            </a:r>
            <a:r>
              <a:rPr kumimoji="1" lang="ja-JP" altLang="en-US" dirty="0" smtClean="0"/>
              <a:t>大きくずれやすい</a:t>
            </a:r>
            <a:r>
              <a:rPr kumimoji="1" lang="en-US" altLang="ja-JP" dirty="0" smtClean="0"/>
              <a:t>.</a:t>
            </a:r>
          </a:p>
          <a:p>
            <a:pPr marL="1543050" lvl="3" indent="-171450">
              <a:buFontTx/>
              <a:buChar char="•"/>
            </a:pPr>
            <a:r>
              <a:rPr kumimoji="1" lang="en-US" altLang="ja-JP" dirty="0" err="1" smtClean="0"/>
              <a:t>c.f</a:t>
            </a:r>
            <a:r>
              <a:rPr kumimoji="1" lang="en-US" altLang="ja-JP" dirty="0" smtClean="0"/>
              <a:t>) </a:t>
            </a:r>
            <a:r>
              <a:rPr kumimoji="1" lang="ja-JP" altLang="en-US" dirty="0" smtClean="0"/>
              <a:t>しばしば海洋モデル単体の海洋大循環計算では</a:t>
            </a:r>
            <a:r>
              <a:rPr kumimoji="1" lang="en-US" altLang="ja-JP" dirty="0" smtClean="0"/>
              <a:t>, </a:t>
            </a:r>
            <a:r>
              <a:rPr kumimoji="1" lang="ja-JP" altLang="en-US" dirty="0" smtClean="0"/>
              <a:t>淡水フラックスに加えて</a:t>
            </a:r>
            <a:r>
              <a:rPr kumimoji="1" lang="en-US" altLang="ja-JP" dirty="0" smtClean="0"/>
              <a:t>, </a:t>
            </a:r>
            <a:r>
              <a:rPr kumimoji="1" lang="ja-JP" altLang="en-US" dirty="0" smtClean="0"/>
              <a:t>気候値への緩和項をつけくわえる</a:t>
            </a:r>
            <a:r>
              <a:rPr kumimoji="1" lang="en-US" altLang="ja-JP" dirty="0" smtClean="0"/>
              <a:t>..</a:t>
            </a:r>
          </a:p>
          <a:p>
            <a:pPr marL="1085850" lvl="2" indent="-171450">
              <a:buFontTx/>
              <a:buChar cha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12</a:t>
            </a:fld>
            <a:endParaRPr kumimoji="1" lang="ja-JP" altLang="en-US"/>
          </a:p>
        </p:txBody>
      </p:sp>
    </p:spTree>
    <p:extLst>
      <p:ext uri="{BB962C8B-B14F-4D97-AF65-F5344CB8AC3E}">
        <p14:creationId xmlns:p14="http://schemas.microsoft.com/office/powerpoint/2010/main" val="643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13</a:t>
            </a:fld>
            <a:endParaRPr kumimoji="1" lang="ja-JP" altLang="en-US"/>
          </a:p>
        </p:txBody>
      </p:sp>
    </p:spTree>
    <p:extLst>
      <p:ext uri="{BB962C8B-B14F-4D97-AF65-F5344CB8AC3E}">
        <p14:creationId xmlns:p14="http://schemas.microsoft.com/office/powerpoint/2010/main" val="160510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ja-JP" altLang="en-US" smtClean="0"/>
              <a:t>マスター タイトルの書式設定</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ja-JP" altLang="en-US" smtClean="0"/>
              <a:t>マスター タイトルの書式設定</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図、テキスト">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コンテンツ、図、タイトル">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ja-JP" altLang="en-US" smtClean="0"/>
              <a:t>マスター タイトルの書式設定</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ja-JP" altLang="en-US" smtClean="0"/>
              <a:t>プレースホルダーまでドラッグするかアイコンをクリックして図を追加</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 3 つの図">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ja-JP" altLang="en-US" smtClean="0"/>
              <a:t>プレースホルダーまでドラッグするかアイコンをクリックして図を追加</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ja-JP" altLang="en-US" smtClean="0"/>
              <a:t>マスター タイトルの書式設定</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ja-JP" altLang="en-US" smtClean="0"/>
              <a:t>マスター テキストの書式設定</a:t>
            </a:r>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図付きセクション">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ja-JP" altLang="en-US" smtClean="0"/>
              <a:t>プレースホルダーまでドラッグするかアイコンをクリックして図を追加</a:t>
            </a:r>
            <a:endParaRPr/>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ja-JP" altLang="en-US" smtClean="0"/>
              <a:t>マスター タイトルの書式設定</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15/11/06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15/11/06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15/11/06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15/11/06</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ja-JP" altLang="en-US" smtClean="0"/>
              <a:t>マスター タイトルの書式設定</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kumimoji="1"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charset="2"/>
        <a:buChar char="v"/>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charset="2"/>
        <a:buChar char="v"/>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charset="2"/>
        <a:buChar char="v"/>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charset="2"/>
        <a:buChar char="v"/>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charset="2"/>
        <a:buChar char="v"/>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emf"/><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研究進捗報告</a:t>
            </a:r>
            <a:endParaRPr kumimoji="1" lang="ja-JP" altLang="en-US" dirty="0"/>
          </a:p>
        </p:txBody>
      </p:sp>
      <p:sp>
        <p:nvSpPr>
          <p:cNvPr id="3" name="サブタイトル 2"/>
          <p:cNvSpPr>
            <a:spLocks noGrp="1"/>
          </p:cNvSpPr>
          <p:nvPr>
            <p:ph type="subTitle" idx="1"/>
          </p:nvPr>
        </p:nvSpPr>
        <p:spPr>
          <a:xfrm>
            <a:off x="1052088" y="5050737"/>
            <a:ext cx="7754112" cy="953746"/>
          </a:xfrm>
        </p:spPr>
        <p:txBody>
          <a:bodyPr>
            <a:normAutofit/>
          </a:bodyPr>
          <a:lstStyle/>
          <a:p>
            <a:pPr algn="r"/>
            <a:r>
              <a:rPr kumimoji="1" lang="ja-JP" altLang="en-US" sz="2800" dirty="0" smtClean="0">
                <a:solidFill>
                  <a:schemeClr val="tx1"/>
                </a:solidFill>
              </a:rPr>
              <a:t>河合</a:t>
            </a:r>
            <a:r>
              <a:rPr kumimoji="1" lang="en-US" altLang="ja-JP" sz="2800" dirty="0" smtClean="0">
                <a:solidFill>
                  <a:schemeClr val="tx1"/>
                </a:solidFill>
              </a:rPr>
              <a:t> </a:t>
            </a:r>
            <a:r>
              <a:rPr lang="ja-JP" altLang="en-US" sz="2800" dirty="0" smtClean="0">
                <a:solidFill>
                  <a:schemeClr val="tx1"/>
                </a:solidFill>
              </a:rPr>
              <a:t>佑太</a:t>
            </a:r>
            <a:endParaRPr lang="en-US" altLang="ja-JP" sz="2800" dirty="0" smtClean="0">
              <a:solidFill>
                <a:schemeClr val="tx1"/>
              </a:solidFill>
            </a:endParaRPr>
          </a:p>
          <a:p>
            <a:pPr algn="r"/>
            <a:r>
              <a:rPr lang="ja-JP" altLang="en-US" sz="2800" dirty="0" smtClean="0">
                <a:solidFill>
                  <a:schemeClr val="tx1"/>
                </a:solidFill>
              </a:rPr>
              <a:t>海洋モデルミーティング</a:t>
            </a:r>
            <a:r>
              <a:rPr lang="en-US" altLang="ja-JP" sz="2800" dirty="0" smtClean="0">
                <a:solidFill>
                  <a:schemeClr val="tx1"/>
                </a:solidFill>
              </a:rPr>
              <a:t> 2015/</a:t>
            </a:r>
            <a:r>
              <a:rPr lang="en-US" altLang="ja-JP" sz="2800" dirty="0" smtClean="0">
                <a:solidFill>
                  <a:schemeClr val="tx1"/>
                </a:solidFill>
              </a:rPr>
              <a:t>1</a:t>
            </a:r>
            <a:r>
              <a:rPr lang="en-US" altLang="ja-JP" sz="2800" dirty="0" smtClean="0">
                <a:solidFill>
                  <a:schemeClr val="tx1"/>
                </a:solidFill>
              </a:rPr>
              <a:t>1</a:t>
            </a:r>
            <a:r>
              <a:rPr lang="en-US" altLang="ja-JP" sz="2800" dirty="0" smtClean="0">
                <a:solidFill>
                  <a:schemeClr val="tx1"/>
                </a:solidFill>
              </a:rPr>
              <a:t>/</a:t>
            </a:r>
            <a:r>
              <a:rPr lang="en-US" altLang="ja-JP" sz="2800" dirty="0" smtClean="0">
                <a:solidFill>
                  <a:schemeClr val="tx1"/>
                </a:solidFill>
              </a:rPr>
              <a:t>10</a:t>
            </a:r>
            <a:endParaRPr kumimoji="1" lang="ja-JP" altLang="en-US" sz="2800" dirty="0">
              <a:solidFill>
                <a:schemeClr val="tx1"/>
              </a:solidFill>
            </a:endParaRPr>
          </a:p>
        </p:txBody>
      </p:sp>
    </p:spTree>
    <p:extLst>
      <p:ext uri="{BB962C8B-B14F-4D97-AF65-F5344CB8AC3E}">
        <p14:creationId xmlns:p14="http://schemas.microsoft.com/office/powerpoint/2010/main" val="38288565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計算結果</a:t>
            </a:r>
            <a:r>
              <a:rPr lang="en-US" altLang="ja-JP" dirty="0" smtClean="0"/>
              <a:t>(</a:t>
            </a:r>
            <a:r>
              <a:rPr lang="ja-JP" altLang="en-US" dirty="0" smtClean="0"/>
              <a:t>遷移の様子</a:t>
            </a:r>
            <a:r>
              <a:rPr lang="en-US" altLang="ja-JP" dirty="0" smtClean="0"/>
              <a:t>)</a:t>
            </a:r>
            <a:endParaRPr kumimoji="1" lang="ja-JP" altLang="en-US" dirty="0"/>
          </a:p>
        </p:txBody>
      </p:sp>
      <p:sp>
        <p:nvSpPr>
          <p:cNvPr id="4" name="テキスト ボックス 3"/>
          <p:cNvSpPr txBox="1"/>
          <p:nvPr/>
        </p:nvSpPr>
        <p:spPr>
          <a:xfrm>
            <a:off x="522978" y="1645785"/>
            <a:ext cx="8335272" cy="646331"/>
          </a:xfrm>
          <a:prstGeom prst="rect">
            <a:avLst/>
          </a:prstGeom>
          <a:noFill/>
        </p:spPr>
        <p:txBody>
          <a:bodyPr wrap="square" rtlCol="0">
            <a:spAutoFit/>
          </a:bodyPr>
          <a:lstStyle/>
          <a:p>
            <a:r>
              <a:rPr kumimoji="1" lang="ja-JP" altLang="en-US" dirty="0" smtClean="0"/>
              <a:t>東西平均した</a:t>
            </a:r>
            <a:r>
              <a:rPr kumimoji="1" lang="ja-JP" altLang="en-US" dirty="0" smtClean="0"/>
              <a:t>海面</a:t>
            </a:r>
            <a:r>
              <a:rPr kumimoji="1" lang="ja-JP" altLang="en-US" dirty="0" smtClean="0"/>
              <a:t>温度</a:t>
            </a:r>
            <a:r>
              <a:rPr kumimoji="1" lang="en-US" altLang="en-US" dirty="0" smtClean="0"/>
              <a:t>(</a:t>
            </a:r>
            <a:r>
              <a:rPr kumimoji="1" lang="ja-JP" altLang="en-US" dirty="0" smtClean="0"/>
              <a:t>および</a:t>
            </a:r>
            <a:r>
              <a:rPr kumimoji="1" lang="ja-JP" altLang="en-US" dirty="0" smtClean="0"/>
              <a:t>海氷面</a:t>
            </a:r>
            <a:r>
              <a:rPr kumimoji="1" lang="ja-JP" altLang="en-US" dirty="0" smtClean="0"/>
              <a:t>温度</a:t>
            </a:r>
            <a:r>
              <a:rPr kumimoji="1" lang="en-US" altLang="ja-JP" dirty="0" smtClean="0"/>
              <a:t>)</a:t>
            </a:r>
            <a:r>
              <a:rPr kumimoji="1" lang="ja-JP" altLang="en-US" dirty="0" smtClean="0"/>
              <a:t>の遷移</a:t>
            </a:r>
            <a:endParaRPr kumimoji="1" lang="en-US" altLang="ja-JP" dirty="0" smtClean="0"/>
          </a:p>
          <a:p>
            <a:r>
              <a:rPr kumimoji="1" lang="en-US" altLang="ja-JP" dirty="0" smtClean="0"/>
              <a:t>(cycle1-couple </a:t>
            </a:r>
            <a:r>
              <a:rPr kumimoji="1" lang="ja-JP" altLang="en-US" dirty="0" smtClean="0"/>
              <a:t>から</a:t>
            </a:r>
            <a:r>
              <a:rPr kumimoji="1" lang="en-US" altLang="ja-JP" dirty="0" smtClean="0"/>
              <a:t> cycle35-couple </a:t>
            </a:r>
            <a:r>
              <a:rPr kumimoji="1" lang="ja-JP" altLang="en-US" dirty="0" smtClean="0"/>
              <a:t>までの結果</a:t>
            </a:r>
            <a:r>
              <a:rPr kumimoji="1" lang="en-US" altLang="ja-JP" dirty="0" smtClean="0"/>
              <a:t>. </a:t>
            </a:r>
            <a:r>
              <a:rPr kumimoji="1" lang="ja-JP" altLang="en-US" dirty="0" smtClean="0"/>
              <a:t>途中の</a:t>
            </a:r>
            <a:r>
              <a:rPr kumimoji="1" lang="en-US" altLang="ja-JP" dirty="0" smtClean="0"/>
              <a:t> cycle </a:t>
            </a:r>
            <a:r>
              <a:rPr kumimoji="1" lang="ja-JP" altLang="en-US" dirty="0" smtClean="0"/>
              <a:t>を適宜間引いている</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7" name="図 6" descr="スクリーンショット 2015-11-10 2.45.02.png"/>
          <p:cNvPicPr>
            <a:picLocks noChangeAspect="1"/>
          </p:cNvPicPr>
          <p:nvPr/>
        </p:nvPicPr>
        <p:blipFill rotWithShape="1">
          <a:blip r:embed="rId3">
            <a:extLst>
              <a:ext uri="{28A0092B-C50C-407E-A947-70E740481C1C}">
                <a14:useLocalDpi xmlns:a14="http://schemas.microsoft.com/office/drawing/2010/main" val="0"/>
              </a:ext>
            </a:extLst>
          </a:blip>
          <a:srcRect t="1863"/>
          <a:stretch/>
        </p:blipFill>
        <p:spPr>
          <a:xfrm>
            <a:off x="-1" y="2256844"/>
            <a:ext cx="9144000" cy="4376266"/>
          </a:xfrm>
          <a:prstGeom prst="rect">
            <a:avLst/>
          </a:prstGeom>
        </p:spPr>
      </p:pic>
    </p:spTree>
    <p:extLst>
      <p:ext uri="{BB962C8B-B14F-4D97-AF65-F5344CB8AC3E}">
        <p14:creationId xmlns:p14="http://schemas.microsoft.com/office/powerpoint/2010/main" val="38017182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計算結果</a:t>
            </a:r>
            <a:r>
              <a:rPr lang="en-US" altLang="ja-JP" dirty="0" smtClean="0"/>
              <a:t>(</a:t>
            </a:r>
            <a:r>
              <a:rPr lang="ja-JP" altLang="en-US" dirty="0" smtClean="0"/>
              <a:t>遷移の様子</a:t>
            </a:r>
            <a:r>
              <a:rPr lang="en-US" altLang="ja-JP" dirty="0" smtClean="0"/>
              <a:t>)</a:t>
            </a:r>
            <a:endParaRPr kumimoji="1" lang="ja-JP" altLang="en-US" dirty="0"/>
          </a:p>
        </p:txBody>
      </p:sp>
      <p:sp>
        <p:nvSpPr>
          <p:cNvPr id="4" name="テキスト ボックス 3"/>
          <p:cNvSpPr txBox="1"/>
          <p:nvPr/>
        </p:nvSpPr>
        <p:spPr>
          <a:xfrm>
            <a:off x="522978" y="1645785"/>
            <a:ext cx="8335272" cy="646331"/>
          </a:xfrm>
          <a:prstGeom prst="rect">
            <a:avLst/>
          </a:prstGeom>
          <a:noFill/>
        </p:spPr>
        <p:txBody>
          <a:bodyPr wrap="square" rtlCol="0">
            <a:spAutoFit/>
          </a:bodyPr>
          <a:lstStyle/>
          <a:p>
            <a:r>
              <a:rPr kumimoji="1" lang="ja-JP" altLang="en-US" dirty="0" smtClean="0"/>
              <a:t>海氷</a:t>
            </a:r>
            <a:r>
              <a:rPr kumimoji="1" lang="ja-JP" altLang="en-US" dirty="0" smtClean="0"/>
              <a:t>被覆率</a:t>
            </a:r>
            <a:r>
              <a:rPr kumimoji="1" lang="ja-JP" altLang="en-US" dirty="0" smtClean="0"/>
              <a:t>の遷移</a:t>
            </a:r>
            <a:endParaRPr kumimoji="1" lang="en-US" altLang="ja-JP" dirty="0" smtClean="0"/>
          </a:p>
          <a:p>
            <a:r>
              <a:rPr kumimoji="1" lang="en-US" altLang="ja-JP" dirty="0" smtClean="0"/>
              <a:t>(cycle1-couple </a:t>
            </a:r>
            <a:r>
              <a:rPr kumimoji="1" lang="ja-JP" altLang="en-US" dirty="0" smtClean="0"/>
              <a:t>から</a:t>
            </a:r>
            <a:r>
              <a:rPr kumimoji="1" lang="en-US" altLang="ja-JP" dirty="0" smtClean="0"/>
              <a:t> cycle35-couple </a:t>
            </a:r>
            <a:r>
              <a:rPr kumimoji="1" lang="ja-JP" altLang="en-US" dirty="0" smtClean="0"/>
              <a:t>まで</a:t>
            </a:r>
            <a:r>
              <a:rPr kumimoji="1" lang="en-US" altLang="ja-JP" dirty="0" smtClean="0"/>
              <a:t>. </a:t>
            </a:r>
            <a:r>
              <a:rPr kumimoji="1" lang="ja-JP" altLang="en-US" dirty="0" smtClean="0"/>
              <a:t>途中の</a:t>
            </a:r>
            <a:r>
              <a:rPr kumimoji="1" lang="en-US" altLang="ja-JP" dirty="0" smtClean="0"/>
              <a:t> cycle </a:t>
            </a:r>
            <a:r>
              <a:rPr kumimoji="1" lang="ja-JP" altLang="en-US" dirty="0" smtClean="0"/>
              <a:t>を適宜間引いている</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5" name="図 4" descr="スクリーンショット 2015-11-10 2.51.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62406"/>
            <a:ext cx="9144000" cy="4134083"/>
          </a:xfrm>
          <a:prstGeom prst="rect">
            <a:avLst/>
          </a:prstGeom>
        </p:spPr>
      </p:pic>
      <p:sp>
        <p:nvSpPr>
          <p:cNvPr id="6" name="テキスト ボックス 5"/>
          <p:cNvSpPr txBox="1"/>
          <p:nvPr/>
        </p:nvSpPr>
        <p:spPr>
          <a:xfrm>
            <a:off x="3671711" y="6453394"/>
            <a:ext cx="5472289" cy="369332"/>
          </a:xfrm>
          <a:prstGeom prst="rect">
            <a:avLst/>
          </a:prstGeom>
          <a:noFill/>
        </p:spPr>
        <p:txBody>
          <a:bodyPr wrap="square" rtlCol="0">
            <a:spAutoFit/>
          </a:bodyPr>
          <a:lstStyle/>
          <a:p>
            <a:r>
              <a:rPr kumimoji="1" lang="en-US" altLang="ja-JP" dirty="0" smtClean="0"/>
              <a:t>* </a:t>
            </a:r>
            <a:r>
              <a:rPr kumimoji="1" lang="ja-JP" altLang="en-US" dirty="0" smtClean="0"/>
              <a:t>氷線緯度は</a:t>
            </a:r>
            <a:r>
              <a:rPr kumimoji="1" lang="en-US" altLang="ja-JP" dirty="0" smtClean="0"/>
              <a:t>, 55 </a:t>
            </a:r>
            <a:r>
              <a:rPr kumimoji="1" lang="ja-JP" altLang="en-US" dirty="0" smtClean="0"/>
              <a:t>度ぐらいで落ち着く傾向にある</a:t>
            </a:r>
            <a:r>
              <a:rPr kumimoji="1" lang="en-US" altLang="ja-JP" dirty="0" smtClean="0"/>
              <a:t>. </a:t>
            </a:r>
            <a:endParaRPr kumimoji="1" lang="ja-JP" altLang="en-US" dirty="0"/>
          </a:p>
        </p:txBody>
      </p:sp>
    </p:spTree>
    <p:extLst>
      <p:ext uri="{BB962C8B-B14F-4D97-AF65-F5344CB8AC3E}">
        <p14:creationId xmlns:p14="http://schemas.microsoft.com/office/powerpoint/2010/main" val="40636728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スクリーンショット 2015-11-05 12.21.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11" y="2298456"/>
            <a:ext cx="2561470" cy="2260850"/>
          </a:xfrm>
          <a:prstGeom prst="rect">
            <a:avLst/>
          </a:prstGeom>
        </p:spPr>
      </p:pic>
      <p:pic>
        <p:nvPicPr>
          <p:cNvPr id="4" name="図 3" descr="スクリーンショット 2015-11-05 11.57.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44" y="4704446"/>
            <a:ext cx="2788018" cy="1960031"/>
          </a:xfrm>
          <a:prstGeom prst="rect">
            <a:avLst/>
          </a:prstGeom>
        </p:spPr>
      </p:pic>
      <p:sp>
        <p:nvSpPr>
          <p:cNvPr id="2" name="タイトル 1"/>
          <p:cNvSpPr>
            <a:spLocks noGrp="1"/>
          </p:cNvSpPr>
          <p:nvPr>
            <p:ph type="title"/>
          </p:nvPr>
        </p:nvSpPr>
        <p:spPr/>
        <p:txBody>
          <a:bodyPr/>
          <a:lstStyle/>
          <a:p>
            <a:r>
              <a:rPr kumimoji="1" lang="ja-JP" altLang="en-US" dirty="0" smtClean="0"/>
              <a:t>結果</a:t>
            </a:r>
            <a:endParaRPr kumimoji="1" lang="ja-JP" altLang="en-US" dirty="0"/>
          </a:p>
        </p:txBody>
      </p:sp>
      <p:sp>
        <p:nvSpPr>
          <p:cNvPr id="14" name="テキスト ボックス 13"/>
          <p:cNvSpPr txBox="1"/>
          <p:nvPr/>
        </p:nvSpPr>
        <p:spPr>
          <a:xfrm>
            <a:off x="85871" y="2967182"/>
            <a:ext cx="76502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t>大気</a:t>
            </a:r>
            <a:endParaRPr kumimoji="1" lang="ja-JP" altLang="en-US" dirty="0"/>
          </a:p>
        </p:txBody>
      </p:sp>
      <p:sp>
        <p:nvSpPr>
          <p:cNvPr id="15" name="テキスト ボックス 14"/>
          <p:cNvSpPr txBox="1"/>
          <p:nvPr/>
        </p:nvSpPr>
        <p:spPr>
          <a:xfrm>
            <a:off x="114391" y="5319211"/>
            <a:ext cx="78908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smtClean="0"/>
              <a:t>海洋</a:t>
            </a:r>
            <a:endParaRPr kumimoji="1" lang="ja-JP" altLang="en-US" dirty="0"/>
          </a:p>
        </p:txBody>
      </p:sp>
      <p:sp>
        <p:nvSpPr>
          <p:cNvPr id="16" name="テキスト ボックス 15"/>
          <p:cNvSpPr txBox="1"/>
          <p:nvPr/>
        </p:nvSpPr>
        <p:spPr>
          <a:xfrm>
            <a:off x="1018546" y="4488709"/>
            <a:ext cx="1499457" cy="369332"/>
          </a:xfrm>
          <a:prstGeom prst="rect">
            <a:avLst/>
          </a:prstGeom>
          <a:noFill/>
        </p:spPr>
        <p:txBody>
          <a:bodyPr wrap="square" rtlCol="0">
            <a:spAutoFit/>
          </a:bodyPr>
          <a:lstStyle/>
          <a:p>
            <a:r>
              <a:rPr kumimoji="1" lang="ja-JP" altLang="en-US" dirty="0" smtClean="0"/>
              <a:t>東西速度</a:t>
            </a:r>
            <a:endParaRPr kumimoji="1" lang="ja-JP" altLang="en-US" dirty="0"/>
          </a:p>
        </p:txBody>
      </p:sp>
      <p:sp>
        <p:nvSpPr>
          <p:cNvPr id="17" name="テキスト ボックス 16"/>
          <p:cNvSpPr txBox="1"/>
          <p:nvPr/>
        </p:nvSpPr>
        <p:spPr>
          <a:xfrm>
            <a:off x="1018546" y="2114034"/>
            <a:ext cx="1499457" cy="369332"/>
          </a:xfrm>
          <a:prstGeom prst="rect">
            <a:avLst/>
          </a:prstGeom>
          <a:noFill/>
        </p:spPr>
        <p:txBody>
          <a:bodyPr wrap="square" rtlCol="0">
            <a:spAutoFit/>
          </a:bodyPr>
          <a:lstStyle/>
          <a:p>
            <a:r>
              <a:rPr kumimoji="1" lang="ja-JP" altLang="en-US" dirty="0" smtClean="0"/>
              <a:t>東西速度</a:t>
            </a:r>
            <a:endParaRPr kumimoji="1" lang="ja-JP" altLang="en-US" dirty="0"/>
          </a:p>
        </p:txBody>
      </p:sp>
      <p:sp>
        <p:nvSpPr>
          <p:cNvPr id="18" name="テキスト ボックス 17"/>
          <p:cNvSpPr txBox="1"/>
          <p:nvPr/>
        </p:nvSpPr>
        <p:spPr>
          <a:xfrm>
            <a:off x="3465362" y="4521200"/>
            <a:ext cx="1423559" cy="369332"/>
          </a:xfrm>
          <a:prstGeom prst="rect">
            <a:avLst/>
          </a:prstGeom>
          <a:noFill/>
        </p:spPr>
        <p:txBody>
          <a:bodyPr wrap="square" rtlCol="0">
            <a:spAutoFit/>
          </a:bodyPr>
          <a:lstStyle/>
          <a:p>
            <a:r>
              <a:rPr kumimoji="1" lang="ja-JP" altLang="en-US" dirty="0" smtClean="0"/>
              <a:t>子午面循環</a:t>
            </a:r>
            <a:endParaRPr kumimoji="1" lang="ja-JP" altLang="en-US" kern="1200" dirty="0"/>
          </a:p>
        </p:txBody>
      </p:sp>
      <p:sp>
        <p:nvSpPr>
          <p:cNvPr id="19" name="テキスト ボックス 18"/>
          <p:cNvSpPr txBox="1"/>
          <p:nvPr/>
        </p:nvSpPr>
        <p:spPr>
          <a:xfrm>
            <a:off x="3437491" y="2053559"/>
            <a:ext cx="1423559" cy="369332"/>
          </a:xfrm>
          <a:prstGeom prst="rect">
            <a:avLst/>
          </a:prstGeom>
          <a:noFill/>
        </p:spPr>
        <p:txBody>
          <a:bodyPr wrap="square" rtlCol="0">
            <a:spAutoFit/>
          </a:bodyPr>
          <a:lstStyle/>
          <a:p>
            <a:r>
              <a:rPr kumimoji="1" lang="ja-JP" altLang="en-US" dirty="0" smtClean="0"/>
              <a:t>子午面循環</a:t>
            </a:r>
            <a:endParaRPr kumimoji="1" lang="ja-JP" altLang="en-US" kern="1200" dirty="0"/>
          </a:p>
        </p:txBody>
      </p:sp>
      <p:sp>
        <p:nvSpPr>
          <p:cNvPr id="20" name="テキスト ボックス 19"/>
          <p:cNvSpPr txBox="1"/>
          <p:nvPr/>
        </p:nvSpPr>
        <p:spPr>
          <a:xfrm>
            <a:off x="6308296" y="4487810"/>
            <a:ext cx="1423559" cy="369332"/>
          </a:xfrm>
          <a:prstGeom prst="rect">
            <a:avLst/>
          </a:prstGeom>
          <a:noFill/>
        </p:spPr>
        <p:txBody>
          <a:bodyPr wrap="square" rtlCol="0">
            <a:spAutoFit/>
          </a:bodyPr>
          <a:lstStyle/>
          <a:p>
            <a:r>
              <a:rPr kumimoji="1" lang="ja-JP" altLang="en-US" dirty="0" smtClean="0"/>
              <a:t>風応力</a:t>
            </a:r>
            <a:endParaRPr kumimoji="1" lang="ja-JP" altLang="en-US" kern="1200" dirty="0"/>
          </a:p>
        </p:txBody>
      </p:sp>
      <p:sp>
        <p:nvSpPr>
          <p:cNvPr id="21" name="テキスト ボックス 20"/>
          <p:cNvSpPr txBox="1"/>
          <p:nvPr/>
        </p:nvSpPr>
        <p:spPr>
          <a:xfrm>
            <a:off x="6214781" y="2229971"/>
            <a:ext cx="2929219" cy="646331"/>
          </a:xfrm>
          <a:prstGeom prst="rect">
            <a:avLst/>
          </a:prstGeom>
          <a:noFill/>
        </p:spPr>
        <p:txBody>
          <a:bodyPr wrap="square" rtlCol="0">
            <a:spAutoFit/>
          </a:bodyPr>
          <a:lstStyle/>
          <a:p>
            <a:pPr marL="285750" indent="-285750">
              <a:buFontTx/>
              <a:buChar char="•"/>
            </a:pPr>
            <a:r>
              <a:rPr kumimoji="1" lang="en-US" altLang="ja-JP" dirty="0" smtClean="0"/>
              <a:t>Cycle28-35 </a:t>
            </a:r>
            <a:r>
              <a:rPr kumimoji="1" lang="ja-JP" altLang="en-US" dirty="0" smtClean="0"/>
              <a:t>の結合計算の結果を時間東西平均</a:t>
            </a:r>
            <a:r>
              <a:rPr kumimoji="1" lang="en-US" altLang="ja-JP" dirty="0" smtClean="0"/>
              <a:t>. </a:t>
            </a:r>
          </a:p>
        </p:txBody>
      </p:sp>
      <p:pic>
        <p:nvPicPr>
          <p:cNvPr id="6" name="コンテンツ プレースホルダー 5" descr="スクリーンショット 2015-11-05 12.01.53.png"/>
          <p:cNvPicPr>
            <a:picLocks noGrp="1" noChangeAspect="1"/>
          </p:cNvPicPr>
          <p:nvPr>
            <p:ph idx="1"/>
          </p:nvPr>
        </p:nvPicPr>
        <p:blipFill rotWithShape="1">
          <a:blip r:embed="rId5">
            <a:extLst>
              <a:ext uri="{28A0092B-C50C-407E-A947-70E740481C1C}">
                <a14:useLocalDpi xmlns:a14="http://schemas.microsoft.com/office/drawing/2010/main" val="0"/>
              </a:ext>
            </a:extLst>
          </a:blip>
          <a:srcRect l="1830" t="4488" b="-822"/>
          <a:stretch/>
        </p:blipFill>
        <p:spPr>
          <a:xfrm>
            <a:off x="3327121" y="4820857"/>
            <a:ext cx="2549954" cy="2000858"/>
          </a:xfrm>
        </p:spPr>
      </p:pic>
      <p:pic>
        <p:nvPicPr>
          <p:cNvPr id="10" name="図 9" descr="スクリーンショット 2015-11-05 11.59.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2" y="4796667"/>
            <a:ext cx="2641298" cy="1565429"/>
          </a:xfrm>
          <a:prstGeom prst="rect">
            <a:avLst/>
          </a:prstGeom>
        </p:spPr>
      </p:pic>
      <p:pic>
        <p:nvPicPr>
          <p:cNvPr id="22" name="図 21" descr="スクリーンショット 2015-11-05 12.30.4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89111" y="2359823"/>
            <a:ext cx="2487964" cy="1873510"/>
          </a:xfrm>
          <a:prstGeom prst="rect">
            <a:avLst/>
          </a:prstGeom>
        </p:spPr>
      </p:pic>
    </p:spTree>
    <p:extLst>
      <p:ext uri="{BB962C8B-B14F-4D97-AF65-F5344CB8AC3E}">
        <p14:creationId xmlns:p14="http://schemas.microsoft.com/office/powerpoint/2010/main" val="2689655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スクリーンショット 2015-11-05 12.22.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94" y="2294124"/>
            <a:ext cx="2662832" cy="1987591"/>
          </a:xfrm>
          <a:prstGeom prst="rect">
            <a:avLst/>
          </a:prstGeom>
        </p:spPr>
      </p:pic>
      <p:pic>
        <p:nvPicPr>
          <p:cNvPr id="7" name="コンテンツ プレースホルダー 6" descr="スクリーンショット 2015-11-05 11.52.06.png"/>
          <p:cNvPicPr>
            <a:picLocks noGrp="1" noChangeAspect="1"/>
          </p:cNvPicPr>
          <p:nvPr>
            <p:ph idx="1"/>
          </p:nvPr>
        </p:nvPicPr>
        <p:blipFill>
          <a:blip r:embed="rId4">
            <a:extLst>
              <a:ext uri="{28A0092B-C50C-407E-A947-70E740481C1C}">
                <a14:useLocalDpi xmlns:a14="http://schemas.microsoft.com/office/drawing/2010/main" val="0"/>
              </a:ext>
            </a:extLst>
          </a:blip>
          <a:srcRect t="4536" b="4536"/>
          <a:stretch>
            <a:fillRect/>
          </a:stretch>
        </p:blipFill>
        <p:spPr>
          <a:xfrm>
            <a:off x="626852" y="4870411"/>
            <a:ext cx="3044427" cy="1842449"/>
          </a:xfrm>
        </p:spPr>
      </p:pic>
      <p:sp>
        <p:nvSpPr>
          <p:cNvPr id="2" name="タイトル 1"/>
          <p:cNvSpPr>
            <a:spLocks noGrp="1"/>
          </p:cNvSpPr>
          <p:nvPr>
            <p:ph type="title"/>
          </p:nvPr>
        </p:nvSpPr>
        <p:spPr/>
        <p:txBody>
          <a:bodyPr/>
          <a:lstStyle/>
          <a:p>
            <a:r>
              <a:rPr kumimoji="1" lang="ja-JP" altLang="en-US" dirty="0" smtClean="0"/>
              <a:t>結果</a:t>
            </a:r>
            <a:endParaRPr kumimoji="1" lang="ja-JP" altLang="en-US" dirty="0"/>
          </a:p>
        </p:txBody>
      </p:sp>
      <p:sp>
        <p:nvSpPr>
          <p:cNvPr id="6" name="テキスト ボックス 5"/>
          <p:cNvSpPr txBox="1"/>
          <p:nvPr/>
        </p:nvSpPr>
        <p:spPr>
          <a:xfrm>
            <a:off x="6176681" y="1959857"/>
            <a:ext cx="2929219" cy="646331"/>
          </a:xfrm>
          <a:prstGeom prst="rect">
            <a:avLst/>
          </a:prstGeom>
          <a:noFill/>
        </p:spPr>
        <p:txBody>
          <a:bodyPr wrap="square" rtlCol="0">
            <a:spAutoFit/>
          </a:bodyPr>
          <a:lstStyle/>
          <a:p>
            <a:pPr marL="285750" indent="-285750">
              <a:buFontTx/>
              <a:buChar char="•"/>
            </a:pPr>
            <a:r>
              <a:rPr kumimoji="1" lang="en-US" altLang="ja-JP" dirty="0" smtClean="0"/>
              <a:t>Cycle28-35 </a:t>
            </a:r>
            <a:r>
              <a:rPr kumimoji="1" lang="ja-JP" altLang="en-US" dirty="0" smtClean="0"/>
              <a:t>の結合計算の結果を時間東西平均</a:t>
            </a:r>
            <a:r>
              <a:rPr kumimoji="1" lang="en-US" altLang="ja-JP" dirty="0" smtClean="0"/>
              <a:t>. </a:t>
            </a:r>
          </a:p>
        </p:txBody>
      </p:sp>
      <p:sp>
        <p:nvSpPr>
          <p:cNvPr id="12" name="テキスト ボックス 11"/>
          <p:cNvSpPr txBox="1"/>
          <p:nvPr/>
        </p:nvSpPr>
        <p:spPr>
          <a:xfrm>
            <a:off x="25400" y="2967182"/>
            <a:ext cx="76502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t>大気</a:t>
            </a:r>
            <a:endParaRPr kumimoji="1" lang="ja-JP" altLang="en-US" dirty="0"/>
          </a:p>
        </p:txBody>
      </p:sp>
      <p:sp>
        <p:nvSpPr>
          <p:cNvPr id="13" name="テキスト ボックス 12"/>
          <p:cNvSpPr txBox="1"/>
          <p:nvPr/>
        </p:nvSpPr>
        <p:spPr>
          <a:xfrm>
            <a:off x="39447" y="5292754"/>
            <a:ext cx="78908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smtClean="0"/>
              <a:t>海洋</a:t>
            </a:r>
            <a:endParaRPr kumimoji="1" lang="ja-JP" altLang="en-US" dirty="0"/>
          </a:p>
        </p:txBody>
      </p:sp>
      <p:sp>
        <p:nvSpPr>
          <p:cNvPr id="14" name="テキスト ボックス 13"/>
          <p:cNvSpPr txBox="1"/>
          <p:nvPr/>
        </p:nvSpPr>
        <p:spPr>
          <a:xfrm>
            <a:off x="1033846" y="2009457"/>
            <a:ext cx="1499457" cy="369332"/>
          </a:xfrm>
          <a:prstGeom prst="rect">
            <a:avLst/>
          </a:prstGeom>
          <a:noFill/>
        </p:spPr>
        <p:txBody>
          <a:bodyPr wrap="square" rtlCol="0">
            <a:spAutoFit/>
          </a:bodyPr>
          <a:lstStyle/>
          <a:p>
            <a:r>
              <a:rPr kumimoji="1" lang="en-US" altLang="en-US" dirty="0" smtClean="0"/>
              <a:t>温位</a:t>
            </a:r>
            <a:endParaRPr kumimoji="1" lang="ja-JP" altLang="en-US" dirty="0"/>
          </a:p>
        </p:txBody>
      </p:sp>
      <p:sp>
        <p:nvSpPr>
          <p:cNvPr id="15" name="テキスト ボックス 14"/>
          <p:cNvSpPr txBox="1"/>
          <p:nvPr/>
        </p:nvSpPr>
        <p:spPr>
          <a:xfrm>
            <a:off x="1008446" y="4503267"/>
            <a:ext cx="1499457" cy="369332"/>
          </a:xfrm>
          <a:prstGeom prst="rect">
            <a:avLst/>
          </a:prstGeom>
          <a:noFill/>
        </p:spPr>
        <p:txBody>
          <a:bodyPr wrap="square" rtlCol="0">
            <a:spAutoFit/>
          </a:bodyPr>
          <a:lstStyle/>
          <a:p>
            <a:r>
              <a:rPr kumimoji="1" lang="en-US" altLang="en-US" dirty="0" smtClean="0"/>
              <a:t>温位</a:t>
            </a:r>
            <a:endParaRPr kumimoji="1" lang="ja-JP" altLang="en-US" dirty="0"/>
          </a:p>
        </p:txBody>
      </p:sp>
      <p:sp>
        <p:nvSpPr>
          <p:cNvPr id="16" name="テキスト ボックス 15"/>
          <p:cNvSpPr txBox="1"/>
          <p:nvPr/>
        </p:nvSpPr>
        <p:spPr>
          <a:xfrm>
            <a:off x="3546341" y="4477297"/>
            <a:ext cx="1499457" cy="369332"/>
          </a:xfrm>
          <a:prstGeom prst="rect">
            <a:avLst/>
          </a:prstGeom>
          <a:noFill/>
        </p:spPr>
        <p:txBody>
          <a:bodyPr wrap="square" rtlCol="0">
            <a:spAutoFit/>
          </a:bodyPr>
          <a:lstStyle/>
          <a:p>
            <a:r>
              <a:rPr kumimoji="1" lang="ja-JP" altLang="en-US" dirty="0" smtClean="0"/>
              <a:t>塩分</a:t>
            </a:r>
            <a:endParaRPr kumimoji="1" lang="ja-JP" altLang="en-US" dirty="0"/>
          </a:p>
        </p:txBody>
      </p:sp>
      <p:sp>
        <p:nvSpPr>
          <p:cNvPr id="17" name="テキスト ボックス 16"/>
          <p:cNvSpPr txBox="1"/>
          <p:nvPr/>
        </p:nvSpPr>
        <p:spPr>
          <a:xfrm>
            <a:off x="3671279" y="1962797"/>
            <a:ext cx="1499457" cy="369332"/>
          </a:xfrm>
          <a:prstGeom prst="rect">
            <a:avLst/>
          </a:prstGeom>
          <a:noFill/>
        </p:spPr>
        <p:txBody>
          <a:bodyPr wrap="square" rtlCol="0">
            <a:spAutoFit/>
          </a:bodyPr>
          <a:lstStyle/>
          <a:p>
            <a:r>
              <a:rPr kumimoji="1" lang="ja-JP" altLang="en-US" dirty="0" smtClean="0"/>
              <a:t>比湿</a:t>
            </a:r>
            <a:endParaRPr kumimoji="1" lang="ja-JP" altLang="en-US" dirty="0"/>
          </a:p>
        </p:txBody>
      </p:sp>
      <p:pic>
        <p:nvPicPr>
          <p:cNvPr id="9" name="図 8" descr="スクリーンショット 2015-11-05 12.09.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0180" y="4800029"/>
            <a:ext cx="2721152" cy="1985401"/>
          </a:xfrm>
          <a:prstGeom prst="rect">
            <a:avLst/>
          </a:prstGeom>
        </p:spPr>
      </p:pic>
      <p:pic>
        <p:nvPicPr>
          <p:cNvPr id="19" name="図 18" descr="スクリーンショット 2015-11-05 12.20.5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8436" y="2245744"/>
            <a:ext cx="2581960" cy="2132732"/>
          </a:xfrm>
          <a:prstGeom prst="rect">
            <a:avLst/>
          </a:prstGeom>
        </p:spPr>
      </p:pic>
      <p:pic>
        <p:nvPicPr>
          <p:cNvPr id="20" name="図 19" descr="スクリーンショット 2015-11-05 12.33.4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6160" y="4870411"/>
            <a:ext cx="2424792" cy="1483016"/>
          </a:xfrm>
          <a:prstGeom prst="rect">
            <a:avLst/>
          </a:prstGeom>
        </p:spPr>
      </p:pic>
      <p:pic>
        <p:nvPicPr>
          <p:cNvPr id="21" name="図 20" descr="スクリーンショット 2015-11-05 12.35.1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3048" y="3144352"/>
            <a:ext cx="2503714" cy="1560695"/>
          </a:xfrm>
          <a:prstGeom prst="rect">
            <a:avLst/>
          </a:prstGeom>
        </p:spPr>
      </p:pic>
      <p:sp>
        <p:nvSpPr>
          <p:cNvPr id="22" name="テキスト ボックス 21"/>
          <p:cNvSpPr txBox="1"/>
          <p:nvPr/>
        </p:nvSpPr>
        <p:spPr>
          <a:xfrm>
            <a:off x="6579812" y="3006296"/>
            <a:ext cx="2757714" cy="276999"/>
          </a:xfrm>
          <a:prstGeom prst="rect">
            <a:avLst/>
          </a:prstGeom>
          <a:noFill/>
        </p:spPr>
        <p:txBody>
          <a:bodyPr wrap="square" rtlCol="0">
            <a:spAutoFit/>
          </a:bodyPr>
          <a:lstStyle/>
          <a:p>
            <a:r>
              <a:rPr kumimoji="1" lang="en-US" altLang="en-US" sz="1200" dirty="0" smtClean="0"/>
              <a:t>海面の</a:t>
            </a:r>
            <a:r>
              <a:rPr kumimoji="1" lang="ja-JP" altLang="en-US" sz="1200" dirty="0" smtClean="0"/>
              <a:t>正味の</a:t>
            </a:r>
            <a:r>
              <a:rPr kumimoji="1" lang="en-US" altLang="en-US" sz="1200" dirty="0" smtClean="0"/>
              <a:t>熱フラックス</a:t>
            </a:r>
            <a:endParaRPr kumimoji="1" lang="ja-JP" altLang="en-US" sz="1200" kern="1200" dirty="0"/>
          </a:p>
        </p:txBody>
      </p:sp>
      <p:sp>
        <p:nvSpPr>
          <p:cNvPr id="23" name="テキスト ボックス 22"/>
          <p:cNvSpPr txBox="1"/>
          <p:nvPr/>
        </p:nvSpPr>
        <p:spPr>
          <a:xfrm>
            <a:off x="6646964" y="4705047"/>
            <a:ext cx="2211286" cy="307777"/>
          </a:xfrm>
          <a:prstGeom prst="rect">
            <a:avLst/>
          </a:prstGeom>
          <a:noFill/>
        </p:spPr>
        <p:txBody>
          <a:bodyPr wrap="square" rtlCol="0">
            <a:spAutoFit/>
          </a:bodyPr>
          <a:lstStyle/>
          <a:p>
            <a:r>
              <a:rPr kumimoji="1" lang="ja-JP" altLang="en-US" sz="1400" dirty="0" smtClean="0"/>
              <a:t>淡水</a:t>
            </a:r>
            <a:r>
              <a:rPr kumimoji="1" lang="en-US" altLang="en-US" sz="1400" dirty="0" smtClean="0"/>
              <a:t>フラックス</a:t>
            </a:r>
            <a:endParaRPr kumimoji="1" lang="ja-JP" altLang="en-US" sz="1400" kern="1200" dirty="0"/>
          </a:p>
        </p:txBody>
      </p:sp>
      <p:sp>
        <p:nvSpPr>
          <p:cNvPr id="24" name="正方形/長方形 23"/>
          <p:cNvSpPr/>
          <p:nvPr/>
        </p:nvSpPr>
        <p:spPr>
          <a:xfrm>
            <a:off x="1045941" y="3701155"/>
            <a:ext cx="441773" cy="96761"/>
          </a:xfrm>
          <a:prstGeom prst="rect">
            <a:avLst/>
          </a:prstGeom>
          <a:solidFill>
            <a:srgbClr val="AFFFF9"/>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848407" y="3696328"/>
            <a:ext cx="441773" cy="96761"/>
          </a:xfrm>
          <a:prstGeom prst="rect">
            <a:avLst/>
          </a:prstGeom>
          <a:solidFill>
            <a:srgbClr val="AFFFF9"/>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95663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結果の整理</a:t>
            </a:r>
            <a:endParaRPr kumimoji="1" lang="ja-JP" altLang="en-US" dirty="0"/>
          </a:p>
        </p:txBody>
      </p:sp>
      <p:sp>
        <p:nvSpPr>
          <p:cNvPr id="3" name="コンテンツ プレースホルダー 2"/>
          <p:cNvSpPr>
            <a:spLocks noGrp="1"/>
          </p:cNvSpPr>
          <p:nvPr>
            <p:ph idx="1"/>
          </p:nvPr>
        </p:nvSpPr>
        <p:spPr>
          <a:xfrm>
            <a:off x="176383" y="2133600"/>
            <a:ext cx="8830920" cy="3992563"/>
          </a:xfrm>
        </p:spPr>
        <p:txBody>
          <a:bodyPr>
            <a:normAutofit/>
          </a:bodyPr>
          <a:lstStyle/>
          <a:p>
            <a:r>
              <a:rPr kumimoji="1" lang="ja-JP" altLang="en-US" dirty="0" smtClean="0"/>
              <a:t>まだ遷移途中とみられるが</a:t>
            </a:r>
            <a:r>
              <a:rPr kumimoji="1" lang="en-US" altLang="ja-JP" dirty="0" smtClean="0"/>
              <a:t>, </a:t>
            </a:r>
            <a:r>
              <a:rPr kumimoji="1" lang="ja-JP" altLang="en-US" dirty="0" smtClean="0"/>
              <a:t>塩分分布を除</a:t>
            </a:r>
            <a:r>
              <a:rPr lang="ja-JP" altLang="en-US" dirty="0" smtClean="0"/>
              <a:t>けば</a:t>
            </a:r>
            <a:r>
              <a:rPr kumimoji="1" lang="en-US" altLang="ja-JP" dirty="0" smtClean="0"/>
              <a:t> Marshall</a:t>
            </a:r>
            <a:r>
              <a:rPr kumimoji="1" lang="ja-JP" altLang="en-US" dirty="0" smtClean="0"/>
              <a:t> </a:t>
            </a:r>
            <a:r>
              <a:rPr kumimoji="1" lang="en-US" altLang="ja-JP" dirty="0" smtClean="0"/>
              <a:t>et</a:t>
            </a:r>
            <a:r>
              <a:rPr kumimoji="1" lang="ja-JP" altLang="en-US" dirty="0" smtClean="0"/>
              <a:t> </a:t>
            </a:r>
            <a:r>
              <a:rPr kumimoji="1" lang="en-US" altLang="ja-JP" dirty="0" smtClean="0"/>
              <a:t>al.(2007)</a:t>
            </a:r>
            <a:r>
              <a:rPr kumimoji="1" lang="ja-JP" altLang="en-US" dirty="0" smtClean="0"/>
              <a:t> の水惑星実験の結果の特徴を</a:t>
            </a:r>
            <a:r>
              <a:rPr lang="ja-JP" altLang="en-US" dirty="0" smtClean="0"/>
              <a:t>おおまか</a:t>
            </a:r>
            <a:r>
              <a:rPr kumimoji="1" lang="ja-JP" altLang="en-US" dirty="0" smtClean="0"/>
              <a:t>に捉えている</a:t>
            </a:r>
            <a:r>
              <a:rPr kumimoji="1" lang="en-US" altLang="ja-JP" dirty="0" smtClean="0"/>
              <a:t>. </a:t>
            </a:r>
          </a:p>
          <a:p>
            <a:r>
              <a:rPr kumimoji="1" lang="ja-JP" altLang="en-US" dirty="0" smtClean="0"/>
              <a:t>気になった特徴</a:t>
            </a:r>
            <a:endParaRPr kumimoji="1" lang="en-US" altLang="ja-JP" dirty="0" smtClean="0"/>
          </a:p>
          <a:p>
            <a:pPr lvl="1"/>
            <a:r>
              <a:rPr lang="ja-JP" altLang="en-US" dirty="0" smtClean="0"/>
              <a:t>塩分分布が半球反対称的である</a:t>
            </a:r>
            <a:r>
              <a:rPr lang="en-US" altLang="ja-JP" dirty="0" smtClean="0"/>
              <a:t>.</a:t>
            </a:r>
            <a:r>
              <a:rPr lang="ja-JP" altLang="en-US" dirty="0" smtClean="0"/>
              <a:t> </a:t>
            </a:r>
            <a:endParaRPr lang="en-US" altLang="ja-JP" dirty="0" smtClean="0"/>
          </a:p>
          <a:p>
            <a:pPr lvl="1"/>
            <a:r>
              <a:rPr lang="ja-JP" altLang="en-US" dirty="0" smtClean="0"/>
              <a:t>塩分分布の問題とは別に</a:t>
            </a:r>
            <a:r>
              <a:rPr lang="en-US" altLang="ja-JP" dirty="0" smtClean="0"/>
              <a:t>, </a:t>
            </a:r>
            <a:r>
              <a:rPr lang="ja-JP" altLang="en-US" dirty="0" smtClean="0"/>
              <a:t>半球非対称な分布が見られる</a:t>
            </a:r>
            <a:r>
              <a:rPr lang="en-US" altLang="ja-JP" dirty="0" smtClean="0"/>
              <a:t>.</a:t>
            </a:r>
            <a:r>
              <a:rPr lang="ja-JP" altLang="en-US" dirty="0" smtClean="0"/>
              <a:t> </a:t>
            </a:r>
            <a:endParaRPr lang="en-US" altLang="ja-JP" dirty="0" smtClean="0"/>
          </a:p>
          <a:p>
            <a:pPr lvl="1"/>
            <a:r>
              <a:rPr lang="ja-JP" altLang="en-US" dirty="0" smtClean="0"/>
              <a:t>これらの原因として考えられること</a:t>
            </a:r>
            <a:r>
              <a:rPr lang="en-US" altLang="ja-JP" dirty="0" smtClean="0"/>
              <a:t>..</a:t>
            </a:r>
          </a:p>
          <a:p>
            <a:pPr lvl="2"/>
            <a:r>
              <a:rPr kumimoji="1" lang="ja-JP" altLang="en-US" dirty="0" smtClean="0"/>
              <a:t>大気モデルの水平解像度不足</a:t>
            </a:r>
            <a:r>
              <a:rPr kumimoji="1" lang="en-US" altLang="ja-JP" dirty="0" smtClean="0"/>
              <a:t> </a:t>
            </a:r>
            <a:endParaRPr kumimoji="1" lang="ja-JP" altLang="en-US" dirty="0" smtClean="0"/>
          </a:p>
          <a:p>
            <a:pPr lvl="2"/>
            <a:r>
              <a:rPr lang="ja-JP" altLang="en-US" dirty="0" smtClean="0"/>
              <a:t>低緯度</a:t>
            </a:r>
            <a:r>
              <a:rPr kumimoji="1" lang="ja-JP" altLang="en-US" dirty="0" smtClean="0"/>
              <a:t>の海面混合層にあたる所で混合層が薄すぎる</a:t>
            </a:r>
            <a:endParaRPr kumimoji="1" lang="en-US" altLang="ja-JP" dirty="0" smtClean="0"/>
          </a:p>
        </p:txBody>
      </p:sp>
      <p:sp>
        <p:nvSpPr>
          <p:cNvPr id="4" name="テキスト ボックス 3"/>
          <p:cNvSpPr txBox="1"/>
          <p:nvPr/>
        </p:nvSpPr>
        <p:spPr>
          <a:xfrm>
            <a:off x="676964" y="5777119"/>
            <a:ext cx="7408096" cy="646331"/>
          </a:xfrm>
          <a:prstGeom prst="rect">
            <a:avLst/>
          </a:prstGeom>
          <a:noFill/>
        </p:spPr>
        <p:txBody>
          <a:bodyPr wrap="square" rtlCol="0">
            <a:spAutoFit/>
          </a:bodyPr>
          <a:lstStyle/>
          <a:p>
            <a:r>
              <a:rPr kumimoji="1" lang="ja-JP" altLang="ja-JP" dirty="0" smtClean="0"/>
              <a:t>*</a:t>
            </a:r>
            <a:r>
              <a:rPr kumimoji="1" lang="ja-JP" altLang="en-US" dirty="0" smtClean="0"/>
              <a:t> 大気モデルの水平解像度を</a:t>
            </a:r>
            <a:r>
              <a:rPr kumimoji="1" lang="en-US" altLang="ja-JP" dirty="0" smtClean="0"/>
              <a:t> T42 </a:t>
            </a:r>
            <a:r>
              <a:rPr kumimoji="1" lang="ja-JP" altLang="en-US" dirty="0" smtClean="0"/>
              <a:t>に上げた実験と海洋の鉛直拡散係数を</a:t>
            </a:r>
            <a:r>
              <a:rPr kumimoji="1" lang="en-US" altLang="ja-JP" dirty="0" smtClean="0"/>
              <a:t> 3 </a:t>
            </a:r>
            <a:r>
              <a:rPr kumimoji="1" lang="ja-JP" altLang="en-US" dirty="0" smtClean="0"/>
              <a:t>倍大きくした実験を行った</a:t>
            </a:r>
            <a:r>
              <a:rPr kumimoji="1" lang="en-US" altLang="ja-JP" dirty="0" smtClean="0"/>
              <a:t>. </a:t>
            </a:r>
            <a:endParaRPr kumimoji="1" lang="ja-JP" altLang="en-US" dirty="0"/>
          </a:p>
        </p:txBody>
      </p:sp>
    </p:spTree>
    <p:extLst>
      <p:ext uri="{BB962C8B-B14F-4D97-AF65-F5344CB8AC3E}">
        <p14:creationId xmlns:p14="http://schemas.microsoft.com/office/powerpoint/2010/main" val="2781684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大気モデルの解像度を</a:t>
            </a:r>
            <a:r>
              <a:rPr kumimoji="1" lang="en-US" altLang="ja-JP" sz="3200" dirty="0" smtClean="0"/>
              <a:t> T42 </a:t>
            </a:r>
            <a:r>
              <a:rPr kumimoji="1" lang="ja-JP" altLang="en-US" sz="3200" dirty="0" smtClean="0"/>
              <a:t>に上げた計算</a:t>
            </a:r>
            <a:r>
              <a:rPr kumimoji="1" lang="en-US" altLang="ja-JP" sz="3200" dirty="0" smtClean="0"/>
              <a:t> </a:t>
            </a:r>
            <a:endParaRPr kumimoji="1" lang="ja-JP" altLang="en-US" sz="3200" dirty="0"/>
          </a:p>
        </p:txBody>
      </p:sp>
      <p:sp>
        <p:nvSpPr>
          <p:cNvPr id="5" name="コンテンツ プレースホルダー 4"/>
          <p:cNvSpPr>
            <a:spLocks noGrp="1"/>
          </p:cNvSpPr>
          <p:nvPr>
            <p:ph idx="1"/>
          </p:nvPr>
        </p:nvSpPr>
        <p:spPr/>
        <p:txBody>
          <a:bodyPr/>
          <a:lstStyle/>
          <a:p>
            <a:endParaRPr kumimoji="1" lang="ja-JP" altLang="en-US" dirty="0"/>
          </a:p>
        </p:txBody>
      </p:sp>
      <p:pic>
        <p:nvPicPr>
          <p:cNvPr id="7" name="図 6" descr="スクリーンショット 2015-11-10 3.12.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687" y="2281100"/>
            <a:ext cx="4715313" cy="2967751"/>
          </a:xfrm>
          <a:prstGeom prst="rect">
            <a:avLst/>
          </a:prstGeom>
        </p:spPr>
      </p:pic>
      <p:pic>
        <p:nvPicPr>
          <p:cNvPr id="8" name="図 7" descr="スクリーンショット 2015-11-10 3.10.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91" y="1928353"/>
            <a:ext cx="4491892" cy="3273466"/>
          </a:xfrm>
          <a:prstGeom prst="rect">
            <a:avLst/>
          </a:prstGeom>
        </p:spPr>
      </p:pic>
      <p:sp>
        <p:nvSpPr>
          <p:cNvPr id="9" name="テキスト ボックス 8"/>
          <p:cNvSpPr txBox="1"/>
          <p:nvPr/>
        </p:nvSpPr>
        <p:spPr>
          <a:xfrm>
            <a:off x="717293" y="5248851"/>
            <a:ext cx="8140958" cy="369332"/>
          </a:xfrm>
          <a:prstGeom prst="rect">
            <a:avLst/>
          </a:prstGeom>
          <a:noFill/>
        </p:spPr>
        <p:txBody>
          <a:bodyPr wrap="square" rtlCol="0">
            <a:spAutoFit/>
          </a:bodyPr>
          <a:lstStyle/>
          <a:p>
            <a:r>
              <a:rPr kumimoji="1" lang="en-US" altLang="ja-JP" dirty="0" smtClean="0"/>
              <a:t>(</a:t>
            </a:r>
            <a:r>
              <a:rPr kumimoji="1" lang="ja-JP" altLang="en-US" dirty="0" smtClean="0"/>
              <a:t>実線</a:t>
            </a:r>
            <a:r>
              <a:rPr kumimoji="1" lang="en-US" altLang="ja-JP" dirty="0" smtClean="0"/>
              <a:t>: T42, </a:t>
            </a:r>
            <a:r>
              <a:rPr kumimoji="1" lang="ja-JP" altLang="en-US" dirty="0" smtClean="0"/>
              <a:t>破線</a:t>
            </a:r>
            <a:r>
              <a:rPr kumimoji="1" lang="en-US" altLang="ja-JP" dirty="0" smtClean="0"/>
              <a:t>: T21. cycle3-couple </a:t>
            </a:r>
            <a:r>
              <a:rPr kumimoji="1" lang="ja-JP" altLang="en-US" dirty="0" smtClean="0"/>
              <a:t>から</a:t>
            </a:r>
            <a:r>
              <a:rPr kumimoji="1" lang="en-US" altLang="ja-JP" dirty="0" smtClean="0"/>
              <a:t> cycle6-couple </a:t>
            </a:r>
            <a:r>
              <a:rPr kumimoji="1" lang="ja-JP" altLang="en-US" dirty="0" smtClean="0"/>
              <a:t>を時間東西平均した</a:t>
            </a:r>
            <a:r>
              <a:rPr kumimoji="1" lang="en-US" altLang="ja-JP" dirty="0" smtClean="0"/>
              <a:t>)</a:t>
            </a:r>
          </a:p>
        </p:txBody>
      </p:sp>
      <p:sp>
        <p:nvSpPr>
          <p:cNvPr id="10" name="テキスト ボックス 9"/>
          <p:cNvSpPr txBox="1"/>
          <p:nvPr/>
        </p:nvSpPr>
        <p:spPr>
          <a:xfrm>
            <a:off x="117591" y="5920722"/>
            <a:ext cx="8858251" cy="646331"/>
          </a:xfrm>
          <a:prstGeom prst="rect">
            <a:avLst/>
          </a:prstGeom>
          <a:noFill/>
        </p:spPr>
        <p:txBody>
          <a:bodyPr wrap="square" rtlCol="0">
            <a:spAutoFit/>
          </a:bodyPr>
          <a:lstStyle/>
          <a:p>
            <a:r>
              <a:rPr kumimoji="1" lang="en-US" altLang="ja-JP" dirty="0" smtClean="0"/>
              <a:t>* T21 </a:t>
            </a:r>
            <a:r>
              <a:rPr kumimoji="1" lang="ja-JP" altLang="en-US" dirty="0" smtClean="0"/>
              <a:t>計算で見られた半球非対称性は</a:t>
            </a:r>
            <a:r>
              <a:rPr kumimoji="1" lang="en-US" altLang="ja-JP" dirty="0" smtClean="0"/>
              <a:t>(</a:t>
            </a:r>
            <a:r>
              <a:rPr kumimoji="1" lang="ja-JP" altLang="en-US" dirty="0" smtClean="0"/>
              <a:t>少なくとも大気場に関しては</a:t>
            </a:r>
            <a:r>
              <a:rPr kumimoji="1" lang="ja-JP" altLang="ja-JP" dirty="0" smtClean="0"/>
              <a:t>)</a:t>
            </a:r>
            <a:r>
              <a:rPr kumimoji="1" lang="en-US" altLang="ja-JP" dirty="0" smtClean="0"/>
              <a:t>, </a:t>
            </a:r>
            <a:r>
              <a:rPr kumimoji="1" lang="ja-JP" altLang="en-US" dirty="0" smtClean="0"/>
              <a:t>大気モデルの水平解像度不足が直接関係していると思われる</a:t>
            </a:r>
            <a:r>
              <a:rPr kumimoji="1" lang="en-US" altLang="ja-JP" dirty="0" smtClean="0"/>
              <a:t>. </a:t>
            </a:r>
          </a:p>
        </p:txBody>
      </p:sp>
    </p:spTree>
    <p:extLst>
      <p:ext uri="{BB962C8B-B14F-4D97-AF65-F5344CB8AC3E}">
        <p14:creationId xmlns:p14="http://schemas.microsoft.com/office/powerpoint/2010/main" val="30568968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大気モデルの解像度を</a:t>
            </a:r>
            <a:r>
              <a:rPr kumimoji="1" lang="en-US" altLang="ja-JP" sz="3200" dirty="0" smtClean="0"/>
              <a:t> T42 </a:t>
            </a:r>
            <a:r>
              <a:rPr kumimoji="1" lang="ja-JP" altLang="en-US" sz="3200" dirty="0" smtClean="0"/>
              <a:t>に上げた計算</a:t>
            </a:r>
            <a:r>
              <a:rPr kumimoji="1" lang="en-US" altLang="ja-JP" sz="3200" dirty="0" smtClean="0"/>
              <a:t> </a:t>
            </a:r>
            <a:endParaRPr kumimoji="1" lang="ja-JP" altLang="en-US" sz="3200" dirty="0"/>
          </a:p>
        </p:txBody>
      </p:sp>
      <p:pic>
        <p:nvPicPr>
          <p:cNvPr id="16" name="コンテンツ プレースホルダー 15" descr="スクリーンショット 2015-11-10 10.34.38.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271" b="12973"/>
          <a:stretch/>
        </p:blipFill>
        <p:spPr>
          <a:xfrm>
            <a:off x="58794" y="5161872"/>
            <a:ext cx="3821636" cy="1625579"/>
          </a:xfrm>
        </p:spPr>
      </p:pic>
      <p:pic>
        <p:nvPicPr>
          <p:cNvPr id="12" name="コンテンツ プレースホルダー 3" descr="スクリーンショット 2015-11-10 4.15.58.png"/>
          <p:cNvPicPr>
            <a:picLocks noChangeAspect="1"/>
          </p:cNvPicPr>
          <p:nvPr/>
        </p:nvPicPr>
        <p:blipFill rotWithShape="1">
          <a:blip r:embed="rId3">
            <a:extLst>
              <a:ext uri="{28A0092B-C50C-407E-A947-70E740481C1C}">
                <a14:useLocalDpi xmlns:a14="http://schemas.microsoft.com/office/drawing/2010/main" val="0"/>
              </a:ext>
            </a:extLst>
          </a:blip>
          <a:srcRect t="1644" r="1266" b="1273"/>
          <a:stretch/>
        </p:blipFill>
        <p:spPr>
          <a:xfrm>
            <a:off x="401754" y="2027248"/>
            <a:ext cx="8252786" cy="2699569"/>
          </a:xfrm>
          <a:prstGeom prst="rect">
            <a:avLst/>
          </a:prstGeom>
        </p:spPr>
      </p:pic>
      <p:sp>
        <p:nvSpPr>
          <p:cNvPr id="13" name="正方形/長方形 12"/>
          <p:cNvSpPr/>
          <p:nvPr/>
        </p:nvSpPr>
        <p:spPr>
          <a:xfrm>
            <a:off x="5926479" y="3712668"/>
            <a:ext cx="3002325" cy="111997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4882394" y="4927325"/>
            <a:ext cx="4261606" cy="923330"/>
          </a:xfrm>
          <a:prstGeom prst="rect">
            <a:avLst/>
          </a:prstGeom>
          <a:noFill/>
        </p:spPr>
        <p:txBody>
          <a:bodyPr wrap="square" rtlCol="0">
            <a:spAutoFit/>
          </a:bodyPr>
          <a:lstStyle/>
          <a:p>
            <a:pPr marL="285750" indent="-285750">
              <a:buFontTx/>
              <a:buChar char="•"/>
            </a:pPr>
            <a:r>
              <a:rPr kumimoji="1" lang="ja-JP" altLang="en-US" dirty="0" smtClean="0"/>
              <a:t>塩分分布は反対称的でなくなった</a:t>
            </a:r>
            <a:r>
              <a:rPr kumimoji="1" lang="en-US" altLang="ja-JP" dirty="0"/>
              <a:t>.</a:t>
            </a:r>
            <a:r>
              <a:rPr kumimoji="1" lang="en-US" altLang="ja-JP" dirty="0" smtClean="0"/>
              <a:t> </a:t>
            </a:r>
            <a:r>
              <a:rPr kumimoji="1" lang="ja-JP" altLang="en-US" dirty="0" smtClean="0"/>
              <a:t>　しかし依然として非対称的である</a:t>
            </a:r>
            <a:r>
              <a:rPr kumimoji="1" lang="en-US" altLang="ja-JP" dirty="0" smtClean="0"/>
              <a:t>.</a:t>
            </a:r>
            <a:r>
              <a:rPr kumimoji="1" lang="ja-JP" altLang="en-US" dirty="0" smtClean="0"/>
              <a:t> </a:t>
            </a:r>
            <a:endParaRPr kumimoji="1" lang="en-US" altLang="ja-JP" dirty="0" smtClean="0"/>
          </a:p>
          <a:p>
            <a:pPr marL="285750" indent="-285750">
              <a:buFontTx/>
              <a:buChar char="•"/>
            </a:pPr>
            <a:r>
              <a:rPr kumimoji="1" lang="ja-JP" altLang="en-US" dirty="0" smtClean="0"/>
              <a:t>塩分躍層の塩分が小さすぎる</a:t>
            </a:r>
            <a:r>
              <a:rPr kumimoji="1" lang="en-US" altLang="ja-JP" dirty="0" smtClean="0"/>
              <a:t>.</a:t>
            </a:r>
            <a:r>
              <a:rPr kumimoji="1" lang="ja-JP" altLang="en-US" dirty="0" smtClean="0"/>
              <a:t> </a:t>
            </a:r>
            <a:r>
              <a:rPr kumimoji="1" lang="en-US" altLang="ja-JP" dirty="0" smtClean="0"/>
              <a:t>  </a:t>
            </a:r>
            <a:endParaRPr kumimoji="1" lang="ja-JP" altLang="en-US" dirty="0"/>
          </a:p>
        </p:txBody>
      </p:sp>
      <p:sp>
        <p:nvSpPr>
          <p:cNvPr id="15" name="テキスト ボックス 14"/>
          <p:cNvSpPr txBox="1"/>
          <p:nvPr/>
        </p:nvSpPr>
        <p:spPr>
          <a:xfrm>
            <a:off x="401754" y="1740221"/>
            <a:ext cx="2420377" cy="369332"/>
          </a:xfrm>
          <a:prstGeom prst="rect">
            <a:avLst/>
          </a:prstGeom>
          <a:noFill/>
        </p:spPr>
        <p:txBody>
          <a:bodyPr wrap="square" rtlCol="0">
            <a:spAutoFit/>
          </a:bodyPr>
          <a:lstStyle/>
          <a:p>
            <a:r>
              <a:rPr kumimoji="1" lang="ja-JP" altLang="en-US" dirty="0" smtClean="0"/>
              <a:t>* 塩分分布の遷移</a:t>
            </a:r>
            <a:endParaRPr kumimoji="1" lang="ja-JP" altLang="en-US" dirty="0"/>
          </a:p>
        </p:txBody>
      </p:sp>
      <p:sp>
        <p:nvSpPr>
          <p:cNvPr id="17" name="テキスト ボックス 16"/>
          <p:cNvSpPr txBox="1"/>
          <p:nvPr/>
        </p:nvSpPr>
        <p:spPr>
          <a:xfrm>
            <a:off x="282214" y="4750333"/>
            <a:ext cx="3772649" cy="369332"/>
          </a:xfrm>
          <a:prstGeom prst="rect">
            <a:avLst/>
          </a:prstGeom>
          <a:noFill/>
        </p:spPr>
        <p:txBody>
          <a:bodyPr wrap="square" rtlCol="0">
            <a:spAutoFit/>
          </a:bodyPr>
          <a:lstStyle/>
          <a:p>
            <a:r>
              <a:rPr kumimoji="1" lang="ja-JP" altLang="en-US" dirty="0" smtClean="0"/>
              <a:t>* 降水量</a:t>
            </a:r>
            <a:r>
              <a:rPr kumimoji="1" lang="en-US" altLang="ja-JP" dirty="0" smtClean="0"/>
              <a:t>(cycle5,6,7,8</a:t>
            </a:r>
            <a:r>
              <a:rPr kumimoji="1" lang="ja-JP" altLang="en-US" dirty="0" smtClean="0"/>
              <a:t> を重ね書き</a:t>
            </a:r>
            <a:r>
              <a:rPr kumimoji="1" lang="en-US" altLang="ja-JP" dirty="0" smtClean="0"/>
              <a:t>)</a:t>
            </a:r>
            <a:endParaRPr kumimoji="1" lang="ja-JP" altLang="en-US" dirty="0"/>
          </a:p>
        </p:txBody>
      </p:sp>
    </p:spTree>
    <p:extLst>
      <p:ext uri="{BB962C8B-B14F-4D97-AF65-F5344CB8AC3E}">
        <p14:creationId xmlns:p14="http://schemas.microsoft.com/office/powerpoint/2010/main" val="41186480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鉛直拡散係数を</a:t>
            </a:r>
            <a:r>
              <a:rPr kumimoji="1" lang="en-US" altLang="ja-JP" sz="3200" dirty="0" smtClean="0"/>
              <a:t> 3 </a:t>
            </a:r>
            <a:r>
              <a:rPr kumimoji="1" lang="ja-JP" altLang="en-US" sz="3200" dirty="0" smtClean="0"/>
              <a:t>倍</a:t>
            </a:r>
            <a:r>
              <a:rPr kumimoji="1" lang="en-US" altLang="ja-JP" sz="3200" dirty="0" smtClean="0"/>
              <a:t>(9x10</a:t>
            </a:r>
            <a:r>
              <a:rPr kumimoji="1" lang="en-US" altLang="ja-JP" sz="3200" baseline="30000" dirty="0" smtClean="0"/>
              <a:t>-5</a:t>
            </a:r>
            <a:r>
              <a:rPr kumimoji="1" lang="en-US" altLang="ja-JP" sz="3200" dirty="0" smtClean="0"/>
              <a:t> m/s</a:t>
            </a:r>
            <a:r>
              <a:rPr kumimoji="1" lang="en-US" altLang="ja-JP" sz="3200" baseline="30000" dirty="0" smtClean="0"/>
              <a:t>2</a:t>
            </a:r>
            <a:r>
              <a:rPr kumimoji="1" lang="en-US" altLang="ja-JP" sz="3200" dirty="0" smtClean="0"/>
              <a:t>)</a:t>
            </a:r>
            <a:r>
              <a:rPr kumimoji="1" lang="ja-JP" altLang="en-US" sz="3200" dirty="0" smtClean="0"/>
              <a:t>にした計算</a:t>
            </a:r>
            <a:r>
              <a:rPr kumimoji="1" lang="en-US" altLang="ja-JP" sz="3200" dirty="0" smtClean="0"/>
              <a:t> </a:t>
            </a:r>
            <a:endParaRPr kumimoji="1" lang="ja-JP" altLang="en-US" sz="3200" dirty="0"/>
          </a:p>
        </p:txBody>
      </p:sp>
      <p:sp>
        <p:nvSpPr>
          <p:cNvPr id="7" name="テキスト ボックス 6"/>
          <p:cNvSpPr txBox="1"/>
          <p:nvPr/>
        </p:nvSpPr>
        <p:spPr>
          <a:xfrm>
            <a:off x="4359708" y="4951132"/>
            <a:ext cx="4379093" cy="1200329"/>
          </a:xfrm>
          <a:prstGeom prst="rect">
            <a:avLst/>
          </a:prstGeom>
          <a:noFill/>
        </p:spPr>
        <p:txBody>
          <a:bodyPr wrap="square" rtlCol="0">
            <a:spAutoFit/>
          </a:bodyPr>
          <a:lstStyle/>
          <a:p>
            <a:pPr marL="285750" indent="-285750">
              <a:buFontTx/>
              <a:buChar char="•"/>
            </a:pPr>
            <a:r>
              <a:rPr kumimoji="1" lang="ja-JP" altLang="en-US" dirty="0" smtClean="0"/>
              <a:t>分布は反対称的でなくなった</a:t>
            </a:r>
            <a:r>
              <a:rPr kumimoji="1" lang="en-US" altLang="ja-JP" dirty="0" smtClean="0"/>
              <a:t>. </a:t>
            </a:r>
            <a:r>
              <a:rPr kumimoji="1" lang="ja-JP" altLang="en-US" dirty="0" smtClean="0"/>
              <a:t>しかし</a:t>
            </a:r>
            <a:r>
              <a:rPr kumimoji="1" lang="en-US" altLang="ja-JP" dirty="0" smtClean="0"/>
              <a:t>, </a:t>
            </a:r>
            <a:r>
              <a:rPr kumimoji="1" lang="ja-JP" altLang="en-US" dirty="0" smtClean="0"/>
              <a:t>依然として非対称性は残っている</a:t>
            </a:r>
            <a:r>
              <a:rPr kumimoji="1" lang="en-US" altLang="ja-JP" dirty="0" smtClean="0"/>
              <a:t>.</a:t>
            </a:r>
          </a:p>
          <a:p>
            <a:pPr marL="285750" indent="-285750">
              <a:buFontTx/>
              <a:buChar char="•"/>
            </a:pPr>
            <a:r>
              <a:rPr kumimoji="1" lang="en-US" altLang="ja-JP" dirty="0" smtClean="0"/>
              <a:t> </a:t>
            </a:r>
            <a:r>
              <a:rPr kumimoji="1" lang="ja-JP" altLang="en-US" dirty="0" smtClean="0"/>
              <a:t>塩分躍層の塩分の大きさはもっともらしくなる</a:t>
            </a:r>
            <a:r>
              <a:rPr kumimoji="1" lang="en-US" altLang="ja-JP" dirty="0" smtClean="0"/>
              <a:t>.</a:t>
            </a:r>
            <a:r>
              <a:rPr kumimoji="1" lang="ja-JP" altLang="en-US" dirty="0" smtClean="0"/>
              <a:t> </a:t>
            </a:r>
            <a:endParaRPr kumimoji="1" lang="ja-JP" altLang="en-US" dirty="0"/>
          </a:p>
        </p:txBody>
      </p:sp>
      <p:sp>
        <p:nvSpPr>
          <p:cNvPr id="8" name="テキスト ボックス 7"/>
          <p:cNvSpPr txBox="1"/>
          <p:nvPr/>
        </p:nvSpPr>
        <p:spPr>
          <a:xfrm>
            <a:off x="284163" y="1740221"/>
            <a:ext cx="2420377" cy="369332"/>
          </a:xfrm>
          <a:prstGeom prst="rect">
            <a:avLst/>
          </a:prstGeom>
          <a:noFill/>
        </p:spPr>
        <p:txBody>
          <a:bodyPr wrap="square" rtlCol="0">
            <a:spAutoFit/>
          </a:bodyPr>
          <a:lstStyle/>
          <a:p>
            <a:r>
              <a:rPr kumimoji="1" lang="ja-JP" altLang="en-US" dirty="0" smtClean="0"/>
              <a:t>* 塩分分布の遷移</a:t>
            </a:r>
            <a:endParaRPr kumimoji="1" lang="ja-JP" altLang="en-US" dirty="0"/>
          </a:p>
        </p:txBody>
      </p:sp>
      <p:sp>
        <p:nvSpPr>
          <p:cNvPr id="9" name="テキスト ボックス 8"/>
          <p:cNvSpPr txBox="1"/>
          <p:nvPr/>
        </p:nvSpPr>
        <p:spPr>
          <a:xfrm>
            <a:off x="272404" y="4797365"/>
            <a:ext cx="3584507" cy="369332"/>
          </a:xfrm>
          <a:prstGeom prst="rect">
            <a:avLst/>
          </a:prstGeom>
          <a:noFill/>
        </p:spPr>
        <p:txBody>
          <a:bodyPr wrap="square" rtlCol="0">
            <a:spAutoFit/>
          </a:bodyPr>
          <a:lstStyle/>
          <a:p>
            <a:r>
              <a:rPr kumimoji="1" lang="ja-JP" altLang="en-US" dirty="0" smtClean="0"/>
              <a:t>* 降水量</a:t>
            </a:r>
            <a:r>
              <a:rPr kumimoji="1" lang="en-US" altLang="ja-JP" dirty="0" smtClean="0"/>
              <a:t>(cycle5,6,7,8 </a:t>
            </a:r>
            <a:r>
              <a:rPr kumimoji="1" lang="ja-JP" altLang="en-US" dirty="0" smtClean="0"/>
              <a:t>を重ね書き</a:t>
            </a:r>
            <a:r>
              <a:rPr kumimoji="1" lang="en-US" altLang="ja-JP" dirty="0" smtClean="0"/>
              <a:t>)</a:t>
            </a:r>
            <a:endParaRPr kumimoji="1" lang="ja-JP" altLang="en-US" dirty="0"/>
          </a:p>
        </p:txBody>
      </p:sp>
      <p:pic>
        <p:nvPicPr>
          <p:cNvPr id="5" name="図 4" descr="スクリーンショット 2015-11-10 10.41.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96148"/>
            <a:ext cx="3986261" cy="1761851"/>
          </a:xfrm>
          <a:prstGeom prst="rect">
            <a:avLst/>
          </a:prstGeom>
        </p:spPr>
      </p:pic>
      <p:pic>
        <p:nvPicPr>
          <p:cNvPr id="12" name="図 11" descr="スクリーンショット 2015-11-10 10.51.00.png"/>
          <p:cNvPicPr>
            <a:picLocks noChangeAspect="1"/>
          </p:cNvPicPr>
          <p:nvPr/>
        </p:nvPicPr>
        <p:blipFill rotWithShape="1">
          <a:blip r:embed="rId3">
            <a:extLst>
              <a:ext uri="{28A0092B-C50C-407E-A947-70E740481C1C}">
                <a14:useLocalDpi xmlns:a14="http://schemas.microsoft.com/office/drawing/2010/main" val="0"/>
              </a:ext>
            </a:extLst>
          </a:blip>
          <a:srcRect l="139"/>
          <a:stretch/>
        </p:blipFill>
        <p:spPr>
          <a:xfrm>
            <a:off x="284163" y="2074279"/>
            <a:ext cx="8454638" cy="2407061"/>
          </a:xfrm>
          <a:prstGeom prst="rect">
            <a:avLst/>
          </a:prstGeom>
        </p:spPr>
      </p:pic>
    </p:spTree>
    <p:extLst>
      <p:ext uri="{BB962C8B-B14F-4D97-AF65-F5344CB8AC3E}">
        <p14:creationId xmlns:p14="http://schemas.microsoft.com/office/powerpoint/2010/main" val="35796685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南北エネルギー</a:t>
            </a:r>
            <a:r>
              <a:rPr kumimoji="1" lang="ja-JP" altLang="en-US" dirty="0" smtClean="0"/>
              <a:t>熱輸送</a:t>
            </a:r>
            <a:endParaRPr kumimoji="1" lang="ja-JP" altLang="en-US" dirty="0"/>
          </a:p>
        </p:txBody>
      </p:sp>
      <p:sp>
        <p:nvSpPr>
          <p:cNvPr id="3" name="コンテンツ プレースホルダー 2"/>
          <p:cNvSpPr>
            <a:spLocks noGrp="1"/>
          </p:cNvSpPr>
          <p:nvPr>
            <p:ph idx="1"/>
          </p:nvPr>
        </p:nvSpPr>
        <p:spPr>
          <a:xfrm>
            <a:off x="167506" y="1834357"/>
            <a:ext cx="8465807" cy="700054"/>
          </a:xfrm>
        </p:spPr>
        <p:txBody>
          <a:bodyPr>
            <a:normAutofit fontScale="92500" lnSpcReduction="10000"/>
          </a:bodyPr>
          <a:lstStyle/>
          <a:p>
            <a:r>
              <a:rPr kumimoji="1" lang="ja-JP" altLang="en-US" dirty="0" smtClean="0"/>
              <a:t>すいません</a:t>
            </a:r>
            <a:r>
              <a:rPr kumimoji="1" lang="en-US" altLang="ja-JP" dirty="0" smtClean="0"/>
              <a:t>, </a:t>
            </a:r>
            <a:r>
              <a:rPr kumimoji="1" lang="ja-JP" altLang="en-US" dirty="0" smtClean="0"/>
              <a:t>大気のエネルギー輸送の図が間に合いませんでした</a:t>
            </a:r>
            <a:r>
              <a:rPr kumimoji="1" lang="en-US" altLang="ja-JP" dirty="0" smtClean="0"/>
              <a:t>..</a:t>
            </a:r>
            <a:endParaRPr kumimoji="1" lang="ja-JP" altLang="en-US" dirty="0"/>
          </a:p>
        </p:txBody>
      </p:sp>
      <p:pic>
        <p:nvPicPr>
          <p:cNvPr id="5" name="図 4" descr="スクリーンショット 2015-11-04 21.56.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613" y="4642976"/>
            <a:ext cx="2704068" cy="1593209"/>
          </a:xfrm>
          <a:prstGeom prst="rect">
            <a:avLst/>
          </a:prstGeom>
        </p:spPr>
      </p:pic>
      <p:pic>
        <p:nvPicPr>
          <p:cNvPr id="6" name="図 5" descr="スクリーンショット 2015-11-04 21.56.21.png"/>
          <p:cNvPicPr>
            <a:picLocks noChangeAspect="1"/>
          </p:cNvPicPr>
          <p:nvPr/>
        </p:nvPicPr>
        <p:blipFill rotWithShape="1">
          <a:blip r:embed="rId4">
            <a:extLst>
              <a:ext uri="{28A0092B-C50C-407E-A947-70E740481C1C}">
                <a14:useLocalDpi xmlns:a14="http://schemas.microsoft.com/office/drawing/2010/main" val="0"/>
              </a:ext>
            </a:extLst>
          </a:blip>
          <a:srcRect l="2623"/>
          <a:stretch/>
        </p:blipFill>
        <p:spPr>
          <a:xfrm>
            <a:off x="5826614" y="2347465"/>
            <a:ext cx="2704067" cy="1867806"/>
          </a:xfrm>
          <a:prstGeom prst="rect">
            <a:avLst/>
          </a:prstGeom>
        </p:spPr>
      </p:pic>
      <p:sp>
        <p:nvSpPr>
          <p:cNvPr id="7" name="テキスト ボックス 6"/>
          <p:cNvSpPr txBox="1"/>
          <p:nvPr/>
        </p:nvSpPr>
        <p:spPr>
          <a:xfrm>
            <a:off x="1123597" y="5536648"/>
            <a:ext cx="4116247" cy="338554"/>
          </a:xfrm>
          <a:prstGeom prst="rect">
            <a:avLst/>
          </a:prstGeom>
          <a:noFill/>
        </p:spPr>
        <p:txBody>
          <a:bodyPr wrap="square" rtlCol="0">
            <a:spAutoFit/>
          </a:bodyPr>
          <a:lstStyle/>
          <a:p>
            <a:r>
              <a:rPr kumimoji="1" lang="ja-JP" altLang="en-US" sz="1600" dirty="0" smtClean="0"/>
              <a:t>海洋による南北エネルギー輸送</a:t>
            </a:r>
            <a:endParaRPr kumimoji="1" lang="ja-JP" altLang="en-US" sz="1600" dirty="0"/>
          </a:p>
        </p:txBody>
      </p:sp>
      <p:pic>
        <p:nvPicPr>
          <p:cNvPr id="8" name="図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019" y="6182567"/>
            <a:ext cx="4026442" cy="387390"/>
          </a:xfrm>
          <a:prstGeom prst="rect">
            <a:avLst/>
          </a:prstGeom>
        </p:spPr>
      </p:pic>
      <p:sp>
        <p:nvSpPr>
          <p:cNvPr id="9" name="テキスト ボックス 8"/>
          <p:cNvSpPr txBox="1"/>
          <p:nvPr/>
        </p:nvSpPr>
        <p:spPr>
          <a:xfrm>
            <a:off x="1123597" y="2559771"/>
            <a:ext cx="4436976" cy="307777"/>
          </a:xfrm>
          <a:prstGeom prst="rect">
            <a:avLst/>
          </a:prstGeom>
          <a:noFill/>
        </p:spPr>
        <p:txBody>
          <a:bodyPr wrap="square" rtlCol="0">
            <a:spAutoFit/>
          </a:bodyPr>
          <a:lstStyle/>
          <a:p>
            <a:r>
              <a:rPr kumimoji="1" lang="en-US" altLang="ja-JP" sz="1400" dirty="0" smtClean="0"/>
              <a:t>(</a:t>
            </a:r>
            <a:r>
              <a:rPr kumimoji="1" lang="en-US" altLang="ja-JP" sz="1400" dirty="0" err="1" smtClean="0"/>
              <a:t>H</a:t>
            </a:r>
            <a:r>
              <a:rPr kumimoji="1" lang="en-US" altLang="ja-JP" sz="1400" baseline="-25000" dirty="0" err="1" smtClean="0"/>
              <a:t>O</a:t>
            </a:r>
            <a:r>
              <a:rPr kumimoji="1" lang="en-US" altLang="ja-JP" sz="1400" dirty="0" err="1" smtClean="0"/>
              <a:t>,tot</a:t>
            </a:r>
            <a:r>
              <a:rPr kumimoji="1" lang="en-US" altLang="ja-JP" sz="1400" dirty="0" smtClean="0"/>
              <a:t>: </a:t>
            </a:r>
            <a:r>
              <a:rPr kumimoji="1" lang="ja-JP" altLang="en-US" sz="1400" dirty="0" smtClean="0"/>
              <a:t>実線</a:t>
            </a:r>
            <a:r>
              <a:rPr kumimoji="1" lang="en-US" altLang="ja-JP" sz="1400" dirty="0" smtClean="0"/>
              <a:t>, </a:t>
            </a:r>
            <a:r>
              <a:rPr kumimoji="1" lang="en-US" altLang="ja-JP" sz="1400" dirty="0" err="1" smtClean="0"/>
              <a:t>H</a:t>
            </a:r>
            <a:r>
              <a:rPr kumimoji="1" lang="en-US" altLang="ja-JP" sz="1400" baseline="-25000" dirty="0" err="1" smtClean="0"/>
              <a:t>O</a:t>
            </a:r>
            <a:r>
              <a:rPr kumimoji="1" lang="en-US" altLang="ja-JP" sz="1400" dirty="0" err="1" smtClean="0"/>
              <a:t>,Eulerian</a:t>
            </a:r>
            <a:r>
              <a:rPr kumimoji="1" lang="en-US" altLang="ja-JP" sz="1400" dirty="0" smtClean="0"/>
              <a:t>:</a:t>
            </a:r>
            <a:r>
              <a:rPr kumimoji="1" lang="ja-JP" altLang="en-US" sz="1400" dirty="0" smtClean="0"/>
              <a:t>破線</a:t>
            </a:r>
            <a:r>
              <a:rPr kumimoji="1" lang="en-US" altLang="ja-JP" sz="1400" dirty="0" smtClean="0"/>
              <a:t>, </a:t>
            </a:r>
            <a:r>
              <a:rPr kumimoji="1" lang="en-US" altLang="ja-JP" sz="1400" dirty="0" err="1" smtClean="0"/>
              <a:t>H</a:t>
            </a:r>
            <a:r>
              <a:rPr kumimoji="1" lang="en-US" altLang="ja-JP" sz="1400" baseline="-25000" dirty="0" err="1" smtClean="0"/>
              <a:t>O</a:t>
            </a:r>
            <a:r>
              <a:rPr kumimoji="1" lang="en-US" altLang="ja-JP" sz="1400" dirty="0" err="1" smtClean="0"/>
              <a:t>,Bolus</a:t>
            </a:r>
            <a:r>
              <a:rPr kumimoji="1" lang="en-US" altLang="ja-JP" sz="1400" dirty="0" smtClean="0"/>
              <a:t>: </a:t>
            </a:r>
            <a:r>
              <a:rPr kumimoji="1" lang="ja-JP" altLang="en-US" sz="1400" dirty="0" smtClean="0"/>
              <a:t>点線</a:t>
            </a:r>
            <a:r>
              <a:rPr kumimoji="1" lang="en-US" altLang="ja-JP" sz="1400" dirty="0" smtClean="0"/>
              <a:t>)</a:t>
            </a:r>
            <a:endParaRPr kumimoji="1" lang="ja-JP" altLang="en-US" sz="1400" dirty="0"/>
          </a:p>
        </p:txBody>
      </p:sp>
      <p:sp>
        <p:nvSpPr>
          <p:cNvPr id="10" name="テキスト ボックス 9"/>
          <p:cNvSpPr txBox="1"/>
          <p:nvPr/>
        </p:nvSpPr>
        <p:spPr>
          <a:xfrm>
            <a:off x="5826614" y="4094786"/>
            <a:ext cx="3192301" cy="461665"/>
          </a:xfrm>
          <a:prstGeom prst="rect">
            <a:avLst/>
          </a:prstGeom>
          <a:noFill/>
        </p:spPr>
        <p:txBody>
          <a:bodyPr wrap="square" rtlCol="0">
            <a:spAutoFit/>
          </a:bodyPr>
          <a:lstStyle/>
          <a:p>
            <a:r>
              <a:rPr kumimoji="1" lang="ja-JP" altLang="en-US" sz="1200" dirty="0" smtClean="0"/>
              <a:t>参考</a:t>
            </a:r>
            <a:r>
              <a:rPr kumimoji="1" lang="en-US" altLang="ja-JP" sz="1200" dirty="0" smtClean="0"/>
              <a:t>: Marshall et al.(2007) </a:t>
            </a:r>
            <a:r>
              <a:rPr kumimoji="1" lang="ja-JP" altLang="en-US" sz="1200" dirty="0" smtClean="0"/>
              <a:t>の水惑星実験から得られた大気海洋の南北エネルギー輸送</a:t>
            </a:r>
            <a:endParaRPr kumimoji="1" lang="ja-JP" altLang="en-US" sz="1200" dirty="0"/>
          </a:p>
        </p:txBody>
      </p:sp>
      <p:sp>
        <p:nvSpPr>
          <p:cNvPr id="11" name="テキスト ボックス 10"/>
          <p:cNvSpPr txBox="1"/>
          <p:nvPr/>
        </p:nvSpPr>
        <p:spPr>
          <a:xfrm>
            <a:off x="5726049" y="6152625"/>
            <a:ext cx="3417951" cy="461665"/>
          </a:xfrm>
          <a:prstGeom prst="rect">
            <a:avLst/>
          </a:prstGeom>
          <a:noFill/>
        </p:spPr>
        <p:txBody>
          <a:bodyPr wrap="square" rtlCol="0">
            <a:spAutoFit/>
          </a:bodyPr>
          <a:lstStyle/>
          <a:p>
            <a:r>
              <a:rPr kumimoji="1" lang="ja-JP" altLang="en-US" sz="1200" dirty="0" smtClean="0"/>
              <a:t>参考</a:t>
            </a:r>
            <a:r>
              <a:rPr kumimoji="1" lang="en-US" altLang="ja-JP" sz="1200" dirty="0" smtClean="0"/>
              <a:t>: Marshall et al.(2007) </a:t>
            </a:r>
            <a:r>
              <a:rPr kumimoji="1" lang="ja-JP" altLang="en-US" sz="1200" dirty="0" smtClean="0"/>
              <a:t>の水惑星実験から得られた海洋南北エネルギー輸送の各項の寄与</a:t>
            </a:r>
            <a:endParaRPr kumimoji="1" lang="ja-JP" altLang="en-US" sz="1200" dirty="0"/>
          </a:p>
        </p:txBody>
      </p:sp>
      <p:cxnSp>
        <p:nvCxnSpPr>
          <p:cNvPr id="13" name="直線コネクタ 12"/>
          <p:cNvCxnSpPr/>
          <p:nvPr/>
        </p:nvCxnSpPr>
        <p:spPr>
          <a:xfrm>
            <a:off x="5368587" y="2301183"/>
            <a:ext cx="0" cy="451053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4" name="正方形/長方形 13"/>
          <p:cNvSpPr/>
          <p:nvPr/>
        </p:nvSpPr>
        <p:spPr>
          <a:xfrm>
            <a:off x="1154049" y="5827844"/>
            <a:ext cx="4572000" cy="276999"/>
          </a:xfrm>
          <a:prstGeom prst="rect">
            <a:avLst/>
          </a:prstGeom>
        </p:spPr>
        <p:txBody>
          <a:bodyPr>
            <a:spAutoFit/>
          </a:bodyPr>
          <a:lstStyle/>
          <a:p>
            <a:pPr marL="285750" indent="-285750">
              <a:buFontTx/>
              <a:buChar char="•"/>
            </a:pPr>
            <a:r>
              <a:rPr kumimoji="1" lang="en-US" altLang="ja-JP" sz="1200" dirty="0" smtClean="0"/>
              <a:t>Cycle28-35 </a:t>
            </a:r>
            <a:r>
              <a:rPr kumimoji="1" lang="ja-JP" altLang="en-US" sz="1200" dirty="0"/>
              <a:t>の結合計算の結果を</a:t>
            </a:r>
            <a:r>
              <a:rPr kumimoji="1" lang="ja-JP" altLang="en-US" sz="1200" dirty="0" smtClean="0"/>
              <a:t>時間平均</a:t>
            </a:r>
            <a:r>
              <a:rPr kumimoji="1" lang="en-US" altLang="ja-JP" sz="1200" dirty="0"/>
              <a:t>. </a:t>
            </a:r>
          </a:p>
        </p:txBody>
      </p:sp>
      <p:pic>
        <p:nvPicPr>
          <p:cNvPr id="15" name="図 14" descr="スクリーンショット 2015-11-05 12.13.5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886" y="2807264"/>
            <a:ext cx="4836405" cy="2804927"/>
          </a:xfrm>
          <a:prstGeom prst="rect">
            <a:avLst/>
          </a:prstGeom>
        </p:spPr>
      </p:pic>
    </p:spTree>
    <p:extLst>
      <p:ext uri="{BB962C8B-B14F-4D97-AF65-F5344CB8AC3E}">
        <p14:creationId xmlns:p14="http://schemas.microsoft.com/office/powerpoint/2010/main" val="647126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海氷面温度の求め方と結合モデルの時間積分法を見直し</a:t>
            </a:r>
            <a:r>
              <a:rPr lang="ja-JP" altLang="en-US" dirty="0" smtClean="0"/>
              <a:t>た</a:t>
            </a:r>
            <a:r>
              <a:rPr lang="en-US" altLang="ja-JP" dirty="0" smtClean="0"/>
              <a:t>. </a:t>
            </a:r>
          </a:p>
          <a:p>
            <a:r>
              <a:rPr lang="ja-JP" altLang="en-US" dirty="0" smtClean="0"/>
              <a:t>結果の考察に必要な図を描くための道具を準備した</a:t>
            </a:r>
            <a:r>
              <a:rPr lang="en-US" altLang="ja-JP" dirty="0" smtClean="0"/>
              <a:t>. </a:t>
            </a:r>
          </a:p>
          <a:p>
            <a:r>
              <a:rPr lang="ja-JP" altLang="en-US" dirty="0" smtClean="0"/>
              <a:t>3</a:t>
            </a:r>
            <a:r>
              <a:rPr lang="en-US" altLang="ja-JP" dirty="0" smtClean="0"/>
              <a:t>5</a:t>
            </a:r>
            <a:r>
              <a:rPr lang="en-US" altLang="en-US" dirty="0" smtClean="0"/>
              <a:t> </a:t>
            </a:r>
            <a:r>
              <a:rPr lang="ja-JP" altLang="en-US" dirty="0" smtClean="0"/>
              <a:t>サイクルまで</a:t>
            </a:r>
            <a:r>
              <a:rPr lang="en-US" altLang="ja-JP" dirty="0" smtClean="0"/>
              <a:t>(</a:t>
            </a:r>
            <a:r>
              <a:rPr lang="ja-JP" altLang="en-US" dirty="0" smtClean="0"/>
              <a:t>大気約</a:t>
            </a:r>
            <a:r>
              <a:rPr lang="en-US" altLang="ja-JP" dirty="0" smtClean="0"/>
              <a:t> 20 </a:t>
            </a:r>
            <a:r>
              <a:rPr lang="ja-JP" altLang="en-US" dirty="0" smtClean="0"/>
              <a:t>年</a:t>
            </a:r>
            <a:r>
              <a:rPr lang="en-US" altLang="ja-JP" dirty="0" smtClean="0"/>
              <a:t>, </a:t>
            </a:r>
            <a:r>
              <a:rPr lang="ja-JP" altLang="en-US" dirty="0" smtClean="0"/>
              <a:t>海洋約</a:t>
            </a:r>
            <a:r>
              <a:rPr lang="en-US" altLang="ja-JP" dirty="0" smtClean="0"/>
              <a:t> 350 </a:t>
            </a:r>
            <a:r>
              <a:rPr lang="ja-JP" altLang="en-US" dirty="0" smtClean="0"/>
              <a:t>年間</a:t>
            </a:r>
            <a:r>
              <a:rPr lang="en-US" altLang="ja-JP" dirty="0" smtClean="0"/>
              <a:t>)</a:t>
            </a:r>
            <a:r>
              <a:rPr lang="ja-JP" altLang="en-US" dirty="0" smtClean="0"/>
              <a:t>の時間積分の結果を示した</a:t>
            </a:r>
            <a:r>
              <a:rPr lang="en-US" altLang="ja-JP" dirty="0" smtClean="0"/>
              <a:t>. </a:t>
            </a:r>
          </a:p>
          <a:p>
            <a:pPr lvl="1"/>
            <a:r>
              <a:rPr lang="ja-JP" altLang="en-US" dirty="0" smtClean="0"/>
              <a:t>塩分を除き定性的な分布は</a:t>
            </a:r>
            <a:r>
              <a:rPr lang="en-US" altLang="ja-JP" dirty="0" smtClean="0"/>
              <a:t> Marshall et al. (2007) </a:t>
            </a:r>
            <a:r>
              <a:rPr lang="ja-JP" altLang="en-US" dirty="0" smtClean="0"/>
              <a:t>の計算結果と似ている</a:t>
            </a:r>
            <a:r>
              <a:rPr lang="en-US" altLang="ja-JP" dirty="0" smtClean="0"/>
              <a:t>. </a:t>
            </a:r>
          </a:p>
          <a:p>
            <a:pPr lvl="1"/>
            <a:r>
              <a:rPr lang="ja-JP" altLang="en-US" dirty="0" smtClean="0"/>
              <a:t>塩分分布が半球反対称になった</a:t>
            </a:r>
            <a:r>
              <a:rPr lang="en-US" altLang="ja-JP" dirty="0" smtClean="0"/>
              <a:t>. </a:t>
            </a:r>
          </a:p>
          <a:p>
            <a:pPr lvl="2"/>
            <a:r>
              <a:rPr lang="ja-JP" altLang="en-US" dirty="0" smtClean="0"/>
              <a:t>大気モデルの水平解像度不足と赤道近傍の海面混合層が薄すぎることが関係していると思われる</a:t>
            </a:r>
            <a:r>
              <a:rPr lang="en-US" altLang="ja-JP" dirty="0" smtClean="0"/>
              <a:t>. </a:t>
            </a:r>
          </a:p>
        </p:txBody>
      </p:sp>
    </p:spTree>
    <p:extLst>
      <p:ext uri="{BB962C8B-B14F-4D97-AF65-F5344CB8AC3E}">
        <p14:creationId xmlns:p14="http://schemas.microsoft.com/office/powerpoint/2010/main" val="13919976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あらすじ</a:t>
            </a:r>
            <a:endParaRPr kumimoji="1" lang="ja-JP" altLang="en-US" dirty="0"/>
          </a:p>
        </p:txBody>
      </p:sp>
      <p:sp>
        <p:nvSpPr>
          <p:cNvPr id="3" name="コンテンツ プレースホルダー 2"/>
          <p:cNvSpPr>
            <a:spLocks noGrp="1"/>
          </p:cNvSpPr>
          <p:nvPr>
            <p:ph idx="1"/>
          </p:nvPr>
        </p:nvSpPr>
        <p:spPr>
          <a:xfrm>
            <a:off x="776087" y="2133600"/>
            <a:ext cx="8082164" cy="3992563"/>
          </a:xfrm>
        </p:spPr>
        <p:txBody>
          <a:bodyPr>
            <a:normAutofit lnSpcReduction="10000"/>
          </a:bodyPr>
          <a:lstStyle/>
          <a:p>
            <a:r>
              <a:rPr lang="ja-JP" altLang="en-US" dirty="0" smtClean="0"/>
              <a:t>計算方法の改良</a:t>
            </a:r>
            <a:endParaRPr lang="en-US" altLang="ja-JP" dirty="0" smtClean="0"/>
          </a:p>
          <a:p>
            <a:pPr lvl="1"/>
            <a:r>
              <a:rPr lang="ja-JP" altLang="en-US" dirty="0" smtClean="0"/>
              <a:t>海氷表面温度の求め方</a:t>
            </a:r>
            <a:endParaRPr lang="en-US" altLang="ja-JP" dirty="0" smtClean="0"/>
          </a:p>
          <a:p>
            <a:pPr lvl="1"/>
            <a:r>
              <a:rPr lang="ja-JP" altLang="en-US" dirty="0" smtClean="0"/>
              <a:t>長時間時間積分の方法</a:t>
            </a:r>
            <a:r>
              <a:rPr lang="en-US" altLang="ja-JP" dirty="0" smtClean="0"/>
              <a:t>(</a:t>
            </a:r>
            <a:r>
              <a:rPr lang="ja-JP" altLang="en-US" dirty="0" smtClean="0"/>
              <a:t>海洋モデル単体計算の部分</a:t>
            </a:r>
            <a:r>
              <a:rPr lang="en-US" altLang="ja-JP" dirty="0" smtClean="0"/>
              <a:t>)</a:t>
            </a:r>
          </a:p>
          <a:p>
            <a:r>
              <a:rPr lang="ja-JP" altLang="en-US" dirty="0" smtClean="0"/>
              <a:t>結果の考察に必要な図を描くための道具の準備</a:t>
            </a:r>
            <a:endParaRPr kumimoji="1" lang="en-US" altLang="ja-JP" dirty="0" smtClean="0"/>
          </a:p>
          <a:p>
            <a:r>
              <a:rPr lang="ja-JP" altLang="en-US" dirty="0"/>
              <a:t>大気海洋海氷モデルによる水惑星</a:t>
            </a:r>
            <a:r>
              <a:rPr lang="ja-JP" altLang="en-US" dirty="0" smtClean="0"/>
              <a:t>実験</a:t>
            </a:r>
            <a:endParaRPr kumimoji="1" lang="en-US" altLang="ja-JP" dirty="0" smtClean="0"/>
          </a:p>
          <a:p>
            <a:pPr lvl="1"/>
            <a:r>
              <a:rPr kumimoji="1" lang="ja-JP" altLang="en-US" dirty="0" smtClean="0"/>
              <a:t>長時間積分の実施</a:t>
            </a:r>
            <a:endParaRPr kumimoji="1" lang="en-US" altLang="ja-JP" dirty="0" smtClean="0"/>
          </a:p>
          <a:p>
            <a:pPr lvl="1"/>
            <a:r>
              <a:rPr lang="ja-JP" altLang="en-US" dirty="0" smtClean="0"/>
              <a:t>結果に見られた半球非対称な分布</a:t>
            </a:r>
            <a:r>
              <a:rPr lang="en-US" altLang="ja-JP" dirty="0" smtClean="0"/>
              <a:t>, </a:t>
            </a:r>
            <a:r>
              <a:rPr lang="ja-JP" altLang="en-US" dirty="0" smtClean="0"/>
              <a:t>塩分の半球反対称な分布の原因の調査</a:t>
            </a:r>
            <a:endParaRPr lang="en-US" altLang="ja-JP" dirty="0" smtClean="0"/>
          </a:p>
          <a:p>
            <a:r>
              <a:rPr lang="ja-JP" altLang="en-US" dirty="0" smtClean="0"/>
              <a:t>まとめ</a:t>
            </a:r>
            <a:endParaRPr lang="en-US" altLang="ja-JP" dirty="0" smtClean="0"/>
          </a:p>
        </p:txBody>
      </p:sp>
    </p:spTree>
    <p:extLst>
      <p:ext uri="{BB962C8B-B14F-4D97-AF65-F5344CB8AC3E}">
        <p14:creationId xmlns:p14="http://schemas.microsoft.com/office/powerpoint/2010/main" val="4232371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smtClean="0"/>
              <a:t>今後の予定</a:t>
            </a:r>
            <a:endParaRPr kumimoji="1" lang="ja-JP" altLang="en-US" dirty="0"/>
          </a:p>
        </p:txBody>
      </p:sp>
      <p:sp>
        <p:nvSpPr>
          <p:cNvPr id="3" name="コンテンツ プレースホルダー 2"/>
          <p:cNvSpPr>
            <a:spLocks noGrp="1"/>
          </p:cNvSpPr>
          <p:nvPr>
            <p:ph idx="1"/>
          </p:nvPr>
        </p:nvSpPr>
        <p:spPr>
          <a:xfrm>
            <a:off x="787845" y="2133600"/>
            <a:ext cx="8070406" cy="3992563"/>
          </a:xfrm>
        </p:spPr>
        <p:txBody>
          <a:bodyPr>
            <a:normAutofit/>
          </a:bodyPr>
          <a:lstStyle/>
          <a:p>
            <a:r>
              <a:rPr lang="ja-JP" altLang="en-US" dirty="0" smtClean="0"/>
              <a:t>海面近傍の鉛直拡散係数を大きくして</a:t>
            </a:r>
            <a:r>
              <a:rPr lang="en-US" altLang="ja-JP" dirty="0" smtClean="0"/>
              <a:t>, </a:t>
            </a:r>
            <a:r>
              <a:rPr lang="ja-JP" altLang="en-US" dirty="0" smtClean="0"/>
              <a:t>もう一度長時間積分を試みる</a:t>
            </a:r>
            <a:r>
              <a:rPr lang="en-US" altLang="ja-JP" dirty="0" smtClean="0"/>
              <a:t>. </a:t>
            </a:r>
          </a:p>
          <a:p>
            <a:pPr lvl="1"/>
            <a:r>
              <a:rPr lang="ja-JP" altLang="en-US" dirty="0" smtClean="0"/>
              <a:t>塩分分布は改善されるか</a:t>
            </a:r>
            <a:r>
              <a:rPr lang="en-US" altLang="ja-JP" dirty="0" smtClean="0"/>
              <a:t>?</a:t>
            </a:r>
            <a:endParaRPr lang="en-US" altLang="ja-JP" dirty="0"/>
          </a:p>
          <a:p>
            <a:pPr lvl="1"/>
            <a:r>
              <a:rPr lang="ja-JP" altLang="en-US" dirty="0" smtClean="0"/>
              <a:t>リファレンス実験</a:t>
            </a:r>
            <a:r>
              <a:rPr lang="en-US" altLang="ja-JP" dirty="0" smtClean="0"/>
              <a:t>(S=1380 W/m</a:t>
            </a:r>
            <a:r>
              <a:rPr lang="en-US" altLang="ja-JP" baseline="30000" dirty="0" smtClean="0"/>
              <a:t>2</a:t>
            </a:r>
            <a:r>
              <a:rPr lang="en-US" altLang="ja-JP" dirty="0" smtClean="0"/>
              <a:t>)</a:t>
            </a:r>
            <a:r>
              <a:rPr lang="ja-JP" altLang="en-US" dirty="0" smtClean="0"/>
              <a:t>の</a:t>
            </a:r>
            <a:r>
              <a:rPr kumimoji="1" lang="ja-JP" altLang="en-US" dirty="0" smtClean="0"/>
              <a:t>結果を整理する</a:t>
            </a:r>
            <a:r>
              <a:rPr kumimoji="1" lang="en-US" altLang="ja-JP" dirty="0" smtClean="0"/>
              <a:t>. </a:t>
            </a:r>
          </a:p>
          <a:p>
            <a:pPr lvl="2"/>
            <a:r>
              <a:rPr kumimoji="1" lang="en-US" altLang="ja-JP" dirty="0" smtClean="0"/>
              <a:t>Web </a:t>
            </a:r>
            <a:r>
              <a:rPr kumimoji="1" lang="ja-JP" altLang="en-US" dirty="0" smtClean="0"/>
              <a:t>ページにまとめ報告する</a:t>
            </a:r>
            <a:r>
              <a:rPr kumimoji="1" lang="en-US" altLang="ja-JP" dirty="0" smtClean="0"/>
              <a:t>(</a:t>
            </a:r>
            <a:r>
              <a:rPr kumimoji="1" lang="ja-JP" altLang="en-US" dirty="0" smtClean="0"/>
              <a:t>二週間ぐらいを目標</a:t>
            </a:r>
            <a:r>
              <a:rPr kumimoji="1" lang="en-US" altLang="ja-JP" dirty="0" smtClean="0"/>
              <a:t>) </a:t>
            </a:r>
            <a:endParaRPr kumimoji="1" lang="en-US" altLang="ja-JP" dirty="0" smtClean="0"/>
          </a:p>
          <a:p>
            <a:r>
              <a:rPr kumimoji="1" lang="ja-JP" altLang="en-US" dirty="0" smtClean="0"/>
              <a:t>太陽定数を振って</a:t>
            </a:r>
            <a:r>
              <a:rPr kumimoji="1" lang="en-US" altLang="ja-JP" dirty="0" smtClean="0"/>
              <a:t>, </a:t>
            </a:r>
            <a:r>
              <a:rPr kumimoji="1" lang="ja-JP" altLang="en-US" dirty="0" smtClean="0"/>
              <a:t>全球</a:t>
            </a:r>
            <a:r>
              <a:rPr kumimoji="1" lang="ja-JP" altLang="en-US" dirty="0" smtClean="0"/>
              <a:t>氷</a:t>
            </a:r>
            <a:r>
              <a:rPr kumimoji="1" lang="ja-JP" altLang="en-US" dirty="0" smtClean="0"/>
              <a:t>なし</a:t>
            </a:r>
            <a:r>
              <a:rPr kumimoji="1" lang="ja-JP" altLang="en-US" dirty="0" smtClean="0"/>
              <a:t>状態</a:t>
            </a:r>
            <a:r>
              <a:rPr kumimoji="1" lang="en-US" altLang="ja-JP" dirty="0" smtClean="0"/>
              <a:t>,  </a:t>
            </a:r>
            <a:r>
              <a:rPr kumimoji="1" lang="ja-JP" altLang="en-US" dirty="0" smtClean="0"/>
              <a:t>全球凍結</a:t>
            </a:r>
            <a:r>
              <a:rPr kumimoji="1" lang="ja-JP" altLang="en-US" dirty="0" smtClean="0"/>
              <a:t>状態</a:t>
            </a:r>
            <a:r>
              <a:rPr kumimoji="1" lang="ja-JP" altLang="en-US" dirty="0" smtClean="0"/>
              <a:t>に行き着くか</a:t>
            </a:r>
            <a:r>
              <a:rPr kumimoji="1" lang="ja-JP" altLang="en-US" dirty="0" smtClean="0"/>
              <a:t>の</a:t>
            </a:r>
            <a:r>
              <a:rPr kumimoji="1" lang="ja-JP" altLang="en-US" dirty="0" smtClean="0"/>
              <a:t>数値</a:t>
            </a:r>
            <a:r>
              <a:rPr kumimoji="1" lang="ja-JP" altLang="en-US" dirty="0" smtClean="0"/>
              <a:t>実験</a:t>
            </a:r>
            <a:r>
              <a:rPr kumimoji="1" lang="ja-JP" altLang="en-US" dirty="0" smtClean="0"/>
              <a:t>を行う</a:t>
            </a:r>
            <a:r>
              <a:rPr kumimoji="1" lang="en-US" altLang="ja-JP" dirty="0" smtClean="0"/>
              <a:t>. </a:t>
            </a:r>
            <a:endParaRPr kumimoji="1" lang="en-US" altLang="ja-JP" dirty="0" smtClean="0"/>
          </a:p>
          <a:p>
            <a:pPr lvl="1"/>
            <a:endParaRPr kumimoji="1" lang="ja-JP" altLang="en-US" dirty="0"/>
          </a:p>
        </p:txBody>
      </p:sp>
    </p:spTree>
    <p:extLst>
      <p:ext uri="{BB962C8B-B14F-4D97-AF65-F5344CB8AC3E}">
        <p14:creationId xmlns:p14="http://schemas.microsoft.com/office/powerpoint/2010/main" val="30149017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海氷面温度の振動の問題</a:t>
            </a:r>
            <a:endParaRPr kumimoji="1" lang="ja-JP" altLang="en-US" dirty="0"/>
          </a:p>
        </p:txBody>
      </p:sp>
      <p:sp>
        <p:nvSpPr>
          <p:cNvPr id="3" name="コンテンツ プレースホルダー 2"/>
          <p:cNvSpPr>
            <a:spLocks noGrp="1"/>
          </p:cNvSpPr>
          <p:nvPr>
            <p:ph idx="1"/>
          </p:nvPr>
        </p:nvSpPr>
        <p:spPr>
          <a:xfrm>
            <a:off x="4258733" y="2158459"/>
            <a:ext cx="4895850" cy="3992563"/>
          </a:xfrm>
        </p:spPr>
        <p:txBody>
          <a:bodyPr/>
          <a:lstStyle/>
          <a:p>
            <a:r>
              <a:rPr kumimoji="1" lang="ja-JP" altLang="en-US" dirty="0" smtClean="0"/>
              <a:t>海</a:t>
            </a:r>
            <a:r>
              <a:rPr kumimoji="1" lang="ja-JP" altLang="en-US" dirty="0" smtClean="0"/>
              <a:t>氷の表面温度が時間的に大きく</a:t>
            </a:r>
            <a:r>
              <a:rPr kumimoji="1" lang="ja-JP" altLang="en-US" dirty="0" smtClean="0"/>
              <a:t>振動</a:t>
            </a:r>
            <a:r>
              <a:rPr lang="ja-JP" altLang="en-US" dirty="0" smtClean="0"/>
              <a:t>し</a:t>
            </a:r>
            <a:r>
              <a:rPr lang="en-US" altLang="ja-JP" dirty="0" smtClean="0"/>
              <a:t>, </a:t>
            </a:r>
            <a:r>
              <a:rPr lang="ja-JP" altLang="en-US" dirty="0" smtClean="0"/>
              <a:t>計算が発散する</a:t>
            </a:r>
            <a:r>
              <a:rPr kumimoji="1" lang="en-US" altLang="ja-JP" dirty="0" smtClean="0"/>
              <a:t>.  </a:t>
            </a:r>
            <a:endParaRPr kumimoji="1" lang="en-US" altLang="ja-JP" dirty="0" smtClean="0"/>
          </a:p>
          <a:p>
            <a:r>
              <a:rPr kumimoji="1" lang="en-US" altLang="ja-JP" dirty="0" smtClean="0"/>
              <a:t>(</a:t>
            </a:r>
            <a:r>
              <a:rPr kumimoji="1" lang="ja-JP" altLang="en-US" dirty="0" smtClean="0"/>
              <a:t>海氷モデルが行う</a:t>
            </a:r>
            <a:r>
              <a:rPr kumimoji="1" lang="en-US" altLang="ja-JP" dirty="0" smtClean="0"/>
              <a:t>)</a:t>
            </a:r>
            <a:r>
              <a:rPr kumimoji="1" lang="ja-JP" altLang="en-US" dirty="0" smtClean="0"/>
              <a:t>大気</a:t>
            </a:r>
            <a:r>
              <a:rPr kumimoji="1" lang="en-US" altLang="ja-JP" dirty="0" smtClean="0"/>
              <a:t>-</a:t>
            </a:r>
            <a:r>
              <a:rPr kumimoji="1" lang="ja-JP" altLang="en-US" dirty="0" smtClean="0"/>
              <a:t>海氷面の熱バランスの計算において</a:t>
            </a:r>
            <a:r>
              <a:rPr kumimoji="1" lang="en-US" altLang="ja-JP" dirty="0" smtClean="0"/>
              <a:t>, </a:t>
            </a:r>
            <a:r>
              <a:rPr kumimoji="1" lang="ja-JP" altLang="en-US" dirty="0" smtClean="0"/>
              <a:t>顕熱</a:t>
            </a:r>
            <a:r>
              <a:rPr kumimoji="1" lang="ja-JP" altLang="en-US" dirty="0" smtClean="0"/>
              <a:t>・潜熱</a:t>
            </a:r>
            <a:r>
              <a:rPr kumimoji="1" lang="ja-JP" altLang="en-US" dirty="0" smtClean="0"/>
              <a:t>フラックス</a:t>
            </a:r>
            <a:r>
              <a:rPr kumimoji="1" lang="ja-JP" altLang="en-US" dirty="0" smtClean="0"/>
              <a:t>を陰的に取り扱っていないことが原因か</a:t>
            </a:r>
            <a:r>
              <a:rPr kumimoji="1" lang="en-US" altLang="ja-JP" dirty="0" smtClean="0"/>
              <a:t>?</a:t>
            </a:r>
          </a:p>
          <a:p>
            <a:pPr lvl="2"/>
            <a:endParaRPr kumimoji="1" lang="ja-JP" altLang="en-US" dirty="0"/>
          </a:p>
        </p:txBody>
      </p:sp>
      <p:pic>
        <p:nvPicPr>
          <p:cNvPr id="4" name="図 3" descr="スクリーンショット 2015-10-04 19.33.45.png"/>
          <p:cNvPicPr>
            <a:picLocks noChangeAspect="1"/>
          </p:cNvPicPr>
          <p:nvPr/>
        </p:nvPicPr>
        <p:blipFill rotWithShape="1">
          <a:blip r:embed="rId3">
            <a:extLst>
              <a:ext uri="{28A0092B-C50C-407E-A947-70E740481C1C}">
                <a14:useLocalDpi xmlns:a14="http://schemas.microsoft.com/office/drawing/2010/main" val="0"/>
              </a:ext>
            </a:extLst>
          </a:blip>
          <a:srcRect l="2615" r="7842"/>
          <a:stretch/>
        </p:blipFill>
        <p:spPr>
          <a:xfrm>
            <a:off x="131763" y="2009036"/>
            <a:ext cx="4258733" cy="2425890"/>
          </a:xfrm>
          <a:prstGeom prst="rect">
            <a:avLst/>
          </a:prstGeom>
        </p:spPr>
      </p:pic>
      <p:sp>
        <p:nvSpPr>
          <p:cNvPr id="5" name="テキスト ボックス 4"/>
          <p:cNvSpPr txBox="1"/>
          <p:nvPr/>
        </p:nvSpPr>
        <p:spPr>
          <a:xfrm>
            <a:off x="284163" y="1850682"/>
            <a:ext cx="4267200" cy="307777"/>
          </a:xfrm>
          <a:prstGeom prst="rect">
            <a:avLst/>
          </a:prstGeom>
          <a:noFill/>
        </p:spPr>
        <p:txBody>
          <a:bodyPr wrap="square" rtlCol="0">
            <a:spAutoFit/>
          </a:bodyPr>
          <a:lstStyle/>
          <a:p>
            <a:r>
              <a:rPr kumimoji="1" lang="ja-JP" altLang="en-US" sz="1400" dirty="0" smtClean="0"/>
              <a:t>海水</a:t>
            </a:r>
            <a:r>
              <a:rPr kumimoji="1" lang="en-US" altLang="ja-JP" sz="1400" dirty="0" smtClean="0"/>
              <a:t>,</a:t>
            </a:r>
            <a:r>
              <a:rPr kumimoji="1" lang="ja-JP" altLang="en-US" sz="1400" dirty="0" smtClean="0"/>
              <a:t>海氷面温度</a:t>
            </a:r>
            <a:r>
              <a:rPr kumimoji="1" lang="en-US" altLang="ja-JP" sz="1400" dirty="0" smtClean="0"/>
              <a:t>(Cycle10-</a:t>
            </a:r>
            <a:r>
              <a:rPr kumimoji="1" lang="en-US" altLang="en-US" sz="1400" dirty="0" smtClean="0"/>
              <a:t>Coupled </a:t>
            </a:r>
            <a:r>
              <a:rPr kumimoji="1" lang="ja-JP" altLang="en-US" sz="1400" dirty="0" smtClean="0"/>
              <a:t>の最初の</a:t>
            </a:r>
            <a:r>
              <a:rPr kumimoji="1" lang="en-US" altLang="ja-JP" sz="1400" dirty="0" smtClean="0"/>
              <a:t> 25 </a:t>
            </a:r>
            <a:r>
              <a:rPr kumimoji="1" lang="ja-JP" altLang="en-US" sz="1400" dirty="0" smtClean="0"/>
              <a:t>日間</a:t>
            </a:r>
            <a:r>
              <a:rPr kumimoji="1" lang="en-US" altLang="ja-JP" sz="1400" dirty="0" smtClean="0"/>
              <a:t>)</a:t>
            </a:r>
            <a:endParaRPr kumimoji="1" lang="ja-JP" altLang="en-US" sz="1400" dirty="0"/>
          </a:p>
        </p:txBody>
      </p:sp>
      <p:pic>
        <p:nvPicPr>
          <p:cNvPr id="6" name="図 5" descr="スクリーンショット 2015-10-04 19.38.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63" y="5056044"/>
            <a:ext cx="4114800" cy="1718722"/>
          </a:xfrm>
          <a:prstGeom prst="rect">
            <a:avLst/>
          </a:prstGeom>
        </p:spPr>
      </p:pic>
      <p:sp>
        <p:nvSpPr>
          <p:cNvPr id="7" name="テキスト ボックス 6"/>
          <p:cNvSpPr txBox="1"/>
          <p:nvPr/>
        </p:nvSpPr>
        <p:spPr>
          <a:xfrm>
            <a:off x="131763" y="4772676"/>
            <a:ext cx="4554537" cy="307777"/>
          </a:xfrm>
          <a:prstGeom prst="rect">
            <a:avLst/>
          </a:prstGeom>
          <a:noFill/>
        </p:spPr>
        <p:txBody>
          <a:bodyPr wrap="square" rtlCol="0">
            <a:spAutoFit/>
          </a:bodyPr>
          <a:lstStyle/>
          <a:p>
            <a:r>
              <a:rPr kumimoji="1" lang="ja-JP" altLang="en-US" sz="1400" dirty="0" smtClean="0"/>
              <a:t>海氷面温度</a:t>
            </a:r>
            <a:r>
              <a:rPr kumimoji="1" lang="en-US" altLang="ja-JP" sz="1400" dirty="0" smtClean="0"/>
              <a:t>(</a:t>
            </a:r>
            <a:r>
              <a:rPr kumimoji="1" lang="en-US" altLang="ja-JP" sz="1400" dirty="0" err="1" smtClean="0"/>
              <a:t>lat</a:t>
            </a:r>
            <a:r>
              <a:rPr kumimoji="1" lang="en-US" altLang="ja-JP" sz="1400" dirty="0" smtClean="0"/>
              <a:t>=90, Cycle10-</a:t>
            </a:r>
            <a:r>
              <a:rPr kumimoji="1" lang="en-US" altLang="en-US" sz="1400" dirty="0" smtClean="0"/>
              <a:t>Coupled </a:t>
            </a:r>
            <a:r>
              <a:rPr kumimoji="1" lang="ja-JP" altLang="en-US" sz="1400" dirty="0" smtClean="0"/>
              <a:t>の最初の</a:t>
            </a:r>
            <a:r>
              <a:rPr kumimoji="1" lang="en-US" altLang="ja-JP" sz="1400" dirty="0" smtClean="0"/>
              <a:t> 25 </a:t>
            </a:r>
            <a:r>
              <a:rPr kumimoji="1" lang="ja-JP" altLang="en-US" sz="1400" dirty="0" smtClean="0"/>
              <a:t>日間</a:t>
            </a:r>
            <a:r>
              <a:rPr kumimoji="1" lang="en-US" altLang="ja-JP" sz="1400" dirty="0" smtClean="0"/>
              <a:t>)</a:t>
            </a:r>
            <a:endParaRPr kumimoji="1" lang="ja-JP" altLang="en-US" sz="1400" dirty="0"/>
          </a:p>
        </p:txBody>
      </p:sp>
      <p:cxnSp>
        <p:nvCxnSpPr>
          <p:cNvPr id="9" name="直線矢印コネクタ 8"/>
          <p:cNvCxnSpPr/>
          <p:nvPr/>
        </p:nvCxnSpPr>
        <p:spPr>
          <a:xfrm>
            <a:off x="3263900" y="5091319"/>
            <a:ext cx="90593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0" name="図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300" y="5126595"/>
            <a:ext cx="3492389" cy="399781"/>
          </a:xfrm>
          <a:prstGeom prst="rect">
            <a:avLst/>
          </a:prstGeom>
        </p:spPr>
      </p:pic>
      <p:pic>
        <p:nvPicPr>
          <p:cNvPr id="11" name="図 1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1693" y="6151022"/>
            <a:ext cx="3966557" cy="558412"/>
          </a:xfrm>
          <a:prstGeom prst="rect">
            <a:avLst/>
          </a:prstGeom>
        </p:spPr>
      </p:pic>
      <p:sp>
        <p:nvSpPr>
          <p:cNvPr id="12" name="正方形/長方形 11"/>
          <p:cNvSpPr/>
          <p:nvPr/>
        </p:nvSpPr>
        <p:spPr>
          <a:xfrm>
            <a:off x="4686300" y="5091319"/>
            <a:ext cx="1034784" cy="5056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4" name="直線矢印コネクタ 13"/>
          <p:cNvCxnSpPr>
            <a:stCxn id="12" idx="2"/>
          </p:cNvCxnSpPr>
          <p:nvPr/>
        </p:nvCxnSpPr>
        <p:spPr>
          <a:xfrm>
            <a:off x="5203692" y="5596922"/>
            <a:ext cx="0" cy="486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正方形/長方形 14"/>
          <p:cNvSpPr/>
          <p:nvPr/>
        </p:nvSpPr>
        <p:spPr>
          <a:xfrm>
            <a:off x="6902463" y="6151022"/>
            <a:ext cx="787845" cy="61555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8" name="図 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3259" y="5794853"/>
            <a:ext cx="2892809" cy="231491"/>
          </a:xfrm>
          <a:prstGeom prst="rect">
            <a:avLst/>
          </a:prstGeom>
        </p:spPr>
      </p:pic>
    </p:spTree>
    <p:extLst>
      <p:ext uri="{BB962C8B-B14F-4D97-AF65-F5344CB8AC3E}">
        <p14:creationId xmlns:p14="http://schemas.microsoft.com/office/powerpoint/2010/main" val="26427477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海表面温度の計算法の改良</a:t>
            </a:r>
            <a:endParaRPr kumimoji="1" lang="ja-JP" altLang="en-US" dirty="0"/>
          </a:p>
        </p:txBody>
      </p:sp>
      <p:sp>
        <p:nvSpPr>
          <p:cNvPr id="3" name="コンテンツ プレースホルダー 2"/>
          <p:cNvSpPr>
            <a:spLocks noGrp="1"/>
          </p:cNvSpPr>
          <p:nvPr>
            <p:ph idx="1"/>
          </p:nvPr>
        </p:nvSpPr>
        <p:spPr/>
        <p:txBody>
          <a:bodyPr/>
          <a:lstStyle/>
          <a:p>
            <a:pPr marL="454025" lvl="1" indent="-454025">
              <a:spcBef>
                <a:spcPts val="2000"/>
              </a:spcBef>
              <a:buClr>
                <a:schemeClr val="bg1">
                  <a:lumMod val="65000"/>
                </a:schemeClr>
              </a:buClr>
            </a:pPr>
            <a:r>
              <a:rPr lang="en-US" altLang="ja-JP" dirty="0"/>
              <a:t>(</a:t>
            </a:r>
            <a:r>
              <a:rPr lang="ja-JP" altLang="en-US" dirty="0"/>
              <a:t>海氷モデルが行う</a:t>
            </a:r>
            <a:r>
              <a:rPr lang="en-US" altLang="ja-JP" dirty="0"/>
              <a:t>)</a:t>
            </a:r>
            <a:r>
              <a:rPr lang="ja-JP" altLang="en-US" dirty="0"/>
              <a:t>大気</a:t>
            </a:r>
            <a:r>
              <a:rPr lang="en-US" altLang="ja-JP" dirty="0"/>
              <a:t>-</a:t>
            </a:r>
            <a:r>
              <a:rPr lang="ja-JP" altLang="en-US" dirty="0"/>
              <a:t>海氷面の熱バランスの計算において</a:t>
            </a:r>
            <a:r>
              <a:rPr lang="en-US" altLang="ja-JP" dirty="0"/>
              <a:t>, </a:t>
            </a:r>
            <a:r>
              <a:rPr lang="ja-JP" altLang="en-US" dirty="0"/>
              <a:t>顕熱・潜熱</a:t>
            </a:r>
            <a:r>
              <a:rPr lang="ja-JP" altLang="en-US" dirty="0" smtClean="0"/>
              <a:t>フラックス</a:t>
            </a:r>
            <a:r>
              <a:rPr lang="ja-JP" altLang="en-US" dirty="0" smtClean="0"/>
              <a:t>を</a:t>
            </a:r>
            <a:r>
              <a:rPr lang="ja-JP" altLang="en-US" dirty="0" smtClean="0"/>
              <a:t>陰的</a:t>
            </a:r>
            <a:r>
              <a:rPr lang="ja-JP" altLang="en-US" dirty="0"/>
              <a:t>に</a:t>
            </a:r>
            <a:r>
              <a:rPr lang="ja-JP" altLang="en-US" dirty="0" smtClean="0"/>
              <a:t>取り</a:t>
            </a:r>
            <a:r>
              <a:rPr lang="ja-JP" altLang="en-US" dirty="0" smtClean="0"/>
              <a:t>扱うようにした</a:t>
            </a:r>
            <a:r>
              <a:rPr lang="en-US" altLang="ja-JP" dirty="0" smtClean="0"/>
              <a:t>. </a:t>
            </a:r>
          </a:p>
          <a:p>
            <a:pPr marL="454025" lvl="1" indent="-454025">
              <a:spcBef>
                <a:spcPts val="2000"/>
              </a:spcBef>
              <a:buClr>
                <a:schemeClr val="bg1">
                  <a:lumMod val="65000"/>
                </a:schemeClr>
              </a:buClr>
            </a:pPr>
            <a:r>
              <a:rPr lang="ja-JP" altLang="en-US" dirty="0" smtClean="0"/>
              <a:t>海氷面温度と関係して計算が発散することは無くなった</a:t>
            </a:r>
            <a:r>
              <a:rPr lang="en-US" altLang="ja-JP" dirty="0" smtClean="0"/>
              <a:t>. </a:t>
            </a:r>
            <a:endParaRPr lang="en-US" altLang="ja-JP" dirty="0"/>
          </a:p>
          <a:p>
            <a:endParaRPr kumimoji="1" lang="ja-JP" altLang="en-US" dirty="0"/>
          </a:p>
        </p:txBody>
      </p:sp>
    </p:spTree>
    <p:extLst>
      <p:ext uri="{BB962C8B-B14F-4D97-AF65-F5344CB8AC3E}">
        <p14:creationId xmlns:p14="http://schemas.microsoft.com/office/powerpoint/2010/main" val="4067620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
            </a:r>
            <a:br>
              <a:rPr kumimoji="1" lang="en-US" altLang="ja-JP" dirty="0" smtClean="0"/>
            </a:br>
            <a:r>
              <a:rPr kumimoji="1" lang="en-US" altLang="ja-JP" dirty="0" smtClean="0"/>
              <a:t> </a:t>
            </a:r>
            <a:r>
              <a:rPr kumimoji="1" lang="ja-JP" altLang="en-US" dirty="0" smtClean="0"/>
              <a:t>結合系の時間積分法</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cxnSp>
        <p:nvCxnSpPr>
          <p:cNvPr id="5" name="直線矢印コネクタ 4"/>
          <p:cNvCxnSpPr/>
          <p:nvPr/>
        </p:nvCxnSpPr>
        <p:spPr>
          <a:xfrm>
            <a:off x="358194" y="2492666"/>
            <a:ext cx="6871922" cy="0"/>
          </a:xfrm>
          <a:prstGeom prst="straightConnector1">
            <a:avLst/>
          </a:prstGeom>
          <a:ln w="76200" cmpd="sng">
            <a:headEnd type="diamond"/>
            <a:tailEnd type="diamond"/>
          </a:ln>
        </p:spPr>
        <p:style>
          <a:lnRef idx="3">
            <a:schemeClr val="dk1"/>
          </a:lnRef>
          <a:fillRef idx="0">
            <a:schemeClr val="dk1"/>
          </a:fillRef>
          <a:effectRef idx="2">
            <a:schemeClr val="dk1"/>
          </a:effectRef>
          <a:fontRef idx="minor">
            <a:schemeClr val="tx1"/>
          </a:fontRef>
        </p:style>
      </p:cxnSp>
      <p:cxnSp>
        <p:nvCxnSpPr>
          <p:cNvPr id="7" name="直線矢印コネクタ 6"/>
          <p:cNvCxnSpPr/>
          <p:nvPr/>
        </p:nvCxnSpPr>
        <p:spPr>
          <a:xfrm flipV="1">
            <a:off x="374475" y="3027194"/>
            <a:ext cx="1662000" cy="16734"/>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a:off x="7284829" y="3027648"/>
            <a:ext cx="1497882" cy="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a:off x="2456310" y="5533622"/>
            <a:ext cx="4666459" cy="0"/>
          </a:xfrm>
          <a:prstGeom prst="straightConnector1">
            <a:avLst/>
          </a:prstGeom>
          <a:ln w="762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7415079" y="3120237"/>
            <a:ext cx="135135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dirty="0" smtClean="0"/>
              <a:t>AGCM </a:t>
            </a:r>
            <a:r>
              <a:rPr kumimoji="1" lang="en-US" altLang="en-US" dirty="0" smtClean="0"/>
              <a:t>+</a:t>
            </a:r>
          </a:p>
          <a:p>
            <a:r>
              <a:rPr kumimoji="1" lang="en-US" altLang="en-US" dirty="0" smtClean="0"/>
              <a:t>OGCM </a:t>
            </a:r>
            <a:r>
              <a:rPr kumimoji="1" lang="en-US" altLang="ja-JP" dirty="0" smtClean="0"/>
              <a:t>+ </a:t>
            </a:r>
          </a:p>
          <a:p>
            <a:r>
              <a:rPr kumimoji="1" lang="ja-JP" altLang="en-US" dirty="0" smtClean="0"/>
              <a:t>海氷モデル</a:t>
            </a:r>
            <a:endParaRPr kumimoji="1" lang="en-US" altLang="en-US" dirty="0" smtClean="0"/>
          </a:p>
        </p:txBody>
      </p:sp>
      <p:cxnSp>
        <p:nvCxnSpPr>
          <p:cNvPr id="24" name="直線矢印コネクタ 23"/>
          <p:cNvCxnSpPr/>
          <p:nvPr/>
        </p:nvCxnSpPr>
        <p:spPr>
          <a:xfrm flipV="1">
            <a:off x="7165102" y="3027194"/>
            <a:ext cx="0" cy="2473870"/>
          </a:xfrm>
          <a:prstGeom prst="straightConnector1">
            <a:avLst/>
          </a:prstGeom>
          <a:ln w="38100" cmpd="sng">
            <a:solidFill>
              <a:schemeClr val="accent5">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3361030" y="5702915"/>
            <a:ext cx="232366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en-US" dirty="0" smtClean="0"/>
              <a:t>OGCM + </a:t>
            </a:r>
            <a:r>
              <a:rPr kumimoji="1" lang="ja-JP" altLang="en-US" dirty="0" smtClean="0"/>
              <a:t>海氷モデル</a:t>
            </a:r>
            <a:endParaRPr kumimoji="1" lang="en-US" altLang="ja-JP" dirty="0" smtClean="0"/>
          </a:p>
        </p:txBody>
      </p:sp>
      <p:cxnSp>
        <p:nvCxnSpPr>
          <p:cNvPr id="29" name="直線コネクタ 28"/>
          <p:cNvCxnSpPr/>
          <p:nvPr/>
        </p:nvCxnSpPr>
        <p:spPr>
          <a:xfrm>
            <a:off x="358194" y="1839653"/>
            <a:ext cx="0" cy="4509593"/>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a:off x="7219705" y="1839653"/>
            <a:ext cx="0" cy="4509593"/>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2" name="テキスト ボックス 31"/>
          <p:cNvSpPr txBox="1"/>
          <p:nvPr/>
        </p:nvSpPr>
        <p:spPr>
          <a:xfrm>
            <a:off x="2825694" y="2057072"/>
            <a:ext cx="2564309" cy="461665"/>
          </a:xfrm>
          <a:prstGeom prst="rect">
            <a:avLst/>
          </a:prstGeom>
          <a:noFill/>
        </p:spPr>
        <p:txBody>
          <a:bodyPr wrap="square" rtlCol="0">
            <a:spAutoFit/>
          </a:bodyPr>
          <a:lstStyle/>
          <a:p>
            <a:r>
              <a:rPr kumimoji="1" lang="en-US" altLang="ja-JP" sz="2400" dirty="0" smtClean="0"/>
              <a:t>(1 </a:t>
            </a:r>
            <a:r>
              <a:rPr kumimoji="1" lang="ja-JP" altLang="en-US" sz="2400" dirty="0" smtClean="0"/>
              <a:t>サイクル</a:t>
            </a:r>
            <a:r>
              <a:rPr kumimoji="1" lang="en-US" altLang="ja-JP" sz="2400" dirty="0" smtClean="0"/>
              <a:t>)</a:t>
            </a:r>
            <a:endParaRPr kumimoji="1" lang="ja-JP" altLang="en-US" sz="2400" dirty="0"/>
          </a:p>
        </p:txBody>
      </p:sp>
      <p:sp>
        <p:nvSpPr>
          <p:cNvPr id="41" name="テキスト ボックス 40"/>
          <p:cNvSpPr txBox="1"/>
          <p:nvPr/>
        </p:nvSpPr>
        <p:spPr>
          <a:xfrm>
            <a:off x="8233725" y="2334071"/>
            <a:ext cx="1065410" cy="369332"/>
          </a:xfrm>
          <a:prstGeom prst="rect">
            <a:avLst/>
          </a:prstGeom>
          <a:noFill/>
        </p:spPr>
        <p:txBody>
          <a:bodyPr wrap="square" rtlCol="0">
            <a:spAutoFit/>
          </a:bodyPr>
          <a:lstStyle/>
          <a:p>
            <a:r>
              <a:rPr kumimoji="1" lang="en-US" altLang="ja-JP" dirty="0" smtClean="0"/>
              <a:t>(</a:t>
            </a:r>
            <a:r>
              <a:rPr kumimoji="1" lang="ja-JP" altLang="en-US" dirty="0" smtClean="0"/>
              <a:t>続く</a:t>
            </a:r>
            <a:r>
              <a:rPr kumimoji="1" lang="en-US" altLang="ja-JP" dirty="0" smtClean="0"/>
              <a:t>..)</a:t>
            </a:r>
            <a:endParaRPr kumimoji="1" lang="ja-JP" altLang="en-US" dirty="0"/>
          </a:p>
        </p:txBody>
      </p:sp>
      <p:sp>
        <p:nvSpPr>
          <p:cNvPr id="42" name="テキスト ボックス 41"/>
          <p:cNvSpPr txBox="1"/>
          <p:nvPr/>
        </p:nvSpPr>
        <p:spPr>
          <a:xfrm>
            <a:off x="0" y="4394849"/>
            <a:ext cx="2477760" cy="1138773"/>
          </a:xfrm>
          <a:prstGeom prst="rect">
            <a:avLst/>
          </a:prstGeom>
          <a:noFill/>
        </p:spPr>
        <p:txBody>
          <a:bodyPr wrap="square" rtlCol="0">
            <a:spAutoFit/>
          </a:bodyPr>
          <a:lstStyle/>
          <a:p>
            <a:r>
              <a:rPr kumimoji="1" lang="ja-JP" altLang="ja-JP" dirty="0"/>
              <a:t>6</a:t>
            </a:r>
            <a:r>
              <a:rPr kumimoji="1" lang="en-US" altLang="ja-JP" dirty="0" smtClean="0"/>
              <a:t> </a:t>
            </a:r>
            <a:r>
              <a:rPr kumimoji="1" lang="ja-JP" altLang="en-US" dirty="0" smtClean="0"/>
              <a:t>ヶ月積分</a:t>
            </a:r>
            <a:endParaRPr kumimoji="1" lang="en-US" altLang="ja-JP" dirty="0" smtClean="0"/>
          </a:p>
          <a:p>
            <a:r>
              <a:rPr kumimoji="1" lang="en-US" altLang="ja-JP" sz="1600" dirty="0" err="1" smtClean="0"/>
              <a:t>dt</a:t>
            </a:r>
            <a:r>
              <a:rPr kumimoji="1" lang="en-US" altLang="ja-JP" dirty="0" err="1" smtClean="0"/>
              <a:t>_</a:t>
            </a:r>
            <a:r>
              <a:rPr kumimoji="1" lang="en-US" altLang="ja-JP" sz="1000" dirty="0" err="1" smtClean="0"/>
              <a:t>AGCM</a:t>
            </a:r>
            <a:r>
              <a:rPr kumimoji="1" lang="en-US" altLang="ja-JP" sz="1000" dirty="0" smtClean="0"/>
              <a:t> </a:t>
            </a:r>
            <a:r>
              <a:rPr kumimoji="1" lang="en-US" altLang="ja-JP" dirty="0" smtClean="0"/>
              <a:t>= </a:t>
            </a:r>
            <a:r>
              <a:rPr kumimoji="1" lang="en-US" altLang="ja-JP" sz="1600" dirty="0" smtClean="0"/>
              <a:t>30 min</a:t>
            </a:r>
            <a:r>
              <a:rPr kumimoji="1" lang="en-US" altLang="ja-JP" dirty="0" smtClean="0"/>
              <a:t>, </a:t>
            </a:r>
          </a:p>
          <a:p>
            <a:r>
              <a:rPr kumimoji="1" lang="en-US" altLang="ja-JP" sz="1600" dirty="0" err="1" smtClean="0"/>
              <a:t>dt</a:t>
            </a:r>
            <a:r>
              <a:rPr kumimoji="1" lang="en-US" altLang="ja-JP" dirty="0" err="1" smtClean="0"/>
              <a:t>_</a:t>
            </a:r>
            <a:r>
              <a:rPr kumimoji="1" lang="en-US" altLang="ja-JP" sz="1000" dirty="0" err="1" smtClean="0"/>
              <a:t>OGM,SeaIce</a:t>
            </a:r>
            <a:r>
              <a:rPr kumimoji="1" lang="en-US" altLang="ja-JP" sz="1000" dirty="0" smtClean="0"/>
              <a:t> </a:t>
            </a:r>
            <a:r>
              <a:rPr kumimoji="1" lang="en-US" altLang="ja-JP" dirty="0" smtClean="0"/>
              <a:t>= </a:t>
            </a:r>
            <a:r>
              <a:rPr kumimoji="1" lang="en-US" altLang="ja-JP" sz="1600" dirty="0" smtClean="0"/>
              <a:t>4 hour</a:t>
            </a:r>
          </a:p>
          <a:p>
            <a:r>
              <a:rPr kumimoji="1" lang="ja-JP" altLang="en-US" sz="1400" dirty="0" smtClean="0"/>
              <a:t>フラックス交換</a:t>
            </a:r>
            <a:r>
              <a:rPr kumimoji="1" lang="en-US" altLang="ja-JP" sz="1400" dirty="0" smtClean="0"/>
              <a:t>: 4 </a:t>
            </a:r>
            <a:r>
              <a:rPr kumimoji="1" lang="ja-JP" altLang="en-US" sz="1400" dirty="0" smtClean="0"/>
              <a:t>h</a:t>
            </a:r>
            <a:r>
              <a:rPr kumimoji="1" lang="en-US" altLang="ja-JP" sz="1400" dirty="0" smtClean="0"/>
              <a:t>our</a:t>
            </a:r>
            <a:endParaRPr kumimoji="1" lang="ja-JP" altLang="en-US" sz="1400" dirty="0"/>
          </a:p>
        </p:txBody>
      </p:sp>
      <p:sp>
        <p:nvSpPr>
          <p:cNvPr id="43" name="テキスト ボックス 42"/>
          <p:cNvSpPr txBox="1"/>
          <p:nvPr/>
        </p:nvSpPr>
        <p:spPr>
          <a:xfrm>
            <a:off x="3863633" y="6152901"/>
            <a:ext cx="2681459" cy="646331"/>
          </a:xfrm>
          <a:prstGeom prst="rect">
            <a:avLst/>
          </a:prstGeom>
          <a:noFill/>
        </p:spPr>
        <p:txBody>
          <a:bodyPr wrap="square" rtlCol="0">
            <a:spAutoFit/>
          </a:bodyPr>
          <a:lstStyle/>
          <a:p>
            <a:r>
              <a:rPr kumimoji="1" lang="en-US" altLang="ja-JP" dirty="0" smtClean="0"/>
              <a:t>10 </a:t>
            </a:r>
            <a:r>
              <a:rPr kumimoji="1" lang="ja-JP" altLang="en-US" dirty="0" smtClean="0"/>
              <a:t>年積分</a:t>
            </a:r>
            <a:endParaRPr kumimoji="1" lang="en-US" altLang="ja-JP" dirty="0" smtClean="0"/>
          </a:p>
          <a:p>
            <a:r>
              <a:rPr kumimoji="1" lang="en-US" altLang="ja-JP" dirty="0" err="1"/>
              <a:t>dt_</a:t>
            </a:r>
            <a:r>
              <a:rPr kumimoji="1" lang="en-US" altLang="ja-JP" sz="1000" dirty="0" err="1"/>
              <a:t>OGM,SeaIce</a:t>
            </a:r>
            <a:r>
              <a:rPr kumimoji="1" lang="en-US" altLang="ja-JP" dirty="0"/>
              <a:t>=4 </a:t>
            </a:r>
            <a:r>
              <a:rPr kumimoji="1" lang="en-US" altLang="ja-JP" dirty="0" smtClean="0"/>
              <a:t>hour</a:t>
            </a:r>
            <a:endParaRPr kumimoji="1" lang="ja-JP" altLang="en-US" dirty="0"/>
          </a:p>
        </p:txBody>
      </p:sp>
      <p:sp>
        <p:nvSpPr>
          <p:cNvPr id="55" name="テキスト ボックス 54"/>
          <p:cNvSpPr txBox="1"/>
          <p:nvPr/>
        </p:nvSpPr>
        <p:spPr>
          <a:xfrm>
            <a:off x="2085318" y="4366732"/>
            <a:ext cx="2193007" cy="307777"/>
          </a:xfrm>
          <a:prstGeom prst="rect">
            <a:avLst/>
          </a:prstGeom>
          <a:noFill/>
        </p:spPr>
        <p:txBody>
          <a:bodyPr wrap="square" rtlCol="0">
            <a:spAutoFit/>
          </a:bodyPr>
          <a:lstStyle/>
          <a:p>
            <a:r>
              <a:rPr kumimoji="1" lang="ja-JP" altLang="en-US" sz="1400" dirty="0" smtClean="0"/>
              <a:t>海面フラックス</a:t>
            </a:r>
            <a:r>
              <a:rPr kumimoji="1" lang="ja-JP" altLang="en-US" sz="1400" dirty="0" smtClean="0"/>
              <a:t>の情報</a:t>
            </a:r>
            <a:endParaRPr kumimoji="1" lang="en-US" altLang="ja-JP" sz="1600" dirty="0" smtClean="0"/>
          </a:p>
        </p:txBody>
      </p:sp>
      <p:sp>
        <p:nvSpPr>
          <p:cNvPr id="56" name="テキスト ボックス 55"/>
          <p:cNvSpPr txBox="1"/>
          <p:nvPr/>
        </p:nvSpPr>
        <p:spPr>
          <a:xfrm>
            <a:off x="7204632" y="4366732"/>
            <a:ext cx="2094504" cy="1077218"/>
          </a:xfrm>
          <a:prstGeom prst="rect">
            <a:avLst/>
          </a:prstGeom>
          <a:noFill/>
        </p:spPr>
        <p:txBody>
          <a:bodyPr wrap="square" rtlCol="0">
            <a:spAutoFit/>
          </a:bodyPr>
          <a:lstStyle/>
          <a:p>
            <a:r>
              <a:rPr kumimoji="1" lang="ja-JP" altLang="en-US" sz="1400" dirty="0" smtClean="0"/>
              <a:t>海面</a:t>
            </a:r>
            <a:r>
              <a:rPr kumimoji="1" lang="en-US" altLang="ja-JP" sz="1400" dirty="0" smtClean="0"/>
              <a:t>,</a:t>
            </a:r>
            <a:r>
              <a:rPr kumimoji="1" lang="ja-JP" altLang="en-US" sz="1400" dirty="0" smtClean="0"/>
              <a:t>海氷面温度</a:t>
            </a:r>
            <a:endParaRPr kumimoji="1" lang="en-US" altLang="ja-JP" sz="1400" dirty="0" smtClean="0"/>
          </a:p>
          <a:p>
            <a:r>
              <a:rPr kumimoji="1" lang="ja-JP" altLang="en-US" sz="1400" dirty="0" smtClean="0"/>
              <a:t>海面</a:t>
            </a:r>
            <a:r>
              <a:rPr kumimoji="1" lang="en-US" altLang="ja-JP" sz="1400" dirty="0" smtClean="0"/>
              <a:t>,</a:t>
            </a:r>
            <a:r>
              <a:rPr kumimoji="1" lang="ja-JP" altLang="en-US" sz="1400" dirty="0" smtClean="0"/>
              <a:t>海氷面アルベド</a:t>
            </a:r>
            <a:endParaRPr kumimoji="1" lang="en-US" altLang="ja-JP" sz="1400" dirty="0" smtClean="0"/>
          </a:p>
          <a:p>
            <a:r>
              <a:rPr kumimoji="1" lang="ja-JP" altLang="en-US" sz="1400" dirty="0" smtClean="0"/>
              <a:t>海洋</a:t>
            </a:r>
            <a:r>
              <a:rPr kumimoji="1" lang="en-US" altLang="ja-JP" sz="1400" dirty="0" smtClean="0"/>
              <a:t>,</a:t>
            </a:r>
            <a:r>
              <a:rPr kumimoji="1" lang="ja-JP" altLang="en-US" sz="1400" dirty="0" smtClean="0"/>
              <a:t>海氷モデル初期値</a:t>
            </a:r>
            <a:r>
              <a:rPr kumimoji="1" lang="en-US" altLang="ja-JP" dirty="0" smtClean="0"/>
              <a:t> </a:t>
            </a:r>
          </a:p>
          <a:p>
            <a:endParaRPr kumimoji="1" lang="ja-JP" altLang="en-US" dirty="0"/>
          </a:p>
        </p:txBody>
      </p:sp>
      <p:cxnSp>
        <p:nvCxnSpPr>
          <p:cNvPr id="58" name="直線矢印コネクタ 57"/>
          <p:cNvCxnSpPr/>
          <p:nvPr/>
        </p:nvCxnSpPr>
        <p:spPr>
          <a:xfrm>
            <a:off x="2085318" y="3027648"/>
            <a:ext cx="5072183" cy="8367"/>
          </a:xfrm>
          <a:prstGeom prst="straightConnector1">
            <a:avLst/>
          </a:prstGeom>
          <a:ln w="2857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5258868" y="3119783"/>
            <a:ext cx="1286224" cy="523220"/>
          </a:xfrm>
          <a:prstGeom prst="rect">
            <a:avLst/>
          </a:prstGeom>
          <a:noFill/>
        </p:spPr>
        <p:txBody>
          <a:bodyPr wrap="square" rtlCol="0">
            <a:spAutoFit/>
          </a:bodyPr>
          <a:lstStyle/>
          <a:p>
            <a:r>
              <a:rPr kumimoji="1" lang="ja-JP" altLang="en-US" sz="1400" dirty="0" smtClean="0"/>
              <a:t>大気モデル</a:t>
            </a:r>
            <a:endParaRPr kumimoji="1" lang="en-US" altLang="ja-JP" sz="1400" dirty="0" smtClean="0"/>
          </a:p>
          <a:p>
            <a:r>
              <a:rPr kumimoji="1" lang="ja-JP" altLang="en-US" sz="1400" dirty="0" smtClean="0"/>
              <a:t>初期値</a:t>
            </a:r>
            <a:endParaRPr kumimoji="1" lang="ja-JP" altLang="en-US" sz="1400" dirty="0"/>
          </a:p>
        </p:txBody>
      </p:sp>
      <p:sp>
        <p:nvSpPr>
          <p:cNvPr id="65" name="テキスト ボックス 64"/>
          <p:cNvSpPr txBox="1"/>
          <p:nvPr/>
        </p:nvSpPr>
        <p:spPr>
          <a:xfrm>
            <a:off x="374475" y="2658316"/>
            <a:ext cx="1661999" cy="307777"/>
          </a:xfrm>
          <a:prstGeom prst="rect">
            <a:avLst/>
          </a:prstGeom>
          <a:noFill/>
        </p:spPr>
        <p:txBody>
          <a:bodyPr wrap="square" rtlCol="0">
            <a:spAutoFit/>
          </a:bodyPr>
          <a:lstStyle/>
          <a:p>
            <a:r>
              <a:rPr kumimoji="1" lang="ja-JP" altLang="ja-JP" sz="1400" dirty="0" smtClean="0"/>
              <a:t>C</a:t>
            </a:r>
            <a:r>
              <a:rPr kumimoji="1" lang="en-US" altLang="ja-JP" sz="1400" dirty="0" err="1" smtClean="0"/>
              <a:t>ycle</a:t>
            </a:r>
            <a:r>
              <a:rPr kumimoji="1" lang="en-US" altLang="ja-JP" sz="1400" dirty="0" smtClean="0"/>
              <a:t>{n}-Coupled</a:t>
            </a:r>
            <a:endParaRPr kumimoji="1" lang="ja-JP" altLang="en-US" sz="1400" dirty="0"/>
          </a:p>
        </p:txBody>
      </p:sp>
      <p:sp>
        <p:nvSpPr>
          <p:cNvPr id="66" name="テキスト ボックス 65"/>
          <p:cNvSpPr txBox="1"/>
          <p:nvPr/>
        </p:nvSpPr>
        <p:spPr>
          <a:xfrm>
            <a:off x="3413977" y="5193285"/>
            <a:ext cx="1661999" cy="307777"/>
          </a:xfrm>
          <a:prstGeom prst="rect">
            <a:avLst/>
          </a:prstGeom>
          <a:noFill/>
        </p:spPr>
        <p:txBody>
          <a:bodyPr wrap="square" rtlCol="0">
            <a:spAutoFit/>
          </a:bodyPr>
          <a:lstStyle/>
          <a:p>
            <a:r>
              <a:rPr kumimoji="1" lang="ja-JP" altLang="ja-JP" sz="1400" dirty="0" smtClean="0"/>
              <a:t>C</a:t>
            </a:r>
            <a:r>
              <a:rPr kumimoji="1" lang="en-US" altLang="ja-JP" sz="1400" dirty="0" err="1" smtClean="0"/>
              <a:t>ycle</a:t>
            </a:r>
            <a:r>
              <a:rPr kumimoji="1" lang="en-US" altLang="ja-JP" sz="1400" dirty="0" smtClean="0"/>
              <a:t>{n}-Standalone</a:t>
            </a:r>
            <a:endParaRPr kumimoji="1" lang="ja-JP" altLang="en-US" sz="1400" dirty="0"/>
          </a:p>
        </p:txBody>
      </p:sp>
      <p:sp>
        <p:nvSpPr>
          <p:cNvPr id="67" name="テキスト ボックス 66"/>
          <p:cNvSpPr txBox="1"/>
          <p:nvPr/>
        </p:nvSpPr>
        <p:spPr>
          <a:xfrm>
            <a:off x="7262880" y="2623042"/>
            <a:ext cx="1661999" cy="307777"/>
          </a:xfrm>
          <a:prstGeom prst="rect">
            <a:avLst/>
          </a:prstGeom>
          <a:noFill/>
        </p:spPr>
        <p:txBody>
          <a:bodyPr wrap="square" rtlCol="0">
            <a:spAutoFit/>
          </a:bodyPr>
          <a:lstStyle/>
          <a:p>
            <a:r>
              <a:rPr kumimoji="1" lang="ja-JP" altLang="ja-JP" sz="1400" dirty="0" smtClean="0"/>
              <a:t>C</a:t>
            </a:r>
            <a:r>
              <a:rPr kumimoji="1" lang="en-US" altLang="ja-JP" sz="1400" dirty="0" err="1" smtClean="0"/>
              <a:t>ycle</a:t>
            </a:r>
            <a:r>
              <a:rPr kumimoji="1" lang="en-US" altLang="ja-JP" sz="1400" dirty="0" smtClean="0"/>
              <a:t>{n+1}-Coupled</a:t>
            </a:r>
            <a:endParaRPr kumimoji="1" lang="ja-JP" altLang="en-US" sz="1400" dirty="0"/>
          </a:p>
        </p:txBody>
      </p:sp>
      <p:sp>
        <p:nvSpPr>
          <p:cNvPr id="16" name="テキスト ボックス 15"/>
          <p:cNvSpPr txBox="1"/>
          <p:nvPr/>
        </p:nvSpPr>
        <p:spPr>
          <a:xfrm>
            <a:off x="374475" y="3253911"/>
            <a:ext cx="136762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dirty="0" smtClean="0"/>
              <a:t>AGCM </a:t>
            </a:r>
            <a:r>
              <a:rPr kumimoji="1" lang="en-US" altLang="en-US" dirty="0" smtClean="0"/>
              <a:t>+</a:t>
            </a:r>
          </a:p>
          <a:p>
            <a:r>
              <a:rPr kumimoji="1" lang="en-US" altLang="en-US" dirty="0" smtClean="0"/>
              <a:t>OGCM +</a:t>
            </a:r>
          </a:p>
          <a:p>
            <a:r>
              <a:rPr kumimoji="1" lang="ja-JP" altLang="en-US" dirty="0" smtClean="0"/>
              <a:t>海氷モデル</a:t>
            </a:r>
            <a:endParaRPr kumimoji="1" lang="en-US" altLang="ja-JP" dirty="0" smtClean="0"/>
          </a:p>
        </p:txBody>
      </p:sp>
      <p:cxnSp>
        <p:nvCxnSpPr>
          <p:cNvPr id="20" name="直線矢印コネクタ 19"/>
          <p:cNvCxnSpPr/>
          <p:nvPr/>
        </p:nvCxnSpPr>
        <p:spPr>
          <a:xfrm>
            <a:off x="1114778" y="3120237"/>
            <a:ext cx="1327421" cy="2436901"/>
          </a:xfrm>
          <a:prstGeom prst="straightConnector1">
            <a:avLst/>
          </a:prstGeom>
          <a:ln w="38100" cmpd="sng">
            <a:solidFill>
              <a:schemeClr val="accent5">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4" name="円/楕円 13"/>
          <p:cNvSpPr/>
          <p:nvPr/>
        </p:nvSpPr>
        <p:spPr>
          <a:xfrm>
            <a:off x="1360170" y="3844956"/>
            <a:ext cx="5959936" cy="3013043"/>
          </a:xfrm>
          <a:prstGeom prst="ellipse">
            <a:avLst/>
          </a:prstGeom>
          <a:noFill/>
          <a:ln w="76200" cmpd="sng"/>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8084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結合系の時間積分法の改良</a:t>
            </a:r>
            <a:endParaRPr kumimoji="1" lang="ja-JP" altLang="en-US" dirty="0"/>
          </a:p>
        </p:txBody>
      </p:sp>
      <p:sp>
        <p:nvSpPr>
          <p:cNvPr id="3" name="コンテンツ プレースホルダー 2"/>
          <p:cNvSpPr>
            <a:spLocks noGrp="1"/>
          </p:cNvSpPr>
          <p:nvPr>
            <p:ph idx="1"/>
          </p:nvPr>
        </p:nvSpPr>
        <p:spPr>
          <a:xfrm>
            <a:off x="552667" y="2133600"/>
            <a:ext cx="8305584" cy="3992563"/>
          </a:xfrm>
        </p:spPr>
        <p:txBody>
          <a:bodyPr/>
          <a:lstStyle/>
          <a:p>
            <a:r>
              <a:rPr kumimoji="1" lang="ja-JP" altLang="en-US" dirty="0" smtClean="0"/>
              <a:t>これまでは</a:t>
            </a:r>
            <a:r>
              <a:rPr kumimoji="1" lang="en-US" altLang="ja-JP" dirty="0" smtClean="0"/>
              <a:t>, </a:t>
            </a:r>
            <a:r>
              <a:rPr kumimoji="1" lang="ja-JP" altLang="en-US" dirty="0" smtClean="0"/>
              <a:t>結合計算時に得られた海面フラクッスを海洋モデル単体計算の海面境界条件として与えていた</a:t>
            </a:r>
            <a:r>
              <a:rPr kumimoji="1" lang="en-US" altLang="ja-JP" dirty="0" smtClean="0"/>
              <a:t>. </a:t>
            </a:r>
          </a:p>
          <a:p>
            <a:pPr lvl="1"/>
            <a:r>
              <a:rPr lang="ja-JP" altLang="en-US" dirty="0" smtClean="0"/>
              <a:t>単体計算のたびに低緯度の海面温度が増加し続けてしまう</a:t>
            </a:r>
            <a:r>
              <a:rPr lang="en-US" altLang="ja-JP" dirty="0" smtClean="0"/>
              <a:t>.  </a:t>
            </a:r>
          </a:p>
          <a:p>
            <a:pPr lvl="1"/>
            <a:r>
              <a:rPr lang="ja-JP" altLang="en-US" dirty="0" smtClean="0"/>
              <a:t>海洋モデル単体による海洋大循環計算ではよく知られた問題</a:t>
            </a:r>
            <a:r>
              <a:rPr lang="en-US" altLang="ja-JP" dirty="0" smtClean="0"/>
              <a:t>. </a:t>
            </a:r>
          </a:p>
          <a:p>
            <a:pPr lvl="1"/>
            <a:r>
              <a:rPr lang="ja-JP" altLang="en-US" dirty="0" smtClean="0"/>
              <a:t>大気によるフィードバックが考慮される</a:t>
            </a:r>
            <a:r>
              <a:rPr lang="en-US" altLang="ja-JP" dirty="0" smtClean="0"/>
              <a:t> Haney </a:t>
            </a:r>
            <a:r>
              <a:rPr lang="ja-JP" altLang="en-US" dirty="0" smtClean="0"/>
              <a:t>型の境界条件</a:t>
            </a:r>
            <a:r>
              <a:rPr lang="en-US" altLang="ja-JP" dirty="0" smtClean="0"/>
              <a:t>(</a:t>
            </a:r>
            <a:r>
              <a:rPr lang="ja-JP" altLang="en-US" dirty="0" smtClean="0"/>
              <a:t>例えば</a:t>
            </a:r>
            <a:r>
              <a:rPr lang="en-US" altLang="ja-JP" dirty="0" smtClean="0"/>
              <a:t>,</a:t>
            </a:r>
            <a:r>
              <a:rPr lang="ja-JP" altLang="en-US" dirty="0" smtClean="0"/>
              <a:t> </a:t>
            </a:r>
            <a:r>
              <a:rPr lang="en-US" altLang="ja-JP" dirty="0" smtClean="0"/>
              <a:t>Han, 1984)</a:t>
            </a:r>
            <a:r>
              <a:rPr lang="ja-JP" altLang="en-US" dirty="0" smtClean="0"/>
              <a:t>を与えるように変更した</a:t>
            </a:r>
            <a:r>
              <a:rPr lang="en-US" altLang="ja-JP" dirty="0" smtClean="0"/>
              <a:t>.</a:t>
            </a:r>
          </a:p>
          <a:p>
            <a:pPr marL="0" indent="0">
              <a:buNone/>
            </a:pPr>
            <a:endParaRPr lang="en-US" altLang="ja-JP" dirty="0" smtClean="0"/>
          </a:p>
        </p:txBody>
      </p:sp>
      <p:pic>
        <p:nvPicPr>
          <p:cNvPr id="4" name="図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350" y="5329905"/>
            <a:ext cx="4465977" cy="246482"/>
          </a:xfrm>
          <a:prstGeom prst="rect">
            <a:avLst/>
          </a:prstGeom>
        </p:spPr>
      </p:pic>
      <p:pic>
        <p:nvPicPr>
          <p:cNvPr id="7" name="図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350" y="5705179"/>
            <a:ext cx="4646677" cy="841967"/>
          </a:xfrm>
          <a:prstGeom prst="rect">
            <a:avLst/>
          </a:prstGeom>
        </p:spPr>
      </p:pic>
    </p:spTree>
    <p:extLst>
      <p:ext uri="{BB962C8B-B14F-4D97-AF65-F5344CB8AC3E}">
        <p14:creationId xmlns:p14="http://schemas.microsoft.com/office/powerpoint/2010/main" val="8294554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884536"/>
            <a:ext cx="8574087" cy="713685"/>
          </a:xfrm>
        </p:spPr>
        <p:txBody>
          <a:bodyPr>
            <a:normAutofit fontScale="90000"/>
          </a:bodyPr>
          <a:lstStyle/>
          <a:p>
            <a:r>
              <a:rPr lang="ja-JP" altLang="en-US" dirty="0" smtClean="0"/>
              <a:t>結果の</a:t>
            </a:r>
            <a:r>
              <a:rPr lang="ja-JP" altLang="en-US" dirty="0" smtClean="0"/>
              <a:t>考察</a:t>
            </a:r>
            <a:r>
              <a:rPr lang="ja-JP" altLang="en-US" dirty="0"/>
              <a:t>に必要な図を描くため</a:t>
            </a:r>
            <a:r>
              <a:rPr lang="ja-JP" altLang="en-US" dirty="0" smtClean="0"/>
              <a:t>の</a:t>
            </a:r>
            <a:r>
              <a:rPr lang="en-US" altLang="ja-JP" dirty="0" smtClean="0"/>
              <a:t/>
            </a:r>
            <a:br>
              <a:rPr lang="en-US" altLang="ja-JP" dirty="0" smtClean="0"/>
            </a:br>
            <a:r>
              <a:rPr lang="ja-JP" altLang="en-US" dirty="0" smtClean="0"/>
              <a:t>道具</a:t>
            </a:r>
            <a:r>
              <a:rPr lang="ja-JP" altLang="en-US" dirty="0"/>
              <a:t>の準備</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510285" y="2133600"/>
            <a:ext cx="8347966" cy="3992563"/>
          </a:xfrm>
        </p:spPr>
        <p:txBody>
          <a:bodyPr/>
          <a:lstStyle/>
          <a:p>
            <a:r>
              <a:rPr kumimoji="1" lang="ja-JP" altLang="en-US" dirty="0" smtClean="0"/>
              <a:t>描けるようになった図</a:t>
            </a:r>
            <a:endParaRPr kumimoji="1" lang="en-US" altLang="ja-JP" dirty="0" smtClean="0"/>
          </a:p>
          <a:p>
            <a:pPr lvl="1"/>
            <a:r>
              <a:rPr kumimoji="1" lang="ja-JP" altLang="en-US" dirty="0" smtClean="0"/>
              <a:t>地表面温度</a:t>
            </a:r>
            <a:r>
              <a:rPr kumimoji="1" lang="en-US" altLang="ja-JP" dirty="0" smtClean="0"/>
              <a:t>, OLR </a:t>
            </a:r>
            <a:r>
              <a:rPr kumimoji="1" lang="ja-JP" altLang="en-US" dirty="0" smtClean="0"/>
              <a:t>等</a:t>
            </a:r>
            <a:r>
              <a:rPr lang="ja-JP" altLang="en-US" dirty="0" smtClean="0"/>
              <a:t>の</a:t>
            </a:r>
            <a:r>
              <a:rPr kumimoji="1" lang="ja-JP" altLang="en-US" dirty="0" smtClean="0"/>
              <a:t>全球平均値</a:t>
            </a:r>
            <a:endParaRPr lang="en-US" altLang="ja-JP" dirty="0"/>
          </a:p>
          <a:p>
            <a:pPr lvl="1"/>
            <a:r>
              <a:rPr kumimoji="1" lang="ja-JP" altLang="en-US" dirty="0" smtClean="0"/>
              <a:t>大気</a:t>
            </a:r>
            <a:r>
              <a:rPr lang="ja-JP" altLang="en-US" dirty="0" smtClean="0"/>
              <a:t>・海洋の南北エネルギー輸送</a:t>
            </a:r>
          </a:p>
          <a:p>
            <a:pPr lvl="1"/>
            <a:r>
              <a:rPr lang="ja-JP" altLang="en-US" dirty="0" smtClean="0"/>
              <a:t>任意の物理量の遷移過程や数サイクル間の時間平均の図もまた描画できるようになった</a:t>
            </a:r>
            <a:r>
              <a:rPr lang="en-US" altLang="ja-JP" dirty="0" smtClean="0"/>
              <a:t>. </a:t>
            </a:r>
            <a:endParaRPr kumimoji="1" lang="en-US" altLang="ja-JP" dirty="0" smtClean="0"/>
          </a:p>
        </p:txBody>
      </p:sp>
      <p:pic>
        <p:nvPicPr>
          <p:cNvPr id="4" name="図 3" descr="スクリーンショット 2015-11-10 11.38.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949" y="4947478"/>
            <a:ext cx="2358645" cy="1236085"/>
          </a:xfrm>
          <a:prstGeom prst="rect">
            <a:avLst/>
          </a:prstGeom>
        </p:spPr>
      </p:pic>
      <p:pic>
        <p:nvPicPr>
          <p:cNvPr id="5" name="図 4" descr="スクリーンショット 2015-11-10 11.44.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800" y="4923227"/>
            <a:ext cx="2190807" cy="1236085"/>
          </a:xfrm>
          <a:prstGeom prst="rect">
            <a:avLst/>
          </a:prstGeom>
        </p:spPr>
      </p:pic>
      <p:pic>
        <p:nvPicPr>
          <p:cNvPr id="6" name="図 5" descr="スクリーンショット 2015-11-05 12.13.5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2607" y="4923227"/>
            <a:ext cx="2415342" cy="1236085"/>
          </a:xfrm>
          <a:prstGeom prst="rect">
            <a:avLst/>
          </a:prstGeom>
        </p:spPr>
      </p:pic>
      <p:sp>
        <p:nvSpPr>
          <p:cNvPr id="7" name="テキスト ボックス 6"/>
          <p:cNvSpPr txBox="1"/>
          <p:nvPr/>
        </p:nvSpPr>
        <p:spPr>
          <a:xfrm>
            <a:off x="3689635" y="6211669"/>
            <a:ext cx="5454365" cy="646331"/>
          </a:xfrm>
          <a:prstGeom prst="rect">
            <a:avLst/>
          </a:prstGeom>
          <a:noFill/>
        </p:spPr>
        <p:txBody>
          <a:bodyPr wrap="square" rtlCol="0">
            <a:spAutoFit/>
          </a:bodyPr>
          <a:lstStyle/>
          <a:p>
            <a:r>
              <a:rPr kumimoji="1" lang="en-US" altLang="ja-JP" dirty="0" smtClean="0"/>
              <a:t>* </a:t>
            </a:r>
            <a:r>
              <a:rPr kumimoji="1" lang="ja-JP" altLang="en-US" dirty="0" smtClean="0"/>
              <a:t>ただし</a:t>
            </a:r>
            <a:r>
              <a:rPr kumimoji="1" lang="en-US" altLang="ja-JP" dirty="0" smtClean="0"/>
              <a:t>, </a:t>
            </a:r>
            <a:r>
              <a:rPr kumimoji="1" lang="ja-JP" altLang="en-US" dirty="0" smtClean="0"/>
              <a:t>今回示す結果に対しては</a:t>
            </a:r>
            <a:r>
              <a:rPr kumimoji="1" lang="en-US" altLang="ja-JP" dirty="0" smtClean="0"/>
              <a:t>, (</a:t>
            </a:r>
            <a:r>
              <a:rPr kumimoji="1" lang="ja-JP" altLang="en-US" dirty="0" smtClean="0"/>
              <a:t>変数の出力が不足していたため</a:t>
            </a:r>
            <a:r>
              <a:rPr kumimoji="1" lang="en-US" altLang="ja-JP" dirty="0" smtClean="0"/>
              <a:t>)</a:t>
            </a:r>
            <a:r>
              <a:rPr kumimoji="1" lang="ja-JP" altLang="en-US" dirty="0" smtClean="0"/>
              <a:t>使えていない</a:t>
            </a:r>
            <a:r>
              <a:rPr kumimoji="1" lang="en-US" altLang="ja-JP" dirty="0" smtClean="0"/>
              <a:t>. </a:t>
            </a:r>
            <a:endParaRPr kumimoji="1" lang="ja-JP" altLang="en-US" dirty="0"/>
          </a:p>
        </p:txBody>
      </p:sp>
      <p:sp>
        <p:nvSpPr>
          <p:cNvPr id="8" name="テキスト ボックス 7"/>
          <p:cNvSpPr txBox="1"/>
          <p:nvPr/>
        </p:nvSpPr>
        <p:spPr>
          <a:xfrm>
            <a:off x="6168761" y="4448509"/>
            <a:ext cx="2097833" cy="523220"/>
          </a:xfrm>
          <a:prstGeom prst="rect">
            <a:avLst/>
          </a:prstGeom>
          <a:noFill/>
        </p:spPr>
        <p:txBody>
          <a:bodyPr wrap="square" rtlCol="0">
            <a:spAutoFit/>
          </a:bodyPr>
          <a:lstStyle/>
          <a:p>
            <a:r>
              <a:rPr kumimoji="1" lang="ja-JP" altLang="en-US" sz="1400" dirty="0" smtClean="0"/>
              <a:t>海面温度の全球平均値の遷移</a:t>
            </a:r>
            <a:endParaRPr kumimoji="1" lang="ja-JP" altLang="en-US" sz="1400" dirty="0"/>
          </a:p>
        </p:txBody>
      </p:sp>
      <p:sp>
        <p:nvSpPr>
          <p:cNvPr id="9" name="テキスト ボックス 8"/>
          <p:cNvSpPr txBox="1"/>
          <p:nvPr/>
        </p:nvSpPr>
        <p:spPr>
          <a:xfrm>
            <a:off x="3810116" y="4450079"/>
            <a:ext cx="2097833" cy="523220"/>
          </a:xfrm>
          <a:prstGeom prst="rect">
            <a:avLst/>
          </a:prstGeom>
          <a:noFill/>
        </p:spPr>
        <p:txBody>
          <a:bodyPr wrap="square" rtlCol="0">
            <a:spAutoFit/>
          </a:bodyPr>
          <a:lstStyle/>
          <a:p>
            <a:r>
              <a:rPr kumimoji="1" lang="ja-JP" altLang="en-US" sz="1400" dirty="0" smtClean="0"/>
              <a:t>海洋の南北エネルギー輸送</a:t>
            </a:r>
            <a:endParaRPr kumimoji="1" lang="ja-JP" altLang="en-US" sz="1400" dirty="0"/>
          </a:p>
        </p:txBody>
      </p:sp>
      <p:sp>
        <p:nvSpPr>
          <p:cNvPr id="10" name="テキスト ボックス 9"/>
          <p:cNvSpPr txBox="1"/>
          <p:nvPr/>
        </p:nvSpPr>
        <p:spPr>
          <a:xfrm>
            <a:off x="1301800" y="4471189"/>
            <a:ext cx="2097833" cy="523220"/>
          </a:xfrm>
          <a:prstGeom prst="rect">
            <a:avLst/>
          </a:prstGeom>
          <a:noFill/>
        </p:spPr>
        <p:txBody>
          <a:bodyPr wrap="square" rtlCol="0">
            <a:spAutoFit/>
          </a:bodyPr>
          <a:lstStyle/>
          <a:p>
            <a:r>
              <a:rPr kumimoji="1" lang="ja-JP" altLang="en-US" sz="1400" dirty="0" smtClean="0"/>
              <a:t>大気</a:t>
            </a:r>
            <a:r>
              <a:rPr kumimoji="1" lang="ja-JP" altLang="en-US" sz="1400" dirty="0" smtClean="0"/>
              <a:t>の</a:t>
            </a:r>
            <a:r>
              <a:rPr kumimoji="1" lang="ja-JP" altLang="en-US" sz="1400" dirty="0"/>
              <a:t>南北エネルギー輸送</a:t>
            </a:r>
            <a:endParaRPr kumimoji="1" lang="ja-JP" altLang="en-US" sz="1400" dirty="0"/>
          </a:p>
        </p:txBody>
      </p:sp>
    </p:spTree>
    <p:extLst>
      <p:ext uri="{BB962C8B-B14F-4D97-AF65-F5344CB8AC3E}">
        <p14:creationId xmlns:p14="http://schemas.microsoft.com/office/powerpoint/2010/main" val="19268198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大気海洋海氷モデルによる水惑星実験</a:t>
            </a:r>
            <a:endParaRPr kumimoji="1" lang="ja-JP" altLang="en-US" dirty="0"/>
          </a:p>
        </p:txBody>
      </p:sp>
      <p:sp>
        <p:nvSpPr>
          <p:cNvPr id="3" name="コンテンツ プレースホルダー 2"/>
          <p:cNvSpPr>
            <a:spLocks noGrp="1"/>
          </p:cNvSpPr>
          <p:nvPr>
            <p:ph idx="1"/>
          </p:nvPr>
        </p:nvSpPr>
        <p:spPr>
          <a:xfrm>
            <a:off x="3130444" y="1815847"/>
            <a:ext cx="5831170" cy="5086456"/>
          </a:xfrm>
        </p:spPr>
        <p:txBody>
          <a:bodyPr>
            <a:normAutofit fontScale="70000" lnSpcReduction="20000"/>
          </a:bodyPr>
          <a:lstStyle/>
          <a:p>
            <a:r>
              <a:rPr lang="ja-JP" altLang="en-US" dirty="0" smtClean="0"/>
              <a:t>モデルの記述</a:t>
            </a:r>
            <a:endParaRPr kumimoji="1" lang="en-US" altLang="ja-JP" dirty="0" smtClean="0"/>
          </a:p>
          <a:p>
            <a:pPr lvl="1"/>
            <a:r>
              <a:rPr lang="ja-JP" altLang="en-US" dirty="0" smtClean="0"/>
              <a:t>大気モデル</a:t>
            </a:r>
            <a:r>
              <a:rPr lang="en-US" altLang="ja-JP" dirty="0" smtClean="0"/>
              <a:t>(DCPAM)</a:t>
            </a:r>
          </a:p>
          <a:p>
            <a:pPr lvl="2"/>
            <a:r>
              <a:rPr lang="ja-JP" altLang="en-US" dirty="0" smtClean="0"/>
              <a:t>解像度</a:t>
            </a:r>
            <a:r>
              <a:rPr lang="en-US" altLang="ja-JP" dirty="0" smtClean="0"/>
              <a:t>:  T21L26(3D)</a:t>
            </a:r>
          </a:p>
          <a:p>
            <a:pPr lvl="2"/>
            <a:r>
              <a:rPr lang="ja-JP" altLang="en-US" dirty="0" smtClean="0"/>
              <a:t>力学過程</a:t>
            </a:r>
            <a:endParaRPr lang="en-US" altLang="ja-JP" dirty="0" smtClean="0"/>
          </a:p>
          <a:p>
            <a:pPr lvl="3"/>
            <a:r>
              <a:rPr lang="ja-JP" altLang="en-US" dirty="0" smtClean="0"/>
              <a:t>プリミティブ方程式</a:t>
            </a:r>
            <a:endParaRPr lang="en-US" altLang="ja-JP" dirty="0" smtClean="0"/>
          </a:p>
          <a:p>
            <a:pPr lvl="2"/>
            <a:r>
              <a:rPr lang="ja-JP" altLang="en-US" dirty="0" smtClean="0"/>
              <a:t>物理過程</a:t>
            </a:r>
            <a:endParaRPr lang="en-US" altLang="ja-JP" dirty="0" smtClean="0"/>
          </a:p>
          <a:p>
            <a:pPr lvl="3"/>
            <a:r>
              <a:rPr lang="ja-JP" altLang="en-US" dirty="0" smtClean="0"/>
              <a:t>大規模凝結</a:t>
            </a:r>
            <a:r>
              <a:rPr lang="en-US" altLang="ja-JP" dirty="0" smtClean="0"/>
              <a:t> (</a:t>
            </a:r>
            <a:r>
              <a:rPr lang="en-US" altLang="ja-JP" dirty="0" err="1" smtClean="0"/>
              <a:t>Manabe</a:t>
            </a:r>
            <a:r>
              <a:rPr lang="en-US" altLang="ja-JP" dirty="0" smtClean="0"/>
              <a:t> et al., 1965)</a:t>
            </a:r>
          </a:p>
          <a:p>
            <a:pPr lvl="3"/>
            <a:r>
              <a:rPr lang="ja-JP" altLang="en-US" dirty="0" smtClean="0"/>
              <a:t>積雲パラメタリゼーション</a:t>
            </a:r>
            <a:r>
              <a:rPr lang="en-US" altLang="ja-JP" dirty="0" smtClean="0"/>
              <a:t>: relaxed </a:t>
            </a:r>
            <a:r>
              <a:rPr lang="en-US" altLang="ja-JP" dirty="0"/>
              <a:t>Arakawa-</a:t>
            </a:r>
            <a:r>
              <a:rPr lang="en-US" altLang="ja-JP" dirty="0" smtClean="0"/>
              <a:t>Schubert</a:t>
            </a:r>
          </a:p>
          <a:p>
            <a:pPr lvl="3"/>
            <a:r>
              <a:rPr lang="ja-JP" altLang="en-US" dirty="0" smtClean="0"/>
              <a:t>鉛直乱流混合</a:t>
            </a:r>
            <a:r>
              <a:rPr lang="en-US" altLang="ja-JP" dirty="0"/>
              <a:t>:</a:t>
            </a:r>
            <a:r>
              <a:rPr lang="en-US" altLang="ja-JP" dirty="0" smtClean="0"/>
              <a:t> Mellor &amp; Yamada 2.5 </a:t>
            </a:r>
            <a:r>
              <a:rPr lang="ja-JP" altLang="en-US" dirty="0" smtClean="0"/>
              <a:t>次</a:t>
            </a:r>
            <a:endParaRPr lang="en-US" altLang="ja-JP" dirty="0" smtClean="0"/>
          </a:p>
          <a:p>
            <a:pPr lvl="3"/>
            <a:r>
              <a:rPr lang="ja-JP" altLang="en-US" dirty="0" smtClean="0"/>
              <a:t>地表面フラックス</a:t>
            </a:r>
            <a:r>
              <a:rPr lang="en-US" altLang="ja-JP" dirty="0" smtClean="0"/>
              <a:t>: </a:t>
            </a:r>
            <a:r>
              <a:rPr lang="ja-JP" altLang="en-US" dirty="0" smtClean="0"/>
              <a:t>バルク法</a:t>
            </a:r>
            <a:r>
              <a:rPr lang="en-US" altLang="ja-JP" dirty="0" smtClean="0"/>
              <a:t> (</a:t>
            </a:r>
            <a:r>
              <a:rPr lang="en-US" altLang="ja-JP" dirty="0" err="1" smtClean="0"/>
              <a:t>Beljaars</a:t>
            </a:r>
            <a:r>
              <a:rPr lang="en-US" altLang="ja-JP" dirty="0"/>
              <a:t> </a:t>
            </a:r>
            <a:r>
              <a:rPr lang="en-US" altLang="ja-JP" dirty="0" smtClean="0"/>
              <a:t>and </a:t>
            </a:r>
            <a:r>
              <a:rPr lang="en-US" altLang="ja-JP" dirty="0" err="1" smtClean="0"/>
              <a:t>Holtslag</a:t>
            </a:r>
            <a:r>
              <a:rPr lang="en-US" altLang="ja-JP" dirty="0" smtClean="0"/>
              <a:t>. 1991)</a:t>
            </a:r>
            <a:endParaRPr lang="en-US" altLang="ja-JP" dirty="0"/>
          </a:p>
          <a:p>
            <a:pPr lvl="3"/>
            <a:r>
              <a:rPr lang="ja-JP" altLang="en-US" dirty="0"/>
              <a:t>放射</a:t>
            </a:r>
            <a:r>
              <a:rPr lang="en-US" altLang="ja-JP" dirty="0"/>
              <a:t>: </a:t>
            </a:r>
            <a:r>
              <a:rPr lang="ja-JP" altLang="en-US" dirty="0"/>
              <a:t>地球用</a:t>
            </a:r>
            <a:r>
              <a:rPr lang="ja-JP" altLang="en-US" dirty="0" smtClean="0"/>
              <a:t>放射</a:t>
            </a:r>
            <a:r>
              <a:rPr lang="en-US" altLang="ja-JP" dirty="0" smtClean="0"/>
              <a:t> (Chou et al 1998; </a:t>
            </a:r>
            <a:r>
              <a:rPr lang="en-US" altLang="en-US" dirty="0" smtClean="0"/>
              <a:t>Chou </a:t>
            </a:r>
            <a:r>
              <a:rPr lang="en-US" altLang="en-US" dirty="0"/>
              <a:t>et al, </a:t>
            </a:r>
            <a:r>
              <a:rPr lang="en-US" altLang="en-US" dirty="0" smtClean="0"/>
              <a:t>2001</a:t>
            </a:r>
            <a:r>
              <a:rPr lang="en-US" altLang="ja-JP" dirty="0" smtClean="0"/>
              <a:t>)</a:t>
            </a:r>
            <a:endParaRPr lang="en-US" altLang="ja-JP" dirty="0"/>
          </a:p>
          <a:p>
            <a:pPr lvl="1"/>
            <a:r>
              <a:rPr kumimoji="1" lang="ja-JP" altLang="en-US" dirty="0" smtClean="0"/>
              <a:t>海洋モデル</a:t>
            </a:r>
            <a:endParaRPr kumimoji="1" lang="en-US" altLang="ja-JP" dirty="0" smtClean="0"/>
          </a:p>
          <a:p>
            <a:pPr lvl="2"/>
            <a:r>
              <a:rPr lang="ja-JP" altLang="en-US" dirty="0" smtClean="0"/>
              <a:t>解像度</a:t>
            </a:r>
            <a:r>
              <a:rPr lang="en-US" altLang="ja-JP" dirty="0" smtClean="0"/>
              <a:t>: Pl 42L60 (</a:t>
            </a:r>
            <a:r>
              <a:rPr lang="ja-JP" altLang="en-US" dirty="0" smtClean="0"/>
              <a:t>軸対称</a:t>
            </a:r>
            <a:r>
              <a:rPr lang="en-US" altLang="ja-JP" dirty="0" smtClean="0"/>
              <a:t>)</a:t>
            </a:r>
          </a:p>
          <a:p>
            <a:pPr lvl="2"/>
            <a:r>
              <a:rPr lang="ja-JP" altLang="en-US" dirty="0" smtClean="0"/>
              <a:t>力学過程</a:t>
            </a:r>
            <a:endParaRPr lang="en-US" altLang="ja-JP" dirty="0" smtClean="0"/>
          </a:p>
          <a:p>
            <a:pPr lvl="3"/>
            <a:r>
              <a:rPr lang="ja-JP" altLang="en-US" dirty="0" smtClean="0"/>
              <a:t>ブジネスクプリミティブ方程式</a:t>
            </a:r>
            <a:endParaRPr lang="en-US" altLang="ja-JP" dirty="0" smtClean="0"/>
          </a:p>
          <a:p>
            <a:pPr lvl="2"/>
            <a:r>
              <a:rPr kumimoji="1" lang="ja-JP" altLang="en-US" dirty="0" smtClean="0"/>
              <a:t>物理過程</a:t>
            </a:r>
            <a:endParaRPr kumimoji="1" lang="en-US" altLang="ja-JP" dirty="0" smtClean="0"/>
          </a:p>
          <a:p>
            <a:pPr lvl="3"/>
            <a:r>
              <a:rPr lang="ja-JP" altLang="en-US" dirty="0" smtClean="0"/>
              <a:t>メソスケール渦による混合</a:t>
            </a:r>
            <a:r>
              <a:rPr lang="en-US" altLang="ja-JP" dirty="0" smtClean="0"/>
              <a:t> (Gent and McWillimas,1990)</a:t>
            </a:r>
            <a:endParaRPr kumimoji="1" lang="en-US" altLang="ja-JP" dirty="0" smtClean="0"/>
          </a:p>
          <a:p>
            <a:pPr lvl="3"/>
            <a:r>
              <a:rPr lang="ja-JP" altLang="en-US" dirty="0" smtClean="0"/>
              <a:t>対流調節</a:t>
            </a:r>
            <a:endParaRPr lang="en-US" altLang="ja-JP" dirty="0" smtClean="0"/>
          </a:p>
          <a:p>
            <a:pPr lvl="1"/>
            <a:r>
              <a:rPr kumimoji="1" lang="ja-JP" altLang="en-US" dirty="0" smtClean="0"/>
              <a:t>海氷モデル</a:t>
            </a:r>
            <a:endParaRPr kumimoji="1" lang="en-US" altLang="ja-JP" dirty="0" smtClean="0"/>
          </a:p>
          <a:p>
            <a:pPr lvl="2"/>
            <a:r>
              <a:rPr lang="ja-JP" altLang="en-US" dirty="0" smtClean="0"/>
              <a:t>鉛直一次元</a:t>
            </a:r>
            <a:r>
              <a:rPr lang="en-US" altLang="ja-JP" dirty="0" smtClean="0"/>
              <a:t> 3 </a:t>
            </a:r>
            <a:r>
              <a:rPr lang="ja-JP" altLang="en-US" dirty="0" smtClean="0"/>
              <a:t>層熱力学モデル</a:t>
            </a:r>
            <a:r>
              <a:rPr lang="en-US" altLang="ja-JP" dirty="0" smtClean="0"/>
              <a:t> (Winton,2000)</a:t>
            </a:r>
            <a:endParaRPr kumimoji="1" lang="ja-JP" altLang="en-US" dirty="0"/>
          </a:p>
        </p:txBody>
      </p:sp>
      <p:pic>
        <p:nvPicPr>
          <p:cNvPr id="4" name="図 3" descr="aquaplanet.png"/>
          <p:cNvPicPr>
            <a:picLocks noChangeAspect="1"/>
          </p:cNvPicPr>
          <p:nvPr/>
        </p:nvPicPr>
        <p:blipFill rotWithShape="1">
          <a:blip r:embed="rId3">
            <a:extLst>
              <a:ext uri="{28A0092B-C50C-407E-A947-70E740481C1C}">
                <a14:useLocalDpi xmlns:a14="http://schemas.microsoft.com/office/drawing/2010/main" val="0"/>
              </a:ext>
            </a:extLst>
          </a:blip>
          <a:srcRect l="22904" t="22282" r="21888" b="20809"/>
          <a:stretch/>
        </p:blipFill>
        <p:spPr>
          <a:xfrm>
            <a:off x="872343" y="2022602"/>
            <a:ext cx="1999608" cy="2061223"/>
          </a:xfrm>
          <a:prstGeom prst="rect">
            <a:avLst/>
          </a:prstGeom>
        </p:spPr>
      </p:pic>
      <p:sp>
        <p:nvSpPr>
          <p:cNvPr id="6" name="コンテンツ プレースホルダー 2"/>
          <p:cNvSpPr txBox="1">
            <a:spLocks/>
          </p:cNvSpPr>
          <p:nvPr/>
        </p:nvSpPr>
        <p:spPr>
          <a:xfrm>
            <a:off x="444121" y="3851432"/>
            <a:ext cx="4594408" cy="3050871"/>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a:lstStyle>
          <a:p>
            <a:pPr marL="1260475" lvl="3" indent="0">
              <a:buNone/>
            </a:pPr>
            <a:r>
              <a:rPr lang="en-US" altLang="ja-JP" dirty="0" smtClean="0"/>
              <a:t>	</a:t>
            </a:r>
            <a:endParaRPr lang="ja-JP" altLang="en-US" dirty="0"/>
          </a:p>
        </p:txBody>
      </p:sp>
      <p:sp>
        <p:nvSpPr>
          <p:cNvPr id="7" name="コンテンツ プレースホルダー 2"/>
          <p:cNvSpPr txBox="1">
            <a:spLocks/>
          </p:cNvSpPr>
          <p:nvPr/>
        </p:nvSpPr>
        <p:spPr>
          <a:xfrm>
            <a:off x="-1" y="4562678"/>
            <a:ext cx="3657013" cy="2348150"/>
          </a:xfrm>
          <a:prstGeom prst="rect">
            <a:avLst/>
          </a:prstGeom>
        </p:spPr>
        <p:txBody>
          <a:bodyPr vert="horz" lIns="91440" tIns="45720" rIns="91440" bIns="45720" rtlCol="0">
            <a:normAutofit fontScale="70000" lnSpcReduction="2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a:lstStyle>
          <a:p>
            <a:pPr>
              <a:buFont typeface="Wingdings" charset="2"/>
              <a:buChar char="v"/>
            </a:pPr>
            <a:r>
              <a:rPr lang="en-US" altLang="en-US" dirty="0" smtClean="0"/>
              <a:t>系の設定</a:t>
            </a:r>
          </a:p>
          <a:p>
            <a:pPr lvl="1">
              <a:buFont typeface="Wingdings" charset="2"/>
              <a:buChar char="v"/>
            </a:pPr>
            <a:r>
              <a:rPr lang="ja-JP" altLang="en-US" dirty="0" smtClean="0"/>
              <a:t>全球が海洋に覆われた惑星</a:t>
            </a:r>
            <a:endParaRPr lang="en-US" altLang="ja-JP" dirty="0"/>
          </a:p>
          <a:p>
            <a:pPr lvl="1">
              <a:buFont typeface="Wingdings" charset="2"/>
              <a:buChar char="v"/>
            </a:pPr>
            <a:r>
              <a:rPr lang="ja-JP" altLang="en-US" dirty="0" smtClean="0"/>
              <a:t>海底地形なし</a:t>
            </a:r>
            <a:r>
              <a:rPr lang="en-US" altLang="ja-JP" dirty="0" smtClean="0"/>
              <a:t>, </a:t>
            </a:r>
            <a:r>
              <a:rPr lang="ja-JP" altLang="en-US" dirty="0" smtClean="0"/>
              <a:t>水深</a:t>
            </a:r>
            <a:r>
              <a:rPr lang="en-US" altLang="ja-JP" dirty="0" smtClean="0"/>
              <a:t> 5.2 km</a:t>
            </a:r>
          </a:p>
          <a:p>
            <a:pPr lvl="1">
              <a:buFont typeface="Wingdings" charset="2"/>
              <a:buChar char="v"/>
            </a:pPr>
            <a:r>
              <a:rPr lang="en-US" altLang="en-US" dirty="0" smtClean="0"/>
              <a:t>惑星</a:t>
            </a:r>
            <a:r>
              <a:rPr lang="ja-JP" altLang="en-US" dirty="0" smtClean="0"/>
              <a:t>パラメータ</a:t>
            </a:r>
            <a:endParaRPr lang="en-US" altLang="ja-JP" dirty="0" smtClean="0"/>
          </a:p>
          <a:p>
            <a:pPr lvl="2">
              <a:buFont typeface="Wingdings" charset="2"/>
              <a:buChar char="v"/>
            </a:pPr>
            <a:r>
              <a:rPr lang="ja-JP" altLang="en-US" dirty="0" smtClean="0"/>
              <a:t>太陽定数</a:t>
            </a:r>
            <a:r>
              <a:rPr lang="en-US" altLang="ja-JP" dirty="0" smtClean="0"/>
              <a:t>, </a:t>
            </a:r>
            <a:r>
              <a:rPr lang="ja-JP" altLang="en-US" dirty="0" smtClean="0"/>
              <a:t>惑星半径</a:t>
            </a:r>
            <a:r>
              <a:rPr lang="en-US" altLang="ja-JP" dirty="0" smtClean="0"/>
              <a:t>, </a:t>
            </a:r>
            <a:r>
              <a:rPr lang="ja-JP" altLang="en-US" dirty="0" smtClean="0"/>
              <a:t>自転角速度は</a:t>
            </a:r>
            <a:r>
              <a:rPr lang="en-US" altLang="ja-JP" dirty="0" smtClean="0"/>
              <a:t>, </a:t>
            </a:r>
            <a:r>
              <a:rPr lang="ja-JP" altLang="en-US" dirty="0" smtClean="0"/>
              <a:t>現在地球の値</a:t>
            </a:r>
            <a:endParaRPr lang="en-US" altLang="ja-JP" dirty="0" smtClean="0"/>
          </a:p>
          <a:p>
            <a:pPr lvl="2">
              <a:buFont typeface="Wingdings" charset="2"/>
              <a:buChar char="v"/>
            </a:pPr>
            <a:r>
              <a:rPr lang="ja-JP" altLang="en-US" dirty="0" smtClean="0"/>
              <a:t>離心率</a:t>
            </a:r>
            <a:r>
              <a:rPr lang="en-US" altLang="ja-JP" dirty="0" smtClean="0"/>
              <a:t>, </a:t>
            </a:r>
            <a:r>
              <a:rPr lang="ja-JP" altLang="en-US" dirty="0" smtClean="0"/>
              <a:t>自転傾斜角はゼロ</a:t>
            </a:r>
            <a:endParaRPr lang="en-US" altLang="ja-JP" dirty="0" smtClean="0"/>
          </a:p>
        </p:txBody>
      </p:sp>
    </p:spTree>
    <p:extLst>
      <p:ext uri="{BB962C8B-B14F-4D97-AF65-F5344CB8AC3E}">
        <p14:creationId xmlns:p14="http://schemas.microsoft.com/office/powerpoint/2010/main" val="32496485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大気海洋海氷モデルによる水惑星実験</a:t>
            </a:r>
            <a:endParaRPr kumimoji="1" lang="ja-JP" altLang="en-US" dirty="0"/>
          </a:p>
        </p:txBody>
      </p:sp>
      <p:sp>
        <p:nvSpPr>
          <p:cNvPr id="3" name="コンテンツ プレースホルダー 2"/>
          <p:cNvSpPr>
            <a:spLocks noGrp="1"/>
          </p:cNvSpPr>
          <p:nvPr>
            <p:ph idx="1"/>
          </p:nvPr>
        </p:nvSpPr>
        <p:spPr>
          <a:xfrm>
            <a:off x="634948" y="1785666"/>
            <a:ext cx="8062373" cy="5086456"/>
          </a:xfrm>
        </p:spPr>
        <p:txBody>
          <a:bodyPr>
            <a:normAutofit/>
          </a:bodyPr>
          <a:lstStyle/>
          <a:p>
            <a:r>
              <a:rPr kumimoji="1" lang="ja-JP" altLang="en-US" dirty="0" smtClean="0"/>
              <a:t>初期条件</a:t>
            </a:r>
            <a:endParaRPr kumimoji="1" lang="en-US" altLang="ja-JP" dirty="0" smtClean="0"/>
          </a:p>
          <a:p>
            <a:pPr lvl="1"/>
            <a:r>
              <a:rPr lang="ja-JP" altLang="en-US" dirty="0" smtClean="0"/>
              <a:t>大気</a:t>
            </a:r>
            <a:endParaRPr lang="en-US" altLang="ja-JP" dirty="0" smtClean="0"/>
          </a:p>
          <a:p>
            <a:pPr lvl="2"/>
            <a:r>
              <a:rPr kumimoji="1" lang="ja-JP" altLang="en-US" dirty="0" smtClean="0"/>
              <a:t>温度一様</a:t>
            </a:r>
            <a:r>
              <a:rPr kumimoji="1" lang="en-US" altLang="ja-JP" dirty="0" smtClean="0"/>
              <a:t>(280 K)</a:t>
            </a:r>
            <a:r>
              <a:rPr lang="en-US" altLang="ja-JP" dirty="0" smtClean="0"/>
              <a:t>, </a:t>
            </a:r>
            <a:r>
              <a:rPr lang="ja-JP" altLang="en-US" dirty="0" smtClean="0"/>
              <a:t>静止</a:t>
            </a:r>
            <a:endParaRPr lang="en-US" altLang="ja-JP" dirty="0" smtClean="0"/>
          </a:p>
          <a:p>
            <a:pPr lvl="1"/>
            <a:r>
              <a:rPr lang="ja-JP" altLang="en-US" dirty="0" smtClean="0"/>
              <a:t>海洋</a:t>
            </a:r>
            <a:endParaRPr lang="en-US" altLang="ja-JP" dirty="0" smtClean="0"/>
          </a:p>
          <a:p>
            <a:pPr lvl="2"/>
            <a:r>
              <a:rPr kumimoji="1" lang="ja-JP" altLang="en-US" dirty="0" smtClean="0"/>
              <a:t>温度一様</a:t>
            </a:r>
            <a:r>
              <a:rPr kumimoji="1" lang="en-US" altLang="ja-JP" dirty="0" smtClean="0"/>
              <a:t>(280 K), </a:t>
            </a:r>
            <a:r>
              <a:rPr kumimoji="1" lang="ja-JP" altLang="en-US" dirty="0" smtClean="0"/>
              <a:t>塩分一様</a:t>
            </a:r>
            <a:r>
              <a:rPr kumimoji="1" lang="en-US" altLang="ja-JP" dirty="0" smtClean="0"/>
              <a:t>(35 </a:t>
            </a:r>
            <a:r>
              <a:rPr kumimoji="1" lang="en-US" altLang="ja-JP" dirty="0" err="1" smtClean="0"/>
              <a:t>psu</a:t>
            </a:r>
            <a:r>
              <a:rPr kumimoji="1" lang="en-US" altLang="ja-JP" dirty="0" smtClean="0"/>
              <a:t>), </a:t>
            </a:r>
            <a:r>
              <a:rPr kumimoji="1" lang="ja-JP" altLang="en-US" dirty="0" smtClean="0"/>
              <a:t>静止</a:t>
            </a:r>
            <a:endParaRPr kumimoji="1" lang="en-US" altLang="ja-JP" dirty="0" smtClean="0"/>
          </a:p>
          <a:p>
            <a:r>
              <a:rPr lang="ja-JP" altLang="en-US" dirty="0" smtClean="0"/>
              <a:t>その他のこと</a:t>
            </a:r>
            <a:endParaRPr lang="en-US" altLang="ja-JP" dirty="0" smtClean="0"/>
          </a:p>
          <a:p>
            <a:pPr lvl="1"/>
            <a:r>
              <a:rPr lang="ja-JP" altLang="en-US" dirty="0" smtClean="0"/>
              <a:t>日射は</a:t>
            </a:r>
            <a:r>
              <a:rPr lang="ja-JP" altLang="en-US" dirty="0" smtClean="0"/>
              <a:t>日</a:t>
            </a:r>
            <a:r>
              <a:rPr lang="ja-JP" altLang="en-US" dirty="0" smtClean="0"/>
              <a:t>平均した分布を与える</a:t>
            </a:r>
            <a:r>
              <a:rPr lang="en-US" altLang="ja-JP" dirty="0" smtClean="0"/>
              <a:t>. </a:t>
            </a:r>
            <a:endParaRPr lang="en-US" altLang="ja-JP" b="1" dirty="0"/>
          </a:p>
          <a:p>
            <a:pPr lvl="1"/>
            <a:r>
              <a:rPr lang="ja-JP" altLang="en-US" dirty="0" smtClean="0"/>
              <a:t>時間</a:t>
            </a:r>
            <a:r>
              <a:rPr lang="ja-JP" altLang="en-US" dirty="0" smtClean="0"/>
              <a:t>積分</a:t>
            </a:r>
            <a:endParaRPr lang="en-US" altLang="ja-JP" dirty="0" smtClean="0"/>
          </a:p>
          <a:p>
            <a:pPr lvl="2"/>
            <a:r>
              <a:rPr lang="ja-JP" altLang="en-US" dirty="0" smtClean="0"/>
              <a:t>結合モデル</a:t>
            </a:r>
            <a:r>
              <a:rPr lang="en-US" altLang="ja-JP" dirty="0" smtClean="0"/>
              <a:t> 180 </a:t>
            </a:r>
            <a:r>
              <a:rPr lang="ja-JP" altLang="en-US" dirty="0" smtClean="0"/>
              <a:t>日積分</a:t>
            </a:r>
            <a:r>
              <a:rPr lang="en-US" altLang="ja-JP" dirty="0" smtClean="0"/>
              <a:t>, </a:t>
            </a:r>
            <a:r>
              <a:rPr lang="ja-JP" altLang="en-US" dirty="0" smtClean="0"/>
              <a:t>海洋海氷モデル単体</a:t>
            </a:r>
            <a:r>
              <a:rPr lang="en-US" altLang="ja-JP" dirty="0" smtClean="0"/>
              <a:t> 10 </a:t>
            </a:r>
            <a:r>
              <a:rPr lang="ja-JP" altLang="en-US" dirty="0" smtClean="0"/>
              <a:t>年積分を交互に行う</a:t>
            </a:r>
            <a:r>
              <a:rPr lang="en-US" altLang="ja-JP" dirty="0" smtClean="0"/>
              <a:t>.</a:t>
            </a:r>
            <a:endParaRPr lang="en-US" altLang="ja-JP" dirty="0" smtClean="0"/>
          </a:p>
        </p:txBody>
      </p:sp>
      <p:sp>
        <p:nvSpPr>
          <p:cNvPr id="6" name="コンテンツ プレースホルダー 2"/>
          <p:cNvSpPr txBox="1">
            <a:spLocks/>
          </p:cNvSpPr>
          <p:nvPr/>
        </p:nvSpPr>
        <p:spPr>
          <a:xfrm>
            <a:off x="444121" y="3851432"/>
            <a:ext cx="4594408" cy="3050871"/>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a:lstStyle>
          <a:p>
            <a:pPr marL="1260475" lvl="3" indent="0">
              <a:buNone/>
            </a:pPr>
            <a:r>
              <a:rPr lang="en-US" altLang="ja-JP" dirty="0" smtClean="0"/>
              <a:t>	</a:t>
            </a:r>
            <a:endParaRPr lang="ja-JP" altLang="en-US" dirty="0"/>
          </a:p>
        </p:txBody>
      </p:sp>
    </p:spTree>
    <p:extLst>
      <p:ext uri="{BB962C8B-B14F-4D97-AF65-F5344CB8AC3E}">
        <p14:creationId xmlns:p14="http://schemas.microsoft.com/office/powerpoint/2010/main" val="31495788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スペクトル">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スペクトル.thmx</Template>
  <TotalTime>16534</TotalTime>
  <Words>2158</Words>
  <Application>Microsoft Macintosh PowerPoint</Application>
  <PresentationFormat>画面に合わせる (4:3)</PresentationFormat>
  <Paragraphs>223</Paragraphs>
  <Slides>20</Slides>
  <Notes>11</Notes>
  <HiddenSlides>1</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スペクトル</vt:lpstr>
      <vt:lpstr>研究進捗報告</vt:lpstr>
      <vt:lpstr>あらすじ</vt:lpstr>
      <vt:lpstr>海氷面温度の振動の問題</vt:lpstr>
      <vt:lpstr>海表面温度の計算法の改良</vt:lpstr>
      <vt:lpstr>  結合系の時間積分法</vt:lpstr>
      <vt:lpstr>結合系の時間積分法の改良</vt:lpstr>
      <vt:lpstr>結果の考察に必要な図を描くための 道具の準備 </vt:lpstr>
      <vt:lpstr>大気海洋海氷モデルによる水惑星実験</vt:lpstr>
      <vt:lpstr>大気海洋海氷モデルによる水惑星実験</vt:lpstr>
      <vt:lpstr>計算結果(遷移の様子)</vt:lpstr>
      <vt:lpstr>計算結果(遷移の様子)</vt:lpstr>
      <vt:lpstr>結果</vt:lpstr>
      <vt:lpstr>結果</vt:lpstr>
      <vt:lpstr>結果の整理</vt:lpstr>
      <vt:lpstr>大気モデルの解像度を T42 に上げた計算 </vt:lpstr>
      <vt:lpstr>大気モデルの解像度を T42 に上げた計算 </vt:lpstr>
      <vt:lpstr>鉛直拡散係数を 3 倍(9x10-5 m/s2)にした計算 </vt:lpstr>
      <vt:lpstr>南北エネルギー熱輸送</vt:lpstr>
      <vt:lpstr>まとめ</vt:lpstr>
      <vt:lpstr>今後の予定</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研究進捗報告</dc:title>
  <dc:creator>Kawai Yuta</dc:creator>
  <cp:lastModifiedBy>Kawai Yuta</cp:lastModifiedBy>
  <cp:revision>188</cp:revision>
  <dcterms:created xsi:type="dcterms:W3CDTF">2015-09-28T00:58:30Z</dcterms:created>
  <dcterms:modified xsi:type="dcterms:W3CDTF">2015-11-10T08:52:56Z</dcterms:modified>
</cp:coreProperties>
</file>