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77" r:id="rId3"/>
    <p:sldId id="257" r:id="rId4"/>
    <p:sldId id="260" r:id="rId5"/>
    <p:sldId id="262" r:id="rId6"/>
    <p:sldId id="263" r:id="rId7"/>
    <p:sldId id="258" r:id="rId8"/>
    <p:sldId id="259" r:id="rId9"/>
    <p:sldId id="276" r:id="rId10"/>
    <p:sldId id="267" r:id="rId11"/>
    <p:sldId id="266" r:id="rId12"/>
    <p:sldId id="264" r:id="rId13"/>
    <p:sldId id="261" r:id="rId14"/>
    <p:sldId id="272" r:id="rId15"/>
    <p:sldId id="273" r:id="rId16"/>
    <p:sldId id="285" r:id="rId17"/>
    <p:sldId id="274" r:id="rId18"/>
    <p:sldId id="280" r:id="rId19"/>
    <p:sldId id="281" r:id="rId20"/>
    <p:sldId id="278" r:id="rId21"/>
    <p:sldId id="287" r:id="rId22"/>
    <p:sldId id="286" r:id="rId23"/>
    <p:sldId id="282" r:id="rId24"/>
    <p:sldId id="283" r:id="rId25"/>
    <p:sldId id="275" r:id="rId26"/>
    <p:sldId id="265" r:id="rId27"/>
    <p:sldId id="26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39" d="100"/>
          <a:sy n="139" d="100"/>
        </p:scale>
        <p:origin x="-80" y="1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en-US" dirty="0" smtClean="0"/>
              <a:t>各主要モジュールの所要時間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割合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relaxed_arakawa_schu</c:v>
                </c:pt>
                <c:pt idx="1">
                  <c:v>rad_Earth_SW_V2_6</c:v>
                </c:pt>
                <c:pt idx="2">
                  <c:v>rad_Earth_LW_V2_4</c:v>
                </c:pt>
                <c:pt idx="3">
                  <c:v>dynamics_hspl_vas83</c:v>
                </c:pt>
                <c:pt idx="4">
                  <c:v>others</c:v>
                </c:pt>
                <c:pt idx="5">
                  <c:v>phys_implicit_utils</c:v>
                </c:pt>
              </c:strCache>
            </c:strRef>
          </c:cat>
          <c:val>
            <c:numRef>
              <c:f>Sheet1!$B$2:$B$7</c:f>
              <c:numCache>
                <c:formatCode>0.0_);[Red]\(0.0\)</c:formatCode>
                <c:ptCount val="6"/>
                <c:pt idx="0" formatCode="General">
                  <c:v>33.1</c:v>
                </c:pt>
                <c:pt idx="1">
                  <c:v>24.18</c:v>
                </c:pt>
                <c:pt idx="2">
                  <c:v>21.6</c:v>
                </c:pt>
                <c:pt idx="3" formatCode="General">
                  <c:v>5.6</c:v>
                </c:pt>
                <c:pt idx="4" formatCode="General">
                  <c:v>4.859999999999998</c:v>
                </c:pt>
                <c:pt idx="5" formatCode="General">
                  <c:v>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580362989845"/>
          <c:y val="0.183835796705024"/>
          <c:w val="0.379840131013779"/>
          <c:h val="0.74976750523410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8779618230468"/>
          <c:y val="0.142219328691411"/>
          <c:w val="0.70375623250446"/>
          <c:h val="0.55827984077556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FX10(16Core/1cpu)</c:v>
                </c:pt>
              </c:strCache>
            </c:strRef>
          </c:tx>
          <c:spPr>
            <a:ln w="76200" cmpd="sng">
              <a:prstDash val="sysDot"/>
            </a:ln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1.0</c:v>
                </c:pt>
                <c:pt idx="1">
                  <c:v>0.56140350877193</c:v>
                </c:pt>
                <c:pt idx="2">
                  <c:v>0.296296296296296</c:v>
                </c:pt>
                <c:pt idx="3">
                  <c:v>0.145454545454545</c:v>
                </c:pt>
                <c:pt idx="4">
                  <c:v>0.0701754385964912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PC(4Core/1cpu)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1.0</c:v>
                </c:pt>
                <c:pt idx="1">
                  <c:v>0.738636363636364</c:v>
                </c:pt>
                <c:pt idx="2">
                  <c:v>0.464285714285714</c:v>
                </c:pt>
                <c:pt idx="3">
                  <c:v>0.24375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元コード PC(4Core/2cpu)</c:v>
                </c:pt>
              </c:strCache>
            </c:strRef>
          </c:tx>
          <c:spPr>
            <a:ln w="57150" cmpd="sng"/>
          </c:spPr>
          <c:marker>
            <c:symbol val="triangle"/>
            <c:size val="9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1.0</c:v>
                </c:pt>
                <c:pt idx="1">
                  <c:v>0.595505617977528</c:v>
                </c:pt>
                <c:pt idx="2">
                  <c:v>0.350993377483444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列1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6439000"/>
        <c:axId val="-2127362792"/>
      </c:lineChart>
      <c:catAx>
        <c:axId val="-21264390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ja-JP" altLang="en-US" dirty="0" smtClean="0"/>
                  <a:t>スレッド数</a:t>
                </a:r>
                <a:endParaRPr lang="ja-JP" alt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2127362792"/>
        <c:crosses val="autoZero"/>
        <c:auto val="1"/>
        <c:lblAlgn val="ctr"/>
        <c:lblOffset val="100"/>
        <c:noMultiLvlLbl val="0"/>
      </c:catAx>
      <c:valAx>
        <c:axId val="-2127362792"/>
        <c:scaling>
          <c:orientation val="minMax"/>
          <c:max val="1.0"/>
        </c:scaling>
        <c:delete val="0"/>
        <c:axPos val="l"/>
        <c:majorGridlines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dirty="0" smtClean="0"/>
                  <a:t>並列化効率</a:t>
                </a:r>
                <a:endParaRPr lang="en-US" altLang="ja-JP" dirty="0" smtClean="0"/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kumimoji="1" lang="en-US" altLang="ja-JP" sz="1800" dirty="0" smtClean="0">
                    <a:effectLst/>
                  </a:rPr>
                  <a:t>(=</a:t>
                </a:r>
                <a:r>
                  <a:rPr kumimoji="1" lang="ja-JP" altLang="en-US" sz="1800" dirty="0" smtClean="0">
                    <a:effectLst/>
                  </a:rPr>
                  <a:t>速度向上率</a:t>
                </a:r>
                <a:r>
                  <a:rPr kumimoji="1" lang="en-US" altLang="ja-JP" sz="1800" dirty="0" smtClean="0">
                    <a:effectLst/>
                  </a:rPr>
                  <a:t>/</a:t>
                </a:r>
                <a:r>
                  <a:rPr kumimoji="1" lang="ja-JP" altLang="en-US" sz="1800" dirty="0" smtClean="0">
                    <a:effectLst/>
                  </a:rPr>
                  <a:t>スレッド数</a:t>
                </a:r>
                <a:r>
                  <a:rPr kumimoji="1" lang="en-US" altLang="ja-JP" sz="1800" dirty="0" smtClean="0">
                    <a:effectLst/>
                  </a:rPr>
                  <a:t>)</a:t>
                </a:r>
                <a:endParaRPr lang="ja-JP" altLang="en-US" dirty="0" smtClean="0">
                  <a:effectLst/>
                </a:endParaRP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ja-JP" alt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2126439000"/>
        <c:crosses val="autoZero"/>
        <c:crossBetween val="between"/>
      </c:valAx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0"/>
          <c:y val="0.825132158244142"/>
          <c:w val="1.0"/>
          <c:h val="0.17486784175585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98D6A-CC6B-FE4B-80D0-A60B80672B18}" type="datetimeFigureOut">
              <a:rPr kumimoji="1" lang="ja-JP" altLang="en-US" smtClean="0"/>
              <a:t>15/10/04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E3E6D-031C-0642-8880-55123CABF4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8337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•"/>
            </a:pPr>
            <a:r>
              <a:rPr kumimoji="1" lang="ja-JP" altLang="en-US" dirty="0" smtClean="0"/>
              <a:t>短波放射計算でスレッド並列において性能がでないのは</a:t>
            </a:r>
            <a:r>
              <a:rPr kumimoji="1" lang="en-US" altLang="ja-JP" dirty="0" smtClean="0"/>
              <a:t>, </a:t>
            </a:r>
            <a:r>
              <a:rPr kumimoji="1" lang="ja-JP" altLang="en-US" dirty="0" smtClean="0"/>
              <a:t>並列化の粒度が大きすぎるため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結果キャシュミスが多発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E3E6D-031C-0642-8880-55123CABF4F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3019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並列化効率</a:t>
            </a:r>
            <a:r>
              <a:rPr kumimoji="1" lang="en-US" altLang="ja-JP" dirty="0" smtClean="0"/>
              <a:t>(=</a:t>
            </a:r>
            <a:r>
              <a:rPr kumimoji="1" lang="ja-JP" altLang="en-US" dirty="0" smtClean="0"/>
              <a:t>速度向上率</a:t>
            </a:r>
            <a:r>
              <a:rPr kumimoji="1" lang="en-US" altLang="ja-JP" dirty="0" smtClean="0"/>
              <a:t>/</a:t>
            </a:r>
            <a:r>
              <a:rPr kumimoji="1" lang="ja-JP" altLang="en-US" dirty="0" smtClean="0"/>
              <a:t>スレッド数</a:t>
            </a:r>
            <a:r>
              <a:rPr kumimoji="1" lang="en-US" altLang="ja-JP" dirty="0" smtClean="0"/>
              <a:t>)</a:t>
            </a:r>
          </a:p>
          <a:p>
            <a:endParaRPr kumimoji="1" lang="en-US" altLang="ja-JP" dirty="0" smtClean="0"/>
          </a:p>
          <a:p>
            <a:pPr marL="171450" indent="-171450">
              <a:buFontTx/>
              <a:buChar char="•"/>
            </a:pPr>
            <a:r>
              <a:rPr kumimoji="1" lang="en-US" altLang="en-US" dirty="0" smtClean="0"/>
              <a:t>FX10 </a:t>
            </a:r>
            <a:r>
              <a:rPr kumimoji="1" lang="ja-JP" altLang="en-US" dirty="0" smtClean="0"/>
              <a:t>におけるスレッド並列化について</a:t>
            </a:r>
            <a:endParaRPr kumimoji="1" lang="en-US" altLang="ja-JP" dirty="0" smtClean="0"/>
          </a:p>
          <a:p>
            <a:pPr marL="628650" lvl="1" indent="-171450">
              <a:buFontTx/>
              <a:buChar char="•"/>
            </a:pPr>
            <a:r>
              <a:rPr kumimoji="1" lang="en-US" altLang="ja-JP" dirty="0" err="1" smtClean="0"/>
              <a:t>ispack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のコンパイル時に最適化オプションの指定</a:t>
            </a:r>
            <a:endParaRPr kumimoji="1" lang="en-US" altLang="ja-JP" dirty="0" smtClean="0"/>
          </a:p>
          <a:p>
            <a:pPr marL="628650" lvl="1" indent="-171450">
              <a:buFontTx/>
              <a:buChar char="•"/>
            </a:pPr>
            <a:r>
              <a:rPr kumimoji="1" lang="ja-JP" altLang="en-US" dirty="0" smtClean="0"/>
              <a:t>力学</a:t>
            </a:r>
            <a:r>
              <a:rPr kumimoji="1" lang="en-US" altLang="ja-JP" dirty="0" smtClean="0"/>
              <a:t>, </a:t>
            </a:r>
            <a:r>
              <a:rPr kumimoji="1" lang="ja-JP" altLang="en-US" dirty="0" smtClean="0"/>
              <a:t>大規模凝結のスレッド並列化</a:t>
            </a:r>
            <a:endParaRPr kumimoji="1" lang="en-US" altLang="ja-JP" dirty="0" smtClean="0"/>
          </a:p>
          <a:p>
            <a:pPr marL="628650" lvl="1" indent="-171450">
              <a:buFontTx/>
              <a:buChar char="•"/>
            </a:pPr>
            <a:endParaRPr kumimoji="1" lang="en-US" altLang="ja-JP" dirty="0" smtClean="0"/>
          </a:p>
          <a:p>
            <a:pPr marL="628650" lvl="1" indent="-171450">
              <a:buFontTx/>
              <a:buChar char="•"/>
            </a:pP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E3E6D-031C-0642-8880-55123CABF4F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4363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•"/>
            </a:pPr>
            <a:r>
              <a:rPr kumimoji="1" lang="en-US" altLang="ja-JP" dirty="0" smtClean="0"/>
              <a:t>DCPAM </a:t>
            </a:r>
            <a:r>
              <a:rPr kumimoji="1" lang="ja-JP" altLang="en-US" dirty="0" smtClean="0"/>
              <a:t>に対して</a:t>
            </a:r>
            <a:r>
              <a:rPr kumimoji="1" lang="en-US" altLang="ja-JP" dirty="0" smtClean="0"/>
              <a:t>, </a:t>
            </a:r>
            <a:r>
              <a:rPr kumimoji="1" lang="ja-JP" altLang="en-US" dirty="0" smtClean="0"/>
              <a:t>海洋モデルが求めた海水面温度</a:t>
            </a:r>
            <a:r>
              <a:rPr kumimoji="1" lang="en-US" altLang="ja-JP" dirty="0" smtClean="0"/>
              <a:t>(&amp; </a:t>
            </a:r>
            <a:r>
              <a:rPr kumimoji="1" lang="ja-JP" altLang="en-US" dirty="0" smtClean="0"/>
              <a:t>地表面アルベドを渡す</a:t>
            </a:r>
            <a:r>
              <a:rPr kumimoji="1" lang="en-US" altLang="ja-JP" dirty="0" smtClean="0"/>
              <a:t>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E3E6D-031C-0642-8880-55123CABF4F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3693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•"/>
            </a:pPr>
            <a:r>
              <a:rPr kumimoji="1" lang="en-US" altLang="ja-JP" dirty="0" smtClean="0"/>
              <a:t>DCPAM </a:t>
            </a:r>
            <a:r>
              <a:rPr kumimoji="1" lang="ja-JP" altLang="en-US" dirty="0" smtClean="0"/>
              <a:t>に対して</a:t>
            </a:r>
            <a:r>
              <a:rPr kumimoji="1" lang="en-US" altLang="ja-JP" dirty="0" smtClean="0"/>
              <a:t>, </a:t>
            </a:r>
            <a:r>
              <a:rPr kumimoji="1" lang="ja-JP" altLang="en-US" dirty="0" smtClean="0"/>
              <a:t>海洋モデルが求めた海水面温度</a:t>
            </a:r>
            <a:r>
              <a:rPr kumimoji="1" lang="en-US" altLang="ja-JP" dirty="0" smtClean="0"/>
              <a:t>(&amp; </a:t>
            </a:r>
            <a:r>
              <a:rPr kumimoji="1" lang="ja-JP" altLang="en-US" dirty="0" smtClean="0"/>
              <a:t>地表面アルベドを渡す</a:t>
            </a:r>
            <a:r>
              <a:rPr kumimoji="1" lang="en-US" altLang="ja-JP" dirty="0" smtClean="0"/>
              <a:t>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E3E6D-031C-0642-8880-55123CABF4F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3693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15/10/04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15/10/04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15/10/04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、図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15/10/04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コンテンツ、図、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15/10/04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 3 つ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15/10/04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15/10/04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15/10/04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15/10/04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図付き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15/10/04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15/10/04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図付きセク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15/10/04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15/10/04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15/10/04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15/10/04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15/10/04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15/10/04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kumimoji="1"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kumimoji="1"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kumimoji="1"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kumimoji="1"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kumimoji="1"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kumimoji="1"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kumimoji="1"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kumimoji="1"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研究進捗報告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96388" y="4651995"/>
            <a:ext cx="7754112" cy="1382024"/>
          </a:xfrm>
        </p:spPr>
        <p:txBody>
          <a:bodyPr>
            <a:normAutofit/>
          </a:bodyPr>
          <a:lstStyle/>
          <a:p>
            <a:pPr algn="r"/>
            <a:r>
              <a:rPr kumimoji="1" lang="ja-JP" altLang="en-US" sz="2800" dirty="0" smtClean="0">
                <a:solidFill>
                  <a:schemeClr val="tx1"/>
                </a:solidFill>
              </a:rPr>
              <a:t>河合</a:t>
            </a:r>
            <a:r>
              <a:rPr kumimoji="1" lang="en-US" altLang="ja-JP" sz="2800" dirty="0" smtClean="0">
                <a:solidFill>
                  <a:schemeClr val="tx1"/>
                </a:solidFill>
              </a:rPr>
              <a:t> </a:t>
            </a:r>
            <a:r>
              <a:rPr kumimoji="1" lang="ja-JP" altLang="en-US" sz="2800" dirty="0" smtClean="0">
                <a:solidFill>
                  <a:schemeClr val="tx1"/>
                </a:solidFill>
              </a:rPr>
              <a:t>佑太</a:t>
            </a:r>
            <a:endParaRPr kumimoji="1" lang="en-US" altLang="ja-JP" sz="2800" dirty="0" smtClean="0">
              <a:solidFill>
                <a:schemeClr val="tx1"/>
              </a:solidFill>
            </a:endParaRPr>
          </a:p>
          <a:p>
            <a:pPr algn="r"/>
            <a:r>
              <a:rPr lang="ja-JP" altLang="en-US" sz="2800" dirty="0" smtClean="0">
                <a:solidFill>
                  <a:schemeClr val="tx1"/>
                </a:solidFill>
              </a:rPr>
              <a:t>海洋モデルミーティング</a:t>
            </a:r>
            <a:r>
              <a:rPr lang="en-US" altLang="ja-JP" sz="2800" dirty="0" smtClean="0">
                <a:solidFill>
                  <a:schemeClr val="tx1"/>
                </a:solidFill>
              </a:rPr>
              <a:t> 2015/09/09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886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 実時間ではどの程度計算時間が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短縮されるようになっ</a:t>
            </a:r>
            <a:r>
              <a:rPr lang="ja-JP" altLang="en-US" dirty="0" smtClean="0"/>
              <a:t>たか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n-US" dirty="0" smtClean="0"/>
              <a:t>1000 </a:t>
            </a:r>
            <a:r>
              <a:rPr lang="ja-JP" altLang="en-US" dirty="0"/>
              <a:t>年積分に必要な時間の見積もり</a:t>
            </a:r>
            <a:endParaRPr lang="en-US" altLang="en-US" dirty="0" smtClean="0"/>
          </a:p>
          <a:p>
            <a:pPr lvl="1"/>
            <a:r>
              <a:rPr lang="ja-JP" altLang="en-US" dirty="0" smtClean="0"/>
              <a:t>改良前</a:t>
            </a:r>
            <a:endParaRPr lang="en-US" altLang="ja-JP" dirty="0"/>
          </a:p>
          <a:p>
            <a:pPr lvl="2"/>
            <a:r>
              <a:rPr lang="en-US" altLang="ja-JP" dirty="0"/>
              <a:t>PC(</a:t>
            </a:r>
            <a:r>
              <a:rPr lang="ja-JP" altLang="en-US" dirty="0"/>
              <a:t>情報実験機</a:t>
            </a:r>
            <a:r>
              <a:rPr lang="en-US" altLang="ja-JP" dirty="0"/>
              <a:t>) </a:t>
            </a:r>
          </a:p>
          <a:p>
            <a:pPr lvl="3"/>
            <a:r>
              <a:rPr lang="en-US" altLang="ja-JP" dirty="0" err="1" smtClean="0"/>
              <a:t>OpenMP</a:t>
            </a:r>
            <a:r>
              <a:rPr lang="en-US" altLang="ja-JP" dirty="0" smtClean="0"/>
              <a:t> </a:t>
            </a:r>
            <a:r>
              <a:rPr lang="ja-JP" altLang="en-US" dirty="0"/>
              <a:t>フラット並列</a:t>
            </a:r>
            <a:r>
              <a:rPr lang="en-US" altLang="ja-JP" dirty="0"/>
              <a:t>(4 </a:t>
            </a:r>
            <a:r>
              <a:rPr lang="ja-JP" altLang="en-US" dirty="0"/>
              <a:t>スレッド</a:t>
            </a:r>
            <a:r>
              <a:rPr lang="en-US" altLang="ja-JP" dirty="0"/>
              <a:t>):  </a:t>
            </a:r>
            <a:r>
              <a:rPr lang="en-US" altLang="ja-JP" dirty="0" smtClean="0"/>
              <a:t>21</a:t>
            </a:r>
            <a:r>
              <a:rPr lang="en-US" altLang="ja-JP" dirty="0"/>
              <a:t>3</a:t>
            </a:r>
            <a:r>
              <a:rPr lang="en-US" altLang="ja-JP" dirty="0" smtClean="0"/>
              <a:t> </a:t>
            </a:r>
            <a:r>
              <a:rPr lang="en-US" altLang="ja-JP" dirty="0"/>
              <a:t>day </a:t>
            </a:r>
          </a:p>
          <a:p>
            <a:pPr lvl="2"/>
            <a:r>
              <a:rPr lang="ja-JP" altLang="en-US" dirty="0"/>
              <a:t>スパコン</a:t>
            </a:r>
            <a:r>
              <a:rPr lang="en-US" altLang="ja-JP" dirty="0"/>
              <a:t>(FX10)</a:t>
            </a:r>
          </a:p>
          <a:p>
            <a:pPr lvl="3"/>
            <a:r>
              <a:rPr lang="en-US" altLang="ja-JP" dirty="0"/>
              <a:t>MPI </a:t>
            </a:r>
            <a:r>
              <a:rPr lang="ja-JP" altLang="en-US" dirty="0"/>
              <a:t>フラット並列</a:t>
            </a:r>
            <a:r>
              <a:rPr lang="en-US" altLang="ja-JP" dirty="0"/>
              <a:t>(16 </a:t>
            </a:r>
            <a:r>
              <a:rPr lang="ja-JP" altLang="en-US" dirty="0"/>
              <a:t>プロセス</a:t>
            </a:r>
            <a:r>
              <a:rPr lang="en-US" altLang="ja-JP" dirty="0"/>
              <a:t>):  90 days</a:t>
            </a:r>
          </a:p>
          <a:p>
            <a:pPr lvl="1"/>
            <a:r>
              <a:rPr lang="ja-JP" altLang="en-US" dirty="0" smtClean="0"/>
              <a:t>改良後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PC</a:t>
            </a:r>
            <a:r>
              <a:rPr lang="en-US" altLang="ja-JP" dirty="0"/>
              <a:t>(</a:t>
            </a:r>
            <a:r>
              <a:rPr lang="ja-JP" altLang="en-US" dirty="0"/>
              <a:t>情報実験機</a:t>
            </a:r>
            <a:r>
              <a:rPr lang="en-US" altLang="ja-JP" dirty="0"/>
              <a:t>) </a:t>
            </a:r>
          </a:p>
          <a:p>
            <a:pPr lvl="3"/>
            <a:r>
              <a:rPr lang="en-US" altLang="ja-JP" dirty="0" err="1" smtClean="0"/>
              <a:t>OpenMP</a:t>
            </a:r>
            <a:r>
              <a:rPr lang="en-US" altLang="ja-JP" dirty="0" smtClean="0"/>
              <a:t> </a:t>
            </a:r>
            <a:r>
              <a:rPr lang="ja-JP" altLang="en-US" dirty="0"/>
              <a:t>フラット並列</a:t>
            </a:r>
            <a:r>
              <a:rPr lang="en-US" altLang="ja-JP" dirty="0" smtClean="0"/>
              <a:t>(4 </a:t>
            </a:r>
            <a:r>
              <a:rPr lang="ja-JP" altLang="en-US" dirty="0"/>
              <a:t>スレッド</a:t>
            </a:r>
            <a:r>
              <a:rPr lang="en-US" altLang="ja-JP" dirty="0"/>
              <a:t>):  </a:t>
            </a:r>
            <a:r>
              <a:rPr lang="en-US" altLang="ja-JP" dirty="0" smtClean="0"/>
              <a:t>138 </a:t>
            </a:r>
            <a:r>
              <a:rPr lang="en-US" altLang="ja-JP" dirty="0"/>
              <a:t>day </a:t>
            </a:r>
          </a:p>
          <a:p>
            <a:pPr lvl="2"/>
            <a:r>
              <a:rPr lang="ja-JP" altLang="en-US" dirty="0"/>
              <a:t>スパコン</a:t>
            </a:r>
            <a:r>
              <a:rPr lang="en-US" altLang="ja-JP" dirty="0"/>
              <a:t>(FX10)</a:t>
            </a:r>
          </a:p>
          <a:p>
            <a:pPr lvl="3"/>
            <a:r>
              <a:rPr lang="ja-JP" altLang="en-US" dirty="0" smtClean="0"/>
              <a:t>ハイブリッド並列</a:t>
            </a:r>
            <a:r>
              <a:rPr lang="en-US" altLang="ja-JP" dirty="0"/>
              <a:t>(16 </a:t>
            </a:r>
            <a:r>
              <a:rPr lang="ja-JP" altLang="en-US" dirty="0" smtClean="0"/>
              <a:t>プロセス</a:t>
            </a:r>
            <a:r>
              <a:rPr lang="en-US" altLang="ja-JP" dirty="0" smtClean="0"/>
              <a:t> x 4 </a:t>
            </a:r>
            <a:r>
              <a:rPr lang="ja-JP" altLang="en-US" dirty="0" smtClean="0"/>
              <a:t>スレッド</a:t>
            </a:r>
            <a:r>
              <a:rPr lang="en-US" altLang="ja-JP" dirty="0" smtClean="0"/>
              <a:t>)</a:t>
            </a:r>
            <a:r>
              <a:rPr lang="en-US" altLang="ja-JP" dirty="0"/>
              <a:t>:  </a:t>
            </a:r>
            <a:r>
              <a:rPr lang="en-US" altLang="ja-JP" dirty="0" smtClean="0"/>
              <a:t>76 </a:t>
            </a:r>
            <a:r>
              <a:rPr lang="en-US" altLang="ja-JP" dirty="0"/>
              <a:t>days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8900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作戦</a:t>
            </a:r>
            <a:r>
              <a:rPr lang="en-US" altLang="ja-JP" dirty="0" smtClean="0"/>
              <a:t> 2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O(1000) </a:t>
            </a:r>
            <a:r>
              <a:rPr lang="ja-JP" altLang="en-US" dirty="0" smtClean="0"/>
              <a:t>年積分</a:t>
            </a:r>
            <a:r>
              <a:rPr kumimoji="1" lang="ja-JP" altLang="en-US" dirty="0" smtClean="0"/>
              <a:t>に向けた作戦 </a:t>
            </a:r>
            <a:r>
              <a:rPr kumimoji="1" lang="en-US" altLang="ja-JP" dirty="0" smtClean="0"/>
              <a:t>2</a:t>
            </a:r>
          </a:p>
          <a:p>
            <a:pPr lvl="1"/>
            <a:r>
              <a:rPr kumimoji="1" lang="ja-JP" altLang="en-US" dirty="0" smtClean="0"/>
              <a:t>海洋の循環が落ち着くまで軸対称モデルを用いる</a:t>
            </a:r>
            <a:r>
              <a:rPr kumimoji="1" lang="en-US" altLang="ja-JP" dirty="0" smtClean="0"/>
              <a:t>. </a:t>
            </a:r>
            <a:r>
              <a:rPr kumimoji="1" lang="ja-JP" altLang="en-US" dirty="0" smtClean="0"/>
              <a:t>そして</a:t>
            </a:r>
            <a:r>
              <a:rPr kumimoji="1" lang="en-US" altLang="ja-JP" dirty="0" smtClean="0"/>
              <a:t>, </a:t>
            </a:r>
            <a:r>
              <a:rPr lang="ja-JP" altLang="en-US" dirty="0" smtClean="0"/>
              <a:t>その結果を使って三次元計算を行う</a:t>
            </a:r>
            <a:r>
              <a:rPr lang="en-US" altLang="ja-JP" dirty="0" smtClean="0"/>
              <a:t>. 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三次元モデルに比べて</a:t>
            </a:r>
            <a:r>
              <a:rPr lang="en-US" altLang="ja-JP" dirty="0" smtClean="0"/>
              <a:t>, </a:t>
            </a:r>
            <a:r>
              <a:rPr lang="ja-JP" altLang="en-US" dirty="0" smtClean="0"/>
              <a:t>軸対称モデルによる計算時間は</a:t>
            </a:r>
            <a:r>
              <a:rPr lang="en-US" altLang="ja-JP" dirty="0" smtClean="0"/>
              <a:t> 1/50 </a:t>
            </a:r>
            <a:r>
              <a:rPr lang="ja-JP" altLang="en-US" dirty="0" smtClean="0"/>
              <a:t>程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大気海洋軸対称計算に関してはこの後のスライドで</a:t>
            </a:r>
            <a:r>
              <a:rPr kumimoji="1" lang="en-US" altLang="ja-JP" dirty="0" smtClean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2252941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大気海洋海氷結合</a:t>
            </a:r>
            <a:r>
              <a:rPr lang="ja-JP" altLang="en-US" dirty="0" smtClean="0"/>
              <a:t>モデルの</a:t>
            </a:r>
            <a:r>
              <a:rPr lang="en-US" altLang="ja-JP" dirty="0" smtClean="0"/>
              <a:t> </a:t>
            </a:r>
            <a:r>
              <a:rPr kumimoji="1" lang="en-US" altLang="ja-JP" dirty="0" smtClean="0"/>
              <a:t>O(1000) </a:t>
            </a:r>
            <a:r>
              <a:rPr kumimoji="1" lang="ja-JP" altLang="en-US" dirty="0" smtClean="0"/>
              <a:t>年積分には</a:t>
            </a:r>
            <a:r>
              <a:rPr kumimoji="1" lang="en-US" altLang="ja-JP" dirty="0" smtClean="0"/>
              <a:t>, DCPAM </a:t>
            </a:r>
            <a:r>
              <a:rPr lang="ja-JP" altLang="en-US" dirty="0" smtClean="0"/>
              <a:t>地球計算</a:t>
            </a:r>
            <a:r>
              <a:rPr lang="en-US" altLang="ja-JP" dirty="0" smtClean="0"/>
              <a:t>(T21orT42,L26)</a:t>
            </a:r>
            <a:r>
              <a:rPr lang="ja-JP" altLang="en-US" dirty="0" smtClean="0"/>
              <a:t>の所要時間を</a:t>
            </a:r>
            <a:r>
              <a:rPr lang="en-US" altLang="ja-JP" dirty="0" smtClean="0"/>
              <a:t>1/10 </a:t>
            </a:r>
            <a:r>
              <a:rPr lang="ja-JP" altLang="en-US" dirty="0" smtClean="0"/>
              <a:t>程短縮する必要がある</a:t>
            </a:r>
            <a:endParaRPr lang="en-US" altLang="ja-JP" dirty="0" smtClean="0"/>
          </a:p>
          <a:p>
            <a:pPr lvl="1"/>
            <a:r>
              <a:rPr lang="en-US" altLang="en-US" dirty="0" smtClean="0"/>
              <a:t>作戦 1 </a:t>
            </a:r>
            <a:r>
              <a:rPr lang="en-US" altLang="ja-JP" dirty="0" smtClean="0"/>
              <a:t>: </a:t>
            </a:r>
            <a:r>
              <a:rPr lang="ja-JP" altLang="en-US" dirty="0" smtClean="0"/>
              <a:t>並列数を増やす</a:t>
            </a:r>
            <a:r>
              <a:rPr lang="en-US" altLang="ja-JP" dirty="0" smtClean="0"/>
              <a:t>(</a:t>
            </a:r>
            <a:r>
              <a:rPr lang="ja-JP" altLang="en-US" dirty="0" smtClean="0"/>
              <a:t>スレッド並列で対応</a:t>
            </a:r>
            <a:r>
              <a:rPr lang="en-US" altLang="ja-JP" dirty="0"/>
              <a:t>)</a:t>
            </a:r>
          </a:p>
          <a:p>
            <a:pPr lvl="1"/>
            <a:r>
              <a:rPr kumimoji="1" lang="ja-JP" altLang="en-US" dirty="0" smtClean="0"/>
              <a:t>作戦</a:t>
            </a:r>
            <a:r>
              <a:rPr kumimoji="1" lang="en-US" altLang="ja-JP" dirty="0" smtClean="0"/>
              <a:t> 2 : </a:t>
            </a:r>
            <a:r>
              <a:rPr kumimoji="1" lang="ja-JP" altLang="en-US" dirty="0" smtClean="0"/>
              <a:t>海洋循環が落ち着くまでは軸対称モデルを用いる</a:t>
            </a:r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5240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9767" y="4814125"/>
            <a:ext cx="8489047" cy="105156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大気海洋海氷モデルによる水惑星実験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6113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大気海洋海氷モデルによる水惑星実験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30444" y="1815847"/>
            <a:ext cx="5831170" cy="5086456"/>
          </a:xfrm>
        </p:spPr>
        <p:txBody>
          <a:bodyPr>
            <a:normAutofit fontScale="70000" lnSpcReduction="20000"/>
          </a:bodyPr>
          <a:lstStyle/>
          <a:p>
            <a:r>
              <a:rPr lang="ja-JP" altLang="en-US" dirty="0" smtClean="0"/>
              <a:t>モデルの記述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大気モデル</a:t>
            </a:r>
            <a:r>
              <a:rPr lang="en-US" altLang="ja-JP" dirty="0" smtClean="0"/>
              <a:t>(DCPAM)</a:t>
            </a:r>
          </a:p>
          <a:p>
            <a:pPr lvl="2"/>
            <a:r>
              <a:rPr lang="ja-JP" altLang="en-US" dirty="0" smtClean="0"/>
              <a:t>解像度</a:t>
            </a:r>
            <a:r>
              <a:rPr lang="en-US" altLang="ja-JP" dirty="0" smtClean="0"/>
              <a:t>: Pl21L26(</a:t>
            </a:r>
            <a:r>
              <a:rPr lang="ja-JP" altLang="en-US" dirty="0" smtClean="0"/>
              <a:t>軸対称</a:t>
            </a:r>
            <a:r>
              <a:rPr lang="en-US" altLang="ja-JP" dirty="0" smtClean="0"/>
              <a:t>) or T21L26(3D)</a:t>
            </a:r>
          </a:p>
          <a:p>
            <a:pPr lvl="2"/>
            <a:r>
              <a:rPr lang="ja-JP" altLang="en-US" dirty="0" smtClean="0"/>
              <a:t>力学過程</a:t>
            </a:r>
            <a:endParaRPr lang="en-US" altLang="ja-JP" dirty="0" smtClean="0"/>
          </a:p>
          <a:p>
            <a:pPr lvl="3"/>
            <a:r>
              <a:rPr lang="ja-JP" altLang="en-US" dirty="0" smtClean="0"/>
              <a:t>プリミティブ方程式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物理過程</a:t>
            </a:r>
            <a:endParaRPr lang="en-US" altLang="ja-JP" dirty="0" smtClean="0"/>
          </a:p>
          <a:p>
            <a:pPr lvl="3"/>
            <a:r>
              <a:rPr lang="ja-JP" altLang="en-US" dirty="0" smtClean="0"/>
              <a:t>大規模凝結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Manabe</a:t>
            </a:r>
            <a:r>
              <a:rPr lang="en-US" altLang="ja-JP" dirty="0" smtClean="0"/>
              <a:t> et al., 1965)</a:t>
            </a:r>
          </a:p>
          <a:p>
            <a:pPr lvl="3"/>
            <a:r>
              <a:rPr lang="ja-JP" altLang="en-US" dirty="0" smtClean="0"/>
              <a:t>積雲パラメタリゼーション</a:t>
            </a:r>
            <a:r>
              <a:rPr lang="en-US" altLang="ja-JP" dirty="0" smtClean="0"/>
              <a:t>: relaxed </a:t>
            </a:r>
            <a:r>
              <a:rPr lang="en-US" altLang="ja-JP" dirty="0"/>
              <a:t>Arakawa-</a:t>
            </a:r>
            <a:r>
              <a:rPr lang="en-US" altLang="ja-JP" dirty="0" smtClean="0"/>
              <a:t>Schubert</a:t>
            </a:r>
          </a:p>
          <a:p>
            <a:pPr lvl="3"/>
            <a:r>
              <a:rPr lang="ja-JP" altLang="en-US" dirty="0" smtClean="0"/>
              <a:t>鉛直乱流混合</a:t>
            </a:r>
            <a:r>
              <a:rPr lang="en-US" altLang="ja-JP" dirty="0"/>
              <a:t>:</a:t>
            </a:r>
            <a:r>
              <a:rPr lang="en-US" altLang="ja-JP" dirty="0" smtClean="0"/>
              <a:t> Mellor &amp; Yamada 2.5 </a:t>
            </a:r>
            <a:r>
              <a:rPr lang="ja-JP" altLang="en-US" dirty="0" smtClean="0"/>
              <a:t>次</a:t>
            </a:r>
            <a:endParaRPr lang="en-US" altLang="ja-JP" dirty="0"/>
          </a:p>
          <a:p>
            <a:pPr lvl="3"/>
            <a:r>
              <a:rPr lang="ja-JP" altLang="en-US" dirty="0"/>
              <a:t>放射</a:t>
            </a:r>
            <a:r>
              <a:rPr lang="en-US" altLang="ja-JP" dirty="0"/>
              <a:t>: </a:t>
            </a:r>
            <a:r>
              <a:rPr lang="ja-JP" altLang="en-US" dirty="0"/>
              <a:t>地球用</a:t>
            </a:r>
            <a:r>
              <a:rPr lang="ja-JP" altLang="en-US" dirty="0" smtClean="0"/>
              <a:t>放射</a:t>
            </a:r>
            <a:r>
              <a:rPr lang="en-US" altLang="ja-JP" dirty="0" smtClean="0"/>
              <a:t>(Chou et al 1998; </a:t>
            </a:r>
            <a:r>
              <a:rPr lang="en-US" altLang="en-US" dirty="0" smtClean="0"/>
              <a:t>Chou </a:t>
            </a:r>
            <a:r>
              <a:rPr lang="en-US" altLang="en-US" dirty="0"/>
              <a:t>et al, </a:t>
            </a:r>
            <a:r>
              <a:rPr lang="en-US" altLang="en-US" dirty="0" smtClean="0"/>
              <a:t>2001</a:t>
            </a:r>
            <a:r>
              <a:rPr lang="en-US" altLang="ja-JP" dirty="0" smtClean="0"/>
              <a:t>)</a:t>
            </a:r>
            <a:endParaRPr lang="en-US" altLang="ja-JP" dirty="0"/>
          </a:p>
          <a:p>
            <a:pPr lvl="1"/>
            <a:r>
              <a:rPr kumimoji="1" lang="ja-JP" altLang="en-US" dirty="0" smtClean="0"/>
              <a:t>海洋モデル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解像度</a:t>
            </a:r>
            <a:r>
              <a:rPr lang="en-US" altLang="ja-JP" dirty="0" smtClean="0"/>
              <a:t>: Pl 42L60 (</a:t>
            </a:r>
            <a:r>
              <a:rPr lang="ja-JP" altLang="en-US" dirty="0" smtClean="0"/>
              <a:t>軸対称</a:t>
            </a:r>
            <a:r>
              <a:rPr lang="en-US" altLang="ja-JP" dirty="0" smtClean="0"/>
              <a:t>)</a:t>
            </a:r>
          </a:p>
          <a:p>
            <a:pPr lvl="2"/>
            <a:r>
              <a:rPr lang="ja-JP" altLang="en-US" dirty="0" smtClean="0"/>
              <a:t>力学過程</a:t>
            </a:r>
            <a:endParaRPr lang="en-US" altLang="ja-JP" dirty="0" smtClean="0"/>
          </a:p>
          <a:p>
            <a:pPr lvl="3"/>
            <a:r>
              <a:rPr lang="ja-JP" altLang="en-US" dirty="0" smtClean="0"/>
              <a:t>ブジネスクプリミティブ方程式</a:t>
            </a:r>
            <a:endParaRPr lang="en-US" altLang="ja-JP" dirty="0" smtClean="0"/>
          </a:p>
          <a:p>
            <a:pPr lvl="2"/>
            <a:r>
              <a:rPr kumimoji="1" lang="ja-JP" altLang="en-US" dirty="0" smtClean="0"/>
              <a:t>物理過程</a:t>
            </a:r>
            <a:endParaRPr kumimoji="1" lang="en-US" altLang="ja-JP" dirty="0" smtClean="0"/>
          </a:p>
          <a:p>
            <a:pPr lvl="3"/>
            <a:r>
              <a:rPr lang="ja-JP" altLang="en-US" dirty="0" smtClean="0"/>
              <a:t>メソスケール渦による混合</a:t>
            </a:r>
            <a:r>
              <a:rPr lang="en-US" altLang="ja-JP" dirty="0" smtClean="0"/>
              <a:t>(Gent and McWillimas,1990)</a:t>
            </a:r>
            <a:endParaRPr kumimoji="1" lang="en-US" altLang="ja-JP" dirty="0" smtClean="0"/>
          </a:p>
          <a:p>
            <a:pPr lvl="3"/>
            <a:r>
              <a:rPr lang="ja-JP" altLang="en-US" dirty="0" smtClean="0"/>
              <a:t>対流調節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海氷モデル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鉛直一次元</a:t>
            </a:r>
            <a:r>
              <a:rPr lang="en-US" altLang="ja-JP" dirty="0" smtClean="0"/>
              <a:t> 3 </a:t>
            </a:r>
            <a:r>
              <a:rPr lang="ja-JP" altLang="en-US" dirty="0" smtClean="0"/>
              <a:t>層熱力学モデル</a:t>
            </a:r>
            <a:r>
              <a:rPr lang="en-US" altLang="ja-JP" dirty="0" smtClean="0"/>
              <a:t>(Winton,2000)</a:t>
            </a:r>
            <a:endParaRPr kumimoji="1" lang="ja-JP" altLang="en-US" dirty="0"/>
          </a:p>
        </p:txBody>
      </p:sp>
      <p:pic>
        <p:nvPicPr>
          <p:cNvPr id="4" name="図 3" descr="aquaplane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4" t="22282" r="21888" b="20809"/>
          <a:stretch/>
        </p:blipFill>
        <p:spPr>
          <a:xfrm>
            <a:off x="872343" y="2022602"/>
            <a:ext cx="1999608" cy="2061223"/>
          </a:xfrm>
          <a:prstGeom prst="rect">
            <a:avLst/>
          </a:prstGeom>
        </p:spPr>
      </p:pic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444121" y="3851432"/>
            <a:ext cx="4594408" cy="3050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kumimoji="1"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kumimoji="1"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kumimoji="1"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kumimoji="1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kumimoji="1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kumimoji="1"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kumimoji="1"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kumimoji="1"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kumimoji="1"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0475" lvl="3" indent="0">
              <a:buNone/>
            </a:pPr>
            <a:r>
              <a:rPr lang="en-US" altLang="ja-JP" dirty="0" smtClean="0"/>
              <a:t>	</a:t>
            </a:r>
            <a:endParaRPr lang="ja-JP" altLang="en-US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-1" y="4297557"/>
            <a:ext cx="3130445" cy="23481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kumimoji="1"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kumimoji="1"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kumimoji="1"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kumimoji="1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kumimoji="1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kumimoji="1"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kumimoji="1"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kumimoji="1"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kumimoji="1"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系の設定</a:t>
            </a:r>
          </a:p>
          <a:p>
            <a:pPr lvl="1"/>
            <a:r>
              <a:rPr lang="ja-JP" altLang="en-US" dirty="0" smtClean="0"/>
              <a:t>全球が海洋に覆われた惑星</a:t>
            </a:r>
            <a:endParaRPr lang="en-US" altLang="ja-JP" dirty="0"/>
          </a:p>
          <a:p>
            <a:pPr lvl="1"/>
            <a:r>
              <a:rPr lang="ja-JP" altLang="en-US" dirty="0" smtClean="0"/>
              <a:t>海底地形なし</a:t>
            </a:r>
            <a:r>
              <a:rPr lang="en-US" altLang="ja-JP" dirty="0" smtClean="0"/>
              <a:t>, </a:t>
            </a:r>
            <a:r>
              <a:rPr lang="ja-JP" altLang="en-US" dirty="0" smtClean="0"/>
              <a:t>水深</a:t>
            </a:r>
            <a:r>
              <a:rPr lang="en-US" altLang="ja-JP" dirty="0" smtClean="0"/>
              <a:t> 5.2 km</a:t>
            </a:r>
          </a:p>
          <a:p>
            <a:pPr lvl="1"/>
            <a:r>
              <a:rPr lang="en-US" altLang="en-US" dirty="0" smtClean="0"/>
              <a:t>惑星</a:t>
            </a:r>
            <a:r>
              <a:rPr lang="ja-JP" altLang="en-US" dirty="0" smtClean="0"/>
              <a:t>パラメータ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現在地球の値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665011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大気海洋海氷モデルによる水惑星実験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34948" y="1785666"/>
            <a:ext cx="8062373" cy="5086456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初期条件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大気</a:t>
            </a:r>
            <a:endParaRPr lang="en-US" altLang="ja-JP" dirty="0" smtClean="0"/>
          </a:p>
          <a:p>
            <a:pPr lvl="2"/>
            <a:r>
              <a:rPr kumimoji="1" lang="ja-JP" altLang="en-US" dirty="0" smtClean="0"/>
              <a:t>温度一様</a:t>
            </a:r>
            <a:r>
              <a:rPr kumimoji="1" lang="en-US" altLang="ja-JP" dirty="0" smtClean="0"/>
              <a:t>(280 K)</a:t>
            </a:r>
            <a:r>
              <a:rPr lang="en-US" altLang="ja-JP" dirty="0" smtClean="0"/>
              <a:t>, </a:t>
            </a:r>
            <a:r>
              <a:rPr lang="ja-JP" altLang="en-US" dirty="0" smtClean="0"/>
              <a:t>静止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海洋</a:t>
            </a:r>
            <a:endParaRPr lang="en-US" altLang="ja-JP" dirty="0" smtClean="0"/>
          </a:p>
          <a:p>
            <a:pPr lvl="2"/>
            <a:r>
              <a:rPr kumimoji="1" lang="ja-JP" altLang="en-US" dirty="0" smtClean="0"/>
              <a:t>温度一様</a:t>
            </a:r>
            <a:r>
              <a:rPr kumimoji="1" lang="en-US" altLang="ja-JP" dirty="0" smtClean="0"/>
              <a:t>(280 K), </a:t>
            </a:r>
            <a:r>
              <a:rPr kumimoji="1" lang="ja-JP" altLang="en-US" dirty="0" smtClean="0"/>
              <a:t>塩分一様</a:t>
            </a:r>
            <a:r>
              <a:rPr kumimoji="1" lang="en-US" altLang="ja-JP" dirty="0" smtClean="0"/>
              <a:t>(35 </a:t>
            </a:r>
            <a:r>
              <a:rPr kumimoji="1" lang="en-US" altLang="ja-JP" dirty="0" err="1" smtClean="0"/>
              <a:t>psu</a:t>
            </a:r>
            <a:r>
              <a:rPr kumimoji="1" lang="en-US" altLang="ja-JP" dirty="0" smtClean="0"/>
              <a:t>), </a:t>
            </a:r>
            <a:r>
              <a:rPr kumimoji="1" lang="ja-JP" altLang="en-US" dirty="0" smtClean="0"/>
              <a:t>静止</a:t>
            </a:r>
            <a:endParaRPr kumimoji="1" lang="en-US" altLang="ja-JP" dirty="0" smtClean="0"/>
          </a:p>
          <a:p>
            <a:r>
              <a:rPr lang="ja-JP" altLang="en-US" dirty="0" smtClean="0"/>
              <a:t>その他のこと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時間ステップ</a:t>
            </a:r>
            <a:endParaRPr lang="en-US" altLang="ja-JP" dirty="0" smtClean="0"/>
          </a:p>
          <a:p>
            <a:pPr lvl="2"/>
            <a:r>
              <a:rPr kumimoji="1" lang="ja-JP" altLang="en-US" dirty="0" smtClean="0"/>
              <a:t>大気</a:t>
            </a:r>
            <a:r>
              <a:rPr kumimoji="1" lang="en-US" altLang="ja-JP" dirty="0" smtClean="0"/>
              <a:t>: 0.5 </a:t>
            </a:r>
            <a:r>
              <a:rPr kumimoji="1" lang="ja-JP" altLang="en-US" dirty="0" smtClean="0"/>
              <a:t>時間</a:t>
            </a:r>
            <a:r>
              <a:rPr kumimoji="1" lang="en-US" altLang="ja-JP" dirty="0" smtClean="0"/>
              <a:t>, </a:t>
            </a:r>
            <a:r>
              <a:rPr kumimoji="1" lang="ja-JP" altLang="en-US" dirty="0" smtClean="0"/>
              <a:t>海洋</a:t>
            </a:r>
            <a:r>
              <a:rPr kumimoji="1" lang="en-US" altLang="ja-JP" dirty="0" smtClean="0"/>
              <a:t>: 4 </a:t>
            </a:r>
            <a:r>
              <a:rPr kumimoji="1" lang="ja-JP" altLang="en-US" dirty="0" smtClean="0"/>
              <a:t>時間</a:t>
            </a:r>
            <a:endParaRPr lang="en-US" altLang="ja-JP" dirty="0"/>
          </a:p>
          <a:p>
            <a:pPr lvl="1"/>
            <a:r>
              <a:rPr kumimoji="1" lang="ja-JP" altLang="en-US" dirty="0" smtClean="0"/>
              <a:t>フラックス交換</a:t>
            </a:r>
            <a:endParaRPr kumimoji="1" lang="en-US" altLang="ja-JP" dirty="0" smtClean="0"/>
          </a:p>
          <a:p>
            <a:pPr lvl="2"/>
            <a:r>
              <a:rPr lang="en-US" altLang="ja-JP" dirty="0"/>
              <a:t>4</a:t>
            </a:r>
            <a:r>
              <a:rPr lang="en-US" altLang="ja-JP" dirty="0" smtClean="0"/>
              <a:t> </a:t>
            </a:r>
            <a:r>
              <a:rPr lang="ja-JP" altLang="en-US" dirty="0" smtClean="0"/>
              <a:t>時間ごと</a:t>
            </a:r>
            <a:endParaRPr lang="en-US" altLang="ja-JP" dirty="0"/>
          </a:p>
          <a:p>
            <a:pPr lvl="1"/>
            <a:r>
              <a:rPr lang="ja-JP" altLang="en-US" dirty="0" smtClean="0"/>
              <a:t>日変化なし</a:t>
            </a:r>
            <a:r>
              <a:rPr lang="en-US" altLang="ja-JP" dirty="0" smtClean="0"/>
              <a:t>,</a:t>
            </a:r>
            <a:r>
              <a:rPr lang="ja-JP" altLang="en-US" dirty="0" smtClean="0"/>
              <a:t> 季節変化あり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積分時間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約</a:t>
            </a:r>
            <a:r>
              <a:rPr lang="en-US" altLang="ja-JP" dirty="0" smtClean="0"/>
              <a:t> 6000 </a:t>
            </a:r>
            <a:r>
              <a:rPr lang="ja-JP" altLang="en-US" dirty="0" smtClean="0"/>
              <a:t>日</a:t>
            </a:r>
            <a:r>
              <a:rPr lang="en-US" altLang="ja-JP" dirty="0" smtClean="0"/>
              <a:t> (</a:t>
            </a:r>
            <a:r>
              <a:rPr lang="ja-JP" altLang="en-US" dirty="0" smtClean="0"/>
              <a:t>平衡状態まで計算できていない</a:t>
            </a:r>
            <a:r>
              <a:rPr lang="en-US" altLang="ja-JP" dirty="0" smtClean="0"/>
              <a:t>..)</a:t>
            </a:r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444121" y="3851432"/>
            <a:ext cx="4594408" cy="3050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kumimoji="1"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kumimoji="1"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kumimoji="1"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kumimoji="1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kumimoji="1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kumimoji="1"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kumimoji="1"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kumimoji="1"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kumimoji="1"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0475" lvl="3" indent="0">
              <a:buNone/>
            </a:pPr>
            <a:r>
              <a:rPr lang="en-US" altLang="ja-JP" dirty="0" smtClean="0"/>
              <a:t>	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3507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大気</a:t>
            </a:r>
            <a:r>
              <a:rPr lang="en-US" altLang="ja-JP" dirty="0"/>
              <a:t> 3D &amp; </a:t>
            </a:r>
            <a:r>
              <a:rPr lang="ja-JP" altLang="en-US" dirty="0"/>
              <a:t>海洋軸対称モデル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8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大気</a:t>
            </a:r>
            <a:r>
              <a:rPr kumimoji="1" lang="en-US" altLang="ja-JP" dirty="0" smtClean="0"/>
              <a:t> 3D &amp; </a:t>
            </a:r>
            <a:r>
              <a:rPr kumimoji="1" lang="ja-JP" altLang="en-US" dirty="0" smtClean="0"/>
              <a:t>海洋軸対称モデル結果</a:t>
            </a:r>
            <a:endParaRPr kumimoji="1" lang="ja-JP" altLang="en-US" dirty="0"/>
          </a:p>
        </p:txBody>
      </p:sp>
      <p:pic>
        <p:nvPicPr>
          <p:cNvPr id="7" name="コンテンツ プレースホルダー 6" descr="スクリーンショット 2015-09-09 13.00.5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1" b="9311"/>
          <a:stretch>
            <a:fillRect/>
          </a:stretch>
        </p:blipFill>
        <p:spPr>
          <a:xfrm>
            <a:off x="4664269" y="2025791"/>
            <a:ext cx="3773499" cy="2154054"/>
          </a:xfrm>
        </p:spPr>
      </p:pic>
      <p:pic>
        <p:nvPicPr>
          <p:cNvPr id="4" name="図 3" descr="スクリーンショット 2015-09-09 12.52.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065" y="4203753"/>
            <a:ext cx="3919348" cy="2739350"/>
          </a:xfrm>
          <a:prstGeom prst="rect">
            <a:avLst/>
          </a:prstGeom>
        </p:spPr>
      </p:pic>
      <p:pic>
        <p:nvPicPr>
          <p:cNvPr id="5" name="図 4" descr="スクリーンショット 2015-09-09 12.51.3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31" y="4513348"/>
            <a:ext cx="3748638" cy="2353260"/>
          </a:xfrm>
          <a:prstGeom prst="rect">
            <a:avLst/>
          </a:prstGeom>
        </p:spPr>
      </p:pic>
      <p:pic>
        <p:nvPicPr>
          <p:cNvPr id="6" name="図 5" descr="スクリーンショット 2015-09-09 12.56.2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37" y="2051760"/>
            <a:ext cx="3654432" cy="238509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0595" y="2782516"/>
            <a:ext cx="76502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大気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595" y="5134545"/>
            <a:ext cx="789082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海洋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46446" y="1887580"/>
            <a:ext cx="149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東西速度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063880" y="1841125"/>
            <a:ext cx="2281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鉛直速度</a:t>
            </a:r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SigDot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063880" y="4282785"/>
            <a:ext cx="1423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子午面循環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392349" y="4328682"/>
            <a:ext cx="149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東西速度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0594" y="1671244"/>
            <a:ext cx="5033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[ 6000</a:t>
            </a:r>
            <a:r>
              <a:rPr kumimoji="1" lang="ja-JP" altLang="en-US" sz="1400" dirty="0" smtClean="0"/>
              <a:t> 日積分</a:t>
            </a:r>
            <a:r>
              <a:rPr kumimoji="1" lang="en-US" altLang="ja-JP" sz="1400" dirty="0" smtClean="0"/>
              <a:t>, </a:t>
            </a:r>
            <a:r>
              <a:rPr kumimoji="1" lang="ja-JP" altLang="en-US" sz="1400" dirty="0" smtClean="0"/>
              <a:t>最後の一年間を時間平均</a:t>
            </a:r>
            <a:r>
              <a:rPr kumimoji="1" lang="en-US" altLang="ja-JP" sz="1400" dirty="0"/>
              <a:t>,</a:t>
            </a:r>
            <a:r>
              <a:rPr kumimoji="1" lang="en-US" altLang="ja-JP" sz="1400" dirty="0" smtClean="0"/>
              <a:t> </a:t>
            </a:r>
            <a:r>
              <a:rPr kumimoji="1" lang="ja-JP" altLang="en-US" sz="1400" dirty="0" smtClean="0"/>
              <a:t>経度平均</a:t>
            </a:r>
            <a:r>
              <a:rPr kumimoji="1" lang="en-US" altLang="ja-JP" sz="1400" dirty="0" smtClean="0"/>
              <a:t>(</a:t>
            </a:r>
            <a:r>
              <a:rPr kumimoji="1" lang="ja-JP" altLang="en-US" sz="1400" dirty="0" smtClean="0"/>
              <a:t>大気</a:t>
            </a:r>
            <a:r>
              <a:rPr kumimoji="1" lang="en-US" altLang="ja-JP" sz="1400" dirty="0" smtClean="0"/>
              <a:t>)]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269400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大気</a:t>
            </a:r>
            <a:r>
              <a:rPr kumimoji="1" lang="en-US" altLang="ja-JP" dirty="0" smtClean="0"/>
              <a:t> 3D &amp; </a:t>
            </a:r>
            <a:r>
              <a:rPr kumimoji="1" lang="ja-JP" altLang="en-US" dirty="0" smtClean="0"/>
              <a:t>海洋軸対称モデル結果</a:t>
            </a:r>
            <a:endParaRPr kumimoji="1" lang="ja-JP" altLang="en-US" dirty="0"/>
          </a:p>
        </p:txBody>
      </p:sp>
      <p:pic>
        <p:nvPicPr>
          <p:cNvPr id="5" name="図 4" descr="スクリーンショット 2015-09-09 12.51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31" y="4467451"/>
            <a:ext cx="3748638" cy="2353260"/>
          </a:xfrm>
          <a:prstGeom prst="rect">
            <a:avLst/>
          </a:prstGeom>
        </p:spPr>
      </p:pic>
      <p:pic>
        <p:nvPicPr>
          <p:cNvPr id="6" name="図 5" descr="スクリーンショット 2015-09-09 12.56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37" y="2067059"/>
            <a:ext cx="3654432" cy="238509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0595" y="2782516"/>
            <a:ext cx="76502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大気</a:t>
            </a:r>
            <a:endParaRPr kumimoji="1" lang="ja-JP" altLang="en-US" dirty="0"/>
          </a:p>
        </p:txBody>
      </p:sp>
      <p:pic>
        <p:nvPicPr>
          <p:cNvPr id="10" name="図 9" descr="スクリーンショット 2015-09-09 13.04.4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269" y="4133948"/>
            <a:ext cx="3880607" cy="272405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0595" y="5134545"/>
            <a:ext cx="789082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海洋</a:t>
            </a:r>
            <a:endParaRPr kumimoji="1" lang="ja-JP" altLang="en-US" dirty="0"/>
          </a:p>
        </p:txBody>
      </p:sp>
      <p:pic>
        <p:nvPicPr>
          <p:cNvPr id="7" name="コンテンツ プレースホルダー 6" descr="スクリーンショット 2015-09-09 13.00.55.pn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1" b="9311"/>
          <a:stretch>
            <a:fillRect/>
          </a:stretch>
        </p:blipFill>
        <p:spPr>
          <a:xfrm>
            <a:off x="4725473" y="2041090"/>
            <a:ext cx="3773499" cy="2154054"/>
          </a:xfrm>
        </p:spPr>
      </p:pic>
      <p:sp>
        <p:nvSpPr>
          <p:cNvPr id="11" name="テキスト ボックス 10"/>
          <p:cNvSpPr txBox="1"/>
          <p:nvPr/>
        </p:nvSpPr>
        <p:spPr>
          <a:xfrm>
            <a:off x="1285246" y="1867651"/>
            <a:ext cx="149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東西速度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079182" y="1872838"/>
            <a:ext cx="1423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鉛直速度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85246" y="4282785"/>
            <a:ext cx="149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東西速度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094483" y="4290635"/>
            <a:ext cx="1423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鉛直速度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0594" y="1671244"/>
            <a:ext cx="5033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[ 6000</a:t>
            </a:r>
            <a:r>
              <a:rPr kumimoji="1" lang="ja-JP" altLang="en-US" sz="1400" dirty="0" smtClean="0"/>
              <a:t> 日積分</a:t>
            </a:r>
            <a:r>
              <a:rPr kumimoji="1" lang="en-US" altLang="ja-JP" sz="1400" dirty="0" smtClean="0"/>
              <a:t>, </a:t>
            </a:r>
            <a:r>
              <a:rPr kumimoji="1" lang="ja-JP" altLang="en-US" sz="1400" dirty="0" smtClean="0"/>
              <a:t>最後の一年間を時間平均</a:t>
            </a:r>
            <a:r>
              <a:rPr kumimoji="1" lang="en-US" altLang="ja-JP" sz="1400" dirty="0"/>
              <a:t>,</a:t>
            </a:r>
            <a:r>
              <a:rPr kumimoji="1" lang="en-US" altLang="ja-JP" sz="1400" dirty="0" smtClean="0"/>
              <a:t> </a:t>
            </a:r>
            <a:r>
              <a:rPr kumimoji="1" lang="ja-JP" altLang="en-US" sz="1400" dirty="0" smtClean="0"/>
              <a:t>経度平均</a:t>
            </a:r>
            <a:r>
              <a:rPr kumimoji="1" lang="en-US" altLang="ja-JP" sz="1400" dirty="0" smtClean="0"/>
              <a:t>(</a:t>
            </a:r>
            <a:r>
              <a:rPr kumimoji="1" lang="ja-JP" altLang="en-US" sz="1400" dirty="0" smtClean="0"/>
              <a:t>大気</a:t>
            </a:r>
            <a:r>
              <a:rPr kumimoji="1" lang="en-US" altLang="ja-JP" sz="1400" dirty="0" smtClean="0"/>
              <a:t>)]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51187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大気</a:t>
            </a:r>
            <a:r>
              <a:rPr kumimoji="1" lang="en-US" altLang="ja-JP" dirty="0" smtClean="0"/>
              <a:t> 3D &amp; </a:t>
            </a:r>
            <a:r>
              <a:rPr kumimoji="1" lang="ja-JP" altLang="en-US" dirty="0" smtClean="0"/>
              <a:t>海洋軸対称モデル結果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595" y="2782516"/>
            <a:ext cx="76502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大気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595" y="5134545"/>
            <a:ext cx="789082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海洋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417487" y="1821197"/>
            <a:ext cx="149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東西速度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073717" y="1764630"/>
            <a:ext cx="1423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鉛直速度</a:t>
            </a:r>
            <a:endParaRPr kumimoji="1" lang="ja-JP" altLang="en-US" dirty="0"/>
          </a:p>
        </p:txBody>
      </p:sp>
      <p:pic>
        <p:nvPicPr>
          <p:cNvPr id="13" name="コンテンツ プレースホルダー 12" descr="スクリーンショット 2015-09-09 13.14.04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2" b="-2441"/>
          <a:stretch/>
        </p:blipFill>
        <p:spPr>
          <a:xfrm>
            <a:off x="1031777" y="4498050"/>
            <a:ext cx="3822067" cy="2432610"/>
          </a:xfrm>
        </p:spPr>
      </p:pic>
      <p:pic>
        <p:nvPicPr>
          <p:cNvPr id="4" name="図 3" descr="スクリーンショット 2015-09-09 13.14.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881" y="4245032"/>
            <a:ext cx="3822067" cy="2593833"/>
          </a:xfrm>
          <a:prstGeom prst="rect">
            <a:avLst/>
          </a:prstGeom>
        </p:spPr>
      </p:pic>
      <p:pic>
        <p:nvPicPr>
          <p:cNvPr id="14" name="図 13" descr="スクリーンショット 2015-09-09 13.21.3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90" y="1882543"/>
            <a:ext cx="4032112" cy="2554311"/>
          </a:xfrm>
          <a:prstGeom prst="rect">
            <a:avLst/>
          </a:prstGeom>
        </p:spPr>
      </p:pic>
      <p:pic>
        <p:nvPicPr>
          <p:cNvPr id="15" name="図 14" descr="スクリーンショット 2015-09-09 13.41.5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978" y="1783759"/>
            <a:ext cx="3976609" cy="2775487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1452946" y="1918698"/>
            <a:ext cx="149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dirty="0" smtClean="0"/>
              <a:t>温位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452946" y="4313384"/>
            <a:ext cx="149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dirty="0" smtClean="0"/>
              <a:t>温位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323988" y="1912991"/>
            <a:ext cx="149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比湿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323988" y="4298085"/>
            <a:ext cx="149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塩分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0594" y="1671244"/>
            <a:ext cx="5033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[ 6000</a:t>
            </a:r>
            <a:r>
              <a:rPr kumimoji="1" lang="ja-JP" altLang="en-US" sz="1400" dirty="0" smtClean="0"/>
              <a:t> 日積分</a:t>
            </a:r>
            <a:r>
              <a:rPr kumimoji="1" lang="en-US" altLang="ja-JP" sz="1400" dirty="0" smtClean="0"/>
              <a:t>, </a:t>
            </a:r>
            <a:r>
              <a:rPr kumimoji="1" lang="ja-JP" altLang="en-US" sz="1400" dirty="0" smtClean="0"/>
              <a:t>最後の一年間を時間平均</a:t>
            </a:r>
            <a:r>
              <a:rPr kumimoji="1" lang="en-US" altLang="ja-JP" sz="1400" dirty="0"/>
              <a:t>,</a:t>
            </a:r>
            <a:r>
              <a:rPr kumimoji="1" lang="en-US" altLang="ja-JP" sz="1400" dirty="0" smtClean="0"/>
              <a:t> </a:t>
            </a:r>
            <a:r>
              <a:rPr kumimoji="1" lang="ja-JP" altLang="en-US" sz="1400" dirty="0" smtClean="0"/>
              <a:t>経度平均</a:t>
            </a:r>
            <a:r>
              <a:rPr kumimoji="1" lang="en-US" altLang="ja-JP" sz="1400" dirty="0" smtClean="0"/>
              <a:t>(</a:t>
            </a:r>
            <a:r>
              <a:rPr kumimoji="1" lang="ja-JP" altLang="en-US" sz="1400" dirty="0" smtClean="0"/>
              <a:t>大気</a:t>
            </a:r>
            <a:r>
              <a:rPr kumimoji="1" lang="en-US" altLang="ja-JP" sz="1400" dirty="0" smtClean="0"/>
              <a:t>)]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025201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前回までの進捗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大気モデル</a:t>
            </a:r>
            <a:r>
              <a:rPr kumimoji="1" lang="en-US" altLang="ja-JP" dirty="0" smtClean="0"/>
              <a:t>(DCPAM), </a:t>
            </a:r>
            <a:r>
              <a:rPr kumimoji="1" lang="ja-JP" altLang="en-US" dirty="0" smtClean="0"/>
              <a:t>海洋海氷モデルの結合</a:t>
            </a:r>
            <a:endParaRPr kumimoji="1" lang="en-US" altLang="ja-JP" dirty="0" smtClean="0"/>
          </a:p>
          <a:p>
            <a:r>
              <a:rPr lang="ja-JP" altLang="en-US" dirty="0" smtClean="0"/>
              <a:t>次のステップ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大気・海洋海氷モデルに受け渡したフラックスを反映させ</a:t>
            </a:r>
            <a:r>
              <a:rPr lang="ja-JP" altLang="en-US" dirty="0" smtClean="0"/>
              <a:t>る</a:t>
            </a:r>
            <a:r>
              <a:rPr lang="en-US" altLang="ja-JP" dirty="0" smtClean="0"/>
              <a:t>. </a:t>
            </a:r>
          </a:p>
          <a:p>
            <a:pPr lvl="1"/>
            <a:r>
              <a:rPr kumimoji="1" lang="ja-JP" altLang="en-US" dirty="0" smtClean="0"/>
              <a:t>大気海洋海氷結合モデルによる水惑星実験を行う中で</a:t>
            </a:r>
            <a:r>
              <a:rPr lang="ja-JP" altLang="en-US" dirty="0" smtClean="0"/>
              <a:t>デバックを行う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3446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大気</a:t>
            </a:r>
            <a:r>
              <a:rPr kumimoji="1" lang="en-US" altLang="ja-JP" dirty="0" smtClean="0"/>
              <a:t> 3D &amp; </a:t>
            </a:r>
            <a:r>
              <a:rPr kumimoji="1" lang="ja-JP" altLang="en-US" dirty="0" smtClean="0"/>
              <a:t>海洋軸対称モデル結果</a:t>
            </a:r>
            <a:endParaRPr kumimoji="1" lang="ja-JP" altLang="en-US" dirty="0"/>
          </a:p>
        </p:txBody>
      </p:sp>
      <p:pic>
        <p:nvPicPr>
          <p:cNvPr id="5" name="コンテンツ プレースホルダー 4" descr="スクリーンショット 2015-09-09 12.18.0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0" b="5450"/>
          <a:stretch>
            <a:fillRect/>
          </a:stretch>
        </p:blipFill>
        <p:spPr>
          <a:xfrm>
            <a:off x="10181" y="2157381"/>
            <a:ext cx="4642619" cy="2240090"/>
          </a:xfrm>
        </p:spPr>
      </p:pic>
      <p:pic>
        <p:nvPicPr>
          <p:cNvPr id="4" name="図 3" descr="スクリーンショット 2015-09-09 12.20.1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4" b="8191"/>
          <a:stretch/>
        </p:blipFill>
        <p:spPr>
          <a:xfrm>
            <a:off x="-15300" y="4152682"/>
            <a:ext cx="4642619" cy="246052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43716" y="1788049"/>
            <a:ext cx="76502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大気</a:t>
            </a:r>
            <a:endParaRPr kumimoji="1" lang="ja-JP" altLang="en-US" dirty="0"/>
          </a:p>
        </p:txBody>
      </p:sp>
      <p:pic>
        <p:nvPicPr>
          <p:cNvPr id="8" name="図 7" descr="スクリーンショット 2015-09-09 12.37.5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863" y="1953321"/>
            <a:ext cx="4617137" cy="257641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627319" y="1768655"/>
            <a:ext cx="789082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海洋</a:t>
            </a:r>
            <a:endParaRPr kumimoji="1" lang="ja-JP" altLang="en-US" dirty="0"/>
          </a:p>
        </p:txBody>
      </p:sp>
      <p:pic>
        <p:nvPicPr>
          <p:cNvPr id="9" name="図 8" descr="スクリーンショット 2015-09-09 12.38.2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563" y="4152682"/>
            <a:ext cx="4617136" cy="246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69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大気</a:t>
            </a:r>
            <a:r>
              <a:rPr lang="en-US" altLang="ja-JP" dirty="0"/>
              <a:t> 3D &amp; </a:t>
            </a:r>
            <a:r>
              <a:rPr lang="ja-JP" altLang="en-US" dirty="0"/>
              <a:t>海洋軸対称モデル</a:t>
            </a:r>
            <a:r>
              <a:rPr lang="ja-JP" altLang="en-US" dirty="0" smtClean="0"/>
              <a:t>結果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(</a:t>
            </a:r>
            <a:r>
              <a:rPr lang="ja-JP" altLang="en-US" dirty="0" smtClean="0"/>
              <a:t>補足</a:t>
            </a:r>
            <a:r>
              <a:rPr lang="en-US" altLang="ja-JP" dirty="0" smtClean="0"/>
              <a:t> </a:t>
            </a:r>
            <a:r>
              <a:rPr lang="ja-JP" altLang="en-US" dirty="0" smtClean="0"/>
              <a:t>ギャラリー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スクリーンショット 2015-09-09 15.30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120" y="1823331"/>
            <a:ext cx="3265130" cy="2467427"/>
          </a:xfrm>
          <a:prstGeom prst="rect">
            <a:avLst/>
          </a:prstGeom>
        </p:spPr>
      </p:pic>
      <p:pic>
        <p:nvPicPr>
          <p:cNvPr id="5" name="図 4" descr="スクリーンショット 2015-09-09 15.28.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3" y="1797143"/>
            <a:ext cx="3395041" cy="2388945"/>
          </a:xfrm>
          <a:prstGeom prst="rect">
            <a:avLst/>
          </a:prstGeom>
        </p:spPr>
      </p:pic>
      <p:pic>
        <p:nvPicPr>
          <p:cNvPr id="7" name="図 6" descr="スクリーンショット 2015-09-09 15.39.4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690" y="4290758"/>
            <a:ext cx="3191560" cy="231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6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大気</a:t>
            </a:r>
            <a:r>
              <a:rPr lang="ja-JP" altLang="ja-JP" dirty="0" smtClean="0"/>
              <a:t>“</a:t>
            </a:r>
            <a:r>
              <a:rPr lang="ja-JP" altLang="en-US" dirty="0" smtClean="0"/>
              <a:t>軸対称</a:t>
            </a:r>
            <a:r>
              <a:rPr lang="en-US" altLang="ja-JP" dirty="0" smtClean="0"/>
              <a:t>” </a:t>
            </a:r>
            <a:r>
              <a:rPr lang="en-US" altLang="ja-JP" dirty="0"/>
              <a:t>&amp; </a:t>
            </a:r>
            <a:r>
              <a:rPr lang="ja-JP" altLang="en-US" dirty="0"/>
              <a:t>海洋軸対称モデル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4462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大気</a:t>
            </a:r>
            <a:r>
              <a:rPr lang="en-US" altLang="ja-JP" dirty="0" smtClean="0"/>
              <a:t>”</a:t>
            </a:r>
            <a:r>
              <a:rPr lang="ja-JP" altLang="en-US" dirty="0" smtClean="0"/>
              <a:t>軸対称</a:t>
            </a:r>
            <a:r>
              <a:rPr lang="en-US" altLang="ja-JP" dirty="0" smtClean="0"/>
              <a:t>”</a:t>
            </a:r>
            <a:r>
              <a:rPr kumimoji="1" lang="en-US" altLang="ja-JP" dirty="0" smtClean="0"/>
              <a:t> &amp; </a:t>
            </a:r>
            <a:r>
              <a:rPr kumimoji="1" lang="ja-JP" altLang="en-US" dirty="0" smtClean="0"/>
              <a:t>海洋軸対称モデル結果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3188" y="2782516"/>
            <a:ext cx="76502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大気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4391" y="5319211"/>
            <a:ext cx="789082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海洋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0594" y="1671244"/>
            <a:ext cx="5033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[ 6000</a:t>
            </a:r>
            <a:r>
              <a:rPr kumimoji="1" lang="ja-JP" altLang="en-US" sz="1400" dirty="0" smtClean="0"/>
              <a:t> 日積分</a:t>
            </a:r>
            <a:r>
              <a:rPr kumimoji="1" lang="en-US" altLang="ja-JP" sz="1400" dirty="0" smtClean="0"/>
              <a:t>, </a:t>
            </a:r>
            <a:r>
              <a:rPr kumimoji="1" lang="ja-JP" altLang="en-US" sz="1400" dirty="0" smtClean="0"/>
              <a:t>最後の一年間を時間平均</a:t>
            </a:r>
            <a:r>
              <a:rPr kumimoji="1" lang="en-US" altLang="ja-JP" sz="1400" dirty="0"/>
              <a:t>,</a:t>
            </a:r>
            <a:r>
              <a:rPr kumimoji="1" lang="en-US" altLang="ja-JP" sz="1400" dirty="0" smtClean="0"/>
              <a:t> </a:t>
            </a:r>
            <a:r>
              <a:rPr kumimoji="1" lang="ja-JP" altLang="en-US" sz="1400" dirty="0" smtClean="0"/>
              <a:t>経度平均</a:t>
            </a:r>
            <a:r>
              <a:rPr kumimoji="1" lang="en-US" altLang="ja-JP" sz="1400" dirty="0" smtClean="0"/>
              <a:t>(</a:t>
            </a:r>
            <a:r>
              <a:rPr kumimoji="1" lang="ja-JP" altLang="en-US" sz="1400" dirty="0" smtClean="0"/>
              <a:t>大気</a:t>
            </a:r>
            <a:r>
              <a:rPr kumimoji="1" lang="en-US" altLang="ja-JP" sz="1400" dirty="0" smtClean="0"/>
              <a:t>)]</a:t>
            </a:r>
            <a:endParaRPr kumimoji="1" lang="ja-JP" altLang="en-US" sz="1400" dirty="0"/>
          </a:p>
        </p:txBody>
      </p:sp>
      <p:pic>
        <p:nvPicPr>
          <p:cNvPr id="4" name="コンテンツ プレースホルダー 3" descr="スクリーンショット 2015-09-09 13.53.46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" b="514"/>
          <a:stretch/>
        </p:blipFill>
        <p:spPr>
          <a:xfrm>
            <a:off x="1008217" y="2087029"/>
            <a:ext cx="3671353" cy="2409947"/>
          </a:xfrm>
        </p:spPr>
      </p:pic>
      <p:sp>
        <p:nvSpPr>
          <p:cNvPr id="11" name="テキスト ボックス 10"/>
          <p:cNvSpPr txBox="1"/>
          <p:nvPr/>
        </p:nvSpPr>
        <p:spPr>
          <a:xfrm>
            <a:off x="1285246" y="1867651"/>
            <a:ext cx="149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東西速度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85246" y="4318487"/>
            <a:ext cx="149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東西速度</a:t>
            </a:r>
            <a:endParaRPr kumimoji="1" lang="ja-JP" altLang="en-US" dirty="0"/>
          </a:p>
        </p:txBody>
      </p:sp>
      <p:pic>
        <p:nvPicPr>
          <p:cNvPr id="16" name="図 15" descr="スクリーンショット 2015-09-09 13.55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937" y="2063880"/>
            <a:ext cx="3748638" cy="2388272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5079182" y="1903436"/>
            <a:ext cx="1423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鉛直速度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094483" y="4331581"/>
            <a:ext cx="1423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鉛直速度</a:t>
            </a:r>
            <a:endParaRPr kumimoji="1" lang="ja-JP" altLang="en-US" dirty="0"/>
          </a:p>
        </p:txBody>
      </p:sp>
      <p:pic>
        <p:nvPicPr>
          <p:cNvPr id="17" name="図 16" descr="スクリーンショット 2015-09-09 14.00.4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73" y="4620999"/>
            <a:ext cx="3666072" cy="2250095"/>
          </a:xfrm>
          <a:prstGeom prst="rect">
            <a:avLst/>
          </a:prstGeom>
        </p:spPr>
      </p:pic>
      <p:pic>
        <p:nvPicPr>
          <p:cNvPr id="19" name="図 18" descr="スクリーンショット 2015-09-09 14.01.4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913" y="4614822"/>
            <a:ext cx="3831476" cy="2256272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5246883" y="4483981"/>
            <a:ext cx="1423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鉛直速度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04742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大気</a:t>
            </a:r>
            <a:r>
              <a:rPr lang="en-US" altLang="ja-JP" dirty="0" smtClean="0"/>
              <a:t>”</a:t>
            </a:r>
            <a:r>
              <a:rPr lang="ja-JP" altLang="en-US" dirty="0" smtClean="0"/>
              <a:t>軸対称</a:t>
            </a:r>
            <a:r>
              <a:rPr lang="en-US" altLang="ja-JP" dirty="0" smtClean="0"/>
              <a:t>”</a:t>
            </a:r>
            <a:r>
              <a:rPr kumimoji="1" lang="en-US" altLang="ja-JP" dirty="0" smtClean="0"/>
              <a:t> &amp; </a:t>
            </a:r>
            <a:r>
              <a:rPr kumimoji="1" lang="ja-JP" altLang="en-US" dirty="0" smtClean="0"/>
              <a:t>海洋軸対称モデル結果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595" y="2782516"/>
            <a:ext cx="76502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大気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595" y="5134545"/>
            <a:ext cx="789082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海洋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073717" y="1764630"/>
            <a:ext cx="1423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鉛直速度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452946" y="1918698"/>
            <a:ext cx="149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dirty="0" smtClean="0"/>
              <a:t>温位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323988" y="1912991"/>
            <a:ext cx="149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比湿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0594" y="1671244"/>
            <a:ext cx="5033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[ 6000</a:t>
            </a:r>
            <a:r>
              <a:rPr kumimoji="1" lang="ja-JP" altLang="en-US" sz="1400" dirty="0" smtClean="0"/>
              <a:t> 日積分</a:t>
            </a:r>
            <a:r>
              <a:rPr kumimoji="1" lang="en-US" altLang="ja-JP" sz="1400" dirty="0" smtClean="0"/>
              <a:t>, </a:t>
            </a:r>
            <a:r>
              <a:rPr kumimoji="1" lang="ja-JP" altLang="en-US" sz="1400" dirty="0" smtClean="0"/>
              <a:t>最後の一年間を時間平均</a:t>
            </a:r>
            <a:r>
              <a:rPr kumimoji="1" lang="en-US" altLang="ja-JP" sz="1400" dirty="0"/>
              <a:t>,</a:t>
            </a:r>
            <a:r>
              <a:rPr kumimoji="1" lang="en-US" altLang="ja-JP" sz="1400" dirty="0" smtClean="0"/>
              <a:t> </a:t>
            </a:r>
            <a:r>
              <a:rPr kumimoji="1" lang="ja-JP" altLang="en-US" sz="1400" dirty="0" smtClean="0"/>
              <a:t>経度平均</a:t>
            </a:r>
            <a:r>
              <a:rPr kumimoji="1" lang="en-US" altLang="ja-JP" sz="1400" dirty="0" smtClean="0"/>
              <a:t>(</a:t>
            </a:r>
            <a:r>
              <a:rPr kumimoji="1" lang="ja-JP" altLang="en-US" sz="1400" dirty="0" smtClean="0"/>
              <a:t>大気</a:t>
            </a:r>
            <a:r>
              <a:rPr kumimoji="1" lang="en-US" altLang="ja-JP" sz="1400" dirty="0" smtClean="0"/>
              <a:t>)]</a:t>
            </a:r>
            <a:endParaRPr kumimoji="1" lang="ja-JP" altLang="en-US" sz="1400" dirty="0"/>
          </a:p>
        </p:txBody>
      </p:sp>
      <p:pic>
        <p:nvPicPr>
          <p:cNvPr id="3" name="図 2" descr="スクリーンショット 2015-09-09 14.06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716" y="2196517"/>
            <a:ext cx="3690069" cy="2340815"/>
          </a:xfrm>
          <a:prstGeom prst="rect">
            <a:avLst/>
          </a:prstGeom>
        </p:spPr>
      </p:pic>
      <p:pic>
        <p:nvPicPr>
          <p:cNvPr id="5" name="図 4" descr="スクリーンショット 2015-09-09 14.07.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77" y="2238714"/>
            <a:ext cx="3690069" cy="2288439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452946" y="4313384"/>
            <a:ext cx="149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dirty="0" smtClean="0"/>
              <a:t>温位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323988" y="4298085"/>
            <a:ext cx="149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塩分</a:t>
            </a:r>
            <a:endParaRPr kumimoji="1" lang="ja-JP" altLang="en-US" dirty="0"/>
          </a:p>
        </p:txBody>
      </p:sp>
      <p:pic>
        <p:nvPicPr>
          <p:cNvPr id="7" name="図 6" descr="スクリーンショット 2015-09-09 14.12.3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63" y="4604152"/>
            <a:ext cx="3663883" cy="2277689"/>
          </a:xfrm>
          <a:prstGeom prst="rect">
            <a:avLst/>
          </a:prstGeom>
        </p:spPr>
      </p:pic>
      <p:pic>
        <p:nvPicPr>
          <p:cNvPr id="10" name="図 9" descr="スクリーンショット 2015-09-09 14.12.5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477" y="4589708"/>
            <a:ext cx="3734029" cy="217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621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大気</a:t>
            </a:r>
            <a:r>
              <a:rPr kumimoji="1" lang="en-US" altLang="ja-JP" dirty="0" smtClean="0"/>
              <a:t>”</a:t>
            </a:r>
            <a:r>
              <a:rPr lang="ja-JP" altLang="en-US" dirty="0" smtClean="0"/>
              <a:t>軸対称</a:t>
            </a:r>
            <a:r>
              <a:rPr lang="en-US" altLang="ja-JP" dirty="0" smtClean="0"/>
              <a:t>”</a:t>
            </a:r>
            <a:r>
              <a:rPr kumimoji="1" lang="en-US" altLang="ja-JP" dirty="0" smtClean="0"/>
              <a:t> &amp; </a:t>
            </a:r>
            <a:r>
              <a:rPr kumimoji="1" lang="ja-JP" altLang="en-US" dirty="0" smtClean="0"/>
              <a:t>海洋軸対称モデル結果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考察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81503" y="1884814"/>
            <a:ext cx="7076747" cy="2698098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海面風応力の東西成分が</a:t>
            </a:r>
            <a:r>
              <a:rPr lang="en-US" altLang="ja-JP" dirty="0" smtClean="0"/>
              <a:t> 3D </a:t>
            </a:r>
            <a:r>
              <a:rPr lang="ja-JP" altLang="en-US" dirty="0" smtClean="0"/>
              <a:t>の場合と比べ非常に弱い</a:t>
            </a:r>
            <a:endParaRPr lang="en-US" altLang="ja-JP" dirty="0" smtClean="0"/>
          </a:p>
          <a:p>
            <a:r>
              <a:rPr lang="ja-JP" altLang="en-US" dirty="0" smtClean="0"/>
              <a:t>海洋の風応力による子午面循環が駆動されない</a:t>
            </a:r>
            <a:endParaRPr lang="en-US" altLang="ja-JP" dirty="0" smtClean="0"/>
          </a:p>
          <a:p>
            <a:r>
              <a:rPr lang="ja-JP" altLang="en-US" dirty="0" smtClean="0"/>
              <a:t>低緯度の海水面温度が高くなりすぎる</a:t>
            </a:r>
            <a:r>
              <a:rPr lang="en-US" altLang="ja-JP" dirty="0" smtClean="0"/>
              <a:t>(40 </a:t>
            </a:r>
            <a:r>
              <a:rPr lang="ja-JP" altLang="en-US" dirty="0" smtClean="0"/>
              <a:t>度を超える</a:t>
            </a:r>
            <a:r>
              <a:rPr lang="en-US" altLang="ja-JP" dirty="0" smtClean="0"/>
              <a:t>)</a:t>
            </a:r>
          </a:p>
          <a:p>
            <a:pPr marL="0" indent="0">
              <a:buNone/>
            </a:pPr>
            <a:endParaRPr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56952" y="4582912"/>
            <a:ext cx="7601298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/>
              <a:t> * </a:t>
            </a:r>
            <a:r>
              <a:rPr lang="ja-JP" altLang="en-US" dirty="0" smtClean="0"/>
              <a:t>大気</a:t>
            </a:r>
            <a:r>
              <a:rPr lang="ja-JP" altLang="en-US" dirty="0"/>
              <a:t>の渦</a:t>
            </a:r>
            <a:r>
              <a:rPr lang="ja-JP" altLang="en-US" dirty="0" smtClean="0"/>
              <a:t>輸送の表現が問題</a:t>
            </a:r>
            <a:r>
              <a:rPr lang="ja-JP" altLang="en-US" dirty="0"/>
              <a:t>か</a:t>
            </a:r>
            <a:r>
              <a:rPr lang="en-US" altLang="ja-JP" dirty="0" smtClean="0"/>
              <a:t>? 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* </a:t>
            </a:r>
            <a:r>
              <a:rPr lang="ja-JP" altLang="en-US" dirty="0" smtClean="0"/>
              <a:t>今回は水平渦粘性・拡散係数一定の拡散で表現</a:t>
            </a:r>
            <a:endParaRPr lang="en-US" altLang="ja-JP" dirty="0" smtClean="0"/>
          </a:p>
          <a:p>
            <a:r>
              <a:rPr lang="en-US" altLang="ja-JP" dirty="0" smtClean="0"/>
              <a:t>   * </a:t>
            </a:r>
            <a:r>
              <a:rPr lang="ja-JP" altLang="en-US" dirty="0" smtClean="0"/>
              <a:t>対策</a:t>
            </a:r>
            <a:endParaRPr lang="en-US" altLang="ja-JP" dirty="0" smtClean="0"/>
          </a:p>
          <a:p>
            <a:r>
              <a:rPr lang="en-US" altLang="ja-JP" dirty="0"/>
              <a:t> </a:t>
            </a:r>
            <a:r>
              <a:rPr lang="en-US" altLang="ja-JP" dirty="0" smtClean="0"/>
              <a:t>     * </a:t>
            </a:r>
            <a:r>
              <a:rPr lang="ja-JP" altLang="en-US" dirty="0" smtClean="0"/>
              <a:t>傾圧風不安定のパラメタリゼーション</a:t>
            </a:r>
            <a:endParaRPr lang="en-US" altLang="ja-JP" dirty="0" smtClean="0"/>
          </a:p>
          <a:p>
            <a:r>
              <a:rPr lang="en-US" altLang="ja-JP" dirty="0"/>
              <a:t> </a:t>
            </a:r>
            <a:r>
              <a:rPr lang="en-US" altLang="ja-JP" dirty="0" smtClean="0"/>
              <a:t>        (Green( 1970), Yao and Stone(1987)) </a:t>
            </a:r>
            <a:r>
              <a:rPr lang="ja-JP" altLang="en-US" dirty="0" smtClean="0"/>
              <a:t>を入れる</a:t>
            </a:r>
            <a:r>
              <a:rPr lang="en-US" altLang="ja-JP" dirty="0" smtClean="0"/>
              <a:t>..</a:t>
            </a:r>
            <a:r>
              <a:rPr lang="ja-JP" altLang="en-US" dirty="0" smtClean="0"/>
              <a:t> </a:t>
            </a:r>
            <a:endParaRPr lang="en-US" altLang="ja-JP" dirty="0" smtClean="0"/>
          </a:p>
          <a:p>
            <a:r>
              <a:rPr lang="en-US" altLang="ja-JP" dirty="0"/>
              <a:t> </a:t>
            </a:r>
            <a:r>
              <a:rPr lang="en-US" altLang="ja-JP" dirty="0" smtClean="0"/>
              <a:t>     * 3D</a:t>
            </a:r>
            <a:r>
              <a:rPr lang="ja-JP" altLang="en-US" dirty="0" smtClean="0"/>
              <a:t>計算の途中結果から渦輸送の分布を得て</a:t>
            </a:r>
            <a:r>
              <a:rPr lang="en-US" altLang="ja-JP" dirty="0" smtClean="0"/>
              <a:t>, </a:t>
            </a:r>
            <a:r>
              <a:rPr lang="ja-JP" altLang="en-US" dirty="0" smtClean="0"/>
              <a:t>軸対称モデルに与える</a:t>
            </a:r>
            <a:r>
              <a:rPr lang="en-US" altLang="ja-JP" dirty="0" smtClean="0"/>
              <a:t>..</a:t>
            </a: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8396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 </a:t>
            </a:r>
            <a:r>
              <a:rPr lang="ja-JP" altLang="ja-JP" dirty="0"/>
              <a:t>2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大気海洋海氷結合</a:t>
            </a:r>
            <a:r>
              <a:rPr lang="ja-JP" altLang="en-US" dirty="0" smtClean="0"/>
              <a:t>モデルの</a:t>
            </a:r>
            <a:r>
              <a:rPr lang="en-US" altLang="ja-JP" dirty="0" smtClean="0"/>
              <a:t> 6000 </a:t>
            </a:r>
            <a:r>
              <a:rPr lang="ja-JP" altLang="en-US" dirty="0" smtClean="0"/>
              <a:t>日積分を実施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大気</a:t>
            </a:r>
            <a:r>
              <a:rPr lang="en-US" altLang="ja-JP" dirty="0" smtClean="0"/>
              <a:t> 3D &amp; </a:t>
            </a:r>
            <a:r>
              <a:rPr lang="ja-JP" altLang="en-US" dirty="0" smtClean="0"/>
              <a:t>海洋軸対称</a:t>
            </a:r>
            <a:r>
              <a:rPr lang="en-US" altLang="ja-JP" dirty="0" smtClean="0"/>
              <a:t> </a:t>
            </a:r>
            <a:r>
              <a:rPr lang="ja-JP" altLang="en-US" dirty="0" smtClean="0"/>
              <a:t>計算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大気海洋循環が初期から駆動され始めるところまでは</a:t>
            </a:r>
            <a:r>
              <a:rPr lang="en-US" altLang="ja-JP" dirty="0" smtClean="0"/>
              <a:t>, </a:t>
            </a:r>
            <a:r>
              <a:rPr lang="ja-JP" altLang="en-US" dirty="0" smtClean="0"/>
              <a:t>計算できるようになった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平衡状態に達するまでやはり計算時間がかかりそうだ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大気軸対称</a:t>
            </a:r>
            <a:r>
              <a:rPr lang="en-US" altLang="ja-JP" dirty="0" smtClean="0"/>
              <a:t> &amp; </a:t>
            </a:r>
            <a:r>
              <a:rPr lang="ja-JP" altLang="en-US" dirty="0" smtClean="0"/>
              <a:t>海洋軸対称</a:t>
            </a:r>
            <a:r>
              <a:rPr lang="en-US" altLang="ja-JP" dirty="0" smtClean="0"/>
              <a:t> </a:t>
            </a:r>
            <a:r>
              <a:rPr lang="ja-JP" altLang="en-US" dirty="0" smtClean="0"/>
              <a:t>計算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計算時間を大幅に短縮できる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 </a:t>
            </a:r>
            <a:r>
              <a:rPr lang="ja-JP" altLang="en-US" dirty="0" smtClean="0"/>
              <a:t>大気の渦輸送の表現を再考する必要あり</a:t>
            </a:r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48036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今後の計画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相談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長時間</a:t>
            </a:r>
            <a:r>
              <a:rPr kumimoji="1" lang="ja-JP" altLang="en-US" dirty="0" smtClean="0"/>
              <a:t>積分の実施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部分凍結解</a:t>
            </a:r>
            <a:r>
              <a:rPr lang="ja-JP" altLang="ja-JP" dirty="0"/>
              <a:t>(</a:t>
            </a:r>
            <a:r>
              <a:rPr lang="ja-JP" altLang="en-US" dirty="0" smtClean="0"/>
              <a:t>全球</a:t>
            </a:r>
            <a:r>
              <a:rPr lang="ja-JP" altLang="en-US" dirty="0"/>
              <a:t>凍結解</a:t>
            </a:r>
            <a:r>
              <a:rPr lang="en-US" altLang="ja-JP" dirty="0" smtClean="0"/>
              <a:t>,</a:t>
            </a:r>
            <a:r>
              <a:rPr lang="ja-JP" altLang="en-US" dirty="0" smtClean="0"/>
              <a:t> 全球氷なし解</a:t>
            </a:r>
            <a:r>
              <a:rPr lang="en-US" altLang="ja-JP" dirty="0" smtClean="0"/>
              <a:t>)</a:t>
            </a:r>
            <a:r>
              <a:rPr lang="ja-JP" altLang="en-US" dirty="0" smtClean="0"/>
              <a:t>の探索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使うモデル</a:t>
            </a:r>
            <a:endParaRPr lang="en-US" altLang="ja-JP" dirty="0" smtClean="0"/>
          </a:p>
          <a:p>
            <a:pPr lvl="3"/>
            <a:r>
              <a:rPr lang="ja-JP" altLang="en-US" dirty="0" smtClean="0"/>
              <a:t>大気軸対称</a:t>
            </a:r>
            <a:r>
              <a:rPr lang="en-US" altLang="ja-JP" dirty="0" smtClean="0"/>
              <a:t>&amp;</a:t>
            </a:r>
            <a:r>
              <a:rPr lang="ja-JP" altLang="en-US" dirty="0" smtClean="0"/>
              <a:t>海洋軸対称</a:t>
            </a:r>
            <a:endParaRPr lang="en-US" altLang="ja-JP" dirty="0" smtClean="0"/>
          </a:p>
          <a:p>
            <a:pPr lvl="3"/>
            <a:r>
              <a:rPr lang="en-US" altLang="ja-JP" dirty="0" smtClean="0"/>
              <a:t> </a:t>
            </a:r>
            <a:r>
              <a:rPr lang="ja-JP" altLang="en-US" dirty="0" smtClean="0"/>
              <a:t>大気</a:t>
            </a:r>
            <a:r>
              <a:rPr lang="en-US" altLang="ja-JP" dirty="0" smtClean="0"/>
              <a:t> 3D&amp;</a:t>
            </a:r>
            <a:r>
              <a:rPr lang="ja-JP" altLang="en-US" dirty="0" smtClean="0"/>
              <a:t>海洋軸対称</a:t>
            </a:r>
            <a:endParaRPr lang="en-US" altLang="ja-JP" dirty="0"/>
          </a:p>
          <a:p>
            <a:pPr lvl="3"/>
            <a:r>
              <a:rPr lang="en-US" altLang="ja-JP" dirty="0" smtClean="0"/>
              <a:t>(</a:t>
            </a:r>
            <a:r>
              <a:rPr lang="ja-JP" altLang="en-US" dirty="0" smtClean="0"/>
              <a:t>大気</a:t>
            </a:r>
            <a:r>
              <a:rPr lang="en-US" altLang="ja-JP" dirty="0" smtClean="0"/>
              <a:t> 3D&amp;</a:t>
            </a:r>
            <a:r>
              <a:rPr lang="ja-JP" altLang="en-US" dirty="0" smtClean="0"/>
              <a:t>海洋</a:t>
            </a:r>
            <a:r>
              <a:rPr lang="en-US" altLang="ja-JP" dirty="0" smtClean="0"/>
              <a:t> 3D)</a:t>
            </a:r>
          </a:p>
          <a:p>
            <a:pPr lvl="1"/>
            <a:r>
              <a:rPr lang="ja-JP" altLang="en-US" dirty="0" smtClean="0"/>
              <a:t>系のエネルギーの保存性の確認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海洋モデルのエネルギー収支の確認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フラックス交換のための補間法の再考</a:t>
            </a:r>
            <a:endParaRPr lang="en-US" altLang="ja-JP" dirty="0"/>
          </a:p>
          <a:p>
            <a:pPr lvl="3"/>
            <a:r>
              <a:rPr lang="ja-JP" altLang="en-US" dirty="0" smtClean="0"/>
              <a:t>エネルギー保存する補間法</a:t>
            </a:r>
            <a:r>
              <a:rPr lang="en-US" altLang="ja-JP" dirty="0" smtClean="0"/>
              <a:t>(Jones,1999)</a:t>
            </a:r>
          </a:p>
          <a:p>
            <a:endParaRPr lang="en-US" altLang="ja-JP" dirty="0" smtClean="0"/>
          </a:p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821105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概要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長時間</a:t>
            </a:r>
            <a:r>
              <a:rPr lang="ja-JP" altLang="en-US" dirty="0"/>
              <a:t>積分</a:t>
            </a:r>
            <a:r>
              <a:rPr lang="en-US" altLang="ja-JP" dirty="0"/>
              <a:t>(O(1000)</a:t>
            </a:r>
            <a:r>
              <a:rPr lang="ja-JP" altLang="en-US" dirty="0"/>
              <a:t>年</a:t>
            </a:r>
            <a:r>
              <a:rPr lang="en-US" altLang="ja-JP" dirty="0"/>
              <a:t>)</a:t>
            </a:r>
            <a:r>
              <a:rPr lang="ja-JP" altLang="en-US" dirty="0"/>
              <a:t>に向けた取り組み</a:t>
            </a:r>
            <a:endParaRPr lang="en-US" altLang="ja-JP" dirty="0"/>
          </a:p>
          <a:p>
            <a:pPr lvl="1"/>
            <a:r>
              <a:rPr lang="ja-JP" altLang="en-US" dirty="0" smtClean="0"/>
              <a:t>経緯と作戦</a:t>
            </a:r>
            <a:endParaRPr lang="en-US" altLang="ja-JP" dirty="0"/>
          </a:p>
          <a:p>
            <a:pPr lvl="1"/>
            <a:r>
              <a:rPr lang="en-US" altLang="ja-JP" dirty="0"/>
              <a:t>DCPAM </a:t>
            </a:r>
            <a:r>
              <a:rPr lang="ja-JP" altLang="en-US" dirty="0"/>
              <a:t>のスレッド並列の</a:t>
            </a:r>
            <a:r>
              <a:rPr lang="ja-JP" altLang="en-US" dirty="0" smtClean="0"/>
              <a:t>見直し</a:t>
            </a:r>
            <a:endParaRPr lang="en-US" altLang="ja-JP" dirty="0" smtClean="0"/>
          </a:p>
          <a:p>
            <a:r>
              <a:rPr lang="ja-JP" altLang="en-US" dirty="0"/>
              <a:t>大気海洋氷結合モデルによる水惑星</a:t>
            </a:r>
            <a:r>
              <a:rPr lang="ja-JP" altLang="en-US" dirty="0" smtClean="0"/>
              <a:t>実験</a:t>
            </a:r>
            <a:r>
              <a:rPr lang="en-US" altLang="ja-JP" dirty="0" smtClean="0"/>
              <a:t>(</a:t>
            </a:r>
            <a:r>
              <a:rPr lang="ja-JP" altLang="en-US" dirty="0" smtClean="0"/>
              <a:t>途中経過</a:t>
            </a:r>
            <a:r>
              <a:rPr lang="en-US" altLang="ja-JP" dirty="0"/>
              <a:t>)</a:t>
            </a:r>
          </a:p>
          <a:p>
            <a:pPr lvl="1"/>
            <a:r>
              <a:rPr lang="ja-JP" altLang="en-US" dirty="0" smtClean="0"/>
              <a:t>大気</a:t>
            </a:r>
            <a:r>
              <a:rPr lang="en-US" altLang="ja-JP" dirty="0" smtClean="0"/>
              <a:t> 3D &amp; </a:t>
            </a:r>
            <a:r>
              <a:rPr lang="ja-JP" altLang="en-US" dirty="0" smtClean="0"/>
              <a:t>海洋軸対称計算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大気軸対称</a:t>
            </a:r>
            <a:r>
              <a:rPr lang="en-US" altLang="ja-JP" dirty="0" smtClean="0"/>
              <a:t> </a:t>
            </a:r>
            <a:r>
              <a:rPr lang="en-US" altLang="ja-JP" dirty="0"/>
              <a:t>&amp; </a:t>
            </a:r>
            <a:r>
              <a:rPr lang="ja-JP" altLang="en-US" dirty="0"/>
              <a:t>海洋軸対称</a:t>
            </a:r>
            <a:r>
              <a:rPr lang="ja-JP" altLang="en-US" dirty="0" smtClean="0"/>
              <a:t>計算</a:t>
            </a:r>
            <a:endParaRPr lang="en-US" altLang="ja-JP" dirty="0" smtClean="0"/>
          </a:p>
          <a:p>
            <a:pPr lvl="1"/>
            <a:r>
              <a:rPr lang="ja-JP" altLang="en-US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系のエネルギー保存性の確認</a:t>
            </a:r>
            <a:endParaRPr lang="en-US" altLang="ja-JP" dirty="0" smtClean="0">
              <a:solidFill>
                <a:schemeClr val="tx2">
                  <a:lumMod val="25000"/>
                  <a:lumOff val="75000"/>
                </a:schemeClr>
              </a:solidFill>
            </a:endParaRPr>
          </a:p>
          <a:p>
            <a:pPr lvl="1"/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509419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9768" y="4932271"/>
            <a:ext cx="7174850" cy="105156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長時間積分</a:t>
            </a:r>
            <a:r>
              <a:rPr lang="en-US" altLang="ja-JP" dirty="0" smtClean="0"/>
              <a:t>(O(1000)</a:t>
            </a:r>
            <a:r>
              <a:rPr lang="ja-JP" altLang="en-US" dirty="0" smtClean="0"/>
              <a:t>年</a:t>
            </a:r>
            <a:r>
              <a:rPr lang="en-US" altLang="ja-JP" dirty="0" smtClean="0"/>
              <a:t>)</a:t>
            </a:r>
            <a:r>
              <a:rPr lang="ja-JP" altLang="en-US" dirty="0" smtClean="0"/>
              <a:t>に向けた取り組み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8424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経緯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81503" y="1897308"/>
            <a:ext cx="7076747" cy="4453034"/>
          </a:xfrm>
        </p:spPr>
        <p:txBody>
          <a:bodyPr>
            <a:normAutofit fontScale="85000" lnSpcReduction="10000"/>
          </a:bodyPr>
          <a:lstStyle/>
          <a:p>
            <a:r>
              <a:rPr kumimoji="1" lang="ja-JP" altLang="en-US" dirty="0" smtClean="0"/>
              <a:t>想定している数値実験</a:t>
            </a:r>
            <a:r>
              <a:rPr lang="ja-JP" altLang="en-US" dirty="0" smtClean="0"/>
              <a:t>の</a:t>
            </a:r>
            <a:r>
              <a:rPr lang="en-US" altLang="ja-JP" dirty="0" smtClean="0"/>
              <a:t> DCPAM </a:t>
            </a:r>
            <a:r>
              <a:rPr lang="ja-JP" altLang="en-US" dirty="0" smtClean="0"/>
              <a:t>の設定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解像度</a:t>
            </a:r>
            <a:r>
              <a:rPr lang="en-US" altLang="ja-JP" dirty="0" smtClean="0"/>
              <a:t>: </a:t>
            </a:r>
            <a:r>
              <a:rPr kumimoji="1" lang="en-US" altLang="ja-JP" dirty="0" smtClean="0"/>
              <a:t>T21</a:t>
            </a:r>
            <a:r>
              <a:rPr lang="en-US" altLang="ja-JP" dirty="0"/>
              <a:t> </a:t>
            </a:r>
            <a:r>
              <a:rPr lang="en-US" altLang="ja-JP" dirty="0" smtClean="0"/>
              <a:t>(</a:t>
            </a:r>
            <a:r>
              <a:rPr kumimoji="1" lang="en-US" altLang="ja-JP" dirty="0" smtClean="0"/>
              <a:t>or T42)</a:t>
            </a:r>
            <a:r>
              <a:rPr lang="en-US" altLang="ja-JP" dirty="0" smtClean="0"/>
              <a:t> , </a:t>
            </a:r>
            <a:r>
              <a:rPr kumimoji="1" lang="en-US" altLang="ja-JP" dirty="0" smtClean="0"/>
              <a:t>L26</a:t>
            </a:r>
          </a:p>
          <a:p>
            <a:pPr lvl="1"/>
            <a:r>
              <a:rPr kumimoji="1" lang="ja-JP" altLang="en-US" dirty="0" smtClean="0"/>
              <a:t>積分時間</a:t>
            </a:r>
            <a:r>
              <a:rPr lang="en-US" altLang="ja-JP" dirty="0" smtClean="0"/>
              <a:t>: </a:t>
            </a:r>
            <a:r>
              <a:rPr kumimoji="1" lang="en-US" altLang="ja-JP" dirty="0" smtClean="0"/>
              <a:t>O(1000) </a:t>
            </a:r>
            <a:r>
              <a:rPr kumimoji="1" lang="ja-JP" altLang="en-US" dirty="0" smtClean="0"/>
              <a:t>年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物理過程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積雲</a:t>
            </a:r>
            <a:r>
              <a:rPr lang="en-US" altLang="ja-JP" dirty="0" smtClean="0"/>
              <a:t>: relaxed </a:t>
            </a:r>
            <a:r>
              <a:rPr lang="en-US" altLang="ja-JP" dirty="0"/>
              <a:t>A</a:t>
            </a:r>
            <a:r>
              <a:rPr lang="en-US" altLang="ja-JP" dirty="0" smtClean="0"/>
              <a:t>rakawa-Schubert </a:t>
            </a:r>
            <a:r>
              <a:rPr lang="ja-JP" altLang="en-US" dirty="0" smtClean="0"/>
              <a:t>スキーム</a:t>
            </a:r>
            <a:endParaRPr lang="en-US" altLang="ja-JP" dirty="0" smtClean="0"/>
          </a:p>
          <a:p>
            <a:pPr lvl="2"/>
            <a:r>
              <a:rPr kumimoji="1" lang="ja-JP" altLang="en-US" dirty="0" smtClean="0"/>
              <a:t>放射</a:t>
            </a:r>
            <a:r>
              <a:rPr kumimoji="1" lang="en-US" altLang="ja-JP" dirty="0" smtClean="0"/>
              <a:t>: </a:t>
            </a:r>
            <a:r>
              <a:rPr kumimoji="1" lang="ja-JP" altLang="en-US" dirty="0" smtClean="0"/>
              <a:t>地球用放射</a:t>
            </a:r>
            <a:endParaRPr kumimoji="1" lang="en-US" altLang="ja-JP" dirty="0" smtClean="0"/>
          </a:p>
          <a:p>
            <a:r>
              <a:rPr lang="ja-JP" altLang="en-US" dirty="0" smtClean="0"/>
              <a:t>使用可能な計算資源上で</a:t>
            </a:r>
            <a:r>
              <a:rPr lang="en-US" altLang="ja-JP" dirty="0" smtClean="0"/>
              <a:t>, </a:t>
            </a:r>
            <a:r>
              <a:rPr lang="en-US" altLang="en-US" dirty="0" smtClean="0"/>
              <a:t>1000 </a:t>
            </a:r>
            <a:r>
              <a:rPr lang="ja-JP" altLang="en-US" dirty="0" smtClean="0"/>
              <a:t>年積分</a:t>
            </a:r>
            <a:r>
              <a:rPr kumimoji="1" lang="ja-JP" altLang="en-US" dirty="0" smtClean="0"/>
              <a:t>に必要な時間の見積もり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PC(</a:t>
            </a:r>
            <a:r>
              <a:rPr lang="ja-JP" altLang="en-US" dirty="0" smtClean="0"/>
              <a:t>情報実験機</a:t>
            </a:r>
            <a:r>
              <a:rPr lang="en-US" altLang="ja-JP" dirty="0" smtClean="0"/>
              <a:t>) </a:t>
            </a:r>
          </a:p>
          <a:p>
            <a:pPr lvl="2"/>
            <a:r>
              <a:rPr lang="en-US" altLang="ja-JP" dirty="0" smtClean="0"/>
              <a:t>MPI </a:t>
            </a:r>
            <a:r>
              <a:rPr lang="ja-JP" altLang="en-US" dirty="0" smtClean="0"/>
              <a:t>フラット並列</a:t>
            </a:r>
            <a:r>
              <a:rPr lang="en-US" altLang="ja-JP" dirty="0" smtClean="0"/>
              <a:t>(4 </a:t>
            </a:r>
            <a:r>
              <a:rPr lang="ja-JP" altLang="en-US" dirty="0" smtClean="0"/>
              <a:t>プロセス</a:t>
            </a:r>
            <a:r>
              <a:rPr lang="en-US" altLang="ja-JP" dirty="0" smtClean="0"/>
              <a:t> x 1</a:t>
            </a:r>
            <a:r>
              <a:rPr lang="ja-JP" altLang="en-US" dirty="0" smtClean="0"/>
              <a:t>スレッド</a:t>
            </a:r>
            <a:r>
              <a:rPr lang="en-US" altLang="ja-JP" dirty="0" smtClean="0"/>
              <a:t>):  75 days</a:t>
            </a:r>
          </a:p>
          <a:p>
            <a:pPr lvl="2"/>
            <a:r>
              <a:rPr lang="en-US" altLang="ja-JP" dirty="0" err="1" smtClean="0"/>
              <a:t>OpenMP</a:t>
            </a:r>
            <a:r>
              <a:rPr lang="en-US" altLang="ja-JP" dirty="0" smtClean="0"/>
              <a:t> </a:t>
            </a:r>
            <a:r>
              <a:rPr lang="ja-JP" altLang="en-US" dirty="0" smtClean="0"/>
              <a:t>フラット並列</a:t>
            </a:r>
            <a:r>
              <a:rPr lang="en-US" altLang="ja-JP" dirty="0" smtClean="0"/>
              <a:t>(1 </a:t>
            </a:r>
            <a:r>
              <a:rPr lang="ja-JP" altLang="en-US" dirty="0" smtClean="0"/>
              <a:t>プロセス</a:t>
            </a:r>
            <a:r>
              <a:rPr lang="en-US" altLang="ja-JP" dirty="0" smtClean="0"/>
              <a:t> x 4 </a:t>
            </a:r>
            <a:r>
              <a:rPr lang="ja-JP" altLang="en-US" dirty="0" smtClean="0"/>
              <a:t>スレッド</a:t>
            </a:r>
            <a:r>
              <a:rPr lang="en-US" altLang="ja-JP" dirty="0" smtClean="0"/>
              <a:t>):  200 days </a:t>
            </a:r>
          </a:p>
          <a:p>
            <a:pPr lvl="1"/>
            <a:r>
              <a:rPr kumimoji="1" lang="ja-JP" altLang="en-US" dirty="0" smtClean="0"/>
              <a:t>スパコン</a:t>
            </a:r>
            <a:r>
              <a:rPr kumimoji="1" lang="en-US" altLang="ja-JP" dirty="0" smtClean="0"/>
              <a:t>(FX10)</a:t>
            </a:r>
          </a:p>
          <a:p>
            <a:pPr lvl="2"/>
            <a:r>
              <a:rPr lang="en-US" altLang="ja-JP" dirty="0"/>
              <a:t>MPI </a:t>
            </a:r>
            <a:r>
              <a:rPr lang="ja-JP" altLang="en-US" dirty="0"/>
              <a:t>フラット並列</a:t>
            </a:r>
            <a:r>
              <a:rPr lang="en-US" altLang="ja-JP" dirty="0" smtClean="0"/>
              <a:t>(16 </a:t>
            </a:r>
            <a:r>
              <a:rPr lang="ja-JP" altLang="en-US" dirty="0" smtClean="0"/>
              <a:t>プロセス</a:t>
            </a:r>
            <a:r>
              <a:rPr lang="en-US" altLang="ja-JP" dirty="0" smtClean="0"/>
              <a:t> x 1 </a:t>
            </a:r>
            <a:r>
              <a:rPr lang="ja-JP" altLang="en-US" dirty="0" smtClean="0"/>
              <a:t>スレッド</a:t>
            </a:r>
            <a:r>
              <a:rPr lang="en-US" altLang="ja-JP" dirty="0" smtClean="0"/>
              <a:t>):  90 days</a:t>
            </a:r>
            <a:endParaRPr kumimoji="1" lang="en-US" altLang="ja-JP" dirty="0" smtClean="0"/>
          </a:p>
          <a:p>
            <a:pPr lvl="2"/>
            <a:endParaRPr kumimoji="1" lang="en-US" altLang="ja-JP" dirty="0" smtClean="0"/>
          </a:p>
          <a:p>
            <a:pPr lvl="2"/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06370" y="6397010"/>
            <a:ext cx="435089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* </a:t>
            </a:r>
            <a:r>
              <a:rPr kumimoji="1" lang="ja-JP" altLang="en-US" dirty="0" smtClean="0"/>
              <a:t>計算時間を</a:t>
            </a:r>
            <a:r>
              <a:rPr kumimoji="1" lang="en-US" altLang="ja-JP" dirty="0" smtClean="0"/>
              <a:t> 1/10 </a:t>
            </a:r>
            <a:r>
              <a:rPr kumimoji="1" lang="ja-JP" altLang="en-US" dirty="0" smtClean="0"/>
              <a:t>程度短縮したい</a:t>
            </a:r>
            <a:r>
              <a:rPr kumimoji="1" lang="en-US" altLang="ja-JP" dirty="0" smtClean="0"/>
              <a:t>..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5751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作戦</a:t>
            </a:r>
            <a:r>
              <a:rPr lang="en-US" altLang="ja-JP" dirty="0" smtClean="0"/>
              <a:t> 1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81503" y="2133600"/>
            <a:ext cx="7076747" cy="4512107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O(1000) </a:t>
            </a:r>
            <a:r>
              <a:rPr lang="ja-JP" altLang="en-US" dirty="0" smtClean="0"/>
              <a:t>年積分</a:t>
            </a:r>
            <a:r>
              <a:rPr kumimoji="1" lang="ja-JP" altLang="en-US" dirty="0" smtClean="0"/>
              <a:t>に向けた作戦 </a:t>
            </a:r>
            <a:r>
              <a:rPr kumimoji="1" lang="en-US" altLang="ja-JP" dirty="0" smtClean="0"/>
              <a:t>1</a:t>
            </a:r>
          </a:p>
          <a:p>
            <a:pPr lvl="1"/>
            <a:r>
              <a:rPr lang="ja-JP" altLang="en-US" b="1" u="sng" dirty="0" smtClean="0"/>
              <a:t>並列数を増やす</a:t>
            </a:r>
            <a:r>
              <a:rPr lang="ja-JP" altLang="en-US" dirty="0" smtClean="0"/>
              <a:t>ことで</a:t>
            </a:r>
            <a:r>
              <a:rPr lang="en-US" altLang="ja-JP" dirty="0" smtClean="0"/>
              <a:t>, </a:t>
            </a:r>
            <a:r>
              <a:rPr lang="ja-JP" altLang="en-US" dirty="0" smtClean="0"/>
              <a:t>計算時間を短縮させる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しかしプロセス並列数はこれ以上増やせない</a:t>
            </a:r>
            <a:endParaRPr lang="en-US" altLang="ja-JP" dirty="0" smtClean="0"/>
          </a:p>
          <a:p>
            <a:pPr lvl="2"/>
            <a:r>
              <a:rPr lang="ja-JP" altLang="en-US" dirty="0"/>
              <a:t>現在の</a:t>
            </a:r>
            <a:r>
              <a:rPr lang="ja-JP" altLang="en-US" dirty="0" smtClean="0"/>
              <a:t>実装が緯度方向しか分割できないため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スレッド並列で対処する</a:t>
            </a:r>
            <a:endParaRPr kumimoji="1" lang="en-US" altLang="ja-JP" dirty="0" smtClean="0"/>
          </a:p>
          <a:p>
            <a:pPr lvl="2"/>
            <a:r>
              <a:rPr kumimoji="1" lang="ja-JP" altLang="en-US" dirty="0" smtClean="0"/>
              <a:t>現在の実装は</a:t>
            </a:r>
            <a:r>
              <a:rPr kumimoji="1" lang="en-US" altLang="ja-JP" dirty="0" smtClean="0"/>
              <a:t>, </a:t>
            </a:r>
            <a:r>
              <a:rPr kumimoji="1" lang="ja-JP" altLang="en-US" dirty="0" smtClean="0"/>
              <a:t>緯度方向の</a:t>
            </a:r>
            <a:r>
              <a:rPr kumimoji="1" lang="en-US" altLang="ja-JP" dirty="0" smtClean="0"/>
              <a:t> 1 </a:t>
            </a:r>
            <a:r>
              <a:rPr kumimoji="1" lang="ja-JP" altLang="en-US" dirty="0" smtClean="0"/>
              <a:t>次元分割であるが</a:t>
            </a:r>
            <a:r>
              <a:rPr kumimoji="1" lang="en-US" altLang="ja-JP" dirty="0" smtClean="0"/>
              <a:t>, </a:t>
            </a:r>
            <a:r>
              <a:rPr kumimoji="1" lang="ja-JP" altLang="en-US" dirty="0" smtClean="0"/>
              <a:t>水平</a:t>
            </a:r>
            <a:r>
              <a:rPr kumimoji="1" lang="en-US" altLang="ja-JP" dirty="0" smtClean="0"/>
              <a:t> 2 </a:t>
            </a:r>
            <a:r>
              <a:rPr kumimoji="1" lang="ja-JP" altLang="en-US" dirty="0" smtClean="0"/>
              <a:t>次元分割できるようにするのは容易</a:t>
            </a:r>
            <a:r>
              <a:rPr kumimoji="1" lang="en-US" altLang="ja-JP" dirty="0" smtClean="0"/>
              <a:t>. 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例</a:t>
            </a:r>
            <a:r>
              <a:rPr lang="en-US" altLang="ja-JP" dirty="0" smtClean="0"/>
              <a:t>1) FX10 </a:t>
            </a:r>
            <a:r>
              <a:rPr lang="ja-JP" altLang="en-US" dirty="0" smtClean="0"/>
              <a:t>において</a:t>
            </a:r>
            <a:r>
              <a:rPr lang="en-US" altLang="ja-JP" dirty="0" smtClean="0"/>
              <a:t>, </a:t>
            </a:r>
          </a:p>
          <a:p>
            <a:pPr lvl="3"/>
            <a:r>
              <a:rPr kumimoji="1" lang="en-US" altLang="ja-JP" dirty="0" smtClean="0"/>
              <a:t>16 </a:t>
            </a:r>
            <a:r>
              <a:rPr kumimoji="1" lang="ja-JP" altLang="en-US" dirty="0" smtClean="0"/>
              <a:t>ノード</a:t>
            </a:r>
            <a:r>
              <a:rPr kumimoji="1" lang="en-US" altLang="ja-JP" dirty="0" smtClean="0"/>
              <a:t> </a:t>
            </a:r>
            <a:r>
              <a:rPr kumimoji="1" lang="en-US" altLang="ja-JP" b="1" u="sng" dirty="0" smtClean="0"/>
              <a:t>x 16 </a:t>
            </a:r>
            <a:r>
              <a:rPr kumimoji="1" lang="ja-JP" altLang="en-US" b="1" u="sng" dirty="0" smtClean="0"/>
              <a:t>スレッド</a:t>
            </a:r>
            <a:r>
              <a:rPr kumimoji="1" lang="en-US" altLang="ja-JP" b="1" u="sng" dirty="0" smtClean="0"/>
              <a:t> </a:t>
            </a:r>
          </a:p>
          <a:p>
            <a:pPr lvl="2"/>
            <a:endParaRPr kumimoji="1" lang="en-US" altLang="ja-JP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3318619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ja-JP" dirty="0" smtClean="0"/>
              <a:t>D</a:t>
            </a:r>
            <a:r>
              <a:rPr lang="en-US" altLang="ja-JP" dirty="0" smtClean="0"/>
              <a:t>CPAM</a:t>
            </a:r>
            <a:r>
              <a:rPr lang="ja-JP" altLang="en-US" dirty="0" smtClean="0"/>
              <a:t> 地球計算における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各モジュールの所要時間</a:t>
            </a:r>
            <a:r>
              <a:rPr lang="en-US" altLang="ja-JP" dirty="0"/>
              <a:t>,</a:t>
            </a:r>
            <a:r>
              <a:rPr lang="ja-JP" altLang="en-US" dirty="0" smtClean="0"/>
              <a:t>スレッド並列</a:t>
            </a:r>
            <a:endParaRPr kumimoji="1" lang="ja-JP" altLang="en-US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2028103"/>
              </p:ext>
            </p:extLst>
          </p:nvPr>
        </p:nvGraphicFramePr>
        <p:xfrm>
          <a:off x="231245" y="1956381"/>
          <a:ext cx="5335631" cy="3992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5566876" y="1956381"/>
            <a:ext cx="3411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ja-JP" altLang="en-US" b="1" dirty="0" smtClean="0"/>
              <a:t>放射と積雲パラメタリゼーションで全体の</a:t>
            </a:r>
            <a:r>
              <a:rPr kumimoji="1" lang="en-US" altLang="ja-JP" b="1" dirty="0" smtClean="0"/>
              <a:t> 8 </a:t>
            </a:r>
            <a:r>
              <a:rPr kumimoji="1" lang="ja-JP" altLang="en-US" b="1" dirty="0" smtClean="0"/>
              <a:t>割</a:t>
            </a:r>
            <a:r>
              <a:rPr kumimoji="1" lang="ja-JP" altLang="en-US" dirty="0" smtClean="0"/>
              <a:t>を占める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66876" y="2920938"/>
            <a:ext cx="329137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kumimoji="1" lang="ja-JP" altLang="en-US" dirty="0" smtClean="0"/>
              <a:t>スレッド並列の対応状況</a:t>
            </a:r>
            <a:endParaRPr kumimoji="1" lang="en-US" altLang="ja-JP" dirty="0" smtClean="0"/>
          </a:p>
          <a:p>
            <a:pPr marL="742950" lvl="1" indent="-285750">
              <a:buFontTx/>
              <a:buChar char="•"/>
            </a:pPr>
            <a:r>
              <a:rPr kumimoji="1" lang="ja-JP" altLang="en-US" dirty="0" smtClean="0"/>
              <a:t>積雲パラメタリゼーション</a:t>
            </a:r>
            <a:r>
              <a:rPr kumimoji="1" lang="en-US" altLang="ja-JP" dirty="0" smtClean="0"/>
              <a:t>, </a:t>
            </a:r>
            <a:r>
              <a:rPr kumimoji="1" lang="ja-JP" altLang="en-US" dirty="0" smtClean="0"/>
              <a:t>短波放射計算の</a:t>
            </a:r>
            <a:r>
              <a:rPr kumimoji="1" lang="en-US" altLang="ja-JP" dirty="0" smtClean="0"/>
              <a:t> hotspot </a:t>
            </a:r>
            <a:r>
              <a:rPr kumimoji="1" lang="ja-JP" altLang="en-US" dirty="0" smtClean="0"/>
              <a:t>は既にスレッド並列化されている</a:t>
            </a:r>
            <a:r>
              <a:rPr kumimoji="1" lang="en-US" altLang="ja-JP" dirty="0" smtClean="0"/>
              <a:t>.</a:t>
            </a:r>
          </a:p>
          <a:p>
            <a:pPr marL="285750" indent="-285750">
              <a:buFontTx/>
              <a:buChar char="•"/>
            </a:pPr>
            <a:r>
              <a:rPr kumimoji="1" lang="ja-JP" altLang="en-US" dirty="0" smtClean="0"/>
              <a:t>問題点</a:t>
            </a:r>
            <a:endParaRPr kumimoji="1" lang="en-US" altLang="ja-JP" dirty="0" smtClean="0"/>
          </a:p>
          <a:p>
            <a:pPr marL="742950" lvl="1" indent="-285750">
              <a:buFontTx/>
              <a:buChar char="•"/>
            </a:pPr>
            <a:r>
              <a:rPr kumimoji="1" lang="ja-JP" altLang="en-US" dirty="0" smtClean="0"/>
              <a:t>緯度方向に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次元分割</a:t>
            </a:r>
            <a:endParaRPr kumimoji="1" lang="en-US" altLang="ja-JP" dirty="0" smtClean="0"/>
          </a:p>
          <a:p>
            <a:pPr marL="742950" lvl="1" indent="-285750">
              <a:buFontTx/>
              <a:buChar char="•"/>
            </a:pPr>
            <a:r>
              <a:rPr kumimoji="1" lang="ja-JP" altLang="en-US" dirty="0" smtClean="0"/>
              <a:t>短波放射の部分のスレッド並列化が</a:t>
            </a:r>
            <a:r>
              <a:rPr kumimoji="1" lang="en-US" altLang="ja-JP" dirty="0" smtClean="0"/>
              <a:t>,, </a:t>
            </a:r>
            <a:r>
              <a:rPr kumimoji="1" lang="ja-JP" altLang="en-US" dirty="0" smtClean="0"/>
              <a:t>ほとんど効いてなかった</a:t>
            </a:r>
            <a:endParaRPr kumimoji="1" lang="en-US" altLang="ja-JP" dirty="0" smtClean="0"/>
          </a:p>
          <a:p>
            <a:pPr marL="742950" lvl="1" indent="-285750">
              <a:buFontTx/>
              <a:buChar char="•"/>
            </a:pPr>
            <a:r>
              <a:rPr kumimoji="1" lang="ja-JP" altLang="en-US" dirty="0" smtClean="0"/>
              <a:t>長波放射の部分のスレッド並列化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94014" y="5620616"/>
            <a:ext cx="4444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シリアル実行の場合</a:t>
            </a:r>
            <a:endParaRPr kumimoji="1" lang="en-US" altLang="ja-JP" dirty="0" smtClean="0"/>
          </a:p>
          <a:p>
            <a:r>
              <a:rPr kumimoji="1" lang="en-US" altLang="ja-JP" dirty="0" smtClean="0"/>
              <a:t>(PC, MPI 1proc, </a:t>
            </a:r>
            <a:r>
              <a:rPr kumimoji="1" lang="en-US" altLang="ja-JP" dirty="0" err="1" smtClean="0"/>
              <a:t>OpenMP</a:t>
            </a:r>
            <a:r>
              <a:rPr kumimoji="1" lang="en-US" altLang="ja-JP" dirty="0" smtClean="0"/>
              <a:t> 1thread)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4900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スレッド並列時の実行効率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改良</a:t>
            </a:r>
            <a:r>
              <a:rPr kumimoji="1" lang="ja-JP" altLang="en-US" dirty="0" smtClean="0"/>
              <a:t>の取り組み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2133600"/>
            <a:ext cx="4001654" cy="4201974"/>
          </a:xfrm>
        </p:spPr>
        <p:txBody>
          <a:bodyPr>
            <a:normAutofit fontScale="85000" lnSpcReduction="20000"/>
          </a:bodyPr>
          <a:lstStyle/>
          <a:p>
            <a:r>
              <a:rPr kumimoji="1" lang="ja-JP" altLang="en-US" dirty="0" smtClean="0"/>
              <a:t>やったこと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水平二次元の領域分割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短波放射のスレッド並列コードの改良</a:t>
            </a:r>
            <a:endParaRPr lang="en-US" altLang="ja-JP" dirty="0"/>
          </a:p>
          <a:p>
            <a:pPr lvl="1"/>
            <a:r>
              <a:rPr lang="ja-JP" altLang="en-US" dirty="0" smtClean="0"/>
              <a:t>長波放射計算のスレッド並列化</a:t>
            </a:r>
            <a:endParaRPr lang="en-US" altLang="ja-JP" dirty="0" smtClean="0"/>
          </a:p>
          <a:p>
            <a:r>
              <a:rPr lang="ja-JP" altLang="en-US" dirty="0" smtClean="0"/>
              <a:t>改良後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PC (4Core)</a:t>
            </a:r>
            <a:r>
              <a:rPr kumimoji="1" lang="ja-JP" altLang="en-US" dirty="0" smtClean="0"/>
              <a:t>上では</a:t>
            </a:r>
            <a:r>
              <a:rPr lang="en-US" altLang="en-US" dirty="0" smtClean="0"/>
              <a:t>, 4 </a:t>
            </a:r>
            <a:r>
              <a:rPr lang="ja-JP" altLang="en-US" dirty="0" smtClean="0"/>
              <a:t>スレッド使えば</a:t>
            </a:r>
            <a:r>
              <a:rPr lang="en-US" altLang="ja-JP" dirty="0" smtClean="0"/>
              <a:t>, </a:t>
            </a:r>
            <a:r>
              <a:rPr lang="ja-JP" altLang="en-US" dirty="0" smtClean="0"/>
              <a:t>計算時間を半分に短縮できるようになった</a:t>
            </a:r>
            <a:r>
              <a:rPr lang="en-US" altLang="ja-JP" dirty="0" smtClean="0"/>
              <a:t>. </a:t>
            </a:r>
          </a:p>
          <a:p>
            <a:pPr lvl="1"/>
            <a:r>
              <a:rPr lang="ja-JP" altLang="en-US" dirty="0" smtClean="0"/>
              <a:t>しかし</a:t>
            </a:r>
            <a:r>
              <a:rPr lang="en-US" altLang="ja-JP" dirty="0" smtClean="0"/>
              <a:t>, FX10 </a:t>
            </a:r>
            <a:r>
              <a:rPr lang="ja-JP" altLang="en-US" dirty="0" smtClean="0"/>
              <a:t>上では依然として並列化効率は低く</a:t>
            </a:r>
            <a:r>
              <a:rPr lang="en-US" altLang="ja-JP" dirty="0" smtClean="0"/>
              <a:t>, </a:t>
            </a:r>
            <a:r>
              <a:rPr lang="ja-JP" altLang="en-US" dirty="0" smtClean="0"/>
              <a:t>計画通りにはいかなかった</a:t>
            </a:r>
            <a:r>
              <a:rPr lang="en-US" altLang="ja-JP" dirty="0" smtClean="0"/>
              <a:t>…</a:t>
            </a:r>
          </a:p>
        </p:txBody>
      </p:sp>
      <p:graphicFrame>
        <p:nvGraphicFramePr>
          <p:cNvPr id="4" name="グラフ 3"/>
          <p:cNvGraphicFramePr/>
          <p:nvPr>
            <p:extLst>
              <p:ext uri="{D42A27DB-BD31-4B8C-83A1-F6EECF244321}">
                <p14:modId xmlns:p14="http://schemas.microsoft.com/office/powerpoint/2010/main" val="2580689928"/>
              </p:ext>
            </p:extLst>
          </p:nvPr>
        </p:nvGraphicFramePr>
        <p:xfrm>
          <a:off x="4001654" y="1831260"/>
          <a:ext cx="4990992" cy="5026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直線コネクタ 5"/>
          <p:cNvCxnSpPr/>
          <p:nvPr/>
        </p:nvCxnSpPr>
        <p:spPr>
          <a:xfrm>
            <a:off x="4883787" y="3970982"/>
            <a:ext cx="411918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719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コード修正前後の結果の確認</a:t>
            </a:r>
            <a:endParaRPr kumimoji="1" lang="ja-JP" altLang="en-US" dirty="0"/>
          </a:p>
        </p:txBody>
      </p:sp>
      <p:pic>
        <p:nvPicPr>
          <p:cNvPr id="5" name="コンテンツ プレースホルダー 4" descr="スクリーンショット 2015-09-09 0.00.2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5" b="8535"/>
          <a:stretch>
            <a:fillRect/>
          </a:stretch>
        </p:blipFill>
        <p:spPr>
          <a:xfrm>
            <a:off x="4562771" y="2274310"/>
            <a:ext cx="4149316" cy="3086560"/>
          </a:xfrm>
        </p:spPr>
      </p:pic>
      <p:pic>
        <p:nvPicPr>
          <p:cNvPr id="4" name="図 3" descr="スクリーンショット 2015-09-08 23.59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85" y="1919871"/>
            <a:ext cx="4031186" cy="386004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067274" y="5824097"/>
            <a:ext cx="1402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修正</a:t>
            </a:r>
            <a:r>
              <a:rPr kumimoji="1" lang="en-US" altLang="en-US" dirty="0" smtClean="0"/>
              <a:t>前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807872" y="5677315"/>
            <a:ext cx="209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修正前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ー</a:t>
            </a:r>
            <a:r>
              <a:rPr kumimoji="1" lang="en-US" altLang="en-US" dirty="0" smtClean="0"/>
              <a:t> </a:t>
            </a:r>
            <a:r>
              <a:rPr kumimoji="1" lang="ja-JP" altLang="en-US" dirty="0" smtClean="0"/>
              <a:t>修正後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21255799"/>
      </p:ext>
    </p:extLst>
  </p:cSld>
  <p:clrMapOvr>
    <a:masterClrMapping/>
  </p:clrMapOvr>
</p:sld>
</file>

<file path=ppt/theme/theme1.xml><?xml version="1.0" encoding="utf-8"?>
<a:theme xmlns:a="http://schemas.openxmlformats.org/drawingml/2006/main" name="スペクトル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スペクトル.thmx</Template>
  <TotalTime>15492</TotalTime>
  <Words>1535</Words>
  <Application>Microsoft Macintosh PowerPoint</Application>
  <PresentationFormat>画面に合わせる (4:3)</PresentationFormat>
  <Paragraphs>219</Paragraphs>
  <Slides>27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28" baseType="lpstr">
      <vt:lpstr>スペクトル</vt:lpstr>
      <vt:lpstr>研究進捗報告</vt:lpstr>
      <vt:lpstr>前回までの進捗</vt:lpstr>
      <vt:lpstr>概要</vt:lpstr>
      <vt:lpstr>長時間積分(O(1000)年)に向けた取り組み</vt:lpstr>
      <vt:lpstr>経緯</vt:lpstr>
      <vt:lpstr>作戦 1 </vt:lpstr>
      <vt:lpstr>DCPAM 地球計算における 各モジュールの所要時間,スレッド並列</vt:lpstr>
      <vt:lpstr>スレッド並列時の実行効率 改良の取り組み</vt:lpstr>
      <vt:lpstr>コード修正前後の結果の確認</vt:lpstr>
      <vt:lpstr> 実時間ではどの程度計算時間が 短縮されるようになったか</vt:lpstr>
      <vt:lpstr>作戦 2 </vt:lpstr>
      <vt:lpstr>まとめ </vt:lpstr>
      <vt:lpstr>大気海洋海氷モデルによる水惑星実験</vt:lpstr>
      <vt:lpstr>大気海洋海氷モデルによる水惑星実験</vt:lpstr>
      <vt:lpstr>大気海洋海氷モデルによる水惑星実験</vt:lpstr>
      <vt:lpstr>大気 3D &amp; 海洋軸対称モデル</vt:lpstr>
      <vt:lpstr>大気 3D &amp; 海洋軸対称モデル結果</vt:lpstr>
      <vt:lpstr>大気 3D &amp; 海洋軸対称モデル結果</vt:lpstr>
      <vt:lpstr>大気 3D &amp; 海洋軸対称モデル結果</vt:lpstr>
      <vt:lpstr>大気 3D &amp; 海洋軸対称モデル結果</vt:lpstr>
      <vt:lpstr>大気 3D &amp; 海洋軸対称モデル結果 (補足 ギャラリー)</vt:lpstr>
      <vt:lpstr>大気“軸対称” &amp; 海洋軸対称モデル</vt:lpstr>
      <vt:lpstr>大気”軸対称” &amp; 海洋軸対称モデル結果</vt:lpstr>
      <vt:lpstr>大気”軸対称” &amp; 海洋軸対称モデル結果</vt:lpstr>
      <vt:lpstr>大気”軸対称” &amp; 海洋軸対称モデル結果 考察</vt:lpstr>
      <vt:lpstr>まとめ 2</vt:lpstr>
      <vt:lpstr>今後の計画(相談)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研究進捗報告</dc:title>
  <dc:creator>Kawai Yuta</dc:creator>
  <cp:lastModifiedBy>Kawai Yuta</cp:lastModifiedBy>
  <cp:revision>109</cp:revision>
  <dcterms:created xsi:type="dcterms:W3CDTF">2015-08-29T03:59:23Z</dcterms:created>
  <dcterms:modified xsi:type="dcterms:W3CDTF">2015-10-05T14:03:26Z</dcterms:modified>
</cp:coreProperties>
</file>