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1"/>
  </p:notesMasterIdLst>
  <p:sldIdLst>
    <p:sldId id="256" r:id="rId2"/>
    <p:sldId id="257" r:id="rId3"/>
    <p:sldId id="258" r:id="rId4"/>
    <p:sldId id="259" r:id="rId5"/>
    <p:sldId id="260" r:id="rId6"/>
    <p:sldId id="261" r:id="rId7"/>
    <p:sldId id="262" r:id="rId8"/>
    <p:sldId id="272" r:id="rId9"/>
    <p:sldId id="263" r:id="rId10"/>
    <p:sldId id="268" r:id="rId11"/>
    <p:sldId id="264" r:id="rId12"/>
    <p:sldId id="273" r:id="rId13"/>
    <p:sldId id="265" r:id="rId14"/>
    <p:sldId id="266" r:id="rId15"/>
    <p:sldId id="274" r:id="rId16"/>
    <p:sldId id="267" r:id="rId17"/>
    <p:sldId id="271" r:id="rId18"/>
    <p:sldId id="269"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14" autoAdjust="0"/>
  </p:normalViewPr>
  <p:slideViewPr>
    <p:cSldViewPr snapToGrid="0" snapToObjects="1">
      <p:cViewPr varScale="1">
        <p:scale>
          <a:sx n="92" d="100"/>
          <a:sy n="92" d="100"/>
        </p:scale>
        <p:origin x="-2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9DA3C-B2A5-6A4F-BFD8-2824B006B1A3}" type="datetimeFigureOut">
              <a:rPr kumimoji="1" lang="ja-JP" altLang="en-US" smtClean="0"/>
              <a:t>15/03/17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896DD5-7C4A-2741-BA24-3529C3C209DB}" type="slidenum">
              <a:rPr kumimoji="1" lang="ja-JP" altLang="en-US" smtClean="0"/>
              <a:t>‹#›</a:t>
            </a:fld>
            <a:endParaRPr kumimoji="1" lang="ja-JP" altLang="en-US"/>
          </a:p>
        </p:txBody>
      </p:sp>
    </p:spTree>
    <p:extLst>
      <p:ext uri="{BB962C8B-B14F-4D97-AF65-F5344CB8AC3E}">
        <p14:creationId xmlns:p14="http://schemas.microsoft.com/office/powerpoint/2010/main" val="3688752200"/>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smtClean="0"/>
              <a:t>M</a:t>
            </a:r>
            <a:r>
              <a:rPr kumimoji="1" lang="ja-JP" altLang="en-US" dirty="0" smtClean="0"/>
              <a:t> 型矮星のスペクトル</a:t>
            </a:r>
            <a:r>
              <a:rPr kumimoji="1" lang="en-US" altLang="ja-JP" dirty="0" smtClean="0"/>
              <a:t>:</a:t>
            </a:r>
          </a:p>
          <a:p>
            <a:pPr marL="628650" lvl="1" indent="-171450">
              <a:buFontTx/>
              <a:buChar char="•"/>
            </a:pPr>
            <a:r>
              <a:rPr kumimoji="1" lang="en-US" altLang="ja-JP" dirty="0" smtClean="0"/>
              <a:t>M </a:t>
            </a:r>
            <a:r>
              <a:rPr kumimoji="1" lang="ja-JP" altLang="en-US" dirty="0" smtClean="0"/>
              <a:t>型の星の輝度の大部分は近赤外域で射出</a:t>
            </a:r>
            <a:endParaRPr kumimoji="1" lang="en-US" altLang="ja-JP" dirty="0" smtClean="0"/>
          </a:p>
          <a:p>
            <a:pPr marL="628650" lvl="1" indent="-171450">
              <a:buFontTx/>
              <a:buChar char="•"/>
            </a:pPr>
            <a:r>
              <a:rPr kumimoji="1" lang="ja-JP" altLang="en-US" dirty="0" smtClean="0"/>
              <a:t>近赤外の放射は可視光ほど雪や氷によって反射されない</a:t>
            </a:r>
            <a:r>
              <a:rPr kumimoji="1" lang="en-US" altLang="ja-JP" dirty="0" smtClean="0"/>
              <a:t> &lt;= </a:t>
            </a:r>
            <a:r>
              <a:rPr kumimoji="1" lang="ja-JP" altLang="en-US" dirty="0" smtClean="0"/>
              <a:t>地球ほどアイスアルベルトフィードバックは効かない</a:t>
            </a:r>
            <a:endParaRPr kumimoji="1" lang="en-US" altLang="ja-JP" dirty="0" smtClean="0"/>
          </a:p>
          <a:p>
            <a:pPr marL="628650" lvl="1" indent="-171450">
              <a:buFontTx/>
              <a:buChar cha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1C896DD5-7C4A-2741-BA24-3529C3C209DB}" type="slidenum">
              <a:rPr kumimoji="1" lang="ja-JP" altLang="en-US" smtClean="0"/>
              <a:t>6</a:t>
            </a:fld>
            <a:endParaRPr kumimoji="1" lang="ja-JP" altLang="en-US"/>
          </a:p>
        </p:txBody>
      </p:sp>
    </p:spTree>
    <p:extLst>
      <p:ext uri="{BB962C8B-B14F-4D97-AF65-F5344CB8AC3E}">
        <p14:creationId xmlns:p14="http://schemas.microsoft.com/office/powerpoint/2010/main" val="206716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海洋熱輸送は同期回転惑星の気候状態やハビタビリティにどうような影響をあたえるのだろうか</a:t>
            </a:r>
            <a:r>
              <a:rPr kumimoji="1" lang="en-US" altLang="ja-JP" dirty="0" smtClean="0"/>
              <a:t>?</a:t>
            </a:r>
          </a:p>
          <a:p>
            <a:pPr marL="628650" lvl="1" indent="-171450">
              <a:buFontTx/>
              <a:buChar char="•"/>
            </a:pPr>
            <a:r>
              <a:rPr kumimoji="1" lang="en-US" altLang="ja-JP" dirty="0" smtClean="0"/>
              <a:t>AOGCM </a:t>
            </a:r>
            <a:r>
              <a:rPr kumimoji="1" lang="ja-JP" altLang="en-US" dirty="0" smtClean="0"/>
              <a:t>と</a:t>
            </a:r>
            <a:r>
              <a:rPr kumimoji="1" lang="en-US" altLang="ja-JP" dirty="0" smtClean="0"/>
              <a:t> </a:t>
            </a:r>
            <a:r>
              <a:rPr kumimoji="1" lang="en-US" altLang="ja-JP" dirty="0" err="1" smtClean="0"/>
              <a:t>AGCM+slab</a:t>
            </a:r>
            <a:r>
              <a:rPr kumimoji="1" lang="en-US" altLang="ja-JP" dirty="0" smtClean="0"/>
              <a:t> ocean </a:t>
            </a:r>
            <a:r>
              <a:rPr kumimoji="1" lang="ja-JP" altLang="en-US" dirty="0" smtClean="0"/>
              <a:t>の結果を比較</a:t>
            </a:r>
            <a:endParaRPr kumimoji="1" lang="en-US" altLang="ja-JP" dirty="0" smtClean="0"/>
          </a:p>
          <a:p>
            <a:pPr marL="628650" lvl="1" indent="-171450">
              <a:buFontTx/>
              <a:buChar char="•"/>
            </a:pPr>
            <a:endParaRPr kumimoji="1" lang="en-US" altLang="ja-JP" dirty="0" smtClean="0"/>
          </a:p>
          <a:p>
            <a:pPr marL="171450" lvl="0" indent="-171450">
              <a:buFontTx/>
              <a:buChar char="•"/>
            </a:pPr>
            <a:r>
              <a:rPr kumimoji="1" lang="ja-JP" altLang="en-US" dirty="0" smtClean="0"/>
              <a:t>結果</a:t>
            </a:r>
            <a:endParaRPr kumimoji="1" lang="en-US" altLang="ja-JP" dirty="0" smtClean="0"/>
          </a:p>
          <a:p>
            <a:pPr marL="628650" lvl="1" indent="-171450">
              <a:buFontTx/>
              <a:buChar char="•"/>
            </a:pPr>
            <a:r>
              <a:rPr kumimoji="1" lang="en-US" altLang="ja-JP" dirty="0" err="1" smtClean="0"/>
              <a:t>FigA</a:t>
            </a:r>
            <a:r>
              <a:rPr kumimoji="1" lang="en-US" altLang="ja-JP" dirty="0" smtClean="0"/>
              <a:t> </a:t>
            </a:r>
          </a:p>
          <a:p>
            <a:pPr marL="1085850" lvl="2" indent="-171450">
              <a:buFontTx/>
              <a:buChar char="•"/>
            </a:pPr>
            <a:r>
              <a:rPr kumimoji="1" lang="ja-JP" altLang="en-US" dirty="0" smtClean="0"/>
              <a:t>海洋の力学の考慮は</a:t>
            </a:r>
            <a:r>
              <a:rPr kumimoji="1" lang="en-US" altLang="ja-JP" dirty="0" smtClean="0"/>
              <a:t>, </a:t>
            </a:r>
            <a:r>
              <a:rPr kumimoji="1" lang="ja-JP" altLang="en-US" dirty="0" smtClean="0"/>
              <a:t>ハビタブルゾーンの外側境界を内側によせる　</a:t>
            </a:r>
            <a:endParaRPr kumimoji="1" lang="en-US" altLang="ja-JP" dirty="0" smtClean="0"/>
          </a:p>
          <a:p>
            <a:pPr marL="1085850" lvl="2" indent="-171450">
              <a:buFontTx/>
              <a:buChar char="•"/>
            </a:pPr>
            <a:r>
              <a:rPr kumimoji="1" lang="ja-JP" altLang="en-US" dirty="0" smtClean="0"/>
              <a:t>海洋の力学の考慮は</a:t>
            </a:r>
            <a:r>
              <a:rPr kumimoji="1" lang="en-US" altLang="ja-JP" dirty="0" smtClean="0"/>
              <a:t>, 1400 W/m2 </a:t>
            </a:r>
            <a:r>
              <a:rPr kumimoji="1" lang="ja-JP" altLang="en-US" dirty="0" smtClean="0"/>
              <a:t>で海氷を完全に消失させる</a:t>
            </a:r>
            <a:r>
              <a:rPr kumimoji="1" lang="en-US" altLang="ja-JP" dirty="0" smtClean="0"/>
              <a:t> (&lt;= CO2 </a:t>
            </a:r>
            <a:r>
              <a:rPr kumimoji="1" lang="ja-JP" altLang="en-US" dirty="0" smtClean="0"/>
              <a:t>濃度依存性実験と同様の結果</a:t>
            </a:r>
            <a:r>
              <a:rPr kumimoji="1" lang="en-US" altLang="ja-JP" dirty="0" smtClean="0"/>
              <a:t>)</a:t>
            </a:r>
          </a:p>
          <a:p>
            <a:pPr marL="628650" lvl="1" indent="-171450">
              <a:buFontTx/>
              <a:buChar char="•"/>
            </a:pPr>
            <a:r>
              <a:rPr kumimoji="1" lang="en-US" altLang="ja-JP" dirty="0" err="1" smtClean="0"/>
              <a:t>FigB</a:t>
            </a:r>
            <a:r>
              <a:rPr kumimoji="1" lang="en-US" altLang="ja-JP" dirty="0" smtClean="0"/>
              <a:t>-D</a:t>
            </a:r>
          </a:p>
          <a:p>
            <a:pPr marL="1085850" lvl="2" indent="-171450">
              <a:buFontTx/>
              <a:buChar char="•"/>
            </a:pPr>
            <a:r>
              <a:rPr kumimoji="1" lang="en-US" altLang="ja-JP" dirty="0" smtClean="0"/>
              <a:t>SST</a:t>
            </a:r>
            <a:r>
              <a:rPr kumimoji="1" lang="ja-JP" altLang="en-US" dirty="0" smtClean="0"/>
              <a:t>最小</a:t>
            </a:r>
            <a:r>
              <a:rPr kumimoji="1" lang="en-US" altLang="ja-JP" dirty="0" smtClean="0"/>
              <a:t>, SST</a:t>
            </a:r>
            <a:r>
              <a:rPr kumimoji="1" lang="ja-JP" altLang="en-US" dirty="0" smtClean="0"/>
              <a:t>全球平均は</a:t>
            </a:r>
            <a:r>
              <a:rPr kumimoji="1" lang="en-US" altLang="ja-JP" dirty="0" smtClean="0"/>
              <a:t>, AOGCM </a:t>
            </a:r>
            <a:r>
              <a:rPr kumimoji="1" lang="ja-JP" altLang="en-US" dirty="0" smtClean="0"/>
              <a:t>の方がよりはやく増加する</a:t>
            </a:r>
            <a:endParaRPr kumimoji="1" lang="en-US" altLang="ja-JP" dirty="0" smtClean="0"/>
          </a:p>
          <a:p>
            <a:pPr marL="1085850" lvl="2" indent="-171450">
              <a:buFontTx/>
              <a:buChar char="•"/>
            </a:pPr>
            <a:r>
              <a:rPr kumimoji="1" lang="en-US" altLang="ja-JP" dirty="0" smtClean="0"/>
              <a:t>SST</a:t>
            </a:r>
            <a:r>
              <a:rPr kumimoji="1" lang="ja-JP" altLang="en-US" dirty="0" smtClean="0"/>
              <a:t>最大は</a:t>
            </a:r>
            <a:r>
              <a:rPr kumimoji="1" lang="en-US" altLang="ja-JP" dirty="0" smtClean="0"/>
              <a:t> 1400 W/m2 </a:t>
            </a:r>
            <a:r>
              <a:rPr kumimoji="1" lang="ja-JP" altLang="en-US" dirty="0" smtClean="0"/>
              <a:t>までは</a:t>
            </a:r>
            <a:r>
              <a:rPr kumimoji="1" lang="en-US" altLang="ja-JP" dirty="0" smtClean="0"/>
              <a:t> AGCM </a:t>
            </a:r>
            <a:r>
              <a:rPr kumimoji="1" lang="ja-JP" altLang="en-US" dirty="0" smtClean="0"/>
              <a:t>の方がはやく増加する</a:t>
            </a:r>
            <a:endParaRPr kumimoji="1" lang="en-US" altLang="ja-JP" dirty="0" smtClean="0"/>
          </a:p>
          <a:p>
            <a:pPr marL="1085850" lvl="2" indent="-171450">
              <a:buFontTx/>
              <a:buChar char="•"/>
            </a:pPr>
            <a:r>
              <a:rPr kumimoji="1" lang="en-US" altLang="ja-JP" dirty="0" smtClean="0"/>
              <a:t>&lt;= </a:t>
            </a:r>
            <a:r>
              <a:rPr kumimoji="1" lang="ja-JP" altLang="en-US" dirty="0" smtClean="0"/>
              <a:t>海洋熱輸送は昼半球を冷やし</a:t>
            </a:r>
            <a:r>
              <a:rPr kumimoji="1" lang="en-US" altLang="ja-JP" dirty="0" smtClean="0"/>
              <a:t>, </a:t>
            </a:r>
            <a:r>
              <a:rPr kumimoji="1" lang="ja-JP" altLang="en-US" dirty="0" smtClean="0"/>
              <a:t>夜半球を暖めるように働くから</a:t>
            </a:r>
            <a:endParaRPr kumimoji="1" lang="en-US" altLang="ja-JP" dirty="0" smtClean="0"/>
          </a:p>
          <a:p>
            <a:pPr marL="1085850" lvl="2" indent="-171450">
              <a:buFontTx/>
              <a:buChar char="•"/>
            </a:pPr>
            <a:r>
              <a:rPr kumimoji="1" lang="en-US" altLang="ja-JP" dirty="0" smtClean="0"/>
              <a:t>AOGCM </a:t>
            </a:r>
            <a:r>
              <a:rPr kumimoji="1" lang="ja-JP" altLang="en-US" dirty="0" smtClean="0"/>
              <a:t>の結果について</a:t>
            </a:r>
            <a:endParaRPr kumimoji="1" lang="en-US" altLang="ja-JP" dirty="0" smtClean="0"/>
          </a:p>
          <a:p>
            <a:pPr marL="1543050" lvl="3" indent="-171450">
              <a:buFontTx/>
              <a:buChar char="•"/>
            </a:pPr>
            <a:r>
              <a:rPr kumimoji="1" lang="ja-JP" altLang="en-US" dirty="0" smtClean="0"/>
              <a:t>昼半球と夜半球の温度差が小さく</a:t>
            </a:r>
            <a:r>
              <a:rPr kumimoji="1" lang="en-US" altLang="ja-JP" dirty="0" smtClean="0"/>
              <a:t>, </a:t>
            </a:r>
            <a:r>
              <a:rPr kumimoji="1" lang="ja-JP" altLang="en-US" dirty="0" smtClean="0"/>
              <a:t>対流活動が弱い</a:t>
            </a:r>
            <a:r>
              <a:rPr kumimoji="1" lang="en-US" altLang="ja-JP" dirty="0" smtClean="0"/>
              <a:t> =&gt; </a:t>
            </a:r>
            <a:r>
              <a:rPr kumimoji="1" lang="ja-JP" altLang="en-US" dirty="0" smtClean="0"/>
              <a:t>下層雲のアルベドが小さい</a:t>
            </a:r>
            <a:r>
              <a:rPr kumimoji="1" lang="en-US" altLang="ja-JP" dirty="0" smtClean="0"/>
              <a:t> =&gt; </a:t>
            </a:r>
            <a:r>
              <a:rPr kumimoji="1" lang="ja-JP" altLang="en-US" dirty="0" smtClean="0"/>
              <a:t>より高い</a:t>
            </a:r>
            <a:r>
              <a:rPr kumimoji="1" lang="en-US" altLang="ja-JP" dirty="0" smtClean="0"/>
              <a:t> SST</a:t>
            </a:r>
          </a:p>
          <a:p>
            <a:pPr marL="1543050" lvl="3" indent="-171450">
              <a:buFontTx/>
              <a:buChar char="•"/>
            </a:pPr>
            <a:r>
              <a:rPr kumimoji="1" lang="ja-JP" altLang="en-US" dirty="0" smtClean="0"/>
              <a:t>水蒸気量や対流圏界面は</a:t>
            </a:r>
            <a:r>
              <a:rPr kumimoji="1" lang="en-US" altLang="ja-JP" dirty="0" smtClean="0"/>
              <a:t> AGCM </a:t>
            </a:r>
            <a:r>
              <a:rPr kumimoji="1" lang="ja-JP" altLang="en-US" dirty="0" smtClean="0"/>
              <a:t>の結果よりも高い</a:t>
            </a:r>
            <a:endParaRPr kumimoji="1" lang="en-US" altLang="ja-JP" dirty="0" smtClean="0"/>
          </a:p>
          <a:p>
            <a:pPr marL="1543050" lvl="3" indent="-171450">
              <a:buFontTx/>
              <a:buChar char="•"/>
            </a:pPr>
            <a:r>
              <a:rPr kumimoji="1" lang="en-US" altLang="ja-JP" dirty="0" smtClean="0"/>
              <a:t>=&gt; </a:t>
            </a:r>
            <a:r>
              <a:rPr kumimoji="1" lang="ja-JP" altLang="en-US" dirty="0" smtClean="0"/>
              <a:t>海洋の力学を考慮すると</a:t>
            </a:r>
            <a:r>
              <a:rPr kumimoji="1" lang="en-US" altLang="ja-JP" dirty="0" smtClean="0"/>
              <a:t>, </a:t>
            </a:r>
            <a:r>
              <a:rPr kumimoji="1" lang="ja-JP" altLang="en-US" dirty="0" smtClean="0"/>
              <a:t>よりはやく暴走温室状態に入るだろう</a:t>
            </a:r>
            <a:endParaRPr kumimoji="1" lang="en-US" altLang="ja-JP" dirty="0" smtClean="0"/>
          </a:p>
          <a:p>
            <a:pPr marL="1085850" lvl="2" indent="-171450">
              <a:buFontTx/>
              <a:buChar char="•"/>
            </a:pPr>
            <a:endParaRPr kumimoji="1" lang="en-US" altLang="ja-JP" dirty="0" smtClean="0"/>
          </a:p>
          <a:p>
            <a:pPr marL="628650" lvl="1" indent="-171450">
              <a:buFontTx/>
              <a:buChar cha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1C896DD5-7C4A-2741-BA24-3529C3C209DB}" type="slidenum">
              <a:rPr kumimoji="1" lang="ja-JP" altLang="en-US" smtClean="0"/>
              <a:t>16</a:t>
            </a:fld>
            <a:endParaRPr kumimoji="1" lang="ja-JP" altLang="en-US"/>
          </a:p>
        </p:txBody>
      </p:sp>
    </p:spTree>
    <p:extLst>
      <p:ext uri="{BB962C8B-B14F-4D97-AF65-F5344CB8AC3E}">
        <p14:creationId xmlns:p14="http://schemas.microsoft.com/office/powerpoint/2010/main" val="329264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smtClean="0"/>
              <a:t>1 </a:t>
            </a:r>
            <a:r>
              <a:rPr kumimoji="1" lang="en-US" altLang="ja-JP" dirty="0" err="1" smtClean="0"/>
              <a:t>ppmv</a:t>
            </a:r>
            <a:r>
              <a:rPr kumimoji="1" lang="en-US" altLang="ja-JP" dirty="0" smtClean="0"/>
              <a:t> = 1cm^3/m^3</a:t>
            </a:r>
          </a:p>
          <a:p>
            <a:pPr marL="171450" indent="-171450">
              <a:buFontTx/>
              <a:buChar char="•"/>
            </a:pPr>
            <a:r>
              <a:rPr kumimoji="1" lang="ja-JP" altLang="en-US" dirty="0" smtClean="0"/>
              <a:t>放射モデルの有効性</a:t>
            </a:r>
            <a:endParaRPr kumimoji="1" lang="en-US" altLang="ja-JP" dirty="0" smtClean="0"/>
          </a:p>
          <a:p>
            <a:pPr marL="628650" lvl="1" indent="-171450">
              <a:buFontTx/>
              <a:buChar char="•"/>
            </a:pPr>
            <a:r>
              <a:rPr kumimoji="1" lang="en-US" altLang="ja-JP" dirty="0" smtClean="0"/>
              <a:t>CO2 </a:t>
            </a:r>
            <a:r>
              <a:rPr kumimoji="1" lang="ja-JP" altLang="en-US" dirty="0" smtClean="0"/>
              <a:t>濃度</a:t>
            </a:r>
            <a:r>
              <a:rPr kumimoji="1" lang="en-US" altLang="ja-JP" dirty="0" smtClean="0"/>
              <a:t> &lt; 200000 </a:t>
            </a:r>
            <a:r>
              <a:rPr kumimoji="1" lang="en-US" altLang="ja-JP" dirty="0" err="1" smtClean="0"/>
              <a:t>ppmv</a:t>
            </a:r>
            <a:r>
              <a:rPr kumimoji="1" lang="en-US" altLang="ja-JP" dirty="0" smtClean="0"/>
              <a:t>, </a:t>
            </a:r>
            <a:r>
              <a:rPr kumimoji="1" lang="ja-JP" altLang="en-US" dirty="0" smtClean="0"/>
              <a:t>水蒸気量</a:t>
            </a:r>
            <a:r>
              <a:rPr kumimoji="1" lang="en-US" altLang="ja-JP" dirty="0" smtClean="0"/>
              <a:t> &lt; 1200 kg/m2, </a:t>
            </a:r>
          </a:p>
          <a:p>
            <a:pPr marL="628650" lvl="1" indent="-171450">
              <a:buFontTx/>
              <a:buChar char="•"/>
            </a:pPr>
            <a:r>
              <a:rPr kumimoji="1" lang="ja-JP" altLang="en-US" dirty="0" smtClean="0"/>
              <a:t>それ以上の</a:t>
            </a:r>
            <a:r>
              <a:rPr kumimoji="1" lang="en-US" altLang="ja-JP" dirty="0" smtClean="0"/>
              <a:t> CO2 </a:t>
            </a:r>
            <a:r>
              <a:rPr kumimoji="1" lang="ja-JP" altLang="en-US" dirty="0" smtClean="0"/>
              <a:t>濃度では</a:t>
            </a:r>
            <a:r>
              <a:rPr kumimoji="1" lang="en-US" altLang="ja-JP" dirty="0" smtClean="0"/>
              <a:t>, </a:t>
            </a:r>
            <a:r>
              <a:rPr kumimoji="1" lang="ja-JP" altLang="en-US" dirty="0" smtClean="0"/>
              <a:t>分子間の衝突の効果が重要となる</a:t>
            </a:r>
            <a:r>
              <a:rPr kumimoji="1" lang="en-US" altLang="ja-JP" dirty="0" smtClean="0"/>
              <a:t>. </a:t>
            </a:r>
          </a:p>
          <a:p>
            <a:pPr marL="171450" lvl="0" indent="-171450">
              <a:buFontTx/>
              <a:buChar char="•"/>
            </a:pPr>
            <a:r>
              <a:rPr kumimoji="1" lang="ja-JP" altLang="en-US" dirty="0" smtClean="0"/>
              <a:t>入射放射量依存性</a:t>
            </a:r>
            <a:endParaRPr kumimoji="1" lang="en-US" altLang="ja-JP" dirty="0" smtClean="0"/>
          </a:p>
          <a:p>
            <a:pPr marL="628650" lvl="1" indent="-171450">
              <a:buFontTx/>
              <a:buChar char="•"/>
            </a:pPr>
            <a:r>
              <a:rPr kumimoji="1" lang="en-US" altLang="ja-JP" dirty="0" smtClean="0"/>
              <a:t>HZ </a:t>
            </a:r>
            <a:r>
              <a:rPr kumimoji="1" lang="ja-JP" altLang="en-US" dirty="0" smtClean="0"/>
              <a:t>の外側</a:t>
            </a:r>
            <a:r>
              <a:rPr kumimoji="1" lang="en-US" altLang="ja-JP" dirty="0" smtClean="0"/>
              <a:t>, </a:t>
            </a:r>
            <a:r>
              <a:rPr kumimoji="1" lang="ja-JP" altLang="en-US" dirty="0" smtClean="0"/>
              <a:t>内側境界により近い惑星の気候状態を調べるため</a:t>
            </a:r>
            <a:endParaRPr kumimoji="1" lang="en-US" altLang="ja-JP" dirty="0" smtClean="0"/>
          </a:p>
          <a:p>
            <a:pPr marL="171450" lvl="0" indent="-171450">
              <a:buFontTx/>
              <a:buChar char="•"/>
            </a:pPr>
            <a:r>
              <a:rPr kumimoji="1" lang="ja-JP" altLang="en-US" dirty="0" smtClean="0"/>
              <a:t>初期条件</a:t>
            </a:r>
            <a:endParaRPr kumimoji="1" lang="en-US" altLang="ja-JP" dirty="0" smtClean="0"/>
          </a:p>
          <a:p>
            <a:pPr marL="628650" lvl="1" indent="-171450">
              <a:buFontTx/>
              <a:buChar char="•"/>
            </a:pPr>
            <a:r>
              <a:rPr kumimoji="1" lang="ja-JP" altLang="en-US" dirty="0" smtClean="0"/>
              <a:t>大気：現在地球の条件</a:t>
            </a:r>
            <a:r>
              <a:rPr kumimoji="1" lang="en-US" altLang="ja-JP" dirty="0" smtClean="0"/>
              <a:t>, </a:t>
            </a:r>
            <a:r>
              <a:rPr kumimoji="1" lang="ja-JP" altLang="en-US" dirty="0" smtClean="0"/>
              <a:t>海洋</a:t>
            </a:r>
            <a:r>
              <a:rPr kumimoji="1" lang="en-US" altLang="ja-JP" dirty="0" smtClean="0"/>
              <a:t>(</a:t>
            </a:r>
            <a:r>
              <a:rPr kumimoji="1" lang="ja-JP" altLang="en-US" dirty="0" smtClean="0"/>
              <a:t>塩分</a:t>
            </a:r>
            <a:r>
              <a:rPr kumimoji="1" lang="en-US" altLang="ja-JP" dirty="0" smtClean="0"/>
              <a:t>, </a:t>
            </a:r>
            <a:r>
              <a:rPr kumimoji="1" lang="ja-JP" altLang="en-US" dirty="0" smtClean="0"/>
              <a:t>温位</a:t>
            </a:r>
            <a:r>
              <a:rPr kumimoji="1" lang="en-US" altLang="ja-JP" dirty="0" smtClean="0"/>
              <a:t>): </a:t>
            </a:r>
            <a:r>
              <a:rPr kumimoji="1" lang="ja-JP" altLang="en-US" dirty="0" smtClean="0"/>
              <a:t>現在地球の水平平均鉛直構造</a:t>
            </a:r>
            <a:endParaRPr kumimoji="1" lang="en-US" altLang="ja-JP" dirty="0" smtClean="0"/>
          </a:p>
          <a:p>
            <a:pPr marL="171450" lvl="0" indent="-171450">
              <a:buFontTx/>
              <a:buChar char="•"/>
            </a:pPr>
            <a:r>
              <a:rPr kumimoji="1" lang="ja-JP" altLang="en-US" dirty="0" smtClean="0"/>
              <a:t>時間積分</a:t>
            </a:r>
            <a:endParaRPr kumimoji="1" lang="en-US" altLang="ja-JP" dirty="0" smtClean="0"/>
          </a:p>
          <a:p>
            <a:pPr marL="628650" lvl="1" indent="-171450">
              <a:buFontTx/>
              <a:buChar char="•"/>
            </a:pPr>
            <a:r>
              <a:rPr kumimoji="1" lang="en-US" altLang="ja-JP" dirty="0" smtClean="0"/>
              <a:t>AOGCM: 2200 </a:t>
            </a:r>
            <a:r>
              <a:rPr kumimoji="1" lang="ja-JP" altLang="en-US" dirty="0" smtClean="0"/>
              <a:t>地球年</a:t>
            </a:r>
            <a:r>
              <a:rPr kumimoji="1" lang="en-US" altLang="ja-JP" dirty="0" smtClean="0"/>
              <a:t>, </a:t>
            </a:r>
            <a:r>
              <a:rPr kumimoji="1" lang="ja-JP" altLang="en-US" dirty="0" smtClean="0"/>
              <a:t>結果は最後の</a:t>
            </a:r>
            <a:r>
              <a:rPr kumimoji="1" lang="en-US" altLang="ja-JP" dirty="0" smtClean="0"/>
              <a:t> 100 </a:t>
            </a:r>
            <a:r>
              <a:rPr kumimoji="1" lang="ja-JP" altLang="en-US" dirty="0" smtClean="0"/>
              <a:t>年を平均</a:t>
            </a:r>
            <a:endParaRPr kumimoji="1" lang="en-US" altLang="ja-JP" dirty="0" smtClean="0"/>
          </a:p>
          <a:p>
            <a:pPr marL="628650" lvl="1" indent="-171450">
              <a:buFontTx/>
              <a:buChar char="•"/>
            </a:pPr>
            <a:r>
              <a:rPr kumimoji="1" lang="en-US" altLang="ja-JP" dirty="0" err="1" smtClean="0"/>
              <a:t>AGCM+slab</a:t>
            </a:r>
            <a:r>
              <a:rPr kumimoji="1" lang="en-US" altLang="ja-JP" dirty="0" smtClean="0"/>
              <a:t> ocean: 80 </a:t>
            </a:r>
            <a:r>
              <a:rPr kumimoji="1" lang="ja-JP" altLang="en-US" dirty="0" smtClean="0"/>
              <a:t>地球年</a:t>
            </a:r>
            <a:r>
              <a:rPr kumimoji="1" lang="en-US" altLang="ja-JP" dirty="0" smtClean="0"/>
              <a:t>, </a:t>
            </a:r>
            <a:r>
              <a:rPr kumimoji="1" lang="ja-JP" altLang="en-US" dirty="0" smtClean="0"/>
              <a:t>結果は最後の</a:t>
            </a:r>
            <a:r>
              <a:rPr kumimoji="1" lang="en-US" altLang="ja-JP" dirty="0" smtClean="0"/>
              <a:t> 50 </a:t>
            </a:r>
            <a:r>
              <a:rPr kumimoji="1" lang="ja-JP" altLang="en-US" dirty="0" smtClean="0"/>
              <a:t>年を平均</a:t>
            </a:r>
            <a:endParaRPr kumimoji="1" lang="en-US" altLang="ja-JP" dirty="0" smtClean="0"/>
          </a:p>
          <a:p>
            <a:pPr marL="171450" lvl="0" indent="-171450">
              <a:buFontTx/>
              <a:buChar char="•"/>
            </a:pPr>
            <a:endParaRPr kumimoji="1" lang="en-US" altLang="ja-JP" dirty="0" smtClean="0"/>
          </a:p>
          <a:p>
            <a:pPr marL="628650" lvl="1" indent="-171450">
              <a:buFontTx/>
              <a:buChar char="•"/>
            </a:pPr>
            <a:endParaRPr kumimoji="1" lang="en-US" altLang="ja-JP" dirty="0" smtClean="0"/>
          </a:p>
          <a:p>
            <a:pPr marL="171450" lvl="0" indent="-171450">
              <a:buFontTx/>
              <a:buChar cha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1C896DD5-7C4A-2741-BA24-3529C3C209DB}" type="slidenum">
              <a:rPr kumimoji="1" lang="ja-JP" altLang="en-US" smtClean="0"/>
              <a:t>7</a:t>
            </a:fld>
            <a:endParaRPr kumimoji="1" lang="ja-JP" altLang="en-US"/>
          </a:p>
        </p:txBody>
      </p:sp>
    </p:spTree>
    <p:extLst>
      <p:ext uri="{BB962C8B-B14F-4D97-AF65-F5344CB8AC3E}">
        <p14:creationId xmlns:p14="http://schemas.microsoft.com/office/powerpoint/2010/main" val="320225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kumimoji="1" lang="ja-JP" altLang="en-US" dirty="0" smtClean="0"/>
              <a:t>恒星直下点</a:t>
            </a:r>
            <a:r>
              <a:rPr kumimoji="1" lang="en-US" altLang="ja-JP" dirty="0" smtClean="0"/>
              <a:t> (180, 0)</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kumimoji="1" lang="ja-JP" altLang="en-US" dirty="0" smtClean="0"/>
              <a:t>海洋大循環に伴う水平構造</a:t>
            </a:r>
            <a:endParaRPr kumimoji="1" lang="en-US" altLang="ja-JP" dirty="0" smtClean="0"/>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kumimoji="1" lang="ja-JP" altLang="en-US" dirty="0" smtClean="0"/>
              <a:t>ロブスターのような形状</a:t>
            </a:r>
            <a:endParaRPr kumimoji="1" lang="en-US" altLang="ja-JP" dirty="0" smtClean="0"/>
          </a:p>
          <a:p>
            <a:pPr marL="628650" marR="0" lvl="1" indent="-171450" algn="l" defTabSz="457200" rtl="0" eaLnBrk="1" fontAlgn="auto" latinLnBrk="0" hangingPunct="1">
              <a:lnSpc>
                <a:spcPct val="100000"/>
              </a:lnSpc>
              <a:spcBef>
                <a:spcPts val="0"/>
              </a:spcBef>
              <a:spcAft>
                <a:spcPts val="0"/>
              </a:spcAft>
              <a:buClrTx/>
              <a:buSzTx/>
              <a:buFontTx/>
              <a:buChar char="•"/>
              <a:tabLst/>
              <a:defRPr/>
            </a:pPr>
            <a:endParaRPr kumimoji="1" lang="en-US" altLang="ja-JP" dirty="0" smtClean="0"/>
          </a:p>
          <a:p>
            <a:pPr marL="628650" marR="0" lvl="1" indent="-171450" algn="l" defTabSz="457200" rtl="0" eaLnBrk="1" fontAlgn="auto" latinLnBrk="0" hangingPunct="1">
              <a:lnSpc>
                <a:spcPct val="100000"/>
              </a:lnSpc>
              <a:spcBef>
                <a:spcPts val="0"/>
              </a:spcBef>
              <a:spcAft>
                <a:spcPts val="0"/>
              </a:spcAft>
              <a:buClrTx/>
              <a:buSzTx/>
              <a:buFontTx/>
              <a:buChar char="•"/>
              <a:tabLst/>
              <a:defRPr/>
            </a:pP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C896DD5-7C4A-2741-BA24-3529C3C209DB}" type="slidenum">
              <a:rPr kumimoji="1" lang="ja-JP" altLang="en-US" smtClean="0"/>
              <a:t>8</a:t>
            </a:fld>
            <a:endParaRPr kumimoji="1" lang="ja-JP" altLang="en-US"/>
          </a:p>
        </p:txBody>
      </p:sp>
    </p:spTree>
    <p:extLst>
      <p:ext uri="{BB962C8B-B14F-4D97-AF65-F5344CB8AC3E}">
        <p14:creationId xmlns:p14="http://schemas.microsoft.com/office/powerpoint/2010/main" val="276790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err="1" smtClean="0"/>
              <a:t>Ts</a:t>
            </a:r>
            <a:r>
              <a:rPr kumimoji="1" lang="en-US" altLang="ja-JP" dirty="0" smtClean="0"/>
              <a:t> maximum, minimum </a:t>
            </a:r>
            <a:r>
              <a:rPr kumimoji="1" lang="ja-JP" altLang="en-US" dirty="0" smtClean="0"/>
              <a:t>は単純に恒星直下点やその裏側に位置しない</a:t>
            </a:r>
            <a:endParaRPr kumimoji="1" lang="en-US" altLang="ja-JP" dirty="0" smtClean="0"/>
          </a:p>
          <a:p>
            <a:pPr marL="628650" lvl="1" indent="-171450">
              <a:buFontTx/>
              <a:buChar char="•"/>
            </a:pPr>
            <a:r>
              <a:rPr kumimoji="1" lang="ja-JP" altLang="en-US" dirty="0" smtClean="0"/>
              <a:t>昼半球から夜半球へと海洋が熱輸送をするため</a:t>
            </a:r>
            <a:endParaRPr kumimoji="1" lang="en-US" altLang="ja-JP" dirty="0" smtClean="0"/>
          </a:p>
          <a:p>
            <a:pPr marL="171450" lvl="0" indent="-171450">
              <a:buFontTx/>
              <a:buChar char="•"/>
            </a:pPr>
            <a:r>
              <a:rPr kumimoji="1" lang="ja-JP" altLang="en-US" dirty="0" smtClean="0"/>
              <a:t>流れのパターン</a:t>
            </a:r>
            <a:endParaRPr kumimoji="1" lang="en-US" altLang="ja-JP" dirty="0" smtClean="0"/>
          </a:p>
          <a:p>
            <a:pPr marL="628650" lvl="1" indent="-171450">
              <a:buFontTx/>
              <a:buChar char="•"/>
            </a:pPr>
            <a:r>
              <a:rPr kumimoji="1" lang="ja-JP" altLang="en-US" dirty="0" smtClean="0"/>
              <a:t>赤道域の定常的な加熱に対する応答</a:t>
            </a:r>
            <a:r>
              <a:rPr kumimoji="1" lang="en-US" altLang="ja-JP" dirty="0" smtClean="0"/>
              <a:t> -&gt; Gill type(</a:t>
            </a:r>
            <a:r>
              <a:rPr kumimoji="1" lang="en-US" altLang="ja-JP" dirty="0" err="1" smtClean="0"/>
              <a:t>Rossby</a:t>
            </a:r>
            <a:r>
              <a:rPr kumimoji="1" lang="en-US" altLang="ja-JP" dirty="0" smtClean="0"/>
              <a:t> wave + equatorial </a:t>
            </a:r>
            <a:r>
              <a:rPr kumimoji="1" lang="en-US" altLang="ja-JP" dirty="0" err="1" smtClean="0"/>
              <a:t>Kelivn</a:t>
            </a:r>
            <a:r>
              <a:rPr kumimoji="1" lang="en-US" altLang="ja-JP" dirty="0" smtClean="0"/>
              <a:t> wave)</a:t>
            </a:r>
          </a:p>
          <a:p>
            <a:pPr marL="171450" lvl="0" indent="-171450">
              <a:buFontTx/>
              <a:buChar char="•"/>
            </a:pPr>
            <a:r>
              <a:rPr kumimoji="1" lang="ja-JP" altLang="en-US" dirty="0" smtClean="0"/>
              <a:t>赤道における東向きの海流が強い理由</a:t>
            </a:r>
            <a:endParaRPr kumimoji="1" lang="en-US" altLang="ja-JP" dirty="0" smtClean="0"/>
          </a:p>
          <a:p>
            <a:pPr marL="628650" lvl="1" indent="-171450">
              <a:buFontTx/>
              <a:buChar char="•"/>
            </a:pPr>
            <a:r>
              <a:rPr kumimoji="1" lang="ja-JP" altLang="en-US" dirty="0" smtClean="0"/>
              <a:t>東西に壁がないから</a:t>
            </a:r>
            <a:endParaRPr kumimoji="1" lang="en-US" altLang="ja-JP" dirty="0" smtClean="0"/>
          </a:p>
          <a:p>
            <a:pPr marL="171450" lvl="0" indent="-171450">
              <a:buFontTx/>
              <a:buChar char="•"/>
            </a:pPr>
            <a:endParaRPr kumimoji="1" lang="en-US" altLang="ja-JP" dirty="0" smtClean="0"/>
          </a:p>
          <a:p>
            <a:pPr marL="628650" lvl="1" indent="-171450">
              <a:buFontTx/>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1C896DD5-7C4A-2741-BA24-3529C3C209DB}" type="slidenum">
              <a:rPr kumimoji="1" lang="ja-JP" altLang="en-US" smtClean="0"/>
              <a:t>9</a:t>
            </a:fld>
            <a:endParaRPr kumimoji="1" lang="ja-JP" altLang="en-US"/>
          </a:p>
        </p:txBody>
      </p:sp>
    </p:spTree>
    <p:extLst>
      <p:ext uri="{BB962C8B-B14F-4D97-AF65-F5344CB8AC3E}">
        <p14:creationId xmlns:p14="http://schemas.microsoft.com/office/powerpoint/2010/main" val="251203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温位</a:t>
            </a:r>
            <a:endParaRPr kumimoji="1" lang="en-US" altLang="ja-JP" dirty="0" smtClean="0"/>
          </a:p>
          <a:p>
            <a:pPr marL="628650" lvl="1" indent="-171450">
              <a:buFontTx/>
              <a:buChar char="•"/>
            </a:pPr>
            <a:r>
              <a:rPr kumimoji="1" lang="ja-JP" altLang="en-US" dirty="0" smtClean="0"/>
              <a:t>相対的に暖かい層が赤道域の浅いところにある</a:t>
            </a:r>
            <a:r>
              <a:rPr kumimoji="1" lang="en-US" altLang="ja-JP" dirty="0" smtClean="0"/>
              <a:t>. </a:t>
            </a:r>
            <a:r>
              <a:rPr kumimoji="1" lang="ja-JP" altLang="en-US" dirty="0" smtClean="0"/>
              <a:t>それ以外は一様な温位分布をしている</a:t>
            </a:r>
            <a:endParaRPr kumimoji="1" lang="en-US" altLang="ja-JP" dirty="0" smtClean="0"/>
          </a:p>
          <a:p>
            <a:pPr marL="171450" lvl="0" indent="-171450">
              <a:buFontTx/>
              <a:buChar char="•"/>
            </a:pPr>
            <a:r>
              <a:rPr lang="ja-JP" altLang="en-US" dirty="0" smtClean="0"/>
              <a:t>２</a:t>
            </a:r>
            <a:r>
              <a:rPr lang="en-US" altLang="ja-JP" dirty="0" smtClean="0"/>
              <a:t> </a:t>
            </a:r>
            <a:r>
              <a:rPr lang="ja-JP" altLang="en-US" dirty="0" smtClean="0"/>
              <a:t>層の子午面循環</a:t>
            </a:r>
            <a:endParaRPr lang="en-US" altLang="ja-JP" dirty="0" smtClean="0"/>
          </a:p>
          <a:p>
            <a:pPr marL="628650" lvl="1" indent="-171450">
              <a:buFontTx/>
              <a:buChar char="•"/>
            </a:pPr>
            <a:r>
              <a:rPr kumimoji="1" lang="ja-JP" altLang="en-US" dirty="0" smtClean="0"/>
              <a:t>上側</a:t>
            </a:r>
            <a:r>
              <a:rPr kumimoji="1" lang="en-US" altLang="ja-JP" dirty="0" smtClean="0"/>
              <a:t>: </a:t>
            </a:r>
            <a:r>
              <a:rPr kumimoji="1" lang="ja-JP" altLang="en-US" dirty="0" smtClean="0"/>
              <a:t>風応力が駆動</a:t>
            </a:r>
            <a:r>
              <a:rPr kumimoji="1" lang="en-US" altLang="ja-JP" dirty="0" smtClean="0"/>
              <a:t>, </a:t>
            </a:r>
            <a:r>
              <a:rPr kumimoji="1" lang="ja-JP" altLang="en-US" dirty="0" smtClean="0"/>
              <a:t>下側</a:t>
            </a:r>
            <a:r>
              <a:rPr kumimoji="1" lang="en-US" altLang="ja-JP" dirty="0" smtClean="0"/>
              <a:t>: </a:t>
            </a:r>
            <a:r>
              <a:rPr lang="ja-JP" altLang="en-US" dirty="0" smtClean="0"/>
              <a:t>浮力が駆動</a:t>
            </a:r>
            <a:endParaRPr lang="en-US" altLang="ja-JP" dirty="0" smtClean="0"/>
          </a:p>
          <a:p>
            <a:pPr marL="628650" lvl="1" indent="-171450">
              <a:buFontTx/>
              <a:buChar char="•"/>
            </a:pPr>
            <a:r>
              <a:rPr kumimoji="1" lang="ja-JP" altLang="en-US" dirty="0" smtClean="0"/>
              <a:t>下側の子午面循環</a:t>
            </a:r>
            <a:r>
              <a:rPr kumimoji="1" lang="en-US" altLang="ja-JP" dirty="0" smtClean="0"/>
              <a:t>(</a:t>
            </a:r>
            <a:r>
              <a:rPr kumimoji="1" lang="ja-JP" altLang="en-US" dirty="0" smtClean="0"/>
              <a:t>熱塩循環</a:t>
            </a:r>
            <a:r>
              <a:rPr kumimoji="1" lang="en-US" altLang="ja-JP" dirty="0" smtClean="0"/>
              <a:t>)</a:t>
            </a:r>
            <a:r>
              <a:rPr kumimoji="1" lang="ja-JP" altLang="en-US" dirty="0" smtClean="0"/>
              <a:t>が主に南北に熱を運ぶ</a:t>
            </a:r>
            <a:r>
              <a:rPr kumimoji="1" lang="en-US" altLang="ja-JP" dirty="0" smtClean="0"/>
              <a:t>. (</a:t>
            </a:r>
            <a:r>
              <a:rPr kumimoji="1" lang="ja-JP" altLang="en-US" dirty="0" smtClean="0"/>
              <a:t>渦による南北熱輸送は</a:t>
            </a:r>
            <a:r>
              <a:rPr kumimoji="1" lang="en-US" altLang="ja-JP" dirty="0" smtClean="0"/>
              <a:t> 1 </a:t>
            </a:r>
            <a:r>
              <a:rPr kumimoji="1" lang="ja-JP" altLang="en-US" dirty="0" smtClean="0"/>
              <a:t>オーダー小さい</a:t>
            </a:r>
            <a:r>
              <a:rPr kumimoji="1" lang="en-US" altLang="ja-JP" dirty="0" smtClean="0"/>
              <a:t>)</a:t>
            </a:r>
            <a:endParaRPr kumimoji="1" lang="ja-JP" altLang="en-US" dirty="0" smtClean="0"/>
          </a:p>
          <a:p>
            <a:pPr marL="171450" lvl="0" indent="-171450">
              <a:buFontTx/>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1C896DD5-7C4A-2741-BA24-3529C3C209DB}" type="slidenum">
              <a:rPr kumimoji="1" lang="ja-JP" altLang="en-US" smtClean="0"/>
              <a:t>10</a:t>
            </a:fld>
            <a:endParaRPr kumimoji="1" lang="ja-JP" altLang="en-US"/>
          </a:p>
        </p:txBody>
      </p:sp>
    </p:spTree>
    <p:extLst>
      <p:ext uri="{BB962C8B-B14F-4D97-AF65-F5344CB8AC3E}">
        <p14:creationId xmlns:p14="http://schemas.microsoft.com/office/powerpoint/2010/main" val="3769317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smtClean="0"/>
              <a:t>200,000 </a:t>
            </a:r>
            <a:r>
              <a:rPr kumimoji="1" lang="en-US" altLang="ja-JP" dirty="0" err="1" smtClean="0"/>
              <a:t>ppmv</a:t>
            </a:r>
            <a:r>
              <a:rPr kumimoji="1" lang="en-US" altLang="ja-JP" dirty="0" smtClean="0"/>
              <a:t> </a:t>
            </a:r>
          </a:p>
          <a:p>
            <a:pPr marL="628650" lvl="1" indent="-171450">
              <a:buFontTx/>
              <a:buChar char="•"/>
            </a:pPr>
            <a:r>
              <a:rPr kumimoji="1" lang="ja-JP" altLang="en-US" dirty="0" smtClean="0"/>
              <a:t>海氷の消失</a:t>
            </a:r>
            <a:endParaRPr kumimoji="1" lang="en-US" altLang="ja-JP" dirty="0" smtClean="0"/>
          </a:p>
          <a:p>
            <a:pPr marL="628650" lvl="1" indent="-171450">
              <a:buFontTx/>
              <a:buChar char="•"/>
            </a:pPr>
            <a:r>
              <a:rPr kumimoji="1" lang="ja-JP" altLang="en-US" dirty="0" smtClean="0"/>
              <a:t>海洋大循環を考慮しない場合は</a:t>
            </a:r>
            <a:r>
              <a:rPr kumimoji="1" lang="en-US" altLang="ja-JP" dirty="0" smtClean="0"/>
              <a:t>, </a:t>
            </a:r>
            <a:r>
              <a:rPr kumimoji="1" lang="ja-JP" altLang="en-US" dirty="0" smtClean="0"/>
              <a:t>わずかに開氷域が拡大するだけ</a:t>
            </a:r>
            <a:endParaRPr kumimoji="1" lang="en-US" altLang="ja-JP" dirty="0" smtClean="0"/>
          </a:p>
          <a:p>
            <a:pPr marL="628650" lvl="1" indent="-171450">
              <a:buFontTx/>
              <a:buChar char="•"/>
            </a:pPr>
            <a:r>
              <a:rPr kumimoji="1" lang="ja-JP" altLang="en-US" dirty="0" smtClean="0"/>
              <a:t>夜半球の温度が劇的に上昇し</a:t>
            </a:r>
            <a:r>
              <a:rPr kumimoji="1" lang="en-US" altLang="ja-JP" dirty="0" smtClean="0"/>
              <a:t>, </a:t>
            </a:r>
            <a:r>
              <a:rPr kumimoji="1" lang="ja-JP" altLang="en-US" dirty="0" smtClean="0"/>
              <a:t>海氷の氷点を超える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C896DD5-7C4A-2741-BA24-3529C3C209DB}" type="slidenum">
              <a:rPr kumimoji="1" lang="ja-JP" altLang="en-US" smtClean="0"/>
              <a:t>11</a:t>
            </a:fld>
            <a:endParaRPr kumimoji="1" lang="ja-JP" altLang="en-US"/>
          </a:p>
        </p:txBody>
      </p:sp>
    </p:spTree>
    <p:extLst>
      <p:ext uri="{BB962C8B-B14F-4D97-AF65-F5344CB8AC3E}">
        <p14:creationId xmlns:p14="http://schemas.microsoft.com/office/powerpoint/2010/main" val="1589988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smtClean="0"/>
              <a:t>200,000 </a:t>
            </a:r>
            <a:r>
              <a:rPr kumimoji="1" lang="en-US" altLang="ja-JP" dirty="0" err="1" smtClean="0"/>
              <a:t>ppmv</a:t>
            </a:r>
            <a:r>
              <a:rPr kumimoji="1" lang="en-US" altLang="ja-JP" dirty="0" smtClean="0"/>
              <a:t> </a:t>
            </a:r>
          </a:p>
          <a:p>
            <a:pPr marL="628650" lvl="1" indent="-171450">
              <a:buFontTx/>
              <a:buChar char="•"/>
            </a:pPr>
            <a:r>
              <a:rPr kumimoji="1" lang="ja-JP" altLang="en-US" dirty="0" smtClean="0"/>
              <a:t>海氷の消失</a:t>
            </a:r>
            <a:endParaRPr kumimoji="1" lang="en-US" altLang="ja-JP" dirty="0" smtClean="0"/>
          </a:p>
          <a:p>
            <a:pPr marL="628650" lvl="1" indent="-171450">
              <a:buFontTx/>
              <a:buChar char="•"/>
            </a:pPr>
            <a:r>
              <a:rPr kumimoji="1" lang="ja-JP" altLang="en-US" dirty="0" smtClean="0"/>
              <a:t>夜半球の温度が劇的に上昇し</a:t>
            </a:r>
            <a:r>
              <a:rPr kumimoji="1" lang="en-US" altLang="ja-JP" dirty="0" smtClean="0"/>
              <a:t>, </a:t>
            </a:r>
            <a:r>
              <a:rPr kumimoji="1" lang="ja-JP" altLang="en-US" dirty="0" smtClean="0"/>
              <a:t>海氷の氷点を超える</a:t>
            </a:r>
            <a:endParaRPr kumimoji="1" lang="en-US" altLang="ja-JP" dirty="0" smtClean="0"/>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kumimoji="1" lang="ja-JP" altLang="en-US" dirty="0" smtClean="0"/>
              <a:t>海洋大循環を考慮しない場合</a:t>
            </a:r>
            <a:endParaRPr kumimoji="1" lang="en-US" altLang="ja-JP" dirty="0" smtClean="0"/>
          </a:p>
          <a:p>
            <a:pPr marL="1085850" marR="0" lvl="2" indent="-171450" algn="l" defTabSz="457200" rtl="0" eaLnBrk="1" fontAlgn="auto" latinLnBrk="0" hangingPunct="1">
              <a:lnSpc>
                <a:spcPct val="100000"/>
              </a:lnSpc>
              <a:spcBef>
                <a:spcPts val="0"/>
              </a:spcBef>
              <a:spcAft>
                <a:spcPts val="0"/>
              </a:spcAft>
              <a:buClrTx/>
              <a:buSzTx/>
              <a:buFontTx/>
              <a:buChar char="•"/>
              <a:tabLst/>
              <a:defRPr/>
            </a:pPr>
            <a:r>
              <a:rPr kumimoji="1" lang="ja-JP" altLang="en-US" dirty="0" smtClean="0"/>
              <a:t>わずかに開氷域が拡大するだけ</a:t>
            </a:r>
            <a:endParaRPr kumimoji="1" lang="en-US" altLang="ja-JP" dirty="0" smtClean="0"/>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kumimoji="1" lang="en-US" altLang="ja-JP" dirty="0" smtClean="0"/>
              <a:t>=&gt; </a:t>
            </a:r>
            <a:r>
              <a:rPr kumimoji="1" lang="ja-JP" altLang="en-US" dirty="0" smtClean="0"/>
              <a:t>海洋の東西熱輸送は夜半球を暖めるのに非常に効率的</a:t>
            </a:r>
            <a:endParaRPr kumimoji="1" lang="en-US" altLang="ja-JP" dirty="0" smtClean="0"/>
          </a:p>
          <a:p>
            <a:pPr marL="1085850" lvl="2" indent="-171450">
              <a:buFontTx/>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1C896DD5-7C4A-2741-BA24-3529C3C209DB}" type="slidenum">
              <a:rPr kumimoji="1" lang="ja-JP" altLang="en-US" smtClean="0"/>
              <a:t>12</a:t>
            </a:fld>
            <a:endParaRPr kumimoji="1" lang="ja-JP" altLang="en-US"/>
          </a:p>
        </p:txBody>
      </p:sp>
    </p:spTree>
    <p:extLst>
      <p:ext uri="{BB962C8B-B14F-4D97-AF65-F5344CB8AC3E}">
        <p14:creationId xmlns:p14="http://schemas.microsoft.com/office/powerpoint/2010/main" val="158998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smtClean="0"/>
              <a:t>200,000 </a:t>
            </a:r>
            <a:r>
              <a:rPr kumimoji="1" lang="en-US" altLang="ja-JP" dirty="0" err="1" smtClean="0"/>
              <a:t>ppmv</a:t>
            </a:r>
            <a:r>
              <a:rPr kumimoji="1" lang="en-US" altLang="ja-JP" dirty="0" smtClean="0"/>
              <a:t> </a:t>
            </a:r>
            <a:r>
              <a:rPr kumimoji="1" lang="ja-JP" altLang="en-US" dirty="0" smtClean="0"/>
              <a:t>のとき</a:t>
            </a:r>
            <a:endParaRPr kumimoji="1" lang="en-US" altLang="ja-JP" dirty="0" smtClean="0"/>
          </a:p>
          <a:p>
            <a:pPr marL="628650" lvl="1" indent="-171450">
              <a:buFontTx/>
              <a:buChar char="•"/>
            </a:pPr>
            <a:r>
              <a:rPr kumimoji="1" lang="ja-JP" altLang="en-US" dirty="0" smtClean="0"/>
              <a:t>海洋の温度は大きく上昇</a:t>
            </a:r>
            <a:r>
              <a:rPr kumimoji="1" lang="en-US" altLang="en-US" dirty="0" smtClean="0"/>
              <a:t>(</a:t>
            </a:r>
            <a:r>
              <a:rPr kumimoji="1" lang="ja-JP" altLang="en-US" dirty="0" smtClean="0"/>
              <a:t>特に熱帯域</a:t>
            </a:r>
            <a:r>
              <a:rPr kumimoji="1" lang="en-US" altLang="ja-JP" dirty="0" smtClean="0"/>
              <a:t>)</a:t>
            </a:r>
          </a:p>
          <a:p>
            <a:pPr marL="1085850" lvl="2" indent="-171450">
              <a:buFontTx/>
              <a:buChar char="•"/>
            </a:pPr>
            <a:r>
              <a:rPr kumimoji="1" lang="ja-JP" altLang="en-US" dirty="0" smtClean="0"/>
              <a:t>原因</a:t>
            </a:r>
            <a:r>
              <a:rPr kumimoji="1" lang="en-US" altLang="ja-JP" dirty="0" smtClean="0"/>
              <a:t>: CO2</a:t>
            </a:r>
            <a:r>
              <a:rPr kumimoji="1" lang="ja-JP" altLang="en-US" dirty="0" smtClean="0"/>
              <a:t>の温室効果</a:t>
            </a:r>
            <a:r>
              <a:rPr kumimoji="1" lang="en-US" altLang="ja-JP" dirty="0" smtClean="0"/>
              <a:t> </a:t>
            </a:r>
            <a:r>
              <a:rPr kumimoji="1" lang="ja-JP" altLang="en-US" dirty="0" smtClean="0"/>
              <a:t>と</a:t>
            </a:r>
            <a:r>
              <a:rPr kumimoji="1" lang="en-US" altLang="ja-JP" dirty="0" smtClean="0"/>
              <a:t> </a:t>
            </a:r>
            <a:r>
              <a:rPr kumimoji="1" lang="ja-JP" altLang="en-US" dirty="0" smtClean="0"/>
              <a:t>アルベドの小さい開氷部の拡大によりより恒星放射の吸収が増えた</a:t>
            </a:r>
            <a:endParaRPr kumimoji="1" lang="en-US" altLang="ja-JP" dirty="0" smtClean="0"/>
          </a:p>
          <a:p>
            <a:pPr marL="628650" lvl="1" indent="-171450">
              <a:buFontTx/>
              <a:buChar char="•"/>
            </a:pPr>
            <a:r>
              <a:rPr kumimoji="1" lang="ja-JP" altLang="en-US" dirty="0" smtClean="0"/>
              <a:t>赤道ジェットは南北上下に広まり</a:t>
            </a:r>
            <a:r>
              <a:rPr kumimoji="1" lang="en-US" altLang="ja-JP" dirty="0" smtClean="0"/>
              <a:t>, </a:t>
            </a:r>
            <a:r>
              <a:rPr kumimoji="1" lang="ja-JP" altLang="en-US" dirty="0" smtClean="0"/>
              <a:t>強くなる</a:t>
            </a:r>
            <a:r>
              <a:rPr kumimoji="1" lang="en-US" altLang="ja-JP" dirty="0" smtClean="0"/>
              <a:t> (</a:t>
            </a:r>
            <a:r>
              <a:rPr kumimoji="1" lang="ja-JP" altLang="en-US" dirty="0" smtClean="0"/>
              <a:t>東西の海洋熱輸送に寄与</a:t>
            </a:r>
            <a:r>
              <a:rPr kumimoji="1" lang="en-US" altLang="ja-JP" dirty="0" smtClean="0"/>
              <a:t>)</a:t>
            </a:r>
          </a:p>
          <a:p>
            <a:pPr marL="457200" lvl="1" indent="0">
              <a:buFontTx/>
              <a:buNone/>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1C896DD5-7C4A-2741-BA24-3529C3C209DB}" type="slidenum">
              <a:rPr kumimoji="1" lang="ja-JP" altLang="en-US" smtClean="0"/>
              <a:t>13</a:t>
            </a:fld>
            <a:endParaRPr kumimoji="1" lang="ja-JP" altLang="en-US"/>
          </a:p>
        </p:txBody>
      </p:sp>
    </p:spTree>
    <p:extLst>
      <p:ext uri="{BB962C8B-B14F-4D97-AF65-F5344CB8AC3E}">
        <p14:creationId xmlns:p14="http://schemas.microsoft.com/office/powerpoint/2010/main" val="3160678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ja-JP" altLang="en-US" dirty="0" smtClean="0"/>
              <a:t>東西方向</a:t>
            </a:r>
            <a:r>
              <a:rPr kumimoji="1" lang="en-US" altLang="ja-JP" dirty="0" smtClean="0"/>
              <a:t>(</a:t>
            </a:r>
            <a:r>
              <a:rPr kumimoji="1" lang="ja-JP" altLang="en-US" dirty="0" smtClean="0"/>
              <a:t>昼半球</a:t>
            </a:r>
            <a:r>
              <a:rPr kumimoji="1" lang="en-US" altLang="ja-JP" dirty="0" smtClean="0"/>
              <a:t> -&gt; </a:t>
            </a:r>
            <a:r>
              <a:rPr kumimoji="1" lang="ja-JP" altLang="en-US" dirty="0" smtClean="0"/>
              <a:t>夜半球</a:t>
            </a:r>
            <a:r>
              <a:rPr kumimoji="1" lang="en-US" altLang="ja-JP" dirty="0" smtClean="0"/>
              <a:t>)</a:t>
            </a:r>
          </a:p>
          <a:p>
            <a:pPr marL="628650" lvl="1" indent="-171450">
              <a:buFontTx/>
              <a:buChar char="•"/>
            </a:pPr>
            <a:r>
              <a:rPr kumimoji="1" lang="ja-JP" altLang="en-US" dirty="0" smtClean="0"/>
              <a:t>大気・海洋とも赤道で極大</a:t>
            </a:r>
            <a:endParaRPr kumimoji="1" lang="en-US" altLang="ja-JP" dirty="0" smtClean="0"/>
          </a:p>
          <a:p>
            <a:pPr marL="628650" lvl="1" indent="-171450">
              <a:buFontTx/>
              <a:buChar char="•"/>
            </a:pPr>
            <a:r>
              <a:rPr kumimoji="1" lang="en-US" altLang="ja-JP" dirty="0" smtClean="0"/>
              <a:t>CO2 </a:t>
            </a:r>
            <a:r>
              <a:rPr kumimoji="1" lang="ja-JP" altLang="en-US" dirty="0" smtClean="0"/>
              <a:t>の少ない時は</a:t>
            </a:r>
            <a:r>
              <a:rPr kumimoji="1" lang="en-US" altLang="ja-JP" dirty="0" smtClean="0"/>
              <a:t>, </a:t>
            </a:r>
            <a:r>
              <a:rPr kumimoji="1" lang="ja-JP" altLang="en-US" dirty="0" smtClean="0"/>
              <a:t>大気の東西熱輸送の方が海洋よりも多い</a:t>
            </a:r>
            <a:endParaRPr kumimoji="1" lang="en-US" altLang="ja-JP" dirty="0" smtClean="0"/>
          </a:p>
          <a:p>
            <a:pPr marL="628650" lvl="1" indent="-171450">
              <a:buFontTx/>
              <a:buChar char="•"/>
            </a:pPr>
            <a:r>
              <a:rPr kumimoji="1" lang="en-US" altLang="ja-JP" dirty="0" smtClean="0"/>
              <a:t>CO2 </a:t>
            </a:r>
            <a:r>
              <a:rPr kumimoji="1" lang="ja-JP" altLang="en-US" dirty="0" smtClean="0"/>
              <a:t>が増加するにつれて</a:t>
            </a:r>
            <a:r>
              <a:rPr kumimoji="1" lang="en-US" altLang="ja-JP" dirty="0" smtClean="0"/>
              <a:t>, </a:t>
            </a:r>
            <a:r>
              <a:rPr kumimoji="1" lang="ja-JP" altLang="en-US" dirty="0" smtClean="0"/>
              <a:t>大気の東西熱輸送は減り</a:t>
            </a:r>
            <a:r>
              <a:rPr kumimoji="1" lang="en-US" altLang="ja-JP" dirty="0" smtClean="0"/>
              <a:t>, </a:t>
            </a:r>
            <a:r>
              <a:rPr kumimoji="1" lang="ja-JP" altLang="en-US" dirty="0" smtClean="0"/>
              <a:t>一方海洋の東西熱輸送は増える</a:t>
            </a:r>
            <a:endParaRPr kumimoji="1" lang="en-US" altLang="ja-JP" dirty="0" smtClean="0"/>
          </a:p>
          <a:p>
            <a:pPr marL="1085850" lvl="2" indent="-171450">
              <a:buFontTx/>
              <a:buChar char="•"/>
            </a:pPr>
            <a:r>
              <a:rPr kumimoji="1" lang="ja-JP" altLang="en-US" dirty="0" smtClean="0"/>
              <a:t>原因</a:t>
            </a:r>
            <a:r>
              <a:rPr kumimoji="1" lang="en-US" altLang="ja-JP" dirty="0" smtClean="0"/>
              <a:t>: </a:t>
            </a:r>
            <a:r>
              <a:rPr kumimoji="1" lang="ja-JP" altLang="en-US" dirty="0" smtClean="0"/>
              <a:t>昼夜半球の大気の温度のコントラストの減少</a:t>
            </a:r>
            <a:endParaRPr kumimoji="1" lang="en-US" altLang="ja-JP" dirty="0" smtClean="0"/>
          </a:p>
          <a:p>
            <a:pPr marL="1085850" lvl="2" indent="-171450">
              <a:buFontTx/>
              <a:buChar char="•"/>
            </a:pPr>
            <a:r>
              <a:rPr kumimoji="1" lang="ja-JP" altLang="en-US" dirty="0" smtClean="0"/>
              <a:t>原因</a:t>
            </a:r>
            <a:r>
              <a:rPr kumimoji="1" lang="en-US" altLang="ja-JP" dirty="0" smtClean="0"/>
              <a:t>: </a:t>
            </a:r>
            <a:r>
              <a:rPr kumimoji="1" lang="ja-JP" altLang="en-US" dirty="0" smtClean="0"/>
              <a:t>海洋の温度と東西流速の増加</a:t>
            </a:r>
            <a:r>
              <a:rPr kumimoji="1" lang="en-US" altLang="ja-JP" dirty="0" smtClean="0"/>
              <a:t>, </a:t>
            </a:r>
            <a:r>
              <a:rPr kumimoji="1" lang="ja-JP" altLang="en-US" dirty="0" smtClean="0"/>
              <a:t>高温や強い東西流域の拡大</a:t>
            </a:r>
            <a:endParaRPr kumimoji="1" lang="en-US" altLang="ja-JP" dirty="0" smtClean="0"/>
          </a:p>
          <a:p>
            <a:pPr marL="171450" lvl="0" indent="-171450">
              <a:buFontTx/>
              <a:buChar char="•"/>
            </a:pPr>
            <a:r>
              <a:rPr kumimoji="1" lang="ja-JP" altLang="en-US" dirty="0" smtClean="0"/>
              <a:t>南北方向</a:t>
            </a:r>
            <a:endParaRPr kumimoji="1" lang="en-US" altLang="ja-JP" dirty="0" smtClean="0"/>
          </a:p>
          <a:p>
            <a:pPr marL="628650" lvl="1" indent="-171450">
              <a:buFontTx/>
              <a:buChar char="•"/>
            </a:pPr>
            <a:r>
              <a:rPr kumimoji="1" lang="en-US" altLang="ja-JP" dirty="0" smtClean="0"/>
              <a:t>30,40 </a:t>
            </a:r>
            <a:r>
              <a:rPr kumimoji="1" lang="ja-JP" altLang="en-US" dirty="0" smtClean="0"/>
              <a:t>度付近に極大</a:t>
            </a:r>
            <a:r>
              <a:rPr kumimoji="1" lang="en-US" altLang="ja-JP" dirty="0" smtClean="0"/>
              <a:t>. </a:t>
            </a:r>
          </a:p>
          <a:p>
            <a:pPr marL="628650" lvl="1" indent="-171450">
              <a:buFontTx/>
              <a:buChar char="•"/>
            </a:pPr>
            <a:r>
              <a:rPr kumimoji="1" lang="ja-JP" altLang="en-US" dirty="0" smtClean="0"/>
              <a:t>大気</a:t>
            </a:r>
            <a:r>
              <a:rPr kumimoji="1" lang="en-US" altLang="ja-JP" dirty="0" smtClean="0"/>
              <a:t>, </a:t>
            </a:r>
            <a:r>
              <a:rPr kumimoji="1" lang="ja-JP" altLang="en-US" dirty="0" smtClean="0"/>
              <a:t>海洋</a:t>
            </a:r>
            <a:r>
              <a:rPr kumimoji="1" lang="en-US" altLang="ja-JP" dirty="0" smtClean="0"/>
              <a:t>: </a:t>
            </a:r>
            <a:r>
              <a:rPr kumimoji="1" lang="ja-JP" altLang="en-US" dirty="0" smtClean="0"/>
              <a:t>地球と同程度だが</a:t>
            </a:r>
            <a:r>
              <a:rPr kumimoji="1" lang="en-US" altLang="ja-JP" dirty="0" smtClean="0"/>
              <a:t>, </a:t>
            </a:r>
            <a:r>
              <a:rPr kumimoji="1" lang="ja-JP" altLang="en-US" dirty="0" smtClean="0"/>
              <a:t>高</a:t>
            </a:r>
            <a:r>
              <a:rPr kumimoji="1" lang="en-US" altLang="en-US" dirty="0" smtClean="0"/>
              <a:t> CO2 </a:t>
            </a:r>
            <a:r>
              <a:rPr kumimoji="1" lang="ja-JP" altLang="en-US" dirty="0" smtClean="0"/>
              <a:t>のとき海洋の南北熱輸送が増える</a:t>
            </a:r>
            <a:r>
              <a:rPr kumimoji="1" lang="en-US" altLang="ja-JP" dirty="0" smtClean="0"/>
              <a:t> </a:t>
            </a:r>
          </a:p>
        </p:txBody>
      </p:sp>
      <p:sp>
        <p:nvSpPr>
          <p:cNvPr id="4" name="スライド番号プレースホルダー 3"/>
          <p:cNvSpPr>
            <a:spLocks noGrp="1"/>
          </p:cNvSpPr>
          <p:nvPr>
            <p:ph type="sldNum" sz="quarter" idx="10"/>
          </p:nvPr>
        </p:nvSpPr>
        <p:spPr/>
        <p:txBody>
          <a:bodyPr/>
          <a:lstStyle/>
          <a:p>
            <a:fld id="{1C896DD5-7C4A-2741-BA24-3529C3C209DB}" type="slidenum">
              <a:rPr kumimoji="1" lang="ja-JP" altLang="en-US" smtClean="0"/>
              <a:t>14</a:t>
            </a:fld>
            <a:endParaRPr kumimoji="1" lang="ja-JP" altLang="en-US"/>
          </a:p>
        </p:txBody>
      </p:sp>
    </p:spTree>
    <p:extLst>
      <p:ext uri="{BB962C8B-B14F-4D97-AF65-F5344CB8AC3E}">
        <p14:creationId xmlns:p14="http://schemas.microsoft.com/office/powerpoint/2010/main" val="2776227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15/03/17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15/03/17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15/03/17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15/03/17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B8AEBBE-F8B2-42CF-9895-E86A608384EB}" type="datetime1">
              <a:rPr lang="en-US" smtClean="0"/>
              <a:pPr/>
              <a:t>15/03/17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15/03/17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15/03/17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15/03/17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15/03/17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15/03/17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8856D55-EFBE-4F9B-8A5F-09D42CA22A9B}" type="datetime1">
              <a:rPr lang="en-US" smtClean="0"/>
              <a:pPr/>
              <a:t>15/03/17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15/03/17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en-US" altLang="ja-JP" dirty="0" smtClean="0"/>
              <a:t>M</a:t>
            </a:r>
            <a:r>
              <a:rPr kumimoji="1" lang="ja-JP" altLang="en-US" dirty="0" smtClean="0"/>
              <a:t>型矮星を公転する同期回転惑星の気候における</a:t>
            </a:r>
            <a:r>
              <a:rPr kumimoji="1" lang="en-US" altLang="ja-JP" dirty="0" smtClean="0"/>
              <a:t/>
            </a:r>
            <a:br>
              <a:rPr kumimoji="1" lang="en-US" altLang="ja-JP" dirty="0" smtClean="0"/>
            </a:br>
            <a:r>
              <a:rPr kumimoji="1" lang="ja-JP" altLang="en-US" dirty="0" smtClean="0"/>
              <a:t>海洋熱輸送の役割</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Hu and Yang(2014) </a:t>
            </a:r>
            <a:r>
              <a:rPr kumimoji="1" lang="ja-JP" altLang="en-US" dirty="0" smtClean="0"/>
              <a:t>の紹介</a:t>
            </a:r>
            <a:endParaRPr kumimoji="1" lang="en-US" altLang="ja-JP" dirty="0" smtClean="0"/>
          </a:p>
          <a:p>
            <a:endParaRPr lang="en-US" altLang="ja-JP" dirty="0"/>
          </a:p>
          <a:p>
            <a:pPr algn="r"/>
            <a:r>
              <a:rPr lang="ja-JP" altLang="en-US" dirty="0" smtClean="0"/>
              <a:t>河合</a:t>
            </a:r>
            <a:r>
              <a:rPr lang="en-US" altLang="ja-JP" dirty="0" smtClean="0"/>
              <a:t> </a:t>
            </a:r>
            <a:r>
              <a:rPr lang="ja-JP" altLang="en-US" dirty="0" smtClean="0"/>
              <a:t>佑太</a:t>
            </a:r>
            <a:endParaRPr kumimoji="1" lang="ja-JP" altLang="en-US" dirty="0"/>
          </a:p>
        </p:txBody>
      </p:sp>
    </p:spTree>
    <p:extLst>
      <p:ext uri="{BB962C8B-B14F-4D97-AF65-F5344CB8AC3E}">
        <p14:creationId xmlns:p14="http://schemas.microsoft.com/office/powerpoint/2010/main" val="37691103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7" y="5315209"/>
            <a:ext cx="7408333" cy="1542790"/>
          </a:xfrm>
        </p:spPr>
        <p:txBody>
          <a:bodyPr/>
          <a:lstStyle/>
          <a:p>
            <a:r>
              <a:rPr kumimoji="1" lang="ja-JP" altLang="en-US" dirty="0" smtClean="0"/>
              <a:t>一様な温位分布</a:t>
            </a:r>
            <a:endParaRPr kumimoji="1" lang="en-US" altLang="ja-JP" dirty="0" smtClean="0"/>
          </a:p>
          <a:p>
            <a:r>
              <a:rPr lang="ja-JP" altLang="en-US" dirty="0" smtClean="0"/>
              <a:t>２</a:t>
            </a:r>
            <a:r>
              <a:rPr lang="en-US" altLang="ja-JP" dirty="0" smtClean="0"/>
              <a:t> </a:t>
            </a:r>
            <a:r>
              <a:rPr lang="ja-JP" altLang="en-US" dirty="0" smtClean="0"/>
              <a:t>層の子午面循環</a:t>
            </a:r>
            <a:endParaRPr lang="en-US" altLang="ja-JP" dirty="0" smtClean="0"/>
          </a:p>
        </p:txBody>
      </p:sp>
      <p:sp>
        <p:nvSpPr>
          <p:cNvPr id="3" name="タイトル 2"/>
          <p:cNvSpPr>
            <a:spLocks noGrp="1"/>
          </p:cNvSpPr>
          <p:nvPr>
            <p:ph type="title"/>
          </p:nvPr>
        </p:nvSpPr>
        <p:spPr/>
        <p:txBody>
          <a:bodyPr/>
          <a:lstStyle/>
          <a:p>
            <a:r>
              <a:rPr kumimoji="1" lang="ja-JP" altLang="en-US" dirty="0" smtClean="0"/>
              <a:t>実験結果</a:t>
            </a:r>
            <a:r>
              <a:rPr lang="en-US" altLang="ja-JP" dirty="0" smtClean="0"/>
              <a:t>(</a:t>
            </a:r>
            <a:r>
              <a:rPr lang="ja-JP" altLang="en-US" dirty="0" smtClean="0"/>
              <a:t>標準実験</a:t>
            </a:r>
            <a:r>
              <a:rPr lang="en-US" altLang="ja-JP" dirty="0" smtClean="0"/>
              <a:t>)</a:t>
            </a:r>
            <a:endParaRPr kumimoji="1" lang="ja-JP" altLang="en-US" dirty="0"/>
          </a:p>
        </p:txBody>
      </p:sp>
      <p:pic>
        <p:nvPicPr>
          <p:cNvPr id="4" name="図 3" descr="スクリーンショット 2015-03-15 20.05.55.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76097" y="1891386"/>
            <a:ext cx="8586629" cy="2526450"/>
          </a:xfrm>
          <a:prstGeom prst="rect">
            <a:avLst/>
          </a:prstGeom>
        </p:spPr>
      </p:pic>
      <p:sp>
        <p:nvSpPr>
          <p:cNvPr id="5" name="テキスト ボックス 4"/>
          <p:cNvSpPr txBox="1"/>
          <p:nvPr/>
        </p:nvSpPr>
        <p:spPr>
          <a:xfrm>
            <a:off x="7617766" y="4771197"/>
            <a:ext cx="1325267" cy="369332"/>
          </a:xfrm>
          <a:prstGeom prst="rect">
            <a:avLst/>
          </a:prstGeom>
          <a:noFill/>
        </p:spPr>
        <p:txBody>
          <a:bodyPr wrap="square" rtlCol="0">
            <a:spAutoFit/>
          </a:bodyPr>
          <a:lstStyle/>
          <a:p>
            <a:r>
              <a:rPr kumimoji="1" lang="ja-JP" altLang="ja-JP" dirty="0" smtClean="0"/>
              <a:t>(</a:t>
            </a:r>
            <a:r>
              <a:rPr kumimoji="1" lang="en-US" altLang="ja-JP" dirty="0" smtClean="0"/>
              <a:t>HY14</a:t>
            </a:r>
            <a:r>
              <a:rPr kumimoji="1" lang="ja-JP" altLang="en-US" dirty="0" smtClean="0"/>
              <a:t> </a:t>
            </a:r>
            <a:r>
              <a:rPr kumimoji="1" lang="en-US" altLang="ja-JP" dirty="0" smtClean="0"/>
              <a:t>Fig2)</a:t>
            </a:r>
            <a:endParaRPr kumimoji="1" lang="ja-JP" altLang="en-US" dirty="0"/>
          </a:p>
        </p:txBody>
      </p:sp>
      <p:sp>
        <p:nvSpPr>
          <p:cNvPr id="6" name="テキスト ボックス 5"/>
          <p:cNvSpPr txBox="1"/>
          <p:nvPr/>
        </p:nvSpPr>
        <p:spPr>
          <a:xfrm>
            <a:off x="1769384" y="1891386"/>
            <a:ext cx="2192614" cy="369332"/>
          </a:xfrm>
          <a:prstGeom prst="rect">
            <a:avLst/>
          </a:prstGeom>
          <a:noFill/>
        </p:spPr>
        <p:txBody>
          <a:bodyPr wrap="square" rtlCol="0">
            <a:spAutoFit/>
          </a:bodyPr>
          <a:lstStyle/>
          <a:p>
            <a:r>
              <a:rPr kumimoji="1" lang="ja-JP" altLang="en-US" dirty="0" smtClean="0"/>
              <a:t>海水温位</a:t>
            </a:r>
            <a:r>
              <a:rPr kumimoji="1" lang="en-US" altLang="ja-JP" dirty="0" smtClean="0"/>
              <a:t>(</a:t>
            </a:r>
            <a:r>
              <a:rPr kumimoji="1" lang="ja-JP" altLang="en-US" dirty="0" smtClean="0"/>
              <a:t>東西平均</a:t>
            </a:r>
            <a:r>
              <a:rPr kumimoji="1" lang="en-US" altLang="ja-JP" dirty="0" smtClean="0"/>
              <a:t>)</a:t>
            </a:r>
            <a:endParaRPr kumimoji="1" lang="ja-JP" altLang="en-US" dirty="0"/>
          </a:p>
        </p:txBody>
      </p:sp>
      <p:sp>
        <p:nvSpPr>
          <p:cNvPr id="7" name="テキスト ボックス 6"/>
          <p:cNvSpPr txBox="1"/>
          <p:nvPr/>
        </p:nvSpPr>
        <p:spPr>
          <a:xfrm>
            <a:off x="4969754" y="1891386"/>
            <a:ext cx="3717046" cy="369332"/>
          </a:xfrm>
          <a:prstGeom prst="rect">
            <a:avLst/>
          </a:prstGeom>
          <a:noFill/>
        </p:spPr>
        <p:txBody>
          <a:bodyPr wrap="square" rtlCol="0">
            <a:spAutoFit/>
          </a:bodyPr>
          <a:lstStyle/>
          <a:p>
            <a:r>
              <a:rPr kumimoji="1" lang="ja-JP" altLang="en-US" dirty="0" smtClean="0"/>
              <a:t>東西流</a:t>
            </a:r>
            <a:r>
              <a:rPr kumimoji="1" lang="en-US" altLang="ja-JP" dirty="0" smtClean="0"/>
              <a:t>(</a:t>
            </a:r>
            <a:r>
              <a:rPr kumimoji="1" lang="ja-JP" altLang="en-US" dirty="0" smtClean="0"/>
              <a:t>東西平均</a:t>
            </a:r>
            <a:r>
              <a:rPr kumimoji="1" lang="en-US" altLang="ja-JP" dirty="0" smtClean="0"/>
              <a:t>), </a:t>
            </a:r>
            <a:r>
              <a:rPr kumimoji="1" lang="ja-JP" altLang="en-US" dirty="0" smtClean="0"/>
              <a:t>平均子午面循環</a:t>
            </a:r>
            <a:endParaRPr kumimoji="1" lang="ja-JP" altLang="en-US" dirty="0"/>
          </a:p>
        </p:txBody>
      </p:sp>
      <p:pic>
        <p:nvPicPr>
          <p:cNvPr id="8" name="コンテンツ プレースホルダー 3" descr="スクリーンショット 2015-03-15 20.05.55.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72067" y="4435713"/>
            <a:ext cx="7616880" cy="367834"/>
          </a:xfrm>
          <a:prstGeom prst="rect">
            <a:avLst/>
          </a:prstGeom>
        </p:spPr>
      </p:pic>
    </p:spTree>
    <p:extLst>
      <p:ext uri="{BB962C8B-B14F-4D97-AF65-F5344CB8AC3E}">
        <p14:creationId xmlns:p14="http://schemas.microsoft.com/office/powerpoint/2010/main" val="20133703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064615" y="6288117"/>
            <a:ext cx="2827638" cy="379922"/>
          </a:xfrm>
        </p:spPr>
        <p:txBody>
          <a:bodyPr>
            <a:normAutofit fontScale="92500" lnSpcReduction="20000"/>
          </a:bodyPr>
          <a:lstStyle/>
          <a:p>
            <a:r>
              <a:rPr kumimoji="1" lang="ja-JP" altLang="en-US" dirty="0" smtClean="0"/>
              <a:t>海氷の完全な消失</a:t>
            </a:r>
            <a:endParaRPr kumimoji="1" lang="ja-JP" altLang="en-US" dirty="0"/>
          </a:p>
        </p:txBody>
      </p:sp>
      <p:sp>
        <p:nvSpPr>
          <p:cNvPr id="3" name="タイトル 2"/>
          <p:cNvSpPr>
            <a:spLocks noGrp="1"/>
          </p:cNvSpPr>
          <p:nvPr>
            <p:ph type="title"/>
          </p:nvPr>
        </p:nvSpPr>
        <p:spPr/>
        <p:txBody>
          <a:bodyPr>
            <a:normAutofit/>
          </a:bodyPr>
          <a:lstStyle/>
          <a:p>
            <a:r>
              <a:rPr kumimoji="1" lang="ja-JP" altLang="en-US" dirty="0" smtClean="0"/>
              <a:t>実験結果</a:t>
            </a:r>
            <a:r>
              <a:rPr lang="en-US" altLang="ja-JP" dirty="0" smtClean="0"/>
              <a:t>(</a:t>
            </a:r>
            <a:r>
              <a:rPr lang="ja-JP" altLang="en-US" dirty="0" smtClean="0"/>
              <a:t>C</a:t>
            </a:r>
            <a:r>
              <a:rPr lang="ja-JP" altLang="ja-JP" dirty="0" smtClean="0"/>
              <a:t>O</a:t>
            </a:r>
            <a:r>
              <a:rPr lang="en-US" altLang="ja-JP" dirty="0" smtClean="0"/>
              <a:t>2</a:t>
            </a:r>
            <a:r>
              <a:rPr lang="ja-JP" altLang="en-US" dirty="0" smtClean="0"/>
              <a:t>濃度依存性</a:t>
            </a:r>
            <a:r>
              <a:rPr lang="en-US" altLang="ja-JP" dirty="0" smtClean="0"/>
              <a:t>)</a:t>
            </a:r>
            <a:endParaRPr kumimoji="1" lang="ja-JP" altLang="en-US" dirty="0"/>
          </a:p>
        </p:txBody>
      </p:sp>
      <p:pic>
        <p:nvPicPr>
          <p:cNvPr id="4" name="図 3" descr="スクリーンショット 2015-03-15 20.06.01.png"/>
          <p:cNvPicPr>
            <a:picLocks noChangeAspect="1"/>
          </p:cNvPicPr>
          <p:nvPr/>
        </p:nvPicPr>
        <p:blipFill rotWithShape="1">
          <a:blip r:embed="rId3">
            <a:extLst>
              <a:ext uri="{28A0092B-C50C-407E-A947-70E740481C1C}">
                <a14:useLocalDpi xmlns:a14="http://schemas.microsoft.com/office/drawing/2010/main" val="0"/>
              </a:ext>
            </a:extLst>
          </a:blip>
          <a:srcRect l="5330" r="7232"/>
          <a:stretch/>
        </p:blipFill>
        <p:spPr>
          <a:xfrm>
            <a:off x="811965" y="1725710"/>
            <a:ext cx="7691833" cy="4256132"/>
          </a:xfrm>
          <a:prstGeom prst="rect">
            <a:avLst/>
          </a:prstGeom>
        </p:spPr>
      </p:pic>
      <p:sp>
        <p:nvSpPr>
          <p:cNvPr id="5" name="テキスト ボックス 4"/>
          <p:cNvSpPr txBox="1"/>
          <p:nvPr/>
        </p:nvSpPr>
        <p:spPr>
          <a:xfrm>
            <a:off x="7012873" y="6108746"/>
            <a:ext cx="1325267" cy="369332"/>
          </a:xfrm>
          <a:prstGeom prst="rect">
            <a:avLst/>
          </a:prstGeom>
          <a:noFill/>
        </p:spPr>
        <p:txBody>
          <a:bodyPr wrap="square" rtlCol="0">
            <a:spAutoFit/>
          </a:bodyPr>
          <a:lstStyle/>
          <a:p>
            <a:r>
              <a:rPr kumimoji="1" lang="ja-JP" altLang="ja-JP" dirty="0" smtClean="0"/>
              <a:t>(</a:t>
            </a:r>
            <a:r>
              <a:rPr kumimoji="1" lang="en-US" altLang="ja-JP" dirty="0" smtClean="0"/>
              <a:t>HY14</a:t>
            </a:r>
            <a:r>
              <a:rPr kumimoji="1" lang="ja-JP" altLang="en-US" dirty="0" smtClean="0"/>
              <a:t> </a:t>
            </a:r>
            <a:r>
              <a:rPr kumimoji="1" lang="en-US" altLang="ja-JP" dirty="0" smtClean="0"/>
              <a:t>Fig1)</a:t>
            </a:r>
            <a:endParaRPr kumimoji="1" lang="ja-JP" altLang="en-US" dirty="0"/>
          </a:p>
        </p:txBody>
      </p:sp>
      <p:sp>
        <p:nvSpPr>
          <p:cNvPr id="8" name="テキスト ボックス 7"/>
          <p:cNvSpPr txBox="1"/>
          <p:nvPr/>
        </p:nvSpPr>
        <p:spPr>
          <a:xfrm>
            <a:off x="1589920" y="1753314"/>
            <a:ext cx="3782534" cy="369332"/>
          </a:xfrm>
          <a:prstGeom prst="rect">
            <a:avLst/>
          </a:prstGeom>
          <a:noFill/>
        </p:spPr>
        <p:txBody>
          <a:bodyPr wrap="square" rtlCol="0">
            <a:spAutoFit/>
          </a:bodyPr>
          <a:lstStyle/>
          <a:p>
            <a:r>
              <a:rPr kumimoji="1" lang="ja-JP" altLang="en-US" dirty="0" smtClean="0"/>
              <a:t>海氷の密接度</a:t>
            </a:r>
            <a:r>
              <a:rPr kumimoji="1" lang="en-US" altLang="ja-JP" dirty="0" smtClean="0"/>
              <a:t>, </a:t>
            </a:r>
            <a:r>
              <a:rPr kumimoji="1" lang="ja-JP" altLang="en-US" dirty="0" smtClean="0"/>
              <a:t>風速</a:t>
            </a:r>
            <a:r>
              <a:rPr kumimoji="1" lang="en-US" altLang="ja-JP" dirty="0" smtClean="0"/>
              <a:t>(</a:t>
            </a:r>
            <a:r>
              <a:rPr kumimoji="1" lang="ja-JP" altLang="en-US" dirty="0" smtClean="0"/>
              <a:t>９９０</a:t>
            </a:r>
            <a:r>
              <a:rPr kumimoji="1" lang="en-US" altLang="ja-JP" dirty="0" err="1" smtClean="0"/>
              <a:t>hPa</a:t>
            </a:r>
            <a:r>
              <a:rPr kumimoji="1" lang="en-US" altLang="ja-JP" dirty="0" smtClean="0"/>
              <a:t>)</a:t>
            </a:r>
            <a:endParaRPr kumimoji="1" lang="ja-JP" altLang="en-US" dirty="0"/>
          </a:p>
        </p:txBody>
      </p:sp>
      <p:sp>
        <p:nvSpPr>
          <p:cNvPr id="9" name="テキスト ボックス 8"/>
          <p:cNvSpPr txBox="1"/>
          <p:nvPr/>
        </p:nvSpPr>
        <p:spPr>
          <a:xfrm>
            <a:off x="5508142" y="1753307"/>
            <a:ext cx="2167365" cy="369332"/>
          </a:xfrm>
          <a:prstGeom prst="rect">
            <a:avLst/>
          </a:prstGeom>
          <a:noFill/>
        </p:spPr>
        <p:txBody>
          <a:bodyPr wrap="square" rtlCol="0">
            <a:spAutoFit/>
          </a:bodyPr>
          <a:lstStyle/>
          <a:p>
            <a:r>
              <a:rPr kumimoji="1" lang="ja-JP" altLang="en-US" dirty="0" smtClean="0"/>
              <a:t>海面気温</a:t>
            </a:r>
            <a:r>
              <a:rPr kumimoji="1" lang="en-US" altLang="ja-JP" dirty="0" smtClean="0"/>
              <a:t>, </a:t>
            </a:r>
            <a:r>
              <a:rPr kumimoji="1" lang="ja-JP" altLang="en-US" dirty="0" smtClean="0"/>
              <a:t>海面流速</a:t>
            </a:r>
            <a:endParaRPr kumimoji="1" lang="ja-JP" altLang="en-US" dirty="0"/>
          </a:p>
        </p:txBody>
      </p:sp>
      <p:sp>
        <p:nvSpPr>
          <p:cNvPr id="10" name="テキスト ボックス 9"/>
          <p:cNvSpPr txBox="1"/>
          <p:nvPr/>
        </p:nvSpPr>
        <p:spPr>
          <a:xfrm>
            <a:off x="208713" y="2551216"/>
            <a:ext cx="85590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dirty="0" smtClean="0"/>
              <a:t>335</a:t>
            </a:r>
            <a:r>
              <a:rPr kumimoji="1" lang="en-US" altLang="en-US" dirty="0"/>
              <a:t> </a:t>
            </a:r>
            <a:r>
              <a:rPr kumimoji="1" lang="ja-JP" altLang="ja-JP" dirty="0" smtClean="0"/>
              <a:t>pp</a:t>
            </a:r>
            <a:r>
              <a:rPr kumimoji="1" lang="en-US" altLang="ja-JP" dirty="0" smtClean="0"/>
              <a:t>mv</a:t>
            </a:r>
            <a:endParaRPr kumimoji="1" lang="ja-JP" altLang="en-US" dirty="0"/>
          </a:p>
        </p:txBody>
      </p:sp>
      <p:sp>
        <p:nvSpPr>
          <p:cNvPr id="11" name="テキスト ボックス 10"/>
          <p:cNvSpPr txBox="1"/>
          <p:nvPr/>
        </p:nvSpPr>
        <p:spPr>
          <a:xfrm>
            <a:off x="208713" y="4346499"/>
            <a:ext cx="978506"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ja-JP" dirty="0" smtClean="0"/>
              <a:t>200,000</a:t>
            </a:r>
            <a:r>
              <a:rPr kumimoji="1" lang="en-US" altLang="en-US" dirty="0" smtClean="0"/>
              <a:t> </a:t>
            </a:r>
            <a:r>
              <a:rPr kumimoji="1" lang="ja-JP" altLang="ja-JP" dirty="0" smtClean="0"/>
              <a:t>pp</a:t>
            </a:r>
            <a:r>
              <a:rPr kumimoji="1" lang="en-US" altLang="ja-JP" dirty="0" smtClean="0"/>
              <a:t>mv</a:t>
            </a:r>
            <a:endParaRPr kumimoji="1" lang="ja-JP" altLang="en-US" dirty="0"/>
          </a:p>
        </p:txBody>
      </p:sp>
    </p:spTree>
    <p:extLst>
      <p:ext uri="{BB962C8B-B14F-4D97-AF65-F5344CB8AC3E}">
        <p14:creationId xmlns:p14="http://schemas.microsoft.com/office/powerpoint/2010/main" val="19778555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ja-JP" altLang="en-US"/>
          </a:p>
        </p:txBody>
      </p:sp>
      <p:sp>
        <p:nvSpPr>
          <p:cNvPr id="3" name="タイトル 2"/>
          <p:cNvSpPr>
            <a:spLocks noGrp="1"/>
          </p:cNvSpPr>
          <p:nvPr>
            <p:ph type="title"/>
          </p:nvPr>
        </p:nvSpPr>
        <p:spPr/>
        <p:txBody>
          <a:bodyPr>
            <a:normAutofit/>
          </a:bodyPr>
          <a:lstStyle/>
          <a:p>
            <a:r>
              <a:rPr kumimoji="1" lang="ja-JP" altLang="en-US" dirty="0" smtClean="0"/>
              <a:t>実験結果</a:t>
            </a:r>
            <a:r>
              <a:rPr lang="en-US" altLang="ja-JP" dirty="0" smtClean="0"/>
              <a:t>(</a:t>
            </a:r>
            <a:r>
              <a:rPr lang="ja-JP" altLang="en-US" dirty="0" smtClean="0"/>
              <a:t>C</a:t>
            </a:r>
            <a:r>
              <a:rPr lang="ja-JP" altLang="ja-JP" dirty="0" smtClean="0"/>
              <a:t>O</a:t>
            </a:r>
            <a:r>
              <a:rPr lang="en-US" altLang="ja-JP" dirty="0" smtClean="0"/>
              <a:t>2</a:t>
            </a:r>
            <a:r>
              <a:rPr lang="ja-JP" altLang="en-US" dirty="0" smtClean="0"/>
              <a:t>濃度依存性</a:t>
            </a:r>
            <a:r>
              <a:rPr lang="en-US" altLang="ja-JP" dirty="0" smtClean="0"/>
              <a:t>)</a:t>
            </a:r>
            <a:endParaRPr kumimoji="1" lang="ja-JP" altLang="en-US" dirty="0"/>
          </a:p>
        </p:txBody>
      </p:sp>
      <p:pic>
        <p:nvPicPr>
          <p:cNvPr id="4" name="図 3" descr="スクリーンショット 2015-03-15 20.06.01.png"/>
          <p:cNvPicPr>
            <a:picLocks noChangeAspect="1"/>
          </p:cNvPicPr>
          <p:nvPr/>
        </p:nvPicPr>
        <p:blipFill rotWithShape="1">
          <a:blip r:embed="rId3">
            <a:extLst>
              <a:ext uri="{28A0092B-C50C-407E-A947-70E740481C1C}">
                <a14:useLocalDpi xmlns:a14="http://schemas.microsoft.com/office/drawing/2010/main" val="0"/>
              </a:ext>
            </a:extLst>
          </a:blip>
          <a:srcRect l="5330" t="49305" r="7232"/>
          <a:stretch/>
        </p:blipFill>
        <p:spPr>
          <a:xfrm>
            <a:off x="825771" y="2014867"/>
            <a:ext cx="7691833" cy="2157653"/>
          </a:xfrm>
          <a:prstGeom prst="rect">
            <a:avLst/>
          </a:prstGeom>
        </p:spPr>
      </p:pic>
      <p:sp>
        <p:nvSpPr>
          <p:cNvPr id="5" name="テキスト ボックス 4"/>
          <p:cNvSpPr txBox="1"/>
          <p:nvPr/>
        </p:nvSpPr>
        <p:spPr>
          <a:xfrm>
            <a:off x="0" y="3468078"/>
            <a:ext cx="1325267" cy="369332"/>
          </a:xfrm>
          <a:prstGeom prst="rect">
            <a:avLst/>
          </a:prstGeom>
          <a:noFill/>
        </p:spPr>
        <p:txBody>
          <a:bodyPr wrap="square" rtlCol="0">
            <a:spAutoFit/>
          </a:bodyPr>
          <a:lstStyle/>
          <a:p>
            <a:r>
              <a:rPr kumimoji="1" lang="ja-JP" altLang="ja-JP" dirty="0" smtClean="0"/>
              <a:t>(</a:t>
            </a:r>
            <a:r>
              <a:rPr kumimoji="1" lang="en-US" altLang="ja-JP" dirty="0" smtClean="0"/>
              <a:t>HY14</a:t>
            </a:r>
            <a:r>
              <a:rPr kumimoji="1" lang="ja-JP" altLang="en-US" dirty="0" smtClean="0"/>
              <a:t> </a:t>
            </a:r>
            <a:r>
              <a:rPr kumimoji="1" lang="en-US" altLang="ja-JP" dirty="0" smtClean="0"/>
              <a:t>Fig1)</a:t>
            </a:r>
            <a:endParaRPr kumimoji="1" lang="ja-JP" altLang="en-US" dirty="0"/>
          </a:p>
        </p:txBody>
      </p:sp>
      <p:sp>
        <p:nvSpPr>
          <p:cNvPr id="8" name="テキスト ボックス 7"/>
          <p:cNvSpPr txBox="1"/>
          <p:nvPr/>
        </p:nvSpPr>
        <p:spPr>
          <a:xfrm>
            <a:off x="1589920" y="1753314"/>
            <a:ext cx="3782534" cy="369332"/>
          </a:xfrm>
          <a:prstGeom prst="rect">
            <a:avLst/>
          </a:prstGeom>
          <a:noFill/>
        </p:spPr>
        <p:txBody>
          <a:bodyPr wrap="square" rtlCol="0">
            <a:spAutoFit/>
          </a:bodyPr>
          <a:lstStyle/>
          <a:p>
            <a:r>
              <a:rPr kumimoji="1" lang="ja-JP" altLang="en-US" dirty="0" smtClean="0"/>
              <a:t>海氷の密接度</a:t>
            </a:r>
            <a:r>
              <a:rPr kumimoji="1" lang="en-US" altLang="ja-JP" dirty="0" smtClean="0"/>
              <a:t>, </a:t>
            </a:r>
            <a:r>
              <a:rPr kumimoji="1" lang="ja-JP" altLang="en-US" dirty="0" smtClean="0"/>
              <a:t>風速</a:t>
            </a:r>
            <a:r>
              <a:rPr kumimoji="1" lang="en-US" altLang="ja-JP" dirty="0" smtClean="0"/>
              <a:t>(</a:t>
            </a:r>
            <a:r>
              <a:rPr kumimoji="1" lang="ja-JP" altLang="en-US" dirty="0" smtClean="0"/>
              <a:t>９９０</a:t>
            </a:r>
            <a:r>
              <a:rPr kumimoji="1" lang="en-US" altLang="ja-JP" dirty="0" err="1" smtClean="0"/>
              <a:t>hPa</a:t>
            </a:r>
            <a:r>
              <a:rPr kumimoji="1" lang="en-US" altLang="ja-JP" dirty="0" smtClean="0"/>
              <a:t>)</a:t>
            </a:r>
            <a:endParaRPr kumimoji="1" lang="ja-JP" altLang="en-US" dirty="0"/>
          </a:p>
        </p:txBody>
      </p:sp>
      <p:sp>
        <p:nvSpPr>
          <p:cNvPr id="9" name="テキスト ボックス 8"/>
          <p:cNvSpPr txBox="1"/>
          <p:nvPr/>
        </p:nvSpPr>
        <p:spPr>
          <a:xfrm>
            <a:off x="5508142" y="1753307"/>
            <a:ext cx="2167365" cy="369332"/>
          </a:xfrm>
          <a:prstGeom prst="rect">
            <a:avLst/>
          </a:prstGeom>
          <a:noFill/>
        </p:spPr>
        <p:txBody>
          <a:bodyPr wrap="square" rtlCol="0">
            <a:spAutoFit/>
          </a:bodyPr>
          <a:lstStyle/>
          <a:p>
            <a:r>
              <a:rPr kumimoji="1" lang="ja-JP" altLang="en-US" dirty="0" smtClean="0"/>
              <a:t>海面気温</a:t>
            </a:r>
            <a:r>
              <a:rPr kumimoji="1" lang="en-US" altLang="ja-JP" dirty="0" smtClean="0"/>
              <a:t>, </a:t>
            </a:r>
            <a:r>
              <a:rPr kumimoji="1" lang="ja-JP" altLang="en-US" dirty="0" smtClean="0"/>
              <a:t>海面流速</a:t>
            </a:r>
            <a:endParaRPr kumimoji="1" lang="ja-JP" altLang="en-US" dirty="0"/>
          </a:p>
        </p:txBody>
      </p:sp>
      <p:pic>
        <p:nvPicPr>
          <p:cNvPr id="6" name="図 5" descr="スクリーンショット 2015-03-16 19.18.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455" y="4131101"/>
            <a:ext cx="7470953" cy="2236621"/>
          </a:xfrm>
          <a:prstGeom prst="rect">
            <a:avLst/>
          </a:prstGeom>
        </p:spPr>
      </p:pic>
      <p:sp>
        <p:nvSpPr>
          <p:cNvPr id="12" name="テキスト ボックス 11"/>
          <p:cNvSpPr txBox="1"/>
          <p:nvPr/>
        </p:nvSpPr>
        <p:spPr>
          <a:xfrm>
            <a:off x="-38214" y="5839504"/>
            <a:ext cx="1589920" cy="369332"/>
          </a:xfrm>
          <a:prstGeom prst="rect">
            <a:avLst/>
          </a:prstGeom>
          <a:noFill/>
        </p:spPr>
        <p:txBody>
          <a:bodyPr wrap="square" rtlCol="0">
            <a:spAutoFit/>
          </a:bodyPr>
          <a:lstStyle/>
          <a:p>
            <a:r>
              <a:rPr kumimoji="1" lang="ja-JP" altLang="ja-JP" dirty="0" smtClean="0"/>
              <a:t>(</a:t>
            </a:r>
            <a:r>
              <a:rPr kumimoji="1" lang="en-US" altLang="ja-JP" dirty="0" smtClean="0"/>
              <a:t>HY14</a:t>
            </a:r>
            <a:r>
              <a:rPr kumimoji="1" lang="ja-JP" altLang="en-US" dirty="0" smtClean="0"/>
              <a:t> </a:t>
            </a:r>
            <a:r>
              <a:rPr kumimoji="1" lang="en-US" altLang="ja-JP" dirty="0" smtClean="0"/>
              <a:t>Fig</a:t>
            </a:r>
            <a:r>
              <a:rPr kumimoji="1" lang="ja-JP" altLang="en-US" dirty="0" smtClean="0"/>
              <a:t> </a:t>
            </a:r>
            <a:r>
              <a:rPr kumimoji="1" lang="en-US" altLang="ja-JP" dirty="0" smtClean="0"/>
              <a:t>S1)</a:t>
            </a:r>
            <a:endParaRPr kumimoji="1" lang="ja-JP" altLang="en-US" dirty="0"/>
          </a:p>
        </p:txBody>
      </p:sp>
      <p:sp>
        <p:nvSpPr>
          <p:cNvPr id="13" name="テキスト ボックス 12"/>
          <p:cNvSpPr txBox="1"/>
          <p:nvPr/>
        </p:nvSpPr>
        <p:spPr>
          <a:xfrm>
            <a:off x="-38214" y="4332996"/>
            <a:ext cx="1242517"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ja-JP" dirty="0" smtClean="0"/>
              <a:t>AGCM+</a:t>
            </a:r>
          </a:p>
          <a:p>
            <a:r>
              <a:rPr kumimoji="1" lang="en-US" altLang="ja-JP" dirty="0" smtClean="0"/>
              <a:t>slab ocean</a:t>
            </a:r>
            <a:endParaRPr kumimoji="1" lang="ja-JP" altLang="en-US" dirty="0"/>
          </a:p>
        </p:txBody>
      </p:sp>
      <p:sp>
        <p:nvSpPr>
          <p:cNvPr id="14" name="テキスト ボックス 13"/>
          <p:cNvSpPr txBox="1"/>
          <p:nvPr/>
        </p:nvSpPr>
        <p:spPr>
          <a:xfrm>
            <a:off x="0" y="2122646"/>
            <a:ext cx="106045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ja-JP" dirty="0" smtClean="0"/>
              <a:t>AOGCM</a:t>
            </a:r>
            <a:endParaRPr kumimoji="1" lang="en-US" altLang="ja-JP" dirty="0"/>
          </a:p>
        </p:txBody>
      </p:sp>
      <p:sp>
        <p:nvSpPr>
          <p:cNvPr id="15" name="テキスト ボックス 14"/>
          <p:cNvSpPr txBox="1"/>
          <p:nvPr/>
        </p:nvSpPr>
        <p:spPr>
          <a:xfrm>
            <a:off x="-1" y="2517584"/>
            <a:ext cx="1060455"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ja-JP" dirty="0" smtClean="0"/>
              <a:t>200,000</a:t>
            </a:r>
            <a:r>
              <a:rPr kumimoji="1" lang="en-US" altLang="en-US" dirty="0" smtClean="0"/>
              <a:t> </a:t>
            </a:r>
            <a:r>
              <a:rPr kumimoji="1" lang="ja-JP" altLang="ja-JP" dirty="0" smtClean="0"/>
              <a:t>pp</a:t>
            </a:r>
            <a:r>
              <a:rPr kumimoji="1" lang="en-US" altLang="ja-JP" dirty="0" smtClean="0"/>
              <a:t>mv</a:t>
            </a:r>
            <a:endParaRPr kumimoji="1" lang="ja-JP" altLang="en-US" dirty="0"/>
          </a:p>
        </p:txBody>
      </p:sp>
      <p:sp>
        <p:nvSpPr>
          <p:cNvPr id="16" name="テキスト ボックス 15"/>
          <p:cNvSpPr txBox="1"/>
          <p:nvPr/>
        </p:nvSpPr>
        <p:spPr>
          <a:xfrm>
            <a:off x="-25250" y="4979327"/>
            <a:ext cx="1229553"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ja-JP" dirty="0" smtClean="0"/>
              <a:t>200,000</a:t>
            </a:r>
            <a:r>
              <a:rPr kumimoji="1" lang="en-US" altLang="en-US" dirty="0" smtClean="0"/>
              <a:t> </a:t>
            </a:r>
            <a:r>
              <a:rPr kumimoji="1" lang="ja-JP" altLang="ja-JP" dirty="0" smtClean="0"/>
              <a:t>pp</a:t>
            </a:r>
            <a:r>
              <a:rPr kumimoji="1" lang="en-US" altLang="ja-JP" dirty="0" smtClean="0"/>
              <a:t>mv</a:t>
            </a:r>
            <a:endParaRPr kumimoji="1" lang="ja-JP" altLang="en-US" dirty="0"/>
          </a:p>
        </p:txBody>
      </p:sp>
      <p:sp>
        <p:nvSpPr>
          <p:cNvPr id="17" name="コンテンツ プレースホルダー 1"/>
          <p:cNvSpPr txBox="1">
            <a:spLocks/>
          </p:cNvSpPr>
          <p:nvPr/>
        </p:nvSpPr>
        <p:spPr>
          <a:xfrm>
            <a:off x="1423541" y="6474332"/>
            <a:ext cx="5865429" cy="379922"/>
          </a:xfrm>
          <a:prstGeom prst="rect">
            <a:avLst/>
          </a:prstGeom>
        </p:spPr>
        <p:txBody>
          <a:bodyPr vert="horz" lIns="91440" tIns="45720" rIns="91440" bIns="45720" rtlCol="0">
            <a:normAutofit fontScale="70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r>
              <a:rPr lang="ja-JP" altLang="en-US" dirty="0" smtClean="0"/>
              <a:t>海氷の完全な消失 </a:t>
            </a:r>
            <a:r>
              <a:rPr lang="en-US" altLang="ja-JP" dirty="0" smtClean="0"/>
              <a:t>&lt;= </a:t>
            </a:r>
            <a:r>
              <a:rPr lang="ja-JP" altLang="en-US" dirty="0" smtClean="0"/>
              <a:t>海洋大循環による東西熱輸送と関係</a:t>
            </a:r>
            <a:endParaRPr lang="ja-JP" altLang="en-US" dirty="0"/>
          </a:p>
        </p:txBody>
      </p:sp>
    </p:spTree>
    <p:extLst>
      <p:ext uri="{BB962C8B-B14F-4D97-AF65-F5344CB8AC3E}">
        <p14:creationId xmlns:p14="http://schemas.microsoft.com/office/powerpoint/2010/main" val="32299055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スクリーンショット 2015-03-15 20.05.55.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836" t="2277" r="7233" b="3038"/>
          <a:stretch/>
        </p:blipFill>
        <p:spPr>
          <a:xfrm>
            <a:off x="828292" y="1847659"/>
            <a:ext cx="7496041" cy="4348807"/>
          </a:xfrm>
        </p:spPr>
      </p:pic>
      <p:sp>
        <p:nvSpPr>
          <p:cNvPr id="3" name="タイトル 2"/>
          <p:cNvSpPr>
            <a:spLocks noGrp="1"/>
          </p:cNvSpPr>
          <p:nvPr>
            <p:ph type="title"/>
          </p:nvPr>
        </p:nvSpPr>
        <p:spPr/>
        <p:txBody>
          <a:bodyPr>
            <a:normAutofit/>
          </a:bodyPr>
          <a:lstStyle/>
          <a:p>
            <a:r>
              <a:rPr kumimoji="1" lang="ja-JP" altLang="en-US" dirty="0" smtClean="0"/>
              <a:t>実験結果</a:t>
            </a:r>
            <a:r>
              <a:rPr lang="en-US" altLang="ja-JP" dirty="0" smtClean="0"/>
              <a:t>(</a:t>
            </a:r>
            <a:r>
              <a:rPr lang="ja-JP" altLang="en-US" dirty="0" smtClean="0"/>
              <a:t>C</a:t>
            </a:r>
            <a:r>
              <a:rPr lang="ja-JP" altLang="ja-JP" dirty="0" smtClean="0"/>
              <a:t>O</a:t>
            </a:r>
            <a:r>
              <a:rPr lang="en-US" altLang="ja-JP" dirty="0" smtClean="0"/>
              <a:t>2</a:t>
            </a:r>
            <a:r>
              <a:rPr lang="ja-JP" altLang="en-US" dirty="0" smtClean="0"/>
              <a:t>濃度依存性</a:t>
            </a:r>
            <a:r>
              <a:rPr lang="en-US" altLang="ja-JP" dirty="0" smtClean="0"/>
              <a:t>)</a:t>
            </a:r>
            <a:endParaRPr kumimoji="1" lang="ja-JP" altLang="en-US" dirty="0"/>
          </a:p>
        </p:txBody>
      </p:sp>
      <p:sp>
        <p:nvSpPr>
          <p:cNvPr id="5" name="テキスト ボックス 4"/>
          <p:cNvSpPr txBox="1"/>
          <p:nvPr/>
        </p:nvSpPr>
        <p:spPr>
          <a:xfrm>
            <a:off x="7192336" y="6304002"/>
            <a:ext cx="1325267" cy="369332"/>
          </a:xfrm>
          <a:prstGeom prst="rect">
            <a:avLst/>
          </a:prstGeom>
          <a:noFill/>
        </p:spPr>
        <p:txBody>
          <a:bodyPr wrap="square" rtlCol="0">
            <a:spAutoFit/>
          </a:bodyPr>
          <a:lstStyle/>
          <a:p>
            <a:r>
              <a:rPr kumimoji="1" lang="ja-JP" altLang="ja-JP" dirty="0" smtClean="0"/>
              <a:t>(</a:t>
            </a:r>
            <a:r>
              <a:rPr kumimoji="1" lang="en-US" altLang="ja-JP" dirty="0" smtClean="0"/>
              <a:t>HY14</a:t>
            </a:r>
            <a:r>
              <a:rPr kumimoji="1" lang="ja-JP" altLang="en-US" dirty="0" smtClean="0"/>
              <a:t> </a:t>
            </a:r>
            <a:r>
              <a:rPr kumimoji="1" lang="en-US" altLang="ja-JP" dirty="0" smtClean="0"/>
              <a:t>Fig2)</a:t>
            </a:r>
            <a:endParaRPr kumimoji="1" lang="ja-JP" altLang="en-US" dirty="0"/>
          </a:p>
        </p:txBody>
      </p:sp>
      <p:sp>
        <p:nvSpPr>
          <p:cNvPr id="6" name="テキスト ボックス 5"/>
          <p:cNvSpPr txBox="1"/>
          <p:nvPr/>
        </p:nvSpPr>
        <p:spPr>
          <a:xfrm>
            <a:off x="1935043" y="1847123"/>
            <a:ext cx="2192614" cy="369332"/>
          </a:xfrm>
          <a:prstGeom prst="rect">
            <a:avLst/>
          </a:prstGeom>
          <a:noFill/>
        </p:spPr>
        <p:txBody>
          <a:bodyPr wrap="square" rtlCol="0">
            <a:spAutoFit/>
          </a:bodyPr>
          <a:lstStyle/>
          <a:p>
            <a:r>
              <a:rPr kumimoji="1" lang="ja-JP" altLang="en-US" dirty="0" smtClean="0"/>
              <a:t>海水温位</a:t>
            </a:r>
            <a:r>
              <a:rPr kumimoji="1" lang="en-US" altLang="ja-JP" dirty="0" smtClean="0"/>
              <a:t>(</a:t>
            </a:r>
            <a:r>
              <a:rPr kumimoji="1" lang="ja-JP" altLang="en-US" dirty="0" smtClean="0"/>
              <a:t>東西平均</a:t>
            </a:r>
            <a:r>
              <a:rPr kumimoji="1" lang="en-US" altLang="ja-JP" dirty="0" smtClean="0"/>
              <a:t>)</a:t>
            </a:r>
            <a:endParaRPr kumimoji="1" lang="ja-JP" altLang="en-US" dirty="0"/>
          </a:p>
        </p:txBody>
      </p:sp>
      <p:sp>
        <p:nvSpPr>
          <p:cNvPr id="7" name="テキスト ボックス 6"/>
          <p:cNvSpPr txBox="1"/>
          <p:nvPr/>
        </p:nvSpPr>
        <p:spPr>
          <a:xfrm>
            <a:off x="4800557" y="1841905"/>
            <a:ext cx="3717046" cy="369332"/>
          </a:xfrm>
          <a:prstGeom prst="rect">
            <a:avLst/>
          </a:prstGeom>
          <a:noFill/>
        </p:spPr>
        <p:txBody>
          <a:bodyPr wrap="square" rtlCol="0">
            <a:spAutoFit/>
          </a:bodyPr>
          <a:lstStyle/>
          <a:p>
            <a:r>
              <a:rPr kumimoji="1" lang="ja-JP" altLang="en-US" dirty="0" smtClean="0"/>
              <a:t>東西流</a:t>
            </a:r>
            <a:r>
              <a:rPr kumimoji="1" lang="en-US" altLang="ja-JP" dirty="0" smtClean="0"/>
              <a:t>(</a:t>
            </a:r>
            <a:r>
              <a:rPr kumimoji="1" lang="ja-JP" altLang="en-US" dirty="0" smtClean="0"/>
              <a:t>東西平均</a:t>
            </a:r>
            <a:r>
              <a:rPr kumimoji="1" lang="en-US" altLang="ja-JP" dirty="0" smtClean="0"/>
              <a:t>), </a:t>
            </a:r>
            <a:r>
              <a:rPr kumimoji="1" lang="ja-JP" altLang="en-US" dirty="0" smtClean="0"/>
              <a:t>平均子午面循環</a:t>
            </a:r>
            <a:endParaRPr kumimoji="1" lang="ja-JP" altLang="en-US" dirty="0"/>
          </a:p>
        </p:txBody>
      </p:sp>
      <p:sp>
        <p:nvSpPr>
          <p:cNvPr id="8" name="テキスト ボックス 7"/>
          <p:cNvSpPr txBox="1"/>
          <p:nvPr/>
        </p:nvSpPr>
        <p:spPr>
          <a:xfrm>
            <a:off x="86109" y="2426964"/>
            <a:ext cx="85590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dirty="0" smtClean="0"/>
              <a:t>335</a:t>
            </a:r>
            <a:r>
              <a:rPr kumimoji="1" lang="en-US" altLang="en-US" dirty="0"/>
              <a:t> </a:t>
            </a:r>
            <a:r>
              <a:rPr kumimoji="1" lang="ja-JP" altLang="ja-JP" dirty="0" smtClean="0"/>
              <a:t>pp</a:t>
            </a:r>
            <a:r>
              <a:rPr kumimoji="1" lang="en-US" altLang="ja-JP" dirty="0" smtClean="0"/>
              <a:t>mv</a:t>
            </a:r>
            <a:endParaRPr kumimoji="1" lang="ja-JP" altLang="en-US" dirty="0"/>
          </a:p>
        </p:txBody>
      </p:sp>
      <p:sp>
        <p:nvSpPr>
          <p:cNvPr id="9" name="テキスト ボックス 8"/>
          <p:cNvSpPr txBox="1"/>
          <p:nvPr/>
        </p:nvSpPr>
        <p:spPr>
          <a:xfrm>
            <a:off x="86109" y="4369264"/>
            <a:ext cx="978506"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ja-JP" dirty="0" smtClean="0"/>
              <a:t>200000</a:t>
            </a:r>
            <a:r>
              <a:rPr kumimoji="1" lang="en-US" altLang="en-US" dirty="0" smtClean="0"/>
              <a:t> </a:t>
            </a:r>
            <a:r>
              <a:rPr kumimoji="1" lang="ja-JP" altLang="ja-JP" dirty="0" smtClean="0"/>
              <a:t>pp</a:t>
            </a:r>
            <a:r>
              <a:rPr kumimoji="1" lang="en-US" altLang="ja-JP" dirty="0" smtClean="0"/>
              <a:t>mv</a:t>
            </a:r>
            <a:endParaRPr kumimoji="1" lang="ja-JP" altLang="en-US" dirty="0"/>
          </a:p>
        </p:txBody>
      </p:sp>
    </p:spTree>
    <p:extLst>
      <p:ext uri="{BB962C8B-B14F-4D97-AF65-F5344CB8AC3E}">
        <p14:creationId xmlns:p14="http://schemas.microsoft.com/office/powerpoint/2010/main" val="19274218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ja-JP" altLang="en-US"/>
          </a:p>
        </p:txBody>
      </p:sp>
      <p:sp>
        <p:nvSpPr>
          <p:cNvPr id="3" name="タイトル 2"/>
          <p:cNvSpPr>
            <a:spLocks noGrp="1"/>
          </p:cNvSpPr>
          <p:nvPr>
            <p:ph type="title"/>
          </p:nvPr>
        </p:nvSpPr>
        <p:spPr/>
        <p:txBody>
          <a:bodyPr>
            <a:normAutofit fontScale="90000"/>
          </a:bodyPr>
          <a:lstStyle/>
          <a:p>
            <a:r>
              <a:rPr kumimoji="1" lang="ja-JP" altLang="en-US" dirty="0" smtClean="0"/>
              <a:t>実験結果</a:t>
            </a:r>
            <a:r>
              <a:rPr lang="en-US" altLang="ja-JP" dirty="0" smtClean="0"/>
              <a:t>(</a:t>
            </a:r>
            <a:r>
              <a:rPr lang="ja-JP" altLang="en-US" dirty="0" smtClean="0"/>
              <a:t>C</a:t>
            </a:r>
            <a:r>
              <a:rPr lang="ja-JP" altLang="ja-JP" dirty="0" smtClean="0"/>
              <a:t>O</a:t>
            </a:r>
            <a:r>
              <a:rPr lang="en-US" altLang="ja-JP" dirty="0" smtClean="0"/>
              <a:t>2</a:t>
            </a:r>
            <a:r>
              <a:rPr lang="ja-JP" altLang="en-US" dirty="0" smtClean="0"/>
              <a:t>濃度依存性</a:t>
            </a:r>
            <a:r>
              <a:rPr lang="en-US" altLang="ja-JP" dirty="0" smtClean="0"/>
              <a:t>)</a:t>
            </a:r>
            <a:br>
              <a:rPr lang="en-US" altLang="ja-JP" dirty="0" smtClean="0"/>
            </a:br>
            <a:r>
              <a:rPr lang="ja-JP" altLang="en-US" dirty="0" smtClean="0"/>
              <a:t>熱輸送</a:t>
            </a:r>
            <a:endParaRPr kumimoji="1" lang="ja-JP" altLang="en-US" dirty="0"/>
          </a:p>
        </p:txBody>
      </p:sp>
      <p:pic>
        <p:nvPicPr>
          <p:cNvPr id="4" name="図 3" descr="スクリーンショット 2015-03-15 20.05.48.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72067" y="1731459"/>
            <a:ext cx="8136245" cy="4853878"/>
          </a:xfrm>
          <a:prstGeom prst="rect">
            <a:avLst/>
          </a:prstGeom>
        </p:spPr>
      </p:pic>
      <p:sp>
        <p:nvSpPr>
          <p:cNvPr id="5" name="テキスト ボックス 4"/>
          <p:cNvSpPr txBox="1"/>
          <p:nvPr/>
        </p:nvSpPr>
        <p:spPr>
          <a:xfrm>
            <a:off x="7361533" y="6488668"/>
            <a:ext cx="1325267" cy="369332"/>
          </a:xfrm>
          <a:prstGeom prst="rect">
            <a:avLst/>
          </a:prstGeom>
          <a:noFill/>
        </p:spPr>
        <p:txBody>
          <a:bodyPr wrap="square" rtlCol="0">
            <a:spAutoFit/>
          </a:bodyPr>
          <a:lstStyle/>
          <a:p>
            <a:r>
              <a:rPr kumimoji="1" lang="ja-JP" altLang="ja-JP" dirty="0" smtClean="0"/>
              <a:t>(</a:t>
            </a:r>
            <a:r>
              <a:rPr kumimoji="1" lang="en-US" altLang="ja-JP" dirty="0" smtClean="0"/>
              <a:t>HY14</a:t>
            </a:r>
            <a:r>
              <a:rPr kumimoji="1" lang="ja-JP" altLang="en-US" dirty="0" smtClean="0"/>
              <a:t> </a:t>
            </a:r>
            <a:r>
              <a:rPr kumimoji="1" lang="en-US" altLang="ja-JP" dirty="0" smtClean="0"/>
              <a:t>Fig3)</a:t>
            </a:r>
            <a:endParaRPr kumimoji="1" lang="ja-JP" altLang="en-US" dirty="0"/>
          </a:p>
        </p:txBody>
      </p:sp>
      <p:sp>
        <p:nvSpPr>
          <p:cNvPr id="6" name="テキスト ボックス 5"/>
          <p:cNvSpPr txBox="1"/>
          <p:nvPr/>
        </p:nvSpPr>
        <p:spPr>
          <a:xfrm>
            <a:off x="0" y="2886667"/>
            <a:ext cx="119781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smtClean="0"/>
              <a:t>東西方向</a:t>
            </a:r>
            <a:endParaRPr kumimoji="1" lang="ja-JP" altLang="en-US" dirty="0"/>
          </a:p>
        </p:txBody>
      </p:sp>
      <p:sp>
        <p:nvSpPr>
          <p:cNvPr id="7" name="テキスト ボックス 6"/>
          <p:cNvSpPr txBox="1"/>
          <p:nvPr/>
        </p:nvSpPr>
        <p:spPr>
          <a:xfrm>
            <a:off x="85189" y="5113888"/>
            <a:ext cx="119781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smtClean="0"/>
              <a:t>南北方向</a:t>
            </a:r>
            <a:endParaRPr kumimoji="1" lang="ja-JP" altLang="en-US" dirty="0"/>
          </a:p>
        </p:txBody>
      </p:sp>
      <p:sp>
        <p:nvSpPr>
          <p:cNvPr id="8" name="テキスト ボックス 7"/>
          <p:cNvSpPr txBox="1"/>
          <p:nvPr/>
        </p:nvSpPr>
        <p:spPr>
          <a:xfrm>
            <a:off x="2443462" y="1816599"/>
            <a:ext cx="1656585"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dirty="0" smtClean="0"/>
              <a:t>大気</a:t>
            </a:r>
            <a:endParaRPr kumimoji="1" lang="ja-JP" altLang="en-US" dirty="0"/>
          </a:p>
        </p:txBody>
      </p:sp>
      <p:sp>
        <p:nvSpPr>
          <p:cNvPr id="9" name="テキスト ボックス 8"/>
          <p:cNvSpPr txBox="1"/>
          <p:nvPr/>
        </p:nvSpPr>
        <p:spPr>
          <a:xfrm>
            <a:off x="5851455" y="1816599"/>
            <a:ext cx="1699808"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dirty="0" smtClean="0"/>
              <a:t>海洋</a:t>
            </a:r>
            <a:endParaRPr kumimoji="1" lang="ja-JP" altLang="en-US" dirty="0"/>
          </a:p>
        </p:txBody>
      </p:sp>
    </p:spTree>
    <p:extLst>
      <p:ext uri="{BB962C8B-B14F-4D97-AF65-F5344CB8AC3E}">
        <p14:creationId xmlns:p14="http://schemas.microsoft.com/office/powerpoint/2010/main" val="39649617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7" y="5729381"/>
            <a:ext cx="7408333" cy="966402"/>
          </a:xfrm>
        </p:spPr>
        <p:txBody>
          <a:bodyPr>
            <a:normAutofit fontScale="77500" lnSpcReduction="20000"/>
          </a:bodyPr>
          <a:lstStyle/>
          <a:p>
            <a:r>
              <a:rPr lang="ja-JP" altLang="en-US" dirty="0" smtClean="0"/>
              <a:t>海洋や</a:t>
            </a:r>
            <a:r>
              <a:rPr kumimoji="1" lang="ja-JP" altLang="en-US" dirty="0" smtClean="0"/>
              <a:t>海氷の力学を考慮により</a:t>
            </a:r>
            <a:r>
              <a:rPr kumimoji="1" lang="en-US" altLang="ja-JP" dirty="0" smtClean="0"/>
              <a:t>, </a:t>
            </a:r>
            <a:r>
              <a:rPr kumimoji="1" lang="ja-JP" altLang="en-US" dirty="0" smtClean="0"/>
              <a:t>海氷の厚さは薄い</a:t>
            </a:r>
            <a:endParaRPr kumimoji="1" lang="en-US" altLang="ja-JP" dirty="0" smtClean="0"/>
          </a:p>
          <a:p>
            <a:pPr lvl="1"/>
            <a:r>
              <a:rPr lang="ja-JP" altLang="en-US" dirty="0" smtClean="0"/>
              <a:t>例</a:t>
            </a:r>
            <a:r>
              <a:rPr lang="en-US" altLang="ja-JP" dirty="0" smtClean="0"/>
              <a:t>: </a:t>
            </a:r>
            <a:r>
              <a:rPr lang="ja-JP" altLang="en-US" dirty="0" smtClean="0"/>
              <a:t>海洋の力学を考慮しない場合には</a:t>
            </a:r>
            <a:r>
              <a:rPr lang="en-US" altLang="ja-JP" dirty="0" smtClean="0"/>
              <a:t>, </a:t>
            </a:r>
            <a:r>
              <a:rPr kumimoji="1" lang="ja-JP" altLang="en-US" dirty="0" smtClean="0"/>
              <a:t>夜半球</a:t>
            </a:r>
            <a:r>
              <a:rPr lang="ja-JP" altLang="en-US" dirty="0" smtClean="0"/>
              <a:t>で</a:t>
            </a:r>
            <a:r>
              <a:rPr kumimoji="1" lang="ja-JP" altLang="en-US" dirty="0" smtClean="0"/>
              <a:t>数千</a:t>
            </a:r>
            <a:r>
              <a:rPr lang="en-US" altLang="ja-JP" dirty="0" smtClean="0"/>
              <a:t>m </a:t>
            </a:r>
            <a:endParaRPr kumimoji="1" lang="en-US" altLang="ja-JP" dirty="0" smtClean="0"/>
          </a:p>
          <a:p>
            <a:pPr lvl="1"/>
            <a:r>
              <a:rPr lang="ja-JP" altLang="en-US" dirty="0" smtClean="0"/>
              <a:t>氷が薄ければ</a:t>
            </a:r>
            <a:r>
              <a:rPr lang="en-US" altLang="ja-JP" dirty="0" smtClean="0"/>
              <a:t>, </a:t>
            </a:r>
            <a:r>
              <a:rPr lang="ja-JP" altLang="en-US" dirty="0" smtClean="0"/>
              <a:t>恒星放射が海氷を貫き</a:t>
            </a:r>
            <a:r>
              <a:rPr lang="en-US" altLang="ja-JP" dirty="0" smtClean="0"/>
              <a:t>, </a:t>
            </a:r>
            <a:r>
              <a:rPr lang="ja-JP" altLang="en-US" dirty="0" smtClean="0"/>
              <a:t>光合成可能な環境となり得る</a:t>
            </a:r>
            <a:r>
              <a:rPr lang="en-US" altLang="ja-JP" dirty="0" smtClean="0"/>
              <a:t>. </a:t>
            </a:r>
            <a:endParaRPr kumimoji="1" lang="ja-JP" altLang="en-US" dirty="0"/>
          </a:p>
        </p:txBody>
      </p:sp>
      <p:sp>
        <p:nvSpPr>
          <p:cNvPr id="3" name="タイトル 2"/>
          <p:cNvSpPr>
            <a:spLocks noGrp="1"/>
          </p:cNvSpPr>
          <p:nvPr>
            <p:ph type="title"/>
          </p:nvPr>
        </p:nvSpPr>
        <p:spPr/>
        <p:txBody>
          <a:bodyPr>
            <a:normAutofit fontScale="90000"/>
          </a:bodyPr>
          <a:lstStyle/>
          <a:p>
            <a:r>
              <a:rPr kumimoji="1" lang="ja-JP" altLang="en-US" dirty="0" smtClean="0"/>
              <a:t>実験結果</a:t>
            </a:r>
            <a:r>
              <a:rPr kumimoji="1" lang="en-US" altLang="ja-JP" dirty="0" smtClean="0"/>
              <a:t/>
            </a:r>
            <a:br>
              <a:rPr kumimoji="1" lang="en-US" altLang="ja-JP" dirty="0" smtClean="0"/>
            </a:br>
            <a:r>
              <a:rPr kumimoji="1" lang="ja-JP" altLang="en-US" dirty="0" smtClean="0"/>
              <a:t>海氷の厚さ</a:t>
            </a:r>
            <a:endParaRPr kumimoji="1" lang="ja-JP" altLang="en-US" dirty="0"/>
          </a:p>
        </p:txBody>
      </p:sp>
      <p:pic>
        <p:nvPicPr>
          <p:cNvPr id="4" name="図 3" descr="スクリーンショット 2015-03-16 20.15.45.png"/>
          <p:cNvPicPr>
            <a:picLocks noChangeAspect="1"/>
          </p:cNvPicPr>
          <p:nvPr/>
        </p:nvPicPr>
        <p:blipFill rotWithShape="1">
          <a:blip r:embed="rId2">
            <a:extLst>
              <a:ext uri="{28A0092B-C50C-407E-A947-70E740481C1C}">
                <a14:useLocalDpi xmlns:a14="http://schemas.microsoft.com/office/drawing/2010/main" val="0"/>
              </a:ext>
            </a:extLst>
          </a:blip>
          <a:srcRect l="7892" r="11597"/>
          <a:stretch/>
        </p:blipFill>
        <p:spPr>
          <a:xfrm>
            <a:off x="996311" y="2085352"/>
            <a:ext cx="6706806" cy="3423137"/>
          </a:xfrm>
          <a:prstGeom prst="rect">
            <a:avLst/>
          </a:prstGeom>
        </p:spPr>
      </p:pic>
      <p:sp>
        <p:nvSpPr>
          <p:cNvPr id="5" name="テキスト ボックス 4"/>
          <p:cNvSpPr txBox="1"/>
          <p:nvPr/>
        </p:nvSpPr>
        <p:spPr>
          <a:xfrm>
            <a:off x="140409" y="2233683"/>
            <a:ext cx="85590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dirty="0" smtClean="0"/>
              <a:t>335</a:t>
            </a:r>
            <a:r>
              <a:rPr kumimoji="1" lang="en-US" altLang="en-US" dirty="0"/>
              <a:t> </a:t>
            </a:r>
            <a:r>
              <a:rPr kumimoji="1" lang="ja-JP" altLang="ja-JP" dirty="0" smtClean="0"/>
              <a:t>pp</a:t>
            </a:r>
            <a:r>
              <a:rPr kumimoji="1" lang="en-US" altLang="ja-JP" dirty="0" smtClean="0"/>
              <a:t>mv</a:t>
            </a:r>
            <a:endParaRPr kumimoji="1" lang="ja-JP" altLang="en-US" dirty="0"/>
          </a:p>
        </p:txBody>
      </p:sp>
      <p:sp>
        <p:nvSpPr>
          <p:cNvPr id="6" name="テキスト ボックス 5"/>
          <p:cNvSpPr txBox="1"/>
          <p:nvPr/>
        </p:nvSpPr>
        <p:spPr>
          <a:xfrm>
            <a:off x="7192336" y="4973432"/>
            <a:ext cx="1494464" cy="369332"/>
          </a:xfrm>
          <a:prstGeom prst="rect">
            <a:avLst/>
          </a:prstGeom>
          <a:noFill/>
        </p:spPr>
        <p:txBody>
          <a:bodyPr wrap="square" rtlCol="0">
            <a:spAutoFit/>
          </a:bodyPr>
          <a:lstStyle/>
          <a:p>
            <a:r>
              <a:rPr kumimoji="1" lang="ja-JP" altLang="ja-JP" dirty="0" smtClean="0"/>
              <a:t>(</a:t>
            </a:r>
            <a:r>
              <a:rPr kumimoji="1" lang="en-US" altLang="ja-JP" dirty="0" smtClean="0"/>
              <a:t>HY14</a:t>
            </a:r>
            <a:r>
              <a:rPr kumimoji="1" lang="ja-JP" altLang="en-US" dirty="0" smtClean="0"/>
              <a:t> </a:t>
            </a:r>
            <a:r>
              <a:rPr kumimoji="1" lang="en-US" altLang="ja-JP" dirty="0" smtClean="0"/>
              <a:t>Fig</a:t>
            </a:r>
            <a:r>
              <a:rPr kumimoji="1" lang="ja-JP" altLang="en-US" dirty="0"/>
              <a:t> </a:t>
            </a:r>
            <a:r>
              <a:rPr kumimoji="1" lang="en-US" altLang="ja-JP" dirty="0" smtClean="0"/>
              <a:t>S3)</a:t>
            </a:r>
            <a:endParaRPr kumimoji="1" lang="ja-JP" altLang="en-US" dirty="0"/>
          </a:p>
        </p:txBody>
      </p:sp>
    </p:spTree>
    <p:extLst>
      <p:ext uri="{BB962C8B-B14F-4D97-AF65-F5344CB8AC3E}">
        <p14:creationId xmlns:p14="http://schemas.microsoft.com/office/powerpoint/2010/main" val="14967039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7" y="5920840"/>
            <a:ext cx="7408333" cy="788748"/>
          </a:xfrm>
        </p:spPr>
        <p:txBody>
          <a:bodyPr>
            <a:normAutofit fontScale="92500" lnSpcReduction="10000"/>
          </a:bodyPr>
          <a:lstStyle/>
          <a:p>
            <a:r>
              <a:rPr lang="en-US" altLang="en-US" dirty="0" smtClean="0"/>
              <a:t>AOGCM </a:t>
            </a:r>
            <a:r>
              <a:rPr lang="ja-JP" altLang="en-US" dirty="0" smtClean="0"/>
              <a:t>の結果</a:t>
            </a:r>
            <a:endParaRPr lang="en-US" altLang="ja-JP" dirty="0" smtClean="0"/>
          </a:p>
          <a:p>
            <a:pPr lvl="1"/>
            <a:r>
              <a:rPr lang="ja-JP" altLang="en-US" dirty="0" smtClean="0"/>
              <a:t>海洋の力学の考慮はハビタブルゾーンを狭めることを示唆</a:t>
            </a:r>
            <a:endParaRPr kumimoji="1" lang="ja-JP" altLang="en-US" dirty="0"/>
          </a:p>
        </p:txBody>
      </p:sp>
      <p:sp>
        <p:nvSpPr>
          <p:cNvPr id="3" name="タイトル 2"/>
          <p:cNvSpPr>
            <a:spLocks noGrp="1"/>
          </p:cNvSpPr>
          <p:nvPr>
            <p:ph type="title"/>
          </p:nvPr>
        </p:nvSpPr>
        <p:spPr/>
        <p:txBody>
          <a:bodyPr>
            <a:normAutofit fontScale="90000"/>
          </a:bodyPr>
          <a:lstStyle/>
          <a:p>
            <a:r>
              <a:rPr kumimoji="1" lang="ja-JP" altLang="en-US" dirty="0" smtClean="0"/>
              <a:t>実験結果</a:t>
            </a:r>
            <a:r>
              <a:rPr lang="en-US" altLang="ja-JP" dirty="0" smtClean="0"/>
              <a:t>(</a:t>
            </a:r>
            <a:r>
              <a:rPr lang="ja-JP" altLang="en-US" dirty="0" smtClean="0"/>
              <a:t>入射放射量依存性</a:t>
            </a:r>
            <a:r>
              <a:rPr lang="en-US" altLang="ja-JP" dirty="0" smtClean="0"/>
              <a:t>)</a:t>
            </a:r>
            <a:br>
              <a:rPr lang="en-US" altLang="ja-JP" dirty="0" smtClean="0"/>
            </a:br>
            <a:endParaRPr kumimoji="1" lang="ja-JP" altLang="en-US" dirty="0"/>
          </a:p>
        </p:txBody>
      </p:sp>
      <p:pic>
        <p:nvPicPr>
          <p:cNvPr id="4" name="図 3" descr="スクリーンショット 2015-03-15 20.05.39.png"/>
          <p:cNvPicPr>
            <a:picLocks noChangeAspect="1"/>
          </p:cNvPicPr>
          <p:nvPr/>
        </p:nvPicPr>
        <p:blipFill rotWithShape="1">
          <a:blip r:embed="rId3">
            <a:extLst>
              <a:ext uri="{28A0092B-C50C-407E-A947-70E740481C1C}">
                <a14:useLocalDpi xmlns:a14="http://schemas.microsoft.com/office/drawing/2010/main" val="0"/>
              </a:ext>
            </a:extLst>
          </a:blip>
          <a:srcRect l="4032" t="2967" r="7105"/>
          <a:stretch/>
        </p:blipFill>
        <p:spPr>
          <a:xfrm>
            <a:off x="609052" y="1508467"/>
            <a:ext cx="7823200" cy="4072448"/>
          </a:xfrm>
          <a:prstGeom prst="rect">
            <a:avLst/>
          </a:prstGeom>
        </p:spPr>
      </p:pic>
      <p:sp>
        <p:nvSpPr>
          <p:cNvPr id="5" name="テキスト ボックス 4"/>
          <p:cNvSpPr txBox="1"/>
          <p:nvPr/>
        </p:nvSpPr>
        <p:spPr>
          <a:xfrm>
            <a:off x="6706644" y="5551508"/>
            <a:ext cx="1325267" cy="369332"/>
          </a:xfrm>
          <a:prstGeom prst="rect">
            <a:avLst/>
          </a:prstGeom>
          <a:noFill/>
        </p:spPr>
        <p:txBody>
          <a:bodyPr wrap="square" rtlCol="0">
            <a:spAutoFit/>
          </a:bodyPr>
          <a:lstStyle/>
          <a:p>
            <a:r>
              <a:rPr kumimoji="1" lang="ja-JP" altLang="ja-JP" dirty="0" smtClean="0"/>
              <a:t>(</a:t>
            </a:r>
            <a:r>
              <a:rPr kumimoji="1" lang="en-US" altLang="ja-JP" dirty="0" smtClean="0"/>
              <a:t>HY14</a:t>
            </a:r>
            <a:r>
              <a:rPr kumimoji="1" lang="ja-JP" altLang="en-US" dirty="0" smtClean="0"/>
              <a:t> </a:t>
            </a:r>
            <a:r>
              <a:rPr kumimoji="1" lang="en-US" altLang="ja-JP" dirty="0" smtClean="0"/>
              <a:t>Fig4)</a:t>
            </a:r>
            <a:endParaRPr kumimoji="1" lang="ja-JP" altLang="en-US" dirty="0"/>
          </a:p>
        </p:txBody>
      </p:sp>
    </p:spTree>
    <p:extLst>
      <p:ext uri="{BB962C8B-B14F-4D97-AF65-F5344CB8AC3E}">
        <p14:creationId xmlns:p14="http://schemas.microsoft.com/office/powerpoint/2010/main" val="18746773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7" y="2275099"/>
            <a:ext cx="7408333" cy="3992705"/>
          </a:xfrm>
        </p:spPr>
        <p:txBody>
          <a:bodyPr/>
          <a:lstStyle/>
          <a:p>
            <a:r>
              <a:rPr lang="ja-JP" altLang="en-US" dirty="0"/>
              <a:t>海洋や海氷の運動を考慮</a:t>
            </a:r>
            <a:r>
              <a:rPr lang="ja-JP" altLang="en-US" dirty="0" smtClean="0"/>
              <a:t>した</a:t>
            </a:r>
            <a:r>
              <a:rPr lang="en-US" altLang="ja-JP" dirty="0" smtClean="0"/>
              <a:t>, </a:t>
            </a:r>
            <a:r>
              <a:rPr kumimoji="1" lang="en-US" altLang="ja-JP" dirty="0" smtClean="0"/>
              <a:t>M</a:t>
            </a:r>
            <a:r>
              <a:rPr lang="ja-JP" altLang="en-US" dirty="0" smtClean="0"/>
              <a:t>型矮星近傍の同期回転惑星の気候計算を行った</a:t>
            </a:r>
            <a:r>
              <a:rPr lang="en-US" altLang="ja-JP" dirty="0" smtClean="0"/>
              <a:t>.</a:t>
            </a:r>
            <a:r>
              <a:rPr lang="ja-JP" altLang="en-US" dirty="0" smtClean="0"/>
              <a:t> </a:t>
            </a:r>
            <a:endParaRPr lang="en-US" altLang="ja-JP" dirty="0" smtClean="0"/>
          </a:p>
          <a:p>
            <a:pPr lvl="1"/>
            <a:r>
              <a:rPr lang="ja-JP" altLang="en-US" dirty="0" smtClean="0"/>
              <a:t>海洋熱輸送の効果</a:t>
            </a:r>
            <a:endParaRPr lang="en-US" altLang="ja-JP" dirty="0" smtClean="0"/>
          </a:p>
          <a:p>
            <a:pPr lvl="2"/>
            <a:r>
              <a:rPr lang="ja-JP" altLang="en-US" dirty="0" smtClean="0"/>
              <a:t>赤道に沿ったロブスター状の開氷域の拡大</a:t>
            </a:r>
            <a:endParaRPr lang="en-US" altLang="ja-JP" dirty="0" smtClean="0"/>
          </a:p>
          <a:p>
            <a:pPr lvl="2"/>
            <a:r>
              <a:rPr lang="ja-JP" altLang="en-US" dirty="0" smtClean="0"/>
              <a:t>十分に高い</a:t>
            </a:r>
            <a:r>
              <a:rPr lang="en-US" altLang="ja-JP" dirty="0" smtClean="0"/>
              <a:t> CO2</a:t>
            </a:r>
            <a:r>
              <a:rPr lang="ja-JP" altLang="en-US" dirty="0" smtClean="0"/>
              <a:t>濃度</a:t>
            </a:r>
            <a:r>
              <a:rPr lang="en-US" altLang="ja-JP" dirty="0" smtClean="0"/>
              <a:t>, </a:t>
            </a:r>
            <a:r>
              <a:rPr lang="ja-JP" altLang="en-US" dirty="0" smtClean="0"/>
              <a:t>入射恒星放射量に対して</a:t>
            </a:r>
            <a:r>
              <a:rPr lang="en-US" altLang="ja-JP" dirty="0" smtClean="0"/>
              <a:t>, </a:t>
            </a:r>
            <a:r>
              <a:rPr lang="ja-JP" altLang="en-US" dirty="0" smtClean="0"/>
              <a:t>夜半球の海氷を完全に融解させる</a:t>
            </a:r>
            <a:endParaRPr lang="en-US" altLang="ja-JP" dirty="0" smtClean="0"/>
          </a:p>
          <a:p>
            <a:pPr lvl="2"/>
            <a:r>
              <a:rPr lang="en-US" altLang="ja-JP" dirty="0" smtClean="0"/>
              <a:t>M </a:t>
            </a:r>
            <a:r>
              <a:rPr lang="ja-JP" altLang="en-US" dirty="0" smtClean="0"/>
              <a:t>型矮星のハビタブルゾーンの幅を狭めるようだ</a:t>
            </a:r>
            <a:endParaRPr lang="en-US" altLang="ja-JP" dirty="0" smtClean="0"/>
          </a:p>
          <a:p>
            <a:pPr lvl="1"/>
            <a:r>
              <a:rPr lang="ja-JP" altLang="en-US" dirty="0" smtClean="0"/>
              <a:t>計算結果は</a:t>
            </a:r>
            <a:r>
              <a:rPr lang="en-US" altLang="ja-JP" dirty="0" smtClean="0"/>
              <a:t>, </a:t>
            </a:r>
            <a:r>
              <a:rPr lang="ja-JP" altLang="en-US" dirty="0" smtClean="0"/>
              <a:t>系外惑星の気候状態やハビタビリティの決定において海洋の重要性を示唆する</a:t>
            </a:r>
            <a:r>
              <a:rPr lang="en-US" altLang="ja-JP" dirty="0" smtClean="0"/>
              <a:t>. </a:t>
            </a:r>
          </a:p>
        </p:txBody>
      </p:sp>
      <p:sp>
        <p:nvSpPr>
          <p:cNvPr id="3" name="タイトル 2"/>
          <p:cNvSpPr>
            <a:spLocks noGrp="1"/>
          </p:cNvSpPr>
          <p:nvPr>
            <p:ph type="title"/>
          </p:nvPr>
        </p:nvSpPr>
        <p:spPr/>
        <p:txBody>
          <a:bodyPr>
            <a:normAutofit fontScale="90000"/>
          </a:bodyPr>
          <a:lstStyle/>
          <a:p>
            <a:r>
              <a:rPr kumimoji="1" lang="en-US" altLang="ja-JP" dirty="0" smtClean="0"/>
              <a:t>Hu and Yang(</a:t>
            </a:r>
            <a:r>
              <a:rPr kumimoji="1" lang="ja-JP" altLang="en-US" dirty="0" smtClean="0"/>
              <a:t>２０１４</a:t>
            </a:r>
            <a:r>
              <a:rPr kumimoji="1" lang="en-US" altLang="ja-JP" dirty="0" smtClean="0"/>
              <a:t>) </a:t>
            </a:r>
            <a:br>
              <a:rPr kumimoji="1" lang="en-US" altLang="ja-JP" dirty="0" smtClean="0"/>
            </a:br>
            <a:r>
              <a:rPr kumimoji="1" lang="ja-JP" altLang="en-US" dirty="0" smtClean="0"/>
              <a:t>まとめ</a:t>
            </a:r>
            <a:endParaRPr kumimoji="1" lang="ja-JP" altLang="en-US" dirty="0"/>
          </a:p>
        </p:txBody>
      </p:sp>
    </p:spTree>
    <p:extLst>
      <p:ext uri="{BB962C8B-B14F-4D97-AF65-F5344CB8AC3E}">
        <p14:creationId xmlns:p14="http://schemas.microsoft.com/office/powerpoint/2010/main" val="8513759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補足スライド</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389854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p:txBody>
          <a:bodyPr/>
          <a:lstStyle/>
          <a:p>
            <a:endParaRPr kumimoji="1" lang="ja-JP" altLang="en-US"/>
          </a:p>
        </p:txBody>
      </p:sp>
      <p:sp>
        <p:nvSpPr>
          <p:cNvPr id="4" name="タイトル 3"/>
          <p:cNvSpPr>
            <a:spLocks noGrp="1"/>
          </p:cNvSpPr>
          <p:nvPr>
            <p:ph type="title"/>
          </p:nvPr>
        </p:nvSpPr>
        <p:spPr/>
        <p:txBody>
          <a:bodyPr>
            <a:normAutofit fontScale="90000"/>
          </a:bodyPr>
          <a:lstStyle/>
          <a:p>
            <a:r>
              <a:rPr lang="ja-JP" altLang="en-US" dirty="0" smtClean="0"/>
              <a:t>海洋大循環を考慮しない場合</a:t>
            </a:r>
            <a:r>
              <a:rPr lang="en-US" altLang="ja-JP" dirty="0" smtClean="0"/>
              <a:t/>
            </a:r>
            <a:br>
              <a:rPr lang="en-US" altLang="ja-JP" dirty="0" smtClean="0"/>
            </a:br>
            <a:r>
              <a:rPr lang="ja-JP" altLang="en-US" dirty="0" smtClean="0"/>
              <a:t>実験結果</a:t>
            </a:r>
            <a:endParaRPr kumimoji="1" lang="ja-JP" altLang="en-US" dirty="0"/>
          </a:p>
        </p:txBody>
      </p:sp>
      <p:pic>
        <p:nvPicPr>
          <p:cNvPr id="6" name="図 5" descr="スクリーンショット 2015-03-15 20.15.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67" y="1715307"/>
            <a:ext cx="7408333" cy="4128058"/>
          </a:xfrm>
          <a:prstGeom prst="rect">
            <a:avLst/>
          </a:prstGeom>
        </p:spPr>
      </p:pic>
      <p:sp>
        <p:nvSpPr>
          <p:cNvPr id="7" name="テキスト ボックス 6"/>
          <p:cNvSpPr txBox="1"/>
          <p:nvPr/>
        </p:nvSpPr>
        <p:spPr>
          <a:xfrm>
            <a:off x="6709166" y="1646277"/>
            <a:ext cx="1571234" cy="369332"/>
          </a:xfrm>
          <a:prstGeom prst="rect">
            <a:avLst/>
          </a:prstGeom>
          <a:noFill/>
        </p:spPr>
        <p:txBody>
          <a:bodyPr wrap="square" rtlCol="0">
            <a:spAutoFit/>
          </a:bodyPr>
          <a:lstStyle/>
          <a:p>
            <a:r>
              <a:rPr kumimoji="1" lang="ja-JP" altLang="ja-JP" dirty="0" smtClean="0"/>
              <a:t>(</a:t>
            </a:r>
            <a:r>
              <a:rPr kumimoji="1" lang="en-US" altLang="ja-JP" dirty="0" smtClean="0"/>
              <a:t>HY14</a:t>
            </a:r>
            <a:r>
              <a:rPr kumimoji="1" lang="ja-JP" altLang="en-US" dirty="0" smtClean="0"/>
              <a:t> </a:t>
            </a:r>
            <a:r>
              <a:rPr kumimoji="1" lang="en-US" altLang="ja-JP" dirty="0" smtClean="0"/>
              <a:t>Fig S1)</a:t>
            </a:r>
            <a:endParaRPr kumimoji="1" lang="ja-JP" altLang="en-US" dirty="0"/>
          </a:p>
        </p:txBody>
      </p:sp>
    </p:spTree>
    <p:extLst>
      <p:ext uri="{BB962C8B-B14F-4D97-AF65-F5344CB8AC3E}">
        <p14:creationId xmlns:p14="http://schemas.microsoft.com/office/powerpoint/2010/main" val="9380173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en-US" altLang="ja-JP" dirty="0" smtClean="0"/>
              <a:t>M</a:t>
            </a:r>
            <a:r>
              <a:rPr kumimoji="1" lang="ja-JP" altLang="en-US" dirty="0" smtClean="0"/>
              <a:t> 型矮星</a:t>
            </a:r>
            <a:r>
              <a:rPr kumimoji="1" lang="en-US" altLang="ja-JP" dirty="0" smtClean="0"/>
              <a:t>(</a:t>
            </a:r>
            <a:r>
              <a:rPr kumimoji="1" lang="ja-JP" altLang="en-US" dirty="0" smtClean="0"/>
              <a:t>赤色矮星</a:t>
            </a:r>
            <a:r>
              <a:rPr kumimoji="1" lang="en-US" altLang="ja-JP" dirty="0" smtClean="0"/>
              <a:t>): </a:t>
            </a:r>
            <a:r>
              <a:rPr lang="ja-JP" altLang="en-US" dirty="0" smtClean="0"/>
              <a:t>主系列星の中で特に小さい恒星のグループ</a:t>
            </a:r>
            <a:endParaRPr kumimoji="1" lang="en-US" altLang="ja-JP" dirty="0" smtClean="0"/>
          </a:p>
          <a:p>
            <a:pPr lvl="1"/>
            <a:r>
              <a:rPr kumimoji="1" lang="ja-JP" altLang="en-US" dirty="0" smtClean="0"/>
              <a:t>宇宙で最もありふれている</a:t>
            </a:r>
            <a:r>
              <a:rPr kumimoji="1" lang="en-US" altLang="ja-JP" dirty="0" smtClean="0"/>
              <a:t>. </a:t>
            </a:r>
          </a:p>
          <a:p>
            <a:pPr lvl="1"/>
            <a:r>
              <a:rPr lang="ja-JP" altLang="en-US" dirty="0" smtClean="0"/>
              <a:t>ハビタブルゾーン</a:t>
            </a:r>
            <a:r>
              <a:rPr lang="en-US" altLang="ja-JP" dirty="0" smtClean="0"/>
              <a:t>(HR)</a:t>
            </a:r>
            <a:r>
              <a:rPr lang="ja-JP" altLang="en-US" dirty="0" smtClean="0"/>
              <a:t>は中心星近傍にある</a:t>
            </a:r>
            <a:r>
              <a:rPr lang="en-US" altLang="ja-JP" dirty="0" smtClean="0"/>
              <a:t>. </a:t>
            </a:r>
          </a:p>
          <a:p>
            <a:pPr marL="627063" lvl="2" indent="0">
              <a:buNone/>
            </a:pPr>
            <a:endParaRPr lang="en-US" altLang="ja-JP" dirty="0" smtClean="0"/>
          </a:p>
          <a:p>
            <a:endParaRPr kumimoji="1" lang="ja-JP" altLang="en-US" dirty="0"/>
          </a:p>
        </p:txBody>
      </p:sp>
      <p:sp>
        <p:nvSpPr>
          <p:cNvPr id="3" name="タイトル 2"/>
          <p:cNvSpPr>
            <a:spLocks noGrp="1"/>
          </p:cNvSpPr>
          <p:nvPr>
            <p:ph type="title"/>
          </p:nvPr>
        </p:nvSpPr>
        <p:spPr/>
        <p:txBody>
          <a:bodyPr/>
          <a:lstStyle/>
          <a:p>
            <a:r>
              <a:rPr kumimoji="1" lang="ja-JP" altLang="en-US" dirty="0" smtClean="0"/>
              <a:t>はじめに</a:t>
            </a:r>
            <a:endParaRPr kumimoji="1" lang="ja-JP" altLang="en-US" dirty="0"/>
          </a:p>
        </p:txBody>
      </p:sp>
      <p:sp>
        <p:nvSpPr>
          <p:cNvPr id="4" name="テキスト ボックス 3"/>
          <p:cNvSpPr txBox="1"/>
          <p:nvPr/>
        </p:nvSpPr>
        <p:spPr>
          <a:xfrm>
            <a:off x="1810187" y="4686361"/>
            <a:ext cx="557654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dirty="0" smtClean="0"/>
              <a:t>* M</a:t>
            </a:r>
            <a:r>
              <a:rPr kumimoji="1" lang="en-US" altLang="en-US" dirty="0" smtClean="0"/>
              <a:t> </a:t>
            </a:r>
            <a:r>
              <a:rPr kumimoji="1" lang="ja-JP" altLang="en-US" dirty="0"/>
              <a:t>型矮</a:t>
            </a:r>
            <a:r>
              <a:rPr kumimoji="1" lang="ja-JP" altLang="en-US" dirty="0" smtClean="0"/>
              <a:t>星周の生命が住める惑星</a:t>
            </a:r>
            <a:r>
              <a:rPr kumimoji="1" lang="en-US" altLang="ja-JP" dirty="0" smtClean="0"/>
              <a:t>(</a:t>
            </a:r>
            <a:r>
              <a:rPr kumimoji="1" lang="ja-JP" altLang="en-US" dirty="0" smtClean="0"/>
              <a:t>ハビタブル惑星</a:t>
            </a:r>
            <a:r>
              <a:rPr kumimoji="1" lang="en-US" altLang="ja-JP" dirty="0" smtClean="0"/>
              <a:t>)</a:t>
            </a:r>
            <a:r>
              <a:rPr kumimoji="1" lang="ja-JP" altLang="en-US" dirty="0" smtClean="0"/>
              <a:t>は中心星近傍にある</a:t>
            </a:r>
            <a:r>
              <a:rPr kumimoji="1" lang="en-US" altLang="ja-JP" dirty="0" smtClean="0"/>
              <a:t> &lt;= </a:t>
            </a:r>
            <a:r>
              <a:rPr kumimoji="1" lang="ja-JP" altLang="en-US" dirty="0" smtClean="0"/>
              <a:t>同期回転している</a:t>
            </a:r>
            <a:r>
              <a:rPr kumimoji="1" lang="en-US" altLang="ja-JP" dirty="0" smtClean="0"/>
              <a:t> </a:t>
            </a:r>
            <a:endParaRPr kumimoji="1" lang="ja-JP" altLang="en-US" dirty="0"/>
          </a:p>
        </p:txBody>
      </p:sp>
    </p:spTree>
    <p:extLst>
      <p:ext uri="{BB962C8B-B14F-4D97-AF65-F5344CB8AC3E}">
        <p14:creationId xmlns:p14="http://schemas.microsoft.com/office/powerpoint/2010/main" val="7204315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2555422"/>
            <a:ext cx="8516885" cy="3450696"/>
          </a:xfrm>
        </p:spPr>
        <p:txBody>
          <a:bodyPr/>
          <a:lstStyle/>
          <a:p>
            <a:r>
              <a:rPr lang="ja-JP" altLang="en-US" dirty="0" smtClean="0"/>
              <a:t>同期回転惑星の特徴</a:t>
            </a:r>
            <a:endParaRPr lang="en-US" altLang="ja-JP" dirty="0" smtClean="0"/>
          </a:p>
          <a:p>
            <a:pPr lvl="1"/>
            <a:r>
              <a:rPr lang="ja-JP" altLang="en-US" dirty="0" smtClean="0"/>
              <a:t>昼半球と夜半球の加熱のコントラスト</a:t>
            </a:r>
            <a:endParaRPr lang="en-US" altLang="ja-JP" dirty="0" smtClean="0"/>
          </a:p>
          <a:p>
            <a:pPr lvl="1"/>
            <a:endParaRPr kumimoji="1" lang="en-US" altLang="ja-JP" dirty="0" smtClean="0"/>
          </a:p>
          <a:p>
            <a:pPr marL="301943" lvl="1" indent="0">
              <a:buNone/>
            </a:pPr>
            <a:endParaRPr lang="en-US" altLang="ja-JP" dirty="0"/>
          </a:p>
          <a:p>
            <a:r>
              <a:rPr lang="ja-JP" altLang="en-US" dirty="0" smtClean="0"/>
              <a:t>先行研究</a:t>
            </a:r>
            <a:r>
              <a:rPr lang="en-US" altLang="ja-JP" dirty="0" smtClean="0"/>
              <a:t>(Showman et al.(2013) </a:t>
            </a:r>
            <a:r>
              <a:rPr lang="ja-JP" altLang="en-US" dirty="0" smtClean="0"/>
              <a:t>他</a:t>
            </a:r>
            <a:r>
              <a:rPr lang="en-US" altLang="ja-JP" dirty="0" smtClean="0"/>
              <a:t>)</a:t>
            </a:r>
          </a:p>
          <a:p>
            <a:pPr lvl="1"/>
            <a:r>
              <a:rPr lang="ja-JP" altLang="en-US" dirty="0" smtClean="0"/>
              <a:t>大気大循環モデルによる同期回転惑星の気候計算</a:t>
            </a:r>
            <a:endParaRPr lang="en-US" altLang="ja-JP" dirty="0" smtClean="0"/>
          </a:p>
          <a:p>
            <a:pPr lvl="1"/>
            <a:r>
              <a:rPr lang="ja-JP" altLang="en-US" dirty="0" smtClean="0"/>
              <a:t>大気大循環の熱輸送が夜半球の大気崩壊を妨げることを示した</a:t>
            </a:r>
            <a:r>
              <a:rPr lang="en-US" altLang="ja-JP" dirty="0" smtClean="0"/>
              <a:t>. </a:t>
            </a:r>
          </a:p>
        </p:txBody>
      </p:sp>
      <p:sp>
        <p:nvSpPr>
          <p:cNvPr id="3" name="タイトル 2"/>
          <p:cNvSpPr>
            <a:spLocks noGrp="1"/>
          </p:cNvSpPr>
          <p:nvPr>
            <p:ph type="title"/>
          </p:nvPr>
        </p:nvSpPr>
        <p:spPr>
          <a:xfrm>
            <a:off x="457200" y="338328"/>
            <a:ext cx="8229600" cy="858811"/>
          </a:xfrm>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r>
              <a:rPr kumimoji="1" lang="ja-JP" altLang="en-US" dirty="0" smtClean="0"/>
              <a:t>同期回転惑星の気候</a:t>
            </a:r>
            <a:r>
              <a:rPr lang="ja-JP" altLang="en-US" dirty="0" smtClean="0"/>
              <a:t>計算</a:t>
            </a:r>
            <a:r>
              <a:rPr lang="en-US" altLang="ja-JP" dirty="0" smtClean="0"/>
              <a:t/>
            </a:r>
            <a:br>
              <a:rPr lang="en-US" altLang="ja-JP" dirty="0" smtClean="0"/>
            </a:br>
            <a:r>
              <a:rPr lang="ja-JP" altLang="en-US" dirty="0" smtClean="0"/>
              <a:t>先行研究</a:t>
            </a:r>
            <a:r>
              <a:rPr kumimoji="1" lang="en-US" altLang="ja-JP" dirty="0" smtClean="0"/>
              <a:t/>
            </a:r>
            <a:br>
              <a:rPr kumimoji="1" lang="en-US" altLang="ja-JP" dirty="0" smtClean="0"/>
            </a:br>
            <a:endParaRPr kumimoji="1" lang="ja-JP" altLang="en-US" dirty="0"/>
          </a:p>
        </p:txBody>
      </p:sp>
      <p:sp>
        <p:nvSpPr>
          <p:cNvPr id="4" name="テキスト ボックス 3"/>
          <p:cNvSpPr txBox="1"/>
          <p:nvPr/>
        </p:nvSpPr>
        <p:spPr>
          <a:xfrm>
            <a:off x="1474428" y="3533020"/>
            <a:ext cx="677360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Tx/>
              <a:buChar char="•"/>
            </a:pPr>
            <a:r>
              <a:rPr kumimoji="1" lang="ja-JP" altLang="en-US" dirty="0" smtClean="0"/>
              <a:t>大気による熱輸送がなければ</a:t>
            </a:r>
            <a:r>
              <a:rPr kumimoji="1" lang="en-US" altLang="ja-JP" dirty="0" smtClean="0"/>
              <a:t>,</a:t>
            </a:r>
            <a:r>
              <a:rPr kumimoji="1" lang="ja-JP" altLang="en-US" dirty="0" smtClean="0"/>
              <a:t> </a:t>
            </a:r>
            <a:r>
              <a:rPr kumimoji="1" lang="ja-JP" altLang="en-US" dirty="0" smtClean="0"/>
              <a:t>夜</a:t>
            </a:r>
            <a:r>
              <a:rPr kumimoji="1" lang="ja-JP" altLang="en-US" dirty="0" smtClean="0"/>
              <a:t>半球の大気は冷却され続けて大気崩壊が起き得る</a:t>
            </a:r>
            <a:endParaRPr kumimoji="1" lang="en-US" altLang="ja-JP" dirty="0" smtClean="0"/>
          </a:p>
        </p:txBody>
      </p:sp>
    </p:spTree>
    <p:extLst>
      <p:ext uri="{BB962C8B-B14F-4D97-AF65-F5344CB8AC3E}">
        <p14:creationId xmlns:p14="http://schemas.microsoft.com/office/powerpoint/2010/main" val="31344500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2555422"/>
            <a:ext cx="8516885" cy="3450696"/>
          </a:xfrm>
        </p:spPr>
        <p:txBody>
          <a:bodyPr/>
          <a:lstStyle/>
          <a:p>
            <a:r>
              <a:rPr lang="ja-JP" altLang="en-US" dirty="0" smtClean="0"/>
              <a:t>行ったこと</a:t>
            </a:r>
            <a:endParaRPr lang="en-US" altLang="ja-JP" dirty="0" smtClean="0"/>
          </a:p>
          <a:p>
            <a:pPr lvl="1"/>
            <a:r>
              <a:rPr lang="ja-JP" altLang="en-US" dirty="0" smtClean="0"/>
              <a:t>海洋</a:t>
            </a:r>
            <a:r>
              <a:rPr lang="en-US" altLang="ja-JP" dirty="0" smtClean="0"/>
              <a:t>, </a:t>
            </a:r>
            <a:r>
              <a:rPr lang="ja-JP" altLang="en-US" dirty="0" smtClean="0"/>
              <a:t>海氷の運動を考慮した同期回転惑星の気候計算</a:t>
            </a:r>
            <a:endParaRPr lang="en-US" altLang="ja-JP" dirty="0" smtClean="0"/>
          </a:p>
          <a:p>
            <a:r>
              <a:rPr lang="ja-JP" altLang="en-US" dirty="0" smtClean="0"/>
              <a:t>目的</a:t>
            </a:r>
            <a:endParaRPr lang="en-US" altLang="ja-JP" dirty="0" smtClean="0"/>
          </a:p>
          <a:p>
            <a:pPr lvl="1"/>
            <a:r>
              <a:rPr lang="ja-JP" altLang="en-US" dirty="0" smtClean="0"/>
              <a:t>海洋の熱輸送と海氷の過程は</a:t>
            </a:r>
            <a:r>
              <a:rPr lang="en-US" altLang="ja-JP" dirty="0" smtClean="0"/>
              <a:t>, M </a:t>
            </a:r>
            <a:r>
              <a:rPr lang="ja-JP" altLang="en-US" dirty="0" smtClean="0"/>
              <a:t>型矮星周りの</a:t>
            </a:r>
            <a:r>
              <a:rPr lang="en-US" altLang="ja-JP" dirty="0" smtClean="0"/>
              <a:t> HZ </a:t>
            </a:r>
            <a:r>
              <a:rPr lang="ja-JP" altLang="en-US" dirty="0" smtClean="0"/>
              <a:t>内にある同期回転惑星の気候やハビタビリティに</a:t>
            </a:r>
            <a:r>
              <a:rPr lang="en-US" altLang="ja-JP" dirty="0" smtClean="0"/>
              <a:t>, </a:t>
            </a:r>
            <a:r>
              <a:rPr lang="ja-JP" altLang="en-US" dirty="0" smtClean="0"/>
              <a:t>どのような影響を与えるのかを調べる</a:t>
            </a:r>
            <a:r>
              <a:rPr lang="en-US" altLang="ja-JP" dirty="0" smtClean="0"/>
              <a:t>. </a:t>
            </a:r>
          </a:p>
        </p:txBody>
      </p:sp>
      <p:sp>
        <p:nvSpPr>
          <p:cNvPr id="3" name="タイトル 2"/>
          <p:cNvSpPr>
            <a:spLocks noGrp="1"/>
          </p:cNvSpPr>
          <p:nvPr>
            <p:ph type="title"/>
          </p:nvPr>
        </p:nvSpPr>
        <p:spPr>
          <a:xfrm>
            <a:off x="457200" y="20796"/>
            <a:ext cx="8229600" cy="858811"/>
          </a:xfrm>
        </p:spPr>
        <p:txBody>
          <a:bodyPr>
            <a:normAutofit fontScale="90000"/>
          </a:bodyPr>
          <a:lstStyle/>
          <a:p>
            <a:r>
              <a:rPr kumimoji="1" lang="en-US" altLang="ja-JP" dirty="0" smtClean="0"/>
              <a:t/>
            </a:r>
            <a:br>
              <a:rPr kumimoji="1" lang="en-US" altLang="ja-JP" dirty="0" smtClean="0"/>
            </a:br>
            <a:r>
              <a:rPr lang="en-US" altLang="ja-JP" dirty="0" smtClean="0"/>
              <a:t/>
            </a:r>
            <a:br>
              <a:rPr lang="en-US" altLang="ja-JP" dirty="0" smtClean="0"/>
            </a:br>
            <a:r>
              <a:rPr kumimoji="1" lang="ja-JP" altLang="en-US" dirty="0" smtClean="0"/>
              <a:t>同期回転惑星の気候</a:t>
            </a:r>
            <a:r>
              <a:rPr lang="ja-JP" altLang="en-US" dirty="0" smtClean="0"/>
              <a:t>計算</a:t>
            </a:r>
            <a:r>
              <a:rPr lang="en-US" altLang="ja-JP" dirty="0" smtClean="0"/>
              <a:t/>
            </a:r>
            <a:br>
              <a:rPr lang="en-US" altLang="ja-JP" dirty="0" smtClean="0"/>
            </a:br>
            <a:r>
              <a:rPr lang="ja-JP" altLang="en-US" dirty="0" smtClean="0"/>
              <a:t>H</a:t>
            </a:r>
            <a:r>
              <a:rPr lang="en-US" altLang="ja-JP" dirty="0" smtClean="0"/>
              <a:t>u</a:t>
            </a:r>
            <a:r>
              <a:rPr lang="ja-JP" altLang="en-US" dirty="0" smtClean="0"/>
              <a:t> </a:t>
            </a:r>
            <a:r>
              <a:rPr lang="en-US" altLang="ja-JP" dirty="0" smtClean="0"/>
              <a:t>and</a:t>
            </a:r>
            <a:r>
              <a:rPr lang="ja-JP" altLang="en-US" dirty="0" smtClean="0"/>
              <a:t> </a:t>
            </a:r>
            <a:r>
              <a:rPr lang="en-US" altLang="ja-JP" dirty="0" smtClean="0"/>
              <a:t>Yang</a:t>
            </a:r>
            <a:r>
              <a:rPr lang="ja-JP" altLang="en-US" dirty="0" smtClean="0"/>
              <a:t> </a:t>
            </a:r>
            <a:r>
              <a:rPr lang="en-US" altLang="ja-JP" dirty="0" smtClean="0"/>
              <a:t>(2014)</a:t>
            </a:r>
            <a:endParaRPr kumimoji="1" lang="ja-JP" altLang="en-US" dirty="0"/>
          </a:p>
        </p:txBody>
      </p:sp>
    </p:spTree>
    <p:extLst>
      <p:ext uri="{BB962C8B-B14F-4D97-AF65-F5344CB8AC3E}">
        <p14:creationId xmlns:p14="http://schemas.microsoft.com/office/powerpoint/2010/main" val="35930467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en-US" altLang="ja-JP" dirty="0" smtClean="0"/>
              <a:t>CCSM3 (NCAR)</a:t>
            </a:r>
          </a:p>
          <a:p>
            <a:pPr lvl="1"/>
            <a:r>
              <a:rPr lang="ja-JP" altLang="en-US" dirty="0" smtClean="0"/>
              <a:t>大気</a:t>
            </a:r>
            <a:r>
              <a:rPr lang="ja-JP" altLang="en-US" dirty="0" smtClean="0"/>
              <a:t>モデル</a:t>
            </a:r>
            <a:endParaRPr lang="en-US" altLang="ja-JP" dirty="0" smtClean="0"/>
          </a:p>
          <a:p>
            <a:pPr lvl="2"/>
            <a:r>
              <a:rPr lang="ja-JP" altLang="en-US" dirty="0" smtClean="0"/>
              <a:t>解像度</a:t>
            </a:r>
            <a:r>
              <a:rPr lang="en-US" altLang="ja-JP" dirty="0" smtClean="0"/>
              <a:t>: </a:t>
            </a:r>
            <a:r>
              <a:rPr lang="ja-JP" altLang="en-US" dirty="0" smtClean="0"/>
              <a:t>水平</a:t>
            </a:r>
            <a:r>
              <a:rPr lang="en-US" altLang="ja-JP" dirty="0" smtClean="0"/>
              <a:t> </a:t>
            </a:r>
            <a:r>
              <a:rPr lang="ja-JP" altLang="en-US" dirty="0" smtClean="0"/>
              <a:t>３</a:t>
            </a:r>
            <a:r>
              <a:rPr lang="en-US" altLang="ja-JP" dirty="0" smtClean="0"/>
              <a:t>.</a:t>
            </a:r>
            <a:r>
              <a:rPr lang="ja-JP" altLang="en-US" dirty="0" smtClean="0"/>
              <a:t>７５</a:t>
            </a:r>
            <a:r>
              <a:rPr lang="en-US" altLang="ja-JP" dirty="0" smtClean="0"/>
              <a:t> </a:t>
            </a:r>
            <a:r>
              <a:rPr lang="ja-JP" altLang="en-US" dirty="0" smtClean="0"/>
              <a:t>度</a:t>
            </a:r>
            <a:r>
              <a:rPr lang="en-US" altLang="ja-JP" dirty="0" smtClean="0"/>
              <a:t>, </a:t>
            </a:r>
            <a:r>
              <a:rPr lang="ja-JP" altLang="en-US" dirty="0" smtClean="0"/>
              <a:t>鉛直</a:t>
            </a:r>
            <a:r>
              <a:rPr lang="en-US" altLang="ja-JP" dirty="0" smtClean="0"/>
              <a:t> </a:t>
            </a:r>
            <a:r>
              <a:rPr lang="ja-JP" altLang="en-US" dirty="0" smtClean="0"/>
              <a:t>２６</a:t>
            </a:r>
            <a:r>
              <a:rPr lang="en-US" altLang="ja-JP" dirty="0" smtClean="0"/>
              <a:t> </a:t>
            </a:r>
            <a:r>
              <a:rPr lang="ja-JP" altLang="en-US" dirty="0" smtClean="0"/>
              <a:t>層</a:t>
            </a:r>
            <a:endParaRPr lang="en-US" altLang="ja-JP" dirty="0" smtClean="0"/>
          </a:p>
          <a:p>
            <a:pPr lvl="1"/>
            <a:r>
              <a:rPr lang="ja-JP" altLang="en-US" smtClean="0"/>
              <a:t>海洋</a:t>
            </a:r>
            <a:r>
              <a:rPr lang="ja-JP" altLang="en-US" smtClean="0"/>
              <a:t>モデル</a:t>
            </a:r>
            <a:endParaRPr lang="en-US" altLang="ja-JP" dirty="0" smtClean="0"/>
          </a:p>
          <a:p>
            <a:pPr lvl="2"/>
            <a:r>
              <a:rPr lang="ja-JP" altLang="en-US" dirty="0"/>
              <a:t>解像度</a:t>
            </a:r>
            <a:r>
              <a:rPr lang="en-US" altLang="ja-JP" dirty="0"/>
              <a:t>: </a:t>
            </a:r>
            <a:r>
              <a:rPr lang="ja-JP" altLang="en-US" dirty="0" smtClean="0"/>
              <a:t>水平</a:t>
            </a:r>
            <a:r>
              <a:rPr lang="en-US" altLang="ja-JP" dirty="0" smtClean="0"/>
              <a:t> </a:t>
            </a:r>
            <a:r>
              <a:rPr lang="ja-JP" altLang="en-US" dirty="0" smtClean="0"/>
              <a:t>３</a:t>
            </a:r>
            <a:r>
              <a:rPr lang="en-US" altLang="ja-JP" dirty="0" smtClean="0"/>
              <a:t>.</a:t>
            </a:r>
            <a:r>
              <a:rPr lang="ja-JP" altLang="en-US" dirty="0" smtClean="0"/>
              <a:t>６</a:t>
            </a:r>
            <a:r>
              <a:rPr lang="en-US" altLang="ja-JP" dirty="0" smtClean="0"/>
              <a:t> </a:t>
            </a:r>
            <a:r>
              <a:rPr lang="ja-JP" altLang="en-US" dirty="0" smtClean="0"/>
              <a:t>度</a:t>
            </a:r>
            <a:r>
              <a:rPr lang="en-US" altLang="ja-JP" dirty="0" smtClean="0"/>
              <a:t>(</a:t>
            </a:r>
            <a:r>
              <a:rPr lang="ja-JP" altLang="en-US" dirty="0" smtClean="0"/>
              <a:t>赤道付近</a:t>
            </a:r>
            <a:r>
              <a:rPr lang="en-US" altLang="ja-JP" dirty="0" smtClean="0"/>
              <a:t> </a:t>
            </a:r>
            <a:r>
              <a:rPr lang="ja-JP" altLang="en-US" dirty="0" smtClean="0"/>
              <a:t>０．９</a:t>
            </a:r>
            <a:r>
              <a:rPr lang="en-US" altLang="ja-JP" dirty="0" smtClean="0"/>
              <a:t> </a:t>
            </a:r>
            <a:r>
              <a:rPr lang="ja-JP" altLang="en-US" dirty="0" smtClean="0"/>
              <a:t>度</a:t>
            </a:r>
            <a:r>
              <a:rPr lang="en-US" altLang="ja-JP" dirty="0" smtClean="0"/>
              <a:t>), </a:t>
            </a:r>
            <a:r>
              <a:rPr lang="ja-JP" altLang="en-US" dirty="0"/>
              <a:t>鉛直</a:t>
            </a:r>
            <a:r>
              <a:rPr lang="en-US" altLang="ja-JP" dirty="0"/>
              <a:t> </a:t>
            </a:r>
            <a:r>
              <a:rPr lang="ja-JP" altLang="en-US" dirty="0" smtClean="0"/>
              <a:t>２５</a:t>
            </a:r>
            <a:r>
              <a:rPr lang="en-US" altLang="ja-JP" dirty="0" smtClean="0"/>
              <a:t> </a:t>
            </a:r>
            <a:r>
              <a:rPr lang="ja-JP" altLang="en-US" dirty="0" smtClean="0"/>
              <a:t>層</a:t>
            </a:r>
            <a:endParaRPr lang="en-US" altLang="ja-JP" dirty="0" smtClean="0"/>
          </a:p>
          <a:p>
            <a:pPr lvl="2"/>
            <a:r>
              <a:rPr lang="en-US" altLang="ja-JP" dirty="0" smtClean="0"/>
              <a:t>GM </a:t>
            </a:r>
            <a:r>
              <a:rPr lang="ja-JP" altLang="en-US" dirty="0" smtClean="0"/>
              <a:t>スキーム</a:t>
            </a:r>
            <a:endParaRPr lang="en-US" altLang="ja-JP" dirty="0" smtClean="0"/>
          </a:p>
          <a:p>
            <a:pPr lvl="1"/>
            <a:r>
              <a:rPr lang="ja-JP" altLang="en-US" dirty="0" smtClean="0"/>
              <a:t>海氷モデル</a:t>
            </a:r>
            <a:endParaRPr lang="en-US" altLang="ja-JP" dirty="0"/>
          </a:p>
          <a:p>
            <a:pPr lvl="2"/>
            <a:r>
              <a:rPr lang="ja-JP" altLang="en-US" dirty="0" smtClean="0"/>
              <a:t>海氷の力学も考慮</a:t>
            </a:r>
            <a:r>
              <a:rPr lang="en-US" altLang="ja-JP" dirty="0" smtClean="0"/>
              <a:t>(EVP </a:t>
            </a:r>
            <a:r>
              <a:rPr lang="ja-JP" altLang="en-US" dirty="0" smtClean="0"/>
              <a:t>モデル</a:t>
            </a:r>
            <a:r>
              <a:rPr lang="en-US" altLang="ja-JP" dirty="0" smtClean="0"/>
              <a:t>)</a:t>
            </a:r>
          </a:p>
          <a:p>
            <a:pPr lvl="1"/>
            <a:endParaRPr lang="en-US" altLang="ja-JP" dirty="0"/>
          </a:p>
          <a:p>
            <a:pPr lvl="2"/>
            <a:endParaRPr kumimoji="1" lang="en-US" altLang="ja-JP" dirty="0" smtClean="0"/>
          </a:p>
          <a:p>
            <a:pPr lvl="1"/>
            <a:endParaRPr kumimoji="1" lang="ja-JP" altLang="en-US" dirty="0"/>
          </a:p>
        </p:txBody>
      </p:sp>
      <p:sp>
        <p:nvSpPr>
          <p:cNvPr id="3" name="タイトル 2"/>
          <p:cNvSpPr>
            <a:spLocks noGrp="1"/>
          </p:cNvSpPr>
          <p:nvPr>
            <p:ph type="title"/>
          </p:nvPr>
        </p:nvSpPr>
        <p:spPr/>
        <p:txBody>
          <a:bodyPr/>
          <a:lstStyle/>
          <a:p>
            <a:r>
              <a:rPr kumimoji="1" lang="ja-JP" altLang="en-US" dirty="0" smtClean="0"/>
              <a:t>モデル</a:t>
            </a:r>
            <a:endParaRPr kumimoji="1" lang="ja-JP" altLang="en-US" dirty="0"/>
          </a:p>
        </p:txBody>
      </p:sp>
    </p:spTree>
    <p:extLst>
      <p:ext uri="{BB962C8B-B14F-4D97-AF65-F5344CB8AC3E}">
        <p14:creationId xmlns:p14="http://schemas.microsoft.com/office/powerpoint/2010/main" val="7300163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42211" y="2379680"/>
            <a:ext cx="8091940" cy="4233782"/>
          </a:xfrm>
        </p:spPr>
        <p:txBody>
          <a:bodyPr>
            <a:normAutofit fontScale="85000" lnSpcReduction="20000"/>
          </a:bodyPr>
          <a:lstStyle/>
          <a:p>
            <a:r>
              <a:rPr lang="ja-JP" altLang="en-US" dirty="0" smtClean="0"/>
              <a:t>惑星パラメータ</a:t>
            </a:r>
            <a:r>
              <a:rPr lang="en-US" altLang="ja-JP" dirty="0"/>
              <a:t>: </a:t>
            </a:r>
            <a:r>
              <a:rPr lang="en-US" altLang="ja-JP" dirty="0" err="1"/>
              <a:t>Gliese</a:t>
            </a:r>
            <a:r>
              <a:rPr lang="en-US" altLang="ja-JP" dirty="0"/>
              <a:t> </a:t>
            </a:r>
            <a:r>
              <a:rPr lang="ja-JP" altLang="en-US" dirty="0"/>
              <a:t>５８１</a:t>
            </a:r>
            <a:r>
              <a:rPr lang="en-US" altLang="ja-JP" dirty="0"/>
              <a:t>g </a:t>
            </a:r>
            <a:r>
              <a:rPr lang="ja-JP" altLang="en-US" dirty="0"/>
              <a:t>を想定</a:t>
            </a:r>
            <a:endParaRPr lang="en-US" altLang="ja-JP" dirty="0" smtClean="0"/>
          </a:p>
          <a:p>
            <a:pPr lvl="1"/>
            <a:r>
              <a:rPr lang="ja-JP" altLang="en-US" dirty="0" smtClean="0"/>
              <a:t>自転周期</a:t>
            </a:r>
            <a:r>
              <a:rPr lang="en-US" altLang="ja-JP" dirty="0" smtClean="0"/>
              <a:t>: </a:t>
            </a:r>
            <a:r>
              <a:rPr lang="ja-JP" altLang="en-US" dirty="0" smtClean="0"/>
              <a:t>３６．７</a:t>
            </a:r>
            <a:r>
              <a:rPr lang="en-US" altLang="ja-JP" dirty="0" smtClean="0"/>
              <a:t> [</a:t>
            </a:r>
            <a:r>
              <a:rPr lang="ja-JP" altLang="en-US" dirty="0" smtClean="0"/>
              <a:t>地球日</a:t>
            </a:r>
            <a:r>
              <a:rPr lang="en-US" altLang="ja-JP" dirty="0" smtClean="0"/>
              <a:t>]</a:t>
            </a:r>
            <a:endParaRPr lang="en-US" altLang="ja-JP" dirty="0"/>
          </a:p>
          <a:p>
            <a:pPr lvl="1"/>
            <a:r>
              <a:rPr lang="ja-JP" altLang="en-US" dirty="0" smtClean="0"/>
              <a:t>半径</a:t>
            </a:r>
            <a:r>
              <a:rPr lang="en-US" altLang="ja-JP" dirty="0" smtClean="0"/>
              <a:t>:  </a:t>
            </a:r>
            <a:r>
              <a:rPr lang="ja-JP" altLang="en-US" dirty="0" smtClean="0"/>
              <a:t>１．５</a:t>
            </a:r>
            <a:r>
              <a:rPr lang="en-US" altLang="ja-JP" dirty="0" smtClean="0"/>
              <a:t> </a:t>
            </a:r>
            <a:r>
              <a:rPr lang="en-US" altLang="en-US" dirty="0" smtClean="0"/>
              <a:t>[</a:t>
            </a:r>
            <a:r>
              <a:rPr lang="ja-JP" altLang="en-US" dirty="0" smtClean="0"/>
              <a:t>地球半径</a:t>
            </a:r>
            <a:r>
              <a:rPr lang="en-US" altLang="ja-JP" dirty="0" smtClean="0"/>
              <a:t>]</a:t>
            </a:r>
            <a:endParaRPr lang="en-US" altLang="ja-JP" dirty="0"/>
          </a:p>
          <a:p>
            <a:pPr lvl="1"/>
            <a:r>
              <a:rPr lang="ja-JP" altLang="en-US" dirty="0" smtClean="0"/>
              <a:t>重力加速度</a:t>
            </a:r>
            <a:r>
              <a:rPr lang="en-US" altLang="ja-JP" dirty="0" smtClean="0"/>
              <a:t>: </a:t>
            </a:r>
            <a:r>
              <a:rPr lang="ja-JP" altLang="en-US" dirty="0" smtClean="0"/>
              <a:t>１３．５</a:t>
            </a:r>
            <a:r>
              <a:rPr lang="en-US" altLang="ja-JP" dirty="0" smtClean="0"/>
              <a:t> [m</a:t>
            </a:r>
            <a:r>
              <a:rPr lang="en-US" altLang="ja-JP" baseline="30000" dirty="0" smtClean="0"/>
              <a:t>2</a:t>
            </a:r>
            <a:r>
              <a:rPr lang="en-US" altLang="ja-JP" dirty="0" smtClean="0"/>
              <a:t>/s]</a:t>
            </a:r>
          </a:p>
          <a:p>
            <a:pPr lvl="1"/>
            <a:r>
              <a:rPr lang="ja-JP" altLang="en-US" dirty="0" smtClean="0"/>
              <a:t>入射恒星放射量</a:t>
            </a:r>
            <a:r>
              <a:rPr lang="en-US" altLang="ja-JP" dirty="0" smtClean="0"/>
              <a:t>: </a:t>
            </a:r>
            <a:r>
              <a:rPr lang="ja-JP" altLang="en-US" dirty="0" smtClean="0"/>
              <a:t>８６６</a:t>
            </a:r>
            <a:r>
              <a:rPr lang="en-US" altLang="ja-JP" dirty="0" smtClean="0"/>
              <a:t> [W/m</a:t>
            </a:r>
            <a:r>
              <a:rPr lang="en-US" altLang="ja-JP" baseline="30000" dirty="0" smtClean="0"/>
              <a:t>2</a:t>
            </a:r>
            <a:r>
              <a:rPr lang="en-US" altLang="ja-JP" dirty="0" smtClean="0"/>
              <a:t>]</a:t>
            </a:r>
          </a:p>
          <a:p>
            <a:pPr lvl="1"/>
            <a:r>
              <a:rPr lang="ja-JP" altLang="en-US" dirty="0" smtClean="0"/>
              <a:t>離心率</a:t>
            </a:r>
            <a:r>
              <a:rPr lang="en-US" altLang="ja-JP" dirty="0" smtClean="0"/>
              <a:t>, </a:t>
            </a:r>
            <a:r>
              <a:rPr lang="ja-JP" altLang="en-US" dirty="0" smtClean="0"/>
              <a:t>赤道傾斜角はゼロ</a:t>
            </a:r>
            <a:endParaRPr lang="en-US" altLang="ja-JP" dirty="0"/>
          </a:p>
          <a:p>
            <a:r>
              <a:rPr lang="ja-JP" altLang="en-US" dirty="0" smtClean="0"/>
              <a:t>大気組成</a:t>
            </a:r>
            <a:endParaRPr lang="en-US" altLang="ja-JP" dirty="0" smtClean="0"/>
          </a:p>
          <a:p>
            <a:pPr lvl="1"/>
            <a:r>
              <a:rPr lang="ja-JP" altLang="en-US" dirty="0" smtClean="0"/>
              <a:t>現在地球と同じ</a:t>
            </a:r>
            <a:endParaRPr kumimoji="1" lang="ja-JP" altLang="en-US" dirty="0" smtClean="0"/>
          </a:p>
          <a:p>
            <a:r>
              <a:rPr kumimoji="1" lang="ja-JP" altLang="en-US" dirty="0" smtClean="0"/>
              <a:t>恒星スペクトル</a:t>
            </a:r>
            <a:r>
              <a:rPr lang="en-US" altLang="ja-JP" dirty="0" smtClean="0"/>
              <a:t>: M </a:t>
            </a:r>
            <a:r>
              <a:rPr lang="ja-JP" altLang="en-US" dirty="0" smtClean="0"/>
              <a:t>型矮星のスペクトル</a:t>
            </a:r>
            <a:r>
              <a:rPr lang="en-US" altLang="ja-JP" dirty="0" smtClean="0"/>
              <a:t>(</a:t>
            </a:r>
            <a:r>
              <a:rPr lang="ja-JP" altLang="en-US" dirty="0"/>
              <a:t>有効温度</a:t>
            </a:r>
            <a:r>
              <a:rPr lang="en-US" altLang="ja-JP" dirty="0"/>
              <a:t> </a:t>
            </a:r>
            <a:r>
              <a:rPr lang="ja-JP" altLang="en-US" dirty="0"/>
              <a:t>３４００</a:t>
            </a:r>
            <a:r>
              <a:rPr lang="en-US" altLang="ja-JP" dirty="0"/>
              <a:t> [K] </a:t>
            </a:r>
            <a:r>
              <a:rPr lang="en-US" altLang="ja-JP" dirty="0" smtClean="0"/>
              <a:t>)</a:t>
            </a:r>
          </a:p>
          <a:p>
            <a:r>
              <a:rPr kumimoji="1" lang="ja-JP" altLang="en-US" dirty="0" smtClean="0"/>
              <a:t>アルベド</a:t>
            </a:r>
            <a:endParaRPr kumimoji="1" lang="en-US" altLang="ja-JP" dirty="0" smtClean="0"/>
          </a:p>
          <a:p>
            <a:pPr lvl="1"/>
            <a:r>
              <a:rPr lang="ja-JP" altLang="en-US" dirty="0" smtClean="0"/>
              <a:t>海氷</a:t>
            </a:r>
            <a:r>
              <a:rPr lang="en-US" altLang="ja-JP" dirty="0" smtClean="0"/>
              <a:t>: </a:t>
            </a:r>
            <a:r>
              <a:rPr lang="ja-JP" altLang="en-US" dirty="0" smtClean="0"/>
              <a:t>０．３</a:t>
            </a:r>
            <a:r>
              <a:rPr lang="en-US" altLang="ja-JP" dirty="0" smtClean="0"/>
              <a:t>, </a:t>
            </a:r>
            <a:r>
              <a:rPr lang="ja-JP" altLang="en-US" dirty="0" smtClean="0"/>
              <a:t>雪</a:t>
            </a:r>
            <a:r>
              <a:rPr lang="en-US" altLang="ja-JP" dirty="0" smtClean="0"/>
              <a:t>: </a:t>
            </a:r>
            <a:r>
              <a:rPr lang="ja-JP" altLang="en-US" dirty="0" smtClean="0"/>
              <a:t>０．６</a:t>
            </a:r>
            <a:endParaRPr lang="en-US" altLang="ja-JP" dirty="0" smtClean="0"/>
          </a:p>
          <a:p>
            <a:r>
              <a:rPr kumimoji="1" lang="ja-JP" altLang="en-US" dirty="0" smtClean="0"/>
              <a:t>地熱フラックスなし</a:t>
            </a:r>
            <a:endParaRPr kumimoji="1" lang="en-US" altLang="ja-JP" dirty="0" smtClean="0"/>
          </a:p>
          <a:p>
            <a:r>
              <a:rPr lang="ja-JP" altLang="en-US" dirty="0" smtClean="0"/>
              <a:t>水惑星設定</a:t>
            </a:r>
            <a:endParaRPr lang="en-US" altLang="ja-JP" dirty="0" smtClean="0"/>
          </a:p>
          <a:p>
            <a:pPr lvl="1"/>
            <a:r>
              <a:rPr kumimoji="1" lang="ja-JP" altLang="en-US" dirty="0" smtClean="0"/>
              <a:t>海洋の深さ</a:t>
            </a:r>
            <a:r>
              <a:rPr kumimoji="1" lang="en-US" altLang="ja-JP" dirty="0" smtClean="0"/>
              <a:t>: </a:t>
            </a:r>
            <a:r>
              <a:rPr kumimoji="1" lang="ja-JP" altLang="en-US" dirty="0" smtClean="0"/>
              <a:t>４０００</a:t>
            </a:r>
            <a:r>
              <a:rPr lang="en-US" altLang="ja-JP" dirty="0" smtClean="0"/>
              <a:t>[m] (</a:t>
            </a:r>
            <a:r>
              <a:rPr lang="ja-JP" altLang="en-US" dirty="0" smtClean="0"/>
              <a:t>一様</a:t>
            </a:r>
            <a:r>
              <a:rPr lang="en-US" altLang="ja-JP" dirty="0" smtClean="0"/>
              <a:t>)</a:t>
            </a:r>
          </a:p>
        </p:txBody>
      </p:sp>
      <p:sp>
        <p:nvSpPr>
          <p:cNvPr id="3" name="タイトル 2"/>
          <p:cNvSpPr>
            <a:spLocks noGrp="1"/>
          </p:cNvSpPr>
          <p:nvPr>
            <p:ph type="title"/>
          </p:nvPr>
        </p:nvSpPr>
        <p:spPr/>
        <p:txBody>
          <a:bodyPr/>
          <a:lstStyle/>
          <a:p>
            <a:r>
              <a:rPr kumimoji="1" lang="ja-JP" altLang="en-US" dirty="0" smtClean="0"/>
              <a:t>モデル</a:t>
            </a:r>
            <a:endParaRPr kumimoji="1" lang="ja-JP" altLang="en-US" dirty="0"/>
          </a:p>
        </p:txBody>
      </p:sp>
    </p:spTree>
    <p:extLst>
      <p:ext uri="{BB962C8B-B14F-4D97-AF65-F5344CB8AC3E}">
        <p14:creationId xmlns:p14="http://schemas.microsoft.com/office/powerpoint/2010/main" val="2715507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7" y="2675467"/>
            <a:ext cx="7814733" cy="3888428"/>
          </a:xfrm>
        </p:spPr>
        <p:txBody>
          <a:bodyPr>
            <a:normAutofit lnSpcReduction="10000"/>
          </a:bodyPr>
          <a:lstStyle/>
          <a:p>
            <a:r>
              <a:rPr kumimoji="1" lang="ja-JP" altLang="en-US" dirty="0" smtClean="0"/>
              <a:t>標準実験</a:t>
            </a:r>
            <a:endParaRPr kumimoji="1" lang="en-US" altLang="ja-JP" dirty="0" smtClean="0"/>
          </a:p>
          <a:p>
            <a:pPr lvl="1"/>
            <a:r>
              <a:rPr lang="en-US" altLang="ja-JP" dirty="0"/>
              <a:t>CO</a:t>
            </a:r>
            <a:r>
              <a:rPr lang="en-US" altLang="ja-JP" baseline="-25000" dirty="0"/>
              <a:t>2 </a:t>
            </a:r>
            <a:r>
              <a:rPr lang="ja-JP" altLang="en-US" dirty="0" smtClean="0"/>
              <a:t>濃度</a:t>
            </a:r>
            <a:r>
              <a:rPr lang="en-US" altLang="ja-JP" dirty="0" smtClean="0"/>
              <a:t>: </a:t>
            </a:r>
            <a:r>
              <a:rPr lang="ja-JP" altLang="en-US" dirty="0"/>
              <a:t>３５５</a:t>
            </a:r>
            <a:r>
              <a:rPr lang="en-US" altLang="ja-JP" dirty="0"/>
              <a:t> [</a:t>
            </a:r>
            <a:r>
              <a:rPr lang="en-US" altLang="ja-JP" dirty="0" err="1"/>
              <a:t>ppmv</a:t>
            </a:r>
            <a:r>
              <a:rPr lang="en-US" altLang="ja-JP" dirty="0"/>
              <a:t>] </a:t>
            </a:r>
            <a:r>
              <a:rPr lang="en-US" altLang="ja-JP" dirty="0" smtClean="0"/>
              <a:t>,</a:t>
            </a:r>
            <a:r>
              <a:rPr lang="ja-JP" altLang="en-US" dirty="0"/>
              <a:t>入射</a:t>
            </a:r>
            <a:r>
              <a:rPr lang="ja-JP" altLang="en-US" dirty="0" smtClean="0"/>
              <a:t>放射量</a:t>
            </a:r>
            <a:r>
              <a:rPr lang="en-US" altLang="ja-JP" dirty="0" smtClean="0"/>
              <a:t>: </a:t>
            </a:r>
            <a:r>
              <a:rPr lang="ja-JP" altLang="en-US" dirty="0"/>
              <a:t>８６６</a:t>
            </a:r>
            <a:r>
              <a:rPr lang="en-US" altLang="ja-JP" dirty="0"/>
              <a:t> [W/m</a:t>
            </a:r>
            <a:r>
              <a:rPr lang="en-US" altLang="ja-JP" baseline="30000" dirty="0"/>
              <a:t>2</a:t>
            </a:r>
            <a:r>
              <a:rPr lang="en-US" altLang="ja-JP" dirty="0"/>
              <a:t>] </a:t>
            </a:r>
            <a:endParaRPr kumimoji="1" lang="en-US" altLang="ja-JP" dirty="0" smtClean="0"/>
          </a:p>
          <a:p>
            <a:r>
              <a:rPr kumimoji="1" lang="en-US" altLang="ja-JP" dirty="0" smtClean="0"/>
              <a:t>CO</a:t>
            </a:r>
            <a:r>
              <a:rPr kumimoji="1" lang="en-US" altLang="ja-JP" baseline="-25000" dirty="0" smtClean="0"/>
              <a:t>2 </a:t>
            </a:r>
            <a:r>
              <a:rPr kumimoji="1" lang="ja-JP" altLang="en-US" dirty="0" smtClean="0"/>
              <a:t>濃度依存性</a:t>
            </a:r>
            <a:endParaRPr kumimoji="1" lang="en-US" altLang="ja-JP" dirty="0" smtClean="0"/>
          </a:p>
          <a:p>
            <a:pPr lvl="1"/>
            <a:r>
              <a:rPr lang="ja-JP" altLang="en-US" dirty="0" smtClean="0"/>
              <a:t>３．６</a:t>
            </a:r>
            <a:r>
              <a:rPr lang="en-US" altLang="ja-JP" dirty="0" smtClean="0"/>
              <a:t>, </a:t>
            </a:r>
            <a:r>
              <a:rPr lang="ja-JP" altLang="en-US" dirty="0" smtClean="0"/>
              <a:t>３５５</a:t>
            </a:r>
            <a:r>
              <a:rPr lang="en-US" altLang="ja-JP" dirty="0" smtClean="0"/>
              <a:t>,</a:t>
            </a:r>
            <a:r>
              <a:rPr lang="en-US" altLang="en-US" dirty="0"/>
              <a:t> </a:t>
            </a:r>
            <a:r>
              <a:rPr lang="ja-JP" altLang="en-US" dirty="0" smtClean="0"/>
              <a:t>１００００</a:t>
            </a:r>
            <a:r>
              <a:rPr lang="en-US" altLang="ja-JP" dirty="0" smtClean="0"/>
              <a:t>,</a:t>
            </a:r>
            <a:r>
              <a:rPr lang="en-US" altLang="en-US" dirty="0"/>
              <a:t> </a:t>
            </a:r>
            <a:r>
              <a:rPr lang="ja-JP" altLang="en-US" dirty="0" smtClean="0"/>
              <a:t>２０００００</a:t>
            </a:r>
            <a:r>
              <a:rPr lang="en-US" altLang="ja-JP" dirty="0" smtClean="0"/>
              <a:t> [</a:t>
            </a:r>
            <a:r>
              <a:rPr lang="en-US" altLang="ja-JP" dirty="0" err="1" smtClean="0"/>
              <a:t>ppmv</a:t>
            </a:r>
            <a:r>
              <a:rPr lang="en-US" altLang="ja-JP" dirty="0" smtClean="0"/>
              <a:t>]</a:t>
            </a:r>
          </a:p>
          <a:p>
            <a:pPr lvl="2"/>
            <a:r>
              <a:rPr kumimoji="1" lang="ja-JP" altLang="en-US" dirty="0" smtClean="0"/>
              <a:t>入射放射量は</a:t>
            </a:r>
            <a:r>
              <a:rPr kumimoji="1" lang="en-US" altLang="ja-JP" dirty="0" smtClean="0"/>
              <a:t> </a:t>
            </a:r>
            <a:r>
              <a:rPr kumimoji="1" lang="ja-JP" altLang="en-US" dirty="0" smtClean="0"/>
              <a:t>８６６</a:t>
            </a:r>
            <a:r>
              <a:rPr kumimoji="1" lang="en-US" altLang="ja-JP" dirty="0" smtClean="0"/>
              <a:t> </a:t>
            </a:r>
            <a:r>
              <a:rPr lang="en-US" altLang="ja-JP" dirty="0"/>
              <a:t>[W/m</a:t>
            </a:r>
            <a:r>
              <a:rPr lang="en-US" altLang="ja-JP" baseline="30000" dirty="0"/>
              <a:t>2</a:t>
            </a:r>
            <a:r>
              <a:rPr lang="en-US" altLang="ja-JP" dirty="0" smtClean="0"/>
              <a:t>] </a:t>
            </a:r>
            <a:r>
              <a:rPr lang="ja-JP" altLang="en-US" dirty="0" smtClean="0"/>
              <a:t>に固定</a:t>
            </a:r>
            <a:endParaRPr kumimoji="1" lang="en-US" altLang="ja-JP" dirty="0" smtClean="0"/>
          </a:p>
          <a:p>
            <a:r>
              <a:rPr lang="ja-JP" altLang="en-US" dirty="0" smtClean="0"/>
              <a:t>入射放射量依存性</a:t>
            </a:r>
            <a:endParaRPr lang="en-US" altLang="ja-JP" dirty="0" smtClean="0"/>
          </a:p>
          <a:p>
            <a:pPr lvl="1"/>
            <a:r>
              <a:rPr lang="ja-JP" altLang="en-US" dirty="0" smtClean="0"/>
              <a:t>７００</a:t>
            </a:r>
            <a:r>
              <a:rPr lang="en-US" altLang="ja-JP" dirty="0" smtClean="0"/>
              <a:t>, </a:t>
            </a:r>
            <a:r>
              <a:rPr lang="ja-JP" altLang="en-US" dirty="0" smtClean="0"/>
              <a:t>８６６</a:t>
            </a:r>
            <a:r>
              <a:rPr lang="en-US" altLang="ja-JP" dirty="0" smtClean="0"/>
              <a:t>, </a:t>
            </a:r>
            <a:r>
              <a:rPr lang="ja-JP" altLang="en-US" dirty="0" smtClean="0"/>
              <a:t>１２００</a:t>
            </a:r>
            <a:r>
              <a:rPr lang="en-US" altLang="ja-JP" dirty="0" smtClean="0"/>
              <a:t>, </a:t>
            </a:r>
            <a:r>
              <a:rPr lang="ja-JP" altLang="en-US" dirty="0" smtClean="0"/>
              <a:t>１４００</a:t>
            </a:r>
            <a:r>
              <a:rPr lang="en-US" altLang="ja-JP" dirty="0" smtClean="0"/>
              <a:t> [W/m</a:t>
            </a:r>
            <a:r>
              <a:rPr lang="en-US" altLang="ja-JP" baseline="30000" dirty="0" smtClean="0"/>
              <a:t>2</a:t>
            </a:r>
            <a:r>
              <a:rPr lang="en-US" altLang="ja-JP" dirty="0" smtClean="0"/>
              <a:t>]</a:t>
            </a:r>
          </a:p>
          <a:p>
            <a:pPr lvl="2"/>
            <a:r>
              <a:rPr lang="en-US" altLang="ja-JP" dirty="0"/>
              <a:t>CO</a:t>
            </a:r>
            <a:r>
              <a:rPr lang="en-US" altLang="ja-JP" baseline="-25000" dirty="0"/>
              <a:t>2 </a:t>
            </a:r>
            <a:r>
              <a:rPr lang="ja-JP" altLang="en-US" dirty="0" smtClean="0"/>
              <a:t>濃度は</a:t>
            </a:r>
            <a:r>
              <a:rPr lang="en-US" altLang="ja-JP" dirty="0" smtClean="0"/>
              <a:t> </a:t>
            </a:r>
            <a:r>
              <a:rPr lang="ja-JP" altLang="en-US" dirty="0" smtClean="0"/>
              <a:t>３５５</a:t>
            </a:r>
            <a:r>
              <a:rPr lang="en-US" altLang="ja-JP" dirty="0" smtClean="0"/>
              <a:t> [</a:t>
            </a:r>
            <a:r>
              <a:rPr lang="en-US" altLang="ja-JP" dirty="0" err="1" smtClean="0"/>
              <a:t>ppmv</a:t>
            </a:r>
            <a:r>
              <a:rPr lang="en-US" altLang="ja-JP" dirty="0" smtClean="0"/>
              <a:t>] </a:t>
            </a:r>
            <a:r>
              <a:rPr lang="ja-JP" altLang="en-US" dirty="0" smtClean="0"/>
              <a:t>に固定</a:t>
            </a:r>
            <a:endParaRPr lang="en-US" altLang="ja-JP" dirty="0" smtClean="0"/>
          </a:p>
          <a:p>
            <a:r>
              <a:rPr lang="ja-JP" altLang="en-US" dirty="0" smtClean="0"/>
              <a:t>海洋熱輸送の効果の検証</a:t>
            </a:r>
            <a:endParaRPr lang="en-US" altLang="ja-JP" dirty="0" smtClean="0"/>
          </a:p>
          <a:p>
            <a:pPr lvl="1"/>
            <a:r>
              <a:rPr lang="ja-JP" altLang="en-US" dirty="0" smtClean="0"/>
              <a:t>大気大循環モデル</a:t>
            </a:r>
            <a:r>
              <a:rPr lang="en-US" altLang="ja-JP" dirty="0" smtClean="0"/>
              <a:t>+</a:t>
            </a:r>
            <a:r>
              <a:rPr lang="en-US" altLang="en-US" dirty="0"/>
              <a:t> </a:t>
            </a:r>
            <a:r>
              <a:rPr lang="en-US" altLang="en-US" dirty="0" smtClean="0"/>
              <a:t>slab ocean </a:t>
            </a:r>
            <a:r>
              <a:rPr lang="en-US" altLang="ja-JP" dirty="0" smtClean="0"/>
              <a:t>(</a:t>
            </a:r>
            <a:r>
              <a:rPr lang="ja-JP" altLang="en-US" dirty="0" smtClean="0"/>
              <a:t>５０</a:t>
            </a:r>
            <a:r>
              <a:rPr lang="en-US" altLang="ja-JP" dirty="0" smtClean="0"/>
              <a:t> m)</a:t>
            </a:r>
          </a:p>
          <a:p>
            <a:pPr marL="0" indent="0">
              <a:buNone/>
            </a:pPr>
            <a:endParaRPr lang="en-US" altLang="ja-JP" dirty="0" smtClean="0"/>
          </a:p>
        </p:txBody>
      </p:sp>
      <p:sp>
        <p:nvSpPr>
          <p:cNvPr id="3" name="タイトル 2"/>
          <p:cNvSpPr>
            <a:spLocks noGrp="1"/>
          </p:cNvSpPr>
          <p:nvPr>
            <p:ph type="title"/>
          </p:nvPr>
        </p:nvSpPr>
        <p:spPr/>
        <p:txBody>
          <a:bodyPr/>
          <a:lstStyle/>
          <a:p>
            <a:r>
              <a:rPr kumimoji="1" lang="ja-JP" altLang="en-US" dirty="0" smtClean="0"/>
              <a:t>実験の設計</a:t>
            </a:r>
            <a:endParaRPr kumimoji="1" lang="ja-JP" altLang="en-US" dirty="0"/>
          </a:p>
        </p:txBody>
      </p:sp>
    </p:spTree>
    <p:extLst>
      <p:ext uri="{BB962C8B-B14F-4D97-AF65-F5344CB8AC3E}">
        <p14:creationId xmlns:p14="http://schemas.microsoft.com/office/powerpoint/2010/main" val="8010080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040245" y="5746715"/>
            <a:ext cx="7408333" cy="1332177"/>
          </a:xfrm>
        </p:spPr>
        <p:txBody>
          <a:bodyPr/>
          <a:lstStyle/>
          <a:p>
            <a:r>
              <a:rPr kumimoji="1" lang="ja-JP" altLang="en-US" dirty="0" smtClean="0"/>
              <a:t>海洋</a:t>
            </a:r>
            <a:r>
              <a:rPr lang="ja-JP" altLang="en-US" dirty="0" smtClean="0"/>
              <a:t>・海氷の力学の考慮によって現れた</a:t>
            </a:r>
            <a:r>
              <a:rPr kumimoji="1" lang="ja-JP" altLang="en-US" dirty="0" smtClean="0"/>
              <a:t>水平分布</a:t>
            </a:r>
            <a:endParaRPr kumimoji="1" lang="ja-JP" altLang="en-US" dirty="0"/>
          </a:p>
        </p:txBody>
      </p:sp>
      <p:sp>
        <p:nvSpPr>
          <p:cNvPr id="3" name="タイトル 2"/>
          <p:cNvSpPr>
            <a:spLocks noGrp="1"/>
          </p:cNvSpPr>
          <p:nvPr>
            <p:ph type="title"/>
          </p:nvPr>
        </p:nvSpPr>
        <p:spPr/>
        <p:txBody>
          <a:bodyPr/>
          <a:lstStyle/>
          <a:p>
            <a:r>
              <a:rPr kumimoji="1" lang="ja-JP" altLang="en-US" dirty="0" smtClean="0"/>
              <a:t>実験結果</a:t>
            </a:r>
            <a:r>
              <a:rPr lang="en-US" altLang="ja-JP" dirty="0" smtClean="0"/>
              <a:t>(</a:t>
            </a:r>
            <a:r>
              <a:rPr lang="ja-JP" altLang="en-US" dirty="0" smtClean="0"/>
              <a:t>標準実験</a:t>
            </a:r>
            <a:r>
              <a:rPr lang="en-US" altLang="ja-JP" dirty="0" smtClean="0"/>
              <a:t>)</a:t>
            </a:r>
            <a:endParaRPr kumimoji="1" lang="ja-JP" altLang="en-US" dirty="0"/>
          </a:p>
        </p:txBody>
      </p:sp>
      <p:pic>
        <p:nvPicPr>
          <p:cNvPr id="5" name="図 4" descr="スクリーンショット 2015-03-15 20.06.01.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5345" y="1780936"/>
            <a:ext cx="8336501" cy="2982043"/>
          </a:xfrm>
          <a:prstGeom prst="rect">
            <a:avLst/>
          </a:prstGeom>
        </p:spPr>
      </p:pic>
      <p:sp>
        <p:nvSpPr>
          <p:cNvPr id="6" name="テキスト ボックス 5"/>
          <p:cNvSpPr txBox="1"/>
          <p:nvPr/>
        </p:nvSpPr>
        <p:spPr>
          <a:xfrm>
            <a:off x="7979212" y="4424654"/>
            <a:ext cx="1325267" cy="369332"/>
          </a:xfrm>
          <a:prstGeom prst="rect">
            <a:avLst/>
          </a:prstGeom>
          <a:noFill/>
        </p:spPr>
        <p:txBody>
          <a:bodyPr wrap="square" rtlCol="0">
            <a:spAutoFit/>
          </a:bodyPr>
          <a:lstStyle/>
          <a:p>
            <a:r>
              <a:rPr kumimoji="1" lang="ja-JP" altLang="ja-JP" dirty="0" smtClean="0"/>
              <a:t>(</a:t>
            </a:r>
            <a:r>
              <a:rPr kumimoji="1" lang="en-US" altLang="ja-JP" dirty="0" smtClean="0"/>
              <a:t>HY14</a:t>
            </a:r>
            <a:r>
              <a:rPr kumimoji="1" lang="ja-JP" altLang="en-US" dirty="0" smtClean="0"/>
              <a:t> </a:t>
            </a:r>
            <a:r>
              <a:rPr kumimoji="1" lang="en-US" altLang="ja-JP" dirty="0" smtClean="0"/>
              <a:t>Fig1)</a:t>
            </a:r>
            <a:endParaRPr kumimoji="1" lang="ja-JP" altLang="en-US" dirty="0"/>
          </a:p>
        </p:txBody>
      </p:sp>
      <p:sp>
        <p:nvSpPr>
          <p:cNvPr id="7" name="テキスト ボックス 6"/>
          <p:cNvSpPr txBox="1"/>
          <p:nvPr/>
        </p:nvSpPr>
        <p:spPr>
          <a:xfrm>
            <a:off x="1203384" y="1725710"/>
            <a:ext cx="3782534" cy="369332"/>
          </a:xfrm>
          <a:prstGeom prst="rect">
            <a:avLst/>
          </a:prstGeom>
          <a:noFill/>
        </p:spPr>
        <p:txBody>
          <a:bodyPr wrap="square" rtlCol="0">
            <a:spAutoFit/>
          </a:bodyPr>
          <a:lstStyle/>
          <a:p>
            <a:r>
              <a:rPr kumimoji="1" lang="ja-JP" altLang="en-US" dirty="0" smtClean="0"/>
              <a:t>海氷の密接度</a:t>
            </a:r>
            <a:r>
              <a:rPr kumimoji="1" lang="en-US" altLang="ja-JP" dirty="0" smtClean="0"/>
              <a:t>, </a:t>
            </a:r>
            <a:r>
              <a:rPr kumimoji="1" lang="ja-JP" altLang="en-US" dirty="0" smtClean="0"/>
              <a:t>風速</a:t>
            </a:r>
            <a:r>
              <a:rPr kumimoji="1" lang="en-US" altLang="ja-JP" dirty="0" smtClean="0"/>
              <a:t>(</a:t>
            </a:r>
            <a:r>
              <a:rPr kumimoji="1" lang="ja-JP" altLang="en-US" dirty="0" smtClean="0"/>
              <a:t>９９０</a:t>
            </a:r>
            <a:r>
              <a:rPr kumimoji="1" lang="en-US" altLang="ja-JP" dirty="0" err="1" smtClean="0"/>
              <a:t>hPa</a:t>
            </a:r>
            <a:r>
              <a:rPr kumimoji="1" lang="en-US" altLang="ja-JP" dirty="0" smtClean="0"/>
              <a:t>)</a:t>
            </a:r>
            <a:endParaRPr kumimoji="1" lang="ja-JP" altLang="en-US" dirty="0"/>
          </a:p>
        </p:txBody>
      </p:sp>
      <p:sp>
        <p:nvSpPr>
          <p:cNvPr id="9" name="テキスト ボックス 8"/>
          <p:cNvSpPr txBox="1"/>
          <p:nvPr/>
        </p:nvSpPr>
        <p:spPr>
          <a:xfrm>
            <a:off x="5466727" y="1725710"/>
            <a:ext cx="2167365" cy="369332"/>
          </a:xfrm>
          <a:prstGeom prst="rect">
            <a:avLst/>
          </a:prstGeom>
          <a:noFill/>
        </p:spPr>
        <p:txBody>
          <a:bodyPr wrap="square" rtlCol="0">
            <a:spAutoFit/>
          </a:bodyPr>
          <a:lstStyle/>
          <a:p>
            <a:r>
              <a:rPr kumimoji="1" lang="ja-JP" altLang="en-US" dirty="0" smtClean="0"/>
              <a:t>海面気温</a:t>
            </a:r>
            <a:r>
              <a:rPr kumimoji="1" lang="en-US" altLang="ja-JP" dirty="0" smtClean="0"/>
              <a:t>, </a:t>
            </a:r>
            <a:r>
              <a:rPr kumimoji="1" lang="ja-JP" altLang="en-US" dirty="0" smtClean="0"/>
              <a:t>海面流速</a:t>
            </a:r>
            <a:endParaRPr kumimoji="1" lang="ja-JP" altLang="en-US" dirty="0"/>
          </a:p>
        </p:txBody>
      </p:sp>
      <p:pic>
        <p:nvPicPr>
          <p:cNvPr id="11" name="図 10" descr="スクリーンショット 2015-03-15 20.06.01.png"/>
          <p:cNvPicPr>
            <a:picLocks noChangeAspect="1"/>
          </p:cNvPicPr>
          <p:nvPr/>
        </p:nvPicPr>
        <p:blipFill rotWithShape="1">
          <a:blip r:embed="rId4">
            <a:extLst>
              <a:ext uri="{28A0092B-C50C-407E-A947-70E740481C1C}">
                <a14:useLocalDpi xmlns:a14="http://schemas.microsoft.com/office/drawing/2010/main" val="0"/>
              </a:ext>
            </a:extLst>
          </a:blip>
          <a:srcRect l="5330" t="89286" r="7232"/>
          <a:stretch/>
        </p:blipFill>
        <p:spPr>
          <a:xfrm>
            <a:off x="604893" y="4793986"/>
            <a:ext cx="7691833" cy="456019"/>
          </a:xfrm>
          <a:prstGeom prst="rect">
            <a:avLst/>
          </a:prstGeom>
        </p:spPr>
      </p:pic>
    </p:spTree>
    <p:extLst>
      <p:ext uri="{BB962C8B-B14F-4D97-AF65-F5344CB8AC3E}">
        <p14:creationId xmlns:p14="http://schemas.microsoft.com/office/powerpoint/2010/main" val="34308064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ja-JP" altLang="en-US" dirty="0"/>
          </a:p>
        </p:txBody>
      </p:sp>
      <p:sp>
        <p:nvSpPr>
          <p:cNvPr id="3" name="タイトル 2"/>
          <p:cNvSpPr>
            <a:spLocks noGrp="1"/>
          </p:cNvSpPr>
          <p:nvPr>
            <p:ph type="title"/>
          </p:nvPr>
        </p:nvSpPr>
        <p:spPr>
          <a:xfrm>
            <a:off x="457200" y="101942"/>
            <a:ext cx="8229600" cy="1252728"/>
          </a:xfrm>
        </p:spPr>
        <p:txBody>
          <a:bodyPr/>
          <a:lstStyle/>
          <a:p>
            <a:r>
              <a:rPr kumimoji="1" lang="ja-JP" altLang="en-US" dirty="0" smtClean="0"/>
              <a:t>実験結果</a:t>
            </a:r>
            <a:r>
              <a:rPr lang="en-US" altLang="ja-JP" dirty="0" smtClean="0"/>
              <a:t>(</a:t>
            </a:r>
            <a:r>
              <a:rPr lang="ja-JP" altLang="en-US" dirty="0" smtClean="0"/>
              <a:t>標準実験</a:t>
            </a:r>
            <a:r>
              <a:rPr lang="en-US" altLang="ja-JP" dirty="0" smtClean="0"/>
              <a:t>)</a:t>
            </a:r>
            <a:endParaRPr kumimoji="1" lang="ja-JP" altLang="en-US" dirty="0"/>
          </a:p>
        </p:txBody>
      </p:sp>
      <p:pic>
        <p:nvPicPr>
          <p:cNvPr id="5" name="図 4" descr="スクリーンショット 2015-03-15 20.06.01.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5345" y="1780936"/>
            <a:ext cx="8336501" cy="2982043"/>
          </a:xfrm>
          <a:prstGeom prst="rect">
            <a:avLst/>
          </a:prstGeom>
        </p:spPr>
      </p:pic>
      <p:sp>
        <p:nvSpPr>
          <p:cNvPr id="6" name="テキスト ボックス 5"/>
          <p:cNvSpPr txBox="1"/>
          <p:nvPr/>
        </p:nvSpPr>
        <p:spPr>
          <a:xfrm>
            <a:off x="7818733" y="1746334"/>
            <a:ext cx="1325267" cy="369332"/>
          </a:xfrm>
          <a:prstGeom prst="rect">
            <a:avLst/>
          </a:prstGeom>
          <a:noFill/>
        </p:spPr>
        <p:txBody>
          <a:bodyPr wrap="square" rtlCol="0">
            <a:spAutoFit/>
          </a:bodyPr>
          <a:lstStyle/>
          <a:p>
            <a:r>
              <a:rPr kumimoji="1" lang="ja-JP" altLang="ja-JP" dirty="0" smtClean="0"/>
              <a:t>(</a:t>
            </a:r>
            <a:r>
              <a:rPr kumimoji="1" lang="en-US" altLang="ja-JP" dirty="0" smtClean="0"/>
              <a:t>HY14</a:t>
            </a:r>
            <a:r>
              <a:rPr kumimoji="1" lang="ja-JP" altLang="en-US" dirty="0" smtClean="0"/>
              <a:t> </a:t>
            </a:r>
            <a:r>
              <a:rPr kumimoji="1" lang="en-US" altLang="ja-JP" dirty="0" smtClean="0"/>
              <a:t>Fig1)</a:t>
            </a:r>
            <a:endParaRPr kumimoji="1" lang="ja-JP" altLang="en-US" dirty="0"/>
          </a:p>
        </p:txBody>
      </p:sp>
      <p:sp>
        <p:nvSpPr>
          <p:cNvPr id="7" name="テキスト ボックス 6"/>
          <p:cNvSpPr txBox="1"/>
          <p:nvPr/>
        </p:nvSpPr>
        <p:spPr>
          <a:xfrm>
            <a:off x="1203384" y="1725710"/>
            <a:ext cx="3782534" cy="369332"/>
          </a:xfrm>
          <a:prstGeom prst="rect">
            <a:avLst/>
          </a:prstGeom>
          <a:noFill/>
        </p:spPr>
        <p:txBody>
          <a:bodyPr wrap="square" rtlCol="0">
            <a:spAutoFit/>
          </a:bodyPr>
          <a:lstStyle/>
          <a:p>
            <a:r>
              <a:rPr kumimoji="1" lang="ja-JP" altLang="en-US" dirty="0" smtClean="0"/>
              <a:t>海氷の密接度</a:t>
            </a:r>
            <a:r>
              <a:rPr kumimoji="1" lang="en-US" altLang="ja-JP" dirty="0" smtClean="0"/>
              <a:t>, </a:t>
            </a:r>
            <a:r>
              <a:rPr kumimoji="1" lang="ja-JP" altLang="en-US" dirty="0" smtClean="0"/>
              <a:t>風速</a:t>
            </a:r>
            <a:r>
              <a:rPr kumimoji="1" lang="en-US" altLang="ja-JP" dirty="0" smtClean="0"/>
              <a:t>(</a:t>
            </a:r>
            <a:r>
              <a:rPr kumimoji="1" lang="ja-JP" altLang="en-US" dirty="0" smtClean="0"/>
              <a:t>９９０</a:t>
            </a:r>
            <a:r>
              <a:rPr kumimoji="1" lang="en-US" altLang="ja-JP" dirty="0" err="1" smtClean="0"/>
              <a:t>hPa</a:t>
            </a:r>
            <a:r>
              <a:rPr kumimoji="1" lang="en-US" altLang="ja-JP" dirty="0" smtClean="0"/>
              <a:t>)</a:t>
            </a:r>
            <a:endParaRPr kumimoji="1" lang="ja-JP" altLang="en-US" dirty="0"/>
          </a:p>
        </p:txBody>
      </p:sp>
      <p:sp>
        <p:nvSpPr>
          <p:cNvPr id="9" name="テキスト ボックス 8"/>
          <p:cNvSpPr txBox="1"/>
          <p:nvPr/>
        </p:nvSpPr>
        <p:spPr>
          <a:xfrm>
            <a:off x="5466727" y="1725710"/>
            <a:ext cx="2167365" cy="369332"/>
          </a:xfrm>
          <a:prstGeom prst="rect">
            <a:avLst/>
          </a:prstGeom>
          <a:noFill/>
        </p:spPr>
        <p:txBody>
          <a:bodyPr wrap="square" rtlCol="0">
            <a:spAutoFit/>
          </a:bodyPr>
          <a:lstStyle/>
          <a:p>
            <a:r>
              <a:rPr kumimoji="1" lang="ja-JP" altLang="en-US" dirty="0" smtClean="0"/>
              <a:t>海面気温</a:t>
            </a:r>
            <a:r>
              <a:rPr kumimoji="1" lang="en-US" altLang="ja-JP" dirty="0" smtClean="0"/>
              <a:t>, </a:t>
            </a:r>
            <a:r>
              <a:rPr kumimoji="1" lang="ja-JP" altLang="en-US" dirty="0" smtClean="0"/>
              <a:t>海面流速</a:t>
            </a:r>
            <a:endParaRPr kumimoji="1" lang="ja-JP" altLang="en-US" dirty="0"/>
          </a:p>
        </p:txBody>
      </p:sp>
      <p:pic>
        <p:nvPicPr>
          <p:cNvPr id="10" name="図 9" descr="スクリーンショット 2015-03-15 20.15.20.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5345" y="4689954"/>
            <a:ext cx="8446941" cy="2168046"/>
          </a:xfrm>
          <a:prstGeom prst="rect">
            <a:avLst/>
          </a:prstGeom>
        </p:spPr>
      </p:pic>
      <p:sp>
        <p:nvSpPr>
          <p:cNvPr id="11" name="テキスト ボックス 10"/>
          <p:cNvSpPr txBox="1"/>
          <p:nvPr/>
        </p:nvSpPr>
        <p:spPr>
          <a:xfrm>
            <a:off x="106948" y="4578313"/>
            <a:ext cx="2205789"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ja-JP" dirty="0" err="1" smtClean="0"/>
              <a:t>AGCM+slab</a:t>
            </a:r>
            <a:r>
              <a:rPr kumimoji="1" lang="en-US" altLang="ja-JP" dirty="0" smtClean="0"/>
              <a:t> ocean</a:t>
            </a:r>
            <a:endParaRPr kumimoji="1" lang="ja-JP" altLang="en-US" dirty="0"/>
          </a:p>
        </p:txBody>
      </p:sp>
      <p:sp>
        <p:nvSpPr>
          <p:cNvPr id="12" name="テキスト ボックス 11"/>
          <p:cNvSpPr txBox="1"/>
          <p:nvPr/>
        </p:nvSpPr>
        <p:spPr>
          <a:xfrm>
            <a:off x="259349" y="1389327"/>
            <a:ext cx="1090862"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ja-JP" dirty="0" smtClean="0"/>
              <a:t>AOGCM</a:t>
            </a:r>
            <a:endParaRPr kumimoji="1" lang="ja-JP" altLang="en-US" dirty="0"/>
          </a:p>
        </p:txBody>
      </p:sp>
    </p:spTree>
    <p:extLst>
      <p:ext uri="{BB962C8B-B14F-4D97-AF65-F5344CB8AC3E}">
        <p14:creationId xmlns:p14="http://schemas.microsoft.com/office/powerpoint/2010/main" val="70081372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ウェーブ.thmx</Template>
  <TotalTime>1954</TotalTime>
  <Words>1533</Words>
  <Application>Microsoft Macintosh PowerPoint</Application>
  <PresentationFormat>画面に合わせる (4:3)</PresentationFormat>
  <Paragraphs>204</Paragraphs>
  <Slides>19</Slides>
  <Notes>10</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ウェーブ</vt:lpstr>
      <vt:lpstr>M型矮星を公転する同期回転惑星の気候における 海洋熱輸送の役割</vt:lpstr>
      <vt:lpstr>はじめに</vt:lpstr>
      <vt:lpstr>  同期回転惑星の気候計算 先行研究 </vt:lpstr>
      <vt:lpstr>  同期回転惑星の気候計算 Hu and Yang (2014)</vt:lpstr>
      <vt:lpstr>モデル</vt:lpstr>
      <vt:lpstr>モデル</vt:lpstr>
      <vt:lpstr>実験の設計</vt:lpstr>
      <vt:lpstr>実験結果(標準実験)</vt:lpstr>
      <vt:lpstr>実験結果(標準実験)</vt:lpstr>
      <vt:lpstr>実験結果(標準実験)</vt:lpstr>
      <vt:lpstr>実験結果(CO2濃度依存性)</vt:lpstr>
      <vt:lpstr>実験結果(CO2濃度依存性)</vt:lpstr>
      <vt:lpstr>実験結果(CO2濃度依存性)</vt:lpstr>
      <vt:lpstr>実験結果(CO2濃度依存性) 熱輸送</vt:lpstr>
      <vt:lpstr>実験結果 海氷の厚さ</vt:lpstr>
      <vt:lpstr>実験結果(入射放射量依存性) </vt:lpstr>
      <vt:lpstr>Hu and Yang(２０１４)  まとめ</vt:lpstr>
      <vt:lpstr>補足スライド</vt:lpstr>
      <vt:lpstr>海洋大循環を考慮しない場合 実験結果</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M型矮星を公転する 同期回転惑星の気候における 海洋熱輸送の役割</dc:title>
  <dc:creator>Kawai Yuta</dc:creator>
  <cp:lastModifiedBy>Kawai Yuta</cp:lastModifiedBy>
  <cp:revision>49</cp:revision>
  <dcterms:created xsi:type="dcterms:W3CDTF">2015-03-15T08:40:20Z</dcterms:created>
  <dcterms:modified xsi:type="dcterms:W3CDTF">2015-03-17T04:54:14Z</dcterms:modified>
</cp:coreProperties>
</file>