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95" r:id="rId1"/>
  </p:sldMasterIdLst>
  <p:notesMasterIdLst>
    <p:notesMasterId r:id="rId3"/>
  </p:notesMasterIdLst>
  <p:handoutMasterIdLst>
    <p:handoutMasterId r:id="rId4"/>
  </p:handoutMasterIdLst>
  <p:sldIdLst>
    <p:sldId id="256" r:id="rId2"/>
  </p:sldIdLst>
  <p:sldSz cx="12192000" cy="6858000"/>
  <p:notesSz cx="6797675" cy="9926638"/>
  <p:custDataLst>
    <p:tags r:id="rId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1C82"/>
    <a:srgbClr val="D8C991"/>
    <a:srgbClr val="404040"/>
    <a:srgbClr val="D6D2F0"/>
    <a:srgbClr val="E9E6FE"/>
    <a:srgbClr val="E5ECFD"/>
    <a:srgbClr val="FF6699"/>
    <a:srgbClr val="FF0066"/>
    <a:srgbClr val="3B993D"/>
    <a:srgbClr val="495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0" autoAdjust="0"/>
    <p:restoredTop sz="96279" autoAdjust="0"/>
  </p:normalViewPr>
  <p:slideViewPr>
    <p:cSldViewPr>
      <p:cViewPr varScale="1">
        <p:scale>
          <a:sx n="81" d="100"/>
          <a:sy n="81" d="100"/>
        </p:scale>
        <p:origin x="282" y="300"/>
      </p:cViewPr>
      <p:guideLst>
        <p:guide orient="horz" pos="2160"/>
        <p:guide pos="3840"/>
      </p:guideLst>
    </p:cSldViewPr>
  </p:slideViewPr>
  <p:outlineViewPr>
    <p:cViewPr>
      <p:scale>
        <a:sx n="33" d="100"/>
        <a:sy n="33" d="100"/>
      </p:scale>
      <p:origin x="0" y="-34042"/>
    </p:cViewPr>
  </p:outlineViewPr>
  <p:notesTextViewPr>
    <p:cViewPr>
      <p:scale>
        <a:sx n="75" d="100"/>
        <a:sy n="75" d="100"/>
      </p:scale>
      <p:origin x="0" y="0"/>
    </p:cViewPr>
  </p:notesTextViewPr>
  <p:sorterViewPr>
    <p:cViewPr varScale="1">
      <p:scale>
        <a:sx n="1" d="1"/>
        <a:sy n="1" d="1"/>
      </p:scale>
      <p:origin x="0" y="0"/>
    </p:cViewPr>
  </p:sorterViewPr>
  <p:notesViewPr>
    <p:cSldViewPr>
      <p:cViewPr varScale="1">
        <p:scale>
          <a:sx n="47" d="100"/>
          <a:sy n="47" d="100"/>
        </p:scale>
        <p:origin x="1613" y="5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F15FD44-FD8C-DC44-86C9-3207D172D959}" type="datetimeFigureOut">
              <a:rPr kumimoji="1" lang="ja-JP" altLang="en-US" smtClean="0"/>
              <a:t>2026/4/1</a:t>
            </a:fld>
            <a:endParaRPr kumimoji="1" lang="ja-JP" altLang="en-US"/>
          </a:p>
        </p:txBody>
      </p:sp>
      <p:sp>
        <p:nvSpPr>
          <p:cNvPr id="4" name="フッター プレースホルダー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40FC1F5-E617-E54B-97C6-45954DADC349}" type="slidenum">
              <a:rPr kumimoji="1" lang="ja-JP" altLang="en-US" smtClean="0"/>
              <a:t>‹#›</a:t>
            </a:fld>
            <a:endParaRPr kumimoji="1" lang="ja-JP" altLang="en-US"/>
          </a:p>
        </p:txBody>
      </p:sp>
    </p:spTree>
    <p:extLst>
      <p:ext uri="{BB962C8B-B14F-4D97-AF65-F5344CB8AC3E}">
        <p14:creationId xmlns:p14="http://schemas.microsoft.com/office/powerpoint/2010/main" val="3785323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DC26A6D-442E-4986-A3BA-EFE733635B48}" type="datetimeFigureOut">
              <a:rPr kumimoji="1" lang="ja-JP" altLang="en-US" smtClean="0"/>
              <a:pPr/>
              <a:t>2026/4/1</a:t>
            </a:fld>
            <a:endParaRPr kumimoji="1" lang="ja-JP" altLang="en-US"/>
          </a:p>
        </p:txBody>
      </p:sp>
      <p:sp>
        <p:nvSpPr>
          <p:cNvPr id="4" name="スライド イメージ プレースホル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69B97EF-C485-46B7-B7B3-A9878D11D4BB}" type="slidenum">
              <a:rPr kumimoji="1" lang="ja-JP" altLang="en-US" smtClean="0"/>
              <a:pPr/>
              <a:t>‹#›</a:t>
            </a:fld>
            <a:endParaRPr kumimoji="1" lang="ja-JP" altLang="en-US"/>
          </a:p>
        </p:txBody>
      </p:sp>
    </p:spTree>
    <p:extLst>
      <p:ext uri="{BB962C8B-B14F-4D97-AF65-F5344CB8AC3E}">
        <p14:creationId xmlns:p14="http://schemas.microsoft.com/office/powerpoint/2010/main" val="28081991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16700" cy="37226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9B97EF-C485-46B7-B7B3-A9878D11D4BB}" type="slidenum">
              <a:rPr kumimoji="1" lang="ja-JP" altLang="en-US" smtClean="0"/>
              <a:pPr/>
              <a:t>0</a:t>
            </a:fld>
            <a:endParaRPr kumimoji="1" lang="ja-JP" altLang="en-US"/>
          </a:p>
        </p:txBody>
      </p:sp>
    </p:spTree>
    <p:extLst>
      <p:ext uri="{BB962C8B-B14F-4D97-AF65-F5344CB8AC3E}">
        <p14:creationId xmlns:p14="http://schemas.microsoft.com/office/powerpoint/2010/main" val="172417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5C88E8-5A26-4D2C-97CA-C22FAB647287}" type="datetime1">
              <a:rPr kumimoji="1" lang="en-US" altLang="ja-JP" smtClean="0"/>
              <a:t>4/1/2026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en-US" altLang="ja-JP" dirty="0"/>
          </a:p>
        </p:txBody>
      </p:sp>
    </p:spTree>
    <p:extLst>
      <p:ext uri="{BB962C8B-B14F-4D97-AF65-F5344CB8AC3E}">
        <p14:creationId xmlns:p14="http://schemas.microsoft.com/office/powerpoint/2010/main" val="95115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540B8BF-663E-444B-9B2B-39A0C55A27C3}" type="datetime1">
              <a:rPr kumimoji="1" lang="en-US" altLang="ja-JP" smtClean="0"/>
              <a:t>4/1/2026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369403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797B73-C976-4121-8E04-A17D44C59CC1}" type="datetime1">
              <a:rPr kumimoji="1" lang="en-US" altLang="ja-JP" smtClean="0"/>
              <a:t>4/1/2026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1958073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タイトル付きの図">
    <p:spTree>
      <p:nvGrpSpPr>
        <p:cNvPr id="1" name=""/>
        <p:cNvGrpSpPr/>
        <p:nvPr/>
      </p:nvGrpSpPr>
      <p:grpSpPr>
        <a:xfrm>
          <a:off x="0" y="0"/>
          <a:ext cx="0" cy="0"/>
          <a:chOff x="0" y="0"/>
          <a:chExt cx="0" cy="0"/>
        </a:xfrm>
      </p:grpSpPr>
      <p:sp>
        <p:nvSpPr>
          <p:cNvPr id="8" name="Rectangle 7"/>
          <p:cNvSpPr/>
          <p:nvPr/>
        </p:nvSpPr>
        <p:spPr>
          <a:xfrm>
            <a:off x="1" y="-31169"/>
            <a:ext cx="12188825" cy="659858"/>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sz="1350" dirty="0">
              <a:solidFill>
                <a:schemeClr val="bg1"/>
              </a:solidFill>
              <a:latin typeface="メイリオ" panose="020B0604030504040204" pitchFamily="50" charset="-128"/>
              <a:ea typeface="メイリオ" panose="020B0604030504040204" pitchFamily="50" charset="-128"/>
            </a:endParaRPr>
          </a:p>
        </p:txBody>
      </p:sp>
      <p:sp>
        <p:nvSpPr>
          <p:cNvPr id="9" name="Rectangle 8"/>
          <p:cNvSpPr/>
          <p:nvPr/>
        </p:nvSpPr>
        <p:spPr>
          <a:xfrm>
            <a:off x="-10023" y="628689"/>
            <a:ext cx="12188825" cy="6400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7" name="テキスト ボックス 6">
            <a:extLst>
              <a:ext uri="{FF2B5EF4-FFF2-40B4-BE49-F238E27FC236}">
                <a16:creationId xmlns:a16="http://schemas.microsoft.com/office/drawing/2014/main" id="{2C9240DA-C9F9-9EEF-AC66-8DDA657A42A4}"/>
              </a:ext>
            </a:extLst>
          </p:cNvPr>
          <p:cNvSpPr txBox="1"/>
          <p:nvPr userDrawn="1"/>
        </p:nvSpPr>
        <p:spPr>
          <a:xfrm>
            <a:off x="144736" y="61313"/>
            <a:ext cx="11809313" cy="584775"/>
          </a:xfrm>
          <a:prstGeom prst="rect">
            <a:avLst/>
          </a:prstGeom>
          <a:noFill/>
        </p:spPr>
        <p:txBody>
          <a:bodyPr wrap="square">
            <a:spAutoFit/>
          </a:bodyPr>
          <a:lstStyle/>
          <a:p>
            <a:r>
              <a:rPr lang="ja-JP" altLang="en-US" sz="3200" b="1" u="none" dirty="0">
                <a:solidFill>
                  <a:schemeClr val="bg1"/>
                </a:solidFill>
                <a:latin typeface="游ゴシック" panose="020B0400000000000000" pitchFamily="50" charset="-128"/>
                <a:ea typeface="游ゴシック" panose="020B0400000000000000" pitchFamily="50" charset="-128"/>
              </a:rPr>
              <a:t>災害気象・気候学研究室</a:t>
            </a:r>
          </a:p>
        </p:txBody>
      </p:sp>
    </p:spTree>
    <p:extLst>
      <p:ext uri="{BB962C8B-B14F-4D97-AF65-F5344CB8AC3E}">
        <p14:creationId xmlns:p14="http://schemas.microsoft.com/office/powerpoint/2010/main" val="3627436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白紙">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084ACC4-9A97-29D6-8777-6C136E91B9A2}"/>
              </a:ext>
            </a:extLst>
          </p:cNvPr>
          <p:cNvSpPr/>
          <p:nvPr userDrawn="1"/>
        </p:nvSpPr>
        <p:spPr>
          <a:xfrm>
            <a:off x="4" y="0"/>
            <a:ext cx="12188825" cy="63318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5" name="Rectangle 4"/>
          <p:cNvSpPr/>
          <p:nvPr/>
        </p:nvSpPr>
        <p:spPr>
          <a:xfrm>
            <a:off x="1484" y="6400800"/>
            <a:ext cx="12188825" cy="4572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499D79-BFDA-44B1-806B-B7B725CD3394}" type="datetime1">
              <a:rPr kumimoji="1" lang="en-US" altLang="ja-JP" smtClean="0"/>
              <a:t>4/1/2026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dirty="0"/>
          </a:p>
        </p:txBody>
      </p:sp>
      <p:sp>
        <p:nvSpPr>
          <p:cNvPr id="9" name="Slide Number Placeholder 8"/>
          <p:cNvSpPr>
            <a:spLocks noGrp="1"/>
          </p:cNvSpPr>
          <p:nvPr>
            <p:ph type="sldNum" sz="quarter" idx="12"/>
          </p:nvPr>
        </p:nvSpPr>
        <p:spPr/>
        <p:txBody>
          <a:bodyPr/>
          <a:lstStyle/>
          <a:p>
            <a:fld id="{D7AA9E0C-F9B0-42C4-8EE2-846BBC4AC259}" type="slidenum">
              <a:rPr kumimoji="1" lang="ja-JP" altLang="en-US" smtClean="0"/>
              <a:pPr/>
              <a:t>‹#›</a:t>
            </a:fld>
            <a:endParaRPr kumimoji="1" lang="ja-JP" altLang="en-US"/>
          </a:p>
        </p:txBody>
      </p:sp>
      <p:sp>
        <p:nvSpPr>
          <p:cNvPr id="3" name="Title 1">
            <a:extLst>
              <a:ext uri="{FF2B5EF4-FFF2-40B4-BE49-F238E27FC236}">
                <a16:creationId xmlns:a16="http://schemas.microsoft.com/office/drawing/2014/main" id="{83EC826F-13E9-7058-825D-78A70399E0F1}"/>
              </a:ext>
            </a:extLst>
          </p:cNvPr>
          <p:cNvSpPr>
            <a:spLocks noGrp="1"/>
          </p:cNvSpPr>
          <p:nvPr>
            <p:ph type="title"/>
          </p:nvPr>
        </p:nvSpPr>
        <p:spPr>
          <a:xfrm>
            <a:off x="191344" y="33096"/>
            <a:ext cx="10058400" cy="1450757"/>
          </a:xfrm>
        </p:spPr>
        <p:txBody>
          <a:bodyPr/>
          <a:lstStyle>
            <a:lvl1pPr>
              <a:defRPr>
                <a:solidFill>
                  <a:schemeClr val="bg1"/>
                </a:solidFill>
              </a:defRPr>
            </a:lvl1pPr>
          </a:lstStyle>
          <a:p>
            <a:r>
              <a:rPr lang="ja-JP" altLang="en-US"/>
              <a:t>マスター タイトルの書式設定</a:t>
            </a:r>
            <a:endParaRPr lang="en-US" dirty="0"/>
          </a:p>
        </p:txBody>
      </p:sp>
      <p:pic>
        <p:nvPicPr>
          <p:cNvPr id="4" name="図 3" descr="ロゴ&#10;&#10;自動的に生成された説明">
            <a:extLst>
              <a:ext uri="{FF2B5EF4-FFF2-40B4-BE49-F238E27FC236}">
                <a16:creationId xmlns:a16="http://schemas.microsoft.com/office/drawing/2014/main" id="{DB159CA6-63B8-D65A-CEFC-265C008E84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8333" y="62208"/>
            <a:ext cx="1413587" cy="1423010"/>
          </a:xfrm>
          <a:prstGeom prst="ellipse">
            <a:avLst/>
          </a:prstGeom>
        </p:spPr>
      </p:pic>
    </p:spTree>
    <p:extLst>
      <p:ext uri="{BB962C8B-B14F-4D97-AF65-F5344CB8AC3E}">
        <p14:creationId xmlns:p14="http://schemas.microsoft.com/office/powerpoint/2010/main" val="2917651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タイトル付きのコンテンツ">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19844" y="1844824"/>
            <a:ext cx="3200400" cy="3960440"/>
          </a:xfrm>
        </p:spPr>
        <p:txBody>
          <a:bodyPr anchor="b">
            <a:normAutofit/>
          </a:bodyPr>
          <a:lstStyle>
            <a:lvl1pPr>
              <a:defRPr sz="2700" b="1">
                <a:solidFill>
                  <a:srgbClr val="FFFFFF"/>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lvl1pPr>
              <a:defRPr b="1">
                <a:latin typeface="メイリオ" panose="020B0604030504040204" pitchFamily="50" charset="-128"/>
                <a:ea typeface="メイリオ" panose="020B0604030504040204" pitchFamily="50" charset="-128"/>
              </a:defRPr>
            </a:lvl1pPr>
            <a:lvl2pPr>
              <a:defRPr b="1">
                <a:latin typeface="メイリオ" panose="020B0604030504040204" pitchFamily="50" charset="-128"/>
                <a:ea typeface="メイリオ" panose="020B0604030504040204" pitchFamily="50" charset="-128"/>
              </a:defRPr>
            </a:lvl2pPr>
            <a:lvl3pPr>
              <a:defRPr b="1">
                <a:latin typeface="メイリオ" panose="020B0604030504040204" pitchFamily="50" charset="-128"/>
                <a:ea typeface="メイリオ" panose="020B0604030504040204" pitchFamily="50" charset="-128"/>
              </a:defRPr>
            </a:lvl3pPr>
            <a:lvl4pPr>
              <a:defRPr b="1">
                <a:latin typeface="メイリオ" panose="020B0604030504040204" pitchFamily="50" charset="-128"/>
                <a:ea typeface="メイリオ" panose="020B0604030504040204" pitchFamily="50" charset="-128"/>
              </a:defRPr>
            </a:lvl4pPr>
            <a:lvl5pPr>
              <a:defRPr b="1">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95A4D334-C2BE-4069-884E-FB305FCDF83E}" type="datetime1">
              <a:rPr kumimoji="1" lang="en-US" altLang="ja-JP" smtClean="0"/>
              <a:t>4/1/2026</a:t>
            </a:fld>
            <a:endParaRPr kumimoji="1" lang="ja-JP" altLang="en-US" dirty="0"/>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kumimoji="1" lang="ja-JP" alt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AA9E0C-F9B0-42C4-8EE2-846BBC4AC259}" type="slidenum">
              <a:rPr kumimoji="1" lang="ja-JP" altLang="en-US" smtClean="0"/>
              <a:pPr/>
              <a:t>‹#›</a:t>
            </a:fld>
            <a:r>
              <a:rPr kumimoji="1" lang="en-US" altLang="ja-JP" dirty="0"/>
              <a:t>/</a:t>
            </a:r>
            <a:endParaRPr kumimoji="1" lang="ja-JP" altLang="en-US" dirty="0"/>
          </a:p>
        </p:txBody>
      </p:sp>
      <p:pic>
        <p:nvPicPr>
          <p:cNvPr id="11" name="図 10" descr="ロゴ&#10;&#10;自動的に生成された説明">
            <a:extLst>
              <a:ext uri="{FF2B5EF4-FFF2-40B4-BE49-F238E27FC236}">
                <a16:creationId xmlns:a16="http://schemas.microsoft.com/office/drawing/2014/main" id="{0221B1C6-F6C0-0CBA-B6DD-332E58A15E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169" y="107254"/>
            <a:ext cx="1413587" cy="1423010"/>
          </a:xfrm>
          <a:prstGeom prst="ellipse">
            <a:avLst/>
          </a:prstGeom>
        </p:spPr>
      </p:pic>
    </p:spTree>
    <p:extLst>
      <p:ext uri="{BB962C8B-B14F-4D97-AF65-F5344CB8AC3E}">
        <p14:creationId xmlns:p14="http://schemas.microsoft.com/office/powerpoint/2010/main" val="3155056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DB823A-D01D-4713-BE16-855BAFC0F992}" type="datetime1">
              <a:rPr kumimoji="1" lang="en-US" altLang="ja-JP" smtClean="0"/>
              <a:t>4/1/2026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cxnSp>
        <p:nvCxnSpPr>
          <p:cNvPr id="7" name="直線コネクタ 6">
            <a:extLst>
              <a:ext uri="{FF2B5EF4-FFF2-40B4-BE49-F238E27FC236}">
                <a16:creationId xmlns:a16="http://schemas.microsoft.com/office/drawing/2014/main" id="{AA79F69B-CDB7-6D76-212C-2EE11D3FEE72}"/>
              </a:ext>
            </a:extLst>
          </p:cNvPr>
          <p:cNvCxnSpPr/>
          <p:nvPr userDrawn="1"/>
        </p:nvCxnSpPr>
        <p:spPr>
          <a:xfrm>
            <a:off x="335360" y="1243597"/>
            <a:ext cx="10585176"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EE1D4CA6-358D-FADB-06BA-709731F5742D}"/>
              </a:ext>
            </a:extLst>
          </p:cNvPr>
          <p:cNvSpPr/>
          <p:nvPr userDrawn="1"/>
        </p:nvSpPr>
        <p:spPr>
          <a:xfrm>
            <a:off x="1097280" y="1700812"/>
            <a:ext cx="1018329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135102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122F08-8DC6-45BC-98FD-9AE949E0F46E}" type="datetime1">
              <a:rPr kumimoji="1" lang="en-US" altLang="ja-JP" smtClean="0"/>
              <a:t>4/1/2026</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D7AA9E0C-F9B0-42C4-8EE2-846BBC4AC259}" type="slidenum">
              <a:rPr kumimoji="1" lang="ja-JP" altLang="en-US" smtClean="0"/>
              <a:pPr/>
              <a:t>‹#›</a:t>
            </a:fld>
            <a:endParaRPr kumimoji="1" lang="ja-JP" altLang="en-US"/>
          </a:p>
        </p:txBody>
      </p:sp>
    </p:spTree>
    <p:extLst>
      <p:ext uri="{BB962C8B-B14F-4D97-AF65-F5344CB8AC3E}">
        <p14:creationId xmlns:p14="http://schemas.microsoft.com/office/powerpoint/2010/main" val="3507322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1CFF47C-845F-4B01-A52D-FD3A75BAF5AF}" type="datetime1">
              <a:rPr kumimoji="1" lang="en-US" altLang="ja-JP" smtClean="0"/>
              <a:t>4/1/2026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129768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E6D61E-3565-4A2E-9284-D802E3432D4F}" type="datetime1">
              <a:rPr kumimoji="1" lang="en-US" altLang="ja-JP" smtClean="0"/>
              <a:t>4/1/2026</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103638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E7C932-6B71-46D1-926C-83D845690A60}" type="datetime1">
              <a:rPr kumimoji="1" lang="en-US" altLang="ja-JP" smtClean="0"/>
              <a:t>4/1/2026</a:t>
            </a:fld>
            <a:endParaRPr kumimoji="1" lang="ja-JP" altLang="en-US"/>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D7AA9E0C-F9B0-42C4-8EE2-846BBC4AC259}" type="slidenum">
              <a:rPr kumimoji="1" lang="ja-JP" altLang="en-US" smtClean="0"/>
              <a:pPr/>
              <a:t>‹#›</a:t>
            </a:fld>
            <a:endParaRPr kumimoji="1" lang="ja-JP" altLang="en-US"/>
          </a:p>
        </p:txBody>
      </p:sp>
    </p:spTree>
    <p:extLst>
      <p:ext uri="{BB962C8B-B14F-4D97-AF65-F5344CB8AC3E}">
        <p14:creationId xmlns:p14="http://schemas.microsoft.com/office/powerpoint/2010/main" val="221608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2C756-8196-40DD-8BCF-963F71390C14}" type="datetime1">
              <a:rPr kumimoji="1" lang="en-US" altLang="ja-JP" smtClean="0"/>
              <a:t>4/1/2026</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3179944321"/>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52C756-8196-40DD-8BCF-963F71390C14}" type="datetime1">
              <a:rPr kumimoji="1" lang="en-US" altLang="ja-JP" smtClean="0"/>
              <a:t>4/1/2026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217727859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52C756-8196-40DD-8BCF-963F71390C14}" type="datetime1">
              <a:rPr kumimoji="1" lang="en-US" altLang="ja-JP" smtClean="0"/>
              <a:t>4/1/2026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3048143879"/>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52C756-8196-40DD-8BCF-963F71390C14}" type="datetime1">
              <a:rPr kumimoji="1" lang="en-US" altLang="ja-JP" smtClean="0"/>
              <a:t>4/1/2026</a:t>
            </a:fld>
            <a:endParaRPr kumimoji="1"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A9E0C-F9B0-42C4-8EE2-846BBC4AC259}" type="slidenum">
              <a:rPr kumimoji="1" lang="ja-JP" altLang="en-US" smtClean="0"/>
              <a:pPr/>
              <a:t>‹#›</a:t>
            </a:fld>
            <a:r>
              <a:rPr kumimoji="1" lang="en-US" altLang="ja-JP"/>
              <a:t>/</a:t>
            </a:r>
            <a:endParaRPr kumimoji="1" lang="ja-JP" altLang="en-US" dirty="0"/>
          </a:p>
        </p:txBody>
      </p:sp>
    </p:spTree>
    <p:extLst>
      <p:ext uri="{BB962C8B-B14F-4D97-AF65-F5344CB8AC3E}">
        <p14:creationId xmlns:p14="http://schemas.microsoft.com/office/powerpoint/2010/main" val="108167677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3952" r:id="rId13"/>
    <p:sldLayoutId id="2147483953" r:id="rId14"/>
  </p:sldLayoutIdLst>
  <p:hf sldNum="0" hdr="0" dt="0"/>
  <p:txStyles>
    <p:titleStyle>
      <a:lvl1pPr algn="l" defTabSz="914400" rtl="0" eaLnBrk="1" latinLnBrk="0" hangingPunct="1">
        <a:lnSpc>
          <a:spcPct val="90000"/>
        </a:lnSpc>
        <a:spcBef>
          <a:spcPct val="0"/>
        </a:spcBef>
        <a:buNone/>
        <a:defRPr kumimoji="1"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a:extLst>
              <a:ext uri="{FF2B5EF4-FFF2-40B4-BE49-F238E27FC236}">
                <a16:creationId xmlns:a16="http://schemas.microsoft.com/office/drawing/2014/main" id="{56F29E50-78B6-2387-CA28-886DB267978C}"/>
              </a:ext>
            </a:extLst>
          </p:cNvPr>
          <p:cNvSpPr/>
          <p:nvPr/>
        </p:nvSpPr>
        <p:spPr>
          <a:xfrm>
            <a:off x="119336" y="1147057"/>
            <a:ext cx="11953328" cy="432048"/>
          </a:xfrm>
          <a:prstGeom prst="roundRect">
            <a:avLst/>
          </a:prstGeom>
          <a:solidFill>
            <a:srgbClr val="1C1C82"/>
          </a:solidFill>
          <a:ln w="25400" cap="flat" cmpd="sng" algn="ctr">
            <a:noFill/>
            <a:prstDash val="solid"/>
          </a:ln>
          <a:effectLst/>
        </p:spPr>
        <p:txBody>
          <a:bodyPr lIns="141705" tIns="144000" rIns="141705" bIns="70853" rtlCol="0" anchor="ctr"/>
          <a:lstStyle/>
          <a:p>
            <a:pPr defTabSz="1417056">
              <a:defRPr/>
            </a:pPr>
            <a:r>
              <a:rPr kumimoji="1" lang="ja-JP" altLang="en-US" sz="2400" kern="0" dirty="0">
                <a:solidFill>
                  <a:schemeClr val="bg1"/>
                </a:solidFill>
                <a:latin typeface="メイリオ" panose="020B0604030504040204" pitchFamily="50" charset="-128"/>
                <a:ea typeface="メイリオ" panose="020B0604030504040204" pitchFamily="50" charset="-128"/>
              </a:rPr>
              <a:t>■ 研究内容</a:t>
            </a:r>
          </a:p>
        </p:txBody>
      </p:sp>
      <p:sp>
        <p:nvSpPr>
          <p:cNvPr id="11" name="テキスト ボックス 10">
            <a:extLst>
              <a:ext uri="{FF2B5EF4-FFF2-40B4-BE49-F238E27FC236}">
                <a16:creationId xmlns:a16="http://schemas.microsoft.com/office/drawing/2014/main" id="{8311B539-6F60-F4F8-8879-2105719C5E06}"/>
              </a:ext>
            </a:extLst>
          </p:cNvPr>
          <p:cNvSpPr txBox="1"/>
          <p:nvPr/>
        </p:nvSpPr>
        <p:spPr>
          <a:xfrm>
            <a:off x="263352" y="767348"/>
            <a:ext cx="9937104" cy="369332"/>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准教授：谷口　博（気象シミュレーション、気象災害、気象学・気候学、地球流体力学）</a:t>
            </a:r>
            <a:endParaRPr lang="ja-JP" altLang="en-US"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FE85CF83-9319-38A7-1AED-7411A8B24CB6}"/>
              </a:ext>
            </a:extLst>
          </p:cNvPr>
          <p:cNvSpPr txBox="1"/>
          <p:nvPr/>
        </p:nvSpPr>
        <p:spPr>
          <a:xfrm>
            <a:off x="253413" y="1633328"/>
            <a:ext cx="11665296" cy="682238"/>
          </a:xfrm>
          <a:prstGeom prst="rect">
            <a:avLst/>
          </a:prstGeom>
          <a:noFill/>
        </p:spPr>
        <p:txBody>
          <a:bodyPr wrap="square">
            <a:spAutoFit/>
          </a:bodyPr>
          <a:lstStyle/>
          <a:p>
            <a:pPr>
              <a:lnSpc>
                <a:spcPts val="2260"/>
              </a:lnSpc>
            </a:pPr>
            <a:r>
              <a:rPr lang="ja-JP" altLang="en-US" b="1" dirty="0">
                <a:solidFill>
                  <a:srgbClr val="D8C991"/>
                </a:solidFill>
                <a:highlight>
                  <a:srgbClr val="1C1C82"/>
                </a:highlight>
                <a:latin typeface="メイリオ" panose="020B0604030504040204" pitchFamily="50" charset="-128"/>
                <a:ea typeface="メイリオ" panose="020B0604030504040204" pitchFamily="50" charset="-128"/>
                <a:cs typeface="メイリオ" panose="020B0604030504040204" pitchFamily="50" charset="-128"/>
              </a:rPr>
              <a:t> 気象災害をもたらす気象・気候の予測可能性の向上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を目的として、</a:t>
            </a:r>
            <a:r>
              <a:rPr lang="ja-JP" altLang="en-US" sz="1400" dirty="0">
                <a:highlight>
                  <a:srgbClr val="1C1C82"/>
                </a:highlight>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solidFill>
                  <a:srgbClr val="D8C991"/>
                </a:solidFill>
                <a:highlight>
                  <a:srgbClr val="1C1C82"/>
                </a:highlight>
                <a:latin typeface="メイリオ" panose="020B0604030504040204" pitchFamily="50" charset="-128"/>
                <a:ea typeface="メイリオ" panose="020B0604030504040204" pitchFamily="50" charset="-128"/>
                <a:cs typeface="メイリオ" panose="020B0604030504040204" pitchFamily="50" charset="-128"/>
              </a:rPr>
              <a:t>理論研究、数値実験、数値シミュレーション、 </a:t>
            </a:r>
            <a:endParaRPr lang="en-US" altLang="ja-JP" b="1" dirty="0">
              <a:solidFill>
                <a:srgbClr val="D8C991"/>
              </a:solidFill>
              <a:highlight>
                <a:srgbClr val="1C1C82"/>
              </a:highlight>
              <a:latin typeface="メイリオ" panose="020B0604030504040204" pitchFamily="50" charset="-128"/>
              <a:ea typeface="メイリオ" panose="020B0604030504040204" pitchFamily="50" charset="-128"/>
              <a:cs typeface="メイリオ" panose="020B0604030504040204" pitchFamily="50" charset="-128"/>
            </a:endParaRPr>
          </a:p>
          <a:p>
            <a:pPr>
              <a:lnSpc>
                <a:spcPts val="2260"/>
              </a:lnSpc>
            </a:pPr>
            <a:r>
              <a:rPr lang="ja-JP" altLang="en-US" b="1" dirty="0">
                <a:solidFill>
                  <a:srgbClr val="D8C991"/>
                </a:solidFill>
                <a:highlight>
                  <a:srgbClr val="1C1C82"/>
                </a:highlight>
                <a:latin typeface="メイリオ" panose="020B0604030504040204" pitchFamily="50" charset="-128"/>
                <a:ea typeface="メイリオ" panose="020B0604030504040204" pitchFamily="50" charset="-128"/>
                <a:cs typeface="メイリオ" panose="020B0604030504040204" pitchFamily="50" charset="-128"/>
              </a:rPr>
              <a:t> 現場観測、再解析データの解析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などの手法を用いて</a:t>
            </a:r>
            <a:r>
              <a:rPr lang="ja-JP" altLang="en-US" sz="1400" dirty="0">
                <a:highlight>
                  <a:srgbClr val="1C1C82"/>
                </a:highlight>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solidFill>
                  <a:srgbClr val="D8C991"/>
                </a:solidFill>
                <a:highlight>
                  <a:srgbClr val="1C1C82"/>
                </a:highlight>
                <a:latin typeface="メイリオ" panose="020B0604030504040204" pitchFamily="50" charset="-128"/>
                <a:ea typeface="メイリオ" panose="020B0604030504040204" pitchFamily="50" charset="-128"/>
                <a:cs typeface="メイリオ" panose="020B0604030504040204" pitchFamily="50" charset="-128"/>
              </a:rPr>
              <a:t>顕著現象のメカニズムの解明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を進めています。　</a:t>
            </a:r>
            <a:endParaRPr lang="ja-JP" altLang="en-US" sz="1400" dirty="0">
              <a:latin typeface="メイリオ" panose="020B0604030504040204" pitchFamily="50" charset="-128"/>
              <a:ea typeface="メイリオ" panose="020B0604030504040204" pitchFamily="50" charset="-128"/>
            </a:endParaRPr>
          </a:p>
        </p:txBody>
      </p:sp>
      <p:sp>
        <p:nvSpPr>
          <p:cNvPr id="14" name="角丸四角形 8">
            <a:extLst>
              <a:ext uri="{FF2B5EF4-FFF2-40B4-BE49-F238E27FC236}">
                <a16:creationId xmlns:a16="http://schemas.microsoft.com/office/drawing/2014/main" id="{FB1DA724-9A45-5251-42A5-072C3F78EC19}"/>
              </a:ext>
            </a:extLst>
          </p:cNvPr>
          <p:cNvSpPr/>
          <p:nvPr/>
        </p:nvSpPr>
        <p:spPr>
          <a:xfrm>
            <a:off x="119336" y="2348880"/>
            <a:ext cx="2772000" cy="439111"/>
          </a:xfrm>
          <a:prstGeom prst="roundRect">
            <a:avLst/>
          </a:prstGeom>
          <a:solidFill>
            <a:srgbClr val="1C1C82"/>
          </a:solidFill>
          <a:ln w="25400" cap="flat" cmpd="sng" algn="ctr">
            <a:noFill/>
            <a:prstDash val="solid"/>
          </a:ln>
          <a:effectLst/>
        </p:spPr>
        <p:txBody>
          <a:bodyPr lIns="141705" tIns="70853" rIns="141705" bIns="70853" rtlCol="0" anchor="ctr"/>
          <a:lstStyle/>
          <a:p>
            <a:pPr defTabSz="1417056">
              <a:defRPr/>
            </a:pPr>
            <a:r>
              <a:rPr kumimoji="1" lang="ja-JP" altLang="en-US" sz="1200" b="1" kern="0" dirty="0">
                <a:solidFill>
                  <a:schemeClr val="bg1"/>
                </a:solidFill>
                <a:latin typeface="メイリオ" panose="020B0604030504040204" pitchFamily="50" charset="-128"/>
                <a:ea typeface="メイリオ" panose="020B0604030504040204" pitchFamily="50" charset="-128"/>
              </a:rPr>
              <a:t>全球雲解像モデルによるサイクロンのアンサンブルシミュレーション</a:t>
            </a:r>
          </a:p>
        </p:txBody>
      </p:sp>
      <p:sp>
        <p:nvSpPr>
          <p:cNvPr id="19" name="角丸四角形 8">
            <a:extLst>
              <a:ext uri="{FF2B5EF4-FFF2-40B4-BE49-F238E27FC236}">
                <a16:creationId xmlns:a16="http://schemas.microsoft.com/office/drawing/2014/main" id="{7C884A93-05FB-8D07-4283-8190907CEF2B}"/>
              </a:ext>
            </a:extLst>
          </p:cNvPr>
          <p:cNvSpPr/>
          <p:nvPr/>
        </p:nvSpPr>
        <p:spPr>
          <a:xfrm>
            <a:off x="3193367" y="2344252"/>
            <a:ext cx="2582986" cy="439111"/>
          </a:xfrm>
          <a:prstGeom prst="roundRect">
            <a:avLst/>
          </a:prstGeom>
          <a:solidFill>
            <a:srgbClr val="1C1C82"/>
          </a:solidFill>
          <a:ln w="25400" cap="flat" cmpd="sng" algn="ctr">
            <a:noFill/>
            <a:prstDash val="solid"/>
          </a:ln>
          <a:effectLst/>
        </p:spPr>
        <p:txBody>
          <a:bodyPr lIns="141705" tIns="70853" rIns="141705" bIns="70853" rtlCol="0" anchor="ctr"/>
          <a:lstStyle/>
          <a:p>
            <a:pPr defTabSz="1417056">
              <a:defRPr/>
            </a:pPr>
            <a:r>
              <a:rPr kumimoji="1" lang="ja-JP" altLang="en-US" sz="1200" b="1" kern="0" dirty="0">
                <a:solidFill>
                  <a:schemeClr val="bg1"/>
                </a:solidFill>
                <a:latin typeface="メイリオ" panose="020B0604030504040204" pitchFamily="50" charset="-128"/>
                <a:ea typeface="メイリオ" panose="020B0604030504040204" pitchFamily="50" charset="-128"/>
              </a:rPr>
              <a:t>水惑星実験による熱帯域降水活動の解像度依存性の調査</a:t>
            </a:r>
          </a:p>
        </p:txBody>
      </p:sp>
      <p:pic>
        <p:nvPicPr>
          <p:cNvPr id="22" name="図 21" descr="地図のスクリーンショット&#10;&#10;AI 生成コンテンツは誤りを含む可能性があります。">
            <a:extLst>
              <a:ext uri="{FF2B5EF4-FFF2-40B4-BE49-F238E27FC236}">
                <a16:creationId xmlns:a16="http://schemas.microsoft.com/office/drawing/2014/main" id="{2970FEF4-D179-6A0D-3F6E-D58D1596A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489" y="2836097"/>
            <a:ext cx="2678487" cy="1635789"/>
          </a:xfrm>
          <a:prstGeom prst="rect">
            <a:avLst/>
          </a:prstGeom>
        </p:spPr>
      </p:pic>
      <p:sp>
        <p:nvSpPr>
          <p:cNvPr id="23" name="角丸四角形 8">
            <a:extLst>
              <a:ext uri="{FF2B5EF4-FFF2-40B4-BE49-F238E27FC236}">
                <a16:creationId xmlns:a16="http://schemas.microsoft.com/office/drawing/2014/main" id="{12567C3B-392A-3744-15B4-86FF070D069A}"/>
              </a:ext>
            </a:extLst>
          </p:cNvPr>
          <p:cNvSpPr/>
          <p:nvPr/>
        </p:nvSpPr>
        <p:spPr>
          <a:xfrm>
            <a:off x="119336" y="4548550"/>
            <a:ext cx="2943460" cy="439111"/>
          </a:xfrm>
          <a:prstGeom prst="roundRect">
            <a:avLst/>
          </a:prstGeom>
          <a:solidFill>
            <a:srgbClr val="1C1C82"/>
          </a:solidFill>
          <a:ln w="25400" cap="flat" cmpd="sng" algn="ctr">
            <a:noFill/>
            <a:prstDash val="solid"/>
          </a:ln>
          <a:effectLst/>
        </p:spPr>
        <p:txBody>
          <a:bodyPr lIns="141705" tIns="70853" rIns="141705" bIns="70853" rtlCol="0" anchor="ctr"/>
          <a:lstStyle/>
          <a:p>
            <a:pPr defTabSz="1417056">
              <a:defRPr/>
            </a:pPr>
            <a:r>
              <a:rPr kumimoji="1" lang="ja-JP" altLang="en-US" sz="1200" b="1" kern="0" dirty="0">
                <a:solidFill>
                  <a:schemeClr val="bg1"/>
                </a:solidFill>
                <a:latin typeface="メイリオ" panose="020B0604030504040204" pitchFamily="50" charset="-128"/>
                <a:ea typeface="メイリオ" panose="020B0604030504040204" pitchFamily="50" charset="-128"/>
              </a:rPr>
              <a:t>極端降水現象のメカニズム解明を目指した現場観測</a:t>
            </a:r>
          </a:p>
        </p:txBody>
      </p:sp>
      <p:sp>
        <p:nvSpPr>
          <p:cNvPr id="28" name="角丸四角形 8">
            <a:extLst>
              <a:ext uri="{FF2B5EF4-FFF2-40B4-BE49-F238E27FC236}">
                <a16:creationId xmlns:a16="http://schemas.microsoft.com/office/drawing/2014/main" id="{E87B4B5C-1D1A-E959-08CD-3D539A0CBFA2}"/>
              </a:ext>
            </a:extLst>
          </p:cNvPr>
          <p:cNvSpPr/>
          <p:nvPr/>
        </p:nvSpPr>
        <p:spPr>
          <a:xfrm>
            <a:off x="6023992" y="2341817"/>
            <a:ext cx="3131332" cy="439111"/>
          </a:xfrm>
          <a:prstGeom prst="roundRect">
            <a:avLst/>
          </a:prstGeom>
          <a:solidFill>
            <a:srgbClr val="1C1C82"/>
          </a:solidFill>
          <a:ln w="25400" cap="flat" cmpd="sng" algn="ctr">
            <a:noFill/>
            <a:prstDash val="solid"/>
          </a:ln>
          <a:effectLst/>
        </p:spPr>
        <p:txBody>
          <a:bodyPr lIns="141705" tIns="70853" rIns="141705" bIns="70853" rtlCol="0" anchor="ctr"/>
          <a:lstStyle/>
          <a:p>
            <a:pPr defTabSz="1417056">
              <a:defRPr/>
            </a:pPr>
            <a:r>
              <a:rPr kumimoji="1" lang="ja-JP" altLang="en-US" sz="1200" b="1" kern="0" dirty="0">
                <a:solidFill>
                  <a:schemeClr val="bg1"/>
                </a:solidFill>
                <a:latin typeface="メイリオ" panose="020B0604030504040204" pitchFamily="50" charset="-128"/>
                <a:ea typeface="メイリオ" panose="020B0604030504040204" pitchFamily="50" charset="-128"/>
              </a:rPr>
              <a:t>異常気象時事前道路通行規制区間における降雨特性の把握と雨量観測体制の評価</a:t>
            </a:r>
          </a:p>
        </p:txBody>
      </p:sp>
      <p:grpSp>
        <p:nvGrpSpPr>
          <p:cNvPr id="5" name="グループ化 4">
            <a:extLst>
              <a:ext uri="{FF2B5EF4-FFF2-40B4-BE49-F238E27FC236}">
                <a16:creationId xmlns:a16="http://schemas.microsoft.com/office/drawing/2014/main" id="{C07AFD7B-091D-6F55-A3D4-2F8554F73CFF}"/>
              </a:ext>
            </a:extLst>
          </p:cNvPr>
          <p:cNvGrpSpPr/>
          <p:nvPr/>
        </p:nvGrpSpPr>
        <p:grpSpPr>
          <a:xfrm>
            <a:off x="6023992" y="2788591"/>
            <a:ext cx="3179828" cy="1570964"/>
            <a:chOff x="7191492" y="2788591"/>
            <a:chExt cx="3179828" cy="1570964"/>
          </a:xfrm>
        </p:grpSpPr>
        <p:pic>
          <p:nvPicPr>
            <p:cNvPr id="32" name="図 31" descr="道路の標識&#10;&#10;AI 生成コンテンツは誤りを含む可能性があります。">
              <a:extLst>
                <a:ext uri="{FF2B5EF4-FFF2-40B4-BE49-F238E27FC236}">
                  <a16:creationId xmlns:a16="http://schemas.microsoft.com/office/drawing/2014/main" id="{D16DB518-F9F1-D645-38D1-BD522CF75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492" y="2788591"/>
              <a:ext cx="981852" cy="1570964"/>
            </a:xfrm>
            <a:prstGeom prst="rect">
              <a:avLst/>
            </a:prstGeom>
          </p:spPr>
        </p:pic>
        <p:pic>
          <p:nvPicPr>
            <p:cNvPr id="34" name="図 33" descr="グラフ, 折れ線グラフ&#10;&#10;AI 生成コンテンツは誤りを含む可能性があります。">
              <a:extLst>
                <a:ext uri="{FF2B5EF4-FFF2-40B4-BE49-F238E27FC236}">
                  <a16:creationId xmlns:a16="http://schemas.microsoft.com/office/drawing/2014/main" id="{E4451327-498F-E1DC-1D4D-36871AA0C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224" y="2804131"/>
              <a:ext cx="2174096" cy="1513173"/>
            </a:xfrm>
            <a:prstGeom prst="rect">
              <a:avLst/>
            </a:prstGeom>
          </p:spPr>
        </p:pic>
      </p:grpSp>
      <p:grpSp>
        <p:nvGrpSpPr>
          <p:cNvPr id="42" name="グループ化 41">
            <a:extLst>
              <a:ext uri="{FF2B5EF4-FFF2-40B4-BE49-F238E27FC236}">
                <a16:creationId xmlns:a16="http://schemas.microsoft.com/office/drawing/2014/main" id="{4311C4A9-1288-EB08-45CC-AAF30F628F79}"/>
              </a:ext>
            </a:extLst>
          </p:cNvPr>
          <p:cNvGrpSpPr/>
          <p:nvPr/>
        </p:nvGrpSpPr>
        <p:grpSpPr>
          <a:xfrm>
            <a:off x="136938" y="5085185"/>
            <a:ext cx="2934726" cy="1475265"/>
            <a:chOff x="216992" y="5265378"/>
            <a:chExt cx="2934726" cy="1475265"/>
          </a:xfrm>
        </p:grpSpPr>
        <p:pic>
          <p:nvPicPr>
            <p:cNvPr id="36" name="図 35" descr="建物, 屋外, 煙, 火 が含まれている画像&#10;&#10;AI 生成コンテンツは誤りを含む可能性があります。">
              <a:extLst>
                <a:ext uri="{FF2B5EF4-FFF2-40B4-BE49-F238E27FC236}">
                  <a16:creationId xmlns:a16="http://schemas.microsoft.com/office/drawing/2014/main" id="{92AF8277-FF44-22F3-B252-B1DC9E48E6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4723" y="5589439"/>
              <a:ext cx="1471430" cy="828000"/>
            </a:xfrm>
            <a:prstGeom prst="rect">
              <a:avLst/>
            </a:prstGeom>
          </p:spPr>
        </p:pic>
        <p:pic>
          <p:nvPicPr>
            <p:cNvPr id="37" name="図 36" descr="建物, 屋外, 煙, 火 が含まれている画像&#10;&#10;AI 生成コンテンツは誤りを含む可能性があります。">
              <a:extLst>
                <a:ext uri="{FF2B5EF4-FFF2-40B4-BE49-F238E27FC236}">
                  <a16:creationId xmlns:a16="http://schemas.microsoft.com/office/drawing/2014/main" id="{B6150183-083B-716B-0F6B-950D8E2F7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7501" y="5589442"/>
              <a:ext cx="1471428" cy="828000"/>
            </a:xfrm>
            <a:prstGeom prst="rect">
              <a:avLst/>
            </a:prstGeom>
          </p:spPr>
        </p:pic>
        <p:pic>
          <p:nvPicPr>
            <p:cNvPr id="38" name="図 37" descr="建物, 火, 煙, 古い が含まれている画像&#10;&#10;AI 生成コンテンツは誤りを含む可能性があります。">
              <a:extLst>
                <a:ext uri="{FF2B5EF4-FFF2-40B4-BE49-F238E27FC236}">
                  <a16:creationId xmlns:a16="http://schemas.microsoft.com/office/drawing/2014/main" id="{1C5A244E-0A35-FD7B-F83E-003A4EE679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79319" y="5590928"/>
              <a:ext cx="1471431" cy="828000"/>
            </a:xfrm>
            <a:prstGeom prst="rect">
              <a:avLst/>
            </a:prstGeom>
          </p:spPr>
        </p:pic>
        <p:pic>
          <p:nvPicPr>
            <p:cNvPr id="39" name="図 38" descr="屋外, 建物, 煙, 火 が含まれている画像&#10;&#10;AI 生成コンテンツは誤りを含む可能性があります。">
              <a:extLst>
                <a:ext uri="{FF2B5EF4-FFF2-40B4-BE49-F238E27FC236}">
                  <a16:creationId xmlns:a16="http://schemas.microsoft.com/office/drawing/2014/main" id="{6FD5D133-1AD6-22AA-06E5-E0FFF8469C8E}"/>
                </a:ext>
              </a:extLst>
            </p:cNvPr>
            <p:cNvPicPr>
              <a:picLocks noChangeAspect="1"/>
            </p:cNvPicPr>
            <p:nvPr/>
          </p:nvPicPr>
          <p:blipFill>
            <a:blip r:embed="rId9" cstate="print">
              <a:extLst>
                <a:ext uri="{28A0092B-C50C-407E-A947-70E740481C1C}">
                  <a14:useLocalDpi xmlns:a14="http://schemas.microsoft.com/office/drawing/2010/main" val="0"/>
                </a:ext>
              </a:extLst>
            </a:blip>
            <a:srcRect t="9549"/>
            <a:stretch>
              <a:fillRect/>
            </a:stretch>
          </p:blipFill>
          <p:spPr>
            <a:xfrm rot="5400000">
              <a:off x="2041538" y="5626626"/>
              <a:ext cx="1471428" cy="748932"/>
            </a:xfrm>
            <a:prstGeom prst="rect">
              <a:avLst/>
            </a:prstGeom>
          </p:spPr>
        </p:pic>
      </p:grpSp>
      <p:sp>
        <p:nvSpPr>
          <p:cNvPr id="40" name="角丸四角形 8">
            <a:extLst>
              <a:ext uri="{FF2B5EF4-FFF2-40B4-BE49-F238E27FC236}">
                <a16:creationId xmlns:a16="http://schemas.microsoft.com/office/drawing/2014/main" id="{6BE04644-528A-AE66-4C1C-180C7E012C7E}"/>
              </a:ext>
            </a:extLst>
          </p:cNvPr>
          <p:cNvSpPr/>
          <p:nvPr/>
        </p:nvSpPr>
        <p:spPr>
          <a:xfrm>
            <a:off x="3201489" y="5628598"/>
            <a:ext cx="2246439" cy="357065"/>
          </a:xfrm>
          <a:prstGeom prst="roundRect">
            <a:avLst/>
          </a:prstGeom>
          <a:solidFill>
            <a:srgbClr val="1C1C82"/>
          </a:solidFill>
          <a:ln w="25400" cap="flat" cmpd="sng" algn="ctr">
            <a:noFill/>
            <a:prstDash val="solid"/>
          </a:ln>
          <a:effectLst/>
        </p:spPr>
        <p:txBody>
          <a:bodyPr lIns="141705" tIns="70853" rIns="141705" bIns="70853" rtlCol="0" anchor="ctr"/>
          <a:lstStyle/>
          <a:p>
            <a:pPr defTabSz="1417056">
              <a:defRPr/>
            </a:pPr>
            <a:r>
              <a:rPr kumimoji="1" lang="ja-JP" altLang="en-US" sz="2000" kern="0" dirty="0">
                <a:solidFill>
                  <a:schemeClr val="bg1"/>
                </a:solidFill>
                <a:latin typeface="メイリオ" panose="020B0604030504040204" pitchFamily="50" charset="-128"/>
                <a:ea typeface="メイリオ" panose="020B0604030504040204" pitchFamily="50" charset="-128"/>
              </a:rPr>
              <a:t>■ 研究室の特徴</a:t>
            </a:r>
          </a:p>
        </p:txBody>
      </p:sp>
      <p:sp>
        <p:nvSpPr>
          <p:cNvPr id="41" name="テキスト ボックス 40">
            <a:extLst>
              <a:ext uri="{FF2B5EF4-FFF2-40B4-BE49-F238E27FC236}">
                <a16:creationId xmlns:a16="http://schemas.microsoft.com/office/drawing/2014/main" id="{C6048C69-F87A-E771-18B2-35E1F0A7EECC}"/>
              </a:ext>
            </a:extLst>
          </p:cNvPr>
          <p:cNvSpPr txBox="1"/>
          <p:nvPr/>
        </p:nvSpPr>
        <p:spPr>
          <a:xfrm>
            <a:off x="3095414" y="6011578"/>
            <a:ext cx="8983398" cy="738664"/>
          </a:xfrm>
          <a:prstGeom prst="rect">
            <a:avLst/>
          </a:prstGeom>
          <a:noFill/>
        </p:spPr>
        <p:txBody>
          <a:bodyPr wrap="square">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学生さんの多くが学部で気象学・気候学の教育を受けていないことを前提に</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講義や本読みゼミ</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等を通して</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気象学・気候学の知識を習得する機会があります</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既に学部でこれらの教育を受けてこられた学生さんも</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ずっと気象や気候に興味があって</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当該分野の研究を大学院から始めようという学生さんも共に歓迎致します</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p>
        </p:txBody>
      </p:sp>
      <p:pic>
        <p:nvPicPr>
          <p:cNvPr id="3" name="図 2" descr="QR コード&#10;&#10;自動的に生成された説明">
            <a:extLst>
              <a:ext uri="{FF2B5EF4-FFF2-40B4-BE49-F238E27FC236}">
                <a16:creationId xmlns:a16="http://schemas.microsoft.com/office/drawing/2014/main" id="{FFAD4EFD-4F4E-BBBC-C892-A155FCD778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8500" y="1974447"/>
            <a:ext cx="2003506" cy="2003506"/>
          </a:xfrm>
          <a:prstGeom prst="rect">
            <a:avLst/>
          </a:prstGeom>
        </p:spPr>
      </p:pic>
      <p:sp>
        <p:nvSpPr>
          <p:cNvPr id="4" name="テキスト ボックス 3">
            <a:extLst>
              <a:ext uri="{FF2B5EF4-FFF2-40B4-BE49-F238E27FC236}">
                <a16:creationId xmlns:a16="http://schemas.microsoft.com/office/drawing/2014/main" id="{A2E7A4A6-4379-B4E5-3E97-7A079D519C6E}"/>
              </a:ext>
            </a:extLst>
          </p:cNvPr>
          <p:cNvSpPr txBox="1"/>
          <p:nvPr/>
        </p:nvSpPr>
        <p:spPr>
          <a:xfrm>
            <a:off x="9696400" y="3931337"/>
            <a:ext cx="2411110" cy="1672317"/>
          </a:xfrm>
          <a:prstGeom prst="rect">
            <a:avLst/>
          </a:prstGeom>
          <a:solidFill>
            <a:schemeClr val="tx1"/>
          </a:solidFill>
        </p:spPr>
        <p:txBody>
          <a:bodyPr wrap="square" rtlCol="0">
            <a:spAutoFit/>
          </a:bodyPr>
          <a:lstStyle/>
          <a:p>
            <a:pPr>
              <a:lnSpc>
                <a:spcPct val="125000"/>
              </a:lnSpc>
            </a:pPr>
            <a:r>
              <a:rPr kumimoji="1" lang="ja-JP" altLang="en-US" sz="2800" b="1" dirty="0">
                <a:solidFill>
                  <a:schemeClr val="bg1"/>
                </a:solidFill>
              </a:rPr>
              <a:t>災害科学領域</a:t>
            </a:r>
            <a:endParaRPr kumimoji="1" lang="en-US" altLang="ja-JP" sz="2800" b="1" dirty="0">
              <a:solidFill>
                <a:schemeClr val="bg1"/>
              </a:solidFill>
            </a:endParaRPr>
          </a:p>
          <a:p>
            <a:pPr>
              <a:lnSpc>
                <a:spcPct val="125000"/>
              </a:lnSpc>
            </a:pPr>
            <a:r>
              <a:rPr kumimoji="1" lang="ja-JP" altLang="en-US" sz="2800" b="1" dirty="0">
                <a:solidFill>
                  <a:schemeClr val="bg1"/>
                </a:solidFill>
              </a:rPr>
              <a:t>　谷口　博</a:t>
            </a:r>
            <a:endParaRPr kumimoji="1" lang="en-US" altLang="ja-JP" sz="2800" b="1" dirty="0">
              <a:solidFill>
                <a:schemeClr val="bg1"/>
              </a:solidFill>
            </a:endParaRPr>
          </a:p>
          <a:p>
            <a:pPr>
              <a:lnSpc>
                <a:spcPct val="125000"/>
              </a:lnSpc>
            </a:pPr>
            <a:r>
              <a:rPr lang="ja-JP" altLang="en-US" sz="2800" b="1" dirty="0">
                <a:solidFill>
                  <a:schemeClr val="bg1"/>
                </a:solidFill>
              </a:rPr>
              <a:t>　研究室</a:t>
            </a:r>
            <a:r>
              <a:rPr lang="en-US" altLang="ja-JP" sz="2800" b="1" dirty="0">
                <a:solidFill>
                  <a:schemeClr val="bg1"/>
                </a:solidFill>
              </a:rPr>
              <a:t>HP</a:t>
            </a:r>
            <a:endParaRPr kumimoji="1" lang="en-US" altLang="ja-JP" sz="2800" b="1" dirty="0">
              <a:solidFill>
                <a:schemeClr val="bg1"/>
              </a:solidFill>
            </a:endParaRPr>
          </a:p>
        </p:txBody>
      </p:sp>
      <p:pic>
        <p:nvPicPr>
          <p:cNvPr id="2" name="Picture 4" descr="olr-init-042312-anim">
            <a:extLst>
              <a:ext uri="{FF2B5EF4-FFF2-40B4-BE49-F238E27FC236}">
                <a16:creationId xmlns:a16="http://schemas.microsoft.com/office/drawing/2014/main" id="{E11E3DFE-E7E4-30FE-2288-77FCBA477023}"/>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700" y="2810134"/>
            <a:ext cx="2284590" cy="171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8">
            <a:extLst>
              <a:ext uri="{FF2B5EF4-FFF2-40B4-BE49-F238E27FC236}">
                <a16:creationId xmlns:a16="http://schemas.microsoft.com/office/drawing/2014/main" id="{C8E22616-1E7F-8495-31BE-15E7657F96A2}"/>
              </a:ext>
            </a:extLst>
          </p:cNvPr>
          <p:cNvSpPr/>
          <p:nvPr/>
        </p:nvSpPr>
        <p:spPr>
          <a:xfrm>
            <a:off x="3193011" y="4544259"/>
            <a:ext cx="4464496" cy="392771"/>
          </a:xfrm>
          <a:prstGeom prst="roundRect">
            <a:avLst/>
          </a:prstGeom>
          <a:solidFill>
            <a:srgbClr val="1C1C82"/>
          </a:solidFill>
          <a:ln w="25400" cap="flat" cmpd="sng" algn="ctr">
            <a:noFill/>
            <a:prstDash val="solid"/>
          </a:ln>
          <a:effectLst/>
        </p:spPr>
        <p:txBody>
          <a:bodyPr lIns="141705" tIns="70853" rIns="141705" bIns="70853" rtlCol="0" anchor="ctr"/>
          <a:lstStyle/>
          <a:p>
            <a:pPr defTabSz="1417056">
              <a:defRPr/>
            </a:pPr>
            <a:r>
              <a:rPr kumimoji="1" lang="ja-JP" altLang="en-US" sz="2000" kern="0" dirty="0">
                <a:solidFill>
                  <a:schemeClr val="bg1"/>
                </a:solidFill>
                <a:latin typeface="メイリオ" panose="020B0604030504040204" pitchFamily="50" charset="-128"/>
                <a:ea typeface="メイリオ" panose="020B0604030504040204" pitchFamily="50" charset="-128"/>
              </a:rPr>
              <a:t>■ 研究室学生さんのテーマ</a:t>
            </a:r>
          </a:p>
        </p:txBody>
      </p:sp>
      <p:sp>
        <p:nvSpPr>
          <p:cNvPr id="7" name="テキスト ボックス 6">
            <a:extLst>
              <a:ext uri="{FF2B5EF4-FFF2-40B4-BE49-F238E27FC236}">
                <a16:creationId xmlns:a16="http://schemas.microsoft.com/office/drawing/2014/main" id="{0576C946-21AA-25EF-C454-98A84982BB1A}"/>
              </a:ext>
            </a:extLst>
          </p:cNvPr>
          <p:cNvSpPr txBox="1"/>
          <p:nvPr/>
        </p:nvSpPr>
        <p:spPr>
          <a:xfrm>
            <a:off x="3067052" y="4964461"/>
            <a:ext cx="6692490" cy="523220"/>
          </a:xfrm>
          <a:prstGeom prst="rect">
            <a:avLst/>
          </a:prstGeom>
          <a:noFill/>
        </p:spPr>
        <p:txBody>
          <a:bodyPr wrap="square">
            <a:spAutoFit/>
          </a:bodyPr>
          <a:lstStyle/>
          <a:p>
            <a:pPr marL="82550" indent="-82550">
              <a:buFont typeface="Arial" panose="020B0604020202020204" pitchFamily="34" charset="0"/>
              <a:buChar char="•"/>
            </a:pPr>
            <a:r>
              <a:rPr lang="ja-JP" altLang="ja-JP" sz="1400" dirty="0">
                <a:latin typeface="メイリオ" panose="020B0604030504040204" pitchFamily="50" charset="-128"/>
                <a:ea typeface="メイリオ" panose="020B0604030504040204" pitchFamily="50" charset="-128"/>
              </a:rPr>
              <a:t>大阪府の線状降水帯の発生環境場に関する研究</a:t>
            </a:r>
            <a:endParaRPr lang="en-US" altLang="ja-JP" sz="1400" dirty="0">
              <a:latin typeface="メイリオ" panose="020B0604030504040204" pitchFamily="50" charset="-128"/>
              <a:ea typeface="メイリオ" panose="020B0604030504040204" pitchFamily="50" charset="-128"/>
            </a:endParaRPr>
          </a:p>
          <a:p>
            <a:pPr marL="82550" indent="-82550">
              <a:buFont typeface="Arial" panose="020B0604020202020204" pitchFamily="34" charset="0"/>
              <a:buChar char="•"/>
            </a:pPr>
            <a:r>
              <a:rPr lang="ja-JP" altLang="ja-JP" sz="1400" dirty="0">
                <a:latin typeface="メイリオ" panose="020B0604030504040204" pitchFamily="50" charset="-128"/>
                <a:ea typeface="メイリオ" panose="020B0604030504040204" pitchFamily="50" charset="-128"/>
              </a:rPr>
              <a:t>都賀川水難事故に関連した局地的短時間大雨事例の降水セルの成因に関する研究</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Picture 4">
            <a:extLst>
              <a:ext uri="{FF2B5EF4-FFF2-40B4-BE49-F238E27FC236}">
                <a16:creationId xmlns:a16="http://schemas.microsoft.com/office/drawing/2014/main" id="{397869F5-DCB8-AAA6-83C6-8CFB82B423EA}"/>
              </a:ext>
            </a:extLst>
          </p:cNvPr>
          <p:cNvPicPr>
            <a:picLocks noChangeAspect="1" noChangeArrowheads="1"/>
          </p:cNvPicPr>
          <p:nvPr/>
        </p:nvPicPr>
        <p:blipFill rotWithShape="1">
          <a:blip r:embed="rId12" cstate="email">
            <a:clrChange>
              <a:clrFrom>
                <a:srgbClr val="DEEAEB"/>
              </a:clrFrom>
              <a:clrTo>
                <a:srgbClr val="DEEAEB">
                  <a:alpha val="0"/>
                </a:srgbClr>
              </a:clrTo>
            </a:clrChange>
            <a:extLst>
              <a:ext uri="{28A0092B-C50C-407E-A947-70E740481C1C}">
                <a14:useLocalDpi xmlns:a14="http://schemas.microsoft.com/office/drawing/2010/main"/>
              </a:ext>
            </a:extLst>
          </a:blip>
          <a:srcRect r="54524" b="23304"/>
          <a:stretch/>
        </p:blipFill>
        <p:spPr bwMode="auto">
          <a:xfrm>
            <a:off x="9240375" y="2696422"/>
            <a:ext cx="960081" cy="1118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444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SECTOMILLISECCONVERTED" val="1"/>
  <p:tag name="MMPROD_UIDATA" val="&lt;database version=&quot;11.0&quot;&gt;&lt;object type=&quot;1&quot; unique_id=&quot;10001&quot;&gt;&lt;object type=&quot;2&quot; unique_id=&quot;111084&quot;&gt;&lt;object type=&quot;3&quot; unique_id=&quot;111086&quot;&gt;&lt;property id=&quot;20148&quot; value=&quot;5&quot;/&gt;&lt;property id=&quot;20300&quot; value=&quot;スライド 1&quot;/&gt;&lt;property id=&quot;20307&quot; value=&quot;256&quot;/&gt;&lt;/object&gt;&lt;/object&gt;&lt;object type=&quot;8&quot; unique_id=&quot;111144&quot;&gt;&lt;/object&gt;&lt;/object&gt;&lt;/database&gt;"/>
</p:tagLst>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29893</TotalTime>
  <Words>255</Words>
  <Application>Microsoft Office PowerPoint</Application>
  <PresentationFormat>ワイド画面</PresentationFormat>
  <Paragraphs>17</Paragraphs>
  <Slides>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メイリオ</vt:lpstr>
      <vt:lpstr>游ゴシック</vt:lpstr>
      <vt:lpstr>Arial</vt:lpstr>
      <vt:lpstr>Calibri</vt:lpstr>
      <vt:lpstr>Calibri Light</vt:lpstr>
      <vt:lpstr>Office 2013 - 2022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taniro</dc:creator>
  <cp:lastModifiedBy>Hiroshi Taniguchi</cp:lastModifiedBy>
  <cp:revision>2444</cp:revision>
  <cp:lastPrinted>2018-06-19T07:42:11Z</cp:lastPrinted>
  <dcterms:created xsi:type="dcterms:W3CDTF">2013-04-08T23:57:03Z</dcterms:created>
  <dcterms:modified xsi:type="dcterms:W3CDTF">2026-04-01T03:33:19Z</dcterms:modified>
</cp:coreProperties>
</file>