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9" r:id="rId4"/>
    <p:sldId id="260" r:id="rId5"/>
    <p:sldId id="270" r:id="rId6"/>
    <p:sldId id="262" r:id="rId7"/>
    <p:sldId id="273" r:id="rId8"/>
    <p:sldId id="263" r:id="rId9"/>
    <p:sldId id="264" r:id="rId10"/>
    <p:sldId id="268" r:id="rId11"/>
    <p:sldId id="275" r:id="rId12"/>
    <p:sldId id="271" r:id="rId13"/>
    <p:sldId id="265" r:id="rId14"/>
    <p:sldId id="266" r:id="rId15"/>
    <p:sldId id="267" r:id="rId16"/>
    <p:sldId id="274" r:id="rId1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74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4EA4A3-993B-4A52-9216-30226FF723F3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12E192-34AD-4B16-9125-F03CA4C1C4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4146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2E192-34AD-4B16-9125-F03CA4C1C439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3713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2E192-34AD-4B16-9125-F03CA4C1C439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7384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585623-AE4C-795A-49C3-B2A01A05AF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F67D3C6-452E-F970-C4F6-7E6218CB5D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58DDC6C-E8D6-CDC5-28B7-3F1F22BE7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D729D55-5DCC-7CC7-4A31-00C7BDF99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大気セミナー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98A85F0-3A8E-F608-C9D6-5C8383AC5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4903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8B502F-A764-3784-686F-FCBD9C8FE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302F0B5-DAD4-6118-76F1-0E859970D1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F471346-54FD-D9C5-0C1C-6C62BC042A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066981C-6B12-DA65-A169-962FD381C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01E9D79-E7BB-A07D-768A-D081CB1D1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大気セミナー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038B814-EF1B-1AA1-F7B1-B7A829BC1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8759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DB88BD-2110-AF7B-809D-7B8C65F6A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17A7C09-AC1E-F77E-B0A7-D8F4B68F92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64A66DB-2B2A-3E43-D33A-53EA704BB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84CFEC5-B7EC-FB16-8AF8-65FE3BA41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大気セミナー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EFFB2E5-3AD5-A0CB-FE57-3647144D1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9047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43039D6-6128-3F6E-AA9B-2316C8C5CA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4D3A26F-8753-2689-6629-37F95F972E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2FBCC58-40DC-95CC-F9E8-0DBCB0EF5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11D90DA-5D0B-DD1E-7890-D1DE2273E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大気セミナー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4A32D2F-C740-2220-A960-07BF968E3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58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2B90DA-7A36-84F5-75F1-0AE06A680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5465"/>
          </a:xfrm>
        </p:spPr>
        <p:txBody>
          <a:bodyPr>
            <a:noAutofit/>
          </a:bodyPr>
          <a:lstStyle>
            <a:lvl1pPr>
              <a:defRPr sz="4800">
                <a:solidFill>
                  <a:srgbClr val="0070C0"/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AC52392-09FE-EC41-323D-50D7DF2D5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0590"/>
            <a:ext cx="10515600" cy="5056373"/>
          </a:xfrm>
        </p:spPr>
        <p:txBody>
          <a:bodyPr/>
          <a:lstStyle>
            <a:lvl1pPr>
              <a:buFont typeface="Wingdings" panose="05000000000000000000" pitchFamily="2" charset="2"/>
              <a:buChar char="Ø"/>
              <a:defRPr/>
            </a:lvl1pPr>
            <a:lvl2pPr>
              <a:buFont typeface="Wingdings" panose="05000000000000000000" pitchFamily="2" charset="2"/>
              <a:buChar char="u"/>
              <a:defRPr/>
            </a:lvl2pPr>
            <a:lvl3pP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941CE9A-5251-2F72-D790-6D617C9AA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F44D89-3915-8FD1-7D8F-96433A16F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 dirty="0"/>
              <a:t>大気セミナー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99C5698-917D-6B69-86C0-D9B4F71D3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F0AC68D3-20AC-6AC8-CB78-BA918F8B622B}"/>
              </a:ext>
            </a:extLst>
          </p:cNvPr>
          <p:cNvCxnSpPr/>
          <p:nvPr userDrawn="1"/>
        </p:nvCxnSpPr>
        <p:spPr>
          <a:xfrm>
            <a:off x="838200" y="1120590"/>
            <a:ext cx="10515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1186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F515D7-F3B1-C150-7E78-DF0F1E286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AADA261-37D7-D4DF-79FD-BCFD9541B4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65FBA9B-5E85-6625-D800-C47980B90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4D68109-DEF4-70CF-2E04-D4CF98C07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大気セミナー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E4ACA1-9058-C6DC-27D2-6435881BC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8773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A94D71-9CBA-04B9-05B1-505D42469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E6148D4-02D1-5D90-B025-2879D858E9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8801D46-31E9-4124-DCAE-920AE303C3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2F1188A-9697-4799-2C4B-876831CC4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2AC5B51-5B4A-D4A0-A5AD-C918BF155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大気セミナー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96C31EB-C7DE-51FF-3C32-1F0042D3A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3011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66BFE1-17CF-57E0-26E0-A439D72BB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D80661D-45EC-63F0-6110-AF4400FB2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B0A554E-F55A-E0C0-F5F9-17A159C3C1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20CBE48-60B3-6BEF-D5C2-2D3E49BE0C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6C3253E-5C45-9366-C479-CD6DA6D775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9F482BD-021C-6B9A-64DE-2EF51CB46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737E6DD-1511-170B-FAFF-D676D27CA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大気セミナー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0E11021-ECE0-13AA-0C8A-2AD5EF656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7966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図1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5FD2CC-0B31-FA91-F430-32646A4D6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4687DAC-C548-8A43-3EF2-9F2C2AEA5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A79A362-FB03-7F7E-CF93-5C914B186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 dirty="0"/>
              <a:t>大気セミナー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A4C1B44-584B-8918-AA11-604EFE09A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図プレースホルダー 6">
            <a:extLst>
              <a:ext uri="{FF2B5EF4-FFF2-40B4-BE49-F238E27FC236}">
                <a16:creationId xmlns:a16="http://schemas.microsoft.com/office/drawing/2014/main" id="{4C50AF6F-F3DE-C9B0-6585-C06D07575F9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1612900"/>
            <a:ext cx="10515600" cy="3254375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9" name="コンテンツ プレースホルダー 8">
            <a:extLst>
              <a:ext uri="{FF2B5EF4-FFF2-40B4-BE49-F238E27FC236}">
                <a16:creationId xmlns:a16="http://schemas.microsoft.com/office/drawing/2014/main" id="{E49B6FFA-263B-FE01-32EC-FA2ADDBAF4A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5218113"/>
            <a:ext cx="10515600" cy="609600"/>
          </a:xfrm>
        </p:spPr>
        <p:txBody>
          <a:bodyPr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E699F800-7E57-AE20-EED3-B98F50828CEF}"/>
              </a:ext>
            </a:extLst>
          </p:cNvPr>
          <p:cNvCxnSpPr/>
          <p:nvPr userDrawn="1"/>
        </p:nvCxnSpPr>
        <p:spPr>
          <a:xfrm>
            <a:off x="838200" y="1123055"/>
            <a:ext cx="10515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949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図2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5FD2CC-0B31-FA91-F430-32646A4D6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4687DAC-C548-8A43-3EF2-9F2C2AEA5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A79A362-FB03-7F7E-CF93-5C914B186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 dirty="0"/>
              <a:t>大気セミナー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A4C1B44-584B-8918-AA11-604EFE09A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図プレースホルダー 6">
            <a:extLst>
              <a:ext uri="{FF2B5EF4-FFF2-40B4-BE49-F238E27FC236}">
                <a16:creationId xmlns:a16="http://schemas.microsoft.com/office/drawing/2014/main" id="{4C50AF6F-F3DE-C9B0-6585-C06D07575F9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1612900"/>
            <a:ext cx="4899212" cy="3254375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9" name="コンテンツ プレースホルダー 8">
            <a:extLst>
              <a:ext uri="{FF2B5EF4-FFF2-40B4-BE49-F238E27FC236}">
                <a16:creationId xmlns:a16="http://schemas.microsoft.com/office/drawing/2014/main" id="{E49B6FFA-263B-FE01-32EC-FA2ADDBAF4A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5218113"/>
            <a:ext cx="10515600" cy="609600"/>
          </a:xfrm>
        </p:spPr>
        <p:txBody>
          <a:bodyPr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8" name="図プレースホルダー 6">
            <a:extLst>
              <a:ext uri="{FF2B5EF4-FFF2-40B4-BE49-F238E27FC236}">
                <a16:creationId xmlns:a16="http://schemas.microsoft.com/office/drawing/2014/main" id="{C067B4A4-925B-DCCC-BD67-D0187B56BEA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54590" y="1612899"/>
            <a:ext cx="4899212" cy="3254375"/>
          </a:xfrm>
        </p:spPr>
        <p:txBody>
          <a:bodyPr/>
          <a:lstStyle/>
          <a:p>
            <a:endParaRPr kumimoji="1" lang="ja-JP" altLang="en-US"/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C78CD009-2704-72F7-05D9-2C42EDD3127E}"/>
              </a:ext>
            </a:extLst>
          </p:cNvPr>
          <p:cNvCxnSpPr/>
          <p:nvPr userDrawn="1"/>
        </p:nvCxnSpPr>
        <p:spPr>
          <a:xfrm>
            <a:off x="838200" y="887506"/>
            <a:ext cx="10515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4008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6AE626C-852D-0693-36D0-BA4140076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708D1D3-3031-76C2-7341-2705D0207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大気セミナー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02F2D81-1693-1555-298B-FA81F84D4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2786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0DC473-BC87-6D81-76D8-5FB05D33A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CA73D60-A982-3BF8-F006-29E7358C8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03F678A-E646-2FC3-C174-0033A383D6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BC86034-9BFB-E595-4724-7A588ADE9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12BE7E0-A36A-1CA8-7239-7B013CF69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大気セミナー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9C37040-3407-755D-313F-D42453AA6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4046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1E4C265-EEE8-69D2-6435-EC80CF431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79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FC9E86D-C2B8-3187-3760-1A6B86441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757119D-58CA-7BD4-0BFB-3A2263F982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altLang="ja-JP"/>
              <a:t>2026/8/18</a:t>
            </a:r>
            <a:endParaRPr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53AE92F-E017-538D-DC71-3F3601BDDF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ja-JP" altLang="en-US" dirty="0"/>
              <a:t>大気セミナー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F7CFCF-EC0E-0AA1-BC7B-8FA8C5571D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C62F6E4-F545-4836-BA05-F25303E0C10A}" type="slidenum">
              <a:rPr lang="ja-JP" altLang="en-US" smtClean="0"/>
              <a:pPr/>
              <a:t>‹#›</a:t>
            </a:fld>
            <a:endParaRPr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672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800" b="1" kern="120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3" Type="http://schemas.openxmlformats.org/officeDocument/2006/relationships/image" Target="../media/image18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0.png"/><Relationship Id="rId4" Type="http://schemas.openxmlformats.org/officeDocument/2006/relationships/image" Target="../media/image10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34.png"/><Relationship Id="rId4" Type="http://schemas.openxmlformats.org/officeDocument/2006/relationships/image" Target="../media/image1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20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12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17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AD0B73-0C67-9E1B-06C2-FB54DF71C2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sz="4800" dirty="0"/>
              <a:t>大気大循環モデルを用いた</a:t>
            </a:r>
            <a:br>
              <a:rPr kumimoji="1" lang="en-US" altLang="ja-JP" sz="4800" dirty="0"/>
            </a:br>
            <a:r>
              <a:rPr kumimoji="1" lang="ja-JP" altLang="en-US" sz="4800" dirty="0"/>
              <a:t>金星大気大循環の</a:t>
            </a:r>
            <a:br>
              <a:rPr kumimoji="1" lang="en-US" altLang="ja-JP" sz="4800" dirty="0"/>
            </a:br>
            <a:r>
              <a:rPr kumimoji="1" lang="ja-JP" altLang="en-US" sz="4800" dirty="0"/>
              <a:t>鉛直粘性依存性に</a:t>
            </a:r>
            <a:br>
              <a:rPr kumimoji="1" lang="en-US" altLang="ja-JP" sz="4800" dirty="0"/>
            </a:br>
            <a:r>
              <a:rPr kumimoji="1" lang="ja-JP" altLang="en-US" sz="4800" dirty="0"/>
              <a:t>関する研究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E0CA9B2-26F2-E5B1-3EC9-1A03A06ECD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/>
              <a:t>理学研究科 惑星学専攻</a:t>
            </a:r>
            <a:endParaRPr kumimoji="1" lang="en-US" altLang="ja-JP" dirty="0"/>
          </a:p>
          <a:p>
            <a:r>
              <a:rPr kumimoji="1" lang="ja-JP" altLang="en-US" dirty="0"/>
              <a:t>流体地球教育研究分野</a:t>
            </a:r>
            <a:endParaRPr kumimoji="1" lang="en-US" altLang="ja-JP" dirty="0"/>
          </a:p>
          <a:p>
            <a:r>
              <a:rPr lang="ja-JP" altLang="en-US" dirty="0"/>
              <a:t>服部蒼紀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35EEB-9D3A-BFAE-DC92-77CFA8946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C6A67EC-B0FE-BFA0-AC7D-BFBF5FC90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大気セミナー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A0C2874-259D-76A0-4D54-9ACA71AE0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281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10BC45-CB03-198B-43F7-EA0D9DA4E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最大東西風速</a:t>
            </a:r>
            <a:r>
              <a:rPr lang="ja-JP" altLang="en-US" dirty="0"/>
              <a:t>と全球超回転指数</a:t>
            </a:r>
            <a:endParaRPr kumimoji="1" lang="ja-JP" altLang="en-US" dirty="0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74C654A-E664-C4A2-CABC-93420AB21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21BC19B-2DDD-C565-23EE-D97511558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大気セミナー</a:t>
            </a:r>
            <a:endParaRPr kumimoji="1"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4253430-B9D3-48D8-075F-E09BB08CC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10</a:t>
            </a:fld>
            <a:endParaRPr kumimoji="1" lang="ja-JP" altLang="en-US"/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7211C292-DD9C-A874-A679-C8F56DBFDD0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07" b="-3277"/>
          <a:stretch>
            <a:fillRect/>
          </a:stretch>
        </p:blipFill>
        <p:spPr>
          <a:xfrm>
            <a:off x="838200" y="1188492"/>
            <a:ext cx="5035455" cy="3700499"/>
          </a:xfrm>
          <a:prstGeom prst="rect">
            <a:avLst/>
          </a:prstGeom>
        </p:spPr>
      </p:pic>
      <p:sp>
        <p:nvSpPr>
          <p:cNvPr id="7" name="コンテンツ プレースホルダー 6">
            <a:extLst>
              <a:ext uri="{FF2B5EF4-FFF2-40B4-BE49-F238E27FC236}">
                <a16:creationId xmlns:a16="http://schemas.microsoft.com/office/drawing/2014/main" id="{8B780D9F-4CB1-596C-1785-CF0960FA2DD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60545" y="4776854"/>
            <a:ext cx="10293255" cy="157949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kumimoji="1" lang="ja-JP" altLang="en-US" dirty="0"/>
              <a:t>全体として</a:t>
            </a:r>
            <a:r>
              <a:rPr kumimoji="1" lang="en-US" altLang="ja-JP" dirty="0"/>
              <a:t>, </a:t>
            </a:r>
            <a:r>
              <a:rPr kumimoji="1" lang="ja-JP" altLang="en-US" dirty="0"/>
              <a:t>鉛直粘性係数が</a:t>
            </a:r>
            <a:r>
              <a:rPr lang="ja-JP" altLang="en-US" dirty="0"/>
              <a:t>大きい実験ほど</a:t>
            </a:r>
            <a:r>
              <a:rPr kumimoji="1" lang="ja-JP" altLang="en-US" dirty="0"/>
              <a:t>最大東西風速は小さい</a:t>
            </a:r>
            <a:endParaRPr kumimoji="1" lang="en-US" altLang="ja-JP" dirty="0"/>
          </a:p>
          <a:p>
            <a:pPr>
              <a:buFont typeface="Wingdings" panose="05000000000000000000" pitchFamily="2" charset="2"/>
              <a:buChar char="Ø"/>
            </a:pPr>
            <a:r>
              <a:rPr lang="ja-JP" altLang="en-US" dirty="0"/>
              <a:t>鉛直粘性係数が大きい実験ほど全球超回転指数が小さくなる</a:t>
            </a:r>
            <a:endParaRPr lang="en-US" altLang="ja-JP" dirty="0"/>
          </a:p>
          <a:p>
            <a:pPr>
              <a:buFont typeface="Wingdings" panose="05000000000000000000" pitchFamily="2" charset="2"/>
              <a:buChar char="Ø"/>
            </a:pPr>
            <a:endParaRPr kumimoji="1" lang="ja-JP" altLang="en-US" dirty="0"/>
          </a:p>
        </p:txBody>
      </p:sp>
      <p:pic>
        <p:nvPicPr>
          <p:cNvPr id="6" name="図プレースホルダー 8">
            <a:extLst>
              <a:ext uri="{FF2B5EF4-FFF2-40B4-BE49-F238E27FC236}">
                <a16:creationId xmlns:a16="http://schemas.microsoft.com/office/drawing/2014/main" id="{9D9D3BB1-D8FA-FBDF-1CEF-7B147864D5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08" b="-139"/>
          <a:stretch>
            <a:fillRect/>
          </a:stretch>
        </p:blipFill>
        <p:spPr>
          <a:xfrm>
            <a:off x="6096000" y="1188492"/>
            <a:ext cx="5035455" cy="35883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941A5E6C-FC9F-4030-5EDE-5223B5F06246}"/>
                  </a:ext>
                </a:extLst>
              </p:cNvPr>
              <p:cNvSpPr txBox="1"/>
              <p:nvPr/>
            </p:nvSpPr>
            <p:spPr>
              <a:xfrm>
                <a:off x="8388255" y="1200228"/>
                <a:ext cx="3454400" cy="14111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000" dirty="0"/>
                  <a:t>全球超回転指数</a:t>
                </a:r>
                <a:br>
                  <a:rPr kumimoji="1" lang="en-US" altLang="ja-JP" sz="2000" dirty="0"/>
                </a:br>
                <a:r>
                  <a:rPr kumimoji="1" lang="en-US" altLang="ja-JP" sz="2000" dirty="0"/>
                  <a:t>(Read,1986a,b)</a:t>
                </a:r>
                <a:br>
                  <a:rPr kumimoji="1" lang="en-US" altLang="ja-JP" sz="2000" dirty="0"/>
                </a:b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∭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𝑢𝑎</m:t>
                          </m:r>
                          <m:func>
                            <m:funcPr>
                              <m:ctrlPr>
                                <a:rPr kumimoji="1" lang="en-US" altLang="ja-JP" sz="2000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1" lang="en-US" altLang="ja-JP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</m:func>
                          <m:r>
                            <m:rPr>
                              <m:sty m:val="p"/>
                            </m:rP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∭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  <m:d>
                            <m:dPr>
                              <m:ctrlPr>
                                <a:rPr kumimoji="1" lang="en-US" altLang="ja-JP" sz="2000" b="0" i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ja-JP" sz="2000" b="0" i="0" smtClean="0">
                                  <a:latin typeface="Cambria Math" panose="02040503050406030204" pitchFamily="18" charset="0"/>
                                </a:rPr>
                                <m:t>Ωa</m:t>
                              </m:r>
                              <m:func>
                                <m:funcPr>
                                  <m:ctrlPr>
                                    <a:rPr kumimoji="1" lang="en-US" altLang="ja-JP" sz="2000" b="0" i="0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kumimoji="1" lang="en-US" altLang="ja-JP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kumimoji="1" lang="en-US" altLang="ja-JP" sz="2000" b="0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</m:func>
                            </m:e>
                          </m:d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func>
                            <m:funcPr>
                              <m:ctrlPr>
                                <a:rPr kumimoji="1" lang="en-US" altLang="ja-JP" sz="2000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1" lang="en-US" altLang="ja-JP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</m:func>
                          <m:r>
                            <m:rPr>
                              <m:sty m:val="p"/>
                            </m:rP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kumimoji="1" lang="en-US" altLang="ja-JP" sz="2000" b="0" dirty="0"/>
              </a:p>
            </p:txBody>
          </p:sp>
        </mc:Choice>
        <mc:Fallback xmlns="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941A5E6C-FC9F-4030-5EDE-5223B5F062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8255" y="1200228"/>
                <a:ext cx="3454400" cy="1411156"/>
              </a:xfrm>
              <a:prstGeom prst="rect">
                <a:avLst/>
              </a:prstGeom>
              <a:blipFill>
                <a:blip r:embed="rId4"/>
                <a:stretch>
                  <a:fillRect t="-259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2883CD2-9296-D0C3-2E5E-DEE2A32F8206}"/>
              </a:ext>
            </a:extLst>
          </p:cNvPr>
          <p:cNvSpPr txBox="1"/>
          <p:nvPr/>
        </p:nvSpPr>
        <p:spPr>
          <a:xfrm>
            <a:off x="4204796" y="1251582"/>
            <a:ext cx="1780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最大東西風速</a:t>
            </a:r>
          </a:p>
        </p:txBody>
      </p:sp>
    </p:spTree>
    <p:extLst>
      <p:ext uri="{BB962C8B-B14F-4D97-AF65-F5344CB8AC3E}">
        <p14:creationId xmlns:p14="http://schemas.microsoft.com/office/powerpoint/2010/main" val="3444273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E86AD-96F8-E2E6-487E-4CA68458C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プレースホルダー 10">
            <a:extLst>
              <a:ext uri="{FF2B5EF4-FFF2-40B4-BE49-F238E27FC236}">
                <a16:creationId xmlns:a16="http://schemas.microsoft.com/office/drawing/2014/main" id="{946B0AAF-7154-26FB-EAF1-AFC1D4C1DE7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08"/>
          <a:stretch>
            <a:fillRect/>
          </a:stretch>
        </p:blipFill>
        <p:spPr>
          <a:xfrm>
            <a:off x="523962" y="981600"/>
            <a:ext cx="4370173" cy="3723070"/>
          </a:xfrm>
          <a:prstGeom prst="rect">
            <a:avLst/>
          </a:prstGeom>
        </p:spPr>
      </p:pic>
      <p:pic>
        <p:nvPicPr>
          <p:cNvPr id="3" name="図プレースホルダー 10">
            <a:extLst>
              <a:ext uri="{FF2B5EF4-FFF2-40B4-BE49-F238E27FC236}">
                <a16:creationId xmlns:a16="http://schemas.microsoft.com/office/drawing/2014/main" id="{7C1E6060-CBE7-1746-0C03-0E81AEBD31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0" t="836" r="15867" b="-836"/>
          <a:stretch>
            <a:fillRect/>
          </a:stretch>
        </p:blipFill>
        <p:spPr>
          <a:xfrm>
            <a:off x="4392795" y="1032317"/>
            <a:ext cx="3298348" cy="37230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E4A0F747-5B12-B7F1-7A1F-3C8FFBB2B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757930"/>
          </a:xfrm>
        </p:spPr>
        <p:txBody>
          <a:bodyPr/>
          <a:lstStyle/>
          <a:p>
            <a:r>
              <a:rPr lang="ja-JP" altLang="en-US" dirty="0"/>
              <a:t>子午面循環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CC8C4EE-3B85-6D31-0E3A-7314E54BF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BAA955A-3879-0408-2EB7-10A609D8B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大気セミナー</a:t>
            </a:r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6FD2CCB-E0F9-27E0-8D69-DFFDAD90D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11</a:t>
            </a:fld>
            <a:endParaRPr kumimoji="1" lang="ja-JP" altLang="en-US"/>
          </a:p>
        </p:txBody>
      </p:sp>
      <p:pic>
        <p:nvPicPr>
          <p:cNvPr id="13" name="図プレースホルダー 12">
            <a:extLst>
              <a:ext uri="{FF2B5EF4-FFF2-40B4-BE49-F238E27FC236}">
                <a16:creationId xmlns:a16="http://schemas.microsoft.com/office/drawing/2014/main" id="{0EE32924-918E-5C91-A4AA-BEBBD90DB22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1" r="-585"/>
          <a:stretch>
            <a:fillRect/>
          </a:stretch>
        </p:blipFill>
        <p:spPr>
          <a:xfrm>
            <a:off x="7751954" y="981600"/>
            <a:ext cx="4021033" cy="37230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コンテンツ プレースホルダー 7">
                <a:extLst>
                  <a:ext uri="{FF2B5EF4-FFF2-40B4-BE49-F238E27FC236}">
                    <a16:creationId xmlns:a16="http://schemas.microsoft.com/office/drawing/2014/main" id="{285A9357-371A-2983-8398-22B2F98E03A8}"/>
                  </a:ext>
                </a:extLst>
              </p:cNvPr>
              <p:cNvSpPr>
                <a:spLocks noGrp="1"/>
              </p:cNvSpPr>
              <p:nvPr>
                <p:ph sz="quarter" idx="14"/>
              </p:nvPr>
            </p:nvSpPr>
            <p:spPr>
              <a:xfrm>
                <a:off x="838200" y="5078554"/>
                <a:ext cx="10515600" cy="1277796"/>
              </a:xfrm>
            </p:spPr>
            <p:txBody>
              <a:bodyPr>
                <a:normAutofit/>
              </a:bodyPr>
              <a:lstStyle/>
              <a:p>
                <a:pPr>
                  <a:buFont typeface="Wingdings" panose="05000000000000000000" pitchFamily="2" charset="2"/>
                  <a:buChar char="Ø"/>
                </a:pPr>
                <a:r>
                  <a:rPr lang="ja-JP" altLang="en-US" dirty="0"/>
                  <a:t>子午面循環が広がる高度は</a:t>
                </a:r>
                <a:r>
                  <a:rPr lang="en-US" altLang="ja-JP" dirty="0"/>
                  <a:t>, </a:t>
                </a:r>
                <a:r>
                  <a:rPr lang="ja-JP" altLang="en-US" dirty="0"/>
                  <a:t>鉛直粘性係数 </a:t>
                </a:r>
                <a:r>
                  <a:rPr lang="en-US" altLang="ja-JP" dirty="0"/>
                  <a:t>0.15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b="0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ja-JP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altLang="ja-JP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ja-JP" b="0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ja-JP" b="0" i="0" smtClean="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altLang="ja-JP" b="0" i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ja-JP" dirty="0"/>
                  <a:t> </a:t>
                </a:r>
                <a:r>
                  <a:rPr lang="ja-JP" altLang="en-US" dirty="0"/>
                  <a:t>で高い</a:t>
                </a:r>
                <a:r>
                  <a:rPr lang="en-US" altLang="ja-JP" dirty="0"/>
                  <a:t>. </a:t>
                </a:r>
              </a:p>
            </p:txBody>
          </p:sp>
        </mc:Choice>
        <mc:Fallback xmlns="">
          <p:sp>
            <p:nvSpPr>
              <p:cNvPr id="8" name="コンテンツ プレースホルダー 7">
                <a:extLst>
                  <a:ext uri="{FF2B5EF4-FFF2-40B4-BE49-F238E27FC236}">
                    <a16:creationId xmlns:a16="http://schemas.microsoft.com/office/drawing/2014/main" id="{285A9357-371A-2983-8398-22B2F98E03A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xfrm>
                <a:off x="838200" y="5078554"/>
                <a:ext cx="10515600" cy="1277796"/>
              </a:xfrm>
              <a:blipFill>
                <a:blip r:embed="rId5"/>
                <a:stretch>
                  <a:fillRect l="-812" t="-619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1338C6D6-B2C5-3742-B77D-B14FB583FC27}"/>
                  </a:ext>
                </a:extLst>
              </p:cNvPr>
              <p:cNvSpPr txBox="1"/>
              <p:nvPr/>
            </p:nvSpPr>
            <p:spPr>
              <a:xfrm>
                <a:off x="9982200" y="4381472"/>
                <a:ext cx="161646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>
                    <a:solidFill>
                      <a:srgbClr val="FF0000"/>
                    </a:solidFill>
                  </a:rPr>
                  <a:t>鉛直粘性係数 </a:t>
                </a:r>
                <a:r>
                  <a:rPr kumimoji="1" lang="en-US" altLang="ja-JP" dirty="0">
                    <a:solidFill>
                      <a:srgbClr val="FF0000"/>
                    </a:solidFill>
                  </a:rPr>
                  <a:t>19.2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ja-JP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kumimoji="1" lang="ja-JP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1338C6D6-B2C5-3742-B77D-B14FB583FC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2200" y="4381472"/>
                <a:ext cx="1616462" cy="646331"/>
              </a:xfrm>
              <a:prstGeom prst="rect">
                <a:avLst/>
              </a:prstGeom>
              <a:blipFill>
                <a:blip r:embed="rId6"/>
                <a:stretch>
                  <a:fillRect l="-3396" t="-5660" r="-377" b="-1509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5E737071-6BE0-0A1F-B3A2-F6F5F9D00D2D}"/>
                  </a:ext>
                </a:extLst>
              </p:cNvPr>
              <p:cNvSpPr txBox="1"/>
              <p:nvPr/>
            </p:nvSpPr>
            <p:spPr>
              <a:xfrm>
                <a:off x="596757" y="4432222"/>
                <a:ext cx="161646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>
                    <a:solidFill>
                      <a:srgbClr val="FF0000"/>
                    </a:solidFill>
                  </a:rPr>
                  <a:t>鉛直粘性係数 </a:t>
                </a:r>
                <a:r>
                  <a:rPr lang="en-US" altLang="ja-JP" dirty="0">
                    <a:solidFill>
                      <a:srgbClr val="FF0000"/>
                    </a:solidFill>
                  </a:rPr>
                  <a:t>0.15</a:t>
                </a:r>
                <a:r>
                  <a:rPr kumimoji="1" lang="en-US" altLang="ja-JP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ja-JP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kumimoji="1" lang="ja-JP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5E737071-6BE0-0A1F-B3A2-F6F5F9D00D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757" y="4432222"/>
                <a:ext cx="1616462" cy="646331"/>
              </a:xfrm>
              <a:prstGeom prst="rect">
                <a:avLst/>
              </a:prstGeom>
              <a:blipFill>
                <a:blip r:embed="rId7"/>
                <a:stretch>
                  <a:fillRect l="-3396" t="-4717" r="-377" b="-1509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9685FA1F-6695-2404-D33F-C6A5A97716D7}"/>
                  </a:ext>
                </a:extLst>
              </p:cNvPr>
              <p:cNvSpPr txBox="1"/>
              <p:nvPr/>
            </p:nvSpPr>
            <p:spPr>
              <a:xfrm>
                <a:off x="4392795" y="4432222"/>
                <a:ext cx="161646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>
                    <a:solidFill>
                      <a:srgbClr val="FF0000"/>
                    </a:solidFill>
                  </a:rPr>
                  <a:t>鉛直粘性係数 </a:t>
                </a:r>
                <a:r>
                  <a:rPr lang="en-US" altLang="ja-JP" dirty="0">
                    <a:solidFill>
                      <a:srgbClr val="FF0000"/>
                    </a:solidFill>
                  </a:rPr>
                  <a:t>0.30</a:t>
                </a:r>
                <a:r>
                  <a:rPr kumimoji="1" lang="en-US" altLang="ja-JP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ja-JP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kumimoji="1" lang="ja-JP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9685FA1F-6695-2404-D33F-C6A5A97716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2795" y="4432222"/>
                <a:ext cx="1616462" cy="646331"/>
              </a:xfrm>
              <a:prstGeom prst="rect">
                <a:avLst/>
              </a:prstGeom>
              <a:blipFill>
                <a:blip r:embed="rId8"/>
                <a:stretch>
                  <a:fillRect l="-3396" t="-4717" r="-377" b="-1509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矢印: 右 11">
            <a:extLst>
              <a:ext uri="{FF2B5EF4-FFF2-40B4-BE49-F238E27FC236}">
                <a16:creationId xmlns:a16="http://schemas.microsoft.com/office/drawing/2014/main" id="{776FA0C1-5813-17FB-1752-C179B82AEC34}"/>
              </a:ext>
            </a:extLst>
          </p:cNvPr>
          <p:cNvSpPr/>
          <p:nvPr/>
        </p:nvSpPr>
        <p:spPr>
          <a:xfrm rot="5400000">
            <a:off x="2934893" y="1295496"/>
            <a:ext cx="1052623" cy="646331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矢印: 右 16">
            <a:extLst>
              <a:ext uri="{FF2B5EF4-FFF2-40B4-BE49-F238E27FC236}">
                <a16:creationId xmlns:a16="http://schemas.microsoft.com/office/drawing/2014/main" id="{ECC3D3CC-3CFD-235F-3310-F68DFD17F44C}"/>
              </a:ext>
            </a:extLst>
          </p:cNvPr>
          <p:cNvSpPr/>
          <p:nvPr/>
        </p:nvSpPr>
        <p:spPr>
          <a:xfrm rot="5400000">
            <a:off x="6233241" y="1350910"/>
            <a:ext cx="1052623" cy="646331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矢印: 右 18">
            <a:extLst>
              <a:ext uri="{FF2B5EF4-FFF2-40B4-BE49-F238E27FC236}">
                <a16:creationId xmlns:a16="http://schemas.microsoft.com/office/drawing/2014/main" id="{45096D2E-DF6B-A802-AE9E-00007D5AF7AE}"/>
              </a:ext>
            </a:extLst>
          </p:cNvPr>
          <p:cNvSpPr/>
          <p:nvPr/>
        </p:nvSpPr>
        <p:spPr>
          <a:xfrm rot="5400000">
            <a:off x="9571738" y="1576301"/>
            <a:ext cx="1052623" cy="646331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4332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90FFCD-C0F5-8B6A-3398-C6C7CCF01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595"/>
            <a:ext cx="10515600" cy="757930"/>
          </a:xfrm>
        </p:spPr>
        <p:txBody>
          <a:bodyPr anchor="ctr">
            <a:normAutofit/>
          </a:bodyPr>
          <a:lstStyle/>
          <a:p>
            <a:r>
              <a:rPr lang="ja-JP" altLang="en-US" dirty="0"/>
              <a:t>子午面循環の強さと全球超回転指数</a:t>
            </a:r>
            <a:endParaRPr kumimoji="1" lang="ja-JP" altLang="en-US" dirty="0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4CE089A-1FB1-F40A-D016-FF65DF7F8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6704CDF-7DCE-0CA1-A04C-03690724D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/>
              <a:t>大気セミナー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689D4A3-532C-848E-45E7-228428A63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C62F6E4-F545-4836-BA05-F25303E0C10A}" type="slidenum">
              <a:rPr kumimoji="1" lang="ja-JP" altLang="en-US" smtClean="0"/>
              <a:pPr>
                <a:spcAft>
                  <a:spcPts val="600"/>
                </a:spcAft>
              </a:pPr>
              <a:t>12</a:t>
            </a:fld>
            <a:endParaRPr kumimoji="1" lang="ja-JP" altLang="en-US"/>
          </a:p>
        </p:txBody>
      </p:sp>
      <p:pic>
        <p:nvPicPr>
          <p:cNvPr id="11" name="図プレースホルダー 10">
            <a:extLst>
              <a:ext uri="{FF2B5EF4-FFF2-40B4-BE49-F238E27FC236}">
                <a16:creationId xmlns:a16="http://schemas.microsoft.com/office/drawing/2014/main" id="{000FE944-9A12-BAFE-C2EA-0A704B9820F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" b="2551"/>
          <a:stretch>
            <a:fillRect/>
          </a:stretch>
        </p:blipFill>
        <p:spPr>
          <a:xfrm>
            <a:off x="838200" y="924174"/>
            <a:ext cx="4899212" cy="33387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コンテンツ プレースホルダー 12">
                <a:extLst>
                  <a:ext uri="{FF2B5EF4-FFF2-40B4-BE49-F238E27FC236}">
                    <a16:creationId xmlns:a16="http://schemas.microsoft.com/office/drawing/2014/main" id="{AE400BE4-9F26-C538-008E-D614C7062A46}"/>
                  </a:ext>
                </a:extLst>
              </p:cNvPr>
              <p:cNvSpPr>
                <a:spLocks noGrp="1"/>
              </p:cNvSpPr>
              <p:nvPr>
                <p:ph sz="quarter" idx="14"/>
              </p:nvPr>
            </p:nvSpPr>
            <p:spPr>
              <a:xfrm>
                <a:off x="838200" y="4262900"/>
                <a:ext cx="10515600" cy="2093450"/>
              </a:xfrm>
            </p:spPr>
            <p:txBody>
              <a:bodyPr>
                <a:normAutofit/>
              </a:bodyPr>
              <a:lstStyle/>
              <a:p>
                <a:pPr>
                  <a:buFont typeface="Wingdings" panose="05000000000000000000" pitchFamily="2" charset="2"/>
                  <a:buChar char="Ø"/>
                </a:pPr>
                <a:r>
                  <a:rPr lang="ja-JP" altLang="en-US" dirty="0"/>
                  <a:t>鉛直粘性係数 </a:t>
                </a:r>
                <a:r>
                  <a:rPr lang="en-US" altLang="ja-JP" dirty="0"/>
                  <a:t>0.30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b="0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ja-JP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altLang="ja-JP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ja-JP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ja-JP" b="0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ja-JP" b="0" i="0" smtClean="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altLang="ja-JP" b="0" i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ja-JP" dirty="0"/>
                  <a:t> </a:t>
                </a:r>
                <a:r>
                  <a:rPr lang="ja-JP" altLang="en-US" dirty="0"/>
                  <a:t>以上で鉛直粘性係数が大きい実験ほど</a:t>
                </a:r>
                <a:r>
                  <a:rPr lang="en-US" altLang="ja-JP" dirty="0"/>
                  <a:t>, </a:t>
                </a:r>
                <a:br>
                  <a:rPr lang="en-US" altLang="ja-JP" dirty="0"/>
                </a:br>
                <a:r>
                  <a:rPr lang="ja-JP" altLang="en-US" dirty="0"/>
                  <a:t>質量流線関数の最大値は増加</a:t>
                </a:r>
                <a:endParaRPr lang="en-US" altLang="ja-JP" dirty="0"/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ja-JP" altLang="en-US" dirty="0"/>
                  <a:t>同程度の質量流線関数の最大値でも</a:t>
                </a:r>
                <a:r>
                  <a:rPr lang="en-US" altLang="ja-JP" dirty="0"/>
                  <a:t>, </a:t>
                </a:r>
                <a:r>
                  <a:rPr lang="ja-JP" altLang="en-US" dirty="0"/>
                  <a:t>全球超回転指数が大きい場合と</a:t>
                </a:r>
                <a:br>
                  <a:rPr lang="en-US" altLang="ja-JP" dirty="0"/>
                </a:br>
                <a:r>
                  <a:rPr lang="ja-JP" altLang="en-US" dirty="0"/>
                  <a:t>小さい場合がある</a:t>
                </a:r>
                <a:endParaRPr lang="en-US" altLang="ja-JP" dirty="0"/>
              </a:p>
              <a:p>
                <a:pPr lvl="1">
                  <a:buFont typeface="Wingdings" panose="05000000000000000000" pitchFamily="2" charset="2"/>
                  <a:buChar char="u"/>
                </a:pPr>
                <a:r>
                  <a:rPr lang="ja-JP" altLang="en-US" dirty="0"/>
                  <a:t>鉛直粘性がどのように働いたかは不明</a:t>
                </a:r>
                <a:endParaRPr lang="en-US" altLang="ja-JP" dirty="0"/>
              </a:p>
            </p:txBody>
          </p:sp>
        </mc:Choice>
        <mc:Fallback xmlns="">
          <p:sp>
            <p:nvSpPr>
              <p:cNvPr id="13" name="コンテンツ プレースホルダー 12">
                <a:extLst>
                  <a:ext uri="{FF2B5EF4-FFF2-40B4-BE49-F238E27FC236}">
                    <a16:creationId xmlns:a16="http://schemas.microsoft.com/office/drawing/2014/main" id="{AE400BE4-9F26-C538-008E-D614C7062A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xfrm>
                <a:off x="838200" y="4262900"/>
                <a:ext cx="10515600" cy="2093450"/>
              </a:xfrm>
              <a:blipFill>
                <a:blip r:embed="rId4"/>
                <a:stretch>
                  <a:fillRect l="-812" t="-377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図プレースホルダー 21">
            <a:extLst>
              <a:ext uri="{FF2B5EF4-FFF2-40B4-BE49-F238E27FC236}">
                <a16:creationId xmlns:a16="http://schemas.microsoft.com/office/drawing/2014/main" id="{1B677987-F218-B694-A0FC-28A42D1BD783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1" b="2551"/>
          <a:stretch>
            <a:fillRect/>
          </a:stretch>
        </p:blipFill>
        <p:spPr>
          <a:xfrm>
            <a:off x="6019801" y="1008525"/>
            <a:ext cx="4899212" cy="3254375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ED34376-73FB-A0FD-BE2A-1A89504E4A80}"/>
              </a:ext>
            </a:extLst>
          </p:cNvPr>
          <p:cNvSpPr txBox="1"/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</a:pPr>
            <a:endParaRPr kumimoji="1" lang="en-US" altLang="ja-JP" sz="2400" b="0" kern="1200" dirty="0"/>
          </a:p>
        </p:txBody>
      </p:sp>
    </p:spTree>
    <p:extLst>
      <p:ext uri="{BB962C8B-B14F-4D97-AF65-F5344CB8AC3E}">
        <p14:creationId xmlns:p14="http://schemas.microsoft.com/office/powerpoint/2010/main" val="1647498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4E8746-8284-DE91-872A-197BE6710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まとめ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826443C-C17B-DA7E-CEA8-0F821B405C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大気大循環モデル</a:t>
            </a:r>
            <a:r>
              <a:rPr kumimoji="1" lang="ja-JP" altLang="en-US" dirty="0"/>
              <a:t> </a:t>
            </a:r>
            <a:r>
              <a:rPr kumimoji="1" lang="en-US" altLang="ja-JP" dirty="0"/>
              <a:t>DCPAM</a:t>
            </a:r>
            <a:r>
              <a:rPr kumimoji="1" lang="ja-JP" altLang="en-US" dirty="0"/>
              <a:t> </a:t>
            </a:r>
            <a:r>
              <a:rPr lang="ja-JP" altLang="en-US" dirty="0"/>
              <a:t>を用いて</a:t>
            </a:r>
            <a:r>
              <a:rPr lang="en-US" altLang="ja-JP" dirty="0"/>
              <a:t>, Yamamoto</a:t>
            </a:r>
            <a:r>
              <a:rPr lang="ja-JP" altLang="en-US" dirty="0"/>
              <a:t> </a:t>
            </a:r>
            <a:r>
              <a:rPr lang="en-US" altLang="ja-JP" dirty="0"/>
              <a:t>and Takahashi (2003) </a:t>
            </a:r>
            <a:r>
              <a:rPr lang="ja-JP" altLang="en-US" dirty="0"/>
              <a:t>の設定で</a:t>
            </a:r>
            <a:r>
              <a:rPr lang="en-US" altLang="ja-JP" dirty="0"/>
              <a:t>, </a:t>
            </a:r>
            <a:r>
              <a:rPr lang="ja-JP" altLang="en-US" dirty="0"/>
              <a:t>鉛直粘性の強さを変えて計算した</a:t>
            </a:r>
            <a:endParaRPr kumimoji="1" lang="en-US" altLang="ja-JP" dirty="0"/>
          </a:p>
          <a:p>
            <a:r>
              <a:rPr lang="ja-JP" altLang="ja-JP" dirty="0"/>
              <a:t>YT03</a:t>
            </a:r>
            <a:r>
              <a:rPr lang="ja-JP" altLang="en-US" dirty="0"/>
              <a:t>の設定でも </a:t>
            </a:r>
            <a:r>
              <a:rPr lang="ja-JP" altLang="ja-JP" dirty="0"/>
              <a:t>Sugimoto et al. (2019) と同様</a:t>
            </a:r>
            <a:r>
              <a:rPr lang="ja-JP" altLang="en-US" dirty="0"/>
              <a:t>に</a:t>
            </a:r>
            <a:r>
              <a:rPr lang="en-US" altLang="ja-JP" dirty="0"/>
              <a:t>, </a:t>
            </a:r>
            <a:r>
              <a:rPr lang="ja-JP" altLang="ja-JP" dirty="0"/>
              <a:t>全体として</a:t>
            </a:r>
            <a:r>
              <a:rPr lang="ja-JP" altLang="en-US" dirty="0"/>
              <a:t>鉛直粘性</a:t>
            </a:r>
            <a:br>
              <a:rPr lang="en-US" altLang="ja-JP" dirty="0"/>
            </a:br>
            <a:r>
              <a:rPr lang="ja-JP" altLang="en-US" dirty="0"/>
              <a:t>係数</a:t>
            </a:r>
            <a:r>
              <a:rPr lang="ja-JP" altLang="ja-JP" dirty="0"/>
              <a:t>が大きい実験ほど最大東西風速と全球超回転指数は小さかった</a:t>
            </a:r>
            <a:r>
              <a:rPr lang="en-US" altLang="ja-JP" dirty="0"/>
              <a:t>. </a:t>
            </a:r>
          </a:p>
          <a:p>
            <a:r>
              <a:rPr lang="ja-JP" altLang="en-US" dirty="0"/>
              <a:t>鉛直粘性係数が</a:t>
            </a:r>
            <a:r>
              <a:rPr lang="ja-JP" altLang="ja-JP" dirty="0"/>
              <a:t>が大きい実験ほど地表付近の</a:t>
            </a:r>
            <a:r>
              <a:rPr lang="ja-JP" altLang="en-US" dirty="0"/>
              <a:t>遅い風速の領域</a:t>
            </a:r>
            <a:r>
              <a:rPr lang="ja-JP" altLang="ja-JP" dirty="0"/>
              <a:t>が上層まで</a:t>
            </a:r>
            <a:br>
              <a:rPr lang="en-US" altLang="ja-JP" dirty="0"/>
            </a:br>
            <a:r>
              <a:rPr lang="ja-JP" altLang="ja-JP" dirty="0"/>
              <a:t>広がり</a:t>
            </a:r>
            <a:r>
              <a:rPr lang="en-US" altLang="ja-JP" dirty="0"/>
              <a:t>, </a:t>
            </a:r>
            <a:r>
              <a:rPr lang="ja-JP" altLang="ja-JP" dirty="0"/>
              <a:t>鉛直</a:t>
            </a:r>
            <a:r>
              <a:rPr lang="ja-JP" altLang="en-US" dirty="0"/>
              <a:t>輸送</a:t>
            </a:r>
            <a:r>
              <a:rPr lang="ja-JP" altLang="ja-JP" dirty="0"/>
              <a:t>によって下層の影響が上層へ</a:t>
            </a:r>
            <a:r>
              <a:rPr lang="ja-JP" altLang="en-US" dirty="0"/>
              <a:t>及んだ</a:t>
            </a:r>
            <a:r>
              <a:rPr lang="ja-JP" altLang="ja-JP" dirty="0"/>
              <a:t>可能性がある</a:t>
            </a:r>
            <a:r>
              <a:rPr lang="en-US" altLang="ja-JP" dirty="0"/>
              <a:t>. </a:t>
            </a:r>
          </a:p>
          <a:p>
            <a:r>
              <a:rPr lang="ja-JP" altLang="ja-JP" dirty="0"/>
              <a:t>子午面循環の強さは</a:t>
            </a:r>
            <a:r>
              <a:rPr lang="ja-JP" altLang="en-US" dirty="0"/>
              <a:t>全球超回転指数</a:t>
            </a:r>
            <a:r>
              <a:rPr lang="ja-JP" altLang="ja-JP" dirty="0"/>
              <a:t>と同じようには弱くならず</a:t>
            </a:r>
            <a:r>
              <a:rPr lang="en-US" altLang="ja-JP" dirty="0"/>
              <a:t>, </a:t>
            </a:r>
            <a:br>
              <a:rPr lang="en-US" altLang="ja-JP" dirty="0"/>
            </a:br>
            <a:r>
              <a:rPr lang="ja-JP" altLang="ja-JP" dirty="0"/>
              <a:t>両者には単純な対応がなかった</a:t>
            </a:r>
            <a:r>
              <a:rPr lang="en-US" altLang="ja-JP" dirty="0"/>
              <a:t>. </a:t>
            </a:r>
          </a:p>
          <a:p>
            <a:pPr lvl="1"/>
            <a:r>
              <a:rPr lang="ja-JP" altLang="en-US" dirty="0"/>
              <a:t>鉛直粘性がどのように働いたかは解析できてない</a:t>
            </a:r>
            <a:endParaRPr lang="en-US" altLang="ja-JP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27780E-4A30-6837-DC77-960BE7FE2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0689975-A24A-1EF0-3C05-76DCA1AE5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大気セミナー</a:t>
            </a:r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6AB019-479D-806B-FE0E-E5E430735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7209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8B5E2D-674A-717E-3ADB-8E17B5A15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81948"/>
            <a:ext cx="10515600" cy="1227830"/>
          </a:xfrm>
        </p:spPr>
        <p:txBody>
          <a:bodyPr/>
          <a:lstStyle/>
          <a:p>
            <a:r>
              <a:rPr lang="ja-JP" altLang="en-US" dirty="0"/>
              <a:t>太陽</a:t>
            </a:r>
            <a:r>
              <a:rPr kumimoji="1" lang="ja-JP" altLang="en-US" dirty="0"/>
              <a:t>放射加熱</a:t>
            </a:r>
            <a:br>
              <a:rPr kumimoji="1" lang="en-US" altLang="ja-JP" dirty="0"/>
            </a:br>
            <a:r>
              <a:rPr kumimoji="1" lang="ja-JP" altLang="en-US" dirty="0"/>
              <a:t> </a:t>
            </a:r>
            <a:r>
              <a:rPr lang="en-US" altLang="ja-JP" sz="3600" dirty="0"/>
              <a:t>(Yamamoto and</a:t>
            </a:r>
            <a:r>
              <a:rPr lang="ja-JP" altLang="en-US" sz="3600" dirty="0"/>
              <a:t> </a:t>
            </a:r>
            <a:r>
              <a:rPr lang="en-US" altLang="ja-JP" sz="3600" dirty="0"/>
              <a:t>Takahashi, 2003)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B18111-EE2A-1221-3102-BD857C411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7263B1A-D759-66E0-317A-316760474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大気セミナー</a:t>
            </a:r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2B64757-5E4B-6E49-4AC5-8CC0DBAED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14</a:t>
            </a:fld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コンテンツ プレースホルダー 7">
                <a:extLst>
                  <a:ext uri="{FF2B5EF4-FFF2-40B4-BE49-F238E27FC236}">
                    <a16:creationId xmlns:a16="http://schemas.microsoft.com/office/drawing/2014/main" id="{5C7E8178-D9CA-DB6A-AEFD-6E0EA8A3FC06}"/>
                  </a:ext>
                </a:extLst>
              </p:cNvPr>
              <p:cNvSpPr>
                <a:spLocks noGrp="1"/>
              </p:cNvSpPr>
              <p:nvPr>
                <p:ph sz="quarter" idx="14"/>
              </p:nvPr>
            </p:nvSpPr>
            <p:spPr>
              <a:xfrm>
                <a:off x="6364217" y="1717156"/>
                <a:ext cx="4989583" cy="4639193"/>
              </a:xfrm>
            </p:spPr>
            <p:txBody>
              <a:bodyPr>
                <a:normAutofit/>
              </a:bodyPr>
              <a:lstStyle/>
              <a:p>
                <a:pPr>
                  <a:buFont typeface="Wingdings" panose="05000000000000000000" pitchFamily="2" charset="2"/>
                  <a:buChar char="Ø"/>
                </a:pPr>
                <a:r>
                  <a:rPr lang="ja-JP" altLang="en-US" dirty="0"/>
                  <a:t>緯度方向は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ja-JP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altLang="ja-JP" b="0" i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ja-JP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US" altLang="ja-JP" b="0" i="1" smtClean="0">
                                <a:latin typeface="Cambria Math" panose="02040503050406030204" pitchFamily="18" charset="0"/>
                              </a:rPr>
                              <m:t>7/5</m:t>
                            </m:r>
                          </m:sup>
                        </m:sSup>
                      </m:fName>
                      <m:e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</m:func>
                  </m:oMath>
                </a14:m>
                <a:r>
                  <a:rPr lang="ja-JP" altLang="en-US" dirty="0"/>
                  <a:t> に比例する</a:t>
                </a:r>
                <a:r>
                  <a:rPr lang="en-US" altLang="ja-JP" dirty="0"/>
                  <a:t>.</a:t>
                </a:r>
                <a:br>
                  <a:rPr lang="en-US" altLang="ja-JP" dirty="0"/>
                </a:br>
                <a:r>
                  <a:rPr lang="en-US" altLang="ja-JP" dirty="0"/>
                  <a:t>(Yamamoto and Takahashi, 2006) 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ja-JP" altLang="en-US" dirty="0"/>
                  <a:t>モデルの太陽放射加熱フラックス</a:t>
                </a:r>
                <a:br>
                  <a:rPr lang="en-US" altLang="ja-JP" dirty="0"/>
                </a:br>
                <a14:m>
                  <m:oMath xmlns:m="http://schemas.openxmlformats.org/officeDocument/2006/math">
                    <m:r>
                      <a:rPr lang="en-US" altLang="ja-JP" b="0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altLang="ja-JP" b="0" i="0" dirty="0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altLang="ja-JP" b="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ja-JP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ja-JP" b="0" i="1" dirty="0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en-US" altLang="ja-JP" b="0" i="1" dirty="0" smtClean="0">
                            <a:latin typeface="Cambria Math" panose="02040503050406030204" pitchFamily="18" charset="0"/>
                          </a:rPr>
                          <m:t>𝜌</m:t>
                        </m:r>
                        <m:sSub>
                          <m:sSubPr>
                            <m:ctrlPr>
                              <a:rPr lang="en-US" altLang="ja-JP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b="0" i="1" dirty="0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ja-JP" b="0" i="1" dirty="0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altLang="ja-JP" b="0" i="1" dirty="0" smtClean="0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m:rPr>
                            <m:sty m:val="p"/>
                          </m:rPr>
                          <a:rPr lang="en-US" altLang="ja-JP" b="0" i="0" dirty="0" smtClean="0"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en-US" altLang="ja-JP" b="0" i="1" dirty="0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nary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≈5900 </m:t>
                    </m:r>
                    <m:r>
                      <m:rPr>
                        <m:sty m:val="p"/>
                      </m:rPr>
                      <a:rPr lang="en-US" altLang="ja-JP" b="0" i="0" smtClean="0">
                        <a:latin typeface="Cambria Math" panose="02040503050406030204" pitchFamily="18" charset="0"/>
                      </a:rPr>
                      <m:t>W</m:t>
                    </m:r>
                    <m:r>
                      <a:rPr lang="en-US" altLang="ja-JP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ja-JP" b="0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ja-JP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altLang="ja-JP" b="0" i="0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endParaRPr lang="en-US" altLang="ja-JP" dirty="0"/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ja-JP" altLang="en-US" dirty="0"/>
                  <a:t>実際の金星の吸収する太陽加熱</a:t>
                </a:r>
                <a:br>
                  <a:rPr lang="en-US" altLang="ja-JP" dirty="0"/>
                </a:br>
                <a:r>
                  <a:rPr lang="ja-JP" altLang="en-US" dirty="0"/>
                  <a:t>フラックス </a:t>
                </a:r>
                <a14:m>
                  <m:oMath xmlns:m="http://schemas.openxmlformats.org/officeDocument/2006/math">
                    <m:r>
                      <a:rPr lang="en-US" altLang="ja-JP" b="0" i="0" smtClean="0">
                        <a:latin typeface="Cambria Math" panose="02040503050406030204" pitchFamily="18" charset="0"/>
                      </a:rPr>
                      <m:t>150 </m:t>
                    </m:r>
                    <m:r>
                      <m:rPr>
                        <m:sty m:val="p"/>
                      </m:rPr>
                      <a:rPr lang="en-US" altLang="ja-JP" b="0" i="0" smtClean="0">
                        <a:latin typeface="Cambria Math" panose="02040503050406030204" pitchFamily="18" charset="0"/>
                      </a:rPr>
                      <m:t>W</m:t>
                    </m:r>
                    <m:r>
                      <a:rPr lang="en-US" altLang="ja-JP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ja-JP" b="0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ja-JP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altLang="ja-JP" b="0" i="0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br>
                  <a:rPr lang="en-US" altLang="ja-JP" dirty="0"/>
                </a:br>
                <a14:m>
                  <m:oMath xmlns:m="http://schemas.openxmlformats.org/officeDocument/2006/math"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ja-JP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×(</m:t>
                    </m:r>
                    <m:r>
                      <a:rPr lang="ja-JP" altLang="en-US" i="1">
                        <a:latin typeface="Cambria Math" panose="02040503050406030204" pitchFamily="18" charset="0"/>
                      </a:rPr>
                      <m:t>太陽定数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ja-JP" dirty="0"/>
              </a:p>
            </p:txBody>
          </p:sp>
        </mc:Choice>
        <mc:Fallback xmlns="">
          <p:sp>
            <p:nvSpPr>
              <p:cNvPr id="8" name="コンテンツ プレースホルダー 7">
                <a:extLst>
                  <a:ext uri="{FF2B5EF4-FFF2-40B4-BE49-F238E27FC236}">
                    <a16:creationId xmlns:a16="http://schemas.microsoft.com/office/drawing/2014/main" id="{5C7E8178-D9CA-DB6A-AEFD-6E0EA8A3FC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xfrm>
                <a:off x="6364217" y="1717156"/>
                <a:ext cx="4989583" cy="4639193"/>
              </a:xfrm>
              <a:blipFill>
                <a:blip r:embed="rId2"/>
                <a:stretch>
                  <a:fillRect l="-1709" t="-144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図プレースホルダー 12">
            <a:extLst>
              <a:ext uri="{FF2B5EF4-FFF2-40B4-BE49-F238E27FC236}">
                <a16:creationId xmlns:a16="http://schemas.microsoft.com/office/drawing/2014/main" id="{FFDDB1CB-F639-6A5A-2739-994E5632535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 b="4741"/>
          <a:stretch>
            <a:fillRect/>
          </a:stretch>
        </p:blipFill>
        <p:spPr>
          <a:xfrm>
            <a:off x="798582" y="1717156"/>
            <a:ext cx="4644745" cy="44719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BB4E59F6-8FD3-9F1C-7274-152467142FE9}"/>
                  </a:ext>
                </a:extLst>
              </p:cNvPr>
              <p:cNvSpPr txBox="1"/>
              <p:nvPr/>
            </p:nvSpPr>
            <p:spPr>
              <a:xfrm>
                <a:off x="2504396" y="2123921"/>
                <a:ext cx="3068408" cy="1167499"/>
              </a:xfrm>
              <a:prstGeom prst="rect">
                <a:avLst/>
              </a:prstGeom>
              <a:solidFill>
                <a:srgbClr val="00B0F0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num>
                        <m:den>
                          <m:sSub>
                            <m:sSubPr>
                              <m:ctrlP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br>
                  <a:rPr kumimoji="1" lang="en-US" altLang="ja-JP" dirty="0"/>
                </a:br>
                <a14:m>
                  <m:oMath xmlns:m="http://schemas.openxmlformats.org/officeDocument/2006/math">
                    <m:r>
                      <a:rPr kumimoji="1" lang="en-US" altLang="ja-JP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kumimoji="1" lang="en-US" altLang="ja-JP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kumimoji="1" lang="ja-JP" altLang="en-US" dirty="0"/>
                  <a:t> が地表</a:t>
                </a:r>
                <a:br>
                  <a:rPr kumimoji="1" lang="en-US" altLang="ja-JP" dirty="0"/>
                </a:br>
                <a14:m>
                  <m:oMath xmlns:m="http://schemas.openxmlformats.org/officeDocument/2006/math">
                    <m:r>
                      <a:rPr kumimoji="1" lang="en-US" altLang="ja-JP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kumimoji="1" lang="ja-JP" altLang="en-US" dirty="0"/>
                  <a:t> は</a:t>
                </a:r>
                <a:r>
                  <a:rPr lang="en-US" altLang="ja-JP" dirty="0"/>
                  <a:t>1</a:t>
                </a:r>
                <a14:m>
                  <m:oMath xmlns:m="http://schemas.openxmlformats.org/officeDocument/2006/math"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→0</m:t>
                    </m:r>
                  </m:oMath>
                </a14:m>
                <a:r>
                  <a:rPr kumimoji="1" lang="ja-JP" altLang="en-US" dirty="0"/>
                  <a:t> で上空へ向かう</a:t>
                </a:r>
              </a:p>
            </p:txBody>
          </p:sp>
        </mc:Choice>
        <mc:Fallback xmlns="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BB4E59F6-8FD3-9F1C-7274-152467142F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4396" y="2123921"/>
                <a:ext cx="3068408" cy="1167499"/>
              </a:xfrm>
              <a:prstGeom prst="rect">
                <a:avLst/>
              </a:prstGeom>
              <a:blipFill>
                <a:blip r:embed="rId4"/>
                <a:stretch>
                  <a:fillRect b="-729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>
                <a:extLst>
                  <a:ext uri="{FF2B5EF4-FFF2-40B4-BE49-F238E27FC236}">
                    <a16:creationId xmlns:a16="http://schemas.microsoft.com/office/drawing/2014/main" id="{E2ACA1F5-ADC1-E16C-CF86-A64D7AE22E4D}"/>
                  </a:ext>
                </a:extLst>
              </p:cNvPr>
              <p:cNvSpPr txBox="1"/>
              <p:nvPr/>
            </p:nvSpPr>
            <p:spPr>
              <a:xfrm>
                <a:off x="2018541" y="6033183"/>
                <a:ext cx="312571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dirty="0"/>
                  <a:t>全球平均太陽放射加熱率の鉛直分布 </a:t>
                </a:r>
                <a:r>
                  <a:rPr lang="en-US" altLang="ja-JP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ja-JP" dirty="0"/>
                  <a:t>)</a:t>
                </a:r>
                <a:endParaRPr kumimoji="1" lang="ja-JP" altLang="en-US" dirty="0"/>
              </a:p>
            </p:txBody>
          </p:sp>
        </mc:Choice>
        <mc:Fallback xmlns="">
          <p:sp>
            <p:nvSpPr>
              <p:cNvPr id="3" name="テキスト ボックス 2">
                <a:extLst>
                  <a:ext uri="{FF2B5EF4-FFF2-40B4-BE49-F238E27FC236}">
                    <a16:creationId xmlns:a16="http://schemas.microsoft.com/office/drawing/2014/main" id="{E2ACA1F5-ADC1-E16C-CF86-A64D7AE22E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8541" y="6033183"/>
                <a:ext cx="3125717" cy="646331"/>
              </a:xfrm>
              <a:prstGeom prst="rect">
                <a:avLst/>
              </a:prstGeom>
              <a:blipFill>
                <a:blip r:embed="rId5"/>
                <a:stretch>
                  <a:fillRect l="-1559" t="-5660" b="-1509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5345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プレースホルダー 11">
            <a:extLst>
              <a:ext uri="{FF2B5EF4-FFF2-40B4-BE49-F238E27FC236}">
                <a16:creationId xmlns:a16="http://schemas.microsoft.com/office/drawing/2014/main" id="{902CE7B3-EC0F-9430-B0E5-865BBABC61F2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7175" r="1944" b="8668"/>
          <a:stretch>
            <a:fillRect/>
          </a:stretch>
        </p:blipFill>
        <p:spPr>
          <a:xfrm>
            <a:off x="4141556" y="1709780"/>
            <a:ext cx="4227866" cy="3869444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F6B677D6-90B3-09B6-5436-29C2FB9FE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0511"/>
            <a:ext cx="10515600" cy="1284286"/>
          </a:xfrm>
        </p:spPr>
        <p:txBody>
          <a:bodyPr/>
          <a:lstStyle/>
          <a:p>
            <a:r>
              <a:rPr kumimoji="1" lang="ja-JP" altLang="en-US" dirty="0"/>
              <a:t>赤外放射冷却</a:t>
            </a:r>
            <a:br>
              <a:rPr kumimoji="1" lang="en-US" altLang="ja-JP" dirty="0"/>
            </a:br>
            <a:r>
              <a:rPr lang="ja-JP" altLang="en-US" sz="3600" dirty="0"/>
              <a:t> </a:t>
            </a:r>
            <a:r>
              <a:rPr lang="en-US" altLang="ja-JP" sz="3600" dirty="0"/>
              <a:t>(Yamamoto and Takahashi, 2003)</a:t>
            </a:r>
            <a:endParaRPr kumimoji="1" lang="ja-JP" altLang="en-US" sz="3600" dirty="0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314F8B1-7395-E5B6-751B-7632EA0CD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23FD375-3F0C-9A3F-C8A5-4C6FC2811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大気セミナー</a:t>
            </a:r>
            <a:endParaRPr kumimoji="1"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23AF608-0A70-52AF-729D-73C21E3B9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15</a:t>
            </a:fld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F7A96F0-737E-39AD-0F63-DBB7DEF4A99A}"/>
              </a:ext>
            </a:extLst>
          </p:cNvPr>
          <p:cNvSpPr/>
          <p:nvPr/>
        </p:nvSpPr>
        <p:spPr>
          <a:xfrm>
            <a:off x="3997447" y="1674083"/>
            <a:ext cx="695325" cy="32979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プレースホルダー 9">
            <a:extLst>
              <a:ext uri="{FF2B5EF4-FFF2-40B4-BE49-F238E27FC236}">
                <a16:creationId xmlns:a16="http://schemas.microsoft.com/office/drawing/2014/main" id="{93FE1A26-92F3-5386-602A-AF65D998B51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" t="4872" b="6823"/>
          <a:stretch>
            <a:fillRect/>
          </a:stretch>
        </p:blipFill>
        <p:spPr>
          <a:xfrm>
            <a:off x="669076" y="1709780"/>
            <a:ext cx="3881548" cy="3727408"/>
          </a:xfrm>
          <a:prstGeom prst="rect">
            <a:avLst/>
          </a:prstGeom>
        </p:spPr>
      </p:pic>
      <p:sp>
        <p:nvSpPr>
          <p:cNvPr id="7" name="コンテンツ プレースホルダー 6">
            <a:extLst>
              <a:ext uri="{FF2B5EF4-FFF2-40B4-BE49-F238E27FC236}">
                <a16:creationId xmlns:a16="http://schemas.microsoft.com/office/drawing/2014/main" id="{6440196B-D8CE-09D3-333C-9970DF00D3D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96225" y="1781175"/>
            <a:ext cx="3803893" cy="45751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ja-JP" altLang="en-US" dirty="0"/>
              <a:t>大気密度を反映したニュートン冷却の時定数</a:t>
            </a:r>
            <a:endParaRPr kumimoji="1" lang="ja-JP" altLang="en-US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022C325-5441-E89E-0285-B3C032EC1B90}"/>
              </a:ext>
            </a:extLst>
          </p:cNvPr>
          <p:cNvSpPr txBox="1"/>
          <p:nvPr/>
        </p:nvSpPr>
        <p:spPr>
          <a:xfrm rot="16200000">
            <a:off x="26866" y="3138399"/>
            <a:ext cx="1000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Sigma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2C78B1F8-1E2A-7CB1-BB0A-B5444D984444}"/>
                  </a:ext>
                </a:extLst>
              </p:cNvPr>
              <p:cNvSpPr txBox="1"/>
              <p:nvPr/>
            </p:nvSpPr>
            <p:spPr>
              <a:xfrm>
                <a:off x="8513532" y="3609865"/>
                <a:ext cx="2906944" cy="2261068"/>
              </a:xfrm>
              <a:prstGeom prst="rect">
                <a:avLst/>
              </a:prstGeom>
              <a:solidFill>
                <a:srgbClr val="00B0F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400" b="0" dirty="0">
                    <a:latin typeface="Cambria Math" panose="02040503050406030204" pitchFamily="18" charset="0"/>
                  </a:rPr>
                  <a:t>ニュートン冷却</a:t>
                </a:r>
                <a:br>
                  <a:rPr kumimoji="1" lang="en-US" altLang="ja-JP" sz="2400" b="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  <m:t>IR</m:t>
                          </m:r>
                        </m:sub>
                      </m:sSub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ja-JP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kumimoji="1" lang="en-US" altLang="ja-JP" sz="2400" b="0" i="0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𝜏</m:t>
                          </m:r>
                        </m:den>
                      </m:f>
                    </m:oMath>
                  </m:oMathPara>
                </a14:m>
                <a:endParaRPr kumimoji="1" lang="en-US" altLang="ja-JP" sz="24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ja-JP" sz="2400" dirty="0"/>
                  <a:t>:</a:t>
                </a:r>
                <a:r>
                  <a:rPr kumimoji="1" lang="ja-JP" altLang="en-US" sz="2400" dirty="0"/>
                  <a:t>全球平均</a:t>
                </a:r>
                <a:br>
                  <a:rPr kumimoji="1" lang="en-US" altLang="ja-JP" sz="2400" dirty="0"/>
                </a:br>
                <a:r>
                  <a:rPr kumimoji="1" lang="ja-JP" altLang="en-US" sz="2400" dirty="0"/>
                  <a:t>太陽放射加熱率</a:t>
                </a:r>
                <a:br>
                  <a:rPr kumimoji="1" lang="en-US" altLang="ja-JP" sz="2400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ja-JP" sz="2400" dirty="0"/>
                  <a:t>:</a:t>
                </a:r>
                <a:r>
                  <a:rPr lang="ja-JP" altLang="en-US" sz="2400" dirty="0"/>
                  <a:t>緩和先の温度場</a:t>
                </a:r>
                <a:endParaRPr kumimoji="1" lang="ja-JP" altLang="en-US" sz="2400" dirty="0"/>
              </a:p>
            </p:txBody>
          </p:sp>
        </mc:Choice>
        <mc:Fallback xmlns="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2C78B1F8-1E2A-7CB1-BB0A-B5444D9844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3532" y="3609865"/>
                <a:ext cx="2906944" cy="2261068"/>
              </a:xfrm>
              <a:prstGeom prst="rect">
                <a:avLst/>
              </a:prstGeom>
              <a:blipFill>
                <a:blip r:embed="rId4"/>
                <a:stretch>
                  <a:fillRect l="-3361" t="-1887" b="-539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7027DDC1-60D0-0638-ACCB-04F29A529FCF}"/>
                  </a:ext>
                </a:extLst>
              </p:cNvPr>
              <p:cNvSpPr txBox="1"/>
              <p:nvPr/>
            </p:nvSpPr>
            <p:spPr>
              <a:xfrm>
                <a:off x="1013795" y="5388701"/>
                <a:ext cx="319210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dirty="0"/>
                  <a:t>緩和先の温度場</a:t>
                </a:r>
                <a:r>
                  <a:rPr lang="en-US" altLang="ja-JP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ja-JP" dirty="0"/>
                  <a:t>)</a:t>
                </a:r>
                <a:br>
                  <a:rPr lang="en-US" altLang="ja-JP" dirty="0"/>
                </a:br>
                <a:r>
                  <a:rPr lang="ja-JP" altLang="en-US" dirty="0"/>
                  <a:t>全球平均太陽放射加熱率の</a:t>
                </a:r>
                <a:br>
                  <a:rPr lang="en-US" altLang="ja-JP" dirty="0"/>
                </a:br>
                <a:r>
                  <a:rPr lang="ja-JP" altLang="en-US" dirty="0"/>
                  <a:t>とき放射平衡となる</a:t>
                </a:r>
                <a:endParaRPr kumimoji="1" lang="ja-JP" altLang="en-US" dirty="0"/>
              </a:p>
            </p:txBody>
          </p:sp>
        </mc:Choice>
        <mc:Fallback xmlns="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7027DDC1-60D0-0638-ACCB-04F29A529F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795" y="5388701"/>
                <a:ext cx="3192109" cy="923330"/>
              </a:xfrm>
              <a:prstGeom prst="rect">
                <a:avLst/>
              </a:prstGeom>
              <a:blipFill>
                <a:blip r:embed="rId5"/>
                <a:stretch>
                  <a:fillRect l="-1527" t="-3311" b="-993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181E56E5-BA8E-0F4C-B7FE-5671B7C6809D}"/>
                  </a:ext>
                </a:extLst>
              </p:cNvPr>
              <p:cNvSpPr txBox="1"/>
              <p:nvPr/>
            </p:nvSpPr>
            <p:spPr>
              <a:xfrm>
                <a:off x="4632061" y="5483963"/>
                <a:ext cx="3192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/>
                  <a:t>ニュートン冷却の時定数 </a:t>
                </a:r>
                <a:r>
                  <a:rPr kumimoji="1" lang="en-US" altLang="ja-JP" dirty="0"/>
                  <a:t>(</a:t>
                </a:r>
                <a14:m>
                  <m:oMath xmlns:m="http://schemas.openxmlformats.org/officeDocument/2006/math">
                    <m:r>
                      <a:rPr kumimoji="1" lang="en-US" altLang="ja-JP" b="0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kumimoji="1" lang="en-US" altLang="ja-JP" dirty="0"/>
                  <a:t>)</a:t>
                </a:r>
                <a:endParaRPr kumimoji="1" lang="ja-JP" altLang="en-US" dirty="0"/>
              </a:p>
            </p:txBody>
          </p:sp>
        </mc:Choice>
        <mc:Fallback xmlns="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181E56E5-BA8E-0F4C-B7FE-5671B7C68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2061" y="5483963"/>
                <a:ext cx="3192109" cy="369332"/>
              </a:xfrm>
              <a:prstGeom prst="rect">
                <a:avLst/>
              </a:prstGeom>
              <a:blipFill>
                <a:blip r:embed="rId6"/>
                <a:stretch>
                  <a:fillRect l="-1721" t="-8333" b="-2833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9629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51512-2FCB-BAD0-8909-60D910676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43A831-F1BF-ADBB-75C8-F73A47FC6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757930"/>
          </a:xfrm>
        </p:spPr>
        <p:txBody>
          <a:bodyPr/>
          <a:lstStyle/>
          <a:p>
            <a:r>
              <a:rPr kumimoji="1" lang="ja-JP" altLang="en-US" dirty="0"/>
              <a:t>温度の子午面分布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85CC78D-28ED-8EDE-B8F4-F8B96AC63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FFFC0F-689F-7887-34E4-D07F1C422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大気セミナー</a:t>
            </a:r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2B273BA-C892-B68E-0C33-FB775DFCF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16</a:t>
            </a:fld>
            <a:endParaRPr kumimoji="1" lang="ja-JP" altLang="en-US"/>
          </a:p>
        </p:txBody>
      </p:sp>
      <p:pic>
        <p:nvPicPr>
          <p:cNvPr id="11" name="図プレースホルダー 10">
            <a:extLst>
              <a:ext uri="{FF2B5EF4-FFF2-40B4-BE49-F238E27FC236}">
                <a16:creationId xmlns:a16="http://schemas.microsoft.com/office/drawing/2014/main" id="{9234FD7F-ED46-57AF-A1CB-657E61E563F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1" b="9621"/>
          <a:stretch>
            <a:fillRect/>
          </a:stretch>
        </p:blipFill>
        <p:spPr>
          <a:xfrm>
            <a:off x="0" y="939762"/>
            <a:ext cx="4846030" cy="3880242"/>
          </a:xfrm>
          <a:prstGeom prst="rect">
            <a:avLst/>
          </a:prstGeom>
        </p:spPr>
      </p:pic>
      <p:pic>
        <p:nvPicPr>
          <p:cNvPr id="13" name="図プレースホルダー 12">
            <a:extLst>
              <a:ext uri="{FF2B5EF4-FFF2-40B4-BE49-F238E27FC236}">
                <a16:creationId xmlns:a16="http://schemas.microsoft.com/office/drawing/2014/main" id="{13124CA0-050E-DB96-3903-D037658B0D8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0" t="4101" b="8999"/>
          <a:stretch>
            <a:fillRect/>
          </a:stretch>
        </p:blipFill>
        <p:spPr>
          <a:xfrm>
            <a:off x="7839726" y="939761"/>
            <a:ext cx="4110867" cy="3880243"/>
          </a:xfrm>
          <a:prstGeom prst="rect">
            <a:avLst/>
          </a:prstGeom>
        </p:spPr>
      </p:pic>
      <p:sp>
        <p:nvSpPr>
          <p:cNvPr id="8" name="コンテンツ プレースホルダー 7">
            <a:extLst>
              <a:ext uri="{FF2B5EF4-FFF2-40B4-BE49-F238E27FC236}">
                <a16:creationId xmlns:a16="http://schemas.microsoft.com/office/drawing/2014/main" id="{9D940C85-6711-48C9-4FD7-72B92C0677D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5328502"/>
            <a:ext cx="10515600" cy="102784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ja-JP" altLang="en-US" dirty="0"/>
              <a:t>鉛直粘性係数が大きい実験ほど</a:t>
            </a:r>
            <a:r>
              <a:rPr lang="en-US" altLang="ja-JP" dirty="0"/>
              <a:t>, </a:t>
            </a:r>
            <a:r>
              <a:rPr lang="ja-JP" altLang="en-US"/>
              <a:t>南北温度差は小さく</a:t>
            </a:r>
            <a:r>
              <a:rPr lang="ja-JP" altLang="en-US" dirty="0"/>
              <a:t>なる</a:t>
            </a:r>
            <a:r>
              <a:rPr lang="en-US" altLang="ja-JP" dirty="0"/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07185956-DA28-DAEE-3D86-7A13102EBBE3}"/>
                  </a:ext>
                </a:extLst>
              </p:cNvPr>
              <p:cNvSpPr txBox="1"/>
              <p:nvPr/>
            </p:nvSpPr>
            <p:spPr>
              <a:xfrm>
                <a:off x="10378032" y="4736993"/>
                <a:ext cx="161646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>
                    <a:solidFill>
                      <a:srgbClr val="FF0000"/>
                    </a:solidFill>
                  </a:rPr>
                  <a:t>鉛直粘性係数 </a:t>
                </a:r>
                <a:r>
                  <a:rPr kumimoji="1" lang="en-US" altLang="ja-JP" dirty="0">
                    <a:solidFill>
                      <a:srgbClr val="FF0000"/>
                    </a:solidFill>
                  </a:rPr>
                  <a:t>19.2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ja-JP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kumimoji="1" lang="ja-JP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07185956-DA28-DAEE-3D86-7A13102EBB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8032" y="4736993"/>
                <a:ext cx="1616462" cy="646331"/>
              </a:xfrm>
              <a:prstGeom prst="rect">
                <a:avLst/>
              </a:prstGeom>
              <a:blipFill>
                <a:blip r:embed="rId4"/>
                <a:stretch>
                  <a:fillRect l="-3008" t="-4717" r="-376" b="-1509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21333440-8B25-717C-CE38-FD67A41FB075}"/>
                  </a:ext>
                </a:extLst>
              </p:cNvPr>
              <p:cNvSpPr txBox="1"/>
              <p:nvPr/>
            </p:nvSpPr>
            <p:spPr>
              <a:xfrm>
                <a:off x="593338" y="4736993"/>
                <a:ext cx="161646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>
                    <a:solidFill>
                      <a:srgbClr val="FF0000"/>
                    </a:solidFill>
                  </a:rPr>
                  <a:t>鉛直粘性係数 </a:t>
                </a:r>
                <a:r>
                  <a:rPr lang="en-US" altLang="ja-JP" dirty="0">
                    <a:solidFill>
                      <a:srgbClr val="FF0000"/>
                    </a:solidFill>
                  </a:rPr>
                  <a:t>0.15</a:t>
                </a:r>
                <a:r>
                  <a:rPr kumimoji="1" lang="en-US" altLang="ja-JP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ja-JP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kumimoji="1" lang="ja-JP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21333440-8B25-717C-CE38-FD67A41FB0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338" y="4736993"/>
                <a:ext cx="1616462" cy="646331"/>
              </a:xfrm>
              <a:prstGeom prst="rect">
                <a:avLst/>
              </a:prstGeom>
              <a:blipFill>
                <a:blip r:embed="rId5"/>
                <a:stretch>
                  <a:fillRect l="-3008" t="-4717" r="-376" b="-1509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図プレースホルダー 10">
            <a:extLst>
              <a:ext uri="{FF2B5EF4-FFF2-40B4-BE49-F238E27FC236}">
                <a16:creationId xmlns:a16="http://schemas.microsoft.com/office/drawing/2014/main" id="{9832672E-2CCF-3D11-3280-BA2DA3BC32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9" t="5206" r="12153" b="9095"/>
          <a:stretch>
            <a:fillRect/>
          </a:stretch>
        </p:blipFill>
        <p:spPr>
          <a:xfrm>
            <a:off x="4243329" y="1005527"/>
            <a:ext cx="3542803" cy="38144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AA76E56C-EC68-250B-5054-4572F611C9CB}"/>
                  </a:ext>
                </a:extLst>
              </p:cNvPr>
              <p:cNvSpPr txBox="1"/>
              <p:nvPr/>
            </p:nvSpPr>
            <p:spPr>
              <a:xfrm>
                <a:off x="4189735" y="4682171"/>
                <a:ext cx="161646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>
                    <a:solidFill>
                      <a:srgbClr val="FF0000"/>
                    </a:solidFill>
                  </a:rPr>
                  <a:t>鉛直粘性係数 </a:t>
                </a:r>
                <a:r>
                  <a:rPr lang="en-US" altLang="ja-JP" dirty="0">
                    <a:solidFill>
                      <a:srgbClr val="FF0000"/>
                    </a:solidFill>
                  </a:rPr>
                  <a:t>0.60</a:t>
                </a:r>
                <a:r>
                  <a:rPr kumimoji="1" lang="en-US" altLang="ja-JP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ja-JP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kumimoji="1" lang="ja-JP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69479F98-7D46-7B9B-F068-A00B17A3B1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9735" y="4682171"/>
                <a:ext cx="1616462" cy="646331"/>
              </a:xfrm>
              <a:prstGeom prst="rect">
                <a:avLst/>
              </a:prstGeom>
              <a:blipFill>
                <a:blip r:embed="rId7"/>
                <a:stretch>
                  <a:fillRect l="-3019" t="-4717" r="-755" b="-1509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7058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プレースホルダー 9">
            <a:extLst>
              <a:ext uri="{FF2B5EF4-FFF2-40B4-BE49-F238E27FC236}">
                <a16:creationId xmlns:a16="http://schemas.microsoft.com/office/drawing/2014/main" id="{C05A46E7-1BEC-45A3-E0E4-F99F9306EAD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" b="10408"/>
          <a:stretch>
            <a:fillRect/>
          </a:stretch>
        </p:blipFill>
        <p:spPr>
          <a:xfrm>
            <a:off x="836973" y="1123055"/>
            <a:ext cx="3925765" cy="4961785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FD27CF86-25C6-6451-AA25-3DC29784B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/>
              <a:t>金星のスーパーローテーション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820E85F-E5C1-5880-6AE3-C6591461E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10937D4-402E-4A9F-30CB-F50F0A783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大気セミナー</a:t>
            </a:r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2E4BF3-C9AC-AE42-179F-6C476CD61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8" name="コンテンツ プレースホルダー 7">
            <a:extLst>
              <a:ext uri="{FF2B5EF4-FFF2-40B4-BE49-F238E27FC236}">
                <a16:creationId xmlns:a16="http://schemas.microsoft.com/office/drawing/2014/main" id="{7980186E-3100-0564-98F6-EF94BAD383A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62738" y="1123055"/>
            <a:ext cx="6591062" cy="280124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ja-JP" altLang="en-US" dirty="0"/>
              <a:t>高度とともに東西風速が増加</a:t>
            </a:r>
            <a:endParaRPr lang="en-US" altLang="ja-JP" dirty="0"/>
          </a:p>
          <a:p>
            <a:pPr>
              <a:buFont typeface="Wingdings" panose="05000000000000000000" pitchFamily="2" charset="2"/>
              <a:buChar char="Ø"/>
            </a:pPr>
            <a:r>
              <a:rPr lang="ja-JP" altLang="en-US" dirty="0"/>
              <a:t>高度 </a:t>
            </a:r>
            <a:r>
              <a:rPr lang="en-US" altLang="ja-JP" dirty="0"/>
              <a:t>70 km</a:t>
            </a:r>
            <a:r>
              <a:rPr lang="ja-JP" altLang="en-US" dirty="0"/>
              <a:t> 付近の大気は固体金星の約 </a:t>
            </a:r>
            <a:r>
              <a:rPr lang="en-US" altLang="ja-JP" dirty="0"/>
              <a:t>60 </a:t>
            </a:r>
            <a:r>
              <a:rPr lang="ja-JP" altLang="en-US" dirty="0"/>
              <a:t>倍の角速度で回転</a:t>
            </a:r>
            <a:endParaRPr lang="en-US" altLang="ja-JP" dirty="0"/>
          </a:p>
          <a:p>
            <a:pPr>
              <a:buFont typeface="Wingdings" panose="05000000000000000000" pitchFamily="2" charset="2"/>
              <a:buChar char="Ø"/>
            </a:pPr>
            <a:r>
              <a:rPr lang="ja-JP" altLang="en-US" dirty="0"/>
              <a:t>低緯度から中緯度に速い東西風が広がる</a:t>
            </a:r>
            <a:endParaRPr lang="en-US" altLang="ja-JP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58E1D01-1A34-2A1D-DFDD-A5107325A7B5}"/>
              </a:ext>
            </a:extLst>
          </p:cNvPr>
          <p:cNvSpPr txBox="1"/>
          <p:nvPr/>
        </p:nvSpPr>
        <p:spPr>
          <a:xfrm>
            <a:off x="2620718" y="5198286"/>
            <a:ext cx="192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Schubert</a:t>
            </a:r>
            <a:r>
              <a:rPr lang="ja-JP" altLang="en-US" dirty="0"/>
              <a:t> </a:t>
            </a:r>
            <a:r>
              <a:rPr lang="en-US" altLang="ja-JP" dirty="0"/>
              <a:t>(1983)</a:t>
            </a:r>
            <a:endParaRPr kumimoji="1" lang="ja-JP" altLang="en-US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0535470-FE56-C16B-6449-2F0DB74F37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947" y="2844971"/>
            <a:ext cx="5277853" cy="3117013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EABEEF1-DEB6-7834-3FF9-5A2711FEB103}"/>
              </a:ext>
            </a:extLst>
          </p:cNvPr>
          <p:cNvSpPr txBox="1"/>
          <p:nvPr/>
        </p:nvSpPr>
        <p:spPr>
          <a:xfrm>
            <a:off x="7791450" y="5961984"/>
            <a:ext cx="2419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Rossow et al. (1990)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02234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880485-92F7-3AC1-B4A4-A6C87E5F9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Yamamoto</a:t>
            </a:r>
            <a:r>
              <a:rPr kumimoji="1" lang="ja-JP" altLang="en-US" dirty="0"/>
              <a:t> </a:t>
            </a:r>
            <a:r>
              <a:rPr lang="en-US" altLang="ja-JP" dirty="0"/>
              <a:t>and Takahashi (2003)</a:t>
            </a:r>
            <a:endParaRPr kumimoji="1" lang="ja-JP" altLang="en-US" dirty="0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481B5B4-0064-ACE7-3F25-06555159C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4DA7692-979C-9904-E376-0ACC39A1F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大気セミナー</a:t>
            </a:r>
            <a:endParaRPr kumimoji="1"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B8BB7A4-C018-D24F-E34D-CCD0CDEEB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3</a:t>
            </a:fld>
            <a:endParaRPr kumimoji="1" lang="ja-JP" altLang="en-US"/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0AC6EF61-E02A-CB71-E604-2A9C07864F4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83" b="7150"/>
          <a:stretch>
            <a:fillRect/>
          </a:stretch>
        </p:blipFill>
        <p:spPr>
          <a:xfrm>
            <a:off x="838200" y="1123056"/>
            <a:ext cx="4671593" cy="4704658"/>
          </a:xfrm>
          <a:prstGeom prst="rect">
            <a:avLst/>
          </a:prstGeom>
        </p:spPr>
      </p:pic>
      <p:sp>
        <p:nvSpPr>
          <p:cNvPr id="7" name="コンテンツ プレースホルダー 6">
            <a:extLst>
              <a:ext uri="{FF2B5EF4-FFF2-40B4-BE49-F238E27FC236}">
                <a16:creationId xmlns:a16="http://schemas.microsoft.com/office/drawing/2014/main" id="{AECDAB25-0C4A-63C8-2951-CE252F7EE5D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09792" y="1123055"/>
            <a:ext cx="5844007" cy="470465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kumimoji="1" lang="ja-JP" altLang="en-US" dirty="0"/>
              <a:t>大気大循環モデル </a:t>
            </a:r>
            <a:r>
              <a:rPr kumimoji="1" lang="en-US" altLang="ja-JP" dirty="0"/>
              <a:t>CCSR/NIES</a:t>
            </a:r>
            <a:r>
              <a:rPr kumimoji="1" lang="ja-JP" altLang="en-US" dirty="0"/>
              <a:t> </a:t>
            </a:r>
            <a:r>
              <a:rPr kumimoji="1" lang="en-US" altLang="ja-JP" dirty="0"/>
              <a:t>AGCM 5.4 </a:t>
            </a:r>
            <a:r>
              <a:rPr kumimoji="1" lang="ja-JP" altLang="en-US" dirty="0"/>
              <a:t>を用いた実験</a:t>
            </a:r>
            <a:endParaRPr kumimoji="1" lang="en-US" altLang="ja-JP" dirty="0"/>
          </a:p>
          <a:p>
            <a:pPr lvl="1">
              <a:buFont typeface="Wingdings" panose="05000000000000000000" pitchFamily="2" charset="2"/>
              <a:buChar char="u"/>
            </a:pPr>
            <a:r>
              <a:rPr lang="ja-JP" altLang="en-US" dirty="0"/>
              <a:t>太陽放射</a:t>
            </a:r>
            <a:endParaRPr lang="en-US" altLang="ja-JP" dirty="0"/>
          </a:p>
          <a:p>
            <a:pPr lvl="2">
              <a:buFont typeface="Wingdings" panose="05000000000000000000" pitchFamily="2" charset="2"/>
              <a:buChar char="n"/>
            </a:pPr>
            <a:r>
              <a:rPr kumimoji="1" lang="ja-JP" altLang="en-US" dirty="0"/>
              <a:t>東西一様な加熱</a:t>
            </a:r>
            <a:endParaRPr kumimoji="1" lang="en-US" altLang="ja-JP" dirty="0"/>
          </a:p>
          <a:p>
            <a:pPr lvl="2">
              <a:buFont typeface="Wingdings" panose="05000000000000000000" pitchFamily="2" charset="2"/>
              <a:buChar char="n"/>
            </a:pPr>
            <a:r>
              <a:rPr lang="ja-JP" altLang="en-US" dirty="0"/>
              <a:t>加熱の強さは観測の約 </a:t>
            </a:r>
            <a:r>
              <a:rPr lang="en-US" altLang="ja-JP" dirty="0"/>
              <a:t>40 </a:t>
            </a:r>
            <a:r>
              <a:rPr lang="ja-JP" altLang="en-US" dirty="0"/>
              <a:t>倍</a:t>
            </a:r>
            <a:endParaRPr lang="en-US" altLang="ja-JP" dirty="0"/>
          </a:p>
          <a:p>
            <a:pPr lvl="1">
              <a:buFont typeface="Wingdings" panose="05000000000000000000" pitchFamily="2" charset="2"/>
              <a:buChar char="u"/>
            </a:pPr>
            <a:r>
              <a:rPr kumimoji="1" lang="ja-JP" altLang="en-US" dirty="0"/>
              <a:t>赤外放射</a:t>
            </a:r>
            <a:endParaRPr kumimoji="1" lang="en-US" altLang="ja-JP" dirty="0"/>
          </a:p>
          <a:p>
            <a:pPr lvl="2">
              <a:buFont typeface="Wingdings" panose="05000000000000000000" pitchFamily="2" charset="2"/>
              <a:buChar char="n"/>
            </a:pPr>
            <a:r>
              <a:rPr lang="ja-JP" altLang="en-US" dirty="0"/>
              <a:t>ニュートン冷却</a:t>
            </a:r>
            <a:endParaRPr lang="en-US" altLang="ja-JP" dirty="0"/>
          </a:p>
          <a:p>
            <a:pPr lvl="2">
              <a:buFont typeface="Wingdings" panose="05000000000000000000" pitchFamily="2" charset="2"/>
              <a:buChar char="n"/>
            </a:pPr>
            <a:r>
              <a:rPr kumimoji="1" lang="ja-JP" altLang="en-US" dirty="0"/>
              <a:t>緩和先の温度場に低安定度層なし</a:t>
            </a:r>
            <a:endParaRPr kumimoji="1" lang="en-US" altLang="ja-JP" dirty="0"/>
          </a:p>
          <a:p>
            <a:pPr>
              <a:buFont typeface="Wingdings" panose="05000000000000000000" pitchFamily="2" charset="2"/>
              <a:buChar char="Ø"/>
            </a:pPr>
            <a:r>
              <a:rPr lang="ja-JP" altLang="en-US" dirty="0"/>
              <a:t>観測に似た東西風速を得た</a:t>
            </a:r>
            <a:endParaRPr lang="en-US" altLang="ja-JP" dirty="0"/>
          </a:p>
          <a:p>
            <a:pPr lvl="1">
              <a:buFont typeface="Wingdings" panose="05000000000000000000" pitchFamily="2" charset="2"/>
              <a:buChar char="u"/>
            </a:pPr>
            <a:r>
              <a:rPr kumimoji="1" lang="en-US" altLang="ja-JP" dirty="0"/>
              <a:t>100 m/s </a:t>
            </a:r>
            <a:r>
              <a:rPr kumimoji="1" lang="ja-JP" altLang="en-US" dirty="0"/>
              <a:t>を超える東西風</a:t>
            </a:r>
            <a:endParaRPr kumimoji="1" lang="en-US" altLang="ja-JP" dirty="0"/>
          </a:p>
          <a:p>
            <a:pPr lvl="1">
              <a:buFont typeface="Wingdings" panose="05000000000000000000" pitchFamily="2" charset="2"/>
              <a:buChar char="u"/>
            </a:pPr>
            <a:r>
              <a:rPr kumimoji="1" lang="ja-JP" altLang="en-US" dirty="0"/>
              <a:t>高度とともに東西風速が増加</a:t>
            </a:r>
            <a:endParaRPr kumimoji="1" lang="en-US" altLang="ja-JP" dirty="0"/>
          </a:p>
          <a:p>
            <a:pPr lvl="1">
              <a:buFont typeface="Wingdings" panose="05000000000000000000" pitchFamily="2" charset="2"/>
              <a:buChar char="u"/>
            </a:pPr>
            <a:r>
              <a:rPr lang="ja-JP" altLang="en-US" dirty="0"/>
              <a:t>低緯度から中緯度で速度差が小さい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430991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ED300D-CB66-7325-6D5D-A7D15A777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823"/>
            <a:ext cx="10515600" cy="757930"/>
          </a:xfrm>
        </p:spPr>
        <p:txBody>
          <a:bodyPr/>
          <a:lstStyle/>
          <a:p>
            <a:r>
              <a:rPr kumimoji="1" lang="en-US" altLang="ja-JP" dirty="0"/>
              <a:t>Sugimoto et al. (2019)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AB68F95-0028-C961-9A92-C2DA6525E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67E8CDB-9AD3-02D5-FDF3-4B9BCF17E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大気セミナー</a:t>
            </a:r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1A429F0-9843-8FF5-49A0-CB0A2A5F7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4</a:t>
            </a:fld>
            <a:endParaRPr kumimoji="1" lang="ja-JP" altLang="en-US"/>
          </a:p>
        </p:txBody>
      </p:sp>
      <p:pic>
        <p:nvPicPr>
          <p:cNvPr id="11" name="図プレースホルダー 10">
            <a:extLst>
              <a:ext uri="{FF2B5EF4-FFF2-40B4-BE49-F238E27FC236}">
                <a16:creationId xmlns:a16="http://schemas.microsoft.com/office/drawing/2014/main" id="{7D08D6A9-D735-4904-7B4A-45D5AD01B6C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98" b="774"/>
          <a:stretch>
            <a:fillRect/>
          </a:stretch>
        </p:blipFill>
        <p:spPr>
          <a:xfrm>
            <a:off x="1092097" y="992730"/>
            <a:ext cx="3533264" cy="2723555"/>
          </a:xfrm>
          <a:prstGeom prst="rect">
            <a:avLst/>
          </a:prstGeom>
        </p:spPr>
      </p:pic>
      <p:sp>
        <p:nvSpPr>
          <p:cNvPr id="8" name="コンテンツ プレースホルダー 7">
            <a:extLst>
              <a:ext uri="{FF2B5EF4-FFF2-40B4-BE49-F238E27FC236}">
                <a16:creationId xmlns:a16="http://schemas.microsoft.com/office/drawing/2014/main" id="{1C20ED72-FE73-C3D3-242A-A10C78A49F2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25361" y="992730"/>
            <a:ext cx="6728437" cy="536210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ja-JP" altLang="en-US" dirty="0"/>
              <a:t>金星大気大循環モデル </a:t>
            </a:r>
            <a:r>
              <a:rPr lang="en-US" altLang="ja-JP" dirty="0"/>
              <a:t>AFES-Venus </a:t>
            </a:r>
            <a:r>
              <a:rPr lang="ja-JP" altLang="en-US" dirty="0"/>
              <a:t>を用いた実験</a:t>
            </a:r>
            <a:endParaRPr lang="en-US" altLang="ja-JP" dirty="0"/>
          </a:p>
          <a:p>
            <a:pPr lvl="1">
              <a:buFont typeface="Wingdings" panose="05000000000000000000" pitchFamily="2" charset="2"/>
              <a:buChar char="u"/>
            </a:pPr>
            <a:r>
              <a:rPr lang="ja-JP" altLang="en-US" dirty="0"/>
              <a:t>太陽放射</a:t>
            </a:r>
            <a:endParaRPr lang="en-US" altLang="ja-JP" dirty="0"/>
          </a:p>
          <a:p>
            <a:pPr lvl="2">
              <a:buFont typeface="Wingdings" panose="05000000000000000000" pitchFamily="2" charset="2"/>
              <a:buChar char="n"/>
            </a:pPr>
            <a:r>
              <a:rPr lang="ja-JP" altLang="en-US" dirty="0"/>
              <a:t>東西一様な加熱</a:t>
            </a:r>
            <a:endParaRPr lang="en-US" altLang="ja-JP" dirty="0"/>
          </a:p>
          <a:p>
            <a:pPr lvl="2">
              <a:buFont typeface="Wingdings" panose="05000000000000000000" pitchFamily="2" charset="2"/>
              <a:buChar char="n"/>
            </a:pPr>
            <a:r>
              <a:rPr lang="ja-JP" altLang="en-US" dirty="0"/>
              <a:t>現実的な加熱の強さ</a:t>
            </a:r>
            <a:endParaRPr lang="en-US" altLang="ja-JP" dirty="0"/>
          </a:p>
          <a:p>
            <a:pPr lvl="1">
              <a:buFont typeface="Wingdings" panose="05000000000000000000" pitchFamily="2" charset="2"/>
              <a:buChar char="u"/>
            </a:pPr>
            <a:r>
              <a:rPr lang="ja-JP" altLang="en-US" dirty="0"/>
              <a:t>赤外放射</a:t>
            </a:r>
            <a:endParaRPr lang="en-US" altLang="ja-JP" dirty="0"/>
          </a:p>
          <a:p>
            <a:pPr lvl="2">
              <a:buFont typeface="Wingdings" panose="05000000000000000000" pitchFamily="2" charset="2"/>
              <a:buChar char="n"/>
            </a:pPr>
            <a:r>
              <a:rPr lang="ja-JP" altLang="en-US" dirty="0"/>
              <a:t>ニュートン冷却</a:t>
            </a:r>
            <a:endParaRPr lang="en-US" altLang="ja-JP" dirty="0"/>
          </a:p>
          <a:p>
            <a:pPr lvl="2">
              <a:buFont typeface="Wingdings" panose="05000000000000000000" pitchFamily="2" charset="2"/>
              <a:buChar char="n"/>
            </a:pPr>
            <a:r>
              <a:rPr lang="ja-JP" altLang="en-US" dirty="0"/>
              <a:t>緩和先の温度場に低安定度層あり</a:t>
            </a:r>
            <a:endParaRPr lang="en-US" altLang="ja-JP" dirty="0"/>
          </a:p>
          <a:p>
            <a:pPr lvl="1">
              <a:buFont typeface="Wingdings" panose="05000000000000000000" pitchFamily="2" charset="2"/>
              <a:buChar char="u"/>
            </a:pPr>
            <a:r>
              <a:rPr lang="ja-JP" altLang="en-US" dirty="0"/>
              <a:t>鉛直粘性の強さを変更した実験</a:t>
            </a:r>
            <a:endParaRPr lang="en-US" altLang="ja-JP" dirty="0"/>
          </a:p>
          <a:p>
            <a:pPr lvl="1">
              <a:buFont typeface="Wingdings" panose="05000000000000000000" pitchFamily="2" charset="2"/>
              <a:buChar char="u"/>
            </a:pPr>
            <a:endParaRPr lang="en-US" altLang="ja-JP" dirty="0"/>
          </a:p>
          <a:p>
            <a:pPr lvl="1">
              <a:buFont typeface="Wingdings" panose="05000000000000000000" pitchFamily="2" charset="2"/>
              <a:buChar char="u"/>
            </a:pPr>
            <a:r>
              <a:rPr lang="ja-JP" altLang="en-US" dirty="0"/>
              <a:t> </a:t>
            </a:r>
            <a:r>
              <a:rPr lang="en-US" altLang="ja-JP" dirty="0"/>
              <a:t>100 m/s </a:t>
            </a:r>
            <a:r>
              <a:rPr lang="ja-JP" altLang="en-US" dirty="0"/>
              <a:t>を超える東西風を再現</a:t>
            </a:r>
            <a:endParaRPr lang="en-US" altLang="ja-JP" dirty="0"/>
          </a:p>
          <a:p>
            <a:pPr lvl="1">
              <a:buFont typeface="Wingdings" panose="05000000000000000000" pitchFamily="2" charset="2"/>
              <a:buChar char="u"/>
            </a:pPr>
            <a:r>
              <a:rPr lang="ja-JP" altLang="en-US" dirty="0"/>
              <a:t>鉛直粘性の強さで東西風速は大きく変化</a:t>
            </a:r>
            <a:endParaRPr lang="en-US" altLang="ja-JP" dirty="0"/>
          </a:p>
        </p:txBody>
      </p:sp>
      <p:pic>
        <p:nvPicPr>
          <p:cNvPr id="13" name="図プレースホルダー 12">
            <a:extLst>
              <a:ext uri="{FF2B5EF4-FFF2-40B4-BE49-F238E27FC236}">
                <a16:creationId xmlns:a16="http://schemas.microsoft.com/office/drawing/2014/main" id="{B5F6C828-24E8-B897-4935-1BF00C521DD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98" b="774"/>
          <a:stretch>
            <a:fillRect/>
          </a:stretch>
        </p:blipFill>
        <p:spPr>
          <a:xfrm>
            <a:off x="1035418" y="3932768"/>
            <a:ext cx="3646622" cy="28109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9" name="テキスト ボックス 68">
                <a:extLst>
                  <a:ext uri="{FF2B5EF4-FFF2-40B4-BE49-F238E27FC236}">
                    <a16:creationId xmlns:a16="http://schemas.microsoft.com/office/drawing/2014/main" id="{87B8A69A-DF8C-7786-D8C3-DAD9C741D8EA}"/>
                  </a:ext>
                </a:extLst>
              </p:cNvPr>
              <p:cNvSpPr txBox="1"/>
              <p:nvPr/>
            </p:nvSpPr>
            <p:spPr>
              <a:xfrm>
                <a:off x="0" y="3857052"/>
                <a:ext cx="159435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dirty="0">
                    <a:solidFill>
                      <a:srgbClr val="FF0000"/>
                    </a:solidFill>
                  </a:rPr>
                  <a:t>鉛直粘性係数 </a:t>
                </a:r>
                <a:r>
                  <a:rPr lang="en-US" altLang="ja-JP" dirty="0">
                    <a:solidFill>
                      <a:srgbClr val="FF0000"/>
                    </a:solidFill>
                  </a:rPr>
                  <a:t>0.03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kumimoji="1" lang="ja-JP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9" name="テキスト ボックス 68">
                <a:extLst>
                  <a:ext uri="{FF2B5EF4-FFF2-40B4-BE49-F238E27FC236}">
                    <a16:creationId xmlns:a16="http://schemas.microsoft.com/office/drawing/2014/main" id="{87B8A69A-DF8C-7786-D8C3-DAD9C741D8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857052"/>
                <a:ext cx="1594355" cy="646331"/>
              </a:xfrm>
              <a:prstGeom prst="rect">
                <a:avLst/>
              </a:prstGeom>
              <a:blipFill>
                <a:blip r:embed="rId4"/>
                <a:stretch>
                  <a:fillRect l="-3053" t="-5660" r="-1527" b="-1509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17885119-5FA8-C8BA-59E2-E28DB4655B04}"/>
              </a:ext>
            </a:extLst>
          </p:cNvPr>
          <p:cNvGrpSpPr/>
          <p:nvPr/>
        </p:nvGrpSpPr>
        <p:grpSpPr>
          <a:xfrm>
            <a:off x="779227" y="1336507"/>
            <a:ext cx="839323" cy="2025650"/>
            <a:chOff x="779227" y="1336507"/>
            <a:chExt cx="839323" cy="2025650"/>
          </a:xfrm>
        </p:grpSpPr>
        <p:grpSp>
          <p:nvGrpSpPr>
            <p:cNvPr id="46" name="グループ化 45">
              <a:extLst>
                <a:ext uri="{FF2B5EF4-FFF2-40B4-BE49-F238E27FC236}">
                  <a16:creationId xmlns:a16="http://schemas.microsoft.com/office/drawing/2014/main" id="{A4E84620-BB88-78D7-3C54-43CB1C18DFFE}"/>
                </a:ext>
              </a:extLst>
            </p:cNvPr>
            <p:cNvGrpSpPr/>
            <p:nvPr/>
          </p:nvGrpSpPr>
          <p:grpSpPr>
            <a:xfrm>
              <a:off x="982560" y="1336507"/>
              <a:ext cx="635990" cy="2025650"/>
              <a:chOff x="982560" y="1336507"/>
              <a:chExt cx="635990" cy="2025650"/>
            </a:xfrm>
          </p:grpSpPr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41B7F5CA-FC33-A99A-4184-28F894BC8486}"/>
                  </a:ext>
                </a:extLst>
              </p:cNvPr>
              <p:cNvSpPr/>
              <p:nvPr/>
            </p:nvSpPr>
            <p:spPr>
              <a:xfrm>
                <a:off x="1121704" y="1336507"/>
                <a:ext cx="439914" cy="20256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17229958-EF1D-8022-5322-21BBE53EEE20}"/>
                  </a:ext>
                </a:extLst>
              </p:cNvPr>
              <p:cNvSpPr txBox="1"/>
              <p:nvPr/>
            </p:nvSpPr>
            <p:spPr>
              <a:xfrm>
                <a:off x="1148559" y="3048623"/>
                <a:ext cx="41305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200" dirty="0"/>
                  <a:t>0.1</a:t>
                </a:r>
                <a:endParaRPr kumimoji="1" lang="ja-JP" altLang="en-US" sz="1200" dirty="0"/>
              </a:p>
            </p:txBody>
          </p:sp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9BC6BB8A-612E-2202-D205-6B6EB2647947}"/>
                  </a:ext>
                </a:extLst>
              </p:cNvPr>
              <p:cNvSpPr txBox="1"/>
              <p:nvPr/>
            </p:nvSpPr>
            <p:spPr>
              <a:xfrm>
                <a:off x="1058224" y="2839740"/>
                <a:ext cx="50339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200" dirty="0"/>
                  <a:t>0.01</a:t>
                </a:r>
                <a:endParaRPr kumimoji="1" lang="ja-JP" altLang="en-US" sz="1200" dirty="0"/>
              </a:p>
            </p:txBody>
          </p:sp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B6DF7313-CDCE-81D5-91A5-BB49A2F5CE9A}"/>
                  </a:ext>
                </a:extLst>
              </p:cNvPr>
              <p:cNvSpPr txBox="1"/>
              <p:nvPr/>
            </p:nvSpPr>
            <p:spPr>
              <a:xfrm>
                <a:off x="982560" y="2590263"/>
                <a:ext cx="5790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200" dirty="0"/>
                  <a:t>0.001</a:t>
                </a:r>
                <a:endParaRPr kumimoji="1" lang="ja-JP" altLang="en-US" sz="1200" dirty="0"/>
              </a:p>
            </p:txBody>
          </p: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0054E08C-EC2F-4847-E01E-18DA996EEDA8}"/>
                  </a:ext>
                </a:extLst>
              </p:cNvPr>
              <p:cNvSpPr txBox="1"/>
              <p:nvPr/>
            </p:nvSpPr>
            <p:spPr>
              <a:xfrm>
                <a:off x="1020391" y="2353858"/>
                <a:ext cx="5790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200" dirty="0"/>
                  <a:t>1e-4</a:t>
                </a:r>
                <a:endParaRPr kumimoji="1" lang="ja-JP" altLang="en-US" sz="1200" dirty="0"/>
              </a:p>
            </p:txBody>
          </p:sp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A3D7E833-E064-5CC2-79F9-A9DAED667307}"/>
                  </a:ext>
                </a:extLst>
              </p:cNvPr>
              <p:cNvSpPr txBox="1"/>
              <p:nvPr/>
            </p:nvSpPr>
            <p:spPr>
              <a:xfrm>
                <a:off x="1027037" y="2119276"/>
                <a:ext cx="5790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200" dirty="0"/>
                  <a:t>1e-5</a:t>
                </a:r>
                <a:endParaRPr kumimoji="1" lang="ja-JP" altLang="en-US" sz="1200" dirty="0"/>
              </a:p>
            </p:txBody>
          </p:sp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D2DB5CB1-4073-46B8-3D6B-183E9473F93B}"/>
                  </a:ext>
                </a:extLst>
              </p:cNvPr>
              <p:cNvSpPr txBox="1"/>
              <p:nvPr/>
            </p:nvSpPr>
            <p:spPr>
              <a:xfrm>
                <a:off x="1027037" y="1900892"/>
                <a:ext cx="5790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200" dirty="0"/>
                  <a:t>1e-6</a:t>
                </a:r>
                <a:endParaRPr kumimoji="1" lang="ja-JP" altLang="en-US" sz="1200" dirty="0"/>
              </a:p>
            </p:txBody>
          </p:sp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3299F6B0-2C90-4B98-71D5-FB217EE3C46A}"/>
                  </a:ext>
                </a:extLst>
              </p:cNvPr>
              <p:cNvSpPr txBox="1"/>
              <p:nvPr/>
            </p:nvSpPr>
            <p:spPr>
              <a:xfrm>
                <a:off x="1035418" y="1647079"/>
                <a:ext cx="5790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200" dirty="0"/>
                  <a:t>1e-7</a:t>
                </a:r>
                <a:endParaRPr kumimoji="1" lang="ja-JP" altLang="en-US" sz="1200" dirty="0"/>
              </a:p>
            </p:txBody>
          </p:sp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C1F9047D-D2DA-4920-1750-E63162F0850E}"/>
                  </a:ext>
                </a:extLst>
              </p:cNvPr>
              <p:cNvSpPr txBox="1"/>
              <p:nvPr/>
            </p:nvSpPr>
            <p:spPr>
              <a:xfrm>
                <a:off x="1039493" y="1408906"/>
                <a:ext cx="5790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200" dirty="0"/>
                  <a:t>1e-8</a:t>
                </a:r>
                <a:endParaRPr kumimoji="1" lang="ja-JP" altLang="en-US" sz="1200" dirty="0"/>
              </a:p>
            </p:txBody>
          </p:sp>
        </p:grp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930E1B84-D641-B7F4-8118-7E1E8A53367A}"/>
                </a:ext>
              </a:extLst>
            </p:cNvPr>
            <p:cNvSpPr txBox="1"/>
            <p:nvPr/>
          </p:nvSpPr>
          <p:spPr>
            <a:xfrm rot="16200000">
              <a:off x="552147" y="2166797"/>
              <a:ext cx="8234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/>
                <a:t>sigma</a:t>
              </a:r>
              <a:endParaRPr kumimoji="1" lang="ja-JP" altLang="en-US" dirty="0"/>
            </a:p>
          </p:txBody>
        </p:sp>
      </p:grp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4E0AAC77-E3EA-CA57-F233-9C9A03282A16}"/>
              </a:ext>
            </a:extLst>
          </p:cNvPr>
          <p:cNvGrpSpPr/>
          <p:nvPr/>
        </p:nvGrpSpPr>
        <p:grpSpPr>
          <a:xfrm>
            <a:off x="737457" y="4348138"/>
            <a:ext cx="839323" cy="2025650"/>
            <a:chOff x="779227" y="1336507"/>
            <a:chExt cx="839323" cy="2025650"/>
          </a:xfrm>
        </p:grpSpPr>
        <p:grpSp>
          <p:nvGrpSpPr>
            <p:cNvPr id="50" name="グループ化 49">
              <a:extLst>
                <a:ext uri="{FF2B5EF4-FFF2-40B4-BE49-F238E27FC236}">
                  <a16:creationId xmlns:a16="http://schemas.microsoft.com/office/drawing/2014/main" id="{63881EB0-797E-8ACA-7602-7F5A3133482E}"/>
                </a:ext>
              </a:extLst>
            </p:cNvPr>
            <p:cNvGrpSpPr/>
            <p:nvPr/>
          </p:nvGrpSpPr>
          <p:grpSpPr>
            <a:xfrm>
              <a:off x="982560" y="1336507"/>
              <a:ext cx="635990" cy="2025650"/>
              <a:chOff x="982560" y="1336507"/>
              <a:chExt cx="635990" cy="2025650"/>
            </a:xfrm>
          </p:grpSpPr>
          <p:sp>
            <p:nvSpPr>
              <p:cNvPr id="52" name="正方形/長方形 51">
                <a:extLst>
                  <a:ext uri="{FF2B5EF4-FFF2-40B4-BE49-F238E27FC236}">
                    <a16:creationId xmlns:a16="http://schemas.microsoft.com/office/drawing/2014/main" id="{CFD7D3C3-2E2B-C528-E1B0-17D4F573CE21}"/>
                  </a:ext>
                </a:extLst>
              </p:cNvPr>
              <p:cNvSpPr/>
              <p:nvPr/>
            </p:nvSpPr>
            <p:spPr>
              <a:xfrm>
                <a:off x="1121704" y="1336507"/>
                <a:ext cx="439914" cy="20256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テキスト ボックス 52">
                <a:extLst>
                  <a:ext uri="{FF2B5EF4-FFF2-40B4-BE49-F238E27FC236}">
                    <a16:creationId xmlns:a16="http://schemas.microsoft.com/office/drawing/2014/main" id="{4EFFD417-7008-2AA3-D4EB-43A83FBFB238}"/>
                  </a:ext>
                </a:extLst>
              </p:cNvPr>
              <p:cNvSpPr txBox="1"/>
              <p:nvPr/>
            </p:nvSpPr>
            <p:spPr>
              <a:xfrm>
                <a:off x="1148559" y="3048623"/>
                <a:ext cx="41305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200" dirty="0"/>
                  <a:t>0.1</a:t>
                </a:r>
                <a:endParaRPr kumimoji="1" lang="ja-JP" altLang="en-US" sz="1200" dirty="0"/>
              </a:p>
            </p:txBody>
          </p:sp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C9FFCBF7-ED6B-CFA2-FC8A-07A2E3FC9785}"/>
                  </a:ext>
                </a:extLst>
              </p:cNvPr>
              <p:cNvSpPr txBox="1"/>
              <p:nvPr/>
            </p:nvSpPr>
            <p:spPr>
              <a:xfrm>
                <a:off x="1058224" y="2839740"/>
                <a:ext cx="50339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200" dirty="0"/>
                  <a:t>0.01</a:t>
                </a:r>
                <a:endParaRPr kumimoji="1" lang="ja-JP" altLang="en-US" sz="1200" dirty="0"/>
              </a:p>
            </p:txBody>
          </p:sp>
          <p:sp>
            <p:nvSpPr>
              <p:cNvPr id="55" name="テキスト ボックス 54">
                <a:extLst>
                  <a:ext uri="{FF2B5EF4-FFF2-40B4-BE49-F238E27FC236}">
                    <a16:creationId xmlns:a16="http://schemas.microsoft.com/office/drawing/2014/main" id="{CF3D380D-5334-704A-4BC8-814025F1312A}"/>
                  </a:ext>
                </a:extLst>
              </p:cNvPr>
              <p:cNvSpPr txBox="1"/>
              <p:nvPr/>
            </p:nvSpPr>
            <p:spPr>
              <a:xfrm>
                <a:off x="982560" y="2590263"/>
                <a:ext cx="5790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200" dirty="0"/>
                  <a:t>0.001</a:t>
                </a:r>
                <a:endParaRPr kumimoji="1" lang="ja-JP" altLang="en-US" sz="1200" dirty="0"/>
              </a:p>
            </p:txBody>
          </p:sp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15219733-FC0D-BCC7-B690-0AB0B6C9FABF}"/>
                  </a:ext>
                </a:extLst>
              </p:cNvPr>
              <p:cNvSpPr txBox="1"/>
              <p:nvPr/>
            </p:nvSpPr>
            <p:spPr>
              <a:xfrm>
                <a:off x="1020391" y="2353858"/>
                <a:ext cx="5790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200" dirty="0"/>
                  <a:t>1e-4</a:t>
                </a:r>
                <a:endParaRPr kumimoji="1" lang="ja-JP" altLang="en-US" sz="1200" dirty="0"/>
              </a:p>
            </p:txBody>
          </p:sp>
          <p:sp>
            <p:nvSpPr>
              <p:cNvPr id="57" name="テキスト ボックス 56">
                <a:extLst>
                  <a:ext uri="{FF2B5EF4-FFF2-40B4-BE49-F238E27FC236}">
                    <a16:creationId xmlns:a16="http://schemas.microsoft.com/office/drawing/2014/main" id="{C98365FE-8403-859D-D3F9-C149788B4EA1}"/>
                  </a:ext>
                </a:extLst>
              </p:cNvPr>
              <p:cNvSpPr txBox="1"/>
              <p:nvPr/>
            </p:nvSpPr>
            <p:spPr>
              <a:xfrm>
                <a:off x="1027037" y="2119276"/>
                <a:ext cx="5790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200" dirty="0"/>
                  <a:t>1e-5</a:t>
                </a:r>
                <a:endParaRPr kumimoji="1" lang="ja-JP" altLang="en-US" sz="1200" dirty="0"/>
              </a:p>
            </p:txBody>
          </p:sp>
          <p:sp>
            <p:nvSpPr>
              <p:cNvPr id="58" name="テキスト ボックス 57">
                <a:extLst>
                  <a:ext uri="{FF2B5EF4-FFF2-40B4-BE49-F238E27FC236}">
                    <a16:creationId xmlns:a16="http://schemas.microsoft.com/office/drawing/2014/main" id="{4CEA0E80-9B4A-0D59-E2B1-DCF47DBC06F2}"/>
                  </a:ext>
                </a:extLst>
              </p:cNvPr>
              <p:cNvSpPr txBox="1"/>
              <p:nvPr/>
            </p:nvSpPr>
            <p:spPr>
              <a:xfrm>
                <a:off x="1027037" y="1900892"/>
                <a:ext cx="5790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200" dirty="0"/>
                  <a:t>1e-6</a:t>
                </a:r>
                <a:endParaRPr kumimoji="1" lang="ja-JP" altLang="en-US" sz="1200" dirty="0"/>
              </a:p>
            </p:txBody>
          </p:sp>
          <p:sp>
            <p:nvSpPr>
              <p:cNvPr id="59" name="テキスト ボックス 58">
                <a:extLst>
                  <a:ext uri="{FF2B5EF4-FFF2-40B4-BE49-F238E27FC236}">
                    <a16:creationId xmlns:a16="http://schemas.microsoft.com/office/drawing/2014/main" id="{2DF50026-FA80-4A27-F3B3-CB314A1D58A7}"/>
                  </a:ext>
                </a:extLst>
              </p:cNvPr>
              <p:cNvSpPr txBox="1"/>
              <p:nvPr/>
            </p:nvSpPr>
            <p:spPr>
              <a:xfrm>
                <a:off x="1035418" y="1647079"/>
                <a:ext cx="5790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200" dirty="0"/>
                  <a:t>1e-7</a:t>
                </a:r>
                <a:endParaRPr kumimoji="1" lang="ja-JP" altLang="en-US" sz="1200" dirty="0"/>
              </a:p>
            </p:txBody>
          </p:sp>
          <p:sp>
            <p:nvSpPr>
              <p:cNvPr id="60" name="テキスト ボックス 59">
                <a:extLst>
                  <a:ext uri="{FF2B5EF4-FFF2-40B4-BE49-F238E27FC236}">
                    <a16:creationId xmlns:a16="http://schemas.microsoft.com/office/drawing/2014/main" id="{0533370B-1D6A-4FE5-98A5-B6AB82FCF375}"/>
                  </a:ext>
                </a:extLst>
              </p:cNvPr>
              <p:cNvSpPr txBox="1"/>
              <p:nvPr/>
            </p:nvSpPr>
            <p:spPr>
              <a:xfrm>
                <a:off x="1039493" y="1408906"/>
                <a:ext cx="5790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200" dirty="0"/>
                  <a:t>1e-8</a:t>
                </a:r>
                <a:endParaRPr kumimoji="1" lang="ja-JP" altLang="en-US" sz="1200" dirty="0"/>
              </a:p>
            </p:txBody>
          </p:sp>
        </p:grp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18279D1B-9717-8DC8-7525-20479F1CF669}"/>
                </a:ext>
              </a:extLst>
            </p:cNvPr>
            <p:cNvSpPr txBox="1"/>
            <p:nvPr/>
          </p:nvSpPr>
          <p:spPr>
            <a:xfrm rot="16200000">
              <a:off x="552147" y="2166797"/>
              <a:ext cx="8234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/>
                <a:t>sigma</a:t>
              </a:r>
              <a:endParaRPr kumimoji="1" lang="ja-JP" alt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テキスト ボックス 66">
                <a:extLst>
                  <a:ext uri="{FF2B5EF4-FFF2-40B4-BE49-F238E27FC236}">
                    <a16:creationId xmlns:a16="http://schemas.microsoft.com/office/drawing/2014/main" id="{4DAC1316-ECA5-0668-E571-DE60288503E5}"/>
                  </a:ext>
                </a:extLst>
              </p:cNvPr>
              <p:cNvSpPr txBox="1"/>
              <p:nvPr/>
            </p:nvSpPr>
            <p:spPr>
              <a:xfrm>
                <a:off x="-62344" y="905351"/>
                <a:ext cx="159435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dirty="0">
                    <a:solidFill>
                      <a:srgbClr val="FF0000"/>
                    </a:solidFill>
                  </a:rPr>
                  <a:t>鉛直粘性係数 </a:t>
                </a:r>
                <a:r>
                  <a:rPr lang="en-US" altLang="ja-JP" dirty="0">
                    <a:solidFill>
                      <a:srgbClr val="FF0000"/>
                    </a:solidFill>
                  </a:rPr>
                  <a:t>0.0015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kumimoji="1" lang="ja-JP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7" name="テキスト ボックス 66">
                <a:extLst>
                  <a:ext uri="{FF2B5EF4-FFF2-40B4-BE49-F238E27FC236}">
                    <a16:creationId xmlns:a16="http://schemas.microsoft.com/office/drawing/2014/main" id="{4DAC1316-ECA5-0668-E571-DE60288503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2344" y="905351"/>
                <a:ext cx="1594355" cy="646331"/>
              </a:xfrm>
              <a:prstGeom prst="rect">
                <a:avLst/>
              </a:prstGeom>
              <a:blipFill>
                <a:blip r:embed="rId5"/>
                <a:stretch>
                  <a:fillRect l="-3448" t="-5660" r="-1916" b="-1509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5183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66763-437D-9E47-D72A-05526CE58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9642F5-1C91-D1AA-8225-E3A3E4ECB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本研究の目的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7D04707-F202-CC30-C7A5-564EBB3B4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/>
              <a:t>YT03</a:t>
            </a:r>
            <a:r>
              <a:rPr lang="ja-JP" altLang="en-US" dirty="0"/>
              <a:t> の放射設定を用い</a:t>
            </a:r>
            <a:r>
              <a:rPr lang="en-US" altLang="ja-JP" dirty="0"/>
              <a:t>, </a:t>
            </a:r>
            <a:r>
              <a:rPr lang="ja-JP" altLang="en-US" dirty="0"/>
              <a:t>鉛直粘性の強さを変更する</a:t>
            </a:r>
            <a:endParaRPr lang="en-US" altLang="ja-JP" dirty="0"/>
          </a:p>
          <a:p>
            <a:pPr lvl="1"/>
            <a:r>
              <a:rPr lang="en-US" altLang="ja-JP" dirty="0"/>
              <a:t>Sugimoto</a:t>
            </a:r>
            <a:r>
              <a:rPr lang="ja-JP" altLang="en-US" dirty="0"/>
              <a:t> </a:t>
            </a:r>
            <a:r>
              <a:rPr lang="en-US" altLang="ja-JP" dirty="0"/>
              <a:t>et al. (2019) </a:t>
            </a:r>
            <a:r>
              <a:rPr lang="ja-JP" altLang="en-US" dirty="0"/>
              <a:t>に似た東西風の鉛直粘性依存性は現れるか</a:t>
            </a:r>
            <a:endParaRPr lang="en-US" altLang="ja-JP" dirty="0"/>
          </a:p>
          <a:p>
            <a:pPr lvl="1"/>
            <a:r>
              <a:rPr lang="ja-JP" altLang="en-US" dirty="0"/>
              <a:t>鉛直粘性の強さによって金星大気の大気大循環 </a:t>
            </a:r>
            <a:r>
              <a:rPr lang="en-US" altLang="ja-JP" dirty="0"/>
              <a:t>(</a:t>
            </a:r>
            <a:r>
              <a:rPr lang="ja-JP" altLang="en-US" dirty="0"/>
              <a:t>東西風・子午面循環</a:t>
            </a:r>
            <a:r>
              <a:rPr lang="en-US" altLang="ja-JP" dirty="0"/>
              <a:t>)</a:t>
            </a:r>
            <a:r>
              <a:rPr lang="ja-JP" altLang="en-US" dirty="0"/>
              <a:t>はどのように変化するのか</a:t>
            </a:r>
            <a:r>
              <a:rPr lang="en-US" altLang="ja-JP" dirty="0"/>
              <a:t>?</a:t>
            </a:r>
          </a:p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3114E56-347A-1A14-6462-48EE8B626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EC4F915-B7A7-65F6-FB6C-6532D3907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大気セミナー</a:t>
            </a:r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C615E68-2D66-440E-CBBC-A1F9FA9CE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7398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6AAF59-08A6-41B5-EB4B-02BB7461F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実験設定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54F1740E-E638-C00D-F9BA-EA1FA227002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120590"/>
                <a:ext cx="5800725" cy="505637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ja-JP" altLang="en-US" dirty="0"/>
                  <a:t>大気大循環モデル</a:t>
                </a:r>
                <a:r>
                  <a:rPr lang="en-US" altLang="ja-JP" dirty="0"/>
                  <a:t> </a:t>
                </a:r>
                <a:r>
                  <a:rPr kumimoji="1" lang="en-US" altLang="ja-JP" dirty="0"/>
                  <a:t>DCPAM</a:t>
                </a:r>
                <a:endParaRPr lang="en-US" altLang="ja-JP" dirty="0"/>
              </a:p>
              <a:p>
                <a:pPr lvl="1"/>
                <a:r>
                  <a:rPr kumimoji="1" lang="ja-JP" altLang="en-US" dirty="0"/>
                  <a:t>空間解像度</a:t>
                </a:r>
                <a:r>
                  <a:rPr kumimoji="1" lang="en-US" altLang="ja-JP" dirty="0"/>
                  <a:t>:</a:t>
                </a:r>
                <a:r>
                  <a:rPr kumimoji="1" lang="ja-JP" altLang="en-US" dirty="0"/>
                  <a:t> </a:t>
                </a:r>
                <a:r>
                  <a:rPr kumimoji="1" lang="en-US" altLang="ja-JP" dirty="0"/>
                  <a:t>T10L50 (YT03)</a:t>
                </a:r>
              </a:p>
              <a:p>
                <a:pPr lvl="1"/>
                <a:r>
                  <a:rPr lang="ja-JP" altLang="en-US" dirty="0"/>
                  <a:t>時間解像度</a:t>
                </a:r>
                <a:r>
                  <a:rPr lang="en-US" altLang="ja-JP" dirty="0"/>
                  <a:t>:</a:t>
                </a:r>
                <a:r>
                  <a:rPr lang="ja-JP" altLang="en-US" dirty="0"/>
                  <a:t> </a:t>
                </a:r>
                <a:r>
                  <a:rPr lang="en-US" altLang="ja-JP" dirty="0"/>
                  <a:t>22.5 </a:t>
                </a:r>
                <a:r>
                  <a:rPr lang="ja-JP" altLang="en-US" dirty="0"/>
                  <a:t>分</a:t>
                </a:r>
                <a:endParaRPr lang="en-US" altLang="ja-JP" dirty="0"/>
              </a:p>
              <a:p>
                <a:pPr lvl="1"/>
                <a:r>
                  <a:rPr lang="ja-JP" altLang="en-US" dirty="0"/>
                  <a:t>太陽放射</a:t>
                </a:r>
                <a:r>
                  <a:rPr lang="en-US" altLang="ja-JP" dirty="0"/>
                  <a:t>:</a:t>
                </a:r>
                <a:r>
                  <a:rPr lang="ja-JP" altLang="en-US" dirty="0"/>
                  <a:t> 東西一様 </a:t>
                </a:r>
                <a:r>
                  <a:rPr lang="en-US" altLang="ja-JP" dirty="0"/>
                  <a:t>(YT03)</a:t>
                </a:r>
                <a:r>
                  <a:rPr lang="ja-JP" altLang="en-US" dirty="0"/>
                  <a:t> </a:t>
                </a:r>
                <a:endParaRPr lang="en-US" altLang="ja-JP" dirty="0"/>
              </a:p>
              <a:p>
                <a:pPr lvl="1"/>
                <a:r>
                  <a:rPr lang="ja-JP" altLang="en-US" dirty="0"/>
                  <a:t>赤外放射</a:t>
                </a:r>
                <a:r>
                  <a:rPr lang="en-US" altLang="ja-JP" dirty="0"/>
                  <a:t>: </a:t>
                </a:r>
                <a:r>
                  <a:rPr lang="ja-JP" altLang="en-US" dirty="0"/>
                  <a:t>ニュートン冷却 </a:t>
                </a:r>
                <a:r>
                  <a:rPr lang="en-US" altLang="ja-JP" dirty="0"/>
                  <a:t>(YT03)</a:t>
                </a:r>
              </a:p>
              <a:p>
                <a:pPr lvl="1"/>
                <a:r>
                  <a:rPr lang="ja-JP" altLang="en-US" dirty="0"/>
                  <a:t>地表摩擦</a:t>
                </a:r>
                <a:r>
                  <a:rPr lang="en-US" altLang="ja-JP" dirty="0"/>
                  <a:t>: </a:t>
                </a:r>
                <a:r>
                  <a:rPr lang="ja-JP" altLang="en-US" dirty="0"/>
                  <a:t>レイリー摩擦 </a:t>
                </a:r>
                <a:r>
                  <a:rPr lang="en-US" altLang="ja-JP" dirty="0"/>
                  <a:t>(YT03)</a:t>
                </a:r>
                <a:endParaRPr lang="ja-JP" altLang="en-US" dirty="0"/>
              </a:p>
              <a:p>
                <a:pPr lvl="1"/>
                <a:r>
                  <a:rPr lang="ja-JP" altLang="en-US" dirty="0"/>
                  <a:t>水平粘性</a:t>
                </a:r>
                <a:r>
                  <a:rPr lang="en-US" altLang="ja-JP" dirty="0"/>
                  <a:t>: 4 </a:t>
                </a:r>
                <a:r>
                  <a:rPr lang="ja-JP" altLang="en-US" dirty="0"/>
                  <a:t>次の超粘性 </a:t>
                </a:r>
                <a:r>
                  <a:rPr lang="en-US" altLang="ja-JP" dirty="0"/>
                  <a:t>(YT03)</a:t>
                </a:r>
              </a:p>
              <a:p>
                <a:pPr lvl="1"/>
                <a:r>
                  <a:rPr lang="ja-JP" altLang="en-US" dirty="0"/>
                  <a:t>鉛直粘性</a:t>
                </a:r>
                <a:r>
                  <a:rPr lang="en-US" altLang="ja-JP" dirty="0"/>
                  <a:t>:  0.075, 0.15 (YT03), </a:t>
                </a:r>
                <a:br>
                  <a:rPr lang="en-US" altLang="ja-JP" dirty="0"/>
                </a:br>
                <a:r>
                  <a:rPr lang="en-US" altLang="ja-JP" dirty="0"/>
                  <a:t>0.3,  0.6, 1.2, 2.4, 9.6, 19.2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b="0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ja-JP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altLang="ja-JP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ja-JP" b="0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ja-JP" b="0" i="0" smtClean="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altLang="ja-JP" b="0" i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br>
                  <a:rPr lang="en-US" altLang="ja-JP" b="0" dirty="0"/>
                </a:br>
                <a:endParaRPr lang="en-US" altLang="ja-JP" b="0" dirty="0"/>
              </a:p>
              <a:p>
                <a:pPr lvl="1"/>
                <a:r>
                  <a:rPr lang="ja-JP" altLang="en-US" dirty="0"/>
                  <a:t>積分期間</a:t>
                </a:r>
                <a:r>
                  <a:rPr lang="en-US" altLang="ja-JP" dirty="0"/>
                  <a:t>: 420,000 </a:t>
                </a:r>
                <a:r>
                  <a:rPr lang="ja-JP" altLang="en-US" dirty="0"/>
                  <a:t>日</a:t>
                </a:r>
                <a:endParaRPr lang="en-US" altLang="ja-JP" dirty="0"/>
              </a:p>
              <a:p>
                <a:pPr lvl="1"/>
                <a:r>
                  <a:rPr lang="ja-JP" altLang="en-US" dirty="0"/>
                  <a:t>解析期間</a:t>
                </a:r>
                <a:r>
                  <a:rPr lang="en-US" altLang="ja-JP" dirty="0"/>
                  <a:t>: 410,000 – 420,000 </a:t>
                </a:r>
                <a:r>
                  <a:rPr lang="ja-JP" altLang="en-US" dirty="0"/>
                  <a:t>日</a:t>
                </a:r>
                <a:endParaRPr lang="en-US" altLang="ja-JP" dirty="0"/>
              </a:p>
            </p:txBody>
          </p:sp>
        </mc:Choice>
        <mc:Fallback xmlns="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54F1740E-E638-C00D-F9BA-EA1FA22700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120590"/>
                <a:ext cx="5800725" cy="5056373"/>
              </a:xfrm>
              <a:blipFill>
                <a:blip r:embed="rId2"/>
                <a:stretch>
                  <a:fillRect l="-1682" t="-156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9D79123-1DAD-7739-CD5B-B0EAA7A43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A51D26E-76A7-6E6E-99A8-406D53883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大気セミナー</a:t>
            </a:r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4C0D134-5E2D-44E5-F9FE-DB897CF98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6</a:t>
            </a:fld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表 13">
                <a:extLst>
                  <a:ext uri="{FF2B5EF4-FFF2-40B4-BE49-F238E27FC236}">
                    <a16:creationId xmlns:a16="http://schemas.microsoft.com/office/drawing/2014/main" id="{460077F0-3255-FD6C-46BA-8913425A580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71575108"/>
                  </p:ext>
                </p:extLst>
              </p:nvPr>
            </p:nvGraphicFramePr>
            <p:xfrm>
              <a:off x="6866889" y="1661702"/>
              <a:ext cx="4715511" cy="415353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533968">
                      <a:extLst>
                        <a:ext uri="{9D8B030D-6E8A-4147-A177-3AD203B41FA5}">
                          <a16:colId xmlns:a16="http://schemas.microsoft.com/office/drawing/2014/main" val="3187849317"/>
                        </a:ext>
                      </a:extLst>
                    </a:gridCol>
                    <a:gridCol w="2181543">
                      <a:extLst>
                        <a:ext uri="{9D8B030D-6E8A-4147-A177-3AD203B41FA5}">
                          <a16:colId xmlns:a16="http://schemas.microsoft.com/office/drawing/2014/main" val="2343062488"/>
                        </a:ext>
                      </a:extLst>
                    </a:gridCol>
                  </a:tblGrid>
                  <a:tr h="450524">
                    <a:tc>
                      <a:txBody>
                        <a:bodyPr/>
                        <a:lstStyle/>
                        <a:p>
                          <a:r>
                            <a:rPr kumimoji="1" lang="ja-JP" altLang="en-US" dirty="0"/>
                            <a:t>パラメタ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kumimoji="1" lang="ja-JP" altLang="en-US" dirty="0"/>
                            <a:t>値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4818287"/>
                      </a:ext>
                    </a:extLst>
                  </a:tr>
                  <a:tr h="174642">
                    <a:tc>
                      <a:txBody>
                        <a:bodyPr/>
                        <a:lstStyle/>
                        <a:p>
                          <a:r>
                            <a:rPr kumimoji="1" lang="ja-JP" altLang="en-US" dirty="0"/>
                            <a:t>惑星半径</a:t>
                          </a:r>
                          <a:endParaRPr kumimoji="1" lang="en-US" altLang="ja-JP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kumimoji="1" lang="en-US" altLang="ja-JP" dirty="0"/>
                            <a:t>6,052.0</a:t>
                          </a:r>
                          <a:r>
                            <a:rPr kumimoji="1" lang="ja-JP" altLang="en-US" dirty="0"/>
                            <a:t> </a:t>
                          </a:r>
                          <a:r>
                            <a:rPr kumimoji="1" lang="en-US" altLang="ja-JP" dirty="0"/>
                            <a:t>km</a:t>
                          </a:r>
                          <a:endParaRPr kumimoji="1" lang="ja-JP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64973915"/>
                      </a:ext>
                    </a:extLst>
                  </a:tr>
                  <a:tr h="390216">
                    <a:tc>
                      <a:txBody>
                        <a:bodyPr/>
                        <a:lstStyle/>
                        <a:p>
                          <a:r>
                            <a:rPr kumimoji="1" lang="ja-JP" altLang="en-US" dirty="0"/>
                            <a:t>重力加速度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kumimoji="1" lang="en-US" altLang="ja-JP" dirty="0"/>
                            <a:t>8.90</a:t>
                          </a:r>
                          <a:r>
                            <a:rPr kumimoji="1" lang="ja-JP" altLang="en-US" dirty="0"/>
                            <a:t> </a:t>
                          </a:r>
                          <a:r>
                            <a:rPr kumimoji="1" lang="en-US" altLang="ja-JP" dirty="0"/>
                            <a:t>m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1" lang="en-US" altLang="ja-JP" b="0" i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ja-JP" b="0" i="0" smtClean="0"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</m:e>
                                <m:sup>
                                  <m:r>
                                    <a:rPr kumimoji="1" lang="en-US" altLang="ja-JP" b="0" i="0" smtClean="0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sup>
                              </m:sSup>
                            </m:oMath>
                          </a14:m>
                          <a:endParaRPr kumimoji="1" lang="ja-JP" altLang="en-US" i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81916086"/>
                      </a:ext>
                    </a:extLst>
                  </a:tr>
                  <a:tr h="371475">
                    <a:tc>
                      <a:txBody>
                        <a:bodyPr/>
                        <a:lstStyle/>
                        <a:p>
                          <a:r>
                            <a:rPr kumimoji="1" lang="ja-JP" altLang="en-US" dirty="0"/>
                            <a:t>自転角速度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kumimoji="1" lang="en-US" altLang="ja-JP" dirty="0"/>
                            <a:t>-2.993</a:t>
                          </a:r>
                          <a14:m>
                            <m:oMath xmlns:m="http://schemas.openxmlformats.org/officeDocument/2006/math"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</a:rPr>
                                    <m:t>−7</m:t>
                                  </m:r>
                                </m:sup>
                              </m:sSup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kumimoji="1" lang="en-US" altLang="ja-JP" b="0" i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ja-JP" b="0" i="0" smtClean="0"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</m:e>
                                <m:sup>
                                  <m:r>
                                    <a:rPr kumimoji="1" lang="en-US" altLang="ja-JP" b="0" i="0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oMath>
                          </a14:m>
                          <a:endParaRPr kumimoji="1" lang="ja-JP" altLang="en-US" i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66847613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r>
                            <a:rPr kumimoji="1" lang="ja-JP" altLang="en-US" dirty="0"/>
                            <a:t>気体定数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kumimoji="1" lang="en-US" altLang="ja-JP" dirty="0"/>
                            <a:t>189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kumimoji="1" lang="en-US" altLang="ja-JP" b="0" i="0" smtClean="0">
                                  <a:latin typeface="Cambria Math" panose="02040503050406030204" pitchFamily="18" charset="0"/>
                                </a:rPr>
                                <m:t>J</m:t>
                              </m:r>
                              <m:r>
                                <a:rPr kumimoji="1" lang="en-US" altLang="ja-JP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kumimoji="1" lang="en-US" altLang="ja-JP" b="0" i="0" smtClean="0"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  <m:sSup>
                                <m:sSupPr>
                                  <m:ctrlPr>
                                    <a:rPr kumimoji="1" lang="en-US" altLang="ja-JP" b="0" i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ja-JP" b="0" i="0" smtClean="0">
                                      <a:latin typeface="Cambria Math" panose="02040503050406030204" pitchFamily="18" charset="0"/>
                                    </a:rPr>
                                    <m:t>g</m:t>
                                  </m:r>
                                </m:e>
                                <m:sup>
                                  <m:r>
                                    <a:rPr kumimoji="1" lang="en-US" altLang="ja-JP" b="0" i="0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  <m:r>
                                <a:rPr kumimoji="1" lang="en-US" altLang="ja-JP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kumimoji="1" lang="en-US" altLang="ja-JP" b="0" i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ja-JP" b="0" i="0" smtClean="0">
                                      <a:latin typeface="Cambria Math" panose="02040503050406030204" pitchFamily="18" charset="0"/>
                                    </a:rPr>
                                    <m:t>K</m:t>
                                  </m:r>
                                </m:e>
                                <m:sup>
                                  <m:r>
                                    <a:rPr kumimoji="1" lang="en-US" altLang="ja-JP" b="0" i="0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oMath>
                          </a14:m>
                          <a:endParaRPr kumimoji="1" lang="ja-JP" altLang="en-US" i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0517069"/>
                      </a:ext>
                    </a:extLst>
                  </a:tr>
                  <a:tr h="348615">
                    <a:tc>
                      <a:txBody>
                        <a:bodyPr/>
                        <a:lstStyle/>
                        <a:p>
                          <a:r>
                            <a:rPr kumimoji="1" lang="ja-JP" altLang="en-US" dirty="0"/>
                            <a:t>定圧比熱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kumimoji="1" lang="en-US" altLang="ja-JP" dirty="0"/>
                            <a:t>837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kumimoji="1" lang="en-US" altLang="ja-JP" b="0" i="0" smtClean="0">
                                  <a:latin typeface="Cambria Math" panose="02040503050406030204" pitchFamily="18" charset="0"/>
                                </a:rPr>
                                <m:t>J</m:t>
                              </m:r>
                              <m:r>
                                <a:rPr kumimoji="1" lang="en-US" altLang="ja-JP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kumimoji="1" lang="en-US" altLang="ja-JP" b="0" i="0" smtClean="0"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  <m:sSup>
                                <m:sSupPr>
                                  <m:ctrlPr>
                                    <a:rPr kumimoji="1" lang="en-US" altLang="ja-JP" b="0" i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ja-JP" b="0" i="0" smtClean="0">
                                      <a:latin typeface="Cambria Math" panose="02040503050406030204" pitchFamily="18" charset="0"/>
                                    </a:rPr>
                                    <m:t>g</m:t>
                                  </m:r>
                                </m:e>
                                <m:sup>
                                  <m:r>
                                    <a:rPr kumimoji="1" lang="en-US" altLang="ja-JP" b="0" i="0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  <m:r>
                                <a:rPr kumimoji="1" lang="en-US" altLang="ja-JP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kumimoji="1" lang="en-US" altLang="ja-JP" b="0" i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ja-JP" b="0" i="0" smtClean="0">
                                      <a:latin typeface="Cambria Math" panose="02040503050406030204" pitchFamily="18" charset="0"/>
                                    </a:rPr>
                                    <m:t>K</m:t>
                                  </m:r>
                                </m:e>
                                <m:sup>
                                  <m:r>
                                    <a:rPr kumimoji="1" lang="en-US" altLang="ja-JP" b="0" i="0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oMath>
                          </a14:m>
                          <a:endParaRPr kumimoji="1" lang="ja-JP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6542610"/>
                      </a:ext>
                    </a:extLst>
                  </a:tr>
                  <a:tr h="306705">
                    <a:tc>
                      <a:txBody>
                        <a:bodyPr/>
                        <a:lstStyle/>
                        <a:p>
                          <a:r>
                            <a:rPr kumimoji="1" lang="ja-JP" altLang="en-US" dirty="0"/>
                            <a:t>平均分子量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kumimoji="1" lang="en-US" altLang="ja-JP" dirty="0"/>
                            <a:t>44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kumimoji="1" lang="en-US" altLang="ja-JP" b="0" i="0" smtClean="0">
                                  <a:latin typeface="Cambria Math" panose="02040503050406030204" pitchFamily="18" charset="0"/>
                                </a:rPr>
                                <m:t>g</m:t>
                              </m:r>
                              <m:r>
                                <a:rPr kumimoji="1" lang="en-US" altLang="ja-JP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kumimoji="1" lang="en-US" altLang="ja-JP" b="0" i="0" smtClean="0">
                                  <a:latin typeface="Cambria Math" panose="02040503050406030204" pitchFamily="18" charset="0"/>
                                </a:rPr>
                                <m:t>mo</m:t>
                              </m:r>
                              <m:sSup>
                                <m:sSupPr>
                                  <m:ctrlPr>
                                    <a:rPr kumimoji="1" lang="en-US" altLang="ja-JP" b="0" i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ja-JP" b="0" i="0" smtClean="0">
                                      <a:latin typeface="Cambria Math" panose="02040503050406030204" pitchFamily="18" charset="0"/>
                                    </a:rPr>
                                    <m:t>l</m:t>
                                  </m:r>
                                </m:e>
                                <m:sup>
                                  <m:r>
                                    <a:rPr kumimoji="1" lang="en-US" altLang="ja-JP" b="0" i="0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oMath>
                          </a14:m>
                          <a:endParaRPr kumimoji="1" lang="ja-JP" altLang="en-US" i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58006775"/>
                      </a:ext>
                    </a:extLst>
                  </a:tr>
                  <a:tr h="321945">
                    <a:tc>
                      <a:txBody>
                        <a:bodyPr/>
                        <a:lstStyle/>
                        <a:p>
                          <a:r>
                            <a:rPr kumimoji="1" lang="ja-JP" altLang="en-US" dirty="0"/>
                            <a:t>地表気圧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kumimoji="1" lang="en-US" altLang="ja-JP" dirty="0"/>
                            <a:t>90</a:t>
                          </a:r>
                          <a14:m>
                            <m:oMath xmlns:m="http://schemas.openxmlformats.org/officeDocument/2006/math">
                              <m:r>
                                <a:rPr kumimoji="1" lang="en-US" altLang="ja-JP" b="0" i="1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sup>
                              </m:sSup>
                            </m:oMath>
                          </a14:m>
                          <a:r>
                            <a:rPr kumimoji="1" lang="ja-JP" altLang="en-US" dirty="0"/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kumimoji="1" lang="en-US" altLang="ja-JP" b="0" i="0" dirty="0" smtClean="0">
                                  <a:latin typeface="Cambria Math" panose="02040503050406030204" pitchFamily="18" charset="0"/>
                                </a:rPr>
                                <m:t>Pa</m:t>
                              </m:r>
                            </m:oMath>
                          </a14:m>
                          <a:endParaRPr kumimoji="1" lang="ja-JP" altLang="en-US" i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10502477"/>
                      </a:ext>
                    </a:extLst>
                  </a:tr>
                  <a:tr h="343662">
                    <a:tc>
                      <a:txBody>
                        <a:bodyPr/>
                        <a:lstStyle/>
                        <a:p>
                          <a:r>
                            <a:rPr kumimoji="1" lang="ja-JP" altLang="en-US" dirty="0"/>
                            <a:t>スポンジ層の時定数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kumimoji="1" lang="en-US" altLang="ja-JP" dirty="0"/>
                            <a:t>30 </a:t>
                          </a:r>
                          <a:r>
                            <a:rPr kumimoji="1" lang="ja-JP" altLang="en-US" dirty="0"/>
                            <a:t>日 </a:t>
                          </a:r>
                          <a:r>
                            <a:rPr kumimoji="1" lang="en-US" altLang="ja-JP" dirty="0"/>
                            <a:t>(</a:t>
                          </a:r>
                          <a:r>
                            <a:rPr kumimoji="1" lang="ja-JP" altLang="en-US" dirty="0"/>
                            <a:t>最大</a:t>
                          </a:r>
                          <a:r>
                            <a:rPr kumimoji="1" lang="en-US" altLang="ja-JP" dirty="0"/>
                            <a:t>)</a:t>
                          </a:r>
                          <a:endParaRPr kumimoji="1" lang="ja-JP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51310949"/>
                      </a:ext>
                    </a:extLst>
                  </a:tr>
                  <a:tr h="343662">
                    <a:tc>
                      <a:txBody>
                        <a:bodyPr/>
                        <a:lstStyle/>
                        <a:p>
                          <a:r>
                            <a:rPr kumimoji="1" lang="ja-JP" altLang="en-US" dirty="0"/>
                            <a:t>水平粘性の時定数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kumimoji="1" lang="en-US" altLang="ja-JP" dirty="0"/>
                            <a:t>40 </a:t>
                          </a:r>
                          <a:r>
                            <a:rPr kumimoji="1" lang="ja-JP" altLang="en-US" dirty="0"/>
                            <a:t>日 </a:t>
                          </a:r>
                          <a:r>
                            <a:rPr kumimoji="1" lang="en-US" altLang="ja-JP" dirty="0"/>
                            <a:t>(</a:t>
                          </a:r>
                          <a:r>
                            <a:rPr kumimoji="1" lang="ja-JP" altLang="en-US" dirty="0"/>
                            <a:t>最大波数</a:t>
                          </a:r>
                          <a:r>
                            <a:rPr kumimoji="1" lang="en-US" altLang="ja-JP" dirty="0"/>
                            <a:t>)</a:t>
                          </a:r>
                          <a:endParaRPr kumimoji="1" lang="ja-JP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560404"/>
                      </a:ext>
                    </a:extLst>
                  </a:tr>
                  <a:tr h="377952">
                    <a:tc>
                      <a:txBody>
                        <a:bodyPr/>
                        <a:lstStyle/>
                        <a:p>
                          <a:r>
                            <a:rPr kumimoji="1" lang="ja-JP" altLang="en-US" dirty="0"/>
                            <a:t>レイリー摩擦の時定数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kumimoji="1" lang="en-US" altLang="ja-JP" dirty="0"/>
                            <a:t>30 </a:t>
                          </a:r>
                          <a:r>
                            <a:rPr kumimoji="1" lang="ja-JP" altLang="en-US" dirty="0"/>
                            <a:t>日 </a:t>
                          </a:r>
                          <a:r>
                            <a:rPr kumimoji="1" lang="en-US" altLang="ja-JP" dirty="0"/>
                            <a:t>(</a:t>
                          </a:r>
                          <a:r>
                            <a:rPr kumimoji="1" lang="ja-JP" altLang="en-US" dirty="0"/>
                            <a:t>最下層のみ</a:t>
                          </a:r>
                          <a:r>
                            <a:rPr kumimoji="1" lang="en-US" altLang="ja-JP" dirty="0"/>
                            <a:t>)</a:t>
                          </a:r>
                          <a:endParaRPr kumimoji="1" lang="ja-JP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5284077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4" name="表 13">
                <a:extLst>
                  <a:ext uri="{FF2B5EF4-FFF2-40B4-BE49-F238E27FC236}">
                    <a16:creationId xmlns:a16="http://schemas.microsoft.com/office/drawing/2014/main" id="{460077F0-3255-FD6C-46BA-8913425A580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71575108"/>
                  </p:ext>
                </p:extLst>
              </p:nvPr>
            </p:nvGraphicFramePr>
            <p:xfrm>
              <a:off x="6866889" y="1661702"/>
              <a:ext cx="4715511" cy="415353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533968">
                      <a:extLst>
                        <a:ext uri="{9D8B030D-6E8A-4147-A177-3AD203B41FA5}">
                          <a16:colId xmlns:a16="http://schemas.microsoft.com/office/drawing/2014/main" val="3187849317"/>
                        </a:ext>
                      </a:extLst>
                    </a:gridCol>
                    <a:gridCol w="2181543">
                      <a:extLst>
                        <a:ext uri="{9D8B030D-6E8A-4147-A177-3AD203B41FA5}">
                          <a16:colId xmlns:a16="http://schemas.microsoft.com/office/drawing/2014/main" val="2343062488"/>
                        </a:ext>
                      </a:extLst>
                    </a:gridCol>
                  </a:tblGrid>
                  <a:tr h="450524">
                    <a:tc>
                      <a:txBody>
                        <a:bodyPr/>
                        <a:lstStyle/>
                        <a:p>
                          <a:r>
                            <a:rPr kumimoji="1" lang="ja-JP" altLang="en-US" dirty="0"/>
                            <a:t>パラメタ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kumimoji="1" lang="ja-JP" altLang="en-US" dirty="0"/>
                            <a:t>値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4818287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kumimoji="1" lang="ja-JP" altLang="en-US" dirty="0"/>
                            <a:t>惑星半径</a:t>
                          </a:r>
                          <a:endParaRPr kumimoji="1" lang="en-US" altLang="ja-JP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kumimoji="1" lang="en-US" altLang="ja-JP" dirty="0"/>
                            <a:t>6,052.0</a:t>
                          </a:r>
                          <a:r>
                            <a:rPr kumimoji="1" lang="ja-JP" altLang="en-US" dirty="0"/>
                            <a:t> </a:t>
                          </a:r>
                          <a:r>
                            <a:rPr kumimoji="1" lang="en-US" altLang="ja-JP" dirty="0"/>
                            <a:t>km</a:t>
                          </a:r>
                          <a:endParaRPr kumimoji="1" lang="ja-JP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64973915"/>
                      </a:ext>
                    </a:extLst>
                  </a:tr>
                  <a:tr h="390216">
                    <a:tc>
                      <a:txBody>
                        <a:bodyPr/>
                        <a:lstStyle/>
                        <a:p>
                          <a:r>
                            <a:rPr kumimoji="1" lang="ja-JP" altLang="en-US" dirty="0"/>
                            <a:t>重力加速度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3"/>
                          <a:stretch>
                            <a:fillRect l="-116480" t="-217188" r="-1397" b="-7781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81916086"/>
                      </a:ext>
                    </a:extLst>
                  </a:tr>
                  <a:tr h="371475">
                    <a:tc>
                      <a:txBody>
                        <a:bodyPr/>
                        <a:lstStyle/>
                        <a:p>
                          <a:r>
                            <a:rPr kumimoji="1" lang="ja-JP" altLang="en-US" dirty="0"/>
                            <a:t>自転角速度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3"/>
                          <a:stretch>
                            <a:fillRect l="-116480" t="-332787" r="-1397" b="-71639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66847613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kumimoji="1" lang="ja-JP" altLang="en-US" dirty="0"/>
                            <a:t>気体定数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3"/>
                          <a:stretch>
                            <a:fillRect l="-116480" t="-440000" r="-1397" b="-62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0517069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kumimoji="1" lang="ja-JP" altLang="en-US" dirty="0"/>
                            <a:t>定圧比熱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3"/>
                          <a:stretch>
                            <a:fillRect l="-116480" t="-540000" r="-1397" b="-52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6542610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kumimoji="1" lang="ja-JP" altLang="en-US" dirty="0"/>
                            <a:t>平均分子量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3"/>
                          <a:stretch>
                            <a:fillRect l="-116480" t="-640000" r="-1397" b="-42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58006775"/>
                      </a:ext>
                    </a:extLst>
                  </a:tr>
                  <a:tr h="368808">
                    <a:tc>
                      <a:txBody>
                        <a:bodyPr/>
                        <a:lstStyle/>
                        <a:p>
                          <a:r>
                            <a:rPr kumimoji="1" lang="ja-JP" altLang="en-US" dirty="0"/>
                            <a:t>地表気圧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>
                          <a:blip r:embed="rId3"/>
                          <a:stretch>
                            <a:fillRect l="-116480" t="-727869" r="-1397" b="-3213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10502477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kumimoji="1" lang="ja-JP" altLang="en-US" dirty="0"/>
                            <a:t>スポンジ層の時定数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kumimoji="1" lang="en-US" altLang="ja-JP" dirty="0"/>
                            <a:t>30 </a:t>
                          </a:r>
                          <a:r>
                            <a:rPr kumimoji="1" lang="ja-JP" altLang="en-US" dirty="0"/>
                            <a:t>日 </a:t>
                          </a:r>
                          <a:r>
                            <a:rPr kumimoji="1" lang="en-US" altLang="ja-JP" dirty="0"/>
                            <a:t>(</a:t>
                          </a:r>
                          <a:r>
                            <a:rPr kumimoji="1" lang="ja-JP" altLang="en-US" dirty="0"/>
                            <a:t>最大</a:t>
                          </a:r>
                          <a:r>
                            <a:rPr kumimoji="1" lang="en-US" altLang="ja-JP" dirty="0"/>
                            <a:t>)</a:t>
                          </a:r>
                          <a:endParaRPr kumimoji="1" lang="ja-JP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51310949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kumimoji="1" lang="ja-JP" altLang="en-US" dirty="0"/>
                            <a:t>水平粘性の時定数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kumimoji="1" lang="en-US" altLang="ja-JP" dirty="0"/>
                            <a:t>40 </a:t>
                          </a:r>
                          <a:r>
                            <a:rPr kumimoji="1" lang="ja-JP" altLang="en-US" dirty="0"/>
                            <a:t>日 </a:t>
                          </a:r>
                          <a:r>
                            <a:rPr kumimoji="1" lang="en-US" altLang="ja-JP" dirty="0"/>
                            <a:t>(</a:t>
                          </a:r>
                          <a:r>
                            <a:rPr kumimoji="1" lang="ja-JP" altLang="en-US" dirty="0"/>
                            <a:t>最大波数</a:t>
                          </a:r>
                          <a:r>
                            <a:rPr kumimoji="1" lang="en-US" altLang="ja-JP" dirty="0"/>
                            <a:t>)</a:t>
                          </a:r>
                          <a:endParaRPr kumimoji="1" lang="ja-JP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560404"/>
                      </a:ext>
                    </a:extLst>
                  </a:tr>
                  <a:tr h="377952">
                    <a:tc>
                      <a:txBody>
                        <a:bodyPr/>
                        <a:lstStyle/>
                        <a:p>
                          <a:r>
                            <a:rPr kumimoji="1" lang="ja-JP" altLang="en-US" dirty="0"/>
                            <a:t>レイリー摩擦の時定数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kumimoji="1" lang="en-US" altLang="ja-JP" dirty="0"/>
                            <a:t>30 </a:t>
                          </a:r>
                          <a:r>
                            <a:rPr kumimoji="1" lang="ja-JP" altLang="en-US" dirty="0"/>
                            <a:t>日 </a:t>
                          </a:r>
                          <a:r>
                            <a:rPr kumimoji="1" lang="en-US" altLang="ja-JP" dirty="0"/>
                            <a:t>(</a:t>
                          </a:r>
                          <a:r>
                            <a:rPr kumimoji="1" lang="ja-JP" altLang="en-US" dirty="0"/>
                            <a:t>最下層のみ</a:t>
                          </a:r>
                          <a:r>
                            <a:rPr kumimoji="1" lang="en-US" altLang="ja-JP" dirty="0"/>
                            <a:t>)</a:t>
                          </a:r>
                          <a:endParaRPr kumimoji="1" lang="ja-JP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5284077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041290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4EAFEB-0769-CA5A-886D-CAC5AA14C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197"/>
            <a:ext cx="10515600" cy="757930"/>
          </a:xfrm>
        </p:spPr>
        <p:txBody>
          <a:bodyPr/>
          <a:lstStyle/>
          <a:p>
            <a:r>
              <a:rPr lang="ja-JP" altLang="en-US" dirty="0"/>
              <a:t>標準実験と </a:t>
            </a:r>
            <a:r>
              <a:rPr lang="en-US" altLang="ja-JP" dirty="0"/>
              <a:t>YT03 </a:t>
            </a:r>
            <a:r>
              <a:rPr lang="ja-JP" altLang="en-US" dirty="0"/>
              <a:t>の比較</a:t>
            </a:r>
            <a:endParaRPr kumimoji="1" lang="ja-JP" altLang="en-US" dirty="0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AF9B460-1BC3-10EC-0903-D8B1FCC18A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71422"/>
            <a:ext cx="2743200" cy="365125"/>
          </a:xfrm>
        </p:spPr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5F5DDFE-7E27-66A6-5728-131F2E7BA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71422"/>
            <a:ext cx="4114800" cy="365125"/>
          </a:xfrm>
        </p:spPr>
        <p:txBody>
          <a:bodyPr/>
          <a:lstStyle/>
          <a:p>
            <a:r>
              <a:rPr kumimoji="1" lang="ja-JP" altLang="en-US"/>
              <a:t>大気セミナー</a:t>
            </a:r>
            <a:endParaRPr kumimoji="1"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321F07F-4B28-8390-3CAD-9C3B413F7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71422"/>
            <a:ext cx="2743200" cy="365125"/>
          </a:xfrm>
        </p:spPr>
        <p:txBody>
          <a:bodyPr/>
          <a:lstStyle/>
          <a:p>
            <a:fld id="{CC62F6E4-F545-4836-BA05-F25303E0C10A}" type="slidenum">
              <a:rPr kumimoji="1" lang="ja-JP" altLang="en-US" smtClean="0"/>
              <a:t>7</a:t>
            </a:fld>
            <a:endParaRPr kumimoji="1" lang="ja-JP" altLang="en-US"/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8ECEAB89-8ACF-B665-4EFB-A5D9E4FD035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" t="61" b="8119"/>
          <a:stretch>
            <a:fillRect/>
          </a:stretch>
        </p:blipFill>
        <p:spPr>
          <a:xfrm>
            <a:off x="6561846" y="1138126"/>
            <a:ext cx="3466398" cy="3433873"/>
          </a:xfrm>
          <a:prstGeom prst="rect">
            <a:avLst/>
          </a:prstGeom>
        </p:spPr>
      </p:pic>
      <p:pic>
        <p:nvPicPr>
          <p:cNvPr id="12" name="コンテンツ プレースホルダー 11">
            <a:extLst>
              <a:ext uri="{FF2B5EF4-FFF2-40B4-BE49-F238E27FC236}">
                <a16:creationId xmlns:a16="http://schemas.microsoft.com/office/drawing/2014/main" id="{5B401B0D-418E-B5BF-8EDC-FAF633AC7CC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36"/>
          <a:stretch>
            <a:fillRect/>
          </a:stretch>
        </p:blipFill>
        <p:spPr>
          <a:xfrm>
            <a:off x="1353951" y="1138126"/>
            <a:ext cx="3461405" cy="3308082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11A28C5-DE30-5AA1-04B0-6F2B4592AC09}"/>
              </a:ext>
            </a:extLst>
          </p:cNvPr>
          <p:cNvSpPr txBox="1"/>
          <p:nvPr/>
        </p:nvSpPr>
        <p:spPr>
          <a:xfrm>
            <a:off x="255401" y="1476180"/>
            <a:ext cx="1098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標準実験</a:t>
            </a:r>
            <a:endParaRPr kumimoji="1" lang="ja-JP" altLang="en-US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BBC9F67-6EFC-E697-CD46-569D3603E2A9}"/>
              </a:ext>
            </a:extLst>
          </p:cNvPr>
          <p:cNvSpPr txBox="1"/>
          <p:nvPr/>
        </p:nvSpPr>
        <p:spPr>
          <a:xfrm>
            <a:off x="5913906" y="1451699"/>
            <a:ext cx="755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YT03</a:t>
            </a:r>
            <a:endParaRPr kumimoji="1" lang="ja-JP" altLang="en-US" dirty="0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AB366716-744B-028E-B22B-B93B78E10BC4}"/>
              </a:ext>
            </a:extLst>
          </p:cNvPr>
          <p:cNvSpPr txBox="1"/>
          <p:nvPr/>
        </p:nvSpPr>
        <p:spPr>
          <a:xfrm>
            <a:off x="5913906" y="4585772"/>
            <a:ext cx="58923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kumimoji="1" lang="ja-JP" altLang="en-US" dirty="0"/>
              <a:t>大気の大部分の風速が正</a:t>
            </a:r>
            <a:endParaRPr kumimoji="1" lang="en-US" altLang="ja-JP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ja-JP" altLang="en-US" dirty="0"/>
              <a:t>地表から高度 </a:t>
            </a:r>
            <a:r>
              <a:rPr lang="en-US" altLang="ja-JP" dirty="0"/>
              <a:t>60 km </a:t>
            </a:r>
            <a:r>
              <a:rPr lang="ja-JP" altLang="en-US" dirty="0"/>
              <a:t>までは高度とともに風速が増加</a:t>
            </a:r>
            <a:endParaRPr lang="en-US" altLang="ja-JP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kumimoji="1" lang="ja-JP" altLang="en-US" dirty="0"/>
              <a:t>最大東西風速は </a:t>
            </a:r>
            <a:r>
              <a:rPr kumimoji="1" lang="en-US" altLang="ja-JP" dirty="0"/>
              <a:t>100 m/s </a:t>
            </a:r>
            <a:r>
              <a:rPr kumimoji="1" lang="ja-JP" altLang="en-US" dirty="0"/>
              <a:t>を超える</a:t>
            </a:r>
            <a:endParaRPr lang="en-US" altLang="ja-JP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ja-JP" altLang="en-US" dirty="0"/>
              <a:t>標準実験は </a:t>
            </a:r>
            <a:r>
              <a:rPr lang="en-US" altLang="ja-JP" dirty="0"/>
              <a:t>YT03 </a:t>
            </a:r>
            <a:r>
              <a:rPr lang="ja-JP" altLang="en-US" dirty="0"/>
              <a:t>に比べて高度 </a:t>
            </a:r>
            <a:r>
              <a:rPr lang="en-US" altLang="ja-JP" dirty="0"/>
              <a:t>60</a:t>
            </a:r>
            <a:r>
              <a:rPr lang="ja-JP" altLang="en-US" dirty="0"/>
              <a:t> </a:t>
            </a:r>
            <a:r>
              <a:rPr lang="en-US" altLang="ja-JP" dirty="0"/>
              <a:t>km </a:t>
            </a:r>
            <a:r>
              <a:rPr lang="ja-JP" altLang="en-US" dirty="0"/>
              <a:t>の</a:t>
            </a:r>
            <a:br>
              <a:rPr lang="en-US" altLang="ja-JP" dirty="0"/>
            </a:br>
            <a:r>
              <a:rPr lang="ja-JP" altLang="en-US" dirty="0"/>
              <a:t>東西風の速い領域が低緯度に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D99766A-AB80-1B64-CEFC-705E2ED1AD6E}"/>
              </a:ext>
            </a:extLst>
          </p:cNvPr>
          <p:cNvSpPr txBox="1"/>
          <p:nvPr/>
        </p:nvSpPr>
        <p:spPr>
          <a:xfrm>
            <a:off x="764459" y="4585772"/>
            <a:ext cx="59050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kumimoji="1" lang="ja-JP" altLang="en-US" sz="2000" dirty="0"/>
              <a:t>定性的には標準実験は</a:t>
            </a:r>
            <a:r>
              <a:rPr kumimoji="1" lang="en-US" altLang="ja-JP" sz="2000" dirty="0"/>
              <a:t>YT03</a:t>
            </a:r>
            <a:r>
              <a:rPr kumimoji="1" lang="ja-JP" altLang="en-US" sz="2000" dirty="0"/>
              <a:t> を再現したが</a:t>
            </a:r>
            <a:br>
              <a:rPr kumimoji="1" lang="en-US" altLang="ja-JP" sz="2000" dirty="0"/>
            </a:br>
            <a:r>
              <a:rPr lang="ja-JP" altLang="en-US" sz="2000" dirty="0"/>
              <a:t>異なる点もある</a:t>
            </a:r>
            <a:endParaRPr lang="en-US" altLang="ja-JP" sz="2000" dirty="0"/>
          </a:p>
          <a:p>
            <a:pPr marL="800100" lvl="1" indent="-342900">
              <a:buFont typeface="Wingdings" panose="05000000000000000000" pitchFamily="2" charset="2"/>
              <a:buChar char="u"/>
            </a:pPr>
            <a:r>
              <a:rPr lang="ja-JP" altLang="en-US" sz="2000" dirty="0"/>
              <a:t>原因は特定できていない</a:t>
            </a:r>
            <a:endParaRPr lang="en-US" altLang="ja-JP" sz="2000" dirty="0"/>
          </a:p>
        </p:txBody>
      </p:sp>
    </p:spTree>
    <p:extLst>
      <p:ext uri="{BB962C8B-B14F-4D97-AF65-F5344CB8AC3E}">
        <p14:creationId xmlns:p14="http://schemas.microsoft.com/office/powerpoint/2010/main" val="2221901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40D74E-96E0-5A94-B507-57CDBC7D5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757930"/>
          </a:xfrm>
        </p:spPr>
        <p:txBody>
          <a:bodyPr/>
          <a:lstStyle/>
          <a:p>
            <a:r>
              <a:rPr kumimoji="1" lang="ja-JP" altLang="en-US" dirty="0"/>
              <a:t>東西風速の子午面分布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8073A8-7583-A8DB-D31D-9F716C734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EB717FC-00AE-DD03-476E-8D5105C40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大気セミナー</a:t>
            </a:r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59FD751-70B5-D4EF-C2BF-BA57BDE9C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8</a:t>
            </a:fld>
            <a:endParaRPr kumimoji="1" lang="ja-JP" altLang="en-US"/>
          </a:p>
        </p:txBody>
      </p:sp>
      <p:pic>
        <p:nvPicPr>
          <p:cNvPr id="11" name="図プレースホルダー 10">
            <a:extLst>
              <a:ext uri="{FF2B5EF4-FFF2-40B4-BE49-F238E27FC236}">
                <a16:creationId xmlns:a16="http://schemas.microsoft.com/office/drawing/2014/main" id="{A92D703C-C4FB-7A0A-136F-884ECF3EEEE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" r="839"/>
          <a:stretch/>
        </p:blipFill>
        <p:spPr>
          <a:xfrm>
            <a:off x="0" y="939762"/>
            <a:ext cx="4846030" cy="4128466"/>
          </a:xfrm>
          <a:prstGeom prst="rect">
            <a:avLst/>
          </a:prstGeom>
        </p:spPr>
      </p:pic>
      <p:pic>
        <p:nvPicPr>
          <p:cNvPr id="13" name="図プレースホルダー 12">
            <a:extLst>
              <a:ext uri="{FF2B5EF4-FFF2-40B4-BE49-F238E27FC236}">
                <a16:creationId xmlns:a16="http://schemas.microsoft.com/office/drawing/2014/main" id="{8AA762D7-8D66-A769-AF44-5996271118B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89" b="-122"/>
          <a:stretch>
            <a:fillRect/>
          </a:stretch>
        </p:blipFill>
        <p:spPr>
          <a:xfrm>
            <a:off x="7292790" y="894454"/>
            <a:ext cx="4899211" cy="4173773"/>
          </a:xfrm>
          <a:prstGeom prst="rect">
            <a:avLst/>
          </a:prstGeom>
        </p:spPr>
      </p:pic>
      <p:sp>
        <p:nvSpPr>
          <p:cNvPr id="8" name="コンテンツ プレースホルダー 7">
            <a:extLst>
              <a:ext uri="{FF2B5EF4-FFF2-40B4-BE49-F238E27FC236}">
                <a16:creationId xmlns:a16="http://schemas.microsoft.com/office/drawing/2014/main" id="{046F7473-78C6-A128-9A59-68755F3B390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5328502"/>
            <a:ext cx="10515600" cy="102784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ja-JP" altLang="en-US" dirty="0"/>
              <a:t>鉛直粘性係数が大きい実験ほど</a:t>
            </a:r>
            <a:r>
              <a:rPr lang="en-US" altLang="ja-JP" dirty="0"/>
              <a:t>, </a:t>
            </a:r>
            <a:r>
              <a:rPr lang="ja-JP" altLang="en-US" dirty="0"/>
              <a:t>東西風速は大気全体で弱くなる</a:t>
            </a:r>
            <a:r>
              <a:rPr lang="en-US" altLang="ja-JP" dirty="0"/>
              <a:t>.</a:t>
            </a:r>
          </a:p>
          <a:p>
            <a:pPr lvl="1">
              <a:buFont typeface="Wingdings" panose="05000000000000000000" pitchFamily="2" charset="2"/>
              <a:buChar char="u"/>
            </a:pPr>
            <a:r>
              <a:rPr lang="en-US" altLang="ja-JP" dirty="0"/>
              <a:t>Sugimoto</a:t>
            </a:r>
            <a:r>
              <a:rPr lang="ja-JP" altLang="en-US" dirty="0"/>
              <a:t> </a:t>
            </a:r>
            <a:r>
              <a:rPr lang="en-US" altLang="ja-JP" dirty="0"/>
              <a:t>et al. (2019) </a:t>
            </a:r>
            <a:r>
              <a:rPr lang="ja-JP" altLang="en-US" dirty="0"/>
              <a:t>と同様の傾向</a:t>
            </a:r>
            <a:endParaRPr lang="en-US" altLang="ja-JP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23F45263-8800-FBD0-6C08-78E2D24415C9}"/>
                  </a:ext>
                </a:extLst>
              </p:cNvPr>
              <p:cNvSpPr txBox="1"/>
              <p:nvPr/>
            </p:nvSpPr>
            <p:spPr>
              <a:xfrm>
                <a:off x="10378032" y="4820004"/>
                <a:ext cx="161646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>
                    <a:solidFill>
                      <a:srgbClr val="FF0000"/>
                    </a:solidFill>
                  </a:rPr>
                  <a:t>鉛直粘性係数 </a:t>
                </a:r>
                <a:r>
                  <a:rPr kumimoji="1" lang="en-US" altLang="ja-JP" dirty="0">
                    <a:solidFill>
                      <a:srgbClr val="FF0000"/>
                    </a:solidFill>
                  </a:rPr>
                  <a:t>19.2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ja-JP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kumimoji="1" lang="ja-JP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23F45263-8800-FBD0-6C08-78E2D24415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8032" y="4820004"/>
                <a:ext cx="1616462" cy="646331"/>
              </a:xfrm>
              <a:prstGeom prst="rect">
                <a:avLst/>
              </a:prstGeom>
              <a:blipFill>
                <a:blip r:embed="rId4"/>
                <a:stretch>
                  <a:fillRect l="-3008" t="-5660" r="-376" b="-1509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0A972B90-51FF-6F3E-1860-06270F03CEE0}"/>
                  </a:ext>
                </a:extLst>
              </p:cNvPr>
              <p:cNvSpPr txBox="1"/>
              <p:nvPr/>
            </p:nvSpPr>
            <p:spPr>
              <a:xfrm>
                <a:off x="593338" y="4736993"/>
                <a:ext cx="161646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>
                    <a:solidFill>
                      <a:srgbClr val="FF0000"/>
                    </a:solidFill>
                  </a:rPr>
                  <a:t>鉛直粘性係数 </a:t>
                </a:r>
                <a:r>
                  <a:rPr lang="en-US" altLang="ja-JP" dirty="0">
                    <a:solidFill>
                      <a:srgbClr val="FF0000"/>
                    </a:solidFill>
                  </a:rPr>
                  <a:t>0.15</a:t>
                </a:r>
                <a:r>
                  <a:rPr kumimoji="1" lang="en-US" altLang="ja-JP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ja-JP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kumimoji="1" lang="ja-JP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0A972B90-51FF-6F3E-1860-06270F03CE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338" y="4736993"/>
                <a:ext cx="1616462" cy="646331"/>
              </a:xfrm>
              <a:prstGeom prst="rect">
                <a:avLst/>
              </a:prstGeom>
              <a:blipFill>
                <a:blip r:embed="rId5"/>
                <a:stretch>
                  <a:fillRect l="-3008" t="-4717" r="-376" b="-1509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図プレースホルダー 10">
            <a:extLst>
              <a:ext uri="{FF2B5EF4-FFF2-40B4-BE49-F238E27FC236}">
                <a16:creationId xmlns:a16="http://schemas.microsoft.com/office/drawing/2014/main" id="{5C353031-AA62-27CF-E0B5-A8CF2C260A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2" r="12782"/>
          <a:stretch/>
        </p:blipFill>
        <p:spPr>
          <a:xfrm>
            <a:off x="4315693" y="939762"/>
            <a:ext cx="3668761" cy="41284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69479F98-7D46-7B9B-F068-A00B17A3B11A}"/>
                  </a:ext>
                </a:extLst>
              </p:cNvPr>
              <p:cNvSpPr txBox="1"/>
              <p:nvPr/>
            </p:nvSpPr>
            <p:spPr>
              <a:xfrm>
                <a:off x="4189735" y="4682171"/>
                <a:ext cx="161646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>
                    <a:solidFill>
                      <a:srgbClr val="FF0000"/>
                    </a:solidFill>
                  </a:rPr>
                  <a:t>鉛直粘性係数 </a:t>
                </a:r>
                <a:r>
                  <a:rPr lang="en-US" altLang="ja-JP" dirty="0">
                    <a:solidFill>
                      <a:srgbClr val="FF0000"/>
                    </a:solidFill>
                  </a:rPr>
                  <a:t>0.30</a:t>
                </a:r>
                <a:r>
                  <a:rPr kumimoji="1" lang="en-US" altLang="ja-JP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ja-JP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kumimoji="1" lang="en-US" altLang="ja-JP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kumimoji="1" lang="ja-JP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69479F98-7D46-7B9B-F068-A00B17A3B1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9735" y="4682171"/>
                <a:ext cx="1616462" cy="646331"/>
              </a:xfrm>
              <a:prstGeom prst="rect">
                <a:avLst/>
              </a:prstGeom>
              <a:blipFill>
                <a:blip r:embed="rId7"/>
                <a:stretch>
                  <a:fillRect l="-3019" t="-4717" r="-755" b="-1509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9503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A25DF9-6538-B559-64B6-2F2CD4A3E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東西風の鉛直構造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E28E900-1FA6-3164-6008-DA55AEBF6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2026/8/18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3684BFE-A09D-F8A8-808F-28307CBC3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大気セミナー</a:t>
            </a:r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ABB8484-5A93-6370-3D50-EB3E81FF4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2F6E4-F545-4836-BA05-F25303E0C10A}" type="slidenum">
              <a:rPr kumimoji="1" lang="ja-JP" altLang="en-US" smtClean="0"/>
              <a:t>9</a:t>
            </a:fld>
            <a:endParaRPr kumimoji="1" lang="ja-JP" altLang="en-US"/>
          </a:p>
        </p:txBody>
      </p:sp>
      <p:sp>
        <p:nvSpPr>
          <p:cNvPr id="8" name="コンテンツ プレースホルダー 7">
            <a:extLst>
              <a:ext uri="{FF2B5EF4-FFF2-40B4-BE49-F238E27FC236}">
                <a16:creationId xmlns:a16="http://schemas.microsoft.com/office/drawing/2014/main" id="{6E364A65-F47F-658E-B7D2-2B044D2D1A5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40054" y="1312781"/>
            <a:ext cx="5413746" cy="451493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ja-JP" altLang="en-US" dirty="0"/>
              <a:t>鉛直粘性係数が大きい実験ほど</a:t>
            </a:r>
            <a:br>
              <a:rPr lang="en-US" altLang="ja-JP" dirty="0"/>
            </a:br>
            <a:r>
              <a:rPr lang="ja-JP" altLang="en-US" dirty="0"/>
              <a:t>地表近くの風速が小さい領域が</a:t>
            </a:r>
            <a:br>
              <a:rPr lang="en-US" altLang="ja-JP" dirty="0"/>
            </a:br>
            <a:r>
              <a:rPr lang="ja-JP" altLang="en-US" dirty="0"/>
              <a:t>上空へ広がる</a:t>
            </a:r>
            <a:endParaRPr lang="en-US" altLang="ja-JP" dirty="0"/>
          </a:p>
          <a:p>
            <a:pPr lvl="1">
              <a:buFont typeface="Wingdings" panose="05000000000000000000" pitchFamily="2" charset="2"/>
              <a:buChar char="u"/>
            </a:pPr>
            <a:r>
              <a:rPr lang="ja-JP" altLang="en-US" dirty="0"/>
              <a:t>地表の摩擦による遅い風速が</a:t>
            </a:r>
            <a:r>
              <a:rPr lang="en-US" altLang="ja-JP" dirty="0"/>
              <a:t>,</a:t>
            </a:r>
            <a:br>
              <a:rPr lang="en-US" altLang="ja-JP" dirty="0"/>
            </a:br>
            <a:r>
              <a:rPr lang="ja-JP" altLang="en-US" dirty="0"/>
              <a:t>鉛直粘性によって上層へ</a:t>
            </a:r>
            <a:br>
              <a:rPr lang="en-US" altLang="ja-JP" dirty="0"/>
            </a:br>
            <a:r>
              <a:rPr lang="ja-JP" altLang="en-US" dirty="0"/>
              <a:t>輸送された可能性がある</a:t>
            </a:r>
            <a:r>
              <a:rPr lang="en-US" altLang="ja-JP" dirty="0"/>
              <a:t>.</a:t>
            </a:r>
          </a:p>
        </p:txBody>
      </p:sp>
      <p:pic>
        <p:nvPicPr>
          <p:cNvPr id="11" name="図プレースホルダー 10">
            <a:extLst>
              <a:ext uri="{FF2B5EF4-FFF2-40B4-BE49-F238E27FC236}">
                <a16:creationId xmlns:a16="http://schemas.microsoft.com/office/drawing/2014/main" id="{AEF71DED-19C9-0FF5-9970-9384884C58B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" b="5123"/>
          <a:stretch>
            <a:fillRect/>
          </a:stretch>
        </p:blipFill>
        <p:spPr>
          <a:xfrm>
            <a:off x="635509" y="1199575"/>
            <a:ext cx="5042916" cy="4628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171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1571</TotalTime>
  <Words>1204</Words>
  <Application>Microsoft Office PowerPoint</Application>
  <PresentationFormat>ワイド画面</PresentationFormat>
  <Paragraphs>197</Paragraphs>
  <Slides>16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2" baseType="lpstr">
      <vt:lpstr>游ゴシック</vt:lpstr>
      <vt:lpstr>游ゴシック Light</vt:lpstr>
      <vt:lpstr>Arial</vt:lpstr>
      <vt:lpstr>Cambria Math</vt:lpstr>
      <vt:lpstr>Wingdings</vt:lpstr>
      <vt:lpstr>Office テーマ</vt:lpstr>
      <vt:lpstr>大気大循環モデルを用いた 金星大気大循環の 鉛直粘性依存性に 関する研究</vt:lpstr>
      <vt:lpstr>金星のスーパーローテーション</vt:lpstr>
      <vt:lpstr>Yamamoto and Takahashi (2003)</vt:lpstr>
      <vt:lpstr>Sugimoto et al. (2019)</vt:lpstr>
      <vt:lpstr>本研究の目的</vt:lpstr>
      <vt:lpstr>実験設定</vt:lpstr>
      <vt:lpstr>標準実験と YT03 の比較</vt:lpstr>
      <vt:lpstr>東西風速の子午面分布</vt:lpstr>
      <vt:lpstr>東西風の鉛直構造 </vt:lpstr>
      <vt:lpstr>最大東西風速と全球超回転指数</vt:lpstr>
      <vt:lpstr>子午面循環</vt:lpstr>
      <vt:lpstr>子午面循環の強さと全球超回転指数</vt:lpstr>
      <vt:lpstr>まとめ</vt:lpstr>
      <vt:lpstr>太陽放射加熱  (Yamamoto and Takahashi, 2003)</vt:lpstr>
      <vt:lpstr>赤外放射冷却  (Yamamoto and Takahashi, 2003)</vt:lpstr>
      <vt:lpstr>温度の子午面分布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服部　蒼紀</dc:creator>
  <cp:lastModifiedBy>服部　蒼紀</cp:lastModifiedBy>
  <cp:revision>41</cp:revision>
  <dcterms:created xsi:type="dcterms:W3CDTF">2026-08-10T08:48:00Z</dcterms:created>
  <dcterms:modified xsi:type="dcterms:W3CDTF">2026-08-26T04:18:23Z</dcterms:modified>
</cp:coreProperties>
</file>