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308" r:id="rId3"/>
    <p:sldId id="310" r:id="rId4"/>
    <p:sldId id="262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BD6B70C7-188E-411A-958C-FC5C9311C5BA}">
          <p14:sldIdLst>
            <p14:sldId id="257"/>
            <p14:sldId id="308"/>
            <p14:sldId id="310"/>
            <p14:sldId id="262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D6D38D-E6DC-4A9D-6900-75A39C0B947B}" name="友子 本間" initials="友本" userId="867b923af38d926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856449-224E-4B44-B67D-24E9AC788716}" v="115" dt="2025-02-17T03:26:08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3A354-57D3-460F-B680-7ECE691C7838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B2274-1C78-48A9-9E02-D6FC490290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70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熱潮汐波</a:t>
            </a:r>
            <a:r>
              <a:rPr lang="en-US" altLang="ja-JP" dirty="0"/>
              <a:t>: 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高度毎に異なるカメラで撮影</a:t>
            </a:r>
            <a:endParaRPr kumimoji="1" lang="en-US" altLang="ja-JP" dirty="0"/>
          </a:p>
          <a:p>
            <a:r>
              <a:rPr kumimoji="1" lang="ja-JP" altLang="en-US" dirty="0"/>
              <a:t>（赤外線</a:t>
            </a:r>
            <a:r>
              <a:rPr kumimoji="1" lang="en-US" altLang="ja-JP" dirty="0"/>
              <a:t>, </a:t>
            </a:r>
            <a:r>
              <a:rPr kumimoji="1" lang="ja-JP" altLang="en-US" dirty="0"/>
              <a:t>雲</a:t>
            </a:r>
            <a:r>
              <a:rPr kumimoji="1" lang="en-US" altLang="ja-JP" dirty="0"/>
              <a:t>, </a:t>
            </a:r>
            <a:r>
              <a:rPr kumimoji="1" lang="ja-JP" altLang="en-US" dirty="0"/>
              <a:t>組成</a:t>
            </a:r>
            <a:r>
              <a:rPr kumimoji="1" lang="en-US" altLang="ja-JP" dirty="0"/>
              <a:t>, </a:t>
            </a:r>
            <a:r>
              <a:rPr kumimoji="1" lang="ja-JP" altLang="en-US" dirty="0"/>
              <a:t>温度</a:t>
            </a:r>
            <a:r>
              <a:rPr kumimoji="1" lang="en-US" altLang="ja-JP" dirty="0"/>
              <a:t>, </a:t>
            </a:r>
            <a:r>
              <a:rPr kumimoji="1" lang="ja-JP" altLang="en-US" dirty="0"/>
              <a:t>光の超高速撮影）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6C2D9-C9C7-4122-A993-2267705761A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87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33526-973A-C8FB-FCFA-1A1C9DA39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28A552F-4404-2CA5-CB19-3E9C9E2E36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C026CBE-93AA-5F5C-F980-F11F276C29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高度毎に異なるカメラで撮影</a:t>
            </a:r>
            <a:endParaRPr kumimoji="1" lang="en-US" altLang="ja-JP" dirty="0"/>
          </a:p>
          <a:p>
            <a:r>
              <a:rPr kumimoji="1" lang="ja-JP" altLang="en-US" dirty="0"/>
              <a:t>（赤外線</a:t>
            </a:r>
            <a:r>
              <a:rPr kumimoji="1" lang="en-US" altLang="ja-JP" dirty="0"/>
              <a:t>, </a:t>
            </a:r>
            <a:r>
              <a:rPr kumimoji="1" lang="ja-JP" altLang="en-US" dirty="0"/>
              <a:t>雲</a:t>
            </a:r>
            <a:r>
              <a:rPr kumimoji="1" lang="en-US" altLang="ja-JP" dirty="0"/>
              <a:t>, </a:t>
            </a:r>
            <a:r>
              <a:rPr kumimoji="1" lang="ja-JP" altLang="en-US" dirty="0"/>
              <a:t>組成</a:t>
            </a:r>
            <a:r>
              <a:rPr kumimoji="1" lang="en-US" altLang="ja-JP" dirty="0"/>
              <a:t>, </a:t>
            </a:r>
            <a:r>
              <a:rPr kumimoji="1" lang="ja-JP" altLang="en-US" dirty="0"/>
              <a:t>温度</a:t>
            </a:r>
            <a:r>
              <a:rPr kumimoji="1" lang="en-US" altLang="ja-JP" dirty="0"/>
              <a:t>, </a:t>
            </a:r>
            <a:r>
              <a:rPr kumimoji="1" lang="ja-JP" altLang="en-US" dirty="0"/>
              <a:t>光の超高速撮影）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396F6B-239A-BED5-7EE3-E11A8EB1B8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6C2D9-C9C7-4122-A993-2267705761A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529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4E161A-F24B-2C4C-552D-12D6E1357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F232E09-9C35-E214-0685-6BDCA9795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040AE5-3510-0065-0EDC-BF546CF8A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F35265-1E2D-1AA7-9DBC-E6A09F7B9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86BF0A-B9EF-67BB-486E-2FCF8B86E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12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B2DEF6-04A2-D1C0-9778-A987ED3DC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4DE024-ED28-8BD5-D921-894001D4C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D306CC-E094-074C-AA80-7608E50D2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902EAD-47B1-978B-3DAC-6D01976AB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4A204D-14C7-87E8-48E4-4EE03D33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47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396B3BA-89FF-017B-847D-CDDF91DD79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95CF63-ABC7-B583-3104-364910C06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CBB64E-984C-30CA-D602-3755035F2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28128E-E5CF-06B4-DB90-7F80D100C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59F3FE-E69B-F24E-D2BA-0E91D6C7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95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AB237E-4F3D-5B93-CA7F-E24EF8FB1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A63DC8-F738-8073-B9EC-A5B935144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AC9995-7B9E-51DA-07E0-825D6B81A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D0D525-4616-FF2D-1BFF-D88B2952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2B74F3-3541-F8BB-D263-8013FDA04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15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484402-335B-ACCC-89C3-2A2F1FCAE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DB72483-86E0-FCCF-6B45-DE0B2CFBA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1091AE-5F80-3A60-441F-ED1D50F8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D239B4-1233-BDBB-295E-E4C0E7D9A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837715-D70E-BD2D-9C1E-019C4726B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61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B50740-ED9A-EBC0-36EF-1107DBA1D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0D2A65-92B0-0812-6563-BAAF39BDF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5895506-EEBC-E7DF-3A0E-9206CD1A2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34112A-7DB9-FD1A-3E6D-FFBAA7DD4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73A523-EAB0-2CE6-B22D-E39D04955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0D66A7-5A43-0B39-5170-978B02326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269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D370B7-5093-EC19-0E79-BB53508C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4BB920-7018-1F3D-5E90-73F9DD1B3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10628E-FE90-113A-BAF9-EF3DAA49D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438A9BA-E5B9-625B-0997-9583FCB8F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56C24A5-A2B9-CD1C-D196-18828632FE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4C63112-3A8C-7B91-F552-C1A46F7E0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4EAE8E6-1B3B-E6DE-3F91-1AF9EFC8B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70407F-5975-533F-36D6-889C4620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62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AD2627-E020-A69C-54EE-9F265A722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BB92BB7-0CDF-F484-73B7-5107926CA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966732-FE40-0970-161A-017F752CE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3D7224-E481-10A6-7931-EA03378F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02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9CFF882-1F56-1770-5F6A-9030FC98E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6DBEDA7-1563-3605-13FD-85293E584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7AF1FA-B1B5-88F9-DFC9-C3137EB8C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02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FE7984-C320-E135-9EA6-E6821E74C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F34E40-89FE-15C6-BCE3-26249BED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B84C1FB-C50C-C60D-258E-5AA0F58C5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59586C-4AB8-5F4E-BA9F-E2DFD9C35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C13F6F-49AF-5AC5-E09C-A5FD14F52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55FC14-2B2F-6C2E-6851-805CFFCF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95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D8F778-C11C-8A58-307B-5865BEC2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4C62854-2CE1-FD23-36C4-EBF0BEF6F1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26FE94-5222-7063-6593-0329FD026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AFD493-DA71-ED79-99E3-953B20E5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20E03D-7E4B-B76D-555A-EB4244C26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621B2B-C005-553E-02E2-E34984CF9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653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4682DD-5611-F71D-3781-570D765BD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A711FC-49D1-1E50-4275-EA705B7A8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CFCCB5-CD14-CF23-A64A-BFEEB996E7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C00E12-B6DA-4718-9879-3C268F4CC5ED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125EE2-2129-6083-0D35-9942391706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C3CA3B-9D05-E07D-4B09-E7F5D891F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06EC22-42D3-4304-97BA-6271B66775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51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182CD2-ACC7-CF14-60C7-A57618171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回転系における</a:t>
            </a:r>
            <a:r>
              <a:rPr lang="ja-JP" altLang="en-US" dirty="0"/>
              <a:t>非粘性流体の</a:t>
            </a:r>
            <a:br>
              <a:rPr lang="en-US" altLang="ja-JP" dirty="0"/>
            </a:br>
            <a:r>
              <a:rPr kumimoji="1" lang="ja-JP" altLang="en-US" dirty="0"/>
              <a:t>運動方程式の導出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DB15AD-01B7-34AE-ECDD-70D253E17E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神戸大学理学部惑星学科 流体地球物理学教育研究分野</a:t>
            </a:r>
            <a:endParaRPr lang="en-US" altLang="ja-JP" dirty="0"/>
          </a:p>
          <a:p>
            <a:r>
              <a:rPr lang="en-US" altLang="ja-JP" dirty="0"/>
              <a:t>2193434s </a:t>
            </a:r>
            <a:r>
              <a:rPr lang="ja-JP" altLang="en-US" dirty="0"/>
              <a:t>本間友子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45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999"/>
    </mc:Choice>
    <mc:Fallback xmlns="">
      <p:transition spd="slow" advTm="1299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1556E-4AEE-B91F-74A9-109C9AA06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D7ECC8-38A1-3F7C-05C5-0A5689A88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はじめに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E34748C1-16C8-E978-60E2-370FC5F199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7313965" cy="4351338"/>
              </a:xfrm>
            </p:spPr>
            <p:txBody>
              <a:bodyPr>
                <a:normAutofit/>
              </a:bodyPr>
              <a:lstStyle/>
              <a:p>
                <a:r>
                  <a:rPr lang="ja-JP" altLang="en-US" sz="3200" dirty="0"/>
                  <a:t>地球を始めとする太陽系の惑星は大気を持っており</a:t>
                </a:r>
                <a:r>
                  <a:rPr lang="en-US" altLang="ja-JP" sz="3200" dirty="0"/>
                  <a:t>, </a:t>
                </a:r>
                <a:r>
                  <a:rPr lang="ja-JP" altLang="en-US" sz="3200" dirty="0"/>
                  <a:t>それぞれ特徴的な大気現象が起こっている</a:t>
                </a:r>
                <a:endParaRPr lang="en-US" altLang="ja-JP" sz="3200" dirty="0"/>
              </a:p>
              <a:p>
                <a:r>
                  <a:rPr lang="ja-JP" altLang="en-US" sz="3200" dirty="0"/>
                  <a:t>金星の大気現象としてスーパーローテーションがある</a:t>
                </a:r>
                <a:endParaRPr lang="en-US" altLang="ja-JP" sz="3200" dirty="0"/>
              </a:p>
              <a:p>
                <a:pPr lvl="1"/>
                <a:r>
                  <a:rPr lang="ja-JP" altLang="en-US" sz="2800" dirty="0"/>
                  <a:t>高度 </a:t>
                </a:r>
                <a:r>
                  <a:rPr lang="en-US" altLang="ja-JP" sz="2800" dirty="0"/>
                  <a:t>65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sz="2800" b="0" i="0" smtClean="0">
                        <a:latin typeface="Cambria Math" panose="02040503050406030204" pitchFamily="18" charset="0"/>
                      </a:rPr>
                      <m:t>km</m:t>
                    </m:r>
                    <m:r>
                      <m:rPr>
                        <m:nor/>
                      </m:rPr>
                      <a:rPr lang="en-US" altLang="ja-JP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2800" i="1">
                        <a:latin typeface="Cambria Math" panose="02040503050406030204" pitchFamily="18" charset="0"/>
                      </a:rPr>
                      <m:t>付近で</m:t>
                    </m:r>
                  </m:oMath>
                </a14:m>
                <a:r>
                  <a:rPr lang="en-US" altLang="ja-JP" sz="2800" dirty="0"/>
                  <a:t> 100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sz="2800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m:rPr>
                        <m:lit/>
                      </m:rPr>
                      <a:rPr lang="en-US" altLang="ja-JP" sz="28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lang="en-US" altLang="ja-JP" sz="2800" b="0" i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altLang="ja-JP" sz="2800" dirty="0"/>
                  <a:t> </a:t>
                </a:r>
                <a:r>
                  <a:rPr lang="ja-JP" altLang="en-US" sz="2800" dirty="0"/>
                  <a:t>に</a:t>
                </a:r>
                <a:br>
                  <a:rPr lang="en-US" altLang="ja-JP" sz="2800" dirty="0"/>
                </a:br>
                <a:r>
                  <a:rPr lang="ja-JP" altLang="en-US" sz="2800" dirty="0"/>
                  <a:t>達する東風が吹いている </a:t>
                </a:r>
                <a:r>
                  <a:rPr lang="en-US" altLang="ja-JP" sz="2800" dirty="0"/>
                  <a:t>(</a:t>
                </a:r>
                <a:r>
                  <a:rPr lang="ja-JP" altLang="en-US" sz="2800" dirty="0"/>
                  <a:t>右図上</a:t>
                </a:r>
                <a:r>
                  <a:rPr lang="en-US" altLang="ja-JP" sz="2800" dirty="0"/>
                  <a:t>)</a:t>
                </a:r>
                <a:r>
                  <a:rPr lang="ja-JP" altLang="en-US" sz="2800" dirty="0"/>
                  <a:t> </a:t>
                </a:r>
                <a:r>
                  <a:rPr lang="en-US" altLang="ja-JP" sz="2800" dirty="0"/>
                  <a:t>(Schubert,1983)</a:t>
                </a:r>
              </a:p>
              <a:p>
                <a:pPr lvl="1"/>
                <a:r>
                  <a:rPr lang="ja-JP" altLang="en-US" sz="2800" dirty="0"/>
                  <a:t>成因を含めて研究が進められている</a:t>
                </a:r>
                <a:endParaRPr lang="en-US" altLang="ja-JP" sz="2800" dirty="0"/>
              </a:p>
              <a:p>
                <a:pPr lvl="1"/>
                <a:endParaRPr lang="en-US" altLang="ja-JP" sz="2800" dirty="0">
                  <a:highlight>
                    <a:srgbClr val="FFFF00"/>
                  </a:highlight>
                </a:endParaRPr>
              </a:p>
              <a:p>
                <a:pPr lvl="2"/>
                <a:endParaRPr lang="en-US" altLang="ja-JP" dirty="0">
                  <a:highlight>
                    <a:srgbClr val="FFFF00"/>
                  </a:highlight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E34748C1-16C8-E978-60E2-370FC5F199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7313965" cy="4351338"/>
              </a:xfrm>
              <a:blipFill>
                <a:blip r:embed="rId3"/>
                <a:stretch>
                  <a:fillRect l="-1918" t="-280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B144CF2D-816E-7220-6892-FBE1DC130738}"/>
              </a:ext>
            </a:extLst>
          </p:cNvPr>
          <p:cNvSpPr txBox="1">
            <a:spLocks/>
          </p:cNvSpPr>
          <p:nvPr/>
        </p:nvSpPr>
        <p:spPr>
          <a:xfrm>
            <a:off x="8001001" y="5080000"/>
            <a:ext cx="2921000" cy="1654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/>
              <a:t>表</a:t>
            </a:r>
            <a:r>
              <a:rPr lang="en-US" altLang="ja-JP" sz="2000" dirty="0"/>
              <a:t>: </a:t>
            </a:r>
          </a:p>
        </p:txBody>
      </p:sp>
      <p:pic>
        <p:nvPicPr>
          <p:cNvPr id="10" name="図 9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03DCF7F-D2E2-DC56-8600-DA2CC7ED37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364" y="3978687"/>
            <a:ext cx="4603637" cy="2055361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E74E7D29-D3AE-D034-0A51-769EAD5F4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108" y="131214"/>
            <a:ext cx="2971140" cy="3716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5A9C7BE-4FCA-0095-FE31-B58B2D287D88}"/>
              </a:ext>
            </a:extLst>
          </p:cNvPr>
          <p:cNvSpPr txBox="1"/>
          <p:nvPr/>
        </p:nvSpPr>
        <p:spPr>
          <a:xfrm>
            <a:off x="548639" y="6176963"/>
            <a:ext cx="11371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図</a:t>
            </a:r>
            <a:r>
              <a:rPr kumimoji="1" lang="en-US" altLang="ja-JP" dirty="0"/>
              <a:t>1: (</a:t>
            </a:r>
            <a:r>
              <a:rPr kumimoji="1" lang="ja-JP" altLang="en-US" dirty="0"/>
              <a:t>上</a:t>
            </a:r>
            <a:r>
              <a:rPr kumimoji="1" lang="en-US" altLang="ja-JP" dirty="0"/>
              <a:t>)</a:t>
            </a:r>
            <a:r>
              <a:rPr lang="ja-JP" altLang="en-US" dirty="0"/>
              <a:t> 探査機パイオニア・ヴィーナスとヴェネラによって観測された</a:t>
            </a:r>
            <a:r>
              <a:rPr lang="en-US" altLang="ja-JP" dirty="0"/>
              <a:t>, </a:t>
            </a:r>
            <a:r>
              <a:rPr lang="ja-JP" altLang="en-US" dirty="0"/>
              <a:t>金星の東風の鉛直分布</a:t>
            </a:r>
            <a:r>
              <a:rPr lang="en-US" altLang="ja-JP" dirty="0"/>
              <a:t>. (Schubert, 1983) (</a:t>
            </a:r>
            <a:r>
              <a:rPr lang="ja-JP" altLang="en-US" dirty="0"/>
              <a:t>下</a:t>
            </a:r>
            <a:r>
              <a:rPr lang="en-US" altLang="ja-JP" dirty="0"/>
              <a:t>)</a:t>
            </a:r>
            <a:r>
              <a:rPr lang="ja-JP" altLang="en-US" dirty="0"/>
              <a:t> 地球と金星の大気循環のイメージ図</a:t>
            </a:r>
            <a:r>
              <a:rPr lang="en-US" altLang="ja-JP" dirty="0"/>
              <a:t>. (</a:t>
            </a:r>
            <a:r>
              <a:rPr lang="ja-JP" altLang="en-US" dirty="0"/>
              <a:t>引用</a:t>
            </a:r>
            <a:r>
              <a:rPr lang="en-US" altLang="ja-JP" dirty="0"/>
              <a:t>: https://www.stp.isas.jaxa.jp/venus/sci_meteor.html)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521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956"/>
    </mc:Choice>
    <mc:Fallback xmlns="">
      <p:transition spd="slow" advTm="2995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275BB-2BA4-1FD7-DAB6-264154438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7576AC58-3C49-7F4B-15E6-D0081ADC6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621" y="309866"/>
            <a:ext cx="4053379" cy="2761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AD726BD-1A54-DDE3-41AA-10E6A29AD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783E67-34C8-6521-E288-5D57ADCF4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927428" cy="5032376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z="3200" dirty="0"/>
              <a:t>金星</a:t>
            </a:r>
            <a:r>
              <a:rPr lang="ja-JP" altLang="en-US" sz="3200" dirty="0"/>
              <a:t>上空 </a:t>
            </a:r>
            <a:r>
              <a:rPr lang="en-US" altLang="ja-JP" sz="3200" dirty="0"/>
              <a:t>50~70 km </a:t>
            </a:r>
            <a:r>
              <a:rPr lang="ja-JP" altLang="en-US" sz="3200" dirty="0"/>
              <a:t>に</a:t>
            </a:r>
            <a:r>
              <a:rPr lang="ja-JP" altLang="en-US" sz="3200" b="0" i="0" dirty="0">
                <a:solidFill>
                  <a:srgbClr val="222222"/>
                </a:solidFill>
                <a:effectLst/>
                <a:latin typeface="Noto Sans JP"/>
              </a:rPr>
              <a:t>硫酸の厚い雲</a:t>
            </a:r>
            <a:r>
              <a:rPr lang="ja-JP" altLang="en-US" sz="3200" dirty="0">
                <a:solidFill>
                  <a:srgbClr val="222222"/>
                </a:solidFill>
                <a:latin typeface="Noto Sans JP"/>
              </a:rPr>
              <a:t>が存在</a:t>
            </a:r>
            <a:br>
              <a:rPr lang="en-US" altLang="ja-JP" sz="3200" dirty="0">
                <a:solidFill>
                  <a:srgbClr val="222222"/>
                </a:solidFill>
                <a:latin typeface="Noto Sans JP"/>
              </a:rPr>
            </a:br>
            <a:r>
              <a:rPr lang="ja-JP" altLang="en-US" sz="3200" dirty="0">
                <a:solidFill>
                  <a:srgbClr val="222222"/>
                </a:solidFill>
                <a:latin typeface="Noto Sans JP"/>
              </a:rPr>
              <a:t>しており</a:t>
            </a:r>
            <a:r>
              <a:rPr lang="en-US" altLang="ja-JP" sz="3200" dirty="0">
                <a:solidFill>
                  <a:srgbClr val="222222"/>
                </a:solidFill>
                <a:latin typeface="Noto Sans JP"/>
              </a:rPr>
              <a:t>, </a:t>
            </a:r>
            <a:r>
              <a:rPr lang="ja-JP" altLang="en-US" sz="3200" b="0" i="0" dirty="0">
                <a:solidFill>
                  <a:srgbClr val="222222"/>
                </a:solidFill>
                <a:effectLst/>
                <a:latin typeface="Noto Sans JP"/>
              </a:rPr>
              <a:t>可視光での観測はできないため</a:t>
            </a:r>
            <a:r>
              <a:rPr lang="en-US" altLang="ja-JP" sz="3200" dirty="0">
                <a:solidFill>
                  <a:srgbClr val="222222"/>
                </a:solidFill>
                <a:latin typeface="Noto Sans JP"/>
              </a:rPr>
              <a:t>,</a:t>
            </a:r>
            <a:br>
              <a:rPr lang="en-US" altLang="ja-JP" sz="3200" dirty="0">
                <a:solidFill>
                  <a:srgbClr val="222222"/>
                </a:solidFill>
                <a:latin typeface="Noto Sans JP"/>
              </a:rPr>
            </a:br>
            <a:r>
              <a:rPr kumimoji="1" lang="ja-JP" altLang="en-US" sz="3200" dirty="0"/>
              <a:t>観測データが限られている</a:t>
            </a:r>
            <a:endParaRPr kumimoji="1" lang="en-US" altLang="ja-JP" sz="3200" dirty="0"/>
          </a:p>
          <a:p>
            <a:r>
              <a:rPr lang="ja-JP" altLang="en-US" sz="3200" dirty="0"/>
              <a:t>大気現象の理解のため</a:t>
            </a:r>
            <a:r>
              <a:rPr lang="en-US" altLang="ja-JP" sz="3200" dirty="0"/>
              <a:t>, </a:t>
            </a:r>
            <a:r>
              <a:rPr lang="ja-JP" altLang="en-US" sz="3200" dirty="0"/>
              <a:t>観測以外にも大気の運動を支配する方程式系を数値計算し</a:t>
            </a:r>
            <a:r>
              <a:rPr lang="en-US" altLang="ja-JP" sz="3200" dirty="0"/>
              <a:t>, </a:t>
            </a:r>
            <a:r>
              <a:rPr lang="ja-JP" altLang="en-US" sz="3200" dirty="0"/>
              <a:t>解析を行う方法がある</a:t>
            </a:r>
            <a:endParaRPr lang="en-US" altLang="ja-JP" sz="3200" dirty="0"/>
          </a:p>
          <a:p>
            <a:r>
              <a:rPr kumimoji="1" lang="ja-JP" altLang="en-US" sz="3200" dirty="0"/>
              <a:t>大学院修士課程修了までに</a:t>
            </a:r>
            <a:r>
              <a:rPr kumimoji="1" lang="en-US" altLang="ja-JP" sz="3200" dirty="0"/>
              <a:t>, </a:t>
            </a:r>
            <a:r>
              <a:rPr kumimoji="1" lang="ja-JP" altLang="en-US" sz="3200" dirty="0">
                <a:solidFill>
                  <a:schemeClr val="accent1"/>
                </a:solidFill>
              </a:rPr>
              <a:t>金星大気の数値計算モデルを用いて解析を行うこと</a:t>
            </a:r>
            <a:r>
              <a:rPr kumimoji="1" lang="ja-JP" altLang="en-US" sz="3200" dirty="0"/>
              <a:t>を目標とする</a:t>
            </a:r>
            <a:endParaRPr lang="en-US" altLang="ja-JP" sz="3200" dirty="0"/>
          </a:p>
          <a:p>
            <a:r>
              <a:rPr kumimoji="1" lang="ja-JP" altLang="en-US" sz="3200" dirty="0"/>
              <a:t>本卒業研究では</a:t>
            </a:r>
            <a:r>
              <a:rPr kumimoji="1" lang="en-US" altLang="ja-JP" sz="3200" dirty="0"/>
              <a:t>, </a:t>
            </a:r>
            <a:r>
              <a:rPr kumimoji="1" lang="en-US" altLang="ja-JP" sz="3200" dirty="0" err="1">
                <a:solidFill>
                  <a:srgbClr val="C00000"/>
                </a:solidFill>
              </a:rPr>
              <a:t>Vallis</a:t>
            </a:r>
            <a:r>
              <a:rPr kumimoji="1" lang="en-US" altLang="ja-JP" sz="3200" dirty="0">
                <a:solidFill>
                  <a:srgbClr val="C00000"/>
                </a:solidFill>
              </a:rPr>
              <a:t> (2017) </a:t>
            </a:r>
            <a:r>
              <a:rPr lang="ja-JP" altLang="en-US" sz="3200" dirty="0">
                <a:solidFill>
                  <a:srgbClr val="C00000"/>
                </a:solidFill>
              </a:rPr>
              <a:t>を参考に</a:t>
            </a:r>
            <a:r>
              <a:rPr kumimoji="1" lang="ja-JP" altLang="en-US" sz="3200" dirty="0">
                <a:solidFill>
                  <a:srgbClr val="C00000"/>
                </a:solidFill>
              </a:rPr>
              <a:t>惑星における非粘性流体の運動方程式の導出を行い</a:t>
            </a:r>
            <a:r>
              <a:rPr kumimoji="1" lang="en-US" altLang="ja-JP" sz="3200" dirty="0">
                <a:solidFill>
                  <a:srgbClr val="C00000"/>
                </a:solidFill>
              </a:rPr>
              <a:t>, </a:t>
            </a:r>
            <a:r>
              <a:rPr lang="ja-JP" altLang="en-US" sz="3200" dirty="0">
                <a:solidFill>
                  <a:srgbClr val="C00000"/>
                </a:solidFill>
              </a:rPr>
              <a:t>方程式系の</a:t>
            </a:r>
            <a:r>
              <a:rPr kumimoji="1" lang="ja-JP" altLang="en-US" sz="3200" dirty="0">
                <a:solidFill>
                  <a:srgbClr val="C00000"/>
                </a:solidFill>
              </a:rPr>
              <a:t>理解を深める</a:t>
            </a:r>
            <a:endParaRPr kumimoji="1" lang="en-US" altLang="ja-JP" sz="3200" dirty="0">
              <a:solidFill>
                <a:srgbClr val="C00000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E92BB2-FA23-606A-19B9-741608DD1B92}"/>
              </a:ext>
            </a:extLst>
          </p:cNvPr>
          <p:cNvSpPr txBox="1"/>
          <p:nvPr/>
        </p:nvSpPr>
        <p:spPr>
          <a:xfrm>
            <a:off x="8595359" y="3071509"/>
            <a:ext cx="34915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図</a:t>
            </a:r>
            <a:r>
              <a:rPr lang="en-US" altLang="ja-JP" dirty="0"/>
              <a:t>2: </a:t>
            </a:r>
            <a:r>
              <a:rPr kumimoji="1" lang="ja-JP" altLang="en-US" dirty="0"/>
              <a:t>金星大気 </a:t>
            </a:r>
            <a:r>
              <a:rPr kumimoji="1" lang="en-US" altLang="ja-JP" dirty="0"/>
              <a:t>(</a:t>
            </a:r>
            <a:r>
              <a:rPr lang="ja-JP" altLang="en-US" dirty="0"/>
              <a:t>実線</a:t>
            </a:r>
            <a:r>
              <a:rPr kumimoji="1" lang="en-US" altLang="ja-JP" dirty="0"/>
              <a:t>) </a:t>
            </a:r>
            <a:r>
              <a:rPr kumimoji="1" lang="ja-JP" altLang="en-US" dirty="0"/>
              <a:t>と地球大気 </a:t>
            </a:r>
            <a:r>
              <a:rPr kumimoji="1" lang="en-US" altLang="ja-JP" dirty="0"/>
              <a:t>(</a:t>
            </a:r>
            <a:r>
              <a:rPr kumimoji="1" lang="ja-JP" altLang="en-US" dirty="0"/>
              <a:t>点線</a:t>
            </a:r>
            <a:r>
              <a:rPr kumimoji="1" lang="en-US" altLang="ja-JP" dirty="0"/>
              <a:t>) </a:t>
            </a:r>
            <a:r>
              <a:rPr kumimoji="1" lang="ja-JP" altLang="en-US" dirty="0"/>
              <a:t>の絶対温度の鉛直分布</a:t>
            </a:r>
            <a:r>
              <a:rPr kumimoji="1" lang="en-US" altLang="ja-JP" dirty="0"/>
              <a:t>. </a:t>
            </a:r>
            <a:r>
              <a:rPr kumimoji="1" lang="ja-JP" altLang="en-US" dirty="0"/>
              <a:t>図中には金星の雲層とちり層の分布と</a:t>
            </a:r>
            <a:r>
              <a:rPr kumimoji="1" lang="en-US" altLang="ja-JP" dirty="0"/>
              <a:t>, </a:t>
            </a:r>
            <a:r>
              <a:rPr kumimoji="1" lang="ja-JP" altLang="en-US" dirty="0"/>
              <a:t>気圧軸が表示されている</a:t>
            </a:r>
            <a:r>
              <a:rPr kumimoji="1" lang="en-US" altLang="ja-JP" dirty="0"/>
              <a:t>.</a:t>
            </a:r>
            <a:r>
              <a:rPr lang="ja-JP" altLang="en-US" dirty="0"/>
              <a:t> </a:t>
            </a:r>
            <a:r>
              <a:rPr lang="en-US" altLang="ja-JP" dirty="0"/>
              <a:t>(</a:t>
            </a:r>
            <a:r>
              <a:rPr lang="ja-JP" altLang="en-US" dirty="0"/>
              <a:t>引用</a:t>
            </a:r>
            <a:r>
              <a:rPr lang="en-US" altLang="ja-JP" dirty="0"/>
              <a:t>: https://www.stp.isas.jaxa.jp/venus/sci_meteor.html)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417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800"/>
    </mc:Choice>
    <mc:Fallback xmlns="">
      <p:transition spd="slow" advTm="518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89EBC6-F45C-3DE4-49B9-7A7469CD5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流体の運動方程式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1233EAEE-9693-ADCC-42E7-85656EC00D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1547764" cy="5389823"/>
              </a:xfrm>
            </p:spPr>
            <p:txBody>
              <a:bodyPr>
                <a:normAutofit/>
              </a:bodyPr>
              <a:lstStyle/>
              <a:p>
                <a:r>
                  <a:rPr kumimoji="1" lang="ja-JP" altLang="en-US" sz="3200" dirty="0"/>
                  <a:t>静止している</a:t>
                </a:r>
                <a:r>
                  <a:rPr lang="ja-JP" altLang="en-US" sz="3200" dirty="0"/>
                  <a:t>任意の</a:t>
                </a:r>
                <a:r>
                  <a:rPr kumimoji="1" lang="ja-JP" altLang="en-US" sz="3200" dirty="0"/>
                  <a:t>系における</a:t>
                </a:r>
                <a:r>
                  <a:rPr lang="ja-JP" altLang="en-US" sz="3200" dirty="0"/>
                  <a:t>圧縮非粘性流体</a:t>
                </a:r>
                <a:r>
                  <a:rPr kumimoji="1" lang="ja-JP" altLang="en-US" sz="3200" dirty="0"/>
                  <a:t>運動方程式は以下のように</a:t>
                </a:r>
                <a:r>
                  <a:rPr lang="ja-JP" altLang="en-US" sz="3200" dirty="0"/>
                  <a:t>書ける</a:t>
                </a:r>
                <a:endParaRPr kumimoji="1" lang="en-US" altLang="ja-JP" sz="3200" dirty="0">
                  <a:highlight>
                    <a:srgbClr val="FFFF00"/>
                  </a:highlight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ja-JP" sz="3600" i="1"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en-US" altLang="ja-JP" sz="3600" b="1" i="1" smtClean="0">
                              <a:latin typeface="Cambria Math" panose="02040503050406030204" pitchFamily="18" charset="0"/>
                            </a:rPr>
                            <m:t>𝒗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altLang="ja-JP" sz="3600" i="1"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en-US" altLang="ja-JP" sz="3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kumimoji="1" lang="en-US" altLang="ja-JP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ja-JP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kumimoji="1" lang="en-US" altLang="ja-JP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3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ja-JP" altLang="en-US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altLang="ja-JP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altLang="ja-JP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altLang="ja-JP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altLang="ja-JP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𝒈</m:t>
                      </m:r>
                    </m:oMath>
                  </m:oMathPara>
                </a14:m>
                <a:endParaRPr lang="en-US" altLang="ja-JP" b="1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𝜕</m:t>
                        </m:r>
                      </m:num>
                      <m:den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ja-JP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altLang="ja-JP" sz="2800" b="0" i="0" smtClean="0">
                        <a:latin typeface="Cambria Math" panose="02040503050406030204" pitchFamily="18" charset="0"/>
                      </a:rPr>
                      <m:t>∇</m:t>
                    </m:r>
                  </m:oMath>
                </a14:m>
                <a:r>
                  <a:rPr lang="en-US" altLang="ja-JP" sz="2800" i="1" dirty="0">
                    <a:latin typeface="Cambria Math" panose="02040503050406030204" pitchFamily="18" charset="0"/>
                  </a:rPr>
                  <a:t> </a:t>
                </a:r>
                <a:r>
                  <a:rPr lang="en-US" altLang="ja-JP" sz="2800" dirty="0">
                    <a:latin typeface="Cambria Math" panose="02040503050406030204" pitchFamily="18" charset="0"/>
                  </a:rPr>
                  <a:t>: </a:t>
                </a:r>
                <a:r>
                  <a:rPr lang="ja-JP" altLang="en-US" sz="2800" dirty="0">
                    <a:latin typeface="Cambria Math" panose="02040503050406030204" pitchFamily="18" charset="0"/>
                  </a:rPr>
                  <a:t>物質微分の演算子</a:t>
                </a:r>
                <a:endParaRPr lang="en-US" altLang="ja-JP" sz="280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kumimoji="1" lang="en-US" altLang="ja-JP" sz="2800" b="1" i="1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kumimoji="1" lang="en-US" altLang="ja-JP" sz="2800" b="1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kumimoji="1" lang="en-US" altLang="ja-JP" sz="28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en-US" altLang="ja-JP" sz="2800" b="1" dirty="0"/>
                  <a:t> </a:t>
                </a:r>
                <a:r>
                  <a:rPr kumimoji="1" lang="en-US" altLang="ja-JP" sz="2800" dirty="0"/>
                  <a:t>: </a:t>
                </a:r>
                <a:r>
                  <a:rPr kumimoji="1" lang="ja-JP" altLang="en-US" sz="2800" dirty="0"/>
                  <a:t>速度 </a:t>
                </a:r>
                <a:r>
                  <a:rPr kumimoji="1" lang="en-US" altLang="ja-JP" sz="2800" dirty="0"/>
                  <a:t>[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kumimoji="1" lang="en-US" altLang="ja-JP" sz="2800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m:rPr>
                        <m:lit/>
                      </m:rP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nor/>
                      </m:rPr>
                      <a:rPr kumimoji="1" lang="en-US" altLang="ja-JP" sz="2800" b="0" i="0" smtClean="0"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kumimoji="1" lang="en-US" altLang="ja-JP" sz="2800" dirty="0"/>
                  <a:t>], </a:t>
                </a:r>
                <a14:m>
                  <m:oMath xmlns:m="http://schemas.openxmlformats.org/officeDocument/2006/math">
                    <m:r>
                      <a:rPr kumimoji="1" lang="ja-JP" altLang="en-US" sz="2800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kumimoji="1" lang="en-US" altLang="ja-JP" sz="2800" dirty="0"/>
                  <a:t> : </a:t>
                </a:r>
                <a:r>
                  <a:rPr kumimoji="1" lang="ja-JP" altLang="en-US" sz="2800" dirty="0"/>
                  <a:t>密度 </a:t>
                </a:r>
                <a:r>
                  <a:rPr kumimoji="1" lang="en-US" altLang="ja-JP" sz="2800" dirty="0"/>
                  <a:t>[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kumimoji="1" lang="en-US" altLang="ja-JP" sz="2800" b="0" i="0" smtClean="0">
                        <a:latin typeface="Cambria Math" panose="02040503050406030204" pitchFamily="18" charset="0"/>
                      </a:rPr>
                      <m:t>kg</m:t>
                    </m:r>
                    <m:r>
                      <m:rPr>
                        <m:lit/>
                      </m:rP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kumimoji="1" lang="en-US" altLang="ja-JP" sz="28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kumimoji="1" lang="en-US" altLang="ja-JP" sz="2800" dirty="0"/>
                  <a:t>]</a:t>
                </a:r>
                <a:br>
                  <a:rPr lang="en-US" altLang="ja-JP" sz="2800" dirty="0"/>
                </a:b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kumimoji="1" lang="en-US" altLang="ja-JP" sz="2800" dirty="0">
                    <a:latin typeface="Cambria Math" panose="02040503050406030204" pitchFamily="18" charset="0"/>
                  </a:rPr>
                  <a:t> : </a:t>
                </a:r>
                <a:r>
                  <a:rPr lang="ja-JP" altLang="en-US" sz="2800" dirty="0">
                    <a:latin typeface="Cambria Math" panose="02040503050406030204" pitchFamily="18" charset="0"/>
                  </a:rPr>
                  <a:t>圧力 </a:t>
                </a:r>
                <a:r>
                  <a:rPr lang="en-US" altLang="ja-JP" sz="2800" dirty="0">
                    <a:latin typeface="+mn-ea"/>
                  </a:rPr>
                  <a:t>[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sz="2800" b="0" i="0" smtClean="0">
                        <a:latin typeface="Cambria Math" panose="02040503050406030204" pitchFamily="18" charset="0"/>
                      </a:rPr>
                      <m:t>Pa</m:t>
                    </m:r>
                  </m:oMath>
                </a14:m>
                <a:r>
                  <a:rPr lang="en-US" altLang="ja-JP" sz="2800" dirty="0">
                    <a:latin typeface="+mn-ea"/>
                  </a:rPr>
                  <a:t>], 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𝒈</m:t>
                    </m:r>
                  </m:oMath>
                </a14:m>
                <a:r>
                  <a:rPr kumimoji="1" lang="en-US" altLang="ja-JP" sz="2800" dirty="0"/>
                  <a:t> : </a:t>
                </a:r>
                <a:r>
                  <a:rPr lang="ja-JP" altLang="en-US" sz="2800" dirty="0"/>
                  <a:t>重力加速度</a:t>
                </a:r>
                <a:r>
                  <a:rPr kumimoji="1" lang="ja-JP" altLang="en-US" sz="2800" dirty="0"/>
                  <a:t> </a:t>
                </a:r>
                <a:r>
                  <a:rPr lang="en-US" altLang="ja-JP" sz="2800" dirty="0"/>
                  <a:t>[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sz="2800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m:rPr>
                        <m:lit/>
                      </m:rPr>
                      <a:rPr lang="en-US" altLang="ja-JP" sz="2800" b="0" i="1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ja-JP" sz="2800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p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ja-JP" sz="2800" dirty="0"/>
                  <a:t>]</a:t>
                </a:r>
              </a:p>
              <a:p>
                <a:r>
                  <a:rPr lang="ja-JP" altLang="en-US" sz="3200" dirty="0">
                    <a:solidFill>
                      <a:srgbClr val="C00000"/>
                    </a:solidFill>
                  </a:rPr>
                  <a:t>惑星は自転をしているため</a:t>
                </a:r>
                <a:r>
                  <a:rPr lang="en-US" altLang="ja-JP" sz="3200" dirty="0">
                    <a:solidFill>
                      <a:srgbClr val="C00000"/>
                    </a:solidFill>
                  </a:rPr>
                  <a:t>, </a:t>
                </a:r>
                <a:r>
                  <a:rPr lang="ja-JP" altLang="en-US" sz="3200" dirty="0">
                    <a:solidFill>
                      <a:srgbClr val="C00000"/>
                    </a:solidFill>
                  </a:rPr>
                  <a:t>回転の効果を考える必要がある</a:t>
                </a:r>
                <a:endParaRPr lang="en-US" altLang="ja-JP" sz="3200" dirty="0">
                  <a:solidFill>
                    <a:srgbClr val="C00000"/>
                  </a:solidFill>
                </a:endParaRPr>
              </a:p>
              <a:p>
                <a:r>
                  <a:rPr kumimoji="1" lang="ja-JP" altLang="en-US" sz="3200" dirty="0"/>
                  <a:t>惑星の形状は球に近似できるため</a:t>
                </a:r>
                <a:r>
                  <a:rPr kumimoji="1" lang="en-US" altLang="ja-JP" sz="3200" dirty="0"/>
                  <a:t>, </a:t>
                </a:r>
                <a:r>
                  <a:rPr lang="ja-JP" altLang="en-US" sz="3200" dirty="0"/>
                  <a:t>全球を対象とする計算をするとき</a:t>
                </a:r>
                <a:r>
                  <a:rPr lang="en-US" altLang="ja-JP" sz="3200" dirty="0"/>
                  <a:t>, </a:t>
                </a:r>
                <a:r>
                  <a:rPr lang="ja-JP" altLang="en-US" sz="3200" dirty="0"/>
                  <a:t>球座標系における方程式を用いることが出来る</a:t>
                </a:r>
                <a:endParaRPr kumimoji="1" lang="en-US" altLang="ja-JP" sz="3200" dirty="0"/>
              </a:p>
              <a:p>
                <a:endParaRPr kumimoji="1" lang="ja-JP" altLang="en-US" sz="3200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1233EAEE-9693-ADCC-42E7-85656EC00D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1547764" cy="5389823"/>
              </a:xfrm>
              <a:blipFill>
                <a:blip r:embed="rId2"/>
                <a:stretch>
                  <a:fillRect l="-1214" t="-2260" r="-10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247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639"/>
    </mc:Choice>
    <mc:Fallback xmlns="">
      <p:transition spd="slow" advTm="2763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925411-CDB6-539D-ADE2-8A4BA2775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結果</a:t>
            </a:r>
            <a:r>
              <a:rPr kumimoji="1" lang="en-US" altLang="ja-JP" dirty="0"/>
              <a:t>: </a:t>
            </a:r>
            <a:r>
              <a:rPr kumimoji="1" lang="ja-JP" altLang="en-US" dirty="0"/>
              <a:t>回転系における運動方程式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013DE0DD-6073-7711-B7BB-F19A327015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691649" cy="4351338"/>
              </a:xfrm>
            </p:spPr>
            <p:txBody>
              <a:bodyPr/>
              <a:lstStyle/>
              <a:p>
                <a:r>
                  <a:rPr kumimoji="1" lang="ja-JP" altLang="en-US" dirty="0"/>
                  <a:t>回</a:t>
                </a:r>
                <a:r>
                  <a:rPr kumimoji="1" lang="ja-JP" altLang="en-US" sz="3200" dirty="0"/>
                  <a:t>転系において観測された速度 </a:t>
                </a:r>
                <a14:m>
                  <m:oMath xmlns:m="http://schemas.openxmlformats.org/officeDocument/2006/math">
                    <m:r>
                      <a:rPr kumimoji="1" lang="en-US" altLang="ja-JP" sz="3200" b="0" i="1" smtClean="0"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ja-JP" altLang="en-US" sz="3200" dirty="0"/>
                  <a:t> の流体について</a:t>
                </a:r>
                <a:r>
                  <a:rPr lang="en-US" altLang="ja-JP" sz="3200" dirty="0"/>
                  <a:t>, </a:t>
                </a:r>
                <a:br>
                  <a:rPr lang="en-US" altLang="ja-JP" sz="3200" dirty="0"/>
                </a:br>
                <a:r>
                  <a:rPr lang="ja-JP" altLang="en-US" sz="3200" dirty="0"/>
                  <a:t>運動方程式は</a:t>
                </a:r>
                <a:br>
                  <a:rPr lang="en-US" altLang="ja-JP" sz="3200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ja-JP" sz="3200"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altLang="ja-JP" sz="3200" b="1" i="1">
                            <a:latin typeface="Cambria Math" panose="02040503050406030204" pitchFamily="18" charset="0"/>
                          </a:rPr>
                          <m:t>𝒗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ja-JP" sz="3200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D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altLang="ja-JP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3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ja-JP" altLang="en-US" sz="3200" b="1" i="1">
                        <a:latin typeface="Cambria Math" panose="02040503050406030204" pitchFamily="18" charset="0"/>
                      </a:rPr>
                      <m:t>𝛀</m:t>
                    </m:r>
                    <m:r>
                      <a:rPr lang="en-US" altLang="ja-JP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  <m:r>
                      <a:rPr lang="en-US" altLang="ja-JP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∇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ja-JP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den>
                    </m:f>
                    <m:r>
                      <a:rPr lang="en-US" altLang="ja-JP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ja-JP" sz="3200">
                        <a:latin typeface="Cambria Math" panose="02040503050406030204" pitchFamily="18" charset="0"/>
                      </a:rPr>
                      <m:t>𝛀</m:t>
                    </m:r>
                    <m:r>
                      <a:rPr lang="en-US" altLang="ja-JP" sz="3200" i="1">
                        <a:latin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US" altLang="ja-JP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ja-JP" altLang="en-US" sz="3200" b="1" i="1">
                            <a:latin typeface="Cambria Math" panose="02040503050406030204" pitchFamily="18" charset="0"/>
                          </a:rPr>
                          <m:t>𝛀</m:t>
                        </m:r>
                        <m:r>
                          <a:rPr lang="en-US" altLang="ja-JP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altLang="ja-JP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e>
                    </m:d>
                    <m:r>
                      <a:rPr lang="en-US" altLang="ja-JP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</m:oMath>
                </a14:m>
                <a:br>
                  <a:rPr lang="en-US" altLang="ja-JP" sz="3200" dirty="0"/>
                </a:br>
                <a:r>
                  <a:rPr lang="ja-JP" altLang="en-US" sz="3200" dirty="0"/>
                  <a:t>である</a:t>
                </a:r>
                <a:endParaRPr lang="en-US" altLang="ja-JP" sz="3200" dirty="0"/>
              </a:p>
              <a:p>
                <a:pPr>
                  <a:lnSpc>
                    <a:spcPct val="100000"/>
                  </a:lnSpc>
                </a:pPr>
                <a:r>
                  <a:rPr lang="ja-JP" altLang="en-US" sz="3200" dirty="0"/>
                  <a:t>回転を考えることにより</a:t>
                </a:r>
                <a:r>
                  <a:rPr lang="en-US" altLang="ja-JP" sz="3200" dirty="0"/>
                  <a:t>, 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ja-JP" altLang="en-US" sz="3200" b="1" i="1">
                        <a:latin typeface="Cambria Math" panose="02040503050406030204" pitchFamily="18" charset="0"/>
                      </a:rPr>
                      <m:t>𝛀</m:t>
                    </m:r>
                    <m:r>
                      <a:rPr lang="en-US" altLang="ja-JP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altLang="ja-JP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sz="3200" dirty="0"/>
                  <a:t>(</a:t>
                </a:r>
                <a:r>
                  <a:rPr lang="ja-JP" altLang="en-US" sz="3200" dirty="0"/>
                  <a:t>コリオリ項</a:t>
                </a:r>
                <a:r>
                  <a:rPr lang="en-US" altLang="ja-JP" sz="3200" dirty="0"/>
                  <a:t>),</a:t>
                </a:r>
                <a:br>
                  <a:rPr lang="en-US" altLang="ja-JP" sz="3200" dirty="0"/>
                </a:br>
                <a14:m>
                  <m:oMath xmlns:m="http://schemas.openxmlformats.org/officeDocument/2006/math">
                    <m:r>
                      <a:rPr lang="en-US" altLang="ja-JP" sz="32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sz="3200">
                        <a:latin typeface="Cambria Math" panose="02040503050406030204" pitchFamily="18" charset="0"/>
                      </a:rPr>
                      <m:t>𝛀</m:t>
                    </m:r>
                    <m:r>
                      <a:rPr lang="en-US" altLang="ja-JP" sz="3200" i="1">
                        <a:latin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US" altLang="ja-JP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ja-JP" altLang="en-US" sz="3200" b="1" i="1">
                            <a:latin typeface="Cambria Math" panose="02040503050406030204" pitchFamily="18" charset="0"/>
                          </a:rPr>
                          <m:t>𝛀</m:t>
                        </m:r>
                        <m:r>
                          <a:rPr lang="en-US" altLang="ja-JP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altLang="ja-JP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e>
                    </m:d>
                  </m:oMath>
                </a14:m>
                <a:r>
                  <a:rPr lang="en-US" altLang="ja-JP" sz="3200" dirty="0"/>
                  <a:t> (</a:t>
                </a:r>
                <a:r>
                  <a:rPr lang="ja-JP" altLang="en-US" sz="3200" dirty="0"/>
                  <a:t>遠心力項</a:t>
                </a:r>
                <a:r>
                  <a:rPr lang="en-US" altLang="ja-JP" sz="3200" dirty="0"/>
                  <a:t>) </a:t>
                </a:r>
                <a:r>
                  <a:rPr lang="ja-JP" altLang="en-US" sz="3200" dirty="0"/>
                  <a:t>という回転によって生じる力の項が式中に表れる</a:t>
                </a:r>
                <a:endParaRPr lang="en-US" altLang="ja-JP" sz="3200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013DE0DD-6073-7711-B7BB-F19A327015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691649" cy="4351338"/>
              </a:xfrm>
              <a:blipFill>
                <a:blip r:embed="rId2"/>
                <a:stretch>
                  <a:fillRect l="-1254" t="-2801" r="-14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2882699-42F0-9B40-A4E7-1D639E157F0C}"/>
              </a:ext>
            </a:extLst>
          </p:cNvPr>
          <p:cNvSpPr/>
          <p:nvPr/>
        </p:nvSpPr>
        <p:spPr>
          <a:xfrm>
            <a:off x="3505200" y="2933700"/>
            <a:ext cx="1435100" cy="4953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C205EF-9295-496E-2E76-AB0A23387D6C}"/>
              </a:ext>
            </a:extLst>
          </p:cNvPr>
          <p:cNvSpPr/>
          <p:nvPr/>
        </p:nvSpPr>
        <p:spPr>
          <a:xfrm>
            <a:off x="5800344" y="4169728"/>
            <a:ext cx="1435100" cy="4953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5E8CEF-94F5-A8CF-3170-788CD84F98C0}"/>
              </a:ext>
            </a:extLst>
          </p:cNvPr>
          <p:cNvSpPr/>
          <p:nvPr/>
        </p:nvSpPr>
        <p:spPr>
          <a:xfrm>
            <a:off x="6299200" y="2933700"/>
            <a:ext cx="2540000" cy="495300"/>
          </a:xfrm>
          <a:prstGeom prst="rect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6743F34-4965-F00B-7850-9D0D56DB1D8A}"/>
              </a:ext>
            </a:extLst>
          </p:cNvPr>
          <p:cNvSpPr/>
          <p:nvPr/>
        </p:nvSpPr>
        <p:spPr>
          <a:xfrm>
            <a:off x="1095756" y="4665028"/>
            <a:ext cx="2540000" cy="495300"/>
          </a:xfrm>
          <a:prstGeom prst="rect">
            <a:avLst/>
          </a:prstGeom>
          <a:noFill/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26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832"/>
    </mc:Choice>
    <mc:Fallback xmlns="">
      <p:transition spd="slow" advTm="12832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3368</TotalTime>
  <Words>590</Words>
  <Application>Microsoft Office PowerPoint</Application>
  <PresentationFormat>ワイド画面</PresentationFormat>
  <Paragraphs>34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Noto Sans JP</vt:lpstr>
      <vt:lpstr>游ゴシック</vt:lpstr>
      <vt:lpstr>游ゴシック Light</vt:lpstr>
      <vt:lpstr>Arial</vt:lpstr>
      <vt:lpstr>Cambria Math</vt:lpstr>
      <vt:lpstr>Office テーマ</vt:lpstr>
      <vt:lpstr>回転系における非粘性流体の 運動方程式の導出</vt:lpstr>
      <vt:lpstr>はじめに</vt:lpstr>
      <vt:lpstr>はじめに</vt:lpstr>
      <vt:lpstr>流体の運動方程式</vt:lpstr>
      <vt:lpstr>結果: 回転系における運動方程式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友子 本間</dc:creator>
  <cp:lastModifiedBy>友子 本間</cp:lastModifiedBy>
  <cp:revision>4</cp:revision>
  <dcterms:created xsi:type="dcterms:W3CDTF">2025-02-10T00:42:04Z</dcterms:created>
  <dcterms:modified xsi:type="dcterms:W3CDTF">2025-02-19T00:34:53Z</dcterms:modified>
</cp:coreProperties>
</file>