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38"/>
  </p:notesMasterIdLst>
  <p:handoutMasterIdLst>
    <p:handoutMasterId r:id="rId39"/>
  </p:handoutMasterIdLst>
  <p:sldIdLst>
    <p:sldId id="256" r:id="rId2"/>
    <p:sldId id="257" r:id="rId3"/>
    <p:sldId id="299" r:id="rId4"/>
    <p:sldId id="286" r:id="rId5"/>
    <p:sldId id="287" r:id="rId6"/>
    <p:sldId id="258" r:id="rId7"/>
    <p:sldId id="288" r:id="rId8"/>
    <p:sldId id="277" r:id="rId9"/>
    <p:sldId id="300" r:id="rId10"/>
    <p:sldId id="276" r:id="rId11"/>
    <p:sldId id="278" r:id="rId12"/>
    <p:sldId id="259" r:id="rId13"/>
    <p:sldId id="301" r:id="rId14"/>
    <p:sldId id="260" r:id="rId15"/>
    <p:sldId id="264" r:id="rId16"/>
    <p:sldId id="261" r:id="rId17"/>
    <p:sldId id="302" r:id="rId18"/>
    <p:sldId id="281" r:id="rId19"/>
    <p:sldId id="283" r:id="rId20"/>
    <p:sldId id="285" r:id="rId21"/>
    <p:sldId id="298" r:id="rId22"/>
    <p:sldId id="303" r:id="rId23"/>
    <p:sldId id="266" r:id="rId24"/>
    <p:sldId id="267" r:id="rId25"/>
    <p:sldId id="296" r:id="rId26"/>
    <p:sldId id="268" r:id="rId27"/>
    <p:sldId id="269" r:id="rId28"/>
    <p:sldId id="273" r:id="rId29"/>
    <p:sldId id="270" r:id="rId30"/>
    <p:sldId id="295" r:id="rId31"/>
    <p:sldId id="279" r:id="rId32"/>
    <p:sldId id="304" r:id="rId33"/>
    <p:sldId id="297" r:id="rId34"/>
    <p:sldId id="282" r:id="rId35"/>
    <p:sldId id="305" r:id="rId36"/>
    <p:sldId id="306" r:id="rId37"/>
  </p:sldIdLst>
  <p:sldSz cx="9144000" cy="6858000" type="screen4x3"/>
  <p:notesSz cx="9931400" cy="67945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田幸樹" initials="松田幸樹" lastIdx="1" clrIdx="0">
    <p:extLst>
      <p:ext uri="{19B8F6BF-5375-455C-9EA6-DF929625EA0E}">
        <p15:presenceInfo xmlns:p15="http://schemas.microsoft.com/office/powerpoint/2012/main" userId="466dc25893410c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DFA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03" d="100"/>
          <a:sy n="103" d="100"/>
        </p:scale>
        <p:origin x="1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6-22T20:38:35.934" idx="1">
    <p:pos x="10" y="10"/>
    <p:text/>
    <p:extLst>
      <p:ext uri="{C676402C-5697-4E1C-873F-D02D1690AC5C}">
        <p15:threadingInfo xmlns:p15="http://schemas.microsoft.com/office/powerpoint/2012/main" timeZoneBias="-5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3607" cy="34090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5495" y="0"/>
            <a:ext cx="4303607" cy="340905"/>
          </a:xfrm>
          <a:prstGeom prst="rect">
            <a:avLst/>
          </a:prstGeom>
        </p:spPr>
        <p:txBody>
          <a:bodyPr vert="horz" lIns="91440" tIns="45720" rIns="91440" bIns="45720" rtlCol="0"/>
          <a:lstStyle>
            <a:lvl1pPr algn="r">
              <a:defRPr sz="1200"/>
            </a:lvl1pPr>
          </a:lstStyle>
          <a:p>
            <a:fld id="{842786CF-AB0C-4169-821C-1F7C9083AAA0}" type="datetimeFigureOut">
              <a:rPr kumimoji="1" lang="ja-JP" altLang="en-US" smtClean="0"/>
              <a:t>2016/6/29</a:t>
            </a:fld>
            <a:endParaRPr kumimoji="1" lang="ja-JP" altLang="en-US"/>
          </a:p>
        </p:txBody>
      </p:sp>
      <p:sp>
        <p:nvSpPr>
          <p:cNvPr id="4" name="フッター プレースホルダー 3"/>
          <p:cNvSpPr>
            <a:spLocks noGrp="1"/>
          </p:cNvSpPr>
          <p:nvPr>
            <p:ph type="ftr" sz="quarter" idx="2"/>
          </p:nvPr>
        </p:nvSpPr>
        <p:spPr>
          <a:xfrm>
            <a:off x="0" y="6453596"/>
            <a:ext cx="4303607" cy="340904"/>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5495" y="6453596"/>
            <a:ext cx="4303607" cy="340904"/>
          </a:xfrm>
          <a:prstGeom prst="rect">
            <a:avLst/>
          </a:prstGeom>
        </p:spPr>
        <p:txBody>
          <a:bodyPr vert="horz" lIns="91440" tIns="45720" rIns="91440" bIns="45720" rtlCol="0" anchor="b"/>
          <a:lstStyle>
            <a:lvl1pPr algn="r">
              <a:defRPr sz="1200"/>
            </a:lvl1pPr>
          </a:lstStyle>
          <a:p>
            <a:fld id="{1F187B87-0010-4872-BF85-CDFEA1FD1E0C}" type="slidenum">
              <a:rPr kumimoji="1" lang="ja-JP" altLang="en-US" smtClean="0"/>
              <a:t>‹#›</a:t>
            </a:fld>
            <a:endParaRPr kumimoji="1" lang="ja-JP" altLang="en-US"/>
          </a:p>
        </p:txBody>
      </p:sp>
    </p:spTree>
    <p:extLst>
      <p:ext uri="{BB962C8B-B14F-4D97-AF65-F5344CB8AC3E}">
        <p14:creationId xmlns:p14="http://schemas.microsoft.com/office/powerpoint/2010/main" val="30378169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3713"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6100" y="0"/>
            <a:ext cx="4303713" cy="341313"/>
          </a:xfrm>
          <a:prstGeom prst="rect">
            <a:avLst/>
          </a:prstGeom>
        </p:spPr>
        <p:txBody>
          <a:bodyPr vert="horz" lIns="91440" tIns="45720" rIns="91440" bIns="45720" rtlCol="0"/>
          <a:lstStyle>
            <a:lvl1pPr algn="r">
              <a:defRPr sz="1200"/>
            </a:lvl1pPr>
          </a:lstStyle>
          <a:p>
            <a:fld id="{E83F7B80-2DA8-4B4A-A539-E76B7236236A}" type="datetimeFigureOut">
              <a:rPr kumimoji="1" lang="ja-JP" altLang="en-US" smtClean="0"/>
              <a:t>2016/6/29</a:t>
            </a:fld>
            <a:endParaRPr kumimoji="1" lang="ja-JP" altLang="en-US"/>
          </a:p>
        </p:txBody>
      </p:sp>
      <p:sp>
        <p:nvSpPr>
          <p:cNvPr id="4" name="スライド イメージ プレースホルダー 3"/>
          <p:cNvSpPr>
            <a:spLocks noGrp="1" noRot="1" noChangeAspect="1"/>
          </p:cNvSpPr>
          <p:nvPr>
            <p:ph type="sldImg" idx="2"/>
          </p:nvPr>
        </p:nvSpPr>
        <p:spPr>
          <a:xfrm>
            <a:off x="3436938" y="849313"/>
            <a:ext cx="3057525" cy="229393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0250"/>
            <a:ext cx="7943850" cy="26749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53188"/>
            <a:ext cx="4303713"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6100" y="6453188"/>
            <a:ext cx="4303713" cy="341312"/>
          </a:xfrm>
          <a:prstGeom prst="rect">
            <a:avLst/>
          </a:prstGeom>
        </p:spPr>
        <p:txBody>
          <a:bodyPr vert="horz" lIns="91440" tIns="45720" rIns="91440" bIns="45720" rtlCol="0" anchor="b"/>
          <a:lstStyle>
            <a:lvl1pPr algn="r">
              <a:defRPr sz="1200"/>
            </a:lvl1pPr>
          </a:lstStyle>
          <a:p>
            <a:fld id="{BBC96A5B-D901-4C18-AC76-42A0EDD10F15}" type="slidenum">
              <a:rPr kumimoji="1" lang="ja-JP" altLang="en-US" smtClean="0"/>
              <a:t>‹#›</a:t>
            </a:fld>
            <a:endParaRPr kumimoji="1" lang="ja-JP" altLang="en-US"/>
          </a:p>
        </p:txBody>
      </p:sp>
    </p:spTree>
    <p:extLst>
      <p:ext uri="{BB962C8B-B14F-4D97-AF65-F5344CB8AC3E}">
        <p14:creationId xmlns:p14="http://schemas.microsoft.com/office/powerpoint/2010/main" val="7518351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BC96A5B-D901-4C18-AC76-42A0EDD10F15}" type="slidenum">
              <a:rPr kumimoji="1" lang="ja-JP" altLang="en-US" smtClean="0"/>
              <a:t>1</a:t>
            </a:fld>
            <a:endParaRPr kumimoji="1" lang="ja-JP" altLang="en-US"/>
          </a:p>
        </p:txBody>
      </p:sp>
    </p:spTree>
    <p:extLst>
      <p:ext uri="{BB962C8B-B14F-4D97-AF65-F5344CB8AC3E}">
        <p14:creationId xmlns:p14="http://schemas.microsoft.com/office/powerpoint/2010/main" val="27646842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BC96A5B-D901-4C18-AC76-42A0EDD10F15}" type="slidenum">
              <a:rPr kumimoji="1" lang="ja-JP" altLang="en-US" smtClean="0"/>
              <a:t>22</a:t>
            </a:fld>
            <a:endParaRPr kumimoji="1" lang="ja-JP" altLang="en-US"/>
          </a:p>
        </p:txBody>
      </p:sp>
    </p:spTree>
    <p:extLst>
      <p:ext uri="{BB962C8B-B14F-4D97-AF65-F5344CB8AC3E}">
        <p14:creationId xmlns:p14="http://schemas.microsoft.com/office/powerpoint/2010/main" val="3144262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BC96A5B-D901-4C18-AC76-42A0EDD10F15}" type="slidenum">
              <a:rPr kumimoji="1" lang="ja-JP" altLang="en-US" smtClean="0"/>
              <a:t>32</a:t>
            </a:fld>
            <a:endParaRPr kumimoji="1" lang="ja-JP" altLang="en-US"/>
          </a:p>
        </p:txBody>
      </p:sp>
    </p:spTree>
    <p:extLst>
      <p:ext uri="{BB962C8B-B14F-4D97-AF65-F5344CB8AC3E}">
        <p14:creationId xmlns:p14="http://schemas.microsoft.com/office/powerpoint/2010/main" val="1683503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BC96A5B-D901-4C18-AC76-42A0EDD10F15}" type="slidenum">
              <a:rPr kumimoji="1" lang="ja-JP" altLang="en-US" smtClean="0"/>
              <a:t>2</a:t>
            </a:fld>
            <a:endParaRPr kumimoji="1" lang="ja-JP" altLang="en-US"/>
          </a:p>
        </p:txBody>
      </p:sp>
    </p:spTree>
    <p:extLst>
      <p:ext uri="{BB962C8B-B14F-4D97-AF65-F5344CB8AC3E}">
        <p14:creationId xmlns:p14="http://schemas.microsoft.com/office/powerpoint/2010/main" val="1568826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BC96A5B-D901-4C18-AC76-42A0EDD10F15}" type="slidenum">
              <a:rPr kumimoji="1" lang="ja-JP" altLang="en-US" smtClean="0"/>
              <a:t>3</a:t>
            </a:fld>
            <a:endParaRPr kumimoji="1" lang="ja-JP" altLang="en-US"/>
          </a:p>
        </p:txBody>
      </p:sp>
    </p:spTree>
    <p:extLst>
      <p:ext uri="{BB962C8B-B14F-4D97-AF65-F5344CB8AC3E}">
        <p14:creationId xmlns:p14="http://schemas.microsoft.com/office/powerpoint/2010/main" val="3410062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BC96A5B-D901-4C18-AC76-42A0EDD10F15}" type="slidenum">
              <a:rPr kumimoji="1" lang="ja-JP" altLang="en-US" smtClean="0"/>
              <a:t>7</a:t>
            </a:fld>
            <a:endParaRPr kumimoji="1" lang="ja-JP" altLang="en-US"/>
          </a:p>
        </p:txBody>
      </p:sp>
    </p:spTree>
    <p:extLst>
      <p:ext uri="{BB962C8B-B14F-4D97-AF65-F5344CB8AC3E}">
        <p14:creationId xmlns:p14="http://schemas.microsoft.com/office/powerpoint/2010/main" val="3717964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BC96A5B-D901-4C18-AC76-42A0EDD10F15}" type="slidenum">
              <a:rPr kumimoji="1" lang="ja-JP" altLang="en-US" smtClean="0"/>
              <a:t>9</a:t>
            </a:fld>
            <a:endParaRPr kumimoji="1" lang="ja-JP" altLang="en-US"/>
          </a:p>
        </p:txBody>
      </p:sp>
    </p:spTree>
    <p:extLst>
      <p:ext uri="{BB962C8B-B14F-4D97-AF65-F5344CB8AC3E}">
        <p14:creationId xmlns:p14="http://schemas.microsoft.com/office/powerpoint/2010/main" val="4049705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BC96A5B-D901-4C18-AC76-42A0EDD10F15}" type="slidenum">
              <a:rPr kumimoji="1" lang="ja-JP" altLang="en-US" smtClean="0"/>
              <a:t>13</a:t>
            </a:fld>
            <a:endParaRPr kumimoji="1" lang="ja-JP" altLang="en-US"/>
          </a:p>
        </p:txBody>
      </p:sp>
    </p:spTree>
    <p:extLst>
      <p:ext uri="{BB962C8B-B14F-4D97-AF65-F5344CB8AC3E}">
        <p14:creationId xmlns:p14="http://schemas.microsoft.com/office/powerpoint/2010/main" val="801062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BC96A5B-D901-4C18-AC76-42A0EDD10F15}" type="slidenum">
              <a:rPr kumimoji="1" lang="ja-JP" altLang="en-US" smtClean="0"/>
              <a:t>14</a:t>
            </a:fld>
            <a:endParaRPr kumimoji="1" lang="ja-JP" altLang="en-US"/>
          </a:p>
        </p:txBody>
      </p:sp>
    </p:spTree>
    <p:extLst>
      <p:ext uri="{BB962C8B-B14F-4D97-AF65-F5344CB8AC3E}">
        <p14:creationId xmlns:p14="http://schemas.microsoft.com/office/powerpoint/2010/main" val="1610100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BC96A5B-D901-4C18-AC76-42A0EDD10F15}" type="slidenum">
              <a:rPr kumimoji="1" lang="ja-JP" altLang="en-US" smtClean="0"/>
              <a:t>16</a:t>
            </a:fld>
            <a:endParaRPr kumimoji="1" lang="ja-JP" altLang="en-US"/>
          </a:p>
        </p:txBody>
      </p:sp>
    </p:spTree>
    <p:extLst>
      <p:ext uri="{BB962C8B-B14F-4D97-AF65-F5344CB8AC3E}">
        <p14:creationId xmlns:p14="http://schemas.microsoft.com/office/powerpoint/2010/main" val="6536417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BC96A5B-D901-4C18-AC76-42A0EDD10F15}" type="slidenum">
              <a:rPr kumimoji="1" lang="ja-JP" altLang="en-US" smtClean="0"/>
              <a:t>17</a:t>
            </a:fld>
            <a:endParaRPr kumimoji="1" lang="ja-JP" altLang="en-US"/>
          </a:p>
        </p:txBody>
      </p:sp>
    </p:spTree>
    <p:extLst>
      <p:ext uri="{BB962C8B-B14F-4D97-AF65-F5344CB8AC3E}">
        <p14:creationId xmlns:p14="http://schemas.microsoft.com/office/powerpoint/2010/main" val="2558189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1256422-CFD7-4F60-941B-93FFF9BA019F}" type="datetime1">
              <a:rPr kumimoji="1" lang="ja-JP" altLang="en-US" smtClean="0"/>
              <a:t>2016/6/29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Tree>
    <p:extLst>
      <p:ext uri="{BB962C8B-B14F-4D97-AF65-F5344CB8AC3E}">
        <p14:creationId xmlns:p14="http://schemas.microsoft.com/office/powerpoint/2010/main" val="3119175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3560D42-D707-44DC-84F5-1EB543AF6570}" type="datetime1">
              <a:rPr kumimoji="1" lang="ja-JP" altLang="en-US" smtClean="0"/>
              <a:t>2016/6/29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Tree>
    <p:extLst>
      <p:ext uri="{BB962C8B-B14F-4D97-AF65-F5344CB8AC3E}">
        <p14:creationId xmlns:p14="http://schemas.microsoft.com/office/powerpoint/2010/main" val="1481170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F75E2E7-F9A3-4039-A9DB-D17F342E6FDA}" type="datetime1">
              <a:rPr kumimoji="1" lang="ja-JP" altLang="en-US" smtClean="0"/>
              <a:t>2016/6/29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554401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8E5AF7B-4351-4B31-ABBB-7E4AB058B135}" type="datetime1">
              <a:rPr kumimoji="1" lang="ja-JP" altLang="en-US" smtClean="0"/>
              <a:t>2016/6/29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Tree>
    <p:extLst>
      <p:ext uri="{BB962C8B-B14F-4D97-AF65-F5344CB8AC3E}">
        <p14:creationId xmlns:p14="http://schemas.microsoft.com/office/powerpoint/2010/main" val="607588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BE5E484-E542-41C7-98BC-AA27E01CE044}" type="datetime1">
              <a:rPr kumimoji="1" lang="ja-JP" altLang="en-US" smtClean="0"/>
              <a:t>2016/6/29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30694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FF01ABE-E809-44EA-9A98-127E635FE0F1}" type="datetime1">
              <a:rPr kumimoji="1" lang="ja-JP" altLang="en-US" smtClean="0"/>
              <a:t>2016/6/29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Tree>
    <p:extLst>
      <p:ext uri="{BB962C8B-B14F-4D97-AF65-F5344CB8AC3E}">
        <p14:creationId xmlns:p14="http://schemas.microsoft.com/office/powerpoint/2010/main" val="19974092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6E31553-90B6-40C1-AAEC-80B3ACADCDF0}" type="datetime1">
              <a:rPr kumimoji="1" lang="ja-JP" altLang="en-US" smtClean="0"/>
              <a:t>2016/6/29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Tree>
    <p:extLst>
      <p:ext uri="{BB962C8B-B14F-4D97-AF65-F5344CB8AC3E}">
        <p14:creationId xmlns:p14="http://schemas.microsoft.com/office/powerpoint/2010/main" val="14448210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33E4E05-7950-4B2E-B850-6CB5A3C333F7}" type="datetime1">
              <a:rPr kumimoji="1" lang="ja-JP" altLang="en-US" smtClean="0"/>
              <a:t>2016/6/29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Tree>
    <p:extLst>
      <p:ext uri="{BB962C8B-B14F-4D97-AF65-F5344CB8AC3E}">
        <p14:creationId xmlns:p14="http://schemas.microsoft.com/office/powerpoint/2010/main" val="4068945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C853AC9-CC6A-4E2A-9DF5-6E2C5BA1F9A2}" type="datetime1">
              <a:rPr kumimoji="1" lang="ja-JP" altLang="en-US" smtClean="0"/>
              <a:t>2016/6/29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Tree>
    <p:extLst>
      <p:ext uri="{BB962C8B-B14F-4D97-AF65-F5344CB8AC3E}">
        <p14:creationId xmlns:p14="http://schemas.microsoft.com/office/powerpoint/2010/main" val="2581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EEAD44C-185A-478C-8D8A-058D81034142}" type="datetime1">
              <a:rPr kumimoji="1" lang="ja-JP" altLang="en-US" smtClean="0"/>
              <a:t>2016/6/29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Tree>
    <p:extLst>
      <p:ext uri="{BB962C8B-B14F-4D97-AF65-F5344CB8AC3E}">
        <p14:creationId xmlns:p14="http://schemas.microsoft.com/office/powerpoint/2010/main" val="2386243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A339515-2DA5-4D57-A1E8-B3B7D957BD4B}" type="datetime1">
              <a:rPr kumimoji="1" lang="ja-JP" altLang="en-US" smtClean="0"/>
              <a:t>2016/6/29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Tree>
    <p:extLst>
      <p:ext uri="{BB962C8B-B14F-4D97-AF65-F5344CB8AC3E}">
        <p14:creationId xmlns:p14="http://schemas.microsoft.com/office/powerpoint/2010/main" val="2936658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1F5F731-8410-4577-B74E-7E6979BDB0AD}" type="datetime1">
              <a:rPr kumimoji="1" lang="ja-JP" altLang="en-US" smtClean="0"/>
              <a:t>2016/6/29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Tree>
    <p:extLst>
      <p:ext uri="{BB962C8B-B14F-4D97-AF65-F5344CB8AC3E}">
        <p14:creationId xmlns:p14="http://schemas.microsoft.com/office/powerpoint/2010/main" val="2463305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492D2B8-524C-4398-A00D-90A5B8614212}" type="datetime1">
              <a:rPr kumimoji="1" lang="ja-JP" altLang="en-US" smtClean="0"/>
              <a:t>2016/6/29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Tree>
    <p:extLst>
      <p:ext uri="{BB962C8B-B14F-4D97-AF65-F5344CB8AC3E}">
        <p14:creationId xmlns:p14="http://schemas.microsoft.com/office/powerpoint/2010/main" val="3581566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E2960A-6EDD-45F5-A760-879639A5BD78}" type="datetime1">
              <a:rPr kumimoji="1" lang="ja-JP" altLang="en-US" smtClean="0"/>
              <a:t>2016/6/29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Tree>
    <p:extLst>
      <p:ext uri="{BB962C8B-B14F-4D97-AF65-F5344CB8AC3E}">
        <p14:creationId xmlns:p14="http://schemas.microsoft.com/office/powerpoint/2010/main" val="2154959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8852C3-23E7-4639-9D73-A59AC9DEAEFF}" type="datetime1">
              <a:rPr kumimoji="1" lang="ja-JP" altLang="en-US" smtClean="0"/>
              <a:t>2016/6/29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Tree>
    <p:extLst>
      <p:ext uri="{BB962C8B-B14F-4D97-AF65-F5344CB8AC3E}">
        <p14:creationId xmlns:p14="http://schemas.microsoft.com/office/powerpoint/2010/main" val="2979947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6430A1-73C7-4423-B2F5-E2017387170C}" type="datetime1">
              <a:rPr kumimoji="1" lang="ja-JP" altLang="en-US" smtClean="0"/>
              <a:t>2016/6/29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2C693D-56D1-4EA8-88BB-64004983D324}" type="slidenum">
              <a:rPr kumimoji="1" lang="ja-JP" altLang="en-US" smtClean="0"/>
              <a:t>‹#›</a:t>
            </a:fld>
            <a:endParaRPr kumimoji="1" lang="ja-JP" altLang="en-US"/>
          </a:p>
        </p:txBody>
      </p:sp>
    </p:spTree>
    <p:extLst>
      <p:ext uri="{BB962C8B-B14F-4D97-AF65-F5344CB8AC3E}">
        <p14:creationId xmlns:p14="http://schemas.microsoft.com/office/powerpoint/2010/main" val="1829205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81455D9-B6B7-464E-9C60-E969C1BE06FE}" type="datetime1">
              <a:rPr kumimoji="1" lang="ja-JP" altLang="en-US" smtClean="0"/>
              <a:t>2016/6/29</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E2C693D-56D1-4EA8-88BB-64004983D324}" type="slidenum">
              <a:rPr kumimoji="1" lang="ja-JP" altLang="en-US" smtClean="0"/>
              <a:t>‹#›</a:t>
            </a:fld>
            <a:endParaRPr kumimoji="1" lang="ja-JP" altLang="en-US"/>
          </a:p>
        </p:txBody>
      </p:sp>
    </p:spTree>
    <p:extLst>
      <p:ext uri="{BB962C8B-B14F-4D97-AF65-F5344CB8AC3E}">
        <p14:creationId xmlns:p14="http://schemas.microsoft.com/office/powerpoint/2010/main" val="2044260493"/>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13.png"/><Relationship Id="rId2" Type="http://schemas.openxmlformats.org/officeDocument/2006/relationships/image" Target="../media/image6.emf"/><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8.emf"/><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7.xml"/><Relationship Id="rId5" Type="http://schemas.openxmlformats.org/officeDocument/2006/relationships/image" Target="../media/image11.emf"/><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23.emf"/><Relationship Id="rId3" Type="http://schemas.openxmlformats.org/officeDocument/2006/relationships/image" Target="../media/image19.emf"/><Relationship Id="rId7" Type="http://schemas.openxmlformats.org/officeDocument/2006/relationships/image" Target="../media/image22.emf"/><Relationship Id="rId2" Type="http://schemas.openxmlformats.org/officeDocument/2006/relationships/image" Target="../media/image18.emf"/><Relationship Id="rId1" Type="http://schemas.openxmlformats.org/officeDocument/2006/relationships/slideLayout" Target="../slideLayouts/slideLayout7.xml"/><Relationship Id="rId6" Type="http://schemas.openxmlformats.org/officeDocument/2006/relationships/image" Target="../media/image26.png"/><Relationship Id="rId5" Type="http://schemas.openxmlformats.org/officeDocument/2006/relationships/image" Target="../media/image21.emf"/><Relationship Id="rId4" Type="http://schemas.openxmlformats.org/officeDocument/2006/relationships/image" Target="../media/image20.emf"/></Relationships>
</file>

<file path=ppt/slides/_rels/slide19.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7.xml"/><Relationship Id="rId4" Type="http://schemas.openxmlformats.org/officeDocument/2006/relationships/image" Target="../media/image3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27.emf"/><Relationship Id="rId2"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image" Target="../media/image26.emf"/><Relationship Id="rId5" Type="http://schemas.openxmlformats.org/officeDocument/2006/relationships/image" Target="../media/image38.png"/><Relationship Id="rId4" Type="http://schemas.openxmlformats.org/officeDocument/2006/relationships/image" Target="../media/image37.png"/></Relationships>
</file>

<file path=ppt/slides/_rels/slide25.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39.png"/><Relationship Id="rId1" Type="http://schemas.openxmlformats.org/officeDocument/2006/relationships/slideLayout" Target="../slideLayouts/slideLayout7.xml"/><Relationship Id="rId5" Type="http://schemas.openxmlformats.org/officeDocument/2006/relationships/image" Target="../media/image40.png"/><Relationship Id="rId4" Type="http://schemas.openxmlformats.org/officeDocument/2006/relationships/image" Target="../media/image27.emf"/></Relationships>
</file>

<file path=ppt/slides/_rels/slide2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41.png"/><Relationship Id="rId1" Type="http://schemas.openxmlformats.org/officeDocument/2006/relationships/slideLayout" Target="../slideLayouts/slideLayout7.xml"/><Relationship Id="rId4" Type="http://schemas.openxmlformats.org/officeDocument/2006/relationships/image" Target="../media/image26.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45.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slideLayout" Target="../slideLayouts/slideLayout7.xml"/><Relationship Id="rId5" Type="http://schemas.openxmlformats.org/officeDocument/2006/relationships/image" Target="../media/image50.png"/><Relationship Id="rId4" Type="http://schemas.openxmlformats.org/officeDocument/2006/relationships/image" Target="../media/image3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3.emf"/><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pPr algn="ctr"/>
            <a:r>
              <a:rPr kumimoji="1" lang="ja-JP" altLang="en-US" sz="2400" dirty="0" smtClean="0">
                <a:solidFill>
                  <a:schemeClr val="accent2"/>
                </a:solidFill>
                <a:latin typeface="游ゴシック" panose="020B0400000000000000" pitchFamily="50" charset="-128"/>
                <a:ea typeface="游ゴシック" panose="020B0400000000000000" pitchFamily="50" charset="-128"/>
              </a:rPr>
              <a:t>灰色大気の気候状態の太陽定数依存性 </a:t>
            </a:r>
            <a:r>
              <a:rPr kumimoji="1" lang="en-US" altLang="ja-JP" sz="24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2400" dirty="0" smtClean="0">
                <a:solidFill>
                  <a:schemeClr val="accent2"/>
                </a:solidFill>
                <a:latin typeface="游ゴシック" panose="020B0400000000000000" pitchFamily="50" charset="-128"/>
                <a:ea typeface="游ゴシック" panose="020B0400000000000000" pitchFamily="50" charset="-128"/>
              </a:rPr>
              <a:t>暴走温室状態から全球凍結状態まで</a:t>
            </a:r>
            <a:r>
              <a:rPr lang="en-US" altLang="ja-JP" sz="2400" dirty="0">
                <a:solidFill>
                  <a:schemeClr val="accent2"/>
                </a:solidFill>
                <a:latin typeface="游ゴシック" panose="020B0400000000000000" pitchFamily="50" charset="-128"/>
                <a:ea typeface="游ゴシック" panose="020B0400000000000000" pitchFamily="50" charset="-128"/>
              </a:rPr>
              <a:t/>
            </a:r>
            <a:br>
              <a:rPr lang="en-US" altLang="ja-JP" sz="2400" dirty="0">
                <a:solidFill>
                  <a:schemeClr val="accent2"/>
                </a:solidFill>
                <a:latin typeface="游ゴシック" panose="020B0400000000000000" pitchFamily="50" charset="-128"/>
                <a:ea typeface="游ゴシック" panose="020B0400000000000000" pitchFamily="50" charset="-128"/>
              </a:rPr>
            </a:br>
            <a:r>
              <a:rPr lang="ja-JP" altLang="en-US" sz="2400" dirty="0" err="1" smtClean="0">
                <a:solidFill>
                  <a:schemeClr val="accent2"/>
                </a:solidFill>
                <a:latin typeface="游ゴシック" panose="020B0400000000000000" pitchFamily="50" charset="-128"/>
                <a:ea typeface="游ゴシック" panose="020B0400000000000000" pitchFamily="50" charset="-128"/>
              </a:rPr>
              <a:t>ー</a:t>
            </a:r>
            <a:r>
              <a:rPr lang="ja-JP" altLang="en-US" sz="2400" dirty="0">
                <a:solidFill>
                  <a:schemeClr val="accent2"/>
                </a:solidFill>
                <a:latin typeface="游ゴシック" panose="020B0400000000000000" pitchFamily="50" charset="-128"/>
                <a:ea typeface="游ゴシック" panose="020B0400000000000000" pitchFamily="50" charset="-128"/>
              </a:rPr>
              <a:t> </a:t>
            </a:r>
            <a:r>
              <a:rPr lang="en-US" altLang="ja-JP" sz="2400" dirty="0" err="1" smtClean="0">
                <a:solidFill>
                  <a:schemeClr val="accent2"/>
                </a:solidFill>
                <a:latin typeface="游ゴシック" panose="020B0400000000000000" pitchFamily="50" charset="-128"/>
                <a:ea typeface="游ゴシック" panose="020B0400000000000000" pitchFamily="50" charset="-128"/>
              </a:rPr>
              <a:t>Ishiwatari</a:t>
            </a:r>
            <a:r>
              <a:rPr lang="en-US" altLang="ja-JP" sz="2400" dirty="0" smtClean="0">
                <a:solidFill>
                  <a:schemeClr val="accent2"/>
                </a:solidFill>
                <a:latin typeface="游ゴシック" panose="020B0400000000000000" pitchFamily="50" charset="-128"/>
                <a:ea typeface="游ゴシック" panose="020B0400000000000000" pitchFamily="50" charset="-128"/>
              </a:rPr>
              <a:t> et al. (2007) </a:t>
            </a:r>
            <a:r>
              <a:rPr lang="ja-JP" altLang="en-US" sz="2400" dirty="0" smtClean="0">
                <a:solidFill>
                  <a:schemeClr val="accent2"/>
                </a:solidFill>
                <a:latin typeface="游ゴシック" panose="020B0400000000000000" pitchFamily="50" charset="-128"/>
                <a:ea typeface="游ゴシック" panose="020B0400000000000000" pitchFamily="50" charset="-128"/>
              </a:rPr>
              <a:t>の紹介 </a:t>
            </a:r>
            <a:r>
              <a:rPr lang="ja-JP" altLang="en-US" sz="2400" dirty="0" err="1" smtClean="0">
                <a:solidFill>
                  <a:schemeClr val="accent2"/>
                </a:solidFill>
                <a:latin typeface="游ゴシック" panose="020B0400000000000000" pitchFamily="50" charset="-128"/>
                <a:ea typeface="游ゴシック" panose="020B0400000000000000" pitchFamily="50" charset="-128"/>
              </a:rPr>
              <a:t>ー</a:t>
            </a:r>
            <a:endParaRPr kumimoji="1" lang="ja-JP" altLang="en-US" sz="2400" dirty="0">
              <a:solidFill>
                <a:schemeClr val="accent2"/>
              </a:solidFill>
              <a:latin typeface="游ゴシック" panose="020B0400000000000000" pitchFamily="50" charset="-128"/>
              <a:ea typeface="游ゴシック" panose="020B0400000000000000" pitchFamily="50" charset="-128"/>
            </a:endParaRPr>
          </a:p>
        </p:txBody>
      </p:sp>
      <p:sp>
        <p:nvSpPr>
          <p:cNvPr id="3" name="サブタイトル 2"/>
          <p:cNvSpPr>
            <a:spLocks noGrp="1"/>
          </p:cNvSpPr>
          <p:nvPr>
            <p:ph type="subTitle" idx="1"/>
          </p:nvPr>
        </p:nvSpPr>
        <p:spPr>
          <a:xfrm>
            <a:off x="1186201" y="4322682"/>
            <a:ext cx="5826719" cy="1096899"/>
          </a:xfrm>
        </p:spPr>
        <p:txBody>
          <a:bodyPr>
            <a:normAutofit lnSpcReduction="10000"/>
          </a:bodyPr>
          <a:lstStyle/>
          <a:p>
            <a:pPr algn="ctr"/>
            <a:r>
              <a:rPr kumimoji="1" lang="ja-JP" altLang="en-US" b="1" dirty="0" smtClean="0">
                <a:latin typeface="游ゴシック" panose="020B0400000000000000" pitchFamily="50" charset="-128"/>
                <a:ea typeface="游ゴシック" panose="020B0400000000000000" pitchFamily="50" charset="-128"/>
              </a:rPr>
              <a:t>松田</a:t>
            </a:r>
            <a:r>
              <a:rPr lang="ja-JP" altLang="en-US" b="1" dirty="0">
                <a:latin typeface="游ゴシック" panose="020B0400000000000000" pitchFamily="50" charset="-128"/>
                <a:ea typeface="游ゴシック" panose="020B0400000000000000" pitchFamily="50" charset="-128"/>
              </a:rPr>
              <a:t> </a:t>
            </a:r>
            <a:r>
              <a:rPr lang="ja-JP" altLang="en-US" b="1" dirty="0" smtClean="0">
                <a:latin typeface="游ゴシック" panose="020B0400000000000000" pitchFamily="50" charset="-128"/>
                <a:ea typeface="游ゴシック" panose="020B0400000000000000" pitchFamily="50" charset="-128"/>
              </a:rPr>
              <a:t>幸樹</a:t>
            </a:r>
            <a:endParaRPr lang="en-US" altLang="ja-JP" b="1" dirty="0" smtClean="0">
              <a:latin typeface="游ゴシック" panose="020B0400000000000000" pitchFamily="50" charset="-128"/>
              <a:ea typeface="游ゴシック" panose="020B0400000000000000" pitchFamily="50" charset="-128"/>
            </a:endParaRPr>
          </a:p>
          <a:p>
            <a:pPr algn="ctr"/>
            <a:r>
              <a:rPr kumimoji="1" lang="ja-JP" altLang="en-US" b="1" dirty="0" smtClean="0">
                <a:latin typeface="游ゴシック" panose="020B0400000000000000" pitchFamily="50" charset="-128"/>
                <a:ea typeface="游ゴシック" panose="020B0400000000000000" pitchFamily="50" charset="-128"/>
              </a:rPr>
              <a:t>神戸大学大学院理学研究科惑星学専攻 </a:t>
            </a:r>
            <a:r>
              <a:rPr kumimoji="1" lang="en-US" altLang="ja-JP" b="1" dirty="0" smtClean="0">
                <a:latin typeface="游ゴシック" panose="020B0400000000000000" pitchFamily="50" charset="-128"/>
                <a:ea typeface="游ゴシック" panose="020B0400000000000000" pitchFamily="50" charset="-128"/>
              </a:rPr>
              <a:t>M1 </a:t>
            </a:r>
          </a:p>
          <a:p>
            <a:pPr algn="ctr"/>
            <a:r>
              <a:rPr kumimoji="1" lang="en-US" altLang="ja-JP" b="1" dirty="0" smtClean="0">
                <a:latin typeface="游ゴシック" panose="020B0400000000000000" pitchFamily="50" charset="-128"/>
                <a:ea typeface="游ゴシック" panose="020B0400000000000000" pitchFamily="50" charset="-128"/>
              </a:rPr>
              <a:t>6 </a:t>
            </a:r>
            <a:r>
              <a:rPr kumimoji="1" lang="ja-JP" altLang="en-US" b="1" dirty="0" smtClean="0">
                <a:latin typeface="游ゴシック" panose="020B0400000000000000" pitchFamily="50" charset="-128"/>
                <a:ea typeface="游ゴシック" panose="020B0400000000000000" pitchFamily="50" charset="-128"/>
              </a:rPr>
              <a:t>月 </a:t>
            </a:r>
            <a:r>
              <a:rPr kumimoji="1" lang="en-US" altLang="ja-JP" b="1" dirty="0" smtClean="0">
                <a:latin typeface="游ゴシック" panose="020B0400000000000000" pitchFamily="50" charset="-128"/>
                <a:ea typeface="游ゴシック" panose="020B0400000000000000" pitchFamily="50" charset="-128"/>
              </a:rPr>
              <a:t>23 </a:t>
            </a:r>
            <a:r>
              <a:rPr kumimoji="1" lang="ja-JP" altLang="en-US" b="1" dirty="0" smtClean="0">
                <a:latin typeface="游ゴシック" panose="020B0400000000000000" pitchFamily="50" charset="-128"/>
                <a:ea typeface="游ゴシック" panose="020B0400000000000000" pitchFamily="50" charset="-128"/>
              </a:rPr>
              <a:t>日 大気セミナー</a:t>
            </a:r>
            <a:endParaRPr kumimoji="1" lang="ja-JP" altLang="en-US" b="1" dirty="0">
              <a:latin typeface="游ゴシック" panose="020B0400000000000000" pitchFamily="50" charset="-128"/>
              <a:ea typeface="游ゴシック" panose="020B0400000000000000" pitchFamily="50" charset="-128"/>
            </a:endParaRPr>
          </a:p>
        </p:txBody>
      </p:sp>
      <p:sp>
        <p:nvSpPr>
          <p:cNvPr id="4" name="スライド番号プレースホルダー 3"/>
          <p:cNvSpPr>
            <a:spLocks noGrp="1"/>
          </p:cNvSpPr>
          <p:nvPr>
            <p:ph type="sldNum" sz="quarter" idx="12"/>
          </p:nvPr>
        </p:nvSpPr>
        <p:spPr/>
        <p:txBody>
          <a:bodyPr/>
          <a:lstStyle/>
          <a:p>
            <a:fld id="{4E2C693D-56D1-4EA8-88BB-64004983D324}" type="slidenum">
              <a:rPr kumimoji="1" lang="ja-JP" altLang="en-US" smtClean="0"/>
              <a:t>1</a:t>
            </a:fld>
            <a:endParaRPr kumimoji="1" lang="ja-JP" altLang="en-US"/>
          </a:p>
        </p:txBody>
      </p:sp>
    </p:spTree>
    <p:extLst>
      <p:ext uri="{BB962C8B-B14F-4D97-AF65-F5344CB8AC3E}">
        <p14:creationId xmlns:p14="http://schemas.microsoft.com/office/powerpoint/2010/main" val="4171315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6886293" y="599855"/>
            <a:ext cx="1622499" cy="5998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40327" y="558173"/>
            <a:ext cx="8039486" cy="707886"/>
          </a:xfrm>
          <a:prstGeom prst="rect">
            <a:avLst/>
          </a:prstGeom>
          <a:noFill/>
        </p:spPr>
        <p:txBody>
          <a:bodyPr wrap="square" rtlCol="0">
            <a:spAutoFit/>
          </a:bodyPr>
          <a:lstStyle/>
          <a:p>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2.1 </a:t>
            </a:r>
            <a:r>
              <a:rPr lang="en-US" altLang="ja-JP" sz="4000" b="1" dirty="0" smtClean="0">
                <a:solidFill>
                  <a:schemeClr val="accent2"/>
                </a:solidFill>
                <a:latin typeface="游ゴシック" panose="020B0400000000000000" pitchFamily="50" charset="-128"/>
                <a:ea typeface="游ゴシック" panose="020B0400000000000000" pitchFamily="50" charset="-128"/>
              </a:rPr>
              <a:t>EBM </a:t>
            </a:r>
            <a:r>
              <a:rPr lang="ja-JP" altLang="en-US" sz="4000" b="1" dirty="0" smtClean="0">
                <a:solidFill>
                  <a:schemeClr val="accent2"/>
                </a:solidFill>
                <a:latin typeface="游ゴシック" panose="020B0400000000000000" pitchFamily="50" charset="-128"/>
                <a:ea typeface="游ゴシック" panose="020B0400000000000000" pitchFamily="50" charset="-128"/>
              </a:rPr>
              <a:t>におけるエネルギー収支</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540327" y="1391316"/>
            <a:ext cx="6049818" cy="461665"/>
          </a:xfrm>
          <a:prstGeom prst="rect">
            <a:avLst/>
          </a:prstGeom>
          <a:noFill/>
        </p:spPr>
        <p:txBody>
          <a:bodyPr wrap="square" rtlCol="0">
            <a:spAutoFit/>
          </a:bodyPr>
          <a:lstStyle/>
          <a:p>
            <a:pPr marL="342900" indent="-342900">
              <a:buFont typeface="Wingdings" panose="05000000000000000000" pitchFamily="2" charset="2"/>
              <a:buChar char="p"/>
            </a:pPr>
            <a:r>
              <a:rPr lang="ja-JP" altLang="en-US" sz="2400" dirty="0">
                <a:solidFill>
                  <a:schemeClr val="accent2"/>
                </a:solidFill>
                <a:latin typeface="游ゴシック" panose="020B0400000000000000" pitchFamily="50" charset="-128"/>
                <a:ea typeface="游ゴシック" panose="020B0400000000000000" pitchFamily="50" charset="-128"/>
              </a:rPr>
              <a:t> </a:t>
            </a:r>
            <a:r>
              <a:rPr lang="en-US" altLang="ja-JP" sz="2400" dirty="0" smtClean="0">
                <a:latin typeface="游ゴシック" panose="020B0400000000000000" pitchFamily="50" charset="-128"/>
                <a:ea typeface="游ゴシック" panose="020B0400000000000000" pitchFamily="50" charset="-128"/>
              </a:rPr>
              <a:t>EBM </a:t>
            </a:r>
            <a:r>
              <a:rPr lang="ja-JP" altLang="en-US" sz="2400" dirty="0" smtClean="0">
                <a:latin typeface="游ゴシック" panose="020B0400000000000000" pitchFamily="50" charset="-128"/>
                <a:ea typeface="游ゴシック" panose="020B0400000000000000" pitchFamily="50" charset="-128"/>
              </a:rPr>
              <a:t>の支配</a:t>
            </a:r>
            <a:r>
              <a:rPr lang="ja-JP" altLang="en-US" sz="2400" dirty="0">
                <a:latin typeface="游ゴシック" panose="020B0400000000000000" pitchFamily="50" charset="-128"/>
                <a:ea typeface="游ゴシック" panose="020B0400000000000000" pitchFamily="50" charset="-128"/>
              </a:rPr>
              <a:t>方程式</a:t>
            </a:r>
            <a:endParaRPr kumimoji="1" lang="en-US" altLang="ja-JP" sz="2400" dirty="0" smtClean="0">
              <a:latin typeface="游ゴシック" panose="020B0400000000000000" pitchFamily="50" charset="-128"/>
              <a:ea typeface="游ゴシック" panose="020B0400000000000000" pitchFamily="50" charset="-128"/>
            </a:endParaRPr>
          </a:p>
        </p:txBody>
      </p:sp>
      <p:sp>
        <p:nvSpPr>
          <p:cNvPr id="5" name="テキスト ボックス 4"/>
          <p:cNvSpPr txBox="1"/>
          <p:nvPr/>
        </p:nvSpPr>
        <p:spPr>
          <a:xfrm>
            <a:off x="858982" y="1929697"/>
            <a:ext cx="6668655" cy="369332"/>
          </a:xfrm>
          <a:prstGeom prst="rect">
            <a:avLst/>
          </a:prstGeom>
          <a:noFill/>
        </p:spPr>
        <p:txBody>
          <a:bodyPr wrap="square" rtlCol="0">
            <a:spAutoFit/>
          </a:bodyPr>
          <a:lstStyle/>
          <a:p>
            <a:pPr marL="285750" indent="-285750">
              <a:buFont typeface="Wingdings" panose="05000000000000000000" pitchFamily="2" charset="2"/>
              <a:buChar char="n"/>
            </a:pPr>
            <a:r>
              <a:rPr lang="ja-JP" altLang="en-US" dirty="0">
                <a:solidFill>
                  <a:schemeClr val="accent2"/>
                </a:solidFill>
              </a:rPr>
              <a:t> </a:t>
            </a:r>
            <a:r>
              <a:rPr lang="ja-JP" altLang="en-US" dirty="0" smtClean="0"/>
              <a:t>南北 </a:t>
            </a:r>
            <a:r>
              <a:rPr lang="en-US" altLang="ja-JP" dirty="0" smtClean="0"/>
              <a:t>1 </a:t>
            </a:r>
            <a:r>
              <a:rPr lang="ja-JP" altLang="en-US" dirty="0" smtClean="0"/>
              <a:t>次元</a:t>
            </a:r>
            <a:r>
              <a:rPr kumimoji="1" lang="ja-JP" altLang="en-US" dirty="0" smtClean="0"/>
              <a:t>エネルギー収支の式</a:t>
            </a:r>
            <a:endParaRPr kumimoji="1" lang="ja-JP" altLang="en-US" dirty="0"/>
          </a:p>
        </p:txBody>
      </p:sp>
      <p:sp>
        <p:nvSpPr>
          <p:cNvPr id="9" name="テキスト ボックス 8"/>
          <p:cNvSpPr txBox="1"/>
          <p:nvPr/>
        </p:nvSpPr>
        <p:spPr>
          <a:xfrm>
            <a:off x="858981" y="3180258"/>
            <a:ext cx="6668655" cy="369332"/>
          </a:xfrm>
          <a:prstGeom prst="rect">
            <a:avLst/>
          </a:prstGeom>
          <a:noFill/>
        </p:spPr>
        <p:txBody>
          <a:bodyPr wrap="square" rtlCol="0">
            <a:spAutoFit/>
          </a:bodyPr>
          <a:lstStyle/>
          <a:p>
            <a:pPr marL="285750" indent="-285750">
              <a:buFont typeface="Wingdings" panose="05000000000000000000" pitchFamily="2" charset="2"/>
              <a:buChar char="n"/>
            </a:pPr>
            <a:r>
              <a:rPr lang="ja-JP" altLang="en-US" dirty="0">
                <a:solidFill>
                  <a:schemeClr val="accent2"/>
                </a:solidFill>
              </a:rPr>
              <a:t> </a:t>
            </a:r>
            <a:r>
              <a:rPr lang="ja-JP" altLang="en-US" dirty="0" smtClean="0"/>
              <a:t>灰色大気の放射伝達</a:t>
            </a:r>
            <a:endParaRPr kumimoji="1" lang="ja-JP" altLang="en-US" dirty="0"/>
          </a:p>
        </p:txBody>
      </p:sp>
      <p:pic>
        <p:nvPicPr>
          <p:cNvPr id="10" name="図 9"/>
          <p:cNvPicPr>
            <a:picLocks noChangeAspect="1"/>
          </p:cNvPicPr>
          <p:nvPr/>
        </p:nvPicPr>
        <p:blipFill>
          <a:blip r:embed="rId2"/>
          <a:stretch>
            <a:fillRect/>
          </a:stretch>
        </p:blipFill>
        <p:spPr>
          <a:xfrm>
            <a:off x="1385783" y="3682533"/>
            <a:ext cx="5204362" cy="559982"/>
          </a:xfrm>
          <a:prstGeom prst="rect">
            <a:avLst/>
          </a:prstGeom>
        </p:spPr>
      </p:pic>
      <p:pic>
        <p:nvPicPr>
          <p:cNvPr id="11" name="図 10"/>
          <p:cNvPicPr>
            <a:picLocks noChangeAspect="1"/>
          </p:cNvPicPr>
          <p:nvPr/>
        </p:nvPicPr>
        <p:blipFill>
          <a:blip r:embed="rId3"/>
          <a:stretch>
            <a:fillRect/>
          </a:stretch>
        </p:blipFill>
        <p:spPr>
          <a:xfrm>
            <a:off x="1385783" y="4399608"/>
            <a:ext cx="6919108" cy="579578"/>
          </a:xfrm>
          <a:prstGeom prst="rect">
            <a:avLst/>
          </a:prstGeom>
        </p:spPr>
      </p:pic>
      <p:sp>
        <p:nvSpPr>
          <p:cNvPr id="12" name="テキスト ボックス 11"/>
          <p:cNvSpPr txBox="1"/>
          <p:nvPr/>
        </p:nvSpPr>
        <p:spPr>
          <a:xfrm>
            <a:off x="858980" y="5232612"/>
            <a:ext cx="6668655" cy="369332"/>
          </a:xfrm>
          <a:prstGeom prst="rect">
            <a:avLst/>
          </a:prstGeom>
          <a:noFill/>
        </p:spPr>
        <p:txBody>
          <a:bodyPr wrap="square" rtlCol="0">
            <a:spAutoFit/>
          </a:bodyPr>
          <a:lstStyle/>
          <a:p>
            <a:pPr marL="285750" indent="-285750">
              <a:buFont typeface="Wingdings" panose="05000000000000000000" pitchFamily="2" charset="2"/>
              <a:buChar char="n"/>
            </a:pPr>
            <a:r>
              <a:rPr lang="ja-JP" altLang="en-US" dirty="0">
                <a:solidFill>
                  <a:schemeClr val="accent2"/>
                </a:solidFill>
              </a:rPr>
              <a:t> </a:t>
            </a:r>
            <a:r>
              <a:rPr lang="ja-JP" altLang="en-US" dirty="0" smtClean="0"/>
              <a:t>光学的厚さ</a:t>
            </a:r>
            <a:endParaRPr kumimoji="1" lang="ja-JP" altLang="en-US" dirty="0"/>
          </a:p>
        </p:txBody>
      </p:sp>
      <p:pic>
        <p:nvPicPr>
          <p:cNvPr id="13" name="図 12"/>
          <p:cNvPicPr>
            <a:picLocks noChangeAspect="1"/>
          </p:cNvPicPr>
          <p:nvPr/>
        </p:nvPicPr>
        <p:blipFill>
          <a:blip r:embed="rId4"/>
          <a:stretch>
            <a:fillRect/>
          </a:stretch>
        </p:blipFill>
        <p:spPr>
          <a:xfrm>
            <a:off x="1385783" y="5601944"/>
            <a:ext cx="3256354" cy="640422"/>
          </a:xfrm>
          <a:prstGeom prst="rect">
            <a:avLst/>
          </a:prstGeom>
        </p:spPr>
      </p:pic>
      <p:pic>
        <p:nvPicPr>
          <p:cNvPr id="14" name="図 13"/>
          <p:cNvPicPr>
            <a:picLocks noChangeAspect="1"/>
          </p:cNvPicPr>
          <p:nvPr/>
        </p:nvPicPr>
        <p:blipFill>
          <a:blip r:embed="rId5"/>
          <a:stretch>
            <a:fillRect/>
          </a:stretch>
        </p:blipFill>
        <p:spPr>
          <a:xfrm>
            <a:off x="1385783" y="2299029"/>
            <a:ext cx="3710856" cy="809909"/>
          </a:xfrm>
          <a:prstGeom prst="rect">
            <a:avLst/>
          </a:prstGeom>
        </p:spPr>
      </p:pic>
      <p:sp>
        <p:nvSpPr>
          <p:cNvPr id="15" name="スライド番号プレースホルダー 14"/>
          <p:cNvSpPr>
            <a:spLocks noGrp="1"/>
          </p:cNvSpPr>
          <p:nvPr>
            <p:ph type="sldNum" sz="quarter" idx="12"/>
          </p:nvPr>
        </p:nvSpPr>
        <p:spPr/>
        <p:txBody>
          <a:bodyPr/>
          <a:lstStyle/>
          <a:p>
            <a:fld id="{4E2C693D-56D1-4EA8-88BB-64004983D324}" type="slidenum">
              <a:rPr kumimoji="1" lang="ja-JP" altLang="en-US" smtClean="0"/>
              <a:t>10</a:t>
            </a:fld>
            <a:endParaRPr kumimoji="1" lang="ja-JP" altLang="en-US"/>
          </a:p>
        </p:txBody>
      </p:sp>
      <p:sp>
        <p:nvSpPr>
          <p:cNvPr id="17" name="正方形/長方形 16"/>
          <p:cNvSpPr/>
          <p:nvPr/>
        </p:nvSpPr>
        <p:spPr>
          <a:xfrm>
            <a:off x="7532948" y="4908825"/>
            <a:ext cx="771943" cy="580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6700995" y="1266059"/>
            <a:ext cx="2205179" cy="2983919"/>
          </a:xfrm>
          <a:prstGeom prst="rect">
            <a:avLst/>
          </a:prstGeom>
          <a:solidFill>
            <a:srgbClr val="FDFAD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9" name="テキスト ボックス 18"/>
              <p:cNvSpPr txBox="1"/>
              <p:nvPr/>
            </p:nvSpPr>
            <p:spPr>
              <a:xfrm>
                <a:off x="6775846" y="2177900"/>
                <a:ext cx="2254444" cy="2031325"/>
              </a:xfrm>
              <a:prstGeom prst="rect">
                <a:avLst/>
              </a:prstGeom>
              <a:noFill/>
            </p:spPr>
            <p:txBody>
              <a:bodyPr wrap="square" rtlCol="0">
                <a:spAutoFit/>
              </a:bodyPr>
              <a:lstStyle/>
              <a:p>
                <a14:m>
                  <m:oMath xmlns:m="http://schemas.openxmlformats.org/officeDocument/2006/math">
                    <m:r>
                      <a:rPr lang="en-US" altLang="ja-JP" sz="1400" i="1" smtClean="0">
                        <a:latin typeface="Cambria Math" panose="02040503050406030204" pitchFamily="18" charset="0"/>
                        <a:ea typeface="游ゴシック" panose="020B0400000000000000" pitchFamily="50" charset="-128"/>
                      </a:rPr>
                      <m:t>𝑝</m:t>
                    </m:r>
                  </m:oMath>
                </a14:m>
                <a:r>
                  <a:rPr lang="en-US" altLang="ja-JP" sz="1400" dirty="0" smtClean="0">
                    <a:latin typeface="游ゴシック" panose="020B0400000000000000" pitchFamily="50" charset="-128"/>
                    <a:ea typeface="游ゴシック" panose="020B0400000000000000" pitchFamily="50" charset="-128"/>
                  </a:rPr>
                  <a:t> : </a:t>
                </a:r>
                <a:r>
                  <a:rPr lang="ja-JP" altLang="en-US" sz="1400" dirty="0" smtClean="0">
                    <a:latin typeface="游ゴシック" panose="020B0400000000000000" pitchFamily="50" charset="-128"/>
                    <a:ea typeface="游ゴシック" panose="020B0400000000000000" pitchFamily="50" charset="-128"/>
                  </a:rPr>
                  <a:t>全圧</a:t>
                </a:r>
                <a:endParaRPr lang="en-US" altLang="ja-JP" sz="1400" dirty="0" smtClean="0">
                  <a:latin typeface="游ゴシック" panose="020B0400000000000000" pitchFamily="50" charset="-128"/>
                  <a:ea typeface="游ゴシック" panose="020B0400000000000000" pitchFamily="50" charset="-128"/>
                </a:endParaRPr>
              </a:p>
              <a:p>
                <a14:m>
                  <m:oMath xmlns:m="http://schemas.openxmlformats.org/officeDocument/2006/math">
                    <m:sSup>
                      <m:sSupPr>
                        <m:ctrlPr>
                          <a:rPr lang="en-US" altLang="ja-JP" sz="1400" i="1" smtClean="0">
                            <a:latin typeface="Cambria Math" panose="02040503050406030204" pitchFamily="18" charset="0"/>
                            <a:ea typeface="游ゴシック" panose="020B0400000000000000" pitchFamily="50" charset="-128"/>
                          </a:rPr>
                        </m:ctrlPr>
                      </m:sSupPr>
                      <m:e>
                        <m:r>
                          <a:rPr lang="en-US" altLang="ja-JP" sz="1400" i="1">
                            <a:latin typeface="Cambria Math" panose="02040503050406030204" pitchFamily="18" charset="0"/>
                            <a:ea typeface="游ゴシック" panose="020B0400000000000000" pitchFamily="50" charset="-128"/>
                          </a:rPr>
                          <m:t>𝑝</m:t>
                        </m:r>
                      </m:e>
                      <m:sup>
                        <m:r>
                          <a:rPr lang="en-US" altLang="ja-JP" sz="1400" i="1">
                            <a:latin typeface="Cambria Math" panose="02040503050406030204" pitchFamily="18" charset="0"/>
                            <a:ea typeface="游ゴシック" panose="020B0400000000000000" pitchFamily="50" charset="-128"/>
                          </a:rPr>
                          <m:t>∗</m:t>
                        </m:r>
                      </m:sup>
                    </m:sSup>
                  </m:oMath>
                </a14:m>
                <a:r>
                  <a:rPr lang="en-US" altLang="ja-JP" sz="1400" dirty="0" smtClean="0">
                    <a:latin typeface="游ゴシック" panose="020B0400000000000000" pitchFamily="50" charset="-128"/>
                    <a:ea typeface="游ゴシック" panose="020B0400000000000000" pitchFamily="50" charset="-128"/>
                  </a:rPr>
                  <a:t> : </a:t>
                </a:r>
                <a:r>
                  <a:rPr lang="ja-JP" altLang="en-US" sz="1400" dirty="0" smtClean="0">
                    <a:latin typeface="游ゴシック" panose="020B0400000000000000" pitchFamily="50" charset="-128"/>
                    <a:ea typeface="游ゴシック" panose="020B0400000000000000" pitchFamily="50" charset="-128"/>
                  </a:rPr>
                  <a:t>飽和水蒸気圧</a:t>
                </a:r>
                <a:endParaRPr lang="en-US" altLang="ja-JP" sz="1400" dirty="0" smtClean="0">
                  <a:latin typeface="游ゴシック" panose="020B0400000000000000" pitchFamily="50" charset="-128"/>
                  <a:ea typeface="游ゴシック" panose="020B0400000000000000" pitchFamily="50" charset="-128"/>
                </a:endParaRPr>
              </a:p>
              <a:p>
                <a14:m>
                  <m:oMath xmlns:m="http://schemas.openxmlformats.org/officeDocument/2006/math">
                    <m:sSub>
                      <m:sSubPr>
                        <m:ctrlPr>
                          <a:rPr lang="en-US" altLang="ja-JP" sz="1400" i="1">
                            <a:latin typeface="Cambria Math" panose="02040503050406030204" pitchFamily="18" charset="0"/>
                            <a:ea typeface="游ゴシック" panose="020B0400000000000000" pitchFamily="50" charset="-128"/>
                          </a:rPr>
                        </m:ctrlPr>
                      </m:sSubPr>
                      <m:e>
                        <m:r>
                          <m:rPr>
                            <m:sty m:val="p"/>
                          </m:rPr>
                          <a:rPr lang="en-US" altLang="ja-JP" sz="1400" i="1">
                            <a:latin typeface="Cambria Math" panose="02040503050406030204" pitchFamily="18" charset="0"/>
                            <a:ea typeface="游ゴシック" panose="020B0400000000000000" pitchFamily="50" charset="-128"/>
                          </a:rPr>
                          <m:t>Χ</m:t>
                        </m:r>
                      </m:e>
                      <m:sub>
                        <m:r>
                          <a:rPr lang="en-US" altLang="ja-JP" sz="1400" b="0" i="1" smtClean="0">
                            <a:latin typeface="Cambria Math" panose="02040503050406030204" pitchFamily="18" charset="0"/>
                            <a:ea typeface="游ゴシック" panose="020B0400000000000000" pitchFamily="50" charset="-128"/>
                          </a:rPr>
                          <m:t>𝑣</m:t>
                        </m:r>
                      </m:sub>
                    </m:sSub>
                    <m:r>
                      <a:rPr lang="en-US" altLang="ja-JP" sz="1400" i="1">
                        <a:latin typeface="Cambria Math" panose="02040503050406030204" pitchFamily="18" charset="0"/>
                        <a:ea typeface="游ゴシック" panose="020B0400000000000000" pitchFamily="50" charset="-128"/>
                      </a:rPr>
                      <m:t>: </m:t>
                    </m:r>
                  </m:oMath>
                </a14:m>
                <a:r>
                  <a:rPr lang="ja-JP" altLang="en-US" sz="1400" dirty="0" smtClean="0">
                    <a:latin typeface="游ゴシック" panose="020B0400000000000000" pitchFamily="50" charset="-128"/>
                    <a:ea typeface="游ゴシック" panose="020B0400000000000000" pitchFamily="50" charset="-128"/>
                  </a:rPr>
                  <a:t>水蒸気</a:t>
                </a:r>
                <a:r>
                  <a:rPr lang="ja-JP" altLang="en-US" sz="1400" dirty="0">
                    <a:latin typeface="游ゴシック" panose="020B0400000000000000" pitchFamily="50" charset="-128"/>
                    <a:ea typeface="游ゴシック" panose="020B0400000000000000" pitchFamily="50" charset="-128"/>
                  </a:rPr>
                  <a:t>の</a:t>
                </a:r>
                <a:r>
                  <a:rPr lang="ja-JP" altLang="en-US" sz="1400" dirty="0" smtClean="0">
                    <a:latin typeface="游ゴシック" panose="020B0400000000000000" pitchFamily="50" charset="-128"/>
                    <a:ea typeface="游ゴシック" panose="020B0400000000000000" pitchFamily="50" charset="-128"/>
                  </a:rPr>
                  <a:t>モル分率</a:t>
                </a:r>
                <a:endParaRPr kumimoji="1" lang="en-US" altLang="ja-JP" sz="1400" i="1" dirty="0" smtClean="0">
                  <a:latin typeface="Cambria Math" panose="02040503050406030204" pitchFamily="18" charset="0"/>
                  <a:ea typeface="游ゴシック" panose="020B0400000000000000" pitchFamily="50" charset="-128"/>
                </a:endParaRPr>
              </a:p>
              <a:p>
                <a14:m>
                  <m:oMath xmlns:m="http://schemas.openxmlformats.org/officeDocument/2006/math">
                    <m:sSub>
                      <m:sSubPr>
                        <m:ctrlPr>
                          <a:rPr kumimoji="1" lang="en-US" altLang="ja-JP" sz="1400" i="1" smtClean="0">
                            <a:latin typeface="Cambria Math" panose="02040503050406030204" pitchFamily="18" charset="0"/>
                            <a:ea typeface="游ゴシック" panose="020B0400000000000000" pitchFamily="50" charset="-128"/>
                          </a:rPr>
                        </m:ctrlPr>
                      </m:sSubPr>
                      <m:e>
                        <m:r>
                          <m:rPr>
                            <m:sty m:val="p"/>
                          </m:rPr>
                          <a:rPr lang="en-US" altLang="ja-JP" sz="1400" i="1">
                            <a:latin typeface="Cambria Math" panose="02040503050406030204" pitchFamily="18" charset="0"/>
                            <a:ea typeface="游ゴシック" panose="020B0400000000000000" pitchFamily="50" charset="-128"/>
                          </a:rPr>
                          <m:t>Χ</m:t>
                        </m:r>
                      </m:e>
                      <m:sub>
                        <m:r>
                          <a:rPr kumimoji="1" lang="en-US" altLang="ja-JP" sz="1400" b="0" i="1" smtClean="0">
                            <a:latin typeface="Cambria Math" panose="02040503050406030204" pitchFamily="18" charset="0"/>
                            <a:ea typeface="游ゴシック" panose="020B0400000000000000" pitchFamily="50" charset="-128"/>
                          </a:rPr>
                          <m:t>𝑛</m:t>
                        </m:r>
                      </m:sub>
                    </m:sSub>
                    <m:r>
                      <a:rPr kumimoji="1" lang="en-US" altLang="ja-JP" sz="1400" b="0" i="1" smtClean="0">
                        <a:latin typeface="Cambria Math" panose="02040503050406030204" pitchFamily="18" charset="0"/>
                        <a:ea typeface="游ゴシック" panose="020B0400000000000000" pitchFamily="50" charset="-128"/>
                      </a:rPr>
                      <m:t>: </m:t>
                    </m:r>
                  </m:oMath>
                </a14:m>
                <a:r>
                  <a:rPr kumimoji="1" lang="ja-JP" altLang="en-US" sz="1400" dirty="0" smtClean="0">
                    <a:latin typeface="游ゴシック" panose="020B0400000000000000" pitchFamily="50" charset="-128"/>
                    <a:ea typeface="游ゴシック" panose="020B0400000000000000" pitchFamily="50" charset="-128"/>
                  </a:rPr>
                  <a:t>乾燥空気の</a:t>
                </a:r>
                <a:r>
                  <a:rPr lang="ja-JP" altLang="en-US" sz="1400" dirty="0">
                    <a:latin typeface="游ゴシック" panose="020B0400000000000000" pitchFamily="50" charset="-128"/>
                    <a:ea typeface="游ゴシック" panose="020B0400000000000000" pitchFamily="50" charset="-128"/>
                  </a:rPr>
                  <a:t>モ</a:t>
                </a:r>
                <a:r>
                  <a:rPr kumimoji="1" lang="ja-JP" altLang="en-US" sz="1400" dirty="0" smtClean="0">
                    <a:latin typeface="游ゴシック" panose="020B0400000000000000" pitchFamily="50" charset="-128"/>
                    <a:ea typeface="游ゴシック" panose="020B0400000000000000" pitchFamily="50" charset="-128"/>
                  </a:rPr>
                  <a:t>ル分率</a:t>
                </a:r>
                <a:endParaRPr kumimoji="1" lang="en-US" altLang="ja-JP" sz="1400" dirty="0" smtClean="0">
                  <a:latin typeface="游ゴシック" panose="020B0400000000000000" pitchFamily="50" charset="-128"/>
                  <a:ea typeface="游ゴシック" panose="020B0400000000000000" pitchFamily="50" charset="-128"/>
                </a:endParaRPr>
              </a:p>
              <a:p>
                <a14:m>
                  <m:oMath xmlns:m="http://schemas.openxmlformats.org/officeDocument/2006/math">
                    <m:sSub>
                      <m:sSubPr>
                        <m:ctrlPr>
                          <a:rPr kumimoji="1" lang="en-US" altLang="ja-JP" sz="1400" i="1" smtClean="0">
                            <a:latin typeface="Cambria Math" panose="02040503050406030204" pitchFamily="18" charset="0"/>
                            <a:ea typeface="游ゴシック" panose="020B0400000000000000" pitchFamily="50" charset="-128"/>
                          </a:rPr>
                        </m:ctrlPr>
                      </m:sSubPr>
                      <m:e>
                        <m:r>
                          <m:rPr>
                            <m:sty m:val="p"/>
                          </m:rPr>
                          <a:rPr lang="en-US" altLang="ja-JP" sz="1400" i="1">
                            <a:latin typeface="Cambria Math" panose="02040503050406030204" pitchFamily="18" charset="0"/>
                            <a:ea typeface="游ゴシック" panose="020B0400000000000000" pitchFamily="50" charset="-128"/>
                          </a:rPr>
                          <m:t>κ</m:t>
                        </m:r>
                      </m:e>
                      <m:sub>
                        <m:r>
                          <a:rPr kumimoji="1" lang="en-US" altLang="ja-JP" sz="1400" b="0" i="1" smtClean="0">
                            <a:latin typeface="Cambria Math" panose="02040503050406030204" pitchFamily="18" charset="0"/>
                            <a:ea typeface="游ゴシック" panose="020B0400000000000000" pitchFamily="50" charset="-128"/>
                          </a:rPr>
                          <m:t>𝑛</m:t>
                        </m:r>
                        <m:r>
                          <a:rPr kumimoji="1" lang="en-US" altLang="ja-JP" sz="1400" b="0" i="1" smtClean="0">
                            <a:latin typeface="Cambria Math" panose="02040503050406030204" pitchFamily="18" charset="0"/>
                            <a:ea typeface="游ゴシック" panose="020B0400000000000000" pitchFamily="50" charset="-128"/>
                          </a:rPr>
                          <m:t> </m:t>
                        </m:r>
                      </m:sub>
                    </m:sSub>
                  </m:oMath>
                </a14:m>
                <a:r>
                  <a:rPr kumimoji="1" lang="en-US" altLang="ja-JP" sz="1400" dirty="0" smtClean="0">
                    <a:latin typeface="Cambria Math" panose="02040503050406030204" pitchFamily="18" charset="0"/>
                    <a:ea typeface="游ゴシック" panose="020B0400000000000000" pitchFamily="50" charset="-128"/>
                  </a:rPr>
                  <a:t>: </a:t>
                </a:r>
                <a:r>
                  <a:rPr kumimoji="1" lang="ja-JP" altLang="en-US" sz="1400" dirty="0" smtClean="0">
                    <a:latin typeface="Cambria Math" panose="02040503050406030204" pitchFamily="18" charset="0"/>
                    <a:ea typeface="游ゴシック" panose="020B0400000000000000" pitchFamily="50" charset="-128"/>
                  </a:rPr>
                  <a:t>乾燥空気の吸収係数</a:t>
                </a:r>
                <a:endParaRPr kumimoji="1" lang="en-US" altLang="ja-JP" sz="1400" dirty="0" smtClean="0">
                  <a:latin typeface="Cambria Math" panose="02040503050406030204" pitchFamily="18" charset="0"/>
                  <a:ea typeface="游ゴシック" panose="020B0400000000000000" pitchFamily="50" charset="-128"/>
                </a:endParaRPr>
              </a:p>
              <a:p>
                <a14:m>
                  <m:oMath xmlns:m="http://schemas.openxmlformats.org/officeDocument/2006/math">
                    <m:sSub>
                      <m:sSubPr>
                        <m:ctrlPr>
                          <a:rPr lang="en-US" altLang="ja-JP" sz="1400" i="1">
                            <a:latin typeface="Cambria Math" panose="02040503050406030204" pitchFamily="18" charset="0"/>
                            <a:ea typeface="游ゴシック" panose="020B0400000000000000" pitchFamily="50" charset="-128"/>
                          </a:rPr>
                        </m:ctrlPr>
                      </m:sSubPr>
                      <m:e>
                        <m:r>
                          <m:rPr>
                            <m:sty m:val="p"/>
                          </m:rPr>
                          <a:rPr lang="en-US" altLang="ja-JP" sz="1400" i="1">
                            <a:latin typeface="Cambria Math" panose="02040503050406030204" pitchFamily="18" charset="0"/>
                            <a:ea typeface="游ゴシック" panose="020B0400000000000000" pitchFamily="50" charset="-128"/>
                          </a:rPr>
                          <m:t>κ</m:t>
                        </m:r>
                      </m:e>
                      <m:sub>
                        <m:r>
                          <a:rPr lang="en-US" altLang="ja-JP" sz="1400" b="0" i="1" smtClean="0">
                            <a:latin typeface="Cambria Math" panose="02040503050406030204" pitchFamily="18" charset="0"/>
                            <a:ea typeface="游ゴシック" panose="020B0400000000000000" pitchFamily="50" charset="-128"/>
                          </a:rPr>
                          <m:t>𝑣</m:t>
                        </m:r>
                      </m:sub>
                    </m:sSub>
                    <m:r>
                      <a:rPr lang="en-US" altLang="ja-JP" sz="1400" b="0" i="1" smtClean="0">
                        <a:latin typeface="Cambria Math" panose="02040503050406030204" pitchFamily="18" charset="0"/>
                        <a:ea typeface="游ゴシック" panose="020B0400000000000000" pitchFamily="50" charset="-128"/>
                      </a:rPr>
                      <m:t> </m:t>
                    </m:r>
                  </m:oMath>
                </a14:m>
                <a:r>
                  <a:rPr lang="en-US" altLang="ja-JP" sz="1400" dirty="0" smtClean="0">
                    <a:latin typeface="Cambria Math" panose="02040503050406030204" pitchFamily="18" charset="0"/>
                    <a:ea typeface="游ゴシック" panose="020B0400000000000000" pitchFamily="50" charset="-128"/>
                  </a:rPr>
                  <a:t>: </a:t>
                </a:r>
                <a:r>
                  <a:rPr lang="ja-JP" altLang="en-US" sz="1400" dirty="0" smtClean="0">
                    <a:latin typeface="Cambria Math" panose="02040503050406030204" pitchFamily="18" charset="0"/>
                    <a:ea typeface="游ゴシック" panose="020B0400000000000000" pitchFamily="50" charset="-128"/>
                  </a:rPr>
                  <a:t>水蒸気の吸収係数</a:t>
                </a:r>
                <a:endParaRPr lang="en-US" altLang="ja-JP" sz="1400" dirty="0" smtClean="0">
                  <a:latin typeface="Cambria Math" panose="02040503050406030204" pitchFamily="18" charset="0"/>
                  <a:ea typeface="游ゴシック" panose="020B0400000000000000" pitchFamily="50" charset="-128"/>
                </a:endParaRPr>
              </a:p>
              <a:p>
                <a:r>
                  <a:rPr lang="en-US" altLang="ja-JP" sz="1400" dirty="0" smtClean="0">
                    <a:latin typeface="Cambria Math" panose="02040503050406030204" pitchFamily="18" charset="0"/>
                    <a:ea typeface="游ゴシック" panose="020B0400000000000000" pitchFamily="50" charset="-128"/>
                  </a:rPr>
                  <a:t> </a:t>
                </a:r>
                <a14:m>
                  <m:oMath xmlns:m="http://schemas.openxmlformats.org/officeDocument/2006/math">
                    <m:acc>
                      <m:accPr>
                        <m:chr m:val="̅"/>
                        <m:ctrlPr>
                          <a:rPr lang="en-US" altLang="ja-JP" sz="1400" i="1">
                            <a:latin typeface="Cambria Math" panose="02040503050406030204" pitchFamily="18" charset="0"/>
                            <a:ea typeface="游ゴシック" panose="020B0400000000000000" pitchFamily="50" charset="-128"/>
                          </a:rPr>
                        </m:ctrlPr>
                      </m:accPr>
                      <m:e>
                        <m:r>
                          <a:rPr lang="en-US" altLang="ja-JP" sz="1400" i="1">
                            <a:latin typeface="Cambria Math" panose="02040503050406030204" pitchFamily="18" charset="0"/>
                            <a:ea typeface="游ゴシック" panose="020B0400000000000000" pitchFamily="50" charset="-128"/>
                          </a:rPr>
                          <m:t>𝑚</m:t>
                        </m:r>
                      </m:e>
                    </m:acc>
                    <m:r>
                      <a:rPr lang="en-US" altLang="ja-JP" sz="1400" b="0" i="1" smtClean="0">
                        <a:latin typeface="Cambria Math" panose="02040503050406030204" pitchFamily="18" charset="0"/>
                        <a:ea typeface="游ゴシック" panose="020B0400000000000000" pitchFamily="50" charset="-128"/>
                      </a:rPr>
                      <m:t> </m:t>
                    </m:r>
                  </m:oMath>
                </a14:m>
                <a:r>
                  <a:rPr kumimoji="1" lang="en-US" altLang="ja-JP" sz="1400" dirty="0" smtClean="0">
                    <a:latin typeface="Cambria Math" panose="02040503050406030204" pitchFamily="18" charset="0"/>
                    <a:ea typeface="游ゴシック" panose="020B0400000000000000" pitchFamily="50" charset="-128"/>
                  </a:rPr>
                  <a:t>: </a:t>
                </a:r>
                <a:r>
                  <a:rPr kumimoji="1" lang="ja-JP" altLang="en-US" sz="1400" dirty="0" smtClean="0">
                    <a:latin typeface="Cambria Math" panose="02040503050406030204" pitchFamily="18" charset="0"/>
                    <a:ea typeface="游ゴシック" panose="020B0400000000000000" pitchFamily="50" charset="-128"/>
                  </a:rPr>
                  <a:t>平均分子量</a:t>
                </a:r>
                <a:endParaRPr kumimoji="1" lang="en-US" altLang="ja-JP" sz="1400" dirty="0" smtClean="0">
                  <a:latin typeface="Cambria Math" panose="02040503050406030204" pitchFamily="18" charset="0"/>
                  <a:ea typeface="游ゴシック" panose="020B0400000000000000" pitchFamily="50" charset="-128"/>
                </a:endParaRPr>
              </a:p>
              <a:p>
                <a:r>
                  <a:rPr kumimoji="1" lang="en-US" altLang="ja-JP" sz="1400" dirty="0" smtClean="0">
                    <a:latin typeface="Cambria Math" panose="02040503050406030204" pitchFamily="18" charset="0"/>
                    <a:ea typeface="游ゴシック" panose="020B0400000000000000" pitchFamily="50" charset="-128"/>
                  </a:rPr>
                  <a:t>C : </a:t>
                </a:r>
                <a:r>
                  <a:rPr kumimoji="1" lang="ja-JP" altLang="en-US" sz="1400" dirty="0" smtClean="0">
                    <a:latin typeface="Cambria Math" panose="02040503050406030204" pitchFamily="18" charset="0"/>
                    <a:ea typeface="游ゴシック" panose="020B0400000000000000" pitchFamily="50" charset="-128"/>
                  </a:rPr>
                  <a:t>熱容量</a:t>
                </a:r>
                <a:endParaRPr kumimoji="1" lang="en-US" altLang="ja-JP" sz="1400" dirty="0" smtClean="0">
                  <a:latin typeface="Cambria Math" panose="02040503050406030204" pitchFamily="18" charset="0"/>
                  <a:ea typeface="游ゴシック" panose="020B0400000000000000" pitchFamily="50" charset="-128"/>
                </a:endParaRPr>
              </a:p>
              <a:p>
                <a:r>
                  <a:rPr lang="en-US" altLang="ja-JP" sz="1400" dirty="0" smtClean="0">
                    <a:latin typeface="Cambria Math" panose="02040503050406030204" pitchFamily="18" charset="0"/>
                    <a:ea typeface="游ゴシック" panose="020B0400000000000000" pitchFamily="50" charset="-128"/>
                  </a:rPr>
                  <a:t>D </a:t>
                </a:r>
                <a:r>
                  <a:rPr kumimoji="1" lang="en-US" altLang="ja-JP" sz="1400" dirty="0" smtClean="0">
                    <a:latin typeface="Cambria Math" panose="02040503050406030204" pitchFamily="18" charset="0"/>
                    <a:ea typeface="游ゴシック" panose="020B0400000000000000" pitchFamily="50" charset="-128"/>
                  </a:rPr>
                  <a:t>: </a:t>
                </a:r>
                <a:r>
                  <a:rPr kumimoji="1" lang="ja-JP" altLang="en-US" sz="1400" dirty="0" smtClean="0">
                    <a:latin typeface="Cambria Math" panose="02040503050406030204" pitchFamily="18" charset="0"/>
                    <a:ea typeface="游ゴシック" panose="020B0400000000000000" pitchFamily="50" charset="-128"/>
                  </a:rPr>
                  <a:t>拡散係数</a:t>
                </a:r>
              </a:p>
            </p:txBody>
          </p:sp>
        </mc:Choice>
        <mc:Fallback xmlns="">
          <p:sp>
            <p:nvSpPr>
              <p:cNvPr id="19" name="テキスト ボックス 18"/>
              <p:cNvSpPr txBox="1">
                <a:spLocks noRot="1" noChangeAspect="1" noMove="1" noResize="1" noEditPoints="1" noAdjustHandles="1" noChangeArrowheads="1" noChangeShapeType="1" noTextEdit="1"/>
              </p:cNvSpPr>
              <p:nvPr/>
            </p:nvSpPr>
            <p:spPr>
              <a:xfrm>
                <a:off x="6775846" y="2177900"/>
                <a:ext cx="2254444" cy="2031325"/>
              </a:xfrm>
              <a:prstGeom prst="rect">
                <a:avLst/>
              </a:prstGeom>
              <a:blipFill rotWithShape="0">
                <a:blip r:embed="rId6"/>
                <a:stretch>
                  <a:fillRect l="-813" t="-300" b="-240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0" name="テキスト ボックス 19"/>
              <p:cNvSpPr txBox="1"/>
              <p:nvPr/>
            </p:nvSpPr>
            <p:spPr>
              <a:xfrm>
                <a:off x="6775846" y="1304191"/>
                <a:ext cx="2055475" cy="985847"/>
              </a:xfrm>
              <a:prstGeom prst="rect">
                <a:avLst/>
              </a:prstGeom>
              <a:noFill/>
            </p:spPr>
            <p:txBody>
              <a:bodyPr wrap="square" rtlCol="0">
                <a:spAutoFit/>
              </a:bodyPr>
              <a:lstStyle/>
              <a:p>
                <a14:m>
                  <m:oMath xmlns:m="http://schemas.openxmlformats.org/officeDocument/2006/math">
                    <m:sSubSup>
                      <m:sSubSupPr>
                        <m:ctrlPr>
                          <a:rPr kumimoji="1" lang="en-US" altLang="ja-JP" sz="1400" i="1" smtClean="0">
                            <a:latin typeface="Cambria Math" panose="02040503050406030204" pitchFamily="18" charset="0"/>
                          </a:rPr>
                        </m:ctrlPr>
                      </m:sSubSupPr>
                      <m:e>
                        <m:r>
                          <a:rPr kumimoji="1" lang="en-US" altLang="ja-JP" sz="1400" b="0" i="1" smtClean="0">
                            <a:latin typeface="Cambria Math" panose="02040503050406030204" pitchFamily="18" charset="0"/>
                          </a:rPr>
                          <m:t>𝐹</m:t>
                        </m:r>
                      </m:e>
                      <m:sub>
                        <m:r>
                          <a:rPr kumimoji="1" lang="en-US" altLang="ja-JP" sz="1400" b="0" i="1" smtClean="0">
                            <a:latin typeface="Cambria Math" panose="02040503050406030204" pitchFamily="18" charset="0"/>
                          </a:rPr>
                          <m:t>𝐼𝑅</m:t>
                        </m:r>
                      </m:sub>
                      <m:sup>
                        <m:r>
                          <a:rPr lang="ja-JP" altLang="en-US" sz="1400" i="1">
                            <a:latin typeface="Cambria Math" panose="02040503050406030204" pitchFamily="18" charset="0"/>
                          </a:rPr>
                          <m:t>↑</m:t>
                        </m:r>
                      </m:sup>
                    </m:sSubSup>
                  </m:oMath>
                </a14:m>
                <a:r>
                  <a:rPr kumimoji="1" lang="en-US" altLang="ja-JP" sz="1400" dirty="0" smtClean="0">
                    <a:latin typeface="游ゴシック" panose="020B0400000000000000" pitchFamily="50" charset="-128"/>
                    <a:ea typeface="游ゴシック" panose="020B0400000000000000" pitchFamily="50" charset="-128"/>
                  </a:rPr>
                  <a:t>: </a:t>
                </a:r>
                <a:r>
                  <a:rPr kumimoji="1" lang="ja-JP" altLang="en-US" sz="1400" dirty="0" smtClean="0">
                    <a:latin typeface="游ゴシック" panose="020B0400000000000000" pitchFamily="50" charset="-128"/>
                    <a:ea typeface="游ゴシック" panose="020B0400000000000000" pitchFamily="50" charset="-128"/>
                  </a:rPr>
                  <a:t>上向き長波放射</a:t>
                </a:r>
                <a:endParaRPr lang="en-US" altLang="ja-JP" sz="1400" dirty="0">
                  <a:latin typeface="游ゴシック" panose="020B0400000000000000" pitchFamily="50" charset="-128"/>
                  <a:ea typeface="游ゴシック" panose="020B0400000000000000" pitchFamily="50" charset="-128"/>
                </a:endParaRPr>
              </a:p>
              <a:p>
                <a14:m>
                  <m:oMath xmlns:m="http://schemas.openxmlformats.org/officeDocument/2006/math">
                    <m:sSubSup>
                      <m:sSubSupPr>
                        <m:ctrlPr>
                          <a:rPr lang="en-US" altLang="ja-JP" sz="1400" i="1">
                            <a:latin typeface="Cambria Math" panose="02040503050406030204" pitchFamily="18" charset="0"/>
                          </a:rPr>
                        </m:ctrlPr>
                      </m:sSubSupPr>
                      <m:e>
                        <m:r>
                          <a:rPr lang="en-US" altLang="ja-JP" sz="1400" i="1">
                            <a:latin typeface="Cambria Math" panose="02040503050406030204" pitchFamily="18" charset="0"/>
                          </a:rPr>
                          <m:t>𝐹</m:t>
                        </m:r>
                      </m:e>
                      <m:sub>
                        <m:r>
                          <a:rPr lang="en-US" altLang="ja-JP" sz="1400" i="1">
                            <a:latin typeface="Cambria Math" panose="02040503050406030204" pitchFamily="18" charset="0"/>
                          </a:rPr>
                          <m:t>𝐼𝑅</m:t>
                        </m:r>
                      </m:sub>
                      <m:sup>
                        <m:r>
                          <a:rPr lang="ja-JP" altLang="en-US" sz="1400" i="1" smtClean="0">
                            <a:latin typeface="Cambria Math" panose="02040503050406030204" pitchFamily="18" charset="0"/>
                          </a:rPr>
                          <m:t>↓</m:t>
                        </m:r>
                      </m:sup>
                    </m:sSubSup>
                  </m:oMath>
                </a14:m>
                <a:r>
                  <a:rPr kumimoji="1" lang="en-US" altLang="ja-JP" sz="1400" dirty="0" smtClean="0">
                    <a:latin typeface="游ゴシック" panose="020B0400000000000000" pitchFamily="50" charset="-128"/>
                    <a:ea typeface="游ゴシック" panose="020B0400000000000000" pitchFamily="50" charset="-128"/>
                  </a:rPr>
                  <a:t>: </a:t>
                </a:r>
                <a:r>
                  <a:rPr kumimoji="1" lang="ja-JP" altLang="en-US" sz="1400" dirty="0" smtClean="0">
                    <a:latin typeface="游ゴシック" panose="020B0400000000000000" pitchFamily="50" charset="-128"/>
                    <a:ea typeface="游ゴシック" panose="020B0400000000000000" pitchFamily="50" charset="-128"/>
                  </a:rPr>
                  <a:t>下向き長波放射</a:t>
                </a:r>
                <a:endParaRPr lang="en-US" altLang="ja-JP" sz="1400" dirty="0">
                  <a:latin typeface="游ゴシック" panose="020B0400000000000000" pitchFamily="50" charset="-128"/>
                  <a:ea typeface="游ゴシック" panose="020B0400000000000000" pitchFamily="50" charset="-128"/>
                </a:endParaRPr>
              </a:p>
              <a:p>
                <a:r>
                  <a:rPr kumimoji="1" lang="en-US" altLang="ja-JP" sz="1400" dirty="0" smtClean="0">
                    <a:latin typeface="游ゴシック" panose="020B0400000000000000" pitchFamily="50" charset="-128"/>
                    <a:ea typeface="游ゴシック" panose="020B0400000000000000" pitchFamily="50" charset="-128"/>
                  </a:rPr>
                  <a:t>B : </a:t>
                </a:r>
                <a:r>
                  <a:rPr kumimoji="1" lang="ja-JP" altLang="en-US" sz="1400" dirty="0" smtClean="0">
                    <a:latin typeface="游ゴシック" panose="020B0400000000000000" pitchFamily="50" charset="-128"/>
                    <a:ea typeface="游ゴシック" panose="020B0400000000000000" pitchFamily="50" charset="-128"/>
                  </a:rPr>
                  <a:t>黒体放射輝度</a:t>
                </a:r>
                <a:endParaRPr lang="en-US" altLang="ja-JP" sz="1400" dirty="0" smtClean="0">
                  <a:latin typeface="游ゴシック" panose="020B0400000000000000" pitchFamily="50" charset="-128"/>
                  <a:ea typeface="游ゴシック" panose="020B0400000000000000" pitchFamily="50" charset="-128"/>
                </a:endParaRPr>
              </a:p>
              <a:p>
                <a:r>
                  <a:rPr lang="en-US" altLang="ja-JP" sz="1400" dirty="0" smtClean="0">
                    <a:latin typeface="游ゴシック" panose="020B0400000000000000" pitchFamily="50" charset="-128"/>
                    <a:ea typeface="游ゴシック" panose="020B0400000000000000" pitchFamily="50" charset="-128"/>
                  </a:rPr>
                  <a:t>τ: </a:t>
                </a:r>
                <a:r>
                  <a:rPr lang="ja-JP" altLang="en-US" sz="1400" dirty="0" smtClean="0">
                    <a:latin typeface="游ゴシック" panose="020B0400000000000000" pitchFamily="50" charset="-128"/>
                    <a:ea typeface="游ゴシック" panose="020B0400000000000000" pitchFamily="50" charset="-128"/>
                  </a:rPr>
                  <a:t>光学的厚さ</a:t>
                </a:r>
                <a:endParaRPr kumimoji="1" lang="en-US" altLang="ja-JP" sz="1400" dirty="0" smtClean="0">
                  <a:latin typeface="游ゴシック" panose="020B0400000000000000" pitchFamily="50" charset="-128"/>
                  <a:ea typeface="游ゴシック" panose="020B0400000000000000" pitchFamily="50" charset="-128"/>
                </a:endParaRPr>
              </a:p>
            </p:txBody>
          </p:sp>
        </mc:Choice>
        <mc:Fallback xmlns="">
          <p:sp>
            <p:nvSpPr>
              <p:cNvPr id="20" name="テキスト ボックス 19"/>
              <p:cNvSpPr txBox="1">
                <a:spLocks noRot="1" noChangeAspect="1" noMove="1" noResize="1" noEditPoints="1" noAdjustHandles="1" noChangeArrowheads="1" noChangeShapeType="1" noTextEdit="1"/>
              </p:cNvSpPr>
              <p:nvPr/>
            </p:nvSpPr>
            <p:spPr>
              <a:xfrm>
                <a:off x="6775846" y="1304191"/>
                <a:ext cx="2055475" cy="985847"/>
              </a:xfrm>
              <a:prstGeom prst="rect">
                <a:avLst/>
              </a:prstGeom>
              <a:blipFill rotWithShape="0">
                <a:blip r:embed="rId7"/>
                <a:stretch>
                  <a:fillRect l="-890" b="-4938"/>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326076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1" y="498765"/>
            <a:ext cx="4396509" cy="707886"/>
          </a:xfrm>
          <a:prstGeom prst="rect">
            <a:avLst/>
          </a:prstGeom>
          <a:noFill/>
        </p:spPr>
        <p:txBody>
          <a:bodyPr wrap="square" rtlCol="0">
            <a:spAutoFit/>
          </a:bodyPr>
          <a:lstStyle/>
          <a:p>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2.2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鉛直温度構造</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540327" y="1391316"/>
            <a:ext cx="6049818" cy="677108"/>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a:solidFill>
                  <a:schemeClr val="accent2"/>
                </a:solidFill>
                <a:latin typeface="游ゴシック" panose="020B0400000000000000" pitchFamily="50" charset="-128"/>
                <a:ea typeface="游ゴシック" panose="020B0400000000000000" pitchFamily="50" charset="-128"/>
              </a:rPr>
              <a:t> </a:t>
            </a:r>
            <a:r>
              <a:rPr lang="ja-JP" altLang="en-US" sz="2000" dirty="0">
                <a:latin typeface="游ゴシック" panose="020B0400000000000000" pitchFamily="50" charset="-128"/>
                <a:ea typeface="游ゴシック" panose="020B0400000000000000" pitchFamily="50" charset="-128"/>
              </a:rPr>
              <a:t>対流圏</a:t>
            </a:r>
            <a:r>
              <a:rPr lang="ja-JP" altLang="en-US" sz="2000" dirty="0" smtClean="0">
                <a:latin typeface="游ゴシック" panose="020B0400000000000000" pitchFamily="50" charset="-128"/>
                <a:ea typeface="游ゴシック" panose="020B0400000000000000" pitchFamily="50" charset="-128"/>
              </a:rPr>
              <a:t>の</a:t>
            </a:r>
            <a:r>
              <a:rPr lang="ja-JP" altLang="en-US" sz="2000" dirty="0" smtClean="0">
                <a:latin typeface="游ゴシック" panose="020B0400000000000000" pitchFamily="50" charset="-128"/>
                <a:ea typeface="游ゴシック" panose="020B0400000000000000" pitchFamily="50" charset="-128"/>
              </a:rPr>
              <a:t>鉛直温度</a:t>
            </a:r>
            <a:r>
              <a:rPr lang="ja-JP" altLang="en-US" sz="2000" dirty="0">
                <a:latin typeface="游ゴシック" panose="020B0400000000000000" pitchFamily="50" charset="-128"/>
                <a:ea typeface="游ゴシック" panose="020B0400000000000000" pitchFamily="50" charset="-128"/>
              </a:rPr>
              <a:t>構造</a:t>
            </a:r>
            <a:endParaRPr lang="en-US" altLang="ja-JP" sz="2000" dirty="0" smtClean="0">
              <a:latin typeface="游ゴシック" panose="020B0400000000000000" pitchFamily="50" charset="-128"/>
              <a:ea typeface="游ゴシック" panose="020B0400000000000000" pitchFamily="50" charset="-128"/>
            </a:endParaRPr>
          </a:p>
          <a:p>
            <a:pPr marL="742950" lvl="1" indent="-285750">
              <a:buFont typeface="Wingdings" panose="05000000000000000000" pitchFamily="2" charset="2"/>
              <a:buChar char="n"/>
            </a:pPr>
            <a:r>
              <a:rPr lang="en-US" altLang="ja-JP"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対流圏は飽和状態</a:t>
            </a:r>
            <a:endParaRPr kumimoji="1" lang="en-US" altLang="ja-JP" dirty="0" smtClean="0">
              <a:latin typeface="游ゴシック" panose="020B0400000000000000" pitchFamily="50" charset="-128"/>
              <a:ea typeface="游ゴシック" panose="020B0400000000000000" pitchFamily="50" charset="-128"/>
            </a:endParaRPr>
          </a:p>
        </p:txBody>
      </p:sp>
      <p:pic>
        <p:nvPicPr>
          <p:cNvPr id="5" name="図 4"/>
          <p:cNvPicPr>
            <a:picLocks noChangeAspect="1"/>
          </p:cNvPicPr>
          <p:nvPr/>
        </p:nvPicPr>
        <p:blipFill>
          <a:blip r:embed="rId2"/>
          <a:stretch>
            <a:fillRect/>
          </a:stretch>
        </p:blipFill>
        <p:spPr>
          <a:xfrm>
            <a:off x="1104312" y="2068424"/>
            <a:ext cx="5305745" cy="1001055"/>
          </a:xfrm>
          <a:prstGeom prst="rect">
            <a:avLst/>
          </a:prstGeom>
        </p:spPr>
      </p:pic>
      <p:sp>
        <p:nvSpPr>
          <p:cNvPr id="6" name="テキスト ボックス 5"/>
          <p:cNvSpPr txBox="1"/>
          <p:nvPr/>
        </p:nvSpPr>
        <p:spPr>
          <a:xfrm>
            <a:off x="554181" y="3212569"/>
            <a:ext cx="6049818" cy="677108"/>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成層圏</a:t>
            </a:r>
            <a:r>
              <a:rPr lang="ja-JP" altLang="en-US" sz="2000" dirty="0" smtClean="0">
                <a:latin typeface="游ゴシック" panose="020B0400000000000000" pitchFamily="50" charset="-128"/>
                <a:ea typeface="游ゴシック" panose="020B0400000000000000" pitchFamily="50" charset="-128"/>
              </a:rPr>
              <a:t>の鉛直温度構造</a:t>
            </a:r>
            <a:endParaRPr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lang="en-US" altLang="ja-JP"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成層圏は放射平衡</a:t>
            </a:r>
            <a:endParaRPr kumimoji="1" lang="en-US" altLang="ja-JP" sz="1600" dirty="0">
              <a:latin typeface="游ゴシック" panose="020B0400000000000000" pitchFamily="50" charset="-128"/>
              <a:ea typeface="游ゴシック" panose="020B0400000000000000" pitchFamily="50" charset="-128"/>
            </a:endParaRPr>
          </a:p>
        </p:txBody>
      </p:sp>
      <p:pic>
        <p:nvPicPr>
          <p:cNvPr id="7" name="図 6"/>
          <p:cNvPicPr>
            <a:picLocks noChangeAspect="1"/>
          </p:cNvPicPr>
          <p:nvPr/>
        </p:nvPicPr>
        <p:blipFill>
          <a:blip r:embed="rId3"/>
          <a:stretch>
            <a:fillRect/>
          </a:stretch>
        </p:blipFill>
        <p:spPr>
          <a:xfrm>
            <a:off x="1098678" y="3861458"/>
            <a:ext cx="3176989" cy="760101"/>
          </a:xfrm>
          <a:prstGeom prst="rect">
            <a:avLst/>
          </a:prstGeom>
        </p:spPr>
      </p:pic>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11</a:t>
            </a:fld>
            <a:endParaRPr kumimoji="1" lang="ja-JP" altLang="en-US"/>
          </a:p>
        </p:txBody>
      </p:sp>
      <p:sp>
        <p:nvSpPr>
          <p:cNvPr id="9" name="正方形/長方形 8"/>
          <p:cNvSpPr/>
          <p:nvPr/>
        </p:nvSpPr>
        <p:spPr>
          <a:xfrm>
            <a:off x="6444676" y="593294"/>
            <a:ext cx="2413767" cy="3268164"/>
          </a:xfrm>
          <a:prstGeom prst="rect">
            <a:avLst/>
          </a:prstGeom>
          <a:solidFill>
            <a:srgbClr val="FDFAD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1" name="テキスト ボックス 10"/>
              <p:cNvSpPr txBox="1"/>
              <p:nvPr/>
            </p:nvSpPr>
            <p:spPr>
              <a:xfrm>
                <a:off x="6603999" y="762000"/>
                <a:ext cx="2254444" cy="2926314"/>
              </a:xfrm>
              <a:prstGeom prst="rect">
                <a:avLst/>
              </a:prstGeom>
              <a:noFill/>
            </p:spPr>
            <p:txBody>
              <a:bodyPr wrap="square" rtlCol="0">
                <a:spAutoFit/>
              </a:bodyPr>
              <a:lstStyle/>
              <a:p>
                <a14:m>
                  <m:oMath xmlns:m="http://schemas.openxmlformats.org/officeDocument/2006/math">
                    <m:r>
                      <a:rPr lang="en-US" altLang="ja-JP" sz="1400" i="1" smtClean="0">
                        <a:latin typeface="Cambria Math" panose="02040503050406030204" pitchFamily="18" charset="0"/>
                        <a:ea typeface="游ゴシック" panose="020B0400000000000000" pitchFamily="50" charset="-128"/>
                      </a:rPr>
                      <m:t>𝑝</m:t>
                    </m:r>
                  </m:oMath>
                </a14:m>
                <a:r>
                  <a:rPr lang="en-US" altLang="ja-JP" sz="1400" dirty="0" smtClean="0">
                    <a:latin typeface="游ゴシック" panose="020B0400000000000000" pitchFamily="50" charset="-128"/>
                    <a:ea typeface="游ゴシック" panose="020B0400000000000000" pitchFamily="50" charset="-128"/>
                  </a:rPr>
                  <a:t> : </a:t>
                </a:r>
                <a:r>
                  <a:rPr lang="ja-JP" altLang="en-US" sz="1400" dirty="0" smtClean="0">
                    <a:latin typeface="游ゴシック" panose="020B0400000000000000" pitchFamily="50" charset="-128"/>
                    <a:ea typeface="游ゴシック" panose="020B0400000000000000" pitchFamily="50" charset="-128"/>
                  </a:rPr>
                  <a:t>全圧</a:t>
                </a:r>
                <a:endParaRPr lang="en-US" altLang="ja-JP" sz="1400" dirty="0" smtClean="0">
                  <a:latin typeface="游ゴシック" panose="020B0400000000000000" pitchFamily="50" charset="-128"/>
                  <a:ea typeface="游ゴシック" panose="020B0400000000000000" pitchFamily="50" charset="-128"/>
                </a:endParaRPr>
              </a:p>
              <a:p>
                <a14:m>
                  <m:oMath xmlns:m="http://schemas.openxmlformats.org/officeDocument/2006/math">
                    <m:sSup>
                      <m:sSupPr>
                        <m:ctrlPr>
                          <a:rPr lang="en-US" altLang="ja-JP" sz="1400" i="1">
                            <a:latin typeface="Cambria Math" panose="02040503050406030204" pitchFamily="18" charset="0"/>
                            <a:ea typeface="游ゴシック" panose="020B0400000000000000" pitchFamily="50" charset="-128"/>
                          </a:rPr>
                        </m:ctrlPr>
                      </m:sSupPr>
                      <m:e>
                        <m:r>
                          <a:rPr lang="en-US" altLang="ja-JP" sz="1400" i="1">
                            <a:latin typeface="Cambria Math" panose="02040503050406030204" pitchFamily="18" charset="0"/>
                            <a:ea typeface="游ゴシック" panose="020B0400000000000000" pitchFamily="50" charset="-128"/>
                          </a:rPr>
                          <m:t>𝑝</m:t>
                        </m:r>
                      </m:e>
                      <m:sup>
                        <m:r>
                          <a:rPr lang="en-US" altLang="ja-JP" sz="1400" i="1">
                            <a:latin typeface="Cambria Math" panose="02040503050406030204" pitchFamily="18" charset="0"/>
                            <a:ea typeface="游ゴシック" panose="020B0400000000000000" pitchFamily="50" charset="-128"/>
                          </a:rPr>
                          <m:t>∗</m:t>
                        </m:r>
                      </m:sup>
                    </m:sSup>
                  </m:oMath>
                </a14:m>
                <a:r>
                  <a:rPr lang="en-US" altLang="ja-JP" sz="1400" dirty="0" smtClean="0">
                    <a:latin typeface="游ゴシック" panose="020B0400000000000000" pitchFamily="50" charset="-128"/>
                    <a:ea typeface="游ゴシック" panose="020B0400000000000000" pitchFamily="50" charset="-128"/>
                  </a:rPr>
                  <a:t> : </a:t>
                </a:r>
                <a:r>
                  <a:rPr lang="ja-JP" altLang="en-US" sz="1400" dirty="0" smtClean="0">
                    <a:latin typeface="游ゴシック" panose="020B0400000000000000" pitchFamily="50" charset="-128"/>
                    <a:ea typeface="游ゴシック" panose="020B0400000000000000" pitchFamily="50" charset="-128"/>
                  </a:rPr>
                  <a:t>飽和水蒸気圧</a:t>
                </a:r>
                <a:endParaRPr lang="en-US" altLang="ja-JP" sz="1400" dirty="0" smtClean="0">
                  <a:latin typeface="游ゴシック" panose="020B0400000000000000" pitchFamily="50" charset="-128"/>
                  <a:ea typeface="游ゴシック" panose="020B0400000000000000" pitchFamily="50" charset="-128"/>
                </a:endParaRPr>
              </a:p>
              <a:p>
                <a14:m>
                  <m:oMath xmlns:m="http://schemas.openxmlformats.org/officeDocument/2006/math">
                    <m:sSub>
                      <m:sSubPr>
                        <m:ctrlPr>
                          <a:rPr lang="en-US" altLang="ja-JP" sz="1400" i="1">
                            <a:latin typeface="Cambria Math" panose="02040503050406030204" pitchFamily="18" charset="0"/>
                            <a:ea typeface="游ゴシック" panose="020B0400000000000000" pitchFamily="50" charset="-128"/>
                          </a:rPr>
                        </m:ctrlPr>
                      </m:sSubPr>
                      <m:e>
                        <m:r>
                          <a:rPr lang="en-US" altLang="ja-JP" sz="1400" i="1">
                            <a:latin typeface="Cambria Math" panose="02040503050406030204" pitchFamily="18" charset="0"/>
                            <a:ea typeface="游ゴシック" panose="020B0400000000000000" pitchFamily="50" charset="-128"/>
                          </a:rPr>
                          <m:t>𝑐</m:t>
                        </m:r>
                      </m:e>
                      <m:sub>
                        <m:r>
                          <a:rPr lang="en-US" altLang="ja-JP" sz="1400" i="1">
                            <a:latin typeface="Cambria Math" panose="02040503050406030204" pitchFamily="18" charset="0"/>
                            <a:ea typeface="游ゴシック" panose="020B0400000000000000" pitchFamily="50" charset="-128"/>
                          </a:rPr>
                          <m:t>𝑝𝑛</m:t>
                        </m:r>
                      </m:sub>
                    </m:sSub>
                    <m:r>
                      <a:rPr lang="en-US" altLang="ja-JP" sz="1400" b="0" i="0" smtClean="0">
                        <a:latin typeface="Cambria Math" panose="02040503050406030204" pitchFamily="18" charset="0"/>
                        <a:ea typeface="游ゴシック" panose="020B0400000000000000" pitchFamily="50" charset="-128"/>
                      </a:rPr>
                      <m:t>:</m:t>
                    </m:r>
                  </m:oMath>
                </a14:m>
                <a:r>
                  <a:rPr lang="en-US" altLang="ja-JP" sz="1400" dirty="0" smtClean="0">
                    <a:latin typeface="游ゴシック" panose="020B0400000000000000" pitchFamily="50" charset="-128"/>
                    <a:ea typeface="游ゴシック" panose="020B0400000000000000" pitchFamily="50" charset="-128"/>
                  </a:rPr>
                  <a:t> </a:t>
                </a:r>
                <a:r>
                  <a:rPr lang="ja-JP" altLang="en-US" sz="1400" dirty="0" smtClean="0">
                    <a:latin typeface="游ゴシック" panose="020B0400000000000000" pitchFamily="50" charset="-128"/>
                    <a:ea typeface="游ゴシック" panose="020B0400000000000000" pitchFamily="50" charset="-128"/>
                  </a:rPr>
                  <a:t>乾燥空気のモル比熱</a:t>
                </a:r>
                <a:endParaRPr lang="en-US" altLang="ja-JP" sz="1400" dirty="0" smtClean="0">
                  <a:latin typeface="游ゴシック" panose="020B0400000000000000" pitchFamily="50" charset="-128"/>
                  <a:ea typeface="游ゴシック" panose="020B0400000000000000" pitchFamily="50" charset="-128"/>
                </a:endParaRPr>
              </a:p>
              <a:p>
                <a14:m>
                  <m:oMath xmlns:m="http://schemas.openxmlformats.org/officeDocument/2006/math">
                    <m:sSub>
                      <m:sSubPr>
                        <m:ctrlPr>
                          <a:rPr lang="en-US" altLang="ja-JP" sz="1400" i="1" smtClean="0">
                            <a:latin typeface="Cambria Math" panose="02040503050406030204" pitchFamily="18" charset="0"/>
                            <a:ea typeface="游ゴシック" panose="020B0400000000000000" pitchFamily="50" charset="-128"/>
                          </a:rPr>
                        </m:ctrlPr>
                      </m:sSubPr>
                      <m:e>
                        <m:r>
                          <a:rPr lang="en-US" altLang="ja-JP" sz="1400" i="1">
                            <a:latin typeface="Cambria Math" panose="02040503050406030204" pitchFamily="18" charset="0"/>
                            <a:ea typeface="游ゴシック" panose="020B0400000000000000" pitchFamily="50" charset="-128"/>
                          </a:rPr>
                          <m:t>𝑐</m:t>
                        </m:r>
                      </m:e>
                      <m:sub>
                        <m:r>
                          <a:rPr lang="en-US" altLang="ja-JP" sz="1400" i="1">
                            <a:latin typeface="Cambria Math" panose="02040503050406030204" pitchFamily="18" charset="0"/>
                            <a:ea typeface="游ゴシック" panose="020B0400000000000000" pitchFamily="50" charset="-128"/>
                          </a:rPr>
                          <m:t>𝑝</m:t>
                        </m:r>
                        <m:r>
                          <a:rPr lang="en-US" altLang="ja-JP" sz="1400" b="0" i="1" smtClean="0">
                            <a:latin typeface="Cambria Math" panose="02040503050406030204" pitchFamily="18" charset="0"/>
                            <a:ea typeface="游ゴシック" panose="020B0400000000000000" pitchFamily="50" charset="-128"/>
                          </a:rPr>
                          <m:t>𝑣</m:t>
                        </m:r>
                      </m:sub>
                    </m:sSub>
                  </m:oMath>
                </a14:m>
                <a:r>
                  <a:rPr lang="en-US" altLang="ja-JP" sz="1400" dirty="0" smtClean="0">
                    <a:latin typeface="游ゴシック" panose="020B0400000000000000" pitchFamily="50" charset="-128"/>
                    <a:ea typeface="游ゴシック" panose="020B0400000000000000" pitchFamily="50" charset="-128"/>
                  </a:rPr>
                  <a:t>: </a:t>
                </a:r>
                <a:r>
                  <a:rPr lang="ja-JP" altLang="en-US" sz="1400" dirty="0" smtClean="0">
                    <a:latin typeface="游ゴシック" panose="020B0400000000000000" pitchFamily="50" charset="-128"/>
                    <a:ea typeface="游ゴシック" panose="020B0400000000000000" pitchFamily="50" charset="-128"/>
                  </a:rPr>
                  <a:t>水蒸気のモル比熱</a:t>
                </a:r>
                <a:endParaRPr lang="en-US" altLang="ja-JP" sz="1400" dirty="0" smtClean="0">
                  <a:latin typeface="游ゴシック" panose="020B0400000000000000" pitchFamily="50" charset="-128"/>
                  <a:ea typeface="游ゴシック" panose="020B0400000000000000" pitchFamily="50" charset="-128"/>
                </a:endParaRPr>
              </a:p>
              <a:p>
                <a:r>
                  <a:rPr lang="en-US" altLang="ja-JP" sz="1400" dirty="0" smtClean="0">
                    <a:latin typeface="游ゴシック" panose="020B0400000000000000" pitchFamily="50" charset="-128"/>
                    <a:ea typeface="游ゴシック" panose="020B0400000000000000" pitchFamily="50" charset="-128"/>
                  </a:rPr>
                  <a:t>l</a:t>
                </a:r>
                <a:r>
                  <a:rPr kumimoji="1" lang="en-US" altLang="ja-JP" sz="1400" dirty="0" smtClean="0">
                    <a:latin typeface="游ゴシック" panose="020B0400000000000000" pitchFamily="50" charset="-128"/>
                    <a:ea typeface="游ゴシック" panose="020B0400000000000000" pitchFamily="50" charset="-128"/>
                  </a:rPr>
                  <a:t> : </a:t>
                </a:r>
                <a:r>
                  <a:rPr kumimoji="1" lang="ja-JP" altLang="en-US" sz="1400" dirty="0" smtClean="0">
                    <a:latin typeface="游ゴシック" panose="020B0400000000000000" pitchFamily="50" charset="-128"/>
                    <a:ea typeface="游ゴシック" panose="020B0400000000000000" pitchFamily="50" charset="-128"/>
                  </a:rPr>
                  <a:t>単位質量当たりの潜熱</a:t>
                </a:r>
                <a:endParaRPr kumimoji="1" lang="en-US" altLang="ja-JP" sz="1400" dirty="0" smtClean="0">
                  <a:latin typeface="游ゴシック" panose="020B0400000000000000" pitchFamily="50" charset="-128"/>
                  <a:ea typeface="游ゴシック" panose="020B0400000000000000" pitchFamily="50" charset="-128"/>
                </a:endParaRPr>
              </a:p>
              <a:p>
                <a14:m>
                  <m:oMath xmlns:m="http://schemas.openxmlformats.org/officeDocument/2006/math">
                    <m:sSubSup>
                      <m:sSubSupPr>
                        <m:ctrlPr>
                          <a:rPr kumimoji="1" lang="en-US" altLang="ja-JP" sz="1400" i="1" smtClean="0">
                            <a:latin typeface="Cambria Math" panose="02040503050406030204" pitchFamily="18" charset="0"/>
                            <a:ea typeface="游ゴシック" panose="020B0400000000000000" pitchFamily="50" charset="-128"/>
                          </a:rPr>
                        </m:ctrlPr>
                      </m:sSubSupPr>
                      <m:e>
                        <m:r>
                          <m:rPr>
                            <m:sty m:val="p"/>
                          </m:rPr>
                          <a:rPr lang="en-US" altLang="ja-JP" sz="1400" i="1">
                            <a:latin typeface="Cambria Math" panose="02040503050406030204" pitchFamily="18" charset="0"/>
                            <a:ea typeface="游ゴシック" panose="020B0400000000000000" pitchFamily="50" charset="-128"/>
                          </a:rPr>
                          <m:t>Χ</m:t>
                        </m:r>
                      </m:e>
                      <m:sub>
                        <m:r>
                          <a:rPr kumimoji="1" lang="en-US" altLang="ja-JP" sz="1400" b="0" i="1" smtClean="0">
                            <a:latin typeface="Cambria Math" panose="02040503050406030204" pitchFamily="18" charset="0"/>
                            <a:ea typeface="游ゴシック" panose="020B0400000000000000" pitchFamily="50" charset="-128"/>
                          </a:rPr>
                          <m:t>𝑣</m:t>
                        </m:r>
                      </m:sub>
                      <m:sup>
                        <m:r>
                          <a:rPr kumimoji="1" lang="en-US" altLang="ja-JP" sz="1400" b="0" i="1" smtClean="0">
                            <a:latin typeface="Cambria Math" panose="02040503050406030204" pitchFamily="18" charset="0"/>
                            <a:ea typeface="游ゴシック" panose="020B0400000000000000" pitchFamily="50" charset="-128"/>
                          </a:rPr>
                          <m:t>∗</m:t>
                        </m:r>
                      </m:sup>
                    </m:sSubSup>
                  </m:oMath>
                </a14:m>
                <a:r>
                  <a:rPr kumimoji="1" lang="en-US" altLang="ja-JP" sz="1400" dirty="0" smtClean="0">
                    <a:latin typeface="游ゴシック" panose="020B0400000000000000" pitchFamily="50" charset="-128"/>
                    <a:ea typeface="游ゴシック" panose="020B0400000000000000" pitchFamily="50" charset="-128"/>
                  </a:rPr>
                  <a:t>: </a:t>
                </a:r>
                <a14:m>
                  <m:oMath xmlns:m="http://schemas.openxmlformats.org/officeDocument/2006/math">
                    <m:sSup>
                      <m:sSupPr>
                        <m:ctrlPr>
                          <a:rPr kumimoji="1" lang="en-US" altLang="ja-JP" sz="1400" i="1" smtClean="0">
                            <a:latin typeface="Cambria Math" panose="02040503050406030204" pitchFamily="18" charset="0"/>
                            <a:ea typeface="游ゴシック" panose="020B0400000000000000" pitchFamily="50" charset="-128"/>
                          </a:rPr>
                        </m:ctrlPr>
                      </m:sSupPr>
                      <m:e>
                        <m:r>
                          <a:rPr kumimoji="1" lang="en-US" altLang="ja-JP" sz="1400" b="0" i="1" smtClean="0">
                            <a:latin typeface="Cambria Math" panose="02040503050406030204" pitchFamily="18" charset="0"/>
                            <a:ea typeface="游ゴシック" panose="020B0400000000000000" pitchFamily="50" charset="-128"/>
                          </a:rPr>
                          <m:t>𝑝</m:t>
                        </m:r>
                      </m:e>
                      <m:sup>
                        <m:r>
                          <a:rPr kumimoji="1" lang="en-US" altLang="ja-JP" sz="1400" b="0" i="1" smtClean="0">
                            <a:latin typeface="Cambria Math" panose="02040503050406030204" pitchFamily="18" charset="0"/>
                            <a:ea typeface="游ゴシック" panose="020B0400000000000000" pitchFamily="50" charset="-128"/>
                          </a:rPr>
                          <m:t>∗</m:t>
                        </m:r>
                      </m:sup>
                    </m:sSup>
                    <m:r>
                      <a:rPr kumimoji="1" lang="en-US" altLang="ja-JP" sz="1400" b="0" i="1" smtClean="0">
                        <a:latin typeface="Cambria Math" panose="02040503050406030204" pitchFamily="18" charset="0"/>
                        <a:ea typeface="游ゴシック" panose="020B0400000000000000" pitchFamily="50" charset="-128"/>
                      </a:rPr>
                      <m:t>/</m:t>
                    </m:r>
                    <m:r>
                      <a:rPr kumimoji="1" lang="en-US" altLang="ja-JP" sz="1400" b="0" i="1" smtClean="0">
                        <a:latin typeface="Cambria Math" panose="02040503050406030204" pitchFamily="18" charset="0"/>
                        <a:ea typeface="游ゴシック" panose="020B0400000000000000" pitchFamily="50" charset="-128"/>
                      </a:rPr>
                      <m:t>𝑝</m:t>
                    </m:r>
                  </m:oMath>
                </a14:m>
                <a:endParaRPr kumimoji="1" lang="en-US" altLang="ja-JP" sz="1400" i="1" dirty="0" smtClean="0">
                  <a:latin typeface="Cambria Math" panose="02040503050406030204" pitchFamily="18" charset="0"/>
                  <a:ea typeface="游ゴシック" panose="020B0400000000000000" pitchFamily="50" charset="-128"/>
                </a:endParaRPr>
              </a:p>
              <a:p>
                <a14:m>
                  <m:oMath xmlns:m="http://schemas.openxmlformats.org/officeDocument/2006/math">
                    <m:sSub>
                      <m:sSubPr>
                        <m:ctrlPr>
                          <a:rPr kumimoji="1" lang="en-US" altLang="ja-JP" sz="1400" i="1" smtClean="0">
                            <a:latin typeface="Cambria Math" panose="02040503050406030204" pitchFamily="18" charset="0"/>
                            <a:ea typeface="游ゴシック" panose="020B0400000000000000" pitchFamily="50" charset="-128"/>
                          </a:rPr>
                        </m:ctrlPr>
                      </m:sSubPr>
                      <m:e>
                        <m:r>
                          <m:rPr>
                            <m:sty m:val="p"/>
                          </m:rPr>
                          <a:rPr lang="en-US" altLang="ja-JP" sz="1400" i="1">
                            <a:latin typeface="Cambria Math" panose="02040503050406030204" pitchFamily="18" charset="0"/>
                            <a:ea typeface="游ゴシック" panose="020B0400000000000000" pitchFamily="50" charset="-128"/>
                          </a:rPr>
                          <m:t>Χ</m:t>
                        </m:r>
                      </m:e>
                      <m:sub>
                        <m:r>
                          <a:rPr kumimoji="1" lang="en-US" altLang="ja-JP" sz="1400" b="0" i="1" smtClean="0">
                            <a:latin typeface="Cambria Math" panose="02040503050406030204" pitchFamily="18" charset="0"/>
                            <a:ea typeface="游ゴシック" panose="020B0400000000000000" pitchFamily="50" charset="-128"/>
                          </a:rPr>
                          <m:t>𝑛</m:t>
                        </m:r>
                      </m:sub>
                    </m:sSub>
                    <m:r>
                      <a:rPr kumimoji="1" lang="en-US" altLang="ja-JP" sz="1400" b="0" i="1" smtClean="0">
                        <a:latin typeface="Cambria Math" panose="02040503050406030204" pitchFamily="18" charset="0"/>
                        <a:ea typeface="游ゴシック" panose="020B0400000000000000" pitchFamily="50" charset="-128"/>
                      </a:rPr>
                      <m:t>: </m:t>
                    </m:r>
                  </m:oMath>
                </a14:m>
                <a:r>
                  <a:rPr kumimoji="1" lang="ja-JP" altLang="en-US" sz="1400" dirty="0" smtClean="0">
                    <a:latin typeface="游ゴシック" panose="020B0400000000000000" pitchFamily="50" charset="-128"/>
                    <a:ea typeface="游ゴシック" panose="020B0400000000000000" pitchFamily="50" charset="-128"/>
                  </a:rPr>
                  <a:t>乾燥空気と水蒸気のモ　</a:t>
                </a:r>
                <a:r>
                  <a:rPr lang="ja-JP" altLang="en-US" sz="1400" dirty="0">
                    <a:latin typeface="游ゴシック" panose="020B0400000000000000" pitchFamily="50" charset="-128"/>
                    <a:ea typeface="游ゴシック" panose="020B0400000000000000" pitchFamily="50" charset="-128"/>
                  </a:rPr>
                  <a:t>　</a:t>
                </a:r>
                <a:r>
                  <a:rPr lang="ja-JP" altLang="en-US" sz="1400" dirty="0" smtClean="0">
                    <a:latin typeface="游ゴシック" panose="020B0400000000000000" pitchFamily="50" charset="-128"/>
                    <a:ea typeface="游ゴシック" panose="020B0400000000000000" pitchFamily="50" charset="-128"/>
                  </a:rPr>
                  <a:t>　</a:t>
                </a:r>
                <a:endParaRPr lang="en-US" altLang="ja-JP" sz="1400" dirty="0" smtClean="0">
                  <a:latin typeface="游ゴシック" panose="020B0400000000000000" pitchFamily="50" charset="-128"/>
                  <a:ea typeface="游ゴシック" panose="020B0400000000000000" pitchFamily="50" charset="-128"/>
                </a:endParaRPr>
              </a:p>
              <a:p>
                <a:r>
                  <a:rPr lang="ja-JP" altLang="en-US" sz="1400" dirty="0">
                    <a:latin typeface="游ゴシック" panose="020B0400000000000000" pitchFamily="50" charset="-128"/>
                    <a:ea typeface="游ゴシック" panose="020B0400000000000000" pitchFamily="50" charset="-128"/>
                  </a:rPr>
                  <a:t> </a:t>
                </a:r>
                <a:r>
                  <a:rPr lang="ja-JP" altLang="en-US" sz="1400" dirty="0" smtClean="0">
                    <a:latin typeface="游ゴシック" panose="020B0400000000000000" pitchFamily="50" charset="-128"/>
                    <a:ea typeface="游ゴシック" panose="020B0400000000000000" pitchFamily="50" charset="-128"/>
                  </a:rPr>
                  <a:t>     </a:t>
                </a:r>
                <a:r>
                  <a:rPr kumimoji="1" lang="ja-JP" altLang="en-US" sz="1400" dirty="0" smtClean="0">
                    <a:latin typeface="游ゴシック" panose="020B0400000000000000" pitchFamily="50" charset="-128"/>
                    <a:ea typeface="游ゴシック" panose="020B0400000000000000" pitchFamily="50" charset="-128"/>
                  </a:rPr>
                  <a:t>ル分率</a:t>
                </a:r>
                <a:endParaRPr kumimoji="1" lang="en-US" altLang="ja-JP" sz="1400" dirty="0" smtClean="0">
                  <a:latin typeface="游ゴシック" panose="020B0400000000000000" pitchFamily="50" charset="-128"/>
                  <a:ea typeface="游ゴシック" panose="020B0400000000000000" pitchFamily="50" charset="-128"/>
                </a:endParaRPr>
              </a:p>
              <a:p>
                <a14:m>
                  <m:oMath xmlns:m="http://schemas.openxmlformats.org/officeDocument/2006/math">
                    <m:sSub>
                      <m:sSubPr>
                        <m:ctrlPr>
                          <a:rPr kumimoji="1" lang="en-US" altLang="ja-JP" sz="1400" i="1" smtClean="0">
                            <a:latin typeface="Cambria Math" panose="02040503050406030204" pitchFamily="18" charset="0"/>
                            <a:ea typeface="游ゴシック" panose="020B0400000000000000" pitchFamily="50" charset="-128"/>
                          </a:rPr>
                        </m:ctrlPr>
                      </m:sSubPr>
                      <m:e>
                        <m:r>
                          <m:rPr>
                            <m:sty m:val="p"/>
                          </m:rPr>
                          <a:rPr lang="en-US" altLang="ja-JP" sz="1400" i="1">
                            <a:latin typeface="Cambria Math" panose="02040503050406030204" pitchFamily="18" charset="0"/>
                            <a:ea typeface="游ゴシック" panose="020B0400000000000000" pitchFamily="50" charset="-128"/>
                          </a:rPr>
                          <m:t>κ</m:t>
                        </m:r>
                      </m:e>
                      <m:sub>
                        <m:r>
                          <a:rPr kumimoji="1" lang="en-US" altLang="ja-JP" sz="1400" b="0" i="1" smtClean="0">
                            <a:latin typeface="Cambria Math" panose="02040503050406030204" pitchFamily="18" charset="0"/>
                            <a:ea typeface="游ゴシック" panose="020B0400000000000000" pitchFamily="50" charset="-128"/>
                          </a:rPr>
                          <m:t>𝑛</m:t>
                        </m:r>
                        <m:r>
                          <a:rPr kumimoji="1" lang="en-US" altLang="ja-JP" sz="1400" b="0" i="1" smtClean="0">
                            <a:latin typeface="Cambria Math" panose="02040503050406030204" pitchFamily="18" charset="0"/>
                            <a:ea typeface="游ゴシック" panose="020B0400000000000000" pitchFamily="50" charset="-128"/>
                          </a:rPr>
                          <m:t> </m:t>
                        </m:r>
                      </m:sub>
                    </m:sSub>
                  </m:oMath>
                </a14:m>
                <a:r>
                  <a:rPr kumimoji="1" lang="en-US" altLang="ja-JP" sz="1400" dirty="0" smtClean="0">
                    <a:latin typeface="Cambria Math" panose="02040503050406030204" pitchFamily="18" charset="0"/>
                    <a:ea typeface="游ゴシック" panose="020B0400000000000000" pitchFamily="50" charset="-128"/>
                  </a:rPr>
                  <a:t>: </a:t>
                </a:r>
                <a:r>
                  <a:rPr kumimoji="1" lang="ja-JP" altLang="en-US" sz="1400" dirty="0" smtClean="0">
                    <a:latin typeface="Cambria Math" panose="02040503050406030204" pitchFamily="18" charset="0"/>
                    <a:ea typeface="游ゴシック" panose="020B0400000000000000" pitchFamily="50" charset="-128"/>
                  </a:rPr>
                  <a:t>乾燥空気の吸収係数</a:t>
                </a:r>
                <a:endParaRPr kumimoji="1" lang="en-US" altLang="ja-JP" sz="1400" dirty="0" smtClean="0">
                  <a:latin typeface="Cambria Math" panose="02040503050406030204" pitchFamily="18" charset="0"/>
                  <a:ea typeface="游ゴシック" panose="020B0400000000000000" pitchFamily="50" charset="-128"/>
                </a:endParaRPr>
              </a:p>
              <a:p>
                <a14:m>
                  <m:oMath xmlns:m="http://schemas.openxmlformats.org/officeDocument/2006/math">
                    <m:sSub>
                      <m:sSubPr>
                        <m:ctrlPr>
                          <a:rPr lang="en-US" altLang="ja-JP" sz="1400" i="1">
                            <a:latin typeface="Cambria Math" panose="02040503050406030204" pitchFamily="18" charset="0"/>
                            <a:ea typeface="游ゴシック" panose="020B0400000000000000" pitchFamily="50" charset="-128"/>
                          </a:rPr>
                        </m:ctrlPr>
                      </m:sSubPr>
                      <m:e>
                        <m:r>
                          <m:rPr>
                            <m:sty m:val="p"/>
                          </m:rPr>
                          <a:rPr lang="en-US" altLang="ja-JP" sz="1400" i="1">
                            <a:latin typeface="Cambria Math" panose="02040503050406030204" pitchFamily="18" charset="0"/>
                            <a:ea typeface="游ゴシック" panose="020B0400000000000000" pitchFamily="50" charset="-128"/>
                          </a:rPr>
                          <m:t>κ</m:t>
                        </m:r>
                      </m:e>
                      <m:sub>
                        <m:r>
                          <a:rPr lang="en-US" altLang="ja-JP" sz="1400" b="0" i="1" smtClean="0">
                            <a:latin typeface="Cambria Math" panose="02040503050406030204" pitchFamily="18" charset="0"/>
                            <a:ea typeface="游ゴシック" panose="020B0400000000000000" pitchFamily="50" charset="-128"/>
                          </a:rPr>
                          <m:t>𝑣</m:t>
                        </m:r>
                      </m:sub>
                    </m:sSub>
                    <m:r>
                      <a:rPr lang="en-US" altLang="ja-JP" sz="1400" b="0" i="1" smtClean="0">
                        <a:latin typeface="Cambria Math" panose="02040503050406030204" pitchFamily="18" charset="0"/>
                        <a:ea typeface="游ゴシック" panose="020B0400000000000000" pitchFamily="50" charset="-128"/>
                      </a:rPr>
                      <m:t> </m:t>
                    </m:r>
                  </m:oMath>
                </a14:m>
                <a:r>
                  <a:rPr lang="en-US" altLang="ja-JP" sz="1400" dirty="0" smtClean="0">
                    <a:latin typeface="Cambria Math" panose="02040503050406030204" pitchFamily="18" charset="0"/>
                    <a:ea typeface="游ゴシック" panose="020B0400000000000000" pitchFamily="50" charset="-128"/>
                  </a:rPr>
                  <a:t>: </a:t>
                </a:r>
                <a:r>
                  <a:rPr lang="ja-JP" altLang="en-US" sz="1400" dirty="0" smtClean="0">
                    <a:latin typeface="Cambria Math" panose="02040503050406030204" pitchFamily="18" charset="0"/>
                    <a:ea typeface="游ゴシック" panose="020B0400000000000000" pitchFamily="50" charset="-128"/>
                  </a:rPr>
                  <a:t>水蒸気の吸収係数</a:t>
                </a:r>
                <a:endParaRPr lang="en-US" altLang="ja-JP" sz="1400" dirty="0" smtClean="0">
                  <a:latin typeface="Cambria Math" panose="02040503050406030204" pitchFamily="18" charset="0"/>
                  <a:ea typeface="游ゴシック" panose="020B0400000000000000" pitchFamily="50" charset="-128"/>
                </a:endParaRPr>
              </a:p>
              <a:p>
                <a:r>
                  <a:rPr lang="en-US" altLang="ja-JP" sz="1400" dirty="0" smtClean="0">
                    <a:latin typeface="Cambria Math" panose="02040503050406030204" pitchFamily="18" charset="0"/>
                    <a:ea typeface="游ゴシック" panose="020B0400000000000000" pitchFamily="50" charset="-128"/>
                  </a:rPr>
                  <a:t> </a:t>
                </a:r>
                <a14:m>
                  <m:oMath xmlns:m="http://schemas.openxmlformats.org/officeDocument/2006/math">
                    <m:acc>
                      <m:accPr>
                        <m:chr m:val="̅"/>
                        <m:ctrlPr>
                          <a:rPr lang="en-US" altLang="ja-JP" sz="1400" i="1">
                            <a:latin typeface="Cambria Math" panose="02040503050406030204" pitchFamily="18" charset="0"/>
                            <a:ea typeface="游ゴシック" panose="020B0400000000000000" pitchFamily="50" charset="-128"/>
                          </a:rPr>
                        </m:ctrlPr>
                      </m:accPr>
                      <m:e>
                        <m:r>
                          <a:rPr lang="en-US" altLang="ja-JP" sz="1400" i="1">
                            <a:latin typeface="Cambria Math" panose="02040503050406030204" pitchFamily="18" charset="0"/>
                            <a:ea typeface="游ゴシック" panose="020B0400000000000000" pitchFamily="50" charset="-128"/>
                          </a:rPr>
                          <m:t>𝑚</m:t>
                        </m:r>
                      </m:e>
                    </m:acc>
                    <m:r>
                      <a:rPr lang="en-US" altLang="ja-JP" sz="1400" b="0" i="1" smtClean="0">
                        <a:latin typeface="Cambria Math" panose="02040503050406030204" pitchFamily="18" charset="0"/>
                        <a:ea typeface="游ゴシック" panose="020B0400000000000000" pitchFamily="50" charset="-128"/>
                      </a:rPr>
                      <m:t> </m:t>
                    </m:r>
                  </m:oMath>
                </a14:m>
                <a:r>
                  <a:rPr kumimoji="1" lang="en-US" altLang="ja-JP" sz="1400" dirty="0" smtClean="0">
                    <a:latin typeface="Cambria Math" panose="02040503050406030204" pitchFamily="18" charset="0"/>
                    <a:ea typeface="游ゴシック" panose="020B0400000000000000" pitchFamily="50" charset="-128"/>
                  </a:rPr>
                  <a:t>: </a:t>
                </a:r>
                <a:r>
                  <a:rPr kumimoji="1" lang="ja-JP" altLang="en-US" sz="1400" dirty="0" smtClean="0">
                    <a:latin typeface="Cambria Math" panose="02040503050406030204" pitchFamily="18" charset="0"/>
                    <a:ea typeface="游ゴシック" panose="020B0400000000000000" pitchFamily="50" charset="-128"/>
                  </a:rPr>
                  <a:t>平均分子量</a:t>
                </a:r>
                <a:endParaRPr kumimoji="1" lang="en-US" altLang="ja-JP" sz="1400" dirty="0" smtClean="0">
                  <a:latin typeface="Cambria Math" panose="02040503050406030204" pitchFamily="18" charset="0"/>
                  <a:ea typeface="游ゴシック" panose="020B0400000000000000" pitchFamily="50" charset="-128"/>
                </a:endParaRPr>
              </a:p>
              <a:p>
                <a:r>
                  <a:rPr lang="ja-JP" altLang="en-US" sz="1400" dirty="0" smtClean="0">
                    <a:latin typeface="Cambria Math" panose="02040503050406030204" pitchFamily="18" charset="0"/>
                    <a:ea typeface="游ゴシック" panose="020B0400000000000000" pitchFamily="50" charset="-128"/>
                  </a:rPr>
                  <a:t>添え字 </a:t>
                </a:r>
                <a:r>
                  <a:rPr lang="en-US" altLang="ja-JP" sz="1400" dirty="0" err="1" smtClean="0">
                    <a:latin typeface="Cambria Math" panose="02040503050406030204" pitchFamily="18" charset="0"/>
                    <a:ea typeface="游ゴシック" panose="020B0400000000000000" pitchFamily="50" charset="-128"/>
                  </a:rPr>
                  <a:t>tp</a:t>
                </a:r>
                <a:r>
                  <a:rPr lang="en-US" altLang="ja-JP" sz="1400" dirty="0" smtClean="0">
                    <a:latin typeface="Cambria Math" panose="02040503050406030204" pitchFamily="18" charset="0"/>
                    <a:ea typeface="游ゴシック" panose="020B0400000000000000" pitchFamily="50" charset="-128"/>
                  </a:rPr>
                  <a:t> </a:t>
                </a:r>
                <a:r>
                  <a:rPr lang="ja-JP" altLang="en-US" sz="1400" dirty="0" smtClean="0">
                    <a:latin typeface="Cambria Math" panose="02040503050406030204" pitchFamily="18" charset="0"/>
                    <a:ea typeface="游ゴシック" panose="020B0400000000000000" pitchFamily="50" charset="-128"/>
                  </a:rPr>
                  <a:t>は対流圏界面を表す</a:t>
                </a:r>
                <a:endParaRPr kumimoji="1" lang="ja-JP" altLang="en-US" sz="1400" dirty="0">
                  <a:latin typeface="Cambria Math" panose="02040503050406030204" pitchFamily="18" charset="0"/>
                  <a:ea typeface="游ゴシック" panose="020B0400000000000000" pitchFamily="50" charset="-128"/>
                </a:endParaRPr>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6603999" y="762000"/>
                <a:ext cx="2254444" cy="2926314"/>
              </a:xfrm>
              <a:prstGeom prst="rect">
                <a:avLst/>
              </a:prstGeom>
              <a:blipFill rotWithShape="0">
                <a:blip r:embed="rId4"/>
                <a:stretch>
                  <a:fillRect l="-811" t="-417" b="-1250"/>
                </a:stretch>
              </a:blipFill>
            </p:spPr>
            <p:txBody>
              <a:bodyPr/>
              <a:lstStyle/>
              <a:p>
                <a:r>
                  <a:rPr lang="ja-JP" altLang="en-US">
                    <a:noFill/>
                  </a:rPr>
                  <a:t> </a:t>
                </a:r>
              </a:p>
            </p:txBody>
          </p:sp>
        </mc:Fallback>
      </mc:AlternateContent>
      <p:pic>
        <p:nvPicPr>
          <p:cNvPr id="12" name="図 11"/>
          <p:cNvPicPr>
            <a:picLocks noChangeAspect="1"/>
          </p:cNvPicPr>
          <p:nvPr/>
        </p:nvPicPr>
        <p:blipFill>
          <a:blip r:embed="rId5"/>
          <a:stretch>
            <a:fillRect/>
          </a:stretch>
        </p:blipFill>
        <p:spPr>
          <a:xfrm>
            <a:off x="1337623" y="4687699"/>
            <a:ext cx="4885382" cy="1175567"/>
          </a:xfrm>
          <a:prstGeom prst="rect">
            <a:avLst/>
          </a:prstGeom>
        </p:spPr>
      </p:pic>
    </p:spTree>
    <p:extLst>
      <p:ext uri="{BB962C8B-B14F-4D97-AF65-F5344CB8AC3E}">
        <p14:creationId xmlns:p14="http://schemas.microsoft.com/office/powerpoint/2010/main" val="737155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1" y="498765"/>
            <a:ext cx="4940685" cy="707886"/>
          </a:xfrm>
          <a:prstGeom prst="rect">
            <a:avLst/>
          </a:prstGeom>
          <a:noFill/>
        </p:spPr>
        <p:txBody>
          <a:bodyPr wrap="square" rtlCol="0">
            <a:spAutoFit/>
          </a:bodyPr>
          <a:lstStyle/>
          <a:p>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2.3 EBM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の設定</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mc:AlternateContent xmlns:mc="http://schemas.openxmlformats.org/markup-compatibility/2006">
        <mc:Choice xmlns:a14="http://schemas.microsoft.com/office/drawing/2010/main" Requires="a14">
          <p:sp>
            <p:nvSpPr>
              <p:cNvPr id="8" name="テキスト ボックス 7"/>
              <p:cNvSpPr txBox="1"/>
              <p:nvPr/>
            </p:nvSpPr>
            <p:spPr>
              <a:xfrm>
                <a:off x="554181" y="1035716"/>
                <a:ext cx="6605540" cy="3890745"/>
              </a:xfrm>
              <a:prstGeom prst="rect">
                <a:avLst/>
              </a:prstGeom>
              <a:noFill/>
            </p:spPr>
            <p:txBody>
              <a:bodyPr wrap="square" rtlCol="0">
                <a:spAutoFit/>
              </a:bodyPr>
              <a:lstStyle/>
              <a:p>
                <a:endParaRPr lang="en-US" altLang="ja-JP" sz="2400" dirty="0" smtClean="0">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p"/>
                </a:pPr>
                <a:r>
                  <a:rPr lang="ja-JP" altLang="en-US" sz="2000" dirty="0">
                    <a:solidFill>
                      <a:schemeClr val="accent2"/>
                    </a:solidFill>
                    <a:latin typeface="游ゴシック" panose="020B0400000000000000" pitchFamily="50" charset="-128"/>
                    <a:ea typeface="游ゴシック" panose="020B0400000000000000" pitchFamily="50" charset="-128"/>
                  </a:rPr>
                  <a:t> </a:t>
                </a:r>
                <a:r>
                  <a:rPr kumimoji="1" lang="ja-JP" altLang="en-US" sz="2000" dirty="0" smtClean="0">
                    <a:latin typeface="游ゴシック" panose="020B0400000000000000" pitchFamily="50" charset="-128"/>
                    <a:ea typeface="游ゴシック" panose="020B0400000000000000" pitchFamily="50" charset="-128"/>
                  </a:rPr>
                  <a:t>大気</a:t>
                </a:r>
                <a:endParaRPr lang="en-US" altLang="ja-JP" sz="2000" dirty="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kumimoji="1" lang="ja-JP" altLang="en-US" sz="20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2000" dirty="0" smtClean="0">
                    <a:latin typeface="游ゴシック" panose="020B0400000000000000" pitchFamily="50" charset="-128"/>
                    <a:ea typeface="游ゴシック" panose="020B0400000000000000" pitchFamily="50" charset="-128"/>
                  </a:rPr>
                  <a:t>水蒸気と乾燥空気で構成</a:t>
                </a:r>
                <a:endParaRPr kumimoji="1"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水蒸気の吸収係数は一定</a:t>
                </a:r>
                <a:r>
                  <a:rPr lang="en-US" altLang="ja-JP" sz="2000" dirty="0" smtClean="0">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波長に</a:t>
                </a:r>
                <a:r>
                  <a:rPr lang="ja-JP" altLang="en-US" sz="2000" dirty="0" smtClean="0">
                    <a:latin typeface="游ゴシック" panose="020B0400000000000000" pitchFamily="50" charset="-128"/>
                    <a:ea typeface="游ゴシック" panose="020B0400000000000000" pitchFamily="50" charset="-128"/>
                  </a:rPr>
                  <a:t>依存しない</a:t>
                </a:r>
                <a:endParaRPr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kumimoji="1" lang="ja-JP" altLang="en-US" sz="20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2000" dirty="0" smtClean="0">
                    <a:latin typeface="游ゴシック" panose="020B0400000000000000" pitchFamily="50" charset="-128"/>
                    <a:ea typeface="游ゴシック" panose="020B0400000000000000" pitchFamily="50" charset="-128"/>
                  </a:rPr>
                  <a:t>水蒸気のみ長波放射を吸収</a:t>
                </a:r>
                <a:r>
                  <a:rPr kumimoji="1" lang="en-US" altLang="ja-JP" sz="2000" dirty="0" smtClean="0">
                    <a:latin typeface="游ゴシック" panose="020B0400000000000000" pitchFamily="50" charset="-128"/>
                    <a:ea typeface="游ゴシック" panose="020B0400000000000000" pitchFamily="50" charset="-128"/>
                  </a:rPr>
                  <a:t>, </a:t>
                </a:r>
                <a:r>
                  <a:rPr kumimoji="1" lang="ja-JP" altLang="en-US" sz="2000" dirty="0" smtClean="0">
                    <a:latin typeface="游ゴシック" panose="020B0400000000000000" pitchFamily="50" charset="-128"/>
                    <a:ea typeface="游ゴシック" panose="020B0400000000000000" pitchFamily="50" charset="-128"/>
                  </a:rPr>
                  <a:t>射出</a:t>
                </a:r>
                <a:endParaRPr kumimoji="1"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乾燥</a:t>
                </a:r>
                <a:r>
                  <a:rPr lang="ja-JP" altLang="en-US" sz="2000" dirty="0">
                    <a:latin typeface="游ゴシック" panose="020B0400000000000000" pitchFamily="50" charset="-128"/>
                    <a:ea typeface="游ゴシック" panose="020B0400000000000000" pitchFamily="50" charset="-128"/>
                  </a:rPr>
                  <a:t>空気</a:t>
                </a:r>
                <a:r>
                  <a:rPr lang="ja-JP" altLang="en-US" sz="2000" dirty="0" smtClean="0">
                    <a:latin typeface="游ゴシック" panose="020B0400000000000000" pitchFamily="50" charset="-128"/>
                    <a:ea typeface="游ゴシック" panose="020B0400000000000000" pitchFamily="50" charset="-128"/>
                  </a:rPr>
                  <a:t>は透明</a:t>
                </a:r>
                <a:endParaRPr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kumimoji="1" lang="ja-JP" altLang="en-US" sz="20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2000" dirty="0" smtClean="0">
                    <a:latin typeface="游ゴシック" panose="020B0400000000000000" pitchFamily="50" charset="-128"/>
                    <a:ea typeface="游ゴシック" panose="020B0400000000000000" pitchFamily="50" charset="-128"/>
                  </a:rPr>
                  <a:t>散乱は考慮しない</a:t>
                </a:r>
                <a:endParaRPr kumimoji="1"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lang="en-US" altLang="ja-JP" sz="2000" dirty="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相対湿度 </a:t>
                </a:r>
                <a:r>
                  <a:rPr lang="en-US" altLang="ja-JP" sz="2000" dirty="0" smtClean="0">
                    <a:latin typeface="游ゴシック" panose="020B0400000000000000" pitchFamily="50" charset="-128"/>
                    <a:ea typeface="游ゴシック" panose="020B0400000000000000" pitchFamily="50" charset="-128"/>
                  </a:rPr>
                  <a:t>: 60 %</a:t>
                </a:r>
              </a:p>
              <a:p>
                <a:pPr lvl="1"/>
                <a:endParaRPr kumimoji="1" lang="en-US" altLang="ja-JP" dirty="0" smtClean="0">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表面</a:t>
                </a:r>
                <a:endParaRPr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kumimoji="1" lang="ja-JP" altLang="en-US" sz="20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2000" dirty="0" smtClean="0">
                    <a:latin typeface="游ゴシック" panose="020B0400000000000000" pitchFamily="50" charset="-128"/>
                    <a:ea typeface="游ゴシック" panose="020B0400000000000000" pitchFamily="50" charset="-128"/>
                  </a:rPr>
                  <a:t>表面アルベド </a:t>
                </a:r>
                <a:r>
                  <a:rPr kumimoji="1" lang="en-US" altLang="ja-JP" sz="2000" dirty="0" smtClean="0">
                    <a:latin typeface="游ゴシック" panose="020B0400000000000000" pitchFamily="50" charset="-128"/>
                    <a:ea typeface="游ゴシック" panose="020B0400000000000000" pitchFamily="50" charset="-128"/>
                  </a:rPr>
                  <a:t>: 0.5( </a:t>
                </a:r>
                <a14:m>
                  <m:oMath xmlns:m="http://schemas.openxmlformats.org/officeDocument/2006/math">
                    <m:sSub>
                      <m:sSubPr>
                        <m:ctrlPr>
                          <a:rPr kumimoji="1" lang="en-US" altLang="ja-JP" sz="2000" i="1" smtClean="0">
                            <a:latin typeface="Cambria Math" panose="02040503050406030204" pitchFamily="18" charset="0"/>
                            <a:ea typeface="游ゴシック" panose="020B0400000000000000" pitchFamily="50" charset="-128"/>
                          </a:rPr>
                        </m:ctrlPr>
                      </m:sSubPr>
                      <m:e>
                        <m:r>
                          <m:rPr>
                            <m:sty m:val="p"/>
                          </m:rPr>
                          <a:rPr kumimoji="1" lang="en-US" altLang="ja-JP" sz="2000" b="0" i="0" smtClean="0">
                            <a:latin typeface="Cambria Math" panose="02040503050406030204" pitchFamily="18" charset="0"/>
                            <a:ea typeface="游ゴシック" panose="020B0400000000000000" pitchFamily="50" charset="-128"/>
                          </a:rPr>
                          <m:t>T</m:t>
                        </m:r>
                      </m:e>
                      <m:sub>
                        <m:r>
                          <m:rPr>
                            <m:sty m:val="p"/>
                          </m:rPr>
                          <a:rPr kumimoji="1" lang="en-US" altLang="ja-JP" sz="2000" b="0" i="0" smtClean="0">
                            <a:latin typeface="Cambria Math" panose="02040503050406030204" pitchFamily="18" charset="0"/>
                            <a:ea typeface="游ゴシック" panose="020B0400000000000000" pitchFamily="50" charset="-128"/>
                          </a:rPr>
                          <m:t>s</m:t>
                        </m:r>
                      </m:sub>
                    </m:sSub>
                  </m:oMath>
                </a14:m>
                <a:r>
                  <a:rPr kumimoji="1" lang="en-US" altLang="ja-JP" sz="2000" dirty="0" smtClean="0">
                    <a:latin typeface="游ゴシック" panose="020B0400000000000000" pitchFamily="50" charset="-128"/>
                    <a:ea typeface="游ゴシック" panose="020B0400000000000000" pitchFamily="50" charset="-128"/>
                  </a:rPr>
                  <a:t> &lt; 263 K ), 0(</a:t>
                </a:r>
                <a:r>
                  <a:rPr kumimoji="1" lang="ja-JP" altLang="en-US" sz="2000" dirty="0" smtClean="0">
                    <a:latin typeface="游ゴシック" panose="020B0400000000000000" pitchFamily="50" charset="-128"/>
                    <a:ea typeface="游ゴシック" panose="020B0400000000000000" pitchFamily="50" charset="-128"/>
                  </a:rPr>
                  <a:t>それ以外</a:t>
                </a:r>
                <a:r>
                  <a:rPr kumimoji="1" lang="en-US" altLang="ja-JP" sz="2000" dirty="0" smtClean="0">
                    <a:latin typeface="游ゴシック" panose="020B0400000000000000" pitchFamily="50" charset="-128"/>
                    <a:ea typeface="游ゴシック" panose="020B0400000000000000" pitchFamily="50" charset="-128"/>
                  </a:rPr>
                  <a:t>)</a:t>
                </a:r>
              </a:p>
              <a:p>
                <a:pPr marL="800100" lvl="1" indent="-342900">
                  <a:buFont typeface="Wingdings" panose="05000000000000000000" pitchFamily="2" charset="2"/>
                  <a:buChar char="n"/>
                </a:pPr>
                <a:r>
                  <a:rPr lang="en-US" altLang="ja-JP"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単位面積当たりの熱容量 </a:t>
                </a:r>
                <a:r>
                  <a:rPr lang="en-US" altLang="ja-JP" sz="2000" dirty="0" smtClean="0">
                    <a:latin typeface="游ゴシック" panose="020B0400000000000000" pitchFamily="50" charset="-128"/>
                    <a:ea typeface="游ゴシック" panose="020B0400000000000000" pitchFamily="50" charset="-128"/>
                  </a:rPr>
                  <a:t>1 </a:t>
                </a:r>
                <a14:m>
                  <m:oMath xmlns:m="http://schemas.openxmlformats.org/officeDocument/2006/math">
                    <m:sSup>
                      <m:sSupPr>
                        <m:ctrlPr>
                          <a:rPr lang="en-US" altLang="ja-JP" sz="2000" i="1" smtClean="0">
                            <a:latin typeface="Cambria Math" panose="02040503050406030204" pitchFamily="18" charset="0"/>
                            <a:ea typeface="游ゴシック" panose="020B0400000000000000" pitchFamily="50" charset="-128"/>
                          </a:rPr>
                        </m:ctrlPr>
                      </m:sSupPr>
                      <m:e>
                        <m:r>
                          <m:rPr>
                            <m:sty m:val="p"/>
                          </m:rPr>
                          <a:rPr lang="en-US" altLang="ja-JP" sz="2000" b="0" i="0" smtClean="0">
                            <a:latin typeface="Cambria Math" panose="02040503050406030204" pitchFamily="18" charset="0"/>
                            <a:ea typeface="游ゴシック" panose="020B0400000000000000" pitchFamily="50" charset="-128"/>
                          </a:rPr>
                          <m:t>J</m:t>
                        </m:r>
                        <m:r>
                          <a:rPr lang="en-US" altLang="ja-JP" sz="2000" b="0" i="0" smtClean="0">
                            <a:latin typeface="Cambria Math" panose="02040503050406030204" pitchFamily="18" charset="0"/>
                            <a:ea typeface="游ゴシック" panose="020B0400000000000000" pitchFamily="50" charset="-128"/>
                          </a:rPr>
                          <m:t> </m:t>
                        </m:r>
                        <m:r>
                          <m:rPr>
                            <m:sty m:val="p"/>
                          </m:rPr>
                          <a:rPr lang="en-US" altLang="ja-JP" sz="2000" b="0" i="0" smtClean="0">
                            <a:latin typeface="Cambria Math" panose="02040503050406030204" pitchFamily="18" charset="0"/>
                            <a:ea typeface="游ゴシック" panose="020B0400000000000000" pitchFamily="50" charset="-128"/>
                          </a:rPr>
                          <m:t>K</m:t>
                        </m:r>
                      </m:e>
                      <m:sup>
                        <m:r>
                          <a:rPr lang="en-US" altLang="ja-JP" sz="2000" b="0" i="0" smtClean="0">
                            <a:latin typeface="Cambria Math" panose="02040503050406030204" pitchFamily="18" charset="0"/>
                            <a:ea typeface="游ゴシック" panose="020B0400000000000000" pitchFamily="50" charset="-128"/>
                          </a:rPr>
                          <m:t>−1</m:t>
                        </m:r>
                      </m:sup>
                    </m:sSup>
                    <m:sSup>
                      <m:sSupPr>
                        <m:ctrlPr>
                          <a:rPr lang="en-US" altLang="ja-JP" sz="2000" i="1">
                            <a:latin typeface="Cambria Math" panose="02040503050406030204" pitchFamily="18" charset="0"/>
                            <a:ea typeface="游ゴシック" panose="020B0400000000000000" pitchFamily="50" charset="-128"/>
                          </a:rPr>
                        </m:ctrlPr>
                      </m:sSupPr>
                      <m:e>
                        <m:r>
                          <m:rPr>
                            <m:sty m:val="p"/>
                          </m:rPr>
                          <a:rPr lang="en-US" altLang="ja-JP" sz="2000" b="0" i="0" smtClean="0">
                            <a:latin typeface="Cambria Math" panose="02040503050406030204" pitchFamily="18" charset="0"/>
                            <a:ea typeface="游ゴシック" panose="020B0400000000000000" pitchFamily="50" charset="-128"/>
                          </a:rPr>
                          <m:t>m</m:t>
                        </m:r>
                      </m:e>
                      <m:sup>
                        <m:r>
                          <a:rPr lang="en-US" altLang="ja-JP" sz="2000" i="0">
                            <a:latin typeface="Cambria Math" panose="02040503050406030204" pitchFamily="18" charset="0"/>
                            <a:ea typeface="游ゴシック" panose="020B0400000000000000" pitchFamily="50" charset="-128"/>
                          </a:rPr>
                          <m:t>−</m:t>
                        </m:r>
                        <m:r>
                          <a:rPr lang="en-US" altLang="ja-JP" sz="2000" b="0" i="0" smtClean="0">
                            <a:latin typeface="Cambria Math" panose="02040503050406030204" pitchFamily="18" charset="0"/>
                            <a:ea typeface="游ゴシック" panose="020B0400000000000000" pitchFamily="50" charset="-128"/>
                          </a:rPr>
                          <m:t>2</m:t>
                        </m:r>
                      </m:sup>
                    </m:sSup>
                  </m:oMath>
                </a14:m>
                <a:endParaRPr kumimoji="1" lang="en-US" altLang="ja-JP" sz="2000" dirty="0" smtClean="0">
                  <a:latin typeface="游ゴシック" panose="020B0400000000000000" pitchFamily="50" charset="-128"/>
                  <a:ea typeface="游ゴシック" panose="020B0400000000000000" pitchFamily="50" charset="-128"/>
                </a:endParaRPr>
              </a:p>
            </p:txBody>
          </p:sp>
        </mc:Choice>
        <mc:Fallback>
          <p:sp>
            <p:nvSpPr>
              <p:cNvPr id="8" name="テキスト ボックス 7"/>
              <p:cNvSpPr txBox="1">
                <a:spLocks noRot="1" noChangeAspect="1" noMove="1" noResize="1" noEditPoints="1" noAdjustHandles="1" noChangeArrowheads="1" noChangeShapeType="1" noTextEdit="1"/>
              </p:cNvSpPr>
              <p:nvPr/>
            </p:nvSpPr>
            <p:spPr>
              <a:xfrm>
                <a:off x="554181" y="1035716"/>
                <a:ext cx="6605540" cy="3890745"/>
              </a:xfrm>
              <a:prstGeom prst="rect">
                <a:avLst/>
              </a:prstGeom>
              <a:blipFill rotWithShape="0">
                <a:blip r:embed="rId2"/>
                <a:stretch>
                  <a:fillRect l="-831" b="-157"/>
                </a:stretch>
              </a:blipFill>
            </p:spPr>
            <p:txBody>
              <a:bodyPr/>
              <a:lstStyle/>
              <a:p>
                <a:r>
                  <a:rPr lang="ja-JP" altLang="en-US">
                    <a:noFill/>
                  </a:rPr>
                  <a:t> </a:t>
                </a:r>
              </a:p>
            </p:txBody>
          </p:sp>
        </mc:Fallback>
      </mc:AlternateContent>
      <p:sp>
        <p:nvSpPr>
          <p:cNvPr id="9" name="スライド番号プレースホルダー 8"/>
          <p:cNvSpPr>
            <a:spLocks noGrp="1"/>
          </p:cNvSpPr>
          <p:nvPr>
            <p:ph type="sldNum" sz="quarter" idx="12"/>
          </p:nvPr>
        </p:nvSpPr>
        <p:spPr/>
        <p:txBody>
          <a:bodyPr/>
          <a:lstStyle/>
          <a:p>
            <a:fld id="{4E2C693D-56D1-4EA8-88BB-64004983D324}" type="slidenum">
              <a:rPr kumimoji="1" lang="ja-JP" altLang="en-US" smtClean="0"/>
              <a:t>12</a:t>
            </a:fld>
            <a:endParaRPr kumimoji="1" lang="ja-JP" altLang="en-US"/>
          </a:p>
        </p:txBody>
      </p:sp>
    </p:spTree>
    <p:extLst>
      <p:ext uri="{BB962C8B-B14F-4D97-AF65-F5344CB8AC3E}">
        <p14:creationId xmlns:p14="http://schemas.microsoft.com/office/powerpoint/2010/main" val="529108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28073" y="397164"/>
            <a:ext cx="3971637" cy="707886"/>
          </a:xfrm>
          <a:prstGeom prst="rect">
            <a:avLst/>
          </a:prstGeom>
          <a:noFill/>
        </p:spPr>
        <p:txBody>
          <a:bodyPr wrap="square" rtlCol="0">
            <a:spAutoFit/>
          </a:bodyPr>
          <a:lstStyle/>
          <a:p>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目次</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1067919" y="1068668"/>
            <a:ext cx="6631709" cy="5262979"/>
          </a:xfrm>
          <a:prstGeom prst="rect">
            <a:avLst/>
          </a:prstGeom>
          <a:noFill/>
        </p:spPr>
        <p:txBody>
          <a:bodyPr wrap="square" rtlCol="0">
            <a:spAutoFit/>
          </a:bodyPr>
          <a:lstStyle/>
          <a:p>
            <a:pPr marL="514350" indent="-514350">
              <a:lnSpc>
                <a:spcPct val="200000"/>
              </a:lnSpc>
              <a:buFont typeface="+mj-lt"/>
              <a:buAutoNum type="arabicPeriod"/>
            </a:pPr>
            <a:r>
              <a:rPr kumimoji="1" lang="ja-JP" altLang="en-US" sz="2800" dirty="0" smtClean="0">
                <a:latin typeface="游ゴシック" panose="020B0400000000000000" pitchFamily="50" charset="-128"/>
                <a:ea typeface="游ゴシック" panose="020B0400000000000000" pitchFamily="50" charset="-128"/>
              </a:rPr>
              <a:t>はじめに</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lang="en-US" altLang="ja-JP" sz="2800" dirty="0" smtClean="0">
                <a:latin typeface="游ゴシック" panose="020B0400000000000000" pitchFamily="50" charset="-128"/>
                <a:ea typeface="游ゴシック" panose="020B0400000000000000" pitchFamily="50" charset="-128"/>
              </a:rPr>
              <a:t>EBM </a:t>
            </a:r>
            <a:r>
              <a:rPr lang="ja-JP" altLang="en-US" sz="2800" dirty="0" smtClean="0">
                <a:latin typeface="游ゴシック" panose="020B0400000000000000" pitchFamily="50" charset="-128"/>
                <a:ea typeface="游ゴシック" panose="020B0400000000000000" pitchFamily="50" charset="-128"/>
              </a:rPr>
              <a:t>の概要</a:t>
            </a:r>
            <a:endParaRPr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lang="en-US" altLang="ja-JP" sz="2800" dirty="0" smtClean="0">
                <a:solidFill>
                  <a:schemeClr val="accent2"/>
                </a:solidFill>
                <a:latin typeface="游ゴシック" panose="020B0400000000000000" pitchFamily="50" charset="-128"/>
                <a:ea typeface="游ゴシック" panose="020B0400000000000000" pitchFamily="50" charset="-128"/>
              </a:rPr>
              <a:t>EBM </a:t>
            </a:r>
            <a:r>
              <a:rPr lang="ja-JP" altLang="en-US" sz="2800" dirty="0" smtClean="0">
                <a:solidFill>
                  <a:schemeClr val="accent2"/>
                </a:solidFill>
                <a:latin typeface="游ゴシック" panose="020B0400000000000000" pitchFamily="50" charset="-128"/>
                <a:ea typeface="游ゴシック" panose="020B0400000000000000" pitchFamily="50" charset="-128"/>
              </a:rPr>
              <a:t>の結果</a:t>
            </a:r>
            <a:endParaRPr lang="en-US" altLang="ja-JP" sz="2800" dirty="0" smtClean="0">
              <a:solidFill>
                <a:schemeClr val="accent2"/>
              </a:solidFill>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en-US" altLang="ja-JP" sz="2800" dirty="0" smtClean="0">
                <a:latin typeface="游ゴシック" panose="020B0400000000000000" pitchFamily="50" charset="-128"/>
                <a:ea typeface="游ゴシック" panose="020B0400000000000000" pitchFamily="50" charset="-128"/>
              </a:rPr>
              <a:t>GCM </a:t>
            </a:r>
            <a:r>
              <a:rPr kumimoji="1" lang="ja-JP" altLang="en-US" sz="2800" dirty="0" smtClean="0">
                <a:latin typeface="游ゴシック" panose="020B0400000000000000" pitchFamily="50" charset="-128"/>
                <a:ea typeface="游ゴシック" panose="020B0400000000000000" pitchFamily="50" charset="-128"/>
              </a:rPr>
              <a:t>の概要</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en-US" altLang="ja-JP" sz="2800" dirty="0" smtClean="0">
                <a:latin typeface="游ゴシック" panose="020B0400000000000000" pitchFamily="50" charset="-128"/>
                <a:ea typeface="游ゴシック" panose="020B0400000000000000" pitchFamily="50" charset="-128"/>
              </a:rPr>
              <a:t>GCM </a:t>
            </a:r>
            <a:r>
              <a:rPr kumimoji="1" lang="ja-JP" altLang="en-US" sz="2800" dirty="0" smtClean="0">
                <a:latin typeface="游ゴシック" panose="020B0400000000000000" pitchFamily="50" charset="-128"/>
                <a:ea typeface="游ゴシック" panose="020B0400000000000000" pitchFamily="50" charset="-128"/>
              </a:rPr>
              <a:t>の結果</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ja-JP" altLang="en-US" sz="2800" dirty="0" smtClean="0">
                <a:latin typeface="游ゴシック" panose="020B0400000000000000" pitchFamily="50" charset="-128"/>
                <a:ea typeface="游ゴシック" panose="020B0400000000000000" pitchFamily="50" charset="-128"/>
              </a:rPr>
              <a:t>まとめ</a:t>
            </a:r>
            <a:endParaRPr kumimoji="1" lang="ja-JP" altLang="en-US" sz="2800" dirty="0">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13</a:t>
            </a:fld>
            <a:endParaRPr kumimoji="1" lang="ja-JP" altLang="en-US" dirty="0"/>
          </a:p>
        </p:txBody>
      </p:sp>
    </p:spTree>
    <p:extLst>
      <p:ext uri="{BB962C8B-B14F-4D97-AF65-F5344CB8AC3E}">
        <p14:creationId xmlns:p14="http://schemas.microsoft.com/office/powerpoint/2010/main" val="601662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87453" y="490842"/>
            <a:ext cx="4331854" cy="707886"/>
          </a:xfrm>
          <a:prstGeom prst="rect">
            <a:avLst/>
          </a:prstGeom>
          <a:noFill/>
        </p:spPr>
        <p:txBody>
          <a:bodyPr wrap="square" rtlCol="0">
            <a:spAutoFit/>
          </a:bodyPr>
          <a:lstStyle/>
          <a:p>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3.1 EBM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の結果</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pic>
        <p:nvPicPr>
          <p:cNvPr id="4" name="図 3"/>
          <p:cNvPicPr>
            <a:picLocks noChangeAspect="1"/>
          </p:cNvPicPr>
          <p:nvPr/>
        </p:nvPicPr>
        <p:blipFill>
          <a:blip r:embed="rId3"/>
          <a:stretch>
            <a:fillRect/>
          </a:stretch>
        </p:blipFill>
        <p:spPr>
          <a:xfrm>
            <a:off x="5008890" y="1254253"/>
            <a:ext cx="4058910" cy="3806150"/>
          </a:xfrm>
          <a:prstGeom prst="rect">
            <a:avLst/>
          </a:prstGeom>
        </p:spPr>
      </p:pic>
      <p:sp>
        <p:nvSpPr>
          <p:cNvPr id="2" name="正方形/長方形 1"/>
          <p:cNvSpPr/>
          <p:nvPr/>
        </p:nvSpPr>
        <p:spPr>
          <a:xfrm>
            <a:off x="5412509" y="5344775"/>
            <a:ext cx="3445164" cy="757381"/>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509491" y="5400299"/>
            <a:ext cx="4059381" cy="646331"/>
          </a:xfrm>
          <a:prstGeom prst="rect">
            <a:avLst/>
          </a:prstGeom>
          <a:noFill/>
        </p:spPr>
        <p:txBody>
          <a:bodyPr wrap="square" rtlCol="0">
            <a:spAutoFit/>
          </a:bodyPr>
          <a:lstStyle/>
          <a:p>
            <a:r>
              <a:rPr kumimoji="1" lang="ja-JP" altLang="en-US" dirty="0" smtClean="0">
                <a:latin typeface="游ゴシック" panose="020B0400000000000000" pitchFamily="50" charset="-128"/>
                <a:ea typeface="游ゴシック" panose="020B0400000000000000" pitchFamily="50" charset="-128"/>
              </a:rPr>
              <a:t>太陽定数と氷線緯度の関係</a:t>
            </a:r>
            <a:endParaRPr kumimoji="1" lang="en-US" altLang="ja-JP" dirty="0" smtClean="0">
              <a:latin typeface="游ゴシック" panose="020B0400000000000000" pitchFamily="50" charset="-128"/>
              <a:ea typeface="游ゴシック" panose="020B0400000000000000" pitchFamily="50" charset="-128"/>
            </a:endParaRPr>
          </a:p>
          <a:p>
            <a:r>
              <a:rPr kumimoji="1" lang="en-US" altLang="ja-JP" dirty="0" smtClean="0">
                <a:latin typeface="游ゴシック" panose="020B0400000000000000" pitchFamily="50" charset="-128"/>
                <a:ea typeface="游ゴシック" panose="020B0400000000000000" pitchFamily="50" charset="-128"/>
              </a:rPr>
              <a:t>(</a:t>
            </a:r>
            <a:r>
              <a:rPr kumimoji="1" lang="en-US" altLang="ja-JP" dirty="0" err="1" smtClean="0">
                <a:latin typeface="游ゴシック" panose="020B0400000000000000" pitchFamily="50" charset="-128"/>
                <a:ea typeface="游ゴシック" panose="020B0400000000000000" pitchFamily="50" charset="-128"/>
              </a:rPr>
              <a:t>Ishiwatari</a:t>
            </a:r>
            <a:r>
              <a:rPr kumimoji="1" lang="en-US" altLang="ja-JP" dirty="0" smtClean="0">
                <a:latin typeface="游ゴシック" panose="020B0400000000000000" pitchFamily="50" charset="-128"/>
                <a:ea typeface="游ゴシック" panose="020B0400000000000000" pitchFamily="50" charset="-128"/>
              </a:rPr>
              <a:t> et al. (</a:t>
            </a:r>
            <a:r>
              <a:rPr lang="en-US" altLang="ja-JP" dirty="0" smtClean="0">
                <a:latin typeface="游ゴシック" panose="020B0400000000000000" pitchFamily="50" charset="-128"/>
                <a:ea typeface="游ゴシック" panose="020B0400000000000000" pitchFamily="50" charset="-128"/>
              </a:rPr>
              <a:t>2007) Fig 1)</a:t>
            </a:r>
            <a:endParaRPr kumimoji="1" lang="ja-JP" altLang="en-US" dirty="0">
              <a:latin typeface="游ゴシック" panose="020B0400000000000000" pitchFamily="50" charset="-128"/>
              <a:ea typeface="游ゴシック" panose="020B0400000000000000" pitchFamily="50" charset="-128"/>
            </a:endParaRPr>
          </a:p>
        </p:txBody>
      </p:sp>
      <p:sp>
        <p:nvSpPr>
          <p:cNvPr id="9" name="テキスト ボックス 8"/>
          <p:cNvSpPr txBox="1"/>
          <p:nvPr/>
        </p:nvSpPr>
        <p:spPr>
          <a:xfrm>
            <a:off x="383781" y="2841188"/>
            <a:ext cx="4739198" cy="715325"/>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大まかな特徴は </a:t>
            </a:r>
            <a:r>
              <a:rPr lang="en-US" altLang="ja-JP" sz="2000" dirty="0" err="1" smtClean="0">
                <a:latin typeface="游ゴシック" panose="020B0400000000000000" pitchFamily="50" charset="-128"/>
                <a:ea typeface="游ゴシック" panose="020B0400000000000000" pitchFamily="50" charset="-128"/>
              </a:rPr>
              <a:t>Budyko</a:t>
            </a:r>
            <a:r>
              <a:rPr lang="en-US" altLang="ja-JP" sz="2000" dirty="0" smtClean="0">
                <a:latin typeface="游ゴシック" panose="020B0400000000000000" pitchFamily="50" charset="-128"/>
                <a:ea typeface="游ゴシック" panose="020B0400000000000000" pitchFamily="50" charset="-128"/>
              </a:rPr>
              <a:t> (1969) </a:t>
            </a:r>
            <a:r>
              <a:rPr lang="ja-JP" altLang="en-US" sz="2000" dirty="0" smtClean="0">
                <a:latin typeface="游ゴシック" panose="020B0400000000000000" pitchFamily="50" charset="-128"/>
                <a:ea typeface="游ゴシック" panose="020B0400000000000000" pitchFamily="50" charset="-128"/>
              </a:rPr>
              <a:t>や </a:t>
            </a:r>
            <a:endParaRPr lang="en-US" altLang="ja-JP" sz="2000" dirty="0" smtClean="0">
              <a:latin typeface="游ゴシック" panose="020B0400000000000000" pitchFamily="50" charset="-128"/>
              <a:ea typeface="游ゴシック" panose="020B0400000000000000" pitchFamily="50" charset="-128"/>
            </a:endParaRPr>
          </a:p>
          <a:p>
            <a:r>
              <a:rPr lang="ja-JP" altLang="en-US" sz="2000" dirty="0" smtClean="0">
                <a:latin typeface="游ゴシック" panose="020B0400000000000000" pitchFamily="50" charset="-128"/>
                <a:ea typeface="游ゴシック" panose="020B0400000000000000" pitchFamily="50" charset="-128"/>
              </a:rPr>
              <a:t>      </a:t>
            </a:r>
            <a:r>
              <a:rPr lang="en-US" altLang="ja-JP" sz="2000" dirty="0" smtClean="0">
                <a:latin typeface="游ゴシック" panose="020B0400000000000000" pitchFamily="50" charset="-128"/>
                <a:ea typeface="游ゴシック" panose="020B0400000000000000" pitchFamily="50" charset="-128"/>
              </a:rPr>
              <a:t>Sellers (1969) </a:t>
            </a:r>
            <a:r>
              <a:rPr lang="ja-JP" altLang="en-US" sz="2000" dirty="0" smtClean="0">
                <a:latin typeface="游ゴシック" panose="020B0400000000000000" pitchFamily="50" charset="-128"/>
                <a:ea typeface="游ゴシック" panose="020B0400000000000000" pitchFamily="50" charset="-128"/>
              </a:rPr>
              <a:t>の結果と似ている</a:t>
            </a:r>
            <a:endParaRPr kumimoji="1" lang="en-US" altLang="ja-JP" sz="2000" dirty="0" smtClean="0">
              <a:latin typeface="游ゴシック" panose="020B0400000000000000" pitchFamily="50" charset="-128"/>
              <a:ea typeface="游ゴシック" panose="020B0400000000000000" pitchFamily="50" charset="-128"/>
            </a:endParaRPr>
          </a:p>
        </p:txBody>
      </p:sp>
      <p:sp>
        <p:nvSpPr>
          <p:cNvPr id="10" name="テキスト ボックス 9"/>
          <p:cNvSpPr txBox="1"/>
          <p:nvPr/>
        </p:nvSpPr>
        <p:spPr>
          <a:xfrm>
            <a:off x="383781" y="3762190"/>
            <a:ext cx="4739198" cy="1329772"/>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しかし</a:t>
            </a:r>
            <a:r>
              <a:rPr lang="en-US" altLang="ja-JP" sz="2000" dirty="0" smtClean="0">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部分凍結解と氷がない解と　</a:t>
            </a:r>
            <a:endParaRPr lang="en-US" altLang="ja-JP" sz="2000" dirty="0" smtClean="0">
              <a:latin typeface="游ゴシック" panose="020B0400000000000000" pitchFamily="50" charset="-128"/>
              <a:ea typeface="游ゴシック" panose="020B0400000000000000" pitchFamily="50" charset="-128"/>
            </a:endParaRPr>
          </a:p>
          <a:p>
            <a:r>
              <a:rPr lang="ja-JP" altLang="en-US" sz="2000" dirty="0" smtClean="0">
                <a:latin typeface="游ゴシック" panose="020B0400000000000000" pitchFamily="50" charset="-128"/>
                <a:ea typeface="游ゴシック" panose="020B0400000000000000" pitchFamily="50" charset="-128"/>
              </a:rPr>
              <a:t>      の結合は </a:t>
            </a:r>
            <a:r>
              <a:rPr lang="en-US" altLang="ja-JP" sz="2000" dirty="0" err="1" smtClean="0">
                <a:latin typeface="游ゴシック" panose="020B0400000000000000" pitchFamily="50" charset="-128"/>
                <a:ea typeface="游ゴシック" panose="020B0400000000000000" pitchFamily="50" charset="-128"/>
              </a:rPr>
              <a:t>Budyko</a:t>
            </a:r>
            <a:r>
              <a:rPr lang="en-US" altLang="ja-JP" sz="2000" dirty="0" smtClean="0">
                <a:latin typeface="游ゴシック" panose="020B0400000000000000" pitchFamily="50" charset="-128"/>
                <a:ea typeface="游ゴシック" panose="020B0400000000000000" pitchFamily="50" charset="-128"/>
              </a:rPr>
              <a:t> (1969) </a:t>
            </a:r>
            <a:r>
              <a:rPr lang="ja-JP" altLang="en-US" sz="2000" dirty="0" smtClean="0">
                <a:latin typeface="游ゴシック" panose="020B0400000000000000" pitchFamily="50" charset="-128"/>
                <a:ea typeface="游ゴシック" panose="020B0400000000000000" pitchFamily="50" charset="-128"/>
              </a:rPr>
              <a:t>や </a:t>
            </a:r>
            <a:r>
              <a:rPr lang="en-US" altLang="ja-JP" sz="2000" dirty="0" smtClean="0">
                <a:latin typeface="游ゴシック" panose="020B0400000000000000" pitchFamily="50" charset="-128"/>
                <a:ea typeface="游ゴシック" panose="020B0400000000000000" pitchFamily="50" charset="-128"/>
              </a:rPr>
              <a:t>Sellers </a:t>
            </a:r>
          </a:p>
          <a:p>
            <a:r>
              <a:rPr lang="en-US" altLang="ja-JP" sz="2000" dirty="0" smtClean="0">
                <a:latin typeface="游ゴシック" panose="020B0400000000000000" pitchFamily="50" charset="-128"/>
                <a:ea typeface="游ゴシック" panose="020B0400000000000000" pitchFamily="50" charset="-128"/>
              </a:rPr>
              <a:t>      (1969) </a:t>
            </a:r>
            <a:r>
              <a:rPr lang="ja-JP" altLang="en-US" sz="2000" dirty="0" smtClean="0">
                <a:latin typeface="游ゴシック" panose="020B0400000000000000" pitchFamily="50" charset="-128"/>
                <a:ea typeface="游ゴシック" panose="020B0400000000000000" pitchFamily="50" charset="-128"/>
              </a:rPr>
              <a:t>の結果と異なり</a:t>
            </a:r>
            <a:r>
              <a:rPr lang="en-US" altLang="ja-JP" sz="2000" dirty="0" smtClean="0">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複雑な特徴　　　</a:t>
            </a:r>
            <a:endParaRPr lang="en-US" altLang="ja-JP" sz="2000" dirty="0" smtClean="0">
              <a:latin typeface="游ゴシック" panose="020B0400000000000000" pitchFamily="50" charset="-128"/>
              <a:ea typeface="游ゴシック" panose="020B0400000000000000" pitchFamily="50" charset="-128"/>
            </a:endParaRPr>
          </a:p>
          <a:p>
            <a:r>
              <a:rPr lang="ja-JP" altLang="en-US" sz="2000" dirty="0" smtClean="0">
                <a:latin typeface="游ゴシック" panose="020B0400000000000000" pitchFamily="50" charset="-128"/>
                <a:ea typeface="游ゴシック" panose="020B0400000000000000" pitchFamily="50" charset="-128"/>
              </a:rPr>
              <a:t>      を示す</a:t>
            </a:r>
            <a:endParaRPr lang="en-US" altLang="ja-JP" sz="2000" dirty="0" smtClean="0">
              <a:latin typeface="游ゴシック" panose="020B0400000000000000" pitchFamily="50" charset="-128"/>
              <a:ea typeface="游ゴシック" panose="020B0400000000000000" pitchFamily="50" charset="-128"/>
            </a:endParaRPr>
          </a:p>
        </p:txBody>
      </p:sp>
      <p:sp>
        <p:nvSpPr>
          <p:cNvPr id="12" name="円/楕円 11"/>
          <p:cNvSpPr/>
          <p:nvPr/>
        </p:nvSpPr>
        <p:spPr>
          <a:xfrm>
            <a:off x="6199521" y="399782"/>
            <a:ext cx="2065693" cy="567266"/>
          </a:xfrm>
          <a:prstGeom prst="ellipse">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296800" y="548018"/>
            <a:ext cx="1871133" cy="338554"/>
          </a:xfrm>
          <a:prstGeom prst="rect">
            <a:avLst/>
          </a:prstGeom>
          <a:noFill/>
        </p:spPr>
        <p:txBody>
          <a:bodyPr wrap="square" rtlCol="0">
            <a:spAutoFit/>
          </a:bodyPr>
          <a:lstStyle/>
          <a:p>
            <a:r>
              <a:rPr lang="ja-JP" altLang="en-US" sz="1600" dirty="0" smtClean="0">
                <a:latin typeface="游ゴシック" panose="020B0400000000000000" pitchFamily="50" charset="-128"/>
                <a:ea typeface="游ゴシック" panose="020B0400000000000000" pitchFamily="50" charset="-128"/>
              </a:rPr>
              <a:t>✕ </a:t>
            </a:r>
            <a:r>
              <a:rPr lang="en-US" altLang="ja-JP" sz="1600" dirty="0" smtClean="0">
                <a:latin typeface="游ゴシック" panose="020B0400000000000000" pitchFamily="50" charset="-128"/>
                <a:ea typeface="游ゴシック" panose="020B0400000000000000" pitchFamily="50" charset="-128"/>
              </a:rPr>
              <a:t>: </a:t>
            </a:r>
            <a:r>
              <a:rPr lang="ja-JP" altLang="en-US" sz="1600" dirty="0" smtClean="0">
                <a:latin typeface="游ゴシック" panose="020B0400000000000000" pitchFamily="50" charset="-128"/>
                <a:ea typeface="游ゴシック" panose="020B0400000000000000" pitchFamily="50" charset="-128"/>
              </a:rPr>
              <a:t>暴走温室解</a:t>
            </a:r>
            <a:endParaRPr kumimoji="1" lang="ja-JP" altLang="en-US" sz="1600" dirty="0">
              <a:latin typeface="游ゴシック" panose="020B0400000000000000" pitchFamily="50" charset="-128"/>
              <a:ea typeface="游ゴシック" panose="020B0400000000000000" pitchFamily="50" charset="-128"/>
            </a:endParaRPr>
          </a:p>
        </p:txBody>
      </p:sp>
      <p:sp>
        <p:nvSpPr>
          <p:cNvPr id="14" name="下矢印 13"/>
          <p:cNvSpPr/>
          <p:nvPr/>
        </p:nvSpPr>
        <p:spPr>
          <a:xfrm>
            <a:off x="7110515" y="967048"/>
            <a:ext cx="314751" cy="523085"/>
          </a:xfrm>
          <a:prstGeom prst="down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スライド番号プレースホルダー 14"/>
          <p:cNvSpPr>
            <a:spLocks noGrp="1"/>
          </p:cNvSpPr>
          <p:nvPr>
            <p:ph type="sldNum" sz="quarter" idx="12"/>
          </p:nvPr>
        </p:nvSpPr>
        <p:spPr/>
        <p:txBody>
          <a:bodyPr/>
          <a:lstStyle/>
          <a:p>
            <a:fld id="{4E2C693D-56D1-4EA8-88BB-64004983D324}" type="slidenum">
              <a:rPr kumimoji="1" lang="ja-JP" altLang="en-US" smtClean="0"/>
              <a:t>14</a:t>
            </a:fld>
            <a:endParaRPr kumimoji="1" lang="ja-JP" altLang="en-US"/>
          </a:p>
        </p:txBody>
      </p:sp>
      <p:sp>
        <p:nvSpPr>
          <p:cNvPr id="16" name="テキスト ボックス 15"/>
          <p:cNvSpPr txBox="1"/>
          <p:nvPr/>
        </p:nvSpPr>
        <p:spPr>
          <a:xfrm>
            <a:off x="383781" y="1404405"/>
            <a:ext cx="4739198" cy="1231106"/>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分岐</a:t>
            </a:r>
            <a:endParaRPr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kumimoji="1" lang="ja-JP" altLang="en-US" dirty="0" smtClean="0">
                <a:solidFill>
                  <a:schemeClr val="accent2"/>
                </a:solidFill>
                <a:latin typeface="游ゴシック" panose="020B0400000000000000" pitchFamily="50" charset="-128"/>
                <a:ea typeface="游ゴシック" panose="020B0400000000000000" pitchFamily="50" charset="-128"/>
              </a:rPr>
              <a:t> </a:t>
            </a:r>
            <a:r>
              <a:rPr kumimoji="1" lang="ja-JP" altLang="en-US" dirty="0" smtClean="0">
                <a:latin typeface="游ゴシック" panose="020B0400000000000000" pitchFamily="50" charset="-128"/>
                <a:ea typeface="游ゴシック" panose="020B0400000000000000" pitchFamily="50" charset="-128"/>
              </a:rPr>
              <a:t>全球凍結解 </a:t>
            </a:r>
            <a:r>
              <a:rPr kumimoji="1" lang="en-US" altLang="ja-JP" dirty="0" smtClean="0">
                <a:latin typeface="游ゴシック" panose="020B0400000000000000" pitchFamily="50" charset="-128"/>
                <a:ea typeface="游ゴシック" panose="020B0400000000000000" pitchFamily="50" charset="-128"/>
              </a:rPr>
              <a:t>: </a:t>
            </a:r>
            <a:r>
              <a:rPr kumimoji="1" lang="ja-JP" altLang="en-US" dirty="0" smtClean="0">
                <a:latin typeface="游ゴシック" panose="020B0400000000000000" pitchFamily="50" charset="-128"/>
                <a:ea typeface="游ゴシック" panose="020B0400000000000000" pitchFamily="50" charset="-128"/>
              </a:rPr>
              <a:t>分岐</a:t>
            </a:r>
            <a:r>
              <a:rPr kumimoji="1" lang="en-US" altLang="ja-JP" dirty="0" smtClean="0">
                <a:latin typeface="游ゴシック" panose="020B0400000000000000" pitchFamily="50" charset="-128"/>
                <a:ea typeface="游ゴシック" panose="020B0400000000000000" pitchFamily="50" charset="-128"/>
              </a:rPr>
              <a:t>α</a:t>
            </a:r>
          </a:p>
          <a:p>
            <a:pPr marL="800100" lvl="1" indent="-342900">
              <a:buFont typeface="Wingdings" panose="05000000000000000000" pitchFamily="2" charset="2"/>
              <a:buChar char="n"/>
            </a:pPr>
            <a:r>
              <a:rPr kumimoji="1" lang="ja-JP" altLang="en-US" dirty="0" smtClean="0">
                <a:solidFill>
                  <a:schemeClr val="accent2"/>
                </a:solidFill>
                <a:latin typeface="游ゴシック" panose="020B0400000000000000" pitchFamily="50" charset="-128"/>
                <a:ea typeface="游ゴシック" panose="020B0400000000000000" pitchFamily="50" charset="-128"/>
              </a:rPr>
              <a:t> </a:t>
            </a:r>
            <a:r>
              <a:rPr kumimoji="1" lang="ja-JP" altLang="en-US" dirty="0" smtClean="0">
                <a:latin typeface="游ゴシック" panose="020B0400000000000000" pitchFamily="50" charset="-128"/>
                <a:ea typeface="游ゴシック" panose="020B0400000000000000" pitchFamily="50" charset="-128"/>
              </a:rPr>
              <a:t>部分凍結解 </a:t>
            </a:r>
            <a:r>
              <a:rPr kumimoji="1" lang="en-US" altLang="ja-JP" dirty="0" smtClean="0">
                <a:latin typeface="游ゴシック" panose="020B0400000000000000" pitchFamily="50" charset="-128"/>
                <a:ea typeface="游ゴシック" panose="020B0400000000000000" pitchFamily="50" charset="-128"/>
              </a:rPr>
              <a:t>: </a:t>
            </a:r>
            <a:r>
              <a:rPr kumimoji="1" lang="ja-JP" altLang="en-US" dirty="0" smtClean="0">
                <a:latin typeface="游ゴシック" panose="020B0400000000000000" pitchFamily="50" charset="-128"/>
                <a:ea typeface="游ゴシック" panose="020B0400000000000000" pitchFamily="50" charset="-128"/>
              </a:rPr>
              <a:t>分岐</a:t>
            </a:r>
            <a:r>
              <a:rPr kumimoji="1" lang="en-US" altLang="ja-JP" dirty="0" smtClean="0">
                <a:latin typeface="游ゴシック" panose="020B0400000000000000" pitchFamily="50" charset="-128"/>
                <a:ea typeface="游ゴシック" panose="020B0400000000000000" pitchFamily="50" charset="-128"/>
              </a:rPr>
              <a:t>β, γ, δ</a:t>
            </a:r>
          </a:p>
          <a:p>
            <a:pPr marL="800100" lvl="1" indent="-342900">
              <a:buFont typeface="Wingdings" panose="05000000000000000000" pitchFamily="2" charset="2"/>
              <a:buChar char="n"/>
            </a:pPr>
            <a:r>
              <a:rPr kumimoji="1" lang="ja-JP" altLang="en-US" dirty="0" smtClean="0">
                <a:solidFill>
                  <a:schemeClr val="accent2"/>
                </a:solidFill>
                <a:latin typeface="游ゴシック" panose="020B0400000000000000" pitchFamily="50" charset="-128"/>
                <a:ea typeface="游ゴシック" panose="020B0400000000000000" pitchFamily="50" charset="-128"/>
              </a:rPr>
              <a:t> </a:t>
            </a:r>
            <a:r>
              <a:rPr kumimoji="1" lang="ja-JP" altLang="en-US" dirty="0" smtClean="0">
                <a:latin typeface="游ゴシック" panose="020B0400000000000000" pitchFamily="50" charset="-128"/>
                <a:ea typeface="游ゴシック" panose="020B0400000000000000" pitchFamily="50" charset="-128"/>
              </a:rPr>
              <a:t>氷がない解 </a:t>
            </a:r>
            <a:r>
              <a:rPr kumimoji="1" lang="en-US" altLang="ja-JP" dirty="0" smtClean="0">
                <a:latin typeface="游ゴシック" panose="020B0400000000000000" pitchFamily="50" charset="-128"/>
                <a:ea typeface="游ゴシック" panose="020B0400000000000000" pitchFamily="50" charset="-128"/>
              </a:rPr>
              <a:t>: </a:t>
            </a:r>
            <a:r>
              <a:rPr kumimoji="1" lang="ja-JP" altLang="en-US" dirty="0" smtClean="0">
                <a:latin typeface="游ゴシック" panose="020B0400000000000000" pitchFamily="50" charset="-128"/>
                <a:ea typeface="游ゴシック" panose="020B0400000000000000" pitchFamily="50" charset="-128"/>
              </a:rPr>
              <a:t>分岐</a:t>
            </a:r>
            <a:r>
              <a:rPr kumimoji="1" lang="en-US" altLang="ja-JP" dirty="0" smtClean="0">
                <a:latin typeface="游ゴシック" panose="020B0400000000000000" pitchFamily="50" charset="-128"/>
                <a:ea typeface="游ゴシック" panose="020B0400000000000000" pitchFamily="50" charset="-128"/>
              </a:rPr>
              <a:t>ε, ζ</a:t>
            </a:r>
            <a:endParaRPr kumimoji="1" lang="en-US" altLang="ja-JP"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9049694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87453" y="490842"/>
            <a:ext cx="4331854" cy="707886"/>
          </a:xfrm>
          <a:prstGeom prst="rect">
            <a:avLst/>
          </a:prstGeom>
          <a:noFill/>
        </p:spPr>
        <p:txBody>
          <a:bodyPr wrap="square" rtlCol="0">
            <a:spAutoFit/>
          </a:bodyPr>
          <a:lstStyle/>
          <a:p>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3.2 EBM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の結果</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pic>
        <p:nvPicPr>
          <p:cNvPr id="4" name="図 3"/>
          <p:cNvPicPr>
            <a:picLocks noChangeAspect="1"/>
          </p:cNvPicPr>
          <p:nvPr/>
        </p:nvPicPr>
        <p:blipFill>
          <a:blip r:embed="rId2"/>
          <a:stretch>
            <a:fillRect/>
          </a:stretch>
        </p:blipFill>
        <p:spPr>
          <a:xfrm>
            <a:off x="277091" y="1198728"/>
            <a:ext cx="4061272" cy="3597625"/>
          </a:xfrm>
          <a:prstGeom prst="rect">
            <a:avLst/>
          </a:prstGeom>
        </p:spPr>
      </p:pic>
      <p:pic>
        <p:nvPicPr>
          <p:cNvPr id="5" name="図 4"/>
          <p:cNvPicPr>
            <a:picLocks noChangeAspect="1"/>
          </p:cNvPicPr>
          <p:nvPr/>
        </p:nvPicPr>
        <p:blipFill>
          <a:blip r:embed="rId3"/>
          <a:stretch>
            <a:fillRect/>
          </a:stretch>
        </p:blipFill>
        <p:spPr>
          <a:xfrm>
            <a:off x="4633926" y="1314942"/>
            <a:ext cx="4025420" cy="3481411"/>
          </a:xfrm>
          <a:prstGeom prst="rect">
            <a:avLst/>
          </a:prstGeom>
        </p:spPr>
      </p:pic>
      <p:sp>
        <p:nvSpPr>
          <p:cNvPr id="6" name="正方形/長方形 5"/>
          <p:cNvSpPr/>
          <p:nvPr/>
        </p:nvSpPr>
        <p:spPr>
          <a:xfrm>
            <a:off x="5214181" y="4936837"/>
            <a:ext cx="3597309" cy="1039090"/>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813637" y="4936837"/>
            <a:ext cx="3521783" cy="757381"/>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813637" y="4992361"/>
            <a:ext cx="3936581" cy="646331"/>
          </a:xfrm>
          <a:prstGeom prst="rect">
            <a:avLst/>
          </a:prstGeom>
          <a:noFill/>
        </p:spPr>
        <p:txBody>
          <a:bodyPr wrap="square" rtlCol="0">
            <a:spAutoFit/>
          </a:bodyPr>
          <a:lstStyle/>
          <a:p>
            <a:r>
              <a:rPr kumimoji="1" lang="ja-JP" altLang="en-US" dirty="0" smtClean="0">
                <a:latin typeface="游ゴシック" panose="020B0400000000000000" pitchFamily="50" charset="-128"/>
                <a:ea typeface="游ゴシック" panose="020B0400000000000000" pitchFamily="50" charset="-128"/>
              </a:rPr>
              <a:t>太陽定数と全球表面温度の関係</a:t>
            </a:r>
            <a:endParaRPr kumimoji="1" lang="en-US" altLang="ja-JP" dirty="0" smtClean="0">
              <a:latin typeface="游ゴシック" panose="020B0400000000000000" pitchFamily="50" charset="-128"/>
              <a:ea typeface="游ゴシック" panose="020B0400000000000000" pitchFamily="50" charset="-128"/>
            </a:endParaRPr>
          </a:p>
          <a:p>
            <a:r>
              <a:rPr kumimoji="1" lang="en-US" altLang="ja-JP" dirty="0" smtClean="0">
                <a:latin typeface="游ゴシック" panose="020B0400000000000000" pitchFamily="50" charset="-128"/>
                <a:ea typeface="游ゴシック" panose="020B0400000000000000" pitchFamily="50" charset="-128"/>
              </a:rPr>
              <a:t>(</a:t>
            </a:r>
            <a:r>
              <a:rPr kumimoji="1" lang="en-US" altLang="ja-JP" dirty="0" err="1" smtClean="0">
                <a:latin typeface="游ゴシック" panose="020B0400000000000000" pitchFamily="50" charset="-128"/>
                <a:ea typeface="游ゴシック" panose="020B0400000000000000" pitchFamily="50" charset="-128"/>
              </a:rPr>
              <a:t>Ishiwatari</a:t>
            </a:r>
            <a:r>
              <a:rPr kumimoji="1" lang="en-US" altLang="ja-JP" dirty="0" smtClean="0">
                <a:latin typeface="游ゴシック" panose="020B0400000000000000" pitchFamily="50" charset="-128"/>
                <a:ea typeface="游ゴシック" panose="020B0400000000000000" pitchFamily="50" charset="-128"/>
              </a:rPr>
              <a:t> et al (2007), Fig. 2a)</a:t>
            </a:r>
            <a:endParaRPr kumimoji="1" lang="ja-JP" altLang="en-US" dirty="0">
              <a:latin typeface="游ゴシック" panose="020B0400000000000000" pitchFamily="50" charset="-128"/>
              <a:ea typeface="游ゴシック" panose="020B0400000000000000" pitchFamily="50" charset="-128"/>
            </a:endParaRPr>
          </a:p>
        </p:txBody>
      </p:sp>
      <p:sp>
        <p:nvSpPr>
          <p:cNvPr id="10" name="テキスト ボックス 9"/>
          <p:cNvSpPr txBox="1"/>
          <p:nvPr/>
        </p:nvSpPr>
        <p:spPr>
          <a:xfrm>
            <a:off x="5214181" y="4994717"/>
            <a:ext cx="3638873" cy="923330"/>
          </a:xfrm>
          <a:prstGeom prst="rect">
            <a:avLst/>
          </a:prstGeom>
          <a:noFill/>
        </p:spPr>
        <p:txBody>
          <a:bodyPr wrap="square" rtlCol="0">
            <a:spAutoFit/>
          </a:bodyPr>
          <a:lstStyle/>
          <a:p>
            <a:r>
              <a:rPr lang="ja-JP" altLang="en-US" dirty="0">
                <a:latin typeface="游ゴシック" panose="020B0400000000000000" pitchFamily="50" charset="-128"/>
                <a:ea typeface="游ゴシック" panose="020B0400000000000000" pitchFamily="50" charset="-128"/>
              </a:rPr>
              <a:t>左図</a:t>
            </a:r>
            <a:r>
              <a:rPr kumimoji="1" lang="ja-JP" altLang="en-US" dirty="0" smtClean="0">
                <a:latin typeface="游ゴシック" panose="020B0400000000000000" pitchFamily="50" charset="-128"/>
                <a:ea typeface="游ゴシック" panose="020B0400000000000000" pitchFamily="50" charset="-128"/>
              </a:rPr>
              <a:t>における臨界点 </a:t>
            </a:r>
            <a:r>
              <a:rPr kumimoji="1" lang="en-US" altLang="ja-JP" dirty="0" smtClean="0">
                <a:latin typeface="游ゴシック" panose="020B0400000000000000" pitchFamily="50" charset="-128"/>
                <a:ea typeface="游ゴシック" panose="020B0400000000000000" pitchFamily="50" charset="-128"/>
              </a:rPr>
              <a:t>C, D, E </a:t>
            </a:r>
            <a:r>
              <a:rPr kumimoji="1" lang="ja-JP" altLang="en-US" dirty="0" smtClean="0">
                <a:latin typeface="游ゴシック" panose="020B0400000000000000" pitchFamily="50" charset="-128"/>
                <a:ea typeface="游ゴシック" panose="020B0400000000000000" pitchFamily="50" charset="-128"/>
              </a:rPr>
              <a:t>付近の拡大図</a:t>
            </a:r>
            <a:endParaRPr kumimoji="1" lang="en-US" altLang="ja-JP" dirty="0" smtClean="0">
              <a:latin typeface="游ゴシック" panose="020B0400000000000000" pitchFamily="50" charset="-128"/>
              <a:ea typeface="游ゴシック" panose="020B0400000000000000" pitchFamily="50" charset="-128"/>
            </a:endParaRPr>
          </a:p>
          <a:p>
            <a:r>
              <a:rPr kumimoji="1" lang="en-US" altLang="ja-JP" dirty="0" smtClean="0">
                <a:latin typeface="游ゴシック" panose="020B0400000000000000" pitchFamily="50" charset="-128"/>
                <a:ea typeface="游ゴシック" panose="020B0400000000000000" pitchFamily="50" charset="-128"/>
              </a:rPr>
              <a:t>(</a:t>
            </a:r>
            <a:r>
              <a:rPr kumimoji="1" lang="en-US" altLang="ja-JP" dirty="0" err="1" smtClean="0">
                <a:latin typeface="游ゴシック" panose="020B0400000000000000" pitchFamily="50" charset="-128"/>
                <a:ea typeface="游ゴシック" panose="020B0400000000000000" pitchFamily="50" charset="-128"/>
              </a:rPr>
              <a:t>Ishiwatari</a:t>
            </a:r>
            <a:r>
              <a:rPr kumimoji="1" lang="en-US" altLang="ja-JP" dirty="0" smtClean="0">
                <a:latin typeface="游ゴシック" panose="020B0400000000000000" pitchFamily="50" charset="-128"/>
                <a:ea typeface="游ゴシック" panose="020B0400000000000000" pitchFamily="50" charset="-128"/>
              </a:rPr>
              <a:t> et al (2007), Fig 2a)</a:t>
            </a:r>
            <a:endParaRPr kumimoji="1" lang="ja-JP" altLang="en-US" dirty="0">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15</a:t>
            </a:fld>
            <a:endParaRPr kumimoji="1" lang="ja-JP" altLang="en-US"/>
          </a:p>
        </p:txBody>
      </p:sp>
    </p:spTree>
    <p:extLst>
      <p:ext uri="{BB962C8B-B14F-4D97-AF65-F5344CB8AC3E}">
        <p14:creationId xmlns:p14="http://schemas.microsoft.com/office/powerpoint/2010/main" val="2077692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1" y="498764"/>
            <a:ext cx="4147127" cy="707886"/>
          </a:xfrm>
          <a:prstGeom prst="rect">
            <a:avLst/>
          </a:prstGeom>
          <a:noFill/>
        </p:spPr>
        <p:txBody>
          <a:bodyPr wrap="square" rtlCol="0">
            <a:spAutoFit/>
          </a:bodyPr>
          <a:lstStyle/>
          <a:p>
            <a:r>
              <a:rPr lang="en-US" altLang="ja-JP" sz="4000" b="1" dirty="0" smtClean="0">
                <a:solidFill>
                  <a:schemeClr val="accent2"/>
                </a:solidFill>
                <a:latin typeface="游ゴシック" panose="020B0400000000000000" pitchFamily="50" charset="-128"/>
                <a:ea typeface="游ゴシック" panose="020B0400000000000000" pitchFamily="50" charset="-128"/>
              </a:rPr>
              <a:t>3</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.3 </a:t>
            </a:r>
            <a:r>
              <a:rPr lang="en-US" altLang="ja-JP" sz="4000" b="1" dirty="0" smtClean="0">
                <a:solidFill>
                  <a:schemeClr val="accent2"/>
                </a:solidFill>
                <a:latin typeface="游ゴシック" panose="020B0400000000000000" pitchFamily="50" charset="-128"/>
                <a:ea typeface="游ゴシック" panose="020B0400000000000000" pitchFamily="50" charset="-128"/>
              </a:rPr>
              <a:t>EBM</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の結果</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180109" y="2760700"/>
            <a:ext cx="6049818" cy="707886"/>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分岐</a:t>
            </a:r>
            <a:r>
              <a:rPr lang="en-US" altLang="ja-JP" sz="2000" dirty="0" smtClean="0">
                <a:latin typeface="游ゴシック" panose="020B0400000000000000" pitchFamily="50" charset="-128"/>
                <a:ea typeface="游ゴシック" panose="020B0400000000000000" pitchFamily="50" charset="-128"/>
              </a:rPr>
              <a:t>ε</a:t>
            </a:r>
          </a:p>
          <a:p>
            <a:endParaRPr kumimoji="1" lang="en-US" altLang="ja-JP" sz="2000" dirty="0" smtClean="0">
              <a:latin typeface="游ゴシック" panose="020B0400000000000000" pitchFamily="50" charset="-128"/>
              <a:ea typeface="游ゴシック" panose="020B0400000000000000" pitchFamily="50" charset="-128"/>
            </a:endParaRPr>
          </a:p>
        </p:txBody>
      </p:sp>
      <p:sp>
        <p:nvSpPr>
          <p:cNvPr id="5" name="テキスト ボックス 4"/>
          <p:cNvSpPr txBox="1"/>
          <p:nvPr/>
        </p:nvSpPr>
        <p:spPr>
          <a:xfrm>
            <a:off x="448908" y="3248374"/>
            <a:ext cx="6626147" cy="923330"/>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solidFill>
                  <a:schemeClr val="tx1"/>
                </a:solidFill>
                <a:latin typeface="游ゴシック" panose="020B0400000000000000" pitchFamily="50" charset="-128"/>
                <a:ea typeface="游ゴシック" panose="020B0400000000000000" pitchFamily="50" charset="-128"/>
              </a:rPr>
              <a:t>安定である</a:t>
            </a:r>
            <a:r>
              <a:rPr kumimoji="1" lang="ja-JP" altLang="en-US" dirty="0" smtClean="0">
                <a:latin typeface="游ゴシック" panose="020B0400000000000000" pitchFamily="50" charset="-128"/>
                <a:ea typeface="游ゴシック" panose="020B0400000000000000" pitchFamily="50" charset="-128"/>
              </a:rPr>
              <a:t>　</a:t>
            </a:r>
            <a:endParaRPr kumimoji="1"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太陽放射の増加と表面温度が増加することで引き起こされる </a:t>
            </a:r>
            <a:r>
              <a:rPr lang="en-US" altLang="ja-JP" dirty="0" smtClean="0">
                <a:latin typeface="游ゴシック" panose="020B0400000000000000" pitchFamily="50" charset="-128"/>
                <a:ea typeface="游ゴシック" panose="020B0400000000000000" pitchFamily="50" charset="-128"/>
              </a:rPr>
              <a:t>OLR </a:t>
            </a:r>
            <a:r>
              <a:rPr lang="ja-JP" altLang="en-US" dirty="0">
                <a:latin typeface="游ゴシック" panose="020B0400000000000000" pitchFamily="50" charset="-128"/>
                <a:ea typeface="游ゴシック" panose="020B0400000000000000" pitchFamily="50" charset="-128"/>
              </a:rPr>
              <a:t>の増加がバランス</a:t>
            </a:r>
            <a:r>
              <a:rPr lang="ja-JP" altLang="en-US" dirty="0" smtClean="0">
                <a:latin typeface="游ゴシック" panose="020B0400000000000000" pitchFamily="50" charset="-128"/>
                <a:ea typeface="游ゴシック" panose="020B0400000000000000" pitchFamily="50" charset="-128"/>
              </a:rPr>
              <a:t>する平衡解に対応</a:t>
            </a:r>
            <a:endParaRPr lang="en-US" altLang="ja-JP"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180109" y="4448703"/>
            <a:ext cx="6049818" cy="707886"/>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分岐</a:t>
            </a:r>
            <a:r>
              <a:rPr lang="en-US" altLang="ja-JP" sz="2000" dirty="0">
                <a:latin typeface="游ゴシック" panose="020B0400000000000000" pitchFamily="50" charset="-128"/>
                <a:ea typeface="游ゴシック" panose="020B0400000000000000" pitchFamily="50" charset="-128"/>
              </a:rPr>
              <a:t>ζ</a:t>
            </a:r>
            <a:endParaRPr lang="en-US" altLang="ja-JP" sz="2000" dirty="0" smtClean="0">
              <a:latin typeface="游ゴシック" panose="020B0400000000000000" pitchFamily="50" charset="-128"/>
              <a:ea typeface="游ゴシック" panose="020B0400000000000000" pitchFamily="50" charset="-128"/>
            </a:endParaRPr>
          </a:p>
          <a:p>
            <a:endParaRPr kumimoji="1" lang="en-US" altLang="ja-JP" sz="2000" dirty="0" smtClean="0">
              <a:latin typeface="游ゴシック" panose="020B0400000000000000" pitchFamily="50" charset="-128"/>
              <a:ea typeface="游ゴシック" panose="020B0400000000000000" pitchFamily="50" charset="-128"/>
            </a:endParaRPr>
          </a:p>
        </p:txBody>
      </p:sp>
      <p:sp>
        <p:nvSpPr>
          <p:cNvPr id="7" name="テキスト ボックス 6"/>
          <p:cNvSpPr txBox="1"/>
          <p:nvPr/>
        </p:nvSpPr>
        <p:spPr>
          <a:xfrm>
            <a:off x="448908" y="4936377"/>
            <a:ext cx="6626147" cy="1200329"/>
          </a:xfrm>
          <a:prstGeom prst="rect">
            <a:avLst/>
          </a:prstGeom>
          <a:noFill/>
        </p:spPr>
        <p:txBody>
          <a:bodyPr wrap="square" rtlCol="0">
            <a:spAutoFit/>
          </a:bodyPr>
          <a:lstStyle/>
          <a:p>
            <a:pPr marL="285750" indent="-285750">
              <a:buFont typeface="Wingdings" panose="05000000000000000000" pitchFamily="2" charset="2"/>
              <a:buChar char="n"/>
            </a:pPr>
            <a:r>
              <a:rPr lang="ja-JP" altLang="en-US" dirty="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不安定である</a:t>
            </a:r>
            <a:endParaRPr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rPr>
              <a:t> </a:t>
            </a:r>
            <a:r>
              <a:rPr lang="ja-JP" altLang="en-US" dirty="0" smtClean="0">
                <a:latin typeface="游ゴシック" panose="020B0400000000000000" pitchFamily="50" charset="-128"/>
                <a:ea typeface="游ゴシック" panose="020B0400000000000000" pitchFamily="50" charset="-128"/>
              </a:rPr>
              <a:t>太陽放射の増加と</a:t>
            </a:r>
            <a:r>
              <a:rPr lang="ja-JP" altLang="en-US" dirty="0">
                <a:latin typeface="游ゴシック" panose="020B0400000000000000" pitchFamily="50" charset="-128"/>
                <a:ea typeface="游ゴシック" panose="020B0400000000000000" pitchFamily="50" charset="-128"/>
              </a:rPr>
              <a:t>表面温度が減少することで大気の水蒸気含有量が減少し</a:t>
            </a:r>
            <a:r>
              <a:rPr lang="en-US" altLang="ja-JP" dirty="0">
                <a:latin typeface="游ゴシック" panose="020B0400000000000000" pitchFamily="50" charset="-128"/>
                <a:ea typeface="游ゴシック" panose="020B0400000000000000" pitchFamily="50" charset="-128"/>
              </a:rPr>
              <a:t>, </a:t>
            </a:r>
            <a:r>
              <a:rPr lang="ja-JP" altLang="en-US" dirty="0">
                <a:latin typeface="游ゴシック" panose="020B0400000000000000" pitchFamily="50" charset="-128"/>
                <a:ea typeface="游ゴシック" panose="020B0400000000000000" pitchFamily="50" charset="-128"/>
              </a:rPr>
              <a:t>大気の不透明度が減少することによる</a:t>
            </a:r>
            <a:r>
              <a:rPr lang="ja-JP" altLang="en-US" dirty="0" smtClean="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OLR </a:t>
            </a:r>
            <a:r>
              <a:rPr lang="ja-JP" altLang="en-US" dirty="0" smtClean="0">
                <a:latin typeface="游ゴシック" panose="020B0400000000000000" pitchFamily="50" charset="-128"/>
                <a:ea typeface="游ゴシック" panose="020B0400000000000000" pitchFamily="50" charset="-128"/>
              </a:rPr>
              <a:t>の増加がバランスする平衡</a:t>
            </a:r>
            <a:r>
              <a:rPr lang="ja-JP" altLang="en-US" dirty="0">
                <a:latin typeface="游ゴシック" panose="020B0400000000000000" pitchFamily="50" charset="-128"/>
                <a:ea typeface="游ゴシック" panose="020B0400000000000000" pitchFamily="50" charset="-128"/>
              </a:rPr>
              <a:t>解</a:t>
            </a:r>
            <a:r>
              <a:rPr lang="ja-JP" altLang="en-US" dirty="0" smtClean="0">
                <a:latin typeface="游ゴシック" panose="020B0400000000000000" pitchFamily="50" charset="-128"/>
                <a:ea typeface="游ゴシック" panose="020B0400000000000000" pitchFamily="50" charset="-128"/>
              </a:rPr>
              <a:t>に</a:t>
            </a:r>
            <a:r>
              <a:rPr lang="ja-JP" altLang="en-US" dirty="0">
                <a:latin typeface="游ゴシック" panose="020B0400000000000000" pitchFamily="50" charset="-128"/>
                <a:ea typeface="游ゴシック" panose="020B0400000000000000" pitchFamily="50" charset="-128"/>
              </a:rPr>
              <a:t>対応</a:t>
            </a:r>
            <a:endParaRPr lang="en-US" altLang="ja-JP" dirty="0" smtClean="0">
              <a:latin typeface="游ゴシック" panose="020B0400000000000000" pitchFamily="50" charset="-128"/>
              <a:ea typeface="游ゴシック" panose="020B0400000000000000" pitchFamily="50" charset="-128"/>
            </a:endParaRPr>
          </a:p>
        </p:txBody>
      </p:sp>
      <p:sp>
        <p:nvSpPr>
          <p:cNvPr id="8" name="テキスト ボックス 7"/>
          <p:cNvSpPr txBox="1"/>
          <p:nvPr/>
        </p:nvSpPr>
        <p:spPr>
          <a:xfrm>
            <a:off x="180109" y="1366093"/>
            <a:ext cx="6049818" cy="707886"/>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分岐</a:t>
            </a:r>
            <a:r>
              <a:rPr lang="en-US" altLang="ja-JP" sz="2000" dirty="0" smtClean="0">
                <a:latin typeface="游ゴシック" panose="020B0400000000000000" pitchFamily="50" charset="-128"/>
                <a:ea typeface="游ゴシック" panose="020B0400000000000000" pitchFamily="50" charset="-128"/>
              </a:rPr>
              <a:t>δ</a:t>
            </a:r>
          </a:p>
          <a:p>
            <a:endParaRPr kumimoji="1" lang="en-US" altLang="ja-JP" sz="2000" dirty="0" smtClean="0">
              <a:latin typeface="游ゴシック" panose="020B0400000000000000" pitchFamily="50" charset="-128"/>
              <a:ea typeface="游ゴシック" panose="020B0400000000000000" pitchFamily="50" charset="-128"/>
            </a:endParaRPr>
          </a:p>
        </p:txBody>
      </p:sp>
      <p:sp>
        <p:nvSpPr>
          <p:cNvPr id="9" name="テキスト ボックス 8"/>
          <p:cNvSpPr txBox="1"/>
          <p:nvPr/>
        </p:nvSpPr>
        <p:spPr>
          <a:xfrm>
            <a:off x="448908" y="1820974"/>
            <a:ext cx="5665565" cy="646331"/>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部分凍結解</a:t>
            </a:r>
            <a:endParaRPr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不安定</a:t>
            </a:r>
            <a:r>
              <a:rPr lang="en-US" altLang="ja-JP" dirty="0" smtClean="0">
                <a:latin typeface="游ゴシック" panose="020B0400000000000000" pitchFamily="50" charset="-128"/>
                <a:ea typeface="游ゴシック" panose="020B0400000000000000" pitchFamily="50" charset="-128"/>
              </a:rPr>
              <a:t>(small ice cap instability)</a:t>
            </a:r>
          </a:p>
        </p:txBody>
      </p:sp>
      <p:pic>
        <p:nvPicPr>
          <p:cNvPr id="10" name="図 9"/>
          <p:cNvPicPr>
            <a:picLocks noChangeAspect="1"/>
          </p:cNvPicPr>
          <p:nvPr/>
        </p:nvPicPr>
        <p:blipFill>
          <a:blip r:embed="rId3"/>
          <a:stretch>
            <a:fillRect/>
          </a:stretch>
        </p:blipFill>
        <p:spPr>
          <a:xfrm>
            <a:off x="5270373" y="263946"/>
            <a:ext cx="3168839" cy="2740591"/>
          </a:xfrm>
          <a:prstGeom prst="rect">
            <a:avLst/>
          </a:prstGeom>
        </p:spPr>
      </p:pic>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16</a:t>
            </a:fld>
            <a:endParaRPr kumimoji="1" lang="ja-JP" altLang="en-US"/>
          </a:p>
        </p:txBody>
      </p:sp>
    </p:spTree>
    <p:extLst>
      <p:ext uri="{BB962C8B-B14F-4D97-AF65-F5344CB8AC3E}">
        <p14:creationId xmlns:p14="http://schemas.microsoft.com/office/powerpoint/2010/main" val="6078657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28073" y="397164"/>
            <a:ext cx="3971637" cy="707886"/>
          </a:xfrm>
          <a:prstGeom prst="rect">
            <a:avLst/>
          </a:prstGeom>
          <a:noFill/>
        </p:spPr>
        <p:txBody>
          <a:bodyPr wrap="square" rtlCol="0">
            <a:spAutoFit/>
          </a:bodyPr>
          <a:lstStyle/>
          <a:p>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目次</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1067919" y="1068668"/>
            <a:ext cx="6631709" cy="5262979"/>
          </a:xfrm>
          <a:prstGeom prst="rect">
            <a:avLst/>
          </a:prstGeom>
          <a:noFill/>
        </p:spPr>
        <p:txBody>
          <a:bodyPr wrap="square" rtlCol="0">
            <a:spAutoFit/>
          </a:bodyPr>
          <a:lstStyle/>
          <a:p>
            <a:pPr marL="514350" indent="-514350">
              <a:lnSpc>
                <a:spcPct val="200000"/>
              </a:lnSpc>
              <a:buFont typeface="+mj-lt"/>
              <a:buAutoNum type="arabicPeriod"/>
            </a:pPr>
            <a:r>
              <a:rPr kumimoji="1" lang="ja-JP" altLang="en-US" sz="2800" dirty="0" smtClean="0">
                <a:latin typeface="游ゴシック" panose="020B0400000000000000" pitchFamily="50" charset="-128"/>
                <a:ea typeface="游ゴシック" panose="020B0400000000000000" pitchFamily="50" charset="-128"/>
              </a:rPr>
              <a:t>はじめに</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lang="en-US" altLang="ja-JP" sz="2800" dirty="0" smtClean="0">
                <a:latin typeface="游ゴシック" panose="020B0400000000000000" pitchFamily="50" charset="-128"/>
                <a:ea typeface="游ゴシック" panose="020B0400000000000000" pitchFamily="50" charset="-128"/>
              </a:rPr>
              <a:t>EBM </a:t>
            </a:r>
            <a:r>
              <a:rPr lang="ja-JP" altLang="en-US" sz="2800" dirty="0" smtClean="0">
                <a:latin typeface="游ゴシック" panose="020B0400000000000000" pitchFamily="50" charset="-128"/>
                <a:ea typeface="游ゴシック" panose="020B0400000000000000" pitchFamily="50" charset="-128"/>
              </a:rPr>
              <a:t>の概要</a:t>
            </a:r>
            <a:endParaRPr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lang="en-US" altLang="ja-JP" sz="2800" dirty="0" smtClean="0">
                <a:latin typeface="游ゴシック" panose="020B0400000000000000" pitchFamily="50" charset="-128"/>
                <a:ea typeface="游ゴシック" panose="020B0400000000000000" pitchFamily="50" charset="-128"/>
              </a:rPr>
              <a:t>EBM </a:t>
            </a:r>
            <a:r>
              <a:rPr lang="ja-JP" altLang="en-US" sz="2800" dirty="0" smtClean="0">
                <a:latin typeface="游ゴシック" panose="020B0400000000000000" pitchFamily="50" charset="-128"/>
                <a:ea typeface="游ゴシック" panose="020B0400000000000000" pitchFamily="50" charset="-128"/>
              </a:rPr>
              <a:t>の結果</a:t>
            </a:r>
            <a:endParaRPr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en-US" altLang="ja-JP" sz="2800" dirty="0" smtClean="0">
                <a:solidFill>
                  <a:schemeClr val="accent2"/>
                </a:solidFill>
                <a:latin typeface="游ゴシック" panose="020B0400000000000000" pitchFamily="50" charset="-128"/>
                <a:ea typeface="游ゴシック" panose="020B0400000000000000" pitchFamily="50" charset="-128"/>
              </a:rPr>
              <a:t>GCM </a:t>
            </a:r>
            <a:r>
              <a:rPr kumimoji="1" lang="ja-JP" altLang="en-US" sz="2800" dirty="0" smtClean="0">
                <a:solidFill>
                  <a:schemeClr val="accent2"/>
                </a:solidFill>
                <a:latin typeface="游ゴシック" panose="020B0400000000000000" pitchFamily="50" charset="-128"/>
                <a:ea typeface="游ゴシック" panose="020B0400000000000000" pitchFamily="50" charset="-128"/>
              </a:rPr>
              <a:t>の概要</a:t>
            </a:r>
            <a:endParaRPr kumimoji="1" lang="en-US" altLang="ja-JP" sz="2800" dirty="0" smtClean="0">
              <a:solidFill>
                <a:schemeClr val="accent2"/>
              </a:solidFill>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en-US" altLang="ja-JP" sz="2800" dirty="0" smtClean="0">
                <a:latin typeface="游ゴシック" panose="020B0400000000000000" pitchFamily="50" charset="-128"/>
                <a:ea typeface="游ゴシック" panose="020B0400000000000000" pitchFamily="50" charset="-128"/>
              </a:rPr>
              <a:t>GCM </a:t>
            </a:r>
            <a:r>
              <a:rPr kumimoji="1" lang="ja-JP" altLang="en-US" sz="2800" dirty="0" smtClean="0">
                <a:latin typeface="游ゴシック" panose="020B0400000000000000" pitchFamily="50" charset="-128"/>
                <a:ea typeface="游ゴシック" panose="020B0400000000000000" pitchFamily="50" charset="-128"/>
              </a:rPr>
              <a:t>の結果</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ja-JP" altLang="en-US" sz="2800" dirty="0" smtClean="0">
                <a:latin typeface="游ゴシック" panose="020B0400000000000000" pitchFamily="50" charset="-128"/>
                <a:ea typeface="游ゴシック" panose="020B0400000000000000" pitchFamily="50" charset="-128"/>
              </a:rPr>
              <a:t>まとめ</a:t>
            </a:r>
            <a:endParaRPr kumimoji="1" lang="ja-JP" altLang="en-US" sz="2800" dirty="0">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17</a:t>
            </a:fld>
            <a:endParaRPr kumimoji="1" lang="ja-JP" altLang="en-US" dirty="0"/>
          </a:p>
        </p:txBody>
      </p:sp>
    </p:spTree>
    <p:extLst>
      <p:ext uri="{BB962C8B-B14F-4D97-AF65-F5344CB8AC3E}">
        <p14:creationId xmlns:p14="http://schemas.microsoft.com/office/powerpoint/2010/main" val="342368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1" y="397914"/>
            <a:ext cx="7582285" cy="1323439"/>
          </a:xfrm>
          <a:prstGeom prst="rect">
            <a:avLst/>
          </a:prstGeom>
          <a:noFill/>
        </p:spPr>
        <p:txBody>
          <a:bodyPr wrap="square" rtlCol="0">
            <a:spAutoFit/>
          </a:bodyPr>
          <a:lstStyle/>
          <a:p>
            <a:r>
              <a:rPr lang="en-US" altLang="ja-JP" sz="4000" b="1" dirty="0" smtClean="0">
                <a:solidFill>
                  <a:schemeClr val="accent2"/>
                </a:solidFill>
                <a:latin typeface="游ゴシック" panose="020B0400000000000000" pitchFamily="50" charset="-128"/>
                <a:ea typeface="游ゴシック" panose="020B0400000000000000" pitchFamily="50" charset="-128"/>
              </a:rPr>
              <a:t>4</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.1 </a:t>
            </a:r>
            <a:r>
              <a:rPr lang="en-US" altLang="ja-JP" sz="4000" b="1" dirty="0" smtClean="0">
                <a:solidFill>
                  <a:schemeClr val="accent2"/>
                </a:solidFill>
                <a:latin typeface="游ゴシック" panose="020B0400000000000000" pitchFamily="50" charset="-128"/>
                <a:ea typeface="游ゴシック" panose="020B0400000000000000" pitchFamily="50" charset="-128"/>
              </a:rPr>
              <a:t>GCM </a:t>
            </a:r>
            <a:r>
              <a:rPr lang="ja-JP" altLang="en-US" sz="4000" b="1" dirty="0" smtClean="0">
                <a:solidFill>
                  <a:schemeClr val="accent2"/>
                </a:solidFill>
                <a:latin typeface="游ゴシック" panose="020B0400000000000000" pitchFamily="50" charset="-128"/>
                <a:ea typeface="游ゴシック" panose="020B0400000000000000" pitchFamily="50" charset="-128"/>
              </a:rPr>
              <a:t>における</a:t>
            </a:r>
            <a:endParaRPr lang="en-US" altLang="ja-JP" sz="4000" b="1" dirty="0">
              <a:solidFill>
                <a:schemeClr val="accent2"/>
              </a:solidFill>
              <a:latin typeface="游ゴシック" panose="020B0400000000000000" pitchFamily="50" charset="-128"/>
              <a:ea typeface="游ゴシック" panose="020B0400000000000000" pitchFamily="50" charset="-128"/>
            </a:endParaRPr>
          </a:p>
          <a:p>
            <a:r>
              <a:rPr lang="en-US" altLang="ja-JP" sz="4000" b="1" dirty="0" smtClean="0">
                <a:solidFill>
                  <a:schemeClr val="accent2"/>
                </a:solidFill>
                <a:latin typeface="游ゴシック" panose="020B0400000000000000" pitchFamily="50" charset="-128"/>
                <a:ea typeface="游ゴシック" panose="020B0400000000000000" pitchFamily="50" charset="-128"/>
              </a:rPr>
              <a:t>     </a:t>
            </a:r>
            <a:r>
              <a:rPr lang="ja-JP" altLang="en-US" sz="4000" b="1" dirty="0" smtClean="0">
                <a:solidFill>
                  <a:schemeClr val="accent2"/>
                </a:solidFill>
                <a:latin typeface="游ゴシック" panose="020B0400000000000000" pitchFamily="50" charset="-128"/>
                <a:ea typeface="游ゴシック" panose="020B0400000000000000" pitchFamily="50" charset="-128"/>
              </a:rPr>
              <a:t>プリミティブ方程式系</a:t>
            </a:r>
            <a:r>
              <a:rPr lang="en-US" altLang="ja-JP" sz="4000" b="1" dirty="0" smtClean="0">
                <a:solidFill>
                  <a:schemeClr val="accent2"/>
                </a:solidFill>
                <a:latin typeface="游ゴシック" panose="020B0400000000000000" pitchFamily="50" charset="-128"/>
                <a:ea typeface="游ゴシック" panose="020B0400000000000000" pitchFamily="50" charset="-128"/>
              </a:rPr>
              <a:t>(1)</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554181" y="1706915"/>
            <a:ext cx="6049818" cy="400110"/>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連続の式</a:t>
            </a:r>
            <a:endParaRPr kumimoji="1" lang="en-US" altLang="ja-JP" sz="2000" dirty="0" smtClean="0">
              <a:latin typeface="游ゴシック" panose="020B0400000000000000" pitchFamily="50" charset="-128"/>
              <a:ea typeface="游ゴシック" panose="020B0400000000000000" pitchFamily="50" charset="-128"/>
            </a:endParaRPr>
          </a:p>
        </p:txBody>
      </p:sp>
      <p:sp>
        <p:nvSpPr>
          <p:cNvPr id="5" name="テキスト ボックス 4"/>
          <p:cNvSpPr txBox="1"/>
          <p:nvPr/>
        </p:nvSpPr>
        <p:spPr>
          <a:xfrm>
            <a:off x="554181" y="2718208"/>
            <a:ext cx="6049818" cy="400110"/>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静水圧の式</a:t>
            </a:r>
            <a:endParaRPr kumimoji="1" lang="en-US" altLang="ja-JP" sz="2000" dirty="0" smtClean="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54181" y="3766502"/>
            <a:ext cx="6049818" cy="400110"/>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運動方程式</a:t>
            </a:r>
            <a:endParaRPr kumimoji="1" lang="en-US" altLang="ja-JP" sz="2000" dirty="0" smtClean="0">
              <a:latin typeface="游ゴシック" panose="020B0400000000000000" pitchFamily="50" charset="-128"/>
              <a:ea typeface="游ゴシック" panose="020B0400000000000000" pitchFamily="50" charset="-128"/>
            </a:endParaRPr>
          </a:p>
        </p:txBody>
      </p:sp>
      <p:pic>
        <p:nvPicPr>
          <p:cNvPr id="2" name="図 1"/>
          <p:cNvPicPr>
            <a:picLocks noChangeAspect="1"/>
          </p:cNvPicPr>
          <p:nvPr/>
        </p:nvPicPr>
        <p:blipFill>
          <a:blip r:embed="rId2"/>
          <a:stretch>
            <a:fillRect/>
          </a:stretch>
        </p:blipFill>
        <p:spPr>
          <a:xfrm>
            <a:off x="1186066" y="3038653"/>
            <a:ext cx="1639900" cy="697783"/>
          </a:xfrm>
          <a:prstGeom prst="rect">
            <a:avLst/>
          </a:prstGeom>
        </p:spPr>
      </p:pic>
      <p:pic>
        <p:nvPicPr>
          <p:cNvPr id="7" name="図 6"/>
          <p:cNvPicPr>
            <a:picLocks noChangeAspect="1"/>
          </p:cNvPicPr>
          <p:nvPr/>
        </p:nvPicPr>
        <p:blipFill>
          <a:blip r:embed="rId3"/>
          <a:stretch>
            <a:fillRect/>
          </a:stretch>
        </p:blipFill>
        <p:spPr>
          <a:xfrm>
            <a:off x="1186066" y="2024833"/>
            <a:ext cx="3159257" cy="656686"/>
          </a:xfrm>
          <a:prstGeom prst="rect">
            <a:avLst/>
          </a:prstGeom>
        </p:spPr>
      </p:pic>
      <p:pic>
        <p:nvPicPr>
          <p:cNvPr id="8" name="図 7"/>
          <p:cNvPicPr>
            <a:picLocks noChangeAspect="1"/>
          </p:cNvPicPr>
          <p:nvPr/>
        </p:nvPicPr>
        <p:blipFill>
          <a:blip r:embed="rId4"/>
          <a:stretch>
            <a:fillRect/>
          </a:stretch>
        </p:blipFill>
        <p:spPr>
          <a:xfrm>
            <a:off x="705934" y="4162690"/>
            <a:ext cx="3945622" cy="615106"/>
          </a:xfrm>
          <a:prstGeom prst="rect">
            <a:avLst/>
          </a:prstGeom>
        </p:spPr>
      </p:pic>
      <p:pic>
        <p:nvPicPr>
          <p:cNvPr id="9" name="図 8"/>
          <p:cNvPicPr>
            <a:picLocks noChangeAspect="1"/>
          </p:cNvPicPr>
          <p:nvPr/>
        </p:nvPicPr>
        <p:blipFill>
          <a:blip r:embed="rId5"/>
          <a:stretch>
            <a:fillRect/>
          </a:stretch>
        </p:blipFill>
        <p:spPr>
          <a:xfrm>
            <a:off x="705934" y="4870486"/>
            <a:ext cx="6935074" cy="616934"/>
          </a:xfrm>
          <a:prstGeom prst="rect">
            <a:avLst/>
          </a:prstGeom>
        </p:spPr>
      </p:pic>
      <p:sp>
        <p:nvSpPr>
          <p:cNvPr id="11" name="スライド番号プレースホルダー 10"/>
          <p:cNvSpPr>
            <a:spLocks noGrp="1"/>
          </p:cNvSpPr>
          <p:nvPr>
            <p:ph type="sldNum" sz="quarter" idx="12"/>
          </p:nvPr>
        </p:nvSpPr>
        <p:spPr>
          <a:xfrm>
            <a:off x="6458530" y="6286251"/>
            <a:ext cx="512638" cy="365125"/>
          </a:xfrm>
        </p:spPr>
        <p:txBody>
          <a:bodyPr/>
          <a:lstStyle/>
          <a:p>
            <a:fld id="{4E2C693D-56D1-4EA8-88BB-64004983D324}" type="slidenum">
              <a:rPr kumimoji="1" lang="ja-JP" altLang="en-US" smtClean="0"/>
              <a:t>18</a:t>
            </a:fld>
            <a:endParaRPr kumimoji="1" lang="ja-JP" altLang="en-US"/>
          </a:p>
        </p:txBody>
      </p:sp>
      <p:sp>
        <p:nvSpPr>
          <p:cNvPr id="12" name="正方形/長方形 11"/>
          <p:cNvSpPr/>
          <p:nvPr/>
        </p:nvSpPr>
        <p:spPr>
          <a:xfrm>
            <a:off x="6486934" y="1733215"/>
            <a:ext cx="2305529" cy="3132462"/>
          </a:xfrm>
          <a:prstGeom prst="rect">
            <a:avLst/>
          </a:prstGeom>
          <a:solidFill>
            <a:srgbClr val="FDFAD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3" name="テキスト ボックス 12"/>
              <p:cNvSpPr txBox="1"/>
              <p:nvPr/>
            </p:nvSpPr>
            <p:spPr>
              <a:xfrm>
                <a:off x="6528074" y="1757134"/>
                <a:ext cx="2137875" cy="3108543"/>
              </a:xfrm>
              <a:prstGeom prst="rect">
                <a:avLst/>
              </a:prstGeom>
              <a:noFill/>
            </p:spPr>
            <p:txBody>
              <a:bodyPr wrap="square" rtlCol="0">
                <a:spAutoFit/>
              </a:bodyPr>
              <a:lstStyle/>
              <a:p>
                <a:r>
                  <a:rPr lang="en-US" altLang="ja-JP" sz="1400" dirty="0" smtClean="0">
                    <a:latin typeface="Cambria Math" panose="02040503050406030204" pitchFamily="18" charset="0"/>
                    <a:ea typeface="游ゴシック" panose="020B0400000000000000" pitchFamily="50" charset="-128"/>
                  </a:rPr>
                  <a:t>π</a:t>
                </a:r>
                <a:r>
                  <a:rPr lang="ja-JP" altLang="en-US" sz="1400" dirty="0" smtClean="0">
                    <a:latin typeface="Cambria Math" panose="02040503050406030204" pitchFamily="18" charset="0"/>
                    <a:ea typeface="游ゴシック" panose="020B0400000000000000" pitchFamily="50" charset="-128"/>
                  </a:rPr>
                  <a:t> </a:t>
                </a:r>
                <a:r>
                  <a:rPr lang="en-US" altLang="ja-JP" sz="1400" dirty="0" smtClean="0">
                    <a:latin typeface="Cambria Math" panose="02040503050406030204" pitchFamily="18" charset="0"/>
                    <a:ea typeface="游ゴシック" panose="020B0400000000000000" pitchFamily="50" charset="-128"/>
                  </a:rPr>
                  <a:t>: ln </a:t>
                </a:r>
                <a14:m>
                  <m:oMath xmlns:m="http://schemas.openxmlformats.org/officeDocument/2006/math">
                    <m:sSub>
                      <m:sSubPr>
                        <m:ctrlPr>
                          <a:rPr lang="en-US" altLang="ja-JP" sz="1400" i="1">
                            <a:latin typeface="Cambria Math" panose="02040503050406030204" pitchFamily="18" charset="0"/>
                            <a:ea typeface="游ゴシック" panose="020B0400000000000000" pitchFamily="50" charset="-128"/>
                          </a:rPr>
                        </m:ctrlPr>
                      </m:sSubPr>
                      <m:e>
                        <m:r>
                          <a:rPr lang="en-US" altLang="ja-JP" sz="1400" b="0" i="1" smtClean="0">
                            <a:latin typeface="Cambria Math" panose="02040503050406030204" pitchFamily="18" charset="0"/>
                            <a:ea typeface="游ゴシック" panose="020B0400000000000000" pitchFamily="50" charset="-128"/>
                          </a:rPr>
                          <m:t>𝑝</m:t>
                        </m:r>
                      </m:e>
                      <m:sub>
                        <m:r>
                          <a:rPr lang="en-US" altLang="ja-JP" sz="1400" b="0" i="1" smtClean="0">
                            <a:latin typeface="Cambria Math" panose="02040503050406030204" pitchFamily="18" charset="0"/>
                            <a:ea typeface="游ゴシック" panose="020B0400000000000000" pitchFamily="50" charset="-128"/>
                          </a:rPr>
                          <m:t>𝑠</m:t>
                        </m:r>
                      </m:sub>
                    </m:sSub>
                  </m:oMath>
                </a14:m>
                <a:r>
                  <a:rPr lang="en-US" altLang="ja-JP" sz="1400" b="0" dirty="0" smtClean="0">
                    <a:latin typeface="Cambria Math" panose="02040503050406030204" pitchFamily="18" charset="0"/>
                    <a:ea typeface="游ゴシック" panose="020B0400000000000000" pitchFamily="50" charset="-128"/>
                  </a:rPr>
                  <a:t> (</a:t>
                </a:r>
                <a14:m>
                  <m:oMath xmlns:m="http://schemas.openxmlformats.org/officeDocument/2006/math">
                    <m:sSub>
                      <m:sSubPr>
                        <m:ctrlPr>
                          <a:rPr lang="en-US" altLang="ja-JP" sz="1400" i="1">
                            <a:latin typeface="Cambria Math" panose="02040503050406030204" pitchFamily="18" charset="0"/>
                            <a:ea typeface="游ゴシック" panose="020B0400000000000000" pitchFamily="50" charset="-128"/>
                          </a:rPr>
                        </m:ctrlPr>
                      </m:sSubPr>
                      <m:e>
                        <m:r>
                          <a:rPr lang="en-US" altLang="ja-JP" sz="1400" i="1">
                            <a:latin typeface="Cambria Math" panose="02040503050406030204" pitchFamily="18" charset="0"/>
                            <a:ea typeface="游ゴシック" panose="020B0400000000000000" pitchFamily="50" charset="-128"/>
                          </a:rPr>
                          <m:t>𝑝</m:t>
                        </m:r>
                      </m:e>
                      <m:sub>
                        <m:r>
                          <a:rPr lang="en-US" altLang="ja-JP" sz="1400" i="1">
                            <a:latin typeface="Cambria Math" panose="02040503050406030204" pitchFamily="18" charset="0"/>
                            <a:ea typeface="游ゴシック" panose="020B0400000000000000" pitchFamily="50" charset="-128"/>
                          </a:rPr>
                          <m:t>𝑠</m:t>
                        </m:r>
                      </m:sub>
                    </m:sSub>
                  </m:oMath>
                </a14:m>
                <a:r>
                  <a:rPr lang="en-US" altLang="ja-JP" sz="1400" b="0" dirty="0" smtClean="0">
                    <a:latin typeface="Cambria Math" panose="02040503050406030204" pitchFamily="18" charset="0"/>
                    <a:ea typeface="游ゴシック" panose="020B0400000000000000" pitchFamily="50" charset="-128"/>
                  </a:rPr>
                  <a:t> </a:t>
                </a:r>
                <a:r>
                  <a:rPr lang="ja-JP" altLang="en-US" sz="1400" b="0" dirty="0" smtClean="0">
                    <a:latin typeface="Cambria Math" panose="02040503050406030204" pitchFamily="18" charset="0"/>
                    <a:ea typeface="游ゴシック" panose="020B0400000000000000" pitchFamily="50" charset="-128"/>
                  </a:rPr>
                  <a:t>は地表面圧力</a:t>
                </a:r>
                <a:r>
                  <a:rPr lang="en-US" altLang="ja-JP" sz="1400" b="0" dirty="0" smtClean="0">
                    <a:latin typeface="Cambria Math" panose="02040503050406030204" pitchFamily="18" charset="0"/>
                    <a:ea typeface="游ゴシック" panose="020B0400000000000000" pitchFamily="50" charset="-128"/>
                  </a:rPr>
                  <a:t>)</a:t>
                </a:r>
              </a:p>
              <a:p>
                <a14:m>
                  <m:oMath xmlns:m="http://schemas.openxmlformats.org/officeDocument/2006/math">
                    <m:sSub>
                      <m:sSubPr>
                        <m:ctrlPr>
                          <a:rPr lang="en-US" altLang="ja-JP" sz="1400" i="1" smtClean="0">
                            <a:latin typeface="Cambria Math" panose="02040503050406030204" pitchFamily="18" charset="0"/>
                            <a:ea typeface="游ゴシック" panose="020B0400000000000000" pitchFamily="50" charset="-128"/>
                          </a:rPr>
                        </m:ctrlPr>
                      </m:sSubPr>
                      <m:e>
                        <m:r>
                          <a:rPr lang="en-US" altLang="ja-JP" sz="1400" b="1" i="1" smtClean="0">
                            <a:latin typeface="Cambria Math" panose="02040503050406030204" pitchFamily="18" charset="0"/>
                            <a:ea typeface="游ゴシック" panose="020B0400000000000000" pitchFamily="50" charset="-128"/>
                          </a:rPr>
                          <m:t>𝒗</m:t>
                        </m:r>
                      </m:e>
                      <m:sub>
                        <m:r>
                          <a:rPr lang="en-US" altLang="ja-JP" sz="1400" b="0" i="1" smtClean="0">
                            <a:latin typeface="Cambria Math" panose="02040503050406030204" pitchFamily="18" charset="0"/>
                            <a:ea typeface="游ゴシック" panose="020B0400000000000000" pitchFamily="50" charset="-128"/>
                          </a:rPr>
                          <m:t>𝐻</m:t>
                        </m:r>
                      </m:sub>
                    </m:sSub>
                  </m:oMath>
                </a14:m>
                <a:r>
                  <a:rPr lang="en-US" altLang="ja-JP" sz="1400" b="0" dirty="0" smtClean="0">
                    <a:latin typeface="Cambria Math" panose="02040503050406030204" pitchFamily="18" charset="0"/>
                    <a:ea typeface="游ゴシック" panose="020B0400000000000000" pitchFamily="50" charset="-128"/>
                  </a:rPr>
                  <a:t> : </a:t>
                </a:r>
                <a:r>
                  <a:rPr lang="ja-JP" altLang="en-US" sz="1400" b="0" dirty="0" smtClean="0">
                    <a:latin typeface="Cambria Math" panose="02040503050406030204" pitchFamily="18" charset="0"/>
                    <a:ea typeface="游ゴシック" panose="020B0400000000000000" pitchFamily="50" charset="-128"/>
                  </a:rPr>
                  <a:t>水平速度ベクトル</a:t>
                </a:r>
                <a:endParaRPr lang="en-US" altLang="ja-JP" sz="1400" b="0" dirty="0" smtClean="0">
                  <a:latin typeface="Cambria Math" panose="02040503050406030204" pitchFamily="18" charset="0"/>
                  <a:ea typeface="游ゴシック" panose="020B0400000000000000" pitchFamily="50" charset="-128"/>
                </a:endParaRPr>
              </a:p>
              <a:p>
                <a:r>
                  <a:rPr lang="en-US" altLang="ja-JP" sz="1400" dirty="0" smtClean="0">
                    <a:latin typeface="Cambria Math" panose="02040503050406030204" pitchFamily="18" charset="0"/>
                    <a:ea typeface="游ゴシック" panose="020B0400000000000000" pitchFamily="50" charset="-128"/>
                  </a:rPr>
                  <a:t>σ </a:t>
                </a:r>
                <a:r>
                  <a:rPr lang="en-US" altLang="ja-JP" sz="1400" b="0" dirty="0" smtClean="0">
                    <a:latin typeface="Cambria Math" panose="02040503050406030204" pitchFamily="18" charset="0"/>
                    <a:ea typeface="游ゴシック" panose="020B0400000000000000" pitchFamily="50" charset="-128"/>
                  </a:rPr>
                  <a:t>: </a:t>
                </a:r>
                <a:r>
                  <a:rPr lang="en-US" altLang="ja-JP" sz="1400" b="0" i="1" dirty="0" smtClean="0">
                    <a:latin typeface="Cambria Math" panose="02040503050406030204" pitchFamily="18" charset="0"/>
                    <a:ea typeface="游ゴシック" panose="020B0400000000000000" pitchFamily="50" charset="-128"/>
                  </a:rPr>
                  <a:t>p</a:t>
                </a:r>
                <a:r>
                  <a:rPr lang="en-US" altLang="ja-JP" sz="1400" b="0" dirty="0" smtClean="0">
                    <a:latin typeface="Cambria Math" panose="02040503050406030204" pitchFamily="18" charset="0"/>
                    <a:ea typeface="游ゴシック" panose="020B0400000000000000" pitchFamily="50" charset="-128"/>
                  </a:rPr>
                  <a:t>/</a:t>
                </a:r>
                <a14:m>
                  <m:oMath xmlns:m="http://schemas.openxmlformats.org/officeDocument/2006/math">
                    <m:sSub>
                      <m:sSubPr>
                        <m:ctrlPr>
                          <a:rPr lang="en-US" altLang="ja-JP" sz="1400" i="1">
                            <a:latin typeface="Cambria Math" panose="02040503050406030204" pitchFamily="18" charset="0"/>
                            <a:ea typeface="游ゴシック" panose="020B0400000000000000" pitchFamily="50" charset="-128"/>
                          </a:rPr>
                        </m:ctrlPr>
                      </m:sSubPr>
                      <m:e>
                        <m:r>
                          <a:rPr lang="en-US" altLang="ja-JP" sz="1400" i="1">
                            <a:latin typeface="Cambria Math" panose="02040503050406030204" pitchFamily="18" charset="0"/>
                            <a:ea typeface="游ゴシック" panose="020B0400000000000000" pitchFamily="50" charset="-128"/>
                          </a:rPr>
                          <m:t>𝑝</m:t>
                        </m:r>
                      </m:e>
                      <m:sub>
                        <m:r>
                          <a:rPr lang="en-US" altLang="ja-JP" sz="1400" i="1">
                            <a:latin typeface="Cambria Math" panose="02040503050406030204" pitchFamily="18" charset="0"/>
                            <a:ea typeface="游ゴシック" panose="020B0400000000000000" pitchFamily="50" charset="-128"/>
                          </a:rPr>
                          <m:t>𝑠</m:t>
                        </m:r>
                      </m:sub>
                    </m:sSub>
                  </m:oMath>
                </a14:m>
                <a:endParaRPr lang="en-US" altLang="ja-JP" sz="1400" b="0" dirty="0" smtClean="0">
                  <a:latin typeface="Cambria Math" panose="02040503050406030204" pitchFamily="18" charset="0"/>
                  <a:ea typeface="游ゴシック" panose="020B0400000000000000" pitchFamily="50" charset="-128"/>
                </a:endParaRPr>
              </a:p>
              <a:p>
                <a14:m>
                  <m:oMath xmlns:m="http://schemas.openxmlformats.org/officeDocument/2006/math">
                    <m:r>
                      <a:rPr lang="en-US" altLang="ja-JP" sz="1400" i="1">
                        <a:latin typeface="Cambria Math" panose="02040503050406030204" pitchFamily="18" charset="0"/>
                        <a:ea typeface="游ゴシック" panose="020B0400000000000000" pitchFamily="50" charset="-128"/>
                      </a:rPr>
                      <m:t>𝐷</m:t>
                    </m:r>
                  </m:oMath>
                </a14:m>
                <a:r>
                  <a:rPr lang="en-US" altLang="ja-JP" sz="1400" dirty="0">
                    <a:latin typeface="游ゴシック" panose="020B0400000000000000" pitchFamily="50" charset="-128"/>
                    <a:ea typeface="游ゴシック" panose="020B0400000000000000" pitchFamily="50" charset="-128"/>
                  </a:rPr>
                  <a:t> : </a:t>
                </a:r>
                <a:r>
                  <a:rPr lang="ja-JP" altLang="en-US" sz="1400" dirty="0" smtClean="0">
                    <a:latin typeface="游ゴシック" panose="020B0400000000000000" pitchFamily="50" charset="-128"/>
                    <a:ea typeface="游ゴシック" panose="020B0400000000000000" pitchFamily="50" charset="-128"/>
                  </a:rPr>
                  <a:t>発散</a:t>
                </a:r>
                <a:r>
                  <a:rPr lang="en-US" altLang="ja-JP" sz="1400" b="0" dirty="0" smtClean="0">
                    <a:latin typeface="Cambria Math" panose="02040503050406030204" pitchFamily="18" charset="0"/>
                    <a:ea typeface="游ゴシック" panose="020B0400000000000000" pitchFamily="50" charset="-128"/>
                  </a:rPr>
                  <a:t> </a:t>
                </a:r>
              </a:p>
              <a:p>
                <a:r>
                  <a:rPr lang="en-US" altLang="ja-JP" sz="1400" dirty="0" smtClean="0">
                    <a:latin typeface="Cambria Math" panose="02040503050406030204" pitchFamily="18" charset="0"/>
                    <a:ea typeface="游ゴシック" panose="020B0400000000000000" pitchFamily="50" charset="-128"/>
                  </a:rPr>
                  <a:t>Φ</a:t>
                </a:r>
                <a:r>
                  <a:rPr lang="ja-JP" altLang="en-US" sz="1400" dirty="0" smtClean="0">
                    <a:latin typeface="Cambria Math" panose="02040503050406030204" pitchFamily="18" charset="0"/>
                    <a:ea typeface="游ゴシック" panose="020B0400000000000000" pitchFamily="50" charset="-128"/>
                  </a:rPr>
                  <a:t> </a:t>
                </a:r>
                <a:r>
                  <a:rPr lang="en-US" altLang="ja-JP" sz="1400" dirty="0" smtClean="0">
                    <a:latin typeface="Cambria Math" panose="02040503050406030204" pitchFamily="18" charset="0"/>
                    <a:ea typeface="游ゴシック" panose="020B0400000000000000" pitchFamily="50" charset="-128"/>
                  </a:rPr>
                  <a:t>:</a:t>
                </a:r>
                <a:r>
                  <a:rPr lang="ja-JP" altLang="en-US" sz="1400" dirty="0">
                    <a:latin typeface="Cambria Math" panose="02040503050406030204" pitchFamily="18" charset="0"/>
                    <a:ea typeface="游ゴシック" panose="020B0400000000000000" pitchFamily="50" charset="-128"/>
                  </a:rPr>
                  <a:t> </a:t>
                </a:r>
                <a:r>
                  <a:rPr lang="ja-JP" altLang="en-US" sz="1400" dirty="0" smtClean="0">
                    <a:latin typeface="Cambria Math" panose="02040503050406030204" pitchFamily="18" charset="0"/>
                    <a:ea typeface="游ゴシック" panose="020B0400000000000000" pitchFamily="50" charset="-128"/>
                  </a:rPr>
                  <a:t>重力ポテンシャル</a:t>
                </a:r>
                <a:endParaRPr lang="en-US" altLang="ja-JP" sz="1400" dirty="0" smtClean="0">
                  <a:latin typeface="Cambria Math" panose="02040503050406030204" pitchFamily="18" charset="0"/>
                  <a:ea typeface="游ゴシック" panose="020B0400000000000000" pitchFamily="50" charset="-128"/>
                </a:endParaRPr>
              </a:p>
              <a:p>
                <a14:m>
                  <m:oMath xmlns:m="http://schemas.openxmlformats.org/officeDocument/2006/math">
                    <m:sSub>
                      <m:sSubPr>
                        <m:ctrlPr>
                          <a:rPr lang="en-US" altLang="ja-JP" sz="1400" i="1">
                            <a:latin typeface="Cambria Math" panose="02040503050406030204" pitchFamily="18" charset="0"/>
                            <a:ea typeface="游ゴシック" panose="020B0400000000000000" pitchFamily="50" charset="-128"/>
                          </a:rPr>
                        </m:ctrlPr>
                      </m:sSubPr>
                      <m:e>
                        <m:r>
                          <a:rPr lang="en-US" altLang="ja-JP" sz="1400" b="0" i="1" smtClean="0">
                            <a:latin typeface="Cambria Math" panose="02040503050406030204" pitchFamily="18" charset="0"/>
                            <a:ea typeface="游ゴシック" panose="020B0400000000000000" pitchFamily="50" charset="-128"/>
                          </a:rPr>
                          <m:t>𝑇</m:t>
                        </m:r>
                      </m:e>
                      <m:sub>
                        <m:r>
                          <a:rPr lang="en-US" altLang="ja-JP" sz="1400" b="0" i="1" smtClean="0">
                            <a:latin typeface="Cambria Math" panose="02040503050406030204" pitchFamily="18" charset="0"/>
                            <a:ea typeface="游ゴシック" panose="020B0400000000000000" pitchFamily="50" charset="-128"/>
                          </a:rPr>
                          <m:t>𝑣</m:t>
                        </m:r>
                      </m:sub>
                    </m:sSub>
                  </m:oMath>
                </a14:m>
                <a:r>
                  <a:rPr lang="en-US" altLang="ja-JP" sz="1400" b="0" dirty="0" smtClean="0">
                    <a:latin typeface="Cambria Math" panose="02040503050406030204" pitchFamily="18" charset="0"/>
                    <a:ea typeface="游ゴシック" panose="020B0400000000000000" pitchFamily="50" charset="-128"/>
                  </a:rPr>
                  <a:t>: </a:t>
                </a:r>
                <a:r>
                  <a:rPr lang="ja-JP" altLang="en-US" sz="1400" b="0" dirty="0" smtClean="0">
                    <a:latin typeface="Cambria Math" panose="02040503050406030204" pitchFamily="18" charset="0"/>
                    <a:ea typeface="游ゴシック" panose="020B0400000000000000" pitchFamily="50" charset="-128"/>
                  </a:rPr>
                  <a:t>仮温度</a:t>
                </a:r>
                <a:endParaRPr lang="en-US" altLang="ja-JP" sz="1400" b="0" dirty="0" smtClean="0">
                  <a:latin typeface="Cambria Math" panose="02040503050406030204" pitchFamily="18" charset="0"/>
                  <a:ea typeface="游ゴシック" panose="020B0400000000000000" pitchFamily="50" charset="-128"/>
                </a:endParaRPr>
              </a:p>
              <a:p>
                <a:r>
                  <a:rPr lang="en-US" altLang="ja-JP" sz="1400" dirty="0" smtClean="0">
                    <a:latin typeface="游ゴシック" panose="020B0400000000000000" pitchFamily="50" charset="-128"/>
                    <a:ea typeface="游ゴシック" panose="020B0400000000000000" pitchFamily="50" charset="-128"/>
                  </a:rPr>
                  <a:t>ζ: </a:t>
                </a:r>
                <a:r>
                  <a:rPr lang="ja-JP" altLang="en-US" sz="1400" dirty="0" smtClean="0">
                    <a:latin typeface="游ゴシック" panose="020B0400000000000000" pitchFamily="50" charset="-128"/>
                    <a:ea typeface="游ゴシック" panose="020B0400000000000000" pitchFamily="50" charset="-128"/>
                  </a:rPr>
                  <a:t>渦度</a:t>
                </a:r>
                <a:endParaRPr lang="en-US" altLang="ja-JP" sz="1400" dirty="0" smtClean="0">
                  <a:latin typeface="游ゴシック" panose="020B0400000000000000" pitchFamily="50" charset="-128"/>
                  <a:ea typeface="游ゴシック" panose="020B0400000000000000" pitchFamily="50" charset="-128"/>
                </a:endParaRPr>
              </a:p>
              <a:p>
                <a:r>
                  <a:rPr lang="en-US" altLang="ja-JP" sz="1400" dirty="0" smtClean="0">
                    <a:latin typeface="游ゴシック" panose="020B0400000000000000" pitchFamily="50" charset="-128"/>
                    <a:ea typeface="游ゴシック" panose="020B0400000000000000" pitchFamily="50" charset="-128"/>
                  </a:rPr>
                  <a:t>a : </a:t>
                </a:r>
                <a:r>
                  <a:rPr lang="ja-JP" altLang="en-US" sz="1400" dirty="0" smtClean="0">
                    <a:latin typeface="游ゴシック" panose="020B0400000000000000" pitchFamily="50" charset="-128"/>
                    <a:ea typeface="游ゴシック" panose="020B0400000000000000" pitchFamily="50" charset="-128"/>
                  </a:rPr>
                  <a:t>地球半径</a:t>
                </a:r>
                <a:endParaRPr lang="en-US" altLang="ja-JP" sz="1400" dirty="0" smtClean="0">
                  <a:latin typeface="游ゴシック" panose="020B0400000000000000" pitchFamily="50" charset="-128"/>
                  <a:ea typeface="游ゴシック" panose="020B0400000000000000" pitchFamily="50" charset="-128"/>
                </a:endParaRPr>
              </a:p>
              <a:p>
                <a:r>
                  <a:rPr lang="en-US" altLang="ja-JP" sz="1400" dirty="0">
                    <a:latin typeface="游ゴシック" panose="020B0400000000000000" pitchFamily="50" charset="-128"/>
                    <a:ea typeface="游ゴシック" panose="020B0400000000000000" pitchFamily="50" charset="-128"/>
                  </a:rPr>
                  <a:t>μ</a:t>
                </a:r>
                <a:r>
                  <a:rPr lang="en-US" altLang="ja-JP" sz="1400" dirty="0" smtClean="0">
                    <a:latin typeface="游ゴシック" panose="020B0400000000000000" pitchFamily="50" charset="-128"/>
                    <a:ea typeface="游ゴシック" panose="020B0400000000000000" pitchFamily="50" charset="-128"/>
                  </a:rPr>
                  <a:t>: </a:t>
                </a:r>
                <a:r>
                  <a:rPr lang="ja-JP" altLang="en-US" sz="1400" dirty="0" smtClean="0">
                    <a:latin typeface="游ゴシック" panose="020B0400000000000000" pitchFamily="50" charset="-128"/>
                    <a:ea typeface="游ゴシック" panose="020B0400000000000000" pitchFamily="50" charset="-128"/>
                  </a:rPr>
                  <a:t>緯度の正弦</a:t>
                </a:r>
                <a:endParaRPr lang="en-US" altLang="ja-JP" sz="1400" dirty="0" smtClean="0">
                  <a:latin typeface="游ゴシック" panose="020B0400000000000000" pitchFamily="50" charset="-128"/>
                  <a:ea typeface="游ゴシック" panose="020B0400000000000000" pitchFamily="50" charset="-128"/>
                </a:endParaRPr>
              </a:p>
              <a:p>
                <a:r>
                  <a:rPr lang="en-US" altLang="ja-JP" sz="1400" dirty="0" smtClean="0">
                    <a:latin typeface="游ゴシック" panose="020B0400000000000000" pitchFamily="50" charset="-128"/>
                    <a:ea typeface="游ゴシック" panose="020B0400000000000000" pitchFamily="50" charset="-128"/>
                  </a:rPr>
                  <a:t>KE : </a:t>
                </a:r>
                <a:r>
                  <a:rPr lang="ja-JP" altLang="en-US" sz="1400" dirty="0" smtClean="0">
                    <a:latin typeface="游ゴシック" panose="020B0400000000000000" pitchFamily="50" charset="-128"/>
                    <a:ea typeface="游ゴシック" panose="020B0400000000000000" pitchFamily="50" charset="-128"/>
                  </a:rPr>
                  <a:t>運動エネルギー</a:t>
                </a:r>
                <a:endParaRPr lang="en-US" altLang="ja-JP" sz="1400" dirty="0" smtClean="0">
                  <a:latin typeface="游ゴシック" panose="020B0400000000000000" pitchFamily="50" charset="-128"/>
                  <a:ea typeface="游ゴシック" panose="020B0400000000000000" pitchFamily="50" charset="-128"/>
                </a:endParaRPr>
              </a:p>
              <a:p>
                <a:r>
                  <a:rPr lang="en-US" altLang="ja-JP" sz="1400" i="1" dirty="0" smtClean="0">
                    <a:latin typeface="游ゴシック" panose="020B0400000000000000" pitchFamily="50" charset="-128"/>
                    <a:ea typeface="游ゴシック" panose="020B0400000000000000" pitchFamily="50" charset="-128"/>
                  </a:rPr>
                  <a:t>F </a:t>
                </a:r>
                <a:r>
                  <a:rPr lang="en-US" altLang="ja-JP" sz="1400" dirty="0" smtClean="0">
                    <a:latin typeface="游ゴシック" panose="020B0400000000000000" pitchFamily="50" charset="-128"/>
                    <a:ea typeface="游ゴシック" panose="020B0400000000000000" pitchFamily="50" charset="-128"/>
                  </a:rPr>
                  <a:t>:</a:t>
                </a:r>
                <a:r>
                  <a:rPr lang="en-US" altLang="ja-JP" sz="1400" i="1" dirty="0" smtClean="0">
                    <a:latin typeface="游ゴシック" panose="020B0400000000000000" pitchFamily="50" charset="-128"/>
                    <a:ea typeface="游ゴシック" panose="020B0400000000000000" pitchFamily="50" charset="-128"/>
                  </a:rPr>
                  <a:t> </a:t>
                </a:r>
                <a:r>
                  <a:rPr lang="ja-JP" altLang="en-US" sz="1400" dirty="0" smtClean="0">
                    <a:latin typeface="游ゴシック" panose="020B0400000000000000" pitchFamily="50" charset="-128"/>
                    <a:ea typeface="游ゴシック" panose="020B0400000000000000" pitchFamily="50" charset="-128"/>
                  </a:rPr>
                  <a:t>外力</a:t>
                </a:r>
                <a:endParaRPr lang="en-US" altLang="ja-JP" sz="1400" dirty="0" smtClean="0">
                  <a:latin typeface="游ゴシック" panose="020B0400000000000000" pitchFamily="50" charset="-128"/>
                  <a:ea typeface="游ゴシック" panose="020B0400000000000000" pitchFamily="50" charset="-128"/>
                </a:endParaRPr>
              </a:p>
              <a:p>
                <a:r>
                  <a:rPr lang="en-US" altLang="ja-JP" sz="1400" dirty="0" smtClean="0">
                    <a:latin typeface="游ゴシック" panose="020B0400000000000000" pitchFamily="50" charset="-128"/>
                    <a:ea typeface="游ゴシック" panose="020B0400000000000000" pitchFamily="50" charset="-128"/>
                  </a:rPr>
                  <a:t>f :  </a:t>
                </a:r>
                <a:r>
                  <a:rPr lang="ja-JP" altLang="en-US" sz="1400" dirty="0" smtClean="0">
                    <a:latin typeface="游ゴシック" panose="020B0400000000000000" pitchFamily="50" charset="-128"/>
                    <a:ea typeface="游ゴシック" panose="020B0400000000000000" pitchFamily="50" charset="-128"/>
                  </a:rPr>
                  <a:t>コリオリパラメータ</a:t>
                </a:r>
                <a:endParaRPr lang="en-US" altLang="ja-JP" sz="1400" dirty="0" smtClean="0">
                  <a:latin typeface="游ゴシック" panose="020B0400000000000000" pitchFamily="50" charset="-128"/>
                  <a:ea typeface="游ゴシック" panose="020B0400000000000000" pitchFamily="50" charset="-128"/>
                </a:endParaRPr>
              </a:p>
              <a:p>
                <a:r>
                  <a:rPr lang="en-US" altLang="ja-JP" sz="1400" i="1" dirty="0">
                    <a:latin typeface="游ゴシック" panose="020B0400000000000000" pitchFamily="50" charset="-128"/>
                    <a:ea typeface="游ゴシック" panose="020B0400000000000000" pitchFamily="50" charset="-128"/>
                  </a:rPr>
                  <a:t>D</a:t>
                </a:r>
                <a:r>
                  <a:rPr lang="en-US" altLang="ja-JP" sz="1400" dirty="0">
                    <a:latin typeface="游ゴシック" panose="020B0400000000000000" pitchFamily="50" charset="-128"/>
                    <a:ea typeface="游ゴシック" panose="020B0400000000000000" pitchFamily="50" charset="-128"/>
                  </a:rPr>
                  <a:t>(*): </a:t>
                </a:r>
                <a:r>
                  <a:rPr lang="ja-JP" altLang="en-US" sz="1400" dirty="0">
                    <a:latin typeface="游ゴシック" panose="020B0400000000000000" pitchFamily="50" charset="-128"/>
                    <a:ea typeface="游ゴシック" panose="020B0400000000000000" pitchFamily="50" charset="-128"/>
                  </a:rPr>
                  <a:t>水平</a:t>
                </a:r>
                <a:r>
                  <a:rPr lang="ja-JP" altLang="en-US" sz="1400" dirty="0" smtClean="0">
                    <a:latin typeface="游ゴシック" panose="020B0400000000000000" pitchFamily="50" charset="-128"/>
                    <a:ea typeface="游ゴシック" panose="020B0400000000000000" pitchFamily="50" charset="-128"/>
                  </a:rPr>
                  <a:t>拡散</a:t>
                </a:r>
                <a:endParaRPr lang="ja-JP" altLang="en-US" sz="1400" dirty="0">
                  <a:latin typeface="游ゴシック" panose="020B0400000000000000" pitchFamily="50" charset="-128"/>
                  <a:ea typeface="游ゴシック" panose="020B0400000000000000" pitchFamily="50" charset="-128"/>
                </a:endParaRPr>
              </a:p>
            </p:txBody>
          </p:sp>
        </mc:Choice>
        <mc:Fallback xmlns="">
          <p:sp>
            <p:nvSpPr>
              <p:cNvPr id="13" name="テキスト ボックス 12"/>
              <p:cNvSpPr txBox="1">
                <a:spLocks noRot="1" noChangeAspect="1" noMove="1" noResize="1" noEditPoints="1" noAdjustHandles="1" noChangeArrowheads="1" noChangeShapeType="1" noTextEdit="1"/>
              </p:cNvSpPr>
              <p:nvPr/>
            </p:nvSpPr>
            <p:spPr>
              <a:xfrm>
                <a:off x="6528074" y="1757134"/>
                <a:ext cx="2137875" cy="3108543"/>
              </a:xfrm>
              <a:prstGeom prst="rect">
                <a:avLst/>
              </a:prstGeom>
              <a:blipFill rotWithShape="0">
                <a:blip r:embed="rId6"/>
                <a:stretch>
                  <a:fillRect l="-855" t="-784" b="-1176"/>
                </a:stretch>
              </a:blipFill>
            </p:spPr>
            <p:txBody>
              <a:bodyPr/>
              <a:lstStyle/>
              <a:p>
                <a:r>
                  <a:rPr lang="ja-JP" altLang="en-US">
                    <a:noFill/>
                  </a:rPr>
                  <a:t> </a:t>
                </a:r>
              </a:p>
            </p:txBody>
          </p:sp>
        </mc:Fallback>
      </mc:AlternateContent>
      <p:sp>
        <p:nvSpPr>
          <p:cNvPr id="14" name="フローチャート: 結合子 13"/>
          <p:cNvSpPr/>
          <p:nvPr/>
        </p:nvSpPr>
        <p:spPr>
          <a:xfrm>
            <a:off x="4271526" y="2397767"/>
            <a:ext cx="153458" cy="148184"/>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7" name="図 16"/>
          <p:cNvPicPr>
            <a:picLocks noChangeAspect="1"/>
          </p:cNvPicPr>
          <p:nvPr/>
        </p:nvPicPr>
        <p:blipFill>
          <a:blip r:embed="rId7"/>
          <a:stretch>
            <a:fillRect/>
          </a:stretch>
        </p:blipFill>
        <p:spPr>
          <a:xfrm>
            <a:off x="1186066" y="5580110"/>
            <a:ext cx="4624701" cy="475692"/>
          </a:xfrm>
          <a:prstGeom prst="rect">
            <a:avLst/>
          </a:prstGeom>
        </p:spPr>
      </p:pic>
      <p:pic>
        <p:nvPicPr>
          <p:cNvPr id="18" name="図 17"/>
          <p:cNvPicPr>
            <a:picLocks noChangeAspect="1"/>
          </p:cNvPicPr>
          <p:nvPr/>
        </p:nvPicPr>
        <p:blipFill>
          <a:blip r:embed="rId8"/>
          <a:stretch>
            <a:fillRect/>
          </a:stretch>
        </p:blipFill>
        <p:spPr>
          <a:xfrm>
            <a:off x="1186066" y="6124573"/>
            <a:ext cx="5267083" cy="479817"/>
          </a:xfrm>
          <a:prstGeom prst="rect">
            <a:avLst/>
          </a:prstGeom>
        </p:spPr>
      </p:pic>
      <p:sp>
        <p:nvSpPr>
          <p:cNvPr id="19" name="フローチャート: 結合子 18"/>
          <p:cNvSpPr/>
          <p:nvPr/>
        </p:nvSpPr>
        <p:spPr>
          <a:xfrm>
            <a:off x="5766588" y="5838012"/>
            <a:ext cx="88358" cy="9699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84056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82659" y="399990"/>
            <a:ext cx="6800273" cy="1323439"/>
          </a:xfrm>
          <a:prstGeom prst="rect">
            <a:avLst/>
          </a:prstGeom>
          <a:noFill/>
        </p:spPr>
        <p:txBody>
          <a:bodyPr wrap="square" rtlCol="0">
            <a:spAutoFit/>
          </a:bodyPr>
          <a:lstStyle/>
          <a:p>
            <a:r>
              <a:rPr lang="en-US" altLang="ja-JP" sz="4000" b="1" dirty="0" smtClean="0">
                <a:solidFill>
                  <a:schemeClr val="accent2"/>
                </a:solidFill>
                <a:latin typeface="游ゴシック" panose="020B0400000000000000" pitchFamily="50" charset="-128"/>
                <a:ea typeface="游ゴシック" panose="020B0400000000000000" pitchFamily="50" charset="-128"/>
              </a:rPr>
              <a:t>4</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.2 </a:t>
            </a:r>
            <a:r>
              <a:rPr lang="en-US" altLang="ja-JP" sz="4000" b="1" dirty="0">
                <a:solidFill>
                  <a:schemeClr val="accent2"/>
                </a:solidFill>
                <a:latin typeface="游ゴシック" panose="020B0400000000000000" pitchFamily="50" charset="-128"/>
                <a:ea typeface="游ゴシック" panose="020B0400000000000000" pitchFamily="50" charset="-128"/>
              </a:rPr>
              <a:t>GCM </a:t>
            </a:r>
            <a:r>
              <a:rPr lang="ja-JP" altLang="en-US" sz="4000" b="1" dirty="0">
                <a:solidFill>
                  <a:schemeClr val="accent2"/>
                </a:solidFill>
                <a:latin typeface="游ゴシック" panose="020B0400000000000000" pitchFamily="50" charset="-128"/>
                <a:ea typeface="游ゴシック" panose="020B0400000000000000" pitchFamily="50" charset="-128"/>
              </a:rPr>
              <a:t>における</a:t>
            </a:r>
            <a:endParaRPr lang="en-US" altLang="ja-JP" sz="4000" b="1" dirty="0">
              <a:solidFill>
                <a:schemeClr val="accent2"/>
              </a:solidFill>
              <a:latin typeface="游ゴシック" panose="020B0400000000000000" pitchFamily="50" charset="-128"/>
              <a:ea typeface="游ゴシック" panose="020B0400000000000000" pitchFamily="50" charset="-128"/>
            </a:endParaRPr>
          </a:p>
          <a:p>
            <a:r>
              <a:rPr lang="en-US" altLang="ja-JP" sz="4000" b="1" dirty="0">
                <a:solidFill>
                  <a:schemeClr val="accent2"/>
                </a:solidFill>
                <a:latin typeface="游ゴシック" panose="020B0400000000000000" pitchFamily="50" charset="-128"/>
                <a:ea typeface="游ゴシック" panose="020B0400000000000000" pitchFamily="50" charset="-128"/>
              </a:rPr>
              <a:t>     </a:t>
            </a:r>
            <a:r>
              <a:rPr lang="ja-JP" altLang="en-US" sz="4000" b="1" dirty="0">
                <a:solidFill>
                  <a:schemeClr val="accent2"/>
                </a:solidFill>
                <a:latin typeface="游ゴシック" panose="020B0400000000000000" pitchFamily="50" charset="-128"/>
                <a:ea typeface="游ゴシック" panose="020B0400000000000000" pitchFamily="50" charset="-128"/>
              </a:rPr>
              <a:t>プリミティブ方程式</a:t>
            </a:r>
            <a:r>
              <a:rPr lang="ja-JP" altLang="en-US" sz="4000" b="1" dirty="0" smtClean="0">
                <a:solidFill>
                  <a:schemeClr val="accent2"/>
                </a:solidFill>
                <a:latin typeface="游ゴシック" panose="020B0400000000000000" pitchFamily="50" charset="-128"/>
                <a:ea typeface="游ゴシック" panose="020B0400000000000000" pitchFamily="50" charset="-128"/>
              </a:rPr>
              <a:t>系</a:t>
            </a:r>
            <a:r>
              <a:rPr lang="en-US" altLang="ja-JP" sz="4000" b="1" dirty="0" smtClean="0">
                <a:solidFill>
                  <a:schemeClr val="accent2"/>
                </a:solidFill>
                <a:latin typeface="游ゴシック" panose="020B0400000000000000" pitchFamily="50" charset="-128"/>
                <a:ea typeface="游ゴシック" panose="020B0400000000000000" pitchFamily="50" charset="-128"/>
              </a:rPr>
              <a:t>(2)</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489527" y="1870875"/>
            <a:ext cx="6049818" cy="461665"/>
          </a:xfrm>
          <a:prstGeom prst="rect">
            <a:avLst/>
          </a:prstGeom>
          <a:noFill/>
        </p:spPr>
        <p:txBody>
          <a:bodyPr wrap="square" rtlCol="0">
            <a:spAutoFit/>
          </a:bodyPr>
          <a:lstStyle/>
          <a:p>
            <a:pPr marL="342900" indent="-342900">
              <a:buFont typeface="Wingdings" panose="05000000000000000000" pitchFamily="2" charset="2"/>
              <a:buChar char="p"/>
            </a:pPr>
            <a:r>
              <a:rPr lang="ja-JP" altLang="en-US" sz="2400" dirty="0">
                <a:solidFill>
                  <a:schemeClr val="accent2"/>
                </a:solidFill>
                <a:latin typeface="游ゴシック" panose="020B0400000000000000" pitchFamily="50" charset="-128"/>
                <a:ea typeface="游ゴシック" panose="020B0400000000000000" pitchFamily="50" charset="-128"/>
              </a:rPr>
              <a:t> </a:t>
            </a:r>
            <a:r>
              <a:rPr lang="ja-JP" altLang="en-US" sz="2400" dirty="0" smtClean="0">
                <a:latin typeface="游ゴシック" panose="020B0400000000000000" pitchFamily="50" charset="-128"/>
                <a:ea typeface="游ゴシック" panose="020B0400000000000000" pitchFamily="50" charset="-128"/>
              </a:rPr>
              <a:t>熱力学の式</a:t>
            </a:r>
            <a:endParaRPr kumimoji="1" lang="en-US" altLang="ja-JP" sz="2400" dirty="0" smtClean="0">
              <a:latin typeface="游ゴシック" panose="020B0400000000000000" pitchFamily="50" charset="-128"/>
              <a:ea typeface="游ゴシック" panose="020B0400000000000000" pitchFamily="50" charset="-128"/>
            </a:endParaRPr>
          </a:p>
        </p:txBody>
      </p:sp>
      <p:pic>
        <p:nvPicPr>
          <p:cNvPr id="2" name="図 1"/>
          <p:cNvPicPr>
            <a:picLocks noChangeAspect="1"/>
          </p:cNvPicPr>
          <p:nvPr/>
        </p:nvPicPr>
        <p:blipFill>
          <a:blip r:embed="rId2"/>
          <a:stretch>
            <a:fillRect/>
          </a:stretch>
        </p:blipFill>
        <p:spPr>
          <a:xfrm>
            <a:off x="979342" y="2437756"/>
            <a:ext cx="6766246" cy="1293923"/>
          </a:xfrm>
          <a:prstGeom prst="rect">
            <a:avLst/>
          </a:prstGeom>
        </p:spPr>
      </p:pic>
      <p:sp>
        <p:nvSpPr>
          <p:cNvPr id="5" name="テキスト ボックス 4"/>
          <p:cNvSpPr txBox="1"/>
          <p:nvPr/>
        </p:nvSpPr>
        <p:spPr>
          <a:xfrm>
            <a:off x="489527" y="3836895"/>
            <a:ext cx="6049818" cy="461665"/>
          </a:xfrm>
          <a:prstGeom prst="rect">
            <a:avLst/>
          </a:prstGeom>
          <a:noFill/>
        </p:spPr>
        <p:txBody>
          <a:bodyPr wrap="square" rtlCol="0">
            <a:spAutoFit/>
          </a:bodyPr>
          <a:lstStyle/>
          <a:p>
            <a:pPr marL="342900" indent="-342900">
              <a:buFont typeface="Wingdings" panose="05000000000000000000" pitchFamily="2" charset="2"/>
              <a:buChar char="p"/>
            </a:pPr>
            <a:r>
              <a:rPr lang="ja-JP" altLang="en-US" sz="2400" dirty="0">
                <a:solidFill>
                  <a:schemeClr val="accent2"/>
                </a:solidFill>
                <a:latin typeface="游ゴシック" panose="020B0400000000000000" pitchFamily="50" charset="-128"/>
                <a:ea typeface="游ゴシック" panose="020B0400000000000000" pitchFamily="50" charset="-128"/>
              </a:rPr>
              <a:t> </a:t>
            </a:r>
            <a:r>
              <a:rPr lang="ja-JP" altLang="en-US" sz="2400" dirty="0" smtClean="0">
                <a:latin typeface="游ゴシック" panose="020B0400000000000000" pitchFamily="50" charset="-128"/>
                <a:ea typeface="游ゴシック" panose="020B0400000000000000" pitchFamily="50" charset="-128"/>
              </a:rPr>
              <a:t>水蒸気の式</a:t>
            </a:r>
            <a:endParaRPr kumimoji="1" lang="en-US" altLang="ja-JP" sz="2400" dirty="0" smtClean="0">
              <a:latin typeface="游ゴシック" panose="020B0400000000000000" pitchFamily="50" charset="-128"/>
              <a:ea typeface="游ゴシック" panose="020B0400000000000000" pitchFamily="50" charset="-128"/>
            </a:endParaRPr>
          </a:p>
        </p:txBody>
      </p:sp>
      <p:pic>
        <p:nvPicPr>
          <p:cNvPr id="6" name="図 5"/>
          <p:cNvPicPr>
            <a:picLocks noChangeAspect="1"/>
          </p:cNvPicPr>
          <p:nvPr/>
        </p:nvPicPr>
        <p:blipFill>
          <a:blip r:embed="rId3"/>
          <a:stretch>
            <a:fillRect/>
          </a:stretch>
        </p:blipFill>
        <p:spPr>
          <a:xfrm>
            <a:off x="1055542" y="4290673"/>
            <a:ext cx="4545346" cy="1320643"/>
          </a:xfrm>
          <a:prstGeom prst="rect">
            <a:avLst/>
          </a:prstGeom>
        </p:spPr>
      </p:pic>
      <p:sp>
        <p:nvSpPr>
          <p:cNvPr id="7" name="スライド番号プレースホルダー 6"/>
          <p:cNvSpPr>
            <a:spLocks noGrp="1"/>
          </p:cNvSpPr>
          <p:nvPr>
            <p:ph type="sldNum" sz="quarter" idx="12"/>
          </p:nvPr>
        </p:nvSpPr>
        <p:spPr/>
        <p:txBody>
          <a:bodyPr/>
          <a:lstStyle/>
          <a:p>
            <a:fld id="{4E2C693D-56D1-4EA8-88BB-64004983D324}" type="slidenum">
              <a:rPr kumimoji="1" lang="ja-JP" altLang="en-US" smtClean="0"/>
              <a:t>19</a:t>
            </a:fld>
            <a:endParaRPr kumimoji="1" lang="ja-JP" altLang="en-US"/>
          </a:p>
        </p:txBody>
      </p:sp>
      <p:sp>
        <p:nvSpPr>
          <p:cNvPr id="8" name="正方形/長方形 7"/>
          <p:cNvSpPr/>
          <p:nvPr/>
        </p:nvSpPr>
        <p:spPr>
          <a:xfrm>
            <a:off x="6002867" y="4033113"/>
            <a:ext cx="2116666" cy="792887"/>
          </a:xfrm>
          <a:prstGeom prst="rect">
            <a:avLst/>
          </a:prstGeom>
          <a:solidFill>
            <a:srgbClr val="FDFAD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9" name="テキスト ボックス 8"/>
              <p:cNvSpPr txBox="1"/>
              <p:nvPr/>
            </p:nvSpPr>
            <p:spPr>
              <a:xfrm>
                <a:off x="6002867" y="4111764"/>
                <a:ext cx="2235200" cy="603755"/>
              </a:xfrm>
              <a:prstGeom prst="rect">
                <a:avLst/>
              </a:prstGeom>
              <a:noFill/>
            </p:spPr>
            <p:txBody>
              <a:bodyPr wrap="square" rtlCol="0">
                <a:spAutoFit/>
              </a:bodyPr>
              <a:lstStyle/>
              <a:p>
                <a:r>
                  <a:rPr lang="en-US" altLang="ja-JP" sz="1600" dirty="0" smtClean="0">
                    <a:latin typeface="游ゴシック" panose="020B0400000000000000" pitchFamily="50" charset="-128"/>
                    <a:ea typeface="游ゴシック" panose="020B0400000000000000" pitchFamily="50" charset="-128"/>
                  </a:rPr>
                  <a:t>q</a:t>
                </a:r>
                <a:r>
                  <a:rPr kumimoji="1" lang="en-US" altLang="ja-JP" sz="1600" dirty="0" smtClean="0">
                    <a:latin typeface="游ゴシック" panose="020B0400000000000000" pitchFamily="50" charset="-128"/>
                    <a:ea typeface="游ゴシック" panose="020B0400000000000000" pitchFamily="50" charset="-128"/>
                  </a:rPr>
                  <a:t> : </a:t>
                </a:r>
                <a:r>
                  <a:rPr kumimoji="1" lang="ja-JP" altLang="en-US" sz="1600" dirty="0" smtClean="0">
                    <a:latin typeface="游ゴシック" panose="020B0400000000000000" pitchFamily="50" charset="-128"/>
                    <a:ea typeface="游ゴシック" panose="020B0400000000000000" pitchFamily="50" charset="-128"/>
                  </a:rPr>
                  <a:t>比湿</a:t>
                </a:r>
                <a:endParaRPr kumimoji="1" lang="en-US" altLang="ja-JP" sz="1600" dirty="0" smtClean="0">
                  <a:latin typeface="游ゴシック" panose="020B0400000000000000" pitchFamily="50" charset="-128"/>
                  <a:ea typeface="游ゴシック" panose="020B0400000000000000" pitchFamily="50" charset="-128"/>
                </a:endParaRPr>
              </a:p>
              <a:p>
                <a14:m>
                  <m:oMath xmlns:m="http://schemas.openxmlformats.org/officeDocument/2006/math">
                    <m:sSub>
                      <m:sSubPr>
                        <m:ctrlPr>
                          <a:rPr lang="en-US" altLang="ja-JP" sz="1600" i="1">
                            <a:latin typeface="Cambria Math" panose="02040503050406030204" pitchFamily="18" charset="0"/>
                            <a:ea typeface="游ゴシック" panose="020B0400000000000000" pitchFamily="50" charset="-128"/>
                          </a:rPr>
                        </m:ctrlPr>
                      </m:sSubPr>
                      <m:e>
                        <m:r>
                          <a:rPr lang="en-US" altLang="ja-JP" sz="1600" b="0" i="1" smtClean="0">
                            <a:latin typeface="Cambria Math" panose="02040503050406030204" pitchFamily="18" charset="0"/>
                            <a:ea typeface="游ゴシック" panose="020B0400000000000000" pitchFamily="50" charset="-128"/>
                          </a:rPr>
                          <m:t>𝑆</m:t>
                        </m:r>
                      </m:e>
                      <m:sub>
                        <m:r>
                          <a:rPr lang="en-US" altLang="ja-JP" sz="1600" b="0" i="1" smtClean="0">
                            <a:latin typeface="Cambria Math" panose="02040503050406030204" pitchFamily="18" charset="0"/>
                            <a:ea typeface="游ゴシック" panose="020B0400000000000000" pitchFamily="50" charset="-128"/>
                          </a:rPr>
                          <m:t>𝑞</m:t>
                        </m:r>
                      </m:sub>
                    </m:sSub>
                  </m:oMath>
                </a14:m>
                <a:r>
                  <a:rPr kumimoji="1" lang="en-US" altLang="ja-JP" sz="1600" dirty="0" smtClean="0">
                    <a:latin typeface="游ゴシック" panose="020B0400000000000000" pitchFamily="50" charset="-128"/>
                    <a:ea typeface="游ゴシック" panose="020B0400000000000000" pitchFamily="50" charset="-128"/>
                  </a:rPr>
                  <a:t>: </a:t>
                </a:r>
                <a:r>
                  <a:rPr kumimoji="1" lang="ja-JP" altLang="en-US" sz="1600" dirty="0" smtClean="0">
                    <a:latin typeface="游ゴシック" panose="020B0400000000000000" pitchFamily="50" charset="-128"/>
                    <a:ea typeface="游ゴシック" panose="020B0400000000000000" pitchFamily="50" charset="-128"/>
                  </a:rPr>
                  <a:t>比湿の生成消滅</a:t>
                </a:r>
                <a:endParaRPr kumimoji="1" lang="en-US" altLang="ja-JP" sz="1600" dirty="0" smtClean="0">
                  <a:latin typeface="游ゴシック" panose="020B0400000000000000" pitchFamily="50" charset="-128"/>
                  <a:ea typeface="游ゴシック" panose="020B0400000000000000" pitchFamily="50" charset="-128"/>
                </a:endParaRPr>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6002867" y="4111764"/>
                <a:ext cx="2235200" cy="603755"/>
              </a:xfrm>
              <a:prstGeom prst="rect">
                <a:avLst/>
              </a:prstGeom>
              <a:blipFill rotWithShape="0">
                <a:blip r:embed="rId4"/>
                <a:stretch>
                  <a:fillRect l="-1639" t="-3030" b="-1010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739056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28073" y="397164"/>
            <a:ext cx="3971637" cy="707886"/>
          </a:xfrm>
          <a:prstGeom prst="rect">
            <a:avLst/>
          </a:prstGeom>
          <a:noFill/>
        </p:spPr>
        <p:txBody>
          <a:bodyPr wrap="square" rtlCol="0">
            <a:spAutoFit/>
          </a:bodyPr>
          <a:lstStyle/>
          <a:p>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目次</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1067919" y="1068668"/>
            <a:ext cx="6631709" cy="5155257"/>
          </a:xfrm>
          <a:prstGeom prst="rect">
            <a:avLst/>
          </a:prstGeom>
          <a:noFill/>
        </p:spPr>
        <p:txBody>
          <a:bodyPr wrap="square" rtlCol="0">
            <a:spAutoFit/>
          </a:bodyPr>
          <a:lstStyle/>
          <a:p>
            <a:pPr marL="514350" indent="-514350">
              <a:lnSpc>
                <a:spcPct val="200000"/>
              </a:lnSpc>
              <a:buFont typeface="+mj-lt"/>
              <a:buAutoNum type="arabicPeriod"/>
            </a:pPr>
            <a:r>
              <a:rPr kumimoji="1" lang="ja-JP" altLang="en-US" sz="2800" dirty="0" smtClean="0">
                <a:latin typeface="游ゴシック" panose="020B0400000000000000" pitchFamily="50" charset="-128"/>
                <a:ea typeface="游ゴシック" panose="020B0400000000000000" pitchFamily="50" charset="-128"/>
              </a:rPr>
              <a:t>はじめに</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lang="en-US" altLang="ja-JP" sz="2800" dirty="0" smtClean="0">
                <a:latin typeface="游ゴシック" panose="020B0400000000000000" pitchFamily="50" charset="-128"/>
                <a:ea typeface="游ゴシック" panose="020B0400000000000000" pitchFamily="50" charset="-128"/>
              </a:rPr>
              <a:t>EBM </a:t>
            </a:r>
            <a:r>
              <a:rPr lang="ja-JP" altLang="en-US" sz="2800" dirty="0" smtClean="0">
                <a:latin typeface="游ゴシック" panose="020B0400000000000000" pitchFamily="50" charset="-128"/>
                <a:ea typeface="游ゴシック" panose="020B0400000000000000" pitchFamily="50" charset="-128"/>
              </a:rPr>
              <a:t>の概要</a:t>
            </a:r>
            <a:endParaRPr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lang="en-US" altLang="ja-JP" sz="2800" dirty="0" smtClean="0">
                <a:latin typeface="游ゴシック" panose="020B0400000000000000" pitchFamily="50" charset="-128"/>
                <a:ea typeface="游ゴシック" panose="020B0400000000000000" pitchFamily="50" charset="-128"/>
              </a:rPr>
              <a:t>EBM </a:t>
            </a:r>
            <a:r>
              <a:rPr lang="ja-JP" altLang="en-US" sz="2800" dirty="0" smtClean="0">
                <a:latin typeface="游ゴシック" panose="020B0400000000000000" pitchFamily="50" charset="-128"/>
                <a:ea typeface="游ゴシック" panose="020B0400000000000000" pitchFamily="50" charset="-128"/>
              </a:rPr>
              <a:t>の結果</a:t>
            </a:r>
            <a:endParaRPr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en-US" altLang="ja-JP" sz="2800" dirty="0" smtClean="0">
                <a:latin typeface="游ゴシック" panose="020B0400000000000000" pitchFamily="50" charset="-128"/>
                <a:ea typeface="游ゴシック" panose="020B0400000000000000" pitchFamily="50" charset="-128"/>
              </a:rPr>
              <a:t>GCM </a:t>
            </a:r>
            <a:r>
              <a:rPr kumimoji="1" lang="ja-JP" altLang="en-US" sz="2800" dirty="0" smtClean="0">
                <a:latin typeface="游ゴシック" panose="020B0400000000000000" pitchFamily="50" charset="-128"/>
                <a:ea typeface="游ゴシック" panose="020B0400000000000000" pitchFamily="50" charset="-128"/>
              </a:rPr>
              <a:t>の概要</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en-US" altLang="ja-JP" sz="2800" dirty="0" smtClean="0">
                <a:latin typeface="游ゴシック" panose="020B0400000000000000" pitchFamily="50" charset="-128"/>
                <a:ea typeface="游ゴシック" panose="020B0400000000000000" pitchFamily="50" charset="-128"/>
              </a:rPr>
              <a:t>GCM </a:t>
            </a:r>
            <a:r>
              <a:rPr kumimoji="1" lang="ja-JP" altLang="en-US" sz="2800" dirty="0" smtClean="0">
                <a:latin typeface="游ゴシック" panose="020B0400000000000000" pitchFamily="50" charset="-128"/>
                <a:ea typeface="游ゴシック" panose="020B0400000000000000" pitchFamily="50" charset="-128"/>
              </a:rPr>
              <a:t>の結果</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ja-JP" altLang="en-US" sz="2800" dirty="0" smtClean="0">
                <a:latin typeface="游ゴシック" panose="020B0400000000000000" pitchFamily="50" charset="-128"/>
                <a:ea typeface="游ゴシック" panose="020B0400000000000000" pitchFamily="50" charset="-128"/>
              </a:rPr>
              <a:t>まとめ</a:t>
            </a:r>
            <a:endParaRPr kumimoji="1" lang="ja-JP" altLang="en-US" sz="2800" dirty="0">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2</a:t>
            </a:fld>
            <a:endParaRPr kumimoji="1" lang="ja-JP" altLang="en-US" dirty="0"/>
          </a:p>
        </p:txBody>
      </p:sp>
    </p:spTree>
    <p:extLst>
      <p:ext uri="{BB962C8B-B14F-4D97-AF65-F5344CB8AC3E}">
        <p14:creationId xmlns:p14="http://schemas.microsoft.com/office/powerpoint/2010/main" val="2917076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54181" y="602281"/>
            <a:ext cx="4889886" cy="707886"/>
          </a:xfrm>
          <a:prstGeom prst="rect">
            <a:avLst/>
          </a:prstGeom>
          <a:noFill/>
        </p:spPr>
        <p:txBody>
          <a:bodyPr wrap="square" rtlCol="0">
            <a:spAutoFit/>
          </a:bodyPr>
          <a:lstStyle/>
          <a:p>
            <a:r>
              <a:rPr lang="en-US" altLang="ja-JP" sz="4000" b="1" dirty="0" smtClean="0">
                <a:solidFill>
                  <a:schemeClr val="accent2"/>
                </a:solidFill>
                <a:latin typeface="游ゴシック" panose="020B0400000000000000" pitchFamily="50" charset="-128"/>
                <a:ea typeface="游ゴシック" panose="020B0400000000000000" pitchFamily="50" charset="-128"/>
              </a:rPr>
              <a:t>4.3</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 </a:t>
            </a:r>
            <a:r>
              <a:rPr lang="en-US" altLang="ja-JP" sz="4000" b="1" dirty="0" smtClean="0">
                <a:solidFill>
                  <a:schemeClr val="accent2"/>
                </a:solidFill>
                <a:latin typeface="游ゴシック" panose="020B0400000000000000" pitchFamily="50" charset="-128"/>
                <a:ea typeface="游ゴシック" panose="020B0400000000000000" pitchFamily="50" charset="-128"/>
              </a:rPr>
              <a:t>GCM </a:t>
            </a:r>
            <a:r>
              <a:rPr lang="ja-JP" altLang="en-US" sz="4000" b="1" dirty="0" smtClean="0">
                <a:solidFill>
                  <a:schemeClr val="accent2"/>
                </a:solidFill>
                <a:latin typeface="游ゴシック" panose="020B0400000000000000" pitchFamily="50" charset="-128"/>
                <a:ea typeface="游ゴシック" panose="020B0400000000000000" pitchFamily="50" charset="-128"/>
              </a:rPr>
              <a:t>の設定</a:t>
            </a:r>
            <a:r>
              <a:rPr lang="en-US" altLang="ja-JP" sz="4000" b="1" dirty="0" smtClean="0">
                <a:solidFill>
                  <a:schemeClr val="accent2"/>
                </a:solidFill>
                <a:latin typeface="游ゴシック" panose="020B0400000000000000" pitchFamily="50" charset="-128"/>
                <a:ea typeface="游ゴシック" panose="020B0400000000000000" pitchFamily="50" charset="-128"/>
              </a:rPr>
              <a:t>(1)</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3" name="テキスト ボックス 2"/>
          <p:cNvSpPr txBox="1"/>
          <p:nvPr/>
        </p:nvSpPr>
        <p:spPr>
          <a:xfrm>
            <a:off x="682274" y="1386307"/>
            <a:ext cx="6049818" cy="461665"/>
          </a:xfrm>
          <a:prstGeom prst="rect">
            <a:avLst/>
          </a:prstGeom>
          <a:noFill/>
        </p:spPr>
        <p:txBody>
          <a:bodyPr wrap="square" rtlCol="0">
            <a:spAutoFit/>
          </a:bodyPr>
          <a:lstStyle/>
          <a:p>
            <a:pPr marL="342900" indent="-342900">
              <a:buFont typeface="Wingdings" panose="05000000000000000000" pitchFamily="2" charset="2"/>
              <a:buChar char="p"/>
            </a:pPr>
            <a:r>
              <a:rPr lang="ja-JP" altLang="en-US" sz="2400" dirty="0">
                <a:solidFill>
                  <a:schemeClr val="accent2"/>
                </a:solidFill>
                <a:latin typeface="游ゴシック" panose="020B0400000000000000" pitchFamily="50" charset="-128"/>
                <a:ea typeface="游ゴシック" panose="020B0400000000000000" pitchFamily="50" charset="-128"/>
              </a:rPr>
              <a:t> </a:t>
            </a:r>
            <a:r>
              <a:rPr lang="en-US" altLang="ja-JP" sz="2400" dirty="0" smtClean="0">
                <a:latin typeface="游ゴシック" panose="020B0400000000000000" pitchFamily="50" charset="-128"/>
                <a:ea typeface="游ゴシック" panose="020B0400000000000000" pitchFamily="50" charset="-128"/>
              </a:rPr>
              <a:t>GCM </a:t>
            </a:r>
            <a:endParaRPr kumimoji="1" lang="en-US" altLang="ja-JP" sz="2400" dirty="0" smtClean="0">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1009289" y="1847972"/>
            <a:ext cx="8058511" cy="3416320"/>
          </a:xfrm>
          <a:prstGeom prst="rect">
            <a:avLst/>
          </a:prstGeom>
          <a:noFill/>
        </p:spPr>
        <p:txBody>
          <a:bodyPr wrap="square" rtlCol="0">
            <a:spAutoFit/>
          </a:bodyPr>
          <a:lstStyle/>
          <a:p>
            <a:pPr marL="285750" indent="-285750">
              <a:buFont typeface="Wingdings" panose="05000000000000000000" pitchFamily="2" charset="2"/>
              <a:buChar char="n"/>
            </a:pPr>
            <a:r>
              <a:rPr lang="ja-JP" altLang="en-US" dirty="0">
                <a:solidFill>
                  <a:schemeClr val="accent2"/>
                </a:solidFill>
                <a:latin typeface="游ゴシック" panose="020B0400000000000000" pitchFamily="50" charset="-128"/>
                <a:ea typeface="游ゴシック" panose="020B0400000000000000" pitchFamily="50" charset="-128"/>
              </a:rPr>
              <a:t> </a:t>
            </a:r>
            <a:r>
              <a:rPr kumimoji="1" lang="ja-JP" altLang="en-US" dirty="0" smtClean="0">
                <a:latin typeface="游ゴシック" panose="020B0400000000000000" pitchFamily="50" charset="-128"/>
                <a:ea typeface="游ゴシック" panose="020B0400000000000000" pitchFamily="50" charset="-128"/>
              </a:rPr>
              <a:t>力学過程</a:t>
            </a:r>
            <a:endParaRPr kumimoji="1" lang="en-US" altLang="ja-JP" dirty="0" smtClean="0">
              <a:latin typeface="游ゴシック" panose="020B0400000000000000" pitchFamily="50" charset="-128"/>
              <a:ea typeface="游ゴシック" panose="020B0400000000000000" pitchFamily="50" charset="-128"/>
            </a:endParaRPr>
          </a:p>
          <a:p>
            <a:pPr marL="742950" lvl="1" indent="-285750">
              <a:buFont typeface="Wingdings" panose="05000000000000000000" pitchFamily="2" charset="2"/>
              <a:buChar char="Ø"/>
            </a:pPr>
            <a:r>
              <a:rPr kumimoji="1" lang="ja-JP" altLang="en-US" sz="16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1600" dirty="0" smtClean="0">
                <a:latin typeface="游ゴシック" panose="020B0400000000000000" pitchFamily="50" charset="-128"/>
                <a:ea typeface="游ゴシック" panose="020B0400000000000000" pitchFamily="50" charset="-128"/>
              </a:rPr>
              <a:t>プリミティブ方程式系</a:t>
            </a:r>
            <a:r>
              <a:rPr kumimoji="1" lang="en-US" altLang="ja-JP" sz="1600" dirty="0" smtClean="0">
                <a:latin typeface="游ゴシック" panose="020B0400000000000000" pitchFamily="50" charset="-128"/>
                <a:ea typeface="游ゴシック" panose="020B0400000000000000" pitchFamily="50" charset="-128"/>
              </a:rPr>
              <a:t>(</a:t>
            </a:r>
            <a:r>
              <a:rPr lang="ja-JP" altLang="en-US" sz="1600" dirty="0" smtClean="0">
                <a:latin typeface="游ゴシック" panose="020B0400000000000000" pitchFamily="50" charset="-128"/>
                <a:ea typeface="游ゴシック" panose="020B0400000000000000" pitchFamily="50" charset="-128"/>
              </a:rPr>
              <a:t>鉛直</a:t>
            </a:r>
            <a:r>
              <a:rPr lang="ja-JP" altLang="en-US" sz="1600" dirty="0">
                <a:latin typeface="游ゴシック" panose="020B0400000000000000" pitchFamily="50" charset="-128"/>
                <a:ea typeface="游ゴシック" panose="020B0400000000000000" pitchFamily="50" charset="-128"/>
              </a:rPr>
              <a:t>静水圧近似</a:t>
            </a:r>
            <a:r>
              <a:rPr lang="en-US" altLang="ja-JP" sz="1600" dirty="0">
                <a:latin typeface="游ゴシック" panose="020B0400000000000000" pitchFamily="50" charset="-128"/>
                <a:ea typeface="游ゴシック" panose="020B0400000000000000" pitchFamily="50" charset="-128"/>
              </a:rPr>
              <a:t>, </a:t>
            </a:r>
            <a:r>
              <a:rPr lang="ja-JP" altLang="en-US" sz="1600" dirty="0">
                <a:latin typeface="游ゴシック" panose="020B0400000000000000" pitchFamily="50" charset="-128"/>
                <a:ea typeface="游ゴシック" panose="020B0400000000000000" pitchFamily="50" charset="-128"/>
              </a:rPr>
              <a:t>薄い大気の</a:t>
            </a:r>
            <a:r>
              <a:rPr lang="ja-JP" altLang="en-US" sz="1600" dirty="0" smtClean="0">
                <a:latin typeface="游ゴシック" panose="020B0400000000000000" pitchFamily="50" charset="-128"/>
                <a:ea typeface="游ゴシック" panose="020B0400000000000000" pitchFamily="50" charset="-128"/>
              </a:rPr>
              <a:t>近似</a:t>
            </a:r>
            <a:r>
              <a:rPr kumimoji="1" lang="en-US" altLang="ja-JP" sz="1600" dirty="0" smtClean="0">
                <a:latin typeface="游ゴシック" panose="020B0400000000000000" pitchFamily="50" charset="-128"/>
                <a:ea typeface="游ゴシック" panose="020B0400000000000000" pitchFamily="50" charset="-128"/>
              </a:rPr>
              <a:t>)</a:t>
            </a: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kumimoji="1" lang="ja-JP" altLang="en-US" dirty="0" smtClean="0">
                <a:latin typeface="游ゴシック" panose="020B0400000000000000" pitchFamily="50" charset="-128"/>
                <a:ea typeface="游ゴシック" panose="020B0400000000000000" pitchFamily="50" charset="-128"/>
              </a:rPr>
              <a:t>物理過程</a:t>
            </a:r>
            <a:endParaRPr kumimoji="1" lang="en-US" altLang="ja-JP" dirty="0" smtClean="0">
              <a:latin typeface="游ゴシック" panose="020B0400000000000000" pitchFamily="50" charset="-128"/>
              <a:ea typeface="游ゴシック" panose="020B0400000000000000" pitchFamily="50" charset="-128"/>
            </a:endParaRPr>
          </a:p>
          <a:p>
            <a:pPr marL="742950" lvl="1" indent="-285750">
              <a:buFont typeface="Wingdings" panose="05000000000000000000" pitchFamily="2" charset="2"/>
              <a:buChar char="Ø"/>
            </a:pPr>
            <a:r>
              <a:rPr kumimoji="1" lang="ja-JP" altLang="en-US"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1600" dirty="0" smtClean="0">
                <a:latin typeface="游ゴシック" panose="020B0400000000000000" pitchFamily="50" charset="-128"/>
                <a:ea typeface="游ゴシック" panose="020B0400000000000000" pitchFamily="50" charset="-128"/>
              </a:rPr>
              <a:t>乱流混合過程 </a:t>
            </a:r>
            <a:r>
              <a:rPr kumimoji="1" lang="en-US" altLang="ja-JP" sz="1600" dirty="0" smtClean="0">
                <a:latin typeface="游ゴシック" panose="020B0400000000000000" pitchFamily="50" charset="-128"/>
                <a:ea typeface="游ゴシック" panose="020B0400000000000000" pitchFamily="50" charset="-128"/>
              </a:rPr>
              <a:t>: Yamada-</a:t>
            </a:r>
            <a:r>
              <a:rPr kumimoji="1" lang="en-US" altLang="ja-JP" sz="1600" dirty="0" err="1" smtClean="0">
                <a:latin typeface="游ゴシック" panose="020B0400000000000000" pitchFamily="50" charset="-128"/>
                <a:ea typeface="游ゴシック" panose="020B0400000000000000" pitchFamily="50" charset="-128"/>
              </a:rPr>
              <a:t>Meller</a:t>
            </a:r>
            <a:r>
              <a:rPr kumimoji="1" lang="en-US" altLang="ja-JP" sz="1600" dirty="0" smtClean="0">
                <a:latin typeface="游ゴシック" panose="020B0400000000000000" pitchFamily="50" charset="-128"/>
                <a:ea typeface="游ゴシック" panose="020B0400000000000000" pitchFamily="50" charset="-128"/>
              </a:rPr>
              <a:t> Level 2</a:t>
            </a:r>
          </a:p>
          <a:p>
            <a:pPr marL="742950" lvl="1" indent="-285750">
              <a:buFont typeface="Wingdings" panose="05000000000000000000" pitchFamily="2" charset="2"/>
              <a:buChar char="Ø"/>
            </a:pPr>
            <a:r>
              <a:rPr kumimoji="1" lang="ja-JP" altLang="en-US" sz="16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1600" dirty="0" smtClean="0">
                <a:latin typeface="游ゴシック" panose="020B0400000000000000" pitchFamily="50" charset="-128"/>
                <a:ea typeface="游ゴシック" panose="020B0400000000000000" pitchFamily="50" charset="-128"/>
              </a:rPr>
              <a:t>放射過程 </a:t>
            </a:r>
            <a:r>
              <a:rPr kumimoji="1" lang="en-US" altLang="ja-JP" sz="1600" dirty="0" smtClean="0">
                <a:latin typeface="游ゴシック" panose="020B0400000000000000" pitchFamily="50" charset="-128"/>
                <a:ea typeface="游ゴシック" panose="020B0400000000000000" pitchFamily="50" charset="-128"/>
              </a:rPr>
              <a:t>: Nakajima et al. </a:t>
            </a:r>
            <a:r>
              <a:rPr lang="en-US" altLang="ja-JP" sz="1600" dirty="0" smtClean="0">
                <a:latin typeface="游ゴシック" panose="020B0400000000000000" pitchFamily="50" charset="-128"/>
                <a:ea typeface="游ゴシック" panose="020B0400000000000000" pitchFamily="50" charset="-128"/>
              </a:rPr>
              <a:t>[1992]</a:t>
            </a:r>
          </a:p>
          <a:p>
            <a:pPr marL="742950" lvl="1" indent="-285750">
              <a:buFont typeface="Wingdings" panose="05000000000000000000" pitchFamily="2" charset="2"/>
              <a:buChar char="Ø"/>
            </a:pPr>
            <a:r>
              <a:rPr kumimoji="1" lang="ja-JP" altLang="en-US" sz="16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1600" dirty="0" smtClean="0">
                <a:latin typeface="游ゴシック" panose="020B0400000000000000" pitchFamily="50" charset="-128"/>
                <a:ea typeface="游ゴシック" panose="020B0400000000000000" pitchFamily="50" charset="-128"/>
              </a:rPr>
              <a:t>凝結過程 </a:t>
            </a:r>
            <a:r>
              <a:rPr kumimoji="1" lang="en-US" altLang="ja-JP" sz="1600" dirty="0" smtClean="0">
                <a:latin typeface="游ゴシック" panose="020B0400000000000000" pitchFamily="50" charset="-128"/>
                <a:ea typeface="游ゴシック" panose="020B0400000000000000" pitchFamily="50" charset="-128"/>
              </a:rPr>
              <a:t>:</a:t>
            </a:r>
            <a:r>
              <a:rPr lang="ja-JP" altLang="en-US" sz="1600" dirty="0">
                <a:latin typeface="游ゴシック" panose="020B0400000000000000" pitchFamily="50" charset="-128"/>
                <a:ea typeface="游ゴシック" panose="020B0400000000000000" pitchFamily="50" charset="-128"/>
              </a:rPr>
              <a:t>対流調節スキームによって</a:t>
            </a:r>
            <a:r>
              <a:rPr lang="ja-JP" altLang="en-US" sz="1600" dirty="0" smtClean="0">
                <a:latin typeface="游ゴシック" panose="020B0400000000000000" pitchFamily="50" charset="-128"/>
                <a:ea typeface="游ゴシック" panose="020B0400000000000000" pitchFamily="50" charset="-128"/>
              </a:rPr>
              <a:t>パラメータ化</a:t>
            </a:r>
            <a:endParaRPr lang="en-US" altLang="ja-JP" sz="1600" dirty="0" smtClean="0">
              <a:latin typeface="游ゴシック" panose="020B0400000000000000" pitchFamily="50" charset="-128"/>
              <a:ea typeface="游ゴシック" panose="020B0400000000000000" pitchFamily="50" charset="-128"/>
            </a:endParaRPr>
          </a:p>
          <a:p>
            <a:r>
              <a:rPr lang="en-US" altLang="ja-JP" sz="1600" dirty="0">
                <a:latin typeface="游ゴシック" panose="020B0400000000000000" pitchFamily="50" charset="-128"/>
                <a:ea typeface="游ゴシック" panose="020B0400000000000000" pitchFamily="50" charset="-128"/>
              </a:rPr>
              <a:t> </a:t>
            </a:r>
            <a:r>
              <a:rPr lang="en-US" altLang="ja-JP" sz="1600" dirty="0" smtClean="0">
                <a:latin typeface="游ゴシック" panose="020B0400000000000000" pitchFamily="50" charset="-128"/>
                <a:ea typeface="游ゴシック" panose="020B0400000000000000" pitchFamily="50" charset="-128"/>
              </a:rPr>
              <a:t>                   </a:t>
            </a:r>
            <a:r>
              <a:rPr lang="ja-JP" altLang="en-US" sz="1600" dirty="0" smtClean="0">
                <a:latin typeface="游ゴシック" panose="020B0400000000000000" pitchFamily="50" charset="-128"/>
                <a:ea typeface="游ゴシック" panose="020B0400000000000000" pitchFamily="50" charset="-128"/>
              </a:rPr>
              <a:t> </a:t>
            </a:r>
            <a:r>
              <a:rPr lang="en-US" altLang="ja-JP" sz="1600" dirty="0">
                <a:latin typeface="游ゴシック" panose="020B0400000000000000" pitchFamily="50" charset="-128"/>
                <a:ea typeface="游ゴシック" panose="020B0400000000000000" pitchFamily="50" charset="-128"/>
              </a:rPr>
              <a:t>(</a:t>
            </a:r>
            <a:r>
              <a:rPr lang="en-US" altLang="ja-JP" sz="1600" dirty="0" err="1">
                <a:latin typeface="游ゴシック" panose="020B0400000000000000" pitchFamily="50" charset="-128"/>
                <a:ea typeface="游ゴシック" panose="020B0400000000000000" pitchFamily="50" charset="-128"/>
              </a:rPr>
              <a:t>Manabe</a:t>
            </a:r>
            <a:r>
              <a:rPr lang="en-US" altLang="ja-JP" sz="1600" dirty="0">
                <a:latin typeface="游ゴシック" panose="020B0400000000000000" pitchFamily="50" charset="-128"/>
                <a:ea typeface="游ゴシック" panose="020B0400000000000000" pitchFamily="50" charset="-128"/>
              </a:rPr>
              <a:t> et al. [1965</a:t>
            </a:r>
            <a:r>
              <a:rPr lang="en-US" altLang="ja-JP" sz="1600" dirty="0" smtClean="0">
                <a:latin typeface="游ゴシック" panose="020B0400000000000000" pitchFamily="50" charset="-128"/>
                <a:ea typeface="游ゴシック" panose="020B0400000000000000" pitchFamily="50" charset="-128"/>
              </a:rPr>
              <a:t>])</a:t>
            </a:r>
          </a:p>
          <a:p>
            <a:pPr marL="742950" lvl="1" indent="-285750">
              <a:buFont typeface="Wingdings" panose="05000000000000000000" pitchFamily="2" charset="2"/>
              <a:buChar char="Ø"/>
            </a:pPr>
            <a:r>
              <a:rPr kumimoji="1" lang="ja-JP" altLang="en-US" sz="16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1600" dirty="0" smtClean="0">
                <a:latin typeface="游ゴシック" panose="020B0400000000000000" pitchFamily="50" charset="-128"/>
                <a:ea typeface="游ゴシック" panose="020B0400000000000000" pitchFamily="50" charset="-128"/>
              </a:rPr>
              <a:t>雲過程 </a:t>
            </a:r>
            <a:r>
              <a:rPr kumimoji="1" lang="en-US" altLang="ja-JP" sz="1600" dirty="0" smtClean="0">
                <a:latin typeface="游ゴシック" panose="020B0400000000000000" pitchFamily="50" charset="-128"/>
                <a:ea typeface="游ゴシック" panose="020B0400000000000000" pitchFamily="50" charset="-128"/>
              </a:rPr>
              <a:t>: </a:t>
            </a:r>
            <a:r>
              <a:rPr kumimoji="1" lang="ja-JP" altLang="en-US" sz="1600" dirty="0" smtClean="0">
                <a:latin typeface="游ゴシック" panose="020B0400000000000000" pitchFamily="50" charset="-128"/>
                <a:ea typeface="游ゴシック" panose="020B0400000000000000" pitchFamily="50" charset="-128"/>
              </a:rPr>
              <a:t>凝縮した水はすぐに取り除かれる</a:t>
            </a:r>
            <a:endParaRPr kumimoji="1" lang="en-US" altLang="ja-JP" sz="1600" dirty="0" smtClean="0">
              <a:latin typeface="游ゴシック" panose="020B0400000000000000" pitchFamily="50" charset="-128"/>
              <a:ea typeface="游ゴシック" panose="020B0400000000000000" pitchFamily="50" charset="-128"/>
            </a:endParaRPr>
          </a:p>
          <a:p>
            <a:r>
              <a:rPr kumimoji="1" lang="ja-JP" altLang="en-US" sz="1600" dirty="0" smtClean="0">
                <a:latin typeface="游ゴシック" panose="020B0400000000000000" pitchFamily="50" charset="-128"/>
                <a:ea typeface="游ゴシック" panose="020B0400000000000000" pitchFamily="50" charset="-128"/>
              </a:rPr>
              <a:t>　　　　             融解熱は考慮しない</a:t>
            </a:r>
            <a:endParaRPr kumimoji="1" lang="en-US" altLang="ja-JP" sz="1600" dirty="0" smtClean="0">
              <a:latin typeface="游ゴシック" panose="020B0400000000000000" pitchFamily="50" charset="-128"/>
              <a:ea typeface="游ゴシック" panose="020B0400000000000000" pitchFamily="50" charset="-128"/>
            </a:endParaRPr>
          </a:p>
          <a:p>
            <a:pPr marL="742950" lvl="1" indent="-285750">
              <a:buFont typeface="Wingdings" panose="05000000000000000000" pitchFamily="2" charset="2"/>
              <a:buChar char="Ø"/>
            </a:pPr>
            <a:r>
              <a:rPr lang="en-US" altLang="ja-JP" sz="1600" dirty="0" smtClean="0">
                <a:solidFill>
                  <a:schemeClr val="accent2"/>
                </a:solidFill>
                <a:latin typeface="游ゴシック" panose="020B0400000000000000" pitchFamily="50" charset="-128"/>
                <a:ea typeface="游ゴシック" panose="020B0400000000000000" pitchFamily="50" charset="-128"/>
              </a:rPr>
              <a:t> </a:t>
            </a:r>
            <a:r>
              <a:rPr lang="en-US" altLang="ja-JP" sz="1600" dirty="0" smtClean="0">
                <a:latin typeface="游ゴシック" panose="020B0400000000000000" pitchFamily="50" charset="-128"/>
                <a:ea typeface="游ゴシック" panose="020B0400000000000000" pitchFamily="50" charset="-128"/>
              </a:rPr>
              <a:t>s</a:t>
            </a:r>
            <a:r>
              <a:rPr kumimoji="1" lang="en-US" altLang="ja-JP" sz="1600" dirty="0" smtClean="0">
                <a:latin typeface="游ゴシック" panose="020B0400000000000000" pitchFamily="50" charset="-128"/>
                <a:ea typeface="游ゴシック" panose="020B0400000000000000" pitchFamily="50" charset="-128"/>
              </a:rPr>
              <a:t>wamp ocean : </a:t>
            </a:r>
            <a:r>
              <a:rPr kumimoji="1" lang="ja-JP" altLang="en-US" sz="1600" dirty="0" smtClean="0">
                <a:latin typeface="游ゴシック" panose="020B0400000000000000" pitchFamily="50" charset="-128"/>
                <a:ea typeface="游ゴシック" panose="020B0400000000000000" pitchFamily="50" charset="-128"/>
              </a:rPr>
              <a:t>熱容量はゼロ</a:t>
            </a:r>
            <a:r>
              <a:rPr kumimoji="1" lang="en-US" altLang="ja-JP" sz="1600" dirty="0" smtClean="0">
                <a:latin typeface="游ゴシック" panose="020B0400000000000000" pitchFamily="50" charset="-128"/>
                <a:ea typeface="游ゴシック" panose="020B0400000000000000" pitchFamily="50" charset="-128"/>
              </a:rPr>
              <a:t>, </a:t>
            </a:r>
            <a:r>
              <a:rPr kumimoji="1" lang="ja-JP" altLang="en-US" sz="1600" dirty="0" smtClean="0">
                <a:latin typeface="游ゴシック" panose="020B0400000000000000" pitchFamily="50" charset="-128"/>
                <a:ea typeface="游ゴシック" panose="020B0400000000000000" pitchFamily="50" charset="-128"/>
              </a:rPr>
              <a:t>海洋の運動の効果は考慮しない</a:t>
            </a:r>
            <a:endParaRPr lang="en-US" altLang="ja-JP" sz="1600" dirty="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kumimoji="1" lang="en-US" altLang="ja-JP" dirty="0" smtClean="0">
                <a:solidFill>
                  <a:schemeClr val="accent2"/>
                </a:solidFill>
                <a:latin typeface="游ゴシック" panose="020B0400000000000000" pitchFamily="50" charset="-128"/>
                <a:ea typeface="游ゴシック" panose="020B0400000000000000" pitchFamily="50" charset="-128"/>
              </a:rPr>
              <a:t> </a:t>
            </a:r>
            <a:r>
              <a:rPr kumimoji="1" lang="ja-JP" altLang="en-US" dirty="0" smtClean="0">
                <a:latin typeface="游ゴシック" panose="020B0400000000000000" pitchFamily="50" charset="-128"/>
                <a:ea typeface="游ゴシック" panose="020B0400000000000000" pitchFamily="50" charset="-128"/>
              </a:rPr>
              <a:t>計算手法</a:t>
            </a:r>
            <a:endParaRPr kumimoji="1" lang="en-US" altLang="ja-JP" dirty="0" smtClean="0">
              <a:latin typeface="游ゴシック" panose="020B0400000000000000" pitchFamily="50" charset="-128"/>
              <a:ea typeface="游ゴシック" panose="020B0400000000000000" pitchFamily="50" charset="-128"/>
            </a:endParaRPr>
          </a:p>
          <a:p>
            <a:pPr marL="742950" lvl="1" indent="-285750">
              <a:buFont typeface="Wingdings" panose="05000000000000000000" pitchFamily="2" charset="2"/>
              <a:buChar char="Ø"/>
            </a:pPr>
            <a:r>
              <a:rPr lang="ja-JP" altLang="en-US" sz="1600" dirty="0" smtClean="0">
                <a:solidFill>
                  <a:schemeClr val="accent2"/>
                </a:solidFill>
                <a:latin typeface="游ゴシック" panose="020B0400000000000000" pitchFamily="50" charset="-128"/>
                <a:ea typeface="游ゴシック" panose="020B0400000000000000" pitchFamily="50" charset="-128"/>
              </a:rPr>
              <a:t> </a:t>
            </a:r>
            <a:r>
              <a:rPr lang="ja-JP" altLang="en-US" sz="1600" dirty="0" smtClean="0">
                <a:latin typeface="游ゴシック" panose="020B0400000000000000" pitchFamily="50" charset="-128"/>
                <a:ea typeface="游ゴシック" panose="020B0400000000000000" pitchFamily="50" charset="-128"/>
              </a:rPr>
              <a:t>水平</a:t>
            </a:r>
            <a:r>
              <a:rPr lang="ja-JP" altLang="en-US" sz="1600" dirty="0">
                <a:latin typeface="游ゴシック" panose="020B0400000000000000" pitchFamily="50" charset="-128"/>
                <a:ea typeface="游ゴシック" panose="020B0400000000000000" pitchFamily="50" charset="-128"/>
              </a:rPr>
              <a:t>方向</a:t>
            </a:r>
            <a:r>
              <a:rPr lang="en-US" altLang="ja-JP" sz="1600" dirty="0">
                <a:latin typeface="游ゴシック" panose="020B0400000000000000" pitchFamily="50" charset="-128"/>
                <a:ea typeface="游ゴシック" panose="020B0400000000000000" pitchFamily="50" charset="-128"/>
              </a:rPr>
              <a:t>: </a:t>
            </a:r>
            <a:r>
              <a:rPr lang="ja-JP" altLang="en-US" sz="1600" dirty="0">
                <a:latin typeface="游ゴシック" panose="020B0400000000000000" pitchFamily="50" charset="-128"/>
                <a:ea typeface="游ゴシック" panose="020B0400000000000000" pitchFamily="50" charset="-128"/>
              </a:rPr>
              <a:t>スペクトル法</a:t>
            </a:r>
            <a:endParaRPr lang="en-US" altLang="ja-JP" sz="1600" dirty="0">
              <a:latin typeface="游ゴシック" panose="020B0400000000000000" pitchFamily="50" charset="-128"/>
              <a:ea typeface="游ゴシック" panose="020B0400000000000000" pitchFamily="50" charset="-128"/>
            </a:endParaRPr>
          </a:p>
          <a:p>
            <a:pPr marL="742950" lvl="1" indent="-285750">
              <a:buFont typeface="Wingdings" panose="05000000000000000000" pitchFamily="2" charset="2"/>
              <a:buChar char="Ø"/>
            </a:pPr>
            <a:r>
              <a:rPr lang="ja-JP" altLang="en-US" sz="1600" dirty="0" smtClean="0">
                <a:solidFill>
                  <a:schemeClr val="accent2"/>
                </a:solidFill>
                <a:latin typeface="游ゴシック" panose="020B0400000000000000" pitchFamily="50" charset="-128"/>
                <a:ea typeface="游ゴシック" panose="020B0400000000000000" pitchFamily="50" charset="-128"/>
              </a:rPr>
              <a:t> </a:t>
            </a:r>
            <a:r>
              <a:rPr lang="ja-JP" altLang="en-US" sz="1600" dirty="0" smtClean="0">
                <a:latin typeface="游ゴシック" panose="020B0400000000000000" pitchFamily="50" charset="-128"/>
                <a:ea typeface="游ゴシック" panose="020B0400000000000000" pitchFamily="50" charset="-128"/>
              </a:rPr>
              <a:t>鉛直</a:t>
            </a:r>
            <a:r>
              <a:rPr lang="ja-JP" altLang="en-US" sz="1600" dirty="0">
                <a:latin typeface="游ゴシック" panose="020B0400000000000000" pitchFamily="50" charset="-128"/>
                <a:ea typeface="游ゴシック" panose="020B0400000000000000" pitchFamily="50" charset="-128"/>
              </a:rPr>
              <a:t>方向</a:t>
            </a:r>
            <a:r>
              <a:rPr lang="en-US" altLang="ja-JP" sz="1600" dirty="0">
                <a:latin typeface="游ゴシック" panose="020B0400000000000000" pitchFamily="50" charset="-128"/>
                <a:ea typeface="游ゴシック" panose="020B0400000000000000" pitchFamily="50" charset="-128"/>
              </a:rPr>
              <a:t>: </a:t>
            </a:r>
            <a:r>
              <a:rPr lang="ja-JP" altLang="en-US" sz="1600" dirty="0" smtClean="0">
                <a:latin typeface="游ゴシック" panose="020B0400000000000000" pitchFamily="50" charset="-128"/>
                <a:ea typeface="游ゴシック" panose="020B0400000000000000" pitchFamily="50" charset="-128"/>
              </a:rPr>
              <a:t>有限差分法</a:t>
            </a:r>
            <a:endParaRPr lang="ja-JP" altLang="en-US" sz="1600" dirty="0">
              <a:latin typeface="游ゴシック" panose="020B0400000000000000" pitchFamily="50" charset="-128"/>
              <a:ea typeface="游ゴシック" panose="020B0400000000000000" pitchFamily="50" charset="-128"/>
            </a:endParaRPr>
          </a:p>
        </p:txBody>
      </p:sp>
      <mc:AlternateContent xmlns:mc="http://schemas.openxmlformats.org/markup-compatibility/2006" xmlns:a14="http://schemas.microsoft.com/office/drawing/2010/main">
        <mc:Choice Requires="a14">
          <p:sp>
            <p:nvSpPr>
              <p:cNvPr id="6" name="テキスト ボックス 5"/>
              <p:cNvSpPr txBox="1"/>
              <p:nvPr/>
            </p:nvSpPr>
            <p:spPr>
              <a:xfrm>
                <a:off x="1009289" y="5289845"/>
                <a:ext cx="7567444" cy="924687"/>
              </a:xfrm>
              <a:prstGeom prst="rect">
                <a:avLst/>
              </a:prstGeom>
              <a:noFill/>
            </p:spPr>
            <p:txBody>
              <a:bodyPr wrap="square" rtlCol="0">
                <a:spAutoFit/>
              </a:bodyPr>
              <a:lstStyle/>
              <a:p>
                <a:pPr marL="285750" indent="-285750">
                  <a:buFont typeface="Wingdings" panose="05000000000000000000" pitchFamily="2" charset="2"/>
                  <a:buChar char="n"/>
                </a:pPr>
                <a:r>
                  <a:rPr lang="ja-JP" altLang="en-US" dirty="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解像度</a:t>
                </a:r>
                <a:endParaRPr lang="en-US" altLang="ja-JP" dirty="0" smtClean="0">
                  <a:latin typeface="游ゴシック" panose="020B0400000000000000" pitchFamily="50" charset="-128"/>
                  <a:ea typeface="游ゴシック" panose="020B0400000000000000" pitchFamily="50" charset="-128"/>
                </a:endParaRPr>
              </a:p>
              <a:p>
                <a:pPr marL="742950" lvl="1" indent="-285750">
                  <a:buFont typeface="Wingdings" panose="05000000000000000000" pitchFamily="2" charset="2"/>
                  <a:buChar char="Ø"/>
                </a:pPr>
                <a:r>
                  <a:rPr kumimoji="1"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sz="1600" dirty="0" smtClean="0">
                    <a:latin typeface="游ゴシック" panose="020B0400000000000000" pitchFamily="50" charset="-128"/>
                    <a:ea typeface="游ゴシック" panose="020B0400000000000000" pitchFamily="50" charset="-128"/>
                  </a:rPr>
                  <a:t>切断波数 </a:t>
                </a:r>
                <a:r>
                  <a:rPr lang="en-US" altLang="ja-JP" sz="1600" dirty="0" smtClean="0">
                    <a:latin typeface="游ゴシック" panose="020B0400000000000000" pitchFamily="50" charset="-128"/>
                    <a:ea typeface="游ゴシック" panose="020B0400000000000000" pitchFamily="50" charset="-128"/>
                  </a:rPr>
                  <a:t>: T21</a:t>
                </a:r>
                <a:endParaRPr kumimoji="1" lang="en-US" altLang="ja-JP" sz="1600" dirty="0" smtClean="0">
                  <a:latin typeface="游ゴシック" panose="020B0400000000000000" pitchFamily="50" charset="-128"/>
                  <a:ea typeface="游ゴシック" panose="020B0400000000000000" pitchFamily="50" charset="-128"/>
                </a:endParaRPr>
              </a:p>
              <a:p>
                <a:pPr marL="742950" lvl="1" indent="-285750">
                  <a:buFont typeface="Wingdings" panose="05000000000000000000" pitchFamily="2" charset="2"/>
                  <a:buChar char="Ø"/>
                </a:pPr>
                <a:r>
                  <a:rPr lang="ja-JP" altLang="en-US" sz="1600" dirty="0" smtClean="0">
                    <a:solidFill>
                      <a:schemeClr val="accent2"/>
                    </a:solidFill>
                    <a:latin typeface="游ゴシック" panose="020B0400000000000000" pitchFamily="50" charset="-128"/>
                    <a:ea typeface="游ゴシック" panose="020B0400000000000000" pitchFamily="50" charset="-128"/>
                  </a:rPr>
                  <a:t> </a:t>
                </a:r>
                <a:r>
                  <a:rPr lang="ja-JP" altLang="en-US" sz="1600" dirty="0" smtClean="0">
                    <a:latin typeface="游ゴシック" panose="020B0400000000000000" pitchFamily="50" charset="-128"/>
                    <a:ea typeface="游ゴシック" panose="020B0400000000000000" pitchFamily="50" charset="-128"/>
                  </a:rPr>
                  <a:t>鉛直高度数 </a:t>
                </a:r>
                <a:r>
                  <a:rPr lang="en-US" altLang="ja-JP" sz="1600" dirty="0" smtClean="0">
                    <a:latin typeface="游ゴシック" panose="020B0400000000000000" pitchFamily="50" charset="-128"/>
                    <a:ea typeface="游ゴシック" panose="020B0400000000000000" pitchFamily="50" charset="-128"/>
                  </a:rPr>
                  <a:t>: 16( S &lt; </a:t>
                </a:r>
                <a:r>
                  <a:rPr lang="en-US" altLang="ja-JP" sz="1600" dirty="0">
                    <a:latin typeface="游ゴシック" panose="020B0400000000000000" pitchFamily="50" charset="-128"/>
                    <a:ea typeface="游ゴシック" panose="020B0400000000000000" pitchFamily="50" charset="-128"/>
                  </a:rPr>
                  <a:t>1450 </a:t>
                </a:r>
                <a14:m>
                  <m:oMath xmlns:m="http://schemas.openxmlformats.org/officeDocument/2006/math">
                    <m:sSup>
                      <m:sSupPr>
                        <m:ctrlPr>
                          <a:rPr lang="en-US" altLang="ja-JP" sz="1600" i="1">
                            <a:latin typeface="Cambria Math" panose="02040503050406030204" pitchFamily="18" charset="0"/>
                            <a:ea typeface="游ゴシック" panose="020B0400000000000000" pitchFamily="50" charset="-128"/>
                          </a:rPr>
                        </m:ctrlPr>
                      </m:sSupPr>
                      <m:e>
                        <m:r>
                          <a:rPr lang="en-US" altLang="ja-JP" sz="1600">
                            <a:latin typeface="Cambria Math" panose="02040503050406030204" pitchFamily="18" charset="0"/>
                            <a:ea typeface="游ゴシック" panose="020B0400000000000000" pitchFamily="50" charset="-128"/>
                          </a:rPr>
                          <m:t> </m:t>
                        </m:r>
                        <m:r>
                          <m:rPr>
                            <m:sty m:val="p"/>
                          </m:rPr>
                          <a:rPr lang="en-US" altLang="ja-JP" sz="1600">
                            <a:latin typeface="Cambria Math" panose="02040503050406030204" pitchFamily="18" charset="0"/>
                            <a:ea typeface="游ゴシック" panose="020B0400000000000000" pitchFamily="50" charset="-128"/>
                          </a:rPr>
                          <m:t>W</m:t>
                        </m:r>
                        <m:r>
                          <a:rPr lang="en-US" altLang="ja-JP" sz="1600">
                            <a:latin typeface="Cambria Math" panose="02040503050406030204" pitchFamily="18" charset="0"/>
                            <a:ea typeface="游ゴシック" panose="020B0400000000000000" pitchFamily="50" charset="-128"/>
                          </a:rPr>
                          <m:t> </m:t>
                        </m:r>
                        <m:r>
                          <m:rPr>
                            <m:sty m:val="p"/>
                          </m:rPr>
                          <a:rPr lang="en-US" altLang="ja-JP" sz="1600">
                            <a:latin typeface="Cambria Math" panose="02040503050406030204" pitchFamily="18" charset="0"/>
                            <a:ea typeface="游ゴシック" panose="020B0400000000000000" pitchFamily="50" charset="-128"/>
                          </a:rPr>
                          <m:t>m</m:t>
                        </m:r>
                      </m:e>
                      <m:sup>
                        <m:r>
                          <a:rPr lang="en-US" altLang="ja-JP" sz="1600">
                            <a:latin typeface="Cambria Math" panose="02040503050406030204" pitchFamily="18" charset="0"/>
                            <a:ea typeface="游ゴシック" panose="020B0400000000000000" pitchFamily="50" charset="-128"/>
                          </a:rPr>
                          <m:t>−2</m:t>
                        </m:r>
                      </m:sup>
                    </m:sSup>
                  </m:oMath>
                </a14:m>
                <a:r>
                  <a:rPr lang="en-US" altLang="ja-JP" sz="1600" dirty="0" smtClean="0">
                    <a:latin typeface="游ゴシック" panose="020B0400000000000000" pitchFamily="50" charset="-128"/>
                    <a:ea typeface="游ゴシック" panose="020B0400000000000000" pitchFamily="50" charset="-128"/>
                  </a:rPr>
                  <a:t>), 32( S &gt; </a:t>
                </a:r>
                <a:r>
                  <a:rPr lang="en-US" altLang="ja-JP" sz="1600" dirty="0">
                    <a:latin typeface="游ゴシック" panose="020B0400000000000000" pitchFamily="50" charset="-128"/>
                    <a:ea typeface="游ゴシック" panose="020B0400000000000000" pitchFamily="50" charset="-128"/>
                  </a:rPr>
                  <a:t>1450 </a:t>
                </a:r>
                <a14:m>
                  <m:oMath xmlns:m="http://schemas.openxmlformats.org/officeDocument/2006/math">
                    <m:sSup>
                      <m:sSupPr>
                        <m:ctrlPr>
                          <a:rPr lang="en-US" altLang="ja-JP" sz="1600" i="1">
                            <a:latin typeface="Cambria Math" panose="02040503050406030204" pitchFamily="18" charset="0"/>
                            <a:ea typeface="游ゴシック" panose="020B0400000000000000" pitchFamily="50" charset="-128"/>
                          </a:rPr>
                        </m:ctrlPr>
                      </m:sSupPr>
                      <m:e>
                        <m:r>
                          <a:rPr lang="en-US" altLang="ja-JP" sz="1600">
                            <a:latin typeface="Cambria Math" panose="02040503050406030204" pitchFamily="18" charset="0"/>
                            <a:ea typeface="游ゴシック" panose="020B0400000000000000" pitchFamily="50" charset="-128"/>
                          </a:rPr>
                          <m:t> </m:t>
                        </m:r>
                        <m:r>
                          <m:rPr>
                            <m:sty m:val="p"/>
                          </m:rPr>
                          <a:rPr lang="en-US" altLang="ja-JP" sz="1600">
                            <a:latin typeface="Cambria Math" panose="02040503050406030204" pitchFamily="18" charset="0"/>
                            <a:ea typeface="游ゴシック" panose="020B0400000000000000" pitchFamily="50" charset="-128"/>
                          </a:rPr>
                          <m:t>W</m:t>
                        </m:r>
                        <m:r>
                          <a:rPr lang="en-US" altLang="ja-JP" sz="1600">
                            <a:latin typeface="Cambria Math" panose="02040503050406030204" pitchFamily="18" charset="0"/>
                            <a:ea typeface="游ゴシック" panose="020B0400000000000000" pitchFamily="50" charset="-128"/>
                          </a:rPr>
                          <m:t> </m:t>
                        </m:r>
                        <m:r>
                          <m:rPr>
                            <m:sty m:val="p"/>
                          </m:rPr>
                          <a:rPr lang="en-US" altLang="ja-JP" sz="1600">
                            <a:latin typeface="Cambria Math" panose="02040503050406030204" pitchFamily="18" charset="0"/>
                            <a:ea typeface="游ゴシック" panose="020B0400000000000000" pitchFamily="50" charset="-128"/>
                          </a:rPr>
                          <m:t>m</m:t>
                        </m:r>
                      </m:e>
                      <m:sup>
                        <m:r>
                          <a:rPr lang="en-US" altLang="ja-JP" sz="1600">
                            <a:latin typeface="Cambria Math" panose="02040503050406030204" pitchFamily="18" charset="0"/>
                            <a:ea typeface="游ゴシック" panose="020B0400000000000000" pitchFamily="50" charset="-128"/>
                          </a:rPr>
                          <m:t>−2</m:t>
                        </m:r>
                      </m:sup>
                    </m:sSup>
                  </m:oMath>
                </a14:m>
                <a:r>
                  <a:rPr lang="en-US" altLang="ja-JP" sz="1600" dirty="0" smtClean="0">
                    <a:latin typeface="游ゴシック" panose="020B0400000000000000" pitchFamily="50" charset="-128"/>
                    <a:ea typeface="游ゴシック" panose="020B0400000000000000" pitchFamily="50" charset="-128"/>
                  </a:rPr>
                  <a:t>)</a:t>
                </a:r>
                <a:endParaRPr kumimoji="1" lang="ja-JP" altLang="en-US" sz="1600" dirty="0">
                  <a:latin typeface="游ゴシック" panose="020B0400000000000000" pitchFamily="50" charset="-128"/>
                  <a:ea typeface="游ゴシック" panose="020B0400000000000000" pitchFamily="50" charset="-128"/>
                </a:endParaRPr>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1009289" y="5289845"/>
                <a:ext cx="7567444" cy="924687"/>
              </a:xfrm>
              <a:prstGeom prst="rect">
                <a:avLst/>
              </a:prstGeom>
              <a:blipFill rotWithShape="0">
                <a:blip r:embed="rId2"/>
                <a:stretch>
                  <a:fillRect l="-564" t="-3974" b="-4636"/>
                </a:stretch>
              </a:blipFill>
            </p:spPr>
            <p:txBody>
              <a:bodyPr/>
              <a:lstStyle/>
              <a:p>
                <a:r>
                  <a:rPr lang="ja-JP" altLang="en-US">
                    <a:noFill/>
                  </a:rPr>
                  <a:t> </a:t>
                </a:r>
              </a:p>
            </p:txBody>
          </p:sp>
        </mc:Fallback>
      </mc:AlternateContent>
      <p:sp>
        <p:nvSpPr>
          <p:cNvPr id="8" name="スライド番号プレースホルダー 7"/>
          <p:cNvSpPr>
            <a:spLocks noGrp="1"/>
          </p:cNvSpPr>
          <p:nvPr>
            <p:ph type="sldNum" sz="quarter" idx="12"/>
          </p:nvPr>
        </p:nvSpPr>
        <p:spPr/>
        <p:txBody>
          <a:bodyPr/>
          <a:lstStyle/>
          <a:p>
            <a:fld id="{4E2C693D-56D1-4EA8-88BB-64004983D324}" type="slidenum">
              <a:rPr kumimoji="1" lang="ja-JP" altLang="en-US" smtClean="0"/>
              <a:t>20</a:t>
            </a:fld>
            <a:endParaRPr kumimoji="1" lang="ja-JP" altLang="en-US"/>
          </a:p>
        </p:txBody>
      </p:sp>
    </p:spTree>
    <p:extLst>
      <p:ext uri="{BB962C8B-B14F-4D97-AF65-F5344CB8AC3E}">
        <p14:creationId xmlns:p14="http://schemas.microsoft.com/office/powerpoint/2010/main" val="21282116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1" y="498765"/>
            <a:ext cx="5423285" cy="707886"/>
          </a:xfrm>
          <a:prstGeom prst="rect">
            <a:avLst/>
          </a:prstGeom>
          <a:noFill/>
        </p:spPr>
        <p:txBody>
          <a:bodyPr wrap="square" rtlCol="0">
            <a:spAutoFit/>
          </a:bodyPr>
          <a:lstStyle/>
          <a:p>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2. </a:t>
            </a:r>
            <a:r>
              <a:rPr lang="en-US" altLang="ja-JP" sz="4000" b="1" dirty="0" smtClean="0">
                <a:solidFill>
                  <a:schemeClr val="accent2"/>
                </a:solidFill>
                <a:latin typeface="游ゴシック" panose="020B0400000000000000" pitchFamily="50" charset="-128"/>
                <a:ea typeface="游ゴシック" panose="020B0400000000000000" pitchFamily="50" charset="-128"/>
              </a:rPr>
              <a:t>GCM </a:t>
            </a:r>
            <a:r>
              <a:rPr lang="ja-JP" altLang="en-US" sz="4000" b="1" dirty="0" smtClean="0">
                <a:solidFill>
                  <a:schemeClr val="accent2"/>
                </a:solidFill>
                <a:latin typeface="游ゴシック" panose="020B0400000000000000" pitchFamily="50" charset="-128"/>
                <a:ea typeface="游ゴシック" panose="020B0400000000000000" pitchFamily="50" charset="-128"/>
              </a:rPr>
              <a:t>の設定</a:t>
            </a:r>
            <a:r>
              <a:rPr lang="en-US" altLang="ja-JP" sz="4000" b="1" dirty="0" smtClean="0">
                <a:solidFill>
                  <a:schemeClr val="accent2"/>
                </a:solidFill>
                <a:latin typeface="游ゴシック" panose="020B0400000000000000" pitchFamily="50" charset="-128"/>
                <a:ea typeface="游ゴシック" panose="020B0400000000000000" pitchFamily="50" charset="-128"/>
              </a:rPr>
              <a:t>(2)</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mc:AlternateContent xmlns:mc="http://schemas.openxmlformats.org/markup-compatibility/2006" xmlns:a14="http://schemas.microsoft.com/office/drawing/2010/main">
        <mc:Choice Requires="a14">
          <p:sp>
            <p:nvSpPr>
              <p:cNvPr id="8" name="テキスト ボックス 7"/>
              <p:cNvSpPr txBox="1"/>
              <p:nvPr/>
            </p:nvSpPr>
            <p:spPr>
              <a:xfrm>
                <a:off x="554181" y="1206651"/>
                <a:ext cx="6605540" cy="5078313"/>
              </a:xfrm>
              <a:prstGeom prst="rect">
                <a:avLst/>
              </a:prstGeom>
              <a:noFill/>
            </p:spPr>
            <p:txBody>
              <a:bodyPr wrap="square" rtlCol="0">
                <a:spAutoFit/>
              </a:bodyPr>
              <a:lstStyle/>
              <a:p>
                <a:endParaRPr lang="en-US" altLang="ja-JP" sz="2400" dirty="0" smtClean="0">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p"/>
                </a:pPr>
                <a:r>
                  <a:rPr lang="ja-JP" altLang="en-US" sz="2000" dirty="0">
                    <a:solidFill>
                      <a:schemeClr val="accent2"/>
                    </a:solidFill>
                    <a:latin typeface="游ゴシック" panose="020B0400000000000000" pitchFamily="50" charset="-128"/>
                    <a:ea typeface="游ゴシック" panose="020B0400000000000000" pitchFamily="50" charset="-128"/>
                  </a:rPr>
                  <a:t> </a:t>
                </a:r>
                <a:r>
                  <a:rPr kumimoji="1" lang="ja-JP" altLang="en-US" sz="2000" dirty="0" smtClean="0">
                    <a:latin typeface="游ゴシック" panose="020B0400000000000000" pitchFamily="50" charset="-128"/>
                    <a:ea typeface="游ゴシック" panose="020B0400000000000000" pitchFamily="50" charset="-128"/>
                  </a:rPr>
                  <a:t>大気</a:t>
                </a:r>
                <a:endParaRPr lang="en-US" altLang="ja-JP" sz="2000" dirty="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kumimoji="1" lang="ja-JP" altLang="en-US" sz="20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2000" dirty="0" smtClean="0">
                    <a:latin typeface="游ゴシック" panose="020B0400000000000000" pitchFamily="50" charset="-128"/>
                    <a:ea typeface="游ゴシック" panose="020B0400000000000000" pitchFamily="50" charset="-128"/>
                  </a:rPr>
                  <a:t>水蒸気と乾燥空気で構成</a:t>
                </a:r>
                <a:endParaRPr kumimoji="1"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水蒸気の吸収係数は一定</a:t>
                </a:r>
                <a:r>
                  <a:rPr lang="en-US" altLang="ja-JP" sz="2000" dirty="0" smtClean="0">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波長に依存</a:t>
                </a:r>
                <a:endParaRPr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kumimoji="1" lang="ja-JP" altLang="en-US" sz="20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2000" dirty="0" smtClean="0">
                    <a:latin typeface="游ゴシック" panose="020B0400000000000000" pitchFamily="50" charset="-128"/>
                    <a:ea typeface="游ゴシック" panose="020B0400000000000000" pitchFamily="50" charset="-128"/>
                  </a:rPr>
                  <a:t>水蒸気のみ長波放射を吸収</a:t>
                </a:r>
                <a:r>
                  <a:rPr kumimoji="1" lang="en-US" altLang="ja-JP" sz="2000" dirty="0" smtClean="0">
                    <a:latin typeface="游ゴシック" panose="020B0400000000000000" pitchFamily="50" charset="-128"/>
                    <a:ea typeface="游ゴシック" panose="020B0400000000000000" pitchFamily="50" charset="-128"/>
                  </a:rPr>
                  <a:t>, </a:t>
                </a:r>
                <a:r>
                  <a:rPr kumimoji="1" lang="ja-JP" altLang="en-US" sz="2000" dirty="0" smtClean="0">
                    <a:latin typeface="游ゴシック" panose="020B0400000000000000" pitchFamily="50" charset="-128"/>
                    <a:ea typeface="游ゴシック" panose="020B0400000000000000" pitchFamily="50" charset="-128"/>
                  </a:rPr>
                  <a:t>射出</a:t>
                </a:r>
                <a:endParaRPr kumimoji="1"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乾燥</a:t>
                </a:r>
                <a:r>
                  <a:rPr lang="ja-JP" altLang="en-US" sz="2000" dirty="0">
                    <a:latin typeface="游ゴシック" panose="020B0400000000000000" pitchFamily="50" charset="-128"/>
                    <a:ea typeface="游ゴシック" panose="020B0400000000000000" pitchFamily="50" charset="-128"/>
                  </a:rPr>
                  <a:t>空気</a:t>
                </a:r>
                <a:r>
                  <a:rPr lang="ja-JP" altLang="en-US" sz="2000" dirty="0" smtClean="0">
                    <a:latin typeface="游ゴシック" panose="020B0400000000000000" pitchFamily="50" charset="-128"/>
                    <a:ea typeface="游ゴシック" panose="020B0400000000000000" pitchFamily="50" charset="-128"/>
                  </a:rPr>
                  <a:t>は透明</a:t>
                </a:r>
                <a:endParaRPr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kumimoji="1" lang="ja-JP" altLang="en-US" sz="20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2000" dirty="0" smtClean="0">
                    <a:latin typeface="游ゴシック" panose="020B0400000000000000" pitchFamily="50" charset="-128"/>
                    <a:ea typeface="游ゴシック" panose="020B0400000000000000" pitchFamily="50" charset="-128"/>
                  </a:rPr>
                  <a:t>散乱は考慮しない</a:t>
                </a:r>
                <a:endParaRPr kumimoji="1" lang="en-US" altLang="ja-JP" sz="2000" dirty="0" smtClean="0">
                  <a:latin typeface="游ゴシック" panose="020B0400000000000000" pitchFamily="50" charset="-128"/>
                  <a:ea typeface="游ゴシック" panose="020B0400000000000000" pitchFamily="50" charset="-128"/>
                </a:endParaRPr>
              </a:p>
              <a:p>
                <a:pPr lvl="1"/>
                <a:endParaRPr kumimoji="1" lang="en-US" altLang="ja-JP" sz="2000" dirty="0" smtClean="0">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表面</a:t>
                </a:r>
                <a:endParaRPr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kumimoji="1" lang="ja-JP" altLang="en-US" sz="20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2000" dirty="0" smtClean="0">
                    <a:latin typeface="游ゴシック" panose="020B0400000000000000" pitchFamily="50" charset="-128"/>
                    <a:ea typeface="游ゴシック" panose="020B0400000000000000" pitchFamily="50" charset="-128"/>
                  </a:rPr>
                  <a:t>表面アルベド </a:t>
                </a:r>
                <a:r>
                  <a:rPr kumimoji="1" lang="en-US" altLang="ja-JP" sz="2000" dirty="0" smtClean="0">
                    <a:latin typeface="游ゴシック" panose="020B0400000000000000" pitchFamily="50" charset="-128"/>
                    <a:ea typeface="游ゴシック" panose="020B0400000000000000" pitchFamily="50" charset="-128"/>
                  </a:rPr>
                  <a:t>: 0.5( </a:t>
                </a:r>
                <a14:m>
                  <m:oMath xmlns:m="http://schemas.openxmlformats.org/officeDocument/2006/math">
                    <m:sSub>
                      <m:sSubPr>
                        <m:ctrlPr>
                          <a:rPr kumimoji="1" lang="en-US" altLang="ja-JP" sz="2000" i="1" smtClean="0">
                            <a:latin typeface="Cambria Math" panose="02040503050406030204" pitchFamily="18" charset="0"/>
                            <a:ea typeface="游ゴシック" panose="020B0400000000000000" pitchFamily="50" charset="-128"/>
                          </a:rPr>
                        </m:ctrlPr>
                      </m:sSubPr>
                      <m:e>
                        <m:r>
                          <m:rPr>
                            <m:sty m:val="p"/>
                          </m:rPr>
                          <a:rPr kumimoji="1" lang="en-US" altLang="ja-JP" sz="2000" b="0" i="0" smtClean="0">
                            <a:latin typeface="Cambria Math" panose="02040503050406030204" pitchFamily="18" charset="0"/>
                            <a:ea typeface="游ゴシック" panose="020B0400000000000000" pitchFamily="50" charset="-128"/>
                          </a:rPr>
                          <m:t>T</m:t>
                        </m:r>
                      </m:e>
                      <m:sub>
                        <m:r>
                          <m:rPr>
                            <m:sty m:val="p"/>
                          </m:rPr>
                          <a:rPr kumimoji="1" lang="en-US" altLang="ja-JP" sz="2000" b="0" i="0" smtClean="0">
                            <a:latin typeface="Cambria Math" panose="02040503050406030204" pitchFamily="18" charset="0"/>
                            <a:ea typeface="游ゴシック" panose="020B0400000000000000" pitchFamily="50" charset="-128"/>
                          </a:rPr>
                          <m:t>s</m:t>
                        </m:r>
                      </m:sub>
                    </m:sSub>
                  </m:oMath>
                </a14:m>
                <a:r>
                  <a:rPr kumimoji="1" lang="en-US" altLang="ja-JP" sz="2000" dirty="0" smtClean="0">
                    <a:latin typeface="游ゴシック" panose="020B0400000000000000" pitchFamily="50" charset="-128"/>
                    <a:ea typeface="游ゴシック" panose="020B0400000000000000" pitchFamily="50" charset="-128"/>
                  </a:rPr>
                  <a:t> &lt; 263 K ), 0(</a:t>
                </a:r>
                <a:r>
                  <a:rPr kumimoji="1" lang="ja-JP" altLang="en-US" sz="2000" dirty="0" smtClean="0">
                    <a:latin typeface="游ゴシック" panose="020B0400000000000000" pitchFamily="50" charset="-128"/>
                    <a:ea typeface="游ゴシック" panose="020B0400000000000000" pitchFamily="50" charset="-128"/>
                  </a:rPr>
                  <a:t>それ以外</a:t>
                </a:r>
                <a:r>
                  <a:rPr kumimoji="1" lang="en-US" altLang="ja-JP" sz="2000" dirty="0" smtClean="0">
                    <a:latin typeface="游ゴシック" panose="020B0400000000000000" pitchFamily="50" charset="-128"/>
                    <a:ea typeface="游ゴシック" panose="020B0400000000000000" pitchFamily="50" charset="-128"/>
                  </a:rPr>
                  <a:t>)</a:t>
                </a:r>
              </a:p>
              <a:p>
                <a:pPr marL="342900" indent="-342900">
                  <a:buFont typeface="Wingdings" panose="05000000000000000000" pitchFamily="2" charset="2"/>
                  <a:buChar char="p"/>
                </a:pPr>
                <a:endParaRPr lang="en-US" altLang="ja-JP" sz="2000" dirty="0">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p"/>
                </a:pPr>
                <a:r>
                  <a:rPr kumimoji="1" lang="en-US" altLang="ja-JP" sz="20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2000" dirty="0" smtClean="0">
                    <a:latin typeface="游ゴシック" panose="020B0400000000000000" pitchFamily="50" charset="-128"/>
                    <a:ea typeface="游ゴシック" panose="020B0400000000000000" pitchFamily="50" charset="-128"/>
                  </a:rPr>
                  <a:t>初期条件</a:t>
                </a:r>
                <a:endParaRPr kumimoji="1"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lang="en-US" altLang="ja-JP"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比湿 </a:t>
                </a:r>
                <a14:m>
                  <m:oMath xmlns:m="http://schemas.openxmlformats.org/officeDocument/2006/math">
                    <m:sSup>
                      <m:sSupPr>
                        <m:ctrlPr>
                          <a:rPr lang="en-US" altLang="ja-JP" sz="2000" i="1" smtClean="0">
                            <a:latin typeface="Cambria Math" panose="02040503050406030204" pitchFamily="18" charset="0"/>
                            <a:ea typeface="游ゴシック" panose="020B0400000000000000" pitchFamily="50" charset="-128"/>
                          </a:rPr>
                        </m:ctrlPr>
                      </m:sSupPr>
                      <m:e>
                        <m:r>
                          <a:rPr lang="en-US" altLang="ja-JP" sz="2000" b="0" i="1" smtClean="0">
                            <a:latin typeface="Cambria Math" panose="02040503050406030204" pitchFamily="18" charset="0"/>
                            <a:ea typeface="游ゴシック" panose="020B0400000000000000" pitchFamily="50" charset="-128"/>
                          </a:rPr>
                          <m:t>10</m:t>
                        </m:r>
                      </m:e>
                      <m:sup>
                        <m:r>
                          <a:rPr lang="en-US" altLang="ja-JP" sz="2000" b="0" i="1" smtClean="0">
                            <a:latin typeface="Cambria Math" panose="02040503050406030204" pitchFamily="18" charset="0"/>
                            <a:ea typeface="游ゴシック" panose="020B0400000000000000" pitchFamily="50" charset="-128"/>
                          </a:rPr>
                          <m:t>−3</m:t>
                        </m:r>
                      </m:sup>
                    </m:sSup>
                  </m:oMath>
                </a14:m>
                <a:r>
                  <a:rPr kumimoji="1" lang="en-US" altLang="ja-JP" sz="2000" dirty="0" smtClean="0">
                    <a:latin typeface="游ゴシック" panose="020B0400000000000000" pitchFamily="50" charset="-128"/>
                    <a:ea typeface="游ゴシック" panose="020B0400000000000000" pitchFamily="50" charset="-128"/>
                  </a:rPr>
                  <a:t> </a:t>
                </a:r>
                <a:r>
                  <a:rPr kumimoji="1" lang="ja-JP" altLang="en-US" sz="2000" dirty="0" err="1" smtClean="0">
                    <a:latin typeface="游ゴシック" panose="020B0400000000000000" pitchFamily="50" charset="-128"/>
                    <a:ea typeface="游ゴシック" panose="020B0400000000000000" pitchFamily="50" charset="-128"/>
                  </a:rPr>
                  <a:t>の等</a:t>
                </a:r>
                <a:r>
                  <a:rPr kumimoji="1" lang="ja-JP" altLang="en-US" sz="2000" dirty="0" smtClean="0">
                    <a:latin typeface="游ゴシック" panose="020B0400000000000000" pitchFamily="50" charset="-128"/>
                    <a:ea typeface="游ゴシック" panose="020B0400000000000000" pitchFamily="50" charset="-128"/>
                  </a:rPr>
                  <a:t>温大気</a:t>
                </a:r>
                <a:r>
                  <a:rPr kumimoji="1" lang="en-US" altLang="ja-JP" sz="2000" dirty="0" smtClean="0">
                    <a:latin typeface="游ゴシック" panose="020B0400000000000000" pitchFamily="50" charset="-128"/>
                    <a:ea typeface="游ゴシック" panose="020B0400000000000000" pitchFamily="50" charset="-128"/>
                  </a:rPr>
                  <a:t>(280 K )</a:t>
                </a:r>
              </a:p>
              <a:p>
                <a:pPr marL="800100" lvl="1" indent="-342900">
                  <a:buFont typeface="Wingdings" panose="05000000000000000000" pitchFamily="2" charset="2"/>
                  <a:buChar char="n"/>
                </a:pPr>
                <a:r>
                  <a:rPr lang="en-US" altLang="ja-JP" sz="2000" dirty="0">
                    <a:solidFill>
                      <a:schemeClr val="accent2"/>
                    </a:solidFill>
                    <a:latin typeface="游ゴシック" panose="020B0400000000000000" pitchFamily="50" charset="-128"/>
                    <a:ea typeface="游ゴシック" panose="020B0400000000000000" pitchFamily="50" charset="-128"/>
                  </a:rPr>
                  <a:t> </a:t>
                </a:r>
                <a:r>
                  <a:rPr lang="en-US" altLang="ja-JP" sz="2000" dirty="0" smtClean="0">
                    <a:latin typeface="游ゴシック" panose="020B0400000000000000" pitchFamily="50" charset="-128"/>
                    <a:ea typeface="游ゴシック" panose="020B0400000000000000" pitchFamily="50" charset="-128"/>
                  </a:rPr>
                  <a:t>S </a:t>
                </a:r>
                <a:r>
                  <a:rPr lang="en-US" altLang="ja-JP" sz="2000" dirty="0">
                    <a:latin typeface="游ゴシック" panose="020B0400000000000000" pitchFamily="50" charset="-128"/>
                    <a:ea typeface="游ゴシック" panose="020B0400000000000000" pitchFamily="50" charset="-128"/>
                  </a:rPr>
                  <a:t>= </a:t>
                </a:r>
                <a:r>
                  <a:rPr lang="en-US" altLang="ja-JP" sz="2000" dirty="0" smtClean="0">
                    <a:latin typeface="游ゴシック" panose="020B0400000000000000" pitchFamily="50" charset="-128"/>
                    <a:ea typeface="游ゴシック" panose="020B0400000000000000" pitchFamily="50" charset="-128"/>
                  </a:rPr>
                  <a:t>1600 </a:t>
                </a:r>
                <a14:m>
                  <m:oMath xmlns:m="http://schemas.openxmlformats.org/officeDocument/2006/math">
                    <m:sSup>
                      <m:sSupPr>
                        <m:ctrlPr>
                          <a:rPr lang="en-US" altLang="ja-JP" sz="2000" i="1">
                            <a:latin typeface="Cambria Math" panose="02040503050406030204" pitchFamily="18" charset="0"/>
                            <a:ea typeface="游ゴシック" panose="020B0400000000000000" pitchFamily="50" charset="-128"/>
                          </a:rPr>
                        </m:ctrlPr>
                      </m:sSupPr>
                      <m:e>
                        <m:r>
                          <a:rPr lang="en-US" altLang="ja-JP" sz="2000">
                            <a:latin typeface="Cambria Math" panose="02040503050406030204" pitchFamily="18" charset="0"/>
                            <a:ea typeface="游ゴシック" panose="020B0400000000000000" pitchFamily="50" charset="-128"/>
                          </a:rPr>
                          <m:t> </m:t>
                        </m:r>
                        <m:r>
                          <m:rPr>
                            <m:sty m:val="p"/>
                          </m:rPr>
                          <a:rPr lang="en-US" altLang="ja-JP" sz="2000">
                            <a:latin typeface="Cambria Math" panose="02040503050406030204" pitchFamily="18" charset="0"/>
                            <a:ea typeface="游ゴシック" panose="020B0400000000000000" pitchFamily="50" charset="-128"/>
                          </a:rPr>
                          <m:t>W</m:t>
                        </m:r>
                        <m:r>
                          <a:rPr lang="en-US" altLang="ja-JP" sz="2000">
                            <a:latin typeface="Cambria Math" panose="02040503050406030204" pitchFamily="18" charset="0"/>
                            <a:ea typeface="游ゴシック" panose="020B0400000000000000" pitchFamily="50" charset="-128"/>
                          </a:rPr>
                          <m:t> </m:t>
                        </m:r>
                        <m:r>
                          <m:rPr>
                            <m:sty m:val="p"/>
                          </m:rPr>
                          <a:rPr lang="en-US" altLang="ja-JP" sz="2000">
                            <a:latin typeface="Cambria Math" panose="02040503050406030204" pitchFamily="18" charset="0"/>
                            <a:ea typeface="游ゴシック" panose="020B0400000000000000" pitchFamily="50" charset="-128"/>
                          </a:rPr>
                          <m:t>m</m:t>
                        </m:r>
                      </m:e>
                      <m:sup>
                        <m:r>
                          <a:rPr lang="en-US" altLang="ja-JP" sz="2000">
                            <a:latin typeface="Cambria Math" panose="02040503050406030204" pitchFamily="18" charset="0"/>
                            <a:ea typeface="游ゴシック" panose="020B0400000000000000" pitchFamily="50" charset="-128"/>
                          </a:rPr>
                          <m:t>−2</m:t>
                        </m:r>
                      </m:sup>
                    </m:sSup>
                  </m:oMath>
                </a14:m>
                <a:r>
                  <a:rPr kumimoji="1" lang="en-US" altLang="ja-JP" sz="2000" dirty="0" smtClean="0">
                    <a:latin typeface="游ゴシック" panose="020B0400000000000000" pitchFamily="50" charset="-128"/>
                    <a:ea typeface="游ゴシック" panose="020B0400000000000000" pitchFamily="50" charset="-128"/>
                  </a:rPr>
                  <a:t> </a:t>
                </a:r>
                <a:r>
                  <a:rPr kumimoji="1" lang="ja-JP" altLang="en-US" sz="2000" dirty="0" smtClean="0">
                    <a:latin typeface="游ゴシック" panose="020B0400000000000000" pitchFamily="50" charset="-128"/>
                    <a:ea typeface="游ゴシック" panose="020B0400000000000000" pitchFamily="50" charset="-128"/>
                  </a:rPr>
                  <a:t>で </a:t>
                </a:r>
                <a:r>
                  <a:rPr kumimoji="1" lang="en-US" altLang="ja-JP" sz="2000" dirty="0" smtClean="0">
                    <a:latin typeface="游ゴシック" panose="020B0400000000000000" pitchFamily="50" charset="-128"/>
                    <a:ea typeface="游ゴシック" panose="020B0400000000000000" pitchFamily="50" charset="-128"/>
                  </a:rPr>
                  <a:t>1000 </a:t>
                </a:r>
                <a:r>
                  <a:rPr kumimoji="1" lang="ja-JP" altLang="en-US" sz="2000" dirty="0" smtClean="0">
                    <a:latin typeface="游ゴシック" panose="020B0400000000000000" pitchFamily="50" charset="-128"/>
                    <a:ea typeface="游ゴシック" panose="020B0400000000000000" pitchFamily="50" charset="-128"/>
                  </a:rPr>
                  <a:t>日計算した暴走温室解</a:t>
                </a:r>
                <a:endParaRPr kumimoji="1"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lang="en-US" altLang="ja-JP" sz="2000" dirty="0">
                    <a:solidFill>
                      <a:schemeClr val="accent2"/>
                    </a:solidFill>
                    <a:latin typeface="游ゴシック" panose="020B0400000000000000" pitchFamily="50" charset="-128"/>
                    <a:ea typeface="游ゴシック" panose="020B0400000000000000" pitchFamily="50" charset="-128"/>
                  </a:rPr>
                  <a:t> </a:t>
                </a:r>
                <a:r>
                  <a:rPr lang="en-US" altLang="ja-JP" sz="2000" dirty="0">
                    <a:latin typeface="游ゴシック" panose="020B0400000000000000" pitchFamily="50" charset="-128"/>
                    <a:ea typeface="游ゴシック" panose="020B0400000000000000" pitchFamily="50" charset="-128"/>
                  </a:rPr>
                  <a:t>S = </a:t>
                </a:r>
                <a:r>
                  <a:rPr lang="en-US" altLang="ja-JP" sz="2000" dirty="0" smtClean="0">
                    <a:latin typeface="游ゴシック" panose="020B0400000000000000" pitchFamily="50" charset="-128"/>
                    <a:ea typeface="游ゴシック" panose="020B0400000000000000" pitchFamily="50" charset="-128"/>
                  </a:rPr>
                  <a:t>1</a:t>
                </a:r>
                <a:r>
                  <a:rPr lang="en-US" altLang="ja-JP" sz="2000" dirty="0">
                    <a:latin typeface="游ゴシック" panose="020B0400000000000000" pitchFamily="50" charset="-128"/>
                    <a:ea typeface="游ゴシック" panose="020B0400000000000000" pitchFamily="50" charset="-128"/>
                  </a:rPr>
                  <a:t>3</a:t>
                </a:r>
                <a:r>
                  <a:rPr lang="en-US" altLang="ja-JP" sz="2000" dirty="0" smtClean="0">
                    <a:latin typeface="游ゴシック" panose="020B0400000000000000" pitchFamily="50" charset="-128"/>
                    <a:ea typeface="游ゴシック" panose="020B0400000000000000" pitchFamily="50" charset="-128"/>
                  </a:rPr>
                  <a:t>00 </a:t>
                </a:r>
                <a14:m>
                  <m:oMath xmlns:m="http://schemas.openxmlformats.org/officeDocument/2006/math">
                    <m:sSup>
                      <m:sSupPr>
                        <m:ctrlPr>
                          <a:rPr lang="en-US" altLang="ja-JP" sz="2000" i="1">
                            <a:latin typeface="Cambria Math" panose="02040503050406030204" pitchFamily="18" charset="0"/>
                            <a:ea typeface="游ゴシック" panose="020B0400000000000000" pitchFamily="50" charset="-128"/>
                          </a:rPr>
                        </m:ctrlPr>
                      </m:sSupPr>
                      <m:e>
                        <m:r>
                          <a:rPr lang="en-US" altLang="ja-JP" sz="2000">
                            <a:latin typeface="Cambria Math" panose="02040503050406030204" pitchFamily="18" charset="0"/>
                            <a:ea typeface="游ゴシック" panose="020B0400000000000000" pitchFamily="50" charset="-128"/>
                          </a:rPr>
                          <m:t> </m:t>
                        </m:r>
                        <m:r>
                          <m:rPr>
                            <m:sty m:val="p"/>
                          </m:rPr>
                          <a:rPr lang="en-US" altLang="ja-JP" sz="2000">
                            <a:latin typeface="Cambria Math" panose="02040503050406030204" pitchFamily="18" charset="0"/>
                            <a:ea typeface="游ゴシック" panose="020B0400000000000000" pitchFamily="50" charset="-128"/>
                          </a:rPr>
                          <m:t>W</m:t>
                        </m:r>
                        <m:r>
                          <a:rPr lang="en-US" altLang="ja-JP" sz="2000">
                            <a:latin typeface="Cambria Math" panose="02040503050406030204" pitchFamily="18" charset="0"/>
                            <a:ea typeface="游ゴシック" panose="020B0400000000000000" pitchFamily="50" charset="-128"/>
                          </a:rPr>
                          <m:t> </m:t>
                        </m:r>
                        <m:r>
                          <m:rPr>
                            <m:sty m:val="p"/>
                          </m:rPr>
                          <a:rPr lang="en-US" altLang="ja-JP" sz="2000">
                            <a:latin typeface="Cambria Math" panose="02040503050406030204" pitchFamily="18" charset="0"/>
                            <a:ea typeface="游ゴシック" panose="020B0400000000000000" pitchFamily="50" charset="-128"/>
                          </a:rPr>
                          <m:t>m</m:t>
                        </m:r>
                      </m:e>
                      <m:sup>
                        <m:r>
                          <a:rPr lang="en-US" altLang="ja-JP" sz="2000">
                            <a:latin typeface="Cambria Math" panose="02040503050406030204" pitchFamily="18" charset="0"/>
                            <a:ea typeface="游ゴシック" panose="020B0400000000000000" pitchFamily="50" charset="-128"/>
                          </a:rPr>
                          <m:t>−2</m:t>
                        </m:r>
                      </m:sup>
                    </m:sSup>
                  </m:oMath>
                </a14:m>
                <a:r>
                  <a:rPr lang="en-US" altLang="ja-JP" sz="2000" dirty="0">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で計算した部分凍結解</a:t>
                </a:r>
                <a:endParaRPr lang="en-US" altLang="ja-JP" sz="2000" dirty="0" smtClean="0">
                  <a:latin typeface="游ゴシック" panose="020B0400000000000000" pitchFamily="50" charset="-128"/>
                  <a:ea typeface="游ゴシック" panose="020B0400000000000000" pitchFamily="50" charset="-128"/>
                </a:endParaRPr>
              </a:p>
              <a:p>
                <a:pPr marL="800100" lvl="1" indent="-342900">
                  <a:buFont typeface="Wingdings" panose="05000000000000000000" pitchFamily="2" charset="2"/>
                  <a:buChar char="n"/>
                </a:pPr>
                <a:r>
                  <a:rPr kumimoji="1" lang="en-US" altLang="ja-JP" sz="2000" dirty="0">
                    <a:solidFill>
                      <a:schemeClr val="accent2"/>
                    </a:solidFill>
                    <a:latin typeface="游ゴシック" panose="020B0400000000000000" pitchFamily="50" charset="-128"/>
                    <a:ea typeface="游ゴシック" panose="020B0400000000000000" pitchFamily="50" charset="-128"/>
                  </a:rPr>
                  <a:t> </a:t>
                </a:r>
                <a:r>
                  <a:rPr lang="en-US" altLang="ja-JP" sz="2000" dirty="0">
                    <a:latin typeface="游ゴシック" panose="020B0400000000000000" pitchFamily="50" charset="-128"/>
                    <a:ea typeface="游ゴシック" panose="020B0400000000000000" pitchFamily="50" charset="-128"/>
                  </a:rPr>
                  <a:t>S = </a:t>
                </a:r>
                <a:r>
                  <a:rPr lang="en-US" altLang="ja-JP" sz="2000" dirty="0" smtClean="0">
                    <a:latin typeface="游ゴシック" panose="020B0400000000000000" pitchFamily="50" charset="-128"/>
                    <a:ea typeface="游ゴシック" panose="020B0400000000000000" pitchFamily="50" charset="-128"/>
                  </a:rPr>
                  <a:t>1000 </a:t>
                </a:r>
                <a14:m>
                  <m:oMath xmlns:m="http://schemas.openxmlformats.org/officeDocument/2006/math">
                    <m:sSup>
                      <m:sSupPr>
                        <m:ctrlPr>
                          <a:rPr lang="en-US" altLang="ja-JP" sz="2000" i="1">
                            <a:latin typeface="Cambria Math" panose="02040503050406030204" pitchFamily="18" charset="0"/>
                            <a:ea typeface="游ゴシック" panose="020B0400000000000000" pitchFamily="50" charset="-128"/>
                          </a:rPr>
                        </m:ctrlPr>
                      </m:sSupPr>
                      <m:e>
                        <m:r>
                          <a:rPr lang="en-US" altLang="ja-JP" sz="2000">
                            <a:latin typeface="Cambria Math" panose="02040503050406030204" pitchFamily="18" charset="0"/>
                            <a:ea typeface="游ゴシック" panose="020B0400000000000000" pitchFamily="50" charset="-128"/>
                          </a:rPr>
                          <m:t> </m:t>
                        </m:r>
                        <m:r>
                          <m:rPr>
                            <m:sty m:val="p"/>
                          </m:rPr>
                          <a:rPr lang="en-US" altLang="ja-JP" sz="2000">
                            <a:latin typeface="Cambria Math" panose="02040503050406030204" pitchFamily="18" charset="0"/>
                            <a:ea typeface="游ゴシック" panose="020B0400000000000000" pitchFamily="50" charset="-128"/>
                          </a:rPr>
                          <m:t>W</m:t>
                        </m:r>
                        <m:r>
                          <a:rPr lang="en-US" altLang="ja-JP" sz="2000">
                            <a:latin typeface="Cambria Math" panose="02040503050406030204" pitchFamily="18" charset="0"/>
                            <a:ea typeface="游ゴシック" panose="020B0400000000000000" pitchFamily="50" charset="-128"/>
                          </a:rPr>
                          <m:t> </m:t>
                        </m:r>
                        <m:r>
                          <m:rPr>
                            <m:sty m:val="p"/>
                          </m:rPr>
                          <a:rPr lang="en-US" altLang="ja-JP" sz="2000">
                            <a:latin typeface="Cambria Math" panose="02040503050406030204" pitchFamily="18" charset="0"/>
                            <a:ea typeface="游ゴシック" panose="020B0400000000000000" pitchFamily="50" charset="-128"/>
                          </a:rPr>
                          <m:t>m</m:t>
                        </m:r>
                      </m:e>
                      <m:sup>
                        <m:r>
                          <a:rPr lang="en-US" altLang="ja-JP" sz="2000">
                            <a:latin typeface="Cambria Math" panose="02040503050406030204" pitchFamily="18" charset="0"/>
                            <a:ea typeface="游ゴシック" panose="020B0400000000000000" pitchFamily="50" charset="-128"/>
                          </a:rPr>
                          <m:t>−2</m:t>
                        </m:r>
                      </m:sup>
                    </m:sSup>
                  </m:oMath>
                </a14:m>
                <a:r>
                  <a:rPr lang="en-US" altLang="ja-JP" sz="2000" dirty="0">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で計算した全球凍結解</a:t>
                </a:r>
                <a:endParaRPr kumimoji="1" lang="en-US" altLang="ja-JP" sz="2000" dirty="0" smtClean="0">
                  <a:latin typeface="游ゴシック" panose="020B0400000000000000" pitchFamily="50" charset="-128"/>
                  <a:ea typeface="游ゴシック" panose="020B0400000000000000" pitchFamily="50" charset="-128"/>
                </a:endParaRPr>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554181" y="1206651"/>
                <a:ext cx="6605540" cy="5078313"/>
              </a:xfrm>
              <a:prstGeom prst="rect">
                <a:avLst/>
              </a:prstGeom>
              <a:blipFill rotWithShape="0">
                <a:blip r:embed="rId2"/>
                <a:stretch>
                  <a:fillRect l="-831" r="-739" b="-1321"/>
                </a:stretch>
              </a:blipFill>
            </p:spPr>
            <p:txBody>
              <a:bodyPr/>
              <a:lstStyle/>
              <a:p>
                <a:r>
                  <a:rPr lang="ja-JP" altLang="en-US">
                    <a:noFill/>
                  </a:rPr>
                  <a:t> </a:t>
                </a:r>
              </a:p>
            </p:txBody>
          </p:sp>
        </mc:Fallback>
      </mc:AlternateContent>
      <p:sp>
        <p:nvSpPr>
          <p:cNvPr id="9" name="スライド番号プレースホルダー 8"/>
          <p:cNvSpPr>
            <a:spLocks noGrp="1"/>
          </p:cNvSpPr>
          <p:nvPr>
            <p:ph type="sldNum" sz="quarter" idx="12"/>
          </p:nvPr>
        </p:nvSpPr>
        <p:spPr/>
        <p:txBody>
          <a:bodyPr/>
          <a:lstStyle/>
          <a:p>
            <a:fld id="{4E2C693D-56D1-4EA8-88BB-64004983D324}" type="slidenum">
              <a:rPr kumimoji="1" lang="ja-JP" altLang="en-US" smtClean="0"/>
              <a:t>21</a:t>
            </a:fld>
            <a:endParaRPr kumimoji="1" lang="ja-JP" altLang="en-US" dirty="0"/>
          </a:p>
        </p:txBody>
      </p:sp>
    </p:spTree>
    <p:extLst>
      <p:ext uri="{BB962C8B-B14F-4D97-AF65-F5344CB8AC3E}">
        <p14:creationId xmlns:p14="http://schemas.microsoft.com/office/powerpoint/2010/main" val="6324831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28073" y="397164"/>
            <a:ext cx="3971637" cy="707886"/>
          </a:xfrm>
          <a:prstGeom prst="rect">
            <a:avLst/>
          </a:prstGeom>
          <a:noFill/>
        </p:spPr>
        <p:txBody>
          <a:bodyPr wrap="square" rtlCol="0">
            <a:spAutoFit/>
          </a:bodyPr>
          <a:lstStyle/>
          <a:p>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目次</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1067919" y="1068668"/>
            <a:ext cx="6631709" cy="5262979"/>
          </a:xfrm>
          <a:prstGeom prst="rect">
            <a:avLst/>
          </a:prstGeom>
          <a:noFill/>
        </p:spPr>
        <p:txBody>
          <a:bodyPr wrap="square" rtlCol="0">
            <a:spAutoFit/>
          </a:bodyPr>
          <a:lstStyle/>
          <a:p>
            <a:pPr marL="514350" indent="-514350">
              <a:lnSpc>
                <a:spcPct val="200000"/>
              </a:lnSpc>
              <a:buFont typeface="+mj-lt"/>
              <a:buAutoNum type="arabicPeriod"/>
            </a:pPr>
            <a:r>
              <a:rPr kumimoji="1" lang="ja-JP" altLang="en-US" sz="2800" dirty="0" smtClean="0">
                <a:latin typeface="游ゴシック" panose="020B0400000000000000" pitchFamily="50" charset="-128"/>
                <a:ea typeface="游ゴシック" panose="020B0400000000000000" pitchFamily="50" charset="-128"/>
              </a:rPr>
              <a:t>はじめに</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lang="en-US" altLang="ja-JP" sz="2800" dirty="0" smtClean="0">
                <a:latin typeface="游ゴシック" panose="020B0400000000000000" pitchFamily="50" charset="-128"/>
                <a:ea typeface="游ゴシック" panose="020B0400000000000000" pitchFamily="50" charset="-128"/>
              </a:rPr>
              <a:t>EBM </a:t>
            </a:r>
            <a:r>
              <a:rPr lang="ja-JP" altLang="en-US" sz="2800" dirty="0" smtClean="0">
                <a:latin typeface="游ゴシック" panose="020B0400000000000000" pitchFamily="50" charset="-128"/>
                <a:ea typeface="游ゴシック" panose="020B0400000000000000" pitchFamily="50" charset="-128"/>
              </a:rPr>
              <a:t>の概要</a:t>
            </a:r>
            <a:endParaRPr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lang="en-US" altLang="ja-JP" sz="2800" dirty="0" smtClean="0">
                <a:latin typeface="游ゴシック" panose="020B0400000000000000" pitchFamily="50" charset="-128"/>
                <a:ea typeface="游ゴシック" panose="020B0400000000000000" pitchFamily="50" charset="-128"/>
              </a:rPr>
              <a:t>EBM </a:t>
            </a:r>
            <a:r>
              <a:rPr lang="ja-JP" altLang="en-US" sz="2800" dirty="0" smtClean="0">
                <a:latin typeface="游ゴシック" panose="020B0400000000000000" pitchFamily="50" charset="-128"/>
                <a:ea typeface="游ゴシック" panose="020B0400000000000000" pitchFamily="50" charset="-128"/>
              </a:rPr>
              <a:t>の結果</a:t>
            </a:r>
            <a:endParaRPr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en-US" altLang="ja-JP" sz="2800" dirty="0" smtClean="0">
                <a:latin typeface="游ゴシック" panose="020B0400000000000000" pitchFamily="50" charset="-128"/>
                <a:ea typeface="游ゴシック" panose="020B0400000000000000" pitchFamily="50" charset="-128"/>
              </a:rPr>
              <a:t>GCM </a:t>
            </a:r>
            <a:r>
              <a:rPr kumimoji="1" lang="ja-JP" altLang="en-US" sz="2800" dirty="0" smtClean="0">
                <a:latin typeface="游ゴシック" panose="020B0400000000000000" pitchFamily="50" charset="-128"/>
                <a:ea typeface="游ゴシック" panose="020B0400000000000000" pitchFamily="50" charset="-128"/>
              </a:rPr>
              <a:t>の概要</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en-US" altLang="ja-JP" sz="2800" dirty="0" smtClean="0">
                <a:solidFill>
                  <a:schemeClr val="accent2"/>
                </a:solidFill>
                <a:latin typeface="游ゴシック" panose="020B0400000000000000" pitchFamily="50" charset="-128"/>
                <a:ea typeface="游ゴシック" panose="020B0400000000000000" pitchFamily="50" charset="-128"/>
              </a:rPr>
              <a:t>GCM </a:t>
            </a:r>
            <a:r>
              <a:rPr kumimoji="1" lang="ja-JP" altLang="en-US" sz="2800" dirty="0" smtClean="0">
                <a:solidFill>
                  <a:schemeClr val="accent2"/>
                </a:solidFill>
                <a:latin typeface="游ゴシック" panose="020B0400000000000000" pitchFamily="50" charset="-128"/>
                <a:ea typeface="游ゴシック" panose="020B0400000000000000" pitchFamily="50" charset="-128"/>
              </a:rPr>
              <a:t>の結果</a:t>
            </a:r>
            <a:endParaRPr kumimoji="1" lang="en-US" altLang="ja-JP" sz="2800" dirty="0" smtClean="0">
              <a:solidFill>
                <a:schemeClr val="accent2"/>
              </a:solidFill>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ja-JP" altLang="en-US" sz="2800" dirty="0" smtClean="0">
                <a:latin typeface="游ゴシック" panose="020B0400000000000000" pitchFamily="50" charset="-128"/>
                <a:ea typeface="游ゴシック" panose="020B0400000000000000" pitchFamily="50" charset="-128"/>
              </a:rPr>
              <a:t>まとめ</a:t>
            </a:r>
            <a:endParaRPr kumimoji="1" lang="ja-JP" altLang="en-US" sz="2800" dirty="0">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22</a:t>
            </a:fld>
            <a:endParaRPr kumimoji="1" lang="ja-JP" altLang="en-US" dirty="0"/>
          </a:p>
        </p:txBody>
      </p:sp>
    </p:spTree>
    <p:extLst>
      <p:ext uri="{BB962C8B-B14F-4D97-AF65-F5344CB8AC3E}">
        <p14:creationId xmlns:p14="http://schemas.microsoft.com/office/powerpoint/2010/main" val="33266081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615505" y="4858328"/>
            <a:ext cx="3593237" cy="858745"/>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4603671" y="4858327"/>
            <a:ext cx="3832817" cy="858745"/>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54181" y="498764"/>
            <a:ext cx="4729019" cy="707886"/>
          </a:xfrm>
          <a:prstGeom prst="rect">
            <a:avLst/>
          </a:prstGeom>
          <a:noFill/>
        </p:spPr>
        <p:txBody>
          <a:bodyPr wrap="square" rtlCol="0">
            <a:spAutoFit/>
          </a:bodyPr>
          <a:lstStyle/>
          <a:p>
            <a:r>
              <a:rPr lang="en-US" altLang="ja-JP" sz="4000" b="1" dirty="0" smtClean="0">
                <a:solidFill>
                  <a:schemeClr val="accent2"/>
                </a:solidFill>
                <a:latin typeface="游ゴシック" panose="020B0400000000000000" pitchFamily="50" charset="-128"/>
                <a:ea typeface="游ゴシック" panose="020B0400000000000000" pitchFamily="50" charset="-128"/>
              </a:rPr>
              <a:t>5</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.1 GCM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の結果</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(1)</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pic>
        <p:nvPicPr>
          <p:cNvPr id="4" name="図 3"/>
          <p:cNvPicPr>
            <a:picLocks noChangeAspect="1"/>
          </p:cNvPicPr>
          <p:nvPr/>
        </p:nvPicPr>
        <p:blipFill>
          <a:blip r:embed="rId2"/>
          <a:stretch>
            <a:fillRect/>
          </a:stretch>
        </p:blipFill>
        <p:spPr>
          <a:xfrm>
            <a:off x="664424" y="1511722"/>
            <a:ext cx="3544318" cy="3189587"/>
          </a:xfrm>
          <a:prstGeom prst="rect">
            <a:avLst/>
          </a:prstGeom>
        </p:spPr>
      </p:pic>
      <p:pic>
        <p:nvPicPr>
          <p:cNvPr id="5" name="図 4"/>
          <p:cNvPicPr>
            <a:picLocks noChangeAspect="1"/>
          </p:cNvPicPr>
          <p:nvPr/>
        </p:nvPicPr>
        <p:blipFill>
          <a:blip r:embed="rId3"/>
          <a:stretch>
            <a:fillRect/>
          </a:stretch>
        </p:blipFill>
        <p:spPr>
          <a:xfrm>
            <a:off x="4547977" y="1511722"/>
            <a:ext cx="3633173" cy="3189587"/>
          </a:xfrm>
          <a:prstGeom prst="rect">
            <a:avLst/>
          </a:prstGeom>
        </p:spPr>
      </p:pic>
      <p:sp>
        <p:nvSpPr>
          <p:cNvPr id="6" name="テキスト ボックス 5"/>
          <p:cNvSpPr txBox="1"/>
          <p:nvPr/>
        </p:nvSpPr>
        <p:spPr>
          <a:xfrm>
            <a:off x="664424" y="4964534"/>
            <a:ext cx="3457731" cy="646332"/>
          </a:xfrm>
          <a:prstGeom prst="rect">
            <a:avLst/>
          </a:prstGeom>
          <a:noFill/>
        </p:spPr>
        <p:txBody>
          <a:bodyPr wrap="square" rtlCol="0">
            <a:spAutoFit/>
          </a:bodyPr>
          <a:lstStyle/>
          <a:p>
            <a:r>
              <a:rPr kumimoji="1" lang="ja-JP" altLang="en-US" dirty="0" smtClean="0">
                <a:latin typeface="游ゴシック" panose="020B0400000000000000" pitchFamily="50" charset="-128"/>
                <a:ea typeface="游ゴシック" panose="020B0400000000000000" pitchFamily="50" charset="-128"/>
              </a:rPr>
              <a:t>太陽定数と氷線緯度の関係</a:t>
            </a:r>
            <a:endParaRPr kumimoji="1" lang="en-US" altLang="ja-JP" dirty="0" smtClean="0">
              <a:latin typeface="游ゴシック" panose="020B0400000000000000" pitchFamily="50" charset="-128"/>
              <a:ea typeface="游ゴシック" panose="020B0400000000000000" pitchFamily="50" charset="-128"/>
            </a:endParaRPr>
          </a:p>
          <a:p>
            <a:r>
              <a:rPr lang="en-US" altLang="ja-JP" dirty="0" err="1" smtClean="0">
                <a:latin typeface="游ゴシック" panose="020B0400000000000000" pitchFamily="50" charset="-128"/>
                <a:ea typeface="游ゴシック" panose="020B0400000000000000" pitchFamily="50" charset="-128"/>
              </a:rPr>
              <a:t>Ishiwatari</a:t>
            </a:r>
            <a:r>
              <a:rPr lang="en-US" altLang="ja-JP" dirty="0" smtClean="0">
                <a:latin typeface="游ゴシック" panose="020B0400000000000000" pitchFamily="50" charset="-128"/>
                <a:ea typeface="游ゴシック" panose="020B0400000000000000" pitchFamily="50" charset="-128"/>
              </a:rPr>
              <a:t> et al. (2007), Fig. 3a</a:t>
            </a:r>
            <a:endParaRPr kumimoji="1" lang="ja-JP" altLang="en-US" dirty="0">
              <a:latin typeface="游ゴシック" panose="020B0400000000000000" pitchFamily="50" charset="-128"/>
              <a:ea typeface="游ゴシック" panose="020B0400000000000000" pitchFamily="50" charset="-128"/>
            </a:endParaRPr>
          </a:p>
        </p:txBody>
      </p:sp>
      <p:sp>
        <p:nvSpPr>
          <p:cNvPr id="7" name="テキスト ボックス 6"/>
          <p:cNvSpPr txBox="1"/>
          <p:nvPr/>
        </p:nvSpPr>
        <p:spPr>
          <a:xfrm>
            <a:off x="4584923" y="4936837"/>
            <a:ext cx="3851565" cy="646331"/>
          </a:xfrm>
          <a:prstGeom prst="rect">
            <a:avLst/>
          </a:prstGeom>
          <a:noFill/>
        </p:spPr>
        <p:txBody>
          <a:bodyPr wrap="square" rtlCol="0">
            <a:spAutoFit/>
          </a:bodyPr>
          <a:lstStyle/>
          <a:p>
            <a:r>
              <a:rPr kumimoji="1" lang="ja-JP" altLang="en-US" dirty="0" smtClean="0">
                <a:latin typeface="游ゴシック" panose="020B0400000000000000" pitchFamily="50" charset="-128"/>
                <a:ea typeface="游ゴシック" panose="020B0400000000000000" pitchFamily="50" charset="-128"/>
              </a:rPr>
              <a:t>太陽定数と全球平均表面温度の関係</a:t>
            </a:r>
            <a:endParaRPr kumimoji="1" lang="en-US" altLang="ja-JP" dirty="0" smtClean="0">
              <a:latin typeface="游ゴシック" panose="020B0400000000000000" pitchFamily="50" charset="-128"/>
              <a:ea typeface="游ゴシック" panose="020B0400000000000000" pitchFamily="50" charset="-128"/>
            </a:endParaRPr>
          </a:p>
          <a:p>
            <a:r>
              <a:rPr lang="en-US" altLang="ja-JP" dirty="0" err="1" smtClean="0">
                <a:latin typeface="游ゴシック" panose="020B0400000000000000" pitchFamily="50" charset="-128"/>
                <a:ea typeface="游ゴシック" panose="020B0400000000000000" pitchFamily="50" charset="-128"/>
              </a:rPr>
              <a:t>Ishiwatari</a:t>
            </a:r>
            <a:r>
              <a:rPr lang="en-US" altLang="ja-JP" dirty="0" smtClean="0">
                <a:latin typeface="游ゴシック" panose="020B0400000000000000" pitchFamily="50" charset="-128"/>
                <a:ea typeface="游ゴシック" panose="020B0400000000000000" pitchFamily="50" charset="-128"/>
              </a:rPr>
              <a:t> et al. (2007), Fig. 3b</a:t>
            </a:r>
            <a:endParaRPr kumimoji="1" lang="ja-JP" altLang="en-US" dirty="0">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23</a:t>
            </a:fld>
            <a:endParaRPr kumimoji="1" lang="ja-JP" altLang="en-US"/>
          </a:p>
        </p:txBody>
      </p:sp>
    </p:spTree>
    <p:extLst>
      <p:ext uri="{BB962C8B-B14F-4D97-AF65-F5344CB8AC3E}">
        <p14:creationId xmlns:p14="http://schemas.microsoft.com/office/powerpoint/2010/main" val="19167578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1" y="498764"/>
            <a:ext cx="4847552" cy="707886"/>
          </a:xfrm>
          <a:prstGeom prst="rect">
            <a:avLst/>
          </a:prstGeom>
          <a:noFill/>
        </p:spPr>
        <p:txBody>
          <a:bodyPr wrap="square" rtlCol="0">
            <a:spAutoFit/>
          </a:bodyPr>
          <a:lstStyle/>
          <a:p>
            <a:r>
              <a:rPr lang="en-US" altLang="ja-JP" sz="4000" b="1" dirty="0" smtClean="0">
                <a:solidFill>
                  <a:schemeClr val="accent2"/>
                </a:solidFill>
                <a:latin typeface="游ゴシック" panose="020B0400000000000000" pitchFamily="50" charset="-128"/>
                <a:ea typeface="游ゴシック" panose="020B0400000000000000" pitchFamily="50" charset="-128"/>
              </a:rPr>
              <a:t>5</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.2 GCM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の結果</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(2)</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mc:AlternateContent xmlns:mc="http://schemas.openxmlformats.org/markup-compatibility/2006" xmlns:a14="http://schemas.microsoft.com/office/drawing/2010/main">
        <mc:Choice Requires="a14">
          <p:sp>
            <p:nvSpPr>
              <p:cNvPr id="11" name="テキスト ボックス 10"/>
              <p:cNvSpPr txBox="1"/>
              <p:nvPr/>
            </p:nvSpPr>
            <p:spPr>
              <a:xfrm>
                <a:off x="233217" y="1206650"/>
                <a:ext cx="8936182" cy="1015663"/>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部分</a:t>
                </a:r>
                <a:r>
                  <a:rPr lang="ja-JP" altLang="en-US" sz="2000" dirty="0">
                    <a:latin typeface="游ゴシック" panose="020B0400000000000000" pitchFamily="50" charset="-128"/>
                    <a:ea typeface="游ゴシック" panose="020B0400000000000000" pitchFamily="50" charset="-128"/>
                  </a:rPr>
                  <a:t>凍結平衡解</a:t>
                </a:r>
                <a:r>
                  <a:rPr lang="en-US" altLang="ja-JP" sz="2000" dirty="0">
                    <a:latin typeface="游ゴシック" panose="020B0400000000000000" pitchFamily="50" charset="-128"/>
                    <a:ea typeface="游ゴシック" panose="020B0400000000000000" pitchFamily="50" charset="-128"/>
                  </a:rPr>
                  <a:t>: 1250 </a:t>
                </a:r>
                <a14:m>
                  <m:oMath xmlns:m="http://schemas.openxmlformats.org/officeDocument/2006/math">
                    <m:sSup>
                      <m:sSupPr>
                        <m:ctrlPr>
                          <a:rPr lang="en-US" altLang="ja-JP" sz="2000" i="1" smtClean="0">
                            <a:solidFill>
                              <a:schemeClr val="tx1"/>
                            </a:solidFill>
                            <a:latin typeface="Cambria Math" panose="02040503050406030204" pitchFamily="18" charset="0"/>
                            <a:ea typeface="游ゴシック" panose="020B0400000000000000" pitchFamily="50" charset="-128"/>
                          </a:rPr>
                        </m:ctrlPr>
                      </m:sSupPr>
                      <m:e>
                        <m:r>
                          <a:rPr lang="en-US" altLang="ja-JP" sz="2000" b="0" i="0" smtClean="0">
                            <a:solidFill>
                              <a:schemeClr val="tx1"/>
                            </a:solidFill>
                            <a:latin typeface="Cambria Math" panose="02040503050406030204" pitchFamily="18" charset="0"/>
                            <a:ea typeface="游ゴシック" panose="020B0400000000000000" pitchFamily="50" charset="-128"/>
                          </a:rPr>
                          <m:t> </m:t>
                        </m:r>
                        <m:r>
                          <m:rPr>
                            <m:sty m:val="p"/>
                          </m:rPr>
                          <a:rPr lang="en-US" altLang="ja-JP" sz="2000" b="0" i="0" smtClean="0">
                            <a:solidFill>
                              <a:schemeClr val="tx1"/>
                            </a:solidFill>
                            <a:latin typeface="Cambria Math" panose="02040503050406030204" pitchFamily="18" charset="0"/>
                            <a:ea typeface="游ゴシック" panose="020B0400000000000000" pitchFamily="50" charset="-128"/>
                          </a:rPr>
                          <m:t>W</m:t>
                        </m:r>
                        <m:r>
                          <a:rPr lang="en-US" altLang="ja-JP" sz="2000" b="0" i="0" smtClean="0">
                            <a:solidFill>
                              <a:schemeClr val="tx1"/>
                            </a:solidFill>
                            <a:latin typeface="Cambria Math" panose="02040503050406030204" pitchFamily="18" charset="0"/>
                            <a:ea typeface="游ゴシック" panose="020B0400000000000000" pitchFamily="50" charset="-128"/>
                          </a:rPr>
                          <m:t> </m:t>
                        </m:r>
                        <m:r>
                          <m:rPr>
                            <m:sty m:val="p"/>
                          </m:rPr>
                          <a:rPr lang="en-US" altLang="ja-JP" sz="2000" b="0" i="0" smtClean="0">
                            <a:solidFill>
                              <a:schemeClr val="tx1"/>
                            </a:solidFill>
                            <a:latin typeface="Cambria Math" panose="02040503050406030204" pitchFamily="18" charset="0"/>
                            <a:ea typeface="游ゴシック" panose="020B0400000000000000" pitchFamily="50" charset="-128"/>
                          </a:rPr>
                          <m:t>m</m:t>
                        </m:r>
                      </m:e>
                      <m:sup>
                        <m:r>
                          <a:rPr lang="en-US" altLang="ja-JP" sz="2000" b="0" i="0" smtClean="0">
                            <a:solidFill>
                              <a:schemeClr val="tx1"/>
                            </a:solidFill>
                            <a:latin typeface="Cambria Math" panose="02040503050406030204" pitchFamily="18" charset="0"/>
                            <a:ea typeface="游ゴシック" panose="020B0400000000000000" pitchFamily="50" charset="-128"/>
                          </a:rPr>
                          <m:t>−2</m:t>
                        </m:r>
                      </m:sup>
                    </m:sSup>
                  </m:oMath>
                </a14:m>
                <a:r>
                  <a:rPr lang="en-US" altLang="ja-JP" sz="2000" dirty="0" smtClean="0">
                    <a:latin typeface="游ゴシック" panose="020B0400000000000000" pitchFamily="50" charset="-128"/>
                    <a:ea typeface="游ゴシック" panose="020B0400000000000000" pitchFamily="50" charset="-128"/>
                  </a:rPr>
                  <a:t> &lt; </a:t>
                </a:r>
                <a:r>
                  <a:rPr lang="en-US" altLang="ja-JP" sz="2000" dirty="0">
                    <a:latin typeface="游ゴシック" panose="020B0400000000000000" pitchFamily="50" charset="-128"/>
                    <a:ea typeface="游ゴシック" panose="020B0400000000000000" pitchFamily="50" charset="-128"/>
                  </a:rPr>
                  <a:t>S &lt; </a:t>
                </a:r>
                <a:r>
                  <a:rPr lang="en-US" altLang="ja-JP" sz="2000" dirty="0" smtClean="0">
                    <a:latin typeface="游ゴシック" panose="020B0400000000000000" pitchFamily="50" charset="-128"/>
                    <a:ea typeface="游ゴシック" panose="020B0400000000000000" pitchFamily="50" charset="-128"/>
                  </a:rPr>
                  <a:t>1570 </a:t>
                </a:r>
                <a14:m>
                  <m:oMath xmlns:m="http://schemas.openxmlformats.org/officeDocument/2006/math">
                    <m:sSup>
                      <m:sSupPr>
                        <m:ctrlPr>
                          <a:rPr lang="en-US" altLang="ja-JP" sz="2000" i="1" smtClean="0">
                            <a:solidFill>
                              <a:schemeClr val="tx1"/>
                            </a:solidFill>
                            <a:latin typeface="Cambria Math" panose="02040503050406030204" pitchFamily="18" charset="0"/>
                            <a:ea typeface="游ゴシック" panose="020B0400000000000000" pitchFamily="50" charset="-128"/>
                          </a:rPr>
                        </m:ctrlPr>
                      </m:sSupPr>
                      <m:e>
                        <m:r>
                          <a:rPr lang="en-US" altLang="ja-JP" sz="2000" b="0" i="0" smtClean="0">
                            <a:solidFill>
                              <a:schemeClr val="tx1"/>
                            </a:solidFill>
                            <a:latin typeface="Cambria Math" panose="02040503050406030204" pitchFamily="18" charset="0"/>
                            <a:ea typeface="游ゴシック" panose="020B0400000000000000" pitchFamily="50" charset="-128"/>
                          </a:rPr>
                          <m:t> </m:t>
                        </m:r>
                        <m:r>
                          <m:rPr>
                            <m:sty m:val="p"/>
                          </m:rPr>
                          <a:rPr lang="en-US" altLang="ja-JP" sz="2000" b="0" i="0" smtClean="0">
                            <a:solidFill>
                              <a:schemeClr val="tx1"/>
                            </a:solidFill>
                            <a:latin typeface="Cambria Math" panose="02040503050406030204" pitchFamily="18" charset="0"/>
                            <a:ea typeface="游ゴシック" panose="020B0400000000000000" pitchFamily="50" charset="-128"/>
                          </a:rPr>
                          <m:t>W</m:t>
                        </m:r>
                        <m:r>
                          <a:rPr lang="en-US" altLang="ja-JP" sz="2000" b="0" i="0" smtClean="0">
                            <a:solidFill>
                              <a:schemeClr val="tx1"/>
                            </a:solidFill>
                            <a:latin typeface="Cambria Math" panose="02040503050406030204" pitchFamily="18" charset="0"/>
                            <a:ea typeface="游ゴシック" panose="020B0400000000000000" pitchFamily="50" charset="-128"/>
                          </a:rPr>
                          <m:t> </m:t>
                        </m:r>
                        <m:r>
                          <m:rPr>
                            <m:sty m:val="p"/>
                          </m:rPr>
                          <a:rPr lang="en-US" altLang="ja-JP" sz="2000" b="0" i="0" smtClean="0">
                            <a:solidFill>
                              <a:schemeClr val="tx1"/>
                            </a:solidFill>
                            <a:latin typeface="Cambria Math" panose="02040503050406030204" pitchFamily="18" charset="0"/>
                            <a:ea typeface="游ゴシック" panose="020B0400000000000000" pitchFamily="50" charset="-128"/>
                          </a:rPr>
                          <m:t>m</m:t>
                        </m:r>
                      </m:e>
                      <m:sup>
                        <m:r>
                          <a:rPr lang="en-US" altLang="ja-JP" sz="2000" b="0" i="0" smtClean="0">
                            <a:solidFill>
                              <a:schemeClr val="tx1"/>
                            </a:solidFill>
                            <a:latin typeface="Cambria Math" panose="02040503050406030204" pitchFamily="18" charset="0"/>
                            <a:ea typeface="游ゴシック" panose="020B0400000000000000" pitchFamily="50" charset="-128"/>
                          </a:rPr>
                          <m:t>−2</m:t>
                        </m:r>
                      </m:sup>
                    </m:sSup>
                  </m:oMath>
                </a14:m>
                <a:r>
                  <a:rPr lang="en-US" altLang="ja-JP" sz="2000" dirty="0" smtClean="0">
                    <a:latin typeface="游ゴシック" panose="020B0400000000000000" pitchFamily="50" charset="-128"/>
                    <a:ea typeface="游ゴシック" panose="020B0400000000000000" pitchFamily="50" charset="-128"/>
                  </a:rPr>
                  <a:t> </a:t>
                </a:r>
                <a:endParaRPr lang="en-US" altLang="ja-JP" sz="2000" dirty="0">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p"/>
                </a:pPr>
                <a:endParaRPr lang="en-US" altLang="ja-JP" sz="2000" dirty="0" smtClean="0">
                  <a:latin typeface="游ゴシック" panose="020B0400000000000000" pitchFamily="50" charset="-128"/>
                  <a:ea typeface="游ゴシック" panose="020B0400000000000000" pitchFamily="50" charset="-128"/>
                </a:endParaRPr>
              </a:p>
              <a:p>
                <a:endParaRPr kumimoji="1" lang="en-US" altLang="ja-JP" sz="2000" dirty="0" smtClean="0">
                  <a:latin typeface="游ゴシック" panose="020B0400000000000000" pitchFamily="50" charset="-128"/>
                  <a:ea typeface="游ゴシック" panose="020B0400000000000000" pitchFamily="50" charset="-128"/>
                </a:endParaRPr>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233217" y="1206650"/>
                <a:ext cx="8936182" cy="1015663"/>
              </a:xfrm>
              <a:prstGeom prst="rect">
                <a:avLst/>
              </a:prstGeom>
              <a:blipFill rotWithShape="0">
                <a:blip r:embed="rId2"/>
                <a:stretch>
                  <a:fillRect l="-614" t="-2994"/>
                </a:stretch>
              </a:blipFill>
            </p:spPr>
            <p:txBody>
              <a:bodyPr/>
              <a:lstStyle/>
              <a:p>
                <a:r>
                  <a:rPr lang="ja-JP" altLang="en-US">
                    <a:noFill/>
                  </a:rPr>
                  <a:t> </a:t>
                </a:r>
              </a:p>
            </p:txBody>
          </p:sp>
        </mc:Fallback>
      </mc:AlternateContent>
      <p:sp>
        <p:nvSpPr>
          <p:cNvPr id="13" name="テキスト ボックス 12"/>
          <p:cNvSpPr txBox="1"/>
          <p:nvPr/>
        </p:nvSpPr>
        <p:spPr>
          <a:xfrm>
            <a:off x="469514" y="1698685"/>
            <a:ext cx="6802582" cy="369332"/>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dirty="0" smtClean="0">
                <a:solidFill>
                  <a:schemeClr val="accent2"/>
                </a:solidFill>
                <a:latin typeface="游ゴシック" panose="020B0400000000000000" pitchFamily="50" charset="-128"/>
                <a:ea typeface="游ゴシック" panose="020B0400000000000000" pitchFamily="50" charset="-128"/>
              </a:rPr>
              <a:t> </a:t>
            </a:r>
            <a:r>
              <a:rPr kumimoji="1" lang="ja-JP" altLang="en-US" dirty="0" smtClean="0">
                <a:latin typeface="游ゴシック" panose="020B0400000000000000" pitchFamily="50" charset="-128"/>
                <a:ea typeface="游ゴシック" panose="020B0400000000000000" pitchFamily="50" charset="-128"/>
              </a:rPr>
              <a:t>点</a:t>
            </a:r>
            <a:r>
              <a:rPr lang="ja-JP" altLang="en-US" dirty="0" smtClean="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P </a:t>
            </a:r>
            <a:endParaRPr lang="en-US" altLang="ja-JP" dirty="0">
              <a:latin typeface="游ゴシック" panose="020B0400000000000000" pitchFamily="50" charset="-128"/>
              <a:ea typeface="游ゴシック" panose="020B0400000000000000" pitchFamily="50" charset="-128"/>
            </a:endParaRPr>
          </a:p>
        </p:txBody>
      </p:sp>
      <mc:AlternateContent xmlns:mc="http://schemas.openxmlformats.org/markup-compatibility/2006" xmlns:a14="http://schemas.microsoft.com/office/drawing/2010/main">
        <mc:Choice Requires="a14">
          <p:sp>
            <p:nvSpPr>
              <p:cNvPr id="14" name="テキスト ボックス 13"/>
              <p:cNvSpPr txBox="1"/>
              <p:nvPr/>
            </p:nvSpPr>
            <p:spPr>
              <a:xfrm>
                <a:off x="233217" y="3382249"/>
                <a:ext cx="8936182" cy="1015663"/>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全球凍結平衡</a:t>
                </a:r>
                <a:r>
                  <a:rPr lang="ja-JP" altLang="en-US" sz="2000" dirty="0">
                    <a:latin typeface="游ゴシック" panose="020B0400000000000000" pitchFamily="50" charset="-128"/>
                    <a:ea typeface="游ゴシック" panose="020B0400000000000000" pitchFamily="50" charset="-128"/>
                  </a:rPr>
                  <a:t>解</a:t>
                </a:r>
                <a:r>
                  <a:rPr lang="en-US" altLang="ja-JP" sz="2000" dirty="0" smtClean="0">
                    <a:latin typeface="游ゴシック" panose="020B0400000000000000" pitchFamily="50" charset="-128"/>
                    <a:ea typeface="游ゴシック" panose="020B0400000000000000" pitchFamily="50" charset="-128"/>
                  </a:rPr>
                  <a:t>: </a:t>
                </a:r>
                <a:r>
                  <a:rPr lang="en-US" altLang="ja-JP" sz="2000" dirty="0">
                    <a:latin typeface="游ゴシック" panose="020B0400000000000000" pitchFamily="50" charset="-128"/>
                    <a:ea typeface="游ゴシック" panose="020B0400000000000000" pitchFamily="50" charset="-128"/>
                  </a:rPr>
                  <a:t>S &lt; </a:t>
                </a:r>
                <a:r>
                  <a:rPr lang="en-US" altLang="ja-JP" sz="2000" dirty="0" smtClean="0">
                    <a:latin typeface="游ゴシック" panose="020B0400000000000000" pitchFamily="50" charset="-128"/>
                    <a:ea typeface="游ゴシック" panose="020B0400000000000000" pitchFamily="50" charset="-128"/>
                  </a:rPr>
                  <a:t>1710 </a:t>
                </a:r>
                <a14:m>
                  <m:oMath xmlns:m="http://schemas.openxmlformats.org/officeDocument/2006/math">
                    <m:sSup>
                      <m:sSupPr>
                        <m:ctrlPr>
                          <a:rPr lang="en-US" altLang="ja-JP" sz="2000" i="1" smtClean="0">
                            <a:solidFill>
                              <a:schemeClr val="tx1"/>
                            </a:solidFill>
                            <a:latin typeface="Cambria Math" panose="02040503050406030204" pitchFamily="18" charset="0"/>
                            <a:ea typeface="游ゴシック" panose="020B0400000000000000" pitchFamily="50" charset="-128"/>
                          </a:rPr>
                        </m:ctrlPr>
                      </m:sSupPr>
                      <m:e>
                        <m:r>
                          <a:rPr lang="en-US" altLang="ja-JP" sz="2000" b="0" i="0" smtClean="0">
                            <a:solidFill>
                              <a:schemeClr val="tx1"/>
                            </a:solidFill>
                            <a:latin typeface="Cambria Math" panose="02040503050406030204" pitchFamily="18" charset="0"/>
                            <a:ea typeface="游ゴシック" panose="020B0400000000000000" pitchFamily="50" charset="-128"/>
                          </a:rPr>
                          <m:t> </m:t>
                        </m:r>
                        <m:r>
                          <m:rPr>
                            <m:sty m:val="p"/>
                          </m:rPr>
                          <a:rPr lang="en-US" altLang="ja-JP" sz="2000" b="0" i="0" smtClean="0">
                            <a:solidFill>
                              <a:schemeClr val="tx1"/>
                            </a:solidFill>
                            <a:latin typeface="Cambria Math" panose="02040503050406030204" pitchFamily="18" charset="0"/>
                            <a:ea typeface="游ゴシック" panose="020B0400000000000000" pitchFamily="50" charset="-128"/>
                          </a:rPr>
                          <m:t>W</m:t>
                        </m:r>
                        <m:r>
                          <a:rPr lang="en-US" altLang="ja-JP" sz="2000" b="0" i="0" smtClean="0">
                            <a:solidFill>
                              <a:schemeClr val="tx1"/>
                            </a:solidFill>
                            <a:latin typeface="Cambria Math" panose="02040503050406030204" pitchFamily="18" charset="0"/>
                            <a:ea typeface="游ゴシック" panose="020B0400000000000000" pitchFamily="50" charset="-128"/>
                          </a:rPr>
                          <m:t> </m:t>
                        </m:r>
                        <m:r>
                          <m:rPr>
                            <m:sty m:val="p"/>
                          </m:rPr>
                          <a:rPr lang="en-US" altLang="ja-JP" sz="2000" b="0" i="0" smtClean="0">
                            <a:solidFill>
                              <a:schemeClr val="tx1"/>
                            </a:solidFill>
                            <a:latin typeface="Cambria Math" panose="02040503050406030204" pitchFamily="18" charset="0"/>
                            <a:ea typeface="游ゴシック" panose="020B0400000000000000" pitchFamily="50" charset="-128"/>
                          </a:rPr>
                          <m:t>m</m:t>
                        </m:r>
                      </m:e>
                      <m:sup>
                        <m:r>
                          <a:rPr lang="en-US" altLang="ja-JP" sz="2000" b="0" i="0" smtClean="0">
                            <a:solidFill>
                              <a:schemeClr val="tx1"/>
                            </a:solidFill>
                            <a:latin typeface="Cambria Math" panose="02040503050406030204" pitchFamily="18" charset="0"/>
                            <a:ea typeface="游ゴシック" panose="020B0400000000000000" pitchFamily="50" charset="-128"/>
                          </a:rPr>
                          <m:t>−2</m:t>
                        </m:r>
                      </m:sup>
                    </m:sSup>
                  </m:oMath>
                </a14:m>
                <a:endParaRPr lang="en-US" altLang="ja-JP" sz="2000" dirty="0">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p"/>
                </a:pPr>
                <a:endParaRPr lang="en-US" altLang="ja-JP" sz="2000" dirty="0" smtClean="0">
                  <a:latin typeface="游ゴシック" panose="020B0400000000000000" pitchFamily="50" charset="-128"/>
                  <a:ea typeface="游ゴシック" panose="020B0400000000000000" pitchFamily="50" charset="-128"/>
                </a:endParaRPr>
              </a:p>
              <a:p>
                <a:endParaRPr kumimoji="1" lang="en-US" altLang="ja-JP" sz="2000" dirty="0" smtClean="0">
                  <a:latin typeface="游ゴシック" panose="020B0400000000000000" pitchFamily="50" charset="-128"/>
                  <a:ea typeface="游ゴシック" panose="020B0400000000000000" pitchFamily="50" charset="-128"/>
                </a:endParaRPr>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233217" y="3382249"/>
                <a:ext cx="8936182" cy="1015663"/>
              </a:xfrm>
              <a:prstGeom prst="rect">
                <a:avLst/>
              </a:prstGeom>
              <a:blipFill rotWithShape="0">
                <a:blip r:embed="rId3"/>
                <a:stretch>
                  <a:fillRect l="-614" t="-301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 name="テキスト ボックス 1"/>
              <p:cNvSpPr txBox="1"/>
              <p:nvPr/>
            </p:nvSpPr>
            <p:spPr>
              <a:xfrm>
                <a:off x="677332" y="2068017"/>
                <a:ext cx="5825068" cy="1661993"/>
              </a:xfrm>
              <a:prstGeom prst="rect">
                <a:avLst/>
              </a:prstGeom>
              <a:noFill/>
            </p:spPr>
            <p:txBody>
              <a:bodyPr wrap="square" rtlCol="0">
                <a:spAutoFit/>
              </a:bodyPr>
              <a:lstStyle/>
              <a:p>
                <a:pPr marL="285750" indent="-285750">
                  <a:buFont typeface="Wingdings" panose="05000000000000000000" pitchFamily="2" charset="2"/>
                  <a:buChar char="Ø"/>
                </a:pPr>
                <a:r>
                  <a:rPr lang="en-US" altLang="ja-JP" dirty="0">
                    <a:solidFill>
                      <a:schemeClr val="accent2"/>
                    </a:solidFill>
                    <a:latin typeface="游ゴシック" panose="020B0400000000000000" pitchFamily="50" charset="-128"/>
                    <a:ea typeface="游ゴシック" panose="020B0400000000000000" pitchFamily="50" charset="-128"/>
                  </a:rPr>
                  <a:t> </a:t>
                </a:r>
                <a:r>
                  <a:rPr lang="ja-JP" altLang="en-US" dirty="0">
                    <a:latin typeface="游ゴシック" panose="020B0400000000000000" pitchFamily="50" charset="-128"/>
                    <a:ea typeface="游ゴシック" panose="020B0400000000000000" pitchFamily="50" charset="-128"/>
                  </a:rPr>
                  <a:t>初期</a:t>
                </a:r>
                <a:r>
                  <a:rPr lang="ja-JP" altLang="en-US" dirty="0" smtClean="0">
                    <a:latin typeface="游ゴシック" panose="020B0400000000000000" pitchFamily="50" charset="-128"/>
                    <a:ea typeface="游ゴシック" panose="020B0400000000000000" pitchFamily="50" charset="-128"/>
                  </a:rPr>
                  <a:t>条件 </a:t>
                </a:r>
                <a:r>
                  <a:rPr lang="en-US" altLang="ja-JP" dirty="0" smtClean="0">
                    <a:latin typeface="游ゴシック" panose="020B0400000000000000" pitchFamily="50" charset="-128"/>
                    <a:ea typeface="游ゴシック" panose="020B0400000000000000" pitchFamily="50" charset="-128"/>
                  </a:rPr>
                  <a:t>:</a:t>
                </a:r>
                <a:r>
                  <a:rPr lang="ja-JP" altLang="en-US" dirty="0" smtClean="0">
                    <a:latin typeface="游ゴシック" panose="020B0400000000000000" pitchFamily="50" charset="-128"/>
                    <a:ea typeface="游ゴシック" panose="020B0400000000000000" pitchFamily="50" charset="-128"/>
                  </a:rPr>
                  <a:t> </a:t>
                </a:r>
                <a:r>
                  <a:rPr lang="en-US" altLang="ja-JP" dirty="0">
                    <a:latin typeface="游ゴシック" panose="020B0400000000000000" pitchFamily="50" charset="-128"/>
                    <a:ea typeface="游ゴシック" panose="020B0400000000000000" pitchFamily="50" charset="-128"/>
                  </a:rPr>
                  <a:t>S = 1300 </a:t>
                </a:r>
                <a14:m>
                  <m:oMath xmlns:m="http://schemas.openxmlformats.org/officeDocument/2006/math">
                    <m:sSup>
                      <m:sSupPr>
                        <m:ctrlPr>
                          <a:rPr lang="en-US" altLang="ja-JP" i="1">
                            <a:latin typeface="Cambria Math" panose="02040503050406030204" pitchFamily="18" charset="0"/>
                            <a:ea typeface="游ゴシック" panose="020B0400000000000000" pitchFamily="50" charset="-128"/>
                          </a:rPr>
                        </m:ctrlPr>
                      </m:sSupPr>
                      <m:e>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W</m:t>
                        </m:r>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m</m:t>
                        </m:r>
                      </m:e>
                      <m:sup>
                        <m:r>
                          <a:rPr lang="en-US" altLang="ja-JP">
                            <a:latin typeface="Cambria Math" panose="02040503050406030204" pitchFamily="18" charset="0"/>
                            <a:ea typeface="游ゴシック" panose="020B0400000000000000" pitchFamily="50" charset="-128"/>
                          </a:rPr>
                          <m:t>−2</m:t>
                        </m:r>
                      </m:sup>
                    </m:sSup>
                  </m:oMath>
                </a14:m>
                <a:r>
                  <a:rPr lang="en-US" altLang="ja-JP" dirty="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で</a:t>
                </a:r>
                <a:r>
                  <a:rPr lang="ja-JP" altLang="en-US" dirty="0">
                    <a:latin typeface="游ゴシック" panose="020B0400000000000000" pitchFamily="50" charset="-128"/>
                    <a:ea typeface="游ゴシック" panose="020B0400000000000000" pitchFamily="50" charset="-128"/>
                  </a:rPr>
                  <a:t>得</a:t>
                </a:r>
                <a:r>
                  <a:rPr lang="ja-JP" altLang="en-US" dirty="0" smtClean="0">
                    <a:latin typeface="游ゴシック" panose="020B0400000000000000" pitchFamily="50" charset="-128"/>
                    <a:ea typeface="游ゴシック" panose="020B0400000000000000" pitchFamily="50" charset="-128"/>
                  </a:rPr>
                  <a:t>られる部分凍結解</a:t>
                </a:r>
                <a:endParaRPr lang="en-US" altLang="ja-JP" dirty="0">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    太陽</a:t>
                </a:r>
                <a:r>
                  <a:rPr lang="ja-JP" altLang="en-US" dirty="0">
                    <a:latin typeface="游ゴシック" panose="020B0400000000000000" pitchFamily="50" charset="-128"/>
                    <a:ea typeface="游ゴシック" panose="020B0400000000000000" pitchFamily="50" charset="-128"/>
                  </a:rPr>
                  <a:t>定数を減少</a:t>
                </a:r>
                <a:r>
                  <a:rPr lang="ja-JP" altLang="en-US" dirty="0">
                    <a:solidFill>
                      <a:schemeClr val="accent2"/>
                    </a:solidFill>
                    <a:latin typeface="游ゴシック" panose="020B0400000000000000" pitchFamily="50" charset="-128"/>
                    <a:ea typeface="游ゴシック" panose="020B0400000000000000" pitchFamily="50" charset="-128"/>
                  </a:rPr>
                  <a:t> </a:t>
                </a:r>
                <a:endParaRPr lang="en-US" altLang="ja-JP" dirty="0" smtClean="0">
                  <a:solidFill>
                    <a:schemeClr val="accent2"/>
                  </a:solidFill>
                  <a:latin typeface="游ゴシック" panose="020B0400000000000000" pitchFamily="50" charset="-128"/>
                  <a:ea typeface="游ゴシック" panose="020B0400000000000000" pitchFamily="50" charset="-128"/>
                </a:endParaRPr>
              </a:p>
              <a:p>
                <a:endParaRPr lang="en-US" altLang="ja-JP" sz="800" dirty="0" smtClean="0">
                  <a:solidFill>
                    <a:schemeClr val="accent2"/>
                  </a:solidFill>
                  <a:latin typeface="游ゴシック" panose="020B0400000000000000" pitchFamily="50" charset="-128"/>
                  <a:ea typeface="游ゴシック" panose="020B0400000000000000" pitchFamily="50" charset="-128"/>
                </a:endParaRPr>
              </a:p>
              <a:p>
                <a:endParaRPr lang="en-US" altLang="ja-JP" dirty="0" smtClean="0">
                  <a:solidFill>
                    <a:schemeClr val="accent2"/>
                  </a:solidFill>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Ø"/>
                </a:pPr>
                <a:r>
                  <a:rPr lang="en-US" altLang="ja-JP" dirty="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初期条件 </a:t>
                </a:r>
                <a:r>
                  <a:rPr lang="en-US" altLang="ja-JP" dirty="0" smtClean="0">
                    <a:latin typeface="游ゴシック" panose="020B0400000000000000" pitchFamily="50" charset="-128"/>
                    <a:ea typeface="游ゴシック" panose="020B0400000000000000" pitchFamily="50" charset="-128"/>
                  </a:rPr>
                  <a:t>:</a:t>
                </a:r>
                <a:r>
                  <a:rPr lang="ja-JP" altLang="en-US" dirty="0" smtClean="0">
                    <a:latin typeface="游ゴシック" panose="020B0400000000000000" pitchFamily="50" charset="-128"/>
                    <a:ea typeface="游ゴシック" panose="020B0400000000000000" pitchFamily="50" charset="-128"/>
                  </a:rPr>
                  <a:t> </a:t>
                </a:r>
                <a:r>
                  <a:rPr lang="en-US" altLang="ja-JP" dirty="0">
                    <a:latin typeface="游ゴシック" panose="020B0400000000000000" pitchFamily="50" charset="-128"/>
                    <a:ea typeface="游ゴシック" panose="020B0400000000000000" pitchFamily="50" charset="-128"/>
                  </a:rPr>
                  <a:t>T = 280 K </a:t>
                </a:r>
                <a:r>
                  <a:rPr lang="ja-JP" altLang="en-US" dirty="0" err="1">
                    <a:latin typeface="游ゴシック" panose="020B0400000000000000" pitchFamily="50" charset="-128"/>
                    <a:ea typeface="游ゴシック" panose="020B0400000000000000" pitchFamily="50" charset="-128"/>
                  </a:rPr>
                  <a:t>の等</a:t>
                </a:r>
                <a:r>
                  <a:rPr lang="ja-JP" altLang="en-US" dirty="0">
                    <a:latin typeface="游ゴシック" panose="020B0400000000000000" pitchFamily="50" charset="-128"/>
                    <a:ea typeface="游ゴシック" panose="020B0400000000000000" pitchFamily="50" charset="-128"/>
                  </a:rPr>
                  <a:t>温</a:t>
                </a:r>
                <a:r>
                  <a:rPr lang="ja-JP" altLang="en-US" dirty="0" smtClean="0">
                    <a:latin typeface="游ゴシック" panose="020B0400000000000000" pitchFamily="50" charset="-128"/>
                    <a:ea typeface="游ゴシック" panose="020B0400000000000000" pitchFamily="50" charset="-128"/>
                  </a:rPr>
                  <a:t>大気</a:t>
                </a:r>
                <a:endParaRPr lang="en-US" altLang="ja-JP" dirty="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Ø"/>
                </a:pPr>
                <a:endParaRPr kumimoji="1" lang="ja-JP" altLang="en-US"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677332" y="2068017"/>
                <a:ext cx="5825068" cy="1661993"/>
              </a:xfrm>
              <a:prstGeom prst="rect">
                <a:avLst/>
              </a:prstGeom>
              <a:blipFill rotWithShape="0">
                <a:blip r:embed="rId4"/>
                <a:stretch>
                  <a:fillRect l="-628" t="-1465"/>
                </a:stretch>
              </a:blipFill>
            </p:spPr>
            <p:txBody>
              <a:bodyPr/>
              <a:lstStyle/>
              <a:p>
                <a:r>
                  <a:rPr lang="ja-JP" altLang="en-US">
                    <a:noFill/>
                  </a:rPr>
                  <a:t> </a:t>
                </a:r>
              </a:p>
            </p:txBody>
          </p:sp>
        </mc:Fallback>
      </mc:AlternateContent>
      <p:sp>
        <p:nvSpPr>
          <p:cNvPr id="8" name="テキスト ボックス 7"/>
          <p:cNvSpPr txBox="1"/>
          <p:nvPr/>
        </p:nvSpPr>
        <p:spPr>
          <a:xfrm>
            <a:off x="469514" y="2639033"/>
            <a:ext cx="6802582" cy="369332"/>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それ</a:t>
            </a:r>
            <a:r>
              <a:rPr lang="ja-JP" altLang="en-US" dirty="0">
                <a:latin typeface="游ゴシック" panose="020B0400000000000000" pitchFamily="50" charset="-128"/>
                <a:ea typeface="游ゴシック" panose="020B0400000000000000" pitchFamily="50" charset="-128"/>
              </a:rPr>
              <a:t>以外</a:t>
            </a:r>
            <a:endParaRPr lang="en-US" altLang="ja-JP" dirty="0">
              <a:latin typeface="游ゴシック" panose="020B0400000000000000" pitchFamily="50" charset="-128"/>
              <a:ea typeface="游ゴシック" panose="020B0400000000000000" pitchFamily="50" charset="-128"/>
            </a:endParaRPr>
          </a:p>
        </p:txBody>
      </p:sp>
      <p:sp>
        <p:nvSpPr>
          <p:cNvPr id="9" name="テキスト ボックス 8"/>
          <p:cNvSpPr txBox="1"/>
          <p:nvPr/>
        </p:nvSpPr>
        <p:spPr>
          <a:xfrm>
            <a:off x="469514" y="5188516"/>
            <a:ext cx="6802582" cy="369332"/>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それ</a:t>
            </a:r>
            <a:r>
              <a:rPr lang="ja-JP" altLang="en-US" dirty="0">
                <a:latin typeface="游ゴシック" panose="020B0400000000000000" pitchFamily="50" charset="-128"/>
                <a:ea typeface="游ゴシック" panose="020B0400000000000000" pitchFamily="50" charset="-128"/>
              </a:rPr>
              <a:t>以外</a:t>
            </a:r>
            <a:r>
              <a:rPr lang="en-US" altLang="ja-JP" dirty="0" smtClean="0">
                <a:latin typeface="游ゴシック" panose="020B0400000000000000" pitchFamily="50" charset="-128"/>
                <a:ea typeface="游ゴシック" panose="020B0400000000000000" pitchFamily="50" charset="-128"/>
              </a:rPr>
              <a:t> </a:t>
            </a:r>
            <a:endParaRPr lang="en-US" altLang="ja-JP" dirty="0">
              <a:latin typeface="游ゴシック" panose="020B0400000000000000" pitchFamily="50" charset="-128"/>
              <a:ea typeface="游ゴシック" panose="020B0400000000000000" pitchFamily="50" charset="-128"/>
            </a:endParaRPr>
          </a:p>
        </p:txBody>
      </p:sp>
      <p:sp>
        <p:nvSpPr>
          <p:cNvPr id="10" name="テキスト ボックス 9"/>
          <p:cNvSpPr txBox="1"/>
          <p:nvPr/>
        </p:nvSpPr>
        <p:spPr>
          <a:xfrm>
            <a:off x="469514" y="3815056"/>
            <a:ext cx="6802582" cy="369332"/>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dirty="0" smtClean="0">
                <a:solidFill>
                  <a:schemeClr val="accent2"/>
                </a:solidFill>
                <a:latin typeface="游ゴシック" panose="020B0400000000000000" pitchFamily="50" charset="-128"/>
                <a:ea typeface="游ゴシック" panose="020B0400000000000000" pitchFamily="50" charset="-128"/>
              </a:rPr>
              <a:t> </a:t>
            </a:r>
            <a:r>
              <a:rPr kumimoji="1" lang="ja-JP" altLang="en-US" dirty="0" smtClean="0">
                <a:latin typeface="游ゴシック" panose="020B0400000000000000" pitchFamily="50" charset="-128"/>
                <a:ea typeface="游ゴシック" panose="020B0400000000000000" pitchFamily="50" charset="-128"/>
              </a:rPr>
              <a:t>点</a:t>
            </a:r>
            <a:r>
              <a:rPr lang="ja-JP" altLang="en-US"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F  </a:t>
            </a:r>
            <a:endParaRPr lang="en-US" altLang="ja-JP" dirty="0">
              <a:latin typeface="游ゴシック" panose="020B0400000000000000" pitchFamily="50" charset="-128"/>
              <a:ea typeface="游ゴシック" panose="020B0400000000000000" pitchFamily="50" charset="-128"/>
            </a:endParaRPr>
          </a:p>
        </p:txBody>
      </p:sp>
      <mc:AlternateContent xmlns:mc="http://schemas.openxmlformats.org/markup-compatibility/2006" xmlns:a14="http://schemas.microsoft.com/office/drawing/2010/main">
        <mc:Choice Requires="a14">
          <p:sp>
            <p:nvSpPr>
              <p:cNvPr id="4" name="テキスト ボックス 3"/>
              <p:cNvSpPr txBox="1"/>
              <p:nvPr/>
            </p:nvSpPr>
            <p:spPr>
              <a:xfrm>
                <a:off x="677332" y="4263201"/>
                <a:ext cx="5850467" cy="923330"/>
              </a:xfrm>
              <a:prstGeom prst="rect">
                <a:avLst/>
              </a:prstGeom>
              <a:noFill/>
            </p:spPr>
            <p:txBody>
              <a:bodyPr wrap="square" rtlCol="0">
                <a:spAutoFit/>
              </a:bodyPr>
              <a:lstStyle/>
              <a:p>
                <a:pPr marL="285750" indent="-285750">
                  <a:buFont typeface="Wingdings" panose="05000000000000000000" pitchFamily="2" charset="2"/>
                  <a:buChar char="Ø"/>
                </a:pPr>
                <a:r>
                  <a:rPr lang="en-US" altLang="ja-JP" dirty="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初期条件 </a:t>
                </a:r>
                <a:r>
                  <a:rPr lang="en-US" altLang="ja-JP" dirty="0" smtClean="0">
                    <a:latin typeface="游ゴシック" panose="020B0400000000000000" pitchFamily="50" charset="-128"/>
                    <a:ea typeface="游ゴシック" panose="020B0400000000000000" pitchFamily="50" charset="-128"/>
                  </a:rPr>
                  <a:t>:</a:t>
                </a:r>
                <a:r>
                  <a:rPr lang="ja-JP" altLang="en-US" dirty="0" smtClean="0">
                    <a:latin typeface="游ゴシック" panose="020B0400000000000000" pitchFamily="50" charset="-128"/>
                    <a:ea typeface="游ゴシック" panose="020B0400000000000000" pitchFamily="50" charset="-128"/>
                  </a:rPr>
                  <a:t> </a:t>
                </a:r>
                <a:r>
                  <a:rPr lang="en-US" altLang="ja-JP" dirty="0">
                    <a:latin typeface="游ゴシック" panose="020B0400000000000000" pitchFamily="50" charset="-128"/>
                    <a:ea typeface="游ゴシック" panose="020B0400000000000000" pitchFamily="50" charset="-128"/>
                  </a:rPr>
                  <a:t>S = 1000 </a:t>
                </a:r>
                <a14:m>
                  <m:oMath xmlns:m="http://schemas.openxmlformats.org/officeDocument/2006/math">
                    <m:sSup>
                      <m:sSupPr>
                        <m:ctrlPr>
                          <a:rPr lang="en-US" altLang="ja-JP" i="1">
                            <a:latin typeface="Cambria Math" panose="02040503050406030204" pitchFamily="18" charset="0"/>
                            <a:ea typeface="游ゴシック" panose="020B0400000000000000" pitchFamily="50" charset="-128"/>
                          </a:rPr>
                        </m:ctrlPr>
                      </m:sSupPr>
                      <m:e>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W</m:t>
                        </m:r>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m</m:t>
                        </m:r>
                      </m:e>
                      <m:sup>
                        <m:r>
                          <a:rPr lang="en-US" altLang="ja-JP">
                            <a:latin typeface="Cambria Math" panose="02040503050406030204" pitchFamily="18" charset="0"/>
                            <a:ea typeface="游ゴシック" panose="020B0400000000000000" pitchFamily="50" charset="-128"/>
                          </a:rPr>
                          <m:t>−2</m:t>
                        </m:r>
                      </m:sup>
                    </m:sSup>
                  </m:oMath>
                </a14:m>
                <a:r>
                  <a:rPr lang="en-US" altLang="ja-JP" dirty="0">
                    <a:latin typeface="游ゴシック" panose="020B0400000000000000" pitchFamily="50" charset="-128"/>
                    <a:ea typeface="游ゴシック" panose="020B0400000000000000" pitchFamily="50" charset="-128"/>
                  </a:rPr>
                  <a:t> </a:t>
                </a:r>
                <a:r>
                  <a:rPr lang="ja-JP" altLang="en-US" dirty="0">
                    <a:latin typeface="游ゴシック" panose="020B0400000000000000" pitchFamily="50" charset="-128"/>
                    <a:ea typeface="游ゴシック" panose="020B0400000000000000" pitchFamily="50" charset="-128"/>
                  </a:rPr>
                  <a:t>で得られる全球凍結</a:t>
                </a:r>
                <a:r>
                  <a:rPr lang="ja-JP" altLang="en-US" dirty="0" smtClean="0">
                    <a:latin typeface="游ゴシック" panose="020B0400000000000000" pitchFamily="50" charset="-128"/>
                    <a:ea typeface="游ゴシック" panose="020B0400000000000000" pitchFamily="50" charset="-128"/>
                  </a:rPr>
                  <a:t>解</a:t>
                </a:r>
                <a:endParaRPr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Ø"/>
                </a:pPr>
                <a:r>
                  <a:rPr lang="ja-JP" altLang="en-US" dirty="0">
                    <a:solidFill>
                      <a:schemeClr val="accent2"/>
                    </a:solidFill>
                    <a:latin typeface="游ゴシック" panose="020B0400000000000000" pitchFamily="50" charset="-128"/>
                    <a:ea typeface="游ゴシック" panose="020B0400000000000000" pitchFamily="50" charset="-128"/>
                  </a:rPr>
                  <a:t> </a:t>
                </a:r>
                <a:r>
                  <a:rPr lang="ja-JP" altLang="en-US" dirty="0">
                    <a:latin typeface="游ゴシック" panose="020B0400000000000000" pitchFamily="50" charset="-128"/>
                    <a:ea typeface="游ゴシック" panose="020B0400000000000000" pitchFamily="50" charset="-128"/>
                  </a:rPr>
                  <a:t>全球凍結状態は</a:t>
                </a:r>
                <a:r>
                  <a:rPr lang="en-US" altLang="ja-JP" dirty="0">
                    <a:latin typeface="游ゴシック" panose="020B0400000000000000" pitchFamily="50" charset="-128"/>
                    <a:ea typeface="游ゴシック" panose="020B0400000000000000" pitchFamily="50" charset="-128"/>
                  </a:rPr>
                  <a:t> S = 1710 </a:t>
                </a:r>
                <a14:m>
                  <m:oMath xmlns:m="http://schemas.openxmlformats.org/officeDocument/2006/math">
                    <m:sSup>
                      <m:sSupPr>
                        <m:ctrlPr>
                          <a:rPr lang="en-US" altLang="ja-JP" i="1">
                            <a:latin typeface="Cambria Math" panose="02040503050406030204" pitchFamily="18" charset="0"/>
                            <a:ea typeface="游ゴシック" panose="020B0400000000000000" pitchFamily="50" charset="-128"/>
                          </a:rPr>
                        </m:ctrlPr>
                      </m:sSupPr>
                      <m:e>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W</m:t>
                        </m:r>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m</m:t>
                        </m:r>
                      </m:e>
                      <m:sup>
                        <m:r>
                          <a:rPr lang="en-US" altLang="ja-JP">
                            <a:latin typeface="Cambria Math" panose="02040503050406030204" pitchFamily="18" charset="0"/>
                            <a:ea typeface="游ゴシック" panose="020B0400000000000000" pitchFamily="50" charset="-128"/>
                          </a:rPr>
                          <m:t>−2</m:t>
                        </m:r>
                      </m:sup>
                    </m:sSup>
                  </m:oMath>
                </a14:m>
                <a:r>
                  <a:rPr lang="en-US" altLang="ja-JP" dirty="0">
                    <a:latin typeface="游ゴシック" panose="020B0400000000000000" pitchFamily="50" charset="-128"/>
                    <a:ea typeface="游ゴシック" panose="020B0400000000000000" pitchFamily="50" charset="-128"/>
                  </a:rPr>
                  <a:t> </a:t>
                </a:r>
                <a:r>
                  <a:rPr lang="ja-JP" altLang="en-US" dirty="0" err="1">
                    <a:latin typeface="游ゴシック" panose="020B0400000000000000" pitchFamily="50" charset="-128"/>
                    <a:ea typeface="游ゴシック" panose="020B0400000000000000" pitchFamily="50" charset="-128"/>
                  </a:rPr>
                  <a:t>まで</a:t>
                </a:r>
                <a:r>
                  <a:rPr lang="ja-JP" altLang="en-US" dirty="0" smtClean="0">
                    <a:latin typeface="游ゴシック" panose="020B0400000000000000" pitchFamily="50" charset="-128"/>
                    <a:ea typeface="游ゴシック" panose="020B0400000000000000" pitchFamily="50" charset="-128"/>
                  </a:rPr>
                  <a:t>維持</a:t>
                </a:r>
                <a:endParaRPr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Ø"/>
                </a:pPr>
                <a:r>
                  <a:rPr lang="en-US" altLang="ja-JP" dirty="0">
                    <a:solidFill>
                      <a:schemeClr val="accent2"/>
                    </a:solidFill>
                    <a:latin typeface="游ゴシック" panose="020B0400000000000000" pitchFamily="50" charset="-128"/>
                    <a:ea typeface="游ゴシック" panose="020B0400000000000000" pitchFamily="50" charset="-128"/>
                  </a:rPr>
                  <a:t> </a:t>
                </a:r>
                <a:r>
                  <a:rPr lang="en-US" altLang="ja-JP" dirty="0">
                    <a:latin typeface="游ゴシック" panose="020B0400000000000000" pitchFamily="50" charset="-128"/>
                    <a:ea typeface="游ゴシック" panose="020B0400000000000000" pitchFamily="50" charset="-128"/>
                  </a:rPr>
                  <a:t>S = 1720 </a:t>
                </a:r>
                <a14:m>
                  <m:oMath xmlns:m="http://schemas.openxmlformats.org/officeDocument/2006/math">
                    <m:sSup>
                      <m:sSupPr>
                        <m:ctrlPr>
                          <a:rPr lang="en-US" altLang="ja-JP" i="1">
                            <a:latin typeface="Cambria Math" panose="02040503050406030204" pitchFamily="18" charset="0"/>
                            <a:ea typeface="游ゴシック" panose="020B0400000000000000" pitchFamily="50" charset="-128"/>
                          </a:rPr>
                        </m:ctrlPr>
                      </m:sSupPr>
                      <m:e>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W</m:t>
                        </m:r>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m</m:t>
                        </m:r>
                      </m:e>
                      <m:sup>
                        <m:r>
                          <a:rPr lang="en-US" altLang="ja-JP">
                            <a:latin typeface="Cambria Math" panose="02040503050406030204" pitchFamily="18" charset="0"/>
                            <a:ea typeface="游ゴシック" panose="020B0400000000000000" pitchFamily="50" charset="-128"/>
                          </a:rPr>
                          <m:t>−2</m:t>
                        </m:r>
                      </m:sup>
                    </m:sSup>
                  </m:oMath>
                </a14:m>
                <a:r>
                  <a:rPr lang="en-US" altLang="ja-JP" dirty="0">
                    <a:latin typeface="游ゴシック" panose="020B0400000000000000" pitchFamily="50" charset="-128"/>
                    <a:ea typeface="游ゴシック" panose="020B0400000000000000" pitchFamily="50" charset="-128"/>
                  </a:rPr>
                  <a:t> </a:t>
                </a:r>
                <a:r>
                  <a:rPr lang="ja-JP" altLang="en-US" dirty="0">
                    <a:latin typeface="游ゴシック" panose="020B0400000000000000" pitchFamily="50" charset="-128"/>
                    <a:ea typeface="游ゴシック" panose="020B0400000000000000" pitchFamily="50" charset="-128"/>
                  </a:rPr>
                  <a:t>から暴走温室状態に</a:t>
                </a:r>
                <a:r>
                  <a:rPr lang="ja-JP" altLang="en-US" dirty="0" smtClean="0">
                    <a:latin typeface="游ゴシック" panose="020B0400000000000000" pitchFamily="50" charset="-128"/>
                    <a:ea typeface="游ゴシック" panose="020B0400000000000000" pitchFamily="50" charset="-128"/>
                  </a:rPr>
                  <a:t>達する</a:t>
                </a:r>
                <a:endParaRPr lang="en-US" altLang="ja-JP" dirty="0">
                  <a:latin typeface="游ゴシック" panose="020B0400000000000000" pitchFamily="50" charset="-128"/>
                  <a:ea typeface="游ゴシック" panose="020B0400000000000000" pitchFamily="50" charset="-128"/>
                </a:endParaRPr>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677332" y="4263201"/>
                <a:ext cx="5850467" cy="923330"/>
              </a:xfrm>
              <a:prstGeom prst="rect">
                <a:avLst/>
              </a:prstGeom>
              <a:blipFill rotWithShape="0">
                <a:blip r:embed="rId5"/>
                <a:stretch>
                  <a:fillRect l="-625" t="-2632" b="-9868"/>
                </a:stretch>
              </a:blipFill>
            </p:spPr>
            <p:txBody>
              <a:bodyPr/>
              <a:lstStyle/>
              <a:p>
                <a:r>
                  <a:rPr lang="ja-JP" altLang="en-US">
                    <a:noFill/>
                  </a:rPr>
                  <a:t> </a:t>
                </a:r>
              </a:p>
            </p:txBody>
          </p:sp>
        </mc:Fallback>
      </mc:AlternateContent>
      <p:sp>
        <p:nvSpPr>
          <p:cNvPr id="16" name="テキスト ボックス 15"/>
          <p:cNvSpPr txBox="1"/>
          <p:nvPr/>
        </p:nvSpPr>
        <p:spPr>
          <a:xfrm>
            <a:off x="677332" y="5562609"/>
            <a:ext cx="5850467" cy="369332"/>
          </a:xfrm>
          <a:prstGeom prst="rect">
            <a:avLst/>
          </a:prstGeom>
          <a:noFill/>
        </p:spPr>
        <p:txBody>
          <a:bodyPr wrap="square" rtlCol="0">
            <a:spAutoFit/>
          </a:bodyPr>
          <a:lstStyle/>
          <a:p>
            <a:pPr marL="285750" indent="-285750">
              <a:buFont typeface="Wingdings" panose="05000000000000000000" pitchFamily="2" charset="2"/>
              <a:buChar char="Ø"/>
            </a:pPr>
            <a:r>
              <a:rPr lang="en-US" altLang="ja-JP" dirty="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初期条件 </a:t>
            </a:r>
            <a:r>
              <a:rPr lang="en-US" altLang="ja-JP" dirty="0" smtClean="0">
                <a:latin typeface="游ゴシック" panose="020B0400000000000000" pitchFamily="50" charset="-128"/>
                <a:ea typeface="游ゴシック" panose="020B0400000000000000" pitchFamily="50" charset="-128"/>
              </a:rPr>
              <a:t>:</a:t>
            </a:r>
            <a:r>
              <a:rPr lang="ja-JP" altLang="en-US" dirty="0" smtClean="0">
                <a:latin typeface="游ゴシック" panose="020B0400000000000000" pitchFamily="50" charset="-128"/>
                <a:ea typeface="游ゴシック" panose="020B0400000000000000" pitchFamily="50" charset="-128"/>
              </a:rPr>
              <a:t> </a:t>
            </a:r>
            <a:r>
              <a:rPr lang="en-US" altLang="ja-JP" dirty="0">
                <a:latin typeface="游ゴシック" panose="020B0400000000000000" pitchFamily="50" charset="-128"/>
                <a:ea typeface="游ゴシック" panose="020B0400000000000000" pitchFamily="50" charset="-128"/>
              </a:rPr>
              <a:t>T = 280 K </a:t>
            </a:r>
            <a:r>
              <a:rPr lang="ja-JP" altLang="en-US" dirty="0" err="1">
                <a:latin typeface="游ゴシック" panose="020B0400000000000000" pitchFamily="50" charset="-128"/>
                <a:ea typeface="游ゴシック" panose="020B0400000000000000" pitchFamily="50" charset="-128"/>
              </a:rPr>
              <a:t>の等</a:t>
            </a:r>
            <a:r>
              <a:rPr lang="ja-JP" altLang="en-US" dirty="0">
                <a:latin typeface="游ゴシック" panose="020B0400000000000000" pitchFamily="50" charset="-128"/>
                <a:ea typeface="游ゴシック" panose="020B0400000000000000" pitchFamily="50" charset="-128"/>
              </a:rPr>
              <a:t>温</a:t>
            </a:r>
            <a:r>
              <a:rPr lang="ja-JP" altLang="en-US" dirty="0" smtClean="0">
                <a:latin typeface="游ゴシック" panose="020B0400000000000000" pitchFamily="50" charset="-128"/>
                <a:ea typeface="游ゴシック" panose="020B0400000000000000" pitchFamily="50" charset="-128"/>
              </a:rPr>
              <a:t>大気</a:t>
            </a:r>
            <a:endParaRPr lang="en-US" altLang="ja-JP" dirty="0" smtClean="0">
              <a:latin typeface="游ゴシック" panose="020B0400000000000000" pitchFamily="50" charset="-128"/>
              <a:ea typeface="游ゴシック" panose="020B0400000000000000" pitchFamily="50" charset="-128"/>
            </a:endParaRPr>
          </a:p>
        </p:txBody>
      </p:sp>
      <p:pic>
        <p:nvPicPr>
          <p:cNvPr id="17" name="図 16"/>
          <p:cNvPicPr>
            <a:picLocks noChangeAspect="1"/>
          </p:cNvPicPr>
          <p:nvPr/>
        </p:nvPicPr>
        <p:blipFill>
          <a:blip r:embed="rId6"/>
          <a:stretch>
            <a:fillRect/>
          </a:stretch>
        </p:blipFill>
        <p:spPr>
          <a:xfrm>
            <a:off x="6502400" y="944036"/>
            <a:ext cx="2524607" cy="2271933"/>
          </a:xfrm>
          <a:prstGeom prst="rect">
            <a:avLst/>
          </a:prstGeom>
        </p:spPr>
      </p:pic>
      <p:pic>
        <p:nvPicPr>
          <p:cNvPr id="18" name="図 17"/>
          <p:cNvPicPr>
            <a:picLocks noChangeAspect="1"/>
          </p:cNvPicPr>
          <p:nvPr/>
        </p:nvPicPr>
        <p:blipFill>
          <a:blip r:embed="rId7"/>
          <a:stretch>
            <a:fillRect/>
          </a:stretch>
        </p:blipFill>
        <p:spPr>
          <a:xfrm>
            <a:off x="6527799" y="3815056"/>
            <a:ext cx="2508866" cy="2202550"/>
          </a:xfrm>
          <a:prstGeom prst="rect">
            <a:avLst/>
          </a:prstGeom>
        </p:spPr>
      </p:pic>
      <p:sp>
        <p:nvSpPr>
          <p:cNvPr id="6" name="スライド番号プレースホルダー 5"/>
          <p:cNvSpPr>
            <a:spLocks noGrp="1"/>
          </p:cNvSpPr>
          <p:nvPr>
            <p:ph type="sldNum" sz="quarter" idx="12"/>
          </p:nvPr>
        </p:nvSpPr>
        <p:spPr/>
        <p:txBody>
          <a:bodyPr/>
          <a:lstStyle/>
          <a:p>
            <a:fld id="{4E2C693D-56D1-4EA8-88BB-64004983D324}" type="slidenum">
              <a:rPr kumimoji="1" lang="ja-JP" altLang="en-US" smtClean="0"/>
              <a:t>24</a:t>
            </a:fld>
            <a:endParaRPr kumimoji="1" lang="ja-JP" altLang="en-US"/>
          </a:p>
        </p:txBody>
      </p:sp>
    </p:spTree>
    <p:extLst>
      <p:ext uri="{BB962C8B-B14F-4D97-AF65-F5344CB8AC3E}">
        <p14:creationId xmlns:p14="http://schemas.microsoft.com/office/powerpoint/2010/main" val="20355159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1" y="498764"/>
            <a:ext cx="4762886" cy="707886"/>
          </a:xfrm>
          <a:prstGeom prst="rect">
            <a:avLst/>
          </a:prstGeom>
          <a:noFill/>
        </p:spPr>
        <p:txBody>
          <a:bodyPr wrap="square" rtlCol="0">
            <a:spAutoFit/>
          </a:bodyPr>
          <a:lstStyle/>
          <a:p>
            <a:r>
              <a:rPr lang="en-US" altLang="ja-JP" sz="4000" b="1" dirty="0" smtClean="0">
                <a:solidFill>
                  <a:schemeClr val="accent2"/>
                </a:solidFill>
                <a:latin typeface="游ゴシック" panose="020B0400000000000000" pitchFamily="50" charset="-128"/>
                <a:ea typeface="游ゴシック" panose="020B0400000000000000" pitchFamily="50" charset="-128"/>
              </a:rPr>
              <a:t>5.3</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 GCM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の結果</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(3)</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11" name="テキスト ボックス 10"/>
          <p:cNvSpPr txBox="1"/>
          <p:nvPr/>
        </p:nvSpPr>
        <p:spPr>
          <a:xfrm>
            <a:off x="233217" y="1206650"/>
            <a:ext cx="8936182" cy="1015663"/>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暴走温室平衡解</a:t>
            </a:r>
            <a:endParaRPr lang="en-US" altLang="ja-JP" sz="2000" dirty="0">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p"/>
            </a:pPr>
            <a:endParaRPr lang="en-US" altLang="ja-JP" sz="2000" dirty="0" smtClean="0">
              <a:latin typeface="游ゴシック" panose="020B0400000000000000" pitchFamily="50" charset="-128"/>
              <a:ea typeface="游ゴシック" panose="020B0400000000000000" pitchFamily="50" charset="-128"/>
            </a:endParaRPr>
          </a:p>
          <a:p>
            <a:endParaRPr kumimoji="1" lang="en-US" altLang="ja-JP" sz="2000" dirty="0" smtClean="0">
              <a:latin typeface="游ゴシック" panose="020B0400000000000000" pitchFamily="50" charset="-128"/>
              <a:ea typeface="游ゴシック" panose="020B0400000000000000" pitchFamily="50" charset="-128"/>
            </a:endParaRPr>
          </a:p>
        </p:txBody>
      </p:sp>
      <mc:AlternateContent xmlns:mc="http://schemas.openxmlformats.org/markup-compatibility/2006" xmlns:a14="http://schemas.microsoft.com/office/drawing/2010/main">
        <mc:Choice Requires="a14">
          <p:sp>
            <p:nvSpPr>
              <p:cNvPr id="9" name="テキスト ボックス 8"/>
              <p:cNvSpPr txBox="1"/>
              <p:nvPr/>
            </p:nvSpPr>
            <p:spPr>
              <a:xfrm>
                <a:off x="469514" y="3109251"/>
                <a:ext cx="6802582" cy="369332"/>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それ以外 </a:t>
                </a:r>
                <a:r>
                  <a:rPr lang="en-US" altLang="ja-JP" dirty="0" smtClean="0">
                    <a:latin typeface="游ゴシック" panose="020B0400000000000000" pitchFamily="50" charset="-128"/>
                    <a:ea typeface="游ゴシック" panose="020B0400000000000000" pitchFamily="50" charset="-128"/>
                  </a:rPr>
                  <a:t>: </a:t>
                </a:r>
                <a:r>
                  <a:rPr lang="en-US" altLang="ja-JP" dirty="0">
                    <a:latin typeface="游ゴシック" panose="020B0400000000000000" pitchFamily="50" charset="-128"/>
                    <a:ea typeface="游ゴシック" panose="020B0400000000000000" pitchFamily="50" charset="-128"/>
                  </a:rPr>
                  <a:t>S &gt; 1600 </a:t>
                </a:r>
                <a14:m>
                  <m:oMath xmlns:m="http://schemas.openxmlformats.org/officeDocument/2006/math">
                    <m:sSup>
                      <m:sSupPr>
                        <m:ctrlPr>
                          <a:rPr lang="en-US" altLang="ja-JP" i="1">
                            <a:latin typeface="Cambria Math" panose="02040503050406030204" pitchFamily="18" charset="0"/>
                            <a:ea typeface="游ゴシック" panose="020B0400000000000000" pitchFamily="50" charset="-128"/>
                          </a:rPr>
                        </m:ctrlPr>
                      </m:sSupPr>
                      <m:e>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W</m:t>
                        </m:r>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m</m:t>
                        </m:r>
                      </m:e>
                      <m:sup>
                        <m:r>
                          <a:rPr lang="en-US" altLang="ja-JP">
                            <a:latin typeface="Cambria Math" panose="02040503050406030204" pitchFamily="18" charset="0"/>
                            <a:ea typeface="游ゴシック" panose="020B0400000000000000" pitchFamily="50" charset="-128"/>
                          </a:rPr>
                          <m:t>−2</m:t>
                        </m:r>
                      </m:sup>
                    </m:sSup>
                  </m:oMath>
                </a14:m>
                <a:r>
                  <a:rPr lang="en-US" altLang="ja-JP" dirty="0" smtClean="0">
                    <a:latin typeface="游ゴシック" panose="020B0400000000000000" pitchFamily="50" charset="-128"/>
                    <a:ea typeface="游ゴシック" panose="020B0400000000000000" pitchFamily="50" charset="-128"/>
                  </a:rPr>
                  <a:t> </a:t>
                </a:r>
                <a:endParaRPr lang="en-US" altLang="ja-JP" dirty="0">
                  <a:latin typeface="游ゴシック" panose="020B0400000000000000" pitchFamily="50" charset="-128"/>
                  <a:ea typeface="游ゴシック" panose="020B0400000000000000" pitchFamily="50" charset="-128"/>
                </a:endParaRPr>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469514" y="3109251"/>
                <a:ext cx="6802582" cy="369332"/>
              </a:xfrm>
              <a:prstGeom prst="rect">
                <a:avLst/>
              </a:prstGeom>
              <a:blipFill rotWithShape="0">
                <a:blip r:embed="rId2"/>
                <a:stretch>
                  <a:fillRect l="-538" t="-6557" b="-26230"/>
                </a:stretch>
              </a:blipFill>
            </p:spPr>
            <p:txBody>
              <a:bodyPr/>
              <a:lstStyle/>
              <a:p>
                <a:r>
                  <a:rPr lang="ja-JP" altLang="en-US">
                    <a:noFill/>
                  </a:rPr>
                  <a:t> </a:t>
                </a:r>
              </a:p>
            </p:txBody>
          </p:sp>
        </mc:Fallback>
      </mc:AlternateContent>
      <p:sp>
        <p:nvSpPr>
          <p:cNvPr id="16" name="テキスト ボックス 15"/>
          <p:cNvSpPr txBox="1"/>
          <p:nvPr/>
        </p:nvSpPr>
        <p:spPr>
          <a:xfrm>
            <a:off x="677332" y="3483344"/>
            <a:ext cx="5850467" cy="369332"/>
          </a:xfrm>
          <a:prstGeom prst="rect">
            <a:avLst/>
          </a:prstGeom>
          <a:noFill/>
        </p:spPr>
        <p:txBody>
          <a:bodyPr wrap="square" rtlCol="0">
            <a:spAutoFit/>
          </a:bodyPr>
          <a:lstStyle/>
          <a:p>
            <a:pPr marL="285750" indent="-285750">
              <a:buFont typeface="Wingdings" panose="05000000000000000000" pitchFamily="2" charset="2"/>
              <a:buChar char="Ø"/>
            </a:pPr>
            <a:r>
              <a:rPr lang="en-US" altLang="ja-JP" dirty="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初期条件 </a:t>
            </a:r>
            <a:r>
              <a:rPr lang="en-US" altLang="ja-JP" dirty="0" smtClean="0">
                <a:latin typeface="游ゴシック" panose="020B0400000000000000" pitchFamily="50" charset="-128"/>
                <a:ea typeface="游ゴシック" panose="020B0400000000000000" pitchFamily="50" charset="-128"/>
              </a:rPr>
              <a:t>:</a:t>
            </a:r>
            <a:r>
              <a:rPr lang="ja-JP" altLang="en-US" dirty="0" smtClean="0">
                <a:latin typeface="游ゴシック" panose="020B0400000000000000" pitchFamily="50" charset="-128"/>
                <a:ea typeface="游ゴシック" panose="020B0400000000000000" pitchFamily="50" charset="-128"/>
              </a:rPr>
              <a:t> </a:t>
            </a:r>
            <a:r>
              <a:rPr lang="en-US" altLang="ja-JP" dirty="0">
                <a:latin typeface="游ゴシック" panose="020B0400000000000000" pitchFamily="50" charset="-128"/>
                <a:ea typeface="游ゴシック" panose="020B0400000000000000" pitchFamily="50" charset="-128"/>
              </a:rPr>
              <a:t>T = 280 K </a:t>
            </a:r>
            <a:r>
              <a:rPr lang="ja-JP" altLang="en-US" dirty="0" err="1">
                <a:latin typeface="游ゴシック" panose="020B0400000000000000" pitchFamily="50" charset="-128"/>
                <a:ea typeface="游ゴシック" panose="020B0400000000000000" pitchFamily="50" charset="-128"/>
              </a:rPr>
              <a:t>の等</a:t>
            </a:r>
            <a:r>
              <a:rPr lang="ja-JP" altLang="en-US" dirty="0">
                <a:latin typeface="游ゴシック" panose="020B0400000000000000" pitchFamily="50" charset="-128"/>
                <a:ea typeface="游ゴシック" panose="020B0400000000000000" pitchFamily="50" charset="-128"/>
              </a:rPr>
              <a:t>温</a:t>
            </a:r>
            <a:r>
              <a:rPr lang="ja-JP" altLang="en-US" dirty="0" smtClean="0">
                <a:latin typeface="游ゴシック" panose="020B0400000000000000" pitchFamily="50" charset="-128"/>
                <a:ea typeface="游ゴシック" panose="020B0400000000000000" pitchFamily="50" charset="-128"/>
              </a:rPr>
              <a:t>大気</a:t>
            </a:r>
            <a:endParaRPr lang="en-US" altLang="ja-JP" dirty="0" smtClean="0">
              <a:latin typeface="游ゴシック" panose="020B0400000000000000" pitchFamily="50" charset="-128"/>
              <a:ea typeface="游ゴシック" panose="020B0400000000000000" pitchFamily="50" charset="-128"/>
            </a:endParaRPr>
          </a:p>
        </p:txBody>
      </p:sp>
      <p:pic>
        <p:nvPicPr>
          <p:cNvPr id="17" name="図 16"/>
          <p:cNvPicPr>
            <a:picLocks noChangeAspect="1"/>
          </p:cNvPicPr>
          <p:nvPr/>
        </p:nvPicPr>
        <p:blipFill>
          <a:blip r:embed="rId3"/>
          <a:stretch>
            <a:fillRect/>
          </a:stretch>
        </p:blipFill>
        <p:spPr>
          <a:xfrm>
            <a:off x="6502400" y="944036"/>
            <a:ext cx="2524607" cy="2271933"/>
          </a:xfrm>
          <a:prstGeom prst="rect">
            <a:avLst/>
          </a:prstGeom>
        </p:spPr>
      </p:pic>
      <p:pic>
        <p:nvPicPr>
          <p:cNvPr id="18" name="図 17"/>
          <p:cNvPicPr>
            <a:picLocks noChangeAspect="1"/>
          </p:cNvPicPr>
          <p:nvPr/>
        </p:nvPicPr>
        <p:blipFill>
          <a:blip r:embed="rId4"/>
          <a:stretch>
            <a:fillRect/>
          </a:stretch>
        </p:blipFill>
        <p:spPr>
          <a:xfrm>
            <a:off x="6527799" y="3815056"/>
            <a:ext cx="2508866" cy="2202550"/>
          </a:xfrm>
          <a:prstGeom prst="rect">
            <a:avLst/>
          </a:prstGeom>
        </p:spPr>
      </p:pic>
      <p:sp>
        <p:nvSpPr>
          <p:cNvPr id="15" name="テキスト ボックス 14"/>
          <p:cNvSpPr txBox="1"/>
          <p:nvPr/>
        </p:nvSpPr>
        <p:spPr>
          <a:xfrm>
            <a:off x="469514" y="1647165"/>
            <a:ext cx="6802582" cy="369332"/>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dirty="0" smtClean="0">
                <a:solidFill>
                  <a:schemeClr val="accent2"/>
                </a:solidFill>
                <a:latin typeface="游ゴシック" panose="020B0400000000000000" pitchFamily="50" charset="-128"/>
                <a:ea typeface="游ゴシック" panose="020B0400000000000000" pitchFamily="50" charset="-128"/>
              </a:rPr>
              <a:t> </a:t>
            </a:r>
            <a:r>
              <a:rPr kumimoji="1" lang="ja-JP" altLang="en-US" dirty="0" smtClean="0">
                <a:latin typeface="游ゴシック" panose="020B0400000000000000" pitchFamily="50" charset="-128"/>
                <a:ea typeface="游ゴシック" panose="020B0400000000000000" pitchFamily="50" charset="-128"/>
              </a:rPr>
              <a:t>点</a:t>
            </a:r>
            <a:r>
              <a:rPr lang="ja-JP" altLang="en-US" dirty="0">
                <a:latin typeface="游ゴシック" panose="020B0400000000000000" pitchFamily="50" charset="-128"/>
                <a:ea typeface="游ゴシック" panose="020B0400000000000000" pitchFamily="50" charset="-128"/>
              </a:rPr>
              <a:t> </a:t>
            </a:r>
            <a:r>
              <a:rPr lang="en-US" altLang="ja-JP" dirty="0">
                <a:latin typeface="游ゴシック" panose="020B0400000000000000" pitchFamily="50" charset="-128"/>
                <a:ea typeface="游ゴシック" panose="020B0400000000000000" pitchFamily="50" charset="-128"/>
              </a:rPr>
              <a:t>R</a:t>
            </a:r>
            <a:r>
              <a:rPr lang="en-US" altLang="ja-JP" dirty="0" smtClean="0">
                <a:latin typeface="游ゴシック" panose="020B0400000000000000" pitchFamily="50" charset="-128"/>
                <a:ea typeface="游ゴシック" panose="020B0400000000000000" pitchFamily="50" charset="-128"/>
              </a:rPr>
              <a:t>  </a:t>
            </a:r>
            <a:endParaRPr lang="en-US" altLang="ja-JP" dirty="0">
              <a:latin typeface="游ゴシック" panose="020B0400000000000000" pitchFamily="50" charset="-128"/>
              <a:ea typeface="游ゴシック" panose="020B0400000000000000" pitchFamily="50" charset="-128"/>
            </a:endParaRPr>
          </a:p>
        </p:txBody>
      </p:sp>
      <mc:AlternateContent xmlns:mc="http://schemas.openxmlformats.org/markup-compatibility/2006" xmlns:a14="http://schemas.microsoft.com/office/drawing/2010/main">
        <mc:Choice Requires="a14">
          <p:sp>
            <p:nvSpPr>
              <p:cNvPr id="19" name="テキスト ボックス 18"/>
              <p:cNvSpPr txBox="1"/>
              <p:nvPr/>
            </p:nvSpPr>
            <p:spPr>
              <a:xfrm>
                <a:off x="677332" y="2060853"/>
                <a:ext cx="5850467" cy="923330"/>
              </a:xfrm>
              <a:prstGeom prst="rect">
                <a:avLst/>
              </a:prstGeom>
              <a:noFill/>
            </p:spPr>
            <p:txBody>
              <a:bodyPr wrap="square" rtlCol="0">
                <a:spAutoFit/>
              </a:bodyPr>
              <a:lstStyle/>
              <a:p>
                <a:pPr marL="285750" indent="-285750">
                  <a:buFont typeface="Wingdings" panose="05000000000000000000" pitchFamily="2" charset="2"/>
                  <a:buChar char="Ø"/>
                </a:pPr>
                <a:r>
                  <a:rPr lang="en-US" altLang="ja-JP" dirty="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初期条件 </a:t>
                </a:r>
                <a:r>
                  <a:rPr lang="en-US" altLang="ja-JP" dirty="0" smtClean="0">
                    <a:latin typeface="游ゴシック" panose="020B0400000000000000" pitchFamily="50" charset="-128"/>
                    <a:ea typeface="游ゴシック" panose="020B0400000000000000" pitchFamily="50" charset="-128"/>
                  </a:rPr>
                  <a:t>:</a:t>
                </a:r>
                <a:r>
                  <a:rPr lang="ja-JP" altLang="en-US" dirty="0" smtClean="0">
                    <a:latin typeface="游ゴシック" panose="020B0400000000000000" pitchFamily="50" charset="-128"/>
                    <a:ea typeface="游ゴシック" panose="020B0400000000000000" pitchFamily="50" charset="-128"/>
                  </a:rPr>
                  <a:t> </a:t>
                </a:r>
                <a:r>
                  <a:rPr lang="en-US" altLang="ja-JP" dirty="0">
                    <a:latin typeface="游ゴシック" panose="020B0400000000000000" pitchFamily="50" charset="-128"/>
                    <a:ea typeface="游ゴシック" panose="020B0400000000000000" pitchFamily="50" charset="-128"/>
                  </a:rPr>
                  <a:t>S = </a:t>
                </a:r>
                <a:r>
                  <a:rPr lang="en-US" altLang="ja-JP" dirty="0" smtClean="0">
                    <a:latin typeface="游ゴシック" panose="020B0400000000000000" pitchFamily="50" charset="-128"/>
                    <a:ea typeface="游ゴシック" panose="020B0400000000000000" pitchFamily="50" charset="-128"/>
                  </a:rPr>
                  <a:t>1600 </a:t>
                </a:r>
                <a14:m>
                  <m:oMath xmlns:m="http://schemas.openxmlformats.org/officeDocument/2006/math">
                    <m:sSup>
                      <m:sSupPr>
                        <m:ctrlPr>
                          <a:rPr lang="en-US" altLang="ja-JP" i="1">
                            <a:latin typeface="Cambria Math" panose="02040503050406030204" pitchFamily="18" charset="0"/>
                            <a:ea typeface="游ゴシック" panose="020B0400000000000000" pitchFamily="50" charset="-128"/>
                          </a:rPr>
                        </m:ctrlPr>
                      </m:sSupPr>
                      <m:e>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W</m:t>
                        </m:r>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m</m:t>
                        </m:r>
                      </m:e>
                      <m:sup>
                        <m:r>
                          <a:rPr lang="en-US" altLang="ja-JP">
                            <a:latin typeface="Cambria Math" panose="02040503050406030204" pitchFamily="18" charset="0"/>
                            <a:ea typeface="游ゴシック" panose="020B0400000000000000" pitchFamily="50" charset="-128"/>
                          </a:rPr>
                          <m:t>−2</m:t>
                        </m:r>
                      </m:sup>
                    </m:sSup>
                  </m:oMath>
                </a14:m>
                <a:r>
                  <a:rPr lang="en-US" altLang="ja-JP" dirty="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で得られる</a:t>
                </a:r>
                <a:r>
                  <a:rPr lang="ja-JP" altLang="en-US" dirty="0">
                    <a:latin typeface="游ゴシック" panose="020B0400000000000000" pitchFamily="50" charset="-128"/>
                    <a:ea typeface="游ゴシック" panose="020B0400000000000000" pitchFamily="50" charset="-128"/>
                  </a:rPr>
                  <a:t>暴走温室</a:t>
                </a:r>
                <a:r>
                  <a:rPr lang="ja-JP" altLang="en-US" dirty="0" smtClean="0">
                    <a:latin typeface="游ゴシック" panose="020B0400000000000000" pitchFamily="50" charset="-128"/>
                    <a:ea typeface="游ゴシック" panose="020B0400000000000000" pitchFamily="50" charset="-128"/>
                  </a:rPr>
                  <a:t>解</a:t>
                </a:r>
                <a:endParaRPr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Ø"/>
                </a:pPr>
                <a:r>
                  <a:rPr lang="ja-JP" altLang="en-US" dirty="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暴走</a:t>
                </a:r>
                <a:r>
                  <a:rPr lang="ja-JP" altLang="en-US" dirty="0">
                    <a:latin typeface="游ゴシック" panose="020B0400000000000000" pitchFamily="50" charset="-128"/>
                    <a:ea typeface="游ゴシック" panose="020B0400000000000000" pitchFamily="50" charset="-128"/>
                  </a:rPr>
                  <a:t>温室</a:t>
                </a:r>
                <a:r>
                  <a:rPr lang="ja-JP" altLang="en-US" dirty="0" smtClean="0">
                    <a:latin typeface="游ゴシック" panose="020B0400000000000000" pitchFamily="50" charset="-128"/>
                    <a:ea typeface="游ゴシック" panose="020B0400000000000000" pitchFamily="50" charset="-128"/>
                  </a:rPr>
                  <a:t>状態</a:t>
                </a:r>
                <a:r>
                  <a:rPr lang="ja-JP" altLang="en-US" dirty="0">
                    <a:latin typeface="游ゴシック" panose="020B0400000000000000" pitchFamily="50" charset="-128"/>
                    <a:ea typeface="游ゴシック" panose="020B0400000000000000" pitchFamily="50" charset="-128"/>
                  </a:rPr>
                  <a:t>は</a:t>
                </a:r>
                <a:r>
                  <a:rPr lang="en-US" altLang="ja-JP" dirty="0">
                    <a:latin typeface="游ゴシック" panose="020B0400000000000000" pitchFamily="50" charset="-128"/>
                    <a:ea typeface="游ゴシック" panose="020B0400000000000000" pitchFamily="50" charset="-128"/>
                  </a:rPr>
                  <a:t> S = </a:t>
                </a:r>
                <a:r>
                  <a:rPr lang="en-US" altLang="ja-JP" dirty="0" smtClean="0">
                    <a:latin typeface="游ゴシック" panose="020B0400000000000000" pitchFamily="50" charset="-128"/>
                    <a:ea typeface="游ゴシック" panose="020B0400000000000000" pitchFamily="50" charset="-128"/>
                  </a:rPr>
                  <a:t>1300 </a:t>
                </a:r>
                <a14:m>
                  <m:oMath xmlns:m="http://schemas.openxmlformats.org/officeDocument/2006/math">
                    <m:sSup>
                      <m:sSupPr>
                        <m:ctrlPr>
                          <a:rPr lang="en-US" altLang="ja-JP" i="1">
                            <a:latin typeface="Cambria Math" panose="02040503050406030204" pitchFamily="18" charset="0"/>
                            <a:ea typeface="游ゴシック" panose="020B0400000000000000" pitchFamily="50" charset="-128"/>
                          </a:rPr>
                        </m:ctrlPr>
                      </m:sSupPr>
                      <m:e>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W</m:t>
                        </m:r>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m</m:t>
                        </m:r>
                      </m:e>
                      <m:sup>
                        <m:r>
                          <a:rPr lang="en-US" altLang="ja-JP">
                            <a:latin typeface="Cambria Math" panose="02040503050406030204" pitchFamily="18" charset="0"/>
                            <a:ea typeface="游ゴシック" panose="020B0400000000000000" pitchFamily="50" charset="-128"/>
                          </a:rPr>
                          <m:t>−2</m:t>
                        </m:r>
                      </m:sup>
                    </m:sSup>
                  </m:oMath>
                </a14:m>
                <a:r>
                  <a:rPr lang="en-US" altLang="ja-JP" dirty="0">
                    <a:latin typeface="游ゴシック" panose="020B0400000000000000" pitchFamily="50" charset="-128"/>
                    <a:ea typeface="游ゴシック" panose="020B0400000000000000" pitchFamily="50" charset="-128"/>
                  </a:rPr>
                  <a:t> </a:t>
                </a:r>
                <a:r>
                  <a:rPr lang="ja-JP" altLang="en-US" dirty="0" err="1">
                    <a:latin typeface="游ゴシック" panose="020B0400000000000000" pitchFamily="50" charset="-128"/>
                    <a:ea typeface="游ゴシック" panose="020B0400000000000000" pitchFamily="50" charset="-128"/>
                  </a:rPr>
                  <a:t>まで</a:t>
                </a:r>
                <a:r>
                  <a:rPr lang="ja-JP" altLang="en-US" dirty="0" smtClean="0">
                    <a:latin typeface="游ゴシック" panose="020B0400000000000000" pitchFamily="50" charset="-128"/>
                    <a:ea typeface="游ゴシック" panose="020B0400000000000000" pitchFamily="50" charset="-128"/>
                  </a:rPr>
                  <a:t>維持</a:t>
                </a:r>
                <a:endParaRPr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Ø"/>
                </a:pPr>
                <a:r>
                  <a:rPr lang="en-US" altLang="ja-JP" dirty="0">
                    <a:solidFill>
                      <a:schemeClr val="accent2"/>
                    </a:solidFill>
                    <a:latin typeface="游ゴシック" panose="020B0400000000000000" pitchFamily="50" charset="-128"/>
                    <a:ea typeface="游ゴシック" panose="020B0400000000000000" pitchFamily="50" charset="-128"/>
                  </a:rPr>
                  <a:t> </a:t>
                </a:r>
                <a:r>
                  <a:rPr lang="en-US" altLang="ja-JP" dirty="0">
                    <a:latin typeface="游ゴシック" panose="020B0400000000000000" pitchFamily="50" charset="-128"/>
                    <a:ea typeface="游ゴシック" panose="020B0400000000000000" pitchFamily="50" charset="-128"/>
                  </a:rPr>
                  <a:t>S = </a:t>
                </a:r>
                <a:r>
                  <a:rPr lang="en-US" altLang="ja-JP" dirty="0" smtClean="0">
                    <a:latin typeface="游ゴシック" panose="020B0400000000000000" pitchFamily="50" charset="-128"/>
                    <a:ea typeface="游ゴシック" panose="020B0400000000000000" pitchFamily="50" charset="-128"/>
                  </a:rPr>
                  <a:t>1280 </a:t>
                </a:r>
                <a14:m>
                  <m:oMath xmlns:m="http://schemas.openxmlformats.org/officeDocument/2006/math">
                    <m:sSup>
                      <m:sSupPr>
                        <m:ctrlPr>
                          <a:rPr lang="en-US" altLang="ja-JP" i="1">
                            <a:latin typeface="Cambria Math" panose="02040503050406030204" pitchFamily="18" charset="0"/>
                            <a:ea typeface="游ゴシック" panose="020B0400000000000000" pitchFamily="50" charset="-128"/>
                          </a:rPr>
                        </m:ctrlPr>
                      </m:sSupPr>
                      <m:e>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W</m:t>
                        </m:r>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m</m:t>
                        </m:r>
                      </m:e>
                      <m:sup>
                        <m:r>
                          <a:rPr lang="en-US" altLang="ja-JP">
                            <a:latin typeface="Cambria Math" panose="02040503050406030204" pitchFamily="18" charset="0"/>
                            <a:ea typeface="游ゴシック" panose="020B0400000000000000" pitchFamily="50" charset="-128"/>
                          </a:rPr>
                          <m:t>−2</m:t>
                        </m:r>
                      </m:sup>
                    </m:sSup>
                  </m:oMath>
                </a14:m>
                <a:r>
                  <a:rPr lang="en-US" altLang="ja-JP" dirty="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から全球</a:t>
                </a:r>
                <a:r>
                  <a:rPr lang="ja-JP" altLang="en-US" dirty="0">
                    <a:latin typeface="游ゴシック" panose="020B0400000000000000" pitchFamily="50" charset="-128"/>
                    <a:ea typeface="游ゴシック" panose="020B0400000000000000" pitchFamily="50" charset="-128"/>
                  </a:rPr>
                  <a:t>凍結</a:t>
                </a:r>
                <a:r>
                  <a:rPr lang="ja-JP" altLang="en-US" dirty="0" smtClean="0">
                    <a:latin typeface="游ゴシック" panose="020B0400000000000000" pitchFamily="50" charset="-128"/>
                    <a:ea typeface="游ゴシック" panose="020B0400000000000000" pitchFamily="50" charset="-128"/>
                  </a:rPr>
                  <a:t>状態</a:t>
                </a:r>
                <a:r>
                  <a:rPr lang="ja-JP" altLang="en-US" dirty="0">
                    <a:latin typeface="游ゴシック" panose="020B0400000000000000" pitchFamily="50" charset="-128"/>
                    <a:ea typeface="游ゴシック" panose="020B0400000000000000" pitchFamily="50" charset="-128"/>
                  </a:rPr>
                  <a:t>に</a:t>
                </a:r>
                <a:r>
                  <a:rPr lang="ja-JP" altLang="en-US" dirty="0" smtClean="0">
                    <a:latin typeface="游ゴシック" panose="020B0400000000000000" pitchFamily="50" charset="-128"/>
                    <a:ea typeface="游ゴシック" panose="020B0400000000000000" pitchFamily="50" charset="-128"/>
                  </a:rPr>
                  <a:t>達する</a:t>
                </a:r>
                <a:endParaRPr lang="en-US" altLang="ja-JP" dirty="0" smtClean="0">
                  <a:latin typeface="游ゴシック" panose="020B0400000000000000" pitchFamily="50" charset="-128"/>
                  <a:ea typeface="游ゴシック" panose="020B0400000000000000" pitchFamily="50" charset="-128"/>
                </a:endParaRPr>
              </a:p>
            </p:txBody>
          </p:sp>
        </mc:Choice>
        <mc:Fallback xmlns="">
          <p:sp>
            <p:nvSpPr>
              <p:cNvPr id="19" name="テキスト ボックス 18"/>
              <p:cNvSpPr txBox="1">
                <a:spLocks noRot="1" noChangeAspect="1" noMove="1" noResize="1" noEditPoints="1" noAdjustHandles="1" noChangeArrowheads="1" noChangeShapeType="1" noTextEdit="1"/>
              </p:cNvSpPr>
              <p:nvPr/>
            </p:nvSpPr>
            <p:spPr>
              <a:xfrm>
                <a:off x="677332" y="2060853"/>
                <a:ext cx="5850467" cy="923330"/>
              </a:xfrm>
              <a:prstGeom prst="rect">
                <a:avLst/>
              </a:prstGeom>
              <a:blipFill rotWithShape="0">
                <a:blip r:embed="rId5"/>
                <a:stretch>
                  <a:fillRect l="-625" t="-2632" b="-9868"/>
                </a:stretch>
              </a:blipFill>
            </p:spPr>
            <p:txBody>
              <a:bodyPr/>
              <a:lstStyle/>
              <a:p>
                <a:r>
                  <a:rPr lang="ja-JP" altLang="en-US">
                    <a:noFill/>
                  </a:rPr>
                  <a:t> </a:t>
                </a:r>
              </a:p>
            </p:txBody>
          </p:sp>
        </mc:Fallback>
      </mc:AlternateContent>
      <p:sp>
        <p:nvSpPr>
          <p:cNvPr id="20" name="テキスト ボックス 19"/>
          <p:cNvSpPr txBox="1"/>
          <p:nvPr/>
        </p:nvSpPr>
        <p:spPr>
          <a:xfrm>
            <a:off x="469514" y="3918241"/>
            <a:ext cx="6142953" cy="1200329"/>
          </a:xfrm>
          <a:prstGeom prst="rect">
            <a:avLst/>
          </a:prstGeom>
          <a:noFill/>
        </p:spPr>
        <p:txBody>
          <a:bodyPr wrap="square" rtlCol="0">
            <a:spAutoFit/>
          </a:bodyPr>
          <a:lstStyle/>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暴走</a:t>
            </a:r>
            <a:r>
              <a:rPr lang="ja-JP" altLang="en-US" dirty="0">
                <a:latin typeface="游ゴシック" panose="020B0400000000000000" pitchFamily="50" charset="-128"/>
                <a:ea typeface="游ゴシック" panose="020B0400000000000000" pitchFamily="50" charset="-128"/>
              </a:rPr>
              <a:t>温室状態を維持できる太陽定数の最小値は</a:t>
            </a:r>
            <a:r>
              <a:rPr lang="en-US" altLang="ja-JP" dirty="0">
                <a:latin typeface="游ゴシック" panose="020B0400000000000000" pitchFamily="50" charset="-128"/>
                <a:ea typeface="游ゴシック" panose="020B0400000000000000" pitchFamily="50" charset="-128"/>
              </a:rPr>
              <a:t>, 1 </a:t>
            </a:r>
            <a:r>
              <a:rPr lang="ja-JP" altLang="en-US" dirty="0">
                <a:latin typeface="游ゴシック" panose="020B0400000000000000" pitchFamily="50" charset="-128"/>
                <a:ea typeface="游ゴシック" panose="020B0400000000000000" pitchFamily="50" charset="-128"/>
              </a:rPr>
              <a:t>次元放射対流平衡モデルにおいて大気の水蒸気量が十分に増加する場合に得られる </a:t>
            </a:r>
            <a:r>
              <a:rPr lang="en-US" altLang="ja-JP" dirty="0">
                <a:latin typeface="游ゴシック" panose="020B0400000000000000" pitchFamily="50" charset="-128"/>
                <a:ea typeface="游ゴシック" panose="020B0400000000000000" pitchFamily="50" charset="-128"/>
              </a:rPr>
              <a:t>OLR </a:t>
            </a:r>
            <a:r>
              <a:rPr lang="ja-JP" altLang="en-US" dirty="0">
                <a:latin typeface="游ゴシック" panose="020B0400000000000000" pitchFamily="50" charset="-128"/>
                <a:ea typeface="游ゴシック" panose="020B0400000000000000" pitchFamily="50" charset="-128"/>
              </a:rPr>
              <a:t>の限界値と解釈</a:t>
            </a:r>
            <a:r>
              <a:rPr lang="ja-JP" altLang="en-US" dirty="0" smtClean="0">
                <a:latin typeface="游ゴシック" panose="020B0400000000000000" pitchFamily="50" charset="-128"/>
                <a:ea typeface="游ゴシック" panose="020B0400000000000000" pitchFamily="50" charset="-128"/>
              </a:rPr>
              <a:t>される</a:t>
            </a:r>
            <a:endParaRPr lang="en-US" altLang="ja-JP" dirty="0" smtClean="0">
              <a:latin typeface="游ゴシック" panose="020B0400000000000000" pitchFamily="50" charset="-128"/>
              <a:ea typeface="游ゴシック" panose="020B0400000000000000" pitchFamily="50" charset="-128"/>
            </a:endParaRPr>
          </a:p>
          <a:p>
            <a:r>
              <a:rPr lang="en-US" altLang="ja-JP"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   (</a:t>
            </a:r>
            <a:r>
              <a:rPr lang="en-US" altLang="ja-JP" dirty="0">
                <a:latin typeface="游ゴシック" panose="020B0400000000000000" pitchFamily="50" charset="-128"/>
                <a:ea typeface="游ゴシック" panose="020B0400000000000000" pitchFamily="50" charset="-128"/>
              </a:rPr>
              <a:t>Nakajima et al., 1992)</a:t>
            </a:r>
            <a:r>
              <a:rPr kumimoji="1" lang="ja-JP" altLang="en-US" dirty="0" smtClean="0">
                <a:solidFill>
                  <a:schemeClr val="accent2"/>
                </a:solidFill>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  </a:t>
            </a:r>
            <a:endParaRPr lang="en-US" altLang="ja-JP" dirty="0">
              <a:latin typeface="游ゴシック" panose="020B0400000000000000" pitchFamily="50" charset="-128"/>
              <a:ea typeface="游ゴシック" panose="020B0400000000000000" pitchFamily="50" charset="-128"/>
            </a:endParaRPr>
          </a:p>
        </p:txBody>
      </p:sp>
      <p:sp>
        <p:nvSpPr>
          <p:cNvPr id="6" name="スライド番号プレースホルダー 5"/>
          <p:cNvSpPr>
            <a:spLocks noGrp="1"/>
          </p:cNvSpPr>
          <p:nvPr>
            <p:ph type="sldNum" sz="quarter" idx="12"/>
          </p:nvPr>
        </p:nvSpPr>
        <p:spPr/>
        <p:txBody>
          <a:bodyPr/>
          <a:lstStyle/>
          <a:p>
            <a:fld id="{4E2C693D-56D1-4EA8-88BB-64004983D324}" type="slidenum">
              <a:rPr kumimoji="1" lang="ja-JP" altLang="en-US" smtClean="0"/>
              <a:t>25</a:t>
            </a:fld>
            <a:endParaRPr kumimoji="1" lang="ja-JP" altLang="en-US"/>
          </a:p>
        </p:txBody>
      </p:sp>
    </p:spTree>
    <p:extLst>
      <p:ext uri="{BB962C8B-B14F-4D97-AF65-F5344CB8AC3E}">
        <p14:creationId xmlns:p14="http://schemas.microsoft.com/office/powerpoint/2010/main" val="24795351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1" y="498764"/>
            <a:ext cx="4813686" cy="707886"/>
          </a:xfrm>
          <a:prstGeom prst="rect">
            <a:avLst/>
          </a:prstGeom>
          <a:noFill/>
        </p:spPr>
        <p:txBody>
          <a:bodyPr wrap="square" rtlCol="0">
            <a:spAutoFit/>
          </a:bodyPr>
          <a:lstStyle/>
          <a:p>
            <a:r>
              <a:rPr lang="en-US" altLang="ja-JP" sz="4000" b="1" dirty="0" smtClean="0">
                <a:solidFill>
                  <a:schemeClr val="accent2"/>
                </a:solidFill>
                <a:latin typeface="游ゴシック" panose="020B0400000000000000" pitchFamily="50" charset="-128"/>
                <a:ea typeface="游ゴシック" panose="020B0400000000000000" pitchFamily="50" charset="-128"/>
              </a:rPr>
              <a:t>5</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.4 GCM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の結果</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(4)</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11" name="テキスト ボックス 10"/>
          <p:cNvSpPr txBox="1"/>
          <p:nvPr/>
        </p:nvSpPr>
        <p:spPr>
          <a:xfrm>
            <a:off x="494914" y="1738408"/>
            <a:ext cx="8936182" cy="1015663"/>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en-US" altLang="ja-JP" sz="2000" dirty="0" smtClean="0">
                <a:latin typeface="游ゴシック" panose="020B0400000000000000" pitchFamily="50" charset="-128"/>
                <a:ea typeface="游ゴシック" panose="020B0400000000000000" pitchFamily="50" charset="-128"/>
              </a:rPr>
              <a:t>large ice cap instability </a:t>
            </a:r>
            <a:endParaRPr lang="en-US" altLang="ja-JP" sz="2000" dirty="0">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p"/>
            </a:pPr>
            <a:endParaRPr lang="en-US" altLang="ja-JP" sz="2000" dirty="0" smtClean="0">
              <a:latin typeface="游ゴシック" panose="020B0400000000000000" pitchFamily="50" charset="-128"/>
              <a:ea typeface="游ゴシック" panose="020B0400000000000000" pitchFamily="50" charset="-128"/>
            </a:endParaRPr>
          </a:p>
          <a:p>
            <a:endParaRPr kumimoji="1" lang="en-US" altLang="ja-JP" sz="2000" dirty="0" smtClean="0">
              <a:latin typeface="游ゴシック" panose="020B0400000000000000" pitchFamily="50" charset="-128"/>
              <a:ea typeface="游ゴシック" panose="020B0400000000000000" pitchFamily="50" charset="-128"/>
            </a:endParaRPr>
          </a:p>
        </p:txBody>
      </p:sp>
      <p:sp>
        <p:nvSpPr>
          <p:cNvPr id="13" name="テキスト ボックス 12"/>
          <p:cNvSpPr txBox="1"/>
          <p:nvPr/>
        </p:nvSpPr>
        <p:spPr>
          <a:xfrm>
            <a:off x="685030" y="2321723"/>
            <a:ext cx="6802582" cy="2585323"/>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dirty="0" smtClean="0">
                <a:solidFill>
                  <a:schemeClr val="accent2"/>
                </a:solidFill>
                <a:latin typeface="游ゴシック" panose="020B0400000000000000" pitchFamily="50" charset="-128"/>
                <a:ea typeface="游ゴシック" panose="020B0400000000000000" pitchFamily="50" charset="-128"/>
              </a:rPr>
              <a:t> </a:t>
            </a:r>
            <a:r>
              <a:rPr lang="ja-JP" altLang="en-US" dirty="0">
                <a:latin typeface="游ゴシック" panose="020B0400000000000000" pitchFamily="50" charset="-128"/>
                <a:ea typeface="游ゴシック" panose="020B0400000000000000" pitchFamily="50" charset="-128"/>
              </a:rPr>
              <a:t>存在</a:t>
            </a:r>
            <a:r>
              <a:rPr lang="ja-JP" altLang="en-US" dirty="0" smtClean="0">
                <a:latin typeface="游ゴシック" panose="020B0400000000000000" pitchFamily="50" charset="-128"/>
                <a:ea typeface="游ゴシック" panose="020B0400000000000000" pitchFamily="50" charset="-128"/>
              </a:rPr>
              <a:t>するように思われる</a:t>
            </a:r>
            <a:endParaRPr kumimoji="1"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理由</a:t>
            </a:r>
            <a:r>
              <a:rPr lang="en-US" altLang="ja-JP" dirty="0" smtClean="0">
                <a:latin typeface="游ゴシック" panose="020B0400000000000000" pitchFamily="50" charset="-128"/>
                <a:ea typeface="游ゴシック" panose="020B0400000000000000" pitchFamily="50" charset="-128"/>
              </a:rPr>
              <a:t>: </a:t>
            </a:r>
          </a:p>
          <a:p>
            <a:r>
              <a:rPr lang="en-US" altLang="ja-JP"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     1) 22 </a:t>
            </a:r>
            <a:r>
              <a:rPr lang="ja-JP" altLang="en-US" dirty="0" smtClean="0">
                <a:latin typeface="游ゴシック" panose="020B0400000000000000" pitchFamily="50" charset="-128"/>
                <a:ea typeface="游ゴシック" panose="020B0400000000000000" pitchFamily="50" charset="-128"/>
              </a:rPr>
              <a:t>度以下の氷線緯度をもつ部分凍結平衡解が存在しない</a:t>
            </a:r>
            <a:endParaRPr lang="en-US" altLang="ja-JP" dirty="0" smtClean="0">
              <a:latin typeface="游ゴシック" panose="020B0400000000000000" pitchFamily="50" charset="-128"/>
              <a:ea typeface="游ゴシック" panose="020B0400000000000000" pitchFamily="50" charset="-128"/>
            </a:endParaRPr>
          </a:p>
          <a:p>
            <a:r>
              <a:rPr lang="en-US" altLang="ja-JP"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     2) P </a:t>
            </a:r>
            <a:r>
              <a:rPr lang="ja-JP" altLang="en-US" dirty="0" smtClean="0">
                <a:latin typeface="游ゴシック" panose="020B0400000000000000" pitchFamily="50" charset="-128"/>
                <a:ea typeface="游ゴシック" panose="020B0400000000000000" pitchFamily="50" charset="-128"/>
              </a:rPr>
              <a:t>は初期条件が解の近傍にあるときにのみ得られる</a:t>
            </a:r>
            <a:r>
              <a:rPr lang="en-US" altLang="ja-JP" dirty="0" smtClean="0">
                <a:latin typeface="游ゴシック" panose="020B0400000000000000" pitchFamily="50" charset="-128"/>
                <a:ea typeface="游ゴシック" panose="020B0400000000000000" pitchFamily="50" charset="-128"/>
              </a:rPr>
              <a:t>              </a:t>
            </a:r>
          </a:p>
          <a:p>
            <a:r>
              <a:rPr lang="en-US" altLang="ja-JP" dirty="0" smtClean="0">
                <a:latin typeface="游ゴシック" panose="020B0400000000000000" pitchFamily="50" charset="-128"/>
                <a:ea typeface="游ゴシック" panose="020B0400000000000000" pitchFamily="50" charset="-128"/>
              </a:rPr>
              <a:t>      ※ T = 280 K </a:t>
            </a:r>
            <a:r>
              <a:rPr lang="ja-JP" altLang="en-US" dirty="0" err="1" smtClean="0">
                <a:latin typeface="游ゴシック" panose="020B0400000000000000" pitchFamily="50" charset="-128"/>
                <a:ea typeface="游ゴシック" panose="020B0400000000000000" pitchFamily="50" charset="-128"/>
              </a:rPr>
              <a:t>の等</a:t>
            </a:r>
            <a:r>
              <a:rPr lang="ja-JP" altLang="en-US" dirty="0" smtClean="0">
                <a:latin typeface="游ゴシック" panose="020B0400000000000000" pitchFamily="50" charset="-128"/>
                <a:ea typeface="游ゴシック" panose="020B0400000000000000" pitchFamily="50" charset="-128"/>
              </a:rPr>
              <a:t>温大気を初期条件として与えると</a:t>
            </a:r>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全球        </a:t>
            </a:r>
            <a:endParaRPr lang="en-US" altLang="ja-JP" dirty="0" smtClean="0">
              <a:latin typeface="游ゴシック" panose="020B0400000000000000" pitchFamily="50" charset="-128"/>
              <a:ea typeface="游ゴシック" panose="020B0400000000000000" pitchFamily="50" charset="-128"/>
            </a:endParaRPr>
          </a:p>
          <a:p>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凍結解に達する</a:t>
            </a:r>
            <a:r>
              <a:rPr lang="en-US" altLang="ja-JP" dirty="0" smtClean="0">
                <a:latin typeface="游ゴシック" panose="020B0400000000000000" pitchFamily="50" charset="-128"/>
                <a:ea typeface="游ゴシック" panose="020B0400000000000000" pitchFamily="50" charset="-128"/>
              </a:rPr>
              <a:t> </a:t>
            </a:r>
          </a:p>
          <a:p>
            <a:r>
              <a:rPr lang="en-US" altLang="ja-JP"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     3)</a:t>
            </a:r>
            <a:r>
              <a:rPr lang="ja-JP" altLang="en-US" dirty="0" smtClean="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F </a:t>
            </a:r>
            <a:r>
              <a:rPr lang="ja-JP" altLang="en-US" dirty="0" smtClean="0">
                <a:latin typeface="游ゴシック" panose="020B0400000000000000" pitchFamily="50" charset="-128"/>
                <a:ea typeface="游ゴシック" panose="020B0400000000000000" pitchFamily="50" charset="-128"/>
              </a:rPr>
              <a:t>は初期条件が全球凍結解のときにのみ得られる</a:t>
            </a:r>
            <a:r>
              <a:rPr lang="en-US" altLang="ja-JP" dirty="0" smtClean="0">
                <a:latin typeface="游ゴシック" panose="020B0400000000000000" pitchFamily="50" charset="-128"/>
                <a:ea typeface="游ゴシック" panose="020B0400000000000000" pitchFamily="50" charset="-128"/>
              </a:rPr>
              <a:t> </a:t>
            </a:r>
          </a:p>
          <a:p>
            <a:r>
              <a:rPr lang="ja-JP" altLang="en-US" dirty="0" smtClean="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 T = 280 K </a:t>
            </a:r>
            <a:r>
              <a:rPr lang="ja-JP" altLang="en-US" dirty="0" err="1" smtClean="0">
                <a:latin typeface="游ゴシック" panose="020B0400000000000000" pitchFamily="50" charset="-128"/>
                <a:ea typeface="游ゴシック" panose="020B0400000000000000" pitchFamily="50" charset="-128"/>
              </a:rPr>
              <a:t>の等</a:t>
            </a:r>
            <a:r>
              <a:rPr lang="ja-JP" altLang="en-US" dirty="0" smtClean="0">
                <a:latin typeface="游ゴシック" panose="020B0400000000000000" pitchFamily="50" charset="-128"/>
                <a:ea typeface="游ゴシック" panose="020B0400000000000000" pitchFamily="50" charset="-128"/>
              </a:rPr>
              <a:t>温大気を初期条件として与えると</a:t>
            </a:r>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部分   </a:t>
            </a:r>
            <a:endParaRPr lang="en-US" altLang="ja-JP" dirty="0" smtClean="0">
              <a:latin typeface="游ゴシック" panose="020B0400000000000000" pitchFamily="50" charset="-128"/>
              <a:ea typeface="游ゴシック" panose="020B0400000000000000" pitchFamily="50" charset="-128"/>
            </a:endParaRPr>
          </a:p>
          <a:p>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凍結解か暴走温室解に達する</a:t>
            </a:r>
            <a:endParaRPr lang="en-US" altLang="ja-JP" dirty="0" smtClean="0">
              <a:latin typeface="游ゴシック" panose="020B0400000000000000" pitchFamily="50" charset="-128"/>
              <a:ea typeface="游ゴシック" panose="020B0400000000000000" pitchFamily="50" charset="-128"/>
            </a:endParaRPr>
          </a:p>
        </p:txBody>
      </p:sp>
      <p:pic>
        <p:nvPicPr>
          <p:cNvPr id="5" name="図 4"/>
          <p:cNvPicPr>
            <a:picLocks noChangeAspect="1"/>
          </p:cNvPicPr>
          <p:nvPr/>
        </p:nvPicPr>
        <p:blipFill>
          <a:blip r:embed="rId2"/>
          <a:stretch>
            <a:fillRect/>
          </a:stretch>
        </p:blipFill>
        <p:spPr>
          <a:xfrm>
            <a:off x="5503793" y="79070"/>
            <a:ext cx="3013674" cy="2712052"/>
          </a:xfrm>
          <a:prstGeom prst="rect">
            <a:avLst/>
          </a:prstGeom>
        </p:spPr>
      </p:pic>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26</a:t>
            </a:fld>
            <a:endParaRPr kumimoji="1" lang="ja-JP" altLang="en-US"/>
          </a:p>
        </p:txBody>
      </p:sp>
    </p:spTree>
    <p:extLst>
      <p:ext uri="{BB962C8B-B14F-4D97-AF65-F5344CB8AC3E}">
        <p14:creationId xmlns:p14="http://schemas.microsoft.com/office/powerpoint/2010/main" val="1054655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1" y="498764"/>
            <a:ext cx="5304752" cy="707886"/>
          </a:xfrm>
          <a:prstGeom prst="rect">
            <a:avLst/>
          </a:prstGeom>
          <a:noFill/>
        </p:spPr>
        <p:txBody>
          <a:bodyPr wrap="square" rtlCol="0">
            <a:spAutoFit/>
          </a:bodyPr>
          <a:lstStyle/>
          <a:p>
            <a:r>
              <a:rPr lang="en-US" altLang="ja-JP" sz="4000" b="1" dirty="0" smtClean="0">
                <a:solidFill>
                  <a:schemeClr val="accent2"/>
                </a:solidFill>
                <a:latin typeface="游ゴシック" panose="020B0400000000000000" pitchFamily="50" charset="-128"/>
                <a:ea typeface="游ゴシック" panose="020B0400000000000000" pitchFamily="50" charset="-128"/>
              </a:rPr>
              <a:t>5.5</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 GCM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の結果</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(5)</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7" name="テキスト ボックス 6"/>
          <p:cNvSpPr txBox="1"/>
          <p:nvPr/>
        </p:nvSpPr>
        <p:spPr>
          <a:xfrm>
            <a:off x="682719" y="1668837"/>
            <a:ext cx="4524280" cy="1015663"/>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en-US" altLang="ja-JP" sz="2000" dirty="0" smtClean="0">
                <a:latin typeface="游ゴシック" panose="020B0400000000000000" pitchFamily="50" charset="-128"/>
                <a:ea typeface="游ゴシック" panose="020B0400000000000000" pitchFamily="50" charset="-128"/>
              </a:rPr>
              <a:t>small ice cap instability</a:t>
            </a:r>
            <a:endParaRPr lang="en-US" altLang="ja-JP" sz="2000" dirty="0">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p"/>
            </a:pPr>
            <a:endParaRPr lang="en-US" altLang="ja-JP" sz="2000" dirty="0" smtClean="0">
              <a:latin typeface="游ゴシック" panose="020B0400000000000000" pitchFamily="50" charset="-128"/>
              <a:ea typeface="游ゴシック" panose="020B0400000000000000" pitchFamily="50" charset="-128"/>
            </a:endParaRPr>
          </a:p>
          <a:p>
            <a:endParaRPr kumimoji="1" lang="en-US" altLang="ja-JP" sz="2000" dirty="0" smtClean="0">
              <a:latin typeface="游ゴシック" panose="020B0400000000000000" pitchFamily="50" charset="-128"/>
              <a:ea typeface="游ゴシック" panose="020B0400000000000000" pitchFamily="50" charset="-128"/>
            </a:endParaRPr>
          </a:p>
        </p:txBody>
      </p:sp>
      <mc:AlternateContent xmlns:mc="http://schemas.openxmlformats.org/markup-compatibility/2006" xmlns:a14="http://schemas.microsoft.com/office/drawing/2010/main">
        <mc:Choice Requires="a14">
          <p:sp>
            <p:nvSpPr>
              <p:cNvPr id="8" name="テキスト ボックス 7"/>
              <p:cNvSpPr txBox="1"/>
              <p:nvPr/>
            </p:nvSpPr>
            <p:spPr>
              <a:xfrm>
                <a:off x="942108" y="2176669"/>
                <a:ext cx="6802582" cy="1477328"/>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存在しな</a:t>
                </a:r>
                <a:r>
                  <a:rPr lang="ja-JP" altLang="en-US" dirty="0">
                    <a:latin typeface="游ゴシック" panose="020B0400000000000000" pitchFamily="50" charset="-128"/>
                    <a:ea typeface="游ゴシック" panose="020B0400000000000000" pitchFamily="50" charset="-128"/>
                  </a:rPr>
                  <a:t>い</a:t>
                </a:r>
                <a:r>
                  <a:rPr lang="ja-JP" altLang="en-US" dirty="0" smtClean="0">
                    <a:latin typeface="游ゴシック" panose="020B0400000000000000" pitchFamily="50" charset="-128"/>
                    <a:ea typeface="游ゴシック" panose="020B0400000000000000" pitchFamily="50" charset="-128"/>
                  </a:rPr>
                  <a:t>ように思われる</a:t>
                </a:r>
                <a:endParaRPr kumimoji="1"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理由</a:t>
                </a:r>
                <a:r>
                  <a:rPr lang="en-US" altLang="ja-JP" dirty="0" smtClean="0">
                    <a:latin typeface="游ゴシック" panose="020B0400000000000000" pitchFamily="50" charset="-128"/>
                    <a:ea typeface="游ゴシック" panose="020B0400000000000000" pitchFamily="50" charset="-128"/>
                  </a:rPr>
                  <a:t>: </a:t>
                </a:r>
              </a:p>
              <a:p>
                <a:r>
                  <a:rPr lang="en-US" altLang="ja-JP"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     1) S = 1570 </a:t>
                </a:r>
                <a14:m>
                  <m:oMath xmlns:m="http://schemas.openxmlformats.org/officeDocument/2006/math">
                    <m:sSup>
                      <m:sSupPr>
                        <m:ctrlPr>
                          <a:rPr lang="en-US" altLang="ja-JP" i="1" smtClean="0">
                            <a:solidFill>
                              <a:schemeClr val="tx1"/>
                            </a:solidFill>
                            <a:latin typeface="Cambria Math" panose="02040503050406030204" pitchFamily="18" charset="0"/>
                            <a:ea typeface="游ゴシック" panose="020B0400000000000000" pitchFamily="50" charset="-128"/>
                          </a:rPr>
                        </m:ctrlPr>
                      </m:sSupPr>
                      <m:e>
                        <m:r>
                          <a:rPr lang="en-US" altLang="ja-JP" b="0" i="0" smtClean="0">
                            <a:solidFill>
                              <a:schemeClr val="tx1"/>
                            </a:solidFill>
                            <a:latin typeface="Cambria Math" panose="02040503050406030204" pitchFamily="18" charset="0"/>
                            <a:ea typeface="游ゴシック" panose="020B0400000000000000" pitchFamily="50" charset="-128"/>
                          </a:rPr>
                          <m:t> </m:t>
                        </m:r>
                        <m:r>
                          <m:rPr>
                            <m:sty m:val="p"/>
                          </m:rPr>
                          <a:rPr lang="en-US" altLang="ja-JP" b="0" i="0" smtClean="0">
                            <a:solidFill>
                              <a:schemeClr val="tx1"/>
                            </a:solidFill>
                            <a:latin typeface="Cambria Math" panose="02040503050406030204" pitchFamily="18" charset="0"/>
                            <a:ea typeface="游ゴシック" panose="020B0400000000000000" pitchFamily="50" charset="-128"/>
                          </a:rPr>
                          <m:t>W</m:t>
                        </m:r>
                        <m:r>
                          <a:rPr lang="en-US" altLang="ja-JP" b="0" i="0" smtClean="0">
                            <a:solidFill>
                              <a:schemeClr val="tx1"/>
                            </a:solidFill>
                            <a:latin typeface="Cambria Math" panose="02040503050406030204" pitchFamily="18" charset="0"/>
                            <a:ea typeface="游ゴシック" panose="020B0400000000000000" pitchFamily="50" charset="-128"/>
                          </a:rPr>
                          <m:t> </m:t>
                        </m:r>
                        <m:r>
                          <m:rPr>
                            <m:sty m:val="p"/>
                          </m:rPr>
                          <a:rPr lang="en-US" altLang="ja-JP" b="0" i="0" smtClean="0">
                            <a:solidFill>
                              <a:schemeClr val="tx1"/>
                            </a:solidFill>
                            <a:latin typeface="Cambria Math" panose="02040503050406030204" pitchFamily="18" charset="0"/>
                            <a:ea typeface="游ゴシック" panose="020B0400000000000000" pitchFamily="50" charset="-128"/>
                          </a:rPr>
                          <m:t>m</m:t>
                        </m:r>
                      </m:e>
                      <m:sup>
                        <m:r>
                          <a:rPr lang="en-US" altLang="ja-JP" b="0" i="0" smtClean="0">
                            <a:solidFill>
                              <a:schemeClr val="tx1"/>
                            </a:solidFill>
                            <a:latin typeface="Cambria Math" panose="02040503050406030204" pitchFamily="18" charset="0"/>
                            <a:ea typeface="游ゴシック" panose="020B0400000000000000" pitchFamily="50" charset="-128"/>
                          </a:rPr>
                          <m:t>−2</m:t>
                        </m:r>
                      </m:sup>
                    </m:sSup>
                    <m:r>
                      <a:rPr lang="en-US" altLang="ja-JP" b="0" i="1" smtClean="0">
                        <a:solidFill>
                          <a:schemeClr val="tx1"/>
                        </a:solidFill>
                        <a:latin typeface="Cambria Math" panose="02040503050406030204" pitchFamily="18" charset="0"/>
                        <a:ea typeface="游ゴシック" panose="020B0400000000000000" pitchFamily="50" charset="-128"/>
                      </a:rPr>
                      <m:t> </m:t>
                    </m:r>
                  </m:oMath>
                </a14:m>
                <a:r>
                  <a:rPr lang="ja-JP" altLang="en-US" dirty="0" smtClean="0">
                    <a:latin typeface="游ゴシック" panose="020B0400000000000000" pitchFamily="50" charset="-128"/>
                    <a:ea typeface="游ゴシック" panose="020B0400000000000000" pitchFamily="50" charset="-128"/>
                  </a:rPr>
                  <a:t>で氷がない解</a:t>
                </a:r>
                <a:r>
                  <a:rPr lang="en-US" altLang="ja-JP" dirty="0" smtClean="0">
                    <a:latin typeface="游ゴシック" panose="020B0400000000000000" pitchFamily="50" charset="-128"/>
                    <a:ea typeface="游ゴシック" panose="020B0400000000000000" pitchFamily="50" charset="-128"/>
                  </a:rPr>
                  <a:t>, S = 1560 </a:t>
                </a:r>
                <a14:m>
                  <m:oMath xmlns:m="http://schemas.openxmlformats.org/officeDocument/2006/math">
                    <m:sSup>
                      <m:sSupPr>
                        <m:ctrlPr>
                          <a:rPr lang="en-US" altLang="ja-JP" i="1" smtClean="0">
                            <a:solidFill>
                              <a:schemeClr val="tx1"/>
                            </a:solidFill>
                            <a:latin typeface="Cambria Math" panose="02040503050406030204" pitchFamily="18" charset="0"/>
                            <a:ea typeface="游ゴシック" panose="020B0400000000000000" pitchFamily="50" charset="-128"/>
                          </a:rPr>
                        </m:ctrlPr>
                      </m:sSupPr>
                      <m:e>
                        <m:r>
                          <a:rPr lang="en-US" altLang="ja-JP" b="0" i="0" smtClean="0">
                            <a:solidFill>
                              <a:schemeClr val="tx1"/>
                            </a:solidFill>
                            <a:latin typeface="Cambria Math" panose="02040503050406030204" pitchFamily="18" charset="0"/>
                            <a:ea typeface="游ゴシック" panose="020B0400000000000000" pitchFamily="50" charset="-128"/>
                          </a:rPr>
                          <m:t> </m:t>
                        </m:r>
                        <m:r>
                          <m:rPr>
                            <m:sty m:val="p"/>
                          </m:rPr>
                          <a:rPr lang="en-US" altLang="ja-JP" b="0" i="0" smtClean="0">
                            <a:solidFill>
                              <a:schemeClr val="tx1"/>
                            </a:solidFill>
                            <a:latin typeface="Cambria Math" panose="02040503050406030204" pitchFamily="18" charset="0"/>
                            <a:ea typeface="游ゴシック" panose="020B0400000000000000" pitchFamily="50" charset="-128"/>
                          </a:rPr>
                          <m:t>W</m:t>
                        </m:r>
                        <m:r>
                          <a:rPr lang="en-US" altLang="ja-JP" b="0" i="0" smtClean="0">
                            <a:solidFill>
                              <a:schemeClr val="tx1"/>
                            </a:solidFill>
                            <a:latin typeface="Cambria Math" panose="02040503050406030204" pitchFamily="18" charset="0"/>
                            <a:ea typeface="游ゴシック" panose="020B0400000000000000" pitchFamily="50" charset="-128"/>
                          </a:rPr>
                          <m:t> </m:t>
                        </m:r>
                        <m:r>
                          <m:rPr>
                            <m:sty m:val="p"/>
                          </m:rPr>
                          <a:rPr lang="en-US" altLang="ja-JP" b="0" i="0" smtClean="0">
                            <a:solidFill>
                              <a:schemeClr val="tx1"/>
                            </a:solidFill>
                            <a:latin typeface="Cambria Math" panose="02040503050406030204" pitchFamily="18" charset="0"/>
                            <a:ea typeface="游ゴシック" panose="020B0400000000000000" pitchFamily="50" charset="-128"/>
                          </a:rPr>
                          <m:t>m</m:t>
                        </m:r>
                      </m:e>
                      <m:sup>
                        <m:r>
                          <a:rPr lang="en-US" altLang="ja-JP" b="0" i="0" smtClean="0">
                            <a:solidFill>
                              <a:schemeClr val="tx1"/>
                            </a:solidFill>
                            <a:latin typeface="Cambria Math" panose="02040503050406030204" pitchFamily="18" charset="0"/>
                            <a:ea typeface="游ゴシック" panose="020B0400000000000000" pitchFamily="50" charset="-128"/>
                          </a:rPr>
                          <m:t>−2</m:t>
                        </m:r>
                      </m:sup>
                    </m:sSup>
                    <m:r>
                      <a:rPr lang="en-US" altLang="ja-JP" b="0" i="1" smtClean="0">
                        <a:solidFill>
                          <a:schemeClr val="tx1"/>
                        </a:solidFill>
                        <a:latin typeface="Cambria Math" panose="02040503050406030204" pitchFamily="18" charset="0"/>
                        <a:ea typeface="游ゴシック" panose="020B0400000000000000" pitchFamily="50" charset="-128"/>
                      </a:rPr>
                      <m:t> </m:t>
                    </m:r>
                    <m:r>
                      <a:rPr lang="ja-JP" altLang="en-US" i="1">
                        <a:latin typeface="Cambria Math" panose="02040503050406030204" pitchFamily="18" charset="0"/>
                        <a:ea typeface="游ゴシック" panose="020B0400000000000000" pitchFamily="50" charset="-128"/>
                      </a:rPr>
                      <m:t>で</m:t>
                    </m:r>
                  </m:oMath>
                </a14:m>
                <a:r>
                  <a:rPr lang="ja-JP" altLang="en-US" dirty="0" smtClean="0">
                    <a:latin typeface="游ゴシック" panose="020B0400000000000000" pitchFamily="50" charset="-128"/>
                    <a:ea typeface="游ゴシック" panose="020B0400000000000000" pitchFamily="50" charset="-128"/>
                  </a:rPr>
                  <a:t>氷線</a:t>
                </a:r>
                <a:endParaRPr lang="en-US" altLang="ja-JP" dirty="0" smtClean="0">
                  <a:latin typeface="游ゴシック" panose="020B0400000000000000" pitchFamily="50" charset="-128"/>
                  <a:ea typeface="游ゴシック" panose="020B0400000000000000" pitchFamily="50" charset="-128"/>
                </a:endParaRPr>
              </a:p>
              <a:p>
                <a:r>
                  <a:rPr lang="en-US" altLang="ja-JP"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緯度は </a:t>
                </a:r>
                <a:r>
                  <a:rPr lang="en-US" altLang="ja-JP" dirty="0" smtClean="0">
                    <a:latin typeface="游ゴシック" panose="020B0400000000000000" pitchFamily="50" charset="-128"/>
                    <a:ea typeface="游ゴシック" panose="020B0400000000000000" pitchFamily="50" charset="-128"/>
                  </a:rPr>
                  <a:t>87 </a:t>
                </a:r>
                <a:r>
                  <a:rPr lang="ja-JP" altLang="en-US" dirty="0" smtClean="0">
                    <a:latin typeface="游ゴシック" panose="020B0400000000000000" pitchFamily="50" charset="-128"/>
                    <a:ea typeface="游ゴシック" panose="020B0400000000000000" pitchFamily="50" charset="-128"/>
                  </a:rPr>
                  <a:t>度である</a:t>
                </a:r>
                <a:endParaRPr lang="en-US" altLang="ja-JP" dirty="0" smtClean="0">
                  <a:latin typeface="游ゴシック" panose="020B0400000000000000" pitchFamily="50" charset="-128"/>
                  <a:ea typeface="游ゴシック" panose="020B0400000000000000" pitchFamily="50" charset="-128"/>
                </a:endParaRPr>
              </a:p>
              <a:p>
                <a:r>
                  <a:rPr lang="en-US" altLang="ja-JP"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     2)</a:t>
                </a:r>
                <a:r>
                  <a:rPr lang="ja-JP" altLang="en-US" dirty="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氷がない平衡解から部分凍結平衡解への移行は連続である</a:t>
                </a:r>
                <a:endParaRPr lang="en-US" altLang="ja-JP" dirty="0" smtClean="0">
                  <a:latin typeface="游ゴシック" panose="020B0400000000000000" pitchFamily="50" charset="-128"/>
                  <a:ea typeface="游ゴシック" panose="020B0400000000000000" pitchFamily="50" charset="-128"/>
                </a:endParaRPr>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942108" y="2176669"/>
                <a:ext cx="6802582" cy="1477328"/>
              </a:xfrm>
              <a:prstGeom prst="rect">
                <a:avLst/>
              </a:prstGeom>
              <a:blipFill rotWithShape="0">
                <a:blip r:embed="rId2"/>
                <a:stretch>
                  <a:fillRect l="-628" t="-2066" r="-807" b="-5785"/>
                </a:stretch>
              </a:blipFill>
            </p:spPr>
            <p:txBody>
              <a:bodyPr/>
              <a:lstStyle/>
              <a:p>
                <a:r>
                  <a:rPr lang="ja-JP" altLang="en-US">
                    <a:noFill/>
                  </a:rPr>
                  <a:t> </a:t>
                </a:r>
              </a:p>
            </p:txBody>
          </p:sp>
        </mc:Fallback>
      </mc:AlternateContent>
      <p:sp>
        <p:nvSpPr>
          <p:cNvPr id="2" name="テキスト ボックス 1"/>
          <p:cNvSpPr txBox="1"/>
          <p:nvPr/>
        </p:nvSpPr>
        <p:spPr>
          <a:xfrm>
            <a:off x="942108" y="3653997"/>
            <a:ext cx="6802582" cy="655781"/>
          </a:xfrm>
          <a:prstGeom prst="rect">
            <a:avLst/>
          </a:prstGeom>
          <a:noFill/>
        </p:spPr>
        <p:txBody>
          <a:bodyPr wrap="square" rtlCol="0">
            <a:spAutoFit/>
          </a:bodyPr>
          <a:lstStyle/>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太陽定数の値が増加し</a:t>
            </a:r>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氷線緯度が極方向へ後退するにつれて</a:t>
            </a:r>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氷線緯度の振幅が増加する</a:t>
            </a:r>
            <a:endParaRPr kumimoji="1" lang="ja-JP" altLang="en-US" dirty="0">
              <a:latin typeface="游ゴシック" panose="020B0400000000000000" pitchFamily="50" charset="-128"/>
              <a:ea typeface="游ゴシック" panose="020B0400000000000000" pitchFamily="50" charset="-128"/>
            </a:endParaRPr>
          </a:p>
        </p:txBody>
      </p:sp>
      <p:pic>
        <p:nvPicPr>
          <p:cNvPr id="4" name="図 3"/>
          <p:cNvPicPr>
            <a:picLocks noChangeAspect="1"/>
          </p:cNvPicPr>
          <p:nvPr/>
        </p:nvPicPr>
        <p:blipFill>
          <a:blip r:embed="rId3"/>
          <a:stretch>
            <a:fillRect/>
          </a:stretch>
        </p:blipFill>
        <p:spPr>
          <a:xfrm>
            <a:off x="479166" y="4247824"/>
            <a:ext cx="3826565" cy="2569120"/>
          </a:xfrm>
          <a:prstGeom prst="rect">
            <a:avLst/>
          </a:prstGeom>
        </p:spPr>
      </p:pic>
      <p:sp>
        <p:nvSpPr>
          <p:cNvPr id="12" name="正方形/長方形 11"/>
          <p:cNvSpPr/>
          <p:nvPr/>
        </p:nvSpPr>
        <p:spPr>
          <a:xfrm>
            <a:off x="4343399" y="5103013"/>
            <a:ext cx="3593237" cy="858745"/>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4392318" y="5209219"/>
            <a:ext cx="3457731" cy="646331"/>
          </a:xfrm>
          <a:prstGeom prst="rect">
            <a:avLst/>
          </a:prstGeom>
          <a:noFill/>
        </p:spPr>
        <p:txBody>
          <a:bodyPr wrap="square" rtlCol="0">
            <a:spAutoFit/>
          </a:bodyPr>
          <a:lstStyle/>
          <a:p>
            <a:r>
              <a:rPr kumimoji="1" lang="ja-JP" altLang="en-US" dirty="0" smtClean="0">
                <a:latin typeface="游ゴシック" panose="020B0400000000000000" pitchFamily="50" charset="-128"/>
                <a:ea typeface="游ゴシック" panose="020B0400000000000000" pitchFamily="50" charset="-128"/>
              </a:rPr>
              <a:t>氷線緯度の</a:t>
            </a:r>
            <a:r>
              <a:rPr lang="ja-JP" altLang="en-US" dirty="0" smtClean="0">
                <a:latin typeface="游ゴシック" panose="020B0400000000000000" pitchFamily="50" charset="-128"/>
                <a:ea typeface="游ゴシック" panose="020B0400000000000000" pitchFamily="50" charset="-128"/>
              </a:rPr>
              <a:t>時間</a:t>
            </a:r>
            <a:r>
              <a:rPr lang="ja-JP" altLang="en-US" dirty="0">
                <a:latin typeface="游ゴシック" panose="020B0400000000000000" pitchFamily="50" charset="-128"/>
                <a:ea typeface="游ゴシック" panose="020B0400000000000000" pitchFamily="50" charset="-128"/>
              </a:rPr>
              <a:t>発展</a:t>
            </a:r>
            <a:endParaRPr kumimoji="1" lang="en-US" altLang="ja-JP" dirty="0" smtClean="0">
              <a:latin typeface="游ゴシック" panose="020B0400000000000000" pitchFamily="50" charset="-128"/>
              <a:ea typeface="游ゴシック" panose="020B0400000000000000" pitchFamily="50" charset="-128"/>
            </a:endParaRPr>
          </a:p>
          <a:p>
            <a:r>
              <a:rPr lang="en-US" altLang="ja-JP" dirty="0" err="1" smtClean="0">
                <a:latin typeface="游ゴシック" panose="020B0400000000000000" pitchFamily="50" charset="-128"/>
                <a:ea typeface="游ゴシック" panose="020B0400000000000000" pitchFamily="50" charset="-128"/>
              </a:rPr>
              <a:t>Ishiwatari</a:t>
            </a:r>
            <a:r>
              <a:rPr lang="en-US" altLang="ja-JP" dirty="0" smtClean="0">
                <a:latin typeface="游ゴシック" panose="020B0400000000000000" pitchFamily="50" charset="-128"/>
                <a:ea typeface="游ゴシック" panose="020B0400000000000000" pitchFamily="50" charset="-128"/>
              </a:rPr>
              <a:t> et al. (2007), Fig. </a:t>
            </a:r>
            <a:r>
              <a:rPr lang="en-US" altLang="ja-JP" dirty="0">
                <a:latin typeface="游ゴシック" panose="020B0400000000000000" pitchFamily="50" charset="-128"/>
                <a:ea typeface="游ゴシック" panose="020B0400000000000000" pitchFamily="50" charset="-128"/>
              </a:rPr>
              <a:t>6</a:t>
            </a:r>
            <a:endParaRPr kumimoji="1" lang="ja-JP" altLang="en-US" dirty="0">
              <a:latin typeface="游ゴシック" panose="020B0400000000000000" pitchFamily="50" charset="-128"/>
              <a:ea typeface="游ゴシック" panose="020B0400000000000000" pitchFamily="50" charset="-128"/>
            </a:endParaRPr>
          </a:p>
        </p:txBody>
      </p:sp>
      <p:pic>
        <p:nvPicPr>
          <p:cNvPr id="9" name="図 8"/>
          <p:cNvPicPr>
            <a:picLocks noChangeAspect="1"/>
          </p:cNvPicPr>
          <p:nvPr/>
        </p:nvPicPr>
        <p:blipFill>
          <a:blip r:embed="rId4"/>
          <a:stretch>
            <a:fillRect/>
          </a:stretch>
        </p:blipFill>
        <p:spPr>
          <a:xfrm>
            <a:off x="5974388" y="84033"/>
            <a:ext cx="2887828" cy="2598801"/>
          </a:xfrm>
          <a:prstGeom prst="rect">
            <a:avLst/>
          </a:prstGeom>
        </p:spPr>
      </p:pic>
      <p:sp>
        <p:nvSpPr>
          <p:cNvPr id="5" name="スライド番号プレースホルダー 4"/>
          <p:cNvSpPr>
            <a:spLocks noGrp="1"/>
          </p:cNvSpPr>
          <p:nvPr>
            <p:ph type="sldNum" sz="quarter" idx="12"/>
          </p:nvPr>
        </p:nvSpPr>
        <p:spPr/>
        <p:txBody>
          <a:bodyPr/>
          <a:lstStyle/>
          <a:p>
            <a:fld id="{4E2C693D-56D1-4EA8-88BB-64004983D324}" type="slidenum">
              <a:rPr kumimoji="1" lang="ja-JP" altLang="en-US" smtClean="0"/>
              <a:t>27</a:t>
            </a:fld>
            <a:endParaRPr kumimoji="1" lang="ja-JP" altLang="en-US"/>
          </a:p>
        </p:txBody>
      </p:sp>
    </p:spTree>
    <p:extLst>
      <p:ext uri="{BB962C8B-B14F-4D97-AF65-F5344CB8AC3E}">
        <p14:creationId xmlns:p14="http://schemas.microsoft.com/office/powerpoint/2010/main" val="12047485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1" y="498764"/>
            <a:ext cx="5770419" cy="707886"/>
          </a:xfrm>
          <a:prstGeom prst="rect">
            <a:avLst/>
          </a:prstGeom>
          <a:noFill/>
        </p:spPr>
        <p:txBody>
          <a:bodyPr wrap="square" rtlCol="0">
            <a:spAutoFit/>
          </a:bodyPr>
          <a:lstStyle/>
          <a:p>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5.6 </a:t>
            </a:r>
            <a:r>
              <a:rPr lang="ja-JP" altLang="en-US" sz="4000" b="1" dirty="0" smtClean="0">
                <a:solidFill>
                  <a:schemeClr val="accent2"/>
                </a:solidFill>
                <a:latin typeface="游ゴシック" panose="020B0400000000000000" pitchFamily="50" charset="-128"/>
                <a:ea typeface="游ゴシック" panose="020B0400000000000000" pitchFamily="50" charset="-128"/>
              </a:rPr>
              <a:t>大気大</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循環の影響</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7" name="テキスト ボックス 6"/>
          <p:cNvSpPr txBox="1"/>
          <p:nvPr/>
        </p:nvSpPr>
        <p:spPr>
          <a:xfrm>
            <a:off x="674253" y="1423305"/>
            <a:ext cx="6677892" cy="1015663"/>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en-US" altLang="ja-JP" sz="2000" dirty="0" smtClean="0">
                <a:latin typeface="游ゴシック" panose="020B0400000000000000" pitchFamily="50" charset="-128"/>
                <a:ea typeface="游ゴシック" panose="020B0400000000000000" pitchFamily="50" charset="-128"/>
              </a:rPr>
              <a:t>GCM </a:t>
            </a:r>
            <a:r>
              <a:rPr lang="ja-JP" altLang="en-US" sz="2000" dirty="0" smtClean="0">
                <a:latin typeface="游ゴシック" panose="020B0400000000000000" pitchFamily="50" charset="-128"/>
                <a:ea typeface="游ゴシック" panose="020B0400000000000000" pitchFamily="50" charset="-128"/>
              </a:rPr>
              <a:t>では</a:t>
            </a:r>
            <a:r>
              <a:rPr lang="en-US" altLang="ja-JP" sz="2000" dirty="0" smtClean="0">
                <a:latin typeface="游ゴシック" panose="020B0400000000000000" pitchFamily="50" charset="-128"/>
                <a:ea typeface="游ゴシック" panose="020B0400000000000000" pitchFamily="50" charset="-128"/>
              </a:rPr>
              <a:t>, EBM </a:t>
            </a:r>
            <a:r>
              <a:rPr lang="ja-JP" altLang="en-US" sz="2000" dirty="0" smtClean="0">
                <a:latin typeface="游ゴシック" panose="020B0400000000000000" pitchFamily="50" charset="-128"/>
                <a:ea typeface="游ゴシック" panose="020B0400000000000000" pitchFamily="50" charset="-128"/>
              </a:rPr>
              <a:t>より小さな太陽定数で部分凍結状態を維持できる</a:t>
            </a:r>
            <a:endParaRPr lang="en-US" altLang="ja-JP" sz="2000" dirty="0" smtClean="0">
              <a:latin typeface="游ゴシック" panose="020B0400000000000000" pitchFamily="50" charset="-128"/>
              <a:ea typeface="游ゴシック" panose="020B0400000000000000" pitchFamily="50" charset="-128"/>
            </a:endParaRPr>
          </a:p>
          <a:p>
            <a:endParaRPr kumimoji="1" lang="en-US" altLang="ja-JP" sz="2000" dirty="0" smtClean="0">
              <a:latin typeface="游ゴシック" panose="020B0400000000000000" pitchFamily="50" charset="-128"/>
              <a:ea typeface="游ゴシック" panose="020B0400000000000000" pitchFamily="50" charset="-128"/>
            </a:endParaRPr>
          </a:p>
        </p:txBody>
      </p:sp>
      <p:sp>
        <p:nvSpPr>
          <p:cNvPr id="8" name="テキスト ボックス 7"/>
          <p:cNvSpPr txBox="1"/>
          <p:nvPr/>
        </p:nvSpPr>
        <p:spPr>
          <a:xfrm>
            <a:off x="877454" y="1884954"/>
            <a:ext cx="6802582" cy="923330"/>
          </a:xfrm>
          <a:prstGeom prst="rect">
            <a:avLst/>
          </a:prstGeom>
          <a:noFill/>
        </p:spPr>
        <p:txBody>
          <a:bodyPr wrap="square" rtlCol="0">
            <a:spAutoFit/>
          </a:bodyPr>
          <a:lstStyle/>
          <a:p>
            <a:endParaRPr kumimoji="1"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理由</a:t>
            </a:r>
            <a:r>
              <a:rPr lang="en-US" altLang="ja-JP" dirty="0" smtClean="0">
                <a:latin typeface="游ゴシック" panose="020B0400000000000000" pitchFamily="50" charset="-128"/>
                <a:ea typeface="游ゴシック" panose="020B0400000000000000" pitchFamily="50" charset="-128"/>
              </a:rPr>
              <a:t>:</a:t>
            </a:r>
            <a:r>
              <a:rPr lang="ja-JP" altLang="en-US" dirty="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ハドレー循環があり</a:t>
            </a:r>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子午面方向への熱交換が効率的に     </a:t>
            </a:r>
            <a:endParaRPr lang="en-US" altLang="ja-JP" dirty="0" smtClean="0">
              <a:latin typeface="游ゴシック" panose="020B0400000000000000" pitchFamily="50" charset="-128"/>
              <a:ea typeface="游ゴシック" panose="020B0400000000000000" pitchFamily="50" charset="-128"/>
            </a:endParaRPr>
          </a:p>
          <a:p>
            <a:r>
              <a:rPr lang="en-US" altLang="ja-JP"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行われるため</a:t>
            </a:r>
            <a:endParaRPr lang="en-US" altLang="ja-JP" dirty="0" smtClean="0">
              <a:latin typeface="游ゴシック" panose="020B0400000000000000" pitchFamily="50" charset="-128"/>
              <a:ea typeface="游ゴシック" panose="020B0400000000000000" pitchFamily="50" charset="-128"/>
            </a:endParaRPr>
          </a:p>
        </p:txBody>
      </p:sp>
      <p:sp>
        <p:nvSpPr>
          <p:cNvPr id="5" name="テキスト ボックス 4"/>
          <p:cNvSpPr txBox="1"/>
          <p:nvPr/>
        </p:nvSpPr>
        <p:spPr>
          <a:xfrm>
            <a:off x="674253" y="2974508"/>
            <a:ext cx="6807202" cy="707886"/>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太陽定数が減少するにつれて</a:t>
            </a:r>
            <a:r>
              <a:rPr lang="en-US" altLang="ja-JP" sz="2000" dirty="0" smtClean="0">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最終的に氷線緯度はハドレー循環域に入る</a:t>
            </a:r>
            <a:endParaRPr kumimoji="1" lang="en-US" altLang="ja-JP" sz="2000" dirty="0" smtClean="0">
              <a:latin typeface="游ゴシック" panose="020B0400000000000000" pitchFamily="50" charset="-128"/>
              <a:ea typeface="游ゴシック" panose="020B0400000000000000" pitchFamily="50" charset="-128"/>
            </a:endParaRPr>
          </a:p>
        </p:txBody>
      </p:sp>
      <p:sp>
        <p:nvSpPr>
          <p:cNvPr id="9" name="テキスト ボックス 8"/>
          <p:cNvSpPr txBox="1"/>
          <p:nvPr/>
        </p:nvSpPr>
        <p:spPr>
          <a:xfrm>
            <a:off x="877454" y="3525452"/>
            <a:ext cx="6802582" cy="646331"/>
          </a:xfrm>
          <a:prstGeom prst="rect">
            <a:avLst/>
          </a:prstGeom>
          <a:noFill/>
        </p:spPr>
        <p:txBody>
          <a:bodyPr wrap="square" rtlCol="0">
            <a:spAutoFit/>
          </a:bodyPr>
          <a:lstStyle/>
          <a:p>
            <a:endParaRPr kumimoji="1"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氷線緯度の赤道方向への移動は減速する</a:t>
            </a:r>
            <a:endParaRPr lang="en-US" altLang="ja-JP" dirty="0" smtClean="0">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28</a:t>
            </a:fld>
            <a:endParaRPr kumimoji="1" lang="ja-JP" altLang="en-US"/>
          </a:p>
        </p:txBody>
      </p:sp>
    </p:spTree>
    <p:extLst>
      <p:ext uri="{BB962C8B-B14F-4D97-AF65-F5344CB8AC3E}">
        <p14:creationId xmlns:p14="http://schemas.microsoft.com/office/powerpoint/2010/main" val="6063595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587067" y="2089623"/>
            <a:ext cx="2320773" cy="1705473"/>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6" name="テキスト ボックス 5"/>
              <p:cNvSpPr txBox="1"/>
              <p:nvPr/>
            </p:nvSpPr>
            <p:spPr>
              <a:xfrm>
                <a:off x="6653893" y="2203695"/>
                <a:ext cx="2253947" cy="1477328"/>
              </a:xfrm>
              <a:prstGeom prst="rect">
                <a:avLst/>
              </a:prstGeom>
              <a:noFill/>
            </p:spPr>
            <p:txBody>
              <a:bodyPr wrap="square" rtlCol="0">
                <a:spAutoFit/>
              </a:bodyPr>
              <a:lstStyle/>
              <a:p>
                <a:r>
                  <a:rPr lang="ja-JP" altLang="en-US" dirty="0" smtClean="0">
                    <a:latin typeface="游ゴシック" panose="020B0400000000000000" pitchFamily="50" charset="-128"/>
                    <a:ea typeface="游ゴシック" panose="020B0400000000000000" pitchFamily="50" charset="-128"/>
                  </a:rPr>
                  <a:t>時間平均</a:t>
                </a:r>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帯状平均子午面構造</a:t>
                </a:r>
                <a:endParaRPr lang="en-US" altLang="ja-JP" dirty="0" smtClean="0">
                  <a:latin typeface="游ゴシック" panose="020B0400000000000000" pitchFamily="50" charset="-128"/>
                  <a:ea typeface="游ゴシック" panose="020B0400000000000000" pitchFamily="50" charset="-128"/>
                </a:endParaRPr>
              </a:p>
              <a:p>
                <a:r>
                  <a:rPr lang="en-US" altLang="ja-JP" dirty="0" smtClean="0">
                    <a:latin typeface="游ゴシック" panose="020B0400000000000000" pitchFamily="50" charset="-128"/>
                    <a:ea typeface="游ゴシック" panose="020B0400000000000000" pitchFamily="50" charset="-128"/>
                  </a:rPr>
                  <a:t>(</a:t>
                </a:r>
                <a:r>
                  <a:rPr lang="en-US" altLang="ja-JP" dirty="0">
                    <a:latin typeface="游ゴシック" panose="020B0400000000000000" pitchFamily="50" charset="-128"/>
                    <a:ea typeface="游ゴシック" panose="020B0400000000000000" pitchFamily="50" charset="-128"/>
                  </a:rPr>
                  <a:t>S = 1380 </a:t>
                </a:r>
                <a14:m>
                  <m:oMath xmlns:m="http://schemas.openxmlformats.org/officeDocument/2006/math">
                    <m:sSup>
                      <m:sSupPr>
                        <m:ctrlPr>
                          <a:rPr lang="en-US" altLang="ja-JP" i="1">
                            <a:latin typeface="Cambria Math" panose="02040503050406030204" pitchFamily="18" charset="0"/>
                            <a:ea typeface="游ゴシック" panose="020B0400000000000000" pitchFamily="50" charset="-128"/>
                          </a:rPr>
                        </m:ctrlPr>
                      </m:sSupPr>
                      <m:e>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W</m:t>
                        </m:r>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m</m:t>
                        </m:r>
                      </m:e>
                      <m:sup>
                        <m:r>
                          <a:rPr lang="en-US" altLang="ja-JP">
                            <a:latin typeface="Cambria Math" panose="02040503050406030204" pitchFamily="18" charset="0"/>
                            <a:ea typeface="游ゴシック" panose="020B0400000000000000" pitchFamily="50" charset="-128"/>
                          </a:rPr>
                          <m:t>−2</m:t>
                        </m:r>
                      </m:sup>
                    </m:sSup>
                  </m:oMath>
                </a14:m>
                <a:r>
                  <a:rPr lang="en-US" altLang="ja-JP" dirty="0" smtClean="0">
                    <a:latin typeface="游ゴシック" panose="020B0400000000000000" pitchFamily="50" charset="-128"/>
                    <a:ea typeface="游ゴシック" panose="020B0400000000000000" pitchFamily="50" charset="-128"/>
                  </a:rPr>
                  <a:t>)</a:t>
                </a:r>
              </a:p>
              <a:p>
                <a:r>
                  <a:rPr lang="en-US" altLang="ja-JP" dirty="0" err="1" smtClean="0">
                    <a:latin typeface="游ゴシック" panose="020B0400000000000000" pitchFamily="50" charset="-128"/>
                    <a:ea typeface="游ゴシック" panose="020B0400000000000000" pitchFamily="50" charset="-128"/>
                  </a:rPr>
                  <a:t>Ishiwatari</a:t>
                </a:r>
                <a:r>
                  <a:rPr lang="en-US" altLang="ja-JP" dirty="0" smtClean="0">
                    <a:latin typeface="游ゴシック" panose="020B0400000000000000" pitchFamily="50" charset="-128"/>
                    <a:ea typeface="游ゴシック" panose="020B0400000000000000" pitchFamily="50" charset="-128"/>
                  </a:rPr>
                  <a:t> et al. (2007), Fig. 4</a:t>
                </a:r>
                <a:endParaRPr kumimoji="1" lang="ja-JP" altLang="en-US" dirty="0">
                  <a:latin typeface="游ゴシック" panose="020B0400000000000000" pitchFamily="50" charset="-128"/>
                  <a:ea typeface="游ゴシック" panose="020B0400000000000000" pitchFamily="50" charset="-128"/>
                </a:endParaRPr>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6653893" y="2203695"/>
                <a:ext cx="2253947" cy="1477328"/>
              </a:xfrm>
              <a:prstGeom prst="rect">
                <a:avLst/>
              </a:prstGeom>
              <a:blipFill rotWithShape="0">
                <a:blip r:embed="rId2"/>
                <a:stretch>
                  <a:fillRect l="-2439" t="-2058" b="-5350"/>
                </a:stretch>
              </a:blipFill>
            </p:spPr>
            <p:txBody>
              <a:bodyPr/>
              <a:lstStyle/>
              <a:p>
                <a:r>
                  <a:rPr lang="ja-JP" altLang="en-US">
                    <a:noFill/>
                  </a:rPr>
                  <a:t> </a:t>
                </a:r>
              </a:p>
            </p:txBody>
          </p:sp>
        </mc:Fallback>
      </mc:AlternateContent>
      <p:pic>
        <p:nvPicPr>
          <p:cNvPr id="9" name="図 8"/>
          <p:cNvPicPr>
            <a:picLocks noChangeAspect="1"/>
          </p:cNvPicPr>
          <p:nvPr/>
        </p:nvPicPr>
        <p:blipFill>
          <a:blip r:embed="rId3"/>
          <a:stretch>
            <a:fillRect/>
          </a:stretch>
        </p:blipFill>
        <p:spPr>
          <a:xfrm>
            <a:off x="346509" y="1178672"/>
            <a:ext cx="6011535" cy="3411471"/>
          </a:xfrm>
          <a:prstGeom prst="rect">
            <a:avLst/>
          </a:prstGeom>
        </p:spPr>
      </p:pic>
      <p:sp>
        <p:nvSpPr>
          <p:cNvPr id="7" name="テキスト ボックス 6"/>
          <p:cNvSpPr txBox="1"/>
          <p:nvPr/>
        </p:nvSpPr>
        <p:spPr>
          <a:xfrm>
            <a:off x="616911" y="4704215"/>
            <a:ext cx="6982692" cy="1477328"/>
          </a:xfrm>
          <a:prstGeom prst="rect">
            <a:avLst/>
          </a:prstGeom>
          <a:noFill/>
        </p:spPr>
        <p:txBody>
          <a:bodyPr wrap="square" rtlCol="0">
            <a:spAutoFit/>
          </a:bodyPr>
          <a:lstStyle/>
          <a:p>
            <a:endParaRPr kumimoji="1"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降水の極値は赤道付近にある</a:t>
            </a:r>
            <a:r>
              <a:rPr lang="en-US" altLang="ja-JP" dirty="0" smtClean="0">
                <a:latin typeface="游ゴシック" panose="020B0400000000000000" pitchFamily="50" charset="-128"/>
                <a:ea typeface="游ゴシック" panose="020B0400000000000000" pitchFamily="50" charset="-128"/>
              </a:rPr>
              <a:t>(Fig. 4a)</a:t>
            </a: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下降運動は </a:t>
            </a:r>
            <a:r>
              <a:rPr lang="en-US" altLang="ja-JP" dirty="0" smtClean="0">
                <a:latin typeface="游ゴシック" panose="020B0400000000000000" pitchFamily="50" charset="-128"/>
                <a:ea typeface="游ゴシック" panose="020B0400000000000000" pitchFamily="50" charset="-128"/>
              </a:rPr>
              <a:t>30 </a:t>
            </a:r>
            <a:r>
              <a:rPr lang="ja-JP" altLang="en-US" dirty="0" smtClean="0">
                <a:latin typeface="游ゴシック" panose="020B0400000000000000" pitchFamily="50" charset="-128"/>
                <a:ea typeface="游ゴシック" panose="020B0400000000000000" pitchFamily="50" charset="-128"/>
              </a:rPr>
              <a:t>度付近に現れ</a:t>
            </a:r>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ハドレー循環は時計回り</a:t>
            </a:r>
            <a:r>
              <a:rPr lang="en-US" altLang="ja-JP" dirty="0" smtClean="0">
                <a:latin typeface="游ゴシック" panose="020B0400000000000000" pitchFamily="50" charset="-128"/>
                <a:ea typeface="游ゴシック" panose="020B0400000000000000" pitchFamily="50" charset="-128"/>
              </a:rPr>
              <a:t>(Fig. 4b)</a:t>
            </a: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潜熱輸送は氷線</a:t>
            </a:r>
            <a:r>
              <a:rPr lang="ja-JP" altLang="en-US" dirty="0">
                <a:latin typeface="游ゴシック" panose="020B0400000000000000" pitchFamily="50" charset="-128"/>
                <a:ea typeface="游ゴシック" panose="020B0400000000000000" pitchFamily="50" charset="-128"/>
              </a:rPr>
              <a:t>緯度</a:t>
            </a:r>
            <a:r>
              <a:rPr lang="ja-JP" altLang="en-US" dirty="0" smtClean="0">
                <a:latin typeface="游ゴシック" panose="020B0400000000000000" pitchFamily="50" charset="-128"/>
                <a:ea typeface="游ゴシック" panose="020B0400000000000000" pitchFamily="50" charset="-128"/>
              </a:rPr>
              <a:t>付近から赤道付近へ行われる</a:t>
            </a:r>
            <a:r>
              <a:rPr lang="en-US" altLang="ja-JP" dirty="0" smtClean="0">
                <a:latin typeface="游ゴシック" panose="020B0400000000000000" pitchFamily="50" charset="-128"/>
                <a:ea typeface="游ゴシック" panose="020B0400000000000000" pitchFamily="50" charset="-128"/>
              </a:rPr>
              <a:t>(Fig. </a:t>
            </a:r>
            <a:r>
              <a:rPr lang="en-US" altLang="ja-JP" dirty="0">
                <a:latin typeface="游ゴシック" panose="020B0400000000000000" pitchFamily="50" charset="-128"/>
                <a:ea typeface="游ゴシック" panose="020B0400000000000000" pitchFamily="50" charset="-128"/>
              </a:rPr>
              <a:t>4</a:t>
            </a:r>
            <a:r>
              <a:rPr lang="en-US" altLang="ja-JP" dirty="0" smtClean="0">
                <a:latin typeface="游ゴシック" panose="020B0400000000000000" pitchFamily="50" charset="-128"/>
                <a:ea typeface="游ゴシック" panose="020B0400000000000000" pitchFamily="50" charset="-128"/>
              </a:rPr>
              <a:t>c)</a:t>
            </a: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乾燥静的エネルギーは極方向へ輸送される</a:t>
            </a:r>
            <a:r>
              <a:rPr lang="en-US" altLang="ja-JP" dirty="0" smtClean="0">
                <a:latin typeface="游ゴシック" panose="020B0400000000000000" pitchFamily="50" charset="-128"/>
                <a:ea typeface="游ゴシック" panose="020B0400000000000000" pitchFamily="50" charset="-128"/>
              </a:rPr>
              <a:t>(Fig. 4d)</a:t>
            </a:r>
          </a:p>
        </p:txBody>
      </p:sp>
      <p:sp>
        <p:nvSpPr>
          <p:cNvPr id="8" name="テキスト ボックス 7"/>
          <p:cNvSpPr txBox="1"/>
          <p:nvPr/>
        </p:nvSpPr>
        <p:spPr>
          <a:xfrm>
            <a:off x="616911" y="413750"/>
            <a:ext cx="7108152" cy="707886"/>
          </a:xfrm>
          <a:prstGeom prst="rect">
            <a:avLst/>
          </a:prstGeom>
          <a:noFill/>
        </p:spPr>
        <p:txBody>
          <a:bodyPr wrap="square" rtlCol="0">
            <a:spAutoFit/>
          </a:bodyPr>
          <a:lstStyle/>
          <a:p>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5.7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大気大循環の様子</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(1)</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29</a:t>
            </a:fld>
            <a:endParaRPr kumimoji="1" lang="ja-JP" altLang="en-US"/>
          </a:p>
        </p:txBody>
      </p:sp>
    </p:spTree>
    <p:extLst>
      <p:ext uri="{BB962C8B-B14F-4D97-AF65-F5344CB8AC3E}">
        <p14:creationId xmlns:p14="http://schemas.microsoft.com/office/powerpoint/2010/main" val="1615377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28073" y="397164"/>
            <a:ext cx="3971637" cy="707886"/>
          </a:xfrm>
          <a:prstGeom prst="rect">
            <a:avLst/>
          </a:prstGeom>
          <a:noFill/>
        </p:spPr>
        <p:txBody>
          <a:bodyPr wrap="square" rtlCol="0">
            <a:spAutoFit/>
          </a:bodyPr>
          <a:lstStyle/>
          <a:p>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目次</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1067919" y="1068668"/>
            <a:ext cx="6631709" cy="5262979"/>
          </a:xfrm>
          <a:prstGeom prst="rect">
            <a:avLst/>
          </a:prstGeom>
          <a:noFill/>
        </p:spPr>
        <p:txBody>
          <a:bodyPr wrap="square" rtlCol="0">
            <a:spAutoFit/>
          </a:bodyPr>
          <a:lstStyle/>
          <a:p>
            <a:pPr marL="514350" indent="-514350">
              <a:lnSpc>
                <a:spcPct val="200000"/>
              </a:lnSpc>
              <a:buFont typeface="+mj-lt"/>
              <a:buAutoNum type="arabicPeriod"/>
            </a:pPr>
            <a:r>
              <a:rPr kumimoji="1" lang="ja-JP" altLang="en-US" sz="2800" dirty="0" smtClean="0">
                <a:solidFill>
                  <a:schemeClr val="accent2"/>
                </a:solidFill>
                <a:latin typeface="游ゴシック" panose="020B0400000000000000" pitchFamily="50" charset="-128"/>
                <a:ea typeface="游ゴシック" panose="020B0400000000000000" pitchFamily="50" charset="-128"/>
              </a:rPr>
              <a:t>はじめに</a:t>
            </a:r>
            <a:endParaRPr kumimoji="1" lang="en-US" altLang="ja-JP" sz="2800" dirty="0" smtClean="0">
              <a:solidFill>
                <a:schemeClr val="accent2"/>
              </a:solidFill>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lang="en-US" altLang="ja-JP" sz="2800" dirty="0" smtClean="0">
                <a:latin typeface="游ゴシック" panose="020B0400000000000000" pitchFamily="50" charset="-128"/>
                <a:ea typeface="游ゴシック" panose="020B0400000000000000" pitchFamily="50" charset="-128"/>
              </a:rPr>
              <a:t>EBM </a:t>
            </a:r>
            <a:r>
              <a:rPr lang="ja-JP" altLang="en-US" sz="2800" dirty="0" smtClean="0">
                <a:latin typeface="游ゴシック" panose="020B0400000000000000" pitchFamily="50" charset="-128"/>
                <a:ea typeface="游ゴシック" panose="020B0400000000000000" pitchFamily="50" charset="-128"/>
              </a:rPr>
              <a:t>の概要</a:t>
            </a:r>
            <a:endParaRPr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lang="en-US" altLang="ja-JP" sz="2800" dirty="0" smtClean="0">
                <a:latin typeface="游ゴシック" panose="020B0400000000000000" pitchFamily="50" charset="-128"/>
                <a:ea typeface="游ゴシック" panose="020B0400000000000000" pitchFamily="50" charset="-128"/>
              </a:rPr>
              <a:t>EBM </a:t>
            </a:r>
            <a:r>
              <a:rPr lang="ja-JP" altLang="en-US" sz="2800" dirty="0" smtClean="0">
                <a:latin typeface="游ゴシック" panose="020B0400000000000000" pitchFamily="50" charset="-128"/>
                <a:ea typeface="游ゴシック" panose="020B0400000000000000" pitchFamily="50" charset="-128"/>
              </a:rPr>
              <a:t>の結果</a:t>
            </a:r>
            <a:endParaRPr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en-US" altLang="ja-JP" sz="2800" dirty="0" smtClean="0">
                <a:latin typeface="游ゴシック" panose="020B0400000000000000" pitchFamily="50" charset="-128"/>
                <a:ea typeface="游ゴシック" panose="020B0400000000000000" pitchFamily="50" charset="-128"/>
              </a:rPr>
              <a:t>GCM </a:t>
            </a:r>
            <a:r>
              <a:rPr kumimoji="1" lang="ja-JP" altLang="en-US" sz="2800" dirty="0" smtClean="0">
                <a:latin typeface="游ゴシック" panose="020B0400000000000000" pitchFamily="50" charset="-128"/>
                <a:ea typeface="游ゴシック" panose="020B0400000000000000" pitchFamily="50" charset="-128"/>
              </a:rPr>
              <a:t>の概要</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en-US" altLang="ja-JP" sz="2800" dirty="0" smtClean="0">
                <a:latin typeface="游ゴシック" panose="020B0400000000000000" pitchFamily="50" charset="-128"/>
                <a:ea typeface="游ゴシック" panose="020B0400000000000000" pitchFamily="50" charset="-128"/>
              </a:rPr>
              <a:t>GCM </a:t>
            </a:r>
            <a:r>
              <a:rPr kumimoji="1" lang="ja-JP" altLang="en-US" sz="2800" dirty="0" smtClean="0">
                <a:latin typeface="游ゴシック" panose="020B0400000000000000" pitchFamily="50" charset="-128"/>
                <a:ea typeface="游ゴシック" panose="020B0400000000000000" pitchFamily="50" charset="-128"/>
              </a:rPr>
              <a:t>の結果</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ja-JP" altLang="en-US" sz="2800" dirty="0" smtClean="0">
                <a:latin typeface="游ゴシック" panose="020B0400000000000000" pitchFamily="50" charset="-128"/>
                <a:ea typeface="游ゴシック" panose="020B0400000000000000" pitchFamily="50" charset="-128"/>
              </a:rPr>
              <a:t>まとめ</a:t>
            </a:r>
            <a:endParaRPr kumimoji="1" lang="ja-JP" altLang="en-US" sz="2800" dirty="0">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3</a:t>
            </a:fld>
            <a:endParaRPr kumimoji="1" lang="ja-JP" altLang="en-US" dirty="0"/>
          </a:p>
        </p:txBody>
      </p:sp>
    </p:spTree>
    <p:extLst>
      <p:ext uri="{BB962C8B-B14F-4D97-AF65-F5344CB8AC3E}">
        <p14:creationId xmlns:p14="http://schemas.microsoft.com/office/powerpoint/2010/main" val="401884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62648" y="448540"/>
            <a:ext cx="7108152" cy="707886"/>
          </a:xfrm>
          <a:prstGeom prst="rect">
            <a:avLst/>
          </a:prstGeom>
          <a:noFill/>
        </p:spPr>
        <p:txBody>
          <a:bodyPr wrap="square" rtlCol="0">
            <a:spAutoFit/>
          </a:bodyPr>
          <a:lstStyle/>
          <a:p>
            <a:r>
              <a:rPr lang="en-US" altLang="ja-JP" sz="4000" b="1" dirty="0" smtClean="0">
                <a:solidFill>
                  <a:schemeClr val="accent2"/>
                </a:solidFill>
                <a:latin typeface="游ゴシック" panose="020B0400000000000000" pitchFamily="50" charset="-128"/>
                <a:ea typeface="游ゴシック" panose="020B0400000000000000" pitchFamily="50" charset="-128"/>
              </a:rPr>
              <a:t>5</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.8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大気大循環の様子</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(2)</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5" name="正方形/長方形 4"/>
          <p:cNvSpPr/>
          <p:nvPr/>
        </p:nvSpPr>
        <p:spPr>
          <a:xfrm>
            <a:off x="6587067" y="2089623"/>
            <a:ext cx="2320773" cy="1705473"/>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6" name="テキスト ボックス 5"/>
              <p:cNvSpPr txBox="1"/>
              <p:nvPr/>
            </p:nvSpPr>
            <p:spPr>
              <a:xfrm>
                <a:off x="6653893" y="2203695"/>
                <a:ext cx="2253947" cy="1477328"/>
              </a:xfrm>
              <a:prstGeom prst="rect">
                <a:avLst/>
              </a:prstGeom>
              <a:noFill/>
            </p:spPr>
            <p:txBody>
              <a:bodyPr wrap="square" rtlCol="0">
                <a:spAutoFit/>
              </a:bodyPr>
              <a:lstStyle/>
              <a:p>
                <a:r>
                  <a:rPr lang="ja-JP" altLang="en-US" dirty="0" smtClean="0">
                    <a:latin typeface="游ゴシック" panose="020B0400000000000000" pitchFamily="50" charset="-128"/>
                    <a:ea typeface="游ゴシック" panose="020B0400000000000000" pitchFamily="50" charset="-128"/>
                  </a:rPr>
                  <a:t>時間平均</a:t>
                </a:r>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帯状平均子午面構造</a:t>
                </a:r>
                <a:endParaRPr lang="en-US" altLang="ja-JP" dirty="0" smtClean="0">
                  <a:latin typeface="游ゴシック" panose="020B0400000000000000" pitchFamily="50" charset="-128"/>
                  <a:ea typeface="游ゴシック" panose="020B0400000000000000" pitchFamily="50" charset="-128"/>
                </a:endParaRPr>
              </a:p>
              <a:p>
                <a:r>
                  <a:rPr lang="en-US" altLang="ja-JP" dirty="0" smtClean="0">
                    <a:latin typeface="游ゴシック" panose="020B0400000000000000" pitchFamily="50" charset="-128"/>
                    <a:ea typeface="游ゴシック" panose="020B0400000000000000" pitchFamily="50" charset="-128"/>
                  </a:rPr>
                  <a:t>(</a:t>
                </a:r>
                <a:r>
                  <a:rPr lang="en-US" altLang="ja-JP" dirty="0">
                    <a:latin typeface="游ゴシック" panose="020B0400000000000000" pitchFamily="50" charset="-128"/>
                    <a:ea typeface="游ゴシック" panose="020B0400000000000000" pitchFamily="50" charset="-128"/>
                  </a:rPr>
                  <a:t>S = </a:t>
                </a:r>
                <a:r>
                  <a:rPr lang="en-US" altLang="ja-JP" dirty="0" smtClean="0">
                    <a:latin typeface="游ゴシック" panose="020B0400000000000000" pitchFamily="50" charset="-128"/>
                    <a:ea typeface="游ゴシック" panose="020B0400000000000000" pitchFamily="50" charset="-128"/>
                  </a:rPr>
                  <a:t>1250 </a:t>
                </a:r>
                <a14:m>
                  <m:oMath xmlns:m="http://schemas.openxmlformats.org/officeDocument/2006/math">
                    <m:sSup>
                      <m:sSupPr>
                        <m:ctrlPr>
                          <a:rPr lang="en-US" altLang="ja-JP" i="1">
                            <a:latin typeface="Cambria Math" panose="02040503050406030204" pitchFamily="18" charset="0"/>
                            <a:ea typeface="游ゴシック" panose="020B0400000000000000" pitchFamily="50" charset="-128"/>
                          </a:rPr>
                        </m:ctrlPr>
                      </m:sSupPr>
                      <m:e>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W</m:t>
                        </m:r>
                        <m:r>
                          <a:rPr lang="en-US" altLang="ja-JP">
                            <a:latin typeface="Cambria Math" panose="02040503050406030204" pitchFamily="18" charset="0"/>
                            <a:ea typeface="游ゴシック" panose="020B0400000000000000" pitchFamily="50" charset="-128"/>
                          </a:rPr>
                          <m:t> </m:t>
                        </m:r>
                        <m:r>
                          <m:rPr>
                            <m:sty m:val="p"/>
                          </m:rPr>
                          <a:rPr lang="en-US" altLang="ja-JP">
                            <a:latin typeface="Cambria Math" panose="02040503050406030204" pitchFamily="18" charset="0"/>
                            <a:ea typeface="游ゴシック" panose="020B0400000000000000" pitchFamily="50" charset="-128"/>
                          </a:rPr>
                          <m:t>m</m:t>
                        </m:r>
                      </m:e>
                      <m:sup>
                        <m:r>
                          <a:rPr lang="en-US" altLang="ja-JP">
                            <a:latin typeface="Cambria Math" panose="02040503050406030204" pitchFamily="18" charset="0"/>
                            <a:ea typeface="游ゴシック" panose="020B0400000000000000" pitchFamily="50" charset="-128"/>
                          </a:rPr>
                          <m:t>−2</m:t>
                        </m:r>
                      </m:sup>
                    </m:sSup>
                  </m:oMath>
                </a14:m>
                <a:r>
                  <a:rPr lang="en-US" altLang="ja-JP" dirty="0" smtClean="0">
                    <a:latin typeface="游ゴシック" panose="020B0400000000000000" pitchFamily="50" charset="-128"/>
                    <a:ea typeface="游ゴシック" panose="020B0400000000000000" pitchFamily="50" charset="-128"/>
                  </a:rPr>
                  <a:t>)</a:t>
                </a:r>
              </a:p>
              <a:p>
                <a:r>
                  <a:rPr lang="en-US" altLang="ja-JP" dirty="0" err="1" smtClean="0">
                    <a:latin typeface="游ゴシック" panose="020B0400000000000000" pitchFamily="50" charset="-128"/>
                    <a:ea typeface="游ゴシック" panose="020B0400000000000000" pitchFamily="50" charset="-128"/>
                  </a:rPr>
                  <a:t>Ishiwatari</a:t>
                </a:r>
                <a:r>
                  <a:rPr lang="en-US" altLang="ja-JP" dirty="0" smtClean="0">
                    <a:latin typeface="游ゴシック" panose="020B0400000000000000" pitchFamily="50" charset="-128"/>
                    <a:ea typeface="游ゴシック" panose="020B0400000000000000" pitchFamily="50" charset="-128"/>
                  </a:rPr>
                  <a:t> et al. (2007), Fig. </a:t>
                </a:r>
                <a:r>
                  <a:rPr lang="en-US" altLang="ja-JP" dirty="0">
                    <a:latin typeface="游ゴシック" panose="020B0400000000000000" pitchFamily="50" charset="-128"/>
                    <a:ea typeface="游ゴシック" panose="020B0400000000000000" pitchFamily="50" charset="-128"/>
                  </a:rPr>
                  <a:t>5</a:t>
                </a:r>
                <a:endParaRPr kumimoji="1" lang="ja-JP" altLang="en-US" dirty="0">
                  <a:latin typeface="游ゴシック" panose="020B0400000000000000" pitchFamily="50" charset="-128"/>
                  <a:ea typeface="游ゴシック" panose="020B0400000000000000" pitchFamily="50" charset="-128"/>
                </a:endParaRPr>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6653893" y="2203695"/>
                <a:ext cx="2253947" cy="1477328"/>
              </a:xfrm>
              <a:prstGeom prst="rect">
                <a:avLst/>
              </a:prstGeom>
              <a:blipFill rotWithShape="0">
                <a:blip r:embed="rId2"/>
                <a:stretch>
                  <a:fillRect l="-2439" t="-2058" b="-5350"/>
                </a:stretch>
              </a:blipFill>
            </p:spPr>
            <p:txBody>
              <a:bodyPr/>
              <a:lstStyle/>
              <a:p>
                <a:r>
                  <a:rPr lang="ja-JP" altLang="en-US">
                    <a:noFill/>
                  </a:rPr>
                  <a:t> </a:t>
                </a:r>
              </a:p>
            </p:txBody>
          </p:sp>
        </mc:Fallback>
      </mc:AlternateContent>
      <p:pic>
        <p:nvPicPr>
          <p:cNvPr id="8" name="図 7"/>
          <p:cNvPicPr>
            <a:picLocks noChangeAspect="1"/>
          </p:cNvPicPr>
          <p:nvPr/>
        </p:nvPicPr>
        <p:blipFill>
          <a:blip r:embed="rId3"/>
          <a:stretch>
            <a:fillRect/>
          </a:stretch>
        </p:blipFill>
        <p:spPr>
          <a:xfrm>
            <a:off x="377787" y="1178004"/>
            <a:ext cx="6175867" cy="3432848"/>
          </a:xfrm>
          <a:prstGeom prst="rect">
            <a:avLst/>
          </a:prstGeom>
        </p:spPr>
      </p:pic>
      <p:sp>
        <p:nvSpPr>
          <p:cNvPr id="11" name="テキスト ボックス 10"/>
          <p:cNvSpPr txBox="1"/>
          <p:nvPr/>
        </p:nvSpPr>
        <p:spPr>
          <a:xfrm>
            <a:off x="668865" y="4353585"/>
            <a:ext cx="7112001" cy="2031325"/>
          </a:xfrm>
          <a:prstGeom prst="rect">
            <a:avLst/>
          </a:prstGeom>
          <a:noFill/>
        </p:spPr>
        <p:txBody>
          <a:bodyPr wrap="square" rtlCol="0">
            <a:spAutoFit/>
          </a:bodyPr>
          <a:lstStyle/>
          <a:p>
            <a:endParaRPr kumimoji="1"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降水の極値は氷線</a:t>
            </a:r>
            <a:r>
              <a:rPr lang="ja-JP" altLang="en-US" dirty="0">
                <a:latin typeface="游ゴシック" panose="020B0400000000000000" pitchFamily="50" charset="-128"/>
                <a:ea typeface="游ゴシック" panose="020B0400000000000000" pitchFamily="50" charset="-128"/>
              </a:rPr>
              <a:t>緯度</a:t>
            </a:r>
            <a:r>
              <a:rPr lang="ja-JP" altLang="en-US" dirty="0" smtClean="0">
                <a:latin typeface="游ゴシック" panose="020B0400000000000000" pitchFamily="50" charset="-128"/>
                <a:ea typeface="游ゴシック" panose="020B0400000000000000" pitchFamily="50" charset="-128"/>
              </a:rPr>
              <a:t>付近にあり</a:t>
            </a:r>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赤道付近ではほとんど降水は見られない</a:t>
            </a:r>
            <a:r>
              <a:rPr lang="en-US" altLang="ja-JP" dirty="0" smtClean="0">
                <a:latin typeface="游ゴシック" panose="020B0400000000000000" pitchFamily="50" charset="-128"/>
                <a:ea typeface="游ゴシック" panose="020B0400000000000000" pitchFamily="50" charset="-128"/>
              </a:rPr>
              <a:t>(Fig. 5a)</a:t>
            </a: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下降運動は赤道付近に現れ</a:t>
            </a:r>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ハドレー循環は反時計回り</a:t>
            </a:r>
            <a:r>
              <a:rPr lang="en-US" altLang="ja-JP" dirty="0" smtClean="0">
                <a:latin typeface="游ゴシック" panose="020B0400000000000000" pitchFamily="50" charset="-128"/>
                <a:ea typeface="游ゴシック" panose="020B0400000000000000" pitchFamily="50" charset="-128"/>
              </a:rPr>
              <a:t>(Fig. 5b)</a:t>
            </a: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潜熱輸送は赤道付近から氷線緯度付近へ行われ</a:t>
            </a:r>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氷線緯度付近での降水は潜熱輸送によって維持される</a:t>
            </a:r>
            <a:r>
              <a:rPr lang="en-US" altLang="ja-JP" dirty="0" smtClean="0">
                <a:latin typeface="游ゴシック" panose="020B0400000000000000" pitchFamily="50" charset="-128"/>
                <a:ea typeface="游ゴシック" panose="020B0400000000000000" pitchFamily="50" charset="-128"/>
              </a:rPr>
              <a:t>(Fig. 5c)</a:t>
            </a: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乾燥静的エネルギーは赤道方向へ輸送される</a:t>
            </a:r>
            <a:endParaRPr lang="en-US" altLang="ja-JP" dirty="0" smtClean="0">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30</a:t>
            </a:fld>
            <a:endParaRPr kumimoji="1" lang="ja-JP" altLang="en-US"/>
          </a:p>
        </p:txBody>
      </p:sp>
    </p:spTree>
    <p:extLst>
      <p:ext uri="{BB962C8B-B14F-4D97-AF65-F5344CB8AC3E}">
        <p14:creationId xmlns:p14="http://schemas.microsoft.com/office/powerpoint/2010/main" val="10780746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6364661" y="1384199"/>
            <a:ext cx="1376413" cy="8063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6882063" y="381000"/>
            <a:ext cx="1584604" cy="8160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265423" y="489140"/>
            <a:ext cx="8506044" cy="707886"/>
          </a:xfrm>
          <a:prstGeom prst="rect">
            <a:avLst/>
          </a:prstGeom>
          <a:noFill/>
        </p:spPr>
        <p:txBody>
          <a:bodyPr wrap="square" rtlCol="0">
            <a:spAutoFit/>
          </a:bodyPr>
          <a:lstStyle/>
          <a:p>
            <a:r>
              <a:rPr lang="en-US" altLang="ja-JP" sz="4000" b="1" dirty="0" smtClean="0">
                <a:solidFill>
                  <a:schemeClr val="accent2"/>
                </a:solidFill>
                <a:latin typeface="游ゴシック" panose="020B0400000000000000" pitchFamily="50" charset="-128"/>
                <a:ea typeface="游ゴシック" panose="020B0400000000000000" pitchFamily="50" charset="-128"/>
              </a:rPr>
              <a:t>5.9 </a:t>
            </a:r>
            <a:r>
              <a:rPr lang="ja-JP" altLang="en-US" sz="4000" b="1" dirty="0" smtClean="0">
                <a:solidFill>
                  <a:schemeClr val="accent2"/>
                </a:solidFill>
                <a:latin typeface="游ゴシック" panose="020B0400000000000000" pitchFamily="50" charset="-128"/>
                <a:ea typeface="游ゴシック" panose="020B0400000000000000" pitchFamily="50" charset="-128"/>
              </a:rPr>
              <a:t>平衡解から暴走温室解への遷移</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674253" y="1423305"/>
            <a:ext cx="7331060" cy="1015663"/>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平衡解から暴走温室解を生み出すためには</a:t>
            </a:r>
            <a:r>
              <a:rPr lang="en-US" altLang="ja-JP" sz="2000" dirty="0" smtClean="0">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臨界値より大きな表面温度が得られるような振幅摂動を与えなければならない</a:t>
            </a:r>
            <a:endParaRPr lang="en-US" altLang="ja-JP" sz="2000" dirty="0" smtClean="0">
              <a:latin typeface="游ゴシック" panose="020B0400000000000000" pitchFamily="50" charset="-128"/>
              <a:ea typeface="游ゴシック" panose="020B0400000000000000" pitchFamily="50" charset="-128"/>
            </a:endParaRPr>
          </a:p>
        </p:txBody>
      </p:sp>
      <p:sp>
        <p:nvSpPr>
          <p:cNvPr id="16" name="テキスト ボックス 15"/>
          <p:cNvSpPr txBox="1"/>
          <p:nvPr/>
        </p:nvSpPr>
        <p:spPr>
          <a:xfrm>
            <a:off x="938492" y="2478074"/>
            <a:ext cx="6802582" cy="646331"/>
          </a:xfrm>
          <a:prstGeom prst="rect">
            <a:avLst/>
          </a:prstGeom>
          <a:noFill/>
        </p:spPr>
        <p:txBody>
          <a:bodyPr wrap="square" rtlCol="0">
            <a:spAutoFit/>
          </a:bodyPr>
          <a:lstStyle/>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en-US" altLang="ja-JP" dirty="0">
                <a:latin typeface="游ゴシック" panose="020B0400000000000000" pitchFamily="50" charset="-128"/>
                <a:ea typeface="游ゴシック" panose="020B0400000000000000" pitchFamily="50" charset="-128"/>
              </a:rPr>
              <a:t>GCM </a:t>
            </a:r>
            <a:r>
              <a:rPr lang="ja-JP" altLang="en-US" dirty="0">
                <a:latin typeface="游ゴシック" panose="020B0400000000000000" pitchFamily="50" charset="-128"/>
                <a:ea typeface="游ゴシック" panose="020B0400000000000000" pitchFamily="50" charset="-128"/>
              </a:rPr>
              <a:t>で与えた初期摂動は</a:t>
            </a:r>
            <a:r>
              <a:rPr lang="ja-JP" altLang="en-US" dirty="0" smtClean="0">
                <a:latin typeface="游ゴシック" panose="020B0400000000000000" pitchFamily="50" charset="-128"/>
                <a:ea typeface="游ゴシック" panose="020B0400000000000000" pitchFamily="50" charset="-128"/>
              </a:rPr>
              <a:t>大きい</a:t>
            </a:r>
            <a:endParaRPr lang="ja-JP" altLang="en-US" dirty="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kumimoji="1" lang="en-US" altLang="ja-JP" dirty="0" smtClean="0">
                <a:solidFill>
                  <a:schemeClr val="accent2"/>
                </a:solidFill>
                <a:latin typeface="游ゴシック" panose="020B0400000000000000" pitchFamily="50" charset="-128"/>
                <a:ea typeface="游ゴシック" panose="020B0400000000000000" pitchFamily="50" charset="-128"/>
              </a:rPr>
              <a:t> </a:t>
            </a:r>
            <a:r>
              <a:rPr kumimoji="1" lang="ja-JP" altLang="en-US" dirty="0" smtClean="0">
                <a:latin typeface="游ゴシック" panose="020B0400000000000000" pitchFamily="50" charset="-128"/>
                <a:ea typeface="游ゴシック" panose="020B0400000000000000" pitchFamily="50" charset="-128"/>
              </a:rPr>
              <a:t>摂動の必要最小値は見つけられていない</a:t>
            </a:r>
            <a:endParaRPr kumimoji="1" lang="ja-JP" altLang="en-US" dirty="0">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31</a:t>
            </a:fld>
            <a:endParaRPr kumimoji="1" lang="ja-JP" altLang="en-US"/>
          </a:p>
        </p:txBody>
      </p:sp>
      <p:pic>
        <p:nvPicPr>
          <p:cNvPr id="19" name="図 18"/>
          <p:cNvPicPr>
            <a:picLocks noChangeAspect="1"/>
          </p:cNvPicPr>
          <p:nvPr/>
        </p:nvPicPr>
        <p:blipFill>
          <a:blip r:embed="rId2"/>
          <a:stretch>
            <a:fillRect/>
          </a:stretch>
        </p:blipFill>
        <p:spPr>
          <a:xfrm>
            <a:off x="5063067" y="3270488"/>
            <a:ext cx="3708400" cy="3337247"/>
          </a:xfrm>
          <a:prstGeom prst="rect">
            <a:avLst/>
          </a:prstGeom>
        </p:spPr>
      </p:pic>
    </p:spTree>
    <p:extLst>
      <p:ext uri="{BB962C8B-B14F-4D97-AF65-F5344CB8AC3E}">
        <p14:creationId xmlns:p14="http://schemas.microsoft.com/office/powerpoint/2010/main" val="10041509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28073" y="397164"/>
            <a:ext cx="3971637" cy="707886"/>
          </a:xfrm>
          <a:prstGeom prst="rect">
            <a:avLst/>
          </a:prstGeom>
          <a:noFill/>
        </p:spPr>
        <p:txBody>
          <a:bodyPr wrap="square" rtlCol="0">
            <a:spAutoFit/>
          </a:bodyPr>
          <a:lstStyle/>
          <a:p>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目次</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1067919" y="1068668"/>
            <a:ext cx="6631709" cy="5262979"/>
          </a:xfrm>
          <a:prstGeom prst="rect">
            <a:avLst/>
          </a:prstGeom>
          <a:noFill/>
        </p:spPr>
        <p:txBody>
          <a:bodyPr wrap="square" rtlCol="0">
            <a:spAutoFit/>
          </a:bodyPr>
          <a:lstStyle/>
          <a:p>
            <a:pPr marL="514350" indent="-514350">
              <a:lnSpc>
                <a:spcPct val="200000"/>
              </a:lnSpc>
              <a:buFont typeface="+mj-lt"/>
              <a:buAutoNum type="arabicPeriod"/>
            </a:pPr>
            <a:r>
              <a:rPr kumimoji="1" lang="ja-JP" altLang="en-US" sz="2800" dirty="0" smtClean="0">
                <a:latin typeface="游ゴシック" panose="020B0400000000000000" pitchFamily="50" charset="-128"/>
                <a:ea typeface="游ゴシック" panose="020B0400000000000000" pitchFamily="50" charset="-128"/>
              </a:rPr>
              <a:t>はじめに</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lang="en-US" altLang="ja-JP" sz="2800" dirty="0" smtClean="0">
                <a:latin typeface="游ゴシック" panose="020B0400000000000000" pitchFamily="50" charset="-128"/>
                <a:ea typeface="游ゴシック" panose="020B0400000000000000" pitchFamily="50" charset="-128"/>
              </a:rPr>
              <a:t>EBM </a:t>
            </a:r>
            <a:r>
              <a:rPr lang="ja-JP" altLang="en-US" sz="2800" dirty="0" smtClean="0">
                <a:latin typeface="游ゴシック" panose="020B0400000000000000" pitchFamily="50" charset="-128"/>
                <a:ea typeface="游ゴシック" panose="020B0400000000000000" pitchFamily="50" charset="-128"/>
              </a:rPr>
              <a:t>の概要</a:t>
            </a:r>
            <a:endParaRPr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lang="en-US" altLang="ja-JP" sz="2800" dirty="0" smtClean="0">
                <a:latin typeface="游ゴシック" panose="020B0400000000000000" pitchFamily="50" charset="-128"/>
                <a:ea typeface="游ゴシック" panose="020B0400000000000000" pitchFamily="50" charset="-128"/>
              </a:rPr>
              <a:t>EBM </a:t>
            </a:r>
            <a:r>
              <a:rPr lang="ja-JP" altLang="en-US" sz="2800" dirty="0" smtClean="0">
                <a:latin typeface="游ゴシック" panose="020B0400000000000000" pitchFamily="50" charset="-128"/>
                <a:ea typeface="游ゴシック" panose="020B0400000000000000" pitchFamily="50" charset="-128"/>
              </a:rPr>
              <a:t>の結果</a:t>
            </a:r>
            <a:endParaRPr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en-US" altLang="ja-JP" sz="2800" dirty="0" smtClean="0">
                <a:latin typeface="游ゴシック" panose="020B0400000000000000" pitchFamily="50" charset="-128"/>
                <a:ea typeface="游ゴシック" panose="020B0400000000000000" pitchFamily="50" charset="-128"/>
              </a:rPr>
              <a:t>GCM </a:t>
            </a:r>
            <a:r>
              <a:rPr kumimoji="1" lang="ja-JP" altLang="en-US" sz="2800" dirty="0" smtClean="0">
                <a:latin typeface="游ゴシック" panose="020B0400000000000000" pitchFamily="50" charset="-128"/>
                <a:ea typeface="游ゴシック" panose="020B0400000000000000" pitchFamily="50" charset="-128"/>
              </a:rPr>
              <a:t>の概要</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en-US" altLang="ja-JP" sz="2800" dirty="0" smtClean="0">
                <a:latin typeface="游ゴシック" panose="020B0400000000000000" pitchFamily="50" charset="-128"/>
                <a:ea typeface="游ゴシック" panose="020B0400000000000000" pitchFamily="50" charset="-128"/>
              </a:rPr>
              <a:t>GCM </a:t>
            </a:r>
            <a:r>
              <a:rPr kumimoji="1" lang="ja-JP" altLang="en-US" sz="2800" dirty="0" smtClean="0">
                <a:latin typeface="游ゴシック" panose="020B0400000000000000" pitchFamily="50" charset="-128"/>
                <a:ea typeface="游ゴシック" panose="020B0400000000000000" pitchFamily="50" charset="-128"/>
              </a:rPr>
              <a:t>の結果</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ja-JP" altLang="en-US" sz="2800" dirty="0" smtClean="0">
                <a:solidFill>
                  <a:schemeClr val="accent2"/>
                </a:solidFill>
                <a:latin typeface="游ゴシック" panose="020B0400000000000000" pitchFamily="50" charset="-128"/>
                <a:ea typeface="游ゴシック" panose="020B0400000000000000" pitchFamily="50" charset="-128"/>
              </a:rPr>
              <a:t>まとめ</a:t>
            </a:r>
            <a:endParaRPr kumimoji="1" lang="ja-JP" altLang="en-US" sz="2800" dirty="0">
              <a:solidFill>
                <a:schemeClr val="accent2"/>
              </a:solidFill>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32</a:t>
            </a:fld>
            <a:endParaRPr kumimoji="1" lang="ja-JP" altLang="en-US" dirty="0"/>
          </a:p>
        </p:txBody>
      </p:sp>
    </p:spTree>
    <p:extLst>
      <p:ext uri="{BB962C8B-B14F-4D97-AF65-F5344CB8AC3E}">
        <p14:creationId xmlns:p14="http://schemas.microsoft.com/office/powerpoint/2010/main" val="18602566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1" y="498764"/>
            <a:ext cx="4147127" cy="707886"/>
          </a:xfrm>
          <a:prstGeom prst="rect">
            <a:avLst/>
          </a:prstGeom>
          <a:noFill/>
        </p:spPr>
        <p:txBody>
          <a:bodyPr wrap="square" rtlCol="0">
            <a:spAutoFit/>
          </a:bodyPr>
          <a:lstStyle/>
          <a:p>
            <a:r>
              <a:rPr lang="en-US" altLang="ja-JP" sz="4000" b="1" dirty="0">
                <a:solidFill>
                  <a:schemeClr val="accent2"/>
                </a:solidFill>
                <a:latin typeface="游ゴシック" panose="020B0400000000000000" pitchFamily="50" charset="-128"/>
                <a:ea typeface="游ゴシック" panose="020B0400000000000000" pitchFamily="50" charset="-128"/>
              </a:rPr>
              <a:t>6</a:t>
            </a:r>
            <a:r>
              <a:rPr lang="en-US" altLang="ja-JP" sz="4000" b="1" dirty="0" smtClean="0">
                <a:solidFill>
                  <a:schemeClr val="accent2"/>
                </a:solidFill>
                <a:latin typeface="游ゴシック" panose="020B0400000000000000" pitchFamily="50" charset="-128"/>
                <a:ea typeface="游ゴシック" panose="020B0400000000000000" pitchFamily="50" charset="-128"/>
              </a:rPr>
              <a:t>. </a:t>
            </a:r>
            <a:r>
              <a:rPr lang="ja-JP" altLang="en-US" sz="4000" b="1" dirty="0" smtClean="0">
                <a:solidFill>
                  <a:schemeClr val="accent2"/>
                </a:solidFill>
                <a:latin typeface="游ゴシック" panose="020B0400000000000000" pitchFamily="50" charset="-128"/>
                <a:ea typeface="游ゴシック" panose="020B0400000000000000" pitchFamily="50" charset="-128"/>
              </a:rPr>
              <a:t>まとめ</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7" name="テキスト ボックス 6"/>
          <p:cNvSpPr txBox="1"/>
          <p:nvPr/>
        </p:nvSpPr>
        <p:spPr>
          <a:xfrm>
            <a:off x="674253" y="1423305"/>
            <a:ext cx="7331060" cy="400110"/>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en-US" altLang="ja-JP" sz="2000" dirty="0" smtClean="0">
                <a:latin typeface="游ゴシック" panose="020B0400000000000000" pitchFamily="50" charset="-128"/>
                <a:ea typeface="游ゴシック" panose="020B0400000000000000" pitchFamily="50" charset="-128"/>
              </a:rPr>
              <a:t>EBM </a:t>
            </a:r>
          </a:p>
        </p:txBody>
      </p:sp>
      <p:sp>
        <p:nvSpPr>
          <p:cNvPr id="8" name="テキスト ボックス 7"/>
          <p:cNvSpPr txBox="1"/>
          <p:nvPr/>
        </p:nvSpPr>
        <p:spPr>
          <a:xfrm>
            <a:off x="828424" y="1648760"/>
            <a:ext cx="6994775" cy="1200329"/>
          </a:xfrm>
          <a:prstGeom prst="rect">
            <a:avLst/>
          </a:prstGeom>
          <a:noFill/>
        </p:spPr>
        <p:txBody>
          <a:bodyPr wrap="square" rtlCol="0">
            <a:spAutoFit/>
          </a:bodyPr>
          <a:lstStyle/>
          <a:p>
            <a:endParaRPr kumimoji="1"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大まかな</a:t>
            </a:r>
            <a:r>
              <a:rPr lang="ja-JP" altLang="en-US" dirty="0">
                <a:latin typeface="游ゴシック" panose="020B0400000000000000" pitchFamily="50" charset="-128"/>
                <a:ea typeface="游ゴシック" panose="020B0400000000000000" pitchFamily="50" charset="-128"/>
              </a:rPr>
              <a:t>構造</a:t>
            </a:r>
            <a:r>
              <a:rPr lang="ja-JP" altLang="en-US" dirty="0" smtClean="0">
                <a:latin typeface="游ゴシック" panose="020B0400000000000000" pitchFamily="50" charset="-128"/>
                <a:ea typeface="游ゴシック" panose="020B0400000000000000" pitchFamily="50" charset="-128"/>
              </a:rPr>
              <a:t>は </a:t>
            </a:r>
            <a:r>
              <a:rPr lang="en-US" altLang="ja-JP" dirty="0" err="1" smtClean="0">
                <a:latin typeface="游ゴシック" panose="020B0400000000000000" pitchFamily="50" charset="-128"/>
                <a:ea typeface="游ゴシック" panose="020B0400000000000000" pitchFamily="50" charset="-128"/>
              </a:rPr>
              <a:t>Budyko</a:t>
            </a:r>
            <a:r>
              <a:rPr lang="en-US" altLang="ja-JP" dirty="0" smtClean="0">
                <a:latin typeface="游ゴシック" panose="020B0400000000000000" pitchFamily="50" charset="-128"/>
                <a:ea typeface="游ゴシック" panose="020B0400000000000000" pitchFamily="50" charset="-128"/>
              </a:rPr>
              <a:t>-Sellers </a:t>
            </a:r>
            <a:r>
              <a:rPr lang="ja-JP" altLang="en-US" dirty="0" smtClean="0">
                <a:latin typeface="游ゴシック" panose="020B0400000000000000" pitchFamily="50" charset="-128"/>
                <a:ea typeface="游ゴシック" panose="020B0400000000000000" pitchFamily="50" charset="-128"/>
              </a:rPr>
              <a:t>ダイアグラムとよく似ていた</a:t>
            </a:r>
            <a:endParaRPr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鉛直 </a:t>
            </a:r>
            <a:r>
              <a:rPr lang="en-US" altLang="ja-JP" dirty="0" smtClean="0">
                <a:latin typeface="游ゴシック" panose="020B0400000000000000" pitchFamily="50" charset="-128"/>
                <a:ea typeface="游ゴシック" panose="020B0400000000000000" pitchFamily="50" charset="-128"/>
              </a:rPr>
              <a:t>1 </a:t>
            </a:r>
            <a:r>
              <a:rPr lang="ja-JP" altLang="en-US" dirty="0" smtClean="0">
                <a:latin typeface="游ゴシック" panose="020B0400000000000000" pitchFamily="50" charset="-128"/>
                <a:ea typeface="游ゴシック" panose="020B0400000000000000" pitchFamily="50" charset="-128"/>
              </a:rPr>
              <a:t>次元放射対流モデルを用いて </a:t>
            </a:r>
            <a:r>
              <a:rPr lang="en-US" altLang="ja-JP" dirty="0" smtClean="0">
                <a:latin typeface="游ゴシック" panose="020B0400000000000000" pitchFamily="50" charset="-128"/>
                <a:ea typeface="游ゴシック" panose="020B0400000000000000" pitchFamily="50" charset="-128"/>
              </a:rPr>
              <a:t>OLR </a:t>
            </a:r>
            <a:r>
              <a:rPr lang="ja-JP" altLang="en-US" dirty="0" smtClean="0">
                <a:latin typeface="游ゴシック" panose="020B0400000000000000" pitchFamily="50" charset="-128"/>
                <a:ea typeface="游ゴシック" panose="020B0400000000000000" pitchFamily="50" charset="-128"/>
              </a:rPr>
              <a:t>を計算すると</a:t>
            </a:r>
            <a:r>
              <a:rPr lang="en-US" altLang="ja-JP" dirty="0" smtClean="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複雑な分岐構造がみられた</a:t>
            </a:r>
            <a:endParaRPr lang="en-US" altLang="ja-JP" dirty="0">
              <a:latin typeface="游ゴシック" panose="020B0400000000000000" pitchFamily="50" charset="-128"/>
              <a:ea typeface="游ゴシック" panose="020B0400000000000000" pitchFamily="50" charset="-128"/>
            </a:endParaRPr>
          </a:p>
        </p:txBody>
      </p:sp>
      <p:sp>
        <p:nvSpPr>
          <p:cNvPr id="10" name="テキスト ボックス 9"/>
          <p:cNvSpPr txBox="1"/>
          <p:nvPr/>
        </p:nvSpPr>
        <p:spPr>
          <a:xfrm>
            <a:off x="674253" y="3637202"/>
            <a:ext cx="7331060" cy="400110"/>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en-US" altLang="ja-JP" sz="2000" dirty="0" smtClean="0">
                <a:latin typeface="游ゴシック" panose="020B0400000000000000" pitchFamily="50" charset="-128"/>
                <a:ea typeface="游ゴシック" panose="020B0400000000000000" pitchFamily="50" charset="-128"/>
              </a:rPr>
              <a:t>GCM  </a:t>
            </a:r>
          </a:p>
        </p:txBody>
      </p:sp>
      <p:sp>
        <p:nvSpPr>
          <p:cNvPr id="11" name="テキスト ボックス 10"/>
          <p:cNvSpPr txBox="1"/>
          <p:nvPr/>
        </p:nvSpPr>
        <p:spPr>
          <a:xfrm>
            <a:off x="828424" y="3759265"/>
            <a:ext cx="6994775" cy="1477328"/>
          </a:xfrm>
          <a:prstGeom prst="rect">
            <a:avLst/>
          </a:prstGeom>
          <a:noFill/>
        </p:spPr>
        <p:txBody>
          <a:bodyPr wrap="square" rtlCol="0">
            <a:spAutoFit/>
          </a:bodyPr>
          <a:lstStyle/>
          <a:p>
            <a:endParaRPr kumimoji="1"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a:solidFill>
                  <a:schemeClr val="accent2"/>
                </a:solidFill>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EBM </a:t>
            </a:r>
            <a:r>
              <a:rPr lang="ja-JP" altLang="en-US" dirty="0" smtClean="0">
                <a:latin typeface="游ゴシック" panose="020B0400000000000000" pitchFamily="50" charset="-128"/>
                <a:ea typeface="游ゴシック" panose="020B0400000000000000" pitchFamily="50" charset="-128"/>
              </a:rPr>
              <a:t>と近いダイアグラムが得られた</a:t>
            </a:r>
            <a:endParaRPr lang="en-US" altLang="ja-JP" dirty="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EBM </a:t>
            </a:r>
            <a:r>
              <a:rPr lang="ja-JP" altLang="en-US" dirty="0" smtClean="0">
                <a:latin typeface="游ゴシック" panose="020B0400000000000000" pitchFamily="50" charset="-128"/>
                <a:ea typeface="游ゴシック" panose="020B0400000000000000" pitchFamily="50" charset="-128"/>
              </a:rPr>
              <a:t>より低い太陽定数でも部分凍結状態は維持される</a:t>
            </a:r>
            <a:endParaRPr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en-US" altLang="ja-JP" dirty="0" smtClean="0">
                <a:solidFill>
                  <a:srgbClr val="0070C0"/>
                </a:solidFill>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large ice cap instability </a:t>
            </a:r>
            <a:r>
              <a:rPr lang="ja-JP" altLang="en-US" dirty="0" smtClean="0">
                <a:latin typeface="游ゴシック" panose="020B0400000000000000" pitchFamily="50" charset="-128"/>
                <a:ea typeface="游ゴシック" panose="020B0400000000000000" pitchFamily="50" charset="-128"/>
              </a:rPr>
              <a:t>は存在するように思われる</a:t>
            </a:r>
            <a:endParaRPr lang="en-US" altLang="ja-JP" dirty="0" smtClean="0">
              <a:latin typeface="游ゴシック" panose="020B0400000000000000" pitchFamily="50" charset="-128"/>
              <a:ea typeface="游ゴシック" panose="020B0400000000000000" pitchFamily="50" charset="-128"/>
            </a:endParaRPr>
          </a:p>
          <a:p>
            <a:r>
              <a:rPr lang="en-US" altLang="ja-JP"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    small ice cap instability </a:t>
            </a:r>
            <a:r>
              <a:rPr lang="ja-JP" altLang="en-US" dirty="0" smtClean="0">
                <a:latin typeface="游ゴシック" panose="020B0400000000000000" pitchFamily="50" charset="-128"/>
                <a:ea typeface="游ゴシック" panose="020B0400000000000000" pitchFamily="50" charset="-128"/>
              </a:rPr>
              <a:t>は存在しないように思われる</a:t>
            </a:r>
            <a:endParaRPr lang="en-US" altLang="ja-JP" dirty="0">
              <a:latin typeface="游ゴシック" panose="020B0400000000000000" pitchFamily="50" charset="-128"/>
              <a:ea typeface="游ゴシック" panose="020B0400000000000000" pitchFamily="50" charset="-128"/>
            </a:endParaRPr>
          </a:p>
        </p:txBody>
      </p:sp>
      <p:sp>
        <p:nvSpPr>
          <p:cNvPr id="9" name="スライド番号プレースホルダー 8"/>
          <p:cNvSpPr>
            <a:spLocks noGrp="1"/>
          </p:cNvSpPr>
          <p:nvPr>
            <p:ph type="sldNum" sz="quarter" idx="12"/>
          </p:nvPr>
        </p:nvSpPr>
        <p:spPr/>
        <p:txBody>
          <a:bodyPr/>
          <a:lstStyle/>
          <a:p>
            <a:fld id="{4E2C693D-56D1-4EA8-88BB-64004983D324}" type="slidenum">
              <a:rPr kumimoji="1" lang="ja-JP" altLang="en-US" smtClean="0"/>
              <a:t>33</a:t>
            </a:fld>
            <a:endParaRPr kumimoji="1" lang="ja-JP" altLang="en-US"/>
          </a:p>
        </p:txBody>
      </p:sp>
      <p:sp>
        <p:nvSpPr>
          <p:cNvPr id="13" name="テキスト ボックス 12"/>
          <p:cNvSpPr txBox="1"/>
          <p:nvPr/>
        </p:nvSpPr>
        <p:spPr>
          <a:xfrm>
            <a:off x="828423" y="2776475"/>
            <a:ext cx="6802582" cy="646331"/>
          </a:xfrm>
          <a:prstGeom prst="rect">
            <a:avLst/>
          </a:prstGeom>
          <a:noFill/>
        </p:spPr>
        <p:txBody>
          <a:bodyPr wrap="square" rtlCol="0">
            <a:spAutoFit/>
          </a:bodyPr>
          <a:lstStyle/>
          <a:p>
            <a:pPr marL="285750" indent="-285750">
              <a:buFont typeface="Wingdings" panose="05000000000000000000" pitchFamily="2" charset="2"/>
              <a:buChar char="n"/>
            </a:pPr>
            <a:r>
              <a:rPr lang="ja-JP" altLang="en-US" smtClean="0">
                <a:solidFill>
                  <a:schemeClr val="accent2"/>
                </a:solidFill>
                <a:latin typeface="游ゴシック" panose="020B0400000000000000" pitchFamily="50" charset="-128"/>
                <a:ea typeface="游ゴシック" panose="020B0400000000000000" pitchFamily="50" charset="-128"/>
              </a:rPr>
              <a:t> </a:t>
            </a:r>
            <a:r>
              <a:rPr lang="ja-JP" altLang="en-US" smtClean="0">
                <a:latin typeface="游ゴシック" panose="020B0400000000000000" pitchFamily="50" charset="-128"/>
                <a:ea typeface="游ゴシック" panose="020B0400000000000000" pitchFamily="50" charset="-128"/>
              </a:rPr>
              <a:t>暴走</a:t>
            </a:r>
            <a:r>
              <a:rPr lang="ja-JP" altLang="en-US" dirty="0" smtClean="0">
                <a:latin typeface="游ゴシック" panose="020B0400000000000000" pitchFamily="50" charset="-128"/>
                <a:ea typeface="游ゴシック" panose="020B0400000000000000" pitchFamily="50" charset="-128"/>
              </a:rPr>
              <a:t>温室状態は気候状態ダイアグラムにおいて部分凍結状態や全球凍結状態からそれほど遠くない位置にある</a:t>
            </a:r>
            <a:endParaRPr kumimoji="1" lang="ja-JP" altLang="en-US"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876335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1" y="498764"/>
            <a:ext cx="4147127" cy="707886"/>
          </a:xfrm>
          <a:prstGeom prst="rect">
            <a:avLst/>
          </a:prstGeom>
          <a:noFill/>
        </p:spPr>
        <p:txBody>
          <a:bodyPr wrap="square" rtlCol="0">
            <a:spAutoFit/>
          </a:bodyPr>
          <a:lstStyle/>
          <a:p>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参考文献</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34</a:t>
            </a:fld>
            <a:endParaRPr kumimoji="1" lang="ja-JP" altLang="en-US"/>
          </a:p>
        </p:txBody>
      </p:sp>
      <p:sp>
        <p:nvSpPr>
          <p:cNvPr id="5" name="テキスト ボックス 4"/>
          <p:cNvSpPr txBox="1"/>
          <p:nvPr/>
        </p:nvSpPr>
        <p:spPr>
          <a:xfrm>
            <a:off x="770467" y="1642534"/>
            <a:ext cx="6951133" cy="3693319"/>
          </a:xfrm>
          <a:prstGeom prst="rect">
            <a:avLst/>
          </a:prstGeom>
          <a:noFill/>
        </p:spPr>
        <p:txBody>
          <a:bodyPr wrap="square" rtlCol="0">
            <a:spAutoFit/>
          </a:bodyPr>
          <a:lstStyle/>
          <a:p>
            <a:pPr marL="285750" indent="-285750">
              <a:buFont typeface="Wingdings" panose="05000000000000000000" pitchFamily="2" charset="2"/>
              <a:buChar char="n"/>
            </a:pPr>
            <a:r>
              <a:rPr lang="en-US" altLang="ja-JP" dirty="0" smtClean="0">
                <a:solidFill>
                  <a:schemeClr val="accent2"/>
                </a:solidFill>
                <a:latin typeface="游ゴシック" panose="020B0400000000000000" pitchFamily="50" charset="-128"/>
                <a:ea typeface="游ゴシック" panose="020B0400000000000000" pitchFamily="50" charset="-128"/>
              </a:rPr>
              <a:t> </a:t>
            </a:r>
            <a:r>
              <a:rPr lang="en-US" altLang="ja-JP" dirty="0" err="1" smtClean="0">
                <a:latin typeface="游ゴシック" panose="020B0400000000000000" pitchFamily="50" charset="-128"/>
                <a:ea typeface="游ゴシック" panose="020B0400000000000000" pitchFamily="50" charset="-128"/>
              </a:rPr>
              <a:t>Ishiwatari</a:t>
            </a:r>
            <a:r>
              <a:rPr lang="en-US" altLang="ja-JP" dirty="0" smtClean="0">
                <a:latin typeface="游ゴシック" panose="020B0400000000000000" pitchFamily="50" charset="-128"/>
                <a:ea typeface="游ゴシック" panose="020B0400000000000000" pitchFamily="50" charset="-128"/>
              </a:rPr>
              <a:t>. K, Nakajima. S, </a:t>
            </a:r>
            <a:r>
              <a:rPr lang="en-US" altLang="ja-JP" dirty="0" err="1" smtClean="0">
                <a:latin typeface="游ゴシック" panose="020B0400000000000000" pitchFamily="50" charset="-128"/>
                <a:ea typeface="游ゴシック" panose="020B0400000000000000" pitchFamily="50" charset="-128"/>
              </a:rPr>
              <a:t>Takehiro</a:t>
            </a:r>
            <a:r>
              <a:rPr lang="en-US" altLang="ja-JP" dirty="0" smtClean="0">
                <a:latin typeface="游ゴシック" panose="020B0400000000000000" pitchFamily="50" charset="-128"/>
                <a:ea typeface="游ゴシック" panose="020B0400000000000000" pitchFamily="50" charset="-128"/>
              </a:rPr>
              <a:t>. S, </a:t>
            </a:r>
            <a:r>
              <a:rPr lang="en-US" altLang="ja-JP" dirty="0" smtClean="0">
                <a:latin typeface="游ゴシック" panose="020B0400000000000000" pitchFamily="50" charset="-128"/>
                <a:ea typeface="游ゴシック" panose="020B0400000000000000" pitchFamily="50" charset="-128"/>
              </a:rPr>
              <a:t>Y.-Y. Hayashi (2007), Dependence of climate states of gray atmosphere on solar constant: From the runaway greenhouse to the snowball states, </a:t>
            </a:r>
            <a:r>
              <a:rPr lang="en-US" altLang="ja-JP" i="1" dirty="0" smtClean="0">
                <a:latin typeface="游ゴシック" panose="020B0400000000000000" pitchFamily="50" charset="-128"/>
                <a:ea typeface="游ゴシック" panose="020B0400000000000000" pitchFamily="50" charset="-128"/>
              </a:rPr>
              <a:t>JGR</a:t>
            </a:r>
            <a:r>
              <a:rPr lang="en-US" altLang="ja-JP" dirty="0" smtClean="0">
                <a:latin typeface="游ゴシック" panose="020B0400000000000000" pitchFamily="50" charset="-128"/>
                <a:ea typeface="游ゴシック" panose="020B0400000000000000" pitchFamily="50" charset="-128"/>
              </a:rPr>
              <a:t>, </a:t>
            </a:r>
            <a:r>
              <a:rPr lang="en-US" altLang="ja-JP" b="1" dirty="0" smtClean="0">
                <a:latin typeface="游ゴシック" panose="020B0400000000000000" pitchFamily="50" charset="-128"/>
                <a:ea typeface="游ゴシック" panose="020B0400000000000000" pitchFamily="50" charset="-128"/>
              </a:rPr>
              <a:t>112</a:t>
            </a:r>
            <a:r>
              <a:rPr lang="en-US" altLang="ja-JP" dirty="0" smtClean="0">
                <a:latin typeface="游ゴシック" panose="020B0400000000000000" pitchFamily="50" charset="-128"/>
                <a:ea typeface="游ゴシック" panose="020B0400000000000000" pitchFamily="50" charset="-128"/>
              </a:rPr>
              <a:t>, D13120</a:t>
            </a:r>
          </a:p>
          <a:p>
            <a:pPr marL="285750" indent="-285750">
              <a:buFont typeface="Wingdings" panose="05000000000000000000" pitchFamily="2" charset="2"/>
              <a:buChar char="n"/>
            </a:pPr>
            <a:r>
              <a:rPr lang="en-US" altLang="ja-JP" dirty="0" smtClean="0">
                <a:solidFill>
                  <a:schemeClr val="accent2"/>
                </a:solidFill>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Nakajima. S, </a:t>
            </a:r>
            <a:r>
              <a:rPr lang="en-US" altLang="ja-JP" dirty="0" smtClean="0">
                <a:latin typeface="游ゴシック" panose="020B0400000000000000" pitchFamily="50" charset="-128"/>
                <a:ea typeface="游ゴシック" panose="020B0400000000000000" pitchFamily="50" charset="-128"/>
              </a:rPr>
              <a:t>Y.-Y. Hayashi, Y. Abe (1992), </a:t>
            </a:r>
            <a:r>
              <a:rPr lang="en-US" altLang="ja-JP" dirty="0" smtClean="0">
                <a:latin typeface="游ゴシック" panose="020B0400000000000000" pitchFamily="50" charset="-128"/>
                <a:ea typeface="游ゴシック" panose="020B0400000000000000" pitchFamily="50" charset="-128"/>
              </a:rPr>
              <a:t>A </a:t>
            </a:r>
            <a:r>
              <a:rPr lang="en-US" altLang="ja-JP" dirty="0" smtClean="0">
                <a:latin typeface="游ゴシック" panose="020B0400000000000000" pitchFamily="50" charset="-128"/>
                <a:ea typeface="游ゴシック" panose="020B0400000000000000" pitchFamily="50" charset="-128"/>
              </a:rPr>
              <a:t>Study on the “Runaway Greenhouse Effect’’ with a One-Dimensional Radiative-Convective Equilibrium Model, </a:t>
            </a:r>
            <a:r>
              <a:rPr lang="en-US" altLang="ja-JP" i="1" dirty="0" smtClean="0">
                <a:latin typeface="游ゴシック" panose="020B0400000000000000" pitchFamily="50" charset="-128"/>
                <a:ea typeface="游ゴシック" panose="020B0400000000000000" pitchFamily="50" charset="-128"/>
              </a:rPr>
              <a:t>J. Atmos</a:t>
            </a:r>
            <a:r>
              <a:rPr lang="en-US" altLang="ja-JP" dirty="0" smtClean="0">
                <a:latin typeface="游ゴシック" panose="020B0400000000000000" pitchFamily="50" charset="-128"/>
                <a:ea typeface="游ゴシック" panose="020B0400000000000000" pitchFamily="50" charset="-128"/>
              </a:rPr>
              <a:t>. Sci., </a:t>
            </a:r>
            <a:r>
              <a:rPr lang="en-US" altLang="ja-JP" b="1" dirty="0" smtClean="0">
                <a:latin typeface="游ゴシック" panose="020B0400000000000000" pitchFamily="50" charset="-128"/>
                <a:ea typeface="游ゴシック" panose="020B0400000000000000" pitchFamily="50" charset="-128"/>
              </a:rPr>
              <a:t>49</a:t>
            </a:r>
            <a:r>
              <a:rPr lang="en-US" altLang="ja-JP" dirty="0" smtClean="0">
                <a:latin typeface="游ゴシック" panose="020B0400000000000000" pitchFamily="50" charset="-128"/>
                <a:ea typeface="游ゴシック" panose="020B0400000000000000" pitchFamily="50" charset="-128"/>
              </a:rPr>
              <a:t>, 2256 – 2266</a:t>
            </a:r>
          </a:p>
          <a:p>
            <a:pPr marL="285750" indent="-285750">
              <a:buFont typeface="Wingdings" panose="05000000000000000000" pitchFamily="2" charset="2"/>
              <a:buChar char="n"/>
            </a:pPr>
            <a:r>
              <a:rPr lang="en-US" altLang="ja-JP" dirty="0" smtClean="0">
                <a:solidFill>
                  <a:schemeClr val="accent2"/>
                </a:solidFill>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North, G. R, </a:t>
            </a:r>
            <a:r>
              <a:rPr lang="en-US" altLang="ja-JP" dirty="0" err="1" smtClean="0">
                <a:latin typeface="游ゴシック" panose="020B0400000000000000" pitchFamily="50" charset="-128"/>
                <a:ea typeface="游ゴシック" panose="020B0400000000000000" pitchFamily="50" charset="-128"/>
              </a:rPr>
              <a:t>Cahalan</a:t>
            </a:r>
            <a:r>
              <a:rPr lang="en-US" altLang="ja-JP" dirty="0" smtClean="0">
                <a:latin typeface="游ゴシック" panose="020B0400000000000000" pitchFamily="50" charset="-128"/>
                <a:ea typeface="游ゴシック" panose="020B0400000000000000" pitchFamily="50" charset="-128"/>
              </a:rPr>
              <a:t>, R. F, Coakley, J. A (1981), Energy Balance Climate Models, </a:t>
            </a:r>
            <a:r>
              <a:rPr lang="en-US" altLang="ja-JP" i="1" dirty="0" smtClean="0">
                <a:latin typeface="游ゴシック" panose="020B0400000000000000" pitchFamily="50" charset="-128"/>
                <a:ea typeface="游ゴシック" panose="020B0400000000000000" pitchFamily="50" charset="-128"/>
              </a:rPr>
              <a:t>Reviews of Geophysics and Space Physics</a:t>
            </a:r>
            <a:r>
              <a:rPr lang="en-US" altLang="ja-JP" dirty="0" smtClean="0">
                <a:latin typeface="游ゴシック" panose="020B0400000000000000" pitchFamily="50" charset="-128"/>
                <a:ea typeface="游ゴシック" panose="020B0400000000000000" pitchFamily="50" charset="-128"/>
              </a:rPr>
              <a:t>, </a:t>
            </a:r>
            <a:r>
              <a:rPr lang="en-US" altLang="ja-JP" b="1" dirty="0" smtClean="0">
                <a:latin typeface="游ゴシック" panose="020B0400000000000000" pitchFamily="50" charset="-128"/>
                <a:ea typeface="游ゴシック" panose="020B0400000000000000" pitchFamily="50" charset="-128"/>
              </a:rPr>
              <a:t>19</a:t>
            </a:r>
            <a:r>
              <a:rPr lang="en-US" altLang="ja-JP" dirty="0" smtClean="0">
                <a:latin typeface="游ゴシック" panose="020B0400000000000000" pitchFamily="50" charset="-128"/>
                <a:ea typeface="游ゴシック" panose="020B0400000000000000" pitchFamily="50" charset="-128"/>
              </a:rPr>
              <a:t>, 91-121</a:t>
            </a:r>
          </a:p>
          <a:p>
            <a:pPr marL="285750" indent="-285750">
              <a:buFont typeface="Wingdings" panose="05000000000000000000" pitchFamily="2" charset="2"/>
              <a:buChar char="n"/>
            </a:pPr>
            <a:r>
              <a:rPr lang="en-US" altLang="ja-JP" dirty="0" smtClean="0">
                <a:solidFill>
                  <a:schemeClr val="accent2"/>
                </a:solidFill>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North, G. </a:t>
            </a:r>
            <a:r>
              <a:rPr lang="en-US" altLang="ja-JP" dirty="0" smtClean="0">
                <a:latin typeface="游ゴシック" panose="020B0400000000000000" pitchFamily="50" charset="-128"/>
                <a:ea typeface="游ゴシック" panose="020B0400000000000000" pitchFamily="50" charset="-128"/>
              </a:rPr>
              <a:t>R</a:t>
            </a:r>
            <a:r>
              <a:rPr lang="ja-JP" altLang="en-US"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(1975), </a:t>
            </a:r>
            <a:r>
              <a:rPr lang="en-US" altLang="ja-JP" dirty="0" smtClean="0">
                <a:latin typeface="游ゴシック" panose="020B0400000000000000" pitchFamily="50" charset="-128"/>
                <a:ea typeface="游ゴシック" panose="020B0400000000000000" pitchFamily="50" charset="-128"/>
              </a:rPr>
              <a:t>Theory of Energy-Balance Climate Models, </a:t>
            </a:r>
            <a:r>
              <a:rPr lang="en-US" altLang="ja-JP" i="1" dirty="0" smtClean="0">
                <a:latin typeface="游ゴシック" panose="020B0400000000000000" pitchFamily="50" charset="-128"/>
                <a:ea typeface="游ゴシック" panose="020B0400000000000000" pitchFamily="50" charset="-128"/>
              </a:rPr>
              <a:t>J. Atmos. Sci</a:t>
            </a:r>
            <a:r>
              <a:rPr lang="en-US" altLang="ja-JP" dirty="0" smtClean="0">
                <a:latin typeface="游ゴシック" panose="020B0400000000000000" pitchFamily="50" charset="-128"/>
                <a:ea typeface="游ゴシック" panose="020B0400000000000000" pitchFamily="50" charset="-128"/>
              </a:rPr>
              <a:t>., </a:t>
            </a:r>
            <a:r>
              <a:rPr lang="en-US" altLang="ja-JP" b="1" dirty="0" smtClean="0">
                <a:latin typeface="游ゴシック" panose="020B0400000000000000" pitchFamily="50" charset="-128"/>
                <a:ea typeface="游ゴシック" panose="020B0400000000000000" pitchFamily="50" charset="-128"/>
              </a:rPr>
              <a:t>32</a:t>
            </a:r>
            <a:r>
              <a:rPr lang="en-US" altLang="ja-JP" dirty="0" smtClean="0">
                <a:latin typeface="游ゴシック" panose="020B0400000000000000" pitchFamily="50" charset="-128"/>
                <a:ea typeface="游ゴシック" panose="020B0400000000000000" pitchFamily="50" charset="-128"/>
              </a:rPr>
              <a:t>, 2033 – 2043</a:t>
            </a:r>
          </a:p>
        </p:txBody>
      </p:sp>
    </p:spTree>
    <p:extLst>
      <p:ext uri="{BB962C8B-B14F-4D97-AF65-F5344CB8AC3E}">
        <p14:creationId xmlns:p14="http://schemas.microsoft.com/office/powerpoint/2010/main" val="34075410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2" y="498764"/>
            <a:ext cx="3011054" cy="707886"/>
          </a:xfrm>
          <a:prstGeom prst="rect">
            <a:avLst/>
          </a:prstGeom>
          <a:noFill/>
        </p:spPr>
        <p:txBody>
          <a:bodyPr wrap="square" rtlCol="0">
            <a:spAutoFit/>
          </a:bodyPr>
          <a:lstStyle/>
          <a:p>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1. </a:t>
            </a:r>
            <a:r>
              <a:rPr lang="ja-JP" altLang="en-US" sz="4000" b="1" dirty="0">
                <a:solidFill>
                  <a:schemeClr val="accent2"/>
                </a:solidFill>
                <a:latin typeface="游ゴシック" panose="020B0400000000000000" pitchFamily="50" charset="-128"/>
                <a:ea typeface="游ゴシック" panose="020B0400000000000000" pitchFamily="50" charset="-128"/>
              </a:rPr>
              <a:t>歴史</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10" name="テキスト ボックス 9"/>
          <p:cNvSpPr txBox="1"/>
          <p:nvPr/>
        </p:nvSpPr>
        <p:spPr>
          <a:xfrm>
            <a:off x="384848" y="1463785"/>
            <a:ext cx="7396018" cy="1015663"/>
          </a:xfrm>
          <a:prstGeom prst="rect">
            <a:avLst/>
          </a:prstGeom>
          <a:noFill/>
        </p:spPr>
        <p:txBody>
          <a:bodyPr wrap="square" rtlCol="0">
            <a:spAutoFit/>
          </a:bodyPr>
          <a:lstStyle/>
          <a:p>
            <a:pPr marL="285750" indent="-285750">
              <a:buFont typeface="Wingdings" panose="05000000000000000000" pitchFamily="2" charset="2"/>
              <a:buChar char="p"/>
            </a:pPr>
            <a:r>
              <a:rPr lang="ja-JP" altLang="en-US" sz="2000" dirty="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鉛直</a:t>
            </a: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en-US" altLang="ja-JP" sz="2000" dirty="0" smtClean="0">
                <a:latin typeface="游ゴシック" panose="020B0400000000000000" pitchFamily="50" charset="-128"/>
                <a:ea typeface="游ゴシック" panose="020B0400000000000000" pitchFamily="50" charset="-128"/>
              </a:rPr>
              <a:t>1 </a:t>
            </a:r>
            <a:r>
              <a:rPr lang="ja-JP" altLang="en-US" sz="2000" dirty="0" smtClean="0">
                <a:latin typeface="游ゴシック" panose="020B0400000000000000" pitchFamily="50" charset="-128"/>
                <a:ea typeface="游ゴシック" panose="020B0400000000000000" pitchFamily="50" charset="-128"/>
              </a:rPr>
              <a:t>次元放射対流モデルによると</a:t>
            </a:r>
            <a:r>
              <a:rPr lang="en-US" altLang="ja-JP" sz="2000" dirty="0" smtClean="0">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海洋をもつ惑星の大気上端から射出される </a:t>
            </a:r>
            <a:r>
              <a:rPr lang="en-US" altLang="ja-JP" sz="2000" dirty="0" smtClean="0">
                <a:latin typeface="游ゴシック" panose="020B0400000000000000" pitchFamily="50" charset="-128"/>
                <a:ea typeface="游ゴシック" panose="020B0400000000000000" pitchFamily="50" charset="-128"/>
              </a:rPr>
              <a:t>OLR  </a:t>
            </a:r>
            <a:r>
              <a:rPr lang="ja-JP" altLang="en-US" sz="2000" dirty="0" smtClean="0">
                <a:latin typeface="游ゴシック" panose="020B0400000000000000" pitchFamily="50" charset="-128"/>
                <a:ea typeface="游ゴシック" panose="020B0400000000000000" pitchFamily="50" charset="-128"/>
              </a:rPr>
              <a:t>値には上限がある</a:t>
            </a:r>
            <a:endParaRPr lang="en-US" altLang="ja-JP" sz="2000" dirty="0" smtClean="0">
              <a:latin typeface="游ゴシック" panose="020B0400000000000000" pitchFamily="50" charset="-128"/>
              <a:ea typeface="游ゴシック" panose="020B0400000000000000" pitchFamily="50" charset="-128"/>
            </a:endParaRPr>
          </a:p>
          <a:p>
            <a:r>
              <a:rPr lang="en-US" altLang="ja-JP" sz="2000" dirty="0">
                <a:latin typeface="游ゴシック" panose="020B0400000000000000" pitchFamily="50" charset="-128"/>
                <a:ea typeface="游ゴシック" panose="020B0400000000000000" pitchFamily="50" charset="-128"/>
              </a:rPr>
              <a:t> </a:t>
            </a:r>
            <a:r>
              <a:rPr lang="en-US" altLang="ja-JP" sz="2000" dirty="0" smtClean="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a:t>
            </a:r>
            <a:r>
              <a:rPr lang="en-US" altLang="ja-JP" dirty="0" err="1" smtClean="0">
                <a:latin typeface="游ゴシック" panose="020B0400000000000000" pitchFamily="50" charset="-128"/>
                <a:ea typeface="游ゴシック" panose="020B0400000000000000" pitchFamily="50" charset="-128"/>
              </a:rPr>
              <a:t>Komabayshi</a:t>
            </a:r>
            <a:r>
              <a:rPr lang="en-US" altLang="ja-JP" dirty="0" smtClean="0">
                <a:latin typeface="游ゴシック" panose="020B0400000000000000" pitchFamily="50" charset="-128"/>
                <a:ea typeface="游ゴシック" panose="020B0400000000000000" pitchFamily="50" charset="-128"/>
              </a:rPr>
              <a:t> [1967], Ingersoll [1969], Nakajima et al. [1992])</a:t>
            </a:r>
            <a:endParaRPr lang="en-US" altLang="ja-JP" sz="2000" dirty="0" smtClean="0">
              <a:latin typeface="游ゴシック" panose="020B0400000000000000" pitchFamily="50" charset="-128"/>
              <a:ea typeface="游ゴシック" panose="020B0400000000000000" pitchFamily="50" charset="-128"/>
            </a:endParaRPr>
          </a:p>
        </p:txBody>
      </p:sp>
      <p:sp>
        <p:nvSpPr>
          <p:cNvPr id="11" name="テキスト ボックス 10"/>
          <p:cNvSpPr txBox="1"/>
          <p:nvPr/>
        </p:nvSpPr>
        <p:spPr>
          <a:xfrm>
            <a:off x="384845" y="4537100"/>
            <a:ext cx="7037063" cy="1015663"/>
          </a:xfrm>
          <a:prstGeom prst="rect">
            <a:avLst/>
          </a:prstGeom>
          <a:noFill/>
        </p:spPr>
        <p:txBody>
          <a:bodyPr wrap="square" rtlCol="0">
            <a:spAutoFit/>
          </a:bodyPr>
          <a:lstStyle/>
          <a:p>
            <a:pPr marL="285750" indent="-285750">
              <a:buFont typeface="Wingdings" panose="05000000000000000000" pitchFamily="2" charset="2"/>
              <a:buChar char="p"/>
            </a:pPr>
            <a:r>
              <a:rPr lang="ja-JP" altLang="en-US" sz="2000" dirty="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全球凍結状態か暴走温室状態のみを表現できるモデルで安定な平衡状態を発見</a:t>
            </a:r>
            <a:endParaRPr lang="en-US" altLang="ja-JP" sz="2000" dirty="0" smtClean="0">
              <a:latin typeface="游ゴシック" panose="020B0400000000000000" pitchFamily="50" charset="-128"/>
              <a:ea typeface="游ゴシック" panose="020B0400000000000000" pitchFamily="50" charset="-128"/>
            </a:endParaRPr>
          </a:p>
          <a:p>
            <a:r>
              <a:rPr lang="en-US" altLang="ja-JP"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   (</a:t>
            </a:r>
            <a:r>
              <a:rPr lang="en-US" altLang="ja-JP" dirty="0" err="1" smtClean="0">
                <a:latin typeface="游ゴシック" panose="020B0400000000000000" pitchFamily="50" charset="-128"/>
                <a:ea typeface="游ゴシック" panose="020B0400000000000000" pitchFamily="50" charset="-128"/>
              </a:rPr>
              <a:t>Ishiwatari</a:t>
            </a:r>
            <a:r>
              <a:rPr lang="en-US" altLang="ja-JP" dirty="0" smtClean="0">
                <a:latin typeface="游ゴシック" panose="020B0400000000000000" pitchFamily="50" charset="-128"/>
                <a:ea typeface="游ゴシック" panose="020B0400000000000000" pitchFamily="50" charset="-128"/>
              </a:rPr>
              <a:t> et al. [2002])</a:t>
            </a:r>
          </a:p>
        </p:txBody>
      </p:sp>
      <p:sp>
        <p:nvSpPr>
          <p:cNvPr id="13" name="テキスト ボックス 12"/>
          <p:cNvSpPr txBox="1"/>
          <p:nvPr/>
        </p:nvSpPr>
        <p:spPr>
          <a:xfrm>
            <a:off x="384848" y="2574432"/>
            <a:ext cx="7037063" cy="984885"/>
          </a:xfrm>
          <a:prstGeom prst="rect">
            <a:avLst/>
          </a:prstGeom>
          <a:noFill/>
        </p:spPr>
        <p:txBody>
          <a:bodyPr wrap="square" rtlCol="0">
            <a:spAutoFit/>
          </a:bodyPr>
          <a:lstStyle/>
          <a:p>
            <a:pPr marL="285750" indent="-285750">
              <a:buFont typeface="Wingdings" panose="05000000000000000000" pitchFamily="2" charset="2"/>
              <a:buChar char="p"/>
            </a:pPr>
            <a:r>
              <a:rPr lang="ja-JP" altLang="en-US" sz="2000" dirty="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鉛直</a:t>
            </a:r>
            <a:r>
              <a:rPr lang="ja-JP" altLang="en-US" sz="2000" dirty="0" smtClean="0">
                <a:solidFill>
                  <a:schemeClr val="accent2"/>
                </a:solidFill>
                <a:latin typeface="游ゴシック" panose="020B0400000000000000" pitchFamily="50" charset="-128"/>
                <a:ea typeface="游ゴシック" panose="020B0400000000000000" pitchFamily="50" charset="-128"/>
              </a:rPr>
              <a:t> </a:t>
            </a:r>
            <a:r>
              <a:rPr lang="en-US" altLang="ja-JP" sz="2000" dirty="0">
                <a:latin typeface="游ゴシック" panose="020B0400000000000000" pitchFamily="50" charset="-128"/>
                <a:ea typeface="游ゴシック" panose="020B0400000000000000" pitchFamily="50" charset="-128"/>
              </a:rPr>
              <a:t>1</a:t>
            </a:r>
            <a:r>
              <a:rPr lang="en-US" altLang="ja-JP" sz="2000" dirty="0" smtClean="0">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次元放射対流モデルにアイスアルベドフィードバックを含めることで</a:t>
            </a:r>
            <a:r>
              <a:rPr lang="en-US" altLang="ja-JP" sz="2000" dirty="0" smtClean="0">
                <a:latin typeface="游ゴシック" panose="020B0400000000000000" pitchFamily="50" charset="-128"/>
                <a:ea typeface="游ゴシック" panose="020B0400000000000000" pitchFamily="50" charset="-128"/>
              </a:rPr>
              <a:t>, EBM </a:t>
            </a:r>
            <a:r>
              <a:rPr lang="ja-JP" altLang="en-US" sz="2000" dirty="0" smtClean="0">
                <a:latin typeface="游ゴシック" panose="020B0400000000000000" pitchFamily="50" charset="-128"/>
                <a:ea typeface="游ゴシック" panose="020B0400000000000000" pitchFamily="50" charset="-128"/>
              </a:rPr>
              <a:t>に多重平衡解が現れる</a:t>
            </a:r>
            <a:endParaRPr lang="en-US" altLang="ja-JP" sz="2000" dirty="0" smtClean="0">
              <a:latin typeface="游ゴシック" panose="020B0400000000000000" pitchFamily="50" charset="-128"/>
              <a:ea typeface="游ゴシック" panose="020B0400000000000000" pitchFamily="50" charset="-128"/>
            </a:endParaRPr>
          </a:p>
          <a:p>
            <a:r>
              <a:rPr lang="en-US" altLang="ja-JP"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   (Li et al. </a:t>
            </a:r>
            <a:r>
              <a:rPr lang="en-US" altLang="ja-JP" dirty="0">
                <a:latin typeface="游ゴシック" panose="020B0400000000000000" pitchFamily="50" charset="-128"/>
                <a:ea typeface="游ゴシック" panose="020B0400000000000000" pitchFamily="50" charset="-128"/>
              </a:rPr>
              <a:t>[</a:t>
            </a:r>
            <a:r>
              <a:rPr lang="en-US" altLang="ja-JP" dirty="0" smtClean="0">
                <a:latin typeface="游ゴシック" panose="020B0400000000000000" pitchFamily="50" charset="-128"/>
                <a:ea typeface="游ゴシック" panose="020B0400000000000000" pitchFamily="50" charset="-128"/>
              </a:rPr>
              <a:t>1997])</a:t>
            </a:r>
          </a:p>
        </p:txBody>
      </p:sp>
      <p:sp>
        <p:nvSpPr>
          <p:cNvPr id="14" name="テキスト ボックス 13"/>
          <p:cNvSpPr txBox="1"/>
          <p:nvPr/>
        </p:nvSpPr>
        <p:spPr>
          <a:xfrm>
            <a:off x="384845" y="3506261"/>
            <a:ext cx="7037063" cy="1015663"/>
          </a:xfrm>
          <a:prstGeom prst="rect">
            <a:avLst/>
          </a:prstGeom>
          <a:noFill/>
        </p:spPr>
        <p:txBody>
          <a:bodyPr wrap="square" rtlCol="0">
            <a:spAutoFit/>
          </a:bodyPr>
          <a:lstStyle/>
          <a:p>
            <a:pPr marL="285750" indent="-285750">
              <a:buFont typeface="Wingdings" panose="05000000000000000000" pitchFamily="2" charset="2"/>
              <a:buChar char="p"/>
            </a:pPr>
            <a:r>
              <a:rPr lang="ja-JP" altLang="en-US" sz="2000" dirty="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入射するある太陽放射フラックスに対して</a:t>
            </a:r>
            <a:r>
              <a:rPr lang="en-US" altLang="ja-JP" sz="2000" dirty="0" smtClean="0">
                <a:latin typeface="游ゴシック" panose="020B0400000000000000" pitchFamily="50" charset="-128"/>
                <a:ea typeface="游ゴシック" panose="020B0400000000000000" pitchFamily="50" charset="-128"/>
              </a:rPr>
              <a:t>, 2 </a:t>
            </a:r>
            <a:r>
              <a:rPr lang="ja-JP" altLang="en-US" sz="2000" dirty="0" smtClean="0">
                <a:latin typeface="游ゴシック" panose="020B0400000000000000" pitchFamily="50" charset="-128"/>
                <a:ea typeface="游ゴシック" panose="020B0400000000000000" pitchFamily="50" charset="-128"/>
              </a:rPr>
              <a:t>種類の安定な平衡解が得られる</a:t>
            </a:r>
            <a:endParaRPr lang="en-US" altLang="ja-JP" sz="2000" dirty="0" smtClean="0">
              <a:latin typeface="游ゴシック" panose="020B0400000000000000" pitchFamily="50" charset="-128"/>
              <a:ea typeface="游ゴシック" panose="020B0400000000000000" pitchFamily="50" charset="-128"/>
            </a:endParaRPr>
          </a:p>
          <a:p>
            <a:r>
              <a:rPr lang="en-US" altLang="ja-JP" sz="2000" dirty="0">
                <a:latin typeface="游ゴシック" panose="020B0400000000000000" pitchFamily="50" charset="-128"/>
                <a:ea typeface="游ゴシック" panose="020B0400000000000000" pitchFamily="50" charset="-128"/>
              </a:rPr>
              <a:t> </a:t>
            </a:r>
            <a:r>
              <a:rPr lang="en-US" altLang="ja-JP" sz="2000" dirty="0" smtClean="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a:t>
            </a:r>
            <a:r>
              <a:rPr lang="en-US" altLang="ja-JP" dirty="0" err="1" smtClean="0">
                <a:latin typeface="游ゴシック" panose="020B0400000000000000" pitchFamily="50" charset="-128"/>
                <a:ea typeface="游ゴシック" panose="020B0400000000000000" pitchFamily="50" charset="-128"/>
              </a:rPr>
              <a:t>Rennó</a:t>
            </a:r>
            <a:r>
              <a:rPr lang="en-US" altLang="ja-JP" dirty="0" smtClean="0">
                <a:latin typeface="游ゴシック" panose="020B0400000000000000" pitchFamily="50" charset="-128"/>
                <a:ea typeface="游ゴシック" panose="020B0400000000000000" pitchFamily="50" charset="-128"/>
              </a:rPr>
              <a:t> [1997], Sugiyama et al. [2005])</a:t>
            </a: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35</a:t>
            </a:fld>
            <a:endParaRPr kumimoji="1" lang="ja-JP" altLang="en-US"/>
          </a:p>
        </p:txBody>
      </p:sp>
    </p:spTree>
    <p:extLst>
      <p:ext uri="{BB962C8B-B14F-4D97-AF65-F5344CB8AC3E}">
        <p14:creationId xmlns:p14="http://schemas.microsoft.com/office/powerpoint/2010/main" val="7799720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2" y="498764"/>
            <a:ext cx="5890494" cy="1323439"/>
          </a:xfrm>
          <a:prstGeom prst="rect">
            <a:avLst/>
          </a:prstGeom>
          <a:noFill/>
        </p:spPr>
        <p:txBody>
          <a:bodyPr wrap="square" rtlCol="0">
            <a:spAutoFit/>
          </a:bodyPr>
          <a:lstStyle/>
          <a:p>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1.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暴走温室状態に関する　</a:t>
            </a:r>
            <a:endParaRPr kumimoji="1" lang="en-US" altLang="ja-JP" sz="4000" b="1" dirty="0" smtClean="0">
              <a:solidFill>
                <a:schemeClr val="accent2"/>
              </a:solidFill>
              <a:latin typeface="游ゴシック" panose="020B0400000000000000" pitchFamily="50" charset="-128"/>
              <a:ea typeface="游ゴシック" panose="020B0400000000000000" pitchFamily="50" charset="-128"/>
            </a:endParaRPr>
          </a:p>
          <a:p>
            <a:r>
              <a:rPr lang="ja-JP" altLang="en-US" sz="4000" b="1" dirty="0">
                <a:solidFill>
                  <a:schemeClr val="accent2"/>
                </a:solidFill>
                <a:latin typeface="游ゴシック" panose="020B0400000000000000" pitchFamily="50" charset="-128"/>
                <a:ea typeface="游ゴシック" panose="020B0400000000000000" pitchFamily="50" charset="-128"/>
              </a:rPr>
              <a:t> </a:t>
            </a:r>
            <a:r>
              <a:rPr lang="ja-JP" altLang="en-US" sz="4000" b="1"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これまでの研究</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36</a:t>
            </a:fld>
            <a:endParaRPr kumimoji="1" lang="ja-JP" altLang="en-US"/>
          </a:p>
        </p:txBody>
      </p:sp>
      <p:pic>
        <p:nvPicPr>
          <p:cNvPr id="15" name="図 14"/>
          <p:cNvPicPr>
            <a:picLocks noChangeAspect="1"/>
          </p:cNvPicPr>
          <p:nvPr/>
        </p:nvPicPr>
        <p:blipFill>
          <a:blip r:embed="rId2"/>
          <a:stretch>
            <a:fillRect/>
          </a:stretch>
        </p:blipFill>
        <p:spPr>
          <a:xfrm>
            <a:off x="5076820" y="1570978"/>
            <a:ext cx="3900591" cy="3535971"/>
          </a:xfrm>
          <a:prstGeom prst="rect">
            <a:avLst/>
          </a:prstGeom>
        </p:spPr>
      </p:pic>
      <p:sp>
        <p:nvSpPr>
          <p:cNvPr id="16" name="正方形/長方形 15"/>
          <p:cNvSpPr/>
          <p:nvPr/>
        </p:nvSpPr>
        <p:spPr>
          <a:xfrm>
            <a:off x="5464055" y="5183078"/>
            <a:ext cx="3663267" cy="658595"/>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5489067" y="5228353"/>
            <a:ext cx="3638255" cy="646331"/>
          </a:xfrm>
          <a:prstGeom prst="rect">
            <a:avLst/>
          </a:prstGeom>
          <a:noFill/>
        </p:spPr>
        <p:txBody>
          <a:bodyPr wrap="square" rtlCol="0">
            <a:spAutoFit/>
          </a:bodyPr>
          <a:lstStyle/>
          <a:p>
            <a:r>
              <a:rPr lang="ja-JP" altLang="en-US" dirty="0" smtClean="0">
                <a:latin typeface="游ゴシック" panose="020B0400000000000000" pitchFamily="50" charset="-128"/>
                <a:ea typeface="游ゴシック" panose="020B0400000000000000" pitchFamily="50" charset="-128"/>
              </a:rPr>
              <a:t>対流圏界面における温度と光学的厚さの</a:t>
            </a:r>
            <a:r>
              <a:rPr kumimoji="1" lang="ja-JP" altLang="en-US" dirty="0" smtClean="0">
                <a:latin typeface="游ゴシック" panose="020B0400000000000000" pitchFamily="50" charset="-128"/>
                <a:ea typeface="游ゴシック" panose="020B0400000000000000" pitchFamily="50" charset="-128"/>
              </a:rPr>
              <a:t>関係</a:t>
            </a:r>
            <a:r>
              <a:rPr kumimoji="1" lang="en-US" altLang="ja-JP" sz="1400" dirty="0" smtClean="0">
                <a:latin typeface="游ゴシック" panose="020B0400000000000000" pitchFamily="50" charset="-128"/>
                <a:ea typeface="游ゴシック" panose="020B0400000000000000" pitchFamily="50" charset="-128"/>
              </a:rPr>
              <a:t>(</a:t>
            </a:r>
            <a:r>
              <a:rPr kumimoji="1" lang="en-US" altLang="ja-JP" sz="1400" dirty="0" err="1" smtClean="0">
                <a:latin typeface="游ゴシック" panose="020B0400000000000000" pitchFamily="50" charset="-128"/>
                <a:ea typeface="游ゴシック" panose="020B0400000000000000" pitchFamily="50" charset="-128"/>
              </a:rPr>
              <a:t>Nakjima</a:t>
            </a:r>
            <a:r>
              <a:rPr lang="ja-JP" altLang="en-US" sz="1400" dirty="0">
                <a:latin typeface="游ゴシック" panose="020B0400000000000000" pitchFamily="50" charset="-128"/>
                <a:ea typeface="游ゴシック" panose="020B0400000000000000" pitchFamily="50" charset="-128"/>
              </a:rPr>
              <a:t> </a:t>
            </a:r>
            <a:r>
              <a:rPr lang="en-US" altLang="ja-JP" sz="1400" dirty="0" smtClean="0">
                <a:latin typeface="游ゴシック" panose="020B0400000000000000" pitchFamily="50" charset="-128"/>
                <a:ea typeface="游ゴシック" panose="020B0400000000000000" pitchFamily="50" charset="-128"/>
              </a:rPr>
              <a:t>et al.</a:t>
            </a:r>
            <a:r>
              <a:rPr kumimoji="1" lang="en-US" altLang="ja-JP" sz="1400" dirty="0" smtClean="0">
                <a:latin typeface="游ゴシック" panose="020B0400000000000000" pitchFamily="50" charset="-128"/>
                <a:ea typeface="游ゴシック" panose="020B0400000000000000" pitchFamily="50" charset="-128"/>
              </a:rPr>
              <a:t> (</a:t>
            </a:r>
            <a:r>
              <a:rPr lang="en-US" altLang="ja-JP" sz="1400" dirty="0" smtClean="0">
                <a:latin typeface="游ゴシック" panose="020B0400000000000000" pitchFamily="50" charset="-128"/>
                <a:ea typeface="游ゴシック" panose="020B0400000000000000" pitchFamily="50" charset="-128"/>
              </a:rPr>
              <a:t>1992) Fig.1)</a:t>
            </a:r>
            <a:endParaRPr kumimoji="1" lang="ja-JP" altLang="en-US" dirty="0">
              <a:latin typeface="游ゴシック" panose="020B0400000000000000" pitchFamily="50" charset="-128"/>
              <a:ea typeface="游ゴシック" panose="020B0400000000000000" pitchFamily="50" charset="-128"/>
            </a:endParaRPr>
          </a:p>
        </p:txBody>
      </p:sp>
      <p:sp>
        <p:nvSpPr>
          <p:cNvPr id="19" name="フローチャート: 結合子 18"/>
          <p:cNvSpPr/>
          <p:nvPr/>
        </p:nvSpPr>
        <p:spPr>
          <a:xfrm>
            <a:off x="7522271" y="3408874"/>
            <a:ext cx="45719" cy="45719"/>
          </a:xfrm>
          <a:prstGeom prst="flowChartConnector">
            <a:avLst/>
          </a:prstGeom>
          <a:solidFill>
            <a:srgbClr val="FF0000"/>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ローチャート: 結合子 19"/>
          <p:cNvSpPr/>
          <p:nvPr/>
        </p:nvSpPr>
        <p:spPr>
          <a:xfrm>
            <a:off x="6717566" y="2742124"/>
            <a:ext cx="45719" cy="45719"/>
          </a:xfrm>
          <a:prstGeom prst="flowChartConnector">
            <a:avLst/>
          </a:prstGeom>
          <a:solidFill>
            <a:srgbClr val="FFC000"/>
          </a:solid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C000"/>
                </a:solidFill>
              </a:ln>
            </a:endParaRPr>
          </a:p>
        </p:txBody>
      </p:sp>
      <p:sp>
        <p:nvSpPr>
          <p:cNvPr id="21" name="フローチャート: 結合子 20"/>
          <p:cNvSpPr/>
          <p:nvPr/>
        </p:nvSpPr>
        <p:spPr>
          <a:xfrm>
            <a:off x="8182671" y="3840674"/>
            <a:ext cx="45719" cy="45719"/>
          </a:xfrm>
          <a:prstGeom prst="flowChartConnector">
            <a:avLst/>
          </a:prstGeom>
          <a:solidFill>
            <a:srgbClr val="FFC000"/>
          </a:solid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a:off x="6861403" y="2100045"/>
            <a:ext cx="983361" cy="190500"/>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 name="直線矢印コネクタ 30"/>
          <p:cNvCxnSpPr>
            <a:endCxn id="19" idx="7"/>
          </p:cNvCxnSpPr>
          <p:nvPr/>
        </p:nvCxnSpPr>
        <p:spPr>
          <a:xfrm flipH="1">
            <a:off x="7561295" y="2828178"/>
            <a:ext cx="522951" cy="58739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角丸四角形 31"/>
          <p:cNvSpPr/>
          <p:nvPr/>
        </p:nvSpPr>
        <p:spPr>
          <a:xfrm>
            <a:off x="8029213" y="2423067"/>
            <a:ext cx="745245" cy="405112"/>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8015117" y="2475782"/>
            <a:ext cx="983461" cy="338554"/>
          </a:xfrm>
          <a:prstGeom prst="rect">
            <a:avLst/>
          </a:prstGeom>
          <a:noFill/>
        </p:spPr>
        <p:txBody>
          <a:bodyPr wrap="square" rtlCol="0">
            <a:spAutoFit/>
          </a:bodyPr>
          <a:lstStyle/>
          <a:p>
            <a:r>
              <a:rPr kumimoji="1" lang="ja-JP" altLang="en-US" sz="1600" dirty="0" smtClean="0">
                <a:solidFill>
                  <a:srgbClr val="FF0000"/>
                </a:solidFill>
                <a:latin typeface="游ゴシック" panose="020B0400000000000000" pitchFamily="50" charset="-128"/>
                <a:ea typeface="游ゴシック" panose="020B0400000000000000" pitchFamily="50" charset="-128"/>
              </a:rPr>
              <a:t>臨界点</a:t>
            </a:r>
            <a:endParaRPr kumimoji="1" lang="ja-JP" altLang="en-US" sz="1600" dirty="0">
              <a:solidFill>
                <a:srgbClr val="FF0000"/>
              </a:solidFill>
              <a:latin typeface="游ゴシック" panose="020B0400000000000000" pitchFamily="50" charset="-128"/>
              <a:ea typeface="游ゴシック" panose="020B0400000000000000" pitchFamily="50" charset="-128"/>
            </a:endParaRPr>
          </a:p>
        </p:txBody>
      </p:sp>
      <p:sp>
        <p:nvSpPr>
          <p:cNvPr id="34" name="テキスト ボックス 33"/>
          <p:cNvSpPr txBox="1"/>
          <p:nvPr/>
        </p:nvSpPr>
        <p:spPr>
          <a:xfrm>
            <a:off x="394858" y="1867479"/>
            <a:ext cx="5094209" cy="892552"/>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灰色大気の鉛直 </a:t>
            </a:r>
            <a:r>
              <a:rPr lang="en-US" altLang="ja-JP" sz="2000" dirty="0" smtClean="0">
                <a:latin typeface="游ゴシック" panose="020B0400000000000000" pitchFamily="50" charset="-128"/>
                <a:ea typeface="游ゴシック" panose="020B0400000000000000" pitchFamily="50" charset="-128"/>
              </a:rPr>
              <a:t>1 </a:t>
            </a:r>
            <a:r>
              <a:rPr lang="ja-JP" altLang="en-US" sz="2000" dirty="0" smtClean="0">
                <a:latin typeface="游ゴシック" panose="020B0400000000000000" pitchFamily="50" charset="-128"/>
                <a:ea typeface="游ゴシック" panose="020B0400000000000000" pitchFamily="50" charset="-128"/>
              </a:rPr>
              <a:t>次元放射平衡モデル</a:t>
            </a:r>
            <a:endParaRPr lang="en-US" altLang="ja-JP" sz="2000" dirty="0" smtClean="0">
              <a:latin typeface="游ゴシック" panose="020B0400000000000000" pitchFamily="50" charset="-128"/>
              <a:ea typeface="游ゴシック" panose="020B0400000000000000" pitchFamily="50" charset="-128"/>
            </a:endParaRPr>
          </a:p>
          <a:p>
            <a:r>
              <a:rPr lang="ja-JP" altLang="en-US" sz="1600" dirty="0" smtClean="0">
                <a:latin typeface="游ゴシック" panose="020B0400000000000000" pitchFamily="50" charset="-128"/>
                <a:ea typeface="游ゴシック" panose="020B0400000000000000" pitchFamily="50" charset="-128"/>
              </a:rPr>
              <a:t>       先行</a:t>
            </a:r>
            <a:r>
              <a:rPr lang="ja-JP" altLang="en-US" sz="1600" dirty="0">
                <a:latin typeface="游ゴシック" panose="020B0400000000000000" pitchFamily="50" charset="-128"/>
                <a:ea typeface="游ゴシック" panose="020B0400000000000000" pitchFamily="50" charset="-128"/>
              </a:rPr>
              <a:t>研究 </a:t>
            </a:r>
            <a:r>
              <a:rPr lang="en-US" altLang="ja-JP" sz="1600" dirty="0">
                <a:latin typeface="游ゴシック" panose="020B0400000000000000" pitchFamily="50" charset="-128"/>
                <a:ea typeface="游ゴシック" panose="020B0400000000000000" pitchFamily="50" charset="-128"/>
              </a:rPr>
              <a:t>: </a:t>
            </a:r>
            <a:r>
              <a:rPr lang="en-US" altLang="ja-JP" sz="1600" dirty="0" err="1">
                <a:latin typeface="游ゴシック" panose="020B0400000000000000" pitchFamily="50" charset="-128"/>
                <a:ea typeface="游ゴシック" panose="020B0400000000000000" pitchFamily="50" charset="-128"/>
              </a:rPr>
              <a:t>Komabayashi</a:t>
            </a:r>
            <a:r>
              <a:rPr lang="en-US" altLang="ja-JP" sz="1600" dirty="0">
                <a:latin typeface="游ゴシック" panose="020B0400000000000000" pitchFamily="50" charset="-128"/>
                <a:ea typeface="游ゴシック" panose="020B0400000000000000" pitchFamily="50" charset="-128"/>
              </a:rPr>
              <a:t> [1967], Ingersoll [1969], </a:t>
            </a:r>
            <a:endParaRPr lang="en-US" altLang="ja-JP" sz="1600" dirty="0" smtClean="0">
              <a:latin typeface="游ゴシック" panose="020B0400000000000000" pitchFamily="50" charset="-128"/>
              <a:ea typeface="游ゴシック" panose="020B0400000000000000" pitchFamily="50" charset="-128"/>
            </a:endParaRPr>
          </a:p>
          <a:p>
            <a:r>
              <a:rPr lang="en-US" altLang="ja-JP" sz="1600" dirty="0" smtClean="0">
                <a:latin typeface="游ゴシック" panose="020B0400000000000000" pitchFamily="50" charset="-128"/>
                <a:ea typeface="游ゴシック" panose="020B0400000000000000" pitchFamily="50" charset="-128"/>
              </a:rPr>
              <a:t>                        Nakajima </a:t>
            </a:r>
            <a:r>
              <a:rPr lang="en-US" altLang="ja-JP" sz="1600" dirty="0">
                <a:latin typeface="游ゴシック" panose="020B0400000000000000" pitchFamily="50" charset="-128"/>
                <a:ea typeface="游ゴシック" panose="020B0400000000000000" pitchFamily="50" charset="-128"/>
              </a:rPr>
              <a:t>et al. [1992</a:t>
            </a:r>
            <a:r>
              <a:rPr lang="en-US" altLang="ja-JP" sz="1600" dirty="0" smtClean="0">
                <a:latin typeface="游ゴシック" panose="020B0400000000000000" pitchFamily="50" charset="-128"/>
                <a:ea typeface="游ゴシック" panose="020B0400000000000000" pitchFamily="50" charset="-128"/>
              </a:rPr>
              <a:t>]</a:t>
            </a:r>
            <a:endParaRPr lang="en-US" altLang="ja-JP" sz="1600" dirty="0">
              <a:latin typeface="游ゴシック" panose="020B0400000000000000" pitchFamily="50" charset="-128"/>
              <a:ea typeface="游ゴシック" panose="020B0400000000000000" pitchFamily="50" charset="-128"/>
            </a:endParaRPr>
          </a:p>
        </p:txBody>
      </p:sp>
      <p:sp>
        <p:nvSpPr>
          <p:cNvPr id="38" name="テキスト ボックス 37"/>
          <p:cNvSpPr txBox="1"/>
          <p:nvPr/>
        </p:nvSpPr>
        <p:spPr>
          <a:xfrm>
            <a:off x="754154" y="4572664"/>
            <a:ext cx="4580468" cy="1077218"/>
          </a:xfrm>
          <a:prstGeom prst="rect">
            <a:avLst/>
          </a:prstGeom>
          <a:noFill/>
        </p:spPr>
        <p:txBody>
          <a:bodyPr wrap="square" rtlCol="0">
            <a:spAutoFit/>
          </a:bodyPr>
          <a:lstStyle/>
          <a:p>
            <a:pPr marL="285750" indent="-285750">
              <a:buFont typeface="Wingdings" panose="05000000000000000000" pitchFamily="2" charset="2"/>
              <a:buChar char="n"/>
            </a:pPr>
            <a:r>
              <a:rPr lang="en-US" altLang="ja-JP" sz="1600" dirty="0" smtClean="0">
                <a:solidFill>
                  <a:schemeClr val="accent2"/>
                </a:solidFill>
                <a:latin typeface="游ゴシック" panose="020B0400000000000000" pitchFamily="50" charset="-128"/>
                <a:ea typeface="游ゴシック" panose="020B0400000000000000" pitchFamily="50" charset="-128"/>
              </a:rPr>
              <a:t> </a:t>
            </a:r>
            <a:r>
              <a:rPr lang="en-US" altLang="ja-JP" sz="1600" dirty="0" smtClean="0">
                <a:latin typeface="游ゴシック" panose="020B0400000000000000" pitchFamily="50" charset="-128"/>
                <a:ea typeface="游ゴシック" panose="020B0400000000000000" pitchFamily="50" charset="-128"/>
              </a:rPr>
              <a:t>OLR </a:t>
            </a:r>
            <a:r>
              <a:rPr lang="ja-JP" altLang="en-US" sz="1600" dirty="0">
                <a:latin typeface="游ゴシック" panose="020B0400000000000000" pitchFamily="50" charset="-128"/>
                <a:ea typeface="游ゴシック" panose="020B0400000000000000" pitchFamily="50" charset="-128"/>
              </a:rPr>
              <a:t>の値には限界がある</a:t>
            </a:r>
            <a:endParaRPr kumimoji="1" lang="en-US" altLang="ja-JP" sz="1600" dirty="0" smtClean="0">
              <a:solidFill>
                <a:schemeClr val="accent2"/>
              </a:solidFill>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kumimoji="1" lang="ja-JP" altLang="en-US" sz="16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1600" dirty="0" smtClean="0">
                <a:latin typeface="游ゴシック" panose="020B0400000000000000" pitchFamily="50" charset="-128"/>
                <a:ea typeface="游ゴシック" panose="020B0400000000000000" pitchFamily="50" charset="-128"/>
              </a:rPr>
              <a:t>この </a:t>
            </a:r>
            <a:r>
              <a:rPr kumimoji="1" lang="en-US" altLang="ja-JP" sz="1600" dirty="0" smtClean="0">
                <a:latin typeface="游ゴシック" panose="020B0400000000000000" pitchFamily="50" charset="-128"/>
                <a:ea typeface="游ゴシック" panose="020B0400000000000000" pitchFamily="50" charset="-128"/>
              </a:rPr>
              <a:t>OLR </a:t>
            </a:r>
            <a:r>
              <a:rPr kumimoji="1" lang="ja-JP" altLang="en-US" sz="1600" dirty="0" smtClean="0">
                <a:latin typeface="游ゴシック" panose="020B0400000000000000" pitchFamily="50" charset="-128"/>
                <a:ea typeface="游ゴシック" panose="020B0400000000000000" pitchFamily="50" charset="-128"/>
              </a:rPr>
              <a:t>の限界値を超える太陽放射フラックスが入射すると放射平衡を維持できなくなり</a:t>
            </a:r>
            <a:r>
              <a:rPr kumimoji="1" lang="en-US" altLang="ja-JP" sz="1600" dirty="0" smtClean="0">
                <a:latin typeface="游ゴシック" panose="020B0400000000000000" pitchFamily="50" charset="-128"/>
                <a:ea typeface="游ゴシック" panose="020B0400000000000000" pitchFamily="50" charset="-128"/>
              </a:rPr>
              <a:t>, </a:t>
            </a:r>
            <a:r>
              <a:rPr kumimoji="1" lang="ja-JP" altLang="en-US" sz="1600" dirty="0" smtClean="0">
                <a:latin typeface="游ゴシック" panose="020B0400000000000000" pitchFamily="50" charset="-128"/>
                <a:ea typeface="游ゴシック" panose="020B0400000000000000" pitchFamily="50" charset="-128"/>
              </a:rPr>
              <a:t>暴走温室状態になる</a:t>
            </a:r>
            <a:endParaRPr kumimoji="1" lang="ja-JP" altLang="en-US" sz="1600" dirty="0">
              <a:latin typeface="游ゴシック" panose="020B0400000000000000" pitchFamily="50" charset="-128"/>
              <a:ea typeface="游ゴシック" panose="020B0400000000000000" pitchFamily="50" charset="-128"/>
            </a:endParaRPr>
          </a:p>
        </p:txBody>
      </p:sp>
      <p:sp>
        <p:nvSpPr>
          <p:cNvPr id="40" name="テキスト ボックス 39"/>
          <p:cNvSpPr txBox="1"/>
          <p:nvPr/>
        </p:nvSpPr>
        <p:spPr>
          <a:xfrm>
            <a:off x="394858" y="5643345"/>
            <a:ext cx="4849356" cy="1015663"/>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a:solidFill>
                  <a:schemeClr val="accent2"/>
                </a:solidFill>
                <a:latin typeface="游ゴシック" panose="020B0400000000000000" pitchFamily="50" charset="-128"/>
                <a:ea typeface="游ゴシック" panose="020B0400000000000000" pitchFamily="50" charset="-128"/>
              </a:rPr>
              <a:t> </a:t>
            </a:r>
            <a:r>
              <a:rPr lang="en-US" altLang="ja-JP" sz="2000" dirty="0" smtClean="0">
                <a:latin typeface="游ゴシック" panose="020B0400000000000000" pitchFamily="50" charset="-128"/>
                <a:ea typeface="游ゴシック" panose="020B0400000000000000" pitchFamily="50" charset="-128"/>
              </a:rPr>
              <a:t>GCM </a:t>
            </a:r>
            <a:r>
              <a:rPr lang="ja-JP" altLang="en-US" sz="2000" dirty="0" smtClean="0">
                <a:latin typeface="游ゴシック" panose="020B0400000000000000" pitchFamily="50" charset="-128"/>
                <a:ea typeface="游ゴシック" panose="020B0400000000000000" pitchFamily="50" charset="-128"/>
              </a:rPr>
              <a:t>においても暴走温室状態が存在することが示されている</a:t>
            </a:r>
            <a:endParaRPr lang="en-US" altLang="ja-JP" sz="2000" dirty="0" smtClean="0">
              <a:latin typeface="游ゴシック" panose="020B0400000000000000" pitchFamily="50" charset="-128"/>
              <a:ea typeface="游ゴシック" panose="020B0400000000000000" pitchFamily="50" charset="-128"/>
            </a:endParaRPr>
          </a:p>
          <a:p>
            <a:r>
              <a:rPr kumimoji="1" lang="en-US" altLang="ja-JP" dirty="0">
                <a:latin typeface="游ゴシック" panose="020B0400000000000000" pitchFamily="50" charset="-128"/>
                <a:ea typeface="游ゴシック" panose="020B0400000000000000" pitchFamily="50" charset="-128"/>
              </a:rPr>
              <a:t> </a:t>
            </a:r>
            <a:r>
              <a:rPr kumimoji="1" lang="en-US" altLang="ja-JP" dirty="0" smtClean="0">
                <a:latin typeface="游ゴシック" panose="020B0400000000000000" pitchFamily="50" charset="-128"/>
                <a:ea typeface="游ゴシック" panose="020B0400000000000000" pitchFamily="50" charset="-128"/>
              </a:rPr>
              <a:t>   </a:t>
            </a:r>
            <a:r>
              <a:rPr kumimoji="1" lang="en-US" altLang="ja-JP" sz="1600" dirty="0" smtClean="0">
                <a:latin typeface="游ゴシック" panose="020B0400000000000000" pitchFamily="50" charset="-128"/>
                <a:ea typeface="游ゴシック" panose="020B0400000000000000" pitchFamily="50" charset="-128"/>
              </a:rPr>
              <a:t> (</a:t>
            </a:r>
            <a:r>
              <a:rPr kumimoji="1" lang="en-US" altLang="ja-JP" sz="1600" dirty="0" err="1" smtClean="0">
                <a:latin typeface="游ゴシック" panose="020B0400000000000000" pitchFamily="50" charset="-128"/>
                <a:ea typeface="游ゴシック" panose="020B0400000000000000" pitchFamily="50" charset="-128"/>
              </a:rPr>
              <a:t>Ishiwatari</a:t>
            </a:r>
            <a:r>
              <a:rPr kumimoji="1" lang="en-US" altLang="ja-JP" sz="1600" dirty="0" smtClean="0">
                <a:latin typeface="游ゴシック" panose="020B0400000000000000" pitchFamily="50" charset="-128"/>
                <a:ea typeface="游ゴシック" panose="020B0400000000000000" pitchFamily="50" charset="-128"/>
              </a:rPr>
              <a:t> et al. [1998])</a:t>
            </a:r>
          </a:p>
        </p:txBody>
      </p:sp>
      <p:sp>
        <p:nvSpPr>
          <p:cNvPr id="41" name="テキスト ボックス 40"/>
          <p:cNvSpPr txBox="1"/>
          <p:nvPr/>
        </p:nvSpPr>
        <p:spPr>
          <a:xfrm>
            <a:off x="754154" y="2787843"/>
            <a:ext cx="3793067" cy="615553"/>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dirty="0" smtClean="0">
                <a:solidFill>
                  <a:schemeClr val="accent2"/>
                </a:solidFill>
              </a:rPr>
              <a:t> </a:t>
            </a:r>
            <a:r>
              <a:rPr kumimoji="1" lang="ja-JP" altLang="en-US" sz="1600" dirty="0" smtClean="0">
                <a:latin typeface="游ゴシック" panose="020B0400000000000000" pitchFamily="50" charset="-128"/>
                <a:ea typeface="游ゴシック" panose="020B0400000000000000" pitchFamily="50" charset="-128"/>
              </a:rPr>
              <a:t>対流圏界面における温度と光学的厚さの関係式</a:t>
            </a:r>
            <a:endParaRPr kumimoji="1" lang="ja-JP" altLang="en-US" sz="1600" dirty="0">
              <a:latin typeface="游ゴシック" panose="020B0400000000000000" pitchFamily="50" charset="-128"/>
              <a:ea typeface="游ゴシック" panose="020B0400000000000000" pitchFamily="50" charset="-128"/>
            </a:endParaRPr>
          </a:p>
        </p:txBody>
      </p:sp>
      <p:pic>
        <p:nvPicPr>
          <p:cNvPr id="42" name="図 41"/>
          <p:cNvPicPr>
            <a:picLocks noChangeAspect="1"/>
          </p:cNvPicPr>
          <p:nvPr/>
        </p:nvPicPr>
        <p:blipFill>
          <a:blip r:embed="rId3"/>
          <a:stretch>
            <a:fillRect/>
          </a:stretch>
        </p:blipFill>
        <p:spPr>
          <a:xfrm>
            <a:off x="1081527" y="3431208"/>
            <a:ext cx="2383463" cy="531268"/>
          </a:xfrm>
          <a:prstGeom prst="rect">
            <a:avLst/>
          </a:prstGeom>
        </p:spPr>
      </p:pic>
      <p:pic>
        <p:nvPicPr>
          <p:cNvPr id="43" name="図 42"/>
          <p:cNvPicPr>
            <a:picLocks noChangeAspect="1"/>
          </p:cNvPicPr>
          <p:nvPr/>
        </p:nvPicPr>
        <p:blipFill>
          <a:blip r:embed="rId4"/>
          <a:stretch>
            <a:fillRect/>
          </a:stretch>
        </p:blipFill>
        <p:spPr>
          <a:xfrm>
            <a:off x="1081527" y="4000427"/>
            <a:ext cx="1920882" cy="534285"/>
          </a:xfrm>
          <a:prstGeom prst="rect">
            <a:avLst/>
          </a:prstGeom>
        </p:spPr>
      </p:pic>
      <p:sp>
        <p:nvSpPr>
          <p:cNvPr id="44" name="正方形/長方形 43"/>
          <p:cNvSpPr/>
          <p:nvPr/>
        </p:nvSpPr>
        <p:spPr>
          <a:xfrm>
            <a:off x="3606800" y="3208867"/>
            <a:ext cx="1727821" cy="1325845"/>
          </a:xfrm>
          <a:prstGeom prst="rect">
            <a:avLst/>
          </a:prstGeom>
          <a:solidFill>
            <a:srgbClr val="FDFAD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45" name="テキスト ボックス 44"/>
              <p:cNvSpPr txBox="1"/>
              <p:nvPr/>
            </p:nvSpPr>
            <p:spPr>
              <a:xfrm>
                <a:off x="3716866" y="3370219"/>
                <a:ext cx="1669160" cy="1067087"/>
              </a:xfrm>
              <a:prstGeom prst="rect">
                <a:avLst/>
              </a:prstGeom>
              <a:noFill/>
            </p:spPr>
            <p:txBody>
              <a:bodyPr wrap="square" rtlCol="0">
                <a:spAutoFit/>
              </a:bodyPr>
              <a:lstStyle/>
              <a:p>
                <a14:m>
                  <m:oMath xmlns:m="http://schemas.openxmlformats.org/officeDocument/2006/math">
                    <m:sSubSup>
                      <m:sSubSupPr>
                        <m:ctrlPr>
                          <a:rPr kumimoji="1" lang="en-US" altLang="ja-JP" sz="1200" i="1" smtClean="0">
                            <a:latin typeface="Cambria Math" panose="02040503050406030204" pitchFamily="18" charset="0"/>
                          </a:rPr>
                        </m:ctrlPr>
                      </m:sSubSupPr>
                      <m:e>
                        <m:r>
                          <a:rPr kumimoji="1" lang="en-US" altLang="ja-JP" sz="1200" b="0" i="1" smtClean="0">
                            <a:latin typeface="Cambria Math" panose="02040503050406030204" pitchFamily="18" charset="0"/>
                          </a:rPr>
                          <m:t>𝐹</m:t>
                        </m:r>
                      </m:e>
                      <m:sub>
                        <m:r>
                          <a:rPr kumimoji="1" lang="en-US" altLang="ja-JP" sz="1200" b="0" i="1" smtClean="0">
                            <a:latin typeface="Cambria Math" panose="02040503050406030204" pitchFamily="18" charset="0"/>
                          </a:rPr>
                          <m:t>𝐼𝑅𝑡𝑜𝑝</m:t>
                        </m:r>
                      </m:sub>
                      <m:sup>
                        <m:r>
                          <a:rPr lang="ja-JP" altLang="en-US" sz="1200" i="1">
                            <a:latin typeface="Cambria Math" panose="02040503050406030204" pitchFamily="18" charset="0"/>
                          </a:rPr>
                          <m:t>↑</m:t>
                        </m:r>
                      </m:sup>
                    </m:sSubSup>
                  </m:oMath>
                </a14:m>
                <a:r>
                  <a:rPr kumimoji="1" lang="en-US" altLang="ja-JP" sz="1200" dirty="0" smtClean="0">
                    <a:latin typeface="游ゴシック" panose="020B0400000000000000" pitchFamily="50" charset="-128"/>
                    <a:ea typeface="游ゴシック" panose="020B0400000000000000" pitchFamily="50" charset="-128"/>
                  </a:rPr>
                  <a:t>: OLR, </a:t>
                </a:r>
              </a:p>
              <a:p>
                <a14:m>
                  <m:oMath xmlns:m="http://schemas.openxmlformats.org/officeDocument/2006/math">
                    <m:sSub>
                      <m:sSubPr>
                        <m:ctrlPr>
                          <a:rPr kumimoji="1" lang="en-US" altLang="ja-JP" sz="1200" i="1" smtClean="0">
                            <a:latin typeface="Cambria Math" panose="02040503050406030204" pitchFamily="18" charset="0"/>
                            <a:ea typeface="游ゴシック" panose="020B0400000000000000" pitchFamily="50" charset="-128"/>
                          </a:rPr>
                        </m:ctrlPr>
                      </m:sSubPr>
                      <m:e>
                        <m:r>
                          <m:rPr>
                            <m:sty m:val="p"/>
                          </m:rPr>
                          <a:rPr lang="en-US" altLang="ja-JP" sz="1200" i="1">
                            <a:latin typeface="Cambria Math" panose="02040503050406030204" pitchFamily="18" charset="0"/>
                            <a:ea typeface="游ゴシック" panose="020B0400000000000000" pitchFamily="50" charset="-128"/>
                          </a:rPr>
                          <m:t>κ</m:t>
                        </m:r>
                      </m:e>
                      <m:sub>
                        <m:r>
                          <a:rPr kumimoji="1" lang="en-US" altLang="ja-JP" sz="1200" b="0" i="1" smtClean="0">
                            <a:latin typeface="Cambria Math" panose="02040503050406030204" pitchFamily="18" charset="0"/>
                            <a:ea typeface="游ゴシック" panose="020B0400000000000000" pitchFamily="50" charset="-128"/>
                          </a:rPr>
                          <m:t>𝑣</m:t>
                        </m:r>
                      </m:sub>
                    </m:sSub>
                  </m:oMath>
                </a14:m>
                <a:r>
                  <a:rPr kumimoji="1" lang="en-US" altLang="ja-JP" sz="1200" dirty="0" smtClean="0">
                    <a:latin typeface="游ゴシック" panose="020B0400000000000000" pitchFamily="50" charset="-128"/>
                    <a:ea typeface="游ゴシック" panose="020B0400000000000000" pitchFamily="50" charset="-128"/>
                  </a:rPr>
                  <a:t>: </a:t>
                </a:r>
                <a:r>
                  <a:rPr kumimoji="1" lang="ja-JP" altLang="en-US" sz="1200" dirty="0" smtClean="0">
                    <a:latin typeface="游ゴシック" panose="020B0400000000000000" pitchFamily="50" charset="-128"/>
                    <a:ea typeface="游ゴシック" panose="020B0400000000000000" pitchFamily="50" charset="-128"/>
                  </a:rPr>
                  <a:t>吸収係数</a:t>
                </a:r>
                <a:r>
                  <a:rPr kumimoji="1" lang="en-US" altLang="ja-JP" sz="1200" dirty="0" smtClean="0">
                    <a:latin typeface="游ゴシック" panose="020B0400000000000000" pitchFamily="50" charset="-128"/>
                    <a:ea typeface="游ゴシック" panose="020B0400000000000000" pitchFamily="50" charset="-128"/>
                  </a:rPr>
                  <a:t>(</a:t>
                </a:r>
                <a:r>
                  <a:rPr kumimoji="1" lang="ja-JP" altLang="en-US" sz="1200" dirty="0" smtClean="0">
                    <a:latin typeface="游ゴシック" panose="020B0400000000000000" pitchFamily="50" charset="-128"/>
                    <a:ea typeface="游ゴシック" panose="020B0400000000000000" pitchFamily="50" charset="-128"/>
                  </a:rPr>
                  <a:t>水蒸気</a:t>
                </a:r>
                <a:r>
                  <a:rPr kumimoji="1" lang="en-US" altLang="ja-JP" sz="1200" dirty="0" smtClean="0">
                    <a:latin typeface="游ゴシック" panose="020B0400000000000000" pitchFamily="50" charset="-128"/>
                    <a:ea typeface="游ゴシック" panose="020B0400000000000000" pitchFamily="50" charset="-128"/>
                  </a:rPr>
                  <a:t>)</a:t>
                </a:r>
              </a:p>
              <a:p>
                <a14:m>
                  <m:oMath xmlns:m="http://schemas.openxmlformats.org/officeDocument/2006/math">
                    <m:sSup>
                      <m:sSupPr>
                        <m:ctrlPr>
                          <a:rPr kumimoji="1" lang="en-US" altLang="ja-JP" sz="1200" i="1" smtClean="0">
                            <a:latin typeface="Cambria Math" panose="02040503050406030204" pitchFamily="18" charset="0"/>
                            <a:ea typeface="游ゴシック" panose="020B0400000000000000" pitchFamily="50" charset="-128"/>
                          </a:rPr>
                        </m:ctrlPr>
                      </m:sSupPr>
                      <m:e>
                        <m:r>
                          <a:rPr kumimoji="1" lang="en-US" altLang="ja-JP" sz="1200" b="0" i="1" smtClean="0">
                            <a:latin typeface="Cambria Math" panose="02040503050406030204" pitchFamily="18" charset="0"/>
                            <a:ea typeface="游ゴシック" panose="020B0400000000000000" pitchFamily="50" charset="-128"/>
                          </a:rPr>
                          <m:t>𝑝</m:t>
                        </m:r>
                      </m:e>
                      <m:sup>
                        <m:r>
                          <a:rPr kumimoji="1" lang="en-US" altLang="ja-JP" sz="1200" b="0" i="1" smtClean="0">
                            <a:latin typeface="Cambria Math" panose="02040503050406030204" pitchFamily="18" charset="0"/>
                            <a:ea typeface="游ゴシック" panose="020B0400000000000000" pitchFamily="50" charset="-128"/>
                          </a:rPr>
                          <m:t>∗</m:t>
                        </m:r>
                      </m:sup>
                    </m:sSup>
                  </m:oMath>
                </a14:m>
                <a:r>
                  <a:rPr kumimoji="1" lang="en-US" altLang="ja-JP" sz="1200" dirty="0" smtClean="0">
                    <a:latin typeface="游ゴシック" panose="020B0400000000000000" pitchFamily="50" charset="-128"/>
                    <a:ea typeface="游ゴシック" panose="020B0400000000000000" pitchFamily="50" charset="-128"/>
                  </a:rPr>
                  <a:t>: </a:t>
                </a:r>
                <a:r>
                  <a:rPr kumimoji="1" lang="ja-JP" altLang="en-US" sz="1200" dirty="0" smtClean="0">
                    <a:latin typeface="游ゴシック" panose="020B0400000000000000" pitchFamily="50" charset="-128"/>
                    <a:ea typeface="游ゴシック" panose="020B0400000000000000" pitchFamily="50" charset="-128"/>
                  </a:rPr>
                  <a:t>飽和蒸気圧</a:t>
                </a:r>
                <a:endParaRPr lang="en-US" altLang="ja-JP" sz="1200" dirty="0" smtClean="0">
                  <a:latin typeface="游ゴシック" panose="020B0400000000000000" pitchFamily="50" charset="-128"/>
                  <a:ea typeface="游ゴシック" panose="020B0400000000000000" pitchFamily="50" charset="-128"/>
                </a:endParaRPr>
              </a:p>
              <a:p>
                <a14:m>
                  <m:oMath xmlns:m="http://schemas.openxmlformats.org/officeDocument/2006/math">
                    <m:sSub>
                      <m:sSubPr>
                        <m:ctrlPr>
                          <a:rPr lang="en-US" altLang="ja-JP" sz="1200" i="1">
                            <a:latin typeface="Cambria Math" panose="02040503050406030204" pitchFamily="18" charset="0"/>
                            <a:ea typeface="游ゴシック" panose="020B0400000000000000" pitchFamily="50" charset="-128"/>
                          </a:rPr>
                        </m:ctrlPr>
                      </m:sSubPr>
                      <m:e>
                        <m:r>
                          <a:rPr lang="en-US" altLang="ja-JP" sz="1200" b="0" i="1" smtClean="0">
                            <a:latin typeface="Cambria Math" panose="02040503050406030204" pitchFamily="18" charset="0"/>
                            <a:ea typeface="游ゴシック" panose="020B0400000000000000" pitchFamily="50" charset="-128"/>
                          </a:rPr>
                          <m:t>𝑚</m:t>
                        </m:r>
                      </m:e>
                      <m:sub>
                        <m:r>
                          <a:rPr lang="en-US" altLang="ja-JP" sz="1200" i="1">
                            <a:latin typeface="Cambria Math" panose="02040503050406030204" pitchFamily="18" charset="0"/>
                            <a:ea typeface="游ゴシック" panose="020B0400000000000000" pitchFamily="50" charset="-128"/>
                          </a:rPr>
                          <m:t>𝑣</m:t>
                        </m:r>
                      </m:sub>
                    </m:sSub>
                  </m:oMath>
                </a14:m>
                <a:r>
                  <a:rPr kumimoji="1" lang="en-US" altLang="ja-JP" sz="1200" dirty="0" smtClean="0">
                    <a:latin typeface="游ゴシック" panose="020B0400000000000000" pitchFamily="50" charset="-128"/>
                    <a:ea typeface="游ゴシック" panose="020B0400000000000000" pitchFamily="50" charset="-128"/>
                  </a:rPr>
                  <a:t>: </a:t>
                </a:r>
                <a:r>
                  <a:rPr kumimoji="1" lang="ja-JP" altLang="en-US" sz="1200" dirty="0" smtClean="0">
                    <a:latin typeface="游ゴシック" panose="020B0400000000000000" pitchFamily="50" charset="-128"/>
                    <a:ea typeface="游ゴシック" panose="020B0400000000000000" pitchFamily="50" charset="-128"/>
                  </a:rPr>
                  <a:t>分子量</a:t>
                </a:r>
                <a:r>
                  <a:rPr lang="en-US" altLang="ja-JP" sz="1200" dirty="0" smtClean="0">
                    <a:latin typeface="游ゴシック" panose="020B0400000000000000" pitchFamily="50" charset="-128"/>
                    <a:ea typeface="游ゴシック" panose="020B0400000000000000" pitchFamily="50" charset="-128"/>
                  </a:rPr>
                  <a:t>(</a:t>
                </a:r>
                <a:r>
                  <a:rPr lang="ja-JP" altLang="en-US" sz="1200" dirty="0" smtClean="0">
                    <a:latin typeface="游ゴシック" panose="020B0400000000000000" pitchFamily="50" charset="-128"/>
                    <a:ea typeface="游ゴシック" panose="020B0400000000000000" pitchFamily="50" charset="-128"/>
                  </a:rPr>
                  <a:t>水蒸気</a:t>
                </a:r>
                <a:r>
                  <a:rPr lang="en-US" altLang="ja-JP" sz="1200" dirty="0" smtClean="0">
                    <a:latin typeface="游ゴシック" panose="020B0400000000000000" pitchFamily="50" charset="-128"/>
                    <a:ea typeface="游ゴシック" panose="020B0400000000000000" pitchFamily="50" charset="-128"/>
                  </a:rPr>
                  <a:t>)</a:t>
                </a:r>
              </a:p>
              <a:p>
                <a14:m>
                  <m:oMath xmlns:m="http://schemas.openxmlformats.org/officeDocument/2006/math">
                    <m:acc>
                      <m:accPr>
                        <m:chr m:val="̅"/>
                        <m:ctrlPr>
                          <a:rPr lang="en-US" altLang="ja-JP" sz="1200" i="1" smtClean="0">
                            <a:latin typeface="Cambria Math" panose="02040503050406030204" pitchFamily="18" charset="0"/>
                            <a:ea typeface="游ゴシック" panose="020B0400000000000000" pitchFamily="50" charset="-128"/>
                          </a:rPr>
                        </m:ctrlPr>
                      </m:accPr>
                      <m:e>
                        <m:r>
                          <a:rPr lang="en-US" altLang="ja-JP" sz="1200" b="0" i="1" smtClean="0">
                            <a:latin typeface="Cambria Math" panose="02040503050406030204" pitchFamily="18" charset="0"/>
                            <a:ea typeface="游ゴシック" panose="020B0400000000000000" pitchFamily="50" charset="-128"/>
                          </a:rPr>
                          <m:t>𝑚</m:t>
                        </m:r>
                      </m:e>
                    </m:acc>
                  </m:oMath>
                </a14:m>
                <a:r>
                  <a:rPr lang="en-US" altLang="ja-JP" sz="1200" dirty="0" smtClean="0">
                    <a:latin typeface="游ゴシック" panose="020B0400000000000000" pitchFamily="50" charset="-128"/>
                    <a:ea typeface="游ゴシック" panose="020B0400000000000000" pitchFamily="50" charset="-128"/>
                  </a:rPr>
                  <a:t> : </a:t>
                </a:r>
                <a:r>
                  <a:rPr lang="ja-JP" altLang="en-US" sz="1200" dirty="0" smtClean="0">
                    <a:latin typeface="游ゴシック" panose="020B0400000000000000" pitchFamily="50" charset="-128"/>
                    <a:ea typeface="游ゴシック" panose="020B0400000000000000" pitchFamily="50" charset="-128"/>
                  </a:rPr>
                  <a:t>平均分子量</a:t>
                </a:r>
                <a:endParaRPr lang="en-US" altLang="ja-JP" sz="1200" dirty="0" smtClean="0">
                  <a:latin typeface="游ゴシック" panose="020B0400000000000000" pitchFamily="50" charset="-128"/>
                  <a:ea typeface="游ゴシック" panose="020B0400000000000000" pitchFamily="50" charset="-128"/>
                </a:endParaRPr>
              </a:p>
            </p:txBody>
          </p:sp>
        </mc:Choice>
        <mc:Fallback xmlns="">
          <p:sp>
            <p:nvSpPr>
              <p:cNvPr id="45" name="テキスト ボックス 44"/>
              <p:cNvSpPr txBox="1">
                <a:spLocks noRot="1" noChangeAspect="1" noMove="1" noResize="1" noEditPoints="1" noAdjustHandles="1" noChangeArrowheads="1" noChangeShapeType="1" noTextEdit="1"/>
              </p:cNvSpPr>
              <p:nvPr/>
            </p:nvSpPr>
            <p:spPr>
              <a:xfrm>
                <a:off x="3716866" y="3370219"/>
                <a:ext cx="1669160" cy="1067087"/>
              </a:xfrm>
              <a:prstGeom prst="rect">
                <a:avLst/>
              </a:prstGeom>
              <a:blipFill rotWithShape="0">
                <a:blip r:embed="rId5"/>
                <a:stretch>
                  <a:fillRect b="-2286"/>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134516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7193693" y="2317458"/>
            <a:ext cx="637975" cy="28786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7302843" y="4641469"/>
            <a:ext cx="1390135" cy="3027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54181" y="498765"/>
            <a:ext cx="4009351" cy="707886"/>
          </a:xfrm>
          <a:prstGeom prst="rect">
            <a:avLst/>
          </a:prstGeom>
          <a:noFill/>
        </p:spPr>
        <p:txBody>
          <a:bodyPr wrap="square" rtlCol="0">
            <a:spAutoFit/>
          </a:bodyPr>
          <a:lstStyle/>
          <a:p>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1.1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はじめに</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540327" y="1391317"/>
            <a:ext cx="6410350" cy="832899"/>
          </a:xfrm>
          <a:prstGeom prst="rect">
            <a:avLst/>
          </a:prstGeom>
          <a:noFill/>
        </p:spPr>
        <p:txBody>
          <a:bodyPr wrap="square" rtlCol="0">
            <a:spAutoFit/>
          </a:bodyPr>
          <a:lstStyle/>
          <a:p>
            <a:pPr marL="342900" indent="-342900">
              <a:buFont typeface="Wingdings" panose="05000000000000000000" pitchFamily="2" charset="2"/>
              <a:buChar char="p"/>
            </a:pPr>
            <a:r>
              <a:rPr lang="ja-JP" altLang="en-US" sz="2400" dirty="0">
                <a:solidFill>
                  <a:schemeClr val="accent2"/>
                </a:solidFill>
                <a:latin typeface="游ゴシック" panose="020B0400000000000000" pitchFamily="50" charset="-128"/>
                <a:ea typeface="游ゴシック" panose="020B0400000000000000" pitchFamily="50" charset="-128"/>
              </a:rPr>
              <a:t> </a:t>
            </a:r>
            <a:r>
              <a:rPr lang="ja-JP" altLang="en-US" sz="2400" dirty="0" smtClean="0">
                <a:latin typeface="游ゴシック" panose="020B0400000000000000" pitchFamily="50" charset="-128"/>
                <a:ea typeface="游ゴシック" panose="020B0400000000000000" pitchFamily="50" charset="-128"/>
              </a:rPr>
              <a:t>太陽定数 </a:t>
            </a:r>
            <a:r>
              <a:rPr lang="en-US" altLang="ja-JP" sz="2400" dirty="0" smtClean="0">
                <a:latin typeface="游ゴシック" panose="020B0400000000000000" pitchFamily="50" charset="-128"/>
                <a:ea typeface="游ゴシック" panose="020B0400000000000000" pitchFamily="50" charset="-128"/>
              </a:rPr>
              <a:t>: </a:t>
            </a:r>
            <a:r>
              <a:rPr lang="ja-JP" altLang="en-US" sz="2400" dirty="0" smtClean="0">
                <a:latin typeface="游ゴシック" panose="020B0400000000000000" pitchFamily="50" charset="-128"/>
                <a:ea typeface="游ゴシック" panose="020B0400000000000000" pitchFamily="50" charset="-128"/>
              </a:rPr>
              <a:t>地球の気候を特徴づける重要な  </a:t>
            </a:r>
            <a:endParaRPr lang="en-US" altLang="ja-JP" sz="2400" dirty="0" smtClean="0">
              <a:latin typeface="游ゴシック" panose="020B0400000000000000" pitchFamily="50" charset="-128"/>
              <a:ea typeface="游ゴシック" panose="020B0400000000000000" pitchFamily="50" charset="-128"/>
            </a:endParaRPr>
          </a:p>
          <a:p>
            <a:r>
              <a:rPr lang="en-US" altLang="ja-JP" sz="2400" dirty="0">
                <a:latin typeface="游ゴシック" panose="020B0400000000000000" pitchFamily="50" charset="-128"/>
                <a:ea typeface="游ゴシック" panose="020B0400000000000000" pitchFamily="50" charset="-128"/>
              </a:rPr>
              <a:t> </a:t>
            </a:r>
            <a:r>
              <a:rPr lang="en-US" altLang="ja-JP" sz="2400" dirty="0" smtClean="0">
                <a:latin typeface="游ゴシック" panose="020B0400000000000000" pitchFamily="50" charset="-128"/>
                <a:ea typeface="游ゴシック" panose="020B0400000000000000" pitchFamily="50" charset="-128"/>
              </a:rPr>
              <a:t>                     </a:t>
            </a:r>
            <a:r>
              <a:rPr lang="ja-JP" altLang="en-US" sz="2400" dirty="0" smtClean="0">
                <a:latin typeface="游ゴシック" panose="020B0400000000000000" pitchFamily="50" charset="-128"/>
                <a:ea typeface="游ゴシック" panose="020B0400000000000000" pitchFamily="50" charset="-128"/>
              </a:rPr>
              <a:t>パラメータ</a:t>
            </a:r>
            <a:endParaRPr kumimoji="1" lang="en-US" altLang="ja-JP" sz="2400" dirty="0" smtClean="0">
              <a:latin typeface="游ゴシック" panose="020B0400000000000000" pitchFamily="50" charset="-128"/>
              <a:ea typeface="游ゴシック" panose="020B0400000000000000" pitchFamily="50" charset="-128"/>
            </a:endParaRPr>
          </a:p>
        </p:txBody>
      </p:sp>
      <p:sp>
        <p:nvSpPr>
          <p:cNvPr id="11" name="テキスト ボックス 10"/>
          <p:cNvSpPr txBox="1"/>
          <p:nvPr/>
        </p:nvSpPr>
        <p:spPr>
          <a:xfrm>
            <a:off x="920703" y="2011132"/>
            <a:ext cx="6995630" cy="646331"/>
          </a:xfrm>
          <a:prstGeom prst="rect">
            <a:avLst/>
          </a:prstGeom>
          <a:noFill/>
        </p:spPr>
        <p:txBody>
          <a:bodyPr wrap="square" rtlCol="0">
            <a:spAutoFit/>
          </a:bodyPr>
          <a:lstStyle/>
          <a:p>
            <a:endParaRPr kumimoji="1"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太陽定数が変化すると地球は現在の気候とは異なる気候を示す</a:t>
            </a:r>
            <a:endParaRPr lang="en-US" altLang="ja-JP" dirty="0" smtClean="0">
              <a:latin typeface="游ゴシック" panose="020B0400000000000000" pitchFamily="50" charset="-128"/>
              <a:ea typeface="游ゴシック" panose="020B0400000000000000" pitchFamily="50" charset="-128"/>
            </a:endParaRPr>
          </a:p>
        </p:txBody>
      </p:sp>
      <p:sp>
        <p:nvSpPr>
          <p:cNvPr id="12" name="テキスト ボックス 11"/>
          <p:cNvSpPr txBox="1"/>
          <p:nvPr/>
        </p:nvSpPr>
        <p:spPr>
          <a:xfrm>
            <a:off x="920703" y="3377458"/>
            <a:ext cx="6802582" cy="923330"/>
          </a:xfrm>
          <a:prstGeom prst="rect">
            <a:avLst/>
          </a:prstGeom>
          <a:noFill/>
        </p:spPr>
        <p:txBody>
          <a:bodyPr wrap="square" rtlCol="0">
            <a:spAutoFit/>
          </a:bodyPr>
          <a:lstStyle/>
          <a:p>
            <a:endParaRPr kumimoji="1"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a:latin typeface="游ゴシック" panose="020B0400000000000000" pitchFamily="50" charset="-128"/>
                <a:ea typeface="游ゴシック" panose="020B0400000000000000" pitchFamily="50" charset="-128"/>
              </a:rPr>
              <a:t>小</a:t>
            </a:r>
            <a:r>
              <a:rPr lang="ja-JP" altLang="en-US" dirty="0" smtClean="0">
                <a:latin typeface="游ゴシック" panose="020B0400000000000000" pitchFamily="50" charset="-128"/>
                <a:ea typeface="游ゴシック" panose="020B0400000000000000" pitchFamily="50" charset="-128"/>
              </a:rPr>
              <a:t>さな太陽定数           全球凍結状態 </a:t>
            </a:r>
            <a:endParaRPr lang="en-US" altLang="ja-JP" dirty="0" smtClean="0">
              <a:latin typeface="游ゴシック" panose="020B0400000000000000" pitchFamily="50" charset="-128"/>
              <a:ea typeface="游ゴシック" panose="020B0400000000000000" pitchFamily="50" charset="-128"/>
            </a:endParaRPr>
          </a:p>
          <a:p>
            <a:r>
              <a:rPr lang="en-US" altLang="ja-JP"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                                       </a:t>
            </a:r>
            <a:r>
              <a:rPr lang="en-US" altLang="ja-JP" sz="1400" dirty="0" smtClean="0">
                <a:latin typeface="游ゴシック" panose="020B0400000000000000" pitchFamily="50" charset="-128"/>
                <a:ea typeface="游ゴシック" panose="020B0400000000000000" pitchFamily="50" charset="-128"/>
              </a:rPr>
              <a:t>(</a:t>
            </a:r>
            <a:r>
              <a:rPr lang="en-US" altLang="ja-JP" sz="1400" dirty="0" err="1" smtClean="0">
                <a:latin typeface="游ゴシック" panose="020B0400000000000000" pitchFamily="50" charset="-128"/>
                <a:ea typeface="游ゴシック" panose="020B0400000000000000" pitchFamily="50" charset="-128"/>
              </a:rPr>
              <a:t>Budyko</a:t>
            </a:r>
            <a:r>
              <a:rPr lang="en-US" altLang="ja-JP" sz="1400" dirty="0" smtClean="0">
                <a:latin typeface="游ゴシック" panose="020B0400000000000000" pitchFamily="50" charset="-128"/>
                <a:ea typeface="游ゴシック" panose="020B0400000000000000" pitchFamily="50" charset="-128"/>
              </a:rPr>
              <a:t> [1969], Sellers [1969])</a:t>
            </a:r>
          </a:p>
        </p:txBody>
      </p:sp>
      <p:sp>
        <p:nvSpPr>
          <p:cNvPr id="13" name="テキスト ボックス 12"/>
          <p:cNvSpPr txBox="1"/>
          <p:nvPr/>
        </p:nvSpPr>
        <p:spPr>
          <a:xfrm>
            <a:off x="920703" y="4094058"/>
            <a:ext cx="8044124" cy="861774"/>
          </a:xfrm>
          <a:prstGeom prst="rect">
            <a:avLst/>
          </a:prstGeom>
          <a:noFill/>
        </p:spPr>
        <p:txBody>
          <a:bodyPr wrap="square" rtlCol="0">
            <a:spAutoFit/>
          </a:bodyPr>
          <a:lstStyle/>
          <a:p>
            <a:endParaRPr kumimoji="1"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a:latin typeface="游ゴシック" panose="020B0400000000000000" pitchFamily="50" charset="-128"/>
                <a:ea typeface="游ゴシック" panose="020B0400000000000000" pitchFamily="50" charset="-128"/>
              </a:rPr>
              <a:t>大</a:t>
            </a:r>
            <a:r>
              <a:rPr lang="ja-JP" altLang="en-US" dirty="0" smtClean="0">
                <a:latin typeface="游ゴシック" panose="020B0400000000000000" pitchFamily="50" charset="-128"/>
                <a:ea typeface="游ゴシック" panose="020B0400000000000000" pitchFamily="50" charset="-128"/>
              </a:rPr>
              <a:t>きな太陽定数           暴走温室状態</a:t>
            </a:r>
            <a:endParaRPr lang="en-US" altLang="ja-JP" dirty="0">
              <a:latin typeface="游ゴシック" panose="020B0400000000000000" pitchFamily="50" charset="-128"/>
              <a:ea typeface="游ゴシック" panose="020B0400000000000000" pitchFamily="50" charset="-128"/>
            </a:endParaRPr>
          </a:p>
          <a:p>
            <a:r>
              <a:rPr lang="en-US" altLang="ja-JP" sz="1400" dirty="0" smtClean="0">
                <a:latin typeface="游ゴシック" panose="020B0400000000000000" pitchFamily="50" charset="-128"/>
                <a:ea typeface="游ゴシック" panose="020B0400000000000000" pitchFamily="50" charset="-128"/>
              </a:rPr>
              <a:t>                                                  (</a:t>
            </a:r>
            <a:r>
              <a:rPr lang="en-US" altLang="ja-JP" sz="1400" dirty="0" err="1" smtClean="0">
                <a:latin typeface="游ゴシック" panose="020B0400000000000000" pitchFamily="50" charset="-128"/>
                <a:ea typeface="游ゴシック" panose="020B0400000000000000" pitchFamily="50" charset="-128"/>
              </a:rPr>
              <a:t>Komabayashi</a:t>
            </a:r>
            <a:r>
              <a:rPr lang="en-US" altLang="ja-JP" sz="1400" dirty="0">
                <a:latin typeface="游ゴシック" panose="020B0400000000000000" pitchFamily="50" charset="-128"/>
                <a:ea typeface="游ゴシック" panose="020B0400000000000000" pitchFamily="50" charset="-128"/>
              </a:rPr>
              <a:t> </a:t>
            </a:r>
            <a:r>
              <a:rPr lang="en-US" altLang="ja-JP" sz="1400" dirty="0" smtClean="0">
                <a:latin typeface="游ゴシック" panose="020B0400000000000000" pitchFamily="50" charset="-128"/>
                <a:ea typeface="游ゴシック" panose="020B0400000000000000" pitchFamily="50" charset="-128"/>
              </a:rPr>
              <a:t>[1967], Ingersoll [1969], Nakajima et al. [1992])</a:t>
            </a:r>
            <a:endParaRPr lang="ja-JP" altLang="en-US" sz="1400" dirty="0" smtClean="0">
              <a:latin typeface="游ゴシック" panose="020B0400000000000000" pitchFamily="50" charset="-128"/>
              <a:ea typeface="游ゴシック" panose="020B0400000000000000" pitchFamily="50" charset="-128"/>
            </a:endParaRPr>
          </a:p>
        </p:txBody>
      </p:sp>
      <p:sp>
        <p:nvSpPr>
          <p:cNvPr id="2" name="右矢印 1"/>
          <p:cNvSpPr/>
          <p:nvPr/>
        </p:nvSpPr>
        <p:spPr>
          <a:xfrm>
            <a:off x="3114996" y="3681574"/>
            <a:ext cx="401906" cy="315097"/>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a:off x="3114996" y="4402904"/>
            <a:ext cx="401906" cy="315097"/>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スライド番号プレースホルダー 15"/>
          <p:cNvSpPr>
            <a:spLocks noGrp="1"/>
          </p:cNvSpPr>
          <p:nvPr>
            <p:ph type="sldNum" sz="quarter" idx="12"/>
          </p:nvPr>
        </p:nvSpPr>
        <p:spPr/>
        <p:txBody>
          <a:bodyPr/>
          <a:lstStyle/>
          <a:p>
            <a:fld id="{4E2C693D-56D1-4EA8-88BB-64004983D324}" type="slidenum">
              <a:rPr kumimoji="1" lang="ja-JP" altLang="en-US" smtClean="0"/>
              <a:t>4</a:t>
            </a:fld>
            <a:endParaRPr kumimoji="1" lang="ja-JP" altLang="en-US"/>
          </a:p>
        </p:txBody>
      </p:sp>
      <p:sp>
        <p:nvSpPr>
          <p:cNvPr id="18" name="テキスト ボックス 17"/>
          <p:cNvSpPr txBox="1"/>
          <p:nvPr/>
        </p:nvSpPr>
        <p:spPr>
          <a:xfrm>
            <a:off x="920703" y="2697058"/>
            <a:ext cx="6802582" cy="646331"/>
          </a:xfrm>
          <a:prstGeom prst="rect">
            <a:avLst/>
          </a:prstGeom>
          <a:noFill/>
        </p:spPr>
        <p:txBody>
          <a:bodyPr wrap="square" rtlCol="0">
            <a:spAutoFit/>
          </a:bodyPr>
          <a:lstStyle/>
          <a:p>
            <a:endParaRPr kumimoji="1"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現在の地球は部分凍結状態</a:t>
            </a:r>
            <a:endParaRPr lang="en-US" altLang="ja-JP" sz="1400" dirty="0" smtClean="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883282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図 49"/>
          <p:cNvPicPr>
            <a:picLocks noChangeAspect="1"/>
          </p:cNvPicPr>
          <p:nvPr/>
        </p:nvPicPr>
        <p:blipFill>
          <a:blip r:embed="rId2"/>
          <a:stretch>
            <a:fillRect/>
          </a:stretch>
        </p:blipFill>
        <p:spPr>
          <a:xfrm>
            <a:off x="973099" y="2825856"/>
            <a:ext cx="3858732" cy="608637"/>
          </a:xfrm>
          <a:prstGeom prst="rect">
            <a:avLst/>
          </a:prstGeom>
        </p:spPr>
      </p:pic>
      <p:sp>
        <p:nvSpPr>
          <p:cNvPr id="3" name="テキスト ボックス 2"/>
          <p:cNvSpPr txBox="1"/>
          <p:nvPr/>
        </p:nvSpPr>
        <p:spPr>
          <a:xfrm>
            <a:off x="554180" y="498765"/>
            <a:ext cx="6341919" cy="1323439"/>
          </a:xfrm>
          <a:prstGeom prst="rect">
            <a:avLst/>
          </a:prstGeom>
          <a:noFill/>
        </p:spPr>
        <p:txBody>
          <a:bodyPr wrap="square" rtlCol="0">
            <a:spAutoFit/>
          </a:bodyPr>
          <a:lstStyle/>
          <a:p>
            <a:r>
              <a:rPr lang="en-US" altLang="ja-JP" sz="4000" b="1" dirty="0" smtClean="0">
                <a:solidFill>
                  <a:schemeClr val="accent2"/>
                </a:solidFill>
                <a:latin typeface="游ゴシック" panose="020B0400000000000000" pitchFamily="50" charset="-128"/>
                <a:ea typeface="游ゴシック" panose="020B0400000000000000" pitchFamily="50" charset="-128"/>
              </a:rPr>
              <a:t>1.2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全球凍結状態に関する </a:t>
            </a:r>
            <a:r>
              <a:rPr lang="en-US" altLang="ja-JP" sz="4000" b="1" dirty="0">
                <a:solidFill>
                  <a:schemeClr val="accent2"/>
                </a:solidFill>
                <a:latin typeface="游ゴシック" panose="020B0400000000000000" pitchFamily="50" charset="-128"/>
                <a:ea typeface="游ゴシック" panose="020B0400000000000000" pitchFamily="50" charset="-128"/>
              </a:rPr>
              <a:t> </a:t>
            </a:r>
            <a:endParaRPr lang="en-US" altLang="ja-JP" sz="4000" b="1" dirty="0" smtClean="0">
              <a:solidFill>
                <a:schemeClr val="accent2"/>
              </a:solidFill>
              <a:latin typeface="游ゴシック" panose="020B0400000000000000" pitchFamily="50" charset="-128"/>
              <a:ea typeface="游ゴシック" panose="020B0400000000000000" pitchFamily="50" charset="-128"/>
            </a:endParaRPr>
          </a:p>
          <a:p>
            <a:r>
              <a:rPr lang="en-US" altLang="ja-JP" sz="4000" b="1"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これまでの研究</a:t>
            </a:r>
            <a:endParaRPr kumimoji="1" lang="en-US" altLang="ja-JP" sz="4000" b="1" dirty="0" smtClean="0">
              <a:solidFill>
                <a:schemeClr val="accent2"/>
              </a:solidFill>
              <a:latin typeface="游ゴシック" panose="020B0400000000000000" pitchFamily="50" charset="-128"/>
              <a:ea typeface="游ゴシック" panose="020B0400000000000000" pitchFamily="50" charset="-128"/>
            </a:endParaRPr>
          </a:p>
        </p:txBody>
      </p:sp>
      <p:sp>
        <p:nvSpPr>
          <p:cNvPr id="5" name="テキスト ボックス 4"/>
          <p:cNvSpPr txBox="1"/>
          <p:nvPr/>
        </p:nvSpPr>
        <p:spPr>
          <a:xfrm>
            <a:off x="327729" y="1662966"/>
            <a:ext cx="5349381" cy="461665"/>
          </a:xfrm>
          <a:prstGeom prst="rect">
            <a:avLst/>
          </a:prstGeom>
          <a:noFill/>
        </p:spPr>
        <p:txBody>
          <a:bodyPr wrap="square" rtlCol="0">
            <a:spAutoFit/>
          </a:bodyPr>
          <a:lstStyle/>
          <a:p>
            <a:pPr marL="342900" indent="-342900">
              <a:buFont typeface="Wingdings" panose="05000000000000000000" pitchFamily="2" charset="2"/>
              <a:buChar char="p"/>
            </a:pPr>
            <a:r>
              <a:rPr lang="ja-JP" altLang="en-US" sz="2400" dirty="0">
                <a:solidFill>
                  <a:schemeClr val="accent2"/>
                </a:solidFill>
                <a:latin typeface="游ゴシック" panose="020B0400000000000000" pitchFamily="50" charset="-128"/>
                <a:ea typeface="游ゴシック" panose="020B0400000000000000" pitchFamily="50" charset="-128"/>
              </a:rPr>
              <a:t> </a:t>
            </a:r>
            <a:r>
              <a:rPr kumimoji="1" lang="en-US" altLang="ja-JP" sz="2000" dirty="0" smtClean="0">
                <a:latin typeface="游ゴシック" panose="020B0400000000000000" pitchFamily="50" charset="-128"/>
                <a:ea typeface="游ゴシック" panose="020B0400000000000000" pitchFamily="50" charset="-128"/>
              </a:rPr>
              <a:t>1 </a:t>
            </a:r>
            <a:r>
              <a:rPr kumimoji="1" lang="ja-JP" altLang="en-US" sz="2000" dirty="0" smtClean="0">
                <a:latin typeface="游ゴシック" panose="020B0400000000000000" pitchFamily="50" charset="-128"/>
                <a:ea typeface="游ゴシック" panose="020B0400000000000000" pitchFamily="50" charset="-128"/>
              </a:rPr>
              <a:t>次元エネルギーバランスモデル</a:t>
            </a:r>
            <a:r>
              <a:rPr kumimoji="1" lang="en-US" altLang="ja-JP" sz="2000" dirty="0" smtClean="0">
                <a:latin typeface="游ゴシック" panose="020B0400000000000000" pitchFamily="50" charset="-128"/>
                <a:ea typeface="游ゴシック" panose="020B0400000000000000" pitchFamily="50" charset="-128"/>
              </a:rPr>
              <a:t>(EBM)</a:t>
            </a:r>
            <a:r>
              <a:rPr kumimoji="1" lang="ja-JP" altLang="en-US" sz="2400" dirty="0" smtClean="0">
                <a:latin typeface="游ゴシック" panose="020B0400000000000000" pitchFamily="50" charset="-128"/>
                <a:ea typeface="游ゴシック" panose="020B0400000000000000" pitchFamily="50" charset="-128"/>
              </a:rPr>
              <a:t>　　　</a:t>
            </a:r>
            <a:endParaRPr kumimoji="1" lang="en-US" altLang="ja-JP" sz="2400" dirty="0" smtClean="0">
              <a:latin typeface="游ゴシック" panose="020B0400000000000000" pitchFamily="50" charset="-128"/>
              <a:ea typeface="游ゴシック" panose="020B0400000000000000" pitchFamily="50" charset="-128"/>
            </a:endParaRPr>
          </a:p>
        </p:txBody>
      </p:sp>
      <p:pic>
        <p:nvPicPr>
          <p:cNvPr id="10" name="図 9"/>
          <p:cNvPicPr>
            <a:picLocks noChangeAspect="1"/>
          </p:cNvPicPr>
          <p:nvPr/>
        </p:nvPicPr>
        <p:blipFill>
          <a:blip r:embed="rId3"/>
          <a:stretch>
            <a:fillRect/>
          </a:stretch>
        </p:blipFill>
        <p:spPr>
          <a:xfrm>
            <a:off x="1739980" y="4160810"/>
            <a:ext cx="2719349" cy="375601"/>
          </a:xfrm>
          <a:prstGeom prst="rect">
            <a:avLst/>
          </a:prstGeom>
        </p:spPr>
      </p:pic>
      <mc:AlternateContent xmlns:mc="http://schemas.openxmlformats.org/markup-compatibility/2006" xmlns:a14="http://schemas.microsoft.com/office/drawing/2010/main">
        <mc:Choice Requires="a14">
          <p:sp>
            <p:nvSpPr>
              <p:cNvPr id="11" name="テキスト ボックス 10"/>
              <p:cNvSpPr txBox="1"/>
              <p:nvPr/>
            </p:nvSpPr>
            <p:spPr>
              <a:xfrm>
                <a:off x="1231415" y="3630532"/>
                <a:ext cx="3189071" cy="1569660"/>
              </a:xfrm>
              <a:prstGeom prst="rect">
                <a:avLst/>
              </a:prstGeom>
              <a:noFill/>
            </p:spPr>
            <p:txBody>
              <a:bodyPr wrap="square" rtlCol="0">
                <a:spAutoFit/>
              </a:bodyPr>
              <a:lstStyle/>
              <a:p>
                <a:pPr marL="285750" indent="-285750">
                  <a:buFont typeface="Wingdings" panose="05000000000000000000" pitchFamily="2" charset="2"/>
                  <a:buChar char="Ø"/>
                </a:pPr>
                <a:r>
                  <a:rPr kumimoji="1" lang="en-US" altLang="ja-JP" sz="16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1600" dirty="0" smtClean="0">
                    <a:latin typeface="游ゴシック" panose="020B0400000000000000" pitchFamily="50" charset="-128"/>
                    <a:ea typeface="游ゴシック" panose="020B0400000000000000" pitchFamily="50" charset="-128"/>
                  </a:rPr>
                  <a:t>右辺第</a:t>
                </a:r>
                <a:r>
                  <a:rPr kumimoji="1" lang="en-US" altLang="ja-JP" sz="1600" dirty="0" smtClean="0">
                    <a:latin typeface="游ゴシック" panose="020B0400000000000000" pitchFamily="50" charset="-128"/>
                    <a:ea typeface="游ゴシック" panose="020B0400000000000000" pitchFamily="50" charset="-128"/>
                  </a:rPr>
                  <a:t> 1 </a:t>
                </a:r>
                <a:r>
                  <a:rPr kumimoji="1" lang="ja-JP" altLang="en-US" sz="1600" dirty="0" smtClean="0">
                    <a:latin typeface="游ゴシック" panose="020B0400000000000000" pitchFamily="50" charset="-128"/>
                    <a:ea typeface="游ゴシック" panose="020B0400000000000000" pitchFamily="50" charset="-128"/>
                  </a:rPr>
                  <a:t>項 </a:t>
                </a:r>
                <a:r>
                  <a:rPr kumimoji="1" lang="en-US" altLang="ja-JP" sz="1600" dirty="0" smtClean="0">
                    <a:latin typeface="游ゴシック" panose="020B0400000000000000" pitchFamily="50" charset="-128"/>
                    <a:ea typeface="游ゴシック" panose="020B0400000000000000" pitchFamily="50" charset="-128"/>
                  </a:rPr>
                  <a:t>: </a:t>
                </a:r>
                <a:r>
                  <a:rPr kumimoji="1" lang="ja-JP" altLang="en-US" sz="1600" dirty="0" smtClean="0">
                    <a:latin typeface="游ゴシック" panose="020B0400000000000000" pitchFamily="50" charset="-128"/>
                    <a:ea typeface="游ゴシック" panose="020B0400000000000000" pitchFamily="50" charset="-128"/>
                  </a:rPr>
                  <a:t>太陽放射 </a:t>
                </a:r>
                <a14:m>
                  <m:oMath xmlns:m="http://schemas.openxmlformats.org/officeDocument/2006/math">
                    <m:sSub>
                      <m:sSubPr>
                        <m:ctrlPr>
                          <a:rPr kumimoji="1" lang="en-US" altLang="ja-JP" sz="1600" i="1" smtClean="0">
                            <a:latin typeface="Cambria Math" panose="02040503050406030204" pitchFamily="18" charset="0"/>
                            <a:ea typeface="游ゴシック" panose="020B0400000000000000" pitchFamily="50" charset="-128"/>
                          </a:rPr>
                        </m:ctrlPr>
                      </m:sSubPr>
                      <m:e>
                        <m:r>
                          <a:rPr kumimoji="1" lang="en-US" altLang="ja-JP" sz="1600" b="0" i="1" smtClean="0">
                            <a:latin typeface="Cambria Math" panose="02040503050406030204" pitchFamily="18" charset="0"/>
                            <a:ea typeface="游ゴシック" panose="020B0400000000000000" pitchFamily="50" charset="-128"/>
                          </a:rPr>
                          <m:t>𝐹</m:t>
                        </m:r>
                      </m:e>
                      <m:sub>
                        <m:r>
                          <a:rPr kumimoji="1" lang="en-US" altLang="ja-JP" sz="1600" b="0" i="1" smtClean="0">
                            <a:latin typeface="Cambria Math" panose="02040503050406030204" pitchFamily="18" charset="0"/>
                            <a:ea typeface="游ゴシック" panose="020B0400000000000000" pitchFamily="50" charset="-128"/>
                          </a:rPr>
                          <m:t>𝑠</m:t>
                        </m:r>
                      </m:sub>
                    </m:sSub>
                  </m:oMath>
                </a14:m>
                <a:r>
                  <a:rPr kumimoji="1" lang="en-US" altLang="ja-JP" sz="1600" dirty="0" smtClean="0">
                    <a:latin typeface="游ゴシック" panose="020B0400000000000000" pitchFamily="50" charset="-128"/>
                    <a:ea typeface="游ゴシック" panose="020B0400000000000000" pitchFamily="50" charset="-128"/>
                  </a:rPr>
                  <a:t> </a:t>
                </a:r>
              </a:p>
              <a:p>
                <a:pPr marL="285750" indent="-285750">
                  <a:buFont typeface="Wingdings" panose="05000000000000000000" pitchFamily="2" charset="2"/>
                  <a:buChar char="Ø"/>
                </a:pPr>
                <a:r>
                  <a:rPr lang="en-US" altLang="ja-JP" sz="1600" dirty="0">
                    <a:solidFill>
                      <a:schemeClr val="accent2"/>
                    </a:solidFill>
                    <a:latin typeface="游ゴシック" panose="020B0400000000000000" pitchFamily="50" charset="-128"/>
                    <a:ea typeface="游ゴシック" panose="020B0400000000000000" pitchFamily="50" charset="-128"/>
                  </a:rPr>
                  <a:t> </a:t>
                </a:r>
                <a:r>
                  <a:rPr lang="ja-JP" altLang="en-US" sz="1600" dirty="0" smtClean="0">
                    <a:latin typeface="游ゴシック" panose="020B0400000000000000" pitchFamily="50" charset="-128"/>
                    <a:ea typeface="游ゴシック" panose="020B0400000000000000" pitchFamily="50" charset="-128"/>
                  </a:rPr>
                  <a:t>右辺第 </a:t>
                </a:r>
                <a:r>
                  <a:rPr lang="en-US" altLang="ja-JP" sz="1600" dirty="0" smtClean="0">
                    <a:latin typeface="游ゴシック" panose="020B0400000000000000" pitchFamily="50" charset="-128"/>
                    <a:ea typeface="游ゴシック" panose="020B0400000000000000" pitchFamily="50" charset="-128"/>
                  </a:rPr>
                  <a:t>2 </a:t>
                </a:r>
                <a:r>
                  <a:rPr lang="ja-JP" altLang="en-US" sz="1600" dirty="0" smtClean="0">
                    <a:latin typeface="游ゴシック" panose="020B0400000000000000" pitchFamily="50" charset="-128"/>
                    <a:ea typeface="游ゴシック" panose="020B0400000000000000" pitchFamily="50" charset="-128"/>
                  </a:rPr>
                  <a:t>項 </a:t>
                </a:r>
                <a:r>
                  <a:rPr lang="en-US" altLang="ja-JP" sz="1600" dirty="0" smtClean="0">
                    <a:latin typeface="游ゴシック" panose="020B0400000000000000" pitchFamily="50" charset="-128"/>
                    <a:ea typeface="游ゴシック" panose="020B0400000000000000" pitchFamily="50" charset="-128"/>
                  </a:rPr>
                  <a:t>: </a:t>
                </a:r>
                <a:r>
                  <a:rPr lang="ja-JP" altLang="en-US" sz="1600" dirty="0" smtClean="0">
                    <a:latin typeface="游ゴシック" panose="020B0400000000000000" pitchFamily="50" charset="-128"/>
                    <a:ea typeface="游ゴシック" panose="020B0400000000000000" pitchFamily="50" charset="-128"/>
                  </a:rPr>
                  <a:t>惑星放射</a:t>
                </a:r>
                <a:endParaRPr lang="en-US" altLang="ja-JP" sz="1600"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Ø"/>
                </a:pPr>
                <a:endParaRPr kumimoji="1" lang="en-US" altLang="ja-JP" sz="1600" dirty="0" smtClean="0">
                  <a:latin typeface="游ゴシック" panose="020B0400000000000000" pitchFamily="50" charset="-128"/>
                  <a:ea typeface="游ゴシック" panose="020B0400000000000000" pitchFamily="50" charset="-128"/>
                </a:endParaRPr>
              </a:p>
              <a:p>
                <a:endParaRPr kumimoji="1" lang="en-US" altLang="ja-JP" sz="1600" dirty="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Ø"/>
                </a:pPr>
                <a:r>
                  <a:rPr lang="en-US" altLang="ja-JP" sz="1600" dirty="0">
                    <a:solidFill>
                      <a:schemeClr val="accent2"/>
                    </a:solidFill>
                    <a:latin typeface="游ゴシック" panose="020B0400000000000000" pitchFamily="50" charset="-128"/>
                    <a:ea typeface="游ゴシック" panose="020B0400000000000000" pitchFamily="50" charset="-128"/>
                  </a:rPr>
                  <a:t> </a:t>
                </a:r>
                <a:r>
                  <a:rPr lang="ja-JP" altLang="en-US" sz="1600" dirty="0" smtClean="0">
                    <a:latin typeface="游ゴシック" panose="020B0400000000000000" pitchFamily="50" charset="-128"/>
                    <a:ea typeface="游ゴシック" panose="020B0400000000000000" pitchFamily="50" charset="-128"/>
                  </a:rPr>
                  <a:t>右辺第 </a:t>
                </a:r>
                <a:r>
                  <a:rPr lang="en-US" altLang="ja-JP" sz="1600" dirty="0" smtClean="0">
                    <a:latin typeface="游ゴシック" panose="020B0400000000000000" pitchFamily="50" charset="-128"/>
                    <a:ea typeface="游ゴシック" panose="020B0400000000000000" pitchFamily="50" charset="-128"/>
                  </a:rPr>
                  <a:t>3 </a:t>
                </a:r>
                <a:r>
                  <a:rPr lang="ja-JP" altLang="en-US" sz="1600" dirty="0" smtClean="0">
                    <a:latin typeface="游ゴシック" panose="020B0400000000000000" pitchFamily="50" charset="-128"/>
                    <a:ea typeface="游ゴシック" panose="020B0400000000000000" pitchFamily="50" charset="-128"/>
                  </a:rPr>
                  <a:t>項 </a:t>
                </a:r>
                <a:r>
                  <a:rPr lang="en-US" altLang="ja-JP" sz="1600" dirty="0" smtClean="0">
                    <a:latin typeface="游ゴシック" panose="020B0400000000000000" pitchFamily="50" charset="-128"/>
                    <a:ea typeface="游ゴシック" panose="020B0400000000000000" pitchFamily="50" charset="-128"/>
                  </a:rPr>
                  <a:t>: </a:t>
                </a:r>
                <a:r>
                  <a:rPr lang="ja-JP" altLang="en-US" sz="1600" dirty="0" smtClean="0">
                    <a:latin typeface="游ゴシック" panose="020B0400000000000000" pitchFamily="50" charset="-128"/>
                    <a:ea typeface="游ゴシック" panose="020B0400000000000000" pitchFamily="50" charset="-128"/>
                  </a:rPr>
                  <a:t>南北熱拡散</a:t>
                </a:r>
                <a:endParaRPr lang="en-US" altLang="ja-JP" sz="1600" dirty="0" smtClean="0">
                  <a:latin typeface="游ゴシック" panose="020B0400000000000000" pitchFamily="50" charset="-128"/>
                  <a:ea typeface="游ゴシック" panose="020B0400000000000000" pitchFamily="50" charset="-128"/>
                </a:endParaRPr>
              </a:p>
              <a:p>
                <a:r>
                  <a:rPr lang="en-US" altLang="ja-JP" sz="1600" dirty="0">
                    <a:latin typeface="游ゴシック" panose="020B0400000000000000" pitchFamily="50" charset="-128"/>
                    <a:ea typeface="游ゴシック" panose="020B0400000000000000" pitchFamily="50" charset="-128"/>
                  </a:rPr>
                  <a:t> </a:t>
                </a:r>
                <a:r>
                  <a:rPr lang="en-US" altLang="ja-JP" sz="1600" dirty="0" smtClean="0">
                    <a:latin typeface="游ゴシック" panose="020B0400000000000000" pitchFamily="50" charset="-128"/>
                    <a:ea typeface="游ゴシック" panose="020B0400000000000000" pitchFamily="50" charset="-128"/>
                  </a:rPr>
                  <a:t>                         (D : </a:t>
                </a:r>
                <a:r>
                  <a:rPr lang="ja-JP" altLang="en-US" sz="1600" dirty="0" smtClean="0">
                    <a:latin typeface="游ゴシック" panose="020B0400000000000000" pitchFamily="50" charset="-128"/>
                    <a:ea typeface="游ゴシック" panose="020B0400000000000000" pitchFamily="50" charset="-128"/>
                  </a:rPr>
                  <a:t>拡散係数</a:t>
                </a:r>
                <a:r>
                  <a:rPr lang="en-US" altLang="ja-JP" sz="1600" dirty="0" smtClean="0">
                    <a:latin typeface="游ゴシック" panose="020B0400000000000000" pitchFamily="50" charset="-128"/>
                    <a:ea typeface="游ゴシック" panose="020B0400000000000000" pitchFamily="50" charset="-128"/>
                  </a:rPr>
                  <a:t>)</a:t>
                </a:r>
                <a:endParaRPr kumimoji="1" lang="ja-JP" altLang="en-US" sz="1600" dirty="0">
                  <a:latin typeface="游ゴシック" panose="020B0400000000000000" pitchFamily="50" charset="-128"/>
                  <a:ea typeface="游ゴシック" panose="020B0400000000000000" pitchFamily="50" charset="-128"/>
                </a:endParaRPr>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1231415" y="3630532"/>
                <a:ext cx="3189071" cy="1569660"/>
              </a:xfrm>
              <a:prstGeom prst="rect">
                <a:avLst/>
              </a:prstGeom>
              <a:blipFill rotWithShape="0">
                <a:blip r:embed="rId4"/>
                <a:stretch>
                  <a:fillRect l="-765" t="-1167" b="-4280"/>
                </a:stretch>
              </a:blipFill>
            </p:spPr>
            <p:txBody>
              <a:bodyPr/>
              <a:lstStyle/>
              <a:p>
                <a:r>
                  <a:rPr lang="ja-JP" altLang="en-US">
                    <a:noFill/>
                  </a:rPr>
                  <a:t> </a:t>
                </a:r>
              </a:p>
            </p:txBody>
          </p:sp>
        </mc:Fallback>
      </mc:AlternateContent>
      <p:sp>
        <p:nvSpPr>
          <p:cNvPr id="12" name="テキスト ボックス 11"/>
          <p:cNvSpPr txBox="1"/>
          <p:nvPr/>
        </p:nvSpPr>
        <p:spPr>
          <a:xfrm>
            <a:off x="553352" y="2492353"/>
            <a:ext cx="3890770" cy="369332"/>
          </a:xfrm>
          <a:prstGeom prst="rect">
            <a:avLst/>
          </a:prstGeom>
          <a:noFill/>
        </p:spPr>
        <p:txBody>
          <a:bodyPr wrap="square" rtlCol="0">
            <a:spAutoFit/>
          </a:bodyPr>
          <a:lstStyle/>
          <a:p>
            <a:pPr marL="285750" indent="-285750">
              <a:buFont typeface="Wingdings" panose="05000000000000000000" pitchFamily="2" charset="2"/>
              <a:buChar char="n"/>
            </a:pPr>
            <a:r>
              <a:rPr lang="ja-JP" altLang="en-US" dirty="0" smtClean="0">
                <a:solidFill>
                  <a:schemeClr val="accent2"/>
                </a:solidFill>
              </a:rPr>
              <a:t> </a:t>
            </a:r>
            <a:r>
              <a:rPr lang="ja-JP" altLang="en-US" sz="1600" dirty="0" smtClean="0"/>
              <a:t>南北方向のエネルギーバランスの式</a:t>
            </a:r>
            <a:endParaRPr lang="en-US" altLang="ja-JP" sz="1600" dirty="0" smtClean="0">
              <a:latin typeface="游ゴシック" panose="020B0400000000000000" pitchFamily="50" charset="-128"/>
              <a:ea typeface="游ゴシック" panose="020B0400000000000000" pitchFamily="50" charset="-128"/>
            </a:endParaRPr>
          </a:p>
        </p:txBody>
      </p:sp>
      <p:sp>
        <p:nvSpPr>
          <p:cNvPr id="13" name="テキスト ボックス 12"/>
          <p:cNvSpPr txBox="1"/>
          <p:nvPr/>
        </p:nvSpPr>
        <p:spPr>
          <a:xfrm>
            <a:off x="553352" y="5118624"/>
            <a:ext cx="4145578" cy="369332"/>
          </a:xfrm>
          <a:prstGeom prst="rect">
            <a:avLst/>
          </a:prstGeom>
          <a:noFill/>
        </p:spPr>
        <p:txBody>
          <a:bodyPr wrap="square" rtlCol="0">
            <a:spAutoFit/>
          </a:bodyPr>
          <a:lstStyle/>
          <a:p>
            <a:pPr marL="285750" indent="-285750">
              <a:buFont typeface="Wingdings" panose="05000000000000000000" pitchFamily="2" charset="2"/>
              <a:buChar char="n"/>
            </a:pPr>
            <a:r>
              <a:rPr lang="ja-JP" altLang="en-US" dirty="0" smtClean="0">
                <a:solidFill>
                  <a:schemeClr val="accent2"/>
                </a:solidFill>
              </a:rPr>
              <a:t> </a:t>
            </a:r>
            <a:r>
              <a:rPr lang="ja-JP" altLang="en-US" sz="1600" dirty="0" smtClean="0">
                <a:latin typeface="游ゴシック" panose="020B0400000000000000" pitchFamily="50" charset="-128"/>
                <a:ea typeface="游ゴシック" panose="020B0400000000000000" pitchFamily="50" charset="-128"/>
              </a:rPr>
              <a:t>現在の太陽定数では多重平衡解をも</a:t>
            </a:r>
            <a:r>
              <a:rPr lang="ja-JP" altLang="en-US" sz="1600" dirty="0">
                <a:latin typeface="游ゴシック" panose="020B0400000000000000" pitchFamily="50" charset="-128"/>
                <a:ea typeface="游ゴシック" panose="020B0400000000000000" pitchFamily="50" charset="-128"/>
              </a:rPr>
              <a:t>つ</a:t>
            </a:r>
            <a:endParaRPr lang="en-US" altLang="ja-JP" sz="1600" dirty="0" smtClean="0">
              <a:latin typeface="游ゴシック" panose="020B0400000000000000" pitchFamily="50" charset="-128"/>
              <a:ea typeface="游ゴシック" panose="020B0400000000000000" pitchFamily="50" charset="-128"/>
            </a:endParaRPr>
          </a:p>
        </p:txBody>
      </p:sp>
      <p:pic>
        <p:nvPicPr>
          <p:cNvPr id="16" name="図 15"/>
          <p:cNvPicPr>
            <a:picLocks noChangeAspect="1"/>
          </p:cNvPicPr>
          <p:nvPr/>
        </p:nvPicPr>
        <p:blipFill>
          <a:blip r:embed="rId5"/>
          <a:stretch>
            <a:fillRect/>
          </a:stretch>
        </p:blipFill>
        <p:spPr>
          <a:xfrm>
            <a:off x="4821576" y="2007859"/>
            <a:ext cx="3858788" cy="3376940"/>
          </a:xfrm>
          <a:prstGeom prst="rect">
            <a:avLst/>
          </a:prstGeom>
        </p:spPr>
      </p:pic>
      <p:sp>
        <p:nvSpPr>
          <p:cNvPr id="17" name="正方形/長方形 16"/>
          <p:cNvSpPr/>
          <p:nvPr/>
        </p:nvSpPr>
        <p:spPr>
          <a:xfrm>
            <a:off x="5235199" y="5598776"/>
            <a:ext cx="3663267" cy="658595"/>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260211" y="5604099"/>
            <a:ext cx="3638255" cy="646331"/>
          </a:xfrm>
          <a:prstGeom prst="rect">
            <a:avLst/>
          </a:prstGeom>
          <a:noFill/>
        </p:spPr>
        <p:txBody>
          <a:bodyPr wrap="square" rtlCol="0">
            <a:spAutoFit/>
          </a:bodyPr>
          <a:lstStyle/>
          <a:p>
            <a:r>
              <a:rPr lang="ja-JP" altLang="en-US" dirty="0">
                <a:latin typeface="游ゴシック" panose="020B0400000000000000" pitchFamily="50" charset="-128"/>
                <a:ea typeface="游ゴシック" panose="020B0400000000000000" pitchFamily="50" charset="-128"/>
              </a:rPr>
              <a:t>太陽定数と氷線緯度の</a:t>
            </a:r>
            <a:r>
              <a:rPr lang="ja-JP" altLang="en-US" dirty="0" smtClean="0">
                <a:latin typeface="游ゴシック" panose="020B0400000000000000" pitchFamily="50" charset="-128"/>
                <a:ea typeface="游ゴシック" panose="020B0400000000000000" pitchFamily="50" charset="-128"/>
              </a:rPr>
              <a:t>正弦の</a:t>
            </a:r>
            <a:r>
              <a:rPr kumimoji="1" lang="ja-JP" altLang="en-US" dirty="0" smtClean="0">
                <a:latin typeface="游ゴシック" panose="020B0400000000000000" pitchFamily="50" charset="-128"/>
                <a:ea typeface="游ゴシック" panose="020B0400000000000000" pitchFamily="50" charset="-128"/>
              </a:rPr>
              <a:t>関係</a:t>
            </a:r>
            <a:endParaRPr kumimoji="1" lang="en-US" altLang="ja-JP" dirty="0" smtClean="0">
              <a:latin typeface="游ゴシック" panose="020B0400000000000000" pitchFamily="50" charset="-128"/>
              <a:ea typeface="游ゴシック" panose="020B0400000000000000" pitchFamily="50" charset="-128"/>
            </a:endParaRPr>
          </a:p>
          <a:p>
            <a:r>
              <a:rPr kumimoji="1" lang="en-US" altLang="ja-JP" dirty="0" smtClean="0">
                <a:latin typeface="游ゴシック" panose="020B0400000000000000" pitchFamily="50" charset="-128"/>
                <a:ea typeface="游ゴシック" panose="020B0400000000000000" pitchFamily="50" charset="-128"/>
              </a:rPr>
              <a:t>(</a:t>
            </a:r>
            <a:r>
              <a:rPr lang="en-US" altLang="ja-JP" dirty="0" smtClean="0">
                <a:latin typeface="游ゴシック" panose="020B0400000000000000" pitchFamily="50" charset="-128"/>
                <a:ea typeface="游ゴシック" panose="020B0400000000000000" pitchFamily="50" charset="-128"/>
              </a:rPr>
              <a:t>North</a:t>
            </a:r>
            <a:r>
              <a:rPr kumimoji="1" lang="en-US" altLang="ja-JP" dirty="0" smtClean="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1981) Fig. </a:t>
            </a:r>
            <a:r>
              <a:rPr lang="en-US" altLang="ja-JP" dirty="0">
                <a:latin typeface="游ゴシック" panose="020B0400000000000000" pitchFamily="50" charset="-128"/>
                <a:ea typeface="游ゴシック" panose="020B0400000000000000" pitchFamily="50" charset="-128"/>
              </a:rPr>
              <a:t>8</a:t>
            </a:r>
            <a:r>
              <a:rPr lang="en-US" altLang="ja-JP" dirty="0" smtClean="0">
                <a:latin typeface="游ゴシック" panose="020B0400000000000000" pitchFamily="50" charset="-128"/>
                <a:ea typeface="游ゴシック" panose="020B0400000000000000" pitchFamily="50" charset="-128"/>
              </a:rPr>
              <a:t>)</a:t>
            </a:r>
            <a:endParaRPr kumimoji="1" lang="ja-JP" altLang="en-US" dirty="0">
              <a:latin typeface="游ゴシック" panose="020B0400000000000000" pitchFamily="50" charset="-128"/>
              <a:ea typeface="游ゴシック" panose="020B0400000000000000" pitchFamily="50" charset="-128"/>
            </a:endParaRPr>
          </a:p>
        </p:txBody>
      </p:sp>
      <p:cxnSp>
        <p:nvCxnSpPr>
          <p:cNvPr id="20" name="直線コネクタ 19"/>
          <p:cNvCxnSpPr/>
          <p:nvPr/>
        </p:nvCxnSpPr>
        <p:spPr>
          <a:xfrm>
            <a:off x="6883400" y="1944959"/>
            <a:ext cx="12700" cy="3082611"/>
          </a:xfrm>
          <a:prstGeom prst="line">
            <a:avLst/>
          </a:prstGeom>
          <a:ln w="31750">
            <a:solidFill>
              <a:srgbClr val="FFC000"/>
            </a:solidFill>
          </a:ln>
        </p:spPr>
        <p:style>
          <a:lnRef idx="1">
            <a:schemeClr val="accent1"/>
          </a:lnRef>
          <a:fillRef idx="0">
            <a:schemeClr val="accent1"/>
          </a:fillRef>
          <a:effectRef idx="0">
            <a:schemeClr val="accent1"/>
          </a:effectRef>
          <a:fontRef idx="minor">
            <a:schemeClr val="tx1"/>
          </a:fontRef>
        </p:style>
      </p:cxnSp>
      <p:sp>
        <p:nvSpPr>
          <p:cNvPr id="24" name="フローチャート: 結合子 23"/>
          <p:cNvSpPr/>
          <p:nvPr/>
        </p:nvSpPr>
        <p:spPr>
          <a:xfrm>
            <a:off x="6836031" y="2462472"/>
            <a:ext cx="107438" cy="110066"/>
          </a:xfrm>
          <a:prstGeom prst="flowChartConnector">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ローチャート: 結合子 24"/>
          <p:cNvSpPr/>
          <p:nvPr/>
        </p:nvSpPr>
        <p:spPr>
          <a:xfrm>
            <a:off x="6842381" y="4031678"/>
            <a:ext cx="107438" cy="110066"/>
          </a:xfrm>
          <a:prstGeom prst="flowChartConnector">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ローチャート: 結合子 25"/>
          <p:cNvSpPr/>
          <p:nvPr/>
        </p:nvSpPr>
        <p:spPr>
          <a:xfrm>
            <a:off x="6842381" y="4548172"/>
            <a:ext cx="107438" cy="110066"/>
          </a:xfrm>
          <a:prstGeom prst="flowChartConnector">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6495691" y="1449238"/>
            <a:ext cx="1466490" cy="558621"/>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28" name="テキスト ボックス 27"/>
              <p:cNvSpPr txBox="1"/>
              <p:nvPr/>
            </p:nvSpPr>
            <p:spPr>
              <a:xfrm>
                <a:off x="6421490" y="1516335"/>
                <a:ext cx="1609702" cy="523220"/>
              </a:xfrm>
              <a:prstGeom prst="rect">
                <a:avLst/>
              </a:prstGeom>
              <a:noFill/>
            </p:spPr>
            <p:txBody>
              <a:bodyPr wrap="square" rtlCol="0">
                <a:spAutoFit/>
              </a:bodyPr>
              <a:lstStyle/>
              <a:p>
                <a:r>
                  <a:rPr lang="ja-JP" altLang="en-US" sz="1400" dirty="0">
                    <a:latin typeface="游ゴシック" panose="020B0400000000000000" pitchFamily="50" charset="-128"/>
                    <a:ea typeface="游ゴシック" panose="020B0400000000000000" pitchFamily="50" charset="-128"/>
                  </a:rPr>
                  <a:t>太陽</a:t>
                </a:r>
                <a:r>
                  <a:rPr lang="ja-JP" altLang="en-US" sz="1400" dirty="0" smtClean="0">
                    <a:latin typeface="游ゴシック" panose="020B0400000000000000" pitchFamily="50" charset="-128"/>
                    <a:ea typeface="游ゴシック" panose="020B0400000000000000" pitchFamily="50" charset="-128"/>
                  </a:rPr>
                  <a:t>定数の基準値</a:t>
                </a:r>
                <a:endParaRPr kumimoji="1" lang="en-US" altLang="ja-JP" sz="1400" dirty="0" smtClean="0">
                  <a:latin typeface="游ゴシック" panose="020B0400000000000000" pitchFamily="50" charset="-128"/>
                  <a:ea typeface="游ゴシック" panose="020B0400000000000000" pitchFamily="50" charset="-128"/>
                </a:endParaRPr>
              </a:p>
              <a:p>
                <a:r>
                  <a:rPr lang="en-US" altLang="ja-JP" sz="1400" dirty="0" smtClean="0">
                    <a:latin typeface="游ゴシック" panose="020B0400000000000000" pitchFamily="50" charset="-128"/>
                    <a:ea typeface="游ゴシック" panose="020B0400000000000000" pitchFamily="50" charset="-128"/>
                  </a:rPr>
                  <a:t>(1340 </a:t>
                </a:r>
                <a14:m>
                  <m:oMath xmlns:m="http://schemas.openxmlformats.org/officeDocument/2006/math">
                    <m:sSup>
                      <m:sSupPr>
                        <m:ctrlPr>
                          <a:rPr lang="en-US" altLang="ja-JP" sz="1400" i="1">
                            <a:latin typeface="Cambria Math" panose="02040503050406030204" pitchFamily="18" charset="0"/>
                            <a:ea typeface="游ゴシック" panose="020B0400000000000000" pitchFamily="50" charset="-128"/>
                          </a:rPr>
                        </m:ctrlPr>
                      </m:sSupPr>
                      <m:e>
                        <m:r>
                          <a:rPr lang="en-US" altLang="ja-JP" sz="1400">
                            <a:latin typeface="Cambria Math" panose="02040503050406030204" pitchFamily="18" charset="0"/>
                            <a:ea typeface="游ゴシック" panose="020B0400000000000000" pitchFamily="50" charset="-128"/>
                          </a:rPr>
                          <m:t> </m:t>
                        </m:r>
                        <m:r>
                          <m:rPr>
                            <m:sty m:val="p"/>
                          </m:rPr>
                          <a:rPr lang="en-US" altLang="ja-JP" sz="1400">
                            <a:latin typeface="Cambria Math" panose="02040503050406030204" pitchFamily="18" charset="0"/>
                            <a:ea typeface="游ゴシック" panose="020B0400000000000000" pitchFamily="50" charset="-128"/>
                          </a:rPr>
                          <m:t>W</m:t>
                        </m:r>
                        <m:r>
                          <a:rPr lang="en-US" altLang="ja-JP" sz="1400">
                            <a:latin typeface="Cambria Math" panose="02040503050406030204" pitchFamily="18" charset="0"/>
                            <a:ea typeface="游ゴシック" panose="020B0400000000000000" pitchFamily="50" charset="-128"/>
                          </a:rPr>
                          <m:t> </m:t>
                        </m:r>
                        <m:r>
                          <m:rPr>
                            <m:sty m:val="p"/>
                          </m:rPr>
                          <a:rPr lang="en-US" altLang="ja-JP" sz="1400">
                            <a:latin typeface="Cambria Math" panose="02040503050406030204" pitchFamily="18" charset="0"/>
                            <a:ea typeface="游ゴシック" panose="020B0400000000000000" pitchFamily="50" charset="-128"/>
                          </a:rPr>
                          <m:t>m</m:t>
                        </m:r>
                      </m:e>
                      <m:sup>
                        <m:r>
                          <a:rPr lang="en-US" altLang="ja-JP" sz="1400">
                            <a:latin typeface="Cambria Math" panose="02040503050406030204" pitchFamily="18" charset="0"/>
                            <a:ea typeface="游ゴシック" panose="020B0400000000000000" pitchFamily="50" charset="-128"/>
                          </a:rPr>
                          <m:t>−2</m:t>
                        </m:r>
                      </m:sup>
                    </m:sSup>
                  </m:oMath>
                </a14:m>
                <a:r>
                  <a:rPr lang="en-US" altLang="ja-JP" sz="1400" dirty="0" smtClean="0">
                    <a:latin typeface="游ゴシック" panose="020B0400000000000000" pitchFamily="50" charset="-128"/>
                    <a:ea typeface="游ゴシック" panose="020B0400000000000000" pitchFamily="50" charset="-128"/>
                  </a:rPr>
                  <a:t>)</a:t>
                </a:r>
                <a:endParaRPr kumimoji="1" lang="ja-JP" altLang="en-US" sz="1400" dirty="0">
                  <a:latin typeface="游ゴシック" panose="020B0400000000000000" pitchFamily="50" charset="-128"/>
                  <a:ea typeface="游ゴシック" panose="020B0400000000000000" pitchFamily="50" charset="-128"/>
                </a:endParaRPr>
              </a:p>
            </p:txBody>
          </p:sp>
        </mc:Choice>
        <mc:Fallback xmlns="">
          <p:sp>
            <p:nvSpPr>
              <p:cNvPr id="28" name="テキスト ボックス 27"/>
              <p:cNvSpPr txBox="1">
                <a:spLocks noRot="1" noChangeAspect="1" noMove="1" noResize="1" noEditPoints="1" noAdjustHandles="1" noChangeArrowheads="1" noChangeShapeType="1" noTextEdit="1"/>
              </p:cNvSpPr>
              <p:nvPr/>
            </p:nvSpPr>
            <p:spPr>
              <a:xfrm>
                <a:off x="6421490" y="1516335"/>
                <a:ext cx="1609702" cy="523220"/>
              </a:xfrm>
              <a:prstGeom prst="rect">
                <a:avLst/>
              </a:prstGeom>
              <a:blipFill rotWithShape="0">
                <a:blip r:embed="rId6"/>
                <a:stretch>
                  <a:fillRect l="-1136" t="-2326" r="-379" b="-10465"/>
                </a:stretch>
              </a:blipFill>
            </p:spPr>
            <p:txBody>
              <a:bodyPr/>
              <a:lstStyle/>
              <a:p>
                <a:r>
                  <a:rPr lang="ja-JP" altLang="en-US">
                    <a:noFill/>
                  </a:rPr>
                  <a:t> </a:t>
                </a:r>
              </a:p>
            </p:txBody>
          </p:sp>
        </mc:Fallback>
      </mc:AlternateContent>
      <p:sp>
        <p:nvSpPr>
          <p:cNvPr id="29" name="右矢印 28"/>
          <p:cNvSpPr/>
          <p:nvPr/>
        </p:nvSpPr>
        <p:spPr>
          <a:xfrm>
            <a:off x="6320057" y="2416594"/>
            <a:ext cx="301924" cy="228970"/>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7376454" y="3935375"/>
            <a:ext cx="966742" cy="310769"/>
          </a:xfrm>
          <a:prstGeom prst="round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角丸四角形 30"/>
          <p:cNvSpPr/>
          <p:nvPr/>
        </p:nvSpPr>
        <p:spPr>
          <a:xfrm>
            <a:off x="5246314" y="4031678"/>
            <a:ext cx="954856" cy="373366"/>
          </a:xfrm>
          <a:prstGeom prst="round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p:cNvSpPr/>
          <p:nvPr/>
        </p:nvSpPr>
        <p:spPr>
          <a:xfrm>
            <a:off x="5525415" y="2336527"/>
            <a:ext cx="807538" cy="406389"/>
          </a:xfrm>
          <a:prstGeom prst="round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5525819" y="2393260"/>
            <a:ext cx="806730" cy="349655"/>
          </a:xfrm>
          <a:prstGeom prst="rect">
            <a:avLst/>
          </a:prstGeom>
          <a:noFill/>
        </p:spPr>
        <p:txBody>
          <a:bodyPr wrap="square" rtlCol="0">
            <a:spAutoFit/>
          </a:bodyPr>
          <a:lstStyle/>
          <a:p>
            <a:r>
              <a:rPr kumimoji="1" lang="ja-JP" altLang="en-US" sz="1600" dirty="0" smtClean="0">
                <a:latin typeface="游ゴシック" panose="020B0400000000000000" pitchFamily="50" charset="-128"/>
                <a:ea typeface="游ゴシック" panose="020B0400000000000000" pitchFamily="50" charset="-128"/>
              </a:rPr>
              <a:t>氷なし</a:t>
            </a:r>
            <a:endParaRPr kumimoji="1" lang="ja-JP" altLang="en-US" sz="1600" dirty="0">
              <a:latin typeface="游ゴシック" panose="020B0400000000000000" pitchFamily="50" charset="-128"/>
              <a:ea typeface="游ゴシック" panose="020B0400000000000000" pitchFamily="50" charset="-128"/>
            </a:endParaRPr>
          </a:p>
        </p:txBody>
      </p:sp>
      <p:sp>
        <p:nvSpPr>
          <p:cNvPr id="34" name="右矢印 33"/>
          <p:cNvSpPr/>
          <p:nvPr/>
        </p:nvSpPr>
        <p:spPr>
          <a:xfrm>
            <a:off x="5774805" y="4522266"/>
            <a:ext cx="250810" cy="207417"/>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5677110" y="4415550"/>
            <a:ext cx="97695" cy="265243"/>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5235199" y="4068773"/>
            <a:ext cx="1260492" cy="338554"/>
          </a:xfrm>
          <a:prstGeom prst="rect">
            <a:avLst/>
          </a:prstGeom>
          <a:noFill/>
        </p:spPr>
        <p:txBody>
          <a:bodyPr wrap="square" rtlCol="0">
            <a:spAutoFit/>
          </a:bodyPr>
          <a:lstStyle/>
          <a:p>
            <a:r>
              <a:rPr kumimoji="1" lang="ja-JP" altLang="en-US" sz="1600" dirty="0" smtClean="0">
                <a:latin typeface="游ゴシック" panose="020B0400000000000000" pitchFamily="50" charset="-128"/>
                <a:ea typeface="游ゴシック" panose="020B0400000000000000" pitchFamily="50" charset="-128"/>
              </a:rPr>
              <a:t>全球凍結</a:t>
            </a:r>
            <a:endParaRPr kumimoji="1" lang="ja-JP" altLang="en-US" sz="1600" dirty="0">
              <a:latin typeface="游ゴシック" panose="020B0400000000000000" pitchFamily="50" charset="-128"/>
              <a:ea typeface="游ゴシック" panose="020B0400000000000000" pitchFamily="50" charset="-128"/>
            </a:endParaRPr>
          </a:p>
        </p:txBody>
      </p:sp>
      <p:sp>
        <p:nvSpPr>
          <p:cNvPr id="39" name="左矢印 38"/>
          <p:cNvSpPr/>
          <p:nvPr/>
        </p:nvSpPr>
        <p:spPr>
          <a:xfrm>
            <a:off x="7084560" y="3977123"/>
            <a:ext cx="276403" cy="213667"/>
          </a:xfrm>
          <a:prstGeom prst="leftArrow">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7281018" y="4070699"/>
            <a:ext cx="165529" cy="457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7296509" y="4052229"/>
            <a:ext cx="165529" cy="457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7334205" y="3926694"/>
            <a:ext cx="1030229" cy="338554"/>
          </a:xfrm>
          <a:prstGeom prst="rect">
            <a:avLst/>
          </a:prstGeom>
          <a:noFill/>
        </p:spPr>
        <p:txBody>
          <a:bodyPr wrap="square" rtlCol="0">
            <a:spAutoFit/>
          </a:bodyPr>
          <a:lstStyle/>
          <a:p>
            <a:r>
              <a:rPr kumimoji="1" lang="ja-JP" altLang="en-US" sz="1600" dirty="0" smtClean="0">
                <a:latin typeface="游ゴシック" panose="020B0400000000000000" pitchFamily="50" charset="-128"/>
                <a:ea typeface="游ゴシック" panose="020B0400000000000000" pitchFamily="50" charset="-128"/>
              </a:rPr>
              <a:t>部分凍結</a:t>
            </a:r>
            <a:endParaRPr kumimoji="1" lang="ja-JP" altLang="en-US" sz="1600" dirty="0">
              <a:latin typeface="游ゴシック" panose="020B0400000000000000" pitchFamily="50" charset="-128"/>
              <a:ea typeface="游ゴシック" panose="020B0400000000000000" pitchFamily="50" charset="-128"/>
            </a:endParaRPr>
          </a:p>
        </p:txBody>
      </p:sp>
      <p:sp>
        <p:nvSpPr>
          <p:cNvPr id="45" name="テキスト ボックス 44"/>
          <p:cNvSpPr txBox="1"/>
          <p:nvPr/>
        </p:nvSpPr>
        <p:spPr>
          <a:xfrm>
            <a:off x="553352" y="5441197"/>
            <a:ext cx="3878130" cy="369332"/>
          </a:xfrm>
          <a:prstGeom prst="rect">
            <a:avLst/>
          </a:prstGeom>
          <a:noFill/>
        </p:spPr>
        <p:txBody>
          <a:bodyPr wrap="square" rtlCol="0">
            <a:spAutoFit/>
          </a:bodyPr>
          <a:lstStyle/>
          <a:p>
            <a:pPr marL="285750" indent="-285750">
              <a:buFont typeface="Wingdings" panose="05000000000000000000" pitchFamily="2" charset="2"/>
              <a:buChar char="n"/>
            </a:pPr>
            <a:r>
              <a:rPr lang="ja-JP" altLang="en-US" dirty="0" smtClean="0">
                <a:solidFill>
                  <a:schemeClr val="accent2"/>
                </a:solidFill>
              </a:rPr>
              <a:t> </a:t>
            </a:r>
            <a:r>
              <a:rPr lang="ja-JP" altLang="en-US" sz="1600" dirty="0" smtClean="0">
                <a:latin typeface="游ゴシック" panose="020B0400000000000000" pitchFamily="50" charset="-128"/>
                <a:ea typeface="游ゴシック" panose="020B0400000000000000" pitchFamily="50" charset="-128"/>
              </a:rPr>
              <a:t>暴走</a:t>
            </a:r>
            <a:r>
              <a:rPr lang="ja-JP" altLang="en-US" sz="1600" dirty="0">
                <a:latin typeface="游ゴシック" panose="020B0400000000000000" pitchFamily="50" charset="-128"/>
                <a:ea typeface="游ゴシック" panose="020B0400000000000000" pitchFamily="50" charset="-128"/>
              </a:rPr>
              <a:t>温室状態が考慮されて</a:t>
            </a:r>
            <a:r>
              <a:rPr lang="ja-JP" altLang="en-US" sz="1600" dirty="0" smtClean="0">
                <a:latin typeface="游ゴシック" panose="020B0400000000000000" pitchFamily="50" charset="-128"/>
                <a:ea typeface="游ゴシック" panose="020B0400000000000000" pitchFamily="50" charset="-128"/>
              </a:rPr>
              <a:t>いない</a:t>
            </a:r>
            <a:endParaRPr lang="en-US" altLang="ja-JP" sz="1600" dirty="0">
              <a:latin typeface="游ゴシック" panose="020B0400000000000000" pitchFamily="50" charset="-128"/>
              <a:ea typeface="游ゴシック" panose="020B0400000000000000" pitchFamily="50" charset="-128"/>
            </a:endParaRPr>
          </a:p>
        </p:txBody>
      </p:sp>
      <p:sp>
        <p:nvSpPr>
          <p:cNvPr id="46" name="スライド番号プレースホルダー 45"/>
          <p:cNvSpPr>
            <a:spLocks noGrp="1"/>
          </p:cNvSpPr>
          <p:nvPr>
            <p:ph type="sldNum" sz="quarter" idx="12"/>
          </p:nvPr>
        </p:nvSpPr>
        <p:spPr/>
        <p:txBody>
          <a:bodyPr/>
          <a:lstStyle/>
          <a:p>
            <a:fld id="{4E2C693D-56D1-4EA8-88BB-64004983D324}" type="slidenum">
              <a:rPr kumimoji="1" lang="ja-JP" altLang="en-US" smtClean="0"/>
              <a:t>5</a:t>
            </a:fld>
            <a:endParaRPr kumimoji="1" lang="ja-JP" altLang="en-US" dirty="0"/>
          </a:p>
        </p:txBody>
      </p:sp>
      <p:sp>
        <p:nvSpPr>
          <p:cNvPr id="47" name="テキスト ボックス 46"/>
          <p:cNvSpPr txBox="1"/>
          <p:nvPr/>
        </p:nvSpPr>
        <p:spPr>
          <a:xfrm>
            <a:off x="327728" y="5810529"/>
            <a:ext cx="5349382" cy="1046440"/>
          </a:xfrm>
          <a:prstGeom prst="rect">
            <a:avLst/>
          </a:prstGeom>
          <a:noFill/>
        </p:spPr>
        <p:txBody>
          <a:bodyPr wrap="square" rtlCol="0">
            <a:spAutoFit/>
          </a:bodyPr>
          <a:lstStyle/>
          <a:p>
            <a:pPr marL="342900" indent="-342900">
              <a:buFont typeface="Wingdings" panose="05000000000000000000" pitchFamily="2" charset="2"/>
              <a:buChar char="p"/>
            </a:pPr>
            <a:r>
              <a:rPr lang="ja-JP" altLang="en-US" sz="2400" dirty="0">
                <a:solidFill>
                  <a:schemeClr val="accent2"/>
                </a:solidFill>
                <a:latin typeface="游ゴシック" panose="020B0400000000000000" pitchFamily="50" charset="-128"/>
                <a:ea typeface="游ゴシック" panose="020B0400000000000000" pitchFamily="50" charset="-128"/>
              </a:rPr>
              <a:t> </a:t>
            </a:r>
            <a:r>
              <a:rPr kumimoji="1" lang="en-US" altLang="ja-JP" sz="2000" dirty="0" smtClean="0">
                <a:latin typeface="游ゴシック" panose="020B0400000000000000" pitchFamily="50" charset="-128"/>
                <a:ea typeface="游ゴシック" panose="020B0400000000000000" pitchFamily="50" charset="-128"/>
              </a:rPr>
              <a:t>GCM</a:t>
            </a:r>
            <a:r>
              <a:rPr lang="ja-JP" altLang="en-US" sz="2000" dirty="0" smtClean="0">
                <a:latin typeface="游ゴシック" panose="020B0400000000000000" pitchFamily="50" charset="-128"/>
                <a:ea typeface="游ゴシック" panose="020B0400000000000000" pitchFamily="50" charset="-128"/>
              </a:rPr>
              <a:t> においても全球凍結状態は</a:t>
            </a:r>
            <a:endParaRPr lang="en-US" altLang="ja-JP" sz="2000" dirty="0" smtClean="0">
              <a:latin typeface="游ゴシック" panose="020B0400000000000000" pitchFamily="50" charset="-128"/>
              <a:ea typeface="游ゴシック" panose="020B0400000000000000" pitchFamily="50" charset="-128"/>
            </a:endParaRPr>
          </a:p>
          <a:p>
            <a:r>
              <a:rPr lang="en-US" altLang="ja-JP" sz="2000" dirty="0">
                <a:latin typeface="游ゴシック" panose="020B0400000000000000" pitchFamily="50" charset="-128"/>
                <a:ea typeface="游ゴシック" panose="020B0400000000000000" pitchFamily="50" charset="-128"/>
              </a:rPr>
              <a:t> </a:t>
            </a:r>
            <a:r>
              <a:rPr lang="en-US" altLang="ja-JP" sz="2000" dirty="0" smtClean="0">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表現される</a:t>
            </a:r>
            <a:endParaRPr lang="en-US" altLang="ja-JP" sz="2000" dirty="0" smtClean="0">
              <a:latin typeface="游ゴシック" panose="020B0400000000000000" pitchFamily="50" charset="-128"/>
              <a:ea typeface="游ゴシック" panose="020B0400000000000000" pitchFamily="50" charset="-128"/>
            </a:endParaRPr>
          </a:p>
          <a:p>
            <a:r>
              <a:rPr lang="en-US" altLang="ja-JP"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   (Hoffman [1998], Baum and Crowley [2001])</a:t>
            </a:r>
            <a:endParaRPr kumimoji="1" lang="en-US" altLang="ja-JP" sz="2000" dirty="0" smtClean="0">
              <a:latin typeface="游ゴシック" panose="020B0400000000000000" pitchFamily="50" charset="-128"/>
              <a:ea typeface="游ゴシック" panose="020B0400000000000000" pitchFamily="50" charset="-128"/>
            </a:endParaRPr>
          </a:p>
        </p:txBody>
      </p:sp>
      <p:sp>
        <p:nvSpPr>
          <p:cNvPr id="48" name="テキスト ボックス 47"/>
          <p:cNvSpPr txBox="1"/>
          <p:nvPr/>
        </p:nvSpPr>
        <p:spPr>
          <a:xfrm>
            <a:off x="2512359" y="3356141"/>
            <a:ext cx="2465110" cy="307777"/>
          </a:xfrm>
          <a:prstGeom prst="rect">
            <a:avLst/>
          </a:prstGeom>
          <a:noFill/>
        </p:spPr>
        <p:txBody>
          <a:bodyPr wrap="square" rtlCol="0">
            <a:spAutoFit/>
          </a:bodyPr>
          <a:lstStyle/>
          <a:p>
            <a:r>
              <a:rPr kumimoji="1" lang="en-US" altLang="ja-JP" sz="1400" dirty="0" smtClean="0">
                <a:latin typeface="游ゴシック" panose="020B0400000000000000" pitchFamily="50" charset="-128"/>
                <a:ea typeface="游ゴシック" panose="020B0400000000000000" pitchFamily="50" charset="-128"/>
              </a:rPr>
              <a:t>C : </a:t>
            </a:r>
            <a:r>
              <a:rPr kumimoji="1" lang="ja-JP" altLang="en-US" sz="1400" dirty="0" smtClean="0">
                <a:latin typeface="游ゴシック" panose="020B0400000000000000" pitchFamily="50" charset="-128"/>
                <a:ea typeface="游ゴシック" panose="020B0400000000000000" pitchFamily="50" charset="-128"/>
              </a:rPr>
              <a:t>熱容量</a:t>
            </a:r>
            <a:r>
              <a:rPr kumimoji="1" lang="en-US" altLang="ja-JP" sz="1400" dirty="0" smtClean="0">
                <a:latin typeface="游ゴシック" panose="020B0400000000000000" pitchFamily="50" charset="-128"/>
                <a:ea typeface="游ゴシック" panose="020B0400000000000000" pitchFamily="50" charset="-128"/>
              </a:rPr>
              <a:t>, D : </a:t>
            </a:r>
            <a:r>
              <a:rPr kumimoji="1" lang="ja-JP" altLang="en-US" sz="1400" dirty="0" smtClean="0">
                <a:latin typeface="游ゴシック" panose="020B0400000000000000" pitchFamily="50" charset="-128"/>
                <a:ea typeface="游ゴシック" panose="020B0400000000000000" pitchFamily="50" charset="-128"/>
              </a:rPr>
              <a:t>拡散係数</a:t>
            </a:r>
            <a:endParaRPr kumimoji="1" lang="ja-JP" altLang="en-US" sz="1400" dirty="0">
              <a:latin typeface="游ゴシック" panose="020B0400000000000000" pitchFamily="50" charset="-128"/>
              <a:ea typeface="游ゴシック" panose="020B0400000000000000" pitchFamily="50" charset="-128"/>
            </a:endParaRPr>
          </a:p>
        </p:txBody>
      </p:sp>
      <p:sp>
        <p:nvSpPr>
          <p:cNvPr id="49" name="テキスト ボックス 48"/>
          <p:cNvSpPr txBox="1"/>
          <p:nvPr/>
        </p:nvSpPr>
        <p:spPr>
          <a:xfrm>
            <a:off x="1091686" y="2086770"/>
            <a:ext cx="4007450" cy="338554"/>
          </a:xfrm>
          <a:prstGeom prst="rect">
            <a:avLst/>
          </a:prstGeom>
          <a:noFill/>
        </p:spPr>
        <p:txBody>
          <a:bodyPr wrap="square" rtlCol="0">
            <a:spAutoFit/>
          </a:bodyPr>
          <a:lstStyle/>
          <a:p>
            <a:r>
              <a:rPr lang="ja-JP" altLang="en-US" sz="1600" dirty="0" smtClean="0">
                <a:latin typeface="游ゴシック" panose="020B0400000000000000" pitchFamily="50" charset="-128"/>
                <a:ea typeface="游ゴシック" panose="020B0400000000000000" pitchFamily="50" charset="-128"/>
              </a:rPr>
              <a:t>先行研究 </a:t>
            </a:r>
            <a:r>
              <a:rPr lang="en-US" altLang="ja-JP" sz="1600" dirty="0" smtClean="0">
                <a:latin typeface="游ゴシック" panose="020B0400000000000000" pitchFamily="50" charset="-128"/>
                <a:ea typeface="游ゴシック" panose="020B0400000000000000" pitchFamily="50" charset="-128"/>
              </a:rPr>
              <a:t>: </a:t>
            </a:r>
            <a:r>
              <a:rPr lang="en-US" altLang="ja-JP" sz="1600" dirty="0" err="1" smtClean="0">
                <a:latin typeface="游ゴシック" panose="020B0400000000000000" pitchFamily="50" charset="-128"/>
                <a:ea typeface="游ゴシック" panose="020B0400000000000000" pitchFamily="50" charset="-128"/>
              </a:rPr>
              <a:t>Budyko</a:t>
            </a:r>
            <a:r>
              <a:rPr lang="en-US" altLang="ja-JP" sz="1600" dirty="0" smtClean="0">
                <a:latin typeface="游ゴシック" panose="020B0400000000000000" pitchFamily="50" charset="-128"/>
                <a:ea typeface="游ゴシック" panose="020B0400000000000000" pitchFamily="50" charset="-128"/>
              </a:rPr>
              <a:t> [1969], Sellers [1969]</a:t>
            </a:r>
            <a:endParaRPr kumimoji="1" lang="ja-JP" altLang="en-US" sz="16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227688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2" y="498764"/>
            <a:ext cx="6253018" cy="1323439"/>
          </a:xfrm>
          <a:prstGeom prst="rect">
            <a:avLst/>
          </a:prstGeom>
          <a:noFill/>
        </p:spPr>
        <p:txBody>
          <a:bodyPr wrap="square" rtlCol="0">
            <a:spAutoFit/>
          </a:bodyPr>
          <a:lstStyle/>
          <a:p>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1.3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暴走温室状態に関する　</a:t>
            </a:r>
            <a:endParaRPr kumimoji="1" lang="en-US" altLang="ja-JP" sz="4000" b="1" dirty="0" smtClean="0">
              <a:solidFill>
                <a:schemeClr val="accent2"/>
              </a:solidFill>
              <a:latin typeface="游ゴシック" panose="020B0400000000000000" pitchFamily="50" charset="-128"/>
              <a:ea typeface="游ゴシック" panose="020B0400000000000000" pitchFamily="50" charset="-128"/>
            </a:endParaRPr>
          </a:p>
          <a:p>
            <a:r>
              <a:rPr lang="ja-JP" altLang="en-US" sz="4000" b="1" dirty="0">
                <a:solidFill>
                  <a:schemeClr val="accent2"/>
                </a:solidFill>
                <a:latin typeface="游ゴシック" panose="020B0400000000000000" pitchFamily="50" charset="-128"/>
                <a:ea typeface="游ゴシック" panose="020B0400000000000000" pitchFamily="50" charset="-128"/>
              </a:rPr>
              <a:t> </a:t>
            </a:r>
            <a:r>
              <a:rPr lang="ja-JP" altLang="en-US" sz="4000" b="1"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これまでの研究</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6</a:t>
            </a:fld>
            <a:endParaRPr kumimoji="1" lang="ja-JP" altLang="en-US"/>
          </a:p>
        </p:txBody>
      </p:sp>
      <p:sp>
        <p:nvSpPr>
          <p:cNvPr id="16" name="正方形/長方形 15"/>
          <p:cNvSpPr/>
          <p:nvPr/>
        </p:nvSpPr>
        <p:spPr>
          <a:xfrm>
            <a:off x="6158067" y="4549259"/>
            <a:ext cx="2689600" cy="605108"/>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6158067" y="4569591"/>
            <a:ext cx="2723855" cy="584775"/>
          </a:xfrm>
          <a:prstGeom prst="rect">
            <a:avLst/>
          </a:prstGeom>
          <a:noFill/>
        </p:spPr>
        <p:txBody>
          <a:bodyPr wrap="square" rtlCol="0">
            <a:spAutoFit/>
          </a:bodyPr>
          <a:lstStyle/>
          <a:p>
            <a:r>
              <a:rPr lang="ja-JP" altLang="en-US" dirty="0" smtClean="0">
                <a:latin typeface="游ゴシック" panose="020B0400000000000000" pitchFamily="50" charset="-128"/>
                <a:ea typeface="游ゴシック" panose="020B0400000000000000" pitchFamily="50" charset="-128"/>
              </a:rPr>
              <a:t>表面温度と </a:t>
            </a:r>
            <a:r>
              <a:rPr lang="en-US" altLang="ja-JP" dirty="0" smtClean="0">
                <a:latin typeface="游ゴシック" panose="020B0400000000000000" pitchFamily="50" charset="-128"/>
                <a:ea typeface="游ゴシック" panose="020B0400000000000000" pitchFamily="50" charset="-128"/>
              </a:rPr>
              <a:t>OLR </a:t>
            </a:r>
            <a:r>
              <a:rPr lang="ja-JP" altLang="en-US" dirty="0" smtClean="0">
                <a:latin typeface="游ゴシック" panose="020B0400000000000000" pitchFamily="50" charset="-128"/>
                <a:ea typeface="游ゴシック" panose="020B0400000000000000" pitchFamily="50" charset="-128"/>
              </a:rPr>
              <a:t>の</a:t>
            </a:r>
            <a:r>
              <a:rPr kumimoji="1" lang="ja-JP" altLang="en-US" dirty="0" smtClean="0">
                <a:latin typeface="游ゴシック" panose="020B0400000000000000" pitchFamily="50" charset="-128"/>
                <a:ea typeface="游ゴシック" panose="020B0400000000000000" pitchFamily="50" charset="-128"/>
              </a:rPr>
              <a:t>関係</a:t>
            </a:r>
            <a:endParaRPr kumimoji="1" lang="en-US" altLang="ja-JP" dirty="0" smtClean="0">
              <a:latin typeface="游ゴシック" panose="020B0400000000000000" pitchFamily="50" charset="-128"/>
              <a:ea typeface="游ゴシック" panose="020B0400000000000000" pitchFamily="50" charset="-128"/>
            </a:endParaRPr>
          </a:p>
          <a:p>
            <a:r>
              <a:rPr kumimoji="1" lang="en-US" altLang="ja-JP" sz="1400" dirty="0" smtClean="0">
                <a:latin typeface="游ゴシック" panose="020B0400000000000000" pitchFamily="50" charset="-128"/>
                <a:ea typeface="游ゴシック" panose="020B0400000000000000" pitchFamily="50" charset="-128"/>
              </a:rPr>
              <a:t>(</a:t>
            </a:r>
            <a:r>
              <a:rPr kumimoji="1" lang="en-US" altLang="ja-JP" sz="1400" dirty="0" err="1" smtClean="0">
                <a:latin typeface="游ゴシック" panose="020B0400000000000000" pitchFamily="50" charset="-128"/>
                <a:ea typeface="游ゴシック" panose="020B0400000000000000" pitchFamily="50" charset="-128"/>
              </a:rPr>
              <a:t>Nakjima</a:t>
            </a:r>
            <a:r>
              <a:rPr lang="ja-JP" altLang="en-US" sz="1400" dirty="0">
                <a:latin typeface="游ゴシック" panose="020B0400000000000000" pitchFamily="50" charset="-128"/>
                <a:ea typeface="游ゴシック" panose="020B0400000000000000" pitchFamily="50" charset="-128"/>
              </a:rPr>
              <a:t> </a:t>
            </a:r>
            <a:r>
              <a:rPr lang="en-US" altLang="ja-JP" sz="1400" dirty="0" smtClean="0">
                <a:latin typeface="游ゴシック" panose="020B0400000000000000" pitchFamily="50" charset="-128"/>
                <a:ea typeface="游ゴシック" panose="020B0400000000000000" pitchFamily="50" charset="-128"/>
              </a:rPr>
              <a:t>et al.</a:t>
            </a:r>
            <a:r>
              <a:rPr kumimoji="1" lang="en-US" altLang="ja-JP" sz="1400" dirty="0" smtClean="0">
                <a:latin typeface="游ゴシック" panose="020B0400000000000000" pitchFamily="50" charset="-128"/>
                <a:ea typeface="游ゴシック" panose="020B0400000000000000" pitchFamily="50" charset="-128"/>
              </a:rPr>
              <a:t> (</a:t>
            </a:r>
            <a:r>
              <a:rPr lang="en-US" altLang="ja-JP" sz="1400" dirty="0" smtClean="0">
                <a:latin typeface="游ゴシック" panose="020B0400000000000000" pitchFamily="50" charset="-128"/>
                <a:ea typeface="游ゴシック" panose="020B0400000000000000" pitchFamily="50" charset="-128"/>
              </a:rPr>
              <a:t>1992) Fig.3)</a:t>
            </a:r>
            <a:endParaRPr kumimoji="1" lang="ja-JP" altLang="en-US" dirty="0">
              <a:latin typeface="游ゴシック" panose="020B0400000000000000" pitchFamily="50" charset="-128"/>
              <a:ea typeface="游ゴシック" panose="020B0400000000000000" pitchFamily="50" charset="-128"/>
            </a:endParaRPr>
          </a:p>
        </p:txBody>
      </p:sp>
      <p:sp>
        <p:nvSpPr>
          <p:cNvPr id="34" name="テキスト ボックス 33"/>
          <p:cNvSpPr txBox="1"/>
          <p:nvPr/>
        </p:nvSpPr>
        <p:spPr>
          <a:xfrm>
            <a:off x="394858" y="1867479"/>
            <a:ext cx="5094209" cy="892552"/>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a:solidFill>
                  <a:schemeClr val="accent2"/>
                </a:solidFill>
                <a:latin typeface="游ゴシック" panose="020B0400000000000000" pitchFamily="50" charset="-128"/>
                <a:ea typeface="游ゴシック" panose="020B0400000000000000" pitchFamily="50" charset="-128"/>
              </a:rPr>
              <a:t> </a:t>
            </a:r>
            <a:r>
              <a:rPr lang="ja-JP" altLang="en-US" sz="2000" dirty="0" smtClean="0">
                <a:latin typeface="游ゴシック" panose="020B0400000000000000" pitchFamily="50" charset="-128"/>
                <a:ea typeface="游ゴシック" panose="020B0400000000000000" pitchFamily="50" charset="-128"/>
              </a:rPr>
              <a:t>灰色大気の鉛直 </a:t>
            </a:r>
            <a:r>
              <a:rPr lang="en-US" altLang="ja-JP" sz="2000" dirty="0" smtClean="0">
                <a:latin typeface="游ゴシック" panose="020B0400000000000000" pitchFamily="50" charset="-128"/>
                <a:ea typeface="游ゴシック" panose="020B0400000000000000" pitchFamily="50" charset="-128"/>
              </a:rPr>
              <a:t>1 </a:t>
            </a:r>
            <a:r>
              <a:rPr lang="ja-JP" altLang="en-US" sz="2000" dirty="0" smtClean="0">
                <a:latin typeface="游ゴシック" panose="020B0400000000000000" pitchFamily="50" charset="-128"/>
                <a:ea typeface="游ゴシック" panose="020B0400000000000000" pitchFamily="50" charset="-128"/>
              </a:rPr>
              <a:t>次元放射平衡モデル</a:t>
            </a:r>
            <a:endParaRPr lang="en-US" altLang="ja-JP" sz="2000" dirty="0" smtClean="0">
              <a:latin typeface="游ゴシック" panose="020B0400000000000000" pitchFamily="50" charset="-128"/>
              <a:ea typeface="游ゴシック" panose="020B0400000000000000" pitchFamily="50" charset="-128"/>
            </a:endParaRPr>
          </a:p>
          <a:p>
            <a:r>
              <a:rPr lang="ja-JP" altLang="en-US" sz="1600" dirty="0" smtClean="0">
                <a:latin typeface="游ゴシック" panose="020B0400000000000000" pitchFamily="50" charset="-128"/>
                <a:ea typeface="游ゴシック" panose="020B0400000000000000" pitchFamily="50" charset="-128"/>
              </a:rPr>
              <a:t>       先行</a:t>
            </a:r>
            <a:r>
              <a:rPr lang="ja-JP" altLang="en-US" sz="1600" dirty="0">
                <a:latin typeface="游ゴシック" panose="020B0400000000000000" pitchFamily="50" charset="-128"/>
                <a:ea typeface="游ゴシック" panose="020B0400000000000000" pitchFamily="50" charset="-128"/>
              </a:rPr>
              <a:t>研究 </a:t>
            </a:r>
            <a:r>
              <a:rPr lang="en-US" altLang="ja-JP" sz="1600" dirty="0">
                <a:latin typeface="游ゴシック" panose="020B0400000000000000" pitchFamily="50" charset="-128"/>
                <a:ea typeface="游ゴシック" panose="020B0400000000000000" pitchFamily="50" charset="-128"/>
              </a:rPr>
              <a:t>: </a:t>
            </a:r>
            <a:r>
              <a:rPr lang="en-US" altLang="ja-JP" sz="1600" dirty="0" err="1">
                <a:latin typeface="游ゴシック" panose="020B0400000000000000" pitchFamily="50" charset="-128"/>
                <a:ea typeface="游ゴシック" panose="020B0400000000000000" pitchFamily="50" charset="-128"/>
              </a:rPr>
              <a:t>Komabayashi</a:t>
            </a:r>
            <a:r>
              <a:rPr lang="en-US" altLang="ja-JP" sz="1600" dirty="0">
                <a:latin typeface="游ゴシック" panose="020B0400000000000000" pitchFamily="50" charset="-128"/>
                <a:ea typeface="游ゴシック" panose="020B0400000000000000" pitchFamily="50" charset="-128"/>
              </a:rPr>
              <a:t> [1967], Ingersoll [1969], </a:t>
            </a:r>
            <a:endParaRPr lang="en-US" altLang="ja-JP" sz="1600" dirty="0" smtClean="0">
              <a:latin typeface="游ゴシック" panose="020B0400000000000000" pitchFamily="50" charset="-128"/>
              <a:ea typeface="游ゴシック" panose="020B0400000000000000" pitchFamily="50" charset="-128"/>
            </a:endParaRPr>
          </a:p>
          <a:p>
            <a:r>
              <a:rPr lang="en-US" altLang="ja-JP" sz="1600" dirty="0" smtClean="0">
                <a:latin typeface="游ゴシック" panose="020B0400000000000000" pitchFamily="50" charset="-128"/>
                <a:ea typeface="游ゴシック" panose="020B0400000000000000" pitchFamily="50" charset="-128"/>
              </a:rPr>
              <a:t>                        Nakajima </a:t>
            </a:r>
            <a:r>
              <a:rPr lang="en-US" altLang="ja-JP" sz="1600" dirty="0">
                <a:latin typeface="游ゴシック" panose="020B0400000000000000" pitchFamily="50" charset="-128"/>
                <a:ea typeface="游ゴシック" panose="020B0400000000000000" pitchFamily="50" charset="-128"/>
              </a:rPr>
              <a:t>et al. [1992</a:t>
            </a:r>
            <a:r>
              <a:rPr lang="en-US" altLang="ja-JP" sz="1600" dirty="0" smtClean="0">
                <a:latin typeface="游ゴシック" panose="020B0400000000000000" pitchFamily="50" charset="-128"/>
                <a:ea typeface="游ゴシック" panose="020B0400000000000000" pitchFamily="50" charset="-128"/>
              </a:rPr>
              <a:t>]</a:t>
            </a:r>
            <a:endParaRPr lang="en-US" altLang="ja-JP" sz="1600" dirty="0">
              <a:latin typeface="游ゴシック" panose="020B0400000000000000" pitchFamily="50" charset="-128"/>
              <a:ea typeface="游ゴシック" panose="020B0400000000000000" pitchFamily="50" charset="-128"/>
            </a:endParaRPr>
          </a:p>
        </p:txBody>
      </p:sp>
      <p:sp>
        <p:nvSpPr>
          <p:cNvPr id="38" name="テキスト ボックス 37"/>
          <p:cNvSpPr txBox="1"/>
          <p:nvPr/>
        </p:nvSpPr>
        <p:spPr>
          <a:xfrm>
            <a:off x="663746" y="2824899"/>
            <a:ext cx="4580468" cy="1323439"/>
          </a:xfrm>
          <a:prstGeom prst="rect">
            <a:avLst/>
          </a:prstGeom>
          <a:noFill/>
        </p:spPr>
        <p:txBody>
          <a:bodyPr wrap="square" rtlCol="0">
            <a:spAutoFit/>
          </a:bodyPr>
          <a:lstStyle/>
          <a:p>
            <a:pPr marL="285750" indent="-285750">
              <a:buFont typeface="Wingdings" panose="05000000000000000000" pitchFamily="2" charset="2"/>
              <a:buChar char="n"/>
            </a:pPr>
            <a:r>
              <a:rPr lang="en-US" altLang="ja-JP" sz="1600" dirty="0" smtClean="0">
                <a:solidFill>
                  <a:schemeClr val="accent2"/>
                </a:solidFill>
                <a:latin typeface="游ゴシック" panose="020B0400000000000000" pitchFamily="50" charset="-128"/>
                <a:ea typeface="游ゴシック" panose="020B0400000000000000" pitchFamily="50" charset="-128"/>
              </a:rPr>
              <a:t> </a:t>
            </a:r>
            <a:r>
              <a:rPr lang="en-US" altLang="ja-JP" sz="1600" dirty="0" smtClean="0">
                <a:latin typeface="游ゴシック" panose="020B0400000000000000" pitchFamily="50" charset="-128"/>
                <a:ea typeface="游ゴシック" panose="020B0400000000000000" pitchFamily="50" charset="-128"/>
              </a:rPr>
              <a:t>OLR </a:t>
            </a:r>
            <a:r>
              <a:rPr lang="ja-JP" altLang="en-US" sz="1600" dirty="0">
                <a:latin typeface="游ゴシック" panose="020B0400000000000000" pitchFamily="50" charset="-128"/>
                <a:ea typeface="游ゴシック" panose="020B0400000000000000" pitchFamily="50" charset="-128"/>
              </a:rPr>
              <a:t>の値には限界がある</a:t>
            </a:r>
            <a:endParaRPr kumimoji="1" lang="en-US" altLang="ja-JP" sz="1600" dirty="0" smtClean="0">
              <a:solidFill>
                <a:schemeClr val="accent2"/>
              </a:solidFill>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kumimoji="1" lang="ja-JP" altLang="en-US" sz="1600"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1600" dirty="0" smtClean="0">
                <a:latin typeface="游ゴシック" panose="020B0400000000000000" pitchFamily="50" charset="-128"/>
                <a:ea typeface="游ゴシック" panose="020B0400000000000000" pitchFamily="50" charset="-128"/>
              </a:rPr>
              <a:t>この </a:t>
            </a:r>
            <a:r>
              <a:rPr kumimoji="1" lang="en-US" altLang="ja-JP" sz="1600" dirty="0" smtClean="0">
                <a:latin typeface="游ゴシック" panose="020B0400000000000000" pitchFamily="50" charset="-128"/>
                <a:ea typeface="游ゴシック" panose="020B0400000000000000" pitchFamily="50" charset="-128"/>
              </a:rPr>
              <a:t>OLR </a:t>
            </a:r>
            <a:r>
              <a:rPr kumimoji="1" lang="ja-JP" altLang="en-US" sz="1600" dirty="0" smtClean="0">
                <a:latin typeface="游ゴシック" panose="020B0400000000000000" pitchFamily="50" charset="-128"/>
                <a:ea typeface="游ゴシック" panose="020B0400000000000000" pitchFamily="50" charset="-128"/>
              </a:rPr>
              <a:t>の限界値を超える太陽放射フラックスが入射すると放射平衡を維持できなくなり</a:t>
            </a:r>
            <a:r>
              <a:rPr kumimoji="1" lang="en-US" altLang="ja-JP" sz="1600" dirty="0" smtClean="0">
                <a:latin typeface="游ゴシック" panose="020B0400000000000000" pitchFamily="50" charset="-128"/>
                <a:ea typeface="游ゴシック" panose="020B0400000000000000" pitchFamily="50" charset="-128"/>
              </a:rPr>
              <a:t>, </a:t>
            </a:r>
            <a:r>
              <a:rPr kumimoji="1" lang="ja-JP" altLang="en-US" sz="1600" dirty="0" smtClean="0">
                <a:latin typeface="游ゴシック" panose="020B0400000000000000" pitchFamily="50" charset="-128"/>
                <a:ea typeface="游ゴシック" panose="020B0400000000000000" pitchFamily="50" charset="-128"/>
              </a:rPr>
              <a:t>暴走温室状態になる</a:t>
            </a:r>
            <a:endParaRPr kumimoji="1" lang="en-US" altLang="ja-JP" sz="1600"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en-US" altLang="ja-JP" sz="1600" dirty="0" smtClean="0">
                <a:solidFill>
                  <a:schemeClr val="accent2"/>
                </a:solidFill>
                <a:latin typeface="游ゴシック" panose="020B0400000000000000" pitchFamily="50" charset="-128"/>
                <a:ea typeface="游ゴシック" panose="020B0400000000000000" pitchFamily="50" charset="-128"/>
              </a:rPr>
              <a:t> </a:t>
            </a:r>
            <a:r>
              <a:rPr lang="ja-JP" altLang="en-US" sz="1600" dirty="0" smtClean="0">
                <a:latin typeface="游ゴシック" panose="020B0400000000000000" pitchFamily="50" charset="-128"/>
                <a:ea typeface="游ゴシック" panose="020B0400000000000000" pitchFamily="50" charset="-128"/>
              </a:rPr>
              <a:t>灰色大気の放射伝達</a:t>
            </a:r>
            <a:endParaRPr kumimoji="1" lang="ja-JP" altLang="en-US" sz="1600" dirty="0">
              <a:latin typeface="游ゴシック" panose="020B0400000000000000" pitchFamily="50" charset="-128"/>
              <a:ea typeface="游ゴシック" panose="020B0400000000000000" pitchFamily="50" charset="-128"/>
            </a:endParaRPr>
          </a:p>
        </p:txBody>
      </p:sp>
      <p:sp>
        <p:nvSpPr>
          <p:cNvPr id="40" name="テキスト ボックス 39"/>
          <p:cNvSpPr txBox="1"/>
          <p:nvPr/>
        </p:nvSpPr>
        <p:spPr>
          <a:xfrm>
            <a:off x="394857" y="5643346"/>
            <a:ext cx="6293809" cy="707886"/>
          </a:xfrm>
          <a:prstGeom prst="rect">
            <a:avLst/>
          </a:prstGeom>
          <a:noFill/>
        </p:spPr>
        <p:txBody>
          <a:bodyPr wrap="square" rtlCol="0">
            <a:spAutoFit/>
          </a:bodyPr>
          <a:lstStyle/>
          <a:p>
            <a:pPr marL="342900" indent="-342900">
              <a:buFont typeface="Wingdings" panose="05000000000000000000" pitchFamily="2" charset="2"/>
              <a:buChar char="p"/>
            </a:pPr>
            <a:r>
              <a:rPr lang="ja-JP" altLang="en-US" sz="2000" dirty="0">
                <a:solidFill>
                  <a:schemeClr val="accent2"/>
                </a:solidFill>
                <a:latin typeface="游ゴシック" panose="020B0400000000000000" pitchFamily="50" charset="-128"/>
                <a:ea typeface="游ゴシック" panose="020B0400000000000000" pitchFamily="50" charset="-128"/>
              </a:rPr>
              <a:t> </a:t>
            </a:r>
            <a:r>
              <a:rPr lang="en-US" altLang="ja-JP" sz="2000" dirty="0" smtClean="0">
                <a:latin typeface="游ゴシック" panose="020B0400000000000000" pitchFamily="50" charset="-128"/>
                <a:ea typeface="游ゴシック" panose="020B0400000000000000" pitchFamily="50" charset="-128"/>
              </a:rPr>
              <a:t>GCM </a:t>
            </a:r>
            <a:r>
              <a:rPr lang="ja-JP" altLang="en-US" sz="2000" dirty="0" smtClean="0">
                <a:latin typeface="游ゴシック" panose="020B0400000000000000" pitchFamily="50" charset="-128"/>
                <a:ea typeface="游ゴシック" panose="020B0400000000000000" pitchFamily="50" charset="-128"/>
              </a:rPr>
              <a:t>においても暴走温室状態が</a:t>
            </a:r>
            <a:r>
              <a:rPr lang="ja-JP" altLang="en-US" sz="2000" dirty="0">
                <a:latin typeface="游ゴシック" panose="020B0400000000000000" pitchFamily="50" charset="-128"/>
                <a:ea typeface="游ゴシック" panose="020B0400000000000000" pitchFamily="50" charset="-128"/>
              </a:rPr>
              <a:t>存在</a:t>
            </a:r>
            <a:r>
              <a:rPr lang="ja-JP" altLang="en-US" sz="2000" dirty="0" smtClean="0">
                <a:latin typeface="游ゴシック" panose="020B0400000000000000" pitchFamily="50" charset="-128"/>
                <a:ea typeface="游ゴシック" panose="020B0400000000000000" pitchFamily="50" charset="-128"/>
              </a:rPr>
              <a:t>することが示されている</a:t>
            </a:r>
            <a:r>
              <a:rPr kumimoji="1" lang="en-US" altLang="ja-JP" sz="1600" dirty="0" smtClean="0">
                <a:latin typeface="游ゴシック" panose="020B0400000000000000" pitchFamily="50" charset="-128"/>
                <a:ea typeface="游ゴシック" panose="020B0400000000000000" pitchFamily="50" charset="-128"/>
              </a:rPr>
              <a:t>(</a:t>
            </a:r>
            <a:r>
              <a:rPr kumimoji="1" lang="en-US" altLang="ja-JP" sz="1600" dirty="0" err="1" smtClean="0">
                <a:latin typeface="游ゴシック" panose="020B0400000000000000" pitchFamily="50" charset="-128"/>
                <a:ea typeface="游ゴシック" panose="020B0400000000000000" pitchFamily="50" charset="-128"/>
              </a:rPr>
              <a:t>Ishiwatari</a:t>
            </a:r>
            <a:r>
              <a:rPr kumimoji="1" lang="en-US" altLang="ja-JP" sz="1600" dirty="0" smtClean="0">
                <a:latin typeface="游ゴシック" panose="020B0400000000000000" pitchFamily="50" charset="-128"/>
                <a:ea typeface="游ゴシック" panose="020B0400000000000000" pitchFamily="50" charset="-128"/>
              </a:rPr>
              <a:t> et al. [1998])</a:t>
            </a:r>
          </a:p>
        </p:txBody>
      </p:sp>
      <p:pic>
        <p:nvPicPr>
          <p:cNvPr id="47" name="図 46"/>
          <p:cNvPicPr>
            <a:picLocks noChangeAspect="1"/>
          </p:cNvPicPr>
          <p:nvPr/>
        </p:nvPicPr>
        <p:blipFill>
          <a:blip r:embed="rId2"/>
          <a:stretch>
            <a:fillRect/>
          </a:stretch>
        </p:blipFill>
        <p:spPr>
          <a:xfrm>
            <a:off x="5522934" y="1310250"/>
            <a:ext cx="3535977" cy="3127055"/>
          </a:xfrm>
          <a:prstGeom prst="rect">
            <a:avLst/>
          </a:prstGeom>
        </p:spPr>
      </p:pic>
      <p:pic>
        <p:nvPicPr>
          <p:cNvPr id="48" name="図 47"/>
          <p:cNvPicPr>
            <a:picLocks noChangeAspect="1"/>
          </p:cNvPicPr>
          <p:nvPr/>
        </p:nvPicPr>
        <p:blipFill>
          <a:blip r:embed="rId3"/>
          <a:stretch>
            <a:fillRect/>
          </a:stretch>
        </p:blipFill>
        <p:spPr>
          <a:xfrm>
            <a:off x="554182" y="4611097"/>
            <a:ext cx="5433130" cy="455105"/>
          </a:xfrm>
          <a:prstGeom prst="rect">
            <a:avLst/>
          </a:prstGeom>
        </p:spPr>
      </p:pic>
      <p:pic>
        <p:nvPicPr>
          <p:cNvPr id="50" name="図 49"/>
          <p:cNvPicPr>
            <a:picLocks noChangeAspect="1"/>
          </p:cNvPicPr>
          <p:nvPr/>
        </p:nvPicPr>
        <p:blipFill>
          <a:blip r:embed="rId4"/>
          <a:stretch>
            <a:fillRect/>
          </a:stretch>
        </p:blipFill>
        <p:spPr>
          <a:xfrm>
            <a:off x="784886" y="4148338"/>
            <a:ext cx="4507345" cy="484984"/>
          </a:xfrm>
          <a:prstGeom prst="rect">
            <a:avLst/>
          </a:prstGeom>
        </p:spPr>
      </p:pic>
      <p:sp>
        <p:nvSpPr>
          <p:cNvPr id="51" name="正方形/長方形 50"/>
          <p:cNvSpPr/>
          <p:nvPr/>
        </p:nvSpPr>
        <p:spPr>
          <a:xfrm>
            <a:off x="5488083" y="5047063"/>
            <a:ext cx="474133" cy="1687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772332" y="5104775"/>
            <a:ext cx="5300358" cy="511887"/>
          </a:xfrm>
          <a:prstGeom prst="rect">
            <a:avLst/>
          </a:prstGeom>
          <a:solidFill>
            <a:srgbClr val="FDFAD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45" name="テキスト ボックス 44"/>
              <p:cNvSpPr txBox="1"/>
              <p:nvPr/>
            </p:nvSpPr>
            <p:spPr>
              <a:xfrm>
                <a:off x="752268" y="5211383"/>
                <a:ext cx="5494321" cy="290785"/>
              </a:xfrm>
              <a:prstGeom prst="rect">
                <a:avLst/>
              </a:prstGeom>
              <a:noFill/>
            </p:spPr>
            <p:txBody>
              <a:bodyPr wrap="square" rtlCol="0">
                <a:spAutoFit/>
              </a:bodyPr>
              <a:lstStyle/>
              <a:p>
                <a14:m>
                  <m:oMath xmlns:m="http://schemas.openxmlformats.org/officeDocument/2006/math">
                    <m:sSubSup>
                      <m:sSubSupPr>
                        <m:ctrlPr>
                          <a:rPr kumimoji="1" lang="en-US" altLang="ja-JP" sz="1200" i="1" smtClean="0">
                            <a:latin typeface="Cambria Math" panose="02040503050406030204" pitchFamily="18" charset="0"/>
                          </a:rPr>
                        </m:ctrlPr>
                      </m:sSubSupPr>
                      <m:e>
                        <m:r>
                          <a:rPr kumimoji="1" lang="en-US" altLang="ja-JP" sz="1200" b="0" i="1" smtClean="0">
                            <a:latin typeface="Cambria Math" panose="02040503050406030204" pitchFamily="18" charset="0"/>
                          </a:rPr>
                          <m:t>𝐹</m:t>
                        </m:r>
                      </m:e>
                      <m:sub>
                        <m:r>
                          <a:rPr kumimoji="1" lang="en-US" altLang="ja-JP" sz="1200" b="0" i="1" smtClean="0">
                            <a:latin typeface="Cambria Math" panose="02040503050406030204" pitchFamily="18" charset="0"/>
                          </a:rPr>
                          <m:t>𝐼𝑅</m:t>
                        </m:r>
                      </m:sub>
                      <m:sup>
                        <m:r>
                          <a:rPr lang="ja-JP" altLang="en-US" sz="1200" i="1">
                            <a:latin typeface="Cambria Math" panose="02040503050406030204" pitchFamily="18" charset="0"/>
                          </a:rPr>
                          <m:t>↑</m:t>
                        </m:r>
                      </m:sup>
                    </m:sSubSup>
                  </m:oMath>
                </a14:m>
                <a:r>
                  <a:rPr kumimoji="1" lang="en-US" altLang="ja-JP" sz="1200" dirty="0" smtClean="0">
                    <a:latin typeface="游ゴシック" panose="020B0400000000000000" pitchFamily="50" charset="-128"/>
                    <a:ea typeface="游ゴシック" panose="020B0400000000000000" pitchFamily="50" charset="-128"/>
                  </a:rPr>
                  <a:t>: </a:t>
                </a:r>
                <a:r>
                  <a:rPr kumimoji="1" lang="ja-JP" altLang="en-US" sz="1200" dirty="0" smtClean="0">
                    <a:latin typeface="游ゴシック" panose="020B0400000000000000" pitchFamily="50" charset="-128"/>
                    <a:ea typeface="游ゴシック" panose="020B0400000000000000" pitchFamily="50" charset="-128"/>
                  </a:rPr>
                  <a:t>上向き長波放射</a:t>
                </a:r>
                <a:r>
                  <a:rPr kumimoji="1" lang="en-US" altLang="ja-JP" sz="1200" dirty="0" smtClean="0">
                    <a:latin typeface="游ゴシック" panose="020B0400000000000000" pitchFamily="50" charset="-128"/>
                    <a:ea typeface="游ゴシック" panose="020B0400000000000000" pitchFamily="50" charset="-128"/>
                  </a:rPr>
                  <a:t>, </a:t>
                </a:r>
                <a14:m>
                  <m:oMath xmlns:m="http://schemas.openxmlformats.org/officeDocument/2006/math">
                    <m:sSubSup>
                      <m:sSubSupPr>
                        <m:ctrlPr>
                          <a:rPr lang="en-US" altLang="ja-JP" sz="1200" i="1">
                            <a:latin typeface="Cambria Math" panose="02040503050406030204" pitchFamily="18" charset="0"/>
                          </a:rPr>
                        </m:ctrlPr>
                      </m:sSubSupPr>
                      <m:e>
                        <m:r>
                          <a:rPr lang="en-US" altLang="ja-JP" sz="1200" i="1">
                            <a:latin typeface="Cambria Math" panose="02040503050406030204" pitchFamily="18" charset="0"/>
                          </a:rPr>
                          <m:t>𝐹</m:t>
                        </m:r>
                      </m:e>
                      <m:sub>
                        <m:r>
                          <a:rPr lang="en-US" altLang="ja-JP" sz="1200" i="1">
                            <a:latin typeface="Cambria Math" panose="02040503050406030204" pitchFamily="18" charset="0"/>
                          </a:rPr>
                          <m:t>𝐼𝑅</m:t>
                        </m:r>
                      </m:sub>
                      <m:sup>
                        <m:r>
                          <a:rPr lang="ja-JP" altLang="en-US" sz="1200" i="1" smtClean="0">
                            <a:latin typeface="Cambria Math" panose="02040503050406030204" pitchFamily="18" charset="0"/>
                          </a:rPr>
                          <m:t>↓</m:t>
                        </m:r>
                      </m:sup>
                    </m:sSubSup>
                  </m:oMath>
                </a14:m>
                <a:r>
                  <a:rPr kumimoji="1" lang="en-US" altLang="ja-JP" sz="1200" dirty="0" smtClean="0">
                    <a:latin typeface="游ゴシック" panose="020B0400000000000000" pitchFamily="50" charset="-128"/>
                    <a:ea typeface="游ゴシック" panose="020B0400000000000000" pitchFamily="50" charset="-128"/>
                  </a:rPr>
                  <a:t>: </a:t>
                </a:r>
                <a:r>
                  <a:rPr kumimoji="1" lang="ja-JP" altLang="en-US" sz="1200" dirty="0" smtClean="0">
                    <a:latin typeface="游ゴシック" panose="020B0400000000000000" pitchFamily="50" charset="-128"/>
                    <a:ea typeface="游ゴシック" panose="020B0400000000000000" pitchFamily="50" charset="-128"/>
                  </a:rPr>
                  <a:t>下向き長波放射</a:t>
                </a:r>
                <a:r>
                  <a:rPr kumimoji="1" lang="en-US" altLang="ja-JP" sz="1200" dirty="0" smtClean="0">
                    <a:latin typeface="游ゴシック" panose="020B0400000000000000" pitchFamily="50" charset="-128"/>
                    <a:ea typeface="游ゴシック" panose="020B0400000000000000" pitchFamily="50" charset="-128"/>
                  </a:rPr>
                  <a:t>, B : </a:t>
                </a:r>
                <a:r>
                  <a:rPr kumimoji="1" lang="ja-JP" altLang="en-US" sz="1200" dirty="0" smtClean="0">
                    <a:latin typeface="游ゴシック" panose="020B0400000000000000" pitchFamily="50" charset="-128"/>
                    <a:ea typeface="游ゴシック" panose="020B0400000000000000" pitchFamily="50" charset="-128"/>
                  </a:rPr>
                  <a:t>黒体放射輝度</a:t>
                </a:r>
                <a:r>
                  <a:rPr lang="en-US" altLang="ja-JP" sz="1200" dirty="0" smtClean="0">
                    <a:latin typeface="游ゴシック" panose="020B0400000000000000" pitchFamily="50" charset="-128"/>
                    <a:ea typeface="游ゴシック" panose="020B0400000000000000" pitchFamily="50" charset="-128"/>
                  </a:rPr>
                  <a:t>, τ: </a:t>
                </a:r>
                <a:r>
                  <a:rPr lang="ja-JP" altLang="en-US" sz="1200" dirty="0" smtClean="0">
                    <a:latin typeface="游ゴシック" panose="020B0400000000000000" pitchFamily="50" charset="-128"/>
                    <a:ea typeface="游ゴシック" panose="020B0400000000000000" pitchFamily="50" charset="-128"/>
                  </a:rPr>
                  <a:t>光学的厚さ</a:t>
                </a:r>
                <a:endParaRPr kumimoji="1" lang="en-US" altLang="ja-JP" sz="1200" dirty="0" smtClean="0">
                  <a:latin typeface="游ゴシック" panose="020B0400000000000000" pitchFamily="50" charset="-128"/>
                  <a:ea typeface="游ゴシック" panose="020B0400000000000000" pitchFamily="50" charset="-128"/>
                </a:endParaRPr>
              </a:p>
            </p:txBody>
          </p:sp>
        </mc:Choice>
        <mc:Fallback xmlns="">
          <p:sp>
            <p:nvSpPr>
              <p:cNvPr id="45" name="テキスト ボックス 44"/>
              <p:cNvSpPr txBox="1">
                <a:spLocks noRot="1" noChangeAspect="1" noMove="1" noResize="1" noEditPoints="1" noAdjustHandles="1" noChangeArrowheads="1" noChangeShapeType="1" noTextEdit="1"/>
              </p:cNvSpPr>
              <p:nvPr/>
            </p:nvSpPr>
            <p:spPr>
              <a:xfrm>
                <a:off x="752268" y="5211383"/>
                <a:ext cx="5494321" cy="290785"/>
              </a:xfrm>
              <a:prstGeom prst="rect">
                <a:avLst/>
              </a:prstGeom>
              <a:blipFill rotWithShape="0">
                <a:blip r:embed="rId5"/>
                <a:stretch>
                  <a:fillRect b="-1458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533099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2" y="498764"/>
            <a:ext cx="3011054" cy="707886"/>
          </a:xfrm>
          <a:prstGeom prst="rect">
            <a:avLst/>
          </a:prstGeom>
          <a:noFill/>
        </p:spPr>
        <p:txBody>
          <a:bodyPr wrap="square" rtlCol="0">
            <a:spAutoFit/>
          </a:bodyPr>
          <a:lstStyle/>
          <a:p>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1.4 </a:t>
            </a:r>
            <a:r>
              <a:rPr lang="ja-JP" altLang="en-US" sz="4000" b="1" dirty="0">
                <a:solidFill>
                  <a:schemeClr val="accent2"/>
                </a:solidFill>
                <a:latin typeface="游ゴシック" panose="020B0400000000000000" pitchFamily="50" charset="-128"/>
                <a:ea typeface="游ゴシック" panose="020B0400000000000000" pitchFamily="50" charset="-128"/>
              </a:rPr>
              <a:t>目的</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621915" y="1686163"/>
            <a:ext cx="7023485" cy="1938992"/>
          </a:xfrm>
          <a:prstGeom prst="rect">
            <a:avLst/>
          </a:prstGeom>
          <a:noFill/>
        </p:spPr>
        <p:txBody>
          <a:bodyPr wrap="square" rtlCol="0">
            <a:spAutoFit/>
          </a:bodyPr>
          <a:lstStyle/>
          <a:p>
            <a:pPr marL="342900" indent="-342900">
              <a:buFont typeface="Wingdings" panose="05000000000000000000" pitchFamily="2" charset="2"/>
              <a:buChar char="p"/>
            </a:pPr>
            <a:r>
              <a:rPr lang="ja-JP" altLang="en-US" sz="2400" dirty="0">
                <a:solidFill>
                  <a:schemeClr val="accent2"/>
                </a:solidFill>
                <a:latin typeface="游ゴシック" panose="020B0400000000000000" pitchFamily="50" charset="-128"/>
                <a:ea typeface="游ゴシック" panose="020B0400000000000000" pitchFamily="50" charset="-128"/>
              </a:rPr>
              <a:t> </a:t>
            </a:r>
            <a:r>
              <a:rPr lang="ja-JP" altLang="en-US" sz="2400" dirty="0" smtClean="0">
                <a:latin typeface="游ゴシック" panose="020B0400000000000000" pitchFamily="50" charset="-128"/>
                <a:ea typeface="游ゴシック" panose="020B0400000000000000" pitchFamily="50" charset="-128"/>
              </a:rPr>
              <a:t>暴走温室状態を取り入れた </a:t>
            </a:r>
            <a:r>
              <a:rPr lang="en-US" altLang="ja-JP" sz="2400" dirty="0" smtClean="0">
                <a:latin typeface="游ゴシック" panose="020B0400000000000000" pitchFamily="50" charset="-128"/>
                <a:ea typeface="游ゴシック" panose="020B0400000000000000" pitchFamily="50" charset="-128"/>
              </a:rPr>
              <a:t>EBM </a:t>
            </a:r>
            <a:r>
              <a:rPr lang="ja-JP" altLang="en-US" sz="2400" dirty="0" smtClean="0">
                <a:latin typeface="游ゴシック" panose="020B0400000000000000" pitchFamily="50" charset="-128"/>
                <a:ea typeface="游ゴシック" panose="020B0400000000000000" pitchFamily="50" charset="-128"/>
              </a:rPr>
              <a:t>を用いて</a:t>
            </a:r>
            <a:r>
              <a:rPr lang="en-US" altLang="ja-JP" sz="2400" dirty="0" smtClean="0">
                <a:latin typeface="游ゴシック" panose="020B0400000000000000" pitchFamily="50" charset="-128"/>
                <a:ea typeface="游ゴシック" panose="020B0400000000000000" pitchFamily="50" charset="-128"/>
              </a:rPr>
              <a:t>, </a:t>
            </a:r>
            <a:r>
              <a:rPr lang="ja-JP" altLang="en-US" sz="2400" dirty="0" smtClean="0">
                <a:latin typeface="游ゴシック" panose="020B0400000000000000" pitchFamily="50" charset="-128"/>
                <a:ea typeface="游ゴシック" panose="020B0400000000000000" pitchFamily="50" charset="-128"/>
              </a:rPr>
              <a:t>気候の多様性を調べる</a:t>
            </a:r>
            <a:endParaRPr lang="en-US" altLang="ja-JP" sz="2400" dirty="0" smtClean="0">
              <a:latin typeface="游ゴシック" panose="020B0400000000000000" pitchFamily="50" charset="-128"/>
              <a:ea typeface="游ゴシック" panose="020B0400000000000000" pitchFamily="50" charset="-128"/>
            </a:endParaRPr>
          </a:p>
          <a:p>
            <a:endParaRPr lang="en-US" altLang="ja-JP" sz="2400" dirty="0" smtClean="0">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p"/>
            </a:pPr>
            <a:r>
              <a:rPr lang="ja-JP" altLang="en-US" sz="2400" dirty="0">
                <a:solidFill>
                  <a:schemeClr val="accent2"/>
                </a:solidFill>
                <a:latin typeface="游ゴシック" panose="020B0400000000000000" pitchFamily="50" charset="-128"/>
                <a:ea typeface="游ゴシック" panose="020B0400000000000000" pitchFamily="50" charset="-128"/>
              </a:rPr>
              <a:t> </a:t>
            </a:r>
            <a:r>
              <a:rPr kumimoji="1" lang="en-US" altLang="ja-JP" sz="2400" dirty="0" smtClean="0">
                <a:latin typeface="游ゴシック" panose="020B0400000000000000" pitchFamily="50" charset="-128"/>
                <a:ea typeface="游ゴシック" panose="020B0400000000000000" pitchFamily="50" charset="-128"/>
              </a:rPr>
              <a:t>GCM </a:t>
            </a:r>
            <a:r>
              <a:rPr kumimoji="1" lang="ja-JP" altLang="en-US" sz="2400" dirty="0" smtClean="0">
                <a:latin typeface="游ゴシック" panose="020B0400000000000000" pitchFamily="50" charset="-128"/>
                <a:ea typeface="游ゴシック" panose="020B0400000000000000" pitchFamily="50" charset="-128"/>
              </a:rPr>
              <a:t>の気候レジームダイアグラムを作り</a:t>
            </a:r>
            <a:r>
              <a:rPr kumimoji="1" lang="en-US" altLang="ja-JP" sz="2400" dirty="0" smtClean="0">
                <a:latin typeface="游ゴシック" panose="020B0400000000000000" pitchFamily="50" charset="-128"/>
                <a:ea typeface="游ゴシック" panose="020B0400000000000000" pitchFamily="50" charset="-128"/>
              </a:rPr>
              <a:t>, </a:t>
            </a:r>
            <a:r>
              <a:rPr kumimoji="1" lang="ja-JP" altLang="en-US" sz="2400" dirty="0" smtClean="0">
                <a:latin typeface="游ゴシック" panose="020B0400000000000000" pitchFamily="50" charset="-128"/>
                <a:ea typeface="游ゴシック" panose="020B0400000000000000" pitchFamily="50" charset="-128"/>
              </a:rPr>
              <a:t>気候の多様性を調べる</a:t>
            </a:r>
            <a:endParaRPr kumimoji="1" lang="en-US" altLang="ja-JP" sz="2400" dirty="0" smtClean="0">
              <a:latin typeface="游ゴシック" panose="020B0400000000000000" pitchFamily="50" charset="-128"/>
              <a:ea typeface="游ゴシック" panose="020B0400000000000000" pitchFamily="50" charset="-128"/>
            </a:endParaRPr>
          </a:p>
        </p:txBody>
      </p:sp>
      <p:sp>
        <p:nvSpPr>
          <p:cNvPr id="8" name="テキスト ボックス 7"/>
          <p:cNvSpPr txBox="1"/>
          <p:nvPr/>
        </p:nvSpPr>
        <p:spPr>
          <a:xfrm>
            <a:off x="842817" y="3448177"/>
            <a:ext cx="7300285" cy="1200329"/>
          </a:xfrm>
          <a:prstGeom prst="rect">
            <a:avLst/>
          </a:prstGeom>
          <a:noFill/>
        </p:spPr>
        <p:txBody>
          <a:bodyPr wrap="square" rtlCol="0">
            <a:spAutoFit/>
          </a:bodyPr>
          <a:lstStyle/>
          <a:p>
            <a:endParaRPr kumimoji="1"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暴走</a:t>
            </a:r>
            <a:r>
              <a:rPr lang="ja-JP" altLang="en-US" dirty="0">
                <a:latin typeface="游ゴシック" panose="020B0400000000000000" pitchFamily="50" charset="-128"/>
                <a:ea typeface="游ゴシック" panose="020B0400000000000000" pitchFamily="50" charset="-128"/>
              </a:rPr>
              <a:t>温室</a:t>
            </a:r>
            <a:r>
              <a:rPr lang="ja-JP" altLang="en-US" dirty="0" smtClean="0">
                <a:latin typeface="游ゴシック" panose="020B0400000000000000" pitchFamily="50" charset="-128"/>
                <a:ea typeface="游ゴシック" panose="020B0400000000000000" pitchFamily="50" charset="-128"/>
              </a:rPr>
              <a:t>状態と全球凍結状態の両方</a:t>
            </a:r>
            <a:r>
              <a:rPr lang="ja-JP" altLang="en-US" dirty="0" smtClean="0">
                <a:latin typeface="游ゴシック" panose="020B0400000000000000" pitchFamily="50" charset="-128"/>
                <a:ea typeface="游ゴシック" panose="020B0400000000000000" pitchFamily="50" charset="-128"/>
              </a:rPr>
              <a:t>を</a:t>
            </a:r>
            <a:r>
              <a:rPr lang="ja-JP" altLang="en-US" dirty="0">
                <a:latin typeface="游ゴシック" panose="020B0400000000000000" pitchFamily="50" charset="-128"/>
                <a:ea typeface="游ゴシック" panose="020B0400000000000000" pitchFamily="50" charset="-128"/>
              </a:rPr>
              <a:t>表</a:t>
            </a:r>
            <a:r>
              <a:rPr lang="ja-JP" altLang="en-US" dirty="0" smtClean="0">
                <a:latin typeface="游ゴシック" panose="020B0400000000000000" pitchFamily="50" charset="-128"/>
                <a:ea typeface="游ゴシック" panose="020B0400000000000000" pitchFamily="50" charset="-128"/>
              </a:rPr>
              <a:t>す</a:t>
            </a:r>
            <a:endParaRPr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en-US" altLang="ja-JP" dirty="0" smtClean="0">
                <a:solidFill>
                  <a:schemeClr val="accent2"/>
                </a:solidFill>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GCM </a:t>
            </a:r>
            <a:r>
              <a:rPr lang="ja-JP" altLang="en-US" dirty="0" smtClean="0">
                <a:latin typeface="游ゴシック" panose="020B0400000000000000" pitchFamily="50" charset="-128"/>
                <a:ea typeface="游ゴシック" panose="020B0400000000000000" pitchFamily="50" charset="-128"/>
              </a:rPr>
              <a:t>を用いて </a:t>
            </a:r>
            <a:r>
              <a:rPr lang="en-US" altLang="ja-JP" dirty="0" smtClean="0">
                <a:latin typeface="游ゴシック" panose="020B0400000000000000" pitchFamily="50" charset="-128"/>
                <a:ea typeface="游ゴシック" panose="020B0400000000000000" pitchFamily="50" charset="-128"/>
              </a:rPr>
              <a:t>3 </a:t>
            </a:r>
            <a:r>
              <a:rPr lang="ja-JP" altLang="en-US" dirty="0" smtClean="0">
                <a:latin typeface="游ゴシック" panose="020B0400000000000000" pitchFamily="50" charset="-128"/>
                <a:ea typeface="游ゴシック" panose="020B0400000000000000" pitchFamily="50" charset="-128"/>
              </a:rPr>
              <a:t>次元の大気循環や水蒸気循環</a:t>
            </a:r>
            <a:r>
              <a:rPr lang="ja-JP" altLang="en-US" dirty="0" smtClean="0">
                <a:latin typeface="游ゴシック" panose="020B0400000000000000" pitchFamily="50" charset="-128"/>
                <a:ea typeface="游ゴシック" panose="020B0400000000000000" pitchFamily="50" charset="-128"/>
              </a:rPr>
              <a:t>を</a:t>
            </a:r>
            <a:r>
              <a:rPr lang="ja-JP" altLang="en-US" dirty="0">
                <a:latin typeface="游ゴシック" panose="020B0400000000000000" pitchFamily="50" charset="-128"/>
                <a:ea typeface="游ゴシック" panose="020B0400000000000000" pitchFamily="50" charset="-128"/>
              </a:rPr>
              <a:t>陽</a:t>
            </a:r>
            <a:r>
              <a:rPr lang="ja-JP" altLang="en-US" dirty="0" smtClean="0">
                <a:latin typeface="游ゴシック" panose="020B0400000000000000" pitchFamily="50" charset="-128"/>
                <a:ea typeface="游ゴシック" panose="020B0400000000000000" pitchFamily="50" charset="-128"/>
              </a:rPr>
              <a:t>に取り入れる</a:t>
            </a:r>
            <a:endParaRPr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endParaRPr lang="en-US" altLang="ja-JP" dirty="0" smtClean="0">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7</a:t>
            </a:fld>
            <a:endParaRPr kumimoji="1" lang="ja-JP" altLang="en-US"/>
          </a:p>
        </p:txBody>
      </p:sp>
    </p:spTree>
    <p:extLst>
      <p:ext uri="{BB962C8B-B14F-4D97-AF65-F5344CB8AC3E}">
        <p14:creationId xmlns:p14="http://schemas.microsoft.com/office/powerpoint/2010/main" val="35589291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4181" y="498765"/>
            <a:ext cx="6879552" cy="1323439"/>
          </a:xfrm>
          <a:prstGeom prst="rect">
            <a:avLst/>
          </a:prstGeom>
          <a:noFill/>
        </p:spPr>
        <p:txBody>
          <a:bodyPr wrap="square" rtlCol="0">
            <a:spAutoFit/>
          </a:bodyPr>
          <a:lstStyle/>
          <a:p>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1.5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従来の</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 EBM</a:t>
            </a:r>
            <a:r>
              <a:rPr lang="ja-JP" altLang="en-US" sz="4000" b="1" dirty="0">
                <a:solidFill>
                  <a:schemeClr val="accent2"/>
                </a:solidFill>
                <a:latin typeface="游ゴシック" panose="020B0400000000000000" pitchFamily="50" charset="-128"/>
                <a:ea typeface="游ゴシック" panose="020B0400000000000000" pitchFamily="50" charset="-128"/>
              </a:rPr>
              <a:t> </a:t>
            </a:r>
            <a:r>
              <a:rPr lang="ja-JP" altLang="en-US" sz="4000" b="1" dirty="0" smtClean="0">
                <a:solidFill>
                  <a:schemeClr val="accent2"/>
                </a:solidFill>
                <a:latin typeface="游ゴシック" panose="020B0400000000000000" pitchFamily="50" charset="-128"/>
                <a:ea typeface="游ゴシック" panose="020B0400000000000000" pitchFamily="50" charset="-128"/>
              </a:rPr>
              <a:t>と</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本研究で</a:t>
            </a:r>
            <a:endParaRPr kumimoji="1" lang="en-US" altLang="ja-JP" sz="4000" b="1" dirty="0" smtClean="0">
              <a:solidFill>
                <a:schemeClr val="accent2"/>
              </a:solidFill>
              <a:latin typeface="游ゴシック" panose="020B0400000000000000" pitchFamily="50" charset="-128"/>
              <a:ea typeface="游ゴシック" panose="020B0400000000000000" pitchFamily="50" charset="-128"/>
            </a:endParaRPr>
          </a:p>
          <a:p>
            <a:r>
              <a:rPr lang="ja-JP" altLang="en-US" sz="4000" b="1" dirty="0">
                <a:solidFill>
                  <a:schemeClr val="accent2"/>
                </a:solidFill>
                <a:latin typeface="游ゴシック" panose="020B0400000000000000" pitchFamily="50" charset="-128"/>
                <a:ea typeface="游ゴシック" panose="020B0400000000000000" pitchFamily="50" charset="-128"/>
              </a:rPr>
              <a:t> </a:t>
            </a:r>
            <a:r>
              <a:rPr lang="ja-JP" altLang="en-US" sz="4000" b="1" dirty="0" smtClean="0">
                <a:solidFill>
                  <a:schemeClr val="accent2"/>
                </a:solidFill>
                <a:latin typeface="游ゴシック" panose="020B0400000000000000" pitchFamily="50" charset="-128"/>
                <a:ea typeface="游ゴシック" panose="020B0400000000000000" pitchFamily="50" charset="-128"/>
              </a:rPr>
              <a:t>     </a:t>
            </a:r>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用いる </a:t>
            </a:r>
            <a:r>
              <a:rPr kumimoji="1" lang="en-US" altLang="ja-JP" sz="4000" b="1" dirty="0" smtClean="0">
                <a:solidFill>
                  <a:schemeClr val="accent2"/>
                </a:solidFill>
                <a:latin typeface="游ゴシック" panose="020B0400000000000000" pitchFamily="50" charset="-128"/>
                <a:ea typeface="游ゴシック" panose="020B0400000000000000" pitchFamily="50" charset="-128"/>
              </a:rPr>
              <a:t>EBM, GCM</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8" name="テキスト ボックス 7"/>
          <p:cNvSpPr txBox="1"/>
          <p:nvPr/>
        </p:nvSpPr>
        <p:spPr>
          <a:xfrm>
            <a:off x="554181" y="1822204"/>
            <a:ext cx="6049818" cy="461665"/>
          </a:xfrm>
          <a:prstGeom prst="rect">
            <a:avLst/>
          </a:prstGeom>
          <a:noFill/>
        </p:spPr>
        <p:txBody>
          <a:bodyPr wrap="square" rtlCol="0">
            <a:spAutoFit/>
          </a:bodyPr>
          <a:lstStyle/>
          <a:p>
            <a:pPr marL="342900" indent="-342900">
              <a:buFont typeface="Wingdings" panose="05000000000000000000" pitchFamily="2" charset="2"/>
              <a:buChar char="p"/>
            </a:pPr>
            <a:r>
              <a:rPr lang="ja-JP" altLang="en-US" sz="2400" dirty="0">
                <a:solidFill>
                  <a:schemeClr val="accent2"/>
                </a:solidFill>
                <a:latin typeface="游ゴシック" panose="020B0400000000000000" pitchFamily="50" charset="-128"/>
                <a:ea typeface="游ゴシック" panose="020B0400000000000000" pitchFamily="50" charset="-128"/>
              </a:rPr>
              <a:t> </a:t>
            </a:r>
            <a:r>
              <a:rPr lang="ja-JP" altLang="en-US" sz="2400" dirty="0" smtClean="0">
                <a:latin typeface="游ゴシック" panose="020B0400000000000000" pitchFamily="50" charset="-128"/>
                <a:ea typeface="游ゴシック" panose="020B0400000000000000" pitchFamily="50" charset="-128"/>
              </a:rPr>
              <a:t>従来の </a:t>
            </a:r>
            <a:r>
              <a:rPr lang="en-US" altLang="ja-JP" sz="2400" dirty="0" smtClean="0">
                <a:latin typeface="游ゴシック" panose="020B0400000000000000" pitchFamily="50" charset="-128"/>
                <a:ea typeface="游ゴシック" panose="020B0400000000000000" pitchFamily="50" charset="-128"/>
              </a:rPr>
              <a:t>EBM </a:t>
            </a:r>
            <a:endParaRPr kumimoji="1" lang="en-US" altLang="ja-JP" sz="2400" dirty="0" smtClean="0">
              <a:latin typeface="游ゴシック" panose="020B0400000000000000" pitchFamily="50" charset="-128"/>
              <a:ea typeface="游ゴシック" panose="020B0400000000000000" pitchFamily="50" charset="-128"/>
            </a:endParaRPr>
          </a:p>
        </p:txBody>
      </p:sp>
      <p:sp>
        <p:nvSpPr>
          <p:cNvPr id="9" name="テキスト ボックス 8"/>
          <p:cNvSpPr txBox="1"/>
          <p:nvPr/>
        </p:nvSpPr>
        <p:spPr>
          <a:xfrm>
            <a:off x="554181" y="4514604"/>
            <a:ext cx="6049818" cy="461665"/>
          </a:xfrm>
          <a:prstGeom prst="rect">
            <a:avLst/>
          </a:prstGeom>
          <a:noFill/>
        </p:spPr>
        <p:txBody>
          <a:bodyPr wrap="square" rtlCol="0">
            <a:spAutoFit/>
          </a:bodyPr>
          <a:lstStyle/>
          <a:p>
            <a:pPr marL="342900" indent="-342900">
              <a:buFont typeface="Wingdings" panose="05000000000000000000" pitchFamily="2" charset="2"/>
              <a:buChar char="p"/>
            </a:pPr>
            <a:r>
              <a:rPr lang="ja-JP" altLang="en-US" sz="2400" dirty="0">
                <a:solidFill>
                  <a:schemeClr val="accent2"/>
                </a:solidFill>
                <a:latin typeface="游ゴシック" panose="020B0400000000000000" pitchFamily="50" charset="-128"/>
                <a:ea typeface="游ゴシック" panose="020B0400000000000000" pitchFamily="50" charset="-128"/>
              </a:rPr>
              <a:t> </a:t>
            </a:r>
            <a:r>
              <a:rPr lang="ja-JP" altLang="en-US" sz="2400" dirty="0" smtClean="0">
                <a:latin typeface="游ゴシック" panose="020B0400000000000000" pitchFamily="50" charset="-128"/>
                <a:ea typeface="游ゴシック" panose="020B0400000000000000" pitchFamily="50" charset="-128"/>
              </a:rPr>
              <a:t>本研究の</a:t>
            </a:r>
            <a:r>
              <a:rPr lang="en-US" altLang="ja-JP" sz="2400" dirty="0" smtClean="0">
                <a:latin typeface="游ゴシック" panose="020B0400000000000000" pitchFamily="50" charset="-128"/>
                <a:ea typeface="游ゴシック" panose="020B0400000000000000" pitchFamily="50" charset="-128"/>
              </a:rPr>
              <a:t>GCM</a:t>
            </a:r>
            <a:endParaRPr kumimoji="1" lang="en-US" altLang="ja-JP" sz="2400" dirty="0" smtClean="0">
              <a:latin typeface="游ゴシック" panose="020B0400000000000000" pitchFamily="50" charset="-128"/>
              <a:ea typeface="游ゴシック" panose="020B0400000000000000" pitchFamily="50" charset="-128"/>
            </a:endParaRPr>
          </a:p>
        </p:txBody>
      </p:sp>
      <p:sp>
        <p:nvSpPr>
          <p:cNvPr id="10" name="テキスト ボックス 9"/>
          <p:cNvSpPr txBox="1"/>
          <p:nvPr/>
        </p:nvSpPr>
        <p:spPr>
          <a:xfrm>
            <a:off x="554181" y="3168404"/>
            <a:ext cx="6049818" cy="461665"/>
          </a:xfrm>
          <a:prstGeom prst="rect">
            <a:avLst/>
          </a:prstGeom>
          <a:noFill/>
        </p:spPr>
        <p:txBody>
          <a:bodyPr wrap="square" rtlCol="0">
            <a:spAutoFit/>
          </a:bodyPr>
          <a:lstStyle/>
          <a:p>
            <a:pPr marL="342900" indent="-342900">
              <a:buFont typeface="Wingdings" panose="05000000000000000000" pitchFamily="2" charset="2"/>
              <a:buChar char="p"/>
            </a:pPr>
            <a:r>
              <a:rPr lang="ja-JP" altLang="en-US" sz="2400" dirty="0">
                <a:solidFill>
                  <a:schemeClr val="accent2"/>
                </a:solidFill>
                <a:latin typeface="游ゴシック" panose="020B0400000000000000" pitchFamily="50" charset="-128"/>
                <a:ea typeface="游ゴシック" panose="020B0400000000000000" pitchFamily="50" charset="-128"/>
              </a:rPr>
              <a:t> </a:t>
            </a:r>
            <a:r>
              <a:rPr lang="ja-JP" altLang="en-US" sz="2400" dirty="0" smtClean="0">
                <a:latin typeface="游ゴシック" panose="020B0400000000000000" pitchFamily="50" charset="-128"/>
                <a:ea typeface="游ゴシック" panose="020B0400000000000000" pitchFamily="50" charset="-128"/>
              </a:rPr>
              <a:t>本研究の</a:t>
            </a:r>
            <a:r>
              <a:rPr lang="en-US" altLang="ja-JP" sz="2400" dirty="0" smtClean="0">
                <a:latin typeface="游ゴシック" panose="020B0400000000000000" pitchFamily="50" charset="-128"/>
                <a:ea typeface="游ゴシック" panose="020B0400000000000000" pitchFamily="50" charset="-128"/>
              </a:rPr>
              <a:t>EBM </a:t>
            </a:r>
            <a:endParaRPr kumimoji="1" lang="en-US" altLang="ja-JP" sz="2400" dirty="0" smtClean="0">
              <a:latin typeface="游ゴシック" panose="020B0400000000000000" pitchFamily="50" charset="-128"/>
              <a:ea typeface="游ゴシック" panose="020B0400000000000000" pitchFamily="50" charset="-128"/>
            </a:endParaRPr>
          </a:p>
        </p:txBody>
      </p:sp>
      <p:sp>
        <p:nvSpPr>
          <p:cNvPr id="11" name="テキスト ボックス 10"/>
          <p:cNvSpPr txBox="1"/>
          <p:nvPr/>
        </p:nvSpPr>
        <p:spPr>
          <a:xfrm>
            <a:off x="846841" y="2343641"/>
            <a:ext cx="5665565" cy="646331"/>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南北エネルギー収支の式</a:t>
            </a:r>
            <a:endParaRPr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OLR </a:t>
            </a:r>
            <a:r>
              <a:rPr lang="ja-JP" altLang="en-US" dirty="0" smtClean="0">
                <a:latin typeface="游ゴシック" panose="020B0400000000000000" pitchFamily="50" charset="-128"/>
                <a:ea typeface="游ゴシック" panose="020B0400000000000000" pitchFamily="50" charset="-128"/>
              </a:rPr>
              <a:t>は表面温度の一次関数</a:t>
            </a:r>
            <a:endParaRPr lang="en-US" altLang="ja-JP" dirty="0" smtClean="0">
              <a:latin typeface="游ゴシック" panose="020B0400000000000000" pitchFamily="50" charset="-128"/>
              <a:ea typeface="游ゴシック" panose="020B0400000000000000" pitchFamily="50" charset="-128"/>
            </a:endParaRPr>
          </a:p>
        </p:txBody>
      </p:sp>
      <p:sp>
        <p:nvSpPr>
          <p:cNvPr id="12" name="テキスト ボックス 11"/>
          <p:cNvSpPr txBox="1"/>
          <p:nvPr/>
        </p:nvSpPr>
        <p:spPr>
          <a:xfrm>
            <a:off x="846841" y="3696075"/>
            <a:ext cx="5665565" cy="646331"/>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dirty="0" smtClean="0">
                <a:solidFill>
                  <a:schemeClr val="accent2"/>
                </a:solidFill>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南北エネルギー収支の式</a:t>
            </a:r>
            <a:endParaRPr lang="en-US" altLang="ja-JP" dirty="0" smtClean="0">
              <a:latin typeface="游ゴシック" panose="020B0400000000000000" pitchFamily="50" charset="-128"/>
              <a:ea typeface="游ゴシック" panose="020B0400000000000000" pitchFamily="50" charset="-128"/>
            </a:endParaRPr>
          </a:p>
          <a:p>
            <a:pPr marL="285750" indent="-285750">
              <a:buFont typeface="Wingdings" panose="05000000000000000000" pitchFamily="2" charset="2"/>
              <a:buChar char="n"/>
            </a:pPr>
            <a:r>
              <a:rPr lang="ja-JP" altLang="en-US" dirty="0" smtClean="0">
                <a:solidFill>
                  <a:schemeClr val="accent2"/>
                </a:solidFill>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OLR </a:t>
            </a:r>
            <a:r>
              <a:rPr lang="ja-JP" altLang="en-US" dirty="0" smtClean="0">
                <a:latin typeface="游ゴシック" panose="020B0400000000000000" pitchFamily="50" charset="-128"/>
                <a:ea typeface="游ゴシック" panose="020B0400000000000000" pitchFamily="50" charset="-128"/>
              </a:rPr>
              <a:t>は</a:t>
            </a:r>
            <a:r>
              <a:rPr lang="en-US" altLang="ja-JP" dirty="0">
                <a:latin typeface="游ゴシック" panose="020B0400000000000000" pitchFamily="50" charset="-128"/>
                <a:ea typeface="游ゴシック" panose="020B0400000000000000" pitchFamily="50" charset="-128"/>
              </a:rPr>
              <a:t> </a:t>
            </a:r>
            <a:r>
              <a:rPr lang="en-US" altLang="ja-JP" dirty="0" smtClean="0">
                <a:latin typeface="游ゴシック" panose="020B0400000000000000" pitchFamily="50" charset="-128"/>
                <a:ea typeface="游ゴシック" panose="020B0400000000000000" pitchFamily="50" charset="-128"/>
              </a:rPr>
              <a:t>1 </a:t>
            </a:r>
            <a:r>
              <a:rPr lang="ja-JP" altLang="en-US" dirty="0" smtClean="0">
                <a:latin typeface="游ゴシック" panose="020B0400000000000000" pitchFamily="50" charset="-128"/>
                <a:ea typeface="游ゴシック" panose="020B0400000000000000" pitchFamily="50" charset="-128"/>
              </a:rPr>
              <a:t>次元放射対流平衡モデルより計算</a:t>
            </a:r>
            <a:endParaRPr lang="en-US" altLang="ja-JP" dirty="0" smtClean="0">
              <a:latin typeface="游ゴシック" panose="020B0400000000000000" pitchFamily="50" charset="-128"/>
              <a:ea typeface="游ゴシック" panose="020B0400000000000000" pitchFamily="50" charset="-128"/>
            </a:endParaRPr>
          </a:p>
        </p:txBody>
      </p:sp>
      <p:sp>
        <p:nvSpPr>
          <p:cNvPr id="13" name="テキスト ボックス 12"/>
          <p:cNvSpPr txBox="1"/>
          <p:nvPr/>
        </p:nvSpPr>
        <p:spPr>
          <a:xfrm>
            <a:off x="846840" y="4976269"/>
            <a:ext cx="5665565" cy="369332"/>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dirty="0" smtClean="0">
                <a:solidFill>
                  <a:schemeClr val="accent2"/>
                </a:solidFill>
                <a:latin typeface="游ゴシック" panose="020B0400000000000000" pitchFamily="50" charset="-128"/>
                <a:ea typeface="游ゴシック" panose="020B0400000000000000" pitchFamily="50" charset="-128"/>
              </a:rPr>
              <a:t> </a:t>
            </a:r>
            <a:r>
              <a:rPr kumimoji="1" lang="ja-JP" altLang="en-US" dirty="0" smtClean="0">
                <a:latin typeface="游ゴシック" panose="020B0400000000000000" pitchFamily="50" charset="-128"/>
                <a:ea typeface="游ゴシック" panose="020B0400000000000000" pitchFamily="50" charset="-128"/>
              </a:rPr>
              <a:t>プリミティブ方程式系</a:t>
            </a:r>
            <a:endParaRPr lang="en-US" altLang="ja-JP" dirty="0" smtClean="0">
              <a:latin typeface="游ゴシック" panose="020B0400000000000000" pitchFamily="50" charset="-128"/>
              <a:ea typeface="游ゴシック" panose="020B0400000000000000" pitchFamily="50" charset="-128"/>
            </a:endParaRPr>
          </a:p>
        </p:txBody>
      </p:sp>
      <p:sp>
        <p:nvSpPr>
          <p:cNvPr id="14" name="スライド番号プレースホルダー 13"/>
          <p:cNvSpPr>
            <a:spLocks noGrp="1"/>
          </p:cNvSpPr>
          <p:nvPr>
            <p:ph type="sldNum" sz="quarter" idx="12"/>
          </p:nvPr>
        </p:nvSpPr>
        <p:spPr/>
        <p:txBody>
          <a:bodyPr/>
          <a:lstStyle/>
          <a:p>
            <a:fld id="{4E2C693D-56D1-4EA8-88BB-64004983D324}" type="slidenum">
              <a:rPr kumimoji="1" lang="ja-JP" altLang="en-US" smtClean="0"/>
              <a:t>8</a:t>
            </a:fld>
            <a:endParaRPr kumimoji="1" lang="ja-JP" altLang="en-US"/>
          </a:p>
        </p:txBody>
      </p:sp>
    </p:spTree>
    <p:extLst>
      <p:ext uri="{BB962C8B-B14F-4D97-AF65-F5344CB8AC3E}">
        <p14:creationId xmlns:p14="http://schemas.microsoft.com/office/powerpoint/2010/main" val="303397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28073" y="397164"/>
            <a:ext cx="3971637" cy="707886"/>
          </a:xfrm>
          <a:prstGeom prst="rect">
            <a:avLst/>
          </a:prstGeom>
          <a:noFill/>
        </p:spPr>
        <p:txBody>
          <a:bodyPr wrap="square" rtlCol="0">
            <a:spAutoFit/>
          </a:bodyPr>
          <a:lstStyle/>
          <a:p>
            <a:r>
              <a:rPr kumimoji="1" lang="ja-JP" altLang="en-US" sz="4000" b="1" dirty="0" smtClean="0">
                <a:solidFill>
                  <a:schemeClr val="accent2"/>
                </a:solidFill>
                <a:latin typeface="游ゴシック" panose="020B0400000000000000" pitchFamily="50" charset="-128"/>
                <a:ea typeface="游ゴシック" panose="020B0400000000000000" pitchFamily="50" charset="-128"/>
              </a:rPr>
              <a:t>目次</a:t>
            </a:r>
            <a:endParaRPr kumimoji="1" lang="ja-JP" altLang="en-US" sz="4000" b="1" dirty="0">
              <a:solidFill>
                <a:schemeClr val="accent2"/>
              </a:solidFill>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1067919" y="1068668"/>
            <a:ext cx="6631709" cy="5262979"/>
          </a:xfrm>
          <a:prstGeom prst="rect">
            <a:avLst/>
          </a:prstGeom>
          <a:noFill/>
        </p:spPr>
        <p:txBody>
          <a:bodyPr wrap="square" rtlCol="0">
            <a:spAutoFit/>
          </a:bodyPr>
          <a:lstStyle/>
          <a:p>
            <a:pPr marL="514350" indent="-514350">
              <a:lnSpc>
                <a:spcPct val="200000"/>
              </a:lnSpc>
              <a:buFont typeface="+mj-lt"/>
              <a:buAutoNum type="arabicPeriod"/>
            </a:pPr>
            <a:r>
              <a:rPr kumimoji="1" lang="ja-JP" altLang="en-US" sz="2800" dirty="0" smtClean="0">
                <a:latin typeface="游ゴシック" panose="020B0400000000000000" pitchFamily="50" charset="-128"/>
                <a:ea typeface="游ゴシック" panose="020B0400000000000000" pitchFamily="50" charset="-128"/>
              </a:rPr>
              <a:t>はじめに</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lang="en-US" altLang="ja-JP" sz="2800" dirty="0" smtClean="0">
                <a:solidFill>
                  <a:schemeClr val="accent2"/>
                </a:solidFill>
                <a:latin typeface="游ゴシック" panose="020B0400000000000000" pitchFamily="50" charset="-128"/>
                <a:ea typeface="游ゴシック" panose="020B0400000000000000" pitchFamily="50" charset="-128"/>
              </a:rPr>
              <a:t>EBM </a:t>
            </a:r>
            <a:r>
              <a:rPr lang="ja-JP" altLang="en-US" sz="2800" dirty="0" smtClean="0">
                <a:solidFill>
                  <a:schemeClr val="accent2"/>
                </a:solidFill>
                <a:latin typeface="游ゴシック" panose="020B0400000000000000" pitchFamily="50" charset="-128"/>
                <a:ea typeface="游ゴシック" panose="020B0400000000000000" pitchFamily="50" charset="-128"/>
              </a:rPr>
              <a:t>の概要</a:t>
            </a:r>
            <a:endParaRPr lang="en-US" altLang="ja-JP" sz="2800" dirty="0" smtClean="0">
              <a:solidFill>
                <a:schemeClr val="accent2"/>
              </a:solidFill>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lang="en-US" altLang="ja-JP" sz="2800" dirty="0" smtClean="0">
                <a:latin typeface="游ゴシック" panose="020B0400000000000000" pitchFamily="50" charset="-128"/>
                <a:ea typeface="游ゴシック" panose="020B0400000000000000" pitchFamily="50" charset="-128"/>
              </a:rPr>
              <a:t>EBM </a:t>
            </a:r>
            <a:r>
              <a:rPr lang="ja-JP" altLang="en-US" sz="2800" dirty="0" smtClean="0">
                <a:latin typeface="游ゴシック" panose="020B0400000000000000" pitchFamily="50" charset="-128"/>
                <a:ea typeface="游ゴシック" panose="020B0400000000000000" pitchFamily="50" charset="-128"/>
              </a:rPr>
              <a:t>の結果</a:t>
            </a:r>
            <a:endParaRPr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en-US" altLang="ja-JP" sz="2800" dirty="0" smtClean="0">
                <a:latin typeface="游ゴシック" panose="020B0400000000000000" pitchFamily="50" charset="-128"/>
                <a:ea typeface="游ゴシック" panose="020B0400000000000000" pitchFamily="50" charset="-128"/>
              </a:rPr>
              <a:t>GCM </a:t>
            </a:r>
            <a:r>
              <a:rPr kumimoji="1" lang="ja-JP" altLang="en-US" sz="2800" dirty="0" smtClean="0">
                <a:latin typeface="游ゴシック" panose="020B0400000000000000" pitchFamily="50" charset="-128"/>
                <a:ea typeface="游ゴシック" panose="020B0400000000000000" pitchFamily="50" charset="-128"/>
              </a:rPr>
              <a:t>の概要</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en-US" altLang="ja-JP" sz="2800" dirty="0" smtClean="0">
                <a:latin typeface="游ゴシック" panose="020B0400000000000000" pitchFamily="50" charset="-128"/>
                <a:ea typeface="游ゴシック" panose="020B0400000000000000" pitchFamily="50" charset="-128"/>
              </a:rPr>
              <a:t>GCM </a:t>
            </a:r>
            <a:r>
              <a:rPr kumimoji="1" lang="ja-JP" altLang="en-US" sz="2800" dirty="0" smtClean="0">
                <a:latin typeface="游ゴシック" panose="020B0400000000000000" pitchFamily="50" charset="-128"/>
                <a:ea typeface="游ゴシック" panose="020B0400000000000000" pitchFamily="50" charset="-128"/>
              </a:rPr>
              <a:t>の結果</a:t>
            </a:r>
            <a:endParaRPr kumimoji="1" lang="en-US" altLang="ja-JP" sz="2800" dirty="0" smtClean="0">
              <a:latin typeface="游ゴシック" panose="020B0400000000000000" pitchFamily="50" charset="-128"/>
              <a:ea typeface="游ゴシック" panose="020B0400000000000000" pitchFamily="50" charset="-128"/>
            </a:endParaRPr>
          </a:p>
          <a:p>
            <a:pPr marL="514350" indent="-514350">
              <a:lnSpc>
                <a:spcPct val="200000"/>
              </a:lnSpc>
              <a:buFont typeface="+mj-lt"/>
              <a:buAutoNum type="arabicPeriod"/>
            </a:pPr>
            <a:r>
              <a:rPr kumimoji="1" lang="ja-JP" altLang="en-US" sz="2800" dirty="0" smtClean="0">
                <a:latin typeface="游ゴシック" panose="020B0400000000000000" pitchFamily="50" charset="-128"/>
                <a:ea typeface="游ゴシック" panose="020B0400000000000000" pitchFamily="50" charset="-128"/>
              </a:rPr>
              <a:t>まとめ</a:t>
            </a:r>
            <a:endParaRPr kumimoji="1" lang="ja-JP" altLang="en-US" sz="2800" dirty="0">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E2C693D-56D1-4EA8-88BB-64004983D324}" type="slidenum">
              <a:rPr kumimoji="1" lang="ja-JP" altLang="en-US" smtClean="0"/>
              <a:t>9</a:t>
            </a:fld>
            <a:endParaRPr kumimoji="1" lang="ja-JP" altLang="en-US" dirty="0"/>
          </a:p>
        </p:txBody>
      </p:sp>
    </p:spTree>
    <p:extLst>
      <p:ext uri="{BB962C8B-B14F-4D97-AF65-F5344CB8AC3E}">
        <p14:creationId xmlns:p14="http://schemas.microsoft.com/office/powerpoint/2010/main" val="3961464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11433</TotalTime>
  <Words>2386</Words>
  <Application>Microsoft Office PowerPoint</Application>
  <PresentationFormat>画面に合わせる (4:3)</PresentationFormat>
  <Paragraphs>427</Paragraphs>
  <Slides>36</Slides>
  <Notes>11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36</vt:i4>
      </vt:variant>
    </vt:vector>
  </HeadingPairs>
  <TitlesOfParts>
    <vt:vector size="46" baseType="lpstr">
      <vt:lpstr>ＭＳ Ｐゴシック</vt:lpstr>
      <vt:lpstr>メイリオ</vt:lpstr>
      <vt:lpstr>游ゴシック</vt:lpstr>
      <vt:lpstr>Arial</vt:lpstr>
      <vt:lpstr>Calibri</vt:lpstr>
      <vt:lpstr>Cambria Math</vt:lpstr>
      <vt:lpstr>Trebuchet MS</vt:lpstr>
      <vt:lpstr>Wingdings</vt:lpstr>
      <vt:lpstr>Wingdings 3</vt:lpstr>
      <vt:lpstr>ファセット</vt:lpstr>
      <vt:lpstr>灰色大気の気候状態の太陽定数依存性 : 暴走温室状態から全球凍結状態まで ー Ishiwatari et al. (2007) の紹介 ー</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灰色大気の気候状態の太陽定数依存性 : 暴走温室状態から全球凍結状態まで ー Ishiwatari et al. (2007) の紹介 ー</dc:title>
  <dc:creator>松田幸樹</dc:creator>
  <cp:lastModifiedBy>松田幸樹</cp:lastModifiedBy>
  <cp:revision>155</cp:revision>
  <cp:lastPrinted>2016-06-22T11:26:27Z</cp:lastPrinted>
  <dcterms:created xsi:type="dcterms:W3CDTF">2016-06-15T05:45:44Z</dcterms:created>
  <dcterms:modified xsi:type="dcterms:W3CDTF">2016-06-29T09:18:13Z</dcterms:modified>
</cp:coreProperties>
</file>