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9" r:id="rId5"/>
    <p:sldId id="260" r:id="rId6"/>
    <p:sldId id="262" r:id="rId7"/>
    <p:sldId id="265" r:id="rId8"/>
    <p:sldId id="285" r:id="rId9"/>
    <p:sldId id="286" r:id="rId10"/>
    <p:sldId id="267" r:id="rId11"/>
    <p:sldId id="276" r:id="rId12"/>
    <p:sldId id="282" r:id="rId13"/>
    <p:sldId id="287" r:id="rId14"/>
    <p:sldId id="264" r:id="rId15"/>
    <p:sldId id="290" r:id="rId16"/>
    <p:sldId id="291" r:id="rId17"/>
    <p:sldId id="288" r:id="rId18"/>
    <p:sldId id="289" r:id="rId19"/>
    <p:sldId id="279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2D10F-AAF8-4326-8156-D4B850942197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B84DE-0B37-4B9F-9400-038E5247F8A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199C5-FF51-4CD2-B3BC-4E83D734E58D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92B325E-FA5A-4056-8E73-795C5ABC3B4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en-US" altLang="ja-JP" dirty="0" err="1" smtClean="0"/>
              <a:t>Scr</a:t>
            </a:r>
            <a:r>
              <a:rPr lang="en-US" altLang="ja-JP" dirty="0" smtClean="0"/>
              <a:t>, N* </a:t>
            </a:r>
            <a:r>
              <a:rPr lang="ja-JP" altLang="en-US" dirty="0" smtClean="0"/>
              <a:t>によって様相が大きく変わる</a:t>
            </a:r>
            <a:endParaRPr lang="en-US" altLang="ja-JP" dirty="0" smtClean="0"/>
          </a:p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ja-JP" altLang="en-US" dirty="0" smtClean="0"/>
              <a:t>ほぼ一定 </a:t>
            </a:r>
            <a:r>
              <a:rPr lang="en-US" altLang="ja-JP" dirty="0" smtClean="0"/>
              <a:t>or </a:t>
            </a:r>
            <a:r>
              <a:rPr lang="ja-JP" altLang="en-US" dirty="0" smtClean="0"/>
              <a:t>周期的変動のピーク値が一定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=&gt; </a:t>
            </a:r>
            <a:r>
              <a:rPr lang="ja-JP" altLang="en-US" dirty="0" smtClean="0"/>
              <a:t>統計的平衡状態が実現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準定常解</a:t>
            </a:r>
            <a:r>
              <a:rPr lang="en-US" altLang="ja-JP" dirty="0" smtClean="0"/>
              <a:t>: </a:t>
            </a:r>
            <a:r>
              <a:rPr lang="ja-JP" altLang="en-US" dirty="0" smtClean="0"/>
              <a:t>雲分布が時間的に大きく変化しない</a:t>
            </a:r>
            <a:endParaRPr lang="en-US" altLang="ja-JP" dirty="0" smtClean="0"/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準周期解</a:t>
            </a:r>
            <a:r>
              <a:rPr lang="en-US" altLang="ja-JP" dirty="0" smtClean="0"/>
              <a:t>: </a:t>
            </a:r>
            <a:r>
              <a:rPr lang="ja-JP" altLang="en-US" dirty="0" smtClean="0"/>
              <a:t>雲分布が周期的に変動し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凝結期と非凝結期が交互に現れる</a:t>
            </a: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を変えても鉛直流の基本的な構造は変わらない</a:t>
            </a:r>
            <a:endParaRPr lang="en-US" altLang="ja-JP" baseline="0" dirty="0" smtClean="0"/>
          </a:p>
          <a:p>
            <a:pPr eaLnBrk="1" hangingPunct="1">
              <a:spcBef>
                <a:spcPct val="0"/>
              </a:spcBef>
            </a:pPr>
            <a:r>
              <a:rPr lang="ja-JP" altLang="en-US" baseline="0" dirty="0" smtClean="0"/>
              <a:t>一方雲密度については</a:t>
            </a:r>
            <a:r>
              <a:rPr lang="en-US" altLang="ja-JP" baseline="0" dirty="0" smtClean="0"/>
              <a:t>, N*</a:t>
            </a:r>
            <a:r>
              <a:rPr lang="ja-JP" altLang="en-US" baseline="0" dirty="0" smtClean="0"/>
              <a:t>が小さくなるにつれて雲が占める面積が減少</a:t>
            </a:r>
            <a:endParaRPr lang="en-US" altLang="ja-JP" baseline="0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baseline="0" dirty="0" smtClean="0"/>
              <a:t>それぞれの</a:t>
            </a: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の値に対する凝結期の動画</a:t>
            </a:r>
            <a:endParaRPr lang="en-US" altLang="ja-JP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が変わると流れ場・雲密度の特徴は大きく異なる</a:t>
            </a:r>
            <a:endParaRPr lang="en-US" altLang="ja-JP" baseline="0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2816B6E-05A7-4F9E-966A-60D5BED889A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en-US" altLang="ja-JP" dirty="0" err="1" smtClean="0"/>
              <a:t>Scr</a:t>
            </a:r>
            <a:r>
              <a:rPr lang="en-US" altLang="ja-JP" dirty="0" smtClean="0"/>
              <a:t>, N* </a:t>
            </a:r>
            <a:r>
              <a:rPr lang="ja-JP" altLang="en-US" dirty="0" smtClean="0"/>
              <a:t>によって様相が大きく変わる</a:t>
            </a:r>
            <a:endParaRPr lang="en-US" altLang="ja-JP" dirty="0" smtClean="0"/>
          </a:p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ja-JP" altLang="en-US" dirty="0" smtClean="0"/>
              <a:t>ほぼ一定 </a:t>
            </a:r>
            <a:r>
              <a:rPr lang="en-US" altLang="ja-JP" dirty="0" smtClean="0"/>
              <a:t>or </a:t>
            </a:r>
            <a:r>
              <a:rPr lang="ja-JP" altLang="en-US" dirty="0" smtClean="0"/>
              <a:t>周期的変動のピーク値が一定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=&gt; </a:t>
            </a:r>
            <a:r>
              <a:rPr lang="ja-JP" altLang="en-US" dirty="0" smtClean="0"/>
              <a:t>統計的平衡状態が実現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細胞状の対流が定常的に存在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凝結しない時期と凝結する時期が存在し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それぞれの時期の流れ場・雲密度の様相は大きく異なる</a:t>
            </a:r>
            <a:r>
              <a:rPr lang="en-US" altLang="ja-JP" dirty="0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そこで以下では先ず凝結しない時期</a:t>
            </a:r>
            <a:r>
              <a:rPr lang="en-US" altLang="ja-JP" dirty="0" smtClean="0"/>
              <a:t>(</a:t>
            </a:r>
            <a:r>
              <a:rPr lang="ja-JP" altLang="en-US" dirty="0" smtClean="0"/>
              <a:t>非凝結期</a:t>
            </a:r>
            <a:r>
              <a:rPr lang="en-US" altLang="ja-JP" dirty="0" smtClean="0"/>
              <a:t>)</a:t>
            </a:r>
            <a:r>
              <a:rPr lang="ja-JP" altLang="en-US" dirty="0" smtClean="0"/>
              <a:t>と凝結する時期</a:t>
            </a:r>
            <a:r>
              <a:rPr lang="en-US" altLang="ja-JP" dirty="0" smtClean="0"/>
              <a:t>(</a:t>
            </a:r>
            <a:r>
              <a:rPr lang="ja-JP" altLang="en-US" dirty="0" smtClean="0"/>
              <a:t>凝結期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の流れ場・雲密度の空間分布について述べる</a:t>
            </a:r>
            <a:r>
              <a:rPr lang="en-US" altLang="ja-JP" dirty="0" smtClean="0"/>
              <a:t>. </a:t>
            </a:r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06C0-9DCD-402A-BA7B-F86E92D0EB9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2EA7-3B2C-4320-BC7B-D685EF135FA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32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D4DD-6F73-446E-8379-0EEEC8FA71F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AB142-CC81-4FDD-847B-10ED9B583FA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23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36C6-A415-4C17-9FBF-FE6F069F5BF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1D14-BEB0-4A2C-A128-9DBD87F5D8C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349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F7EED-C2C7-4CBA-A6F1-2614B4BA3A5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6FDE-97DF-4443-94D3-15A6D56224F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758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4DCB7-826C-4BA4-85E0-2D67FC3619B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2C9F6-51FF-4AC8-8BEF-67D344565A1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216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2DAE3-AFD4-42FA-BD2B-4445E379636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130F-2025-44D5-B59E-94E5F9D9712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90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C807-9CB9-4B4F-8DA1-ACB7352A6D9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21A-13E4-4F5C-BC52-0CF431F0641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11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BB1DB-A492-4DE2-B88E-E62DBB892F4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C0636-4F7C-4D4D-8AE5-CB725750F7B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38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+mj-lt"/>
                <a:ea typeface="+mj-ea"/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E810-CEB0-493D-BFBF-222F281FA3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EB984-9076-4254-9D16-8199273CD8E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10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F75D-8B39-4AAF-A1CE-7C1E219BF5F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7BAA-2790-42C1-BBE7-AE678754CF1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213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EF0D0-64F6-4158-8AFC-A2DB6429A22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47CC8-6356-4602-BE7E-A5282EBC6DC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01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27C10-A0AE-46E7-BE2F-CC648FB30498}" type="datetimeFigureOut">
              <a:rPr kumimoji="1" lang="ja-JP" altLang="en-US" smtClean="0"/>
              <a:pPr/>
              <a:t>2014/7/30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07950" y="53975"/>
            <a:ext cx="89281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107950" y="1196975"/>
            <a:ext cx="89281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6BEFE9-1F85-4FCC-B5AE-C26FAE561A2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CE1CF-4633-484A-9490-47C75D724C4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7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Autofit/>
          </a:bodyPr>
          <a:lstStyle/>
          <a:p>
            <a:r>
              <a:rPr lang="en-US" altLang="ja-JP" sz="3600" b="1" dirty="0" smtClean="0"/>
              <a:t>A 2D Numerical Simulation of Atmospheric Convection with Condensation of Major Component Under Early Mars Condition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3429000"/>
            <a:ext cx="8424936" cy="335699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Tatsuya YAMASHITA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 </a:t>
            </a:r>
            <a:r>
              <a:rPr lang="en-US" altLang="ja-JP" u="sng" dirty="0" err="1" smtClean="0">
                <a:solidFill>
                  <a:schemeClr val="tx1"/>
                </a:solidFill>
              </a:rPr>
              <a:t>Masatsugu</a:t>
            </a:r>
            <a:r>
              <a:rPr lang="en-US" altLang="ja-JP" u="sng" dirty="0" smtClean="0">
                <a:solidFill>
                  <a:schemeClr val="tx1"/>
                </a:solidFill>
              </a:rPr>
              <a:t> ODAKA</a:t>
            </a:r>
            <a:r>
              <a:rPr lang="en-US" altLang="ja-JP" u="sng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err="1" smtClean="0">
                <a:solidFill>
                  <a:schemeClr val="tx1"/>
                </a:solidFill>
              </a:rPr>
              <a:t>Ko</a:t>
            </a:r>
            <a:r>
              <a:rPr lang="en-US" altLang="ja-JP" dirty="0" smtClean="0">
                <a:solidFill>
                  <a:schemeClr val="tx1"/>
                </a:solidFill>
              </a:rPr>
              <a:t>-Ichiro SUGIYAMA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  Kensuke NAKAJIMA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smtClean="0">
                <a:solidFill>
                  <a:schemeClr val="tx1"/>
                </a:solidFill>
              </a:rPr>
              <a:t>Masaki ISHIWATARI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r>
              <a:rPr lang="en-US" altLang="ja-JP" dirty="0" err="1" smtClean="0">
                <a:solidFill>
                  <a:schemeClr val="tx1"/>
                </a:solidFill>
              </a:rPr>
              <a:t>Yoshi</a:t>
            </a:r>
            <a:r>
              <a:rPr lang="en-US" altLang="ja-JP" dirty="0" smtClean="0">
                <a:solidFill>
                  <a:schemeClr val="tx1"/>
                </a:solidFill>
              </a:rPr>
              <a:t>-Yuki HAYASHI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4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odakker@gfd-dennou.org</a:t>
            </a:r>
            <a:endParaRPr lang="en-US" altLang="ja-JP" baseline="30000" dirty="0" smtClean="0">
              <a:solidFill>
                <a:schemeClr val="tx1"/>
              </a:solidFill>
            </a:endParaRPr>
          </a:p>
          <a:p>
            <a:r>
              <a:rPr lang="en-US" altLang="ja-JP" sz="2000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dirty="0" smtClean="0">
                <a:solidFill>
                  <a:schemeClr val="tx1"/>
                </a:solidFill>
              </a:rPr>
              <a:t> Hokkaido University,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2 </a:t>
            </a:r>
            <a:r>
              <a:rPr lang="en-US" altLang="ja-JP" sz="2000" dirty="0" smtClean="0">
                <a:solidFill>
                  <a:schemeClr val="tx1"/>
                </a:solidFill>
              </a:rPr>
              <a:t>Institute of Space and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Astronautical</a:t>
            </a:r>
            <a:r>
              <a:rPr lang="en-US" altLang="ja-JP" sz="2000" dirty="0" smtClean="0">
                <a:solidFill>
                  <a:schemeClr val="tx1"/>
                </a:solidFill>
              </a:rPr>
              <a:t> Science,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sz="2000" dirty="0" smtClean="0">
                <a:solidFill>
                  <a:schemeClr val="tx1"/>
                </a:solidFill>
              </a:rPr>
              <a:t> Kyushu University,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4</a:t>
            </a:r>
            <a:r>
              <a:rPr lang="en-US" altLang="ja-JP" sz="2000" dirty="0" smtClean="0">
                <a:solidFill>
                  <a:schemeClr val="tx1"/>
                </a:solidFill>
              </a:rPr>
              <a:t> Kobe University, Japan</a:t>
            </a:r>
            <a:endParaRPr lang="en-US" altLang="ja-JP" sz="2000" baseline="30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858176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pic>
        <p:nvPicPr>
          <p:cNvPr id="45058" name="Picture 2" descr="C:\Users\yamasita\Documents\発表資料\D-yobi-shinsa-131216\anim\CS135N5e6-WThetaRhosS-delay50-color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620688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4698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1640" y="838208"/>
            <a:ext cx="215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Vertical velocity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49495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1420" y="838208"/>
            <a:ext cx="29529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Potential temperature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7959" y="409433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9639" y="291714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87794" y="289490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64015" y="3976943"/>
            <a:ext cx="18838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Cloud density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9766" y="603855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67886" y="3976943"/>
            <a:ext cx="2127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Saturation ratio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42673" y="4103943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76056" y="6038550"/>
            <a:ext cx="35189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</a:p>
          <a:p>
            <a:endParaRPr kumimoji="1" lang="ja-JP" altLang="en-US" dirty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Circulation features and cloud distribution: </a:t>
            </a: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=1.35 </a:t>
            </a:r>
            <a:br>
              <a:rPr lang="en-US" altLang="ja-JP" sz="3200" dirty="0" smtClean="0"/>
            </a:br>
            <a:r>
              <a:rPr lang="en-US" altLang="ja-JP" sz="2700" dirty="0" smtClean="0"/>
              <a:t>(143 days)</a:t>
            </a:r>
            <a:endParaRPr lang="ja-JP" altLang="en-US" sz="3200" u="sng" dirty="0" smtClean="0"/>
          </a:p>
        </p:txBody>
      </p:sp>
    </p:spTree>
    <p:extLst>
      <p:ext uri="{BB962C8B-B14F-4D97-AF65-F5344CB8AC3E}">
        <p14:creationId xmlns="" xmlns:p14="http://schemas.microsoft.com/office/powerpoint/2010/main" val="428637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20638"/>
            <a:ext cx="8750300" cy="836612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Concluding remarks</a:t>
            </a:r>
            <a:endParaRPr lang="ja-JP" altLang="en-US" dirty="0" smtClean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107504" y="1008112"/>
            <a:ext cx="903649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2800" dirty="0" smtClean="0">
                <a:solidFill>
                  <a:prstClr val="black"/>
                </a:solidFill>
              </a:rPr>
              <a:t>Circulation </a:t>
            </a:r>
            <a:r>
              <a:rPr lang="en-US" altLang="ja-JP" sz="2800" dirty="0" smtClean="0">
                <a:solidFill>
                  <a:prstClr val="black"/>
                </a:solidFill>
              </a:rPr>
              <a:t>features and cloud </a:t>
            </a:r>
            <a:r>
              <a:rPr lang="en-US" altLang="ja-JP" sz="2800" dirty="0" smtClean="0">
                <a:solidFill>
                  <a:prstClr val="black"/>
                </a:solidFill>
              </a:rPr>
              <a:t>distributions </a:t>
            </a:r>
            <a:r>
              <a:rPr lang="en-US" altLang="ja-JP" sz="2800" dirty="0" smtClean="0">
                <a:solidFill>
                  <a:prstClr val="black"/>
                </a:solidFill>
              </a:rPr>
              <a:t>associated with condensation convection of CO</a:t>
            </a:r>
            <a:r>
              <a:rPr lang="en-US" altLang="ja-JP" sz="2800" baseline="-25000" dirty="0" smtClean="0">
                <a:solidFill>
                  <a:prstClr val="black"/>
                </a:solidFill>
              </a:rPr>
              <a:t>2</a:t>
            </a:r>
            <a:r>
              <a:rPr lang="en-US" altLang="ja-JP" sz="2800" dirty="0" smtClean="0">
                <a:solidFill>
                  <a:prstClr val="black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vary </a:t>
            </a:r>
            <a:r>
              <a:rPr lang="en-US" altLang="ja-JP" sz="2800" dirty="0">
                <a:solidFill>
                  <a:srgbClr val="FF0000"/>
                </a:solidFill>
              </a:rPr>
              <a:t>greatly with </a:t>
            </a:r>
            <a:r>
              <a:rPr lang="en-US" altLang="ja-JP" sz="2800" dirty="0" smtClean="0">
                <a:solidFill>
                  <a:srgbClr val="FF0000"/>
                </a:solidFill>
              </a:rPr>
              <a:t>the values </a:t>
            </a:r>
            <a:r>
              <a:rPr lang="en-US" altLang="ja-JP" sz="2800" dirty="0">
                <a:solidFill>
                  <a:srgbClr val="FF0000"/>
                </a:solidFill>
              </a:rPr>
              <a:t>of </a:t>
            </a:r>
            <a:r>
              <a:rPr lang="en-US" altLang="ja-JP" sz="2800" dirty="0" smtClean="0">
                <a:solidFill>
                  <a:srgbClr val="FF0000"/>
                </a:solidFill>
              </a:rPr>
              <a:t>Scr.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eaLnBrk="1" hangingPunct="1"/>
            <a:endParaRPr lang="en-US" altLang="ja-JP" sz="2800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altLang="ja-JP" sz="28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800" dirty="0" smtClean="0">
                <a:solidFill>
                  <a:prstClr val="black"/>
                </a:solidFill>
              </a:rPr>
              <a:t>=1.0: No </a:t>
            </a:r>
            <a:r>
              <a:rPr lang="en-US" altLang="ja-JP" sz="2800" dirty="0" err="1" smtClean="0">
                <a:solidFill>
                  <a:prstClr val="black"/>
                </a:solidFill>
              </a:rPr>
              <a:t>supersaturation</a:t>
            </a:r>
            <a:r>
              <a:rPr lang="en-US" altLang="ja-JP" sz="2800" dirty="0" smtClean="0">
                <a:solidFill>
                  <a:prstClr val="black"/>
                </a:solidFill>
              </a:rPr>
              <a:t> case</a:t>
            </a: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Condensation occurs continuously</a:t>
            </a:r>
          </a:p>
          <a:p>
            <a:pPr lvl="1" eaLnBrk="1" hangingPunct="1"/>
            <a:r>
              <a:rPr lang="en-US" altLang="ja-JP" sz="2400" dirty="0" err="1" smtClean="0">
                <a:solidFill>
                  <a:prstClr val="black"/>
                </a:solidFill>
              </a:rPr>
              <a:t>Stratiform</a:t>
            </a:r>
            <a:r>
              <a:rPr lang="en-US" altLang="ja-JP" sz="2400" dirty="0" smtClean="0">
                <a:solidFill>
                  <a:prstClr val="black"/>
                </a:solidFill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</a:rPr>
              <a:t>clouds </a:t>
            </a:r>
            <a:r>
              <a:rPr lang="en-US" altLang="ja-JP" sz="2400" dirty="0" smtClean="0">
                <a:solidFill>
                  <a:prstClr val="black"/>
                </a:solidFill>
              </a:rPr>
              <a:t>is generated by gravity wave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eaLnBrk="1" hangingPunct="1"/>
            <a:endParaRPr lang="en-US" altLang="ja-JP" sz="2800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altLang="ja-JP" sz="28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800" dirty="0" smtClean="0">
                <a:solidFill>
                  <a:prstClr val="black"/>
                </a:solidFill>
              </a:rPr>
              <a:t>=1.35: </a:t>
            </a:r>
            <a:r>
              <a:rPr lang="en-US" altLang="ja-JP" sz="2800" dirty="0" err="1" smtClean="0">
                <a:solidFill>
                  <a:prstClr val="black"/>
                </a:solidFill>
              </a:rPr>
              <a:t>Supersaturation</a:t>
            </a:r>
            <a:r>
              <a:rPr lang="en-US" altLang="ja-JP" sz="2800" dirty="0" smtClean="0">
                <a:solidFill>
                  <a:prstClr val="black"/>
                </a:solidFill>
              </a:rPr>
              <a:t> case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Non-condensation </a:t>
            </a:r>
            <a:r>
              <a:rPr lang="en-US" altLang="ja-JP" sz="2400" dirty="0">
                <a:solidFill>
                  <a:prstClr val="black"/>
                </a:solidFill>
              </a:rPr>
              <a:t>and </a:t>
            </a:r>
            <a:r>
              <a:rPr lang="en-US" altLang="ja-JP" sz="2400" dirty="0" smtClean="0">
                <a:solidFill>
                  <a:prstClr val="black"/>
                </a:solidFill>
              </a:rPr>
              <a:t>condensation periods </a:t>
            </a:r>
            <a:r>
              <a:rPr lang="en-US" altLang="ja-JP" sz="2400" dirty="0">
                <a:solidFill>
                  <a:prstClr val="black"/>
                </a:solidFill>
              </a:rPr>
              <a:t>occur </a:t>
            </a:r>
            <a:r>
              <a:rPr lang="en-US" altLang="ja-JP" sz="2400" dirty="0" smtClean="0">
                <a:solidFill>
                  <a:prstClr val="black"/>
                </a:solidFill>
              </a:rPr>
              <a:t>alternately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In condensation periods, convective </a:t>
            </a:r>
            <a:r>
              <a:rPr lang="en-US" altLang="ja-JP" sz="2400" dirty="0" smtClean="0">
                <a:solidFill>
                  <a:prstClr val="black"/>
                </a:solidFill>
              </a:rPr>
              <a:t>clouds </a:t>
            </a:r>
            <a:r>
              <a:rPr lang="en-US" altLang="ja-JP" sz="2400" dirty="0" smtClean="0">
                <a:solidFill>
                  <a:prstClr val="black"/>
                </a:solidFill>
              </a:rPr>
              <a:t>forms</a:t>
            </a: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In non-condensation periods, </a:t>
            </a:r>
            <a:r>
              <a:rPr lang="en-US" altLang="ja-JP" sz="2400" dirty="0" smtClean="0">
                <a:solidFill>
                  <a:prstClr val="black"/>
                </a:solidFill>
              </a:rPr>
              <a:t>clouds </a:t>
            </a:r>
            <a:r>
              <a:rPr lang="en-US" altLang="ja-JP" sz="2400" dirty="0" smtClean="0">
                <a:solidFill>
                  <a:prstClr val="black"/>
                </a:solidFill>
              </a:rPr>
              <a:t>almost drops out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1" eaLnBrk="1" hangingPunct="1"/>
            <a:endParaRPr lang="en-US" altLang="ja-JP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492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5"/>
          <p:cNvSpPr>
            <a:spLocks noGrp="1"/>
          </p:cNvSpPr>
          <p:nvPr>
            <p:ph type="title"/>
          </p:nvPr>
        </p:nvSpPr>
        <p:spPr>
          <a:xfrm>
            <a:off x="457200" y="2717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Appendices</a:t>
            </a:r>
            <a:endParaRPr lang="ja-JP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3074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725488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CO</a:t>
            </a:r>
            <a:r>
              <a:rPr lang="en-US" altLang="ja-JP" sz="4000" baseline="-25000" dirty="0" smtClean="0"/>
              <a:t>2</a:t>
            </a:r>
            <a:r>
              <a:rPr lang="en-US" altLang="ja-JP" sz="4000" dirty="0" smtClean="0"/>
              <a:t> ice cloud microphysics</a:t>
            </a:r>
            <a:endParaRPr lang="ja-JP" altLang="en-US" sz="4000" u="sng" dirty="0" smtClean="0"/>
          </a:p>
        </p:txBody>
      </p:sp>
      <p:sp>
        <p:nvSpPr>
          <p:cNvPr id="10243" name="コンテンツ プレースホルダ 2"/>
          <p:cNvSpPr>
            <a:spLocks noGrp="1"/>
          </p:cNvSpPr>
          <p:nvPr>
            <p:ph idx="1"/>
          </p:nvPr>
        </p:nvSpPr>
        <p:spPr>
          <a:xfrm>
            <a:off x="71438" y="981075"/>
            <a:ext cx="9072562" cy="5448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Condensation/Evaporation </a:t>
            </a:r>
            <a:r>
              <a:rPr lang="en-US" altLang="ja-JP" dirty="0" smtClean="0"/>
              <a:t>rate 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Tobie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et al., 2003)</a:t>
            </a:r>
            <a:endParaRPr lang="en-US" altLang="ja-JP" sz="2400" dirty="0"/>
          </a:p>
          <a:p>
            <a:pPr lvl="1" eaLnBrk="1" hangingPunct="1">
              <a:defRPr/>
            </a:pPr>
            <a:endParaRPr lang="en-US" altLang="ja-JP" sz="2400" dirty="0"/>
          </a:p>
          <a:p>
            <a:pPr lvl="1" eaLnBrk="1" hangingPunct="1">
              <a:defRPr/>
            </a:pPr>
            <a:endParaRPr lang="en-US" altLang="ja-JP" sz="2400" dirty="0"/>
          </a:p>
          <a:p>
            <a:pPr lvl="1" eaLnBrk="1" hangingPunct="1">
              <a:defRPr/>
            </a:pPr>
            <a:r>
              <a:rPr lang="en-US" altLang="ja-JP" sz="2400" dirty="0" smtClean="0"/>
              <a:t>For 1&lt;S&lt;</a:t>
            </a:r>
            <a:r>
              <a:rPr lang="en-US" altLang="ja-JP" sz="2400" dirty="0" err="1" smtClean="0"/>
              <a:t>Scr</a:t>
            </a:r>
            <a:r>
              <a:rPr lang="en-US" altLang="ja-JP" sz="2400" dirty="0" smtClean="0"/>
              <a:t>, condensation does not occur if cloud density is less than a threshold value</a:t>
            </a:r>
            <a:endParaRPr lang="en-US" altLang="ja-JP" sz="2800" dirty="0" smtClean="0"/>
          </a:p>
          <a:p>
            <a:pPr lvl="1" eaLnBrk="1" hangingPunct="1">
              <a:defRPr/>
            </a:pPr>
            <a:r>
              <a:rPr lang="en-US" altLang="ja-JP" sz="2400" dirty="0" smtClean="0"/>
              <a:t>We assume the value of threshold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1.0e-6 kg/m</a:t>
            </a:r>
            <a:r>
              <a:rPr lang="en-US" altLang="ja-JP" sz="2400" baseline="30000" dirty="0" smtClean="0"/>
              <a:t>3</a:t>
            </a:r>
            <a:r>
              <a:rPr lang="en-US" altLang="ja-JP" sz="2400" dirty="0" smtClean="0"/>
              <a:t> </a:t>
            </a:r>
          </a:p>
          <a:p>
            <a:pPr eaLnBrk="1" hangingPunct="1">
              <a:defRPr/>
            </a:pPr>
            <a:endParaRPr lang="en-US" altLang="ja-JP" sz="2800" dirty="0" smtClean="0"/>
          </a:p>
          <a:p>
            <a:pPr eaLnBrk="1" hangingPunct="1">
              <a:defRPr/>
            </a:pPr>
            <a:r>
              <a:rPr lang="en-US" altLang="ja-JP" sz="2800" dirty="0" smtClean="0"/>
              <a:t>Gravitational settling rate</a:t>
            </a:r>
          </a:p>
          <a:p>
            <a:pPr eaLnBrk="1" hangingPunct="1">
              <a:defRPr/>
            </a:pPr>
            <a:endParaRPr lang="en-US" altLang="ja-JP" sz="2800" dirty="0" smtClean="0"/>
          </a:p>
          <a:p>
            <a:pPr eaLnBrk="1" hangingPunct="1">
              <a:defRPr/>
            </a:pPr>
            <a:endParaRPr lang="en-US" altLang="ja-JP" sz="2400" dirty="0" smtClean="0"/>
          </a:p>
          <a:p>
            <a:pPr eaLnBrk="1" hangingPunct="1">
              <a:defRPr/>
            </a:pPr>
            <a:endParaRPr lang="en-US" altLang="ja-JP" sz="2400" dirty="0" smtClean="0"/>
          </a:p>
          <a:p>
            <a:pPr marL="0" indent="0" eaLnBrk="1" hangingPunct="1">
              <a:buNone/>
              <a:defRPr/>
            </a:pPr>
            <a:endParaRPr lang="en-US" altLang="ja-JP" sz="2400" dirty="0" smtClean="0"/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16187141"/>
              </p:ext>
            </p:extLst>
          </p:nvPr>
        </p:nvGraphicFramePr>
        <p:xfrm>
          <a:off x="4860032" y="4077072"/>
          <a:ext cx="4073525" cy="2354262"/>
        </p:xfrm>
        <a:graphic>
          <a:graphicData uri="http://schemas.openxmlformats.org/presentationml/2006/ole">
            <p:oleObj spid="_x0000_s2050" name="数式" r:id="rId4" imgW="3111480" imgH="1803240" progId="Equation.3">
              <p:embed/>
            </p:oleObj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テキスト ボックス 1"/>
              <p:cNvSpPr txBox="1"/>
              <p:nvPr/>
            </p:nvSpPr>
            <p:spPr>
              <a:xfrm>
                <a:off x="755576" y="1630541"/>
                <a:ext cx="34565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𝑐𝑜𝑛𝑑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𝑘𝑅</m:t>
                          </m:r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ja-JP" alt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−1)</m:t>
                      </m:r>
                    </m:oMath>
                  </m:oMathPara>
                </a14:m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630541"/>
                <a:ext cx="3456523" cy="6463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827584" y="4826208"/>
                <a:ext cx="2288703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𝑓𝑎𝑙𝑙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𝑡𝑒𝑟𝑚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26208"/>
                <a:ext cx="2288703" cy="619016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899592" y="5542314"/>
                <a:ext cx="2894382" cy="69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𝑡𝑒𝑟𝑚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542314"/>
                <a:ext cx="2894382" cy="694998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73186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kinetic energy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pic>
        <p:nvPicPr>
          <p:cNvPr id="29698" name="Picture 2" descr="C:\Users\yamasita\Documents\発表資料\Dseminar-131130\figdir\KET\CS1_100kmx80km-L1979-Ps2-fall-loading-Tlowest273K-Tsfc273K-cooling01-Kd-xgrid500-zgrid400-standard_KineticEnergyTotal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720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yamasita\Documents\発表資料\Dseminar-131130\figdir\KET\CS1_100kmx80km-L1979-Ps2-fall-loading-Tlowest273K-Tsfc273K-cooling01-Kd-xgrid500-zgrid400-N5e6_KineticEnergyTotal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yamasita\Documents\発表資料\Dseminar-131130\figdir\KET\CS1_100kmx80km-L1979-Ps2-fall-loading-Tlowest273K-Tsfc273K-cooling01-Kd-xgrid500-zgrid400-N5e4_KineticEnergyTotal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49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yamasita\Documents\発表資料\Dseminar-131130\figdir\KET\CS135_100kmx80km-L1979-Ps2-fall-loading-Tlowest273K-Tsfc273K-cooling01-Kd-xgrid500-zgrid400-standard_KineticEnergyTotal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800" y="63720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:\Users\yamasita\Documents\発表資料\Dseminar-131130\figdir\KET\CS135_100kmx80km-L1979-Ps2-fall-loading-Tlowest273K-Tsfc273K-cooling01-Kd-xgrid500-zgrid400-N5e6_KineticEnergyTotal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800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C:\Users\yamasita\Documents\発表資料\Dseminar-131130\figdir\KET\CS135_100kmx80km-L1979-Ps2-fall-loading-Tlowest273K-Tsfc273K-cooling01-Kd-xgrid500-zgrid400-N5e4_KineticEnergyTotal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395536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5496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128819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cloud mass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pic>
        <p:nvPicPr>
          <p:cNvPr id="28674" name="Picture 2" descr="C:\Users\yamasita\Documents\発表資料\Dseminar-131130\figdir\CMT\CS1_100kmx80km-L1979-Ps2-fall-loading-Tlowest273K-Tsfc273K-cooling01-Kd-xgrid500-zgrid400-standard_CloudMassTotal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637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yamasita\Documents\発表資料\Dseminar-131130\figdir\CMT\CS1_100kmx80km-L1979-Ps2-fall-loading-Tlowest273K-Tsfc273K-cooling01-Kd-xgrid500-zgrid400-N5e6_CloudMassTotal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yamasita\Documents\発表資料\Dseminar-131130\figdir\CMT\CS1_100kmx80km-L1979-Ps2-fall-loading-Tlowest273K-Tsfc273K-cooling01-Kd-xgrid500-zgrid400-N5e4_CloudMassTotal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49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yamasita\Documents\発表資料\Dseminar-131130\figdir\CMT\CS135_100kmx80km-L1979-Ps2-fall-loading-Tlowest273K-Tsfc273K-cooling01-Kd-xgrid500-zgrid400-standard_CloudMassTotal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63637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yamasita\Documents\発表資料\Dseminar-131130\figdir\CMT\CS135_100kmx80km-L1979-Ps2-fall-loading-Tlowest273K-Tsfc273K-cooling01-Kd-xgrid500-zgrid400-N5e6_CloudMassTotal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yamasita\Documents\発表資料\Dseminar-131130\figdir\CMT\CS135_100kmx80km-L1979-Ps2-fall-loading-Tlowest273K-Tsfc273K-cooling01-Kd-xgrid500-zgrid400-N5e4_CloudMassTotal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395536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5496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549579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C:\Users\yamasita\Documents\発表資料\D-hon-shonsa-140313\figdir\DensCloud-TZ\CS135_100kmx80km-L1979-Ps2-fall-loading-Tlowest273K-Tsfc273K-cooling01-Kd-xgrid500-zgrid400-standard_DensCloud_TZ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40" y="784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C:\Users\yamasita\Documents\発表資料\D-hon-shonsa-140313\figdir\DensCloud-TZ\CS135_100kmx80km-L1979-Ps2-fall-loading-Tlowest273K-Tsfc273K-cooling01-Kd-xgrid500-zgrid400-N5e6_DensCloud_TZ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40" y="271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C:\Users\yamasita\Documents\発表資料\D-hon-shonsa-140313\figdir\DensCloud-TZ\CS135_100kmx80km-L1979-Ps2-fall-loading-Tlowest273K-Tsfc273K-cooling01-Kd-xgrid500-zgrid400-N5e4_DensCloud_TZ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40" y="460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C:\Users\yamasita\Documents\発表資料\D-hon-shonsa-140313\figdir\DensCloud-TZ\CS1_100kmx80km-L1979-Ps2-fall-loading-Tlowest273K-Tsfc273K-cooling01-Kd-xgrid500-zgrid400-standard_DensCloud_TZ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40" y="784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yamasita\Documents\発表資料\D-hon-shonsa-140313\figdir\DensCloud-TZ\CS1_100kmx80km-L1979-Ps2-fall-loading-Tlowest273K-Tsfc273K-cooling01-Kd-xgrid500-zgrid400-N5e6_DensCloud_TZ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40" y="271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C:\Users\yamasita\Documents\発表資料\D-hon-shonsa-140313\figdir\DensCloud-TZ\CS1_100kmx80km-L1979-Ps2-fall-loading-Tlowest273K-Tsfc273K-cooling01-Kd-xgrid500-zgrid400-N5e4_DensCloud_TZ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40" y="460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-27383"/>
            <a:ext cx="8535988" cy="720080"/>
          </a:xfrm>
        </p:spPr>
        <p:txBody>
          <a:bodyPr/>
          <a:lstStyle/>
          <a:p>
            <a:pPr eaLnBrk="1" hangingPunct="1"/>
            <a:r>
              <a:rPr lang="en-US" altLang="ja-JP" sz="3600" dirty="0" smtClean="0"/>
              <a:t>Horizontal mean cloud distribution</a:t>
            </a:r>
            <a:endParaRPr lang="ja-JP" altLang="en-US" sz="3600" dirty="0" smtClean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323528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-36512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496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6558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yamasita\Documents\発表資料\D-yobi-shinsa-131216\anim\CS1N5e4-N5e6-N5e8-WRhos-delay50-colo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868" y="404664"/>
            <a:ext cx="6286500" cy="68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Dependency of number density of condensation nuclei: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=1.0 </a:t>
            </a:r>
            <a:endParaRPr lang="ja-JP" altLang="en-US" sz="3200" u="sng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187624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827584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584" y="62280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Small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9592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99037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pic>
        <p:nvPicPr>
          <p:cNvPr id="2" name="Picture 2" descr="C:\Users\yamasita\Documents\発表資料\D-yobi-shinsa-131216\anim\CS135N5e4-N5e6-WRhos-delay50-colo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669600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744066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Dependency of number density of condensation nuclei: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=1.35</a:t>
            </a:r>
            <a:endParaRPr lang="ja-JP" altLang="en-US" sz="3200" u="sng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467544" y="1916832"/>
            <a:ext cx="0" cy="3744416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07504" y="14127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56612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Small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895688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90872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/>
              <a:t>W</a:t>
            </a:r>
            <a:r>
              <a:rPr lang="en-US" altLang="ja-JP" sz="3600" dirty="0" smtClean="0">
                <a:latin typeface="+mj-lt"/>
              </a:rPr>
              <a:t>arm climate</a:t>
            </a:r>
            <a:r>
              <a:rPr lang="ja-JP" altLang="en-US" sz="3600" dirty="0">
                <a:latin typeface="+mj-lt"/>
              </a:rPr>
              <a:t> </a:t>
            </a:r>
            <a:r>
              <a:rPr lang="en-US" altLang="ja-JP" sz="3600" dirty="0" smtClean="0">
                <a:latin typeface="+mj-lt"/>
              </a:rPr>
              <a:t>and CO</a:t>
            </a:r>
            <a:r>
              <a:rPr lang="en-US" altLang="ja-JP" sz="3600" baseline="-25000" dirty="0" smtClean="0">
                <a:latin typeface="+mj-lt"/>
              </a:rPr>
              <a:t>2</a:t>
            </a:r>
            <a:r>
              <a:rPr lang="ja-JP" altLang="en-US" sz="3600" dirty="0" smtClean="0">
                <a:latin typeface="+mj-lt"/>
              </a:rPr>
              <a:t> </a:t>
            </a:r>
            <a:r>
              <a:rPr lang="en-US" altLang="ja-JP" sz="3600" dirty="0" smtClean="0">
                <a:latin typeface="+mj-lt"/>
              </a:rPr>
              <a:t>ice cloud in Early Mars</a:t>
            </a:r>
            <a:endParaRPr lang="ja-JP" altLang="en-US" sz="3600" dirty="0" smtClean="0">
              <a:latin typeface="+mj-lt"/>
            </a:endParaRPr>
          </a:p>
        </p:txBody>
      </p:sp>
      <p:sp>
        <p:nvSpPr>
          <p:cNvPr id="4099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126133"/>
            <a:ext cx="9145016" cy="5731867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Major atmospheric component, CO</a:t>
            </a:r>
            <a:r>
              <a:rPr lang="en-US" altLang="ja-JP" sz="2800" baseline="-25000" dirty="0" smtClean="0"/>
              <a:t>2</a:t>
            </a:r>
            <a:r>
              <a:rPr lang="en-US" altLang="ja-JP" sz="2800" dirty="0" smtClean="0"/>
              <a:t>, condenses, and the ice clouds are widely distributed.</a:t>
            </a:r>
            <a:endParaRPr lang="en-US" altLang="ja-JP" sz="2400" dirty="0" smtClean="0"/>
          </a:p>
          <a:p>
            <a:r>
              <a:rPr lang="en-US" altLang="ja-JP" sz="2800" dirty="0" smtClean="0"/>
              <a:t>In </a:t>
            </a:r>
            <a:r>
              <a:rPr lang="en-US" altLang="ja-JP" sz="2800" dirty="0" smtClean="0"/>
              <a:t>Early Martian climate study, </a:t>
            </a:r>
            <a:r>
              <a:rPr lang="en-US" altLang="ja-JP" sz="2800" u="sng" dirty="0" err="1" smtClean="0"/>
              <a:t>stratiform</a:t>
            </a:r>
            <a:r>
              <a:rPr lang="ja-JP" altLang="en-US" sz="2800" u="sng" dirty="0" smtClean="0"/>
              <a:t> </a:t>
            </a:r>
            <a:r>
              <a:rPr lang="en-US" altLang="ja-JP" sz="2800" u="sng" dirty="0" smtClean="0"/>
              <a:t>cloud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is </a:t>
            </a:r>
            <a:r>
              <a:rPr lang="en-US" altLang="ja-JP" sz="2800" dirty="0" smtClean="0"/>
              <a:t>assumed.</a:t>
            </a:r>
            <a:endParaRPr lang="en-US" altLang="ja-JP" sz="2800" dirty="0" smtClean="0"/>
          </a:p>
          <a:p>
            <a:pPr lvl="1"/>
            <a:r>
              <a:rPr lang="en-US" altLang="ja-JP" sz="2400" dirty="0" smtClean="0"/>
              <a:t>The nature of </a:t>
            </a:r>
            <a:r>
              <a:rPr lang="en-US" altLang="ja-JP" sz="2400" dirty="0" smtClean="0">
                <a:solidFill>
                  <a:srgbClr val="FF0000"/>
                </a:solidFill>
              </a:rPr>
              <a:t>convective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CO</a:t>
            </a:r>
            <a:r>
              <a:rPr lang="en-US" altLang="ja-JP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</a:rPr>
              <a:t> cloud </a:t>
            </a:r>
            <a:r>
              <a:rPr lang="en-US" altLang="ja-JP" sz="2400" dirty="0" smtClean="0"/>
              <a:t>is not studied well.</a:t>
            </a:r>
          </a:p>
          <a:p>
            <a:pPr lvl="1"/>
            <a:endParaRPr lang="en-US" altLang="ja-JP" sz="2400" dirty="0" smtClean="0"/>
          </a:p>
          <a:p>
            <a:endParaRPr lang="en-US" altLang="ja-JP" sz="2800" dirty="0" smtClean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477363" y="3284984"/>
            <a:ext cx="3734597" cy="3338652"/>
            <a:chOff x="477363" y="2225878"/>
            <a:chExt cx="3734597" cy="333865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00" y="2729946"/>
              <a:ext cx="3314120" cy="283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6"/>
            <p:cNvSpPr>
              <a:spLocks noChangeArrowheads="1"/>
            </p:cNvSpPr>
            <p:nvPr/>
          </p:nvSpPr>
          <p:spPr bwMode="auto">
            <a:xfrm>
              <a:off x="2463959" y="3305998"/>
              <a:ext cx="1748001" cy="627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ja-JP" dirty="0" smtClean="0">
                  <a:solidFill>
                    <a:srgbClr val="002060"/>
                  </a:solidFill>
                </a:rPr>
                <a:t>Deep CO</a:t>
              </a:r>
              <a:r>
                <a:rPr lang="en-US" altLang="ja-JP" baseline="-25000" dirty="0" smtClean="0">
                  <a:solidFill>
                    <a:srgbClr val="002060"/>
                  </a:solidFill>
                </a:rPr>
                <a:t>2</a:t>
              </a:r>
              <a:r>
                <a:rPr lang="ja-JP" altLang="en-US" dirty="0" smtClean="0">
                  <a:solidFill>
                    <a:srgbClr val="002060"/>
                  </a:solidFill>
                </a:rPr>
                <a:t> </a:t>
              </a:r>
              <a:r>
                <a:rPr lang="en-US" altLang="ja-JP" dirty="0" smtClean="0">
                  <a:solidFill>
                    <a:srgbClr val="002060"/>
                  </a:solidFill>
                </a:rPr>
                <a:t>saturation layer</a:t>
              </a:r>
              <a:endParaRPr lang="en-US" altLang="ja-JP" dirty="0">
                <a:solidFill>
                  <a:srgbClr val="002060"/>
                </a:solidFill>
              </a:endParaRPr>
            </a:p>
          </p:txBody>
        </p:sp>
        <p:sp>
          <p:nvSpPr>
            <p:cNvPr id="16" name="正方形/長方形 6"/>
            <p:cNvSpPr>
              <a:spLocks noChangeArrowheads="1"/>
            </p:cNvSpPr>
            <p:nvPr/>
          </p:nvSpPr>
          <p:spPr bwMode="auto">
            <a:xfrm>
              <a:off x="683567" y="2225878"/>
              <a:ext cx="345638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ja-JP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Temprature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by 1D model </a:t>
              </a:r>
              <a:b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en-US" altLang="ja-JP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kasting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1991)</a:t>
              </a:r>
              <a:endPara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1641275" y="3879543"/>
              <a:ext cx="349251" cy="744023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1680867" y="4251554"/>
              <a:ext cx="284444" cy="509171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680867" y="4398000"/>
              <a:ext cx="219637" cy="388842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>
              <a:stCxn id="17" idx="1"/>
            </p:cNvCxnSpPr>
            <p:nvPr/>
          </p:nvCxnSpPr>
          <p:spPr>
            <a:xfrm flipH="1">
              <a:off x="1907705" y="3619527"/>
              <a:ext cx="556254" cy="5505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477363" y="2396178"/>
              <a:ext cx="566245" cy="30469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1600" dirty="0" smtClean="0"/>
                <a:t>(km)</a:t>
              </a:r>
            </a:p>
            <a:p>
              <a:pPr algn="r"/>
              <a:r>
                <a:rPr kumimoji="1" lang="en-US" altLang="ja-JP" sz="1600" dirty="0" smtClean="0"/>
                <a:t>100</a:t>
              </a:r>
            </a:p>
            <a:p>
              <a:pPr algn="r"/>
              <a:r>
                <a:rPr lang="en-US" altLang="ja-JP" sz="1600" dirty="0" smtClean="0"/>
                <a:t> </a:t>
              </a:r>
            </a:p>
            <a:p>
              <a:pPr algn="r"/>
              <a:r>
                <a:rPr lang="en-US" altLang="ja-JP" sz="1600" dirty="0" smtClean="0"/>
                <a:t>80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60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40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20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0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943497" y="5157192"/>
              <a:ext cx="31918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0                  200                 300         (K)</a:t>
              </a:r>
              <a:endParaRPr kumimoji="1" lang="ja-JP" altLang="en-US" sz="16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757367" y="3300750"/>
            <a:ext cx="4260667" cy="3229392"/>
            <a:chOff x="4757367" y="2241644"/>
            <a:chExt cx="4260667" cy="322939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369894"/>
              <a:ext cx="4057650" cy="2880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正方形/長方形 6"/>
            <p:cNvSpPr>
              <a:spLocks noChangeArrowheads="1"/>
            </p:cNvSpPr>
            <p:nvPr/>
          </p:nvSpPr>
          <p:spPr bwMode="auto">
            <a:xfrm>
              <a:off x="5148064" y="2241644"/>
              <a:ext cx="3672408" cy="632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algn="ctr"/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CO2 cloud distribution by</a:t>
              </a:r>
              <a:r>
                <a:rPr lang="ja-JP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GCM</a:t>
              </a:r>
              <a:b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(Forget et al. 2013)</a:t>
              </a:r>
            </a:p>
          </p:txBody>
        </p:sp>
        <p:sp>
          <p:nvSpPr>
            <p:cNvPr id="30" name="正方形/長方形 6"/>
            <p:cNvSpPr>
              <a:spLocks noChangeArrowheads="1"/>
            </p:cNvSpPr>
            <p:nvPr/>
          </p:nvSpPr>
          <p:spPr bwMode="auto">
            <a:xfrm>
              <a:off x="5508104" y="4458126"/>
              <a:ext cx="172819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ja-JP" dirty="0" smtClean="0">
                  <a:solidFill>
                    <a:srgbClr val="002060"/>
                  </a:solidFill>
                </a:rPr>
                <a:t> CO</a:t>
              </a:r>
              <a:r>
                <a:rPr lang="en-US" altLang="ja-JP" baseline="-25000" dirty="0" smtClean="0">
                  <a:solidFill>
                    <a:srgbClr val="002060"/>
                  </a:solidFill>
                </a:rPr>
                <a:t>2</a:t>
              </a:r>
              <a:r>
                <a:rPr lang="ja-JP" altLang="en-US" dirty="0" smtClean="0">
                  <a:solidFill>
                    <a:srgbClr val="002060"/>
                  </a:solidFill>
                </a:rPr>
                <a:t> </a:t>
              </a:r>
              <a:r>
                <a:rPr lang="en-US" altLang="ja-JP" dirty="0" smtClean="0">
                  <a:solidFill>
                    <a:srgbClr val="002060"/>
                  </a:solidFill>
                </a:rPr>
                <a:t>cloud exists </a:t>
              </a:r>
              <a:br>
                <a:rPr lang="en-US" altLang="ja-JP" dirty="0" smtClean="0">
                  <a:solidFill>
                    <a:srgbClr val="002060"/>
                  </a:solidFill>
                </a:rPr>
              </a:br>
              <a:r>
                <a:rPr lang="en-US" altLang="ja-JP" dirty="0" smtClean="0">
                  <a:solidFill>
                    <a:srgbClr val="002060"/>
                  </a:solidFill>
                </a:rPr>
                <a:t>wide region </a:t>
              </a:r>
              <a:endParaRPr lang="en-US" altLang="ja-JP" dirty="0">
                <a:solidFill>
                  <a:srgbClr val="002060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757367" y="2649945"/>
              <a:ext cx="566245" cy="25545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1600" dirty="0" smtClean="0"/>
                <a:t>(km)</a:t>
              </a:r>
            </a:p>
            <a:p>
              <a:pPr algn="r"/>
              <a:r>
                <a:rPr lang="en-US" altLang="ja-JP" sz="1600" dirty="0" smtClean="0"/>
                <a:t> 40</a:t>
              </a:r>
            </a:p>
            <a:p>
              <a:pPr algn="r"/>
              <a:endParaRPr lang="en-US" altLang="ja-JP" sz="1600" dirty="0" smtClean="0"/>
            </a:p>
            <a:p>
              <a:pPr algn="r"/>
              <a:endParaRPr lang="en-US" altLang="ja-JP" sz="1600" dirty="0" smtClean="0"/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20</a:t>
              </a:r>
            </a:p>
            <a:p>
              <a:pPr algn="r"/>
              <a:endParaRPr lang="en-US" altLang="ja-JP" sz="1600" dirty="0" smtClean="0"/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0</a:t>
              </a:r>
            </a:p>
            <a:p>
              <a:pPr algn="r"/>
              <a:endParaRPr lang="en-US" altLang="ja-JP" sz="1600" dirty="0" smtClean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148064" y="5132482"/>
              <a:ext cx="386997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90S                             EQ                              90N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30023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タイトル 1"/>
          <p:cNvSpPr>
            <a:spLocks noGrp="1"/>
          </p:cNvSpPr>
          <p:nvPr>
            <p:ph type="title"/>
          </p:nvPr>
        </p:nvSpPr>
        <p:spPr>
          <a:xfrm>
            <a:off x="0" y="216124"/>
            <a:ext cx="9144000" cy="8366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 smtClean="0"/>
              <a:t>Condensation convection of CO</a:t>
            </a:r>
            <a:r>
              <a:rPr lang="en-US" altLang="ja-JP" sz="3600" baseline="-25000" dirty="0" smtClean="0"/>
              <a:t>2</a:t>
            </a:r>
            <a:r>
              <a:rPr lang="en-US" altLang="ja-JP" sz="3600" dirty="0" smtClean="0"/>
              <a:t> and cloud type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Colaprete</a:t>
            </a:r>
            <a:r>
              <a:rPr lang="en-US" altLang="ja-JP" sz="2800" dirty="0" smtClean="0"/>
              <a:t> et al. 2003)</a:t>
            </a:r>
            <a:endParaRPr lang="ja-JP" altLang="en-US" sz="3200" dirty="0" smtClean="0"/>
          </a:p>
        </p:txBody>
      </p:sp>
      <p:grpSp>
        <p:nvGrpSpPr>
          <p:cNvPr id="66" name="グループ化 65"/>
          <p:cNvGrpSpPr/>
          <p:nvPr/>
        </p:nvGrpSpPr>
        <p:grpSpPr>
          <a:xfrm>
            <a:off x="648532" y="2082575"/>
            <a:ext cx="3851460" cy="3290641"/>
            <a:chOff x="648532" y="2082575"/>
            <a:chExt cx="3851460" cy="3290641"/>
          </a:xfrm>
        </p:grpSpPr>
        <p:sp>
          <p:nvSpPr>
            <p:cNvPr id="61" name="テキスト ボックス 64"/>
            <p:cNvSpPr txBox="1">
              <a:spLocks noChangeArrowheads="1"/>
            </p:cNvSpPr>
            <p:nvPr/>
          </p:nvSpPr>
          <p:spPr bwMode="auto">
            <a:xfrm>
              <a:off x="2303748" y="4849996"/>
              <a:ext cx="3551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59" name="直線矢印コネクタ 58"/>
            <p:cNvCxnSpPr/>
            <p:nvPr/>
          </p:nvCxnSpPr>
          <p:spPr bwMode="auto">
            <a:xfrm>
              <a:off x="1241425" y="4816914"/>
              <a:ext cx="2547938" cy="158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63"/>
            <p:cNvSpPr txBox="1">
              <a:spLocks noChangeArrowheads="1"/>
            </p:cNvSpPr>
            <p:nvPr/>
          </p:nvSpPr>
          <p:spPr bwMode="auto">
            <a:xfrm>
              <a:off x="648532" y="3382143"/>
              <a:ext cx="3795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P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 bwMode="auto">
            <a:xfrm rot="16200000" flipV="1">
              <a:off x="1440458" y="2896039"/>
              <a:ext cx="1973263" cy="833437"/>
            </a:xfrm>
            <a:prstGeom prst="line">
              <a:avLst/>
            </a:prstGeom>
            <a:ln w="444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円/楕円 63"/>
            <p:cNvSpPr/>
            <p:nvPr/>
          </p:nvSpPr>
          <p:spPr bwMode="auto">
            <a:xfrm>
              <a:off x="3541713" y="4415275"/>
              <a:ext cx="212725" cy="2190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テキスト ボックス 67"/>
            <p:cNvSpPr txBox="1">
              <a:spLocks noChangeArrowheads="1"/>
            </p:cNvSpPr>
            <p:nvPr/>
          </p:nvSpPr>
          <p:spPr bwMode="auto">
            <a:xfrm>
              <a:off x="3758069" y="4349603"/>
              <a:ext cx="7419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solidFill>
                    <a:prstClr val="black"/>
                  </a:solidFill>
                  <a:latin typeface="Calibri" pitchFamily="34" charset="0"/>
                </a:rPr>
                <a:t>Air parcel</a:t>
              </a:r>
              <a:endParaRPr lang="ja-JP" altLang="en-US" sz="1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68" name="直線コネクタ 67"/>
            <p:cNvCxnSpPr/>
            <p:nvPr/>
          </p:nvCxnSpPr>
          <p:spPr bwMode="auto">
            <a:xfrm rot="10800000">
              <a:off x="2699793" y="4013639"/>
              <a:ext cx="827088" cy="43815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 bwMode="auto">
            <a:xfrm flipH="1" flipV="1">
              <a:off x="2591780" y="3648687"/>
              <a:ext cx="154496" cy="36004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テキスト ボックス 70"/>
            <p:cNvSpPr txBox="1">
              <a:spLocks noChangeArrowheads="1"/>
            </p:cNvSpPr>
            <p:nvPr/>
          </p:nvSpPr>
          <p:spPr bwMode="auto">
            <a:xfrm rot="3965890">
              <a:off x="1418114" y="3176924"/>
              <a:ext cx="25888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latin typeface="Calibri" pitchFamily="34" charset="0"/>
                </a:rPr>
                <a:t>sat</a:t>
              </a:r>
              <a:endParaRPr lang="en-US" altLang="ja-JP" sz="1600" b="1" dirty="0" smtClean="0">
                <a:latin typeface="Calibri" pitchFamily="34" charset="0"/>
              </a:endParaRPr>
            </a:p>
          </p:txBody>
        </p:sp>
        <p:cxnSp>
          <p:nvCxnSpPr>
            <p:cNvPr id="74" name="直線コネクタ 73"/>
            <p:cNvCxnSpPr/>
            <p:nvPr/>
          </p:nvCxnSpPr>
          <p:spPr bwMode="auto">
            <a:xfrm rot="10800000">
              <a:off x="1298030" y="4083489"/>
              <a:ext cx="1401762" cy="1587"/>
            </a:xfrm>
            <a:prstGeom prst="line">
              <a:avLst/>
            </a:prstGeom>
            <a:ln w="44450">
              <a:solidFill>
                <a:srgbClr val="00206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70"/>
            <p:cNvSpPr txBox="1">
              <a:spLocks noChangeArrowheads="1"/>
            </p:cNvSpPr>
            <p:nvPr/>
          </p:nvSpPr>
          <p:spPr bwMode="auto">
            <a:xfrm rot="3965890">
              <a:off x="986066" y="3320939"/>
              <a:ext cx="25888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FF00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FF0000"/>
                  </a:solidFill>
                  <a:latin typeface="Calibri" pitchFamily="34" charset="0"/>
                </a:rPr>
                <a:t>cond</a:t>
              </a:r>
              <a:r>
                <a:rPr lang="en-US" altLang="ja-JP" sz="2000" b="1" dirty="0" smtClean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altLang="ja-JP" sz="2000" b="1" dirty="0" smtClean="0">
                  <a:solidFill>
                    <a:srgbClr val="006600"/>
                  </a:solidFill>
                  <a:latin typeface="Calibri" pitchFamily="34" charset="0"/>
                </a:rPr>
                <a:t>(=</a:t>
              </a:r>
              <a:r>
                <a:rPr lang="en-US" altLang="ja-JP" sz="2000" b="1" dirty="0" err="1" smtClean="0">
                  <a:solidFill>
                    <a:srgbClr val="0066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006600"/>
                  </a:solidFill>
                  <a:latin typeface="Calibri" pitchFamily="34" charset="0"/>
                </a:rPr>
                <a:t>mean</a:t>
              </a:r>
              <a:r>
                <a:rPr lang="en-US" altLang="ja-JP" sz="2000" b="1" dirty="0" smtClean="0">
                  <a:solidFill>
                    <a:srgbClr val="006600"/>
                  </a:solidFill>
                  <a:latin typeface="Calibri" pitchFamily="34" charset="0"/>
                </a:rPr>
                <a:t>)</a:t>
              </a:r>
              <a:r>
                <a:rPr lang="en-US" altLang="ja-JP" sz="1600" b="1" dirty="0" smtClean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</a:p>
          </p:txBody>
        </p:sp>
        <p:cxnSp>
          <p:nvCxnSpPr>
            <p:cNvPr id="82" name="直線コネクタ 81"/>
            <p:cNvCxnSpPr/>
            <p:nvPr/>
          </p:nvCxnSpPr>
          <p:spPr bwMode="auto">
            <a:xfrm rot="16200000" flipV="1">
              <a:off x="1368450" y="2821401"/>
              <a:ext cx="1973263" cy="833437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 bwMode="auto">
            <a:xfrm rot="5400000" flipH="1" flipV="1">
              <a:off x="14238" y="3597937"/>
              <a:ext cx="2490787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四角形吹き出し 2"/>
            <p:cNvSpPr/>
            <p:nvPr/>
          </p:nvSpPr>
          <p:spPr>
            <a:xfrm>
              <a:off x="2987824" y="3002267"/>
              <a:ext cx="1368152" cy="755241"/>
            </a:xfrm>
            <a:prstGeom prst="wedgeRectCallout">
              <a:avLst>
                <a:gd name="adj1" fmla="val -78218"/>
                <a:gd name="adj2" fmla="val 317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Can’t obtain buoyancy</a:t>
              </a:r>
            </a:p>
          </p:txBody>
        </p:sp>
        <p:sp>
          <p:nvSpPr>
            <p:cNvPr id="80" name="テキスト ボックス 77"/>
            <p:cNvSpPr txBox="1">
              <a:spLocks noChangeArrowheads="1"/>
            </p:cNvSpPr>
            <p:nvPr/>
          </p:nvSpPr>
          <p:spPr bwMode="auto">
            <a:xfrm>
              <a:off x="2214946" y="3253756"/>
              <a:ext cx="5040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600" b="1" dirty="0" smtClean="0">
                  <a:solidFill>
                    <a:srgbClr val="00B0F0"/>
                  </a:solidFill>
                </a:rPr>
                <a:t>×</a:t>
              </a:r>
              <a:endParaRPr lang="ja-JP" altLang="en-US" sz="3600" b="1" dirty="0" smtClean="0">
                <a:solidFill>
                  <a:srgbClr val="00B0F0"/>
                </a:solidFill>
              </a:endParaRPr>
            </a:p>
          </p:txBody>
        </p:sp>
      </p:grpSp>
      <p:sp>
        <p:nvSpPr>
          <p:cNvPr id="62" name="コンテンツ プレースホルダ 61"/>
          <p:cNvSpPr>
            <a:spLocks noGrp="1"/>
          </p:cNvSpPr>
          <p:nvPr>
            <p:ph idx="1"/>
          </p:nvPr>
        </p:nvSpPr>
        <p:spPr>
          <a:xfrm>
            <a:off x="107504" y="1196753"/>
            <a:ext cx="8892480" cy="5661247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Whether </a:t>
            </a:r>
            <a:r>
              <a:rPr kumimoji="1" lang="en-US" altLang="ja-JP" sz="2800" dirty="0" err="1" smtClean="0"/>
              <a:t>supersaturation</a:t>
            </a:r>
            <a:r>
              <a:rPr kumimoji="1" lang="en-US" altLang="ja-JP" sz="2800" dirty="0" smtClean="0"/>
              <a:t> is allowed or not is key </a:t>
            </a:r>
            <a:r>
              <a:rPr kumimoji="1" lang="en-US" altLang="ja-JP" sz="2800" dirty="0" smtClean="0"/>
              <a:t>point.</a:t>
            </a:r>
            <a:endParaRPr kumimoji="1" lang="en-US" altLang="ja-JP" sz="2800" dirty="0" smtClean="0"/>
          </a:p>
          <a:p>
            <a:pPr lvl="1"/>
            <a:r>
              <a:rPr lang="en-US" altLang="ja-JP" sz="2400" dirty="0" smtClean="0"/>
              <a:t>No: </a:t>
            </a:r>
            <a:r>
              <a:rPr lang="en-US" altLang="ja-JP" sz="2400" dirty="0" err="1" smtClean="0"/>
              <a:t>Stratiform</a:t>
            </a:r>
            <a:r>
              <a:rPr lang="en-US" altLang="ja-JP" sz="2400" dirty="0" smtClean="0"/>
              <a:t> cloud		Yes: Convective cloud</a:t>
            </a:r>
            <a:endParaRPr kumimoji="1" lang="en-US" altLang="ja-JP" sz="24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r>
              <a:rPr lang="en-US" altLang="ja-JP" sz="2800" dirty="0" smtClean="0"/>
              <a:t>However, </a:t>
            </a:r>
            <a:r>
              <a:rPr lang="en-US" altLang="ja-JP" sz="2800" dirty="0" smtClean="0">
                <a:solidFill>
                  <a:srgbClr val="FF0000"/>
                </a:solidFill>
              </a:rPr>
              <a:t>circulation </a:t>
            </a:r>
            <a:r>
              <a:rPr lang="en-US" altLang="ja-JP" sz="2800" dirty="0" smtClean="0">
                <a:solidFill>
                  <a:srgbClr val="FF0000"/>
                </a:solidFill>
              </a:rPr>
              <a:t>features</a:t>
            </a:r>
            <a:r>
              <a:rPr lang="en-US" altLang="ja-JP" sz="2800" dirty="0" smtClean="0"/>
              <a:t> and </a:t>
            </a:r>
            <a:r>
              <a:rPr lang="en-US" altLang="ja-JP" sz="2800" dirty="0" smtClean="0">
                <a:solidFill>
                  <a:srgbClr val="FF0000"/>
                </a:solidFill>
              </a:rPr>
              <a:t>cloud distribution </a:t>
            </a:r>
            <a:r>
              <a:rPr lang="en-US" altLang="ja-JP" sz="2800" dirty="0" smtClean="0"/>
              <a:t>due to </a:t>
            </a:r>
            <a:r>
              <a:rPr lang="en-US" altLang="ja-JP" sz="2800" dirty="0" err="1" smtClean="0"/>
              <a:t>condesation</a:t>
            </a:r>
            <a:r>
              <a:rPr lang="en-US" altLang="ja-JP" sz="2800" dirty="0" smtClean="0"/>
              <a:t> convection of </a:t>
            </a:r>
            <a:r>
              <a:rPr lang="en-US" altLang="ja-JP" sz="2800" dirty="0" smtClean="0"/>
              <a:t>CO</a:t>
            </a:r>
            <a:r>
              <a:rPr lang="en-US" altLang="ja-JP" sz="2800" baseline="-25000" dirty="0" smtClean="0"/>
              <a:t>2 </a:t>
            </a:r>
            <a:r>
              <a:rPr lang="en-US" altLang="ja-JP" sz="2800" dirty="0" smtClean="0"/>
              <a:t>are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not examined.</a:t>
            </a:r>
            <a:endParaRPr lang="en-US" altLang="ja-JP" sz="2800" dirty="0" smtClean="0"/>
          </a:p>
          <a:p>
            <a:pPr lvl="1"/>
            <a:r>
              <a:rPr lang="en-US" altLang="ja-JP" sz="2400" dirty="0" smtClean="0"/>
              <a:t>Results of </a:t>
            </a:r>
            <a:r>
              <a:rPr lang="en-US" altLang="ja-JP" sz="2400" dirty="0" err="1" smtClean="0"/>
              <a:t>Colaprete</a:t>
            </a:r>
            <a:r>
              <a:rPr lang="en-US" altLang="ja-JP" sz="2400" dirty="0" smtClean="0"/>
              <a:t> et al.(2003) is based on 1D cloud </a:t>
            </a:r>
            <a:r>
              <a:rPr lang="en-US" altLang="ja-JP" sz="2400" dirty="0" smtClean="0"/>
              <a:t>model. </a:t>
            </a:r>
            <a:endParaRPr lang="en-US" altLang="ja-JP" sz="2400" dirty="0" smtClean="0"/>
          </a:p>
          <a:p>
            <a:pPr lvl="1">
              <a:buNone/>
            </a:pPr>
            <a:endParaRPr kumimoji="1" lang="en-US" altLang="ja-JP" sz="2400" dirty="0" smtClean="0"/>
          </a:p>
        </p:txBody>
      </p:sp>
      <p:grpSp>
        <p:nvGrpSpPr>
          <p:cNvPr id="72" name="グループ化 71"/>
          <p:cNvGrpSpPr/>
          <p:nvPr/>
        </p:nvGrpSpPr>
        <p:grpSpPr>
          <a:xfrm>
            <a:off x="5076056" y="2086325"/>
            <a:ext cx="3766259" cy="3275188"/>
            <a:chOff x="5076056" y="2086325"/>
            <a:chExt cx="3766259" cy="3275188"/>
          </a:xfrm>
        </p:grpSpPr>
        <p:sp>
          <p:nvSpPr>
            <p:cNvPr id="29709" name="テキスト ボックス 41"/>
            <p:cNvSpPr txBox="1">
              <a:spLocks noChangeArrowheads="1"/>
            </p:cNvSpPr>
            <p:nvPr/>
          </p:nvSpPr>
          <p:spPr bwMode="auto">
            <a:xfrm rot="3920223">
              <a:off x="6056173" y="2816168"/>
              <a:ext cx="18597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latin typeface="Calibri" pitchFamily="34" charset="0"/>
                </a:rPr>
                <a:t>sat</a:t>
              </a:r>
              <a:endParaRPr lang="ja-JP" altLang="en-US" sz="1600" b="1" dirty="0">
                <a:latin typeface="Calibri" pitchFamily="34" charset="0"/>
              </a:endParaRPr>
            </a:p>
          </p:txBody>
        </p:sp>
        <p:sp>
          <p:nvSpPr>
            <p:cNvPr id="55" name="テキスト ボックス 64"/>
            <p:cNvSpPr txBox="1">
              <a:spLocks noChangeArrowheads="1"/>
            </p:cNvSpPr>
            <p:nvPr/>
          </p:nvSpPr>
          <p:spPr bwMode="auto">
            <a:xfrm>
              <a:off x="6449069" y="4838293"/>
              <a:ext cx="3551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5474271" y="4819467"/>
              <a:ext cx="259556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 bwMode="auto">
            <a:xfrm rot="5400000" flipH="1" flipV="1">
              <a:off x="4278883" y="3587567"/>
              <a:ext cx="24638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 bwMode="auto">
            <a:xfrm rot="10800000">
              <a:off x="5545708" y="4092392"/>
              <a:ext cx="1479550" cy="1587"/>
            </a:xfrm>
            <a:prstGeom prst="line">
              <a:avLst/>
            </a:prstGeom>
            <a:ln w="44450">
              <a:solidFill>
                <a:srgbClr val="00206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 rot="16200000" flipV="1">
              <a:off x="5820345" y="3000192"/>
              <a:ext cx="1922463" cy="846138"/>
            </a:xfrm>
            <a:prstGeom prst="line">
              <a:avLst/>
            </a:prstGeom>
            <a:ln w="444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H="1" flipV="1">
              <a:off x="6483922" y="2644593"/>
              <a:ext cx="392334" cy="959022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フリーフォーム 47"/>
            <p:cNvSpPr/>
            <p:nvPr/>
          </p:nvSpPr>
          <p:spPr bwMode="auto">
            <a:xfrm>
              <a:off x="6355333" y="2546167"/>
              <a:ext cx="1744663" cy="2060575"/>
            </a:xfrm>
            <a:custGeom>
              <a:avLst/>
              <a:gdLst>
                <a:gd name="connsiteX0" fmla="*/ 0 w 656823"/>
                <a:gd name="connsiteY0" fmla="*/ 0 h 3606085"/>
                <a:gd name="connsiteX1" fmla="*/ 373487 w 656823"/>
                <a:gd name="connsiteY1" fmla="*/ 1571223 h 3606085"/>
                <a:gd name="connsiteX2" fmla="*/ 656823 w 656823"/>
                <a:gd name="connsiteY2" fmla="*/ 3606085 h 3606085"/>
                <a:gd name="connsiteX0" fmla="*/ 0 w 656823"/>
                <a:gd name="connsiteY0" fmla="*/ 0 h 3606085"/>
                <a:gd name="connsiteX1" fmla="*/ 373487 w 656823"/>
                <a:gd name="connsiteY1" fmla="*/ 1571223 h 3606085"/>
                <a:gd name="connsiteX2" fmla="*/ 549290 w 656823"/>
                <a:gd name="connsiteY2" fmla="*/ 2914397 h 3606085"/>
                <a:gd name="connsiteX3" fmla="*/ 656823 w 656823"/>
                <a:gd name="connsiteY3" fmla="*/ 3606085 h 3606085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549290 w 3274449"/>
                <a:gd name="connsiteY2" fmla="*/ 2914397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549290 w 3274449"/>
                <a:gd name="connsiteY2" fmla="*/ 2914398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57190 w 3274449"/>
                <a:gd name="connsiteY1" fmla="*/ 1631117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57190 w 3274449"/>
                <a:gd name="connsiteY1" fmla="*/ 1631117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574906 w 3849355"/>
                <a:gd name="connsiteY0" fmla="*/ 189825 h 4077515"/>
                <a:gd name="connsiteX1" fmla="*/ 59533 w 3849355"/>
                <a:gd name="connsiteY1" fmla="*/ 271853 h 4077515"/>
                <a:gd name="connsiteX2" fmla="*/ 932096 w 3849355"/>
                <a:gd name="connsiteY2" fmla="*/ 1820942 h 4077515"/>
                <a:gd name="connsiteX3" fmla="*/ 1705840 w 3849355"/>
                <a:gd name="connsiteY3" fmla="*/ 2822524 h 4077515"/>
                <a:gd name="connsiteX4" fmla="*/ 3849355 w 3849355"/>
                <a:gd name="connsiteY4" fmla="*/ 4077515 h 4077515"/>
                <a:gd name="connsiteX0" fmla="*/ 1 w 3789823"/>
                <a:gd name="connsiteY0" fmla="*/ 0 h 3805662"/>
                <a:gd name="connsiteX1" fmla="*/ 872564 w 3789823"/>
                <a:gd name="connsiteY1" fmla="*/ 1549089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1 w 3789823"/>
                <a:gd name="connsiteY0" fmla="*/ 0 h 3805662"/>
                <a:gd name="connsiteX1" fmla="*/ 872564 w 3789823"/>
                <a:gd name="connsiteY1" fmla="*/ 1689915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1 w 3789823"/>
                <a:gd name="connsiteY0" fmla="*/ 0 h 3805662"/>
                <a:gd name="connsiteX1" fmla="*/ 872564 w 3789823"/>
                <a:gd name="connsiteY1" fmla="*/ 1689915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0 w 3365296"/>
                <a:gd name="connsiteY0" fmla="*/ 0 h 3805662"/>
                <a:gd name="connsiteX1" fmla="*/ 448037 w 3365296"/>
                <a:gd name="connsiteY1" fmla="*/ 1689915 h 3805662"/>
                <a:gd name="connsiteX2" fmla="*/ 1221781 w 3365296"/>
                <a:gd name="connsiteY2" fmla="*/ 2550671 h 3805662"/>
                <a:gd name="connsiteX3" fmla="*/ 3365296 w 3365296"/>
                <a:gd name="connsiteY3" fmla="*/ 3805662 h 3805662"/>
                <a:gd name="connsiteX0" fmla="*/ 89857 w 3455153"/>
                <a:gd name="connsiteY0" fmla="*/ 257825 h 4063487"/>
                <a:gd name="connsiteX1" fmla="*/ 74673 w 3455153"/>
                <a:gd name="connsiteY1" fmla="*/ 281654 h 4063487"/>
                <a:gd name="connsiteX2" fmla="*/ 537894 w 3455153"/>
                <a:gd name="connsiteY2" fmla="*/ 1947740 h 4063487"/>
                <a:gd name="connsiteX3" fmla="*/ 1311638 w 3455153"/>
                <a:gd name="connsiteY3" fmla="*/ 2808496 h 4063487"/>
                <a:gd name="connsiteX4" fmla="*/ 3455153 w 3455153"/>
                <a:gd name="connsiteY4" fmla="*/ 4063487 h 406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5153" h="4063487">
                  <a:moveTo>
                    <a:pt x="89857" y="257825"/>
                  </a:moveTo>
                  <a:cubicBezTo>
                    <a:pt x="87326" y="261796"/>
                    <a:pt x="0" y="1"/>
                    <a:pt x="74673" y="281654"/>
                  </a:cubicBezTo>
                  <a:cubicBezTo>
                    <a:pt x="149346" y="563307"/>
                    <a:pt x="331733" y="1526600"/>
                    <a:pt x="537894" y="1947740"/>
                  </a:cubicBezTo>
                  <a:cubicBezTo>
                    <a:pt x="807205" y="2352530"/>
                    <a:pt x="825428" y="2455872"/>
                    <a:pt x="1311638" y="2808496"/>
                  </a:cubicBezTo>
                  <a:cubicBezTo>
                    <a:pt x="1797848" y="3161121"/>
                    <a:pt x="3437231" y="3948206"/>
                    <a:pt x="3455153" y="4063487"/>
                  </a:cubicBezTo>
                </a:path>
              </a:pathLst>
            </a:custGeom>
            <a:ln w="44450">
              <a:solidFill>
                <a:srgbClr val="00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9715" name="テキスト ボックス 48"/>
            <p:cNvSpPr txBox="1">
              <a:spLocks noChangeArrowheads="1"/>
            </p:cNvSpPr>
            <p:nvPr/>
          </p:nvSpPr>
          <p:spPr bwMode="auto">
            <a:xfrm rot="1600690">
              <a:off x="6983259" y="4018084"/>
              <a:ext cx="18088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0066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006600"/>
                  </a:solidFill>
                  <a:latin typeface="Calibri" pitchFamily="34" charset="0"/>
                </a:rPr>
                <a:t>mean</a:t>
              </a:r>
              <a:endParaRPr lang="en-US" altLang="ja-JP" sz="1600" b="1" dirty="0">
                <a:solidFill>
                  <a:srgbClr val="006600"/>
                </a:solidFill>
                <a:latin typeface="Calibri" pitchFamily="34" charset="0"/>
              </a:endParaRPr>
            </a:p>
          </p:txBody>
        </p:sp>
        <p:sp>
          <p:nvSpPr>
            <p:cNvPr id="52" name="円/楕円 51"/>
            <p:cNvSpPr/>
            <p:nvPr/>
          </p:nvSpPr>
          <p:spPr bwMode="auto">
            <a:xfrm>
              <a:off x="7817421" y="4419417"/>
              <a:ext cx="217487" cy="21748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53" name="直線コネクタ 52"/>
            <p:cNvCxnSpPr/>
            <p:nvPr/>
          </p:nvCxnSpPr>
          <p:spPr bwMode="auto">
            <a:xfrm flipH="1" flipV="1">
              <a:off x="6355333" y="3726148"/>
              <a:ext cx="1462089" cy="698031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63"/>
            <p:cNvSpPr txBox="1">
              <a:spLocks noChangeArrowheads="1"/>
            </p:cNvSpPr>
            <p:nvPr/>
          </p:nvSpPr>
          <p:spPr bwMode="auto">
            <a:xfrm>
              <a:off x="5076056" y="3398133"/>
              <a:ext cx="3795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P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49" name="直線コネクタ 48"/>
            <p:cNvCxnSpPr/>
            <p:nvPr/>
          </p:nvCxnSpPr>
          <p:spPr bwMode="auto">
            <a:xfrm rot="16200000" flipV="1">
              <a:off x="5271392" y="3089413"/>
              <a:ext cx="1847850" cy="785813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79"/>
            <p:cNvSpPr txBox="1">
              <a:spLocks noChangeArrowheads="1"/>
            </p:cNvSpPr>
            <p:nvPr/>
          </p:nvSpPr>
          <p:spPr bwMode="auto">
            <a:xfrm rot="3995807">
              <a:off x="5501156" y="3649177"/>
              <a:ext cx="13963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FF00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FF0000"/>
                  </a:solidFill>
                  <a:latin typeface="Calibri" pitchFamily="34" charset="0"/>
                </a:rPr>
                <a:t>cond</a:t>
              </a:r>
              <a:endParaRPr lang="ja-JP" altLang="en-US" sz="1600" b="1" dirty="0" smtClean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58" name="直線コネクタ 57"/>
            <p:cNvCxnSpPr/>
            <p:nvPr/>
          </p:nvCxnSpPr>
          <p:spPr bwMode="auto">
            <a:xfrm flipV="1">
              <a:off x="6341268" y="3603615"/>
              <a:ext cx="534988" cy="8255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四角形吹き出し 43"/>
            <p:cNvSpPr/>
            <p:nvPr/>
          </p:nvSpPr>
          <p:spPr>
            <a:xfrm>
              <a:off x="7401849" y="2985249"/>
              <a:ext cx="1296144" cy="720080"/>
            </a:xfrm>
            <a:prstGeom prst="wedgeRectCallout">
              <a:avLst>
                <a:gd name="adj1" fmla="val -83776"/>
                <a:gd name="adj2" fmla="val 3611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Can obtain buoyancy</a:t>
              </a:r>
            </a:p>
          </p:txBody>
        </p:sp>
        <p:sp>
          <p:nvSpPr>
            <p:cNvPr id="70" name="テキスト ボックス 67"/>
            <p:cNvSpPr txBox="1">
              <a:spLocks noChangeArrowheads="1"/>
            </p:cNvSpPr>
            <p:nvPr/>
          </p:nvSpPr>
          <p:spPr bwMode="auto">
            <a:xfrm>
              <a:off x="8100392" y="4345940"/>
              <a:ext cx="7419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solidFill>
                    <a:prstClr val="black"/>
                  </a:solidFill>
                  <a:latin typeface="Calibri" pitchFamily="34" charset="0"/>
                </a:rPr>
                <a:t>Air parcel</a:t>
              </a:r>
              <a:endParaRPr lang="ja-JP" altLang="en-US" sz="1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30002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The purpose of this study</a:t>
            </a:r>
            <a:endParaRPr lang="ja-JP" altLang="en-US" sz="4000" dirty="0" smtClean="0"/>
          </a:p>
        </p:txBody>
      </p:sp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1080468"/>
            <a:ext cx="9036496" cy="58049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ja-JP" sz="3000" dirty="0" smtClean="0"/>
              <a:t>We investigate </a:t>
            </a:r>
            <a:r>
              <a:rPr lang="en-US" altLang="ja-JP" sz="3000" dirty="0" smtClean="0">
                <a:solidFill>
                  <a:srgbClr val="FF0000"/>
                </a:solidFill>
              </a:rPr>
              <a:t>circulation features and cloud distribution </a:t>
            </a:r>
            <a:r>
              <a:rPr lang="en-US" altLang="ja-JP" sz="3000" dirty="0" smtClean="0"/>
              <a:t>associated with condensation convection of CO</a:t>
            </a:r>
            <a:r>
              <a:rPr lang="en-US" altLang="ja-JP" sz="3000" baseline="-25000" dirty="0" smtClean="0"/>
              <a:t>2</a:t>
            </a:r>
            <a:r>
              <a:rPr lang="en-US" altLang="ja-JP" sz="3000" dirty="0" smtClean="0"/>
              <a:t> under Early Mars condition</a:t>
            </a:r>
          </a:p>
          <a:p>
            <a:pPr lvl="1"/>
            <a:r>
              <a:rPr lang="en-US" altLang="ja-JP" sz="2600" dirty="0" smtClean="0"/>
              <a:t>Use 2D cloud resolving numerical model, implemented CO</a:t>
            </a:r>
            <a:r>
              <a:rPr lang="en-US" altLang="ja-JP" sz="2600" baseline="-25000" dirty="0" smtClean="0"/>
              <a:t>2</a:t>
            </a:r>
            <a:r>
              <a:rPr lang="en-US" altLang="ja-JP" sz="2600" dirty="0" smtClean="0"/>
              <a:t> ice cloud physics </a:t>
            </a:r>
            <a:r>
              <a:rPr lang="en-US" altLang="ja-JP" sz="2600" dirty="0" smtClean="0"/>
              <a:t>considering </a:t>
            </a:r>
            <a:r>
              <a:rPr lang="en-US" altLang="ja-JP" sz="2600" dirty="0" err="1" smtClean="0"/>
              <a:t>supersaturation</a:t>
            </a:r>
            <a:endParaRPr lang="en-US" altLang="ja-JP" sz="2600" dirty="0" smtClean="0"/>
          </a:p>
          <a:p>
            <a:pPr lvl="1"/>
            <a:r>
              <a:rPr lang="en-US" altLang="ja-JP" sz="2600" dirty="0" smtClean="0"/>
              <a:t>Perform </a:t>
            </a:r>
            <a:r>
              <a:rPr lang="en-US" altLang="ja-JP" sz="2600" dirty="0" smtClean="0"/>
              <a:t>long-term numerical simulations</a:t>
            </a:r>
            <a:r>
              <a:rPr lang="ja-JP" altLang="en-US" sz="2600" dirty="0" smtClean="0"/>
              <a:t> </a:t>
            </a:r>
            <a:r>
              <a:rPr lang="en-US" altLang="ja-JP" sz="2600" dirty="0" smtClean="0"/>
              <a:t>until statistical equilibrium states </a:t>
            </a:r>
            <a:r>
              <a:rPr lang="en-US" altLang="ja-JP" sz="2600" dirty="0" smtClean="0"/>
              <a:t>are</a:t>
            </a:r>
            <a:r>
              <a:rPr lang="en-US" altLang="ja-JP" sz="2600" dirty="0" smtClean="0"/>
              <a:t> </a:t>
            </a:r>
            <a:r>
              <a:rPr lang="en-US" altLang="ja-JP" sz="2600" dirty="0" smtClean="0"/>
              <a:t>reached.</a:t>
            </a:r>
          </a:p>
          <a:p>
            <a:pPr lvl="1"/>
            <a:endParaRPr lang="en-US" altLang="ja-JP" sz="2600" dirty="0" smtClean="0"/>
          </a:p>
          <a:p>
            <a:r>
              <a:rPr lang="en-US" altLang="ja-JP" dirty="0" smtClean="0"/>
              <a:t>In this presentation…</a:t>
            </a:r>
          </a:p>
          <a:p>
            <a:pPr lvl="1"/>
            <a:r>
              <a:rPr lang="en-US" altLang="ja-JP" dirty="0" smtClean="0"/>
              <a:t>We show dependencies of </a:t>
            </a:r>
            <a:r>
              <a:rPr lang="en-US" altLang="ja-JP" dirty="0" smtClean="0">
                <a:solidFill>
                  <a:srgbClr val="FF0000"/>
                </a:solidFill>
              </a:rPr>
              <a:t>critical saturation ratio(</a:t>
            </a:r>
            <a:r>
              <a:rPr lang="en-US" altLang="ja-JP" dirty="0" err="1" smtClean="0">
                <a:solidFill>
                  <a:srgbClr val="FF0000"/>
                </a:solidFill>
              </a:rPr>
              <a:t>Scr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dirty="0" smtClean="0"/>
              <a:t> </a:t>
            </a:r>
            <a:r>
              <a:rPr lang="en-US" altLang="ja-JP" dirty="0" smtClean="0"/>
              <a:t>on </a:t>
            </a:r>
            <a:r>
              <a:rPr lang="en-US" altLang="ja-JP" dirty="0" smtClean="0"/>
              <a:t>the circulation features and cloud </a:t>
            </a:r>
            <a:r>
              <a:rPr lang="en-US" altLang="ja-JP" dirty="0" smtClean="0"/>
              <a:t>distribution.</a:t>
            </a:r>
          </a:p>
          <a:p>
            <a:pPr lvl="2"/>
            <a:r>
              <a:rPr lang="en-US" altLang="ja-JP" dirty="0" err="1" smtClean="0"/>
              <a:t>Scr</a:t>
            </a:r>
            <a:r>
              <a:rPr lang="en-US" altLang="ja-JP" dirty="0" smtClean="0"/>
              <a:t> is the saturation ratio for the onset of condensation.</a:t>
            </a:r>
            <a:r>
              <a:rPr lang="en-US" altLang="ja-JP" dirty="0" smtClean="0"/>
              <a:t> </a:t>
            </a:r>
            <a:endParaRPr lang="en-US" altLang="ja-JP" dirty="0" smtClean="0"/>
          </a:p>
          <a:p>
            <a:endParaRPr lang="en-US" altLang="ja-JP" dirty="0" smtClean="0"/>
          </a:p>
          <a:p>
            <a:pPr eaLnBrk="1" hangingPunct="1"/>
            <a:endParaRPr lang="en-US" altLang="ja-JP" sz="2800" dirty="0" smtClean="0"/>
          </a:p>
          <a:p>
            <a:pPr eaLnBrk="1" hangingPunct="1"/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5341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Outline of</a:t>
            </a:r>
            <a:r>
              <a:rPr lang="ja-JP" altLang="en-US" sz="4000" dirty="0"/>
              <a:t> </a:t>
            </a:r>
            <a:r>
              <a:rPr lang="en-US" altLang="ja-JP" sz="4000" dirty="0" smtClean="0"/>
              <a:t>numerical model</a:t>
            </a:r>
            <a:endParaRPr lang="ja-JP" altLang="en-US" sz="4000" dirty="0" smtClean="0"/>
          </a:p>
        </p:txBody>
      </p:sp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864443"/>
            <a:ext cx="9036496" cy="5876925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/>
              <a:t>Dynamics: 2D Quasi-compressible fluid</a:t>
            </a:r>
          </a:p>
          <a:p>
            <a:pPr lvl="1" eaLnBrk="1" hangingPunct="1"/>
            <a:r>
              <a:rPr lang="en-US" altLang="ja-JP" sz="2400" dirty="0" smtClean="0"/>
              <a:t>Pure CO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</a:t>
            </a:r>
            <a:r>
              <a:rPr lang="en-US" altLang="ja-JP" sz="2400" dirty="0" smtClean="0"/>
              <a:t>atmosphere and </a:t>
            </a:r>
            <a:r>
              <a:rPr lang="en-US" altLang="ja-JP" sz="2400" dirty="0" smtClean="0"/>
              <a:t>its condensation is considered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ja-JP" sz="2800" dirty="0" smtClean="0"/>
              <a:t>CO</a:t>
            </a:r>
            <a:r>
              <a:rPr lang="en-US" altLang="ja-JP" sz="2800" baseline="-25000" dirty="0" smtClean="0"/>
              <a:t>2</a:t>
            </a:r>
            <a:r>
              <a:rPr lang="en-US" altLang="ja-JP" sz="2800" dirty="0" smtClean="0"/>
              <a:t> ice cloud </a:t>
            </a:r>
            <a:r>
              <a:rPr lang="en-US" altLang="ja-JP" sz="2800" dirty="0" smtClean="0"/>
              <a:t>microphysics </a:t>
            </a: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Tobie</a:t>
            </a:r>
            <a:r>
              <a:rPr lang="en-US" altLang="ja-JP" sz="2000" dirty="0" smtClean="0"/>
              <a:t> et al. 2003)</a:t>
            </a:r>
            <a:endParaRPr lang="en-US" altLang="ja-JP" sz="2400" dirty="0"/>
          </a:p>
          <a:p>
            <a:pPr lvl="1" eaLnBrk="1" hangingPunct="1"/>
            <a:r>
              <a:rPr lang="en-US" altLang="ja-JP" sz="2400" dirty="0" smtClean="0"/>
              <a:t>Diffusional growth, gravitational settling of cloud particles</a:t>
            </a:r>
          </a:p>
          <a:p>
            <a:pPr lvl="1"/>
            <a:r>
              <a:rPr lang="en-US" altLang="ja-JP" sz="2400" dirty="0" smtClean="0"/>
              <a:t>Number density of condensation nuclei is constant</a:t>
            </a:r>
          </a:p>
          <a:p>
            <a:pPr eaLnBrk="1" hangingPunct="1"/>
            <a:r>
              <a:rPr lang="en-US" altLang="ja-JP" sz="2800" dirty="0" smtClean="0"/>
              <a:t>Radiation</a:t>
            </a:r>
          </a:p>
          <a:p>
            <a:pPr lvl="1" eaLnBrk="1" hangingPunct="1"/>
            <a:r>
              <a:rPr lang="en-US" altLang="ja-JP" sz="2400" dirty="0" smtClean="0"/>
              <a:t>Only IR is considered, given as a horizontal uniform cooling</a:t>
            </a:r>
          </a:p>
          <a:p>
            <a:r>
              <a:rPr lang="en-US" altLang="ja-JP" sz="2800" dirty="0" smtClean="0"/>
              <a:t>Surface heat </a:t>
            </a:r>
            <a:r>
              <a:rPr lang="en-US" altLang="ja-JP" sz="2800" dirty="0" smtClean="0"/>
              <a:t>flux </a:t>
            </a:r>
            <a:r>
              <a:rPr lang="en-US" altLang="ja-JP" sz="2000" dirty="0" smtClean="0">
                <a:solidFill>
                  <a:prstClr val="black"/>
                </a:solidFill>
              </a:rPr>
              <a:t>(Louis, 1979)</a:t>
            </a:r>
            <a:endParaRPr lang="en-US" altLang="ja-JP" sz="2800" dirty="0" smtClean="0"/>
          </a:p>
          <a:p>
            <a:pPr lvl="1" eaLnBrk="1" hangingPunct="1"/>
            <a:r>
              <a:rPr lang="en-US" altLang="ja-JP" sz="2400" dirty="0" smtClean="0"/>
              <a:t>Estimated from bulk formula with fixed surface temperature</a:t>
            </a:r>
            <a:endParaRPr lang="en-US" altLang="ja-JP" sz="2000" dirty="0" smtClean="0"/>
          </a:p>
          <a:p>
            <a:r>
              <a:rPr lang="en-US" altLang="ja-JP" sz="2800" dirty="0" err="1" smtClean="0"/>
              <a:t>Subgrid</a:t>
            </a:r>
            <a:r>
              <a:rPr lang="en-US" altLang="ja-JP" sz="2800" dirty="0" smtClean="0"/>
              <a:t> scale </a:t>
            </a:r>
            <a:r>
              <a:rPr lang="en-US" altLang="ja-JP" sz="2800" dirty="0" smtClean="0"/>
              <a:t>turbulence 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Klemp</a:t>
            </a:r>
            <a:r>
              <a:rPr lang="en-US" altLang="ja-JP" sz="2000" dirty="0" smtClean="0">
                <a:solidFill>
                  <a:prstClr val="black"/>
                </a:solidFill>
              </a:rPr>
              <a:t> and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Wilhelmson</a:t>
            </a:r>
            <a:r>
              <a:rPr lang="en-US" altLang="ja-JP" sz="2000" dirty="0" smtClean="0">
                <a:solidFill>
                  <a:prstClr val="black"/>
                </a:solidFill>
              </a:rPr>
              <a:t>, 1978)</a:t>
            </a:r>
            <a:endParaRPr lang="en-US" altLang="ja-JP" sz="2800" dirty="0" smtClean="0"/>
          </a:p>
          <a:p>
            <a:pPr lvl="1" eaLnBrk="1" hangingPunct="1"/>
            <a:r>
              <a:rPr lang="en-US" altLang="ja-JP" sz="2400" dirty="0" smtClean="0"/>
              <a:t>Turbulent flux is calculated by using </a:t>
            </a:r>
            <a:r>
              <a:rPr lang="en-US" altLang="ja-JP" sz="2400" dirty="0" smtClean="0"/>
              <a:t>Turbulent </a:t>
            </a:r>
            <a:r>
              <a:rPr lang="en-US" altLang="ja-JP" sz="2400" dirty="0" smtClean="0"/>
              <a:t>kinetic </a:t>
            </a:r>
            <a:r>
              <a:rPr lang="en-US" altLang="ja-JP" sz="2400" dirty="0" smtClean="0"/>
              <a:t>energy.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07573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864443"/>
            <a:ext cx="9144000" cy="587692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ja-JP" sz="2400" dirty="0" smtClean="0"/>
              <a:t>Domain size: </a:t>
            </a:r>
          </a:p>
          <a:p>
            <a:pPr lvl="1"/>
            <a:r>
              <a:rPr lang="en-US" altLang="ja-JP" sz="2200" dirty="0" smtClean="0"/>
              <a:t>100km in horizontal direction</a:t>
            </a:r>
            <a:br>
              <a:rPr lang="en-US" altLang="ja-JP" sz="2200" dirty="0" smtClean="0"/>
            </a:br>
            <a:r>
              <a:rPr lang="en-US" altLang="ja-JP" sz="2200" dirty="0" smtClean="0"/>
              <a:t>(grid spacing: 500m)</a:t>
            </a:r>
          </a:p>
          <a:p>
            <a:pPr lvl="1"/>
            <a:r>
              <a:rPr lang="en-US" altLang="ja-JP" sz="2200" dirty="0" smtClean="0"/>
              <a:t>80km in vertical direction</a:t>
            </a:r>
            <a:br>
              <a:rPr lang="en-US" altLang="ja-JP" sz="2200" dirty="0" smtClean="0"/>
            </a:br>
            <a:r>
              <a:rPr lang="en-US" altLang="ja-JP" sz="2200" dirty="0" smtClean="0"/>
              <a:t>(grid spacing: 400m)</a:t>
            </a:r>
          </a:p>
          <a:p>
            <a:r>
              <a:rPr lang="en-US" altLang="ja-JP" sz="2400" dirty="0" smtClean="0"/>
              <a:t>Initial temperature and cooling profile</a:t>
            </a:r>
          </a:p>
          <a:p>
            <a:pPr lvl="1"/>
            <a:r>
              <a:rPr lang="en-US" altLang="ja-JP" sz="2200" dirty="0" smtClean="0">
                <a:solidFill>
                  <a:prstClr val="black"/>
                </a:solidFill>
              </a:rPr>
              <a:t>Based on </a:t>
            </a:r>
            <a:r>
              <a:rPr lang="en-US" altLang="ja-JP" sz="2200" dirty="0" err="1" smtClean="0">
                <a:solidFill>
                  <a:prstClr val="black"/>
                </a:solidFill>
              </a:rPr>
              <a:t>Kasting</a:t>
            </a:r>
            <a:r>
              <a:rPr lang="en-US" altLang="ja-JP" sz="2200" dirty="0" smtClean="0">
                <a:solidFill>
                  <a:prstClr val="black"/>
                </a:solidFill>
              </a:rPr>
              <a:t> (1991)  </a:t>
            </a:r>
            <a:r>
              <a:rPr lang="en-US" altLang="ja-JP" sz="2400" dirty="0" smtClean="0"/>
              <a:t> </a:t>
            </a:r>
          </a:p>
          <a:p>
            <a:pPr lvl="1"/>
            <a:endParaRPr lang="en-US" altLang="ja-JP" sz="2400" dirty="0" smtClean="0"/>
          </a:p>
          <a:p>
            <a:pPr lvl="0" eaLnBrk="1" hangingPunct="1">
              <a:buNone/>
            </a:pPr>
            <a:endParaRPr lang="en-US" altLang="ja-JP" sz="2400" dirty="0" smtClean="0">
              <a:solidFill>
                <a:prstClr val="black"/>
              </a:solidFill>
            </a:endParaRPr>
          </a:p>
          <a:p>
            <a:pPr lvl="0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Critical </a:t>
            </a:r>
            <a:r>
              <a:rPr lang="en-US" altLang="ja-JP" sz="2400" dirty="0" smtClean="0">
                <a:solidFill>
                  <a:prstClr val="black"/>
                </a:solidFill>
              </a:rPr>
              <a:t>saturation </a:t>
            </a:r>
            <a:r>
              <a:rPr lang="en-US" altLang="ja-JP" sz="2400" dirty="0" smtClean="0">
                <a:solidFill>
                  <a:prstClr val="black"/>
                </a:solidFill>
              </a:rPr>
              <a:t>ratio (</a:t>
            </a:r>
            <a:r>
              <a:rPr lang="en-US" altLang="ja-JP" sz="24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400" dirty="0">
                <a:solidFill>
                  <a:prstClr val="black"/>
                </a:solidFill>
              </a:rPr>
              <a:t>): </a:t>
            </a:r>
            <a:r>
              <a:rPr lang="en-US" altLang="ja-JP" sz="2400" dirty="0">
                <a:solidFill>
                  <a:srgbClr val="FF0000"/>
                </a:solidFill>
              </a:rPr>
              <a:t>1.0, 1.35 </a:t>
            </a:r>
            <a:r>
              <a:rPr lang="en-US" altLang="ja-JP" sz="2800" dirty="0">
                <a:solidFill>
                  <a:srgbClr val="FF0000"/>
                </a:solidFill>
              </a:rPr>
              <a:t/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dirty="0" err="1">
                <a:solidFill>
                  <a:prstClr val="black"/>
                </a:solidFill>
              </a:rPr>
              <a:t>Glandorf</a:t>
            </a:r>
            <a:r>
              <a:rPr lang="en-US" altLang="ja-JP" sz="2000" dirty="0">
                <a:solidFill>
                  <a:prstClr val="black"/>
                </a:solidFill>
              </a:rPr>
              <a:t> et al., 2002)</a:t>
            </a:r>
          </a:p>
          <a:p>
            <a:pPr lvl="0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Number density of</a:t>
            </a:r>
            <a:r>
              <a:rPr lang="ja-JP" altLang="en-US" sz="2400" dirty="0">
                <a:solidFill>
                  <a:prstClr val="black"/>
                </a:solidFill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</a:rPr>
              <a:t>condensation </a:t>
            </a:r>
            <a:r>
              <a:rPr lang="en-US" altLang="ja-JP" sz="2400" dirty="0" smtClean="0">
                <a:solidFill>
                  <a:prstClr val="black"/>
                </a:solidFill>
              </a:rPr>
              <a:t>nuclei (</a:t>
            </a:r>
            <a:r>
              <a:rPr lang="en-US" altLang="ja-JP" sz="2400" dirty="0" smtClean="0">
                <a:solidFill>
                  <a:prstClr val="black"/>
                </a:solidFill>
              </a:rPr>
              <a:t>N</a:t>
            </a:r>
            <a:r>
              <a:rPr lang="en-US" altLang="ja-JP" sz="2400" dirty="0">
                <a:solidFill>
                  <a:prstClr val="black"/>
                </a:solidFill>
              </a:rPr>
              <a:t>*): </a:t>
            </a:r>
            <a:r>
              <a:rPr lang="en-US" altLang="ja-JP" sz="2400" dirty="0" smtClean="0"/>
              <a:t>5.0x10</a:t>
            </a:r>
            <a:r>
              <a:rPr lang="en-US" altLang="ja-JP" sz="2400" baseline="30000" dirty="0" smtClean="0"/>
              <a:t>4</a:t>
            </a:r>
            <a:r>
              <a:rPr lang="en-US" altLang="ja-JP" sz="2400" dirty="0"/>
              <a:t>,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5.0x10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6</a:t>
            </a:r>
            <a:r>
              <a:rPr lang="en-US" altLang="ja-JP" sz="2400" dirty="0"/>
              <a:t>, </a:t>
            </a:r>
            <a:r>
              <a:rPr lang="en-US" altLang="ja-JP" sz="2400" dirty="0" smtClean="0"/>
              <a:t>5.0x10</a:t>
            </a:r>
            <a:r>
              <a:rPr lang="en-US" altLang="ja-JP" sz="2400" baseline="30000" dirty="0" smtClean="0"/>
              <a:t>8</a:t>
            </a:r>
            <a:r>
              <a:rPr lang="en-US" altLang="ja-JP" sz="2400" dirty="0" smtClean="0"/>
              <a:t> /</a:t>
            </a:r>
            <a:r>
              <a:rPr lang="en-US" altLang="ja-JP" sz="2400" dirty="0" smtClean="0">
                <a:solidFill>
                  <a:prstClr val="black"/>
                </a:solidFill>
              </a:rPr>
              <a:t>kg </a:t>
            </a:r>
            <a:r>
              <a:rPr lang="en-US" altLang="ja-JP" sz="2400" dirty="0">
                <a:solidFill>
                  <a:prstClr val="black"/>
                </a:solidFill>
              </a:rPr>
              <a:t/>
            </a:r>
            <a:br>
              <a:rPr lang="en-US" altLang="ja-JP" sz="2400" dirty="0">
                <a:solidFill>
                  <a:prstClr val="black"/>
                </a:solidFill>
              </a:rPr>
            </a:b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dirty="0" err="1">
                <a:solidFill>
                  <a:prstClr val="black"/>
                </a:solidFill>
              </a:rPr>
              <a:t>Tobie</a:t>
            </a:r>
            <a:r>
              <a:rPr lang="en-US" altLang="ja-JP" sz="2000" dirty="0">
                <a:solidFill>
                  <a:prstClr val="black"/>
                </a:solidFill>
              </a:rPr>
              <a:t> et al.,2003: Forget et al., 2013</a:t>
            </a:r>
            <a:r>
              <a:rPr lang="en-US" altLang="ja-JP" sz="2000" dirty="0" smtClean="0">
                <a:solidFill>
                  <a:prstClr val="black"/>
                </a:solidFill>
              </a:rPr>
              <a:t>)</a:t>
            </a:r>
            <a:endParaRPr lang="en-US" altLang="ja-JP" sz="2800" dirty="0" smtClean="0"/>
          </a:p>
        </p:txBody>
      </p:sp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Setup of experiments</a:t>
            </a:r>
            <a:endParaRPr lang="ja-JP" altLang="en-US" sz="4000" dirty="0" smtClean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5148064" y="980728"/>
            <a:ext cx="3802115" cy="4248472"/>
            <a:chOff x="5148064" y="980728"/>
            <a:chExt cx="3802115" cy="4248472"/>
          </a:xfrm>
        </p:grpSpPr>
        <p:pic>
          <p:nvPicPr>
            <p:cNvPr id="27" name="Picture 2" descr="C:\Users\yamasita\Documents\discussion\discussion_20120926\figdir\CS1_100kmx80km-L1979-Ps2-fall-loading-Tlowest273K-Tsfc273K-cooling01-Kd-xgrid500-zgrid400_TempBasicZ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195011"/>
              <a:ext cx="3802115" cy="3885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テキスト ボックス 14"/>
            <p:cNvSpPr txBox="1">
              <a:spLocks noChangeArrowheads="1"/>
            </p:cNvSpPr>
            <p:nvPr/>
          </p:nvSpPr>
          <p:spPr bwMode="auto">
            <a:xfrm>
              <a:off x="6084168" y="1772816"/>
              <a:ext cx="1438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err="1" smtClean="0">
                  <a:solidFill>
                    <a:prstClr val="black"/>
                  </a:solidFill>
                  <a:latin typeface="Calibri" pitchFamily="34" charset="0"/>
                </a:rPr>
                <a:t>Iso</a:t>
              </a: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-thermal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9" name="テキスト ボックス 14"/>
            <p:cNvSpPr txBox="1">
              <a:spLocks noChangeArrowheads="1"/>
            </p:cNvSpPr>
            <p:nvPr/>
          </p:nvSpPr>
          <p:spPr bwMode="auto">
            <a:xfrm rot="1351494">
              <a:off x="7326083" y="3868119"/>
              <a:ext cx="1277105" cy="28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Dry </a:t>
              </a:r>
              <a:r>
                <a:rPr lang="en-US" altLang="ja-JP" sz="1600" b="1" dirty="0" err="1" smtClean="0">
                  <a:solidFill>
                    <a:prstClr val="black"/>
                  </a:solidFill>
                  <a:latin typeface="Calibri" pitchFamily="34" charset="0"/>
                </a:rPr>
                <a:t>adiabat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0" name="テキスト ボックス 14"/>
            <p:cNvSpPr txBox="1">
              <a:spLocks noChangeArrowheads="1"/>
            </p:cNvSpPr>
            <p:nvPr/>
          </p:nvSpPr>
          <p:spPr bwMode="auto">
            <a:xfrm rot="3596248">
              <a:off x="6393106" y="2922792"/>
              <a:ext cx="1277104" cy="484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Saturation vapor pressure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946700" y="2751799"/>
              <a:ext cx="2627673" cy="163101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36720" y="2835616"/>
              <a:ext cx="1543427" cy="89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70C0"/>
                  </a:solidFill>
                </a:rPr>
                <a:t>Uniform cooling </a:t>
              </a:r>
            </a:p>
            <a:p>
              <a:r>
                <a:rPr lang="en-US" altLang="ja-JP" dirty="0" smtClean="0">
                  <a:solidFill>
                    <a:srgbClr val="0070C0"/>
                  </a:solidFill>
                </a:rPr>
                <a:t>(-0.1 K/day)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3" name="正方形/長方形 32"/>
            <p:cNvSpPr>
              <a:spLocks/>
            </p:cNvSpPr>
            <p:nvPr/>
          </p:nvSpPr>
          <p:spPr>
            <a:xfrm>
              <a:off x="5945243" y="1749793"/>
              <a:ext cx="2627673" cy="1002006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238259" y="2036605"/>
              <a:ext cx="1373556" cy="536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B050"/>
                  </a:solidFill>
                </a:rPr>
                <a:t>Newtonian cooling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864702" y="4841993"/>
              <a:ext cx="2747113" cy="2985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5565803" y="980728"/>
              <a:ext cx="338437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Initial temperature and </a:t>
              </a:r>
            </a:p>
            <a:p>
              <a:pPr algn="ctr"/>
              <a:r>
                <a:rPr kumimoji="1" lang="en-US" altLang="ja-JP" dirty="0" smtClean="0"/>
                <a:t>cooling </a:t>
              </a:r>
              <a:r>
                <a:rPr kumimoji="1" lang="en-US" altLang="ja-JP" dirty="0" smtClean="0"/>
                <a:t>profile</a:t>
              </a:r>
              <a:endParaRPr kumimoji="1" lang="ja-JP" altLang="en-US" dirty="0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6588224" y="4582869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 smtClean="0">
                  <a:solidFill>
                    <a:srgbClr val="FF0000"/>
                  </a:solidFill>
                </a:rPr>
                <a:t>Ts = 273K</a:t>
              </a:r>
              <a:br>
                <a:rPr kumimoji="1" lang="en-US" altLang="ja-JP" dirty="0" smtClean="0">
                  <a:solidFill>
                    <a:srgbClr val="FF0000"/>
                  </a:solidFill>
                </a:rPr>
              </a:br>
              <a:r>
                <a:rPr kumimoji="1" lang="en-US" altLang="ja-JP" dirty="0" smtClean="0">
                  <a:solidFill>
                    <a:srgbClr val="FF0000"/>
                  </a:solidFill>
                </a:rPr>
                <a:t>Ps =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2.0x10</a:t>
              </a:r>
              <a:r>
                <a:rPr kumimoji="1" lang="en-US" altLang="ja-JP" baseline="30000" dirty="0" smtClean="0">
                  <a:solidFill>
                    <a:srgbClr val="FF0000"/>
                  </a:solidFill>
                </a:rPr>
                <a:t>5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Pa</a:t>
              </a:r>
              <a:endParaRPr kumimoji="1" lang="ja-JP" altLang="en-US" dirty="0"/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V="1">
              <a:off x="8172400" y="4437114"/>
              <a:ext cx="216024" cy="21602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5470796" y="2178730"/>
              <a:ext cx="237566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 </a:t>
              </a:r>
            </a:p>
            <a:p>
              <a:endParaRPr lang="en-US" altLang="ja-JP" dirty="0" smtClean="0"/>
            </a:p>
            <a:p>
              <a:endParaRPr kumimoji="1" lang="en-US" altLang="ja-JP" dirty="0" smtClean="0"/>
            </a:p>
            <a:p>
              <a:endParaRPr lang="en-US" altLang="ja-JP" dirty="0" smtClean="0"/>
            </a:p>
            <a:p>
              <a:endParaRPr kumimoji="1" lang="en-US" altLang="ja-JP" dirty="0" smtClean="0"/>
            </a:p>
            <a:p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220072" y="1340768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(x10 km)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179596" y="4463534"/>
              <a:ext cx="76174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smtClean="0"/>
                <a:t>                  </a:t>
              </a:r>
              <a:endParaRPr kumimoji="1" lang="ja-JP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95295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5"/>
          <p:cNvSpPr>
            <a:spLocks noGrp="1"/>
          </p:cNvSpPr>
          <p:nvPr>
            <p:ph type="title"/>
          </p:nvPr>
        </p:nvSpPr>
        <p:spPr>
          <a:xfrm>
            <a:off x="457200" y="2717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400" dirty="0" smtClean="0"/>
              <a:t>Results</a:t>
            </a:r>
            <a:endParaRPr lang="ja-JP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3074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kinetic </a:t>
            </a:r>
            <a:r>
              <a:rPr lang="en-US" altLang="ja-JP" sz="4000" dirty="0" err="1" smtClean="0">
                <a:solidFill>
                  <a:srgbClr val="002060"/>
                </a:solidFill>
              </a:rPr>
              <a:t>enregy</a:t>
            </a:r>
            <a:r>
              <a:rPr lang="en-US" altLang="ja-JP" sz="4000" dirty="0" smtClean="0">
                <a:solidFill>
                  <a:srgbClr val="002060"/>
                </a:solidFill>
              </a:rPr>
              <a:t> </a:t>
            </a:r>
            <a:r>
              <a:rPr lang="en-US" altLang="ja-JP" sz="4000" dirty="0" smtClean="0">
                <a:solidFill>
                  <a:srgbClr val="002060"/>
                </a:solidFill>
              </a:rPr>
              <a:t>and cloud mass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179512" y="771526"/>
            <a:ext cx="8838232" cy="4667224"/>
            <a:chOff x="-4823" y="771526"/>
            <a:chExt cx="8838232" cy="4667224"/>
          </a:xfrm>
        </p:grpSpPr>
        <p:pic>
          <p:nvPicPr>
            <p:cNvPr id="29702" name="Picture 6" descr="C:\Users\yamasita\Documents\発表資料\Dseminar-131130\figdir\KET\CS135_100kmx80km-L1979-Ps2-fall-loading-Tlowest273K-Tsfc273K-cooling01-Kd-xgrid500-zgrid400-N5e6_KineticEnergyTotal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005" y="1026122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9" name="Picture 3" descr="C:\Users\yamasita\Documents\発表資料\Dseminar-131130\figdir\KET\CS1_100kmx80km-L1979-Ps2-fall-loading-Tlowest273K-Tsfc273K-cooling01-Kd-xgrid500-zgrid400-N5e6_KineticEnergyTotal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44" y="1052736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yamasita\Documents\発表資料\Dseminar-131130\figdir\CMT\CS1_100kmx80km-L1979-Ps2-fall-loading-Tlowest273K-Tsfc273K-cooling01-Kd-xgrid500-zgrid400-N5e6_CloudMassTotal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44" y="3258370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yamasita\Documents\発表資料\Dseminar-131130\figdir\CMT\CS135_100kmx80km-L1979-Ps2-fall-loading-Tlowest273K-Tsfc273K-cooling01-Kd-xgrid500-zgrid400-N5e6_CloudMassTotal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005" y="3258370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121867" y="805845"/>
              <a:ext cx="890052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kumimoji="1" lang="en-US" altLang="ja-JP" baseline="30000" dirty="0" smtClean="0"/>
                <a:t>10</a:t>
              </a:r>
              <a:r>
                <a:rPr kumimoji="1" lang="en-US" altLang="ja-JP" dirty="0" smtClean="0"/>
                <a:t>J)</a:t>
              </a:r>
            </a:p>
            <a:p>
              <a:pPr algn="r"/>
              <a:r>
                <a:rPr kumimoji="1" lang="en-US" altLang="ja-JP" dirty="0" smtClean="0"/>
                <a:t>20</a:t>
              </a:r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10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58602" y="1815207"/>
              <a:ext cx="49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/>
                <a:t>Ke</a:t>
              </a:r>
              <a:endParaRPr kumimoji="1" lang="ja-JP" altLang="en-US" sz="24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402028" y="836712"/>
              <a:ext cx="890052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kumimoji="1" lang="en-US" altLang="ja-JP" baseline="30000" dirty="0" smtClean="0"/>
                <a:t>10</a:t>
              </a:r>
              <a:r>
                <a:rPr kumimoji="1" lang="en-US" altLang="ja-JP" dirty="0" smtClean="0"/>
                <a:t>J)</a:t>
              </a:r>
            </a:p>
            <a:p>
              <a:pPr algn="r"/>
              <a:r>
                <a:rPr kumimoji="1" lang="en-US" altLang="ja-JP" dirty="0" smtClean="0"/>
                <a:t>20</a:t>
              </a:r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10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924145" y="2852936"/>
              <a:ext cx="3562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20       40       60       80    (day)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99435" y="5053652"/>
              <a:ext cx="3562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20       40       60       80   (day)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194701" y="2827878"/>
              <a:ext cx="3638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0         40       </a:t>
              </a:r>
              <a:r>
                <a:rPr lang="en-US" altLang="ja-JP" dirty="0" smtClean="0"/>
                <a:t>8</a:t>
              </a:r>
              <a:r>
                <a:rPr kumimoji="1" lang="en-US" altLang="ja-JP" dirty="0" smtClean="0"/>
                <a:t>0      120      160    (day)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4923" y="3001870"/>
              <a:ext cx="96699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lang="en-US" altLang="ja-JP" baseline="30000" dirty="0" smtClean="0"/>
                <a:t>5</a:t>
              </a:r>
              <a:r>
                <a:rPr kumimoji="1" lang="en-US" altLang="ja-JP" dirty="0" smtClean="0"/>
                <a:t>Kg)</a:t>
              </a:r>
            </a:p>
            <a:p>
              <a:pPr algn="r"/>
              <a:r>
                <a:rPr lang="en-US" altLang="ja-JP" dirty="0" smtClean="0"/>
                <a:t>4</a:t>
              </a:r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2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-4823" y="3861048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Cloud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mass</a:t>
              </a:r>
              <a:endParaRPr kumimoji="1" lang="ja-JP" altLang="en-US" sz="24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325084" y="3042346"/>
              <a:ext cx="96699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lang="en-US" altLang="ja-JP" baseline="30000" dirty="0" smtClean="0"/>
                <a:t>6</a:t>
              </a:r>
              <a:r>
                <a:rPr kumimoji="1" lang="en-US" altLang="ja-JP" dirty="0" smtClean="0"/>
                <a:t>Kg)</a:t>
              </a:r>
            </a:p>
            <a:p>
              <a:pPr algn="r"/>
              <a:r>
                <a:rPr lang="en-US" altLang="ja-JP" dirty="0" smtClean="0"/>
                <a:t>4</a:t>
              </a:r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2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195362" y="5069418"/>
              <a:ext cx="3638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0         40       </a:t>
              </a:r>
              <a:r>
                <a:rPr lang="en-US" altLang="ja-JP" dirty="0" smtClean="0"/>
                <a:t>8</a:t>
              </a:r>
              <a:r>
                <a:rPr kumimoji="1" lang="en-US" altLang="ja-JP" dirty="0" smtClean="0"/>
                <a:t>0      120      160    (day)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93930" y="807095"/>
              <a:ext cx="28969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            </a:t>
              </a:r>
              <a:r>
                <a:rPr kumimoji="1" lang="en-US" altLang="ja-JP" sz="2400" dirty="0" err="1" smtClean="0"/>
                <a:t>Scr</a:t>
              </a:r>
              <a:r>
                <a:rPr kumimoji="1" lang="en-US" altLang="ja-JP" sz="2400" dirty="0" smtClean="0"/>
                <a:t> = 1.0            </a:t>
              </a:r>
              <a:endParaRPr kumimoji="1" lang="ja-JP" altLang="en-US" sz="24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325907" y="3131676"/>
              <a:ext cx="24064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                                          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621955" y="3115910"/>
              <a:ext cx="24064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                                          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355271" y="771526"/>
              <a:ext cx="29145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           </a:t>
              </a:r>
              <a:r>
                <a:rPr kumimoji="1" lang="en-US" altLang="ja-JP" sz="2400" dirty="0" err="1" smtClean="0"/>
                <a:t>Scr</a:t>
              </a:r>
              <a:r>
                <a:rPr kumimoji="1" lang="en-US" altLang="ja-JP" sz="2400" dirty="0" smtClean="0"/>
                <a:t> = 1.35           </a:t>
              </a:r>
              <a:endParaRPr kumimoji="1" lang="ja-JP" altLang="en-US" sz="2400" dirty="0"/>
            </a:p>
          </p:txBody>
        </p:sp>
      </p:grp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sz="1800" dirty="0" smtClean="0"/>
          </a:p>
          <a:p>
            <a:endParaRPr kumimoji="1" lang="en-US" altLang="ja-JP" sz="1800" dirty="0" smtClean="0"/>
          </a:p>
          <a:p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65538" y="5445224"/>
            <a:ext cx="377847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prstClr val="black"/>
                </a:solidFill>
              </a:rPr>
              <a:t>Total </a:t>
            </a:r>
            <a:r>
              <a:rPr lang="en-US" altLang="ja-JP" sz="2400" dirty="0" smtClean="0">
                <a:solidFill>
                  <a:prstClr val="black"/>
                </a:solidFill>
              </a:rPr>
              <a:t>energy and cloud mass </a:t>
            </a:r>
            <a:r>
              <a:rPr lang="en-US" altLang="ja-JP" sz="2400" dirty="0" smtClean="0">
                <a:solidFill>
                  <a:prstClr val="black"/>
                </a:solidFill>
              </a:rPr>
              <a:t/>
            </a:r>
            <a:br>
              <a:rPr lang="en-US" altLang="ja-JP" sz="2400" dirty="0" smtClean="0">
                <a:solidFill>
                  <a:prstClr val="black"/>
                </a:solidFill>
              </a:rPr>
            </a:br>
            <a:r>
              <a:rPr lang="en-US" altLang="ja-JP" sz="2400" dirty="0" smtClean="0">
                <a:solidFill>
                  <a:prstClr val="black"/>
                </a:solidFill>
              </a:rPr>
              <a:t>are quasi-steady</a:t>
            </a:r>
          </a:p>
          <a:p>
            <a:pPr algn="ctr"/>
            <a:endParaRPr kumimoji="1" lang="en-US" altLang="ja-JP" dirty="0" smtClean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20072" y="5445225"/>
            <a:ext cx="374441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prstClr val="black"/>
                </a:solidFill>
              </a:rPr>
              <a:t>n</a:t>
            </a:r>
            <a:r>
              <a:rPr lang="en-US" altLang="ja-JP" sz="2400" dirty="0" smtClean="0">
                <a:solidFill>
                  <a:prstClr val="black"/>
                </a:solidFill>
              </a:rPr>
              <a:t>on-condensation </a:t>
            </a:r>
            <a:r>
              <a:rPr lang="en-US" altLang="ja-JP" sz="2400" dirty="0" smtClean="0">
                <a:solidFill>
                  <a:prstClr val="black"/>
                </a:solidFill>
              </a:rPr>
              <a:t>and </a:t>
            </a:r>
            <a:r>
              <a:rPr lang="en-US" altLang="ja-JP" sz="2400" dirty="0" smtClean="0">
                <a:solidFill>
                  <a:prstClr val="black"/>
                </a:solidFill>
              </a:rPr>
              <a:t/>
            </a:r>
            <a:br>
              <a:rPr lang="en-US" altLang="ja-JP" sz="2400" dirty="0" smtClean="0">
                <a:solidFill>
                  <a:prstClr val="black"/>
                </a:solidFill>
              </a:rPr>
            </a:br>
            <a:r>
              <a:rPr lang="en-US" altLang="ja-JP" sz="2400" dirty="0" smtClean="0">
                <a:solidFill>
                  <a:prstClr val="black"/>
                </a:solidFill>
              </a:rPr>
              <a:t>condensation periods </a:t>
            </a:r>
            <a:br>
              <a:rPr lang="en-US" altLang="ja-JP" sz="2400" dirty="0" smtClean="0">
                <a:solidFill>
                  <a:prstClr val="black"/>
                </a:solidFill>
              </a:rPr>
            </a:br>
            <a:r>
              <a:rPr lang="en-US" altLang="ja-JP" sz="2400" dirty="0" smtClean="0">
                <a:solidFill>
                  <a:prstClr val="black"/>
                </a:solidFill>
              </a:rPr>
              <a:t>occur </a:t>
            </a:r>
            <a:r>
              <a:rPr lang="en-US" altLang="ja-JP" sz="2400" dirty="0" smtClean="0">
                <a:solidFill>
                  <a:prstClr val="black"/>
                </a:solidFill>
              </a:rPr>
              <a:t>alternately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2881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858176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pic>
        <p:nvPicPr>
          <p:cNvPr id="51202" name="Picture 2" descr="C:\Users\yamasita\Documents\発表資料\D-yobi-shinsa-131216\anim\CS1N5e6-WThetaRhosS-delay50-colo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620688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4698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49495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7959" y="409433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2673" y="4103943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9639" y="291714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87794" y="289490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9766" y="603855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76056" y="6038550"/>
            <a:ext cx="35189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</a:p>
          <a:p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31640" y="838208"/>
            <a:ext cx="215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Vertical velocity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64015" y="3976943"/>
            <a:ext cx="18838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Cloud density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67886" y="3976943"/>
            <a:ext cx="2127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Saturation ratio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91420" y="838208"/>
            <a:ext cx="29529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Potential temperature</a:t>
            </a:r>
            <a:endParaRPr kumimoji="1" lang="ja-JP" altLang="en-US" sz="2400" dirty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Circulation features and cloud distribution: </a:t>
            </a: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=1.0</a:t>
            </a:r>
            <a:br>
              <a:rPr lang="en-US" altLang="ja-JP" sz="3200" dirty="0" smtClean="0"/>
            </a:br>
            <a:r>
              <a:rPr lang="ja-JP" altLang="en-US" sz="2700" dirty="0" smtClean="0"/>
              <a:t>（</a:t>
            </a:r>
            <a:r>
              <a:rPr lang="en-US" altLang="ja-JP" sz="2700" dirty="0" smtClean="0"/>
              <a:t>100 days)</a:t>
            </a:r>
            <a:endParaRPr lang="ja-JP" altLang="en-US" sz="3200" dirty="0" smtClean="0"/>
          </a:p>
        </p:txBody>
      </p:sp>
    </p:spTree>
    <p:extLst>
      <p:ext uri="{BB962C8B-B14F-4D97-AF65-F5344CB8AC3E}">
        <p14:creationId xmlns="" xmlns:p14="http://schemas.microsoft.com/office/powerpoint/2010/main" val="214717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ジャパネスク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949</Words>
  <Application>Microsoft Office PowerPoint</Application>
  <PresentationFormat>画面に合わせる (4:3)</PresentationFormat>
  <Paragraphs>333</Paragraphs>
  <Slides>18</Slides>
  <Notes>15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1" baseType="lpstr">
      <vt:lpstr>Office テーマ</vt:lpstr>
      <vt:lpstr>1_Office テーマ</vt:lpstr>
      <vt:lpstr>数式</vt:lpstr>
      <vt:lpstr>A 2D Numerical Simulation of Atmospheric Convection with Condensation of Major Component Under Early Mars Condition</vt:lpstr>
      <vt:lpstr>Warm climate and CO2 ice cloud in Early Mars</vt:lpstr>
      <vt:lpstr>Condensation convection of CO2 and cloud type (Colaprete et al. 2003)</vt:lpstr>
      <vt:lpstr>The purpose of this study</vt:lpstr>
      <vt:lpstr>Outline of numerical model</vt:lpstr>
      <vt:lpstr>Setup of experiments</vt:lpstr>
      <vt:lpstr>Results</vt:lpstr>
      <vt:lpstr>Total kinetic enregy and cloud mass</vt:lpstr>
      <vt:lpstr>Circulation features and cloud distribution: Scr=1.0 （100 days)</vt:lpstr>
      <vt:lpstr>Circulation features and cloud distribution: Scr=1.35  (143 days)</vt:lpstr>
      <vt:lpstr>Concluding remarks</vt:lpstr>
      <vt:lpstr>Appendices</vt:lpstr>
      <vt:lpstr>CO2 ice cloud microphysics</vt:lpstr>
      <vt:lpstr>Total kinetic energy</vt:lpstr>
      <vt:lpstr>Total cloud mass</vt:lpstr>
      <vt:lpstr>Horizontal mean cloud distribution</vt:lpstr>
      <vt:lpstr>Dependency of number density of condensation nuclei: Scr=1.0 </vt:lpstr>
      <vt:lpstr>Dependency of number density of condensation nuclei: Scr=1.35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odakker</dc:creator>
  <cp:lastModifiedBy>odakker</cp:lastModifiedBy>
  <cp:revision>30</cp:revision>
  <dcterms:created xsi:type="dcterms:W3CDTF">2014-07-26T12:14:14Z</dcterms:created>
  <dcterms:modified xsi:type="dcterms:W3CDTF">2014-07-30T06:00:14Z</dcterms:modified>
</cp:coreProperties>
</file>