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2"/>
  </p:sldMasterIdLst>
  <p:notesMasterIdLst>
    <p:notesMasterId r:id="rId30"/>
  </p:notesMasterIdLst>
  <p:handoutMasterIdLst>
    <p:handoutMasterId r:id="rId31"/>
  </p:handoutMasterIdLst>
  <p:sldIdLst>
    <p:sldId id="256" r:id="rId3"/>
    <p:sldId id="264" r:id="rId4"/>
    <p:sldId id="258" r:id="rId5"/>
    <p:sldId id="303" r:id="rId6"/>
    <p:sldId id="304" r:id="rId7"/>
    <p:sldId id="257" r:id="rId8"/>
    <p:sldId id="265" r:id="rId9"/>
    <p:sldId id="260" r:id="rId10"/>
    <p:sldId id="271" r:id="rId11"/>
    <p:sldId id="272" r:id="rId12"/>
    <p:sldId id="273" r:id="rId13"/>
    <p:sldId id="266" r:id="rId14"/>
    <p:sldId id="280" r:id="rId15"/>
    <p:sldId id="281" r:id="rId16"/>
    <p:sldId id="269" r:id="rId17"/>
    <p:sldId id="274" r:id="rId18"/>
    <p:sldId id="270" r:id="rId19"/>
    <p:sldId id="284" r:id="rId20"/>
    <p:sldId id="313" r:id="rId21"/>
    <p:sldId id="316" r:id="rId22"/>
    <p:sldId id="314" r:id="rId23"/>
    <p:sldId id="315" r:id="rId24"/>
    <p:sldId id="290" r:id="rId25"/>
    <p:sldId id="267" r:id="rId26"/>
    <p:sldId id="276" r:id="rId27"/>
    <p:sldId id="268" r:id="rId28"/>
    <p:sldId id="308" r:id="rId2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4" autoAdjust="0"/>
  </p:normalViewPr>
  <p:slideViewPr>
    <p:cSldViewPr>
      <p:cViewPr varScale="1">
        <p:scale>
          <a:sx n="72" d="100"/>
          <a:sy n="72" d="100"/>
        </p:scale>
        <p:origin x="-4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260" y="-84"/>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C54D255-658E-443E-8C38-D624D45E7E6B}" type="datetimeFigureOut">
              <a:rPr kumimoji="1" lang="ja-JP" altLang="en-US" smtClean="0"/>
              <a:pPr/>
              <a:t>2011/1/21</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13B62E90-CAF7-48E8-9439-5E18B9E21C3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2958E11-D7F5-4FBD-A689-4BC4A3E37DB5}" type="datetimeFigureOut">
              <a:rPr kumimoji="1" lang="ja-JP" altLang="en-US" smtClean="0"/>
              <a:pPr/>
              <a:t>2011/1/21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3C055B2-E286-4983-A6FB-B4172D81293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 それぞれの特徴みたいなものが書きたいが</a:t>
            </a:r>
            <a:r>
              <a:rPr kumimoji="1" lang="en-US" altLang="ja-JP" smtClean="0"/>
              <a:t>…</a:t>
            </a:r>
          </a:p>
          <a:p>
            <a:r>
              <a:rPr kumimoji="1" lang="ja-JP" altLang="en-US" smtClean="0"/>
              <a:t>* このもと論文には式とかちゃんと書いてあるらしい</a:t>
            </a:r>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分解能に対する感度</a:t>
            </a:r>
            <a:endParaRPr kumimoji="1" lang="en-US" altLang="ja-JP" smtClean="0"/>
          </a:p>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500 m</a:t>
            </a:r>
          </a:p>
          <a:p>
            <a:r>
              <a:rPr kumimoji="1" lang="en-US" altLang="ja-JP" smtClean="0"/>
              <a:t>* </a:t>
            </a:r>
            <a:r>
              <a:rPr kumimoji="1" lang="ja-JP" altLang="en-US" smtClean="0"/>
              <a:t>右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250 m</a:t>
            </a:r>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a:t>
            </a:r>
            <a:r>
              <a:rPr kumimoji="1" lang="ja-JP" altLang="en-US" smtClean="0"/>
              <a:t>境界層に </a:t>
            </a:r>
            <a:r>
              <a:rPr kumimoji="1" lang="en-US" altLang="ja-JP" smtClean="0"/>
              <a:t>nudging </a:t>
            </a:r>
            <a:r>
              <a:rPr kumimoji="1" lang="ja-JP" altLang="en-US" smtClean="0"/>
              <a:t>があるときとないとき</a:t>
            </a:r>
            <a:endParaRPr kumimoji="1" lang="en-US" altLang="ja-JP"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a:t>
            </a:r>
            <a:r>
              <a:rPr kumimoji="1" lang="ja-JP" altLang="en-US" smtClean="0"/>
              <a:t>これはしゃべる</a:t>
            </a:r>
            <a:r>
              <a:rPr kumimoji="1" lang="en-US" altLang="ja-JP" baseline="0" smtClean="0"/>
              <a:t> / </a:t>
            </a:r>
            <a:r>
              <a:rPr kumimoji="1" lang="ja-JP" altLang="en-US" baseline="0" smtClean="0"/>
              <a:t>しゃべれる</a:t>
            </a:r>
            <a:r>
              <a:rPr kumimoji="1" lang="ja-JP" altLang="en-US" smtClean="0"/>
              <a:t>のか</a:t>
            </a:r>
            <a:r>
              <a:rPr kumimoji="1" lang="en-US" altLang="ja-JP" smtClean="0"/>
              <a:t>?</a:t>
            </a:r>
          </a:p>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500 m</a:t>
            </a:r>
          </a:p>
          <a:p>
            <a:r>
              <a:rPr kumimoji="1" lang="en-US" altLang="ja-JP" smtClean="0"/>
              <a:t>* </a:t>
            </a:r>
            <a:r>
              <a:rPr kumimoji="1" lang="ja-JP" altLang="en-US" smtClean="0"/>
              <a:t>右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500 m</a:t>
            </a:r>
          </a:p>
          <a:p>
            <a:r>
              <a:rPr kumimoji="1" lang="en-US" altLang="ja-JP" smtClean="0"/>
              <a:t>  * nudging </a:t>
            </a:r>
            <a:r>
              <a:rPr kumimoji="1" lang="ja-JP" altLang="en-US" smtClean="0"/>
              <a:t>が </a:t>
            </a:r>
            <a:r>
              <a:rPr kumimoji="1" lang="en-US" altLang="ja-JP" smtClean="0"/>
              <a:t>1 km </a:t>
            </a:r>
            <a:r>
              <a:rPr kumimoji="1" lang="ja-JP" altLang="en-US" smtClean="0"/>
              <a:t>以下にもあるとき</a:t>
            </a:r>
            <a:endParaRPr kumimoji="1" lang="en-US" altLang="ja-JP" smtClean="0"/>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16</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a:t>
            </a:r>
            <a:r>
              <a:rPr kumimoji="1" lang="ja-JP" altLang="en-US" smtClean="0"/>
              <a:t>ちがう </a:t>
            </a:r>
            <a:r>
              <a:rPr kumimoji="1" lang="en-US" altLang="ja-JP" smtClean="0"/>
              <a:t>CRM </a:t>
            </a:r>
            <a:r>
              <a:rPr kumimoji="1" lang="ja-JP" altLang="en-US" smtClean="0"/>
              <a:t>に対する感度</a:t>
            </a:r>
          </a:p>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500 m</a:t>
            </a:r>
          </a:p>
          <a:p>
            <a:r>
              <a:rPr kumimoji="1" lang="en-US" altLang="ja-JP" smtClean="0"/>
              <a:t>* </a:t>
            </a:r>
            <a:r>
              <a:rPr kumimoji="1" lang="ja-JP" altLang="en-US" smtClean="0"/>
              <a:t>右 </a:t>
            </a:r>
            <a:endParaRPr kumimoji="1" lang="en-US" altLang="ja-JP" smtClean="0"/>
          </a:p>
          <a:p>
            <a:r>
              <a:rPr kumimoji="1" lang="en-US" altLang="ja-JP" smtClean="0"/>
              <a:t>  * CNRM-GAME</a:t>
            </a:r>
            <a:r>
              <a:rPr kumimoji="1" lang="en-US" altLang="ja-JP" baseline="0" smtClean="0"/>
              <a:t> CRM</a:t>
            </a:r>
          </a:p>
          <a:p>
            <a:r>
              <a:rPr kumimoji="1" lang="en-US" altLang="ja-JP" smtClean="0"/>
              <a:t>  * </a:t>
            </a:r>
            <a:r>
              <a:rPr kumimoji="1" lang="ja-JP" altLang="en-US" smtClean="0"/>
              <a:t>水平解像度 </a:t>
            </a:r>
            <a:r>
              <a:rPr kumimoji="1" lang="en-US" altLang="ja-JP" smtClean="0"/>
              <a:t>5</a:t>
            </a:r>
            <a:r>
              <a:rPr kumimoji="1" lang="ja-JP" altLang="en-US" smtClean="0"/>
              <a:t>０</a:t>
            </a:r>
            <a:r>
              <a:rPr kumimoji="1" lang="en-US" altLang="ja-JP" smtClean="0"/>
              <a:t>0 m</a:t>
            </a:r>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分解能に対する感度</a:t>
            </a:r>
            <a:endParaRPr kumimoji="1" lang="en-US" altLang="ja-JP" smtClean="0"/>
          </a:p>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500 m</a:t>
            </a:r>
          </a:p>
          <a:p>
            <a:r>
              <a:rPr kumimoji="1" lang="en-US" altLang="ja-JP" smtClean="0"/>
              <a:t>* </a:t>
            </a:r>
            <a:r>
              <a:rPr kumimoji="1" lang="ja-JP" altLang="en-US" smtClean="0"/>
              <a:t>右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250 m</a:t>
            </a:r>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19</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似てるかなー</a:t>
            </a:r>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250 m</a:t>
            </a:r>
          </a:p>
          <a:p>
            <a:r>
              <a:rPr kumimoji="1" lang="en-US" altLang="ja-JP" smtClean="0"/>
              <a:t>* </a:t>
            </a:r>
            <a:r>
              <a:rPr kumimoji="1" lang="ja-JP" altLang="en-US" smtClean="0"/>
              <a:t>右 </a:t>
            </a:r>
            <a:endParaRPr kumimoji="1" lang="en-US" altLang="ja-JP" smtClean="0"/>
          </a:p>
          <a:p>
            <a:r>
              <a:rPr kumimoji="1" lang="en-US" altLang="ja-JP" smtClean="0"/>
              <a:t>  * Met Office</a:t>
            </a:r>
            <a:r>
              <a:rPr kumimoji="1" lang="en-US" altLang="ja-JP" baseline="0" smtClean="0"/>
              <a:t> CRM</a:t>
            </a:r>
          </a:p>
          <a:p>
            <a:r>
              <a:rPr kumimoji="1" lang="en-US" altLang="ja-JP" smtClean="0"/>
              <a:t>  * </a:t>
            </a:r>
            <a:r>
              <a:rPr kumimoji="1" lang="ja-JP" altLang="en-US" smtClean="0"/>
              <a:t>水平解像度 </a:t>
            </a:r>
            <a:r>
              <a:rPr kumimoji="1" lang="en-US" altLang="ja-JP" smtClean="0"/>
              <a:t>250 m</a:t>
            </a:r>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左 </a:t>
            </a:r>
            <a:endParaRPr kumimoji="1" lang="en-US" altLang="ja-JP" smtClean="0"/>
          </a:p>
          <a:p>
            <a:r>
              <a:rPr kumimoji="1" lang="en-US" altLang="ja-JP" smtClean="0"/>
              <a:t>  * Met Office</a:t>
            </a:r>
            <a:r>
              <a:rPr kumimoji="1" lang="en-US" altLang="ja-JP" baseline="0" smtClean="0"/>
              <a:t> CRM</a:t>
            </a:r>
          </a:p>
          <a:p>
            <a:r>
              <a:rPr kumimoji="1" lang="en-US" altLang="ja-JP" smtClean="0"/>
              <a:t>* </a:t>
            </a:r>
            <a:r>
              <a:rPr kumimoji="1" lang="ja-JP" altLang="en-US" smtClean="0"/>
              <a:t>右 </a:t>
            </a:r>
            <a:endParaRPr kumimoji="1" lang="en-US" altLang="ja-JP" smtClean="0"/>
          </a:p>
          <a:p>
            <a:r>
              <a:rPr kumimoji="1" lang="en-US" altLang="ja-JP" smtClean="0"/>
              <a:t>  * </a:t>
            </a:r>
            <a:r>
              <a:rPr lang="en-US" altLang="ja-JP" sz="1200" smtClean="0"/>
              <a:t>IFS-MNH SCM</a:t>
            </a:r>
          </a:p>
          <a:p>
            <a:endParaRPr kumimoji="1" lang="ja-JP" altLang="en-US"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ここでしゃべること</a:t>
            </a:r>
            <a:endParaRPr kumimoji="1" lang="en-US" altLang="ja-JP" smtClean="0"/>
          </a:p>
          <a:p>
            <a:r>
              <a:rPr kumimoji="1" lang="en-US" altLang="ja-JP" smtClean="0"/>
              <a:t>  *</a:t>
            </a:r>
            <a:r>
              <a:rPr kumimoji="1" lang="en-US" altLang="ja-JP" baseline="0" smtClean="0"/>
              <a:t> Derbyshire et al., 2004 </a:t>
            </a:r>
            <a:r>
              <a:rPr kumimoji="1" lang="ja-JP" altLang="en-US" baseline="0" smtClean="0"/>
              <a:t>の研究背景と概要</a:t>
            </a:r>
            <a:endParaRPr kumimoji="1" lang="en-US" altLang="ja-JP" smtClean="0"/>
          </a:p>
          <a:p>
            <a:r>
              <a:rPr kumimoji="1" lang="en-US" altLang="ja-JP" smtClean="0"/>
              <a:t>  * </a:t>
            </a:r>
            <a:r>
              <a:rPr kumimoji="1" lang="ja-JP" altLang="en-US" smtClean="0"/>
              <a:t>今日の発表内容</a:t>
            </a:r>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25</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見たやつだけにしようかなぁ</a:t>
            </a:r>
            <a:r>
              <a:rPr kumimoji="1" lang="en-US" altLang="ja-JP" smtClean="0"/>
              <a:t>…</a:t>
            </a:r>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 </a:t>
            </a:r>
            <a:r>
              <a:rPr kumimoji="1" lang="ja-JP" altLang="en-US" smtClean="0"/>
              <a:t>ここはちゃんと直しておこうかなぁ</a:t>
            </a:r>
            <a:r>
              <a:rPr kumimoji="1" lang="en-US" altLang="ja-JP" smtClean="0"/>
              <a:t>…</a:t>
            </a:r>
          </a:p>
          <a:p>
            <a:endParaRPr kumimoji="1" lang="en-US" altLang="ja-JP" smtClean="0"/>
          </a:p>
          <a:p>
            <a:r>
              <a:rPr kumimoji="1" lang="en-US" altLang="ja-JP" smtClean="0"/>
              <a:t>*</a:t>
            </a:r>
            <a:r>
              <a:rPr kumimoji="1" lang="en-US" altLang="ja-JP" baseline="0" smtClean="0"/>
              <a:t> </a:t>
            </a:r>
            <a:r>
              <a:rPr kumimoji="1" lang="ja-JP" altLang="en-US" baseline="0" smtClean="0"/>
              <a:t>論文</a:t>
            </a:r>
            <a:r>
              <a:rPr kumimoji="1" lang="ja-JP" altLang="en-US" baseline="0" smtClean="0"/>
              <a:t>の引用をしているが</a:t>
            </a:r>
            <a:r>
              <a:rPr kumimoji="1" lang="en-US" altLang="ja-JP" baseline="0" smtClean="0"/>
              <a:t>, </a:t>
            </a:r>
            <a:r>
              <a:rPr kumimoji="1" lang="ja-JP" altLang="en-US" baseline="0" smtClean="0"/>
              <a:t>その内容の説明が</a:t>
            </a:r>
            <a:r>
              <a:rPr kumimoji="1" lang="ja-JP" altLang="en-US" baseline="0" smtClean="0"/>
              <a:t>ない</a:t>
            </a:r>
            <a:endParaRPr kumimoji="1" lang="en-US" altLang="ja-JP" baseline="0" smtClean="0"/>
          </a:p>
          <a:p>
            <a:r>
              <a:rPr kumimoji="1" lang="en-US" altLang="ja-JP" baseline="0" smtClean="0"/>
              <a:t>* </a:t>
            </a:r>
            <a:r>
              <a:rPr kumimoji="1" lang="ja-JP" altLang="en-US" baseline="0" smtClean="0"/>
              <a:t>ここに書いてある内容が</a:t>
            </a:r>
            <a:r>
              <a:rPr kumimoji="1" lang="en-US" altLang="ja-JP" baseline="0" smtClean="0"/>
              <a:t>, </a:t>
            </a:r>
            <a:r>
              <a:rPr kumimoji="1" lang="ja-JP" altLang="en-US" baseline="0" smtClean="0"/>
              <a:t>今回の発表の伏線になっていない</a:t>
            </a:r>
            <a:endParaRPr kumimoji="1" lang="en-US" altLang="ja-JP" baseline="0" smtClean="0"/>
          </a:p>
          <a:p>
            <a:r>
              <a:rPr kumimoji="1" lang="en-US" altLang="ja-JP" baseline="0" smtClean="0"/>
              <a:t>  * </a:t>
            </a:r>
            <a:r>
              <a:rPr kumimoji="1" lang="ja-JP" altLang="en-US" baseline="0" smtClean="0"/>
              <a:t>テーマが違うというか今回話したいことと違っている</a:t>
            </a:r>
            <a:endParaRPr kumimoji="1" lang="en-US" altLang="ja-JP" baseline="0"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a:t>
            </a:r>
            <a:r>
              <a:rPr kumimoji="1" lang="ja-JP" altLang="en-US" smtClean="0"/>
              <a:t>準定常にするわけ</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baseline="0" smtClean="0"/>
              <a:t>  * </a:t>
            </a:r>
            <a:r>
              <a:rPr kumimoji="1" lang="ja-JP" altLang="en-US" baseline="0" smtClean="0"/>
              <a:t>最新の </a:t>
            </a:r>
            <a:r>
              <a:rPr kumimoji="1" lang="en-US" altLang="ja-JP" baseline="0" smtClean="0"/>
              <a:t>SCM </a:t>
            </a:r>
            <a:r>
              <a:rPr kumimoji="1" lang="ja-JP" altLang="en-US" baseline="0" smtClean="0"/>
              <a:t>スキームは</a:t>
            </a:r>
            <a:r>
              <a:rPr kumimoji="1" lang="en-US" altLang="ja-JP" baseline="0" smtClean="0"/>
              <a:t>, </a:t>
            </a:r>
            <a:r>
              <a:rPr kumimoji="1" lang="ja-JP" altLang="en-US" baseline="0" smtClean="0"/>
              <a:t>準定常仮定のいくつかの形を効果的に作っているから</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 EUROCS project </a:t>
            </a:r>
            <a:r>
              <a:rPr kumimoji="1" lang="ja-JP" altLang="en-US" smtClean="0"/>
              <a:t>の準定常なものを担当しているから</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 </a:t>
            </a:r>
            <a:r>
              <a:rPr kumimoji="1" lang="ja-JP" altLang="en-US" smtClean="0"/>
              <a:t>時間発展については</a:t>
            </a:r>
            <a:r>
              <a:rPr kumimoji="1" lang="en-US" altLang="ja-JP" smtClean="0"/>
              <a:t>, </a:t>
            </a:r>
            <a:r>
              <a:rPr kumimoji="1" lang="ja-JP" altLang="en-US" smtClean="0"/>
              <a:t>他の部分で考えられている</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a:t>
            </a:r>
            <a:r>
              <a:rPr kumimoji="1" lang="ja-JP" altLang="en-US" smtClean="0"/>
              <a:t>基本場は特にどうするとは書かれていない</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 </a:t>
            </a:r>
            <a:r>
              <a:rPr kumimoji="1" lang="ja-JP" altLang="en-US" smtClean="0"/>
              <a:t>準定常を仮定するし</a:t>
            </a:r>
            <a:r>
              <a:rPr kumimoji="1" lang="en-US" altLang="ja-JP" smtClean="0"/>
              <a:t>, target profile (</a:t>
            </a:r>
            <a:r>
              <a:rPr kumimoji="1" lang="ja-JP" altLang="en-US" smtClean="0"/>
              <a:t>時間発展とともにこの分布に近づく</a:t>
            </a:r>
            <a:r>
              <a:rPr kumimoji="1" lang="en-US" altLang="ja-JP" smtClean="0"/>
              <a:t>) </a:t>
            </a:r>
            <a:r>
              <a:rPr kumimoji="1" lang="ja-JP" altLang="en-US" smtClean="0"/>
              <a:t>というものを置くので</a:t>
            </a:r>
            <a:r>
              <a:rPr kumimoji="1" lang="en-US" altLang="ja-JP" smtClean="0"/>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ja-JP" altLang="en-US" baseline="0" smtClean="0"/>
              <a:t>     </a:t>
            </a:r>
            <a:r>
              <a:rPr kumimoji="1" lang="ja-JP" altLang="en-US" smtClean="0"/>
              <a:t>基本場を</a:t>
            </a:r>
            <a:r>
              <a:rPr kumimoji="1" lang="ja-JP" altLang="en-US" baseline="0" smtClean="0"/>
              <a:t> </a:t>
            </a:r>
            <a:r>
              <a:rPr kumimoji="1" lang="en-US" altLang="ja-JP" baseline="0" smtClean="0"/>
              <a:t>(</a:t>
            </a:r>
            <a:r>
              <a:rPr kumimoji="1" lang="ja-JP" altLang="en-US" baseline="0" smtClean="0"/>
              <a:t>変なものにしない限り</a:t>
            </a:r>
            <a:r>
              <a:rPr kumimoji="1" lang="en-US" altLang="ja-JP" baseline="0" smtClean="0"/>
              <a:t>) </a:t>
            </a:r>
            <a:r>
              <a:rPr kumimoji="1" lang="ja-JP" altLang="en-US" baseline="0" smtClean="0"/>
              <a:t>どう置いてもあんまり影響しないのではないか</a:t>
            </a:r>
            <a:r>
              <a:rPr kumimoji="1" lang="en-US" altLang="ja-JP" baseline="0" smtClean="0"/>
              <a:t>, </a:t>
            </a:r>
            <a:r>
              <a:rPr kumimoji="1" lang="ja-JP" altLang="en-US" baseline="0" smtClean="0"/>
              <a:t>と</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Nudging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  * </a:t>
            </a:r>
            <a:r>
              <a:rPr kumimoji="1" lang="ja-JP" altLang="en-US" smtClean="0"/>
              <a:t>「基本場に何らかの基準値を設定して</a:t>
            </a:r>
            <a:r>
              <a:rPr kumimoji="1" lang="en-US" altLang="ja-JP" smtClean="0"/>
              <a:t>, </a:t>
            </a:r>
            <a:r>
              <a:rPr kumimoji="1" lang="ja-JP" altLang="en-US" smtClean="0"/>
              <a:t>その値に戻るような強制を加えるのが </a:t>
            </a:r>
            <a:r>
              <a:rPr kumimoji="1" lang="en-US" altLang="ja-JP" smtClean="0"/>
              <a:t>nudging</a:t>
            </a:r>
            <a:r>
              <a:rPr kumimoji="1" lang="ja-JP" altLang="en-US" smtClean="0"/>
              <a:t>」</a:t>
            </a: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kumimoji="1" lang="en-US" altLang="ja-JP"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mtClean="0"/>
              <a:t>*</a:t>
            </a:r>
            <a:r>
              <a:rPr kumimoji="1" lang="en-US" altLang="ja-JP" baseline="0" smtClean="0"/>
              <a:t> </a:t>
            </a:r>
            <a:r>
              <a:rPr kumimoji="1" lang="ja-JP" altLang="en-US" baseline="0" smtClean="0"/>
              <a:t>モデル変数</a:t>
            </a:r>
            <a:endParaRPr kumimoji="1" lang="en-US" altLang="ja-JP"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 </a:t>
            </a:r>
            <a:r>
              <a:rPr kumimoji="1" lang="ja-JP" altLang="en-US" smtClean="0"/>
              <a:t>速度</a:t>
            </a:r>
            <a:r>
              <a:rPr kumimoji="1" lang="en-US" altLang="ja-JP" smtClean="0"/>
              <a:t>, </a:t>
            </a:r>
            <a:r>
              <a:rPr kumimoji="1" lang="ja-JP" altLang="en-US" smtClean="0"/>
              <a:t>温位などなど</a:t>
            </a:r>
            <a:endParaRPr kumimoji="1" lang="en-US" altLang="ja-JP"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 </a:t>
            </a:r>
            <a:r>
              <a:rPr kumimoji="1" lang="en-US" altLang="ja-JP" smtClean="0"/>
              <a:t>target</a:t>
            </a:r>
            <a:r>
              <a:rPr kumimoji="1" lang="en-US" altLang="ja-JP" baseline="0" smtClean="0"/>
              <a:t> profile</a:t>
            </a:r>
            <a:endParaRPr kumimoji="1" lang="en-US" altLang="ja-JP" smtClean="0"/>
          </a:p>
          <a:p>
            <a:r>
              <a:rPr kumimoji="1" lang="en-US" altLang="ja-JP" smtClean="0"/>
              <a:t>  * </a:t>
            </a:r>
            <a:r>
              <a:rPr kumimoji="1" lang="ja-JP" altLang="en-US" smtClean="0"/>
              <a:t>時間発展とともにこの分布に近づく</a:t>
            </a:r>
            <a:endParaRPr kumimoji="1" lang="en-US" altLang="ja-JP" smtClean="0"/>
          </a:p>
          <a:p>
            <a:r>
              <a:rPr kumimoji="1" lang="ja-JP" altLang="en-US" smtClean="0"/>
              <a:t>* </a:t>
            </a:r>
            <a:r>
              <a:rPr kumimoji="1" lang="en-US" altLang="ja-JP" smtClean="0"/>
              <a:t>Nudging </a:t>
            </a:r>
            <a:r>
              <a:rPr kumimoji="1" lang="ja-JP" altLang="en-US" smtClean="0"/>
              <a:t>の時間スケール</a:t>
            </a:r>
            <a:endParaRPr kumimoji="1" lang="en-US" altLang="ja-JP" smtClean="0"/>
          </a:p>
          <a:p>
            <a:r>
              <a:rPr kumimoji="1" lang="en-US" altLang="ja-JP" baseline="0" smtClean="0"/>
              <a:t>  * </a:t>
            </a:r>
            <a:r>
              <a:rPr kumimoji="1" lang="ja-JP" altLang="en-US" baseline="0" smtClean="0"/>
              <a:t>強制の時間スケール</a:t>
            </a:r>
            <a:r>
              <a:rPr kumimoji="1" lang="en-US" altLang="ja-JP" baseline="0" smtClean="0"/>
              <a:t>?</a:t>
            </a:r>
            <a:endParaRPr kumimoji="1" lang="en-US" altLang="ja-JP" smtClean="0"/>
          </a:p>
          <a:p>
            <a:r>
              <a:rPr kumimoji="1" lang="en-US" altLang="ja-JP" baseline="0" smtClean="0"/>
              <a:t>  * </a:t>
            </a:r>
            <a:r>
              <a:rPr kumimoji="1" lang="ja-JP" altLang="en-US" baseline="0" smtClean="0"/>
              <a:t>一時間にしている</a:t>
            </a:r>
            <a:endParaRPr kumimoji="1" lang="en-US" altLang="ja-JP" smtClean="0"/>
          </a:p>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mtClean="0"/>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a:t>
            </a:r>
            <a:r>
              <a:rPr kumimoji="1" lang="ja-JP" altLang="en-US" sz="2000" b="0" i="0" u="none" strike="noStrike" kern="0" cap="none" spc="0" normalizeH="0" baseline="0" noProof="0" smtClean="0">
                <a:ln>
                  <a:noFill/>
                </a:ln>
                <a:solidFill>
                  <a:schemeClr val="tx1"/>
                </a:solidFill>
                <a:effectLst/>
                <a:uLnTx/>
                <a:uFillTx/>
                <a:latin typeface="+mn-lt"/>
                <a:ea typeface="+mn-ea"/>
                <a:cs typeface="+mn-cs"/>
              </a:rPr>
              <a:t>高度 </a:t>
            </a:r>
            <a:r>
              <a:rPr kumimoji="1" lang="en-US" altLang="ja-JP" sz="2000" b="0" i="0" u="none" strike="noStrike" kern="0" cap="none" spc="0" normalizeH="0" baseline="0" noProof="0" smtClean="0">
                <a:ln>
                  <a:noFill/>
                </a:ln>
                <a:solidFill>
                  <a:schemeClr val="tx1"/>
                </a:solidFill>
                <a:effectLst/>
                <a:uLnTx/>
                <a:uFillTx/>
                <a:latin typeface="+mn-lt"/>
                <a:ea typeface="+mn-ea"/>
                <a:cs typeface="+mn-cs"/>
              </a:rPr>
              <a:t>1 km </a:t>
            </a:r>
            <a:r>
              <a:rPr kumimoji="1" lang="ja-JP" altLang="en-US" sz="2000" b="0" i="0" u="none" strike="noStrike" kern="0" cap="none" spc="0" normalizeH="0" baseline="0" noProof="0" smtClean="0">
                <a:ln>
                  <a:noFill/>
                </a:ln>
                <a:solidFill>
                  <a:schemeClr val="tx1"/>
                </a:solidFill>
                <a:effectLst/>
                <a:uLnTx/>
                <a:uFillTx/>
                <a:latin typeface="+mn-lt"/>
                <a:ea typeface="+mn-ea"/>
                <a:cs typeface="+mn-cs"/>
              </a:rPr>
              <a:t>以下の境界層には </a:t>
            </a:r>
            <a:r>
              <a:rPr kumimoji="1" lang="en-US" altLang="ja-JP" sz="2000" b="0" i="0" u="none" strike="noStrike" kern="0" cap="none" spc="0" normalizeH="0" baseline="0" noProof="0" smtClean="0">
                <a:ln>
                  <a:noFill/>
                </a:ln>
                <a:solidFill>
                  <a:schemeClr val="tx1"/>
                </a:solidFill>
                <a:effectLst/>
                <a:uLnTx/>
                <a:uFillTx/>
                <a:latin typeface="+mn-lt"/>
                <a:ea typeface="+mn-ea"/>
                <a:cs typeface="+mn-cs"/>
              </a:rPr>
              <a:t>nudging </a:t>
            </a:r>
            <a:r>
              <a:rPr kumimoji="1" lang="ja-JP" altLang="en-US" sz="2000" b="0" i="0" u="none" strike="noStrike" kern="0" cap="none" spc="0" normalizeH="0" baseline="0" noProof="0" smtClean="0">
                <a:ln>
                  <a:noFill/>
                </a:ln>
                <a:solidFill>
                  <a:schemeClr val="tx1"/>
                </a:solidFill>
                <a:effectLst/>
                <a:uLnTx/>
                <a:uFillTx/>
                <a:latin typeface="+mn-lt"/>
                <a:ea typeface="+mn-ea"/>
                <a:cs typeface="+mn-cs"/>
              </a:rPr>
              <a:t>は与えない理由</a:t>
            </a:r>
            <a:endParaRPr kumimoji="1" lang="en-US" altLang="ja-JP" sz="2000" b="0" i="0" u="none" strike="noStrike" kern="0" cap="none" spc="0" normalizeH="0" baseline="0" noProof="0" smtClean="0">
              <a:ln>
                <a:noFill/>
              </a:ln>
              <a:solidFill>
                <a:schemeClr val="tx1"/>
              </a:solidFill>
              <a:effectLst/>
              <a:uLnTx/>
              <a:uFillTx/>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  * SCM </a:t>
            </a:r>
            <a:r>
              <a:rPr kumimoji="1" lang="ja-JP" altLang="en-US" smtClean="0"/>
              <a:t>での境界層スキームが</a:t>
            </a:r>
            <a:r>
              <a:rPr kumimoji="1" lang="en-US" altLang="ja-JP" smtClean="0"/>
              <a:t>, </a:t>
            </a:r>
            <a:r>
              <a:rPr kumimoji="1" lang="ja-JP" altLang="en-US" smtClean="0"/>
              <a:t>自身の好まれた構造を発達させるため </a:t>
            </a:r>
            <a:r>
              <a:rPr kumimoji="1" lang="en-US" altLang="ja-JP" smtClean="0"/>
              <a:t>(</a:t>
            </a:r>
            <a:r>
              <a:rPr kumimoji="1" lang="ja-JP" altLang="en-US" smtClean="0"/>
              <a:t>というようなことが論文に書いてあった</a:t>
            </a:r>
            <a:r>
              <a:rPr kumimoji="1" lang="en-US" altLang="ja-JP" smtClean="0"/>
              <a:t>) </a:t>
            </a:r>
          </a:p>
          <a:p>
            <a:endParaRPr kumimoji="1" lang="en-US" altLang="ja-JP"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a:t>
            </a:r>
            <a:r>
              <a:rPr kumimoji="1" lang="en-US" altLang="ja-JP" baseline="0" smtClean="0"/>
              <a:t> </a:t>
            </a:r>
            <a:r>
              <a:rPr kumimoji="1" lang="ja-JP" altLang="en-US" baseline="0" smtClean="0"/>
              <a:t>地表面で </a:t>
            </a:r>
            <a:r>
              <a:rPr kumimoji="1" lang="en-US" altLang="ja-JP" baseline="0" smtClean="0"/>
              <a:t>100 % </a:t>
            </a:r>
            <a:r>
              <a:rPr kumimoji="1" lang="ja-JP" altLang="en-US" baseline="0" smtClean="0"/>
              <a:t>にするということは</a:t>
            </a:r>
            <a:r>
              <a:rPr kumimoji="1" lang="en-US" altLang="ja-JP" baseline="0" smtClean="0"/>
              <a:t>, </a:t>
            </a:r>
            <a:r>
              <a:rPr kumimoji="1" lang="ja-JP" altLang="en-US" baseline="0" smtClean="0"/>
              <a:t>事実上界面として取り扱っているということ</a:t>
            </a:r>
            <a:endParaRPr kumimoji="1" lang="en-US" altLang="ja-JP" baseline="0" smtClean="0"/>
          </a:p>
          <a:p>
            <a:r>
              <a:rPr kumimoji="1" lang="ja-JP" altLang="en-US" smtClean="0"/>
              <a:t>* </a:t>
            </a:r>
            <a:r>
              <a:rPr kumimoji="1" lang="en-US" altLang="ja-JP" smtClean="0"/>
              <a:t>Nudging </a:t>
            </a:r>
            <a:r>
              <a:rPr kumimoji="1" lang="ja-JP" altLang="en-US" smtClean="0"/>
              <a:t>は実際には比湿に与えるから</a:t>
            </a:r>
            <a:r>
              <a:rPr kumimoji="1" lang="en-US" altLang="ja-JP" smtClean="0"/>
              <a:t>, </a:t>
            </a:r>
            <a:r>
              <a:rPr kumimoji="1" lang="ja-JP" altLang="en-US" smtClean="0"/>
              <a:t>相対湿度とか温度とかを使って比湿を出して</a:t>
            </a:r>
            <a:r>
              <a:rPr kumimoji="1" lang="en-US" altLang="ja-JP" smtClean="0"/>
              <a:t>, </a:t>
            </a:r>
          </a:p>
          <a:p>
            <a:r>
              <a:rPr kumimoji="1" lang="ja-JP" altLang="en-US" smtClean="0"/>
              <a:t>   計算しているのだと思われる</a:t>
            </a:r>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63C055B2-E286-4983-A6FB-B4172D812933}"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74" name="Picture 2" descr="名称未設定-1"/>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1371600" y="2133600"/>
            <a:ext cx="7593013" cy="1470025"/>
          </a:xfrm>
        </p:spPr>
        <p:txBody>
          <a:bodyPr/>
          <a:lstStyle>
            <a:lvl1pPr algn="l">
              <a:defRPr/>
            </a:lvl1pPr>
          </a:lstStyle>
          <a:p>
            <a:r>
              <a:rPr lang="ja-JP" altLang="en-US" smtClean="0"/>
              <a:t>マスタ タイトルの書式設定</a:t>
            </a:r>
            <a:endParaRPr lang="ja-JP" altLang="en-US"/>
          </a:p>
        </p:txBody>
      </p:sp>
      <p:sp>
        <p:nvSpPr>
          <p:cNvPr id="3076" name="Rectangle 4"/>
          <p:cNvSpPr>
            <a:spLocks noGrp="1" noChangeArrowheads="1"/>
          </p:cNvSpPr>
          <p:nvPr>
            <p:ph type="subTitle" idx="1"/>
          </p:nvPr>
        </p:nvSpPr>
        <p:spPr>
          <a:xfrm>
            <a:off x="2555875" y="4292600"/>
            <a:ext cx="6400800" cy="1752600"/>
          </a:xfrm>
        </p:spPr>
        <p:txBody>
          <a:bodyPr/>
          <a:lstStyle>
            <a:lvl1pPr marL="0" indent="0" algn="r">
              <a:buFontTx/>
              <a:buNone/>
              <a:defRPr/>
            </a:lvl1pPr>
          </a:lstStyle>
          <a:p>
            <a:r>
              <a:rPr lang="ja-JP" altLang="en-US" smtClean="0"/>
              <a:t>マスタ サブタイトルの書式設定</a:t>
            </a:r>
            <a:endParaRPr lang="ja-JP" altLang="en-US"/>
          </a:p>
        </p:txBody>
      </p:sp>
      <p:sp>
        <p:nvSpPr>
          <p:cNvPr id="3077" name="Rectangle 5"/>
          <p:cNvSpPr>
            <a:spLocks noGrp="1" noChangeArrowheads="1"/>
          </p:cNvSpPr>
          <p:nvPr>
            <p:ph type="dt" sz="half" idx="2"/>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3078" name="Rectangle 6"/>
          <p:cNvSpPr>
            <a:spLocks noGrp="1" noChangeArrowheads="1"/>
          </p:cNvSpPr>
          <p:nvPr>
            <p:ph type="ftr" sz="quarter" idx="3"/>
          </p:nvPr>
        </p:nvSpPr>
        <p:spPr/>
        <p:txBody>
          <a:bodyPr/>
          <a:lstStyle>
            <a:lvl1pPr>
              <a:defRPr/>
            </a:lvl1pPr>
          </a:lstStyle>
          <a:p>
            <a:endParaRPr lang="en-US" altLang="ja-JP"/>
          </a:p>
        </p:txBody>
      </p:sp>
      <p:sp>
        <p:nvSpPr>
          <p:cNvPr id="3079" name="Rectangle 7"/>
          <p:cNvSpPr>
            <a:spLocks noGrp="1" noChangeArrowheads="1"/>
          </p:cNvSpPr>
          <p:nvPr>
            <p:ph type="sldNum" sz="quarter" idx="4"/>
          </p:nvPr>
        </p:nvSpPr>
        <p:spPr/>
        <p:txBody>
          <a:bodyPr/>
          <a:lstStyle>
            <a:lvl1pPr>
              <a:defRPr/>
            </a:lvl1pPr>
          </a:lstStyle>
          <a:p>
            <a:fld id="{2D2D149F-1A53-4C2A-BC33-36C01AE4CDF4}" type="slidenum">
              <a:rPr lang="en-US" altLang="ja-JP" smtClean="0"/>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7657EB10-AB58-4CE3-A55E-633C37F61D82}" type="datetimeFigureOut">
              <a:rPr kumimoji="1" lang="ja-JP" altLang="en-US" smtClean="0"/>
              <a:pPr/>
              <a:t>2011/1/21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EEC9796-746D-492D-9CF7-18F982D9507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名称未設定-2"/>
          <p:cNvPicPr>
            <a:picLocks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0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fld id="{7657EB10-AB58-4CE3-A55E-633C37F61D82}" type="datetimeFigureOut">
              <a:rPr kumimoji="1" lang="ja-JP" altLang="en-US" smtClean="0"/>
              <a:pPr/>
              <a:t>2011/1/21</a:t>
            </a:fld>
            <a:endParaRPr kumimoji="1" lang="ja-JP" altLang="en-US"/>
          </a:p>
        </p:txBody>
      </p:sp>
      <p:sp>
        <p:nvSpPr>
          <p:cNvPr id="20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endParaRPr lang="en-US" altLang="ja-JP"/>
          </a:p>
        </p:txBody>
      </p:sp>
      <p:sp>
        <p:nvSpPr>
          <p:cNvPr id="20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fld id="{9EEC9796-746D-492D-9CF7-18F982D9507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2pPr>
      <a:lvl3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3pPr>
      <a:lvl4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4pPr>
      <a:lvl5pPr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5pPr>
      <a:lvl6pPr marL="4572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6pPr>
      <a:lvl7pPr marL="9144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7pPr>
      <a:lvl8pPr marL="13716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8pPr>
      <a:lvl9pPr marL="1828800" algn="ctr" rtl="0" eaLnBrk="1" fontAlgn="base" hangingPunct="1">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6.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6.jpe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4.jpe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548680"/>
            <a:ext cx="8496944" cy="3816424"/>
          </a:xfrm>
        </p:spPr>
        <p:txBody>
          <a:bodyPr/>
          <a:lstStyle/>
          <a:p>
            <a:pPr algn="r"/>
            <a:r>
              <a:rPr lang="en-US" altLang="ja-JP" sz="3200" smtClean="0"/>
              <a:t>S. H. DERBYSHIRE, I. BEAU, P. BECHTOLD,</a:t>
            </a:r>
            <a:r>
              <a:rPr lang="en-US" altLang="ja-JP" sz="3200" i="1" smtClean="0"/>
              <a:t> J.-Y. GRANDPEIX, </a:t>
            </a:r>
            <a:br>
              <a:rPr lang="en-US" altLang="ja-JP" sz="3200" i="1" smtClean="0"/>
            </a:br>
            <a:r>
              <a:rPr lang="en-US" altLang="ja-JP" sz="3200" i="1" smtClean="0"/>
              <a:t>J.-M. PIRIOU,</a:t>
            </a:r>
            <a:br>
              <a:rPr lang="en-US" altLang="ja-JP" sz="3200" i="1" smtClean="0"/>
            </a:br>
            <a:r>
              <a:rPr lang="en-US" altLang="ja-JP" sz="3200" smtClean="0"/>
              <a:t>J.-L. REDELSPERGER</a:t>
            </a:r>
            <a:br>
              <a:rPr lang="en-US" altLang="ja-JP" sz="3200" smtClean="0"/>
            </a:br>
            <a:r>
              <a:rPr lang="en-US" altLang="ja-JP" sz="3200" smtClean="0"/>
              <a:t> and P. M. M. SOARES</a:t>
            </a:r>
            <a:r>
              <a:rPr lang="en-US" altLang="ja-JP" sz="3200" i="1" smtClean="0"/>
              <a:t>,</a:t>
            </a:r>
            <a:r>
              <a:rPr lang="en-US" altLang="ja-JP" sz="3200" smtClean="0"/>
              <a:t>2004:  </a:t>
            </a:r>
            <a:br>
              <a:rPr lang="en-US" altLang="ja-JP" sz="3200" smtClean="0"/>
            </a:br>
            <a:r>
              <a:rPr lang="en-US" altLang="ja-JP" sz="3200" smtClean="0"/>
              <a:t>Sensitivity </a:t>
            </a:r>
            <a:r>
              <a:rPr kumimoji="1" lang="en-US" altLang="ja-JP" sz="3200" smtClean="0"/>
              <a:t>of moist convection to environmental humidity,</a:t>
            </a:r>
            <a:br>
              <a:rPr kumimoji="1" lang="en-US" altLang="ja-JP" sz="3200" smtClean="0"/>
            </a:br>
            <a:r>
              <a:rPr kumimoji="1" lang="en-US" altLang="ja-JP" sz="3200" smtClean="0"/>
              <a:t>  </a:t>
            </a:r>
            <a:r>
              <a:rPr lang="en-US" altLang="ja-JP" sz="3200" i="1" smtClean="0"/>
              <a:t>Q. J. R. Meteorol. Soc.</a:t>
            </a:r>
            <a:r>
              <a:rPr lang="en-US" altLang="ja-JP" sz="3200" smtClean="0"/>
              <a:t>, </a:t>
            </a:r>
            <a:r>
              <a:rPr lang="en-US" altLang="ja-JP" sz="3200" b="1" smtClean="0"/>
              <a:t>130</a:t>
            </a:r>
            <a:r>
              <a:rPr lang="en-US" altLang="ja-JP" sz="3200" smtClean="0"/>
              <a:t>, 3055-3079</a:t>
            </a:r>
            <a:br>
              <a:rPr lang="en-US" altLang="ja-JP" sz="3200" smtClean="0"/>
            </a:br>
            <a:endParaRPr kumimoji="1" lang="ja-JP" altLang="en-US" sz="800"/>
          </a:p>
        </p:txBody>
      </p:sp>
      <p:sp>
        <p:nvSpPr>
          <p:cNvPr id="3" name="サブタイトル 2"/>
          <p:cNvSpPr>
            <a:spLocks noGrp="1"/>
          </p:cNvSpPr>
          <p:nvPr>
            <p:ph type="subTitle" idx="1"/>
          </p:nvPr>
        </p:nvSpPr>
        <p:spPr>
          <a:xfrm>
            <a:off x="2555875" y="5589240"/>
            <a:ext cx="6400800" cy="1032520"/>
          </a:xfrm>
        </p:spPr>
        <p:txBody>
          <a:bodyPr/>
          <a:lstStyle/>
          <a:p>
            <a:r>
              <a:rPr lang="ja-JP" altLang="en-US" sz="2400" smtClean="0">
                <a:latin typeface="+mj-ea"/>
              </a:rPr>
              <a:t>地球および惑星大気科学研究室 </a:t>
            </a:r>
            <a:r>
              <a:rPr lang="en-US" altLang="ja-JP" sz="2400" smtClean="0"/>
              <a:t>M1</a:t>
            </a:r>
            <a:endParaRPr lang="en-US" altLang="ja-JP" sz="2400" smtClean="0">
              <a:latin typeface="+mj-ea"/>
            </a:endParaRPr>
          </a:p>
          <a:p>
            <a:r>
              <a:rPr lang="ja-JP" altLang="en-US" sz="2400" smtClean="0">
                <a:latin typeface="+mj-ea"/>
              </a:rPr>
              <a:t>黒田 美紀</a:t>
            </a:r>
          </a:p>
          <a:p>
            <a:endParaRPr kumimoji="1" lang="ja-JP" altLang="en-US" sz="2400"/>
          </a:p>
        </p:txBody>
      </p:sp>
      <p:sp>
        <p:nvSpPr>
          <p:cNvPr id="5" name="タイトル 1"/>
          <p:cNvSpPr txBox="1">
            <a:spLocks/>
          </p:cNvSpPr>
          <p:nvPr/>
        </p:nvSpPr>
        <p:spPr bwMode="auto">
          <a:xfrm>
            <a:off x="1043608" y="4221088"/>
            <a:ext cx="7704856"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0" cap="none" spc="0" normalizeH="0" baseline="0" noProof="0" smtClean="0">
                <a:ln>
                  <a:noFill/>
                </a:ln>
                <a:solidFill>
                  <a:schemeClr val="tx2"/>
                </a:solidFill>
                <a:effectLst/>
                <a:uLnTx/>
                <a:uFillTx/>
                <a:latin typeface="+mj-lt"/>
                <a:ea typeface="+mj-ea"/>
                <a:cs typeface="+mj-cs"/>
              </a:rPr>
              <a:t/>
            </a:r>
            <a:br>
              <a:rPr kumimoji="1" lang="en-US" altLang="ja-JP" sz="800" b="0" i="0" u="none" strike="noStrike" kern="0" cap="none" spc="0" normalizeH="0" baseline="0" noProof="0" smtClean="0">
                <a:ln>
                  <a:noFill/>
                </a:ln>
                <a:solidFill>
                  <a:schemeClr val="tx2"/>
                </a:solidFill>
                <a:effectLst/>
                <a:uLnTx/>
                <a:uFillTx/>
                <a:latin typeface="+mj-lt"/>
                <a:ea typeface="+mj-ea"/>
                <a:cs typeface="+mj-cs"/>
              </a:rPr>
            </a:br>
            <a:r>
              <a:rPr kumimoji="1" lang="ja-JP" altLang="en-US" sz="3200" b="0" i="0" u="none" strike="noStrike" kern="0" cap="none" spc="0" normalizeH="0" baseline="0" noProof="0" smtClean="0">
                <a:ln>
                  <a:noFill/>
                </a:ln>
                <a:solidFill>
                  <a:schemeClr val="tx2"/>
                </a:solidFill>
                <a:effectLst/>
                <a:uLnTx/>
                <a:uFillTx/>
                <a:latin typeface="+mj-lt"/>
                <a:ea typeface="+mj-ea"/>
                <a:cs typeface="+mj-cs"/>
              </a:rPr>
              <a:t>の紹介</a:t>
            </a:r>
            <a:r>
              <a:rPr kumimoji="1" lang="en-US" altLang="ja-JP" sz="3200" b="0" i="0" u="none" strike="noStrike" kern="0" cap="none" spc="0" normalizeH="0" baseline="0" noProof="0" smtClean="0">
                <a:ln>
                  <a:noFill/>
                </a:ln>
                <a:solidFill>
                  <a:schemeClr val="tx2"/>
                </a:solidFill>
                <a:effectLst/>
                <a:uLnTx/>
                <a:uFillTx/>
                <a:latin typeface="+mj-lt"/>
                <a:ea typeface="+mj-ea"/>
                <a:cs typeface="+mj-cs"/>
              </a:rPr>
              <a:t/>
            </a:r>
            <a:br>
              <a:rPr kumimoji="1" lang="en-US" altLang="ja-JP" sz="3200" b="0" i="0" u="none" strike="noStrike" kern="0" cap="none" spc="0" normalizeH="0" baseline="0" noProof="0" smtClean="0">
                <a:ln>
                  <a:noFill/>
                </a:ln>
                <a:solidFill>
                  <a:schemeClr val="tx2"/>
                </a:solidFill>
                <a:effectLst/>
                <a:uLnTx/>
                <a:uFillTx/>
                <a:latin typeface="+mj-lt"/>
                <a:ea typeface="+mj-ea"/>
                <a:cs typeface="+mj-cs"/>
              </a:rPr>
            </a:br>
            <a:endParaRPr kumimoji="1" lang="ja-JP" altLang="en-US" sz="800" b="0" i="0" u="none" strike="noStrike" kern="0" cap="none" spc="0" normalizeH="0" baseline="0" noProof="0">
              <a:ln>
                <a:noFill/>
              </a:ln>
              <a:solidFill>
                <a:schemeClr val="tx2"/>
              </a:solidFill>
              <a:effectLst/>
              <a:uLnTx/>
              <a:uFillTx/>
              <a:latin typeface="+mj-lt"/>
              <a:ea typeface="+mj-ea"/>
              <a:cs typeface="+mj-cs"/>
            </a:endParaRPr>
          </a:p>
        </p:txBody>
      </p:sp>
      <p:sp>
        <p:nvSpPr>
          <p:cNvPr id="6" name="タイトル 1"/>
          <p:cNvSpPr txBox="1">
            <a:spLocks/>
          </p:cNvSpPr>
          <p:nvPr/>
        </p:nvSpPr>
        <p:spPr bwMode="auto">
          <a:xfrm>
            <a:off x="1043608" y="4725144"/>
            <a:ext cx="7704856"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smtClean="0">
                <a:ln>
                  <a:noFill/>
                </a:ln>
                <a:solidFill>
                  <a:schemeClr val="tx2"/>
                </a:solidFill>
                <a:effectLst/>
                <a:uLnTx/>
                <a:uFillTx/>
                <a:latin typeface="+mj-lt"/>
                <a:ea typeface="+mj-ea"/>
                <a:cs typeface="+mj-cs"/>
              </a:rPr>
              <a:t> </a:t>
            </a:r>
            <a:r>
              <a:rPr kumimoji="1" lang="en-US" altLang="ja-JP" sz="2000" b="0" i="0" u="none" strike="noStrike" kern="0" cap="none" spc="0" normalizeH="0" baseline="0" noProof="0" smtClean="0">
                <a:ln>
                  <a:noFill/>
                </a:ln>
                <a:solidFill>
                  <a:schemeClr val="tx2"/>
                </a:solidFill>
                <a:effectLst/>
                <a:uLnTx/>
                <a:uFillTx/>
                <a:latin typeface="+mj-lt"/>
                <a:ea typeface="+mj-ea"/>
                <a:cs typeface="+mj-cs"/>
              </a:rPr>
              <a:t>(</a:t>
            </a:r>
            <a:r>
              <a:rPr kumimoji="1" lang="ja-JP" altLang="en-US" sz="2000" b="0" i="0" u="none" strike="noStrike" kern="0" cap="none" spc="0" normalizeH="0" baseline="0" noProof="0" smtClean="0">
                <a:ln>
                  <a:noFill/>
                </a:ln>
                <a:solidFill>
                  <a:schemeClr val="tx2"/>
                </a:solidFill>
                <a:effectLst/>
                <a:uLnTx/>
                <a:uFillTx/>
                <a:latin typeface="+mj-lt"/>
                <a:ea typeface="+mj-ea"/>
                <a:cs typeface="+mj-cs"/>
              </a:rPr>
              <a:t>環境の湿度に対する湿潤対流の感度</a:t>
            </a:r>
            <a:r>
              <a:rPr kumimoji="1" lang="en-US" altLang="ja-JP" sz="2000" b="0" i="0" u="none" strike="noStrike" kern="0" cap="none" spc="0" normalizeH="0" baseline="0" noProof="0" smtClean="0">
                <a:ln>
                  <a:noFill/>
                </a:ln>
                <a:solidFill>
                  <a:schemeClr val="tx2"/>
                </a:solidFill>
                <a:effectLst/>
                <a:uLnTx/>
                <a:uFillTx/>
                <a:latin typeface="+mj-lt"/>
                <a:ea typeface="+mj-ea"/>
                <a:cs typeface="+mj-cs"/>
              </a:rPr>
              <a:t>)</a:t>
            </a:r>
            <a:endParaRPr kumimoji="1" lang="ja-JP" altLang="en-US" sz="800" b="0" i="0" u="none" strike="noStrike" kern="0" cap="none" spc="0" normalizeH="0" baseline="0" noProof="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相対湿度の目標分布</a:t>
            </a:r>
            <a:endParaRPr kumimoji="1" lang="ja-JP" altLang="en-US"/>
          </a:p>
        </p:txBody>
      </p:sp>
      <p:sp>
        <p:nvSpPr>
          <p:cNvPr id="3" name="コンテンツ プレースホルダ 2"/>
          <p:cNvSpPr>
            <a:spLocks noGrp="1"/>
          </p:cNvSpPr>
          <p:nvPr>
            <p:ph idx="1"/>
          </p:nvPr>
        </p:nvSpPr>
        <p:spPr>
          <a:xfrm>
            <a:off x="457200" y="1600200"/>
            <a:ext cx="8229600" cy="4493096"/>
          </a:xfrm>
        </p:spPr>
        <p:txBody>
          <a:bodyPr/>
          <a:lstStyle/>
          <a:p>
            <a:r>
              <a:rPr lang="ja-JP" altLang="en-US" sz="2800" smtClean="0"/>
              <a:t>地表面では </a:t>
            </a:r>
            <a:r>
              <a:rPr lang="en-US" altLang="ja-JP" sz="2800" smtClean="0"/>
              <a:t>100 %</a:t>
            </a:r>
          </a:p>
          <a:p>
            <a:r>
              <a:rPr kumimoji="1" lang="ja-JP" altLang="en-US" sz="2800" smtClean="0"/>
              <a:t>高度 </a:t>
            </a:r>
            <a:r>
              <a:rPr kumimoji="1" lang="en-US" altLang="ja-JP" sz="2800" smtClean="0"/>
              <a:t>1 – 2 km </a:t>
            </a:r>
            <a:r>
              <a:rPr kumimoji="1" lang="ja-JP" altLang="en-US" sz="2800" smtClean="0"/>
              <a:t>では </a:t>
            </a:r>
            <a:r>
              <a:rPr kumimoji="1" lang="en-US" altLang="ja-JP" sz="2800" smtClean="0"/>
              <a:t>80 %</a:t>
            </a:r>
          </a:p>
          <a:p>
            <a:r>
              <a:rPr kumimoji="1" lang="ja-JP" altLang="en-US" sz="2800" smtClean="0"/>
              <a:t>高度 </a:t>
            </a:r>
            <a:r>
              <a:rPr kumimoji="1" lang="en-US" altLang="ja-JP" sz="2800" smtClean="0"/>
              <a:t>2 km </a:t>
            </a:r>
            <a:r>
              <a:rPr kumimoji="1" lang="ja-JP" altLang="en-US" sz="2800" smtClean="0"/>
              <a:t>より上では</a:t>
            </a:r>
            <a:endParaRPr kumimoji="1" lang="en-US" altLang="ja-JP" sz="2800" smtClean="0"/>
          </a:p>
          <a:p>
            <a:pPr lvl="1"/>
            <a:r>
              <a:rPr lang="en-US" altLang="ja-JP" sz="2400" smtClean="0"/>
              <a:t>25 %</a:t>
            </a:r>
          </a:p>
          <a:p>
            <a:pPr lvl="1"/>
            <a:r>
              <a:rPr kumimoji="1" lang="en-US" altLang="ja-JP" sz="2400" smtClean="0"/>
              <a:t>50 %</a:t>
            </a:r>
          </a:p>
          <a:p>
            <a:pPr lvl="1"/>
            <a:r>
              <a:rPr lang="en-US" altLang="ja-JP" sz="2400" smtClean="0"/>
              <a:t>70 %</a:t>
            </a:r>
          </a:p>
          <a:p>
            <a:pPr lvl="1"/>
            <a:r>
              <a:rPr kumimoji="1" lang="en-US" altLang="ja-JP" sz="2400" smtClean="0"/>
              <a:t>90 %</a:t>
            </a:r>
          </a:p>
        </p:txBody>
      </p:sp>
      <p:pic>
        <p:nvPicPr>
          <p:cNvPr id="68" name="図 67" descr="Fig001.jpg"/>
          <p:cNvPicPr>
            <a:picLocks noChangeAspect="1"/>
          </p:cNvPicPr>
          <p:nvPr/>
        </p:nvPicPr>
        <p:blipFill>
          <a:blip r:embed="rId3" cstate="print"/>
          <a:srcRect l="51883" t="1701" r="5728"/>
          <a:stretch>
            <a:fillRect/>
          </a:stretch>
        </p:blipFill>
        <p:spPr>
          <a:xfrm>
            <a:off x="5940152" y="1484784"/>
            <a:ext cx="2664296" cy="4896544"/>
          </a:xfrm>
          <a:prstGeom prst="rect">
            <a:avLst/>
          </a:prstGeom>
        </p:spPr>
      </p:pic>
      <p:sp>
        <p:nvSpPr>
          <p:cNvPr id="37" name="テキスト ボックス 36"/>
          <p:cNvSpPr txBox="1"/>
          <p:nvPr/>
        </p:nvSpPr>
        <p:spPr>
          <a:xfrm>
            <a:off x="6255946" y="1484784"/>
            <a:ext cx="476294"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38" name="テキスト ボックス 37"/>
          <p:cNvSpPr txBox="1"/>
          <p:nvPr/>
        </p:nvSpPr>
        <p:spPr>
          <a:xfrm>
            <a:off x="6255946" y="2888853"/>
            <a:ext cx="476294" cy="369332"/>
          </a:xfrm>
          <a:prstGeom prst="rect">
            <a:avLst/>
          </a:prstGeom>
          <a:solidFill>
            <a:schemeClr val="bg1"/>
          </a:solidFill>
        </p:spPr>
        <p:txBody>
          <a:bodyPr wrap="square" rtlCol="0">
            <a:spAutoFit/>
          </a:bodyPr>
          <a:lstStyle/>
          <a:p>
            <a:r>
              <a:rPr kumimoji="1" lang="en-US" altLang="ja-JP" smtClean="0"/>
              <a:t>10</a:t>
            </a:r>
          </a:p>
        </p:txBody>
      </p:sp>
      <p:sp>
        <p:nvSpPr>
          <p:cNvPr id="39" name="テキスト ボックス 38"/>
          <p:cNvSpPr txBox="1"/>
          <p:nvPr/>
        </p:nvSpPr>
        <p:spPr>
          <a:xfrm>
            <a:off x="6453751" y="4292922"/>
            <a:ext cx="278489" cy="369332"/>
          </a:xfrm>
          <a:prstGeom prst="rect">
            <a:avLst/>
          </a:prstGeom>
          <a:solidFill>
            <a:schemeClr val="bg1"/>
          </a:solidFill>
        </p:spPr>
        <p:txBody>
          <a:bodyPr wrap="square" rtlCol="0">
            <a:spAutoFit/>
          </a:bodyPr>
          <a:lstStyle/>
          <a:p>
            <a:r>
              <a:rPr lang="en-US" altLang="ja-JP" smtClean="0"/>
              <a:t>5</a:t>
            </a:r>
          </a:p>
        </p:txBody>
      </p:sp>
      <p:sp>
        <p:nvSpPr>
          <p:cNvPr id="40" name="テキスト ボックス 39"/>
          <p:cNvSpPr txBox="1"/>
          <p:nvPr/>
        </p:nvSpPr>
        <p:spPr>
          <a:xfrm>
            <a:off x="6698405" y="4364857"/>
            <a:ext cx="692318" cy="423619"/>
          </a:xfrm>
          <a:prstGeom prst="rect">
            <a:avLst/>
          </a:prstGeom>
          <a:noFill/>
        </p:spPr>
        <p:txBody>
          <a:bodyPr wrap="square" rtlCol="0">
            <a:spAutoFit/>
          </a:bodyPr>
          <a:lstStyle/>
          <a:p>
            <a:r>
              <a:rPr lang="en-US" altLang="ja-JP" smtClean="0"/>
              <a:t>25</a:t>
            </a:r>
          </a:p>
        </p:txBody>
      </p:sp>
      <p:cxnSp>
        <p:nvCxnSpPr>
          <p:cNvPr id="41" name="直線矢印コネクタ 40"/>
          <p:cNvCxnSpPr/>
          <p:nvPr/>
        </p:nvCxnSpPr>
        <p:spPr>
          <a:xfrm rot="5400000" flipH="1" flipV="1">
            <a:off x="6926004" y="4196846"/>
            <a:ext cx="237119" cy="989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094015" y="3208565"/>
            <a:ext cx="692318" cy="423619"/>
          </a:xfrm>
          <a:prstGeom prst="rect">
            <a:avLst/>
          </a:prstGeom>
          <a:noFill/>
        </p:spPr>
        <p:txBody>
          <a:bodyPr wrap="square" rtlCol="0">
            <a:spAutoFit/>
          </a:bodyPr>
          <a:lstStyle/>
          <a:p>
            <a:r>
              <a:rPr lang="en-US" altLang="ja-JP" smtClean="0"/>
              <a:t>50</a:t>
            </a:r>
          </a:p>
        </p:txBody>
      </p:sp>
      <p:cxnSp>
        <p:nvCxnSpPr>
          <p:cNvPr id="43" name="直線矢印コネクタ 42"/>
          <p:cNvCxnSpPr/>
          <p:nvPr/>
        </p:nvCxnSpPr>
        <p:spPr>
          <a:xfrm rot="5400000" flipH="1" flipV="1">
            <a:off x="7321614" y="3040554"/>
            <a:ext cx="237119" cy="989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390723" y="3951895"/>
            <a:ext cx="692318" cy="423619"/>
          </a:xfrm>
          <a:prstGeom prst="rect">
            <a:avLst/>
          </a:prstGeom>
          <a:noFill/>
        </p:spPr>
        <p:txBody>
          <a:bodyPr wrap="square" rtlCol="0">
            <a:spAutoFit/>
          </a:bodyPr>
          <a:lstStyle/>
          <a:p>
            <a:r>
              <a:rPr lang="en-US" altLang="ja-JP" smtClean="0"/>
              <a:t>70</a:t>
            </a:r>
          </a:p>
        </p:txBody>
      </p:sp>
      <p:cxnSp>
        <p:nvCxnSpPr>
          <p:cNvPr id="45" name="直線矢印コネクタ 44"/>
          <p:cNvCxnSpPr/>
          <p:nvPr/>
        </p:nvCxnSpPr>
        <p:spPr>
          <a:xfrm rot="5400000" flipH="1" flipV="1">
            <a:off x="7618322" y="3794541"/>
            <a:ext cx="237119" cy="989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687430" y="2713011"/>
            <a:ext cx="692318" cy="423619"/>
          </a:xfrm>
          <a:prstGeom prst="rect">
            <a:avLst/>
          </a:prstGeom>
          <a:noFill/>
        </p:spPr>
        <p:txBody>
          <a:bodyPr wrap="square" rtlCol="0">
            <a:spAutoFit/>
          </a:bodyPr>
          <a:lstStyle/>
          <a:p>
            <a:r>
              <a:rPr lang="en-US" altLang="ja-JP" smtClean="0"/>
              <a:t>90</a:t>
            </a:r>
          </a:p>
        </p:txBody>
      </p:sp>
      <p:cxnSp>
        <p:nvCxnSpPr>
          <p:cNvPr id="47" name="直線矢印コネクタ 46"/>
          <p:cNvCxnSpPr/>
          <p:nvPr/>
        </p:nvCxnSpPr>
        <p:spPr>
          <a:xfrm rot="5400000" flipH="1" flipV="1">
            <a:off x="7915030" y="2545000"/>
            <a:ext cx="237119" cy="989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192050" y="5381645"/>
            <a:ext cx="476294" cy="369332"/>
          </a:xfrm>
          <a:prstGeom prst="rect">
            <a:avLst/>
          </a:prstGeom>
          <a:noFill/>
        </p:spPr>
        <p:txBody>
          <a:bodyPr wrap="square" rtlCol="0">
            <a:spAutoFit/>
          </a:bodyPr>
          <a:lstStyle/>
          <a:p>
            <a:r>
              <a:rPr lang="en-US" altLang="ja-JP" smtClean="0"/>
              <a:t>80</a:t>
            </a:r>
          </a:p>
        </p:txBody>
      </p:sp>
      <p:cxnSp>
        <p:nvCxnSpPr>
          <p:cNvPr id="62" name="直線矢印コネクタ 61"/>
          <p:cNvCxnSpPr/>
          <p:nvPr/>
        </p:nvCxnSpPr>
        <p:spPr>
          <a:xfrm flipV="1">
            <a:off x="7596336" y="5373217"/>
            <a:ext cx="360040" cy="14401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084168" y="3429000"/>
            <a:ext cx="288032" cy="646331"/>
          </a:xfrm>
          <a:prstGeom prst="rect">
            <a:avLst/>
          </a:prstGeom>
          <a:solidFill>
            <a:schemeClr val="bg1"/>
          </a:solidFill>
        </p:spPr>
        <p:txBody>
          <a:bodyPr wrap="square" rtlCol="0">
            <a:spAutoFit/>
          </a:bodyPr>
          <a:lstStyle/>
          <a:p>
            <a:r>
              <a:rPr lang="en-US" altLang="ja-JP" smtClean="0"/>
              <a:t>  </a:t>
            </a:r>
          </a:p>
          <a:p>
            <a:endParaRPr kumimoji="1" lang="ja-JP" altLang="en-US"/>
          </a:p>
        </p:txBody>
      </p:sp>
      <p:sp>
        <p:nvSpPr>
          <p:cNvPr id="75" name="テキスト ボックス 74"/>
          <p:cNvSpPr txBox="1"/>
          <p:nvPr/>
        </p:nvSpPr>
        <p:spPr>
          <a:xfrm>
            <a:off x="5940152" y="3284984"/>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sp>
        <p:nvSpPr>
          <p:cNvPr id="77" name="テキスト ボックス 76"/>
          <p:cNvSpPr txBox="1"/>
          <p:nvPr/>
        </p:nvSpPr>
        <p:spPr>
          <a:xfrm>
            <a:off x="6372200" y="5517232"/>
            <a:ext cx="311214" cy="369332"/>
          </a:xfrm>
          <a:prstGeom prst="rect">
            <a:avLst/>
          </a:prstGeom>
          <a:solidFill>
            <a:schemeClr val="bg1"/>
          </a:solidFill>
        </p:spPr>
        <p:txBody>
          <a:bodyPr wrap="square" rtlCol="0">
            <a:spAutoFit/>
          </a:bodyPr>
          <a:lstStyle/>
          <a:p>
            <a:r>
              <a:rPr lang="en-US" altLang="ja-JP" smtClean="0"/>
              <a:t>0</a:t>
            </a:r>
          </a:p>
        </p:txBody>
      </p:sp>
      <p:sp>
        <p:nvSpPr>
          <p:cNvPr id="79" name="テキスト ボックス 78"/>
          <p:cNvSpPr txBox="1"/>
          <p:nvPr/>
        </p:nvSpPr>
        <p:spPr>
          <a:xfrm>
            <a:off x="6421026" y="5003884"/>
            <a:ext cx="239206" cy="369332"/>
          </a:xfrm>
          <a:prstGeom prst="rect">
            <a:avLst/>
          </a:prstGeom>
          <a:solidFill>
            <a:schemeClr val="bg1"/>
          </a:solidFill>
        </p:spPr>
        <p:txBody>
          <a:bodyPr wrap="square" rtlCol="0">
            <a:spAutoFit/>
          </a:bodyPr>
          <a:lstStyle/>
          <a:p>
            <a:r>
              <a:rPr lang="en-US" altLang="ja-JP" smtClean="0"/>
              <a:t>2</a:t>
            </a:r>
          </a:p>
        </p:txBody>
      </p:sp>
      <p:sp>
        <p:nvSpPr>
          <p:cNvPr id="84" name="テキスト ボックス 83"/>
          <p:cNvSpPr txBox="1"/>
          <p:nvPr/>
        </p:nvSpPr>
        <p:spPr>
          <a:xfrm>
            <a:off x="6588224" y="5949280"/>
            <a:ext cx="1944216" cy="400110"/>
          </a:xfrm>
          <a:prstGeom prst="rect">
            <a:avLst/>
          </a:prstGeom>
          <a:solidFill>
            <a:schemeClr val="bg1"/>
          </a:solidFill>
        </p:spPr>
        <p:txBody>
          <a:bodyPr wrap="square" rtlCol="0">
            <a:spAutoFit/>
          </a:bodyPr>
          <a:lstStyle/>
          <a:p>
            <a:r>
              <a:rPr kumimoji="1" lang="ja-JP" altLang="en-US" sz="2000" smtClean="0"/>
              <a:t>  相対湿度</a:t>
            </a:r>
            <a:r>
              <a:rPr kumimoji="1" lang="en-US" altLang="ja-JP" sz="2000" smtClean="0"/>
              <a:t>(%)</a:t>
            </a:r>
            <a:endParaRPr kumimoji="1" lang="ja-JP" alt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940152" y="5949280"/>
            <a:ext cx="266429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940152" y="1484784"/>
            <a:ext cx="648072" cy="4464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target-profile_velocity.png"/>
          <p:cNvPicPr>
            <a:picLocks noChangeAspect="1"/>
          </p:cNvPicPr>
          <p:nvPr/>
        </p:nvPicPr>
        <p:blipFill>
          <a:blip r:embed="rId3" cstate="print"/>
          <a:stretch>
            <a:fillRect/>
          </a:stretch>
        </p:blipFill>
        <p:spPr>
          <a:xfrm>
            <a:off x="6564560" y="1484784"/>
            <a:ext cx="2111896" cy="4464496"/>
          </a:xfrm>
          <a:prstGeom prst="rect">
            <a:avLst/>
          </a:prstGeom>
        </p:spPr>
      </p:pic>
      <p:sp>
        <p:nvSpPr>
          <p:cNvPr id="2" name="タイトル 1"/>
          <p:cNvSpPr>
            <a:spLocks noGrp="1"/>
          </p:cNvSpPr>
          <p:nvPr>
            <p:ph type="title"/>
          </p:nvPr>
        </p:nvSpPr>
        <p:spPr/>
        <p:txBody>
          <a:bodyPr/>
          <a:lstStyle/>
          <a:p>
            <a:r>
              <a:rPr lang="ja-JP" altLang="en-US" smtClean="0"/>
              <a:t>水平速度の目標分布</a:t>
            </a:r>
            <a:endParaRPr kumimoji="1" lang="ja-JP" altLang="en-US"/>
          </a:p>
        </p:txBody>
      </p:sp>
      <p:sp>
        <p:nvSpPr>
          <p:cNvPr id="24" name="テキスト ボックス 23"/>
          <p:cNvSpPr txBox="1"/>
          <p:nvPr/>
        </p:nvSpPr>
        <p:spPr>
          <a:xfrm>
            <a:off x="6255946" y="1484784"/>
            <a:ext cx="476294"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25" name="テキスト ボックス 24"/>
          <p:cNvSpPr txBox="1"/>
          <p:nvPr/>
        </p:nvSpPr>
        <p:spPr>
          <a:xfrm>
            <a:off x="6255946" y="2888853"/>
            <a:ext cx="476294" cy="369332"/>
          </a:xfrm>
          <a:prstGeom prst="rect">
            <a:avLst/>
          </a:prstGeom>
          <a:solidFill>
            <a:schemeClr val="bg1"/>
          </a:solidFill>
        </p:spPr>
        <p:txBody>
          <a:bodyPr wrap="square" rtlCol="0">
            <a:spAutoFit/>
          </a:bodyPr>
          <a:lstStyle/>
          <a:p>
            <a:r>
              <a:rPr kumimoji="1" lang="en-US" altLang="ja-JP" smtClean="0"/>
              <a:t>10</a:t>
            </a:r>
          </a:p>
        </p:txBody>
      </p:sp>
      <p:sp>
        <p:nvSpPr>
          <p:cNvPr id="29" name="テキスト ボックス 28"/>
          <p:cNvSpPr txBox="1"/>
          <p:nvPr/>
        </p:nvSpPr>
        <p:spPr>
          <a:xfrm>
            <a:off x="5951765" y="314096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sp>
        <p:nvSpPr>
          <p:cNvPr id="30" name="テキスト ボックス 29"/>
          <p:cNvSpPr txBox="1"/>
          <p:nvPr/>
        </p:nvSpPr>
        <p:spPr>
          <a:xfrm>
            <a:off x="6372200" y="5517232"/>
            <a:ext cx="311214" cy="369332"/>
          </a:xfrm>
          <a:prstGeom prst="rect">
            <a:avLst/>
          </a:prstGeom>
          <a:solidFill>
            <a:schemeClr val="bg1"/>
          </a:solidFill>
        </p:spPr>
        <p:txBody>
          <a:bodyPr wrap="square" rtlCol="0">
            <a:spAutoFit/>
          </a:bodyPr>
          <a:lstStyle/>
          <a:p>
            <a:r>
              <a:rPr lang="en-US" altLang="ja-JP" smtClean="0"/>
              <a:t>0</a:t>
            </a:r>
          </a:p>
        </p:txBody>
      </p:sp>
      <p:sp>
        <p:nvSpPr>
          <p:cNvPr id="16" name="テキスト ボックス 15"/>
          <p:cNvSpPr txBox="1"/>
          <p:nvPr/>
        </p:nvSpPr>
        <p:spPr>
          <a:xfrm>
            <a:off x="6732240" y="5949280"/>
            <a:ext cx="1944216" cy="400110"/>
          </a:xfrm>
          <a:prstGeom prst="rect">
            <a:avLst/>
          </a:prstGeom>
          <a:solidFill>
            <a:schemeClr val="bg1"/>
          </a:solidFill>
        </p:spPr>
        <p:txBody>
          <a:bodyPr wrap="square" rtlCol="0">
            <a:spAutoFit/>
          </a:bodyPr>
          <a:lstStyle/>
          <a:p>
            <a:r>
              <a:rPr lang="ja-JP" altLang="en-US" sz="2000" smtClean="0"/>
              <a:t>水平速度</a:t>
            </a:r>
            <a:r>
              <a:rPr kumimoji="1" lang="en-US" altLang="ja-JP" sz="2000" smtClean="0"/>
              <a:t>(m/s)</a:t>
            </a:r>
            <a:endParaRPr kumimoji="1" lang="ja-JP" altLang="en-US" sz="2000"/>
          </a:p>
        </p:txBody>
      </p:sp>
      <p:sp>
        <p:nvSpPr>
          <p:cNvPr id="13" name="正方形/長方形 12"/>
          <p:cNvSpPr/>
          <p:nvPr/>
        </p:nvSpPr>
        <p:spPr>
          <a:xfrm>
            <a:off x="6660232" y="1556792"/>
            <a:ext cx="720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660232" y="2924944"/>
            <a:ext cx="720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660232" y="4293096"/>
            <a:ext cx="720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444208" y="4221088"/>
            <a:ext cx="278489" cy="369332"/>
          </a:xfrm>
          <a:prstGeom prst="rect">
            <a:avLst/>
          </a:prstGeom>
          <a:solidFill>
            <a:schemeClr val="bg1"/>
          </a:solidFill>
        </p:spPr>
        <p:txBody>
          <a:bodyPr wrap="square" rtlCol="0">
            <a:spAutoFit/>
          </a:bodyPr>
          <a:lstStyle/>
          <a:p>
            <a:r>
              <a:rPr lang="en-US" altLang="ja-JP" smtClean="0"/>
              <a:t>5</a:t>
            </a:r>
          </a:p>
        </p:txBody>
      </p:sp>
      <p:sp>
        <p:nvSpPr>
          <p:cNvPr id="19" name="コンテンツ プレースホルダ 2"/>
          <p:cNvSpPr txBox="1">
            <a:spLocks/>
          </p:cNvSpPr>
          <p:nvPr/>
        </p:nvSpPr>
        <p:spPr bwMode="auto">
          <a:xfrm>
            <a:off x="457200" y="1600200"/>
            <a:ext cx="8229600" cy="449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2800" b="0" i="0" u="none" strike="noStrike" kern="0" cap="none" spc="0" normalizeH="0" baseline="0" noProof="0" smtClean="0">
                <a:ln>
                  <a:noFill/>
                </a:ln>
                <a:solidFill>
                  <a:schemeClr val="tx1"/>
                </a:solidFill>
                <a:effectLst/>
                <a:uLnTx/>
                <a:uFillTx/>
                <a:latin typeface="+mn-lt"/>
                <a:ea typeface="+mn-ea"/>
                <a:cs typeface="+mn-cs"/>
              </a:rPr>
              <a:t>以下のように与える</a:t>
            </a:r>
            <a:endParaRPr kumimoji="1" lang="en-US" altLang="ja-JP"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2800" b="0" i="0" u="none" strike="noStrike" kern="0" cap="none" spc="0" normalizeH="0" baseline="0" noProof="0" smtClean="0">
              <a:ln>
                <a:noFill/>
              </a:ln>
              <a:solidFill>
                <a:schemeClr val="tx1"/>
              </a:solidFill>
              <a:effectLst/>
              <a:uLnTx/>
              <a:uFillTx/>
              <a:latin typeface="+mn-lt"/>
              <a:ea typeface="+mn-ea"/>
              <a:cs typeface="+mn-cs"/>
            </a:endParaRPr>
          </a:p>
        </p:txBody>
      </p:sp>
      <p:grpSp>
        <p:nvGrpSpPr>
          <p:cNvPr id="31" name="グループ化 30"/>
          <p:cNvGrpSpPr/>
          <p:nvPr/>
        </p:nvGrpSpPr>
        <p:grpSpPr>
          <a:xfrm>
            <a:off x="1763688" y="3284984"/>
            <a:ext cx="2088232" cy="400110"/>
            <a:chOff x="2195736" y="3284984"/>
            <a:chExt cx="2520280" cy="400110"/>
          </a:xfrm>
        </p:grpSpPr>
        <p:pic>
          <p:nvPicPr>
            <p:cNvPr id="20" name="TexTeXPicture" descr="&lt;?xml version=&quot;1.0&quot; encoding=&quot;utf-16&quot;?&gt;&#10;&lt;TeXTeX&gt;&#10;  &lt;preamble&gt;\documentclass{jarticle}&#10;\usepackage{amsmath}&#10;\pagestyle{empty}&lt;/preamble&gt;&#10;  &lt;body&gt;\begin{align*} &#10;z&#10;\end{align*}&lt;/body&gt;&#10;  &lt;fcolor&gt;FF000000&lt;/fcolor&gt;&#10;  &lt;bcolor&gt;FFFFFFFF&lt;/bcolor&gt;&#10;  &lt;transparent&gt;True&lt;/transparent&gt;&#10;  &lt;resolution&gt;1800&lt;/resolution&gt;&#10;  &lt;imageh&gt;112&lt;/imageh&gt;&#10;  &lt;imagew&gt;105&lt;/imagew&gt;&#10;  &lt;scale&gt;50&lt;/scale&gt;&#10;  &lt;cursor&gt;17&lt;/cursor&gt;&#10;&lt;/TeXTeX&gt;"/>
            <p:cNvPicPr>
              <a:picLocks noChangeAspect="1"/>
            </p:cNvPicPr>
            <p:nvPr/>
          </p:nvPicPr>
          <p:blipFill>
            <a:blip r:embed="rId4" cstate="print"/>
            <a:stretch>
              <a:fillRect/>
            </a:stretch>
          </p:blipFill>
          <p:spPr>
            <a:xfrm>
              <a:off x="2195736" y="3356992"/>
              <a:ext cx="179512" cy="191479"/>
            </a:xfrm>
            <a:prstGeom prst="rect">
              <a:avLst/>
            </a:prstGeom>
          </p:spPr>
        </p:pic>
        <p:sp>
          <p:nvSpPr>
            <p:cNvPr id="21" name="テキスト ボックス 20"/>
            <p:cNvSpPr txBox="1"/>
            <p:nvPr/>
          </p:nvSpPr>
          <p:spPr>
            <a:xfrm>
              <a:off x="2483768" y="3284984"/>
              <a:ext cx="2232248" cy="400110"/>
            </a:xfrm>
            <a:prstGeom prst="rect">
              <a:avLst/>
            </a:prstGeom>
            <a:noFill/>
          </p:spPr>
          <p:txBody>
            <a:bodyPr wrap="square" rtlCol="0">
              <a:spAutoFit/>
            </a:bodyPr>
            <a:lstStyle/>
            <a:p>
              <a:r>
                <a:rPr kumimoji="1" lang="en-US" altLang="ja-JP" sz="2000" smtClean="0"/>
                <a:t>: </a:t>
              </a:r>
              <a:r>
                <a:rPr kumimoji="1" lang="ja-JP" altLang="en-US" sz="2000" smtClean="0"/>
                <a:t>高度 </a:t>
              </a:r>
              <a:r>
                <a:rPr kumimoji="1" lang="en-US" altLang="ja-JP" sz="2000" smtClean="0"/>
                <a:t>(km)</a:t>
              </a:r>
              <a:endParaRPr kumimoji="1" lang="ja-JP" altLang="en-US" sz="2000"/>
            </a:p>
          </p:txBody>
        </p:sp>
      </p:grpSp>
      <p:pic>
        <p:nvPicPr>
          <p:cNvPr id="22" name="TexTeXPicture" descr="&lt;?xml version=&quot;1.0&quot; encoding=&quot;utf-16&quot;?&gt;&#10;&lt;TeXTeX&gt;&#10;  &lt;preamble&gt;\documentclass{jarticle}&#10;\usepackage{amsmath}&#10;\pagestyle{empty}&lt;/preamble&gt;&#10;  &lt;body&gt;\begin{align*} &#10;U &amp;amp;= 0.5 (\textmc{m/s}) \times \\&#10;&amp;amp; \ln\{1.0+z \times 10^3/0.1(\textmc{m/s})\}&#10;\end{align*}&lt;/body&gt;&#10;  &lt;fcolor&gt;FF000000&lt;/fcolor&gt;&#10;  &lt;bcolor&gt;FFFFFFFF&lt;/bcolor&gt;&#10;  &lt;transparent&gt;True&lt;/transparent&gt;&#10;  &lt;resolution&gt;1800&lt;/resolution&gt;&#10;  &lt;imageh&gt;699&lt;/imageh&gt;&#10;  &lt;imagew&gt;3142&lt;/imagew&gt;&#10;  &lt;scale&gt;50&lt;/scale&gt;&#10;  &lt;cursor&gt;63&lt;/cursor&gt;&#10;&lt;/TeXTeX&gt;"/>
          <p:cNvPicPr>
            <a:picLocks noChangeAspect="1"/>
          </p:cNvPicPr>
          <p:nvPr/>
        </p:nvPicPr>
        <p:blipFill>
          <a:blip r:embed="rId5" cstate="print"/>
          <a:stretch>
            <a:fillRect/>
          </a:stretch>
        </p:blipFill>
        <p:spPr>
          <a:xfrm>
            <a:off x="1259632" y="2276872"/>
            <a:ext cx="3325283" cy="7397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2133600"/>
            <a:ext cx="7593013" cy="1470025"/>
          </a:xfrm>
        </p:spPr>
        <p:txBody>
          <a:bodyPr/>
          <a:lstStyle/>
          <a:p>
            <a:pPr algn="r"/>
            <a:r>
              <a:rPr kumimoji="1" lang="en-US" altLang="ja-JP" smtClean="0"/>
              <a:t>CRMs </a:t>
            </a:r>
            <a:r>
              <a:rPr kumimoji="1" lang="ja-JP" altLang="en-US" smtClean="0"/>
              <a:t>での結果</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CRMs </a:t>
            </a:r>
            <a:r>
              <a:rPr kumimoji="1" lang="ja-JP" altLang="en-US" smtClean="0"/>
              <a:t>での結果</a:t>
            </a:r>
            <a:endParaRPr kumimoji="1" lang="ja-JP" altLang="en-US"/>
          </a:p>
        </p:txBody>
      </p:sp>
      <p:sp>
        <p:nvSpPr>
          <p:cNvPr id="3" name="コンテンツ プレースホルダ 2"/>
          <p:cNvSpPr>
            <a:spLocks noGrp="1"/>
          </p:cNvSpPr>
          <p:nvPr>
            <p:ph idx="1"/>
          </p:nvPr>
        </p:nvSpPr>
        <p:spPr/>
        <p:txBody>
          <a:bodyPr/>
          <a:lstStyle/>
          <a:p>
            <a:r>
              <a:rPr lang="ja-JP" altLang="en-US" sz="2800" smtClean="0"/>
              <a:t>使用したモデル</a:t>
            </a:r>
            <a:endParaRPr lang="en-US" altLang="ja-JP" sz="2800" smtClean="0"/>
          </a:p>
          <a:p>
            <a:pPr lvl="1"/>
            <a:r>
              <a:rPr lang="en-US" altLang="ja-JP" sz="2400" smtClean="0"/>
              <a:t>Met Office CRM</a:t>
            </a:r>
          </a:p>
          <a:p>
            <a:pPr lvl="1"/>
            <a:r>
              <a:rPr lang="en-US" altLang="ja-JP" sz="2400" smtClean="0"/>
              <a:t>CNRM-GAME CRM</a:t>
            </a:r>
          </a:p>
          <a:p>
            <a:endParaRPr kumimoji="1" lang="en-US" altLang="ja-JP" sz="2800" smtClean="0"/>
          </a:p>
          <a:p>
            <a:pPr lvl="1"/>
            <a:endParaRPr lang="en-US" altLang="ja-JP" sz="2400" smtClean="0"/>
          </a:p>
          <a:p>
            <a:pPr lvl="1"/>
            <a:endParaRPr lang="en-US" altLang="ja-JP"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smtClean="0"/>
              <a:t>CRMs </a:t>
            </a:r>
            <a:r>
              <a:rPr lang="ja-JP" altLang="en-US" sz="4000" smtClean="0"/>
              <a:t>での結果 </a:t>
            </a:r>
            <a:r>
              <a:rPr lang="en-US" altLang="ja-JP" sz="4000" smtClean="0"/>
              <a:t>(</a:t>
            </a:r>
            <a:r>
              <a:rPr lang="ja-JP" altLang="en-US" sz="4000" smtClean="0"/>
              <a:t>質量フラックス</a:t>
            </a:r>
            <a:r>
              <a:rPr lang="en-US" altLang="ja-JP" sz="4000" smtClean="0"/>
              <a:t>)</a:t>
            </a:r>
            <a:endParaRPr kumimoji="1" lang="ja-JP" altLang="en-US" sz="4000"/>
          </a:p>
        </p:txBody>
      </p:sp>
      <p:sp>
        <p:nvSpPr>
          <p:cNvPr id="3" name="コンテンツ プレースホルダ 2"/>
          <p:cNvSpPr>
            <a:spLocks noGrp="1"/>
          </p:cNvSpPr>
          <p:nvPr>
            <p:ph idx="1"/>
          </p:nvPr>
        </p:nvSpPr>
        <p:spPr/>
        <p:txBody>
          <a:bodyPr/>
          <a:lstStyle/>
          <a:p>
            <a:r>
              <a:rPr lang="ja-JP" altLang="en-US" sz="2800" smtClean="0"/>
              <a:t>以降では</a:t>
            </a:r>
            <a:r>
              <a:rPr lang="en-US" altLang="ja-JP" sz="2800" smtClean="0"/>
              <a:t>, </a:t>
            </a:r>
            <a:r>
              <a:rPr lang="ja-JP" altLang="en-US" sz="2800" smtClean="0"/>
              <a:t>質量フラックスについて</a:t>
            </a:r>
            <a:endParaRPr lang="en-US" altLang="ja-JP" sz="2800" smtClean="0"/>
          </a:p>
          <a:p>
            <a:pPr lvl="1"/>
            <a:r>
              <a:rPr lang="en-US" altLang="ja-JP" sz="2400" smtClean="0"/>
              <a:t>Met Office CRM, </a:t>
            </a:r>
            <a:r>
              <a:rPr lang="ja-JP" altLang="en-US" sz="2400" smtClean="0"/>
              <a:t>水平解像度 </a:t>
            </a:r>
            <a:r>
              <a:rPr lang="en-US" altLang="ja-JP" sz="2400" smtClean="0"/>
              <a:t>500 m</a:t>
            </a:r>
          </a:p>
          <a:p>
            <a:pPr>
              <a:buNone/>
            </a:pPr>
            <a:r>
              <a:rPr lang="en-US" altLang="ja-JP" sz="2800" smtClean="0"/>
              <a:t>  </a:t>
            </a:r>
            <a:r>
              <a:rPr lang="ja-JP" altLang="en-US" sz="2800" smtClean="0"/>
              <a:t>と</a:t>
            </a:r>
            <a:r>
              <a:rPr lang="en-US" altLang="ja-JP" sz="2800" smtClean="0"/>
              <a:t>, </a:t>
            </a:r>
          </a:p>
          <a:p>
            <a:pPr lvl="1"/>
            <a:r>
              <a:rPr lang="en-US" altLang="ja-JP" sz="2400" smtClean="0"/>
              <a:t>Met Office CRM, </a:t>
            </a:r>
            <a:r>
              <a:rPr lang="ja-JP" altLang="en-US" sz="2400" smtClean="0"/>
              <a:t>水平解像度 </a:t>
            </a:r>
            <a:r>
              <a:rPr lang="en-US" altLang="ja-JP" sz="2400" smtClean="0"/>
              <a:t>250 m</a:t>
            </a:r>
          </a:p>
          <a:p>
            <a:pPr lvl="1"/>
            <a:r>
              <a:rPr lang="en-US" altLang="ja-JP" sz="2400" smtClean="0"/>
              <a:t>Met Office CRM, </a:t>
            </a:r>
            <a:r>
              <a:rPr lang="ja-JP" altLang="en-US" sz="2400" smtClean="0"/>
              <a:t>水平解像度 </a:t>
            </a:r>
            <a:r>
              <a:rPr lang="en-US" altLang="ja-JP" sz="2400" smtClean="0"/>
              <a:t>500 m, </a:t>
            </a:r>
            <a:r>
              <a:rPr lang="ja-JP" altLang="en-US" sz="2400" smtClean="0"/>
              <a:t>境界層でナッジングあり</a:t>
            </a:r>
            <a:endParaRPr lang="en-US" altLang="ja-JP" sz="2400" smtClean="0"/>
          </a:p>
          <a:p>
            <a:pPr lvl="1"/>
            <a:r>
              <a:rPr lang="en-US" altLang="ja-JP" sz="2400" smtClean="0"/>
              <a:t>CNRM-GAME CRM, </a:t>
            </a:r>
            <a:r>
              <a:rPr lang="ja-JP" altLang="en-US" sz="2400" smtClean="0"/>
              <a:t>水平解像度 </a:t>
            </a:r>
            <a:r>
              <a:rPr lang="en-US" altLang="ja-JP" sz="2400" smtClean="0"/>
              <a:t>500 m</a:t>
            </a:r>
          </a:p>
          <a:p>
            <a:pPr>
              <a:buNone/>
            </a:pPr>
            <a:r>
              <a:rPr kumimoji="1" lang="en-US" altLang="ja-JP" sz="2800" smtClean="0"/>
              <a:t>  </a:t>
            </a:r>
            <a:r>
              <a:rPr lang="ja-JP" altLang="en-US" sz="2800" smtClean="0"/>
              <a:t>をそれぞれ比較する</a:t>
            </a:r>
            <a:endParaRPr kumimoji="1" lang="ja-JP" alt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コンテンツ プレースホルダ 36"/>
          <p:cNvSpPr>
            <a:spLocks noGrp="1"/>
          </p:cNvSpPr>
          <p:nvPr>
            <p:ph idx="1"/>
          </p:nvPr>
        </p:nvSpPr>
        <p:spPr>
          <a:xfrm>
            <a:off x="457200" y="4797152"/>
            <a:ext cx="8229600" cy="1800200"/>
          </a:xfrm>
        </p:spPr>
        <p:txBody>
          <a:bodyPr/>
          <a:lstStyle/>
          <a:p>
            <a:pPr>
              <a:defRPr/>
            </a:pPr>
            <a:r>
              <a:rPr lang="ja-JP" altLang="en-US" sz="2400" smtClean="0"/>
              <a:t>乾燥している </a:t>
            </a:r>
            <a:r>
              <a:rPr lang="en-US" altLang="ja-JP" sz="2400" smtClean="0"/>
              <a:t>(               ) </a:t>
            </a:r>
            <a:r>
              <a:rPr lang="ja-JP" altLang="en-US" sz="2400" smtClean="0"/>
              <a:t>ときに解像度による違いが見られる</a:t>
            </a:r>
            <a:endParaRPr lang="en-US" altLang="ja-JP" sz="2400" smtClean="0"/>
          </a:p>
          <a:p>
            <a:pPr lvl="0">
              <a:defRPr/>
            </a:pPr>
            <a:r>
              <a:rPr lang="ja-JP" altLang="en-US" sz="2400" smtClean="0"/>
              <a:t>しかし</a:t>
            </a:r>
            <a:r>
              <a:rPr lang="en-US" altLang="ja-JP" sz="2400" smtClean="0"/>
              <a:t>, </a:t>
            </a:r>
            <a:r>
              <a:rPr lang="ja-JP" altLang="en-US" sz="2400" smtClean="0"/>
              <a:t>両方とも中部対流圏 </a:t>
            </a:r>
            <a:r>
              <a:rPr lang="en-US" altLang="ja-JP" sz="2400" smtClean="0"/>
              <a:t>(</a:t>
            </a:r>
            <a:r>
              <a:rPr lang="ja-JP" altLang="en-US" sz="2400" smtClean="0"/>
              <a:t>高度 </a:t>
            </a:r>
            <a:r>
              <a:rPr lang="en-US" altLang="ja-JP" sz="2400" smtClean="0"/>
              <a:t>6 km </a:t>
            </a:r>
            <a:r>
              <a:rPr lang="ja-JP" altLang="en-US" sz="2400" smtClean="0"/>
              <a:t>あたり</a:t>
            </a:r>
            <a:r>
              <a:rPr lang="en-US" altLang="ja-JP" sz="2400" smtClean="0"/>
              <a:t>) </a:t>
            </a:r>
            <a:r>
              <a:rPr lang="ja-JP" altLang="en-US" sz="2400" smtClean="0"/>
              <a:t>で湿度による大きな違いが見られる</a:t>
            </a:r>
            <a:endParaRPr lang="en-US" altLang="ja-JP" sz="2400" smtClean="0"/>
          </a:p>
        </p:txBody>
      </p:sp>
      <p:pic>
        <p:nvPicPr>
          <p:cNvPr id="32" name="コンテンツ プレースホルダ 29" descr="Fig004.jpg"/>
          <p:cNvPicPr>
            <a:picLocks noChangeAspect="1"/>
          </p:cNvPicPr>
          <p:nvPr/>
        </p:nvPicPr>
        <p:blipFill>
          <a:blip r:embed="rId3" cstate="print"/>
          <a:srcRect t="1111" b="47784"/>
          <a:stretch>
            <a:fillRect/>
          </a:stretch>
        </p:blipFill>
        <p:spPr bwMode="auto">
          <a:xfrm>
            <a:off x="1475656" y="1484784"/>
            <a:ext cx="6336704" cy="3312368"/>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kumimoji="1" lang="ja-JP" altLang="en-US" sz="4000" smtClean="0"/>
              <a:t>上昇流の質量フラックスの比較</a:t>
            </a:r>
            <a:r>
              <a:rPr kumimoji="1" lang="en-US" altLang="ja-JP" sz="4000" smtClean="0"/>
              <a:t/>
            </a:r>
            <a:br>
              <a:rPr kumimoji="1" lang="en-US" altLang="ja-JP" sz="4000" smtClean="0"/>
            </a:br>
            <a:r>
              <a:rPr kumimoji="1" lang="en-US" altLang="ja-JP" sz="4000" smtClean="0"/>
              <a:t>- </a:t>
            </a:r>
            <a:r>
              <a:rPr kumimoji="1" lang="ja-JP" altLang="en-US" sz="4000" smtClean="0"/>
              <a:t>水平解像度について </a:t>
            </a:r>
            <a:r>
              <a:rPr kumimoji="1" lang="en-US" altLang="ja-JP" sz="4000" smtClean="0"/>
              <a:t>-</a:t>
            </a:r>
            <a:endParaRPr kumimoji="1" lang="ja-JP" altLang="en-US" sz="4000"/>
          </a:p>
        </p:txBody>
      </p:sp>
      <p:grpSp>
        <p:nvGrpSpPr>
          <p:cNvPr id="29" name="グループ化 28"/>
          <p:cNvGrpSpPr/>
          <p:nvPr/>
        </p:nvGrpSpPr>
        <p:grpSpPr>
          <a:xfrm>
            <a:off x="1055222" y="1547500"/>
            <a:ext cx="6685130" cy="3249652"/>
            <a:chOff x="1055222" y="1403484"/>
            <a:chExt cx="6685130" cy="3249652"/>
          </a:xfrm>
        </p:grpSpPr>
        <p:grpSp>
          <p:nvGrpSpPr>
            <p:cNvPr id="30" name="グループ化 38"/>
            <p:cNvGrpSpPr/>
            <p:nvPr/>
          </p:nvGrpSpPr>
          <p:grpSpPr>
            <a:xfrm>
              <a:off x="1475656" y="1403484"/>
              <a:ext cx="504056" cy="2961620"/>
              <a:chOff x="1475656" y="1403484"/>
              <a:chExt cx="504056" cy="2961620"/>
            </a:xfrm>
          </p:grpSpPr>
          <p:sp>
            <p:nvSpPr>
              <p:cNvPr id="63"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64"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65"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66" name="テキスト ボックス 65"/>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67" name="テキスト ボックス 66"/>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31" name="グループ化 41"/>
            <p:cNvGrpSpPr/>
            <p:nvPr/>
          </p:nvGrpSpPr>
          <p:grpSpPr>
            <a:xfrm>
              <a:off x="4572000" y="1412776"/>
              <a:ext cx="504056" cy="2961620"/>
              <a:chOff x="4572000" y="1412776"/>
              <a:chExt cx="504056" cy="2961620"/>
            </a:xfrm>
          </p:grpSpPr>
          <p:sp>
            <p:nvSpPr>
              <p:cNvPr id="58" name="テキスト ボックス 57"/>
              <p:cNvSpPr txBox="1"/>
              <p:nvPr/>
            </p:nvSpPr>
            <p:spPr>
              <a:xfrm>
                <a:off x="4572000"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59" name="テキスト ボックス 58"/>
              <p:cNvSpPr txBox="1"/>
              <p:nvPr/>
            </p:nvSpPr>
            <p:spPr>
              <a:xfrm>
                <a:off x="4572000"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60" name="テキスト ボックス 59"/>
              <p:cNvSpPr txBox="1"/>
              <p:nvPr/>
            </p:nvSpPr>
            <p:spPr>
              <a:xfrm>
                <a:off x="4716016" y="4005064"/>
                <a:ext cx="360040" cy="369332"/>
              </a:xfrm>
              <a:prstGeom prst="rect">
                <a:avLst/>
              </a:prstGeom>
              <a:solidFill>
                <a:schemeClr val="bg1"/>
              </a:solidFill>
            </p:spPr>
            <p:txBody>
              <a:bodyPr wrap="square" rtlCol="0">
                <a:spAutoFit/>
              </a:bodyPr>
              <a:lstStyle/>
              <a:p>
                <a:r>
                  <a:rPr lang="en-US" altLang="ja-JP" smtClean="0"/>
                  <a:t>0</a:t>
                </a:r>
              </a:p>
            </p:txBody>
          </p:sp>
          <p:sp>
            <p:nvSpPr>
              <p:cNvPr id="61" name="テキスト ボックス 60"/>
              <p:cNvSpPr txBox="1"/>
              <p:nvPr/>
            </p:nvSpPr>
            <p:spPr>
              <a:xfrm>
                <a:off x="4716016" y="3159552"/>
                <a:ext cx="360040" cy="369332"/>
              </a:xfrm>
              <a:prstGeom prst="rect">
                <a:avLst/>
              </a:prstGeom>
              <a:solidFill>
                <a:schemeClr val="bg1"/>
              </a:solidFill>
            </p:spPr>
            <p:txBody>
              <a:bodyPr wrap="square" rtlCol="0">
                <a:spAutoFit/>
              </a:bodyPr>
              <a:lstStyle/>
              <a:p>
                <a:r>
                  <a:rPr lang="en-US" altLang="ja-JP" smtClean="0"/>
                  <a:t>5</a:t>
                </a:r>
              </a:p>
            </p:txBody>
          </p:sp>
          <p:sp>
            <p:nvSpPr>
              <p:cNvPr id="62" name="テキスト ボックス 61"/>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34" name="グループ化 39"/>
            <p:cNvGrpSpPr/>
            <p:nvPr/>
          </p:nvGrpSpPr>
          <p:grpSpPr>
            <a:xfrm>
              <a:off x="1691680" y="4283804"/>
              <a:ext cx="3168352" cy="369332"/>
              <a:chOff x="1691680" y="4283804"/>
              <a:chExt cx="3168352" cy="369332"/>
            </a:xfrm>
          </p:grpSpPr>
          <p:sp>
            <p:nvSpPr>
              <p:cNvPr id="56" name="テキスト ボックス 55"/>
              <p:cNvSpPr txBox="1"/>
              <p:nvPr/>
            </p:nvSpPr>
            <p:spPr>
              <a:xfrm>
                <a:off x="1691680" y="4283804"/>
                <a:ext cx="3168352"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57"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3563889" y="4293096"/>
                <a:ext cx="720080" cy="278652"/>
              </a:xfrm>
              <a:prstGeom prst="rect">
                <a:avLst/>
              </a:prstGeom>
              <a:solidFill>
                <a:schemeClr val="bg1"/>
              </a:solidFill>
            </p:spPr>
          </p:pic>
        </p:grpSp>
        <p:grpSp>
          <p:nvGrpSpPr>
            <p:cNvPr id="38" name="グループ化 42"/>
            <p:cNvGrpSpPr/>
            <p:nvPr/>
          </p:nvGrpSpPr>
          <p:grpSpPr>
            <a:xfrm>
              <a:off x="4860032" y="4283804"/>
              <a:ext cx="2880320" cy="369332"/>
              <a:chOff x="4860032" y="4283804"/>
              <a:chExt cx="2880320" cy="369332"/>
            </a:xfrm>
          </p:grpSpPr>
          <p:sp>
            <p:nvSpPr>
              <p:cNvPr id="54" name="テキスト ボックス 53"/>
              <p:cNvSpPr txBox="1"/>
              <p:nvPr/>
            </p:nvSpPr>
            <p:spPr>
              <a:xfrm>
                <a:off x="4860032" y="4283804"/>
                <a:ext cx="2880320"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55"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6732240" y="4293096"/>
                <a:ext cx="720080" cy="278652"/>
              </a:xfrm>
              <a:prstGeom prst="rect">
                <a:avLst/>
              </a:prstGeom>
              <a:solidFill>
                <a:schemeClr val="bg1"/>
              </a:solidFill>
            </p:spPr>
          </p:pic>
        </p:grpSp>
        <p:grpSp>
          <p:nvGrpSpPr>
            <p:cNvPr id="40" name="グループ化 43"/>
            <p:cNvGrpSpPr/>
            <p:nvPr/>
          </p:nvGrpSpPr>
          <p:grpSpPr>
            <a:xfrm>
              <a:off x="1055222" y="1772816"/>
              <a:ext cx="492443" cy="2016224"/>
              <a:chOff x="1055222" y="1772816"/>
              <a:chExt cx="492443" cy="2016224"/>
            </a:xfrm>
          </p:grpSpPr>
          <p:sp>
            <p:nvSpPr>
              <p:cNvPr id="52" name="テキスト ボックス 51"/>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53" name="直線矢印コネクタ 52"/>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2051720" y="1937727"/>
              <a:ext cx="1080119" cy="1011499"/>
              <a:chOff x="2051720" y="1937727"/>
              <a:chExt cx="1080119" cy="1011499"/>
            </a:xfrm>
          </p:grpSpPr>
          <p:pic>
            <p:nvPicPr>
              <p:cNvPr id="43"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5" cstate="print"/>
              <a:stretch>
                <a:fillRect/>
              </a:stretch>
            </p:blipFill>
            <p:spPr>
              <a:xfrm>
                <a:off x="2051720" y="1937727"/>
                <a:ext cx="1080119" cy="195129"/>
              </a:xfrm>
              <a:prstGeom prst="rect">
                <a:avLst/>
              </a:prstGeom>
            </p:spPr>
          </p:pic>
          <p:pic>
            <p:nvPicPr>
              <p:cNvPr id="45"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6" cstate="print"/>
              <a:stretch>
                <a:fillRect/>
              </a:stretch>
            </p:blipFill>
            <p:spPr>
              <a:xfrm>
                <a:off x="2339752" y="2204864"/>
                <a:ext cx="360040" cy="168690"/>
              </a:xfrm>
              <a:prstGeom prst="rect">
                <a:avLst/>
              </a:prstGeom>
            </p:spPr>
          </p:pic>
          <p:pic>
            <p:nvPicPr>
              <p:cNvPr id="46"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7" cstate="print"/>
              <a:stretch>
                <a:fillRect/>
              </a:stretch>
            </p:blipFill>
            <p:spPr>
              <a:xfrm>
                <a:off x="2195736" y="2492896"/>
                <a:ext cx="360040" cy="167908"/>
              </a:xfrm>
              <a:prstGeom prst="rect">
                <a:avLst/>
              </a:prstGeom>
            </p:spPr>
          </p:pic>
          <p:pic>
            <p:nvPicPr>
              <p:cNvPr id="51"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8" cstate="print"/>
              <a:stretch>
                <a:fillRect/>
              </a:stretch>
            </p:blipFill>
            <p:spPr>
              <a:xfrm>
                <a:off x="2051720" y="2780928"/>
                <a:ext cx="360040" cy="168298"/>
              </a:xfrm>
              <a:prstGeom prst="rect">
                <a:avLst/>
              </a:prstGeom>
            </p:spPr>
          </p:pic>
        </p:grpSp>
      </p:grpSp>
      <p:pic>
        <p:nvPicPr>
          <p:cNvPr id="68" name="TexTeXPicture" descr="&lt;?xml version=&quot;1.0&quot; encoding=&quot;utf-16&quot;?&gt;&#10;&lt;TeXTeX&gt;&#10;  &lt;preamble&gt;\documentclass{jarticle}&#10;\usepackage{amsmath}&#10;\pagestyle{empty}&lt;/preamble&gt;&#10;  &lt;body&gt;\begin{align*} &#10;RH_t = 25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9" cstate="print"/>
          <a:stretch>
            <a:fillRect/>
          </a:stretch>
        </p:blipFill>
        <p:spPr>
          <a:xfrm>
            <a:off x="2915817" y="4869160"/>
            <a:ext cx="1594378" cy="288033"/>
          </a:xfrm>
          <a:prstGeom prst="rect">
            <a:avLst/>
          </a:prstGeom>
        </p:spPr>
      </p:pic>
      <p:sp>
        <p:nvSpPr>
          <p:cNvPr id="69" name="テキスト ボックス 68"/>
          <p:cNvSpPr txBox="1"/>
          <p:nvPr/>
        </p:nvSpPr>
        <p:spPr>
          <a:xfrm>
            <a:off x="3059832" y="1700808"/>
            <a:ext cx="1368152" cy="646331"/>
          </a:xfrm>
          <a:prstGeom prst="rect">
            <a:avLst/>
          </a:prstGeom>
          <a:noFill/>
        </p:spPr>
        <p:txBody>
          <a:bodyPr wrap="square" rtlCol="0">
            <a:spAutoFit/>
          </a:bodyPr>
          <a:lstStyle/>
          <a:p>
            <a:r>
              <a:rPr kumimoji="1" lang="ja-JP" altLang="en-US" smtClean="0"/>
              <a:t>水平解像度</a:t>
            </a:r>
            <a:endParaRPr kumimoji="1" lang="en-US" altLang="ja-JP" smtClean="0"/>
          </a:p>
          <a:p>
            <a:r>
              <a:rPr lang="en-US" altLang="ja-JP" smtClean="0"/>
              <a:t>      </a:t>
            </a:r>
            <a:r>
              <a:rPr kumimoji="1" lang="en-US" altLang="ja-JP" smtClean="0"/>
              <a:t>500m</a:t>
            </a:r>
            <a:endParaRPr kumimoji="1" lang="ja-JP" altLang="en-US"/>
          </a:p>
        </p:txBody>
      </p:sp>
      <p:sp>
        <p:nvSpPr>
          <p:cNvPr id="70" name="テキスト ボックス 69"/>
          <p:cNvSpPr txBox="1"/>
          <p:nvPr/>
        </p:nvSpPr>
        <p:spPr>
          <a:xfrm>
            <a:off x="6156176" y="1700808"/>
            <a:ext cx="1368152" cy="646331"/>
          </a:xfrm>
          <a:prstGeom prst="rect">
            <a:avLst/>
          </a:prstGeom>
          <a:noFill/>
        </p:spPr>
        <p:txBody>
          <a:bodyPr wrap="square" rtlCol="0">
            <a:spAutoFit/>
          </a:bodyPr>
          <a:lstStyle/>
          <a:p>
            <a:r>
              <a:rPr kumimoji="1" lang="ja-JP" altLang="en-US" smtClean="0"/>
              <a:t>水平解像度</a:t>
            </a:r>
            <a:endParaRPr kumimoji="1" lang="en-US" altLang="ja-JP" smtClean="0"/>
          </a:p>
          <a:p>
            <a:r>
              <a:rPr lang="en-US" altLang="ja-JP" smtClean="0"/>
              <a:t>      25</a:t>
            </a:r>
            <a:r>
              <a:rPr kumimoji="1" lang="en-US" altLang="ja-JP" smtClean="0"/>
              <a:t>0m</a:t>
            </a: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コンテンツ プレースホルダ 29" descr="Fig004.jpg"/>
          <p:cNvPicPr>
            <a:picLocks noChangeAspect="1"/>
          </p:cNvPicPr>
          <p:nvPr/>
        </p:nvPicPr>
        <p:blipFill>
          <a:blip r:embed="rId3" cstate="print"/>
          <a:srcRect t="1111" r="51136" b="47784"/>
          <a:stretch>
            <a:fillRect/>
          </a:stretch>
        </p:blipFill>
        <p:spPr bwMode="auto">
          <a:xfrm>
            <a:off x="1475656" y="1484784"/>
            <a:ext cx="3096344" cy="3312368"/>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lang="ja-JP" altLang="en-US" sz="4000" smtClean="0"/>
              <a:t>上昇流の質量フラックスの比較</a:t>
            </a:r>
            <a:r>
              <a:rPr lang="en-US" altLang="ja-JP" sz="4000" smtClean="0"/>
              <a:t/>
            </a:r>
            <a:br>
              <a:rPr lang="en-US" altLang="ja-JP" sz="4000" smtClean="0"/>
            </a:br>
            <a:r>
              <a:rPr lang="en-US" altLang="ja-JP" sz="4000" smtClean="0"/>
              <a:t>- </a:t>
            </a:r>
            <a:r>
              <a:rPr lang="ja-JP" altLang="en-US" sz="4000" smtClean="0"/>
              <a:t>境界層のナッジングについて </a:t>
            </a:r>
            <a:r>
              <a:rPr lang="en-US" altLang="ja-JP" sz="4000" smtClean="0"/>
              <a:t>-</a:t>
            </a:r>
            <a:endParaRPr kumimoji="1" lang="ja-JP" altLang="en-US" sz="4000"/>
          </a:p>
        </p:txBody>
      </p:sp>
      <p:pic>
        <p:nvPicPr>
          <p:cNvPr id="31" name="コンテンツ プレースホルダ 30" descr="Fig004.jpg"/>
          <p:cNvPicPr>
            <a:picLocks noGrp="1" noChangeAspect="1"/>
          </p:cNvPicPr>
          <p:nvPr>
            <p:ph idx="1"/>
          </p:nvPr>
        </p:nvPicPr>
        <p:blipFill>
          <a:blip r:embed="rId3" cstate="print"/>
          <a:srcRect t="50006" r="50000"/>
          <a:stretch>
            <a:fillRect/>
          </a:stretch>
        </p:blipFill>
        <p:spPr>
          <a:xfrm>
            <a:off x="4572000" y="1484784"/>
            <a:ext cx="3168352" cy="3240360"/>
          </a:xfrm>
        </p:spPr>
      </p:pic>
      <p:sp>
        <p:nvSpPr>
          <p:cNvPr id="32" name="コンテンツ プレースホルダ 36"/>
          <p:cNvSpPr txBox="1">
            <a:spLocks/>
          </p:cNvSpPr>
          <p:nvPr/>
        </p:nvSpPr>
        <p:spPr bwMode="auto">
          <a:xfrm>
            <a:off x="457200" y="4797152"/>
            <a:ext cx="8229600"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Tx/>
              <a:buChar char="•"/>
              <a:defRPr/>
            </a:pPr>
            <a:r>
              <a:rPr lang="ja-JP" altLang="en-US" sz="2400" kern="0" smtClean="0"/>
              <a:t>                で境界層にナッジングの有無による影響が見られる</a:t>
            </a:r>
            <a:endParaRPr lang="en-US" altLang="ja-JP" sz="2400" smtClean="0"/>
          </a:p>
          <a:p>
            <a:pPr marL="342900" indent="-342900" fontAlgn="base">
              <a:spcBef>
                <a:spcPct val="20000"/>
              </a:spcBef>
              <a:spcAft>
                <a:spcPct val="0"/>
              </a:spcAft>
              <a:buFontTx/>
              <a:buChar char="•"/>
              <a:defRPr/>
            </a:pPr>
            <a:r>
              <a:rPr lang="ja-JP" altLang="en-US" sz="2400" smtClean="0"/>
              <a:t>両方とも</a:t>
            </a:r>
            <a:r>
              <a:rPr lang="en-US" altLang="ja-JP" sz="2400" smtClean="0"/>
              <a:t>, </a:t>
            </a:r>
            <a:r>
              <a:rPr lang="ja-JP" altLang="en-US" sz="2400" smtClean="0"/>
              <a:t>中部対流圏 </a:t>
            </a:r>
            <a:r>
              <a:rPr lang="en-US" altLang="ja-JP" sz="2400" smtClean="0"/>
              <a:t>(</a:t>
            </a:r>
            <a:r>
              <a:rPr lang="ja-JP" altLang="en-US" sz="2400" smtClean="0"/>
              <a:t>高度 </a:t>
            </a:r>
            <a:r>
              <a:rPr lang="en-US" altLang="ja-JP" sz="2400" smtClean="0"/>
              <a:t>6 km </a:t>
            </a:r>
            <a:r>
              <a:rPr lang="ja-JP" altLang="en-US" sz="2400" smtClean="0"/>
              <a:t>あたり</a:t>
            </a:r>
            <a:r>
              <a:rPr lang="en-US" altLang="ja-JP" sz="2400" smtClean="0"/>
              <a:t>) </a:t>
            </a:r>
            <a:r>
              <a:rPr lang="ja-JP" altLang="en-US" sz="2400" smtClean="0"/>
              <a:t>で湿度による大きな違いが見られる</a:t>
            </a:r>
            <a:endParaRPr lang="en-US" altLang="ja-JP" sz="2400" smtClean="0"/>
          </a:p>
        </p:txBody>
      </p:sp>
      <p:grpSp>
        <p:nvGrpSpPr>
          <p:cNvPr id="39" name="グループ化 38"/>
          <p:cNvGrpSpPr/>
          <p:nvPr/>
        </p:nvGrpSpPr>
        <p:grpSpPr>
          <a:xfrm>
            <a:off x="1055222" y="1547500"/>
            <a:ext cx="6685130" cy="3249652"/>
            <a:chOff x="1055222" y="1403484"/>
            <a:chExt cx="6685130" cy="3249652"/>
          </a:xfrm>
        </p:grpSpPr>
        <p:grpSp>
          <p:nvGrpSpPr>
            <p:cNvPr id="40" name="グループ化 38"/>
            <p:cNvGrpSpPr/>
            <p:nvPr/>
          </p:nvGrpSpPr>
          <p:grpSpPr>
            <a:xfrm>
              <a:off x="1475656" y="1403484"/>
              <a:ext cx="504056" cy="2961620"/>
              <a:chOff x="1475656" y="1403484"/>
              <a:chExt cx="504056" cy="2961620"/>
            </a:xfrm>
          </p:grpSpPr>
          <p:sp>
            <p:nvSpPr>
              <p:cNvPr id="61"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62"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63"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64" name="テキスト ボックス 63"/>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65" name="テキスト ボックス 64"/>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41" name="グループ化 41"/>
            <p:cNvGrpSpPr/>
            <p:nvPr/>
          </p:nvGrpSpPr>
          <p:grpSpPr>
            <a:xfrm>
              <a:off x="4572000" y="1412776"/>
              <a:ext cx="504056" cy="2961620"/>
              <a:chOff x="4572000" y="1412776"/>
              <a:chExt cx="504056" cy="2961620"/>
            </a:xfrm>
          </p:grpSpPr>
          <p:sp>
            <p:nvSpPr>
              <p:cNvPr id="56" name="テキスト ボックス 55"/>
              <p:cNvSpPr txBox="1"/>
              <p:nvPr/>
            </p:nvSpPr>
            <p:spPr>
              <a:xfrm>
                <a:off x="4572000"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57" name="テキスト ボックス 56"/>
              <p:cNvSpPr txBox="1"/>
              <p:nvPr/>
            </p:nvSpPr>
            <p:spPr>
              <a:xfrm>
                <a:off x="4572000"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58" name="テキスト ボックス 57"/>
              <p:cNvSpPr txBox="1"/>
              <p:nvPr/>
            </p:nvSpPr>
            <p:spPr>
              <a:xfrm>
                <a:off x="4716016" y="4005064"/>
                <a:ext cx="360040" cy="369332"/>
              </a:xfrm>
              <a:prstGeom prst="rect">
                <a:avLst/>
              </a:prstGeom>
              <a:solidFill>
                <a:schemeClr val="bg1"/>
              </a:solidFill>
            </p:spPr>
            <p:txBody>
              <a:bodyPr wrap="square" rtlCol="0">
                <a:spAutoFit/>
              </a:bodyPr>
              <a:lstStyle/>
              <a:p>
                <a:r>
                  <a:rPr lang="en-US" altLang="ja-JP" smtClean="0"/>
                  <a:t>0</a:t>
                </a:r>
              </a:p>
            </p:txBody>
          </p:sp>
          <p:sp>
            <p:nvSpPr>
              <p:cNvPr id="59" name="テキスト ボックス 58"/>
              <p:cNvSpPr txBox="1"/>
              <p:nvPr/>
            </p:nvSpPr>
            <p:spPr>
              <a:xfrm>
                <a:off x="4716016" y="3159552"/>
                <a:ext cx="360040" cy="369332"/>
              </a:xfrm>
              <a:prstGeom prst="rect">
                <a:avLst/>
              </a:prstGeom>
              <a:solidFill>
                <a:schemeClr val="bg1"/>
              </a:solidFill>
            </p:spPr>
            <p:txBody>
              <a:bodyPr wrap="square" rtlCol="0">
                <a:spAutoFit/>
              </a:bodyPr>
              <a:lstStyle/>
              <a:p>
                <a:r>
                  <a:rPr lang="en-US" altLang="ja-JP" smtClean="0"/>
                  <a:t>5</a:t>
                </a:r>
              </a:p>
            </p:txBody>
          </p:sp>
          <p:sp>
            <p:nvSpPr>
              <p:cNvPr id="60" name="テキスト ボックス 59"/>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42" name="グループ化 39"/>
            <p:cNvGrpSpPr/>
            <p:nvPr/>
          </p:nvGrpSpPr>
          <p:grpSpPr>
            <a:xfrm>
              <a:off x="1691680" y="4283804"/>
              <a:ext cx="3168352" cy="369332"/>
              <a:chOff x="1691680" y="4283804"/>
              <a:chExt cx="3168352" cy="369332"/>
            </a:xfrm>
          </p:grpSpPr>
          <p:sp>
            <p:nvSpPr>
              <p:cNvPr id="54" name="テキスト ボックス 53"/>
              <p:cNvSpPr txBox="1"/>
              <p:nvPr/>
            </p:nvSpPr>
            <p:spPr>
              <a:xfrm>
                <a:off x="1691680" y="4283804"/>
                <a:ext cx="3168352"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55"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3563889" y="4293096"/>
                <a:ext cx="720080" cy="278652"/>
              </a:xfrm>
              <a:prstGeom prst="rect">
                <a:avLst/>
              </a:prstGeom>
              <a:solidFill>
                <a:schemeClr val="bg1"/>
              </a:solidFill>
            </p:spPr>
          </p:pic>
        </p:grpSp>
        <p:grpSp>
          <p:nvGrpSpPr>
            <p:cNvPr id="43" name="グループ化 42"/>
            <p:cNvGrpSpPr/>
            <p:nvPr/>
          </p:nvGrpSpPr>
          <p:grpSpPr>
            <a:xfrm>
              <a:off x="4860032" y="4283804"/>
              <a:ext cx="2880320" cy="369332"/>
              <a:chOff x="4860032" y="4283804"/>
              <a:chExt cx="2880320" cy="369332"/>
            </a:xfrm>
          </p:grpSpPr>
          <p:sp>
            <p:nvSpPr>
              <p:cNvPr id="52" name="テキスト ボックス 51"/>
              <p:cNvSpPr txBox="1"/>
              <p:nvPr/>
            </p:nvSpPr>
            <p:spPr>
              <a:xfrm>
                <a:off x="4860032" y="4283804"/>
                <a:ext cx="2880320"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53"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6732240" y="4293096"/>
                <a:ext cx="720080" cy="278652"/>
              </a:xfrm>
              <a:prstGeom prst="rect">
                <a:avLst/>
              </a:prstGeom>
              <a:solidFill>
                <a:schemeClr val="bg1"/>
              </a:solidFill>
            </p:spPr>
          </p:pic>
        </p:grpSp>
        <p:grpSp>
          <p:nvGrpSpPr>
            <p:cNvPr id="44" name="グループ化 43"/>
            <p:cNvGrpSpPr/>
            <p:nvPr/>
          </p:nvGrpSpPr>
          <p:grpSpPr>
            <a:xfrm>
              <a:off x="1055222" y="1772816"/>
              <a:ext cx="492443" cy="2016224"/>
              <a:chOff x="1055222" y="1772816"/>
              <a:chExt cx="492443" cy="2016224"/>
            </a:xfrm>
          </p:grpSpPr>
          <p:sp>
            <p:nvSpPr>
              <p:cNvPr id="50" name="テキスト ボックス 49"/>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51" name="直線矢印コネクタ 50"/>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グループ化 40"/>
            <p:cNvGrpSpPr/>
            <p:nvPr/>
          </p:nvGrpSpPr>
          <p:grpSpPr>
            <a:xfrm>
              <a:off x="2051720" y="2204864"/>
              <a:ext cx="648072" cy="744362"/>
              <a:chOff x="2051720" y="2204864"/>
              <a:chExt cx="648072" cy="744362"/>
            </a:xfrm>
          </p:grpSpPr>
          <p:pic>
            <p:nvPicPr>
              <p:cNvPr id="47"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5" cstate="print"/>
              <a:stretch>
                <a:fillRect/>
              </a:stretch>
            </p:blipFill>
            <p:spPr>
              <a:xfrm>
                <a:off x="2339752" y="2204864"/>
                <a:ext cx="360040" cy="168690"/>
              </a:xfrm>
              <a:prstGeom prst="rect">
                <a:avLst/>
              </a:prstGeom>
            </p:spPr>
          </p:pic>
          <p:pic>
            <p:nvPicPr>
              <p:cNvPr id="48"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6" cstate="print"/>
              <a:stretch>
                <a:fillRect/>
              </a:stretch>
            </p:blipFill>
            <p:spPr>
              <a:xfrm>
                <a:off x="2195736" y="2492896"/>
                <a:ext cx="360040" cy="167908"/>
              </a:xfrm>
              <a:prstGeom prst="rect">
                <a:avLst/>
              </a:prstGeom>
            </p:spPr>
          </p:pic>
          <p:pic>
            <p:nvPicPr>
              <p:cNvPr id="49"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7" cstate="print"/>
              <a:stretch>
                <a:fillRect/>
              </a:stretch>
            </p:blipFill>
            <p:spPr>
              <a:xfrm>
                <a:off x="2051720" y="2780928"/>
                <a:ext cx="360040" cy="168298"/>
              </a:xfrm>
              <a:prstGeom prst="rect">
                <a:avLst/>
              </a:prstGeom>
            </p:spPr>
          </p:pic>
        </p:grpSp>
      </p:grpSp>
      <p:pic>
        <p:nvPicPr>
          <p:cNvPr id="66"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8" cstate="print"/>
          <a:stretch>
            <a:fillRect/>
          </a:stretch>
        </p:blipFill>
        <p:spPr>
          <a:xfrm>
            <a:off x="2051720" y="2081743"/>
            <a:ext cx="1080119" cy="195129"/>
          </a:xfrm>
          <a:prstGeom prst="rect">
            <a:avLst/>
          </a:prstGeom>
        </p:spPr>
      </p:pic>
      <p:sp>
        <p:nvSpPr>
          <p:cNvPr id="67" name="テキスト ボックス 66"/>
          <p:cNvSpPr txBox="1"/>
          <p:nvPr/>
        </p:nvSpPr>
        <p:spPr>
          <a:xfrm>
            <a:off x="3131840" y="1700808"/>
            <a:ext cx="1368152" cy="923330"/>
          </a:xfrm>
          <a:prstGeom prst="rect">
            <a:avLst/>
          </a:prstGeom>
          <a:noFill/>
        </p:spPr>
        <p:txBody>
          <a:bodyPr wrap="square" rtlCol="0">
            <a:spAutoFit/>
          </a:bodyPr>
          <a:lstStyle/>
          <a:p>
            <a:r>
              <a:rPr kumimoji="1" lang="ja-JP" altLang="en-US" smtClean="0"/>
              <a:t>境界層での</a:t>
            </a:r>
            <a:endParaRPr kumimoji="1" lang="en-US" altLang="ja-JP" smtClean="0"/>
          </a:p>
          <a:p>
            <a:r>
              <a:rPr lang="ja-JP" altLang="en-US" smtClean="0"/>
              <a:t>ナッジング</a:t>
            </a:r>
            <a:endParaRPr kumimoji="1" lang="en-US" altLang="ja-JP" smtClean="0"/>
          </a:p>
          <a:p>
            <a:r>
              <a:rPr lang="en-US" altLang="ja-JP" smtClean="0"/>
              <a:t>         </a:t>
            </a:r>
            <a:r>
              <a:rPr kumimoji="1" lang="ja-JP" altLang="en-US" smtClean="0"/>
              <a:t>なし</a:t>
            </a:r>
            <a:endParaRPr kumimoji="1" lang="ja-JP" altLang="en-US"/>
          </a:p>
        </p:txBody>
      </p:sp>
      <p:sp>
        <p:nvSpPr>
          <p:cNvPr id="68" name="テキスト ボックス 67"/>
          <p:cNvSpPr txBox="1"/>
          <p:nvPr/>
        </p:nvSpPr>
        <p:spPr>
          <a:xfrm>
            <a:off x="6228184" y="1700808"/>
            <a:ext cx="1368152" cy="923330"/>
          </a:xfrm>
          <a:prstGeom prst="rect">
            <a:avLst/>
          </a:prstGeom>
          <a:noFill/>
        </p:spPr>
        <p:txBody>
          <a:bodyPr wrap="square" rtlCol="0">
            <a:spAutoFit/>
          </a:bodyPr>
          <a:lstStyle/>
          <a:p>
            <a:r>
              <a:rPr kumimoji="1" lang="ja-JP" altLang="en-US" smtClean="0"/>
              <a:t>境界層での</a:t>
            </a:r>
            <a:endParaRPr kumimoji="1" lang="en-US" altLang="ja-JP" smtClean="0"/>
          </a:p>
          <a:p>
            <a:r>
              <a:rPr lang="ja-JP" altLang="en-US" smtClean="0"/>
              <a:t>ナッジング</a:t>
            </a:r>
            <a:endParaRPr kumimoji="1" lang="en-US" altLang="ja-JP" smtClean="0"/>
          </a:p>
          <a:p>
            <a:r>
              <a:rPr lang="en-US" altLang="ja-JP" smtClean="0"/>
              <a:t>         </a:t>
            </a:r>
            <a:r>
              <a:rPr lang="ja-JP" altLang="en-US" smtClean="0"/>
              <a:t>あり</a:t>
            </a:r>
            <a:endParaRPr kumimoji="1" lang="ja-JP" altLang="en-US"/>
          </a:p>
        </p:txBody>
      </p:sp>
      <p:pic>
        <p:nvPicPr>
          <p:cNvPr id="69" name="TexTeXPicture" descr="&lt;?xml version=&quot;1.0&quot; encoding=&quot;utf-16&quot;?&gt;&#10;&lt;TeXTeX&gt;&#10;  &lt;preamble&gt;\documentclass{jarticle}&#10;\usepackage{amsmath}&#10;\pagestyle{empty}&lt;/preamble&gt;&#10;  &lt;body&gt;\begin{align*} &#10;RH_t = 50 \%&#10;\end{align*}&lt;/body&gt;&#10;  &lt;fcolor&gt;FF000000&lt;/fcolor&gt;&#10;  &lt;bcolor&gt;FFFFFFFF&lt;/bcolor&gt;&#10;  &lt;transparent&gt;True&lt;/transparent&gt;&#10;  &lt;resolution&gt;1800&lt;/resolution&gt;&#10;  &lt;imageh&gt;226&lt;/imageh&gt;&#10;  &lt;imagew&gt;1251&lt;/imagew&gt;&#10;  &lt;scale&gt;50&lt;/scale&gt;&#10;  &lt;cursor&gt;25&lt;/cursor&gt;&#10;&lt;/TeXTeX&gt;"/>
          <p:cNvPicPr>
            <a:picLocks noChangeAspect="1"/>
          </p:cNvPicPr>
          <p:nvPr/>
        </p:nvPicPr>
        <p:blipFill>
          <a:blip r:embed="rId9" cstate="print"/>
          <a:stretch>
            <a:fillRect/>
          </a:stretch>
        </p:blipFill>
        <p:spPr>
          <a:xfrm>
            <a:off x="827583" y="4869160"/>
            <a:ext cx="1594373" cy="2880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コンテンツ プレースホルダ 29" descr="Fig004.jpg"/>
          <p:cNvPicPr>
            <a:picLocks noChangeAspect="1"/>
          </p:cNvPicPr>
          <p:nvPr/>
        </p:nvPicPr>
        <p:blipFill>
          <a:blip r:embed="rId3" cstate="print"/>
          <a:srcRect r="50000" b="47784"/>
          <a:stretch>
            <a:fillRect/>
          </a:stretch>
        </p:blipFill>
        <p:spPr bwMode="auto">
          <a:xfrm>
            <a:off x="1475656" y="1412776"/>
            <a:ext cx="3168352" cy="3384376"/>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lang="ja-JP" altLang="en-US" sz="4000" smtClean="0"/>
              <a:t>上昇流の質量フラックスの比較</a:t>
            </a:r>
            <a:r>
              <a:rPr lang="en-US" altLang="ja-JP" sz="4000" smtClean="0"/>
              <a:t/>
            </a:r>
            <a:br>
              <a:rPr lang="en-US" altLang="ja-JP" sz="4000" smtClean="0"/>
            </a:br>
            <a:r>
              <a:rPr lang="en-US" altLang="ja-JP" sz="4000" smtClean="0"/>
              <a:t>- </a:t>
            </a:r>
            <a:r>
              <a:rPr lang="ja-JP" altLang="en-US" sz="4000" smtClean="0"/>
              <a:t>異なる </a:t>
            </a:r>
            <a:r>
              <a:rPr lang="en-US" altLang="ja-JP" sz="4000" smtClean="0"/>
              <a:t>CRM </a:t>
            </a:r>
            <a:r>
              <a:rPr lang="ja-JP" altLang="en-US" sz="4000" smtClean="0"/>
              <a:t>について </a:t>
            </a:r>
            <a:r>
              <a:rPr lang="en-US" altLang="ja-JP" sz="4000" smtClean="0"/>
              <a:t>-</a:t>
            </a:r>
            <a:endParaRPr kumimoji="1" lang="ja-JP" altLang="en-US" sz="4000"/>
          </a:p>
        </p:txBody>
      </p:sp>
      <p:pic>
        <p:nvPicPr>
          <p:cNvPr id="31" name="コンテンツ プレースホルダ 30" descr="Fig004.jpg"/>
          <p:cNvPicPr>
            <a:picLocks noGrp="1" noChangeAspect="1"/>
          </p:cNvPicPr>
          <p:nvPr>
            <p:ph idx="1"/>
          </p:nvPr>
        </p:nvPicPr>
        <p:blipFill>
          <a:blip r:embed="rId3" cstate="print"/>
          <a:srcRect l="50000" t="48895"/>
          <a:stretch>
            <a:fillRect/>
          </a:stretch>
        </p:blipFill>
        <p:spPr>
          <a:xfrm>
            <a:off x="4644008" y="1412776"/>
            <a:ext cx="3168352" cy="3312368"/>
          </a:xfrm>
        </p:spPr>
      </p:pic>
      <p:sp>
        <p:nvSpPr>
          <p:cNvPr id="32" name="コンテンツ プレースホルダ 36"/>
          <p:cNvSpPr txBox="1">
            <a:spLocks/>
          </p:cNvSpPr>
          <p:nvPr/>
        </p:nvSpPr>
        <p:spPr bwMode="auto">
          <a:xfrm>
            <a:off x="457200" y="4797152"/>
            <a:ext cx="8229600"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smtClean="0"/>
              <a:t>CNRM-GAME CRM </a:t>
            </a:r>
            <a:r>
              <a:rPr lang="ja-JP" altLang="en-US" sz="2400" kern="0" smtClean="0"/>
              <a:t>は </a:t>
            </a:r>
            <a:r>
              <a:rPr lang="en-US" altLang="ja-JP" sz="2400" kern="0" smtClean="0"/>
              <a:t>Met Office CRM </a:t>
            </a:r>
            <a:r>
              <a:rPr lang="ja-JP" altLang="en-US" sz="2400" kern="0" smtClean="0"/>
              <a:t>に比べて</a:t>
            </a:r>
            <a:r>
              <a:rPr lang="en-US" altLang="ja-JP" sz="2400" kern="0" smtClean="0"/>
              <a:t>, </a:t>
            </a:r>
            <a:r>
              <a:rPr lang="ja-JP" altLang="en-US" sz="2400" kern="0" smtClean="0"/>
              <a:t>湿っているときのピークがなだらか</a:t>
            </a:r>
            <a:endParaRPr lang="en-US" altLang="ja-JP" sz="2400" kern="0" smtClean="0"/>
          </a:p>
          <a:p>
            <a:pPr marL="342900" indent="-342900" fontAlgn="base">
              <a:spcBef>
                <a:spcPct val="20000"/>
              </a:spcBef>
              <a:spcAft>
                <a:spcPct val="0"/>
              </a:spcAft>
              <a:buFontTx/>
              <a:buChar char="•"/>
              <a:defRPr/>
            </a:pPr>
            <a:r>
              <a:rPr lang="ja-JP" altLang="en-US" sz="2400" smtClean="0"/>
              <a:t>両方とも</a:t>
            </a:r>
            <a:r>
              <a:rPr lang="en-US" altLang="ja-JP" sz="2400" smtClean="0"/>
              <a:t>, </a:t>
            </a:r>
            <a:r>
              <a:rPr lang="ja-JP" altLang="en-US" sz="2400" smtClean="0"/>
              <a:t>中部対流圏 </a:t>
            </a:r>
            <a:r>
              <a:rPr lang="en-US" altLang="ja-JP" sz="2400" smtClean="0"/>
              <a:t>(</a:t>
            </a:r>
            <a:r>
              <a:rPr lang="ja-JP" altLang="en-US" sz="2400" smtClean="0"/>
              <a:t>高度 </a:t>
            </a:r>
            <a:r>
              <a:rPr lang="en-US" altLang="ja-JP" sz="2400" smtClean="0"/>
              <a:t>6 km </a:t>
            </a:r>
            <a:r>
              <a:rPr lang="ja-JP" altLang="en-US" sz="2400" smtClean="0"/>
              <a:t>あたり</a:t>
            </a:r>
            <a:r>
              <a:rPr lang="en-US" altLang="ja-JP" sz="2400" smtClean="0"/>
              <a:t>) </a:t>
            </a:r>
            <a:r>
              <a:rPr lang="ja-JP" altLang="en-US" sz="2400" smtClean="0"/>
              <a:t>で湿度による大きな違いが見られる</a:t>
            </a:r>
            <a:endParaRPr lang="en-US" altLang="ja-JP" sz="2400" kern="0" smtClean="0"/>
          </a:p>
        </p:txBody>
      </p:sp>
      <p:grpSp>
        <p:nvGrpSpPr>
          <p:cNvPr id="45" name="グループ化 44"/>
          <p:cNvGrpSpPr/>
          <p:nvPr/>
        </p:nvGrpSpPr>
        <p:grpSpPr>
          <a:xfrm>
            <a:off x="1055222" y="1547500"/>
            <a:ext cx="6685130" cy="3249652"/>
            <a:chOff x="1055222" y="1403484"/>
            <a:chExt cx="6685130" cy="3249652"/>
          </a:xfrm>
        </p:grpSpPr>
        <p:grpSp>
          <p:nvGrpSpPr>
            <p:cNvPr id="39" name="グループ化 38"/>
            <p:cNvGrpSpPr/>
            <p:nvPr/>
          </p:nvGrpSpPr>
          <p:grpSpPr>
            <a:xfrm>
              <a:off x="1475656" y="1403484"/>
              <a:ext cx="504056" cy="2961620"/>
              <a:chOff x="1475656" y="1403484"/>
              <a:chExt cx="504056" cy="2961620"/>
            </a:xfrm>
          </p:grpSpPr>
          <p:sp>
            <p:nvSpPr>
              <p:cNvPr id="6"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7"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9"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20" name="テキスト ボックス 19"/>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23" name="テキスト ボックス 22"/>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42" name="グループ化 41"/>
            <p:cNvGrpSpPr/>
            <p:nvPr/>
          </p:nvGrpSpPr>
          <p:grpSpPr>
            <a:xfrm>
              <a:off x="4572000" y="1412776"/>
              <a:ext cx="504056" cy="2961620"/>
              <a:chOff x="4572000" y="1412776"/>
              <a:chExt cx="504056" cy="2961620"/>
            </a:xfrm>
          </p:grpSpPr>
          <p:sp>
            <p:nvSpPr>
              <p:cNvPr id="14" name="テキスト ボックス 13"/>
              <p:cNvSpPr txBox="1"/>
              <p:nvPr/>
            </p:nvSpPr>
            <p:spPr>
              <a:xfrm>
                <a:off x="4572000"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15" name="テキスト ボックス 14"/>
              <p:cNvSpPr txBox="1"/>
              <p:nvPr/>
            </p:nvSpPr>
            <p:spPr>
              <a:xfrm>
                <a:off x="4572000"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17" name="テキスト ボックス 16"/>
              <p:cNvSpPr txBox="1"/>
              <p:nvPr/>
            </p:nvSpPr>
            <p:spPr>
              <a:xfrm>
                <a:off x="4716016" y="4005064"/>
                <a:ext cx="360040" cy="369332"/>
              </a:xfrm>
              <a:prstGeom prst="rect">
                <a:avLst/>
              </a:prstGeom>
              <a:solidFill>
                <a:schemeClr val="bg1"/>
              </a:solidFill>
            </p:spPr>
            <p:txBody>
              <a:bodyPr wrap="square" rtlCol="0">
                <a:spAutoFit/>
              </a:bodyPr>
              <a:lstStyle/>
              <a:p>
                <a:r>
                  <a:rPr lang="en-US" altLang="ja-JP" smtClean="0"/>
                  <a:t>0</a:t>
                </a:r>
              </a:p>
            </p:txBody>
          </p:sp>
          <p:sp>
            <p:nvSpPr>
              <p:cNvPr id="21" name="テキスト ボックス 20"/>
              <p:cNvSpPr txBox="1"/>
              <p:nvPr/>
            </p:nvSpPr>
            <p:spPr>
              <a:xfrm>
                <a:off x="4716016" y="3159552"/>
                <a:ext cx="360040" cy="369332"/>
              </a:xfrm>
              <a:prstGeom prst="rect">
                <a:avLst/>
              </a:prstGeom>
              <a:solidFill>
                <a:schemeClr val="bg1"/>
              </a:solidFill>
            </p:spPr>
            <p:txBody>
              <a:bodyPr wrap="square" rtlCol="0">
                <a:spAutoFit/>
              </a:bodyPr>
              <a:lstStyle/>
              <a:p>
                <a:r>
                  <a:rPr lang="en-US" altLang="ja-JP" smtClean="0"/>
                  <a:t>5</a:t>
                </a:r>
              </a:p>
            </p:txBody>
          </p:sp>
          <p:sp>
            <p:nvSpPr>
              <p:cNvPr id="24" name="テキスト ボックス 23"/>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40" name="グループ化 39"/>
            <p:cNvGrpSpPr/>
            <p:nvPr/>
          </p:nvGrpSpPr>
          <p:grpSpPr>
            <a:xfrm>
              <a:off x="1691680" y="4283804"/>
              <a:ext cx="3168352" cy="369332"/>
              <a:chOff x="1691680" y="4283804"/>
              <a:chExt cx="3168352" cy="369332"/>
            </a:xfrm>
          </p:grpSpPr>
          <p:sp>
            <p:nvSpPr>
              <p:cNvPr id="27" name="テキスト ボックス 26"/>
              <p:cNvSpPr txBox="1"/>
              <p:nvPr/>
            </p:nvSpPr>
            <p:spPr>
              <a:xfrm>
                <a:off x="1691680" y="4283804"/>
                <a:ext cx="3168352"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28"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3563889" y="4293096"/>
                <a:ext cx="720080" cy="278652"/>
              </a:xfrm>
              <a:prstGeom prst="rect">
                <a:avLst/>
              </a:prstGeom>
              <a:solidFill>
                <a:schemeClr val="bg1"/>
              </a:solidFill>
            </p:spPr>
          </p:pic>
        </p:grpSp>
        <p:grpSp>
          <p:nvGrpSpPr>
            <p:cNvPr id="43" name="グループ化 42"/>
            <p:cNvGrpSpPr/>
            <p:nvPr/>
          </p:nvGrpSpPr>
          <p:grpSpPr>
            <a:xfrm>
              <a:off x="4860032" y="4283804"/>
              <a:ext cx="2880320" cy="369332"/>
              <a:chOff x="4860032" y="4283804"/>
              <a:chExt cx="2880320" cy="369332"/>
            </a:xfrm>
          </p:grpSpPr>
          <p:sp>
            <p:nvSpPr>
              <p:cNvPr id="29" name="テキスト ボックス 28"/>
              <p:cNvSpPr txBox="1"/>
              <p:nvPr/>
            </p:nvSpPr>
            <p:spPr>
              <a:xfrm>
                <a:off x="4860032" y="4283804"/>
                <a:ext cx="2880320"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30"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4" cstate="print"/>
              <a:stretch>
                <a:fillRect/>
              </a:stretch>
            </p:blipFill>
            <p:spPr>
              <a:xfrm>
                <a:off x="6732240" y="4293096"/>
                <a:ext cx="720080" cy="278652"/>
              </a:xfrm>
              <a:prstGeom prst="rect">
                <a:avLst/>
              </a:prstGeom>
              <a:solidFill>
                <a:schemeClr val="bg1"/>
              </a:solidFill>
            </p:spPr>
          </p:pic>
        </p:grpSp>
        <p:grpSp>
          <p:nvGrpSpPr>
            <p:cNvPr id="44" name="グループ化 43"/>
            <p:cNvGrpSpPr/>
            <p:nvPr/>
          </p:nvGrpSpPr>
          <p:grpSpPr>
            <a:xfrm>
              <a:off x="1055222" y="1772816"/>
              <a:ext cx="492443" cy="2016224"/>
              <a:chOff x="1055222" y="1772816"/>
              <a:chExt cx="492443" cy="2016224"/>
            </a:xfrm>
          </p:grpSpPr>
          <p:sp>
            <p:nvSpPr>
              <p:cNvPr id="25" name="テキスト ボックス 24"/>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34" name="直線矢印コネクタ 33"/>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2051720" y="2204864"/>
              <a:ext cx="648072" cy="744362"/>
              <a:chOff x="2051720" y="2204864"/>
              <a:chExt cx="648072" cy="744362"/>
            </a:xfrm>
          </p:grpSpPr>
          <p:pic>
            <p:nvPicPr>
              <p:cNvPr id="36"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5" cstate="print"/>
              <a:stretch>
                <a:fillRect/>
              </a:stretch>
            </p:blipFill>
            <p:spPr>
              <a:xfrm>
                <a:off x="2339752" y="2204864"/>
                <a:ext cx="360040" cy="168690"/>
              </a:xfrm>
              <a:prstGeom prst="rect">
                <a:avLst/>
              </a:prstGeom>
            </p:spPr>
          </p:pic>
          <p:pic>
            <p:nvPicPr>
              <p:cNvPr id="37"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6" cstate="print"/>
              <a:stretch>
                <a:fillRect/>
              </a:stretch>
            </p:blipFill>
            <p:spPr>
              <a:xfrm>
                <a:off x="2195736" y="2492896"/>
                <a:ext cx="360040" cy="167908"/>
              </a:xfrm>
              <a:prstGeom prst="rect">
                <a:avLst/>
              </a:prstGeom>
            </p:spPr>
          </p:pic>
          <p:pic>
            <p:nvPicPr>
              <p:cNvPr id="38"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7" cstate="print"/>
              <a:stretch>
                <a:fillRect/>
              </a:stretch>
            </p:blipFill>
            <p:spPr>
              <a:xfrm>
                <a:off x="2051720" y="2780928"/>
                <a:ext cx="360040" cy="168298"/>
              </a:xfrm>
              <a:prstGeom prst="rect">
                <a:avLst/>
              </a:prstGeom>
            </p:spPr>
          </p:pic>
        </p:grpSp>
      </p:grpSp>
      <p:pic>
        <p:nvPicPr>
          <p:cNvPr id="46"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8" cstate="print"/>
          <a:stretch>
            <a:fillRect/>
          </a:stretch>
        </p:blipFill>
        <p:spPr>
          <a:xfrm>
            <a:off x="2051720" y="2081743"/>
            <a:ext cx="1080119" cy="195129"/>
          </a:xfrm>
          <a:prstGeom prst="rect">
            <a:avLst/>
          </a:prstGeom>
        </p:spPr>
      </p:pic>
      <p:sp>
        <p:nvSpPr>
          <p:cNvPr id="47" name="テキスト ボックス 46"/>
          <p:cNvSpPr txBox="1"/>
          <p:nvPr/>
        </p:nvSpPr>
        <p:spPr>
          <a:xfrm>
            <a:off x="3131840" y="1700808"/>
            <a:ext cx="1368152" cy="646331"/>
          </a:xfrm>
          <a:prstGeom prst="rect">
            <a:avLst/>
          </a:prstGeom>
          <a:noFill/>
        </p:spPr>
        <p:txBody>
          <a:bodyPr wrap="square" rtlCol="0">
            <a:spAutoFit/>
          </a:bodyPr>
          <a:lstStyle/>
          <a:p>
            <a:r>
              <a:rPr kumimoji="1" lang="en-US" altLang="ja-JP" smtClean="0"/>
              <a:t>Met Office </a:t>
            </a:r>
          </a:p>
          <a:p>
            <a:r>
              <a:rPr lang="en-US" altLang="ja-JP" smtClean="0"/>
              <a:t>        </a:t>
            </a:r>
            <a:r>
              <a:rPr kumimoji="1" lang="en-US" altLang="ja-JP" smtClean="0"/>
              <a:t>CRM</a:t>
            </a:r>
            <a:endParaRPr kumimoji="1" lang="ja-JP" altLang="en-US"/>
          </a:p>
        </p:txBody>
      </p:sp>
      <p:sp>
        <p:nvSpPr>
          <p:cNvPr id="48" name="テキスト ボックス 47"/>
          <p:cNvSpPr txBox="1"/>
          <p:nvPr/>
        </p:nvSpPr>
        <p:spPr>
          <a:xfrm>
            <a:off x="5940152" y="1700808"/>
            <a:ext cx="1656184" cy="646331"/>
          </a:xfrm>
          <a:prstGeom prst="rect">
            <a:avLst/>
          </a:prstGeom>
          <a:noFill/>
        </p:spPr>
        <p:txBody>
          <a:bodyPr wrap="square" rtlCol="0">
            <a:spAutoFit/>
          </a:bodyPr>
          <a:lstStyle/>
          <a:p>
            <a:r>
              <a:rPr kumimoji="1" lang="en-US" altLang="ja-JP" smtClean="0"/>
              <a:t>CNRM-GAME</a:t>
            </a:r>
          </a:p>
          <a:p>
            <a:r>
              <a:rPr kumimoji="1" lang="en-US" altLang="ja-JP" smtClean="0"/>
              <a:t>            CRM</a:t>
            </a: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smtClean="0"/>
              <a:t>CRMs </a:t>
            </a:r>
            <a:r>
              <a:rPr lang="ja-JP" altLang="en-US" sz="4000" smtClean="0"/>
              <a:t>での結果 </a:t>
            </a:r>
            <a:r>
              <a:rPr lang="en-US" altLang="ja-JP" sz="4000" smtClean="0"/>
              <a:t>(</a:t>
            </a:r>
            <a:r>
              <a:rPr lang="ja-JP" altLang="en-US" sz="4000" smtClean="0"/>
              <a:t>見かけの加熱</a:t>
            </a:r>
            <a:r>
              <a:rPr lang="en-US" altLang="ja-JP" sz="4000" smtClean="0"/>
              <a:t>)</a:t>
            </a:r>
            <a:endParaRPr kumimoji="1" lang="ja-JP" altLang="en-US" sz="4000"/>
          </a:p>
        </p:txBody>
      </p:sp>
      <p:sp>
        <p:nvSpPr>
          <p:cNvPr id="3" name="コンテンツ プレースホルダ 2"/>
          <p:cNvSpPr>
            <a:spLocks noGrp="1"/>
          </p:cNvSpPr>
          <p:nvPr>
            <p:ph idx="1"/>
          </p:nvPr>
        </p:nvSpPr>
        <p:spPr/>
        <p:txBody>
          <a:bodyPr/>
          <a:lstStyle/>
          <a:p>
            <a:r>
              <a:rPr lang="ja-JP" altLang="en-US" sz="2800" smtClean="0"/>
              <a:t>以降では</a:t>
            </a:r>
            <a:r>
              <a:rPr lang="en-US" altLang="ja-JP" sz="2800" smtClean="0"/>
              <a:t>, </a:t>
            </a:r>
            <a:r>
              <a:rPr lang="ja-JP" altLang="en-US" sz="2800" smtClean="0"/>
              <a:t>見かけの加熱                             について</a:t>
            </a:r>
            <a:endParaRPr lang="en-US" altLang="ja-JP" sz="2800" smtClean="0"/>
          </a:p>
          <a:p>
            <a:pPr lvl="1"/>
            <a:r>
              <a:rPr lang="en-US" altLang="ja-JP" sz="2400" smtClean="0"/>
              <a:t>Met Office CRM, </a:t>
            </a:r>
            <a:r>
              <a:rPr lang="ja-JP" altLang="en-US" sz="2400" smtClean="0"/>
              <a:t>水平解像度 </a:t>
            </a:r>
            <a:r>
              <a:rPr lang="en-US" altLang="ja-JP" sz="2400" smtClean="0"/>
              <a:t>250 m</a:t>
            </a:r>
          </a:p>
          <a:p>
            <a:pPr>
              <a:buNone/>
            </a:pPr>
            <a:r>
              <a:rPr lang="en-US" altLang="ja-JP" sz="2800" smtClean="0"/>
              <a:t>  </a:t>
            </a:r>
            <a:r>
              <a:rPr lang="ja-JP" altLang="en-US" sz="2800" smtClean="0"/>
              <a:t>と</a:t>
            </a:r>
            <a:r>
              <a:rPr lang="en-US" altLang="ja-JP" sz="2800" smtClean="0"/>
              <a:t>, </a:t>
            </a:r>
          </a:p>
          <a:p>
            <a:pPr lvl="1"/>
            <a:r>
              <a:rPr lang="en-US" altLang="ja-JP" sz="2400" smtClean="0"/>
              <a:t>CNRM-GAME CRM, </a:t>
            </a:r>
            <a:r>
              <a:rPr lang="ja-JP" altLang="en-US" sz="2400" smtClean="0"/>
              <a:t>水平解像度 </a:t>
            </a:r>
            <a:r>
              <a:rPr lang="en-US" altLang="ja-JP" sz="2400" smtClean="0"/>
              <a:t>500 m</a:t>
            </a:r>
          </a:p>
          <a:p>
            <a:pPr>
              <a:buNone/>
            </a:pPr>
            <a:r>
              <a:rPr kumimoji="1" lang="en-US" altLang="ja-JP" sz="2800" smtClean="0"/>
              <a:t>  </a:t>
            </a:r>
            <a:r>
              <a:rPr lang="ja-JP" altLang="en-US" sz="2800" smtClean="0"/>
              <a:t>を比較する</a:t>
            </a:r>
            <a:endParaRPr kumimoji="1" lang="ja-JP" altLang="en-US" sz="2800"/>
          </a:p>
        </p:txBody>
      </p:sp>
      <p:pic>
        <p:nvPicPr>
          <p:cNvPr id="4" name="TexTeXPicture" descr="&lt;?xml version=&quot;1.0&quot; encoding=&quot;utf-16&quot;?&gt;&#10;&lt;TeXTeX&gt;&#10;  &lt;preamble&gt;\documentclass{jarticle}&#10;\usepackage{amsmath}&#10;\pagestyle{empty}&lt;/preamble&gt;&#10;  &lt;body&gt;\begin{align*} &#10;Q_1 = (\partial T/\partial t)_{\textmc{convection}}&#10;\end{align*}&lt;/body&gt;&#10;  &lt;fcolor&gt;FF000000&lt;/fcolor&gt;&#10;  &lt;bcolor&gt;FFFFFFFF&lt;/bcolor&gt;&#10;  &lt;transparent&gt;True&lt;/transparent&gt;&#10;  &lt;resolution&gt;1800&lt;/resolution&gt;&#10;  &lt;imageh&gt;250&lt;/imageh&gt;&#10;  &lt;imagew&gt;2409&lt;/imagew&gt;&#10;  &lt;scale&gt;50&lt;/scale&gt;&#10;  &lt;cursor&gt;37&lt;/cursor&gt;&#10;&lt;/TeXTeX&gt;"/>
          <p:cNvPicPr>
            <a:picLocks noChangeAspect="1"/>
          </p:cNvPicPr>
          <p:nvPr/>
        </p:nvPicPr>
        <p:blipFill>
          <a:blip r:embed="rId2" cstate="print"/>
          <a:stretch>
            <a:fillRect/>
          </a:stretch>
        </p:blipFill>
        <p:spPr>
          <a:xfrm>
            <a:off x="4788024" y="1628800"/>
            <a:ext cx="3243395" cy="33659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descr="Fig005.jpg"/>
          <p:cNvPicPr>
            <a:picLocks noChangeAspect="1"/>
          </p:cNvPicPr>
          <p:nvPr/>
        </p:nvPicPr>
        <p:blipFill>
          <a:blip r:embed="rId3" cstate="print"/>
          <a:srcRect l="1140" t="2643" r="49833"/>
          <a:stretch>
            <a:fillRect/>
          </a:stretch>
        </p:blipFill>
        <p:spPr>
          <a:xfrm>
            <a:off x="1475656" y="1340768"/>
            <a:ext cx="3096344" cy="3240360"/>
          </a:xfrm>
          <a:prstGeom prst="rect">
            <a:avLst/>
          </a:prstGeom>
        </p:spPr>
      </p:pic>
      <p:pic>
        <p:nvPicPr>
          <p:cNvPr id="39" name="図 38" descr="Fig006.jpg"/>
          <p:cNvPicPr>
            <a:picLocks noChangeAspect="1"/>
          </p:cNvPicPr>
          <p:nvPr/>
        </p:nvPicPr>
        <p:blipFill>
          <a:blip r:embed="rId4" cstate="print"/>
          <a:srcRect t="710" r="50000"/>
          <a:stretch>
            <a:fillRect/>
          </a:stretch>
        </p:blipFill>
        <p:spPr>
          <a:xfrm>
            <a:off x="4572000" y="1340768"/>
            <a:ext cx="3096344" cy="3240360"/>
          </a:xfrm>
          <a:prstGeom prst="rect">
            <a:avLst/>
          </a:prstGeom>
        </p:spPr>
      </p:pic>
      <p:sp>
        <p:nvSpPr>
          <p:cNvPr id="37" name="コンテンツ プレースホルダ 36"/>
          <p:cNvSpPr>
            <a:spLocks noGrp="1"/>
          </p:cNvSpPr>
          <p:nvPr>
            <p:ph idx="1"/>
          </p:nvPr>
        </p:nvSpPr>
        <p:spPr>
          <a:xfrm>
            <a:off x="457200" y="4797152"/>
            <a:ext cx="8229600" cy="1800200"/>
          </a:xfrm>
        </p:spPr>
        <p:txBody>
          <a:bodyPr/>
          <a:lstStyle/>
          <a:p>
            <a:pPr>
              <a:defRPr/>
            </a:pPr>
            <a:r>
              <a:rPr lang="en-US" altLang="ja-JP" sz="2400" smtClean="0"/>
              <a:t>                </a:t>
            </a:r>
            <a:r>
              <a:rPr lang="ja-JP" altLang="en-US" sz="2400" smtClean="0"/>
              <a:t> のときに以外は</a:t>
            </a:r>
            <a:r>
              <a:rPr lang="en-US" altLang="ja-JP" sz="2400" smtClean="0"/>
              <a:t>, </a:t>
            </a:r>
            <a:r>
              <a:rPr lang="ja-JP" altLang="en-US" sz="2400" smtClean="0"/>
              <a:t>両者は似た分布を示す</a:t>
            </a:r>
            <a:endParaRPr lang="en-US" altLang="ja-JP" sz="2400" smtClean="0"/>
          </a:p>
          <a:p>
            <a:pPr lvl="0">
              <a:defRPr/>
            </a:pPr>
            <a:r>
              <a:rPr lang="ja-JP" altLang="en-US" sz="2400" smtClean="0"/>
              <a:t>両者とも</a:t>
            </a:r>
            <a:r>
              <a:rPr lang="en-US" altLang="ja-JP" sz="2400" smtClean="0"/>
              <a:t>, </a:t>
            </a:r>
            <a:r>
              <a:rPr lang="ja-JP" altLang="en-US" sz="2400" smtClean="0"/>
              <a:t>質量フラックスの分布に似た形をしている</a:t>
            </a:r>
            <a:endParaRPr lang="en-US" altLang="ja-JP" sz="2400" smtClean="0"/>
          </a:p>
        </p:txBody>
      </p:sp>
      <p:sp>
        <p:nvSpPr>
          <p:cNvPr id="2" name="タイトル 1"/>
          <p:cNvSpPr>
            <a:spLocks noGrp="1"/>
          </p:cNvSpPr>
          <p:nvPr>
            <p:ph type="title"/>
          </p:nvPr>
        </p:nvSpPr>
        <p:spPr/>
        <p:txBody>
          <a:bodyPr/>
          <a:lstStyle/>
          <a:p>
            <a:r>
              <a:rPr lang="ja-JP" altLang="en-US" sz="4000" smtClean="0"/>
              <a:t>見かけの加熱</a:t>
            </a:r>
            <a:endParaRPr kumimoji="1" lang="ja-JP" altLang="en-US" sz="4000"/>
          </a:p>
        </p:txBody>
      </p:sp>
      <p:grpSp>
        <p:nvGrpSpPr>
          <p:cNvPr id="3" name="グループ化 28"/>
          <p:cNvGrpSpPr/>
          <p:nvPr/>
        </p:nvGrpSpPr>
        <p:grpSpPr>
          <a:xfrm>
            <a:off x="1055222" y="1403484"/>
            <a:ext cx="4020834" cy="3249652"/>
            <a:chOff x="1055222" y="1403484"/>
            <a:chExt cx="4020834" cy="3249652"/>
          </a:xfrm>
        </p:grpSpPr>
        <p:grpSp>
          <p:nvGrpSpPr>
            <p:cNvPr id="4" name="グループ化 38"/>
            <p:cNvGrpSpPr/>
            <p:nvPr/>
          </p:nvGrpSpPr>
          <p:grpSpPr>
            <a:xfrm>
              <a:off x="1475656" y="1403484"/>
              <a:ext cx="504056" cy="2961620"/>
              <a:chOff x="1475656" y="1403484"/>
              <a:chExt cx="504056" cy="2961620"/>
            </a:xfrm>
          </p:grpSpPr>
          <p:sp>
            <p:nvSpPr>
              <p:cNvPr id="63"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64"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65"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66" name="テキスト ボックス 65"/>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67" name="テキスト ボックス 66"/>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5" name="グループ化 41"/>
            <p:cNvGrpSpPr/>
            <p:nvPr/>
          </p:nvGrpSpPr>
          <p:grpSpPr>
            <a:xfrm>
              <a:off x="4572000" y="1412776"/>
              <a:ext cx="504056" cy="2961620"/>
              <a:chOff x="4572000" y="1412776"/>
              <a:chExt cx="504056" cy="2961620"/>
            </a:xfrm>
          </p:grpSpPr>
          <p:sp>
            <p:nvSpPr>
              <p:cNvPr id="58" name="テキスト ボックス 57"/>
              <p:cNvSpPr txBox="1"/>
              <p:nvPr/>
            </p:nvSpPr>
            <p:spPr>
              <a:xfrm>
                <a:off x="4572000"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59" name="テキスト ボックス 58"/>
              <p:cNvSpPr txBox="1"/>
              <p:nvPr/>
            </p:nvSpPr>
            <p:spPr>
              <a:xfrm>
                <a:off x="4572000"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60" name="テキスト ボックス 59"/>
              <p:cNvSpPr txBox="1"/>
              <p:nvPr/>
            </p:nvSpPr>
            <p:spPr>
              <a:xfrm>
                <a:off x="4716016" y="4005064"/>
                <a:ext cx="360040" cy="369332"/>
              </a:xfrm>
              <a:prstGeom prst="rect">
                <a:avLst/>
              </a:prstGeom>
              <a:solidFill>
                <a:schemeClr val="bg1"/>
              </a:solidFill>
            </p:spPr>
            <p:txBody>
              <a:bodyPr wrap="square" rtlCol="0">
                <a:spAutoFit/>
              </a:bodyPr>
              <a:lstStyle/>
              <a:p>
                <a:r>
                  <a:rPr lang="en-US" altLang="ja-JP" smtClean="0"/>
                  <a:t>0</a:t>
                </a:r>
              </a:p>
            </p:txBody>
          </p:sp>
          <p:sp>
            <p:nvSpPr>
              <p:cNvPr id="61" name="テキスト ボックス 60"/>
              <p:cNvSpPr txBox="1"/>
              <p:nvPr/>
            </p:nvSpPr>
            <p:spPr>
              <a:xfrm>
                <a:off x="4716016" y="3159552"/>
                <a:ext cx="360040" cy="369332"/>
              </a:xfrm>
              <a:prstGeom prst="rect">
                <a:avLst/>
              </a:prstGeom>
              <a:solidFill>
                <a:schemeClr val="bg1"/>
              </a:solidFill>
            </p:spPr>
            <p:txBody>
              <a:bodyPr wrap="square" rtlCol="0">
                <a:spAutoFit/>
              </a:bodyPr>
              <a:lstStyle/>
              <a:p>
                <a:r>
                  <a:rPr lang="en-US" altLang="ja-JP" smtClean="0"/>
                  <a:t>5</a:t>
                </a:r>
              </a:p>
            </p:txBody>
          </p:sp>
          <p:sp>
            <p:nvSpPr>
              <p:cNvPr id="62" name="テキスト ボックス 61"/>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sp>
          <p:nvSpPr>
            <p:cNvPr id="56" name="テキスト ボックス 55"/>
            <p:cNvSpPr txBox="1"/>
            <p:nvPr/>
          </p:nvSpPr>
          <p:spPr>
            <a:xfrm>
              <a:off x="1691680" y="4283804"/>
              <a:ext cx="2520280" cy="369332"/>
            </a:xfrm>
            <a:prstGeom prst="rect">
              <a:avLst/>
            </a:prstGeom>
            <a:solidFill>
              <a:schemeClr val="bg1"/>
            </a:solidFill>
          </p:spPr>
          <p:txBody>
            <a:bodyPr wrap="square" rtlCol="0">
              <a:spAutoFit/>
            </a:bodyPr>
            <a:lstStyle/>
            <a:p>
              <a:r>
                <a:rPr kumimoji="1" lang="ja-JP" altLang="en-US" smtClean="0"/>
                <a:t>       </a:t>
              </a:r>
              <a:r>
                <a:rPr kumimoji="1" lang="en-US" altLang="ja-JP" smtClean="0"/>
                <a:t>( K/day )</a:t>
              </a:r>
              <a:endParaRPr kumimoji="1" lang="ja-JP" altLang="en-US"/>
            </a:p>
          </p:txBody>
        </p:sp>
        <p:grpSp>
          <p:nvGrpSpPr>
            <p:cNvPr id="8" name="グループ化 43"/>
            <p:cNvGrpSpPr/>
            <p:nvPr/>
          </p:nvGrpSpPr>
          <p:grpSpPr>
            <a:xfrm>
              <a:off x="1055222" y="1772816"/>
              <a:ext cx="492443" cy="2016224"/>
              <a:chOff x="1055222" y="1772816"/>
              <a:chExt cx="492443" cy="2016224"/>
            </a:xfrm>
          </p:grpSpPr>
          <p:sp>
            <p:nvSpPr>
              <p:cNvPr id="52" name="テキスト ボックス 51"/>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53" name="直線矢印コネクタ 52"/>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グループ化 40"/>
            <p:cNvGrpSpPr/>
            <p:nvPr/>
          </p:nvGrpSpPr>
          <p:grpSpPr>
            <a:xfrm>
              <a:off x="2483768" y="2636912"/>
              <a:ext cx="1872207" cy="960386"/>
              <a:chOff x="2483768" y="2636912"/>
              <a:chExt cx="1872207" cy="960386"/>
            </a:xfrm>
          </p:grpSpPr>
          <p:pic>
            <p:nvPicPr>
              <p:cNvPr id="43"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5" cstate="print"/>
              <a:stretch>
                <a:fillRect/>
              </a:stretch>
            </p:blipFill>
            <p:spPr>
              <a:xfrm>
                <a:off x="3275856" y="2636912"/>
                <a:ext cx="1080119" cy="195129"/>
              </a:xfrm>
              <a:prstGeom prst="rect">
                <a:avLst/>
              </a:prstGeom>
            </p:spPr>
          </p:pic>
          <p:pic>
            <p:nvPicPr>
              <p:cNvPr id="45"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6" cstate="print"/>
              <a:stretch>
                <a:fillRect/>
              </a:stretch>
            </p:blipFill>
            <p:spPr>
              <a:xfrm>
                <a:off x="3275856" y="2924944"/>
                <a:ext cx="360040" cy="168690"/>
              </a:xfrm>
              <a:prstGeom prst="rect">
                <a:avLst/>
              </a:prstGeom>
            </p:spPr>
          </p:pic>
          <p:pic>
            <p:nvPicPr>
              <p:cNvPr id="46"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7" cstate="print"/>
              <a:stretch>
                <a:fillRect/>
              </a:stretch>
            </p:blipFill>
            <p:spPr>
              <a:xfrm>
                <a:off x="2843808" y="2780928"/>
                <a:ext cx="360040" cy="167908"/>
              </a:xfrm>
              <a:prstGeom prst="rect">
                <a:avLst/>
              </a:prstGeom>
            </p:spPr>
          </p:pic>
          <p:pic>
            <p:nvPicPr>
              <p:cNvPr id="51"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8" cstate="print"/>
              <a:stretch>
                <a:fillRect/>
              </a:stretch>
            </p:blipFill>
            <p:spPr>
              <a:xfrm>
                <a:off x="2483768" y="3429000"/>
                <a:ext cx="360040" cy="168298"/>
              </a:xfrm>
              <a:prstGeom prst="rect">
                <a:avLst/>
              </a:prstGeom>
            </p:spPr>
          </p:pic>
        </p:grpSp>
      </p:grpSp>
      <p:sp>
        <p:nvSpPr>
          <p:cNvPr id="69" name="テキスト ボックス 68"/>
          <p:cNvSpPr txBox="1"/>
          <p:nvPr/>
        </p:nvSpPr>
        <p:spPr>
          <a:xfrm>
            <a:off x="3131840" y="1556792"/>
            <a:ext cx="1368152" cy="646331"/>
          </a:xfrm>
          <a:prstGeom prst="rect">
            <a:avLst/>
          </a:prstGeom>
          <a:noFill/>
        </p:spPr>
        <p:txBody>
          <a:bodyPr wrap="square" rtlCol="0">
            <a:spAutoFit/>
          </a:bodyPr>
          <a:lstStyle/>
          <a:p>
            <a:r>
              <a:rPr kumimoji="1" lang="en-US" altLang="ja-JP" smtClean="0"/>
              <a:t>Met Office </a:t>
            </a:r>
          </a:p>
          <a:p>
            <a:r>
              <a:rPr lang="en-US" altLang="ja-JP" smtClean="0"/>
              <a:t>        </a:t>
            </a:r>
            <a:r>
              <a:rPr kumimoji="1" lang="en-US" altLang="ja-JP" smtClean="0"/>
              <a:t>CRM</a:t>
            </a:r>
            <a:endParaRPr kumimoji="1" lang="ja-JP" altLang="en-US"/>
          </a:p>
        </p:txBody>
      </p:sp>
      <p:sp>
        <p:nvSpPr>
          <p:cNvPr id="70" name="テキスト ボックス 69"/>
          <p:cNvSpPr txBox="1"/>
          <p:nvPr/>
        </p:nvSpPr>
        <p:spPr>
          <a:xfrm>
            <a:off x="5940152" y="1556792"/>
            <a:ext cx="1728192" cy="646331"/>
          </a:xfrm>
          <a:prstGeom prst="rect">
            <a:avLst/>
          </a:prstGeom>
          <a:noFill/>
        </p:spPr>
        <p:txBody>
          <a:bodyPr wrap="square" rtlCol="0">
            <a:spAutoFit/>
          </a:bodyPr>
          <a:lstStyle/>
          <a:p>
            <a:r>
              <a:rPr kumimoji="1" lang="en-US" altLang="ja-JP" smtClean="0"/>
              <a:t>CNRM-GAME</a:t>
            </a:r>
          </a:p>
          <a:p>
            <a:r>
              <a:rPr lang="en-US" altLang="ja-JP" smtClean="0"/>
              <a:t>            CRM</a:t>
            </a:r>
            <a:endParaRPr kumimoji="1" lang="ja-JP" altLang="en-US"/>
          </a:p>
        </p:txBody>
      </p:sp>
      <p:pic>
        <p:nvPicPr>
          <p:cNvPr id="35" name="TexTeXPicture" descr="&lt;?xml version=&quot;1.0&quot; encoding=&quot;utf-16&quot;?&gt;&#10;&lt;TeXTeX&gt;&#10;  &lt;preamble&gt;\documentclass{jarticle}&#10;\usepackage{amsmath}&#10;\pagestyle{empty}&lt;/preamble&gt;&#10;  &lt;body&gt;\begin{align*} &#10;Q_1&#10;\end{align*}&lt;/body&gt;&#10;  &lt;fcolor&gt;FF000000&lt;/fcolor&gt;&#10;  &lt;bcolor&gt;FFFFFFFF&lt;/bcolor&gt;&#10;  &lt;transparent&gt;True&lt;/transparent&gt;&#10;  &lt;resolution&gt;1800&lt;/resolution&gt;&#10;  &lt;imageh&gt;223&lt;/imageh&gt;&#10;  &lt;imagew&gt;267&lt;/imagew&gt;&#10;  &lt;scale&gt;50&lt;/scale&gt;&#10;  &lt;cursor&gt;19&lt;/cursor&gt;&#10;&lt;/TeXTeX&gt;"/>
          <p:cNvPicPr>
            <a:picLocks noChangeAspect="1"/>
          </p:cNvPicPr>
          <p:nvPr/>
        </p:nvPicPr>
        <p:blipFill>
          <a:blip r:embed="rId9" cstate="print"/>
          <a:stretch>
            <a:fillRect/>
          </a:stretch>
        </p:blipFill>
        <p:spPr>
          <a:xfrm>
            <a:off x="1979712" y="4345120"/>
            <a:ext cx="282575" cy="236008"/>
          </a:xfrm>
          <a:prstGeom prst="rect">
            <a:avLst/>
          </a:prstGeom>
        </p:spPr>
      </p:pic>
      <p:sp>
        <p:nvSpPr>
          <p:cNvPr id="36" name="テキスト ボックス 35"/>
          <p:cNvSpPr txBox="1"/>
          <p:nvPr/>
        </p:nvSpPr>
        <p:spPr>
          <a:xfrm>
            <a:off x="4860032" y="4283804"/>
            <a:ext cx="2592288" cy="369332"/>
          </a:xfrm>
          <a:prstGeom prst="rect">
            <a:avLst/>
          </a:prstGeom>
          <a:solidFill>
            <a:schemeClr val="bg1"/>
          </a:solidFill>
        </p:spPr>
        <p:txBody>
          <a:bodyPr wrap="square" rtlCol="0">
            <a:spAutoFit/>
          </a:bodyPr>
          <a:lstStyle/>
          <a:p>
            <a:r>
              <a:rPr kumimoji="1" lang="ja-JP" altLang="en-US" smtClean="0"/>
              <a:t>       </a:t>
            </a:r>
            <a:r>
              <a:rPr kumimoji="1" lang="en-US" altLang="ja-JP" smtClean="0"/>
              <a:t>( K/day )</a:t>
            </a:r>
            <a:endParaRPr kumimoji="1" lang="ja-JP" altLang="en-US"/>
          </a:p>
        </p:txBody>
      </p:sp>
      <p:pic>
        <p:nvPicPr>
          <p:cNvPr id="38" name="TexTeXPicture" descr="&lt;?xml version=&quot;1.0&quot; encoding=&quot;utf-16&quot;?&gt;&#10;&lt;TeXTeX&gt;&#10;  &lt;preamble&gt;\documentclass{jarticle}&#10;\usepackage{amsmath}&#10;\pagestyle{empty}&lt;/preamble&gt;&#10;  &lt;body&gt;\begin{align*} &#10;Q_1&#10;\end{align*}&lt;/body&gt;&#10;  &lt;fcolor&gt;FF000000&lt;/fcolor&gt;&#10;  &lt;bcolor&gt;FFFFFFFF&lt;/bcolor&gt;&#10;  &lt;transparent&gt;True&lt;/transparent&gt;&#10;  &lt;resolution&gt;1800&lt;/resolution&gt;&#10;  &lt;imageh&gt;223&lt;/imageh&gt;&#10;  &lt;imagew&gt;267&lt;/imagew&gt;&#10;  &lt;scale&gt;50&lt;/scale&gt;&#10;  &lt;cursor&gt;19&lt;/cursor&gt;&#10;&lt;/TeXTeX&gt;"/>
          <p:cNvPicPr>
            <a:picLocks noChangeAspect="1"/>
          </p:cNvPicPr>
          <p:nvPr/>
        </p:nvPicPr>
        <p:blipFill>
          <a:blip r:embed="rId9" cstate="print"/>
          <a:stretch>
            <a:fillRect/>
          </a:stretch>
        </p:blipFill>
        <p:spPr>
          <a:xfrm>
            <a:off x="5148064" y="4345120"/>
            <a:ext cx="282575" cy="236008"/>
          </a:xfrm>
          <a:prstGeom prst="rect">
            <a:avLst/>
          </a:prstGeom>
        </p:spPr>
      </p:pic>
      <p:sp>
        <p:nvSpPr>
          <p:cNvPr id="41" name="正方形/長方形 40"/>
          <p:cNvSpPr/>
          <p:nvPr/>
        </p:nvSpPr>
        <p:spPr>
          <a:xfrm>
            <a:off x="1475656" y="4581128"/>
            <a:ext cx="61926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TexTeXPicture" descr="&lt;?xml version=&quot;1.0&quot; encoding=&quot;utf-16&quot;?&gt;&#10;&lt;TeXTeX&gt;&#10;  &lt;preamble&gt;\documentclass{jarticle}&#10;\usepackage{amsmath}&#10;\pagestyle{empty}&lt;/preamble&gt;&#10;  &lt;body&gt;\begin{align*} &#10;RH_t = 50 \%&#10;\end{align*}&lt;/body&gt;&#10;  &lt;fcolor&gt;FF000000&lt;/fcolor&gt;&#10;  &lt;bcolor&gt;FFFFFFFF&lt;/bcolor&gt;&#10;  &lt;transparent&gt;True&lt;/transparent&gt;&#10;  &lt;resolution&gt;1800&lt;/resolution&gt;&#10;  &lt;imageh&gt;226&lt;/imageh&gt;&#10;  &lt;imagew&gt;1251&lt;/imagew&gt;&#10;  &lt;scale&gt;50&lt;/scale&gt;&#10;  &lt;cursor&gt;25&lt;/cursor&gt;&#10;&lt;/TeXTeX&gt;"/>
          <p:cNvPicPr>
            <a:picLocks noChangeAspect="1"/>
          </p:cNvPicPr>
          <p:nvPr/>
        </p:nvPicPr>
        <p:blipFill>
          <a:blip r:embed="rId10" cstate="print"/>
          <a:stretch>
            <a:fillRect/>
          </a:stretch>
        </p:blipFill>
        <p:spPr>
          <a:xfrm>
            <a:off x="971600" y="4869160"/>
            <a:ext cx="1594377" cy="28803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3608" y="2133600"/>
            <a:ext cx="7593013" cy="1470025"/>
          </a:xfrm>
        </p:spPr>
        <p:txBody>
          <a:bodyPr/>
          <a:lstStyle/>
          <a:p>
            <a:pPr algn="r"/>
            <a:r>
              <a:rPr kumimoji="1" lang="ja-JP" altLang="en-US" smtClean="0"/>
              <a:t>はじめに</a:t>
            </a:r>
            <a:endParaRPr kumimoji="1" lang="ja-JP" altLang="en-US"/>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90" name="正方形/長方形 89"/>
          <p:cNvSpPr/>
          <p:nvPr/>
        </p:nvSpPr>
        <p:spPr>
          <a:xfrm>
            <a:off x="1475656" y="6813375"/>
            <a:ext cx="61926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p:cNvGrpSpPr/>
          <p:nvPr/>
        </p:nvGrpSpPr>
        <p:grpSpPr>
          <a:xfrm>
            <a:off x="1187624" y="455070"/>
            <a:ext cx="3229908" cy="3045938"/>
            <a:chOff x="1055223" y="188640"/>
            <a:chExt cx="3229908" cy="3045938"/>
          </a:xfrm>
        </p:grpSpPr>
        <p:pic>
          <p:nvPicPr>
            <p:cNvPr id="30" name="コンテンツ プレースホルダ 29" descr="Fig004.jpg"/>
            <p:cNvPicPr>
              <a:picLocks noChangeAspect="1"/>
            </p:cNvPicPr>
            <p:nvPr/>
          </p:nvPicPr>
          <p:blipFill>
            <a:blip r:embed="rId3" cstate="print"/>
            <a:srcRect r="50000" b="47784"/>
            <a:stretch>
              <a:fillRect/>
            </a:stretch>
          </p:blipFill>
          <p:spPr bwMode="auto">
            <a:xfrm>
              <a:off x="1433614" y="188640"/>
              <a:ext cx="2851517" cy="3045938"/>
            </a:xfrm>
            <a:prstGeom prst="rect">
              <a:avLst/>
            </a:prstGeom>
            <a:noFill/>
            <a:ln w="9525">
              <a:noFill/>
              <a:miter lim="800000"/>
              <a:headEnd/>
              <a:tailEnd/>
            </a:ln>
            <a:effectLst/>
          </p:spPr>
        </p:pic>
        <p:grpSp>
          <p:nvGrpSpPr>
            <p:cNvPr id="37" name="グループ化 43"/>
            <p:cNvGrpSpPr/>
            <p:nvPr/>
          </p:nvGrpSpPr>
          <p:grpSpPr>
            <a:xfrm>
              <a:off x="1055223" y="642290"/>
              <a:ext cx="443199" cy="1814601"/>
              <a:chOff x="1055222" y="1772816"/>
              <a:chExt cx="492443" cy="2016224"/>
            </a:xfrm>
          </p:grpSpPr>
          <p:sp>
            <p:nvSpPr>
              <p:cNvPr id="42" name="テキスト ボックス 41"/>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43" name="直線矢印コネクタ 42"/>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グループ化 40"/>
            <p:cNvGrpSpPr/>
            <p:nvPr/>
          </p:nvGrpSpPr>
          <p:grpSpPr>
            <a:xfrm>
              <a:off x="1952071" y="1031133"/>
              <a:ext cx="583265" cy="669926"/>
              <a:chOff x="2051720" y="2204864"/>
              <a:chExt cx="648072" cy="744362"/>
            </a:xfrm>
          </p:grpSpPr>
          <p:pic>
            <p:nvPicPr>
              <p:cNvPr id="39"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4" cstate="print"/>
              <a:stretch>
                <a:fillRect/>
              </a:stretch>
            </p:blipFill>
            <p:spPr>
              <a:xfrm>
                <a:off x="2339752" y="2204864"/>
                <a:ext cx="360040" cy="168690"/>
              </a:xfrm>
              <a:prstGeom prst="rect">
                <a:avLst/>
              </a:prstGeom>
            </p:spPr>
          </p:pic>
          <p:pic>
            <p:nvPicPr>
              <p:cNvPr id="40"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5" cstate="print"/>
              <a:stretch>
                <a:fillRect/>
              </a:stretch>
            </p:blipFill>
            <p:spPr>
              <a:xfrm>
                <a:off x="2195736" y="2492896"/>
                <a:ext cx="360040" cy="167908"/>
              </a:xfrm>
              <a:prstGeom prst="rect">
                <a:avLst/>
              </a:prstGeom>
            </p:spPr>
          </p:pic>
          <p:pic>
            <p:nvPicPr>
              <p:cNvPr id="41"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6" cstate="print"/>
              <a:stretch>
                <a:fillRect/>
              </a:stretch>
            </p:blipFill>
            <p:spPr>
              <a:xfrm>
                <a:off x="2051720" y="2780928"/>
                <a:ext cx="360040" cy="168298"/>
              </a:xfrm>
              <a:prstGeom prst="rect">
                <a:avLst/>
              </a:prstGeom>
            </p:spPr>
          </p:pic>
        </p:grpSp>
        <p:pic>
          <p:nvPicPr>
            <p:cNvPr id="58"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7" cstate="print"/>
            <a:stretch>
              <a:fillRect/>
            </a:stretch>
          </p:blipFill>
          <p:spPr>
            <a:xfrm>
              <a:off x="1952071" y="790710"/>
              <a:ext cx="972107" cy="175616"/>
            </a:xfrm>
            <a:prstGeom prst="rect">
              <a:avLst/>
            </a:prstGeom>
          </p:spPr>
        </p:pic>
        <p:sp>
          <p:nvSpPr>
            <p:cNvPr id="59" name="テキスト ボックス 58"/>
            <p:cNvSpPr txBox="1"/>
            <p:nvPr/>
          </p:nvSpPr>
          <p:spPr>
            <a:xfrm>
              <a:off x="2828244" y="447868"/>
              <a:ext cx="1383716" cy="646331"/>
            </a:xfrm>
            <a:prstGeom prst="rect">
              <a:avLst/>
            </a:prstGeom>
            <a:noFill/>
          </p:spPr>
          <p:txBody>
            <a:bodyPr wrap="square" rtlCol="0">
              <a:spAutoFit/>
            </a:bodyPr>
            <a:lstStyle/>
            <a:p>
              <a:r>
                <a:rPr kumimoji="1" lang="en-US" altLang="ja-JP" smtClean="0"/>
                <a:t>Met Office </a:t>
              </a:r>
            </a:p>
            <a:p>
              <a:r>
                <a:rPr lang="en-US" altLang="ja-JP" smtClean="0"/>
                <a:t>        </a:t>
              </a:r>
              <a:r>
                <a:rPr kumimoji="1" lang="en-US" altLang="ja-JP" smtClean="0"/>
                <a:t>CRM</a:t>
              </a:r>
              <a:endParaRPr kumimoji="1" lang="ja-JP" altLang="en-US"/>
            </a:p>
          </p:txBody>
        </p:sp>
        <p:grpSp>
          <p:nvGrpSpPr>
            <p:cNvPr id="97" name="グループ化 42"/>
            <p:cNvGrpSpPr/>
            <p:nvPr/>
          </p:nvGrpSpPr>
          <p:grpSpPr>
            <a:xfrm>
              <a:off x="1619672" y="2924944"/>
              <a:ext cx="2657099" cy="307777"/>
              <a:chOff x="4860032" y="4328931"/>
              <a:chExt cx="2952329" cy="356148"/>
            </a:xfrm>
          </p:grpSpPr>
          <p:sp>
            <p:nvSpPr>
              <p:cNvPr id="98" name="テキスト ボックス 97"/>
              <p:cNvSpPr txBox="1"/>
              <p:nvPr/>
            </p:nvSpPr>
            <p:spPr>
              <a:xfrm>
                <a:off x="4860032" y="4328931"/>
                <a:ext cx="2952329" cy="356148"/>
              </a:xfrm>
              <a:prstGeom prst="rect">
                <a:avLst/>
              </a:prstGeom>
              <a:solidFill>
                <a:schemeClr val="bg1"/>
              </a:solidFill>
            </p:spPr>
            <p:txBody>
              <a:bodyPr wrap="square" rtlCol="0">
                <a:spAutoFit/>
              </a:bodyPr>
              <a:lstStyle/>
              <a:p>
                <a:r>
                  <a:rPr kumimoji="1" lang="ja-JP" altLang="en-US" sz="1400" smtClean="0"/>
                  <a:t>質量フラックス </a:t>
                </a:r>
                <a:r>
                  <a:rPr kumimoji="1" lang="en-US" altLang="ja-JP" sz="1400" smtClean="0"/>
                  <a:t>(            )</a:t>
                </a:r>
                <a:endParaRPr kumimoji="1" lang="ja-JP" altLang="en-US" sz="1400"/>
              </a:p>
            </p:txBody>
          </p:sp>
          <p:pic>
            <p:nvPicPr>
              <p:cNvPr id="99"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8" cstate="print"/>
              <a:stretch>
                <a:fillRect/>
              </a:stretch>
            </p:blipFill>
            <p:spPr>
              <a:xfrm>
                <a:off x="6532218" y="4351779"/>
                <a:ext cx="720080" cy="278653"/>
              </a:xfrm>
              <a:prstGeom prst="rect">
                <a:avLst/>
              </a:prstGeom>
              <a:solidFill>
                <a:schemeClr val="bg1"/>
              </a:solidFill>
            </p:spPr>
          </p:pic>
        </p:grpSp>
        <p:grpSp>
          <p:nvGrpSpPr>
            <p:cNvPr id="100" name="グループ化 41"/>
            <p:cNvGrpSpPr/>
            <p:nvPr/>
          </p:nvGrpSpPr>
          <p:grpSpPr>
            <a:xfrm>
              <a:off x="1439642" y="332656"/>
              <a:ext cx="468062" cy="2539825"/>
              <a:chOff x="4571992" y="1435403"/>
              <a:chExt cx="520068" cy="2938993"/>
            </a:xfrm>
          </p:grpSpPr>
          <p:sp>
            <p:nvSpPr>
              <p:cNvPr id="101" name="テキスト ボックス 100"/>
              <p:cNvSpPr txBox="1"/>
              <p:nvPr/>
            </p:nvSpPr>
            <p:spPr>
              <a:xfrm>
                <a:off x="4571992" y="1435403"/>
                <a:ext cx="520068" cy="356148"/>
              </a:xfrm>
              <a:prstGeom prst="rect">
                <a:avLst/>
              </a:prstGeom>
              <a:solidFill>
                <a:schemeClr val="bg1"/>
              </a:solidFill>
            </p:spPr>
            <p:txBody>
              <a:bodyPr wrap="square" rtlCol="0">
                <a:spAutoFit/>
              </a:bodyPr>
              <a:lstStyle/>
              <a:p>
                <a:r>
                  <a:rPr kumimoji="1" lang="en-US" altLang="ja-JP" sz="1400" smtClean="0"/>
                  <a:t>15</a:t>
                </a:r>
                <a:endParaRPr kumimoji="1" lang="ja-JP" altLang="en-US" sz="1400"/>
              </a:p>
            </p:txBody>
          </p:sp>
          <p:sp>
            <p:nvSpPr>
              <p:cNvPr id="102" name="テキスト ボックス 101"/>
              <p:cNvSpPr txBox="1"/>
              <p:nvPr/>
            </p:nvSpPr>
            <p:spPr>
              <a:xfrm>
                <a:off x="4571998" y="2286164"/>
                <a:ext cx="520062" cy="356148"/>
              </a:xfrm>
              <a:prstGeom prst="rect">
                <a:avLst/>
              </a:prstGeom>
              <a:solidFill>
                <a:schemeClr val="bg1"/>
              </a:solidFill>
            </p:spPr>
            <p:txBody>
              <a:bodyPr wrap="square" rtlCol="0">
                <a:spAutoFit/>
              </a:bodyPr>
              <a:lstStyle/>
              <a:p>
                <a:r>
                  <a:rPr kumimoji="1" lang="en-US" altLang="ja-JP" sz="1400" smtClean="0"/>
                  <a:t>10</a:t>
                </a:r>
              </a:p>
            </p:txBody>
          </p:sp>
          <p:sp>
            <p:nvSpPr>
              <p:cNvPr id="103" name="テキスト ボックス 102"/>
              <p:cNvSpPr txBox="1"/>
              <p:nvPr/>
            </p:nvSpPr>
            <p:spPr>
              <a:xfrm>
                <a:off x="4716016" y="4005064"/>
                <a:ext cx="360040" cy="369332"/>
              </a:xfrm>
              <a:prstGeom prst="rect">
                <a:avLst/>
              </a:prstGeom>
              <a:solidFill>
                <a:schemeClr val="bg1"/>
              </a:solidFill>
            </p:spPr>
            <p:txBody>
              <a:bodyPr wrap="square" rtlCol="0">
                <a:spAutoFit/>
              </a:bodyPr>
              <a:lstStyle/>
              <a:p>
                <a:r>
                  <a:rPr lang="en-US" altLang="ja-JP" sz="1400" smtClean="0"/>
                  <a:t>0</a:t>
                </a:r>
              </a:p>
            </p:txBody>
          </p:sp>
          <p:sp>
            <p:nvSpPr>
              <p:cNvPr id="104" name="テキスト ボックス 103"/>
              <p:cNvSpPr txBox="1"/>
              <p:nvPr/>
            </p:nvSpPr>
            <p:spPr>
              <a:xfrm>
                <a:off x="4716016" y="3159552"/>
                <a:ext cx="360040" cy="369332"/>
              </a:xfrm>
              <a:prstGeom prst="rect">
                <a:avLst/>
              </a:prstGeom>
              <a:solidFill>
                <a:schemeClr val="bg1"/>
              </a:solidFill>
            </p:spPr>
            <p:txBody>
              <a:bodyPr wrap="square" rtlCol="0">
                <a:spAutoFit/>
              </a:bodyPr>
              <a:lstStyle/>
              <a:p>
                <a:r>
                  <a:rPr lang="en-US" altLang="ja-JP" sz="1400" smtClean="0"/>
                  <a:t>5</a:t>
                </a:r>
              </a:p>
            </p:txBody>
          </p:sp>
          <p:sp>
            <p:nvSpPr>
              <p:cNvPr id="105" name="テキスト ボックス 104"/>
              <p:cNvSpPr txBox="1"/>
              <p:nvPr/>
            </p:nvSpPr>
            <p:spPr>
              <a:xfrm>
                <a:off x="4716016" y="273257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grpSp>
        <p:nvGrpSpPr>
          <p:cNvPr id="107" name="グループ化 43"/>
          <p:cNvGrpSpPr/>
          <p:nvPr/>
        </p:nvGrpSpPr>
        <p:grpSpPr>
          <a:xfrm>
            <a:off x="1043608" y="4350703"/>
            <a:ext cx="443199" cy="1814601"/>
            <a:chOff x="1055222" y="1772816"/>
            <a:chExt cx="492443" cy="2016224"/>
          </a:xfrm>
        </p:grpSpPr>
        <p:sp>
          <p:nvSpPr>
            <p:cNvPr id="108" name="テキスト ボックス 107"/>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109" name="直線矢印コネクタ 108"/>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8" name="グループ化 127"/>
          <p:cNvGrpSpPr/>
          <p:nvPr/>
        </p:nvGrpSpPr>
        <p:grpSpPr>
          <a:xfrm>
            <a:off x="4427984" y="472491"/>
            <a:ext cx="2960690" cy="2956509"/>
            <a:chOff x="1259632" y="3573016"/>
            <a:chExt cx="2960690" cy="2956509"/>
          </a:xfrm>
        </p:grpSpPr>
        <p:sp>
          <p:nvSpPr>
            <p:cNvPr id="116" name="正方形/長方形 115"/>
            <p:cNvSpPr/>
            <p:nvPr/>
          </p:nvSpPr>
          <p:spPr>
            <a:xfrm>
              <a:off x="1259632" y="3573016"/>
              <a:ext cx="360040"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descr="Fig005.jpg"/>
            <p:cNvPicPr>
              <a:picLocks noChangeAspect="1"/>
            </p:cNvPicPr>
            <p:nvPr/>
          </p:nvPicPr>
          <p:blipFill>
            <a:blip r:embed="rId9" cstate="print"/>
            <a:srcRect l="1140" t="2643" r="49833"/>
            <a:stretch>
              <a:fillRect/>
            </a:stretch>
          </p:blipFill>
          <p:spPr>
            <a:xfrm>
              <a:off x="1433613" y="3573016"/>
              <a:ext cx="2786709" cy="2916324"/>
            </a:xfrm>
            <a:prstGeom prst="rect">
              <a:avLst/>
            </a:prstGeom>
          </p:spPr>
        </p:pic>
        <p:sp>
          <p:nvSpPr>
            <p:cNvPr id="66" name="テキスト ボックス 65"/>
            <p:cNvSpPr txBox="1"/>
            <p:nvPr/>
          </p:nvSpPr>
          <p:spPr>
            <a:xfrm>
              <a:off x="1628034" y="6221748"/>
              <a:ext cx="2268252" cy="307777"/>
            </a:xfrm>
            <a:prstGeom prst="rect">
              <a:avLst/>
            </a:prstGeom>
            <a:solidFill>
              <a:schemeClr val="bg1"/>
            </a:solidFill>
          </p:spPr>
          <p:txBody>
            <a:bodyPr wrap="square" rtlCol="0">
              <a:spAutoFit/>
            </a:bodyPr>
            <a:lstStyle/>
            <a:p>
              <a:r>
                <a:rPr kumimoji="1" lang="ja-JP" altLang="en-US" sz="1400" smtClean="0"/>
                <a:t>       </a:t>
              </a:r>
              <a:r>
                <a:rPr kumimoji="1" lang="en-US" altLang="ja-JP" sz="1400" smtClean="0"/>
                <a:t>( K/day )</a:t>
              </a:r>
              <a:endParaRPr kumimoji="1" lang="ja-JP" altLang="en-US" sz="1400"/>
            </a:p>
          </p:txBody>
        </p:sp>
        <p:sp>
          <p:nvSpPr>
            <p:cNvPr id="85" name="テキスト ボックス 84"/>
            <p:cNvSpPr txBox="1"/>
            <p:nvPr/>
          </p:nvSpPr>
          <p:spPr>
            <a:xfrm>
              <a:off x="2771800" y="3767438"/>
              <a:ext cx="1383715" cy="646331"/>
            </a:xfrm>
            <a:prstGeom prst="rect">
              <a:avLst/>
            </a:prstGeom>
            <a:noFill/>
          </p:spPr>
          <p:txBody>
            <a:bodyPr wrap="square" rtlCol="0">
              <a:spAutoFit/>
            </a:bodyPr>
            <a:lstStyle/>
            <a:p>
              <a:r>
                <a:rPr kumimoji="1" lang="en-US" altLang="ja-JP" smtClean="0"/>
                <a:t>Met Office </a:t>
              </a:r>
            </a:p>
            <a:p>
              <a:r>
                <a:rPr lang="en-US" altLang="ja-JP" smtClean="0"/>
                <a:t>        </a:t>
              </a:r>
              <a:r>
                <a:rPr kumimoji="1" lang="en-US" altLang="ja-JP" smtClean="0"/>
                <a:t>CRM</a:t>
              </a:r>
              <a:endParaRPr kumimoji="1" lang="ja-JP" altLang="en-US"/>
            </a:p>
          </p:txBody>
        </p:sp>
        <p:pic>
          <p:nvPicPr>
            <p:cNvPr id="87" name="TexTeXPicture" descr="&lt;?xml version=&quot;1.0&quot; encoding=&quot;utf-16&quot;?&gt;&#10;&lt;TeXTeX&gt;&#10;  &lt;preamble&gt;\documentclass{jarticle}&#10;\usepackage{amsmath}&#10;\pagestyle{empty}&lt;/preamble&gt;&#10;  &lt;body&gt;\begin{align*} &#10;Q_1&#10;\end{align*}&lt;/body&gt;&#10;  &lt;fcolor&gt;FF000000&lt;/fcolor&gt;&#10;  &lt;bcolor&gt;FFFFFFFF&lt;/bcolor&gt;&#10;  &lt;transparent&gt;True&lt;/transparent&gt;&#10;  &lt;resolution&gt;1800&lt;/resolution&gt;&#10;  &lt;imageh&gt;223&lt;/imageh&gt;&#10;  &lt;imagew&gt;267&lt;/imagew&gt;&#10;  &lt;scale&gt;50&lt;/scale&gt;&#10;  &lt;cursor&gt;19&lt;/cursor&gt;&#10;&lt;/TeXTeX&gt;"/>
            <p:cNvPicPr>
              <a:picLocks noChangeAspect="1"/>
            </p:cNvPicPr>
            <p:nvPr/>
          </p:nvPicPr>
          <p:blipFill>
            <a:blip r:embed="rId10" cstate="print"/>
            <a:stretch>
              <a:fillRect/>
            </a:stretch>
          </p:blipFill>
          <p:spPr>
            <a:xfrm>
              <a:off x="1887263" y="6276933"/>
              <a:ext cx="236465" cy="197497"/>
            </a:xfrm>
            <a:prstGeom prst="rect">
              <a:avLst/>
            </a:prstGeom>
          </p:spPr>
        </p:pic>
        <p:grpSp>
          <p:nvGrpSpPr>
            <p:cNvPr id="110" name="グループ化 41"/>
            <p:cNvGrpSpPr/>
            <p:nvPr/>
          </p:nvGrpSpPr>
          <p:grpSpPr>
            <a:xfrm>
              <a:off x="1403648" y="3645024"/>
              <a:ext cx="468062" cy="2539825"/>
              <a:chOff x="4571992" y="1435403"/>
              <a:chExt cx="520068" cy="2938993"/>
            </a:xfrm>
          </p:grpSpPr>
          <p:sp>
            <p:nvSpPr>
              <p:cNvPr id="111" name="テキスト ボックス 110"/>
              <p:cNvSpPr txBox="1"/>
              <p:nvPr/>
            </p:nvSpPr>
            <p:spPr>
              <a:xfrm>
                <a:off x="4571992" y="1435403"/>
                <a:ext cx="520068" cy="356148"/>
              </a:xfrm>
              <a:prstGeom prst="rect">
                <a:avLst/>
              </a:prstGeom>
              <a:solidFill>
                <a:schemeClr val="bg1"/>
              </a:solidFill>
            </p:spPr>
            <p:txBody>
              <a:bodyPr wrap="square" rtlCol="0">
                <a:spAutoFit/>
              </a:bodyPr>
              <a:lstStyle/>
              <a:p>
                <a:r>
                  <a:rPr kumimoji="1" lang="en-US" altLang="ja-JP" sz="1400" smtClean="0"/>
                  <a:t>15</a:t>
                </a:r>
                <a:endParaRPr kumimoji="1" lang="ja-JP" altLang="en-US" sz="1400"/>
              </a:p>
            </p:txBody>
          </p:sp>
          <p:sp>
            <p:nvSpPr>
              <p:cNvPr id="112" name="テキスト ボックス 111"/>
              <p:cNvSpPr txBox="1"/>
              <p:nvPr/>
            </p:nvSpPr>
            <p:spPr>
              <a:xfrm>
                <a:off x="4571998" y="2286164"/>
                <a:ext cx="520062" cy="356148"/>
              </a:xfrm>
              <a:prstGeom prst="rect">
                <a:avLst/>
              </a:prstGeom>
              <a:solidFill>
                <a:schemeClr val="bg1"/>
              </a:solidFill>
            </p:spPr>
            <p:txBody>
              <a:bodyPr wrap="square" rtlCol="0">
                <a:spAutoFit/>
              </a:bodyPr>
              <a:lstStyle/>
              <a:p>
                <a:r>
                  <a:rPr kumimoji="1" lang="en-US" altLang="ja-JP" sz="1400" smtClean="0"/>
                  <a:t>10</a:t>
                </a:r>
              </a:p>
            </p:txBody>
          </p:sp>
          <p:sp>
            <p:nvSpPr>
              <p:cNvPr id="113" name="テキスト ボックス 112"/>
              <p:cNvSpPr txBox="1"/>
              <p:nvPr/>
            </p:nvSpPr>
            <p:spPr>
              <a:xfrm>
                <a:off x="4716016" y="4005064"/>
                <a:ext cx="360040" cy="369332"/>
              </a:xfrm>
              <a:prstGeom prst="rect">
                <a:avLst/>
              </a:prstGeom>
              <a:solidFill>
                <a:schemeClr val="bg1"/>
              </a:solidFill>
            </p:spPr>
            <p:txBody>
              <a:bodyPr wrap="square" rtlCol="0">
                <a:spAutoFit/>
              </a:bodyPr>
              <a:lstStyle/>
              <a:p>
                <a:r>
                  <a:rPr lang="en-US" altLang="ja-JP" sz="1400" smtClean="0"/>
                  <a:t>0</a:t>
                </a:r>
              </a:p>
            </p:txBody>
          </p:sp>
          <p:sp>
            <p:nvSpPr>
              <p:cNvPr id="114" name="テキスト ボックス 113"/>
              <p:cNvSpPr txBox="1"/>
              <p:nvPr/>
            </p:nvSpPr>
            <p:spPr>
              <a:xfrm>
                <a:off x="4716016" y="3159552"/>
                <a:ext cx="360040" cy="369332"/>
              </a:xfrm>
              <a:prstGeom prst="rect">
                <a:avLst/>
              </a:prstGeom>
              <a:solidFill>
                <a:schemeClr val="bg1"/>
              </a:solidFill>
            </p:spPr>
            <p:txBody>
              <a:bodyPr wrap="square" rtlCol="0">
                <a:spAutoFit/>
              </a:bodyPr>
              <a:lstStyle/>
              <a:p>
                <a:r>
                  <a:rPr lang="en-US" altLang="ja-JP" sz="1400" smtClean="0"/>
                  <a:t>5</a:t>
                </a:r>
              </a:p>
            </p:txBody>
          </p:sp>
          <p:sp>
            <p:nvSpPr>
              <p:cNvPr id="115" name="テキスト ボックス 114"/>
              <p:cNvSpPr txBox="1"/>
              <p:nvPr/>
            </p:nvSpPr>
            <p:spPr>
              <a:xfrm>
                <a:off x="4716016" y="273257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grpSp>
        <p:nvGrpSpPr>
          <p:cNvPr id="127" name="グループ化 126"/>
          <p:cNvGrpSpPr/>
          <p:nvPr/>
        </p:nvGrpSpPr>
        <p:grpSpPr>
          <a:xfrm>
            <a:off x="4572000" y="3573016"/>
            <a:ext cx="2786711" cy="2981131"/>
            <a:chOff x="4572000" y="3573016"/>
            <a:chExt cx="2786711" cy="2981131"/>
          </a:xfrm>
        </p:grpSpPr>
        <p:pic>
          <p:nvPicPr>
            <p:cNvPr id="62" name="図 61" descr="Fig006.jpg"/>
            <p:cNvPicPr>
              <a:picLocks noChangeAspect="1"/>
            </p:cNvPicPr>
            <p:nvPr/>
          </p:nvPicPr>
          <p:blipFill>
            <a:blip r:embed="rId11" cstate="print"/>
            <a:srcRect t="710" r="50000"/>
            <a:stretch>
              <a:fillRect/>
            </a:stretch>
          </p:blipFill>
          <p:spPr>
            <a:xfrm>
              <a:off x="4572000" y="3573016"/>
              <a:ext cx="2786710" cy="2916324"/>
            </a:xfrm>
            <a:prstGeom prst="rect">
              <a:avLst/>
            </a:prstGeom>
          </p:spPr>
        </p:pic>
        <p:sp>
          <p:nvSpPr>
            <p:cNvPr id="86" name="テキスト ボックス 85"/>
            <p:cNvSpPr txBox="1"/>
            <p:nvPr/>
          </p:nvSpPr>
          <p:spPr>
            <a:xfrm>
              <a:off x="5652121" y="3767438"/>
              <a:ext cx="1706590" cy="646331"/>
            </a:xfrm>
            <a:prstGeom prst="rect">
              <a:avLst/>
            </a:prstGeom>
            <a:noFill/>
          </p:spPr>
          <p:txBody>
            <a:bodyPr wrap="square" rtlCol="0">
              <a:spAutoFit/>
            </a:bodyPr>
            <a:lstStyle/>
            <a:p>
              <a:r>
                <a:rPr kumimoji="1" lang="en-US" altLang="ja-JP" smtClean="0"/>
                <a:t>CNRM-GAME</a:t>
              </a:r>
            </a:p>
            <a:p>
              <a:r>
                <a:rPr lang="en-US" altLang="ja-JP" smtClean="0"/>
                <a:t>            CRM</a:t>
              </a:r>
              <a:endParaRPr kumimoji="1" lang="ja-JP" altLang="en-US"/>
            </a:p>
          </p:txBody>
        </p:sp>
        <p:sp>
          <p:nvSpPr>
            <p:cNvPr id="88" name="テキスト ボックス 87"/>
            <p:cNvSpPr txBox="1"/>
            <p:nvPr/>
          </p:nvSpPr>
          <p:spPr>
            <a:xfrm>
              <a:off x="4831229" y="6221748"/>
              <a:ext cx="2333060" cy="332399"/>
            </a:xfrm>
            <a:prstGeom prst="rect">
              <a:avLst/>
            </a:prstGeom>
            <a:solidFill>
              <a:schemeClr val="bg1"/>
            </a:solidFill>
          </p:spPr>
          <p:txBody>
            <a:bodyPr wrap="square" rtlCol="0">
              <a:spAutoFit/>
            </a:bodyPr>
            <a:lstStyle/>
            <a:p>
              <a:r>
                <a:rPr kumimoji="1" lang="ja-JP" altLang="en-US" smtClean="0"/>
                <a:t>       </a:t>
              </a:r>
              <a:r>
                <a:rPr kumimoji="1" lang="en-US" altLang="ja-JP" smtClean="0"/>
                <a:t>( K/day )</a:t>
              </a:r>
              <a:endParaRPr kumimoji="1" lang="ja-JP" altLang="en-US"/>
            </a:p>
          </p:txBody>
        </p:sp>
        <p:pic>
          <p:nvPicPr>
            <p:cNvPr id="89" name="TexTeXPicture" descr="&lt;?xml version=&quot;1.0&quot; encoding=&quot;utf-16&quot;?&gt;&#10;&lt;TeXTeX&gt;&#10;  &lt;preamble&gt;\documentclass{jarticle}&#10;\usepackage{amsmath}&#10;\pagestyle{empty}&lt;/preamble&gt;&#10;  &lt;body&gt;\begin{align*} &#10;Q_1&#10;\end{align*}&lt;/body&gt;&#10;  &lt;fcolor&gt;FF000000&lt;/fcolor&gt;&#10;  &lt;bcolor&gt;FFFFFFFF&lt;/bcolor&gt;&#10;  &lt;transparent&gt;True&lt;/transparent&gt;&#10;  &lt;resolution&gt;1800&lt;/resolution&gt;&#10;  &lt;imageh&gt;223&lt;/imageh&gt;&#10;  &lt;imagew&gt;267&lt;/imagew&gt;&#10;  &lt;scale&gt;50&lt;/scale&gt;&#10;  &lt;cursor&gt;19&lt;/cursor&gt;&#10;&lt;/TeXTeX&gt;"/>
            <p:cNvPicPr>
              <a:picLocks noChangeAspect="1"/>
            </p:cNvPicPr>
            <p:nvPr/>
          </p:nvPicPr>
          <p:blipFill>
            <a:blip r:embed="rId12" cstate="print"/>
            <a:stretch>
              <a:fillRect/>
            </a:stretch>
          </p:blipFill>
          <p:spPr>
            <a:xfrm>
              <a:off x="5090458" y="6276933"/>
              <a:ext cx="254318" cy="212407"/>
            </a:xfrm>
            <a:prstGeom prst="rect">
              <a:avLst/>
            </a:prstGeom>
          </p:spPr>
        </p:pic>
        <p:grpSp>
          <p:nvGrpSpPr>
            <p:cNvPr id="117" name="グループ化 41"/>
            <p:cNvGrpSpPr/>
            <p:nvPr/>
          </p:nvGrpSpPr>
          <p:grpSpPr>
            <a:xfrm>
              <a:off x="4572000" y="3717032"/>
              <a:ext cx="468062" cy="2539825"/>
              <a:chOff x="4571992" y="1435403"/>
              <a:chExt cx="520068" cy="2938993"/>
            </a:xfrm>
          </p:grpSpPr>
          <p:sp>
            <p:nvSpPr>
              <p:cNvPr id="118" name="テキスト ボックス 117"/>
              <p:cNvSpPr txBox="1"/>
              <p:nvPr/>
            </p:nvSpPr>
            <p:spPr>
              <a:xfrm>
                <a:off x="4571992" y="1435403"/>
                <a:ext cx="520068" cy="356148"/>
              </a:xfrm>
              <a:prstGeom prst="rect">
                <a:avLst/>
              </a:prstGeom>
              <a:solidFill>
                <a:schemeClr val="bg1"/>
              </a:solidFill>
            </p:spPr>
            <p:txBody>
              <a:bodyPr wrap="square" rtlCol="0">
                <a:spAutoFit/>
              </a:bodyPr>
              <a:lstStyle/>
              <a:p>
                <a:r>
                  <a:rPr kumimoji="1" lang="en-US" altLang="ja-JP" sz="1400" smtClean="0"/>
                  <a:t>15</a:t>
                </a:r>
                <a:endParaRPr kumimoji="1" lang="ja-JP" altLang="en-US" sz="1400"/>
              </a:p>
            </p:txBody>
          </p:sp>
          <p:sp>
            <p:nvSpPr>
              <p:cNvPr id="119" name="テキスト ボックス 118"/>
              <p:cNvSpPr txBox="1"/>
              <p:nvPr/>
            </p:nvSpPr>
            <p:spPr>
              <a:xfrm>
                <a:off x="4571998" y="2286164"/>
                <a:ext cx="520062" cy="356148"/>
              </a:xfrm>
              <a:prstGeom prst="rect">
                <a:avLst/>
              </a:prstGeom>
              <a:solidFill>
                <a:schemeClr val="bg1"/>
              </a:solidFill>
            </p:spPr>
            <p:txBody>
              <a:bodyPr wrap="square" rtlCol="0">
                <a:spAutoFit/>
              </a:bodyPr>
              <a:lstStyle/>
              <a:p>
                <a:r>
                  <a:rPr kumimoji="1" lang="en-US" altLang="ja-JP" sz="1400" smtClean="0"/>
                  <a:t>10</a:t>
                </a:r>
              </a:p>
            </p:txBody>
          </p:sp>
          <p:sp>
            <p:nvSpPr>
              <p:cNvPr id="120" name="テキスト ボックス 119"/>
              <p:cNvSpPr txBox="1"/>
              <p:nvPr/>
            </p:nvSpPr>
            <p:spPr>
              <a:xfrm>
                <a:off x="4716016" y="4005064"/>
                <a:ext cx="360040" cy="369332"/>
              </a:xfrm>
              <a:prstGeom prst="rect">
                <a:avLst/>
              </a:prstGeom>
              <a:solidFill>
                <a:schemeClr val="bg1"/>
              </a:solidFill>
            </p:spPr>
            <p:txBody>
              <a:bodyPr wrap="square" rtlCol="0">
                <a:spAutoFit/>
              </a:bodyPr>
              <a:lstStyle/>
              <a:p>
                <a:r>
                  <a:rPr lang="en-US" altLang="ja-JP" sz="1400" smtClean="0"/>
                  <a:t>0</a:t>
                </a:r>
              </a:p>
            </p:txBody>
          </p:sp>
          <p:sp>
            <p:nvSpPr>
              <p:cNvPr id="121" name="テキスト ボックス 120"/>
              <p:cNvSpPr txBox="1"/>
              <p:nvPr/>
            </p:nvSpPr>
            <p:spPr>
              <a:xfrm>
                <a:off x="4716016" y="3159552"/>
                <a:ext cx="360040" cy="369332"/>
              </a:xfrm>
              <a:prstGeom prst="rect">
                <a:avLst/>
              </a:prstGeom>
              <a:solidFill>
                <a:schemeClr val="bg1"/>
              </a:solidFill>
            </p:spPr>
            <p:txBody>
              <a:bodyPr wrap="square" rtlCol="0">
                <a:spAutoFit/>
              </a:bodyPr>
              <a:lstStyle/>
              <a:p>
                <a:r>
                  <a:rPr lang="en-US" altLang="ja-JP" sz="1400" smtClean="0"/>
                  <a:t>5</a:t>
                </a:r>
              </a:p>
            </p:txBody>
          </p:sp>
          <p:sp>
            <p:nvSpPr>
              <p:cNvPr id="122" name="テキスト ボックス 121"/>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grpSp>
        <p:nvGrpSpPr>
          <p:cNvPr id="125" name="グループ化 124"/>
          <p:cNvGrpSpPr/>
          <p:nvPr/>
        </p:nvGrpSpPr>
        <p:grpSpPr>
          <a:xfrm>
            <a:off x="1547664" y="3573016"/>
            <a:ext cx="3024337" cy="2952328"/>
            <a:chOff x="4788024" y="188640"/>
            <a:chExt cx="3024337" cy="2952328"/>
          </a:xfrm>
        </p:grpSpPr>
        <p:sp>
          <p:nvSpPr>
            <p:cNvPr id="106" name="正方形/長方形 105"/>
            <p:cNvSpPr/>
            <p:nvPr/>
          </p:nvSpPr>
          <p:spPr>
            <a:xfrm>
              <a:off x="4788024" y="188640"/>
              <a:ext cx="360040"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コンテンツ プレースホルダ 30" descr="Fig004.jpg"/>
            <p:cNvPicPr>
              <a:picLocks noChangeAspect="1"/>
            </p:cNvPicPr>
            <p:nvPr/>
          </p:nvPicPr>
          <p:blipFill>
            <a:blip r:embed="rId3" cstate="print"/>
            <a:srcRect l="50000" t="48895"/>
            <a:stretch>
              <a:fillRect/>
            </a:stretch>
          </p:blipFill>
          <p:spPr bwMode="auto">
            <a:xfrm>
              <a:off x="4960841" y="188647"/>
              <a:ext cx="2851519" cy="2862488"/>
            </a:xfrm>
            <a:prstGeom prst="rect">
              <a:avLst/>
            </a:prstGeom>
            <a:noFill/>
            <a:ln w="9525">
              <a:noFill/>
              <a:miter lim="800000"/>
              <a:headEnd/>
              <a:tailEnd/>
            </a:ln>
            <a:effectLst/>
          </p:spPr>
        </p:pic>
        <p:grpSp>
          <p:nvGrpSpPr>
            <p:cNvPr id="34" name="グループ化 41"/>
            <p:cNvGrpSpPr/>
            <p:nvPr/>
          </p:nvGrpSpPr>
          <p:grpSpPr>
            <a:xfrm>
              <a:off x="4896026" y="332657"/>
              <a:ext cx="468062" cy="2539825"/>
              <a:chOff x="4571992" y="1435403"/>
              <a:chExt cx="520068" cy="2938993"/>
            </a:xfrm>
          </p:grpSpPr>
          <p:sp>
            <p:nvSpPr>
              <p:cNvPr id="48" name="テキスト ボックス 47"/>
              <p:cNvSpPr txBox="1"/>
              <p:nvPr/>
            </p:nvSpPr>
            <p:spPr>
              <a:xfrm>
                <a:off x="4571992" y="1435403"/>
                <a:ext cx="520068" cy="356148"/>
              </a:xfrm>
              <a:prstGeom prst="rect">
                <a:avLst/>
              </a:prstGeom>
              <a:solidFill>
                <a:schemeClr val="bg1"/>
              </a:solidFill>
            </p:spPr>
            <p:txBody>
              <a:bodyPr wrap="square" rtlCol="0">
                <a:spAutoFit/>
              </a:bodyPr>
              <a:lstStyle/>
              <a:p>
                <a:r>
                  <a:rPr kumimoji="1" lang="en-US" altLang="ja-JP" sz="1400" smtClean="0"/>
                  <a:t>15</a:t>
                </a:r>
                <a:endParaRPr kumimoji="1" lang="ja-JP" altLang="en-US" sz="1400"/>
              </a:p>
            </p:txBody>
          </p:sp>
          <p:sp>
            <p:nvSpPr>
              <p:cNvPr id="49" name="テキスト ボックス 48"/>
              <p:cNvSpPr txBox="1"/>
              <p:nvPr/>
            </p:nvSpPr>
            <p:spPr>
              <a:xfrm>
                <a:off x="4571998" y="2286164"/>
                <a:ext cx="520062" cy="356148"/>
              </a:xfrm>
              <a:prstGeom prst="rect">
                <a:avLst/>
              </a:prstGeom>
              <a:solidFill>
                <a:schemeClr val="bg1"/>
              </a:solidFill>
            </p:spPr>
            <p:txBody>
              <a:bodyPr wrap="square" rtlCol="0">
                <a:spAutoFit/>
              </a:bodyPr>
              <a:lstStyle/>
              <a:p>
                <a:r>
                  <a:rPr kumimoji="1" lang="en-US" altLang="ja-JP" sz="1400" smtClean="0"/>
                  <a:t>10</a:t>
                </a:r>
              </a:p>
            </p:txBody>
          </p:sp>
          <p:sp>
            <p:nvSpPr>
              <p:cNvPr id="50" name="テキスト ボックス 49"/>
              <p:cNvSpPr txBox="1"/>
              <p:nvPr/>
            </p:nvSpPr>
            <p:spPr>
              <a:xfrm>
                <a:off x="4716016" y="4005064"/>
                <a:ext cx="360040" cy="369332"/>
              </a:xfrm>
              <a:prstGeom prst="rect">
                <a:avLst/>
              </a:prstGeom>
              <a:solidFill>
                <a:schemeClr val="bg1"/>
              </a:solidFill>
            </p:spPr>
            <p:txBody>
              <a:bodyPr wrap="square" rtlCol="0">
                <a:spAutoFit/>
              </a:bodyPr>
              <a:lstStyle/>
              <a:p>
                <a:r>
                  <a:rPr lang="en-US" altLang="ja-JP" sz="1400" smtClean="0"/>
                  <a:t>0</a:t>
                </a:r>
              </a:p>
            </p:txBody>
          </p:sp>
          <p:sp>
            <p:nvSpPr>
              <p:cNvPr id="51" name="テキスト ボックス 50"/>
              <p:cNvSpPr txBox="1"/>
              <p:nvPr/>
            </p:nvSpPr>
            <p:spPr>
              <a:xfrm>
                <a:off x="4716016" y="3159552"/>
                <a:ext cx="360040" cy="369332"/>
              </a:xfrm>
              <a:prstGeom prst="rect">
                <a:avLst/>
              </a:prstGeom>
              <a:solidFill>
                <a:schemeClr val="bg1"/>
              </a:solidFill>
            </p:spPr>
            <p:txBody>
              <a:bodyPr wrap="square" rtlCol="0">
                <a:spAutoFit/>
              </a:bodyPr>
              <a:lstStyle/>
              <a:p>
                <a:r>
                  <a:rPr lang="en-US" altLang="ja-JP" sz="1400" smtClean="0"/>
                  <a:t>5</a:t>
                </a:r>
              </a:p>
            </p:txBody>
          </p:sp>
          <p:sp>
            <p:nvSpPr>
              <p:cNvPr id="52" name="テキスト ボックス 51"/>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36" name="グループ化 42"/>
            <p:cNvGrpSpPr/>
            <p:nvPr/>
          </p:nvGrpSpPr>
          <p:grpSpPr>
            <a:xfrm>
              <a:off x="5155262" y="2833191"/>
              <a:ext cx="2657099" cy="307777"/>
              <a:chOff x="4860032" y="4328931"/>
              <a:chExt cx="2952329" cy="356148"/>
            </a:xfrm>
          </p:grpSpPr>
          <p:sp>
            <p:nvSpPr>
              <p:cNvPr id="44" name="テキスト ボックス 43"/>
              <p:cNvSpPr txBox="1"/>
              <p:nvPr/>
            </p:nvSpPr>
            <p:spPr>
              <a:xfrm>
                <a:off x="4860032" y="4328931"/>
                <a:ext cx="2952329" cy="356148"/>
              </a:xfrm>
              <a:prstGeom prst="rect">
                <a:avLst/>
              </a:prstGeom>
              <a:solidFill>
                <a:schemeClr val="bg1"/>
              </a:solidFill>
            </p:spPr>
            <p:txBody>
              <a:bodyPr wrap="square" rtlCol="0">
                <a:spAutoFit/>
              </a:bodyPr>
              <a:lstStyle/>
              <a:p>
                <a:r>
                  <a:rPr kumimoji="1" lang="ja-JP" altLang="en-US" sz="1400" smtClean="0"/>
                  <a:t>質量フラックス </a:t>
                </a:r>
                <a:r>
                  <a:rPr kumimoji="1" lang="en-US" altLang="ja-JP" sz="1400" smtClean="0"/>
                  <a:t>(            )</a:t>
                </a:r>
                <a:endParaRPr kumimoji="1" lang="ja-JP" altLang="en-US" sz="1400"/>
              </a:p>
            </p:txBody>
          </p:sp>
          <p:pic>
            <p:nvPicPr>
              <p:cNvPr id="45"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8" cstate="print"/>
              <a:stretch>
                <a:fillRect/>
              </a:stretch>
            </p:blipFill>
            <p:spPr>
              <a:xfrm>
                <a:off x="6532218" y="4351779"/>
                <a:ext cx="720080" cy="278653"/>
              </a:xfrm>
              <a:prstGeom prst="rect">
                <a:avLst/>
              </a:prstGeom>
              <a:solidFill>
                <a:schemeClr val="bg1"/>
              </a:solidFill>
            </p:spPr>
          </p:pic>
        </p:grpSp>
        <p:sp>
          <p:nvSpPr>
            <p:cNvPr id="60" name="テキスト ボックス 59"/>
            <p:cNvSpPr txBox="1"/>
            <p:nvPr/>
          </p:nvSpPr>
          <p:spPr>
            <a:xfrm>
              <a:off x="5976148" y="437559"/>
              <a:ext cx="1648976" cy="646331"/>
            </a:xfrm>
            <a:prstGeom prst="rect">
              <a:avLst/>
            </a:prstGeom>
            <a:noFill/>
          </p:spPr>
          <p:txBody>
            <a:bodyPr wrap="square" rtlCol="0">
              <a:spAutoFit/>
            </a:bodyPr>
            <a:lstStyle/>
            <a:p>
              <a:r>
                <a:rPr kumimoji="1" lang="en-US" altLang="ja-JP" smtClean="0"/>
                <a:t>CNRM-GAME</a:t>
              </a:r>
            </a:p>
            <a:p>
              <a:r>
                <a:rPr kumimoji="1" lang="en-US" altLang="ja-JP" smtClean="0"/>
                <a:t>            CRM</a:t>
              </a:r>
              <a:endParaRPr kumimoji="1" lang="ja-JP" altLang="en-US"/>
            </a:p>
          </p:txBody>
        </p:sp>
        <p:grpSp>
          <p:nvGrpSpPr>
            <p:cNvPr id="68" name="グループ化 40"/>
            <p:cNvGrpSpPr/>
            <p:nvPr/>
          </p:nvGrpSpPr>
          <p:grpSpPr>
            <a:xfrm>
              <a:off x="4932041" y="836712"/>
              <a:ext cx="1548171" cy="1591628"/>
              <a:chOff x="2003715" y="1836823"/>
              <a:chExt cx="1720190" cy="1768476"/>
            </a:xfrm>
          </p:grpSpPr>
          <p:pic>
            <p:nvPicPr>
              <p:cNvPr id="69"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7" cstate="print"/>
              <a:stretch>
                <a:fillRect/>
              </a:stretch>
            </p:blipFill>
            <p:spPr>
              <a:xfrm>
                <a:off x="2643786" y="1836823"/>
                <a:ext cx="1080119" cy="195129"/>
              </a:xfrm>
              <a:prstGeom prst="rect">
                <a:avLst/>
              </a:prstGeom>
            </p:spPr>
          </p:pic>
          <p:pic>
            <p:nvPicPr>
              <p:cNvPr id="70"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4" cstate="print"/>
              <a:stretch>
                <a:fillRect/>
              </a:stretch>
            </p:blipFill>
            <p:spPr>
              <a:xfrm>
                <a:off x="2723795" y="2316876"/>
                <a:ext cx="360040" cy="168690"/>
              </a:xfrm>
              <a:prstGeom prst="rect">
                <a:avLst/>
              </a:prstGeom>
            </p:spPr>
          </p:pic>
          <p:pic>
            <p:nvPicPr>
              <p:cNvPr id="71"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5" cstate="print"/>
              <a:stretch>
                <a:fillRect/>
              </a:stretch>
            </p:blipFill>
            <p:spPr>
              <a:xfrm>
                <a:off x="2563777" y="3116966"/>
                <a:ext cx="360040" cy="167908"/>
              </a:xfrm>
              <a:prstGeom prst="rect">
                <a:avLst/>
              </a:prstGeom>
            </p:spPr>
          </p:pic>
          <p:pic>
            <p:nvPicPr>
              <p:cNvPr id="72"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6" cstate="print"/>
              <a:stretch>
                <a:fillRect/>
              </a:stretch>
            </p:blipFill>
            <p:spPr>
              <a:xfrm>
                <a:off x="2003715" y="3437001"/>
                <a:ext cx="360040" cy="168298"/>
              </a:xfrm>
              <a:prstGeom prst="rect">
                <a:avLst/>
              </a:prstGeom>
            </p:spPr>
          </p:pic>
        </p:grpSp>
        <p:cxnSp>
          <p:nvCxnSpPr>
            <p:cNvPr id="124" name="直線矢印コネクタ 123"/>
            <p:cNvCxnSpPr>
              <a:stCxn id="72" idx="3"/>
            </p:cNvCxnSpPr>
            <p:nvPr/>
          </p:nvCxnSpPr>
          <p:spPr>
            <a:xfrm flipV="1">
              <a:off x="5256076" y="2348880"/>
              <a:ext cx="180020" cy="3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smtClean="0"/>
              <a:t>CRMs </a:t>
            </a:r>
            <a:r>
              <a:rPr lang="ja-JP" altLang="en-US" sz="4000" smtClean="0"/>
              <a:t>での結果 </a:t>
            </a:r>
            <a:r>
              <a:rPr lang="en-US" altLang="ja-JP" sz="4000" smtClean="0"/>
              <a:t>(</a:t>
            </a:r>
            <a:r>
              <a:rPr lang="ja-JP" altLang="en-US" sz="4000" smtClean="0"/>
              <a:t>乾燥率</a:t>
            </a:r>
            <a:r>
              <a:rPr lang="en-US" altLang="ja-JP" sz="4000" smtClean="0"/>
              <a:t>)</a:t>
            </a:r>
            <a:endParaRPr kumimoji="1" lang="ja-JP" altLang="en-US" sz="4000"/>
          </a:p>
        </p:txBody>
      </p:sp>
      <p:sp>
        <p:nvSpPr>
          <p:cNvPr id="3" name="コンテンツ プレースホルダ 2"/>
          <p:cNvSpPr>
            <a:spLocks noGrp="1"/>
          </p:cNvSpPr>
          <p:nvPr>
            <p:ph idx="1"/>
          </p:nvPr>
        </p:nvSpPr>
        <p:spPr/>
        <p:txBody>
          <a:bodyPr/>
          <a:lstStyle/>
          <a:p>
            <a:r>
              <a:rPr lang="ja-JP" altLang="en-US" sz="2800" smtClean="0"/>
              <a:t>以降では</a:t>
            </a:r>
            <a:r>
              <a:rPr lang="en-US" altLang="ja-JP" sz="2800" smtClean="0"/>
              <a:t>, </a:t>
            </a:r>
            <a:r>
              <a:rPr lang="ja-JP" altLang="en-US" sz="2800" smtClean="0"/>
              <a:t>乾燥率                                      について </a:t>
            </a:r>
            <a:r>
              <a:rPr lang="en-US" altLang="ja-JP" sz="2800" smtClean="0"/>
              <a:t>(   </a:t>
            </a:r>
            <a:r>
              <a:rPr lang="ja-JP" altLang="en-US" sz="2800" smtClean="0"/>
              <a:t>は潜熱</a:t>
            </a:r>
            <a:r>
              <a:rPr lang="en-US" altLang="ja-JP" sz="2800" smtClean="0"/>
              <a:t>,    </a:t>
            </a:r>
            <a:r>
              <a:rPr lang="ja-JP" altLang="en-US" sz="2800" smtClean="0"/>
              <a:t>は定圧比熱</a:t>
            </a:r>
            <a:r>
              <a:rPr lang="en-US" altLang="ja-JP" sz="2800" smtClean="0"/>
              <a:t>,   </a:t>
            </a:r>
            <a:r>
              <a:rPr lang="ja-JP" altLang="en-US" sz="2800" smtClean="0"/>
              <a:t>は混合比</a:t>
            </a:r>
            <a:r>
              <a:rPr lang="en-US" altLang="ja-JP" sz="2800" smtClean="0"/>
              <a:t>)</a:t>
            </a:r>
          </a:p>
          <a:p>
            <a:pPr lvl="1"/>
            <a:r>
              <a:rPr lang="en-US" altLang="ja-JP" sz="2400" smtClean="0"/>
              <a:t>Met Office CRM, </a:t>
            </a:r>
            <a:r>
              <a:rPr lang="ja-JP" altLang="en-US" sz="2400" smtClean="0"/>
              <a:t>水平解像度 </a:t>
            </a:r>
            <a:r>
              <a:rPr lang="en-US" altLang="ja-JP" sz="2400" smtClean="0"/>
              <a:t>250 m</a:t>
            </a:r>
          </a:p>
          <a:p>
            <a:pPr>
              <a:buNone/>
            </a:pPr>
            <a:r>
              <a:rPr lang="en-US" altLang="ja-JP" sz="2800" smtClean="0"/>
              <a:t>  </a:t>
            </a:r>
            <a:r>
              <a:rPr lang="ja-JP" altLang="en-US" sz="2800" smtClean="0"/>
              <a:t>と</a:t>
            </a:r>
            <a:r>
              <a:rPr lang="en-US" altLang="ja-JP" sz="2800" smtClean="0"/>
              <a:t>, </a:t>
            </a:r>
          </a:p>
          <a:p>
            <a:pPr lvl="1"/>
            <a:r>
              <a:rPr lang="en-US" altLang="ja-JP" sz="2400" smtClean="0"/>
              <a:t>CNRM-GAME CRM, </a:t>
            </a:r>
            <a:r>
              <a:rPr lang="ja-JP" altLang="en-US" sz="2400" smtClean="0"/>
              <a:t>水平解像度 </a:t>
            </a:r>
            <a:r>
              <a:rPr lang="en-US" altLang="ja-JP" sz="2400" smtClean="0"/>
              <a:t>500 m</a:t>
            </a:r>
          </a:p>
          <a:p>
            <a:pPr>
              <a:buNone/>
            </a:pPr>
            <a:r>
              <a:rPr kumimoji="1" lang="en-US" altLang="ja-JP" sz="2800" smtClean="0"/>
              <a:t>  </a:t>
            </a:r>
            <a:r>
              <a:rPr lang="ja-JP" altLang="en-US" sz="2800" smtClean="0"/>
              <a:t>を比較する</a:t>
            </a:r>
            <a:endParaRPr kumimoji="1" lang="ja-JP" altLang="en-US" sz="2800"/>
          </a:p>
        </p:txBody>
      </p:sp>
      <p:pic>
        <p:nvPicPr>
          <p:cNvPr id="6" name="TexTeXPicture" descr="&lt;?xml version=&quot;1.0&quot; encoding=&quot;utf-16&quot;?&gt;&#10;&lt;TeXTeX&gt;&#10;  &lt;preamble&gt;\documentclass{jarticle}&#10;\usepackage{amsmath}&#10;\pagestyle{empty}&lt;/preamble&gt;&#10;  &lt;body&gt;\begin{align*} &#10;L&#10;\end{align*}&lt;/body&gt;&#10;  &lt;fcolor&gt;FF000000&lt;/fcolor&gt;&#10;  &lt;bcolor&gt;FFFFFFFF&lt;/bcolor&gt;&#10;  &lt;transparent&gt;True&lt;/transparent&gt;&#10;  &lt;resolution&gt;1800&lt;/resolution&gt;&#10;  &lt;imageh&gt;170&lt;/imageh&gt;&#10;  &lt;imagew&gt;150&lt;/imagew&gt;&#10;  &lt;scale&gt;50&lt;/scale&gt;&#10;  &lt;cursor&gt;17&lt;/cursor&gt;&#10;&lt;/TeXTeX&gt;"/>
          <p:cNvPicPr>
            <a:picLocks noChangeAspect="1"/>
          </p:cNvPicPr>
          <p:nvPr/>
        </p:nvPicPr>
        <p:blipFill>
          <a:blip r:embed="rId2" cstate="print"/>
          <a:stretch>
            <a:fillRect/>
          </a:stretch>
        </p:blipFill>
        <p:spPr>
          <a:xfrm>
            <a:off x="2267744" y="2067070"/>
            <a:ext cx="288032" cy="326434"/>
          </a:xfrm>
          <a:prstGeom prst="rect">
            <a:avLst/>
          </a:prstGeom>
        </p:spPr>
      </p:pic>
      <p:pic>
        <p:nvPicPr>
          <p:cNvPr id="7" name="TexTeXPicture" descr="&lt;?xml version=&quot;1.0&quot; encoding=&quot;utf-16&quot;?&gt;&#10;&lt;TeXTeX&gt;&#10;  &lt;preamble&gt;\documentclass{jarticle}&#10;\usepackage{amsmath}&#10;\pagestyle{empty}&lt;/preamble&gt;&#10;  &lt;body&gt;\begin{align*} &#10;Q_2 = -(L/c_p)(\partial q/\partial t)_{\textmc{convection}}&#10;\end{align*}&lt;/body&gt;&#10;  &lt;fcolor&gt;FF000000&lt;/fcolor&gt;&#10;  &lt;bcolor&gt;FFFFFFFF&lt;/bcolor&gt;&#10;  &lt;transparent&gt;True&lt;/transparent&gt;&#10;  &lt;resolution&gt;1800&lt;/resolution&gt;&#10;  &lt;imageh&gt;259&lt;/imageh&gt;&#10;  &lt;imagew&gt;3259&lt;/imagew&gt;&#10;  &lt;scale&gt;50&lt;/scale&gt;&#10;  &lt;cursor&gt;29&lt;/cursor&gt;&#10;&lt;/TeXTeX&gt;"/>
          <p:cNvPicPr>
            <a:picLocks noChangeAspect="1"/>
          </p:cNvPicPr>
          <p:nvPr/>
        </p:nvPicPr>
        <p:blipFill>
          <a:blip r:embed="rId3" cstate="print"/>
          <a:stretch>
            <a:fillRect/>
          </a:stretch>
        </p:blipFill>
        <p:spPr>
          <a:xfrm>
            <a:off x="3714582" y="1628799"/>
            <a:ext cx="4387806" cy="348708"/>
          </a:xfrm>
          <a:prstGeom prst="rect">
            <a:avLst/>
          </a:prstGeom>
        </p:spPr>
      </p:pic>
      <p:pic>
        <p:nvPicPr>
          <p:cNvPr id="8" name="TexTeXPicture" descr="&lt;?xml version=&quot;1.0&quot; encoding=&quot;utf-16&quot;?&gt;&#10;&lt;TeXTeX&gt;&#10;  &lt;preamble&gt;\documentclass{jarticle}&#10;\usepackage{amsmath}&#10;\pagestyle{empty}&lt;/preamble&gt;&#10;  &lt;body&gt;\begin{align*} &#10;c_p&#10;\end{align*}&lt;/body&gt;&#10;  &lt;fcolor&gt;FF000000&lt;/fcolor&gt;&#10;  &lt;bcolor&gt;FFFFFFFF&lt;/bcolor&gt;&#10;  &lt;transparent&gt;True&lt;/transparent&gt;&#10;  &lt;resolution&gt;1800&lt;/resolution&gt;&#10;  &lt;imageh&gt;182&lt;/imageh&gt;&#10;  &lt;imagew&gt;195&lt;/imagew&gt;&#10;  &lt;scale&gt;50&lt;/scale&gt;&#10;  &lt;cursor&gt;20&lt;/cursor&gt;&#10;&lt;/TeXTeX&gt;"/>
          <p:cNvPicPr>
            <a:picLocks noChangeAspect="1"/>
          </p:cNvPicPr>
          <p:nvPr/>
        </p:nvPicPr>
        <p:blipFill>
          <a:blip r:embed="rId4" cstate="print"/>
          <a:stretch>
            <a:fillRect/>
          </a:stretch>
        </p:blipFill>
        <p:spPr>
          <a:xfrm>
            <a:off x="3779912" y="2060848"/>
            <a:ext cx="395536" cy="369166"/>
          </a:xfrm>
          <a:prstGeom prst="rect">
            <a:avLst/>
          </a:prstGeom>
        </p:spPr>
      </p:pic>
      <p:pic>
        <p:nvPicPr>
          <p:cNvPr id="9" name="TexTeXPicture" descr="&lt;?xml version=&quot;1.0&quot; encoding=&quot;utf-16&quot;?&gt;&#10;&lt;TeXTeX&gt;&#10;  &lt;preamble&gt;\documentclass{jarticle}&#10;\usepackage{amsmath}&#10;\pagestyle{empty}&lt;/preamble&gt;&#10;  &lt;body&gt;\begin{align*} &#10;q&#10;\end{align*}&lt;/body&gt;&#10;  &lt;fcolor&gt;FF000000&lt;/fcolor&gt;&#10;  &lt;bcolor&gt;FFFFFFFF&lt;/bcolor&gt;&#10;  &lt;transparent&gt;True&lt;/transparent&gt;&#10;  &lt;resolution&gt;1800&lt;/resolution&gt;&#10;  &lt;imageh&gt;158&lt;/imageh&gt;&#10;  &lt;imagew&gt;103&lt;/imagew&gt;&#10;  &lt;scale&gt;50&lt;/scale&gt;&#10;  &lt;cursor&gt;17&lt;/cursor&gt;&#10;&lt;/TeXTeX&gt;"/>
          <p:cNvPicPr>
            <a:picLocks noChangeAspect="1"/>
          </p:cNvPicPr>
          <p:nvPr/>
        </p:nvPicPr>
        <p:blipFill>
          <a:blip r:embed="rId5" cstate="print"/>
          <a:stretch>
            <a:fillRect/>
          </a:stretch>
        </p:blipFill>
        <p:spPr>
          <a:xfrm>
            <a:off x="6209499" y="2060849"/>
            <a:ext cx="234709" cy="3600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47664" y="4437112"/>
            <a:ext cx="619268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descr="Fig005.jpg"/>
          <p:cNvPicPr>
            <a:picLocks noChangeAspect="1"/>
          </p:cNvPicPr>
          <p:nvPr/>
        </p:nvPicPr>
        <p:blipFill>
          <a:blip r:embed="rId3" cstate="print"/>
          <a:srcRect l="51518" r="1190"/>
          <a:stretch>
            <a:fillRect/>
          </a:stretch>
        </p:blipFill>
        <p:spPr>
          <a:xfrm>
            <a:off x="4716015" y="1196752"/>
            <a:ext cx="3024337" cy="3370188"/>
          </a:xfrm>
          <a:prstGeom prst="rect">
            <a:avLst/>
          </a:prstGeom>
        </p:spPr>
      </p:pic>
      <p:pic>
        <p:nvPicPr>
          <p:cNvPr id="39" name="図 38" descr="Fig006.jpg"/>
          <p:cNvPicPr>
            <a:picLocks noChangeAspect="1"/>
          </p:cNvPicPr>
          <p:nvPr/>
        </p:nvPicPr>
        <p:blipFill>
          <a:blip r:embed="rId4" cstate="print"/>
          <a:srcRect l="50772"/>
          <a:stretch>
            <a:fillRect/>
          </a:stretch>
        </p:blipFill>
        <p:spPr>
          <a:xfrm>
            <a:off x="1559323" y="1196752"/>
            <a:ext cx="3228701" cy="3456384"/>
          </a:xfrm>
          <a:prstGeom prst="rect">
            <a:avLst/>
          </a:prstGeom>
        </p:spPr>
      </p:pic>
      <p:sp>
        <p:nvSpPr>
          <p:cNvPr id="37" name="コンテンツ プレースホルダ 36"/>
          <p:cNvSpPr>
            <a:spLocks noGrp="1"/>
          </p:cNvSpPr>
          <p:nvPr>
            <p:ph idx="1"/>
          </p:nvPr>
        </p:nvSpPr>
        <p:spPr>
          <a:xfrm>
            <a:off x="251520" y="4797152"/>
            <a:ext cx="8435280" cy="1800200"/>
          </a:xfrm>
        </p:spPr>
        <p:txBody>
          <a:bodyPr/>
          <a:lstStyle/>
          <a:p>
            <a:pPr>
              <a:defRPr/>
            </a:pPr>
            <a:r>
              <a:rPr lang="ja-JP" altLang="en-US" sz="2400" smtClean="0"/>
              <a:t>どの湿度についても</a:t>
            </a:r>
            <a:r>
              <a:rPr lang="en-US" altLang="ja-JP" sz="2400" smtClean="0"/>
              <a:t>, </a:t>
            </a:r>
            <a:r>
              <a:rPr lang="ja-JP" altLang="en-US" sz="2400" smtClean="0"/>
              <a:t>両者は似た分布を示す</a:t>
            </a:r>
            <a:endParaRPr lang="en-US" altLang="ja-JP" sz="2400" smtClean="0"/>
          </a:p>
          <a:p>
            <a:pPr>
              <a:defRPr/>
            </a:pPr>
            <a:r>
              <a:rPr lang="ja-JP" altLang="en-US" sz="2400" smtClean="0"/>
              <a:t>高度 </a:t>
            </a:r>
            <a:r>
              <a:rPr lang="en-US" altLang="ja-JP" sz="2400" smtClean="0"/>
              <a:t>2 km </a:t>
            </a:r>
            <a:r>
              <a:rPr lang="ja-JP" altLang="en-US" sz="2400" smtClean="0"/>
              <a:t>ぐらいで急激に変化している</a:t>
            </a:r>
            <a:endParaRPr lang="en-US" altLang="ja-JP" sz="2400" smtClean="0"/>
          </a:p>
          <a:p>
            <a:pPr lvl="1">
              <a:defRPr/>
            </a:pPr>
            <a:r>
              <a:rPr lang="ja-JP" altLang="en-US" sz="2000" smtClean="0"/>
              <a:t>相対湿度の </a:t>
            </a:r>
            <a:r>
              <a:rPr lang="en-US" altLang="ja-JP" sz="2000" smtClean="0"/>
              <a:t>target profile </a:t>
            </a:r>
            <a:r>
              <a:rPr lang="ja-JP" altLang="en-US" sz="2000" smtClean="0"/>
              <a:t>は高度 </a:t>
            </a:r>
            <a:r>
              <a:rPr lang="en-US" altLang="ja-JP" sz="2000" smtClean="0"/>
              <a:t>2 km </a:t>
            </a:r>
            <a:r>
              <a:rPr lang="ja-JP" altLang="en-US" sz="2000" smtClean="0"/>
              <a:t>を境に変化しているため</a:t>
            </a:r>
            <a:endParaRPr lang="en-US" altLang="ja-JP" sz="2000" smtClean="0"/>
          </a:p>
          <a:p>
            <a:pPr lvl="2">
              <a:defRPr/>
            </a:pPr>
            <a:r>
              <a:rPr lang="ja-JP" altLang="en-US" sz="1600" smtClean="0"/>
              <a:t>高度 </a:t>
            </a:r>
            <a:r>
              <a:rPr lang="en-US" altLang="ja-JP" sz="1600" smtClean="0"/>
              <a:t>1-2 km </a:t>
            </a:r>
            <a:r>
              <a:rPr lang="ja-JP" altLang="en-US" sz="1600" smtClean="0"/>
              <a:t>相対湿度の </a:t>
            </a:r>
            <a:r>
              <a:rPr lang="en-US" altLang="ja-JP" sz="1600" smtClean="0"/>
              <a:t>target profile </a:t>
            </a:r>
            <a:r>
              <a:rPr lang="ja-JP" altLang="en-US" sz="1600" smtClean="0"/>
              <a:t>はすべて </a:t>
            </a:r>
            <a:r>
              <a:rPr lang="en-US" altLang="ja-JP" sz="1600" smtClean="0"/>
              <a:t>80% </a:t>
            </a:r>
          </a:p>
          <a:p>
            <a:pPr lvl="1">
              <a:defRPr/>
            </a:pPr>
            <a:endParaRPr lang="en-US" altLang="ja-JP" sz="2000" smtClean="0"/>
          </a:p>
        </p:txBody>
      </p:sp>
      <p:sp>
        <p:nvSpPr>
          <p:cNvPr id="2" name="タイトル 1"/>
          <p:cNvSpPr>
            <a:spLocks noGrp="1"/>
          </p:cNvSpPr>
          <p:nvPr>
            <p:ph type="title"/>
          </p:nvPr>
        </p:nvSpPr>
        <p:spPr/>
        <p:txBody>
          <a:bodyPr/>
          <a:lstStyle/>
          <a:p>
            <a:r>
              <a:rPr lang="ja-JP" altLang="en-US" sz="4000" smtClean="0"/>
              <a:t>乾燥率</a:t>
            </a:r>
            <a:endParaRPr kumimoji="1" lang="ja-JP" altLang="en-US" sz="4000"/>
          </a:p>
        </p:txBody>
      </p:sp>
      <p:grpSp>
        <p:nvGrpSpPr>
          <p:cNvPr id="3" name="グループ化 28"/>
          <p:cNvGrpSpPr/>
          <p:nvPr/>
        </p:nvGrpSpPr>
        <p:grpSpPr>
          <a:xfrm>
            <a:off x="1055222" y="1403484"/>
            <a:ext cx="4020834" cy="3321660"/>
            <a:chOff x="1055222" y="1403484"/>
            <a:chExt cx="4020834" cy="3321660"/>
          </a:xfrm>
        </p:grpSpPr>
        <p:grpSp>
          <p:nvGrpSpPr>
            <p:cNvPr id="4" name="グループ化 38"/>
            <p:cNvGrpSpPr/>
            <p:nvPr/>
          </p:nvGrpSpPr>
          <p:grpSpPr>
            <a:xfrm>
              <a:off x="1475656" y="1403484"/>
              <a:ext cx="504056" cy="2961620"/>
              <a:chOff x="1475656" y="1403484"/>
              <a:chExt cx="504056" cy="2961620"/>
            </a:xfrm>
          </p:grpSpPr>
          <p:sp>
            <p:nvSpPr>
              <p:cNvPr id="63"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64"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65"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66" name="テキスト ボックス 65"/>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67" name="テキスト ボックス 66"/>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5" name="グループ化 41"/>
            <p:cNvGrpSpPr/>
            <p:nvPr/>
          </p:nvGrpSpPr>
          <p:grpSpPr>
            <a:xfrm>
              <a:off x="4572000" y="1412776"/>
              <a:ext cx="504056" cy="2961620"/>
              <a:chOff x="4572000" y="1412776"/>
              <a:chExt cx="504056" cy="2961620"/>
            </a:xfrm>
          </p:grpSpPr>
          <p:sp>
            <p:nvSpPr>
              <p:cNvPr id="58" name="テキスト ボックス 57"/>
              <p:cNvSpPr txBox="1"/>
              <p:nvPr/>
            </p:nvSpPr>
            <p:spPr>
              <a:xfrm>
                <a:off x="4572000"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59" name="テキスト ボックス 58"/>
              <p:cNvSpPr txBox="1"/>
              <p:nvPr/>
            </p:nvSpPr>
            <p:spPr>
              <a:xfrm>
                <a:off x="4572000"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60" name="テキスト ボックス 59"/>
              <p:cNvSpPr txBox="1"/>
              <p:nvPr/>
            </p:nvSpPr>
            <p:spPr>
              <a:xfrm>
                <a:off x="4716016" y="4005064"/>
                <a:ext cx="360040" cy="369332"/>
              </a:xfrm>
              <a:prstGeom prst="rect">
                <a:avLst/>
              </a:prstGeom>
              <a:solidFill>
                <a:schemeClr val="bg1"/>
              </a:solidFill>
            </p:spPr>
            <p:txBody>
              <a:bodyPr wrap="square" rtlCol="0">
                <a:spAutoFit/>
              </a:bodyPr>
              <a:lstStyle/>
              <a:p>
                <a:r>
                  <a:rPr lang="en-US" altLang="ja-JP" smtClean="0"/>
                  <a:t>0</a:t>
                </a:r>
              </a:p>
            </p:txBody>
          </p:sp>
          <p:sp>
            <p:nvSpPr>
              <p:cNvPr id="61" name="テキスト ボックス 60"/>
              <p:cNvSpPr txBox="1"/>
              <p:nvPr/>
            </p:nvSpPr>
            <p:spPr>
              <a:xfrm>
                <a:off x="4716016" y="3159552"/>
                <a:ext cx="360040" cy="369332"/>
              </a:xfrm>
              <a:prstGeom prst="rect">
                <a:avLst/>
              </a:prstGeom>
              <a:solidFill>
                <a:schemeClr val="bg1"/>
              </a:solidFill>
            </p:spPr>
            <p:txBody>
              <a:bodyPr wrap="square" rtlCol="0">
                <a:spAutoFit/>
              </a:bodyPr>
              <a:lstStyle/>
              <a:p>
                <a:r>
                  <a:rPr lang="en-US" altLang="ja-JP" smtClean="0"/>
                  <a:t>5</a:t>
                </a:r>
              </a:p>
            </p:txBody>
          </p:sp>
          <p:sp>
            <p:nvSpPr>
              <p:cNvPr id="62" name="テキスト ボックス 61"/>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sp>
          <p:nvSpPr>
            <p:cNvPr id="56" name="テキスト ボックス 55"/>
            <p:cNvSpPr txBox="1"/>
            <p:nvPr/>
          </p:nvSpPr>
          <p:spPr>
            <a:xfrm>
              <a:off x="2267744" y="4355812"/>
              <a:ext cx="1944216" cy="369332"/>
            </a:xfrm>
            <a:prstGeom prst="rect">
              <a:avLst/>
            </a:prstGeom>
            <a:solidFill>
              <a:schemeClr val="bg1"/>
            </a:solidFill>
          </p:spPr>
          <p:txBody>
            <a:bodyPr wrap="square" rtlCol="0">
              <a:spAutoFit/>
            </a:bodyPr>
            <a:lstStyle/>
            <a:p>
              <a:r>
                <a:rPr kumimoji="1" lang="ja-JP" altLang="en-US" smtClean="0"/>
                <a:t>       </a:t>
              </a:r>
              <a:r>
                <a:rPr kumimoji="1" lang="en-US" altLang="ja-JP" smtClean="0"/>
                <a:t>( K/day )</a:t>
              </a:r>
              <a:endParaRPr kumimoji="1" lang="ja-JP" altLang="en-US"/>
            </a:p>
          </p:txBody>
        </p:sp>
        <p:grpSp>
          <p:nvGrpSpPr>
            <p:cNvPr id="6" name="グループ化 43"/>
            <p:cNvGrpSpPr/>
            <p:nvPr/>
          </p:nvGrpSpPr>
          <p:grpSpPr>
            <a:xfrm>
              <a:off x="1055222" y="1772816"/>
              <a:ext cx="492443" cy="2016224"/>
              <a:chOff x="1055222" y="1772816"/>
              <a:chExt cx="492443" cy="2016224"/>
            </a:xfrm>
          </p:grpSpPr>
          <p:sp>
            <p:nvSpPr>
              <p:cNvPr id="52" name="テキスト ボックス 51"/>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53" name="直線矢印コネクタ 52"/>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40"/>
            <p:cNvGrpSpPr/>
            <p:nvPr/>
          </p:nvGrpSpPr>
          <p:grpSpPr>
            <a:xfrm>
              <a:off x="2627784" y="2492896"/>
              <a:ext cx="1800199" cy="1176410"/>
              <a:chOff x="2627784" y="2492896"/>
              <a:chExt cx="1800199" cy="1176410"/>
            </a:xfrm>
          </p:grpSpPr>
          <p:pic>
            <p:nvPicPr>
              <p:cNvPr id="43"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5" cstate="print"/>
              <a:stretch>
                <a:fillRect/>
              </a:stretch>
            </p:blipFill>
            <p:spPr>
              <a:xfrm>
                <a:off x="3347864" y="2492896"/>
                <a:ext cx="1080119" cy="195129"/>
              </a:xfrm>
              <a:prstGeom prst="rect">
                <a:avLst/>
              </a:prstGeom>
            </p:spPr>
          </p:pic>
          <p:pic>
            <p:nvPicPr>
              <p:cNvPr id="45"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6" cstate="print"/>
              <a:stretch>
                <a:fillRect/>
              </a:stretch>
            </p:blipFill>
            <p:spPr>
              <a:xfrm>
                <a:off x="3995936" y="2924944"/>
                <a:ext cx="360040" cy="168690"/>
              </a:xfrm>
              <a:prstGeom prst="rect">
                <a:avLst/>
              </a:prstGeom>
            </p:spPr>
          </p:pic>
          <p:pic>
            <p:nvPicPr>
              <p:cNvPr id="46"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7" cstate="print"/>
              <a:stretch>
                <a:fillRect/>
              </a:stretch>
            </p:blipFill>
            <p:spPr>
              <a:xfrm>
                <a:off x="3203848" y="3140968"/>
                <a:ext cx="360040" cy="167908"/>
              </a:xfrm>
              <a:prstGeom prst="rect">
                <a:avLst/>
              </a:prstGeom>
            </p:spPr>
          </p:pic>
          <p:pic>
            <p:nvPicPr>
              <p:cNvPr id="51"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8" cstate="print"/>
              <a:stretch>
                <a:fillRect/>
              </a:stretch>
            </p:blipFill>
            <p:spPr>
              <a:xfrm>
                <a:off x="2627784" y="3501008"/>
                <a:ext cx="360040" cy="168298"/>
              </a:xfrm>
              <a:prstGeom prst="rect">
                <a:avLst/>
              </a:prstGeom>
            </p:spPr>
          </p:pic>
        </p:grpSp>
      </p:grpSp>
      <p:sp>
        <p:nvSpPr>
          <p:cNvPr id="69" name="テキスト ボックス 68"/>
          <p:cNvSpPr txBox="1"/>
          <p:nvPr/>
        </p:nvSpPr>
        <p:spPr>
          <a:xfrm>
            <a:off x="1979712" y="1484784"/>
            <a:ext cx="1368152" cy="646331"/>
          </a:xfrm>
          <a:prstGeom prst="rect">
            <a:avLst/>
          </a:prstGeom>
          <a:noFill/>
        </p:spPr>
        <p:txBody>
          <a:bodyPr wrap="square" rtlCol="0">
            <a:spAutoFit/>
          </a:bodyPr>
          <a:lstStyle/>
          <a:p>
            <a:r>
              <a:rPr kumimoji="1" lang="en-US" altLang="ja-JP" smtClean="0"/>
              <a:t>Met Office</a:t>
            </a:r>
          </a:p>
          <a:p>
            <a:r>
              <a:rPr lang="en-US" altLang="ja-JP" smtClean="0"/>
              <a:t>CRM</a:t>
            </a:r>
            <a:endParaRPr kumimoji="1" lang="ja-JP" altLang="en-US"/>
          </a:p>
        </p:txBody>
      </p:sp>
      <p:sp>
        <p:nvSpPr>
          <p:cNvPr id="70" name="テキスト ボックス 69"/>
          <p:cNvSpPr txBox="1"/>
          <p:nvPr/>
        </p:nvSpPr>
        <p:spPr>
          <a:xfrm>
            <a:off x="5076056" y="1484784"/>
            <a:ext cx="1728192" cy="646331"/>
          </a:xfrm>
          <a:prstGeom prst="rect">
            <a:avLst/>
          </a:prstGeom>
          <a:noFill/>
        </p:spPr>
        <p:txBody>
          <a:bodyPr wrap="square" rtlCol="0">
            <a:spAutoFit/>
          </a:bodyPr>
          <a:lstStyle/>
          <a:p>
            <a:r>
              <a:rPr kumimoji="1" lang="en-US" altLang="ja-JP" smtClean="0"/>
              <a:t>CNRM-GAME</a:t>
            </a:r>
          </a:p>
          <a:p>
            <a:r>
              <a:rPr lang="en-US" altLang="ja-JP" smtClean="0"/>
              <a:t>CRM</a:t>
            </a:r>
            <a:endParaRPr kumimoji="1" lang="ja-JP" altLang="en-US"/>
          </a:p>
        </p:txBody>
      </p:sp>
      <p:sp>
        <p:nvSpPr>
          <p:cNvPr id="36" name="テキスト ボックス 35"/>
          <p:cNvSpPr txBox="1"/>
          <p:nvPr/>
        </p:nvSpPr>
        <p:spPr>
          <a:xfrm>
            <a:off x="5292080" y="4293096"/>
            <a:ext cx="2160240" cy="369332"/>
          </a:xfrm>
          <a:prstGeom prst="rect">
            <a:avLst/>
          </a:prstGeom>
          <a:solidFill>
            <a:schemeClr val="bg1"/>
          </a:solidFill>
        </p:spPr>
        <p:txBody>
          <a:bodyPr wrap="square" rtlCol="0">
            <a:spAutoFit/>
          </a:bodyPr>
          <a:lstStyle/>
          <a:p>
            <a:r>
              <a:rPr kumimoji="1" lang="ja-JP" altLang="en-US" smtClean="0"/>
              <a:t>       </a:t>
            </a:r>
            <a:r>
              <a:rPr kumimoji="1" lang="en-US" altLang="ja-JP" smtClean="0"/>
              <a:t>( K/day )</a:t>
            </a:r>
            <a:endParaRPr kumimoji="1" lang="ja-JP" altLang="en-US"/>
          </a:p>
        </p:txBody>
      </p:sp>
      <p:pic>
        <p:nvPicPr>
          <p:cNvPr id="34" name="TexTeXPicture" descr="&lt;?xml version=&quot;1.0&quot; encoding=&quot;utf-16&quot;?&gt;&#10;&lt;TeXTeX&gt;&#10;  &lt;preamble&gt;\documentclass{jarticle}&#10;\usepackage{amsmath}&#10;\pagestyle{empty}&lt;/preamble&gt;&#10;  &lt;body&gt;\begin{align*} &#10;Q_2&#10;\end{align*}&lt;/body&gt;&#10;  &lt;fcolor&gt;FF000000&lt;/fcolor&gt;&#10;  &lt;bcolor&gt;FFFFFFFF&lt;/bcolor&gt;&#10;  &lt;transparent&gt;True&lt;/transparent&gt;&#10;  &lt;resolution&gt;1800&lt;/resolution&gt;&#10;  &lt;imageh&gt;223&lt;/imageh&gt;&#10;  &lt;imagew&gt;273&lt;/imagew&gt;&#10;  &lt;scale&gt;50&lt;/scale&gt;&#10;  &lt;cursor&gt;19&lt;/cursor&gt;&#10;&lt;/TeXTeX&gt;"/>
          <p:cNvPicPr>
            <a:picLocks noChangeAspect="1"/>
          </p:cNvPicPr>
          <p:nvPr/>
        </p:nvPicPr>
        <p:blipFill>
          <a:blip r:embed="rId9" cstate="print"/>
          <a:stretch>
            <a:fillRect/>
          </a:stretch>
        </p:blipFill>
        <p:spPr>
          <a:xfrm>
            <a:off x="5579219" y="4345120"/>
            <a:ext cx="288925" cy="236008"/>
          </a:xfrm>
          <a:prstGeom prst="rect">
            <a:avLst/>
          </a:prstGeom>
        </p:spPr>
      </p:pic>
      <p:cxnSp>
        <p:nvCxnSpPr>
          <p:cNvPr id="47" name="直線矢印コネクタ 46"/>
          <p:cNvCxnSpPr/>
          <p:nvPr/>
        </p:nvCxnSpPr>
        <p:spPr>
          <a:xfrm rot="5400000">
            <a:off x="3743908" y="2744924"/>
            <a:ext cx="28803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5400000">
            <a:off x="3743908" y="3176972"/>
            <a:ext cx="28803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5400000">
            <a:off x="3095836" y="3537012"/>
            <a:ext cx="36004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TexTeXPicture" descr="&lt;?xml version=&quot;1.0&quot; encoding=&quot;utf-16&quot;?&gt;&#10;&lt;TeXTeX&gt;&#10;  &lt;preamble&gt;\documentclass{jarticle}&#10;\usepackage{amsmath}&#10;\pagestyle{empty}&lt;/preamble&gt;&#10;  &lt;body&gt;\begin{align*} &#10;Q_2&#10;\end{align*}&lt;/body&gt;&#10;  &lt;fcolor&gt;FF000000&lt;/fcolor&gt;&#10;  &lt;bcolor&gt;FFFFFFFF&lt;/bcolor&gt;&#10;  &lt;transparent&gt;True&lt;/transparent&gt;&#10;  &lt;resolution&gt;1800&lt;/resolution&gt;&#10;  &lt;imageh&gt;223&lt;/imageh&gt;&#10;  &lt;imagew&gt;273&lt;/imagew&gt;&#10;  &lt;scale&gt;50&lt;/scale&gt;&#10;  &lt;cursor&gt;19&lt;/cursor&gt;&#10;&lt;/TeXTeX&gt;"/>
          <p:cNvPicPr>
            <a:picLocks noChangeAspect="1"/>
          </p:cNvPicPr>
          <p:nvPr/>
        </p:nvPicPr>
        <p:blipFill>
          <a:blip r:embed="rId9" cstate="print"/>
          <a:stretch>
            <a:fillRect/>
          </a:stretch>
        </p:blipFill>
        <p:spPr>
          <a:xfrm>
            <a:off x="2555776" y="4345120"/>
            <a:ext cx="288925" cy="23600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Fig009.jpg"/>
          <p:cNvPicPr>
            <a:picLocks noChangeAspect="1"/>
          </p:cNvPicPr>
          <p:nvPr/>
        </p:nvPicPr>
        <p:blipFill>
          <a:blip r:embed="rId3" cstate="print"/>
          <a:srcRect l="50000" t="34250" r="1116" b="32150"/>
          <a:stretch>
            <a:fillRect/>
          </a:stretch>
        </p:blipFill>
        <p:spPr>
          <a:xfrm>
            <a:off x="4572000" y="1484784"/>
            <a:ext cx="3240360" cy="3240360"/>
          </a:xfrm>
          <a:prstGeom prst="rect">
            <a:avLst/>
          </a:prstGeom>
        </p:spPr>
      </p:pic>
      <p:sp>
        <p:nvSpPr>
          <p:cNvPr id="37" name="コンテンツ プレースホルダ 36"/>
          <p:cNvSpPr>
            <a:spLocks noGrp="1"/>
          </p:cNvSpPr>
          <p:nvPr>
            <p:ph idx="1"/>
          </p:nvPr>
        </p:nvSpPr>
        <p:spPr>
          <a:xfrm>
            <a:off x="457200" y="4941168"/>
            <a:ext cx="8229600" cy="1368152"/>
          </a:xfrm>
        </p:spPr>
        <p:txBody>
          <a:bodyPr/>
          <a:lstStyle/>
          <a:p>
            <a:pPr lvl="0">
              <a:defRPr/>
            </a:pPr>
            <a:r>
              <a:rPr lang="en-US" altLang="ja-JP" sz="2400" smtClean="0"/>
              <a:t>ARPEGE-NWP</a:t>
            </a:r>
            <a:r>
              <a:rPr lang="ja-JP" altLang="en-US" sz="2400" smtClean="0"/>
              <a:t> </a:t>
            </a:r>
            <a:r>
              <a:rPr lang="en-US" altLang="ja-JP" sz="2400" smtClean="0"/>
              <a:t>SCM</a:t>
            </a:r>
            <a:r>
              <a:rPr lang="ja-JP" altLang="en-US" sz="2400" smtClean="0"/>
              <a:t> では</a:t>
            </a:r>
            <a:r>
              <a:rPr lang="en-US" altLang="ja-JP" sz="2400" smtClean="0"/>
              <a:t>, </a:t>
            </a:r>
            <a:r>
              <a:rPr lang="ja-JP" altLang="en-US" sz="2400" smtClean="0"/>
              <a:t>湿度の影響が見られる</a:t>
            </a:r>
            <a:endParaRPr lang="en-US" altLang="ja-JP" sz="2400" smtClean="0"/>
          </a:p>
          <a:p>
            <a:pPr lvl="0">
              <a:defRPr/>
            </a:pPr>
            <a:r>
              <a:rPr lang="en-US" altLang="ja-JP" sz="2400" smtClean="0"/>
              <a:t>               </a:t>
            </a:r>
            <a:r>
              <a:rPr lang="ja-JP" altLang="en-US" sz="2400" smtClean="0"/>
              <a:t>のときは </a:t>
            </a:r>
            <a:r>
              <a:rPr lang="en-US" altLang="ja-JP" sz="2400" smtClean="0"/>
              <a:t>CRM </a:t>
            </a:r>
            <a:r>
              <a:rPr lang="ja-JP" altLang="en-US" sz="2400" smtClean="0"/>
              <a:t>と大きく異なる分布を示す</a:t>
            </a:r>
            <a:endParaRPr lang="en-US" altLang="ja-JP" sz="2400" smtClean="0"/>
          </a:p>
        </p:txBody>
      </p:sp>
      <p:sp>
        <p:nvSpPr>
          <p:cNvPr id="2" name="タイトル 1"/>
          <p:cNvSpPr>
            <a:spLocks noGrp="1"/>
          </p:cNvSpPr>
          <p:nvPr>
            <p:ph type="title"/>
          </p:nvPr>
        </p:nvSpPr>
        <p:spPr/>
        <p:txBody>
          <a:bodyPr/>
          <a:lstStyle/>
          <a:p>
            <a:pPr lvl="1"/>
            <a:r>
              <a:rPr kumimoji="1" lang="ja-JP" altLang="en-US" sz="3600" smtClean="0"/>
              <a:t>上昇流の質量フラックスの比較</a:t>
            </a:r>
            <a:r>
              <a:rPr kumimoji="1" lang="en-US" altLang="ja-JP" sz="3600" smtClean="0"/>
              <a:t/>
            </a:r>
            <a:br>
              <a:rPr kumimoji="1" lang="en-US" altLang="ja-JP" sz="3600" smtClean="0"/>
            </a:br>
            <a:r>
              <a:rPr kumimoji="1" lang="en-US" altLang="ja-JP" sz="3600" smtClean="0"/>
              <a:t>- CRM </a:t>
            </a:r>
            <a:r>
              <a:rPr kumimoji="1" lang="ja-JP" altLang="en-US" sz="3600" smtClean="0"/>
              <a:t>と </a:t>
            </a:r>
            <a:r>
              <a:rPr kumimoji="1" lang="en-US" altLang="ja-JP" sz="3600" smtClean="0"/>
              <a:t>S</a:t>
            </a:r>
            <a:r>
              <a:rPr lang="en-US" altLang="ja-JP" sz="3600" smtClean="0"/>
              <a:t>CM </a:t>
            </a:r>
            <a:r>
              <a:rPr lang="ja-JP" altLang="en-US" sz="3600" smtClean="0"/>
              <a:t>②</a:t>
            </a:r>
            <a:r>
              <a:rPr lang="en-US" altLang="ja-JP" sz="3600" smtClean="0"/>
              <a:t> -</a:t>
            </a:r>
            <a:endParaRPr kumimoji="1" lang="ja-JP" altLang="en-US" sz="3600"/>
          </a:p>
        </p:txBody>
      </p:sp>
      <p:pic>
        <p:nvPicPr>
          <p:cNvPr id="35" name="コンテンツ プレースホルダ 29" descr="Fig004.jpg"/>
          <p:cNvPicPr>
            <a:picLocks noChangeAspect="1"/>
          </p:cNvPicPr>
          <p:nvPr/>
        </p:nvPicPr>
        <p:blipFill>
          <a:blip r:embed="rId4" cstate="print"/>
          <a:srcRect t="1111" r="51136" b="47784"/>
          <a:stretch>
            <a:fillRect/>
          </a:stretch>
        </p:blipFill>
        <p:spPr bwMode="auto">
          <a:xfrm>
            <a:off x="1475656" y="1484784"/>
            <a:ext cx="3096344" cy="3312368"/>
          </a:xfrm>
          <a:prstGeom prst="rect">
            <a:avLst/>
          </a:prstGeom>
          <a:noFill/>
          <a:ln w="9525">
            <a:noFill/>
            <a:miter lim="800000"/>
            <a:headEnd/>
            <a:tailEnd/>
          </a:ln>
          <a:effectLst/>
        </p:spPr>
      </p:pic>
      <p:grpSp>
        <p:nvGrpSpPr>
          <p:cNvPr id="3" name="グループ化 37"/>
          <p:cNvGrpSpPr/>
          <p:nvPr/>
        </p:nvGrpSpPr>
        <p:grpSpPr>
          <a:xfrm>
            <a:off x="1055222" y="1547500"/>
            <a:ext cx="6685130" cy="3249652"/>
            <a:chOff x="1055222" y="1403484"/>
            <a:chExt cx="6685130" cy="3249652"/>
          </a:xfrm>
        </p:grpSpPr>
        <p:grpSp>
          <p:nvGrpSpPr>
            <p:cNvPr id="4" name="グループ化 38"/>
            <p:cNvGrpSpPr/>
            <p:nvPr/>
          </p:nvGrpSpPr>
          <p:grpSpPr>
            <a:xfrm>
              <a:off x="1475656" y="1403484"/>
              <a:ext cx="504056" cy="2961620"/>
              <a:chOff x="1475656" y="1403484"/>
              <a:chExt cx="504056" cy="2961620"/>
            </a:xfrm>
          </p:grpSpPr>
          <p:sp>
            <p:nvSpPr>
              <p:cNvPr id="82" name="テキスト ボックス 5"/>
              <p:cNvSpPr txBox="1"/>
              <p:nvPr/>
            </p:nvSpPr>
            <p:spPr>
              <a:xfrm>
                <a:off x="1475656" y="1403484"/>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83" name="テキスト ボックス 6"/>
              <p:cNvSpPr txBox="1"/>
              <p:nvPr/>
            </p:nvSpPr>
            <p:spPr>
              <a:xfrm>
                <a:off x="1475656" y="2276872"/>
                <a:ext cx="504056" cy="369332"/>
              </a:xfrm>
              <a:prstGeom prst="rect">
                <a:avLst/>
              </a:prstGeom>
              <a:solidFill>
                <a:schemeClr val="bg1"/>
              </a:solidFill>
            </p:spPr>
            <p:txBody>
              <a:bodyPr wrap="square" rtlCol="0">
                <a:spAutoFit/>
              </a:bodyPr>
              <a:lstStyle/>
              <a:p>
                <a:r>
                  <a:rPr kumimoji="1" lang="en-US" altLang="ja-JP" smtClean="0"/>
                  <a:t>10</a:t>
                </a:r>
              </a:p>
            </p:txBody>
          </p:sp>
          <p:sp>
            <p:nvSpPr>
              <p:cNvPr id="84" name="テキスト ボックス 8"/>
              <p:cNvSpPr txBox="1"/>
              <p:nvPr/>
            </p:nvSpPr>
            <p:spPr>
              <a:xfrm>
                <a:off x="1619672" y="3995772"/>
                <a:ext cx="360040" cy="369332"/>
              </a:xfrm>
              <a:prstGeom prst="rect">
                <a:avLst/>
              </a:prstGeom>
              <a:solidFill>
                <a:schemeClr val="bg1"/>
              </a:solidFill>
            </p:spPr>
            <p:txBody>
              <a:bodyPr wrap="square" rtlCol="0">
                <a:spAutoFit/>
              </a:bodyPr>
              <a:lstStyle/>
              <a:p>
                <a:r>
                  <a:rPr lang="en-US" altLang="ja-JP" smtClean="0"/>
                  <a:t>0</a:t>
                </a:r>
              </a:p>
            </p:txBody>
          </p:sp>
          <p:sp>
            <p:nvSpPr>
              <p:cNvPr id="85" name="テキスト ボックス 84"/>
              <p:cNvSpPr txBox="1"/>
              <p:nvPr/>
            </p:nvSpPr>
            <p:spPr>
              <a:xfrm>
                <a:off x="1619672" y="3150260"/>
                <a:ext cx="360040" cy="369332"/>
              </a:xfrm>
              <a:prstGeom prst="rect">
                <a:avLst/>
              </a:prstGeom>
              <a:solidFill>
                <a:schemeClr val="bg1"/>
              </a:solidFill>
            </p:spPr>
            <p:txBody>
              <a:bodyPr wrap="square" rtlCol="0">
                <a:spAutoFit/>
              </a:bodyPr>
              <a:lstStyle/>
              <a:p>
                <a:r>
                  <a:rPr lang="en-US" altLang="ja-JP" smtClean="0"/>
                  <a:t>5</a:t>
                </a:r>
              </a:p>
            </p:txBody>
          </p:sp>
          <p:sp>
            <p:nvSpPr>
              <p:cNvPr id="86" name="テキスト ボックス 85"/>
              <p:cNvSpPr txBox="1"/>
              <p:nvPr/>
            </p:nvSpPr>
            <p:spPr>
              <a:xfrm>
                <a:off x="1619672"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5" name="グループ化 41"/>
            <p:cNvGrpSpPr/>
            <p:nvPr/>
          </p:nvGrpSpPr>
          <p:grpSpPr>
            <a:xfrm>
              <a:off x="4499992" y="1412776"/>
              <a:ext cx="504056" cy="2961620"/>
              <a:chOff x="4499992" y="1412776"/>
              <a:chExt cx="504056" cy="2961620"/>
            </a:xfrm>
          </p:grpSpPr>
          <p:sp>
            <p:nvSpPr>
              <p:cNvPr id="77" name="テキスト ボックス 76"/>
              <p:cNvSpPr txBox="1"/>
              <p:nvPr/>
            </p:nvSpPr>
            <p:spPr>
              <a:xfrm>
                <a:off x="4499992" y="1412776"/>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78" name="テキスト ボックス 77"/>
              <p:cNvSpPr txBox="1"/>
              <p:nvPr/>
            </p:nvSpPr>
            <p:spPr>
              <a:xfrm>
                <a:off x="4499992" y="2286164"/>
                <a:ext cx="504056" cy="369332"/>
              </a:xfrm>
              <a:prstGeom prst="rect">
                <a:avLst/>
              </a:prstGeom>
              <a:solidFill>
                <a:schemeClr val="bg1"/>
              </a:solidFill>
            </p:spPr>
            <p:txBody>
              <a:bodyPr wrap="square" rtlCol="0">
                <a:spAutoFit/>
              </a:bodyPr>
              <a:lstStyle/>
              <a:p>
                <a:r>
                  <a:rPr kumimoji="1" lang="en-US" altLang="ja-JP" smtClean="0"/>
                  <a:t>10</a:t>
                </a:r>
              </a:p>
            </p:txBody>
          </p:sp>
          <p:sp>
            <p:nvSpPr>
              <p:cNvPr id="79" name="テキスト ボックス 78"/>
              <p:cNvSpPr txBox="1"/>
              <p:nvPr/>
            </p:nvSpPr>
            <p:spPr>
              <a:xfrm>
                <a:off x="4644008" y="4005064"/>
                <a:ext cx="360040" cy="369332"/>
              </a:xfrm>
              <a:prstGeom prst="rect">
                <a:avLst/>
              </a:prstGeom>
              <a:solidFill>
                <a:schemeClr val="bg1"/>
              </a:solidFill>
            </p:spPr>
            <p:txBody>
              <a:bodyPr wrap="square" rtlCol="0">
                <a:spAutoFit/>
              </a:bodyPr>
              <a:lstStyle/>
              <a:p>
                <a:r>
                  <a:rPr lang="en-US" altLang="ja-JP" smtClean="0"/>
                  <a:t>0</a:t>
                </a:r>
              </a:p>
            </p:txBody>
          </p:sp>
          <p:sp>
            <p:nvSpPr>
              <p:cNvPr id="80" name="テキスト ボックス 79"/>
              <p:cNvSpPr txBox="1"/>
              <p:nvPr/>
            </p:nvSpPr>
            <p:spPr>
              <a:xfrm>
                <a:off x="4644008" y="3159552"/>
                <a:ext cx="360040" cy="369332"/>
              </a:xfrm>
              <a:prstGeom prst="rect">
                <a:avLst/>
              </a:prstGeom>
              <a:solidFill>
                <a:schemeClr val="bg1"/>
              </a:solidFill>
            </p:spPr>
            <p:txBody>
              <a:bodyPr wrap="square" rtlCol="0">
                <a:spAutoFit/>
              </a:bodyPr>
              <a:lstStyle/>
              <a:p>
                <a:r>
                  <a:rPr lang="en-US" altLang="ja-JP" smtClean="0"/>
                  <a:t>5</a:t>
                </a:r>
              </a:p>
            </p:txBody>
          </p:sp>
          <p:sp>
            <p:nvSpPr>
              <p:cNvPr id="81" name="テキスト ボックス 80"/>
              <p:cNvSpPr txBox="1"/>
              <p:nvPr/>
            </p:nvSpPr>
            <p:spPr>
              <a:xfrm>
                <a:off x="4716016" y="2636912"/>
                <a:ext cx="216024" cy="369332"/>
              </a:xfrm>
              <a:prstGeom prst="rect">
                <a:avLst/>
              </a:prstGeom>
              <a:solidFill>
                <a:schemeClr val="bg1"/>
              </a:solidFill>
            </p:spPr>
            <p:txBody>
              <a:bodyPr wrap="square" rtlCol="0">
                <a:spAutoFit/>
              </a:bodyPr>
              <a:lstStyle/>
              <a:p>
                <a:r>
                  <a:rPr kumimoji="1" lang="en-US" altLang="ja-JP" smtClean="0"/>
                  <a:t> </a:t>
                </a:r>
                <a:endParaRPr kumimoji="1" lang="ja-JP" altLang="en-US"/>
              </a:p>
            </p:txBody>
          </p:sp>
        </p:grpSp>
        <p:grpSp>
          <p:nvGrpSpPr>
            <p:cNvPr id="6" name="グループ化 39"/>
            <p:cNvGrpSpPr/>
            <p:nvPr/>
          </p:nvGrpSpPr>
          <p:grpSpPr>
            <a:xfrm>
              <a:off x="1691680" y="4283804"/>
              <a:ext cx="3168352" cy="369332"/>
              <a:chOff x="1691680" y="4283804"/>
              <a:chExt cx="3168352" cy="369332"/>
            </a:xfrm>
          </p:grpSpPr>
          <p:sp>
            <p:nvSpPr>
              <p:cNvPr id="75" name="テキスト ボックス 74"/>
              <p:cNvSpPr txBox="1"/>
              <p:nvPr/>
            </p:nvSpPr>
            <p:spPr>
              <a:xfrm>
                <a:off x="1691680" y="4283804"/>
                <a:ext cx="3168352"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76"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5" cstate="print"/>
              <a:stretch>
                <a:fillRect/>
              </a:stretch>
            </p:blipFill>
            <p:spPr>
              <a:xfrm>
                <a:off x="3563889" y="4293096"/>
                <a:ext cx="720080" cy="278652"/>
              </a:xfrm>
              <a:prstGeom prst="rect">
                <a:avLst/>
              </a:prstGeom>
              <a:solidFill>
                <a:schemeClr val="bg1"/>
              </a:solidFill>
            </p:spPr>
          </p:pic>
        </p:grpSp>
        <p:grpSp>
          <p:nvGrpSpPr>
            <p:cNvPr id="7" name="グループ化 42"/>
            <p:cNvGrpSpPr/>
            <p:nvPr/>
          </p:nvGrpSpPr>
          <p:grpSpPr>
            <a:xfrm>
              <a:off x="4860032" y="4283804"/>
              <a:ext cx="2880320" cy="369332"/>
              <a:chOff x="4860032" y="4283804"/>
              <a:chExt cx="2880320" cy="369332"/>
            </a:xfrm>
          </p:grpSpPr>
          <p:sp>
            <p:nvSpPr>
              <p:cNvPr id="73" name="テキスト ボックス 72"/>
              <p:cNvSpPr txBox="1"/>
              <p:nvPr/>
            </p:nvSpPr>
            <p:spPr>
              <a:xfrm>
                <a:off x="4860032" y="4283804"/>
                <a:ext cx="2880320" cy="369332"/>
              </a:xfrm>
              <a:prstGeom prst="rect">
                <a:avLst/>
              </a:prstGeom>
              <a:solidFill>
                <a:schemeClr val="bg1"/>
              </a:solidFill>
            </p:spPr>
            <p:txBody>
              <a:bodyPr wrap="square" rtlCol="0">
                <a:spAutoFit/>
              </a:bodyPr>
              <a:lstStyle/>
              <a:p>
                <a:r>
                  <a:rPr kumimoji="1" lang="ja-JP" altLang="en-US" smtClean="0"/>
                  <a:t>質量フラックス </a:t>
                </a:r>
                <a:r>
                  <a:rPr kumimoji="1" lang="en-US" altLang="ja-JP" smtClean="0"/>
                  <a:t>(          )</a:t>
                </a:r>
                <a:endParaRPr kumimoji="1" lang="ja-JP" altLang="en-US"/>
              </a:p>
            </p:txBody>
          </p:sp>
          <p:pic>
            <p:nvPicPr>
              <p:cNvPr id="74" name="TexTeXPicture" descr="&lt;?xml version=&quot;1.0&quot; encoding=&quot;utf-16&quot;?&gt;&#10;&lt;TeXTeX&gt;&#10;  &lt;preamble&gt;\documentclass{jarticle}&#10;\usepackage{amsmath}&#10;\pagestyle{empty}&lt;/preamble&gt;&#10;  &lt;body&gt;\begin{align*} &#10;\textmc{kg/m}^2\textmc{s}&#10;\end{align*}&lt;/body&gt;&#10;  &lt;fcolor&gt;FF000000&lt;/fcolor&gt;&#10;  &lt;bcolor&gt;FFFFFFFF&lt;/bcolor&gt;&#10;  &lt;transparent&gt;True&lt;/transparent&gt;&#10;  &lt;resolution&gt;1800&lt;/resolution&gt;&#10;  &lt;imageh&gt;303&lt;/imageh&gt;&#10;  &lt;imagew&gt;783&lt;/imagew&gt;&#10;  &lt;scale&gt;50&lt;/scale&gt;&#10;  &lt;cursor&gt;41&lt;/cursor&gt;&#10;&lt;/TeXTeX&gt;"/>
              <p:cNvPicPr>
                <a:picLocks noChangeAspect="1"/>
              </p:cNvPicPr>
              <p:nvPr/>
            </p:nvPicPr>
            <p:blipFill>
              <a:blip r:embed="rId5" cstate="print"/>
              <a:stretch>
                <a:fillRect/>
              </a:stretch>
            </p:blipFill>
            <p:spPr>
              <a:xfrm>
                <a:off x="6732240" y="4293096"/>
                <a:ext cx="720080" cy="278652"/>
              </a:xfrm>
              <a:prstGeom prst="rect">
                <a:avLst/>
              </a:prstGeom>
              <a:solidFill>
                <a:schemeClr val="bg1"/>
              </a:solidFill>
            </p:spPr>
          </p:pic>
        </p:grpSp>
        <p:grpSp>
          <p:nvGrpSpPr>
            <p:cNvPr id="8" name="グループ化 43"/>
            <p:cNvGrpSpPr/>
            <p:nvPr/>
          </p:nvGrpSpPr>
          <p:grpSpPr>
            <a:xfrm>
              <a:off x="1055222" y="1772816"/>
              <a:ext cx="492443" cy="2016224"/>
              <a:chOff x="1055222" y="1772816"/>
              <a:chExt cx="492443" cy="2016224"/>
            </a:xfrm>
          </p:grpSpPr>
          <p:sp>
            <p:nvSpPr>
              <p:cNvPr id="71" name="テキスト ボックス 70"/>
              <p:cNvSpPr txBox="1"/>
              <p:nvPr/>
            </p:nvSpPr>
            <p:spPr>
              <a:xfrm>
                <a:off x="1055222" y="2420888"/>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cxnSp>
            <p:nvCxnSpPr>
              <p:cNvPr id="72" name="直線矢印コネクタ 71"/>
              <p:cNvCxnSpPr>
                <a:cxnSpLocks noChangeAspect="1"/>
              </p:cNvCxnSpPr>
              <p:nvPr/>
            </p:nvCxnSpPr>
            <p:spPr>
              <a:xfrm rot="5400000" flipH="1" flipV="1">
                <a:off x="1031310" y="2068316"/>
                <a:ext cx="595805" cy="4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グループ化 40"/>
            <p:cNvGrpSpPr/>
            <p:nvPr/>
          </p:nvGrpSpPr>
          <p:grpSpPr>
            <a:xfrm>
              <a:off x="2051720" y="2204864"/>
              <a:ext cx="648072" cy="744362"/>
              <a:chOff x="2051720" y="2204864"/>
              <a:chExt cx="648072" cy="744362"/>
            </a:xfrm>
          </p:grpSpPr>
          <p:pic>
            <p:nvPicPr>
              <p:cNvPr id="48" name="TexTeXPicture" descr="&lt;?xml version=&quot;1.0&quot; encoding=&quot;utf-16&quot;?&gt;&#10;&lt;TeXTeX&gt;&#10;  &lt;preamble&gt;\documentclass{jarticle}&#10;\usepackage{amsmath}&#10;\pagestyle{empty}&lt;/preamble&gt;&#10;  &lt;body&gt;\begin{align*} &#10;70 \%&#10;\end{align*}&lt;/body&gt;&#10;  &lt;fcolor&gt;FF000000&lt;/fcolor&gt;&#10;  &lt;bcolor&gt;FFFFFFFF&lt;/bcolor&gt;&#10;  &lt;transparent&gt;True&lt;/transparent&gt;&#10;  &lt;resolution&gt;1800&lt;/resolution&gt;&#10;  &lt;imageh&gt;201&lt;/imageh&gt;&#10;  &lt;imagew&gt;429&lt;/imagew&gt;&#10;  &lt;scale&gt;50&lt;/scale&gt;&#10;  &lt;cursor&gt;17&lt;/cursor&gt;&#10;&lt;/TeXTeX&gt;"/>
              <p:cNvPicPr>
                <a:picLocks noChangeAspect="1"/>
              </p:cNvPicPr>
              <p:nvPr/>
            </p:nvPicPr>
            <p:blipFill>
              <a:blip r:embed="rId6" cstate="print"/>
              <a:stretch>
                <a:fillRect/>
              </a:stretch>
            </p:blipFill>
            <p:spPr>
              <a:xfrm>
                <a:off x="2339752" y="2204864"/>
                <a:ext cx="360040" cy="168690"/>
              </a:xfrm>
              <a:prstGeom prst="rect">
                <a:avLst/>
              </a:prstGeom>
            </p:spPr>
          </p:pic>
          <p:pic>
            <p:nvPicPr>
              <p:cNvPr id="49" name="TexTeXPicture" descr="&lt;?xml version=&quot;1.0&quot; encoding=&quot;utf-16&quot;?&gt;&#10;&lt;TeXTeX&gt;&#10;  &lt;preamble&gt;\documentclass{jarticle}&#10;\usepackage{amsmath}&#10;\pagestyle{empty}&lt;/preamble&gt;&#10;  &lt;body&gt;\begin{align*} &#10;50 \%&#10;\end{align*}&lt;/body&gt;&#10;  &lt;fcolor&gt;FF000000&lt;/fcolor&gt;&#10;  &lt;bcolor&gt;FFFFFFFF&lt;/bcolor&gt;&#10;  &lt;transparent&gt;True&lt;/transparent&gt;&#10;  &lt;resolution&gt;1800&lt;/resolution&gt;&#10;  &lt;imageh&gt;201&lt;/imageh&gt;&#10;  &lt;imagew&gt;431&lt;/imagew&gt;&#10;  &lt;scale&gt;50&lt;/scale&gt;&#10;  &lt;cursor&gt;17&lt;/cursor&gt;&#10;&lt;/TeXTeX&gt;"/>
              <p:cNvPicPr>
                <a:picLocks noChangeAspect="1"/>
              </p:cNvPicPr>
              <p:nvPr/>
            </p:nvPicPr>
            <p:blipFill>
              <a:blip r:embed="rId7" cstate="print"/>
              <a:stretch>
                <a:fillRect/>
              </a:stretch>
            </p:blipFill>
            <p:spPr>
              <a:xfrm>
                <a:off x="2195736" y="2492896"/>
                <a:ext cx="360040" cy="167908"/>
              </a:xfrm>
              <a:prstGeom prst="rect">
                <a:avLst/>
              </a:prstGeom>
            </p:spPr>
          </p:pic>
          <p:pic>
            <p:nvPicPr>
              <p:cNvPr id="50" name="TexTeXPicture" descr="&lt;?xml version=&quot;1.0&quot; encoding=&quot;utf-16&quot;?&gt;&#10;&lt;TeXTeX&gt;&#10;  &lt;preamble&gt;\documentclass{jarticle}&#10;\usepackage{amsmath}&#10;\pagestyle{empty}&lt;/preamble&gt;&#10;  &lt;body&gt;\begin{align*} &#10;25 \%&#10;\end{align*}&lt;/body&gt;&#10;  &lt;fcolor&gt;FF000000&lt;/fcolor&gt;&#10;  &lt;bcolor&gt;FFFFFFFF&lt;/bcolor&gt;&#10;  &lt;transparent&gt;True&lt;/transparent&gt;&#10;  &lt;resolution&gt;1800&lt;/resolution&gt;&#10;  &lt;imageh&gt;201&lt;/imageh&gt;&#10;  &lt;imagew&gt;430&lt;/imagew&gt;&#10;  &lt;scale&gt;50&lt;/scale&gt;&#10;  &lt;cursor&gt;18&lt;/cursor&gt;&#10;&lt;/TeXTeX&gt;"/>
              <p:cNvPicPr>
                <a:picLocks noChangeAspect="1"/>
              </p:cNvPicPr>
              <p:nvPr/>
            </p:nvPicPr>
            <p:blipFill>
              <a:blip r:embed="rId8" cstate="print"/>
              <a:stretch>
                <a:fillRect/>
              </a:stretch>
            </p:blipFill>
            <p:spPr>
              <a:xfrm>
                <a:off x="2051720" y="2780928"/>
                <a:ext cx="360040" cy="168298"/>
              </a:xfrm>
              <a:prstGeom prst="rect">
                <a:avLst/>
              </a:prstGeom>
            </p:spPr>
          </p:pic>
        </p:grpSp>
      </p:grpSp>
      <p:pic>
        <p:nvPicPr>
          <p:cNvPr id="87" name="TexTeXPicture" descr="&lt;?xml version=&quot;1.0&quot; encoding=&quot;utf-16&quot;?&gt;&#10;&lt;TeXTeX&gt;&#10;  &lt;preamble&gt;\documentclass{jarticle}&#10;\usepackage{amsmath}&#10;\pagestyle{empty}&lt;/preamble&gt;&#10;  &lt;body&gt;\begin{align*} &#10;RH_t = 90 \%&#10;\end{align*}&lt;/body&gt;&#10;  &lt;fcolor&gt;FF000000&lt;/fcolor&gt;&#10;  &lt;bcolor&gt;FFFFFFFF&lt;/bcolor&gt;&#10;  &lt;transparent&gt;True&lt;/transparent&gt;&#10;  &lt;resolution&gt;1800&lt;/resolution&gt;&#10;  &lt;imageh&gt;226&lt;/imageh&gt;&#10;  &lt;imagew&gt;1251&lt;/imagew&gt;&#10;  &lt;scale&gt;50&lt;/scale&gt;&#10;  &lt;cursor&gt;28&lt;/cursor&gt;&#10;&lt;/TeXTeX&gt;"/>
          <p:cNvPicPr>
            <a:picLocks noChangeAspect="1"/>
          </p:cNvPicPr>
          <p:nvPr/>
        </p:nvPicPr>
        <p:blipFill>
          <a:blip r:embed="rId9" cstate="print"/>
          <a:stretch>
            <a:fillRect/>
          </a:stretch>
        </p:blipFill>
        <p:spPr>
          <a:xfrm>
            <a:off x="2051720" y="2081743"/>
            <a:ext cx="1080119" cy="195129"/>
          </a:xfrm>
          <a:prstGeom prst="rect">
            <a:avLst/>
          </a:prstGeom>
        </p:spPr>
      </p:pic>
      <p:sp>
        <p:nvSpPr>
          <p:cNvPr id="88" name="テキスト ボックス 87"/>
          <p:cNvSpPr txBox="1"/>
          <p:nvPr/>
        </p:nvSpPr>
        <p:spPr>
          <a:xfrm>
            <a:off x="3131840" y="1700808"/>
            <a:ext cx="1368152" cy="646331"/>
          </a:xfrm>
          <a:prstGeom prst="rect">
            <a:avLst/>
          </a:prstGeom>
          <a:noFill/>
        </p:spPr>
        <p:txBody>
          <a:bodyPr wrap="square" rtlCol="0">
            <a:spAutoFit/>
          </a:bodyPr>
          <a:lstStyle/>
          <a:p>
            <a:r>
              <a:rPr lang="en-US" altLang="ja-JP" smtClean="0"/>
              <a:t>Met Office </a:t>
            </a:r>
          </a:p>
          <a:p>
            <a:r>
              <a:rPr lang="en-US" altLang="ja-JP" smtClean="0"/>
              <a:t>        CRM</a:t>
            </a:r>
            <a:endParaRPr kumimoji="1" lang="ja-JP" altLang="en-US"/>
          </a:p>
        </p:txBody>
      </p:sp>
      <p:sp>
        <p:nvSpPr>
          <p:cNvPr id="89" name="テキスト ボックス 88"/>
          <p:cNvSpPr txBox="1"/>
          <p:nvPr/>
        </p:nvSpPr>
        <p:spPr>
          <a:xfrm>
            <a:off x="5292080" y="1700808"/>
            <a:ext cx="2376264" cy="646331"/>
          </a:xfrm>
          <a:prstGeom prst="rect">
            <a:avLst/>
          </a:prstGeom>
          <a:noFill/>
        </p:spPr>
        <p:txBody>
          <a:bodyPr wrap="square" rtlCol="0">
            <a:spAutoFit/>
          </a:bodyPr>
          <a:lstStyle/>
          <a:p>
            <a:pPr lvl="1"/>
            <a:r>
              <a:rPr lang="en-US" altLang="ja-JP" smtClean="0"/>
              <a:t>ARPEGE-NWP </a:t>
            </a:r>
          </a:p>
          <a:p>
            <a:pPr lvl="1"/>
            <a:r>
              <a:rPr lang="ja-JP" altLang="en-US" smtClean="0"/>
              <a:t>              </a:t>
            </a:r>
            <a:r>
              <a:rPr lang="en-US" altLang="ja-JP" smtClean="0"/>
              <a:t>SCM</a:t>
            </a:r>
          </a:p>
        </p:txBody>
      </p:sp>
      <p:pic>
        <p:nvPicPr>
          <p:cNvPr id="38" name="TexTeXPicture" descr="&lt;?xml version=&quot;1.0&quot; encoding=&quot;utf-16&quot;?&gt;&#10;&lt;TeXTeX&gt;&#10;  &lt;preamble&gt;\documentclass{jarticle}&#10;\usepackage{amsmath}&#10;\pagestyle{empty}&lt;/preamble&gt;&#10;  &lt;body&gt;\begin{align*} &#10;RH_t = 25 \%&#10;\end{align*}&lt;/body&gt;&#10;  &lt;fcolor&gt;FF000000&lt;/fcolor&gt;&#10;  &lt;bcolor&gt;FFFFFFFF&lt;/bcolor&gt;&#10;  &lt;transparent&gt;True&lt;/transparent&gt;&#10;  &lt;resolution&gt;1800&lt;/resolution&gt;&#10;  &lt;imageh&gt;226&lt;/imageh&gt;&#10;  &lt;imagew&gt;1251&lt;/imagew&gt;&#10;  &lt;scale&gt;50&lt;/scale&gt;&#10;  &lt;cursor&gt;25&lt;/cursor&gt;&#10;&lt;/TeXTeX&gt;"/>
          <p:cNvPicPr>
            <a:picLocks noChangeAspect="1"/>
          </p:cNvPicPr>
          <p:nvPr/>
        </p:nvPicPr>
        <p:blipFill>
          <a:blip r:embed="rId10" cstate="print"/>
          <a:stretch>
            <a:fillRect/>
          </a:stretch>
        </p:blipFill>
        <p:spPr>
          <a:xfrm>
            <a:off x="827584" y="5445224"/>
            <a:ext cx="1475656" cy="2665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2133600"/>
            <a:ext cx="7593013" cy="1470025"/>
          </a:xfrm>
        </p:spPr>
        <p:txBody>
          <a:bodyPr/>
          <a:lstStyle/>
          <a:p>
            <a:pPr algn="r"/>
            <a:r>
              <a:rPr lang="ja-JP" altLang="en-US" smtClean="0"/>
              <a:t>まとめ</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3" name="コンテンツ プレースホルダ 2"/>
          <p:cNvSpPr>
            <a:spLocks noGrp="1"/>
          </p:cNvSpPr>
          <p:nvPr>
            <p:ph idx="1"/>
          </p:nvPr>
        </p:nvSpPr>
        <p:spPr/>
        <p:txBody>
          <a:bodyPr/>
          <a:lstStyle/>
          <a:p>
            <a:r>
              <a:rPr kumimoji="1" lang="ja-JP" altLang="en-US" sz="2800" smtClean="0"/>
              <a:t>二つの異なる </a:t>
            </a:r>
            <a:r>
              <a:rPr kumimoji="1" lang="en-US" altLang="ja-JP" sz="2800" smtClean="0"/>
              <a:t>CRM </a:t>
            </a:r>
            <a:r>
              <a:rPr lang="ja-JP" altLang="en-US" sz="2800" smtClean="0"/>
              <a:t>での</a:t>
            </a:r>
            <a:r>
              <a:rPr lang="en-US" altLang="ja-JP" sz="2800" smtClean="0"/>
              <a:t>, </a:t>
            </a:r>
            <a:r>
              <a:rPr lang="ja-JP" altLang="en-US" sz="2800" smtClean="0"/>
              <a:t>環境場の湿度が湿潤対流に影響を及ぼすかを見た</a:t>
            </a:r>
            <a:endParaRPr lang="en-US" altLang="ja-JP" sz="2800" smtClean="0"/>
          </a:p>
          <a:p>
            <a:pPr lvl="1"/>
            <a:r>
              <a:rPr lang="ja-JP" altLang="en-US" sz="2400" smtClean="0"/>
              <a:t>水平分解能や </a:t>
            </a:r>
            <a:r>
              <a:rPr lang="en-US" altLang="ja-JP" sz="2400" smtClean="0"/>
              <a:t>nudging </a:t>
            </a:r>
            <a:r>
              <a:rPr lang="ja-JP" altLang="en-US" sz="2400" smtClean="0"/>
              <a:t>の範囲</a:t>
            </a:r>
            <a:r>
              <a:rPr lang="en-US" altLang="ja-JP" sz="2400" smtClean="0"/>
              <a:t>, </a:t>
            </a:r>
            <a:r>
              <a:rPr lang="ja-JP" altLang="en-US" sz="2400" smtClean="0"/>
              <a:t>による違いはみられたが</a:t>
            </a:r>
            <a:r>
              <a:rPr lang="en-US" altLang="ja-JP" sz="2400" smtClean="0"/>
              <a:t>, </a:t>
            </a:r>
            <a:r>
              <a:rPr lang="ja-JP" altLang="en-US" sz="2400" smtClean="0"/>
              <a:t>どの場合においても環境場の湿度が積雲対流に影響を与えるという結果が示された</a:t>
            </a:r>
            <a:endParaRPr lang="en-US" altLang="ja-JP" sz="2400" smtClean="0"/>
          </a:p>
          <a:p>
            <a:pPr lvl="1"/>
            <a:endParaRPr lang="en-US" altLang="ja-JP"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p:spPr>
        <p:txBody>
          <a:bodyPr/>
          <a:lstStyle/>
          <a:p>
            <a:r>
              <a:rPr kumimoji="1" lang="ja-JP" altLang="en-US" sz="3600" smtClean="0"/>
              <a:t>参考文献</a:t>
            </a:r>
            <a:endParaRPr kumimoji="1" lang="ja-JP" altLang="en-US" sz="3600"/>
          </a:p>
        </p:txBody>
      </p:sp>
      <p:sp>
        <p:nvSpPr>
          <p:cNvPr id="5" name="コンテンツ プレースホルダ 4"/>
          <p:cNvSpPr>
            <a:spLocks noGrp="1"/>
          </p:cNvSpPr>
          <p:nvPr>
            <p:ph idx="1"/>
          </p:nvPr>
        </p:nvSpPr>
        <p:spPr>
          <a:xfrm>
            <a:off x="457200" y="1052736"/>
            <a:ext cx="8229600" cy="5073427"/>
          </a:xfrm>
        </p:spPr>
        <p:txBody>
          <a:bodyPr/>
          <a:lstStyle/>
          <a:p>
            <a:r>
              <a:rPr lang="en-US" altLang="ja-JP" sz="1800" smtClean="0"/>
              <a:t>Blyth, A. M., Cooper, W. A. and Jensen, J. B. 1988: A study of the source of entrained air in Montana cumuli. </a:t>
            </a:r>
            <a:r>
              <a:rPr lang="fr-FR" altLang="ja-JP" sz="1800" i="1" smtClean="0"/>
              <a:t>J. Atmos. Sci., </a:t>
            </a:r>
            <a:r>
              <a:rPr lang="fr-FR" altLang="ja-JP" sz="1800" b="1" i="1" smtClean="0"/>
              <a:t>45, 3944–3964</a:t>
            </a:r>
          </a:p>
          <a:p>
            <a:r>
              <a:rPr lang="en-US" altLang="ja-JP" sz="1800" smtClean="0"/>
              <a:t>Brown, A. R., Cederwall, R. T., Chlond, A., Duynkerke, P. G., Golaz, J.-C., Khairoutdinov, M., Lewellen, D. C., Lock, A. P., MacVean, M. K., Moeng, C.-H., Neggers, R. A. J., Siebesma, A. P. and Stevens, B. 2002: Large-eddy simulation of the diurnal cycle of shallow cumulus convection over land. </a:t>
            </a:r>
            <a:r>
              <a:rPr lang="en-US" altLang="ja-JP" sz="1800" i="1" smtClean="0"/>
              <a:t>Q. J. R. Meteorol. Soc., </a:t>
            </a:r>
            <a:r>
              <a:rPr lang="en-US" altLang="ja-JP" sz="1800" b="1" i="1" smtClean="0"/>
              <a:t>128, </a:t>
            </a:r>
            <a:r>
              <a:rPr lang="en-US" altLang="ja-JP" sz="1800" smtClean="0"/>
              <a:t>1075–1093</a:t>
            </a:r>
          </a:p>
          <a:p>
            <a:r>
              <a:rPr lang="en-US" altLang="ja-JP" sz="1800" smtClean="0"/>
              <a:t>Grandpeix, J.-Y., Phillips, V. and Tailleux, R., 2004: Improved mixing representation in Emanuel’s convection scheme. </a:t>
            </a:r>
            <a:r>
              <a:rPr lang="en-US" altLang="ja-JP" sz="1800" i="1" smtClean="0"/>
              <a:t>Q. J. R. Meteorol. Soc., </a:t>
            </a:r>
            <a:r>
              <a:rPr lang="en-US" altLang="ja-JP" sz="1800" b="1" i="1" smtClean="0"/>
              <a:t>130, </a:t>
            </a:r>
            <a:r>
              <a:rPr lang="en-US" altLang="ja-JP" sz="1800" smtClean="0"/>
              <a:t>3207–3222</a:t>
            </a:r>
          </a:p>
          <a:p>
            <a:r>
              <a:rPr lang="en-US" altLang="ja-JP" sz="1800" smtClean="0"/>
              <a:t>Randall, D. A. and Cripe, D. G. 1999 Alternative methods for specification of observed forcing in single-column models and cloud systems models. </a:t>
            </a:r>
            <a:r>
              <a:rPr lang="en-US" altLang="ja-JP" sz="1800" i="1" smtClean="0"/>
              <a:t>J. Geophys. Res., </a:t>
            </a:r>
            <a:r>
              <a:rPr lang="en-US" altLang="ja-JP" sz="1800" b="1" i="1" smtClean="0"/>
              <a:t>104, </a:t>
            </a:r>
            <a:r>
              <a:rPr lang="en-US" altLang="ja-JP" sz="1800" smtClean="0"/>
              <a:t>24527–24545</a:t>
            </a:r>
          </a:p>
          <a:p>
            <a:r>
              <a:rPr lang="en-US" altLang="ja-JP" sz="1800" smtClean="0"/>
              <a:t>Raymond, D. J. 2000: Thermodynamic control of tropical rainfall. </a:t>
            </a:r>
            <a:r>
              <a:rPr lang="en-US" altLang="ja-JP" sz="1800" i="1" smtClean="0"/>
              <a:t>Q. J. R. Meteorol. Soc., </a:t>
            </a:r>
            <a:r>
              <a:rPr lang="en-US" altLang="ja-JP" sz="1800" b="1" i="1" smtClean="0"/>
              <a:t>126, </a:t>
            </a:r>
            <a:r>
              <a:rPr lang="en-US" altLang="ja-JP" sz="1800" smtClean="0"/>
              <a:t>889–898</a:t>
            </a:r>
          </a:p>
          <a:p>
            <a:endParaRPr lang="ja-JP" altLang="en-US"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p:spPr>
        <p:txBody>
          <a:bodyPr/>
          <a:lstStyle/>
          <a:p>
            <a:r>
              <a:rPr kumimoji="1" lang="ja-JP" altLang="en-US" sz="3600" smtClean="0"/>
              <a:t>参考文献</a:t>
            </a:r>
            <a:endParaRPr kumimoji="1" lang="ja-JP" altLang="en-US" sz="3600"/>
          </a:p>
        </p:txBody>
      </p:sp>
      <p:sp>
        <p:nvSpPr>
          <p:cNvPr id="5" name="コンテンツ プレースホルダ 4"/>
          <p:cNvSpPr>
            <a:spLocks noGrp="1"/>
          </p:cNvSpPr>
          <p:nvPr>
            <p:ph idx="1"/>
          </p:nvPr>
        </p:nvSpPr>
        <p:spPr>
          <a:xfrm>
            <a:off x="457200" y="1052736"/>
            <a:ext cx="8229600" cy="5073427"/>
          </a:xfrm>
        </p:spPr>
        <p:txBody>
          <a:bodyPr/>
          <a:lstStyle/>
          <a:p>
            <a:r>
              <a:rPr lang="en-US" altLang="ja-JP" sz="1800" smtClean="0"/>
              <a:t>Raymond, D. J. and Zeng, X. 2000: Instability and large-scale circulations in a two-column model of the tropical troposphere. </a:t>
            </a:r>
            <a:r>
              <a:rPr lang="en-US" altLang="ja-JP" sz="1800" i="1" smtClean="0"/>
              <a:t>Q. J. R. Meteorol. Soc., </a:t>
            </a:r>
            <a:r>
              <a:rPr lang="en-US" altLang="ja-JP" sz="1800" b="1" i="1" smtClean="0"/>
              <a:t>126, </a:t>
            </a:r>
            <a:r>
              <a:rPr lang="en-US" altLang="ja-JP" sz="1800" smtClean="0"/>
              <a:t>3117–3135</a:t>
            </a:r>
          </a:p>
          <a:p>
            <a:r>
              <a:rPr lang="en-US" altLang="ja-JP" sz="1800" smtClean="0"/>
              <a:t>Redelsperger, J. L., et al., 2002: Recovery processes and factors limiting cloud-top height following the arrival of a dry intrusion observed during </a:t>
            </a:r>
            <a:r>
              <a:rPr lang="it-IT" altLang="ja-JP" sz="1800" smtClean="0"/>
              <a:t>TOGA–COARE. </a:t>
            </a:r>
            <a:r>
              <a:rPr lang="it-IT" altLang="ja-JP" sz="1800" i="1" smtClean="0"/>
              <a:t>J. Atmos. Sci., </a:t>
            </a:r>
            <a:r>
              <a:rPr lang="it-IT" altLang="ja-JP" sz="1800" b="1" i="1" smtClean="0"/>
              <a:t>59, </a:t>
            </a:r>
            <a:r>
              <a:rPr lang="it-IT" altLang="ja-JP" sz="1800" smtClean="0"/>
              <a:t>2438–2457</a:t>
            </a:r>
          </a:p>
          <a:p>
            <a:r>
              <a:rPr lang="en-US" altLang="ja-JP" sz="1800" smtClean="0"/>
              <a:t>Ridout, J. A. 2002: Sensitivity of tropical Pacific convection to dry layers at mid to upper levels: Simulation and parameterization tests. </a:t>
            </a:r>
            <a:r>
              <a:rPr lang="fr-FR" altLang="ja-JP" sz="1800" i="1" smtClean="0"/>
              <a:t>J. Atmos. Sci., </a:t>
            </a:r>
            <a:r>
              <a:rPr lang="fr-FR" altLang="ja-JP" sz="1800" b="1" i="1" smtClean="0"/>
              <a:t>59, </a:t>
            </a:r>
            <a:r>
              <a:rPr lang="fr-FR" altLang="ja-JP" sz="1800" smtClean="0"/>
              <a:t>3362–3381</a:t>
            </a:r>
          </a:p>
          <a:p>
            <a:r>
              <a:rPr lang="en-US" altLang="ja-JP" sz="1800" smtClean="0"/>
              <a:t>Tompkins, A. M. 2001a: Organization of tropical convection in low vertical wind shears: The role of water vapor. </a:t>
            </a:r>
            <a:r>
              <a:rPr lang="en-US" altLang="ja-JP" sz="1800" i="1" smtClean="0"/>
              <a:t>J. Atmos. Sci., </a:t>
            </a:r>
            <a:r>
              <a:rPr lang="en-US" altLang="ja-JP" sz="1800" b="1" i="1" smtClean="0"/>
              <a:t>58, </a:t>
            </a:r>
            <a:r>
              <a:rPr lang="en-US" altLang="ja-JP" sz="1800" smtClean="0"/>
              <a:t>529–545</a:t>
            </a:r>
          </a:p>
          <a:p>
            <a:r>
              <a:rPr lang="en-US" altLang="ja-JP" sz="1800" smtClean="0"/>
              <a:t>Tompkins, A. M. 2001b: Organization of tropical convection in low vertical wind shears: The role of cold pools. </a:t>
            </a:r>
            <a:r>
              <a:rPr lang="en-US" altLang="ja-JP" sz="1800" i="1" smtClean="0"/>
              <a:t>J. Atmos. Sci., </a:t>
            </a:r>
            <a:r>
              <a:rPr lang="en-US" altLang="ja-JP" sz="1800" b="1" i="1" smtClean="0"/>
              <a:t>58, </a:t>
            </a:r>
            <a:r>
              <a:rPr lang="en-US" altLang="ja-JP" sz="1800" smtClean="0"/>
              <a:t>1650–1672</a:t>
            </a:r>
          </a:p>
          <a:p>
            <a:r>
              <a:rPr lang="en-US" altLang="ja-JP" sz="1800" smtClean="0"/>
              <a:t>Zhang, C., et al., 2003: Bimodality in tropical water vapour. </a:t>
            </a:r>
            <a:r>
              <a:rPr lang="en-US" altLang="ja-JP" sz="1800" i="1" smtClean="0"/>
              <a:t>Q. J. R. Meteorol. Soc., </a:t>
            </a:r>
            <a:r>
              <a:rPr lang="en-US" altLang="ja-JP" sz="1800" b="1" i="1" smtClean="0"/>
              <a:t>129, </a:t>
            </a:r>
            <a:r>
              <a:rPr lang="en-US" altLang="ja-JP" sz="1800" smtClean="0"/>
              <a:t>2847–2866</a:t>
            </a:r>
            <a:endParaRPr lang="ja-JP" altLang="en-US" sz="1800" smtClean="0"/>
          </a:p>
          <a:p>
            <a:endParaRPr lang="en-US" altLang="ja-JP" sz="1800" smtClean="0"/>
          </a:p>
          <a:p>
            <a:endParaRPr lang="it-IT" altLang="ja-JP"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研究背景</a:t>
            </a:r>
            <a:endParaRPr kumimoji="1" lang="ja-JP" altLang="en-US"/>
          </a:p>
        </p:txBody>
      </p:sp>
      <p:sp>
        <p:nvSpPr>
          <p:cNvPr id="5" name="コンテンツ プレースホルダ 4"/>
          <p:cNvSpPr>
            <a:spLocks noGrp="1"/>
          </p:cNvSpPr>
          <p:nvPr>
            <p:ph idx="1"/>
          </p:nvPr>
        </p:nvSpPr>
        <p:spPr/>
        <p:txBody>
          <a:bodyPr/>
          <a:lstStyle/>
          <a:p>
            <a:r>
              <a:rPr lang="ja-JP" altLang="en-US" sz="2800" smtClean="0"/>
              <a:t>対流に対して</a:t>
            </a:r>
            <a:r>
              <a:rPr lang="en-US" altLang="ja-JP" sz="2800" smtClean="0"/>
              <a:t>, </a:t>
            </a:r>
            <a:r>
              <a:rPr lang="ja-JP" altLang="en-US" sz="2800" smtClean="0"/>
              <a:t>自由対流圏の湿度が重要であるということが認識されている</a:t>
            </a:r>
            <a:endParaRPr lang="en-US" altLang="ja-JP" sz="2800" smtClean="0"/>
          </a:p>
          <a:p>
            <a:pPr lvl="1"/>
            <a:r>
              <a:rPr lang="ja-JP" altLang="en-US" sz="2400" smtClean="0"/>
              <a:t>大気の湿度と降水の傾向の関係を示した </a:t>
            </a:r>
            <a:r>
              <a:rPr lang="en-US" altLang="ja-JP" sz="2400" smtClean="0"/>
              <a:t>(Raymond and Zeng, 2000)</a:t>
            </a:r>
          </a:p>
          <a:p>
            <a:pPr lvl="1"/>
            <a:r>
              <a:rPr lang="ja-JP" altLang="en-US" sz="2400" smtClean="0"/>
              <a:t>自由対流圏の湿度の感度が</a:t>
            </a:r>
            <a:r>
              <a:rPr lang="en-US" altLang="ja-JP" sz="2400" smtClean="0"/>
              <a:t>, </a:t>
            </a:r>
            <a:r>
              <a:rPr lang="ja-JP" altLang="en-US" sz="2400" smtClean="0"/>
              <a:t>熱帯の対流の構成に重要な役割を果たしていることを示した</a:t>
            </a:r>
            <a:r>
              <a:rPr lang="en-US" altLang="ja-JP" sz="2400" smtClean="0"/>
              <a:t> (Tompkins, 2001a)</a:t>
            </a:r>
          </a:p>
          <a:p>
            <a:r>
              <a:rPr lang="ja-JP" altLang="en-US" sz="2800" smtClean="0"/>
              <a:t>これらの影響は</a:t>
            </a:r>
            <a:r>
              <a:rPr lang="en-US" altLang="ja-JP" sz="2800" smtClean="0"/>
              <a:t>, </a:t>
            </a:r>
            <a:r>
              <a:rPr lang="ja-JP" altLang="en-US" sz="2800" smtClean="0"/>
              <a:t>大規模スケールのモデルに対して重要である </a:t>
            </a:r>
            <a:r>
              <a:rPr lang="en-US" altLang="ja-JP" sz="2800" smtClean="0"/>
              <a:t>(Redelsperger et al., 2002)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論文の概要</a:t>
            </a:r>
            <a:endParaRPr kumimoji="1" lang="ja-JP" altLang="en-US"/>
          </a:p>
        </p:txBody>
      </p:sp>
      <p:sp>
        <p:nvSpPr>
          <p:cNvPr id="3" name="コンテンツ プレースホルダ 2"/>
          <p:cNvSpPr>
            <a:spLocks noGrp="1"/>
          </p:cNvSpPr>
          <p:nvPr>
            <p:ph idx="1"/>
          </p:nvPr>
        </p:nvSpPr>
        <p:spPr/>
        <p:txBody>
          <a:bodyPr/>
          <a:lstStyle/>
          <a:p>
            <a:r>
              <a:rPr kumimoji="1" lang="en-US" altLang="ja-JP" sz="2800" smtClean="0"/>
              <a:t>EUROCS (EUROpean Cloud System study) project </a:t>
            </a:r>
            <a:r>
              <a:rPr kumimoji="1" lang="ja-JP" altLang="en-US" sz="2800" smtClean="0"/>
              <a:t>の一環として</a:t>
            </a:r>
            <a:r>
              <a:rPr kumimoji="1" lang="en-US" altLang="ja-JP" sz="2800" smtClean="0"/>
              <a:t>, </a:t>
            </a:r>
          </a:p>
          <a:p>
            <a:pPr lvl="1"/>
            <a:r>
              <a:rPr lang="en-US" altLang="ja-JP" sz="2400" smtClean="0"/>
              <a:t>CRM (Cloud-Resolving Model)</a:t>
            </a:r>
          </a:p>
          <a:p>
            <a:pPr lvl="2"/>
            <a:r>
              <a:rPr lang="ja-JP" altLang="en-US" sz="2000" smtClean="0"/>
              <a:t>雲スケールの運動をきちんと計算するモデル</a:t>
            </a:r>
            <a:endParaRPr lang="en-US" altLang="ja-JP" sz="2000" smtClean="0"/>
          </a:p>
          <a:p>
            <a:pPr lvl="1"/>
            <a:r>
              <a:rPr lang="en-US" altLang="ja-JP" sz="2400" smtClean="0"/>
              <a:t>SCM (Single-Column Model) </a:t>
            </a:r>
          </a:p>
          <a:p>
            <a:pPr lvl="2"/>
            <a:r>
              <a:rPr lang="ja-JP" altLang="en-US" sz="2000" smtClean="0"/>
              <a:t>雲スケールの運動は計算せず簡略化したモデル</a:t>
            </a:r>
            <a:endParaRPr lang="en-US" altLang="ja-JP" sz="2000" smtClean="0"/>
          </a:p>
          <a:p>
            <a:pPr lvl="2"/>
            <a:r>
              <a:rPr lang="en-US" altLang="ja-JP" sz="2000" smtClean="0"/>
              <a:t>GCM (Global Climate Model) </a:t>
            </a:r>
            <a:r>
              <a:rPr lang="ja-JP" altLang="en-US" sz="2000" smtClean="0"/>
              <a:t>の一部を取り出したもの</a:t>
            </a:r>
            <a:endParaRPr lang="en-US" altLang="ja-JP" smtClean="0"/>
          </a:p>
          <a:p>
            <a:endParaRPr lang="en-US" altLang="ja-JP" sz="800" smtClean="0"/>
          </a:p>
          <a:p>
            <a:pPr>
              <a:buNone/>
            </a:pPr>
            <a:r>
              <a:rPr lang="en-US" altLang="ja-JP" sz="2800" smtClean="0"/>
              <a:t>   </a:t>
            </a:r>
            <a:r>
              <a:rPr lang="ja-JP" altLang="en-US" sz="2800" smtClean="0"/>
              <a:t>に対して湿度の感度実験を行った</a:t>
            </a:r>
            <a:endParaRPr lang="en-US" altLang="ja-JP"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論文の概要</a:t>
            </a:r>
            <a:endParaRPr kumimoji="1" lang="ja-JP" altLang="en-US"/>
          </a:p>
        </p:txBody>
      </p:sp>
      <p:sp>
        <p:nvSpPr>
          <p:cNvPr id="3" name="コンテンツ プレースホルダ 2"/>
          <p:cNvSpPr>
            <a:spLocks noGrp="1"/>
          </p:cNvSpPr>
          <p:nvPr>
            <p:ph idx="1"/>
          </p:nvPr>
        </p:nvSpPr>
        <p:spPr/>
        <p:txBody>
          <a:bodyPr/>
          <a:lstStyle/>
          <a:p>
            <a:r>
              <a:rPr lang="en-US" altLang="ja-JP" sz="2800" smtClean="0"/>
              <a:t>CRMs </a:t>
            </a:r>
            <a:r>
              <a:rPr lang="ja-JP" altLang="en-US" sz="2800" smtClean="0"/>
              <a:t>と </a:t>
            </a:r>
            <a:r>
              <a:rPr lang="en-US" altLang="ja-JP" sz="2800" smtClean="0"/>
              <a:t>SCMs </a:t>
            </a:r>
            <a:r>
              <a:rPr lang="ja-JP" altLang="en-US" sz="2800" smtClean="0"/>
              <a:t>の結果を相互に比較して</a:t>
            </a:r>
            <a:r>
              <a:rPr lang="en-US" altLang="ja-JP" sz="2800" smtClean="0"/>
              <a:t>, SCM </a:t>
            </a:r>
            <a:r>
              <a:rPr lang="ja-JP" altLang="en-US" sz="2800" smtClean="0"/>
              <a:t>の欠点を見極め</a:t>
            </a:r>
            <a:r>
              <a:rPr lang="en-US" altLang="ja-JP" sz="2800" smtClean="0"/>
              <a:t>, </a:t>
            </a:r>
            <a:r>
              <a:rPr lang="ja-JP" altLang="en-US" sz="2800" smtClean="0"/>
              <a:t>いくつかの </a:t>
            </a:r>
            <a:r>
              <a:rPr lang="en-US" altLang="ja-JP" sz="2800" smtClean="0"/>
              <a:t>SCMs </a:t>
            </a:r>
            <a:r>
              <a:rPr lang="ja-JP" altLang="en-US" sz="2800" smtClean="0"/>
              <a:t>を改良した</a:t>
            </a:r>
            <a:endParaRPr lang="en-US" altLang="ja-JP" sz="2800" smtClean="0"/>
          </a:p>
          <a:p>
            <a:r>
              <a:rPr kumimoji="1" lang="ja-JP" altLang="en-US" sz="2800" smtClean="0"/>
              <a:t>改良された </a:t>
            </a:r>
            <a:r>
              <a:rPr lang="en-US" altLang="ja-JP" sz="2800" smtClean="0"/>
              <a:t>SCMs </a:t>
            </a:r>
            <a:r>
              <a:rPr lang="ja-JP" altLang="en-US" sz="2800" smtClean="0"/>
              <a:t>は</a:t>
            </a:r>
            <a:r>
              <a:rPr lang="en-US" altLang="ja-JP" sz="2800" smtClean="0"/>
              <a:t>, GCMs </a:t>
            </a:r>
            <a:r>
              <a:rPr lang="ja-JP" altLang="en-US" sz="2800" smtClean="0"/>
              <a:t>で実行されている</a:t>
            </a:r>
            <a:endParaRPr kumimoji="1" lang="ja-JP"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lang="ja-JP" altLang="en-US" smtClean="0"/>
              <a:t>実験の設定</a:t>
            </a:r>
            <a:endParaRPr lang="en-US" altLang="ja-JP" smtClean="0"/>
          </a:p>
          <a:p>
            <a:r>
              <a:rPr lang="en-US" altLang="ja-JP" smtClean="0"/>
              <a:t>CRM </a:t>
            </a:r>
            <a:r>
              <a:rPr lang="ja-JP" altLang="en-US" smtClean="0"/>
              <a:t>での結果</a:t>
            </a:r>
            <a:endParaRPr lang="en-US" altLang="ja-JP" smtClean="0"/>
          </a:p>
          <a:p>
            <a:r>
              <a:rPr lang="ja-JP" altLang="en-US" smtClean="0"/>
              <a:t>まとめ</a:t>
            </a:r>
            <a:endParaRPr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2133600"/>
            <a:ext cx="7593013" cy="1470025"/>
          </a:xfrm>
        </p:spPr>
        <p:txBody>
          <a:bodyPr/>
          <a:lstStyle/>
          <a:p>
            <a:pPr algn="r"/>
            <a:r>
              <a:rPr kumimoji="1" lang="ja-JP" altLang="en-US" smtClean="0"/>
              <a:t>実験の設定</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コンテンツ プレースホルダ 2"/>
          <p:cNvSpPr txBox="1">
            <a:spLocks/>
          </p:cNvSpPr>
          <p:nvPr/>
        </p:nvSpPr>
        <p:spPr bwMode="auto">
          <a:xfrm>
            <a:off x="446856" y="5056584"/>
            <a:ext cx="8229600" cy="1108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1" lang="ja-JP" altLang="en-US" sz="2400" b="0" i="0" u="none" strike="noStrike" kern="0" cap="none" spc="0" normalizeH="0" baseline="0" noProof="0" smtClean="0">
                <a:ln>
                  <a:noFill/>
                </a:ln>
                <a:solidFill>
                  <a:schemeClr val="tx1"/>
                </a:solidFill>
                <a:effectLst/>
                <a:uLnTx/>
                <a:uFillTx/>
                <a:latin typeface="+mn-lt"/>
                <a:ea typeface="+mn-ea"/>
                <a:cs typeface="+mn-cs"/>
              </a:rPr>
              <a:t>これを温位   </a:t>
            </a:r>
            <a:r>
              <a:rPr kumimoji="1" lang="en-US" altLang="ja-JP" sz="2400" b="0" i="0" u="none" strike="noStrike" kern="0" cap="none" spc="0" normalizeH="0" baseline="0" noProof="0" smtClean="0">
                <a:ln>
                  <a:noFill/>
                </a:ln>
                <a:solidFill>
                  <a:schemeClr val="tx1"/>
                </a:solidFill>
                <a:effectLst/>
                <a:uLnTx/>
                <a:uFillTx/>
                <a:latin typeface="+mn-lt"/>
                <a:ea typeface="+mn-ea"/>
                <a:cs typeface="+mn-cs"/>
              </a:rPr>
              <a:t>, </a:t>
            </a:r>
            <a:r>
              <a:rPr kumimoji="1" lang="ja-JP" altLang="en-US" sz="2400" b="0" i="0" u="none" strike="noStrike" kern="0" cap="none" spc="0" normalizeH="0" baseline="0" noProof="0" smtClean="0">
                <a:ln>
                  <a:noFill/>
                </a:ln>
                <a:solidFill>
                  <a:schemeClr val="tx1"/>
                </a:solidFill>
                <a:effectLst/>
                <a:uLnTx/>
                <a:uFillTx/>
                <a:latin typeface="+mn-lt"/>
                <a:ea typeface="+mn-ea"/>
                <a:cs typeface="+mn-cs"/>
              </a:rPr>
              <a:t>比湿   </a:t>
            </a:r>
            <a:r>
              <a:rPr kumimoji="1" lang="ja-JP" altLang="en-US" sz="2400" b="0" i="0" u="none" strike="noStrike" kern="0" cap="none" spc="0" normalizeH="0" noProof="0" smtClean="0">
                <a:ln>
                  <a:noFill/>
                </a:ln>
                <a:solidFill>
                  <a:schemeClr val="tx1"/>
                </a:solidFill>
                <a:effectLst/>
                <a:uLnTx/>
                <a:uFillTx/>
                <a:latin typeface="+mn-lt"/>
                <a:ea typeface="+mn-ea"/>
                <a:cs typeface="+mn-cs"/>
              </a:rPr>
              <a:t> </a:t>
            </a:r>
            <a:r>
              <a:rPr kumimoji="1" lang="en-US" altLang="ja-JP" sz="2400" b="0" i="0" u="none" strike="noStrike" kern="0" cap="none" spc="0" normalizeH="0" baseline="0" noProof="0" smtClean="0">
                <a:ln>
                  <a:noFill/>
                </a:ln>
                <a:solidFill>
                  <a:schemeClr val="tx1"/>
                </a:solidFill>
                <a:effectLst/>
                <a:uLnTx/>
                <a:uFillTx/>
                <a:latin typeface="+mn-lt"/>
                <a:ea typeface="+mn-ea"/>
                <a:cs typeface="+mn-cs"/>
              </a:rPr>
              <a:t>,</a:t>
            </a:r>
            <a:r>
              <a:rPr kumimoji="1" lang="ja-JP" altLang="en-US" sz="2400" b="0" i="0" u="none" strike="noStrike" kern="0" cap="none" spc="0" normalizeH="0" baseline="0" noProof="0" smtClean="0">
                <a:ln>
                  <a:noFill/>
                </a:ln>
                <a:solidFill>
                  <a:schemeClr val="tx1"/>
                </a:solidFill>
                <a:effectLst/>
                <a:uLnTx/>
                <a:uFillTx/>
                <a:latin typeface="+mn-lt"/>
                <a:ea typeface="+mn-ea"/>
                <a:cs typeface="+mn-cs"/>
              </a:rPr>
              <a:t> 水平速度    に適用する</a:t>
            </a:r>
            <a:endParaRPr kumimoji="1" lang="en-US" altLang="ja-JP" sz="2400" b="0" i="0" u="none" strike="noStrike" kern="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1" lang="ja-JP" altLang="en-US" sz="2000" b="0" i="0" u="none" strike="noStrike" kern="0" cap="none" spc="0" normalizeH="0" baseline="0" noProof="0" smtClean="0">
                <a:ln>
                  <a:noFill/>
                </a:ln>
                <a:solidFill>
                  <a:schemeClr val="tx1"/>
                </a:solidFill>
                <a:effectLst/>
                <a:uLnTx/>
                <a:uFillTx/>
                <a:latin typeface="+mn-lt"/>
                <a:ea typeface="+mn-ea"/>
                <a:cs typeface="+mn-cs"/>
              </a:rPr>
              <a:t>高度 </a:t>
            </a:r>
            <a:r>
              <a:rPr kumimoji="1" lang="en-US" altLang="ja-JP" sz="2000" b="0" i="0" u="none" strike="noStrike" kern="0" cap="none" spc="0" normalizeH="0" baseline="0" noProof="0" smtClean="0">
                <a:ln>
                  <a:noFill/>
                </a:ln>
                <a:solidFill>
                  <a:schemeClr val="tx1"/>
                </a:solidFill>
                <a:effectLst/>
                <a:uLnTx/>
                <a:uFillTx/>
                <a:latin typeface="+mn-lt"/>
                <a:ea typeface="+mn-ea"/>
                <a:cs typeface="+mn-cs"/>
              </a:rPr>
              <a:t>1 km </a:t>
            </a:r>
            <a:r>
              <a:rPr kumimoji="1" lang="ja-JP" altLang="en-US" sz="2000" b="0" i="0" u="none" strike="noStrike" kern="0" cap="none" spc="0" normalizeH="0" baseline="0" noProof="0" smtClean="0">
                <a:ln>
                  <a:noFill/>
                </a:ln>
                <a:solidFill>
                  <a:schemeClr val="tx1"/>
                </a:solidFill>
                <a:effectLst/>
                <a:uLnTx/>
                <a:uFillTx/>
                <a:latin typeface="+mn-lt"/>
                <a:ea typeface="+mn-ea"/>
                <a:cs typeface="+mn-cs"/>
              </a:rPr>
              <a:t>以下の境界層にはナッジングは与えない</a:t>
            </a:r>
            <a:endParaRPr kumimoji="1" lang="en-US" altLang="ja-JP" sz="2000" b="0" i="0" u="none" strike="noStrike" kern="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1" lang="ja-JP" altLang="en-US" sz="2400" b="0" i="0" u="none" strike="noStrike" kern="0" cap="none" spc="0" normalizeH="0" baseline="0" noProof="0">
              <a:ln>
                <a:noFill/>
              </a:ln>
              <a:solidFill>
                <a:schemeClr val="tx1"/>
              </a:solidFill>
              <a:effectLst/>
              <a:uLnTx/>
              <a:uFillTx/>
              <a:latin typeface="+mn-lt"/>
              <a:ea typeface="+mn-ea"/>
              <a:cs typeface="+mn-cs"/>
            </a:endParaRPr>
          </a:p>
        </p:txBody>
      </p:sp>
      <p:sp>
        <p:nvSpPr>
          <p:cNvPr id="2" name="タイトル 1"/>
          <p:cNvSpPr>
            <a:spLocks noGrp="1"/>
          </p:cNvSpPr>
          <p:nvPr>
            <p:ph type="title"/>
          </p:nvPr>
        </p:nvSpPr>
        <p:spPr/>
        <p:txBody>
          <a:bodyPr/>
          <a:lstStyle/>
          <a:p>
            <a:r>
              <a:rPr kumimoji="1" lang="ja-JP" altLang="en-US" smtClean="0"/>
              <a:t>実験の設定</a:t>
            </a:r>
            <a:endParaRPr kumimoji="1" lang="ja-JP" altLang="en-US"/>
          </a:p>
        </p:txBody>
      </p:sp>
      <p:sp>
        <p:nvSpPr>
          <p:cNvPr id="3" name="コンテンツ プレースホルダ 2"/>
          <p:cNvSpPr>
            <a:spLocks noGrp="1"/>
          </p:cNvSpPr>
          <p:nvPr>
            <p:ph idx="1"/>
          </p:nvPr>
        </p:nvSpPr>
        <p:spPr>
          <a:xfrm>
            <a:off x="457200" y="1600201"/>
            <a:ext cx="8229600" cy="1108720"/>
          </a:xfrm>
        </p:spPr>
        <p:txBody>
          <a:bodyPr/>
          <a:lstStyle/>
          <a:p>
            <a:r>
              <a:rPr kumimoji="1" lang="ja-JP" altLang="en-US" sz="2800" smtClean="0"/>
              <a:t>準定常を考える</a:t>
            </a:r>
            <a:endParaRPr kumimoji="1" lang="en-US" altLang="ja-JP" sz="2800" smtClean="0"/>
          </a:p>
          <a:p>
            <a:r>
              <a:rPr lang="ja-JP" altLang="en-US" sz="2800" smtClean="0"/>
              <a:t>以下のような強制を加える</a:t>
            </a:r>
            <a:r>
              <a:rPr lang="en-US" altLang="ja-JP" sz="2800" smtClean="0"/>
              <a:t>: </a:t>
            </a:r>
            <a:r>
              <a:rPr lang="ja-JP" altLang="en-US" sz="2800" smtClean="0"/>
              <a:t>ナッジング</a:t>
            </a:r>
            <a:endParaRPr lang="en-US" altLang="ja-JP" sz="2800" smtClean="0"/>
          </a:p>
          <a:p>
            <a:pPr lvl="1"/>
            <a:endParaRPr kumimoji="1" lang="ja-JP" altLang="en-US" sz="2400"/>
          </a:p>
        </p:txBody>
      </p:sp>
      <p:pic>
        <p:nvPicPr>
          <p:cNvPr id="7" name="TexTeXPicture" descr="&lt;?xml version=&quot;1.0&quot; encoding=&quot;utf-16&quot;?&gt;&#10;&lt;TeXTeX&gt;&#10;  &lt;preamble&gt;\documentclass{jarticle}&#10;\usepackage{amsmath}&#10;\pagestyle{empty}&lt;/preamble&gt;&#10;  &lt;body&gt;\begin{align*} &#10;\left(\frac{\partial \phi}{\partial t}\right)_\textmc{nudging} = \frac{\phi_t - \overline{\phi}}{t_n}&#10;\end{align*}&lt;/body&gt;&#10;  &lt;fcolor&gt;FF000000&lt;/fcolor&gt;&#10;  &lt;bcolor&gt;FFFFFFFF&lt;/bcolor&gt;&#10;  &lt;transparent&gt;True&lt;/transparent&gt;&#10;  &lt;resolution&gt;1800&lt;/resolution&gt;&#10;  &lt;imageh&gt;667&lt;/imageh&gt;&#10;  &lt;imagew&gt;2423&lt;/imagew&gt;&#10;  &lt;scale&gt;50&lt;/scale&gt;&#10;  &lt;cursor&gt;69&lt;/cursor&gt;&#10;&lt;/TeXTeX&gt;"/>
          <p:cNvPicPr>
            <a:picLocks noChangeAspect="1"/>
          </p:cNvPicPr>
          <p:nvPr/>
        </p:nvPicPr>
        <p:blipFill>
          <a:blip r:embed="rId3" cstate="print"/>
          <a:stretch>
            <a:fillRect/>
          </a:stretch>
        </p:blipFill>
        <p:spPr>
          <a:xfrm>
            <a:off x="1547664" y="3140968"/>
            <a:ext cx="2877406" cy="792088"/>
          </a:xfrm>
          <a:prstGeom prst="rect">
            <a:avLst/>
          </a:prstGeom>
        </p:spPr>
      </p:pic>
      <p:grpSp>
        <p:nvGrpSpPr>
          <p:cNvPr id="16" name="グループ化 15"/>
          <p:cNvGrpSpPr/>
          <p:nvPr/>
        </p:nvGrpSpPr>
        <p:grpSpPr>
          <a:xfrm>
            <a:off x="5292080" y="2852936"/>
            <a:ext cx="3456384" cy="1656184"/>
            <a:chOff x="5436096" y="2852936"/>
            <a:chExt cx="3456384" cy="1656184"/>
          </a:xfrm>
        </p:grpSpPr>
        <p:pic>
          <p:nvPicPr>
            <p:cNvPr id="5" name="TexTeXPicture" descr="&lt;?xml version=&quot;1.0&quot; encoding=&quot;utf-16&quot;?&gt;&#10;&lt;TeXTeX&gt;&#10;  &lt;preamble&gt;\documentclass{jarticle}&#10;\usepackage{amsmath}&#10;\pagestyle{empty}&lt;/preamble&gt;&#10;  &lt;body&gt;\begin{align*} &#10;\phi&#10;\end{align*}&lt;/body&gt;&#10;  &lt;fcolor&gt;FF000000&lt;/fcolor&gt;&#10;  &lt;bcolor&gt;FFFFFFFF&lt;/bcolor&gt;&#10;  &lt;transparent&gt;True&lt;/transparent&gt;&#10;  &lt;resolution&gt;1800&lt;/resolution&gt;&#10;  &lt;imageh&gt;223&lt;/imageh&gt;&#10;  &lt;imagew&gt;131&lt;/imagew&gt;&#10;  &lt;scale&gt;50&lt;/scale&gt;&#10;  &lt;cursor&gt;20&lt;/cursor&gt;&#10;&lt;/TeXTeX&gt;"/>
            <p:cNvPicPr>
              <a:picLocks noChangeAspect="1"/>
            </p:cNvPicPr>
            <p:nvPr/>
          </p:nvPicPr>
          <p:blipFill>
            <a:blip r:embed="rId4" cstate="print"/>
            <a:stretch>
              <a:fillRect/>
            </a:stretch>
          </p:blipFill>
          <p:spPr>
            <a:xfrm>
              <a:off x="5436096" y="2904619"/>
              <a:ext cx="124778" cy="212408"/>
            </a:xfrm>
            <a:prstGeom prst="rect">
              <a:avLst/>
            </a:prstGeom>
          </p:spPr>
        </p:pic>
        <p:pic>
          <p:nvPicPr>
            <p:cNvPr id="6" name="TexTeXPicture" descr="&lt;?xml version=&quot;1.0&quot; encoding=&quot;utf-16&quot;?&gt;&#10;&lt;TeXTeX&gt;&#10;  &lt;preamble&gt;\documentclass{jarticle}&#10;\usepackage{amsmath}&#10;\pagestyle{empty}&lt;/preamble&gt;&#10;  &lt;body&gt;\begin{align*} &#10;\overline{\phi}&#10;\end{align*}&lt;/body&gt;&#10;  &lt;fcolor&gt;FF000000&lt;/fcolor&gt;&#10;  &lt;bcolor&gt;FFFFFFFF&lt;/bcolor&gt;&#10;  &lt;transparent&gt;True&lt;/transparent&gt;&#10;  &lt;resolution&gt;1800&lt;/resolution&gt;&#10;  &lt;imageh&gt;263&lt;/imageh&gt;&#10;  &lt;imagew&gt;149&lt;/imagew&gt;&#10;  &lt;scale&gt;50&lt;/scale&gt;&#10;  &lt;cursor&gt;31&lt;/cursor&gt;&#10;&lt;/TeXTeX&gt;"/>
            <p:cNvPicPr>
              <a:picLocks noChangeAspect="1"/>
            </p:cNvPicPr>
            <p:nvPr/>
          </p:nvPicPr>
          <p:blipFill>
            <a:blip r:embed="rId5" cstate="print"/>
            <a:stretch>
              <a:fillRect/>
            </a:stretch>
          </p:blipFill>
          <p:spPr>
            <a:xfrm>
              <a:off x="5436096" y="3903439"/>
              <a:ext cx="141923" cy="250508"/>
            </a:xfrm>
            <a:prstGeom prst="rect">
              <a:avLst/>
            </a:prstGeom>
          </p:spPr>
        </p:pic>
        <p:pic>
          <p:nvPicPr>
            <p:cNvPr id="8" name="TexTeXPicture" descr="&lt;?xml version=&quot;1.0&quot; encoding=&quot;utf-16&quot;?&gt;&#10;&lt;TeXTeX&gt;&#10;  &lt;preamble&gt;\documentclass{jarticle}&#10;\usepackage{amsmath}&#10;\pagestyle{empty}&lt;/preamble&gt;&#10;  &lt;body&gt;\begin{align*} &#10;\phi_t&#10;\end{align*}&lt;/body&gt;&#10;  &lt;fcolor&gt;FF000000&lt;/fcolor&gt;&#10;  &lt;bcolor&gt;FFFFFFFF&lt;/bcolor&gt;&#10;  &lt;transparent&gt;True&lt;/transparent&gt;&#10;  &lt;resolution&gt;1800&lt;/resolution&gt;&#10;  &lt;imageh&gt;223&lt;/imageh&gt;&#10;  &lt;imagew&gt;202&lt;/imagew&gt;&#10;  &lt;scale&gt;50&lt;/scale&gt;&#10;  &lt;cursor&gt;22&lt;/cursor&gt;&#10;&lt;/TeXTeX&gt;"/>
            <p:cNvPicPr>
              <a:picLocks noChangeAspect="1"/>
            </p:cNvPicPr>
            <p:nvPr/>
          </p:nvPicPr>
          <p:blipFill>
            <a:blip r:embed="rId6" cstate="print"/>
            <a:stretch>
              <a:fillRect/>
            </a:stretch>
          </p:blipFill>
          <p:spPr>
            <a:xfrm>
              <a:off x="5438337" y="3543399"/>
              <a:ext cx="192405" cy="212408"/>
            </a:xfrm>
            <a:prstGeom prst="rect">
              <a:avLst/>
            </a:prstGeom>
          </p:spPr>
        </p:pic>
        <p:pic>
          <p:nvPicPr>
            <p:cNvPr id="9" name="TexTeXPicture" descr="&lt;?xml version=&quot;1.0&quot; encoding=&quot;utf-16&quot;?&gt;&#10;&lt;TeXTeX&gt;&#10;  &lt;preamble&gt;\documentclass{jarticle}&#10;\usepackage{amsmath}&#10;\pagestyle{empty}&lt;/preamble&gt;&#10;  &lt;body&gt;\begin{align*} &#10;t_n&#10;\end{align*}&lt;/body&gt;&#10;  &lt;fcolor&gt;FF000000&lt;/fcolor&gt;&#10;  &lt;bcolor&gt;FFFFFFFF&lt;/bcolor&gt;&#10;  &lt;transparent&gt;True&lt;/transparent&gt;&#10;  &lt;resolution&gt;1800&lt;/resolution&gt;&#10;  &lt;imageh&gt;195&lt;/imageh&gt;&#10;  &lt;imagew&gt;199&lt;/imagew&gt;&#10;  &lt;scale&gt;50&lt;/scale&gt;&#10;  &lt;cursor&gt;19&lt;/cursor&gt;&#10;&lt;/TeXTeX&gt;"/>
            <p:cNvPicPr>
              <a:picLocks noChangeAspect="1"/>
            </p:cNvPicPr>
            <p:nvPr/>
          </p:nvPicPr>
          <p:blipFill>
            <a:blip r:embed="rId7" cstate="print"/>
            <a:stretch>
              <a:fillRect/>
            </a:stretch>
          </p:blipFill>
          <p:spPr>
            <a:xfrm>
              <a:off x="5436096" y="4221088"/>
              <a:ext cx="189548" cy="185738"/>
            </a:xfrm>
            <a:prstGeom prst="rect">
              <a:avLst/>
            </a:prstGeom>
          </p:spPr>
        </p:pic>
        <p:pic>
          <p:nvPicPr>
            <p:cNvPr id="10"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8" cstate="print"/>
            <a:stretch>
              <a:fillRect/>
            </a:stretch>
          </p:blipFill>
          <p:spPr>
            <a:xfrm>
              <a:off x="5436096" y="3284984"/>
              <a:ext cx="72390" cy="150495"/>
            </a:xfrm>
            <a:prstGeom prst="rect">
              <a:avLst/>
            </a:prstGeom>
          </p:spPr>
        </p:pic>
        <p:sp>
          <p:nvSpPr>
            <p:cNvPr id="11" name="テキスト ボックス 10"/>
            <p:cNvSpPr txBox="1"/>
            <p:nvPr/>
          </p:nvSpPr>
          <p:spPr>
            <a:xfrm>
              <a:off x="5652120" y="2852936"/>
              <a:ext cx="1728192" cy="369332"/>
            </a:xfrm>
            <a:prstGeom prst="rect">
              <a:avLst/>
            </a:prstGeom>
            <a:noFill/>
          </p:spPr>
          <p:txBody>
            <a:bodyPr wrap="square" rtlCol="0">
              <a:spAutoFit/>
            </a:bodyPr>
            <a:lstStyle/>
            <a:p>
              <a:r>
                <a:rPr kumimoji="1" lang="en-US" altLang="ja-JP" smtClean="0"/>
                <a:t>: </a:t>
              </a:r>
              <a:r>
                <a:rPr kumimoji="1" lang="ja-JP" altLang="en-US" smtClean="0"/>
                <a:t>モデル変数</a:t>
              </a:r>
              <a:endParaRPr kumimoji="1" lang="en-US" altLang="ja-JP" smtClean="0"/>
            </a:p>
          </p:txBody>
        </p:sp>
        <p:sp>
          <p:nvSpPr>
            <p:cNvPr id="12" name="テキスト ボックス 11"/>
            <p:cNvSpPr txBox="1"/>
            <p:nvPr/>
          </p:nvSpPr>
          <p:spPr>
            <a:xfrm>
              <a:off x="5652120" y="3501008"/>
              <a:ext cx="1872208" cy="369332"/>
            </a:xfrm>
            <a:prstGeom prst="rect">
              <a:avLst/>
            </a:prstGeom>
            <a:noFill/>
          </p:spPr>
          <p:txBody>
            <a:bodyPr wrap="square" rtlCol="0">
              <a:spAutoFit/>
            </a:bodyPr>
            <a:lstStyle/>
            <a:p>
              <a:r>
                <a:rPr lang="en-US" altLang="ja-JP" smtClean="0"/>
                <a:t>: </a:t>
              </a:r>
              <a:r>
                <a:rPr lang="ja-JP" altLang="en-US" smtClean="0"/>
                <a:t>目標分布</a:t>
              </a:r>
              <a:endParaRPr lang="en-US" altLang="ja-JP" smtClean="0"/>
            </a:p>
          </p:txBody>
        </p:sp>
        <p:sp>
          <p:nvSpPr>
            <p:cNvPr id="13" name="テキスト ボックス 12"/>
            <p:cNvSpPr txBox="1"/>
            <p:nvPr/>
          </p:nvSpPr>
          <p:spPr>
            <a:xfrm>
              <a:off x="5652120" y="3851756"/>
              <a:ext cx="1440160" cy="369332"/>
            </a:xfrm>
            <a:prstGeom prst="rect">
              <a:avLst/>
            </a:prstGeom>
            <a:noFill/>
          </p:spPr>
          <p:txBody>
            <a:bodyPr wrap="square" rtlCol="0">
              <a:spAutoFit/>
            </a:bodyPr>
            <a:lstStyle/>
            <a:p>
              <a:r>
                <a:rPr kumimoji="1" lang="en-US" altLang="ja-JP" smtClean="0"/>
                <a:t>: </a:t>
              </a:r>
              <a:r>
                <a:rPr kumimoji="1" lang="ja-JP" altLang="en-US" smtClean="0"/>
                <a:t>水平平均</a:t>
              </a:r>
              <a:endParaRPr kumimoji="1" lang="ja-JP" altLang="en-US"/>
            </a:p>
          </p:txBody>
        </p:sp>
        <p:sp>
          <p:nvSpPr>
            <p:cNvPr id="14" name="テキスト ボックス 13"/>
            <p:cNvSpPr txBox="1"/>
            <p:nvPr/>
          </p:nvSpPr>
          <p:spPr>
            <a:xfrm>
              <a:off x="5652120" y="3203684"/>
              <a:ext cx="1728192" cy="369332"/>
            </a:xfrm>
            <a:prstGeom prst="rect">
              <a:avLst/>
            </a:prstGeom>
            <a:noFill/>
          </p:spPr>
          <p:txBody>
            <a:bodyPr wrap="square" rtlCol="0">
              <a:spAutoFit/>
            </a:bodyPr>
            <a:lstStyle/>
            <a:p>
              <a:r>
                <a:rPr kumimoji="1" lang="en-US" altLang="ja-JP" smtClean="0"/>
                <a:t>: </a:t>
              </a:r>
              <a:r>
                <a:rPr lang="ja-JP" altLang="en-US" smtClean="0"/>
                <a:t>時間</a:t>
              </a:r>
              <a:endParaRPr kumimoji="1" lang="en-US" altLang="ja-JP" smtClean="0"/>
            </a:p>
          </p:txBody>
        </p:sp>
        <p:sp>
          <p:nvSpPr>
            <p:cNvPr id="15" name="テキスト ボックス 14"/>
            <p:cNvSpPr txBox="1"/>
            <p:nvPr/>
          </p:nvSpPr>
          <p:spPr>
            <a:xfrm>
              <a:off x="5652120" y="4139788"/>
              <a:ext cx="3240360" cy="369332"/>
            </a:xfrm>
            <a:prstGeom prst="rect">
              <a:avLst/>
            </a:prstGeom>
            <a:noFill/>
          </p:spPr>
          <p:txBody>
            <a:bodyPr wrap="square" rtlCol="0">
              <a:spAutoFit/>
            </a:bodyPr>
            <a:lstStyle/>
            <a:p>
              <a:r>
                <a:rPr kumimoji="1" lang="en-US" altLang="ja-JP" smtClean="0"/>
                <a:t>: </a:t>
              </a:r>
              <a:r>
                <a:rPr kumimoji="1" lang="ja-JP" altLang="en-US" smtClean="0"/>
                <a:t>ナッジング</a:t>
              </a:r>
              <a:r>
                <a:rPr kumimoji="1" lang="en-US" altLang="ja-JP" smtClean="0"/>
                <a:t> </a:t>
              </a:r>
              <a:r>
                <a:rPr kumimoji="1" lang="ja-JP" altLang="en-US" smtClean="0"/>
                <a:t>の時間スケール</a:t>
              </a:r>
              <a:endParaRPr kumimoji="1" lang="ja-JP" altLang="en-US"/>
            </a:p>
          </p:txBody>
        </p:sp>
      </p:grpSp>
      <p:pic>
        <p:nvPicPr>
          <p:cNvPr id="18" name="TexTeXPicture" descr="&lt;?xml version=&quot;1.0&quot; encoding=&quot;utf-16&quot;?&gt;&#10;&lt;TeXTeX&gt;&#10;  &lt;preamble&gt;\documentclass{jarticle}&#10;\usepackage{amsmath}&#10;\pagestyle{empty}&lt;/preamble&gt;&#10;  &lt;body&gt;\begin{align*} &#10;\theta&#10;\end{align*}&lt;/body&gt;&#10;  &lt;fcolor&gt;FF000000&lt;/fcolor&gt;&#10;  &lt;bcolor&gt;FFFFFFFF&lt;/bcolor&gt;&#10;  &lt;transparent&gt;True&lt;/transparent&gt;&#10;  &lt;resolution&gt;1800&lt;/resolution&gt;&#10;  &lt;imageh&gt;177&lt;/imageh&gt;&#10;  &lt;imagew&gt;102&lt;/imagew&gt;&#10;  &lt;scale&gt;50&lt;/scale&gt;&#10;  &lt;cursor&gt;22&lt;/cursor&gt;&#10;&lt;/TeXTeX&gt;"/>
          <p:cNvPicPr>
            <a:picLocks noChangeAspect="1"/>
          </p:cNvPicPr>
          <p:nvPr/>
        </p:nvPicPr>
        <p:blipFill>
          <a:blip r:embed="rId9" cstate="print"/>
          <a:stretch>
            <a:fillRect/>
          </a:stretch>
        </p:blipFill>
        <p:spPr>
          <a:xfrm>
            <a:off x="2915816" y="5123306"/>
            <a:ext cx="144016" cy="249910"/>
          </a:xfrm>
          <a:prstGeom prst="rect">
            <a:avLst/>
          </a:prstGeom>
        </p:spPr>
      </p:pic>
      <p:pic>
        <p:nvPicPr>
          <p:cNvPr id="20" name="TexTeXPicture" descr="&lt;?xml version=&quot;1.0&quot; encoding=&quot;utf-16&quot;?&gt;&#10;&lt;TeXTeX&gt;&#10;  &lt;preamble&gt;\documentclass{jarticle}&#10;\usepackage{amsmath}&#10;\pagestyle{empty}&lt;/preamble&gt;&#10;  &lt;body&gt;\begin{align*} &#10;\bf{u}&#10;\end{align*}&lt;/body&gt;&#10;  &lt;fcolor&gt;FF000000&lt;/fcolor&gt;&#10;  &lt;bcolor&gt;FFFFFFFF&lt;/bcolor&gt;&#10;  &lt;transparent&gt;True&lt;/transparent&gt;&#10;  &lt;resolution&gt;1800&lt;/resolution&gt;&#10;  &lt;imageh&gt;114&lt;/imageh&gt;&#10;  &lt;imagew&gt;142&lt;/imagew&gt;&#10;  &lt;scale&gt;50&lt;/scale&gt;&#10;  &lt;cursor&gt;22&lt;/cursor&gt;&#10;&lt;/TeXTeX&gt;"/>
          <p:cNvPicPr>
            <a:picLocks noChangeAspect="1"/>
          </p:cNvPicPr>
          <p:nvPr/>
        </p:nvPicPr>
        <p:blipFill>
          <a:blip r:embed="rId10" cstate="print"/>
          <a:stretch>
            <a:fillRect/>
          </a:stretch>
        </p:blipFill>
        <p:spPr>
          <a:xfrm>
            <a:off x="5844191" y="5157192"/>
            <a:ext cx="239977" cy="192658"/>
          </a:xfrm>
          <a:prstGeom prst="rect">
            <a:avLst/>
          </a:prstGeom>
        </p:spPr>
      </p:pic>
      <p:sp>
        <p:nvSpPr>
          <p:cNvPr id="21" name="正方形/長方形 20"/>
          <p:cNvSpPr/>
          <p:nvPr/>
        </p:nvSpPr>
        <p:spPr>
          <a:xfrm>
            <a:off x="5148064" y="2708920"/>
            <a:ext cx="3672408" cy="19442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TexTeXPicture" descr="&lt;?xml version=&quot;1.0&quot; encoding=&quot;utf-16&quot;?&gt;&#10;&lt;TeXTeX&gt;&#10;  &lt;preamble&gt;\documentclass{jarticle}&#10;\usepackage{amsmath}&#10;\pagestyle{empty}&lt;/preamble&gt;&#10;  &lt;body&gt;\begin{align*} &#10;q_\textmc{v}&#10;\end{align*}&lt;/body&gt;&#10;  &lt;fcolor&gt;FF000000&lt;/fcolor&gt;&#10;  &lt;bcolor&gt;FFFFFFFF&lt;/bcolor&gt;&#10;  &lt;transparent&gt;True&lt;/transparent&gt;&#10;  &lt;resolution&gt;1800&lt;/resolution&gt;&#10;  &lt;imageh&gt;158&lt;/imageh&gt;&#10;  &lt;imagew&gt;200&lt;/imagew&gt;&#10;  &lt;scale&gt;50&lt;/scale&gt;&#10;  &lt;cursor&gt;21&lt;/cursor&gt;&#10;&lt;/TeXTeX&gt;"/>
          <p:cNvPicPr>
            <a:picLocks noChangeAspect="1"/>
          </p:cNvPicPr>
          <p:nvPr/>
        </p:nvPicPr>
        <p:blipFill>
          <a:blip r:embed="rId11" cstate="print"/>
          <a:stretch>
            <a:fillRect/>
          </a:stretch>
        </p:blipFill>
        <p:spPr>
          <a:xfrm>
            <a:off x="3990237" y="5133992"/>
            <a:ext cx="302815" cy="2392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温位の目標分布</a:t>
            </a:r>
            <a:endParaRPr kumimoji="1" lang="ja-JP" altLang="en-US"/>
          </a:p>
        </p:txBody>
      </p:sp>
      <p:sp>
        <p:nvSpPr>
          <p:cNvPr id="3" name="コンテンツ プレースホルダ 2"/>
          <p:cNvSpPr>
            <a:spLocks noGrp="1"/>
          </p:cNvSpPr>
          <p:nvPr>
            <p:ph idx="1"/>
          </p:nvPr>
        </p:nvSpPr>
        <p:spPr>
          <a:xfrm>
            <a:off x="457200" y="1600200"/>
            <a:ext cx="8229600" cy="4493095"/>
          </a:xfrm>
        </p:spPr>
        <p:txBody>
          <a:bodyPr/>
          <a:lstStyle/>
          <a:p>
            <a:r>
              <a:rPr lang="ja-JP" altLang="en-US" sz="2800" smtClean="0"/>
              <a:t>地表面では </a:t>
            </a:r>
            <a:r>
              <a:rPr lang="en-US" altLang="ja-JP" sz="2800" smtClean="0"/>
              <a:t>294 K</a:t>
            </a:r>
          </a:p>
          <a:p>
            <a:r>
              <a:rPr lang="ja-JP" altLang="en-US" sz="2800" smtClean="0"/>
              <a:t>高度 </a:t>
            </a:r>
            <a:r>
              <a:rPr lang="en-US" altLang="ja-JP" sz="2800" smtClean="0"/>
              <a:t>1 km </a:t>
            </a:r>
            <a:r>
              <a:rPr lang="ja-JP" altLang="en-US" sz="2800" smtClean="0"/>
              <a:t>では </a:t>
            </a:r>
            <a:r>
              <a:rPr lang="en-US" altLang="ja-JP" sz="2800" smtClean="0"/>
              <a:t>293 K, </a:t>
            </a:r>
          </a:p>
          <a:p>
            <a:pPr>
              <a:buNone/>
            </a:pPr>
            <a:r>
              <a:rPr lang="ja-JP" altLang="en-US" sz="2800" smtClean="0"/>
              <a:t>  それより上では </a:t>
            </a:r>
            <a:r>
              <a:rPr lang="en-US" altLang="ja-JP" sz="2800" smtClean="0"/>
              <a:t>3 K/km </a:t>
            </a:r>
            <a:r>
              <a:rPr lang="ja-JP" altLang="en-US" sz="2800" smtClean="0"/>
              <a:t>で増加</a:t>
            </a:r>
            <a:endParaRPr lang="en-US" altLang="ja-JP" sz="2800" smtClean="0"/>
          </a:p>
          <a:p>
            <a:endParaRPr kumimoji="1" lang="en-US" altLang="ja-JP" sz="2800" smtClean="0"/>
          </a:p>
          <a:p>
            <a:endParaRPr kumimoji="1" lang="en-US" altLang="ja-JP" sz="2800" smtClean="0"/>
          </a:p>
        </p:txBody>
      </p:sp>
      <p:grpSp>
        <p:nvGrpSpPr>
          <p:cNvPr id="86" name="グループ化 85"/>
          <p:cNvGrpSpPr/>
          <p:nvPr/>
        </p:nvGrpSpPr>
        <p:grpSpPr>
          <a:xfrm>
            <a:off x="5940152" y="1484784"/>
            <a:ext cx="2664296" cy="4968552"/>
            <a:chOff x="5940152" y="1484784"/>
            <a:chExt cx="2664296" cy="4968552"/>
          </a:xfrm>
        </p:grpSpPr>
        <p:pic>
          <p:nvPicPr>
            <p:cNvPr id="64" name="図 63" descr="Fig001.jpg"/>
            <p:cNvPicPr>
              <a:picLocks noChangeAspect="1"/>
            </p:cNvPicPr>
            <p:nvPr/>
          </p:nvPicPr>
          <p:blipFill>
            <a:blip r:embed="rId3" cstate="print"/>
            <a:srcRect l="3422" t="1701" r="54371"/>
            <a:stretch>
              <a:fillRect/>
            </a:stretch>
          </p:blipFill>
          <p:spPr>
            <a:xfrm>
              <a:off x="5940152" y="1484784"/>
              <a:ext cx="2664296" cy="4896544"/>
            </a:xfrm>
            <a:prstGeom prst="rect">
              <a:avLst/>
            </a:prstGeom>
          </p:spPr>
        </p:pic>
        <p:sp>
          <p:nvSpPr>
            <p:cNvPr id="13" name="テキスト ボックス 12"/>
            <p:cNvSpPr txBox="1"/>
            <p:nvPr/>
          </p:nvSpPr>
          <p:spPr>
            <a:xfrm>
              <a:off x="6156176" y="1510191"/>
              <a:ext cx="504056" cy="369332"/>
            </a:xfrm>
            <a:prstGeom prst="rect">
              <a:avLst/>
            </a:prstGeom>
            <a:solidFill>
              <a:schemeClr val="bg1"/>
            </a:solidFill>
          </p:spPr>
          <p:txBody>
            <a:bodyPr wrap="square" rtlCol="0">
              <a:spAutoFit/>
            </a:bodyPr>
            <a:lstStyle/>
            <a:p>
              <a:r>
                <a:rPr kumimoji="1" lang="en-US" altLang="ja-JP" smtClean="0"/>
                <a:t>15</a:t>
              </a:r>
              <a:endParaRPr kumimoji="1" lang="ja-JP" altLang="en-US"/>
            </a:p>
          </p:txBody>
        </p:sp>
        <p:sp>
          <p:nvSpPr>
            <p:cNvPr id="14" name="テキスト ボックス 13"/>
            <p:cNvSpPr txBox="1"/>
            <p:nvPr/>
          </p:nvSpPr>
          <p:spPr>
            <a:xfrm>
              <a:off x="6156176" y="2915652"/>
              <a:ext cx="504056" cy="369332"/>
            </a:xfrm>
            <a:prstGeom prst="rect">
              <a:avLst/>
            </a:prstGeom>
            <a:solidFill>
              <a:schemeClr val="bg1"/>
            </a:solidFill>
          </p:spPr>
          <p:txBody>
            <a:bodyPr wrap="square" rtlCol="0">
              <a:spAutoFit/>
            </a:bodyPr>
            <a:lstStyle/>
            <a:p>
              <a:r>
                <a:rPr kumimoji="1" lang="en-US" altLang="ja-JP" smtClean="0"/>
                <a:t>10</a:t>
              </a:r>
            </a:p>
          </p:txBody>
        </p:sp>
        <p:sp>
          <p:nvSpPr>
            <p:cNvPr id="15" name="テキスト ボックス 14"/>
            <p:cNvSpPr txBox="1"/>
            <p:nvPr/>
          </p:nvSpPr>
          <p:spPr>
            <a:xfrm>
              <a:off x="6394150" y="4283804"/>
              <a:ext cx="266082" cy="369332"/>
            </a:xfrm>
            <a:prstGeom prst="rect">
              <a:avLst/>
            </a:prstGeom>
            <a:solidFill>
              <a:schemeClr val="bg1"/>
            </a:solidFill>
          </p:spPr>
          <p:txBody>
            <a:bodyPr wrap="square" rtlCol="0">
              <a:spAutoFit/>
            </a:bodyPr>
            <a:lstStyle/>
            <a:p>
              <a:r>
                <a:rPr lang="en-US" altLang="ja-JP" smtClean="0"/>
                <a:t>5</a:t>
              </a:r>
            </a:p>
          </p:txBody>
        </p:sp>
        <p:sp>
          <p:nvSpPr>
            <p:cNvPr id="29" name="テキスト ボックス 28"/>
            <p:cNvSpPr txBox="1"/>
            <p:nvPr/>
          </p:nvSpPr>
          <p:spPr>
            <a:xfrm>
              <a:off x="6421026" y="5538718"/>
              <a:ext cx="239206" cy="338554"/>
            </a:xfrm>
            <a:prstGeom prst="rect">
              <a:avLst/>
            </a:prstGeom>
            <a:solidFill>
              <a:schemeClr val="bg1"/>
            </a:solidFill>
          </p:spPr>
          <p:txBody>
            <a:bodyPr wrap="square" rtlCol="0">
              <a:spAutoFit/>
            </a:bodyPr>
            <a:lstStyle/>
            <a:p>
              <a:r>
                <a:rPr lang="en-US" altLang="ja-JP" sz="1600" smtClean="0"/>
                <a:t>0</a:t>
              </a:r>
            </a:p>
          </p:txBody>
        </p:sp>
        <p:sp>
          <p:nvSpPr>
            <p:cNvPr id="30" name="テキスト ボックス 29"/>
            <p:cNvSpPr txBox="1"/>
            <p:nvPr/>
          </p:nvSpPr>
          <p:spPr>
            <a:xfrm>
              <a:off x="6440513" y="5795972"/>
              <a:ext cx="723775" cy="369332"/>
            </a:xfrm>
            <a:prstGeom prst="rect">
              <a:avLst/>
            </a:prstGeom>
            <a:solidFill>
              <a:schemeClr val="bg1"/>
            </a:solidFill>
          </p:spPr>
          <p:txBody>
            <a:bodyPr wrap="square" rtlCol="0">
              <a:spAutoFit/>
            </a:bodyPr>
            <a:lstStyle/>
            <a:p>
              <a:r>
                <a:rPr lang="en-US" altLang="ja-JP" smtClean="0"/>
                <a:t>250</a:t>
              </a:r>
            </a:p>
          </p:txBody>
        </p:sp>
        <p:sp>
          <p:nvSpPr>
            <p:cNvPr id="31" name="テキスト ボックス 30"/>
            <p:cNvSpPr txBox="1"/>
            <p:nvPr/>
          </p:nvSpPr>
          <p:spPr>
            <a:xfrm>
              <a:off x="7092280" y="5795972"/>
              <a:ext cx="792088" cy="369332"/>
            </a:xfrm>
            <a:prstGeom prst="rect">
              <a:avLst/>
            </a:prstGeom>
            <a:solidFill>
              <a:schemeClr val="bg1"/>
            </a:solidFill>
          </p:spPr>
          <p:txBody>
            <a:bodyPr wrap="square" rtlCol="0">
              <a:spAutoFit/>
            </a:bodyPr>
            <a:lstStyle/>
            <a:p>
              <a:r>
                <a:rPr lang="en-US" altLang="ja-JP" smtClean="0"/>
                <a:t>  300</a:t>
              </a:r>
            </a:p>
          </p:txBody>
        </p:sp>
        <p:sp>
          <p:nvSpPr>
            <p:cNvPr id="32" name="テキスト ボックス 31"/>
            <p:cNvSpPr txBox="1"/>
            <p:nvPr/>
          </p:nvSpPr>
          <p:spPr>
            <a:xfrm>
              <a:off x="7884368" y="5795972"/>
              <a:ext cx="720080" cy="369332"/>
            </a:xfrm>
            <a:prstGeom prst="rect">
              <a:avLst/>
            </a:prstGeom>
            <a:solidFill>
              <a:schemeClr val="bg1"/>
            </a:solidFill>
          </p:spPr>
          <p:txBody>
            <a:bodyPr wrap="square" rtlCol="0">
              <a:spAutoFit/>
            </a:bodyPr>
            <a:lstStyle/>
            <a:p>
              <a:r>
                <a:rPr lang="en-US" altLang="ja-JP" smtClean="0"/>
                <a:t> 350</a:t>
              </a:r>
            </a:p>
          </p:txBody>
        </p:sp>
        <p:sp>
          <p:nvSpPr>
            <p:cNvPr id="52" name="テキスト ボックス 51"/>
            <p:cNvSpPr txBox="1"/>
            <p:nvPr/>
          </p:nvSpPr>
          <p:spPr>
            <a:xfrm>
              <a:off x="6804248" y="4581128"/>
              <a:ext cx="648072" cy="369332"/>
            </a:xfrm>
            <a:prstGeom prst="rect">
              <a:avLst/>
            </a:prstGeom>
            <a:noFill/>
          </p:spPr>
          <p:txBody>
            <a:bodyPr wrap="square" rtlCol="0">
              <a:spAutoFit/>
            </a:bodyPr>
            <a:lstStyle/>
            <a:p>
              <a:r>
                <a:rPr lang="en-US" altLang="ja-JP" smtClean="0"/>
                <a:t>293</a:t>
              </a:r>
            </a:p>
          </p:txBody>
        </p:sp>
        <p:cxnSp>
          <p:nvCxnSpPr>
            <p:cNvPr id="70" name="直線矢印コネクタ 69"/>
            <p:cNvCxnSpPr/>
            <p:nvPr/>
          </p:nvCxnSpPr>
          <p:spPr>
            <a:xfrm rot="16200000" flipH="1">
              <a:off x="6984268" y="5049180"/>
              <a:ext cx="504056" cy="1440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6084168" y="3429000"/>
              <a:ext cx="288032" cy="646331"/>
            </a:xfrm>
            <a:prstGeom prst="rect">
              <a:avLst/>
            </a:prstGeom>
            <a:solidFill>
              <a:schemeClr val="bg1"/>
            </a:solidFill>
          </p:spPr>
          <p:txBody>
            <a:bodyPr wrap="square" rtlCol="0">
              <a:spAutoFit/>
            </a:bodyPr>
            <a:lstStyle/>
            <a:p>
              <a:r>
                <a:rPr lang="en-US" altLang="ja-JP" smtClean="0"/>
                <a:t>  </a:t>
              </a:r>
            </a:p>
            <a:p>
              <a:endParaRPr kumimoji="1" lang="ja-JP" altLang="en-US"/>
            </a:p>
          </p:txBody>
        </p:sp>
        <p:sp>
          <p:nvSpPr>
            <p:cNvPr id="77" name="テキスト ボックス 76"/>
            <p:cNvSpPr txBox="1"/>
            <p:nvPr/>
          </p:nvSpPr>
          <p:spPr>
            <a:xfrm>
              <a:off x="5940152" y="3284984"/>
              <a:ext cx="492443" cy="1368152"/>
            </a:xfrm>
            <a:prstGeom prst="rect">
              <a:avLst/>
            </a:prstGeom>
            <a:noFill/>
          </p:spPr>
          <p:txBody>
            <a:bodyPr vert="eaVert" wrap="square" rtlCol="0">
              <a:spAutoFit/>
            </a:bodyPr>
            <a:lstStyle/>
            <a:p>
              <a:r>
                <a:rPr lang="ja-JP" altLang="en-US" sz="2000" smtClean="0"/>
                <a:t>高度 </a:t>
              </a:r>
              <a:r>
                <a:rPr lang="en-US" altLang="ja-JP" sz="2000" smtClean="0"/>
                <a:t>(km)</a:t>
              </a:r>
              <a:endParaRPr kumimoji="1" lang="ja-JP" altLang="en-US" sz="2000"/>
            </a:p>
          </p:txBody>
        </p:sp>
        <p:sp>
          <p:nvSpPr>
            <p:cNvPr id="80" name="テキスト ボックス 79"/>
            <p:cNvSpPr txBox="1"/>
            <p:nvPr/>
          </p:nvSpPr>
          <p:spPr>
            <a:xfrm>
              <a:off x="6948264" y="6053226"/>
              <a:ext cx="1296144" cy="400110"/>
            </a:xfrm>
            <a:prstGeom prst="rect">
              <a:avLst/>
            </a:prstGeom>
            <a:noFill/>
          </p:spPr>
          <p:txBody>
            <a:bodyPr wrap="square" rtlCol="0">
              <a:spAutoFit/>
            </a:bodyPr>
            <a:lstStyle/>
            <a:p>
              <a:r>
                <a:rPr kumimoji="1" lang="ja-JP" altLang="en-US" sz="2000" smtClean="0"/>
                <a:t>温位 </a:t>
              </a:r>
              <a:r>
                <a:rPr kumimoji="1" lang="en-US" altLang="ja-JP" sz="2000" smtClean="0"/>
                <a:t>(K)</a:t>
              </a:r>
              <a:endParaRPr kumimoji="1" lang="ja-JP" altLang="en-US" sz="2000"/>
            </a:p>
          </p:txBody>
        </p:sp>
        <p:cxnSp>
          <p:nvCxnSpPr>
            <p:cNvPr id="84" name="直線コネクタ 83"/>
            <p:cNvCxnSpPr/>
            <p:nvPr/>
          </p:nvCxnSpPr>
          <p:spPr>
            <a:xfrm>
              <a:off x="6732240" y="5445224"/>
              <a:ext cx="1512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6421026" y="5229200"/>
              <a:ext cx="239206" cy="369332"/>
            </a:xfrm>
            <a:prstGeom prst="rect">
              <a:avLst/>
            </a:prstGeom>
            <a:solidFill>
              <a:schemeClr val="bg1"/>
            </a:solidFill>
          </p:spPr>
          <p:txBody>
            <a:bodyPr wrap="square" rtlCol="0">
              <a:spAutoFit/>
            </a:bodyPr>
            <a:lstStyle/>
            <a:p>
              <a:r>
                <a:rPr lang="en-US" altLang="ja-JP" smtClean="0"/>
                <a:t>1</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omaru">
  <a:themeElements>
    <a:clrScheme name="originalest_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riginalest_11">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iginalest_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iginalest_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iginalest_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iginalest_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iginalest_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iginalest_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iginalest_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iginalest_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iginalest_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iginalest_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iginalest_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iginalest_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 \ l e f t ( \ f r a c { \ p a r t i a l   \ p h i } { \ p a r t i a l   t } ) \ r i g h t   =   \ f r a c { \ p h i _ t   -   \ o v e r a r { \ p h i } } { t _ n }  
 \ e n d { a l i g n * } < / b o d y >  
     < f c o l o r > F F 0 0 0 0 0 0 < / f c o l o r >  
     < b c o l o r > F F F F F F F F < / b c o l o r >  
     < t r a n s p a r e n t > T r u e < / t r a n s p a r e n t >  
     < r e s o l u t i o n > 1 8 0 0 < / r e s o l u t i o n >  
     < i m a g e h > - 1 < / i m a g e h >  
     < i m a g e w > - 1 < / i m a g e w >  
     < s c a l e > 5 0 < / s c a l e >  
     < c u r s o r > 9 7 < / c u r s o r >  
 < / T e X T e X > 
</file>

<file path=customXml/itemProps1.xml><?xml version="1.0" encoding="utf-8"?>
<ds:datastoreItem xmlns:ds="http://schemas.openxmlformats.org/officeDocument/2006/customXml" ds:itemID="{289D7BDC-5A47-4038-8BA0-DD64CD891A19}">
  <ds:schemaRefs/>
</ds:datastoreItem>
</file>

<file path=docProps/app.xml><?xml version="1.0" encoding="utf-8"?>
<Properties xmlns="http://schemas.openxmlformats.org/officeDocument/2006/extended-properties" xmlns:vt="http://schemas.openxmlformats.org/officeDocument/2006/docPropsVTypes">
  <Template>aomaru</Template>
  <TotalTime>4565</TotalTime>
  <Words>2168</Words>
  <Application>Microsoft Office PowerPoint</Application>
  <PresentationFormat>画面に合わせる (4:3)</PresentationFormat>
  <Paragraphs>381</Paragraphs>
  <Slides>27</Slides>
  <Notes>21</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aomaru</vt:lpstr>
      <vt:lpstr>S. H. DERBYSHIRE, I. BEAU, P. BECHTOLD, J.-Y. GRANDPEIX,  J.-M. PIRIOU, J.-L. REDELSPERGER  and P. M. M. SOARES,2004:   Sensitivity of moist convection to environmental humidity,   Q. J. R. Meteorol. Soc., 130, 3055-3079 </vt:lpstr>
      <vt:lpstr>はじめに</vt:lpstr>
      <vt:lpstr>研究背景</vt:lpstr>
      <vt:lpstr>論文の概要</vt:lpstr>
      <vt:lpstr>論文の概要</vt:lpstr>
      <vt:lpstr>目次</vt:lpstr>
      <vt:lpstr>実験の設定</vt:lpstr>
      <vt:lpstr>実験の設定</vt:lpstr>
      <vt:lpstr>温位の目標分布</vt:lpstr>
      <vt:lpstr>相対湿度の目標分布</vt:lpstr>
      <vt:lpstr>水平速度の目標分布</vt:lpstr>
      <vt:lpstr>CRMs での結果</vt:lpstr>
      <vt:lpstr>CRMs での結果</vt:lpstr>
      <vt:lpstr>CRMs での結果 (質量フラックス)</vt:lpstr>
      <vt:lpstr>上昇流の質量フラックスの比較 - 水平解像度について -</vt:lpstr>
      <vt:lpstr>上昇流の質量フラックスの比較 - 境界層のナッジングについて -</vt:lpstr>
      <vt:lpstr>上昇流の質量フラックスの比較 - 異なる CRM について -</vt:lpstr>
      <vt:lpstr>CRMs での結果 (見かけの加熱)</vt:lpstr>
      <vt:lpstr>見かけの加熱</vt:lpstr>
      <vt:lpstr>スライド 20</vt:lpstr>
      <vt:lpstr>CRMs での結果 (乾燥率)</vt:lpstr>
      <vt:lpstr>乾燥率</vt:lpstr>
      <vt:lpstr>上昇流の質量フラックスの比較 - CRM と SCM ② -</vt:lpstr>
      <vt:lpstr>まとめ</vt:lpstr>
      <vt:lpstr>まとめ</vt:lpstr>
      <vt:lpstr>参考文献</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Derbyshire (2004) の紹介</dc:title>
  <dc:creator>miki</dc:creator>
  <cp:lastModifiedBy>miki</cp:lastModifiedBy>
  <cp:revision>101</cp:revision>
  <dcterms:created xsi:type="dcterms:W3CDTF">2011-01-11T01:15:58Z</dcterms:created>
  <dcterms:modified xsi:type="dcterms:W3CDTF">2011-01-21T03:37:35Z</dcterms:modified>
</cp:coreProperties>
</file>