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3"/>
  </p:notesMasterIdLst>
  <p:handoutMasterIdLst>
    <p:handoutMasterId r:id="rId4"/>
  </p:handoutMasterIdLst>
  <p:sldIdLst>
    <p:sldId id="270" r:id="rId2"/>
  </p:sldIdLst>
  <p:sldSz cx="30279975" cy="42803763"/>
  <p:notesSz cx="9939338" cy="14368463"/>
  <p:custDataLst>
    <p:tags r:id="rId5"/>
  </p:custDataLst>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umimoji="1"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3073">
          <p15:clr>
            <a:srgbClr val="A4A3A4"/>
          </p15:clr>
        </p15:guide>
        <p15:guide id="2" pos="953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0B4D5"/>
    <a:srgbClr val="D58FB5"/>
    <a:srgbClr val="A56E8B"/>
    <a:srgbClr val="FFD4D4"/>
    <a:srgbClr val="FBE4FF"/>
    <a:srgbClr val="EAC3C3"/>
    <a:srgbClr val="FFA80B"/>
    <a:srgbClr val="F3E2B4"/>
    <a:srgbClr val="FF0000"/>
    <a:srgbClr val="000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テーマ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テーマ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テーマ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テーマ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243" autoAdjust="0"/>
    <p:restoredTop sz="95175" autoAdjust="0"/>
  </p:normalViewPr>
  <p:slideViewPr>
    <p:cSldViewPr snapToObjects="1">
      <p:cViewPr>
        <p:scale>
          <a:sx n="112" d="100"/>
          <a:sy n="112" d="100"/>
        </p:scale>
        <p:origin x="-9736" y="-23640"/>
      </p:cViewPr>
      <p:guideLst>
        <p:guide orient="horz" pos="13073"/>
        <p:guide pos="9537"/>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varScale="1">
        <p:scale>
          <a:sx n="67" d="100"/>
          <a:sy n="67" d="100"/>
        </p:scale>
        <p:origin x="3944" y="208"/>
      </p:cViewPr>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tags" Target="tags/tag1.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4267200" cy="7493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222" tIns="64110" rIns="128222" bIns="64110" numCol="1" anchor="t" anchorCtr="0" compatLnSpc="1">
            <a:prstTxWarp prst="textNoShape">
              <a:avLst/>
            </a:prstTxWarp>
          </a:bodyPr>
          <a:lstStyle>
            <a:lvl1pPr defTabSz="1282700" eaLnBrk="0" hangingPunct="0">
              <a:defRPr kumimoji="0" sz="1700"/>
            </a:lvl1pPr>
          </a:lstStyle>
          <a:p>
            <a:pPr>
              <a:defRPr/>
            </a:pPr>
            <a:endParaRPr lang="en-US" altLang="ja-JP"/>
          </a:p>
        </p:txBody>
      </p:sp>
      <p:sp>
        <p:nvSpPr>
          <p:cNvPr id="149507" name="Rectangle 3"/>
          <p:cNvSpPr>
            <a:spLocks noGrp="1" noChangeArrowheads="1"/>
          </p:cNvSpPr>
          <p:nvPr>
            <p:ph type="dt" sz="quarter" idx="1"/>
          </p:nvPr>
        </p:nvSpPr>
        <p:spPr bwMode="auto">
          <a:xfrm>
            <a:off x="5654675" y="0"/>
            <a:ext cx="4267200" cy="7493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222" tIns="64110" rIns="128222" bIns="64110" numCol="1" anchor="t" anchorCtr="0" compatLnSpc="1">
            <a:prstTxWarp prst="textNoShape">
              <a:avLst/>
            </a:prstTxWarp>
          </a:bodyPr>
          <a:lstStyle>
            <a:lvl1pPr algn="r" defTabSz="1282700" eaLnBrk="0" hangingPunct="0">
              <a:defRPr kumimoji="0" sz="1700"/>
            </a:lvl1pPr>
          </a:lstStyle>
          <a:p>
            <a:pPr>
              <a:defRPr/>
            </a:pPr>
            <a:endParaRPr lang="en-US" altLang="ja-JP"/>
          </a:p>
        </p:txBody>
      </p:sp>
      <p:sp>
        <p:nvSpPr>
          <p:cNvPr id="149508" name="Rectangle 4"/>
          <p:cNvSpPr>
            <a:spLocks noGrp="1" noChangeArrowheads="1"/>
          </p:cNvSpPr>
          <p:nvPr>
            <p:ph type="ftr" sz="quarter" idx="2"/>
          </p:nvPr>
        </p:nvSpPr>
        <p:spPr bwMode="auto">
          <a:xfrm>
            <a:off x="0" y="13693775"/>
            <a:ext cx="4267200" cy="6413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222" tIns="64110" rIns="128222" bIns="64110" numCol="1" anchor="b" anchorCtr="0" compatLnSpc="1">
            <a:prstTxWarp prst="textNoShape">
              <a:avLst/>
            </a:prstTxWarp>
          </a:bodyPr>
          <a:lstStyle>
            <a:lvl1pPr defTabSz="1282700" eaLnBrk="0" hangingPunct="0">
              <a:defRPr kumimoji="0" sz="1700"/>
            </a:lvl1pPr>
          </a:lstStyle>
          <a:p>
            <a:pPr>
              <a:defRPr/>
            </a:pPr>
            <a:endParaRPr lang="en-US" altLang="ja-JP"/>
          </a:p>
        </p:txBody>
      </p:sp>
      <p:sp>
        <p:nvSpPr>
          <p:cNvPr id="149509" name="Rectangle 5"/>
          <p:cNvSpPr>
            <a:spLocks noGrp="1" noChangeArrowheads="1"/>
          </p:cNvSpPr>
          <p:nvPr>
            <p:ph type="sldNum" sz="quarter" idx="3"/>
          </p:nvPr>
        </p:nvSpPr>
        <p:spPr bwMode="auto">
          <a:xfrm>
            <a:off x="5654675" y="13693775"/>
            <a:ext cx="4267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8222" tIns="64110" rIns="128222" bIns="64110" numCol="1" anchor="b" anchorCtr="0" compatLnSpc="1">
            <a:prstTxWarp prst="textNoShape">
              <a:avLst/>
            </a:prstTxWarp>
          </a:bodyPr>
          <a:lstStyle>
            <a:lvl1pPr algn="r" defTabSz="1282700" eaLnBrk="0" hangingPunct="0">
              <a:defRPr kumimoji="0" sz="1700"/>
            </a:lvl1pPr>
          </a:lstStyle>
          <a:p>
            <a:pPr>
              <a:defRPr/>
            </a:pPr>
            <a:fld id="{242F2EE1-2A1D-EA44-9D6B-3EF61BC6696C}" type="slidenum">
              <a:rPr lang="en-US" altLang="ja-JP"/>
              <a:pPr>
                <a:defRPr/>
              </a:pPr>
              <a:t>‹#›</a:t>
            </a:fld>
            <a:endParaRPr lang="en-US" altLang="ja-JP"/>
          </a:p>
        </p:txBody>
      </p:sp>
    </p:spTree>
    <p:extLst>
      <p:ext uri="{BB962C8B-B14F-4D97-AF65-F5344CB8AC3E}">
        <p14:creationId xmlns:p14="http://schemas.microsoft.com/office/powerpoint/2010/main" val="1602584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6888" cy="7191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5" y="0"/>
            <a:ext cx="4308475" cy="719138"/>
          </a:xfrm>
          <a:prstGeom prst="rect">
            <a:avLst/>
          </a:prstGeom>
        </p:spPr>
        <p:txBody>
          <a:bodyPr vert="horz" lIns="91440" tIns="45720" rIns="91440" bIns="45720" rtlCol="0"/>
          <a:lstStyle>
            <a:lvl1pPr algn="r">
              <a:defRPr sz="1200"/>
            </a:lvl1pPr>
          </a:lstStyle>
          <a:p>
            <a:fld id="{21644EE0-49BE-0B4B-9095-F11E1648EC2D}" type="datetimeFigureOut">
              <a:rPr kumimoji="1" lang="ja-JP" altLang="en-US" smtClean="0"/>
              <a:t>2018/10/13</a:t>
            </a:fld>
            <a:endParaRPr kumimoji="1" lang="ja-JP" altLang="en-US"/>
          </a:p>
        </p:txBody>
      </p:sp>
      <p:sp>
        <p:nvSpPr>
          <p:cNvPr id="4" name="スライド イメージ プレースホルダー 3"/>
          <p:cNvSpPr>
            <a:spLocks noGrp="1" noRot="1" noChangeAspect="1"/>
          </p:cNvSpPr>
          <p:nvPr>
            <p:ph type="sldImg" idx="2"/>
          </p:nvPr>
        </p:nvSpPr>
        <p:spPr>
          <a:xfrm>
            <a:off x="3065463" y="1077913"/>
            <a:ext cx="3810000" cy="53879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775" y="6824663"/>
            <a:ext cx="7951788" cy="64658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3647738"/>
            <a:ext cx="4306888" cy="7175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5" y="13647738"/>
            <a:ext cx="4308475" cy="717550"/>
          </a:xfrm>
          <a:prstGeom prst="rect">
            <a:avLst/>
          </a:prstGeom>
        </p:spPr>
        <p:txBody>
          <a:bodyPr vert="horz" lIns="91440" tIns="45720" rIns="91440" bIns="45720" rtlCol="0" anchor="b"/>
          <a:lstStyle>
            <a:lvl1pPr algn="r">
              <a:defRPr sz="1200"/>
            </a:lvl1pPr>
          </a:lstStyle>
          <a:p>
            <a:fld id="{A624A333-41BC-B742-AC9C-C39A8118AC6A}" type="slidenum">
              <a:rPr kumimoji="1" lang="ja-JP" altLang="en-US" smtClean="0"/>
              <a:t>‹#›</a:t>
            </a:fld>
            <a:endParaRPr kumimoji="1" lang="ja-JP" altLang="en-US"/>
          </a:p>
        </p:txBody>
      </p:sp>
    </p:spTree>
    <p:extLst>
      <p:ext uri="{BB962C8B-B14F-4D97-AF65-F5344CB8AC3E}">
        <p14:creationId xmlns:p14="http://schemas.microsoft.com/office/powerpoint/2010/main" val="352624902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624A333-41BC-B742-AC9C-C39A8118AC6A}"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1069895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71713" y="13296824"/>
            <a:ext cx="25736550" cy="9175666"/>
          </a:xfrm>
        </p:spPr>
        <p:txBody>
          <a:bodyPr/>
          <a:lstStyle/>
          <a:p>
            <a:r>
              <a:rPr lang="ja-JP" altLang="en-US"/>
              <a:t>マスタ タイトルの書式設定</a:t>
            </a:r>
          </a:p>
        </p:txBody>
      </p:sp>
      <p:sp>
        <p:nvSpPr>
          <p:cNvPr id="3" name="サブタイトル 2"/>
          <p:cNvSpPr>
            <a:spLocks noGrp="1"/>
          </p:cNvSpPr>
          <p:nvPr>
            <p:ph type="subTitle" idx="1"/>
          </p:nvPr>
        </p:nvSpPr>
        <p:spPr>
          <a:xfrm>
            <a:off x="4541838" y="24255123"/>
            <a:ext cx="21196300" cy="1093942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0DDD859-5E5B-0343-9ABB-34ABF58FBE25}" type="slidenum">
              <a:rPr lang="en-US" altLang="ja-JP"/>
              <a:pPr>
                <a:defRPr/>
              </a:pPr>
              <a:t>‹#›</a:t>
            </a:fld>
            <a:endParaRPr lang="en-US" altLang="ja-JP"/>
          </a:p>
        </p:txBody>
      </p:sp>
    </p:spTree>
    <p:extLst>
      <p:ext uri="{BB962C8B-B14F-4D97-AF65-F5344CB8AC3E}">
        <p14:creationId xmlns:p14="http://schemas.microsoft.com/office/powerpoint/2010/main" val="1331782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55B7D66-3F5C-ED49-9C79-4474B8B7427A}" type="slidenum">
              <a:rPr lang="en-US" altLang="ja-JP"/>
              <a:pPr>
                <a:defRPr/>
              </a:pPr>
              <a:t>‹#›</a:t>
            </a:fld>
            <a:endParaRPr lang="en-US" altLang="ja-JP"/>
          </a:p>
        </p:txBody>
      </p:sp>
    </p:spTree>
    <p:extLst>
      <p:ext uri="{BB962C8B-B14F-4D97-AF65-F5344CB8AC3E}">
        <p14:creationId xmlns:p14="http://schemas.microsoft.com/office/powerpoint/2010/main" val="28605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21953538" y="1714005"/>
            <a:ext cx="6811962" cy="36520799"/>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514476" y="1714005"/>
            <a:ext cx="20286663" cy="36520799"/>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65A4999-0A1B-4840-9D76-B4B9198DF5F7}" type="slidenum">
              <a:rPr lang="en-US" altLang="ja-JP"/>
              <a:pPr>
                <a:defRPr/>
              </a:pPr>
              <a:t>‹#›</a:t>
            </a:fld>
            <a:endParaRPr lang="en-US" altLang="ja-JP"/>
          </a:p>
        </p:txBody>
      </p:sp>
    </p:spTree>
    <p:extLst>
      <p:ext uri="{BB962C8B-B14F-4D97-AF65-F5344CB8AC3E}">
        <p14:creationId xmlns:p14="http://schemas.microsoft.com/office/powerpoint/2010/main" val="262843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1514476" y="1714005"/>
            <a:ext cx="27251025" cy="36520799"/>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2ACE235-66FC-2241-B8C1-F6B65F72E0A1}" type="slidenum">
              <a:rPr lang="en-US" altLang="ja-JP"/>
              <a:pPr>
                <a:defRPr/>
              </a:pPr>
              <a:t>‹#›</a:t>
            </a:fld>
            <a:endParaRPr lang="en-US" altLang="ja-JP"/>
          </a:p>
        </p:txBody>
      </p:sp>
    </p:spTree>
    <p:extLst>
      <p:ext uri="{BB962C8B-B14F-4D97-AF65-F5344CB8AC3E}">
        <p14:creationId xmlns:p14="http://schemas.microsoft.com/office/powerpoint/2010/main" val="3732183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C1C3727-D937-4942-BF60-EB7D05BAF9D6}" type="slidenum">
              <a:rPr lang="en-US" altLang="ja-JP"/>
              <a:pPr>
                <a:defRPr/>
              </a:pPr>
              <a:t>‹#›</a:t>
            </a:fld>
            <a:endParaRPr lang="en-US" altLang="ja-JP"/>
          </a:p>
        </p:txBody>
      </p:sp>
    </p:spTree>
    <p:extLst>
      <p:ext uri="{BB962C8B-B14F-4D97-AF65-F5344CB8AC3E}">
        <p14:creationId xmlns:p14="http://schemas.microsoft.com/office/powerpoint/2010/main" val="322707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2392364" y="27504695"/>
            <a:ext cx="25738137" cy="8501388"/>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2392364" y="18142015"/>
            <a:ext cx="25738137" cy="936268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08ED36F-737D-F048-952A-82FC0A43EAF3}" type="slidenum">
              <a:rPr lang="en-US" altLang="ja-JP"/>
              <a:pPr>
                <a:defRPr/>
              </a:pPr>
              <a:t>‹#›</a:t>
            </a:fld>
            <a:endParaRPr lang="en-US" altLang="ja-JP"/>
          </a:p>
        </p:txBody>
      </p:sp>
    </p:spTree>
    <p:extLst>
      <p:ext uri="{BB962C8B-B14F-4D97-AF65-F5344CB8AC3E}">
        <p14:creationId xmlns:p14="http://schemas.microsoft.com/office/powerpoint/2010/main" val="3423776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1514476" y="9987202"/>
            <a:ext cx="13549313" cy="28247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15216188" y="9987202"/>
            <a:ext cx="13549312" cy="28247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E59E48E-985F-6A49-A8C3-65A31585EFA3}" type="slidenum">
              <a:rPr lang="en-US" altLang="ja-JP"/>
              <a:pPr>
                <a:defRPr/>
              </a:pPr>
              <a:t>‹#›</a:t>
            </a:fld>
            <a:endParaRPr lang="en-US" altLang="ja-JP"/>
          </a:p>
        </p:txBody>
      </p:sp>
    </p:spTree>
    <p:extLst>
      <p:ext uri="{BB962C8B-B14F-4D97-AF65-F5344CB8AC3E}">
        <p14:creationId xmlns:p14="http://schemas.microsoft.com/office/powerpoint/2010/main" val="127361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1514475" y="9580576"/>
            <a:ext cx="13377863" cy="399419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1514475" y="13574771"/>
            <a:ext cx="13377863" cy="246617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15381288" y="9580576"/>
            <a:ext cx="13384212" cy="399419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15381288" y="13574771"/>
            <a:ext cx="13384212" cy="246617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DD918B0-5780-6A47-B01C-5F28AF67725E}" type="slidenum">
              <a:rPr lang="en-US" altLang="ja-JP"/>
              <a:pPr>
                <a:defRPr/>
              </a:pPr>
              <a:t>‹#›</a:t>
            </a:fld>
            <a:endParaRPr lang="en-US" altLang="ja-JP"/>
          </a:p>
        </p:txBody>
      </p:sp>
    </p:spTree>
    <p:extLst>
      <p:ext uri="{BB962C8B-B14F-4D97-AF65-F5344CB8AC3E}">
        <p14:creationId xmlns:p14="http://schemas.microsoft.com/office/powerpoint/2010/main" val="371956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95362E2-2A92-0B4E-B97C-EF1AD44455B8}" type="slidenum">
              <a:rPr lang="en-US" altLang="ja-JP"/>
              <a:pPr>
                <a:defRPr/>
              </a:pPr>
              <a:t>‹#›</a:t>
            </a:fld>
            <a:endParaRPr lang="en-US" altLang="ja-JP"/>
          </a:p>
        </p:txBody>
      </p:sp>
    </p:spTree>
    <p:extLst>
      <p:ext uri="{BB962C8B-B14F-4D97-AF65-F5344CB8AC3E}">
        <p14:creationId xmlns:p14="http://schemas.microsoft.com/office/powerpoint/2010/main" val="243831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472DD52-DF3F-5E4D-B9C2-9B34DB4803CA}" type="slidenum">
              <a:rPr lang="en-US" altLang="ja-JP"/>
              <a:pPr>
                <a:defRPr/>
              </a:pPr>
              <a:t>‹#›</a:t>
            </a:fld>
            <a:endParaRPr lang="en-US" altLang="ja-JP"/>
          </a:p>
        </p:txBody>
      </p:sp>
    </p:spTree>
    <p:extLst>
      <p:ext uri="{BB962C8B-B14F-4D97-AF65-F5344CB8AC3E}">
        <p14:creationId xmlns:p14="http://schemas.microsoft.com/office/powerpoint/2010/main" val="284416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514476" y="1703710"/>
            <a:ext cx="9961563" cy="7254061"/>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11837988" y="1703710"/>
            <a:ext cx="16927512" cy="365328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1514476" y="8957771"/>
            <a:ext cx="9961563" cy="292787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15423B2-5C79-454E-8839-49AF95B4252D}" type="slidenum">
              <a:rPr lang="en-US" altLang="ja-JP"/>
              <a:pPr>
                <a:defRPr/>
              </a:pPr>
              <a:t>‹#›</a:t>
            </a:fld>
            <a:endParaRPr lang="en-US" altLang="ja-JP"/>
          </a:p>
        </p:txBody>
      </p:sp>
    </p:spTree>
    <p:extLst>
      <p:ext uri="{BB962C8B-B14F-4D97-AF65-F5344CB8AC3E}">
        <p14:creationId xmlns:p14="http://schemas.microsoft.com/office/powerpoint/2010/main" val="25189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5935663" y="29963320"/>
            <a:ext cx="18167350" cy="353609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5935663" y="3824339"/>
            <a:ext cx="18167350" cy="25682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5935663" y="33499418"/>
            <a:ext cx="18167350" cy="50236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B0A74A5-2AAE-E342-8CD1-E1E2DF4821D4}" type="slidenum">
              <a:rPr lang="en-US" altLang="ja-JP"/>
              <a:pPr>
                <a:defRPr/>
              </a:pPr>
              <a:t>‹#›</a:t>
            </a:fld>
            <a:endParaRPr lang="en-US" altLang="ja-JP"/>
          </a:p>
        </p:txBody>
      </p:sp>
    </p:spTree>
    <p:extLst>
      <p:ext uri="{BB962C8B-B14F-4D97-AF65-F5344CB8AC3E}">
        <p14:creationId xmlns:p14="http://schemas.microsoft.com/office/powerpoint/2010/main" val="225506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14475" y="1714500"/>
            <a:ext cx="27251025" cy="71342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417396" tIns="208698" rIns="417396" bIns="208698"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1514475" y="9986963"/>
            <a:ext cx="27251025" cy="282479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417396" tIns="208698" rIns="417396" bIns="208698"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25956" name="Rectangle 4"/>
          <p:cNvSpPr>
            <a:spLocks noGrp="1" noChangeArrowheads="1"/>
          </p:cNvSpPr>
          <p:nvPr>
            <p:ph type="dt" sz="half" idx="2"/>
          </p:nvPr>
        </p:nvSpPr>
        <p:spPr bwMode="auto">
          <a:xfrm>
            <a:off x="1514475" y="38979475"/>
            <a:ext cx="7064375" cy="2971800"/>
          </a:xfrm>
          <a:prstGeom prst="rect">
            <a:avLst/>
          </a:prstGeom>
          <a:noFill/>
          <a:ln w="9525">
            <a:noFill/>
            <a:miter lim="800000"/>
            <a:headEnd/>
            <a:tailEnd/>
          </a:ln>
          <a:effectLst/>
        </p:spPr>
        <p:txBody>
          <a:bodyPr vert="horz" wrap="square" lIns="417396" tIns="208698" rIns="417396" bIns="208698" numCol="1" anchor="t" anchorCtr="0" compatLnSpc="1">
            <a:prstTxWarp prst="textNoShape">
              <a:avLst/>
            </a:prstTxWarp>
          </a:bodyPr>
          <a:lstStyle>
            <a:lvl1pPr>
              <a:defRPr sz="6400"/>
            </a:lvl1pPr>
          </a:lstStyle>
          <a:p>
            <a:pPr>
              <a:defRPr/>
            </a:pPr>
            <a:endParaRPr lang="en-US" altLang="ja-JP"/>
          </a:p>
        </p:txBody>
      </p:sp>
      <p:sp>
        <p:nvSpPr>
          <p:cNvPr id="125957" name="Rectangle 5"/>
          <p:cNvSpPr>
            <a:spLocks noGrp="1" noChangeArrowheads="1"/>
          </p:cNvSpPr>
          <p:nvPr>
            <p:ph type="ftr" sz="quarter" idx="3"/>
          </p:nvPr>
        </p:nvSpPr>
        <p:spPr bwMode="auto">
          <a:xfrm>
            <a:off x="10345738" y="38979475"/>
            <a:ext cx="9588500" cy="2971800"/>
          </a:xfrm>
          <a:prstGeom prst="rect">
            <a:avLst/>
          </a:prstGeom>
          <a:noFill/>
          <a:ln w="9525">
            <a:noFill/>
            <a:miter lim="800000"/>
            <a:headEnd/>
            <a:tailEnd/>
          </a:ln>
          <a:effectLst/>
        </p:spPr>
        <p:txBody>
          <a:bodyPr vert="horz" wrap="square" lIns="417396" tIns="208698" rIns="417396" bIns="208698" numCol="1" anchor="t" anchorCtr="0" compatLnSpc="1">
            <a:prstTxWarp prst="textNoShape">
              <a:avLst/>
            </a:prstTxWarp>
          </a:bodyPr>
          <a:lstStyle>
            <a:lvl1pPr algn="ctr">
              <a:defRPr sz="6400"/>
            </a:lvl1pPr>
          </a:lstStyle>
          <a:p>
            <a:pPr>
              <a:defRPr/>
            </a:pPr>
            <a:endParaRPr lang="en-US" altLang="ja-JP"/>
          </a:p>
        </p:txBody>
      </p:sp>
      <p:sp>
        <p:nvSpPr>
          <p:cNvPr id="125958" name="Rectangle 6"/>
          <p:cNvSpPr>
            <a:spLocks noGrp="1" noChangeArrowheads="1"/>
          </p:cNvSpPr>
          <p:nvPr>
            <p:ph type="sldNum" sz="quarter" idx="4"/>
          </p:nvPr>
        </p:nvSpPr>
        <p:spPr bwMode="auto">
          <a:xfrm>
            <a:off x="21701125" y="38979475"/>
            <a:ext cx="7064375" cy="2971800"/>
          </a:xfrm>
          <a:prstGeom prst="rect">
            <a:avLst/>
          </a:prstGeom>
          <a:noFill/>
          <a:ln w="9525">
            <a:noFill/>
            <a:miter lim="800000"/>
            <a:headEnd/>
            <a:tailEnd/>
          </a:ln>
          <a:effectLst/>
        </p:spPr>
        <p:txBody>
          <a:bodyPr vert="horz" wrap="square" lIns="417396" tIns="208698" rIns="417396" bIns="208698" numCol="1" anchor="t" anchorCtr="0" compatLnSpc="1">
            <a:prstTxWarp prst="textNoShape">
              <a:avLst/>
            </a:prstTxWarp>
          </a:bodyPr>
          <a:lstStyle>
            <a:lvl1pPr algn="r">
              <a:defRPr sz="6400"/>
            </a:lvl1pPr>
          </a:lstStyle>
          <a:p>
            <a:pPr>
              <a:defRPr/>
            </a:pPr>
            <a:fld id="{699C8681-35A1-8543-9AA9-4D74F03CD27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defTabSz="4176713" rtl="0" fontAlgn="base">
        <a:spcBef>
          <a:spcPct val="0"/>
        </a:spcBef>
        <a:spcAft>
          <a:spcPct val="0"/>
        </a:spcAft>
        <a:defRPr kumimoji="1" sz="20100">
          <a:solidFill>
            <a:schemeClr val="tx2"/>
          </a:solidFill>
          <a:latin typeface="+mj-lt"/>
          <a:ea typeface="+mj-ea"/>
          <a:cs typeface="+mj-cs"/>
        </a:defRPr>
      </a:lvl1pPr>
      <a:lvl2pPr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2pPr>
      <a:lvl3pPr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3pPr>
      <a:lvl4pPr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4pPr>
      <a:lvl5pPr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5pPr>
      <a:lvl6pPr marL="457200"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6pPr>
      <a:lvl7pPr marL="914400"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7pPr>
      <a:lvl8pPr marL="1371600"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8pPr>
      <a:lvl9pPr marL="1828800" algn="ctr" defTabSz="4176713" rtl="0" fontAlgn="base">
        <a:spcBef>
          <a:spcPct val="0"/>
        </a:spcBef>
        <a:spcAft>
          <a:spcPct val="0"/>
        </a:spcAft>
        <a:defRPr kumimoji="1" sz="20100">
          <a:solidFill>
            <a:schemeClr val="tx2"/>
          </a:solidFill>
          <a:latin typeface="Arial" charset="0"/>
          <a:ea typeface="ＭＳ Ｐゴシック" charset="-128"/>
          <a:cs typeface="ＭＳ Ｐゴシック" charset="-128"/>
        </a:defRPr>
      </a:lvl9pPr>
    </p:titleStyle>
    <p:bodyStyle>
      <a:lvl1pPr marL="1566863" indent="-1566863" algn="l" defTabSz="4176713" rtl="0" fontAlgn="base">
        <a:spcBef>
          <a:spcPct val="20000"/>
        </a:spcBef>
        <a:spcAft>
          <a:spcPct val="0"/>
        </a:spcAft>
        <a:buChar char="•"/>
        <a:defRPr kumimoji="1" sz="14600">
          <a:solidFill>
            <a:schemeClr val="tx1"/>
          </a:solidFill>
          <a:latin typeface="+mn-lt"/>
          <a:ea typeface="+mn-ea"/>
          <a:cs typeface="+mn-cs"/>
        </a:defRPr>
      </a:lvl1pPr>
      <a:lvl2pPr marL="3394075" indent="-1306513" algn="l" defTabSz="4176713" rtl="0" fontAlgn="base">
        <a:spcBef>
          <a:spcPct val="20000"/>
        </a:spcBef>
        <a:spcAft>
          <a:spcPct val="0"/>
        </a:spcAft>
        <a:buChar char="–"/>
        <a:defRPr kumimoji="1" sz="12800">
          <a:solidFill>
            <a:schemeClr val="tx1"/>
          </a:solidFill>
          <a:latin typeface="+mn-lt"/>
          <a:ea typeface="+mn-ea"/>
        </a:defRPr>
      </a:lvl2pPr>
      <a:lvl3pPr marL="5221288" indent="-1044575" algn="l" defTabSz="4176713" rtl="0" fontAlgn="base">
        <a:spcBef>
          <a:spcPct val="20000"/>
        </a:spcBef>
        <a:spcAft>
          <a:spcPct val="0"/>
        </a:spcAft>
        <a:buChar char="•"/>
        <a:defRPr kumimoji="1" sz="11000">
          <a:solidFill>
            <a:schemeClr val="tx1"/>
          </a:solidFill>
          <a:latin typeface="+mn-lt"/>
          <a:ea typeface="+mn-ea"/>
        </a:defRPr>
      </a:lvl3pPr>
      <a:lvl4pPr marL="7308850" indent="-1044575" algn="l" defTabSz="4176713" rtl="0" fontAlgn="base">
        <a:spcBef>
          <a:spcPct val="20000"/>
        </a:spcBef>
        <a:spcAft>
          <a:spcPct val="0"/>
        </a:spcAft>
        <a:buChar char="–"/>
        <a:defRPr kumimoji="1" sz="9100">
          <a:solidFill>
            <a:schemeClr val="tx1"/>
          </a:solidFill>
          <a:latin typeface="+mn-lt"/>
          <a:ea typeface="+mn-ea"/>
        </a:defRPr>
      </a:lvl4pPr>
      <a:lvl5pPr marL="9396413" indent="-1042988" algn="l" defTabSz="4176713" rtl="0" fontAlgn="base">
        <a:spcBef>
          <a:spcPct val="20000"/>
        </a:spcBef>
        <a:spcAft>
          <a:spcPct val="0"/>
        </a:spcAft>
        <a:buChar char="»"/>
        <a:defRPr kumimoji="1" sz="9100">
          <a:solidFill>
            <a:schemeClr val="tx1"/>
          </a:solidFill>
          <a:latin typeface="+mn-lt"/>
          <a:ea typeface="+mn-ea"/>
        </a:defRPr>
      </a:lvl5pPr>
      <a:lvl6pPr marL="9853613" indent="-1042988" algn="l" defTabSz="4176713" rtl="0" fontAlgn="base">
        <a:spcBef>
          <a:spcPct val="20000"/>
        </a:spcBef>
        <a:spcAft>
          <a:spcPct val="0"/>
        </a:spcAft>
        <a:buChar char="»"/>
        <a:defRPr kumimoji="1" sz="9100">
          <a:solidFill>
            <a:schemeClr val="tx1"/>
          </a:solidFill>
          <a:latin typeface="+mn-lt"/>
          <a:ea typeface="+mn-ea"/>
        </a:defRPr>
      </a:lvl6pPr>
      <a:lvl7pPr marL="10310813" indent="-1042988" algn="l" defTabSz="4176713" rtl="0" fontAlgn="base">
        <a:spcBef>
          <a:spcPct val="20000"/>
        </a:spcBef>
        <a:spcAft>
          <a:spcPct val="0"/>
        </a:spcAft>
        <a:buChar char="»"/>
        <a:defRPr kumimoji="1" sz="9100">
          <a:solidFill>
            <a:schemeClr val="tx1"/>
          </a:solidFill>
          <a:latin typeface="+mn-lt"/>
          <a:ea typeface="+mn-ea"/>
        </a:defRPr>
      </a:lvl7pPr>
      <a:lvl8pPr marL="10768013" indent="-1042988" algn="l" defTabSz="4176713" rtl="0" fontAlgn="base">
        <a:spcBef>
          <a:spcPct val="20000"/>
        </a:spcBef>
        <a:spcAft>
          <a:spcPct val="0"/>
        </a:spcAft>
        <a:buChar char="»"/>
        <a:defRPr kumimoji="1" sz="9100">
          <a:solidFill>
            <a:schemeClr val="tx1"/>
          </a:solidFill>
          <a:latin typeface="+mn-lt"/>
          <a:ea typeface="+mn-ea"/>
        </a:defRPr>
      </a:lvl8pPr>
      <a:lvl9pPr marL="11225213" indent="-1042988" algn="l" defTabSz="4176713" rtl="0" fontAlgn="base">
        <a:spcBef>
          <a:spcPct val="20000"/>
        </a:spcBef>
        <a:spcAft>
          <a:spcPct val="0"/>
        </a:spcAft>
        <a:buChar char="»"/>
        <a:defRPr kumimoji="1" sz="91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1.tiff"/><Relationship Id="rId7" Type="http://schemas.openxmlformats.org/officeDocument/2006/relationships/image" Target="../media/image5.tiff"/><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iff"/><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6000">
              <a:srgbClr val="E5D9B7"/>
            </a:gs>
            <a:gs pos="0">
              <a:srgbClr val="F3E2B4"/>
            </a:gs>
            <a:gs pos="100000">
              <a:schemeClr val="accent3">
                <a:lumMod val="75000"/>
              </a:schemeClr>
            </a:gs>
          </a:gsLst>
          <a:lin ang="5400000" scaled="1"/>
          <a:tileRect/>
        </a:gradFill>
        <a:effectLst/>
      </p:bgPr>
    </p:bg>
    <p:spTree>
      <p:nvGrpSpPr>
        <p:cNvPr id="1" name=""/>
        <p:cNvGrpSpPr/>
        <p:nvPr/>
      </p:nvGrpSpPr>
      <p:grpSpPr>
        <a:xfrm>
          <a:off x="0" y="0"/>
          <a:ext cx="0" cy="0"/>
          <a:chOff x="0" y="0"/>
          <a:chExt cx="0" cy="0"/>
        </a:xfrm>
      </p:grpSpPr>
      <p:sp>
        <p:nvSpPr>
          <p:cNvPr id="183" name="Rectangle 133">
            <a:extLst>
              <a:ext uri="{FF2B5EF4-FFF2-40B4-BE49-F238E27FC236}">
                <a16:creationId xmlns:a16="http://schemas.microsoft.com/office/drawing/2014/main" id="{DAE24703-8A97-DE41-B31E-B74065499ADF}"/>
              </a:ext>
            </a:extLst>
          </p:cNvPr>
          <p:cNvSpPr>
            <a:spLocks noChangeArrowheads="1"/>
          </p:cNvSpPr>
          <p:nvPr/>
        </p:nvSpPr>
        <p:spPr bwMode="auto">
          <a:xfrm>
            <a:off x="996195" y="34031989"/>
            <a:ext cx="28365372" cy="8357349"/>
          </a:xfrm>
          <a:prstGeom prst="rect">
            <a:avLst/>
          </a:prstGeom>
          <a:solidFill>
            <a:schemeClr val="bg1"/>
          </a:solidFill>
          <a:ln w="38100">
            <a:solidFill>
              <a:srgbClr val="0000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ja-JP" altLang="en-US" dirty="0">
              <a:solidFill>
                <a:srgbClr val="000000"/>
              </a:solidFill>
            </a:endParaRPr>
          </a:p>
        </p:txBody>
      </p:sp>
      <p:sp>
        <p:nvSpPr>
          <p:cNvPr id="117" name="Rectangle 133">
            <a:extLst>
              <a:ext uri="{FF2B5EF4-FFF2-40B4-BE49-F238E27FC236}">
                <a16:creationId xmlns:a16="http://schemas.microsoft.com/office/drawing/2014/main" id="{47917E2F-D216-3347-8E5D-CF9330C95B42}"/>
              </a:ext>
            </a:extLst>
          </p:cNvPr>
          <p:cNvSpPr>
            <a:spLocks noChangeArrowheads="1"/>
          </p:cNvSpPr>
          <p:nvPr/>
        </p:nvSpPr>
        <p:spPr bwMode="auto">
          <a:xfrm>
            <a:off x="996195" y="21928220"/>
            <a:ext cx="28365372" cy="11195484"/>
          </a:xfrm>
          <a:prstGeom prst="rect">
            <a:avLst/>
          </a:prstGeom>
          <a:solidFill>
            <a:schemeClr val="bg1"/>
          </a:solidFill>
          <a:ln w="38100">
            <a:solidFill>
              <a:srgbClr val="0000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ja-JP" altLang="en-US" dirty="0">
              <a:solidFill>
                <a:srgbClr val="000000"/>
              </a:solidFill>
            </a:endParaRPr>
          </a:p>
        </p:txBody>
      </p:sp>
      <p:sp>
        <p:nvSpPr>
          <p:cNvPr id="15368" name="Rectangle 9"/>
          <p:cNvSpPr>
            <a:spLocks noChangeArrowheads="1"/>
          </p:cNvSpPr>
          <p:nvPr/>
        </p:nvSpPr>
        <p:spPr bwMode="auto">
          <a:xfrm>
            <a:off x="280542" y="189866"/>
            <a:ext cx="29756100" cy="5192401"/>
          </a:xfrm>
          <a:prstGeom prst="rect">
            <a:avLst/>
          </a:prstGeom>
          <a:solidFill>
            <a:srgbClr val="23651C"/>
          </a:solidFill>
          <a:ln w="127000">
            <a:solidFill>
              <a:srgbClr val="FF0000"/>
            </a:solidFill>
            <a:miter lim="800000"/>
            <a:headEnd/>
            <a:tailEnd/>
          </a:ln>
        </p:spPr>
        <p:txBody>
          <a:bodyPr lIns="416903" tIns="208452" rIns="416903" bIns="208452" anchor="ctr"/>
          <a:lstStyle/>
          <a:p>
            <a:pPr algn="ctr" defTabSz="4176713"/>
            <a:r>
              <a:rPr lang="ja-JP" altLang="en-US" sz="7200">
                <a:solidFill>
                  <a:schemeClr val="bg1"/>
                </a:solidFill>
                <a:latin typeface="ヒラギノ角ゴ Pro W6"/>
                <a:ea typeface="ヒラギノ角ゴ Pro W6"/>
                <a:cs typeface="ヒラギノ角ゴ Pro W6"/>
              </a:rPr>
              <a:t>⾼解像度⽕星境界層シミュレーションのデータを⽤いた</a:t>
            </a:r>
            <a:br>
              <a:rPr lang="en-US" altLang="ja-JP" sz="7200" dirty="0">
                <a:solidFill>
                  <a:schemeClr val="bg1"/>
                </a:solidFill>
                <a:latin typeface="ヒラギノ角ゴ Pro W6"/>
                <a:ea typeface="ヒラギノ角ゴ Pro W6"/>
                <a:cs typeface="ヒラギノ角ゴ Pro W6"/>
              </a:rPr>
            </a:br>
            <a:r>
              <a:rPr lang="ja-JP" altLang="en-US" sz="7200">
                <a:solidFill>
                  <a:schemeClr val="bg1"/>
                </a:solidFill>
                <a:latin typeface="ヒラギノ角ゴ Pro W6"/>
                <a:ea typeface="ヒラギノ角ゴ Pro W6"/>
                <a:cs typeface="ヒラギノ角ゴ Pro W6"/>
              </a:rPr>
              <a:t>ダスト巻き上げ過程に関する解析</a:t>
            </a:r>
            <a:endParaRPr lang="en-US" altLang="ja-JP" sz="7200" dirty="0">
              <a:solidFill>
                <a:schemeClr val="bg1"/>
              </a:solidFill>
              <a:latin typeface="ヒラギノ角ゴ Pro W6"/>
              <a:ea typeface="ヒラギノ角ゴ Pro W6"/>
              <a:cs typeface="ヒラギノ角ゴ Pro W6"/>
            </a:endParaRPr>
          </a:p>
          <a:p>
            <a:pPr algn="ctr" defTabSz="4176713"/>
            <a:endParaRPr lang="en-US" altLang="ja-JP" sz="500" dirty="0">
              <a:solidFill>
                <a:schemeClr val="bg1"/>
              </a:solidFill>
              <a:latin typeface="ヒラギノ角ゴ Pro W6"/>
              <a:ea typeface="ヒラギノ角ゴ Pro W6"/>
              <a:cs typeface="ヒラギノ角ゴ Pro W6"/>
            </a:endParaRPr>
          </a:p>
          <a:p>
            <a:pPr algn="ctr" defTabSz="4176713"/>
            <a:endParaRPr lang="en-US" altLang="ja-JP" sz="500" dirty="0">
              <a:solidFill>
                <a:schemeClr val="bg1"/>
              </a:solidFill>
              <a:latin typeface="ヒラギノ角ゴ Pro W6"/>
              <a:ea typeface="ヒラギノ角ゴ Pro W6"/>
              <a:cs typeface="ヒラギノ角ゴ Pro W6"/>
            </a:endParaRPr>
          </a:p>
          <a:p>
            <a:pPr algn="ctr" defTabSz="4176713"/>
            <a:r>
              <a:rPr lang="ja-JP" altLang="en-US" sz="4800" dirty="0">
                <a:solidFill>
                  <a:schemeClr val="bg1"/>
                </a:solidFill>
                <a:latin typeface="ヒラギノ角ゴ Pro W6"/>
                <a:ea typeface="ヒラギノ角ゴ Pro W6"/>
                <a:cs typeface="ヒラギノ角ゴ Pro W6"/>
              </a:rPr>
              <a:t>村橋究理基</a:t>
            </a:r>
            <a:r>
              <a:rPr lang="en-US" altLang="ja-JP" sz="4800" baseline="30000" dirty="0">
                <a:solidFill>
                  <a:schemeClr val="bg1"/>
                </a:solidFill>
                <a:latin typeface="ヒラギノ角ゴ Pro W6"/>
                <a:ea typeface="ヒラギノ角ゴ Pro W6"/>
                <a:cs typeface="ヒラギノ角ゴ Pro W6"/>
              </a:rPr>
              <a:t>1</a:t>
            </a:r>
            <a:r>
              <a:rPr lang="en-US" altLang="ja-JP" sz="4800" dirty="0">
                <a:solidFill>
                  <a:schemeClr val="bg1"/>
                </a:solidFill>
                <a:latin typeface="ヒラギノ角ゴ Pro W6"/>
                <a:ea typeface="ヒラギノ角ゴ Pro W6"/>
                <a:cs typeface="ヒラギノ角ゴ Pro W6"/>
              </a:rPr>
              <a:t>, </a:t>
            </a:r>
            <a:r>
              <a:rPr lang="ja-JP" altLang="en-US" sz="4800" dirty="0">
                <a:solidFill>
                  <a:schemeClr val="bg1"/>
                </a:solidFill>
                <a:latin typeface="ヒラギノ角ゴ Pro W6"/>
                <a:ea typeface="ヒラギノ角ゴ Pro W6"/>
                <a:cs typeface="ヒラギノ角ゴ Pro W6"/>
              </a:rPr>
              <a:t>須藤</a:t>
            </a:r>
            <a:r>
              <a:rPr lang="ja-JP" altLang="en-US" sz="4800">
                <a:solidFill>
                  <a:schemeClr val="bg1"/>
                </a:solidFill>
                <a:latin typeface="ヒラギノ角ゴ Pro W6"/>
                <a:ea typeface="ヒラギノ角ゴ Pro W6"/>
                <a:cs typeface="ヒラギノ角ゴ Pro W6"/>
              </a:rPr>
              <a:t>康平</a:t>
            </a:r>
            <a:r>
              <a:rPr lang="en-US" altLang="ja-JP" sz="4800" baseline="30000" dirty="0">
                <a:solidFill>
                  <a:schemeClr val="bg1"/>
                </a:solidFill>
                <a:latin typeface="ヒラギノ角ゴ Pro W6"/>
                <a:ea typeface="ヒラギノ角ゴ Pro W6"/>
                <a:cs typeface="ヒラギノ角ゴ Pro W6"/>
              </a:rPr>
              <a:t>2</a:t>
            </a:r>
            <a:r>
              <a:rPr lang="en-US" altLang="ja-JP" sz="4800" dirty="0">
                <a:solidFill>
                  <a:schemeClr val="bg1"/>
                </a:solidFill>
                <a:latin typeface="ヒラギノ角ゴ Pro W6"/>
                <a:ea typeface="ヒラギノ角ゴ Pro W6"/>
                <a:cs typeface="ヒラギノ角ゴ Pro W6"/>
              </a:rPr>
              <a:t>, </a:t>
            </a:r>
            <a:r>
              <a:rPr lang="ja-JP" altLang="en-US" sz="4800">
                <a:solidFill>
                  <a:schemeClr val="bg1"/>
                </a:solidFill>
                <a:latin typeface="ヒラギノ角ゴ Pro W6"/>
                <a:ea typeface="ヒラギノ角ゴ Pro W6"/>
                <a:cs typeface="ヒラギノ角ゴ Pro W6"/>
              </a:rPr>
              <a:t>西澤誠也</a:t>
            </a:r>
            <a:r>
              <a:rPr lang="en-US" altLang="ja-JP" sz="4800" baseline="30000" dirty="0">
                <a:solidFill>
                  <a:schemeClr val="bg1"/>
                </a:solidFill>
                <a:latin typeface="ヒラギノ角ゴ Pro W6"/>
                <a:ea typeface="ヒラギノ角ゴ Pro W6"/>
                <a:cs typeface="ヒラギノ角ゴ Pro W6"/>
              </a:rPr>
              <a:t>3</a:t>
            </a:r>
            <a:r>
              <a:rPr lang="en-US" altLang="ja-JP" sz="4800" dirty="0">
                <a:solidFill>
                  <a:schemeClr val="bg1"/>
                </a:solidFill>
                <a:latin typeface="ヒラギノ角ゴ Pro W6"/>
                <a:ea typeface="ヒラギノ角ゴ Pro W6"/>
                <a:cs typeface="ヒラギノ角ゴ Pro W6"/>
              </a:rPr>
              <a:t>, </a:t>
            </a:r>
            <a:r>
              <a:rPr lang="ja-JP" altLang="en-US" sz="4800" dirty="0">
                <a:solidFill>
                  <a:schemeClr val="bg1"/>
                </a:solidFill>
                <a:latin typeface="ヒラギノ角ゴ Pro W6"/>
                <a:ea typeface="ヒラギノ角ゴ Pro W6"/>
                <a:cs typeface="ヒラギノ角ゴ Pro W6"/>
              </a:rPr>
              <a:t>石渡正樹</a:t>
            </a:r>
            <a:r>
              <a:rPr lang="en-US" altLang="ja-JP" sz="4800" baseline="30000" dirty="0">
                <a:solidFill>
                  <a:schemeClr val="bg1"/>
                </a:solidFill>
                <a:latin typeface="ヒラギノ角ゴ Pro W6"/>
                <a:ea typeface="ヒラギノ角ゴ Pro W6"/>
                <a:cs typeface="ヒラギノ角ゴ Pro W6"/>
              </a:rPr>
              <a:t>1</a:t>
            </a:r>
            <a:r>
              <a:rPr lang="en-US" altLang="ja-JP" sz="4800" dirty="0">
                <a:solidFill>
                  <a:schemeClr val="bg1"/>
                </a:solidFill>
                <a:latin typeface="ヒラギノ角ゴ Pro W6"/>
                <a:ea typeface="ヒラギノ角ゴ Pro W6"/>
                <a:cs typeface="ヒラギノ角ゴ Pro W6"/>
              </a:rPr>
              <a:t>, </a:t>
            </a:r>
            <a:r>
              <a:rPr lang="ja-JP" altLang="en-US" sz="4800" dirty="0">
                <a:solidFill>
                  <a:schemeClr val="bg1"/>
                </a:solidFill>
                <a:latin typeface="ヒラギノ角ゴ Pro W6"/>
                <a:ea typeface="ヒラギノ角ゴ Pro W6"/>
                <a:cs typeface="ヒラギノ角ゴ Pro W6"/>
              </a:rPr>
              <a:t>小高正嗣</a:t>
            </a:r>
            <a:r>
              <a:rPr lang="en-US" altLang="ja-JP" sz="4800" baseline="30000" dirty="0">
                <a:solidFill>
                  <a:schemeClr val="bg1"/>
                </a:solidFill>
                <a:latin typeface="ヒラギノ角ゴ Pro W6"/>
                <a:ea typeface="ヒラギノ角ゴ Pro W6"/>
                <a:cs typeface="ヒラギノ角ゴ Pro W6"/>
              </a:rPr>
              <a:t>1</a:t>
            </a:r>
            <a:r>
              <a:rPr lang="en-US" altLang="ja-JP" sz="4800" dirty="0">
                <a:solidFill>
                  <a:schemeClr val="bg1"/>
                </a:solidFill>
                <a:latin typeface="ヒラギノ角ゴ Pro W6"/>
                <a:ea typeface="ヒラギノ角ゴ Pro W6"/>
                <a:cs typeface="ヒラギノ角ゴ Pro W6"/>
              </a:rPr>
              <a:t>, </a:t>
            </a:r>
            <a:r>
              <a:rPr lang="ja-JP" altLang="en-US" sz="4800" dirty="0">
                <a:solidFill>
                  <a:schemeClr val="bg1"/>
                </a:solidFill>
                <a:latin typeface="ヒラギノ角ゴ Pro W6"/>
                <a:ea typeface="ヒラギノ角ゴ Pro W6"/>
                <a:cs typeface="ヒラギノ角ゴ Pro W6"/>
              </a:rPr>
              <a:t>中島</a:t>
            </a:r>
            <a:r>
              <a:rPr lang="ja-JP" altLang="en-US" sz="4800">
                <a:solidFill>
                  <a:schemeClr val="bg1"/>
                </a:solidFill>
                <a:latin typeface="ヒラギノ角ゴ Pro W6"/>
                <a:ea typeface="ヒラギノ角ゴ Pro W6"/>
                <a:cs typeface="ヒラギノ角ゴ Pro W6"/>
              </a:rPr>
              <a:t>健介</a:t>
            </a:r>
            <a:r>
              <a:rPr lang="en-US" altLang="ja-JP" sz="4800" baseline="30000" dirty="0">
                <a:solidFill>
                  <a:schemeClr val="bg1"/>
                </a:solidFill>
                <a:latin typeface="ヒラギノ角ゴ Pro W6"/>
                <a:ea typeface="ヒラギノ角ゴ Pro W6"/>
                <a:cs typeface="ヒラギノ角ゴ Pro W6"/>
              </a:rPr>
              <a:t>4</a:t>
            </a:r>
            <a:r>
              <a:rPr lang="en-US" altLang="ja-JP" sz="4800" dirty="0">
                <a:solidFill>
                  <a:schemeClr val="bg1"/>
                </a:solidFill>
                <a:latin typeface="ヒラギノ角ゴ Pro W6"/>
                <a:ea typeface="ヒラギノ角ゴ Pro W6"/>
                <a:cs typeface="ヒラギノ角ゴ Pro W6"/>
              </a:rPr>
              <a:t>, </a:t>
            </a:r>
            <a:br>
              <a:rPr lang="en-US" altLang="ja-JP" sz="4800" dirty="0">
                <a:solidFill>
                  <a:schemeClr val="bg1"/>
                </a:solidFill>
                <a:latin typeface="ヒラギノ角ゴ Pro W6"/>
                <a:ea typeface="ヒラギノ角ゴ Pro W6"/>
                <a:cs typeface="ヒラギノ角ゴ Pro W6"/>
              </a:rPr>
            </a:br>
            <a:r>
              <a:rPr lang="ja-JP" altLang="en-US" sz="4800" dirty="0">
                <a:solidFill>
                  <a:schemeClr val="bg1"/>
                </a:solidFill>
                <a:latin typeface="ヒラギノ角ゴ Pro W6"/>
                <a:ea typeface="ヒラギノ角ゴ Pro W6"/>
                <a:cs typeface="ヒラギノ角ゴ Pro W6"/>
              </a:rPr>
              <a:t>竹</a:t>
            </a:r>
            <a:r>
              <a:rPr lang="ja-JP" altLang="en-US" sz="4800">
                <a:solidFill>
                  <a:schemeClr val="bg1"/>
                </a:solidFill>
                <a:latin typeface="ヒラギノ角ゴ Pro W6"/>
                <a:ea typeface="ヒラギノ角ゴ Pro W6"/>
                <a:cs typeface="ヒラギノ角ゴ Pro W6"/>
              </a:rPr>
              <a:t>広真一</a:t>
            </a:r>
            <a:r>
              <a:rPr lang="en-US" altLang="ja-JP" sz="4800" baseline="30000" dirty="0">
                <a:solidFill>
                  <a:schemeClr val="bg1"/>
                </a:solidFill>
                <a:latin typeface="ヒラギノ角ゴ Pro W6"/>
                <a:ea typeface="ヒラギノ角ゴ Pro W6"/>
                <a:cs typeface="ヒラギノ角ゴ Pro W6"/>
              </a:rPr>
              <a:t>5</a:t>
            </a:r>
            <a:r>
              <a:rPr lang="en-US" altLang="ja-JP" sz="4800" dirty="0">
                <a:solidFill>
                  <a:schemeClr val="bg1"/>
                </a:solidFill>
                <a:latin typeface="ヒラギノ角ゴ Pro W6"/>
                <a:ea typeface="ヒラギノ角ゴ Pro W6"/>
                <a:cs typeface="ヒラギノ角ゴ Pro W6"/>
              </a:rPr>
              <a:t>, </a:t>
            </a:r>
            <a:r>
              <a:rPr lang="ja-JP" altLang="en-US" sz="4800" dirty="0">
                <a:solidFill>
                  <a:schemeClr val="bg1"/>
                </a:solidFill>
                <a:latin typeface="ヒラギノ角ゴ Pro W6"/>
                <a:ea typeface="ヒラギノ角ゴ Pro W6"/>
                <a:cs typeface="ヒラギノ角ゴ Pro W6"/>
              </a:rPr>
              <a:t>杉山</a:t>
            </a:r>
            <a:r>
              <a:rPr lang="ja-JP" altLang="en-US" sz="4800">
                <a:solidFill>
                  <a:schemeClr val="bg1"/>
                </a:solidFill>
                <a:latin typeface="ヒラギノ角ゴ Pro W6"/>
                <a:ea typeface="ヒラギノ角ゴ Pro W6"/>
                <a:cs typeface="ヒラギノ角ゴ Pro W6"/>
              </a:rPr>
              <a:t>耕一朗</a:t>
            </a:r>
            <a:r>
              <a:rPr lang="en-US" altLang="ja-JP" sz="4800" baseline="30000" dirty="0">
                <a:solidFill>
                  <a:schemeClr val="bg1"/>
                </a:solidFill>
                <a:latin typeface="ヒラギノ角ゴ Pro W6"/>
                <a:ea typeface="ヒラギノ角ゴ Pro W6"/>
                <a:cs typeface="ヒラギノ角ゴ Pro W6"/>
              </a:rPr>
              <a:t>6</a:t>
            </a:r>
            <a:r>
              <a:rPr lang="en-US" altLang="ja-JP" sz="4800" dirty="0">
                <a:solidFill>
                  <a:schemeClr val="bg1"/>
                </a:solidFill>
                <a:latin typeface="ヒラギノ角ゴ Pro W6"/>
                <a:ea typeface="ヒラギノ角ゴ Pro W6"/>
                <a:cs typeface="ヒラギノ角ゴ Pro W6"/>
              </a:rPr>
              <a:t>, </a:t>
            </a:r>
            <a:r>
              <a:rPr lang="ja-JP" altLang="en-US" sz="4800">
                <a:solidFill>
                  <a:schemeClr val="bg1"/>
                </a:solidFill>
                <a:latin typeface="ヒラギノ角ゴ Pro W6"/>
                <a:ea typeface="ヒラギノ角ゴ Pro W6"/>
                <a:cs typeface="ヒラギノ角ゴ Pro W6"/>
              </a:rPr>
              <a:t>荻原弘尭</a:t>
            </a:r>
            <a:r>
              <a:rPr lang="en-US" altLang="ja-JP" sz="4800" baseline="30000" dirty="0">
                <a:solidFill>
                  <a:schemeClr val="bg1"/>
                </a:solidFill>
                <a:latin typeface="ヒラギノ角ゴ Pro W6"/>
                <a:ea typeface="ヒラギノ角ゴ Pro W6"/>
                <a:cs typeface="ヒラギノ角ゴ Pro W6"/>
              </a:rPr>
              <a:t>2</a:t>
            </a:r>
            <a:r>
              <a:rPr lang="en-US" altLang="ja-JP" sz="4800" dirty="0">
                <a:solidFill>
                  <a:schemeClr val="bg1"/>
                </a:solidFill>
                <a:latin typeface="ヒラギノ角ゴ Pro W6"/>
                <a:ea typeface="ヒラギノ角ゴ Pro W6"/>
                <a:cs typeface="ヒラギノ角ゴ Pro W6"/>
              </a:rPr>
              <a:t>, </a:t>
            </a:r>
            <a:r>
              <a:rPr lang="ja-JP" altLang="en-US" sz="4800">
                <a:solidFill>
                  <a:schemeClr val="bg1"/>
                </a:solidFill>
                <a:latin typeface="ヒラギノ角ゴ Pro W6"/>
                <a:ea typeface="ヒラギノ角ゴ Pro W6"/>
                <a:cs typeface="ヒラギノ角ゴ Pro W6"/>
              </a:rPr>
              <a:t>高橋芳幸</a:t>
            </a:r>
            <a:r>
              <a:rPr lang="en-US" altLang="ja-JP" sz="4800" baseline="30000" dirty="0">
                <a:solidFill>
                  <a:schemeClr val="bg1"/>
                </a:solidFill>
                <a:latin typeface="ヒラギノ角ゴ Pro W6"/>
                <a:ea typeface="ヒラギノ角ゴ Pro W6"/>
                <a:cs typeface="ヒラギノ角ゴ Pro W6"/>
              </a:rPr>
              <a:t>7</a:t>
            </a:r>
            <a:r>
              <a:rPr lang="en-US" altLang="ja-JP" sz="4800" dirty="0">
                <a:solidFill>
                  <a:schemeClr val="bg1"/>
                </a:solidFill>
                <a:latin typeface="ヒラギノ角ゴ Pro W6"/>
                <a:ea typeface="ヒラギノ角ゴ Pro W6"/>
                <a:cs typeface="ヒラギノ角ゴ Pro W6"/>
              </a:rPr>
              <a:t>, </a:t>
            </a:r>
            <a:r>
              <a:rPr lang="ja-JP" altLang="en-US" sz="4800" dirty="0">
                <a:solidFill>
                  <a:schemeClr val="bg1"/>
                </a:solidFill>
                <a:latin typeface="ヒラギノ角ゴ Pro W6"/>
                <a:ea typeface="ヒラギノ角ゴ Pro W6"/>
                <a:cs typeface="ヒラギノ角ゴ Pro W6"/>
              </a:rPr>
              <a:t>林</a:t>
            </a:r>
            <a:r>
              <a:rPr lang="ja-JP" altLang="en-US" sz="4800">
                <a:solidFill>
                  <a:schemeClr val="bg1"/>
                </a:solidFill>
                <a:latin typeface="ヒラギノ角ゴ Pro W6"/>
                <a:ea typeface="ヒラギノ角ゴ Pro W6"/>
                <a:cs typeface="ヒラギノ角ゴ Pro W6"/>
              </a:rPr>
              <a:t>祥介</a:t>
            </a:r>
            <a:r>
              <a:rPr lang="en-US" altLang="ja-JP" sz="4800" baseline="30000" dirty="0">
                <a:solidFill>
                  <a:schemeClr val="bg1"/>
                </a:solidFill>
                <a:latin typeface="ヒラギノ角ゴ Pro W6"/>
                <a:ea typeface="ヒラギノ角ゴ Pro W6"/>
                <a:cs typeface="ヒラギノ角ゴ Pro W6"/>
              </a:rPr>
              <a:t>7</a:t>
            </a:r>
            <a:endParaRPr lang="en-US" altLang="ja-JP" sz="3600" dirty="0">
              <a:solidFill>
                <a:schemeClr val="bg1"/>
              </a:solidFill>
              <a:latin typeface="ヒラギノ角ゴ Pro W6"/>
              <a:ea typeface="ヒラギノ角ゴ Pro W6"/>
              <a:cs typeface="ヒラギノ角ゴ Pro W6"/>
            </a:endParaRPr>
          </a:p>
          <a:p>
            <a:pPr algn="ctr" defTabSz="4176713"/>
            <a:r>
              <a:rPr lang="en-US" altLang="ja-JP" sz="3600" dirty="0">
                <a:solidFill>
                  <a:schemeClr val="bg1"/>
                </a:solidFill>
                <a:latin typeface="ヒラギノ角ゴ Pro W6"/>
                <a:ea typeface="ヒラギノ角ゴ Pro W6"/>
                <a:cs typeface="ヒラギノ角ゴ Pro W6"/>
              </a:rPr>
              <a:t>[1] </a:t>
            </a:r>
            <a:r>
              <a:rPr lang="ja-JP" altLang="en-US" sz="3600" dirty="0">
                <a:solidFill>
                  <a:schemeClr val="bg1"/>
                </a:solidFill>
                <a:latin typeface="ヒラギノ角ゴ Pro W6"/>
                <a:ea typeface="ヒラギノ角ゴ Pro W6"/>
                <a:cs typeface="ヒラギノ角ゴ Pro W6"/>
              </a:rPr>
              <a:t>北大・理</a:t>
            </a:r>
            <a:r>
              <a:rPr lang="en-US" altLang="ja-JP" sz="3600" dirty="0">
                <a:solidFill>
                  <a:schemeClr val="bg1"/>
                </a:solidFill>
                <a:latin typeface="ヒラギノ角ゴ Pro W6"/>
                <a:ea typeface="ヒラギノ角ゴ Pro W6"/>
                <a:cs typeface="ヒラギノ角ゴ Pro W6"/>
              </a:rPr>
              <a:t>, [2]</a:t>
            </a:r>
            <a:r>
              <a:rPr lang="ja-JP" altLang="en-US" sz="3600">
                <a:solidFill>
                  <a:schemeClr val="bg1"/>
                </a:solidFill>
                <a:latin typeface="ヒラギノ角ゴ Pro W6"/>
                <a:ea typeface="ヒラギノ角ゴ Pro W6"/>
                <a:cs typeface="ヒラギノ角ゴ Pro W6"/>
              </a:rPr>
              <a:t>気象庁</a:t>
            </a:r>
            <a:r>
              <a:rPr lang="en-US" altLang="ja-JP" sz="3600" dirty="0">
                <a:solidFill>
                  <a:schemeClr val="bg1"/>
                </a:solidFill>
                <a:latin typeface="ヒラギノ角ゴ Pro W6"/>
                <a:ea typeface="ヒラギノ角ゴ Pro W6"/>
                <a:cs typeface="ヒラギノ角ゴ Pro W6"/>
              </a:rPr>
              <a:t>, [3] </a:t>
            </a:r>
            <a:r>
              <a:rPr lang="ja-JP" altLang="en-US" sz="3600">
                <a:solidFill>
                  <a:schemeClr val="bg1"/>
                </a:solidFill>
                <a:latin typeface="ヒラギノ角ゴ Pro W6"/>
                <a:ea typeface="ヒラギノ角ゴ Pro W6"/>
                <a:cs typeface="ヒラギノ角ゴ Pro W6"/>
              </a:rPr>
              <a:t>理研</a:t>
            </a:r>
            <a:r>
              <a:rPr lang="en-US" altLang="ja-JP" sz="3600" dirty="0">
                <a:solidFill>
                  <a:schemeClr val="bg1"/>
                </a:solidFill>
                <a:latin typeface="ヒラギノ角ゴ Pro W6"/>
                <a:ea typeface="ヒラギノ角ゴ Pro W6"/>
                <a:cs typeface="ヒラギノ角ゴ Pro W6"/>
              </a:rPr>
              <a:t> R-CCS, [4] </a:t>
            </a:r>
            <a:r>
              <a:rPr lang="ja-JP" altLang="en-US" sz="3600" dirty="0">
                <a:solidFill>
                  <a:schemeClr val="bg1"/>
                </a:solidFill>
                <a:latin typeface="ヒラギノ角ゴ Pro W6"/>
                <a:ea typeface="ヒラギノ角ゴ Pro W6"/>
                <a:cs typeface="ヒラギノ角ゴ Pro W6"/>
              </a:rPr>
              <a:t>九大・理</a:t>
            </a:r>
            <a:r>
              <a:rPr lang="en-US" altLang="ja-JP" sz="3600" dirty="0">
                <a:solidFill>
                  <a:schemeClr val="bg1"/>
                </a:solidFill>
                <a:latin typeface="ヒラギノ角ゴ Pro W6"/>
                <a:ea typeface="ヒラギノ角ゴ Pro W6"/>
                <a:cs typeface="ヒラギノ角ゴ Pro W6"/>
              </a:rPr>
              <a:t>, [5] </a:t>
            </a:r>
            <a:r>
              <a:rPr lang="ja-JP" altLang="en-US" sz="3600" dirty="0">
                <a:solidFill>
                  <a:schemeClr val="bg1"/>
                </a:solidFill>
                <a:latin typeface="ヒラギノ角ゴ Pro W6"/>
                <a:ea typeface="ヒラギノ角ゴ Pro W6"/>
                <a:cs typeface="ヒラギノ角ゴ Pro W6"/>
              </a:rPr>
              <a:t>京大・数理研</a:t>
            </a:r>
            <a:r>
              <a:rPr lang="en-US" altLang="ja-JP" sz="3600" dirty="0">
                <a:solidFill>
                  <a:schemeClr val="bg1"/>
                </a:solidFill>
                <a:latin typeface="ヒラギノ角ゴ Pro W6"/>
                <a:ea typeface="ヒラギノ角ゴ Pro W6"/>
                <a:cs typeface="ヒラギノ角ゴ Pro W6"/>
              </a:rPr>
              <a:t>, [6] </a:t>
            </a:r>
            <a:r>
              <a:rPr lang="ja-JP" altLang="en-US" sz="3600" dirty="0">
                <a:solidFill>
                  <a:schemeClr val="bg1"/>
                </a:solidFill>
                <a:latin typeface="ヒラギノ角ゴ Pro W6"/>
                <a:ea typeface="ヒラギノ角ゴ Pro W6"/>
                <a:cs typeface="ヒラギノ角ゴ Pro W6"/>
              </a:rPr>
              <a:t>松江高専・情報工</a:t>
            </a:r>
            <a:r>
              <a:rPr lang="en-US" altLang="ja-JP" sz="3600" dirty="0">
                <a:solidFill>
                  <a:schemeClr val="bg1"/>
                </a:solidFill>
                <a:latin typeface="ヒラギノ角ゴ Pro W6"/>
                <a:ea typeface="ヒラギノ角ゴ Pro W6"/>
                <a:cs typeface="ヒラギノ角ゴ Pro W6"/>
              </a:rPr>
              <a:t>, [7] </a:t>
            </a:r>
            <a:r>
              <a:rPr lang="ja-JP" altLang="en-US" sz="3600" dirty="0">
                <a:solidFill>
                  <a:schemeClr val="bg1"/>
                </a:solidFill>
                <a:latin typeface="ヒラギノ角ゴ Pro W6"/>
                <a:ea typeface="ヒラギノ角ゴ Pro W6"/>
                <a:cs typeface="ヒラギノ角ゴ Pro W6"/>
              </a:rPr>
              <a:t>神戸大・理</a:t>
            </a:r>
            <a:br>
              <a:rPr lang="en-US" altLang="ja-JP" sz="3600" dirty="0">
                <a:solidFill>
                  <a:schemeClr val="bg1"/>
                </a:solidFill>
                <a:latin typeface="ヒラギノ角ゴ Pro W6"/>
                <a:ea typeface="ヒラギノ角ゴ Pro W6"/>
                <a:cs typeface="ヒラギノ角ゴ Pro W6"/>
              </a:rPr>
            </a:br>
            <a:br>
              <a:rPr lang="en-US" altLang="ja-JP" sz="500" dirty="0">
                <a:solidFill>
                  <a:schemeClr val="bg1"/>
                </a:solidFill>
                <a:latin typeface="ヒラギノ角ゴ Pro W6"/>
                <a:ea typeface="ヒラギノ角ゴ Pro W6"/>
                <a:cs typeface="ヒラギノ角ゴ Pro W6"/>
              </a:rPr>
            </a:br>
            <a:r>
              <a:rPr lang="en-US" altLang="ja-JP" sz="3600" dirty="0" err="1">
                <a:solidFill>
                  <a:schemeClr val="bg1"/>
                </a:solidFill>
                <a:latin typeface="ヒラギノ角ゴ Pro W6"/>
                <a:ea typeface="ヒラギノ角ゴ Pro W6"/>
                <a:cs typeface="ヒラギノ角ゴ Pro W6"/>
              </a:rPr>
              <a:t>mkuriki@ep.sci.hokudai.ac.jp</a:t>
            </a:r>
            <a:endParaRPr lang="en-US" altLang="ja-JP" sz="3600" dirty="0">
              <a:solidFill>
                <a:schemeClr val="bg1"/>
              </a:solidFill>
              <a:latin typeface="ヒラギノ角ゴ Pro W6"/>
              <a:ea typeface="ヒラギノ角ゴ Pro W6"/>
              <a:cs typeface="ヒラギノ角ゴ Pro W6"/>
            </a:endParaRPr>
          </a:p>
        </p:txBody>
      </p:sp>
      <p:grpSp>
        <p:nvGrpSpPr>
          <p:cNvPr id="17" name="図形グループ 16"/>
          <p:cNvGrpSpPr/>
          <p:nvPr/>
        </p:nvGrpSpPr>
        <p:grpSpPr>
          <a:xfrm>
            <a:off x="996195" y="5624115"/>
            <a:ext cx="14408451" cy="15488858"/>
            <a:chOff x="25153633" y="7263644"/>
            <a:chExt cx="12548271" cy="16379607"/>
          </a:xfrm>
        </p:grpSpPr>
        <p:sp>
          <p:nvSpPr>
            <p:cNvPr id="121" name="Rectangle 123"/>
            <p:cNvSpPr>
              <a:spLocks noChangeArrowheads="1"/>
            </p:cNvSpPr>
            <p:nvPr/>
          </p:nvSpPr>
          <p:spPr bwMode="auto">
            <a:xfrm>
              <a:off x="25153633" y="8190462"/>
              <a:ext cx="12510754" cy="15286498"/>
            </a:xfrm>
            <a:prstGeom prst="rect">
              <a:avLst/>
            </a:prstGeom>
            <a:solidFill>
              <a:schemeClr val="bg1"/>
            </a:solidFill>
            <a:ln w="38100">
              <a:solidFill>
                <a:srgbClr val="0000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dirty="0">
                <a:solidFill>
                  <a:srgbClr val="000000"/>
                </a:solidFill>
              </a:endParaRPr>
            </a:p>
          </p:txBody>
        </p:sp>
        <p:sp>
          <p:nvSpPr>
            <p:cNvPr id="122" name="Text Box 1821"/>
            <p:cNvSpPr txBox="1">
              <a:spLocks noChangeArrowheads="1"/>
            </p:cNvSpPr>
            <p:nvPr/>
          </p:nvSpPr>
          <p:spPr bwMode="auto">
            <a:xfrm>
              <a:off x="25153633" y="7263644"/>
              <a:ext cx="5082308" cy="81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3" tIns="45701" rIns="91403"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kumimoji="0" lang="ja-JP" altLang="en-US" sz="4800" b="1" dirty="0">
                  <a:solidFill>
                    <a:srgbClr val="000099"/>
                  </a:solidFill>
                </a:rPr>
                <a:t>はじめに</a:t>
              </a:r>
              <a:endParaRPr kumimoji="0" lang="ja-JP" altLang="en-US" sz="1800" dirty="0">
                <a:solidFill>
                  <a:srgbClr val="000000"/>
                </a:solidFill>
              </a:endParaRPr>
            </a:p>
          </p:txBody>
        </p:sp>
        <p:sp>
          <p:nvSpPr>
            <p:cNvPr id="133" name="Text Box 99"/>
            <p:cNvSpPr txBox="1">
              <a:spLocks noChangeArrowheads="1"/>
            </p:cNvSpPr>
            <p:nvPr/>
          </p:nvSpPr>
          <p:spPr bwMode="auto">
            <a:xfrm>
              <a:off x="25184541" y="8248254"/>
              <a:ext cx="12517363" cy="1539499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3200" b="1" dirty="0">
                  <a:solidFill>
                    <a:srgbClr val="0000FF"/>
                  </a:solidFill>
                  <a:latin typeface="ヒラギノ角ゴ ProN W6"/>
                  <a:ea typeface="ヒラギノ角ゴ ProN W6"/>
                  <a:cs typeface="ヒラギノ角ゴ ProN W6"/>
                </a:rPr>
                <a:t>火星大気のダスト</a:t>
              </a:r>
              <a:endParaRPr lang="en-US" altLang="ja-JP" sz="9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火星大気中のダストは大気の光学的深さを変化させ</a:t>
              </a:r>
              <a:r>
                <a:rPr lang="en-US" altLang="ja-JP" sz="2800" dirty="0">
                  <a:solidFill>
                    <a:srgbClr val="000000"/>
                  </a:solidFill>
                  <a:latin typeface="ヒラギノ角ゴ ProN W6"/>
                  <a:ea typeface="ヒラギノ角ゴ ProN W6"/>
                  <a:cs typeface="ヒラギノ角ゴ ProN W6"/>
                </a:rPr>
                <a:t>, </a:t>
              </a:r>
              <a:r>
                <a:rPr lang="ja-JP" altLang="en-US" sz="2800" dirty="0">
                  <a:solidFill>
                    <a:srgbClr val="000000"/>
                  </a:solidFill>
                  <a:latin typeface="ヒラギノ角ゴ ProN W6"/>
                  <a:ea typeface="ヒラギノ角ゴ ProN W6"/>
                  <a:cs typeface="ヒラギノ角ゴ ProN W6"/>
                </a:rPr>
                <a:t>待機の温度構造に大きな影響を与えている</a:t>
              </a:r>
              <a:r>
                <a:rPr lang="en-US" altLang="ja-JP" sz="2800" dirty="0">
                  <a:solidFill>
                    <a:srgbClr val="000000"/>
                  </a:solidFill>
                  <a:latin typeface="ヒラギノ角ゴ ProN W6"/>
                  <a:ea typeface="ヒラギノ角ゴ ProN W6"/>
                  <a:cs typeface="ヒラギノ角ゴ ProN W6"/>
                </a:rPr>
                <a:t> (</a:t>
              </a:r>
              <a:r>
                <a:rPr lang="en-US" altLang="ja-JP" sz="2800" dirty="0" err="1">
                  <a:solidFill>
                    <a:srgbClr val="000000"/>
                  </a:solidFill>
                  <a:latin typeface="ヒラギノ角ゴ ProN W6"/>
                  <a:ea typeface="ヒラギノ角ゴ ProN W6"/>
                  <a:cs typeface="ヒラギノ角ゴ ProN W6"/>
                </a:rPr>
                <a:t>Kahre</a:t>
              </a:r>
              <a:r>
                <a:rPr lang="en-US" altLang="ja-JP" sz="2800" dirty="0">
                  <a:solidFill>
                    <a:srgbClr val="000000"/>
                  </a:solidFill>
                  <a:latin typeface="ヒラギノ角ゴ ProN W6"/>
                  <a:ea typeface="ヒラギノ角ゴ ProN W6"/>
                  <a:cs typeface="ヒラギノ角ゴ ProN W6"/>
                </a:rPr>
                <a:t> et al., 2006)</a:t>
              </a: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大気へのダスト巻き上げ量を決定するのは境界層における流れの構造と考えられる</a:t>
              </a:r>
              <a:endParaRPr lang="en-US" altLang="ja-JP" sz="2800" dirty="0">
                <a:solidFill>
                  <a:srgbClr val="000000"/>
                </a:solidFill>
                <a:latin typeface="ヒラギノ角ゴ ProN W6"/>
                <a:ea typeface="ヒラギノ角ゴ ProN W6"/>
                <a:cs typeface="ヒラギノ角ゴ ProN W6"/>
              </a:endParaRPr>
            </a:p>
            <a:p>
              <a:pPr marL="1588" indent="0">
                <a:defRPr/>
              </a:pPr>
              <a:br>
                <a:rPr lang="en-US" altLang="ja-JP" sz="800" b="1" dirty="0">
                  <a:solidFill>
                    <a:srgbClr val="0000FF"/>
                  </a:solidFill>
                  <a:latin typeface="ヒラギノ角ゴ ProN W6"/>
                  <a:ea typeface="ヒラギノ角ゴ ProN W6"/>
                  <a:cs typeface="ヒラギノ角ゴ ProN W6"/>
                </a:rPr>
              </a:br>
              <a:r>
                <a:rPr lang="ja-JP" altLang="en-US" sz="3200" b="1" dirty="0">
                  <a:solidFill>
                    <a:srgbClr val="0000FF"/>
                  </a:solidFill>
                  <a:latin typeface="ヒラギノ角ゴ ProN W6"/>
                  <a:ea typeface="ヒラギノ角ゴ ProN W6"/>
                  <a:cs typeface="ヒラギノ角ゴ ProN W6"/>
                </a:rPr>
                <a:t>火星大気の数値計算</a:t>
              </a:r>
              <a:endParaRPr lang="en-US" altLang="ja-JP" sz="32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en-US" altLang="ja-JP" sz="2800" dirty="0">
                  <a:solidFill>
                    <a:srgbClr val="000000"/>
                  </a:solidFill>
                  <a:latin typeface="ヒラギノ角ゴ ProN W6"/>
                  <a:ea typeface="ヒラギノ角ゴ ProN W6"/>
                  <a:cs typeface="ヒラギノ角ゴ ProN W6"/>
                </a:rPr>
                <a:t>GCM </a:t>
              </a:r>
              <a:r>
                <a:rPr lang="ja-JP" altLang="en-US" sz="2800" dirty="0">
                  <a:solidFill>
                    <a:srgbClr val="000000"/>
                  </a:solidFill>
                  <a:latin typeface="ヒラギノ角ゴ ProN W6"/>
                  <a:ea typeface="ヒラギノ角ゴ ProN W6"/>
                  <a:cs typeface="ヒラギノ角ゴ ProN W6"/>
                </a:rPr>
                <a:t>などを用いた研究では</a:t>
              </a:r>
              <a:r>
                <a:rPr lang="en-US" altLang="ja-JP" sz="2800" dirty="0">
                  <a:solidFill>
                    <a:srgbClr val="000000"/>
                  </a:solidFill>
                  <a:latin typeface="ヒラギノ角ゴ ProN W6"/>
                  <a:ea typeface="ヒラギノ角ゴ ProN W6"/>
                  <a:cs typeface="ヒラギノ角ゴ ProN W6"/>
                </a:rPr>
                <a:t>, </a:t>
              </a:r>
              <a:r>
                <a:rPr lang="ja-JP" altLang="en-US" sz="2800" dirty="0">
                  <a:solidFill>
                    <a:srgbClr val="000000"/>
                  </a:solidFill>
                  <a:latin typeface="ヒラギノ角ゴ ProN W6"/>
                  <a:ea typeface="ヒラギノ角ゴ ProN W6"/>
                  <a:cs typeface="ヒラギノ角ゴ ProN W6"/>
                </a:rPr>
                <a:t>ダスト巻き上げフラックスは地表面応力を用いてパラメタライズされて</a:t>
              </a:r>
              <a:r>
                <a:rPr lang="ja-JP" altLang="en-US" sz="2800">
                  <a:solidFill>
                    <a:srgbClr val="000000"/>
                  </a:solidFill>
                  <a:latin typeface="ヒラギノ角ゴ ProN W6"/>
                  <a:ea typeface="ヒラギノ角ゴ ProN W6"/>
                  <a:cs typeface="ヒラギノ角ゴ ProN W6"/>
                </a:rPr>
                <a:t>いる</a:t>
              </a:r>
              <a:r>
                <a:rPr lang="en-US" altLang="ja-JP" sz="2800" dirty="0">
                  <a:solidFill>
                    <a:srgbClr val="000000"/>
                  </a:solidFill>
                  <a:latin typeface="ヒラギノ角ゴ ProN W6"/>
                  <a:ea typeface="ヒラギノ角ゴ ProN W6"/>
                  <a:cs typeface="ヒラギノ角ゴ ProN W6"/>
                </a:rPr>
                <a:t> (</a:t>
              </a:r>
              <a:r>
                <a:rPr lang="en-US" altLang="ja-JP" sz="2800" dirty="0" err="1">
                  <a:solidFill>
                    <a:srgbClr val="000000"/>
                  </a:solidFill>
                  <a:latin typeface="ヒラギノ角ゴ ProN W6"/>
                  <a:ea typeface="ヒラギノ角ゴ ProN W6"/>
                  <a:cs typeface="ヒラギノ角ゴ ProN W6"/>
                </a:rPr>
                <a:t>Kahre</a:t>
              </a:r>
              <a:r>
                <a:rPr lang="en-US" altLang="ja-JP" sz="2800" dirty="0">
                  <a:solidFill>
                    <a:srgbClr val="000000"/>
                  </a:solidFill>
                  <a:latin typeface="ヒラギノ角ゴ ProN W6"/>
                  <a:ea typeface="ヒラギノ角ゴ ProN W6"/>
                  <a:cs typeface="ヒラギノ角ゴ ProN W6"/>
                </a:rPr>
                <a:t> et al., 2008 </a:t>
              </a:r>
              <a:r>
                <a:rPr lang="ja-JP" altLang="en-US" sz="2800">
                  <a:solidFill>
                    <a:srgbClr val="000000"/>
                  </a:solidFill>
                  <a:latin typeface="ヒラギノ角ゴ ProN W6"/>
                  <a:ea typeface="ヒラギノ角ゴ ProN W6"/>
                  <a:cs typeface="ヒラギノ角ゴ ProN W6"/>
                </a:rPr>
                <a:t>など</a:t>
              </a:r>
              <a:r>
                <a:rPr lang="en-US" altLang="ja-JP" sz="2800" dirty="0">
                  <a:solidFill>
                    <a:srgbClr val="000000"/>
                  </a:solidFill>
                  <a:latin typeface="ヒラギノ角ゴ ProN W6"/>
                  <a:ea typeface="ヒラギノ角ゴ ProN W6"/>
                  <a:cs typeface="ヒラギノ角ゴ ProN W6"/>
                </a:rPr>
                <a:t>)</a:t>
              </a:r>
            </a:p>
            <a:p>
              <a:pPr marL="800100" lvl="1" indent="-342900">
                <a:buFont typeface="Arial"/>
                <a:buChar char="•"/>
                <a:defRPr/>
              </a:pPr>
              <a:r>
                <a:rPr lang="ja-JP" altLang="en-US" sz="2800">
                  <a:solidFill>
                    <a:srgbClr val="000000"/>
                  </a:solidFill>
                  <a:latin typeface="ヒラギノ角ゴ ProN W6"/>
                  <a:ea typeface="ヒラギノ角ゴ ProN W6"/>
                  <a:cs typeface="ヒラギノ角ゴ ProN W6"/>
                </a:rPr>
                <a:t>しかし現状のパラメタリゼーションスキームはダストストトームの年々変動の再現などは必ずしも成功しておらず</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現状のスキームでは微細な流れ場構造に基づいて検討されてこなかった</a:t>
              </a:r>
              <a:endParaRPr lang="en-US" altLang="ja-JP" sz="800" b="1" dirty="0">
                <a:solidFill>
                  <a:srgbClr val="000000"/>
                </a:solidFill>
                <a:latin typeface="ヒラギノ角ゴ ProN W6"/>
                <a:ea typeface="ヒラギノ角ゴ ProN W6"/>
                <a:cs typeface="ヒラギノ角ゴ ProN W6"/>
              </a:endParaRPr>
            </a:p>
            <a:p>
              <a:pPr>
                <a:defRPr/>
              </a:pPr>
              <a:endParaRPr lang="en-US" altLang="ja-JP" sz="800" b="1" dirty="0">
                <a:solidFill>
                  <a:srgbClr val="0000FF"/>
                </a:solidFill>
                <a:latin typeface="ヒラギノ角ゴ ProN W6"/>
                <a:ea typeface="ヒラギノ角ゴ ProN W6"/>
                <a:cs typeface="ヒラギノ角ゴ ProN W6"/>
              </a:endParaRPr>
            </a:p>
            <a:p>
              <a:pPr>
                <a:defRPr/>
              </a:pPr>
              <a:r>
                <a:rPr lang="ja-JP" altLang="en-US" sz="3200" b="1">
                  <a:solidFill>
                    <a:srgbClr val="0000FF"/>
                  </a:solidFill>
                  <a:latin typeface="ヒラギノ角ゴ ProN W6"/>
                  <a:ea typeface="ヒラギノ角ゴ ProN W6"/>
                  <a:cs typeface="ヒラギノ角ゴ ProN W6"/>
                </a:rPr>
                <a:t>火星大気の微細構造に関する数値計算</a:t>
              </a:r>
              <a:endParaRPr lang="en-US" altLang="ja-JP" sz="32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en-US" altLang="ja-JP" sz="2800" dirty="0" err="1">
                  <a:solidFill>
                    <a:srgbClr val="000000"/>
                  </a:solidFill>
                  <a:latin typeface="ヒラギノ角ゴ ProN W6"/>
                  <a:ea typeface="ヒラギノ角ゴ ProN W6"/>
                  <a:cs typeface="ヒラギノ角ゴ ProN W6"/>
                </a:rPr>
                <a:t>Nishizawa</a:t>
              </a:r>
              <a:r>
                <a:rPr lang="en-US" altLang="ja-JP" sz="2800" dirty="0">
                  <a:solidFill>
                    <a:srgbClr val="000000"/>
                  </a:solidFill>
                  <a:latin typeface="ヒラギノ角ゴ ProN W6"/>
                  <a:ea typeface="ヒラギノ角ゴ ProN W6"/>
                  <a:cs typeface="ヒラギノ角ゴ ProN W6"/>
                </a:rPr>
                <a:t> et al. (2016) </a:t>
              </a:r>
              <a:r>
                <a:rPr lang="ja-JP" altLang="en-US" sz="2800" dirty="0">
                  <a:solidFill>
                    <a:srgbClr val="000000"/>
                  </a:solidFill>
                  <a:latin typeface="ヒラギノ角ゴ ProN W6"/>
                  <a:ea typeface="ヒラギノ角ゴ ProN W6"/>
                  <a:cs typeface="ヒラギノ角ゴ ProN W6"/>
                </a:rPr>
                <a:t>は</a:t>
              </a:r>
              <a:r>
                <a:rPr lang="en-US" altLang="ja-JP" sz="2800" dirty="0">
                  <a:solidFill>
                    <a:srgbClr val="000000"/>
                  </a:solidFill>
                  <a:latin typeface="ヒラギノ角ゴ ProN W6"/>
                  <a:ea typeface="ヒラギノ角ゴ ProN W6"/>
                  <a:cs typeface="ヒラギノ角ゴ ProN W6"/>
                </a:rPr>
                <a:t>, </a:t>
              </a:r>
              <a:r>
                <a:rPr lang="ja-JP" altLang="en-US" sz="2800" dirty="0">
                  <a:solidFill>
                    <a:srgbClr val="000000"/>
                  </a:solidFill>
                  <a:latin typeface="ヒラギノ角ゴ ProN W6"/>
                  <a:ea typeface="ヒラギノ角ゴ ProN W6"/>
                  <a:cs typeface="ヒラギノ角ゴ ProN W6"/>
                </a:rPr>
                <a:t>大気境界層</a:t>
              </a:r>
              <a:r>
                <a:rPr lang="ja-JP" altLang="en-US" sz="2800">
                  <a:solidFill>
                    <a:srgbClr val="000000"/>
                  </a:solidFill>
                  <a:latin typeface="ヒラギノ角ゴ ProN W6"/>
                  <a:ea typeface="ヒラギノ角ゴ ProN W6"/>
                  <a:cs typeface="ヒラギノ角ゴ ProN W6"/>
                </a:rPr>
                <a:t>における流れ場</a:t>
              </a:r>
              <a:r>
                <a:rPr lang="ja-JP" altLang="en-US" sz="2800" dirty="0">
                  <a:solidFill>
                    <a:srgbClr val="000000"/>
                  </a:solidFill>
                  <a:latin typeface="ヒラギノ角ゴ ProN W6"/>
                  <a:ea typeface="ヒラギノ角ゴ ProN W6"/>
                  <a:cs typeface="ヒラギノ角ゴ ProN W6"/>
                </a:rPr>
                <a:t>の微細構造に注目し</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高解像度ラージエディシミュレーション</a:t>
              </a:r>
              <a:r>
                <a:rPr lang="en-US" altLang="ja-JP" sz="2800" dirty="0">
                  <a:solidFill>
                    <a:srgbClr val="000000"/>
                  </a:solidFill>
                  <a:latin typeface="ヒラギノ角ゴ ProN W6"/>
                  <a:ea typeface="ヒラギノ角ゴ ProN W6"/>
                  <a:cs typeface="ヒラギノ角ゴ ProN W6"/>
                </a:rPr>
                <a:t> (LES) </a:t>
              </a:r>
              <a:r>
                <a:rPr lang="ja-JP" altLang="en-US" sz="2800" dirty="0">
                  <a:solidFill>
                    <a:srgbClr val="000000"/>
                  </a:solidFill>
                  <a:latin typeface="ヒラギノ角ゴ ProN W6"/>
                  <a:ea typeface="ヒラギノ角ゴ ProN W6"/>
                  <a:cs typeface="ヒラギノ角ゴ ProN W6"/>
                </a:rPr>
                <a:t>を実施</a:t>
              </a:r>
              <a:endParaRPr lang="en-US" altLang="ja-JP" sz="2800" dirty="0">
                <a:solidFill>
                  <a:srgbClr val="000000"/>
                </a:solidFill>
                <a:latin typeface="ヒラギノ角ゴ ProN W6"/>
                <a:ea typeface="ヒラギノ角ゴ ProN W6"/>
                <a:cs typeface="ヒラギノ角ゴ ProN W6"/>
              </a:endParaRPr>
            </a:p>
            <a:p>
              <a:pPr marL="1257300" lvl="2" indent="-342900">
                <a:buFont typeface="Arial"/>
                <a:buChar char="•"/>
                <a:defRPr/>
              </a:pPr>
              <a:r>
                <a:rPr lang="ja-JP" altLang="en-US" sz="2800" dirty="0">
                  <a:solidFill>
                    <a:srgbClr val="000000"/>
                  </a:solidFill>
                  <a:latin typeface="ヒラギノ角ゴ ProN W6"/>
                  <a:ea typeface="ヒラギノ角ゴ ProN W6"/>
                  <a:cs typeface="ヒラギノ角ゴ ProN W6"/>
                </a:rPr>
                <a:t>高度 </a:t>
              </a:r>
              <a:r>
                <a:rPr lang="en-US" altLang="ja-JP" sz="2800" dirty="0">
                  <a:solidFill>
                    <a:srgbClr val="000000"/>
                  </a:solidFill>
                  <a:latin typeface="ヒラギノ角ゴ ProN W6"/>
                  <a:ea typeface="ヒラギノ角ゴ ProN W6"/>
                  <a:cs typeface="ヒラギノ角ゴ ProN W6"/>
                </a:rPr>
                <a:t>62.5 m </a:t>
              </a:r>
              <a:r>
                <a:rPr lang="ja-JP" altLang="en-US" sz="2800" dirty="0">
                  <a:solidFill>
                    <a:srgbClr val="000000"/>
                  </a:solidFill>
                  <a:latin typeface="ヒラギノ角ゴ ProN W6"/>
                  <a:ea typeface="ヒラギノ角ゴ ProN W6"/>
                  <a:cs typeface="ヒラギノ角ゴ ProN W6"/>
                </a:rPr>
                <a:t>における渦度と鉛直風の統計的性質を調査</a:t>
              </a:r>
              <a:endParaRPr lang="en-US" altLang="ja-JP" sz="2800" dirty="0">
                <a:solidFill>
                  <a:srgbClr val="000000"/>
                </a:solidFill>
                <a:latin typeface="ヒラギノ角ゴ ProN W6"/>
                <a:ea typeface="ヒラギノ角ゴ ProN W6"/>
                <a:cs typeface="ヒラギノ角ゴ ProN W6"/>
              </a:endParaRPr>
            </a:p>
            <a:p>
              <a:pPr marL="1257300" lvl="2" indent="-342900">
                <a:buFont typeface="Arial"/>
                <a:buChar char="•"/>
                <a:defRPr/>
              </a:pPr>
              <a:r>
                <a:rPr lang="ja-JP" altLang="en-US" sz="2800" dirty="0">
                  <a:solidFill>
                    <a:srgbClr val="000000"/>
                  </a:solidFill>
                  <a:latin typeface="ヒラギノ角ゴ ProN W6"/>
                  <a:ea typeface="ヒラギノ角ゴ ProN W6"/>
                  <a:cs typeface="ヒラギノ角ゴ ProN W6"/>
                </a:rPr>
                <a:t>地表面付近における循環場の様子の詳細について</a:t>
              </a:r>
              <a:r>
                <a:rPr lang="ja-JP" altLang="en-US" sz="2800">
                  <a:solidFill>
                    <a:srgbClr val="000000"/>
                  </a:solidFill>
                  <a:latin typeface="ヒラギノ角ゴ ProN W6"/>
                  <a:ea typeface="ヒラギノ角ゴ ProN W6"/>
                  <a:cs typeface="ヒラギノ角ゴ ProN W6"/>
                </a:rPr>
                <a:t>は未調査</a:t>
              </a:r>
              <a:endParaRPr lang="en-US" altLang="ja-JP" sz="2800" dirty="0">
                <a:solidFill>
                  <a:srgbClr val="000000"/>
                </a:solidFill>
                <a:latin typeface="ヒラギノ角ゴ ProN W6"/>
                <a:ea typeface="ヒラギノ角ゴ ProN W6"/>
                <a:cs typeface="ヒラギノ角ゴ ProN W6"/>
              </a:endParaRPr>
            </a:p>
            <a:p>
              <a:pPr>
                <a:defRPr/>
              </a:pPr>
              <a:endParaRPr lang="en-US" altLang="ja-JP" sz="800" b="1" dirty="0">
                <a:solidFill>
                  <a:srgbClr val="0000FF"/>
                </a:solidFill>
                <a:latin typeface="ヒラギノ角ゴ ProN W6"/>
                <a:ea typeface="ヒラギノ角ゴ ProN W6"/>
                <a:cs typeface="ヒラギノ角ゴ ProN W6"/>
              </a:endParaRPr>
            </a:p>
            <a:p>
              <a:pPr>
                <a:defRPr/>
              </a:pPr>
              <a:r>
                <a:rPr lang="ja-JP" altLang="en-US" sz="3200" b="1">
                  <a:solidFill>
                    <a:srgbClr val="0000FF"/>
                  </a:solidFill>
                  <a:latin typeface="ヒラギノ角ゴ ProN W6"/>
                  <a:ea typeface="ヒラギノ角ゴ ProN W6"/>
                  <a:cs typeface="ヒラギノ角ゴ ProN W6"/>
                </a:rPr>
                <a:t>前回の発表</a:t>
              </a: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a:solidFill>
                    <a:srgbClr val="000000"/>
                  </a:solidFill>
                  <a:latin typeface="ヒラギノ角ゴ ProN W6"/>
                  <a:ea typeface="ヒラギノ角ゴ ProN W6"/>
                  <a:cs typeface="ヒラギノ角ゴ ProN W6"/>
                </a:rPr>
                <a:t>村橋</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他</a:t>
              </a:r>
              <a:r>
                <a:rPr lang="en-US" altLang="ja-JP" sz="2800" dirty="0">
                  <a:solidFill>
                    <a:srgbClr val="000000"/>
                  </a:solidFill>
                  <a:latin typeface="ヒラギノ角ゴ ProN W6"/>
                  <a:ea typeface="ヒラギノ角ゴ ProN W6"/>
                  <a:cs typeface="ヒラギノ角ゴ ProN W6"/>
                </a:rPr>
                <a:t> (2017, </a:t>
              </a:r>
              <a:r>
                <a:rPr lang="ja-JP" altLang="en-US" sz="2800">
                  <a:solidFill>
                    <a:srgbClr val="000000"/>
                  </a:solidFill>
                  <a:latin typeface="ヒラギノ角ゴ ProN W6"/>
                  <a:ea typeface="ヒラギノ角ゴ ProN W6"/>
                  <a:cs typeface="ヒラギノ角ゴ ProN W6"/>
                </a:rPr>
                <a:t>秋季講演会</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では時刻</a:t>
              </a:r>
              <a:r>
                <a:rPr lang="en-US" altLang="ja-JP" sz="2800" dirty="0">
                  <a:solidFill>
                    <a:srgbClr val="000000"/>
                  </a:solidFill>
                  <a:latin typeface="ヒラギノ角ゴ ProN W6"/>
                  <a:ea typeface="ヒラギノ角ゴ ProN W6"/>
                  <a:cs typeface="ヒラギノ角ゴ ProN W6"/>
                </a:rPr>
                <a:t> 14:30 </a:t>
              </a:r>
              <a:r>
                <a:rPr lang="ja-JP" altLang="en-US" sz="2800">
                  <a:solidFill>
                    <a:srgbClr val="000000"/>
                  </a:solidFill>
                  <a:latin typeface="ヒラギノ角ゴ ProN W6"/>
                  <a:ea typeface="ヒラギノ角ゴ ProN W6"/>
                  <a:cs typeface="ヒラギノ角ゴ ProN W6"/>
                </a:rPr>
                <a:t>におけるダスト巻き上げに関わる地表面応力とダストデビルと考えられる孤立渦の空間分布について調べた</a:t>
              </a: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endParaRPr lang="en-US" altLang="ja-JP" sz="2800" dirty="0">
                <a:solidFill>
                  <a:srgbClr val="000000"/>
                </a:solidFill>
                <a:latin typeface="ヒラギノ角ゴ ProN W6"/>
                <a:ea typeface="ヒラギノ角ゴ ProN W6"/>
                <a:cs typeface="ヒラギノ角ゴ ProN W6"/>
              </a:endParaRPr>
            </a:p>
            <a:p>
              <a:pPr marL="457200" lvl="1" indent="0">
                <a:defRPr/>
              </a:pPr>
              <a:endParaRPr lang="en-US" altLang="ja-JP" sz="2800" dirty="0">
                <a:solidFill>
                  <a:srgbClr val="000000"/>
                </a:solidFill>
                <a:latin typeface="ヒラギノ角ゴ ProN W6"/>
                <a:ea typeface="ヒラギノ角ゴ ProN W6"/>
                <a:cs typeface="ヒラギノ角ゴ ProN W6"/>
              </a:endParaRPr>
            </a:p>
            <a:p>
              <a:pPr marL="1588" indent="0" defTabSz="914400">
                <a:defRPr/>
              </a:pPr>
              <a:r>
                <a:rPr lang="ja-JP" altLang="en-US" sz="3200" b="1">
                  <a:solidFill>
                    <a:srgbClr val="0000FF"/>
                  </a:solidFill>
                  <a:latin typeface="ヒラギノ角ゴ ProN W6"/>
                  <a:ea typeface="ヒラギノ角ゴ ProN W6"/>
                  <a:cs typeface="ヒラギノ角ゴ ProN W6"/>
                </a:rPr>
                <a:t>本研究</a:t>
              </a:r>
              <a:r>
                <a:rPr lang="ja-JP" altLang="en-US" sz="3200" b="1" dirty="0">
                  <a:solidFill>
                    <a:srgbClr val="0000FF"/>
                  </a:solidFill>
                  <a:latin typeface="ヒラギノ角ゴ ProN W6"/>
                  <a:ea typeface="ヒラギノ角ゴ ProN W6"/>
                  <a:cs typeface="ヒラギノ角ゴ ProN W6"/>
                </a:rPr>
                <a:t>の目的</a:t>
              </a:r>
              <a:endParaRPr lang="en-US" altLang="ja-JP" sz="9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地</a:t>
              </a:r>
              <a:r>
                <a:rPr lang="ja-JP" altLang="en-US" sz="2800">
                  <a:solidFill>
                    <a:srgbClr val="000000"/>
                  </a:solidFill>
                  <a:latin typeface="ヒラギノ角ゴ ProN W6"/>
                  <a:ea typeface="ヒラギノ角ゴ ProN W6"/>
                  <a:cs typeface="ヒラギノ角ゴ ProN W6"/>
                </a:rPr>
                <a:t>表面応力が強い場所</a:t>
              </a:r>
              <a:r>
                <a:rPr lang="ja-JP" altLang="en-US" sz="2800" dirty="0">
                  <a:solidFill>
                    <a:srgbClr val="000000"/>
                  </a:solidFill>
                  <a:latin typeface="ヒラギノ角ゴ ProN W6"/>
                  <a:ea typeface="ヒラギノ角ゴ ProN W6"/>
                  <a:cs typeface="ヒラギノ角ゴ ProN W6"/>
                </a:rPr>
                <a:t>と流れ場の構造の対応について調査する</a:t>
              </a:r>
              <a:endParaRPr lang="en-US" altLang="ja-JP" sz="2800" dirty="0">
                <a:solidFill>
                  <a:srgbClr val="000000"/>
                </a:solidFill>
                <a:latin typeface="ヒラギノ角ゴ ProN W6"/>
                <a:ea typeface="ヒラギノ角ゴ ProN W6"/>
                <a:cs typeface="ヒラギノ角ゴ ProN W6"/>
              </a:endParaRPr>
            </a:p>
            <a:p>
              <a:pPr marL="1257300" lvl="2" indent="-342900">
                <a:buFont typeface="Arial"/>
                <a:buChar char="•"/>
                <a:defRPr/>
              </a:pPr>
              <a:r>
                <a:rPr lang="en-US" altLang="ja-JP" sz="2800" dirty="0">
                  <a:solidFill>
                    <a:srgbClr val="000000"/>
                  </a:solidFill>
                  <a:latin typeface="ヒラギノ角ゴ ProN W6"/>
                  <a:ea typeface="ヒラギノ角ゴ ProN W6"/>
                  <a:cs typeface="ヒラギノ角ゴ ProN W6"/>
                </a:rPr>
                <a:t>14:30 </a:t>
              </a:r>
              <a:r>
                <a:rPr lang="ja-JP" altLang="en-US" sz="2800">
                  <a:solidFill>
                    <a:srgbClr val="000000"/>
                  </a:solidFill>
                  <a:latin typeface="ヒラギノ角ゴ ProN W6"/>
                  <a:ea typeface="ヒラギノ角ゴ ProN W6"/>
                  <a:cs typeface="ヒラギノ角ゴ ProN W6"/>
                </a:rPr>
                <a:t>以外の異なる時刻における計算</a:t>
              </a:r>
              <a:r>
                <a:rPr lang="ja-JP" altLang="en-US" sz="2800" dirty="0">
                  <a:solidFill>
                    <a:srgbClr val="000000"/>
                  </a:solidFill>
                  <a:latin typeface="ヒラギノ角ゴ ProN W6"/>
                  <a:ea typeface="ヒラギノ角ゴ ProN W6"/>
                  <a:cs typeface="ヒラギノ角ゴ ProN W6"/>
                </a:rPr>
                <a:t>結果</a:t>
              </a:r>
              <a:r>
                <a:rPr lang="ja-JP" altLang="en-US" sz="2800">
                  <a:solidFill>
                    <a:srgbClr val="000000"/>
                  </a:solidFill>
                  <a:latin typeface="ヒラギノ角ゴ ProN W6"/>
                  <a:ea typeface="ヒラギノ角ゴ ProN W6"/>
                  <a:cs typeface="ヒラギノ角ゴ ProN W6"/>
                </a:rPr>
                <a:t>の比較</a:t>
              </a:r>
              <a:endParaRPr lang="en-US" altLang="ja-JP" sz="2800" dirty="0">
                <a:solidFill>
                  <a:srgbClr val="000000"/>
                </a:solidFill>
                <a:latin typeface="ヒラギノ角ゴ ProN W6"/>
                <a:ea typeface="ヒラギノ角ゴ ProN W6"/>
                <a:cs typeface="ヒラギノ角ゴ ProN W6"/>
              </a:endParaRPr>
            </a:p>
            <a:p>
              <a:pPr marL="1714500" lvl="3" indent="-342900">
                <a:buFont typeface="Arial"/>
                <a:buChar char="•"/>
                <a:defRPr/>
              </a:pPr>
              <a:r>
                <a:rPr lang="ja-JP" altLang="en-US" sz="2800">
                  <a:solidFill>
                    <a:srgbClr val="000000"/>
                  </a:solidFill>
                  <a:latin typeface="ヒラギノ角ゴ ProN W6"/>
                  <a:ea typeface="ヒラギノ角ゴ ProN W6"/>
                  <a:cs typeface="ヒラギノ角ゴ ProN W6"/>
                </a:rPr>
                <a:t>どのような時間変化があるか確かめる</a:t>
              </a:r>
              <a:endParaRPr lang="en-US" altLang="ja-JP" sz="2800" dirty="0">
                <a:solidFill>
                  <a:srgbClr val="000000"/>
                </a:solidFill>
                <a:latin typeface="ヒラギノ角ゴ ProN W6"/>
                <a:ea typeface="ヒラギノ角ゴ ProN W6"/>
                <a:cs typeface="ヒラギノ角ゴ ProN W6"/>
              </a:endParaRPr>
            </a:p>
            <a:p>
              <a:pPr marL="1257300" lvl="2" indent="-342900">
                <a:buFont typeface="Arial"/>
                <a:buChar char="•"/>
                <a:defRPr/>
              </a:pPr>
              <a:r>
                <a:rPr lang="ja-JP" altLang="en-US" sz="2800">
                  <a:solidFill>
                    <a:srgbClr val="000000"/>
                  </a:solidFill>
                  <a:latin typeface="ヒラギノ角ゴ ProN W6"/>
                  <a:ea typeface="ヒラギノ角ゴ ProN W6"/>
                  <a:cs typeface="ヒラギノ角ゴ ProN W6"/>
                </a:rPr>
                <a:t>応力が強いところで渦構造を伴う場所の存在比</a:t>
              </a:r>
              <a:endParaRPr lang="en-US" altLang="ja-JP" sz="2800" dirty="0">
                <a:solidFill>
                  <a:srgbClr val="000000"/>
                </a:solidFill>
                <a:latin typeface="ヒラギノ角ゴ ProN W6"/>
                <a:ea typeface="ヒラギノ角ゴ ProN W6"/>
                <a:cs typeface="ヒラギノ角ゴ ProN W6"/>
              </a:endParaRPr>
            </a:p>
          </p:txBody>
        </p:sp>
      </p:grpSp>
      <p:grpSp>
        <p:nvGrpSpPr>
          <p:cNvPr id="50" name="図形グループ 49"/>
          <p:cNvGrpSpPr/>
          <p:nvPr/>
        </p:nvGrpSpPr>
        <p:grpSpPr>
          <a:xfrm>
            <a:off x="15781936" y="17241334"/>
            <a:ext cx="13579631" cy="3714393"/>
            <a:chOff x="18594116" y="25493230"/>
            <a:chExt cx="10940516" cy="3718660"/>
          </a:xfrm>
        </p:grpSpPr>
        <p:sp>
          <p:nvSpPr>
            <p:cNvPr id="51" name="Rectangle 133"/>
            <p:cNvSpPr>
              <a:spLocks noChangeArrowheads="1"/>
            </p:cNvSpPr>
            <p:nvPr/>
          </p:nvSpPr>
          <p:spPr bwMode="auto">
            <a:xfrm>
              <a:off x="18594117" y="26363166"/>
              <a:ext cx="10940515" cy="2848724"/>
            </a:xfrm>
            <a:prstGeom prst="rect">
              <a:avLst/>
            </a:prstGeom>
            <a:solidFill>
              <a:schemeClr val="bg1"/>
            </a:solidFill>
            <a:ln w="38100">
              <a:solidFill>
                <a:srgbClr val="000099"/>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ja-JP" altLang="en-US" dirty="0">
                <a:solidFill>
                  <a:srgbClr val="000000"/>
                </a:solidFill>
              </a:endParaRPr>
            </a:p>
          </p:txBody>
        </p:sp>
        <p:sp>
          <p:nvSpPr>
            <p:cNvPr id="52" name="Text Box 1821"/>
            <p:cNvSpPr txBox="1">
              <a:spLocks noChangeArrowheads="1"/>
            </p:cNvSpPr>
            <p:nvPr/>
          </p:nvSpPr>
          <p:spPr bwMode="auto">
            <a:xfrm>
              <a:off x="18594116" y="25493230"/>
              <a:ext cx="4622211" cy="83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3" tIns="45701" rIns="91403"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kumimoji="0" lang="ja-JP" altLang="en-US" sz="4800" b="1" dirty="0">
                  <a:solidFill>
                    <a:srgbClr val="000099"/>
                  </a:solidFill>
                </a:rPr>
                <a:t>まとめ・今後の展望</a:t>
              </a:r>
              <a:endParaRPr kumimoji="0" lang="ja-JP" altLang="en-US" sz="1800" dirty="0">
                <a:solidFill>
                  <a:srgbClr val="000000"/>
                </a:solidFill>
              </a:endParaRPr>
            </a:p>
          </p:txBody>
        </p:sp>
        <p:sp>
          <p:nvSpPr>
            <p:cNvPr id="53" name="Text Box 99"/>
            <p:cNvSpPr txBox="1">
              <a:spLocks noChangeArrowheads="1"/>
            </p:cNvSpPr>
            <p:nvPr/>
          </p:nvSpPr>
          <p:spPr bwMode="auto">
            <a:xfrm>
              <a:off x="18631574" y="26553644"/>
              <a:ext cx="10794284" cy="255744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542925" lvl="1" indent="-415925">
                <a:buFont typeface="Arial" charset="0"/>
                <a:buChar char="•"/>
                <a:defRPr/>
              </a:pPr>
              <a:r>
                <a:rPr lang="ja-JP" altLang="en-US" sz="3200" b="1">
                  <a:solidFill>
                    <a:srgbClr val="000000"/>
                  </a:solidFill>
                  <a:latin typeface="ヒラギノ角ゴ ProN W6"/>
                  <a:ea typeface="ヒラギノ角ゴ ProN W6"/>
                  <a:cs typeface="ヒラギノ角ゴ ProN W6"/>
                </a:rPr>
                <a:t>地表面応力が強い箇所は時刻</a:t>
              </a:r>
              <a:r>
                <a:rPr lang="en-US" altLang="ja-JP" sz="3200" b="1" dirty="0">
                  <a:solidFill>
                    <a:srgbClr val="000000"/>
                  </a:solidFill>
                  <a:latin typeface="ヒラギノ角ゴ ProN W6"/>
                  <a:ea typeface="ヒラギノ角ゴ ProN W6"/>
                  <a:cs typeface="ヒラギノ角ゴ ProN W6"/>
                </a:rPr>
                <a:t> 14:50 </a:t>
              </a:r>
              <a:r>
                <a:rPr lang="ja-JP" altLang="en-US" sz="3200" b="1">
                  <a:solidFill>
                    <a:srgbClr val="000000"/>
                  </a:solidFill>
                  <a:latin typeface="ヒラギノ角ゴ ProN W6"/>
                  <a:ea typeface="ヒラギノ角ゴ ProN W6"/>
                  <a:cs typeface="ヒラギノ角ゴ ProN W6"/>
                </a:rPr>
                <a:t>に最も大きくなる</a:t>
              </a:r>
              <a:endParaRPr lang="en-US" altLang="ja-JP" sz="3200" b="1" dirty="0">
                <a:solidFill>
                  <a:srgbClr val="000000"/>
                </a:solidFill>
                <a:latin typeface="ヒラギノ角ゴ ProN W6"/>
                <a:ea typeface="ヒラギノ角ゴ ProN W6"/>
                <a:cs typeface="ヒラギノ角ゴ ProN W6"/>
              </a:endParaRPr>
            </a:p>
            <a:p>
              <a:pPr marL="542925" lvl="1" indent="-415925">
                <a:buFont typeface="Arial" charset="0"/>
                <a:buChar char="•"/>
                <a:defRPr/>
              </a:pPr>
              <a:r>
                <a:rPr lang="ja-JP" altLang="en-US" sz="3200" b="1">
                  <a:solidFill>
                    <a:srgbClr val="000000"/>
                  </a:solidFill>
                  <a:latin typeface="ヒラギノ角ゴ ProN W6"/>
                  <a:ea typeface="ヒラギノ角ゴ ProN W6"/>
                  <a:cs typeface="ヒラギノ角ゴ ProN W6"/>
                </a:rPr>
                <a:t>応力が強い箇所で孤立渦を伴う場所とそうでない場所は</a:t>
              </a:r>
              <a:r>
                <a:rPr lang="en-US" altLang="ja-JP" sz="3200" b="1" dirty="0">
                  <a:solidFill>
                    <a:srgbClr val="000000"/>
                  </a:solidFill>
                  <a:latin typeface="ヒラギノ角ゴ ProN W6"/>
                  <a:ea typeface="ヒラギノ角ゴ ProN W6"/>
                  <a:cs typeface="ヒラギノ角ゴ ProN W6"/>
                </a:rPr>
                <a:t>, </a:t>
              </a:r>
              <a:r>
                <a:rPr lang="ja-JP" altLang="en-US" sz="3200" b="1">
                  <a:solidFill>
                    <a:srgbClr val="000000"/>
                  </a:solidFill>
                  <a:latin typeface="ヒラギノ角ゴ ProN W6"/>
                  <a:ea typeface="ヒラギノ角ゴ ProN W6"/>
                  <a:cs typeface="ヒラギノ角ゴ ProN W6"/>
                </a:rPr>
                <a:t>どの時刻においても</a:t>
              </a:r>
              <a:r>
                <a:rPr lang="en-US" altLang="ja-JP" sz="3200" b="1" dirty="0">
                  <a:solidFill>
                    <a:srgbClr val="000000"/>
                  </a:solidFill>
                  <a:latin typeface="ヒラギノ角ゴ ProN W6"/>
                  <a:ea typeface="ヒラギノ角ゴ ProN W6"/>
                  <a:cs typeface="ヒラギノ角ゴ ProN W6"/>
                </a:rPr>
                <a:t>, </a:t>
              </a:r>
              <a:r>
                <a:rPr lang="ja-JP" altLang="en-US" sz="3200" b="1">
                  <a:solidFill>
                    <a:srgbClr val="000000"/>
                  </a:solidFill>
                  <a:latin typeface="ヒラギノ角ゴ ProN W6"/>
                  <a:ea typeface="ヒラギノ角ゴ ProN W6"/>
                  <a:cs typeface="ヒラギノ角ゴ ProN W6"/>
                </a:rPr>
                <a:t>およそ半数程度である</a:t>
              </a:r>
              <a:endParaRPr lang="en-US" altLang="ja-JP" sz="3200" b="1" dirty="0">
                <a:solidFill>
                  <a:srgbClr val="000000"/>
                </a:solidFill>
                <a:latin typeface="ヒラギノ角ゴ ProN W6"/>
                <a:ea typeface="ヒラギノ角ゴ ProN W6"/>
                <a:cs typeface="ヒラギノ角ゴ ProN W6"/>
              </a:endParaRPr>
            </a:p>
            <a:p>
              <a:pPr marL="542925" lvl="1" indent="-415925">
                <a:buFont typeface="Arial" charset="0"/>
                <a:buChar char="•"/>
                <a:defRPr/>
              </a:pPr>
              <a:endParaRPr lang="en-US" altLang="ja-JP" sz="3200" b="1" dirty="0">
                <a:solidFill>
                  <a:srgbClr val="000000"/>
                </a:solidFill>
                <a:latin typeface="ヒラギノ角ゴ ProN W6"/>
                <a:ea typeface="ヒラギノ角ゴ ProN W6"/>
                <a:cs typeface="ヒラギノ角ゴ ProN W6"/>
              </a:endParaRPr>
            </a:p>
            <a:p>
              <a:pPr marL="542925" lvl="1" indent="-415925">
                <a:buFont typeface="Arial" charset="0"/>
                <a:buChar char="•"/>
                <a:defRPr/>
              </a:pPr>
              <a:r>
                <a:rPr lang="ja-JP" altLang="en-US" sz="3200" b="1">
                  <a:solidFill>
                    <a:srgbClr val="000000"/>
                  </a:solidFill>
                  <a:latin typeface="ヒラギノ角ゴ ProN W6"/>
                  <a:ea typeface="ヒラギノ角ゴ ProN W6"/>
                  <a:cs typeface="ヒラギノ角ゴ ProN W6"/>
                </a:rPr>
                <a:t>今後は渦の有無について</a:t>
              </a:r>
              <a:r>
                <a:rPr lang="en-US" altLang="ja-JP" sz="3200" b="1" dirty="0">
                  <a:solidFill>
                    <a:srgbClr val="000000"/>
                  </a:solidFill>
                  <a:latin typeface="ヒラギノ角ゴ ProN W6"/>
                  <a:ea typeface="ヒラギノ角ゴ ProN W6"/>
                  <a:cs typeface="ヒラギノ角ゴ ProN W6"/>
                </a:rPr>
                <a:t>, </a:t>
              </a:r>
              <a:r>
                <a:rPr lang="ja-JP" altLang="en-US" sz="3200" b="1">
                  <a:solidFill>
                    <a:srgbClr val="000000"/>
                  </a:solidFill>
                  <a:latin typeface="ヒラギノ角ゴ ProN W6"/>
                  <a:ea typeface="ヒラギノ角ゴ ProN W6"/>
                  <a:cs typeface="ヒラギノ角ゴ ProN W6"/>
                </a:rPr>
                <a:t>定量的に判断するための方法を検討したい</a:t>
              </a:r>
              <a:endParaRPr lang="en-US" altLang="ja-JP" sz="3200" b="1" dirty="0">
                <a:solidFill>
                  <a:srgbClr val="000000"/>
                </a:solidFill>
                <a:latin typeface="ヒラギノ角ゴ ProN W6"/>
                <a:ea typeface="ヒラギノ角ゴ ProN W6"/>
                <a:cs typeface="ヒラギノ角ゴ ProN W6"/>
              </a:endParaRPr>
            </a:p>
          </p:txBody>
        </p:sp>
      </p:grpSp>
      <p:sp>
        <p:nvSpPr>
          <p:cNvPr id="54" name="Rectangle 9"/>
          <p:cNvSpPr>
            <a:spLocks noChangeArrowheads="1"/>
          </p:cNvSpPr>
          <p:nvPr/>
        </p:nvSpPr>
        <p:spPr bwMode="auto">
          <a:xfrm>
            <a:off x="19280447" y="4606366"/>
            <a:ext cx="10952718" cy="897974"/>
          </a:xfrm>
          <a:prstGeom prst="rect">
            <a:avLst/>
          </a:prstGeom>
          <a:noFill/>
          <a:ln w="127000">
            <a:noFill/>
            <a:miter lim="800000"/>
            <a:headEnd/>
            <a:tailEnd/>
          </a:ln>
        </p:spPr>
        <p:txBody>
          <a:bodyPr lIns="416903" tIns="208452" rIns="416903" bIns="208452" anchor="ctr"/>
          <a:lstStyle/>
          <a:p>
            <a:pPr algn="ctr" defTabSz="4176713"/>
            <a:r>
              <a:rPr lang="ja-JP" altLang="en-US" sz="2800">
                <a:solidFill>
                  <a:schemeClr val="bg1"/>
                </a:solidFill>
                <a:latin typeface="ヒラギノ角ゴ Pro W6"/>
                <a:ea typeface="ヒラギノ角ゴ Pro W6"/>
                <a:cs typeface="ヒラギノ角ゴ Pro W6"/>
              </a:rPr>
              <a:t>日本惑星科学会</a:t>
            </a:r>
            <a:r>
              <a:rPr lang="en-US" altLang="ja-JP" sz="2800" dirty="0">
                <a:solidFill>
                  <a:schemeClr val="bg1"/>
                </a:solidFill>
                <a:latin typeface="ヒラギノ角ゴ Pro W6"/>
                <a:ea typeface="ヒラギノ角ゴ Pro W6"/>
                <a:cs typeface="ヒラギノ角ゴ Pro W6"/>
              </a:rPr>
              <a:t> 2018</a:t>
            </a:r>
            <a:r>
              <a:rPr lang="ja-JP" altLang="en-US" sz="2800">
                <a:solidFill>
                  <a:schemeClr val="bg1"/>
                </a:solidFill>
                <a:latin typeface="ヒラギノ角ゴ Pro W6"/>
                <a:ea typeface="ヒラギノ角ゴ Pro W6"/>
                <a:cs typeface="ヒラギノ角ゴ Pro W6"/>
              </a:rPr>
              <a:t>年</a:t>
            </a:r>
            <a:r>
              <a:rPr lang="en-US" altLang="ja-JP" sz="2800" dirty="0">
                <a:solidFill>
                  <a:schemeClr val="bg1"/>
                </a:solidFill>
                <a:latin typeface="ヒラギノ角ゴ Pro W6"/>
                <a:ea typeface="ヒラギノ角ゴ Pro W6"/>
                <a:cs typeface="ヒラギノ角ゴ Pro W6"/>
              </a:rPr>
              <a:t> </a:t>
            </a:r>
            <a:r>
              <a:rPr lang="ja-JP" altLang="en-US" sz="2800">
                <a:solidFill>
                  <a:schemeClr val="bg1"/>
                </a:solidFill>
                <a:latin typeface="ヒラギノ角ゴ Pro W6"/>
                <a:ea typeface="ヒラギノ角ゴ Pro W6"/>
                <a:cs typeface="ヒラギノ角ゴ Pro W6"/>
              </a:rPr>
              <a:t>秋季講演会</a:t>
            </a:r>
            <a:r>
              <a:rPr lang="en-US" altLang="ja-JP" sz="2800" dirty="0">
                <a:solidFill>
                  <a:schemeClr val="bg1"/>
                </a:solidFill>
                <a:latin typeface="ヒラギノ角ゴ Pro W6"/>
                <a:ea typeface="ヒラギノ角ゴ Pro W6"/>
                <a:cs typeface="ヒラギノ角ゴ Pro W6"/>
              </a:rPr>
              <a:t> @ </a:t>
            </a:r>
            <a:r>
              <a:rPr lang="ja-JP" altLang="en-US" sz="2800">
                <a:solidFill>
                  <a:schemeClr val="bg1"/>
                </a:solidFill>
                <a:latin typeface="ヒラギノ角ゴ Pro W6"/>
                <a:ea typeface="ヒラギノ角ゴ Pro W6"/>
                <a:cs typeface="ヒラギノ角ゴ Pro W6"/>
              </a:rPr>
              <a:t>旭川市科学館サイパル</a:t>
            </a:r>
            <a:endParaRPr lang="en-US" altLang="ja-JP" sz="2800" dirty="0">
              <a:solidFill>
                <a:schemeClr val="bg1"/>
              </a:solidFill>
              <a:latin typeface="ヒラギノ角ゴ Pro W6"/>
              <a:ea typeface="ヒラギノ角ゴ Pro W6"/>
              <a:cs typeface="ヒラギノ角ゴ Pro W6"/>
            </a:endParaRPr>
          </a:p>
        </p:txBody>
      </p:sp>
      <p:sp>
        <p:nvSpPr>
          <p:cNvPr id="55" name="Rectangle 9"/>
          <p:cNvSpPr>
            <a:spLocks noChangeArrowheads="1"/>
          </p:cNvSpPr>
          <p:nvPr/>
        </p:nvSpPr>
        <p:spPr bwMode="auto">
          <a:xfrm>
            <a:off x="270367" y="410676"/>
            <a:ext cx="2162488" cy="897974"/>
          </a:xfrm>
          <a:prstGeom prst="rect">
            <a:avLst/>
          </a:prstGeom>
          <a:noFill/>
          <a:ln w="127000">
            <a:noFill/>
            <a:miter lim="800000"/>
            <a:headEnd/>
            <a:tailEnd/>
          </a:ln>
        </p:spPr>
        <p:txBody>
          <a:bodyPr lIns="416903" tIns="208452" rIns="416903" bIns="208452" anchor="ctr"/>
          <a:lstStyle/>
          <a:p>
            <a:pPr algn="ctr" defTabSz="4176713"/>
            <a:r>
              <a:rPr lang="en-US" altLang="ja-JP" sz="7200" dirty="0">
                <a:solidFill>
                  <a:schemeClr val="bg1"/>
                </a:solidFill>
                <a:latin typeface="ヒラギノ角ゴ Pro W6"/>
                <a:ea typeface="ヒラギノ角ゴ Pro W6"/>
                <a:cs typeface="ヒラギノ角ゴ Pro W6"/>
              </a:rPr>
              <a:t>P7</a:t>
            </a:r>
          </a:p>
        </p:txBody>
      </p:sp>
      <p:grpSp>
        <p:nvGrpSpPr>
          <p:cNvPr id="37" name="図形グループ 36"/>
          <p:cNvGrpSpPr/>
          <p:nvPr/>
        </p:nvGrpSpPr>
        <p:grpSpPr>
          <a:xfrm>
            <a:off x="15789964" y="5623531"/>
            <a:ext cx="13571603" cy="11354475"/>
            <a:chOff x="17522108" y="5532005"/>
            <a:chExt cx="11909807" cy="11137847"/>
          </a:xfrm>
        </p:grpSpPr>
        <p:sp>
          <p:nvSpPr>
            <p:cNvPr id="38" name="Rectangle 133"/>
            <p:cNvSpPr>
              <a:spLocks noChangeArrowheads="1"/>
            </p:cNvSpPr>
            <p:nvPr/>
          </p:nvSpPr>
          <p:spPr bwMode="auto">
            <a:xfrm>
              <a:off x="17566176" y="6371765"/>
              <a:ext cx="11865739" cy="10298087"/>
            </a:xfrm>
            <a:prstGeom prst="rect">
              <a:avLst/>
            </a:prstGeom>
            <a:solidFill>
              <a:schemeClr val="bg1"/>
            </a:solidFill>
            <a:ln w="38100">
              <a:solidFill>
                <a:srgbClr val="000099"/>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ja-JP" altLang="en-US" dirty="0">
                <a:solidFill>
                  <a:srgbClr val="000000"/>
                </a:solidFill>
              </a:endParaRPr>
            </a:p>
          </p:txBody>
        </p:sp>
        <p:sp>
          <p:nvSpPr>
            <p:cNvPr id="39" name="Text Box 1821"/>
            <p:cNvSpPr txBox="1">
              <a:spLocks noChangeArrowheads="1"/>
            </p:cNvSpPr>
            <p:nvPr/>
          </p:nvSpPr>
          <p:spPr bwMode="auto">
            <a:xfrm>
              <a:off x="17522108" y="5532005"/>
              <a:ext cx="9032924" cy="81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3" tIns="45701" rIns="91403"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kumimoji="0" lang="ja-JP" altLang="en-US" sz="4800" b="1" dirty="0">
                  <a:solidFill>
                    <a:srgbClr val="000099"/>
                  </a:solidFill>
                </a:rPr>
                <a:t>調査するデータ</a:t>
              </a:r>
              <a:endParaRPr kumimoji="0" lang="ja-JP" altLang="en-US" sz="1800" dirty="0">
                <a:solidFill>
                  <a:srgbClr val="000000"/>
                </a:solidFill>
              </a:endParaRPr>
            </a:p>
          </p:txBody>
        </p:sp>
        <p:sp>
          <p:nvSpPr>
            <p:cNvPr id="40" name="Text Box 99"/>
            <p:cNvSpPr txBox="1">
              <a:spLocks noChangeArrowheads="1"/>
            </p:cNvSpPr>
            <p:nvPr/>
          </p:nvSpPr>
          <p:spPr bwMode="auto">
            <a:xfrm>
              <a:off x="17607000" y="6416768"/>
              <a:ext cx="11035028" cy="10143956"/>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2800" b="1" dirty="0">
                  <a:latin typeface="ヒラギノ角ゴ ProN W6"/>
                  <a:ea typeface="ヒラギノ角ゴ ProN W6"/>
                  <a:cs typeface="ヒラギノ角ゴ ProN W6"/>
                </a:rPr>
                <a:t>利用するデータは以下のモデルを用いて得られた計算結果</a:t>
              </a:r>
              <a:endParaRPr lang="en-US" altLang="ja-JP" sz="2800" b="1" dirty="0">
                <a:latin typeface="ヒラギノ角ゴ ProN W6"/>
                <a:ea typeface="ヒラギノ角ゴ ProN W6"/>
                <a:cs typeface="ヒラギノ角ゴ ProN W6"/>
              </a:endParaRPr>
            </a:p>
            <a:p>
              <a:pPr>
                <a:defRPr/>
              </a:pPr>
              <a:endParaRPr lang="en-US" altLang="ja-JP" sz="600" b="1" dirty="0">
                <a:latin typeface="ヒラギノ角ゴ ProN W6"/>
                <a:ea typeface="ヒラギノ角ゴ ProN W6"/>
                <a:cs typeface="ヒラギノ角ゴ ProN W6"/>
              </a:endParaRPr>
            </a:p>
            <a:p>
              <a:pPr>
                <a:defRPr/>
              </a:pPr>
              <a:r>
                <a:rPr lang="ja-JP" altLang="en-US" sz="3200" b="1" dirty="0">
                  <a:solidFill>
                    <a:srgbClr val="0000FF"/>
                  </a:solidFill>
                  <a:latin typeface="ヒラギノ角ゴ ProN W6"/>
                  <a:ea typeface="ヒラギノ角ゴ ProN W6"/>
                  <a:cs typeface="ヒラギノ角ゴ ProN W6"/>
                </a:rPr>
                <a:t>数値モデル</a:t>
              </a:r>
              <a:r>
                <a:rPr lang="en-US" altLang="ja-JP" sz="3200" b="1" dirty="0">
                  <a:solidFill>
                    <a:srgbClr val="0000FF"/>
                  </a:solidFill>
                  <a:latin typeface="ヒラギノ角ゴ ProN W6"/>
                  <a:ea typeface="ヒラギノ角ゴ ProN W6"/>
                  <a:cs typeface="ヒラギノ角ゴ ProN W6"/>
                </a:rPr>
                <a:t> </a:t>
              </a:r>
              <a:endParaRPr lang="en-US" altLang="ja-JP" sz="9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en-US" altLang="ja-JP" sz="2800" dirty="0">
                  <a:solidFill>
                    <a:srgbClr val="000000"/>
                  </a:solidFill>
                  <a:latin typeface="ヒラギノ角ゴ ProN W6"/>
                  <a:ea typeface="ヒラギノ角ゴ ProN W6"/>
                  <a:cs typeface="ヒラギノ角ゴ ProN W6"/>
                </a:rPr>
                <a:t>SCALE-LES ver.3 (</a:t>
              </a:r>
              <a:r>
                <a:rPr lang="en-US" altLang="ja-JP" sz="2800" dirty="0" err="1">
                  <a:solidFill>
                    <a:srgbClr val="000000"/>
                  </a:solidFill>
                  <a:latin typeface="ヒラギノ角ゴ ProN W6"/>
                  <a:ea typeface="ヒラギノ角ゴ ProN W6"/>
                  <a:cs typeface="ヒラギノ角ゴ ProN W6"/>
                </a:rPr>
                <a:t>Nishizawa</a:t>
              </a:r>
              <a:r>
                <a:rPr lang="en-US" altLang="ja-JP" sz="2800" dirty="0">
                  <a:solidFill>
                    <a:srgbClr val="000000"/>
                  </a:solidFill>
                  <a:latin typeface="ヒラギノ角ゴ ProN W6"/>
                  <a:ea typeface="ヒラギノ角ゴ ProN W6"/>
                  <a:cs typeface="ヒラギノ角ゴ ProN W6"/>
                </a:rPr>
                <a:t> et al., 2015)</a:t>
              </a:r>
            </a:p>
            <a:p>
              <a:pPr marL="1257300" lvl="2" indent="-342900">
                <a:buFont typeface="Arial"/>
                <a:buChar char="•"/>
                <a:defRPr/>
              </a:pPr>
              <a:r>
                <a:rPr lang="en-US" altLang="ja-JP" sz="2800" dirty="0">
                  <a:solidFill>
                    <a:srgbClr val="000000"/>
                  </a:solidFill>
                  <a:latin typeface="ヒラギノ角ゴ ProN W6"/>
                  <a:ea typeface="ヒラギノ角ゴ ProN W6"/>
                  <a:cs typeface="ヒラギノ角ゴ ProN W6"/>
                </a:rPr>
                <a:t>3 </a:t>
              </a:r>
              <a:r>
                <a:rPr lang="ja-JP" altLang="en-US" sz="2800" dirty="0">
                  <a:solidFill>
                    <a:srgbClr val="000000"/>
                  </a:solidFill>
                  <a:latin typeface="ヒラギノ角ゴ ProN W6"/>
                  <a:ea typeface="ヒラギノ角ゴ ProN W6"/>
                  <a:cs typeface="ヒラギノ角ゴ ProN W6"/>
                </a:rPr>
                <a:t>次元完全圧縮非静力学流体方程式</a:t>
              </a:r>
              <a:endParaRPr lang="en-US" altLang="ja-JP" sz="2800" dirty="0">
                <a:solidFill>
                  <a:srgbClr val="000000"/>
                </a:solidFill>
                <a:latin typeface="ヒラギノ角ゴ ProN W6"/>
                <a:ea typeface="ヒラギノ角ゴ ProN W6"/>
                <a:cs typeface="ヒラギノ角ゴ ProN W6"/>
              </a:endParaRPr>
            </a:p>
            <a:p>
              <a:pPr marL="1588" indent="0" defTabSz="914400">
                <a:defRPr/>
              </a:pPr>
              <a:endParaRPr lang="en-US" altLang="ja-JP" sz="800" b="1" dirty="0">
                <a:solidFill>
                  <a:srgbClr val="0000FF"/>
                </a:solidFill>
                <a:latin typeface="ヒラギノ角ゴ ProN W6"/>
                <a:ea typeface="ヒラギノ角ゴ ProN W6"/>
                <a:cs typeface="ヒラギノ角ゴ ProN W6"/>
              </a:endParaRPr>
            </a:p>
            <a:p>
              <a:pPr marL="1588" indent="0" defTabSz="914400">
                <a:defRPr/>
              </a:pPr>
              <a:r>
                <a:rPr lang="ja-JP" altLang="en-US" sz="3200" b="1" dirty="0">
                  <a:solidFill>
                    <a:srgbClr val="0000FF"/>
                  </a:solidFill>
                  <a:latin typeface="ヒラギノ角ゴ ProN W6"/>
                  <a:ea typeface="ヒラギノ角ゴ ProN W6"/>
                  <a:cs typeface="ヒラギノ角ゴ ProN W6"/>
                </a:rPr>
                <a:t>計算設定</a:t>
              </a:r>
              <a:endParaRPr lang="en-US" altLang="ja-JP" sz="9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 </a:t>
              </a:r>
            </a:p>
            <a:p>
              <a:pPr marL="1257300" lvl="2" indent="-342900">
                <a:buFont typeface="Arial"/>
                <a:buChar char="•"/>
                <a:defRPr/>
              </a:pPr>
              <a:r>
                <a:rPr lang="en-US" altLang="ja-JP" sz="2800" dirty="0" err="1">
                  <a:solidFill>
                    <a:srgbClr val="000000"/>
                  </a:solidFill>
                  <a:latin typeface="ヒラギノ角ゴ ProN W6"/>
                  <a:ea typeface="ヒラギノ角ゴ ProN W6"/>
                  <a:cs typeface="ヒラギノ角ゴ ProN W6"/>
                </a:rPr>
                <a:t>Δx</a:t>
              </a:r>
              <a:r>
                <a:rPr lang="en-US" altLang="ja-JP" sz="2800" dirty="0">
                  <a:solidFill>
                    <a:srgbClr val="000000"/>
                  </a:solidFill>
                  <a:latin typeface="ヒラギノ角ゴ ProN W6"/>
                  <a:ea typeface="ヒラギノ角ゴ ProN W6"/>
                  <a:cs typeface="ヒラギノ角ゴ ProN W6"/>
                </a:rPr>
                <a:t> = </a:t>
              </a:r>
              <a:r>
                <a:rPr lang="en-US" altLang="ja-JP" sz="2800" dirty="0" err="1">
                  <a:solidFill>
                    <a:srgbClr val="000000"/>
                  </a:solidFill>
                  <a:latin typeface="ヒラギノ角ゴ ProN W6"/>
                  <a:ea typeface="ヒラギノ角ゴ ProN W6"/>
                  <a:cs typeface="ヒラギノ角ゴ ProN W6"/>
                </a:rPr>
                <a:t>Δy</a:t>
              </a:r>
              <a:r>
                <a:rPr lang="en-US" altLang="ja-JP" sz="2800" dirty="0">
                  <a:solidFill>
                    <a:srgbClr val="000000"/>
                  </a:solidFill>
                  <a:latin typeface="ヒラギノ角ゴ ProN W6"/>
                  <a:ea typeface="ヒラギノ角ゴ ProN W6"/>
                  <a:cs typeface="ヒラギノ角ゴ ProN W6"/>
                </a:rPr>
                <a:t> = </a:t>
              </a:r>
              <a:r>
                <a:rPr lang="en-US" altLang="ja-JP" sz="2800" dirty="0" err="1">
                  <a:solidFill>
                    <a:srgbClr val="000000"/>
                  </a:solidFill>
                  <a:latin typeface="ヒラギノ角ゴ ProN W6"/>
                  <a:ea typeface="ヒラギノ角ゴ ProN W6"/>
                  <a:cs typeface="ヒラギノ角ゴ ProN W6"/>
                </a:rPr>
                <a:t>Δz</a:t>
              </a:r>
              <a:r>
                <a:rPr lang="en-US" altLang="ja-JP" sz="2800" dirty="0">
                  <a:solidFill>
                    <a:srgbClr val="000000"/>
                  </a:solidFill>
                  <a:latin typeface="ヒラギノ角ゴ ProN W6"/>
                  <a:ea typeface="ヒラギノ角ゴ ProN W6"/>
                  <a:cs typeface="ヒラギノ角ゴ ProN W6"/>
                </a:rPr>
                <a:t> = 5, 10, 25, 50, 100 m</a:t>
              </a: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計算領域</a:t>
              </a:r>
              <a:r>
                <a:rPr lang="en-US" altLang="ja-JP" sz="2800" dirty="0">
                  <a:solidFill>
                    <a:srgbClr val="000000"/>
                  </a:solidFill>
                  <a:latin typeface="ヒラギノ角ゴ ProN W6"/>
                  <a:ea typeface="ヒラギノ角ゴ ProN W6"/>
                  <a:cs typeface="ヒラギノ角ゴ ProN W6"/>
                </a:rPr>
                <a:t> : </a:t>
              </a:r>
            </a:p>
            <a:p>
              <a:pPr marL="1257300" lvl="2" indent="-342900">
                <a:buFont typeface="Arial"/>
                <a:buChar char="•"/>
                <a:defRPr/>
              </a:pPr>
              <a:r>
                <a:rPr lang="ja-JP" altLang="en-US" sz="2800" dirty="0">
                  <a:solidFill>
                    <a:srgbClr val="000000"/>
                  </a:solidFill>
                  <a:latin typeface="ヒラギノ角ゴ ProN W6"/>
                  <a:ea typeface="ヒラギノ角ゴ ProN W6"/>
                  <a:cs typeface="ヒラギノ角ゴ ProN W6"/>
                </a:rPr>
                <a:t>水平</a:t>
              </a:r>
              <a:r>
                <a:rPr lang="en-US" altLang="ja-JP" sz="2800" dirty="0">
                  <a:solidFill>
                    <a:srgbClr val="000000"/>
                  </a:solidFill>
                  <a:latin typeface="ヒラギノ角ゴ ProN W6"/>
                  <a:ea typeface="ヒラギノ角ゴ ProN W6"/>
                  <a:cs typeface="ヒラギノ角ゴ ProN W6"/>
                </a:rPr>
                <a:t> 19.2 km, </a:t>
              </a:r>
              <a:r>
                <a:rPr lang="ja-JP" altLang="en-US" sz="2800" dirty="0">
                  <a:solidFill>
                    <a:srgbClr val="000000"/>
                  </a:solidFill>
                  <a:latin typeface="ヒラギノ角ゴ ProN W6"/>
                  <a:ea typeface="ヒラギノ角ゴ ProN W6"/>
                  <a:cs typeface="ヒラギノ角ゴ ProN W6"/>
                </a:rPr>
                <a:t>鉛直</a:t>
              </a:r>
              <a:r>
                <a:rPr lang="en-US" altLang="ja-JP" sz="2800" dirty="0">
                  <a:solidFill>
                    <a:srgbClr val="000000"/>
                  </a:solidFill>
                  <a:latin typeface="ヒラギノ角ゴ ProN W6"/>
                  <a:ea typeface="ヒラギノ角ゴ ProN W6"/>
                  <a:cs typeface="ヒラギノ角ゴ ProN W6"/>
                </a:rPr>
                <a:t> 21.0 km</a:t>
              </a: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コリオリパラメタ</a:t>
              </a:r>
              <a:r>
                <a:rPr lang="en-US" altLang="ja-JP" sz="2800" dirty="0">
                  <a:solidFill>
                    <a:srgbClr val="000000"/>
                  </a:solidFill>
                  <a:latin typeface="ヒラギノ角ゴ ProN W6"/>
                  <a:ea typeface="ヒラギノ角ゴ ProN W6"/>
                  <a:cs typeface="ヒラギノ角ゴ ProN W6"/>
                </a:rPr>
                <a:t> : f = 0 (</a:t>
              </a:r>
              <a:r>
                <a:rPr lang="ja-JP" altLang="en-US" sz="2800" dirty="0">
                  <a:solidFill>
                    <a:srgbClr val="000000"/>
                  </a:solidFill>
                  <a:latin typeface="ヒラギノ角ゴ ProN W6"/>
                  <a:ea typeface="ヒラギノ角ゴ ProN W6"/>
                  <a:cs typeface="ヒラギノ角ゴ ProN W6"/>
                </a:rPr>
                <a:t>非回転</a:t>
              </a:r>
              <a:r>
                <a:rPr lang="en-US" altLang="ja-JP" sz="2800" dirty="0">
                  <a:solidFill>
                    <a:srgbClr val="000000"/>
                  </a:solidFill>
                  <a:latin typeface="ヒラギノ角ゴ ProN W6"/>
                  <a:ea typeface="ヒラギノ角ゴ ProN W6"/>
                  <a:cs typeface="ヒラギノ角ゴ ProN W6"/>
                </a:rPr>
                <a:t>)</a:t>
              </a: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熱強制</a:t>
              </a:r>
              <a:r>
                <a:rPr lang="en-US" altLang="ja-JP" sz="2800" dirty="0">
                  <a:solidFill>
                    <a:srgbClr val="000000"/>
                  </a:solidFill>
                  <a:latin typeface="ヒラギノ角ゴ ProN W6"/>
                  <a:ea typeface="ヒラギノ角ゴ ProN W6"/>
                  <a:cs typeface="ヒラギノ角ゴ ProN W6"/>
                </a:rPr>
                <a:t> (</a:t>
              </a:r>
              <a:r>
                <a:rPr lang="ja-JP" altLang="en-US" sz="2800" dirty="0">
                  <a:solidFill>
                    <a:srgbClr val="000000"/>
                  </a:solidFill>
                  <a:latin typeface="ヒラギノ角ゴ ProN W6"/>
                  <a:ea typeface="ヒラギノ角ゴ ProN W6"/>
                  <a:cs typeface="ヒラギノ角ゴ ProN W6"/>
                </a:rPr>
                <a:t>大気放射加熱率</a:t>
              </a:r>
              <a:r>
                <a:rPr lang="en-US" altLang="ja-JP" sz="2800" dirty="0">
                  <a:solidFill>
                    <a:srgbClr val="000000"/>
                  </a:solidFill>
                  <a:latin typeface="ヒラギノ角ゴ ProN W6"/>
                  <a:ea typeface="ヒラギノ角ゴ ProN W6"/>
                  <a:cs typeface="ヒラギノ角ゴ ProN W6"/>
                </a:rPr>
                <a:t>, </a:t>
              </a:r>
              <a:r>
                <a:rPr lang="ja-JP" altLang="en-US" sz="2800" dirty="0">
                  <a:solidFill>
                    <a:srgbClr val="000000"/>
                  </a:solidFill>
                  <a:latin typeface="ヒラギノ角ゴ ProN W6"/>
                  <a:ea typeface="ヒラギノ角ゴ ProN W6"/>
                  <a:cs typeface="ヒラギノ角ゴ ProN W6"/>
                </a:rPr>
                <a:t>地表面温度</a:t>
              </a:r>
              <a:r>
                <a:rPr lang="en-US" altLang="ja-JP" sz="2800" dirty="0">
                  <a:solidFill>
                    <a:srgbClr val="000000"/>
                  </a:solidFill>
                  <a:latin typeface="ヒラギノ角ゴ ProN W6"/>
                  <a:ea typeface="ヒラギノ角ゴ ProN W6"/>
                  <a:cs typeface="ヒラギノ角ゴ ProN W6"/>
                </a:rPr>
                <a:t>) : </a:t>
              </a:r>
            </a:p>
            <a:p>
              <a:pPr marL="1257300" lvl="2" indent="-342900">
                <a:buFont typeface="Arial"/>
                <a:buChar char="•"/>
                <a:defRPr/>
              </a:pPr>
              <a:r>
                <a:rPr lang="en-US" altLang="ja-JP" sz="2800" dirty="0" err="1">
                  <a:solidFill>
                    <a:srgbClr val="000000"/>
                  </a:solidFill>
                  <a:latin typeface="ヒラギノ角ゴ ProN W6"/>
                  <a:ea typeface="ヒラギノ角ゴ ProN W6"/>
                  <a:cs typeface="ヒラギノ角ゴ ProN W6"/>
                </a:rPr>
                <a:t>Odaka</a:t>
              </a:r>
              <a:r>
                <a:rPr lang="en-US" altLang="ja-JP" sz="2800" dirty="0">
                  <a:solidFill>
                    <a:srgbClr val="000000"/>
                  </a:solidFill>
                  <a:latin typeface="ヒラギノ角ゴ ProN W6"/>
                  <a:ea typeface="ヒラギノ角ゴ ProN W6"/>
                  <a:cs typeface="ヒラギノ角ゴ ProN W6"/>
                </a:rPr>
                <a:t> et al. (2001) </a:t>
              </a:r>
              <a:r>
                <a:rPr lang="ja-JP" altLang="en-US" sz="2800" dirty="0">
                  <a:solidFill>
                    <a:srgbClr val="000000"/>
                  </a:solidFill>
                  <a:latin typeface="ヒラギノ角ゴ ProN W6"/>
                  <a:ea typeface="ヒラギノ角ゴ ProN W6"/>
                  <a:cs typeface="ヒラギノ角ゴ ProN W6"/>
                </a:rPr>
                <a:t>の</a:t>
              </a:r>
              <a:r>
                <a:rPr lang="en-US" altLang="ja-JP" sz="2800" dirty="0">
                  <a:solidFill>
                    <a:srgbClr val="000000"/>
                  </a:solidFill>
                  <a:latin typeface="ヒラギノ角ゴ ProN W6"/>
                  <a:ea typeface="ヒラギノ角ゴ ProN W6"/>
                  <a:cs typeface="ヒラギノ角ゴ ProN W6"/>
                </a:rPr>
                <a:t> 1 </a:t>
              </a:r>
              <a:r>
                <a:rPr lang="ja-JP" altLang="en-US" sz="2800" dirty="0">
                  <a:solidFill>
                    <a:srgbClr val="000000"/>
                  </a:solidFill>
                  <a:latin typeface="ヒラギノ角ゴ ProN W6"/>
                  <a:ea typeface="ヒラギノ角ゴ ProN W6"/>
                  <a:cs typeface="ヒラギノ角ゴ ProN W6"/>
                </a:rPr>
                <a:t>次元放射対流モデルの結果</a:t>
              </a:r>
              <a:endParaRPr lang="en-US" altLang="ja-JP" sz="2800" dirty="0">
                <a:solidFill>
                  <a:srgbClr val="000000"/>
                </a:solidFill>
                <a:latin typeface="ヒラギノ角ゴ ProN W6"/>
                <a:ea typeface="ヒラギノ角ゴ ProN W6"/>
                <a:cs typeface="ヒラギノ角ゴ ProN W6"/>
              </a:endParaRPr>
            </a:p>
            <a:p>
              <a:pPr marL="1714500" lvl="3" indent="-342900">
                <a:buFont typeface="Arial"/>
                <a:buChar char="•"/>
                <a:defRPr/>
              </a:pPr>
              <a:r>
                <a:rPr lang="en-US" altLang="ja-JP" sz="2800" dirty="0">
                  <a:solidFill>
                    <a:srgbClr val="000000"/>
                  </a:solidFill>
                  <a:latin typeface="ヒラギノ角ゴ ProN W6"/>
                  <a:ea typeface="ヒラギノ角ゴ ProN W6"/>
                  <a:cs typeface="ヒラギノ角ゴ ProN W6"/>
                </a:rPr>
                <a:t>Ls = 100° (</a:t>
              </a:r>
              <a:r>
                <a:rPr lang="ja-JP" altLang="en-US" sz="2800" dirty="0">
                  <a:solidFill>
                    <a:srgbClr val="000000"/>
                  </a:solidFill>
                  <a:latin typeface="ヒラギノ角ゴ ProN W6"/>
                  <a:ea typeface="ヒラギノ角ゴ ProN W6"/>
                  <a:cs typeface="ヒラギノ角ゴ ProN W6"/>
                </a:rPr>
                <a:t>北半球夏</a:t>
              </a:r>
              <a:r>
                <a:rPr lang="en-US" altLang="ja-JP" sz="2800" dirty="0">
                  <a:solidFill>
                    <a:srgbClr val="000000"/>
                  </a:solidFill>
                  <a:latin typeface="ヒラギノ角ゴ ProN W6"/>
                  <a:ea typeface="ヒラギノ角ゴ ProN W6"/>
                  <a:cs typeface="ヒラギノ角ゴ ProN W6"/>
                </a:rPr>
                <a:t>), </a:t>
              </a:r>
              <a:r>
                <a:rPr lang="ja-JP" altLang="en-US" sz="2800" dirty="0">
                  <a:solidFill>
                    <a:srgbClr val="000000"/>
                  </a:solidFill>
                  <a:latin typeface="ヒラギノ角ゴ ProN W6"/>
                  <a:ea typeface="ヒラギノ角ゴ ProN W6"/>
                  <a:cs typeface="ヒラギノ角ゴ ProN W6"/>
                </a:rPr>
                <a:t>北緯</a:t>
              </a:r>
              <a:r>
                <a:rPr lang="en-US" altLang="ja-JP" sz="2800" dirty="0">
                  <a:solidFill>
                    <a:srgbClr val="000000"/>
                  </a:solidFill>
                  <a:latin typeface="ヒラギノ角ゴ ProN W6"/>
                  <a:ea typeface="ヒラギノ角ゴ ProN W6"/>
                  <a:cs typeface="ヒラギノ角ゴ ProN W6"/>
                </a:rPr>
                <a:t> 20° </a:t>
              </a:r>
              <a:r>
                <a:rPr lang="ja-JP" altLang="en-US" sz="2800" dirty="0">
                  <a:solidFill>
                    <a:srgbClr val="000000"/>
                  </a:solidFill>
                  <a:latin typeface="ヒラギノ角ゴ ProN W6"/>
                  <a:ea typeface="ヒラギノ角ゴ ProN W6"/>
                  <a:cs typeface="ヒラギノ角ゴ ProN W6"/>
                </a:rPr>
                <a:t>における太陽放射を想定</a:t>
              </a:r>
              <a:endParaRPr lang="en-US" altLang="ja-JP" sz="2800" dirty="0">
                <a:solidFill>
                  <a:srgbClr val="000000"/>
                </a:solidFill>
                <a:latin typeface="ヒラギノ角ゴ ProN W6"/>
                <a:ea typeface="ヒラギノ角ゴ ProN W6"/>
                <a:cs typeface="ヒラギノ角ゴ ProN W6"/>
              </a:endParaRPr>
            </a:p>
            <a:p>
              <a:pPr marL="1714500" lvl="3" indent="-342900">
                <a:buFont typeface="Arial"/>
                <a:buChar char="•"/>
                <a:defRPr/>
              </a:pPr>
              <a:r>
                <a:rPr lang="ja-JP" altLang="en-US" sz="2800" dirty="0">
                  <a:solidFill>
                    <a:srgbClr val="000000"/>
                  </a:solidFill>
                  <a:latin typeface="ヒラギノ角ゴ ProN W6"/>
                  <a:ea typeface="ヒラギノ角ゴ ProN W6"/>
                  <a:cs typeface="ヒラギノ角ゴ ProN W6"/>
                </a:rPr>
                <a:t>大気ダストの光学的深さ</a:t>
              </a:r>
              <a:r>
                <a:rPr lang="en-US" altLang="ja-JP" sz="2800" dirty="0">
                  <a:solidFill>
                    <a:srgbClr val="000000"/>
                  </a:solidFill>
                  <a:latin typeface="ヒラギノ角ゴ ProN W6"/>
                  <a:ea typeface="ヒラギノ角ゴ ProN W6"/>
                  <a:cs typeface="ヒラギノ角ゴ ProN W6"/>
                </a:rPr>
                <a:t> 0.2</a:t>
              </a:r>
            </a:p>
            <a:p>
              <a:pPr marL="1714500" lvl="3" indent="-342900">
                <a:buFont typeface="Arial"/>
                <a:buChar char="•"/>
                <a:defRPr/>
              </a:pPr>
              <a:r>
                <a:rPr lang="ja-JP" altLang="en-US" sz="2800" dirty="0">
                  <a:solidFill>
                    <a:srgbClr val="000000"/>
                  </a:solidFill>
                  <a:latin typeface="ヒラギノ角ゴ ProN W6"/>
                  <a:ea typeface="ヒラギノ角ゴ ProN W6"/>
                  <a:cs typeface="ヒラギノ角ゴ ProN W6"/>
                </a:rPr>
                <a:t>日変化あり</a:t>
              </a: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境界条件</a:t>
              </a:r>
              <a:r>
                <a:rPr lang="en-US" altLang="ja-JP" sz="2800" dirty="0">
                  <a:solidFill>
                    <a:srgbClr val="000000"/>
                  </a:solidFill>
                  <a:latin typeface="ヒラギノ角ゴ ProN W6"/>
                  <a:ea typeface="ヒラギノ角ゴ ProN W6"/>
                  <a:cs typeface="ヒラギノ角ゴ ProN W6"/>
                </a:rPr>
                <a:t> : </a:t>
              </a:r>
              <a:r>
                <a:rPr lang="ja-JP" altLang="en-US" sz="2800" dirty="0">
                  <a:solidFill>
                    <a:srgbClr val="000000"/>
                  </a:solidFill>
                  <a:latin typeface="ヒラギノ角ゴ ProN W6"/>
                  <a:ea typeface="ヒラギノ角ゴ ProN W6"/>
                  <a:cs typeface="ヒラギノ角ゴ ProN W6"/>
                </a:rPr>
                <a:t>水平境界で周期的</a:t>
              </a:r>
              <a:r>
                <a:rPr lang="en-US" altLang="ja-JP" sz="2800" dirty="0">
                  <a:solidFill>
                    <a:srgbClr val="000000"/>
                  </a:solidFill>
                  <a:latin typeface="ヒラギノ角ゴ ProN W6"/>
                  <a:ea typeface="ヒラギノ角ゴ ProN W6"/>
                  <a:cs typeface="ヒラギノ角ゴ ProN W6"/>
                </a:rPr>
                <a:t>, </a:t>
              </a:r>
              <a:r>
                <a:rPr lang="ja-JP" altLang="en-US" sz="2800" dirty="0">
                  <a:solidFill>
                    <a:srgbClr val="000000"/>
                  </a:solidFill>
                  <a:latin typeface="ヒラギノ角ゴ ProN W6"/>
                  <a:ea typeface="ヒラギノ角ゴ ProN W6"/>
                  <a:cs typeface="ヒラギノ角ゴ ProN W6"/>
                </a:rPr>
                <a:t>上下境界で</a:t>
              </a:r>
              <a:r>
                <a:rPr lang="en-US" altLang="ja-JP" sz="2800" dirty="0">
                  <a:solidFill>
                    <a:srgbClr val="000000"/>
                  </a:solidFill>
                  <a:latin typeface="ヒラギノ角ゴ ProN W6"/>
                  <a:ea typeface="ヒラギノ角ゴ ProN W6"/>
                  <a:cs typeface="ヒラギノ角ゴ ProN W6"/>
                </a:rPr>
                <a:t> w = 0</a:t>
              </a: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初期条件</a:t>
              </a:r>
              <a:r>
                <a:rPr lang="en-US" altLang="ja-JP" sz="2800" dirty="0">
                  <a:solidFill>
                    <a:srgbClr val="000000"/>
                  </a:solidFill>
                  <a:latin typeface="ヒラギノ角ゴ ProN W6"/>
                  <a:ea typeface="ヒラギノ角ゴ ProN W6"/>
                  <a:cs typeface="ヒラギノ角ゴ ProN W6"/>
                </a:rPr>
                <a:t> : </a:t>
              </a:r>
            </a:p>
            <a:p>
              <a:pPr marL="1257300" lvl="2" indent="-342900">
                <a:buFont typeface="Arial"/>
                <a:buChar char="•"/>
                <a:defRPr/>
              </a:pPr>
              <a:r>
                <a:rPr lang="ja-JP" altLang="en-US" sz="2800" dirty="0">
                  <a:solidFill>
                    <a:srgbClr val="000000"/>
                  </a:solidFill>
                  <a:latin typeface="ヒラギノ角ゴ ProN W6"/>
                  <a:ea typeface="ヒラギノ角ゴ ProN W6"/>
                  <a:cs typeface="ヒラギノ角ゴ ProN W6"/>
                </a:rPr>
                <a:t>安定成層した静止大気に微細な温度擾乱を加えたもの</a:t>
              </a:r>
              <a:endParaRPr lang="en-US" altLang="ja-JP" sz="2800" dirty="0">
                <a:solidFill>
                  <a:srgbClr val="000000"/>
                </a:solidFill>
                <a:latin typeface="ヒラギノ角ゴ ProN W6"/>
                <a:ea typeface="ヒラギノ角ゴ ProN W6"/>
                <a:cs typeface="ヒラギノ角ゴ ProN W6"/>
              </a:endParaRPr>
            </a:p>
            <a:p>
              <a:pPr marL="1257300" lvl="2" indent="-342900">
                <a:buFont typeface="Arial"/>
                <a:buChar cha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10 m </a:t>
              </a:r>
              <a:r>
                <a:rPr lang="ja-JP" altLang="en-US" sz="2800" dirty="0">
                  <a:solidFill>
                    <a:srgbClr val="000000"/>
                  </a:solidFill>
                  <a:latin typeface="ヒラギノ角ゴ ProN W6"/>
                  <a:ea typeface="ヒラギノ角ゴ ProN W6"/>
                  <a:cs typeface="ヒラギノ角ゴ ProN W6"/>
                </a:rPr>
                <a:t>計算の地方時</a:t>
              </a:r>
              <a:r>
                <a:rPr lang="en-US" altLang="ja-JP" sz="2800" dirty="0">
                  <a:solidFill>
                    <a:srgbClr val="000000"/>
                  </a:solidFill>
                  <a:latin typeface="ヒラギノ角ゴ ProN W6"/>
                  <a:ea typeface="ヒラギノ角ゴ ProN W6"/>
                  <a:cs typeface="ヒラギノ角ゴ ProN W6"/>
                </a:rPr>
                <a:t>(LT) 14:00 </a:t>
              </a:r>
              <a:r>
                <a:rPr lang="ja-JP" altLang="en-US" sz="2800" dirty="0">
                  <a:solidFill>
                    <a:srgbClr val="000000"/>
                  </a:solidFill>
                  <a:latin typeface="ヒラギノ角ゴ ProN W6"/>
                  <a:ea typeface="ヒラギノ角ゴ ProN W6"/>
                  <a:cs typeface="ヒラギノ角ゴ ProN W6"/>
                </a:rPr>
                <a:t>における結果を内挿</a:t>
              </a:r>
              <a:endParaRPr lang="en-US" altLang="ja-JP" sz="2800" dirty="0">
                <a:solidFill>
                  <a:srgbClr val="000000"/>
                </a:solidFill>
                <a:latin typeface="ヒラギノ角ゴ ProN W6"/>
                <a:ea typeface="ヒラギノ角ゴ ProN W6"/>
                <a:cs typeface="ヒラギノ角ゴ ProN W6"/>
              </a:endParaRPr>
            </a:p>
            <a:p>
              <a:pPr marL="1714500" lvl="3" indent="-342900">
                <a:buFont typeface="Arial"/>
                <a:buChar char="•"/>
                <a:defRPr/>
              </a:pPr>
              <a:r>
                <a:rPr lang="ja-JP" altLang="en-US" sz="2800" dirty="0">
                  <a:solidFill>
                    <a:srgbClr val="000000"/>
                  </a:solidFill>
                  <a:latin typeface="ヒラギノ角ゴ ProN W6"/>
                  <a:ea typeface="ヒラギノ角ゴ ProN W6"/>
                  <a:cs typeface="ヒラギノ角ゴ ProN W6"/>
                </a:rPr>
                <a:t>解像度</a:t>
              </a:r>
              <a:r>
                <a:rPr lang="en-US" altLang="ja-JP" sz="2800" dirty="0">
                  <a:solidFill>
                    <a:srgbClr val="000000"/>
                  </a:solidFill>
                  <a:latin typeface="ヒラギノ角ゴ ProN W6"/>
                  <a:ea typeface="ヒラギノ角ゴ ProN W6"/>
                  <a:cs typeface="ヒラギノ角ゴ ProN W6"/>
                </a:rPr>
                <a:t> 10 m </a:t>
              </a:r>
              <a:r>
                <a:rPr lang="ja-JP" altLang="en-US" sz="2800" dirty="0">
                  <a:solidFill>
                    <a:srgbClr val="000000"/>
                  </a:solidFill>
                  <a:latin typeface="ヒラギノ角ゴ ProN W6"/>
                  <a:ea typeface="ヒラギノ角ゴ ProN W6"/>
                  <a:cs typeface="ヒラギノ角ゴ ProN W6"/>
                </a:rPr>
                <a:t>計算の初期状態</a:t>
              </a:r>
              <a:r>
                <a:rPr lang="en-US" altLang="ja-JP" sz="2800" dirty="0">
                  <a:solidFill>
                    <a:srgbClr val="000000"/>
                  </a:solidFill>
                  <a:latin typeface="ヒラギノ角ゴ ProN W6"/>
                  <a:ea typeface="ヒラギノ角ゴ ProN W6"/>
                  <a:cs typeface="ヒラギノ角ゴ ProN W6"/>
                </a:rPr>
                <a:t> : </a:t>
              </a:r>
              <a:br>
                <a:rPr lang="en-US" altLang="ja-JP" sz="2800" dirty="0">
                  <a:solidFill>
                    <a:srgbClr val="000000"/>
                  </a:solidFill>
                  <a:latin typeface="ヒラギノ角ゴ ProN W6"/>
                  <a:ea typeface="ヒラギノ角ゴ ProN W6"/>
                  <a:cs typeface="ヒラギノ角ゴ ProN W6"/>
                </a:rPr>
              </a:br>
              <a:r>
                <a:rPr lang="en-US" altLang="ja-JP" sz="2800" dirty="0">
                  <a:solidFill>
                    <a:srgbClr val="000000"/>
                  </a:solidFill>
                  <a:latin typeface="ヒラギノ角ゴ ProN W6"/>
                  <a:ea typeface="ヒラギノ角ゴ ProN W6"/>
                  <a:cs typeface="ヒラギノ角ゴ ProN W6"/>
                </a:rPr>
                <a:t>LT 0:00 </a:t>
              </a:r>
              <a:r>
                <a:rPr lang="ja-JP" altLang="en-US" sz="2800" dirty="0">
                  <a:solidFill>
                    <a:srgbClr val="000000"/>
                  </a:solidFill>
                  <a:latin typeface="ヒラギノ角ゴ ProN W6"/>
                  <a:ea typeface="ヒラギノ角ゴ ProN W6"/>
                  <a:cs typeface="ヒラギノ角ゴ ProN W6"/>
                </a:rPr>
                <a:t>の安定成層した静止大気に微小な温位擾乱を加えたもの</a:t>
              </a: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dirty="0">
                  <a:solidFill>
                    <a:srgbClr val="000000"/>
                  </a:solidFill>
                  <a:latin typeface="ヒラギノ角ゴ ProN W6"/>
                  <a:ea typeface="ヒラギノ角ゴ ProN W6"/>
                  <a:cs typeface="ヒラギノ角ゴ ProN W6"/>
                </a:rPr>
                <a:t>計算時間</a:t>
              </a:r>
              <a:r>
                <a:rPr lang="en-US" altLang="ja-JP" sz="2800" dirty="0">
                  <a:solidFill>
                    <a:srgbClr val="000000"/>
                  </a:solidFill>
                  <a:latin typeface="ヒラギノ角ゴ ProN W6"/>
                  <a:ea typeface="ヒラギノ角ゴ ProN W6"/>
                  <a:cs typeface="ヒラギノ角ゴ ProN W6"/>
                </a:rPr>
                <a:t> : </a:t>
              </a:r>
            </a:p>
            <a:p>
              <a:pPr marL="1257300" lvl="2" indent="-342900">
                <a:buFont typeface="Arial"/>
                <a:buChar char="•"/>
                <a:defRPr/>
              </a:pPr>
              <a:r>
                <a:rPr lang="en-US" altLang="ja-JP" sz="2800" dirty="0">
                  <a:solidFill>
                    <a:srgbClr val="000000"/>
                  </a:solidFill>
                  <a:latin typeface="ヒラギノ角ゴ ProN W6"/>
                  <a:ea typeface="ヒラギノ角ゴ ProN W6"/>
                  <a:cs typeface="ヒラギノ角ゴ ProN W6"/>
                </a:rPr>
                <a:t>LT 0:00 – 18:00 (</a:t>
              </a:r>
              <a:r>
                <a:rPr lang="ja-JP" altLang="en-US" sz="2800" dirty="0">
                  <a:solidFill>
                    <a:srgbClr val="000000"/>
                  </a:solidFill>
                  <a:latin typeface="ヒラギノ角ゴ ProN W6"/>
                  <a:ea typeface="ヒラギノ角ゴ ProN W6"/>
                  <a:cs typeface="ヒラギノ角ゴ ProN W6"/>
                </a:rPr>
                <a:t>今回</a:t>
              </a:r>
              <a:r>
                <a:rPr lang="ja-JP" altLang="en-US" sz="2800">
                  <a:solidFill>
                    <a:srgbClr val="000000"/>
                  </a:solidFill>
                  <a:latin typeface="ヒラギノ角ゴ ProN W6"/>
                  <a:ea typeface="ヒラギノ角ゴ ProN W6"/>
                  <a:cs typeface="ヒラギノ角ゴ ProN W6"/>
                </a:rPr>
                <a:t>は</a:t>
              </a:r>
              <a:r>
                <a:rPr lang="en-US" altLang="ja-JP" sz="2800" dirty="0">
                  <a:solidFill>
                    <a:srgbClr val="000000"/>
                  </a:solidFill>
                  <a:latin typeface="ヒラギノ角ゴ ProN W6"/>
                  <a:ea typeface="ヒラギノ角ゴ ProN W6"/>
                  <a:cs typeface="ヒラギノ角ゴ ProN W6"/>
                </a:rPr>
                <a:t> 14:30 – 15:00 </a:t>
              </a:r>
              <a:r>
                <a:rPr lang="ja-JP" altLang="en-US" sz="2800" dirty="0">
                  <a:solidFill>
                    <a:srgbClr val="000000"/>
                  </a:solidFill>
                  <a:latin typeface="ヒラギノ角ゴ ProN W6"/>
                  <a:ea typeface="ヒラギノ角ゴ ProN W6"/>
                  <a:cs typeface="ヒラギノ角ゴ ProN W6"/>
                </a:rPr>
                <a:t>におけるデータを解析</a:t>
              </a:r>
              <a:r>
                <a:rPr lang="en-US" altLang="ja-JP" sz="2800" dirty="0">
                  <a:solidFill>
                    <a:srgbClr val="000000"/>
                  </a:solidFill>
                  <a:latin typeface="ヒラギノ角ゴ ProN W6"/>
                  <a:ea typeface="ヒラギノ角ゴ ProN W6"/>
                  <a:cs typeface="ヒラギノ角ゴ ProN W6"/>
                </a:rPr>
                <a:t>)</a:t>
              </a:r>
            </a:p>
          </p:txBody>
        </p:sp>
      </p:grpSp>
      <p:sp>
        <p:nvSpPr>
          <p:cNvPr id="80" name="Text Box 99"/>
          <p:cNvSpPr txBox="1">
            <a:spLocks noChangeArrowheads="1"/>
          </p:cNvSpPr>
          <p:nvPr/>
        </p:nvSpPr>
        <p:spPr bwMode="auto">
          <a:xfrm>
            <a:off x="6312535" y="15244641"/>
            <a:ext cx="8921054" cy="353939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57200" lvl="1" indent="0">
              <a:defRPr/>
            </a:pPr>
            <a:r>
              <a:rPr lang="ja-JP" altLang="en-US" sz="2800" b="1">
                <a:solidFill>
                  <a:srgbClr val="0000FF"/>
                </a:solidFill>
                <a:latin typeface="ヒラギノ角ゴ ProN W6"/>
                <a:ea typeface="ヒラギノ角ゴ ProN W6"/>
                <a:cs typeface="ヒラギノ角ゴ ProN W6"/>
              </a:rPr>
              <a:t>結果</a:t>
            </a: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a:solidFill>
                  <a:srgbClr val="000000"/>
                </a:solidFill>
                <a:latin typeface="ヒラギノ角ゴ ProN W6"/>
                <a:ea typeface="ヒラギノ角ゴ ProN W6"/>
                <a:cs typeface="ヒラギノ角ゴ ProN W6"/>
              </a:rPr>
              <a:t>応力の強い場所は局在している</a:t>
            </a: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a:solidFill>
                  <a:srgbClr val="000000"/>
                </a:solidFill>
                <a:latin typeface="ヒラギノ角ゴ ProN W6"/>
                <a:ea typeface="ヒラギノ角ゴ ProN W6"/>
                <a:cs typeface="ヒラギノ角ゴ ProN W6"/>
              </a:rPr>
              <a:t>孤立渦の分布と応力の強いところは概ね一致している</a:t>
            </a:r>
            <a:endParaRPr lang="en-US" altLang="ja-JP" sz="2800" dirty="0">
              <a:solidFill>
                <a:srgbClr val="000000"/>
              </a:solidFill>
              <a:latin typeface="ヒラギノ角ゴ ProN W6"/>
              <a:ea typeface="ヒラギノ角ゴ ProN W6"/>
              <a:cs typeface="ヒラギノ角ゴ ProN W6"/>
            </a:endParaRPr>
          </a:p>
          <a:p>
            <a:pPr marL="1257300" lvl="2" indent="-342900">
              <a:buFont typeface="Arial"/>
              <a:buChar char="•"/>
              <a:defRPr/>
            </a:pPr>
            <a:r>
              <a:rPr lang="ja-JP" altLang="en-US" sz="2800">
                <a:solidFill>
                  <a:srgbClr val="000000"/>
                </a:solidFill>
                <a:latin typeface="ヒラギノ角ゴ ProN W6"/>
                <a:ea typeface="ヒラギノ角ゴ ProN W6"/>
                <a:cs typeface="ヒラギノ角ゴ ProN W6"/>
              </a:rPr>
              <a:t>一部</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渦の伴わないところもある</a:t>
            </a:r>
            <a:endParaRPr lang="en-US" altLang="ja-JP" sz="2800" dirty="0">
              <a:solidFill>
                <a:srgbClr val="000000"/>
              </a:solidFill>
              <a:latin typeface="ヒラギノ角ゴ ProN W6"/>
              <a:ea typeface="ヒラギノ角ゴ ProN W6"/>
              <a:cs typeface="ヒラギノ角ゴ ProN W6"/>
            </a:endParaRPr>
          </a:p>
          <a:p>
            <a:pPr marL="457200" lvl="1" indent="0">
              <a:defRPr/>
            </a:pPr>
            <a:r>
              <a:rPr lang="ja-JP" altLang="en-US" sz="2800" b="1">
                <a:solidFill>
                  <a:srgbClr val="0000FF"/>
                </a:solidFill>
                <a:latin typeface="ヒラギノ角ゴ ProN W6"/>
                <a:ea typeface="ヒラギノ角ゴ ProN W6"/>
                <a:cs typeface="ヒラギノ角ゴ ProN W6"/>
              </a:rPr>
              <a:t>問題点</a:t>
            </a:r>
            <a:endParaRPr lang="en-US" altLang="ja-JP" sz="2800" dirty="0">
              <a:solidFill>
                <a:srgbClr val="000000"/>
              </a:solidFill>
              <a:latin typeface="ヒラギノ角ゴ ProN W6"/>
              <a:ea typeface="ヒラギノ角ゴ ProN W6"/>
              <a:cs typeface="ヒラギノ角ゴ ProN W6"/>
            </a:endParaRPr>
          </a:p>
          <a:p>
            <a:pPr marL="800100" lvl="1" indent="-342900">
              <a:buFont typeface="Arial"/>
              <a:buChar char="•"/>
              <a:defRPr/>
            </a:pPr>
            <a:r>
              <a:rPr lang="ja-JP" altLang="en-US" sz="2800">
                <a:solidFill>
                  <a:srgbClr val="000000"/>
                </a:solidFill>
                <a:latin typeface="ヒラギノ角ゴ ProN W6"/>
                <a:ea typeface="ヒラギノ角ゴ ProN W6"/>
                <a:cs typeface="ヒラギノ角ゴ ProN W6"/>
              </a:rPr>
              <a:t>一時刻のみについて調査しているため</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これらの結果が一般的特徴であるかどうか不明である</a:t>
            </a:r>
            <a:endParaRPr lang="en-US" altLang="ja-JP" sz="2800" dirty="0">
              <a:solidFill>
                <a:srgbClr val="000000"/>
              </a:solidFill>
              <a:latin typeface="ヒラギノ角ゴ ProN W6"/>
              <a:ea typeface="ヒラギノ角ゴ ProN W6"/>
              <a:cs typeface="ヒラギノ角ゴ ProN W6"/>
            </a:endParaRPr>
          </a:p>
        </p:txBody>
      </p:sp>
      <p:sp>
        <p:nvSpPr>
          <p:cNvPr id="77" name="Text Box 99"/>
          <p:cNvSpPr txBox="1">
            <a:spLocks noChangeArrowheads="1"/>
          </p:cNvSpPr>
          <p:nvPr/>
        </p:nvSpPr>
        <p:spPr bwMode="auto">
          <a:xfrm>
            <a:off x="17604721" y="34794810"/>
            <a:ext cx="6720415" cy="569382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73075" indent="-473075">
              <a:buFont typeface="Arial" charset="0"/>
              <a:buChar char="•"/>
              <a:defRPr/>
            </a:pPr>
            <a:r>
              <a:rPr lang="ja-JP" altLang="en-US" sz="2800">
                <a:solidFill>
                  <a:srgbClr val="000000"/>
                </a:solidFill>
                <a:latin typeface="ヒラギノ角ゴ ProN W6"/>
                <a:ea typeface="ヒラギノ角ゴ ProN W6"/>
                <a:cs typeface="ヒラギノ角ゴ ProN W6"/>
              </a:rPr>
              <a:t>黒丸</a:t>
            </a:r>
            <a:r>
              <a:rPr lang="en-US" altLang="ja-JP" sz="2800" dirty="0">
                <a:solidFill>
                  <a:srgbClr val="000000"/>
                </a:solidFill>
                <a:latin typeface="ヒラギノ角ゴ ProN W6"/>
                <a:ea typeface="ヒラギノ角ゴ ProN W6"/>
                <a:cs typeface="ヒラギノ角ゴ ProN W6"/>
              </a:rPr>
              <a:t> : </a:t>
            </a:r>
            <a:r>
              <a:rPr lang="ja-JP" altLang="en-US" sz="2800">
                <a:solidFill>
                  <a:srgbClr val="000000"/>
                </a:solidFill>
                <a:latin typeface="ヒラギノ角ゴ ProN W6"/>
                <a:ea typeface="ヒラギノ角ゴ ProN W6"/>
                <a:cs typeface="ヒラギノ角ゴ ProN W6"/>
              </a:rPr>
              <a:t>応力</a:t>
            </a:r>
            <a:r>
              <a:rPr lang="en-US" altLang="ja-JP" sz="2800" dirty="0">
                <a:solidFill>
                  <a:srgbClr val="000000"/>
                </a:solidFill>
                <a:latin typeface="ヒラギノ角ゴ ProN W6"/>
                <a:ea typeface="ヒラギノ角ゴ ProN W6"/>
                <a:cs typeface="ヒラギノ角ゴ ProN W6"/>
              </a:rPr>
              <a:t> 0.025 Pa </a:t>
            </a:r>
            <a:r>
              <a:rPr lang="ja-JP" altLang="en-US" sz="2800">
                <a:solidFill>
                  <a:srgbClr val="000000"/>
                </a:solidFill>
                <a:latin typeface="ヒラギノ角ゴ ProN W6"/>
                <a:ea typeface="ヒラギノ角ゴ ProN W6"/>
                <a:cs typeface="ヒラギノ角ゴ ProN W6"/>
              </a:rPr>
              <a:t>以上の点</a:t>
            </a:r>
            <a:endParaRPr lang="en-US" altLang="ja-JP" sz="2800" dirty="0">
              <a:solidFill>
                <a:srgbClr val="00000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0000"/>
                </a:solidFill>
                <a:latin typeface="ヒラギノ角ゴ ProN W6"/>
                <a:ea typeface="ヒラギノ角ゴ ProN W6"/>
                <a:cs typeface="ヒラギノ角ゴ ProN W6"/>
              </a:rPr>
              <a:t>丸の中心が該当する格子点を示す</a:t>
            </a:r>
            <a:endParaRPr lang="en-US" altLang="ja-JP" sz="2800" dirty="0">
              <a:solidFill>
                <a:srgbClr val="000000"/>
              </a:solidFill>
              <a:latin typeface="ヒラギノ角ゴ ProN W6"/>
              <a:ea typeface="ヒラギノ角ゴ ProN W6"/>
              <a:cs typeface="ヒラギノ角ゴ ProN W6"/>
            </a:endParaRPr>
          </a:p>
          <a:p>
            <a:pPr marL="458788" indent="-457200">
              <a:buFont typeface="Arial" charset="0"/>
              <a:buChar char="•"/>
              <a:defRPr/>
            </a:pPr>
            <a:r>
              <a:rPr lang="ja-JP" altLang="en-US" sz="2800">
                <a:solidFill>
                  <a:srgbClr val="000000"/>
                </a:solidFill>
                <a:latin typeface="ヒラギノ角ゴ ProN W6"/>
                <a:ea typeface="ヒラギノ角ゴ ProN W6"/>
                <a:cs typeface="ヒラギノ角ゴ ProN W6"/>
              </a:rPr>
              <a:t>抽出強度別の渦の位置</a:t>
            </a:r>
            <a:endParaRPr lang="en-US" altLang="ja-JP" sz="2800" dirty="0">
              <a:solidFill>
                <a:srgbClr val="00000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70C0"/>
                </a:solidFill>
                <a:latin typeface="ヒラギノ角ゴ ProN W6"/>
                <a:ea typeface="ヒラギノ角ゴ ProN W6"/>
                <a:cs typeface="ヒラギノ角ゴ ProN W6"/>
              </a:rPr>
              <a:t>青点</a:t>
            </a:r>
            <a:r>
              <a:rPr lang="en-US" altLang="ja-JP" sz="2800" dirty="0">
                <a:solidFill>
                  <a:srgbClr val="0070C0"/>
                </a:solidFill>
                <a:latin typeface="ヒラギノ角ゴ ProN W6"/>
                <a:ea typeface="ヒラギノ角ゴ ProN W6"/>
                <a:cs typeface="ヒラギノ角ゴ ProN W6"/>
              </a:rPr>
              <a:t> : 15 </a:t>
            </a:r>
            <a:r>
              <a:rPr lang="en-US" altLang="ja-JP" sz="2800" dirty="0" err="1">
                <a:solidFill>
                  <a:srgbClr val="0070C0"/>
                </a:solidFill>
                <a:latin typeface="ヒラギノ角ゴ ProN W6"/>
                <a:ea typeface="ヒラギノ角ゴ ProN W6"/>
                <a:cs typeface="ヒラギノ角ゴ ProN W6"/>
              </a:rPr>
              <a:t>σ</a:t>
            </a:r>
            <a:endParaRPr lang="en-US" altLang="ja-JP" sz="2800" dirty="0">
              <a:solidFill>
                <a:srgbClr val="0070C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B050"/>
                </a:solidFill>
                <a:latin typeface="ヒラギノ角ゴ ProN W6"/>
                <a:ea typeface="ヒラギノ角ゴ ProN W6"/>
                <a:cs typeface="ヒラギノ角ゴ ProN W6"/>
              </a:rPr>
              <a:t>緑点</a:t>
            </a:r>
            <a:r>
              <a:rPr lang="en-US" altLang="ja-JP" sz="2800" dirty="0">
                <a:solidFill>
                  <a:srgbClr val="00B050"/>
                </a:solidFill>
                <a:latin typeface="ヒラギノ角ゴ ProN W6"/>
                <a:ea typeface="ヒラギノ角ゴ ProN W6"/>
                <a:cs typeface="ヒラギノ角ゴ ProN W6"/>
              </a:rPr>
              <a:t> : 20 </a:t>
            </a:r>
            <a:r>
              <a:rPr lang="en-US" altLang="ja-JP" sz="2800" dirty="0" err="1">
                <a:solidFill>
                  <a:srgbClr val="00B050"/>
                </a:solidFill>
                <a:latin typeface="ヒラギノ角ゴ ProN W6"/>
                <a:ea typeface="ヒラギノ角ゴ ProN W6"/>
                <a:cs typeface="ヒラギノ角ゴ ProN W6"/>
              </a:rPr>
              <a:t>σ</a:t>
            </a:r>
            <a:endParaRPr lang="en-US" altLang="ja-JP" sz="2800" dirty="0">
              <a:solidFill>
                <a:srgbClr val="00B05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FF0000"/>
                </a:solidFill>
                <a:latin typeface="ヒラギノ角ゴ ProN W6"/>
                <a:ea typeface="ヒラギノ角ゴ ProN W6"/>
                <a:cs typeface="ヒラギノ角ゴ ProN W6"/>
              </a:rPr>
              <a:t>赤点</a:t>
            </a:r>
            <a:r>
              <a:rPr lang="en-US" altLang="ja-JP" sz="2800" dirty="0">
                <a:solidFill>
                  <a:srgbClr val="FF0000"/>
                </a:solidFill>
                <a:latin typeface="ヒラギノ角ゴ ProN W6"/>
                <a:ea typeface="ヒラギノ角ゴ ProN W6"/>
                <a:cs typeface="ヒラギノ角ゴ ProN W6"/>
              </a:rPr>
              <a:t> : 25 </a:t>
            </a:r>
            <a:r>
              <a:rPr lang="en-US" altLang="ja-JP" sz="2800" dirty="0" err="1">
                <a:solidFill>
                  <a:srgbClr val="FF0000"/>
                </a:solidFill>
                <a:latin typeface="ヒラギノ角ゴ ProN W6"/>
                <a:ea typeface="ヒラギノ角ゴ ProN W6"/>
                <a:cs typeface="ヒラギノ角ゴ ProN W6"/>
              </a:rPr>
              <a:t>σ</a:t>
            </a:r>
            <a:endParaRPr lang="en-US" altLang="ja-JP" sz="2800" dirty="0">
              <a:solidFill>
                <a:srgbClr val="FF0000"/>
              </a:solidFill>
              <a:latin typeface="ヒラギノ角ゴ ProN W6"/>
              <a:ea typeface="ヒラギノ角ゴ ProN W6"/>
              <a:cs typeface="ヒラギノ角ゴ ProN W6"/>
            </a:endParaRPr>
          </a:p>
          <a:p>
            <a:pPr marL="458788" indent="-457200">
              <a:buFont typeface="Arial" charset="0"/>
              <a:buChar char="•"/>
              <a:defRPr/>
            </a:pPr>
            <a:r>
              <a:rPr lang="ja-JP" altLang="en-US" sz="2800">
                <a:ln w="1905">
                  <a:solidFill>
                    <a:srgbClr val="E0B4D5"/>
                  </a:solidFill>
                </a:ln>
                <a:solidFill>
                  <a:srgbClr val="FFD4D4"/>
                </a:solidFill>
                <a:latin typeface="ヒラギノ角ゴ ProN W6"/>
                <a:ea typeface="ヒラギノ角ゴ ProN W6"/>
                <a:cs typeface="ヒラギノ角ゴ ProN W6"/>
              </a:rPr>
              <a:t>ピンク</a:t>
            </a:r>
            <a:r>
              <a:rPr lang="en-US" altLang="ja-JP" sz="2800" dirty="0">
                <a:ln w="1905">
                  <a:solidFill>
                    <a:srgbClr val="E0B4D5"/>
                  </a:solidFill>
                </a:ln>
                <a:solidFill>
                  <a:srgbClr val="FFD4D4"/>
                </a:solidFill>
                <a:latin typeface="ヒラギノ角ゴ ProN W6"/>
                <a:ea typeface="ヒラギノ角ゴ ProN W6"/>
                <a:cs typeface="ヒラギノ角ゴ ProN W6"/>
              </a:rPr>
              <a:t> : </a:t>
            </a:r>
            <a:r>
              <a:rPr lang="ja-JP" altLang="en-US" sz="2800">
                <a:ln w="1905">
                  <a:solidFill>
                    <a:srgbClr val="E0B4D5"/>
                  </a:solidFill>
                </a:ln>
                <a:solidFill>
                  <a:srgbClr val="FFD4D4"/>
                </a:solidFill>
                <a:latin typeface="ヒラギノ角ゴ ProN W6"/>
                <a:ea typeface="ヒラギノ角ゴ ProN W6"/>
                <a:cs typeface="ヒラギノ角ゴ ProN W6"/>
              </a:rPr>
              <a:t>高度</a:t>
            </a:r>
            <a:r>
              <a:rPr lang="en-US" altLang="ja-JP" sz="2800" dirty="0">
                <a:ln w="1905">
                  <a:solidFill>
                    <a:srgbClr val="E0B4D5"/>
                  </a:solidFill>
                </a:ln>
                <a:solidFill>
                  <a:srgbClr val="FFD4D4"/>
                </a:solidFill>
                <a:latin typeface="ヒラギノ角ゴ ProN W6"/>
                <a:ea typeface="ヒラギノ角ゴ ProN W6"/>
                <a:cs typeface="ヒラギノ角ゴ ProN W6"/>
              </a:rPr>
              <a:t> 100 m </a:t>
            </a:r>
            <a:r>
              <a:rPr lang="ja-JP" altLang="en-US" sz="2800">
                <a:ln w="1905">
                  <a:solidFill>
                    <a:srgbClr val="E0B4D5"/>
                  </a:solidFill>
                </a:ln>
                <a:solidFill>
                  <a:srgbClr val="FFD4D4"/>
                </a:solidFill>
                <a:latin typeface="ヒラギノ角ゴ ProN W6"/>
                <a:ea typeface="ヒラギノ角ゴ ProN W6"/>
                <a:cs typeface="ヒラギノ角ゴ ProN W6"/>
              </a:rPr>
              <a:t>における</a:t>
            </a:r>
            <a:br>
              <a:rPr lang="en-US" altLang="ja-JP" sz="2800" dirty="0">
                <a:ln w="1905">
                  <a:solidFill>
                    <a:srgbClr val="E0B4D5"/>
                  </a:solidFill>
                </a:ln>
                <a:solidFill>
                  <a:srgbClr val="FFD4D4"/>
                </a:solidFill>
                <a:latin typeface="ヒラギノ角ゴ ProN W6"/>
                <a:ea typeface="ヒラギノ角ゴ ProN W6"/>
                <a:cs typeface="ヒラギノ角ゴ ProN W6"/>
              </a:rPr>
            </a:br>
            <a:r>
              <a:rPr lang="ja-JP" altLang="en-US" sz="2800">
                <a:ln w="1905">
                  <a:solidFill>
                    <a:srgbClr val="E0B4D5"/>
                  </a:solidFill>
                </a:ln>
                <a:solidFill>
                  <a:srgbClr val="FFD4D4"/>
                </a:solidFill>
                <a:latin typeface="ヒラギノ角ゴ ProN W6"/>
                <a:ea typeface="ヒラギノ角ゴ ProN W6"/>
                <a:cs typeface="ヒラギノ角ゴ ProN W6"/>
              </a:rPr>
              <a:t>上昇流の分布</a:t>
            </a:r>
            <a:endParaRPr lang="en-US" altLang="ja-JP" sz="2800" dirty="0">
              <a:ln w="1905">
                <a:solidFill>
                  <a:srgbClr val="E0B4D5"/>
                </a:solidFill>
              </a:ln>
              <a:solidFill>
                <a:srgbClr val="FFD4D4"/>
              </a:solidFill>
              <a:latin typeface="ヒラギノ角ゴ ProN W6"/>
              <a:ea typeface="ヒラギノ角ゴ ProN W6"/>
              <a:cs typeface="ヒラギノ角ゴ ProN W6"/>
            </a:endParaRPr>
          </a:p>
          <a:p>
            <a:pPr marL="458788" indent="-457200">
              <a:buFont typeface="Arial" charset="0"/>
              <a:buChar char="•"/>
              <a:defRPr/>
            </a:pPr>
            <a:endParaRPr lang="en-US" altLang="ja-JP" sz="2800" dirty="0">
              <a:solidFill>
                <a:srgbClr val="000000"/>
              </a:solidFill>
              <a:latin typeface="ヒラギノ角ゴ ProN W6"/>
              <a:ea typeface="ヒラギノ角ゴ ProN W6"/>
              <a:cs typeface="ヒラギノ角ゴ ProN W6"/>
            </a:endParaRPr>
          </a:p>
          <a:p>
            <a:pPr marL="458788" indent="-457200">
              <a:buFont typeface="Arial" charset="0"/>
              <a:buChar char="•"/>
              <a:defRPr/>
            </a:pPr>
            <a:r>
              <a:rPr lang="ja-JP" altLang="en-US" sz="2800">
                <a:solidFill>
                  <a:srgbClr val="000000"/>
                </a:solidFill>
                <a:latin typeface="ヒラギノ角ゴ ProN W6"/>
                <a:ea typeface="ヒラギノ角ゴ ProN W6"/>
                <a:cs typeface="ヒラギノ角ゴ ProN W6"/>
              </a:rPr>
              <a:t>渦の位置は上昇流の分布と概ね一致</a:t>
            </a:r>
            <a:br>
              <a:rPr lang="en-US" altLang="ja-JP" sz="2800" dirty="0">
                <a:solidFill>
                  <a:srgbClr val="000000"/>
                </a:solidFill>
                <a:latin typeface="ヒラギノ角ゴ ProN W6"/>
                <a:ea typeface="ヒラギノ角ゴ ProN W6"/>
                <a:cs typeface="ヒラギノ角ゴ ProN W6"/>
              </a:rPr>
            </a:br>
            <a:r>
              <a:rPr lang="ja-JP" altLang="en-US" sz="2800">
                <a:solidFill>
                  <a:srgbClr val="000000"/>
                </a:solidFill>
                <a:latin typeface="ヒラギノ角ゴ ProN W6"/>
                <a:ea typeface="ヒラギノ角ゴ ProN W6"/>
                <a:cs typeface="ヒラギノ角ゴ ProN W6"/>
              </a:rPr>
              <a:t>している</a:t>
            </a:r>
            <a:r>
              <a:rPr lang="en-US" altLang="ja-JP" sz="2800" dirty="0">
                <a:solidFill>
                  <a:srgbClr val="000000"/>
                </a:solidFill>
                <a:latin typeface="ヒラギノ角ゴ ProN W6"/>
                <a:ea typeface="ヒラギノ角ゴ ProN W6"/>
                <a:cs typeface="ヒラギノ角ゴ ProN W6"/>
              </a:rPr>
              <a:t> </a:t>
            </a:r>
            <a:r>
              <a:rPr lang="en-US" altLang="ja-JP" dirty="0">
                <a:solidFill>
                  <a:srgbClr val="000000"/>
                </a:solidFill>
                <a:latin typeface="ヒラギノ角ゴ ProN W6"/>
                <a:ea typeface="ヒラギノ角ゴ ProN W6"/>
                <a:cs typeface="ヒラギノ角ゴ ProN W6"/>
              </a:rPr>
              <a:t>(</a:t>
            </a:r>
            <a:r>
              <a:rPr lang="ja-JP" altLang="en-US">
                <a:solidFill>
                  <a:srgbClr val="000000"/>
                </a:solidFill>
                <a:latin typeface="ヒラギノ角ゴ ProN W6"/>
                <a:ea typeface="ヒラギノ角ゴ ProN W6"/>
                <a:cs typeface="ヒラギノ角ゴ ProN W6"/>
              </a:rPr>
              <a:t>村橋</a:t>
            </a:r>
            <a:r>
              <a:rPr lang="en-US" altLang="ja-JP" dirty="0">
                <a:solidFill>
                  <a:srgbClr val="000000"/>
                </a:solidFill>
                <a:latin typeface="ヒラギノ角ゴ ProN W6"/>
                <a:ea typeface="ヒラギノ角ゴ ProN W6"/>
                <a:cs typeface="ヒラギノ角ゴ ProN W6"/>
              </a:rPr>
              <a:t> </a:t>
            </a:r>
            <a:r>
              <a:rPr lang="ja-JP" altLang="en-US">
                <a:solidFill>
                  <a:srgbClr val="000000"/>
                </a:solidFill>
                <a:latin typeface="ヒラギノ角ゴ ProN W6"/>
                <a:ea typeface="ヒラギノ角ゴ ProN W6"/>
                <a:cs typeface="ヒラギノ角ゴ ProN W6"/>
              </a:rPr>
              <a:t>他</a:t>
            </a:r>
            <a:r>
              <a:rPr lang="en-US" altLang="ja-JP" dirty="0">
                <a:solidFill>
                  <a:srgbClr val="000000"/>
                </a:solidFill>
                <a:latin typeface="ヒラギノ角ゴ ProN W6"/>
                <a:ea typeface="ヒラギノ角ゴ ProN W6"/>
                <a:cs typeface="ヒラギノ角ゴ ProN W6"/>
              </a:rPr>
              <a:t>, 2017 </a:t>
            </a:r>
            <a:r>
              <a:rPr lang="ja-JP" altLang="en-US">
                <a:solidFill>
                  <a:srgbClr val="000000"/>
                </a:solidFill>
                <a:latin typeface="ヒラギノ角ゴ ProN W6"/>
                <a:ea typeface="ヒラギノ角ゴ ProN W6"/>
                <a:cs typeface="ヒラギノ角ゴ ProN W6"/>
              </a:rPr>
              <a:t>秋季講演会</a:t>
            </a:r>
            <a:r>
              <a:rPr lang="en-US" altLang="ja-JP" dirty="0">
                <a:solidFill>
                  <a:srgbClr val="000000"/>
                </a:solidFill>
                <a:latin typeface="ヒラギノ角ゴ ProN W6"/>
                <a:ea typeface="ヒラギノ角ゴ ProN W6"/>
                <a:cs typeface="ヒラギノ角ゴ ProN W6"/>
              </a:rPr>
              <a:t>)</a:t>
            </a:r>
            <a:endParaRPr lang="en-US" altLang="ja-JP" sz="2800" dirty="0">
              <a:solidFill>
                <a:srgbClr val="000000"/>
              </a:solidFill>
              <a:latin typeface="ヒラギノ角ゴ ProN W6"/>
              <a:ea typeface="ヒラギノ角ゴ ProN W6"/>
              <a:cs typeface="ヒラギノ角ゴ ProN W6"/>
            </a:endParaRPr>
          </a:p>
          <a:p>
            <a:pPr marL="458788" indent="-457200">
              <a:buFont typeface="Arial" charset="0"/>
              <a:buChar char="•"/>
              <a:defRPr/>
            </a:pPr>
            <a:r>
              <a:rPr lang="ja-JP" altLang="en-US" sz="2800">
                <a:solidFill>
                  <a:srgbClr val="000000"/>
                </a:solidFill>
                <a:latin typeface="ヒラギノ角ゴ ProN W6"/>
                <a:ea typeface="ヒラギノ角ゴ ProN W6"/>
                <a:cs typeface="ヒラギノ角ゴ ProN W6"/>
              </a:rPr>
              <a:t>応力が強い場所は渦が存在するところとそうでないところがある</a:t>
            </a:r>
            <a:endParaRPr lang="en-US" altLang="ja-JP" sz="2800" dirty="0">
              <a:solidFill>
                <a:srgbClr val="000000"/>
              </a:solidFill>
              <a:latin typeface="ヒラギノ角ゴ ProN W6"/>
              <a:ea typeface="ヒラギノ角ゴ ProN W6"/>
              <a:cs typeface="ヒラギノ角ゴ ProN W6"/>
            </a:endParaRPr>
          </a:p>
        </p:txBody>
      </p:sp>
      <p:grpSp>
        <p:nvGrpSpPr>
          <p:cNvPr id="13" name="図形グループ 12"/>
          <p:cNvGrpSpPr/>
          <p:nvPr/>
        </p:nvGrpSpPr>
        <p:grpSpPr>
          <a:xfrm>
            <a:off x="-5606802" y="14097587"/>
            <a:ext cx="3906720" cy="3964360"/>
            <a:chOff x="2516313" y="14458786"/>
            <a:chExt cx="3906720" cy="3964360"/>
          </a:xfrm>
        </p:grpSpPr>
        <p:grpSp>
          <p:nvGrpSpPr>
            <p:cNvPr id="8" name="図形グループ 7"/>
            <p:cNvGrpSpPr/>
            <p:nvPr/>
          </p:nvGrpSpPr>
          <p:grpSpPr>
            <a:xfrm>
              <a:off x="2516313" y="14458786"/>
              <a:ext cx="3861716" cy="3964360"/>
              <a:chOff x="2476550" y="16319347"/>
              <a:chExt cx="4995138" cy="5127908"/>
            </a:xfrm>
          </p:grpSpPr>
          <p:pic>
            <p:nvPicPr>
              <p:cNvPr id="69" name="図 68"/>
              <p:cNvPicPr>
                <a:picLocks noChangeAspect="1"/>
              </p:cNvPicPr>
              <p:nvPr/>
            </p:nvPicPr>
            <p:blipFill rotWithShape="1">
              <a:blip r:embed="rId3"/>
              <a:srcRect l="17975" t="13387" r="24937" b="6127"/>
              <a:stretch/>
            </p:blipFill>
            <p:spPr>
              <a:xfrm>
                <a:off x="2512906" y="16389517"/>
                <a:ext cx="4958782" cy="5057738"/>
              </a:xfrm>
              <a:prstGeom prst="rect">
                <a:avLst/>
              </a:prstGeom>
            </p:spPr>
          </p:pic>
          <p:sp>
            <p:nvSpPr>
              <p:cNvPr id="45" name="テキスト ボックス 44"/>
              <p:cNvSpPr txBox="1"/>
              <p:nvPr/>
            </p:nvSpPr>
            <p:spPr>
              <a:xfrm>
                <a:off x="3993501" y="21050090"/>
                <a:ext cx="2838413" cy="358299"/>
              </a:xfrm>
              <a:prstGeom prst="rect">
                <a:avLst/>
              </a:prstGeom>
              <a:solidFill>
                <a:schemeClr val="bg1"/>
              </a:solidFill>
            </p:spPr>
            <p:txBody>
              <a:bodyPr wrap="square" lIns="0" tIns="0" rIns="0" bIns="0" rtlCol="0">
                <a:spAutoFit/>
              </a:bodyPr>
              <a:lstStyle/>
              <a:p>
                <a:pPr algn="ctr"/>
                <a:r>
                  <a:rPr kumimoji="1" lang="ja-JP" altLang="en-US" sz="1800" dirty="0">
                    <a:latin typeface="Hiragino Kaku Gothic Pro W6" charset="-128"/>
                    <a:ea typeface="Hiragino Kaku Gothic Pro W6" charset="-128"/>
                    <a:cs typeface="Hiragino Kaku Gothic Pro W6" charset="-128"/>
                  </a:rPr>
                  <a:t>応力のランク</a:t>
                </a:r>
                <a:r>
                  <a:rPr kumimoji="1" lang="en-US" altLang="ja-JP" sz="1800" dirty="0">
                    <a:latin typeface="Hiragino Kaku Gothic Pro W6" charset="-128"/>
                    <a:ea typeface="Hiragino Kaku Gothic Pro W6" charset="-128"/>
                    <a:cs typeface="Hiragino Kaku Gothic Pro W6" charset="-128"/>
                  </a:rPr>
                  <a:t> [Pa]</a:t>
                </a:r>
                <a:endParaRPr kumimoji="1" lang="ja-JP" altLang="en-US" sz="1800" dirty="0">
                  <a:latin typeface="Hiragino Kaku Gothic Pro W6" charset="-128"/>
                  <a:ea typeface="Hiragino Kaku Gothic Pro W6" charset="-128"/>
                  <a:cs typeface="Hiragino Kaku Gothic Pro W6" charset="-128"/>
                </a:endParaRPr>
              </a:p>
            </p:txBody>
          </p:sp>
          <p:sp>
            <p:nvSpPr>
              <p:cNvPr id="46" name="テキスト ボックス 45"/>
              <p:cNvSpPr txBox="1"/>
              <p:nvPr/>
            </p:nvSpPr>
            <p:spPr>
              <a:xfrm rot="16200000">
                <a:off x="728160" y="18726397"/>
                <a:ext cx="3815268" cy="318487"/>
              </a:xfrm>
              <a:prstGeom prst="rect">
                <a:avLst/>
              </a:prstGeom>
              <a:solidFill>
                <a:schemeClr val="bg1"/>
              </a:solidFill>
            </p:spPr>
            <p:txBody>
              <a:bodyPr wrap="square" lIns="0" tIns="0" rIns="0" bIns="0" rtlCol="0">
                <a:spAutoFit/>
              </a:bodyPr>
              <a:lstStyle/>
              <a:p>
                <a:pPr algn="ctr"/>
                <a:r>
                  <a:rPr kumimoji="1" lang="ja-JP" altLang="en-US" sz="1600" dirty="0">
                    <a:latin typeface="Hiragino Kaku Gothic Pro W6" charset="-128"/>
                    <a:ea typeface="Hiragino Kaku Gothic Pro W6" charset="-128"/>
                    <a:cs typeface="Hiragino Kaku Gothic Pro W6" charset="-128"/>
                  </a:rPr>
                  <a:t>確率密度</a:t>
                </a:r>
                <a:r>
                  <a:rPr kumimoji="1" lang="en-US" altLang="ja-JP" sz="1600" dirty="0">
                    <a:latin typeface="Hiragino Kaku Gothic Pro W6" charset="-128"/>
                    <a:ea typeface="Hiragino Kaku Gothic Pro W6" charset="-128"/>
                    <a:cs typeface="Hiragino Kaku Gothic Pro W6" charset="-128"/>
                  </a:rPr>
                  <a:t> [1/Pa]</a:t>
                </a:r>
                <a:r>
                  <a:rPr kumimoji="1" lang="en-US" altLang="ja-JP" sz="1400" dirty="0">
                    <a:latin typeface="Hiragino Kaku Gothic Pro W6" charset="-128"/>
                    <a:ea typeface="Hiragino Kaku Gothic Pro W6" charset="-128"/>
                    <a:cs typeface="Hiragino Kaku Gothic Pro W6" charset="-128"/>
                  </a:rPr>
                  <a:t> (log </a:t>
                </a:r>
                <a:r>
                  <a:rPr kumimoji="1" lang="ja-JP" altLang="en-US" sz="1400" dirty="0">
                    <a:latin typeface="Hiragino Kaku Gothic Pro W6" charset="-128"/>
                    <a:ea typeface="Hiragino Kaku Gothic Pro W6" charset="-128"/>
                    <a:cs typeface="Hiragino Kaku Gothic Pro W6" charset="-128"/>
                  </a:rPr>
                  <a:t>スケール</a:t>
                </a:r>
                <a:r>
                  <a:rPr kumimoji="1" lang="en-US" altLang="ja-JP" sz="1400" dirty="0">
                    <a:latin typeface="Hiragino Kaku Gothic Pro W6" charset="-128"/>
                    <a:ea typeface="Hiragino Kaku Gothic Pro W6" charset="-128"/>
                    <a:cs typeface="Hiragino Kaku Gothic Pro W6" charset="-128"/>
                  </a:rPr>
                  <a:t>)</a:t>
                </a:r>
                <a:endParaRPr kumimoji="1" lang="ja-JP" altLang="en-US" sz="1600" dirty="0">
                  <a:latin typeface="Hiragino Kaku Gothic Pro W6" charset="-128"/>
                  <a:ea typeface="Hiragino Kaku Gothic Pro W6" charset="-128"/>
                  <a:cs typeface="Hiragino Kaku Gothic Pro W6" charset="-128"/>
                </a:endParaRPr>
              </a:p>
            </p:txBody>
          </p:sp>
          <p:sp>
            <p:nvSpPr>
              <p:cNvPr id="47" name="テキスト ボックス 46"/>
              <p:cNvSpPr txBox="1"/>
              <p:nvPr/>
            </p:nvSpPr>
            <p:spPr>
              <a:xfrm>
                <a:off x="4591668" y="17726504"/>
                <a:ext cx="835395" cy="557353"/>
              </a:xfrm>
              <a:prstGeom prst="rect">
                <a:avLst/>
              </a:prstGeom>
              <a:noFill/>
            </p:spPr>
            <p:txBody>
              <a:bodyPr wrap="square" lIns="0" tIns="0" rIns="0" bIns="0" rtlCol="0">
                <a:spAutoFit/>
              </a:bodyPr>
              <a:lstStyle/>
              <a:p>
                <a:r>
                  <a:rPr kumimoji="1" lang="ja-JP" altLang="en-US" sz="1400" dirty="0">
                    <a:solidFill>
                      <a:srgbClr val="FF0000"/>
                    </a:solidFill>
                    <a:latin typeface="Hiragino Kaku Gothic Pro W6" charset="-128"/>
                    <a:ea typeface="Hiragino Kaku Gothic Pro W6" charset="-128"/>
                    <a:cs typeface="Hiragino Kaku Gothic Pro W6" charset="-128"/>
                  </a:rPr>
                  <a:t>解像度</a:t>
                </a:r>
                <a:br>
                  <a:rPr kumimoji="1" lang="en-US" altLang="ja-JP" sz="1400" dirty="0">
                    <a:solidFill>
                      <a:srgbClr val="FF0000"/>
                    </a:solidFill>
                    <a:latin typeface="Hiragino Kaku Gothic Pro W6" charset="-128"/>
                    <a:ea typeface="Hiragino Kaku Gothic Pro W6" charset="-128"/>
                    <a:cs typeface="Hiragino Kaku Gothic Pro W6" charset="-128"/>
                  </a:rPr>
                </a:br>
                <a:r>
                  <a:rPr kumimoji="1" lang="en-US" altLang="ja-JP" sz="1400" dirty="0">
                    <a:solidFill>
                      <a:srgbClr val="FF0000"/>
                    </a:solidFill>
                    <a:latin typeface="Hiragino Kaku Gothic Pro W6" charset="-128"/>
                    <a:ea typeface="Hiragino Kaku Gothic Pro W6" charset="-128"/>
                    <a:cs typeface="Hiragino Kaku Gothic Pro W6" charset="-128"/>
                  </a:rPr>
                  <a:t>5m</a:t>
                </a:r>
                <a:endParaRPr kumimoji="1" lang="ja-JP" altLang="en-US" sz="1400" dirty="0">
                  <a:solidFill>
                    <a:srgbClr val="FF0000"/>
                  </a:solidFill>
                  <a:latin typeface="Hiragino Kaku Gothic Pro W6" charset="-128"/>
                  <a:ea typeface="Hiragino Kaku Gothic Pro W6" charset="-128"/>
                  <a:cs typeface="Hiragino Kaku Gothic Pro W6" charset="-128"/>
                </a:endParaRPr>
              </a:p>
            </p:txBody>
          </p:sp>
          <p:sp>
            <p:nvSpPr>
              <p:cNvPr id="48" name="テキスト ボックス 47"/>
              <p:cNvSpPr txBox="1"/>
              <p:nvPr/>
            </p:nvSpPr>
            <p:spPr>
              <a:xfrm>
                <a:off x="4707379" y="19239491"/>
                <a:ext cx="812196" cy="278677"/>
              </a:xfrm>
              <a:prstGeom prst="rect">
                <a:avLst/>
              </a:prstGeom>
              <a:noFill/>
            </p:spPr>
            <p:txBody>
              <a:bodyPr wrap="square" lIns="0" tIns="0" rIns="0" bIns="0" rtlCol="0">
                <a:spAutoFit/>
              </a:bodyPr>
              <a:lstStyle/>
              <a:p>
                <a:pPr algn="ctr"/>
                <a:r>
                  <a:rPr kumimoji="1" lang="en-US" altLang="ja-JP" sz="1400" dirty="0">
                    <a:solidFill>
                      <a:srgbClr val="00B0F0"/>
                    </a:solidFill>
                    <a:latin typeface="Hiragino Kaku Gothic Pro W6" charset="-128"/>
                    <a:ea typeface="Hiragino Kaku Gothic Pro W6" charset="-128"/>
                    <a:cs typeface="Hiragino Kaku Gothic Pro W6" charset="-128"/>
                  </a:rPr>
                  <a:t>10m</a:t>
                </a:r>
                <a:endParaRPr kumimoji="1" lang="ja-JP" altLang="en-US" sz="1400" dirty="0">
                  <a:solidFill>
                    <a:srgbClr val="00B0F0"/>
                  </a:solidFill>
                  <a:latin typeface="Hiragino Kaku Gothic Pro W6" charset="-128"/>
                  <a:ea typeface="Hiragino Kaku Gothic Pro W6" charset="-128"/>
                  <a:cs typeface="Hiragino Kaku Gothic Pro W6" charset="-128"/>
                </a:endParaRPr>
              </a:p>
            </p:txBody>
          </p:sp>
          <p:sp>
            <p:nvSpPr>
              <p:cNvPr id="49" name="テキスト ボックス 48"/>
              <p:cNvSpPr txBox="1"/>
              <p:nvPr/>
            </p:nvSpPr>
            <p:spPr>
              <a:xfrm>
                <a:off x="4083375" y="19864795"/>
                <a:ext cx="699992" cy="278677"/>
              </a:xfrm>
              <a:prstGeom prst="rect">
                <a:avLst/>
              </a:prstGeom>
              <a:noFill/>
            </p:spPr>
            <p:txBody>
              <a:bodyPr wrap="square" lIns="0" tIns="0" rIns="0" bIns="0" rtlCol="0">
                <a:spAutoFit/>
              </a:bodyPr>
              <a:lstStyle/>
              <a:p>
                <a:pPr algn="ctr"/>
                <a:r>
                  <a:rPr kumimoji="1" lang="en-US" altLang="ja-JP" sz="1400" dirty="0">
                    <a:solidFill>
                      <a:srgbClr val="FF00AB"/>
                    </a:solidFill>
                    <a:latin typeface="Hiragino Kaku Gothic Pro W6" charset="-128"/>
                    <a:ea typeface="Hiragino Kaku Gothic Pro W6" charset="-128"/>
                    <a:cs typeface="Hiragino Kaku Gothic Pro W6" charset="-128"/>
                  </a:rPr>
                  <a:t>50m</a:t>
                </a:r>
                <a:endParaRPr kumimoji="1" lang="ja-JP" altLang="en-US" sz="1400" dirty="0">
                  <a:solidFill>
                    <a:srgbClr val="FF00AB"/>
                  </a:solidFill>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3959925" y="19247622"/>
                <a:ext cx="812196" cy="278677"/>
              </a:xfrm>
              <a:prstGeom prst="rect">
                <a:avLst/>
              </a:prstGeom>
              <a:noFill/>
            </p:spPr>
            <p:txBody>
              <a:bodyPr wrap="square" lIns="0" tIns="0" rIns="0" bIns="0" rtlCol="0">
                <a:spAutoFit/>
              </a:bodyPr>
              <a:lstStyle/>
              <a:p>
                <a:pPr algn="ctr"/>
                <a:r>
                  <a:rPr kumimoji="1" lang="en-US" altLang="ja-JP" sz="1400" dirty="0">
                    <a:solidFill>
                      <a:srgbClr val="FFA80B"/>
                    </a:solidFill>
                    <a:latin typeface="Hiragino Kaku Gothic Pro W6" charset="-128"/>
                    <a:ea typeface="Hiragino Kaku Gothic Pro W6" charset="-128"/>
                    <a:cs typeface="Hiragino Kaku Gothic Pro W6" charset="-128"/>
                  </a:rPr>
                  <a:t>25m</a:t>
                </a:r>
                <a:endParaRPr kumimoji="1" lang="ja-JP" altLang="en-US" sz="1400" dirty="0">
                  <a:solidFill>
                    <a:srgbClr val="FFA80B"/>
                  </a:solidFill>
                  <a:latin typeface="Hiragino Kaku Gothic Pro W6" charset="-128"/>
                  <a:ea typeface="Hiragino Kaku Gothic Pro W6" charset="-128"/>
                  <a:cs typeface="Hiragino Kaku Gothic Pro W6" charset="-128"/>
                </a:endParaRPr>
              </a:p>
            </p:txBody>
          </p:sp>
          <p:sp>
            <p:nvSpPr>
              <p:cNvPr id="57" name="テキスト ボックス 56"/>
              <p:cNvSpPr txBox="1"/>
              <p:nvPr/>
            </p:nvSpPr>
            <p:spPr>
              <a:xfrm>
                <a:off x="3363939" y="20213642"/>
                <a:ext cx="848455" cy="278677"/>
              </a:xfrm>
              <a:prstGeom prst="rect">
                <a:avLst/>
              </a:prstGeom>
              <a:noFill/>
            </p:spPr>
            <p:txBody>
              <a:bodyPr wrap="square" lIns="0" tIns="0" rIns="0" bIns="0" rtlCol="0">
                <a:spAutoFit/>
              </a:bodyPr>
              <a:lstStyle/>
              <a:p>
                <a:pPr algn="ctr"/>
                <a:r>
                  <a:rPr kumimoji="1" lang="en-US" altLang="ja-JP" sz="1400" dirty="0">
                    <a:solidFill>
                      <a:srgbClr val="7030A0"/>
                    </a:solidFill>
                    <a:latin typeface="Hiragino Kaku Gothic Pro W6" charset="-128"/>
                    <a:ea typeface="Hiragino Kaku Gothic Pro W6" charset="-128"/>
                    <a:cs typeface="Hiragino Kaku Gothic Pro W6" charset="-128"/>
                  </a:rPr>
                  <a:t>100m</a:t>
                </a:r>
                <a:endParaRPr kumimoji="1" lang="ja-JP" altLang="en-US" sz="1400" dirty="0">
                  <a:solidFill>
                    <a:srgbClr val="7030A0"/>
                  </a:solidFill>
                  <a:latin typeface="Hiragino Kaku Gothic Pro W6" charset="-128"/>
                  <a:ea typeface="Hiragino Kaku Gothic Pro W6" charset="-128"/>
                  <a:cs typeface="Hiragino Kaku Gothic Pro W6" charset="-128"/>
                </a:endParaRPr>
              </a:p>
            </p:txBody>
          </p:sp>
          <p:cxnSp>
            <p:nvCxnSpPr>
              <p:cNvPr id="58" name="直線コネクタ 57"/>
              <p:cNvCxnSpPr/>
              <p:nvPr/>
            </p:nvCxnSpPr>
            <p:spPr>
              <a:xfrm>
                <a:off x="5675533" y="16978005"/>
                <a:ext cx="0" cy="3615701"/>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113477" y="16319347"/>
                <a:ext cx="1274250" cy="557353"/>
              </a:xfrm>
              <a:prstGeom prst="rect">
                <a:avLst/>
              </a:prstGeom>
              <a:solidFill>
                <a:schemeClr val="bg1"/>
              </a:solidFill>
            </p:spPr>
            <p:txBody>
              <a:bodyPr wrap="square" lIns="0" tIns="0" rIns="0" bIns="0" rtlCol="0">
                <a:spAutoFit/>
              </a:bodyPr>
              <a:lstStyle/>
              <a:p>
                <a:pPr algn="ctr"/>
                <a:r>
                  <a:rPr kumimoji="1" lang="ja-JP" altLang="en-US" sz="1400" dirty="0">
                    <a:solidFill>
                      <a:srgbClr val="00B050"/>
                    </a:solidFill>
                    <a:latin typeface="Hiragino Kaku Gothic Pro W6" charset="-128"/>
                    <a:ea typeface="Hiragino Kaku Gothic Pro W6" charset="-128"/>
                    <a:cs typeface="Hiragino Kaku Gothic Pro W6" charset="-128"/>
                  </a:rPr>
                  <a:t>閾値</a:t>
                </a:r>
                <a:r>
                  <a:rPr kumimoji="1" lang="en-US" altLang="ja-JP" sz="1400" dirty="0">
                    <a:solidFill>
                      <a:srgbClr val="00B050"/>
                    </a:solidFill>
                    <a:latin typeface="Hiragino Kaku Gothic Pro W6" charset="-128"/>
                    <a:ea typeface="Hiragino Kaku Gothic Pro W6" charset="-128"/>
                    <a:cs typeface="Hiragino Kaku Gothic Pro W6" charset="-128"/>
                  </a:rPr>
                  <a:t> : </a:t>
                </a:r>
                <a:br>
                  <a:rPr kumimoji="1" lang="en-US" altLang="ja-JP" sz="1400" dirty="0">
                    <a:solidFill>
                      <a:srgbClr val="00B050"/>
                    </a:solidFill>
                    <a:latin typeface="Hiragino Kaku Gothic Pro W6" charset="-128"/>
                    <a:ea typeface="Hiragino Kaku Gothic Pro W6" charset="-128"/>
                    <a:cs typeface="Hiragino Kaku Gothic Pro W6" charset="-128"/>
                  </a:rPr>
                </a:br>
                <a:r>
                  <a:rPr kumimoji="1" lang="en-US" altLang="ja-JP" sz="1400" dirty="0">
                    <a:solidFill>
                      <a:srgbClr val="00B050"/>
                    </a:solidFill>
                    <a:latin typeface="Hiragino Kaku Gothic Pro W6" charset="-128"/>
                    <a:ea typeface="Hiragino Kaku Gothic Pro W6" charset="-128"/>
                    <a:cs typeface="Hiragino Kaku Gothic Pro W6" charset="-128"/>
                  </a:rPr>
                  <a:t>0.03 Pa</a:t>
                </a:r>
                <a:endParaRPr kumimoji="1" lang="ja-JP" altLang="en-US" sz="1400" dirty="0">
                  <a:solidFill>
                    <a:srgbClr val="00B050"/>
                  </a:solidFill>
                  <a:latin typeface="Hiragino Kaku Gothic Pro W6" charset="-128"/>
                  <a:ea typeface="Hiragino Kaku Gothic Pro W6" charset="-128"/>
                  <a:cs typeface="Hiragino Kaku Gothic Pro W6" charset="-128"/>
                </a:endParaRPr>
              </a:p>
            </p:txBody>
          </p:sp>
        </p:grpSp>
        <p:sp>
          <p:nvSpPr>
            <p:cNvPr id="11" name="正方形/長方形 10"/>
            <p:cNvSpPr/>
            <p:nvPr/>
          </p:nvSpPr>
          <p:spPr bwMode="auto">
            <a:xfrm>
              <a:off x="6198008" y="14967991"/>
              <a:ext cx="225025" cy="746141"/>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15" name="テキスト ボックス 114">
            <a:extLst>
              <a:ext uri="{FF2B5EF4-FFF2-40B4-BE49-F238E27FC236}">
                <a16:creationId xmlns:a16="http://schemas.microsoft.com/office/drawing/2014/main" id="{5554BE6D-E212-BB4A-B9F5-28191C3CA137}"/>
              </a:ext>
            </a:extLst>
          </p:cNvPr>
          <p:cNvSpPr txBox="1"/>
          <p:nvPr/>
        </p:nvSpPr>
        <p:spPr>
          <a:xfrm>
            <a:off x="2224121" y="14905364"/>
            <a:ext cx="4429703" cy="307777"/>
          </a:xfrm>
          <a:prstGeom prst="rect">
            <a:avLst/>
          </a:prstGeom>
          <a:solidFill>
            <a:schemeClr val="bg1"/>
          </a:solidFill>
          <a:ln>
            <a:solidFill>
              <a:schemeClr val="tx1"/>
            </a:solidFill>
          </a:ln>
        </p:spPr>
        <p:txBody>
          <a:bodyPr wrap="square" lIns="0" tIns="0" rIns="0" bIns="0" rtlCol="0">
            <a:spAutoFit/>
          </a:bodyPr>
          <a:lstStyle/>
          <a:p>
            <a:pPr algn="ctr"/>
            <a:r>
              <a:rPr kumimoji="1" lang="ja-JP" altLang="en-US" sz="2000" dirty="0">
                <a:latin typeface="Hiragino Kaku Gothic Pro W6" charset="-128"/>
                <a:ea typeface="Hiragino Kaku Gothic Pro W6" charset="-128"/>
                <a:cs typeface="Hiragino Kaku Gothic Pro W6" charset="-128"/>
              </a:rPr>
              <a:t>応力</a:t>
            </a:r>
            <a:r>
              <a:rPr kumimoji="1" lang="en-US" altLang="ja-JP" sz="2000" dirty="0">
                <a:latin typeface="Hiragino Kaku Gothic Pro W6" charset="-128"/>
                <a:ea typeface="Hiragino Kaku Gothic Pro W6" charset="-128"/>
                <a:cs typeface="Hiragino Kaku Gothic Pro W6" charset="-128"/>
              </a:rPr>
              <a:t> &gt; 0.017 Pa (+ </a:t>
            </a:r>
            <a:r>
              <a:rPr kumimoji="1" lang="ja-JP" altLang="en-US" sz="2000" dirty="0">
                <a:latin typeface="Hiragino Kaku Gothic Pro W6" charset="-128"/>
                <a:ea typeface="Hiragino Kaku Gothic Pro W6" charset="-128"/>
                <a:cs typeface="Hiragino Kaku Gothic Pro W6" charset="-128"/>
              </a:rPr>
              <a:t>印</a:t>
            </a:r>
            <a:r>
              <a:rPr kumimoji="1" lang="en-US" altLang="ja-JP" sz="2000" dirty="0">
                <a:latin typeface="Hiragino Kaku Gothic Pro W6" charset="-128"/>
                <a:ea typeface="Hiragino Kaku Gothic Pro W6" charset="-128"/>
                <a:cs typeface="Hiragino Kaku Gothic Pro W6" charset="-128"/>
              </a:rPr>
              <a:t>), </a:t>
            </a:r>
            <a:r>
              <a:rPr kumimoji="1" lang="ja-JP" altLang="en-US" sz="2000" dirty="0">
                <a:latin typeface="Hiragino Kaku Gothic Pro W6" charset="-128"/>
                <a:ea typeface="Hiragino Kaku Gothic Pro W6" charset="-128"/>
                <a:cs typeface="Hiragino Kaku Gothic Pro W6" charset="-128"/>
              </a:rPr>
              <a:t>渦</a:t>
            </a:r>
            <a:r>
              <a:rPr kumimoji="1" lang="en-US" altLang="ja-JP" sz="2000" dirty="0">
                <a:latin typeface="Hiragino Kaku Gothic Pro W6" charset="-128"/>
                <a:ea typeface="Hiragino Kaku Gothic Pro W6" charset="-128"/>
                <a:cs typeface="Hiragino Kaku Gothic Pro W6" charset="-128"/>
              </a:rPr>
              <a:t> (</a:t>
            </a:r>
            <a:r>
              <a:rPr kumimoji="1" lang="ja-JP" altLang="en-US" sz="2000" dirty="0">
                <a:solidFill>
                  <a:srgbClr val="FF0000"/>
                </a:solidFill>
                <a:latin typeface="Hiragino Kaku Gothic Pro W6" charset="-128"/>
                <a:ea typeface="Hiragino Kaku Gothic Pro W6" charset="-128"/>
                <a:cs typeface="Hiragino Kaku Gothic Pro W6" charset="-128"/>
              </a:rPr>
              <a:t>赤点</a:t>
            </a:r>
            <a:r>
              <a:rPr kumimoji="1" lang="en-US" altLang="ja-JP" sz="2000" dirty="0">
                <a:latin typeface="Hiragino Kaku Gothic Pro W6" charset="-128"/>
                <a:ea typeface="Hiragino Kaku Gothic Pro W6" charset="-128"/>
                <a:cs typeface="Hiragino Kaku Gothic Pro W6" charset="-128"/>
              </a:rPr>
              <a:t>)</a:t>
            </a:r>
            <a:endParaRPr kumimoji="1" lang="ja-JP" altLang="en-US" sz="2000" dirty="0">
              <a:latin typeface="Hiragino Kaku Gothic Pro W6" charset="-128"/>
              <a:ea typeface="Hiragino Kaku Gothic Pro W6" charset="-128"/>
              <a:cs typeface="Hiragino Kaku Gothic Pro W6" charset="-128"/>
            </a:endParaRPr>
          </a:p>
        </p:txBody>
      </p:sp>
      <p:grpSp>
        <p:nvGrpSpPr>
          <p:cNvPr id="18" name="グループ化 17">
            <a:extLst>
              <a:ext uri="{FF2B5EF4-FFF2-40B4-BE49-F238E27FC236}">
                <a16:creationId xmlns:a16="http://schemas.microsoft.com/office/drawing/2014/main" id="{B67F4443-363D-E942-B7CF-083FA121FA33}"/>
              </a:ext>
            </a:extLst>
          </p:cNvPr>
          <p:cNvGrpSpPr/>
          <p:nvPr/>
        </p:nvGrpSpPr>
        <p:grpSpPr>
          <a:xfrm>
            <a:off x="2322435" y="15225797"/>
            <a:ext cx="3750793" cy="3468984"/>
            <a:chOff x="2143999" y="14704088"/>
            <a:chExt cx="4398969" cy="4068460"/>
          </a:xfrm>
        </p:grpSpPr>
        <p:pic>
          <p:nvPicPr>
            <p:cNvPr id="113" name="図 112">
              <a:extLst>
                <a:ext uri="{FF2B5EF4-FFF2-40B4-BE49-F238E27FC236}">
                  <a16:creationId xmlns:a16="http://schemas.microsoft.com/office/drawing/2014/main" id="{C9D431A4-D28A-934D-9AAA-32D0481E658B}"/>
                </a:ext>
              </a:extLst>
            </p:cNvPr>
            <p:cNvPicPr>
              <a:picLocks noChangeAspect="1"/>
            </p:cNvPicPr>
            <p:nvPr/>
          </p:nvPicPr>
          <p:blipFill rotWithShape="1">
            <a:blip r:embed="rId4"/>
            <a:srcRect l="24075" t="14424" r="24173" b="14523"/>
            <a:stretch/>
          </p:blipFill>
          <p:spPr>
            <a:xfrm>
              <a:off x="2744837" y="14704088"/>
              <a:ext cx="3798131" cy="3772467"/>
            </a:xfrm>
            <a:prstGeom prst="rect">
              <a:avLst/>
            </a:prstGeom>
          </p:spPr>
        </p:pic>
        <p:sp>
          <p:nvSpPr>
            <p:cNvPr id="114" name="テキスト ボックス 113">
              <a:extLst>
                <a:ext uri="{FF2B5EF4-FFF2-40B4-BE49-F238E27FC236}">
                  <a16:creationId xmlns:a16="http://schemas.microsoft.com/office/drawing/2014/main" id="{16D98E13-DCC5-5E41-AB25-6D1C6FCDA5B7}"/>
                </a:ext>
              </a:extLst>
            </p:cNvPr>
            <p:cNvSpPr txBox="1"/>
            <p:nvPr/>
          </p:nvSpPr>
          <p:spPr>
            <a:xfrm rot="16200000">
              <a:off x="1023013" y="16313321"/>
              <a:ext cx="2795969" cy="553998"/>
            </a:xfrm>
            <a:prstGeom prst="rect">
              <a:avLst/>
            </a:prstGeom>
            <a:solidFill>
              <a:schemeClr val="bg1"/>
            </a:solidFill>
          </p:spPr>
          <p:txBody>
            <a:bodyPr wrap="square" lIns="0" tIns="0" rIns="0" bIns="0" rtlCol="0">
              <a:spAutoFit/>
            </a:bodyPr>
            <a:lstStyle/>
            <a:p>
              <a:pPr algn="ctr"/>
              <a:br>
                <a:rPr lang="en-US" altLang="ja-JP" sz="1800" dirty="0">
                  <a:latin typeface="Hiragino Kaku Gothic Pro W6" charset="-128"/>
                  <a:ea typeface="Hiragino Kaku Gothic Pro W6" charset="-128"/>
                  <a:cs typeface="Hiragino Kaku Gothic Pro W6" charset="-128"/>
                </a:rPr>
              </a:br>
              <a:r>
                <a:rPr lang="en-US" altLang="ja-JP" sz="1800" dirty="0">
                  <a:latin typeface="Hiragino Kaku Gothic Pro W6" charset="-128"/>
                  <a:ea typeface="Hiragino Kaku Gothic Pro W6" charset="-128"/>
                  <a:cs typeface="Hiragino Kaku Gothic Pro W6" charset="-128"/>
                </a:rPr>
                <a:t>19.2 km</a:t>
              </a:r>
              <a:endParaRPr kumimoji="1" lang="ja-JP" altLang="en-US" sz="1800" dirty="0">
                <a:latin typeface="Hiragino Kaku Gothic Pro W6" charset="-128"/>
                <a:ea typeface="Hiragino Kaku Gothic Pro W6" charset="-128"/>
                <a:cs typeface="Hiragino Kaku Gothic Pro W6" charset="-128"/>
              </a:endParaRPr>
            </a:p>
          </p:txBody>
        </p:sp>
        <p:sp>
          <p:nvSpPr>
            <p:cNvPr id="116" name="テキスト ボックス 115">
              <a:extLst>
                <a:ext uri="{FF2B5EF4-FFF2-40B4-BE49-F238E27FC236}">
                  <a16:creationId xmlns:a16="http://schemas.microsoft.com/office/drawing/2014/main" id="{6E7E88B0-FC51-9648-BB84-0F7339760040}"/>
                </a:ext>
              </a:extLst>
            </p:cNvPr>
            <p:cNvSpPr txBox="1"/>
            <p:nvPr/>
          </p:nvSpPr>
          <p:spPr>
            <a:xfrm>
              <a:off x="3076212" y="18495549"/>
              <a:ext cx="2969442" cy="276999"/>
            </a:xfrm>
            <a:prstGeom prst="rect">
              <a:avLst/>
            </a:prstGeom>
            <a:solidFill>
              <a:schemeClr val="bg1"/>
            </a:solidFill>
          </p:spPr>
          <p:txBody>
            <a:bodyPr wrap="square" lIns="0" tIns="0" rIns="0" bIns="0" rtlCol="0">
              <a:spAutoFit/>
            </a:bodyPr>
            <a:lstStyle/>
            <a:p>
              <a:pPr algn="ctr"/>
              <a:r>
                <a:rPr lang="en-US" altLang="ja-JP" sz="1800" dirty="0">
                  <a:latin typeface="Hiragino Kaku Gothic Pro W6" charset="-128"/>
                  <a:ea typeface="Hiragino Kaku Gothic Pro W6" charset="-128"/>
                  <a:cs typeface="Hiragino Kaku Gothic Pro W6" charset="-128"/>
                </a:rPr>
                <a:t>19.2 km</a:t>
              </a:r>
              <a:endParaRPr kumimoji="1" lang="ja-JP" altLang="en-US" sz="1800" dirty="0">
                <a:latin typeface="Hiragino Kaku Gothic Pro W6" charset="-128"/>
                <a:ea typeface="Hiragino Kaku Gothic Pro W6" charset="-128"/>
                <a:cs typeface="Hiragino Kaku Gothic Pro W6" charset="-128"/>
              </a:endParaRPr>
            </a:p>
          </p:txBody>
        </p:sp>
      </p:grpSp>
      <p:grpSp>
        <p:nvGrpSpPr>
          <p:cNvPr id="27" name="グループ化 26">
            <a:extLst>
              <a:ext uri="{FF2B5EF4-FFF2-40B4-BE49-F238E27FC236}">
                <a16:creationId xmlns:a16="http://schemas.microsoft.com/office/drawing/2014/main" id="{C2CC9CB5-4321-BD4A-A32C-C8AEC58C55BB}"/>
              </a:ext>
            </a:extLst>
          </p:cNvPr>
          <p:cNvGrpSpPr/>
          <p:nvPr/>
        </p:nvGrpSpPr>
        <p:grpSpPr>
          <a:xfrm>
            <a:off x="10509328" y="34618245"/>
            <a:ext cx="8347643" cy="7070384"/>
            <a:chOff x="-14245105" y="20803496"/>
            <a:chExt cx="8347643" cy="7070384"/>
          </a:xfrm>
        </p:grpSpPr>
        <p:sp>
          <p:nvSpPr>
            <p:cNvPr id="90" name="上下矢印 89"/>
            <p:cNvSpPr/>
            <p:nvPr/>
          </p:nvSpPr>
          <p:spPr>
            <a:xfrm>
              <a:off x="-13910477" y="21200056"/>
              <a:ext cx="128444" cy="6335120"/>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14245105" y="20803496"/>
              <a:ext cx="1432627" cy="307777"/>
            </a:xfrm>
            <a:prstGeom prst="rect">
              <a:avLst/>
            </a:prstGeom>
            <a:no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19.2 km</a:t>
              </a:r>
              <a:endParaRPr kumimoji="1" lang="ja-JP" altLang="en-US" sz="2000" dirty="0">
                <a:latin typeface="Hiragino Kaku Gothic Pro W6" charset="-128"/>
                <a:ea typeface="Hiragino Kaku Gothic Pro W6" charset="-128"/>
                <a:cs typeface="Hiragino Kaku Gothic Pro W6" charset="-128"/>
              </a:endParaRPr>
            </a:p>
          </p:txBody>
        </p:sp>
        <p:sp>
          <p:nvSpPr>
            <p:cNvPr id="93" name="テキスト ボックス 92"/>
            <p:cNvSpPr txBox="1"/>
            <p:nvPr/>
          </p:nvSpPr>
          <p:spPr>
            <a:xfrm>
              <a:off x="-7330089" y="27566103"/>
              <a:ext cx="1432627" cy="307777"/>
            </a:xfrm>
            <a:prstGeom prst="rect">
              <a:avLst/>
            </a:prstGeom>
            <a:no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19.2 km</a:t>
              </a:r>
              <a:endParaRPr kumimoji="1" lang="ja-JP" altLang="en-US" sz="2000" dirty="0">
                <a:latin typeface="Hiragino Kaku Gothic Pro W6" charset="-128"/>
                <a:ea typeface="Hiragino Kaku Gothic Pro W6" charset="-128"/>
                <a:cs typeface="Hiragino Kaku Gothic Pro W6" charset="-128"/>
              </a:endParaRPr>
            </a:p>
          </p:txBody>
        </p:sp>
        <p:pic>
          <p:nvPicPr>
            <p:cNvPr id="20" name="図 19">
              <a:extLst>
                <a:ext uri="{FF2B5EF4-FFF2-40B4-BE49-F238E27FC236}">
                  <a16:creationId xmlns:a16="http://schemas.microsoft.com/office/drawing/2014/main" id="{CAEAB3FF-AB4A-AE48-A3E2-A7E5B1D3CA16}"/>
                </a:ext>
              </a:extLst>
            </p:cNvPr>
            <p:cNvPicPr>
              <a:picLocks noChangeAspect="1"/>
            </p:cNvPicPr>
            <p:nvPr/>
          </p:nvPicPr>
          <p:blipFill rotWithShape="1">
            <a:blip r:embed="rId5"/>
            <a:srcRect l="18892" t="13761" r="14248" b="12832"/>
            <a:stretch/>
          </p:blipFill>
          <p:spPr>
            <a:xfrm>
              <a:off x="-13748429" y="21060307"/>
              <a:ext cx="6614201" cy="6631380"/>
            </a:xfrm>
            <a:prstGeom prst="rect">
              <a:avLst/>
            </a:prstGeom>
          </p:spPr>
        </p:pic>
        <p:sp>
          <p:nvSpPr>
            <p:cNvPr id="214" name="上下矢印 213">
              <a:extLst>
                <a:ext uri="{FF2B5EF4-FFF2-40B4-BE49-F238E27FC236}">
                  <a16:creationId xmlns:a16="http://schemas.microsoft.com/office/drawing/2014/main" id="{76C8AA15-BF11-0842-B8C8-7E74DBF37192}"/>
                </a:ext>
              </a:extLst>
            </p:cNvPr>
            <p:cNvSpPr/>
            <p:nvPr/>
          </p:nvSpPr>
          <p:spPr>
            <a:xfrm rot="5400000">
              <a:off x="-10536237" y="24569025"/>
              <a:ext cx="128444" cy="6335120"/>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22" name="表 21">
            <a:extLst>
              <a:ext uri="{FF2B5EF4-FFF2-40B4-BE49-F238E27FC236}">
                <a16:creationId xmlns:a16="http://schemas.microsoft.com/office/drawing/2014/main" id="{6EDC9601-99B3-6345-BB20-66D5C4767125}"/>
              </a:ext>
            </a:extLst>
          </p:cNvPr>
          <p:cNvGraphicFramePr>
            <a:graphicFrameLocks noGrp="1"/>
          </p:cNvGraphicFramePr>
          <p:nvPr>
            <p:extLst>
              <p:ext uri="{D42A27DB-BD31-4B8C-83A1-F6EECF244321}">
                <p14:modId xmlns:p14="http://schemas.microsoft.com/office/powerpoint/2010/main" val="2189474815"/>
              </p:ext>
            </p:extLst>
          </p:nvPr>
        </p:nvGraphicFramePr>
        <p:xfrm>
          <a:off x="1656663" y="30032112"/>
          <a:ext cx="11185212" cy="2316480"/>
        </p:xfrm>
        <a:graphic>
          <a:graphicData uri="http://schemas.openxmlformats.org/drawingml/2006/table">
            <a:tbl>
              <a:tblPr firstRow="1" bandRow="1">
                <a:tableStyleId>{21E4AEA4-8DFA-4A89-87EB-49C32662AFE0}</a:tableStyleId>
              </a:tblPr>
              <a:tblGrid>
                <a:gridCol w="1300603">
                  <a:extLst>
                    <a:ext uri="{9D8B030D-6E8A-4147-A177-3AD203B41FA5}">
                      <a16:colId xmlns:a16="http://schemas.microsoft.com/office/drawing/2014/main" val="362822554"/>
                    </a:ext>
                  </a:extLst>
                </a:gridCol>
                <a:gridCol w="1412087">
                  <a:extLst>
                    <a:ext uri="{9D8B030D-6E8A-4147-A177-3AD203B41FA5}">
                      <a16:colId xmlns:a16="http://schemas.microsoft.com/office/drawing/2014/main" val="3714293065"/>
                    </a:ext>
                  </a:extLst>
                </a:gridCol>
                <a:gridCol w="1412087">
                  <a:extLst>
                    <a:ext uri="{9D8B030D-6E8A-4147-A177-3AD203B41FA5}">
                      <a16:colId xmlns:a16="http://schemas.microsoft.com/office/drawing/2014/main" val="130019545"/>
                    </a:ext>
                  </a:extLst>
                </a:gridCol>
                <a:gridCol w="1412087">
                  <a:extLst>
                    <a:ext uri="{9D8B030D-6E8A-4147-A177-3AD203B41FA5}">
                      <a16:colId xmlns:a16="http://schemas.microsoft.com/office/drawing/2014/main" val="1338200762"/>
                    </a:ext>
                  </a:extLst>
                </a:gridCol>
                <a:gridCol w="1412087">
                  <a:extLst>
                    <a:ext uri="{9D8B030D-6E8A-4147-A177-3AD203B41FA5}">
                      <a16:colId xmlns:a16="http://schemas.microsoft.com/office/drawing/2014/main" val="3543621869"/>
                    </a:ext>
                  </a:extLst>
                </a:gridCol>
                <a:gridCol w="1412087">
                  <a:extLst>
                    <a:ext uri="{9D8B030D-6E8A-4147-A177-3AD203B41FA5}">
                      <a16:colId xmlns:a16="http://schemas.microsoft.com/office/drawing/2014/main" val="4257278448"/>
                    </a:ext>
                  </a:extLst>
                </a:gridCol>
                <a:gridCol w="1412087">
                  <a:extLst>
                    <a:ext uri="{9D8B030D-6E8A-4147-A177-3AD203B41FA5}">
                      <a16:colId xmlns:a16="http://schemas.microsoft.com/office/drawing/2014/main" val="3766168967"/>
                    </a:ext>
                  </a:extLst>
                </a:gridCol>
                <a:gridCol w="1412087">
                  <a:extLst>
                    <a:ext uri="{9D8B030D-6E8A-4147-A177-3AD203B41FA5}">
                      <a16:colId xmlns:a16="http://schemas.microsoft.com/office/drawing/2014/main" val="1490261449"/>
                    </a:ext>
                  </a:extLst>
                </a:gridCol>
              </a:tblGrid>
              <a:tr h="0">
                <a:tc>
                  <a:txBody>
                    <a:bodyPr/>
                    <a:lstStyle/>
                    <a:p>
                      <a:endParaRPr kumimoji="1" lang="ja-JP" altLang="en-US" sz="3200"/>
                    </a:p>
                  </a:txBody>
                  <a:tcPr/>
                </a:tc>
                <a:tc>
                  <a:txBody>
                    <a:bodyPr/>
                    <a:lstStyle/>
                    <a:p>
                      <a:r>
                        <a:rPr kumimoji="1" lang="en-US" altLang="ja-JP" sz="3200" dirty="0"/>
                        <a:t>14:30</a:t>
                      </a:r>
                      <a:endParaRPr kumimoji="1" lang="ja-JP" altLang="en-US" sz="3200"/>
                    </a:p>
                  </a:txBody>
                  <a:tcPr/>
                </a:tc>
                <a:tc>
                  <a:txBody>
                    <a:bodyPr/>
                    <a:lstStyle/>
                    <a:p>
                      <a:r>
                        <a:rPr kumimoji="1" lang="en-US" altLang="ja-JP" sz="3200" dirty="0"/>
                        <a:t>14:35</a:t>
                      </a:r>
                      <a:endParaRPr kumimoji="1" lang="ja-JP" altLang="en-US" sz="3200"/>
                    </a:p>
                  </a:txBody>
                  <a:tcPr/>
                </a:tc>
                <a:tc>
                  <a:txBody>
                    <a:bodyPr/>
                    <a:lstStyle/>
                    <a:p>
                      <a:r>
                        <a:rPr kumimoji="1" lang="en-US" altLang="ja-JP" sz="3200" dirty="0"/>
                        <a:t>14:40</a:t>
                      </a:r>
                      <a:endParaRPr kumimoji="1" lang="ja-JP" altLang="en-US" sz="3200"/>
                    </a:p>
                  </a:txBody>
                  <a:tcPr/>
                </a:tc>
                <a:tc>
                  <a:txBody>
                    <a:bodyPr/>
                    <a:lstStyle/>
                    <a:p>
                      <a:r>
                        <a:rPr kumimoji="1" lang="en-US" altLang="ja-JP" sz="3200" dirty="0"/>
                        <a:t>14:45</a:t>
                      </a:r>
                      <a:endParaRPr kumimoji="1" lang="ja-JP" altLang="en-US" sz="3200"/>
                    </a:p>
                  </a:txBody>
                  <a:tcPr/>
                </a:tc>
                <a:tc>
                  <a:txBody>
                    <a:bodyPr/>
                    <a:lstStyle/>
                    <a:p>
                      <a:r>
                        <a:rPr kumimoji="1" lang="en-US" altLang="ja-JP" sz="3200" dirty="0"/>
                        <a:t>14:50</a:t>
                      </a:r>
                      <a:endParaRPr kumimoji="1" lang="ja-JP" altLang="en-US" sz="3200"/>
                    </a:p>
                  </a:txBody>
                  <a:tcPr/>
                </a:tc>
                <a:tc>
                  <a:txBody>
                    <a:bodyPr/>
                    <a:lstStyle/>
                    <a:p>
                      <a:r>
                        <a:rPr kumimoji="1" lang="en-US" altLang="ja-JP" sz="3200" dirty="0"/>
                        <a:t>14:55</a:t>
                      </a:r>
                      <a:endParaRPr kumimoji="1" lang="ja-JP" altLang="en-US" sz="3200"/>
                    </a:p>
                  </a:txBody>
                  <a:tcPr/>
                </a:tc>
                <a:tc>
                  <a:txBody>
                    <a:bodyPr/>
                    <a:lstStyle/>
                    <a:p>
                      <a:r>
                        <a:rPr kumimoji="1" lang="en-US" altLang="ja-JP" sz="3200" dirty="0"/>
                        <a:t>15:00</a:t>
                      </a:r>
                      <a:endParaRPr kumimoji="1" lang="ja-JP" altLang="en-US" sz="3200"/>
                    </a:p>
                  </a:txBody>
                  <a:tcPr/>
                </a:tc>
                <a:extLst>
                  <a:ext uri="{0D108BD9-81ED-4DB2-BD59-A6C34878D82A}">
                    <a16:rowId xmlns:a16="http://schemas.microsoft.com/office/drawing/2014/main" val="3651302944"/>
                  </a:ext>
                </a:extLst>
              </a:tr>
              <a:tr h="370840">
                <a:tc>
                  <a:txBody>
                    <a:bodyPr/>
                    <a:lstStyle/>
                    <a:p>
                      <a:r>
                        <a:rPr kumimoji="1" lang="en-US" altLang="ja-JP" sz="3200" dirty="0"/>
                        <a:t>15 </a:t>
                      </a:r>
                      <a:r>
                        <a:rPr kumimoji="1" lang="en-US" altLang="ja-JP" sz="3200" dirty="0" err="1"/>
                        <a:t>σ</a:t>
                      </a:r>
                      <a:endParaRPr kumimoji="1" lang="ja-JP" altLang="en-US" sz="3200"/>
                    </a:p>
                  </a:txBody>
                  <a:tcPr/>
                </a:tc>
                <a:tc>
                  <a:txBody>
                    <a:bodyPr/>
                    <a:lstStyle/>
                    <a:p>
                      <a:r>
                        <a:rPr kumimoji="1" lang="en-US" altLang="ja-JP" sz="3200" dirty="0"/>
                        <a:t>438</a:t>
                      </a:r>
                      <a:endParaRPr kumimoji="1" lang="ja-JP" altLang="en-US" sz="3200"/>
                    </a:p>
                  </a:txBody>
                  <a:tcPr/>
                </a:tc>
                <a:tc>
                  <a:txBody>
                    <a:bodyPr/>
                    <a:lstStyle/>
                    <a:p>
                      <a:r>
                        <a:rPr kumimoji="1" lang="en-US" altLang="ja-JP" sz="3200" dirty="0"/>
                        <a:t>428</a:t>
                      </a:r>
                      <a:endParaRPr kumimoji="1" lang="ja-JP" altLang="en-US" sz="3200"/>
                    </a:p>
                  </a:txBody>
                  <a:tcPr/>
                </a:tc>
                <a:tc>
                  <a:txBody>
                    <a:bodyPr/>
                    <a:lstStyle/>
                    <a:p>
                      <a:r>
                        <a:rPr kumimoji="1" lang="en-US" altLang="ja-JP" sz="3200" dirty="0"/>
                        <a:t>459</a:t>
                      </a:r>
                      <a:endParaRPr kumimoji="1" lang="ja-JP" altLang="en-US" sz="3200"/>
                    </a:p>
                  </a:txBody>
                  <a:tcPr/>
                </a:tc>
                <a:tc>
                  <a:txBody>
                    <a:bodyPr/>
                    <a:lstStyle/>
                    <a:p>
                      <a:r>
                        <a:rPr kumimoji="1" lang="en-US" altLang="ja-JP" sz="3200" dirty="0"/>
                        <a:t>442</a:t>
                      </a:r>
                      <a:endParaRPr kumimoji="1" lang="ja-JP" altLang="en-US" sz="3200"/>
                    </a:p>
                  </a:txBody>
                  <a:tcPr/>
                </a:tc>
                <a:tc>
                  <a:txBody>
                    <a:bodyPr/>
                    <a:lstStyle/>
                    <a:p>
                      <a:r>
                        <a:rPr kumimoji="1" lang="en-US" altLang="ja-JP" sz="3200" dirty="0"/>
                        <a:t>419</a:t>
                      </a:r>
                      <a:endParaRPr kumimoji="1" lang="ja-JP" altLang="en-US" sz="3200"/>
                    </a:p>
                  </a:txBody>
                  <a:tcPr/>
                </a:tc>
                <a:tc>
                  <a:txBody>
                    <a:bodyPr/>
                    <a:lstStyle/>
                    <a:p>
                      <a:r>
                        <a:rPr kumimoji="1" lang="en-US" altLang="ja-JP" sz="3200" dirty="0"/>
                        <a:t>415</a:t>
                      </a:r>
                      <a:endParaRPr kumimoji="1" lang="ja-JP" altLang="en-US" sz="3200"/>
                    </a:p>
                  </a:txBody>
                  <a:tcPr/>
                </a:tc>
                <a:tc>
                  <a:txBody>
                    <a:bodyPr/>
                    <a:lstStyle/>
                    <a:p>
                      <a:r>
                        <a:rPr kumimoji="1" lang="en-US" altLang="ja-JP" sz="3200" dirty="0"/>
                        <a:t>342</a:t>
                      </a:r>
                      <a:endParaRPr kumimoji="1" lang="ja-JP" altLang="en-US" sz="3200"/>
                    </a:p>
                  </a:txBody>
                  <a:tcPr/>
                </a:tc>
                <a:extLst>
                  <a:ext uri="{0D108BD9-81ED-4DB2-BD59-A6C34878D82A}">
                    <a16:rowId xmlns:a16="http://schemas.microsoft.com/office/drawing/2014/main" val="279230763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dirty="0"/>
                        <a:t>20 </a:t>
                      </a:r>
                      <a:r>
                        <a:rPr kumimoji="1" lang="en-US" altLang="ja-JP" sz="3200" dirty="0" err="1"/>
                        <a:t>σ</a:t>
                      </a:r>
                      <a:endParaRPr kumimoji="1" lang="ja-JP" altLang="en-US" sz="3200"/>
                    </a:p>
                  </a:txBody>
                  <a:tcPr/>
                </a:tc>
                <a:tc>
                  <a:txBody>
                    <a:bodyPr/>
                    <a:lstStyle/>
                    <a:p>
                      <a:r>
                        <a:rPr kumimoji="1" lang="en-US" altLang="ja-JP" sz="3200" dirty="0"/>
                        <a:t>77</a:t>
                      </a:r>
                      <a:endParaRPr kumimoji="1" lang="ja-JP" altLang="en-US" sz="3200"/>
                    </a:p>
                  </a:txBody>
                  <a:tcPr/>
                </a:tc>
                <a:tc>
                  <a:txBody>
                    <a:bodyPr/>
                    <a:lstStyle/>
                    <a:p>
                      <a:r>
                        <a:rPr kumimoji="1" lang="en-US" altLang="ja-JP" sz="3200" dirty="0"/>
                        <a:t>63</a:t>
                      </a:r>
                      <a:endParaRPr kumimoji="1" lang="ja-JP" altLang="en-US" sz="3200"/>
                    </a:p>
                  </a:txBody>
                  <a:tcPr/>
                </a:tc>
                <a:tc>
                  <a:txBody>
                    <a:bodyPr/>
                    <a:lstStyle/>
                    <a:p>
                      <a:r>
                        <a:rPr kumimoji="1" lang="en-US" altLang="ja-JP" sz="3200" dirty="0"/>
                        <a:t>87</a:t>
                      </a:r>
                      <a:endParaRPr kumimoji="1" lang="ja-JP" altLang="en-US" sz="3200"/>
                    </a:p>
                  </a:txBody>
                  <a:tcPr/>
                </a:tc>
                <a:tc>
                  <a:txBody>
                    <a:bodyPr/>
                    <a:lstStyle/>
                    <a:p>
                      <a:r>
                        <a:rPr kumimoji="1" lang="en-US" altLang="ja-JP" sz="3200" dirty="0"/>
                        <a:t>68</a:t>
                      </a:r>
                      <a:endParaRPr kumimoji="1" lang="ja-JP" altLang="en-US" sz="3200"/>
                    </a:p>
                  </a:txBody>
                  <a:tcPr/>
                </a:tc>
                <a:tc>
                  <a:txBody>
                    <a:bodyPr/>
                    <a:lstStyle/>
                    <a:p>
                      <a:r>
                        <a:rPr kumimoji="1" lang="en-US" altLang="ja-JP" sz="3200" dirty="0"/>
                        <a:t>65</a:t>
                      </a:r>
                      <a:endParaRPr kumimoji="1" lang="ja-JP" altLang="en-US" sz="3200"/>
                    </a:p>
                  </a:txBody>
                  <a:tcPr/>
                </a:tc>
                <a:tc>
                  <a:txBody>
                    <a:bodyPr/>
                    <a:lstStyle/>
                    <a:p>
                      <a:r>
                        <a:rPr kumimoji="1" lang="en-US" altLang="ja-JP" sz="3200" dirty="0"/>
                        <a:t>65</a:t>
                      </a:r>
                      <a:endParaRPr kumimoji="1" lang="ja-JP" altLang="en-US" sz="3200"/>
                    </a:p>
                  </a:txBody>
                  <a:tcPr/>
                </a:tc>
                <a:tc>
                  <a:txBody>
                    <a:bodyPr/>
                    <a:lstStyle/>
                    <a:p>
                      <a:r>
                        <a:rPr kumimoji="1" lang="en-US" altLang="ja-JP" sz="3200" dirty="0"/>
                        <a:t>51</a:t>
                      </a:r>
                      <a:endParaRPr kumimoji="1" lang="ja-JP" altLang="en-US" sz="3200"/>
                    </a:p>
                  </a:txBody>
                  <a:tcPr/>
                </a:tc>
                <a:extLst>
                  <a:ext uri="{0D108BD9-81ED-4DB2-BD59-A6C34878D82A}">
                    <a16:rowId xmlns:a16="http://schemas.microsoft.com/office/drawing/2014/main" val="310043525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dirty="0"/>
                        <a:t>25 </a:t>
                      </a:r>
                      <a:r>
                        <a:rPr kumimoji="1" lang="en-US" altLang="ja-JP" sz="3200" dirty="0" err="1"/>
                        <a:t>σ</a:t>
                      </a:r>
                      <a:endParaRPr kumimoji="1" lang="ja-JP" altLang="en-US" sz="3200"/>
                    </a:p>
                  </a:txBody>
                  <a:tcPr/>
                </a:tc>
                <a:tc>
                  <a:txBody>
                    <a:bodyPr/>
                    <a:lstStyle/>
                    <a:p>
                      <a:r>
                        <a:rPr kumimoji="1" lang="en-US" altLang="ja-JP" sz="3200" dirty="0"/>
                        <a:t>10</a:t>
                      </a:r>
                      <a:endParaRPr kumimoji="1" lang="ja-JP" altLang="en-US" sz="3200"/>
                    </a:p>
                  </a:txBody>
                  <a:tcPr/>
                </a:tc>
                <a:tc>
                  <a:txBody>
                    <a:bodyPr/>
                    <a:lstStyle/>
                    <a:p>
                      <a:r>
                        <a:rPr kumimoji="1" lang="en-US" altLang="ja-JP" sz="3200" dirty="0"/>
                        <a:t>7</a:t>
                      </a:r>
                      <a:endParaRPr kumimoji="1" lang="ja-JP" altLang="en-US" sz="3200"/>
                    </a:p>
                  </a:txBody>
                  <a:tcPr/>
                </a:tc>
                <a:tc>
                  <a:txBody>
                    <a:bodyPr/>
                    <a:lstStyle/>
                    <a:p>
                      <a:r>
                        <a:rPr kumimoji="1" lang="en-US" altLang="ja-JP" sz="3200" dirty="0"/>
                        <a:t>12</a:t>
                      </a:r>
                      <a:endParaRPr kumimoji="1" lang="ja-JP" altLang="en-US" sz="3200"/>
                    </a:p>
                  </a:txBody>
                  <a:tcPr/>
                </a:tc>
                <a:tc>
                  <a:txBody>
                    <a:bodyPr/>
                    <a:lstStyle/>
                    <a:p>
                      <a:r>
                        <a:rPr kumimoji="1" lang="en-US" altLang="ja-JP" sz="3200" dirty="0"/>
                        <a:t>13</a:t>
                      </a:r>
                      <a:endParaRPr kumimoji="1" lang="ja-JP" altLang="en-US" sz="3200"/>
                    </a:p>
                  </a:txBody>
                  <a:tcPr/>
                </a:tc>
                <a:tc>
                  <a:txBody>
                    <a:bodyPr/>
                    <a:lstStyle/>
                    <a:p>
                      <a:r>
                        <a:rPr kumimoji="1" lang="en-US" altLang="ja-JP" sz="3200" dirty="0"/>
                        <a:t>7</a:t>
                      </a:r>
                      <a:endParaRPr kumimoji="1" lang="ja-JP" altLang="en-US" sz="3200"/>
                    </a:p>
                  </a:txBody>
                  <a:tcPr/>
                </a:tc>
                <a:tc>
                  <a:txBody>
                    <a:bodyPr/>
                    <a:lstStyle/>
                    <a:p>
                      <a:r>
                        <a:rPr kumimoji="1" lang="en-US" altLang="ja-JP" sz="3200" dirty="0"/>
                        <a:t>10</a:t>
                      </a:r>
                      <a:endParaRPr kumimoji="1" lang="ja-JP" altLang="en-US" sz="3200"/>
                    </a:p>
                  </a:txBody>
                  <a:tcPr/>
                </a:tc>
                <a:tc>
                  <a:txBody>
                    <a:bodyPr/>
                    <a:lstStyle/>
                    <a:p>
                      <a:r>
                        <a:rPr kumimoji="1" lang="en-US" altLang="ja-JP" sz="3200" dirty="0"/>
                        <a:t>---</a:t>
                      </a:r>
                      <a:endParaRPr kumimoji="1" lang="ja-JP" altLang="en-US" sz="3200"/>
                    </a:p>
                  </a:txBody>
                  <a:tcPr/>
                </a:tc>
                <a:extLst>
                  <a:ext uri="{0D108BD9-81ED-4DB2-BD59-A6C34878D82A}">
                    <a16:rowId xmlns:a16="http://schemas.microsoft.com/office/drawing/2014/main" val="493192451"/>
                  </a:ext>
                </a:extLst>
              </a:tr>
            </a:tbl>
          </a:graphicData>
        </a:graphic>
      </p:graphicFrame>
      <p:sp>
        <p:nvSpPr>
          <p:cNvPr id="118" name="Text Box 1821">
            <a:extLst>
              <a:ext uri="{FF2B5EF4-FFF2-40B4-BE49-F238E27FC236}">
                <a16:creationId xmlns:a16="http://schemas.microsoft.com/office/drawing/2014/main" id="{89EBDFBF-E9CE-0841-A75C-66BBDCAE7A7A}"/>
              </a:ext>
            </a:extLst>
          </p:cNvPr>
          <p:cNvSpPr txBox="1">
            <a:spLocks noChangeArrowheads="1"/>
          </p:cNvSpPr>
          <p:nvPr/>
        </p:nvSpPr>
        <p:spPr bwMode="auto">
          <a:xfrm>
            <a:off x="860766" y="21097262"/>
            <a:ext cx="10982891" cy="858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3" tIns="45701" rIns="91403"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kumimoji="0" lang="en-US" altLang="ja-JP" sz="4800" b="1" dirty="0">
                <a:solidFill>
                  <a:srgbClr val="000099"/>
                </a:solidFill>
              </a:rPr>
              <a:t>14:30 </a:t>
            </a:r>
            <a:r>
              <a:rPr kumimoji="0" lang="ja-JP" altLang="en-US" sz="4800" b="1">
                <a:solidFill>
                  <a:srgbClr val="000099"/>
                </a:solidFill>
              </a:rPr>
              <a:t>以外の時刻における解析結果</a:t>
            </a:r>
            <a:endParaRPr kumimoji="0" lang="ja-JP" altLang="en-US" sz="1800" dirty="0">
              <a:solidFill>
                <a:srgbClr val="000000"/>
              </a:solidFill>
            </a:endParaRPr>
          </a:p>
        </p:txBody>
      </p:sp>
      <p:graphicFrame>
        <p:nvGraphicFramePr>
          <p:cNvPr id="119" name="表 118">
            <a:extLst>
              <a:ext uri="{FF2B5EF4-FFF2-40B4-BE49-F238E27FC236}">
                <a16:creationId xmlns:a16="http://schemas.microsoft.com/office/drawing/2014/main" id="{1D50B123-0D4F-0845-98F4-283E8E55342B}"/>
              </a:ext>
            </a:extLst>
          </p:cNvPr>
          <p:cNvGraphicFramePr>
            <a:graphicFrameLocks noGrp="1"/>
          </p:cNvGraphicFramePr>
          <p:nvPr>
            <p:extLst>
              <p:ext uri="{D42A27DB-BD31-4B8C-83A1-F6EECF244321}">
                <p14:modId xmlns:p14="http://schemas.microsoft.com/office/powerpoint/2010/main" val="3913557241"/>
              </p:ext>
            </p:extLst>
          </p:nvPr>
        </p:nvGraphicFramePr>
        <p:xfrm>
          <a:off x="1351611" y="36268434"/>
          <a:ext cx="8955789" cy="5120640"/>
        </p:xfrm>
        <a:graphic>
          <a:graphicData uri="http://schemas.openxmlformats.org/drawingml/2006/table">
            <a:tbl>
              <a:tblPr firstRow="1" bandRow="1">
                <a:tableStyleId>{21E4AEA4-8DFA-4A89-87EB-49C32662AFE0}</a:tableStyleId>
              </a:tblPr>
              <a:tblGrid>
                <a:gridCol w="1478942">
                  <a:extLst>
                    <a:ext uri="{9D8B030D-6E8A-4147-A177-3AD203B41FA5}">
                      <a16:colId xmlns:a16="http://schemas.microsoft.com/office/drawing/2014/main" val="1511522986"/>
                    </a:ext>
                  </a:extLst>
                </a:gridCol>
                <a:gridCol w="4073519">
                  <a:extLst>
                    <a:ext uri="{9D8B030D-6E8A-4147-A177-3AD203B41FA5}">
                      <a16:colId xmlns:a16="http://schemas.microsoft.com/office/drawing/2014/main" val="2505704329"/>
                    </a:ext>
                  </a:extLst>
                </a:gridCol>
                <a:gridCol w="3403328">
                  <a:extLst>
                    <a:ext uri="{9D8B030D-6E8A-4147-A177-3AD203B41FA5}">
                      <a16:colId xmlns:a16="http://schemas.microsoft.com/office/drawing/2014/main" val="1630959609"/>
                    </a:ext>
                  </a:extLst>
                </a:gridCol>
              </a:tblGrid>
              <a:tr h="850884">
                <a:tc>
                  <a:txBody>
                    <a:bodyPr/>
                    <a:lstStyle/>
                    <a:p>
                      <a:r>
                        <a:rPr kumimoji="1" lang="ja-JP" altLang="en-US" sz="3200"/>
                        <a:t>時刻</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3200"/>
                        <a:t>応力値</a:t>
                      </a:r>
                      <a:r>
                        <a:rPr kumimoji="1" lang="en-US" altLang="ja-JP" sz="3200" dirty="0"/>
                        <a:t> &gt; 0.025 Pa </a:t>
                      </a:r>
                      <a:r>
                        <a:rPr kumimoji="1" lang="ja-JP" altLang="en-US" sz="3200"/>
                        <a:t>の場所の数</a:t>
                      </a:r>
                    </a:p>
                  </a:txBody>
                  <a:tcPr/>
                </a:tc>
                <a:tc>
                  <a:txBody>
                    <a:bodyPr/>
                    <a:lstStyle/>
                    <a:p>
                      <a:r>
                        <a:rPr kumimoji="1" lang="ja-JP" altLang="en-US" sz="3200"/>
                        <a:t>抽出した渦が</a:t>
                      </a:r>
                      <a:br>
                        <a:rPr kumimoji="1" lang="en-US" altLang="ja-JP" sz="3200" dirty="0"/>
                      </a:br>
                      <a:r>
                        <a:rPr kumimoji="1" lang="ja-JP" altLang="en-US" sz="3200"/>
                        <a:t>伴う場所の数</a:t>
                      </a:r>
                    </a:p>
                  </a:txBody>
                  <a:tcPr/>
                </a:tc>
                <a:extLst>
                  <a:ext uri="{0D108BD9-81ED-4DB2-BD59-A6C34878D82A}">
                    <a16:rowId xmlns:a16="http://schemas.microsoft.com/office/drawing/2014/main" val="1426404021"/>
                  </a:ext>
                </a:extLst>
              </a:tr>
              <a:tr h="439485">
                <a:tc>
                  <a:txBody>
                    <a:bodyPr/>
                    <a:lstStyle/>
                    <a:p>
                      <a:r>
                        <a:rPr kumimoji="1" lang="en-US" altLang="ja-JP" sz="3200" dirty="0"/>
                        <a:t>14:30</a:t>
                      </a:r>
                      <a:endParaRPr kumimoji="1" lang="ja-JP" altLang="en-US" sz="3200"/>
                    </a:p>
                  </a:txBody>
                  <a:tcPr/>
                </a:tc>
                <a:tc>
                  <a:txBody>
                    <a:bodyPr/>
                    <a:lstStyle/>
                    <a:p>
                      <a:r>
                        <a:rPr kumimoji="1" lang="en-US" altLang="ja-JP" sz="3200" dirty="0"/>
                        <a:t>11</a:t>
                      </a:r>
                      <a:endParaRPr kumimoji="1" lang="ja-JP" altLang="en-US" sz="3200"/>
                    </a:p>
                  </a:txBody>
                  <a:tcPr/>
                </a:tc>
                <a:tc>
                  <a:txBody>
                    <a:bodyPr/>
                    <a:lstStyle/>
                    <a:p>
                      <a:r>
                        <a:rPr kumimoji="1" lang="en-US" altLang="ja-JP" sz="3200" dirty="0"/>
                        <a:t>5 (45 %)</a:t>
                      </a:r>
                      <a:endParaRPr kumimoji="1" lang="ja-JP" altLang="en-US" sz="3200"/>
                    </a:p>
                  </a:txBody>
                  <a:tcPr/>
                </a:tc>
                <a:extLst>
                  <a:ext uri="{0D108BD9-81ED-4DB2-BD59-A6C34878D82A}">
                    <a16:rowId xmlns:a16="http://schemas.microsoft.com/office/drawing/2014/main" val="1778653368"/>
                  </a:ext>
                </a:extLst>
              </a:tr>
              <a:tr h="439485">
                <a:tc>
                  <a:txBody>
                    <a:bodyPr/>
                    <a:lstStyle/>
                    <a:p>
                      <a:r>
                        <a:rPr kumimoji="1" lang="en-US" altLang="ja-JP" sz="3200" dirty="0"/>
                        <a:t>14:35</a:t>
                      </a:r>
                    </a:p>
                  </a:txBody>
                  <a:tcPr/>
                </a:tc>
                <a:tc>
                  <a:txBody>
                    <a:bodyPr/>
                    <a:lstStyle/>
                    <a:p>
                      <a:r>
                        <a:rPr kumimoji="1" lang="en-US" altLang="ja-JP" sz="3200" dirty="0"/>
                        <a:t>8</a:t>
                      </a:r>
                      <a:endParaRPr kumimoji="1" lang="ja-JP" altLang="en-US" sz="3200"/>
                    </a:p>
                  </a:txBody>
                  <a:tcPr/>
                </a:tc>
                <a:tc>
                  <a:txBody>
                    <a:bodyPr/>
                    <a:lstStyle/>
                    <a:p>
                      <a:r>
                        <a:rPr kumimoji="1" lang="en-US" altLang="ja-JP" sz="3200" dirty="0"/>
                        <a:t>3 (38 %)</a:t>
                      </a:r>
                      <a:endParaRPr kumimoji="1" lang="ja-JP" altLang="en-US" sz="3200"/>
                    </a:p>
                  </a:txBody>
                  <a:tcPr/>
                </a:tc>
                <a:extLst>
                  <a:ext uri="{0D108BD9-81ED-4DB2-BD59-A6C34878D82A}">
                    <a16:rowId xmlns:a16="http://schemas.microsoft.com/office/drawing/2014/main" val="3013096490"/>
                  </a:ext>
                </a:extLst>
              </a:tr>
              <a:tr h="439485">
                <a:tc>
                  <a:txBody>
                    <a:bodyPr/>
                    <a:lstStyle/>
                    <a:p>
                      <a:r>
                        <a:rPr kumimoji="1" lang="en-US" altLang="ja-JP" sz="3200" dirty="0"/>
                        <a:t>14:40</a:t>
                      </a:r>
                      <a:endParaRPr kumimoji="1" lang="ja-JP" altLang="en-US" sz="3200"/>
                    </a:p>
                  </a:txBody>
                  <a:tcPr/>
                </a:tc>
                <a:tc>
                  <a:txBody>
                    <a:bodyPr/>
                    <a:lstStyle/>
                    <a:p>
                      <a:r>
                        <a:rPr kumimoji="1" lang="en-US" altLang="ja-JP" sz="3200" dirty="0"/>
                        <a:t>14</a:t>
                      </a:r>
                      <a:endParaRPr kumimoji="1" lang="ja-JP" altLang="en-US" sz="3200"/>
                    </a:p>
                  </a:txBody>
                  <a:tcPr/>
                </a:tc>
                <a:tc>
                  <a:txBody>
                    <a:bodyPr/>
                    <a:lstStyle/>
                    <a:p>
                      <a:r>
                        <a:rPr kumimoji="1" lang="en-US" altLang="ja-JP" sz="3200" dirty="0"/>
                        <a:t>8 (57 %)</a:t>
                      </a:r>
                      <a:endParaRPr kumimoji="1" lang="ja-JP" altLang="en-US" sz="3200"/>
                    </a:p>
                  </a:txBody>
                  <a:tcPr/>
                </a:tc>
                <a:extLst>
                  <a:ext uri="{0D108BD9-81ED-4DB2-BD59-A6C34878D82A}">
                    <a16:rowId xmlns:a16="http://schemas.microsoft.com/office/drawing/2014/main" val="155512708"/>
                  </a:ext>
                </a:extLst>
              </a:tr>
              <a:tr h="439485">
                <a:tc>
                  <a:txBody>
                    <a:bodyPr/>
                    <a:lstStyle/>
                    <a:p>
                      <a:r>
                        <a:rPr kumimoji="1" lang="en-US" altLang="ja-JP" sz="3200" dirty="0"/>
                        <a:t>14:45</a:t>
                      </a:r>
                      <a:endParaRPr kumimoji="1" lang="ja-JP" altLang="en-US" sz="3200"/>
                    </a:p>
                  </a:txBody>
                  <a:tcPr/>
                </a:tc>
                <a:tc>
                  <a:txBody>
                    <a:bodyPr/>
                    <a:lstStyle/>
                    <a:p>
                      <a:r>
                        <a:rPr kumimoji="1" lang="en-US" altLang="ja-JP" sz="3200" dirty="0"/>
                        <a:t>8</a:t>
                      </a:r>
                      <a:endParaRPr kumimoji="1" lang="ja-JP" altLang="en-US" sz="3200"/>
                    </a:p>
                  </a:txBody>
                  <a:tcPr/>
                </a:tc>
                <a:tc>
                  <a:txBody>
                    <a:bodyPr/>
                    <a:lstStyle/>
                    <a:p>
                      <a:r>
                        <a:rPr kumimoji="1" lang="en-US" altLang="ja-JP" sz="3200" dirty="0"/>
                        <a:t>3 (38 %)</a:t>
                      </a:r>
                      <a:endParaRPr kumimoji="1" lang="ja-JP" altLang="en-US" sz="3200"/>
                    </a:p>
                  </a:txBody>
                  <a:tcPr/>
                </a:tc>
                <a:extLst>
                  <a:ext uri="{0D108BD9-81ED-4DB2-BD59-A6C34878D82A}">
                    <a16:rowId xmlns:a16="http://schemas.microsoft.com/office/drawing/2014/main" val="2786805126"/>
                  </a:ext>
                </a:extLst>
              </a:tr>
              <a:tr h="439485">
                <a:tc>
                  <a:txBody>
                    <a:bodyPr/>
                    <a:lstStyle/>
                    <a:p>
                      <a:r>
                        <a:rPr kumimoji="1" lang="en-US" altLang="ja-JP" sz="3200" dirty="0"/>
                        <a:t>14:50</a:t>
                      </a:r>
                      <a:endParaRPr kumimoji="1" lang="ja-JP" altLang="en-US" sz="3200"/>
                    </a:p>
                  </a:txBody>
                  <a:tcPr/>
                </a:tc>
                <a:tc>
                  <a:txBody>
                    <a:bodyPr/>
                    <a:lstStyle/>
                    <a:p>
                      <a:r>
                        <a:rPr kumimoji="1" lang="en-US" altLang="ja-JP" sz="3200" dirty="0"/>
                        <a:t>13</a:t>
                      </a:r>
                      <a:endParaRPr kumimoji="1" lang="ja-JP" altLang="en-US" sz="3200"/>
                    </a:p>
                  </a:txBody>
                  <a:tcPr/>
                </a:tc>
                <a:tc>
                  <a:txBody>
                    <a:bodyPr/>
                    <a:lstStyle/>
                    <a:p>
                      <a:r>
                        <a:rPr kumimoji="1" lang="en-US" altLang="ja-JP" sz="3200" dirty="0"/>
                        <a:t>7 (54 %)</a:t>
                      </a:r>
                      <a:endParaRPr kumimoji="1" lang="ja-JP" altLang="en-US" sz="3200"/>
                    </a:p>
                  </a:txBody>
                  <a:tcPr/>
                </a:tc>
                <a:extLst>
                  <a:ext uri="{0D108BD9-81ED-4DB2-BD59-A6C34878D82A}">
                    <a16:rowId xmlns:a16="http://schemas.microsoft.com/office/drawing/2014/main" val="764040792"/>
                  </a:ext>
                </a:extLst>
              </a:tr>
              <a:tr h="439485">
                <a:tc>
                  <a:txBody>
                    <a:bodyPr/>
                    <a:lstStyle/>
                    <a:p>
                      <a:r>
                        <a:rPr kumimoji="1" lang="en-US" altLang="ja-JP" sz="3200" dirty="0"/>
                        <a:t>14:55</a:t>
                      </a:r>
                      <a:endParaRPr kumimoji="1" lang="ja-JP" altLang="en-US" sz="3200"/>
                    </a:p>
                  </a:txBody>
                  <a:tcPr/>
                </a:tc>
                <a:tc>
                  <a:txBody>
                    <a:bodyPr/>
                    <a:lstStyle/>
                    <a:p>
                      <a:r>
                        <a:rPr kumimoji="1" lang="en-US" altLang="ja-JP" sz="3200" dirty="0"/>
                        <a:t>16</a:t>
                      </a:r>
                      <a:endParaRPr kumimoji="1" lang="ja-JP" altLang="en-US" sz="3200"/>
                    </a:p>
                  </a:txBody>
                  <a:tcPr/>
                </a:tc>
                <a:tc>
                  <a:txBody>
                    <a:bodyPr/>
                    <a:lstStyle/>
                    <a:p>
                      <a:r>
                        <a:rPr kumimoji="1" lang="en-US" altLang="ja-JP" sz="3200" dirty="0"/>
                        <a:t>5 (31 %)</a:t>
                      </a:r>
                      <a:endParaRPr kumimoji="1" lang="ja-JP" altLang="en-US" sz="3200"/>
                    </a:p>
                  </a:txBody>
                  <a:tcPr/>
                </a:tc>
                <a:extLst>
                  <a:ext uri="{0D108BD9-81ED-4DB2-BD59-A6C34878D82A}">
                    <a16:rowId xmlns:a16="http://schemas.microsoft.com/office/drawing/2014/main" val="3143393046"/>
                  </a:ext>
                </a:extLst>
              </a:tr>
              <a:tr h="439485">
                <a:tc>
                  <a:txBody>
                    <a:bodyPr/>
                    <a:lstStyle/>
                    <a:p>
                      <a:r>
                        <a:rPr kumimoji="1" lang="en-US" altLang="ja-JP" sz="3200" dirty="0"/>
                        <a:t>15:00</a:t>
                      </a:r>
                      <a:endParaRPr kumimoji="1" lang="ja-JP" altLang="en-US" sz="3200"/>
                    </a:p>
                  </a:txBody>
                  <a:tcPr/>
                </a:tc>
                <a:tc>
                  <a:txBody>
                    <a:bodyPr/>
                    <a:lstStyle/>
                    <a:p>
                      <a:r>
                        <a:rPr kumimoji="1" lang="en-US" altLang="ja-JP" sz="3200" dirty="0"/>
                        <a:t>12</a:t>
                      </a:r>
                      <a:endParaRPr kumimoji="1" lang="ja-JP" altLang="en-US" sz="3200"/>
                    </a:p>
                  </a:txBody>
                  <a:tcPr/>
                </a:tc>
                <a:tc>
                  <a:txBody>
                    <a:bodyPr/>
                    <a:lstStyle/>
                    <a:p>
                      <a:r>
                        <a:rPr kumimoji="1" lang="en-US" altLang="ja-JP" sz="3200" dirty="0"/>
                        <a:t>5 (47 %)</a:t>
                      </a:r>
                      <a:endParaRPr kumimoji="1" lang="ja-JP" altLang="en-US" sz="3200"/>
                    </a:p>
                  </a:txBody>
                  <a:tcPr/>
                </a:tc>
                <a:extLst>
                  <a:ext uri="{0D108BD9-81ED-4DB2-BD59-A6C34878D82A}">
                    <a16:rowId xmlns:a16="http://schemas.microsoft.com/office/drawing/2014/main" val="955159696"/>
                  </a:ext>
                </a:extLst>
              </a:tr>
            </a:tbl>
          </a:graphicData>
        </a:graphic>
      </p:graphicFrame>
      <p:graphicFrame>
        <p:nvGraphicFramePr>
          <p:cNvPr id="123" name="表 122">
            <a:extLst>
              <a:ext uri="{FF2B5EF4-FFF2-40B4-BE49-F238E27FC236}">
                <a16:creationId xmlns:a16="http://schemas.microsoft.com/office/drawing/2014/main" id="{D27F234B-BB2D-AD45-980F-BDC48185AA56}"/>
              </a:ext>
            </a:extLst>
          </p:cNvPr>
          <p:cNvGraphicFramePr>
            <a:graphicFrameLocks noGrp="1"/>
          </p:cNvGraphicFramePr>
          <p:nvPr>
            <p:extLst>
              <p:ext uri="{D42A27DB-BD31-4B8C-83A1-F6EECF244321}">
                <p14:modId xmlns:p14="http://schemas.microsoft.com/office/powerpoint/2010/main" val="3022483865"/>
              </p:ext>
            </p:extLst>
          </p:nvPr>
        </p:nvGraphicFramePr>
        <p:xfrm>
          <a:off x="1168078" y="23351205"/>
          <a:ext cx="11673799" cy="1158240"/>
        </p:xfrm>
        <a:graphic>
          <a:graphicData uri="http://schemas.openxmlformats.org/drawingml/2006/table">
            <a:tbl>
              <a:tblPr firstRow="1" bandRow="1">
                <a:tableStyleId>{21E4AEA4-8DFA-4A89-87EB-49C32662AFE0}</a:tableStyleId>
              </a:tblPr>
              <a:tblGrid>
                <a:gridCol w="1853492">
                  <a:extLst>
                    <a:ext uri="{9D8B030D-6E8A-4147-A177-3AD203B41FA5}">
                      <a16:colId xmlns:a16="http://schemas.microsoft.com/office/drawing/2014/main" val="440909373"/>
                    </a:ext>
                  </a:extLst>
                </a:gridCol>
                <a:gridCol w="1402901">
                  <a:extLst>
                    <a:ext uri="{9D8B030D-6E8A-4147-A177-3AD203B41FA5}">
                      <a16:colId xmlns:a16="http://schemas.microsoft.com/office/drawing/2014/main" val="3714293065"/>
                    </a:ext>
                  </a:extLst>
                </a:gridCol>
                <a:gridCol w="1402901">
                  <a:extLst>
                    <a:ext uri="{9D8B030D-6E8A-4147-A177-3AD203B41FA5}">
                      <a16:colId xmlns:a16="http://schemas.microsoft.com/office/drawing/2014/main" val="130019545"/>
                    </a:ext>
                  </a:extLst>
                </a:gridCol>
                <a:gridCol w="1402901">
                  <a:extLst>
                    <a:ext uri="{9D8B030D-6E8A-4147-A177-3AD203B41FA5}">
                      <a16:colId xmlns:a16="http://schemas.microsoft.com/office/drawing/2014/main" val="1338200762"/>
                    </a:ext>
                  </a:extLst>
                </a:gridCol>
                <a:gridCol w="1402901">
                  <a:extLst>
                    <a:ext uri="{9D8B030D-6E8A-4147-A177-3AD203B41FA5}">
                      <a16:colId xmlns:a16="http://schemas.microsoft.com/office/drawing/2014/main" val="3543621869"/>
                    </a:ext>
                  </a:extLst>
                </a:gridCol>
                <a:gridCol w="1402901">
                  <a:extLst>
                    <a:ext uri="{9D8B030D-6E8A-4147-A177-3AD203B41FA5}">
                      <a16:colId xmlns:a16="http://schemas.microsoft.com/office/drawing/2014/main" val="4257278448"/>
                    </a:ext>
                  </a:extLst>
                </a:gridCol>
                <a:gridCol w="1402901">
                  <a:extLst>
                    <a:ext uri="{9D8B030D-6E8A-4147-A177-3AD203B41FA5}">
                      <a16:colId xmlns:a16="http://schemas.microsoft.com/office/drawing/2014/main" val="3766168967"/>
                    </a:ext>
                  </a:extLst>
                </a:gridCol>
                <a:gridCol w="1402901">
                  <a:extLst>
                    <a:ext uri="{9D8B030D-6E8A-4147-A177-3AD203B41FA5}">
                      <a16:colId xmlns:a16="http://schemas.microsoft.com/office/drawing/2014/main" val="1490261449"/>
                    </a:ext>
                  </a:extLst>
                </a:gridCol>
              </a:tblGrid>
              <a:tr h="353334">
                <a:tc>
                  <a:txBody>
                    <a:bodyPr/>
                    <a:lstStyle/>
                    <a:p>
                      <a:r>
                        <a:rPr kumimoji="1" lang="ja-JP" altLang="en-US" sz="3200"/>
                        <a:t>時刻</a:t>
                      </a:r>
                    </a:p>
                  </a:txBody>
                  <a:tcPr/>
                </a:tc>
                <a:tc>
                  <a:txBody>
                    <a:bodyPr/>
                    <a:lstStyle/>
                    <a:p>
                      <a:r>
                        <a:rPr kumimoji="1" lang="en-US" altLang="ja-JP" sz="3200" dirty="0"/>
                        <a:t>14:30</a:t>
                      </a:r>
                      <a:endParaRPr kumimoji="1" lang="ja-JP" altLang="en-US" sz="3200"/>
                    </a:p>
                  </a:txBody>
                  <a:tcPr/>
                </a:tc>
                <a:tc>
                  <a:txBody>
                    <a:bodyPr/>
                    <a:lstStyle/>
                    <a:p>
                      <a:r>
                        <a:rPr kumimoji="1" lang="en-US" altLang="ja-JP" sz="3200" dirty="0"/>
                        <a:t>14:35</a:t>
                      </a:r>
                      <a:endParaRPr kumimoji="1" lang="ja-JP" altLang="en-US" sz="3200"/>
                    </a:p>
                  </a:txBody>
                  <a:tcPr/>
                </a:tc>
                <a:tc>
                  <a:txBody>
                    <a:bodyPr/>
                    <a:lstStyle/>
                    <a:p>
                      <a:r>
                        <a:rPr kumimoji="1" lang="en-US" altLang="ja-JP" sz="3200" dirty="0"/>
                        <a:t>14:40</a:t>
                      </a:r>
                      <a:endParaRPr kumimoji="1" lang="ja-JP" altLang="en-US" sz="3200"/>
                    </a:p>
                  </a:txBody>
                  <a:tcPr/>
                </a:tc>
                <a:tc>
                  <a:txBody>
                    <a:bodyPr/>
                    <a:lstStyle/>
                    <a:p>
                      <a:r>
                        <a:rPr kumimoji="1" lang="en-US" altLang="ja-JP" sz="3200" dirty="0"/>
                        <a:t>14:45</a:t>
                      </a:r>
                      <a:endParaRPr kumimoji="1" lang="ja-JP" altLang="en-US" sz="3200"/>
                    </a:p>
                  </a:txBody>
                  <a:tcPr/>
                </a:tc>
                <a:tc>
                  <a:txBody>
                    <a:bodyPr/>
                    <a:lstStyle/>
                    <a:p>
                      <a:r>
                        <a:rPr kumimoji="1" lang="en-US" altLang="ja-JP" sz="3200" dirty="0"/>
                        <a:t>14:50</a:t>
                      </a:r>
                      <a:endParaRPr kumimoji="1" lang="ja-JP" altLang="en-US" sz="3200"/>
                    </a:p>
                  </a:txBody>
                  <a:tcPr/>
                </a:tc>
                <a:tc>
                  <a:txBody>
                    <a:bodyPr/>
                    <a:lstStyle/>
                    <a:p>
                      <a:r>
                        <a:rPr kumimoji="1" lang="en-US" altLang="ja-JP" sz="3200" dirty="0"/>
                        <a:t>14:55</a:t>
                      </a:r>
                      <a:endParaRPr kumimoji="1" lang="ja-JP" altLang="en-US" sz="3200"/>
                    </a:p>
                  </a:txBody>
                  <a:tcPr/>
                </a:tc>
                <a:tc>
                  <a:txBody>
                    <a:bodyPr/>
                    <a:lstStyle/>
                    <a:p>
                      <a:r>
                        <a:rPr kumimoji="1" lang="en-US" altLang="ja-JP" sz="3200" dirty="0"/>
                        <a:t>15:00</a:t>
                      </a:r>
                      <a:endParaRPr kumimoji="1" lang="ja-JP" altLang="en-US" sz="3200"/>
                    </a:p>
                  </a:txBody>
                  <a:tcPr/>
                </a:tc>
                <a:extLst>
                  <a:ext uri="{0D108BD9-81ED-4DB2-BD59-A6C34878D82A}">
                    <a16:rowId xmlns:a16="http://schemas.microsoft.com/office/drawing/2014/main" val="3651302944"/>
                  </a:ext>
                </a:extLst>
              </a:tr>
              <a:tr h="370840">
                <a:tc>
                  <a:txBody>
                    <a:bodyPr/>
                    <a:lstStyle/>
                    <a:p>
                      <a:r>
                        <a:rPr kumimoji="1" lang="ja-JP" altLang="en-US" sz="3200"/>
                        <a:t>格子点数</a:t>
                      </a:r>
                    </a:p>
                  </a:txBody>
                  <a:tcPr/>
                </a:tc>
                <a:tc>
                  <a:txBody>
                    <a:bodyPr/>
                    <a:lstStyle/>
                    <a:p>
                      <a:r>
                        <a:rPr kumimoji="1" lang="en-US" altLang="ja-JP" sz="3200" dirty="0"/>
                        <a:t>199</a:t>
                      </a:r>
                      <a:endParaRPr kumimoji="1" lang="ja-JP" altLang="en-US" sz="3200"/>
                    </a:p>
                  </a:txBody>
                  <a:tcPr/>
                </a:tc>
                <a:tc>
                  <a:txBody>
                    <a:bodyPr/>
                    <a:lstStyle/>
                    <a:p>
                      <a:r>
                        <a:rPr kumimoji="1" lang="en-US" altLang="ja-JP" sz="3200" dirty="0"/>
                        <a:t>502</a:t>
                      </a:r>
                      <a:endParaRPr kumimoji="1" lang="ja-JP" altLang="en-US" sz="3200"/>
                    </a:p>
                  </a:txBody>
                  <a:tcPr/>
                </a:tc>
                <a:tc>
                  <a:txBody>
                    <a:bodyPr/>
                    <a:lstStyle/>
                    <a:p>
                      <a:r>
                        <a:rPr kumimoji="1" lang="en-US" altLang="ja-JP" sz="3200" dirty="0"/>
                        <a:t>522</a:t>
                      </a:r>
                      <a:endParaRPr kumimoji="1" lang="ja-JP" altLang="en-US" sz="3200"/>
                    </a:p>
                  </a:txBody>
                  <a:tcPr/>
                </a:tc>
                <a:tc>
                  <a:txBody>
                    <a:bodyPr/>
                    <a:lstStyle/>
                    <a:p>
                      <a:r>
                        <a:rPr kumimoji="1" lang="en-US" altLang="ja-JP" sz="3200" dirty="0"/>
                        <a:t>938</a:t>
                      </a:r>
                      <a:endParaRPr kumimoji="1" lang="ja-JP" altLang="en-US" sz="3200"/>
                    </a:p>
                  </a:txBody>
                  <a:tcPr/>
                </a:tc>
                <a:tc>
                  <a:txBody>
                    <a:bodyPr/>
                    <a:lstStyle/>
                    <a:p>
                      <a:r>
                        <a:rPr kumimoji="1" lang="en-US" altLang="ja-JP" sz="3200" dirty="0"/>
                        <a:t>1540</a:t>
                      </a:r>
                      <a:endParaRPr kumimoji="1" lang="ja-JP" altLang="en-US" sz="3200"/>
                    </a:p>
                  </a:txBody>
                  <a:tcPr/>
                </a:tc>
                <a:tc>
                  <a:txBody>
                    <a:bodyPr/>
                    <a:lstStyle/>
                    <a:p>
                      <a:r>
                        <a:rPr kumimoji="1" lang="en-US" altLang="ja-JP" sz="3200" dirty="0"/>
                        <a:t>870</a:t>
                      </a:r>
                      <a:endParaRPr kumimoji="1" lang="ja-JP" altLang="en-US" sz="3200"/>
                    </a:p>
                  </a:txBody>
                  <a:tcPr/>
                </a:tc>
                <a:tc>
                  <a:txBody>
                    <a:bodyPr/>
                    <a:lstStyle/>
                    <a:p>
                      <a:r>
                        <a:rPr kumimoji="1" lang="en-US" altLang="ja-JP" sz="3200" dirty="0"/>
                        <a:t>294</a:t>
                      </a:r>
                      <a:endParaRPr kumimoji="1" lang="ja-JP" altLang="en-US" sz="3200"/>
                    </a:p>
                  </a:txBody>
                  <a:tcPr/>
                </a:tc>
                <a:extLst>
                  <a:ext uri="{0D108BD9-81ED-4DB2-BD59-A6C34878D82A}">
                    <a16:rowId xmlns:a16="http://schemas.microsoft.com/office/drawing/2014/main" val="2792307634"/>
                  </a:ext>
                </a:extLst>
              </a:tr>
            </a:tbl>
          </a:graphicData>
        </a:graphic>
      </p:graphicFrame>
      <p:sp>
        <p:nvSpPr>
          <p:cNvPr id="124" name="Text Box 99">
            <a:extLst>
              <a:ext uri="{FF2B5EF4-FFF2-40B4-BE49-F238E27FC236}">
                <a16:creationId xmlns:a16="http://schemas.microsoft.com/office/drawing/2014/main" id="{17AAD8B6-B372-9E48-974E-FD8474AB8E78}"/>
              </a:ext>
            </a:extLst>
          </p:cNvPr>
          <p:cNvSpPr txBox="1">
            <a:spLocks noChangeArrowheads="1"/>
          </p:cNvSpPr>
          <p:nvPr/>
        </p:nvSpPr>
        <p:spPr bwMode="auto">
          <a:xfrm>
            <a:off x="1388135" y="24668498"/>
            <a:ext cx="11601931" cy="181584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58788" indent="-457200">
              <a:buFont typeface="Arial" charset="0"/>
              <a:buChar char="•"/>
              <a:defRPr/>
            </a:pPr>
            <a:r>
              <a:rPr lang="en-US" altLang="ja-JP" sz="2800" dirty="0">
                <a:solidFill>
                  <a:srgbClr val="000000"/>
                </a:solidFill>
                <a:latin typeface="ヒラギノ角ゴ ProN W6"/>
                <a:ea typeface="ヒラギノ角ゴ ProN W6"/>
                <a:cs typeface="ヒラギノ角ゴ ProN W6"/>
              </a:rPr>
              <a:t>14:50 </a:t>
            </a:r>
            <a:r>
              <a:rPr lang="ja-JP" altLang="en-US" sz="2800">
                <a:solidFill>
                  <a:srgbClr val="000000"/>
                </a:solidFill>
                <a:latin typeface="ヒラギノ角ゴ ProN W6"/>
                <a:ea typeface="ヒラギノ角ゴ ProN W6"/>
                <a:cs typeface="ヒラギノ角ゴ ProN W6"/>
              </a:rPr>
              <a:t>で最も数が多くなる</a:t>
            </a:r>
            <a:endParaRPr lang="en-US" altLang="ja-JP" sz="2800" dirty="0">
              <a:solidFill>
                <a:srgbClr val="000000"/>
              </a:solidFill>
              <a:latin typeface="ヒラギノ角ゴ ProN W6"/>
              <a:ea typeface="ヒラギノ角ゴ ProN W6"/>
              <a:cs typeface="ヒラギノ角ゴ ProN W6"/>
            </a:endParaRPr>
          </a:p>
          <a:p>
            <a:pPr marL="458788" indent="-457200">
              <a:buFont typeface="Arial" charset="0"/>
              <a:buChar char="•"/>
              <a:defRPr/>
            </a:pPr>
            <a:r>
              <a:rPr lang="ja-JP" altLang="en-US" sz="2800">
                <a:solidFill>
                  <a:srgbClr val="000000"/>
                </a:solidFill>
                <a:latin typeface="ヒラギノ角ゴ ProN W6"/>
                <a:ea typeface="ヒラギノ角ゴ ProN W6"/>
                <a:cs typeface="ヒラギノ角ゴ ProN W6"/>
              </a:rPr>
              <a:t>これまで</a:t>
            </a:r>
            <a:r>
              <a:rPr lang="en-US" altLang="ja-JP" sz="2800" dirty="0">
                <a:solidFill>
                  <a:srgbClr val="000000"/>
                </a:solidFill>
                <a:latin typeface="ヒラギノ角ゴ ProN W6"/>
                <a:ea typeface="ヒラギノ角ゴ ProN W6"/>
                <a:cs typeface="ヒラギノ角ゴ ProN W6"/>
              </a:rPr>
              <a:t> 14:30 </a:t>
            </a:r>
            <a:r>
              <a:rPr lang="ja-JP" altLang="en-US" sz="2800">
                <a:solidFill>
                  <a:srgbClr val="000000"/>
                </a:solidFill>
                <a:latin typeface="ヒラギノ角ゴ ProN W6"/>
                <a:ea typeface="ヒラギノ角ゴ ProN W6"/>
                <a:cs typeface="ヒラギノ角ゴ ProN W6"/>
              </a:rPr>
              <a:t>が最も風が強くダストの巻き上げも多いと考えていたが</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そうではないことがわかった</a:t>
            </a:r>
            <a:endParaRPr lang="en-US" altLang="ja-JP" sz="2800" dirty="0">
              <a:solidFill>
                <a:srgbClr val="00000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0000"/>
                </a:solidFill>
                <a:latin typeface="ヒラギノ角ゴ ProN W6"/>
                <a:ea typeface="ヒラギノ角ゴ ProN W6"/>
                <a:cs typeface="ヒラギノ角ゴ ProN W6"/>
              </a:rPr>
              <a:t>点数が多いほど巻き上げる面積が大きい</a:t>
            </a:r>
            <a:endParaRPr lang="en-US" altLang="ja-JP" sz="2800" dirty="0">
              <a:solidFill>
                <a:srgbClr val="000000"/>
              </a:solidFill>
              <a:latin typeface="ヒラギノ角ゴ ProN W6"/>
              <a:ea typeface="ヒラギノ角ゴ ProN W6"/>
              <a:cs typeface="ヒラギノ角ゴ ProN W6"/>
            </a:endParaRPr>
          </a:p>
        </p:txBody>
      </p:sp>
      <p:sp>
        <p:nvSpPr>
          <p:cNvPr id="125" name="Text Box 99">
            <a:extLst>
              <a:ext uri="{FF2B5EF4-FFF2-40B4-BE49-F238E27FC236}">
                <a16:creationId xmlns:a16="http://schemas.microsoft.com/office/drawing/2014/main" id="{B4ADEDAB-237B-E149-85EA-C7DBCEA2F44A}"/>
              </a:ext>
            </a:extLst>
          </p:cNvPr>
          <p:cNvSpPr txBox="1">
            <a:spLocks noChangeArrowheads="1"/>
          </p:cNvSpPr>
          <p:nvPr/>
        </p:nvSpPr>
        <p:spPr bwMode="auto">
          <a:xfrm>
            <a:off x="1170898" y="22062957"/>
            <a:ext cx="8867962" cy="5847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3200" b="1">
                <a:solidFill>
                  <a:srgbClr val="0000FF"/>
                </a:solidFill>
                <a:latin typeface="ヒラギノ角ゴ ProN W6"/>
                <a:ea typeface="ヒラギノ角ゴ ProN W6"/>
                <a:cs typeface="ヒラギノ角ゴ ProN W6"/>
              </a:rPr>
              <a:t>強い地表面応力値を持つ点</a:t>
            </a:r>
            <a:endParaRPr lang="en-US" altLang="ja-JP" sz="900" dirty="0">
              <a:solidFill>
                <a:srgbClr val="000000"/>
              </a:solidFill>
              <a:latin typeface="ヒラギノ角ゴ ProN W6"/>
              <a:ea typeface="ヒラギノ角ゴ ProN W6"/>
              <a:cs typeface="ヒラギノ角ゴ ProN W6"/>
            </a:endParaRPr>
          </a:p>
        </p:txBody>
      </p:sp>
      <p:sp>
        <p:nvSpPr>
          <p:cNvPr id="126" name="Text Box 99">
            <a:extLst>
              <a:ext uri="{FF2B5EF4-FFF2-40B4-BE49-F238E27FC236}">
                <a16:creationId xmlns:a16="http://schemas.microsoft.com/office/drawing/2014/main" id="{3EADB5D8-6B36-8B4A-ACC1-A654A560E13E}"/>
              </a:ext>
            </a:extLst>
          </p:cNvPr>
          <p:cNvSpPr txBox="1">
            <a:spLocks noChangeArrowheads="1"/>
          </p:cNvSpPr>
          <p:nvPr/>
        </p:nvSpPr>
        <p:spPr bwMode="auto">
          <a:xfrm>
            <a:off x="1588340" y="22749589"/>
            <a:ext cx="11046112" cy="5847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sz="3200">
                <a:solidFill>
                  <a:srgbClr val="000000"/>
                </a:solidFill>
                <a:latin typeface="ヒラギノ角ゴ ProN W6"/>
                <a:ea typeface="ヒラギノ角ゴ ProN W6"/>
                <a:cs typeface="ヒラギノ角ゴ ProN W6"/>
              </a:rPr>
              <a:t>表</a:t>
            </a:r>
            <a:r>
              <a:rPr lang="en-US" altLang="ja-JP" sz="3200" dirty="0">
                <a:solidFill>
                  <a:srgbClr val="000000"/>
                </a:solidFill>
                <a:latin typeface="ヒラギノ角ゴ ProN W6"/>
                <a:ea typeface="ヒラギノ角ゴ ProN W6"/>
                <a:cs typeface="ヒラギノ角ゴ ProN W6"/>
              </a:rPr>
              <a:t> 1 : </a:t>
            </a:r>
            <a:r>
              <a:rPr lang="ja-JP" altLang="en-US" sz="3200">
                <a:solidFill>
                  <a:srgbClr val="000000"/>
                </a:solidFill>
                <a:latin typeface="ヒラギノ角ゴ ProN W6"/>
                <a:ea typeface="ヒラギノ角ゴ ProN W6"/>
                <a:cs typeface="ヒラギノ角ゴ ProN W6"/>
              </a:rPr>
              <a:t>地表面応力が</a:t>
            </a:r>
            <a:r>
              <a:rPr lang="en-US" altLang="ja-JP" sz="3200" dirty="0">
                <a:solidFill>
                  <a:srgbClr val="000000"/>
                </a:solidFill>
                <a:latin typeface="ヒラギノ角ゴ ProN W6"/>
                <a:ea typeface="ヒラギノ角ゴ ProN W6"/>
                <a:cs typeface="ヒラギノ角ゴ ProN W6"/>
              </a:rPr>
              <a:t> 0.025 Pa </a:t>
            </a:r>
            <a:r>
              <a:rPr lang="ja-JP" altLang="en-US" sz="3200">
                <a:solidFill>
                  <a:srgbClr val="000000"/>
                </a:solidFill>
                <a:latin typeface="ヒラギノ角ゴ ProN W6"/>
                <a:ea typeface="ヒラギノ角ゴ ProN W6"/>
                <a:cs typeface="ヒラギノ角ゴ ProN W6"/>
              </a:rPr>
              <a:t>を超える計算格子点の数</a:t>
            </a:r>
            <a:endParaRPr lang="en-US" altLang="ja-JP" sz="3200" dirty="0">
              <a:solidFill>
                <a:srgbClr val="000000"/>
              </a:solidFill>
              <a:latin typeface="ヒラギノ角ゴ ProN W6"/>
              <a:ea typeface="ヒラギノ角ゴ ProN W6"/>
              <a:cs typeface="ヒラギノ角ゴ ProN W6"/>
            </a:endParaRPr>
          </a:p>
        </p:txBody>
      </p:sp>
      <p:sp>
        <p:nvSpPr>
          <p:cNvPr id="127" name="Text Box 99">
            <a:extLst>
              <a:ext uri="{FF2B5EF4-FFF2-40B4-BE49-F238E27FC236}">
                <a16:creationId xmlns:a16="http://schemas.microsoft.com/office/drawing/2014/main" id="{C7680E1A-DB1F-884E-8EDF-1F5A45084F84}"/>
              </a:ext>
            </a:extLst>
          </p:cNvPr>
          <p:cNvSpPr txBox="1">
            <a:spLocks noChangeArrowheads="1"/>
          </p:cNvSpPr>
          <p:nvPr/>
        </p:nvSpPr>
        <p:spPr bwMode="auto">
          <a:xfrm>
            <a:off x="1566001" y="29455071"/>
            <a:ext cx="11046112" cy="5847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sz="3200">
                <a:solidFill>
                  <a:srgbClr val="000000"/>
                </a:solidFill>
                <a:latin typeface="ヒラギノ角ゴ ProN W6"/>
                <a:ea typeface="ヒラギノ角ゴ ProN W6"/>
                <a:cs typeface="ヒラギノ角ゴ ProN W6"/>
              </a:rPr>
              <a:t>表</a:t>
            </a:r>
            <a:r>
              <a:rPr lang="en-US" altLang="ja-JP" sz="3200" dirty="0">
                <a:solidFill>
                  <a:srgbClr val="000000"/>
                </a:solidFill>
                <a:latin typeface="ヒラギノ角ゴ ProN W6"/>
                <a:ea typeface="ヒラギノ角ゴ ProN W6"/>
                <a:cs typeface="ヒラギノ角ゴ ProN W6"/>
              </a:rPr>
              <a:t> 2 : </a:t>
            </a:r>
            <a:r>
              <a:rPr lang="ja-JP" altLang="en-US" sz="3200">
                <a:solidFill>
                  <a:srgbClr val="000000"/>
                </a:solidFill>
                <a:latin typeface="ヒラギノ角ゴ ProN W6"/>
                <a:ea typeface="ヒラギノ角ゴ ProN W6"/>
                <a:cs typeface="ヒラギノ角ゴ ProN W6"/>
              </a:rPr>
              <a:t>抽出した渦の個数</a:t>
            </a:r>
            <a:endParaRPr lang="en-US" altLang="ja-JP" sz="3200" dirty="0">
              <a:solidFill>
                <a:srgbClr val="000000"/>
              </a:solidFill>
              <a:latin typeface="ヒラギノ角ゴ ProN W6"/>
              <a:ea typeface="ヒラギノ角ゴ ProN W6"/>
              <a:cs typeface="ヒラギノ角ゴ ProN W6"/>
            </a:endParaRPr>
          </a:p>
        </p:txBody>
      </p:sp>
      <p:sp>
        <p:nvSpPr>
          <p:cNvPr id="128" name="Text Box 99">
            <a:extLst>
              <a:ext uri="{FF2B5EF4-FFF2-40B4-BE49-F238E27FC236}">
                <a16:creationId xmlns:a16="http://schemas.microsoft.com/office/drawing/2014/main" id="{DD2C4411-A1CA-A245-9118-E74A006AA824}"/>
              </a:ext>
            </a:extLst>
          </p:cNvPr>
          <p:cNvSpPr txBox="1">
            <a:spLocks noChangeArrowheads="1"/>
          </p:cNvSpPr>
          <p:nvPr/>
        </p:nvSpPr>
        <p:spPr bwMode="auto">
          <a:xfrm>
            <a:off x="1351611" y="32415134"/>
            <a:ext cx="11260502" cy="52318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58788" indent="-457200">
              <a:buFont typeface="Arial" charset="0"/>
              <a:buChar char="•"/>
              <a:defRPr/>
            </a:pPr>
            <a:r>
              <a:rPr lang="ja-JP" altLang="en-US" sz="2800">
                <a:solidFill>
                  <a:srgbClr val="000000"/>
                </a:solidFill>
                <a:latin typeface="ヒラギノ角ゴ ProN W6"/>
                <a:ea typeface="ヒラギノ角ゴ ProN W6"/>
                <a:cs typeface="ヒラギノ角ゴ ProN W6"/>
              </a:rPr>
              <a:t>時間ごとに比較すると抽出した渦の数に大きな変化はみられない</a:t>
            </a:r>
            <a:endParaRPr lang="en-US" altLang="ja-JP" sz="2800" dirty="0">
              <a:solidFill>
                <a:srgbClr val="000000"/>
              </a:solidFill>
              <a:latin typeface="ヒラギノ角ゴ ProN W6"/>
              <a:ea typeface="ヒラギノ角ゴ ProN W6"/>
              <a:cs typeface="ヒラギノ角ゴ ProN W6"/>
            </a:endParaRPr>
          </a:p>
        </p:txBody>
      </p:sp>
      <p:sp>
        <p:nvSpPr>
          <p:cNvPr id="129" name="Text Box 99">
            <a:extLst>
              <a:ext uri="{FF2B5EF4-FFF2-40B4-BE49-F238E27FC236}">
                <a16:creationId xmlns:a16="http://schemas.microsoft.com/office/drawing/2014/main" id="{FE3F4662-1AD7-0642-94D7-27D671D05572}"/>
              </a:ext>
            </a:extLst>
          </p:cNvPr>
          <p:cNvSpPr txBox="1">
            <a:spLocks noChangeArrowheads="1"/>
          </p:cNvSpPr>
          <p:nvPr/>
        </p:nvSpPr>
        <p:spPr bwMode="auto">
          <a:xfrm>
            <a:off x="1170898" y="26616095"/>
            <a:ext cx="8867962" cy="5847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3200" b="1">
                <a:solidFill>
                  <a:srgbClr val="0000FF"/>
                </a:solidFill>
                <a:latin typeface="ヒラギノ角ゴ ProN W6"/>
                <a:ea typeface="ヒラギノ角ゴ ProN W6"/>
                <a:cs typeface="ヒラギノ角ゴ ProN W6"/>
              </a:rPr>
              <a:t>孤立渦の抽出</a:t>
            </a:r>
            <a:endParaRPr lang="en-US" altLang="ja-JP" sz="900" dirty="0">
              <a:solidFill>
                <a:srgbClr val="000000"/>
              </a:solidFill>
              <a:latin typeface="ヒラギノ角ゴ ProN W6"/>
              <a:ea typeface="ヒラギノ角ゴ ProN W6"/>
              <a:cs typeface="ヒラギノ角ゴ ProN W6"/>
            </a:endParaRPr>
          </a:p>
        </p:txBody>
      </p:sp>
      <p:sp>
        <p:nvSpPr>
          <p:cNvPr id="132" name="Text Box 99">
            <a:extLst>
              <a:ext uri="{FF2B5EF4-FFF2-40B4-BE49-F238E27FC236}">
                <a16:creationId xmlns:a16="http://schemas.microsoft.com/office/drawing/2014/main" id="{734CE247-F525-3C4A-B8AA-FA8AB2A52387}"/>
              </a:ext>
            </a:extLst>
          </p:cNvPr>
          <p:cNvSpPr txBox="1">
            <a:spLocks noChangeArrowheads="1"/>
          </p:cNvSpPr>
          <p:nvPr/>
        </p:nvSpPr>
        <p:spPr bwMode="auto">
          <a:xfrm>
            <a:off x="10747907" y="34136881"/>
            <a:ext cx="9669818" cy="5847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3200" b="1">
                <a:solidFill>
                  <a:srgbClr val="0000FF"/>
                </a:solidFill>
                <a:latin typeface="ヒラギノ角ゴ ProN W6"/>
                <a:ea typeface="ヒラギノ角ゴ ProN W6"/>
                <a:cs typeface="ヒラギノ角ゴ ProN W6"/>
              </a:rPr>
              <a:t>強い地表面応力を持つ点と抽出した渦の空間分布</a:t>
            </a:r>
            <a:endParaRPr lang="en-US" altLang="ja-JP" sz="900" dirty="0">
              <a:solidFill>
                <a:srgbClr val="000000"/>
              </a:solidFill>
              <a:latin typeface="ヒラギノ角ゴ ProN W6"/>
              <a:ea typeface="ヒラギノ角ゴ ProN W6"/>
              <a:cs typeface="ヒラギノ角ゴ ProN W6"/>
            </a:endParaRPr>
          </a:p>
        </p:txBody>
      </p:sp>
      <p:sp>
        <p:nvSpPr>
          <p:cNvPr id="134" name="Text Box 99">
            <a:extLst>
              <a:ext uri="{FF2B5EF4-FFF2-40B4-BE49-F238E27FC236}">
                <a16:creationId xmlns:a16="http://schemas.microsoft.com/office/drawing/2014/main" id="{BD2CA882-5018-6048-8472-55AC8322DCD5}"/>
              </a:ext>
            </a:extLst>
          </p:cNvPr>
          <p:cNvSpPr txBox="1">
            <a:spLocks noChangeArrowheads="1"/>
          </p:cNvSpPr>
          <p:nvPr/>
        </p:nvSpPr>
        <p:spPr bwMode="auto">
          <a:xfrm>
            <a:off x="10348287" y="41666606"/>
            <a:ext cx="8508684" cy="52318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sz="2800">
                <a:solidFill>
                  <a:srgbClr val="000000"/>
                </a:solidFill>
                <a:latin typeface="ヒラギノ角ゴ ProN W6"/>
                <a:ea typeface="ヒラギノ角ゴ ProN W6"/>
                <a:cs typeface="ヒラギノ角ゴ ProN W6"/>
              </a:rPr>
              <a:t>図</a:t>
            </a:r>
            <a:r>
              <a:rPr lang="en-US" altLang="ja-JP" sz="2800" dirty="0">
                <a:solidFill>
                  <a:srgbClr val="000000"/>
                </a:solidFill>
                <a:latin typeface="ヒラギノ角ゴ ProN W6"/>
                <a:ea typeface="ヒラギノ角ゴ ProN W6"/>
                <a:cs typeface="ヒラギノ角ゴ ProN W6"/>
              </a:rPr>
              <a:t> 3 : </a:t>
            </a:r>
            <a:r>
              <a:rPr lang="ja-JP" altLang="en-US" sz="2800">
                <a:solidFill>
                  <a:srgbClr val="000000"/>
                </a:solidFill>
                <a:latin typeface="ヒラギノ角ゴ ProN W6"/>
                <a:ea typeface="ヒラギノ角ゴ ProN W6"/>
                <a:cs typeface="ヒラギノ角ゴ ProN W6"/>
              </a:rPr>
              <a:t>強い地表面応力を持つ点と抽出した渦の分布</a:t>
            </a:r>
            <a:endParaRPr lang="en-US" altLang="ja-JP" sz="2800" dirty="0">
              <a:solidFill>
                <a:srgbClr val="000000"/>
              </a:solidFill>
              <a:latin typeface="ヒラギノ角ゴ ProN W6"/>
              <a:ea typeface="ヒラギノ角ゴ ProN W6"/>
              <a:cs typeface="ヒラギノ角ゴ ProN W6"/>
            </a:endParaRPr>
          </a:p>
        </p:txBody>
      </p:sp>
      <p:sp>
        <p:nvSpPr>
          <p:cNvPr id="136" name="Text Box 99">
            <a:extLst>
              <a:ext uri="{FF2B5EF4-FFF2-40B4-BE49-F238E27FC236}">
                <a16:creationId xmlns:a16="http://schemas.microsoft.com/office/drawing/2014/main" id="{F9ABC57F-EC73-A74D-9CB3-C599C6BF8FDC}"/>
              </a:ext>
            </a:extLst>
          </p:cNvPr>
          <p:cNvSpPr txBox="1">
            <a:spLocks noChangeArrowheads="1"/>
          </p:cNvSpPr>
          <p:nvPr/>
        </p:nvSpPr>
        <p:spPr bwMode="auto">
          <a:xfrm>
            <a:off x="12841875" y="31206434"/>
            <a:ext cx="3576843" cy="181584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defRPr/>
            </a:pPr>
            <a:r>
              <a:rPr lang="ja-JP" altLang="en-US" sz="2800">
                <a:solidFill>
                  <a:srgbClr val="000000"/>
                </a:solidFill>
                <a:latin typeface="ヒラギノ角ゴ ProN W6"/>
                <a:ea typeface="ヒラギノ角ゴ ProN W6"/>
                <a:cs typeface="ヒラギノ角ゴ ProN W6"/>
              </a:rPr>
              <a:t>トーン</a:t>
            </a:r>
            <a:r>
              <a:rPr lang="en-US" altLang="ja-JP" sz="2800" dirty="0">
                <a:solidFill>
                  <a:srgbClr val="000000"/>
                </a:solidFill>
                <a:latin typeface="ヒラギノ角ゴ ProN W6"/>
                <a:ea typeface="ヒラギノ角ゴ ProN W6"/>
                <a:cs typeface="ヒラギノ角ゴ ProN W6"/>
              </a:rPr>
              <a:t> : </a:t>
            </a:r>
            <a:r>
              <a:rPr lang="ja-JP" altLang="en-US" sz="2800">
                <a:solidFill>
                  <a:srgbClr val="000000"/>
                </a:solidFill>
                <a:latin typeface="ヒラギノ角ゴ ProN W6"/>
                <a:ea typeface="ヒラギノ角ゴ ProN W6"/>
                <a:cs typeface="ヒラギノ角ゴ ProN W6"/>
              </a:rPr>
              <a:t>渦度</a:t>
            </a:r>
            <a:r>
              <a:rPr lang="en-US" altLang="ja-JP" sz="2800" dirty="0">
                <a:solidFill>
                  <a:srgbClr val="000000"/>
                </a:solidFill>
                <a:latin typeface="ヒラギノ角ゴ ProN W6"/>
                <a:ea typeface="ヒラギノ角ゴ ProN W6"/>
                <a:cs typeface="ヒラギノ角ゴ ProN W6"/>
              </a:rPr>
              <a:t> [s</a:t>
            </a:r>
            <a:r>
              <a:rPr lang="en-US" altLang="ja-JP" sz="2800" baseline="30000" dirty="0">
                <a:solidFill>
                  <a:srgbClr val="000000"/>
                </a:solidFill>
                <a:latin typeface="ヒラギノ角ゴ ProN W6"/>
                <a:ea typeface="ヒラギノ角ゴ ProN W6"/>
                <a:cs typeface="ヒラギノ角ゴ ProN W6"/>
              </a:rPr>
              <a:t>-1</a:t>
            </a:r>
            <a:r>
              <a:rPr lang="en-US" altLang="ja-JP" sz="2800" dirty="0">
                <a:solidFill>
                  <a:srgbClr val="000000"/>
                </a:solidFill>
                <a:latin typeface="ヒラギノ角ゴ ProN W6"/>
                <a:ea typeface="ヒラギノ角ゴ ProN W6"/>
                <a:cs typeface="ヒラギノ角ゴ ProN W6"/>
              </a:rPr>
              <a:t>]</a:t>
            </a:r>
          </a:p>
          <a:p>
            <a:pPr marL="914400" lvl="1" indent="-457200">
              <a:buFont typeface="Arial" charset="0"/>
              <a:buChar char="•"/>
              <a:defRPr/>
            </a:pPr>
            <a:r>
              <a:rPr lang="ja-JP" altLang="en-US" sz="2800">
                <a:solidFill>
                  <a:srgbClr val="FF0000"/>
                </a:solidFill>
                <a:latin typeface="ヒラギノ角ゴ ProN W6"/>
                <a:ea typeface="ヒラギノ角ゴ ProN W6"/>
                <a:cs typeface="ヒラギノ角ゴ ProN W6"/>
              </a:rPr>
              <a:t>赤</a:t>
            </a:r>
            <a:r>
              <a:rPr lang="en-US" altLang="ja-JP" sz="2800" dirty="0">
                <a:solidFill>
                  <a:srgbClr val="FF0000"/>
                </a:solidFill>
                <a:latin typeface="ヒラギノ角ゴ ProN W6"/>
                <a:ea typeface="ヒラギノ角ゴ ProN W6"/>
                <a:cs typeface="ヒラギノ角ゴ ProN W6"/>
              </a:rPr>
              <a:t> : </a:t>
            </a:r>
            <a:r>
              <a:rPr lang="ja-JP" altLang="en-US" sz="2800">
                <a:solidFill>
                  <a:srgbClr val="FF0000"/>
                </a:solidFill>
                <a:latin typeface="ヒラギノ角ゴ ProN W6"/>
                <a:ea typeface="ヒラギノ角ゴ ProN W6"/>
                <a:cs typeface="ヒラギノ角ゴ ProN W6"/>
              </a:rPr>
              <a:t>渦度正</a:t>
            </a:r>
            <a:endParaRPr lang="en-US" altLang="ja-JP" sz="2800" dirty="0">
              <a:solidFill>
                <a:srgbClr val="FF000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70C0"/>
                </a:solidFill>
                <a:latin typeface="ヒラギノ角ゴ ProN W6"/>
                <a:ea typeface="ヒラギノ角ゴ ProN W6"/>
                <a:cs typeface="ヒラギノ角ゴ ProN W6"/>
              </a:rPr>
              <a:t>青</a:t>
            </a:r>
            <a:r>
              <a:rPr lang="en-US" altLang="ja-JP" sz="2800" dirty="0">
                <a:solidFill>
                  <a:srgbClr val="0070C0"/>
                </a:solidFill>
                <a:latin typeface="ヒラギノ角ゴ ProN W6"/>
                <a:ea typeface="ヒラギノ角ゴ ProN W6"/>
                <a:cs typeface="ヒラギノ角ゴ ProN W6"/>
              </a:rPr>
              <a:t> : </a:t>
            </a:r>
            <a:r>
              <a:rPr lang="ja-JP" altLang="en-US" sz="2800">
                <a:solidFill>
                  <a:srgbClr val="0070C0"/>
                </a:solidFill>
                <a:latin typeface="ヒラギノ角ゴ ProN W6"/>
                <a:ea typeface="ヒラギノ角ゴ ProN W6"/>
                <a:cs typeface="ヒラギノ角ゴ ProN W6"/>
              </a:rPr>
              <a:t>渦度負</a:t>
            </a:r>
            <a:endParaRPr lang="en-US" altLang="ja-JP" sz="2800" dirty="0">
              <a:solidFill>
                <a:srgbClr val="0070C0"/>
              </a:solidFill>
              <a:latin typeface="ヒラギノ角ゴ ProN W6"/>
              <a:ea typeface="ヒラギノ角ゴ ProN W6"/>
              <a:cs typeface="ヒラギノ角ゴ ProN W6"/>
            </a:endParaRPr>
          </a:p>
          <a:p>
            <a:pPr marL="1588" indent="0">
              <a:defRPr/>
            </a:pPr>
            <a:r>
              <a:rPr lang="ja-JP" altLang="en-US" sz="2800">
                <a:solidFill>
                  <a:srgbClr val="000000"/>
                </a:solidFill>
                <a:latin typeface="ヒラギノ角ゴ ProN W6"/>
                <a:ea typeface="ヒラギノ角ゴ ProN W6"/>
                <a:cs typeface="ヒラギノ角ゴ ProN W6"/>
              </a:rPr>
              <a:t>ベクトル</a:t>
            </a:r>
            <a:r>
              <a:rPr lang="en-US" altLang="ja-JP" sz="2800" dirty="0">
                <a:solidFill>
                  <a:srgbClr val="000000"/>
                </a:solidFill>
                <a:latin typeface="ヒラギノ角ゴ ProN W6"/>
                <a:ea typeface="ヒラギノ角ゴ ProN W6"/>
                <a:cs typeface="ヒラギノ角ゴ ProN W6"/>
              </a:rPr>
              <a:t> : </a:t>
            </a:r>
            <a:r>
              <a:rPr lang="ja-JP" altLang="en-US" sz="2800">
                <a:solidFill>
                  <a:srgbClr val="000000"/>
                </a:solidFill>
                <a:latin typeface="ヒラギノ角ゴ ProN W6"/>
                <a:ea typeface="ヒラギノ角ゴ ProN W6"/>
                <a:cs typeface="ヒラギノ角ゴ ProN W6"/>
              </a:rPr>
              <a:t>水平風</a:t>
            </a:r>
            <a:endParaRPr lang="en-US" altLang="ja-JP" sz="2800" dirty="0">
              <a:solidFill>
                <a:srgbClr val="000000"/>
              </a:solidFill>
              <a:latin typeface="ヒラギノ角ゴ ProN W6"/>
              <a:ea typeface="ヒラギノ角ゴ ProN W6"/>
              <a:cs typeface="ヒラギノ角ゴ ProN W6"/>
            </a:endParaRPr>
          </a:p>
        </p:txBody>
      </p:sp>
      <p:sp>
        <p:nvSpPr>
          <p:cNvPr id="139" name="Text Box 99">
            <a:extLst>
              <a:ext uri="{FF2B5EF4-FFF2-40B4-BE49-F238E27FC236}">
                <a16:creationId xmlns:a16="http://schemas.microsoft.com/office/drawing/2014/main" id="{ADD217AA-E5FA-034C-9045-B314029D0A27}"/>
              </a:ext>
            </a:extLst>
          </p:cNvPr>
          <p:cNvSpPr txBox="1">
            <a:spLocks noChangeArrowheads="1"/>
          </p:cNvSpPr>
          <p:nvPr/>
        </p:nvSpPr>
        <p:spPr bwMode="auto">
          <a:xfrm>
            <a:off x="1063012" y="35707818"/>
            <a:ext cx="9610048" cy="5847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sz="3200">
                <a:solidFill>
                  <a:srgbClr val="000000"/>
                </a:solidFill>
                <a:latin typeface="ヒラギノ角ゴ ProN W6"/>
                <a:ea typeface="ヒラギノ角ゴ ProN W6"/>
                <a:cs typeface="ヒラギノ角ゴ ProN W6"/>
              </a:rPr>
              <a:t>表</a:t>
            </a:r>
            <a:r>
              <a:rPr lang="en-US" altLang="ja-JP" sz="3200" dirty="0">
                <a:solidFill>
                  <a:srgbClr val="000000"/>
                </a:solidFill>
                <a:latin typeface="ヒラギノ角ゴ ProN W6"/>
                <a:ea typeface="ヒラギノ角ゴ ProN W6"/>
                <a:cs typeface="ヒラギノ角ゴ ProN W6"/>
              </a:rPr>
              <a:t> 3 : </a:t>
            </a:r>
            <a:r>
              <a:rPr lang="ja-JP" altLang="en-US" sz="3200">
                <a:solidFill>
                  <a:srgbClr val="000000"/>
                </a:solidFill>
                <a:latin typeface="ヒラギノ角ゴ ProN W6"/>
                <a:ea typeface="ヒラギノ角ゴ ProN W6"/>
                <a:cs typeface="ヒラギノ角ゴ ProN W6"/>
              </a:rPr>
              <a:t>応力が強い場所における抽出した渦の存在比</a:t>
            </a:r>
            <a:endParaRPr lang="en-US" altLang="ja-JP" sz="3200" dirty="0">
              <a:solidFill>
                <a:srgbClr val="000000"/>
              </a:solidFill>
              <a:latin typeface="ヒラギノ角ゴ ProN W6"/>
              <a:ea typeface="ヒラギノ角ゴ ProN W6"/>
              <a:cs typeface="ヒラギノ角ゴ ProN W6"/>
            </a:endParaRPr>
          </a:p>
        </p:txBody>
      </p:sp>
      <p:sp>
        <p:nvSpPr>
          <p:cNvPr id="140" name="Text Box 99">
            <a:extLst>
              <a:ext uri="{FF2B5EF4-FFF2-40B4-BE49-F238E27FC236}">
                <a16:creationId xmlns:a16="http://schemas.microsoft.com/office/drawing/2014/main" id="{0C06CBF7-3653-F348-A5F3-46C80B9929C7}"/>
              </a:ext>
            </a:extLst>
          </p:cNvPr>
          <p:cNvSpPr txBox="1">
            <a:spLocks noChangeArrowheads="1"/>
          </p:cNvSpPr>
          <p:nvPr/>
        </p:nvSpPr>
        <p:spPr bwMode="auto">
          <a:xfrm>
            <a:off x="1168078" y="41451162"/>
            <a:ext cx="9292994" cy="95406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58788" indent="-457200">
              <a:buFont typeface="Arial" charset="0"/>
              <a:buChar char="•"/>
              <a:defRPr/>
            </a:pPr>
            <a:r>
              <a:rPr lang="ja-JP" altLang="en-US" sz="2800">
                <a:solidFill>
                  <a:srgbClr val="000000"/>
                </a:solidFill>
                <a:latin typeface="ヒラギノ角ゴ ProN W6"/>
                <a:ea typeface="ヒラギノ角ゴ ProN W6"/>
                <a:cs typeface="ヒラギノ角ゴ ProN W6"/>
              </a:rPr>
              <a:t>概ねどの時刻も応力が強い場所で抽出した渦を</a:t>
            </a:r>
            <a:br>
              <a:rPr lang="en-US" altLang="ja-JP" sz="2800" dirty="0">
                <a:solidFill>
                  <a:srgbClr val="000000"/>
                </a:solidFill>
                <a:latin typeface="ヒラギノ角ゴ ProN W6"/>
                <a:ea typeface="ヒラギノ角ゴ ProN W6"/>
                <a:cs typeface="ヒラギノ角ゴ ProN W6"/>
              </a:rPr>
            </a:br>
            <a:r>
              <a:rPr lang="ja-JP" altLang="en-US" sz="2800">
                <a:solidFill>
                  <a:srgbClr val="000000"/>
                </a:solidFill>
                <a:latin typeface="ヒラギノ角ゴ ProN W6"/>
                <a:ea typeface="ヒラギノ角ゴ ProN W6"/>
                <a:cs typeface="ヒラギノ角ゴ ProN W6"/>
              </a:rPr>
              <a:t>伴っている場所は半数程度の比率で存在する</a:t>
            </a:r>
            <a:endParaRPr lang="en-US" altLang="ja-JP" sz="2800" dirty="0">
              <a:solidFill>
                <a:srgbClr val="000000"/>
              </a:solidFill>
              <a:latin typeface="ヒラギノ角ゴ ProN W6"/>
              <a:ea typeface="ヒラギノ角ゴ ProN W6"/>
              <a:cs typeface="ヒラギノ角ゴ ProN W6"/>
            </a:endParaRPr>
          </a:p>
        </p:txBody>
      </p:sp>
      <p:sp>
        <p:nvSpPr>
          <p:cNvPr id="141" name="Text Box 99">
            <a:extLst>
              <a:ext uri="{FF2B5EF4-FFF2-40B4-BE49-F238E27FC236}">
                <a16:creationId xmlns:a16="http://schemas.microsoft.com/office/drawing/2014/main" id="{B3B10DCA-E582-F144-92B7-617F560A7109}"/>
              </a:ext>
            </a:extLst>
          </p:cNvPr>
          <p:cNvSpPr txBox="1">
            <a:spLocks noChangeArrowheads="1"/>
          </p:cNvSpPr>
          <p:nvPr/>
        </p:nvSpPr>
        <p:spPr bwMode="auto">
          <a:xfrm>
            <a:off x="1264910" y="34134857"/>
            <a:ext cx="8867962" cy="5847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3200" b="1">
                <a:solidFill>
                  <a:srgbClr val="0000FF"/>
                </a:solidFill>
                <a:latin typeface="ヒラギノ角ゴ ProN W6"/>
                <a:ea typeface="ヒラギノ角ゴ ProN W6"/>
                <a:cs typeface="ヒラギノ角ゴ ProN W6"/>
              </a:rPr>
              <a:t>応力が強い場所における抽出した渦の数</a:t>
            </a:r>
            <a:endParaRPr lang="en-US" altLang="ja-JP" sz="3200" b="1" dirty="0">
              <a:solidFill>
                <a:srgbClr val="0000FF"/>
              </a:solidFill>
              <a:latin typeface="ヒラギノ角ゴ ProN W6"/>
              <a:ea typeface="ヒラギノ角ゴ ProN W6"/>
              <a:cs typeface="ヒラギノ角ゴ ProN W6"/>
            </a:endParaRPr>
          </a:p>
        </p:txBody>
      </p:sp>
      <p:sp>
        <p:nvSpPr>
          <p:cNvPr id="146" name="Text Box 99">
            <a:extLst>
              <a:ext uri="{FF2B5EF4-FFF2-40B4-BE49-F238E27FC236}">
                <a16:creationId xmlns:a16="http://schemas.microsoft.com/office/drawing/2014/main" id="{640E2901-20BA-7B49-900E-E922731A3C6F}"/>
              </a:ext>
            </a:extLst>
          </p:cNvPr>
          <p:cNvSpPr txBox="1">
            <a:spLocks noChangeArrowheads="1"/>
          </p:cNvSpPr>
          <p:nvPr/>
        </p:nvSpPr>
        <p:spPr bwMode="auto">
          <a:xfrm>
            <a:off x="13080322" y="30236283"/>
            <a:ext cx="8028437" cy="95406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sz="2800">
                <a:solidFill>
                  <a:srgbClr val="000000"/>
                </a:solidFill>
                <a:latin typeface="ヒラギノ角ゴ ProN W6"/>
                <a:ea typeface="ヒラギノ角ゴ ProN W6"/>
                <a:cs typeface="ヒラギノ角ゴ ProN W6"/>
              </a:rPr>
              <a:t>図</a:t>
            </a:r>
            <a:r>
              <a:rPr lang="en-US" altLang="ja-JP" sz="2800" dirty="0">
                <a:solidFill>
                  <a:srgbClr val="000000"/>
                </a:solidFill>
                <a:latin typeface="ヒラギノ角ゴ ProN W6"/>
                <a:ea typeface="ヒラギノ角ゴ ProN W6"/>
                <a:cs typeface="ヒラギノ角ゴ ProN W6"/>
              </a:rPr>
              <a:t> 1 : </a:t>
            </a:r>
            <a:r>
              <a:rPr lang="ja-JP" altLang="en-US" sz="2800">
                <a:solidFill>
                  <a:srgbClr val="000000"/>
                </a:solidFill>
                <a:latin typeface="ヒラギノ角ゴ ProN W6"/>
                <a:ea typeface="ヒラギノ角ゴ ProN W6"/>
                <a:cs typeface="ヒラギノ角ゴ ProN W6"/>
              </a:rPr>
              <a:t>抽出した渦と渦度</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水平風の例</a:t>
            </a:r>
            <a:br>
              <a:rPr lang="en-US" altLang="ja-JP" sz="2800" dirty="0">
                <a:solidFill>
                  <a:srgbClr val="000000"/>
                </a:solidFill>
                <a:latin typeface="ヒラギノ角ゴ ProN W6"/>
                <a:ea typeface="ヒラギノ角ゴ ProN W6"/>
                <a:cs typeface="ヒラギノ角ゴ ProN W6"/>
              </a:rPr>
            </a:br>
            <a:r>
              <a:rPr lang="en-US" altLang="ja-JP" sz="2800" dirty="0">
                <a:solidFill>
                  <a:srgbClr val="000000"/>
                </a:solidFill>
                <a:latin typeface="ヒラギノ角ゴ ProN W6"/>
                <a:ea typeface="ヒラギノ角ゴ ProN W6"/>
                <a:cs typeface="ヒラギノ角ゴ ProN W6"/>
              </a:rPr>
              <a:t>(</a:t>
            </a:r>
            <a:r>
              <a:rPr lang="ja-JP" altLang="en-US" sz="2800">
                <a:solidFill>
                  <a:srgbClr val="000000"/>
                </a:solidFill>
                <a:latin typeface="ヒラギノ角ゴ ProN W6"/>
                <a:ea typeface="ヒラギノ角ゴ ProN W6"/>
                <a:cs typeface="ヒラギノ角ゴ ProN W6"/>
              </a:rPr>
              <a:t>計算領域の一部</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高度</a:t>
            </a:r>
            <a:r>
              <a:rPr lang="en-US" altLang="ja-JP" sz="2800" dirty="0">
                <a:solidFill>
                  <a:srgbClr val="000000"/>
                </a:solidFill>
                <a:latin typeface="ヒラギノ角ゴ ProN W6"/>
                <a:ea typeface="ヒラギノ角ゴ ProN W6"/>
                <a:cs typeface="ヒラギノ角ゴ ProN W6"/>
              </a:rPr>
              <a:t> 2.5 m)</a:t>
            </a:r>
          </a:p>
        </p:txBody>
      </p:sp>
      <p:grpSp>
        <p:nvGrpSpPr>
          <p:cNvPr id="15360" name="グループ化 15359">
            <a:extLst>
              <a:ext uri="{FF2B5EF4-FFF2-40B4-BE49-F238E27FC236}">
                <a16:creationId xmlns:a16="http://schemas.microsoft.com/office/drawing/2014/main" id="{28D4422A-6CF1-3543-A8A9-EF0BCE0F66E9}"/>
              </a:ext>
            </a:extLst>
          </p:cNvPr>
          <p:cNvGrpSpPr/>
          <p:nvPr/>
        </p:nvGrpSpPr>
        <p:grpSpPr>
          <a:xfrm>
            <a:off x="12295564" y="21985225"/>
            <a:ext cx="9784132" cy="8640619"/>
            <a:chOff x="12270157" y="22637487"/>
            <a:chExt cx="9784132" cy="8640619"/>
          </a:xfrm>
        </p:grpSpPr>
        <p:pic>
          <p:nvPicPr>
            <p:cNvPr id="32" name="図 31">
              <a:extLst>
                <a:ext uri="{FF2B5EF4-FFF2-40B4-BE49-F238E27FC236}">
                  <a16:creationId xmlns:a16="http://schemas.microsoft.com/office/drawing/2014/main" id="{4D7B2065-91DC-F74B-AEDB-1E5C2122BF06}"/>
                </a:ext>
              </a:extLst>
            </p:cNvPr>
            <p:cNvPicPr>
              <a:picLocks noChangeAspect="1"/>
            </p:cNvPicPr>
            <p:nvPr/>
          </p:nvPicPr>
          <p:blipFill>
            <a:blip r:embed="rId6"/>
            <a:stretch>
              <a:fillRect/>
            </a:stretch>
          </p:blipFill>
          <p:spPr>
            <a:xfrm>
              <a:off x="13396426" y="22909815"/>
              <a:ext cx="7735551" cy="7735551"/>
            </a:xfrm>
            <a:prstGeom prst="rect">
              <a:avLst/>
            </a:prstGeom>
            <a:ln>
              <a:solidFill>
                <a:schemeClr val="tx1"/>
              </a:solidFill>
            </a:ln>
          </p:spPr>
        </p:pic>
        <p:pic>
          <p:nvPicPr>
            <p:cNvPr id="31" name="図 30">
              <a:extLst>
                <a:ext uri="{FF2B5EF4-FFF2-40B4-BE49-F238E27FC236}">
                  <a16:creationId xmlns:a16="http://schemas.microsoft.com/office/drawing/2014/main" id="{E44B1497-2110-9249-AA07-9450D4B563CD}"/>
                </a:ext>
              </a:extLst>
            </p:cNvPr>
            <p:cNvPicPr>
              <a:picLocks noChangeAspect="1"/>
            </p:cNvPicPr>
            <p:nvPr/>
          </p:nvPicPr>
          <p:blipFill>
            <a:blip r:embed="rId7"/>
            <a:stretch>
              <a:fillRect/>
            </a:stretch>
          </p:blipFill>
          <p:spPr>
            <a:xfrm>
              <a:off x="21203016" y="28327835"/>
              <a:ext cx="851273" cy="2397006"/>
            </a:xfrm>
            <a:prstGeom prst="rect">
              <a:avLst/>
            </a:prstGeom>
          </p:spPr>
        </p:pic>
        <p:sp>
          <p:nvSpPr>
            <p:cNvPr id="142" name="テキスト ボックス 141">
              <a:extLst>
                <a:ext uri="{FF2B5EF4-FFF2-40B4-BE49-F238E27FC236}">
                  <a16:creationId xmlns:a16="http://schemas.microsoft.com/office/drawing/2014/main" id="{DAAEB91C-196C-F94C-9118-8556C7739147}"/>
                </a:ext>
              </a:extLst>
            </p:cNvPr>
            <p:cNvSpPr txBox="1"/>
            <p:nvPr/>
          </p:nvSpPr>
          <p:spPr>
            <a:xfrm>
              <a:off x="20685485" y="30970329"/>
              <a:ext cx="1241096" cy="307777"/>
            </a:xfrm>
            <a:prstGeom prst="rect">
              <a:avLst/>
            </a:prstGeom>
            <a:no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1 km</a:t>
              </a:r>
              <a:endParaRPr kumimoji="1" lang="ja-JP" altLang="en-US" sz="2000" dirty="0">
                <a:latin typeface="Hiragino Kaku Gothic Pro W6" charset="-128"/>
                <a:ea typeface="Hiragino Kaku Gothic Pro W6" charset="-128"/>
                <a:cs typeface="Hiragino Kaku Gothic Pro W6" charset="-128"/>
              </a:endParaRPr>
            </a:p>
          </p:txBody>
        </p:sp>
        <p:sp>
          <p:nvSpPr>
            <p:cNvPr id="144" name="上下矢印 143">
              <a:extLst>
                <a:ext uri="{FF2B5EF4-FFF2-40B4-BE49-F238E27FC236}">
                  <a16:creationId xmlns:a16="http://schemas.microsoft.com/office/drawing/2014/main" id="{5E378BA8-E2C4-0B47-8A5B-2C0B5C35F8C2}"/>
                </a:ext>
              </a:extLst>
            </p:cNvPr>
            <p:cNvSpPr/>
            <p:nvPr/>
          </p:nvSpPr>
          <p:spPr>
            <a:xfrm flipH="1">
              <a:off x="13054848" y="22958441"/>
              <a:ext cx="171747" cy="7686926"/>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CFDC1DB1-9CB3-E146-B131-75F92FBC4188}"/>
                </a:ext>
              </a:extLst>
            </p:cNvPr>
            <p:cNvSpPr txBox="1"/>
            <p:nvPr/>
          </p:nvSpPr>
          <p:spPr>
            <a:xfrm>
              <a:off x="12270157" y="22637487"/>
              <a:ext cx="1400836" cy="312882"/>
            </a:xfrm>
            <a:prstGeom prst="rect">
              <a:avLst/>
            </a:prstGeom>
            <a:no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1 km</a:t>
              </a:r>
              <a:endParaRPr kumimoji="1" lang="ja-JP" altLang="en-US" sz="2000" dirty="0">
                <a:latin typeface="Hiragino Kaku Gothic Pro W6" charset="-128"/>
                <a:ea typeface="Hiragino Kaku Gothic Pro W6" charset="-128"/>
                <a:cs typeface="Hiragino Kaku Gothic Pro W6" charset="-128"/>
              </a:endParaRPr>
            </a:p>
          </p:txBody>
        </p:sp>
        <p:sp>
          <p:nvSpPr>
            <p:cNvPr id="181" name="上下矢印 180">
              <a:extLst>
                <a:ext uri="{FF2B5EF4-FFF2-40B4-BE49-F238E27FC236}">
                  <a16:creationId xmlns:a16="http://schemas.microsoft.com/office/drawing/2014/main" id="{09F4BBBD-D66B-BF45-9393-86EA044EC2A4}"/>
                </a:ext>
              </a:extLst>
            </p:cNvPr>
            <p:cNvSpPr/>
            <p:nvPr/>
          </p:nvSpPr>
          <p:spPr>
            <a:xfrm rot="5400000" flipH="1">
              <a:off x="17154015" y="26980016"/>
              <a:ext cx="171747" cy="7686926"/>
            </a:xfrm>
            <a:prstGeom prst="upDownArrow">
              <a:avLst>
                <a:gd name="adj1" fmla="val 24855"/>
                <a:gd name="adj2" fmla="val 24801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0" name="Text Box 99">
            <a:extLst>
              <a:ext uri="{FF2B5EF4-FFF2-40B4-BE49-F238E27FC236}">
                <a16:creationId xmlns:a16="http://schemas.microsoft.com/office/drawing/2014/main" id="{8F4849C4-80A1-F94E-920D-7F4069CE379B}"/>
              </a:ext>
            </a:extLst>
          </p:cNvPr>
          <p:cNvSpPr txBox="1">
            <a:spLocks noChangeArrowheads="1"/>
          </p:cNvSpPr>
          <p:nvPr/>
        </p:nvSpPr>
        <p:spPr bwMode="auto">
          <a:xfrm>
            <a:off x="16409205" y="31193854"/>
            <a:ext cx="6191669" cy="1815843"/>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defRPr/>
            </a:pPr>
            <a:r>
              <a:rPr lang="ja-JP" altLang="en-US" sz="2800">
                <a:solidFill>
                  <a:srgbClr val="000000"/>
                </a:solidFill>
                <a:latin typeface="ヒラギノ角ゴ ProN W6"/>
                <a:ea typeface="ヒラギノ角ゴ ProN W6"/>
                <a:cs typeface="ヒラギノ角ゴ ProN W6"/>
              </a:rPr>
              <a:t>抽出強度別の渦の位置</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枠中心</a:t>
            </a:r>
            <a:r>
              <a:rPr lang="en-US" altLang="ja-JP" sz="2800" dirty="0">
                <a:solidFill>
                  <a:srgbClr val="000000"/>
                </a:solidFill>
                <a:latin typeface="ヒラギノ角ゴ ProN W6"/>
                <a:ea typeface="ヒラギノ角ゴ ProN W6"/>
                <a:cs typeface="ヒラギノ角ゴ ProN W6"/>
              </a:rPr>
              <a:t>)</a:t>
            </a:r>
          </a:p>
          <a:p>
            <a:pPr marL="914400" lvl="1" indent="-457200">
              <a:buFont typeface="Arial" charset="0"/>
              <a:buChar char="•"/>
              <a:defRPr/>
            </a:pPr>
            <a:r>
              <a:rPr lang="ja-JP" altLang="en-US" sz="2800">
                <a:solidFill>
                  <a:srgbClr val="0070C0"/>
                </a:solidFill>
                <a:latin typeface="ヒラギノ角ゴ ProN W6"/>
                <a:ea typeface="ヒラギノ角ゴ ProN W6"/>
                <a:cs typeface="ヒラギノ角ゴ ProN W6"/>
              </a:rPr>
              <a:t>青枠</a:t>
            </a:r>
            <a:r>
              <a:rPr lang="en-US" altLang="ja-JP" sz="2800" dirty="0">
                <a:solidFill>
                  <a:srgbClr val="0070C0"/>
                </a:solidFill>
                <a:latin typeface="ヒラギノ角ゴ ProN W6"/>
                <a:ea typeface="ヒラギノ角ゴ ProN W6"/>
                <a:cs typeface="ヒラギノ角ゴ ProN W6"/>
              </a:rPr>
              <a:t> : 15 </a:t>
            </a:r>
            <a:r>
              <a:rPr lang="en-US" altLang="ja-JP" sz="2800" dirty="0" err="1">
                <a:solidFill>
                  <a:srgbClr val="0070C0"/>
                </a:solidFill>
                <a:latin typeface="ヒラギノ角ゴ ProN W6"/>
                <a:ea typeface="ヒラギノ角ゴ ProN W6"/>
                <a:cs typeface="ヒラギノ角ゴ ProN W6"/>
              </a:rPr>
              <a:t>σ</a:t>
            </a:r>
            <a:endParaRPr lang="en-US" altLang="ja-JP" sz="2800" dirty="0">
              <a:solidFill>
                <a:srgbClr val="0070C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B050"/>
                </a:solidFill>
                <a:latin typeface="ヒラギノ角ゴ ProN W6"/>
                <a:ea typeface="ヒラギノ角ゴ ProN W6"/>
                <a:cs typeface="ヒラギノ角ゴ ProN W6"/>
              </a:rPr>
              <a:t>緑枠</a:t>
            </a:r>
            <a:r>
              <a:rPr lang="en-US" altLang="ja-JP" sz="2800" dirty="0">
                <a:solidFill>
                  <a:srgbClr val="00B050"/>
                </a:solidFill>
                <a:latin typeface="ヒラギノ角ゴ ProN W6"/>
                <a:ea typeface="ヒラギノ角ゴ ProN W6"/>
                <a:cs typeface="ヒラギノ角ゴ ProN W6"/>
              </a:rPr>
              <a:t> : 20 </a:t>
            </a:r>
            <a:r>
              <a:rPr lang="en-US" altLang="ja-JP" sz="2800" dirty="0" err="1">
                <a:solidFill>
                  <a:srgbClr val="00B050"/>
                </a:solidFill>
                <a:latin typeface="ヒラギノ角ゴ ProN W6"/>
                <a:ea typeface="ヒラギノ角ゴ ProN W6"/>
                <a:cs typeface="ヒラギノ角ゴ ProN W6"/>
              </a:rPr>
              <a:t>σ</a:t>
            </a:r>
            <a:endParaRPr lang="en-US" altLang="ja-JP" sz="2800" dirty="0">
              <a:solidFill>
                <a:srgbClr val="00B05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FF0000"/>
                </a:solidFill>
                <a:latin typeface="ヒラギノ角ゴ ProN W6"/>
                <a:ea typeface="ヒラギノ角ゴ ProN W6"/>
                <a:cs typeface="ヒラギノ角ゴ ProN W6"/>
              </a:rPr>
              <a:t>赤枠</a:t>
            </a:r>
            <a:r>
              <a:rPr lang="en-US" altLang="ja-JP" sz="2800" dirty="0">
                <a:solidFill>
                  <a:srgbClr val="FF0000"/>
                </a:solidFill>
                <a:latin typeface="ヒラギノ角ゴ ProN W6"/>
                <a:ea typeface="ヒラギノ角ゴ ProN W6"/>
                <a:cs typeface="ヒラギノ角ゴ ProN W6"/>
              </a:rPr>
              <a:t> : 25 </a:t>
            </a:r>
            <a:r>
              <a:rPr lang="en-US" altLang="ja-JP" sz="2800" dirty="0" err="1">
                <a:solidFill>
                  <a:srgbClr val="FF0000"/>
                </a:solidFill>
                <a:latin typeface="ヒラギノ角ゴ ProN W6"/>
                <a:ea typeface="ヒラギノ角ゴ ProN W6"/>
                <a:cs typeface="ヒラギノ角ゴ ProN W6"/>
              </a:rPr>
              <a:t>σ</a:t>
            </a:r>
            <a:endParaRPr lang="en-US" altLang="ja-JP" sz="2800" dirty="0">
              <a:solidFill>
                <a:srgbClr val="FF0000"/>
              </a:solidFill>
              <a:latin typeface="ヒラギノ角ゴ ProN W6"/>
              <a:ea typeface="ヒラギノ角ゴ ProN W6"/>
              <a:cs typeface="ヒラギノ角ゴ ProN W6"/>
            </a:endParaRPr>
          </a:p>
        </p:txBody>
      </p:sp>
      <p:sp>
        <p:nvSpPr>
          <p:cNvPr id="184" name="Text Box 1821">
            <a:extLst>
              <a:ext uri="{FF2B5EF4-FFF2-40B4-BE49-F238E27FC236}">
                <a16:creationId xmlns:a16="http://schemas.microsoft.com/office/drawing/2014/main" id="{CDAD1E3A-E5B2-0542-A557-04684C6B2385}"/>
              </a:ext>
            </a:extLst>
          </p:cNvPr>
          <p:cNvSpPr txBox="1">
            <a:spLocks noChangeArrowheads="1"/>
          </p:cNvSpPr>
          <p:nvPr/>
        </p:nvSpPr>
        <p:spPr bwMode="auto">
          <a:xfrm>
            <a:off x="860766" y="33201031"/>
            <a:ext cx="10982891" cy="830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3" tIns="45701" rIns="91403" bIns="45701">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eaLnBrk="0" hangingPunct="0"/>
            <a:r>
              <a:rPr kumimoji="0" lang="ja-JP" altLang="en-US" sz="4800" b="1">
                <a:solidFill>
                  <a:srgbClr val="000099"/>
                </a:solidFill>
              </a:rPr>
              <a:t>応力が強い場所における流れ場構造</a:t>
            </a:r>
            <a:endParaRPr kumimoji="0" lang="ja-JP" altLang="en-US" sz="1800" dirty="0">
              <a:solidFill>
                <a:srgbClr val="000000"/>
              </a:solidFill>
            </a:endParaRPr>
          </a:p>
        </p:txBody>
      </p:sp>
      <p:grpSp>
        <p:nvGrpSpPr>
          <p:cNvPr id="15363" name="グループ化 15362">
            <a:extLst>
              <a:ext uri="{FF2B5EF4-FFF2-40B4-BE49-F238E27FC236}">
                <a16:creationId xmlns:a16="http://schemas.microsoft.com/office/drawing/2014/main" id="{14EF7E9D-0455-BB4A-AB74-C897F2F4FED6}"/>
              </a:ext>
            </a:extLst>
          </p:cNvPr>
          <p:cNvGrpSpPr/>
          <p:nvPr/>
        </p:nvGrpSpPr>
        <p:grpSpPr>
          <a:xfrm>
            <a:off x="22353429" y="25354450"/>
            <a:ext cx="6711463" cy="7060684"/>
            <a:chOff x="22002798" y="23915008"/>
            <a:chExt cx="6711463" cy="7060684"/>
          </a:xfrm>
        </p:grpSpPr>
        <p:pic>
          <p:nvPicPr>
            <p:cNvPr id="34" name="図 33">
              <a:extLst>
                <a:ext uri="{FF2B5EF4-FFF2-40B4-BE49-F238E27FC236}">
                  <a16:creationId xmlns:a16="http://schemas.microsoft.com/office/drawing/2014/main" id="{5AD1026D-AD68-594B-94BD-8E94D9FBA3FC}"/>
                </a:ext>
              </a:extLst>
            </p:cNvPr>
            <p:cNvPicPr>
              <a:picLocks noChangeAspect="1"/>
            </p:cNvPicPr>
            <p:nvPr/>
          </p:nvPicPr>
          <p:blipFill rotWithShape="1">
            <a:blip r:embed="rId8"/>
            <a:srcRect l="15093" r="14865"/>
            <a:stretch/>
          </p:blipFill>
          <p:spPr>
            <a:xfrm>
              <a:off x="22002798" y="23915008"/>
              <a:ext cx="6711463" cy="6701095"/>
            </a:xfrm>
            <a:prstGeom prst="rect">
              <a:avLst/>
            </a:prstGeom>
          </p:spPr>
        </p:pic>
        <p:sp>
          <p:nvSpPr>
            <p:cNvPr id="182" name="上下矢印 181">
              <a:extLst>
                <a:ext uri="{FF2B5EF4-FFF2-40B4-BE49-F238E27FC236}">
                  <a16:creationId xmlns:a16="http://schemas.microsoft.com/office/drawing/2014/main" id="{04E69ECE-8B1B-B944-B088-A3DA47255EAF}"/>
                </a:ext>
              </a:extLst>
            </p:cNvPr>
            <p:cNvSpPr/>
            <p:nvPr/>
          </p:nvSpPr>
          <p:spPr>
            <a:xfrm rot="21167063" flipH="1">
              <a:off x="22402883" y="26206655"/>
              <a:ext cx="185264" cy="4122000"/>
            </a:xfrm>
            <a:prstGeom prst="upDownArrow">
              <a:avLst>
                <a:gd name="adj1" fmla="val 24855"/>
                <a:gd name="adj2" fmla="val 24801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上下矢印 215">
              <a:extLst>
                <a:ext uri="{FF2B5EF4-FFF2-40B4-BE49-F238E27FC236}">
                  <a16:creationId xmlns:a16="http://schemas.microsoft.com/office/drawing/2014/main" id="{23F1CC87-0697-6740-993C-8E85597216AB}"/>
                </a:ext>
              </a:extLst>
            </p:cNvPr>
            <p:cNvSpPr/>
            <p:nvPr/>
          </p:nvSpPr>
          <p:spPr>
            <a:xfrm rot="5400000" flipH="1">
              <a:off x="25251144" y="27946668"/>
              <a:ext cx="172063" cy="4876920"/>
            </a:xfrm>
            <a:prstGeom prst="upDownArrow">
              <a:avLst>
                <a:gd name="adj1" fmla="val 24855"/>
                <a:gd name="adj2" fmla="val 24801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テキスト ボックス 216">
              <a:extLst>
                <a:ext uri="{FF2B5EF4-FFF2-40B4-BE49-F238E27FC236}">
                  <a16:creationId xmlns:a16="http://schemas.microsoft.com/office/drawing/2014/main" id="{2EF35AFF-8C5E-C843-A812-2BD9B682813B}"/>
                </a:ext>
              </a:extLst>
            </p:cNvPr>
            <p:cNvSpPr txBox="1"/>
            <p:nvPr/>
          </p:nvSpPr>
          <p:spPr>
            <a:xfrm>
              <a:off x="24500193" y="30667915"/>
              <a:ext cx="1241096" cy="307777"/>
            </a:xfrm>
            <a:prstGeom prst="rect">
              <a:avLst/>
            </a:prstGeom>
            <a:no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1.6 km</a:t>
              </a:r>
              <a:endParaRPr kumimoji="1" lang="ja-JP" altLang="en-US" sz="2000" dirty="0">
                <a:latin typeface="Hiragino Kaku Gothic Pro W6" charset="-128"/>
                <a:ea typeface="Hiragino Kaku Gothic Pro W6" charset="-128"/>
                <a:cs typeface="Hiragino Kaku Gothic Pro W6" charset="-128"/>
              </a:endParaRPr>
            </a:p>
          </p:txBody>
        </p:sp>
        <p:sp>
          <p:nvSpPr>
            <p:cNvPr id="218" name="テキスト ボックス 217">
              <a:extLst>
                <a:ext uri="{FF2B5EF4-FFF2-40B4-BE49-F238E27FC236}">
                  <a16:creationId xmlns:a16="http://schemas.microsoft.com/office/drawing/2014/main" id="{615D734E-B66D-3543-9BCE-048D34573EFB}"/>
                </a:ext>
              </a:extLst>
            </p:cNvPr>
            <p:cNvSpPr txBox="1"/>
            <p:nvPr/>
          </p:nvSpPr>
          <p:spPr>
            <a:xfrm rot="4978566">
              <a:off x="22066364" y="27893669"/>
              <a:ext cx="1241096" cy="307777"/>
            </a:xfrm>
            <a:prstGeom prst="rect">
              <a:avLst/>
            </a:prstGeom>
            <a:noFill/>
          </p:spPr>
          <p:txBody>
            <a:bodyPr wrap="square" lIns="0" tIns="0" rIns="0" bIns="0" rtlCol="0">
              <a:spAutoFit/>
            </a:bodyPr>
            <a:lstStyle/>
            <a:p>
              <a:pPr algn="ctr"/>
              <a:r>
                <a:rPr lang="en-US" altLang="ja-JP" sz="2000" dirty="0">
                  <a:solidFill>
                    <a:schemeClr val="bg1"/>
                  </a:solidFill>
                  <a:latin typeface="Hiragino Kaku Gothic Pro W6" charset="-128"/>
                  <a:ea typeface="Hiragino Kaku Gothic Pro W6" charset="-128"/>
                  <a:cs typeface="Hiragino Kaku Gothic Pro W6" charset="-128"/>
                </a:rPr>
                <a:t>1.5 km</a:t>
              </a:r>
              <a:endParaRPr kumimoji="1" lang="ja-JP" altLang="en-US" sz="2000" dirty="0">
                <a:solidFill>
                  <a:schemeClr val="bg1"/>
                </a:solidFill>
                <a:latin typeface="Hiragino Kaku Gothic Pro W6" charset="-128"/>
                <a:ea typeface="Hiragino Kaku Gothic Pro W6" charset="-128"/>
                <a:cs typeface="Hiragino Kaku Gothic Pro W6" charset="-128"/>
              </a:endParaRPr>
            </a:p>
          </p:txBody>
        </p:sp>
      </p:grpSp>
      <p:sp>
        <p:nvSpPr>
          <p:cNvPr id="220" name="Text Box 99">
            <a:extLst>
              <a:ext uri="{FF2B5EF4-FFF2-40B4-BE49-F238E27FC236}">
                <a16:creationId xmlns:a16="http://schemas.microsoft.com/office/drawing/2014/main" id="{654D1065-522D-1448-899A-F80FE6322102}"/>
              </a:ext>
            </a:extLst>
          </p:cNvPr>
          <p:cNvSpPr txBox="1">
            <a:spLocks noChangeArrowheads="1"/>
          </p:cNvSpPr>
          <p:nvPr/>
        </p:nvSpPr>
        <p:spPr bwMode="auto">
          <a:xfrm>
            <a:off x="22353429" y="32424504"/>
            <a:ext cx="6704541" cy="52318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sz="2800">
                <a:solidFill>
                  <a:srgbClr val="000000"/>
                </a:solidFill>
                <a:latin typeface="ヒラギノ角ゴ ProN W6"/>
                <a:ea typeface="ヒラギノ角ゴ ProN W6"/>
                <a:cs typeface="ヒラギノ角ゴ ProN W6"/>
              </a:rPr>
              <a:t>図</a:t>
            </a:r>
            <a:r>
              <a:rPr lang="en-US" altLang="ja-JP" sz="2800" dirty="0">
                <a:solidFill>
                  <a:srgbClr val="000000"/>
                </a:solidFill>
                <a:latin typeface="ヒラギノ角ゴ ProN W6"/>
                <a:ea typeface="ヒラギノ角ゴ ProN W6"/>
                <a:cs typeface="ヒラギノ角ゴ ProN W6"/>
              </a:rPr>
              <a:t> 2 : </a:t>
            </a:r>
            <a:r>
              <a:rPr lang="ja-JP" altLang="en-US" sz="2800">
                <a:solidFill>
                  <a:srgbClr val="000000"/>
                </a:solidFill>
                <a:latin typeface="ヒラギノ角ゴ ProN W6"/>
                <a:ea typeface="ヒラギノ角ゴ ProN W6"/>
                <a:cs typeface="ヒラギノ角ゴ ProN W6"/>
              </a:rPr>
              <a:t>渦度の</a:t>
            </a:r>
            <a:r>
              <a:rPr lang="en-US" altLang="ja-JP" sz="2800" dirty="0">
                <a:solidFill>
                  <a:srgbClr val="000000"/>
                </a:solidFill>
                <a:latin typeface="ヒラギノ角ゴ ProN W6"/>
                <a:ea typeface="ヒラギノ角ゴ ProN W6"/>
                <a:cs typeface="ヒラギノ角ゴ ProN W6"/>
              </a:rPr>
              <a:t> 3 </a:t>
            </a:r>
            <a:r>
              <a:rPr lang="ja-JP" altLang="en-US" sz="2800">
                <a:solidFill>
                  <a:srgbClr val="000000"/>
                </a:solidFill>
                <a:latin typeface="ヒラギノ角ゴ ProN W6"/>
                <a:ea typeface="ヒラギノ角ゴ ProN W6"/>
                <a:cs typeface="ヒラギノ角ゴ ProN W6"/>
              </a:rPr>
              <a:t>次元プロット</a:t>
            </a:r>
            <a:endParaRPr lang="en-US" altLang="ja-JP" sz="2800" dirty="0">
              <a:solidFill>
                <a:srgbClr val="000000"/>
              </a:solidFill>
              <a:latin typeface="ヒラギノ角ゴ ProN W6"/>
              <a:ea typeface="ヒラギノ角ゴ ProN W6"/>
              <a:cs typeface="ヒラギノ角ゴ ProN W6"/>
            </a:endParaRPr>
          </a:p>
        </p:txBody>
      </p:sp>
      <p:sp>
        <p:nvSpPr>
          <p:cNvPr id="221" name="Text Box 99">
            <a:extLst>
              <a:ext uri="{FF2B5EF4-FFF2-40B4-BE49-F238E27FC236}">
                <a16:creationId xmlns:a16="http://schemas.microsoft.com/office/drawing/2014/main" id="{A77D28BC-E137-8E45-B65F-5B3C63164CE2}"/>
              </a:ext>
            </a:extLst>
          </p:cNvPr>
          <p:cNvSpPr txBox="1">
            <a:spLocks noChangeArrowheads="1"/>
          </p:cNvSpPr>
          <p:nvPr/>
        </p:nvSpPr>
        <p:spPr bwMode="auto">
          <a:xfrm>
            <a:off x="22266589" y="22572556"/>
            <a:ext cx="6867216" cy="26776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58788" indent="-457200">
              <a:buFont typeface="Arial" panose="020B0604020202020204" pitchFamily="34" charset="0"/>
              <a:buChar char="•"/>
              <a:defRPr/>
            </a:pPr>
            <a:r>
              <a:rPr lang="ja-JP" altLang="en-US" sz="2800">
                <a:latin typeface="ヒラギノ角ゴ ProN W6"/>
                <a:ea typeface="ヒラギノ角ゴ ProN W6"/>
                <a:cs typeface="ヒラギノ角ゴ ProN W6"/>
              </a:rPr>
              <a:t>高度</a:t>
            </a:r>
            <a:r>
              <a:rPr lang="en-US" altLang="ja-JP" sz="2800" dirty="0">
                <a:latin typeface="ヒラギノ角ゴ ProN W6"/>
                <a:ea typeface="ヒラギノ角ゴ ProN W6"/>
                <a:cs typeface="ヒラギノ角ゴ ProN W6"/>
              </a:rPr>
              <a:t> 1.5 km </a:t>
            </a:r>
            <a:r>
              <a:rPr lang="ja-JP" altLang="en-US" sz="2800">
                <a:latin typeface="ヒラギノ角ゴ ProN W6"/>
                <a:ea typeface="ヒラギノ角ゴ ProN W6"/>
                <a:cs typeface="ヒラギノ角ゴ ProN W6"/>
              </a:rPr>
              <a:t>までの渦度プロット</a:t>
            </a:r>
            <a:endParaRPr lang="en-US" altLang="ja-JP" sz="2800" dirty="0">
              <a:latin typeface="ヒラギノ角ゴ ProN W6"/>
              <a:ea typeface="ヒラギノ角ゴ ProN W6"/>
              <a:cs typeface="ヒラギノ角ゴ ProN W6"/>
            </a:endParaRPr>
          </a:p>
          <a:p>
            <a:pPr marL="458788" indent="-457200">
              <a:buFont typeface="Arial" panose="020B0604020202020204" pitchFamily="34" charset="0"/>
              <a:buChar char="•"/>
              <a:defRPr/>
            </a:pPr>
            <a:r>
              <a:rPr lang="en-US" altLang="ja-JP" sz="2800" dirty="0">
                <a:latin typeface="ヒラギノ角ゴ ProN W6"/>
                <a:ea typeface="ヒラギノ角ゴ ProN W6"/>
                <a:cs typeface="ヒラギノ角ゴ ProN W6"/>
              </a:rPr>
              <a:t>± 0.9 s</a:t>
            </a:r>
            <a:r>
              <a:rPr lang="en-US" altLang="ja-JP" sz="2800" baseline="30000" dirty="0">
                <a:latin typeface="ヒラギノ角ゴ ProN W6"/>
                <a:ea typeface="ヒラギノ角ゴ ProN W6"/>
                <a:cs typeface="ヒラギノ角ゴ ProN W6"/>
              </a:rPr>
              <a:t>-1</a:t>
            </a:r>
            <a:r>
              <a:rPr lang="en-US" altLang="ja-JP" sz="2800" dirty="0">
                <a:latin typeface="ヒラギノ角ゴ ProN W6"/>
                <a:ea typeface="ヒラギノ角ゴ ProN W6"/>
                <a:cs typeface="ヒラギノ角ゴ ProN W6"/>
              </a:rPr>
              <a:t> </a:t>
            </a:r>
            <a:r>
              <a:rPr lang="ja-JP" altLang="en-US" sz="2800">
                <a:latin typeface="ヒラギノ角ゴ ProN W6"/>
                <a:ea typeface="ヒラギノ角ゴ ProN W6"/>
                <a:cs typeface="ヒラギノ角ゴ ProN W6"/>
              </a:rPr>
              <a:t>以上の渦度</a:t>
            </a:r>
            <a:endParaRPr lang="en-US" altLang="ja-JP" sz="2800" dirty="0">
              <a:latin typeface="ヒラギノ角ゴ ProN W6"/>
              <a:ea typeface="ヒラギノ角ゴ ProN W6"/>
              <a:cs typeface="ヒラギノ角ゴ ProN W6"/>
            </a:endParaRPr>
          </a:p>
          <a:p>
            <a:pPr marL="458788" indent="-457200">
              <a:buFont typeface="Arial" panose="020B0604020202020204" pitchFamily="34" charset="0"/>
              <a:buChar char="•"/>
              <a:defRPr/>
            </a:pPr>
            <a:r>
              <a:rPr lang="ja-JP" altLang="en-US" sz="2800">
                <a:latin typeface="ヒラギノ角ゴ ProN W6"/>
                <a:ea typeface="ヒラギノ角ゴ ProN W6"/>
                <a:cs typeface="ヒラギノ角ゴ ProN W6"/>
              </a:rPr>
              <a:t>図中の</a:t>
            </a:r>
            <a:r>
              <a:rPr lang="en-US" altLang="ja-JP" sz="2800" dirty="0">
                <a:latin typeface="ヒラギノ角ゴ ProN W6"/>
                <a:ea typeface="ヒラギノ角ゴ ProN W6"/>
                <a:cs typeface="ヒラギノ角ゴ ProN W6"/>
              </a:rPr>
              <a:t> “A”, “B” </a:t>
            </a:r>
            <a:r>
              <a:rPr lang="ja-JP" altLang="en-US" sz="2800">
                <a:latin typeface="ヒラギノ角ゴ ProN W6"/>
                <a:ea typeface="ヒラギノ角ゴ ProN W6"/>
                <a:cs typeface="ヒラギノ角ゴ ProN W6"/>
              </a:rPr>
              <a:t>は図</a:t>
            </a:r>
            <a:r>
              <a:rPr lang="en-US" altLang="ja-JP" sz="2800" dirty="0">
                <a:latin typeface="ヒラギノ角ゴ ProN W6"/>
                <a:ea typeface="ヒラギノ角ゴ ProN W6"/>
                <a:cs typeface="ヒラギノ角ゴ ProN W6"/>
              </a:rPr>
              <a:t> 1 </a:t>
            </a:r>
            <a:r>
              <a:rPr lang="ja-JP" altLang="en-US" sz="2800">
                <a:latin typeface="ヒラギノ角ゴ ProN W6"/>
                <a:ea typeface="ヒラギノ角ゴ ProN W6"/>
                <a:cs typeface="ヒラギノ角ゴ ProN W6"/>
              </a:rPr>
              <a:t>中の</a:t>
            </a:r>
            <a:r>
              <a:rPr lang="en-US" altLang="ja-JP" sz="2800" dirty="0">
                <a:latin typeface="ヒラギノ角ゴ ProN W6"/>
                <a:ea typeface="ヒラギノ角ゴ ProN W6"/>
                <a:cs typeface="ヒラギノ角ゴ ProN W6"/>
              </a:rPr>
              <a:t> “A”, “B” </a:t>
            </a:r>
            <a:r>
              <a:rPr lang="ja-JP" altLang="en-US" sz="2800">
                <a:latin typeface="ヒラギノ角ゴ ProN W6"/>
                <a:ea typeface="ヒラギノ角ゴ ProN W6"/>
                <a:cs typeface="ヒラギノ角ゴ ProN W6"/>
              </a:rPr>
              <a:t>と同じ渦を示している</a:t>
            </a:r>
            <a:endParaRPr lang="en-US" altLang="ja-JP" sz="2800" dirty="0">
              <a:latin typeface="ヒラギノ角ゴ ProN W6"/>
              <a:ea typeface="ヒラギノ角ゴ ProN W6"/>
              <a:cs typeface="ヒラギノ角ゴ ProN W6"/>
            </a:endParaRPr>
          </a:p>
          <a:p>
            <a:pPr marL="458788" indent="-457200">
              <a:buFont typeface="Arial" panose="020B0604020202020204" pitchFamily="34" charset="0"/>
              <a:buChar char="•"/>
              <a:defRPr/>
            </a:pPr>
            <a:r>
              <a:rPr lang="ja-JP" altLang="en-US" sz="2800">
                <a:latin typeface="ヒラギノ角ゴ ProN W6"/>
                <a:ea typeface="ヒラギノ角ゴ ProN W6"/>
                <a:cs typeface="ヒラギノ角ゴ ProN W6"/>
              </a:rPr>
              <a:t>高さ</a:t>
            </a:r>
            <a:r>
              <a:rPr lang="en-US" altLang="ja-JP" sz="2800" dirty="0">
                <a:latin typeface="ヒラギノ角ゴ ProN W6"/>
                <a:ea typeface="ヒラギノ角ゴ ProN W6"/>
                <a:cs typeface="ヒラギノ角ゴ ProN W6"/>
              </a:rPr>
              <a:t> 1.5 km </a:t>
            </a:r>
            <a:r>
              <a:rPr lang="ja-JP" altLang="en-US" sz="2800">
                <a:latin typeface="ヒラギノ角ゴ ProN W6"/>
                <a:ea typeface="ヒラギノ角ゴ ProN W6"/>
                <a:cs typeface="ヒラギノ角ゴ ProN W6"/>
              </a:rPr>
              <a:t>の巨大な渦</a:t>
            </a:r>
            <a:r>
              <a:rPr lang="en-US" altLang="ja-JP" sz="2800" dirty="0">
                <a:latin typeface="ヒラギノ角ゴ ProN W6"/>
                <a:ea typeface="ヒラギノ角ゴ ProN W6"/>
                <a:cs typeface="ヒラギノ角ゴ ProN W6"/>
              </a:rPr>
              <a:t> (A) </a:t>
            </a:r>
            <a:r>
              <a:rPr lang="ja-JP" altLang="en-US" sz="2800">
                <a:latin typeface="ヒラギノ角ゴ ProN W6"/>
                <a:ea typeface="ヒラギノ角ゴ ProN W6"/>
                <a:cs typeface="ヒラギノ角ゴ ProN W6"/>
              </a:rPr>
              <a:t>と高さ</a:t>
            </a:r>
            <a:r>
              <a:rPr lang="en-US" altLang="ja-JP" sz="2800" dirty="0">
                <a:latin typeface="ヒラギノ角ゴ ProN W6"/>
                <a:ea typeface="ヒラギノ角ゴ ProN W6"/>
                <a:cs typeface="ヒラギノ角ゴ ProN W6"/>
              </a:rPr>
              <a:t> 100 m </a:t>
            </a:r>
            <a:r>
              <a:rPr lang="ja-JP" altLang="en-US" sz="2800">
                <a:latin typeface="ヒラギノ角ゴ ProN W6"/>
                <a:ea typeface="ヒラギノ角ゴ ProN W6"/>
                <a:cs typeface="ヒラギノ角ゴ ProN W6"/>
              </a:rPr>
              <a:t>程度の渦</a:t>
            </a:r>
            <a:r>
              <a:rPr lang="en-US" altLang="ja-JP" sz="2800" dirty="0">
                <a:latin typeface="ヒラギノ角ゴ ProN W6"/>
                <a:ea typeface="ヒラギノ角ゴ ProN W6"/>
                <a:cs typeface="ヒラギノ角ゴ ProN W6"/>
              </a:rPr>
              <a:t> (B </a:t>
            </a:r>
            <a:r>
              <a:rPr lang="ja-JP" altLang="en-US" sz="2800">
                <a:latin typeface="ヒラギノ角ゴ ProN W6"/>
                <a:ea typeface="ヒラギノ角ゴ ProN W6"/>
                <a:cs typeface="ヒラギノ角ゴ ProN W6"/>
              </a:rPr>
              <a:t>など</a:t>
            </a:r>
            <a:r>
              <a:rPr lang="en-US" altLang="ja-JP" sz="2800" dirty="0">
                <a:latin typeface="ヒラギノ角ゴ ProN W6"/>
                <a:ea typeface="ヒラギノ角ゴ ProN W6"/>
                <a:cs typeface="ヒラギノ角ゴ ProN W6"/>
              </a:rPr>
              <a:t>) </a:t>
            </a:r>
            <a:r>
              <a:rPr lang="ja-JP" altLang="en-US" sz="2800">
                <a:latin typeface="ヒラギノ角ゴ ProN W6"/>
                <a:ea typeface="ヒラギノ角ゴ ProN W6"/>
                <a:cs typeface="ヒラギノ角ゴ ProN W6"/>
              </a:rPr>
              <a:t>がみられる</a:t>
            </a:r>
            <a:endParaRPr lang="en-US" altLang="ja-JP" sz="2800" dirty="0">
              <a:latin typeface="ヒラギノ角ゴ ProN W6"/>
              <a:ea typeface="ヒラギノ角ゴ ProN W6"/>
              <a:cs typeface="ヒラギノ角ゴ ProN W6"/>
            </a:endParaRPr>
          </a:p>
        </p:txBody>
      </p:sp>
      <p:sp>
        <p:nvSpPr>
          <p:cNvPr id="15364" name="右矢印 15363">
            <a:extLst>
              <a:ext uri="{FF2B5EF4-FFF2-40B4-BE49-F238E27FC236}">
                <a16:creationId xmlns:a16="http://schemas.microsoft.com/office/drawing/2014/main" id="{B2BA59D6-8145-474B-9B8F-1AF09538DA09}"/>
              </a:ext>
            </a:extLst>
          </p:cNvPr>
          <p:cNvSpPr/>
          <p:nvPr/>
        </p:nvSpPr>
        <p:spPr bwMode="auto">
          <a:xfrm rot="3360188">
            <a:off x="13786625" y="24840286"/>
            <a:ext cx="1249727" cy="235806"/>
          </a:xfrm>
          <a:prstGeom prst="rightArrow">
            <a:avLst>
              <a:gd name="adj1" fmla="val 24219"/>
              <a:gd name="adj2" fmla="val 98086"/>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3" name="Text Box 99">
            <a:extLst>
              <a:ext uri="{FF2B5EF4-FFF2-40B4-BE49-F238E27FC236}">
                <a16:creationId xmlns:a16="http://schemas.microsoft.com/office/drawing/2014/main" id="{490C50ED-4564-7744-81C9-0634172D51A2}"/>
              </a:ext>
            </a:extLst>
          </p:cNvPr>
          <p:cNvSpPr txBox="1">
            <a:spLocks noChangeArrowheads="1"/>
          </p:cNvSpPr>
          <p:nvPr/>
        </p:nvSpPr>
        <p:spPr bwMode="auto">
          <a:xfrm>
            <a:off x="13738777" y="23841345"/>
            <a:ext cx="484515" cy="523182"/>
          </a:xfrm>
          <a:prstGeom prst="rect">
            <a:avLst/>
          </a:prstGeom>
          <a:solidFill>
            <a:schemeClr val="bg1"/>
          </a:solidFill>
          <a:ln w="22225">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en-US" altLang="ja-JP" sz="2800" dirty="0">
                <a:solidFill>
                  <a:srgbClr val="000000"/>
                </a:solidFill>
                <a:latin typeface="ヒラギノ角ゴ ProN W6"/>
                <a:ea typeface="ヒラギノ角ゴ ProN W6"/>
                <a:cs typeface="ヒラギノ角ゴ ProN W6"/>
              </a:rPr>
              <a:t>A</a:t>
            </a:r>
          </a:p>
        </p:txBody>
      </p:sp>
      <p:sp>
        <p:nvSpPr>
          <p:cNvPr id="225" name="Text Box 99">
            <a:extLst>
              <a:ext uri="{FF2B5EF4-FFF2-40B4-BE49-F238E27FC236}">
                <a16:creationId xmlns:a16="http://schemas.microsoft.com/office/drawing/2014/main" id="{B6A8E078-8167-6D41-9DDC-76B56CD8D46F}"/>
              </a:ext>
            </a:extLst>
          </p:cNvPr>
          <p:cNvSpPr txBox="1">
            <a:spLocks noChangeArrowheads="1"/>
          </p:cNvSpPr>
          <p:nvPr/>
        </p:nvSpPr>
        <p:spPr bwMode="auto">
          <a:xfrm>
            <a:off x="24107050" y="30543513"/>
            <a:ext cx="484515" cy="523182"/>
          </a:xfrm>
          <a:prstGeom prst="rect">
            <a:avLst/>
          </a:prstGeom>
          <a:solidFill>
            <a:schemeClr val="bg1"/>
          </a:solidFill>
          <a:ln w="22225">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en-US" altLang="ja-JP" sz="2800" dirty="0">
                <a:solidFill>
                  <a:srgbClr val="000000"/>
                </a:solidFill>
                <a:latin typeface="ヒラギノ角ゴ ProN W6"/>
                <a:ea typeface="ヒラギノ角ゴ ProN W6"/>
                <a:cs typeface="ヒラギノ角ゴ ProN W6"/>
              </a:rPr>
              <a:t>A</a:t>
            </a:r>
          </a:p>
        </p:txBody>
      </p:sp>
      <p:sp>
        <p:nvSpPr>
          <p:cNvPr id="228" name="右矢印 227">
            <a:extLst>
              <a:ext uri="{FF2B5EF4-FFF2-40B4-BE49-F238E27FC236}">
                <a16:creationId xmlns:a16="http://schemas.microsoft.com/office/drawing/2014/main" id="{08611E73-1092-7548-9FF1-8CA15BF398DC}"/>
              </a:ext>
            </a:extLst>
          </p:cNvPr>
          <p:cNvSpPr/>
          <p:nvPr/>
        </p:nvSpPr>
        <p:spPr bwMode="auto">
          <a:xfrm rot="13759231">
            <a:off x="14220942" y="40195286"/>
            <a:ext cx="672260" cy="656766"/>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9" name="Text Box 99">
            <a:extLst>
              <a:ext uri="{FF2B5EF4-FFF2-40B4-BE49-F238E27FC236}">
                <a16:creationId xmlns:a16="http://schemas.microsoft.com/office/drawing/2014/main" id="{63B6AF7B-BFC5-374F-80F0-FE2F21B7F59D}"/>
              </a:ext>
            </a:extLst>
          </p:cNvPr>
          <p:cNvSpPr txBox="1">
            <a:spLocks noChangeArrowheads="1"/>
          </p:cNvSpPr>
          <p:nvPr/>
        </p:nvSpPr>
        <p:spPr bwMode="auto">
          <a:xfrm>
            <a:off x="14833851" y="40776223"/>
            <a:ext cx="484515" cy="523182"/>
          </a:xfrm>
          <a:prstGeom prst="rect">
            <a:avLst/>
          </a:prstGeom>
          <a:solidFill>
            <a:schemeClr val="bg1"/>
          </a:solidFill>
          <a:ln w="22225">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en-US" altLang="ja-JP" sz="2800" dirty="0">
                <a:solidFill>
                  <a:srgbClr val="000000"/>
                </a:solidFill>
                <a:latin typeface="ヒラギノ角ゴ ProN W6"/>
                <a:ea typeface="ヒラギノ角ゴ ProN W6"/>
                <a:cs typeface="ヒラギノ角ゴ ProN W6"/>
              </a:rPr>
              <a:t>C</a:t>
            </a:r>
          </a:p>
        </p:txBody>
      </p:sp>
      <p:sp>
        <p:nvSpPr>
          <p:cNvPr id="230" name="右矢印 229">
            <a:extLst>
              <a:ext uri="{FF2B5EF4-FFF2-40B4-BE49-F238E27FC236}">
                <a16:creationId xmlns:a16="http://schemas.microsoft.com/office/drawing/2014/main" id="{F340E999-1D98-C649-A3E6-779E911BA2FA}"/>
              </a:ext>
            </a:extLst>
          </p:cNvPr>
          <p:cNvSpPr/>
          <p:nvPr/>
        </p:nvSpPr>
        <p:spPr bwMode="auto">
          <a:xfrm rot="13154083">
            <a:off x="15099362" y="37958456"/>
            <a:ext cx="672260" cy="656766"/>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1" name="Text Box 99">
            <a:extLst>
              <a:ext uri="{FF2B5EF4-FFF2-40B4-BE49-F238E27FC236}">
                <a16:creationId xmlns:a16="http://schemas.microsoft.com/office/drawing/2014/main" id="{F40DCCCB-C0FE-4F42-9F1D-2193DA0B3494}"/>
              </a:ext>
            </a:extLst>
          </p:cNvPr>
          <p:cNvSpPr txBox="1">
            <a:spLocks noChangeArrowheads="1"/>
          </p:cNvSpPr>
          <p:nvPr/>
        </p:nvSpPr>
        <p:spPr bwMode="auto">
          <a:xfrm>
            <a:off x="15748251" y="38541023"/>
            <a:ext cx="484515" cy="523182"/>
          </a:xfrm>
          <a:prstGeom prst="rect">
            <a:avLst/>
          </a:prstGeom>
          <a:solidFill>
            <a:schemeClr val="bg1"/>
          </a:solidFill>
          <a:ln w="22225">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en-US" altLang="ja-JP" sz="2800" dirty="0">
                <a:solidFill>
                  <a:srgbClr val="000000"/>
                </a:solidFill>
                <a:latin typeface="ヒラギノ角ゴ ProN W6"/>
                <a:ea typeface="ヒラギノ角ゴ ProN W6"/>
                <a:cs typeface="ヒラギノ角ゴ ProN W6"/>
              </a:rPr>
              <a:t>D</a:t>
            </a:r>
          </a:p>
        </p:txBody>
      </p:sp>
      <p:pic>
        <p:nvPicPr>
          <p:cNvPr id="15366" name="図 15365">
            <a:extLst>
              <a:ext uri="{FF2B5EF4-FFF2-40B4-BE49-F238E27FC236}">
                <a16:creationId xmlns:a16="http://schemas.microsoft.com/office/drawing/2014/main" id="{67EFCACE-9D55-D647-8618-0940AA6679B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963366" y="415100"/>
            <a:ext cx="2822673" cy="3562392"/>
          </a:xfrm>
          <a:prstGeom prst="rect">
            <a:avLst/>
          </a:prstGeom>
          <a:ln>
            <a:solidFill>
              <a:schemeClr val="tx1"/>
            </a:solidFill>
          </a:ln>
        </p:spPr>
      </p:pic>
      <p:pic>
        <p:nvPicPr>
          <p:cNvPr id="15369" name="図 15368">
            <a:extLst>
              <a:ext uri="{FF2B5EF4-FFF2-40B4-BE49-F238E27FC236}">
                <a16:creationId xmlns:a16="http://schemas.microsoft.com/office/drawing/2014/main" id="{C475F128-60F9-2C4A-B202-30E66CD9CA9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93" b="91383" l="6201" r="92188">
                        <a14:foregroundMark x1="54639" y1="40768" x2="54639" y2="40768"/>
                        <a14:foregroundMark x1="69238" y1="55105" x2="69238" y2="55105"/>
                        <a14:foregroundMark x1="59033" y1="44678" x2="65576" y2="56481"/>
                        <a14:foregroundMark x1="65576" y1="56481" x2="50244" y2="38161"/>
                        <a14:foregroundMark x1="70410" y1="36930" x2="72461" y2="33888"/>
                        <a14:foregroundMark x1="78857" y1="40768" x2="81787" y2="38161"/>
                        <a14:foregroundMark x1="82959" y1="45981" x2="62402" y2="47647"/>
                        <a14:foregroundMark x1="62402" y1="47647" x2="65137" y2="36278"/>
                        <a14:foregroundMark x1="65137" y1="36278" x2="75928" y2="35192"/>
                        <a14:foregroundMark x1="37988" y1="40768" x2="33105" y2="32223"/>
                        <a14:foregroundMark x1="33105" y1="32223" x2="30225" y2="23099"/>
                        <a14:foregroundMark x1="30225" y1="23099" x2="37012" y2="23751"/>
                        <a14:foregroundMark x1="37012" y1="23751" x2="39746" y2="34323"/>
                        <a14:foregroundMark x1="89648" y1="50760" x2="83252" y2="56408"/>
                        <a14:foregroundMark x1="83252" y1="56408" x2="85010" y2="52498"/>
                        <a14:foregroundMark x1="84131" y1="27806" x2="84131" y2="34323"/>
                        <a14:foregroundMark x1="92285" y1="49022" x2="89941" y2="52933"/>
                        <a14:foregroundMark x1="72461" y1="40768" x2="72461" y2="50326"/>
                        <a14:foregroundMark x1="16992" y1="70673" x2="20752" y2="74584"/>
                        <a14:foregroundMark x1="43555" y1="90587" x2="46191" y2="91455"/>
                        <a14:foregroundMark x1="6201" y1="26503" x2="7617" y2="29109"/>
                      </a14:backgroundRemoval>
                    </a14:imgEffect>
                  </a14:imgLayer>
                </a14:imgProps>
              </a:ext>
            </a:extLst>
          </a:blip>
          <a:stretch>
            <a:fillRect/>
          </a:stretch>
        </p:blipFill>
        <p:spPr>
          <a:xfrm>
            <a:off x="280542" y="2708670"/>
            <a:ext cx="3001858" cy="2022736"/>
          </a:xfrm>
          <a:prstGeom prst="rect">
            <a:avLst/>
          </a:prstGeom>
        </p:spPr>
      </p:pic>
      <p:sp>
        <p:nvSpPr>
          <p:cNvPr id="236" name="Rectangle 9">
            <a:extLst>
              <a:ext uri="{FF2B5EF4-FFF2-40B4-BE49-F238E27FC236}">
                <a16:creationId xmlns:a16="http://schemas.microsoft.com/office/drawing/2014/main" id="{E7528D27-4060-D741-A0BE-EEF170AEFBE0}"/>
              </a:ext>
            </a:extLst>
          </p:cNvPr>
          <p:cNvSpPr>
            <a:spLocks noChangeArrowheads="1"/>
          </p:cNvSpPr>
          <p:nvPr/>
        </p:nvSpPr>
        <p:spPr bwMode="auto">
          <a:xfrm>
            <a:off x="-50900" y="4508042"/>
            <a:ext cx="4119657" cy="897974"/>
          </a:xfrm>
          <a:prstGeom prst="rect">
            <a:avLst/>
          </a:prstGeom>
          <a:noFill/>
          <a:ln w="127000">
            <a:noFill/>
            <a:miter lim="800000"/>
            <a:headEnd/>
            <a:tailEnd/>
          </a:ln>
        </p:spPr>
        <p:txBody>
          <a:bodyPr lIns="416903" tIns="208452" rIns="416903" bIns="208452" anchor="ctr"/>
          <a:lstStyle/>
          <a:p>
            <a:pPr algn="ctr" defTabSz="4176713"/>
            <a:r>
              <a:rPr lang="ja-JP" altLang="en-US" sz="1600">
                <a:solidFill>
                  <a:schemeClr val="bg1"/>
                </a:solidFill>
                <a:latin typeface="ヒラギノ角ゴ Pro W6"/>
                <a:ea typeface="ヒラギノ角ゴ Pro W6"/>
                <a:cs typeface="ヒラギノ角ゴ Pro W6"/>
              </a:rPr>
              <a:t>旭川市シンボルキャラクター</a:t>
            </a:r>
            <a:br>
              <a:rPr lang="en-US" altLang="ja-JP" sz="1600" dirty="0">
                <a:solidFill>
                  <a:schemeClr val="bg1"/>
                </a:solidFill>
                <a:latin typeface="ヒラギノ角ゴ Pro W6"/>
                <a:ea typeface="ヒラギノ角ゴ Pro W6"/>
                <a:cs typeface="ヒラギノ角ゴ Pro W6"/>
              </a:rPr>
            </a:br>
            <a:r>
              <a:rPr lang="ja-JP" altLang="en-US" sz="1600">
                <a:solidFill>
                  <a:schemeClr val="bg1"/>
                </a:solidFill>
                <a:latin typeface="ヒラギノ角ゴ Pro W6"/>
                <a:ea typeface="ヒラギノ角ゴ Pro W6"/>
                <a:cs typeface="ヒラギノ角ゴ Pro W6"/>
              </a:rPr>
              <a:t>あさっぴー</a:t>
            </a:r>
            <a:r>
              <a:rPr lang="en-US" altLang="ja-JP" sz="1600" dirty="0">
                <a:solidFill>
                  <a:schemeClr val="bg1"/>
                </a:solidFill>
                <a:latin typeface="ヒラギノ角ゴ Pro W6"/>
                <a:ea typeface="ヒラギノ角ゴ Pro W6"/>
                <a:cs typeface="ヒラギノ角ゴ Pro W6"/>
              </a:rPr>
              <a:t> (</a:t>
            </a:r>
            <a:r>
              <a:rPr lang="ja-JP" altLang="en-US" sz="1600">
                <a:solidFill>
                  <a:schemeClr val="bg1"/>
                </a:solidFill>
                <a:latin typeface="ヒラギノ角ゴ Pro W6"/>
                <a:ea typeface="ヒラギノ角ゴ Pro W6"/>
                <a:cs typeface="ヒラギノ角ゴ Pro W6"/>
              </a:rPr>
              <a:t>公式</a:t>
            </a:r>
            <a:r>
              <a:rPr lang="en-US" altLang="ja-JP" sz="1600" dirty="0">
                <a:solidFill>
                  <a:schemeClr val="bg1"/>
                </a:solidFill>
                <a:latin typeface="ヒラギノ角ゴ Pro W6"/>
                <a:ea typeface="ヒラギノ角ゴ Pro W6"/>
                <a:cs typeface="ヒラギノ角ゴ Pro W6"/>
              </a:rPr>
              <a:t> Facebook </a:t>
            </a:r>
            <a:r>
              <a:rPr lang="ja-JP" altLang="en-US" sz="1600">
                <a:solidFill>
                  <a:schemeClr val="bg1"/>
                </a:solidFill>
                <a:latin typeface="ヒラギノ角ゴ Pro W6"/>
                <a:ea typeface="ヒラギノ角ゴ Pro W6"/>
                <a:cs typeface="ヒラギノ角ゴ Pro W6"/>
              </a:rPr>
              <a:t>より</a:t>
            </a:r>
            <a:r>
              <a:rPr lang="en-US" altLang="ja-JP" sz="1600" dirty="0">
                <a:solidFill>
                  <a:schemeClr val="bg1"/>
                </a:solidFill>
                <a:latin typeface="ヒラギノ角ゴ Pro W6"/>
                <a:ea typeface="ヒラギノ角ゴ Pro W6"/>
                <a:cs typeface="ヒラギノ角ゴ Pro W6"/>
              </a:rPr>
              <a:t>)</a:t>
            </a:r>
          </a:p>
        </p:txBody>
      </p:sp>
      <p:sp>
        <p:nvSpPr>
          <p:cNvPr id="237" name="Text Box 99">
            <a:extLst>
              <a:ext uri="{FF2B5EF4-FFF2-40B4-BE49-F238E27FC236}">
                <a16:creationId xmlns:a16="http://schemas.microsoft.com/office/drawing/2014/main" id="{83E6899D-F9CA-904E-AA70-075F52A98977}"/>
              </a:ext>
            </a:extLst>
          </p:cNvPr>
          <p:cNvSpPr txBox="1">
            <a:spLocks noChangeArrowheads="1"/>
          </p:cNvSpPr>
          <p:nvPr/>
        </p:nvSpPr>
        <p:spPr bwMode="auto">
          <a:xfrm>
            <a:off x="1351611" y="27107479"/>
            <a:ext cx="11260502" cy="22467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58788" indent="-457200">
              <a:buFont typeface="Arial" charset="0"/>
              <a:buChar char="•"/>
              <a:defRPr/>
            </a:pPr>
            <a:r>
              <a:rPr lang="en-US" altLang="ja-JP" sz="2800" dirty="0">
                <a:solidFill>
                  <a:srgbClr val="000000"/>
                </a:solidFill>
                <a:latin typeface="ヒラギノ角ゴ ProN W6"/>
                <a:ea typeface="ヒラギノ角ゴ ProN W6"/>
                <a:cs typeface="ヒラギノ角ゴ ProN W6"/>
              </a:rPr>
              <a:t>Nishizawa et al. (2016) </a:t>
            </a:r>
            <a:r>
              <a:rPr lang="ja-JP" altLang="en-US" sz="2800">
                <a:solidFill>
                  <a:srgbClr val="000000"/>
                </a:solidFill>
                <a:latin typeface="ヒラギノ角ゴ ProN W6"/>
                <a:ea typeface="ヒラギノ角ゴ ProN W6"/>
                <a:cs typeface="ヒラギノ角ゴ ProN W6"/>
              </a:rPr>
              <a:t>と同じ方法で孤立渦を判定</a:t>
            </a:r>
            <a:endParaRPr lang="en-US" altLang="ja-JP" sz="2800" dirty="0">
              <a:solidFill>
                <a:srgbClr val="00000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0000"/>
                </a:solidFill>
                <a:latin typeface="ヒラギノ角ゴ ProN W6"/>
                <a:ea typeface="ヒラギノ角ゴ ProN W6"/>
                <a:cs typeface="ヒラギノ角ゴ ProN W6"/>
              </a:rPr>
              <a:t>鉛直渦度の大きさを用いて抽出</a:t>
            </a:r>
            <a:endParaRPr lang="en-US" altLang="ja-JP" sz="2800" dirty="0">
              <a:solidFill>
                <a:srgbClr val="000000"/>
              </a:solidFill>
              <a:latin typeface="ヒラギノ角ゴ ProN W6"/>
              <a:ea typeface="ヒラギノ角ゴ ProN W6"/>
              <a:cs typeface="ヒラギノ角ゴ ProN W6"/>
            </a:endParaRPr>
          </a:p>
          <a:p>
            <a:pPr marL="1371600" lvl="2" indent="-457200">
              <a:buFont typeface="Arial" charset="0"/>
              <a:buChar char="•"/>
              <a:defRPr/>
            </a:pPr>
            <a:r>
              <a:rPr lang="ja-JP" altLang="en-US" sz="2800">
                <a:solidFill>
                  <a:srgbClr val="000000"/>
                </a:solidFill>
                <a:latin typeface="ヒラギノ角ゴ ProN W6"/>
                <a:ea typeface="ヒラギノ角ゴ ProN W6"/>
                <a:cs typeface="ヒラギノ角ゴ ProN W6"/>
              </a:rPr>
              <a:t>標準偏差</a:t>
            </a:r>
            <a:r>
              <a:rPr lang="en-US" altLang="ja-JP" sz="2800" dirty="0">
                <a:solidFill>
                  <a:srgbClr val="000000"/>
                </a:solidFill>
                <a:latin typeface="ヒラギノ角ゴ ProN W6"/>
                <a:ea typeface="ヒラギノ角ゴ ProN W6"/>
                <a:cs typeface="ヒラギノ角ゴ ProN W6"/>
              </a:rPr>
              <a:t> </a:t>
            </a:r>
            <a:r>
              <a:rPr lang="en-US" altLang="ja-JP" sz="2800" dirty="0" err="1">
                <a:solidFill>
                  <a:srgbClr val="000000"/>
                </a:solidFill>
                <a:latin typeface="ヒラギノ角ゴ ProN W6"/>
                <a:ea typeface="ヒラギノ角ゴ ProN W6"/>
                <a:cs typeface="ヒラギノ角ゴ ProN W6"/>
              </a:rPr>
              <a:t>σ</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を用いて</a:t>
            </a:r>
            <a:r>
              <a:rPr lang="en-US" altLang="ja-JP" sz="2800" dirty="0">
                <a:solidFill>
                  <a:srgbClr val="000000"/>
                </a:solidFill>
                <a:latin typeface="ヒラギノ角ゴ ProN W6"/>
                <a:ea typeface="ヒラギノ角ゴ ProN W6"/>
                <a:cs typeface="ヒラギノ角ゴ ProN W6"/>
              </a:rPr>
              <a:t> 15, 20, 25 </a:t>
            </a:r>
            <a:r>
              <a:rPr lang="en-US" altLang="ja-JP" sz="2800" dirty="0" err="1">
                <a:solidFill>
                  <a:srgbClr val="000000"/>
                </a:solidFill>
                <a:latin typeface="ヒラギノ角ゴ ProN W6"/>
                <a:ea typeface="ヒラギノ角ゴ ProN W6"/>
                <a:cs typeface="ヒラギノ角ゴ ProN W6"/>
              </a:rPr>
              <a:t>σ</a:t>
            </a:r>
            <a:r>
              <a:rPr lang="en-US" altLang="ja-JP" sz="2800" dirty="0">
                <a:solidFill>
                  <a:srgbClr val="000000"/>
                </a:solidFill>
                <a:latin typeface="ヒラギノ角ゴ ProN W6"/>
                <a:ea typeface="ヒラギノ角ゴ ProN W6"/>
                <a:cs typeface="ヒラギノ角ゴ ProN W6"/>
              </a:rPr>
              <a:t> </a:t>
            </a:r>
            <a:r>
              <a:rPr lang="ja-JP" altLang="en-US" sz="2800">
                <a:solidFill>
                  <a:srgbClr val="000000"/>
                </a:solidFill>
                <a:latin typeface="ヒラギノ角ゴ ProN W6"/>
                <a:ea typeface="ヒラギノ角ゴ ProN W6"/>
                <a:cs typeface="ヒラギノ角ゴ ProN W6"/>
              </a:rPr>
              <a:t>区間に含まれない</a:t>
            </a:r>
            <a:br>
              <a:rPr lang="en-US" altLang="ja-JP" sz="2800" dirty="0">
                <a:solidFill>
                  <a:srgbClr val="000000"/>
                </a:solidFill>
                <a:latin typeface="ヒラギノ角ゴ ProN W6"/>
                <a:ea typeface="ヒラギノ角ゴ ProN W6"/>
                <a:cs typeface="ヒラギノ角ゴ ProN W6"/>
              </a:rPr>
            </a:br>
            <a:r>
              <a:rPr lang="ja-JP" altLang="en-US" sz="2800">
                <a:solidFill>
                  <a:srgbClr val="000000"/>
                </a:solidFill>
                <a:latin typeface="ヒラギノ角ゴ ProN W6"/>
                <a:ea typeface="ヒラギノ角ゴ ProN W6"/>
                <a:cs typeface="ヒラギノ角ゴ ProN W6"/>
              </a:rPr>
              <a:t>大きさの渦度を持つ点を選択</a:t>
            </a:r>
            <a:endParaRPr lang="en-US" altLang="ja-JP" sz="2800" dirty="0">
              <a:solidFill>
                <a:srgbClr val="000000"/>
              </a:solidFill>
              <a:latin typeface="ヒラギノ角ゴ ProN W6"/>
              <a:ea typeface="ヒラギノ角ゴ ProN W6"/>
              <a:cs typeface="ヒラギノ角ゴ ProN W6"/>
            </a:endParaRPr>
          </a:p>
          <a:p>
            <a:pPr marL="914400" lvl="1" indent="-457200">
              <a:buFont typeface="Arial" charset="0"/>
              <a:buChar char="•"/>
              <a:defRPr/>
            </a:pPr>
            <a:r>
              <a:rPr lang="ja-JP" altLang="en-US" sz="2800">
                <a:solidFill>
                  <a:srgbClr val="000000"/>
                </a:solidFill>
                <a:latin typeface="ヒラギノ角ゴ ProN W6"/>
                <a:ea typeface="ヒラギノ角ゴ ProN W6"/>
                <a:cs typeface="ヒラギノ角ゴ ProN W6"/>
              </a:rPr>
              <a:t>ランキン渦を仮定した渦半径とその接線風速から渦と判定</a:t>
            </a:r>
            <a:endParaRPr lang="en-US" altLang="ja-JP" sz="2800" dirty="0">
              <a:solidFill>
                <a:srgbClr val="000000"/>
              </a:solidFill>
              <a:latin typeface="ヒラギノ角ゴ ProN W6"/>
              <a:ea typeface="ヒラギノ角ゴ ProN W6"/>
              <a:cs typeface="ヒラギノ角ゴ ProN W6"/>
            </a:endParaRPr>
          </a:p>
        </p:txBody>
      </p:sp>
      <p:sp>
        <p:nvSpPr>
          <p:cNvPr id="238" name="右矢印 237">
            <a:extLst>
              <a:ext uri="{FF2B5EF4-FFF2-40B4-BE49-F238E27FC236}">
                <a16:creationId xmlns:a16="http://schemas.microsoft.com/office/drawing/2014/main" id="{6DBB2BB5-FCB7-5C47-86F3-B4FD0BDF3BA0}"/>
              </a:ext>
            </a:extLst>
          </p:cNvPr>
          <p:cNvSpPr/>
          <p:nvPr/>
        </p:nvSpPr>
        <p:spPr bwMode="auto">
          <a:xfrm rot="19485559">
            <a:off x="24503672" y="30169873"/>
            <a:ext cx="903955" cy="235806"/>
          </a:xfrm>
          <a:prstGeom prst="rightArrow">
            <a:avLst>
              <a:gd name="adj1" fmla="val 24219"/>
              <a:gd name="adj2" fmla="val 98086"/>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9" name="Text Box 99">
            <a:extLst>
              <a:ext uri="{FF2B5EF4-FFF2-40B4-BE49-F238E27FC236}">
                <a16:creationId xmlns:a16="http://schemas.microsoft.com/office/drawing/2014/main" id="{A234507E-7543-5446-8E0F-BCF24F4AE21E}"/>
              </a:ext>
            </a:extLst>
          </p:cNvPr>
          <p:cNvSpPr txBox="1">
            <a:spLocks noChangeArrowheads="1"/>
          </p:cNvSpPr>
          <p:nvPr/>
        </p:nvSpPr>
        <p:spPr bwMode="auto">
          <a:xfrm>
            <a:off x="22306716" y="22059352"/>
            <a:ext cx="6566907" cy="58473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a:defRPr/>
            </a:pPr>
            <a:r>
              <a:rPr lang="ja-JP" altLang="en-US" sz="3200" b="1">
                <a:solidFill>
                  <a:srgbClr val="0000FF"/>
                </a:solidFill>
                <a:latin typeface="ヒラギノ角ゴ ProN W6"/>
                <a:ea typeface="ヒラギノ角ゴ ProN W6"/>
                <a:cs typeface="ヒラギノ角ゴ ProN W6"/>
              </a:rPr>
              <a:t>抽出した渦の構造</a:t>
            </a:r>
            <a:endParaRPr lang="en-US" altLang="ja-JP" sz="900" dirty="0">
              <a:solidFill>
                <a:srgbClr val="000000"/>
              </a:solidFill>
              <a:latin typeface="ヒラギノ角ゴ ProN W6"/>
              <a:ea typeface="ヒラギノ角ゴ ProN W6"/>
              <a:cs typeface="ヒラギノ角ゴ ProN W6"/>
            </a:endParaRPr>
          </a:p>
        </p:txBody>
      </p:sp>
      <p:sp>
        <p:nvSpPr>
          <p:cNvPr id="240" name="右矢印 239">
            <a:extLst>
              <a:ext uri="{FF2B5EF4-FFF2-40B4-BE49-F238E27FC236}">
                <a16:creationId xmlns:a16="http://schemas.microsoft.com/office/drawing/2014/main" id="{59854C9A-6DD2-D143-A565-AA5829B2F618}"/>
              </a:ext>
            </a:extLst>
          </p:cNvPr>
          <p:cNvSpPr/>
          <p:nvPr/>
        </p:nvSpPr>
        <p:spPr bwMode="auto">
          <a:xfrm rot="15444140">
            <a:off x="17970572" y="27138383"/>
            <a:ext cx="1249727" cy="235806"/>
          </a:xfrm>
          <a:prstGeom prst="rightArrow">
            <a:avLst>
              <a:gd name="adj1" fmla="val 24219"/>
              <a:gd name="adj2" fmla="val 98086"/>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1" name="Text Box 99">
            <a:extLst>
              <a:ext uri="{FF2B5EF4-FFF2-40B4-BE49-F238E27FC236}">
                <a16:creationId xmlns:a16="http://schemas.microsoft.com/office/drawing/2014/main" id="{1644BF8A-1A1A-5649-8E55-9A74867AEE98}"/>
              </a:ext>
            </a:extLst>
          </p:cNvPr>
          <p:cNvSpPr txBox="1">
            <a:spLocks noChangeArrowheads="1"/>
          </p:cNvSpPr>
          <p:nvPr/>
        </p:nvSpPr>
        <p:spPr bwMode="auto">
          <a:xfrm>
            <a:off x="18681365" y="27900169"/>
            <a:ext cx="484515" cy="523182"/>
          </a:xfrm>
          <a:prstGeom prst="rect">
            <a:avLst/>
          </a:prstGeom>
          <a:solidFill>
            <a:schemeClr val="bg1"/>
          </a:solidFill>
          <a:ln w="22225">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en-US" altLang="ja-JP" sz="2800" dirty="0">
                <a:solidFill>
                  <a:srgbClr val="000000"/>
                </a:solidFill>
                <a:latin typeface="ヒラギノ角ゴ ProN W6"/>
                <a:ea typeface="ヒラギノ角ゴ ProN W6"/>
                <a:cs typeface="ヒラギノ角ゴ ProN W6"/>
              </a:rPr>
              <a:t>B</a:t>
            </a:r>
          </a:p>
        </p:txBody>
      </p:sp>
      <p:sp>
        <p:nvSpPr>
          <p:cNvPr id="242" name="右矢印 241">
            <a:extLst>
              <a:ext uri="{FF2B5EF4-FFF2-40B4-BE49-F238E27FC236}">
                <a16:creationId xmlns:a16="http://schemas.microsoft.com/office/drawing/2014/main" id="{72044DBA-4A73-3244-85DB-5B7206391FDC}"/>
              </a:ext>
            </a:extLst>
          </p:cNvPr>
          <p:cNvSpPr/>
          <p:nvPr/>
        </p:nvSpPr>
        <p:spPr bwMode="auto">
          <a:xfrm rot="15444140">
            <a:off x="26356812" y="30531224"/>
            <a:ext cx="715146" cy="226129"/>
          </a:xfrm>
          <a:prstGeom prst="rightArrow">
            <a:avLst>
              <a:gd name="adj1" fmla="val 24219"/>
              <a:gd name="adj2" fmla="val 98086"/>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3" name="Text Box 99">
            <a:extLst>
              <a:ext uri="{FF2B5EF4-FFF2-40B4-BE49-F238E27FC236}">
                <a16:creationId xmlns:a16="http://schemas.microsoft.com/office/drawing/2014/main" id="{A7DF5AB2-F8D0-8240-8827-5E8A1CA14FC8}"/>
              </a:ext>
            </a:extLst>
          </p:cNvPr>
          <p:cNvSpPr txBox="1">
            <a:spLocks noChangeArrowheads="1"/>
          </p:cNvSpPr>
          <p:nvPr/>
        </p:nvSpPr>
        <p:spPr bwMode="auto">
          <a:xfrm>
            <a:off x="26721108" y="31015351"/>
            <a:ext cx="484515" cy="523182"/>
          </a:xfrm>
          <a:prstGeom prst="rect">
            <a:avLst/>
          </a:prstGeom>
          <a:solidFill>
            <a:schemeClr val="bg1"/>
          </a:solidFill>
          <a:ln w="22225">
            <a:solidFill>
              <a:schemeClr val="tx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en-US" altLang="ja-JP" sz="2800" dirty="0">
                <a:solidFill>
                  <a:srgbClr val="000000"/>
                </a:solidFill>
                <a:latin typeface="ヒラギノ角ゴ ProN W6"/>
                <a:ea typeface="ヒラギノ角ゴ ProN W6"/>
                <a:cs typeface="ヒラギノ角ゴ ProN W6"/>
              </a:rPr>
              <a:t>B</a:t>
            </a:r>
          </a:p>
        </p:txBody>
      </p:sp>
      <p:sp>
        <p:nvSpPr>
          <p:cNvPr id="244" name="Text Box 99">
            <a:extLst>
              <a:ext uri="{FF2B5EF4-FFF2-40B4-BE49-F238E27FC236}">
                <a16:creationId xmlns:a16="http://schemas.microsoft.com/office/drawing/2014/main" id="{C8918AA9-CAC7-404C-8114-1CC96BE3079E}"/>
              </a:ext>
            </a:extLst>
          </p:cNvPr>
          <p:cNvSpPr txBox="1">
            <a:spLocks noChangeArrowheads="1"/>
          </p:cNvSpPr>
          <p:nvPr/>
        </p:nvSpPr>
        <p:spPr bwMode="auto">
          <a:xfrm>
            <a:off x="1168078" y="34732250"/>
            <a:ext cx="9292994" cy="954069"/>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458788" indent="-457200">
              <a:buFont typeface="Arial" charset="0"/>
              <a:buChar char="•"/>
              <a:defRPr/>
            </a:pPr>
            <a:r>
              <a:rPr lang="ja-JP" altLang="en-US" sz="2800">
                <a:solidFill>
                  <a:srgbClr val="000000"/>
                </a:solidFill>
                <a:latin typeface="ヒラギノ角ゴ ProN W6"/>
                <a:ea typeface="ヒラギノ角ゴ ProN W6"/>
                <a:cs typeface="ヒラギノ角ゴ ProN W6"/>
              </a:rPr>
              <a:t>応力が強い点が</a:t>
            </a:r>
            <a:r>
              <a:rPr lang="en-US" altLang="ja-JP" sz="2800" dirty="0">
                <a:solidFill>
                  <a:srgbClr val="000000"/>
                </a:solidFill>
                <a:latin typeface="ヒラギノ角ゴ ProN W6"/>
                <a:ea typeface="ヒラギノ角ゴ ProN W6"/>
                <a:cs typeface="ヒラギノ角ゴ ProN W6"/>
              </a:rPr>
              <a:t> 100 m </a:t>
            </a:r>
            <a:r>
              <a:rPr lang="ja-JP" altLang="en-US" sz="2800">
                <a:solidFill>
                  <a:srgbClr val="000000"/>
                </a:solidFill>
                <a:latin typeface="ヒラギノ角ゴ ProN W6"/>
                <a:ea typeface="ヒラギノ角ゴ ProN W6"/>
                <a:cs typeface="ヒラギノ角ゴ ProN W6"/>
              </a:rPr>
              <a:t>程度の範囲で集合している</a:t>
            </a:r>
            <a:br>
              <a:rPr lang="en-US" altLang="ja-JP" sz="2800" dirty="0">
                <a:solidFill>
                  <a:srgbClr val="000000"/>
                </a:solidFill>
                <a:latin typeface="ヒラギノ角ゴ ProN W6"/>
                <a:ea typeface="ヒラギノ角ゴ ProN W6"/>
                <a:cs typeface="ヒラギノ角ゴ ProN W6"/>
              </a:rPr>
            </a:br>
            <a:r>
              <a:rPr lang="ja-JP" altLang="en-US" sz="2800">
                <a:solidFill>
                  <a:srgbClr val="000000"/>
                </a:solidFill>
                <a:latin typeface="ヒラギノ角ゴ ProN W6"/>
                <a:ea typeface="ヒラギノ角ゴ ProN W6"/>
                <a:cs typeface="ヒラギノ角ゴ ProN W6"/>
              </a:rPr>
              <a:t>場所の数とそのうち抽出した渦を伴う場所の数</a:t>
            </a:r>
            <a:endParaRPr lang="en-US" altLang="ja-JP" sz="2800" dirty="0">
              <a:solidFill>
                <a:srgbClr val="000000"/>
              </a:solidFill>
              <a:latin typeface="ヒラギノ角ゴ ProN W6"/>
              <a:ea typeface="ヒラギノ角ゴ ProN W6"/>
              <a:cs typeface="ヒラギノ角ゴ ProN W6"/>
            </a:endParaRPr>
          </a:p>
        </p:txBody>
      </p:sp>
      <p:sp>
        <p:nvSpPr>
          <p:cNvPr id="246" name="Rectangle 9">
            <a:extLst>
              <a:ext uri="{FF2B5EF4-FFF2-40B4-BE49-F238E27FC236}">
                <a16:creationId xmlns:a16="http://schemas.microsoft.com/office/drawing/2014/main" id="{D5271A7B-3C9E-1D43-B007-25921880F81B}"/>
              </a:ext>
            </a:extLst>
          </p:cNvPr>
          <p:cNvSpPr>
            <a:spLocks noChangeArrowheads="1"/>
          </p:cNvSpPr>
          <p:nvPr/>
        </p:nvSpPr>
        <p:spPr bwMode="auto">
          <a:xfrm>
            <a:off x="6602854" y="2320477"/>
            <a:ext cx="2389232" cy="411639"/>
          </a:xfrm>
          <a:prstGeom prst="rect">
            <a:avLst/>
          </a:prstGeom>
          <a:noFill/>
          <a:ln w="127000">
            <a:noFill/>
            <a:miter lim="800000"/>
            <a:headEnd/>
            <a:tailEnd/>
          </a:ln>
        </p:spPr>
        <p:txBody>
          <a:bodyPr lIns="416903" tIns="208452" rIns="416903" bIns="208452" anchor="ctr"/>
          <a:lstStyle/>
          <a:p>
            <a:pPr algn="ctr" defTabSz="4176713"/>
            <a:r>
              <a:rPr lang="ja-JP" altLang="en-US" sz="1800">
                <a:solidFill>
                  <a:schemeClr val="bg1"/>
                </a:solidFill>
                <a:latin typeface="ヒラギノ角ゴ Pro W6"/>
                <a:ea typeface="ヒラギノ角ゴ Pro W6"/>
                <a:cs typeface="ヒラギノ角ゴ Pro W6"/>
              </a:rPr>
              <a:t>く</a:t>
            </a:r>
            <a:r>
              <a:rPr lang="en-US" altLang="ja-JP" sz="1800" dirty="0">
                <a:solidFill>
                  <a:schemeClr val="bg1"/>
                </a:solidFill>
                <a:latin typeface="ヒラギノ角ゴ Pro W6"/>
                <a:ea typeface="ヒラギノ角ゴ Pro W6"/>
                <a:cs typeface="ヒラギノ角ゴ Pro W6"/>
              </a:rPr>
              <a:t>     </a:t>
            </a:r>
            <a:r>
              <a:rPr lang="ja-JP" altLang="en-US" sz="1800">
                <a:solidFill>
                  <a:schemeClr val="bg1"/>
                </a:solidFill>
                <a:latin typeface="ヒラギノ角ゴ Pro W6"/>
                <a:ea typeface="ヒラギノ角ゴ Pro W6"/>
                <a:cs typeface="ヒラギノ角ゴ Pro W6"/>
              </a:rPr>
              <a:t>り</a:t>
            </a:r>
            <a:r>
              <a:rPr lang="en-US" altLang="ja-JP" sz="1800" dirty="0">
                <a:solidFill>
                  <a:schemeClr val="bg1"/>
                </a:solidFill>
                <a:latin typeface="ヒラギノ角ゴ Pro W6"/>
                <a:ea typeface="ヒラギノ角ゴ Pro W6"/>
                <a:cs typeface="ヒラギノ角ゴ Pro W6"/>
              </a:rPr>
              <a:t>     </a:t>
            </a:r>
            <a:r>
              <a:rPr lang="ja-JP" altLang="en-US" sz="1800">
                <a:solidFill>
                  <a:schemeClr val="bg1"/>
                </a:solidFill>
                <a:latin typeface="ヒラギノ角ゴ Pro W6"/>
                <a:ea typeface="ヒラギノ角ゴ Pro W6"/>
                <a:cs typeface="ヒラギノ角ゴ Pro W6"/>
              </a:rPr>
              <a:t>き</a:t>
            </a:r>
            <a:endParaRPr lang="en-US" altLang="ja-JP" sz="1800" dirty="0">
              <a:solidFill>
                <a:schemeClr val="bg1"/>
              </a:solidFill>
              <a:latin typeface="ヒラギノ角ゴ Pro W6"/>
              <a:ea typeface="ヒラギノ角ゴ Pro W6"/>
              <a:cs typeface="ヒラギノ角ゴ Pro W6"/>
            </a:endParaRPr>
          </a:p>
        </p:txBody>
      </p:sp>
      <p:grpSp>
        <p:nvGrpSpPr>
          <p:cNvPr id="15374" name="グループ化 15373">
            <a:extLst>
              <a:ext uri="{FF2B5EF4-FFF2-40B4-BE49-F238E27FC236}">
                <a16:creationId xmlns:a16="http://schemas.microsoft.com/office/drawing/2014/main" id="{810F0D77-B886-204B-B051-62CFDAF7FE3C}"/>
              </a:ext>
            </a:extLst>
          </p:cNvPr>
          <p:cNvGrpSpPr/>
          <p:nvPr/>
        </p:nvGrpSpPr>
        <p:grpSpPr>
          <a:xfrm>
            <a:off x="24225732" y="34128592"/>
            <a:ext cx="5014964" cy="3691293"/>
            <a:chOff x="24225732" y="34128592"/>
            <a:chExt cx="5014964" cy="3691293"/>
          </a:xfrm>
        </p:grpSpPr>
        <p:sp>
          <p:nvSpPr>
            <p:cNvPr id="155" name="テキスト ボックス 154">
              <a:extLst>
                <a:ext uri="{FF2B5EF4-FFF2-40B4-BE49-F238E27FC236}">
                  <a16:creationId xmlns:a16="http://schemas.microsoft.com/office/drawing/2014/main" id="{B9776683-D536-3048-99E3-3B53E751BF3E}"/>
                </a:ext>
              </a:extLst>
            </p:cNvPr>
            <p:cNvSpPr txBox="1"/>
            <p:nvPr/>
          </p:nvSpPr>
          <p:spPr>
            <a:xfrm>
              <a:off x="27957208" y="34178252"/>
              <a:ext cx="1269347" cy="492443"/>
            </a:xfrm>
            <a:prstGeom prst="rect">
              <a:avLst/>
            </a:prstGeom>
            <a:solidFill>
              <a:schemeClr val="bg1"/>
            </a:solidFill>
          </p:spPr>
          <p:txBody>
            <a:bodyPr wrap="square" lIns="0" tIns="0" rIns="0" bIns="0" rtlCol="0">
              <a:spAutoFit/>
            </a:bodyPr>
            <a:lstStyle/>
            <a:p>
              <a:r>
                <a:rPr lang="ja-JP" altLang="en-US" sz="1600">
                  <a:latin typeface="Hiragino Kaku Gothic Pro W6" charset="-128"/>
                  <a:ea typeface="Hiragino Kaku Gothic Pro W6" charset="-128"/>
                  <a:cs typeface="Hiragino Kaku Gothic Pro W6" charset="-128"/>
                </a:rPr>
                <a:t>等値線</a:t>
              </a:r>
              <a:r>
                <a:rPr lang="en-US" altLang="ja-JP" sz="1600" dirty="0">
                  <a:latin typeface="Hiragino Kaku Gothic Pro W6" charset="-128"/>
                  <a:ea typeface="Hiragino Kaku Gothic Pro W6" charset="-128"/>
                  <a:cs typeface="Hiragino Kaku Gothic Pro W6" charset="-128"/>
                </a:rPr>
                <a:t> </a:t>
              </a:r>
              <a:r>
                <a:rPr lang="ja-JP" altLang="en-US" sz="1600">
                  <a:latin typeface="Hiragino Kaku Gothic Pro W6" charset="-128"/>
                  <a:ea typeface="Hiragino Kaku Gothic Pro W6" charset="-128"/>
                  <a:cs typeface="Hiragino Kaku Gothic Pro W6" charset="-128"/>
                </a:rPr>
                <a:t>渦度</a:t>
              </a:r>
              <a:r>
                <a:rPr lang="en-US" altLang="ja-JP" sz="1600" dirty="0">
                  <a:latin typeface="Hiragino Kaku Gothic Pro W6" charset="-128"/>
                  <a:ea typeface="Hiragino Kaku Gothic Pro W6" charset="-128"/>
                  <a:cs typeface="Hiragino Kaku Gothic Pro W6" charset="-128"/>
                </a:rPr>
                <a:t> 0.2 s</a:t>
              </a:r>
              <a:r>
                <a:rPr lang="en-US" altLang="ja-JP" sz="1600" baseline="30000" dirty="0">
                  <a:latin typeface="Hiragino Kaku Gothic Pro W6" charset="-128"/>
                  <a:ea typeface="Hiragino Kaku Gothic Pro W6" charset="-128"/>
                  <a:cs typeface="Hiragino Kaku Gothic Pro W6" charset="-128"/>
                </a:rPr>
                <a:t>-1</a:t>
              </a:r>
              <a:r>
                <a:rPr lang="en-US" altLang="ja-JP" sz="1600" dirty="0">
                  <a:latin typeface="Hiragino Kaku Gothic Pro W6" charset="-128"/>
                  <a:ea typeface="Hiragino Kaku Gothic Pro W6" charset="-128"/>
                  <a:cs typeface="Hiragino Kaku Gothic Pro W6" charset="-128"/>
                </a:rPr>
                <a:t> </a:t>
              </a:r>
              <a:r>
                <a:rPr lang="ja-JP" altLang="en-US" sz="1600">
                  <a:latin typeface="Hiragino Kaku Gothic Pro W6" charset="-128"/>
                  <a:ea typeface="Hiragino Kaku Gothic Pro W6" charset="-128"/>
                  <a:cs typeface="Hiragino Kaku Gothic Pro W6" charset="-128"/>
                </a:rPr>
                <a:t>間隔</a:t>
              </a:r>
              <a:endParaRPr lang="en-US" altLang="ja-JP" sz="1600" dirty="0">
                <a:latin typeface="Hiragino Kaku Gothic Pro W6" charset="-128"/>
                <a:ea typeface="Hiragino Kaku Gothic Pro W6" charset="-128"/>
                <a:cs typeface="Hiragino Kaku Gothic Pro W6" charset="-128"/>
              </a:endParaRPr>
            </a:p>
          </p:txBody>
        </p:sp>
        <p:sp>
          <p:nvSpPr>
            <p:cNvPr id="148" name="テキスト ボックス 147">
              <a:extLst>
                <a:ext uri="{FF2B5EF4-FFF2-40B4-BE49-F238E27FC236}">
                  <a16:creationId xmlns:a16="http://schemas.microsoft.com/office/drawing/2014/main" id="{813B9AAB-F39C-2644-AD07-1F7638BFAB60}"/>
                </a:ext>
              </a:extLst>
            </p:cNvPr>
            <p:cNvSpPr txBox="1"/>
            <p:nvPr/>
          </p:nvSpPr>
          <p:spPr>
            <a:xfrm rot="16200000">
              <a:off x="23718339" y="35769691"/>
              <a:ext cx="1322564" cy="307777"/>
            </a:xfrm>
            <a:prstGeom prst="rect">
              <a:avLst/>
            </a:prstGeom>
            <a:solidFill>
              <a:schemeClr val="bg1"/>
            </a:solid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320 m</a:t>
              </a:r>
              <a:endParaRPr kumimoji="1" lang="ja-JP" altLang="en-US" sz="2000" dirty="0">
                <a:latin typeface="Hiragino Kaku Gothic Pro W6" charset="-128"/>
                <a:ea typeface="Hiragino Kaku Gothic Pro W6" charset="-128"/>
                <a:cs typeface="Hiragino Kaku Gothic Pro W6" charset="-128"/>
              </a:endParaRPr>
            </a:p>
          </p:txBody>
        </p:sp>
        <p:sp>
          <p:nvSpPr>
            <p:cNvPr id="149" name="上下矢印 148">
              <a:extLst>
                <a:ext uri="{FF2B5EF4-FFF2-40B4-BE49-F238E27FC236}">
                  <a16:creationId xmlns:a16="http://schemas.microsoft.com/office/drawing/2014/main" id="{D8C60FAF-3196-0142-A574-4992EAEF8A32}"/>
                </a:ext>
              </a:extLst>
            </p:cNvPr>
            <p:cNvSpPr/>
            <p:nvPr/>
          </p:nvSpPr>
          <p:spPr>
            <a:xfrm>
              <a:off x="24511367" y="34220825"/>
              <a:ext cx="91441" cy="3207689"/>
            </a:xfrm>
            <a:prstGeom prst="upDownArrow">
              <a:avLst>
                <a:gd name="adj1" fmla="val 23565"/>
                <a:gd name="adj2" fmla="val 2180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F6037AB9-63FA-1742-8434-46F7790E1ABE}"/>
                </a:ext>
              </a:extLst>
            </p:cNvPr>
            <p:cNvSpPr/>
            <p:nvPr/>
          </p:nvSpPr>
          <p:spPr>
            <a:xfrm>
              <a:off x="28315986" y="35953723"/>
              <a:ext cx="741984" cy="186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テキスト ボックス 156">
              <a:extLst>
                <a:ext uri="{FF2B5EF4-FFF2-40B4-BE49-F238E27FC236}">
                  <a16:creationId xmlns:a16="http://schemas.microsoft.com/office/drawing/2014/main" id="{FDA94EB8-00A6-B34B-A7F4-0D4419FE6308}"/>
                </a:ext>
              </a:extLst>
            </p:cNvPr>
            <p:cNvSpPr txBox="1"/>
            <p:nvPr/>
          </p:nvSpPr>
          <p:spPr>
            <a:xfrm>
              <a:off x="27753312" y="37501680"/>
              <a:ext cx="1322564" cy="307777"/>
            </a:xfrm>
            <a:prstGeom prst="rect">
              <a:avLst/>
            </a:prstGeom>
            <a:solidFill>
              <a:schemeClr val="bg1"/>
            </a:solid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320 m</a:t>
              </a:r>
              <a:endParaRPr kumimoji="1" lang="ja-JP" altLang="en-US" sz="2000" dirty="0">
                <a:latin typeface="Hiragino Kaku Gothic Pro W6" charset="-128"/>
                <a:ea typeface="Hiragino Kaku Gothic Pro W6" charset="-128"/>
                <a:cs typeface="Hiragino Kaku Gothic Pro W6" charset="-128"/>
              </a:endParaRPr>
            </a:p>
          </p:txBody>
        </p:sp>
        <p:sp>
          <p:nvSpPr>
            <p:cNvPr id="186" name="上下矢印 185">
              <a:extLst>
                <a:ext uri="{FF2B5EF4-FFF2-40B4-BE49-F238E27FC236}">
                  <a16:creationId xmlns:a16="http://schemas.microsoft.com/office/drawing/2014/main" id="{03D87FAF-053D-074D-8258-440D9979F0C0}"/>
                </a:ext>
              </a:extLst>
            </p:cNvPr>
            <p:cNvSpPr/>
            <p:nvPr/>
          </p:nvSpPr>
          <p:spPr>
            <a:xfrm rot="5400000">
              <a:off x="26230174" y="35930580"/>
              <a:ext cx="91441" cy="3207689"/>
            </a:xfrm>
            <a:prstGeom prst="upDownArrow">
              <a:avLst>
                <a:gd name="adj1" fmla="val 23565"/>
                <a:gd name="adj2" fmla="val 2180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B3716324-4DD3-2942-AE86-BF6619269A48}"/>
                </a:ext>
              </a:extLst>
            </p:cNvPr>
            <p:cNvSpPr txBox="1"/>
            <p:nvPr/>
          </p:nvSpPr>
          <p:spPr>
            <a:xfrm>
              <a:off x="27971349" y="34838442"/>
              <a:ext cx="1269347" cy="246221"/>
            </a:xfrm>
            <a:prstGeom prst="rect">
              <a:avLst/>
            </a:prstGeom>
            <a:solidFill>
              <a:schemeClr val="bg1"/>
            </a:solidFill>
          </p:spPr>
          <p:txBody>
            <a:bodyPr wrap="square" lIns="0" tIns="0" rIns="0" bIns="0" rtlCol="0">
              <a:spAutoFit/>
            </a:bodyPr>
            <a:lstStyle/>
            <a:p>
              <a:pPr algn="ctr"/>
              <a:r>
                <a:rPr lang="ja-JP" altLang="en-US" sz="1600">
                  <a:latin typeface="Hiragino Kaku Gothic Pro W6" charset="-128"/>
                  <a:ea typeface="Hiragino Kaku Gothic Pro W6" charset="-128"/>
                  <a:cs typeface="Hiragino Kaku Gothic Pro W6" charset="-128"/>
                </a:rPr>
                <a:t>高度</a:t>
              </a:r>
              <a:r>
                <a:rPr lang="en-US" altLang="ja-JP" sz="1600" dirty="0">
                  <a:latin typeface="Hiragino Kaku Gothic Pro W6" charset="-128"/>
                  <a:ea typeface="Hiragino Kaku Gothic Pro W6" charset="-128"/>
                  <a:cs typeface="Hiragino Kaku Gothic Pro W6" charset="-128"/>
                </a:rPr>
                <a:t> 2.5 m</a:t>
              </a:r>
            </a:p>
          </p:txBody>
        </p:sp>
        <p:pic>
          <p:nvPicPr>
            <p:cNvPr id="15371" name="図 15370">
              <a:extLst>
                <a:ext uri="{FF2B5EF4-FFF2-40B4-BE49-F238E27FC236}">
                  <a16:creationId xmlns:a16="http://schemas.microsoft.com/office/drawing/2014/main" id="{295709A7-EFC3-0944-996B-AECB66B5A9C6}"/>
                </a:ext>
              </a:extLst>
            </p:cNvPr>
            <p:cNvPicPr>
              <a:picLocks noChangeAspect="1"/>
            </p:cNvPicPr>
            <p:nvPr/>
          </p:nvPicPr>
          <p:blipFill rotWithShape="1">
            <a:blip r:embed="rId12"/>
            <a:srcRect l="24385" t="14571" r="24165" b="14326"/>
            <a:stretch/>
          </p:blipFill>
          <p:spPr>
            <a:xfrm>
              <a:off x="24613734" y="34128592"/>
              <a:ext cx="3344045" cy="3343361"/>
            </a:xfrm>
            <a:prstGeom prst="rect">
              <a:avLst/>
            </a:prstGeom>
          </p:spPr>
        </p:pic>
        <p:sp>
          <p:nvSpPr>
            <p:cNvPr id="252" name="テキスト ボックス 251">
              <a:extLst>
                <a:ext uri="{FF2B5EF4-FFF2-40B4-BE49-F238E27FC236}">
                  <a16:creationId xmlns:a16="http://schemas.microsoft.com/office/drawing/2014/main" id="{4BB9F982-D3BB-284C-99E4-9CBE8B5249DD}"/>
                </a:ext>
              </a:extLst>
            </p:cNvPr>
            <p:cNvSpPr txBox="1"/>
            <p:nvPr/>
          </p:nvSpPr>
          <p:spPr>
            <a:xfrm>
              <a:off x="27984364" y="35464014"/>
              <a:ext cx="1100288" cy="492443"/>
            </a:xfrm>
            <a:prstGeom prst="rect">
              <a:avLst/>
            </a:prstGeom>
            <a:solidFill>
              <a:schemeClr val="bg1"/>
            </a:solidFill>
          </p:spPr>
          <p:txBody>
            <a:bodyPr wrap="square" lIns="0" tIns="0" rIns="0" bIns="0" rtlCol="0">
              <a:spAutoFit/>
            </a:bodyPr>
            <a:lstStyle/>
            <a:p>
              <a:pPr algn="r"/>
              <a:r>
                <a:rPr lang="ja-JP" altLang="en-US" sz="1600">
                  <a:latin typeface="Hiragino Kaku Gothic Pro W6" charset="-128"/>
                  <a:ea typeface="Hiragino Kaku Gothic Pro W6" charset="-128"/>
                  <a:cs typeface="Hiragino Kaku Gothic Pro W6" charset="-128"/>
                </a:rPr>
                <a:t>地表面応力</a:t>
              </a:r>
              <a:r>
                <a:rPr lang="en-US" altLang="ja-JP" sz="1600" dirty="0">
                  <a:latin typeface="Hiragino Kaku Gothic Pro W6" charset="-128"/>
                  <a:ea typeface="Hiragino Kaku Gothic Pro W6" charset="-128"/>
                  <a:cs typeface="Hiragino Kaku Gothic Pro W6" charset="-128"/>
                </a:rPr>
                <a:t> [Pa]</a:t>
              </a:r>
            </a:p>
          </p:txBody>
        </p:sp>
        <p:pic>
          <p:nvPicPr>
            <p:cNvPr id="251" name="図 250">
              <a:extLst>
                <a:ext uri="{FF2B5EF4-FFF2-40B4-BE49-F238E27FC236}">
                  <a16:creationId xmlns:a16="http://schemas.microsoft.com/office/drawing/2014/main" id="{33D56C9D-3222-5044-828A-CFAFEF68A23E}"/>
                </a:ext>
              </a:extLst>
            </p:cNvPr>
            <p:cNvPicPr>
              <a:picLocks noChangeAspect="1"/>
            </p:cNvPicPr>
            <p:nvPr/>
          </p:nvPicPr>
          <p:blipFill rotWithShape="1">
            <a:blip r:embed="rId12"/>
            <a:srcRect l="76186" t="54223" r="15021" b="13448"/>
            <a:stretch/>
          </p:blipFill>
          <p:spPr>
            <a:xfrm>
              <a:off x="27968704" y="35715511"/>
              <a:ext cx="658447" cy="1751469"/>
            </a:xfrm>
            <a:prstGeom prst="rect">
              <a:avLst/>
            </a:prstGeom>
          </p:spPr>
        </p:pic>
      </p:grpSp>
      <p:grpSp>
        <p:nvGrpSpPr>
          <p:cNvPr id="15375" name="グループ化 15374">
            <a:extLst>
              <a:ext uri="{FF2B5EF4-FFF2-40B4-BE49-F238E27FC236}">
                <a16:creationId xmlns:a16="http://schemas.microsoft.com/office/drawing/2014/main" id="{8B0C6466-2232-724C-9F61-72D823B1C9B3}"/>
              </a:ext>
            </a:extLst>
          </p:cNvPr>
          <p:cNvGrpSpPr/>
          <p:nvPr/>
        </p:nvGrpSpPr>
        <p:grpSpPr>
          <a:xfrm>
            <a:off x="23929691" y="38259463"/>
            <a:ext cx="5311005" cy="4103483"/>
            <a:chOff x="23929691" y="38259463"/>
            <a:chExt cx="5311005" cy="4103483"/>
          </a:xfrm>
        </p:grpSpPr>
        <p:sp>
          <p:nvSpPr>
            <p:cNvPr id="198" name="Text Box 99">
              <a:extLst>
                <a:ext uri="{FF2B5EF4-FFF2-40B4-BE49-F238E27FC236}">
                  <a16:creationId xmlns:a16="http://schemas.microsoft.com/office/drawing/2014/main" id="{27FFC922-E940-E54F-819A-E501C7164349}"/>
                </a:ext>
              </a:extLst>
            </p:cNvPr>
            <p:cNvSpPr txBox="1">
              <a:spLocks noChangeArrowheads="1"/>
            </p:cNvSpPr>
            <p:nvPr/>
          </p:nvSpPr>
          <p:spPr bwMode="auto">
            <a:xfrm>
              <a:off x="23929691" y="41901320"/>
              <a:ext cx="4803679" cy="4616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a:solidFill>
                    <a:srgbClr val="000000"/>
                  </a:solidFill>
                  <a:latin typeface="ヒラギノ角ゴ ProN W6"/>
                  <a:ea typeface="ヒラギノ角ゴ ProN W6"/>
                  <a:cs typeface="ヒラギノ角ゴ ProN W6"/>
                </a:rPr>
                <a:t>図</a:t>
              </a:r>
              <a:r>
                <a:rPr lang="en-US" altLang="ja-JP" dirty="0">
                  <a:solidFill>
                    <a:srgbClr val="000000"/>
                  </a:solidFill>
                  <a:latin typeface="ヒラギノ角ゴ ProN W6"/>
                  <a:ea typeface="ヒラギノ角ゴ ProN W6"/>
                  <a:cs typeface="ヒラギノ角ゴ ProN W6"/>
                </a:rPr>
                <a:t> 5 : </a:t>
              </a:r>
              <a:r>
                <a:rPr lang="ja-JP" altLang="en-US">
                  <a:solidFill>
                    <a:srgbClr val="000000"/>
                  </a:solidFill>
                  <a:latin typeface="ヒラギノ角ゴ ProN W6"/>
                  <a:ea typeface="ヒラギノ角ゴ ProN W6"/>
                  <a:cs typeface="ヒラギノ角ゴ ProN W6"/>
                </a:rPr>
                <a:t>渦を伴わない場所</a:t>
              </a:r>
              <a:r>
                <a:rPr lang="en-US" altLang="ja-JP" dirty="0">
                  <a:solidFill>
                    <a:srgbClr val="000000"/>
                  </a:solidFill>
                  <a:latin typeface="ヒラギノ角ゴ ProN W6"/>
                  <a:ea typeface="ヒラギノ角ゴ ProN W6"/>
                  <a:cs typeface="ヒラギノ角ゴ ProN W6"/>
                </a:rPr>
                <a:t> D</a:t>
              </a:r>
            </a:p>
          </p:txBody>
        </p:sp>
        <p:sp>
          <p:nvSpPr>
            <p:cNvPr id="201" name="テキスト ボックス 200">
              <a:extLst>
                <a:ext uri="{FF2B5EF4-FFF2-40B4-BE49-F238E27FC236}">
                  <a16:creationId xmlns:a16="http://schemas.microsoft.com/office/drawing/2014/main" id="{DFAE6570-76B2-494E-AD37-0CB635CDD3D2}"/>
                </a:ext>
              </a:extLst>
            </p:cNvPr>
            <p:cNvSpPr txBox="1"/>
            <p:nvPr/>
          </p:nvSpPr>
          <p:spPr>
            <a:xfrm rot="16200000">
              <a:off x="23718339" y="39901873"/>
              <a:ext cx="1322564" cy="307777"/>
            </a:xfrm>
            <a:prstGeom prst="rect">
              <a:avLst/>
            </a:prstGeom>
            <a:solidFill>
              <a:schemeClr val="bg1"/>
            </a:solid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320 m</a:t>
              </a:r>
              <a:endParaRPr kumimoji="1" lang="ja-JP" altLang="en-US" sz="2000" dirty="0">
                <a:latin typeface="Hiragino Kaku Gothic Pro W6" charset="-128"/>
                <a:ea typeface="Hiragino Kaku Gothic Pro W6" charset="-128"/>
                <a:cs typeface="Hiragino Kaku Gothic Pro W6" charset="-128"/>
              </a:endParaRPr>
            </a:p>
          </p:txBody>
        </p:sp>
        <p:sp>
          <p:nvSpPr>
            <p:cNvPr id="202" name="上下矢印 201">
              <a:extLst>
                <a:ext uri="{FF2B5EF4-FFF2-40B4-BE49-F238E27FC236}">
                  <a16:creationId xmlns:a16="http://schemas.microsoft.com/office/drawing/2014/main" id="{61C127B0-4F36-2548-BD91-3A39D9AD827D}"/>
                </a:ext>
              </a:extLst>
            </p:cNvPr>
            <p:cNvSpPr/>
            <p:nvPr/>
          </p:nvSpPr>
          <p:spPr>
            <a:xfrm>
              <a:off x="24511367" y="38353007"/>
              <a:ext cx="91441" cy="3207689"/>
            </a:xfrm>
            <a:prstGeom prst="upDownArrow">
              <a:avLst>
                <a:gd name="adj1" fmla="val 23565"/>
                <a:gd name="adj2" fmla="val 2180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正方形/長方形 202">
              <a:extLst>
                <a:ext uri="{FF2B5EF4-FFF2-40B4-BE49-F238E27FC236}">
                  <a16:creationId xmlns:a16="http://schemas.microsoft.com/office/drawing/2014/main" id="{F2EBE617-0A0C-644E-8C22-638685A14833}"/>
                </a:ext>
              </a:extLst>
            </p:cNvPr>
            <p:cNvSpPr/>
            <p:nvPr/>
          </p:nvSpPr>
          <p:spPr>
            <a:xfrm>
              <a:off x="28315986" y="40085905"/>
              <a:ext cx="741984" cy="186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テキスト ボックス 204">
              <a:extLst>
                <a:ext uri="{FF2B5EF4-FFF2-40B4-BE49-F238E27FC236}">
                  <a16:creationId xmlns:a16="http://schemas.microsoft.com/office/drawing/2014/main" id="{2A852225-1F34-BD4B-A39B-F3FABCD25070}"/>
                </a:ext>
              </a:extLst>
            </p:cNvPr>
            <p:cNvSpPr txBox="1"/>
            <p:nvPr/>
          </p:nvSpPr>
          <p:spPr>
            <a:xfrm>
              <a:off x="27753312" y="41633862"/>
              <a:ext cx="1322564" cy="307777"/>
            </a:xfrm>
            <a:prstGeom prst="rect">
              <a:avLst/>
            </a:prstGeom>
            <a:solidFill>
              <a:schemeClr val="bg1"/>
            </a:solidFill>
          </p:spPr>
          <p:txBody>
            <a:bodyPr wrap="square" lIns="0" tIns="0" rIns="0" bIns="0" rtlCol="0">
              <a:spAutoFit/>
            </a:bodyPr>
            <a:lstStyle/>
            <a:p>
              <a:pPr algn="ctr"/>
              <a:r>
                <a:rPr lang="en-US" altLang="ja-JP" sz="2000" dirty="0">
                  <a:latin typeface="Hiragino Kaku Gothic Pro W6" charset="-128"/>
                  <a:ea typeface="Hiragino Kaku Gothic Pro W6" charset="-128"/>
                  <a:cs typeface="Hiragino Kaku Gothic Pro W6" charset="-128"/>
                </a:rPr>
                <a:t>320 m</a:t>
              </a:r>
              <a:endParaRPr kumimoji="1" lang="ja-JP" altLang="en-US" sz="2000" dirty="0">
                <a:latin typeface="Hiragino Kaku Gothic Pro W6" charset="-128"/>
                <a:ea typeface="Hiragino Kaku Gothic Pro W6" charset="-128"/>
                <a:cs typeface="Hiragino Kaku Gothic Pro W6" charset="-128"/>
              </a:endParaRPr>
            </a:p>
          </p:txBody>
        </p:sp>
        <p:sp>
          <p:nvSpPr>
            <p:cNvPr id="206" name="上下矢印 205">
              <a:extLst>
                <a:ext uri="{FF2B5EF4-FFF2-40B4-BE49-F238E27FC236}">
                  <a16:creationId xmlns:a16="http://schemas.microsoft.com/office/drawing/2014/main" id="{6D1204ED-F837-9B4C-8C7F-FEC79A4EAFF3}"/>
                </a:ext>
              </a:extLst>
            </p:cNvPr>
            <p:cNvSpPr/>
            <p:nvPr/>
          </p:nvSpPr>
          <p:spPr>
            <a:xfrm rot="5400000">
              <a:off x="26230174" y="40062762"/>
              <a:ext cx="91441" cy="3207689"/>
            </a:xfrm>
            <a:prstGeom prst="upDownArrow">
              <a:avLst>
                <a:gd name="adj1" fmla="val 23565"/>
                <a:gd name="adj2" fmla="val 21805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373" name="図 15372">
              <a:extLst>
                <a:ext uri="{FF2B5EF4-FFF2-40B4-BE49-F238E27FC236}">
                  <a16:creationId xmlns:a16="http://schemas.microsoft.com/office/drawing/2014/main" id="{CCC705C5-AE33-CC47-899C-6C7F87C549F3}"/>
                </a:ext>
              </a:extLst>
            </p:cNvPr>
            <p:cNvPicPr>
              <a:picLocks noChangeAspect="1"/>
            </p:cNvPicPr>
            <p:nvPr/>
          </p:nvPicPr>
          <p:blipFill rotWithShape="1">
            <a:blip r:embed="rId13"/>
            <a:srcRect l="24371" t="14542" r="24258" b="14450"/>
            <a:stretch/>
          </p:blipFill>
          <p:spPr>
            <a:xfrm>
              <a:off x="24617449" y="38259463"/>
              <a:ext cx="3321363" cy="3321363"/>
            </a:xfrm>
            <a:prstGeom prst="rect">
              <a:avLst/>
            </a:prstGeom>
          </p:spPr>
        </p:pic>
        <p:sp>
          <p:nvSpPr>
            <p:cNvPr id="253" name="テキスト ボックス 252">
              <a:extLst>
                <a:ext uri="{FF2B5EF4-FFF2-40B4-BE49-F238E27FC236}">
                  <a16:creationId xmlns:a16="http://schemas.microsoft.com/office/drawing/2014/main" id="{184C109A-20E2-8149-ACD1-7EC87BDF0440}"/>
                </a:ext>
              </a:extLst>
            </p:cNvPr>
            <p:cNvSpPr txBox="1"/>
            <p:nvPr/>
          </p:nvSpPr>
          <p:spPr>
            <a:xfrm>
              <a:off x="27957208" y="38270192"/>
              <a:ext cx="1269347" cy="492443"/>
            </a:xfrm>
            <a:prstGeom prst="rect">
              <a:avLst/>
            </a:prstGeom>
            <a:solidFill>
              <a:schemeClr val="bg1"/>
            </a:solidFill>
          </p:spPr>
          <p:txBody>
            <a:bodyPr wrap="square" lIns="0" tIns="0" rIns="0" bIns="0" rtlCol="0">
              <a:spAutoFit/>
            </a:bodyPr>
            <a:lstStyle/>
            <a:p>
              <a:r>
                <a:rPr lang="ja-JP" altLang="en-US" sz="1600">
                  <a:latin typeface="Hiragino Kaku Gothic Pro W6" charset="-128"/>
                  <a:ea typeface="Hiragino Kaku Gothic Pro W6" charset="-128"/>
                  <a:cs typeface="Hiragino Kaku Gothic Pro W6" charset="-128"/>
                </a:rPr>
                <a:t>等値線</a:t>
              </a:r>
              <a:r>
                <a:rPr lang="en-US" altLang="ja-JP" sz="1600" dirty="0">
                  <a:latin typeface="Hiragino Kaku Gothic Pro W6" charset="-128"/>
                  <a:ea typeface="Hiragino Kaku Gothic Pro W6" charset="-128"/>
                  <a:cs typeface="Hiragino Kaku Gothic Pro W6" charset="-128"/>
                </a:rPr>
                <a:t> </a:t>
              </a:r>
              <a:r>
                <a:rPr lang="ja-JP" altLang="en-US" sz="1600">
                  <a:latin typeface="Hiragino Kaku Gothic Pro W6" charset="-128"/>
                  <a:ea typeface="Hiragino Kaku Gothic Pro W6" charset="-128"/>
                  <a:cs typeface="Hiragino Kaku Gothic Pro W6" charset="-128"/>
                </a:rPr>
                <a:t>渦度</a:t>
              </a:r>
              <a:r>
                <a:rPr lang="en-US" altLang="ja-JP" sz="1600" dirty="0">
                  <a:latin typeface="Hiragino Kaku Gothic Pro W6" charset="-128"/>
                  <a:ea typeface="Hiragino Kaku Gothic Pro W6" charset="-128"/>
                  <a:cs typeface="Hiragino Kaku Gothic Pro W6" charset="-128"/>
                </a:rPr>
                <a:t> 0.2 s</a:t>
              </a:r>
              <a:r>
                <a:rPr lang="en-US" altLang="ja-JP" sz="1600" baseline="30000" dirty="0">
                  <a:latin typeface="Hiragino Kaku Gothic Pro W6" charset="-128"/>
                  <a:ea typeface="Hiragino Kaku Gothic Pro W6" charset="-128"/>
                  <a:cs typeface="Hiragino Kaku Gothic Pro W6" charset="-128"/>
                </a:rPr>
                <a:t>-1</a:t>
              </a:r>
              <a:r>
                <a:rPr lang="en-US" altLang="ja-JP" sz="1600" dirty="0">
                  <a:latin typeface="Hiragino Kaku Gothic Pro W6" charset="-128"/>
                  <a:ea typeface="Hiragino Kaku Gothic Pro W6" charset="-128"/>
                  <a:cs typeface="Hiragino Kaku Gothic Pro W6" charset="-128"/>
                </a:rPr>
                <a:t> </a:t>
              </a:r>
              <a:r>
                <a:rPr lang="ja-JP" altLang="en-US" sz="1600">
                  <a:latin typeface="Hiragino Kaku Gothic Pro W6" charset="-128"/>
                  <a:ea typeface="Hiragino Kaku Gothic Pro W6" charset="-128"/>
                  <a:cs typeface="Hiragino Kaku Gothic Pro W6" charset="-128"/>
                </a:rPr>
                <a:t>間隔</a:t>
              </a:r>
              <a:endParaRPr lang="en-US" altLang="ja-JP" sz="1600" dirty="0">
                <a:latin typeface="Hiragino Kaku Gothic Pro W6" charset="-128"/>
                <a:ea typeface="Hiragino Kaku Gothic Pro W6" charset="-128"/>
                <a:cs typeface="Hiragino Kaku Gothic Pro W6" charset="-128"/>
              </a:endParaRPr>
            </a:p>
          </p:txBody>
        </p:sp>
        <p:sp>
          <p:nvSpPr>
            <p:cNvPr id="254" name="テキスト ボックス 253">
              <a:extLst>
                <a:ext uri="{FF2B5EF4-FFF2-40B4-BE49-F238E27FC236}">
                  <a16:creationId xmlns:a16="http://schemas.microsoft.com/office/drawing/2014/main" id="{AFCF3F99-045C-8A48-9CB1-BA3B2459C40F}"/>
                </a:ext>
              </a:extLst>
            </p:cNvPr>
            <p:cNvSpPr txBox="1"/>
            <p:nvPr/>
          </p:nvSpPr>
          <p:spPr>
            <a:xfrm>
              <a:off x="27971349" y="38930382"/>
              <a:ext cx="1269347" cy="246221"/>
            </a:xfrm>
            <a:prstGeom prst="rect">
              <a:avLst/>
            </a:prstGeom>
            <a:solidFill>
              <a:schemeClr val="bg1"/>
            </a:solidFill>
          </p:spPr>
          <p:txBody>
            <a:bodyPr wrap="square" lIns="0" tIns="0" rIns="0" bIns="0" rtlCol="0">
              <a:spAutoFit/>
            </a:bodyPr>
            <a:lstStyle/>
            <a:p>
              <a:pPr algn="ctr"/>
              <a:r>
                <a:rPr lang="ja-JP" altLang="en-US" sz="1600">
                  <a:latin typeface="Hiragino Kaku Gothic Pro W6" charset="-128"/>
                  <a:ea typeface="Hiragino Kaku Gothic Pro W6" charset="-128"/>
                  <a:cs typeface="Hiragino Kaku Gothic Pro W6" charset="-128"/>
                </a:rPr>
                <a:t>高度</a:t>
              </a:r>
              <a:r>
                <a:rPr lang="en-US" altLang="ja-JP" sz="1600" dirty="0">
                  <a:latin typeface="Hiragino Kaku Gothic Pro W6" charset="-128"/>
                  <a:ea typeface="Hiragino Kaku Gothic Pro W6" charset="-128"/>
                  <a:cs typeface="Hiragino Kaku Gothic Pro W6" charset="-128"/>
                </a:rPr>
                <a:t> 2.5 m</a:t>
              </a:r>
            </a:p>
          </p:txBody>
        </p:sp>
        <p:sp>
          <p:nvSpPr>
            <p:cNvPr id="255" name="テキスト ボックス 254">
              <a:extLst>
                <a:ext uri="{FF2B5EF4-FFF2-40B4-BE49-F238E27FC236}">
                  <a16:creationId xmlns:a16="http://schemas.microsoft.com/office/drawing/2014/main" id="{4EADC7E6-DA15-8748-8AF6-B83E6862BE8D}"/>
                </a:ext>
              </a:extLst>
            </p:cNvPr>
            <p:cNvSpPr txBox="1"/>
            <p:nvPr/>
          </p:nvSpPr>
          <p:spPr>
            <a:xfrm>
              <a:off x="27984364" y="39555954"/>
              <a:ext cx="1100288" cy="492443"/>
            </a:xfrm>
            <a:prstGeom prst="rect">
              <a:avLst/>
            </a:prstGeom>
            <a:solidFill>
              <a:schemeClr val="bg1"/>
            </a:solidFill>
          </p:spPr>
          <p:txBody>
            <a:bodyPr wrap="square" lIns="0" tIns="0" rIns="0" bIns="0" rtlCol="0">
              <a:spAutoFit/>
            </a:bodyPr>
            <a:lstStyle/>
            <a:p>
              <a:pPr algn="r"/>
              <a:r>
                <a:rPr lang="ja-JP" altLang="en-US" sz="1600">
                  <a:latin typeface="Hiragino Kaku Gothic Pro W6" charset="-128"/>
                  <a:ea typeface="Hiragino Kaku Gothic Pro W6" charset="-128"/>
                  <a:cs typeface="Hiragino Kaku Gothic Pro W6" charset="-128"/>
                </a:rPr>
                <a:t>地表面応力</a:t>
              </a:r>
              <a:r>
                <a:rPr lang="en-US" altLang="ja-JP" sz="1600" dirty="0">
                  <a:latin typeface="Hiragino Kaku Gothic Pro W6" charset="-128"/>
                  <a:ea typeface="Hiragino Kaku Gothic Pro W6" charset="-128"/>
                  <a:cs typeface="Hiragino Kaku Gothic Pro W6" charset="-128"/>
                </a:rPr>
                <a:t> [Pa]</a:t>
              </a:r>
            </a:p>
          </p:txBody>
        </p:sp>
        <p:pic>
          <p:nvPicPr>
            <p:cNvPr id="256" name="図 255">
              <a:extLst>
                <a:ext uri="{FF2B5EF4-FFF2-40B4-BE49-F238E27FC236}">
                  <a16:creationId xmlns:a16="http://schemas.microsoft.com/office/drawing/2014/main" id="{44AD7170-B08A-BF44-BFA7-B5BBC6B24CC1}"/>
                </a:ext>
              </a:extLst>
            </p:cNvPr>
            <p:cNvPicPr>
              <a:picLocks noChangeAspect="1"/>
            </p:cNvPicPr>
            <p:nvPr/>
          </p:nvPicPr>
          <p:blipFill rotWithShape="1">
            <a:blip r:embed="rId12"/>
            <a:srcRect l="76186" t="54223" r="15021" b="13448"/>
            <a:stretch/>
          </p:blipFill>
          <p:spPr>
            <a:xfrm>
              <a:off x="27968704" y="39807451"/>
              <a:ext cx="658447" cy="1751469"/>
            </a:xfrm>
            <a:prstGeom prst="rect">
              <a:avLst/>
            </a:prstGeom>
          </p:spPr>
        </p:pic>
      </p:grpSp>
      <p:sp>
        <p:nvSpPr>
          <p:cNvPr id="174" name="Text Box 99">
            <a:extLst>
              <a:ext uri="{FF2B5EF4-FFF2-40B4-BE49-F238E27FC236}">
                <a16:creationId xmlns:a16="http://schemas.microsoft.com/office/drawing/2014/main" id="{19E23061-E710-2F47-BD7E-A0507FE60220}"/>
              </a:ext>
            </a:extLst>
          </p:cNvPr>
          <p:cNvSpPr txBox="1">
            <a:spLocks noChangeArrowheads="1"/>
          </p:cNvSpPr>
          <p:nvPr/>
        </p:nvSpPr>
        <p:spPr bwMode="auto">
          <a:xfrm>
            <a:off x="23929691" y="37668288"/>
            <a:ext cx="4803679" cy="46162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3" tIns="45701" rIns="91403" bIns="45701">
            <a:spAutoFit/>
          </a:bodyPr>
          <a:lstStyle>
            <a:lvl1pPr marL="341313" indent="-341313" algn="l" defTabSz="912813">
              <a:defRPr kumimoji="1">
                <a:solidFill>
                  <a:schemeClr val="tx1"/>
                </a:solidFill>
                <a:latin typeface="Arial" charset="0"/>
                <a:ea typeface="ＭＳ Ｐゴシック" charset="0"/>
                <a:cs typeface="ＭＳ Ｐゴシック" charset="0"/>
              </a:defRPr>
            </a:lvl1pPr>
            <a:lvl2pPr marL="796925" indent="-339725" algn="l" defTabSz="912813">
              <a:defRPr kumimoji="1">
                <a:solidFill>
                  <a:schemeClr val="tx1"/>
                </a:solidFill>
                <a:latin typeface="Arial" charset="0"/>
                <a:ea typeface="ＭＳ Ｐゴシック" charset="0"/>
              </a:defRPr>
            </a:lvl2pPr>
            <a:lvl3pPr marL="1254125" indent="-341313" algn="l" defTabSz="912813">
              <a:defRPr kumimoji="1">
                <a:solidFill>
                  <a:schemeClr val="tx1"/>
                </a:solidFill>
                <a:latin typeface="Arial" charset="0"/>
                <a:ea typeface="ＭＳ Ｐゴシック" charset="0"/>
              </a:defRPr>
            </a:lvl3pPr>
            <a:lvl4pPr marL="1711325" indent="-341313" algn="l" defTabSz="912813">
              <a:defRPr kumimoji="1">
                <a:solidFill>
                  <a:schemeClr val="tx1"/>
                </a:solidFill>
                <a:latin typeface="Arial" charset="0"/>
                <a:ea typeface="ＭＳ Ｐゴシック" charset="0"/>
              </a:defRPr>
            </a:lvl4pPr>
            <a:lvl5pPr marL="2168525" indent="-341313" algn="l" defTabSz="912813">
              <a:defRPr kumimoji="1">
                <a:solidFill>
                  <a:schemeClr val="tx1"/>
                </a:solidFill>
                <a:latin typeface="Arial" charset="0"/>
                <a:ea typeface="ＭＳ Ｐゴシック" charset="0"/>
              </a:defRPr>
            </a:lvl5pPr>
            <a:lvl6pPr marL="2625725" indent="-341313" defTabSz="912813" fontAlgn="base">
              <a:spcBef>
                <a:spcPct val="0"/>
              </a:spcBef>
              <a:spcAft>
                <a:spcPct val="0"/>
              </a:spcAft>
              <a:defRPr kumimoji="1">
                <a:solidFill>
                  <a:schemeClr val="tx1"/>
                </a:solidFill>
                <a:latin typeface="Arial" charset="0"/>
                <a:ea typeface="ＭＳ Ｐゴシック" charset="0"/>
              </a:defRPr>
            </a:lvl6pPr>
            <a:lvl7pPr marL="3082925" indent="-341313" defTabSz="912813" fontAlgn="base">
              <a:spcBef>
                <a:spcPct val="0"/>
              </a:spcBef>
              <a:spcAft>
                <a:spcPct val="0"/>
              </a:spcAft>
              <a:defRPr kumimoji="1">
                <a:solidFill>
                  <a:schemeClr val="tx1"/>
                </a:solidFill>
                <a:latin typeface="Arial" charset="0"/>
                <a:ea typeface="ＭＳ Ｐゴシック" charset="0"/>
              </a:defRPr>
            </a:lvl7pPr>
            <a:lvl8pPr marL="3540125" indent="-341313" defTabSz="912813" fontAlgn="base">
              <a:spcBef>
                <a:spcPct val="0"/>
              </a:spcBef>
              <a:spcAft>
                <a:spcPct val="0"/>
              </a:spcAft>
              <a:defRPr kumimoji="1">
                <a:solidFill>
                  <a:schemeClr val="tx1"/>
                </a:solidFill>
                <a:latin typeface="Arial" charset="0"/>
                <a:ea typeface="ＭＳ Ｐゴシック" charset="0"/>
              </a:defRPr>
            </a:lvl8pPr>
            <a:lvl9pPr marL="3997325" indent="-341313" defTabSz="912813" fontAlgn="base">
              <a:spcBef>
                <a:spcPct val="0"/>
              </a:spcBef>
              <a:spcAft>
                <a:spcPct val="0"/>
              </a:spcAft>
              <a:defRPr kumimoji="1">
                <a:solidFill>
                  <a:schemeClr val="tx1"/>
                </a:solidFill>
                <a:latin typeface="Arial" charset="0"/>
                <a:ea typeface="ＭＳ Ｐゴシック" charset="0"/>
              </a:defRPr>
            </a:lvl9pPr>
          </a:lstStyle>
          <a:p>
            <a:pPr marL="1588" indent="0" algn="ctr">
              <a:defRPr/>
            </a:pPr>
            <a:r>
              <a:rPr lang="ja-JP" altLang="en-US">
                <a:solidFill>
                  <a:srgbClr val="000000"/>
                </a:solidFill>
                <a:latin typeface="ヒラギノ角ゴ ProN W6"/>
                <a:ea typeface="ヒラギノ角ゴ ProN W6"/>
                <a:cs typeface="ヒラギノ角ゴ ProN W6"/>
              </a:rPr>
              <a:t>図</a:t>
            </a:r>
            <a:r>
              <a:rPr lang="en-US" altLang="ja-JP" dirty="0">
                <a:solidFill>
                  <a:srgbClr val="000000"/>
                </a:solidFill>
                <a:latin typeface="ヒラギノ角ゴ ProN W6"/>
                <a:ea typeface="ヒラギノ角ゴ ProN W6"/>
                <a:cs typeface="ヒラギノ角ゴ ProN W6"/>
              </a:rPr>
              <a:t> 4 : </a:t>
            </a:r>
            <a:r>
              <a:rPr lang="ja-JP" altLang="en-US">
                <a:solidFill>
                  <a:srgbClr val="000000"/>
                </a:solidFill>
                <a:latin typeface="ヒラギノ角ゴ ProN W6"/>
                <a:ea typeface="ヒラギノ角ゴ ProN W6"/>
                <a:cs typeface="ヒラギノ角ゴ ProN W6"/>
              </a:rPr>
              <a:t>渦を伴う場所</a:t>
            </a:r>
            <a:r>
              <a:rPr lang="en-US" altLang="ja-JP" dirty="0">
                <a:solidFill>
                  <a:srgbClr val="000000"/>
                </a:solidFill>
                <a:latin typeface="ヒラギノ角ゴ ProN W6"/>
                <a:ea typeface="ヒラギノ角ゴ ProN W6"/>
                <a:cs typeface="ヒラギノ角ゴ ProN W6"/>
              </a:rPr>
              <a:t> C</a:t>
            </a:r>
          </a:p>
        </p:txBody>
      </p:sp>
    </p:spTree>
    <p:extLst>
      <p:ext uri="{BB962C8B-B14F-4D97-AF65-F5344CB8AC3E}">
        <p14:creationId xmlns:p14="http://schemas.microsoft.com/office/powerpoint/2010/main" val="13308108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usepackage{D6math}&#10;\begin{document}&#10;&#10;&#10;\end{document}&#10;"/>
  <p:tag name="TEX2PS" val="platex $(base).tex; dvipsk -D $(res) -E -o $(base).ps $(base).dvi"/>
  <p:tag name="EXTERNALEDITCOMMAND" val="notepad %"/>
  <p:tag name="GHOSTSCRIPTCOMMAND" val="gswin32c -dWINKANJI"/>
  <p:tag name="DEFAULTBITMAP" val="pngmono"/>
  <p:tag name="DEFAULTBLEND" val="False"/>
  <p:tag name="DEFAULTTRANSPARENT" val="True"/>
  <p:tag name="DEFAULTWORKAROUNDTRANSPARENCYBUG" val="False"/>
  <p:tag name="DEFAULTRESOLUTION" val="600"/>
  <p:tag name="DEFAULTMAGNIFICATION" val="2"/>
  <p:tag name="DEFAULTFONTSIZE" val="12"/>
  <p:tag name="DEFAULTWIDTH" val="455"/>
  <p:tag name="DEFAULTHEIGHT" val="332"/>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61489</TotalTime>
  <Words>987</Words>
  <Application>Microsoft Macintosh PowerPoint</Application>
  <PresentationFormat>ユーザー設定</PresentationFormat>
  <Paragraphs>226</Paragraphs>
  <Slides>1</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Hiragino Kaku Gothic Pro W6</vt:lpstr>
      <vt:lpstr>ＭＳ Ｐゴシック</vt:lpstr>
      <vt:lpstr>ヒラギノ角ゴ Pro W6</vt:lpstr>
      <vt:lpstr>ヒラギノ角ゴ ProN W6</vt:lpstr>
      <vt:lpstr>Arial</vt:lpstr>
      <vt:lpstr>Calibri</vt:lpstr>
      <vt:lpstr>標準デザイン</vt:lpstr>
      <vt:lpstr>PowerPoint プレゼンテーション</vt:lpstr>
    </vt:vector>
  </TitlesOfParts>
  <Company>GFD_Dennou_Club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Static stability of the cloud layers of the Jovian atmospheres estimated from moist adiabatic plofile K. Sugiyma, M. Odaka, K. Kuramoto, Y.-Y. Hayashi</dc:title>
  <dc:creator>SUGIYAMA Ko-ichiro</dc:creator>
  <cp:lastModifiedBy>村橋　究理基</cp:lastModifiedBy>
  <cp:revision>4917</cp:revision>
  <cp:lastPrinted>2018-10-15T14:32:57Z</cp:lastPrinted>
  <dcterms:created xsi:type="dcterms:W3CDTF">2008-10-30T10:40:46Z</dcterms:created>
  <dcterms:modified xsi:type="dcterms:W3CDTF">2018-10-16T05:28:03Z</dcterms:modified>
</cp:coreProperties>
</file>