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27"/>
  </p:notesMasterIdLst>
  <p:handoutMasterIdLst>
    <p:handoutMasterId r:id="rId28"/>
  </p:handoutMasterIdLst>
  <p:sldIdLst>
    <p:sldId id="256" r:id="rId2"/>
    <p:sldId id="268" r:id="rId3"/>
    <p:sldId id="380" r:id="rId4"/>
    <p:sldId id="335" r:id="rId5"/>
    <p:sldId id="379" r:id="rId6"/>
    <p:sldId id="302" r:id="rId7"/>
    <p:sldId id="293" r:id="rId8"/>
    <p:sldId id="266" r:id="rId9"/>
    <p:sldId id="383" r:id="rId10"/>
    <p:sldId id="378" r:id="rId11"/>
    <p:sldId id="389" r:id="rId12"/>
    <p:sldId id="390" r:id="rId13"/>
    <p:sldId id="277" r:id="rId14"/>
    <p:sldId id="279" r:id="rId15"/>
    <p:sldId id="269" r:id="rId16"/>
    <p:sldId id="387" r:id="rId17"/>
    <p:sldId id="305" r:id="rId18"/>
    <p:sldId id="272" r:id="rId19"/>
    <p:sldId id="263" r:id="rId20"/>
    <p:sldId id="301" r:id="rId21"/>
    <p:sldId id="385" r:id="rId22"/>
    <p:sldId id="280" r:id="rId23"/>
    <p:sldId id="374" r:id="rId24"/>
    <p:sldId id="375" r:id="rId25"/>
    <p:sldId id="284" r:id="rId26"/>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54"/>
    <p:restoredTop sz="93083"/>
  </p:normalViewPr>
  <p:slideViewPr>
    <p:cSldViewPr snapToGrid="0" snapToObjects="1">
      <p:cViewPr varScale="1">
        <p:scale>
          <a:sx n="118" d="100"/>
          <a:sy n="118" d="100"/>
        </p:scale>
        <p:origin x="107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AB9089A-1418-5245-9738-0FECCACB1307}" type="datetimeFigureOut">
              <a:rPr kumimoji="1" lang="ja-JP" altLang="en-US" smtClean="0"/>
              <a:t>2018/5/18</a:t>
            </a:fld>
            <a:endParaRPr kumimoji="1" lang="ja-JP" altLang="en-US"/>
          </a:p>
        </p:txBody>
      </p:sp>
      <p:sp>
        <p:nvSpPr>
          <p:cNvPr id="4" name="フッター プレースホルダー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89D76DE-9F78-C449-B8B4-CBE0F90B155B}" type="slidenum">
              <a:rPr kumimoji="1" lang="ja-JP" altLang="en-US" smtClean="0"/>
              <a:t>‹#›</a:t>
            </a:fld>
            <a:endParaRPr kumimoji="1" lang="ja-JP" altLang="en-US"/>
          </a:p>
        </p:txBody>
      </p:sp>
    </p:spTree>
    <p:extLst>
      <p:ext uri="{BB962C8B-B14F-4D97-AF65-F5344CB8AC3E}">
        <p14:creationId xmlns:p14="http://schemas.microsoft.com/office/powerpoint/2010/main" val="301040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F4C3F24-9033-484C-9CE7-FD094E156F8A}" type="datetimeFigureOut">
              <a:rPr kumimoji="1" lang="ja-JP" altLang="en-US" smtClean="0"/>
              <a:t>2018/5/18</a:t>
            </a:fld>
            <a:endParaRPr kumimoji="1" lang="ja-JP" altLang="en-US"/>
          </a:p>
        </p:txBody>
      </p:sp>
      <p:sp>
        <p:nvSpPr>
          <p:cNvPr id="4" name="スライド イメージ プレースホルダー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F474E09-E9BB-BF48-A0D3-27A64304296C}" type="slidenum">
              <a:rPr kumimoji="1" lang="ja-JP" altLang="en-US" smtClean="0"/>
              <a:t>‹#›</a:t>
            </a:fld>
            <a:endParaRPr kumimoji="1" lang="ja-JP" altLang="en-US"/>
          </a:p>
        </p:txBody>
      </p:sp>
    </p:spTree>
    <p:extLst>
      <p:ext uri="{BB962C8B-B14F-4D97-AF65-F5344CB8AC3E}">
        <p14:creationId xmlns:p14="http://schemas.microsoft.com/office/powerpoint/2010/main" val="21104382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GCM </a:t>
            </a:r>
            <a:r>
              <a:rPr kumimoji="1" lang="ja-JP" altLang="en-US" dirty="0"/>
              <a:t>では </a:t>
            </a:r>
            <a:r>
              <a:rPr kumimoji="1" lang="en-US" altLang="ja-JP" dirty="0"/>
              <a:t>GDS </a:t>
            </a:r>
            <a:r>
              <a:rPr kumimoji="1" lang="ja-JP" altLang="en-US" dirty="0"/>
              <a:t>が起こったり怒らなかったりが問題。怒らせるようにするとと毎年怒らせちゃう</a:t>
            </a:r>
            <a:endParaRPr kumimoji="1" lang="en-US" altLang="ja-JP" dirty="0"/>
          </a:p>
          <a:p>
            <a:r>
              <a:rPr kumimoji="1" lang="ja-JP" altLang="en-US" dirty="0"/>
              <a:t>怒る時と怒らないときがあるはず、</a:t>
            </a:r>
            <a:r>
              <a:rPr kumimoji="1" lang="en-US" altLang="ja-JP" dirty="0"/>
              <a:t>GCM </a:t>
            </a:r>
            <a:r>
              <a:rPr kumimoji="1" lang="ja-JP" altLang="en-US" dirty="0"/>
              <a:t>で再現するのは難しかった</a:t>
            </a:r>
            <a:endParaRPr kumimoji="1" lang="en-US" altLang="ja-JP" dirty="0"/>
          </a:p>
          <a:p>
            <a:r>
              <a:rPr kumimoji="1" lang="en-US" altLang="ja-JP" dirty="0" err="1"/>
              <a:t>Mullhorand</a:t>
            </a:r>
            <a:r>
              <a:rPr kumimoji="1" lang="en-US" altLang="ja-JP" dirty="0"/>
              <a:t> </a:t>
            </a:r>
            <a:r>
              <a:rPr kumimoji="1" lang="ja-JP" altLang="en-US" dirty="0"/>
              <a:t>は閾値を調整してうまく起こったりするようにした</a:t>
            </a:r>
            <a:endParaRPr kumimoji="1" lang="en-US" altLang="ja-JP" dirty="0"/>
          </a:p>
          <a:p>
            <a:r>
              <a:rPr kumimoji="1" lang="en-US" altLang="ja-JP" dirty="0"/>
              <a:t>  </a:t>
            </a:r>
            <a:r>
              <a:rPr kumimoji="1" lang="ja-JP" altLang="en-US" dirty="0"/>
              <a:t>いっぱい巻き上げた後は、ダストが積もってうまく巻き上がらなくなると想定して、</a:t>
            </a:r>
            <a:endParaRPr kumimoji="1" lang="en-US" altLang="ja-JP" dirty="0"/>
          </a:p>
          <a:p>
            <a:r>
              <a:rPr kumimoji="1" lang="ja-JP" altLang="en-US" dirty="0"/>
              <a:t>　巻き上げの閾値を上昇させてまき上りにくくする </a:t>
            </a:r>
            <a:r>
              <a:rPr kumimoji="1" lang="en-US" altLang="ja-JP" dirty="0"/>
              <a:t>-&gt; </a:t>
            </a:r>
            <a:r>
              <a:rPr kumimoji="1" lang="ja-JP" altLang="en-US" dirty="0"/>
              <a:t>再現できた</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4</a:t>
            </a:fld>
            <a:endParaRPr kumimoji="1" lang="ja-JP" altLang="en-US"/>
          </a:p>
        </p:txBody>
      </p:sp>
    </p:spTree>
    <p:extLst>
      <p:ext uri="{BB962C8B-B14F-4D97-AF65-F5344CB8AC3E}">
        <p14:creationId xmlns:p14="http://schemas.microsoft.com/office/powerpoint/2010/main" val="2457841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Case 1, case 2 </a:t>
            </a:r>
            <a:r>
              <a:rPr kumimoji="1" lang="ja-JP" altLang="en-US" dirty="0"/>
              <a:t>だけ示して</a:t>
            </a:r>
            <a:r>
              <a:rPr kumimoji="1" lang="en-US" altLang="ja-JP" dirty="0"/>
              <a:t> </a:t>
            </a:r>
            <a:r>
              <a:rPr kumimoji="1" lang="ja-JP" altLang="en-US" dirty="0"/>
              <a:t>低解像度について述べる方針でもよいのでは</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19</a:t>
            </a:fld>
            <a:endParaRPr kumimoji="1" lang="ja-JP" altLang="en-US"/>
          </a:p>
        </p:txBody>
      </p:sp>
    </p:spTree>
    <p:extLst>
      <p:ext uri="{BB962C8B-B14F-4D97-AF65-F5344CB8AC3E}">
        <p14:creationId xmlns:p14="http://schemas.microsoft.com/office/powerpoint/2010/main" val="2791960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Case 1, case 2 </a:t>
            </a:r>
            <a:r>
              <a:rPr kumimoji="1" lang="ja-JP" altLang="en-US" dirty="0"/>
              <a:t>だけ示して</a:t>
            </a:r>
            <a:r>
              <a:rPr kumimoji="1" lang="en-US" altLang="ja-JP" dirty="0"/>
              <a:t> </a:t>
            </a:r>
            <a:r>
              <a:rPr kumimoji="1" lang="ja-JP" altLang="en-US" dirty="0"/>
              <a:t>低解像度について述べる方針でもよいのでは</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20</a:t>
            </a:fld>
            <a:endParaRPr kumimoji="1" lang="ja-JP" altLang="en-US"/>
          </a:p>
        </p:txBody>
      </p:sp>
    </p:spTree>
    <p:extLst>
      <p:ext uri="{BB962C8B-B14F-4D97-AF65-F5344CB8AC3E}">
        <p14:creationId xmlns:p14="http://schemas.microsoft.com/office/powerpoint/2010/main" val="642639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21</a:t>
            </a:fld>
            <a:endParaRPr kumimoji="1" lang="ja-JP" altLang="en-US"/>
          </a:p>
        </p:txBody>
      </p:sp>
    </p:spTree>
    <p:extLst>
      <p:ext uri="{BB962C8B-B14F-4D97-AF65-F5344CB8AC3E}">
        <p14:creationId xmlns:p14="http://schemas.microsoft.com/office/powerpoint/2010/main" val="2521406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顕熱で対流が駆動、熱が運動エネルギーに変換される割合をかけて、さらにそこにダストフラックスになる割合をかけている</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23</a:t>
            </a:fld>
            <a:endParaRPr kumimoji="1" lang="ja-JP" altLang="en-US"/>
          </a:p>
        </p:txBody>
      </p:sp>
    </p:spTree>
    <p:extLst>
      <p:ext uri="{BB962C8B-B14F-4D97-AF65-F5344CB8AC3E}">
        <p14:creationId xmlns:p14="http://schemas.microsoft.com/office/powerpoint/2010/main" val="2832368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ja-JP" altLang="en-US" dirty="0"/>
              <a:t>解像度と高度比較のグラフを見比べて差がでてるところは水平スケールを調べた方がよいかも</a:t>
            </a:r>
            <a:endParaRPr lang="en-US" altLang="ja-JP" dirty="0"/>
          </a:p>
          <a:p>
            <a:endParaRPr kumimoji="1" lang="ja-JP" altLang="en-US" dirty="0"/>
          </a:p>
          <a:p>
            <a:r>
              <a:rPr kumimoji="1" lang="ja-JP" altLang="en-US" dirty="0"/>
              <a:t>解像度</a:t>
            </a:r>
            <a:r>
              <a:rPr kumimoji="1" lang="en-US" altLang="ja-JP" dirty="0"/>
              <a:t> 5m </a:t>
            </a:r>
            <a:r>
              <a:rPr kumimoji="1" lang="ja-JP" altLang="en-US" dirty="0"/>
              <a:t>の結果は破線にする</a:t>
            </a:r>
            <a:endParaRPr kumimoji="1" lang="en-US" altLang="ja-JP"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25</a:t>
            </a:fld>
            <a:endParaRPr kumimoji="1" lang="ja-JP" altLang="en-US"/>
          </a:p>
        </p:txBody>
      </p:sp>
    </p:spTree>
    <p:extLst>
      <p:ext uri="{BB962C8B-B14F-4D97-AF65-F5344CB8AC3E}">
        <p14:creationId xmlns:p14="http://schemas.microsoft.com/office/powerpoint/2010/main" val="3238285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顕熱で対流が駆動、熱が運動エネルギーに変換される割合をかけて、さらにそこにダストフラックスになる割合をかけている</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5</a:t>
            </a:fld>
            <a:endParaRPr kumimoji="1" lang="ja-JP" altLang="en-US"/>
          </a:p>
        </p:txBody>
      </p:sp>
    </p:spTree>
    <p:extLst>
      <p:ext uri="{BB962C8B-B14F-4D97-AF65-F5344CB8AC3E}">
        <p14:creationId xmlns:p14="http://schemas.microsoft.com/office/powerpoint/2010/main" val="1569908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7</a:t>
            </a:fld>
            <a:endParaRPr kumimoji="1" lang="ja-JP" altLang="en-US"/>
          </a:p>
        </p:txBody>
      </p:sp>
    </p:spTree>
    <p:extLst>
      <p:ext uri="{BB962C8B-B14F-4D97-AF65-F5344CB8AC3E}">
        <p14:creationId xmlns:p14="http://schemas.microsoft.com/office/powerpoint/2010/main" val="1308130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8</a:t>
            </a:fld>
            <a:endParaRPr kumimoji="1" lang="ja-JP" altLang="en-US"/>
          </a:p>
        </p:txBody>
      </p:sp>
    </p:spTree>
    <p:extLst>
      <p:ext uri="{BB962C8B-B14F-4D97-AF65-F5344CB8AC3E}">
        <p14:creationId xmlns:p14="http://schemas.microsoft.com/office/powerpoint/2010/main" val="81543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9</a:t>
            </a:fld>
            <a:endParaRPr kumimoji="1" lang="ja-JP" altLang="en-US"/>
          </a:p>
        </p:txBody>
      </p:sp>
    </p:spTree>
    <p:extLst>
      <p:ext uri="{BB962C8B-B14F-4D97-AF65-F5344CB8AC3E}">
        <p14:creationId xmlns:p14="http://schemas.microsoft.com/office/powerpoint/2010/main" val="3084844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10</a:t>
            </a:fld>
            <a:endParaRPr kumimoji="1" lang="ja-JP" altLang="en-US"/>
          </a:p>
        </p:txBody>
      </p:sp>
    </p:spTree>
    <p:extLst>
      <p:ext uri="{BB962C8B-B14F-4D97-AF65-F5344CB8AC3E}">
        <p14:creationId xmlns:p14="http://schemas.microsoft.com/office/powerpoint/2010/main" val="1007254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Case 1, case 2 </a:t>
            </a:r>
            <a:r>
              <a:rPr kumimoji="1" lang="ja-JP" altLang="en-US" dirty="0"/>
              <a:t>だけ示して</a:t>
            </a:r>
            <a:r>
              <a:rPr kumimoji="1" lang="en-US" altLang="ja-JP" dirty="0"/>
              <a:t> </a:t>
            </a:r>
            <a:r>
              <a:rPr kumimoji="1" lang="ja-JP" altLang="en-US" dirty="0"/>
              <a:t>低解像度について述べる方針でもよいのでは</a:t>
            </a:r>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11</a:t>
            </a:fld>
            <a:endParaRPr kumimoji="1" lang="ja-JP" altLang="en-US"/>
          </a:p>
        </p:txBody>
      </p:sp>
    </p:spTree>
    <p:extLst>
      <p:ext uri="{BB962C8B-B14F-4D97-AF65-F5344CB8AC3E}">
        <p14:creationId xmlns:p14="http://schemas.microsoft.com/office/powerpoint/2010/main" val="3151459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12</a:t>
            </a:fld>
            <a:endParaRPr kumimoji="1" lang="ja-JP" altLang="en-US"/>
          </a:p>
        </p:txBody>
      </p:sp>
    </p:spTree>
    <p:extLst>
      <p:ext uri="{BB962C8B-B14F-4D97-AF65-F5344CB8AC3E}">
        <p14:creationId xmlns:p14="http://schemas.microsoft.com/office/powerpoint/2010/main" val="1368448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ja-JP" altLang="en-US" dirty="0"/>
              <a:t>解像度と高度比較のグラフを見比べて差がでてるところは水平スケールを調べた方がよいかも</a:t>
            </a:r>
            <a:endParaRPr lang="en-US" altLang="ja-JP" dirty="0"/>
          </a:p>
          <a:p>
            <a:endParaRPr kumimoji="1" lang="ja-JP" altLang="en-US" dirty="0"/>
          </a:p>
          <a:p>
            <a:r>
              <a:rPr kumimoji="1" lang="ja-JP" altLang="en-US" dirty="0"/>
              <a:t>解像度</a:t>
            </a:r>
            <a:r>
              <a:rPr kumimoji="1" lang="en-US" altLang="ja-JP" dirty="0"/>
              <a:t> 5m </a:t>
            </a:r>
            <a:r>
              <a:rPr kumimoji="1" lang="ja-JP" altLang="en-US" dirty="0"/>
              <a:t>の結果は破線にする</a:t>
            </a:r>
            <a:endParaRPr kumimoji="1" lang="en-US" altLang="ja-JP" dirty="0"/>
          </a:p>
        </p:txBody>
      </p:sp>
      <p:sp>
        <p:nvSpPr>
          <p:cNvPr id="4" name="スライド番号プレースホルダー 3"/>
          <p:cNvSpPr>
            <a:spLocks noGrp="1"/>
          </p:cNvSpPr>
          <p:nvPr>
            <p:ph type="sldNum" sz="quarter" idx="10"/>
          </p:nvPr>
        </p:nvSpPr>
        <p:spPr/>
        <p:txBody>
          <a:bodyPr/>
          <a:lstStyle/>
          <a:p>
            <a:fld id="{7F474E09-E9BB-BF48-A0D3-27A64304296C}" type="slidenum">
              <a:rPr kumimoji="1" lang="ja-JP" altLang="en-US" smtClean="0"/>
              <a:t>18</a:t>
            </a:fld>
            <a:endParaRPr kumimoji="1" lang="ja-JP" altLang="en-US"/>
          </a:p>
        </p:txBody>
      </p:sp>
    </p:spTree>
    <p:extLst>
      <p:ext uri="{BB962C8B-B14F-4D97-AF65-F5344CB8AC3E}">
        <p14:creationId xmlns:p14="http://schemas.microsoft.com/office/powerpoint/2010/main" val="1676565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b="0" i="0" cap="none" baseline="0">
                <a:solidFill>
                  <a:schemeClr val="tx2"/>
                </a:solidFill>
                <a:latin typeface="Hiragino Kaku Gothic Pro W6" charset="-128"/>
                <a:ea typeface="Hiragino Kaku Gothic Pro W6" charset="-128"/>
                <a:cs typeface="Hiragino Kaku Gothic Pro W6"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atin typeface="Hiragino Kaku Gothic Pro W6" charset="-128"/>
                <a:ea typeface="Hiragino Kaku Gothic Pro W6" charset="-128"/>
                <a:cs typeface="Hiragino Kaku Gothic Pro W6" charset="-128"/>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B61BEF0D-F0BB-DE4B-95CE-6DB70DBA9567}" type="datetimeFigureOut">
              <a:rPr lang="en-US" smtClean="0"/>
              <a:pPr/>
              <a:t>5/18/18</a:t>
            </a:fld>
            <a:endParaRPr lang="en-US" dirty="0"/>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D57F1E4F-1CFF-5643-939E-217C01CDF565}" type="slidenum">
              <a:rPr lang="en-US" smtClean="0"/>
              <a:pPr/>
              <a:t>‹#›</a:t>
            </a:fld>
            <a:endParaRPr lang="en-US" dirty="0"/>
          </a:p>
        </p:txBody>
      </p:sp>
      <p:grpSp>
        <p:nvGrpSpPr>
          <p:cNvPr id="8" name="Group 7"/>
          <p:cNvGrpSpPr/>
          <p:nvPr/>
        </p:nvGrpSpPr>
        <p:grpSpPr>
          <a:xfrm>
            <a:off x="119271" y="463827"/>
            <a:ext cx="8896334" cy="5910956"/>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txBody>
            <a:bodyPr/>
            <a:lstStyle/>
            <a:p>
              <a:endParaRPr lang="ja-JP" altLang="en-US"/>
            </a:p>
          </p:txBody>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3;&#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02261" y="327991"/>
            <a:ext cx="8416452" cy="838200"/>
          </a:xfrm>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a:xfrm>
            <a:off x="502261" y="1345096"/>
            <a:ext cx="8416452" cy="3581400"/>
          </a:xfrm>
        </p:spPr>
        <p:txBody>
          <a:bodyPr/>
          <a:lstStyle>
            <a:lvl1pPr>
              <a:defRPr sz="2400"/>
            </a:lvl1pPr>
            <a:lvl2pPr marL="496888" indent="-379413">
              <a:tabLst/>
              <a:defRPr i="0"/>
            </a:lvl2pPr>
            <a:lvl3pPr marL="811213" indent="-379413">
              <a:tabLst/>
              <a:defRPr/>
            </a:lvl3pPr>
            <a:lvl4pPr marL="981075" indent="-379413">
              <a:tabLst/>
              <a:defRPr i="0"/>
            </a:lvl4pPr>
            <a:lvl5pPr marL="981075" indent="-379413">
              <a:tabLst/>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B61BEF0D-F0BB-DE4B-95CE-6DB70DBA9567}" type="datetimeFigureOut">
              <a:rPr lang="en-US" smtClean="0"/>
              <a:pPr/>
              <a:t>5/18/18</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5/18/18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5/18/18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5/18/18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3;&#10;コンテンツ">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B61BEF0D-F0BB-DE4B-95CE-6DB70DBA9567}" type="datetimeFigureOut">
              <a:rPr lang="en-US" smtClean="0"/>
              <a:pPr/>
              <a:t>5/18/18</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B61BEF0D-F0BB-DE4B-95CE-6DB70DBA9567}" type="datetimeFigureOut">
              <a:rPr lang="en-US" smtClean="0"/>
              <a:pPr/>
              <a:t>5/18/18</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B61BEF0D-F0BB-DE4B-95CE-6DB70DBA9567}" type="datetimeFigureOut">
              <a:rPr lang="en-US" smtClean="0"/>
              <a:pPr/>
              <a:t>5/18/18</a:t>
            </a:fld>
            <a:endParaRPr lang="en-US" dirty="0"/>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46437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89000"/>
        </a:lnSpc>
        <a:spcBef>
          <a:spcPct val="0"/>
        </a:spcBef>
        <a:buNone/>
        <a:defRPr kumimoji="1" sz="4400" kern="1200" baseline="0">
          <a:solidFill>
            <a:schemeClr val="tx2"/>
          </a:solidFill>
          <a:latin typeface="Hiragino Kaku Gothic Pro W6" charset="-128"/>
          <a:ea typeface="Hiragino Kaku Gothic Pro W6" charset="-128"/>
          <a:cs typeface="Hiragino Kaku Gothic Pro W6" charset="-128"/>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2000" i="1" kern="1200" baseline="0">
          <a:solidFill>
            <a:schemeClr val="tx2"/>
          </a:solidFill>
          <a:latin typeface="Hiragino Kaku Gothic Pro W6" charset="-128"/>
          <a:ea typeface="Hiragino Kaku Gothic Pro W6" charset="-128"/>
          <a:cs typeface="Hiragino Kaku Gothic Pro W6" charset="-128"/>
        </a:defRPr>
      </a:lvl2pPr>
      <a:lvl3pPr marL="384048" indent="-384048" algn="l" defTabSz="685800" rtl="0" eaLnBrk="1" latinLnBrk="0" hangingPunct="1">
        <a:lnSpc>
          <a:spcPct val="94000"/>
        </a:lnSpc>
        <a:spcBef>
          <a:spcPts val="500"/>
        </a:spcBef>
        <a:spcAft>
          <a:spcPts val="200"/>
        </a:spcAft>
        <a:buFont typeface=".AppleSystemUIFont"/>
        <a:buChar char="-"/>
        <a:defRPr kumimoji="1" sz="1800" kern="1200" baseline="0">
          <a:solidFill>
            <a:schemeClr val="tx2"/>
          </a:solidFill>
          <a:latin typeface="Hiragino Kaku Gothic Pro W6" charset="-128"/>
          <a:ea typeface="Hiragino Kaku Gothic Pro W6" charset="-128"/>
          <a:cs typeface="Hiragino Kaku Gothic Pro W6" charset="-128"/>
        </a:defRPr>
      </a:lvl3pPr>
      <a:lvl4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800" i="1" kern="1200" baseline="0">
          <a:solidFill>
            <a:schemeClr val="tx2"/>
          </a:solidFill>
          <a:latin typeface="Hiragino Kaku Gothic Pro W6" charset="-128"/>
          <a:ea typeface="Hiragino Kaku Gothic Pro W6" charset="-128"/>
          <a:cs typeface="Hiragino Kaku Gothic Pro W6" charset="-128"/>
        </a:defRPr>
      </a:lvl4pPr>
      <a:lvl5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png"/><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7"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7.tiff"/><Relationship Id="rId4" Type="http://schemas.openxmlformats.org/officeDocument/2006/relationships/image" Target="../media/image2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4.tiff"/><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42.tiff"/><Relationship Id="rId4" Type="http://schemas.openxmlformats.org/officeDocument/2006/relationships/image" Target="../media/image41.tiff"/></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0.tif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5.tiff"/><Relationship Id="rId5" Type="http://schemas.openxmlformats.org/officeDocument/2006/relationships/image" Target="../media/image44.tiff"/><Relationship Id="rId4" Type="http://schemas.openxmlformats.org/officeDocument/2006/relationships/image" Target="../media/image43.wmf"/></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8588" y="596019"/>
            <a:ext cx="8891958" cy="2275769"/>
          </a:xfrm>
        </p:spPr>
        <p:txBody>
          <a:bodyPr>
            <a:normAutofit/>
          </a:bodyPr>
          <a:lstStyle/>
          <a:p>
            <a:r>
              <a:rPr lang="ja-JP" altLang="en-US" sz="3800"/>
              <a:t>火星高解像度 </a:t>
            </a:r>
            <a:r>
              <a:rPr lang="en-US" altLang="ja-JP" sz="3800" dirty="0"/>
              <a:t>LES </a:t>
            </a:r>
            <a:r>
              <a:rPr lang="ja-JP" altLang="en-US" sz="3800"/>
              <a:t>を用いた</a:t>
            </a:r>
            <a:br>
              <a:rPr lang="en-US" altLang="ja-JP" sz="3800" dirty="0"/>
            </a:br>
            <a:r>
              <a:rPr lang="ja-JP" altLang="en-US" sz="3800"/>
              <a:t>地表面ダストフラックスの見積もり</a:t>
            </a:r>
            <a:endParaRPr kumimoji="1" lang="ja-JP" altLang="en-US" sz="3800" dirty="0"/>
          </a:p>
        </p:txBody>
      </p:sp>
      <p:sp>
        <p:nvSpPr>
          <p:cNvPr id="3" name="サブタイトル 2"/>
          <p:cNvSpPr>
            <a:spLocks noGrp="1"/>
          </p:cNvSpPr>
          <p:nvPr>
            <p:ph type="subTitle" idx="1"/>
          </p:nvPr>
        </p:nvSpPr>
        <p:spPr>
          <a:xfrm>
            <a:off x="434715" y="3141707"/>
            <a:ext cx="8279704" cy="1310550"/>
          </a:xfrm>
        </p:spPr>
        <p:txBody>
          <a:bodyPr>
            <a:noAutofit/>
          </a:bodyPr>
          <a:lstStyle/>
          <a:p>
            <a:r>
              <a:rPr lang="en-US" altLang="ja-JP" sz="2400" dirty="0"/>
              <a:t>*</a:t>
            </a:r>
            <a:r>
              <a:rPr lang="ja-JP" altLang="en-US" sz="2400" dirty="0"/>
              <a:t>村橋究理基</a:t>
            </a:r>
            <a:r>
              <a:rPr lang="en-US" altLang="ja-JP" sz="2400" baseline="30000" dirty="0"/>
              <a:t>1</a:t>
            </a:r>
            <a:r>
              <a:rPr lang="en-US" altLang="ja-JP" sz="2400" dirty="0"/>
              <a:t>, </a:t>
            </a:r>
            <a:r>
              <a:rPr lang="ja-JP" altLang="en-US" sz="2400"/>
              <a:t>須藤康平</a:t>
            </a:r>
            <a:r>
              <a:rPr lang="en-US" altLang="ja-JP" sz="2400" baseline="30000" dirty="0"/>
              <a:t>1,2</a:t>
            </a:r>
            <a:r>
              <a:rPr lang="en-US" altLang="ja-JP" sz="2400" dirty="0"/>
              <a:t>, </a:t>
            </a:r>
            <a:r>
              <a:rPr lang="ja-JP" altLang="en-US" sz="2400"/>
              <a:t>西澤誠也</a:t>
            </a:r>
            <a:r>
              <a:rPr lang="en-US" altLang="ja-JP" sz="2400" baseline="30000" dirty="0"/>
              <a:t>3</a:t>
            </a:r>
            <a:r>
              <a:rPr lang="en-US" altLang="ja-JP" sz="2400" dirty="0"/>
              <a:t>, </a:t>
            </a:r>
            <a:r>
              <a:rPr lang="ja-JP" altLang="en-US" sz="2400" dirty="0"/>
              <a:t>石渡正樹</a:t>
            </a:r>
            <a:r>
              <a:rPr lang="en-US" altLang="ja-JP" sz="2400" baseline="30000" dirty="0"/>
              <a:t>1</a:t>
            </a:r>
            <a:r>
              <a:rPr lang="en-US" altLang="ja-JP" sz="2400" dirty="0"/>
              <a:t>, </a:t>
            </a:r>
            <a:br>
              <a:rPr lang="en-US" altLang="ja-JP" sz="2400" dirty="0"/>
            </a:br>
            <a:r>
              <a:rPr lang="ja-JP" altLang="en-US" sz="2400"/>
              <a:t>小高正嗣</a:t>
            </a:r>
            <a:r>
              <a:rPr lang="en-US" altLang="ja-JP" sz="2400" baseline="30000" dirty="0"/>
              <a:t>1</a:t>
            </a:r>
            <a:r>
              <a:rPr lang="en-US" altLang="ja-JP" sz="2400" dirty="0"/>
              <a:t>, </a:t>
            </a:r>
            <a:r>
              <a:rPr lang="ja-JP" altLang="en-US" sz="2400"/>
              <a:t>中島健介</a:t>
            </a:r>
            <a:r>
              <a:rPr lang="en-US" altLang="ja-JP" sz="2400" baseline="30000" dirty="0"/>
              <a:t>4</a:t>
            </a:r>
            <a:r>
              <a:rPr lang="en-US" altLang="ja-JP" sz="2400" dirty="0"/>
              <a:t>, </a:t>
            </a:r>
            <a:r>
              <a:rPr lang="ja-JP" altLang="en-US" sz="2400" dirty="0"/>
              <a:t>竹広</a:t>
            </a:r>
            <a:r>
              <a:rPr lang="ja-JP" altLang="en-US" sz="2400"/>
              <a:t>真一</a:t>
            </a:r>
            <a:r>
              <a:rPr lang="en-US" altLang="ja-JP" sz="2400" baseline="30000" dirty="0"/>
              <a:t>5</a:t>
            </a:r>
            <a:r>
              <a:rPr lang="en-US" altLang="ja-JP" sz="2400" dirty="0"/>
              <a:t>, </a:t>
            </a:r>
            <a:r>
              <a:rPr lang="ja-JP" altLang="en-US" sz="2400" dirty="0"/>
              <a:t>杉山</a:t>
            </a:r>
            <a:r>
              <a:rPr lang="ja-JP" altLang="en-US" sz="2400"/>
              <a:t>耕一朗</a:t>
            </a:r>
            <a:r>
              <a:rPr lang="en-US" altLang="ja-JP" sz="2400" baseline="30000" dirty="0"/>
              <a:t>6</a:t>
            </a:r>
            <a:r>
              <a:rPr lang="en-US" altLang="ja-JP" sz="2400" dirty="0"/>
              <a:t>, </a:t>
            </a:r>
            <a:br>
              <a:rPr lang="en-US" altLang="ja-JP" sz="2400" dirty="0"/>
            </a:br>
            <a:r>
              <a:rPr lang="ja-JP" altLang="en-US" sz="2400"/>
              <a:t>荻原弘尭</a:t>
            </a:r>
            <a:r>
              <a:rPr lang="en-US" altLang="ja-JP" sz="2400" baseline="30000" dirty="0"/>
              <a:t>1,2</a:t>
            </a:r>
            <a:r>
              <a:rPr lang="en-US" altLang="ja-JP" sz="2400" dirty="0"/>
              <a:t>, </a:t>
            </a:r>
            <a:r>
              <a:rPr lang="ja-JP" altLang="en-US" sz="2400"/>
              <a:t>高橋芳幸</a:t>
            </a:r>
            <a:r>
              <a:rPr lang="en-US" altLang="ja-JP" sz="2400" baseline="30000" dirty="0"/>
              <a:t>7</a:t>
            </a:r>
            <a:r>
              <a:rPr lang="en-US" altLang="ja-JP" sz="2400" dirty="0"/>
              <a:t>, </a:t>
            </a:r>
            <a:r>
              <a:rPr lang="ja-JP" altLang="en-US" sz="2400" dirty="0"/>
              <a:t>林</a:t>
            </a:r>
            <a:r>
              <a:rPr lang="ja-JP" altLang="en-US" sz="2400"/>
              <a:t>祥介</a:t>
            </a:r>
            <a:r>
              <a:rPr lang="en-US" altLang="ja-JP" sz="2400" baseline="30000" dirty="0"/>
              <a:t>7</a:t>
            </a:r>
            <a:r>
              <a:rPr lang="en-US" altLang="ja-JP" sz="2400" dirty="0"/>
              <a:t> </a:t>
            </a:r>
            <a:endParaRPr kumimoji="1" lang="ja-JP" altLang="en-US" sz="2400" baseline="30000" dirty="0"/>
          </a:p>
        </p:txBody>
      </p:sp>
      <p:sp>
        <p:nvSpPr>
          <p:cNvPr id="4" name="タイトル 1"/>
          <p:cNvSpPr txBox="1">
            <a:spLocks/>
          </p:cNvSpPr>
          <p:nvPr/>
        </p:nvSpPr>
        <p:spPr>
          <a:xfrm>
            <a:off x="3028951" y="326100"/>
            <a:ext cx="5991596" cy="837001"/>
          </a:xfrm>
          <a:prstGeom prst="rect">
            <a:avLst/>
          </a:prstGeom>
        </p:spPr>
        <p:txBody>
          <a:bodyPr vert="horz" lIns="91440" tIns="45720" rIns="91440" bIns="45720" rtlCol="0" anchor="b">
            <a:normAutofit/>
          </a:bodyPr>
          <a:lstStyle>
            <a:lvl1pPr algn="ctr" defTabSz="685800" rtl="0" eaLnBrk="1" latinLnBrk="0" hangingPunct="1">
              <a:lnSpc>
                <a:spcPct val="89000"/>
              </a:lnSpc>
              <a:spcBef>
                <a:spcPct val="0"/>
              </a:spcBef>
              <a:buNone/>
              <a:defRPr kumimoji="1" sz="6000" b="0" i="0" kern="1200" cap="none" baseline="0">
                <a:solidFill>
                  <a:schemeClr val="tx2"/>
                </a:solidFill>
                <a:latin typeface="Hiragino Kaku Gothic Pro W6" charset="-128"/>
                <a:ea typeface="Hiragino Kaku Gothic Pro W6" charset="-128"/>
                <a:cs typeface="Hiragino Kaku Gothic Pro W6" charset="-128"/>
              </a:defRPr>
            </a:lvl1pPr>
          </a:lstStyle>
          <a:p>
            <a:pPr algn="r"/>
            <a:r>
              <a:rPr lang="ja-JP" altLang="en-US" sz="2400" dirty="0"/>
              <a:t>日本</a:t>
            </a:r>
            <a:r>
              <a:rPr lang="ja-JP" altLang="en-US" sz="2400"/>
              <a:t>気象学会</a:t>
            </a:r>
            <a:r>
              <a:rPr lang="en-US" altLang="ja-JP" sz="2400" dirty="0"/>
              <a:t> 2018 </a:t>
            </a:r>
            <a:r>
              <a:rPr lang="ja-JP" altLang="en-US" sz="2400"/>
              <a:t>年度</a:t>
            </a:r>
            <a:r>
              <a:rPr lang="en-US" altLang="ja-JP" sz="2400" dirty="0"/>
              <a:t> </a:t>
            </a:r>
            <a:r>
              <a:rPr lang="ja-JP" altLang="en-US" sz="2400"/>
              <a:t>春季</a:t>
            </a:r>
            <a:r>
              <a:rPr lang="ja-JP" altLang="en-US" sz="2400" dirty="0"/>
              <a:t>大会</a:t>
            </a:r>
            <a:endParaRPr lang="en-US" altLang="ja-JP" sz="2400" dirty="0"/>
          </a:p>
          <a:p>
            <a:pPr algn="r"/>
            <a:r>
              <a:rPr lang="en-US" altLang="ja-JP" sz="2400" dirty="0"/>
              <a:t>D151</a:t>
            </a:r>
            <a:endParaRPr lang="ja-JP" altLang="en-US" sz="2400" dirty="0"/>
          </a:p>
        </p:txBody>
      </p:sp>
      <p:sp>
        <p:nvSpPr>
          <p:cNvPr id="6" name="サブタイトル 2"/>
          <p:cNvSpPr txBox="1">
            <a:spLocks/>
          </p:cNvSpPr>
          <p:nvPr/>
        </p:nvSpPr>
        <p:spPr>
          <a:xfrm>
            <a:off x="635000" y="5120313"/>
            <a:ext cx="8079420" cy="875753"/>
          </a:xfrm>
          <a:prstGeom prst="rect">
            <a:avLst/>
          </a:prstGeom>
        </p:spPr>
        <p:txBody>
          <a:bodyPr vert="horz" lIns="91440" tIns="45720" rIns="91440" bIns="45720" rtlCol="0">
            <a:noAutofit/>
          </a:bodyPr>
          <a:lstStyle>
            <a:lvl1pPr marL="0" indent="0" algn="ctr" defTabSz="685800" rtl="0" eaLnBrk="1" latinLnBrk="0" hangingPunct="1">
              <a:lnSpc>
                <a:spcPct val="112000"/>
              </a:lnSpc>
              <a:spcBef>
                <a:spcPts val="0"/>
              </a:spcBef>
              <a:spcAft>
                <a:spcPts val="0"/>
              </a:spcAft>
              <a:buFont typeface="Franklin Gothic Book" panose="020B0503020102020204" pitchFamily="34" charset="0"/>
              <a:buNone/>
              <a:defRPr kumimoji="1" sz="1800" kern="1200" baseline="0">
                <a:solidFill>
                  <a:schemeClr val="tx2"/>
                </a:solidFill>
                <a:latin typeface="Hiragino Kaku Gothic Pro W6" charset="-128"/>
                <a:ea typeface="Hiragino Kaku Gothic Pro W6" charset="-128"/>
                <a:cs typeface="Hiragino Kaku Gothic Pro W6" charset="-128"/>
              </a:defRPr>
            </a:lvl1pPr>
            <a:lvl2pPr marL="3429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500" i="1" kern="1200" baseline="0">
                <a:solidFill>
                  <a:schemeClr val="tx2"/>
                </a:solidFill>
                <a:latin typeface="Hiragino Kaku Gothic Pro W6" charset="-128"/>
                <a:ea typeface="Hiragino Kaku Gothic Pro W6" charset="-128"/>
                <a:cs typeface="Hiragino Kaku Gothic Pro W6" charset="-128"/>
              </a:defRPr>
            </a:lvl2pPr>
            <a:lvl3pPr marL="6858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350" kern="1200" baseline="0">
                <a:solidFill>
                  <a:schemeClr val="tx2"/>
                </a:solidFill>
                <a:latin typeface="Hiragino Kaku Gothic Pro W6" charset="-128"/>
                <a:ea typeface="Hiragino Kaku Gothic Pro W6" charset="-128"/>
                <a:cs typeface="Hiragino Kaku Gothic Pro W6" charset="-128"/>
              </a:defRPr>
            </a:lvl3pPr>
            <a:lvl4pPr marL="10287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Hiragino Kaku Gothic Pro W6" charset="-128"/>
                <a:ea typeface="Hiragino Kaku Gothic Pro W6" charset="-128"/>
                <a:cs typeface="Hiragino Kaku Gothic Pro W6" charset="-128"/>
              </a:defRPr>
            </a:lvl4pPr>
            <a:lvl5pPr marL="13716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Hiragino Kaku Gothic Pro W6" charset="-128"/>
                <a:ea typeface="Hiragino Kaku Gothic Pro W6" charset="-128"/>
                <a:cs typeface="Hiragino Kaku Gothic Pro W6" charset="-128"/>
              </a:defRPr>
            </a:lvl5pPr>
            <a:lvl6pPr marL="17145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mn-lt"/>
                <a:ea typeface="+mn-ea"/>
                <a:cs typeface="+mn-cs"/>
              </a:defRPr>
            </a:lvl6pPr>
            <a:lvl7pPr marL="20574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mn-lt"/>
                <a:ea typeface="+mn-ea"/>
                <a:cs typeface="+mn-cs"/>
              </a:defRPr>
            </a:lvl7pPr>
            <a:lvl8pPr marL="24003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i="1" kern="1200" baseline="0">
                <a:solidFill>
                  <a:schemeClr val="tx2"/>
                </a:solidFill>
                <a:latin typeface="+mn-lt"/>
                <a:ea typeface="+mn-ea"/>
                <a:cs typeface="+mn-cs"/>
              </a:defRPr>
            </a:lvl8pPr>
            <a:lvl9pPr marL="2743200" indent="0" algn="ctr" defTabSz="685800" rtl="0" eaLnBrk="1" latinLnBrk="0" hangingPunct="1">
              <a:lnSpc>
                <a:spcPct val="94000"/>
              </a:lnSpc>
              <a:spcBef>
                <a:spcPts val="500"/>
              </a:spcBef>
              <a:spcAft>
                <a:spcPts val="200"/>
              </a:spcAft>
              <a:buFont typeface="Franklin Gothic Book" panose="020B0503020102020204" pitchFamily="34" charset="0"/>
              <a:buNone/>
              <a:defRPr kumimoji="1" sz="1200" kern="1200" baseline="0">
                <a:solidFill>
                  <a:schemeClr val="tx2"/>
                </a:solidFill>
                <a:latin typeface="+mn-lt"/>
                <a:ea typeface="+mn-ea"/>
                <a:cs typeface="+mn-cs"/>
              </a:defRPr>
            </a:lvl9pPr>
          </a:lstStyle>
          <a:p>
            <a:pPr algn="r"/>
            <a:r>
              <a:rPr lang="en-US" altLang="ja-JP" sz="2000" dirty="0"/>
              <a:t>1. </a:t>
            </a:r>
            <a:r>
              <a:rPr lang="ja-JP" altLang="en-US" sz="2000" dirty="0"/>
              <a:t>北大・</a:t>
            </a:r>
            <a:r>
              <a:rPr lang="ja-JP" altLang="en-US" sz="2000"/>
              <a:t>理</a:t>
            </a:r>
            <a:r>
              <a:rPr lang="en-US" altLang="ja-JP" sz="2000" dirty="0"/>
              <a:t>, 2. </a:t>
            </a:r>
            <a:r>
              <a:rPr lang="ja-JP" altLang="en-US" sz="2000"/>
              <a:t>気象庁</a:t>
            </a:r>
            <a:r>
              <a:rPr lang="en-US" altLang="ja-JP" sz="2000" dirty="0"/>
              <a:t>, 3. </a:t>
            </a:r>
            <a:r>
              <a:rPr lang="ja-JP" altLang="en-US" sz="2000" dirty="0"/>
              <a:t>理研</a:t>
            </a:r>
            <a:r>
              <a:rPr lang="en-US" altLang="ja-JP" sz="2000" dirty="0"/>
              <a:t> AICS, 4. </a:t>
            </a:r>
            <a:r>
              <a:rPr lang="ja-JP" altLang="en-US" sz="2000" dirty="0"/>
              <a:t>九大・理</a:t>
            </a:r>
            <a:r>
              <a:rPr lang="en-US" altLang="ja-JP" sz="2000" dirty="0"/>
              <a:t>, </a:t>
            </a:r>
            <a:br>
              <a:rPr lang="en-US" altLang="ja-JP" sz="2000" dirty="0"/>
            </a:br>
            <a:r>
              <a:rPr lang="en-US" altLang="ja-JP" sz="2000" dirty="0"/>
              <a:t>5. </a:t>
            </a:r>
            <a:r>
              <a:rPr lang="ja-JP" altLang="en-US" sz="2000" dirty="0"/>
              <a:t>京大 数</a:t>
            </a:r>
            <a:r>
              <a:rPr lang="ja-JP" altLang="en-US" sz="2000"/>
              <a:t>理研</a:t>
            </a:r>
            <a:r>
              <a:rPr lang="en-US" altLang="ja-JP" sz="2000" dirty="0"/>
              <a:t>, 6. </a:t>
            </a:r>
            <a:r>
              <a:rPr lang="ja-JP" altLang="en-US" sz="2000" dirty="0"/>
              <a:t>松江高専・情報工</a:t>
            </a:r>
            <a:r>
              <a:rPr lang="en-US" altLang="ja-JP" sz="2000" dirty="0"/>
              <a:t>, 7. </a:t>
            </a:r>
            <a:r>
              <a:rPr lang="ja-JP" altLang="en-US" sz="2000" dirty="0"/>
              <a:t>神大</a:t>
            </a:r>
            <a:r>
              <a:rPr lang="ja-JP" altLang="en-US" sz="2000"/>
              <a:t>・理</a:t>
            </a:r>
            <a:endParaRPr lang="en-US" altLang="ja-JP" sz="2000" dirty="0"/>
          </a:p>
        </p:txBody>
      </p:sp>
      <p:sp>
        <p:nvSpPr>
          <p:cNvPr id="7" name="タイトル 1"/>
          <p:cNvSpPr txBox="1">
            <a:spLocks/>
          </p:cNvSpPr>
          <p:nvPr/>
        </p:nvSpPr>
        <p:spPr>
          <a:xfrm>
            <a:off x="273957" y="6160945"/>
            <a:ext cx="6328147" cy="539837"/>
          </a:xfrm>
          <a:prstGeom prst="rect">
            <a:avLst/>
          </a:prstGeom>
        </p:spPr>
        <p:txBody>
          <a:bodyPr vert="horz" lIns="91440" tIns="45720" rIns="91440" bIns="45720" rtlCol="0" anchor="b">
            <a:noAutofit/>
          </a:bodyPr>
          <a:lstStyle>
            <a:lvl1pPr algn="ctr" defTabSz="685800" rtl="0" eaLnBrk="1" latinLnBrk="0" hangingPunct="1">
              <a:lnSpc>
                <a:spcPct val="89000"/>
              </a:lnSpc>
              <a:spcBef>
                <a:spcPct val="0"/>
              </a:spcBef>
              <a:buNone/>
              <a:defRPr kumimoji="1" sz="6000" b="0" i="0" kern="1200" cap="none" baseline="0">
                <a:solidFill>
                  <a:schemeClr val="tx2"/>
                </a:solidFill>
                <a:latin typeface="Hiragino Kaku Gothic Pro W6" charset="-128"/>
                <a:ea typeface="Hiragino Kaku Gothic Pro W6" charset="-128"/>
                <a:cs typeface="Hiragino Kaku Gothic Pro W6" charset="-128"/>
              </a:defRPr>
            </a:lvl1pPr>
          </a:lstStyle>
          <a:p>
            <a:pPr algn="l"/>
            <a:r>
              <a:rPr lang="en-US" altLang="ja-JP" sz="1600" dirty="0"/>
              <a:t>2018/05/16 </a:t>
            </a:r>
            <a:endParaRPr lang="ja-JP" altLang="en-US" sz="1600" dirty="0"/>
          </a:p>
        </p:txBody>
      </p:sp>
      <p:pic>
        <p:nvPicPr>
          <p:cNvPr id="5" name="図 4">
            <a:extLst>
              <a:ext uri="{FF2B5EF4-FFF2-40B4-BE49-F238E27FC236}">
                <a16:creationId xmlns:a16="http://schemas.microsoft.com/office/drawing/2014/main" id="{4B2A94A6-7E18-484F-87B8-5A4D15D5C611}"/>
              </a:ext>
            </a:extLst>
          </p:cNvPr>
          <p:cNvPicPr>
            <a:picLocks noChangeAspect="1"/>
          </p:cNvPicPr>
          <p:nvPr/>
        </p:nvPicPr>
        <p:blipFill>
          <a:blip r:embed="rId2"/>
          <a:stretch>
            <a:fillRect/>
          </a:stretch>
        </p:blipFill>
        <p:spPr>
          <a:xfrm>
            <a:off x="1852386" y="6215004"/>
            <a:ext cx="2112542" cy="418702"/>
          </a:xfrm>
          <a:prstGeom prst="rect">
            <a:avLst/>
          </a:prstGeom>
        </p:spPr>
      </p:pic>
    </p:spTree>
    <p:extLst>
      <p:ext uri="{BB962C8B-B14F-4D97-AF65-F5344CB8AC3E}">
        <p14:creationId xmlns:p14="http://schemas.microsoft.com/office/powerpoint/2010/main" val="1633446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418" y="1031302"/>
            <a:ext cx="4102875" cy="4102875"/>
          </a:xfrm>
          <a:prstGeom prst="rect">
            <a:avLst/>
          </a:prstGeom>
        </p:spPr>
      </p:pic>
      <p:sp>
        <p:nvSpPr>
          <p:cNvPr id="2" name="タイトル 1"/>
          <p:cNvSpPr>
            <a:spLocks noGrp="1"/>
          </p:cNvSpPr>
          <p:nvPr>
            <p:ph type="title"/>
          </p:nvPr>
        </p:nvSpPr>
        <p:spPr>
          <a:xfrm>
            <a:off x="-925" y="75128"/>
            <a:ext cx="9144925" cy="747007"/>
          </a:xfrm>
        </p:spPr>
        <p:txBody>
          <a:bodyPr>
            <a:normAutofit/>
          </a:bodyPr>
          <a:lstStyle/>
          <a:p>
            <a:r>
              <a:rPr lang="ja-JP" altLang="en-US" sz="3000"/>
              <a:t>ダストフラックスと流れ場の比較</a:t>
            </a:r>
            <a:r>
              <a:rPr lang="en-US" altLang="ja-JP" sz="3000" dirty="0"/>
              <a:t> : KMH </a:t>
            </a:r>
            <a:r>
              <a:rPr lang="ja-JP" altLang="en-US" sz="3000"/>
              <a:t>スキーム</a:t>
            </a:r>
            <a:endParaRPr kumimoji="1" lang="ja-JP" altLang="en-US" sz="3000" dirty="0"/>
          </a:p>
        </p:txBody>
      </p:sp>
      <p:sp>
        <p:nvSpPr>
          <p:cNvPr id="11" name="テキスト ボックス 10"/>
          <p:cNvSpPr txBox="1"/>
          <p:nvPr/>
        </p:nvSpPr>
        <p:spPr>
          <a:xfrm>
            <a:off x="4538418" y="637078"/>
            <a:ext cx="4102875" cy="246221"/>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1600" dirty="0">
                <a:latin typeface="Hiragino Kaku Gothic Pro W6" charset="-128"/>
                <a:ea typeface="Hiragino Kaku Gothic Pro W6" charset="-128"/>
                <a:cs typeface="Hiragino Kaku Gothic Pro W6" charset="-128"/>
              </a:rPr>
              <a:t>水平風絶対値</a:t>
            </a:r>
            <a:r>
              <a:rPr kumimoji="1" lang="en-US" altLang="ja-JP" sz="1600" dirty="0">
                <a:latin typeface="Hiragino Kaku Gothic Pro W6" charset="-128"/>
                <a:ea typeface="Hiragino Kaku Gothic Pro W6" charset="-128"/>
                <a:cs typeface="Hiragino Kaku Gothic Pro W6" charset="-128"/>
              </a:rPr>
              <a:t> [m/s] </a:t>
            </a:r>
            <a:r>
              <a:rPr kumimoji="1" lang="ja-JP" altLang="en-US" sz="1600" dirty="0">
                <a:latin typeface="Hiragino Kaku Gothic Pro W6" charset="-128"/>
                <a:ea typeface="Hiragino Kaku Gothic Pro W6" charset="-128"/>
                <a:cs typeface="Hiragino Kaku Gothic Pro W6" charset="-128"/>
              </a:rPr>
              <a:t>空間分布</a:t>
            </a:r>
            <a:r>
              <a:rPr kumimoji="1" lang="en-US" altLang="ja-JP" sz="1600" dirty="0">
                <a:latin typeface="Hiragino Kaku Gothic Pro W6" charset="-128"/>
                <a:ea typeface="Hiragino Kaku Gothic Pro W6" charset="-128"/>
                <a:cs typeface="Hiragino Kaku Gothic Pro W6" charset="-128"/>
              </a:rPr>
              <a:t> (z = 2.5 </a:t>
            </a:r>
            <a:r>
              <a:rPr kumimoji="1" lang="ja-JP" altLang="en-US" sz="1600" dirty="0">
                <a:latin typeface="Hiragino Kaku Gothic Pro W6" charset="-128"/>
                <a:ea typeface="Hiragino Kaku Gothic Pro W6" charset="-128"/>
                <a:cs typeface="Hiragino Kaku Gothic Pro W6" charset="-128"/>
              </a:rPr>
              <a:t>ｍ</a:t>
            </a:r>
            <a:r>
              <a:rPr kumimoji="1" lang="en-US" altLang="ja-JP" sz="1600" dirty="0">
                <a:latin typeface="Hiragino Kaku Gothic Pro W6" charset="-128"/>
                <a:ea typeface="Hiragino Kaku Gothic Pro W6" charset="-128"/>
                <a:cs typeface="Hiragino Kaku Gothic Pro W6" charset="-128"/>
              </a:rPr>
              <a:t>)</a:t>
            </a:r>
            <a:endParaRPr kumimoji="1" lang="ja-JP" altLang="en-US" sz="1600" dirty="0">
              <a:latin typeface="Hiragino Kaku Gothic Pro W6" charset="-128"/>
              <a:ea typeface="Hiragino Kaku Gothic Pro W6" charset="-128"/>
              <a:cs typeface="Hiragino Kaku Gothic Pro W6" charset="-128"/>
            </a:endParaRPr>
          </a:p>
        </p:txBody>
      </p:sp>
      <p:sp>
        <p:nvSpPr>
          <p:cNvPr id="14" name="コンテンツ プレースホルダー 2"/>
          <p:cNvSpPr txBox="1">
            <a:spLocks/>
          </p:cNvSpPr>
          <p:nvPr/>
        </p:nvSpPr>
        <p:spPr>
          <a:xfrm>
            <a:off x="2082" y="5461709"/>
            <a:ext cx="9141917" cy="1123744"/>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800"/>
              <a:t>対流セル境界でダストフラックスが大きい場所がある</a:t>
            </a:r>
            <a:endParaRPr lang="en-US" altLang="ja-JP" sz="2800" dirty="0"/>
          </a:p>
          <a:p>
            <a:r>
              <a:rPr lang="ja-JP" altLang="en-US" sz="2800"/>
              <a:t>ダストフラックスが大きい場所では渦構造を伴う場所とそうでない場所がある</a:t>
            </a:r>
            <a:endParaRPr lang="en-US" altLang="ja-JP" sz="2800" dirty="0"/>
          </a:p>
        </p:txBody>
      </p:sp>
      <p:pic>
        <p:nvPicPr>
          <p:cNvPr id="3" name="図 2"/>
          <p:cNvPicPr>
            <a:picLocks noChangeAspect="1"/>
          </p:cNvPicPr>
          <p:nvPr/>
        </p:nvPicPr>
        <p:blipFill>
          <a:blip r:embed="rId4"/>
          <a:stretch>
            <a:fillRect/>
          </a:stretch>
        </p:blipFill>
        <p:spPr>
          <a:xfrm>
            <a:off x="8645015" y="3288459"/>
            <a:ext cx="523165" cy="1977387"/>
          </a:xfrm>
          <a:prstGeom prst="rect">
            <a:avLst/>
          </a:prstGeom>
        </p:spPr>
      </p:pic>
      <p:sp>
        <p:nvSpPr>
          <p:cNvPr id="25" name="テキスト ボックス 24">
            <a:extLst>
              <a:ext uri="{FF2B5EF4-FFF2-40B4-BE49-F238E27FC236}">
                <a16:creationId xmlns:a16="http://schemas.microsoft.com/office/drawing/2014/main" id="{68AC134A-BAF6-4744-8C2E-B58477BBA279}"/>
              </a:ext>
            </a:extLst>
          </p:cNvPr>
          <p:cNvSpPr txBox="1"/>
          <p:nvPr/>
        </p:nvSpPr>
        <p:spPr>
          <a:xfrm>
            <a:off x="-925" y="637078"/>
            <a:ext cx="4129452" cy="246221"/>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1600">
                <a:latin typeface="Hiragino Kaku Gothic Pro W6" charset="-128"/>
                <a:ea typeface="Hiragino Kaku Gothic Pro W6" charset="-128"/>
                <a:cs typeface="Hiragino Kaku Gothic Pro W6" charset="-128"/>
              </a:rPr>
              <a:t>ダストフラックス</a:t>
            </a:r>
            <a:r>
              <a:rPr kumimoji="1" lang="en-US" altLang="ja-JP" sz="1600" dirty="0">
                <a:latin typeface="Hiragino Kaku Gothic Pro W6" charset="-128"/>
                <a:ea typeface="Hiragino Kaku Gothic Pro W6" charset="-128"/>
                <a:cs typeface="Hiragino Kaku Gothic Pro W6" charset="-128"/>
              </a:rPr>
              <a:t> [kg/m</a:t>
            </a:r>
            <a:r>
              <a:rPr kumimoji="1" lang="en-US" altLang="ja-JP" sz="1600" baseline="30000" dirty="0">
                <a:latin typeface="Hiragino Kaku Gothic Pro W6" charset="-128"/>
                <a:ea typeface="Hiragino Kaku Gothic Pro W6" charset="-128"/>
                <a:cs typeface="Hiragino Kaku Gothic Pro W6" charset="-128"/>
              </a:rPr>
              <a:t>2</a:t>
            </a:r>
            <a:r>
              <a:rPr kumimoji="1" lang="en-US" altLang="ja-JP" sz="1600" dirty="0">
                <a:latin typeface="Hiragino Kaku Gothic Pro W6" charset="-128"/>
                <a:ea typeface="Hiragino Kaku Gothic Pro W6" charset="-128"/>
                <a:cs typeface="Hiragino Kaku Gothic Pro W6" charset="-128"/>
              </a:rPr>
              <a:t>/s] </a:t>
            </a:r>
            <a:r>
              <a:rPr kumimoji="1" lang="ja-JP" altLang="en-US" sz="1600">
                <a:latin typeface="Hiragino Kaku Gothic Pro W6" charset="-128"/>
                <a:ea typeface="Hiragino Kaku Gothic Pro W6" charset="-128"/>
                <a:cs typeface="Hiragino Kaku Gothic Pro W6" charset="-128"/>
              </a:rPr>
              <a:t>空間分布</a:t>
            </a:r>
            <a:endParaRPr kumimoji="1" lang="ja-JP" altLang="en-US" sz="1600" dirty="0">
              <a:latin typeface="Hiragino Kaku Gothic Pro W6" charset="-128"/>
              <a:ea typeface="Hiragino Kaku Gothic Pro W6" charset="-128"/>
              <a:cs typeface="Hiragino Kaku Gothic Pro W6" charset="-128"/>
            </a:endParaRPr>
          </a:p>
        </p:txBody>
      </p:sp>
      <p:pic>
        <p:nvPicPr>
          <p:cNvPr id="28" name="図 27">
            <a:extLst>
              <a:ext uri="{FF2B5EF4-FFF2-40B4-BE49-F238E27FC236}">
                <a16:creationId xmlns:a16="http://schemas.microsoft.com/office/drawing/2014/main" id="{7B63A36C-ADB3-9B4A-BFB9-098D8B6E6173}"/>
              </a:ext>
            </a:extLst>
          </p:cNvPr>
          <p:cNvPicPr>
            <a:picLocks noChangeAspect="1"/>
          </p:cNvPicPr>
          <p:nvPr/>
        </p:nvPicPr>
        <p:blipFill>
          <a:blip r:embed="rId5"/>
          <a:stretch>
            <a:fillRect/>
          </a:stretch>
        </p:blipFill>
        <p:spPr>
          <a:xfrm>
            <a:off x="9248" y="1046330"/>
            <a:ext cx="4072818" cy="4072818"/>
          </a:xfrm>
          <a:prstGeom prst="rect">
            <a:avLst/>
          </a:prstGeom>
        </p:spPr>
      </p:pic>
      <p:grpSp>
        <p:nvGrpSpPr>
          <p:cNvPr id="18" name="グループ化 17">
            <a:extLst>
              <a:ext uri="{FF2B5EF4-FFF2-40B4-BE49-F238E27FC236}">
                <a16:creationId xmlns:a16="http://schemas.microsoft.com/office/drawing/2014/main" id="{0C2174CE-C9A5-494C-A365-55AEC15D511F}"/>
              </a:ext>
            </a:extLst>
          </p:cNvPr>
          <p:cNvGrpSpPr/>
          <p:nvPr/>
        </p:nvGrpSpPr>
        <p:grpSpPr>
          <a:xfrm>
            <a:off x="3963332" y="3395793"/>
            <a:ext cx="672050" cy="1756012"/>
            <a:chOff x="5598121" y="4762035"/>
            <a:chExt cx="672050" cy="1756012"/>
          </a:xfrm>
        </p:grpSpPr>
        <p:sp>
          <p:nvSpPr>
            <p:cNvPr id="19" name="テキスト ボックス 18">
              <a:extLst>
                <a:ext uri="{FF2B5EF4-FFF2-40B4-BE49-F238E27FC236}">
                  <a16:creationId xmlns:a16="http://schemas.microsoft.com/office/drawing/2014/main" id="{4B3B9865-2C71-B243-82A1-609DC4855C5F}"/>
                </a:ext>
              </a:extLst>
            </p:cNvPr>
            <p:cNvSpPr txBox="1"/>
            <p:nvPr/>
          </p:nvSpPr>
          <p:spPr>
            <a:xfrm>
              <a:off x="5717841" y="4765840"/>
              <a:ext cx="479271"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-7</a:t>
              </a:r>
              <a:endParaRPr kumimoji="1" lang="ja-JP" altLang="en-US" sz="1200" baseline="30000" dirty="0">
                <a:latin typeface="Hiragino Kaku Gothic Pro W6" charset="-128"/>
                <a:ea typeface="Hiragino Kaku Gothic Pro W6" charset="-128"/>
                <a:cs typeface="Hiragino Kaku Gothic Pro W6" charset="-128"/>
              </a:endParaRPr>
            </a:p>
          </p:txBody>
        </p:sp>
        <p:pic>
          <p:nvPicPr>
            <p:cNvPr id="20" name="図 19">
              <a:extLst>
                <a:ext uri="{FF2B5EF4-FFF2-40B4-BE49-F238E27FC236}">
                  <a16:creationId xmlns:a16="http://schemas.microsoft.com/office/drawing/2014/main" id="{DF67B1B9-3563-894C-8F5E-46AA90FD8551}"/>
                </a:ext>
              </a:extLst>
            </p:cNvPr>
            <p:cNvPicPr>
              <a:picLocks noChangeAspect="1"/>
            </p:cNvPicPr>
            <p:nvPr/>
          </p:nvPicPr>
          <p:blipFill>
            <a:blip r:embed="rId6"/>
            <a:stretch>
              <a:fillRect/>
            </a:stretch>
          </p:blipFill>
          <p:spPr>
            <a:xfrm>
              <a:off x="5598121" y="4762035"/>
              <a:ext cx="213474" cy="1707792"/>
            </a:xfrm>
            <a:prstGeom prst="rect">
              <a:avLst/>
            </a:prstGeom>
          </p:spPr>
        </p:pic>
        <p:sp>
          <p:nvSpPr>
            <p:cNvPr id="21" name="テキスト ボックス 20">
              <a:extLst>
                <a:ext uri="{FF2B5EF4-FFF2-40B4-BE49-F238E27FC236}">
                  <a16:creationId xmlns:a16="http://schemas.microsoft.com/office/drawing/2014/main" id="{914D493A-77AC-6A43-BC01-67046AFCFC9E}"/>
                </a:ext>
              </a:extLst>
            </p:cNvPr>
            <p:cNvSpPr txBox="1"/>
            <p:nvPr/>
          </p:nvSpPr>
          <p:spPr>
            <a:xfrm>
              <a:off x="5717841" y="5123033"/>
              <a:ext cx="479271"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-8</a:t>
              </a:r>
              <a:endParaRPr kumimoji="1" lang="ja-JP" altLang="en-US" sz="1200" baseline="30000" dirty="0">
                <a:latin typeface="Hiragino Kaku Gothic Pro W6" charset="-128"/>
                <a:ea typeface="Hiragino Kaku Gothic Pro W6" charset="-128"/>
                <a:cs typeface="Hiragino Kaku Gothic Pro W6" charset="-128"/>
              </a:endParaRPr>
            </a:p>
          </p:txBody>
        </p:sp>
        <p:sp>
          <p:nvSpPr>
            <p:cNvPr id="22" name="テキスト ボックス 21">
              <a:extLst>
                <a:ext uri="{FF2B5EF4-FFF2-40B4-BE49-F238E27FC236}">
                  <a16:creationId xmlns:a16="http://schemas.microsoft.com/office/drawing/2014/main" id="{9C3EA484-132D-BA46-BFCB-125B7CCA36D7}"/>
                </a:ext>
              </a:extLst>
            </p:cNvPr>
            <p:cNvSpPr txBox="1"/>
            <p:nvPr/>
          </p:nvSpPr>
          <p:spPr>
            <a:xfrm>
              <a:off x="5717841" y="6333381"/>
              <a:ext cx="552330"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-11</a:t>
              </a:r>
              <a:endParaRPr kumimoji="1" lang="ja-JP" altLang="en-US" sz="1200" baseline="30000" dirty="0">
                <a:latin typeface="Hiragino Kaku Gothic Pro W6" charset="-128"/>
                <a:ea typeface="Hiragino Kaku Gothic Pro W6" charset="-128"/>
                <a:cs typeface="Hiragino Kaku Gothic Pro W6" charset="-128"/>
              </a:endParaRPr>
            </a:p>
          </p:txBody>
        </p:sp>
        <p:sp>
          <p:nvSpPr>
            <p:cNvPr id="23" name="テキスト ボックス 22">
              <a:extLst>
                <a:ext uri="{FF2B5EF4-FFF2-40B4-BE49-F238E27FC236}">
                  <a16:creationId xmlns:a16="http://schemas.microsoft.com/office/drawing/2014/main" id="{C5661FC3-EBA4-CA48-B719-71719EFA66E0}"/>
                </a:ext>
              </a:extLst>
            </p:cNvPr>
            <p:cNvSpPr txBox="1"/>
            <p:nvPr/>
          </p:nvSpPr>
          <p:spPr>
            <a:xfrm>
              <a:off x="5717841" y="5526772"/>
              <a:ext cx="479271"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-9</a:t>
              </a:r>
              <a:endParaRPr kumimoji="1" lang="ja-JP" altLang="en-US" sz="1200" baseline="30000" dirty="0">
                <a:latin typeface="Hiragino Kaku Gothic Pro W6" charset="-128"/>
                <a:ea typeface="Hiragino Kaku Gothic Pro W6" charset="-128"/>
                <a:cs typeface="Hiragino Kaku Gothic Pro W6" charset="-128"/>
              </a:endParaRPr>
            </a:p>
          </p:txBody>
        </p:sp>
        <p:sp>
          <p:nvSpPr>
            <p:cNvPr id="24" name="テキスト ボックス 23">
              <a:extLst>
                <a:ext uri="{FF2B5EF4-FFF2-40B4-BE49-F238E27FC236}">
                  <a16:creationId xmlns:a16="http://schemas.microsoft.com/office/drawing/2014/main" id="{84BA1EBF-4E46-6943-8C8F-6FF23C9A357C}"/>
                </a:ext>
              </a:extLst>
            </p:cNvPr>
            <p:cNvSpPr txBox="1"/>
            <p:nvPr/>
          </p:nvSpPr>
          <p:spPr>
            <a:xfrm>
              <a:off x="5717841" y="5942251"/>
              <a:ext cx="552330"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-10</a:t>
              </a:r>
              <a:endParaRPr kumimoji="1" lang="ja-JP" altLang="en-US" sz="1200" baseline="30000" dirty="0">
                <a:latin typeface="Hiragino Kaku Gothic Pro W6" charset="-128"/>
                <a:ea typeface="Hiragino Kaku Gothic Pro W6" charset="-128"/>
                <a:cs typeface="Hiragino Kaku Gothic Pro W6" charset="-128"/>
              </a:endParaRPr>
            </a:p>
          </p:txBody>
        </p:sp>
      </p:grpSp>
    </p:spTree>
    <p:extLst>
      <p:ext uri="{BB962C8B-B14F-4D97-AF65-F5344CB8AC3E}">
        <p14:creationId xmlns:p14="http://schemas.microsoft.com/office/powerpoint/2010/main" val="1975711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2864453-6990-1D4D-BD92-A54C7D9A94F0}"/>
              </a:ext>
            </a:extLst>
          </p:cNvPr>
          <p:cNvPicPr>
            <a:picLocks noChangeAspect="1"/>
          </p:cNvPicPr>
          <p:nvPr/>
        </p:nvPicPr>
        <p:blipFill rotWithShape="1">
          <a:blip r:embed="rId3"/>
          <a:srcRect l="16336" t="22227" r="10900" b="34157"/>
          <a:stretch/>
        </p:blipFill>
        <p:spPr>
          <a:xfrm>
            <a:off x="5899639" y="5784428"/>
            <a:ext cx="2516997" cy="1091502"/>
          </a:xfrm>
          <a:prstGeom prst="rect">
            <a:avLst/>
          </a:prstGeom>
        </p:spPr>
      </p:pic>
      <p:sp>
        <p:nvSpPr>
          <p:cNvPr id="21" name="テキスト ボックス 20"/>
          <p:cNvSpPr txBox="1"/>
          <p:nvPr/>
        </p:nvSpPr>
        <p:spPr>
          <a:xfrm>
            <a:off x="4436121" y="6109970"/>
            <a:ext cx="1472693" cy="492443"/>
          </a:xfrm>
          <a:prstGeom prst="rect">
            <a:avLst/>
          </a:prstGeom>
          <a:solidFill>
            <a:schemeClr val="bg1"/>
          </a:solidFill>
        </p:spPr>
        <p:txBody>
          <a:bodyPr wrap="square" lIns="0" tIns="0" rIns="0" bIns="0" rtlCol="0">
            <a:spAutoFit/>
          </a:bodyPr>
          <a:lstStyle/>
          <a:p>
            <a:pPr algn="ctr"/>
            <a:r>
              <a:rPr lang="ja-JP" altLang="en-US" sz="1600">
                <a:latin typeface="Hiragino Kaku Gothic Pro W6" charset="-128"/>
                <a:ea typeface="Hiragino Kaku Gothic Pro W6" charset="-128"/>
                <a:cs typeface="Hiragino Kaku Gothic Pro W6" charset="-128"/>
              </a:rPr>
              <a:t>気圧</a:t>
            </a:r>
            <a:r>
              <a:rPr lang="en-US" altLang="ja-JP" sz="1600" dirty="0">
                <a:latin typeface="Hiragino Kaku Gothic Pro W6" charset="-128"/>
                <a:ea typeface="Hiragino Kaku Gothic Pro W6" charset="-128"/>
                <a:cs typeface="Hiragino Kaku Gothic Pro W6" charset="-128"/>
              </a:rPr>
              <a:t> [Pa]</a:t>
            </a:r>
            <a:br>
              <a:rPr lang="en-US" altLang="ja-JP" sz="1600" dirty="0">
                <a:latin typeface="Hiragino Kaku Gothic Pro W6" charset="-128"/>
                <a:ea typeface="Hiragino Kaku Gothic Pro W6" charset="-128"/>
                <a:cs typeface="Hiragino Kaku Gothic Pro W6" charset="-128"/>
              </a:rPr>
            </a:br>
            <a:r>
              <a:rPr lang="en-US" altLang="ja-JP" sz="1600" dirty="0">
                <a:latin typeface="Hiragino Kaku Gothic Pro W6" charset="-128"/>
                <a:ea typeface="Hiragino Kaku Gothic Pro W6" charset="-128"/>
                <a:cs typeface="Hiragino Kaku Gothic Pro W6" charset="-128"/>
              </a:rPr>
              <a:t>(</a:t>
            </a:r>
            <a:r>
              <a:rPr lang="ja-JP" altLang="en-US" sz="1600" dirty="0">
                <a:latin typeface="Hiragino Kaku Gothic Pro W6" charset="-128"/>
                <a:ea typeface="Hiragino Kaku Gothic Pro W6" charset="-128"/>
                <a:cs typeface="Hiragino Kaku Gothic Pro W6" charset="-128"/>
              </a:rPr>
              <a:t>モデル最下層</a:t>
            </a:r>
            <a:r>
              <a:rPr lang="en-US" altLang="ja-JP" sz="1600" dirty="0">
                <a:latin typeface="Hiragino Kaku Gothic Pro W6" charset="-128"/>
                <a:ea typeface="Hiragino Kaku Gothic Pro W6" charset="-128"/>
                <a:cs typeface="Hiragino Kaku Gothic Pro W6" charset="-128"/>
              </a:rPr>
              <a:t>)</a:t>
            </a:r>
            <a:endParaRPr kumimoji="1" lang="ja-JP" altLang="en-US" sz="1600" dirty="0">
              <a:latin typeface="Hiragino Kaku Gothic Pro W6" charset="-128"/>
              <a:ea typeface="Hiragino Kaku Gothic Pro W6" charset="-128"/>
              <a:cs typeface="Hiragino Kaku Gothic Pro W6" charset="-128"/>
            </a:endParaRPr>
          </a:p>
        </p:txBody>
      </p:sp>
      <p:pic>
        <p:nvPicPr>
          <p:cNvPr id="26" name="図 25">
            <a:extLst>
              <a:ext uri="{FF2B5EF4-FFF2-40B4-BE49-F238E27FC236}">
                <a16:creationId xmlns:a16="http://schemas.microsoft.com/office/drawing/2014/main" id="{23FFD724-F73D-2E49-8E53-02B4F55B5337}"/>
              </a:ext>
            </a:extLst>
          </p:cNvPr>
          <p:cNvPicPr>
            <a:picLocks noChangeAspect="1"/>
          </p:cNvPicPr>
          <p:nvPr/>
        </p:nvPicPr>
        <p:blipFill rotWithShape="1">
          <a:blip r:embed="rId4"/>
          <a:srcRect l="23210" t="13469" r="23391" b="12969"/>
          <a:stretch/>
        </p:blipFill>
        <p:spPr>
          <a:xfrm>
            <a:off x="550745" y="3474918"/>
            <a:ext cx="3065310" cy="3054928"/>
          </a:xfrm>
          <a:prstGeom prst="rect">
            <a:avLst/>
          </a:prstGeom>
        </p:spPr>
      </p:pic>
      <p:pic>
        <p:nvPicPr>
          <p:cNvPr id="10" name="図 9">
            <a:extLst>
              <a:ext uri="{FF2B5EF4-FFF2-40B4-BE49-F238E27FC236}">
                <a16:creationId xmlns:a16="http://schemas.microsoft.com/office/drawing/2014/main" id="{C115D577-A8EE-424E-AE5A-2E2B7CFDC935}"/>
              </a:ext>
            </a:extLst>
          </p:cNvPr>
          <p:cNvPicPr>
            <a:picLocks noChangeAspect="1"/>
          </p:cNvPicPr>
          <p:nvPr/>
        </p:nvPicPr>
        <p:blipFill rotWithShape="1">
          <a:blip r:embed="rId5"/>
          <a:srcRect l="16150" t="22227" r="10901" b="34737"/>
          <a:stretch/>
        </p:blipFill>
        <p:spPr>
          <a:xfrm>
            <a:off x="5899638" y="4832471"/>
            <a:ext cx="2516997" cy="1074252"/>
          </a:xfrm>
          <a:prstGeom prst="rect">
            <a:avLst/>
          </a:prstGeom>
        </p:spPr>
      </p:pic>
      <p:pic>
        <p:nvPicPr>
          <p:cNvPr id="5" name="図 4">
            <a:extLst>
              <a:ext uri="{FF2B5EF4-FFF2-40B4-BE49-F238E27FC236}">
                <a16:creationId xmlns:a16="http://schemas.microsoft.com/office/drawing/2014/main" id="{E5EBA6B1-1463-1643-9020-108CA714F87F}"/>
              </a:ext>
            </a:extLst>
          </p:cNvPr>
          <p:cNvPicPr>
            <a:picLocks noChangeAspect="1"/>
          </p:cNvPicPr>
          <p:nvPr/>
        </p:nvPicPr>
        <p:blipFill rotWithShape="1">
          <a:blip r:embed="rId6"/>
          <a:srcRect l="26167" t="15953" b="15496"/>
          <a:stretch/>
        </p:blipFill>
        <p:spPr>
          <a:xfrm>
            <a:off x="6093585" y="355129"/>
            <a:ext cx="3038346" cy="4430486"/>
          </a:xfrm>
          <a:prstGeom prst="rect">
            <a:avLst/>
          </a:prstGeom>
        </p:spPr>
      </p:pic>
      <p:sp>
        <p:nvSpPr>
          <p:cNvPr id="2" name="タイトル 1"/>
          <p:cNvSpPr>
            <a:spLocks noGrp="1"/>
          </p:cNvSpPr>
          <p:nvPr>
            <p:ph type="title"/>
          </p:nvPr>
        </p:nvSpPr>
        <p:spPr>
          <a:xfrm>
            <a:off x="-33705" y="267208"/>
            <a:ext cx="5801039" cy="747007"/>
          </a:xfrm>
        </p:spPr>
        <p:txBody>
          <a:bodyPr>
            <a:normAutofit/>
          </a:bodyPr>
          <a:lstStyle/>
          <a:p>
            <a:r>
              <a:rPr lang="ja-JP" altLang="en-US" sz="3600"/>
              <a:t>ダストフラックスと流れ場</a:t>
            </a:r>
            <a:endParaRPr kumimoji="1" lang="ja-JP" altLang="en-US" sz="3600" dirty="0"/>
          </a:p>
        </p:txBody>
      </p:sp>
      <p:sp>
        <p:nvSpPr>
          <p:cNvPr id="3" name="コンテンツ プレースホルダー 2"/>
          <p:cNvSpPr>
            <a:spLocks noGrp="1"/>
          </p:cNvSpPr>
          <p:nvPr>
            <p:ph idx="1"/>
          </p:nvPr>
        </p:nvSpPr>
        <p:spPr>
          <a:xfrm>
            <a:off x="395207" y="989350"/>
            <a:ext cx="4843749" cy="2271039"/>
          </a:xfrm>
        </p:spPr>
        <p:txBody>
          <a:bodyPr anchor="t" anchorCtr="0">
            <a:normAutofit/>
          </a:bodyPr>
          <a:lstStyle/>
          <a:p>
            <a:r>
              <a:rPr lang="ja-JP" altLang="en-US" sz="2800" cap="none"/>
              <a:t>ダストフラックス</a:t>
            </a:r>
            <a:r>
              <a:rPr lang="ja-JP" altLang="en-US" sz="2800"/>
              <a:t>の最大値が現れた地点付近</a:t>
            </a:r>
            <a:endParaRPr lang="en-US" altLang="ja-JP" sz="2800" cap="none" dirty="0"/>
          </a:p>
          <a:p>
            <a:pPr lvl="1"/>
            <a:r>
              <a:rPr lang="ja-JP" altLang="en-US" sz="2400"/>
              <a:t>渦の構造が見られる</a:t>
            </a:r>
            <a:endParaRPr lang="en-US" altLang="ja-JP" sz="2400" cap="none" dirty="0"/>
          </a:p>
          <a:p>
            <a:pPr lvl="1"/>
            <a:endParaRPr lang="en-US" altLang="ja-JP" sz="2400" cap="none" dirty="0"/>
          </a:p>
          <a:p>
            <a:endParaRPr lang="en-US" altLang="ja-JP" sz="2800" cap="none" dirty="0"/>
          </a:p>
        </p:txBody>
      </p:sp>
      <p:sp>
        <p:nvSpPr>
          <p:cNvPr id="13" name="テキスト ボックス 12"/>
          <p:cNvSpPr txBox="1"/>
          <p:nvPr/>
        </p:nvSpPr>
        <p:spPr>
          <a:xfrm>
            <a:off x="6401515" y="141030"/>
            <a:ext cx="1316991" cy="276999"/>
          </a:xfrm>
          <a:prstGeom prst="rect">
            <a:avLst/>
          </a:prstGeom>
          <a:solidFill>
            <a:schemeClr val="bg1"/>
          </a:solidFill>
        </p:spPr>
        <p:txBody>
          <a:bodyPr wrap="square" lIns="0" tIns="0" rIns="0" bIns="0" rtlCol="0">
            <a:spAutoFit/>
          </a:bodyPr>
          <a:lstStyle/>
          <a:p>
            <a:pPr algn="ctr"/>
            <a:r>
              <a:rPr lang="ja-JP" altLang="en-US">
                <a:latin typeface="Hiragino Kaku Gothic Pro W6" charset="-128"/>
                <a:ea typeface="Hiragino Kaku Gothic Pro W6" charset="-128"/>
                <a:cs typeface="Hiragino Kaku Gothic Pro W6" charset="-128"/>
              </a:rPr>
              <a:t>鉛直断面</a:t>
            </a:r>
            <a:endParaRPr kumimoji="1" lang="ja-JP" altLang="en-US" dirty="0">
              <a:latin typeface="Hiragino Kaku Gothic Pro W6" charset="-128"/>
              <a:ea typeface="Hiragino Kaku Gothic Pro W6" charset="-128"/>
              <a:cs typeface="Hiragino Kaku Gothic Pro W6" charset="-128"/>
            </a:endParaRPr>
          </a:p>
        </p:txBody>
      </p:sp>
      <p:sp>
        <p:nvSpPr>
          <p:cNvPr id="14" name="テキスト ボックス 13"/>
          <p:cNvSpPr txBox="1"/>
          <p:nvPr/>
        </p:nvSpPr>
        <p:spPr>
          <a:xfrm rot="16200000">
            <a:off x="3998165" y="2220604"/>
            <a:ext cx="3652012" cy="553998"/>
          </a:xfrm>
          <a:prstGeom prst="rect">
            <a:avLst/>
          </a:prstGeom>
          <a:solidFill>
            <a:schemeClr val="bg1"/>
          </a:solidFill>
        </p:spPr>
        <p:txBody>
          <a:bodyPr wrap="square" lIns="0" tIns="0" rIns="0" bIns="0" rtlCol="0">
            <a:spAutoFit/>
          </a:bodyPr>
          <a:lstStyle/>
          <a:p>
            <a:pPr algn="ctr"/>
            <a:br>
              <a:rPr lang="en-US" altLang="ja-JP" dirty="0">
                <a:latin typeface="Hiragino Kaku Gothic Pro W6" charset="-128"/>
                <a:ea typeface="Hiragino Kaku Gothic Pro W6" charset="-128"/>
                <a:cs typeface="Hiragino Kaku Gothic Pro W6" charset="-128"/>
              </a:rPr>
            </a:br>
            <a:r>
              <a:rPr lang="en-US" altLang="ja-JP" dirty="0">
                <a:latin typeface="Hiragino Kaku Gothic Pro W6" charset="-128"/>
                <a:ea typeface="Hiragino Kaku Gothic Pro W6" charset="-128"/>
                <a:cs typeface="Hiragino Kaku Gothic Pro W6" charset="-128"/>
              </a:rPr>
              <a:t>1,500 m</a:t>
            </a:r>
            <a:endParaRPr kumimoji="1" lang="ja-JP" altLang="en-US" dirty="0">
              <a:latin typeface="Hiragino Kaku Gothic Pro W6" charset="-128"/>
              <a:ea typeface="Hiragino Kaku Gothic Pro W6" charset="-128"/>
              <a:cs typeface="Hiragino Kaku Gothic Pro W6" charset="-128"/>
            </a:endParaRPr>
          </a:p>
        </p:txBody>
      </p:sp>
      <p:sp>
        <p:nvSpPr>
          <p:cNvPr id="7" name="上下矢印 6"/>
          <p:cNvSpPr/>
          <p:nvPr/>
        </p:nvSpPr>
        <p:spPr>
          <a:xfrm>
            <a:off x="6085115" y="522427"/>
            <a:ext cx="123486" cy="4132290"/>
          </a:xfrm>
          <a:prstGeom prst="upDownArrow">
            <a:avLst>
              <a:gd name="adj1" fmla="val 29252"/>
              <a:gd name="adj2" fmla="val 7593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rot="16200000">
            <a:off x="-1102507" y="4531100"/>
            <a:ext cx="2441429" cy="553998"/>
          </a:xfrm>
          <a:prstGeom prst="rect">
            <a:avLst/>
          </a:prstGeom>
          <a:solidFill>
            <a:schemeClr val="bg1"/>
          </a:solidFill>
        </p:spPr>
        <p:txBody>
          <a:bodyPr wrap="square" lIns="0" tIns="0" rIns="0" bIns="0" rtlCol="0">
            <a:spAutoFit/>
          </a:bodyPr>
          <a:lstStyle/>
          <a:p>
            <a:pPr algn="ctr"/>
            <a:br>
              <a:rPr lang="en-US" altLang="ja-JP" dirty="0">
                <a:latin typeface="Hiragino Kaku Gothic Pro W6" charset="-128"/>
                <a:ea typeface="Hiragino Kaku Gothic Pro W6" charset="-128"/>
                <a:cs typeface="Hiragino Kaku Gothic Pro W6" charset="-128"/>
              </a:rPr>
            </a:br>
            <a:r>
              <a:rPr lang="en-US" altLang="ja-JP" dirty="0">
                <a:latin typeface="Hiragino Kaku Gothic Pro W6" charset="-128"/>
                <a:ea typeface="Hiragino Kaku Gothic Pro W6" charset="-128"/>
                <a:cs typeface="Hiragino Kaku Gothic Pro W6" charset="-128"/>
              </a:rPr>
              <a:t>200 m</a:t>
            </a:r>
            <a:endParaRPr kumimoji="1" lang="ja-JP" altLang="en-US" dirty="0">
              <a:latin typeface="Hiragino Kaku Gothic Pro W6" charset="-128"/>
              <a:ea typeface="Hiragino Kaku Gothic Pro W6" charset="-128"/>
              <a:cs typeface="Hiragino Kaku Gothic Pro W6" charset="-128"/>
            </a:endParaRPr>
          </a:p>
        </p:txBody>
      </p:sp>
      <p:sp>
        <p:nvSpPr>
          <p:cNvPr id="17" name="テキスト ボックス 16"/>
          <p:cNvSpPr txBox="1"/>
          <p:nvPr/>
        </p:nvSpPr>
        <p:spPr>
          <a:xfrm>
            <a:off x="787977" y="6539749"/>
            <a:ext cx="2441429" cy="276999"/>
          </a:xfrm>
          <a:prstGeom prst="rect">
            <a:avLst/>
          </a:prstGeom>
          <a:solidFill>
            <a:schemeClr val="bg1"/>
          </a:solidFill>
        </p:spPr>
        <p:txBody>
          <a:bodyPr wrap="square" lIns="0" tIns="0" rIns="0" bIns="0" rtlCol="0">
            <a:spAutoFit/>
          </a:bodyPr>
          <a:lstStyle/>
          <a:p>
            <a:pPr algn="ctr"/>
            <a:r>
              <a:rPr lang="en-US" altLang="ja-JP" dirty="0">
                <a:latin typeface="Hiragino Kaku Gothic Pro W6" charset="-128"/>
                <a:ea typeface="Hiragino Kaku Gothic Pro W6" charset="-128"/>
                <a:cs typeface="Hiragino Kaku Gothic Pro W6" charset="-128"/>
              </a:rPr>
              <a:t>200 m</a:t>
            </a:r>
            <a:endParaRPr kumimoji="1" lang="ja-JP" altLang="en-US" dirty="0">
              <a:latin typeface="Hiragino Kaku Gothic Pro W6" charset="-128"/>
              <a:ea typeface="Hiragino Kaku Gothic Pro W6" charset="-128"/>
              <a:cs typeface="Hiragino Kaku Gothic Pro W6" charset="-128"/>
            </a:endParaRPr>
          </a:p>
        </p:txBody>
      </p:sp>
      <p:sp>
        <p:nvSpPr>
          <p:cNvPr id="19" name="テキスト ボックス 18"/>
          <p:cNvSpPr txBox="1"/>
          <p:nvPr/>
        </p:nvSpPr>
        <p:spPr>
          <a:xfrm>
            <a:off x="6401515" y="4733514"/>
            <a:ext cx="1467525"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640 m</a:t>
            </a:r>
            <a:endParaRPr kumimoji="1" lang="ja-JP" altLang="en-US" sz="1600" dirty="0">
              <a:latin typeface="Hiragino Kaku Gothic Pro W6" charset="-128"/>
              <a:ea typeface="Hiragino Kaku Gothic Pro W6" charset="-128"/>
              <a:cs typeface="Hiragino Kaku Gothic Pro W6" charset="-128"/>
            </a:endParaRPr>
          </a:p>
        </p:txBody>
      </p:sp>
      <p:sp>
        <p:nvSpPr>
          <p:cNvPr id="20" name="上下矢印 19"/>
          <p:cNvSpPr/>
          <p:nvPr/>
        </p:nvSpPr>
        <p:spPr>
          <a:xfrm rot="5400000">
            <a:off x="7031986" y="3855744"/>
            <a:ext cx="98956" cy="1696903"/>
          </a:xfrm>
          <a:prstGeom prst="upDownArrow">
            <a:avLst>
              <a:gd name="adj1" fmla="val 22245"/>
              <a:gd name="adj2" fmla="val 9163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4436121" y="5158013"/>
            <a:ext cx="1472693" cy="492443"/>
          </a:xfrm>
          <a:prstGeom prst="rect">
            <a:avLst/>
          </a:prstGeom>
          <a:solidFill>
            <a:schemeClr val="bg1"/>
          </a:solidFill>
        </p:spPr>
        <p:txBody>
          <a:bodyPr wrap="square" lIns="0" tIns="0" rIns="0" bIns="0" rtlCol="0">
            <a:spAutoFit/>
          </a:bodyPr>
          <a:lstStyle/>
          <a:p>
            <a:pPr algn="ctr"/>
            <a:r>
              <a:rPr lang="ja-JP" altLang="en-US" sz="1600">
                <a:latin typeface="Hiragino Kaku Gothic Pro W6" charset="-128"/>
                <a:ea typeface="Hiragino Kaku Gothic Pro W6" charset="-128"/>
                <a:cs typeface="Hiragino Kaku Gothic Pro W6" charset="-128"/>
              </a:rPr>
              <a:t>渦度</a:t>
            </a:r>
            <a:r>
              <a:rPr lang="en-US" altLang="ja-JP" sz="1600" dirty="0">
                <a:latin typeface="Hiragino Kaku Gothic Pro W6" charset="-128"/>
                <a:ea typeface="Hiragino Kaku Gothic Pro W6" charset="-128"/>
                <a:cs typeface="Hiragino Kaku Gothic Pro W6" charset="-128"/>
              </a:rPr>
              <a:t> [1/s]</a:t>
            </a:r>
            <a:br>
              <a:rPr lang="en-US" altLang="ja-JP" sz="1600" dirty="0">
                <a:latin typeface="Hiragino Kaku Gothic Pro W6" charset="-128"/>
                <a:ea typeface="Hiragino Kaku Gothic Pro W6" charset="-128"/>
                <a:cs typeface="Hiragino Kaku Gothic Pro W6" charset="-128"/>
              </a:rPr>
            </a:br>
            <a:r>
              <a:rPr lang="en-US" altLang="ja-JP" sz="1600" dirty="0">
                <a:latin typeface="Hiragino Kaku Gothic Pro W6" charset="-128"/>
                <a:ea typeface="Hiragino Kaku Gothic Pro W6" charset="-128"/>
                <a:cs typeface="Hiragino Kaku Gothic Pro W6" charset="-128"/>
              </a:rPr>
              <a:t>(</a:t>
            </a:r>
            <a:r>
              <a:rPr lang="ja-JP" altLang="en-US" sz="1600" dirty="0">
                <a:latin typeface="Hiragino Kaku Gothic Pro W6" charset="-128"/>
                <a:ea typeface="Hiragino Kaku Gothic Pro W6" charset="-128"/>
                <a:cs typeface="Hiragino Kaku Gothic Pro W6" charset="-128"/>
              </a:rPr>
              <a:t>モデル最下層</a:t>
            </a:r>
            <a:r>
              <a:rPr lang="en-US" altLang="ja-JP" sz="1600" dirty="0">
                <a:latin typeface="Hiragino Kaku Gothic Pro W6" charset="-128"/>
                <a:ea typeface="Hiragino Kaku Gothic Pro W6" charset="-128"/>
                <a:cs typeface="Hiragino Kaku Gothic Pro W6" charset="-128"/>
              </a:rPr>
              <a:t>)</a:t>
            </a:r>
            <a:endParaRPr kumimoji="1" lang="ja-JP" altLang="en-US" sz="1600" dirty="0">
              <a:latin typeface="Hiragino Kaku Gothic Pro W6" charset="-128"/>
              <a:ea typeface="Hiragino Kaku Gothic Pro W6" charset="-128"/>
              <a:cs typeface="Hiragino Kaku Gothic Pro W6" charset="-128"/>
            </a:endParaRPr>
          </a:p>
        </p:txBody>
      </p:sp>
      <p:sp>
        <p:nvSpPr>
          <p:cNvPr id="23" name="テキスト ボックス 22"/>
          <p:cNvSpPr txBox="1"/>
          <p:nvPr/>
        </p:nvSpPr>
        <p:spPr>
          <a:xfrm>
            <a:off x="558438" y="2982475"/>
            <a:ext cx="3324990" cy="492443"/>
          </a:xfrm>
          <a:prstGeom prst="rect">
            <a:avLst/>
          </a:prstGeom>
          <a:solidFill>
            <a:schemeClr val="bg1"/>
          </a:solidFill>
        </p:spPr>
        <p:txBody>
          <a:bodyPr wrap="square" lIns="0" tIns="0" rIns="0" bIns="0" rtlCol="0">
            <a:spAutoFit/>
          </a:bodyPr>
          <a:lstStyle/>
          <a:p>
            <a:r>
              <a:rPr kumimoji="1" lang="ja-JP" altLang="en-US" sz="1600">
                <a:solidFill>
                  <a:srgbClr val="0070C0"/>
                </a:solidFill>
                <a:latin typeface="Hiragino Kaku Gothic Pro W6" charset="-128"/>
                <a:ea typeface="Hiragino Kaku Gothic Pro W6" charset="-128"/>
                <a:cs typeface="Hiragino Kaku Gothic Pro W6" charset="-128"/>
              </a:rPr>
              <a:t>青</a:t>
            </a:r>
            <a:r>
              <a:rPr kumimoji="1" lang="en-US" altLang="ja-JP" sz="1600" dirty="0">
                <a:solidFill>
                  <a:srgbClr val="0070C0"/>
                </a:solidFill>
                <a:latin typeface="Hiragino Kaku Gothic Pro W6" charset="-128"/>
                <a:ea typeface="Hiragino Kaku Gothic Pro W6" charset="-128"/>
                <a:cs typeface="Hiragino Kaku Gothic Pro W6" charset="-128"/>
              </a:rPr>
              <a:t> : </a:t>
            </a:r>
            <a:r>
              <a:rPr kumimoji="1" lang="ja-JP" altLang="en-US" sz="1600">
                <a:solidFill>
                  <a:srgbClr val="0070C0"/>
                </a:solidFill>
                <a:latin typeface="Hiragino Kaku Gothic Pro W6" charset="-128"/>
                <a:ea typeface="Hiragino Kaku Gothic Pro W6" charset="-128"/>
                <a:cs typeface="Hiragino Kaku Gothic Pro W6" charset="-128"/>
              </a:rPr>
              <a:t>ダストフラックス</a:t>
            </a:r>
            <a:r>
              <a:rPr kumimoji="1" lang="en-US" altLang="ja-JP" sz="1600" dirty="0">
                <a:solidFill>
                  <a:srgbClr val="0070C0"/>
                </a:solidFill>
                <a:latin typeface="Hiragino Kaku Gothic Pro W6" charset="-128"/>
                <a:ea typeface="Hiragino Kaku Gothic Pro W6" charset="-128"/>
                <a:cs typeface="Hiragino Kaku Gothic Pro W6" charset="-128"/>
              </a:rPr>
              <a:t> [kg/m</a:t>
            </a:r>
            <a:r>
              <a:rPr kumimoji="1" lang="en-US" altLang="ja-JP" sz="1600" baseline="30000" dirty="0">
                <a:solidFill>
                  <a:srgbClr val="0070C0"/>
                </a:solidFill>
                <a:latin typeface="Hiragino Kaku Gothic Pro W6" charset="-128"/>
                <a:ea typeface="Hiragino Kaku Gothic Pro W6" charset="-128"/>
                <a:cs typeface="Hiragino Kaku Gothic Pro W6" charset="-128"/>
              </a:rPr>
              <a:t>2</a:t>
            </a:r>
            <a:r>
              <a:rPr kumimoji="1" lang="en-US" altLang="ja-JP" sz="1600" dirty="0">
                <a:solidFill>
                  <a:srgbClr val="0070C0"/>
                </a:solidFill>
                <a:latin typeface="Hiragino Kaku Gothic Pro W6" charset="-128"/>
                <a:ea typeface="Hiragino Kaku Gothic Pro W6" charset="-128"/>
                <a:cs typeface="Hiragino Kaku Gothic Pro W6" charset="-128"/>
              </a:rPr>
              <a:t>/s]</a:t>
            </a:r>
          </a:p>
          <a:p>
            <a:r>
              <a:rPr kumimoji="1" lang="ja-JP" altLang="en-US" sz="1600">
                <a:latin typeface="Hiragino Kaku Gothic Pro W6" charset="-128"/>
                <a:ea typeface="Hiragino Kaku Gothic Pro W6" charset="-128"/>
                <a:cs typeface="Hiragino Kaku Gothic Pro W6" charset="-128"/>
              </a:rPr>
              <a:t>ベクトル</a:t>
            </a:r>
            <a:r>
              <a:rPr kumimoji="1" lang="en-US" altLang="ja-JP" sz="1600" dirty="0">
                <a:latin typeface="Hiragino Kaku Gothic Pro W6" charset="-128"/>
                <a:ea typeface="Hiragino Kaku Gothic Pro W6" charset="-128"/>
                <a:cs typeface="Hiragino Kaku Gothic Pro W6" charset="-128"/>
              </a:rPr>
              <a:t> : </a:t>
            </a:r>
            <a:r>
              <a:rPr kumimoji="1" lang="ja-JP" altLang="en-US" sz="1600">
                <a:latin typeface="Hiragino Kaku Gothic Pro W6" charset="-128"/>
                <a:ea typeface="Hiragino Kaku Gothic Pro W6" charset="-128"/>
                <a:cs typeface="Hiragino Kaku Gothic Pro W6" charset="-128"/>
              </a:rPr>
              <a:t>水平風</a:t>
            </a:r>
            <a:endParaRPr kumimoji="1" lang="ja-JP" altLang="en-US" sz="1600" dirty="0">
              <a:latin typeface="Hiragino Kaku Gothic Pro W6" charset="-128"/>
              <a:ea typeface="Hiragino Kaku Gothic Pro W6" charset="-128"/>
              <a:cs typeface="Hiragino Kaku Gothic Pro W6" charset="-128"/>
            </a:endParaRPr>
          </a:p>
        </p:txBody>
      </p:sp>
      <p:sp>
        <p:nvSpPr>
          <p:cNvPr id="25" name="テキスト ボックス 24"/>
          <p:cNvSpPr txBox="1"/>
          <p:nvPr/>
        </p:nvSpPr>
        <p:spPr>
          <a:xfrm>
            <a:off x="7905893" y="957822"/>
            <a:ext cx="1246422" cy="738664"/>
          </a:xfrm>
          <a:prstGeom prst="rect">
            <a:avLst/>
          </a:prstGeom>
          <a:solidFill>
            <a:schemeClr val="bg1"/>
          </a:solidFill>
        </p:spPr>
        <p:txBody>
          <a:bodyPr wrap="square" lIns="0" tIns="0" rIns="0" bIns="0" rtlCol="0">
            <a:spAutoFit/>
          </a:bodyPr>
          <a:lstStyle/>
          <a:p>
            <a:pPr algn="ctr"/>
            <a:r>
              <a:rPr lang="ja-JP" altLang="en-US" sz="1600" dirty="0">
                <a:solidFill>
                  <a:srgbClr val="FF0000"/>
                </a:solidFill>
                <a:latin typeface="Hiragino Kaku Gothic Pro W6" charset="-128"/>
                <a:ea typeface="Hiragino Kaku Gothic Pro W6" charset="-128"/>
                <a:cs typeface="Hiragino Kaku Gothic Pro W6" charset="-128"/>
              </a:rPr>
              <a:t>赤</a:t>
            </a:r>
            <a:r>
              <a:rPr lang="en-US" altLang="ja-JP" sz="1600" dirty="0">
                <a:solidFill>
                  <a:srgbClr val="FF0000"/>
                </a:solidFill>
                <a:latin typeface="Hiragino Kaku Gothic Pro W6" charset="-128"/>
                <a:ea typeface="Hiragino Kaku Gothic Pro W6" charset="-128"/>
                <a:cs typeface="Hiragino Kaku Gothic Pro W6" charset="-128"/>
              </a:rPr>
              <a:t> : </a:t>
            </a:r>
            <a:r>
              <a:rPr lang="ja-JP" altLang="en-US" sz="1600" dirty="0">
                <a:solidFill>
                  <a:srgbClr val="FF0000"/>
                </a:solidFill>
                <a:latin typeface="Hiragino Kaku Gothic Pro W6" charset="-128"/>
                <a:ea typeface="Hiragino Kaku Gothic Pro W6" charset="-128"/>
                <a:cs typeface="Hiragino Kaku Gothic Pro W6" charset="-128"/>
              </a:rPr>
              <a:t>上昇流</a:t>
            </a:r>
            <a:br>
              <a:rPr lang="en-US" altLang="ja-JP" sz="1600" dirty="0">
                <a:solidFill>
                  <a:srgbClr val="FF0000"/>
                </a:solidFill>
                <a:latin typeface="Hiragino Kaku Gothic Pro W6" charset="-128"/>
                <a:ea typeface="Hiragino Kaku Gothic Pro W6" charset="-128"/>
                <a:cs typeface="Hiragino Kaku Gothic Pro W6" charset="-128"/>
              </a:rPr>
            </a:br>
            <a:r>
              <a:rPr lang="ja-JP" altLang="en-US" sz="1600" dirty="0">
                <a:solidFill>
                  <a:srgbClr val="0070C0"/>
                </a:solidFill>
                <a:latin typeface="Hiragino Kaku Gothic Pro W6" charset="-128"/>
                <a:ea typeface="Hiragino Kaku Gothic Pro W6" charset="-128"/>
                <a:cs typeface="Hiragino Kaku Gothic Pro W6" charset="-128"/>
              </a:rPr>
              <a:t>青</a:t>
            </a:r>
            <a:r>
              <a:rPr lang="en-US" altLang="ja-JP" sz="1600" dirty="0">
                <a:solidFill>
                  <a:srgbClr val="0070C0"/>
                </a:solidFill>
                <a:latin typeface="Hiragino Kaku Gothic Pro W6" charset="-128"/>
                <a:ea typeface="Hiragino Kaku Gothic Pro W6" charset="-128"/>
                <a:cs typeface="Hiragino Kaku Gothic Pro W6" charset="-128"/>
              </a:rPr>
              <a:t> : </a:t>
            </a:r>
            <a:r>
              <a:rPr lang="ja-JP" altLang="en-US" sz="1600" dirty="0">
                <a:solidFill>
                  <a:srgbClr val="0070C0"/>
                </a:solidFill>
                <a:latin typeface="Hiragino Kaku Gothic Pro W6" charset="-128"/>
                <a:ea typeface="Hiragino Kaku Gothic Pro W6" charset="-128"/>
                <a:cs typeface="Hiragino Kaku Gothic Pro W6" charset="-128"/>
              </a:rPr>
              <a:t>下降流</a:t>
            </a:r>
            <a:endParaRPr lang="en-US" altLang="ja-JP" sz="1600" dirty="0">
              <a:solidFill>
                <a:srgbClr val="0070C0"/>
              </a:solidFill>
              <a:latin typeface="Hiragino Kaku Gothic Pro W6" charset="-128"/>
              <a:ea typeface="Hiragino Kaku Gothic Pro W6" charset="-128"/>
              <a:cs typeface="Hiragino Kaku Gothic Pro W6" charset="-128"/>
            </a:endParaRPr>
          </a:p>
          <a:p>
            <a:pPr algn="ctr"/>
            <a:r>
              <a:rPr kumimoji="1" lang="ja-JP" altLang="en-US" sz="1600" dirty="0">
                <a:latin typeface="Hiragino Kaku Gothic Pro W6" charset="-128"/>
                <a:ea typeface="Hiragino Kaku Gothic Pro W6" charset="-128"/>
                <a:cs typeface="Hiragino Kaku Gothic Pro W6" charset="-128"/>
              </a:rPr>
              <a:t>等値線</a:t>
            </a:r>
            <a:r>
              <a:rPr kumimoji="1" lang="en-US" altLang="ja-JP" sz="1600" dirty="0">
                <a:latin typeface="Hiragino Kaku Gothic Pro W6" charset="-128"/>
                <a:ea typeface="Hiragino Kaku Gothic Pro W6" charset="-128"/>
                <a:cs typeface="Hiragino Kaku Gothic Pro W6" charset="-128"/>
              </a:rPr>
              <a:t> : </a:t>
            </a:r>
            <a:r>
              <a:rPr kumimoji="1" lang="ja-JP" altLang="en-US" sz="1600" dirty="0">
                <a:latin typeface="Hiragino Kaku Gothic Pro W6" charset="-128"/>
                <a:ea typeface="Hiragino Kaku Gothic Pro W6" charset="-128"/>
                <a:cs typeface="Hiragino Kaku Gothic Pro W6" charset="-128"/>
              </a:rPr>
              <a:t>渦度</a:t>
            </a:r>
          </a:p>
        </p:txBody>
      </p:sp>
      <p:cxnSp>
        <p:nvCxnSpPr>
          <p:cNvPr id="12" name="直線コネクタ 11"/>
          <p:cNvCxnSpPr>
            <a:cxnSpLocks/>
          </p:cNvCxnSpPr>
          <p:nvPr/>
        </p:nvCxnSpPr>
        <p:spPr>
          <a:xfrm flipH="1">
            <a:off x="594993" y="4821776"/>
            <a:ext cx="3021062" cy="0"/>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sp>
        <p:nvSpPr>
          <p:cNvPr id="27" name="上下矢印 26">
            <a:extLst>
              <a:ext uri="{FF2B5EF4-FFF2-40B4-BE49-F238E27FC236}">
                <a16:creationId xmlns:a16="http://schemas.microsoft.com/office/drawing/2014/main" id="{18773621-EF5E-C04C-A95D-41669CD87C58}"/>
              </a:ext>
            </a:extLst>
          </p:cNvPr>
          <p:cNvSpPr/>
          <p:nvPr/>
        </p:nvSpPr>
        <p:spPr>
          <a:xfrm>
            <a:off x="455066" y="3533233"/>
            <a:ext cx="150589" cy="2851892"/>
          </a:xfrm>
          <a:prstGeom prst="upDownArrow">
            <a:avLst>
              <a:gd name="adj1" fmla="val 29252"/>
              <a:gd name="adj2" fmla="val 7593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上下矢印 29">
            <a:extLst>
              <a:ext uri="{FF2B5EF4-FFF2-40B4-BE49-F238E27FC236}">
                <a16:creationId xmlns:a16="http://schemas.microsoft.com/office/drawing/2014/main" id="{EA9025C1-053A-044B-A944-A880CB9EAEA1}"/>
              </a:ext>
            </a:extLst>
          </p:cNvPr>
          <p:cNvSpPr/>
          <p:nvPr/>
        </p:nvSpPr>
        <p:spPr>
          <a:xfrm rot="5400000">
            <a:off x="2023984" y="5103900"/>
            <a:ext cx="150589" cy="2851892"/>
          </a:xfrm>
          <a:prstGeom prst="upDownArrow">
            <a:avLst>
              <a:gd name="adj1" fmla="val 29252"/>
              <a:gd name="adj2" fmla="val 7593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77361549-1CD8-F243-8AFE-6D4881E2C68C}"/>
              </a:ext>
            </a:extLst>
          </p:cNvPr>
          <p:cNvGrpSpPr/>
          <p:nvPr/>
        </p:nvGrpSpPr>
        <p:grpSpPr>
          <a:xfrm>
            <a:off x="3639870" y="4808689"/>
            <a:ext cx="672050" cy="1756012"/>
            <a:chOff x="5598121" y="4762035"/>
            <a:chExt cx="672050" cy="1756012"/>
          </a:xfrm>
        </p:grpSpPr>
        <p:sp>
          <p:nvSpPr>
            <p:cNvPr id="32" name="テキスト ボックス 31">
              <a:extLst>
                <a:ext uri="{FF2B5EF4-FFF2-40B4-BE49-F238E27FC236}">
                  <a16:creationId xmlns:a16="http://schemas.microsoft.com/office/drawing/2014/main" id="{E0B83B5A-8D15-9F47-A3FB-9042A8620A24}"/>
                </a:ext>
              </a:extLst>
            </p:cNvPr>
            <p:cNvSpPr txBox="1"/>
            <p:nvPr/>
          </p:nvSpPr>
          <p:spPr>
            <a:xfrm>
              <a:off x="5717841" y="4765840"/>
              <a:ext cx="479271"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-7</a:t>
              </a:r>
              <a:endParaRPr kumimoji="1" lang="ja-JP" altLang="en-US" sz="1200" baseline="30000" dirty="0">
                <a:latin typeface="Hiragino Kaku Gothic Pro W6" charset="-128"/>
                <a:ea typeface="Hiragino Kaku Gothic Pro W6" charset="-128"/>
                <a:cs typeface="Hiragino Kaku Gothic Pro W6" charset="-128"/>
              </a:endParaRPr>
            </a:p>
          </p:txBody>
        </p:sp>
        <p:pic>
          <p:nvPicPr>
            <p:cNvPr id="33" name="図 32">
              <a:extLst>
                <a:ext uri="{FF2B5EF4-FFF2-40B4-BE49-F238E27FC236}">
                  <a16:creationId xmlns:a16="http://schemas.microsoft.com/office/drawing/2014/main" id="{A0E7EEAB-250C-764E-84CD-3E6801190E7F}"/>
                </a:ext>
              </a:extLst>
            </p:cNvPr>
            <p:cNvPicPr>
              <a:picLocks noChangeAspect="1"/>
            </p:cNvPicPr>
            <p:nvPr/>
          </p:nvPicPr>
          <p:blipFill>
            <a:blip r:embed="rId7"/>
            <a:stretch>
              <a:fillRect/>
            </a:stretch>
          </p:blipFill>
          <p:spPr>
            <a:xfrm>
              <a:off x="5598121" y="4762035"/>
              <a:ext cx="213474" cy="1707792"/>
            </a:xfrm>
            <a:prstGeom prst="rect">
              <a:avLst/>
            </a:prstGeom>
          </p:spPr>
        </p:pic>
        <p:sp>
          <p:nvSpPr>
            <p:cNvPr id="34" name="テキスト ボックス 33">
              <a:extLst>
                <a:ext uri="{FF2B5EF4-FFF2-40B4-BE49-F238E27FC236}">
                  <a16:creationId xmlns:a16="http://schemas.microsoft.com/office/drawing/2014/main" id="{DCB2D715-33D6-E84A-A84C-F180D201A7C3}"/>
                </a:ext>
              </a:extLst>
            </p:cNvPr>
            <p:cNvSpPr txBox="1"/>
            <p:nvPr/>
          </p:nvSpPr>
          <p:spPr>
            <a:xfrm>
              <a:off x="5717841" y="5123033"/>
              <a:ext cx="479271"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-8</a:t>
              </a:r>
              <a:endParaRPr kumimoji="1" lang="ja-JP" altLang="en-US" sz="1200" baseline="30000" dirty="0">
                <a:latin typeface="Hiragino Kaku Gothic Pro W6" charset="-128"/>
                <a:ea typeface="Hiragino Kaku Gothic Pro W6" charset="-128"/>
                <a:cs typeface="Hiragino Kaku Gothic Pro W6" charset="-128"/>
              </a:endParaRPr>
            </a:p>
          </p:txBody>
        </p:sp>
        <p:sp>
          <p:nvSpPr>
            <p:cNvPr id="35" name="テキスト ボックス 34">
              <a:extLst>
                <a:ext uri="{FF2B5EF4-FFF2-40B4-BE49-F238E27FC236}">
                  <a16:creationId xmlns:a16="http://schemas.microsoft.com/office/drawing/2014/main" id="{E2FE1830-DBA5-514C-BFF4-9B6FA702912C}"/>
                </a:ext>
              </a:extLst>
            </p:cNvPr>
            <p:cNvSpPr txBox="1"/>
            <p:nvPr/>
          </p:nvSpPr>
          <p:spPr>
            <a:xfrm>
              <a:off x="5717841" y="6333381"/>
              <a:ext cx="552330"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-11</a:t>
              </a:r>
              <a:endParaRPr kumimoji="1" lang="ja-JP" altLang="en-US" sz="1200" baseline="30000" dirty="0">
                <a:latin typeface="Hiragino Kaku Gothic Pro W6" charset="-128"/>
                <a:ea typeface="Hiragino Kaku Gothic Pro W6" charset="-128"/>
                <a:cs typeface="Hiragino Kaku Gothic Pro W6" charset="-128"/>
              </a:endParaRPr>
            </a:p>
          </p:txBody>
        </p:sp>
        <p:sp>
          <p:nvSpPr>
            <p:cNvPr id="36" name="テキスト ボックス 35">
              <a:extLst>
                <a:ext uri="{FF2B5EF4-FFF2-40B4-BE49-F238E27FC236}">
                  <a16:creationId xmlns:a16="http://schemas.microsoft.com/office/drawing/2014/main" id="{1BBF94F8-7BF6-3742-A098-61538CA7EC89}"/>
                </a:ext>
              </a:extLst>
            </p:cNvPr>
            <p:cNvSpPr txBox="1"/>
            <p:nvPr/>
          </p:nvSpPr>
          <p:spPr>
            <a:xfrm>
              <a:off x="5717841" y="5526772"/>
              <a:ext cx="479271"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-9</a:t>
              </a:r>
              <a:endParaRPr kumimoji="1" lang="ja-JP" altLang="en-US" sz="1200" baseline="30000" dirty="0">
                <a:latin typeface="Hiragino Kaku Gothic Pro W6" charset="-128"/>
                <a:ea typeface="Hiragino Kaku Gothic Pro W6" charset="-128"/>
                <a:cs typeface="Hiragino Kaku Gothic Pro W6" charset="-128"/>
              </a:endParaRPr>
            </a:p>
          </p:txBody>
        </p:sp>
        <p:sp>
          <p:nvSpPr>
            <p:cNvPr id="37" name="テキスト ボックス 36">
              <a:extLst>
                <a:ext uri="{FF2B5EF4-FFF2-40B4-BE49-F238E27FC236}">
                  <a16:creationId xmlns:a16="http://schemas.microsoft.com/office/drawing/2014/main" id="{FEFE3DB7-577F-C74B-B01F-84D96A2461FE}"/>
                </a:ext>
              </a:extLst>
            </p:cNvPr>
            <p:cNvSpPr txBox="1"/>
            <p:nvPr/>
          </p:nvSpPr>
          <p:spPr>
            <a:xfrm>
              <a:off x="5717841" y="5942251"/>
              <a:ext cx="552330"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-10</a:t>
              </a:r>
              <a:endParaRPr kumimoji="1" lang="ja-JP" altLang="en-US" sz="1200" baseline="30000" dirty="0">
                <a:latin typeface="Hiragino Kaku Gothic Pro W6" charset="-128"/>
                <a:ea typeface="Hiragino Kaku Gothic Pro W6" charset="-128"/>
                <a:cs typeface="Hiragino Kaku Gothic Pro W6" charset="-128"/>
              </a:endParaRPr>
            </a:p>
          </p:txBody>
        </p:sp>
      </p:grpSp>
      <p:sp>
        <p:nvSpPr>
          <p:cNvPr id="38" name="テキスト ボックス 37">
            <a:extLst>
              <a:ext uri="{FF2B5EF4-FFF2-40B4-BE49-F238E27FC236}">
                <a16:creationId xmlns:a16="http://schemas.microsoft.com/office/drawing/2014/main" id="{088ECA92-485E-BF41-8F5F-F29F3F24B77B}"/>
              </a:ext>
            </a:extLst>
          </p:cNvPr>
          <p:cNvSpPr txBox="1"/>
          <p:nvPr/>
        </p:nvSpPr>
        <p:spPr>
          <a:xfrm>
            <a:off x="5899638" y="6131504"/>
            <a:ext cx="253872" cy="138499"/>
          </a:xfrm>
          <a:prstGeom prst="rect">
            <a:avLst/>
          </a:prstGeom>
          <a:solidFill>
            <a:schemeClr val="bg1"/>
          </a:solidFill>
          <a:ln>
            <a:noFill/>
          </a:ln>
        </p:spPr>
        <p:txBody>
          <a:bodyPr wrap="square" lIns="0" tIns="0" rIns="0" bIns="0" rtlCol="0">
            <a:spAutoFit/>
          </a:bodyPr>
          <a:lstStyle/>
          <a:p>
            <a:pPr algn="ctr"/>
            <a:r>
              <a:rPr kumimoji="1" lang="en-US" altLang="ja-JP" sz="900" dirty="0">
                <a:latin typeface="Hiragino Kaku Gothic Pro W6" charset="-128"/>
                <a:ea typeface="Hiragino Kaku Gothic Pro W6" charset="-128"/>
                <a:cs typeface="Hiragino Kaku Gothic Pro W6" charset="-128"/>
              </a:rPr>
              <a:t>712</a:t>
            </a:r>
            <a:endParaRPr kumimoji="1" lang="ja-JP" altLang="en-US" sz="900" baseline="30000" dirty="0">
              <a:latin typeface="Hiragino Kaku Gothic Pro W6" charset="-128"/>
              <a:ea typeface="Hiragino Kaku Gothic Pro W6" charset="-128"/>
              <a:cs typeface="Hiragino Kaku Gothic Pro W6" charset="-128"/>
            </a:endParaRPr>
          </a:p>
        </p:txBody>
      </p:sp>
      <p:sp>
        <p:nvSpPr>
          <p:cNvPr id="41" name="テキスト ボックス 40">
            <a:extLst>
              <a:ext uri="{FF2B5EF4-FFF2-40B4-BE49-F238E27FC236}">
                <a16:creationId xmlns:a16="http://schemas.microsoft.com/office/drawing/2014/main" id="{8DC4A6D5-1477-1045-B9E8-414231FF92C1}"/>
              </a:ext>
            </a:extLst>
          </p:cNvPr>
          <p:cNvSpPr txBox="1"/>
          <p:nvPr/>
        </p:nvSpPr>
        <p:spPr>
          <a:xfrm>
            <a:off x="5899638" y="6286779"/>
            <a:ext cx="253872" cy="138499"/>
          </a:xfrm>
          <a:prstGeom prst="rect">
            <a:avLst/>
          </a:prstGeom>
          <a:solidFill>
            <a:schemeClr val="bg1"/>
          </a:solidFill>
          <a:ln>
            <a:noFill/>
          </a:ln>
        </p:spPr>
        <p:txBody>
          <a:bodyPr wrap="square" lIns="0" tIns="0" rIns="0" bIns="0" rtlCol="0">
            <a:spAutoFit/>
          </a:bodyPr>
          <a:lstStyle/>
          <a:p>
            <a:pPr algn="ctr"/>
            <a:r>
              <a:rPr kumimoji="1" lang="en-US" altLang="ja-JP" sz="900" dirty="0">
                <a:latin typeface="Hiragino Kaku Gothic Pro W6" charset="-128"/>
                <a:ea typeface="Hiragino Kaku Gothic Pro W6" charset="-128"/>
                <a:cs typeface="Hiragino Kaku Gothic Pro W6" charset="-128"/>
              </a:rPr>
              <a:t>710</a:t>
            </a:r>
            <a:endParaRPr kumimoji="1" lang="ja-JP" altLang="en-US" sz="900" baseline="30000" dirty="0">
              <a:latin typeface="Hiragino Kaku Gothic Pro W6" charset="-128"/>
              <a:ea typeface="Hiragino Kaku Gothic Pro W6" charset="-128"/>
              <a:cs typeface="Hiragino Kaku Gothic Pro W6" charset="-128"/>
            </a:endParaRPr>
          </a:p>
        </p:txBody>
      </p:sp>
      <p:sp>
        <p:nvSpPr>
          <p:cNvPr id="42" name="テキスト ボックス 41">
            <a:extLst>
              <a:ext uri="{FF2B5EF4-FFF2-40B4-BE49-F238E27FC236}">
                <a16:creationId xmlns:a16="http://schemas.microsoft.com/office/drawing/2014/main" id="{B5A14F0C-282A-7648-9489-1EF2B4E98AB3}"/>
              </a:ext>
            </a:extLst>
          </p:cNvPr>
          <p:cNvSpPr txBox="1"/>
          <p:nvPr/>
        </p:nvSpPr>
        <p:spPr>
          <a:xfrm>
            <a:off x="5899638" y="6442054"/>
            <a:ext cx="253872" cy="138499"/>
          </a:xfrm>
          <a:prstGeom prst="rect">
            <a:avLst/>
          </a:prstGeom>
          <a:solidFill>
            <a:schemeClr val="bg1"/>
          </a:solidFill>
          <a:ln>
            <a:noFill/>
          </a:ln>
        </p:spPr>
        <p:txBody>
          <a:bodyPr wrap="square" lIns="0" tIns="0" rIns="0" bIns="0" rtlCol="0">
            <a:spAutoFit/>
          </a:bodyPr>
          <a:lstStyle/>
          <a:p>
            <a:pPr algn="ctr"/>
            <a:r>
              <a:rPr kumimoji="1" lang="en-US" altLang="ja-JP" sz="900" dirty="0">
                <a:latin typeface="Hiragino Kaku Gothic Pro W6" charset="-128"/>
                <a:ea typeface="Hiragino Kaku Gothic Pro W6" charset="-128"/>
                <a:cs typeface="Hiragino Kaku Gothic Pro W6" charset="-128"/>
              </a:rPr>
              <a:t>708</a:t>
            </a:r>
            <a:endParaRPr kumimoji="1" lang="ja-JP" altLang="en-US" sz="900" baseline="30000" dirty="0">
              <a:latin typeface="Hiragino Kaku Gothic Pro W6" charset="-128"/>
              <a:ea typeface="Hiragino Kaku Gothic Pro W6" charset="-128"/>
              <a:cs typeface="Hiragino Kaku Gothic Pro W6" charset="-128"/>
            </a:endParaRPr>
          </a:p>
        </p:txBody>
      </p:sp>
      <p:sp>
        <p:nvSpPr>
          <p:cNvPr id="43" name="テキスト ボックス 42">
            <a:extLst>
              <a:ext uri="{FF2B5EF4-FFF2-40B4-BE49-F238E27FC236}">
                <a16:creationId xmlns:a16="http://schemas.microsoft.com/office/drawing/2014/main" id="{F4AEDD65-14EC-D54C-807A-AA580C3913DD}"/>
              </a:ext>
            </a:extLst>
          </p:cNvPr>
          <p:cNvSpPr txBox="1"/>
          <p:nvPr/>
        </p:nvSpPr>
        <p:spPr>
          <a:xfrm>
            <a:off x="5899638" y="5176848"/>
            <a:ext cx="253872" cy="138499"/>
          </a:xfrm>
          <a:prstGeom prst="rect">
            <a:avLst/>
          </a:prstGeom>
          <a:solidFill>
            <a:schemeClr val="bg1"/>
          </a:solidFill>
          <a:ln>
            <a:noFill/>
          </a:ln>
        </p:spPr>
        <p:txBody>
          <a:bodyPr wrap="square" lIns="0" tIns="0" rIns="0" bIns="0" rtlCol="0">
            <a:spAutoFit/>
          </a:bodyPr>
          <a:lstStyle/>
          <a:p>
            <a:pPr algn="r"/>
            <a:r>
              <a:rPr kumimoji="1" lang="en-US" altLang="ja-JP" sz="900" dirty="0">
                <a:latin typeface="Hiragino Kaku Gothic Pro W6" charset="-128"/>
                <a:ea typeface="Hiragino Kaku Gothic Pro W6" charset="-128"/>
                <a:cs typeface="Hiragino Kaku Gothic Pro W6" charset="-128"/>
              </a:rPr>
              <a:t>2</a:t>
            </a:r>
            <a:endParaRPr kumimoji="1" lang="ja-JP" altLang="en-US" sz="900" baseline="30000" dirty="0">
              <a:latin typeface="Hiragino Kaku Gothic Pro W6" charset="-128"/>
              <a:ea typeface="Hiragino Kaku Gothic Pro W6" charset="-128"/>
              <a:cs typeface="Hiragino Kaku Gothic Pro W6" charset="-128"/>
            </a:endParaRPr>
          </a:p>
        </p:txBody>
      </p:sp>
      <p:sp>
        <p:nvSpPr>
          <p:cNvPr id="44" name="テキスト ボックス 43">
            <a:extLst>
              <a:ext uri="{FF2B5EF4-FFF2-40B4-BE49-F238E27FC236}">
                <a16:creationId xmlns:a16="http://schemas.microsoft.com/office/drawing/2014/main" id="{D79C83F5-66F3-A845-A3CF-523BCB188491}"/>
              </a:ext>
            </a:extLst>
          </p:cNvPr>
          <p:cNvSpPr txBox="1"/>
          <p:nvPr/>
        </p:nvSpPr>
        <p:spPr>
          <a:xfrm>
            <a:off x="5899638" y="5332123"/>
            <a:ext cx="253872" cy="138499"/>
          </a:xfrm>
          <a:prstGeom prst="rect">
            <a:avLst/>
          </a:prstGeom>
          <a:solidFill>
            <a:schemeClr val="bg1"/>
          </a:solidFill>
          <a:ln>
            <a:noFill/>
          </a:ln>
        </p:spPr>
        <p:txBody>
          <a:bodyPr wrap="square" lIns="0" tIns="0" rIns="0" bIns="0" rtlCol="0">
            <a:spAutoFit/>
          </a:bodyPr>
          <a:lstStyle/>
          <a:p>
            <a:pPr algn="r"/>
            <a:r>
              <a:rPr kumimoji="1" lang="en-US" altLang="ja-JP" sz="900" dirty="0">
                <a:latin typeface="Hiragino Kaku Gothic Pro W6" charset="-128"/>
                <a:ea typeface="Hiragino Kaku Gothic Pro W6" charset="-128"/>
                <a:cs typeface="Hiragino Kaku Gothic Pro W6" charset="-128"/>
              </a:rPr>
              <a:t>0</a:t>
            </a:r>
            <a:endParaRPr kumimoji="1" lang="ja-JP" altLang="en-US" sz="900" baseline="30000" dirty="0">
              <a:latin typeface="Hiragino Kaku Gothic Pro W6" charset="-128"/>
              <a:ea typeface="Hiragino Kaku Gothic Pro W6" charset="-128"/>
              <a:cs typeface="Hiragino Kaku Gothic Pro W6" charset="-128"/>
            </a:endParaRPr>
          </a:p>
        </p:txBody>
      </p:sp>
      <p:sp>
        <p:nvSpPr>
          <p:cNvPr id="45" name="テキスト ボックス 44">
            <a:extLst>
              <a:ext uri="{FF2B5EF4-FFF2-40B4-BE49-F238E27FC236}">
                <a16:creationId xmlns:a16="http://schemas.microsoft.com/office/drawing/2014/main" id="{EF1950CF-6893-384A-B32D-3A7A756AA6A1}"/>
              </a:ext>
            </a:extLst>
          </p:cNvPr>
          <p:cNvSpPr txBox="1"/>
          <p:nvPr/>
        </p:nvSpPr>
        <p:spPr>
          <a:xfrm>
            <a:off x="5899638" y="5487398"/>
            <a:ext cx="253872" cy="138499"/>
          </a:xfrm>
          <a:prstGeom prst="rect">
            <a:avLst/>
          </a:prstGeom>
          <a:solidFill>
            <a:schemeClr val="bg1"/>
          </a:solidFill>
          <a:ln>
            <a:noFill/>
          </a:ln>
        </p:spPr>
        <p:txBody>
          <a:bodyPr wrap="square" lIns="0" tIns="0" rIns="0" bIns="0" rtlCol="0">
            <a:spAutoFit/>
          </a:bodyPr>
          <a:lstStyle/>
          <a:p>
            <a:pPr algn="r"/>
            <a:r>
              <a:rPr kumimoji="1" lang="en-US" altLang="ja-JP" sz="900" dirty="0">
                <a:latin typeface="Hiragino Kaku Gothic Pro W6" charset="-128"/>
                <a:ea typeface="Hiragino Kaku Gothic Pro W6" charset="-128"/>
                <a:cs typeface="Hiragino Kaku Gothic Pro W6" charset="-128"/>
              </a:rPr>
              <a:t>-2</a:t>
            </a:r>
            <a:endParaRPr kumimoji="1" lang="ja-JP" altLang="en-US" sz="900" baseline="30000"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1472897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4319" y="75128"/>
            <a:ext cx="8227680" cy="747007"/>
          </a:xfrm>
        </p:spPr>
        <p:txBody>
          <a:bodyPr>
            <a:normAutofit fontScale="90000"/>
          </a:bodyPr>
          <a:lstStyle/>
          <a:p>
            <a:r>
              <a:rPr lang="ja-JP" altLang="en-US" sz="3600"/>
              <a:t>ダストフラックス</a:t>
            </a:r>
            <a:r>
              <a:rPr lang="en-US" altLang="ja-JP" sz="3600" dirty="0"/>
              <a:t> : KMH </a:t>
            </a:r>
            <a:r>
              <a:rPr lang="ja-JP" altLang="en-US" sz="3600"/>
              <a:t>と</a:t>
            </a:r>
            <a:r>
              <a:rPr lang="en-US" altLang="ja-JP" sz="3600" dirty="0"/>
              <a:t> DDA </a:t>
            </a:r>
            <a:r>
              <a:rPr lang="ja-JP" altLang="en-US" sz="3600"/>
              <a:t>の比較</a:t>
            </a:r>
            <a:endParaRPr kumimoji="1" lang="ja-JP" altLang="en-US" sz="3600" dirty="0"/>
          </a:p>
        </p:txBody>
      </p:sp>
      <p:sp>
        <p:nvSpPr>
          <p:cNvPr id="25" name="テキスト ボックス 24">
            <a:extLst>
              <a:ext uri="{FF2B5EF4-FFF2-40B4-BE49-F238E27FC236}">
                <a16:creationId xmlns:a16="http://schemas.microsoft.com/office/drawing/2014/main" id="{68AC134A-BAF6-4744-8C2E-B58477BBA279}"/>
              </a:ext>
            </a:extLst>
          </p:cNvPr>
          <p:cNvSpPr txBox="1"/>
          <p:nvPr/>
        </p:nvSpPr>
        <p:spPr>
          <a:xfrm>
            <a:off x="608013" y="3500700"/>
            <a:ext cx="3683962" cy="215444"/>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1400">
                <a:latin typeface="Hiragino Kaku Gothic Pro W6" charset="-128"/>
                <a:ea typeface="Hiragino Kaku Gothic Pro W6" charset="-128"/>
                <a:cs typeface="Hiragino Kaku Gothic Pro W6" charset="-128"/>
              </a:rPr>
              <a:t>ダストフラックス分布</a:t>
            </a:r>
            <a:r>
              <a:rPr kumimoji="1" lang="en-US" altLang="ja-JP" sz="1400" dirty="0">
                <a:latin typeface="Hiragino Kaku Gothic Pro W6" charset="-128"/>
                <a:ea typeface="Hiragino Kaku Gothic Pro W6" charset="-128"/>
                <a:cs typeface="Hiragino Kaku Gothic Pro W6" charset="-128"/>
              </a:rPr>
              <a:t> (KMH) [kg/m</a:t>
            </a:r>
            <a:r>
              <a:rPr kumimoji="1" lang="en-US" altLang="ja-JP" sz="1400" baseline="30000" dirty="0">
                <a:latin typeface="Hiragino Kaku Gothic Pro W6" charset="-128"/>
                <a:ea typeface="Hiragino Kaku Gothic Pro W6" charset="-128"/>
                <a:cs typeface="Hiragino Kaku Gothic Pro W6" charset="-128"/>
              </a:rPr>
              <a:t>2</a:t>
            </a:r>
            <a:r>
              <a:rPr kumimoji="1" lang="en-US" altLang="ja-JP" sz="1400" dirty="0">
                <a:latin typeface="Hiragino Kaku Gothic Pro W6" charset="-128"/>
                <a:ea typeface="Hiragino Kaku Gothic Pro W6" charset="-128"/>
                <a:cs typeface="Hiragino Kaku Gothic Pro W6" charset="-128"/>
              </a:rPr>
              <a:t>/s]</a:t>
            </a:r>
            <a:endParaRPr kumimoji="1" lang="ja-JP" altLang="en-US" sz="1400" dirty="0">
              <a:latin typeface="Hiragino Kaku Gothic Pro W6" charset="-128"/>
              <a:ea typeface="Hiragino Kaku Gothic Pro W6" charset="-128"/>
              <a:cs typeface="Hiragino Kaku Gothic Pro W6" charset="-128"/>
            </a:endParaRPr>
          </a:p>
        </p:txBody>
      </p:sp>
      <p:pic>
        <p:nvPicPr>
          <p:cNvPr id="28" name="図 27">
            <a:extLst>
              <a:ext uri="{FF2B5EF4-FFF2-40B4-BE49-F238E27FC236}">
                <a16:creationId xmlns:a16="http://schemas.microsoft.com/office/drawing/2014/main" id="{7B63A36C-ADB3-9B4A-BFB9-098D8B6E6173}"/>
              </a:ext>
            </a:extLst>
          </p:cNvPr>
          <p:cNvPicPr>
            <a:picLocks noChangeAspect="1"/>
          </p:cNvPicPr>
          <p:nvPr/>
        </p:nvPicPr>
        <p:blipFill>
          <a:blip r:embed="rId3"/>
          <a:stretch>
            <a:fillRect/>
          </a:stretch>
        </p:blipFill>
        <p:spPr>
          <a:xfrm>
            <a:off x="994410" y="3780720"/>
            <a:ext cx="2930746" cy="2930746"/>
          </a:xfrm>
          <a:prstGeom prst="rect">
            <a:avLst/>
          </a:prstGeom>
        </p:spPr>
      </p:pic>
      <p:graphicFrame>
        <p:nvGraphicFramePr>
          <p:cNvPr id="5" name="表 4">
            <a:extLst>
              <a:ext uri="{FF2B5EF4-FFF2-40B4-BE49-F238E27FC236}">
                <a16:creationId xmlns:a16="http://schemas.microsoft.com/office/drawing/2014/main" id="{4A81AE4B-A018-B344-B9D8-2532D683511F}"/>
              </a:ext>
            </a:extLst>
          </p:cNvPr>
          <p:cNvGraphicFramePr>
            <a:graphicFrameLocks noGrp="1"/>
          </p:cNvGraphicFramePr>
          <p:nvPr>
            <p:extLst>
              <p:ext uri="{D42A27DB-BD31-4B8C-83A1-F6EECF244321}">
                <p14:modId xmlns:p14="http://schemas.microsoft.com/office/powerpoint/2010/main" val="3136312189"/>
              </p:ext>
            </p:extLst>
          </p:nvPr>
        </p:nvGraphicFramePr>
        <p:xfrm>
          <a:off x="506938" y="2257721"/>
          <a:ext cx="8281661" cy="1175671"/>
        </p:xfrm>
        <a:graphic>
          <a:graphicData uri="http://schemas.openxmlformats.org/drawingml/2006/table">
            <a:tbl>
              <a:tblPr firstRow="1" bandRow="1">
                <a:tableStyleId>{00A15C55-8517-42AA-B614-E9B94910E393}</a:tableStyleId>
              </a:tblPr>
              <a:tblGrid>
                <a:gridCol w="3491948">
                  <a:extLst>
                    <a:ext uri="{9D8B030D-6E8A-4147-A177-3AD203B41FA5}">
                      <a16:colId xmlns:a16="http://schemas.microsoft.com/office/drawing/2014/main" val="2503283641"/>
                    </a:ext>
                  </a:extLst>
                </a:gridCol>
                <a:gridCol w="2231571">
                  <a:extLst>
                    <a:ext uri="{9D8B030D-6E8A-4147-A177-3AD203B41FA5}">
                      <a16:colId xmlns:a16="http://schemas.microsoft.com/office/drawing/2014/main" val="1210758600"/>
                    </a:ext>
                  </a:extLst>
                </a:gridCol>
                <a:gridCol w="2558142">
                  <a:extLst>
                    <a:ext uri="{9D8B030D-6E8A-4147-A177-3AD203B41FA5}">
                      <a16:colId xmlns:a16="http://schemas.microsoft.com/office/drawing/2014/main" val="2235335548"/>
                    </a:ext>
                  </a:extLst>
                </a:gridCol>
              </a:tblGrid>
              <a:tr h="449521">
                <a:tc>
                  <a:txBody>
                    <a:bodyPr/>
                    <a:lstStyle/>
                    <a:p>
                      <a:endParaRPr kumimoji="1" lang="ja-JP" altLang="en-US" sz="2000"/>
                    </a:p>
                  </a:txBody>
                  <a:tcPr/>
                </a:tc>
                <a:tc>
                  <a:txBody>
                    <a:bodyPr/>
                    <a:lstStyle/>
                    <a:p>
                      <a:r>
                        <a:rPr kumimoji="1" lang="en-US" altLang="ja-JP" sz="2000" dirty="0"/>
                        <a:t>KMH </a:t>
                      </a:r>
                      <a:r>
                        <a:rPr kumimoji="1" lang="ja-JP" altLang="en-US" sz="2000"/>
                        <a:t>スキーム</a:t>
                      </a:r>
                    </a:p>
                  </a:txBody>
                  <a:tcPr/>
                </a:tc>
                <a:tc>
                  <a:txBody>
                    <a:bodyPr/>
                    <a:lstStyle/>
                    <a:p>
                      <a:r>
                        <a:rPr kumimoji="1" lang="en-US" altLang="ja-JP" sz="2000" dirty="0"/>
                        <a:t>DDA </a:t>
                      </a:r>
                      <a:r>
                        <a:rPr kumimoji="1" lang="ja-JP" altLang="en-US" sz="2000"/>
                        <a:t>スキーム</a:t>
                      </a:r>
                    </a:p>
                  </a:txBody>
                  <a:tcPr/>
                </a:tc>
                <a:extLst>
                  <a:ext uri="{0D108BD9-81ED-4DB2-BD59-A6C34878D82A}">
                    <a16:rowId xmlns:a16="http://schemas.microsoft.com/office/drawing/2014/main" val="296162975"/>
                  </a:ext>
                </a:extLst>
              </a:tr>
              <a:tr h="726150">
                <a:tc>
                  <a:txBody>
                    <a:bodyPr/>
                    <a:lstStyle/>
                    <a:p>
                      <a:r>
                        <a:rPr kumimoji="1" lang="ja-JP" altLang="en-US" sz="2000"/>
                        <a:t>ダストフラックス領域平均値</a:t>
                      </a:r>
                      <a:br>
                        <a:rPr kumimoji="1" lang="en-US" altLang="ja-JP" sz="2000" dirty="0"/>
                      </a:br>
                      <a:r>
                        <a:rPr kumimoji="1" lang="en-US" altLang="ja-JP" sz="2000" dirty="0"/>
                        <a:t>[10</a:t>
                      </a:r>
                      <a:r>
                        <a:rPr kumimoji="1" lang="en-US" altLang="ja-JP" sz="2000" baseline="30000" dirty="0"/>
                        <a:t>-11</a:t>
                      </a:r>
                      <a:r>
                        <a:rPr kumimoji="1" lang="en-US" altLang="ja-JP" sz="2000" dirty="0"/>
                        <a:t> kg/m</a:t>
                      </a:r>
                      <a:r>
                        <a:rPr kumimoji="1" lang="en-US" altLang="ja-JP" sz="2000" baseline="30000" dirty="0"/>
                        <a:t>2</a:t>
                      </a:r>
                      <a:r>
                        <a:rPr kumimoji="1" lang="en-US" altLang="ja-JP" sz="2000" dirty="0"/>
                        <a:t>/s]</a:t>
                      </a:r>
                      <a:endParaRPr kumimoji="1" lang="en-US" altLang="ja-JP" sz="1600" dirty="0"/>
                    </a:p>
                  </a:txBody>
                  <a:tcPr/>
                </a:tc>
                <a:tc>
                  <a:txBody>
                    <a:bodyPr/>
                    <a:lstStyle/>
                    <a:p>
                      <a:pPr algn="ctr"/>
                      <a:r>
                        <a:rPr kumimoji="1" lang="en-US" altLang="ja-JP" sz="2800" dirty="0"/>
                        <a:t>3.91</a:t>
                      </a:r>
                      <a:endParaRPr kumimoji="1" lang="ja-JP" altLang="en-US" sz="2800"/>
                    </a:p>
                  </a:txBody>
                  <a:tcPr anchor="ctr"/>
                </a:tc>
                <a:tc>
                  <a:txBody>
                    <a:bodyPr/>
                    <a:lstStyle/>
                    <a:p>
                      <a:pPr algn="ctr"/>
                      <a:r>
                        <a:rPr kumimoji="1" lang="en-US" altLang="ja-JP" sz="2800" dirty="0"/>
                        <a:t>9.49</a:t>
                      </a:r>
                      <a:endParaRPr kumimoji="1" lang="ja-JP" altLang="en-US" sz="2800"/>
                    </a:p>
                  </a:txBody>
                  <a:tcPr anchor="ctr"/>
                </a:tc>
                <a:extLst>
                  <a:ext uri="{0D108BD9-81ED-4DB2-BD59-A6C34878D82A}">
                    <a16:rowId xmlns:a16="http://schemas.microsoft.com/office/drawing/2014/main" val="1833824621"/>
                  </a:ext>
                </a:extLst>
              </a:tr>
            </a:tbl>
          </a:graphicData>
        </a:graphic>
      </p:graphicFrame>
      <p:grpSp>
        <p:nvGrpSpPr>
          <p:cNvPr id="15" name="グループ化 14">
            <a:extLst>
              <a:ext uri="{FF2B5EF4-FFF2-40B4-BE49-F238E27FC236}">
                <a16:creationId xmlns:a16="http://schemas.microsoft.com/office/drawing/2014/main" id="{2872EA27-B3AA-DA4A-9E0C-B0CF9C329042}"/>
              </a:ext>
            </a:extLst>
          </p:cNvPr>
          <p:cNvGrpSpPr/>
          <p:nvPr/>
        </p:nvGrpSpPr>
        <p:grpSpPr>
          <a:xfrm>
            <a:off x="4185238" y="4987101"/>
            <a:ext cx="672050" cy="1756012"/>
            <a:chOff x="5598121" y="4762035"/>
            <a:chExt cx="672050" cy="1756012"/>
          </a:xfrm>
        </p:grpSpPr>
        <p:sp>
          <p:nvSpPr>
            <p:cNvPr id="16" name="テキスト ボックス 15">
              <a:extLst>
                <a:ext uri="{FF2B5EF4-FFF2-40B4-BE49-F238E27FC236}">
                  <a16:creationId xmlns:a16="http://schemas.microsoft.com/office/drawing/2014/main" id="{6935954A-9B21-4945-8E3D-34D3941259DA}"/>
                </a:ext>
              </a:extLst>
            </p:cNvPr>
            <p:cNvSpPr txBox="1"/>
            <p:nvPr/>
          </p:nvSpPr>
          <p:spPr>
            <a:xfrm>
              <a:off x="5717841" y="4765840"/>
              <a:ext cx="479271"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-7</a:t>
              </a:r>
              <a:endParaRPr kumimoji="1" lang="ja-JP" altLang="en-US" sz="1200" baseline="30000" dirty="0">
                <a:latin typeface="Hiragino Kaku Gothic Pro W6" charset="-128"/>
                <a:ea typeface="Hiragino Kaku Gothic Pro W6" charset="-128"/>
                <a:cs typeface="Hiragino Kaku Gothic Pro W6" charset="-128"/>
              </a:endParaRPr>
            </a:p>
          </p:txBody>
        </p:sp>
        <p:pic>
          <p:nvPicPr>
            <p:cNvPr id="17" name="図 16">
              <a:extLst>
                <a:ext uri="{FF2B5EF4-FFF2-40B4-BE49-F238E27FC236}">
                  <a16:creationId xmlns:a16="http://schemas.microsoft.com/office/drawing/2014/main" id="{E1CF1765-E46E-1841-A405-45E576252DEC}"/>
                </a:ext>
              </a:extLst>
            </p:cNvPr>
            <p:cNvPicPr>
              <a:picLocks noChangeAspect="1"/>
            </p:cNvPicPr>
            <p:nvPr/>
          </p:nvPicPr>
          <p:blipFill>
            <a:blip r:embed="rId4"/>
            <a:stretch>
              <a:fillRect/>
            </a:stretch>
          </p:blipFill>
          <p:spPr>
            <a:xfrm>
              <a:off x="5598121" y="4762035"/>
              <a:ext cx="213474" cy="1707792"/>
            </a:xfrm>
            <a:prstGeom prst="rect">
              <a:avLst/>
            </a:prstGeom>
          </p:spPr>
        </p:pic>
        <p:sp>
          <p:nvSpPr>
            <p:cNvPr id="18" name="テキスト ボックス 17">
              <a:extLst>
                <a:ext uri="{FF2B5EF4-FFF2-40B4-BE49-F238E27FC236}">
                  <a16:creationId xmlns:a16="http://schemas.microsoft.com/office/drawing/2014/main" id="{EAB62E9A-AA78-D148-82BC-681171DF66AF}"/>
                </a:ext>
              </a:extLst>
            </p:cNvPr>
            <p:cNvSpPr txBox="1"/>
            <p:nvPr/>
          </p:nvSpPr>
          <p:spPr>
            <a:xfrm>
              <a:off x="5717841" y="5123033"/>
              <a:ext cx="479271"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-8</a:t>
              </a:r>
              <a:endParaRPr kumimoji="1" lang="ja-JP" altLang="en-US" sz="1200" baseline="30000" dirty="0">
                <a:latin typeface="Hiragino Kaku Gothic Pro W6" charset="-128"/>
                <a:ea typeface="Hiragino Kaku Gothic Pro W6" charset="-128"/>
                <a:cs typeface="Hiragino Kaku Gothic Pro W6" charset="-128"/>
              </a:endParaRPr>
            </a:p>
          </p:txBody>
        </p:sp>
        <p:sp>
          <p:nvSpPr>
            <p:cNvPr id="19" name="テキスト ボックス 18">
              <a:extLst>
                <a:ext uri="{FF2B5EF4-FFF2-40B4-BE49-F238E27FC236}">
                  <a16:creationId xmlns:a16="http://schemas.microsoft.com/office/drawing/2014/main" id="{781BD184-CE7B-1E4A-AF93-0CA0F630D94B}"/>
                </a:ext>
              </a:extLst>
            </p:cNvPr>
            <p:cNvSpPr txBox="1"/>
            <p:nvPr/>
          </p:nvSpPr>
          <p:spPr>
            <a:xfrm>
              <a:off x="5717841" y="6333381"/>
              <a:ext cx="552330"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-11</a:t>
              </a:r>
              <a:endParaRPr kumimoji="1" lang="ja-JP" altLang="en-US" sz="1200" baseline="30000" dirty="0">
                <a:latin typeface="Hiragino Kaku Gothic Pro W6" charset="-128"/>
                <a:ea typeface="Hiragino Kaku Gothic Pro W6" charset="-128"/>
                <a:cs typeface="Hiragino Kaku Gothic Pro W6" charset="-128"/>
              </a:endParaRPr>
            </a:p>
          </p:txBody>
        </p:sp>
        <p:sp>
          <p:nvSpPr>
            <p:cNvPr id="20" name="テキスト ボックス 19">
              <a:extLst>
                <a:ext uri="{FF2B5EF4-FFF2-40B4-BE49-F238E27FC236}">
                  <a16:creationId xmlns:a16="http://schemas.microsoft.com/office/drawing/2014/main" id="{0E8E2667-EBA2-174D-8BBE-81755B774AE1}"/>
                </a:ext>
              </a:extLst>
            </p:cNvPr>
            <p:cNvSpPr txBox="1"/>
            <p:nvPr/>
          </p:nvSpPr>
          <p:spPr>
            <a:xfrm>
              <a:off x="5717841" y="5526772"/>
              <a:ext cx="479271"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-9</a:t>
              </a:r>
              <a:endParaRPr kumimoji="1" lang="ja-JP" altLang="en-US" sz="1200" baseline="30000" dirty="0">
                <a:latin typeface="Hiragino Kaku Gothic Pro W6" charset="-128"/>
                <a:ea typeface="Hiragino Kaku Gothic Pro W6" charset="-128"/>
                <a:cs typeface="Hiragino Kaku Gothic Pro W6" charset="-128"/>
              </a:endParaRPr>
            </a:p>
          </p:txBody>
        </p:sp>
        <p:sp>
          <p:nvSpPr>
            <p:cNvPr id="21" name="テキスト ボックス 20">
              <a:extLst>
                <a:ext uri="{FF2B5EF4-FFF2-40B4-BE49-F238E27FC236}">
                  <a16:creationId xmlns:a16="http://schemas.microsoft.com/office/drawing/2014/main" id="{5CA33E7B-74DF-AD4A-8AA0-9E7EB7D45FAF}"/>
                </a:ext>
              </a:extLst>
            </p:cNvPr>
            <p:cNvSpPr txBox="1"/>
            <p:nvPr/>
          </p:nvSpPr>
          <p:spPr>
            <a:xfrm>
              <a:off x="5717841" y="5942251"/>
              <a:ext cx="552330"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-10</a:t>
              </a:r>
              <a:endParaRPr kumimoji="1" lang="ja-JP" altLang="en-US" sz="1200" baseline="30000" dirty="0">
                <a:latin typeface="Hiragino Kaku Gothic Pro W6" charset="-128"/>
                <a:ea typeface="Hiragino Kaku Gothic Pro W6" charset="-128"/>
                <a:cs typeface="Hiragino Kaku Gothic Pro W6" charset="-128"/>
              </a:endParaRPr>
            </a:p>
          </p:txBody>
        </p:sp>
      </p:grpSp>
      <p:sp>
        <p:nvSpPr>
          <p:cNvPr id="39" name="コンテンツ プレースホルダー 2">
            <a:extLst>
              <a:ext uri="{FF2B5EF4-FFF2-40B4-BE49-F238E27FC236}">
                <a16:creationId xmlns:a16="http://schemas.microsoft.com/office/drawing/2014/main" id="{D5256EE3-5A89-2348-880A-43D5B128E1D4}"/>
              </a:ext>
            </a:extLst>
          </p:cNvPr>
          <p:cNvSpPr txBox="1">
            <a:spLocks/>
          </p:cNvSpPr>
          <p:nvPr/>
        </p:nvSpPr>
        <p:spPr>
          <a:xfrm>
            <a:off x="263405" y="569494"/>
            <a:ext cx="8734647" cy="2011900"/>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en-US" altLang="ja-JP" sz="2800" dirty="0"/>
              <a:t>DDA </a:t>
            </a:r>
            <a:r>
              <a:rPr lang="ja-JP" altLang="en-US" sz="2800"/>
              <a:t>スキーム</a:t>
            </a:r>
            <a:endParaRPr lang="en-US" altLang="ja-JP" sz="2800" dirty="0"/>
          </a:p>
          <a:p>
            <a:pPr lvl="1"/>
            <a:r>
              <a:rPr lang="ja-JP" altLang="en-US" sz="2400"/>
              <a:t>対流層上端高度を</a:t>
            </a:r>
            <a:r>
              <a:rPr lang="en-US" altLang="ja-JP" sz="2400" dirty="0"/>
              <a:t> 7,512 m (</a:t>
            </a:r>
            <a:r>
              <a:rPr lang="ja-JP" altLang="en-US" sz="2400"/>
              <a:t>鉛直風</a:t>
            </a:r>
            <a:r>
              <a:rPr lang="en-US" altLang="ja-JP" sz="2400" dirty="0"/>
              <a:t> 2 </a:t>
            </a:r>
            <a:r>
              <a:rPr lang="ja-JP" altLang="en-US" sz="2400"/>
              <a:t>乗平均平方根が極小となる高度</a:t>
            </a:r>
            <a:r>
              <a:rPr lang="en-US" altLang="ja-JP" sz="2400" dirty="0"/>
              <a:t>) </a:t>
            </a:r>
            <a:r>
              <a:rPr lang="ja-JP" altLang="en-US" sz="2400"/>
              <a:t>と考えて見積もり</a:t>
            </a:r>
            <a:endParaRPr lang="en-US" altLang="ja-JP" sz="2400" dirty="0"/>
          </a:p>
          <a:p>
            <a:pPr lvl="1"/>
            <a:r>
              <a:rPr lang="en-US" altLang="ja-JP" sz="2400" dirty="0" err="1"/>
              <a:t>Kahre</a:t>
            </a:r>
            <a:r>
              <a:rPr lang="en-US" altLang="ja-JP" sz="2400" dirty="0"/>
              <a:t> et al. (2006) </a:t>
            </a:r>
            <a:r>
              <a:rPr lang="ja-JP" altLang="en-US" sz="2400"/>
              <a:t>と同じ効率因子</a:t>
            </a:r>
            <a:endParaRPr lang="en-US" altLang="ja-JP" sz="2400" dirty="0"/>
          </a:p>
        </p:txBody>
      </p:sp>
      <p:grpSp>
        <p:nvGrpSpPr>
          <p:cNvPr id="4" name="グループ化 3">
            <a:extLst>
              <a:ext uri="{FF2B5EF4-FFF2-40B4-BE49-F238E27FC236}">
                <a16:creationId xmlns:a16="http://schemas.microsoft.com/office/drawing/2014/main" id="{A0FD01A3-0D68-4544-87F4-3A0C57293898}"/>
              </a:ext>
            </a:extLst>
          </p:cNvPr>
          <p:cNvGrpSpPr/>
          <p:nvPr/>
        </p:nvGrpSpPr>
        <p:grpSpPr>
          <a:xfrm>
            <a:off x="5433065" y="3682876"/>
            <a:ext cx="3049822" cy="3012017"/>
            <a:chOff x="5346901" y="2117494"/>
            <a:chExt cx="2966913" cy="2930135"/>
          </a:xfrm>
        </p:grpSpPr>
        <p:sp>
          <p:nvSpPr>
            <p:cNvPr id="24" name="テキスト ボックス 23">
              <a:extLst>
                <a:ext uri="{FF2B5EF4-FFF2-40B4-BE49-F238E27FC236}">
                  <a16:creationId xmlns:a16="http://schemas.microsoft.com/office/drawing/2014/main" id="{1AE50C92-54A0-5049-B3D1-5E77F2FEA8D8}"/>
                </a:ext>
              </a:extLst>
            </p:cNvPr>
            <p:cNvSpPr txBox="1"/>
            <p:nvPr/>
          </p:nvSpPr>
          <p:spPr>
            <a:xfrm>
              <a:off x="5522835" y="2117494"/>
              <a:ext cx="2790979" cy="271546"/>
            </a:xfrm>
            <a:prstGeom prst="rect">
              <a:avLst/>
            </a:prstGeom>
            <a:solidFill>
              <a:schemeClr val="bg1"/>
            </a:solidFill>
            <a:ln>
              <a:noFill/>
            </a:ln>
          </p:spPr>
          <p:txBody>
            <a:bodyPr wrap="square" lIns="0" tIns="0" rIns="0" bIns="0" rtlCol="0">
              <a:spAutoFit/>
            </a:bodyPr>
            <a:lstStyle/>
            <a:p>
              <a:pPr algn="ctr"/>
              <a:r>
                <a:rPr kumimoji="1" lang="ja-JP" altLang="en-US" sz="1600">
                  <a:latin typeface="Hiragino Kaku Gothic Pro W6" charset="-128"/>
                  <a:ea typeface="Hiragino Kaku Gothic Pro W6" charset="-128"/>
                  <a:cs typeface="Hiragino Kaku Gothic Pro W6" charset="-128"/>
                </a:rPr>
                <a:t>鉛直風</a:t>
              </a:r>
              <a:r>
                <a:rPr kumimoji="1" lang="en-US" altLang="ja-JP" sz="1600" dirty="0">
                  <a:latin typeface="Hiragino Kaku Gothic Pro W6" charset="-128"/>
                  <a:ea typeface="Hiragino Kaku Gothic Pro W6" charset="-128"/>
                  <a:cs typeface="Hiragino Kaku Gothic Pro W6" charset="-128"/>
                </a:rPr>
                <a:t> </a:t>
              </a:r>
              <a:r>
                <a:rPr kumimoji="1" lang="ja-JP" altLang="en-US" sz="1600">
                  <a:latin typeface="Hiragino Kaku Gothic Pro W6" charset="-128"/>
                  <a:ea typeface="Hiragino Kaku Gothic Pro W6" charset="-128"/>
                  <a:cs typeface="Hiragino Kaku Gothic Pro W6" charset="-128"/>
                </a:rPr>
                <a:t>水平</a:t>
              </a:r>
              <a:r>
                <a:rPr kumimoji="1" lang="en-US" altLang="ja-JP" sz="1600" dirty="0">
                  <a:latin typeface="Hiragino Kaku Gothic Pro W6" charset="-128"/>
                  <a:ea typeface="Hiragino Kaku Gothic Pro W6" charset="-128"/>
                  <a:cs typeface="Hiragino Kaku Gothic Pro W6" charset="-128"/>
                </a:rPr>
                <a:t> RMS </a:t>
              </a:r>
              <a:r>
                <a:rPr kumimoji="1" lang="ja-JP" altLang="en-US" sz="1600">
                  <a:latin typeface="Hiragino Kaku Gothic Pro W6" charset="-128"/>
                  <a:ea typeface="Hiragino Kaku Gothic Pro W6" charset="-128"/>
                  <a:cs typeface="Hiragino Kaku Gothic Pro W6" charset="-128"/>
                </a:rPr>
                <a:t>鉛直分布</a:t>
              </a:r>
              <a:endParaRPr kumimoji="1" lang="ja-JP" altLang="en-US" sz="1600" dirty="0">
                <a:latin typeface="Hiragino Kaku Gothic Pro W6" charset="-128"/>
                <a:ea typeface="Hiragino Kaku Gothic Pro W6" charset="-128"/>
                <a:cs typeface="Hiragino Kaku Gothic Pro W6" charset="-128"/>
              </a:endParaRPr>
            </a:p>
          </p:txBody>
        </p:sp>
        <p:grpSp>
          <p:nvGrpSpPr>
            <p:cNvPr id="23" name="グループ化 22">
              <a:extLst>
                <a:ext uri="{FF2B5EF4-FFF2-40B4-BE49-F238E27FC236}">
                  <a16:creationId xmlns:a16="http://schemas.microsoft.com/office/drawing/2014/main" id="{85AC6DB9-A18D-764C-9E8F-9E233E236279}"/>
                </a:ext>
              </a:extLst>
            </p:cNvPr>
            <p:cNvGrpSpPr/>
            <p:nvPr/>
          </p:nvGrpSpPr>
          <p:grpSpPr>
            <a:xfrm>
              <a:off x="5685546" y="2329957"/>
              <a:ext cx="2619632" cy="2451581"/>
              <a:chOff x="5558920" y="2649494"/>
              <a:chExt cx="2619632" cy="2451581"/>
            </a:xfrm>
          </p:grpSpPr>
          <p:pic>
            <p:nvPicPr>
              <p:cNvPr id="3" name="図 2">
                <a:extLst>
                  <a:ext uri="{FF2B5EF4-FFF2-40B4-BE49-F238E27FC236}">
                    <a16:creationId xmlns:a16="http://schemas.microsoft.com/office/drawing/2014/main" id="{563EB1BC-1D92-AA44-9B00-EBE5C3245ADA}"/>
                  </a:ext>
                </a:extLst>
              </p:cNvPr>
              <p:cNvPicPr>
                <a:picLocks noChangeAspect="1"/>
              </p:cNvPicPr>
              <p:nvPr/>
            </p:nvPicPr>
            <p:blipFill rotWithShape="1">
              <a:blip r:embed="rId5"/>
              <a:srcRect l="19433" t="7302" r="23523" b="18906"/>
              <a:stretch/>
            </p:blipFill>
            <p:spPr>
              <a:xfrm>
                <a:off x="5558920" y="2649494"/>
                <a:ext cx="2619632" cy="2451581"/>
              </a:xfrm>
              <a:prstGeom prst="rect">
                <a:avLst/>
              </a:prstGeom>
            </p:spPr>
          </p:pic>
          <p:cxnSp>
            <p:nvCxnSpPr>
              <p:cNvPr id="13" name="直線矢印コネクタ 12">
                <a:extLst>
                  <a:ext uri="{FF2B5EF4-FFF2-40B4-BE49-F238E27FC236}">
                    <a16:creationId xmlns:a16="http://schemas.microsoft.com/office/drawing/2014/main" id="{C58C8F80-13F4-4E40-9441-D0136AA19415}"/>
                  </a:ext>
                </a:extLst>
              </p:cNvPr>
              <p:cNvCxnSpPr>
                <a:cxnSpLocks/>
              </p:cNvCxnSpPr>
              <p:nvPr/>
            </p:nvCxnSpPr>
            <p:spPr>
              <a:xfrm flipV="1">
                <a:off x="6317069" y="3898076"/>
                <a:ext cx="362198" cy="203606"/>
              </a:xfrm>
              <a:prstGeom prst="straightConnector1">
                <a:avLst/>
              </a:prstGeom>
              <a:ln w="31750">
                <a:headEnd type="triangle"/>
                <a:tailEnd type="non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4E92C56F-087F-E140-B676-A10825B8C61B}"/>
                  </a:ext>
                </a:extLst>
              </p:cNvPr>
              <p:cNvSpPr txBox="1"/>
              <p:nvPr/>
            </p:nvSpPr>
            <p:spPr>
              <a:xfrm>
                <a:off x="6317069" y="3584274"/>
                <a:ext cx="1640682" cy="266091"/>
              </a:xfrm>
              <a:prstGeom prst="rect">
                <a:avLst/>
              </a:prstGeom>
              <a:solidFill>
                <a:schemeClr val="bg1"/>
              </a:solidFill>
              <a:ln>
                <a:noFill/>
              </a:ln>
            </p:spPr>
            <p:txBody>
              <a:bodyPr wrap="square" lIns="0" tIns="0" rIns="0" bIns="0" rtlCol="0">
                <a:spAutoFit/>
              </a:bodyPr>
              <a:lstStyle/>
              <a:p>
                <a:pPr algn="ctr"/>
                <a:r>
                  <a:rPr kumimoji="1" lang="ja-JP" altLang="en-US" sz="1600">
                    <a:latin typeface="Hiragino Kaku Gothic Pro W6" charset="-128"/>
                    <a:ea typeface="Hiragino Kaku Gothic Pro W6" charset="-128"/>
                    <a:cs typeface="Hiragino Kaku Gothic Pro W6" charset="-128"/>
                  </a:rPr>
                  <a:t>高度</a:t>
                </a:r>
                <a:r>
                  <a:rPr kumimoji="1" lang="en-US" altLang="ja-JP" sz="1600" dirty="0">
                    <a:latin typeface="Hiragino Kaku Gothic Pro W6" charset="-128"/>
                    <a:ea typeface="Hiragino Kaku Gothic Pro W6" charset="-128"/>
                    <a:cs typeface="Hiragino Kaku Gothic Pro W6" charset="-128"/>
                  </a:rPr>
                  <a:t> 7,512 m</a:t>
                </a:r>
                <a:endParaRPr kumimoji="1" lang="ja-JP" altLang="en-US" sz="1600" dirty="0">
                  <a:latin typeface="Hiragino Kaku Gothic Pro W6" charset="-128"/>
                  <a:ea typeface="Hiragino Kaku Gothic Pro W6" charset="-128"/>
                  <a:cs typeface="Hiragino Kaku Gothic Pro W6" charset="-128"/>
                </a:endParaRPr>
              </a:p>
            </p:txBody>
          </p:sp>
        </p:grpSp>
        <p:sp>
          <p:nvSpPr>
            <p:cNvPr id="40" name="テキスト ボックス 39">
              <a:extLst>
                <a:ext uri="{FF2B5EF4-FFF2-40B4-BE49-F238E27FC236}">
                  <a16:creationId xmlns:a16="http://schemas.microsoft.com/office/drawing/2014/main" id="{63FDA60A-AEE8-6748-A7F4-2E993B358E85}"/>
                </a:ext>
              </a:extLst>
            </p:cNvPr>
            <p:cNvSpPr txBox="1"/>
            <p:nvPr/>
          </p:nvSpPr>
          <p:spPr>
            <a:xfrm rot="16200000">
              <a:off x="4568779" y="3373645"/>
              <a:ext cx="1833244" cy="276999"/>
            </a:xfrm>
            <a:prstGeom prst="rect">
              <a:avLst/>
            </a:prstGeom>
            <a:solidFill>
              <a:schemeClr val="bg1"/>
            </a:solidFill>
          </p:spPr>
          <p:txBody>
            <a:bodyPr wrap="square" lIns="0" tIns="0" rIns="0" bIns="0" rtlCol="0">
              <a:spAutoFit/>
            </a:bodyPr>
            <a:lstStyle/>
            <a:p>
              <a:pPr algn="ctr"/>
              <a:r>
                <a:rPr lang="ja-JP" altLang="en-US">
                  <a:latin typeface="Hiragino Kaku Gothic Pro W6" charset="-128"/>
                  <a:ea typeface="Hiragino Kaku Gothic Pro W6" charset="-128"/>
                  <a:cs typeface="Hiragino Kaku Gothic Pro W6" charset="-128"/>
                </a:rPr>
                <a:t>高度</a:t>
              </a:r>
              <a:r>
                <a:rPr lang="en-US" altLang="ja-JP" dirty="0">
                  <a:latin typeface="Hiragino Kaku Gothic Pro W6" charset="-128"/>
                  <a:ea typeface="Hiragino Kaku Gothic Pro W6" charset="-128"/>
                  <a:cs typeface="Hiragino Kaku Gothic Pro W6" charset="-128"/>
                </a:rPr>
                <a:t> [km]</a:t>
              </a:r>
              <a:endParaRPr kumimoji="1" lang="ja-JP" altLang="en-US" dirty="0">
                <a:latin typeface="Hiragino Kaku Gothic Pro W6" charset="-128"/>
                <a:ea typeface="Hiragino Kaku Gothic Pro W6" charset="-128"/>
                <a:cs typeface="Hiragino Kaku Gothic Pro W6" charset="-128"/>
              </a:endParaRPr>
            </a:p>
          </p:txBody>
        </p:sp>
        <p:sp>
          <p:nvSpPr>
            <p:cNvPr id="41" name="テキスト ボックス 40">
              <a:extLst>
                <a:ext uri="{FF2B5EF4-FFF2-40B4-BE49-F238E27FC236}">
                  <a16:creationId xmlns:a16="http://schemas.microsoft.com/office/drawing/2014/main" id="{1F2D3A9D-232B-A944-8297-9517477EAB04}"/>
                </a:ext>
              </a:extLst>
            </p:cNvPr>
            <p:cNvSpPr txBox="1"/>
            <p:nvPr/>
          </p:nvSpPr>
          <p:spPr>
            <a:xfrm>
              <a:off x="5972067" y="4781538"/>
              <a:ext cx="2333108" cy="266091"/>
            </a:xfrm>
            <a:prstGeom prst="rect">
              <a:avLst/>
            </a:prstGeom>
            <a:solidFill>
              <a:schemeClr val="bg1"/>
            </a:solidFill>
          </p:spPr>
          <p:txBody>
            <a:bodyPr wrap="square" lIns="0" tIns="0" rIns="0" bIns="0" rtlCol="0">
              <a:spAutoFit/>
            </a:bodyPr>
            <a:lstStyle/>
            <a:p>
              <a:pPr algn="ctr"/>
              <a:r>
                <a:rPr lang="ja-JP" altLang="en-US" sz="1600">
                  <a:latin typeface="Hiragino Kaku Gothic Pro W6" charset="-128"/>
                  <a:ea typeface="Hiragino Kaku Gothic Pro W6" charset="-128"/>
                  <a:cs typeface="Hiragino Kaku Gothic Pro W6" charset="-128"/>
                </a:rPr>
                <a:t>鉛直風</a:t>
              </a:r>
              <a:r>
                <a:rPr lang="en-US" altLang="ja-JP" sz="1600" dirty="0">
                  <a:latin typeface="Hiragino Kaku Gothic Pro W6" charset="-128"/>
                  <a:ea typeface="Hiragino Kaku Gothic Pro W6" charset="-128"/>
                  <a:cs typeface="Hiragino Kaku Gothic Pro W6" charset="-128"/>
                </a:rPr>
                <a:t> RMS [m/s]</a:t>
              </a:r>
              <a:endParaRPr kumimoji="1" lang="ja-JP" altLang="en-US" sz="1600" dirty="0">
                <a:latin typeface="Hiragino Kaku Gothic Pro W6" charset="-128"/>
                <a:ea typeface="Hiragino Kaku Gothic Pro W6" charset="-128"/>
                <a:cs typeface="Hiragino Kaku Gothic Pro W6" charset="-128"/>
              </a:endParaRPr>
            </a:p>
          </p:txBody>
        </p:sp>
        <p:sp>
          <p:nvSpPr>
            <p:cNvPr id="42" name="テキスト ボックス 41">
              <a:extLst>
                <a:ext uri="{FF2B5EF4-FFF2-40B4-BE49-F238E27FC236}">
                  <a16:creationId xmlns:a16="http://schemas.microsoft.com/office/drawing/2014/main" id="{C62D44D7-EA91-FD43-A3F9-8A96019280FB}"/>
                </a:ext>
              </a:extLst>
            </p:cNvPr>
            <p:cNvSpPr txBox="1"/>
            <p:nvPr/>
          </p:nvSpPr>
          <p:spPr>
            <a:xfrm>
              <a:off x="5686272" y="4582096"/>
              <a:ext cx="285796"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0</a:t>
              </a:r>
              <a:endParaRPr kumimoji="1" lang="ja-JP" altLang="en-US" sz="1600" dirty="0">
                <a:latin typeface="Hiragino Kaku Gothic Pro W6" charset="-128"/>
                <a:ea typeface="Hiragino Kaku Gothic Pro W6" charset="-128"/>
                <a:cs typeface="Hiragino Kaku Gothic Pro W6" charset="-128"/>
              </a:endParaRPr>
            </a:p>
          </p:txBody>
        </p:sp>
        <p:sp>
          <p:nvSpPr>
            <p:cNvPr id="43" name="テキスト ボックス 42">
              <a:extLst>
                <a:ext uri="{FF2B5EF4-FFF2-40B4-BE49-F238E27FC236}">
                  <a16:creationId xmlns:a16="http://schemas.microsoft.com/office/drawing/2014/main" id="{555BAB2A-3C11-924A-AAB6-359397A07FCD}"/>
                </a:ext>
              </a:extLst>
            </p:cNvPr>
            <p:cNvSpPr txBox="1"/>
            <p:nvPr/>
          </p:nvSpPr>
          <p:spPr>
            <a:xfrm>
              <a:off x="5640911" y="3424360"/>
              <a:ext cx="285796" cy="215444"/>
            </a:xfrm>
            <a:prstGeom prst="rect">
              <a:avLst/>
            </a:prstGeom>
            <a:solidFill>
              <a:schemeClr val="bg1"/>
            </a:solidFill>
          </p:spPr>
          <p:txBody>
            <a:bodyPr wrap="square" lIns="0" tIns="0" rIns="0" bIns="0" rtlCol="0">
              <a:spAutoFit/>
            </a:bodyPr>
            <a:lstStyle/>
            <a:p>
              <a:pPr algn="ctr"/>
              <a:r>
                <a:rPr lang="en-US" altLang="ja-JP" sz="1400" dirty="0">
                  <a:latin typeface="Hiragino Kaku Gothic Pro W6" charset="-128"/>
                  <a:ea typeface="Hiragino Kaku Gothic Pro W6" charset="-128"/>
                  <a:cs typeface="Hiragino Kaku Gothic Pro W6" charset="-128"/>
                </a:rPr>
                <a:t>10</a:t>
              </a:r>
              <a:endParaRPr kumimoji="1" lang="ja-JP" altLang="en-US" sz="1400" dirty="0">
                <a:latin typeface="Hiragino Kaku Gothic Pro W6" charset="-128"/>
                <a:ea typeface="Hiragino Kaku Gothic Pro W6" charset="-128"/>
                <a:cs typeface="Hiragino Kaku Gothic Pro W6" charset="-128"/>
              </a:endParaRPr>
            </a:p>
          </p:txBody>
        </p:sp>
        <p:sp>
          <p:nvSpPr>
            <p:cNvPr id="44" name="テキスト ボックス 43">
              <a:extLst>
                <a:ext uri="{FF2B5EF4-FFF2-40B4-BE49-F238E27FC236}">
                  <a16:creationId xmlns:a16="http://schemas.microsoft.com/office/drawing/2014/main" id="{DB7717A9-5E87-B541-8FDB-75739FA239F6}"/>
                </a:ext>
              </a:extLst>
            </p:cNvPr>
            <p:cNvSpPr txBox="1"/>
            <p:nvPr/>
          </p:nvSpPr>
          <p:spPr>
            <a:xfrm>
              <a:off x="5640911" y="2435819"/>
              <a:ext cx="285796" cy="215444"/>
            </a:xfrm>
            <a:prstGeom prst="rect">
              <a:avLst/>
            </a:prstGeom>
            <a:solidFill>
              <a:schemeClr val="bg1"/>
            </a:solidFill>
          </p:spPr>
          <p:txBody>
            <a:bodyPr wrap="square" lIns="0" tIns="0" rIns="0" bIns="0" rtlCol="0">
              <a:spAutoFit/>
            </a:bodyPr>
            <a:lstStyle/>
            <a:p>
              <a:pPr algn="ctr"/>
              <a:r>
                <a:rPr lang="en-US" altLang="ja-JP" sz="1400" dirty="0">
                  <a:latin typeface="Hiragino Kaku Gothic Pro W6" charset="-128"/>
                  <a:ea typeface="Hiragino Kaku Gothic Pro W6" charset="-128"/>
                  <a:cs typeface="Hiragino Kaku Gothic Pro W6" charset="-128"/>
                </a:rPr>
                <a:t>20</a:t>
              </a:r>
              <a:endParaRPr kumimoji="1" lang="ja-JP" altLang="en-US" sz="1400" dirty="0">
                <a:latin typeface="Hiragino Kaku Gothic Pro W6" charset="-128"/>
                <a:ea typeface="Hiragino Kaku Gothic Pro W6" charset="-128"/>
                <a:cs typeface="Hiragino Kaku Gothic Pro W6" charset="-128"/>
              </a:endParaRPr>
            </a:p>
          </p:txBody>
        </p:sp>
        <p:sp>
          <p:nvSpPr>
            <p:cNvPr id="45" name="テキスト ボックス 44">
              <a:extLst>
                <a:ext uri="{FF2B5EF4-FFF2-40B4-BE49-F238E27FC236}">
                  <a16:creationId xmlns:a16="http://schemas.microsoft.com/office/drawing/2014/main" id="{5C7FC9F6-789C-2D49-BD19-96C3C4AD18A2}"/>
                </a:ext>
              </a:extLst>
            </p:cNvPr>
            <p:cNvSpPr txBox="1"/>
            <p:nvPr/>
          </p:nvSpPr>
          <p:spPr>
            <a:xfrm>
              <a:off x="8023700" y="4589484"/>
              <a:ext cx="285796" cy="215444"/>
            </a:xfrm>
            <a:prstGeom prst="rect">
              <a:avLst/>
            </a:prstGeom>
            <a:solidFill>
              <a:schemeClr val="bg1"/>
            </a:solidFill>
          </p:spPr>
          <p:txBody>
            <a:bodyPr wrap="square" lIns="0" tIns="0" rIns="0" bIns="0" rtlCol="0">
              <a:spAutoFit/>
            </a:bodyPr>
            <a:lstStyle/>
            <a:p>
              <a:pPr algn="ctr"/>
              <a:r>
                <a:rPr kumimoji="1" lang="en-US" altLang="ja-JP" sz="1400" dirty="0">
                  <a:latin typeface="Hiragino Kaku Gothic Pro W6" charset="-128"/>
                  <a:ea typeface="Hiragino Kaku Gothic Pro W6" charset="-128"/>
                  <a:cs typeface="Hiragino Kaku Gothic Pro W6" charset="-128"/>
                </a:rPr>
                <a:t>5</a:t>
              </a:r>
              <a:endParaRPr kumimoji="1" lang="ja-JP" altLang="en-US" sz="1400" dirty="0">
                <a:latin typeface="Hiragino Kaku Gothic Pro W6" charset="-128"/>
                <a:ea typeface="Hiragino Kaku Gothic Pro W6" charset="-128"/>
                <a:cs typeface="Hiragino Kaku Gothic Pro W6" charset="-128"/>
              </a:endParaRPr>
            </a:p>
          </p:txBody>
        </p:sp>
        <p:sp>
          <p:nvSpPr>
            <p:cNvPr id="46" name="テキスト ボックス 45">
              <a:extLst>
                <a:ext uri="{FF2B5EF4-FFF2-40B4-BE49-F238E27FC236}">
                  <a16:creationId xmlns:a16="http://schemas.microsoft.com/office/drawing/2014/main" id="{CC3062FF-9170-BB4D-8913-E8D185AAB94E}"/>
                </a:ext>
              </a:extLst>
            </p:cNvPr>
            <p:cNvSpPr txBox="1"/>
            <p:nvPr/>
          </p:nvSpPr>
          <p:spPr>
            <a:xfrm>
              <a:off x="6701794" y="4598082"/>
              <a:ext cx="761688" cy="215444"/>
            </a:xfrm>
            <a:prstGeom prst="rect">
              <a:avLst/>
            </a:prstGeom>
            <a:solidFill>
              <a:schemeClr val="bg1"/>
            </a:solidFill>
          </p:spPr>
          <p:txBody>
            <a:bodyPr wrap="square" lIns="0" tIns="0" rIns="0" bIns="0" rtlCol="0">
              <a:spAutoFit/>
            </a:bodyPr>
            <a:lstStyle/>
            <a:p>
              <a:pPr algn="ctr"/>
              <a:r>
                <a:rPr kumimoji="1" lang="en-US" altLang="ja-JP" sz="1400" dirty="0">
                  <a:latin typeface="Hiragino Kaku Gothic Pro W6" charset="-128"/>
                  <a:ea typeface="Hiragino Kaku Gothic Pro W6" charset="-128"/>
                  <a:cs typeface="Hiragino Kaku Gothic Pro W6" charset="-128"/>
                </a:rPr>
                <a:t>2.5</a:t>
              </a:r>
              <a:endParaRPr kumimoji="1" lang="ja-JP" altLang="en-US" sz="1400" dirty="0">
                <a:latin typeface="Hiragino Kaku Gothic Pro W6" charset="-128"/>
                <a:ea typeface="Hiragino Kaku Gothic Pro W6" charset="-128"/>
                <a:cs typeface="Hiragino Kaku Gothic Pro W6" charset="-128"/>
              </a:endParaRPr>
            </a:p>
          </p:txBody>
        </p:sp>
      </p:grpSp>
      <p:pic>
        <p:nvPicPr>
          <p:cNvPr id="27" name="図 26">
            <a:extLst>
              <a:ext uri="{FF2B5EF4-FFF2-40B4-BE49-F238E27FC236}">
                <a16:creationId xmlns:a16="http://schemas.microsoft.com/office/drawing/2014/main" id="{5F49FE3C-1F24-674E-AAD1-0CB003324C03}"/>
              </a:ext>
            </a:extLst>
          </p:cNvPr>
          <p:cNvPicPr>
            <a:picLocks noChangeAspect="1"/>
          </p:cNvPicPr>
          <p:nvPr/>
        </p:nvPicPr>
        <p:blipFill rotWithShape="1">
          <a:blip r:embed="rId6">
            <a:extLst>
              <a:ext uri="{28A0092B-C50C-407E-A947-70E740481C1C}">
                <a14:useLocalDpi xmlns:a14="http://schemas.microsoft.com/office/drawing/2010/main"/>
              </a:ext>
            </a:extLst>
          </a:blip>
          <a:srcRect l="31712" t="28477" r="50161" b="15452"/>
          <a:stretch/>
        </p:blipFill>
        <p:spPr>
          <a:xfrm>
            <a:off x="6311879" y="1873363"/>
            <a:ext cx="516366" cy="302397"/>
          </a:xfrm>
          <a:prstGeom prst="rect">
            <a:avLst/>
          </a:prstGeom>
        </p:spPr>
      </p:pic>
      <p:sp>
        <p:nvSpPr>
          <p:cNvPr id="32" name="テキスト ボックス 31">
            <a:extLst>
              <a:ext uri="{FF2B5EF4-FFF2-40B4-BE49-F238E27FC236}">
                <a16:creationId xmlns:a16="http://schemas.microsoft.com/office/drawing/2014/main" id="{AA86EF28-2BDB-C24F-AA27-02DAEE2F8A1C}"/>
              </a:ext>
            </a:extLst>
          </p:cNvPr>
          <p:cNvSpPr txBox="1"/>
          <p:nvPr/>
        </p:nvSpPr>
        <p:spPr>
          <a:xfrm>
            <a:off x="6796968" y="1826254"/>
            <a:ext cx="1685919" cy="400110"/>
          </a:xfrm>
          <a:prstGeom prst="rect">
            <a:avLst/>
          </a:prstGeom>
          <a:noFill/>
        </p:spPr>
        <p:txBody>
          <a:bodyPr wrap="square" rtlCol="0">
            <a:spAutoFit/>
          </a:bodyPr>
          <a:lstStyle/>
          <a:p>
            <a:r>
              <a:rPr kumimoji="1" lang="en-US" altLang="ja-JP" sz="2000" dirty="0">
                <a:latin typeface="Hiragino Kaku Gothic Pro W6" charset="-128"/>
                <a:ea typeface="Hiragino Kaku Gothic Pro W6" charset="-128"/>
                <a:cs typeface="Hiragino Kaku Gothic Pro W6" charset="-128"/>
              </a:rPr>
              <a:t>1.0 × 10</a:t>
            </a:r>
            <a:r>
              <a:rPr kumimoji="1" lang="en-US" altLang="ja-JP" sz="2000" baseline="30000" dirty="0">
                <a:latin typeface="Hiragino Kaku Gothic Pro W6" charset="-128"/>
                <a:ea typeface="Hiragino Kaku Gothic Pro W6" charset="-128"/>
                <a:cs typeface="Hiragino Kaku Gothic Pro W6" charset="-128"/>
              </a:rPr>
              <a:t>-10</a:t>
            </a:r>
          </a:p>
        </p:txBody>
      </p:sp>
    </p:spTree>
    <p:extLst>
      <p:ext uri="{BB962C8B-B14F-4D97-AF65-F5344CB8AC3E}">
        <p14:creationId xmlns:p14="http://schemas.microsoft.com/office/powerpoint/2010/main" val="397805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8347" y="381705"/>
            <a:ext cx="7511473" cy="747007"/>
          </a:xfrm>
        </p:spPr>
        <p:txBody>
          <a:bodyPr>
            <a:normAutofit/>
          </a:bodyPr>
          <a:lstStyle/>
          <a:p>
            <a:r>
              <a:rPr lang="ja-JP" altLang="en-US" sz="3600" dirty="0"/>
              <a:t>まとめ</a:t>
            </a:r>
            <a:endParaRPr kumimoji="1" lang="ja-JP" altLang="en-US" sz="3600" cap="none" dirty="0"/>
          </a:p>
        </p:txBody>
      </p:sp>
      <p:sp>
        <p:nvSpPr>
          <p:cNvPr id="3" name="コンテンツ プレースホルダー 2"/>
          <p:cNvSpPr>
            <a:spLocks noGrp="1"/>
          </p:cNvSpPr>
          <p:nvPr>
            <p:ph idx="1"/>
          </p:nvPr>
        </p:nvSpPr>
        <p:spPr>
          <a:xfrm>
            <a:off x="0" y="934811"/>
            <a:ext cx="9143999" cy="5655508"/>
          </a:xfrm>
        </p:spPr>
        <p:txBody>
          <a:bodyPr anchor="t" anchorCtr="0">
            <a:normAutofit/>
          </a:bodyPr>
          <a:lstStyle/>
          <a:p>
            <a:r>
              <a:rPr lang="ja-JP" altLang="en-US" sz="2800" dirty="0"/>
              <a:t>火星境界層高解像度</a:t>
            </a:r>
            <a:r>
              <a:rPr lang="en-US" altLang="ja-JP" sz="2800" dirty="0"/>
              <a:t> LES </a:t>
            </a:r>
            <a:r>
              <a:rPr lang="ja-JP" altLang="en-US" sz="2800" dirty="0"/>
              <a:t>実験で得られたデータ</a:t>
            </a:r>
            <a:r>
              <a:rPr lang="ja-JP" altLang="en-US" sz="2800"/>
              <a:t>を用いて地表面からのダストフラックスを診断した</a:t>
            </a:r>
            <a:endParaRPr lang="en-US" altLang="ja-JP" sz="2800" dirty="0"/>
          </a:p>
          <a:p>
            <a:pPr lvl="1"/>
            <a:r>
              <a:rPr lang="en-US" altLang="ja-JP" sz="2400" dirty="0" err="1"/>
              <a:t>Kahre</a:t>
            </a:r>
            <a:r>
              <a:rPr lang="en-US" altLang="ja-JP" sz="2400" dirty="0"/>
              <a:t> et al. (2006) </a:t>
            </a:r>
            <a:r>
              <a:rPr lang="ja-JP" altLang="en-US" sz="2400"/>
              <a:t>における</a:t>
            </a:r>
            <a:r>
              <a:rPr lang="en-US" altLang="ja-JP" sz="2400" dirty="0"/>
              <a:t> KMH </a:t>
            </a:r>
            <a:r>
              <a:rPr lang="ja-JP" altLang="en-US" sz="2400"/>
              <a:t>スキームと</a:t>
            </a:r>
            <a:r>
              <a:rPr lang="en-US" altLang="ja-JP" sz="2400" dirty="0"/>
              <a:t> DDA </a:t>
            </a:r>
            <a:r>
              <a:rPr lang="ja-JP" altLang="en-US" sz="2400"/>
              <a:t>スキームを用いた</a:t>
            </a:r>
            <a:endParaRPr lang="en-US" altLang="ja-JP" sz="2400" dirty="0"/>
          </a:p>
          <a:p>
            <a:pPr lvl="2">
              <a:buSzPct val="70000"/>
              <a:buFont typeface="Wingdings" pitchFamily="2" charset="2"/>
              <a:buChar char="n"/>
            </a:pPr>
            <a:r>
              <a:rPr lang="en-US" altLang="ja-JP" sz="2200" dirty="0"/>
              <a:t>KMH </a:t>
            </a:r>
            <a:r>
              <a:rPr lang="ja-JP" altLang="en-US" sz="2200"/>
              <a:t>スキーム</a:t>
            </a:r>
            <a:r>
              <a:rPr lang="en-US" altLang="ja-JP" sz="2200" dirty="0"/>
              <a:t> : </a:t>
            </a:r>
            <a:r>
              <a:rPr lang="ja-JP" altLang="en-US" sz="2200"/>
              <a:t>風応力による巻き上げ</a:t>
            </a:r>
            <a:endParaRPr lang="en-US" altLang="ja-JP" sz="2200" dirty="0"/>
          </a:p>
          <a:p>
            <a:pPr lvl="2">
              <a:buSzPct val="70000"/>
              <a:buFont typeface="Wingdings" pitchFamily="2" charset="2"/>
              <a:buChar char="n"/>
            </a:pPr>
            <a:r>
              <a:rPr lang="en-US" altLang="ja-JP" sz="2200" dirty="0"/>
              <a:t>DDA </a:t>
            </a:r>
            <a:r>
              <a:rPr lang="ja-JP" altLang="en-US" sz="2200"/>
              <a:t>スキーム</a:t>
            </a:r>
            <a:r>
              <a:rPr lang="en-US" altLang="ja-JP" sz="2200" dirty="0"/>
              <a:t> : </a:t>
            </a:r>
            <a:r>
              <a:rPr lang="ja-JP" altLang="en-US" sz="2200"/>
              <a:t>ダストデビルによる巻き上げ</a:t>
            </a:r>
            <a:endParaRPr lang="en-US" altLang="ja-JP" sz="2200" dirty="0"/>
          </a:p>
          <a:p>
            <a:pPr lvl="1"/>
            <a:r>
              <a:rPr lang="en-US" altLang="ja-JP" sz="2400" dirty="0"/>
              <a:t>KMH </a:t>
            </a:r>
            <a:r>
              <a:rPr lang="ja-JP" altLang="en-US" sz="2400"/>
              <a:t>スキームによるダストフラックスが大きい場所には渦構造を伴う場所がある</a:t>
            </a:r>
            <a:endParaRPr lang="en-US" altLang="ja-JP" sz="2400" dirty="0"/>
          </a:p>
          <a:p>
            <a:pPr lvl="1"/>
            <a:r>
              <a:rPr lang="en-US" altLang="ja-JP" sz="2400" dirty="0"/>
              <a:t>2 </a:t>
            </a:r>
            <a:r>
              <a:rPr lang="ja-JP" altLang="en-US" sz="2400"/>
              <a:t>つのスキームの結果を比較すると</a:t>
            </a:r>
            <a:r>
              <a:rPr lang="en-US" altLang="ja-JP" sz="2400" dirty="0"/>
              <a:t>, KMH </a:t>
            </a:r>
            <a:r>
              <a:rPr lang="ja-JP" altLang="en-US" sz="2400"/>
              <a:t>スキームに対して</a:t>
            </a:r>
            <a:r>
              <a:rPr lang="en-US" altLang="ja-JP" sz="2400" dirty="0"/>
              <a:t> DDA </a:t>
            </a:r>
            <a:r>
              <a:rPr lang="ja-JP" altLang="en-US" sz="2400"/>
              <a:t>スキームの方がダストを巻き上げる量が多い</a:t>
            </a:r>
            <a:endParaRPr lang="en-US" altLang="ja-JP" sz="2400" dirty="0"/>
          </a:p>
          <a:p>
            <a:r>
              <a:rPr lang="ja-JP" altLang="en-US" sz="2800"/>
              <a:t>今後は診断によって得られたダストフラックスと流れ場の様子を詳細に観察し</a:t>
            </a:r>
            <a:r>
              <a:rPr lang="en-US" altLang="ja-JP" sz="2800" dirty="0"/>
              <a:t>, </a:t>
            </a:r>
            <a:r>
              <a:rPr lang="ja-JP" altLang="en-US" sz="2800"/>
              <a:t>各種統計量との関係を調べる</a:t>
            </a:r>
            <a:endParaRPr lang="en-US" altLang="ja-JP" sz="2800" dirty="0"/>
          </a:p>
        </p:txBody>
      </p:sp>
    </p:spTree>
    <p:extLst>
      <p:ext uri="{BB962C8B-B14F-4D97-AF65-F5344CB8AC3E}">
        <p14:creationId xmlns:p14="http://schemas.microsoft.com/office/powerpoint/2010/main" val="905510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Tree>
    <p:extLst>
      <p:ext uri="{BB962C8B-B14F-4D97-AF65-F5344CB8AC3E}">
        <p14:creationId xmlns:p14="http://schemas.microsoft.com/office/powerpoint/2010/main" val="523651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8347" y="381705"/>
            <a:ext cx="7511473" cy="747007"/>
          </a:xfrm>
        </p:spPr>
        <p:txBody>
          <a:bodyPr>
            <a:normAutofit/>
          </a:bodyPr>
          <a:lstStyle/>
          <a:p>
            <a:r>
              <a:rPr lang="ja-JP" altLang="en-US" sz="3600" dirty="0"/>
              <a:t>参考文献</a:t>
            </a:r>
            <a:endParaRPr kumimoji="1" lang="ja-JP" altLang="en-US" sz="3600" cap="none" dirty="0"/>
          </a:p>
        </p:txBody>
      </p:sp>
      <p:sp>
        <p:nvSpPr>
          <p:cNvPr id="3" name="コンテンツ プレースホルダー 2"/>
          <p:cNvSpPr>
            <a:spLocks noGrp="1"/>
          </p:cNvSpPr>
          <p:nvPr>
            <p:ph idx="1"/>
          </p:nvPr>
        </p:nvSpPr>
        <p:spPr>
          <a:xfrm>
            <a:off x="604035" y="1000125"/>
            <a:ext cx="8182777" cy="5655508"/>
          </a:xfrm>
        </p:spPr>
        <p:txBody>
          <a:bodyPr anchor="t" anchorCtr="0">
            <a:normAutofit fontScale="85000" lnSpcReduction="20000"/>
          </a:bodyPr>
          <a:lstStyle/>
          <a:p>
            <a:r>
              <a:rPr lang="en-US" altLang="ja-JP" sz="2400" dirty="0"/>
              <a:t>Greeley, R., and J. D. </a:t>
            </a:r>
            <a:r>
              <a:rPr lang="en-US" altLang="ja-JP" sz="2400" dirty="0" err="1"/>
              <a:t>Iversen</a:t>
            </a:r>
            <a:r>
              <a:rPr lang="en-US" altLang="ja-JP" sz="2400" dirty="0"/>
              <a:t>, 1985: Wind as a Geological Process on Earth, Mars, Venus, and Titan., Cambridge Univ. Press., 333 pp</a:t>
            </a:r>
          </a:p>
          <a:p>
            <a:r>
              <a:rPr lang="en-US" altLang="ja-JP" sz="2400" dirty="0"/>
              <a:t>Louis, J.-F., 1979: A parametric model of vertical eddy fluxes in the atmosphere, Boundary Layer </a:t>
            </a:r>
            <a:r>
              <a:rPr lang="en-US" altLang="ja-JP" sz="2400" dirty="0" err="1"/>
              <a:t>Meteorol</a:t>
            </a:r>
            <a:r>
              <a:rPr lang="en-US" altLang="ja-JP" sz="2400" dirty="0"/>
              <a:t>., 17, 187–202.</a:t>
            </a:r>
          </a:p>
          <a:p>
            <a:r>
              <a:rPr lang="en-US" altLang="ja-JP" sz="2400" dirty="0" err="1"/>
              <a:t>Montabone</a:t>
            </a:r>
            <a:r>
              <a:rPr lang="en-US" altLang="ja-JP" sz="2400" dirty="0"/>
              <a:t>, L., et al., 2005: </a:t>
            </a:r>
            <a:r>
              <a:rPr lang="en-US" altLang="ja-JP" sz="2400" dirty="0" err="1"/>
              <a:t>Interannual</a:t>
            </a:r>
            <a:r>
              <a:rPr lang="en-US" altLang="ja-JP" sz="2400" dirty="0"/>
              <a:t> variability of Martian dust storms in assimilation of several years of Mars global surveyor observations, Adv. Space. Res., 36, 2146-2155</a:t>
            </a:r>
          </a:p>
          <a:p>
            <a:r>
              <a:rPr lang="en-US" altLang="ja-JP" sz="2400" dirty="0" err="1"/>
              <a:t>Nishizawa</a:t>
            </a:r>
            <a:r>
              <a:rPr lang="en-US" altLang="ja-JP" sz="2400" dirty="0"/>
              <a:t>, S., et al. 2016: Martian dust devil statistics from high-resolution large-eddy simulations, </a:t>
            </a:r>
            <a:r>
              <a:rPr lang="en-US" altLang="ja-JP" sz="2400" dirty="0" err="1"/>
              <a:t>Geophys</a:t>
            </a:r>
            <a:r>
              <a:rPr lang="en-US" altLang="ja-JP" sz="2400" dirty="0"/>
              <a:t>. Res. Lett., 43, 4180–4188</a:t>
            </a:r>
          </a:p>
          <a:p>
            <a:r>
              <a:rPr lang="en-US" altLang="ja-JP" sz="2400" dirty="0" err="1"/>
              <a:t>Odaka</a:t>
            </a:r>
            <a:r>
              <a:rPr lang="en-US" altLang="ja-JP" sz="2400" dirty="0"/>
              <a:t> M., et al. 2001: A numerical simulation of thermal convection in the Martian lower atmosphere with a two- dimensional </a:t>
            </a:r>
            <a:r>
              <a:rPr lang="en-US" altLang="ja-JP" sz="2400" dirty="0" err="1"/>
              <a:t>anelastic</a:t>
            </a:r>
            <a:r>
              <a:rPr lang="en-US" altLang="ja-JP" sz="2400" dirty="0"/>
              <a:t> model. </a:t>
            </a:r>
            <a:r>
              <a:rPr lang="en-US" altLang="ja-JP" sz="2400" dirty="0" err="1"/>
              <a:t>Nagare</a:t>
            </a:r>
            <a:r>
              <a:rPr lang="en-US" altLang="ja-JP" sz="2400" dirty="0"/>
              <a:t> multimedia 2001</a:t>
            </a:r>
          </a:p>
          <a:p>
            <a:r>
              <a:rPr lang="en-US" altLang="ja-JP" sz="2400" dirty="0" err="1"/>
              <a:t>Petrosyan</a:t>
            </a:r>
            <a:r>
              <a:rPr lang="en-US" altLang="ja-JP" sz="2400" dirty="0"/>
              <a:t>, A., et al., 2011: The Martian atmospheric boundary layer, Rev. </a:t>
            </a:r>
            <a:r>
              <a:rPr lang="en-US" altLang="ja-JP" sz="2400" dirty="0" err="1"/>
              <a:t>Geophys</a:t>
            </a:r>
            <a:r>
              <a:rPr lang="en-US" altLang="ja-JP" sz="2400" dirty="0"/>
              <a:t>, 49</a:t>
            </a:r>
          </a:p>
        </p:txBody>
      </p:sp>
    </p:spTree>
    <p:extLst>
      <p:ext uri="{BB962C8B-B14F-4D97-AF65-F5344CB8AC3E}">
        <p14:creationId xmlns:p14="http://schemas.microsoft.com/office/powerpoint/2010/main" val="553955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99889" y="142189"/>
            <a:ext cx="7511473" cy="821708"/>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kumimoji="1" sz="4400" kern="1200" baseline="0">
                <a:solidFill>
                  <a:schemeClr val="tx2"/>
                </a:solidFill>
                <a:latin typeface="Hiragino Kaku Gothic Pro W6" charset="-128"/>
                <a:ea typeface="Hiragino Kaku Gothic Pro W6" charset="-128"/>
                <a:cs typeface="Hiragino Kaku Gothic Pro W6" charset="-128"/>
              </a:defRPr>
            </a:lvl1pPr>
          </a:lstStyle>
          <a:p>
            <a:r>
              <a:rPr lang="ja-JP" altLang="en-US" sz="3600"/>
              <a:t>ダスト巻き上げスキームの問題点</a:t>
            </a:r>
            <a:endParaRPr lang="ja-JP" altLang="en-US" sz="3600" dirty="0"/>
          </a:p>
        </p:txBody>
      </p:sp>
      <p:sp>
        <p:nvSpPr>
          <p:cNvPr id="12" name="コンテンツ プレースホルダー 2"/>
          <p:cNvSpPr txBox="1">
            <a:spLocks/>
          </p:cNvSpPr>
          <p:nvPr/>
        </p:nvSpPr>
        <p:spPr>
          <a:xfrm>
            <a:off x="0" y="783771"/>
            <a:ext cx="9042399" cy="6074229"/>
          </a:xfrm>
          <a:prstGeom prst="rect">
            <a:avLst/>
          </a:prstGeom>
        </p:spPr>
        <p:txBody>
          <a:bodyPr vert="horz" lIns="91440" tIns="45720" rIns="91440" bIns="45720" rtlCol="0" anchor="t" anchorCtr="0">
            <a:normAutofit fontScale="92500" lnSpcReduction="20000"/>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800"/>
              <a:t>ダスト巻き上げ量の妥当性に疑問がある</a:t>
            </a:r>
            <a:endParaRPr lang="en-US" altLang="ja-JP" sz="2800" dirty="0"/>
          </a:p>
          <a:p>
            <a:r>
              <a:rPr lang="ja-JP" altLang="en-US" sz="2800"/>
              <a:t>流れ場の構造に基づいた定式化がなされたわけではない</a:t>
            </a:r>
            <a:endParaRPr lang="en-US" altLang="ja-JP" sz="2800" dirty="0"/>
          </a:p>
          <a:p>
            <a:pPr lvl="1"/>
            <a:r>
              <a:rPr lang="en-US" altLang="ja-JP" sz="2400" dirty="0"/>
              <a:t>DDA </a:t>
            </a:r>
            <a:r>
              <a:rPr lang="ja-JP" altLang="en-US" sz="2400"/>
              <a:t>は単純に熱効率できめてしまっている</a:t>
            </a:r>
            <a:endParaRPr lang="en-US" altLang="ja-JP" sz="2400" dirty="0"/>
          </a:p>
          <a:p>
            <a:pPr lvl="1"/>
            <a:r>
              <a:rPr lang="ja-JP" altLang="en-US" sz="2400"/>
              <a:t>ダストデビル構造と対流セル運動に伴う風に区別がない</a:t>
            </a:r>
            <a:endParaRPr lang="en-US" altLang="ja-JP" sz="2400" dirty="0"/>
          </a:p>
          <a:p>
            <a:pPr lvl="2"/>
            <a:r>
              <a:rPr lang="ja-JP" altLang="en-US" sz="2400"/>
              <a:t>異なる構造による効果をまとめてしまっている</a:t>
            </a:r>
            <a:endParaRPr lang="en-US" altLang="ja-JP" sz="2400" dirty="0"/>
          </a:p>
          <a:p>
            <a:pPr lvl="2"/>
            <a:r>
              <a:rPr lang="ja-JP" altLang="en-US" sz="2400"/>
              <a:t>ダストデビルとそれ以外の風による効果の違いはよくわかっていない</a:t>
            </a:r>
            <a:endParaRPr lang="en-US" altLang="ja-JP" sz="2400" dirty="0"/>
          </a:p>
          <a:p>
            <a:pPr lvl="1"/>
            <a:r>
              <a:rPr lang="ja-JP" altLang="en-US" sz="2400"/>
              <a:t>顕熱フラックスと対流層の高さから運動エネルギーの変換効率を求めている</a:t>
            </a:r>
            <a:endParaRPr lang="en-US" altLang="ja-JP" sz="2400" dirty="0"/>
          </a:p>
          <a:p>
            <a:pPr lvl="1"/>
            <a:r>
              <a:rPr lang="en-US" altLang="ja-JP" sz="2400" dirty="0"/>
              <a:t>KMH </a:t>
            </a:r>
            <a:r>
              <a:rPr lang="ja-JP" altLang="en-US" sz="2400"/>
              <a:t>スキームと</a:t>
            </a:r>
            <a:r>
              <a:rPr lang="en-US" altLang="ja-JP" sz="2400" dirty="0"/>
              <a:t> DDA </a:t>
            </a:r>
            <a:r>
              <a:rPr lang="ja-JP" altLang="en-US" sz="2400"/>
              <a:t>スキームでダスト量をダブルカウントしている可能性がある</a:t>
            </a:r>
            <a:endParaRPr lang="en-US" altLang="ja-JP" sz="2400" dirty="0"/>
          </a:p>
          <a:p>
            <a:pPr lvl="2"/>
            <a:endParaRPr lang="en-US" altLang="ja-JP" sz="2200" dirty="0"/>
          </a:p>
          <a:p>
            <a:r>
              <a:rPr lang="ja-JP" altLang="en-US" sz="2800"/>
              <a:t>これまでダスト巻き上げに重要な地表面応力の分布や応力が強い場所に関する流れ場を調べた</a:t>
            </a:r>
            <a:br>
              <a:rPr lang="en-US" altLang="ja-JP" sz="2800" dirty="0"/>
            </a:br>
            <a:r>
              <a:rPr lang="en-US" altLang="ja-JP" sz="2200" dirty="0"/>
              <a:t>(</a:t>
            </a:r>
            <a:r>
              <a:rPr lang="ja-JP" altLang="en-US" sz="2200"/>
              <a:t>村橋</a:t>
            </a:r>
            <a:r>
              <a:rPr lang="en-US" altLang="ja-JP" sz="2200" dirty="0"/>
              <a:t> </a:t>
            </a:r>
            <a:r>
              <a:rPr lang="ja-JP" altLang="en-US" sz="2200"/>
              <a:t>他</a:t>
            </a:r>
            <a:r>
              <a:rPr lang="en-US" altLang="ja-JP" sz="2200" dirty="0"/>
              <a:t>, 2017 </a:t>
            </a:r>
            <a:r>
              <a:rPr lang="ja-JP" altLang="en-US" sz="2200"/>
              <a:t>気象学会秋季大会</a:t>
            </a:r>
            <a:r>
              <a:rPr lang="en-US" altLang="ja-JP" sz="2200" dirty="0"/>
              <a:t>, 2017 </a:t>
            </a:r>
            <a:r>
              <a:rPr lang="en-US" altLang="ja-JP" sz="2200" dirty="0" err="1"/>
              <a:t>JpGU</a:t>
            </a:r>
            <a:r>
              <a:rPr lang="en-US" altLang="ja-JP" sz="2200" dirty="0"/>
              <a:t>)</a:t>
            </a:r>
            <a:endParaRPr lang="en-US" altLang="ja-JP" sz="2800" dirty="0"/>
          </a:p>
          <a:p>
            <a:r>
              <a:rPr lang="ja-JP" altLang="en-US" sz="2800"/>
              <a:t>高解像度</a:t>
            </a:r>
            <a:r>
              <a:rPr lang="en-US" altLang="ja-JP" sz="2800" dirty="0"/>
              <a:t> LES </a:t>
            </a:r>
            <a:r>
              <a:rPr lang="ja-JP" altLang="en-US" sz="2800"/>
              <a:t>の結果からダスト巻き上げがどの程度生じるのか見積もる</a:t>
            </a:r>
            <a:endParaRPr lang="en-US" altLang="ja-JP" sz="2800" dirty="0"/>
          </a:p>
          <a:p>
            <a:pPr lvl="1"/>
            <a:r>
              <a:rPr lang="en-US" altLang="ja-JP" sz="2400" dirty="0"/>
              <a:t>MGCM </a:t>
            </a:r>
            <a:r>
              <a:rPr lang="ja-JP" altLang="en-US" sz="2400"/>
              <a:t>と同じスキームを適用してみる</a:t>
            </a:r>
            <a:endParaRPr lang="en-US" altLang="ja-JP" sz="2400" dirty="0"/>
          </a:p>
          <a:p>
            <a:endParaRPr lang="en-US" altLang="ja-JP" sz="2800" dirty="0"/>
          </a:p>
        </p:txBody>
      </p:sp>
    </p:spTree>
    <p:extLst>
      <p:ext uri="{BB962C8B-B14F-4D97-AF65-F5344CB8AC3E}">
        <p14:creationId xmlns:p14="http://schemas.microsoft.com/office/powerpoint/2010/main" val="164491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8347" y="203905"/>
            <a:ext cx="7511473" cy="747007"/>
          </a:xfrm>
        </p:spPr>
        <p:txBody>
          <a:bodyPr>
            <a:normAutofit/>
          </a:bodyPr>
          <a:lstStyle/>
          <a:p>
            <a:r>
              <a:rPr lang="ja-JP" altLang="en-US" sz="3600" dirty="0"/>
              <a:t>前回の発表</a:t>
            </a:r>
            <a:endParaRPr kumimoji="1" lang="ja-JP" altLang="en-US" sz="3600" dirty="0"/>
          </a:p>
        </p:txBody>
      </p:sp>
      <p:sp>
        <p:nvSpPr>
          <p:cNvPr id="3" name="コンテンツ プレースホルダー 2"/>
          <p:cNvSpPr>
            <a:spLocks noGrp="1"/>
          </p:cNvSpPr>
          <p:nvPr>
            <p:ph idx="1"/>
          </p:nvPr>
        </p:nvSpPr>
        <p:spPr>
          <a:xfrm>
            <a:off x="93646" y="766526"/>
            <a:ext cx="8439953" cy="1539766"/>
          </a:xfrm>
        </p:spPr>
        <p:txBody>
          <a:bodyPr anchor="t" anchorCtr="0">
            <a:normAutofit lnSpcReduction="10000"/>
          </a:bodyPr>
          <a:lstStyle/>
          <a:p>
            <a:r>
              <a:rPr kumimoji="1" lang="ja-JP" altLang="en-US" sz="2800" dirty="0"/>
              <a:t>ダスト巻き上げ</a:t>
            </a:r>
            <a:r>
              <a:rPr kumimoji="1" lang="ja-JP" altLang="en-US" sz="2800"/>
              <a:t>に関わる強い</a:t>
            </a:r>
            <a:br>
              <a:rPr kumimoji="1" lang="en-US" altLang="ja-JP" sz="2800" dirty="0"/>
            </a:br>
            <a:r>
              <a:rPr kumimoji="1" lang="ja-JP" altLang="en-US" sz="2800"/>
              <a:t>地表面応力を持つ場所における</a:t>
            </a:r>
            <a:br>
              <a:rPr kumimoji="1" lang="en-US" altLang="ja-JP" sz="2800" dirty="0"/>
            </a:br>
            <a:r>
              <a:rPr kumimoji="1" lang="ja-JP" altLang="en-US" sz="2800"/>
              <a:t>流れ場を調査した</a:t>
            </a:r>
            <a:br>
              <a:rPr lang="en-US" altLang="ja-JP" sz="2800" dirty="0"/>
            </a:br>
            <a:r>
              <a:rPr lang="en-US" altLang="ja-JP" sz="2000" dirty="0"/>
              <a:t>(</a:t>
            </a:r>
            <a:r>
              <a:rPr lang="ja-JP" altLang="en-US" sz="2000" dirty="0"/>
              <a:t>村橋</a:t>
            </a:r>
            <a:r>
              <a:rPr lang="en-US" altLang="ja-JP" sz="2000" dirty="0"/>
              <a:t> </a:t>
            </a:r>
            <a:r>
              <a:rPr lang="ja-JP" altLang="en-US" sz="2000" dirty="0"/>
              <a:t>他</a:t>
            </a:r>
            <a:r>
              <a:rPr lang="en-US" altLang="ja-JP" sz="2000" dirty="0"/>
              <a:t>, </a:t>
            </a:r>
            <a:r>
              <a:rPr lang="ja-JP" altLang="en-US" sz="2000" dirty="0"/>
              <a:t>気象</a:t>
            </a:r>
            <a:r>
              <a:rPr lang="ja-JP" altLang="en-US" sz="2000"/>
              <a:t>学会</a:t>
            </a:r>
            <a:r>
              <a:rPr lang="en-US" altLang="ja-JP" sz="2000" dirty="0"/>
              <a:t> 2017 </a:t>
            </a:r>
            <a:r>
              <a:rPr lang="ja-JP" altLang="en-US" sz="2000" dirty="0"/>
              <a:t>年度秋季</a:t>
            </a:r>
            <a:r>
              <a:rPr lang="ja-JP" altLang="en-US" sz="2000"/>
              <a:t>大会</a:t>
            </a:r>
            <a:r>
              <a:rPr lang="en-US" altLang="ja-JP" sz="2000" dirty="0"/>
              <a:t>)</a:t>
            </a:r>
            <a:endParaRPr lang="en-US" altLang="ja-JP" sz="2800" dirty="0"/>
          </a:p>
        </p:txBody>
      </p:sp>
      <p:pic>
        <p:nvPicPr>
          <p:cNvPr id="20" name="図 19">
            <a:extLst>
              <a:ext uri="{FF2B5EF4-FFF2-40B4-BE49-F238E27FC236}">
                <a16:creationId xmlns:a16="http://schemas.microsoft.com/office/drawing/2014/main" id="{05B87E9F-A214-214B-93BC-CDC27FC5609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91244" y="2584205"/>
            <a:ext cx="1787660" cy="3954991"/>
          </a:xfrm>
          <a:prstGeom prst="rect">
            <a:avLst/>
          </a:prstGeom>
        </p:spPr>
      </p:pic>
      <p:pic>
        <p:nvPicPr>
          <p:cNvPr id="21" name="図 20">
            <a:extLst>
              <a:ext uri="{FF2B5EF4-FFF2-40B4-BE49-F238E27FC236}">
                <a16:creationId xmlns:a16="http://schemas.microsoft.com/office/drawing/2014/main" id="{6C26FF4F-0033-4748-A330-1D56B4EDAC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09654" y="3893774"/>
            <a:ext cx="1932482" cy="2663336"/>
          </a:xfrm>
          <a:prstGeom prst="rect">
            <a:avLst/>
          </a:prstGeom>
        </p:spPr>
      </p:pic>
      <p:pic>
        <p:nvPicPr>
          <p:cNvPr id="23" name="図 22">
            <a:extLst>
              <a:ext uri="{FF2B5EF4-FFF2-40B4-BE49-F238E27FC236}">
                <a16:creationId xmlns:a16="http://schemas.microsoft.com/office/drawing/2014/main" id="{45269CA1-0ADF-7948-9070-75F0932199D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54621" y="4773096"/>
            <a:ext cx="702305" cy="1808439"/>
          </a:xfrm>
          <a:prstGeom prst="rect">
            <a:avLst/>
          </a:prstGeom>
        </p:spPr>
      </p:pic>
      <p:pic>
        <p:nvPicPr>
          <p:cNvPr id="24" name="図 23">
            <a:extLst>
              <a:ext uri="{FF2B5EF4-FFF2-40B4-BE49-F238E27FC236}">
                <a16:creationId xmlns:a16="http://schemas.microsoft.com/office/drawing/2014/main" id="{3E384732-9A4D-3F4E-A3A0-B973E61138A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0565" y="2585249"/>
            <a:ext cx="1392682" cy="3957138"/>
          </a:xfrm>
          <a:prstGeom prst="rect">
            <a:avLst/>
          </a:prstGeom>
        </p:spPr>
      </p:pic>
      <p:sp>
        <p:nvSpPr>
          <p:cNvPr id="27" name="テキスト ボックス 26">
            <a:extLst>
              <a:ext uri="{FF2B5EF4-FFF2-40B4-BE49-F238E27FC236}">
                <a16:creationId xmlns:a16="http://schemas.microsoft.com/office/drawing/2014/main" id="{1194740B-7683-DE4E-9A9C-D86E7D1E9DED}"/>
              </a:ext>
            </a:extLst>
          </p:cNvPr>
          <p:cNvSpPr txBox="1"/>
          <p:nvPr/>
        </p:nvSpPr>
        <p:spPr>
          <a:xfrm rot="16200000">
            <a:off x="-366913" y="4347843"/>
            <a:ext cx="1201704"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2,000 m</a:t>
            </a:r>
            <a:endParaRPr kumimoji="1" lang="ja-JP" altLang="en-US" sz="1600" dirty="0">
              <a:latin typeface="Hiragino Kaku Gothic Pro W6" charset="-128"/>
              <a:ea typeface="Hiragino Kaku Gothic Pro W6" charset="-128"/>
              <a:cs typeface="Hiragino Kaku Gothic Pro W6" charset="-128"/>
            </a:endParaRPr>
          </a:p>
        </p:txBody>
      </p:sp>
      <p:sp>
        <p:nvSpPr>
          <p:cNvPr id="28" name="上下矢印 27">
            <a:extLst>
              <a:ext uri="{FF2B5EF4-FFF2-40B4-BE49-F238E27FC236}">
                <a16:creationId xmlns:a16="http://schemas.microsoft.com/office/drawing/2014/main" id="{26DDA605-FF25-0A42-B04E-75BC59457B00}"/>
              </a:ext>
            </a:extLst>
          </p:cNvPr>
          <p:cNvSpPr/>
          <p:nvPr/>
        </p:nvSpPr>
        <p:spPr>
          <a:xfrm flipH="1">
            <a:off x="368540" y="2681206"/>
            <a:ext cx="139227" cy="3728410"/>
          </a:xfrm>
          <a:prstGeom prst="upDownArrow">
            <a:avLst>
              <a:gd name="adj1" fmla="val 24855"/>
              <a:gd name="adj2" fmla="val 2480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E4AE7936-A727-9C4B-9C8C-E6DFF16F8DDF}"/>
              </a:ext>
            </a:extLst>
          </p:cNvPr>
          <p:cNvSpPr txBox="1"/>
          <p:nvPr/>
        </p:nvSpPr>
        <p:spPr>
          <a:xfrm>
            <a:off x="-18928" y="2250784"/>
            <a:ext cx="566117" cy="246221"/>
          </a:xfrm>
          <a:prstGeom prst="rect">
            <a:avLst/>
          </a:prstGeom>
          <a:solidFill>
            <a:schemeClr val="bg1"/>
          </a:solidFill>
        </p:spPr>
        <p:txBody>
          <a:bodyPr wrap="square" lIns="0" tIns="0" rIns="0" bIns="0" rtlCol="0">
            <a:spAutoFit/>
          </a:bodyPr>
          <a:lstStyle/>
          <a:p>
            <a:pPr algn="ctr"/>
            <a:r>
              <a:rPr lang="ja-JP" altLang="en-US" sz="1600" dirty="0">
                <a:latin typeface="Hiragino Kaku Gothic Pro W6" charset="-128"/>
                <a:ea typeface="Hiragino Kaku Gothic Pro W6" charset="-128"/>
                <a:cs typeface="Hiragino Kaku Gothic Pro W6" charset="-128"/>
              </a:rPr>
              <a:t>高度</a:t>
            </a:r>
            <a:endParaRPr kumimoji="1" lang="ja-JP" altLang="en-US" dirty="0">
              <a:latin typeface="Hiragino Kaku Gothic Pro W6" charset="-128"/>
              <a:ea typeface="Hiragino Kaku Gothic Pro W6" charset="-128"/>
              <a:cs typeface="Hiragino Kaku Gothic Pro W6" charset="-128"/>
            </a:endParaRPr>
          </a:p>
        </p:txBody>
      </p:sp>
      <p:pic>
        <p:nvPicPr>
          <p:cNvPr id="30" name="図 29">
            <a:extLst>
              <a:ext uri="{FF2B5EF4-FFF2-40B4-BE49-F238E27FC236}">
                <a16:creationId xmlns:a16="http://schemas.microsoft.com/office/drawing/2014/main" id="{F0A82494-3BAA-DD44-8FD3-903AA5CD5D4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25672" y="2574977"/>
            <a:ext cx="1315375" cy="3929861"/>
          </a:xfrm>
          <a:prstGeom prst="rect">
            <a:avLst/>
          </a:prstGeom>
        </p:spPr>
      </p:pic>
      <p:sp>
        <p:nvSpPr>
          <p:cNvPr id="31" name="Text Box 99">
            <a:extLst>
              <a:ext uri="{FF2B5EF4-FFF2-40B4-BE49-F238E27FC236}">
                <a16:creationId xmlns:a16="http://schemas.microsoft.com/office/drawing/2014/main" id="{22BDCB16-33EA-A34F-8AE9-18DCC85C29BF}"/>
              </a:ext>
            </a:extLst>
          </p:cNvPr>
          <p:cNvSpPr txBox="1">
            <a:spLocks noChangeArrowheads="1"/>
          </p:cNvSpPr>
          <p:nvPr/>
        </p:nvSpPr>
        <p:spPr bwMode="auto">
          <a:xfrm>
            <a:off x="587903" y="2250784"/>
            <a:ext cx="1321299" cy="3385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5 m</a:t>
            </a:r>
          </a:p>
        </p:txBody>
      </p:sp>
      <p:sp>
        <p:nvSpPr>
          <p:cNvPr id="32" name="上下矢印 31">
            <a:extLst>
              <a:ext uri="{FF2B5EF4-FFF2-40B4-BE49-F238E27FC236}">
                <a16:creationId xmlns:a16="http://schemas.microsoft.com/office/drawing/2014/main" id="{D99C2D52-F41F-0448-830E-DE71125C587A}"/>
              </a:ext>
            </a:extLst>
          </p:cNvPr>
          <p:cNvSpPr/>
          <p:nvPr/>
        </p:nvSpPr>
        <p:spPr>
          <a:xfrm rot="5400000">
            <a:off x="1173987" y="5942766"/>
            <a:ext cx="121927" cy="1124143"/>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DD803A5B-2047-E443-AEAF-68A4DF19094B}"/>
              </a:ext>
            </a:extLst>
          </p:cNvPr>
          <p:cNvSpPr txBox="1"/>
          <p:nvPr/>
        </p:nvSpPr>
        <p:spPr>
          <a:xfrm>
            <a:off x="764100" y="6588422"/>
            <a:ext cx="941699"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640 m</a:t>
            </a:r>
            <a:endParaRPr kumimoji="1" lang="ja-JP" altLang="en-US" sz="1600" dirty="0">
              <a:latin typeface="Hiragino Kaku Gothic Pro W6" charset="-128"/>
              <a:ea typeface="Hiragino Kaku Gothic Pro W6" charset="-128"/>
              <a:cs typeface="Hiragino Kaku Gothic Pro W6" charset="-128"/>
            </a:endParaRPr>
          </a:p>
        </p:txBody>
      </p:sp>
      <p:pic>
        <p:nvPicPr>
          <p:cNvPr id="34" name="図 33">
            <a:extLst>
              <a:ext uri="{FF2B5EF4-FFF2-40B4-BE49-F238E27FC236}">
                <a16:creationId xmlns:a16="http://schemas.microsoft.com/office/drawing/2014/main" id="{1C0956F2-E9AC-0844-BF5A-1F2921E19AC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428225" y="802257"/>
            <a:ext cx="2595041" cy="2595755"/>
          </a:xfrm>
          <a:prstGeom prst="rect">
            <a:avLst/>
          </a:prstGeom>
        </p:spPr>
      </p:pic>
      <p:sp>
        <p:nvSpPr>
          <p:cNvPr id="36" name="テキスト ボックス 35">
            <a:extLst>
              <a:ext uri="{FF2B5EF4-FFF2-40B4-BE49-F238E27FC236}">
                <a16:creationId xmlns:a16="http://schemas.microsoft.com/office/drawing/2014/main" id="{221D471D-8190-D544-8A3B-01E3D92BA5CA}"/>
              </a:ext>
            </a:extLst>
          </p:cNvPr>
          <p:cNvSpPr txBox="1"/>
          <p:nvPr/>
        </p:nvSpPr>
        <p:spPr>
          <a:xfrm>
            <a:off x="3873206" y="6589516"/>
            <a:ext cx="941699"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1,000 m</a:t>
            </a:r>
            <a:endParaRPr kumimoji="1" lang="ja-JP" altLang="en-US" sz="1600" dirty="0">
              <a:latin typeface="Hiragino Kaku Gothic Pro W6" charset="-128"/>
              <a:ea typeface="Hiragino Kaku Gothic Pro W6" charset="-128"/>
              <a:cs typeface="Hiragino Kaku Gothic Pro W6" charset="-128"/>
            </a:endParaRPr>
          </a:p>
        </p:txBody>
      </p:sp>
      <p:sp>
        <p:nvSpPr>
          <p:cNvPr id="39" name="上下矢印 38">
            <a:extLst>
              <a:ext uri="{FF2B5EF4-FFF2-40B4-BE49-F238E27FC236}">
                <a16:creationId xmlns:a16="http://schemas.microsoft.com/office/drawing/2014/main" id="{CB2C6F20-6552-A441-8FF8-6E5450F07EC1}"/>
              </a:ext>
            </a:extLst>
          </p:cNvPr>
          <p:cNvSpPr/>
          <p:nvPr/>
        </p:nvSpPr>
        <p:spPr>
          <a:xfrm rot="5400000">
            <a:off x="2581077" y="5942766"/>
            <a:ext cx="121927" cy="1124143"/>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8245F080-29E5-3D45-BE8B-7BDC897886D7}"/>
              </a:ext>
            </a:extLst>
          </p:cNvPr>
          <p:cNvSpPr txBox="1"/>
          <p:nvPr/>
        </p:nvSpPr>
        <p:spPr>
          <a:xfrm>
            <a:off x="2155163" y="6588422"/>
            <a:ext cx="941699"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640 m</a:t>
            </a:r>
            <a:endParaRPr kumimoji="1" lang="ja-JP" altLang="en-US" sz="1600" dirty="0">
              <a:latin typeface="Hiragino Kaku Gothic Pro W6" charset="-128"/>
              <a:ea typeface="Hiragino Kaku Gothic Pro W6" charset="-128"/>
              <a:cs typeface="Hiragino Kaku Gothic Pro W6" charset="-128"/>
            </a:endParaRPr>
          </a:p>
        </p:txBody>
      </p:sp>
      <p:sp>
        <p:nvSpPr>
          <p:cNvPr id="44" name="上下矢印 43">
            <a:extLst>
              <a:ext uri="{FF2B5EF4-FFF2-40B4-BE49-F238E27FC236}">
                <a16:creationId xmlns:a16="http://schemas.microsoft.com/office/drawing/2014/main" id="{0A16DD8A-4857-FA45-9206-4ACA99E6BD93}"/>
              </a:ext>
            </a:extLst>
          </p:cNvPr>
          <p:cNvSpPr/>
          <p:nvPr/>
        </p:nvSpPr>
        <p:spPr>
          <a:xfrm rot="5400000">
            <a:off x="4326467" y="5725373"/>
            <a:ext cx="144548" cy="1581549"/>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Text Box 99">
            <a:extLst>
              <a:ext uri="{FF2B5EF4-FFF2-40B4-BE49-F238E27FC236}">
                <a16:creationId xmlns:a16="http://schemas.microsoft.com/office/drawing/2014/main" id="{020AD848-C956-974D-B9BA-660528135BF8}"/>
              </a:ext>
            </a:extLst>
          </p:cNvPr>
          <p:cNvSpPr txBox="1">
            <a:spLocks noChangeArrowheads="1"/>
          </p:cNvSpPr>
          <p:nvPr/>
        </p:nvSpPr>
        <p:spPr bwMode="auto">
          <a:xfrm>
            <a:off x="1959773" y="2250784"/>
            <a:ext cx="1431845" cy="3385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10 m</a:t>
            </a:r>
          </a:p>
        </p:txBody>
      </p:sp>
      <p:sp>
        <p:nvSpPr>
          <p:cNvPr id="47" name="Text Box 99">
            <a:extLst>
              <a:ext uri="{FF2B5EF4-FFF2-40B4-BE49-F238E27FC236}">
                <a16:creationId xmlns:a16="http://schemas.microsoft.com/office/drawing/2014/main" id="{471BD71A-3364-2B4C-BA60-411A2E65F840}"/>
              </a:ext>
            </a:extLst>
          </p:cNvPr>
          <p:cNvSpPr txBox="1">
            <a:spLocks noChangeArrowheads="1"/>
          </p:cNvSpPr>
          <p:nvPr/>
        </p:nvSpPr>
        <p:spPr bwMode="auto">
          <a:xfrm>
            <a:off x="3610981" y="2250784"/>
            <a:ext cx="1499026" cy="3385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25 m</a:t>
            </a:r>
          </a:p>
        </p:txBody>
      </p:sp>
      <p:sp>
        <p:nvSpPr>
          <p:cNvPr id="48" name="テキスト ボックス 47">
            <a:extLst>
              <a:ext uri="{FF2B5EF4-FFF2-40B4-BE49-F238E27FC236}">
                <a16:creationId xmlns:a16="http://schemas.microsoft.com/office/drawing/2014/main" id="{941AB013-C09C-0F47-9BC0-F83E3C1A305E}"/>
              </a:ext>
            </a:extLst>
          </p:cNvPr>
          <p:cNvSpPr txBox="1"/>
          <p:nvPr/>
        </p:nvSpPr>
        <p:spPr>
          <a:xfrm>
            <a:off x="5190026" y="3772926"/>
            <a:ext cx="1454523" cy="830997"/>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等値線</a:t>
            </a:r>
            <a:r>
              <a:rPr kumimoji="1" lang="en-US" altLang="ja-JP" dirty="0">
                <a:latin typeface="Hiragino Kaku Gothic Pro W6" charset="-128"/>
                <a:ea typeface="Hiragino Kaku Gothic Pro W6" charset="-128"/>
                <a:cs typeface="Hiragino Kaku Gothic Pro W6" charset="-128"/>
              </a:rPr>
              <a:t> : </a:t>
            </a:r>
            <a:r>
              <a:rPr kumimoji="1" lang="ja-JP" altLang="en-US" dirty="0">
                <a:latin typeface="Hiragino Kaku Gothic Pro W6" charset="-128"/>
                <a:ea typeface="Hiragino Kaku Gothic Pro W6" charset="-128"/>
                <a:cs typeface="Hiragino Kaku Gothic Pro W6" charset="-128"/>
              </a:rPr>
              <a:t>渦度</a:t>
            </a:r>
          </a:p>
          <a:p>
            <a:pPr algn="ctr"/>
            <a:r>
              <a:rPr lang="ja-JP" altLang="en-US" dirty="0">
                <a:solidFill>
                  <a:srgbClr val="FF0000"/>
                </a:solidFill>
                <a:latin typeface="Hiragino Kaku Gothic Pro W6" charset="-128"/>
                <a:ea typeface="Hiragino Kaku Gothic Pro W6" charset="-128"/>
                <a:cs typeface="Hiragino Kaku Gothic Pro W6" charset="-128"/>
              </a:rPr>
              <a:t>赤</a:t>
            </a:r>
            <a:r>
              <a:rPr lang="en-US" altLang="ja-JP" dirty="0">
                <a:solidFill>
                  <a:srgbClr val="FF0000"/>
                </a:solidFill>
                <a:latin typeface="Hiragino Kaku Gothic Pro W6" charset="-128"/>
                <a:ea typeface="Hiragino Kaku Gothic Pro W6" charset="-128"/>
                <a:cs typeface="Hiragino Kaku Gothic Pro W6" charset="-128"/>
              </a:rPr>
              <a:t> : </a:t>
            </a:r>
            <a:r>
              <a:rPr lang="ja-JP" altLang="en-US" dirty="0">
                <a:solidFill>
                  <a:srgbClr val="FF0000"/>
                </a:solidFill>
                <a:latin typeface="Hiragino Kaku Gothic Pro W6" charset="-128"/>
                <a:ea typeface="Hiragino Kaku Gothic Pro W6" charset="-128"/>
                <a:cs typeface="Hiragino Kaku Gothic Pro W6" charset="-128"/>
              </a:rPr>
              <a:t>上昇流</a:t>
            </a:r>
            <a:br>
              <a:rPr lang="en-US" altLang="ja-JP" dirty="0">
                <a:solidFill>
                  <a:srgbClr val="FF0000"/>
                </a:solidFill>
                <a:latin typeface="Hiragino Kaku Gothic Pro W6" charset="-128"/>
                <a:ea typeface="Hiragino Kaku Gothic Pro W6" charset="-128"/>
                <a:cs typeface="Hiragino Kaku Gothic Pro W6" charset="-128"/>
              </a:rPr>
            </a:br>
            <a:r>
              <a:rPr lang="ja-JP" altLang="en-US" dirty="0">
                <a:solidFill>
                  <a:srgbClr val="0070C0"/>
                </a:solidFill>
                <a:latin typeface="Hiragino Kaku Gothic Pro W6" charset="-128"/>
                <a:ea typeface="Hiragino Kaku Gothic Pro W6" charset="-128"/>
                <a:cs typeface="Hiragino Kaku Gothic Pro W6" charset="-128"/>
              </a:rPr>
              <a:t>青</a:t>
            </a:r>
            <a:r>
              <a:rPr lang="en-US" altLang="ja-JP" dirty="0">
                <a:solidFill>
                  <a:srgbClr val="0070C0"/>
                </a:solidFill>
                <a:latin typeface="Hiragino Kaku Gothic Pro W6" charset="-128"/>
                <a:ea typeface="Hiragino Kaku Gothic Pro W6" charset="-128"/>
                <a:cs typeface="Hiragino Kaku Gothic Pro W6" charset="-128"/>
              </a:rPr>
              <a:t> : </a:t>
            </a:r>
            <a:r>
              <a:rPr lang="ja-JP" altLang="en-US" dirty="0">
                <a:solidFill>
                  <a:srgbClr val="0070C0"/>
                </a:solidFill>
                <a:latin typeface="Hiragino Kaku Gothic Pro W6" charset="-128"/>
                <a:ea typeface="Hiragino Kaku Gothic Pro W6" charset="-128"/>
                <a:cs typeface="Hiragino Kaku Gothic Pro W6" charset="-128"/>
              </a:rPr>
              <a:t>下降流</a:t>
            </a:r>
            <a:endParaRPr lang="en-US" altLang="ja-JP" dirty="0">
              <a:solidFill>
                <a:srgbClr val="0070C0"/>
              </a:solidFill>
              <a:latin typeface="Hiragino Kaku Gothic Pro W6" charset="-128"/>
              <a:ea typeface="Hiragino Kaku Gothic Pro W6" charset="-128"/>
              <a:cs typeface="Hiragino Kaku Gothic Pro W6" charset="-128"/>
            </a:endParaRPr>
          </a:p>
        </p:txBody>
      </p:sp>
      <p:sp>
        <p:nvSpPr>
          <p:cNvPr id="49" name="上下矢印 48">
            <a:extLst>
              <a:ext uri="{FF2B5EF4-FFF2-40B4-BE49-F238E27FC236}">
                <a16:creationId xmlns:a16="http://schemas.microsoft.com/office/drawing/2014/main" id="{098DDA66-6819-6744-9187-F41762131195}"/>
              </a:ext>
            </a:extLst>
          </p:cNvPr>
          <p:cNvSpPr/>
          <p:nvPr/>
        </p:nvSpPr>
        <p:spPr>
          <a:xfrm flipH="1">
            <a:off x="6272929" y="842555"/>
            <a:ext cx="155296" cy="2494494"/>
          </a:xfrm>
          <a:prstGeom prst="upDownArrow">
            <a:avLst>
              <a:gd name="adj1" fmla="val 24855"/>
              <a:gd name="adj2" fmla="val 2480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上下矢印 49">
            <a:extLst>
              <a:ext uri="{FF2B5EF4-FFF2-40B4-BE49-F238E27FC236}">
                <a16:creationId xmlns:a16="http://schemas.microsoft.com/office/drawing/2014/main" id="{E26E0F9F-3F7A-BC4E-858E-635B3E1E2355}"/>
              </a:ext>
            </a:extLst>
          </p:cNvPr>
          <p:cNvSpPr/>
          <p:nvPr/>
        </p:nvSpPr>
        <p:spPr>
          <a:xfrm flipH="1">
            <a:off x="6674446" y="3969803"/>
            <a:ext cx="135208" cy="2524945"/>
          </a:xfrm>
          <a:prstGeom prst="upDownArrow">
            <a:avLst>
              <a:gd name="adj1" fmla="val 24855"/>
              <a:gd name="adj2" fmla="val 2480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76D4727F-1CC6-7C44-BCAC-317C2FE9A4BA}"/>
              </a:ext>
            </a:extLst>
          </p:cNvPr>
          <p:cNvSpPr txBox="1"/>
          <p:nvPr/>
        </p:nvSpPr>
        <p:spPr>
          <a:xfrm rot="16200000">
            <a:off x="5569055" y="1863956"/>
            <a:ext cx="1201704"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2,000 m</a:t>
            </a:r>
            <a:endParaRPr kumimoji="1" lang="ja-JP" altLang="en-US" sz="1600" dirty="0">
              <a:latin typeface="Hiragino Kaku Gothic Pro W6" charset="-128"/>
              <a:ea typeface="Hiragino Kaku Gothic Pro W6" charset="-128"/>
              <a:cs typeface="Hiragino Kaku Gothic Pro W6" charset="-128"/>
            </a:endParaRPr>
          </a:p>
        </p:txBody>
      </p:sp>
      <p:sp>
        <p:nvSpPr>
          <p:cNvPr id="52" name="テキスト ボックス 51">
            <a:extLst>
              <a:ext uri="{FF2B5EF4-FFF2-40B4-BE49-F238E27FC236}">
                <a16:creationId xmlns:a16="http://schemas.microsoft.com/office/drawing/2014/main" id="{D80FD679-6F82-3E46-A0DB-D15DB2B8CBE1}"/>
              </a:ext>
            </a:extLst>
          </p:cNvPr>
          <p:cNvSpPr txBox="1"/>
          <p:nvPr/>
        </p:nvSpPr>
        <p:spPr>
          <a:xfrm rot="16200000">
            <a:off x="5950484" y="5099577"/>
            <a:ext cx="1201704"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2,000 m</a:t>
            </a:r>
            <a:endParaRPr kumimoji="1" lang="ja-JP" altLang="en-US" sz="1600" dirty="0">
              <a:latin typeface="Hiragino Kaku Gothic Pro W6" charset="-128"/>
              <a:ea typeface="Hiragino Kaku Gothic Pro W6" charset="-128"/>
              <a:cs typeface="Hiragino Kaku Gothic Pro W6" charset="-128"/>
            </a:endParaRPr>
          </a:p>
        </p:txBody>
      </p:sp>
      <p:sp>
        <p:nvSpPr>
          <p:cNvPr id="53" name="上下矢印 52">
            <a:extLst>
              <a:ext uri="{FF2B5EF4-FFF2-40B4-BE49-F238E27FC236}">
                <a16:creationId xmlns:a16="http://schemas.microsoft.com/office/drawing/2014/main" id="{A9270818-6C98-344E-988D-134DDE7ED97B}"/>
              </a:ext>
            </a:extLst>
          </p:cNvPr>
          <p:cNvSpPr/>
          <p:nvPr/>
        </p:nvSpPr>
        <p:spPr>
          <a:xfrm rot="5400000">
            <a:off x="7716801" y="5683982"/>
            <a:ext cx="124136" cy="1786760"/>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D91B6DEF-45F1-7546-98D1-057FE85654F2}"/>
              </a:ext>
            </a:extLst>
          </p:cNvPr>
          <p:cNvSpPr txBox="1"/>
          <p:nvPr/>
        </p:nvSpPr>
        <p:spPr>
          <a:xfrm>
            <a:off x="7334853" y="6607429"/>
            <a:ext cx="941699" cy="246221"/>
          </a:xfrm>
          <a:prstGeom prst="rect">
            <a:avLst/>
          </a:prstGeom>
          <a:solidFill>
            <a:schemeClr val="bg1"/>
          </a:solidFill>
        </p:spPr>
        <p:txBody>
          <a:bodyPr wrap="square" lIns="0" tIns="0" rIns="0" bIns="0" rtlCol="0">
            <a:spAutoFit/>
          </a:bodyPr>
          <a:lstStyle/>
          <a:p>
            <a:pPr algn="ctr"/>
            <a:r>
              <a:rPr lang="en-US" altLang="ja-JP" sz="1600">
                <a:latin typeface="Hiragino Kaku Gothic Pro W6" charset="-128"/>
                <a:ea typeface="Hiragino Kaku Gothic Pro W6" charset="-128"/>
                <a:cs typeface="Hiragino Kaku Gothic Pro W6" charset="-128"/>
              </a:rPr>
              <a:t>1,500 </a:t>
            </a:r>
            <a:r>
              <a:rPr lang="en-US" altLang="ja-JP" sz="1600" dirty="0">
                <a:latin typeface="Hiragino Kaku Gothic Pro W6" charset="-128"/>
                <a:ea typeface="Hiragino Kaku Gothic Pro W6" charset="-128"/>
                <a:cs typeface="Hiragino Kaku Gothic Pro W6" charset="-128"/>
              </a:rPr>
              <a:t>m</a:t>
            </a:r>
            <a:endParaRPr kumimoji="1" lang="ja-JP" altLang="en-US" sz="1600" dirty="0">
              <a:latin typeface="Hiragino Kaku Gothic Pro W6" charset="-128"/>
              <a:ea typeface="Hiragino Kaku Gothic Pro W6" charset="-128"/>
              <a:cs typeface="Hiragino Kaku Gothic Pro W6" charset="-128"/>
            </a:endParaRPr>
          </a:p>
        </p:txBody>
      </p:sp>
      <p:sp>
        <p:nvSpPr>
          <p:cNvPr id="55" name="テキスト ボックス 54">
            <a:extLst>
              <a:ext uri="{FF2B5EF4-FFF2-40B4-BE49-F238E27FC236}">
                <a16:creationId xmlns:a16="http://schemas.microsoft.com/office/drawing/2014/main" id="{15A22670-DD87-F94E-8713-175907797106}"/>
              </a:ext>
            </a:extLst>
          </p:cNvPr>
          <p:cNvSpPr txBox="1"/>
          <p:nvPr/>
        </p:nvSpPr>
        <p:spPr>
          <a:xfrm>
            <a:off x="7236411" y="3411302"/>
            <a:ext cx="941699"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2,000 m</a:t>
            </a:r>
            <a:endParaRPr kumimoji="1" lang="ja-JP" altLang="en-US" sz="1600" dirty="0">
              <a:latin typeface="Hiragino Kaku Gothic Pro W6" charset="-128"/>
              <a:ea typeface="Hiragino Kaku Gothic Pro W6" charset="-128"/>
              <a:cs typeface="Hiragino Kaku Gothic Pro W6" charset="-128"/>
            </a:endParaRPr>
          </a:p>
        </p:txBody>
      </p:sp>
      <p:sp>
        <p:nvSpPr>
          <p:cNvPr id="56" name="Text Box 99">
            <a:extLst>
              <a:ext uri="{FF2B5EF4-FFF2-40B4-BE49-F238E27FC236}">
                <a16:creationId xmlns:a16="http://schemas.microsoft.com/office/drawing/2014/main" id="{0A08AB88-45B1-5A46-91DA-CA5B664B8F85}"/>
              </a:ext>
            </a:extLst>
          </p:cNvPr>
          <p:cNvSpPr txBox="1">
            <a:spLocks noChangeArrowheads="1"/>
          </p:cNvSpPr>
          <p:nvPr/>
        </p:nvSpPr>
        <p:spPr bwMode="auto">
          <a:xfrm>
            <a:off x="7010965" y="546589"/>
            <a:ext cx="1603577" cy="3385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100 m</a:t>
            </a:r>
          </a:p>
        </p:txBody>
      </p:sp>
      <p:sp>
        <p:nvSpPr>
          <p:cNvPr id="58" name="上下矢印 57">
            <a:extLst>
              <a:ext uri="{FF2B5EF4-FFF2-40B4-BE49-F238E27FC236}">
                <a16:creationId xmlns:a16="http://schemas.microsoft.com/office/drawing/2014/main" id="{C76E9B9A-1C95-7946-A43B-2F1FC39E0233}"/>
              </a:ext>
            </a:extLst>
          </p:cNvPr>
          <p:cNvSpPr/>
          <p:nvPr/>
        </p:nvSpPr>
        <p:spPr>
          <a:xfrm rot="5400000">
            <a:off x="7638765" y="2140110"/>
            <a:ext cx="136992" cy="2530869"/>
          </a:xfrm>
          <a:prstGeom prst="upDownArrow">
            <a:avLst>
              <a:gd name="adj1" fmla="val 29376"/>
              <a:gd name="adj2" fmla="val 13249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Text Box 99">
            <a:extLst>
              <a:ext uri="{FF2B5EF4-FFF2-40B4-BE49-F238E27FC236}">
                <a16:creationId xmlns:a16="http://schemas.microsoft.com/office/drawing/2014/main" id="{E58ABF2F-D632-6046-B5D2-E0C2F006FCB0}"/>
              </a:ext>
            </a:extLst>
          </p:cNvPr>
          <p:cNvSpPr txBox="1">
            <a:spLocks noChangeArrowheads="1"/>
          </p:cNvSpPr>
          <p:nvPr/>
        </p:nvSpPr>
        <p:spPr bwMode="auto">
          <a:xfrm>
            <a:off x="7077656" y="3647326"/>
            <a:ext cx="1603577" cy="33851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1600" dirty="0">
                <a:solidFill>
                  <a:srgbClr val="000000"/>
                </a:solidFill>
                <a:latin typeface="ヒラギノ角ゴ ProN W6"/>
                <a:ea typeface="ヒラギノ角ゴ ProN W6"/>
                <a:cs typeface="ヒラギノ角ゴ ProN W6"/>
              </a:rPr>
              <a:t>解像度</a:t>
            </a:r>
            <a:r>
              <a:rPr lang="en-US" altLang="ja-JP" sz="1600" dirty="0">
                <a:solidFill>
                  <a:srgbClr val="000000"/>
                </a:solidFill>
                <a:latin typeface="ヒラギノ角ゴ ProN W6"/>
                <a:ea typeface="ヒラギノ角ゴ ProN W6"/>
                <a:cs typeface="ヒラギノ角ゴ ProN W6"/>
              </a:rPr>
              <a:t> 50 m</a:t>
            </a:r>
          </a:p>
        </p:txBody>
      </p:sp>
    </p:spTree>
    <p:extLst>
      <p:ext uri="{BB962C8B-B14F-4D97-AF65-F5344CB8AC3E}">
        <p14:creationId xmlns:p14="http://schemas.microsoft.com/office/powerpoint/2010/main" val="627108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srcRect l="17975" t="13387" r="24937" b="6127"/>
          <a:stretch/>
        </p:blipFill>
        <p:spPr>
          <a:xfrm>
            <a:off x="53702" y="1192524"/>
            <a:ext cx="4382832" cy="4470294"/>
          </a:xfrm>
          <a:prstGeom prst="rect">
            <a:avLst/>
          </a:prstGeom>
        </p:spPr>
      </p:pic>
      <p:sp>
        <p:nvSpPr>
          <p:cNvPr id="2" name="タイトル 1"/>
          <p:cNvSpPr>
            <a:spLocks noGrp="1"/>
          </p:cNvSpPr>
          <p:nvPr>
            <p:ph type="title"/>
          </p:nvPr>
        </p:nvSpPr>
        <p:spPr>
          <a:xfrm>
            <a:off x="444005" y="228421"/>
            <a:ext cx="6978771" cy="747007"/>
          </a:xfrm>
        </p:spPr>
        <p:txBody>
          <a:bodyPr>
            <a:normAutofit/>
          </a:bodyPr>
          <a:lstStyle/>
          <a:p>
            <a:r>
              <a:rPr kumimoji="1" lang="ja-JP" altLang="en-US" sz="3600" dirty="0"/>
              <a:t>解析結果</a:t>
            </a:r>
            <a:r>
              <a:rPr kumimoji="1" lang="en-US" altLang="ja-JP" sz="3600" dirty="0"/>
              <a:t> : </a:t>
            </a:r>
            <a:r>
              <a:rPr kumimoji="1" lang="ja-JP" altLang="en-US" sz="3600" dirty="0"/>
              <a:t>地表面応力頻度分布</a:t>
            </a:r>
          </a:p>
        </p:txBody>
      </p:sp>
      <p:sp>
        <p:nvSpPr>
          <p:cNvPr id="13" name="コンテンツ プレースホルダー 2"/>
          <p:cNvSpPr txBox="1">
            <a:spLocks/>
          </p:cNvSpPr>
          <p:nvPr/>
        </p:nvSpPr>
        <p:spPr>
          <a:xfrm>
            <a:off x="4374646" y="1037936"/>
            <a:ext cx="4769354" cy="5820064"/>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400" dirty="0">
                <a:solidFill>
                  <a:srgbClr val="FF0000"/>
                </a:solidFill>
              </a:rPr>
              <a:t>閾値を超える箇所は解像度</a:t>
            </a:r>
            <a:r>
              <a:rPr lang="en-US" altLang="ja-JP" sz="2400" dirty="0">
                <a:solidFill>
                  <a:srgbClr val="FF0000"/>
                </a:solidFill>
              </a:rPr>
              <a:t> </a:t>
            </a:r>
            <a:br>
              <a:rPr lang="en-US" altLang="ja-JP" sz="2400" dirty="0">
                <a:solidFill>
                  <a:srgbClr val="FF0000"/>
                </a:solidFill>
              </a:rPr>
            </a:br>
            <a:r>
              <a:rPr lang="en-US" altLang="ja-JP" sz="2400" dirty="0">
                <a:solidFill>
                  <a:srgbClr val="FF0000"/>
                </a:solidFill>
              </a:rPr>
              <a:t>5 m </a:t>
            </a:r>
            <a:r>
              <a:rPr lang="ja-JP" altLang="en-US" sz="2400" dirty="0">
                <a:solidFill>
                  <a:srgbClr val="FF0000"/>
                </a:solidFill>
              </a:rPr>
              <a:t>の場合にのみ現れる</a:t>
            </a:r>
            <a:endParaRPr lang="en-US" altLang="ja-JP" sz="2400" dirty="0">
              <a:solidFill>
                <a:srgbClr val="FF0000"/>
              </a:solidFill>
            </a:endParaRPr>
          </a:p>
          <a:p>
            <a:pPr lvl="1"/>
            <a:r>
              <a:rPr lang="ja-JP" altLang="en-US" dirty="0"/>
              <a:t>ダスト巻き上げの閾値</a:t>
            </a:r>
            <a:r>
              <a:rPr lang="en-US" altLang="ja-JP" dirty="0"/>
              <a:t> 0.03 Pa </a:t>
            </a:r>
            <a:r>
              <a:rPr lang="en-US" altLang="ja-JP" sz="1600" dirty="0"/>
              <a:t>(Greeley and </a:t>
            </a:r>
            <a:r>
              <a:rPr lang="en-US" altLang="ja-JP" sz="1600" dirty="0" err="1"/>
              <a:t>Iversen</a:t>
            </a:r>
            <a:r>
              <a:rPr lang="en-US" altLang="ja-JP" sz="1600" dirty="0"/>
              <a:t>, 1985) </a:t>
            </a:r>
            <a:endParaRPr lang="en-US" altLang="ja-JP" sz="1100" dirty="0"/>
          </a:p>
          <a:p>
            <a:r>
              <a:rPr lang="ja-JP" altLang="en-US" sz="2400" dirty="0"/>
              <a:t>解像度</a:t>
            </a:r>
            <a:r>
              <a:rPr lang="en-US" altLang="ja-JP" sz="2400" dirty="0"/>
              <a:t> 5 m </a:t>
            </a:r>
            <a:r>
              <a:rPr lang="ja-JP" altLang="en-US" sz="2400" dirty="0"/>
              <a:t>と</a:t>
            </a:r>
            <a:r>
              <a:rPr lang="en-US" altLang="ja-JP" sz="2400" dirty="0"/>
              <a:t> 10 </a:t>
            </a:r>
            <a:r>
              <a:rPr lang="ja-JP" altLang="en-US" sz="2400" dirty="0"/>
              <a:t>ｍ</a:t>
            </a:r>
            <a:r>
              <a:rPr lang="en-US" altLang="ja-JP" sz="2400" dirty="0"/>
              <a:t> </a:t>
            </a:r>
            <a:r>
              <a:rPr lang="ja-JP" altLang="en-US" sz="2400" dirty="0"/>
              <a:t>では大きく概形が異なる</a:t>
            </a:r>
            <a:r>
              <a:rPr lang="en-US" altLang="ja-JP" sz="2400" dirty="0"/>
              <a:t> </a:t>
            </a:r>
          </a:p>
          <a:p>
            <a:endParaRPr lang="en-US" altLang="ja-JP" sz="2400" dirty="0"/>
          </a:p>
          <a:p>
            <a:endParaRPr lang="en-US" altLang="ja-JP" sz="2400" dirty="0"/>
          </a:p>
          <a:p>
            <a:endParaRPr lang="en-US" altLang="ja-JP" sz="2400" dirty="0"/>
          </a:p>
          <a:p>
            <a:r>
              <a:rPr lang="ja-JP" altLang="en-US" sz="2400" dirty="0"/>
              <a:t>確率密度関数</a:t>
            </a:r>
            <a:endParaRPr lang="en-US" altLang="ja-JP" sz="2400" dirty="0"/>
          </a:p>
        </p:txBody>
      </p:sp>
      <p:sp>
        <p:nvSpPr>
          <p:cNvPr id="15" name="テキスト ボックス 14"/>
          <p:cNvSpPr txBox="1"/>
          <p:nvPr/>
        </p:nvSpPr>
        <p:spPr>
          <a:xfrm>
            <a:off x="93966" y="4701839"/>
            <a:ext cx="733452" cy="252331"/>
          </a:xfrm>
          <a:prstGeom prst="rect">
            <a:avLst/>
          </a:prstGeom>
          <a:solidFill>
            <a:schemeClr val="bg1"/>
          </a:solidFill>
        </p:spPr>
        <p:txBody>
          <a:bodyPr wrap="square" lIns="0" tIns="0" rIns="0" bIns="0" rtlCol="0">
            <a:spAutoFit/>
          </a:bodyPr>
          <a:lstStyle/>
          <a:p>
            <a:pPr algn="ctr"/>
            <a:r>
              <a:rPr kumimoji="1" lang="en-US" altLang="ja-JP" sz="1600" dirty="0">
                <a:latin typeface="Hiragino Kaku Gothic Pro W6" charset="-128"/>
                <a:ea typeface="Hiragino Kaku Gothic Pro W6" charset="-128"/>
                <a:cs typeface="Hiragino Kaku Gothic Pro W6" charset="-128"/>
              </a:rPr>
              <a:t>0 </a:t>
            </a:r>
            <a:endParaRPr kumimoji="1" lang="ja-JP" altLang="en-US" sz="1600"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a:off x="1418127" y="5410487"/>
            <a:ext cx="2362546" cy="252331"/>
          </a:xfrm>
          <a:prstGeom prst="rect">
            <a:avLst/>
          </a:prstGeom>
          <a:solidFill>
            <a:schemeClr val="bg1"/>
          </a:solidFill>
        </p:spPr>
        <p:txBody>
          <a:bodyPr wrap="square" lIns="0" tIns="0" rIns="0" bIns="0" rtlCol="0">
            <a:spAutoFit/>
          </a:bodyPr>
          <a:lstStyle/>
          <a:p>
            <a:pPr algn="ctr"/>
            <a:r>
              <a:rPr kumimoji="1" lang="ja-JP" altLang="en-US" sz="1600" dirty="0">
                <a:latin typeface="Hiragino Kaku Gothic Pro W6" charset="-128"/>
                <a:ea typeface="Hiragino Kaku Gothic Pro W6" charset="-128"/>
                <a:cs typeface="Hiragino Kaku Gothic Pro W6" charset="-128"/>
              </a:rPr>
              <a:t>応力のランク</a:t>
            </a:r>
            <a:r>
              <a:rPr kumimoji="1" lang="en-US" altLang="ja-JP" sz="1600" dirty="0">
                <a:latin typeface="Hiragino Kaku Gothic Pro W6" charset="-128"/>
                <a:ea typeface="Hiragino Kaku Gothic Pro W6" charset="-128"/>
                <a:cs typeface="Hiragino Kaku Gothic Pro W6" charset="-128"/>
              </a:rPr>
              <a:t> [Pa]</a:t>
            </a:r>
            <a:endParaRPr kumimoji="1" lang="ja-JP" altLang="en-US" sz="1600" dirty="0">
              <a:latin typeface="Hiragino Kaku Gothic Pro W6" charset="-128"/>
              <a:ea typeface="Hiragino Kaku Gothic Pro W6" charset="-128"/>
              <a:cs typeface="Hiragino Kaku Gothic Pro W6" charset="-128"/>
            </a:endParaRPr>
          </a:p>
        </p:txBody>
      </p:sp>
      <p:sp>
        <p:nvSpPr>
          <p:cNvPr id="19" name="テキスト ボックス 18"/>
          <p:cNvSpPr txBox="1"/>
          <p:nvPr/>
        </p:nvSpPr>
        <p:spPr>
          <a:xfrm rot="16200000">
            <a:off x="-1219943" y="3077896"/>
            <a:ext cx="2874040" cy="246221"/>
          </a:xfrm>
          <a:prstGeom prst="rect">
            <a:avLst/>
          </a:prstGeom>
          <a:solidFill>
            <a:schemeClr val="bg1"/>
          </a:solidFill>
        </p:spPr>
        <p:txBody>
          <a:bodyPr wrap="square" lIns="0" tIns="0" rIns="0" bIns="0" rtlCol="0">
            <a:spAutoFit/>
          </a:bodyPr>
          <a:lstStyle/>
          <a:p>
            <a:pPr algn="ctr"/>
            <a:r>
              <a:rPr kumimoji="1" lang="ja-JP" altLang="en-US" sz="1600" dirty="0">
                <a:latin typeface="Hiragino Kaku Gothic Pro W6" charset="-128"/>
                <a:ea typeface="Hiragino Kaku Gothic Pro W6" charset="-128"/>
                <a:cs typeface="Hiragino Kaku Gothic Pro W6" charset="-128"/>
              </a:rPr>
              <a:t>確率密度</a:t>
            </a:r>
            <a:r>
              <a:rPr kumimoji="1" lang="en-US" altLang="ja-JP" sz="1600" dirty="0">
                <a:latin typeface="Hiragino Kaku Gothic Pro W6" charset="-128"/>
                <a:ea typeface="Hiragino Kaku Gothic Pro W6" charset="-128"/>
                <a:cs typeface="Hiragino Kaku Gothic Pro W6" charset="-128"/>
              </a:rPr>
              <a:t> [1/Pa]</a:t>
            </a:r>
            <a:r>
              <a:rPr kumimoji="1" lang="en-US" altLang="ja-JP" sz="1400" dirty="0">
                <a:latin typeface="Hiragino Kaku Gothic Pro W6" charset="-128"/>
                <a:ea typeface="Hiragino Kaku Gothic Pro W6" charset="-128"/>
                <a:cs typeface="Hiragino Kaku Gothic Pro W6" charset="-128"/>
              </a:rPr>
              <a:t> (log </a:t>
            </a:r>
            <a:r>
              <a:rPr kumimoji="1" lang="ja-JP" altLang="en-US" sz="1400" dirty="0">
                <a:latin typeface="Hiragino Kaku Gothic Pro W6" charset="-128"/>
                <a:ea typeface="Hiragino Kaku Gothic Pro W6" charset="-128"/>
                <a:cs typeface="Hiragino Kaku Gothic Pro W6" charset="-128"/>
              </a:rPr>
              <a:t>スケール</a:t>
            </a:r>
            <a:r>
              <a:rPr kumimoji="1" lang="en-US" altLang="ja-JP" sz="1400" dirty="0">
                <a:latin typeface="Hiragino Kaku Gothic Pro W6" charset="-128"/>
                <a:ea typeface="Hiragino Kaku Gothic Pro W6" charset="-128"/>
                <a:cs typeface="Hiragino Kaku Gothic Pro W6" charset="-128"/>
              </a:rPr>
              <a:t>)</a:t>
            </a:r>
            <a:endParaRPr kumimoji="1" lang="ja-JP" altLang="en-US" sz="1600" dirty="0">
              <a:latin typeface="Hiragino Kaku Gothic Pro W6" charset="-128"/>
              <a:ea typeface="Hiragino Kaku Gothic Pro W6" charset="-128"/>
              <a:cs typeface="Hiragino Kaku Gothic Pro W6" charset="-128"/>
            </a:endParaRPr>
          </a:p>
        </p:txBody>
      </p:sp>
      <p:cxnSp>
        <p:nvCxnSpPr>
          <p:cNvPr id="9" name="直線コネクタ 8"/>
          <p:cNvCxnSpPr/>
          <p:nvPr/>
        </p:nvCxnSpPr>
        <p:spPr>
          <a:xfrm flipV="1">
            <a:off x="2842774" y="1771207"/>
            <a:ext cx="0" cy="3228553"/>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46838" y="1413971"/>
            <a:ext cx="1189026" cy="504664"/>
          </a:xfrm>
          <a:prstGeom prst="rect">
            <a:avLst/>
          </a:prstGeom>
          <a:solidFill>
            <a:schemeClr val="bg1"/>
          </a:solidFill>
        </p:spPr>
        <p:txBody>
          <a:bodyPr wrap="square" lIns="0" tIns="0" rIns="0" bIns="0" rtlCol="0">
            <a:spAutoFit/>
          </a:bodyPr>
          <a:lstStyle/>
          <a:p>
            <a:pPr algn="ctr"/>
            <a:r>
              <a:rPr kumimoji="1" lang="ja-JP" altLang="en-US" sz="1600">
                <a:solidFill>
                  <a:srgbClr val="00B050"/>
                </a:solidFill>
                <a:latin typeface="Hiragino Kaku Gothic Pro W6" charset="-128"/>
                <a:ea typeface="Hiragino Kaku Gothic Pro W6" charset="-128"/>
                <a:cs typeface="Hiragino Kaku Gothic Pro W6" charset="-128"/>
              </a:rPr>
              <a:t>閾値</a:t>
            </a:r>
            <a:r>
              <a:rPr kumimoji="1" lang="en-US" altLang="ja-JP" sz="1600" dirty="0">
                <a:solidFill>
                  <a:srgbClr val="00B050"/>
                </a:solidFill>
                <a:latin typeface="Hiragino Kaku Gothic Pro W6" charset="-128"/>
                <a:ea typeface="Hiragino Kaku Gothic Pro W6" charset="-128"/>
                <a:cs typeface="Hiragino Kaku Gothic Pro W6" charset="-128"/>
              </a:rPr>
              <a:t> : </a:t>
            </a:r>
            <a:br>
              <a:rPr kumimoji="1" lang="en-US" altLang="ja-JP" sz="1600" dirty="0">
                <a:solidFill>
                  <a:srgbClr val="00B050"/>
                </a:solidFill>
                <a:latin typeface="Hiragino Kaku Gothic Pro W6" charset="-128"/>
                <a:ea typeface="Hiragino Kaku Gothic Pro W6" charset="-128"/>
                <a:cs typeface="Hiragino Kaku Gothic Pro W6" charset="-128"/>
              </a:rPr>
            </a:br>
            <a:r>
              <a:rPr kumimoji="1" lang="en-US" altLang="ja-JP" sz="1600" dirty="0">
                <a:solidFill>
                  <a:srgbClr val="00B050"/>
                </a:solidFill>
                <a:latin typeface="Hiragino Kaku Gothic Pro W6" charset="-128"/>
                <a:ea typeface="Hiragino Kaku Gothic Pro W6" charset="-128"/>
                <a:cs typeface="Hiragino Kaku Gothic Pro W6" charset="-128"/>
              </a:rPr>
              <a:t>0.03 Pa</a:t>
            </a:r>
            <a:endParaRPr kumimoji="1" lang="ja-JP" altLang="en-US" sz="1600" dirty="0">
              <a:solidFill>
                <a:srgbClr val="00B050"/>
              </a:solidFill>
              <a:latin typeface="Hiragino Kaku Gothic Pro W6" charset="-128"/>
              <a:ea typeface="Hiragino Kaku Gothic Pro W6" charset="-128"/>
              <a:cs typeface="Hiragino Kaku Gothic Pro W6" charset="-128"/>
            </a:endParaRP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5714" y="4489801"/>
            <a:ext cx="926157" cy="928737"/>
          </a:xfrm>
          <a:prstGeom prst="rect">
            <a:avLst/>
          </a:prstGeom>
        </p:spPr>
      </p:pic>
      <p:grpSp>
        <p:nvGrpSpPr>
          <p:cNvPr id="3" name="図形グループ 2"/>
          <p:cNvGrpSpPr/>
          <p:nvPr/>
        </p:nvGrpSpPr>
        <p:grpSpPr>
          <a:xfrm>
            <a:off x="4731279" y="5398046"/>
            <a:ext cx="3772922" cy="1384952"/>
            <a:chOff x="5031994" y="1747421"/>
            <a:chExt cx="3772922" cy="1384952"/>
          </a:xfrm>
        </p:grpSpPr>
        <p:sp>
          <p:nvSpPr>
            <p:cNvPr id="21" name="コンテンツ プレースホルダー 2"/>
            <p:cNvSpPr txBox="1">
              <a:spLocks/>
            </p:cNvSpPr>
            <p:nvPr/>
          </p:nvSpPr>
          <p:spPr>
            <a:xfrm>
              <a:off x="5785796" y="1788085"/>
              <a:ext cx="3019120" cy="1344288"/>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0" indent="0">
                <a:buNone/>
              </a:pPr>
              <a:r>
                <a:rPr lang="ja-JP" altLang="en-US" dirty="0"/>
                <a:t>ビンに含まれる格子点数</a:t>
              </a:r>
              <a:endParaRPr lang="en-US" altLang="ja-JP" dirty="0"/>
            </a:p>
            <a:p>
              <a:pPr marL="0" indent="0">
                <a:buNone/>
              </a:pPr>
              <a:r>
                <a:rPr lang="ja-JP" altLang="en-US" dirty="0"/>
                <a:t>全格子点数</a:t>
              </a:r>
              <a:endParaRPr lang="en-US" altLang="ja-JP" dirty="0"/>
            </a:p>
            <a:p>
              <a:pPr marL="0" indent="0">
                <a:buNone/>
              </a:pPr>
              <a:r>
                <a:rPr lang="ja-JP" altLang="en-US" dirty="0"/>
                <a:t>ビンの幅</a:t>
              </a:r>
              <a:r>
                <a:rPr lang="en-US" altLang="ja-JP" dirty="0"/>
                <a:t> (0.002 Pa)</a:t>
              </a:r>
            </a:p>
          </p:txBody>
        </p:sp>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5518" y="1747421"/>
              <a:ext cx="638782" cy="492655"/>
            </a:xfrm>
            <a:prstGeom prst="rect">
              <a:avLst/>
            </a:prstGeom>
          </p:spPr>
        </p:pic>
        <p:pic>
          <p:nvPicPr>
            <p:cNvPr id="11" name="図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0100" y="2164130"/>
              <a:ext cx="726458" cy="480130"/>
            </a:xfrm>
            <a:prstGeom prst="rect">
              <a:avLst/>
            </a:prstGeom>
          </p:spPr>
        </p:pic>
        <p:pic>
          <p:nvPicPr>
            <p:cNvPr id="12" name="図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1994" y="2597961"/>
              <a:ext cx="743159" cy="475956"/>
            </a:xfrm>
            <a:prstGeom prst="rect">
              <a:avLst/>
            </a:prstGeom>
          </p:spPr>
        </p:pic>
      </p:grpSp>
      <p:sp>
        <p:nvSpPr>
          <p:cNvPr id="23" name="テキスト ボックス 22"/>
          <p:cNvSpPr txBox="1"/>
          <p:nvPr/>
        </p:nvSpPr>
        <p:spPr>
          <a:xfrm>
            <a:off x="1625711" y="1941665"/>
            <a:ext cx="779523" cy="492443"/>
          </a:xfrm>
          <a:prstGeom prst="rect">
            <a:avLst/>
          </a:prstGeom>
          <a:noFill/>
        </p:spPr>
        <p:txBody>
          <a:bodyPr wrap="square" lIns="0" tIns="0" rIns="0" bIns="0" rtlCol="0">
            <a:spAutoFit/>
          </a:bodyPr>
          <a:lstStyle/>
          <a:p>
            <a:r>
              <a:rPr kumimoji="1" lang="ja-JP" altLang="en-US" sz="1600" dirty="0">
                <a:solidFill>
                  <a:srgbClr val="FF0000"/>
                </a:solidFill>
                <a:latin typeface="Hiragino Kaku Gothic Pro W6" charset="-128"/>
                <a:ea typeface="Hiragino Kaku Gothic Pro W6" charset="-128"/>
                <a:cs typeface="Hiragino Kaku Gothic Pro W6" charset="-128"/>
              </a:rPr>
              <a:t>解像度</a:t>
            </a:r>
            <a:br>
              <a:rPr kumimoji="1" lang="en-US" altLang="ja-JP" sz="1600" dirty="0">
                <a:solidFill>
                  <a:srgbClr val="FF0000"/>
                </a:solidFill>
                <a:latin typeface="Hiragino Kaku Gothic Pro W6" charset="-128"/>
                <a:ea typeface="Hiragino Kaku Gothic Pro W6" charset="-128"/>
                <a:cs typeface="Hiragino Kaku Gothic Pro W6" charset="-128"/>
              </a:rPr>
            </a:br>
            <a:r>
              <a:rPr kumimoji="1" lang="en-US" altLang="ja-JP" sz="1600" dirty="0">
                <a:solidFill>
                  <a:srgbClr val="FF0000"/>
                </a:solidFill>
                <a:latin typeface="Hiragino Kaku Gothic Pro W6" charset="-128"/>
                <a:ea typeface="Hiragino Kaku Gothic Pro W6" charset="-128"/>
                <a:cs typeface="Hiragino Kaku Gothic Pro W6" charset="-128"/>
              </a:rPr>
              <a:t>5m</a:t>
            </a:r>
            <a:endParaRPr kumimoji="1" lang="ja-JP" altLang="en-US" sz="1600" dirty="0">
              <a:solidFill>
                <a:srgbClr val="FF0000"/>
              </a:solidFill>
              <a:latin typeface="Hiragino Kaku Gothic Pro W6" charset="-128"/>
              <a:ea typeface="Hiragino Kaku Gothic Pro W6" charset="-128"/>
              <a:cs typeface="Hiragino Kaku Gothic Pro W6" charset="-128"/>
            </a:endParaRPr>
          </a:p>
        </p:txBody>
      </p:sp>
      <p:sp>
        <p:nvSpPr>
          <p:cNvPr id="24" name="テキスト ボックス 23"/>
          <p:cNvSpPr txBox="1"/>
          <p:nvPr/>
        </p:nvSpPr>
        <p:spPr>
          <a:xfrm>
            <a:off x="1708811" y="3132372"/>
            <a:ext cx="757876" cy="246221"/>
          </a:xfrm>
          <a:prstGeom prst="rect">
            <a:avLst/>
          </a:prstGeom>
          <a:noFill/>
        </p:spPr>
        <p:txBody>
          <a:bodyPr wrap="square" lIns="0" tIns="0" rIns="0" bIns="0" rtlCol="0">
            <a:spAutoFit/>
          </a:bodyPr>
          <a:lstStyle/>
          <a:p>
            <a:pPr algn="ctr"/>
            <a:r>
              <a:rPr kumimoji="1" lang="en-US" altLang="ja-JP" sz="1600">
                <a:solidFill>
                  <a:srgbClr val="00B0F0"/>
                </a:solidFill>
                <a:latin typeface="Hiragino Kaku Gothic Pro W6" charset="-128"/>
                <a:ea typeface="Hiragino Kaku Gothic Pro W6" charset="-128"/>
                <a:cs typeface="Hiragino Kaku Gothic Pro W6" charset="-128"/>
              </a:rPr>
              <a:t>10m</a:t>
            </a:r>
            <a:endParaRPr kumimoji="1" lang="ja-JP" altLang="en-US" sz="1600" dirty="0">
              <a:solidFill>
                <a:srgbClr val="00B0F0"/>
              </a:solidFill>
              <a:latin typeface="Hiragino Kaku Gothic Pro W6" charset="-128"/>
              <a:ea typeface="Hiragino Kaku Gothic Pro W6" charset="-128"/>
              <a:cs typeface="Hiragino Kaku Gothic Pro W6" charset="-128"/>
            </a:endParaRPr>
          </a:p>
        </p:txBody>
      </p:sp>
      <p:sp>
        <p:nvSpPr>
          <p:cNvPr id="26" name="テキスト ボックス 25"/>
          <p:cNvSpPr txBox="1"/>
          <p:nvPr/>
        </p:nvSpPr>
        <p:spPr>
          <a:xfrm>
            <a:off x="1418127" y="4218835"/>
            <a:ext cx="653174" cy="246221"/>
          </a:xfrm>
          <a:prstGeom prst="rect">
            <a:avLst/>
          </a:prstGeom>
          <a:noFill/>
        </p:spPr>
        <p:txBody>
          <a:bodyPr wrap="square" lIns="0" tIns="0" rIns="0" bIns="0" rtlCol="0">
            <a:spAutoFit/>
          </a:bodyPr>
          <a:lstStyle/>
          <a:p>
            <a:pPr algn="ctr"/>
            <a:r>
              <a:rPr kumimoji="1" lang="en-US" altLang="ja-JP" sz="1600" dirty="0">
                <a:solidFill>
                  <a:srgbClr val="FF00AB"/>
                </a:solidFill>
                <a:latin typeface="Hiragino Kaku Gothic Pro W6" charset="-128"/>
                <a:ea typeface="Hiragino Kaku Gothic Pro W6" charset="-128"/>
                <a:cs typeface="Hiragino Kaku Gothic Pro W6" charset="-128"/>
              </a:rPr>
              <a:t>50m</a:t>
            </a:r>
            <a:endParaRPr kumimoji="1" lang="ja-JP" altLang="en-US" sz="1600" dirty="0">
              <a:solidFill>
                <a:srgbClr val="FF00AB"/>
              </a:solidFill>
              <a:latin typeface="Hiragino Kaku Gothic Pro W6" charset="-128"/>
              <a:ea typeface="Hiragino Kaku Gothic Pro W6" charset="-128"/>
              <a:cs typeface="Hiragino Kaku Gothic Pro W6" charset="-128"/>
            </a:endParaRPr>
          </a:p>
        </p:txBody>
      </p:sp>
      <p:sp>
        <p:nvSpPr>
          <p:cNvPr id="20" name="テキスト ボックス 19"/>
          <p:cNvSpPr txBox="1"/>
          <p:nvPr/>
        </p:nvSpPr>
        <p:spPr>
          <a:xfrm>
            <a:off x="1385914" y="3773848"/>
            <a:ext cx="757876" cy="246221"/>
          </a:xfrm>
          <a:prstGeom prst="rect">
            <a:avLst/>
          </a:prstGeom>
          <a:noFill/>
        </p:spPr>
        <p:txBody>
          <a:bodyPr wrap="square" lIns="0" tIns="0" rIns="0" bIns="0" rtlCol="0">
            <a:spAutoFit/>
          </a:bodyPr>
          <a:lstStyle/>
          <a:p>
            <a:pPr algn="ctr"/>
            <a:r>
              <a:rPr kumimoji="1" lang="en-US" altLang="ja-JP" sz="1600">
                <a:solidFill>
                  <a:schemeClr val="accent2">
                    <a:lumMod val="75000"/>
                  </a:schemeClr>
                </a:solidFill>
                <a:latin typeface="Hiragino Kaku Gothic Pro W6" charset="-128"/>
                <a:ea typeface="Hiragino Kaku Gothic Pro W6" charset="-128"/>
                <a:cs typeface="Hiragino Kaku Gothic Pro W6" charset="-128"/>
              </a:rPr>
              <a:t>25m</a:t>
            </a:r>
            <a:endParaRPr kumimoji="1" lang="ja-JP" altLang="en-US" sz="1600" dirty="0">
              <a:solidFill>
                <a:schemeClr val="accent2">
                  <a:lumMod val="75000"/>
                </a:schemeClr>
              </a:solidFill>
              <a:latin typeface="Hiragino Kaku Gothic Pro W6" charset="-128"/>
              <a:ea typeface="Hiragino Kaku Gothic Pro W6" charset="-128"/>
              <a:cs typeface="Hiragino Kaku Gothic Pro W6" charset="-128"/>
            </a:endParaRPr>
          </a:p>
        </p:txBody>
      </p:sp>
      <p:sp>
        <p:nvSpPr>
          <p:cNvPr id="22" name="テキスト ボックス 21"/>
          <p:cNvSpPr txBox="1"/>
          <p:nvPr/>
        </p:nvSpPr>
        <p:spPr>
          <a:xfrm>
            <a:off x="634933" y="4616052"/>
            <a:ext cx="791709" cy="246221"/>
          </a:xfrm>
          <a:prstGeom prst="rect">
            <a:avLst/>
          </a:prstGeom>
          <a:noFill/>
        </p:spPr>
        <p:txBody>
          <a:bodyPr wrap="square" lIns="0" tIns="0" rIns="0" bIns="0" rtlCol="0">
            <a:spAutoFit/>
          </a:bodyPr>
          <a:lstStyle/>
          <a:p>
            <a:pPr algn="ctr"/>
            <a:r>
              <a:rPr kumimoji="1" lang="en-US" altLang="ja-JP" sz="1600">
                <a:solidFill>
                  <a:srgbClr val="7030A0"/>
                </a:solidFill>
                <a:latin typeface="Hiragino Kaku Gothic Pro W6" charset="-128"/>
                <a:ea typeface="Hiragino Kaku Gothic Pro W6" charset="-128"/>
                <a:cs typeface="Hiragino Kaku Gothic Pro W6" charset="-128"/>
              </a:rPr>
              <a:t>100m</a:t>
            </a:r>
            <a:endParaRPr kumimoji="1" lang="ja-JP" altLang="en-US" sz="1600" dirty="0">
              <a:solidFill>
                <a:srgbClr val="7030A0"/>
              </a:solidFill>
              <a:latin typeface="Hiragino Kaku Gothic Pro W6" charset="-128"/>
              <a:ea typeface="Hiragino Kaku Gothic Pro W6" charset="-128"/>
              <a:cs typeface="Hiragino Kaku Gothic Pro W6" charset="-128"/>
            </a:endParaRPr>
          </a:p>
        </p:txBody>
      </p:sp>
      <p:sp>
        <p:nvSpPr>
          <p:cNvPr id="4" name="正方形/長方形 3"/>
          <p:cNvSpPr/>
          <p:nvPr/>
        </p:nvSpPr>
        <p:spPr>
          <a:xfrm>
            <a:off x="4246323" y="1640910"/>
            <a:ext cx="190211" cy="964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タイトル 1"/>
          <p:cNvSpPr txBox="1">
            <a:spLocks/>
          </p:cNvSpPr>
          <p:nvPr/>
        </p:nvSpPr>
        <p:spPr>
          <a:xfrm>
            <a:off x="1230927" y="5739557"/>
            <a:ext cx="2736945" cy="747007"/>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kumimoji="1" sz="4400" kern="1200" baseline="0">
                <a:solidFill>
                  <a:schemeClr val="tx2"/>
                </a:solidFill>
                <a:latin typeface="Hiragino Kaku Gothic Pro W6" charset="-128"/>
                <a:ea typeface="Hiragino Kaku Gothic Pro W6" charset="-128"/>
                <a:cs typeface="Hiragino Kaku Gothic Pro W6" charset="-128"/>
              </a:defRPr>
            </a:lvl1pPr>
          </a:lstStyle>
          <a:p>
            <a:r>
              <a:rPr lang="ja-JP" altLang="en-US" sz="2400" dirty="0"/>
              <a:t>応力確率密度分布</a:t>
            </a:r>
          </a:p>
        </p:txBody>
      </p:sp>
    </p:spTree>
    <p:extLst>
      <p:ext uri="{BB962C8B-B14F-4D97-AF65-F5344CB8AC3E}">
        <p14:creationId xmlns:p14="http://schemas.microsoft.com/office/powerpoint/2010/main" val="836450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9355" y="1106478"/>
            <a:ext cx="5166817" cy="5166817"/>
          </a:xfrm>
          <a:prstGeom prst="rect">
            <a:avLst/>
          </a:prstGeom>
        </p:spPr>
      </p:pic>
      <p:sp>
        <p:nvSpPr>
          <p:cNvPr id="2" name="タイトル 1"/>
          <p:cNvSpPr>
            <a:spLocks noGrp="1"/>
          </p:cNvSpPr>
          <p:nvPr>
            <p:ph type="title"/>
          </p:nvPr>
        </p:nvSpPr>
        <p:spPr>
          <a:xfrm>
            <a:off x="818347" y="75128"/>
            <a:ext cx="7511473" cy="747007"/>
          </a:xfrm>
        </p:spPr>
        <p:txBody>
          <a:bodyPr>
            <a:normAutofit/>
          </a:bodyPr>
          <a:lstStyle/>
          <a:p>
            <a:r>
              <a:rPr lang="ja-JP" altLang="en-US" sz="3600" dirty="0"/>
              <a:t>地表面応力が強い場所</a:t>
            </a:r>
            <a:endParaRPr kumimoji="1" lang="ja-JP" altLang="en-US" sz="3600" dirty="0"/>
          </a:p>
        </p:txBody>
      </p:sp>
      <p:sp>
        <p:nvSpPr>
          <p:cNvPr id="52" name="テキスト ボックス 51"/>
          <p:cNvSpPr txBox="1"/>
          <p:nvPr/>
        </p:nvSpPr>
        <p:spPr>
          <a:xfrm rot="16200000">
            <a:off x="-2132575" y="3112368"/>
            <a:ext cx="4228916" cy="553998"/>
          </a:xfrm>
          <a:prstGeom prst="rect">
            <a:avLst/>
          </a:prstGeom>
          <a:solidFill>
            <a:schemeClr val="bg1"/>
          </a:solidFill>
        </p:spPr>
        <p:txBody>
          <a:bodyPr wrap="square" lIns="0" tIns="0" rIns="0" bIns="0" rtlCol="0">
            <a:spAutoFit/>
          </a:bodyPr>
          <a:lstStyle/>
          <a:p>
            <a:pPr algn="ctr"/>
            <a:br>
              <a:rPr lang="en-US" altLang="ja-JP" dirty="0">
                <a:latin typeface="Hiragino Kaku Gothic Pro W6" charset="-128"/>
                <a:ea typeface="Hiragino Kaku Gothic Pro W6" charset="-128"/>
                <a:cs typeface="Hiragino Kaku Gothic Pro W6" charset="-128"/>
              </a:rPr>
            </a:br>
            <a:r>
              <a:rPr lang="en-US" altLang="ja-JP" dirty="0">
                <a:latin typeface="Hiragino Kaku Gothic Pro W6" charset="-128"/>
                <a:ea typeface="Hiragino Kaku Gothic Pro W6" charset="-128"/>
                <a:cs typeface="Hiragino Kaku Gothic Pro W6" charset="-128"/>
              </a:rPr>
              <a:t>19.2 km</a:t>
            </a:r>
            <a:endParaRPr kumimoji="1" lang="ja-JP" altLang="en-US" dirty="0">
              <a:latin typeface="Hiragino Kaku Gothic Pro W6" charset="-128"/>
              <a:ea typeface="Hiragino Kaku Gothic Pro W6" charset="-128"/>
              <a:cs typeface="Hiragino Kaku Gothic Pro W6" charset="-128"/>
            </a:endParaRPr>
          </a:p>
        </p:txBody>
      </p:sp>
      <p:sp>
        <p:nvSpPr>
          <p:cNvPr id="53" name="上下矢印 52"/>
          <p:cNvSpPr/>
          <p:nvPr/>
        </p:nvSpPr>
        <p:spPr>
          <a:xfrm>
            <a:off x="260283" y="1133646"/>
            <a:ext cx="186299" cy="5045759"/>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1545269" y="6300462"/>
            <a:ext cx="2969442" cy="276999"/>
          </a:xfrm>
          <a:prstGeom prst="rect">
            <a:avLst/>
          </a:prstGeom>
          <a:solidFill>
            <a:schemeClr val="bg1"/>
          </a:solidFill>
        </p:spPr>
        <p:txBody>
          <a:bodyPr wrap="square" lIns="0" tIns="0" rIns="0" bIns="0" rtlCol="0">
            <a:spAutoFit/>
          </a:bodyPr>
          <a:lstStyle/>
          <a:p>
            <a:pPr algn="ctr"/>
            <a:r>
              <a:rPr lang="en-US" altLang="ja-JP" dirty="0">
                <a:latin typeface="Hiragino Kaku Gothic Pro W6" charset="-128"/>
                <a:ea typeface="Hiragino Kaku Gothic Pro W6" charset="-128"/>
                <a:cs typeface="Hiragino Kaku Gothic Pro W6" charset="-128"/>
              </a:rPr>
              <a:t>19.2 km</a:t>
            </a:r>
            <a:endParaRPr kumimoji="1" lang="ja-JP" altLang="en-US" dirty="0">
              <a:latin typeface="Hiragino Kaku Gothic Pro W6" charset="-128"/>
              <a:ea typeface="Hiragino Kaku Gothic Pro W6" charset="-128"/>
              <a:cs typeface="Hiragino Kaku Gothic Pro W6" charset="-128"/>
            </a:endParaRPr>
          </a:p>
        </p:txBody>
      </p:sp>
      <p:sp>
        <p:nvSpPr>
          <p:cNvPr id="58" name="上下矢印 57"/>
          <p:cNvSpPr/>
          <p:nvPr/>
        </p:nvSpPr>
        <p:spPr>
          <a:xfrm rot="5400000">
            <a:off x="2940606" y="3712547"/>
            <a:ext cx="178767" cy="5166817"/>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00651" y="764308"/>
            <a:ext cx="5453946" cy="307777"/>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2000" dirty="0">
                <a:latin typeface="Hiragino Kaku Gothic Pro W6" charset="-128"/>
                <a:ea typeface="Hiragino Kaku Gothic Pro W6" charset="-128"/>
                <a:cs typeface="Hiragino Kaku Gothic Pro W6" charset="-128"/>
              </a:rPr>
              <a:t>水平風絶対値</a:t>
            </a:r>
            <a:r>
              <a:rPr kumimoji="1" lang="en-US" altLang="ja-JP" sz="2000" dirty="0">
                <a:latin typeface="Hiragino Kaku Gothic Pro W6" charset="-128"/>
                <a:ea typeface="Hiragino Kaku Gothic Pro W6" charset="-128"/>
                <a:cs typeface="Hiragino Kaku Gothic Pro W6" charset="-128"/>
              </a:rPr>
              <a:t> [m/s] </a:t>
            </a:r>
            <a:r>
              <a:rPr kumimoji="1" lang="ja-JP" altLang="en-US" sz="2000" dirty="0">
                <a:latin typeface="Hiragino Kaku Gothic Pro W6" charset="-128"/>
                <a:ea typeface="Hiragino Kaku Gothic Pro W6" charset="-128"/>
                <a:cs typeface="Hiragino Kaku Gothic Pro W6" charset="-128"/>
              </a:rPr>
              <a:t>空間分布</a:t>
            </a:r>
            <a:r>
              <a:rPr kumimoji="1" lang="en-US" altLang="ja-JP" sz="2000" dirty="0">
                <a:latin typeface="Hiragino Kaku Gothic Pro W6" charset="-128"/>
                <a:ea typeface="Hiragino Kaku Gothic Pro W6" charset="-128"/>
                <a:cs typeface="Hiragino Kaku Gothic Pro W6" charset="-128"/>
              </a:rPr>
              <a:t> (z = 2.5 </a:t>
            </a:r>
            <a:r>
              <a:rPr kumimoji="1" lang="ja-JP" altLang="en-US" sz="2000" dirty="0">
                <a:latin typeface="Hiragino Kaku Gothic Pro W6" charset="-128"/>
                <a:ea typeface="Hiragino Kaku Gothic Pro W6" charset="-128"/>
                <a:cs typeface="Hiragino Kaku Gothic Pro W6" charset="-128"/>
              </a:rPr>
              <a:t>ｍ</a:t>
            </a:r>
            <a:r>
              <a:rPr kumimoji="1" lang="en-US" altLang="ja-JP" sz="2000" dirty="0">
                <a:latin typeface="Hiragino Kaku Gothic Pro W6" charset="-128"/>
                <a:ea typeface="Hiragino Kaku Gothic Pro W6" charset="-128"/>
                <a:cs typeface="Hiragino Kaku Gothic Pro W6" charset="-128"/>
              </a:rPr>
              <a:t>)</a:t>
            </a:r>
            <a:endParaRPr kumimoji="1" lang="ja-JP" altLang="en-US" sz="2000" dirty="0">
              <a:latin typeface="Hiragino Kaku Gothic Pro W6" charset="-128"/>
              <a:ea typeface="Hiragino Kaku Gothic Pro W6" charset="-128"/>
              <a:cs typeface="Hiragino Kaku Gothic Pro W6" charset="-128"/>
            </a:endParaRPr>
          </a:p>
        </p:txBody>
      </p:sp>
      <p:sp>
        <p:nvSpPr>
          <p:cNvPr id="14" name="コンテンツ プレースホルダー 2"/>
          <p:cNvSpPr txBox="1">
            <a:spLocks/>
          </p:cNvSpPr>
          <p:nvPr/>
        </p:nvSpPr>
        <p:spPr>
          <a:xfrm>
            <a:off x="5782968" y="614011"/>
            <a:ext cx="3381144" cy="5169996"/>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800" dirty="0">
                <a:solidFill>
                  <a:srgbClr val="FF0000"/>
                </a:solidFill>
              </a:rPr>
              <a:t>水平風の収束域付近に対応</a:t>
            </a:r>
            <a:endParaRPr lang="en-US" altLang="ja-JP" sz="2800" dirty="0">
              <a:solidFill>
                <a:srgbClr val="FF0000"/>
              </a:solidFill>
            </a:endParaRPr>
          </a:p>
          <a:p>
            <a:pPr lvl="1"/>
            <a:r>
              <a:rPr lang="ja-JP" altLang="en-US" sz="2800" dirty="0"/>
              <a:t>ネットワーク状の上昇流領域</a:t>
            </a:r>
            <a:endParaRPr lang="en-US" altLang="ja-JP" sz="2800" dirty="0"/>
          </a:p>
          <a:p>
            <a:r>
              <a:rPr lang="ja-JP" altLang="en-US" sz="2800" dirty="0"/>
              <a:t>応力が</a:t>
            </a:r>
            <a:r>
              <a:rPr lang="en-US" altLang="ja-JP" sz="2800" dirty="0"/>
              <a:t> 0.03 Pa </a:t>
            </a:r>
            <a:r>
              <a:rPr lang="ja-JP" altLang="en-US" sz="2800" dirty="0"/>
              <a:t>を超える場所は</a:t>
            </a:r>
            <a:br>
              <a:rPr lang="en-US" altLang="ja-JP" sz="2800" dirty="0"/>
            </a:br>
            <a:r>
              <a:rPr lang="en-US" altLang="ja-JP" sz="2800" dirty="0"/>
              <a:t>3 </a:t>
            </a:r>
            <a:r>
              <a:rPr lang="ja-JP" altLang="en-US" sz="2800" dirty="0"/>
              <a:t>箇所</a:t>
            </a:r>
            <a:r>
              <a:rPr lang="en-US" altLang="ja-JP" sz="2800" dirty="0"/>
              <a:t> </a:t>
            </a:r>
            <a:br>
              <a:rPr lang="en-US" altLang="ja-JP" sz="2800" dirty="0"/>
            </a:br>
            <a:r>
              <a:rPr lang="en-US" altLang="ja-JP" sz="2800" dirty="0"/>
              <a:t>(</a:t>
            </a:r>
            <a:r>
              <a:rPr lang="ja-JP" altLang="en-US" sz="2800" dirty="0"/>
              <a:t>矢印部分</a:t>
            </a:r>
            <a:r>
              <a:rPr lang="en-US" altLang="ja-JP" sz="2800" dirty="0"/>
              <a:t>)</a:t>
            </a:r>
          </a:p>
          <a:p>
            <a:pPr lvl="1"/>
            <a:r>
              <a:rPr lang="en-US" altLang="ja-JP" sz="2800" dirty="0"/>
              <a:t>#1 : 34 </a:t>
            </a:r>
            <a:r>
              <a:rPr lang="ja-JP" altLang="en-US" sz="2800" dirty="0"/>
              <a:t>格子点</a:t>
            </a:r>
            <a:endParaRPr lang="en-US" altLang="ja-JP" sz="2800" dirty="0"/>
          </a:p>
          <a:p>
            <a:pPr lvl="1"/>
            <a:r>
              <a:rPr lang="en-US" altLang="ja-JP" sz="2800" dirty="0"/>
              <a:t>#2 : 6 </a:t>
            </a:r>
            <a:r>
              <a:rPr lang="ja-JP" altLang="en-US" sz="2800" dirty="0"/>
              <a:t>格子点</a:t>
            </a:r>
            <a:endParaRPr lang="en-US" altLang="ja-JP" sz="2800" dirty="0"/>
          </a:p>
          <a:p>
            <a:pPr lvl="1"/>
            <a:r>
              <a:rPr lang="en-US" altLang="ja-JP" sz="2800" dirty="0"/>
              <a:t>#3 : 3 </a:t>
            </a:r>
            <a:r>
              <a:rPr lang="ja-JP" altLang="en-US" sz="2800" dirty="0"/>
              <a:t>格子点</a:t>
            </a:r>
            <a:endParaRPr lang="en-US" altLang="ja-JP" sz="2800" dirty="0"/>
          </a:p>
        </p:txBody>
      </p:sp>
      <p:pic>
        <p:nvPicPr>
          <p:cNvPr id="3" name="図 2"/>
          <p:cNvPicPr>
            <a:picLocks noChangeAspect="1"/>
          </p:cNvPicPr>
          <p:nvPr/>
        </p:nvPicPr>
        <p:blipFill>
          <a:blip r:embed="rId4"/>
          <a:stretch>
            <a:fillRect/>
          </a:stretch>
        </p:blipFill>
        <p:spPr>
          <a:xfrm>
            <a:off x="5654597" y="4347876"/>
            <a:ext cx="562302" cy="2125311"/>
          </a:xfrm>
          <a:prstGeom prst="rect">
            <a:avLst/>
          </a:prstGeom>
        </p:spPr>
      </p:pic>
    </p:spTree>
    <p:extLst>
      <p:ext uri="{BB962C8B-B14F-4D97-AF65-F5344CB8AC3E}">
        <p14:creationId xmlns:p14="http://schemas.microsoft.com/office/powerpoint/2010/main" val="1569627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8347" y="381705"/>
            <a:ext cx="7511473" cy="747007"/>
          </a:xfrm>
        </p:spPr>
        <p:txBody>
          <a:bodyPr>
            <a:normAutofit/>
          </a:bodyPr>
          <a:lstStyle/>
          <a:p>
            <a:r>
              <a:rPr kumimoji="1" lang="ja-JP" altLang="en-US" sz="3600" dirty="0"/>
              <a:t>はじめに</a:t>
            </a:r>
            <a:r>
              <a:rPr kumimoji="1" lang="en-US" altLang="ja-JP" sz="3600" dirty="0"/>
              <a:t> </a:t>
            </a:r>
            <a:endParaRPr kumimoji="1" lang="ja-JP" altLang="en-US" sz="3600" dirty="0"/>
          </a:p>
        </p:txBody>
      </p:sp>
      <p:sp>
        <p:nvSpPr>
          <p:cNvPr id="3" name="コンテンツ プレースホルダー 2"/>
          <p:cNvSpPr>
            <a:spLocks noGrp="1"/>
          </p:cNvSpPr>
          <p:nvPr>
            <p:ph idx="1"/>
          </p:nvPr>
        </p:nvSpPr>
        <p:spPr>
          <a:xfrm>
            <a:off x="263951" y="1210624"/>
            <a:ext cx="8637161" cy="1329601"/>
          </a:xfrm>
        </p:spPr>
        <p:txBody>
          <a:bodyPr anchor="t" anchorCtr="0">
            <a:normAutofit/>
          </a:bodyPr>
          <a:lstStyle/>
          <a:p>
            <a:r>
              <a:rPr lang="ja-JP" altLang="en-US" sz="2800" dirty="0"/>
              <a:t>火星大気中のダスト量変化は</a:t>
            </a:r>
            <a:r>
              <a:rPr lang="en-US" altLang="ja-JP" sz="2800" dirty="0"/>
              <a:t>, </a:t>
            </a:r>
            <a:r>
              <a:rPr lang="ja-JP" altLang="en-US" sz="2800" dirty="0"/>
              <a:t>大気の光学的深さを変化させ</a:t>
            </a:r>
            <a:r>
              <a:rPr lang="en-US" altLang="ja-JP" sz="2800" dirty="0"/>
              <a:t>, </a:t>
            </a:r>
            <a:r>
              <a:rPr lang="ja-JP" altLang="en-US" sz="2800" dirty="0"/>
              <a:t>温度場に影響を与えている</a:t>
            </a:r>
            <a:br>
              <a:rPr lang="en-US" altLang="ja-JP" sz="2800" dirty="0"/>
            </a:br>
            <a:r>
              <a:rPr lang="en-US" altLang="ja-JP" dirty="0"/>
              <a:t>(</a:t>
            </a:r>
            <a:r>
              <a:rPr lang="en-US" altLang="ja-JP" dirty="0" err="1"/>
              <a:t>Montabone</a:t>
            </a:r>
            <a:r>
              <a:rPr lang="en-US" altLang="ja-JP" dirty="0"/>
              <a:t> et al., 2005)</a:t>
            </a:r>
            <a:endParaRPr kumimoji="1" lang="en-US" altLang="ja-JP" dirty="0"/>
          </a:p>
        </p:txBody>
      </p:sp>
      <p:grpSp>
        <p:nvGrpSpPr>
          <p:cNvPr id="10" name="図形グループ 9"/>
          <p:cNvGrpSpPr/>
          <p:nvPr/>
        </p:nvGrpSpPr>
        <p:grpSpPr>
          <a:xfrm>
            <a:off x="0" y="2816321"/>
            <a:ext cx="9283157" cy="2722454"/>
            <a:chOff x="-673100" y="2580535"/>
            <a:chExt cx="9283157" cy="2722454"/>
          </a:xfrm>
        </p:grpSpPr>
        <p:grpSp>
          <p:nvGrpSpPr>
            <p:cNvPr id="8" name="図形グループ 7"/>
            <p:cNvGrpSpPr/>
            <p:nvPr/>
          </p:nvGrpSpPr>
          <p:grpSpPr>
            <a:xfrm>
              <a:off x="-673100" y="2580535"/>
              <a:ext cx="9283157" cy="2608154"/>
              <a:chOff x="-937506" y="4249846"/>
              <a:chExt cx="9283157" cy="2608154"/>
            </a:xfrm>
          </p:grpSpPr>
          <p:pic>
            <p:nvPicPr>
              <p:cNvPr id="4" name="図 3"/>
              <p:cNvPicPr>
                <a:picLocks noChangeAspect="1"/>
              </p:cNvPicPr>
              <p:nvPr/>
            </p:nvPicPr>
            <p:blipFill>
              <a:blip r:embed="rId2"/>
              <a:stretch>
                <a:fillRect/>
              </a:stretch>
            </p:blipFill>
            <p:spPr>
              <a:xfrm>
                <a:off x="1114424" y="4263843"/>
                <a:ext cx="6728593" cy="2594157"/>
              </a:xfrm>
              <a:prstGeom prst="rect">
                <a:avLst/>
              </a:prstGeom>
            </p:spPr>
          </p:pic>
          <p:sp>
            <p:nvSpPr>
              <p:cNvPr id="6" name="テキスト ボックス 5"/>
              <p:cNvSpPr txBox="1"/>
              <p:nvPr/>
            </p:nvSpPr>
            <p:spPr>
              <a:xfrm>
                <a:off x="1799499" y="4249846"/>
                <a:ext cx="2356310" cy="307777"/>
              </a:xfrm>
              <a:prstGeom prst="rect">
                <a:avLst/>
              </a:prstGeom>
              <a:solidFill>
                <a:schemeClr val="bg1"/>
              </a:solidFill>
            </p:spPr>
            <p:txBody>
              <a:bodyPr wrap="square" lIns="0" tIns="0" rIns="0" bIns="0" rtlCol="0">
                <a:spAutoFit/>
              </a:bodyPr>
              <a:lstStyle/>
              <a:p>
                <a:pPr algn="ctr"/>
                <a:r>
                  <a:rPr lang="ja-JP" altLang="en-US" sz="2000" dirty="0">
                    <a:latin typeface="Hiragino Kaku Gothic Pro W6" charset="-128"/>
                    <a:ea typeface="Hiragino Kaku Gothic Pro W6" charset="-128"/>
                    <a:cs typeface="Hiragino Kaku Gothic Pro W6" charset="-128"/>
                  </a:rPr>
                  <a:t>通常時</a:t>
                </a:r>
                <a:r>
                  <a:rPr lang="en-US" altLang="ja-JP" sz="2000" dirty="0">
                    <a:latin typeface="Hiragino Kaku Gothic Pro W6" charset="-128"/>
                    <a:ea typeface="Hiragino Kaku Gothic Pro W6" charset="-128"/>
                    <a:cs typeface="Hiragino Kaku Gothic Pro W6" charset="-128"/>
                  </a:rPr>
                  <a:t> (MY 24)</a:t>
                </a:r>
                <a:endParaRPr kumimoji="1" lang="ja-JP" altLang="en-US" sz="2000" dirty="0">
                  <a:latin typeface="Hiragino Kaku Gothic Pro W6" charset="-128"/>
                  <a:ea typeface="Hiragino Kaku Gothic Pro W6" charset="-128"/>
                  <a:cs typeface="Hiragino Kaku Gothic Pro W6" charset="-128"/>
                </a:endParaRPr>
              </a:p>
            </p:txBody>
          </p:sp>
          <p:sp>
            <p:nvSpPr>
              <p:cNvPr id="7" name="テキスト ボックス 6"/>
              <p:cNvSpPr txBox="1"/>
              <p:nvPr/>
            </p:nvSpPr>
            <p:spPr>
              <a:xfrm>
                <a:off x="4213649" y="4277840"/>
                <a:ext cx="4132002" cy="307777"/>
              </a:xfrm>
              <a:prstGeom prst="rect">
                <a:avLst/>
              </a:prstGeom>
              <a:solidFill>
                <a:schemeClr val="bg1"/>
              </a:solidFill>
            </p:spPr>
            <p:txBody>
              <a:bodyPr wrap="square" lIns="0" tIns="0" rIns="0" bIns="0" rtlCol="0">
                <a:spAutoFit/>
              </a:bodyPr>
              <a:lstStyle/>
              <a:p>
                <a:pPr algn="ctr"/>
                <a:r>
                  <a:rPr lang="ja-JP" altLang="en-US" sz="2000" dirty="0">
                    <a:latin typeface="Hiragino Kaku Gothic Pro W6" charset="-128"/>
                    <a:ea typeface="Hiragino Kaku Gothic Pro W6" charset="-128"/>
                    <a:cs typeface="Hiragino Kaku Gothic Pro W6" charset="-128"/>
                  </a:rPr>
                  <a:t>ダストストーム時</a:t>
                </a:r>
                <a:r>
                  <a:rPr lang="en-US" altLang="ja-JP" sz="2000" dirty="0">
                    <a:latin typeface="Hiragino Kaku Gothic Pro W6" charset="-128"/>
                    <a:ea typeface="Hiragino Kaku Gothic Pro W6" charset="-128"/>
                    <a:cs typeface="Hiragino Kaku Gothic Pro W6" charset="-128"/>
                  </a:rPr>
                  <a:t> (MY 25)</a:t>
                </a:r>
                <a:endParaRPr kumimoji="1" lang="ja-JP" altLang="en-US" sz="2000" dirty="0">
                  <a:latin typeface="Hiragino Kaku Gothic Pro W6" charset="-128"/>
                  <a:ea typeface="Hiragino Kaku Gothic Pro W6" charset="-128"/>
                  <a:cs typeface="Hiragino Kaku Gothic Pro W6" charset="-128"/>
                </a:endParaRPr>
              </a:p>
            </p:txBody>
          </p:sp>
          <p:sp>
            <p:nvSpPr>
              <p:cNvPr id="12" name="テキスト ボックス 11"/>
              <p:cNvSpPr txBox="1"/>
              <p:nvPr/>
            </p:nvSpPr>
            <p:spPr>
              <a:xfrm>
                <a:off x="-937506" y="4867455"/>
                <a:ext cx="1913529" cy="1292662"/>
              </a:xfrm>
              <a:prstGeom prst="rect">
                <a:avLst/>
              </a:prstGeom>
              <a:solidFill>
                <a:schemeClr val="bg1"/>
              </a:solidFill>
            </p:spPr>
            <p:txBody>
              <a:bodyPr wrap="square" lIns="0" tIns="0" rIns="0" bIns="0" rtlCol="0">
                <a:spAutoFit/>
              </a:bodyPr>
              <a:lstStyle/>
              <a:p>
                <a:pPr algn="ctr"/>
                <a:r>
                  <a:rPr lang="ja-JP" altLang="en-US" sz="2800" dirty="0">
                    <a:latin typeface="Hiragino Kaku Gothic Pro W6" charset="-128"/>
                    <a:ea typeface="Hiragino Kaku Gothic Pro W6" charset="-128"/>
                    <a:cs typeface="Hiragino Kaku Gothic Pro W6" charset="-128"/>
                  </a:rPr>
                  <a:t>温度の</a:t>
                </a:r>
                <a:br>
                  <a:rPr lang="en-US" altLang="ja-JP" sz="2800" dirty="0">
                    <a:latin typeface="Hiragino Kaku Gothic Pro W6" charset="-128"/>
                    <a:ea typeface="Hiragino Kaku Gothic Pro W6" charset="-128"/>
                    <a:cs typeface="Hiragino Kaku Gothic Pro W6" charset="-128"/>
                  </a:rPr>
                </a:br>
                <a:r>
                  <a:rPr lang="ja-JP" altLang="en-US" sz="2800" dirty="0">
                    <a:latin typeface="Hiragino Kaku Gothic Pro W6" charset="-128"/>
                    <a:ea typeface="Hiragino Kaku Gothic Pro W6" charset="-128"/>
                    <a:cs typeface="Hiragino Kaku Gothic Pro W6" charset="-128"/>
                  </a:rPr>
                  <a:t>子午面分布</a:t>
                </a:r>
                <a:br>
                  <a:rPr lang="en-US" altLang="ja-JP" sz="2800" dirty="0">
                    <a:latin typeface="Hiragino Kaku Gothic Pro W6" charset="-128"/>
                    <a:ea typeface="Hiragino Kaku Gothic Pro W6" charset="-128"/>
                    <a:cs typeface="Hiragino Kaku Gothic Pro W6" charset="-128"/>
                  </a:rPr>
                </a:br>
                <a:r>
                  <a:rPr lang="en-US" altLang="ja-JP" sz="2800" dirty="0">
                    <a:latin typeface="Hiragino Kaku Gothic Pro W6" charset="-128"/>
                    <a:ea typeface="Hiragino Kaku Gothic Pro W6" charset="-128"/>
                    <a:cs typeface="Hiragino Kaku Gothic Pro W6" charset="-128"/>
                  </a:rPr>
                  <a:t>(</a:t>
                </a:r>
                <a:r>
                  <a:rPr lang="ja-JP" altLang="en-US" sz="2800" dirty="0">
                    <a:latin typeface="Hiragino Kaku Gothic Pro W6" charset="-128"/>
                    <a:ea typeface="Hiragino Kaku Gothic Pro W6" charset="-128"/>
                    <a:cs typeface="Hiragino Kaku Gothic Pro W6" charset="-128"/>
                  </a:rPr>
                  <a:t>観測結果</a:t>
                </a:r>
                <a:r>
                  <a:rPr lang="en-US" altLang="ja-JP" sz="2800" dirty="0">
                    <a:latin typeface="Hiragino Kaku Gothic Pro W6" charset="-128"/>
                    <a:ea typeface="Hiragino Kaku Gothic Pro W6" charset="-128"/>
                    <a:cs typeface="Hiragino Kaku Gothic Pro W6" charset="-128"/>
                  </a:rPr>
                  <a:t>)</a:t>
                </a:r>
                <a:endParaRPr kumimoji="1" lang="ja-JP" altLang="en-US" sz="2800" dirty="0">
                  <a:latin typeface="Hiragino Kaku Gothic Pro W6" charset="-128"/>
                  <a:ea typeface="Hiragino Kaku Gothic Pro W6" charset="-128"/>
                  <a:cs typeface="Hiragino Kaku Gothic Pro W6" charset="-128"/>
                </a:endParaRPr>
              </a:p>
            </p:txBody>
          </p:sp>
          <p:sp>
            <p:nvSpPr>
              <p:cNvPr id="13" name="テキスト ボックス 12"/>
              <p:cNvSpPr txBox="1"/>
              <p:nvPr/>
            </p:nvSpPr>
            <p:spPr>
              <a:xfrm rot="16200000">
                <a:off x="259666" y="5273103"/>
                <a:ext cx="1950893"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高度</a:t>
                </a:r>
                <a:r>
                  <a:rPr kumimoji="1" lang="en-US" altLang="ja-JP" dirty="0">
                    <a:latin typeface="Hiragino Kaku Gothic Pro W6" charset="-128"/>
                    <a:ea typeface="Hiragino Kaku Gothic Pro W6" charset="-128"/>
                    <a:cs typeface="Hiragino Kaku Gothic Pro W6" charset="-128"/>
                  </a:rPr>
                  <a:t> (km)</a:t>
                </a:r>
                <a:endParaRPr kumimoji="1" lang="ja-JP" altLang="en-US" dirty="0">
                  <a:latin typeface="Hiragino Kaku Gothic Pro W6" charset="-128"/>
                  <a:ea typeface="Hiragino Kaku Gothic Pro W6" charset="-128"/>
                  <a:cs typeface="Hiragino Kaku Gothic Pro W6" charset="-128"/>
                </a:endParaRPr>
              </a:p>
            </p:txBody>
          </p:sp>
          <p:sp>
            <p:nvSpPr>
              <p:cNvPr id="14" name="テキスト ボックス 13"/>
              <p:cNvSpPr txBox="1"/>
              <p:nvPr/>
            </p:nvSpPr>
            <p:spPr>
              <a:xfrm>
                <a:off x="1983703" y="6344457"/>
                <a:ext cx="1950893" cy="184666"/>
              </a:xfrm>
              <a:prstGeom prst="rect">
                <a:avLst/>
              </a:prstGeom>
              <a:solidFill>
                <a:schemeClr val="bg1"/>
              </a:solidFill>
            </p:spPr>
            <p:txBody>
              <a:bodyPr wrap="square" lIns="0" tIns="0" rIns="0" bIns="0" rtlCol="0">
                <a:spAutoFit/>
              </a:bodyPr>
              <a:lstStyle/>
              <a:p>
                <a:pPr algn="ctr"/>
                <a:r>
                  <a:rPr kumimoji="1" lang="ja-JP" altLang="en-US" sz="1200" dirty="0">
                    <a:latin typeface="Hiragino Kaku Gothic Pro W6" charset="-128"/>
                    <a:ea typeface="Hiragino Kaku Gothic Pro W6" charset="-128"/>
                    <a:cs typeface="Hiragino Kaku Gothic Pro W6" charset="-128"/>
                  </a:rPr>
                  <a:t>緯度</a:t>
                </a:r>
              </a:p>
            </p:txBody>
          </p:sp>
          <p:sp>
            <p:nvSpPr>
              <p:cNvPr id="15" name="テキスト ボックス 14"/>
              <p:cNvSpPr txBox="1"/>
              <p:nvPr/>
            </p:nvSpPr>
            <p:spPr>
              <a:xfrm>
                <a:off x="5336503" y="6344457"/>
                <a:ext cx="1950893" cy="184666"/>
              </a:xfrm>
              <a:prstGeom prst="rect">
                <a:avLst/>
              </a:prstGeom>
              <a:solidFill>
                <a:schemeClr val="bg1"/>
              </a:solidFill>
            </p:spPr>
            <p:txBody>
              <a:bodyPr wrap="square" lIns="0" tIns="0" rIns="0" bIns="0" rtlCol="0">
                <a:spAutoFit/>
              </a:bodyPr>
              <a:lstStyle/>
              <a:p>
                <a:pPr algn="ctr"/>
                <a:r>
                  <a:rPr kumimoji="1" lang="ja-JP" altLang="en-US" sz="1200" dirty="0">
                    <a:latin typeface="Hiragino Kaku Gothic Pro W6" charset="-128"/>
                    <a:ea typeface="Hiragino Kaku Gothic Pro W6" charset="-128"/>
                    <a:cs typeface="Hiragino Kaku Gothic Pro W6" charset="-128"/>
                  </a:rPr>
                  <a:t>緯度</a:t>
                </a:r>
              </a:p>
            </p:txBody>
          </p:sp>
          <p:sp>
            <p:nvSpPr>
              <p:cNvPr id="16" name="テキスト ボックス 15"/>
              <p:cNvSpPr txBox="1"/>
              <p:nvPr/>
            </p:nvSpPr>
            <p:spPr>
              <a:xfrm>
                <a:off x="1103954" y="6240443"/>
                <a:ext cx="297942" cy="246221"/>
              </a:xfrm>
              <a:prstGeom prst="rect">
                <a:avLst/>
              </a:prstGeom>
              <a:solidFill>
                <a:schemeClr val="bg1"/>
              </a:solidFill>
            </p:spPr>
            <p:txBody>
              <a:bodyPr wrap="square" lIns="0" tIns="0" rIns="0" bIns="0" rtlCol="0">
                <a:spAutoFit/>
              </a:bodyPr>
              <a:lstStyle/>
              <a:p>
                <a:pPr algn="ctr"/>
                <a:r>
                  <a:rPr kumimoji="1" lang="en-US" altLang="ja-JP" sz="1600" dirty="0">
                    <a:latin typeface="Hiragino Kaku Gothic Pro W6" charset="-128"/>
                    <a:ea typeface="Hiragino Kaku Gothic Pro W6" charset="-128"/>
                    <a:cs typeface="Hiragino Kaku Gothic Pro W6" charset="-128"/>
                  </a:rPr>
                  <a:t>0</a:t>
                </a:r>
                <a:endParaRPr kumimoji="1" lang="ja-JP" altLang="en-US" sz="1600" dirty="0">
                  <a:latin typeface="Hiragino Kaku Gothic Pro W6" charset="-128"/>
                  <a:ea typeface="Hiragino Kaku Gothic Pro W6" charset="-128"/>
                  <a:cs typeface="Hiragino Kaku Gothic Pro W6" charset="-128"/>
                </a:endParaRPr>
              </a:p>
            </p:txBody>
          </p:sp>
          <p:sp>
            <p:nvSpPr>
              <p:cNvPr id="17" name="テキスト ボックス 16"/>
              <p:cNvSpPr txBox="1"/>
              <p:nvPr/>
            </p:nvSpPr>
            <p:spPr>
              <a:xfrm>
                <a:off x="1065972" y="4458262"/>
                <a:ext cx="483081" cy="246221"/>
              </a:xfrm>
              <a:prstGeom prst="rect">
                <a:avLst/>
              </a:prstGeom>
              <a:solidFill>
                <a:schemeClr val="bg1"/>
              </a:solidFill>
            </p:spPr>
            <p:txBody>
              <a:bodyPr wrap="square" lIns="0" tIns="0" rIns="0" bIns="0" rtlCol="0">
                <a:spAutoFit/>
              </a:bodyPr>
              <a:lstStyle/>
              <a:p>
                <a:pPr algn="ctr"/>
                <a:r>
                  <a:rPr kumimoji="1" lang="en-US" altLang="ja-JP" sz="1600">
                    <a:latin typeface="Hiragino Kaku Gothic Pro W6" charset="-128"/>
                    <a:ea typeface="Hiragino Kaku Gothic Pro W6" charset="-128"/>
                    <a:cs typeface="Hiragino Kaku Gothic Pro W6" charset="-128"/>
                  </a:rPr>
                  <a:t>100</a:t>
                </a:r>
                <a:endParaRPr kumimoji="1" lang="ja-JP" altLang="en-US" sz="1600" dirty="0">
                  <a:latin typeface="Hiragino Kaku Gothic Pro W6" charset="-128"/>
                  <a:ea typeface="Hiragino Kaku Gothic Pro W6" charset="-128"/>
                  <a:cs typeface="Hiragino Kaku Gothic Pro W6" charset="-128"/>
                </a:endParaRPr>
              </a:p>
            </p:txBody>
          </p:sp>
        </p:grpSp>
        <p:sp>
          <p:nvSpPr>
            <p:cNvPr id="5" name="テキスト ボックス 4"/>
            <p:cNvSpPr txBox="1"/>
            <p:nvPr/>
          </p:nvSpPr>
          <p:spPr>
            <a:xfrm>
              <a:off x="6256936" y="5025990"/>
              <a:ext cx="2188564" cy="276999"/>
            </a:xfrm>
            <a:prstGeom prst="rect">
              <a:avLst/>
            </a:prstGeom>
            <a:noFill/>
          </p:spPr>
          <p:txBody>
            <a:bodyPr wrap="square" rtlCol="0">
              <a:spAutoFit/>
            </a:bodyPr>
            <a:lstStyle/>
            <a:p>
              <a:r>
                <a:rPr lang="en-US" altLang="ja-JP" sz="1200" dirty="0" err="1">
                  <a:latin typeface="Hiragino Kaku Gothic Pro W6" charset="-128"/>
                  <a:ea typeface="Hiragino Kaku Gothic Pro W6" charset="-128"/>
                  <a:cs typeface="Hiragino Kaku Gothic Pro W6" charset="-128"/>
                </a:rPr>
                <a:t>Montabone</a:t>
              </a:r>
              <a:r>
                <a:rPr lang="en-US" altLang="ja-JP" sz="1200" dirty="0">
                  <a:latin typeface="Hiragino Kaku Gothic Pro W6" charset="-128"/>
                  <a:ea typeface="Hiragino Kaku Gothic Pro W6" charset="-128"/>
                  <a:cs typeface="Hiragino Kaku Gothic Pro W6" charset="-128"/>
                </a:rPr>
                <a:t> et al. (2005)</a:t>
              </a:r>
              <a:endParaRPr kumimoji="1" lang="ja-JP" altLang="en-US" sz="1200" dirty="0">
                <a:latin typeface="Hiragino Kaku Gothic Pro W6" charset="-128"/>
                <a:ea typeface="Hiragino Kaku Gothic Pro W6" charset="-128"/>
                <a:cs typeface="Hiragino Kaku Gothic Pro W6" charset="-128"/>
              </a:endParaRPr>
            </a:p>
          </p:txBody>
        </p:sp>
      </p:grpSp>
    </p:spTree>
    <p:extLst>
      <p:ext uri="{BB962C8B-B14F-4D97-AF65-F5344CB8AC3E}">
        <p14:creationId xmlns:p14="http://schemas.microsoft.com/office/powerpoint/2010/main" val="1040286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3"/>
          <a:srcRect l="23699" t="13692" r="23424" b="13218"/>
          <a:stretch/>
        </p:blipFill>
        <p:spPr>
          <a:xfrm>
            <a:off x="3190868" y="1096061"/>
            <a:ext cx="2683055" cy="2683055"/>
          </a:xfrm>
          <a:prstGeom prst="rect">
            <a:avLst/>
          </a:prstGeom>
        </p:spPr>
      </p:pic>
      <p:pic>
        <p:nvPicPr>
          <p:cNvPr id="7" name="図 6"/>
          <p:cNvPicPr>
            <a:picLocks noChangeAspect="1"/>
          </p:cNvPicPr>
          <p:nvPr/>
        </p:nvPicPr>
        <p:blipFill rotWithShape="1">
          <a:blip r:embed="rId4"/>
          <a:srcRect l="23561" t="14004" r="23288" b="13285"/>
          <a:stretch/>
        </p:blipFill>
        <p:spPr>
          <a:xfrm>
            <a:off x="452536" y="4140981"/>
            <a:ext cx="2743477" cy="2715194"/>
          </a:xfrm>
          <a:prstGeom prst="rect">
            <a:avLst/>
          </a:prstGeom>
        </p:spPr>
      </p:pic>
      <p:pic>
        <p:nvPicPr>
          <p:cNvPr id="3" name="図 2"/>
          <p:cNvPicPr>
            <a:picLocks noChangeAspect="1"/>
          </p:cNvPicPr>
          <p:nvPr/>
        </p:nvPicPr>
        <p:blipFill rotWithShape="1">
          <a:blip r:embed="rId5"/>
          <a:srcRect l="23554" t="13000" r="23167" b="12960"/>
          <a:stretch/>
        </p:blipFill>
        <p:spPr>
          <a:xfrm>
            <a:off x="415865" y="1081456"/>
            <a:ext cx="2731626" cy="2746235"/>
          </a:xfrm>
          <a:prstGeom prst="rect">
            <a:avLst/>
          </a:prstGeom>
        </p:spPr>
      </p:pic>
      <p:sp>
        <p:nvSpPr>
          <p:cNvPr id="2" name="タイトル 1"/>
          <p:cNvSpPr>
            <a:spLocks noGrp="1"/>
          </p:cNvSpPr>
          <p:nvPr>
            <p:ph type="title"/>
          </p:nvPr>
        </p:nvSpPr>
        <p:spPr>
          <a:xfrm>
            <a:off x="818347" y="75128"/>
            <a:ext cx="7511473" cy="747007"/>
          </a:xfrm>
        </p:spPr>
        <p:txBody>
          <a:bodyPr>
            <a:normAutofit/>
          </a:bodyPr>
          <a:lstStyle/>
          <a:p>
            <a:r>
              <a:rPr lang="ja-JP" altLang="en-US" sz="3600" dirty="0"/>
              <a:t>地表面応力が強い場所</a:t>
            </a:r>
            <a:r>
              <a:rPr lang="en-US" altLang="ja-JP" sz="3600" dirty="0"/>
              <a:t> : </a:t>
            </a:r>
            <a:r>
              <a:rPr lang="ja-JP" altLang="en-US" sz="3600" dirty="0"/>
              <a:t>拡大図</a:t>
            </a:r>
            <a:endParaRPr kumimoji="1" lang="ja-JP" altLang="en-US" sz="3600" dirty="0"/>
          </a:p>
        </p:txBody>
      </p:sp>
      <p:sp>
        <p:nvSpPr>
          <p:cNvPr id="52" name="テキスト ボックス 51"/>
          <p:cNvSpPr txBox="1"/>
          <p:nvPr/>
        </p:nvSpPr>
        <p:spPr>
          <a:xfrm rot="16200000">
            <a:off x="-323441" y="2331462"/>
            <a:ext cx="893104"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640 m</a:t>
            </a:r>
            <a:endParaRPr kumimoji="1" lang="ja-JP" altLang="en-US" sz="1600" dirty="0">
              <a:latin typeface="Hiragino Kaku Gothic Pro W6" charset="-128"/>
              <a:ea typeface="Hiragino Kaku Gothic Pro W6" charset="-128"/>
              <a:cs typeface="Hiragino Kaku Gothic Pro W6" charset="-128"/>
            </a:endParaRPr>
          </a:p>
        </p:txBody>
      </p:sp>
      <p:sp>
        <p:nvSpPr>
          <p:cNvPr id="53" name="上下矢印 52"/>
          <p:cNvSpPr/>
          <p:nvPr/>
        </p:nvSpPr>
        <p:spPr>
          <a:xfrm>
            <a:off x="241070" y="1166847"/>
            <a:ext cx="186299" cy="2588343"/>
          </a:xfrm>
          <a:prstGeom prst="upDownArrow">
            <a:avLst>
              <a:gd name="adj1" fmla="val 2699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右矢印 16"/>
          <p:cNvSpPr/>
          <p:nvPr/>
        </p:nvSpPr>
        <p:spPr>
          <a:xfrm rot="17710487">
            <a:off x="1610286" y="5758113"/>
            <a:ext cx="723897" cy="362967"/>
          </a:xfrm>
          <a:prstGeom prst="rightArrow">
            <a:avLst>
              <a:gd name="adj1" fmla="val 50000"/>
              <a:gd name="adj2" fmla="val 14244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rot="9828163">
            <a:off x="4118429" y="2632435"/>
            <a:ext cx="723897" cy="362967"/>
          </a:xfrm>
          <a:prstGeom prst="rightArrow">
            <a:avLst>
              <a:gd name="adj1" fmla="val 50000"/>
              <a:gd name="adj2" fmla="val 14244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p:nvSpPr>
        <p:spPr>
          <a:xfrm rot="18627552">
            <a:off x="2328816" y="2632436"/>
            <a:ext cx="723897" cy="362967"/>
          </a:xfrm>
          <a:prstGeom prst="rightArrow">
            <a:avLst>
              <a:gd name="adj1" fmla="val 50000"/>
              <a:gd name="adj2" fmla="val 14244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295591" y="6338841"/>
            <a:ext cx="473957" cy="369332"/>
          </a:xfrm>
          <a:prstGeom prst="rect">
            <a:avLst/>
          </a:prstGeom>
          <a:solidFill>
            <a:schemeClr val="bg1"/>
          </a:solidFill>
          <a:ln>
            <a:solidFill>
              <a:schemeClr val="tx1"/>
            </a:solidFill>
          </a:ln>
        </p:spPr>
        <p:txBody>
          <a:bodyPr wrap="square" lIns="0" tIns="0" rIns="0" bIns="0" rtlCol="0">
            <a:spAutoFit/>
          </a:bodyPr>
          <a:lstStyle/>
          <a:p>
            <a:pPr algn="ctr"/>
            <a:r>
              <a:rPr kumimoji="1" lang="en-US" altLang="ja-JP" sz="2400">
                <a:solidFill>
                  <a:srgbClr val="FF0000"/>
                </a:solidFill>
                <a:latin typeface="Hiragino Kaku Gothic Pro W6" charset="-128"/>
                <a:ea typeface="Hiragino Kaku Gothic Pro W6" charset="-128"/>
                <a:cs typeface="Hiragino Kaku Gothic Pro W6" charset="-128"/>
              </a:rPr>
              <a:t>#2</a:t>
            </a:r>
            <a:endParaRPr kumimoji="1" lang="ja-JP" altLang="en-US" sz="2400" dirty="0">
              <a:solidFill>
                <a:srgbClr val="FF0000"/>
              </a:solidFill>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a:off x="4912737" y="2407853"/>
            <a:ext cx="473957" cy="369332"/>
          </a:xfrm>
          <a:prstGeom prst="rect">
            <a:avLst/>
          </a:prstGeom>
          <a:solidFill>
            <a:schemeClr val="bg1"/>
          </a:solidFill>
          <a:ln>
            <a:solidFill>
              <a:schemeClr val="tx1"/>
            </a:solidFill>
          </a:ln>
        </p:spPr>
        <p:txBody>
          <a:bodyPr wrap="square" lIns="0" tIns="0" rIns="0" bIns="0" rtlCol="0">
            <a:spAutoFit/>
          </a:bodyPr>
          <a:lstStyle/>
          <a:p>
            <a:pPr algn="ctr"/>
            <a:r>
              <a:rPr kumimoji="1" lang="en-US" altLang="ja-JP" sz="2400" dirty="0">
                <a:solidFill>
                  <a:srgbClr val="FF0000"/>
                </a:solidFill>
                <a:latin typeface="Hiragino Kaku Gothic Pro W6" charset="-128"/>
                <a:ea typeface="Hiragino Kaku Gothic Pro W6" charset="-128"/>
                <a:cs typeface="Hiragino Kaku Gothic Pro W6" charset="-128"/>
              </a:rPr>
              <a:t>#3</a:t>
            </a:r>
            <a:endParaRPr kumimoji="1" lang="ja-JP" altLang="en-US" sz="2400" dirty="0">
              <a:solidFill>
                <a:srgbClr val="FF0000"/>
              </a:solidFill>
              <a:latin typeface="Hiragino Kaku Gothic Pro W6" charset="-128"/>
              <a:ea typeface="Hiragino Kaku Gothic Pro W6" charset="-128"/>
              <a:cs typeface="Hiragino Kaku Gothic Pro W6" charset="-128"/>
            </a:endParaRPr>
          </a:p>
        </p:txBody>
      </p:sp>
      <p:sp>
        <p:nvSpPr>
          <p:cNvPr id="23" name="テキスト ボックス 22"/>
          <p:cNvSpPr txBox="1"/>
          <p:nvPr/>
        </p:nvSpPr>
        <p:spPr>
          <a:xfrm>
            <a:off x="1997059" y="3136421"/>
            <a:ext cx="473957" cy="369332"/>
          </a:xfrm>
          <a:prstGeom prst="rect">
            <a:avLst/>
          </a:prstGeom>
          <a:solidFill>
            <a:schemeClr val="bg1"/>
          </a:solidFill>
          <a:ln>
            <a:solidFill>
              <a:schemeClr val="tx1"/>
            </a:solidFill>
          </a:ln>
        </p:spPr>
        <p:txBody>
          <a:bodyPr wrap="square" lIns="0" tIns="0" rIns="0" bIns="0" rtlCol="0">
            <a:spAutoFit/>
          </a:bodyPr>
          <a:lstStyle/>
          <a:p>
            <a:pPr algn="ctr"/>
            <a:r>
              <a:rPr kumimoji="1" lang="en-US" altLang="ja-JP" sz="2400" dirty="0">
                <a:solidFill>
                  <a:srgbClr val="FF0000"/>
                </a:solidFill>
                <a:latin typeface="Hiragino Kaku Gothic Pro W6" charset="-128"/>
                <a:ea typeface="Hiragino Kaku Gothic Pro W6" charset="-128"/>
                <a:cs typeface="Hiragino Kaku Gothic Pro W6" charset="-128"/>
              </a:rPr>
              <a:t>#1</a:t>
            </a:r>
            <a:endParaRPr kumimoji="1" lang="ja-JP" altLang="en-US" sz="2400" dirty="0">
              <a:solidFill>
                <a:srgbClr val="FF0000"/>
              </a:solidFill>
              <a:latin typeface="Hiragino Kaku Gothic Pro W6" charset="-128"/>
              <a:ea typeface="Hiragino Kaku Gothic Pro W6" charset="-128"/>
              <a:cs typeface="Hiragino Kaku Gothic Pro W6" charset="-128"/>
            </a:endParaRPr>
          </a:p>
        </p:txBody>
      </p:sp>
      <p:sp>
        <p:nvSpPr>
          <p:cNvPr id="22" name="上下矢印 21"/>
          <p:cNvSpPr/>
          <p:nvPr/>
        </p:nvSpPr>
        <p:spPr>
          <a:xfrm rot="5400000">
            <a:off x="1676400" y="2569405"/>
            <a:ext cx="186299" cy="2588343"/>
          </a:xfrm>
          <a:prstGeom prst="upDownArrow">
            <a:avLst>
              <a:gd name="adj1" fmla="val 2699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322997" y="3894760"/>
            <a:ext cx="893104"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640 m</a:t>
            </a:r>
            <a:endParaRPr kumimoji="1" lang="ja-JP" altLang="en-US" sz="1600" dirty="0">
              <a:latin typeface="Hiragino Kaku Gothic Pro W6" charset="-128"/>
              <a:ea typeface="Hiragino Kaku Gothic Pro W6" charset="-128"/>
              <a:cs typeface="Hiragino Kaku Gothic Pro W6" charset="-128"/>
            </a:endParaRPr>
          </a:p>
        </p:txBody>
      </p:sp>
      <p:sp>
        <p:nvSpPr>
          <p:cNvPr id="26" name="テキスト ボックス 25"/>
          <p:cNvSpPr txBox="1"/>
          <p:nvPr/>
        </p:nvSpPr>
        <p:spPr>
          <a:xfrm rot="16200000">
            <a:off x="-323441" y="5369934"/>
            <a:ext cx="893104"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640 m</a:t>
            </a:r>
            <a:endParaRPr kumimoji="1" lang="ja-JP" altLang="en-US" sz="1600" dirty="0">
              <a:latin typeface="Hiragino Kaku Gothic Pro W6" charset="-128"/>
              <a:ea typeface="Hiragino Kaku Gothic Pro W6" charset="-128"/>
              <a:cs typeface="Hiragino Kaku Gothic Pro W6" charset="-128"/>
            </a:endParaRPr>
          </a:p>
        </p:txBody>
      </p:sp>
      <p:sp>
        <p:nvSpPr>
          <p:cNvPr id="27" name="上下矢印 26"/>
          <p:cNvSpPr/>
          <p:nvPr/>
        </p:nvSpPr>
        <p:spPr>
          <a:xfrm>
            <a:off x="241070" y="4205319"/>
            <a:ext cx="186299" cy="2588343"/>
          </a:xfrm>
          <a:prstGeom prst="upDownArrow">
            <a:avLst>
              <a:gd name="adj1" fmla="val 2699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上下矢印 27"/>
          <p:cNvSpPr/>
          <p:nvPr/>
        </p:nvSpPr>
        <p:spPr>
          <a:xfrm rot="5400000">
            <a:off x="4438007" y="2569405"/>
            <a:ext cx="186299" cy="2588343"/>
          </a:xfrm>
          <a:prstGeom prst="upDownArrow">
            <a:avLst>
              <a:gd name="adj1" fmla="val 2699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4084604" y="3894760"/>
            <a:ext cx="893104"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640 m</a:t>
            </a:r>
            <a:endParaRPr kumimoji="1" lang="ja-JP" altLang="en-US" sz="1600" dirty="0">
              <a:latin typeface="Hiragino Kaku Gothic Pro W6" charset="-128"/>
              <a:ea typeface="Hiragino Kaku Gothic Pro W6" charset="-128"/>
              <a:cs typeface="Hiragino Kaku Gothic Pro W6" charset="-128"/>
            </a:endParaRPr>
          </a:p>
        </p:txBody>
      </p:sp>
      <p:sp>
        <p:nvSpPr>
          <p:cNvPr id="33" name="テキスト ボックス 32"/>
          <p:cNvSpPr txBox="1"/>
          <p:nvPr/>
        </p:nvSpPr>
        <p:spPr>
          <a:xfrm>
            <a:off x="200651" y="764308"/>
            <a:ext cx="5453946" cy="307777"/>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2000" dirty="0">
                <a:latin typeface="Hiragino Kaku Gothic Pro W6" charset="-128"/>
                <a:ea typeface="Hiragino Kaku Gothic Pro W6" charset="-128"/>
                <a:cs typeface="Hiragino Kaku Gothic Pro W6" charset="-128"/>
              </a:rPr>
              <a:t>水平風絶対値</a:t>
            </a:r>
            <a:r>
              <a:rPr kumimoji="1" lang="en-US" altLang="ja-JP" sz="2000" dirty="0">
                <a:latin typeface="Hiragino Kaku Gothic Pro W6" charset="-128"/>
                <a:ea typeface="Hiragino Kaku Gothic Pro W6" charset="-128"/>
                <a:cs typeface="Hiragino Kaku Gothic Pro W6" charset="-128"/>
              </a:rPr>
              <a:t> [m/s] </a:t>
            </a:r>
            <a:r>
              <a:rPr kumimoji="1" lang="ja-JP" altLang="en-US" sz="2000" dirty="0">
                <a:latin typeface="Hiragino Kaku Gothic Pro W6" charset="-128"/>
                <a:ea typeface="Hiragino Kaku Gothic Pro W6" charset="-128"/>
                <a:cs typeface="Hiragino Kaku Gothic Pro W6" charset="-128"/>
              </a:rPr>
              <a:t>空間分布</a:t>
            </a:r>
            <a:r>
              <a:rPr kumimoji="1" lang="en-US" altLang="ja-JP" sz="2000" dirty="0">
                <a:latin typeface="Hiragino Kaku Gothic Pro W6" charset="-128"/>
                <a:ea typeface="Hiragino Kaku Gothic Pro W6" charset="-128"/>
                <a:cs typeface="Hiragino Kaku Gothic Pro W6" charset="-128"/>
              </a:rPr>
              <a:t> (z = 2.5 </a:t>
            </a:r>
            <a:r>
              <a:rPr kumimoji="1" lang="ja-JP" altLang="en-US" sz="2000" dirty="0">
                <a:latin typeface="Hiragino Kaku Gothic Pro W6" charset="-128"/>
                <a:ea typeface="Hiragino Kaku Gothic Pro W6" charset="-128"/>
                <a:cs typeface="Hiragino Kaku Gothic Pro W6" charset="-128"/>
              </a:rPr>
              <a:t>ｍ</a:t>
            </a:r>
            <a:r>
              <a:rPr kumimoji="1" lang="en-US" altLang="ja-JP" sz="2000" dirty="0">
                <a:latin typeface="Hiragino Kaku Gothic Pro W6" charset="-128"/>
                <a:ea typeface="Hiragino Kaku Gothic Pro W6" charset="-128"/>
                <a:cs typeface="Hiragino Kaku Gothic Pro W6" charset="-128"/>
              </a:rPr>
              <a:t>)</a:t>
            </a:r>
            <a:endParaRPr kumimoji="1" lang="ja-JP" altLang="en-US" sz="2000" dirty="0">
              <a:latin typeface="Hiragino Kaku Gothic Pro W6" charset="-128"/>
              <a:ea typeface="Hiragino Kaku Gothic Pro W6" charset="-128"/>
              <a:cs typeface="Hiragino Kaku Gothic Pro W6" charset="-128"/>
            </a:endParaRPr>
          </a:p>
        </p:txBody>
      </p:sp>
      <p:pic>
        <p:nvPicPr>
          <p:cNvPr id="25" name="図 24"/>
          <p:cNvPicPr>
            <a:picLocks noChangeAspect="1"/>
          </p:cNvPicPr>
          <p:nvPr/>
        </p:nvPicPr>
        <p:blipFill>
          <a:blip r:embed="rId6"/>
          <a:stretch>
            <a:fillRect/>
          </a:stretch>
        </p:blipFill>
        <p:spPr>
          <a:xfrm>
            <a:off x="3438971" y="4318569"/>
            <a:ext cx="562302" cy="2125311"/>
          </a:xfrm>
          <a:prstGeom prst="rect">
            <a:avLst/>
          </a:prstGeom>
        </p:spPr>
      </p:pic>
      <p:sp>
        <p:nvSpPr>
          <p:cNvPr id="34" name="コンテンツ プレースホルダー 2"/>
          <p:cNvSpPr txBox="1">
            <a:spLocks/>
          </p:cNvSpPr>
          <p:nvPr/>
        </p:nvSpPr>
        <p:spPr>
          <a:xfrm>
            <a:off x="5782968" y="614011"/>
            <a:ext cx="3381144" cy="5169996"/>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800" dirty="0">
                <a:solidFill>
                  <a:srgbClr val="FF0000"/>
                </a:solidFill>
              </a:rPr>
              <a:t>水平風の収束域付近に対応</a:t>
            </a:r>
            <a:endParaRPr lang="en-US" altLang="ja-JP" sz="2800" dirty="0">
              <a:solidFill>
                <a:srgbClr val="FF0000"/>
              </a:solidFill>
            </a:endParaRPr>
          </a:p>
          <a:p>
            <a:pPr lvl="1"/>
            <a:r>
              <a:rPr lang="ja-JP" altLang="en-US" sz="2800" dirty="0"/>
              <a:t>ネットワーク状の</a:t>
            </a:r>
            <a:r>
              <a:rPr lang="ja-JP" altLang="en-US" sz="2800"/>
              <a:t>上昇流領域</a:t>
            </a:r>
            <a:endParaRPr lang="en-US" altLang="ja-JP" sz="2800" dirty="0"/>
          </a:p>
          <a:p>
            <a:r>
              <a:rPr lang="ja-JP" altLang="en-US" sz="2800" dirty="0"/>
              <a:t>応力が</a:t>
            </a:r>
            <a:r>
              <a:rPr lang="en-US" altLang="ja-JP" sz="2800" dirty="0"/>
              <a:t> 0.03 Pa </a:t>
            </a:r>
            <a:r>
              <a:rPr lang="ja-JP" altLang="en-US" sz="2800" dirty="0"/>
              <a:t>を超える場所は</a:t>
            </a:r>
            <a:br>
              <a:rPr lang="en-US" altLang="ja-JP" sz="2800" dirty="0"/>
            </a:br>
            <a:r>
              <a:rPr lang="en-US" altLang="ja-JP" sz="2800" dirty="0"/>
              <a:t>3 </a:t>
            </a:r>
            <a:r>
              <a:rPr lang="ja-JP" altLang="en-US" sz="2800" dirty="0"/>
              <a:t>箇所</a:t>
            </a:r>
            <a:r>
              <a:rPr lang="en-US" altLang="ja-JP" sz="2800" dirty="0"/>
              <a:t> </a:t>
            </a:r>
            <a:br>
              <a:rPr lang="en-US" altLang="ja-JP" sz="2800" dirty="0"/>
            </a:br>
            <a:r>
              <a:rPr lang="en-US" altLang="ja-JP" sz="2800" dirty="0"/>
              <a:t>(</a:t>
            </a:r>
            <a:r>
              <a:rPr lang="ja-JP" altLang="en-US" sz="2800" dirty="0"/>
              <a:t>矢印部分</a:t>
            </a:r>
            <a:r>
              <a:rPr lang="en-US" altLang="ja-JP" sz="2800" dirty="0"/>
              <a:t>)</a:t>
            </a:r>
          </a:p>
          <a:p>
            <a:pPr lvl="1"/>
            <a:r>
              <a:rPr lang="en-US" altLang="ja-JP" sz="2800" dirty="0"/>
              <a:t>#1 : 34 </a:t>
            </a:r>
            <a:r>
              <a:rPr lang="ja-JP" altLang="en-US" sz="2800" dirty="0"/>
              <a:t>格子点</a:t>
            </a:r>
            <a:endParaRPr lang="en-US" altLang="ja-JP" sz="2800" dirty="0"/>
          </a:p>
          <a:p>
            <a:pPr lvl="1"/>
            <a:r>
              <a:rPr lang="en-US" altLang="ja-JP" sz="2800" dirty="0"/>
              <a:t>#2 : 6 </a:t>
            </a:r>
            <a:r>
              <a:rPr lang="ja-JP" altLang="en-US" sz="2800" dirty="0"/>
              <a:t>格子点</a:t>
            </a:r>
            <a:endParaRPr lang="en-US" altLang="ja-JP" sz="2800" dirty="0"/>
          </a:p>
          <a:p>
            <a:pPr lvl="1"/>
            <a:r>
              <a:rPr lang="en-US" altLang="ja-JP" sz="2800" dirty="0"/>
              <a:t>#3 : 3 </a:t>
            </a:r>
            <a:r>
              <a:rPr lang="ja-JP" altLang="en-US" sz="2800" dirty="0"/>
              <a:t>格子点</a:t>
            </a:r>
            <a:endParaRPr lang="en-US" altLang="ja-JP" sz="2800" dirty="0"/>
          </a:p>
        </p:txBody>
      </p:sp>
    </p:spTree>
    <p:extLst>
      <p:ext uri="{BB962C8B-B14F-4D97-AF65-F5344CB8AC3E}">
        <p14:creationId xmlns:p14="http://schemas.microsoft.com/office/powerpoint/2010/main" val="1718410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4319" y="75128"/>
            <a:ext cx="8227680" cy="747007"/>
          </a:xfrm>
        </p:spPr>
        <p:txBody>
          <a:bodyPr>
            <a:normAutofit fontScale="90000"/>
          </a:bodyPr>
          <a:lstStyle/>
          <a:p>
            <a:r>
              <a:rPr lang="ja-JP" altLang="en-US" sz="3600"/>
              <a:t>ダストフラックス</a:t>
            </a:r>
            <a:r>
              <a:rPr lang="en-US" altLang="ja-JP" sz="3600" dirty="0"/>
              <a:t> : KMH </a:t>
            </a:r>
            <a:r>
              <a:rPr lang="ja-JP" altLang="en-US" sz="3600"/>
              <a:t>と</a:t>
            </a:r>
            <a:r>
              <a:rPr lang="en-US" altLang="ja-JP" sz="3600" dirty="0"/>
              <a:t> DDA </a:t>
            </a:r>
            <a:r>
              <a:rPr lang="ja-JP" altLang="en-US" sz="3600"/>
              <a:t>の比較</a:t>
            </a:r>
            <a:endParaRPr kumimoji="1" lang="ja-JP" altLang="en-US" sz="3600" dirty="0"/>
          </a:p>
        </p:txBody>
      </p:sp>
      <p:sp>
        <p:nvSpPr>
          <p:cNvPr id="25" name="テキスト ボックス 24">
            <a:extLst>
              <a:ext uri="{FF2B5EF4-FFF2-40B4-BE49-F238E27FC236}">
                <a16:creationId xmlns:a16="http://schemas.microsoft.com/office/drawing/2014/main" id="{68AC134A-BAF6-4744-8C2E-B58477BBA279}"/>
              </a:ext>
            </a:extLst>
          </p:cNvPr>
          <p:cNvSpPr txBox="1"/>
          <p:nvPr/>
        </p:nvSpPr>
        <p:spPr>
          <a:xfrm>
            <a:off x="154319" y="658849"/>
            <a:ext cx="4129452" cy="246221"/>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1600">
                <a:latin typeface="Hiragino Kaku Gothic Pro W6" charset="-128"/>
                <a:ea typeface="Hiragino Kaku Gothic Pro W6" charset="-128"/>
                <a:cs typeface="Hiragino Kaku Gothic Pro W6" charset="-128"/>
              </a:rPr>
              <a:t>ダストフラックス分布</a:t>
            </a:r>
            <a:r>
              <a:rPr kumimoji="1" lang="en-US" altLang="ja-JP" sz="1600" dirty="0">
                <a:latin typeface="Hiragino Kaku Gothic Pro W6" charset="-128"/>
                <a:ea typeface="Hiragino Kaku Gothic Pro W6" charset="-128"/>
                <a:cs typeface="Hiragino Kaku Gothic Pro W6" charset="-128"/>
              </a:rPr>
              <a:t> (KMH) [kg/m</a:t>
            </a:r>
            <a:r>
              <a:rPr kumimoji="1" lang="en-US" altLang="ja-JP" sz="1600" baseline="30000" dirty="0">
                <a:latin typeface="Hiragino Kaku Gothic Pro W6" charset="-128"/>
                <a:ea typeface="Hiragino Kaku Gothic Pro W6" charset="-128"/>
                <a:cs typeface="Hiragino Kaku Gothic Pro W6" charset="-128"/>
              </a:rPr>
              <a:t>2</a:t>
            </a:r>
            <a:r>
              <a:rPr kumimoji="1" lang="en-US" altLang="ja-JP" sz="1600" dirty="0">
                <a:latin typeface="Hiragino Kaku Gothic Pro W6" charset="-128"/>
                <a:ea typeface="Hiragino Kaku Gothic Pro W6" charset="-128"/>
                <a:cs typeface="Hiragino Kaku Gothic Pro W6" charset="-128"/>
              </a:rPr>
              <a:t>/s]</a:t>
            </a:r>
            <a:endParaRPr kumimoji="1" lang="ja-JP" altLang="en-US" sz="1600" dirty="0">
              <a:latin typeface="Hiragino Kaku Gothic Pro W6" charset="-128"/>
              <a:ea typeface="Hiragino Kaku Gothic Pro W6" charset="-128"/>
              <a:cs typeface="Hiragino Kaku Gothic Pro W6" charset="-128"/>
            </a:endParaRPr>
          </a:p>
        </p:txBody>
      </p:sp>
      <p:pic>
        <p:nvPicPr>
          <p:cNvPr id="28" name="図 27">
            <a:extLst>
              <a:ext uri="{FF2B5EF4-FFF2-40B4-BE49-F238E27FC236}">
                <a16:creationId xmlns:a16="http://schemas.microsoft.com/office/drawing/2014/main" id="{7B63A36C-ADB3-9B4A-BFB9-098D8B6E6173}"/>
              </a:ext>
            </a:extLst>
          </p:cNvPr>
          <p:cNvPicPr>
            <a:picLocks noChangeAspect="1"/>
          </p:cNvPicPr>
          <p:nvPr/>
        </p:nvPicPr>
        <p:blipFill>
          <a:blip r:embed="rId3"/>
          <a:stretch>
            <a:fillRect/>
          </a:stretch>
        </p:blipFill>
        <p:spPr>
          <a:xfrm>
            <a:off x="164492" y="957297"/>
            <a:ext cx="4072818" cy="4072818"/>
          </a:xfrm>
          <a:prstGeom prst="rect">
            <a:avLst/>
          </a:prstGeom>
        </p:spPr>
      </p:pic>
      <p:graphicFrame>
        <p:nvGraphicFramePr>
          <p:cNvPr id="5" name="表 4">
            <a:extLst>
              <a:ext uri="{FF2B5EF4-FFF2-40B4-BE49-F238E27FC236}">
                <a16:creationId xmlns:a16="http://schemas.microsoft.com/office/drawing/2014/main" id="{4A81AE4B-A018-B344-B9D8-2532D683511F}"/>
              </a:ext>
            </a:extLst>
          </p:cNvPr>
          <p:cNvGraphicFramePr>
            <a:graphicFrameLocks noGrp="1"/>
          </p:cNvGraphicFramePr>
          <p:nvPr>
            <p:extLst/>
          </p:nvPr>
        </p:nvGraphicFramePr>
        <p:xfrm>
          <a:off x="100338" y="5101075"/>
          <a:ext cx="8281661" cy="1676400"/>
        </p:xfrm>
        <a:graphic>
          <a:graphicData uri="http://schemas.openxmlformats.org/drawingml/2006/table">
            <a:tbl>
              <a:tblPr firstRow="1" bandRow="1">
                <a:tableStyleId>{00A15C55-8517-42AA-B614-E9B94910E393}</a:tableStyleId>
              </a:tblPr>
              <a:tblGrid>
                <a:gridCol w="3491948">
                  <a:extLst>
                    <a:ext uri="{9D8B030D-6E8A-4147-A177-3AD203B41FA5}">
                      <a16:colId xmlns:a16="http://schemas.microsoft.com/office/drawing/2014/main" val="2503283641"/>
                    </a:ext>
                  </a:extLst>
                </a:gridCol>
                <a:gridCol w="2231571">
                  <a:extLst>
                    <a:ext uri="{9D8B030D-6E8A-4147-A177-3AD203B41FA5}">
                      <a16:colId xmlns:a16="http://schemas.microsoft.com/office/drawing/2014/main" val="1210758600"/>
                    </a:ext>
                  </a:extLst>
                </a:gridCol>
                <a:gridCol w="2558142">
                  <a:extLst>
                    <a:ext uri="{9D8B030D-6E8A-4147-A177-3AD203B41FA5}">
                      <a16:colId xmlns:a16="http://schemas.microsoft.com/office/drawing/2014/main" val="2235335548"/>
                    </a:ext>
                  </a:extLst>
                </a:gridCol>
              </a:tblGrid>
              <a:tr h="370840">
                <a:tc>
                  <a:txBody>
                    <a:bodyPr/>
                    <a:lstStyle/>
                    <a:p>
                      <a:endParaRPr kumimoji="1" lang="ja-JP" altLang="en-US" sz="2000"/>
                    </a:p>
                  </a:txBody>
                  <a:tcPr/>
                </a:tc>
                <a:tc>
                  <a:txBody>
                    <a:bodyPr/>
                    <a:lstStyle/>
                    <a:p>
                      <a:r>
                        <a:rPr kumimoji="1" lang="en-US" altLang="ja-JP" sz="2000" dirty="0"/>
                        <a:t>KMH </a:t>
                      </a:r>
                      <a:r>
                        <a:rPr kumimoji="1" lang="ja-JP" altLang="en-US" sz="2000"/>
                        <a:t>スキーム</a:t>
                      </a:r>
                    </a:p>
                  </a:txBody>
                  <a:tcPr/>
                </a:tc>
                <a:tc>
                  <a:txBody>
                    <a:bodyPr/>
                    <a:lstStyle/>
                    <a:p>
                      <a:r>
                        <a:rPr kumimoji="1" lang="en-US" altLang="ja-JP" sz="2000" dirty="0"/>
                        <a:t>DDA </a:t>
                      </a:r>
                      <a:r>
                        <a:rPr kumimoji="1" lang="ja-JP" altLang="en-US" sz="2000"/>
                        <a:t>スキーム</a:t>
                      </a:r>
                    </a:p>
                  </a:txBody>
                  <a:tcPr/>
                </a:tc>
                <a:extLst>
                  <a:ext uri="{0D108BD9-81ED-4DB2-BD59-A6C34878D82A}">
                    <a16:rowId xmlns:a16="http://schemas.microsoft.com/office/drawing/2014/main" val="296162975"/>
                  </a:ext>
                </a:extLst>
              </a:tr>
              <a:tr h="370840">
                <a:tc>
                  <a:txBody>
                    <a:bodyPr/>
                    <a:lstStyle/>
                    <a:p>
                      <a:r>
                        <a:rPr kumimoji="1" lang="ja-JP" altLang="en-US" sz="2000"/>
                        <a:t>ダストフラックス領域平均値</a:t>
                      </a:r>
                      <a:br>
                        <a:rPr kumimoji="1" lang="en-US" altLang="ja-JP" sz="2000" dirty="0"/>
                      </a:br>
                      <a:r>
                        <a:rPr kumimoji="1" lang="en-US" altLang="ja-JP" sz="1600" dirty="0"/>
                        <a:t>[10</a:t>
                      </a:r>
                      <a:r>
                        <a:rPr kumimoji="1" lang="en-US" altLang="ja-JP" sz="1600" baseline="30000" dirty="0"/>
                        <a:t>-11</a:t>
                      </a:r>
                      <a:r>
                        <a:rPr kumimoji="1" lang="en-US" altLang="ja-JP" sz="1600" dirty="0"/>
                        <a:t> kg/m</a:t>
                      </a:r>
                      <a:r>
                        <a:rPr kumimoji="1" lang="en-US" altLang="ja-JP" sz="1600" baseline="30000" dirty="0"/>
                        <a:t>2</a:t>
                      </a:r>
                      <a:r>
                        <a:rPr kumimoji="1" lang="en-US" altLang="ja-JP" sz="1600" dirty="0"/>
                        <a:t>/s]</a:t>
                      </a:r>
                    </a:p>
                  </a:txBody>
                  <a:tcPr/>
                </a:tc>
                <a:tc>
                  <a:txBody>
                    <a:bodyPr/>
                    <a:lstStyle/>
                    <a:p>
                      <a:pPr algn="ctr"/>
                      <a:r>
                        <a:rPr kumimoji="1" lang="en-US" altLang="ja-JP" sz="2800" dirty="0"/>
                        <a:t>3.91</a:t>
                      </a:r>
                      <a:endParaRPr kumimoji="1" lang="ja-JP" altLang="en-US" sz="2800"/>
                    </a:p>
                  </a:txBody>
                  <a:tcPr anchor="ctr"/>
                </a:tc>
                <a:tc>
                  <a:txBody>
                    <a:bodyPr/>
                    <a:lstStyle/>
                    <a:p>
                      <a:pPr algn="ctr"/>
                      <a:r>
                        <a:rPr kumimoji="1" lang="en-US" altLang="ja-JP" sz="2800" dirty="0"/>
                        <a:t>9.49</a:t>
                      </a:r>
                      <a:endParaRPr kumimoji="1" lang="ja-JP" altLang="en-US" sz="2800"/>
                    </a:p>
                  </a:txBody>
                  <a:tcPr anchor="ctr"/>
                </a:tc>
                <a:extLst>
                  <a:ext uri="{0D108BD9-81ED-4DB2-BD59-A6C34878D82A}">
                    <a16:rowId xmlns:a16="http://schemas.microsoft.com/office/drawing/2014/main" val="1833824621"/>
                  </a:ext>
                </a:extLst>
              </a:tr>
              <a:tr h="370840">
                <a:tc>
                  <a:txBody>
                    <a:bodyPr/>
                    <a:lstStyle/>
                    <a:p>
                      <a:r>
                        <a:rPr kumimoji="1" lang="ja-JP" altLang="en-US" sz="2000"/>
                        <a:t>ダストフラックス最大値</a:t>
                      </a:r>
                      <a:br>
                        <a:rPr kumimoji="1" lang="en-US" altLang="ja-JP" sz="1600" dirty="0"/>
                      </a:br>
                      <a:r>
                        <a:rPr kumimoji="1" lang="en-US" altLang="ja-JP" sz="1600" dirty="0"/>
                        <a:t>[10</a:t>
                      </a:r>
                      <a:r>
                        <a:rPr kumimoji="1" lang="en-US" altLang="ja-JP" sz="1600" baseline="30000" dirty="0"/>
                        <a:t>-10</a:t>
                      </a:r>
                      <a:r>
                        <a:rPr kumimoji="1" lang="en-US" altLang="ja-JP" sz="1600" dirty="0"/>
                        <a:t> kg/m</a:t>
                      </a:r>
                      <a:r>
                        <a:rPr kumimoji="1" lang="en-US" altLang="ja-JP" sz="1600" baseline="30000" dirty="0"/>
                        <a:t>2</a:t>
                      </a:r>
                      <a:r>
                        <a:rPr kumimoji="1" lang="en-US" altLang="ja-JP" sz="1600" dirty="0"/>
                        <a:t>/s]</a:t>
                      </a:r>
                    </a:p>
                  </a:txBody>
                  <a:tcPr/>
                </a:tc>
                <a:tc>
                  <a:txBody>
                    <a:bodyPr/>
                    <a:lstStyle/>
                    <a:p>
                      <a:pPr algn="ctr"/>
                      <a:r>
                        <a:rPr kumimoji="1" lang="en-US" altLang="ja-JP" sz="2800" dirty="0"/>
                        <a:t>36900</a:t>
                      </a:r>
                      <a:endParaRPr kumimoji="1" lang="ja-JP" altLang="en-US" sz="2800"/>
                    </a:p>
                  </a:txBody>
                  <a:tcPr anchor="ctr"/>
                </a:tc>
                <a:tc>
                  <a:txBody>
                    <a:bodyPr/>
                    <a:lstStyle/>
                    <a:p>
                      <a:pPr algn="ctr"/>
                      <a:endParaRPr kumimoji="1" lang="ja-JP" altLang="en-US" sz="2800"/>
                    </a:p>
                  </a:txBody>
                  <a:tcPr anchor="ctr"/>
                </a:tc>
                <a:extLst>
                  <a:ext uri="{0D108BD9-81ED-4DB2-BD59-A6C34878D82A}">
                    <a16:rowId xmlns:a16="http://schemas.microsoft.com/office/drawing/2014/main" val="1977683370"/>
                  </a:ext>
                </a:extLst>
              </a:tr>
            </a:tbl>
          </a:graphicData>
        </a:graphic>
      </p:graphicFrame>
      <p:grpSp>
        <p:nvGrpSpPr>
          <p:cNvPr id="15" name="グループ化 14">
            <a:extLst>
              <a:ext uri="{FF2B5EF4-FFF2-40B4-BE49-F238E27FC236}">
                <a16:creationId xmlns:a16="http://schemas.microsoft.com/office/drawing/2014/main" id="{2872EA27-B3AA-DA4A-9E0C-B0CF9C329042}"/>
              </a:ext>
            </a:extLst>
          </p:cNvPr>
          <p:cNvGrpSpPr/>
          <p:nvPr/>
        </p:nvGrpSpPr>
        <p:grpSpPr>
          <a:xfrm>
            <a:off x="4283771" y="3309583"/>
            <a:ext cx="672050" cy="1756012"/>
            <a:chOff x="5598121" y="4762035"/>
            <a:chExt cx="672050" cy="1756012"/>
          </a:xfrm>
        </p:grpSpPr>
        <p:sp>
          <p:nvSpPr>
            <p:cNvPr id="16" name="テキスト ボックス 15">
              <a:extLst>
                <a:ext uri="{FF2B5EF4-FFF2-40B4-BE49-F238E27FC236}">
                  <a16:creationId xmlns:a16="http://schemas.microsoft.com/office/drawing/2014/main" id="{6935954A-9B21-4945-8E3D-34D3941259DA}"/>
                </a:ext>
              </a:extLst>
            </p:cNvPr>
            <p:cNvSpPr txBox="1"/>
            <p:nvPr/>
          </p:nvSpPr>
          <p:spPr>
            <a:xfrm>
              <a:off x="5717841" y="4765840"/>
              <a:ext cx="479271"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-7</a:t>
              </a:r>
              <a:endParaRPr kumimoji="1" lang="ja-JP" altLang="en-US" sz="1200" baseline="30000" dirty="0">
                <a:latin typeface="Hiragino Kaku Gothic Pro W6" charset="-128"/>
                <a:ea typeface="Hiragino Kaku Gothic Pro W6" charset="-128"/>
                <a:cs typeface="Hiragino Kaku Gothic Pro W6" charset="-128"/>
              </a:endParaRPr>
            </a:p>
          </p:txBody>
        </p:sp>
        <p:pic>
          <p:nvPicPr>
            <p:cNvPr id="17" name="図 16">
              <a:extLst>
                <a:ext uri="{FF2B5EF4-FFF2-40B4-BE49-F238E27FC236}">
                  <a16:creationId xmlns:a16="http://schemas.microsoft.com/office/drawing/2014/main" id="{E1CF1765-E46E-1841-A405-45E576252DEC}"/>
                </a:ext>
              </a:extLst>
            </p:cNvPr>
            <p:cNvPicPr>
              <a:picLocks noChangeAspect="1"/>
            </p:cNvPicPr>
            <p:nvPr/>
          </p:nvPicPr>
          <p:blipFill>
            <a:blip r:embed="rId4"/>
            <a:stretch>
              <a:fillRect/>
            </a:stretch>
          </p:blipFill>
          <p:spPr>
            <a:xfrm>
              <a:off x="5598121" y="4762035"/>
              <a:ext cx="213474" cy="1707792"/>
            </a:xfrm>
            <a:prstGeom prst="rect">
              <a:avLst/>
            </a:prstGeom>
          </p:spPr>
        </p:pic>
        <p:sp>
          <p:nvSpPr>
            <p:cNvPr id="18" name="テキスト ボックス 17">
              <a:extLst>
                <a:ext uri="{FF2B5EF4-FFF2-40B4-BE49-F238E27FC236}">
                  <a16:creationId xmlns:a16="http://schemas.microsoft.com/office/drawing/2014/main" id="{EAB62E9A-AA78-D148-82BC-681171DF66AF}"/>
                </a:ext>
              </a:extLst>
            </p:cNvPr>
            <p:cNvSpPr txBox="1"/>
            <p:nvPr/>
          </p:nvSpPr>
          <p:spPr>
            <a:xfrm>
              <a:off x="5717841" y="5123033"/>
              <a:ext cx="479271"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-8</a:t>
              </a:r>
              <a:endParaRPr kumimoji="1" lang="ja-JP" altLang="en-US" sz="1200" baseline="30000" dirty="0">
                <a:latin typeface="Hiragino Kaku Gothic Pro W6" charset="-128"/>
                <a:ea typeface="Hiragino Kaku Gothic Pro W6" charset="-128"/>
                <a:cs typeface="Hiragino Kaku Gothic Pro W6" charset="-128"/>
              </a:endParaRPr>
            </a:p>
          </p:txBody>
        </p:sp>
        <p:sp>
          <p:nvSpPr>
            <p:cNvPr id="19" name="テキスト ボックス 18">
              <a:extLst>
                <a:ext uri="{FF2B5EF4-FFF2-40B4-BE49-F238E27FC236}">
                  <a16:creationId xmlns:a16="http://schemas.microsoft.com/office/drawing/2014/main" id="{781BD184-CE7B-1E4A-AF93-0CA0F630D94B}"/>
                </a:ext>
              </a:extLst>
            </p:cNvPr>
            <p:cNvSpPr txBox="1"/>
            <p:nvPr/>
          </p:nvSpPr>
          <p:spPr>
            <a:xfrm>
              <a:off x="5717841" y="6333381"/>
              <a:ext cx="552330"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-11</a:t>
              </a:r>
              <a:endParaRPr kumimoji="1" lang="ja-JP" altLang="en-US" sz="1200" baseline="30000" dirty="0">
                <a:latin typeface="Hiragino Kaku Gothic Pro W6" charset="-128"/>
                <a:ea typeface="Hiragino Kaku Gothic Pro W6" charset="-128"/>
                <a:cs typeface="Hiragino Kaku Gothic Pro W6" charset="-128"/>
              </a:endParaRPr>
            </a:p>
          </p:txBody>
        </p:sp>
        <p:sp>
          <p:nvSpPr>
            <p:cNvPr id="20" name="テキスト ボックス 19">
              <a:extLst>
                <a:ext uri="{FF2B5EF4-FFF2-40B4-BE49-F238E27FC236}">
                  <a16:creationId xmlns:a16="http://schemas.microsoft.com/office/drawing/2014/main" id="{0E8E2667-EBA2-174D-8BBE-81755B774AE1}"/>
                </a:ext>
              </a:extLst>
            </p:cNvPr>
            <p:cNvSpPr txBox="1"/>
            <p:nvPr/>
          </p:nvSpPr>
          <p:spPr>
            <a:xfrm>
              <a:off x="5717841" y="5526772"/>
              <a:ext cx="479271"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-9</a:t>
              </a:r>
              <a:endParaRPr kumimoji="1" lang="ja-JP" altLang="en-US" sz="1200" baseline="30000" dirty="0">
                <a:latin typeface="Hiragino Kaku Gothic Pro W6" charset="-128"/>
                <a:ea typeface="Hiragino Kaku Gothic Pro W6" charset="-128"/>
                <a:cs typeface="Hiragino Kaku Gothic Pro W6" charset="-128"/>
              </a:endParaRPr>
            </a:p>
          </p:txBody>
        </p:sp>
        <p:sp>
          <p:nvSpPr>
            <p:cNvPr id="21" name="テキスト ボックス 20">
              <a:extLst>
                <a:ext uri="{FF2B5EF4-FFF2-40B4-BE49-F238E27FC236}">
                  <a16:creationId xmlns:a16="http://schemas.microsoft.com/office/drawing/2014/main" id="{5CA33E7B-74DF-AD4A-8AA0-9E7EB7D45FAF}"/>
                </a:ext>
              </a:extLst>
            </p:cNvPr>
            <p:cNvSpPr txBox="1"/>
            <p:nvPr/>
          </p:nvSpPr>
          <p:spPr>
            <a:xfrm>
              <a:off x="5717841" y="5942251"/>
              <a:ext cx="552330"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-10</a:t>
              </a:r>
              <a:endParaRPr kumimoji="1" lang="ja-JP" altLang="en-US" sz="1200" baseline="30000" dirty="0">
                <a:latin typeface="Hiragino Kaku Gothic Pro W6" charset="-128"/>
                <a:ea typeface="Hiragino Kaku Gothic Pro W6" charset="-128"/>
                <a:cs typeface="Hiragino Kaku Gothic Pro W6" charset="-128"/>
              </a:endParaRPr>
            </a:p>
          </p:txBody>
        </p:sp>
      </p:grpSp>
      <p:sp>
        <p:nvSpPr>
          <p:cNvPr id="24" name="テキスト ボックス 23">
            <a:extLst>
              <a:ext uri="{FF2B5EF4-FFF2-40B4-BE49-F238E27FC236}">
                <a16:creationId xmlns:a16="http://schemas.microsoft.com/office/drawing/2014/main" id="{1AE50C92-54A0-5049-B3D1-5E77F2FEA8D8}"/>
              </a:ext>
            </a:extLst>
          </p:cNvPr>
          <p:cNvSpPr txBox="1"/>
          <p:nvPr/>
        </p:nvSpPr>
        <p:spPr>
          <a:xfrm>
            <a:off x="5623900" y="2117494"/>
            <a:ext cx="2689914" cy="246221"/>
          </a:xfrm>
          <a:prstGeom prst="rect">
            <a:avLst/>
          </a:prstGeom>
          <a:solidFill>
            <a:schemeClr val="bg1"/>
          </a:solidFill>
          <a:ln>
            <a:noFill/>
          </a:ln>
        </p:spPr>
        <p:txBody>
          <a:bodyPr wrap="square" lIns="0" tIns="0" rIns="0" bIns="0" rtlCol="0">
            <a:spAutoFit/>
          </a:bodyPr>
          <a:lstStyle/>
          <a:p>
            <a:pPr algn="ctr"/>
            <a:r>
              <a:rPr kumimoji="1" lang="ja-JP" altLang="en-US" sz="1600">
                <a:latin typeface="Hiragino Kaku Gothic Pro W6" charset="-128"/>
                <a:ea typeface="Hiragino Kaku Gothic Pro W6" charset="-128"/>
                <a:cs typeface="Hiragino Kaku Gothic Pro W6" charset="-128"/>
              </a:rPr>
              <a:t>鉛直風</a:t>
            </a:r>
            <a:r>
              <a:rPr kumimoji="1" lang="en-US" altLang="ja-JP" sz="1600" dirty="0">
                <a:latin typeface="Hiragino Kaku Gothic Pro W6" charset="-128"/>
                <a:ea typeface="Hiragino Kaku Gothic Pro W6" charset="-128"/>
                <a:cs typeface="Hiragino Kaku Gothic Pro W6" charset="-128"/>
              </a:rPr>
              <a:t> </a:t>
            </a:r>
            <a:r>
              <a:rPr kumimoji="1" lang="ja-JP" altLang="en-US" sz="1600">
                <a:latin typeface="Hiragino Kaku Gothic Pro W6" charset="-128"/>
                <a:ea typeface="Hiragino Kaku Gothic Pro W6" charset="-128"/>
                <a:cs typeface="Hiragino Kaku Gothic Pro W6" charset="-128"/>
              </a:rPr>
              <a:t>水平</a:t>
            </a:r>
            <a:r>
              <a:rPr kumimoji="1" lang="en-US" altLang="ja-JP" sz="1600" dirty="0">
                <a:latin typeface="Hiragino Kaku Gothic Pro W6" charset="-128"/>
                <a:ea typeface="Hiragino Kaku Gothic Pro W6" charset="-128"/>
                <a:cs typeface="Hiragino Kaku Gothic Pro W6" charset="-128"/>
              </a:rPr>
              <a:t> RMS </a:t>
            </a:r>
            <a:r>
              <a:rPr kumimoji="1" lang="ja-JP" altLang="en-US" sz="1600">
                <a:latin typeface="Hiragino Kaku Gothic Pro W6" charset="-128"/>
                <a:ea typeface="Hiragino Kaku Gothic Pro W6" charset="-128"/>
                <a:cs typeface="Hiragino Kaku Gothic Pro W6" charset="-128"/>
              </a:rPr>
              <a:t>鉛直分布</a:t>
            </a:r>
            <a:endParaRPr kumimoji="1" lang="ja-JP" altLang="en-US" sz="1600" dirty="0">
              <a:latin typeface="Hiragino Kaku Gothic Pro W6" charset="-128"/>
              <a:ea typeface="Hiragino Kaku Gothic Pro W6" charset="-128"/>
              <a:cs typeface="Hiragino Kaku Gothic Pro W6" charset="-128"/>
            </a:endParaRPr>
          </a:p>
        </p:txBody>
      </p:sp>
      <p:grpSp>
        <p:nvGrpSpPr>
          <p:cNvPr id="23" name="グループ化 22">
            <a:extLst>
              <a:ext uri="{FF2B5EF4-FFF2-40B4-BE49-F238E27FC236}">
                <a16:creationId xmlns:a16="http://schemas.microsoft.com/office/drawing/2014/main" id="{85AC6DB9-A18D-764C-9E8F-9E233E236279}"/>
              </a:ext>
            </a:extLst>
          </p:cNvPr>
          <p:cNvGrpSpPr/>
          <p:nvPr/>
        </p:nvGrpSpPr>
        <p:grpSpPr>
          <a:xfrm>
            <a:off x="5685546" y="2329957"/>
            <a:ext cx="2619632" cy="2451581"/>
            <a:chOff x="5558920" y="2649494"/>
            <a:chExt cx="2619632" cy="2451581"/>
          </a:xfrm>
        </p:grpSpPr>
        <p:pic>
          <p:nvPicPr>
            <p:cNvPr id="3" name="図 2">
              <a:extLst>
                <a:ext uri="{FF2B5EF4-FFF2-40B4-BE49-F238E27FC236}">
                  <a16:creationId xmlns:a16="http://schemas.microsoft.com/office/drawing/2014/main" id="{563EB1BC-1D92-AA44-9B00-EBE5C3245ADA}"/>
                </a:ext>
              </a:extLst>
            </p:cNvPr>
            <p:cNvPicPr>
              <a:picLocks noChangeAspect="1"/>
            </p:cNvPicPr>
            <p:nvPr/>
          </p:nvPicPr>
          <p:blipFill rotWithShape="1">
            <a:blip r:embed="rId5"/>
            <a:srcRect l="19433" t="7302" r="23523" b="18906"/>
            <a:stretch/>
          </p:blipFill>
          <p:spPr>
            <a:xfrm>
              <a:off x="5558920" y="2649494"/>
              <a:ext cx="2619632" cy="2451581"/>
            </a:xfrm>
            <a:prstGeom prst="rect">
              <a:avLst/>
            </a:prstGeom>
          </p:spPr>
        </p:pic>
        <p:cxnSp>
          <p:nvCxnSpPr>
            <p:cNvPr id="13" name="直線矢印コネクタ 12">
              <a:extLst>
                <a:ext uri="{FF2B5EF4-FFF2-40B4-BE49-F238E27FC236}">
                  <a16:creationId xmlns:a16="http://schemas.microsoft.com/office/drawing/2014/main" id="{C58C8F80-13F4-4E40-9441-D0136AA19415}"/>
                </a:ext>
              </a:extLst>
            </p:cNvPr>
            <p:cNvCxnSpPr>
              <a:cxnSpLocks/>
            </p:cNvCxnSpPr>
            <p:nvPr/>
          </p:nvCxnSpPr>
          <p:spPr>
            <a:xfrm flipV="1">
              <a:off x="6317069" y="3898076"/>
              <a:ext cx="362198" cy="203606"/>
            </a:xfrm>
            <a:prstGeom prst="straightConnector1">
              <a:avLst/>
            </a:prstGeom>
            <a:ln w="31750">
              <a:headEnd type="triangle"/>
              <a:tailEnd type="non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4E92C56F-087F-E140-B676-A10825B8C61B}"/>
                </a:ext>
              </a:extLst>
            </p:cNvPr>
            <p:cNvSpPr txBox="1"/>
            <p:nvPr/>
          </p:nvSpPr>
          <p:spPr>
            <a:xfrm>
              <a:off x="6498168" y="3584274"/>
              <a:ext cx="1459583" cy="247408"/>
            </a:xfrm>
            <a:prstGeom prst="rect">
              <a:avLst/>
            </a:prstGeom>
            <a:solidFill>
              <a:schemeClr val="bg1"/>
            </a:solidFill>
            <a:ln>
              <a:noFill/>
            </a:ln>
          </p:spPr>
          <p:txBody>
            <a:bodyPr wrap="square" lIns="0" tIns="0" rIns="0" bIns="0" rtlCol="0">
              <a:spAutoFit/>
            </a:bodyPr>
            <a:lstStyle/>
            <a:p>
              <a:pPr algn="ctr"/>
              <a:r>
                <a:rPr kumimoji="1" lang="ja-JP" altLang="en-US" sz="1600">
                  <a:latin typeface="Hiragino Kaku Gothic Pro W6" charset="-128"/>
                  <a:ea typeface="Hiragino Kaku Gothic Pro W6" charset="-128"/>
                  <a:cs typeface="Hiragino Kaku Gothic Pro W6" charset="-128"/>
                </a:rPr>
                <a:t>高度</a:t>
              </a:r>
              <a:r>
                <a:rPr kumimoji="1" lang="en-US" altLang="ja-JP" sz="1600" dirty="0">
                  <a:latin typeface="Hiragino Kaku Gothic Pro W6" charset="-128"/>
                  <a:ea typeface="Hiragino Kaku Gothic Pro W6" charset="-128"/>
                  <a:cs typeface="Hiragino Kaku Gothic Pro W6" charset="-128"/>
                </a:rPr>
                <a:t> 7512 m</a:t>
              </a:r>
              <a:endParaRPr kumimoji="1" lang="ja-JP" altLang="en-US" sz="1600" dirty="0">
                <a:latin typeface="Hiragino Kaku Gothic Pro W6" charset="-128"/>
                <a:ea typeface="Hiragino Kaku Gothic Pro W6" charset="-128"/>
                <a:cs typeface="Hiragino Kaku Gothic Pro W6" charset="-128"/>
              </a:endParaRPr>
            </a:p>
          </p:txBody>
        </p:sp>
      </p:grpSp>
      <p:sp>
        <p:nvSpPr>
          <p:cNvPr id="39" name="コンテンツ プレースホルダー 2">
            <a:extLst>
              <a:ext uri="{FF2B5EF4-FFF2-40B4-BE49-F238E27FC236}">
                <a16:creationId xmlns:a16="http://schemas.microsoft.com/office/drawing/2014/main" id="{D5256EE3-5A89-2348-880A-43D5B128E1D4}"/>
              </a:ext>
            </a:extLst>
          </p:cNvPr>
          <p:cNvSpPr txBox="1">
            <a:spLocks/>
          </p:cNvSpPr>
          <p:nvPr/>
        </p:nvSpPr>
        <p:spPr>
          <a:xfrm>
            <a:off x="4554205" y="569494"/>
            <a:ext cx="4443847" cy="4784222"/>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en-US" altLang="ja-JP" sz="2800" dirty="0"/>
              <a:t>DDA </a:t>
            </a:r>
            <a:r>
              <a:rPr lang="ja-JP" altLang="en-US" sz="2800"/>
              <a:t>スキーム</a:t>
            </a:r>
            <a:endParaRPr lang="en-US" altLang="ja-JP" sz="2800" dirty="0"/>
          </a:p>
          <a:p>
            <a:pPr lvl="1"/>
            <a:r>
              <a:rPr lang="ja-JP" altLang="en-US" sz="2400"/>
              <a:t>鉛直風</a:t>
            </a:r>
            <a:r>
              <a:rPr lang="en-US" altLang="ja-JP" sz="2400" dirty="0"/>
              <a:t> 2 </a:t>
            </a:r>
            <a:r>
              <a:rPr lang="ja-JP" altLang="en-US" sz="2400"/>
              <a:t>乗平均が極小となる高度を対流層上端と考えて見積もり</a:t>
            </a:r>
            <a:endParaRPr lang="en-US" altLang="ja-JP" sz="2400" dirty="0"/>
          </a:p>
        </p:txBody>
      </p:sp>
      <p:sp>
        <p:nvSpPr>
          <p:cNvPr id="40" name="テキスト ボックス 39">
            <a:extLst>
              <a:ext uri="{FF2B5EF4-FFF2-40B4-BE49-F238E27FC236}">
                <a16:creationId xmlns:a16="http://schemas.microsoft.com/office/drawing/2014/main" id="{63FDA60A-AEE8-6748-A7F4-2E993B358E85}"/>
              </a:ext>
            </a:extLst>
          </p:cNvPr>
          <p:cNvSpPr txBox="1"/>
          <p:nvPr/>
        </p:nvSpPr>
        <p:spPr>
          <a:xfrm rot="16200000">
            <a:off x="4568779" y="3373645"/>
            <a:ext cx="1833244" cy="276999"/>
          </a:xfrm>
          <a:prstGeom prst="rect">
            <a:avLst/>
          </a:prstGeom>
          <a:solidFill>
            <a:schemeClr val="bg1"/>
          </a:solidFill>
        </p:spPr>
        <p:txBody>
          <a:bodyPr wrap="square" lIns="0" tIns="0" rIns="0" bIns="0" rtlCol="0">
            <a:spAutoFit/>
          </a:bodyPr>
          <a:lstStyle/>
          <a:p>
            <a:pPr algn="ctr"/>
            <a:r>
              <a:rPr lang="ja-JP" altLang="en-US">
                <a:latin typeface="Hiragino Kaku Gothic Pro W6" charset="-128"/>
                <a:ea typeface="Hiragino Kaku Gothic Pro W6" charset="-128"/>
                <a:cs typeface="Hiragino Kaku Gothic Pro W6" charset="-128"/>
              </a:rPr>
              <a:t>高度</a:t>
            </a:r>
            <a:r>
              <a:rPr lang="en-US" altLang="ja-JP" dirty="0">
                <a:latin typeface="Hiragino Kaku Gothic Pro W6" charset="-128"/>
                <a:ea typeface="Hiragino Kaku Gothic Pro W6" charset="-128"/>
                <a:cs typeface="Hiragino Kaku Gothic Pro W6" charset="-128"/>
              </a:rPr>
              <a:t> [km]</a:t>
            </a:r>
            <a:endParaRPr kumimoji="1" lang="ja-JP" altLang="en-US" dirty="0">
              <a:latin typeface="Hiragino Kaku Gothic Pro W6" charset="-128"/>
              <a:ea typeface="Hiragino Kaku Gothic Pro W6" charset="-128"/>
              <a:cs typeface="Hiragino Kaku Gothic Pro W6" charset="-128"/>
            </a:endParaRPr>
          </a:p>
        </p:txBody>
      </p:sp>
      <p:sp>
        <p:nvSpPr>
          <p:cNvPr id="41" name="テキスト ボックス 40">
            <a:extLst>
              <a:ext uri="{FF2B5EF4-FFF2-40B4-BE49-F238E27FC236}">
                <a16:creationId xmlns:a16="http://schemas.microsoft.com/office/drawing/2014/main" id="{1F2D3A9D-232B-A944-8297-9517477EAB04}"/>
              </a:ext>
            </a:extLst>
          </p:cNvPr>
          <p:cNvSpPr txBox="1"/>
          <p:nvPr/>
        </p:nvSpPr>
        <p:spPr>
          <a:xfrm>
            <a:off x="6258589" y="4781538"/>
            <a:ext cx="1473546" cy="283734"/>
          </a:xfrm>
          <a:prstGeom prst="rect">
            <a:avLst/>
          </a:prstGeom>
          <a:solidFill>
            <a:schemeClr val="bg1"/>
          </a:solidFill>
        </p:spPr>
        <p:txBody>
          <a:bodyPr wrap="square" lIns="0" tIns="0" rIns="0" bIns="0" rtlCol="0">
            <a:spAutoFit/>
          </a:bodyPr>
          <a:lstStyle/>
          <a:p>
            <a:pPr algn="ctr"/>
            <a:r>
              <a:rPr lang="en-US" altLang="ja-JP" dirty="0">
                <a:latin typeface="Hiragino Kaku Gothic Pro W6" charset="-128"/>
                <a:ea typeface="Hiragino Kaku Gothic Pro W6" charset="-128"/>
                <a:cs typeface="Hiragino Kaku Gothic Pro W6" charset="-128"/>
              </a:rPr>
              <a:t> </a:t>
            </a:r>
            <a:r>
              <a:rPr lang="ja-JP" altLang="en-US">
                <a:latin typeface="Hiragino Kaku Gothic Pro W6" charset="-128"/>
                <a:ea typeface="Hiragino Kaku Gothic Pro W6" charset="-128"/>
                <a:cs typeface="Hiragino Kaku Gothic Pro W6" charset="-128"/>
              </a:rPr>
              <a:t>風速</a:t>
            </a:r>
            <a:r>
              <a:rPr lang="en-US" altLang="ja-JP" dirty="0">
                <a:latin typeface="Hiragino Kaku Gothic Pro W6" charset="-128"/>
                <a:ea typeface="Hiragino Kaku Gothic Pro W6" charset="-128"/>
                <a:cs typeface="Hiragino Kaku Gothic Pro W6" charset="-128"/>
              </a:rPr>
              <a:t> [m/s]</a:t>
            </a:r>
            <a:endParaRPr kumimoji="1" lang="ja-JP" altLang="en-US" dirty="0">
              <a:latin typeface="Hiragino Kaku Gothic Pro W6" charset="-128"/>
              <a:ea typeface="Hiragino Kaku Gothic Pro W6" charset="-128"/>
              <a:cs typeface="Hiragino Kaku Gothic Pro W6" charset="-128"/>
            </a:endParaRPr>
          </a:p>
        </p:txBody>
      </p:sp>
      <p:sp>
        <p:nvSpPr>
          <p:cNvPr id="42" name="テキスト ボックス 41">
            <a:extLst>
              <a:ext uri="{FF2B5EF4-FFF2-40B4-BE49-F238E27FC236}">
                <a16:creationId xmlns:a16="http://schemas.microsoft.com/office/drawing/2014/main" id="{C62D44D7-EA91-FD43-A3F9-8A96019280FB}"/>
              </a:ext>
            </a:extLst>
          </p:cNvPr>
          <p:cNvSpPr txBox="1"/>
          <p:nvPr/>
        </p:nvSpPr>
        <p:spPr>
          <a:xfrm>
            <a:off x="5686272" y="4582096"/>
            <a:ext cx="285796" cy="246221"/>
          </a:xfrm>
          <a:prstGeom prst="rect">
            <a:avLst/>
          </a:prstGeom>
          <a:solidFill>
            <a:schemeClr val="bg1"/>
          </a:solidFill>
        </p:spPr>
        <p:txBody>
          <a:bodyPr wrap="square" lIns="0" tIns="0" rIns="0" bIns="0" rtlCol="0">
            <a:spAutoFit/>
          </a:bodyPr>
          <a:lstStyle/>
          <a:p>
            <a:pPr algn="ctr"/>
            <a:r>
              <a:rPr lang="en-US" altLang="ja-JP" sz="1600" dirty="0">
                <a:latin typeface="Hiragino Kaku Gothic Pro W6" charset="-128"/>
                <a:ea typeface="Hiragino Kaku Gothic Pro W6" charset="-128"/>
                <a:cs typeface="Hiragino Kaku Gothic Pro W6" charset="-128"/>
              </a:rPr>
              <a:t>0</a:t>
            </a:r>
            <a:endParaRPr kumimoji="1" lang="ja-JP" altLang="en-US" sz="1600" dirty="0">
              <a:latin typeface="Hiragino Kaku Gothic Pro W6" charset="-128"/>
              <a:ea typeface="Hiragino Kaku Gothic Pro W6" charset="-128"/>
              <a:cs typeface="Hiragino Kaku Gothic Pro W6" charset="-128"/>
            </a:endParaRPr>
          </a:p>
        </p:txBody>
      </p:sp>
      <p:sp>
        <p:nvSpPr>
          <p:cNvPr id="43" name="テキスト ボックス 42">
            <a:extLst>
              <a:ext uri="{FF2B5EF4-FFF2-40B4-BE49-F238E27FC236}">
                <a16:creationId xmlns:a16="http://schemas.microsoft.com/office/drawing/2014/main" id="{555BAB2A-3C11-924A-AAB6-359397A07FCD}"/>
              </a:ext>
            </a:extLst>
          </p:cNvPr>
          <p:cNvSpPr txBox="1"/>
          <p:nvPr/>
        </p:nvSpPr>
        <p:spPr>
          <a:xfrm>
            <a:off x="5640911" y="3424360"/>
            <a:ext cx="285796" cy="215444"/>
          </a:xfrm>
          <a:prstGeom prst="rect">
            <a:avLst/>
          </a:prstGeom>
          <a:solidFill>
            <a:schemeClr val="bg1"/>
          </a:solidFill>
        </p:spPr>
        <p:txBody>
          <a:bodyPr wrap="square" lIns="0" tIns="0" rIns="0" bIns="0" rtlCol="0">
            <a:spAutoFit/>
          </a:bodyPr>
          <a:lstStyle/>
          <a:p>
            <a:pPr algn="ctr"/>
            <a:r>
              <a:rPr lang="en-US" altLang="ja-JP" sz="1400" dirty="0">
                <a:latin typeface="Hiragino Kaku Gothic Pro W6" charset="-128"/>
                <a:ea typeface="Hiragino Kaku Gothic Pro W6" charset="-128"/>
                <a:cs typeface="Hiragino Kaku Gothic Pro W6" charset="-128"/>
              </a:rPr>
              <a:t>10</a:t>
            </a:r>
            <a:endParaRPr kumimoji="1" lang="ja-JP" altLang="en-US" sz="1400" dirty="0">
              <a:latin typeface="Hiragino Kaku Gothic Pro W6" charset="-128"/>
              <a:ea typeface="Hiragino Kaku Gothic Pro W6" charset="-128"/>
              <a:cs typeface="Hiragino Kaku Gothic Pro W6" charset="-128"/>
            </a:endParaRPr>
          </a:p>
        </p:txBody>
      </p:sp>
      <p:sp>
        <p:nvSpPr>
          <p:cNvPr id="44" name="テキスト ボックス 43">
            <a:extLst>
              <a:ext uri="{FF2B5EF4-FFF2-40B4-BE49-F238E27FC236}">
                <a16:creationId xmlns:a16="http://schemas.microsoft.com/office/drawing/2014/main" id="{DB7717A9-5E87-B541-8FDB-75739FA239F6}"/>
              </a:ext>
            </a:extLst>
          </p:cNvPr>
          <p:cNvSpPr txBox="1"/>
          <p:nvPr/>
        </p:nvSpPr>
        <p:spPr>
          <a:xfrm>
            <a:off x="5640911" y="2435819"/>
            <a:ext cx="285796" cy="215444"/>
          </a:xfrm>
          <a:prstGeom prst="rect">
            <a:avLst/>
          </a:prstGeom>
          <a:solidFill>
            <a:schemeClr val="bg1"/>
          </a:solidFill>
        </p:spPr>
        <p:txBody>
          <a:bodyPr wrap="square" lIns="0" tIns="0" rIns="0" bIns="0" rtlCol="0">
            <a:spAutoFit/>
          </a:bodyPr>
          <a:lstStyle/>
          <a:p>
            <a:pPr algn="ctr"/>
            <a:r>
              <a:rPr lang="en-US" altLang="ja-JP" sz="1400" dirty="0">
                <a:latin typeface="Hiragino Kaku Gothic Pro W6" charset="-128"/>
                <a:ea typeface="Hiragino Kaku Gothic Pro W6" charset="-128"/>
                <a:cs typeface="Hiragino Kaku Gothic Pro W6" charset="-128"/>
              </a:rPr>
              <a:t>20</a:t>
            </a:r>
            <a:endParaRPr kumimoji="1" lang="ja-JP" altLang="en-US" sz="1400" dirty="0">
              <a:latin typeface="Hiragino Kaku Gothic Pro W6" charset="-128"/>
              <a:ea typeface="Hiragino Kaku Gothic Pro W6" charset="-128"/>
              <a:cs typeface="Hiragino Kaku Gothic Pro W6" charset="-128"/>
            </a:endParaRPr>
          </a:p>
        </p:txBody>
      </p:sp>
      <p:sp>
        <p:nvSpPr>
          <p:cNvPr id="45" name="テキスト ボックス 44">
            <a:extLst>
              <a:ext uri="{FF2B5EF4-FFF2-40B4-BE49-F238E27FC236}">
                <a16:creationId xmlns:a16="http://schemas.microsoft.com/office/drawing/2014/main" id="{5C7FC9F6-789C-2D49-BD19-96C3C4AD18A2}"/>
              </a:ext>
            </a:extLst>
          </p:cNvPr>
          <p:cNvSpPr txBox="1"/>
          <p:nvPr/>
        </p:nvSpPr>
        <p:spPr>
          <a:xfrm>
            <a:off x="8023700" y="4589484"/>
            <a:ext cx="285796" cy="215444"/>
          </a:xfrm>
          <a:prstGeom prst="rect">
            <a:avLst/>
          </a:prstGeom>
          <a:solidFill>
            <a:schemeClr val="bg1"/>
          </a:solidFill>
        </p:spPr>
        <p:txBody>
          <a:bodyPr wrap="square" lIns="0" tIns="0" rIns="0" bIns="0" rtlCol="0">
            <a:spAutoFit/>
          </a:bodyPr>
          <a:lstStyle/>
          <a:p>
            <a:pPr algn="ctr"/>
            <a:r>
              <a:rPr kumimoji="1" lang="en-US" altLang="ja-JP" sz="1400" dirty="0">
                <a:latin typeface="Hiragino Kaku Gothic Pro W6" charset="-128"/>
                <a:ea typeface="Hiragino Kaku Gothic Pro W6" charset="-128"/>
                <a:cs typeface="Hiragino Kaku Gothic Pro W6" charset="-128"/>
              </a:rPr>
              <a:t>5</a:t>
            </a:r>
            <a:endParaRPr kumimoji="1" lang="ja-JP" altLang="en-US" sz="1400" dirty="0">
              <a:latin typeface="Hiragino Kaku Gothic Pro W6" charset="-128"/>
              <a:ea typeface="Hiragino Kaku Gothic Pro W6" charset="-128"/>
              <a:cs typeface="Hiragino Kaku Gothic Pro W6" charset="-128"/>
            </a:endParaRPr>
          </a:p>
        </p:txBody>
      </p:sp>
      <p:sp>
        <p:nvSpPr>
          <p:cNvPr id="46" name="テキスト ボックス 45">
            <a:extLst>
              <a:ext uri="{FF2B5EF4-FFF2-40B4-BE49-F238E27FC236}">
                <a16:creationId xmlns:a16="http://schemas.microsoft.com/office/drawing/2014/main" id="{CC3062FF-9170-BB4D-8913-E8D185AAB94E}"/>
              </a:ext>
            </a:extLst>
          </p:cNvPr>
          <p:cNvSpPr txBox="1"/>
          <p:nvPr/>
        </p:nvSpPr>
        <p:spPr>
          <a:xfrm>
            <a:off x="6701794" y="4598082"/>
            <a:ext cx="761688" cy="215444"/>
          </a:xfrm>
          <a:prstGeom prst="rect">
            <a:avLst/>
          </a:prstGeom>
          <a:solidFill>
            <a:schemeClr val="bg1"/>
          </a:solidFill>
        </p:spPr>
        <p:txBody>
          <a:bodyPr wrap="square" lIns="0" tIns="0" rIns="0" bIns="0" rtlCol="0">
            <a:spAutoFit/>
          </a:bodyPr>
          <a:lstStyle/>
          <a:p>
            <a:pPr algn="ctr"/>
            <a:r>
              <a:rPr kumimoji="1" lang="en-US" altLang="ja-JP" sz="1400" dirty="0">
                <a:latin typeface="Hiragino Kaku Gothic Pro W6" charset="-128"/>
                <a:ea typeface="Hiragino Kaku Gothic Pro W6" charset="-128"/>
                <a:cs typeface="Hiragino Kaku Gothic Pro W6" charset="-128"/>
              </a:rPr>
              <a:t>2.5</a:t>
            </a:r>
            <a:endParaRPr kumimoji="1" lang="ja-JP" altLang="en-US" sz="1400"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2996320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8347" y="381705"/>
            <a:ext cx="7511473" cy="747007"/>
          </a:xfrm>
        </p:spPr>
        <p:txBody>
          <a:bodyPr>
            <a:normAutofit/>
          </a:bodyPr>
          <a:lstStyle/>
          <a:p>
            <a:r>
              <a:rPr kumimoji="1" lang="ja-JP" altLang="en-US" sz="3600" dirty="0"/>
              <a:t>使用データの計算</a:t>
            </a:r>
            <a:r>
              <a:rPr lang="ja-JP" altLang="en-US" sz="3600" dirty="0"/>
              <a:t>モデル</a:t>
            </a:r>
            <a:endParaRPr kumimoji="1" lang="ja-JP" altLang="en-US" sz="3600" cap="none" dirty="0"/>
          </a:p>
        </p:txBody>
      </p:sp>
      <p:sp>
        <p:nvSpPr>
          <p:cNvPr id="3" name="コンテンツ プレースホルダー 2"/>
          <p:cNvSpPr>
            <a:spLocks noGrp="1"/>
          </p:cNvSpPr>
          <p:nvPr>
            <p:ph idx="1"/>
          </p:nvPr>
        </p:nvSpPr>
        <p:spPr>
          <a:xfrm>
            <a:off x="475448" y="1128712"/>
            <a:ext cx="7511472" cy="5514975"/>
          </a:xfrm>
        </p:spPr>
        <p:txBody>
          <a:bodyPr anchor="t" anchorCtr="0">
            <a:normAutofit/>
          </a:bodyPr>
          <a:lstStyle/>
          <a:p>
            <a:r>
              <a:rPr kumimoji="1" lang="en-US" altLang="ja-JP" sz="2800" cap="none" dirty="0"/>
              <a:t>SCALE-LES</a:t>
            </a:r>
            <a:r>
              <a:rPr kumimoji="1" lang="ja-JP" altLang="en-US" sz="2800" cap="none" dirty="0"/>
              <a:t>モデル</a:t>
            </a:r>
            <a:endParaRPr lang="en-US" altLang="ja-JP" sz="2800" dirty="0"/>
          </a:p>
          <a:p>
            <a:pPr lvl="2"/>
            <a:r>
              <a:rPr lang="ja-JP" altLang="en-US" sz="2400" dirty="0"/>
              <a:t>方程式系</a:t>
            </a:r>
            <a:r>
              <a:rPr lang="en-US" altLang="ja-JP" sz="2400" dirty="0"/>
              <a:t> : 3 </a:t>
            </a:r>
            <a:r>
              <a:rPr lang="ja-JP" altLang="en-US" sz="2400" dirty="0"/>
              <a:t>次元完全圧縮流体方程式</a:t>
            </a:r>
            <a:endParaRPr kumimoji="1" lang="en-US" altLang="ja-JP" sz="2400" cap="none" dirty="0"/>
          </a:p>
          <a:p>
            <a:pPr lvl="3"/>
            <a:r>
              <a:rPr lang="ja-JP" altLang="en-US" sz="2200" dirty="0"/>
              <a:t>連続の式</a:t>
            </a:r>
            <a:br>
              <a:rPr lang="en-US" altLang="ja-JP" sz="2200" dirty="0"/>
            </a:br>
            <a:endParaRPr lang="en-US" altLang="ja-JP" sz="2200" dirty="0"/>
          </a:p>
          <a:p>
            <a:pPr lvl="3"/>
            <a:r>
              <a:rPr kumimoji="1" lang="ja-JP" altLang="en-US" sz="2200" cap="none" dirty="0"/>
              <a:t>運動方程式</a:t>
            </a:r>
            <a:br>
              <a:rPr kumimoji="1" lang="en-US" altLang="ja-JP" sz="2200" cap="none" dirty="0"/>
            </a:br>
            <a:br>
              <a:rPr kumimoji="1" lang="en-US" altLang="ja-JP" sz="2200" cap="none" dirty="0"/>
            </a:br>
            <a:br>
              <a:rPr kumimoji="1" lang="en-US" altLang="ja-JP" sz="2200" cap="none" dirty="0"/>
            </a:br>
            <a:endParaRPr kumimoji="1" lang="en-US" altLang="ja-JP" sz="2200" cap="none" dirty="0"/>
          </a:p>
          <a:p>
            <a:pPr lvl="3"/>
            <a:r>
              <a:rPr kumimoji="1" lang="ja-JP" altLang="en-US" sz="2200" cap="none" dirty="0"/>
              <a:t>熱力学方程式</a:t>
            </a:r>
            <a:br>
              <a:rPr kumimoji="1" lang="en-US" altLang="ja-JP" sz="2200" cap="none" dirty="0"/>
            </a:br>
            <a:br>
              <a:rPr kumimoji="1" lang="en-US" altLang="ja-JP" sz="2200" cap="none" dirty="0"/>
            </a:br>
            <a:endParaRPr kumimoji="1" lang="en-US" altLang="ja-JP" sz="2200" cap="none" dirty="0"/>
          </a:p>
          <a:p>
            <a:pPr lvl="2"/>
            <a:r>
              <a:rPr lang="ja-JP" altLang="en-US" sz="2200" cap="none" dirty="0"/>
              <a:t>地表面フラックス</a:t>
            </a:r>
            <a:r>
              <a:rPr lang="en-US" altLang="ja-JP" sz="2200" cap="none" dirty="0"/>
              <a:t> : Louis </a:t>
            </a:r>
            <a:r>
              <a:rPr lang="ja-JP" altLang="en-US" sz="2200" cap="none" dirty="0"/>
              <a:t>モデル</a:t>
            </a:r>
            <a:r>
              <a:rPr lang="en-US" altLang="ja-JP" sz="2200" cap="none" dirty="0"/>
              <a:t> (Louis, 1979</a:t>
            </a:r>
            <a:r>
              <a:rPr lang="en-US" altLang="ja-JP" sz="2200" dirty="0"/>
              <a:t>)</a:t>
            </a:r>
            <a:endParaRPr lang="en-US" altLang="ja-JP" sz="2200" cap="none" dirty="0"/>
          </a:p>
        </p:txBody>
      </p:sp>
      <p:graphicFrame>
        <p:nvGraphicFramePr>
          <p:cNvPr id="5" name="Object 3"/>
          <p:cNvGraphicFramePr>
            <a:graphicFrameLocks noChangeAspect="1"/>
          </p:cNvGraphicFramePr>
          <p:nvPr>
            <p:extLst/>
          </p:nvPr>
        </p:nvGraphicFramePr>
        <p:xfrm>
          <a:off x="3500438" y="2003209"/>
          <a:ext cx="5066930" cy="3396012"/>
        </p:xfrm>
        <a:graphic>
          <a:graphicData uri="http://schemas.openxmlformats.org/presentationml/2006/ole">
            <mc:AlternateContent xmlns:mc="http://schemas.openxmlformats.org/markup-compatibility/2006">
              <mc:Choice xmlns:v="urn:schemas-microsoft-com:vml" Requires="v">
                <p:oleObj spid="_x0000_s3336" r:id="rId3" imgW="2920997" imgH="1955837" progId="Equation.3">
                  <p:embed/>
                </p:oleObj>
              </mc:Choice>
              <mc:Fallback>
                <p:oleObj r:id="rId3" imgW="2920997" imgH="195583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438" y="2003209"/>
                        <a:ext cx="5066930" cy="3396012"/>
                      </a:xfrm>
                      <a:prstGeom prst="rect">
                        <a:avLst/>
                      </a:prstGeom>
                      <a:noFill/>
                      <a:ln>
                        <a:noFill/>
                      </a:ln>
                      <a:extLst/>
                    </p:spPr>
                  </p:pic>
                </p:oleObj>
              </mc:Fallback>
            </mc:AlternateContent>
          </a:graphicData>
        </a:graphic>
      </p:graphicFrame>
      <p:pic>
        <p:nvPicPr>
          <p:cNvPr id="6" name="図 5"/>
          <p:cNvPicPr>
            <a:picLocks noChangeAspect="1"/>
          </p:cNvPicPr>
          <p:nvPr/>
        </p:nvPicPr>
        <p:blipFill>
          <a:blip r:embed="rId5">
            <a:clrChange>
              <a:clrFrom>
                <a:srgbClr val="FFFFFF"/>
              </a:clrFrom>
              <a:clrTo>
                <a:srgbClr val="FFFFFF">
                  <a:alpha val="0"/>
                </a:srgbClr>
              </a:clrTo>
            </a:clrChange>
          </a:blip>
          <a:stretch>
            <a:fillRect/>
          </a:stretch>
        </p:blipFill>
        <p:spPr>
          <a:xfrm>
            <a:off x="4403072" y="5645754"/>
            <a:ext cx="3261662" cy="627964"/>
          </a:xfrm>
          <a:prstGeom prst="rect">
            <a:avLst/>
          </a:prstGeom>
        </p:spPr>
      </p:pic>
      <p:pic>
        <p:nvPicPr>
          <p:cNvPr id="7" name="図 6"/>
          <p:cNvPicPr>
            <a:picLocks noChangeAspect="1"/>
          </p:cNvPicPr>
          <p:nvPr/>
        </p:nvPicPr>
        <p:blipFill>
          <a:blip r:embed="rId6">
            <a:clrChange>
              <a:clrFrom>
                <a:srgbClr val="FFFFFF"/>
              </a:clrFrom>
              <a:clrTo>
                <a:srgbClr val="FFFFFF">
                  <a:alpha val="0"/>
                </a:srgbClr>
              </a:clrTo>
            </a:clrChange>
          </a:blip>
          <a:stretch>
            <a:fillRect/>
          </a:stretch>
        </p:blipFill>
        <p:spPr>
          <a:xfrm>
            <a:off x="1584392" y="5564533"/>
            <a:ext cx="2646792" cy="920174"/>
          </a:xfrm>
          <a:prstGeom prst="rect">
            <a:avLst/>
          </a:prstGeom>
        </p:spPr>
      </p:pic>
    </p:spTree>
    <p:extLst>
      <p:ext uri="{BB962C8B-B14F-4D97-AF65-F5344CB8AC3E}">
        <p14:creationId xmlns:p14="http://schemas.microsoft.com/office/powerpoint/2010/main" val="870312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3600" dirty="0"/>
              <a:t>平均風応力巻き上げパラメタリゼーション</a:t>
            </a:r>
          </a:p>
        </p:txBody>
      </p:sp>
      <p:sp>
        <p:nvSpPr>
          <p:cNvPr id="3" name="コンテンツ プレースホルダー 2"/>
          <p:cNvSpPr>
            <a:spLocks noGrp="1"/>
          </p:cNvSpPr>
          <p:nvPr>
            <p:ph idx="1"/>
          </p:nvPr>
        </p:nvSpPr>
        <p:spPr>
          <a:xfrm>
            <a:off x="502261" y="966954"/>
            <a:ext cx="8416452" cy="2279166"/>
          </a:xfrm>
        </p:spPr>
        <p:txBody>
          <a:bodyPr>
            <a:normAutofit/>
          </a:bodyPr>
          <a:lstStyle/>
          <a:p>
            <a:r>
              <a:rPr lang="ja-JP" altLang="en-US" dirty="0"/>
              <a:t>地球における観測経験式 </a:t>
            </a:r>
            <a:r>
              <a:rPr lang="en-US" altLang="ja-JP" sz="1800" dirty="0"/>
              <a:t>(</a:t>
            </a:r>
            <a:r>
              <a:rPr lang="en-US" altLang="ja-JP" sz="1800" dirty="0" err="1"/>
              <a:t>Westphal</a:t>
            </a:r>
            <a:r>
              <a:rPr lang="en-US" altLang="ja-JP" sz="1800" dirty="0"/>
              <a:t> et al., 1987)</a:t>
            </a:r>
            <a:r>
              <a:rPr lang="en-US" altLang="ja-JP" dirty="0"/>
              <a:t> </a:t>
            </a:r>
            <a:r>
              <a:rPr lang="ja-JP" altLang="en-US" dirty="0"/>
              <a:t>に基づく</a:t>
            </a:r>
            <a:endParaRPr lang="en-US" altLang="ja-JP" dirty="0"/>
          </a:p>
          <a:p>
            <a:pPr lvl="1"/>
            <a:r>
              <a:rPr lang="ja-JP" altLang="en-US" dirty="0"/>
              <a:t>サハラ沙漠のダストストームの地上観測結果を</a:t>
            </a:r>
            <a:br>
              <a:rPr lang="en-US" altLang="ja-JP" dirty="0"/>
            </a:br>
            <a:r>
              <a:rPr lang="ja-JP" altLang="en-US" dirty="0"/>
              <a:t>数値シミュレーションで表すために定式化 </a:t>
            </a:r>
            <a:endParaRPr lang="en-US" altLang="ja-JP" dirty="0"/>
          </a:p>
          <a:p>
            <a:r>
              <a:rPr lang="ja-JP" altLang="en-US" dirty="0"/>
              <a:t>火星用に調整 </a:t>
            </a:r>
            <a:r>
              <a:rPr lang="en-US" altLang="ja-JP" sz="1800" dirty="0"/>
              <a:t>(</a:t>
            </a:r>
            <a:r>
              <a:rPr lang="en-US" altLang="ja-JP" sz="1800" dirty="0" err="1"/>
              <a:t>Kahre</a:t>
            </a:r>
            <a:r>
              <a:rPr lang="en-US" altLang="ja-JP" sz="1800" dirty="0"/>
              <a:t> et al., 2006)</a:t>
            </a:r>
            <a:endParaRPr lang="en-US" altLang="ja-JP" dirty="0"/>
          </a:p>
          <a:p>
            <a:pPr lvl="1"/>
            <a:r>
              <a:rPr lang="ja-JP" altLang="en-US" dirty="0"/>
              <a:t>火星の大気密度</a:t>
            </a:r>
            <a:r>
              <a:rPr lang="en-US" altLang="ja-JP" dirty="0"/>
              <a:t>, </a:t>
            </a:r>
            <a:r>
              <a:rPr lang="ja-JP" altLang="en-US" dirty="0"/>
              <a:t>重力を考慮</a:t>
            </a:r>
            <a:endParaRPr lang="en-US" altLang="ja-JP" dirty="0"/>
          </a:p>
        </p:txBody>
      </p:sp>
      <p:pic>
        <p:nvPicPr>
          <p:cNvPr id="5" name="図 4">
            <a:extLst>
              <a:ext uri="{FF2B5EF4-FFF2-40B4-BE49-F238E27FC236}">
                <a16:creationId xmlns:a16="http://schemas.microsoft.com/office/drawing/2014/main" id="{A38708DE-6DEC-814F-94BA-19D19037C0BF}"/>
              </a:ext>
            </a:extLst>
          </p:cNvPr>
          <p:cNvPicPr>
            <a:picLocks noChangeAspect="1"/>
          </p:cNvPicPr>
          <p:nvPr/>
        </p:nvPicPr>
        <p:blipFill>
          <a:blip r:embed="rId3"/>
          <a:stretch>
            <a:fillRect/>
          </a:stretch>
        </p:blipFill>
        <p:spPr>
          <a:xfrm>
            <a:off x="1431356" y="2983230"/>
            <a:ext cx="5758114" cy="1063036"/>
          </a:xfrm>
          <a:prstGeom prst="rect">
            <a:avLst/>
          </a:prstGeom>
        </p:spPr>
      </p:pic>
      <p:grpSp>
        <p:nvGrpSpPr>
          <p:cNvPr id="8" name="グループ化 7">
            <a:extLst>
              <a:ext uri="{FF2B5EF4-FFF2-40B4-BE49-F238E27FC236}">
                <a16:creationId xmlns:a16="http://schemas.microsoft.com/office/drawing/2014/main" id="{A12D781A-8BC4-8648-9E8B-23FC58B400C6}"/>
              </a:ext>
            </a:extLst>
          </p:cNvPr>
          <p:cNvGrpSpPr/>
          <p:nvPr/>
        </p:nvGrpSpPr>
        <p:grpSpPr>
          <a:xfrm>
            <a:off x="283506" y="4565650"/>
            <a:ext cx="4895908" cy="1642912"/>
            <a:chOff x="706416" y="4382770"/>
            <a:chExt cx="4895908" cy="1642912"/>
          </a:xfrm>
        </p:grpSpPr>
        <p:pic>
          <p:nvPicPr>
            <p:cNvPr id="7" name="図 6">
              <a:extLst>
                <a:ext uri="{FF2B5EF4-FFF2-40B4-BE49-F238E27FC236}">
                  <a16:creationId xmlns:a16="http://schemas.microsoft.com/office/drawing/2014/main" id="{E2B45EE1-8B6F-6F46-9789-32FFAEF3A1B9}"/>
                </a:ext>
              </a:extLst>
            </p:cNvPr>
            <p:cNvPicPr>
              <a:picLocks noChangeAspect="1"/>
            </p:cNvPicPr>
            <p:nvPr/>
          </p:nvPicPr>
          <p:blipFill>
            <a:blip r:embed="rId4"/>
            <a:stretch>
              <a:fillRect/>
            </a:stretch>
          </p:blipFill>
          <p:spPr>
            <a:xfrm>
              <a:off x="706416" y="4382770"/>
              <a:ext cx="724939" cy="1617980"/>
            </a:xfrm>
            <a:prstGeom prst="rect">
              <a:avLst/>
            </a:prstGeom>
          </p:spPr>
        </p:pic>
        <p:grpSp>
          <p:nvGrpSpPr>
            <p:cNvPr id="10" name="図形グループ 24">
              <a:extLst>
                <a:ext uri="{FF2B5EF4-FFF2-40B4-BE49-F238E27FC236}">
                  <a16:creationId xmlns:a16="http://schemas.microsoft.com/office/drawing/2014/main" id="{6621B948-7848-E540-8DE9-07CE34700BA0}"/>
                </a:ext>
              </a:extLst>
            </p:cNvPr>
            <p:cNvGrpSpPr/>
            <p:nvPr/>
          </p:nvGrpSpPr>
          <p:grpSpPr>
            <a:xfrm>
              <a:off x="1431356" y="4394199"/>
              <a:ext cx="4170968" cy="1631483"/>
              <a:chOff x="1065366" y="3561971"/>
              <a:chExt cx="3568694" cy="1631483"/>
            </a:xfrm>
          </p:grpSpPr>
          <p:sp>
            <p:nvSpPr>
              <p:cNvPr id="15" name="テキスト ボックス 14">
                <a:extLst>
                  <a:ext uri="{FF2B5EF4-FFF2-40B4-BE49-F238E27FC236}">
                    <a16:creationId xmlns:a16="http://schemas.microsoft.com/office/drawing/2014/main" id="{E77EDBBE-345F-7D44-BF7D-250033291350}"/>
                  </a:ext>
                </a:extLst>
              </p:cNvPr>
              <p:cNvSpPr txBox="1"/>
              <p:nvPr/>
            </p:nvSpPr>
            <p:spPr>
              <a:xfrm>
                <a:off x="1065366" y="3561971"/>
                <a:ext cx="3568694" cy="707886"/>
              </a:xfrm>
              <a:prstGeom prst="rect">
                <a:avLst/>
              </a:prstGeom>
              <a:noFill/>
            </p:spPr>
            <p:txBody>
              <a:bodyPr wrap="square" rtlCol="0">
                <a:spAutoFit/>
              </a:bodyPr>
              <a:lstStyle/>
              <a:p>
                <a:r>
                  <a:rPr kumimoji="1" lang="ja-JP" altLang="en-US" sz="2000" dirty="0">
                    <a:latin typeface="Hiragino Kaku Gothic Pro W6" charset="-128"/>
                    <a:ea typeface="Hiragino Kaku Gothic Pro W6" charset="-128"/>
                    <a:cs typeface="Hiragino Kaku Gothic Pro W6" charset="-128"/>
                  </a:rPr>
                  <a:t>ダストフラックス</a:t>
                </a:r>
                <a:r>
                  <a:rPr kumimoji="1" lang="en-US" altLang="ja-JP" sz="2000" dirty="0">
                    <a:latin typeface="Hiragino Kaku Gothic Pro W6" charset="-128"/>
                    <a:ea typeface="Hiragino Kaku Gothic Pro W6" charset="-128"/>
                    <a:cs typeface="Hiragino Kaku Gothic Pro W6" charset="-128"/>
                  </a:rPr>
                  <a:t> [kg/(m</a:t>
                </a:r>
                <a:r>
                  <a:rPr kumimoji="1" lang="en-US" altLang="ja-JP" sz="2000" baseline="30000" dirty="0">
                    <a:latin typeface="Hiragino Kaku Gothic Pro W6" charset="-128"/>
                    <a:ea typeface="Hiragino Kaku Gothic Pro W6" charset="-128"/>
                    <a:cs typeface="Hiragino Kaku Gothic Pro W6" charset="-128"/>
                  </a:rPr>
                  <a:t>2</a:t>
                </a:r>
                <a:r>
                  <a:rPr kumimoji="1" lang="en-US" altLang="ja-JP" sz="2000" dirty="0">
                    <a:latin typeface="Hiragino Kaku Gothic Pro W6" charset="-128"/>
                    <a:ea typeface="Hiragino Kaku Gothic Pro W6" charset="-128"/>
                    <a:cs typeface="Hiragino Kaku Gothic Pro W6" charset="-128"/>
                  </a:rPr>
                  <a:t> s)]</a:t>
                </a:r>
              </a:p>
            </p:txBody>
          </p:sp>
          <p:sp>
            <p:nvSpPr>
              <p:cNvPr id="16" name="テキスト ボックス 15">
                <a:extLst>
                  <a:ext uri="{FF2B5EF4-FFF2-40B4-BE49-F238E27FC236}">
                    <a16:creationId xmlns:a16="http://schemas.microsoft.com/office/drawing/2014/main" id="{B16D11B3-F74E-D442-A09E-69059BD00E1B}"/>
                  </a:ext>
                </a:extLst>
              </p:cNvPr>
              <p:cNvSpPr txBox="1"/>
              <p:nvPr/>
            </p:nvSpPr>
            <p:spPr>
              <a:xfrm>
                <a:off x="1065366" y="3971343"/>
                <a:ext cx="3568694" cy="400110"/>
              </a:xfrm>
              <a:prstGeom prst="rect">
                <a:avLst/>
              </a:prstGeom>
              <a:noFill/>
            </p:spPr>
            <p:txBody>
              <a:bodyPr wrap="square" rtlCol="0">
                <a:spAutoFit/>
              </a:bodyPr>
              <a:lstStyle/>
              <a:p>
                <a:r>
                  <a:rPr kumimoji="1" lang="ja-JP" altLang="en-US" sz="2000" dirty="0">
                    <a:latin typeface="Hiragino Kaku Gothic Pro W6" charset="-128"/>
                    <a:ea typeface="Hiragino Kaku Gothic Pro W6" charset="-128"/>
                    <a:cs typeface="Hiragino Kaku Gothic Pro W6" charset="-128"/>
                  </a:rPr>
                  <a:t>効率因子</a:t>
                </a:r>
                <a:endParaRPr kumimoji="1" lang="en-US" altLang="ja-JP" sz="2000" dirty="0">
                  <a:latin typeface="Hiragino Kaku Gothic Pro W6" charset="-128"/>
                  <a:ea typeface="Hiragino Kaku Gothic Pro W6" charset="-128"/>
                  <a:cs typeface="Hiragino Kaku Gothic Pro W6" charset="-128"/>
                </a:endParaRPr>
              </a:p>
            </p:txBody>
          </p:sp>
          <p:sp>
            <p:nvSpPr>
              <p:cNvPr id="17" name="テキスト ボックス 16">
                <a:extLst>
                  <a:ext uri="{FF2B5EF4-FFF2-40B4-BE49-F238E27FC236}">
                    <a16:creationId xmlns:a16="http://schemas.microsoft.com/office/drawing/2014/main" id="{1C7980E8-37D4-434D-9C6D-A9D44CC81899}"/>
                  </a:ext>
                </a:extLst>
              </p:cNvPr>
              <p:cNvSpPr txBox="1"/>
              <p:nvPr/>
            </p:nvSpPr>
            <p:spPr>
              <a:xfrm>
                <a:off x="1065366" y="4793344"/>
                <a:ext cx="3568694" cy="400110"/>
              </a:xfrm>
              <a:prstGeom prst="rect">
                <a:avLst/>
              </a:prstGeom>
              <a:noFill/>
            </p:spPr>
            <p:txBody>
              <a:bodyPr wrap="square" rtlCol="0">
                <a:spAutoFit/>
              </a:bodyPr>
              <a:lstStyle/>
              <a:p>
                <a:r>
                  <a:rPr kumimoji="1" lang="ja-JP" altLang="en-US" sz="2000" dirty="0">
                    <a:latin typeface="Hiragino Kaku Gothic Pro W6" charset="-128"/>
                    <a:ea typeface="Hiragino Kaku Gothic Pro W6" charset="-128"/>
                    <a:cs typeface="Hiragino Kaku Gothic Pro W6" charset="-128"/>
                  </a:rPr>
                  <a:t>風応力閾値</a:t>
                </a:r>
                <a:r>
                  <a:rPr kumimoji="1" lang="en-US" altLang="ja-JP" sz="2000" dirty="0">
                    <a:latin typeface="Hiragino Kaku Gothic Pro W6" charset="-128"/>
                    <a:ea typeface="Hiragino Kaku Gothic Pro W6" charset="-128"/>
                    <a:cs typeface="Hiragino Kaku Gothic Pro W6" charset="-128"/>
                  </a:rPr>
                  <a:t> [N/m</a:t>
                </a:r>
                <a:r>
                  <a:rPr kumimoji="1" lang="en-US" altLang="ja-JP" sz="2000" baseline="30000" dirty="0">
                    <a:latin typeface="Hiragino Kaku Gothic Pro W6" charset="-128"/>
                    <a:ea typeface="Hiragino Kaku Gothic Pro W6" charset="-128"/>
                    <a:cs typeface="Hiragino Kaku Gothic Pro W6" charset="-128"/>
                  </a:rPr>
                  <a:t>2</a:t>
                </a:r>
                <a:r>
                  <a:rPr kumimoji="1" lang="en-US" altLang="ja-JP" sz="2000" dirty="0">
                    <a:latin typeface="Hiragino Kaku Gothic Pro W6" charset="-128"/>
                    <a:ea typeface="Hiragino Kaku Gothic Pro W6" charset="-128"/>
                    <a:cs typeface="Hiragino Kaku Gothic Pro W6" charset="-128"/>
                  </a:rPr>
                  <a:t>]</a:t>
                </a:r>
              </a:p>
            </p:txBody>
          </p:sp>
          <p:sp>
            <p:nvSpPr>
              <p:cNvPr id="18" name="テキスト ボックス 17">
                <a:extLst>
                  <a:ext uri="{FF2B5EF4-FFF2-40B4-BE49-F238E27FC236}">
                    <a16:creationId xmlns:a16="http://schemas.microsoft.com/office/drawing/2014/main" id="{884618D1-0F5F-0644-AC12-EA22CDE94307}"/>
                  </a:ext>
                </a:extLst>
              </p:cNvPr>
              <p:cNvSpPr txBox="1"/>
              <p:nvPr/>
            </p:nvSpPr>
            <p:spPr>
              <a:xfrm>
                <a:off x="1065366" y="4389953"/>
                <a:ext cx="3568694" cy="400110"/>
              </a:xfrm>
              <a:prstGeom prst="rect">
                <a:avLst/>
              </a:prstGeom>
              <a:noFill/>
            </p:spPr>
            <p:txBody>
              <a:bodyPr wrap="square" rtlCol="0">
                <a:spAutoFit/>
              </a:bodyPr>
              <a:lstStyle/>
              <a:p>
                <a:r>
                  <a:rPr kumimoji="1" lang="ja-JP" altLang="en-US" sz="2000" dirty="0">
                    <a:latin typeface="Hiragino Kaku Gothic Pro W6" charset="-128"/>
                    <a:ea typeface="Hiragino Kaku Gothic Pro W6" charset="-128"/>
                    <a:cs typeface="Hiragino Kaku Gothic Pro W6" charset="-128"/>
                  </a:rPr>
                  <a:t>地表面風応力 </a:t>
                </a:r>
                <a:r>
                  <a:rPr kumimoji="1" lang="en-US" altLang="ja-JP" sz="2000" dirty="0">
                    <a:latin typeface="Hiragino Kaku Gothic Pro W6" charset="-128"/>
                    <a:ea typeface="Hiragino Kaku Gothic Pro W6" charset="-128"/>
                    <a:cs typeface="Hiragino Kaku Gothic Pro W6" charset="-128"/>
                  </a:rPr>
                  <a:t>[N/m</a:t>
                </a:r>
                <a:r>
                  <a:rPr kumimoji="1" lang="en-US" altLang="ja-JP" sz="2000" baseline="30000" dirty="0">
                    <a:latin typeface="Hiragino Kaku Gothic Pro W6" charset="-128"/>
                    <a:ea typeface="Hiragino Kaku Gothic Pro W6" charset="-128"/>
                    <a:cs typeface="Hiragino Kaku Gothic Pro W6" charset="-128"/>
                  </a:rPr>
                  <a:t>2</a:t>
                </a:r>
                <a:r>
                  <a:rPr kumimoji="1" lang="en-US" altLang="ja-JP" sz="2000" dirty="0">
                    <a:latin typeface="Hiragino Kaku Gothic Pro W6" charset="-128"/>
                    <a:ea typeface="Hiragino Kaku Gothic Pro W6" charset="-128"/>
                    <a:cs typeface="Hiragino Kaku Gothic Pro W6" charset="-128"/>
                  </a:rPr>
                  <a:t>]</a:t>
                </a:r>
              </a:p>
            </p:txBody>
          </p:sp>
        </p:grpSp>
      </p:grpSp>
      <p:graphicFrame>
        <p:nvGraphicFramePr>
          <p:cNvPr id="19" name="表 18">
            <a:extLst>
              <a:ext uri="{FF2B5EF4-FFF2-40B4-BE49-F238E27FC236}">
                <a16:creationId xmlns:a16="http://schemas.microsoft.com/office/drawing/2014/main" id="{06D40E58-F6A6-574B-A0BF-3A8403492901}"/>
              </a:ext>
            </a:extLst>
          </p:cNvPr>
          <p:cNvGraphicFramePr>
            <a:graphicFrameLocks noGrp="1"/>
          </p:cNvGraphicFramePr>
          <p:nvPr>
            <p:extLst/>
          </p:nvPr>
        </p:nvGraphicFramePr>
        <p:xfrm>
          <a:off x="5442304" y="5265963"/>
          <a:ext cx="3017520" cy="1562710"/>
        </p:xfrm>
        <a:graphic>
          <a:graphicData uri="http://schemas.openxmlformats.org/drawingml/2006/table">
            <a:tbl>
              <a:tblPr>
                <a:tableStyleId>{5C22544A-7EE6-4342-B048-85BDC9FD1C3A}</a:tableStyleId>
              </a:tblPr>
              <a:tblGrid>
                <a:gridCol w="2016891">
                  <a:extLst>
                    <a:ext uri="{9D8B030D-6E8A-4147-A177-3AD203B41FA5}">
                      <a16:colId xmlns:a16="http://schemas.microsoft.com/office/drawing/2014/main" val="741547390"/>
                    </a:ext>
                  </a:extLst>
                </a:gridCol>
                <a:gridCol w="1000629">
                  <a:extLst>
                    <a:ext uri="{9D8B030D-6E8A-4147-A177-3AD203B41FA5}">
                      <a16:colId xmlns:a16="http://schemas.microsoft.com/office/drawing/2014/main" val="817308346"/>
                    </a:ext>
                  </a:extLst>
                </a:gridCol>
              </a:tblGrid>
              <a:tr h="458111">
                <a:tc>
                  <a:txBody>
                    <a:bodyPr/>
                    <a:lstStyle/>
                    <a:p>
                      <a:r>
                        <a:rPr kumimoji="1" lang="en-US" altLang="ja-JP" sz="2400" dirty="0"/>
                        <a:t>10 × 10</a:t>
                      </a:r>
                      <a:r>
                        <a:rPr kumimoji="1" lang="en-US" altLang="ja-JP" sz="2400" baseline="30000" dirty="0"/>
                        <a:t>-3</a:t>
                      </a:r>
                      <a:endParaRPr kumimoji="1" lang="ja-JP" altLang="en-US" sz="2400" baseline="300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a:t>0.02</a:t>
                      </a:r>
                      <a:endParaRPr kumimoji="1" lang="ja-JP" altLang="en-US" sz="24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8174043"/>
                  </a:ext>
                </a:extLst>
              </a:tr>
              <a:tr h="53278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400" dirty="0"/>
                        <a:t>22.5 × 10</a:t>
                      </a:r>
                      <a:r>
                        <a:rPr kumimoji="1" lang="en-US" altLang="ja-JP" sz="2400" baseline="30000" dirty="0"/>
                        <a:t>-3</a:t>
                      </a:r>
                      <a:endParaRPr kumimoji="1" lang="ja-JP" altLang="en-US" sz="2400" baseline="300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a:t>0.1</a:t>
                      </a:r>
                      <a:endParaRPr kumimoji="1" lang="ja-JP" altLang="en-US" sz="24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5752022"/>
                  </a:ext>
                </a:extLst>
              </a:tr>
              <a:tr h="53278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400" dirty="0"/>
                        <a:t>35 × 10</a:t>
                      </a:r>
                      <a:r>
                        <a:rPr kumimoji="1" lang="en-US" altLang="ja-JP" sz="2400" baseline="30000" dirty="0"/>
                        <a:t>-3</a:t>
                      </a:r>
                      <a:endParaRPr kumimoji="1" lang="ja-JP" altLang="en-US" sz="2400" baseline="300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2400" dirty="0"/>
                        <a:t>0.45</a:t>
                      </a:r>
                      <a:endParaRPr kumimoji="1" lang="ja-JP" altLang="en-US" sz="2400" dirty="0"/>
                    </a:p>
                  </a:txBody>
                  <a:tcPr marL="131373" marR="131373" marT="65686" marB="656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7603630"/>
                  </a:ext>
                </a:extLst>
              </a:tr>
            </a:tbl>
          </a:graphicData>
        </a:graphic>
      </p:graphicFrame>
      <p:pic>
        <p:nvPicPr>
          <p:cNvPr id="20" name="図 19">
            <a:extLst>
              <a:ext uri="{FF2B5EF4-FFF2-40B4-BE49-F238E27FC236}">
                <a16:creationId xmlns:a16="http://schemas.microsoft.com/office/drawing/2014/main" id="{B89AFBC2-95CD-C349-B459-0EE5F65D0D7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63016" y="4799365"/>
            <a:ext cx="554954" cy="393101"/>
          </a:xfrm>
          <a:prstGeom prst="rect">
            <a:avLst/>
          </a:prstGeom>
        </p:spPr>
      </p:pic>
      <p:pic>
        <p:nvPicPr>
          <p:cNvPr id="21" name="図 20">
            <a:extLst>
              <a:ext uri="{FF2B5EF4-FFF2-40B4-BE49-F238E27FC236}">
                <a16:creationId xmlns:a16="http://schemas.microsoft.com/office/drawing/2014/main" id="{B3CEB7A1-4008-B440-94EF-D3A56A39E9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684922" y="4805707"/>
            <a:ext cx="544677" cy="380246"/>
          </a:xfrm>
          <a:prstGeom prst="rect">
            <a:avLst/>
          </a:prstGeom>
        </p:spPr>
      </p:pic>
      <p:sp>
        <p:nvSpPr>
          <p:cNvPr id="22" name="テキスト ボックス 21">
            <a:extLst>
              <a:ext uri="{FF2B5EF4-FFF2-40B4-BE49-F238E27FC236}">
                <a16:creationId xmlns:a16="http://schemas.microsoft.com/office/drawing/2014/main" id="{9B9FB98E-7624-9442-AA20-FEBF95192EBB}"/>
              </a:ext>
            </a:extLst>
          </p:cNvPr>
          <p:cNvSpPr txBox="1"/>
          <p:nvPr/>
        </p:nvSpPr>
        <p:spPr>
          <a:xfrm>
            <a:off x="5179414" y="4218097"/>
            <a:ext cx="4073236" cy="646331"/>
          </a:xfrm>
          <a:prstGeom prst="rect">
            <a:avLst/>
          </a:prstGeom>
          <a:noFill/>
        </p:spPr>
        <p:txBody>
          <a:bodyPr wrap="square" rtlCol="0">
            <a:spAutoFit/>
          </a:bodyPr>
          <a:lstStyle/>
          <a:p>
            <a:r>
              <a:rPr kumimoji="1" lang="en-US" altLang="ja-JP" dirty="0" err="1">
                <a:latin typeface="Hiragino Kaku Gothic Pro W6" charset="-128"/>
                <a:ea typeface="Hiragino Kaku Gothic Pro W6" charset="-128"/>
                <a:cs typeface="Hiragino Kaku Gothic Pro W6" charset="-128"/>
              </a:rPr>
              <a:t>Kahre</a:t>
            </a:r>
            <a:r>
              <a:rPr kumimoji="1" lang="en-US" altLang="ja-JP" dirty="0">
                <a:latin typeface="Hiragino Kaku Gothic Pro W6" charset="-128"/>
                <a:ea typeface="Hiragino Kaku Gothic Pro W6" charset="-128"/>
                <a:cs typeface="Hiragino Kaku Gothic Pro W6" charset="-128"/>
              </a:rPr>
              <a:t> et al. (2006) </a:t>
            </a:r>
            <a:r>
              <a:rPr kumimoji="1" lang="ja-JP" altLang="en-US" dirty="0">
                <a:latin typeface="Hiragino Kaku Gothic Pro W6" charset="-128"/>
                <a:ea typeface="Hiragino Kaku Gothic Pro W6" charset="-128"/>
                <a:cs typeface="Hiragino Kaku Gothic Pro W6" charset="-128"/>
              </a:rPr>
              <a:t>で用いられたパラメータ値の組みあわせ</a:t>
            </a:r>
            <a:endParaRPr kumimoji="1" lang="en-US" altLang="ja-JP"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985990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t>ダストデビル巻き上げ</a:t>
            </a:r>
            <a:r>
              <a:rPr kumimoji="1" lang="ja-JP" altLang="en-US" sz="3600" dirty="0"/>
              <a:t>パラメタリゼーション</a:t>
            </a:r>
          </a:p>
        </p:txBody>
      </p:sp>
      <p:sp>
        <p:nvSpPr>
          <p:cNvPr id="3" name="コンテンツ プレースホルダー 2"/>
          <p:cNvSpPr>
            <a:spLocks noGrp="1"/>
          </p:cNvSpPr>
          <p:nvPr>
            <p:ph idx="1"/>
          </p:nvPr>
        </p:nvSpPr>
        <p:spPr>
          <a:xfrm>
            <a:off x="502261" y="966953"/>
            <a:ext cx="8416452" cy="5801709"/>
          </a:xfrm>
        </p:spPr>
        <p:txBody>
          <a:bodyPr>
            <a:normAutofit/>
          </a:bodyPr>
          <a:lstStyle/>
          <a:p>
            <a:r>
              <a:rPr lang="ja-JP" altLang="en-US" dirty="0"/>
              <a:t>対流運動を熱源が顕熱である熱機関と仮定し</a:t>
            </a:r>
            <a:r>
              <a:rPr lang="en-US" altLang="ja-JP" dirty="0"/>
              <a:t>, </a:t>
            </a:r>
            <a:r>
              <a:rPr lang="ja-JP" altLang="en-US" dirty="0"/>
              <a:t>その仕事量からダストデビルによる巻き上げをパラメタライズ</a:t>
            </a:r>
            <a:br>
              <a:rPr lang="en-US" altLang="ja-JP" dirty="0"/>
            </a:br>
            <a:r>
              <a:rPr lang="en-US" altLang="ja-JP" sz="2000" dirty="0"/>
              <a:t>(</a:t>
            </a:r>
            <a:r>
              <a:rPr lang="en-US" altLang="ja-JP" sz="2000" dirty="0" err="1"/>
              <a:t>Rennò</a:t>
            </a:r>
            <a:r>
              <a:rPr lang="en-US" altLang="ja-JP" sz="2000" dirty="0"/>
              <a:t> et al., 1998)</a:t>
            </a:r>
          </a:p>
          <a:p>
            <a:endParaRPr lang="en-US" altLang="ja-JP" dirty="0"/>
          </a:p>
          <a:p>
            <a:endParaRPr lang="en-US" altLang="ja-JP" dirty="0"/>
          </a:p>
          <a:p>
            <a:endParaRPr lang="en-US" altLang="ja-JP" dirty="0"/>
          </a:p>
          <a:p>
            <a:endParaRPr lang="en-US" altLang="ja-JP" dirty="0"/>
          </a:p>
          <a:p>
            <a:endParaRPr lang="en-US" altLang="ja-JP" dirty="0"/>
          </a:p>
          <a:p>
            <a:r>
              <a:rPr lang="ja-JP" altLang="en-US" dirty="0"/>
              <a:t>顕熱フラックスが大きいほど</a:t>
            </a:r>
            <a:r>
              <a:rPr lang="en-US" altLang="ja-JP" dirty="0"/>
              <a:t>, </a:t>
            </a:r>
            <a:r>
              <a:rPr lang="ja-JP" altLang="en-US" dirty="0"/>
              <a:t>対流が活発になり</a:t>
            </a:r>
            <a:br>
              <a:rPr lang="en-US" altLang="ja-JP" dirty="0"/>
            </a:br>
            <a:r>
              <a:rPr lang="ja-JP" altLang="en-US" dirty="0"/>
              <a:t>ダスト巻き上げ量が多くなる</a:t>
            </a:r>
            <a:endParaRPr lang="en-US" altLang="ja-JP" dirty="0"/>
          </a:p>
          <a:p>
            <a:r>
              <a:rPr lang="ja-JP" altLang="en-US" dirty="0"/>
              <a:t>対流層が厚いほど</a:t>
            </a:r>
            <a:r>
              <a:rPr lang="en-US" altLang="ja-JP" dirty="0"/>
              <a:t>, </a:t>
            </a:r>
            <a:r>
              <a:rPr lang="ja-JP" altLang="en-US" dirty="0"/>
              <a:t>顕熱の運動エネルギーへの変換率が</a:t>
            </a:r>
            <a:br>
              <a:rPr lang="en-US" altLang="ja-JP" dirty="0"/>
            </a:br>
            <a:r>
              <a:rPr lang="ja-JP" altLang="en-US" dirty="0"/>
              <a:t>高くなり</a:t>
            </a:r>
            <a:r>
              <a:rPr lang="en-US" altLang="ja-JP" dirty="0"/>
              <a:t>, </a:t>
            </a:r>
            <a:r>
              <a:rPr lang="ja-JP" altLang="en-US" dirty="0"/>
              <a:t>ダスト巻き上げ量が多くなる</a:t>
            </a:r>
            <a:endParaRPr lang="en-US" altLang="ja-JP" dirty="0"/>
          </a:p>
        </p:txBody>
      </p:sp>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6452" y="2267364"/>
            <a:ext cx="3342588" cy="632820"/>
          </a:xfrm>
          <a:prstGeom prst="rect">
            <a:avLst/>
          </a:prstGeom>
        </p:spPr>
      </p:pic>
      <p:pic>
        <p:nvPicPr>
          <p:cNvPr id="8" name="図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95913" y="2151974"/>
            <a:ext cx="3479800" cy="863600"/>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92692" y="2126574"/>
            <a:ext cx="1143000" cy="914400"/>
          </a:xfrm>
          <a:prstGeom prst="rect">
            <a:avLst/>
          </a:prstGeom>
        </p:spPr>
      </p:pic>
      <p:grpSp>
        <p:nvGrpSpPr>
          <p:cNvPr id="16" name="図形グループ 15"/>
          <p:cNvGrpSpPr/>
          <p:nvPr/>
        </p:nvGrpSpPr>
        <p:grpSpPr>
          <a:xfrm>
            <a:off x="4529407" y="3168750"/>
            <a:ext cx="2668109" cy="1041503"/>
            <a:chOff x="4969370" y="4046693"/>
            <a:chExt cx="2668109" cy="1041503"/>
          </a:xfrm>
        </p:grpSpPr>
        <p:pic>
          <p:nvPicPr>
            <p:cNvPr id="10" name="図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69370" y="4097292"/>
              <a:ext cx="722520" cy="795572"/>
            </a:xfrm>
            <a:prstGeom prst="rect">
              <a:avLst/>
            </a:prstGeom>
          </p:spPr>
        </p:pic>
        <p:sp>
          <p:nvSpPr>
            <p:cNvPr id="14" name="テキスト ボックス 13"/>
            <p:cNvSpPr txBox="1"/>
            <p:nvPr/>
          </p:nvSpPr>
          <p:spPr>
            <a:xfrm>
              <a:off x="5691890" y="4046693"/>
              <a:ext cx="1945589"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地表面気圧</a:t>
              </a:r>
              <a:r>
                <a:rPr kumimoji="1" lang="en-US" altLang="ja-JP" dirty="0">
                  <a:latin typeface="Hiragino Kaku Gothic Pro W6" charset="-128"/>
                  <a:ea typeface="Hiragino Kaku Gothic Pro W6" charset="-128"/>
                  <a:cs typeface="Hiragino Kaku Gothic Pro W6" charset="-128"/>
                </a:rPr>
                <a:t> [Pa]</a:t>
              </a:r>
            </a:p>
          </p:txBody>
        </p:sp>
        <p:sp>
          <p:nvSpPr>
            <p:cNvPr id="15" name="テキスト ボックス 14"/>
            <p:cNvSpPr txBox="1"/>
            <p:nvPr/>
          </p:nvSpPr>
          <p:spPr>
            <a:xfrm>
              <a:off x="5691890" y="4441865"/>
              <a:ext cx="1945589" cy="646331"/>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対流層頂点の</a:t>
              </a:r>
              <a:br>
                <a:rPr kumimoji="1" lang="en-US" altLang="ja-JP" dirty="0">
                  <a:latin typeface="Hiragino Kaku Gothic Pro W6" charset="-128"/>
                  <a:ea typeface="Hiragino Kaku Gothic Pro W6" charset="-128"/>
                  <a:cs typeface="Hiragino Kaku Gothic Pro W6" charset="-128"/>
                </a:rPr>
              </a:br>
              <a:r>
                <a:rPr kumimoji="1" lang="ja-JP" altLang="en-US" dirty="0">
                  <a:latin typeface="Hiragino Kaku Gothic Pro W6" charset="-128"/>
                  <a:ea typeface="Hiragino Kaku Gothic Pro W6" charset="-128"/>
                  <a:cs typeface="Hiragino Kaku Gothic Pro W6" charset="-128"/>
                </a:rPr>
                <a:t>気圧</a:t>
              </a:r>
              <a:r>
                <a:rPr kumimoji="1" lang="en-US" altLang="ja-JP" dirty="0">
                  <a:latin typeface="Hiragino Kaku Gothic Pro W6" charset="-128"/>
                  <a:ea typeface="Hiragino Kaku Gothic Pro W6" charset="-128"/>
                  <a:cs typeface="Hiragino Kaku Gothic Pro W6" charset="-128"/>
                </a:rPr>
                <a:t> [Pa]</a:t>
              </a:r>
            </a:p>
          </p:txBody>
        </p:sp>
      </p:grpSp>
      <p:grpSp>
        <p:nvGrpSpPr>
          <p:cNvPr id="19" name="図形グループ 18"/>
          <p:cNvGrpSpPr/>
          <p:nvPr/>
        </p:nvGrpSpPr>
        <p:grpSpPr>
          <a:xfrm>
            <a:off x="7295289" y="3219349"/>
            <a:ext cx="1848711" cy="833003"/>
            <a:chOff x="6995380" y="3952668"/>
            <a:chExt cx="1848711" cy="833003"/>
          </a:xfrm>
        </p:grpSpPr>
        <p:pic>
          <p:nvPicPr>
            <p:cNvPr id="13" name="図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95380" y="3954757"/>
              <a:ext cx="487408" cy="830914"/>
            </a:xfrm>
            <a:prstGeom prst="rect">
              <a:avLst/>
            </a:prstGeom>
          </p:spPr>
        </p:pic>
        <p:sp>
          <p:nvSpPr>
            <p:cNvPr id="17" name="テキスト ボックス 16"/>
            <p:cNvSpPr txBox="1"/>
            <p:nvPr/>
          </p:nvSpPr>
          <p:spPr>
            <a:xfrm>
              <a:off x="7482788" y="3952668"/>
              <a:ext cx="1361303" cy="369332"/>
            </a:xfrm>
            <a:prstGeom prst="rect">
              <a:avLst/>
            </a:prstGeom>
            <a:noFill/>
          </p:spPr>
          <p:txBody>
            <a:bodyPr wrap="square" rtlCol="0">
              <a:spAutoFit/>
            </a:bodyPr>
            <a:lstStyle/>
            <a:p>
              <a:r>
                <a:rPr kumimoji="1" lang="ja-JP" altLang="en-US">
                  <a:latin typeface="Hiragino Kaku Gothic Pro W6" charset="-128"/>
                  <a:ea typeface="Hiragino Kaku Gothic Pro W6" charset="-128"/>
                  <a:cs typeface="Hiragino Kaku Gothic Pro W6" charset="-128"/>
                </a:rPr>
                <a:t>気体定数</a:t>
              </a:r>
              <a:endParaRPr kumimoji="1" lang="en-US" altLang="ja-JP"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a:off x="7482788" y="4397744"/>
              <a:ext cx="1361303"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定圧比熱</a:t>
              </a:r>
              <a:endParaRPr kumimoji="1" lang="en-US" altLang="ja-JP" dirty="0">
                <a:latin typeface="Hiragino Kaku Gothic Pro W6" charset="-128"/>
                <a:ea typeface="Hiragino Kaku Gothic Pro W6" charset="-128"/>
                <a:cs typeface="Hiragino Kaku Gothic Pro W6" charset="-128"/>
              </a:endParaRPr>
            </a:p>
          </p:txBody>
        </p:sp>
      </p:grpSp>
      <p:grpSp>
        <p:nvGrpSpPr>
          <p:cNvPr id="25" name="図形グループ 24"/>
          <p:cNvGrpSpPr/>
          <p:nvPr/>
        </p:nvGrpSpPr>
        <p:grpSpPr>
          <a:xfrm>
            <a:off x="198296" y="3040974"/>
            <a:ext cx="4233338" cy="1256557"/>
            <a:chOff x="400722" y="3555986"/>
            <a:chExt cx="4233338" cy="1256557"/>
          </a:xfrm>
        </p:grpSpPr>
        <p:pic>
          <p:nvPicPr>
            <p:cNvPr id="9" name="図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0722" y="3555986"/>
              <a:ext cx="607336" cy="1256557"/>
            </a:xfrm>
            <a:prstGeom prst="rect">
              <a:avLst/>
            </a:prstGeom>
          </p:spPr>
        </p:pic>
        <p:sp>
          <p:nvSpPr>
            <p:cNvPr id="20" name="テキスト ボックス 19"/>
            <p:cNvSpPr txBox="1"/>
            <p:nvPr/>
          </p:nvSpPr>
          <p:spPr>
            <a:xfrm>
              <a:off x="1065366" y="3561971"/>
              <a:ext cx="3568694"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ダストフラックス</a:t>
              </a:r>
              <a:r>
                <a:rPr kumimoji="1" lang="en-US" altLang="ja-JP" dirty="0">
                  <a:latin typeface="Hiragino Kaku Gothic Pro W6" charset="-128"/>
                  <a:ea typeface="Hiragino Kaku Gothic Pro W6" charset="-128"/>
                  <a:cs typeface="Hiragino Kaku Gothic Pro W6" charset="-128"/>
                </a:rPr>
                <a:t> [kg/(m</a:t>
              </a:r>
              <a:r>
                <a:rPr kumimoji="1" lang="en-US" altLang="ja-JP" baseline="30000" dirty="0">
                  <a:latin typeface="Hiragino Kaku Gothic Pro W6" charset="-128"/>
                  <a:ea typeface="Hiragino Kaku Gothic Pro W6" charset="-128"/>
                  <a:cs typeface="Hiragino Kaku Gothic Pro W6" charset="-128"/>
                </a:rPr>
                <a:t>2</a:t>
              </a:r>
              <a:r>
                <a:rPr kumimoji="1" lang="en-US" altLang="ja-JP" dirty="0">
                  <a:latin typeface="Hiragino Kaku Gothic Pro W6" charset="-128"/>
                  <a:ea typeface="Hiragino Kaku Gothic Pro W6" charset="-128"/>
                  <a:cs typeface="Hiragino Kaku Gothic Pro W6" charset="-128"/>
                </a:rPr>
                <a:t> s)]</a:t>
              </a:r>
            </a:p>
          </p:txBody>
        </p:sp>
        <p:sp>
          <p:nvSpPr>
            <p:cNvPr id="23" name="テキスト ボックス 22"/>
            <p:cNvSpPr txBox="1"/>
            <p:nvPr/>
          </p:nvSpPr>
          <p:spPr>
            <a:xfrm>
              <a:off x="1065366" y="3971343"/>
              <a:ext cx="3568694"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顕熱フラックス</a:t>
              </a:r>
              <a:r>
                <a:rPr kumimoji="1" lang="en-US" altLang="ja-JP" dirty="0">
                  <a:latin typeface="Hiragino Kaku Gothic Pro W6" charset="-128"/>
                  <a:ea typeface="Hiragino Kaku Gothic Pro W6" charset="-128"/>
                  <a:cs typeface="Hiragino Kaku Gothic Pro W6" charset="-128"/>
                </a:rPr>
                <a:t> [W/m</a:t>
              </a:r>
              <a:r>
                <a:rPr kumimoji="1" lang="en-US" altLang="ja-JP" baseline="30000" dirty="0">
                  <a:latin typeface="Hiragino Kaku Gothic Pro W6" charset="-128"/>
                  <a:ea typeface="Hiragino Kaku Gothic Pro W6" charset="-128"/>
                  <a:cs typeface="Hiragino Kaku Gothic Pro W6" charset="-128"/>
                </a:rPr>
                <a:t>2</a:t>
              </a:r>
              <a:r>
                <a:rPr kumimoji="1" lang="en-US" altLang="ja-JP" dirty="0">
                  <a:latin typeface="Hiragino Kaku Gothic Pro W6" charset="-128"/>
                  <a:ea typeface="Hiragino Kaku Gothic Pro W6" charset="-128"/>
                  <a:cs typeface="Hiragino Kaku Gothic Pro W6" charset="-128"/>
                </a:rPr>
                <a:t>]</a:t>
              </a:r>
            </a:p>
          </p:txBody>
        </p:sp>
        <p:sp>
          <p:nvSpPr>
            <p:cNvPr id="24" name="テキスト ボックス 23"/>
            <p:cNvSpPr txBox="1"/>
            <p:nvPr/>
          </p:nvSpPr>
          <p:spPr>
            <a:xfrm>
              <a:off x="1065366" y="4416339"/>
              <a:ext cx="3568694" cy="369332"/>
            </a:xfrm>
            <a:prstGeom prst="rect">
              <a:avLst/>
            </a:prstGeom>
            <a:noFill/>
          </p:spPr>
          <p:txBody>
            <a:bodyPr wrap="square" rtlCol="0">
              <a:spAutoFit/>
            </a:bodyPr>
            <a:lstStyle/>
            <a:p>
              <a:r>
                <a:rPr kumimoji="1" lang="ja-JP" altLang="en-US" dirty="0">
                  <a:latin typeface="Hiragino Kaku Gothic Pro W6" charset="-128"/>
                  <a:ea typeface="Hiragino Kaku Gothic Pro W6" charset="-128"/>
                  <a:cs typeface="Hiragino Kaku Gothic Pro W6" charset="-128"/>
                </a:rPr>
                <a:t>効率因子</a:t>
              </a:r>
              <a:r>
                <a:rPr kumimoji="1" lang="en-US" altLang="ja-JP" dirty="0">
                  <a:latin typeface="Hiragino Kaku Gothic Pro W6" charset="-128"/>
                  <a:ea typeface="Hiragino Kaku Gothic Pro W6" charset="-128"/>
                  <a:cs typeface="Hiragino Kaku Gothic Pro W6" charset="-128"/>
                </a:rPr>
                <a:t> [kg/J]</a:t>
              </a:r>
            </a:p>
          </p:txBody>
        </p:sp>
      </p:grpSp>
      <p:sp>
        <p:nvSpPr>
          <p:cNvPr id="26" name="テキスト ボックス 25"/>
          <p:cNvSpPr txBox="1"/>
          <p:nvPr/>
        </p:nvSpPr>
        <p:spPr>
          <a:xfrm>
            <a:off x="7136374" y="4128096"/>
            <a:ext cx="2086304" cy="307777"/>
          </a:xfrm>
          <a:prstGeom prst="rect">
            <a:avLst/>
          </a:prstGeom>
          <a:noFill/>
        </p:spPr>
        <p:txBody>
          <a:bodyPr wrap="square" rtlCol="0">
            <a:spAutoFit/>
          </a:bodyPr>
          <a:lstStyle/>
          <a:p>
            <a:r>
              <a:rPr lang="en-US" altLang="ja-JP" sz="1400" dirty="0" err="1">
                <a:latin typeface="Hiragino Kaku Gothic Pro W6" charset="-128"/>
                <a:ea typeface="Hiragino Kaku Gothic Pro W6" charset="-128"/>
                <a:cs typeface="Hiragino Kaku Gothic Pro W6" charset="-128"/>
              </a:rPr>
              <a:t>Kahre</a:t>
            </a:r>
            <a:r>
              <a:rPr lang="en-US" altLang="ja-JP" sz="1400" dirty="0">
                <a:latin typeface="Hiragino Kaku Gothic Pro W6" charset="-128"/>
                <a:ea typeface="Hiragino Kaku Gothic Pro W6" charset="-128"/>
                <a:cs typeface="Hiragino Kaku Gothic Pro W6" charset="-128"/>
              </a:rPr>
              <a:t> et al. (2006)</a:t>
            </a:r>
            <a:endParaRPr kumimoji="1" lang="ja-JP" altLang="en-US" sz="1400"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1389379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srcRect l="17214" t="13387" r="13056" b="5804"/>
          <a:stretch/>
        </p:blipFill>
        <p:spPr>
          <a:xfrm>
            <a:off x="139700" y="2044273"/>
            <a:ext cx="5153501" cy="4320611"/>
          </a:xfrm>
          <a:prstGeom prst="rect">
            <a:avLst/>
          </a:prstGeom>
        </p:spPr>
      </p:pic>
      <p:sp>
        <p:nvSpPr>
          <p:cNvPr id="2" name="タイトル 1"/>
          <p:cNvSpPr>
            <a:spLocks noGrp="1"/>
          </p:cNvSpPr>
          <p:nvPr>
            <p:ph type="title"/>
          </p:nvPr>
        </p:nvSpPr>
        <p:spPr>
          <a:xfrm>
            <a:off x="818347" y="381705"/>
            <a:ext cx="7511473" cy="747007"/>
          </a:xfrm>
        </p:spPr>
        <p:txBody>
          <a:bodyPr>
            <a:normAutofit/>
          </a:bodyPr>
          <a:lstStyle/>
          <a:p>
            <a:r>
              <a:rPr kumimoji="1" lang="ja-JP" altLang="en-US" sz="3600" dirty="0"/>
              <a:t>解析結果</a:t>
            </a:r>
          </a:p>
        </p:txBody>
      </p:sp>
      <p:sp>
        <p:nvSpPr>
          <p:cNvPr id="3" name="コンテンツ プレースホルダー 2"/>
          <p:cNvSpPr>
            <a:spLocks noGrp="1"/>
          </p:cNvSpPr>
          <p:nvPr>
            <p:ph idx="1"/>
          </p:nvPr>
        </p:nvSpPr>
        <p:spPr>
          <a:xfrm>
            <a:off x="818348" y="1128712"/>
            <a:ext cx="8452652" cy="628651"/>
          </a:xfrm>
        </p:spPr>
        <p:txBody>
          <a:bodyPr anchor="t" anchorCtr="0">
            <a:normAutofit/>
          </a:bodyPr>
          <a:lstStyle/>
          <a:p>
            <a:r>
              <a:rPr lang="ja-JP" altLang="en-US" sz="2800" cap="none" dirty="0"/>
              <a:t>地表面応力頻度分布</a:t>
            </a:r>
            <a:r>
              <a:rPr lang="en-US" altLang="ja-JP" sz="2800" cap="none" dirty="0"/>
              <a:t> </a:t>
            </a:r>
            <a:r>
              <a:rPr lang="en-US" altLang="ja-JP" sz="2800" dirty="0"/>
              <a:t>: </a:t>
            </a:r>
            <a:r>
              <a:rPr lang="ja-JP" altLang="en-US" sz="2800" dirty="0"/>
              <a:t>解像度別</a:t>
            </a:r>
            <a:r>
              <a:rPr lang="en-US" altLang="ja-JP" sz="2800" dirty="0"/>
              <a:t>, </a:t>
            </a:r>
            <a:r>
              <a:rPr lang="ja-JP" altLang="en-US" sz="2800" dirty="0"/>
              <a:t>高度別重ね書き</a:t>
            </a:r>
            <a:endParaRPr lang="en-US" altLang="ja-JP" sz="2600" cap="none" dirty="0"/>
          </a:p>
        </p:txBody>
      </p:sp>
      <p:sp>
        <p:nvSpPr>
          <p:cNvPr id="13" name="コンテンツ プレースホルダー 2"/>
          <p:cNvSpPr txBox="1">
            <a:spLocks/>
          </p:cNvSpPr>
          <p:nvPr/>
        </p:nvSpPr>
        <p:spPr>
          <a:xfrm>
            <a:off x="5214938" y="1757362"/>
            <a:ext cx="3800682" cy="4948237"/>
          </a:xfrm>
          <a:prstGeom prst="rect">
            <a:avLst/>
          </a:prstGeom>
        </p:spPr>
        <p:txBody>
          <a:bodyPr vert="horz" lIns="91440" tIns="45720" rIns="91440" bIns="45720" rtlCol="0" anchor="t" anchorCtr="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dirty="0"/>
              <a:t>解像度のモデル最下層及び</a:t>
            </a:r>
            <a:r>
              <a:rPr lang="en-US" altLang="ja-JP" dirty="0"/>
              <a:t>, 5 m </a:t>
            </a:r>
            <a:r>
              <a:rPr lang="ja-JP" altLang="en-US" dirty="0"/>
              <a:t>解像度における各高度のデータから求めた応力の頻度分布</a:t>
            </a:r>
            <a:endParaRPr lang="en-US" altLang="ja-JP" dirty="0"/>
          </a:p>
          <a:p>
            <a:pPr lvl="1"/>
            <a:r>
              <a:rPr lang="en-US" altLang="ja-JP" sz="1400" dirty="0"/>
              <a:t>0.002 Pa </a:t>
            </a:r>
            <a:r>
              <a:rPr lang="ja-JP" altLang="en-US" sz="1400" dirty="0"/>
              <a:t>刻みで分類</a:t>
            </a:r>
            <a:endParaRPr lang="en-US" altLang="ja-JP" sz="1400" dirty="0"/>
          </a:p>
          <a:p>
            <a:pPr lvl="1"/>
            <a:r>
              <a:rPr lang="ja-JP" altLang="en-US" sz="1600" dirty="0"/>
              <a:t>ダスト巻き上げの閾値</a:t>
            </a:r>
            <a:r>
              <a:rPr lang="en-US" altLang="ja-JP" sz="1600" dirty="0"/>
              <a:t> 0.03 Pa (Greeley and </a:t>
            </a:r>
            <a:r>
              <a:rPr lang="en-US" altLang="ja-JP" sz="1600" dirty="0" err="1"/>
              <a:t>Iversen</a:t>
            </a:r>
            <a:r>
              <a:rPr lang="en-US" altLang="ja-JP" sz="1600" dirty="0"/>
              <a:t>, 1985) </a:t>
            </a:r>
          </a:p>
          <a:p>
            <a:r>
              <a:rPr lang="ja-JP" altLang="en-US" dirty="0"/>
              <a:t>閾値を超える箇所は</a:t>
            </a:r>
            <a:r>
              <a:rPr lang="en-US" altLang="ja-JP" dirty="0"/>
              <a:t> 5 m </a:t>
            </a:r>
            <a:r>
              <a:rPr lang="ja-JP" altLang="en-US" dirty="0"/>
              <a:t>解像度の場合にのみ現れる</a:t>
            </a:r>
            <a:endParaRPr lang="en-US" altLang="ja-JP" dirty="0"/>
          </a:p>
          <a:p>
            <a:r>
              <a:rPr lang="ja-JP" altLang="en-US" dirty="0"/>
              <a:t>同じ高度相当のデータでも高解像度の方が大きな値を持つ</a:t>
            </a:r>
            <a:endParaRPr lang="en-US" altLang="ja-JP" dirty="0"/>
          </a:p>
          <a:p>
            <a:pPr lvl="1"/>
            <a:endParaRPr lang="en-US" altLang="ja-JP" dirty="0"/>
          </a:p>
        </p:txBody>
      </p:sp>
      <p:sp>
        <p:nvSpPr>
          <p:cNvPr id="15" name="テキスト ボックス 14"/>
          <p:cNvSpPr txBox="1"/>
          <p:nvPr/>
        </p:nvSpPr>
        <p:spPr>
          <a:xfrm>
            <a:off x="152230" y="5517579"/>
            <a:ext cx="733452" cy="252331"/>
          </a:xfrm>
          <a:prstGeom prst="rect">
            <a:avLst/>
          </a:prstGeom>
          <a:solidFill>
            <a:schemeClr val="bg1"/>
          </a:solidFill>
        </p:spPr>
        <p:txBody>
          <a:bodyPr wrap="square" lIns="0" tIns="0" rIns="0" bIns="0" rtlCol="0">
            <a:spAutoFit/>
          </a:bodyPr>
          <a:lstStyle/>
          <a:p>
            <a:pPr algn="ctr"/>
            <a:r>
              <a:rPr kumimoji="1" lang="en-US" altLang="ja-JP" sz="1600" dirty="0">
                <a:latin typeface="Hiragino Kaku Gothic Pro W6" charset="-128"/>
                <a:ea typeface="Hiragino Kaku Gothic Pro W6" charset="-128"/>
                <a:cs typeface="Hiragino Kaku Gothic Pro W6" charset="-128"/>
              </a:rPr>
              <a:t>0 %</a:t>
            </a:r>
            <a:endParaRPr kumimoji="1" lang="ja-JP" altLang="en-US" sz="1600" dirty="0">
              <a:latin typeface="Hiragino Kaku Gothic Pro W6" charset="-128"/>
              <a:ea typeface="Hiragino Kaku Gothic Pro W6" charset="-128"/>
              <a:cs typeface="Hiragino Kaku Gothic Pro W6" charset="-128"/>
            </a:endParaRPr>
          </a:p>
        </p:txBody>
      </p:sp>
      <p:sp>
        <p:nvSpPr>
          <p:cNvPr id="17" name="テキスト ボックス 16"/>
          <p:cNvSpPr txBox="1"/>
          <p:nvPr/>
        </p:nvSpPr>
        <p:spPr>
          <a:xfrm>
            <a:off x="163743" y="2289026"/>
            <a:ext cx="733452" cy="252331"/>
          </a:xfrm>
          <a:prstGeom prst="rect">
            <a:avLst/>
          </a:prstGeom>
          <a:solidFill>
            <a:schemeClr val="bg1"/>
          </a:solidFill>
        </p:spPr>
        <p:txBody>
          <a:bodyPr wrap="square" lIns="0" tIns="0" rIns="0" bIns="0" rtlCol="0">
            <a:spAutoFit/>
          </a:bodyPr>
          <a:lstStyle/>
          <a:p>
            <a:pPr algn="ctr"/>
            <a:r>
              <a:rPr kumimoji="1" lang="en-US" altLang="ja-JP" sz="1600" dirty="0">
                <a:latin typeface="Hiragino Kaku Gothic Pro W6" charset="-128"/>
                <a:ea typeface="Hiragino Kaku Gothic Pro W6" charset="-128"/>
                <a:cs typeface="Hiragino Kaku Gothic Pro W6" charset="-128"/>
              </a:rPr>
              <a:t>100 %</a:t>
            </a:r>
            <a:endParaRPr kumimoji="1" lang="ja-JP" altLang="en-US" sz="1600"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a:off x="1418127" y="6054471"/>
            <a:ext cx="2362546" cy="252331"/>
          </a:xfrm>
          <a:prstGeom prst="rect">
            <a:avLst/>
          </a:prstGeom>
          <a:solidFill>
            <a:schemeClr val="bg1"/>
          </a:solidFill>
        </p:spPr>
        <p:txBody>
          <a:bodyPr wrap="square" lIns="0" tIns="0" rIns="0" bIns="0" rtlCol="0">
            <a:spAutoFit/>
          </a:bodyPr>
          <a:lstStyle/>
          <a:p>
            <a:pPr algn="ctr"/>
            <a:r>
              <a:rPr kumimoji="1" lang="ja-JP" altLang="en-US" sz="1600" dirty="0">
                <a:latin typeface="Hiragino Kaku Gothic Pro W6" charset="-128"/>
                <a:ea typeface="Hiragino Kaku Gothic Pro W6" charset="-128"/>
                <a:cs typeface="Hiragino Kaku Gothic Pro W6" charset="-128"/>
              </a:rPr>
              <a:t>応力のランク</a:t>
            </a:r>
            <a:r>
              <a:rPr kumimoji="1" lang="en-US" altLang="ja-JP" sz="1600" dirty="0">
                <a:latin typeface="Hiragino Kaku Gothic Pro W6" charset="-128"/>
                <a:ea typeface="Hiragino Kaku Gothic Pro W6" charset="-128"/>
                <a:cs typeface="Hiragino Kaku Gothic Pro W6" charset="-128"/>
              </a:rPr>
              <a:t> [Pa]</a:t>
            </a:r>
            <a:endParaRPr kumimoji="1" lang="ja-JP" altLang="en-US" sz="1600" dirty="0">
              <a:latin typeface="Hiragino Kaku Gothic Pro W6" charset="-128"/>
              <a:ea typeface="Hiragino Kaku Gothic Pro W6" charset="-128"/>
              <a:cs typeface="Hiragino Kaku Gothic Pro W6" charset="-128"/>
            </a:endParaRPr>
          </a:p>
        </p:txBody>
      </p:sp>
      <p:sp>
        <p:nvSpPr>
          <p:cNvPr id="19" name="テキスト ボックス 18"/>
          <p:cNvSpPr txBox="1"/>
          <p:nvPr/>
        </p:nvSpPr>
        <p:spPr>
          <a:xfrm rot="16200000">
            <a:off x="-1040921" y="3791393"/>
            <a:ext cx="2768534" cy="246221"/>
          </a:xfrm>
          <a:prstGeom prst="rect">
            <a:avLst/>
          </a:prstGeom>
          <a:solidFill>
            <a:schemeClr val="bg1"/>
          </a:solidFill>
        </p:spPr>
        <p:txBody>
          <a:bodyPr wrap="square" lIns="0" tIns="0" rIns="0" bIns="0" rtlCol="0">
            <a:spAutoFit/>
          </a:bodyPr>
          <a:lstStyle/>
          <a:p>
            <a:pPr algn="ctr"/>
            <a:r>
              <a:rPr kumimoji="1" lang="ja-JP" altLang="en-US" sz="1600" dirty="0">
                <a:latin typeface="Hiragino Kaku Gothic Pro W6" charset="-128"/>
                <a:ea typeface="Hiragino Kaku Gothic Pro W6" charset="-128"/>
                <a:cs typeface="Hiragino Kaku Gothic Pro W6" charset="-128"/>
              </a:rPr>
              <a:t>存在割合</a:t>
            </a:r>
            <a:r>
              <a:rPr kumimoji="1" lang="en-US" altLang="ja-JP" sz="1600" dirty="0">
                <a:latin typeface="Hiragino Kaku Gothic Pro W6" charset="-128"/>
                <a:ea typeface="Hiragino Kaku Gothic Pro W6" charset="-128"/>
                <a:cs typeface="Hiragino Kaku Gothic Pro W6" charset="-128"/>
              </a:rPr>
              <a:t> [%]</a:t>
            </a:r>
            <a:r>
              <a:rPr kumimoji="1" lang="en-US" altLang="ja-JP" sz="1400" dirty="0">
                <a:latin typeface="Hiragino Kaku Gothic Pro W6" charset="-128"/>
                <a:ea typeface="Hiragino Kaku Gothic Pro W6" charset="-128"/>
                <a:cs typeface="Hiragino Kaku Gothic Pro W6" charset="-128"/>
              </a:rPr>
              <a:t> (log </a:t>
            </a:r>
            <a:r>
              <a:rPr kumimoji="1" lang="ja-JP" altLang="en-US" sz="1400" dirty="0">
                <a:latin typeface="Hiragino Kaku Gothic Pro W6" charset="-128"/>
                <a:ea typeface="Hiragino Kaku Gothic Pro W6" charset="-128"/>
                <a:cs typeface="Hiragino Kaku Gothic Pro W6" charset="-128"/>
              </a:rPr>
              <a:t>スケール</a:t>
            </a:r>
            <a:r>
              <a:rPr kumimoji="1" lang="en-US" altLang="ja-JP" sz="1400" dirty="0">
                <a:latin typeface="Hiragino Kaku Gothic Pro W6" charset="-128"/>
                <a:ea typeface="Hiragino Kaku Gothic Pro W6" charset="-128"/>
                <a:cs typeface="Hiragino Kaku Gothic Pro W6" charset="-128"/>
              </a:rPr>
              <a:t>)</a:t>
            </a:r>
            <a:endParaRPr kumimoji="1" lang="ja-JP" altLang="en-US" sz="1600" dirty="0">
              <a:latin typeface="Hiragino Kaku Gothic Pro W6" charset="-128"/>
              <a:ea typeface="Hiragino Kaku Gothic Pro W6" charset="-128"/>
              <a:cs typeface="Hiragino Kaku Gothic Pro W6" charset="-128"/>
            </a:endParaRPr>
          </a:p>
        </p:txBody>
      </p:sp>
      <p:sp>
        <p:nvSpPr>
          <p:cNvPr id="20" name="テキスト ボックス 19"/>
          <p:cNvSpPr txBox="1"/>
          <p:nvPr/>
        </p:nvSpPr>
        <p:spPr>
          <a:xfrm>
            <a:off x="1439076" y="2686526"/>
            <a:ext cx="1403698" cy="252331"/>
          </a:xfrm>
          <a:prstGeom prst="rect">
            <a:avLst/>
          </a:prstGeom>
          <a:noFill/>
        </p:spPr>
        <p:txBody>
          <a:bodyPr wrap="square" lIns="0" tIns="0" rIns="0" bIns="0" rtlCol="0">
            <a:spAutoFit/>
          </a:bodyPr>
          <a:lstStyle/>
          <a:p>
            <a:pPr algn="ctr"/>
            <a:r>
              <a:rPr kumimoji="1" lang="ja-JP" altLang="en-US" sz="1600" dirty="0">
                <a:solidFill>
                  <a:srgbClr val="FF0000"/>
                </a:solidFill>
                <a:latin typeface="Hiragino Kaku Gothic Pro W6" charset="-128"/>
                <a:ea typeface="Hiragino Kaku Gothic Pro W6" charset="-128"/>
                <a:cs typeface="Hiragino Kaku Gothic Pro W6" charset="-128"/>
              </a:rPr>
              <a:t>解像度</a:t>
            </a:r>
            <a:r>
              <a:rPr kumimoji="1" lang="en-US" altLang="ja-JP" sz="1600" dirty="0">
                <a:solidFill>
                  <a:srgbClr val="FF0000"/>
                </a:solidFill>
                <a:latin typeface="Hiragino Kaku Gothic Pro W6" charset="-128"/>
                <a:ea typeface="Hiragino Kaku Gothic Pro W6" charset="-128"/>
                <a:cs typeface="Hiragino Kaku Gothic Pro W6" charset="-128"/>
              </a:rPr>
              <a:t> 5 m</a:t>
            </a:r>
            <a:endParaRPr kumimoji="1" lang="ja-JP" altLang="en-US" sz="1600" dirty="0">
              <a:solidFill>
                <a:srgbClr val="FF0000"/>
              </a:solidFill>
              <a:latin typeface="Hiragino Kaku Gothic Pro W6" charset="-128"/>
              <a:ea typeface="Hiragino Kaku Gothic Pro W6" charset="-128"/>
              <a:cs typeface="Hiragino Kaku Gothic Pro W6" charset="-128"/>
            </a:endParaRPr>
          </a:p>
        </p:txBody>
      </p:sp>
      <p:sp>
        <p:nvSpPr>
          <p:cNvPr id="22" name="テキスト ボックス 21"/>
          <p:cNvSpPr txBox="1"/>
          <p:nvPr/>
        </p:nvSpPr>
        <p:spPr>
          <a:xfrm>
            <a:off x="950689" y="5231555"/>
            <a:ext cx="1403698" cy="252331"/>
          </a:xfrm>
          <a:prstGeom prst="rect">
            <a:avLst/>
          </a:prstGeom>
          <a:noFill/>
        </p:spPr>
        <p:txBody>
          <a:bodyPr wrap="square" lIns="0" tIns="0" rIns="0" bIns="0" rtlCol="0">
            <a:spAutoFit/>
          </a:bodyPr>
          <a:lstStyle/>
          <a:p>
            <a:pPr algn="ctr"/>
            <a:r>
              <a:rPr kumimoji="1" lang="ja-JP" altLang="en-US" sz="1600" dirty="0">
                <a:solidFill>
                  <a:schemeClr val="accent6">
                    <a:lumMod val="75000"/>
                  </a:schemeClr>
                </a:solidFill>
                <a:latin typeface="Hiragino Kaku Gothic Pro W6" charset="-128"/>
                <a:ea typeface="Hiragino Kaku Gothic Pro W6" charset="-128"/>
                <a:cs typeface="Hiragino Kaku Gothic Pro W6" charset="-128"/>
              </a:rPr>
              <a:t>解像度</a:t>
            </a:r>
            <a:r>
              <a:rPr kumimoji="1" lang="en-US" altLang="ja-JP" sz="1600" dirty="0">
                <a:solidFill>
                  <a:schemeClr val="accent6">
                    <a:lumMod val="75000"/>
                  </a:schemeClr>
                </a:solidFill>
                <a:latin typeface="Hiragino Kaku Gothic Pro W6" charset="-128"/>
                <a:ea typeface="Hiragino Kaku Gothic Pro W6" charset="-128"/>
                <a:cs typeface="Hiragino Kaku Gothic Pro W6" charset="-128"/>
              </a:rPr>
              <a:t> 50 m</a:t>
            </a:r>
            <a:endParaRPr kumimoji="1" lang="ja-JP" altLang="en-US" sz="1600" dirty="0">
              <a:solidFill>
                <a:schemeClr val="accent6">
                  <a:lumMod val="75000"/>
                </a:schemeClr>
              </a:solidFill>
              <a:latin typeface="Hiragino Kaku Gothic Pro W6" charset="-128"/>
              <a:ea typeface="Hiragino Kaku Gothic Pro W6" charset="-128"/>
              <a:cs typeface="Hiragino Kaku Gothic Pro W6" charset="-128"/>
            </a:endParaRPr>
          </a:p>
        </p:txBody>
      </p:sp>
      <p:sp>
        <p:nvSpPr>
          <p:cNvPr id="23" name="テキスト ボックス 22"/>
          <p:cNvSpPr txBox="1"/>
          <p:nvPr/>
        </p:nvSpPr>
        <p:spPr>
          <a:xfrm>
            <a:off x="1709865" y="3413718"/>
            <a:ext cx="1403698" cy="252331"/>
          </a:xfrm>
          <a:prstGeom prst="rect">
            <a:avLst/>
          </a:prstGeom>
          <a:noFill/>
        </p:spPr>
        <p:txBody>
          <a:bodyPr wrap="square" lIns="0" tIns="0" rIns="0" bIns="0" rtlCol="0">
            <a:spAutoFit/>
          </a:bodyPr>
          <a:lstStyle/>
          <a:p>
            <a:pPr algn="ctr"/>
            <a:r>
              <a:rPr kumimoji="1" lang="ja-JP" altLang="en-US" sz="1600" dirty="0">
                <a:solidFill>
                  <a:srgbClr val="0070C0"/>
                </a:solidFill>
                <a:latin typeface="Hiragino Kaku Gothic Pro W6" charset="-128"/>
                <a:ea typeface="Hiragino Kaku Gothic Pro W6" charset="-128"/>
                <a:cs typeface="Hiragino Kaku Gothic Pro W6" charset="-128"/>
              </a:rPr>
              <a:t>解像度</a:t>
            </a:r>
            <a:r>
              <a:rPr kumimoji="1" lang="en-US" altLang="ja-JP" sz="1600" dirty="0">
                <a:solidFill>
                  <a:srgbClr val="0070C0"/>
                </a:solidFill>
                <a:latin typeface="Hiragino Kaku Gothic Pro W6" charset="-128"/>
                <a:ea typeface="Hiragino Kaku Gothic Pro W6" charset="-128"/>
                <a:cs typeface="Hiragino Kaku Gothic Pro W6" charset="-128"/>
              </a:rPr>
              <a:t> 10 m</a:t>
            </a:r>
            <a:endParaRPr kumimoji="1" lang="ja-JP" altLang="en-US" sz="1600" dirty="0">
              <a:solidFill>
                <a:srgbClr val="0070C0"/>
              </a:solidFill>
              <a:latin typeface="Hiragino Kaku Gothic Pro W6" charset="-128"/>
              <a:ea typeface="Hiragino Kaku Gothic Pro W6" charset="-128"/>
              <a:cs typeface="Hiragino Kaku Gothic Pro W6" charset="-128"/>
            </a:endParaRPr>
          </a:p>
        </p:txBody>
      </p:sp>
      <p:sp>
        <p:nvSpPr>
          <p:cNvPr id="24" name="テキスト ボックス 23"/>
          <p:cNvSpPr txBox="1"/>
          <p:nvPr/>
        </p:nvSpPr>
        <p:spPr>
          <a:xfrm>
            <a:off x="3379890" y="3479638"/>
            <a:ext cx="1563589" cy="1009327"/>
          </a:xfrm>
          <a:prstGeom prst="rect">
            <a:avLst/>
          </a:prstGeom>
          <a:solidFill>
            <a:schemeClr val="bg1"/>
          </a:solidFill>
          <a:ln>
            <a:solidFill>
              <a:schemeClr val="tx1"/>
            </a:solidFill>
          </a:ln>
        </p:spPr>
        <p:txBody>
          <a:bodyPr wrap="square" lIns="36000" tIns="0" rIns="0" bIns="0" rtlCol="0">
            <a:spAutoFit/>
          </a:bodyPr>
          <a:lstStyle/>
          <a:p>
            <a:r>
              <a:rPr kumimoji="1" lang="ja-JP" altLang="en-US" sz="1600" dirty="0">
                <a:latin typeface="Hiragino Kaku Gothic Pro W6" charset="-128"/>
                <a:ea typeface="Hiragino Kaku Gothic Pro W6" charset="-128"/>
                <a:cs typeface="Hiragino Kaku Gothic Pro W6" charset="-128"/>
              </a:rPr>
              <a:t>破線</a:t>
            </a:r>
            <a:endParaRPr kumimoji="1" lang="en-US" altLang="ja-JP" sz="1600" dirty="0">
              <a:latin typeface="Hiragino Kaku Gothic Pro W6" charset="-128"/>
              <a:ea typeface="Hiragino Kaku Gothic Pro W6" charset="-128"/>
              <a:cs typeface="Hiragino Kaku Gothic Pro W6" charset="-128"/>
            </a:endParaRPr>
          </a:p>
          <a:p>
            <a:r>
              <a:rPr kumimoji="1" lang="ja-JP" altLang="en-US" sz="1600" dirty="0">
                <a:latin typeface="Hiragino Kaku Gothic Pro W6" charset="-128"/>
                <a:ea typeface="Hiragino Kaku Gothic Pro W6" charset="-128"/>
                <a:cs typeface="Hiragino Kaku Gothic Pro W6" charset="-128"/>
              </a:rPr>
              <a:t>解像度</a:t>
            </a:r>
            <a:r>
              <a:rPr kumimoji="1" lang="en-US" altLang="ja-JP" sz="1600" dirty="0">
                <a:latin typeface="Hiragino Kaku Gothic Pro W6" charset="-128"/>
                <a:ea typeface="Hiragino Kaku Gothic Pro W6" charset="-128"/>
                <a:cs typeface="Hiragino Kaku Gothic Pro W6" charset="-128"/>
              </a:rPr>
              <a:t> 5 m</a:t>
            </a:r>
            <a:br>
              <a:rPr kumimoji="1" lang="en-US" altLang="ja-JP" sz="1600" dirty="0">
                <a:solidFill>
                  <a:srgbClr val="0070C0"/>
                </a:solidFill>
                <a:latin typeface="Hiragino Kaku Gothic Pro W6" charset="-128"/>
                <a:ea typeface="Hiragino Kaku Gothic Pro W6" charset="-128"/>
                <a:cs typeface="Hiragino Kaku Gothic Pro W6" charset="-128"/>
              </a:rPr>
            </a:br>
            <a:r>
              <a:rPr kumimoji="1" lang="en-US" altLang="ja-JP" sz="1600" dirty="0">
                <a:solidFill>
                  <a:srgbClr val="0070C0"/>
                </a:solidFill>
                <a:latin typeface="Hiragino Kaku Gothic Pro W6" charset="-128"/>
                <a:ea typeface="Hiragino Kaku Gothic Pro W6" charset="-128"/>
                <a:cs typeface="Hiragino Kaku Gothic Pro W6" charset="-128"/>
              </a:rPr>
              <a:t> </a:t>
            </a:r>
            <a:r>
              <a:rPr kumimoji="1" lang="ja-JP" altLang="en-US" sz="1600" dirty="0">
                <a:solidFill>
                  <a:srgbClr val="0070C0"/>
                </a:solidFill>
                <a:latin typeface="Hiragino Kaku Gothic Pro W6" charset="-128"/>
                <a:ea typeface="Hiragino Kaku Gothic Pro W6" charset="-128"/>
                <a:cs typeface="Hiragino Kaku Gothic Pro W6" charset="-128"/>
              </a:rPr>
              <a:t>高度</a:t>
            </a:r>
            <a:r>
              <a:rPr kumimoji="1" lang="en-US" altLang="ja-JP" sz="1600" dirty="0">
                <a:solidFill>
                  <a:srgbClr val="0070C0"/>
                </a:solidFill>
                <a:latin typeface="Hiragino Kaku Gothic Pro W6" charset="-128"/>
                <a:ea typeface="Hiragino Kaku Gothic Pro W6" charset="-128"/>
                <a:cs typeface="Hiragino Kaku Gothic Pro W6" charset="-128"/>
              </a:rPr>
              <a:t> 7.5 m</a:t>
            </a:r>
          </a:p>
          <a:p>
            <a:r>
              <a:rPr kumimoji="1" lang="en-US" altLang="ja-JP" sz="1600" dirty="0">
                <a:solidFill>
                  <a:schemeClr val="accent6">
                    <a:lumMod val="75000"/>
                  </a:schemeClr>
                </a:solidFill>
                <a:latin typeface="Hiragino Kaku Gothic Pro W6" charset="-128"/>
                <a:ea typeface="Hiragino Kaku Gothic Pro W6" charset="-128"/>
                <a:cs typeface="Hiragino Kaku Gothic Pro W6" charset="-128"/>
              </a:rPr>
              <a:t> </a:t>
            </a:r>
            <a:r>
              <a:rPr kumimoji="1" lang="ja-JP" altLang="en-US" sz="1600" dirty="0">
                <a:solidFill>
                  <a:schemeClr val="accent6">
                    <a:lumMod val="75000"/>
                  </a:schemeClr>
                </a:solidFill>
                <a:latin typeface="Hiragino Kaku Gothic Pro W6" charset="-128"/>
                <a:ea typeface="Hiragino Kaku Gothic Pro W6" charset="-128"/>
                <a:cs typeface="Hiragino Kaku Gothic Pro W6" charset="-128"/>
              </a:rPr>
              <a:t>高度</a:t>
            </a:r>
            <a:r>
              <a:rPr kumimoji="1" lang="en-US" altLang="ja-JP" sz="1600" dirty="0">
                <a:solidFill>
                  <a:schemeClr val="accent6">
                    <a:lumMod val="75000"/>
                  </a:schemeClr>
                </a:solidFill>
                <a:latin typeface="Hiragino Kaku Gothic Pro W6" charset="-128"/>
                <a:ea typeface="Hiragino Kaku Gothic Pro W6" charset="-128"/>
                <a:cs typeface="Hiragino Kaku Gothic Pro W6" charset="-128"/>
              </a:rPr>
              <a:t> 27.5 m</a:t>
            </a:r>
          </a:p>
        </p:txBody>
      </p:sp>
      <p:cxnSp>
        <p:nvCxnSpPr>
          <p:cNvPr id="9" name="直線コネクタ 8"/>
          <p:cNvCxnSpPr/>
          <p:nvPr/>
        </p:nvCxnSpPr>
        <p:spPr>
          <a:xfrm flipV="1">
            <a:off x="2842774" y="2415191"/>
            <a:ext cx="0" cy="3228553"/>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546838" y="2057955"/>
            <a:ext cx="1189026" cy="504664"/>
          </a:xfrm>
          <a:prstGeom prst="rect">
            <a:avLst/>
          </a:prstGeom>
          <a:solidFill>
            <a:schemeClr val="bg1"/>
          </a:solidFill>
        </p:spPr>
        <p:txBody>
          <a:bodyPr wrap="square" lIns="0" tIns="0" rIns="0" bIns="0" rtlCol="0">
            <a:spAutoFit/>
          </a:bodyPr>
          <a:lstStyle/>
          <a:p>
            <a:pPr algn="ctr"/>
            <a:r>
              <a:rPr kumimoji="1" lang="ja-JP" altLang="en-US" sz="1600" dirty="0">
                <a:solidFill>
                  <a:srgbClr val="00B050"/>
                </a:solidFill>
                <a:latin typeface="Hiragino Kaku Gothic Pro W6" charset="-128"/>
                <a:ea typeface="Hiragino Kaku Gothic Pro W6" charset="-128"/>
                <a:cs typeface="Hiragino Kaku Gothic Pro W6" charset="-128"/>
              </a:rPr>
              <a:t>閾値</a:t>
            </a:r>
            <a:r>
              <a:rPr kumimoji="1" lang="en-US" altLang="ja-JP" sz="1600" dirty="0">
                <a:solidFill>
                  <a:srgbClr val="00B050"/>
                </a:solidFill>
                <a:latin typeface="Hiragino Kaku Gothic Pro W6" charset="-128"/>
                <a:ea typeface="Hiragino Kaku Gothic Pro W6" charset="-128"/>
                <a:cs typeface="Hiragino Kaku Gothic Pro W6" charset="-128"/>
              </a:rPr>
              <a:t> : </a:t>
            </a:r>
            <a:br>
              <a:rPr kumimoji="1" lang="en-US" altLang="ja-JP" sz="1600" dirty="0">
                <a:solidFill>
                  <a:srgbClr val="00B050"/>
                </a:solidFill>
                <a:latin typeface="Hiragino Kaku Gothic Pro W6" charset="-128"/>
                <a:ea typeface="Hiragino Kaku Gothic Pro W6" charset="-128"/>
                <a:cs typeface="Hiragino Kaku Gothic Pro W6" charset="-128"/>
              </a:rPr>
            </a:br>
            <a:r>
              <a:rPr kumimoji="1" lang="en-US" altLang="ja-JP" sz="1600" dirty="0">
                <a:solidFill>
                  <a:srgbClr val="00B050"/>
                </a:solidFill>
                <a:latin typeface="Hiragino Kaku Gothic Pro W6" charset="-128"/>
                <a:ea typeface="Hiragino Kaku Gothic Pro W6" charset="-128"/>
                <a:cs typeface="Hiragino Kaku Gothic Pro W6" charset="-128"/>
              </a:rPr>
              <a:t>0.03 Pa</a:t>
            </a:r>
            <a:endParaRPr kumimoji="1" lang="ja-JP" altLang="en-US" sz="1600" dirty="0">
              <a:solidFill>
                <a:srgbClr val="00B050"/>
              </a:solidFill>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3319183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8347" y="381705"/>
            <a:ext cx="7511473" cy="747007"/>
          </a:xfrm>
        </p:spPr>
        <p:txBody>
          <a:bodyPr>
            <a:normAutofit/>
          </a:bodyPr>
          <a:lstStyle/>
          <a:p>
            <a:r>
              <a:rPr kumimoji="1" lang="ja-JP" altLang="en-US" sz="3600" dirty="0"/>
              <a:t>はじめに</a:t>
            </a:r>
            <a:r>
              <a:rPr kumimoji="1" lang="en-US" altLang="ja-JP" sz="3600" dirty="0"/>
              <a:t> </a:t>
            </a:r>
            <a:endParaRPr kumimoji="1" lang="ja-JP" altLang="en-US" sz="3600" dirty="0"/>
          </a:p>
        </p:txBody>
      </p:sp>
      <p:sp>
        <p:nvSpPr>
          <p:cNvPr id="11" name="コンテンツ プレースホルダー 2"/>
          <p:cNvSpPr txBox="1">
            <a:spLocks/>
          </p:cNvSpPr>
          <p:nvPr/>
        </p:nvSpPr>
        <p:spPr>
          <a:xfrm>
            <a:off x="263951" y="4983991"/>
            <a:ext cx="8637161" cy="1337468"/>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800"/>
              <a:t>境界層で生じているダスト巻き上げ過程を導入した大気大循環モデルによる火星大気シミュレーションが行われている</a:t>
            </a:r>
            <a:endParaRPr lang="en-US" altLang="ja-JP" sz="2800" dirty="0"/>
          </a:p>
        </p:txBody>
      </p:sp>
      <p:pic>
        <p:nvPicPr>
          <p:cNvPr id="18" name="図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9" y="1903376"/>
            <a:ext cx="9223804" cy="2305951"/>
          </a:xfrm>
          <a:prstGeom prst="rect">
            <a:avLst/>
          </a:prstGeom>
        </p:spPr>
      </p:pic>
      <p:sp>
        <p:nvSpPr>
          <p:cNvPr id="19" name="テキスト ボックス 18"/>
          <p:cNvSpPr txBox="1"/>
          <p:nvPr/>
        </p:nvSpPr>
        <p:spPr>
          <a:xfrm>
            <a:off x="4087826" y="4494068"/>
            <a:ext cx="5583741" cy="307777"/>
          </a:xfrm>
          <a:prstGeom prst="rect">
            <a:avLst/>
          </a:prstGeom>
          <a:noFill/>
        </p:spPr>
        <p:txBody>
          <a:bodyPr wrap="square" rtlCol="0">
            <a:spAutoFit/>
          </a:bodyPr>
          <a:lstStyle/>
          <a:p>
            <a:r>
              <a:rPr lang="en-US" altLang="ja-JP" sz="1400" dirty="0"/>
              <a:t>http://</a:t>
            </a:r>
            <a:r>
              <a:rPr lang="en-US" altLang="ja-JP" sz="1400" dirty="0" err="1"/>
              <a:t>mars.nasa.gov</a:t>
            </a:r>
            <a:r>
              <a:rPr lang="en-US" altLang="ja-JP" sz="1400" dirty="0"/>
              <a:t>/</a:t>
            </a:r>
            <a:r>
              <a:rPr lang="en-US" altLang="ja-JP" sz="1400" dirty="0" err="1"/>
              <a:t>mer</a:t>
            </a:r>
            <a:r>
              <a:rPr lang="en-US" altLang="ja-JP" sz="1400" dirty="0"/>
              <a:t>/gallery/press/spirit/20050819a.html</a:t>
            </a:r>
            <a:endParaRPr kumimoji="1" lang="ja-JP" altLang="en-US" sz="1400" dirty="0"/>
          </a:p>
        </p:txBody>
      </p:sp>
      <p:sp>
        <p:nvSpPr>
          <p:cNvPr id="21" name="コンテンツ プレースホルダー 2"/>
          <p:cNvSpPr txBox="1">
            <a:spLocks/>
          </p:cNvSpPr>
          <p:nvPr/>
        </p:nvSpPr>
        <p:spPr>
          <a:xfrm>
            <a:off x="1597244" y="4254727"/>
            <a:ext cx="6217154" cy="340353"/>
          </a:xfrm>
          <a:prstGeom prst="rect">
            <a:avLst/>
          </a:prstGeom>
        </p:spPr>
        <p:txBody>
          <a:bodyPr vert="horz" lIns="91440" tIns="45720" rIns="91440" bIns="45720" rtlCol="0" anchor="t" anchorCtr="0">
            <a:normAutofit fontScale="92500" lnSpcReduction="10000"/>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pPr marL="0" indent="0" algn="ctr">
              <a:buNone/>
            </a:pPr>
            <a:r>
              <a:rPr lang="ja-JP" altLang="en-US" sz="2000" dirty="0"/>
              <a:t>ダストが巻き上がる様子</a:t>
            </a:r>
            <a:r>
              <a:rPr lang="en-US" altLang="ja-JP" sz="2000" dirty="0"/>
              <a:t> (</a:t>
            </a:r>
            <a:r>
              <a:rPr lang="ja-JP" altLang="en-US" sz="2000" dirty="0"/>
              <a:t>探査機</a:t>
            </a:r>
            <a:r>
              <a:rPr lang="en-US" altLang="ja-JP" sz="2000" dirty="0"/>
              <a:t> Spirits </a:t>
            </a:r>
            <a:r>
              <a:rPr lang="ja-JP" altLang="en-US" sz="2000" dirty="0"/>
              <a:t>撮影</a:t>
            </a:r>
            <a:r>
              <a:rPr lang="en-US" altLang="ja-JP" sz="2000" dirty="0"/>
              <a:t>)</a:t>
            </a:r>
            <a:endParaRPr lang="en-US" altLang="ja-JP" sz="1800" dirty="0"/>
          </a:p>
        </p:txBody>
      </p:sp>
      <p:sp>
        <p:nvSpPr>
          <p:cNvPr id="22" name="コンテンツ プレースホルダー 2"/>
          <p:cNvSpPr txBox="1">
            <a:spLocks/>
          </p:cNvSpPr>
          <p:nvPr/>
        </p:nvSpPr>
        <p:spPr>
          <a:xfrm>
            <a:off x="263951" y="957056"/>
            <a:ext cx="8637161" cy="1337468"/>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800" dirty="0"/>
              <a:t>ダスト巻き上げ量を決定するのは境界層内の流れ</a:t>
            </a:r>
            <a:endParaRPr lang="en-US" altLang="ja-JP" sz="2800" dirty="0"/>
          </a:p>
          <a:p>
            <a:pPr lvl="1"/>
            <a:r>
              <a:rPr lang="ja-JP" altLang="en-US" sz="2800" dirty="0"/>
              <a:t>特にダストデビルなどの小スケール現象</a:t>
            </a:r>
            <a:endParaRPr lang="en-US" altLang="ja-JP" sz="2800" dirty="0"/>
          </a:p>
        </p:txBody>
      </p:sp>
    </p:spTree>
    <p:extLst>
      <p:ext uri="{BB962C8B-B14F-4D97-AF65-F5344CB8AC3E}">
        <p14:creationId xmlns:p14="http://schemas.microsoft.com/office/powerpoint/2010/main" val="238746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252" y="327991"/>
            <a:ext cx="8843349" cy="838200"/>
          </a:xfrm>
        </p:spPr>
        <p:txBody>
          <a:bodyPr>
            <a:normAutofit/>
          </a:bodyPr>
          <a:lstStyle/>
          <a:p>
            <a:r>
              <a:rPr lang="ja-JP" altLang="en-US" sz="3600" dirty="0"/>
              <a:t>ダスト巻き上げを考慮した</a:t>
            </a:r>
            <a:r>
              <a:rPr kumimoji="1" lang="en-US" altLang="ja-JP" sz="3600" dirty="0"/>
              <a:t> MGCM </a:t>
            </a:r>
            <a:r>
              <a:rPr kumimoji="1" lang="ja-JP" altLang="en-US" sz="3600" dirty="0"/>
              <a:t>計算</a:t>
            </a:r>
          </a:p>
        </p:txBody>
      </p:sp>
      <p:sp>
        <p:nvSpPr>
          <p:cNvPr id="3" name="コンテンツ プレースホルダー 2"/>
          <p:cNvSpPr>
            <a:spLocks noGrp="1"/>
          </p:cNvSpPr>
          <p:nvPr>
            <p:ph idx="1"/>
          </p:nvPr>
        </p:nvSpPr>
        <p:spPr>
          <a:xfrm>
            <a:off x="498149" y="881058"/>
            <a:ext cx="8416452" cy="2592137"/>
          </a:xfrm>
        </p:spPr>
        <p:txBody>
          <a:bodyPr>
            <a:normAutofit/>
          </a:bodyPr>
          <a:lstStyle/>
          <a:p>
            <a:r>
              <a:rPr lang="en-US" altLang="ja-JP" dirty="0" err="1"/>
              <a:t>Kahre</a:t>
            </a:r>
            <a:r>
              <a:rPr lang="en-US" altLang="ja-JP" dirty="0"/>
              <a:t> et al. (2006) : </a:t>
            </a:r>
            <a:r>
              <a:rPr lang="ja-JP" altLang="en-US" dirty="0"/>
              <a:t>二つのダスト巻き上げスキーム</a:t>
            </a:r>
            <a:endParaRPr lang="en-US" altLang="ja-JP" dirty="0"/>
          </a:p>
          <a:p>
            <a:pPr lvl="1"/>
            <a:r>
              <a:rPr lang="ja-JP" altLang="en-US" sz="2200"/>
              <a:t>風応力スキーム</a:t>
            </a:r>
            <a:endParaRPr lang="en-US" altLang="ja-JP" sz="2200" dirty="0"/>
          </a:p>
          <a:p>
            <a:pPr lvl="2"/>
            <a:r>
              <a:rPr lang="ja-JP" altLang="en-US" sz="2000" dirty="0"/>
              <a:t>ダスト量</a:t>
            </a:r>
            <a:r>
              <a:rPr lang="en-US" altLang="ja-JP" sz="2000" dirty="0"/>
              <a:t> (~ </a:t>
            </a:r>
            <a:r>
              <a:rPr lang="ja-JP" altLang="en-US" sz="2000" dirty="0"/>
              <a:t>光学的深さ</a:t>
            </a:r>
            <a:r>
              <a:rPr lang="en-US" altLang="ja-JP" sz="2000" dirty="0"/>
              <a:t>) </a:t>
            </a:r>
            <a:r>
              <a:rPr lang="ja-JP" altLang="en-US" sz="2000" dirty="0"/>
              <a:t>の季節変動が表現可能</a:t>
            </a:r>
            <a:endParaRPr lang="en-US" altLang="ja-JP" sz="2000" dirty="0"/>
          </a:p>
          <a:p>
            <a:pPr lvl="2"/>
            <a:r>
              <a:rPr lang="ja-JP" altLang="en-US" sz="2000" dirty="0"/>
              <a:t>ただし風応力閾値を下げている</a:t>
            </a:r>
            <a:r>
              <a:rPr lang="en-US" altLang="ja-JP" sz="2000" dirty="0"/>
              <a:t>.</a:t>
            </a:r>
            <a:r>
              <a:rPr lang="ja-JP" altLang="en-US" sz="2000" dirty="0"/>
              <a:t> 臨界風応力は一定</a:t>
            </a:r>
            <a:endParaRPr lang="en-US" altLang="ja-JP" sz="2000" dirty="0"/>
          </a:p>
          <a:p>
            <a:pPr lvl="1"/>
            <a:r>
              <a:rPr lang="ja-JP" altLang="en-US" sz="2200"/>
              <a:t>ダストデビルスキーム</a:t>
            </a:r>
            <a:endParaRPr lang="en-US" altLang="ja-JP" sz="2200" dirty="0"/>
          </a:p>
          <a:p>
            <a:pPr lvl="2"/>
            <a:r>
              <a:rPr lang="ja-JP" altLang="en-US" sz="2000" dirty="0"/>
              <a:t>効率因子パラメータ</a:t>
            </a:r>
            <a:r>
              <a:rPr lang="en-US" altLang="ja-JP" sz="2000" dirty="0"/>
              <a:t> α</a:t>
            </a:r>
            <a:r>
              <a:rPr lang="en-US" altLang="ja-JP" baseline="-25000" dirty="0"/>
              <a:t>D</a:t>
            </a:r>
            <a:r>
              <a:rPr lang="en-US" altLang="ja-JP" sz="2000" dirty="0"/>
              <a:t> </a:t>
            </a:r>
            <a:r>
              <a:rPr lang="ja-JP" altLang="en-US" sz="2000" dirty="0"/>
              <a:t>によっては</a:t>
            </a:r>
            <a:r>
              <a:rPr lang="en-US" altLang="ja-JP" sz="2000" dirty="0"/>
              <a:t>, </a:t>
            </a:r>
            <a:r>
              <a:rPr lang="ja-JP" altLang="en-US" sz="2000" dirty="0"/>
              <a:t>背景ダスト量が表現可能</a:t>
            </a:r>
            <a:endParaRPr lang="en-US" altLang="ja-JP" dirty="0"/>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3304" y="3649353"/>
            <a:ext cx="2944778" cy="2168342"/>
          </a:xfrm>
          <a:prstGeom prst="rect">
            <a:avLst/>
          </a:prstGeom>
        </p:spPr>
      </p:pic>
      <p:sp>
        <p:nvSpPr>
          <p:cNvPr id="5" name="テキスト ボックス 4"/>
          <p:cNvSpPr txBox="1"/>
          <p:nvPr/>
        </p:nvSpPr>
        <p:spPr>
          <a:xfrm rot="16200000">
            <a:off x="80298" y="4578239"/>
            <a:ext cx="1476457"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光学的深さ</a:t>
            </a:r>
          </a:p>
        </p:txBody>
      </p:sp>
      <p:sp>
        <p:nvSpPr>
          <p:cNvPr id="7" name="テキスト ボックス 6"/>
          <p:cNvSpPr txBox="1"/>
          <p:nvPr/>
        </p:nvSpPr>
        <p:spPr>
          <a:xfrm>
            <a:off x="1494935" y="4653817"/>
            <a:ext cx="640266" cy="276999"/>
          </a:xfrm>
          <a:prstGeom prst="rect">
            <a:avLst/>
          </a:prstGeom>
          <a:solidFill>
            <a:schemeClr val="bg1"/>
          </a:solidFill>
        </p:spPr>
        <p:txBody>
          <a:bodyPr wrap="square" lIns="0" tIns="0" rIns="0" bIns="0" rtlCol="0">
            <a:spAutoFit/>
          </a:bodyPr>
          <a:lstStyle/>
          <a:p>
            <a:pPr algn="ctr"/>
            <a:r>
              <a:rPr kumimoji="1" lang="ja-JP" altLang="en-US">
                <a:latin typeface="Hiragino Kaku Gothic Pro W6" charset="-128"/>
                <a:ea typeface="Hiragino Kaku Gothic Pro W6" charset="-128"/>
                <a:cs typeface="Hiragino Kaku Gothic Pro W6" charset="-128"/>
              </a:rPr>
              <a:t>夏</a:t>
            </a:r>
            <a:endParaRPr kumimoji="1" lang="ja-JP" altLang="en-US" dirty="0">
              <a:latin typeface="Hiragino Kaku Gothic Pro W6" charset="-128"/>
              <a:ea typeface="Hiragino Kaku Gothic Pro W6" charset="-128"/>
              <a:cs typeface="Hiragino Kaku Gothic Pro W6" charset="-128"/>
            </a:endParaRPr>
          </a:p>
        </p:txBody>
      </p:sp>
      <p:sp>
        <p:nvSpPr>
          <p:cNvPr id="8" name="テキスト ボックス 7"/>
          <p:cNvSpPr txBox="1"/>
          <p:nvPr/>
        </p:nvSpPr>
        <p:spPr>
          <a:xfrm>
            <a:off x="2836503" y="5167963"/>
            <a:ext cx="640266"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冬</a:t>
            </a:r>
          </a:p>
        </p:txBody>
      </p:sp>
      <p:sp>
        <p:nvSpPr>
          <p:cNvPr id="9" name="テキスト ボックス 8"/>
          <p:cNvSpPr txBox="1"/>
          <p:nvPr/>
        </p:nvSpPr>
        <p:spPr>
          <a:xfrm>
            <a:off x="546167" y="3552062"/>
            <a:ext cx="3439052"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光学的深さ</a:t>
            </a:r>
            <a:r>
              <a:rPr kumimoji="1" lang="en-US" altLang="ja-JP" dirty="0">
                <a:latin typeface="Hiragino Kaku Gothic Pro W6" charset="-128"/>
                <a:ea typeface="Hiragino Kaku Gothic Pro W6" charset="-128"/>
                <a:cs typeface="Hiragino Kaku Gothic Pro W6" charset="-128"/>
              </a:rPr>
              <a:t>(</a:t>
            </a:r>
            <a:r>
              <a:rPr kumimoji="1" lang="ja-JP" altLang="en-US" dirty="0">
                <a:latin typeface="Hiragino Kaku Gothic Pro W6" charset="-128"/>
                <a:ea typeface="Hiragino Kaku Gothic Pro W6" charset="-128"/>
                <a:cs typeface="Hiragino Kaku Gothic Pro W6" charset="-128"/>
              </a:rPr>
              <a:t>全球平均</a:t>
            </a:r>
            <a:r>
              <a:rPr kumimoji="1" lang="en-US" altLang="ja-JP" dirty="0">
                <a:latin typeface="Hiragino Kaku Gothic Pro W6" charset="-128"/>
                <a:ea typeface="Hiragino Kaku Gothic Pro W6" charset="-128"/>
                <a:cs typeface="Hiragino Kaku Gothic Pro W6" charset="-128"/>
              </a:rPr>
              <a:t>)</a:t>
            </a:r>
            <a:r>
              <a:rPr kumimoji="1" lang="ja-JP" altLang="en-US" dirty="0">
                <a:latin typeface="Hiragino Kaku Gothic Pro W6" charset="-128"/>
                <a:ea typeface="Hiragino Kaku Gothic Pro W6" charset="-128"/>
                <a:cs typeface="Hiragino Kaku Gothic Pro W6" charset="-128"/>
              </a:rPr>
              <a:t>の季節変化</a:t>
            </a:r>
          </a:p>
        </p:txBody>
      </p:sp>
      <p:sp>
        <p:nvSpPr>
          <p:cNvPr id="10" name="テキスト ボックス 9"/>
          <p:cNvSpPr txBox="1"/>
          <p:nvPr/>
        </p:nvSpPr>
        <p:spPr>
          <a:xfrm>
            <a:off x="7079949" y="6470374"/>
            <a:ext cx="2086304" cy="307777"/>
          </a:xfrm>
          <a:prstGeom prst="rect">
            <a:avLst/>
          </a:prstGeom>
          <a:noFill/>
        </p:spPr>
        <p:txBody>
          <a:bodyPr wrap="square" rtlCol="0">
            <a:spAutoFit/>
          </a:bodyPr>
          <a:lstStyle/>
          <a:p>
            <a:r>
              <a:rPr lang="en-US" altLang="ja-JP" sz="1400" dirty="0" err="1">
                <a:latin typeface="Hiragino Kaku Gothic Pro W6" charset="-128"/>
                <a:ea typeface="Hiragino Kaku Gothic Pro W6" charset="-128"/>
                <a:cs typeface="Hiragino Kaku Gothic Pro W6" charset="-128"/>
              </a:rPr>
              <a:t>Kahre</a:t>
            </a:r>
            <a:r>
              <a:rPr lang="en-US" altLang="ja-JP" sz="1400" dirty="0">
                <a:latin typeface="Hiragino Kaku Gothic Pro W6" charset="-128"/>
                <a:ea typeface="Hiragino Kaku Gothic Pro W6" charset="-128"/>
                <a:cs typeface="Hiragino Kaku Gothic Pro W6" charset="-128"/>
              </a:rPr>
              <a:t> et al. (2006)</a:t>
            </a:r>
            <a:endParaRPr kumimoji="1" lang="ja-JP" altLang="en-US" sz="1400" dirty="0">
              <a:latin typeface="Hiragino Kaku Gothic Pro W6" charset="-128"/>
              <a:ea typeface="Hiragino Kaku Gothic Pro W6" charset="-128"/>
              <a:cs typeface="Hiragino Kaku Gothic Pro W6" charset="-128"/>
            </a:endParaRPr>
          </a:p>
        </p:txBody>
      </p:sp>
      <p:pic>
        <p:nvPicPr>
          <p:cNvPr id="11" name="図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50010" y="3420229"/>
            <a:ext cx="3259878" cy="2728504"/>
          </a:xfrm>
          <a:prstGeom prst="rect">
            <a:avLst/>
          </a:prstGeom>
        </p:spPr>
      </p:pic>
      <p:sp>
        <p:nvSpPr>
          <p:cNvPr id="13" name="テキスト ボックス 12"/>
          <p:cNvSpPr txBox="1"/>
          <p:nvPr/>
        </p:nvSpPr>
        <p:spPr>
          <a:xfrm>
            <a:off x="5386958" y="3262902"/>
            <a:ext cx="3439052"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光学的深さ</a:t>
            </a:r>
            <a:r>
              <a:rPr kumimoji="1" lang="en-US" altLang="ja-JP" dirty="0">
                <a:latin typeface="Hiragino Kaku Gothic Pro W6" charset="-128"/>
                <a:ea typeface="Hiragino Kaku Gothic Pro W6" charset="-128"/>
                <a:cs typeface="Hiragino Kaku Gothic Pro W6" charset="-128"/>
              </a:rPr>
              <a:t>(</a:t>
            </a:r>
            <a:r>
              <a:rPr kumimoji="1" lang="ja-JP" altLang="en-US" dirty="0">
                <a:latin typeface="Hiragino Kaku Gothic Pro W6" charset="-128"/>
                <a:ea typeface="Hiragino Kaku Gothic Pro W6" charset="-128"/>
                <a:cs typeface="Hiragino Kaku Gothic Pro W6" charset="-128"/>
              </a:rPr>
              <a:t>経度平均</a:t>
            </a:r>
            <a:r>
              <a:rPr kumimoji="1" lang="en-US" altLang="ja-JP" dirty="0">
                <a:latin typeface="Hiragino Kaku Gothic Pro W6" charset="-128"/>
                <a:ea typeface="Hiragino Kaku Gothic Pro W6" charset="-128"/>
                <a:cs typeface="Hiragino Kaku Gothic Pro W6" charset="-128"/>
              </a:rPr>
              <a:t>)</a:t>
            </a:r>
            <a:r>
              <a:rPr kumimoji="1" lang="ja-JP" altLang="en-US" dirty="0">
                <a:latin typeface="Hiragino Kaku Gothic Pro W6" charset="-128"/>
                <a:ea typeface="Hiragino Kaku Gothic Pro W6" charset="-128"/>
                <a:cs typeface="Hiragino Kaku Gothic Pro W6" charset="-128"/>
              </a:rPr>
              <a:t>の季節変化</a:t>
            </a:r>
          </a:p>
        </p:txBody>
      </p:sp>
      <p:pic>
        <p:nvPicPr>
          <p:cNvPr id="14" name="図 1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50010" y="6274856"/>
            <a:ext cx="3259878" cy="195518"/>
          </a:xfrm>
          <a:prstGeom prst="rect">
            <a:avLst/>
          </a:prstGeom>
        </p:spPr>
      </p:pic>
      <p:sp>
        <p:nvSpPr>
          <p:cNvPr id="15" name="テキスト ボックス 14"/>
          <p:cNvSpPr txBox="1"/>
          <p:nvPr/>
        </p:nvSpPr>
        <p:spPr>
          <a:xfrm>
            <a:off x="7601659" y="5969025"/>
            <a:ext cx="640266"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冬</a:t>
            </a:r>
          </a:p>
        </p:txBody>
      </p:sp>
      <p:sp>
        <p:nvSpPr>
          <p:cNvPr id="16" name="テキスト ボックス 15"/>
          <p:cNvSpPr txBox="1"/>
          <p:nvPr/>
        </p:nvSpPr>
        <p:spPr>
          <a:xfrm>
            <a:off x="6161741" y="5969025"/>
            <a:ext cx="640266"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夏</a:t>
            </a:r>
          </a:p>
        </p:txBody>
      </p:sp>
      <p:sp>
        <p:nvSpPr>
          <p:cNvPr id="17" name="テキスト ボックス 16"/>
          <p:cNvSpPr txBox="1"/>
          <p:nvPr/>
        </p:nvSpPr>
        <p:spPr>
          <a:xfrm rot="16200000">
            <a:off x="5156533" y="5273085"/>
            <a:ext cx="660610" cy="276999"/>
          </a:xfrm>
          <a:prstGeom prst="rect">
            <a:avLst/>
          </a:prstGeom>
          <a:solidFill>
            <a:schemeClr val="bg1"/>
          </a:solidFill>
        </p:spPr>
        <p:txBody>
          <a:bodyPr wrap="square" lIns="0" tIns="0" rIns="0" bIns="0" rtlCol="0">
            <a:spAutoFit/>
          </a:bodyPr>
          <a:lstStyle/>
          <a:p>
            <a:pPr algn="ctr"/>
            <a:r>
              <a:rPr kumimoji="1" lang="ja-JP" altLang="en-US">
                <a:latin typeface="Hiragino Kaku Gothic Pro W6" charset="-128"/>
                <a:ea typeface="Hiragino Kaku Gothic Pro W6" charset="-128"/>
                <a:cs typeface="Hiragino Kaku Gothic Pro W6" charset="-128"/>
              </a:rPr>
              <a:t>緯度</a:t>
            </a:r>
            <a:endParaRPr kumimoji="1" lang="ja-JP" altLang="en-US" dirty="0">
              <a:latin typeface="Hiragino Kaku Gothic Pro W6" charset="-128"/>
              <a:ea typeface="Hiragino Kaku Gothic Pro W6" charset="-128"/>
              <a:cs typeface="Hiragino Kaku Gothic Pro W6" charset="-128"/>
            </a:endParaRPr>
          </a:p>
        </p:txBody>
      </p:sp>
      <p:sp>
        <p:nvSpPr>
          <p:cNvPr id="18" name="テキスト ボックス 17"/>
          <p:cNvSpPr txBox="1"/>
          <p:nvPr/>
        </p:nvSpPr>
        <p:spPr>
          <a:xfrm rot="16200000">
            <a:off x="5156534" y="3935837"/>
            <a:ext cx="660610" cy="276999"/>
          </a:xfrm>
          <a:prstGeom prst="rect">
            <a:avLst/>
          </a:prstGeom>
          <a:solidFill>
            <a:schemeClr val="bg1"/>
          </a:solidFill>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緯度</a:t>
            </a:r>
          </a:p>
        </p:txBody>
      </p:sp>
      <p:sp>
        <p:nvSpPr>
          <p:cNvPr id="19" name="テキスト ボックス 18"/>
          <p:cNvSpPr txBox="1"/>
          <p:nvPr/>
        </p:nvSpPr>
        <p:spPr>
          <a:xfrm>
            <a:off x="4814937" y="3527524"/>
            <a:ext cx="660610" cy="276999"/>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a:latin typeface="Hiragino Kaku Gothic Pro W6" charset="-128"/>
                <a:ea typeface="Hiragino Kaku Gothic Pro W6" charset="-128"/>
                <a:cs typeface="Hiragino Kaku Gothic Pro W6" charset="-128"/>
              </a:rPr>
              <a:t>計算</a:t>
            </a:r>
            <a:endParaRPr kumimoji="1" lang="ja-JP" altLang="en-US" dirty="0">
              <a:latin typeface="Hiragino Kaku Gothic Pro W6" charset="-128"/>
              <a:ea typeface="Hiragino Kaku Gothic Pro W6" charset="-128"/>
              <a:cs typeface="Hiragino Kaku Gothic Pro W6" charset="-128"/>
            </a:endParaRPr>
          </a:p>
        </p:txBody>
      </p:sp>
      <p:sp>
        <p:nvSpPr>
          <p:cNvPr id="20" name="テキスト ボックス 19"/>
          <p:cNvSpPr txBox="1"/>
          <p:nvPr/>
        </p:nvSpPr>
        <p:spPr>
          <a:xfrm>
            <a:off x="4814937" y="4861189"/>
            <a:ext cx="660610" cy="276999"/>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dirty="0">
                <a:latin typeface="Hiragino Kaku Gothic Pro W6" charset="-128"/>
                <a:ea typeface="Hiragino Kaku Gothic Pro W6" charset="-128"/>
                <a:cs typeface="Hiragino Kaku Gothic Pro W6" charset="-128"/>
              </a:rPr>
              <a:t>観測</a:t>
            </a:r>
          </a:p>
        </p:txBody>
      </p:sp>
      <p:sp>
        <p:nvSpPr>
          <p:cNvPr id="21" name="テキスト ボックス 20"/>
          <p:cNvSpPr txBox="1"/>
          <p:nvPr/>
        </p:nvSpPr>
        <p:spPr>
          <a:xfrm>
            <a:off x="818526" y="5926353"/>
            <a:ext cx="2376553" cy="830997"/>
          </a:xfrm>
          <a:prstGeom prst="rect">
            <a:avLst/>
          </a:prstGeom>
          <a:solidFill>
            <a:schemeClr val="bg1"/>
          </a:solidFill>
          <a:ln>
            <a:solidFill>
              <a:schemeClr val="tx1"/>
            </a:solidFill>
          </a:ln>
        </p:spPr>
        <p:txBody>
          <a:bodyPr wrap="square" lIns="0" tIns="0" rIns="0" bIns="0" rtlCol="0">
            <a:spAutoFit/>
          </a:bodyPr>
          <a:lstStyle/>
          <a:p>
            <a:r>
              <a:rPr kumimoji="1" lang="ja-JP" altLang="en-US" dirty="0">
                <a:latin typeface="Hiragino Kaku Gothic Pro W6" charset="-128"/>
                <a:ea typeface="Hiragino Kaku Gothic Pro W6" charset="-128"/>
                <a:cs typeface="Hiragino Kaku Gothic Pro W6" charset="-128"/>
              </a:rPr>
              <a:t>パラメタリゼーション</a:t>
            </a:r>
            <a:endParaRPr kumimoji="1" lang="en-US" altLang="ja-JP" dirty="0">
              <a:latin typeface="Hiragino Kaku Gothic Pro W6" charset="-128"/>
              <a:ea typeface="Hiragino Kaku Gothic Pro W6" charset="-128"/>
              <a:cs typeface="Hiragino Kaku Gothic Pro W6" charset="-128"/>
            </a:endParaRPr>
          </a:p>
          <a:p>
            <a:r>
              <a:rPr kumimoji="1" lang="ja-JP" altLang="en-US" dirty="0">
                <a:latin typeface="Hiragino Kaku Gothic Pro W6" charset="-128"/>
                <a:ea typeface="Hiragino Kaku Gothic Pro W6" charset="-128"/>
                <a:cs typeface="Hiragino Kaku Gothic Pro W6" charset="-128"/>
              </a:rPr>
              <a:t>実線</a:t>
            </a:r>
            <a:r>
              <a:rPr kumimoji="1" lang="en-US" altLang="ja-JP" dirty="0">
                <a:latin typeface="Hiragino Kaku Gothic Pro W6" charset="-128"/>
                <a:ea typeface="Hiragino Kaku Gothic Pro W6" charset="-128"/>
                <a:cs typeface="Hiragino Kaku Gothic Pro W6" charset="-128"/>
              </a:rPr>
              <a:t> : </a:t>
            </a:r>
            <a:r>
              <a:rPr kumimoji="1" lang="ja-JP" altLang="en-US">
                <a:latin typeface="Hiragino Kaku Gothic Pro W6" charset="-128"/>
                <a:ea typeface="Hiragino Kaku Gothic Pro W6" charset="-128"/>
                <a:cs typeface="Hiragino Kaku Gothic Pro W6" charset="-128"/>
              </a:rPr>
              <a:t>風</a:t>
            </a:r>
            <a:r>
              <a:rPr kumimoji="1" lang="ja-JP" altLang="en-US" dirty="0">
                <a:latin typeface="Hiragino Kaku Gothic Pro W6" charset="-128"/>
                <a:ea typeface="Hiragino Kaku Gothic Pro W6" charset="-128"/>
                <a:cs typeface="Hiragino Kaku Gothic Pro W6" charset="-128"/>
              </a:rPr>
              <a:t>応力</a:t>
            </a:r>
            <a:endParaRPr kumimoji="1" lang="en-US" altLang="ja-JP" dirty="0">
              <a:latin typeface="Hiragino Kaku Gothic Pro W6" charset="-128"/>
              <a:ea typeface="Hiragino Kaku Gothic Pro W6" charset="-128"/>
              <a:cs typeface="Hiragino Kaku Gothic Pro W6" charset="-128"/>
            </a:endParaRPr>
          </a:p>
          <a:p>
            <a:r>
              <a:rPr kumimoji="1" lang="ja-JP" altLang="en-US" dirty="0">
                <a:latin typeface="Hiragino Kaku Gothic Pro W6" charset="-128"/>
                <a:ea typeface="Hiragino Kaku Gothic Pro W6" charset="-128"/>
                <a:cs typeface="Hiragino Kaku Gothic Pro W6" charset="-128"/>
              </a:rPr>
              <a:t>点線</a:t>
            </a:r>
            <a:r>
              <a:rPr kumimoji="1" lang="en-US" altLang="ja-JP" dirty="0">
                <a:latin typeface="Hiragino Kaku Gothic Pro W6" charset="-128"/>
                <a:ea typeface="Hiragino Kaku Gothic Pro W6" charset="-128"/>
                <a:cs typeface="Hiragino Kaku Gothic Pro W6" charset="-128"/>
              </a:rPr>
              <a:t> : </a:t>
            </a:r>
            <a:r>
              <a:rPr kumimoji="1" lang="ja-JP" altLang="en-US" dirty="0">
                <a:latin typeface="Hiragino Kaku Gothic Pro W6" charset="-128"/>
                <a:ea typeface="Hiragino Kaku Gothic Pro W6" charset="-128"/>
                <a:cs typeface="Hiragino Kaku Gothic Pro W6" charset="-128"/>
              </a:rPr>
              <a:t>ダストデビル</a:t>
            </a:r>
          </a:p>
        </p:txBody>
      </p:sp>
    </p:spTree>
    <p:extLst>
      <p:ext uri="{BB962C8B-B14F-4D97-AF65-F5344CB8AC3E}">
        <p14:creationId xmlns:p14="http://schemas.microsoft.com/office/powerpoint/2010/main" val="3975018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3600"/>
              <a:t>火星</a:t>
            </a:r>
            <a:r>
              <a:rPr kumimoji="1" lang="en-US" altLang="ja-JP" sz="3600" dirty="0"/>
              <a:t> GCM </a:t>
            </a:r>
            <a:r>
              <a:rPr kumimoji="1" lang="ja-JP" altLang="en-US" sz="3600"/>
              <a:t>におけるダスト巻き上げスキーム</a:t>
            </a:r>
            <a:endParaRPr kumimoji="1" lang="ja-JP" altLang="en-US" sz="3600" dirty="0"/>
          </a:p>
        </p:txBody>
      </p:sp>
      <p:sp>
        <p:nvSpPr>
          <p:cNvPr id="3" name="コンテンツ プレースホルダー 2"/>
          <p:cNvSpPr>
            <a:spLocks noGrp="1"/>
          </p:cNvSpPr>
          <p:nvPr>
            <p:ph idx="1"/>
          </p:nvPr>
        </p:nvSpPr>
        <p:spPr>
          <a:xfrm>
            <a:off x="198296" y="966955"/>
            <a:ext cx="8720417" cy="925094"/>
          </a:xfrm>
        </p:spPr>
        <p:txBody>
          <a:bodyPr>
            <a:normAutofit/>
          </a:bodyPr>
          <a:lstStyle/>
          <a:p>
            <a:r>
              <a:rPr lang="ja-JP" altLang="en-US"/>
              <a:t>地表面応力からダスト巻き上げ量をパラメタライズする</a:t>
            </a:r>
            <a:br>
              <a:rPr lang="en-US" altLang="ja-JP" dirty="0"/>
            </a:br>
            <a:r>
              <a:rPr lang="ja-JP" altLang="en-US"/>
              <a:t>スキーム</a:t>
            </a:r>
            <a:r>
              <a:rPr lang="en-US" altLang="ja-JP" dirty="0"/>
              <a:t> (KMH </a:t>
            </a:r>
            <a:r>
              <a:rPr lang="ja-JP" altLang="en-US"/>
              <a:t>スキーム</a:t>
            </a:r>
            <a:r>
              <a:rPr lang="en-US" altLang="ja-JP" dirty="0"/>
              <a:t>)</a:t>
            </a:r>
          </a:p>
        </p:txBody>
      </p:sp>
      <p:pic>
        <p:nvPicPr>
          <p:cNvPr id="5" name="図 4">
            <a:extLst>
              <a:ext uri="{FF2B5EF4-FFF2-40B4-BE49-F238E27FC236}">
                <a16:creationId xmlns:a16="http://schemas.microsoft.com/office/drawing/2014/main" id="{A38708DE-6DEC-814F-94BA-19D19037C0BF}"/>
              </a:ext>
            </a:extLst>
          </p:cNvPr>
          <p:cNvPicPr>
            <a:picLocks noChangeAspect="1"/>
          </p:cNvPicPr>
          <p:nvPr/>
        </p:nvPicPr>
        <p:blipFill>
          <a:blip r:embed="rId3"/>
          <a:stretch>
            <a:fillRect/>
          </a:stretch>
        </p:blipFill>
        <p:spPr>
          <a:xfrm>
            <a:off x="502261" y="1778547"/>
            <a:ext cx="4955836" cy="914923"/>
          </a:xfrm>
          <a:prstGeom prst="rect">
            <a:avLst/>
          </a:prstGeom>
        </p:spPr>
      </p:pic>
      <p:pic>
        <p:nvPicPr>
          <p:cNvPr id="23" name="図 22">
            <a:extLst>
              <a:ext uri="{FF2B5EF4-FFF2-40B4-BE49-F238E27FC236}">
                <a16:creationId xmlns:a16="http://schemas.microsoft.com/office/drawing/2014/main" id="{216853A6-CFEC-684E-AAA9-5BBD351EBA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6452" y="4774856"/>
            <a:ext cx="3342588" cy="632820"/>
          </a:xfrm>
          <a:prstGeom prst="rect">
            <a:avLst/>
          </a:prstGeom>
        </p:spPr>
      </p:pic>
      <p:pic>
        <p:nvPicPr>
          <p:cNvPr id="24" name="図 23">
            <a:extLst>
              <a:ext uri="{FF2B5EF4-FFF2-40B4-BE49-F238E27FC236}">
                <a16:creationId xmlns:a16="http://schemas.microsoft.com/office/drawing/2014/main" id="{12FC0DA5-12DE-4F47-9D7F-39E2EF7D6A1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95913" y="4659466"/>
            <a:ext cx="3479800" cy="863600"/>
          </a:xfrm>
          <a:prstGeom prst="rect">
            <a:avLst/>
          </a:prstGeom>
        </p:spPr>
      </p:pic>
      <p:pic>
        <p:nvPicPr>
          <p:cNvPr id="25" name="図 24">
            <a:extLst>
              <a:ext uri="{FF2B5EF4-FFF2-40B4-BE49-F238E27FC236}">
                <a16:creationId xmlns:a16="http://schemas.microsoft.com/office/drawing/2014/main" id="{AA50E5C0-7C93-2141-8E32-631C785FC1F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92692" y="4634066"/>
            <a:ext cx="1143000" cy="914400"/>
          </a:xfrm>
          <a:prstGeom prst="rect">
            <a:avLst/>
          </a:prstGeom>
        </p:spPr>
      </p:pic>
      <p:grpSp>
        <p:nvGrpSpPr>
          <p:cNvPr id="26" name="図形グループ 15">
            <a:extLst>
              <a:ext uri="{FF2B5EF4-FFF2-40B4-BE49-F238E27FC236}">
                <a16:creationId xmlns:a16="http://schemas.microsoft.com/office/drawing/2014/main" id="{7D14E966-9855-7E45-85CB-AD06F831E830}"/>
              </a:ext>
            </a:extLst>
          </p:cNvPr>
          <p:cNvGrpSpPr/>
          <p:nvPr/>
        </p:nvGrpSpPr>
        <p:grpSpPr>
          <a:xfrm>
            <a:off x="4122343" y="5645239"/>
            <a:ext cx="2656017" cy="866923"/>
            <a:chOff x="4969370" y="4097292"/>
            <a:chExt cx="2656017" cy="866923"/>
          </a:xfrm>
        </p:grpSpPr>
        <p:pic>
          <p:nvPicPr>
            <p:cNvPr id="27" name="図 26">
              <a:extLst>
                <a:ext uri="{FF2B5EF4-FFF2-40B4-BE49-F238E27FC236}">
                  <a16:creationId xmlns:a16="http://schemas.microsoft.com/office/drawing/2014/main" id="{462331DC-9E3F-D242-AC1B-2038EB469BF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56186"/>
            <a:stretch/>
          </p:blipFill>
          <p:spPr>
            <a:xfrm>
              <a:off x="4969370" y="4097292"/>
              <a:ext cx="722520" cy="348571"/>
            </a:xfrm>
            <a:prstGeom prst="rect">
              <a:avLst/>
            </a:prstGeom>
          </p:spPr>
        </p:pic>
        <p:sp>
          <p:nvSpPr>
            <p:cNvPr id="28" name="テキスト ボックス 27">
              <a:extLst>
                <a:ext uri="{FF2B5EF4-FFF2-40B4-BE49-F238E27FC236}">
                  <a16:creationId xmlns:a16="http://schemas.microsoft.com/office/drawing/2014/main" id="{12EF0E23-83E8-BC40-8199-8E56798A938B}"/>
                </a:ext>
              </a:extLst>
            </p:cNvPr>
            <p:cNvSpPr txBox="1"/>
            <p:nvPr/>
          </p:nvSpPr>
          <p:spPr>
            <a:xfrm>
              <a:off x="5679798" y="4103988"/>
              <a:ext cx="1945589" cy="338554"/>
            </a:xfrm>
            <a:prstGeom prst="rect">
              <a:avLst/>
            </a:prstGeom>
            <a:noFill/>
          </p:spPr>
          <p:txBody>
            <a:bodyPr wrap="square" rtlCol="0">
              <a:spAutoFit/>
            </a:bodyPr>
            <a:lstStyle/>
            <a:p>
              <a:r>
                <a:rPr kumimoji="1" lang="ja-JP" altLang="en-US" sz="1600" dirty="0">
                  <a:latin typeface="Hiragino Kaku Gothic Pro W6" charset="-128"/>
                  <a:ea typeface="Hiragino Kaku Gothic Pro W6" charset="-128"/>
                  <a:cs typeface="Hiragino Kaku Gothic Pro W6" charset="-128"/>
                </a:rPr>
                <a:t>地表面気圧</a:t>
              </a:r>
              <a:r>
                <a:rPr kumimoji="1" lang="en-US" altLang="ja-JP" sz="1600" dirty="0">
                  <a:latin typeface="Hiragino Kaku Gothic Pro W6" charset="-128"/>
                  <a:ea typeface="Hiragino Kaku Gothic Pro W6" charset="-128"/>
                  <a:cs typeface="Hiragino Kaku Gothic Pro W6" charset="-128"/>
                </a:rPr>
                <a:t> [Pa]</a:t>
              </a:r>
            </a:p>
          </p:txBody>
        </p:sp>
        <p:sp>
          <p:nvSpPr>
            <p:cNvPr id="29" name="テキスト ボックス 28">
              <a:extLst>
                <a:ext uri="{FF2B5EF4-FFF2-40B4-BE49-F238E27FC236}">
                  <a16:creationId xmlns:a16="http://schemas.microsoft.com/office/drawing/2014/main" id="{AA85DA03-F1A8-224D-AD73-6942ABB7433E}"/>
                </a:ext>
              </a:extLst>
            </p:cNvPr>
            <p:cNvSpPr txBox="1"/>
            <p:nvPr/>
          </p:nvSpPr>
          <p:spPr>
            <a:xfrm>
              <a:off x="5674022" y="4379440"/>
              <a:ext cx="1945589" cy="584775"/>
            </a:xfrm>
            <a:prstGeom prst="rect">
              <a:avLst/>
            </a:prstGeom>
            <a:noFill/>
          </p:spPr>
          <p:txBody>
            <a:bodyPr wrap="square" rtlCol="0">
              <a:spAutoFit/>
            </a:bodyPr>
            <a:lstStyle/>
            <a:p>
              <a:r>
                <a:rPr kumimoji="1" lang="ja-JP" altLang="en-US" sz="1600" dirty="0">
                  <a:latin typeface="Hiragino Kaku Gothic Pro W6" charset="-128"/>
                  <a:ea typeface="Hiragino Kaku Gothic Pro W6" charset="-128"/>
                  <a:cs typeface="Hiragino Kaku Gothic Pro W6" charset="-128"/>
                </a:rPr>
                <a:t>対流層頂点の</a:t>
              </a:r>
              <a:br>
                <a:rPr kumimoji="1" lang="en-US" altLang="ja-JP" sz="1600" dirty="0">
                  <a:latin typeface="Hiragino Kaku Gothic Pro W6" charset="-128"/>
                  <a:ea typeface="Hiragino Kaku Gothic Pro W6" charset="-128"/>
                  <a:cs typeface="Hiragino Kaku Gothic Pro W6" charset="-128"/>
                </a:rPr>
              </a:br>
              <a:r>
                <a:rPr kumimoji="1" lang="ja-JP" altLang="en-US" sz="1600" dirty="0">
                  <a:latin typeface="Hiragino Kaku Gothic Pro W6" charset="-128"/>
                  <a:ea typeface="Hiragino Kaku Gothic Pro W6" charset="-128"/>
                  <a:cs typeface="Hiragino Kaku Gothic Pro W6" charset="-128"/>
                </a:rPr>
                <a:t>気圧</a:t>
              </a:r>
              <a:r>
                <a:rPr kumimoji="1" lang="en-US" altLang="ja-JP" sz="1600" dirty="0">
                  <a:latin typeface="Hiragino Kaku Gothic Pro W6" charset="-128"/>
                  <a:ea typeface="Hiragino Kaku Gothic Pro W6" charset="-128"/>
                  <a:cs typeface="Hiragino Kaku Gothic Pro W6" charset="-128"/>
                </a:rPr>
                <a:t> [Pa]</a:t>
              </a:r>
            </a:p>
          </p:txBody>
        </p:sp>
        <p:pic>
          <p:nvPicPr>
            <p:cNvPr id="46" name="図 45">
              <a:extLst>
                <a:ext uri="{FF2B5EF4-FFF2-40B4-BE49-F238E27FC236}">
                  <a16:creationId xmlns:a16="http://schemas.microsoft.com/office/drawing/2014/main" id="{74BB5C0B-0568-5644-B955-79DFEFD43B9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53392"/>
            <a:stretch/>
          </p:blipFill>
          <p:spPr>
            <a:xfrm>
              <a:off x="4969370" y="4412863"/>
              <a:ext cx="722520" cy="370800"/>
            </a:xfrm>
            <a:prstGeom prst="rect">
              <a:avLst/>
            </a:prstGeom>
          </p:spPr>
        </p:pic>
      </p:grpSp>
      <p:grpSp>
        <p:nvGrpSpPr>
          <p:cNvPr id="30" name="図形グループ 18">
            <a:extLst>
              <a:ext uri="{FF2B5EF4-FFF2-40B4-BE49-F238E27FC236}">
                <a16:creationId xmlns:a16="http://schemas.microsoft.com/office/drawing/2014/main" id="{B36F811E-2AF0-BA40-AE44-72A2DE11FC2F}"/>
              </a:ext>
            </a:extLst>
          </p:cNvPr>
          <p:cNvGrpSpPr/>
          <p:nvPr/>
        </p:nvGrpSpPr>
        <p:grpSpPr>
          <a:xfrm>
            <a:off x="6563771" y="5707344"/>
            <a:ext cx="2471921" cy="644743"/>
            <a:chOff x="6995380" y="3952668"/>
            <a:chExt cx="2471921" cy="644743"/>
          </a:xfrm>
        </p:grpSpPr>
        <p:pic>
          <p:nvPicPr>
            <p:cNvPr id="31" name="図 30">
              <a:extLst>
                <a:ext uri="{FF2B5EF4-FFF2-40B4-BE49-F238E27FC236}">
                  <a16:creationId xmlns:a16="http://schemas.microsoft.com/office/drawing/2014/main" id="{E5EA0828-B2A9-B44E-B642-90DB2CDA556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58032"/>
            <a:stretch/>
          </p:blipFill>
          <p:spPr>
            <a:xfrm>
              <a:off x="6995380" y="3954757"/>
              <a:ext cx="487408" cy="348723"/>
            </a:xfrm>
            <a:prstGeom prst="rect">
              <a:avLst/>
            </a:prstGeom>
          </p:spPr>
        </p:pic>
        <p:sp>
          <p:nvSpPr>
            <p:cNvPr id="32" name="テキスト ボックス 31">
              <a:extLst>
                <a:ext uri="{FF2B5EF4-FFF2-40B4-BE49-F238E27FC236}">
                  <a16:creationId xmlns:a16="http://schemas.microsoft.com/office/drawing/2014/main" id="{26CA84DB-54A3-264C-81F8-8B5D733E0EAE}"/>
                </a:ext>
              </a:extLst>
            </p:cNvPr>
            <p:cNvSpPr txBox="1"/>
            <p:nvPr/>
          </p:nvSpPr>
          <p:spPr>
            <a:xfrm>
              <a:off x="7482787" y="3952668"/>
              <a:ext cx="1984514" cy="338554"/>
            </a:xfrm>
            <a:prstGeom prst="rect">
              <a:avLst/>
            </a:prstGeom>
            <a:noFill/>
          </p:spPr>
          <p:txBody>
            <a:bodyPr wrap="square" rtlCol="0">
              <a:spAutoFit/>
            </a:bodyPr>
            <a:lstStyle/>
            <a:p>
              <a:r>
                <a:rPr kumimoji="1" lang="ja-JP" altLang="en-US" sz="1600">
                  <a:latin typeface="Hiragino Kaku Gothic Pro W6" charset="-128"/>
                  <a:ea typeface="Hiragino Kaku Gothic Pro W6" charset="-128"/>
                  <a:cs typeface="Hiragino Kaku Gothic Pro W6" charset="-128"/>
                </a:rPr>
                <a:t>気体定数</a:t>
              </a:r>
              <a:r>
                <a:rPr kumimoji="1" lang="en-US" altLang="ja-JP" sz="1600" dirty="0">
                  <a:latin typeface="Hiragino Kaku Gothic Pro W6" charset="-128"/>
                  <a:ea typeface="Hiragino Kaku Gothic Pro W6" charset="-128"/>
                  <a:cs typeface="Hiragino Kaku Gothic Pro W6" charset="-128"/>
                </a:rPr>
                <a:t> </a:t>
              </a:r>
              <a:r>
                <a:rPr kumimoji="1" lang="en-US" altLang="ja-JP" sz="1400" dirty="0">
                  <a:latin typeface="Hiragino Kaku Gothic Pro W6" charset="-128"/>
                  <a:ea typeface="Hiragino Kaku Gothic Pro W6" charset="-128"/>
                  <a:cs typeface="Hiragino Kaku Gothic Pro W6" charset="-128"/>
                </a:rPr>
                <a:t>[J/(K kg)]</a:t>
              </a:r>
            </a:p>
          </p:txBody>
        </p:sp>
        <p:sp>
          <p:nvSpPr>
            <p:cNvPr id="33" name="テキスト ボックス 32">
              <a:extLst>
                <a:ext uri="{FF2B5EF4-FFF2-40B4-BE49-F238E27FC236}">
                  <a16:creationId xmlns:a16="http://schemas.microsoft.com/office/drawing/2014/main" id="{65D00E50-42ED-7241-9B32-F653D9BEAC5D}"/>
                </a:ext>
              </a:extLst>
            </p:cNvPr>
            <p:cNvSpPr txBox="1"/>
            <p:nvPr/>
          </p:nvSpPr>
          <p:spPr>
            <a:xfrm>
              <a:off x="7475802" y="4230170"/>
              <a:ext cx="1991499" cy="338554"/>
            </a:xfrm>
            <a:prstGeom prst="rect">
              <a:avLst/>
            </a:prstGeom>
            <a:noFill/>
          </p:spPr>
          <p:txBody>
            <a:bodyPr wrap="square" rtlCol="0">
              <a:spAutoFit/>
            </a:bodyPr>
            <a:lstStyle/>
            <a:p>
              <a:r>
                <a:rPr kumimoji="1" lang="ja-JP" altLang="en-US" sz="1600">
                  <a:latin typeface="Hiragino Kaku Gothic Pro W6" charset="-128"/>
                  <a:ea typeface="Hiragino Kaku Gothic Pro W6" charset="-128"/>
                  <a:cs typeface="Hiragino Kaku Gothic Pro W6" charset="-128"/>
                </a:rPr>
                <a:t>定圧比熱</a:t>
              </a:r>
              <a:r>
                <a:rPr kumimoji="1" lang="en-US" altLang="ja-JP" sz="1600" dirty="0">
                  <a:latin typeface="Hiragino Kaku Gothic Pro W6" charset="-128"/>
                  <a:ea typeface="Hiragino Kaku Gothic Pro W6" charset="-128"/>
                  <a:cs typeface="Hiragino Kaku Gothic Pro W6" charset="-128"/>
                </a:rPr>
                <a:t> </a:t>
              </a:r>
              <a:r>
                <a:rPr kumimoji="1" lang="en-US" altLang="ja-JP" sz="1400" dirty="0">
                  <a:latin typeface="Hiragino Kaku Gothic Pro W6" charset="-128"/>
                  <a:ea typeface="Hiragino Kaku Gothic Pro W6" charset="-128"/>
                  <a:cs typeface="Hiragino Kaku Gothic Pro W6" charset="-128"/>
                </a:rPr>
                <a:t>[J/(K kg)]</a:t>
              </a:r>
              <a:endParaRPr kumimoji="1" lang="en-US" altLang="ja-JP" sz="1600" dirty="0">
                <a:latin typeface="Hiragino Kaku Gothic Pro W6" charset="-128"/>
                <a:ea typeface="Hiragino Kaku Gothic Pro W6" charset="-128"/>
                <a:cs typeface="Hiragino Kaku Gothic Pro W6" charset="-128"/>
              </a:endParaRPr>
            </a:p>
          </p:txBody>
        </p:sp>
        <p:pic>
          <p:nvPicPr>
            <p:cNvPr id="47" name="図 46">
              <a:extLst>
                <a:ext uri="{FF2B5EF4-FFF2-40B4-BE49-F238E27FC236}">
                  <a16:creationId xmlns:a16="http://schemas.microsoft.com/office/drawing/2014/main" id="{3AE72133-EE21-BF4E-9015-5EF601FED57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63007"/>
            <a:stretch/>
          </p:blipFill>
          <p:spPr>
            <a:xfrm>
              <a:off x="7000503" y="4290032"/>
              <a:ext cx="487408" cy="307379"/>
            </a:xfrm>
            <a:prstGeom prst="rect">
              <a:avLst/>
            </a:prstGeom>
          </p:spPr>
        </p:pic>
      </p:grpSp>
      <p:grpSp>
        <p:nvGrpSpPr>
          <p:cNvPr id="34" name="図形グループ 24">
            <a:extLst>
              <a:ext uri="{FF2B5EF4-FFF2-40B4-BE49-F238E27FC236}">
                <a16:creationId xmlns:a16="http://schemas.microsoft.com/office/drawing/2014/main" id="{132FA16A-8AEB-A346-ABAD-3E793DBADF08}"/>
              </a:ext>
            </a:extLst>
          </p:cNvPr>
          <p:cNvGrpSpPr/>
          <p:nvPr/>
        </p:nvGrpSpPr>
        <p:grpSpPr>
          <a:xfrm>
            <a:off x="176525" y="5482780"/>
            <a:ext cx="4166489" cy="1012043"/>
            <a:chOff x="378951" y="3555986"/>
            <a:chExt cx="4166489" cy="1012043"/>
          </a:xfrm>
        </p:grpSpPr>
        <p:pic>
          <p:nvPicPr>
            <p:cNvPr id="35" name="図 34">
              <a:extLst>
                <a:ext uri="{FF2B5EF4-FFF2-40B4-BE49-F238E27FC236}">
                  <a16:creationId xmlns:a16="http://schemas.microsoft.com/office/drawing/2014/main" id="{AEACF851-7FDC-2947-BD4B-289CCD6D5FC8}"/>
                </a:ext>
              </a:extLst>
            </p:cNvPr>
            <p:cNvPicPr>
              <a:picLocks noChangeAspect="1"/>
            </p:cNvPicPr>
            <p:nvPr/>
          </p:nvPicPr>
          <p:blipFill rotWithShape="1">
            <a:blip r:embed="rId9">
              <a:extLst>
                <a:ext uri="{28A0092B-C50C-407E-A947-70E740481C1C}">
                  <a14:useLocalDpi xmlns:a14="http://schemas.microsoft.com/office/drawing/2010/main"/>
                </a:ext>
              </a:extLst>
            </a:blip>
            <a:srcRect b="71059"/>
            <a:stretch/>
          </p:blipFill>
          <p:spPr>
            <a:xfrm>
              <a:off x="378951" y="3555986"/>
              <a:ext cx="607336" cy="363660"/>
            </a:xfrm>
            <a:prstGeom prst="rect">
              <a:avLst/>
            </a:prstGeom>
          </p:spPr>
        </p:pic>
        <p:sp>
          <p:nvSpPr>
            <p:cNvPr id="36" name="テキスト ボックス 35">
              <a:extLst>
                <a:ext uri="{FF2B5EF4-FFF2-40B4-BE49-F238E27FC236}">
                  <a16:creationId xmlns:a16="http://schemas.microsoft.com/office/drawing/2014/main" id="{532B4BEB-4C6F-E24C-85E5-A45DAB18C311}"/>
                </a:ext>
              </a:extLst>
            </p:cNvPr>
            <p:cNvSpPr txBox="1"/>
            <p:nvPr/>
          </p:nvSpPr>
          <p:spPr>
            <a:xfrm>
              <a:off x="976746" y="3604803"/>
              <a:ext cx="3568694" cy="338554"/>
            </a:xfrm>
            <a:prstGeom prst="rect">
              <a:avLst/>
            </a:prstGeom>
            <a:noFill/>
          </p:spPr>
          <p:txBody>
            <a:bodyPr wrap="square" rtlCol="0">
              <a:spAutoFit/>
            </a:bodyPr>
            <a:lstStyle/>
            <a:p>
              <a:r>
                <a:rPr kumimoji="1" lang="ja-JP" altLang="en-US" sz="1600" dirty="0">
                  <a:latin typeface="Hiragino Kaku Gothic Pro W6" charset="-128"/>
                  <a:ea typeface="Hiragino Kaku Gothic Pro W6" charset="-128"/>
                  <a:cs typeface="Hiragino Kaku Gothic Pro W6" charset="-128"/>
                </a:rPr>
                <a:t>ダストフラックス</a:t>
              </a:r>
              <a:r>
                <a:rPr kumimoji="1" lang="en-US" altLang="ja-JP" sz="1600" dirty="0">
                  <a:latin typeface="Hiragino Kaku Gothic Pro W6" charset="-128"/>
                  <a:ea typeface="Hiragino Kaku Gothic Pro W6" charset="-128"/>
                  <a:cs typeface="Hiragino Kaku Gothic Pro W6" charset="-128"/>
                </a:rPr>
                <a:t> [kg/(m</a:t>
              </a:r>
              <a:r>
                <a:rPr kumimoji="1" lang="en-US" altLang="ja-JP" sz="1600" baseline="30000" dirty="0">
                  <a:latin typeface="Hiragino Kaku Gothic Pro W6" charset="-128"/>
                  <a:ea typeface="Hiragino Kaku Gothic Pro W6" charset="-128"/>
                  <a:cs typeface="Hiragino Kaku Gothic Pro W6" charset="-128"/>
                </a:rPr>
                <a:t>2</a:t>
              </a:r>
              <a:r>
                <a:rPr kumimoji="1" lang="en-US" altLang="ja-JP" sz="1600" dirty="0">
                  <a:latin typeface="Hiragino Kaku Gothic Pro W6" charset="-128"/>
                  <a:ea typeface="Hiragino Kaku Gothic Pro W6" charset="-128"/>
                  <a:cs typeface="Hiragino Kaku Gothic Pro W6" charset="-128"/>
                </a:rPr>
                <a:t> s)]</a:t>
              </a:r>
            </a:p>
          </p:txBody>
        </p:sp>
        <p:sp>
          <p:nvSpPr>
            <p:cNvPr id="37" name="テキスト ボックス 36">
              <a:extLst>
                <a:ext uri="{FF2B5EF4-FFF2-40B4-BE49-F238E27FC236}">
                  <a16:creationId xmlns:a16="http://schemas.microsoft.com/office/drawing/2014/main" id="{B541C237-2D39-3E49-8605-072F0BB43CEF}"/>
                </a:ext>
              </a:extLst>
            </p:cNvPr>
            <p:cNvSpPr txBox="1"/>
            <p:nvPr/>
          </p:nvSpPr>
          <p:spPr>
            <a:xfrm>
              <a:off x="967205" y="3919028"/>
              <a:ext cx="3568694" cy="338554"/>
            </a:xfrm>
            <a:prstGeom prst="rect">
              <a:avLst/>
            </a:prstGeom>
            <a:noFill/>
          </p:spPr>
          <p:txBody>
            <a:bodyPr wrap="square" rtlCol="0">
              <a:spAutoFit/>
            </a:bodyPr>
            <a:lstStyle/>
            <a:p>
              <a:r>
                <a:rPr kumimoji="1" lang="ja-JP" altLang="en-US" sz="1600" dirty="0">
                  <a:latin typeface="Hiragino Kaku Gothic Pro W6" charset="-128"/>
                  <a:ea typeface="Hiragino Kaku Gothic Pro W6" charset="-128"/>
                  <a:cs typeface="Hiragino Kaku Gothic Pro W6" charset="-128"/>
                </a:rPr>
                <a:t>顕熱フラックス</a:t>
              </a:r>
              <a:r>
                <a:rPr kumimoji="1" lang="en-US" altLang="ja-JP" sz="1600" dirty="0">
                  <a:latin typeface="Hiragino Kaku Gothic Pro W6" charset="-128"/>
                  <a:ea typeface="Hiragino Kaku Gothic Pro W6" charset="-128"/>
                  <a:cs typeface="Hiragino Kaku Gothic Pro W6" charset="-128"/>
                </a:rPr>
                <a:t> [W/m</a:t>
              </a:r>
              <a:r>
                <a:rPr kumimoji="1" lang="en-US" altLang="ja-JP" sz="1600" baseline="30000" dirty="0">
                  <a:latin typeface="Hiragino Kaku Gothic Pro W6" charset="-128"/>
                  <a:ea typeface="Hiragino Kaku Gothic Pro W6" charset="-128"/>
                  <a:cs typeface="Hiragino Kaku Gothic Pro W6" charset="-128"/>
                </a:rPr>
                <a:t>2</a:t>
              </a:r>
              <a:r>
                <a:rPr kumimoji="1" lang="en-US" altLang="ja-JP" sz="1600" dirty="0">
                  <a:latin typeface="Hiragino Kaku Gothic Pro W6" charset="-128"/>
                  <a:ea typeface="Hiragino Kaku Gothic Pro W6" charset="-128"/>
                  <a:cs typeface="Hiragino Kaku Gothic Pro W6" charset="-128"/>
                </a:rPr>
                <a:t>]</a:t>
              </a:r>
            </a:p>
          </p:txBody>
        </p:sp>
        <p:sp>
          <p:nvSpPr>
            <p:cNvPr id="38" name="テキスト ボックス 37">
              <a:extLst>
                <a:ext uri="{FF2B5EF4-FFF2-40B4-BE49-F238E27FC236}">
                  <a16:creationId xmlns:a16="http://schemas.microsoft.com/office/drawing/2014/main" id="{786B1968-D3EB-5A4C-B400-701D67132215}"/>
                </a:ext>
              </a:extLst>
            </p:cNvPr>
            <p:cNvSpPr txBox="1"/>
            <p:nvPr/>
          </p:nvSpPr>
          <p:spPr>
            <a:xfrm>
              <a:off x="958878" y="4229475"/>
              <a:ext cx="3568694" cy="338554"/>
            </a:xfrm>
            <a:prstGeom prst="rect">
              <a:avLst/>
            </a:prstGeom>
            <a:noFill/>
          </p:spPr>
          <p:txBody>
            <a:bodyPr wrap="square" rtlCol="0">
              <a:spAutoFit/>
            </a:bodyPr>
            <a:lstStyle/>
            <a:p>
              <a:r>
                <a:rPr kumimoji="1" lang="ja-JP" altLang="en-US" sz="1600" dirty="0">
                  <a:latin typeface="Hiragino Kaku Gothic Pro W6" charset="-128"/>
                  <a:ea typeface="Hiragino Kaku Gothic Pro W6" charset="-128"/>
                  <a:cs typeface="Hiragino Kaku Gothic Pro W6" charset="-128"/>
                </a:rPr>
                <a:t>効率因子</a:t>
              </a:r>
              <a:r>
                <a:rPr kumimoji="1" lang="en-US" altLang="ja-JP" sz="1600" dirty="0">
                  <a:latin typeface="Hiragino Kaku Gothic Pro W6" charset="-128"/>
                  <a:ea typeface="Hiragino Kaku Gothic Pro W6" charset="-128"/>
                  <a:cs typeface="Hiragino Kaku Gothic Pro W6" charset="-128"/>
                </a:rPr>
                <a:t> [kg/J]</a:t>
              </a:r>
            </a:p>
          </p:txBody>
        </p:sp>
        <p:pic>
          <p:nvPicPr>
            <p:cNvPr id="44" name="図 43">
              <a:extLst>
                <a:ext uri="{FF2B5EF4-FFF2-40B4-BE49-F238E27FC236}">
                  <a16:creationId xmlns:a16="http://schemas.microsoft.com/office/drawing/2014/main" id="{130A74EC-B3C0-FF43-B77B-868D6E4CC12C}"/>
                </a:ext>
              </a:extLst>
            </p:cNvPr>
            <p:cNvPicPr>
              <a:picLocks noChangeAspect="1"/>
            </p:cNvPicPr>
            <p:nvPr/>
          </p:nvPicPr>
          <p:blipFill rotWithShape="1">
            <a:blip r:embed="rId9">
              <a:extLst>
                <a:ext uri="{28A0092B-C50C-407E-A947-70E740481C1C}">
                  <a14:useLocalDpi xmlns:a14="http://schemas.microsoft.com/office/drawing/2010/main"/>
                </a:ext>
              </a:extLst>
            </a:blip>
            <a:srcRect t="32407" b="35540"/>
            <a:stretch/>
          </p:blipFill>
          <p:spPr>
            <a:xfrm>
              <a:off x="378951" y="3865218"/>
              <a:ext cx="607336" cy="402772"/>
            </a:xfrm>
            <a:prstGeom prst="rect">
              <a:avLst/>
            </a:prstGeom>
          </p:spPr>
        </p:pic>
        <p:pic>
          <p:nvPicPr>
            <p:cNvPr id="45" name="図 44">
              <a:extLst>
                <a:ext uri="{FF2B5EF4-FFF2-40B4-BE49-F238E27FC236}">
                  <a16:creationId xmlns:a16="http://schemas.microsoft.com/office/drawing/2014/main" id="{F67212F2-1E52-AC4A-89A4-8FD324B6202A}"/>
                </a:ext>
              </a:extLst>
            </p:cNvPr>
            <p:cNvPicPr>
              <a:picLocks noChangeAspect="1"/>
            </p:cNvPicPr>
            <p:nvPr/>
          </p:nvPicPr>
          <p:blipFill rotWithShape="1">
            <a:blip r:embed="rId9">
              <a:extLst>
                <a:ext uri="{28A0092B-C50C-407E-A947-70E740481C1C}">
                  <a14:useLocalDpi xmlns:a14="http://schemas.microsoft.com/office/drawing/2010/main"/>
                </a:ext>
              </a:extLst>
            </a:blip>
            <a:srcRect t="73989"/>
            <a:stretch/>
          </p:blipFill>
          <p:spPr>
            <a:xfrm>
              <a:off x="400722" y="4235332"/>
              <a:ext cx="607336" cy="326840"/>
            </a:xfrm>
            <a:prstGeom prst="rect">
              <a:avLst/>
            </a:prstGeom>
          </p:spPr>
        </p:pic>
      </p:grpSp>
      <p:sp>
        <p:nvSpPr>
          <p:cNvPr id="39" name="テキスト ボックス 38">
            <a:extLst>
              <a:ext uri="{FF2B5EF4-FFF2-40B4-BE49-F238E27FC236}">
                <a16:creationId xmlns:a16="http://schemas.microsoft.com/office/drawing/2014/main" id="{65A1C5B7-51A9-3A4F-9666-F99667A7D8A6}"/>
              </a:ext>
            </a:extLst>
          </p:cNvPr>
          <p:cNvSpPr txBox="1"/>
          <p:nvPr/>
        </p:nvSpPr>
        <p:spPr>
          <a:xfrm>
            <a:off x="7136374" y="6493161"/>
            <a:ext cx="2086304" cy="307777"/>
          </a:xfrm>
          <a:prstGeom prst="rect">
            <a:avLst/>
          </a:prstGeom>
          <a:noFill/>
        </p:spPr>
        <p:txBody>
          <a:bodyPr wrap="square" rtlCol="0">
            <a:spAutoFit/>
          </a:bodyPr>
          <a:lstStyle/>
          <a:p>
            <a:r>
              <a:rPr lang="en-US" altLang="ja-JP" sz="1400" dirty="0" err="1">
                <a:latin typeface="Hiragino Kaku Gothic Pro W6" charset="-128"/>
                <a:ea typeface="Hiragino Kaku Gothic Pro W6" charset="-128"/>
                <a:cs typeface="Hiragino Kaku Gothic Pro W6" charset="-128"/>
              </a:rPr>
              <a:t>Kahre</a:t>
            </a:r>
            <a:r>
              <a:rPr lang="en-US" altLang="ja-JP" sz="1400" dirty="0">
                <a:latin typeface="Hiragino Kaku Gothic Pro W6" charset="-128"/>
                <a:ea typeface="Hiragino Kaku Gothic Pro W6" charset="-128"/>
                <a:cs typeface="Hiragino Kaku Gothic Pro W6" charset="-128"/>
              </a:rPr>
              <a:t> et al. (2006)</a:t>
            </a:r>
            <a:endParaRPr kumimoji="1" lang="ja-JP" altLang="en-US" sz="1400" dirty="0">
              <a:latin typeface="Hiragino Kaku Gothic Pro W6" charset="-128"/>
              <a:ea typeface="Hiragino Kaku Gothic Pro W6" charset="-128"/>
              <a:cs typeface="Hiragino Kaku Gothic Pro W6" charset="-128"/>
            </a:endParaRPr>
          </a:p>
        </p:txBody>
      </p:sp>
      <p:grpSp>
        <p:nvGrpSpPr>
          <p:cNvPr id="11" name="グループ化 10">
            <a:extLst>
              <a:ext uri="{FF2B5EF4-FFF2-40B4-BE49-F238E27FC236}">
                <a16:creationId xmlns:a16="http://schemas.microsoft.com/office/drawing/2014/main" id="{8F930046-5F45-9844-9412-D78A5DACD2EE}"/>
              </a:ext>
            </a:extLst>
          </p:cNvPr>
          <p:cNvGrpSpPr/>
          <p:nvPr/>
        </p:nvGrpSpPr>
        <p:grpSpPr>
          <a:xfrm>
            <a:off x="5508743" y="1588470"/>
            <a:ext cx="3844923" cy="1211131"/>
            <a:chOff x="5455354" y="1344566"/>
            <a:chExt cx="3844923" cy="1211131"/>
          </a:xfrm>
        </p:grpSpPr>
        <p:sp>
          <p:nvSpPr>
            <p:cNvPr id="15" name="テキスト ボックス 14">
              <a:extLst>
                <a:ext uri="{FF2B5EF4-FFF2-40B4-BE49-F238E27FC236}">
                  <a16:creationId xmlns:a16="http://schemas.microsoft.com/office/drawing/2014/main" id="{E77EDBBE-345F-7D44-BF7D-250033291350}"/>
                </a:ext>
              </a:extLst>
            </p:cNvPr>
            <p:cNvSpPr txBox="1"/>
            <p:nvPr/>
          </p:nvSpPr>
          <p:spPr>
            <a:xfrm>
              <a:off x="6027011" y="1388652"/>
              <a:ext cx="3273266" cy="338554"/>
            </a:xfrm>
            <a:prstGeom prst="rect">
              <a:avLst/>
            </a:prstGeom>
            <a:noFill/>
          </p:spPr>
          <p:txBody>
            <a:bodyPr wrap="square" rtlCol="0">
              <a:spAutoFit/>
            </a:bodyPr>
            <a:lstStyle/>
            <a:p>
              <a:r>
                <a:rPr kumimoji="1" lang="ja-JP" altLang="en-US" sz="1600" dirty="0">
                  <a:latin typeface="Hiragino Kaku Gothic Pro W6" charset="-128"/>
                  <a:ea typeface="Hiragino Kaku Gothic Pro W6" charset="-128"/>
                  <a:cs typeface="Hiragino Kaku Gothic Pro W6" charset="-128"/>
                </a:rPr>
                <a:t>ダストフラックス</a:t>
              </a:r>
              <a:r>
                <a:rPr kumimoji="1" lang="en-US" altLang="ja-JP" sz="1600" dirty="0">
                  <a:latin typeface="Hiragino Kaku Gothic Pro W6" charset="-128"/>
                  <a:ea typeface="Hiragino Kaku Gothic Pro W6" charset="-128"/>
                  <a:cs typeface="Hiragino Kaku Gothic Pro W6" charset="-128"/>
                </a:rPr>
                <a:t> [kg/(m</a:t>
              </a:r>
              <a:r>
                <a:rPr kumimoji="1" lang="en-US" altLang="ja-JP" sz="1600" baseline="30000" dirty="0">
                  <a:latin typeface="Hiragino Kaku Gothic Pro W6" charset="-128"/>
                  <a:ea typeface="Hiragino Kaku Gothic Pro W6" charset="-128"/>
                  <a:cs typeface="Hiragino Kaku Gothic Pro W6" charset="-128"/>
                </a:rPr>
                <a:t>2</a:t>
              </a:r>
              <a:r>
                <a:rPr kumimoji="1" lang="en-US" altLang="ja-JP" sz="1600" dirty="0">
                  <a:latin typeface="Hiragino Kaku Gothic Pro W6" charset="-128"/>
                  <a:ea typeface="Hiragino Kaku Gothic Pro W6" charset="-128"/>
                  <a:cs typeface="Hiragino Kaku Gothic Pro W6" charset="-128"/>
                </a:rPr>
                <a:t> s)]</a:t>
              </a:r>
            </a:p>
          </p:txBody>
        </p:sp>
        <p:sp>
          <p:nvSpPr>
            <p:cNvPr id="16" name="テキスト ボックス 15">
              <a:extLst>
                <a:ext uri="{FF2B5EF4-FFF2-40B4-BE49-F238E27FC236}">
                  <a16:creationId xmlns:a16="http://schemas.microsoft.com/office/drawing/2014/main" id="{B16D11B3-F74E-D442-A09E-69059BD00E1B}"/>
                </a:ext>
              </a:extLst>
            </p:cNvPr>
            <p:cNvSpPr txBox="1"/>
            <p:nvPr/>
          </p:nvSpPr>
          <p:spPr>
            <a:xfrm>
              <a:off x="6027011" y="1667285"/>
              <a:ext cx="3273266" cy="338554"/>
            </a:xfrm>
            <a:prstGeom prst="rect">
              <a:avLst/>
            </a:prstGeom>
            <a:noFill/>
          </p:spPr>
          <p:txBody>
            <a:bodyPr wrap="square" rtlCol="0">
              <a:spAutoFit/>
            </a:bodyPr>
            <a:lstStyle/>
            <a:p>
              <a:r>
                <a:rPr kumimoji="1" lang="ja-JP" altLang="en-US" sz="1600">
                  <a:latin typeface="Hiragino Kaku Gothic Pro W6" charset="-128"/>
                  <a:ea typeface="Hiragino Kaku Gothic Pro W6" charset="-128"/>
                  <a:cs typeface="Hiragino Kaku Gothic Pro W6" charset="-128"/>
                </a:rPr>
                <a:t>効率因子</a:t>
              </a:r>
              <a:endParaRPr kumimoji="1" lang="en-US" altLang="ja-JP" sz="1600" dirty="0">
                <a:latin typeface="Hiragino Kaku Gothic Pro W6" charset="-128"/>
                <a:ea typeface="Hiragino Kaku Gothic Pro W6" charset="-128"/>
                <a:cs typeface="Hiragino Kaku Gothic Pro W6" charset="-128"/>
              </a:endParaRPr>
            </a:p>
          </p:txBody>
        </p:sp>
        <p:sp>
          <p:nvSpPr>
            <p:cNvPr id="17" name="テキスト ボックス 16">
              <a:extLst>
                <a:ext uri="{FF2B5EF4-FFF2-40B4-BE49-F238E27FC236}">
                  <a16:creationId xmlns:a16="http://schemas.microsoft.com/office/drawing/2014/main" id="{1C7980E8-37D4-434D-9C6D-A9D44CC81899}"/>
                </a:ext>
              </a:extLst>
            </p:cNvPr>
            <p:cNvSpPr txBox="1"/>
            <p:nvPr/>
          </p:nvSpPr>
          <p:spPr>
            <a:xfrm>
              <a:off x="6027011" y="2217143"/>
              <a:ext cx="3273266" cy="338554"/>
            </a:xfrm>
            <a:prstGeom prst="rect">
              <a:avLst/>
            </a:prstGeom>
            <a:noFill/>
          </p:spPr>
          <p:txBody>
            <a:bodyPr wrap="square" rtlCol="0">
              <a:spAutoFit/>
            </a:bodyPr>
            <a:lstStyle/>
            <a:p>
              <a:r>
                <a:rPr kumimoji="1" lang="ja-JP" altLang="en-US" sz="1600" dirty="0">
                  <a:latin typeface="Hiragino Kaku Gothic Pro W6" charset="-128"/>
                  <a:ea typeface="Hiragino Kaku Gothic Pro W6" charset="-128"/>
                  <a:cs typeface="Hiragino Kaku Gothic Pro W6" charset="-128"/>
                </a:rPr>
                <a:t>風応力閾値</a:t>
              </a:r>
              <a:r>
                <a:rPr kumimoji="1" lang="en-US" altLang="ja-JP" sz="1600" dirty="0">
                  <a:latin typeface="Hiragino Kaku Gothic Pro W6" charset="-128"/>
                  <a:ea typeface="Hiragino Kaku Gothic Pro W6" charset="-128"/>
                  <a:cs typeface="Hiragino Kaku Gothic Pro W6" charset="-128"/>
                </a:rPr>
                <a:t> [N/m</a:t>
              </a:r>
              <a:r>
                <a:rPr kumimoji="1" lang="en-US" altLang="ja-JP" sz="1600" baseline="30000" dirty="0">
                  <a:latin typeface="Hiragino Kaku Gothic Pro W6" charset="-128"/>
                  <a:ea typeface="Hiragino Kaku Gothic Pro W6" charset="-128"/>
                  <a:cs typeface="Hiragino Kaku Gothic Pro W6" charset="-128"/>
                </a:rPr>
                <a:t>2</a:t>
              </a:r>
              <a:r>
                <a:rPr kumimoji="1" lang="en-US" altLang="ja-JP" sz="1600" dirty="0">
                  <a:latin typeface="Hiragino Kaku Gothic Pro W6" charset="-128"/>
                  <a:ea typeface="Hiragino Kaku Gothic Pro W6" charset="-128"/>
                  <a:cs typeface="Hiragino Kaku Gothic Pro W6" charset="-128"/>
                </a:rPr>
                <a:t>]</a:t>
              </a:r>
            </a:p>
          </p:txBody>
        </p:sp>
        <p:sp>
          <p:nvSpPr>
            <p:cNvPr id="18" name="テキスト ボックス 17">
              <a:extLst>
                <a:ext uri="{FF2B5EF4-FFF2-40B4-BE49-F238E27FC236}">
                  <a16:creationId xmlns:a16="http://schemas.microsoft.com/office/drawing/2014/main" id="{884618D1-0F5F-0644-AC12-EA22CDE94307}"/>
                </a:ext>
              </a:extLst>
            </p:cNvPr>
            <p:cNvSpPr txBox="1"/>
            <p:nvPr/>
          </p:nvSpPr>
          <p:spPr>
            <a:xfrm>
              <a:off x="6027011" y="1944381"/>
              <a:ext cx="3273266" cy="338554"/>
            </a:xfrm>
            <a:prstGeom prst="rect">
              <a:avLst/>
            </a:prstGeom>
            <a:noFill/>
          </p:spPr>
          <p:txBody>
            <a:bodyPr wrap="square" rtlCol="0">
              <a:spAutoFit/>
            </a:bodyPr>
            <a:lstStyle/>
            <a:p>
              <a:r>
                <a:rPr kumimoji="1" lang="ja-JP" altLang="en-US" sz="1600" dirty="0">
                  <a:latin typeface="Hiragino Kaku Gothic Pro W6" charset="-128"/>
                  <a:ea typeface="Hiragino Kaku Gothic Pro W6" charset="-128"/>
                  <a:cs typeface="Hiragino Kaku Gothic Pro W6" charset="-128"/>
                </a:rPr>
                <a:t>地表面風応力 </a:t>
              </a:r>
              <a:r>
                <a:rPr kumimoji="1" lang="en-US" altLang="ja-JP" sz="1600" dirty="0">
                  <a:latin typeface="Hiragino Kaku Gothic Pro W6" charset="-128"/>
                  <a:ea typeface="Hiragino Kaku Gothic Pro W6" charset="-128"/>
                  <a:cs typeface="Hiragino Kaku Gothic Pro W6" charset="-128"/>
                </a:rPr>
                <a:t>[N/m</a:t>
              </a:r>
              <a:r>
                <a:rPr kumimoji="1" lang="en-US" altLang="ja-JP" sz="1600" baseline="30000" dirty="0">
                  <a:latin typeface="Hiragino Kaku Gothic Pro W6" charset="-128"/>
                  <a:ea typeface="Hiragino Kaku Gothic Pro W6" charset="-128"/>
                  <a:cs typeface="Hiragino Kaku Gothic Pro W6" charset="-128"/>
                </a:rPr>
                <a:t>2</a:t>
              </a:r>
              <a:r>
                <a:rPr kumimoji="1" lang="en-US" altLang="ja-JP" sz="1600" dirty="0">
                  <a:latin typeface="Hiragino Kaku Gothic Pro W6" charset="-128"/>
                  <a:ea typeface="Hiragino Kaku Gothic Pro W6" charset="-128"/>
                  <a:cs typeface="Hiragino Kaku Gothic Pro W6" charset="-128"/>
                </a:rPr>
                <a:t>]</a:t>
              </a:r>
            </a:p>
          </p:txBody>
        </p:sp>
        <p:grpSp>
          <p:nvGrpSpPr>
            <p:cNvPr id="9" name="グループ化 8">
              <a:extLst>
                <a:ext uri="{FF2B5EF4-FFF2-40B4-BE49-F238E27FC236}">
                  <a16:creationId xmlns:a16="http://schemas.microsoft.com/office/drawing/2014/main" id="{BAA4B699-7E98-1841-A3B1-340F0F84F8BC}"/>
                </a:ext>
              </a:extLst>
            </p:cNvPr>
            <p:cNvGrpSpPr/>
            <p:nvPr/>
          </p:nvGrpSpPr>
          <p:grpSpPr>
            <a:xfrm>
              <a:off x="5455354" y="1344566"/>
              <a:ext cx="673303" cy="1182518"/>
              <a:chOff x="5455354" y="1344566"/>
              <a:chExt cx="673303" cy="1182518"/>
            </a:xfrm>
          </p:grpSpPr>
          <p:pic>
            <p:nvPicPr>
              <p:cNvPr id="7" name="図 6">
                <a:extLst>
                  <a:ext uri="{FF2B5EF4-FFF2-40B4-BE49-F238E27FC236}">
                    <a16:creationId xmlns:a16="http://schemas.microsoft.com/office/drawing/2014/main" id="{E2B45EE1-8B6F-6F46-9789-32FFAEF3A1B9}"/>
                  </a:ext>
                </a:extLst>
              </p:cNvPr>
              <p:cNvPicPr>
                <a:picLocks noChangeAspect="1"/>
              </p:cNvPicPr>
              <p:nvPr/>
            </p:nvPicPr>
            <p:blipFill rotWithShape="1">
              <a:blip r:embed="rId10"/>
              <a:srcRect b="73992"/>
              <a:stretch/>
            </p:blipFill>
            <p:spPr>
              <a:xfrm>
                <a:off x="5458097" y="1344566"/>
                <a:ext cx="670560" cy="420801"/>
              </a:xfrm>
              <a:prstGeom prst="rect">
                <a:avLst/>
              </a:prstGeom>
            </p:spPr>
          </p:pic>
          <p:pic>
            <p:nvPicPr>
              <p:cNvPr id="40" name="図 39">
                <a:extLst>
                  <a:ext uri="{FF2B5EF4-FFF2-40B4-BE49-F238E27FC236}">
                    <a16:creationId xmlns:a16="http://schemas.microsoft.com/office/drawing/2014/main" id="{7A0AD596-11DC-F04E-ACA2-2552D3B05361}"/>
                  </a:ext>
                </a:extLst>
              </p:cNvPr>
              <p:cNvPicPr>
                <a:picLocks noChangeAspect="1"/>
              </p:cNvPicPr>
              <p:nvPr/>
            </p:nvPicPr>
            <p:blipFill rotWithShape="1">
              <a:blip r:embed="rId10"/>
              <a:srcRect t="26649" b="49579"/>
              <a:stretch/>
            </p:blipFill>
            <p:spPr>
              <a:xfrm>
                <a:off x="5455354" y="1632856"/>
                <a:ext cx="670560" cy="384619"/>
              </a:xfrm>
              <a:prstGeom prst="rect">
                <a:avLst/>
              </a:prstGeom>
            </p:spPr>
          </p:pic>
          <p:pic>
            <p:nvPicPr>
              <p:cNvPr id="41" name="図 40">
                <a:extLst>
                  <a:ext uri="{FF2B5EF4-FFF2-40B4-BE49-F238E27FC236}">
                    <a16:creationId xmlns:a16="http://schemas.microsoft.com/office/drawing/2014/main" id="{346A2270-93ED-9847-9797-40A9E0315250}"/>
                  </a:ext>
                </a:extLst>
              </p:cNvPr>
              <p:cNvPicPr>
                <a:picLocks noChangeAspect="1"/>
              </p:cNvPicPr>
              <p:nvPr/>
            </p:nvPicPr>
            <p:blipFill rotWithShape="1">
              <a:blip r:embed="rId10"/>
              <a:srcRect t="77782"/>
              <a:stretch/>
            </p:blipFill>
            <p:spPr>
              <a:xfrm>
                <a:off x="5455354" y="2167606"/>
                <a:ext cx="670560" cy="359478"/>
              </a:xfrm>
              <a:prstGeom prst="rect">
                <a:avLst/>
              </a:prstGeom>
            </p:spPr>
          </p:pic>
          <p:pic>
            <p:nvPicPr>
              <p:cNvPr id="42" name="図 41">
                <a:extLst>
                  <a:ext uri="{FF2B5EF4-FFF2-40B4-BE49-F238E27FC236}">
                    <a16:creationId xmlns:a16="http://schemas.microsoft.com/office/drawing/2014/main" id="{5E42D51F-40AF-384F-A9C9-4D6625CA7732}"/>
                  </a:ext>
                </a:extLst>
              </p:cNvPr>
              <p:cNvPicPr>
                <a:picLocks noChangeAspect="1"/>
              </p:cNvPicPr>
              <p:nvPr/>
            </p:nvPicPr>
            <p:blipFill rotWithShape="1">
              <a:blip r:embed="rId10"/>
              <a:srcRect t="54234" b="26255"/>
              <a:stretch/>
            </p:blipFill>
            <p:spPr>
              <a:xfrm>
                <a:off x="5455354" y="1929771"/>
                <a:ext cx="670560" cy="315686"/>
              </a:xfrm>
              <a:prstGeom prst="rect">
                <a:avLst/>
              </a:prstGeom>
            </p:spPr>
          </p:pic>
        </p:grpSp>
      </p:grpSp>
      <p:sp>
        <p:nvSpPr>
          <p:cNvPr id="43" name="コンテンツ プレースホルダー 2">
            <a:extLst>
              <a:ext uri="{FF2B5EF4-FFF2-40B4-BE49-F238E27FC236}">
                <a16:creationId xmlns:a16="http://schemas.microsoft.com/office/drawing/2014/main" id="{95058940-BFBA-C447-8018-99FDA7942C16}"/>
              </a:ext>
            </a:extLst>
          </p:cNvPr>
          <p:cNvSpPr txBox="1">
            <a:spLocks/>
          </p:cNvSpPr>
          <p:nvPr/>
        </p:nvSpPr>
        <p:spPr>
          <a:xfrm>
            <a:off x="198296" y="3119762"/>
            <a:ext cx="8720417" cy="1657513"/>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a:t>対流運動の運動エネルギーの一部がダスト巻き上げに寄与するとして巻き上げ量をパラメタライズするスキーム</a:t>
            </a:r>
            <a:r>
              <a:rPr lang="en-US" altLang="ja-JP" dirty="0"/>
              <a:t> (DDA </a:t>
            </a:r>
            <a:r>
              <a:rPr lang="ja-JP" altLang="en-US"/>
              <a:t>スキーム</a:t>
            </a:r>
            <a:r>
              <a:rPr lang="en-US" altLang="ja-JP" dirty="0"/>
              <a:t>)</a:t>
            </a:r>
          </a:p>
          <a:p>
            <a:pPr lvl="1"/>
            <a:r>
              <a:rPr lang="ja-JP" altLang="en-US"/>
              <a:t>対流運動の運動エネルギーを顕熱フラックスと対流層高さにより評価</a:t>
            </a:r>
            <a:endParaRPr lang="en-US" altLang="ja-JP" dirty="0"/>
          </a:p>
        </p:txBody>
      </p:sp>
    </p:spTree>
    <p:extLst>
      <p:ext uri="{BB962C8B-B14F-4D97-AF65-F5344CB8AC3E}">
        <p14:creationId xmlns:p14="http://schemas.microsoft.com/office/powerpoint/2010/main" val="802959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99889" y="142189"/>
            <a:ext cx="7511473" cy="821708"/>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kumimoji="1" sz="4400" kern="1200" baseline="0">
                <a:solidFill>
                  <a:schemeClr val="tx2"/>
                </a:solidFill>
                <a:latin typeface="Hiragino Kaku Gothic Pro W6" charset="-128"/>
                <a:ea typeface="Hiragino Kaku Gothic Pro W6" charset="-128"/>
                <a:cs typeface="Hiragino Kaku Gothic Pro W6" charset="-128"/>
              </a:defRPr>
            </a:lvl1pPr>
          </a:lstStyle>
          <a:p>
            <a:r>
              <a:rPr lang="ja-JP" altLang="en-US" sz="3600"/>
              <a:t>ダスト巻き上げスキームの問題点</a:t>
            </a:r>
            <a:endParaRPr lang="ja-JP" altLang="en-US" sz="3600" dirty="0"/>
          </a:p>
        </p:txBody>
      </p:sp>
      <p:sp>
        <p:nvSpPr>
          <p:cNvPr id="12" name="コンテンツ プレースホルダー 2"/>
          <p:cNvSpPr txBox="1">
            <a:spLocks/>
          </p:cNvSpPr>
          <p:nvPr/>
        </p:nvSpPr>
        <p:spPr>
          <a:xfrm>
            <a:off x="0" y="783771"/>
            <a:ext cx="9042399" cy="6074229"/>
          </a:xfrm>
          <a:prstGeom prst="rect">
            <a:avLst/>
          </a:prstGeom>
        </p:spPr>
        <p:txBody>
          <a:bodyPr vert="horz" lIns="91440" tIns="45720" rIns="91440" bIns="45720" rtlCol="0" anchor="t" anchorCtr="0">
            <a:normAutofit fontScale="92500"/>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4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800"/>
              <a:t>流れ場の構造に基づいた定式化がなされたわけではない</a:t>
            </a:r>
            <a:endParaRPr lang="en-US" altLang="ja-JP" sz="2800" dirty="0"/>
          </a:p>
          <a:p>
            <a:pPr lvl="1"/>
            <a:r>
              <a:rPr lang="en-US" altLang="ja-JP" sz="2400" dirty="0"/>
              <a:t>DDA </a:t>
            </a:r>
            <a:r>
              <a:rPr lang="ja-JP" altLang="en-US" sz="2400"/>
              <a:t>スキームは単純に熱効率で巻き上げ量を決めてしまっている</a:t>
            </a:r>
            <a:endParaRPr lang="en-US" altLang="ja-JP" sz="2400" dirty="0"/>
          </a:p>
          <a:p>
            <a:pPr lvl="2">
              <a:buFont typeface=".AppleSystemUIFont"/>
              <a:buChar char="-"/>
            </a:pPr>
            <a:r>
              <a:rPr lang="ja-JP" altLang="en-US" sz="2200"/>
              <a:t>ダストデビル構造と対流セル運動に伴う風に区別がない</a:t>
            </a:r>
            <a:endParaRPr lang="en-US" altLang="ja-JP" sz="2200" dirty="0"/>
          </a:p>
          <a:p>
            <a:pPr lvl="1"/>
            <a:r>
              <a:rPr lang="en-US" altLang="ja-JP" sz="2400" dirty="0"/>
              <a:t>KMH </a:t>
            </a:r>
            <a:r>
              <a:rPr lang="ja-JP" altLang="en-US" sz="2400"/>
              <a:t>スキームと</a:t>
            </a:r>
            <a:r>
              <a:rPr lang="en-US" altLang="ja-JP" sz="2400" dirty="0"/>
              <a:t> DDA </a:t>
            </a:r>
            <a:r>
              <a:rPr lang="ja-JP" altLang="en-US" sz="2400"/>
              <a:t>スキームでダスト量をダブルカウントしている可能性がある</a:t>
            </a:r>
            <a:endParaRPr lang="en-US" altLang="ja-JP" sz="2400" dirty="0"/>
          </a:p>
          <a:p>
            <a:pPr lvl="2">
              <a:buFont typeface=".AppleSystemUIFont"/>
              <a:buChar char="-"/>
            </a:pPr>
            <a:r>
              <a:rPr lang="ja-JP" altLang="en-US" sz="2200"/>
              <a:t>循環構造のどの部分が寄与しているのか不明瞭</a:t>
            </a:r>
            <a:endParaRPr lang="en-US" altLang="ja-JP" sz="2200" dirty="0"/>
          </a:p>
          <a:p>
            <a:pPr lvl="2"/>
            <a:endParaRPr lang="en-US" altLang="ja-JP" sz="2200" dirty="0"/>
          </a:p>
          <a:p>
            <a:r>
              <a:rPr lang="ja-JP" altLang="en-US" sz="2800"/>
              <a:t>したがって流れ場の構造を詳細に調べる必要がある</a:t>
            </a:r>
            <a:endParaRPr lang="en-US" altLang="ja-JP" sz="2800" dirty="0"/>
          </a:p>
          <a:p>
            <a:r>
              <a:rPr lang="ja-JP" altLang="en-US" sz="2800"/>
              <a:t>これまでダスト巻き上げに重要な地表面応力の分布や</a:t>
            </a:r>
            <a:br>
              <a:rPr lang="en-US" altLang="ja-JP" sz="2800" dirty="0"/>
            </a:br>
            <a:r>
              <a:rPr lang="ja-JP" altLang="en-US" sz="2800"/>
              <a:t>応力が強い場所に関する流れ場を調べた</a:t>
            </a:r>
            <a:br>
              <a:rPr lang="en-US" altLang="ja-JP" sz="2800" dirty="0"/>
            </a:br>
            <a:r>
              <a:rPr lang="en-US" altLang="ja-JP" sz="2200" dirty="0"/>
              <a:t>(</a:t>
            </a:r>
            <a:r>
              <a:rPr lang="ja-JP" altLang="en-US" sz="2200"/>
              <a:t>村橋</a:t>
            </a:r>
            <a:r>
              <a:rPr lang="en-US" altLang="ja-JP" sz="2200" dirty="0"/>
              <a:t> </a:t>
            </a:r>
            <a:r>
              <a:rPr lang="ja-JP" altLang="en-US" sz="2200"/>
              <a:t>他</a:t>
            </a:r>
            <a:r>
              <a:rPr lang="en-US" altLang="ja-JP" sz="2200" dirty="0"/>
              <a:t>, 2017 </a:t>
            </a:r>
            <a:r>
              <a:rPr lang="ja-JP" altLang="en-US" sz="2200"/>
              <a:t>気象学会秋季大会</a:t>
            </a:r>
            <a:r>
              <a:rPr lang="en-US" altLang="ja-JP" sz="2200" dirty="0"/>
              <a:t>, 2017 </a:t>
            </a:r>
            <a:r>
              <a:rPr lang="en-US" altLang="ja-JP" sz="2200" dirty="0" err="1"/>
              <a:t>JpGU</a:t>
            </a:r>
            <a:r>
              <a:rPr lang="en-US" altLang="ja-JP" sz="2200" dirty="0"/>
              <a:t>)</a:t>
            </a:r>
            <a:endParaRPr lang="en-US" altLang="ja-JP" sz="2800" dirty="0"/>
          </a:p>
          <a:p>
            <a:r>
              <a:rPr lang="ja-JP" altLang="en-US" sz="2800"/>
              <a:t>今回は高解像度</a:t>
            </a:r>
            <a:r>
              <a:rPr lang="en-US" altLang="ja-JP" sz="2800" dirty="0"/>
              <a:t> LES </a:t>
            </a:r>
            <a:r>
              <a:rPr lang="ja-JP" altLang="en-US" sz="2800"/>
              <a:t>の結果からダスト巻き上げ量を</a:t>
            </a:r>
            <a:br>
              <a:rPr lang="en-US" altLang="ja-JP" sz="2800" dirty="0"/>
            </a:br>
            <a:r>
              <a:rPr lang="ja-JP" altLang="en-US" sz="2800"/>
              <a:t>見積もる</a:t>
            </a:r>
            <a:endParaRPr lang="en-US" altLang="ja-JP" sz="2800" dirty="0"/>
          </a:p>
          <a:p>
            <a:pPr lvl="1"/>
            <a:r>
              <a:rPr lang="en-US" altLang="ja-JP" sz="2400" dirty="0"/>
              <a:t>MGCM </a:t>
            </a:r>
            <a:r>
              <a:rPr lang="ja-JP" altLang="en-US" sz="2400"/>
              <a:t>と同じスキームを適用してみる</a:t>
            </a:r>
            <a:endParaRPr lang="en-US" altLang="ja-JP" sz="2400" dirty="0"/>
          </a:p>
          <a:p>
            <a:endParaRPr lang="en-US" altLang="ja-JP" sz="2800" dirty="0"/>
          </a:p>
        </p:txBody>
      </p:sp>
    </p:spTree>
    <p:extLst>
      <p:ext uri="{BB962C8B-B14F-4D97-AF65-F5344CB8AC3E}">
        <p14:creationId xmlns:p14="http://schemas.microsoft.com/office/powerpoint/2010/main" val="589091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3201" y="381705"/>
            <a:ext cx="8741766" cy="747007"/>
          </a:xfrm>
        </p:spPr>
        <p:txBody>
          <a:bodyPr>
            <a:normAutofit fontScale="90000"/>
          </a:bodyPr>
          <a:lstStyle/>
          <a:p>
            <a:r>
              <a:rPr lang="ja-JP" altLang="en-US" sz="3600" dirty="0"/>
              <a:t>もっとも高解像度な火星境界層の</a:t>
            </a:r>
            <a:r>
              <a:rPr lang="en-US" altLang="ja-JP" sz="3600" dirty="0"/>
              <a:t> LES </a:t>
            </a:r>
            <a:r>
              <a:rPr lang="ja-JP" altLang="en-US" sz="3600" dirty="0"/>
              <a:t>計算</a:t>
            </a:r>
            <a:endParaRPr kumimoji="1" lang="ja-JP" altLang="en-US" sz="3600" cap="none" dirty="0"/>
          </a:p>
        </p:txBody>
      </p:sp>
      <p:sp>
        <p:nvSpPr>
          <p:cNvPr id="3" name="コンテンツ プレースホルダー 2"/>
          <p:cNvSpPr>
            <a:spLocks noGrp="1"/>
          </p:cNvSpPr>
          <p:nvPr>
            <p:ph idx="1"/>
          </p:nvPr>
        </p:nvSpPr>
        <p:spPr>
          <a:xfrm>
            <a:off x="341053" y="1000125"/>
            <a:ext cx="8182777" cy="5768684"/>
          </a:xfrm>
        </p:spPr>
        <p:txBody>
          <a:bodyPr anchor="t" anchorCtr="0">
            <a:normAutofit/>
          </a:bodyPr>
          <a:lstStyle/>
          <a:p>
            <a:r>
              <a:rPr lang="en-US" altLang="ja-JP" sz="2800" dirty="0" err="1"/>
              <a:t>Nishizawa</a:t>
            </a:r>
            <a:r>
              <a:rPr lang="en-US" altLang="ja-JP" sz="2800" dirty="0"/>
              <a:t> et al. (2016) </a:t>
            </a:r>
          </a:p>
          <a:p>
            <a:pPr lvl="1"/>
            <a:r>
              <a:rPr lang="ja-JP" altLang="en-US" sz="2400" dirty="0"/>
              <a:t>計算領域</a:t>
            </a:r>
            <a:r>
              <a:rPr lang="en-US" altLang="ja-JP" sz="2400" dirty="0"/>
              <a:t> </a:t>
            </a:r>
            <a:r>
              <a:rPr lang="ja-JP" altLang="en-US" sz="2400" dirty="0"/>
              <a:t>水平</a:t>
            </a:r>
            <a:r>
              <a:rPr lang="en-US" altLang="ja-JP" sz="2400" dirty="0"/>
              <a:t> 19.2 km, </a:t>
            </a:r>
            <a:r>
              <a:rPr lang="ja-JP" altLang="en-US" sz="2400" dirty="0"/>
              <a:t>鉛直</a:t>
            </a:r>
            <a:r>
              <a:rPr lang="en-US" altLang="ja-JP" sz="2400" dirty="0"/>
              <a:t> 21 km</a:t>
            </a:r>
          </a:p>
          <a:p>
            <a:pPr lvl="1"/>
            <a:r>
              <a:rPr lang="ja-JP" altLang="en-US" sz="2400" dirty="0"/>
              <a:t>空間解像度</a:t>
            </a:r>
            <a:r>
              <a:rPr lang="en-US" altLang="ja-JP" sz="2400" dirty="0"/>
              <a:t> 5, 10, 25, 50, 100 m</a:t>
            </a:r>
          </a:p>
          <a:p>
            <a:pPr lvl="1"/>
            <a:r>
              <a:rPr lang="ja-JP" altLang="en-US" sz="2400" dirty="0"/>
              <a:t>日変化する熱強制を外部から与える</a:t>
            </a:r>
            <a:endParaRPr lang="en-US" altLang="ja-JP" sz="2400" dirty="0"/>
          </a:p>
          <a:p>
            <a:pPr lvl="1"/>
            <a:r>
              <a:rPr lang="en-US" altLang="ja-JP" sz="2400" dirty="0"/>
              <a:t>LT = 0:00 </a:t>
            </a:r>
            <a:r>
              <a:rPr lang="ja-JP" altLang="en-US" sz="2400" dirty="0"/>
              <a:t>から計算開始</a:t>
            </a:r>
            <a:r>
              <a:rPr lang="en-US" altLang="ja-JP" sz="2400" dirty="0"/>
              <a:t> (LT : </a:t>
            </a:r>
            <a:r>
              <a:rPr lang="ja-JP" altLang="en-US" sz="2400" dirty="0"/>
              <a:t>現地</a:t>
            </a:r>
            <a:r>
              <a:rPr lang="ja-JP" altLang="en-US" sz="2400"/>
              <a:t>時刻</a:t>
            </a:r>
            <a:r>
              <a:rPr lang="en-US" altLang="ja-JP" sz="2400" dirty="0"/>
              <a:t>)</a:t>
            </a:r>
          </a:p>
        </p:txBody>
      </p:sp>
      <p:sp>
        <p:nvSpPr>
          <p:cNvPr id="11" name="テキスト ボックス 10"/>
          <p:cNvSpPr txBox="1"/>
          <p:nvPr/>
        </p:nvSpPr>
        <p:spPr>
          <a:xfrm>
            <a:off x="4961766" y="6550223"/>
            <a:ext cx="2537649" cy="307777"/>
          </a:xfrm>
          <a:prstGeom prst="rect">
            <a:avLst/>
          </a:prstGeom>
          <a:noFill/>
        </p:spPr>
        <p:txBody>
          <a:bodyPr wrap="square" rtlCol="0">
            <a:spAutoFit/>
          </a:bodyPr>
          <a:lstStyle/>
          <a:p>
            <a:r>
              <a:rPr lang="en-US" altLang="ja-JP" sz="1400" dirty="0" err="1">
                <a:latin typeface="Hiragino Kaku Gothic Pro W6" charset="-128"/>
                <a:ea typeface="Hiragino Kaku Gothic Pro W6" charset="-128"/>
                <a:cs typeface="Hiragino Kaku Gothic Pro W6" charset="-128"/>
              </a:rPr>
              <a:t>Nishizawa</a:t>
            </a:r>
            <a:r>
              <a:rPr lang="en-US" altLang="ja-JP" sz="1400" dirty="0">
                <a:latin typeface="Hiragino Kaku Gothic Pro W6" charset="-128"/>
                <a:ea typeface="Hiragino Kaku Gothic Pro W6" charset="-128"/>
                <a:cs typeface="Hiragino Kaku Gothic Pro W6" charset="-128"/>
              </a:rPr>
              <a:t> et al. (2016)</a:t>
            </a:r>
            <a:endParaRPr kumimoji="1" lang="ja-JP" altLang="en-US" sz="1400" dirty="0">
              <a:latin typeface="Hiragino Kaku Gothic Pro W6" charset="-128"/>
              <a:ea typeface="Hiragino Kaku Gothic Pro W6" charset="-128"/>
              <a:cs typeface="Hiragino Kaku Gothic Pro W6" charset="-128"/>
            </a:endParaRP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276" y="3308642"/>
            <a:ext cx="5007615" cy="2774490"/>
          </a:xfrm>
          <a:prstGeom prst="rect">
            <a:avLst/>
          </a:prstGeom>
        </p:spPr>
      </p:pic>
      <p:sp>
        <p:nvSpPr>
          <p:cNvPr id="13" name="テキスト ボックス 12"/>
          <p:cNvSpPr txBox="1"/>
          <p:nvPr/>
        </p:nvSpPr>
        <p:spPr>
          <a:xfrm>
            <a:off x="2802946" y="6083132"/>
            <a:ext cx="3258990" cy="369332"/>
          </a:xfrm>
          <a:prstGeom prst="rect">
            <a:avLst/>
          </a:prstGeom>
          <a:solidFill>
            <a:schemeClr val="bg1"/>
          </a:solidFill>
        </p:spPr>
        <p:txBody>
          <a:bodyPr wrap="square" lIns="0" tIns="0" rIns="0" bIns="0" rtlCol="0">
            <a:spAutoFit/>
          </a:bodyPr>
          <a:lstStyle/>
          <a:p>
            <a:pPr algn="ctr"/>
            <a:r>
              <a:rPr lang="ja-JP" altLang="en-US" sz="2400" dirty="0">
                <a:latin typeface="Hiragino Kaku Gothic Pro W6" charset="-128"/>
                <a:ea typeface="Hiragino Kaku Gothic Pro W6" charset="-128"/>
                <a:cs typeface="Hiragino Kaku Gothic Pro W6" charset="-128"/>
              </a:rPr>
              <a:t>渦度空間分布</a:t>
            </a:r>
            <a:r>
              <a:rPr lang="en-US" altLang="ja-JP" sz="2400" dirty="0">
                <a:latin typeface="Hiragino Kaku Gothic Pro W6" charset="-128"/>
                <a:ea typeface="Hiragino Kaku Gothic Pro W6" charset="-128"/>
                <a:cs typeface="Hiragino Kaku Gothic Pro W6" charset="-128"/>
              </a:rPr>
              <a:t> (</a:t>
            </a:r>
            <a:r>
              <a:rPr lang="ja-JP" altLang="en-US" sz="2400" dirty="0">
                <a:latin typeface="Hiragino Kaku Gothic Pro W6" charset="-128"/>
                <a:ea typeface="Hiragino Kaku Gothic Pro W6" charset="-128"/>
                <a:cs typeface="Hiragino Kaku Gothic Pro W6" charset="-128"/>
              </a:rPr>
              <a:t>一部</a:t>
            </a:r>
            <a:r>
              <a:rPr lang="en-US" altLang="ja-JP" sz="2400" dirty="0">
                <a:latin typeface="Hiragino Kaku Gothic Pro W6" charset="-128"/>
                <a:ea typeface="Hiragino Kaku Gothic Pro W6" charset="-128"/>
                <a:cs typeface="Hiragino Kaku Gothic Pro W6" charset="-128"/>
              </a:rPr>
              <a:t>)</a:t>
            </a:r>
            <a:endParaRPr kumimoji="1" lang="ja-JP" altLang="en-US" sz="2400" dirty="0">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1234749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8347" y="127705"/>
            <a:ext cx="7511473" cy="747007"/>
          </a:xfrm>
        </p:spPr>
        <p:txBody>
          <a:bodyPr>
            <a:normAutofit/>
          </a:bodyPr>
          <a:lstStyle/>
          <a:p>
            <a:r>
              <a:rPr lang="ja-JP" altLang="en-US" sz="3600" dirty="0"/>
              <a:t>使用データ</a:t>
            </a:r>
            <a:endParaRPr kumimoji="1" lang="ja-JP" altLang="en-US" sz="3600" cap="none" dirty="0"/>
          </a:p>
        </p:txBody>
      </p:sp>
      <p:sp>
        <p:nvSpPr>
          <p:cNvPr id="3" name="コンテンツ プレースホルダー 2"/>
          <p:cNvSpPr>
            <a:spLocks noGrp="1"/>
          </p:cNvSpPr>
          <p:nvPr>
            <p:ph idx="1"/>
          </p:nvPr>
        </p:nvSpPr>
        <p:spPr>
          <a:xfrm>
            <a:off x="94448" y="698500"/>
            <a:ext cx="9049552" cy="6159500"/>
          </a:xfrm>
        </p:spPr>
        <p:txBody>
          <a:bodyPr anchor="t" anchorCtr="0">
            <a:noAutofit/>
          </a:bodyPr>
          <a:lstStyle/>
          <a:p>
            <a:pPr>
              <a:lnSpc>
                <a:spcPct val="80000"/>
              </a:lnSpc>
              <a:spcAft>
                <a:spcPts val="0"/>
              </a:spcAft>
            </a:pPr>
            <a:r>
              <a:rPr lang="ja-JP" altLang="en-US" dirty="0"/>
              <a:t>使用モデル</a:t>
            </a:r>
            <a:r>
              <a:rPr lang="en-US" altLang="ja-JP" dirty="0"/>
              <a:t> : SCALE-LES</a:t>
            </a:r>
          </a:p>
          <a:p>
            <a:pPr lvl="1">
              <a:lnSpc>
                <a:spcPct val="80000"/>
              </a:lnSpc>
              <a:spcAft>
                <a:spcPts val="0"/>
              </a:spcAft>
            </a:pPr>
            <a:r>
              <a:rPr lang="ja-JP" altLang="en-US" dirty="0"/>
              <a:t>方程式系</a:t>
            </a:r>
            <a:r>
              <a:rPr lang="en-US" altLang="ja-JP" dirty="0"/>
              <a:t> : 3 </a:t>
            </a:r>
            <a:r>
              <a:rPr lang="ja-JP" altLang="en-US" dirty="0"/>
              <a:t>次元完全圧縮流体方程式</a:t>
            </a:r>
            <a:endParaRPr lang="en-US" altLang="ja-JP" dirty="0"/>
          </a:p>
          <a:p>
            <a:pPr lvl="1">
              <a:lnSpc>
                <a:spcPct val="80000"/>
              </a:lnSpc>
              <a:spcAft>
                <a:spcPts val="0"/>
              </a:spcAft>
            </a:pPr>
            <a:r>
              <a:rPr lang="ja-JP" altLang="en-US" dirty="0"/>
              <a:t>地表面フラックス</a:t>
            </a:r>
            <a:r>
              <a:rPr lang="en-US" altLang="ja-JP" dirty="0"/>
              <a:t> : Louis </a:t>
            </a:r>
            <a:r>
              <a:rPr lang="ja-JP" altLang="en-US" dirty="0"/>
              <a:t>モデル</a:t>
            </a:r>
            <a:r>
              <a:rPr lang="en-US" altLang="ja-JP" dirty="0"/>
              <a:t> (Louis, 1979)</a:t>
            </a:r>
            <a:endParaRPr lang="ja-JP" altLang="en-US" dirty="0"/>
          </a:p>
          <a:p>
            <a:pPr>
              <a:lnSpc>
                <a:spcPct val="80000"/>
              </a:lnSpc>
              <a:spcAft>
                <a:spcPts val="0"/>
              </a:spcAft>
            </a:pPr>
            <a:r>
              <a:rPr lang="ja-JP" altLang="en-US" dirty="0"/>
              <a:t>計算領域</a:t>
            </a:r>
          </a:p>
          <a:p>
            <a:pPr lvl="1">
              <a:lnSpc>
                <a:spcPct val="80000"/>
              </a:lnSpc>
              <a:spcAft>
                <a:spcPts val="0"/>
              </a:spcAft>
            </a:pPr>
            <a:r>
              <a:rPr lang="ja-JP" altLang="en-US" dirty="0"/>
              <a:t>水平方向 </a:t>
            </a:r>
            <a:r>
              <a:rPr lang="en-US" altLang="ja-JP" dirty="0"/>
              <a:t>19.2 km, </a:t>
            </a:r>
            <a:r>
              <a:rPr lang="ja-JP" altLang="en-US" dirty="0"/>
              <a:t>鉛直方向 </a:t>
            </a:r>
            <a:r>
              <a:rPr lang="en-US" altLang="ja-JP" dirty="0"/>
              <a:t>21 km</a:t>
            </a:r>
          </a:p>
          <a:p>
            <a:pPr lvl="1">
              <a:lnSpc>
                <a:spcPct val="80000"/>
              </a:lnSpc>
              <a:spcAft>
                <a:spcPts val="0"/>
              </a:spcAft>
            </a:pPr>
            <a:r>
              <a:rPr lang="ja-JP" altLang="en-US" dirty="0"/>
              <a:t>側面境界には周期境界条件</a:t>
            </a:r>
          </a:p>
          <a:p>
            <a:pPr>
              <a:lnSpc>
                <a:spcPct val="80000"/>
              </a:lnSpc>
              <a:spcAft>
                <a:spcPts val="0"/>
              </a:spcAft>
            </a:pPr>
            <a:r>
              <a:rPr lang="ja-JP" altLang="en-US" dirty="0"/>
              <a:t>空間解像度</a:t>
            </a:r>
          </a:p>
          <a:p>
            <a:pPr lvl="1">
              <a:lnSpc>
                <a:spcPct val="80000"/>
              </a:lnSpc>
              <a:spcAft>
                <a:spcPts val="0"/>
              </a:spcAft>
            </a:pPr>
            <a:r>
              <a:rPr lang="ja-JP" altLang="en-US" dirty="0"/>
              <a:t>等方</a:t>
            </a:r>
            <a:r>
              <a:rPr lang="en-US" altLang="ja-JP" dirty="0"/>
              <a:t> </a:t>
            </a:r>
            <a:r>
              <a:rPr lang="fi-FI" altLang="ja-JP" dirty="0"/>
              <a:t>5 m, 10 m, 25 m, 50 m, 100 </a:t>
            </a:r>
            <a:r>
              <a:rPr lang="en-US" altLang="ja-JP" dirty="0"/>
              <a:t>m</a:t>
            </a:r>
          </a:p>
          <a:p>
            <a:pPr lvl="1">
              <a:lnSpc>
                <a:spcPct val="80000"/>
              </a:lnSpc>
              <a:spcAft>
                <a:spcPts val="0"/>
              </a:spcAft>
            </a:pPr>
            <a:r>
              <a:rPr lang="en-US" altLang="ja-JP" dirty="0"/>
              <a:t>5 m </a:t>
            </a:r>
            <a:r>
              <a:rPr lang="ja-JP" altLang="en-US" dirty="0"/>
              <a:t>解像度の格子点数は約</a:t>
            </a:r>
            <a:r>
              <a:rPr lang="en-US" altLang="ja-JP" dirty="0"/>
              <a:t> 4.8 x 10</a:t>
            </a:r>
            <a:r>
              <a:rPr lang="en-US" altLang="ja-JP" baseline="30000" dirty="0"/>
              <a:t>10</a:t>
            </a:r>
            <a:r>
              <a:rPr lang="en-US" altLang="ja-JP" dirty="0"/>
              <a:t> </a:t>
            </a:r>
            <a:r>
              <a:rPr lang="ja-JP" altLang="en-US" dirty="0"/>
              <a:t>点</a:t>
            </a:r>
            <a:r>
              <a:rPr lang="en-US" altLang="ja-JP" dirty="0"/>
              <a:t> </a:t>
            </a:r>
            <a:br>
              <a:rPr lang="en-US" altLang="ja-JP" dirty="0"/>
            </a:br>
            <a:r>
              <a:rPr lang="en-US" altLang="ja-JP" dirty="0"/>
              <a:t>(1 </a:t>
            </a:r>
            <a:r>
              <a:rPr lang="ja-JP" altLang="en-US" dirty="0"/>
              <a:t>時刻</a:t>
            </a:r>
            <a:r>
              <a:rPr lang="en-US" altLang="ja-JP" dirty="0"/>
              <a:t> 1 </a:t>
            </a:r>
            <a:r>
              <a:rPr lang="ja-JP" altLang="en-US" dirty="0"/>
              <a:t>スナップショットのデータ量は</a:t>
            </a:r>
            <a:r>
              <a:rPr lang="en-US" altLang="ja-JP" dirty="0"/>
              <a:t> 1.2 TB)</a:t>
            </a:r>
          </a:p>
          <a:p>
            <a:pPr>
              <a:lnSpc>
                <a:spcPct val="80000"/>
              </a:lnSpc>
              <a:spcAft>
                <a:spcPts val="0"/>
              </a:spcAft>
            </a:pPr>
            <a:r>
              <a:rPr lang="ja-JP" altLang="en-US" dirty="0"/>
              <a:t>熱強制</a:t>
            </a:r>
          </a:p>
          <a:p>
            <a:pPr lvl="1">
              <a:lnSpc>
                <a:spcPct val="80000"/>
              </a:lnSpc>
              <a:spcAft>
                <a:spcPts val="0"/>
              </a:spcAft>
            </a:pPr>
            <a:r>
              <a:rPr lang="en-US" altLang="ja-JP" dirty="0" err="1"/>
              <a:t>Odaka</a:t>
            </a:r>
            <a:r>
              <a:rPr lang="en-US" altLang="ja-JP" dirty="0"/>
              <a:t> et al. (2001) </a:t>
            </a:r>
            <a:r>
              <a:rPr lang="ja-JP" altLang="en-US" dirty="0"/>
              <a:t>での</a:t>
            </a:r>
            <a:r>
              <a:rPr lang="en-US" altLang="ja-JP" dirty="0"/>
              <a:t>1</a:t>
            </a:r>
            <a:r>
              <a:rPr lang="ja-JP" altLang="en-US" dirty="0"/>
              <a:t>次元計算から求められた地表面温度</a:t>
            </a:r>
            <a:br>
              <a:rPr lang="en-US" altLang="ja-JP" dirty="0"/>
            </a:br>
            <a:r>
              <a:rPr lang="ja-JP" altLang="en-US" dirty="0"/>
              <a:t>及び大気加熱率分布を与える</a:t>
            </a:r>
          </a:p>
          <a:p>
            <a:pPr>
              <a:lnSpc>
                <a:spcPct val="80000"/>
              </a:lnSpc>
              <a:spcAft>
                <a:spcPts val="0"/>
              </a:spcAft>
            </a:pPr>
            <a:r>
              <a:rPr lang="ja-JP" altLang="en-US" dirty="0"/>
              <a:t>初期条件</a:t>
            </a:r>
          </a:p>
          <a:p>
            <a:pPr lvl="1">
              <a:lnSpc>
                <a:spcPct val="80000"/>
              </a:lnSpc>
              <a:spcAft>
                <a:spcPts val="0"/>
              </a:spcAft>
            </a:pPr>
            <a:r>
              <a:rPr lang="en-US" altLang="ja-JP" dirty="0"/>
              <a:t>LT = 0 </a:t>
            </a:r>
            <a:r>
              <a:rPr lang="ja-JP" altLang="en-US" dirty="0"/>
              <a:t>の安定成層した静止大気に微細な温度擾乱を加えたもの</a:t>
            </a:r>
            <a:endParaRPr lang="en-US" altLang="ja-JP" dirty="0"/>
          </a:p>
          <a:p>
            <a:pPr>
              <a:lnSpc>
                <a:spcPct val="80000"/>
              </a:lnSpc>
              <a:spcAft>
                <a:spcPts val="0"/>
              </a:spcAft>
            </a:pPr>
            <a:r>
              <a:rPr lang="ja-JP" altLang="en-US" dirty="0"/>
              <a:t>今回の解析では</a:t>
            </a:r>
            <a:r>
              <a:rPr lang="en-US" altLang="ja-JP" dirty="0"/>
              <a:t> LT = 14 : 30 </a:t>
            </a:r>
            <a:r>
              <a:rPr lang="ja-JP" altLang="en-US" dirty="0"/>
              <a:t>のデータを用いる</a:t>
            </a:r>
            <a:endParaRPr lang="en-US" altLang="ja-JP" dirty="0"/>
          </a:p>
          <a:p>
            <a:pPr lvl="1">
              <a:lnSpc>
                <a:spcPct val="80000"/>
              </a:lnSpc>
              <a:spcAft>
                <a:spcPts val="0"/>
              </a:spcAft>
            </a:pPr>
            <a:r>
              <a:rPr lang="en-US" altLang="ja-JP" dirty="0" err="1"/>
              <a:t>Nishizawa</a:t>
            </a:r>
            <a:r>
              <a:rPr lang="en-US" altLang="ja-JP" dirty="0"/>
              <a:t> et al. (2016) </a:t>
            </a:r>
            <a:r>
              <a:rPr lang="ja-JP" altLang="en-US" dirty="0"/>
              <a:t>で解析されている時刻</a:t>
            </a:r>
            <a:endParaRPr lang="en-US" altLang="ja-JP" dirty="0"/>
          </a:p>
        </p:txBody>
      </p:sp>
    </p:spTree>
    <p:extLst>
      <p:ext uri="{BB962C8B-B14F-4D97-AF65-F5344CB8AC3E}">
        <p14:creationId xmlns:p14="http://schemas.microsoft.com/office/powerpoint/2010/main" val="2006807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75128"/>
            <a:ext cx="9143999" cy="747007"/>
          </a:xfrm>
        </p:spPr>
        <p:txBody>
          <a:bodyPr>
            <a:normAutofit fontScale="90000"/>
          </a:bodyPr>
          <a:lstStyle/>
          <a:p>
            <a:r>
              <a:rPr lang="ja-JP" altLang="en-US" sz="3600"/>
              <a:t>ダストフラックス空間分布</a:t>
            </a:r>
            <a:r>
              <a:rPr lang="en-US" altLang="ja-JP" sz="3600" dirty="0"/>
              <a:t> : KMH </a:t>
            </a:r>
            <a:r>
              <a:rPr lang="ja-JP" altLang="en-US" sz="3600"/>
              <a:t>スキーム</a:t>
            </a:r>
            <a:endParaRPr kumimoji="1" lang="ja-JP" altLang="en-US" sz="3600" dirty="0"/>
          </a:p>
        </p:txBody>
      </p:sp>
      <p:sp>
        <p:nvSpPr>
          <p:cNvPr id="52" name="テキスト ボックス 51"/>
          <p:cNvSpPr txBox="1"/>
          <p:nvPr/>
        </p:nvSpPr>
        <p:spPr>
          <a:xfrm rot="16200000">
            <a:off x="-2132575" y="3112368"/>
            <a:ext cx="4228916" cy="553998"/>
          </a:xfrm>
          <a:prstGeom prst="rect">
            <a:avLst/>
          </a:prstGeom>
          <a:solidFill>
            <a:schemeClr val="bg1"/>
          </a:solidFill>
        </p:spPr>
        <p:txBody>
          <a:bodyPr wrap="square" lIns="0" tIns="0" rIns="0" bIns="0" rtlCol="0">
            <a:spAutoFit/>
          </a:bodyPr>
          <a:lstStyle/>
          <a:p>
            <a:pPr algn="ctr"/>
            <a:br>
              <a:rPr lang="en-US" altLang="ja-JP" dirty="0">
                <a:latin typeface="Hiragino Kaku Gothic Pro W6" charset="-128"/>
                <a:ea typeface="Hiragino Kaku Gothic Pro W6" charset="-128"/>
                <a:cs typeface="Hiragino Kaku Gothic Pro W6" charset="-128"/>
              </a:rPr>
            </a:br>
            <a:r>
              <a:rPr lang="en-US" altLang="ja-JP" dirty="0">
                <a:latin typeface="Hiragino Kaku Gothic Pro W6" charset="-128"/>
                <a:ea typeface="Hiragino Kaku Gothic Pro W6" charset="-128"/>
                <a:cs typeface="Hiragino Kaku Gothic Pro W6" charset="-128"/>
              </a:rPr>
              <a:t>19.2 km</a:t>
            </a:r>
            <a:endParaRPr kumimoji="1" lang="ja-JP" altLang="en-US" dirty="0">
              <a:latin typeface="Hiragino Kaku Gothic Pro W6" charset="-128"/>
              <a:ea typeface="Hiragino Kaku Gothic Pro W6" charset="-128"/>
              <a:cs typeface="Hiragino Kaku Gothic Pro W6" charset="-128"/>
            </a:endParaRPr>
          </a:p>
        </p:txBody>
      </p:sp>
      <p:sp>
        <p:nvSpPr>
          <p:cNvPr id="53" name="上下矢印 52"/>
          <p:cNvSpPr/>
          <p:nvPr/>
        </p:nvSpPr>
        <p:spPr>
          <a:xfrm>
            <a:off x="260283" y="1133646"/>
            <a:ext cx="186299" cy="5045759"/>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1490841" y="6333120"/>
            <a:ext cx="2969442" cy="276999"/>
          </a:xfrm>
          <a:prstGeom prst="rect">
            <a:avLst/>
          </a:prstGeom>
          <a:solidFill>
            <a:schemeClr val="bg1"/>
          </a:solidFill>
        </p:spPr>
        <p:txBody>
          <a:bodyPr wrap="square" lIns="0" tIns="0" rIns="0" bIns="0" rtlCol="0">
            <a:spAutoFit/>
          </a:bodyPr>
          <a:lstStyle/>
          <a:p>
            <a:pPr algn="ctr"/>
            <a:r>
              <a:rPr lang="en-US" altLang="ja-JP" dirty="0">
                <a:latin typeface="Hiragino Kaku Gothic Pro W6" charset="-128"/>
                <a:ea typeface="Hiragino Kaku Gothic Pro W6" charset="-128"/>
                <a:cs typeface="Hiragino Kaku Gothic Pro W6" charset="-128"/>
              </a:rPr>
              <a:t>19.2 km</a:t>
            </a:r>
            <a:endParaRPr kumimoji="1" lang="ja-JP" altLang="en-US" dirty="0">
              <a:latin typeface="Hiragino Kaku Gothic Pro W6" charset="-128"/>
              <a:ea typeface="Hiragino Kaku Gothic Pro W6" charset="-128"/>
              <a:cs typeface="Hiragino Kaku Gothic Pro W6" charset="-128"/>
            </a:endParaRPr>
          </a:p>
        </p:txBody>
      </p:sp>
      <p:sp>
        <p:nvSpPr>
          <p:cNvPr id="58" name="上下矢印 57"/>
          <p:cNvSpPr/>
          <p:nvPr/>
        </p:nvSpPr>
        <p:spPr>
          <a:xfrm rot="5400000">
            <a:off x="2886178" y="3745205"/>
            <a:ext cx="178767" cy="5166817"/>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00651" y="764308"/>
            <a:ext cx="5453946" cy="307777"/>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2000">
                <a:latin typeface="Hiragino Kaku Gothic Pro W6" charset="-128"/>
                <a:ea typeface="Hiragino Kaku Gothic Pro W6" charset="-128"/>
                <a:cs typeface="Hiragino Kaku Gothic Pro W6" charset="-128"/>
              </a:rPr>
              <a:t>ダストフラックス</a:t>
            </a:r>
            <a:r>
              <a:rPr kumimoji="1" lang="en-US" altLang="ja-JP" sz="2000" dirty="0">
                <a:latin typeface="Hiragino Kaku Gothic Pro W6" charset="-128"/>
                <a:ea typeface="Hiragino Kaku Gothic Pro W6" charset="-128"/>
                <a:cs typeface="Hiragino Kaku Gothic Pro W6" charset="-128"/>
              </a:rPr>
              <a:t> [kg/m</a:t>
            </a:r>
            <a:r>
              <a:rPr kumimoji="1" lang="en-US" altLang="ja-JP" sz="2000" baseline="30000" dirty="0">
                <a:latin typeface="Hiragino Kaku Gothic Pro W6" charset="-128"/>
                <a:ea typeface="Hiragino Kaku Gothic Pro W6" charset="-128"/>
                <a:cs typeface="Hiragino Kaku Gothic Pro W6" charset="-128"/>
              </a:rPr>
              <a:t>2</a:t>
            </a:r>
            <a:r>
              <a:rPr kumimoji="1" lang="en-US" altLang="ja-JP" sz="2000" dirty="0">
                <a:latin typeface="Hiragino Kaku Gothic Pro W6" charset="-128"/>
                <a:ea typeface="Hiragino Kaku Gothic Pro W6" charset="-128"/>
                <a:cs typeface="Hiragino Kaku Gothic Pro W6" charset="-128"/>
              </a:rPr>
              <a:t>/s] (log </a:t>
            </a:r>
            <a:r>
              <a:rPr kumimoji="1" lang="ja-JP" altLang="en-US" sz="2000">
                <a:latin typeface="Hiragino Kaku Gothic Pro W6" charset="-128"/>
                <a:ea typeface="Hiragino Kaku Gothic Pro W6" charset="-128"/>
                <a:cs typeface="Hiragino Kaku Gothic Pro W6" charset="-128"/>
              </a:rPr>
              <a:t>スケール</a:t>
            </a:r>
            <a:r>
              <a:rPr kumimoji="1" lang="en-US" altLang="ja-JP" sz="2000" dirty="0">
                <a:latin typeface="Hiragino Kaku Gothic Pro W6" charset="-128"/>
                <a:ea typeface="Hiragino Kaku Gothic Pro W6" charset="-128"/>
                <a:cs typeface="Hiragino Kaku Gothic Pro W6" charset="-128"/>
              </a:rPr>
              <a:t>)</a:t>
            </a:r>
            <a:endParaRPr kumimoji="1" lang="ja-JP" altLang="en-US" sz="2000" dirty="0">
              <a:latin typeface="Hiragino Kaku Gothic Pro W6" charset="-128"/>
              <a:ea typeface="Hiragino Kaku Gothic Pro W6" charset="-128"/>
              <a:cs typeface="Hiragino Kaku Gothic Pro W6" charset="-128"/>
            </a:endParaRPr>
          </a:p>
        </p:txBody>
      </p:sp>
      <p:sp>
        <p:nvSpPr>
          <p:cNvPr id="14" name="コンテンツ プレースホルダー 2"/>
          <p:cNvSpPr txBox="1">
            <a:spLocks/>
          </p:cNvSpPr>
          <p:nvPr/>
        </p:nvSpPr>
        <p:spPr>
          <a:xfrm>
            <a:off x="5677795" y="999785"/>
            <a:ext cx="3486317" cy="4784222"/>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en-US" altLang="ja-JP" sz="2800" dirty="0"/>
              <a:t>KMH </a:t>
            </a:r>
            <a:r>
              <a:rPr lang="ja-JP" altLang="en-US" sz="2800"/>
              <a:t>スキーム</a:t>
            </a:r>
            <a:endParaRPr lang="en-US" altLang="ja-JP" sz="2800" dirty="0"/>
          </a:p>
          <a:p>
            <a:endParaRPr lang="en-US" altLang="ja-JP" sz="2800" dirty="0"/>
          </a:p>
          <a:p>
            <a:endParaRPr lang="en-US" altLang="ja-JP" sz="2800" dirty="0"/>
          </a:p>
          <a:p>
            <a:endParaRPr lang="en-US" altLang="ja-JP" sz="2800" dirty="0"/>
          </a:p>
          <a:p>
            <a:endParaRPr lang="en-US" altLang="ja-JP" sz="2800" dirty="0"/>
          </a:p>
          <a:p>
            <a:pPr lvl="1"/>
            <a:r>
              <a:rPr lang="en-US" altLang="ja-JP" sz="2400" dirty="0" err="1"/>
              <a:t>Kahre</a:t>
            </a:r>
            <a:r>
              <a:rPr lang="en-US" altLang="ja-JP" sz="2400" dirty="0"/>
              <a:t> et al. (2006) </a:t>
            </a:r>
            <a:r>
              <a:rPr lang="ja-JP" altLang="en-US" sz="2400"/>
              <a:t>で用いられているうちでもっとも小さい閾値を使用</a:t>
            </a:r>
            <a:endParaRPr lang="en-US" altLang="ja-JP" sz="2200" dirty="0"/>
          </a:p>
        </p:txBody>
      </p:sp>
      <p:pic>
        <p:nvPicPr>
          <p:cNvPr id="21" name="図 20">
            <a:extLst>
              <a:ext uri="{FF2B5EF4-FFF2-40B4-BE49-F238E27FC236}">
                <a16:creationId xmlns:a16="http://schemas.microsoft.com/office/drawing/2014/main" id="{97BAD9C4-C44F-6E4B-BAC0-30BB31FC79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4369" t="14469" r="24007" b="14570"/>
          <a:stretch/>
        </p:blipFill>
        <p:spPr>
          <a:xfrm>
            <a:off x="446582" y="1131910"/>
            <a:ext cx="5112388" cy="5084066"/>
          </a:xfrm>
          <a:prstGeom prst="rect">
            <a:avLst/>
          </a:prstGeom>
        </p:spPr>
      </p:pic>
      <p:sp>
        <p:nvSpPr>
          <p:cNvPr id="32" name="コンテンツ プレースホルダー 2">
            <a:extLst>
              <a:ext uri="{FF2B5EF4-FFF2-40B4-BE49-F238E27FC236}">
                <a16:creationId xmlns:a16="http://schemas.microsoft.com/office/drawing/2014/main" id="{4E1E8A6E-714B-9B41-96CC-279EC9709E9E}"/>
              </a:ext>
            </a:extLst>
          </p:cNvPr>
          <p:cNvSpPr txBox="1">
            <a:spLocks/>
          </p:cNvSpPr>
          <p:nvPr/>
        </p:nvSpPr>
        <p:spPr>
          <a:xfrm>
            <a:off x="5837582" y="1589205"/>
            <a:ext cx="3598788" cy="2302275"/>
          </a:xfrm>
          <a:prstGeom prst="rect">
            <a:avLst/>
          </a:prstGeom>
        </p:spPr>
        <p:txBody>
          <a:bodyPr vert="horz" lIns="91440" tIns="45720" rIns="91440" bIns="45720"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Hiragino Kaku Gothic Pro W6" charset="-128"/>
                <a:ea typeface="Hiragino Kaku Gothic Pro W6" charset="-128"/>
                <a:cs typeface="Hiragino Kaku Gothic Pro W6" charset="-128"/>
              </a:defRPr>
            </a:lvl1pPr>
            <a:lvl2pPr marL="496888"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2000" i="0" kern="1200" baseline="0">
                <a:solidFill>
                  <a:schemeClr val="tx2"/>
                </a:solidFill>
                <a:latin typeface="Hiragino Kaku Gothic Pro W6" charset="-128"/>
                <a:ea typeface="Hiragino Kaku Gothic Pro W6" charset="-128"/>
                <a:cs typeface="Hiragino Kaku Gothic Pro W6" charset="-128"/>
              </a:defRPr>
            </a:lvl2pPr>
            <a:lvl3pPr marL="811213"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kern="1200" baseline="0">
                <a:solidFill>
                  <a:schemeClr val="tx2"/>
                </a:solidFill>
                <a:latin typeface="Hiragino Kaku Gothic Pro W6" charset="-128"/>
                <a:ea typeface="Hiragino Kaku Gothic Pro W6" charset="-128"/>
                <a:cs typeface="Hiragino Kaku Gothic Pro W6" charset="-128"/>
              </a:defRPr>
            </a:lvl3pPr>
            <a:lvl4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800" i="0" kern="1200" baseline="0">
                <a:solidFill>
                  <a:schemeClr val="tx2"/>
                </a:solidFill>
                <a:latin typeface="Hiragino Kaku Gothic Pro W6" charset="-128"/>
                <a:ea typeface="Hiragino Kaku Gothic Pro W6" charset="-128"/>
                <a:cs typeface="Hiragino Kaku Gothic Pro W6" charset="-128"/>
              </a:defRPr>
            </a:lvl4pPr>
            <a:lvl5pPr marL="981075" indent="-379413" algn="l" defTabSz="685800" rtl="0" eaLnBrk="1" latinLnBrk="0" hangingPunct="1">
              <a:lnSpc>
                <a:spcPct val="94000"/>
              </a:lnSpc>
              <a:spcBef>
                <a:spcPts val="500"/>
              </a:spcBef>
              <a:spcAft>
                <a:spcPts val="200"/>
              </a:spcAft>
              <a:buFont typeface="Franklin Gothic Book" panose="020B0503020102020204" pitchFamily="34" charset="0"/>
              <a:buChar char="■"/>
              <a:tabLst/>
              <a:defRPr kumimoji="1" sz="1600" kern="1200" baseline="0">
                <a:solidFill>
                  <a:schemeClr val="tx2"/>
                </a:solidFill>
                <a:latin typeface="Hiragino Kaku Gothic Pro W6" charset="-128"/>
                <a:ea typeface="Hiragino Kaku Gothic Pro W6" charset="-128"/>
                <a:cs typeface="Hiragino Kaku Gothic Pro W6" charset="-128"/>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a:lstStyle>
          <a:p>
            <a:r>
              <a:rPr lang="ja-JP" altLang="en-US" sz="2400" dirty="0"/>
              <a:t>解像度 </a:t>
            </a:r>
            <a:r>
              <a:rPr lang="en-US" altLang="ja-JP" sz="2400" dirty="0"/>
              <a:t>5 m</a:t>
            </a:r>
          </a:p>
          <a:p>
            <a:r>
              <a:rPr lang="ja-JP" altLang="en-US" sz="2400" dirty="0"/>
              <a:t>用いたパラメータ</a:t>
            </a:r>
            <a:endParaRPr lang="en-US" altLang="ja-JP" sz="1100" dirty="0"/>
          </a:p>
        </p:txBody>
      </p:sp>
      <p:grpSp>
        <p:nvGrpSpPr>
          <p:cNvPr id="7" name="グループ化 6">
            <a:extLst>
              <a:ext uri="{FF2B5EF4-FFF2-40B4-BE49-F238E27FC236}">
                <a16:creationId xmlns:a16="http://schemas.microsoft.com/office/drawing/2014/main" id="{415D2CF7-946F-6E40-B370-3CF4C8D95979}"/>
              </a:ext>
            </a:extLst>
          </p:cNvPr>
          <p:cNvGrpSpPr/>
          <p:nvPr/>
        </p:nvGrpSpPr>
        <p:grpSpPr>
          <a:xfrm>
            <a:off x="5624097" y="2672265"/>
            <a:ext cx="3271989" cy="888995"/>
            <a:chOff x="5624097" y="2672265"/>
            <a:chExt cx="3271989" cy="888995"/>
          </a:xfrm>
        </p:grpSpPr>
        <p:pic>
          <p:nvPicPr>
            <p:cNvPr id="34" name="図 33">
              <a:extLst>
                <a:ext uri="{FF2B5EF4-FFF2-40B4-BE49-F238E27FC236}">
                  <a16:creationId xmlns:a16="http://schemas.microsoft.com/office/drawing/2014/main" id="{788A34AA-91A6-504D-A4DC-BEC355C842C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31734" y="2682069"/>
              <a:ext cx="694044" cy="378216"/>
            </a:xfrm>
            <a:prstGeom prst="rect">
              <a:avLst/>
            </a:prstGeom>
          </p:spPr>
        </p:pic>
        <p:pic>
          <p:nvPicPr>
            <p:cNvPr id="35" name="図 34">
              <a:extLst>
                <a:ext uri="{FF2B5EF4-FFF2-40B4-BE49-F238E27FC236}">
                  <a16:creationId xmlns:a16="http://schemas.microsoft.com/office/drawing/2014/main" id="{E14DB36F-209F-454F-85C6-21A67103B51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79219" y="3175238"/>
              <a:ext cx="746559" cy="371935"/>
            </a:xfrm>
            <a:prstGeom prst="rect">
              <a:avLst/>
            </a:prstGeom>
          </p:spPr>
        </p:pic>
        <p:sp>
          <p:nvSpPr>
            <p:cNvPr id="36" name="テキスト ボックス 35">
              <a:extLst>
                <a:ext uri="{FF2B5EF4-FFF2-40B4-BE49-F238E27FC236}">
                  <a16:creationId xmlns:a16="http://schemas.microsoft.com/office/drawing/2014/main" id="{7641D3FF-9A4F-BA47-B7A6-C7B60B6C17C7}"/>
                </a:ext>
              </a:extLst>
            </p:cNvPr>
            <p:cNvSpPr txBox="1"/>
            <p:nvPr/>
          </p:nvSpPr>
          <p:spPr>
            <a:xfrm>
              <a:off x="7451982" y="3161150"/>
              <a:ext cx="929091" cy="400110"/>
            </a:xfrm>
            <a:prstGeom prst="rect">
              <a:avLst/>
            </a:prstGeom>
            <a:noFill/>
          </p:spPr>
          <p:txBody>
            <a:bodyPr wrap="square" rtlCol="0">
              <a:spAutoFit/>
            </a:bodyPr>
            <a:lstStyle/>
            <a:p>
              <a:r>
                <a:rPr kumimoji="1" lang="en-US" altLang="ja-JP" sz="2000" dirty="0">
                  <a:latin typeface="Hiragino Kaku Gothic Pro W6" charset="-128"/>
                  <a:ea typeface="Hiragino Kaku Gothic Pro W6" charset="-128"/>
                  <a:cs typeface="Hiragino Kaku Gothic Pro W6" charset="-128"/>
                </a:rPr>
                <a:t>0.02</a:t>
              </a:r>
            </a:p>
          </p:txBody>
        </p:sp>
        <p:sp>
          <p:nvSpPr>
            <p:cNvPr id="37" name="テキスト ボックス 36">
              <a:extLst>
                <a:ext uri="{FF2B5EF4-FFF2-40B4-BE49-F238E27FC236}">
                  <a16:creationId xmlns:a16="http://schemas.microsoft.com/office/drawing/2014/main" id="{072E999D-D98A-1B42-A60D-2919A79CAF18}"/>
                </a:ext>
              </a:extLst>
            </p:cNvPr>
            <p:cNvSpPr txBox="1"/>
            <p:nvPr/>
          </p:nvSpPr>
          <p:spPr>
            <a:xfrm>
              <a:off x="7451982" y="2672265"/>
              <a:ext cx="1444104" cy="400110"/>
            </a:xfrm>
            <a:prstGeom prst="rect">
              <a:avLst/>
            </a:prstGeom>
            <a:noFill/>
          </p:spPr>
          <p:txBody>
            <a:bodyPr wrap="square" rtlCol="0">
              <a:spAutoFit/>
            </a:bodyPr>
            <a:lstStyle/>
            <a:p>
              <a:r>
                <a:rPr kumimoji="1" lang="en-US" altLang="ja-JP" sz="2000" dirty="0">
                  <a:latin typeface="Hiragino Kaku Gothic Pro W6" charset="-128"/>
                  <a:ea typeface="Hiragino Kaku Gothic Pro W6" charset="-128"/>
                  <a:cs typeface="Hiragino Kaku Gothic Pro W6" charset="-128"/>
                </a:rPr>
                <a:t>0.001 Pa</a:t>
              </a:r>
            </a:p>
          </p:txBody>
        </p:sp>
        <p:sp>
          <p:nvSpPr>
            <p:cNvPr id="38" name="テキスト ボックス 37">
              <a:extLst>
                <a:ext uri="{FF2B5EF4-FFF2-40B4-BE49-F238E27FC236}">
                  <a16:creationId xmlns:a16="http://schemas.microsoft.com/office/drawing/2014/main" id="{D979BAFE-F570-BB43-8D76-33C43C84D6A1}"/>
                </a:ext>
              </a:extLst>
            </p:cNvPr>
            <p:cNvSpPr txBox="1"/>
            <p:nvPr/>
          </p:nvSpPr>
          <p:spPr>
            <a:xfrm>
              <a:off x="5626804" y="2696868"/>
              <a:ext cx="1042189" cy="338554"/>
            </a:xfrm>
            <a:prstGeom prst="rect">
              <a:avLst/>
            </a:prstGeom>
            <a:noFill/>
          </p:spPr>
          <p:txBody>
            <a:bodyPr wrap="square" rtlCol="0">
              <a:spAutoFit/>
            </a:bodyPr>
            <a:lstStyle/>
            <a:p>
              <a:r>
                <a:rPr kumimoji="1" lang="ja-JP" altLang="en-US" sz="1600">
                  <a:latin typeface="Hiragino Kaku Gothic Pro W6" charset="-128"/>
                  <a:ea typeface="Hiragino Kaku Gothic Pro W6" charset="-128"/>
                  <a:cs typeface="Hiragino Kaku Gothic Pro W6" charset="-128"/>
                </a:rPr>
                <a:t>応力閾値</a:t>
              </a:r>
              <a:endParaRPr kumimoji="1" lang="en-US" altLang="ja-JP" sz="1600" dirty="0">
                <a:latin typeface="Hiragino Kaku Gothic Pro W6" charset="-128"/>
                <a:ea typeface="Hiragino Kaku Gothic Pro W6" charset="-128"/>
                <a:cs typeface="Hiragino Kaku Gothic Pro W6" charset="-128"/>
              </a:endParaRPr>
            </a:p>
          </p:txBody>
        </p:sp>
        <p:sp>
          <p:nvSpPr>
            <p:cNvPr id="39" name="テキスト ボックス 38">
              <a:extLst>
                <a:ext uri="{FF2B5EF4-FFF2-40B4-BE49-F238E27FC236}">
                  <a16:creationId xmlns:a16="http://schemas.microsoft.com/office/drawing/2014/main" id="{BABB9DFB-E521-8B4C-A3B5-0EECCABE950A}"/>
                </a:ext>
              </a:extLst>
            </p:cNvPr>
            <p:cNvSpPr txBox="1"/>
            <p:nvPr/>
          </p:nvSpPr>
          <p:spPr>
            <a:xfrm>
              <a:off x="5624097" y="3191928"/>
              <a:ext cx="1063961" cy="338554"/>
            </a:xfrm>
            <a:prstGeom prst="rect">
              <a:avLst/>
            </a:prstGeom>
            <a:noFill/>
          </p:spPr>
          <p:txBody>
            <a:bodyPr wrap="square" rtlCol="0">
              <a:spAutoFit/>
            </a:bodyPr>
            <a:lstStyle/>
            <a:p>
              <a:r>
                <a:rPr kumimoji="1" lang="ja-JP" altLang="en-US" sz="1600">
                  <a:latin typeface="Hiragino Kaku Gothic Pro W6" charset="-128"/>
                  <a:ea typeface="Hiragino Kaku Gothic Pro W6" charset="-128"/>
                  <a:cs typeface="Hiragino Kaku Gothic Pro W6" charset="-128"/>
                </a:rPr>
                <a:t>効率因子</a:t>
              </a:r>
              <a:endParaRPr kumimoji="1" lang="en-US" altLang="ja-JP" sz="1600" dirty="0">
                <a:latin typeface="Hiragino Kaku Gothic Pro W6" charset="-128"/>
                <a:ea typeface="Hiragino Kaku Gothic Pro W6" charset="-128"/>
                <a:cs typeface="Hiragino Kaku Gothic Pro W6" charset="-128"/>
              </a:endParaRPr>
            </a:p>
          </p:txBody>
        </p:sp>
      </p:grpSp>
      <p:pic>
        <p:nvPicPr>
          <p:cNvPr id="12" name="図 11">
            <a:extLst>
              <a:ext uri="{FF2B5EF4-FFF2-40B4-BE49-F238E27FC236}">
                <a16:creationId xmlns:a16="http://schemas.microsoft.com/office/drawing/2014/main" id="{7822D3AB-1F36-9541-B52B-DE1379E313DB}"/>
              </a:ext>
            </a:extLst>
          </p:cNvPr>
          <p:cNvPicPr>
            <a:picLocks noChangeAspect="1"/>
          </p:cNvPicPr>
          <p:nvPr/>
        </p:nvPicPr>
        <p:blipFill>
          <a:blip r:embed="rId6"/>
          <a:stretch>
            <a:fillRect/>
          </a:stretch>
        </p:blipFill>
        <p:spPr>
          <a:xfrm>
            <a:off x="453677" y="1150618"/>
            <a:ext cx="5069904" cy="5069904"/>
          </a:xfrm>
          <a:prstGeom prst="rect">
            <a:avLst/>
          </a:prstGeom>
        </p:spPr>
      </p:pic>
      <p:grpSp>
        <p:nvGrpSpPr>
          <p:cNvPr id="5" name="グループ化 4">
            <a:extLst>
              <a:ext uri="{FF2B5EF4-FFF2-40B4-BE49-F238E27FC236}">
                <a16:creationId xmlns:a16="http://schemas.microsoft.com/office/drawing/2014/main" id="{86784A7C-14EE-3A41-A6B0-DD574262379D}"/>
              </a:ext>
            </a:extLst>
          </p:cNvPr>
          <p:cNvGrpSpPr/>
          <p:nvPr/>
        </p:nvGrpSpPr>
        <p:grpSpPr>
          <a:xfrm>
            <a:off x="5598121" y="4762035"/>
            <a:ext cx="672050" cy="1756012"/>
            <a:chOff x="5598121" y="4762035"/>
            <a:chExt cx="672050" cy="1756012"/>
          </a:xfrm>
        </p:grpSpPr>
        <p:sp>
          <p:nvSpPr>
            <p:cNvPr id="30" name="テキスト ボックス 29">
              <a:extLst>
                <a:ext uri="{FF2B5EF4-FFF2-40B4-BE49-F238E27FC236}">
                  <a16:creationId xmlns:a16="http://schemas.microsoft.com/office/drawing/2014/main" id="{8DF4D1FD-E3EE-ED4E-8CD0-30606857240F}"/>
                </a:ext>
              </a:extLst>
            </p:cNvPr>
            <p:cNvSpPr txBox="1"/>
            <p:nvPr/>
          </p:nvSpPr>
          <p:spPr>
            <a:xfrm>
              <a:off x="5717841" y="4765840"/>
              <a:ext cx="479271"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-7</a:t>
              </a:r>
              <a:endParaRPr kumimoji="1" lang="ja-JP" altLang="en-US" sz="1200" baseline="30000" dirty="0">
                <a:latin typeface="Hiragino Kaku Gothic Pro W6" charset="-128"/>
                <a:ea typeface="Hiragino Kaku Gothic Pro W6" charset="-128"/>
                <a:cs typeface="Hiragino Kaku Gothic Pro W6" charset="-128"/>
              </a:endParaRPr>
            </a:p>
          </p:txBody>
        </p:sp>
        <p:pic>
          <p:nvPicPr>
            <p:cNvPr id="4" name="図 3">
              <a:extLst>
                <a:ext uri="{FF2B5EF4-FFF2-40B4-BE49-F238E27FC236}">
                  <a16:creationId xmlns:a16="http://schemas.microsoft.com/office/drawing/2014/main" id="{A53E3B04-4658-994E-8AFC-08586A4D6A45}"/>
                </a:ext>
              </a:extLst>
            </p:cNvPr>
            <p:cNvPicPr>
              <a:picLocks noChangeAspect="1"/>
            </p:cNvPicPr>
            <p:nvPr/>
          </p:nvPicPr>
          <p:blipFill>
            <a:blip r:embed="rId7"/>
            <a:stretch>
              <a:fillRect/>
            </a:stretch>
          </p:blipFill>
          <p:spPr>
            <a:xfrm>
              <a:off x="5598121" y="4762035"/>
              <a:ext cx="213474" cy="1707792"/>
            </a:xfrm>
            <a:prstGeom prst="rect">
              <a:avLst/>
            </a:prstGeom>
          </p:spPr>
        </p:pic>
        <p:sp>
          <p:nvSpPr>
            <p:cNvPr id="41" name="テキスト ボックス 40">
              <a:extLst>
                <a:ext uri="{FF2B5EF4-FFF2-40B4-BE49-F238E27FC236}">
                  <a16:creationId xmlns:a16="http://schemas.microsoft.com/office/drawing/2014/main" id="{6A9383A4-C798-BA4A-B300-38DB92506A03}"/>
                </a:ext>
              </a:extLst>
            </p:cNvPr>
            <p:cNvSpPr txBox="1"/>
            <p:nvPr/>
          </p:nvSpPr>
          <p:spPr>
            <a:xfrm>
              <a:off x="5717841" y="5123033"/>
              <a:ext cx="479271"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-8</a:t>
              </a:r>
              <a:endParaRPr kumimoji="1" lang="ja-JP" altLang="en-US" sz="1200" baseline="30000" dirty="0">
                <a:latin typeface="Hiragino Kaku Gothic Pro W6" charset="-128"/>
                <a:ea typeface="Hiragino Kaku Gothic Pro W6" charset="-128"/>
                <a:cs typeface="Hiragino Kaku Gothic Pro W6" charset="-128"/>
              </a:endParaRPr>
            </a:p>
          </p:txBody>
        </p:sp>
        <p:sp>
          <p:nvSpPr>
            <p:cNvPr id="44" name="テキスト ボックス 43">
              <a:extLst>
                <a:ext uri="{FF2B5EF4-FFF2-40B4-BE49-F238E27FC236}">
                  <a16:creationId xmlns:a16="http://schemas.microsoft.com/office/drawing/2014/main" id="{5C41D631-B1B9-C347-9EF7-6571CA4DB5D2}"/>
                </a:ext>
              </a:extLst>
            </p:cNvPr>
            <p:cNvSpPr txBox="1"/>
            <p:nvPr/>
          </p:nvSpPr>
          <p:spPr>
            <a:xfrm>
              <a:off x="5717841" y="6333381"/>
              <a:ext cx="552330"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-11</a:t>
              </a:r>
              <a:endParaRPr kumimoji="1" lang="ja-JP" altLang="en-US" sz="1200" baseline="30000" dirty="0">
                <a:latin typeface="Hiragino Kaku Gothic Pro W6" charset="-128"/>
                <a:ea typeface="Hiragino Kaku Gothic Pro W6" charset="-128"/>
                <a:cs typeface="Hiragino Kaku Gothic Pro W6" charset="-128"/>
              </a:endParaRPr>
            </a:p>
          </p:txBody>
        </p:sp>
        <p:sp>
          <p:nvSpPr>
            <p:cNvPr id="45" name="テキスト ボックス 44">
              <a:extLst>
                <a:ext uri="{FF2B5EF4-FFF2-40B4-BE49-F238E27FC236}">
                  <a16:creationId xmlns:a16="http://schemas.microsoft.com/office/drawing/2014/main" id="{1F09F3A2-42DC-0D4C-B5E5-100C7C2B1566}"/>
                </a:ext>
              </a:extLst>
            </p:cNvPr>
            <p:cNvSpPr txBox="1"/>
            <p:nvPr/>
          </p:nvSpPr>
          <p:spPr>
            <a:xfrm>
              <a:off x="5717841" y="5526772"/>
              <a:ext cx="479271"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-9</a:t>
              </a:r>
              <a:endParaRPr kumimoji="1" lang="ja-JP" altLang="en-US" sz="1200" baseline="30000" dirty="0">
                <a:latin typeface="Hiragino Kaku Gothic Pro W6" charset="-128"/>
                <a:ea typeface="Hiragino Kaku Gothic Pro W6" charset="-128"/>
                <a:cs typeface="Hiragino Kaku Gothic Pro W6" charset="-128"/>
              </a:endParaRPr>
            </a:p>
          </p:txBody>
        </p:sp>
        <p:sp>
          <p:nvSpPr>
            <p:cNvPr id="46" name="テキスト ボックス 45">
              <a:extLst>
                <a:ext uri="{FF2B5EF4-FFF2-40B4-BE49-F238E27FC236}">
                  <a16:creationId xmlns:a16="http://schemas.microsoft.com/office/drawing/2014/main" id="{9F956DAA-21D4-7949-B2B0-BE605F1F2A8C}"/>
                </a:ext>
              </a:extLst>
            </p:cNvPr>
            <p:cNvSpPr txBox="1"/>
            <p:nvPr/>
          </p:nvSpPr>
          <p:spPr>
            <a:xfrm>
              <a:off x="5717841" y="5942251"/>
              <a:ext cx="552330" cy="184666"/>
            </a:xfrm>
            <a:prstGeom prst="rect">
              <a:avLst/>
            </a:prstGeom>
            <a:noFill/>
            <a:ln>
              <a:noFill/>
            </a:ln>
          </p:spPr>
          <p:txBody>
            <a:bodyPr wrap="square" lIns="0" tIns="0" rIns="0" bIns="0" rtlCol="0">
              <a:spAutoFit/>
            </a:bodyPr>
            <a:lstStyle/>
            <a:p>
              <a:pPr algn="ctr"/>
              <a:r>
                <a:rPr kumimoji="1" lang="en-US" altLang="ja-JP" sz="1200" dirty="0">
                  <a:latin typeface="Hiragino Kaku Gothic Pro W6" charset="-128"/>
                  <a:ea typeface="Hiragino Kaku Gothic Pro W6" charset="-128"/>
                  <a:cs typeface="Hiragino Kaku Gothic Pro W6" charset="-128"/>
                </a:rPr>
                <a:t>10</a:t>
              </a:r>
              <a:r>
                <a:rPr kumimoji="1" lang="en-US" altLang="ja-JP" sz="1200" baseline="30000" dirty="0">
                  <a:latin typeface="Hiragino Kaku Gothic Pro W6" charset="-128"/>
                  <a:ea typeface="Hiragino Kaku Gothic Pro W6" charset="-128"/>
                  <a:cs typeface="Hiragino Kaku Gothic Pro W6" charset="-128"/>
                </a:rPr>
                <a:t>-10</a:t>
              </a:r>
              <a:endParaRPr kumimoji="1" lang="ja-JP" altLang="en-US" sz="1200" baseline="30000" dirty="0">
                <a:latin typeface="Hiragino Kaku Gothic Pro W6" charset="-128"/>
                <a:ea typeface="Hiragino Kaku Gothic Pro W6" charset="-128"/>
                <a:cs typeface="Hiragino Kaku Gothic Pro W6" charset="-128"/>
              </a:endParaRPr>
            </a:p>
          </p:txBody>
        </p:sp>
      </p:grpSp>
    </p:spTree>
    <p:extLst>
      <p:ext uri="{BB962C8B-B14F-4D97-AF65-F5344CB8AC3E}">
        <p14:creationId xmlns:p14="http://schemas.microsoft.com/office/powerpoint/2010/main" val="3078787732"/>
      </p:ext>
    </p:extLst>
  </p:cSld>
  <p:clrMapOvr>
    <a:masterClrMapping/>
  </p:clrMapOvr>
</p:sld>
</file>

<file path=ppt/theme/theme1.xml><?xml version="1.0" encoding="utf-8"?>
<a:theme xmlns:a="http://schemas.openxmlformats.org/drawingml/2006/main" name="トリミング">
  <a:themeElements>
    <a:clrScheme name="トリミング">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トリミング">
      <a:majorFont>
        <a:latin typeface="Franklin Gothic Book" panose="020B0503020102020204"/>
        <a:ea typeface=""/>
        <a:cs typeface=""/>
      </a:majorFont>
      <a:minorFont>
        <a:latin typeface="Franklin Gothic Book" panose="020B0503020102020204"/>
        <a:ea typeface=""/>
        <a:cs typeface=""/>
      </a:minorFont>
    </a:fontScheme>
    <a:fmtScheme name="トリミング">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25333</TotalTime>
  <Words>2128</Words>
  <Application>Microsoft Macintosh PowerPoint</Application>
  <PresentationFormat>画面に合わせる (4:3)</PresentationFormat>
  <Paragraphs>382</Paragraphs>
  <Slides>25</Slides>
  <Notes>14</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25</vt:i4>
      </vt:variant>
    </vt:vector>
  </HeadingPairs>
  <TitlesOfParts>
    <vt:vector size="33" baseType="lpstr">
      <vt:lpstr>.AppleSystemUIFont</vt:lpstr>
      <vt:lpstr>Hiragino Kaku Gothic Pro W6</vt:lpstr>
      <vt:lpstr>ヒラギノ角ゴ ProN W6</vt:lpstr>
      <vt:lpstr>Yu Gothic</vt:lpstr>
      <vt:lpstr>Franklin Gothic Book</vt:lpstr>
      <vt:lpstr>Wingdings</vt:lpstr>
      <vt:lpstr>トリミング</vt:lpstr>
      <vt:lpstr>Equation.3</vt:lpstr>
      <vt:lpstr>火星高解像度 LES を用いた 地表面ダストフラックスの見積もり</vt:lpstr>
      <vt:lpstr>はじめに </vt:lpstr>
      <vt:lpstr>はじめに </vt:lpstr>
      <vt:lpstr>ダスト巻き上げを考慮した MGCM 計算</vt:lpstr>
      <vt:lpstr>火星 GCM におけるダスト巻き上げスキーム</vt:lpstr>
      <vt:lpstr>PowerPoint プレゼンテーション</vt:lpstr>
      <vt:lpstr>もっとも高解像度な火星境界層の LES 計算</vt:lpstr>
      <vt:lpstr>使用データ</vt:lpstr>
      <vt:lpstr>ダストフラックス空間分布 : KMH スキーム</vt:lpstr>
      <vt:lpstr>ダストフラックスと流れ場の比較 : KMH スキーム</vt:lpstr>
      <vt:lpstr>ダストフラックスと流れ場</vt:lpstr>
      <vt:lpstr>ダストフラックス : KMH と DDA の比較</vt:lpstr>
      <vt:lpstr>まとめ</vt:lpstr>
      <vt:lpstr>PowerPoint プレゼンテーション</vt:lpstr>
      <vt:lpstr>参考文献</vt:lpstr>
      <vt:lpstr>PowerPoint プレゼンテーション</vt:lpstr>
      <vt:lpstr>前回の発表</vt:lpstr>
      <vt:lpstr>解析結果 : 地表面応力頻度分布</vt:lpstr>
      <vt:lpstr>地表面応力が強い場所</vt:lpstr>
      <vt:lpstr>地表面応力が強い場所 : 拡大図</vt:lpstr>
      <vt:lpstr>ダストフラックス : KMH と DDA の比較</vt:lpstr>
      <vt:lpstr>使用データの計算モデル</vt:lpstr>
      <vt:lpstr>平均風応力巻き上げパラメタリゼーション</vt:lpstr>
      <vt:lpstr>ダストデビル巻き上げパラメタリゼーション</vt:lpstr>
      <vt:lpstr>解析結果</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火星大気を想定した高解像度 LES で 得られた地表面応力分布</dc:title>
  <dc:creator>村橋　究理基</dc:creator>
  <cp:lastModifiedBy>村橋　究理基</cp:lastModifiedBy>
  <cp:revision>344</cp:revision>
  <cp:lastPrinted>2017-05-25T02:56:39Z</cp:lastPrinted>
  <dcterms:created xsi:type="dcterms:W3CDTF">2017-05-09T05:25:12Z</dcterms:created>
  <dcterms:modified xsi:type="dcterms:W3CDTF">2018-05-18T01:14:38Z</dcterms:modified>
</cp:coreProperties>
</file>