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1"/>
  </p:sldMasterIdLst>
  <p:notesMasterIdLst>
    <p:notesMasterId r:id="rId34"/>
  </p:notesMasterIdLst>
  <p:handoutMasterIdLst>
    <p:handoutMasterId r:id="rId35"/>
  </p:handoutMasterIdLst>
  <p:sldIdLst>
    <p:sldId id="256" r:id="rId2"/>
    <p:sldId id="304" r:id="rId3"/>
    <p:sldId id="377" r:id="rId4"/>
    <p:sldId id="373" r:id="rId5"/>
    <p:sldId id="378" r:id="rId6"/>
    <p:sldId id="379" r:id="rId7"/>
    <p:sldId id="380" r:id="rId8"/>
    <p:sldId id="381" r:id="rId9"/>
    <p:sldId id="383" r:id="rId10"/>
    <p:sldId id="384" r:id="rId11"/>
    <p:sldId id="386" r:id="rId12"/>
    <p:sldId id="388" r:id="rId13"/>
    <p:sldId id="385" r:id="rId14"/>
    <p:sldId id="269" r:id="rId15"/>
    <p:sldId id="387" r:id="rId16"/>
    <p:sldId id="347" r:id="rId17"/>
    <p:sldId id="335" r:id="rId18"/>
    <p:sldId id="374" r:id="rId19"/>
    <p:sldId id="375" r:id="rId20"/>
    <p:sldId id="357" r:id="rId21"/>
    <p:sldId id="372" r:id="rId22"/>
    <p:sldId id="344" r:id="rId23"/>
    <p:sldId id="358" r:id="rId24"/>
    <p:sldId id="368" r:id="rId25"/>
    <p:sldId id="293" r:id="rId26"/>
    <p:sldId id="266" r:id="rId27"/>
    <p:sldId id="376" r:id="rId28"/>
    <p:sldId id="359" r:id="rId29"/>
    <p:sldId id="360" r:id="rId30"/>
    <p:sldId id="361" r:id="rId31"/>
    <p:sldId id="371" r:id="rId32"/>
    <p:sldId id="364" r:id="rId33"/>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7625"/>
    <a:srgbClr val="343B9C"/>
    <a:srgbClr val="FF00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スタイル (中間)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59"/>
    <p:restoredTop sz="91568"/>
  </p:normalViewPr>
  <p:slideViewPr>
    <p:cSldViewPr snapToObjects="1">
      <p:cViewPr>
        <p:scale>
          <a:sx n="115" d="100"/>
          <a:sy n="115" d="100"/>
        </p:scale>
        <p:origin x="600" y="2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9AB9089A-1418-5245-9738-0FECCACB1307}" type="datetimeFigureOut">
              <a:rPr kumimoji="1" lang="ja-JP" altLang="en-US" smtClean="0"/>
              <a:t>2018/6/13</a:t>
            </a:fld>
            <a:endParaRPr kumimoji="1" lang="ja-JP" altLang="en-US"/>
          </a:p>
        </p:txBody>
      </p:sp>
      <p:sp>
        <p:nvSpPr>
          <p:cNvPr id="4" name="フッター プレースホルダー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189D76DE-9F78-C449-B8B4-CBE0F90B155B}" type="slidenum">
              <a:rPr kumimoji="1" lang="ja-JP" altLang="en-US" smtClean="0"/>
              <a:t>‹#›</a:t>
            </a:fld>
            <a:endParaRPr kumimoji="1" lang="ja-JP" altLang="en-US"/>
          </a:p>
        </p:txBody>
      </p:sp>
    </p:spTree>
    <p:extLst>
      <p:ext uri="{BB962C8B-B14F-4D97-AF65-F5344CB8AC3E}">
        <p14:creationId xmlns:p14="http://schemas.microsoft.com/office/powerpoint/2010/main" val="3010405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DF4C3F24-9033-484C-9CE7-FD094E156F8A}" type="datetimeFigureOut">
              <a:rPr kumimoji="1" lang="ja-JP" altLang="en-US" smtClean="0"/>
              <a:t>2018/6/13</a:t>
            </a:fld>
            <a:endParaRPr kumimoji="1" lang="ja-JP" altLang="en-US"/>
          </a:p>
        </p:txBody>
      </p:sp>
      <p:sp>
        <p:nvSpPr>
          <p:cNvPr id="4" name="スライド イメージ プレースホルダー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7F474E09-E9BB-BF48-A0D3-27A64304296C}" type="slidenum">
              <a:rPr kumimoji="1" lang="ja-JP" altLang="en-US" smtClean="0"/>
              <a:t>‹#›</a:t>
            </a:fld>
            <a:endParaRPr kumimoji="1" lang="ja-JP" altLang="en-US"/>
          </a:p>
        </p:txBody>
      </p:sp>
    </p:spTree>
    <p:extLst>
      <p:ext uri="{BB962C8B-B14F-4D97-AF65-F5344CB8AC3E}">
        <p14:creationId xmlns:p14="http://schemas.microsoft.com/office/powerpoint/2010/main" val="211043826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F474E09-E9BB-BF48-A0D3-27A64304296C}" type="slidenum">
              <a:rPr kumimoji="1" lang="ja-JP" altLang="en-US" smtClean="0"/>
              <a:t>1</a:t>
            </a:fld>
            <a:endParaRPr kumimoji="1" lang="ja-JP" altLang="en-US"/>
          </a:p>
        </p:txBody>
      </p:sp>
    </p:spTree>
    <p:extLst>
      <p:ext uri="{BB962C8B-B14F-4D97-AF65-F5344CB8AC3E}">
        <p14:creationId xmlns:p14="http://schemas.microsoft.com/office/powerpoint/2010/main" val="1377777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GCM </a:t>
            </a:r>
            <a:r>
              <a:rPr kumimoji="1" lang="ja-JP" altLang="en-US" dirty="0"/>
              <a:t>では </a:t>
            </a:r>
            <a:r>
              <a:rPr kumimoji="1" lang="en-US" altLang="ja-JP" dirty="0"/>
              <a:t>GDS </a:t>
            </a:r>
            <a:r>
              <a:rPr kumimoji="1" lang="ja-JP" altLang="en-US" dirty="0"/>
              <a:t>が起こったり怒らなかったりが問題。怒らせるようにするとと毎年怒らせちゃう</a:t>
            </a:r>
            <a:endParaRPr kumimoji="1" lang="en-US" altLang="ja-JP" dirty="0"/>
          </a:p>
          <a:p>
            <a:r>
              <a:rPr kumimoji="1" lang="ja-JP" altLang="en-US" dirty="0"/>
              <a:t>怒る時と怒らないときがあるはず、</a:t>
            </a:r>
            <a:r>
              <a:rPr kumimoji="1" lang="en-US" altLang="ja-JP" dirty="0"/>
              <a:t>GCM </a:t>
            </a:r>
            <a:r>
              <a:rPr kumimoji="1" lang="ja-JP" altLang="en-US" dirty="0"/>
              <a:t>で再現するのは難しかった</a:t>
            </a:r>
            <a:endParaRPr kumimoji="1" lang="en-US" altLang="ja-JP" dirty="0"/>
          </a:p>
          <a:p>
            <a:r>
              <a:rPr kumimoji="1" lang="en-US" altLang="ja-JP" dirty="0" err="1"/>
              <a:t>Mullhorand</a:t>
            </a:r>
            <a:r>
              <a:rPr kumimoji="1" lang="en-US" altLang="ja-JP" dirty="0"/>
              <a:t> </a:t>
            </a:r>
            <a:r>
              <a:rPr kumimoji="1" lang="ja-JP" altLang="en-US" dirty="0"/>
              <a:t>は閾値を調整してうまく起こったりするようにした</a:t>
            </a:r>
            <a:endParaRPr kumimoji="1" lang="en-US" altLang="ja-JP" dirty="0"/>
          </a:p>
          <a:p>
            <a:r>
              <a:rPr kumimoji="1" lang="en-US" altLang="ja-JP" dirty="0"/>
              <a:t>  </a:t>
            </a:r>
            <a:r>
              <a:rPr kumimoji="1" lang="ja-JP" altLang="en-US" dirty="0"/>
              <a:t>いっぱい巻き上げた後は、ダストが積もってうまく巻き上がらなくなると想定して、</a:t>
            </a:r>
            <a:endParaRPr kumimoji="1" lang="en-US" altLang="ja-JP" dirty="0"/>
          </a:p>
          <a:p>
            <a:r>
              <a:rPr kumimoji="1" lang="ja-JP" altLang="en-US" dirty="0"/>
              <a:t>　巻き上げの閾値を上昇させてまき上りにくくする </a:t>
            </a:r>
            <a:r>
              <a:rPr kumimoji="1" lang="en-US" altLang="ja-JP" dirty="0"/>
              <a:t>-&gt; </a:t>
            </a:r>
            <a:r>
              <a:rPr kumimoji="1" lang="ja-JP" altLang="en-US" dirty="0"/>
              <a:t>再現できた</a:t>
            </a:r>
          </a:p>
        </p:txBody>
      </p:sp>
      <p:sp>
        <p:nvSpPr>
          <p:cNvPr id="4" name="スライド番号プレースホルダー 3"/>
          <p:cNvSpPr>
            <a:spLocks noGrp="1"/>
          </p:cNvSpPr>
          <p:nvPr>
            <p:ph type="sldNum" sz="quarter" idx="10"/>
          </p:nvPr>
        </p:nvSpPr>
        <p:spPr/>
        <p:txBody>
          <a:bodyPr/>
          <a:lstStyle/>
          <a:p>
            <a:fld id="{7F474E09-E9BB-BF48-A0D3-27A64304296C}" type="slidenum">
              <a:rPr kumimoji="1" lang="ja-JP" altLang="en-US" smtClean="0"/>
              <a:t>21</a:t>
            </a:fld>
            <a:endParaRPr kumimoji="1" lang="ja-JP" altLang="en-US"/>
          </a:p>
        </p:txBody>
      </p:sp>
    </p:spTree>
    <p:extLst>
      <p:ext uri="{BB962C8B-B14F-4D97-AF65-F5344CB8AC3E}">
        <p14:creationId xmlns:p14="http://schemas.microsoft.com/office/powerpoint/2010/main" val="3467433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F474E09-E9BB-BF48-A0D3-27A64304296C}" type="slidenum">
              <a:rPr kumimoji="1" lang="ja-JP" altLang="en-US" smtClean="0"/>
              <a:t>25</a:t>
            </a:fld>
            <a:endParaRPr kumimoji="1" lang="ja-JP" altLang="en-US"/>
          </a:p>
        </p:txBody>
      </p:sp>
    </p:spTree>
    <p:extLst>
      <p:ext uri="{BB962C8B-B14F-4D97-AF65-F5344CB8AC3E}">
        <p14:creationId xmlns:p14="http://schemas.microsoft.com/office/powerpoint/2010/main" val="1308130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F474E09-E9BB-BF48-A0D3-27A64304296C}" type="slidenum">
              <a:rPr kumimoji="1" lang="ja-JP" altLang="en-US" smtClean="0"/>
              <a:t>26</a:t>
            </a:fld>
            <a:endParaRPr kumimoji="1" lang="ja-JP" altLang="en-US"/>
          </a:p>
        </p:txBody>
      </p:sp>
    </p:spTree>
    <p:extLst>
      <p:ext uri="{BB962C8B-B14F-4D97-AF65-F5344CB8AC3E}">
        <p14:creationId xmlns:p14="http://schemas.microsoft.com/office/powerpoint/2010/main" val="815436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Case 1, case 2 </a:t>
            </a:r>
            <a:r>
              <a:rPr kumimoji="1" lang="ja-JP" altLang="en-US" dirty="0"/>
              <a:t>だけ示して</a:t>
            </a:r>
            <a:r>
              <a:rPr kumimoji="1" lang="en-US" altLang="ja-JP" dirty="0"/>
              <a:t> </a:t>
            </a:r>
            <a:r>
              <a:rPr kumimoji="1" lang="ja-JP" altLang="en-US" dirty="0"/>
              <a:t>低解像度について述べる方針でもよいのでは</a:t>
            </a:r>
          </a:p>
        </p:txBody>
      </p:sp>
      <p:sp>
        <p:nvSpPr>
          <p:cNvPr id="4" name="スライド番号プレースホルダー 3"/>
          <p:cNvSpPr>
            <a:spLocks noGrp="1"/>
          </p:cNvSpPr>
          <p:nvPr>
            <p:ph type="sldNum" sz="quarter" idx="10"/>
          </p:nvPr>
        </p:nvSpPr>
        <p:spPr/>
        <p:txBody>
          <a:bodyPr/>
          <a:lstStyle/>
          <a:p>
            <a:fld id="{7F474E09-E9BB-BF48-A0D3-27A64304296C}" type="slidenum">
              <a:rPr kumimoji="1" lang="ja-JP" altLang="en-US" smtClean="0"/>
              <a:t>27</a:t>
            </a:fld>
            <a:endParaRPr kumimoji="1" lang="ja-JP" altLang="en-US"/>
          </a:p>
        </p:txBody>
      </p:sp>
    </p:spTree>
    <p:extLst>
      <p:ext uri="{BB962C8B-B14F-4D97-AF65-F5344CB8AC3E}">
        <p14:creationId xmlns:p14="http://schemas.microsoft.com/office/powerpoint/2010/main" val="2433633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10"/>
          </p:nvPr>
        </p:nvSpPr>
        <p:spPr/>
        <p:txBody>
          <a:bodyPr/>
          <a:lstStyle/>
          <a:p>
            <a:fld id="{7F474E09-E9BB-BF48-A0D3-27A64304296C}" type="slidenum">
              <a:rPr kumimoji="1" lang="ja-JP" altLang="en-US" smtClean="0"/>
              <a:t>28</a:t>
            </a:fld>
            <a:endParaRPr kumimoji="1" lang="ja-JP" altLang="en-US"/>
          </a:p>
        </p:txBody>
      </p:sp>
    </p:spTree>
    <p:extLst>
      <p:ext uri="{BB962C8B-B14F-4D97-AF65-F5344CB8AC3E}">
        <p14:creationId xmlns:p14="http://schemas.microsoft.com/office/powerpoint/2010/main" val="1624844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F474E09-E9BB-BF48-A0D3-27A64304296C}" type="slidenum">
              <a:rPr kumimoji="1" lang="ja-JP" altLang="en-US" smtClean="0"/>
              <a:t>29</a:t>
            </a:fld>
            <a:endParaRPr kumimoji="1" lang="ja-JP" altLang="en-US"/>
          </a:p>
        </p:txBody>
      </p:sp>
    </p:spTree>
    <p:extLst>
      <p:ext uri="{BB962C8B-B14F-4D97-AF65-F5344CB8AC3E}">
        <p14:creationId xmlns:p14="http://schemas.microsoft.com/office/powerpoint/2010/main" val="3416518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F474E09-E9BB-BF48-A0D3-27A64304296C}" type="slidenum">
              <a:rPr kumimoji="1" lang="ja-JP" altLang="en-US" smtClean="0"/>
              <a:t>30</a:t>
            </a:fld>
            <a:endParaRPr kumimoji="1" lang="ja-JP" altLang="en-US"/>
          </a:p>
        </p:txBody>
      </p:sp>
    </p:spTree>
    <p:extLst>
      <p:ext uri="{BB962C8B-B14F-4D97-AF65-F5344CB8AC3E}">
        <p14:creationId xmlns:p14="http://schemas.microsoft.com/office/powerpoint/2010/main" val="130784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F474E09-E9BB-BF48-A0D3-27A64304296C}" type="slidenum">
              <a:rPr kumimoji="1" lang="ja-JP" altLang="en-US" smtClean="0"/>
              <a:t>31</a:t>
            </a:fld>
            <a:endParaRPr kumimoji="1" lang="ja-JP" altLang="en-US"/>
          </a:p>
        </p:txBody>
      </p:sp>
    </p:spTree>
    <p:extLst>
      <p:ext uri="{BB962C8B-B14F-4D97-AF65-F5344CB8AC3E}">
        <p14:creationId xmlns:p14="http://schemas.microsoft.com/office/powerpoint/2010/main" val="2253836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F474E09-E9BB-BF48-A0D3-27A64304296C}" type="slidenum">
              <a:rPr kumimoji="1" lang="ja-JP" altLang="en-US" smtClean="0"/>
              <a:t>32</a:t>
            </a:fld>
            <a:endParaRPr kumimoji="1" lang="ja-JP" altLang="en-US"/>
          </a:p>
        </p:txBody>
      </p:sp>
    </p:spTree>
    <p:extLst>
      <p:ext uri="{BB962C8B-B14F-4D97-AF65-F5344CB8AC3E}">
        <p14:creationId xmlns:p14="http://schemas.microsoft.com/office/powerpoint/2010/main" val="738190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474E09-E9BB-BF48-A0D3-27A64304296C}" type="slidenum">
              <a:rPr kumimoji="1" lang="ja-JP" altLang="en-US" smtClean="0"/>
              <a:t>4</a:t>
            </a:fld>
            <a:endParaRPr kumimoji="1" lang="ja-JP" altLang="en-US"/>
          </a:p>
        </p:txBody>
      </p:sp>
    </p:spTree>
    <p:extLst>
      <p:ext uri="{BB962C8B-B14F-4D97-AF65-F5344CB8AC3E}">
        <p14:creationId xmlns:p14="http://schemas.microsoft.com/office/powerpoint/2010/main" val="1409492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顕熱で対流が駆動、熱が運動エネルギーに変換される割合をかけて、さらにそこにダストフラックスになる割合をかけている</a:t>
            </a:r>
          </a:p>
        </p:txBody>
      </p:sp>
      <p:sp>
        <p:nvSpPr>
          <p:cNvPr id="4" name="スライド番号プレースホルダー 3"/>
          <p:cNvSpPr>
            <a:spLocks noGrp="1"/>
          </p:cNvSpPr>
          <p:nvPr>
            <p:ph type="sldNum" sz="quarter" idx="10"/>
          </p:nvPr>
        </p:nvSpPr>
        <p:spPr/>
        <p:txBody>
          <a:bodyPr/>
          <a:lstStyle/>
          <a:p>
            <a:fld id="{7F474E09-E9BB-BF48-A0D3-27A64304296C}" type="slidenum">
              <a:rPr kumimoji="1" lang="ja-JP" altLang="en-US" smtClean="0"/>
              <a:t>6</a:t>
            </a:fld>
            <a:endParaRPr kumimoji="1" lang="ja-JP" altLang="en-US"/>
          </a:p>
        </p:txBody>
      </p:sp>
    </p:spTree>
    <p:extLst>
      <p:ext uri="{BB962C8B-B14F-4D97-AF65-F5344CB8AC3E}">
        <p14:creationId xmlns:p14="http://schemas.microsoft.com/office/powerpoint/2010/main" val="3736240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顕熱で対流が駆動、熱が運動エネルギーに変換される割合をかけて、さらにそこにダストフラックスになる割合をかけている</a:t>
            </a:r>
          </a:p>
        </p:txBody>
      </p:sp>
      <p:sp>
        <p:nvSpPr>
          <p:cNvPr id="4" name="スライド番号プレースホルダー 3"/>
          <p:cNvSpPr>
            <a:spLocks noGrp="1"/>
          </p:cNvSpPr>
          <p:nvPr>
            <p:ph type="sldNum" sz="quarter" idx="10"/>
          </p:nvPr>
        </p:nvSpPr>
        <p:spPr/>
        <p:txBody>
          <a:bodyPr/>
          <a:lstStyle/>
          <a:p>
            <a:fld id="{7F474E09-E9BB-BF48-A0D3-27A64304296C}" type="slidenum">
              <a:rPr kumimoji="1" lang="ja-JP" altLang="en-US" smtClean="0"/>
              <a:t>7</a:t>
            </a:fld>
            <a:endParaRPr kumimoji="1" lang="ja-JP" altLang="en-US"/>
          </a:p>
        </p:txBody>
      </p:sp>
    </p:spTree>
    <p:extLst>
      <p:ext uri="{BB962C8B-B14F-4D97-AF65-F5344CB8AC3E}">
        <p14:creationId xmlns:p14="http://schemas.microsoft.com/office/powerpoint/2010/main" val="3671995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474E09-E9BB-BF48-A0D3-27A64304296C}" type="slidenum">
              <a:rPr kumimoji="1" lang="ja-JP" altLang="en-US" smtClean="0"/>
              <a:t>12</a:t>
            </a:fld>
            <a:endParaRPr kumimoji="1" lang="ja-JP" altLang="en-US"/>
          </a:p>
        </p:txBody>
      </p:sp>
    </p:spTree>
    <p:extLst>
      <p:ext uri="{BB962C8B-B14F-4D97-AF65-F5344CB8AC3E}">
        <p14:creationId xmlns:p14="http://schemas.microsoft.com/office/powerpoint/2010/main" val="727715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F474E09-E9BB-BF48-A0D3-27A64304296C}" type="slidenum">
              <a:rPr kumimoji="1" lang="ja-JP" altLang="en-US" smtClean="0"/>
              <a:t>13</a:t>
            </a:fld>
            <a:endParaRPr kumimoji="1" lang="ja-JP" altLang="en-US"/>
          </a:p>
        </p:txBody>
      </p:sp>
    </p:spTree>
    <p:extLst>
      <p:ext uri="{BB962C8B-B14F-4D97-AF65-F5344CB8AC3E}">
        <p14:creationId xmlns:p14="http://schemas.microsoft.com/office/powerpoint/2010/main" val="3044698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GCM </a:t>
            </a:r>
            <a:r>
              <a:rPr kumimoji="1" lang="ja-JP" altLang="en-US" dirty="0"/>
              <a:t>では </a:t>
            </a:r>
            <a:r>
              <a:rPr kumimoji="1" lang="en-US" altLang="ja-JP" dirty="0"/>
              <a:t>GDS </a:t>
            </a:r>
            <a:r>
              <a:rPr kumimoji="1" lang="ja-JP" altLang="en-US" dirty="0"/>
              <a:t>が起こったり怒らなかったりが問題。怒らせるようにするとと毎年怒らせちゃう</a:t>
            </a:r>
            <a:endParaRPr kumimoji="1" lang="en-US" altLang="ja-JP" dirty="0"/>
          </a:p>
          <a:p>
            <a:r>
              <a:rPr kumimoji="1" lang="ja-JP" altLang="en-US" dirty="0"/>
              <a:t>怒る時と怒らないときがあるはず、</a:t>
            </a:r>
            <a:r>
              <a:rPr kumimoji="1" lang="en-US" altLang="ja-JP" dirty="0"/>
              <a:t>GCM </a:t>
            </a:r>
            <a:r>
              <a:rPr kumimoji="1" lang="ja-JP" altLang="en-US" dirty="0"/>
              <a:t>で再現するのは難しかった</a:t>
            </a:r>
            <a:endParaRPr kumimoji="1" lang="en-US" altLang="ja-JP" dirty="0"/>
          </a:p>
          <a:p>
            <a:r>
              <a:rPr kumimoji="1" lang="en-US" altLang="ja-JP" dirty="0" err="1"/>
              <a:t>Mullhorand</a:t>
            </a:r>
            <a:r>
              <a:rPr kumimoji="1" lang="en-US" altLang="ja-JP" dirty="0"/>
              <a:t> </a:t>
            </a:r>
            <a:r>
              <a:rPr kumimoji="1" lang="ja-JP" altLang="en-US" dirty="0"/>
              <a:t>は閾値を調整してうまく起こったりするようにした</a:t>
            </a:r>
            <a:endParaRPr kumimoji="1" lang="en-US" altLang="ja-JP" dirty="0"/>
          </a:p>
          <a:p>
            <a:r>
              <a:rPr kumimoji="1" lang="en-US" altLang="ja-JP" dirty="0"/>
              <a:t>  </a:t>
            </a:r>
            <a:r>
              <a:rPr kumimoji="1" lang="ja-JP" altLang="en-US" dirty="0"/>
              <a:t>いっぱい巻き上げた後は、ダストが積もってうまく巻き上がらなくなると想定して、</a:t>
            </a:r>
            <a:endParaRPr kumimoji="1" lang="en-US" altLang="ja-JP" dirty="0"/>
          </a:p>
          <a:p>
            <a:r>
              <a:rPr kumimoji="1" lang="ja-JP" altLang="en-US" dirty="0"/>
              <a:t>　巻き上げの閾値を上昇させてまき上りにくくする </a:t>
            </a:r>
            <a:r>
              <a:rPr kumimoji="1" lang="en-US" altLang="ja-JP" dirty="0"/>
              <a:t>-&gt; </a:t>
            </a:r>
            <a:r>
              <a:rPr kumimoji="1" lang="ja-JP" altLang="en-US" dirty="0"/>
              <a:t>再現できた</a:t>
            </a:r>
          </a:p>
        </p:txBody>
      </p:sp>
      <p:sp>
        <p:nvSpPr>
          <p:cNvPr id="4" name="スライド番号プレースホルダー 3"/>
          <p:cNvSpPr>
            <a:spLocks noGrp="1"/>
          </p:cNvSpPr>
          <p:nvPr>
            <p:ph type="sldNum" sz="quarter" idx="10"/>
          </p:nvPr>
        </p:nvSpPr>
        <p:spPr/>
        <p:txBody>
          <a:bodyPr/>
          <a:lstStyle/>
          <a:p>
            <a:fld id="{7F474E09-E9BB-BF48-A0D3-27A64304296C}" type="slidenum">
              <a:rPr kumimoji="1" lang="ja-JP" altLang="en-US" smtClean="0"/>
              <a:t>17</a:t>
            </a:fld>
            <a:endParaRPr kumimoji="1" lang="ja-JP" altLang="en-US"/>
          </a:p>
        </p:txBody>
      </p:sp>
    </p:spTree>
    <p:extLst>
      <p:ext uri="{BB962C8B-B14F-4D97-AF65-F5344CB8AC3E}">
        <p14:creationId xmlns:p14="http://schemas.microsoft.com/office/powerpoint/2010/main" val="274436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顕熱で対流が駆動、熱が運動エネルギーに変換される割合をかけて、さらにそこにダストフラックスになる割合をかけている</a:t>
            </a:r>
          </a:p>
        </p:txBody>
      </p:sp>
      <p:sp>
        <p:nvSpPr>
          <p:cNvPr id="4" name="スライド番号プレースホルダー 3"/>
          <p:cNvSpPr>
            <a:spLocks noGrp="1"/>
          </p:cNvSpPr>
          <p:nvPr>
            <p:ph type="sldNum" sz="quarter" idx="10"/>
          </p:nvPr>
        </p:nvSpPr>
        <p:spPr/>
        <p:txBody>
          <a:bodyPr/>
          <a:lstStyle/>
          <a:p>
            <a:fld id="{7F474E09-E9BB-BF48-A0D3-27A64304296C}" type="slidenum">
              <a:rPr kumimoji="1" lang="ja-JP" altLang="en-US" smtClean="0"/>
              <a:t>18</a:t>
            </a:fld>
            <a:endParaRPr kumimoji="1" lang="ja-JP" altLang="en-US"/>
          </a:p>
        </p:txBody>
      </p:sp>
    </p:spTree>
    <p:extLst>
      <p:ext uri="{BB962C8B-B14F-4D97-AF65-F5344CB8AC3E}">
        <p14:creationId xmlns:p14="http://schemas.microsoft.com/office/powerpoint/2010/main" val="3563484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GCM </a:t>
            </a:r>
            <a:r>
              <a:rPr kumimoji="1" lang="ja-JP" altLang="en-US" dirty="0"/>
              <a:t>では </a:t>
            </a:r>
            <a:r>
              <a:rPr kumimoji="1" lang="en-US" altLang="ja-JP" dirty="0"/>
              <a:t>GDS </a:t>
            </a:r>
            <a:r>
              <a:rPr kumimoji="1" lang="ja-JP" altLang="en-US" dirty="0"/>
              <a:t>が起こったり怒らなかったりが問題。怒らせるようにするとと毎年怒らせちゃう</a:t>
            </a:r>
            <a:endParaRPr kumimoji="1" lang="en-US" altLang="ja-JP" dirty="0"/>
          </a:p>
          <a:p>
            <a:r>
              <a:rPr kumimoji="1" lang="ja-JP" altLang="en-US" dirty="0"/>
              <a:t>怒る時と怒らないときがあるはず、</a:t>
            </a:r>
            <a:r>
              <a:rPr kumimoji="1" lang="en-US" altLang="ja-JP" dirty="0"/>
              <a:t>GCM </a:t>
            </a:r>
            <a:r>
              <a:rPr kumimoji="1" lang="ja-JP" altLang="en-US" dirty="0"/>
              <a:t>で再現するのは難しかった</a:t>
            </a:r>
            <a:endParaRPr kumimoji="1" lang="en-US" altLang="ja-JP" dirty="0"/>
          </a:p>
          <a:p>
            <a:r>
              <a:rPr kumimoji="1" lang="en-US" altLang="ja-JP" dirty="0" err="1"/>
              <a:t>Mullhorand</a:t>
            </a:r>
            <a:r>
              <a:rPr kumimoji="1" lang="en-US" altLang="ja-JP" dirty="0"/>
              <a:t> </a:t>
            </a:r>
            <a:r>
              <a:rPr kumimoji="1" lang="ja-JP" altLang="en-US" dirty="0"/>
              <a:t>は閾値を調整してうまく起こったりするようにした</a:t>
            </a:r>
            <a:endParaRPr kumimoji="1" lang="en-US" altLang="ja-JP" dirty="0"/>
          </a:p>
          <a:p>
            <a:r>
              <a:rPr kumimoji="1" lang="en-US" altLang="ja-JP" dirty="0"/>
              <a:t>  </a:t>
            </a:r>
            <a:r>
              <a:rPr kumimoji="1" lang="ja-JP" altLang="en-US" dirty="0"/>
              <a:t>いっぱい巻き上げた後は、ダストが積もってうまく巻き上がらなくなると想定して、</a:t>
            </a:r>
            <a:endParaRPr kumimoji="1" lang="en-US" altLang="ja-JP" dirty="0"/>
          </a:p>
          <a:p>
            <a:r>
              <a:rPr kumimoji="1" lang="ja-JP" altLang="en-US" dirty="0"/>
              <a:t>　巻き上げの閾値を上昇させてまき上りにくくする </a:t>
            </a:r>
            <a:r>
              <a:rPr kumimoji="1" lang="en-US" altLang="ja-JP" dirty="0"/>
              <a:t>-&gt; </a:t>
            </a:r>
            <a:r>
              <a:rPr kumimoji="1" lang="ja-JP" altLang="en-US" dirty="0"/>
              <a:t>再現できた</a:t>
            </a:r>
          </a:p>
        </p:txBody>
      </p:sp>
      <p:sp>
        <p:nvSpPr>
          <p:cNvPr id="4" name="スライド番号プレースホルダー 3"/>
          <p:cNvSpPr>
            <a:spLocks noGrp="1"/>
          </p:cNvSpPr>
          <p:nvPr>
            <p:ph type="sldNum" sz="quarter" idx="10"/>
          </p:nvPr>
        </p:nvSpPr>
        <p:spPr/>
        <p:txBody>
          <a:bodyPr/>
          <a:lstStyle/>
          <a:p>
            <a:fld id="{7F474E09-E9BB-BF48-A0D3-27A64304296C}" type="slidenum">
              <a:rPr kumimoji="1" lang="ja-JP" altLang="en-US" smtClean="0"/>
              <a:t>20</a:t>
            </a:fld>
            <a:endParaRPr kumimoji="1" lang="ja-JP" altLang="en-US"/>
          </a:p>
        </p:txBody>
      </p:sp>
    </p:spTree>
    <p:extLst>
      <p:ext uri="{BB962C8B-B14F-4D97-AF65-F5344CB8AC3E}">
        <p14:creationId xmlns:p14="http://schemas.microsoft.com/office/powerpoint/2010/main" val="3179664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Pr>
        <a:solidFill>
          <a:schemeClr val="accent4">
            <a:lumMod val="20000"/>
            <a:lumOff val="80000"/>
            <a:alpha val="99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b="0" i="0" cap="none" baseline="0">
                <a:solidFill>
                  <a:schemeClr val="tx2"/>
                </a:solidFill>
                <a:latin typeface="Hiragino Kaku Gothic Pro W6" charset="-128"/>
                <a:ea typeface="Hiragino Kaku Gothic Pro W6" charset="-128"/>
                <a:cs typeface="Hiragino Kaku Gothic Pro W6"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atin typeface="Hiragino Kaku Gothic Pro W6" charset="-128"/>
                <a:ea typeface="Hiragino Kaku Gothic Pro W6" charset="-128"/>
                <a:cs typeface="Hiragino Kaku Gothic Pro W6" charset="-128"/>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dirty="0"/>
              <a:t>マスター サブタイトルの書式設定</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fld id="{B61BEF0D-F0BB-DE4B-95CE-6DB70DBA9567}" type="datetimeFigureOut">
              <a:rPr lang="en-US" smtClean="0"/>
              <a:pPr/>
              <a:t>6/13/18</a:t>
            </a:fld>
            <a:endParaRPr lang="en-US" dirty="0"/>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fld id="{D57F1E4F-1CFF-5643-939E-217C01CDF565}" type="slidenum">
              <a:rPr lang="en-US" smtClean="0"/>
              <a:pPr/>
              <a:t>‹#›</a:t>
            </a:fld>
            <a:endParaRPr lang="en-US" dirty="0"/>
          </a:p>
        </p:txBody>
      </p:sp>
      <p:grpSp>
        <p:nvGrpSpPr>
          <p:cNvPr id="8" name="Group 7"/>
          <p:cNvGrpSpPr/>
          <p:nvPr/>
        </p:nvGrpSpPr>
        <p:grpSpPr>
          <a:xfrm>
            <a:off x="85583" y="665001"/>
            <a:ext cx="8930022" cy="5709782"/>
            <a:chOff x="534328" y="926540"/>
            <a:chExt cx="8035904" cy="5167599"/>
          </a:xfrm>
        </p:grpSpPr>
        <p:sp>
          <p:nvSpPr>
            <p:cNvPr id="11" name="Freeform 6"/>
            <p:cNvSpPr/>
            <p:nvPr/>
          </p:nvSpPr>
          <p:spPr bwMode="auto">
            <a:xfrm>
              <a:off x="7285988" y="3178380"/>
              <a:ext cx="1284244" cy="2915759"/>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bg1">
                <a:lumMod val="75000"/>
              </a:schemeClr>
            </a:solidFill>
            <a:ln w="0">
              <a:noFill/>
              <a:prstDash val="solid"/>
              <a:round/>
              <a:headEnd/>
              <a:tailEnd/>
            </a:ln>
          </p:spPr>
          <p:txBody>
            <a:bodyPr/>
            <a:lstStyle/>
            <a:p>
              <a:endParaRPr lang="ja-JP" altLang="en-US" dirty="0"/>
            </a:p>
          </p:txBody>
        </p:sp>
        <p:sp>
          <p:nvSpPr>
            <p:cNvPr id="14" name="Freeform 6"/>
            <p:cNvSpPr/>
            <p:nvPr/>
          </p:nvSpPr>
          <p:spPr bwMode="auto">
            <a:xfrm flipH="1" flipV="1">
              <a:off x="534328" y="926540"/>
              <a:ext cx="1284372" cy="2915759"/>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bg1">
                <a:lumMod val="75000"/>
              </a:schemeClr>
            </a:solidFill>
            <a:ln w="0">
              <a:noFill/>
              <a:prstDash val="solid"/>
              <a:round/>
              <a:headEnd/>
              <a:tailEnd/>
            </a:ln>
          </p:spPr>
          <p:txBody>
            <a:bodyPr/>
            <a:lstStyle/>
            <a:p>
              <a:endParaRPr lang="ja-JP" altLang="en-US" dirty="0"/>
            </a:p>
          </p:txBody>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3;&#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028700" y="2295526"/>
            <a:ext cx="7200900" cy="357187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6/13/18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0797" y="624156"/>
            <a:ext cx="1490950" cy="5243244"/>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028700" y="624156"/>
            <a:ext cx="5724525" cy="5243244"/>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6/13/18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02261" y="327991"/>
            <a:ext cx="8416452" cy="838200"/>
          </a:xfrm>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a:xfrm>
            <a:off x="502261" y="1345096"/>
            <a:ext cx="8416452" cy="3581400"/>
          </a:xfrm>
        </p:spPr>
        <p:txBody>
          <a:bodyPr/>
          <a:lstStyle>
            <a:lvl1pPr>
              <a:defRPr sz="2400"/>
            </a:lvl1pPr>
            <a:lvl2pPr marL="496888" indent="-379413">
              <a:tabLst/>
              <a:defRPr i="0"/>
            </a:lvl2pPr>
            <a:lvl3pPr marL="811213" indent="-379413">
              <a:tabLst/>
              <a:defRPr/>
            </a:lvl3pPr>
            <a:lvl4pPr marL="981075" indent="-379413">
              <a:tabLst/>
              <a:defRPr i="0"/>
            </a:lvl4pPr>
            <a:lvl5pPr marL="981075" indent="-379413">
              <a:tabLst/>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6/13/18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6000" cap="all" baseline="0">
                <a:solidFill>
                  <a:schemeClr val="tx2"/>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fld id="{B61BEF0D-F0BB-DE4B-95CE-6DB70DBA9567}" type="datetimeFigureOut">
              <a:rPr lang="en-US" smtClean="0"/>
              <a:pPr/>
              <a:t>6/13/18</a:t>
            </a:fld>
            <a:endParaRPr lang="en-US" dirty="0"/>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D57F1E4F-1CFF-5643-939E-217C01CDF565}" type="slidenum">
              <a:rPr lang="en-US" smtClean="0"/>
              <a:pPr/>
              <a:t>‹#›</a:t>
            </a:fld>
            <a:endParaRPr lang="en-US" dirty="0"/>
          </a:p>
        </p:txBody>
      </p:sp>
      <p:sp>
        <p:nvSpPr>
          <p:cNvPr id="7" name="Freeform 6"/>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w="0">
            <a:noFill/>
            <a:prstDash val="solid"/>
            <a:round/>
            <a:headEnd/>
            <a:tailEnd/>
          </a:ln>
        </p:spPr>
      </p:sp>
      <p:sp>
        <p:nvSpPr>
          <p:cNvPr id="8" name="Freeform 7"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ja-JP" altLang="en-US"/>
              <a:t>マスター タイトルの書式設定</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894052" y="2286000"/>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6/13/18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028700" y="2340230"/>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1028700" y="3305208"/>
            <a:ext cx="3335839"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893760" y="2349754"/>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4893760" y="3305208"/>
            <a:ext cx="3335840"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6/13/18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6/13/18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6/13/18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3;&#10;コンテンツ">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4400" baseline="0">
                <a:solidFill>
                  <a:schemeClr val="tx2"/>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4692015" y="685801"/>
            <a:ext cx="3909060" cy="5175250"/>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542925" y="2856344"/>
            <a:ext cx="2891790" cy="3011056"/>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B61BEF0D-F0BB-DE4B-95CE-6DB70DBA9567}" type="datetimeFigureOut">
              <a:rPr lang="en-US" smtClean="0"/>
              <a:pPr/>
              <a:t>6/13/18</a:t>
            </a:fld>
            <a:endParaRPr lang="en-US" dirty="0"/>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D57F1E4F-1CFF-5643-939E-217C01CDF565}" type="slidenum">
              <a:rPr lang="en-US" smtClean="0"/>
              <a:pPr/>
              <a:t>‹#›</a:t>
            </a:fld>
            <a:endParaRPr lang="en-US" dirty="0"/>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rmAutofit/>
          </a:bodyPr>
          <a:lstStyle>
            <a:lvl1pPr>
              <a:lnSpc>
                <a:spcPct val="84000"/>
              </a:lnSpc>
              <a:defRPr sz="4400" baseline="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149090" y="1"/>
            <a:ext cx="4994910" cy="6857999"/>
          </a:xfrm>
        </p:spPr>
        <p:txBody>
          <a:bodyPr anchor="t">
            <a:norm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プレースホルダーまでドラッグするかアイコンをクリックして図を追加</a:t>
            </a:r>
            <a:endParaRPr lang="en-US" dirty="0"/>
          </a:p>
        </p:txBody>
      </p:sp>
      <p:sp>
        <p:nvSpPr>
          <p:cNvPr id="4" name="Text Placeholder 3"/>
          <p:cNvSpPr>
            <a:spLocks noGrp="1"/>
          </p:cNvSpPr>
          <p:nvPr>
            <p:ph type="body" sz="half" idx="2"/>
          </p:nvPr>
        </p:nvSpPr>
        <p:spPr>
          <a:xfrm>
            <a:off x="542925" y="2855968"/>
            <a:ext cx="2891790" cy="3011432"/>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B61BEF0D-F0BB-DE4B-95CE-6DB70DBA9567}" type="datetimeFigureOut">
              <a:rPr lang="en-US" smtClean="0"/>
              <a:pPr/>
              <a:t>6/13/18</a:t>
            </a:fld>
            <a:endParaRPr lang="en-US" dirty="0"/>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D57F1E4F-1CFF-5643-939E-217C01CDF565}" type="slidenum">
              <a:rPr lang="en-US" smtClean="0"/>
              <a:pPr/>
              <a:t>‹#›</a:t>
            </a:fld>
            <a:endParaRPr lang="en-US" dirty="0"/>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1485900"/>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28700" y="2286000"/>
            <a:ext cx="7200900" cy="358140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fld id="{B61BEF0D-F0BB-DE4B-95CE-6DB70DBA9567}" type="datetimeFigureOut">
              <a:rPr lang="en-US" smtClean="0"/>
              <a:pPr/>
              <a:t>6/13/18</a:t>
            </a:fld>
            <a:endParaRPr lang="en-US" dirty="0"/>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6464375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685800" rtl="0" eaLnBrk="1" latinLnBrk="0" hangingPunct="1">
        <a:lnSpc>
          <a:spcPct val="89000"/>
        </a:lnSpc>
        <a:spcBef>
          <a:spcPct val="0"/>
        </a:spcBef>
        <a:buNone/>
        <a:defRPr kumimoji="1" sz="4400" kern="1200" baseline="0">
          <a:solidFill>
            <a:schemeClr val="tx2"/>
          </a:solidFill>
          <a:latin typeface="Hiragino Kaku Gothic Pro W6" charset="-128"/>
          <a:ea typeface="Hiragino Kaku Gothic Pro W6" charset="-128"/>
          <a:cs typeface="Hiragino Kaku Gothic Pro W6" charset="-128"/>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000" kern="1200" baseline="0">
          <a:solidFill>
            <a:schemeClr val="tx2"/>
          </a:solidFill>
          <a:latin typeface="Hiragino Kaku Gothic Pro W6" charset="-128"/>
          <a:ea typeface="Hiragino Kaku Gothic Pro W6" charset="-128"/>
          <a:cs typeface="Hiragino Kaku Gothic Pro W6" charset="-128"/>
        </a:defRPr>
      </a:lvl1pPr>
      <a:lvl2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2000" i="1" kern="1200" baseline="0">
          <a:solidFill>
            <a:schemeClr val="tx2"/>
          </a:solidFill>
          <a:latin typeface="Hiragino Kaku Gothic Pro W6" charset="-128"/>
          <a:ea typeface="Hiragino Kaku Gothic Pro W6" charset="-128"/>
          <a:cs typeface="Hiragino Kaku Gothic Pro W6" charset="-128"/>
        </a:defRPr>
      </a:lvl2pPr>
      <a:lvl3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800" kern="1200" baseline="0">
          <a:solidFill>
            <a:schemeClr val="tx2"/>
          </a:solidFill>
          <a:latin typeface="Hiragino Kaku Gothic Pro W6" charset="-128"/>
          <a:ea typeface="Hiragino Kaku Gothic Pro W6" charset="-128"/>
          <a:cs typeface="Hiragino Kaku Gothic Pro W6" charset="-128"/>
        </a:defRPr>
      </a:lvl3pPr>
      <a:lvl4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800" i="1" kern="1200" baseline="0">
          <a:solidFill>
            <a:schemeClr val="tx2"/>
          </a:solidFill>
          <a:latin typeface="Hiragino Kaku Gothic Pro W6" charset="-128"/>
          <a:ea typeface="Hiragino Kaku Gothic Pro W6" charset="-128"/>
          <a:cs typeface="Hiragino Kaku Gothic Pro W6" charset="-128"/>
        </a:defRPr>
      </a:lvl4pPr>
      <a:lvl5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912">
          <p15:clr>
            <a:srgbClr val="F26B43"/>
          </p15:clr>
        </p15:guide>
        <p15:guide id="2" pos="936">
          <p15:clr>
            <a:srgbClr val="F26B43"/>
          </p15:clr>
        </p15:guide>
        <p15:guide id="3" pos="864">
          <p15:clr>
            <a:srgbClr val="F26B43"/>
          </p15:clr>
        </p15:guide>
        <p15:guide id="0" orient="horz" pos="1368">
          <p15:clr>
            <a:srgbClr val="F26B43"/>
          </p15:clr>
        </p15:guide>
        <p15:guide id="4" orient="horz" pos="1440">
          <p15:clr>
            <a:srgbClr val="F26B43"/>
          </p15:clr>
        </p15:guide>
        <p15:guide id="5" orient="horz" pos="3696">
          <p15:clr>
            <a:srgbClr val="F26B43"/>
          </p15:clr>
        </p15:guide>
        <p15:guide id="6" orient="horz" pos="432">
          <p15:clr>
            <a:srgbClr val="F26B43"/>
          </p15:clr>
        </p15:guide>
        <p15:guide id="7" orient="horz" pos="1512">
          <p15:clr>
            <a:srgbClr val="F26B43"/>
          </p15:clr>
        </p15:guide>
        <p15:guide id="8" pos="5184">
          <p15:clr>
            <a:srgbClr val="F26B43"/>
          </p15:clr>
        </p15:guide>
        <p15:guide id="9" pos="702">
          <p15:clr>
            <a:srgbClr val="F26B43"/>
          </p15:clr>
        </p15:guide>
        <p15:guide id="10" pos="64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7.png"/><Relationship Id="rId7"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3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4.tiff"/><Relationship Id="rId5" Type="http://schemas.openxmlformats.org/officeDocument/2006/relationships/image" Target="../media/image33.tiff"/><Relationship Id="rId4" Type="http://schemas.openxmlformats.org/officeDocument/2006/relationships/image" Target="../media/image32.tif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tiff"/></Relationships>
</file>

<file path=ppt/slides/_rels/slide2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tiff"/><Relationship Id="rId7"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tif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3.tiff"/><Relationship Id="rId5" Type="http://schemas.openxmlformats.org/officeDocument/2006/relationships/image" Target="../media/image62.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28726" y="1340800"/>
            <a:ext cx="8891958" cy="1741528"/>
          </a:xfrm>
        </p:spPr>
        <p:txBody>
          <a:bodyPr>
            <a:normAutofit/>
          </a:bodyPr>
          <a:lstStyle/>
          <a:p>
            <a:r>
              <a:rPr lang="ja-JP" altLang="en-US" sz="3600"/>
              <a:t>火星ダスト巻き上げ</a:t>
            </a:r>
            <a:br>
              <a:rPr lang="en-US" altLang="ja-JP" sz="3600" dirty="0"/>
            </a:br>
            <a:r>
              <a:rPr lang="ja-JP" altLang="en-US" sz="3600"/>
              <a:t>パラメタリゼーションスキームのレビュー</a:t>
            </a:r>
            <a:endParaRPr kumimoji="1" lang="ja-JP" altLang="en-US" sz="3600" dirty="0"/>
          </a:p>
        </p:txBody>
      </p:sp>
      <p:sp>
        <p:nvSpPr>
          <p:cNvPr id="4" name="タイトル 1"/>
          <p:cNvSpPr txBox="1">
            <a:spLocks/>
          </p:cNvSpPr>
          <p:nvPr/>
        </p:nvSpPr>
        <p:spPr>
          <a:xfrm>
            <a:off x="3028951" y="484258"/>
            <a:ext cx="5991596" cy="837001"/>
          </a:xfrm>
          <a:prstGeom prst="rect">
            <a:avLst/>
          </a:prstGeom>
        </p:spPr>
        <p:txBody>
          <a:bodyPr vert="horz" lIns="91440" tIns="45720" rIns="91440" bIns="45720" rtlCol="0" anchor="b">
            <a:normAutofit/>
          </a:bodyPr>
          <a:lstStyle>
            <a:lvl1pPr algn="ctr" defTabSz="685800" rtl="0" eaLnBrk="1" latinLnBrk="0" hangingPunct="1">
              <a:lnSpc>
                <a:spcPct val="89000"/>
              </a:lnSpc>
              <a:spcBef>
                <a:spcPct val="0"/>
              </a:spcBef>
              <a:buNone/>
              <a:defRPr kumimoji="1" sz="6000" b="0" i="0" kern="1200" cap="none" baseline="0">
                <a:solidFill>
                  <a:schemeClr val="tx2"/>
                </a:solidFill>
                <a:latin typeface="Hiragino Kaku Gothic Pro W6" charset="-128"/>
                <a:ea typeface="Hiragino Kaku Gothic Pro W6" charset="-128"/>
                <a:cs typeface="Hiragino Kaku Gothic Pro W6" charset="-128"/>
              </a:defRPr>
            </a:lvl1pPr>
          </a:lstStyle>
          <a:p>
            <a:pPr algn="r"/>
            <a:r>
              <a:rPr lang="en-US" altLang="ja-JP" sz="2400" dirty="0"/>
              <a:t>2018/06/14</a:t>
            </a:r>
            <a:br>
              <a:rPr lang="en-US" altLang="ja-JP" sz="2400" dirty="0"/>
            </a:br>
            <a:r>
              <a:rPr lang="en-US" altLang="ja-JP" sz="2400" dirty="0"/>
              <a:t> </a:t>
            </a:r>
            <a:r>
              <a:rPr lang="ja-JP" altLang="en-US" sz="2400" dirty="0"/>
              <a:t>惑星宇宙グループ 比較惑星学コロキウム</a:t>
            </a:r>
            <a:endParaRPr lang="en-US" altLang="ja-JP" sz="2400" dirty="0"/>
          </a:p>
        </p:txBody>
      </p:sp>
      <p:sp>
        <p:nvSpPr>
          <p:cNvPr id="7" name="タイトル 1"/>
          <p:cNvSpPr txBox="1">
            <a:spLocks/>
          </p:cNvSpPr>
          <p:nvPr/>
        </p:nvSpPr>
        <p:spPr>
          <a:xfrm>
            <a:off x="1076064" y="5901473"/>
            <a:ext cx="6022909" cy="539837"/>
          </a:xfrm>
          <a:prstGeom prst="rect">
            <a:avLst/>
          </a:prstGeom>
        </p:spPr>
        <p:txBody>
          <a:bodyPr vert="horz" lIns="91440" tIns="45720" rIns="91440" bIns="45720" rtlCol="0" anchor="b">
            <a:noAutofit/>
          </a:bodyPr>
          <a:lstStyle>
            <a:lvl1pPr algn="ctr" defTabSz="685800" rtl="0" eaLnBrk="1" latinLnBrk="0" hangingPunct="1">
              <a:lnSpc>
                <a:spcPct val="89000"/>
              </a:lnSpc>
              <a:spcBef>
                <a:spcPct val="0"/>
              </a:spcBef>
              <a:buNone/>
              <a:defRPr kumimoji="1" sz="6000" b="0" i="0" kern="1200" cap="none" baseline="0">
                <a:solidFill>
                  <a:schemeClr val="tx2"/>
                </a:solidFill>
                <a:latin typeface="Hiragino Kaku Gothic Pro W6" charset="-128"/>
                <a:ea typeface="Hiragino Kaku Gothic Pro W6" charset="-128"/>
                <a:cs typeface="Hiragino Kaku Gothic Pro W6" charset="-128"/>
              </a:defRPr>
            </a:lvl1pPr>
          </a:lstStyle>
          <a:p>
            <a:pPr algn="l"/>
            <a:r>
              <a:rPr lang="ja-JP" altLang="en-US" sz="1600" dirty="0"/>
              <a:t>北海道大学 理学部 </a:t>
            </a:r>
            <a:r>
              <a:rPr lang="en-US" altLang="ja-JP" sz="1600" dirty="0"/>
              <a:t>8 </a:t>
            </a:r>
            <a:r>
              <a:rPr lang="ja-JP" altLang="en-US" sz="1600" dirty="0"/>
              <a:t>号館 </a:t>
            </a:r>
            <a:r>
              <a:rPr lang="en-US" altLang="ja-JP" sz="1600" dirty="0"/>
              <a:t>8-206 </a:t>
            </a:r>
            <a:r>
              <a:rPr lang="ja-JP" altLang="en-US" sz="1600" dirty="0"/>
              <a:t>研究サロン</a:t>
            </a:r>
          </a:p>
        </p:txBody>
      </p:sp>
      <p:sp>
        <p:nvSpPr>
          <p:cNvPr id="10" name="サブタイトル 2">
            <a:extLst>
              <a:ext uri="{FF2B5EF4-FFF2-40B4-BE49-F238E27FC236}">
                <a16:creationId xmlns:a16="http://schemas.microsoft.com/office/drawing/2014/main" id="{E7E25331-A686-814F-BE25-25F26E6B561E}"/>
              </a:ext>
            </a:extLst>
          </p:cNvPr>
          <p:cNvSpPr txBox="1">
            <a:spLocks/>
          </p:cNvSpPr>
          <p:nvPr/>
        </p:nvSpPr>
        <p:spPr>
          <a:xfrm>
            <a:off x="323528" y="4005064"/>
            <a:ext cx="8279704" cy="1656430"/>
          </a:xfrm>
          <a:prstGeom prst="rect">
            <a:avLst/>
          </a:prstGeom>
        </p:spPr>
        <p:txBody>
          <a:bodyPr vert="horz" lIns="91440" tIns="45720" rIns="91440" bIns="45720" rtlCol="0">
            <a:noAutofit/>
          </a:bodyPr>
          <a:lstStyle>
            <a:lvl1pPr marL="0" indent="0" algn="ctr" defTabSz="685800" rtl="0" eaLnBrk="1" latinLnBrk="0" hangingPunct="1">
              <a:lnSpc>
                <a:spcPct val="112000"/>
              </a:lnSpc>
              <a:spcBef>
                <a:spcPts val="0"/>
              </a:spcBef>
              <a:spcAft>
                <a:spcPts val="0"/>
              </a:spcAft>
              <a:buFont typeface="Franklin Gothic Book" panose="020B0503020102020204" pitchFamily="34" charset="0"/>
              <a:buNone/>
              <a:defRPr kumimoji="1" sz="1800" kern="1200" baseline="0">
                <a:solidFill>
                  <a:schemeClr val="tx2"/>
                </a:solidFill>
                <a:latin typeface="Hiragino Kaku Gothic Pro W6" charset="-128"/>
                <a:ea typeface="Hiragino Kaku Gothic Pro W6" charset="-128"/>
                <a:cs typeface="Hiragino Kaku Gothic Pro W6" charset="-128"/>
              </a:defRPr>
            </a:lvl1pPr>
            <a:lvl2pPr marL="342900" indent="0" algn="ctr" defTabSz="685800" rtl="0" eaLnBrk="1" latinLnBrk="0" hangingPunct="1">
              <a:lnSpc>
                <a:spcPct val="94000"/>
              </a:lnSpc>
              <a:spcBef>
                <a:spcPts val="500"/>
              </a:spcBef>
              <a:spcAft>
                <a:spcPts val="200"/>
              </a:spcAft>
              <a:buFont typeface="Franklin Gothic Book" panose="020B0503020102020204" pitchFamily="34" charset="0"/>
              <a:buNone/>
              <a:defRPr kumimoji="1" sz="1500" i="1" kern="1200" baseline="0">
                <a:solidFill>
                  <a:schemeClr val="tx2"/>
                </a:solidFill>
                <a:latin typeface="Hiragino Kaku Gothic Pro W6" charset="-128"/>
                <a:ea typeface="Hiragino Kaku Gothic Pro W6" charset="-128"/>
                <a:cs typeface="Hiragino Kaku Gothic Pro W6" charset="-128"/>
              </a:defRPr>
            </a:lvl2pPr>
            <a:lvl3pPr marL="685800" indent="0" algn="ctr" defTabSz="685800" rtl="0" eaLnBrk="1" latinLnBrk="0" hangingPunct="1">
              <a:lnSpc>
                <a:spcPct val="94000"/>
              </a:lnSpc>
              <a:spcBef>
                <a:spcPts val="500"/>
              </a:spcBef>
              <a:spcAft>
                <a:spcPts val="200"/>
              </a:spcAft>
              <a:buFont typeface="Franklin Gothic Book" panose="020B0503020102020204" pitchFamily="34" charset="0"/>
              <a:buNone/>
              <a:defRPr kumimoji="1" sz="1350" kern="1200" baseline="0">
                <a:solidFill>
                  <a:schemeClr val="tx2"/>
                </a:solidFill>
                <a:latin typeface="Hiragino Kaku Gothic Pro W6" charset="-128"/>
                <a:ea typeface="Hiragino Kaku Gothic Pro W6" charset="-128"/>
                <a:cs typeface="Hiragino Kaku Gothic Pro W6" charset="-128"/>
              </a:defRPr>
            </a:lvl3pPr>
            <a:lvl4pPr marL="1028700" indent="0" algn="ctr" defTabSz="685800" rtl="0" eaLnBrk="1" latinLnBrk="0" hangingPunct="1">
              <a:lnSpc>
                <a:spcPct val="94000"/>
              </a:lnSpc>
              <a:spcBef>
                <a:spcPts val="500"/>
              </a:spcBef>
              <a:spcAft>
                <a:spcPts val="200"/>
              </a:spcAft>
              <a:buFont typeface="Franklin Gothic Book" panose="020B0503020102020204" pitchFamily="34" charset="0"/>
              <a:buNone/>
              <a:defRPr kumimoji="1" sz="1200" i="1" kern="1200" baseline="0">
                <a:solidFill>
                  <a:schemeClr val="tx2"/>
                </a:solidFill>
                <a:latin typeface="Hiragino Kaku Gothic Pro W6" charset="-128"/>
                <a:ea typeface="Hiragino Kaku Gothic Pro W6" charset="-128"/>
                <a:cs typeface="Hiragino Kaku Gothic Pro W6" charset="-128"/>
              </a:defRPr>
            </a:lvl4pPr>
            <a:lvl5pPr marL="1371600" indent="0" algn="ctr" defTabSz="685800" rtl="0" eaLnBrk="1" latinLnBrk="0" hangingPunct="1">
              <a:lnSpc>
                <a:spcPct val="94000"/>
              </a:lnSpc>
              <a:spcBef>
                <a:spcPts val="500"/>
              </a:spcBef>
              <a:spcAft>
                <a:spcPts val="200"/>
              </a:spcAft>
              <a:buFont typeface="Franklin Gothic Book" panose="020B0503020102020204" pitchFamily="34" charset="0"/>
              <a:buNone/>
              <a:defRPr kumimoji="1" sz="1200" kern="1200" baseline="0">
                <a:solidFill>
                  <a:schemeClr val="tx2"/>
                </a:solidFill>
                <a:latin typeface="Hiragino Kaku Gothic Pro W6" charset="-128"/>
                <a:ea typeface="Hiragino Kaku Gothic Pro W6" charset="-128"/>
                <a:cs typeface="Hiragino Kaku Gothic Pro W6" charset="-128"/>
              </a:defRPr>
            </a:lvl5pPr>
            <a:lvl6pPr marL="1714500" indent="0" algn="ctr" defTabSz="685800" rtl="0" eaLnBrk="1" latinLnBrk="0" hangingPunct="1">
              <a:lnSpc>
                <a:spcPct val="94000"/>
              </a:lnSpc>
              <a:spcBef>
                <a:spcPts val="500"/>
              </a:spcBef>
              <a:spcAft>
                <a:spcPts val="200"/>
              </a:spcAft>
              <a:buFont typeface="Franklin Gothic Book" panose="020B0503020102020204" pitchFamily="34" charset="0"/>
              <a:buNone/>
              <a:defRPr kumimoji="1" sz="1200" i="1" kern="1200" baseline="0">
                <a:solidFill>
                  <a:schemeClr val="tx2"/>
                </a:solidFill>
                <a:latin typeface="+mn-lt"/>
                <a:ea typeface="+mn-ea"/>
                <a:cs typeface="+mn-cs"/>
              </a:defRPr>
            </a:lvl6pPr>
            <a:lvl7pPr marL="2057400" indent="0" algn="ctr" defTabSz="685800" rtl="0" eaLnBrk="1" latinLnBrk="0" hangingPunct="1">
              <a:lnSpc>
                <a:spcPct val="94000"/>
              </a:lnSpc>
              <a:spcBef>
                <a:spcPts val="500"/>
              </a:spcBef>
              <a:spcAft>
                <a:spcPts val="200"/>
              </a:spcAft>
              <a:buFont typeface="Franklin Gothic Book" panose="020B0503020102020204" pitchFamily="34" charset="0"/>
              <a:buNone/>
              <a:defRPr kumimoji="1" sz="1200" kern="1200" baseline="0">
                <a:solidFill>
                  <a:schemeClr val="tx2"/>
                </a:solidFill>
                <a:latin typeface="+mn-lt"/>
                <a:ea typeface="+mn-ea"/>
                <a:cs typeface="+mn-cs"/>
              </a:defRPr>
            </a:lvl7pPr>
            <a:lvl8pPr marL="2400300" indent="0" algn="ctr" defTabSz="685800" rtl="0" eaLnBrk="1" latinLnBrk="0" hangingPunct="1">
              <a:lnSpc>
                <a:spcPct val="94000"/>
              </a:lnSpc>
              <a:spcBef>
                <a:spcPts val="500"/>
              </a:spcBef>
              <a:spcAft>
                <a:spcPts val="200"/>
              </a:spcAft>
              <a:buFont typeface="Franklin Gothic Book" panose="020B0503020102020204" pitchFamily="34" charset="0"/>
              <a:buNone/>
              <a:defRPr kumimoji="1" sz="1200" i="1" kern="1200" baseline="0">
                <a:solidFill>
                  <a:schemeClr val="tx2"/>
                </a:solidFill>
                <a:latin typeface="+mn-lt"/>
                <a:ea typeface="+mn-ea"/>
                <a:cs typeface="+mn-cs"/>
              </a:defRPr>
            </a:lvl8pPr>
            <a:lvl9pPr marL="2743200" indent="0" algn="ctr" defTabSz="685800" rtl="0" eaLnBrk="1" latinLnBrk="0" hangingPunct="1">
              <a:lnSpc>
                <a:spcPct val="94000"/>
              </a:lnSpc>
              <a:spcBef>
                <a:spcPts val="500"/>
              </a:spcBef>
              <a:spcAft>
                <a:spcPts val="200"/>
              </a:spcAft>
              <a:buFont typeface="Franklin Gothic Book" panose="020B0503020102020204" pitchFamily="34" charset="0"/>
              <a:buNone/>
              <a:defRPr kumimoji="1" sz="1200" kern="1200" baseline="0">
                <a:solidFill>
                  <a:schemeClr val="tx2"/>
                </a:solidFill>
                <a:latin typeface="+mn-lt"/>
                <a:ea typeface="+mn-ea"/>
                <a:cs typeface="+mn-cs"/>
              </a:defRPr>
            </a:lvl9pPr>
          </a:lstStyle>
          <a:p>
            <a:pPr algn="r"/>
            <a:r>
              <a:rPr lang="ja-JP" altLang="en-US" sz="2400"/>
              <a:t>北海道大学</a:t>
            </a:r>
            <a:r>
              <a:rPr lang="en-US" altLang="ja-JP" sz="2400" dirty="0"/>
              <a:t> </a:t>
            </a:r>
            <a:r>
              <a:rPr lang="ja-JP" altLang="en-US" sz="2400"/>
              <a:t>大学院理学院</a:t>
            </a:r>
            <a:br>
              <a:rPr lang="en-US" altLang="ja-JP" sz="2400" dirty="0"/>
            </a:br>
            <a:r>
              <a:rPr lang="ja-JP" altLang="en-US" sz="2400"/>
              <a:t>宇宙理学専攻</a:t>
            </a:r>
            <a:r>
              <a:rPr lang="en-US" altLang="ja-JP" sz="2400" dirty="0"/>
              <a:t> </a:t>
            </a:r>
            <a:r>
              <a:rPr lang="ja-JP" altLang="en-US" sz="2400"/>
              <a:t>惑星宇宙グループ</a:t>
            </a:r>
            <a:endParaRPr lang="en-US" altLang="ja-JP" sz="2400" dirty="0"/>
          </a:p>
          <a:p>
            <a:pPr algn="r"/>
            <a:r>
              <a:rPr lang="ja-JP" altLang="en-US" sz="2400"/>
              <a:t>地球流体力学研究室</a:t>
            </a:r>
            <a:endParaRPr lang="en-US" altLang="ja-JP" sz="2400" dirty="0"/>
          </a:p>
          <a:p>
            <a:pPr algn="r"/>
            <a:r>
              <a:rPr lang="ja-JP" altLang="en-US" sz="2400"/>
              <a:t>村橋</a:t>
            </a:r>
            <a:r>
              <a:rPr lang="en-US" altLang="ja-JP" sz="2400" dirty="0"/>
              <a:t> </a:t>
            </a:r>
            <a:r>
              <a:rPr lang="ja-JP" altLang="en-US" sz="2400"/>
              <a:t>究理基</a:t>
            </a:r>
            <a:endParaRPr lang="ja-JP" altLang="en-US" sz="2400" baseline="30000" dirty="0"/>
          </a:p>
        </p:txBody>
      </p:sp>
    </p:spTree>
    <p:extLst>
      <p:ext uri="{BB962C8B-B14F-4D97-AF65-F5344CB8AC3E}">
        <p14:creationId xmlns:p14="http://schemas.microsoft.com/office/powerpoint/2010/main" val="16334468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0" y="924809"/>
            <a:ext cx="8639860" cy="1227166"/>
          </a:xfrm>
        </p:spPr>
        <p:txBody>
          <a:bodyPr>
            <a:normAutofit/>
          </a:bodyPr>
          <a:lstStyle/>
          <a:p>
            <a:r>
              <a:rPr lang="ja-JP" altLang="en-US"/>
              <a:t>ダストを巻き上げる層数の式に書き換え</a:t>
            </a:r>
            <a:endParaRPr lang="en-US" altLang="ja-JP" dirty="0"/>
          </a:p>
        </p:txBody>
      </p:sp>
      <p:pic>
        <p:nvPicPr>
          <p:cNvPr id="5" name="図 4">
            <a:extLst>
              <a:ext uri="{FF2B5EF4-FFF2-40B4-BE49-F238E27FC236}">
                <a16:creationId xmlns:a16="http://schemas.microsoft.com/office/drawing/2014/main" id="{9FAF400B-B140-524A-9AF2-141FB64616B1}"/>
              </a:ext>
            </a:extLst>
          </p:cNvPr>
          <p:cNvPicPr>
            <a:picLocks noChangeAspect="1"/>
          </p:cNvPicPr>
          <p:nvPr/>
        </p:nvPicPr>
        <p:blipFill>
          <a:blip r:embed="rId2"/>
          <a:stretch>
            <a:fillRect/>
          </a:stretch>
        </p:blipFill>
        <p:spPr>
          <a:xfrm>
            <a:off x="245182" y="1423344"/>
            <a:ext cx="4657326" cy="989812"/>
          </a:xfrm>
          <a:prstGeom prst="rect">
            <a:avLst/>
          </a:prstGeom>
        </p:spPr>
      </p:pic>
      <p:sp>
        <p:nvSpPr>
          <p:cNvPr id="29" name="テキスト ボックス 28">
            <a:extLst>
              <a:ext uri="{FF2B5EF4-FFF2-40B4-BE49-F238E27FC236}">
                <a16:creationId xmlns:a16="http://schemas.microsoft.com/office/drawing/2014/main" id="{7DFBE864-1FE9-814B-8A11-D462881EBEAC}"/>
              </a:ext>
            </a:extLst>
          </p:cNvPr>
          <p:cNvSpPr txBox="1"/>
          <p:nvPr/>
        </p:nvSpPr>
        <p:spPr>
          <a:xfrm>
            <a:off x="6045154" y="3408855"/>
            <a:ext cx="2816090" cy="369332"/>
          </a:xfrm>
          <a:prstGeom prst="rect">
            <a:avLst/>
          </a:prstGeom>
          <a:noFill/>
        </p:spPr>
        <p:txBody>
          <a:bodyPr wrap="square" rtlCol="0">
            <a:spAutoFit/>
          </a:bodyPr>
          <a:lstStyle/>
          <a:p>
            <a:r>
              <a:rPr kumimoji="1" lang="ja-JP" altLang="en-US">
                <a:latin typeface="Hiragino Kaku Gothic Pro W6" charset="-128"/>
                <a:ea typeface="Hiragino Kaku Gothic Pro W6" charset="-128"/>
                <a:cs typeface="Hiragino Kaku Gothic Pro W6" charset="-128"/>
              </a:rPr>
              <a:t>巻き上げ質量</a:t>
            </a:r>
            <a:r>
              <a:rPr kumimoji="1" lang="en-US" altLang="ja-JP" dirty="0">
                <a:latin typeface="Hiragino Kaku Gothic Pro W6" charset="-128"/>
                <a:ea typeface="Hiragino Kaku Gothic Pro W6" charset="-128"/>
                <a:cs typeface="Hiragino Kaku Gothic Pro W6" charset="-128"/>
              </a:rPr>
              <a:t> [kg/m</a:t>
            </a:r>
            <a:r>
              <a:rPr kumimoji="1" lang="en-US" altLang="ja-JP" baseline="30000" dirty="0">
                <a:latin typeface="Hiragino Kaku Gothic Pro W6" charset="-128"/>
                <a:ea typeface="Hiragino Kaku Gothic Pro W6" charset="-128"/>
                <a:cs typeface="Hiragino Kaku Gothic Pro W6" charset="-128"/>
              </a:rPr>
              <a:t>2</a:t>
            </a:r>
            <a:r>
              <a:rPr kumimoji="1" lang="en-US" altLang="ja-JP" dirty="0">
                <a:latin typeface="Hiragino Kaku Gothic Pro W6" charset="-128"/>
                <a:ea typeface="Hiragino Kaku Gothic Pro W6" charset="-128"/>
                <a:cs typeface="Hiragino Kaku Gothic Pro W6" charset="-128"/>
              </a:rPr>
              <a:t>]</a:t>
            </a:r>
          </a:p>
        </p:txBody>
      </p:sp>
      <p:pic>
        <p:nvPicPr>
          <p:cNvPr id="11" name="図 10">
            <a:extLst>
              <a:ext uri="{FF2B5EF4-FFF2-40B4-BE49-F238E27FC236}">
                <a16:creationId xmlns:a16="http://schemas.microsoft.com/office/drawing/2014/main" id="{914DAB46-ED88-D947-8361-CB339F6B1A18}"/>
              </a:ext>
            </a:extLst>
          </p:cNvPr>
          <p:cNvPicPr>
            <a:picLocks noChangeAspect="1"/>
          </p:cNvPicPr>
          <p:nvPr/>
        </p:nvPicPr>
        <p:blipFill>
          <a:blip r:embed="rId3"/>
          <a:stretch>
            <a:fillRect/>
          </a:stretch>
        </p:blipFill>
        <p:spPr>
          <a:xfrm>
            <a:off x="6072981" y="1371756"/>
            <a:ext cx="2413000" cy="1041400"/>
          </a:xfrm>
          <a:prstGeom prst="rect">
            <a:avLst/>
          </a:prstGeom>
        </p:spPr>
      </p:pic>
      <p:sp>
        <p:nvSpPr>
          <p:cNvPr id="23" name="右矢印 22">
            <a:extLst>
              <a:ext uri="{FF2B5EF4-FFF2-40B4-BE49-F238E27FC236}">
                <a16:creationId xmlns:a16="http://schemas.microsoft.com/office/drawing/2014/main" id="{4514084E-3CD5-5A43-80FE-3798A4F57C6A}"/>
              </a:ext>
            </a:extLst>
          </p:cNvPr>
          <p:cNvSpPr/>
          <p:nvPr/>
        </p:nvSpPr>
        <p:spPr>
          <a:xfrm>
            <a:off x="5245042" y="1748440"/>
            <a:ext cx="485405"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コンテンツ プレースホルダー 2">
            <a:extLst>
              <a:ext uri="{FF2B5EF4-FFF2-40B4-BE49-F238E27FC236}">
                <a16:creationId xmlns:a16="http://schemas.microsoft.com/office/drawing/2014/main" id="{A15ABFE5-E4BD-6B48-8798-C9F8152A10CD}"/>
              </a:ext>
            </a:extLst>
          </p:cNvPr>
          <p:cNvSpPr txBox="1">
            <a:spLocks/>
          </p:cNvSpPr>
          <p:nvPr/>
        </p:nvSpPr>
        <p:spPr>
          <a:xfrm>
            <a:off x="0" y="2808693"/>
            <a:ext cx="8639860" cy="535922"/>
          </a:xfrm>
          <a:prstGeom prst="rect">
            <a:avLst/>
          </a:prstGeom>
        </p:spPr>
        <p:txBody>
          <a:bodyPr vert="horz" lIns="91440" tIns="45720" rIns="91440" bIns="45720" rtlCol="0">
            <a:norm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4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r>
              <a:rPr lang="ja-JP" altLang="en-US"/>
              <a:t>単位面積当たりの巻き上げ質量の見積もり</a:t>
            </a:r>
            <a:endParaRPr lang="en-US" altLang="ja-JP" dirty="0"/>
          </a:p>
        </p:txBody>
      </p:sp>
      <p:pic>
        <p:nvPicPr>
          <p:cNvPr id="13" name="図 12">
            <a:extLst>
              <a:ext uri="{FF2B5EF4-FFF2-40B4-BE49-F238E27FC236}">
                <a16:creationId xmlns:a16="http://schemas.microsoft.com/office/drawing/2014/main" id="{C8F01450-0316-1347-AC84-42EDA93654B8}"/>
              </a:ext>
            </a:extLst>
          </p:cNvPr>
          <p:cNvPicPr>
            <a:picLocks noChangeAspect="1"/>
          </p:cNvPicPr>
          <p:nvPr/>
        </p:nvPicPr>
        <p:blipFill>
          <a:blip r:embed="rId4"/>
          <a:stretch>
            <a:fillRect/>
          </a:stretch>
        </p:blipFill>
        <p:spPr>
          <a:xfrm>
            <a:off x="683568" y="3344615"/>
            <a:ext cx="4082057" cy="1086781"/>
          </a:xfrm>
          <a:prstGeom prst="rect">
            <a:avLst/>
          </a:prstGeom>
        </p:spPr>
      </p:pic>
      <p:pic>
        <p:nvPicPr>
          <p:cNvPr id="15" name="図 14">
            <a:extLst>
              <a:ext uri="{FF2B5EF4-FFF2-40B4-BE49-F238E27FC236}">
                <a16:creationId xmlns:a16="http://schemas.microsoft.com/office/drawing/2014/main" id="{EEC2243C-0FBE-E445-BCCC-08ADEE06E7B0}"/>
              </a:ext>
            </a:extLst>
          </p:cNvPr>
          <p:cNvPicPr>
            <a:picLocks noChangeAspect="1"/>
          </p:cNvPicPr>
          <p:nvPr/>
        </p:nvPicPr>
        <p:blipFill>
          <a:blip r:embed="rId5"/>
          <a:stretch>
            <a:fillRect/>
          </a:stretch>
        </p:blipFill>
        <p:spPr>
          <a:xfrm>
            <a:off x="5257247" y="3292777"/>
            <a:ext cx="712961" cy="588968"/>
          </a:xfrm>
          <a:prstGeom prst="rect">
            <a:avLst/>
          </a:prstGeom>
        </p:spPr>
      </p:pic>
      <p:pic>
        <p:nvPicPr>
          <p:cNvPr id="17" name="図 16">
            <a:extLst>
              <a:ext uri="{FF2B5EF4-FFF2-40B4-BE49-F238E27FC236}">
                <a16:creationId xmlns:a16="http://schemas.microsoft.com/office/drawing/2014/main" id="{0CB50A0A-D2CD-C44A-8623-913180C4C14B}"/>
              </a:ext>
            </a:extLst>
          </p:cNvPr>
          <p:cNvPicPr>
            <a:picLocks noChangeAspect="1"/>
          </p:cNvPicPr>
          <p:nvPr/>
        </p:nvPicPr>
        <p:blipFill>
          <a:blip r:embed="rId6"/>
          <a:stretch>
            <a:fillRect/>
          </a:stretch>
        </p:blipFill>
        <p:spPr>
          <a:xfrm>
            <a:off x="1043608" y="5389510"/>
            <a:ext cx="2764615" cy="928265"/>
          </a:xfrm>
          <a:prstGeom prst="rect">
            <a:avLst/>
          </a:prstGeom>
        </p:spPr>
      </p:pic>
      <p:pic>
        <p:nvPicPr>
          <p:cNvPr id="33" name="図 32">
            <a:extLst>
              <a:ext uri="{FF2B5EF4-FFF2-40B4-BE49-F238E27FC236}">
                <a16:creationId xmlns:a16="http://schemas.microsoft.com/office/drawing/2014/main" id="{8592C141-C777-5640-BB42-7D8212F4DA0F}"/>
              </a:ext>
            </a:extLst>
          </p:cNvPr>
          <p:cNvPicPr>
            <a:picLocks noChangeAspect="1"/>
          </p:cNvPicPr>
          <p:nvPr/>
        </p:nvPicPr>
        <p:blipFill>
          <a:blip r:embed="rId7"/>
          <a:stretch>
            <a:fillRect/>
          </a:stretch>
        </p:blipFill>
        <p:spPr>
          <a:xfrm>
            <a:off x="4340175" y="5419803"/>
            <a:ext cx="850900" cy="1104900"/>
          </a:xfrm>
          <a:prstGeom prst="rect">
            <a:avLst/>
          </a:prstGeom>
        </p:spPr>
      </p:pic>
      <p:sp>
        <p:nvSpPr>
          <p:cNvPr id="35" name="テキスト ボックス 34">
            <a:extLst>
              <a:ext uri="{FF2B5EF4-FFF2-40B4-BE49-F238E27FC236}">
                <a16:creationId xmlns:a16="http://schemas.microsoft.com/office/drawing/2014/main" id="{A9C10604-BECA-2740-9FDB-34936A099073}"/>
              </a:ext>
            </a:extLst>
          </p:cNvPr>
          <p:cNvSpPr txBox="1"/>
          <p:nvPr/>
        </p:nvSpPr>
        <p:spPr>
          <a:xfrm>
            <a:off x="5125979" y="5484259"/>
            <a:ext cx="4231170" cy="400110"/>
          </a:xfrm>
          <a:prstGeom prst="rect">
            <a:avLst/>
          </a:prstGeom>
          <a:noFill/>
        </p:spPr>
        <p:txBody>
          <a:bodyPr wrap="square" rtlCol="0">
            <a:spAutoFit/>
          </a:bodyPr>
          <a:lstStyle/>
          <a:p>
            <a:r>
              <a:rPr kumimoji="1" lang="en-US" altLang="ja-JP" sz="2000" dirty="0">
                <a:latin typeface="Hiragino Kaku Gothic Pro W6" charset="-128"/>
                <a:ea typeface="Hiragino Kaku Gothic Pro W6" charset="-128"/>
                <a:cs typeface="Hiragino Kaku Gothic Pro W6" charset="-128"/>
              </a:rPr>
              <a:t> </a:t>
            </a:r>
            <a:r>
              <a:rPr kumimoji="1" lang="ja-JP" altLang="en-US" sz="2000">
                <a:latin typeface="Hiragino Kaku Gothic Pro W6" charset="-128"/>
                <a:ea typeface="Hiragino Kaku Gothic Pro W6" charset="-128"/>
                <a:cs typeface="Hiragino Kaku Gothic Pro W6" charset="-128"/>
              </a:rPr>
              <a:t>ダストフラックス</a:t>
            </a:r>
            <a:r>
              <a:rPr kumimoji="1" lang="en-US" altLang="ja-JP" sz="2000" dirty="0">
                <a:latin typeface="Hiragino Kaku Gothic Pro W6" charset="-128"/>
                <a:ea typeface="Hiragino Kaku Gothic Pro W6" charset="-128"/>
                <a:cs typeface="Hiragino Kaku Gothic Pro W6" charset="-128"/>
              </a:rPr>
              <a:t>[kg/(m</a:t>
            </a:r>
            <a:r>
              <a:rPr kumimoji="1" lang="en-US" altLang="ja-JP" sz="2000" baseline="30000" dirty="0">
                <a:latin typeface="Hiragino Kaku Gothic Pro W6" charset="-128"/>
                <a:ea typeface="Hiragino Kaku Gothic Pro W6" charset="-128"/>
                <a:cs typeface="Hiragino Kaku Gothic Pro W6" charset="-128"/>
              </a:rPr>
              <a:t>2</a:t>
            </a:r>
            <a:r>
              <a:rPr kumimoji="1" lang="en-US" altLang="ja-JP" sz="2000" dirty="0">
                <a:latin typeface="Hiragino Kaku Gothic Pro W6" charset="-128"/>
                <a:ea typeface="Hiragino Kaku Gothic Pro W6" charset="-128"/>
                <a:cs typeface="Hiragino Kaku Gothic Pro W6" charset="-128"/>
              </a:rPr>
              <a:t> s)]</a:t>
            </a:r>
          </a:p>
        </p:txBody>
      </p:sp>
      <p:sp>
        <p:nvSpPr>
          <p:cNvPr id="36" name="テキスト ボックス 35">
            <a:extLst>
              <a:ext uri="{FF2B5EF4-FFF2-40B4-BE49-F238E27FC236}">
                <a16:creationId xmlns:a16="http://schemas.microsoft.com/office/drawing/2014/main" id="{56439E19-D968-DD48-BE5D-4395306F5716}"/>
              </a:ext>
            </a:extLst>
          </p:cNvPr>
          <p:cNvSpPr txBox="1"/>
          <p:nvPr/>
        </p:nvSpPr>
        <p:spPr>
          <a:xfrm>
            <a:off x="5231058" y="6073786"/>
            <a:ext cx="3879858" cy="400110"/>
          </a:xfrm>
          <a:prstGeom prst="rect">
            <a:avLst/>
          </a:prstGeom>
          <a:noFill/>
        </p:spPr>
        <p:txBody>
          <a:bodyPr wrap="square" rtlCol="0">
            <a:spAutoFit/>
          </a:bodyPr>
          <a:lstStyle/>
          <a:p>
            <a:r>
              <a:rPr kumimoji="1" lang="ja-JP" altLang="en-US" sz="2000">
                <a:latin typeface="Hiragino Kaku Gothic Pro W6" charset="-128"/>
                <a:ea typeface="Hiragino Kaku Gothic Pro W6" charset="-128"/>
                <a:cs typeface="Hiragino Kaku Gothic Pro W6" charset="-128"/>
              </a:rPr>
              <a:t>効率因子</a:t>
            </a:r>
            <a:r>
              <a:rPr kumimoji="1" lang="en-US" altLang="ja-JP" sz="2000" dirty="0">
                <a:latin typeface="Hiragino Kaku Gothic Pro W6" charset="-128"/>
                <a:ea typeface="Hiragino Kaku Gothic Pro W6" charset="-128"/>
                <a:cs typeface="Hiragino Kaku Gothic Pro W6" charset="-128"/>
              </a:rPr>
              <a:t>[1/s]</a:t>
            </a:r>
          </a:p>
        </p:txBody>
      </p:sp>
      <p:sp>
        <p:nvSpPr>
          <p:cNvPr id="37" name="コンテンツ プレースホルダー 2">
            <a:extLst>
              <a:ext uri="{FF2B5EF4-FFF2-40B4-BE49-F238E27FC236}">
                <a16:creationId xmlns:a16="http://schemas.microsoft.com/office/drawing/2014/main" id="{CD5F019E-F9BD-A543-B07A-6E5608BD8000}"/>
              </a:ext>
            </a:extLst>
          </p:cNvPr>
          <p:cNvSpPr txBox="1">
            <a:spLocks/>
          </p:cNvSpPr>
          <p:nvPr/>
        </p:nvSpPr>
        <p:spPr>
          <a:xfrm>
            <a:off x="223408" y="4770288"/>
            <a:ext cx="8416452" cy="509019"/>
          </a:xfrm>
          <a:prstGeom prst="rect">
            <a:avLst/>
          </a:prstGeom>
        </p:spPr>
        <p:txBody>
          <a:bodyPr vert="horz" lIns="91440" tIns="45720" rIns="91440" bIns="45720" rtlCol="0">
            <a:norm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4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r>
              <a:rPr lang="ja-JP" altLang="en-US"/>
              <a:t>ダスト巻き上げ量推定</a:t>
            </a:r>
            <a:r>
              <a:rPr lang="en-US" altLang="ja-JP" sz="2000" dirty="0"/>
              <a:t> (Newman et al., 2002)</a:t>
            </a:r>
          </a:p>
        </p:txBody>
      </p:sp>
      <p:sp>
        <p:nvSpPr>
          <p:cNvPr id="43" name="角丸四角形 42">
            <a:extLst>
              <a:ext uri="{FF2B5EF4-FFF2-40B4-BE49-F238E27FC236}">
                <a16:creationId xmlns:a16="http://schemas.microsoft.com/office/drawing/2014/main" id="{30B2BCF6-5934-574C-B4B7-C3526D072744}"/>
              </a:ext>
            </a:extLst>
          </p:cNvPr>
          <p:cNvSpPr/>
          <p:nvPr/>
        </p:nvSpPr>
        <p:spPr>
          <a:xfrm>
            <a:off x="130698" y="58470"/>
            <a:ext cx="8761782" cy="777089"/>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3600" b="1">
                <a:latin typeface="Hiragino Sans W4" panose="020B0400000000000000" pitchFamily="34" charset="-128"/>
                <a:ea typeface="Hiragino Sans W4" panose="020B0400000000000000" pitchFamily="34" charset="-128"/>
              </a:rPr>
              <a:t>ダストデビルによる巻き上げスキーム</a:t>
            </a:r>
            <a:r>
              <a:rPr kumimoji="1" lang="en-US" altLang="ja-JP" sz="3600" b="1" dirty="0">
                <a:latin typeface="Hiragino Sans W4" panose="020B0400000000000000" pitchFamily="34" charset="-128"/>
                <a:ea typeface="Hiragino Sans W4" panose="020B0400000000000000" pitchFamily="34" charset="-128"/>
              </a:rPr>
              <a:t> 2</a:t>
            </a:r>
            <a:endParaRPr kumimoji="1" lang="ja-JP" altLang="en-US" sz="3600" b="1">
              <a:latin typeface="Hiragino Sans W4" panose="020B0400000000000000" pitchFamily="34" charset="-128"/>
              <a:ea typeface="Hiragino Sans W4" panose="020B0400000000000000" pitchFamily="34" charset="-128"/>
            </a:endParaRPr>
          </a:p>
        </p:txBody>
      </p:sp>
      <p:pic>
        <p:nvPicPr>
          <p:cNvPr id="44" name="図 43">
            <a:extLst>
              <a:ext uri="{FF2B5EF4-FFF2-40B4-BE49-F238E27FC236}">
                <a16:creationId xmlns:a16="http://schemas.microsoft.com/office/drawing/2014/main" id="{911E1E5C-5DFA-5740-B88D-0067E798EDF1}"/>
              </a:ext>
            </a:extLst>
          </p:cNvPr>
          <p:cNvPicPr>
            <a:picLocks noChangeAspect="1"/>
          </p:cNvPicPr>
          <p:nvPr/>
        </p:nvPicPr>
        <p:blipFill>
          <a:blip r:embed="rId8"/>
          <a:stretch>
            <a:fillRect/>
          </a:stretch>
        </p:blipFill>
        <p:spPr>
          <a:xfrm>
            <a:off x="5257247" y="3931994"/>
            <a:ext cx="1592927" cy="831093"/>
          </a:xfrm>
          <a:prstGeom prst="rect">
            <a:avLst/>
          </a:prstGeom>
        </p:spPr>
      </p:pic>
    </p:spTree>
    <p:extLst>
      <p:ext uri="{BB962C8B-B14F-4D97-AF65-F5344CB8AC3E}">
        <p14:creationId xmlns:p14="http://schemas.microsoft.com/office/powerpoint/2010/main" val="23828809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327991"/>
            <a:ext cx="9144000" cy="838200"/>
          </a:xfrm>
        </p:spPr>
        <p:txBody>
          <a:bodyPr>
            <a:normAutofit/>
          </a:bodyPr>
          <a:lstStyle/>
          <a:p>
            <a:r>
              <a:rPr kumimoji="1" lang="ja-JP" altLang="en-US" sz="3600"/>
              <a:t>ダスト巻き上げパラメタリゼーション</a:t>
            </a:r>
            <a:endParaRPr kumimoji="1" lang="ja-JP" altLang="en-US" sz="3600" dirty="0"/>
          </a:p>
        </p:txBody>
      </p:sp>
      <p:sp>
        <p:nvSpPr>
          <p:cNvPr id="28" name="角丸四角形 27">
            <a:extLst>
              <a:ext uri="{FF2B5EF4-FFF2-40B4-BE49-F238E27FC236}">
                <a16:creationId xmlns:a16="http://schemas.microsoft.com/office/drawing/2014/main" id="{2D679C82-EC82-7B4F-9C2B-2CE352B2406D}"/>
              </a:ext>
            </a:extLst>
          </p:cNvPr>
          <p:cNvSpPr/>
          <p:nvPr/>
        </p:nvSpPr>
        <p:spPr>
          <a:xfrm>
            <a:off x="171907" y="1897933"/>
            <a:ext cx="2495354" cy="87900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2000" dirty="0"/>
              <a:t>Saltation </a:t>
            </a:r>
            <a:r>
              <a:rPr kumimoji="1" lang="ja-JP" altLang="en-US" sz="2000"/>
              <a:t>巻き上げ</a:t>
            </a:r>
            <a:br>
              <a:rPr kumimoji="1" lang="en-US" altLang="ja-JP" sz="2000" dirty="0"/>
            </a:br>
            <a:r>
              <a:rPr kumimoji="1" lang="ja-JP" altLang="en-US" sz="2000"/>
              <a:t>スキーム</a:t>
            </a:r>
            <a:endParaRPr kumimoji="1" lang="en-US" altLang="ja-JP" sz="2000" dirty="0"/>
          </a:p>
        </p:txBody>
      </p:sp>
      <p:sp>
        <p:nvSpPr>
          <p:cNvPr id="38" name="角丸四角形 37">
            <a:extLst>
              <a:ext uri="{FF2B5EF4-FFF2-40B4-BE49-F238E27FC236}">
                <a16:creationId xmlns:a16="http://schemas.microsoft.com/office/drawing/2014/main" id="{9F86F2C5-9140-0342-8F92-49F5BA44F23F}"/>
              </a:ext>
            </a:extLst>
          </p:cNvPr>
          <p:cNvSpPr/>
          <p:nvPr/>
        </p:nvSpPr>
        <p:spPr>
          <a:xfrm>
            <a:off x="3416704" y="1870719"/>
            <a:ext cx="2390291" cy="879004"/>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000"/>
              <a:t>熱機関巻き上げ</a:t>
            </a:r>
            <a:br>
              <a:rPr kumimoji="1" lang="en-US" altLang="ja-JP" sz="2000" dirty="0"/>
            </a:br>
            <a:r>
              <a:rPr kumimoji="1" lang="ja-JP" altLang="en-US" sz="2000"/>
              <a:t>スキーム</a:t>
            </a:r>
            <a:endParaRPr kumimoji="1" lang="en-US" altLang="ja-JP" sz="2000" dirty="0"/>
          </a:p>
        </p:txBody>
      </p:sp>
      <p:sp>
        <p:nvSpPr>
          <p:cNvPr id="42" name="角丸四角形 41">
            <a:extLst>
              <a:ext uri="{FF2B5EF4-FFF2-40B4-BE49-F238E27FC236}">
                <a16:creationId xmlns:a16="http://schemas.microsoft.com/office/drawing/2014/main" id="{813D14E7-F827-CC4B-AE94-6A0826E969A9}"/>
              </a:ext>
            </a:extLst>
          </p:cNvPr>
          <p:cNvSpPr/>
          <p:nvPr/>
        </p:nvSpPr>
        <p:spPr>
          <a:xfrm>
            <a:off x="6235874" y="1882040"/>
            <a:ext cx="2590775" cy="879004"/>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000"/>
              <a:t>気圧降下巻き上げ</a:t>
            </a:r>
            <a:br>
              <a:rPr kumimoji="1" lang="en-US" altLang="ja-JP" sz="2000" dirty="0"/>
            </a:br>
            <a:r>
              <a:rPr kumimoji="1" lang="ja-JP" altLang="en-US" sz="2000"/>
              <a:t>スキーム</a:t>
            </a:r>
            <a:endParaRPr kumimoji="1" lang="en-US" altLang="ja-JP" sz="2000" dirty="0"/>
          </a:p>
        </p:txBody>
      </p:sp>
      <p:sp>
        <p:nvSpPr>
          <p:cNvPr id="43" name="コンテンツ プレースホルダー 2">
            <a:extLst>
              <a:ext uri="{FF2B5EF4-FFF2-40B4-BE49-F238E27FC236}">
                <a16:creationId xmlns:a16="http://schemas.microsoft.com/office/drawing/2014/main" id="{BBA4B1D2-1E1C-0D40-A706-1454CE31D991}"/>
              </a:ext>
            </a:extLst>
          </p:cNvPr>
          <p:cNvSpPr txBox="1">
            <a:spLocks/>
          </p:cNvSpPr>
          <p:nvPr/>
        </p:nvSpPr>
        <p:spPr>
          <a:xfrm>
            <a:off x="6528739" y="4768862"/>
            <a:ext cx="2545970" cy="298776"/>
          </a:xfrm>
          <a:prstGeom prst="rect">
            <a:avLst/>
          </a:prstGeom>
        </p:spPr>
        <p:txBody>
          <a:bodyPr vert="horz" lIns="91440" tIns="45720" rIns="91440" bIns="45720" rtlCol="0">
            <a:normAutofit fontScale="92500" lnSpcReduction="10000"/>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4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pPr marL="117475" lvl="1" indent="0">
              <a:buNone/>
            </a:pPr>
            <a:r>
              <a:rPr lang="en-US" altLang="ja-JP" sz="1600" dirty="0"/>
              <a:t>Newman et al. (2002)</a:t>
            </a:r>
          </a:p>
        </p:txBody>
      </p:sp>
      <p:sp>
        <p:nvSpPr>
          <p:cNvPr id="44" name="コンテンツ プレースホルダー 2">
            <a:extLst>
              <a:ext uri="{FF2B5EF4-FFF2-40B4-BE49-F238E27FC236}">
                <a16:creationId xmlns:a16="http://schemas.microsoft.com/office/drawing/2014/main" id="{57DE0666-39B7-6042-9CCE-673477A33605}"/>
              </a:ext>
            </a:extLst>
          </p:cNvPr>
          <p:cNvSpPr txBox="1">
            <a:spLocks/>
          </p:cNvSpPr>
          <p:nvPr/>
        </p:nvSpPr>
        <p:spPr>
          <a:xfrm>
            <a:off x="5032741" y="1173803"/>
            <a:ext cx="2406265" cy="578515"/>
          </a:xfrm>
          <a:prstGeom prst="rect">
            <a:avLst/>
          </a:prstGeom>
        </p:spPr>
        <p:txBody>
          <a:bodyPr vert="horz" lIns="91440" tIns="45720" rIns="91440" bIns="45720" rtlCol="0">
            <a:norm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4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pPr marL="117475" lvl="1" indent="0">
              <a:buFont typeface="Franklin Gothic Book" panose="020B0503020102020204" pitchFamily="34" charset="0"/>
              <a:buNone/>
            </a:pPr>
            <a:r>
              <a:rPr lang="ja-JP" altLang="en-US" sz="2400"/>
              <a:t>ダストデビル</a:t>
            </a:r>
            <a:endParaRPr lang="en-US" altLang="ja-JP" sz="2400" dirty="0"/>
          </a:p>
        </p:txBody>
      </p:sp>
      <p:cxnSp>
        <p:nvCxnSpPr>
          <p:cNvPr id="46" name="直線コネクタ 45">
            <a:extLst>
              <a:ext uri="{FF2B5EF4-FFF2-40B4-BE49-F238E27FC236}">
                <a16:creationId xmlns:a16="http://schemas.microsoft.com/office/drawing/2014/main" id="{9FF4AB0A-8E9B-0645-B449-00D7BA018DA7}"/>
              </a:ext>
            </a:extLst>
          </p:cNvPr>
          <p:cNvCxnSpPr>
            <a:cxnSpLocks/>
          </p:cNvCxnSpPr>
          <p:nvPr/>
        </p:nvCxnSpPr>
        <p:spPr>
          <a:xfrm>
            <a:off x="3059832" y="1082956"/>
            <a:ext cx="0" cy="2586471"/>
          </a:xfrm>
          <a:prstGeom prst="line">
            <a:avLst/>
          </a:prstGeom>
          <a:ln w="53975"/>
        </p:spPr>
        <p:style>
          <a:lnRef idx="1">
            <a:schemeClr val="accent1"/>
          </a:lnRef>
          <a:fillRef idx="0">
            <a:schemeClr val="accent1"/>
          </a:fillRef>
          <a:effectRef idx="0">
            <a:schemeClr val="accent1"/>
          </a:effectRef>
          <a:fontRef idx="minor">
            <a:schemeClr val="tx1"/>
          </a:fontRef>
        </p:style>
      </p:cxnSp>
      <p:pic>
        <p:nvPicPr>
          <p:cNvPr id="21" name="図 20">
            <a:extLst>
              <a:ext uri="{FF2B5EF4-FFF2-40B4-BE49-F238E27FC236}">
                <a16:creationId xmlns:a16="http://schemas.microsoft.com/office/drawing/2014/main" id="{E089B15A-8776-0B40-8BCF-FC2202927175}"/>
              </a:ext>
            </a:extLst>
          </p:cNvPr>
          <p:cNvPicPr>
            <a:picLocks noChangeAspect="1"/>
          </p:cNvPicPr>
          <p:nvPr/>
        </p:nvPicPr>
        <p:blipFill>
          <a:blip r:embed="rId2"/>
          <a:stretch>
            <a:fillRect/>
          </a:stretch>
        </p:blipFill>
        <p:spPr>
          <a:xfrm>
            <a:off x="-6506" y="3858844"/>
            <a:ext cx="738958" cy="897306"/>
          </a:xfrm>
          <a:prstGeom prst="rect">
            <a:avLst/>
          </a:prstGeom>
        </p:spPr>
      </p:pic>
      <p:pic>
        <p:nvPicPr>
          <p:cNvPr id="22" name="図 21">
            <a:extLst>
              <a:ext uri="{FF2B5EF4-FFF2-40B4-BE49-F238E27FC236}">
                <a16:creationId xmlns:a16="http://schemas.microsoft.com/office/drawing/2014/main" id="{8E5D3287-B352-0B48-9E43-144FEA4A7E7D}"/>
              </a:ext>
            </a:extLst>
          </p:cNvPr>
          <p:cNvPicPr>
            <a:picLocks noChangeAspect="1"/>
          </p:cNvPicPr>
          <p:nvPr/>
        </p:nvPicPr>
        <p:blipFill>
          <a:blip r:embed="rId3"/>
          <a:stretch>
            <a:fillRect/>
          </a:stretch>
        </p:blipFill>
        <p:spPr>
          <a:xfrm>
            <a:off x="171907" y="3004165"/>
            <a:ext cx="2345048" cy="665262"/>
          </a:xfrm>
          <a:prstGeom prst="rect">
            <a:avLst/>
          </a:prstGeom>
        </p:spPr>
      </p:pic>
      <p:sp>
        <p:nvSpPr>
          <p:cNvPr id="23" name="テキスト ボックス 22">
            <a:extLst>
              <a:ext uri="{FF2B5EF4-FFF2-40B4-BE49-F238E27FC236}">
                <a16:creationId xmlns:a16="http://schemas.microsoft.com/office/drawing/2014/main" id="{2E35995A-8770-5147-BA3A-D1FCAB4B8F7E}"/>
              </a:ext>
            </a:extLst>
          </p:cNvPr>
          <p:cNvSpPr txBox="1"/>
          <p:nvPr/>
        </p:nvSpPr>
        <p:spPr>
          <a:xfrm>
            <a:off x="707065" y="3778061"/>
            <a:ext cx="2684252" cy="646331"/>
          </a:xfrm>
          <a:prstGeom prst="rect">
            <a:avLst/>
          </a:prstGeom>
          <a:noFill/>
        </p:spPr>
        <p:txBody>
          <a:bodyPr wrap="square" rtlCol="0">
            <a:spAutoFit/>
          </a:bodyPr>
          <a:lstStyle/>
          <a:p>
            <a:r>
              <a:rPr kumimoji="1" lang="ja-JP" altLang="en-US">
                <a:latin typeface="Hiragino Kaku Gothic Pro W6" charset="-128"/>
                <a:ea typeface="Hiragino Kaku Gothic Pro W6" charset="-128"/>
                <a:cs typeface="Hiragino Kaku Gothic Pro W6" charset="-128"/>
              </a:rPr>
              <a:t>鉛直ダストフラックス</a:t>
            </a:r>
            <a:r>
              <a:rPr kumimoji="1" lang="en-US" altLang="ja-JP" dirty="0">
                <a:latin typeface="Hiragino Kaku Gothic Pro W6" charset="-128"/>
                <a:ea typeface="Hiragino Kaku Gothic Pro W6" charset="-128"/>
                <a:cs typeface="Hiragino Kaku Gothic Pro W6" charset="-128"/>
              </a:rPr>
              <a:t> [kg/(m s)]</a:t>
            </a:r>
          </a:p>
        </p:txBody>
      </p:sp>
      <p:sp>
        <p:nvSpPr>
          <p:cNvPr id="24" name="テキスト ボックス 23">
            <a:extLst>
              <a:ext uri="{FF2B5EF4-FFF2-40B4-BE49-F238E27FC236}">
                <a16:creationId xmlns:a16="http://schemas.microsoft.com/office/drawing/2014/main" id="{A820F009-1D41-4842-8416-F354F351E852}"/>
              </a:ext>
            </a:extLst>
          </p:cNvPr>
          <p:cNvSpPr txBox="1"/>
          <p:nvPr/>
        </p:nvSpPr>
        <p:spPr>
          <a:xfrm>
            <a:off x="719806" y="4420829"/>
            <a:ext cx="1883441" cy="369332"/>
          </a:xfrm>
          <a:prstGeom prst="rect">
            <a:avLst/>
          </a:prstGeom>
          <a:noFill/>
        </p:spPr>
        <p:txBody>
          <a:bodyPr wrap="square" rtlCol="0">
            <a:spAutoFit/>
          </a:bodyPr>
          <a:lstStyle/>
          <a:p>
            <a:r>
              <a:rPr kumimoji="1" lang="ja-JP" altLang="en-US">
                <a:latin typeface="Hiragino Kaku Gothic Pro W6" charset="-128"/>
                <a:ea typeface="Hiragino Kaku Gothic Pro W6" charset="-128"/>
                <a:cs typeface="Hiragino Kaku Gothic Pro W6" charset="-128"/>
              </a:rPr>
              <a:t>効率因子</a:t>
            </a:r>
            <a:endParaRPr kumimoji="1" lang="en-US" altLang="ja-JP" dirty="0">
              <a:latin typeface="Hiragino Kaku Gothic Pro W6" charset="-128"/>
              <a:ea typeface="Hiragino Kaku Gothic Pro W6" charset="-128"/>
              <a:cs typeface="Hiragino Kaku Gothic Pro W6" charset="-128"/>
            </a:endParaRPr>
          </a:p>
        </p:txBody>
      </p:sp>
      <p:pic>
        <p:nvPicPr>
          <p:cNvPr id="30" name="図 29">
            <a:extLst>
              <a:ext uri="{FF2B5EF4-FFF2-40B4-BE49-F238E27FC236}">
                <a16:creationId xmlns:a16="http://schemas.microsoft.com/office/drawing/2014/main" id="{816A9BA0-8CD8-C841-8A21-D4C5B4681F18}"/>
              </a:ext>
            </a:extLst>
          </p:cNvPr>
          <p:cNvPicPr>
            <a:picLocks noChangeAspect="1"/>
          </p:cNvPicPr>
          <p:nvPr/>
        </p:nvPicPr>
        <p:blipFill>
          <a:blip r:embed="rId4"/>
          <a:stretch>
            <a:fillRect/>
          </a:stretch>
        </p:blipFill>
        <p:spPr>
          <a:xfrm>
            <a:off x="3535398" y="3003924"/>
            <a:ext cx="2271597" cy="683187"/>
          </a:xfrm>
          <a:prstGeom prst="rect">
            <a:avLst/>
          </a:prstGeom>
        </p:spPr>
      </p:pic>
      <p:sp>
        <p:nvSpPr>
          <p:cNvPr id="35" name="テキスト ボックス 34">
            <a:extLst>
              <a:ext uri="{FF2B5EF4-FFF2-40B4-BE49-F238E27FC236}">
                <a16:creationId xmlns:a16="http://schemas.microsoft.com/office/drawing/2014/main" id="{A73ACDA8-E587-6342-B28E-BF8E3489F4E8}"/>
              </a:ext>
            </a:extLst>
          </p:cNvPr>
          <p:cNvSpPr txBox="1"/>
          <p:nvPr/>
        </p:nvSpPr>
        <p:spPr>
          <a:xfrm>
            <a:off x="6995356" y="4321454"/>
            <a:ext cx="1929842" cy="400110"/>
          </a:xfrm>
          <a:prstGeom prst="rect">
            <a:avLst/>
          </a:prstGeom>
          <a:noFill/>
        </p:spPr>
        <p:txBody>
          <a:bodyPr wrap="square" rtlCol="0">
            <a:spAutoFit/>
          </a:bodyPr>
          <a:lstStyle/>
          <a:p>
            <a:r>
              <a:rPr kumimoji="1" lang="ja-JP" altLang="en-US" sz="2000">
                <a:latin typeface="Hiragino Kaku Gothic Pro W6" charset="-128"/>
                <a:ea typeface="Hiragino Kaku Gothic Pro W6" charset="-128"/>
                <a:cs typeface="Hiragino Kaku Gothic Pro W6" charset="-128"/>
              </a:rPr>
              <a:t>効率因子</a:t>
            </a:r>
            <a:r>
              <a:rPr kumimoji="1" lang="en-US" altLang="ja-JP" sz="2000" dirty="0">
                <a:latin typeface="Hiragino Kaku Gothic Pro W6" charset="-128"/>
                <a:ea typeface="Hiragino Kaku Gothic Pro W6" charset="-128"/>
                <a:cs typeface="Hiragino Kaku Gothic Pro W6" charset="-128"/>
              </a:rPr>
              <a:t>[1/s]</a:t>
            </a:r>
          </a:p>
        </p:txBody>
      </p:sp>
      <p:pic>
        <p:nvPicPr>
          <p:cNvPr id="37" name="図 36">
            <a:extLst>
              <a:ext uri="{FF2B5EF4-FFF2-40B4-BE49-F238E27FC236}">
                <a16:creationId xmlns:a16="http://schemas.microsoft.com/office/drawing/2014/main" id="{AC1917D3-E44E-2B40-B3D3-3547522824A2}"/>
              </a:ext>
            </a:extLst>
          </p:cNvPr>
          <p:cNvPicPr>
            <a:picLocks noChangeAspect="1"/>
          </p:cNvPicPr>
          <p:nvPr/>
        </p:nvPicPr>
        <p:blipFill>
          <a:blip r:embed="rId5"/>
          <a:stretch>
            <a:fillRect/>
          </a:stretch>
        </p:blipFill>
        <p:spPr>
          <a:xfrm>
            <a:off x="6377279" y="2894490"/>
            <a:ext cx="2307963" cy="774937"/>
          </a:xfrm>
          <a:prstGeom prst="rect">
            <a:avLst/>
          </a:prstGeom>
        </p:spPr>
      </p:pic>
      <p:pic>
        <p:nvPicPr>
          <p:cNvPr id="45" name="図 44">
            <a:extLst>
              <a:ext uri="{FF2B5EF4-FFF2-40B4-BE49-F238E27FC236}">
                <a16:creationId xmlns:a16="http://schemas.microsoft.com/office/drawing/2014/main" id="{EDDFF7A8-8CD2-5D4B-BD44-ADE52E5E1AFD}"/>
              </a:ext>
            </a:extLst>
          </p:cNvPr>
          <p:cNvPicPr>
            <a:picLocks noChangeAspect="1"/>
          </p:cNvPicPr>
          <p:nvPr/>
        </p:nvPicPr>
        <p:blipFill>
          <a:blip r:embed="rId6"/>
          <a:stretch>
            <a:fillRect/>
          </a:stretch>
        </p:blipFill>
        <p:spPr>
          <a:xfrm>
            <a:off x="3466795" y="3858845"/>
            <a:ext cx="691029" cy="897306"/>
          </a:xfrm>
          <a:prstGeom prst="rect">
            <a:avLst/>
          </a:prstGeom>
        </p:spPr>
      </p:pic>
      <p:sp>
        <p:nvSpPr>
          <p:cNvPr id="47" name="テキスト ボックス 46">
            <a:extLst>
              <a:ext uri="{FF2B5EF4-FFF2-40B4-BE49-F238E27FC236}">
                <a16:creationId xmlns:a16="http://schemas.microsoft.com/office/drawing/2014/main" id="{654DE27F-556B-3147-8A4F-E91A26CE4347}"/>
              </a:ext>
            </a:extLst>
          </p:cNvPr>
          <p:cNvSpPr txBox="1"/>
          <p:nvPr/>
        </p:nvSpPr>
        <p:spPr>
          <a:xfrm>
            <a:off x="3962304" y="3896891"/>
            <a:ext cx="3557805" cy="369332"/>
          </a:xfrm>
          <a:prstGeom prst="rect">
            <a:avLst/>
          </a:prstGeom>
          <a:noFill/>
        </p:spPr>
        <p:txBody>
          <a:bodyPr wrap="square" rtlCol="0">
            <a:spAutoFit/>
          </a:bodyPr>
          <a:lstStyle/>
          <a:p>
            <a:r>
              <a:rPr kumimoji="1" lang="en-US" altLang="ja-JP" dirty="0">
                <a:latin typeface="Hiragino Kaku Gothic Pro W6" charset="-128"/>
                <a:ea typeface="Hiragino Kaku Gothic Pro W6" charset="-128"/>
                <a:cs typeface="Hiragino Kaku Gothic Pro W6" charset="-128"/>
              </a:rPr>
              <a:t> </a:t>
            </a:r>
            <a:r>
              <a:rPr kumimoji="1" lang="ja-JP" altLang="en-US">
                <a:latin typeface="Hiragino Kaku Gothic Pro W6" charset="-128"/>
                <a:ea typeface="Hiragino Kaku Gothic Pro W6" charset="-128"/>
                <a:cs typeface="Hiragino Kaku Gothic Pro W6" charset="-128"/>
              </a:rPr>
              <a:t>ダストフラックス</a:t>
            </a:r>
            <a:r>
              <a:rPr kumimoji="1" lang="en-US" altLang="ja-JP" dirty="0">
                <a:latin typeface="Hiragino Kaku Gothic Pro W6" charset="-128"/>
                <a:ea typeface="Hiragino Kaku Gothic Pro W6" charset="-128"/>
                <a:cs typeface="Hiragino Kaku Gothic Pro W6" charset="-128"/>
              </a:rPr>
              <a:t>[kg/(m</a:t>
            </a:r>
            <a:r>
              <a:rPr kumimoji="1" lang="en-US" altLang="ja-JP" baseline="30000" dirty="0">
                <a:latin typeface="Hiragino Kaku Gothic Pro W6" charset="-128"/>
                <a:ea typeface="Hiragino Kaku Gothic Pro W6" charset="-128"/>
                <a:cs typeface="Hiragino Kaku Gothic Pro W6" charset="-128"/>
              </a:rPr>
              <a:t>2</a:t>
            </a:r>
            <a:r>
              <a:rPr kumimoji="1" lang="en-US" altLang="ja-JP" dirty="0">
                <a:latin typeface="Hiragino Kaku Gothic Pro W6" charset="-128"/>
                <a:ea typeface="Hiragino Kaku Gothic Pro W6" charset="-128"/>
                <a:cs typeface="Hiragino Kaku Gothic Pro W6" charset="-128"/>
              </a:rPr>
              <a:t> s)]</a:t>
            </a:r>
          </a:p>
        </p:txBody>
      </p:sp>
      <p:sp>
        <p:nvSpPr>
          <p:cNvPr id="48" name="テキスト ボックス 47">
            <a:extLst>
              <a:ext uri="{FF2B5EF4-FFF2-40B4-BE49-F238E27FC236}">
                <a16:creationId xmlns:a16="http://schemas.microsoft.com/office/drawing/2014/main" id="{44E854D2-646A-464B-9D80-78D9E5532967}"/>
              </a:ext>
            </a:extLst>
          </p:cNvPr>
          <p:cNvSpPr txBox="1"/>
          <p:nvPr/>
        </p:nvSpPr>
        <p:spPr>
          <a:xfrm>
            <a:off x="4085790" y="4356841"/>
            <a:ext cx="2217102" cy="369332"/>
          </a:xfrm>
          <a:prstGeom prst="rect">
            <a:avLst/>
          </a:prstGeom>
          <a:noFill/>
        </p:spPr>
        <p:txBody>
          <a:bodyPr wrap="square" rtlCol="0">
            <a:spAutoFit/>
          </a:bodyPr>
          <a:lstStyle/>
          <a:p>
            <a:r>
              <a:rPr kumimoji="1" lang="ja-JP" altLang="en-US">
                <a:latin typeface="Hiragino Kaku Gothic Pro W6" charset="-128"/>
                <a:ea typeface="Hiragino Kaku Gothic Pro W6" charset="-128"/>
                <a:cs typeface="Hiragino Kaku Gothic Pro W6" charset="-128"/>
              </a:rPr>
              <a:t>効率因子</a:t>
            </a:r>
            <a:r>
              <a:rPr kumimoji="1" lang="en-US" altLang="ja-JP" dirty="0">
                <a:latin typeface="Hiragino Kaku Gothic Pro W6" charset="-128"/>
                <a:ea typeface="Hiragino Kaku Gothic Pro W6" charset="-128"/>
                <a:cs typeface="Hiragino Kaku Gothic Pro W6" charset="-128"/>
              </a:rPr>
              <a:t>[kg/J]</a:t>
            </a:r>
          </a:p>
        </p:txBody>
      </p:sp>
      <p:sp>
        <p:nvSpPr>
          <p:cNvPr id="49" name="コンテンツ プレースホルダー 2">
            <a:extLst>
              <a:ext uri="{FF2B5EF4-FFF2-40B4-BE49-F238E27FC236}">
                <a16:creationId xmlns:a16="http://schemas.microsoft.com/office/drawing/2014/main" id="{7917972E-4A54-7C4D-A5F7-DD349396C652}"/>
              </a:ext>
            </a:extLst>
          </p:cNvPr>
          <p:cNvSpPr>
            <a:spLocks noGrp="1"/>
          </p:cNvSpPr>
          <p:nvPr>
            <p:ph idx="1"/>
          </p:nvPr>
        </p:nvSpPr>
        <p:spPr>
          <a:xfrm>
            <a:off x="827584" y="1173803"/>
            <a:ext cx="1440160" cy="455862"/>
          </a:xfrm>
        </p:spPr>
        <p:txBody>
          <a:bodyPr>
            <a:normAutofit/>
          </a:bodyPr>
          <a:lstStyle/>
          <a:p>
            <a:pPr marL="117475" lvl="1" indent="0">
              <a:buNone/>
            </a:pPr>
            <a:r>
              <a:rPr lang="ja-JP" altLang="en-US" sz="2400"/>
              <a:t>風応力</a:t>
            </a:r>
            <a:endParaRPr lang="en-US" altLang="ja-JP" sz="2400" dirty="0"/>
          </a:p>
        </p:txBody>
      </p:sp>
      <p:pic>
        <p:nvPicPr>
          <p:cNvPr id="50" name="図 49">
            <a:extLst>
              <a:ext uri="{FF2B5EF4-FFF2-40B4-BE49-F238E27FC236}">
                <a16:creationId xmlns:a16="http://schemas.microsoft.com/office/drawing/2014/main" id="{7A469D98-AB5F-4E4D-808D-849E718610D5}"/>
              </a:ext>
            </a:extLst>
          </p:cNvPr>
          <p:cNvPicPr>
            <a:picLocks noChangeAspect="1"/>
          </p:cNvPicPr>
          <p:nvPr/>
        </p:nvPicPr>
        <p:blipFill rotWithShape="1">
          <a:blip r:embed="rId6"/>
          <a:srcRect t="48201"/>
          <a:stretch/>
        </p:blipFill>
        <p:spPr>
          <a:xfrm>
            <a:off x="6207286" y="4281183"/>
            <a:ext cx="714601" cy="480652"/>
          </a:xfrm>
          <a:prstGeom prst="rect">
            <a:avLst/>
          </a:prstGeom>
        </p:spPr>
      </p:pic>
      <p:sp>
        <p:nvSpPr>
          <p:cNvPr id="51" name="コンテンツ プレースホルダー 2">
            <a:extLst>
              <a:ext uri="{FF2B5EF4-FFF2-40B4-BE49-F238E27FC236}">
                <a16:creationId xmlns:a16="http://schemas.microsoft.com/office/drawing/2014/main" id="{AE1BF1E4-7418-1A4B-A225-5C042B2E879F}"/>
              </a:ext>
            </a:extLst>
          </p:cNvPr>
          <p:cNvSpPr txBox="1">
            <a:spLocks/>
          </p:cNvSpPr>
          <p:nvPr/>
        </p:nvSpPr>
        <p:spPr>
          <a:xfrm>
            <a:off x="171907" y="5065488"/>
            <a:ext cx="8288525" cy="1759202"/>
          </a:xfrm>
          <a:prstGeom prst="rect">
            <a:avLst/>
          </a:prstGeom>
        </p:spPr>
        <p:txBody>
          <a:bodyPr vert="horz" lIns="91440" tIns="45720" rIns="91440" bIns="45720" rtlCol="0">
            <a:norm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4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r>
              <a:rPr lang="ja-JP" altLang="en-US"/>
              <a:t>どのスキームにおいても最終的には</a:t>
            </a:r>
            <a:br>
              <a:rPr lang="en-US" altLang="ja-JP" dirty="0"/>
            </a:br>
            <a:r>
              <a:rPr lang="ja-JP" altLang="en-US"/>
              <a:t>効率因子を用いて結果をチューニングするしかない</a:t>
            </a:r>
            <a:br>
              <a:rPr lang="en-US" altLang="ja-JP" sz="2000" dirty="0"/>
            </a:br>
            <a:r>
              <a:rPr lang="en-US" altLang="ja-JP" sz="2000" dirty="0"/>
              <a:t>(Newman et al., 2002)</a:t>
            </a:r>
          </a:p>
          <a:p>
            <a:pPr lvl="1"/>
            <a:r>
              <a:rPr lang="ja-JP" altLang="en-US"/>
              <a:t>理論的に決められていない</a:t>
            </a:r>
            <a:endParaRPr lang="en-US" altLang="ja-JP" dirty="0"/>
          </a:p>
        </p:txBody>
      </p:sp>
    </p:spTree>
    <p:extLst>
      <p:ext uri="{BB962C8B-B14F-4D97-AF65-F5344CB8AC3E}">
        <p14:creationId xmlns:p14="http://schemas.microsoft.com/office/powerpoint/2010/main" val="1016276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E202A6E6-77FE-AE4C-8B1B-1C77A124927E}"/>
              </a:ext>
            </a:extLst>
          </p:cNvPr>
          <p:cNvPicPr>
            <a:picLocks noChangeAspect="1"/>
          </p:cNvPicPr>
          <p:nvPr/>
        </p:nvPicPr>
        <p:blipFill rotWithShape="1">
          <a:blip r:embed="rId3"/>
          <a:srcRect l="14342" t="7809" r="4872" b="12573"/>
          <a:stretch/>
        </p:blipFill>
        <p:spPr>
          <a:xfrm>
            <a:off x="5903847" y="548680"/>
            <a:ext cx="3132650" cy="5047967"/>
          </a:xfrm>
          <a:prstGeom prst="rect">
            <a:avLst/>
          </a:prstGeom>
        </p:spPr>
      </p:pic>
      <p:pic>
        <p:nvPicPr>
          <p:cNvPr id="4" name="図 3">
            <a:extLst>
              <a:ext uri="{FF2B5EF4-FFF2-40B4-BE49-F238E27FC236}">
                <a16:creationId xmlns:a16="http://schemas.microsoft.com/office/drawing/2014/main" id="{FE210DE5-108B-E344-B102-776184FD6D59}"/>
              </a:ext>
            </a:extLst>
          </p:cNvPr>
          <p:cNvPicPr>
            <a:picLocks noChangeAspect="1"/>
          </p:cNvPicPr>
          <p:nvPr/>
        </p:nvPicPr>
        <p:blipFill rotWithShape="1">
          <a:blip r:embed="rId4"/>
          <a:srcRect l="4710" t="7431" r="28377" b="4918"/>
          <a:stretch/>
        </p:blipFill>
        <p:spPr>
          <a:xfrm>
            <a:off x="3707904" y="536909"/>
            <a:ext cx="2692895" cy="5602182"/>
          </a:xfrm>
          <a:prstGeom prst="rect">
            <a:avLst/>
          </a:prstGeom>
        </p:spPr>
      </p:pic>
      <p:pic>
        <p:nvPicPr>
          <p:cNvPr id="10" name="図 9">
            <a:extLst>
              <a:ext uri="{FF2B5EF4-FFF2-40B4-BE49-F238E27FC236}">
                <a16:creationId xmlns:a16="http://schemas.microsoft.com/office/drawing/2014/main" id="{4054D9D8-7D87-7A49-A6DF-D0A0BA4EA135}"/>
              </a:ext>
            </a:extLst>
          </p:cNvPr>
          <p:cNvPicPr>
            <a:picLocks noChangeAspect="1"/>
          </p:cNvPicPr>
          <p:nvPr/>
        </p:nvPicPr>
        <p:blipFill rotWithShape="1">
          <a:blip r:embed="rId5"/>
          <a:srcRect l="52639" t="49719" r="9306" b="27428"/>
          <a:stretch/>
        </p:blipFill>
        <p:spPr>
          <a:xfrm>
            <a:off x="6154686" y="5404848"/>
            <a:ext cx="2505948" cy="1040585"/>
          </a:xfrm>
          <a:prstGeom prst="rect">
            <a:avLst/>
          </a:prstGeom>
        </p:spPr>
      </p:pic>
      <p:sp>
        <p:nvSpPr>
          <p:cNvPr id="2" name="タイトル 1">
            <a:extLst>
              <a:ext uri="{FF2B5EF4-FFF2-40B4-BE49-F238E27FC236}">
                <a16:creationId xmlns:a16="http://schemas.microsoft.com/office/drawing/2014/main" id="{437CDFE0-C935-B642-B30B-EB83A3241254}"/>
              </a:ext>
            </a:extLst>
          </p:cNvPr>
          <p:cNvSpPr>
            <a:spLocks noGrp="1"/>
          </p:cNvSpPr>
          <p:nvPr>
            <p:ph type="title"/>
          </p:nvPr>
        </p:nvSpPr>
        <p:spPr>
          <a:xfrm>
            <a:off x="130352" y="228010"/>
            <a:ext cx="4652041" cy="845913"/>
          </a:xfrm>
        </p:spPr>
        <p:txBody>
          <a:bodyPr/>
          <a:lstStyle/>
          <a:p>
            <a:r>
              <a:rPr kumimoji="1" lang="en-US" altLang="ja-JP" dirty="0"/>
              <a:t>LES </a:t>
            </a:r>
            <a:r>
              <a:rPr kumimoji="1" lang="ja-JP" altLang="en-US"/>
              <a:t>による計算</a:t>
            </a:r>
          </a:p>
        </p:txBody>
      </p:sp>
      <p:sp>
        <p:nvSpPr>
          <p:cNvPr id="3" name="コンテンツ プレースホルダー 2">
            <a:extLst>
              <a:ext uri="{FF2B5EF4-FFF2-40B4-BE49-F238E27FC236}">
                <a16:creationId xmlns:a16="http://schemas.microsoft.com/office/drawing/2014/main" id="{CD2D8BBD-BB11-4C41-B876-464EAEC3B2F7}"/>
              </a:ext>
            </a:extLst>
          </p:cNvPr>
          <p:cNvSpPr>
            <a:spLocks noGrp="1"/>
          </p:cNvSpPr>
          <p:nvPr>
            <p:ph idx="1"/>
          </p:nvPr>
        </p:nvSpPr>
        <p:spPr>
          <a:xfrm>
            <a:off x="130352" y="1084258"/>
            <a:ext cx="3721568" cy="5153054"/>
          </a:xfrm>
        </p:spPr>
        <p:txBody>
          <a:bodyPr/>
          <a:lstStyle/>
          <a:p>
            <a:r>
              <a:rPr kumimoji="1" lang="ja-JP" altLang="en-US"/>
              <a:t>ダストを巻き上げるのに十分な摩擦速度</a:t>
            </a:r>
            <a:r>
              <a:rPr kumimoji="1" lang="en-US" altLang="ja-JP" dirty="0"/>
              <a:t> (</a:t>
            </a:r>
            <a:r>
              <a:rPr kumimoji="1" lang="ja-JP" altLang="en-US"/>
              <a:t>地表面応力</a:t>
            </a:r>
            <a:r>
              <a:rPr kumimoji="1" lang="en-US" altLang="ja-JP" dirty="0"/>
              <a:t>) </a:t>
            </a:r>
            <a:r>
              <a:rPr kumimoji="1" lang="ja-JP" altLang="en-US"/>
              <a:t>を持つ地点の流れ場</a:t>
            </a:r>
            <a:r>
              <a:rPr kumimoji="1" lang="en-US" altLang="ja-JP" dirty="0"/>
              <a:t> (</a:t>
            </a:r>
            <a:r>
              <a:rPr kumimoji="1" lang="ja-JP" altLang="en-US"/>
              <a:t>一部</a:t>
            </a:r>
            <a:r>
              <a:rPr kumimoji="1" lang="en-US" altLang="ja-JP" dirty="0"/>
              <a:t>)</a:t>
            </a:r>
          </a:p>
          <a:p>
            <a:r>
              <a:rPr kumimoji="1" lang="ja-JP" altLang="en-US"/>
              <a:t>渦</a:t>
            </a:r>
            <a:r>
              <a:rPr kumimoji="1" lang="en-US" altLang="ja-JP" dirty="0"/>
              <a:t> (</a:t>
            </a:r>
            <a:r>
              <a:rPr kumimoji="1" lang="ja-JP" altLang="en-US"/>
              <a:t>ダストデビル</a:t>
            </a:r>
            <a:r>
              <a:rPr kumimoji="1" lang="en-US" altLang="ja-JP" dirty="0"/>
              <a:t>) </a:t>
            </a:r>
            <a:r>
              <a:rPr kumimoji="1" lang="ja-JP" altLang="en-US"/>
              <a:t>を伴う場所と</a:t>
            </a:r>
            <a:r>
              <a:rPr lang="ja-JP" altLang="en-US"/>
              <a:t>伴わない場所が混在</a:t>
            </a:r>
            <a:endParaRPr lang="en-US" altLang="ja-JP" dirty="0"/>
          </a:p>
          <a:p>
            <a:endParaRPr kumimoji="1" lang="en-US" altLang="ja-JP" dirty="0"/>
          </a:p>
          <a:p>
            <a:r>
              <a:rPr kumimoji="1" lang="ja-JP" altLang="en-US"/>
              <a:t>パラメタリゼーションスキームの検証ができる可能性がある</a:t>
            </a:r>
          </a:p>
        </p:txBody>
      </p:sp>
      <p:pic>
        <p:nvPicPr>
          <p:cNvPr id="5" name="図 4">
            <a:extLst>
              <a:ext uri="{FF2B5EF4-FFF2-40B4-BE49-F238E27FC236}">
                <a16:creationId xmlns:a16="http://schemas.microsoft.com/office/drawing/2014/main" id="{2C5C32D5-B3C1-434B-AB50-BB4BA972AC6B}"/>
              </a:ext>
            </a:extLst>
          </p:cNvPr>
          <p:cNvPicPr>
            <a:picLocks noChangeAspect="1"/>
          </p:cNvPicPr>
          <p:nvPr/>
        </p:nvPicPr>
        <p:blipFill rotWithShape="1">
          <a:blip r:embed="rId6"/>
          <a:srcRect l="52949" t="48049" r="10173" b="27048"/>
          <a:stretch/>
        </p:blipFill>
        <p:spPr>
          <a:xfrm>
            <a:off x="4540888" y="5347897"/>
            <a:ext cx="1859911" cy="1082271"/>
          </a:xfrm>
          <a:prstGeom prst="rect">
            <a:avLst/>
          </a:prstGeom>
        </p:spPr>
      </p:pic>
      <p:sp>
        <p:nvSpPr>
          <p:cNvPr id="6" name="テキスト ボックス 5">
            <a:extLst>
              <a:ext uri="{FF2B5EF4-FFF2-40B4-BE49-F238E27FC236}">
                <a16:creationId xmlns:a16="http://schemas.microsoft.com/office/drawing/2014/main" id="{3626561D-0640-B542-8109-EB7CFFFB3D7F}"/>
              </a:ext>
            </a:extLst>
          </p:cNvPr>
          <p:cNvSpPr txBox="1"/>
          <p:nvPr/>
        </p:nvSpPr>
        <p:spPr>
          <a:xfrm>
            <a:off x="3068195" y="5792186"/>
            <a:ext cx="1472693" cy="492443"/>
          </a:xfrm>
          <a:prstGeom prst="rect">
            <a:avLst/>
          </a:prstGeom>
          <a:solidFill>
            <a:schemeClr val="bg1"/>
          </a:solidFill>
        </p:spPr>
        <p:txBody>
          <a:bodyPr wrap="square" lIns="0" tIns="0" rIns="0" bIns="0" rtlCol="0">
            <a:spAutoFit/>
          </a:bodyPr>
          <a:lstStyle/>
          <a:p>
            <a:pPr algn="ctr"/>
            <a:r>
              <a:rPr lang="ja-JP" altLang="en-US" sz="1600" dirty="0">
                <a:latin typeface="Hiragino Kaku Gothic Pro W6" charset="-128"/>
                <a:ea typeface="Hiragino Kaku Gothic Pro W6" charset="-128"/>
                <a:cs typeface="Hiragino Kaku Gothic Pro W6" charset="-128"/>
              </a:rPr>
              <a:t>気圧</a:t>
            </a:r>
            <a:br>
              <a:rPr lang="en-US" altLang="ja-JP" sz="1600" dirty="0">
                <a:latin typeface="Hiragino Kaku Gothic Pro W6" charset="-128"/>
                <a:ea typeface="Hiragino Kaku Gothic Pro W6" charset="-128"/>
                <a:cs typeface="Hiragino Kaku Gothic Pro W6" charset="-128"/>
              </a:rPr>
            </a:br>
            <a:r>
              <a:rPr lang="en-US" altLang="ja-JP" sz="1600" dirty="0">
                <a:latin typeface="Hiragino Kaku Gothic Pro W6" charset="-128"/>
                <a:ea typeface="Hiragino Kaku Gothic Pro W6" charset="-128"/>
                <a:cs typeface="Hiragino Kaku Gothic Pro W6" charset="-128"/>
              </a:rPr>
              <a:t>(</a:t>
            </a:r>
            <a:r>
              <a:rPr lang="ja-JP" altLang="en-US" sz="1600" dirty="0">
                <a:latin typeface="Hiragino Kaku Gothic Pro W6" charset="-128"/>
                <a:ea typeface="Hiragino Kaku Gothic Pro W6" charset="-128"/>
                <a:cs typeface="Hiragino Kaku Gothic Pro W6" charset="-128"/>
              </a:rPr>
              <a:t>モデル最下層</a:t>
            </a:r>
            <a:r>
              <a:rPr lang="en-US" altLang="ja-JP" sz="1600" dirty="0">
                <a:latin typeface="Hiragino Kaku Gothic Pro W6" charset="-128"/>
                <a:ea typeface="Hiragino Kaku Gothic Pro W6" charset="-128"/>
                <a:cs typeface="Hiragino Kaku Gothic Pro W6" charset="-128"/>
              </a:rPr>
              <a:t>)</a:t>
            </a:r>
            <a:endParaRPr kumimoji="1" lang="ja-JP" altLang="en-US" sz="1600" dirty="0">
              <a:latin typeface="Hiragino Kaku Gothic Pro W6" charset="-128"/>
              <a:ea typeface="Hiragino Kaku Gothic Pro W6" charset="-128"/>
              <a:cs typeface="Hiragino Kaku Gothic Pro W6" charset="-128"/>
            </a:endParaRPr>
          </a:p>
        </p:txBody>
      </p:sp>
      <p:sp>
        <p:nvSpPr>
          <p:cNvPr id="8" name="テキスト ボックス 7">
            <a:extLst>
              <a:ext uri="{FF2B5EF4-FFF2-40B4-BE49-F238E27FC236}">
                <a16:creationId xmlns:a16="http://schemas.microsoft.com/office/drawing/2014/main" id="{E4ABCBE7-3197-7341-86A9-D2E7AE6A9F35}"/>
              </a:ext>
            </a:extLst>
          </p:cNvPr>
          <p:cNvSpPr txBox="1"/>
          <p:nvPr/>
        </p:nvSpPr>
        <p:spPr>
          <a:xfrm>
            <a:off x="5870225" y="391371"/>
            <a:ext cx="1246422" cy="738664"/>
          </a:xfrm>
          <a:prstGeom prst="rect">
            <a:avLst/>
          </a:prstGeom>
          <a:solidFill>
            <a:schemeClr val="bg1"/>
          </a:solidFill>
        </p:spPr>
        <p:txBody>
          <a:bodyPr wrap="square" lIns="0" tIns="0" rIns="0" bIns="0" rtlCol="0">
            <a:spAutoFit/>
          </a:bodyPr>
          <a:lstStyle/>
          <a:p>
            <a:pPr algn="ctr"/>
            <a:r>
              <a:rPr lang="ja-JP" altLang="en-US" sz="1600" dirty="0">
                <a:solidFill>
                  <a:srgbClr val="FF0000"/>
                </a:solidFill>
                <a:latin typeface="Hiragino Kaku Gothic Pro W6" charset="-128"/>
                <a:ea typeface="Hiragino Kaku Gothic Pro W6" charset="-128"/>
                <a:cs typeface="Hiragino Kaku Gothic Pro W6" charset="-128"/>
              </a:rPr>
              <a:t>赤</a:t>
            </a:r>
            <a:r>
              <a:rPr lang="en-US" altLang="ja-JP" sz="1600" dirty="0">
                <a:solidFill>
                  <a:srgbClr val="FF0000"/>
                </a:solidFill>
                <a:latin typeface="Hiragino Kaku Gothic Pro W6" charset="-128"/>
                <a:ea typeface="Hiragino Kaku Gothic Pro W6" charset="-128"/>
                <a:cs typeface="Hiragino Kaku Gothic Pro W6" charset="-128"/>
              </a:rPr>
              <a:t> : </a:t>
            </a:r>
            <a:r>
              <a:rPr lang="ja-JP" altLang="en-US" sz="1600" dirty="0">
                <a:solidFill>
                  <a:srgbClr val="FF0000"/>
                </a:solidFill>
                <a:latin typeface="Hiragino Kaku Gothic Pro W6" charset="-128"/>
                <a:ea typeface="Hiragino Kaku Gothic Pro W6" charset="-128"/>
                <a:cs typeface="Hiragino Kaku Gothic Pro W6" charset="-128"/>
              </a:rPr>
              <a:t>上昇流</a:t>
            </a:r>
            <a:br>
              <a:rPr lang="en-US" altLang="ja-JP" sz="1600" dirty="0">
                <a:solidFill>
                  <a:srgbClr val="FF0000"/>
                </a:solidFill>
                <a:latin typeface="Hiragino Kaku Gothic Pro W6" charset="-128"/>
                <a:ea typeface="Hiragino Kaku Gothic Pro W6" charset="-128"/>
                <a:cs typeface="Hiragino Kaku Gothic Pro W6" charset="-128"/>
              </a:rPr>
            </a:br>
            <a:r>
              <a:rPr lang="ja-JP" altLang="en-US" sz="1600" dirty="0">
                <a:solidFill>
                  <a:srgbClr val="0070C0"/>
                </a:solidFill>
                <a:latin typeface="Hiragino Kaku Gothic Pro W6" charset="-128"/>
                <a:ea typeface="Hiragino Kaku Gothic Pro W6" charset="-128"/>
                <a:cs typeface="Hiragino Kaku Gothic Pro W6" charset="-128"/>
              </a:rPr>
              <a:t>青</a:t>
            </a:r>
            <a:r>
              <a:rPr lang="en-US" altLang="ja-JP" sz="1600" dirty="0">
                <a:solidFill>
                  <a:srgbClr val="0070C0"/>
                </a:solidFill>
                <a:latin typeface="Hiragino Kaku Gothic Pro W6" charset="-128"/>
                <a:ea typeface="Hiragino Kaku Gothic Pro W6" charset="-128"/>
                <a:cs typeface="Hiragino Kaku Gothic Pro W6" charset="-128"/>
              </a:rPr>
              <a:t> : </a:t>
            </a:r>
            <a:r>
              <a:rPr lang="ja-JP" altLang="en-US" sz="1600" dirty="0">
                <a:solidFill>
                  <a:srgbClr val="0070C0"/>
                </a:solidFill>
                <a:latin typeface="Hiragino Kaku Gothic Pro W6" charset="-128"/>
                <a:ea typeface="Hiragino Kaku Gothic Pro W6" charset="-128"/>
                <a:cs typeface="Hiragino Kaku Gothic Pro W6" charset="-128"/>
              </a:rPr>
              <a:t>下降流</a:t>
            </a:r>
            <a:endParaRPr lang="en-US" altLang="ja-JP" sz="1600" dirty="0">
              <a:solidFill>
                <a:srgbClr val="0070C0"/>
              </a:solidFill>
              <a:latin typeface="Hiragino Kaku Gothic Pro W6" charset="-128"/>
              <a:ea typeface="Hiragino Kaku Gothic Pro W6" charset="-128"/>
              <a:cs typeface="Hiragino Kaku Gothic Pro W6" charset="-128"/>
            </a:endParaRPr>
          </a:p>
          <a:p>
            <a:pPr algn="ctr"/>
            <a:r>
              <a:rPr kumimoji="1" lang="ja-JP" altLang="en-US" sz="1600" dirty="0">
                <a:latin typeface="Hiragino Kaku Gothic Pro W6" charset="-128"/>
                <a:ea typeface="Hiragino Kaku Gothic Pro W6" charset="-128"/>
                <a:cs typeface="Hiragino Kaku Gothic Pro W6" charset="-128"/>
              </a:rPr>
              <a:t>等値線</a:t>
            </a:r>
            <a:r>
              <a:rPr kumimoji="1" lang="en-US" altLang="ja-JP" sz="1600" dirty="0">
                <a:latin typeface="Hiragino Kaku Gothic Pro W6" charset="-128"/>
                <a:ea typeface="Hiragino Kaku Gothic Pro W6" charset="-128"/>
                <a:cs typeface="Hiragino Kaku Gothic Pro W6" charset="-128"/>
              </a:rPr>
              <a:t> : </a:t>
            </a:r>
            <a:r>
              <a:rPr kumimoji="1" lang="ja-JP" altLang="en-US" sz="1600" dirty="0">
                <a:latin typeface="Hiragino Kaku Gothic Pro W6" charset="-128"/>
                <a:ea typeface="Hiragino Kaku Gothic Pro W6" charset="-128"/>
                <a:cs typeface="Hiragino Kaku Gothic Pro W6" charset="-128"/>
              </a:rPr>
              <a:t>渦度</a:t>
            </a:r>
          </a:p>
        </p:txBody>
      </p:sp>
      <p:sp>
        <p:nvSpPr>
          <p:cNvPr id="11" name="コンテンツ プレースホルダー 2">
            <a:extLst>
              <a:ext uri="{FF2B5EF4-FFF2-40B4-BE49-F238E27FC236}">
                <a16:creationId xmlns:a16="http://schemas.microsoft.com/office/drawing/2014/main" id="{86024BB1-D2D1-1640-9176-473FA6F08928}"/>
              </a:ext>
            </a:extLst>
          </p:cNvPr>
          <p:cNvSpPr txBox="1">
            <a:spLocks/>
          </p:cNvSpPr>
          <p:nvPr/>
        </p:nvSpPr>
        <p:spPr>
          <a:xfrm>
            <a:off x="7308304" y="6502384"/>
            <a:ext cx="1818000" cy="298776"/>
          </a:xfrm>
          <a:prstGeom prst="rect">
            <a:avLst/>
          </a:prstGeom>
        </p:spPr>
        <p:txBody>
          <a:bodyPr vert="horz" lIns="91440" tIns="45720" rIns="91440" bIns="45720" rtlCol="0">
            <a:normAutofit fontScale="92500" lnSpcReduction="10000"/>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4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pPr marL="117475" lvl="1" indent="0">
              <a:buNone/>
            </a:pPr>
            <a:r>
              <a:rPr lang="ja-JP" altLang="en-US" sz="1600"/>
              <a:t>村橋</a:t>
            </a:r>
            <a:r>
              <a:rPr lang="en-US" altLang="ja-JP" sz="1600" dirty="0"/>
              <a:t> </a:t>
            </a:r>
            <a:r>
              <a:rPr lang="ja-JP" altLang="en-US" sz="1600"/>
              <a:t>他</a:t>
            </a:r>
            <a:r>
              <a:rPr lang="en-US" altLang="ja-JP" sz="1600" dirty="0"/>
              <a:t> (2018)</a:t>
            </a:r>
          </a:p>
        </p:txBody>
      </p:sp>
    </p:spTree>
    <p:extLst>
      <p:ext uri="{BB962C8B-B14F-4D97-AF65-F5344CB8AC3E}">
        <p14:creationId xmlns:p14="http://schemas.microsoft.com/office/powerpoint/2010/main" val="4284758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5827" y="84822"/>
            <a:ext cx="7511473" cy="747007"/>
          </a:xfrm>
        </p:spPr>
        <p:txBody>
          <a:bodyPr>
            <a:normAutofit/>
          </a:bodyPr>
          <a:lstStyle/>
          <a:p>
            <a:r>
              <a:rPr lang="ja-JP" altLang="en-US" sz="3600" dirty="0"/>
              <a:t>まとめ</a:t>
            </a:r>
            <a:endParaRPr kumimoji="1" lang="ja-JP" altLang="en-US" sz="3600" cap="none" dirty="0"/>
          </a:p>
        </p:txBody>
      </p:sp>
      <p:sp>
        <p:nvSpPr>
          <p:cNvPr id="3" name="コンテンツ プレースホルダー 2"/>
          <p:cNvSpPr>
            <a:spLocks noGrp="1"/>
          </p:cNvSpPr>
          <p:nvPr>
            <p:ph idx="1"/>
          </p:nvPr>
        </p:nvSpPr>
        <p:spPr>
          <a:xfrm>
            <a:off x="1" y="703241"/>
            <a:ext cx="8940800" cy="6326159"/>
          </a:xfrm>
        </p:spPr>
        <p:txBody>
          <a:bodyPr anchor="t" anchorCtr="0">
            <a:normAutofit fontScale="92500"/>
          </a:bodyPr>
          <a:lstStyle/>
          <a:p>
            <a:r>
              <a:rPr lang="ja-JP" altLang="en-US" sz="2800" dirty="0"/>
              <a:t>火星のダスト</a:t>
            </a:r>
            <a:r>
              <a:rPr lang="ja-JP" altLang="en-US" sz="2800"/>
              <a:t>巻き上げパラメタリゼーションスキームは大きく分けて</a:t>
            </a:r>
            <a:r>
              <a:rPr lang="en-US" altLang="ja-JP" sz="2800" dirty="0"/>
              <a:t> 2 </a:t>
            </a:r>
            <a:r>
              <a:rPr lang="ja-JP" altLang="en-US" sz="2800"/>
              <a:t>種類ある</a:t>
            </a:r>
            <a:endParaRPr lang="en-US" altLang="ja-JP" sz="2800" dirty="0"/>
          </a:p>
          <a:p>
            <a:pPr lvl="1"/>
            <a:r>
              <a:rPr lang="ja-JP" altLang="en-US" sz="2400"/>
              <a:t>風応力の</a:t>
            </a:r>
            <a:r>
              <a:rPr lang="en-US" altLang="ja-JP" sz="2400" dirty="0"/>
              <a:t> Saltation </a:t>
            </a:r>
            <a:r>
              <a:rPr lang="ja-JP" altLang="en-US" sz="2400"/>
              <a:t>による巻き上げスキーム</a:t>
            </a:r>
            <a:endParaRPr lang="en-US" altLang="ja-JP" sz="2400" dirty="0"/>
          </a:p>
          <a:p>
            <a:pPr lvl="2"/>
            <a:r>
              <a:rPr lang="ja-JP" altLang="en-US" sz="2200"/>
              <a:t>実験による砂フラックスからダスト巻き上げ量を見積もり</a:t>
            </a:r>
            <a:endParaRPr lang="en-US" altLang="ja-JP" sz="2200" dirty="0"/>
          </a:p>
          <a:p>
            <a:pPr lvl="1"/>
            <a:r>
              <a:rPr lang="ja-JP" altLang="en-US" sz="2400"/>
              <a:t>ダストデビルによる巻き上げスキーム</a:t>
            </a:r>
            <a:endParaRPr lang="en-US" altLang="ja-JP" sz="2400" dirty="0"/>
          </a:p>
          <a:p>
            <a:pPr lvl="2"/>
            <a:r>
              <a:rPr lang="ja-JP" altLang="en-US" sz="2200"/>
              <a:t>熱機関としてモデル化し</a:t>
            </a:r>
            <a:r>
              <a:rPr lang="en-US" altLang="ja-JP" sz="2200" dirty="0"/>
              <a:t>, </a:t>
            </a:r>
            <a:r>
              <a:rPr lang="ja-JP" altLang="en-US" sz="2200"/>
              <a:t>ダスト巻き上げ量を見積もり</a:t>
            </a:r>
            <a:endParaRPr lang="en-US" altLang="ja-JP" sz="2200" dirty="0"/>
          </a:p>
          <a:p>
            <a:pPr lvl="2"/>
            <a:r>
              <a:rPr lang="ja-JP" altLang="en-US" sz="2200"/>
              <a:t>中心の気圧降下から</a:t>
            </a:r>
            <a:r>
              <a:rPr lang="en-US" altLang="ja-JP" sz="2200" dirty="0"/>
              <a:t>, </a:t>
            </a:r>
            <a:r>
              <a:rPr lang="ja-JP" altLang="en-US" sz="2200"/>
              <a:t>ダスト巻き上げ量を見積もり</a:t>
            </a:r>
            <a:endParaRPr lang="en-US" altLang="ja-JP" sz="2200" dirty="0"/>
          </a:p>
          <a:p>
            <a:r>
              <a:rPr lang="ja-JP" altLang="en-US" sz="2800"/>
              <a:t>ダスト巻き上げ量は</a:t>
            </a:r>
            <a:r>
              <a:rPr lang="en-US" altLang="ja-JP" sz="2800" dirty="0"/>
              <a:t>, </a:t>
            </a:r>
            <a:r>
              <a:rPr lang="ja-JP" altLang="en-US" sz="2800"/>
              <a:t>効率因子で概ね見積もられている</a:t>
            </a:r>
            <a:endParaRPr lang="en-US" altLang="ja-JP" sz="2800" dirty="0"/>
          </a:p>
          <a:p>
            <a:pPr lvl="1"/>
            <a:r>
              <a:rPr lang="ja-JP" altLang="en-US" sz="2400"/>
              <a:t>風応力スキーム</a:t>
            </a:r>
            <a:r>
              <a:rPr lang="en-US" altLang="ja-JP" sz="2400" dirty="0"/>
              <a:t> : </a:t>
            </a:r>
            <a:r>
              <a:rPr lang="ja-JP" altLang="en-US" sz="2400"/>
              <a:t>砂フラックスとダスト巻き上げ量の関係</a:t>
            </a:r>
            <a:endParaRPr lang="en-US" altLang="ja-JP" sz="2400" dirty="0"/>
          </a:p>
          <a:p>
            <a:pPr lvl="1"/>
            <a:r>
              <a:rPr lang="ja-JP" altLang="en-US" sz="2400"/>
              <a:t>ダストデビルスキーム</a:t>
            </a:r>
            <a:r>
              <a:rPr lang="en-US" altLang="ja-JP" sz="2400" dirty="0"/>
              <a:t> : </a:t>
            </a:r>
            <a:r>
              <a:rPr lang="ja-JP" altLang="en-US" sz="2400"/>
              <a:t>観測結果に合わせてチューニング</a:t>
            </a:r>
            <a:endParaRPr lang="en-US" altLang="ja-JP" sz="2400" dirty="0"/>
          </a:p>
          <a:p>
            <a:pPr lvl="2"/>
            <a:r>
              <a:rPr lang="ja-JP" altLang="en-US" sz="2200"/>
              <a:t>ダストデビルスキームの効率因子の決め方ははっきりしていない</a:t>
            </a:r>
            <a:endParaRPr lang="en-US" altLang="ja-JP" sz="2200" dirty="0"/>
          </a:p>
          <a:p>
            <a:pPr lvl="1"/>
            <a:endParaRPr lang="en-US" altLang="ja-JP" sz="2400" dirty="0"/>
          </a:p>
          <a:p>
            <a:r>
              <a:rPr lang="ja-JP" altLang="en-US" sz="2800"/>
              <a:t>風応力による巻き上げスキームの結果を正しいものと考え</a:t>
            </a:r>
            <a:r>
              <a:rPr lang="en-US" altLang="ja-JP" sz="2800" dirty="0"/>
              <a:t>, </a:t>
            </a:r>
            <a:r>
              <a:rPr lang="ja-JP" altLang="en-US" sz="2800"/>
              <a:t>ダストデビルによるスキームの妥当性について検討を行う予定</a:t>
            </a:r>
            <a:endParaRPr lang="en-US" altLang="ja-JP" sz="2800" dirty="0"/>
          </a:p>
        </p:txBody>
      </p:sp>
    </p:spTree>
    <p:extLst>
      <p:ext uri="{BB962C8B-B14F-4D97-AF65-F5344CB8AC3E}">
        <p14:creationId xmlns:p14="http://schemas.microsoft.com/office/powerpoint/2010/main" val="1084856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81467" y="253117"/>
            <a:ext cx="7511473" cy="747007"/>
          </a:xfrm>
        </p:spPr>
        <p:txBody>
          <a:bodyPr>
            <a:normAutofit/>
          </a:bodyPr>
          <a:lstStyle/>
          <a:p>
            <a:r>
              <a:rPr lang="ja-JP" altLang="en-US" sz="3600" dirty="0"/>
              <a:t>参考文献</a:t>
            </a:r>
            <a:endParaRPr kumimoji="1" lang="ja-JP" altLang="en-US" sz="3600" cap="none" dirty="0"/>
          </a:p>
        </p:txBody>
      </p:sp>
      <p:sp>
        <p:nvSpPr>
          <p:cNvPr id="3" name="コンテンツ プレースホルダー 2"/>
          <p:cNvSpPr>
            <a:spLocks noGrp="1"/>
          </p:cNvSpPr>
          <p:nvPr>
            <p:ph idx="1"/>
          </p:nvPr>
        </p:nvSpPr>
        <p:spPr>
          <a:xfrm>
            <a:off x="0" y="1000124"/>
            <a:ext cx="9022079" cy="5766435"/>
          </a:xfrm>
        </p:spPr>
        <p:txBody>
          <a:bodyPr anchor="t" anchorCtr="0">
            <a:normAutofit fontScale="92500" lnSpcReduction="10000"/>
          </a:bodyPr>
          <a:lstStyle/>
          <a:p>
            <a:r>
              <a:rPr lang="en-US" altLang="ja-JP" sz="1600" dirty="0"/>
              <a:t>Greeley, R., and J. D. </a:t>
            </a:r>
            <a:r>
              <a:rPr lang="en-US" altLang="ja-JP" sz="1600" dirty="0" err="1"/>
              <a:t>Iversen</a:t>
            </a:r>
            <a:r>
              <a:rPr lang="en-US" altLang="ja-JP" sz="1600" dirty="0"/>
              <a:t>, 1985: Wind as a Geological Process on Earth, Mars, Venus, and Titan., Cambridge Univ. Press., 333 pp</a:t>
            </a:r>
          </a:p>
          <a:p>
            <a:r>
              <a:rPr lang="en-US" altLang="ja-JP" sz="1600" dirty="0" err="1"/>
              <a:t>Kahre</a:t>
            </a:r>
            <a:r>
              <a:rPr lang="en-US" altLang="ja-JP" sz="1600" dirty="0"/>
              <a:t>, M. K., et al., 2006: Modeling the Martian dust cycle and surface </a:t>
            </a:r>
            <a:r>
              <a:rPr lang="en-US" altLang="ja-JP" sz="1600" dirty="0" err="1"/>
              <a:t>dustreservoirs</a:t>
            </a:r>
            <a:r>
              <a:rPr lang="en-US" altLang="ja-JP" sz="1600" dirty="0"/>
              <a:t> with the NASA Ames general </a:t>
            </a:r>
            <a:r>
              <a:rPr lang="en-US" altLang="ja-JP" sz="1600" dirty="0" err="1"/>
              <a:t>circulationmodel</a:t>
            </a:r>
            <a:r>
              <a:rPr lang="en-US" altLang="ja-JP" sz="1600" dirty="0"/>
              <a:t>, J.G.R, 111, 25</a:t>
            </a:r>
          </a:p>
          <a:p>
            <a:r>
              <a:rPr lang="en-US" altLang="ja-JP" sz="1600" dirty="0"/>
              <a:t>Louis, J.-F., 1979: A parametric model of vertical eddy fluxes in the atmosphere, Boundary Layer </a:t>
            </a:r>
            <a:r>
              <a:rPr lang="en-US" altLang="ja-JP" sz="1600" dirty="0" err="1"/>
              <a:t>Meteorol</a:t>
            </a:r>
            <a:r>
              <a:rPr lang="en-US" altLang="ja-JP" sz="1600" dirty="0"/>
              <a:t>., 17, 187–202. </a:t>
            </a:r>
          </a:p>
          <a:p>
            <a:r>
              <a:rPr lang="en-US" altLang="ja-JP" sz="1600" dirty="0"/>
              <a:t>Mulholland, D. P., et al., 2013: Simulating the </a:t>
            </a:r>
            <a:r>
              <a:rPr lang="en-US" altLang="ja-JP" sz="1600" dirty="0" err="1"/>
              <a:t>interannual</a:t>
            </a:r>
            <a:r>
              <a:rPr lang="en-US" altLang="ja-JP" sz="1600" dirty="0"/>
              <a:t> variability of major dust storms on </a:t>
            </a:r>
            <a:r>
              <a:rPr lang="en-US" altLang="ja-JP" sz="1600" dirty="0" err="1"/>
              <a:t>Marsusing</a:t>
            </a:r>
            <a:r>
              <a:rPr lang="en-US" altLang="ja-JP" sz="1600" dirty="0"/>
              <a:t> variable lifting thresholds, Icarus, 223, 344-358</a:t>
            </a:r>
          </a:p>
          <a:p>
            <a:r>
              <a:rPr lang="en-US" altLang="ja-JP" sz="1600" dirty="0" err="1"/>
              <a:t>Nishizawa</a:t>
            </a:r>
            <a:r>
              <a:rPr lang="en-US" altLang="ja-JP" sz="1600" dirty="0"/>
              <a:t>, S., et al., 2016: Martian dust devil statistics from high-resolution large-eddy simulations, </a:t>
            </a:r>
            <a:r>
              <a:rPr lang="en-US" altLang="ja-JP" sz="1600" dirty="0" err="1"/>
              <a:t>Geophys</a:t>
            </a:r>
            <a:r>
              <a:rPr lang="en-US" altLang="ja-JP" sz="1600" dirty="0"/>
              <a:t>. Res. Lett., 43, 4180–4188</a:t>
            </a:r>
          </a:p>
          <a:p>
            <a:r>
              <a:rPr lang="en-US" altLang="ja-JP" sz="1600" dirty="0" err="1"/>
              <a:t>Odaka</a:t>
            </a:r>
            <a:r>
              <a:rPr lang="en-US" altLang="ja-JP" sz="1600" dirty="0"/>
              <a:t> M., 2001: A numerical simulation of Martian atmospheric convection with a two-dimensional </a:t>
            </a:r>
            <a:r>
              <a:rPr lang="en-US" altLang="ja-JP" sz="1600" dirty="0" err="1"/>
              <a:t>anelastic</a:t>
            </a:r>
            <a:r>
              <a:rPr lang="en-US" altLang="ja-JP" sz="1600" dirty="0"/>
              <a:t> model: A case of dust-free Mars, </a:t>
            </a:r>
            <a:r>
              <a:rPr lang="en-US" altLang="ja-JP" sz="1600" dirty="0" err="1"/>
              <a:t>Geophys</a:t>
            </a:r>
            <a:r>
              <a:rPr lang="en-US" altLang="ja-JP" sz="1600" dirty="0"/>
              <a:t>. Res. Lett., 28, 895-898</a:t>
            </a:r>
          </a:p>
          <a:p>
            <a:r>
              <a:rPr lang="en-US" altLang="ja-JP" sz="1600" dirty="0" err="1"/>
              <a:t>Rennò</a:t>
            </a:r>
            <a:r>
              <a:rPr lang="en-US" altLang="ja-JP" sz="1600" dirty="0"/>
              <a:t>, N. O., et al., 1998: </a:t>
            </a:r>
            <a:r>
              <a:rPr lang="en-US" altLang="ja-JP" sz="1600" b="1" dirty="0"/>
              <a:t>A simple </a:t>
            </a:r>
            <a:r>
              <a:rPr lang="en-US" altLang="ja-JP" sz="1600" b="1" dirty="0" err="1"/>
              <a:t>thermodynamical</a:t>
            </a:r>
            <a:r>
              <a:rPr lang="en-US" altLang="ja-JP" sz="1600" b="1" dirty="0"/>
              <a:t> theory for dust devils, A.M.S., 55, 3244-3252</a:t>
            </a:r>
            <a:endParaRPr lang="en-US" altLang="ja-JP" sz="1600" dirty="0"/>
          </a:p>
          <a:p>
            <a:r>
              <a:rPr lang="en-US" altLang="ja-JP" sz="1600" dirty="0"/>
              <a:t>Smith, M. D., 2009: THEMIS observations of Mars aerosol optical depth from 2002–2008, Icarus, 202, 444-452</a:t>
            </a:r>
          </a:p>
          <a:p>
            <a:r>
              <a:rPr lang="en-US" altLang="ja-JP" sz="1600" b="1" dirty="0" err="1"/>
              <a:t>Westphal</a:t>
            </a:r>
            <a:r>
              <a:rPr lang="en-US" altLang="ja-JP" sz="1600" b="1" dirty="0"/>
              <a:t>, D. L., et al., 1987: A two-dimensional numerical investigation of the dynamics and microphysics of </a:t>
            </a:r>
            <a:r>
              <a:rPr lang="en-US" altLang="ja-JP" sz="1600" b="1" dirty="0" err="1"/>
              <a:t>saharan</a:t>
            </a:r>
            <a:r>
              <a:rPr lang="en-US" altLang="ja-JP" sz="1600" b="1" dirty="0"/>
              <a:t> dust storms, J.G.R., 92, 3027-3049</a:t>
            </a:r>
          </a:p>
          <a:p>
            <a:r>
              <a:rPr lang="en-US" altLang="ja-JP" sz="1600" b="1" dirty="0"/>
              <a:t>Wilson, R. J., and Hamilton, K., 1996: Comprehensive model simulation of thermal tides in the Martian atmosphere, J.A.S, 53, 9, 1290-1326</a:t>
            </a:r>
          </a:p>
          <a:p>
            <a:endParaRPr lang="en-US" altLang="ja-JP" sz="1600" dirty="0"/>
          </a:p>
        </p:txBody>
      </p:sp>
    </p:spTree>
    <p:extLst>
      <p:ext uri="{BB962C8B-B14F-4D97-AF65-F5344CB8AC3E}">
        <p14:creationId xmlns:p14="http://schemas.microsoft.com/office/powerpoint/2010/main" val="20671607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C36B83-695C-ED4C-9D68-07023FE5E284}"/>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9466079B-B0C7-4544-8A8F-2CBAFE8B2223}"/>
              </a:ext>
            </a:extLst>
          </p:cNvPr>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240750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327991"/>
            <a:ext cx="9144000" cy="838200"/>
          </a:xfrm>
        </p:spPr>
        <p:txBody>
          <a:bodyPr>
            <a:normAutofit fontScale="90000"/>
          </a:bodyPr>
          <a:lstStyle/>
          <a:p>
            <a:r>
              <a:rPr kumimoji="1" lang="ja-JP" altLang="en-US" sz="3600" dirty="0"/>
              <a:t>火星</a:t>
            </a:r>
            <a:r>
              <a:rPr lang="ja-JP" altLang="en-US" sz="3600" dirty="0"/>
              <a:t>大気大循環モデル </a:t>
            </a:r>
            <a:r>
              <a:rPr lang="en-US" altLang="ja-JP" sz="3600" dirty="0"/>
              <a:t>(MGCM) </a:t>
            </a:r>
            <a:r>
              <a:rPr kumimoji="1" lang="ja-JP" altLang="en-US" sz="3600" dirty="0"/>
              <a:t>におけるダスト</a:t>
            </a:r>
          </a:p>
        </p:txBody>
      </p:sp>
      <p:sp>
        <p:nvSpPr>
          <p:cNvPr id="3" name="コンテンツ プレースホルダー 2"/>
          <p:cNvSpPr>
            <a:spLocks noGrp="1"/>
          </p:cNvSpPr>
          <p:nvPr>
            <p:ph idx="1"/>
          </p:nvPr>
        </p:nvSpPr>
        <p:spPr>
          <a:xfrm>
            <a:off x="498149" y="883907"/>
            <a:ext cx="8416452" cy="5685857"/>
          </a:xfrm>
        </p:spPr>
        <p:txBody>
          <a:bodyPr>
            <a:normAutofit lnSpcReduction="10000"/>
          </a:bodyPr>
          <a:lstStyle/>
          <a:p>
            <a:r>
              <a:rPr lang="ja-JP" altLang="en-US" dirty="0"/>
              <a:t>かつてはダスト分布を固定して火星の大気循環が</a:t>
            </a:r>
            <a:br>
              <a:rPr lang="en-US" altLang="ja-JP" dirty="0"/>
            </a:br>
            <a:r>
              <a:rPr lang="ja-JP" altLang="en-US" dirty="0"/>
              <a:t>調べられてきた</a:t>
            </a:r>
            <a:br>
              <a:rPr lang="en-US" altLang="ja-JP" dirty="0"/>
            </a:br>
            <a:r>
              <a:rPr lang="en-US" altLang="ja-JP" sz="2000" dirty="0"/>
              <a:t>(Wilson and Hamilton, 1996)</a:t>
            </a:r>
          </a:p>
          <a:p>
            <a:pPr lvl="1"/>
            <a:r>
              <a:rPr lang="ja-JP" altLang="en-US" dirty="0"/>
              <a:t>ダストストームが発生するのに十分な風速が得られなかった</a:t>
            </a:r>
            <a:endParaRPr lang="en-US" altLang="ja-JP" dirty="0"/>
          </a:p>
          <a:p>
            <a:pPr lvl="1"/>
            <a:r>
              <a:rPr lang="en-US" altLang="ja-JP" dirty="0"/>
              <a:t>MGCM </a:t>
            </a:r>
            <a:r>
              <a:rPr lang="ja-JP" altLang="en-US" dirty="0"/>
              <a:t>の中でダストストームを起こすには</a:t>
            </a:r>
            <a:r>
              <a:rPr lang="en-US" altLang="ja-JP" dirty="0"/>
              <a:t>, </a:t>
            </a:r>
            <a:br>
              <a:rPr lang="en-US" altLang="ja-JP" dirty="0"/>
            </a:br>
            <a:r>
              <a:rPr lang="ja-JP" altLang="en-US" dirty="0"/>
              <a:t>小スケール</a:t>
            </a:r>
            <a:r>
              <a:rPr lang="en-US" altLang="ja-JP" dirty="0"/>
              <a:t> (&lt;~ 100 km) </a:t>
            </a:r>
            <a:r>
              <a:rPr lang="ja-JP" altLang="en-US" dirty="0"/>
              <a:t>な風の揺らぎが重要であることを示唆</a:t>
            </a:r>
            <a:endParaRPr lang="en-US" altLang="ja-JP" dirty="0"/>
          </a:p>
          <a:p>
            <a:pPr lvl="1"/>
            <a:r>
              <a:rPr lang="ja-JP" altLang="en-US" dirty="0"/>
              <a:t>細かい風の流れを考慮する何らかの仕組みが必要</a:t>
            </a:r>
            <a:endParaRPr lang="en-US" altLang="ja-JP" dirty="0"/>
          </a:p>
          <a:p>
            <a:r>
              <a:rPr lang="ja-JP" altLang="en-US" dirty="0"/>
              <a:t>領域モデルによる対流計算によって</a:t>
            </a:r>
            <a:r>
              <a:rPr lang="en-US" altLang="ja-JP" dirty="0"/>
              <a:t>, </a:t>
            </a:r>
            <a:r>
              <a:rPr lang="ja-JP" altLang="en-US" dirty="0"/>
              <a:t>小スケールの流れを考慮すれば十分な風速が得られることがわかった</a:t>
            </a:r>
            <a:br>
              <a:rPr lang="en-US" altLang="ja-JP" dirty="0"/>
            </a:br>
            <a:r>
              <a:rPr lang="en-US" altLang="ja-JP" sz="2000" dirty="0"/>
              <a:t>(</a:t>
            </a:r>
            <a:r>
              <a:rPr lang="en-US" altLang="ja-JP" sz="2000" dirty="0" err="1"/>
              <a:t>Odaka</a:t>
            </a:r>
            <a:r>
              <a:rPr lang="en-US" altLang="ja-JP" sz="2000" dirty="0"/>
              <a:t>, 2001)</a:t>
            </a:r>
            <a:endParaRPr lang="en-US" altLang="ja-JP" dirty="0"/>
          </a:p>
          <a:p>
            <a:r>
              <a:rPr lang="en-US" altLang="ja-JP" dirty="0"/>
              <a:t>Mars Global Surveyor </a:t>
            </a:r>
            <a:r>
              <a:rPr lang="ja-JP" altLang="en-US" dirty="0"/>
              <a:t>によって</a:t>
            </a:r>
            <a:br>
              <a:rPr lang="en-US" altLang="ja-JP" dirty="0"/>
            </a:br>
            <a:r>
              <a:rPr lang="ja-JP" altLang="en-US" dirty="0"/>
              <a:t>数多くのダストデビルが見つかる</a:t>
            </a:r>
            <a:br>
              <a:rPr lang="en-US" altLang="ja-JP" dirty="0"/>
            </a:br>
            <a:r>
              <a:rPr lang="en-US" altLang="ja-JP" dirty="0"/>
              <a:t>(2000 </a:t>
            </a:r>
            <a:r>
              <a:rPr lang="ja-JP" altLang="en-US" dirty="0"/>
              <a:t>年以降</a:t>
            </a:r>
            <a:r>
              <a:rPr lang="en-US" altLang="ja-JP" dirty="0"/>
              <a:t>)</a:t>
            </a:r>
          </a:p>
          <a:p>
            <a:pPr lvl="1"/>
            <a:r>
              <a:rPr lang="en-US" altLang="ja-JP" dirty="0"/>
              <a:t>GCM </a:t>
            </a:r>
            <a:r>
              <a:rPr lang="ja-JP" altLang="en-US" dirty="0"/>
              <a:t>で表現できない小さな風の</a:t>
            </a:r>
            <a:br>
              <a:rPr lang="en-US" altLang="ja-JP" dirty="0"/>
            </a:br>
            <a:r>
              <a:rPr lang="ja-JP" altLang="en-US" dirty="0"/>
              <a:t>ゆらぎをもたらす現象として</a:t>
            </a:r>
            <a:br>
              <a:rPr lang="en-US" altLang="ja-JP" dirty="0"/>
            </a:br>
            <a:r>
              <a:rPr lang="ja-JP" altLang="en-US" dirty="0"/>
              <a:t>ダストデビルが注目されはじめた</a:t>
            </a:r>
            <a:endParaRPr lang="en-US" altLang="ja-JP" dirty="0"/>
          </a:p>
        </p:txBody>
      </p:sp>
      <p:pic>
        <p:nvPicPr>
          <p:cNvPr id="6" name="図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6443587" y="3828414"/>
            <a:ext cx="1976811" cy="2965217"/>
          </a:xfrm>
          <a:prstGeom prst="rect">
            <a:avLst/>
          </a:prstGeom>
        </p:spPr>
      </p:pic>
      <p:sp>
        <p:nvSpPr>
          <p:cNvPr id="22" name="テキスト ボックス 21"/>
          <p:cNvSpPr txBox="1"/>
          <p:nvPr/>
        </p:nvSpPr>
        <p:spPr>
          <a:xfrm>
            <a:off x="5562983" y="6530184"/>
            <a:ext cx="3740043" cy="307777"/>
          </a:xfrm>
          <a:prstGeom prst="rect">
            <a:avLst/>
          </a:prstGeom>
          <a:noFill/>
        </p:spPr>
        <p:txBody>
          <a:bodyPr wrap="square" rtlCol="0">
            <a:spAutoFit/>
          </a:bodyPr>
          <a:lstStyle/>
          <a:p>
            <a:r>
              <a:rPr kumimoji="1" lang="en-US" altLang="ja-JP" sz="1400" dirty="0"/>
              <a:t>https://</a:t>
            </a:r>
            <a:r>
              <a:rPr kumimoji="1" lang="en-US" altLang="ja-JP" sz="1400" dirty="0" err="1"/>
              <a:t>apod.nasa.gov</a:t>
            </a:r>
            <a:r>
              <a:rPr kumimoji="1" lang="en-US" altLang="ja-JP" sz="1400" dirty="0"/>
              <a:t>/</a:t>
            </a:r>
            <a:r>
              <a:rPr kumimoji="1" lang="en-US" altLang="ja-JP" sz="1400" dirty="0" err="1"/>
              <a:t>apod</a:t>
            </a:r>
            <a:r>
              <a:rPr kumimoji="1" lang="en-US" altLang="ja-JP" sz="1400" dirty="0"/>
              <a:t>/ap031230.html</a:t>
            </a:r>
            <a:endParaRPr kumimoji="1" lang="ja-JP" altLang="en-US" sz="1400" dirty="0"/>
          </a:p>
        </p:txBody>
      </p:sp>
      <p:sp>
        <p:nvSpPr>
          <p:cNvPr id="23" name="コンテンツ プレースホルダー 2"/>
          <p:cNvSpPr txBox="1">
            <a:spLocks/>
          </p:cNvSpPr>
          <p:nvPr/>
        </p:nvSpPr>
        <p:spPr>
          <a:xfrm>
            <a:off x="5706228" y="6299428"/>
            <a:ext cx="3402586" cy="340353"/>
          </a:xfrm>
          <a:prstGeom prst="rect">
            <a:avLst/>
          </a:prstGeom>
        </p:spPr>
        <p:txBody>
          <a:bodyPr vert="horz" lIns="91440" tIns="45720" rIns="91440" bIns="45720" rtlCol="0" anchor="t" anchorCtr="0">
            <a:no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4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pPr marL="0" indent="0" algn="ctr">
              <a:buNone/>
            </a:pPr>
            <a:r>
              <a:rPr lang="ja-JP" altLang="en-US" sz="1800" dirty="0"/>
              <a:t>ダストデビルの通った跡</a:t>
            </a:r>
            <a:endParaRPr lang="en-US" altLang="ja-JP" sz="1800" dirty="0"/>
          </a:p>
        </p:txBody>
      </p:sp>
    </p:spTree>
    <p:extLst>
      <p:ext uri="{BB962C8B-B14F-4D97-AF65-F5344CB8AC3E}">
        <p14:creationId xmlns:p14="http://schemas.microsoft.com/office/powerpoint/2010/main" val="39179463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1252" y="327991"/>
            <a:ext cx="8843349" cy="838200"/>
          </a:xfrm>
        </p:spPr>
        <p:txBody>
          <a:bodyPr>
            <a:normAutofit/>
          </a:bodyPr>
          <a:lstStyle/>
          <a:p>
            <a:r>
              <a:rPr lang="ja-JP" altLang="en-US" sz="3600" dirty="0"/>
              <a:t>ダスト巻き上げを考慮した</a:t>
            </a:r>
            <a:r>
              <a:rPr kumimoji="1" lang="en-US" altLang="ja-JP" sz="3600" dirty="0"/>
              <a:t> MGCM </a:t>
            </a:r>
            <a:r>
              <a:rPr kumimoji="1" lang="ja-JP" altLang="en-US" sz="3600" dirty="0"/>
              <a:t>計算</a:t>
            </a:r>
          </a:p>
        </p:txBody>
      </p:sp>
      <p:sp>
        <p:nvSpPr>
          <p:cNvPr id="3" name="コンテンツ プレースホルダー 2"/>
          <p:cNvSpPr>
            <a:spLocks noGrp="1"/>
          </p:cNvSpPr>
          <p:nvPr>
            <p:ph idx="1"/>
          </p:nvPr>
        </p:nvSpPr>
        <p:spPr>
          <a:xfrm>
            <a:off x="498149" y="1003178"/>
            <a:ext cx="8416452" cy="2592137"/>
          </a:xfrm>
        </p:spPr>
        <p:txBody>
          <a:bodyPr>
            <a:normAutofit/>
          </a:bodyPr>
          <a:lstStyle/>
          <a:p>
            <a:r>
              <a:rPr lang="en-US" altLang="ja-JP" dirty="0" err="1"/>
              <a:t>Kahre</a:t>
            </a:r>
            <a:r>
              <a:rPr lang="en-US" altLang="ja-JP" dirty="0"/>
              <a:t> et al. (2006) : </a:t>
            </a:r>
            <a:r>
              <a:rPr lang="ja-JP" altLang="en-US" dirty="0"/>
              <a:t>二つのダスト巻き上げスキーム</a:t>
            </a:r>
            <a:endParaRPr lang="en-US" altLang="ja-JP" dirty="0"/>
          </a:p>
          <a:p>
            <a:pPr lvl="1"/>
            <a:r>
              <a:rPr lang="ja-JP" altLang="en-US" dirty="0"/>
              <a:t>平均風応力</a:t>
            </a:r>
            <a:endParaRPr lang="en-US" altLang="ja-JP" dirty="0"/>
          </a:p>
          <a:p>
            <a:pPr lvl="2"/>
            <a:r>
              <a:rPr lang="ja-JP" altLang="en-US" sz="2000" dirty="0"/>
              <a:t>ダスト量</a:t>
            </a:r>
            <a:r>
              <a:rPr lang="en-US" altLang="ja-JP" sz="2000" dirty="0"/>
              <a:t> (~ </a:t>
            </a:r>
            <a:r>
              <a:rPr lang="ja-JP" altLang="en-US" sz="2000" dirty="0"/>
              <a:t>光学的深さ</a:t>
            </a:r>
            <a:r>
              <a:rPr lang="en-US" altLang="ja-JP" sz="2000" dirty="0"/>
              <a:t>) </a:t>
            </a:r>
            <a:r>
              <a:rPr lang="ja-JP" altLang="en-US" sz="2000" dirty="0"/>
              <a:t>の季節変動が表現可能</a:t>
            </a:r>
            <a:endParaRPr lang="en-US" altLang="ja-JP" sz="2000" dirty="0"/>
          </a:p>
          <a:p>
            <a:pPr lvl="3"/>
            <a:r>
              <a:rPr lang="ja-JP" altLang="en-US" sz="2000" dirty="0"/>
              <a:t>ただし風応力閾値を下げている</a:t>
            </a:r>
            <a:r>
              <a:rPr lang="en-US" altLang="ja-JP" sz="2000" dirty="0"/>
              <a:t>.</a:t>
            </a:r>
            <a:r>
              <a:rPr lang="ja-JP" altLang="en-US" sz="2000" dirty="0"/>
              <a:t> 臨界風応力は一定</a:t>
            </a:r>
            <a:endParaRPr lang="en-US" altLang="ja-JP" sz="2000" dirty="0"/>
          </a:p>
          <a:p>
            <a:pPr lvl="1"/>
            <a:r>
              <a:rPr lang="ja-JP" altLang="en-US" dirty="0"/>
              <a:t>ダストデビル</a:t>
            </a:r>
            <a:endParaRPr lang="en-US" altLang="ja-JP" dirty="0"/>
          </a:p>
          <a:p>
            <a:pPr lvl="2"/>
            <a:r>
              <a:rPr lang="ja-JP" altLang="en-US" sz="2000" dirty="0"/>
              <a:t>効率因子パラメータ</a:t>
            </a:r>
            <a:r>
              <a:rPr lang="en-US" altLang="ja-JP" sz="2000" dirty="0"/>
              <a:t> α</a:t>
            </a:r>
            <a:r>
              <a:rPr lang="en-US" altLang="ja-JP" baseline="-25000" dirty="0"/>
              <a:t>D</a:t>
            </a:r>
            <a:r>
              <a:rPr lang="en-US" altLang="ja-JP" sz="2000" dirty="0"/>
              <a:t> </a:t>
            </a:r>
            <a:r>
              <a:rPr lang="ja-JP" altLang="en-US" sz="2000" dirty="0"/>
              <a:t>によっては</a:t>
            </a:r>
            <a:r>
              <a:rPr lang="en-US" altLang="ja-JP" sz="2000" dirty="0"/>
              <a:t>, </a:t>
            </a:r>
            <a:r>
              <a:rPr lang="ja-JP" altLang="en-US" sz="2000" dirty="0"/>
              <a:t>背景ダスト量が表現可能</a:t>
            </a:r>
            <a:endParaRPr lang="en-US" altLang="ja-JP" dirty="0"/>
          </a:p>
        </p:txBody>
      </p:sp>
      <p:pic>
        <p:nvPicPr>
          <p:cNvPr id="4" name="図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3304" y="3649353"/>
            <a:ext cx="2944778" cy="2168342"/>
          </a:xfrm>
          <a:prstGeom prst="rect">
            <a:avLst/>
          </a:prstGeom>
        </p:spPr>
      </p:pic>
      <p:sp>
        <p:nvSpPr>
          <p:cNvPr id="5" name="テキスト ボックス 4"/>
          <p:cNvSpPr txBox="1"/>
          <p:nvPr/>
        </p:nvSpPr>
        <p:spPr>
          <a:xfrm rot="16200000">
            <a:off x="80298" y="4578239"/>
            <a:ext cx="1476457" cy="276999"/>
          </a:xfrm>
          <a:prstGeom prst="rect">
            <a:avLst/>
          </a:prstGeom>
          <a:solidFill>
            <a:schemeClr val="bg1"/>
          </a:solidFill>
        </p:spPr>
        <p:txBody>
          <a:bodyPr wrap="square" lIns="0" tIns="0" rIns="0" bIns="0" rtlCol="0">
            <a:spAutoFit/>
          </a:bodyPr>
          <a:lstStyle/>
          <a:p>
            <a:pPr algn="ctr"/>
            <a:r>
              <a:rPr kumimoji="1" lang="ja-JP" altLang="en-US" dirty="0">
                <a:latin typeface="Hiragino Kaku Gothic Pro W6" charset="-128"/>
                <a:ea typeface="Hiragino Kaku Gothic Pro W6" charset="-128"/>
                <a:cs typeface="Hiragino Kaku Gothic Pro W6" charset="-128"/>
              </a:rPr>
              <a:t>光学的深さ</a:t>
            </a:r>
          </a:p>
        </p:txBody>
      </p:sp>
      <p:sp>
        <p:nvSpPr>
          <p:cNvPr id="7" name="テキスト ボックス 6"/>
          <p:cNvSpPr txBox="1"/>
          <p:nvPr/>
        </p:nvSpPr>
        <p:spPr>
          <a:xfrm>
            <a:off x="1494935" y="4653817"/>
            <a:ext cx="640266" cy="276999"/>
          </a:xfrm>
          <a:prstGeom prst="rect">
            <a:avLst/>
          </a:prstGeom>
          <a:solidFill>
            <a:schemeClr val="bg1"/>
          </a:solidFill>
        </p:spPr>
        <p:txBody>
          <a:bodyPr wrap="square" lIns="0" tIns="0" rIns="0" bIns="0" rtlCol="0">
            <a:spAutoFit/>
          </a:bodyPr>
          <a:lstStyle/>
          <a:p>
            <a:pPr algn="ctr"/>
            <a:r>
              <a:rPr kumimoji="1" lang="ja-JP" altLang="en-US">
                <a:latin typeface="Hiragino Kaku Gothic Pro W6" charset="-128"/>
                <a:ea typeface="Hiragino Kaku Gothic Pro W6" charset="-128"/>
                <a:cs typeface="Hiragino Kaku Gothic Pro W6" charset="-128"/>
              </a:rPr>
              <a:t>夏</a:t>
            </a:r>
            <a:endParaRPr kumimoji="1" lang="ja-JP" altLang="en-US" dirty="0">
              <a:latin typeface="Hiragino Kaku Gothic Pro W6" charset="-128"/>
              <a:ea typeface="Hiragino Kaku Gothic Pro W6" charset="-128"/>
              <a:cs typeface="Hiragino Kaku Gothic Pro W6" charset="-128"/>
            </a:endParaRPr>
          </a:p>
        </p:txBody>
      </p:sp>
      <p:sp>
        <p:nvSpPr>
          <p:cNvPr id="8" name="テキスト ボックス 7"/>
          <p:cNvSpPr txBox="1"/>
          <p:nvPr/>
        </p:nvSpPr>
        <p:spPr>
          <a:xfrm>
            <a:off x="2836503" y="5167963"/>
            <a:ext cx="640266" cy="276999"/>
          </a:xfrm>
          <a:prstGeom prst="rect">
            <a:avLst/>
          </a:prstGeom>
          <a:solidFill>
            <a:schemeClr val="bg1"/>
          </a:solidFill>
        </p:spPr>
        <p:txBody>
          <a:bodyPr wrap="square" lIns="0" tIns="0" rIns="0" bIns="0" rtlCol="0">
            <a:spAutoFit/>
          </a:bodyPr>
          <a:lstStyle/>
          <a:p>
            <a:pPr algn="ctr"/>
            <a:r>
              <a:rPr kumimoji="1" lang="ja-JP" altLang="en-US" dirty="0">
                <a:latin typeface="Hiragino Kaku Gothic Pro W6" charset="-128"/>
                <a:ea typeface="Hiragino Kaku Gothic Pro W6" charset="-128"/>
                <a:cs typeface="Hiragino Kaku Gothic Pro W6" charset="-128"/>
              </a:rPr>
              <a:t>冬</a:t>
            </a:r>
          </a:p>
        </p:txBody>
      </p:sp>
      <p:sp>
        <p:nvSpPr>
          <p:cNvPr id="9" name="テキスト ボックス 8"/>
          <p:cNvSpPr txBox="1"/>
          <p:nvPr/>
        </p:nvSpPr>
        <p:spPr>
          <a:xfrm>
            <a:off x="546167" y="3552062"/>
            <a:ext cx="3439052" cy="276999"/>
          </a:xfrm>
          <a:prstGeom prst="rect">
            <a:avLst/>
          </a:prstGeom>
          <a:solidFill>
            <a:schemeClr val="bg1"/>
          </a:solidFill>
        </p:spPr>
        <p:txBody>
          <a:bodyPr wrap="square" lIns="0" tIns="0" rIns="0" bIns="0" rtlCol="0">
            <a:spAutoFit/>
          </a:bodyPr>
          <a:lstStyle/>
          <a:p>
            <a:pPr algn="ctr"/>
            <a:r>
              <a:rPr kumimoji="1" lang="ja-JP" altLang="en-US" dirty="0">
                <a:latin typeface="Hiragino Kaku Gothic Pro W6" charset="-128"/>
                <a:ea typeface="Hiragino Kaku Gothic Pro W6" charset="-128"/>
                <a:cs typeface="Hiragino Kaku Gothic Pro W6" charset="-128"/>
              </a:rPr>
              <a:t>光学的深さ</a:t>
            </a:r>
            <a:r>
              <a:rPr kumimoji="1" lang="en-US" altLang="ja-JP" dirty="0">
                <a:latin typeface="Hiragino Kaku Gothic Pro W6" charset="-128"/>
                <a:ea typeface="Hiragino Kaku Gothic Pro W6" charset="-128"/>
                <a:cs typeface="Hiragino Kaku Gothic Pro W6" charset="-128"/>
              </a:rPr>
              <a:t>(</a:t>
            </a:r>
            <a:r>
              <a:rPr kumimoji="1" lang="ja-JP" altLang="en-US" dirty="0">
                <a:latin typeface="Hiragino Kaku Gothic Pro W6" charset="-128"/>
                <a:ea typeface="Hiragino Kaku Gothic Pro W6" charset="-128"/>
                <a:cs typeface="Hiragino Kaku Gothic Pro W6" charset="-128"/>
              </a:rPr>
              <a:t>全球平均</a:t>
            </a:r>
            <a:r>
              <a:rPr kumimoji="1" lang="en-US" altLang="ja-JP" dirty="0">
                <a:latin typeface="Hiragino Kaku Gothic Pro W6" charset="-128"/>
                <a:ea typeface="Hiragino Kaku Gothic Pro W6" charset="-128"/>
                <a:cs typeface="Hiragino Kaku Gothic Pro W6" charset="-128"/>
              </a:rPr>
              <a:t>)</a:t>
            </a:r>
            <a:r>
              <a:rPr kumimoji="1" lang="ja-JP" altLang="en-US" dirty="0">
                <a:latin typeface="Hiragino Kaku Gothic Pro W6" charset="-128"/>
                <a:ea typeface="Hiragino Kaku Gothic Pro W6" charset="-128"/>
                <a:cs typeface="Hiragino Kaku Gothic Pro W6" charset="-128"/>
              </a:rPr>
              <a:t>の季節変化</a:t>
            </a:r>
          </a:p>
        </p:txBody>
      </p:sp>
      <p:sp>
        <p:nvSpPr>
          <p:cNvPr id="10" name="テキスト ボックス 9"/>
          <p:cNvSpPr txBox="1"/>
          <p:nvPr/>
        </p:nvSpPr>
        <p:spPr>
          <a:xfrm>
            <a:off x="7079949" y="6470374"/>
            <a:ext cx="2086304" cy="307777"/>
          </a:xfrm>
          <a:prstGeom prst="rect">
            <a:avLst/>
          </a:prstGeom>
          <a:noFill/>
        </p:spPr>
        <p:txBody>
          <a:bodyPr wrap="square" rtlCol="0">
            <a:spAutoFit/>
          </a:bodyPr>
          <a:lstStyle/>
          <a:p>
            <a:r>
              <a:rPr lang="en-US" altLang="ja-JP" sz="1400" dirty="0" err="1">
                <a:latin typeface="Hiragino Kaku Gothic Pro W6" charset="-128"/>
                <a:ea typeface="Hiragino Kaku Gothic Pro W6" charset="-128"/>
                <a:cs typeface="Hiragino Kaku Gothic Pro W6" charset="-128"/>
              </a:rPr>
              <a:t>Kahre</a:t>
            </a:r>
            <a:r>
              <a:rPr lang="en-US" altLang="ja-JP" sz="1400" dirty="0">
                <a:latin typeface="Hiragino Kaku Gothic Pro W6" charset="-128"/>
                <a:ea typeface="Hiragino Kaku Gothic Pro W6" charset="-128"/>
                <a:cs typeface="Hiragino Kaku Gothic Pro W6" charset="-128"/>
              </a:rPr>
              <a:t> et al. (2006)</a:t>
            </a:r>
            <a:endParaRPr kumimoji="1" lang="ja-JP" altLang="en-US" sz="1400" dirty="0">
              <a:latin typeface="Hiragino Kaku Gothic Pro W6" charset="-128"/>
              <a:ea typeface="Hiragino Kaku Gothic Pro W6" charset="-128"/>
              <a:cs typeface="Hiragino Kaku Gothic Pro W6" charset="-128"/>
            </a:endParaRPr>
          </a:p>
        </p:txBody>
      </p:sp>
      <p:pic>
        <p:nvPicPr>
          <p:cNvPr id="11" name="図 10"/>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450010" y="3420229"/>
            <a:ext cx="3259878" cy="2728504"/>
          </a:xfrm>
          <a:prstGeom prst="rect">
            <a:avLst/>
          </a:prstGeom>
        </p:spPr>
      </p:pic>
      <p:sp>
        <p:nvSpPr>
          <p:cNvPr id="13" name="テキスト ボックス 12"/>
          <p:cNvSpPr txBox="1"/>
          <p:nvPr/>
        </p:nvSpPr>
        <p:spPr>
          <a:xfrm>
            <a:off x="5386958" y="3262902"/>
            <a:ext cx="3439052" cy="276999"/>
          </a:xfrm>
          <a:prstGeom prst="rect">
            <a:avLst/>
          </a:prstGeom>
          <a:solidFill>
            <a:schemeClr val="bg1"/>
          </a:solidFill>
        </p:spPr>
        <p:txBody>
          <a:bodyPr wrap="square" lIns="0" tIns="0" rIns="0" bIns="0" rtlCol="0">
            <a:spAutoFit/>
          </a:bodyPr>
          <a:lstStyle/>
          <a:p>
            <a:pPr algn="ctr"/>
            <a:r>
              <a:rPr kumimoji="1" lang="ja-JP" altLang="en-US" dirty="0">
                <a:latin typeface="Hiragino Kaku Gothic Pro W6" charset="-128"/>
                <a:ea typeface="Hiragino Kaku Gothic Pro W6" charset="-128"/>
                <a:cs typeface="Hiragino Kaku Gothic Pro W6" charset="-128"/>
              </a:rPr>
              <a:t>光学的深さ</a:t>
            </a:r>
            <a:r>
              <a:rPr kumimoji="1" lang="en-US" altLang="ja-JP" dirty="0">
                <a:latin typeface="Hiragino Kaku Gothic Pro W6" charset="-128"/>
                <a:ea typeface="Hiragino Kaku Gothic Pro W6" charset="-128"/>
                <a:cs typeface="Hiragino Kaku Gothic Pro W6" charset="-128"/>
              </a:rPr>
              <a:t>(</a:t>
            </a:r>
            <a:r>
              <a:rPr kumimoji="1" lang="ja-JP" altLang="en-US" dirty="0">
                <a:latin typeface="Hiragino Kaku Gothic Pro W6" charset="-128"/>
                <a:ea typeface="Hiragino Kaku Gothic Pro W6" charset="-128"/>
                <a:cs typeface="Hiragino Kaku Gothic Pro W6" charset="-128"/>
              </a:rPr>
              <a:t>経度平均</a:t>
            </a:r>
            <a:r>
              <a:rPr kumimoji="1" lang="en-US" altLang="ja-JP" dirty="0">
                <a:latin typeface="Hiragino Kaku Gothic Pro W6" charset="-128"/>
                <a:ea typeface="Hiragino Kaku Gothic Pro W6" charset="-128"/>
                <a:cs typeface="Hiragino Kaku Gothic Pro W6" charset="-128"/>
              </a:rPr>
              <a:t>)</a:t>
            </a:r>
            <a:r>
              <a:rPr kumimoji="1" lang="ja-JP" altLang="en-US" dirty="0">
                <a:latin typeface="Hiragino Kaku Gothic Pro W6" charset="-128"/>
                <a:ea typeface="Hiragino Kaku Gothic Pro W6" charset="-128"/>
                <a:cs typeface="Hiragino Kaku Gothic Pro W6" charset="-128"/>
              </a:rPr>
              <a:t>の季節変化</a:t>
            </a:r>
          </a:p>
        </p:txBody>
      </p:sp>
      <p:pic>
        <p:nvPicPr>
          <p:cNvPr id="14" name="図 13"/>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450010" y="6274856"/>
            <a:ext cx="3259878" cy="195518"/>
          </a:xfrm>
          <a:prstGeom prst="rect">
            <a:avLst/>
          </a:prstGeom>
        </p:spPr>
      </p:pic>
      <p:sp>
        <p:nvSpPr>
          <p:cNvPr id="15" name="テキスト ボックス 14"/>
          <p:cNvSpPr txBox="1"/>
          <p:nvPr/>
        </p:nvSpPr>
        <p:spPr>
          <a:xfrm>
            <a:off x="7601659" y="5969025"/>
            <a:ext cx="640266" cy="276999"/>
          </a:xfrm>
          <a:prstGeom prst="rect">
            <a:avLst/>
          </a:prstGeom>
          <a:solidFill>
            <a:schemeClr val="bg1"/>
          </a:solidFill>
        </p:spPr>
        <p:txBody>
          <a:bodyPr wrap="square" lIns="0" tIns="0" rIns="0" bIns="0" rtlCol="0">
            <a:spAutoFit/>
          </a:bodyPr>
          <a:lstStyle/>
          <a:p>
            <a:pPr algn="ctr"/>
            <a:r>
              <a:rPr kumimoji="1" lang="ja-JP" altLang="en-US" dirty="0">
                <a:latin typeface="Hiragino Kaku Gothic Pro W6" charset="-128"/>
                <a:ea typeface="Hiragino Kaku Gothic Pro W6" charset="-128"/>
                <a:cs typeface="Hiragino Kaku Gothic Pro W6" charset="-128"/>
              </a:rPr>
              <a:t>冬</a:t>
            </a:r>
          </a:p>
        </p:txBody>
      </p:sp>
      <p:sp>
        <p:nvSpPr>
          <p:cNvPr id="16" name="テキスト ボックス 15"/>
          <p:cNvSpPr txBox="1"/>
          <p:nvPr/>
        </p:nvSpPr>
        <p:spPr>
          <a:xfrm>
            <a:off x="6161741" y="5969025"/>
            <a:ext cx="640266" cy="276999"/>
          </a:xfrm>
          <a:prstGeom prst="rect">
            <a:avLst/>
          </a:prstGeom>
          <a:solidFill>
            <a:schemeClr val="bg1"/>
          </a:solidFill>
        </p:spPr>
        <p:txBody>
          <a:bodyPr wrap="square" lIns="0" tIns="0" rIns="0" bIns="0" rtlCol="0">
            <a:spAutoFit/>
          </a:bodyPr>
          <a:lstStyle/>
          <a:p>
            <a:pPr algn="ctr"/>
            <a:r>
              <a:rPr kumimoji="1" lang="ja-JP" altLang="en-US" dirty="0">
                <a:latin typeface="Hiragino Kaku Gothic Pro W6" charset="-128"/>
                <a:ea typeface="Hiragino Kaku Gothic Pro W6" charset="-128"/>
                <a:cs typeface="Hiragino Kaku Gothic Pro W6" charset="-128"/>
              </a:rPr>
              <a:t>夏</a:t>
            </a:r>
          </a:p>
        </p:txBody>
      </p:sp>
      <p:sp>
        <p:nvSpPr>
          <p:cNvPr id="17" name="テキスト ボックス 16"/>
          <p:cNvSpPr txBox="1"/>
          <p:nvPr/>
        </p:nvSpPr>
        <p:spPr>
          <a:xfrm rot="16200000">
            <a:off x="5156533" y="5273085"/>
            <a:ext cx="660610" cy="276999"/>
          </a:xfrm>
          <a:prstGeom prst="rect">
            <a:avLst/>
          </a:prstGeom>
          <a:solidFill>
            <a:schemeClr val="bg1"/>
          </a:solidFill>
        </p:spPr>
        <p:txBody>
          <a:bodyPr wrap="square" lIns="0" tIns="0" rIns="0" bIns="0" rtlCol="0">
            <a:spAutoFit/>
          </a:bodyPr>
          <a:lstStyle/>
          <a:p>
            <a:pPr algn="ctr"/>
            <a:r>
              <a:rPr kumimoji="1" lang="ja-JP" altLang="en-US">
                <a:latin typeface="Hiragino Kaku Gothic Pro W6" charset="-128"/>
                <a:ea typeface="Hiragino Kaku Gothic Pro W6" charset="-128"/>
                <a:cs typeface="Hiragino Kaku Gothic Pro W6" charset="-128"/>
              </a:rPr>
              <a:t>緯度</a:t>
            </a:r>
            <a:endParaRPr kumimoji="1" lang="ja-JP" altLang="en-US" dirty="0">
              <a:latin typeface="Hiragino Kaku Gothic Pro W6" charset="-128"/>
              <a:ea typeface="Hiragino Kaku Gothic Pro W6" charset="-128"/>
              <a:cs typeface="Hiragino Kaku Gothic Pro W6" charset="-128"/>
            </a:endParaRPr>
          </a:p>
        </p:txBody>
      </p:sp>
      <p:sp>
        <p:nvSpPr>
          <p:cNvPr id="18" name="テキスト ボックス 17"/>
          <p:cNvSpPr txBox="1"/>
          <p:nvPr/>
        </p:nvSpPr>
        <p:spPr>
          <a:xfrm rot="16200000">
            <a:off x="5156534" y="3935837"/>
            <a:ext cx="660610" cy="276999"/>
          </a:xfrm>
          <a:prstGeom prst="rect">
            <a:avLst/>
          </a:prstGeom>
          <a:solidFill>
            <a:schemeClr val="bg1"/>
          </a:solidFill>
        </p:spPr>
        <p:txBody>
          <a:bodyPr wrap="square" lIns="0" tIns="0" rIns="0" bIns="0" rtlCol="0">
            <a:spAutoFit/>
          </a:bodyPr>
          <a:lstStyle/>
          <a:p>
            <a:pPr algn="ctr"/>
            <a:r>
              <a:rPr kumimoji="1" lang="ja-JP" altLang="en-US" dirty="0">
                <a:latin typeface="Hiragino Kaku Gothic Pro W6" charset="-128"/>
                <a:ea typeface="Hiragino Kaku Gothic Pro W6" charset="-128"/>
                <a:cs typeface="Hiragino Kaku Gothic Pro W6" charset="-128"/>
              </a:rPr>
              <a:t>緯度</a:t>
            </a:r>
          </a:p>
        </p:txBody>
      </p:sp>
      <p:sp>
        <p:nvSpPr>
          <p:cNvPr id="19" name="テキスト ボックス 18"/>
          <p:cNvSpPr txBox="1"/>
          <p:nvPr/>
        </p:nvSpPr>
        <p:spPr>
          <a:xfrm>
            <a:off x="4814937" y="3527524"/>
            <a:ext cx="660610" cy="276999"/>
          </a:xfrm>
          <a:prstGeom prst="rect">
            <a:avLst/>
          </a:prstGeom>
          <a:solidFill>
            <a:schemeClr val="bg1"/>
          </a:solidFill>
          <a:ln>
            <a:solidFill>
              <a:schemeClr val="tx1"/>
            </a:solidFill>
          </a:ln>
        </p:spPr>
        <p:txBody>
          <a:bodyPr wrap="square" lIns="0" tIns="0" rIns="0" bIns="0" rtlCol="0">
            <a:spAutoFit/>
          </a:bodyPr>
          <a:lstStyle/>
          <a:p>
            <a:pPr algn="ctr"/>
            <a:r>
              <a:rPr kumimoji="1" lang="ja-JP" altLang="en-US">
                <a:latin typeface="Hiragino Kaku Gothic Pro W6" charset="-128"/>
                <a:ea typeface="Hiragino Kaku Gothic Pro W6" charset="-128"/>
                <a:cs typeface="Hiragino Kaku Gothic Pro W6" charset="-128"/>
              </a:rPr>
              <a:t>計算</a:t>
            </a:r>
            <a:endParaRPr kumimoji="1" lang="ja-JP" altLang="en-US" dirty="0">
              <a:latin typeface="Hiragino Kaku Gothic Pro W6" charset="-128"/>
              <a:ea typeface="Hiragino Kaku Gothic Pro W6" charset="-128"/>
              <a:cs typeface="Hiragino Kaku Gothic Pro W6" charset="-128"/>
            </a:endParaRPr>
          </a:p>
        </p:txBody>
      </p:sp>
      <p:sp>
        <p:nvSpPr>
          <p:cNvPr id="20" name="テキスト ボックス 19"/>
          <p:cNvSpPr txBox="1"/>
          <p:nvPr/>
        </p:nvSpPr>
        <p:spPr>
          <a:xfrm>
            <a:off x="4814937" y="4861189"/>
            <a:ext cx="660610" cy="276999"/>
          </a:xfrm>
          <a:prstGeom prst="rect">
            <a:avLst/>
          </a:prstGeom>
          <a:solidFill>
            <a:schemeClr val="bg1"/>
          </a:solidFill>
          <a:ln>
            <a:solidFill>
              <a:schemeClr val="tx1"/>
            </a:solidFill>
          </a:ln>
        </p:spPr>
        <p:txBody>
          <a:bodyPr wrap="square" lIns="0" tIns="0" rIns="0" bIns="0" rtlCol="0">
            <a:spAutoFit/>
          </a:bodyPr>
          <a:lstStyle/>
          <a:p>
            <a:pPr algn="ctr"/>
            <a:r>
              <a:rPr kumimoji="1" lang="ja-JP" altLang="en-US" dirty="0">
                <a:latin typeface="Hiragino Kaku Gothic Pro W6" charset="-128"/>
                <a:ea typeface="Hiragino Kaku Gothic Pro W6" charset="-128"/>
                <a:cs typeface="Hiragino Kaku Gothic Pro W6" charset="-128"/>
              </a:rPr>
              <a:t>観測</a:t>
            </a:r>
          </a:p>
        </p:txBody>
      </p:sp>
      <p:sp>
        <p:nvSpPr>
          <p:cNvPr id="21" name="テキスト ボックス 20"/>
          <p:cNvSpPr txBox="1"/>
          <p:nvPr/>
        </p:nvSpPr>
        <p:spPr>
          <a:xfrm>
            <a:off x="818526" y="5926353"/>
            <a:ext cx="2376553" cy="830997"/>
          </a:xfrm>
          <a:prstGeom prst="rect">
            <a:avLst/>
          </a:prstGeom>
          <a:solidFill>
            <a:schemeClr val="bg1"/>
          </a:solidFill>
          <a:ln>
            <a:solidFill>
              <a:schemeClr val="tx1"/>
            </a:solidFill>
          </a:ln>
        </p:spPr>
        <p:txBody>
          <a:bodyPr wrap="square" lIns="0" tIns="0" rIns="0" bIns="0" rtlCol="0">
            <a:spAutoFit/>
          </a:bodyPr>
          <a:lstStyle/>
          <a:p>
            <a:r>
              <a:rPr kumimoji="1" lang="ja-JP" altLang="en-US" dirty="0">
                <a:latin typeface="Hiragino Kaku Gothic Pro W6" charset="-128"/>
                <a:ea typeface="Hiragino Kaku Gothic Pro W6" charset="-128"/>
                <a:cs typeface="Hiragino Kaku Gothic Pro W6" charset="-128"/>
              </a:rPr>
              <a:t>パラメタリゼーション</a:t>
            </a:r>
            <a:endParaRPr kumimoji="1" lang="en-US" altLang="ja-JP" dirty="0">
              <a:latin typeface="Hiragino Kaku Gothic Pro W6" charset="-128"/>
              <a:ea typeface="Hiragino Kaku Gothic Pro W6" charset="-128"/>
              <a:cs typeface="Hiragino Kaku Gothic Pro W6" charset="-128"/>
            </a:endParaRPr>
          </a:p>
          <a:p>
            <a:r>
              <a:rPr kumimoji="1" lang="ja-JP" altLang="en-US" dirty="0">
                <a:latin typeface="Hiragino Kaku Gothic Pro W6" charset="-128"/>
                <a:ea typeface="Hiragino Kaku Gothic Pro W6" charset="-128"/>
                <a:cs typeface="Hiragino Kaku Gothic Pro W6" charset="-128"/>
              </a:rPr>
              <a:t>実線</a:t>
            </a:r>
            <a:r>
              <a:rPr kumimoji="1" lang="en-US" altLang="ja-JP" dirty="0">
                <a:latin typeface="Hiragino Kaku Gothic Pro W6" charset="-128"/>
                <a:ea typeface="Hiragino Kaku Gothic Pro W6" charset="-128"/>
                <a:cs typeface="Hiragino Kaku Gothic Pro W6" charset="-128"/>
              </a:rPr>
              <a:t> : </a:t>
            </a:r>
            <a:r>
              <a:rPr kumimoji="1" lang="ja-JP" altLang="en-US" dirty="0">
                <a:latin typeface="Hiragino Kaku Gothic Pro W6" charset="-128"/>
                <a:ea typeface="Hiragino Kaku Gothic Pro W6" charset="-128"/>
                <a:cs typeface="Hiragino Kaku Gothic Pro W6" charset="-128"/>
              </a:rPr>
              <a:t>平均風応力</a:t>
            </a:r>
            <a:endParaRPr kumimoji="1" lang="en-US" altLang="ja-JP" dirty="0">
              <a:latin typeface="Hiragino Kaku Gothic Pro W6" charset="-128"/>
              <a:ea typeface="Hiragino Kaku Gothic Pro W6" charset="-128"/>
              <a:cs typeface="Hiragino Kaku Gothic Pro W6" charset="-128"/>
            </a:endParaRPr>
          </a:p>
          <a:p>
            <a:r>
              <a:rPr kumimoji="1" lang="ja-JP" altLang="en-US" dirty="0">
                <a:latin typeface="Hiragino Kaku Gothic Pro W6" charset="-128"/>
                <a:ea typeface="Hiragino Kaku Gothic Pro W6" charset="-128"/>
                <a:cs typeface="Hiragino Kaku Gothic Pro W6" charset="-128"/>
              </a:rPr>
              <a:t>点線</a:t>
            </a:r>
            <a:r>
              <a:rPr kumimoji="1" lang="en-US" altLang="ja-JP" dirty="0">
                <a:latin typeface="Hiragino Kaku Gothic Pro W6" charset="-128"/>
                <a:ea typeface="Hiragino Kaku Gothic Pro W6" charset="-128"/>
                <a:cs typeface="Hiragino Kaku Gothic Pro W6" charset="-128"/>
              </a:rPr>
              <a:t> : </a:t>
            </a:r>
            <a:r>
              <a:rPr kumimoji="1" lang="ja-JP" altLang="en-US" dirty="0">
                <a:latin typeface="Hiragino Kaku Gothic Pro W6" charset="-128"/>
                <a:ea typeface="Hiragino Kaku Gothic Pro W6" charset="-128"/>
                <a:cs typeface="Hiragino Kaku Gothic Pro W6" charset="-128"/>
              </a:rPr>
              <a:t>ダストデビル</a:t>
            </a:r>
          </a:p>
        </p:txBody>
      </p:sp>
    </p:spTree>
    <p:extLst>
      <p:ext uri="{BB962C8B-B14F-4D97-AF65-F5344CB8AC3E}">
        <p14:creationId xmlns:p14="http://schemas.microsoft.com/office/powerpoint/2010/main" val="9064070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sz="3600" dirty="0"/>
              <a:t>平均風応力巻き上げパラメタリゼーション</a:t>
            </a:r>
          </a:p>
        </p:txBody>
      </p:sp>
      <p:sp>
        <p:nvSpPr>
          <p:cNvPr id="3" name="コンテンツ プレースホルダー 2"/>
          <p:cNvSpPr>
            <a:spLocks noGrp="1"/>
          </p:cNvSpPr>
          <p:nvPr>
            <p:ph idx="1"/>
          </p:nvPr>
        </p:nvSpPr>
        <p:spPr>
          <a:xfrm>
            <a:off x="502261" y="966954"/>
            <a:ext cx="8416452" cy="2279166"/>
          </a:xfrm>
        </p:spPr>
        <p:txBody>
          <a:bodyPr>
            <a:normAutofit/>
          </a:bodyPr>
          <a:lstStyle/>
          <a:p>
            <a:r>
              <a:rPr lang="ja-JP" altLang="en-US" dirty="0"/>
              <a:t>地球における観測経験式 </a:t>
            </a:r>
            <a:r>
              <a:rPr lang="en-US" altLang="ja-JP" sz="1800" dirty="0"/>
              <a:t>(</a:t>
            </a:r>
            <a:r>
              <a:rPr lang="en-US" altLang="ja-JP" sz="1800" dirty="0" err="1"/>
              <a:t>Westphal</a:t>
            </a:r>
            <a:r>
              <a:rPr lang="en-US" altLang="ja-JP" sz="1800" dirty="0"/>
              <a:t> et al., 1987)</a:t>
            </a:r>
            <a:r>
              <a:rPr lang="en-US" altLang="ja-JP" dirty="0"/>
              <a:t> </a:t>
            </a:r>
            <a:r>
              <a:rPr lang="ja-JP" altLang="en-US" dirty="0"/>
              <a:t>に基づく</a:t>
            </a:r>
            <a:endParaRPr lang="en-US" altLang="ja-JP" dirty="0"/>
          </a:p>
          <a:p>
            <a:pPr lvl="1"/>
            <a:r>
              <a:rPr lang="ja-JP" altLang="en-US" dirty="0"/>
              <a:t>サハラ沙漠のダストストームの地上観測結果を</a:t>
            </a:r>
            <a:br>
              <a:rPr lang="en-US" altLang="ja-JP" dirty="0"/>
            </a:br>
            <a:r>
              <a:rPr lang="ja-JP" altLang="en-US" dirty="0"/>
              <a:t>数値シミュレーションで表すために定式化 </a:t>
            </a:r>
            <a:endParaRPr lang="en-US" altLang="ja-JP" dirty="0"/>
          </a:p>
          <a:p>
            <a:r>
              <a:rPr lang="ja-JP" altLang="en-US" dirty="0"/>
              <a:t>火星用に調整 </a:t>
            </a:r>
            <a:r>
              <a:rPr lang="en-US" altLang="ja-JP" sz="1800" dirty="0"/>
              <a:t>(</a:t>
            </a:r>
            <a:r>
              <a:rPr lang="en-US" altLang="ja-JP" sz="1800" dirty="0" err="1"/>
              <a:t>Kahre</a:t>
            </a:r>
            <a:r>
              <a:rPr lang="en-US" altLang="ja-JP" sz="1800" dirty="0"/>
              <a:t> et al., 2006)</a:t>
            </a:r>
            <a:endParaRPr lang="en-US" altLang="ja-JP" dirty="0"/>
          </a:p>
          <a:p>
            <a:pPr lvl="1"/>
            <a:r>
              <a:rPr lang="ja-JP" altLang="en-US" dirty="0"/>
              <a:t>火星の大気密度</a:t>
            </a:r>
            <a:r>
              <a:rPr lang="en-US" altLang="ja-JP" dirty="0"/>
              <a:t>, </a:t>
            </a:r>
            <a:r>
              <a:rPr lang="ja-JP" altLang="en-US" dirty="0"/>
              <a:t>重力を考慮</a:t>
            </a:r>
            <a:endParaRPr lang="en-US" altLang="ja-JP" dirty="0"/>
          </a:p>
        </p:txBody>
      </p:sp>
      <p:pic>
        <p:nvPicPr>
          <p:cNvPr id="5" name="図 4">
            <a:extLst>
              <a:ext uri="{FF2B5EF4-FFF2-40B4-BE49-F238E27FC236}">
                <a16:creationId xmlns:a16="http://schemas.microsoft.com/office/drawing/2014/main" id="{A38708DE-6DEC-814F-94BA-19D19037C0BF}"/>
              </a:ext>
            </a:extLst>
          </p:cNvPr>
          <p:cNvPicPr>
            <a:picLocks noChangeAspect="1"/>
          </p:cNvPicPr>
          <p:nvPr/>
        </p:nvPicPr>
        <p:blipFill>
          <a:blip r:embed="rId3"/>
          <a:stretch>
            <a:fillRect/>
          </a:stretch>
        </p:blipFill>
        <p:spPr>
          <a:xfrm>
            <a:off x="1431356" y="2983230"/>
            <a:ext cx="5758114" cy="1063036"/>
          </a:xfrm>
          <a:prstGeom prst="rect">
            <a:avLst/>
          </a:prstGeom>
        </p:spPr>
      </p:pic>
      <p:grpSp>
        <p:nvGrpSpPr>
          <p:cNvPr id="8" name="グループ化 7">
            <a:extLst>
              <a:ext uri="{FF2B5EF4-FFF2-40B4-BE49-F238E27FC236}">
                <a16:creationId xmlns:a16="http://schemas.microsoft.com/office/drawing/2014/main" id="{A12D781A-8BC4-8648-9E8B-23FC58B400C6}"/>
              </a:ext>
            </a:extLst>
          </p:cNvPr>
          <p:cNvGrpSpPr/>
          <p:nvPr/>
        </p:nvGrpSpPr>
        <p:grpSpPr>
          <a:xfrm>
            <a:off x="283506" y="4565650"/>
            <a:ext cx="4895908" cy="1642912"/>
            <a:chOff x="706416" y="4382770"/>
            <a:chExt cx="4895908" cy="1642912"/>
          </a:xfrm>
        </p:grpSpPr>
        <p:pic>
          <p:nvPicPr>
            <p:cNvPr id="7" name="図 6">
              <a:extLst>
                <a:ext uri="{FF2B5EF4-FFF2-40B4-BE49-F238E27FC236}">
                  <a16:creationId xmlns:a16="http://schemas.microsoft.com/office/drawing/2014/main" id="{E2B45EE1-8B6F-6F46-9789-32FFAEF3A1B9}"/>
                </a:ext>
              </a:extLst>
            </p:cNvPr>
            <p:cNvPicPr>
              <a:picLocks noChangeAspect="1"/>
            </p:cNvPicPr>
            <p:nvPr/>
          </p:nvPicPr>
          <p:blipFill>
            <a:blip r:embed="rId4"/>
            <a:stretch>
              <a:fillRect/>
            </a:stretch>
          </p:blipFill>
          <p:spPr>
            <a:xfrm>
              <a:off x="706416" y="4382770"/>
              <a:ext cx="724939" cy="1617980"/>
            </a:xfrm>
            <a:prstGeom prst="rect">
              <a:avLst/>
            </a:prstGeom>
          </p:spPr>
        </p:pic>
        <p:grpSp>
          <p:nvGrpSpPr>
            <p:cNvPr id="10" name="図形グループ 24">
              <a:extLst>
                <a:ext uri="{FF2B5EF4-FFF2-40B4-BE49-F238E27FC236}">
                  <a16:creationId xmlns:a16="http://schemas.microsoft.com/office/drawing/2014/main" id="{6621B948-7848-E540-8DE9-07CE34700BA0}"/>
                </a:ext>
              </a:extLst>
            </p:cNvPr>
            <p:cNvGrpSpPr/>
            <p:nvPr/>
          </p:nvGrpSpPr>
          <p:grpSpPr>
            <a:xfrm>
              <a:off x="1431356" y="4394199"/>
              <a:ext cx="4170968" cy="1631483"/>
              <a:chOff x="1065366" y="3561971"/>
              <a:chExt cx="3568694" cy="1631483"/>
            </a:xfrm>
          </p:grpSpPr>
          <p:sp>
            <p:nvSpPr>
              <p:cNvPr id="15" name="テキスト ボックス 14">
                <a:extLst>
                  <a:ext uri="{FF2B5EF4-FFF2-40B4-BE49-F238E27FC236}">
                    <a16:creationId xmlns:a16="http://schemas.microsoft.com/office/drawing/2014/main" id="{E77EDBBE-345F-7D44-BF7D-250033291350}"/>
                  </a:ext>
                </a:extLst>
              </p:cNvPr>
              <p:cNvSpPr txBox="1"/>
              <p:nvPr/>
            </p:nvSpPr>
            <p:spPr>
              <a:xfrm>
                <a:off x="1065366" y="3561971"/>
                <a:ext cx="3568694" cy="707886"/>
              </a:xfrm>
              <a:prstGeom prst="rect">
                <a:avLst/>
              </a:prstGeom>
              <a:noFill/>
            </p:spPr>
            <p:txBody>
              <a:bodyPr wrap="square" rtlCol="0">
                <a:spAutoFit/>
              </a:bodyPr>
              <a:lstStyle/>
              <a:p>
                <a:r>
                  <a:rPr kumimoji="1" lang="ja-JP" altLang="en-US" sz="2000" dirty="0">
                    <a:latin typeface="Hiragino Kaku Gothic Pro W6" charset="-128"/>
                    <a:ea typeface="Hiragino Kaku Gothic Pro W6" charset="-128"/>
                    <a:cs typeface="Hiragino Kaku Gothic Pro W6" charset="-128"/>
                  </a:rPr>
                  <a:t>ダストフラックス</a:t>
                </a:r>
                <a:r>
                  <a:rPr kumimoji="1" lang="en-US" altLang="ja-JP" sz="2000" dirty="0">
                    <a:latin typeface="Hiragino Kaku Gothic Pro W6" charset="-128"/>
                    <a:ea typeface="Hiragino Kaku Gothic Pro W6" charset="-128"/>
                    <a:cs typeface="Hiragino Kaku Gothic Pro W6" charset="-128"/>
                  </a:rPr>
                  <a:t> [kg/(m</a:t>
                </a:r>
                <a:r>
                  <a:rPr kumimoji="1" lang="en-US" altLang="ja-JP" sz="2000" baseline="30000" dirty="0">
                    <a:latin typeface="Hiragino Kaku Gothic Pro W6" charset="-128"/>
                    <a:ea typeface="Hiragino Kaku Gothic Pro W6" charset="-128"/>
                    <a:cs typeface="Hiragino Kaku Gothic Pro W6" charset="-128"/>
                  </a:rPr>
                  <a:t>2</a:t>
                </a:r>
                <a:r>
                  <a:rPr kumimoji="1" lang="en-US" altLang="ja-JP" sz="2000" dirty="0">
                    <a:latin typeface="Hiragino Kaku Gothic Pro W6" charset="-128"/>
                    <a:ea typeface="Hiragino Kaku Gothic Pro W6" charset="-128"/>
                    <a:cs typeface="Hiragino Kaku Gothic Pro W6" charset="-128"/>
                  </a:rPr>
                  <a:t> s)]</a:t>
                </a:r>
              </a:p>
            </p:txBody>
          </p:sp>
          <p:sp>
            <p:nvSpPr>
              <p:cNvPr id="16" name="テキスト ボックス 15">
                <a:extLst>
                  <a:ext uri="{FF2B5EF4-FFF2-40B4-BE49-F238E27FC236}">
                    <a16:creationId xmlns:a16="http://schemas.microsoft.com/office/drawing/2014/main" id="{B16D11B3-F74E-D442-A09E-69059BD00E1B}"/>
                  </a:ext>
                </a:extLst>
              </p:cNvPr>
              <p:cNvSpPr txBox="1"/>
              <p:nvPr/>
            </p:nvSpPr>
            <p:spPr>
              <a:xfrm>
                <a:off x="1065366" y="3971343"/>
                <a:ext cx="3568694" cy="400110"/>
              </a:xfrm>
              <a:prstGeom prst="rect">
                <a:avLst/>
              </a:prstGeom>
              <a:noFill/>
            </p:spPr>
            <p:txBody>
              <a:bodyPr wrap="square" rtlCol="0">
                <a:spAutoFit/>
              </a:bodyPr>
              <a:lstStyle/>
              <a:p>
                <a:r>
                  <a:rPr kumimoji="1" lang="ja-JP" altLang="en-US" sz="2000" dirty="0">
                    <a:latin typeface="Hiragino Kaku Gothic Pro W6" charset="-128"/>
                    <a:ea typeface="Hiragino Kaku Gothic Pro W6" charset="-128"/>
                    <a:cs typeface="Hiragino Kaku Gothic Pro W6" charset="-128"/>
                  </a:rPr>
                  <a:t>効率因子</a:t>
                </a:r>
                <a:endParaRPr kumimoji="1" lang="en-US" altLang="ja-JP" sz="2000" dirty="0">
                  <a:latin typeface="Hiragino Kaku Gothic Pro W6" charset="-128"/>
                  <a:ea typeface="Hiragino Kaku Gothic Pro W6" charset="-128"/>
                  <a:cs typeface="Hiragino Kaku Gothic Pro W6" charset="-128"/>
                </a:endParaRPr>
              </a:p>
            </p:txBody>
          </p:sp>
          <p:sp>
            <p:nvSpPr>
              <p:cNvPr id="17" name="テキスト ボックス 16">
                <a:extLst>
                  <a:ext uri="{FF2B5EF4-FFF2-40B4-BE49-F238E27FC236}">
                    <a16:creationId xmlns:a16="http://schemas.microsoft.com/office/drawing/2014/main" id="{1C7980E8-37D4-434D-9C6D-A9D44CC81899}"/>
                  </a:ext>
                </a:extLst>
              </p:cNvPr>
              <p:cNvSpPr txBox="1"/>
              <p:nvPr/>
            </p:nvSpPr>
            <p:spPr>
              <a:xfrm>
                <a:off x="1065366" y="4793344"/>
                <a:ext cx="3568694" cy="400110"/>
              </a:xfrm>
              <a:prstGeom prst="rect">
                <a:avLst/>
              </a:prstGeom>
              <a:noFill/>
            </p:spPr>
            <p:txBody>
              <a:bodyPr wrap="square" rtlCol="0">
                <a:spAutoFit/>
              </a:bodyPr>
              <a:lstStyle/>
              <a:p>
                <a:r>
                  <a:rPr kumimoji="1" lang="ja-JP" altLang="en-US" sz="2000" dirty="0">
                    <a:latin typeface="Hiragino Kaku Gothic Pro W6" charset="-128"/>
                    <a:ea typeface="Hiragino Kaku Gothic Pro W6" charset="-128"/>
                    <a:cs typeface="Hiragino Kaku Gothic Pro W6" charset="-128"/>
                  </a:rPr>
                  <a:t>風応力閾値</a:t>
                </a:r>
                <a:r>
                  <a:rPr kumimoji="1" lang="en-US" altLang="ja-JP" sz="2000" dirty="0">
                    <a:latin typeface="Hiragino Kaku Gothic Pro W6" charset="-128"/>
                    <a:ea typeface="Hiragino Kaku Gothic Pro W6" charset="-128"/>
                    <a:cs typeface="Hiragino Kaku Gothic Pro W6" charset="-128"/>
                  </a:rPr>
                  <a:t> [N/m</a:t>
                </a:r>
                <a:r>
                  <a:rPr kumimoji="1" lang="en-US" altLang="ja-JP" sz="2000" baseline="30000" dirty="0">
                    <a:latin typeface="Hiragino Kaku Gothic Pro W6" charset="-128"/>
                    <a:ea typeface="Hiragino Kaku Gothic Pro W6" charset="-128"/>
                    <a:cs typeface="Hiragino Kaku Gothic Pro W6" charset="-128"/>
                  </a:rPr>
                  <a:t>2</a:t>
                </a:r>
                <a:r>
                  <a:rPr kumimoji="1" lang="en-US" altLang="ja-JP" sz="2000" dirty="0">
                    <a:latin typeface="Hiragino Kaku Gothic Pro W6" charset="-128"/>
                    <a:ea typeface="Hiragino Kaku Gothic Pro W6" charset="-128"/>
                    <a:cs typeface="Hiragino Kaku Gothic Pro W6" charset="-128"/>
                  </a:rPr>
                  <a:t>]</a:t>
                </a:r>
              </a:p>
            </p:txBody>
          </p:sp>
          <p:sp>
            <p:nvSpPr>
              <p:cNvPr id="18" name="テキスト ボックス 17">
                <a:extLst>
                  <a:ext uri="{FF2B5EF4-FFF2-40B4-BE49-F238E27FC236}">
                    <a16:creationId xmlns:a16="http://schemas.microsoft.com/office/drawing/2014/main" id="{884618D1-0F5F-0644-AC12-EA22CDE94307}"/>
                  </a:ext>
                </a:extLst>
              </p:cNvPr>
              <p:cNvSpPr txBox="1"/>
              <p:nvPr/>
            </p:nvSpPr>
            <p:spPr>
              <a:xfrm>
                <a:off x="1065366" y="4389953"/>
                <a:ext cx="3568694" cy="400110"/>
              </a:xfrm>
              <a:prstGeom prst="rect">
                <a:avLst/>
              </a:prstGeom>
              <a:noFill/>
            </p:spPr>
            <p:txBody>
              <a:bodyPr wrap="square" rtlCol="0">
                <a:spAutoFit/>
              </a:bodyPr>
              <a:lstStyle/>
              <a:p>
                <a:r>
                  <a:rPr kumimoji="1" lang="ja-JP" altLang="en-US" sz="2000" dirty="0">
                    <a:latin typeface="Hiragino Kaku Gothic Pro W6" charset="-128"/>
                    <a:ea typeface="Hiragino Kaku Gothic Pro W6" charset="-128"/>
                    <a:cs typeface="Hiragino Kaku Gothic Pro W6" charset="-128"/>
                  </a:rPr>
                  <a:t>地表面風応力 </a:t>
                </a:r>
                <a:r>
                  <a:rPr kumimoji="1" lang="en-US" altLang="ja-JP" sz="2000" dirty="0">
                    <a:latin typeface="Hiragino Kaku Gothic Pro W6" charset="-128"/>
                    <a:ea typeface="Hiragino Kaku Gothic Pro W6" charset="-128"/>
                    <a:cs typeface="Hiragino Kaku Gothic Pro W6" charset="-128"/>
                  </a:rPr>
                  <a:t>[N/m</a:t>
                </a:r>
                <a:r>
                  <a:rPr kumimoji="1" lang="en-US" altLang="ja-JP" sz="2000" baseline="30000" dirty="0">
                    <a:latin typeface="Hiragino Kaku Gothic Pro W6" charset="-128"/>
                    <a:ea typeface="Hiragino Kaku Gothic Pro W6" charset="-128"/>
                    <a:cs typeface="Hiragino Kaku Gothic Pro W6" charset="-128"/>
                  </a:rPr>
                  <a:t>2</a:t>
                </a:r>
                <a:r>
                  <a:rPr kumimoji="1" lang="en-US" altLang="ja-JP" sz="2000" dirty="0">
                    <a:latin typeface="Hiragino Kaku Gothic Pro W6" charset="-128"/>
                    <a:ea typeface="Hiragino Kaku Gothic Pro W6" charset="-128"/>
                    <a:cs typeface="Hiragino Kaku Gothic Pro W6" charset="-128"/>
                  </a:rPr>
                  <a:t>]</a:t>
                </a:r>
              </a:p>
            </p:txBody>
          </p:sp>
        </p:grpSp>
      </p:grpSp>
      <p:graphicFrame>
        <p:nvGraphicFramePr>
          <p:cNvPr id="19" name="表 18">
            <a:extLst>
              <a:ext uri="{FF2B5EF4-FFF2-40B4-BE49-F238E27FC236}">
                <a16:creationId xmlns:a16="http://schemas.microsoft.com/office/drawing/2014/main" id="{06D40E58-F6A6-574B-A0BF-3A8403492901}"/>
              </a:ext>
            </a:extLst>
          </p:cNvPr>
          <p:cNvGraphicFramePr>
            <a:graphicFrameLocks noGrp="1"/>
          </p:cNvGraphicFramePr>
          <p:nvPr>
            <p:extLst/>
          </p:nvPr>
        </p:nvGraphicFramePr>
        <p:xfrm>
          <a:off x="5442304" y="5265963"/>
          <a:ext cx="3017520" cy="1562710"/>
        </p:xfrm>
        <a:graphic>
          <a:graphicData uri="http://schemas.openxmlformats.org/drawingml/2006/table">
            <a:tbl>
              <a:tblPr>
                <a:tableStyleId>{5C22544A-7EE6-4342-B048-85BDC9FD1C3A}</a:tableStyleId>
              </a:tblPr>
              <a:tblGrid>
                <a:gridCol w="2016891">
                  <a:extLst>
                    <a:ext uri="{9D8B030D-6E8A-4147-A177-3AD203B41FA5}">
                      <a16:colId xmlns:a16="http://schemas.microsoft.com/office/drawing/2014/main" val="741547390"/>
                    </a:ext>
                  </a:extLst>
                </a:gridCol>
                <a:gridCol w="1000629">
                  <a:extLst>
                    <a:ext uri="{9D8B030D-6E8A-4147-A177-3AD203B41FA5}">
                      <a16:colId xmlns:a16="http://schemas.microsoft.com/office/drawing/2014/main" val="817308346"/>
                    </a:ext>
                  </a:extLst>
                </a:gridCol>
              </a:tblGrid>
              <a:tr h="458111">
                <a:tc>
                  <a:txBody>
                    <a:bodyPr/>
                    <a:lstStyle/>
                    <a:p>
                      <a:r>
                        <a:rPr kumimoji="1" lang="en-US" altLang="ja-JP" sz="2400" dirty="0"/>
                        <a:t>10 × 10</a:t>
                      </a:r>
                      <a:r>
                        <a:rPr kumimoji="1" lang="en-US" altLang="ja-JP" sz="2400" baseline="30000" dirty="0"/>
                        <a:t>-3</a:t>
                      </a:r>
                      <a:endParaRPr kumimoji="1" lang="ja-JP" altLang="en-US" sz="2400" baseline="30000" dirty="0"/>
                    </a:p>
                  </a:txBody>
                  <a:tcPr marL="131373" marR="131373" marT="65686" marB="656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2400" dirty="0"/>
                        <a:t>0.02</a:t>
                      </a:r>
                      <a:endParaRPr kumimoji="1" lang="ja-JP" altLang="en-US" sz="2400" dirty="0"/>
                    </a:p>
                  </a:txBody>
                  <a:tcPr marL="131373" marR="131373" marT="65686" marB="656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18174043"/>
                  </a:ext>
                </a:extLst>
              </a:tr>
              <a:tr h="53278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2400" dirty="0"/>
                        <a:t>22.5 × 10</a:t>
                      </a:r>
                      <a:r>
                        <a:rPr kumimoji="1" lang="en-US" altLang="ja-JP" sz="2400" baseline="30000" dirty="0"/>
                        <a:t>-3</a:t>
                      </a:r>
                      <a:endParaRPr kumimoji="1" lang="ja-JP" altLang="en-US" sz="2400" baseline="30000" dirty="0"/>
                    </a:p>
                  </a:txBody>
                  <a:tcPr marL="131373" marR="131373" marT="65686" marB="656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2400" dirty="0"/>
                        <a:t>0.1</a:t>
                      </a:r>
                      <a:endParaRPr kumimoji="1" lang="ja-JP" altLang="en-US" sz="2400" dirty="0"/>
                    </a:p>
                  </a:txBody>
                  <a:tcPr marL="131373" marR="131373" marT="65686" marB="656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65752022"/>
                  </a:ext>
                </a:extLst>
              </a:tr>
              <a:tr h="53278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2400" dirty="0"/>
                        <a:t>35 × 10</a:t>
                      </a:r>
                      <a:r>
                        <a:rPr kumimoji="1" lang="en-US" altLang="ja-JP" sz="2400" baseline="30000" dirty="0"/>
                        <a:t>-3</a:t>
                      </a:r>
                      <a:endParaRPr kumimoji="1" lang="ja-JP" altLang="en-US" sz="2400" baseline="30000" dirty="0"/>
                    </a:p>
                  </a:txBody>
                  <a:tcPr marL="131373" marR="131373" marT="65686" marB="656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2400" dirty="0"/>
                        <a:t>0.45</a:t>
                      </a:r>
                      <a:endParaRPr kumimoji="1" lang="ja-JP" altLang="en-US" sz="2400" dirty="0"/>
                    </a:p>
                  </a:txBody>
                  <a:tcPr marL="131373" marR="131373" marT="65686" marB="656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7603630"/>
                  </a:ext>
                </a:extLst>
              </a:tr>
            </a:tbl>
          </a:graphicData>
        </a:graphic>
      </p:graphicFrame>
      <p:pic>
        <p:nvPicPr>
          <p:cNvPr id="20" name="図 19">
            <a:extLst>
              <a:ext uri="{FF2B5EF4-FFF2-40B4-BE49-F238E27FC236}">
                <a16:creationId xmlns:a16="http://schemas.microsoft.com/office/drawing/2014/main" id="{B89AFBC2-95CD-C349-B459-0EE5F65D0D7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063016" y="4799365"/>
            <a:ext cx="554954" cy="393101"/>
          </a:xfrm>
          <a:prstGeom prst="rect">
            <a:avLst/>
          </a:prstGeom>
        </p:spPr>
      </p:pic>
      <p:pic>
        <p:nvPicPr>
          <p:cNvPr id="21" name="図 20">
            <a:extLst>
              <a:ext uri="{FF2B5EF4-FFF2-40B4-BE49-F238E27FC236}">
                <a16:creationId xmlns:a16="http://schemas.microsoft.com/office/drawing/2014/main" id="{B3CEB7A1-4008-B440-94EF-D3A56A39E9C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684922" y="4805707"/>
            <a:ext cx="544677" cy="380246"/>
          </a:xfrm>
          <a:prstGeom prst="rect">
            <a:avLst/>
          </a:prstGeom>
        </p:spPr>
      </p:pic>
      <p:sp>
        <p:nvSpPr>
          <p:cNvPr id="22" name="テキスト ボックス 21">
            <a:extLst>
              <a:ext uri="{FF2B5EF4-FFF2-40B4-BE49-F238E27FC236}">
                <a16:creationId xmlns:a16="http://schemas.microsoft.com/office/drawing/2014/main" id="{9B9FB98E-7624-9442-AA20-FEBF95192EBB}"/>
              </a:ext>
            </a:extLst>
          </p:cNvPr>
          <p:cNvSpPr txBox="1"/>
          <p:nvPr/>
        </p:nvSpPr>
        <p:spPr>
          <a:xfrm>
            <a:off x="5179414" y="4218097"/>
            <a:ext cx="4073236" cy="646331"/>
          </a:xfrm>
          <a:prstGeom prst="rect">
            <a:avLst/>
          </a:prstGeom>
          <a:noFill/>
        </p:spPr>
        <p:txBody>
          <a:bodyPr wrap="square" rtlCol="0">
            <a:spAutoFit/>
          </a:bodyPr>
          <a:lstStyle/>
          <a:p>
            <a:r>
              <a:rPr kumimoji="1" lang="en-US" altLang="ja-JP" dirty="0" err="1">
                <a:latin typeface="Hiragino Kaku Gothic Pro W6" charset="-128"/>
                <a:ea typeface="Hiragino Kaku Gothic Pro W6" charset="-128"/>
                <a:cs typeface="Hiragino Kaku Gothic Pro W6" charset="-128"/>
              </a:rPr>
              <a:t>Kahre</a:t>
            </a:r>
            <a:r>
              <a:rPr kumimoji="1" lang="en-US" altLang="ja-JP" dirty="0">
                <a:latin typeface="Hiragino Kaku Gothic Pro W6" charset="-128"/>
                <a:ea typeface="Hiragino Kaku Gothic Pro W6" charset="-128"/>
                <a:cs typeface="Hiragino Kaku Gothic Pro W6" charset="-128"/>
              </a:rPr>
              <a:t> et al. (2006) </a:t>
            </a:r>
            <a:r>
              <a:rPr kumimoji="1" lang="ja-JP" altLang="en-US" dirty="0">
                <a:latin typeface="Hiragino Kaku Gothic Pro W6" charset="-128"/>
                <a:ea typeface="Hiragino Kaku Gothic Pro W6" charset="-128"/>
                <a:cs typeface="Hiragino Kaku Gothic Pro W6" charset="-128"/>
              </a:rPr>
              <a:t>で用いられたパラメータ値の組みあわせ</a:t>
            </a:r>
            <a:endParaRPr kumimoji="1" lang="en-US" altLang="ja-JP" dirty="0">
              <a:latin typeface="Hiragino Kaku Gothic Pro W6" charset="-128"/>
              <a:ea typeface="Hiragino Kaku Gothic Pro W6" charset="-128"/>
              <a:cs typeface="Hiragino Kaku Gothic Pro W6" charset="-128"/>
            </a:endParaRPr>
          </a:p>
        </p:txBody>
      </p:sp>
    </p:spTree>
    <p:extLst>
      <p:ext uri="{BB962C8B-B14F-4D97-AF65-F5344CB8AC3E}">
        <p14:creationId xmlns:p14="http://schemas.microsoft.com/office/powerpoint/2010/main" val="15674358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3600" dirty="0"/>
              <a:t>ダストデビル巻き上げ</a:t>
            </a:r>
            <a:r>
              <a:rPr kumimoji="1" lang="ja-JP" altLang="en-US" sz="3600" dirty="0"/>
              <a:t>パラメタリゼーション</a:t>
            </a:r>
          </a:p>
        </p:txBody>
      </p:sp>
      <p:sp>
        <p:nvSpPr>
          <p:cNvPr id="3" name="コンテンツ プレースホルダー 2"/>
          <p:cNvSpPr>
            <a:spLocks noGrp="1"/>
          </p:cNvSpPr>
          <p:nvPr>
            <p:ph idx="1"/>
          </p:nvPr>
        </p:nvSpPr>
        <p:spPr>
          <a:xfrm>
            <a:off x="502261" y="966953"/>
            <a:ext cx="8416452" cy="5801709"/>
          </a:xfrm>
        </p:spPr>
        <p:txBody>
          <a:bodyPr>
            <a:normAutofit/>
          </a:bodyPr>
          <a:lstStyle/>
          <a:p>
            <a:r>
              <a:rPr lang="ja-JP" altLang="en-US" dirty="0"/>
              <a:t>対流運動を熱源が顕熱である熱機関と仮定し</a:t>
            </a:r>
            <a:r>
              <a:rPr lang="en-US" altLang="ja-JP" dirty="0"/>
              <a:t>, </a:t>
            </a:r>
            <a:r>
              <a:rPr lang="ja-JP" altLang="en-US" dirty="0"/>
              <a:t>その仕事量からダストデビルによる巻き上げをパラメタライズ</a:t>
            </a:r>
            <a:br>
              <a:rPr lang="en-US" altLang="ja-JP" dirty="0"/>
            </a:br>
            <a:r>
              <a:rPr lang="en-US" altLang="ja-JP" sz="2000" dirty="0"/>
              <a:t>(</a:t>
            </a:r>
            <a:r>
              <a:rPr lang="en-US" altLang="ja-JP" sz="2000" dirty="0" err="1"/>
              <a:t>Rennò</a:t>
            </a:r>
            <a:r>
              <a:rPr lang="en-US" altLang="ja-JP" sz="2000" dirty="0"/>
              <a:t> et al., 1998)</a:t>
            </a:r>
          </a:p>
          <a:p>
            <a:endParaRPr lang="en-US" altLang="ja-JP" dirty="0"/>
          </a:p>
          <a:p>
            <a:endParaRPr lang="en-US" altLang="ja-JP" dirty="0"/>
          </a:p>
          <a:p>
            <a:endParaRPr lang="en-US" altLang="ja-JP" dirty="0"/>
          </a:p>
          <a:p>
            <a:endParaRPr lang="en-US" altLang="ja-JP" dirty="0"/>
          </a:p>
          <a:p>
            <a:endParaRPr lang="en-US" altLang="ja-JP" dirty="0"/>
          </a:p>
          <a:p>
            <a:r>
              <a:rPr lang="ja-JP" altLang="en-US" dirty="0"/>
              <a:t>顕熱フラックスが大きいほど</a:t>
            </a:r>
            <a:r>
              <a:rPr lang="en-US" altLang="ja-JP" dirty="0"/>
              <a:t>, </a:t>
            </a:r>
            <a:r>
              <a:rPr lang="ja-JP" altLang="en-US" dirty="0"/>
              <a:t>対流が活発になり</a:t>
            </a:r>
            <a:br>
              <a:rPr lang="en-US" altLang="ja-JP" dirty="0"/>
            </a:br>
            <a:r>
              <a:rPr lang="ja-JP" altLang="en-US" dirty="0"/>
              <a:t>ダスト巻き上げ量が多くなる</a:t>
            </a:r>
            <a:endParaRPr lang="en-US" altLang="ja-JP" dirty="0"/>
          </a:p>
          <a:p>
            <a:r>
              <a:rPr lang="ja-JP" altLang="en-US" dirty="0"/>
              <a:t>対流層が厚いほど</a:t>
            </a:r>
            <a:r>
              <a:rPr lang="en-US" altLang="ja-JP" dirty="0"/>
              <a:t>, </a:t>
            </a:r>
            <a:r>
              <a:rPr lang="ja-JP" altLang="en-US" dirty="0"/>
              <a:t>顕熱の運動エネルギーへの変換率が</a:t>
            </a:r>
            <a:br>
              <a:rPr lang="en-US" altLang="ja-JP" dirty="0"/>
            </a:br>
            <a:r>
              <a:rPr lang="ja-JP" altLang="en-US" dirty="0"/>
              <a:t>高くなり</a:t>
            </a:r>
            <a:r>
              <a:rPr lang="en-US" altLang="ja-JP" dirty="0"/>
              <a:t>, </a:t>
            </a:r>
            <a:r>
              <a:rPr lang="ja-JP" altLang="en-US" dirty="0"/>
              <a:t>ダスト巻き上げ量が多くなる</a:t>
            </a:r>
            <a:endParaRPr lang="en-US" altLang="ja-JP" dirty="0"/>
          </a:p>
        </p:txBody>
      </p:sp>
      <p:pic>
        <p:nvPicPr>
          <p:cNvPr id="4" name="図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56452" y="2267364"/>
            <a:ext cx="3342588" cy="632820"/>
          </a:xfrm>
          <a:prstGeom prst="rect">
            <a:avLst/>
          </a:prstGeom>
        </p:spPr>
      </p:pic>
      <p:pic>
        <p:nvPicPr>
          <p:cNvPr id="8" name="図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95913" y="2151974"/>
            <a:ext cx="3479800" cy="863600"/>
          </a:xfrm>
          <a:prstGeom prst="rect">
            <a:avLst/>
          </a:prstGeom>
        </p:spPr>
      </p:pic>
      <p:pic>
        <p:nvPicPr>
          <p:cNvPr id="11" name="図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892692" y="2126574"/>
            <a:ext cx="1143000" cy="914400"/>
          </a:xfrm>
          <a:prstGeom prst="rect">
            <a:avLst/>
          </a:prstGeom>
        </p:spPr>
      </p:pic>
      <p:grpSp>
        <p:nvGrpSpPr>
          <p:cNvPr id="16" name="図形グループ 15"/>
          <p:cNvGrpSpPr/>
          <p:nvPr/>
        </p:nvGrpSpPr>
        <p:grpSpPr>
          <a:xfrm>
            <a:off x="4529407" y="3168750"/>
            <a:ext cx="2668109" cy="1041503"/>
            <a:chOff x="4969370" y="4046693"/>
            <a:chExt cx="2668109" cy="1041503"/>
          </a:xfrm>
        </p:grpSpPr>
        <p:pic>
          <p:nvPicPr>
            <p:cNvPr id="10" name="図 9"/>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969370" y="4097292"/>
              <a:ext cx="722520" cy="795572"/>
            </a:xfrm>
            <a:prstGeom prst="rect">
              <a:avLst/>
            </a:prstGeom>
          </p:spPr>
        </p:pic>
        <p:sp>
          <p:nvSpPr>
            <p:cNvPr id="14" name="テキスト ボックス 13"/>
            <p:cNvSpPr txBox="1"/>
            <p:nvPr/>
          </p:nvSpPr>
          <p:spPr>
            <a:xfrm>
              <a:off x="5691890" y="4046693"/>
              <a:ext cx="1945589" cy="369332"/>
            </a:xfrm>
            <a:prstGeom prst="rect">
              <a:avLst/>
            </a:prstGeom>
            <a:noFill/>
          </p:spPr>
          <p:txBody>
            <a:bodyPr wrap="square" rtlCol="0">
              <a:spAutoFit/>
            </a:bodyPr>
            <a:lstStyle/>
            <a:p>
              <a:r>
                <a:rPr kumimoji="1" lang="ja-JP" altLang="en-US" dirty="0">
                  <a:latin typeface="Hiragino Kaku Gothic Pro W6" charset="-128"/>
                  <a:ea typeface="Hiragino Kaku Gothic Pro W6" charset="-128"/>
                  <a:cs typeface="Hiragino Kaku Gothic Pro W6" charset="-128"/>
                </a:rPr>
                <a:t>地表面気圧</a:t>
              </a:r>
              <a:r>
                <a:rPr kumimoji="1" lang="en-US" altLang="ja-JP" dirty="0">
                  <a:latin typeface="Hiragino Kaku Gothic Pro W6" charset="-128"/>
                  <a:ea typeface="Hiragino Kaku Gothic Pro W6" charset="-128"/>
                  <a:cs typeface="Hiragino Kaku Gothic Pro W6" charset="-128"/>
                </a:rPr>
                <a:t> [Pa]</a:t>
              </a:r>
            </a:p>
          </p:txBody>
        </p:sp>
        <p:sp>
          <p:nvSpPr>
            <p:cNvPr id="15" name="テキスト ボックス 14"/>
            <p:cNvSpPr txBox="1"/>
            <p:nvPr/>
          </p:nvSpPr>
          <p:spPr>
            <a:xfrm>
              <a:off x="5691890" y="4441865"/>
              <a:ext cx="1945589" cy="646331"/>
            </a:xfrm>
            <a:prstGeom prst="rect">
              <a:avLst/>
            </a:prstGeom>
            <a:noFill/>
          </p:spPr>
          <p:txBody>
            <a:bodyPr wrap="square" rtlCol="0">
              <a:spAutoFit/>
            </a:bodyPr>
            <a:lstStyle/>
            <a:p>
              <a:r>
                <a:rPr kumimoji="1" lang="ja-JP" altLang="en-US" dirty="0">
                  <a:latin typeface="Hiragino Kaku Gothic Pro W6" charset="-128"/>
                  <a:ea typeface="Hiragino Kaku Gothic Pro W6" charset="-128"/>
                  <a:cs typeface="Hiragino Kaku Gothic Pro W6" charset="-128"/>
                </a:rPr>
                <a:t>対流層頂点の</a:t>
              </a:r>
              <a:br>
                <a:rPr kumimoji="1" lang="en-US" altLang="ja-JP" dirty="0">
                  <a:latin typeface="Hiragino Kaku Gothic Pro W6" charset="-128"/>
                  <a:ea typeface="Hiragino Kaku Gothic Pro W6" charset="-128"/>
                  <a:cs typeface="Hiragino Kaku Gothic Pro W6" charset="-128"/>
                </a:rPr>
              </a:br>
              <a:r>
                <a:rPr kumimoji="1" lang="ja-JP" altLang="en-US" dirty="0">
                  <a:latin typeface="Hiragino Kaku Gothic Pro W6" charset="-128"/>
                  <a:ea typeface="Hiragino Kaku Gothic Pro W6" charset="-128"/>
                  <a:cs typeface="Hiragino Kaku Gothic Pro W6" charset="-128"/>
                </a:rPr>
                <a:t>気圧</a:t>
              </a:r>
              <a:r>
                <a:rPr kumimoji="1" lang="en-US" altLang="ja-JP" dirty="0">
                  <a:latin typeface="Hiragino Kaku Gothic Pro W6" charset="-128"/>
                  <a:ea typeface="Hiragino Kaku Gothic Pro W6" charset="-128"/>
                  <a:cs typeface="Hiragino Kaku Gothic Pro W6" charset="-128"/>
                </a:rPr>
                <a:t> [Pa]</a:t>
              </a:r>
            </a:p>
          </p:txBody>
        </p:sp>
      </p:grpSp>
      <p:grpSp>
        <p:nvGrpSpPr>
          <p:cNvPr id="19" name="図形グループ 18"/>
          <p:cNvGrpSpPr/>
          <p:nvPr/>
        </p:nvGrpSpPr>
        <p:grpSpPr>
          <a:xfrm>
            <a:off x="7295289" y="3219349"/>
            <a:ext cx="1848711" cy="833003"/>
            <a:chOff x="6995380" y="3952668"/>
            <a:chExt cx="1848711" cy="833003"/>
          </a:xfrm>
        </p:grpSpPr>
        <p:pic>
          <p:nvPicPr>
            <p:cNvPr id="13" name="図 12"/>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995380" y="3954757"/>
              <a:ext cx="487408" cy="830914"/>
            </a:xfrm>
            <a:prstGeom prst="rect">
              <a:avLst/>
            </a:prstGeom>
          </p:spPr>
        </p:pic>
        <p:sp>
          <p:nvSpPr>
            <p:cNvPr id="17" name="テキスト ボックス 16"/>
            <p:cNvSpPr txBox="1"/>
            <p:nvPr/>
          </p:nvSpPr>
          <p:spPr>
            <a:xfrm>
              <a:off x="7482788" y="3952668"/>
              <a:ext cx="1361303" cy="369332"/>
            </a:xfrm>
            <a:prstGeom prst="rect">
              <a:avLst/>
            </a:prstGeom>
            <a:noFill/>
          </p:spPr>
          <p:txBody>
            <a:bodyPr wrap="square" rtlCol="0">
              <a:spAutoFit/>
            </a:bodyPr>
            <a:lstStyle/>
            <a:p>
              <a:r>
                <a:rPr kumimoji="1" lang="ja-JP" altLang="en-US">
                  <a:latin typeface="Hiragino Kaku Gothic Pro W6" charset="-128"/>
                  <a:ea typeface="Hiragino Kaku Gothic Pro W6" charset="-128"/>
                  <a:cs typeface="Hiragino Kaku Gothic Pro W6" charset="-128"/>
                </a:rPr>
                <a:t>気体定数</a:t>
              </a:r>
              <a:endParaRPr kumimoji="1" lang="en-US" altLang="ja-JP" dirty="0">
                <a:latin typeface="Hiragino Kaku Gothic Pro W6" charset="-128"/>
                <a:ea typeface="Hiragino Kaku Gothic Pro W6" charset="-128"/>
                <a:cs typeface="Hiragino Kaku Gothic Pro W6" charset="-128"/>
              </a:endParaRPr>
            </a:p>
          </p:txBody>
        </p:sp>
        <p:sp>
          <p:nvSpPr>
            <p:cNvPr id="18" name="テキスト ボックス 17"/>
            <p:cNvSpPr txBox="1"/>
            <p:nvPr/>
          </p:nvSpPr>
          <p:spPr>
            <a:xfrm>
              <a:off x="7482788" y="4397744"/>
              <a:ext cx="1361303" cy="369332"/>
            </a:xfrm>
            <a:prstGeom prst="rect">
              <a:avLst/>
            </a:prstGeom>
            <a:noFill/>
          </p:spPr>
          <p:txBody>
            <a:bodyPr wrap="square" rtlCol="0">
              <a:spAutoFit/>
            </a:bodyPr>
            <a:lstStyle/>
            <a:p>
              <a:r>
                <a:rPr kumimoji="1" lang="ja-JP" altLang="en-US" dirty="0">
                  <a:latin typeface="Hiragino Kaku Gothic Pro W6" charset="-128"/>
                  <a:ea typeface="Hiragino Kaku Gothic Pro W6" charset="-128"/>
                  <a:cs typeface="Hiragino Kaku Gothic Pro W6" charset="-128"/>
                </a:rPr>
                <a:t>定圧比熱</a:t>
              </a:r>
              <a:endParaRPr kumimoji="1" lang="en-US" altLang="ja-JP" dirty="0">
                <a:latin typeface="Hiragino Kaku Gothic Pro W6" charset="-128"/>
                <a:ea typeface="Hiragino Kaku Gothic Pro W6" charset="-128"/>
                <a:cs typeface="Hiragino Kaku Gothic Pro W6" charset="-128"/>
              </a:endParaRPr>
            </a:p>
          </p:txBody>
        </p:sp>
      </p:grpSp>
      <p:grpSp>
        <p:nvGrpSpPr>
          <p:cNvPr id="25" name="図形グループ 24"/>
          <p:cNvGrpSpPr/>
          <p:nvPr/>
        </p:nvGrpSpPr>
        <p:grpSpPr>
          <a:xfrm>
            <a:off x="198296" y="3040974"/>
            <a:ext cx="4233338" cy="1256557"/>
            <a:chOff x="400722" y="3555986"/>
            <a:chExt cx="4233338" cy="1256557"/>
          </a:xfrm>
        </p:grpSpPr>
        <p:pic>
          <p:nvPicPr>
            <p:cNvPr id="9" name="図 8"/>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00722" y="3555986"/>
              <a:ext cx="607336" cy="1256557"/>
            </a:xfrm>
            <a:prstGeom prst="rect">
              <a:avLst/>
            </a:prstGeom>
          </p:spPr>
        </p:pic>
        <p:sp>
          <p:nvSpPr>
            <p:cNvPr id="20" name="テキスト ボックス 19"/>
            <p:cNvSpPr txBox="1"/>
            <p:nvPr/>
          </p:nvSpPr>
          <p:spPr>
            <a:xfrm>
              <a:off x="1065366" y="3561971"/>
              <a:ext cx="3568694" cy="369332"/>
            </a:xfrm>
            <a:prstGeom prst="rect">
              <a:avLst/>
            </a:prstGeom>
            <a:noFill/>
          </p:spPr>
          <p:txBody>
            <a:bodyPr wrap="square" rtlCol="0">
              <a:spAutoFit/>
            </a:bodyPr>
            <a:lstStyle/>
            <a:p>
              <a:r>
                <a:rPr kumimoji="1" lang="ja-JP" altLang="en-US" dirty="0">
                  <a:latin typeface="Hiragino Kaku Gothic Pro W6" charset="-128"/>
                  <a:ea typeface="Hiragino Kaku Gothic Pro W6" charset="-128"/>
                  <a:cs typeface="Hiragino Kaku Gothic Pro W6" charset="-128"/>
                </a:rPr>
                <a:t>ダストフラックス</a:t>
              </a:r>
              <a:r>
                <a:rPr kumimoji="1" lang="en-US" altLang="ja-JP" dirty="0">
                  <a:latin typeface="Hiragino Kaku Gothic Pro W6" charset="-128"/>
                  <a:ea typeface="Hiragino Kaku Gothic Pro W6" charset="-128"/>
                  <a:cs typeface="Hiragino Kaku Gothic Pro W6" charset="-128"/>
                </a:rPr>
                <a:t> [kg/(m</a:t>
              </a:r>
              <a:r>
                <a:rPr kumimoji="1" lang="en-US" altLang="ja-JP" baseline="30000" dirty="0">
                  <a:latin typeface="Hiragino Kaku Gothic Pro W6" charset="-128"/>
                  <a:ea typeface="Hiragino Kaku Gothic Pro W6" charset="-128"/>
                  <a:cs typeface="Hiragino Kaku Gothic Pro W6" charset="-128"/>
                </a:rPr>
                <a:t>2</a:t>
              </a:r>
              <a:r>
                <a:rPr kumimoji="1" lang="en-US" altLang="ja-JP" dirty="0">
                  <a:latin typeface="Hiragino Kaku Gothic Pro W6" charset="-128"/>
                  <a:ea typeface="Hiragino Kaku Gothic Pro W6" charset="-128"/>
                  <a:cs typeface="Hiragino Kaku Gothic Pro W6" charset="-128"/>
                </a:rPr>
                <a:t> s)]</a:t>
              </a:r>
            </a:p>
          </p:txBody>
        </p:sp>
        <p:sp>
          <p:nvSpPr>
            <p:cNvPr id="23" name="テキスト ボックス 22"/>
            <p:cNvSpPr txBox="1"/>
            <p:nvPr/>
          </p:nvSpPr>
          <p:spPr>
            <a:xfrm>
              <a:off x="1065366" y="3971343"/>
              <a:ext cx="3568694" cy="369332"/>
            </a:xfrm>
            <a:prstGeom prst="rect">
              <a:avLst/>
            </a:prstGeom>
            <a:noFill/>
          </p:spPr>
          <p:txBody>
            <a:bodyPr wrap="square" rtlCol="0">
              <a:spAutoFit/>
            </a:bodyPr>
            <a:lstStyle/>
            <a:p>
              <a:r>
                <a:rPr kumimoji="1" lang="ja-JP" altLang="en-US" dirty="0">
                  <a:latin typeface="Hiragino Kaku Gothic Pro W6" charset="-128"/>
                  <a:ea typeface="Hiragino Kaku Gothic Pro W6" charset="-128"/>
                  <a:cs typeface="Hiragino Kaku Gothic Pro W6" charset="-128"/>
                </a:rPr>
                <a:t>顕熱フラックス</a:t>
              </a:r>
              <a:r>
                <a:rPr kumimoji="1" lang="en-US" altLang="ja-JP" dirty="0">
                  <a:latin typeface="Hiragino Kaku Gothic Pro W6" charset="-128"/>
                  <a:ea typeface="Hiragino Kaku Gothic Pro W6" charset="-128"/>
                  <a:cs typeface="Hiragino Kaku Gothic Pro W6" charset="-128"/>
                </a:rPr>
                <a:t> [W/m</a:t>
              </a:r>
              <a:r>
                <a:rPr kumimoji="1" lang="en-US" altLang="ja-JP" baseline="30000" dirty="0">
                  <a:latin typeface="Hiragino Kaku Gothic Pro W6" charset="-128"/>
                  <a:ea typeface="Hiragino Kaku Gothic Pro W6" charset="-128"/>
                  <a:cs typeface="Hiragino Kaku Gothic Pro W6" charset="-128"/>
                </a:rPr>
                <a:t>2</a:t>
              </a:r>
              <a:r>
                <a:rPr kumimoji="1" lang="en-US" altLang="ja-JP" dirty="0">
                  <a:latin typeface="Hiragino Kaku Gothic Pro W6" charset="-128"/>
                  <a:ea typeface="Hiragino Kaku Gothic Pro W6" charset="-128"/>
                  <a:cs typeface="Hiragino Kaku Gothic Pro W6" charset="-128"/>
                </a:rPr>
                <a:t>]</a:t>
              </a:r>
            </a:p>
          </p:txBody>
        </p:sp>
        <p:sp>
          <p:nvSpPr>
            <p:cNvPr id="24" name="テキスト ボックス 23"/>
            <p:cNvSpPr txBox="1"/>
            <p:nvPr/>
          </p:nvSpPr>
          <p:spPr>
            <a:xfrm>
              <a:off x="1065366" y="4416339"/>
              <a:ext cx="3568694" cy="369332"/>
            </a:xfrm>
            <a:prstGeom prst="rect">
              <a:avLst/>
            </a:prstGeom>
            <a:noFill/>
          </p:spPr>
          <p:txBody>
            <a:bodyPr wrap="square" rtlCol="0">
              <a:spAutoFit/>
            </a:bodyPr>
            <a:lstStyle/>
            <a:p>
              <a:r>
                <a:rPr kumimoji="1" lang="ja-JP" altLang="en-US" dirty="0">
                  <a:latin typeface="Hiragino Kaku Gothic Pro W6" charset="-128"/>
                  <a:ea typeface="Hiragino Kaku Gothic Pro W6" charset="-128"/>
                  <a:cs typeface="Hiragino Kaku Gothic Pro W6" charset="-128"/>
                </a:rPr>
                <a:t>効率因子</a:t>
              </a:r>
              <a:r>
                <a:rPr kumimoji="1" lang="en-US" altLang="ja-JP" dirty="0">
                  <a:latin typeface="Hiragino Kaku Gothic Pro W6" charset="-128"/>
                  <a:ea typeface="Hiragino Kaku Gothic Pro W6" charset="-128"/>
                  <a:cs typeface="Hiragino Kaku Gothic Pro W6" charset="-128"/>
                </a:rPr>
                <a:t> [kg/J]</a:t>
              </a:r>
            </a:p>
          </p:txBody>
        </p:sp>
      </p:grpSp>
      <p:sp>
        <p:nvSpPr>
          <p:cNvPr id="26" name="テキスト ボックス 25"/>
          <p:cNvSpPr txBox="1"/>
          <p:nvPr/>
        </p:nvSpPr>
        <p:spPr>
          <a:xfrm>
            <a:off x="7136374" y="4128096"/>
            <a:ext cx="2086304" cy="307777"/>
          </a:xfrm>
          <a:prstGeom prst="rect">
            <a:avLst/>
          </a:prstGeom>
          <a:noFill/>
        </p:spPr>
        <p:txBody>
          <a:bodyPr wrap="square" rtlCol="0">
            <a:spAutoFit/>
          </a:bodyPr>
          <a:lstStyle/>
          <a:p>
            <a:r>
              <a:rPr lang="en-US" altLang="ja-JP" sz="1400" dirty="0" err="1">
                <a:latin typeface="Hiragino Kaku Gothic Pro W6" charset="-128"/>
                <a:ea typeface="Hiragino Kaku Gothic Pro W6" charset="-128"/>
                <a:cs typeface="Hiragino Kaku Gothic Pro W6" charset="-128"/>
              </a:rPr>
              <a:t>Kahre</a:t>
            </a:r>
            <a:r>
              <a:rPr lang="en-US" altLang="ja-JP" sz="1400" dirty="0">
                <a:latin typeface="Hiragino Kaku Gothic Pro W6" charset="-128"/>
                <a:ea typeface="Hiragino Kaku Gothic Pro W6" charset="-128"/>
                <a:cs typeface="Hiragino Kaku Gothic Pro W6" charset="-128"/>
              </a:rPr>
              <a:t> et al. (2006)</a:t>
            </a:r>
            <a:endParaRPr kumimoji="1" lang="ja-JP" altLang="en-US" sz="1400" dirty="0">
              <a:latin typeface="Hiragino Kaku Gothic Pro W6" charset="-128"/>
              <a:ea typeface="Hiragino Kaku Gothic Pro W6" charset="-128"/>
              <a:cs typeface="Hiragino Kaku Gothic Pro W6" charset="-128"/>
            </a:endParaRPr>
          </a:p>
        </p:txBody>
      </p:sp>
    </p:spTree>
    <p:extLst>
      <p:ext uri="{BB962C8B-B14F-4D97-AF65-F5344CB8AC3E}">
        <p14:creationId xmlns:p14="http://schemas.microsoft.com/office/powerpoint/2010/main" val="1645746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18347" y="126418"/>
            <a:ext cx="7511473" cy="747007"/>
          </a:xfrm>
        </p:spPr>
        <p:txBody>
          <a:bodyPr>
            <a:normAutofit/>
          </a:bodyPr>
          <a:lstStyle/>
          <a:p>
            <a:r>
              <a:rPr kumimoji="1" lang="ja-JP" altLang="en-US" sz="3600" dirty="0"/>
              <a:t>はじめに</a:t>
            </a:r>
            <a:r>
              <a:rPr kumimoji="1" lang="en-US" altLang="ja-JP" sz="3600" dirty="0"/>
              <a:t> </a:t>
            </a:r>
            <a:endParaRPr kumimoji="1" lang="ja-JP" altLang="en-US" sz="3600" dirty="0"/>
          </a:p>
        </p:txBody>
      </p:sp>
      <p:grpSp>
        <p:nvGrpSpPr>
          <p:cNvPr id="3" name="図形グループ 2"/>
          <p:cNvGrpSpPr/>
          <p:nvPr/>
        </p:nvGrpSpPr>
        <p:grpSpPr>
          <a:xfrm>
            <a:off x="-98970" y="2471513"/>
            <a:ext cx="9242970" cy="2813134"/>
            <a:chOff x="-98970" y="2970637"/>
            <a:chExt cx="9242970" cy="2813134"/>
          </a:xfrm>
        </p:grpSpPr>
        <p:pic>
          <p:nvPicPr>
            <p:cNvPr id="18" name="図 1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970637"/>
              <a:ext cx="9144000" cy="2286000"/>
            </a:xfrm>
            <a:prstGeom prst="rect">
              <a:avLst/>
            </a:prstGeom>
          </p:spPr>
        </p:pic>
        <p:sp>
          <p:nvSpPr>
            <p:cNvPr id="19" name="テキスト ボックス 18"/>
            <p:cNvSpPr txBox="1"/>
            <p:nvPr/>
          </p:nvSpPr>
          <p:spPr>
            <a:xfrm>
              <a:off x="1053403" y="5475994"/>
              <a:ext cx="5091904" cy="307777"/>
            </a:xfrm>
            <a:prstGeom prst="rect">
              <a:avLst/>
            </a:prstGeom>
            <a:noFill/>
          </p:spPr>
          <p:txBody>
            <a:bodyPr wrap="square" rtlCol="0">
              <a:spAutoFit/>
            </a:bodyPr>
            <a:lstStyle/>
            <a:p>
              <a:r>
                <a:rPr lang="en-US" altLang="ja-JP" sz="1400" dirty="0"/>
                <a:t>http://</a:t>
              </a:r>
              <a:r>
                <a:rPr lang="en-US" altLang="ja-JP" sz="1400" dirty="0" err="1"/>
                <a:t>mars.nasa.gov</a:t>
              </a:r>
              <a:r>
                <a:rPr lang="en-US" altLang="ja-JP" sz="1400" dirty="0"/>
                <a:t>/</a:t>
              </a:r>
              <a:r>
                <a:rPr lang="en-US" altLang="ja-JP" sz="1400" dirty="0" err="1"/>
                <a:t>mer</a:t>
              </a:r>
              <a:r>
                <a:rPr lang="en-US" altLang="ja-JP" sz="1400" dirty="0"/>
                <a:t>/gallery/press/spirit/20050819a.html</a:t>
              </a:r>
              <a:endParaRPr kumimoji="1" lang="ja-JP" altLang="en-US" sz="1400" dirty="0"/>
            </a:p>
          </p:txBody>
        </p:sp>
        <p:sp>
          <p:nvSpPr>
            <p:cNvPr id="21" name="コンテンツ プレースホルダー 2"/>
            <p:cNvSpPr txBox="1">
              <a:spLocks/>
            </p:cNvSpPr>
            <p:nvPr/>
          </p:nvSpPr>
          <p:spPr>
            <a:xfrm>
              <a:off x="-98970" y="5236653"/>
              <a:ext cx="6404549" cy="340353"/>
            </a:xfrm>
            <a:prstGeom prst="rect">
              <a:avLst/>
            </a:prstGeom>
          </p:spPr>
          <p:txBody>
            <a:bodyPr vert="horz" lIns="91440" tIns="45720" rIns="91440" bIns="45720" rtlCol="0" anchor="t" anchorCtr="0">
              <a:no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4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pPr marL="0" indent="0" algn="ctr">
                <a:buNone/>
              </a:pPr>
              <a:r>
                <a:rPr lang="ja-JP" altLang="en-US" sz="1800" dirty="0"/>
                <a:t>ダストデビル</a:t>
              </a:r>
              <a:r>
                <a:rPr lang="en-US" altLang="ja-JP" sz="1800" dirty="0"/>
                <a:t> </a:t>
              </a:r>
              <a:r>
                <a:rPr lang="en-US" altLang="ja-JP" sz="1600" dirty="0"/>
                <a:t>(</a:t>
              </a:r>
              <a:r>
                <a:rPr lang="ja-JP" altLang="en-US" sz="1600" dirty="0"/>
                <a:t>探査機</a:t>
              </a:r>
              <a:r>
                <a:rPr lang="en-US" altLang="ja-JP" sz="1600" dirty="0"/>
                <a:t> Spirits </a:t>
              </a:r>
              <a:r>
                <a:rPr lang="ja-JP" altLang="en-US" sz="1600" dirty="0"/>
                <a:t>撮影</a:t>
              </a:r>
              <a:r>
                <a:rPr lang="en-US" altLang="ja-JP" sz="1600" dirty="0"/>
                <a:t>)</a:t>
              </a:r>
              <a:endParaRPr lang="en-US" altLang="ja-JP" sz="1400" dirty="0"/>
            </a:p>
          </p:txBody>
        </p:sp>
      </p:grpSp>
      <p:sp>
        <p:nvSpPr>
          <p:cNvPr id="8" name="コンテンツ プレースホルダー 2"/>
          <p:cNvSpPr>
            <a:spLocks noGrp="1"/>
          </p:cNvSpPr>
          <p:nvPr>
            <p:ph idx="1"/>
          </p:nvPr>
        </p:nvSpPr>
        <p:spPr>
          <a:xfrm>
            <a:off x="107578" y="724352"/>
            <a:ext cx="8949908" cy="1971587"/>
          </a:xfrm>
        </p:spPr>
        <p:txBody>
          <a:bodyPr anchor="t" anchorCtr="0">
            <a:normAutofit/>
          </a:bodyPr>
          <a:lstStyle/>
          <a:p>
            <a:r>
              <a:rPr lang="ja-JP" altLang="en-US" sz="2800" dirty="0"/>
              <a:t>火星大気中のダスト量変化は</a:t>
            </a:r>
            <a:r>
              <a:rPr lang="en-US" altLang="ja-JP" sz="2800" dirty="0"/>
              <a:t>, </a:t>
            </a:r>
            <a:r>
              <a:rPr lang="ja-JP" altLang="en-US" sz="2800" dirty="0"/>
              <a:t>大気の光学的深さを変化させ</a:t>
            </a:r>
            <a:r>
              <a:rPr lang="en-US" altLang="ja-JP" sz="2800" dirty="0"/>
              <a:t>, </a:t>
            </a:r>
            <a:r>
              <a:rPr lang="ja-JP" altLang="en-US" sz="2800" dirty="0"/>
              <a:t>温度場に影響を与えている</a:t>
            </a:r>
            <a:br>
              <a:rPr lang="en-US" altLang="ja-JP" sz="2800" dirty="0"/>
            </a:br>
            <a:r>
              <a:rPr lang="en-US" altLang="ja-JP" sz="1800" dirty="0"/>
              <a:t>(Smith, 2009)</a:t>
            </a:r>
          </a:p>
          <a:p>
            <a:r>
              <a:rPr lang="ja-JP" altLang="en-US" dirty="0"/>
              <a:t>実際の火星では様々な時空間スケールのダスト現象が存在</a:t>
            </a:r>
            <a:endParaRPr kumimoji="1" lang="en-US" altLang="ja-JP" dirty="0"/>
          </a:p>
        </p:txBody>
      </p:sp>
      <p:grpSp>
        <p:nvGrpSpPr>
          <p:cNvPr id="7" name="図形グループ 6"/>
          <p:cNvGrpSpPr/>
          <p:nvPr/>
        </p:nvGrpSpPr>
        <p:grpSpPr>
          <a:xfrm>
            <a:off x="6279776" y="2471513"/>
            <a:ext cx="2864224" cy="2296701"/>
            <a:chOff x="6279776" y="2471513"/>
            <a:chExt cx="2864224" cy="2296701"/>
          </a:xfrm>
        </p:grpSpPr>
        <p:sp>
          <p:nvSpPr>
            <p:cNvPr id="4" name="正方形/長方形 3"/>
            <p:cNvSpPr/>
            <p:nvPr/>
          </p:nvSpPr>
          <p:spPr>
            <a:xfrm>
              <a:off x="6279776" y="2471513"/>
              <a:ext cx="2864224" cy="2286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直線コネクタ 5"/>
            <p:cNvCxnSpPr>
              <a:stCxn id="4" idx="0"/>
              <a:endCxn id="4" idx="2"/>
            </p:cNvCxnSpPr>
            <p:nvPr/>
          </p:nvCxnSpPr>
          <p:spPr>
            <a:xfrm>
              <a:off x="7711888" y="2471513"/>
              <a:ext cx="0" cy="228600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6968708" y="2471513"/>
              <a:ext cx="0" cy="228600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8480870" y="2482214"/>
              <a:ext cx="0" cy="228600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9" name="テキスト ボックス 8"/>
          <p:cNvSpPr txBox="1"/>
          <p:nvPr/>
        </p:nvSpPr>
        <p:spPr>
          <a:xfrm>
            <a:off x="6637143" y="4745537"/>
            <a:ext cx="663129" cy="307777"/>
          </a:xfrm>
          <a:prstGeom prst="rect">
            <a:avLst/>
          </a:prstGeom>
          <a:noFill/>
        </p:spPr>
        <p:txBody>
          <a:bodyPr wrap="square" rtlCol="0">
            <a:spAutoFit/>
          </a:bodyPr>
          <a:lstStyle/>
          <a:p>
            <a:r>
              <a:rPr kumimoji="1" lang="en-US" altLang="ja-JP" sz="1400" dirty="0">
                <a:latin typeface="Hiragino Kaku Gothic Pro W3" charset="-128"/>
                <a:ea typeface="Hiragino Kaku Gothic Pro W3" charset="-128"/>
                <a:cs typeface="Hiragino Kaku Gothic Pro W3" charset="-128"/>
              </a:rPr>
              <a:t>10 m</a:t>
            </a:r>
            <a:endParaRPr kumimoji="1" lang="ja-JP" altLang="en-US" sz="1400" dirty="0">
              <a:latin typeface="Hiragino Kaku Gothic Pro W3" charset="-128"/>
              <a:ea typeface="Hiragino Kaku Gothic Pro W3" charset="-128"/>
              <a:cs typeface="Hiragino Kaku Gothic Pro W3" charset="-128"/>
            </a:endParaRPr>
          </a:p>
        </p:txBody>
      </p:sp>
      <p:sp>
        <p:nvSpPr>
          <p:cNvPr id="20" name="テキスト ボックス 19"/>
          <p:cNvSpPr txBox="1"/>
          <p:nvPr/>
        </p:nvSpPr>
        <p:spPr>
          <a:xfrm>
            <a:off x="7349586" y="4745537"/>
            <a:ext cx="773919" cy="307777"/>
          </a:xfrm>
          <a:prstGeom prst="rect">
            <a:avLst/>
          </a:prstGeom>
          <a:noFill/>
        </p:spPr>
        <p:txBody>
          <a:bodyPr wrap="square" rtlCol="0">
            <a:spAutoFit/>
          </a:bodyPr>
          <a:lstStyle/>
          <a:p>
            <a:r>
              <a:rPr kumimoji="1" lang="en-US" altLang="ja-JP" sz="1400">
                <a:latin typeface="Hiragino Kaku Gothic Pro W3" charset="-128"/>
                <a:ea typeface="Hiragino Kaku Gothic Pro W3" charset="-128"/>
                <a:cs typeface="Hiragino Kaku Gothic Pro W3" charset="-128"/>
              </a:rPr>
              <a:t>10 </a:t>
            </a:r>
            <a:r>
              <a:rPr kumimoji="1" lang="en-US" altLang="ja-JP" sz="1400" dirty="0">
                <a:latin typeface="Hiragino Kaku Gothic Pro W3" charset="-128"/>
                <a:ea typeface="Hiragino Kaku Gothic Pro W3" charset="-128"/>
                <a:cs typeface="Hiragino Kaku Gothic Pro W3" charset="-128"/>
              </a:rPr>
              <a:t>km</a:t>
            </a:r>
            <a:endParaRPr kumimoji="1" lang="ja-JP" altLang="en-US" sz="1400" dirty="0">
              <a:latin typeface="Hiragino Kaku Gothic Pro W3" charset="-128"/>
              <a:ea typeface="Hiragino Kaku Gothic Pro W3" charset="-128"/>
              <a:cs typeface="Hiragino Kaku Gothic Pro W3" charset="-128"/>
            </a:endParaRPr>
          </a:p>
        </p:txBody>
      </p:sp>
      <p:sp>
        <p:nvSpPr>
          <p:cNvPr id="22" name="テキスト ボックス 21"/>
          <p:cNvSpPr txBox="1"/>
          <p:nvPr/>
        </p:nvSpPr>
        <p:spPr>
          <a:xfrm>
            <a:off x="8043451" y="4745536"/>
            <a:ext cx="1195553" cy="307777"/>
          </a:xfrm>
          <a:prstGeom prst="rect">
            <a:avLst/>
          </a:prstGeom>
          <a:noFill/>
        </p:spPr>
        <p:txBody>
          <a:bodyPr wrap="square" rtlCol="0">
            <a:spAutoFit/>
          </a:bodyPr>
          <a:lstStyle/>
          <a:p>
            <a:r>
              <a:rPr kumimoji="1" lang="en-US" altLang="ja-JP" sz="1400">
                <a:latin typeface="Hiragino Kaku Gothic Pro W3" charset="-128"/>
                <a:ea typeface="Hiragino Kaku Gothic Pro W3" charset="-128"/>
                <a:cs typeface="Hiragino Kaku Gothic Pro W3" charset="-128"/>
              </a:rPr>
              <a:t>10,000 </a:t>
            </a:r>
            <a:r>
              <a:rPr kumimoji="1" lang="en-US" altLang="ja-JP" sz="1400" dirty="0">
                <a:latin typeface="Hiragino Kaku Gothic Pro W3" charset="-128"/>
                <a:ea typeface="Hiragino Kaku Gothic Pro W3" charset="-128"/>
                <a:cs typeface="Hiragino Kaku Gothic Pro W3" charset="-128"/>
              </a:rPr>
              <a:t>km</a:t>
            </a:r>
            <a:endParaRPr kumimoji="1" lang="ja-JP" altLang="en-US" sz="1400" dirty="0">
              <a:latin typeface="Hiragino Kaku Gothic Pro W3" charset="-128"/>
              <a:ea typeface="Hiragino Kaku Gothic Pro W3" charset="-128"/>
              <a:cs typeface="Hiragino Kaku Gothic Pro W3" charset="-128"/>
            </a:endParaRPr>
          </a:p>
        </p:txBody>
      </p:sp>
      <p:sp>
        <p:nvSpPr>
          <p:cNvPr id="23" name="テキスト ボックス 22"/>
          <p:cNvSpPr txBox="1"/>
          <p:nvPr/>
        </p:nvSpPr>
        <p:spPr>
          <a:xfrm>
            <a:off x="6442720" y="4011428"/>
            <a:ext cx="1269168" cy="307777"/>
          </a:xfrm>
          <a:prstGeom prst="rect">
            <a:avLst/>
          </a:prstGeom>
          <a:noFill/>
        </p:spPr>
        <p:txBody>
          <a:bodyPr wrap="square" rtlCol="0">
            <a:spAutoFit/>
          </a:bodyPr>
          <a:lstStyle/>
          <a:p>
            <a:r>
              <a:rPr kumimoji="1" lang="ja-JP" altLang="en-US" sz="1400" dirty="0">
                <a:latin typeface="Hiragino Kaku Gothic Pro W3" charset="-128"/>
                <a:ea typeface="Hiragino Kaku Gothic Pro W3" charset="-128"/>
                <a:cs typeface="Hiragino Kaku Gothic Pro W3" charset="-128"/>
              </a:rPr>
              <a:t>ダストデビル</a:t>
            </a:r>
          </a:p>
        </p:txBody>
      </p:sp>
      <p:sp>
        <p:nvSpPr>
          <p:cNvPr id="24" name="テキスト ボックス 23"/>
          <p:cNvSpPr txBox="1"/>
          <p:nvPr/>
        </p:nvSpPr>
        <p:spPr>
          <a:xfrm>
            <a:off x="6230462" y="4366804"/>
            <a:ext cx="1269168" cy="307777"/>
          </a:xfrm>
          <a:prstGeom prst="rect">
            <a:avLst/>
          </a:prstGeom>
          <a:noFill/>
        </p:spPr>
        <p:txBody>
          <a:bodyPr wrap="square" rtlCol="0">
            <a:spAutoFit/>
          </a:bodyPr>
          <a:lstStyle/>
          <a:p>
            <a:r>
              <a:rPr kumimoji="1" lang="ja-JP" altLang="en-US" sz="1400">
                <a:latin typeface="Hiragino Kaku Gothic Pro W3" charset="-128"/>
                <a:ea typeface="Hiragino Kaku Gothic Pro W3" charset="-128"/>
                <a:cs typeface="Hiragino Kaku Gothic Pro W3" charset="-128"/>
              </a:rPr>
              <a:t>小規模乱流</a:t>
            </a:r>
            <a:endParaRPr kumimoji="1" lang="ja-JP" altLang="en-US" sz="1400" dirty="0">
              <a:latin typeface="Hiragino Kaku Gothic Pro W3" charset="-128"/>
              <a:ea typeface="Hiragino Kaku Gothic Pro W3" charset="-128"/>
              <a:cs typeface="Hiragino Kaku Gothic Pro W3" charset="-128"/>
            </a:endParaRPr>
          </a:p>
        </p:txBody>
      </p:sp>
      <p:sp>
        <p:nvSpPr>
          <p:cNvPr id="26" name="テキスト ボックス 25"/>
          <p:cNvSpPr txBox="1"/>
          <p:nvPr/>
        </p:nvSpPr>
        <p:spPr>
          <a:xfrm>
            <a:off x="7838498" y="2483697"/>
            <a:ext cx="1427836" cy="523220"/>
          </a:xfrm>
          <a:prstGeom prst="rect">
            <a:avLst/>
          </a:prstGeom>
          <a:noFill/>
        </p:spPr>
        <p:txBody>
          <a:bodyPr wrap="square" rtlCol="0">
            <a:spAutoFit/>
          </a:bodyPr>
          <a:lstStyle/>
          <a:p>
            <a:r>
              <a:rPr kumimoji="1" lang="ja-JP" altLang="en-US" sz="1400" dirty="0">
                <a:latin typeface="Hiragino Kaku Gothic Pro W3" charset="-128"/>
                <a:ea typeface="Hiragino Kaku Gothic Pro W3" charset="-128"/>
                <a:cs typeface="Hiragino Kaku Gothic Pro W3" charset="-128"/>
              </a:rPr>
              <a:t>グローバル</a:t>
            </a:r>
            <a:br>
              <a:rPr kumimoji="1" lang="en-US" altLang="ja-JP" sz="1400" dirty="0">
                <a:latin typeface="Hiragino Kaku Gothic Pro W3" charset="-128"/>
                <a:ea typeface="Hiragino Kaku Gothic Pro W3" charset="-128"/>
                <a:cs typeface="Hiragino Kaku Gothic Pro W3" charset="-128"/>
              </a:rPr>
            </a:br>
            <a:r>
              <a:rPr kumimoji="1" lang="ja-JP" altLang="en-US" sz="1400" dirty="0">
                <a:latin typeface="Hiragino Kaku Gothic Pro W3" charset="-128"/>
                <a:ea typeface="Hiragino Kaku Gothic Pro W3" charset="-128"/>
                <a:cs typeface="Hiragino Kaku Gothic Pro W3" charset="-128"/>
              </a:rPr>
              <a:t>ダストストーム</a:t>
            </a:r>
          </a:p>
        </p:txBody>
      </p:sp>
      <p:cxnSp>
        <p:nvCxnSpPr>
          <p:cNvPr id="28" name="直線コネクタ 27"/>
          <p:cNvCxnSpPr/>
          <p:nvPr/>
        </p:nvCxnSpPr>
        <p:spPr>
          <a:xfrm>
            <a:off x="6279776" y="3422307"/>
            <a:ext cx="2864224"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6279776" y="3038496"/>
            <a:ext cx="2864224"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6279776" y="4197458"/>
            <a:ext cx="2864224"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a:off x="5964962" y="4046435"/>
            <a:ext cx="426039" cy="307777"/>
          </a:xfrm>
          <a:prstGeom prst="rect">
            <a:avLst/>
          </a:prstGeom>
          <a:noFill/>
        </p:spPr>
        <p:txBody>
          <a:bodyPr wrap="square" rtlCol="0">
            <a:spAutoFit/>
          </a:bodyPr>
          <a:lstStyle/>
          <a:p>
            <a:r>
              <a:rPr kumimoji="1" lang="ja-JP" altLang="en-US" sz="1400" dirty="0">
                <a:solidFill>
                  <a:schemeClr val="bg1"/>
                </a:solidFill>
                <a:latin typeface="Hiragino Kaku Gothic Pro W3" charset="-128"/>
                <a:ea typeface="Hiragino Kaku Gothic Pro W3" charset="-128"/>
                <a:cs typeface="Hiragino Kaku Gothic Pro W3" charset="-128"/>
              </a:rPr>
              <a:t>分</a:t>
            </a:r>
          </a:p>
        </p:txBody>
      </p:sp>
      <p:sp>
        <p:nvSpPr>
          <p:cNvPr id="36" name="テキスト ボックス 35"/>
          <p:cNvSpPr txBox="1"/>
          <p:nvPr/>
        </p:nvSpPr>
        <p:spPr>
          <a:xfrm>
            <a:off x="5961296" y="3262268"/>
            <a:ext cx="426039" cy="307777"/>
          </a:xfrm>
          <a:prstGeom prst="rect">
            <a:avLst/>
          </a:prstGeom>
          <a:noFill/>
        </p:spPr>
        <p:txBody>
          <a:bodyPr wrap="square" rtlCol="0">
            <a:spAutoFit/>
          </a:bodyPr>
          <a:lstStyle/>
          <a:p>
            <a:r>
              <a:rPr kumimoji="1" lang="ja-JP" altLang="en-US" sz="1400" dirty="0">
                <a:solidFill>
                  <a:schemeClr val="bg1"/>
                </a:solidFill>
                <a:latin typeface="Hiragino Kaku Gothic Pro W3" charset="-128"/>
                <a:ea typeface="Hiragino Kaku Gothic Pro W3" charset="-128"/>
                <a:cs typeface="Hiragino Kaku Gothic Pro W3" charset="-128"/>
              </a:rPr>
              <a:t>日</a:t>
            </a:r>
          </a:p>
        </p:txBody>
      </p:sp>
      <p:sp>
        <p:nvSpPr>
          <p:cNvPr id="37" name="テキスト ボックス 36"/>
          <p:cNvSpPr txBox="1"/>
          <p:nvPr/>
        </p:nvSpPr>
        <p:spPr>
          <a:xfrm>
            <a:off x="5964962" y="2887491"/>
            <a:ext cx="426039" cy="307777"/>
          </a:xfrm>
          <a:prstGeom prst="rect">
            <a:avLst/>
          </a:prstGeom>
          <a:noFill/>
        </p:spPr>
        <p:txBody>
          <a:bodyPr wrap="square" rtlCol="0">
            <a:spAutoFit/>
          </a:bodyPr>
          <a:lstStyle/>
          <a:p>
            <a:r>
              <a:rPr kumimoji="1" lang="ja-JP" altLang="en-US" sz="1400" dirty="0">
                <a:solidFill>
                  <a:schemeClr val="bg1"/>
                </a:solidFill>
                <a:latin typeface="Hiragino Kaku Gothic Pro W3" charset="-128"/>
                <a:ea typeface="Hiragino Kaku Gothic Pro W3" charset="-128"/>
                <a:cs typeface="Hiragino Kaku Gothic Pro W3" charset="-128"/>
              </a:rPr>
              <a:t>月</a:t>
            </a:r>
          </a:p>
        </p:txBody>
      </p:sp>
      <p:sp>
        <p:nvSpPr>
          <p:cNvPr id="38" name="円/楕円 37"/>
          <p:cNvSpPr/>
          <p:nvPr/>
        </p:nvSpPr>
        <p:spPr>
          <a:xfrm>
            <a:off x="6499695" y="3894826"/>
            <a:ext cx="1117189" cy="5076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7589554" y="3006918"/>
            <a:ext cx="1427836" cy="523220"/>
          </a:xfrm>
          <a:prstGeom prst="rect">
            <a:avLst/>
          </a:prstGeom>
          <a:noFill/>
        </p:spPr>
        <p:txBody>
          <a:bodyPr wrap="square" rtlCol="0">
            <a:spAutoFit/>
          </a:bodyPr>
          <a:lstStyle/>
          <a:p>
            <a:r>
              <a:rPr kumimoji="1" lang="ja-JP" altLang="en-US" sz="1400" dirty="0">
                <a:latin typeface="Hiragino Kaku Gothic Pro W3" charset="-128"/>
                <a:ea typeface="Hiragino Kaku Gothic Pro W3" charset="-128"/>
                <a:cs typeface="Hiragino Kaku Gothic Pro W3" charset="-128"/>
              </a:rPr>
              <a:t>リージョナル</a:t>
            </a:r>
            <a:br>
              <a:rPr kumimoji="1" lang="en-US" altLang="ja-JP" sz="1400" dirty="0">
                <a:latin typeface="Hiragino Kaku Gothic Pro W3" charset="-128"/>
                <a:ea typeface="Hiragino Kaku Gothic Pro W3" charset="-128"/>
                <a:cs typeface="Hiragino Kaku Gothic Pro W3" charset="-128"/>
              </a:rPr>
            </a:br>
            <a:r>
              <a:rPr kumimoji="1" lang="ja-JP" altLang="en-US" sz="1400" dirty="0">
                <a:latin typeface="Hiragino Kaku Gothic Pro W3" charset="-128"/>
                <a:ea typeface="Hiragino Kaku Gothic Pro W3" charset="-128"/>
                <a:cs typeface="Hiragino Kaku Gothic Pro W3" charset="-128"/>
              </a:rPr>
              <a:t>ダストストーム</a:t>
            </a:r>
          </a:p>
        </p:txBody>
      </p:sp>
      <p:sp>
        <p:nvSpPr>
          <p:cNvPr id="33" name="テキスト ボックス 32"/>
          <p:cNvSpPr txBox="1"/>
          <p:nvPr/>
        </p:nvSpPr>
        <p:spPr>
          <a:xfrm>
            <a:off x="7249607" y="3503893"/>
            <a:ext cx="1427836" cy="523220"/>
          </a:xfrm>
          <a:prstGeom prst="rect">
            <a:avLst/>
          </a:prstGeom>
          <a:noFill/>
        </p:spPr>
        <p:txBody>
          <a:bodyPr wrap="square" rtlCol="0">
            <a:spAutoFit/>
          </a:bodyPr>
          <a:lstStyle/>
          <a:p>
            <a:r>
              <a:rPr kumimoji="1" lang="ja-JP" altLang="en-US" sz="1400" dirty="0">
                <a:latin typeface="Hiragino Kaku Gothic Pro W3" charset="-128"/>
                <a:ea typeface="Hiragino Kaku Gothic Pro W3" charset="-128"/>
                <a:cs typeface="Hiragino Kaku Gothic Pro W3" charset="-128"/>
              </a:rPr>
              <a:t>ローカル</a:t>
            </a:r>
            <a:br>
              <a:rPr kumimoji="1" lang="en-US" altLang="ja-JP" sz="1400" dirty="0">
                <a:latin typeface="Hiragino Kaku Gothic Pro W3" charset="-128"/>
                <a:ea typeface="Hiragino Kaku Gothic Pro W3" charset="-128"/>
                <a:cs typeface="Hiragino Kaku Gothic Pro W3" charset="-128"/>
              </a:rPr>
            </a:br>
            <a:r>
              <a:rPr kumimoji="1" lang="ja-JP" altLang="en-US" sz="1400" dirty="0">
                <a:latin typeface="Hiragino Kaku Gothic Pro W3" charset="-128"/>
                <a:ea typeface="Hiragino Kaku Gothic Pro W3" charset="-128"/>
                <a:cs typeface="Hiragino Kaku Gothic Pro W3" charset="-128"/>
              </a:rPr>
              <a:t>ダストストーム</a:t>
            </a:r>
          </a:p>
        </p:txBody>
      </p:sp>
    </p:spTree>
    <p:extLst>
      <p:ext uri="{BB962C8B-B14F-4D97-AF65-F5344CB8AC3E}">
        <p14:creationId xmlns:p14="http://schemas.microsoft.com/office/powerpoint/2010/main" val="19483935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72862" y="888862"/>
            <a:ext cx="8641739" cy="2592137"/>
          </a:xfrm>
        </p:spPr>
        <p:txBody>
          <a:bodyPr>
            <a:normAutofit/>
          </a:bodyPr>
          <a:lstStyle/>
          <a:p>
            <a:r>
              <a:rPr lang="en-US" altLang="ja-JP" dirty="0"/>
              <a:t>Mulholland et al. (2013) : </a:t>
            </a:r>
            <a:r>
              <a:rPr lang="ja-JP" altLang="en-US" dirty="0"/>
              <a:t>ダストストームにおける</a:t>
            </a:r>
            <a:br>
              <a:rPr lang="en-US" altLang="ja-JP" dirty="0"/>
            </a:br>
            <a:r>
              <a:rPr lang="ja-JP" altLang="en-US" dirty="0"/>
              <a:t>ダスト量の年々変動が再現できたと主張</a:t>
            </a:r>
            <a:endParaRPr lang="en-US" altLang="ja-JP" dirty="0"/>
          </a:p>
          <a:p>
            <a:pPr lvl="1"/>
            <a:r>
              <a:rPr lang="ja-JP" altLang="en-US" dirty="0"/>
              <a:t>グローバルダストストームの隔年変動を大雑把に再現 </a:t>
            </a:r>
            <a:r>
              <a:rPr lang="en-US" altLang="ja-JP" dirty="0"/>
              <a:t>(4 ~ 7 </a:t>
            </a:r>
            <a:r>
              <a:rPr lang="ja-JP" altLang="en-US" dirty="0"/>
              <a:t>年周期</a:t>
            </a:r>
            <a:r>
              <a:rPr lang="en-US" altLang="ja-JP" dirty="0"/>
              <a:t>)</a:t>
            </a:r>
          </a:p>
          <a:p>
            <a:pPr lvl="1"/>
            <a:r>
              <a:rPr lang="ja-JP" altLang="en-US" dirty="0"/>
              <a:t>平均風応力閾値をダスト量に合わせて変化することを仮定</a:t>
            </a:r>
            <a:endParaRPr lang="en-US" altLang="ja-JP" dirty="0"/>
          </a:p>
          <a:p>
            <a:pPr lvl="1"/>
            <a:r>
              <a:rPr lang="ja-JP" altLang="en-US" dirty="0"/>
              <a:t>南半球から北半球へのダスト輸送を仮定</a:t>
            </a:r>
            <a:endParaRPr lang="en-US" altLang="ja-JP" dirty="0"/>
          </a:p>
        </p:txBody>
      </p:sp>
      <p:sp>
        <p:nvSpPr>
          <p:cNvPr id="10" name="テキスト ボックス 9"/>
          <p:cNvSpPr txBox="1"/>
          <p:nvPr/>
        </p:nvSpPr>
        <p:spPr>
          <a:xfrm>
            <a:off x="6614556" y="5752168"/>
            <a:ext cx="2551697" cy="307777"/>
          </a:xfrm>
          <a:prstGeom prst="rect">
            <a:avLst/>
          </a:prstGeom>
          <a:noFill/>
        </p:spPr>
        <p:txBody>
          <a:bodyPr wrap="square" rtlCol="0">
            <a:spAutoFit/>
          </a:bodyPr>
          <a:lstStyle/>
          <a:p>
            <a:r>
              <a:rPr lang="en-US" altLang="ja-JP" sz="1400" dirty="0">
                <a:latin typeface="Hiragino Kaku Gothic Pro W6" charset="-128"/>
                <a:ea typeface="Hiragino Kaku Gothic Pro W6" charset="-128"/>
                <a:cs typeface="Hiragino Kaku Gothic Pro W6" charset="-128"/>
              </a:rPr>
              <a:t>Mulholland et al. (2013)</a:t>
            </a:r>
            <a:endParaRPr kumimoji="1" lang="ja-JP" altLang="en-US" sz="1400" dirty="0">
              <a:latin typeface="Hiragino Kaku Gothic Pro W6" charset="-128"/>
              <a:ea typeface="Hiragino Kaku Gothic Pro W6" charset="-128"/>
              <a:cs typeface="Hiragino Kaku Gothic Pro W6" charset="-128"/>
            </a:endParaRPr>
          </a:p>
        </p:txBody>
      </p:sp>
      <p:sp>
        <p:nvSpPr>
          <p:cNvPr id="26" name="タイトル 1">
            <a:extLst>
              <a:ext uri="{FF2B5EF4-FFF2-40B4-BE49-F238E27FC236}">
                <a16:creationId xmlns:a16="http://schemas.microsoft.com/office/drawing/2014/main" id="{901B7D20-AF75-B044-BDF4-BB9E29BBFB58}"/>
              </a:ext>
            </a:extLst>
          </p:cNvPr>
          <p:cNvSpPr>
            <a:spLocks noGrp="1"/>
          </p:cNvSpPr>
          <p:nvPr>
            <p:ph type="title"/>
          </p:nvPr>
        </p:nvSpPr>
        <p:spPr>
          <a:xfrm>
            <a:off x="71252" y="327991"/>
            <a:ext cx="8843349" cy="838200"/>
          </a:xfrm>
        </p:spPr>
        <p:txBody>
          <a:bodyPr>
            <a:normAutofit/>
          </a:bodyPr>
          <a:lstStyle/>
          <a:p>
            <a:r>
              <a:rPr lang="ja-JP" altLang="en-US" sz="3600" dirty="0"/>
              <a:t>ダスト巻き上げを考慮した</a:t>
            </a:r>
            <a:r>
              <a:rPr kumimoji="1" lang="en-US" altLang="ja-JP" sz="3600" dirty="0"/>
              <a:t> MGCM </a:t>
            </a:r>
            <a:r>
              <a:rPr kumimoji="1" lang="ja-JP" altLang="en-US" sz="3600" dirty="0"/>
              <a:t>計算</a:t>
            </a:r>
          </a:p>
        </p:txBody>
      </p:sp>
      <p:grpSp>
        <p:nvGrpSpPr>
          <p:cNvPr id="34" name="グループ化 33">
            <a:extLst>
              <a:ext uri="{FF2B5EF4-FFF2-40B4-BE49-F238E27FC236}">
                <a16:creationId xmlns:a16="http://schemas.microsoft.com/office/drawing/2014/main" id="{23CE6A6C-457E-1749-945F-22E4DDBAECB9}"/>
              </a:ext>
            </a:extLst>
          </p:cNvPr>
          <p:cNvGrpSpPr/>
          <p:nvPr/>
        </p:nvGrpSpPr>
        <p:grpSpPr>
          <a:xfrm>
            <a:off x="239271" y="3186156"/>
            <a:ext cx="8675330" cy="2989051"/>
            <a:chOff x="239271" y="3186854"/>
            <a:chExt cx="8675330" cy="2989051"/>
          </a:xfrm>
        </p:grpSpPr>
        <p:sp>
          <p:nvSpPr>
            <p:cNvPr id="9" name="テキスト ボックス 8"/>
            <p:cNvSpPr txBox="1"/>
            <p:nvPr/>
          </p:nvSpPr>
          <p:spPr>
            <a:xfrm>
              <a:off x="498149" y="3186854"/>
              <a:ext cx="5083254" cy="276999"/>
            </a:xfrm>
            <a:prstGeom prst="rect">
              <a:avLst/>
            </a:prstGeom>
            <a:solidFill>
              <a:schemeClr val="bg1"/>
            </a:solidFill>
          </p:spPr>
          <p:txBody>
            <a:bodyPr wrap="square" lIns="0" tIns="0" rIns="0" bIns="0" rtlCol="0">
              <a:spAutoFit/>
            </a:bodyPr>
            <a:lstStyle/>
            <a:p>
              <a:pPr algn="ctr"/>
              <a:r>
                <a:rPr kumimoji="1" lang="ja-JP" altLang="en-US" dirty="0">
                  <a:latin typeface="Hiragino Kaku Gothic Pro W6" charset="-128"/>
                  <a:ea typeface="Hiragino Kaku Gothic Pro W6" charset="-128"/>
                  <a:cs typeface="Hiragino Kaku Gothic Pro W6" charset="-128"/>
                </a:rPr>
                <a:t>全球の光学的深さ </a:t>
              </a:r>
              <a:r>
                <a:rPr kumimoji="1" lang="en-US" altLang="ja-JP" dirty="0">
                  <a:latin typeface="Hiragino Kaku Gothic Pro W6" charset="-128"/>
                  <a:ea typeface="Hiragino Kaku Gothic Pro W6" charset="-128"/>
                  <a:cs typeface="Hiragino Kaku Gothic Pro W6" charset="-128"/>
                </a:rPr>
                <a:t>(610 Pa </a:t>
              </a:r>
              <a:r>
                <a:rPr kumimoji="1" lang="ja-JP" altLang="en-US" dirty="0">
                  <a:latin typeface="Hiragino Kaku Gothic Pro W6" charset="-128"/>
                  <a:ea typeface="Hiragino Kaku Gothic Pro W6" charset="-128"/>
                  <a:cs typeface="Hiragino Kaku Gothic Pro W6" charset="-128"/>
                </a:rPr>
                <a:t>面</a:t>
              </a:r>
              <a:r>
                <a:rPr kumimoji="1" lang="en-US" altLang="ja-JP" dirty="0">
                  <a:latin typeface="Hiragino Kaku Gothic Pro W6" charset="-128"/>
                  <a:ea typeface="Hiragino Kaku Gothic Pro W6" charset="-128"/>
                  <a:cs typeface="Hiragino Kaku Gothic Pro W6" charset="-128"/>
                </a:rPr>
                <a:t>, </a:t>
              </a:r>
              <a:r>
                <a:rPr kumimoji="1" lang="ja-JP" altLang="en-US" dirty="0">
                  <a:latin typeface="Hiragino Kaku Gothic Pro W6" charset="-128"/>
                  <a:ea typeface="Hiragino Kaku Gothic Pro W6" charset="-128"/>
                  <a:cs typeface="Hiragino Kaku Gothic Pro W6" charset="-128"/>
                </a:rPr>
                <a:t>対数プロット</a:t>
              </a:r>
              <a:r>
                <a:rPr kumimoji="1" lang="en-US" altLang="ja-JP" dirty="0">
                  <a:latin typeface="Hiragino Kaku Gothic Pro W6" charset="-128"/>
                  <a:ea typeface="Hiragino Kaku Gothic Pro W6" charset="-128"/>
                  <a:cs typeface="Hiragino Kaku Gothic Pro W6" charset="-128"/>
                </a:rPr>
                <a:t>)</a:t>
              </a:r>
              <a:endParaRPr kumimoji="1" lang="ja-JP" altLang="en-US" dirty="0">
                <a:latin typeface="Hiragino Kaku Gothic Pro W6" charset="-128"/>
                <a:ea typeface="Hiragino Kaku Gothic Pro W6" charset="-128"/>
                <a:cs typeface="Hiragino Kaku Gothic Pro W6" charset="-128"/>
              </a:endParaRPr>
            </a:p>
          </p:txBody>
        </p:sp>
        <p:pic>
          <p:nvPicPr>
            <p:cNvPr id="11" name="図 10">
              <a:extLst>
                <a:ext uri="{FF2B5EF4-FFF2-40B4-BE49-F238E27FC236}">
                  <a16:creationId xmlns:a16="http://schemas.microsoft.com/office/drawing/2014/main" id="{636EA3E8-4FE1-AC43-A03F-424C050388F4}"/>
                </a:ext>
              </a:extLst>
            </p:cNvPr>
            <p:cNvPicPr>
              <a:picLocks noChangeAspect="1"/>
            </p:cNvPicPr>
            <p:nvPr/>
          </p:nvPicPr>
          <p:blipFill>
            <a:blip r:embed="rId3"/>
            <a:stretch>
              <a:fillRect/>
            </a:stretch>
          </p:blipFill>
          <p:spPr>
            <a:xfrm>
              <a:off x="272862" y="3425300"/>
              <a:ext cx="8641739" cy="2089120"/>
            </a:xfrm>
            <a:prstGeom prst="rect">
              <a:avLst/>
            </a:prstGeom>
          </p:spPr>
        </p:pic>
        <p:pic>
          <p:nvPicPr>
            <p:cNvPr id="22" name="図 21">
              <a:extLst>
                <a:ext uri="{FF2B5EF4-FFF2-40B4-BE49-F238E27FC236}">
                  <a16:creationId xmlns:a16="http://schemas.microsoft.com/office/drawing/2014/main" id="{094F620C-ABEC-1C4B-B4AA-AFE7D6BA3A9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4403" y="5700665"/>
              <a:ext cx="4760351" cy="335303"/>
            </a:xfrm>
            <a:prstGeom prst="rect">
              <a:avLst/>
            </a:prstGeom>
          </p:spPr>
        </p:pic>
        <p:sp>
          <p:nvSpPr>
            <p:cNvPr id="27" name="テキスト ボックス 26">
              <a:extLst>
                <a:ext uri="{FF2B5EF4-FFF2-40B4-BE49-F238E27FC236}">
                  <a16:creationId xmlns:a16="http://schemas.microsoft.com/office/drawing/2014/main" id="{E98FDE35-9F5C-E642-9B4F-D878487DE1B4}"/>
                </a:ext>
              </a:extLst>
            </p:cNvPr>
            <p:cNvSpPr txBox="1"/>
            <p:nvPr/>
          </p:nvSpPr>
          <p:spPr>
            <a:xfrm rot="16200000">
              <a:off x="41914" y="4331360"/>
              <a:ext cx="671714" cy="276999"/>
            </a:xfrm>
            <a:prstGeom prst="rect">
              <a:avLst/>
            </a:prstGeom>
            <a:solidFill>
              <a:schemeClr val="bg1"/>
            </a:solidFill>
          </p:spPr>
          <p:txBody>
            <a:bodyPr wrap="square" lIns="0" tIns="0" rIns="0" bIns="0" rtlCol="0">
              <a:spAutoFit/>
            </a:bodyPr>
            <a:lstStyle/>
            <a:p>
              <a:pPr algn="ctr"/>
              <a:r>
                <a:rPr kumimoji="1" lang="ja-JP" altLang="en-US" dirty="0">
                  <a:latin typeface="Hiragino Kaku Gothic Pro W6" charset="-128"/>
                  <a:ea typeface="Hiragino Kaku Gothic Pro W6" charset="-128"/>
                  <a:cs typeface="Hiragino Kaku Gothic Pro W6" charset="-128"/>
                </a:rPr>
                <a:t>緯度</a:t>
              </a:r>
            </a:p>
          </p:txBody>
        </p:sp>
        <p:sp>
          <p:nvSpPr>
            <p:cNvPr id="28" name="テキスト ボックス 27">
              <a:extLst>
                <a:ext uri="{FF2B5EF4-FFF2-40B4-BE49-F238E27FC236}">
                  <a16:creationId xmlns:a16="http://schemas.microsoft.com/office/drawing/2014/main" id="{22A0946F-33FC-3049-AFA2-8D0F6ECA778F}"/>
                </a:ext>
              </a:extLst>
            </p:cNvPr>
            <p:cNvSpPr txBox="1"/>
            <p:nvPr/>
          </p:nvSpPr>
          <p:spPr>
            <a:xfrm>
              <a:off x="4370518" y="5424521"/>
              <a:ext cx="671714" cy="276999"/>
            </a:xfrm>
            <a:prstGeom prst="rect">
              <a:avLst/>
            </a:prstGeom>
            <a:solidFill>
              <a:schemeClr val="bg1"/>
            </a:solidFill>
          </p:spPr>
          <p:txBody>
            <a:bodyPr wrap="square" lIns="0" tIns="0" rIns="0" bIns="0" rtlCol="0">
              <a:spAutoFit/>
            </a:bodyPr>
            <a:lstStyle/>
            <a:p>
              <a:pPr algn="ctr"/>
              <a:r>
                <a:rPr kumimoji="1" lang="ja-JP" altLang="en-US" dirty="0">
                  <a:latin typeface="Hiragino Kaku Gothic Pro W6" charset="-128"/>
                  <a:ea typeface="Hiragino Kaku Gothic Pro W6" charset="-128"/>
                  <a:cs typeface="Hiragino Kaku Gothic Pro W6" charset="-128"/>
                </a:rPr>
                <a:t>経度</a:t>
              </a:r>
            </a:p>
          </p:txBody>
        </p:sp>
        <p:sp>
          <p:nvSpPr>
            <p:cNvPr id="29" name="テキスト ボックス 28">
              <a:extLst>
                <a:ext uri="{FF2B5EF4-FFF2-40B4-BE49-F238E27FC236}">
                  <a16:creationId xmlns:a16="http://schemas.microsoft.com/office/drawing/2014/main" id="{E6D86FB9-D09E-944C-80F9-384872D50D7F}"/>
                </a:ext>
              </a:extLst>
            </p:cNvPr>
            <p:cNvSpPr txBox="1"/>
            <p:nvPr/>
          </p:nvSpPr>
          <p:spPr>
            <a:xfrm>
              <a:off x="1573833" y="5423892"/>
              <a:ext cx="671714" cy="276999"/>
            </a:xfrm>
            <a:prstGeom prst="rect">
              <a:avLst/>
            </a:prstGeom>
            <a:solidFill>
              <a:schemeClr val="bg1"/>
            </a:solidFill>
          </p:spPr>
          <p:txBody>
            <a:bodyPr wrap="square" lIns="0" tIns="0" rIns="0" bIns="0" rtlCol="0">
              <a:spAutoFit/>
            </a:bodyPr>
            <a:lstStyle/>
            <a:p>
              <a:pPr algn="ctr"/>
              <a:r>
                <a:rPr kumimoji="1" lang="ja-JP" altLang="en-US" dirty="0">
                  <a:latin typeface="Hiragino Kaku Gothic Pro W6" charset="-128"/>
                  <a:ea typeface="Hiragino Kaku Gothic Pro W6" charset="-128"/>
                  <a:cs typeface="Hiragino Kaku Gothic Pro W6" charset="-128"/>
                </a:rPr>
                <a:t>経度</a:t>
              </a:r>
            </a:p>
          </p:txBody>
        </p:sp>
        <p:sp>
          <p:nvSpPr>
            <p:cNvPr id="30" name="テキスト ボックス 29">
              <a:extLst>
                <a:ext uri="{FF2B5EF4-FFF2-40B4-BE49-F238E27FC236}">
                  <a16:creationId xmlns:a16="http://schemas.microsoft.com/office/drawing/2014/main" id="{236E123E-9BDD-BC48-8671-6875EB095BC8}"/>
                </a:ext>
              </a:extLst>
            </p:cNvPr>
            <p:cNvSpPr txBox="1"/>
            <p:nvPr/>
          </p:nvSpPr>
          <p:spPr>
            <a:xfrm>
              <a:off x="7173094" y="5424521"/>
              <a:ext cx="671714" cy="276999"/>
            </a:xfrm>
            <a:prstGeom prst="rect">
              <a:avLst/>
            </a:prstGeom>
            <a:solidFill>
              <a:schemeClr val="bg1"/>
            </a:solidFill>
          </p:spPr>
          <p:txBody>
            <a:bodyPr wrap="square" lIns="0" tIns="0" rIns="0" bIns="0" rtlCol="0">
              <a:spAutoFit/>
            </a:bodyPr>
            <a:lstStyle/>
            <a:p>
              <a:pPr algn="ctr"/>
              <a:r>
                <a:rPr kumimoji="1" lang="ja-JP" altLang="en-US" dirty="0">
                  <a:latin typeface="Hiragino Kaku Gothic Pro W6" charset="-128"/>
                  <a:ea typeface="Hiragino Kaku Gothic Pro W6" charset="-128"/>
                  <a:cs typeface="Hiragino Kaku Gothic Pro W6" charset="-128"/>
                </a:rPr>
                <a:t>経度</a:t>
              </a:r>
            </a:p>
          </p:txBody>
        </p:sp>
        <p:sp>
          <p:nvSpPr>
            <p:cNvPr id="31" name="テキスト ボックス 30">
              <a:extLst>
                <a:ext uri="{FF2B5EF4-FFF2-40B4-BE49-F238E27FC236}">
                  <a16:creationId xmlns:a16="http://schemas.microsoft.com/office/drawing/2014/main" id="{63A67C4B-E857-244A-A851-39FDCCD09C0A}"/>
                </a:ext>
              </a:extLst>
            </p:cNvPr>
            <p:cNvSpPr txBox="1"/>
            <p:nvPr/>
          </p:nvSpPr>
          <p:spPr>
            <a:xfrm>
              <a:off x="350675" y="5898906"/>
              <a:ext cx="671714" cy="276999"/>
            </a:xfrm>
            <a:prstGeom prst="rect">
              <a:avLst/>
            </a:prstGeom>
            <a:solidFill>
              <a:schemeClr val="bg1"/>
            </a:solidFill>
          </p:spPr>
          <p:txBody>
            <a:bodyPr wrap="square" lIns="0" tIns="0" rIns="0" bIns="0" rtlCol="0">
              <a:spAutoFit/>
            </a:bodyPr>
            <a:lstStyle/>
            <a:p>
              <a:pPr algn="ctr"/>
              <a:r>
                <a:rPr kumimoji="1" lang="en-US" altLang="ja-JP" dirty="0">
                  <a:latin typeface="Hiragino Kaku Gothic Pro W6" charset="-128"/>
                  <a:ea typeface="Hiragino Kaku Gothic Pro W6" charset="-128"/>
                  <a:cs typeface="Hiragino Kaku Gothic Pro W6" charset="-128"/>
                </a:rPr>
                <a:t>0.0</a:t>
              </a:r>
              <a:endParaRPr kumimoji="1" lang="ja-JP" altLang="en-US" dirty="0">
                <a:latin typeface="Hiragino Kaku Gothic Pro W6" charset="-128"/>
                <a:ea typeface="Hiragino Kaku Gothic Pro W6" charset="-128"/>
                <a:cs typeface="Hiragino Kaku Gothic Pro W6" charset="-128"/>
              </a:endParaRPr>
            </a:p>
          </p:txBody>
        </p:sp>
        <p:sp>
          <p:nvSpPr>
            <p:cNvPr id="32" name="テキスト ボックス 31">
              <a:extLst>
                <a:ext uri="{FF2B5EF4-FFF2-40B4-BE49-F238E27FC236}">
                  <a16:creationId xmlns:a16="http://schemas.microsoft.com/office/drawing/2014/main" id="{E6CDD87F-9F02-1846-AC1F-A85BE468036C}"/>
                </a:ext>
              </a:extLst>
            </p:cNvPr>
            <p:cNvSpPr txBox="1"/>
            <p:nvPr/>
          </p:nvSpPr>
          <p:spPr>
            <a:xfrm>
              <a:off x="4673294" y="5898906"/>
              <a:ext cx="671714" cy="276999"/>
            </a:xfrm>
            <a:prstGeom prst="rect">
              <a:avLst/>
            </a:prstGeom>
            <a:solidFill>
              <a:schemeClr val="bg1"/>
            </a:solidFill>
          </p:spPr>
          <p:txBody>
            <a:bodyPr wrap="square" lIns="0" tIns="0" rIns="0" bIns="0" rtlCol="0">
              <a:spAutoFit/>
            </a:bodyPr>
            <a:lstStyle/>
            <a:p>
              <a:pPr algn="ctr"/>
              <a:r>
                <a:rPr kumimoji="1" lang="en-US" altLang="ja-JP" dirty="0">
                  <a:latin typeface="Hiragino Kaku Gothic Pro W6" charset="-128"/>
                  <a:ea typeface="Hiragino Kaku Gothic Pro W6" charset="-128"/>
                  <a:cs typeface="Hiragino Kaku Gothic Pro W6" charset="-128"/>
                </a:rPr>
                <a:t>2.0</a:t>
              </a:r>
              <a:endParaRPr kumimoji="1" lang="ja-JP" altLang="en-US" dirty="0">
                <a:latin typeface="Hiragino Kaku Gothic Pro W6" charset="-128"/>
                <a:ea typeface="Hiragino Kaku Gothic Pro W6" charset="-128"/>
                <a:cs typeface="Hiragino Kaku Gothic Pro W6" charset="-128"/>
              </a:endParaRPr>
            </a:p>
          </p:txBody>
        </p:sp>
        <p:sp>
          <p:nvSpPr>
            <p:cNvPr id="33" name="テキスト ボックス 32">
              <a:extLst>
                <a:ext uri="{FF2B5EF4-FFF2-40B4-BE49-F238E27FC236}">
                  <a16:creationId xmlns:a16="http://schemas.microsoft.com/office/drawing/2014/main" id="{9F994C97-B6C7-B942-BEF7-695CE20106F7}"/>
                </a:ext>
              </a:extLst>
            </p:cNvPr>
            <p:cNvSpPr txBox="1"/>
            <p:nvPr/>
          </p:nvSpPr>
          <p:spPr>
            <a:xfrm>
              <a:off x="2333855" y="5898906"/>
              <a:ext cx="671714" cy="276999"/>
            </a:xfrm>
            <a:prstGeom prst="rect">
              <a:avLst/>
            </a:prstGeom>
            <a:solidFill>
              <a:schemeClr val="bg1"/>
            </a:solidFill>
          </p:spPr>
          <p:txBody>
            <a:bodyPr wrap="square" lIns="0" tIns="0" rIns="0" bIns="0" rtlCol="0">
              <a:spAutoFit/>
            </a:bodyPr>
            <a:lstStyle/>
            <a:p>
              <a:pPr algn="ctr"/>
              <a:r>
                <a:rPr kumimoji="1" lang="en-US" altLang="ja-JP" dirty="0">
                  <a:latin typeface="Hiragino Kaku Gothic Pro W6" charset="-128"/>
                  <a:ea typeface="Hiragino Kaku Gothic Pro W6" charset="-128"/>
                  <a:cs typeface="Hiragino Kaku Gothic Pro W6" charset="-128"/>
                </a:rPr>
                <a:t>0.25</a:t>
              </a:r>
              <a:endParaRPr kumimoji="1" lang="ja-JP" altLang="en-US" dirty="0">
                <a:latin typeface="Hiragino Kaku Gothic Pro W6" charset="-128"/>
                <a:ea typeface="Hiragino Kaku Gothic Pro W6" charset="-128"/>
                <a:cs typeface="Hiragino Kaku Gothic Pro W6" charset="-128"/>
              </a:endParaRPr>
            </a:p>
          </p:txBody>
        </p:sp>
      </p:grpSp>
    </p:spTree>
    <p:extLst>
      <p:ext uri="{BB962C8B-B14F-4D97-AF65-F5344CB8AC3E}">
        <p14:creationId xmlns:p14="http://schemas.microsoft.com/office/powerpoint/2010/main" val="28603641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72862" y="888863"/>
            <a:ext cx="8641739" cy="1640582"/>
          </a:xfrm>
        </p:spPr>
        <p:txBody>
          <a:bodyPr>
            <a:normAutofit/>
          </a:bodyPr>
          <a:lstStyle/>
          <a:p>
            <a:r>
              <a:rPr lang="ja-JP" altLang="en-US" dirty="0"/>
              <a:t>平均風応力閾値をダスト量に合わせて変化することを仮定</a:t>
            </a:r>
            <a:endParaRPr lang="en-US" altLang="ja-JP" dirty="0"/>
          </a:p>
          <a:p>
            <a:pPr lvl="1"/>
            <a:r>
              <a:rPr lang="ja-JP" altLang="en-US" dirty="0"/>
              <a:t>ダストが多く溜まると </a:t>
            </a:r>
            <a:r>
              <a:rPr lang="en-US" altLang="ja-JP" dirty="0"/>
              <a:t>saltation </a:t>
            </a:r>
            <a:r>
              <a:rPr lang="ja-JP" altLang="en-US" dirty="0"/>
              <a:t>が生じにくくなり</a:t>
            </a:r>
            <a:r>
              <a:rPr lang="en-US" altLang="ja-JP" dirty="0"/>
              <a:t>, </a:t>
            </a:r>
            <a:r>
              <a:rPr lang="ja-JP" altLang="en-US" dirty="0"/>
              <a:t>巻き上げの風応力閾値を下げられると仮定</a:t>
            </a:r>
            <a:endParaRPr lang="en-US" altLang="ja-JP" dirty="0"/>
          </a:p>
        </p:txBody>
      </p:sp>
      <p:sp>
        <p:nvSpPr>
          <p:cNvPr id="26" name="タイトル 1">
            <a:extLst>
              <a:ext uri="{FF2B5EF4-FFF2-40B4-BE49-F238E27FC236}">
                <a16:creationId xmlns:a16="http://schemas.microsoft.com/office/drawing/2014/main" id="{901B7D20-AF75-B044-BDF4-BB9E29BBFB58}"/>
              </a:ext>
            </a:extLst>
          </p:cNvPr>
          <p:cNvSpPr>
            <a:spLocks noGrp="1"/>
          </p:cNvSpPr>
          <p:nvPr>
            <p:ph type="title"/>
          </p:nvPr>
        </p:nvSpPr>
        <p:spPr>
          <a:xfrm>
            <a:off x="71252" y="327991"/>
            <a:ext cx="8843349" cy="838200"/>
          </a:xfrm>
        </p:spPr>
        <p:txBody>
          <a:bodyPr>
            <a:normAutofit fontScale="90000"/>
          </a:bodyPr>
          <a:lstStyle/>
          <a:p>
            <a:r>
              <a:rPr lang="en-US" altLang="ja-JP" sz="3600" dirty="0"/>
              <a:t>Mulholland et al. (2013) </a:t>
            </a:r>
            <a:r>
              <a:rPr lang="ja-JP" altLang="en-US" sz="3600" dirty="0"/>
              <a:t>における仮定</a:t>
            </a:r>
            <a:endParaRPr kumimoji="1" lang="ja-JP" altLang="en-US" sz="3600" dirty="0"/>
          </a:p>
        </p:txBody>
      </p:sp>
      <p:pic>
        <p:nvPicPr>
          <p:cNvPr id="2" name="図 1">
            <a:extLst>
              <a:ext uri="{FF2B5EF4-FFF2-40B4-BE49-F238E27FC236}">
                <a16:creationId xmlns:a16="http://schemas.microsoft.com/office/drawing/2014/main" id="{F74A0C9E-E8DB-AE4A-A5B8-7E544584CFF0}"/>
              </a:ext>
            </a:extLst>
          </p:cNvPr>
          <p:cNvPicPr>
            <a:picLocks noChangeAspect="1"/>
          </p:cNvPicPr>
          <p:nvPr/>
        </p:nvPicPr>
        <p:blipFill>
          <a:blip r:embed="rId3"/>
          <a:stretch>
            <a:fillRect/>
          </a:stretch>
        </p:blipFill>
        <p:spPr>
          <a:xfrm>
            <a:off x="1049631" y="2072585"/>
            <a:ext cx="7765363" cy="2311429"/>
          </a:xfrm>
          <a:prstGeom prst="rect">
            <a:avLst/>
          </a:prstGeom>
        </p:spPr>
      </p:pic>
      <p:sp>
        <p:nvSpPr>
          <p:cNvPr id="4" name="正方形/長方形 3">
            <a:extLst>
              <a:ext uri="{FF2B5EF4-FFF2-40B4-BE49-F238E27FC236}">
                <a16:creationId xmlns:a16="http://schemas.microsoft.com/office/drawing/2014/main" id="{8C650732-AD07-0449-A396-08E521F3451E}"/>
              </a:ext>
            </a:extLst>
          </p:cNvPr>
          <p:cNvSpPr/>
          <p:nvPr/>
        </p:nvSpPr>
        <p:spPr>
          <a:xfrm>
            <a:off x="5569527" y="4398610"/>
            <a:ext cx="3705102" cy="369332"/>
          </a:xfrm>
          <a:prstGeom prst="rect">
            <a:avLst/>
          </a:prstGeom>
        </p:spPr>
        <p:txBody>
          <a:bodyPr wrap="square">
            <a:spAutoFit/>
          </a:bodyPr>
          <a:lstStyle/>
          <a:p>
            <a:r>
              <a:rPr lang="ja-JP" altLang="en-US" dirty="0"/>
              <a:t>By Po ke jung (Own work) CC BY 3.0 </a:t>
            </a:r>
          </a:p>
        </p:txBody>
      </p:sp>
      <p:sp>
        <p:nvSpPr>
          <p:cNvPr id="18" name="コンテンツ プレースホルダー 2">
            <a:extLst>
              <a:ext uri="{FF2B5EF4-FFF2-40B4-BE49-F238E27FC236}">
                <a16:creationId xmlns:a16="http://schemas.microsoft.com/office/drawing/2014/main" id="{A7FD1238-A61A-8746-8302-449614276E1E}"/>
              </a:ext>
            </a:extLst>
          </p:cNvPr>
          <p:cNvSpPr txBox="1">
            <a:spLocks/>
          </p:cNvSpPr>
          <p:nvPr/>
        </p:nvSpPr>
        <p:spPr>
          <a:xfrm>
            <a:off x="272862" y="4952010"/>
            <a:ext cx="8641739" cy="1536658"/>
          </a:xfrm>
          <a:prstGeom prst="rect">
            <a:avLst/>
          </a:prstGeom>
        </p:spPr>
        <p:txBody>
          <a:bodyPr vert="horz" lIns="91440" tIns="45720" rIns="91440" bIns="45720" rtlCol="0">
            <a:norm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4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r>
              <a:rPr lang="ja-JP" altLang="en-US" dirty="0"/>
              <a:t>北半球から南半球へのダスト輸送を仮定</a:t>
            </a:r>
            <a:endParaRPr lang="en-US" altLang="ja-JP" dirty="0"/>
          </a:p>
          <a:p>
            <a:pPr lvl="1"/>
            <a:r>
              <a:rPr lang="en-US" altLang="ja-JP" dirty="0"/>
              <a:t>MGCM </a:t>
            </a:r>
            <a:r>
              <a:rPr lang="ja-JP" altLang="en-US" dirty="0"/>
              <a:t>の計算では北半球へのダストの偏在化が進むので</a:t>
            </a:r>
            <a:r>
              <a:rPr lang="en-US" altLang="ja-JP" dirty="0"/>
              <a:t>, </a:t>
            </a:r>
            <a:br>
              <a:rPr lang="en-US" altLang="ja-JP" dirty="0"/>
            </a:br>
            <a:r>
              <a:rPr lang="ja-JP" altLang="en-US" dirty="0"/>
              <a:t>ダストデビルなど何らかの小スケール現象によって南半球へ</a:t>
            </a:r>
            <a:br>
              <a:rPr lang="en-US" altLang="ja-JP" dirty="0"/>
            </a:br>
            <a:r>
              <a:rPr lang="ja-JP" altLang="en-US" dirty="0"/>
              <a:t>ダストの輸送が生じていることを仮定</a:t>
            </a:r>
            <a:endParaRPr lang="en-US" altLang="ja-JP" dirty="0"/>
          </a:p>
        </p:txBody>
      </p:sp>
    </p:spTree>
    <p:extLst>
      <p:ext uri="{BB962C8B-B14F-4D97-AF65-F5344CB8AC3E}">
        <p14:creationId xmlns:p14="http://schemas.microsoft.com/office/powerpoint/2010/main" val="2866891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90229" y="327991"/>
            <a:ext cx="8416452" cy="838200"/>
          </a:xfrm>
        </p:spPr>
        <p:txBody>
          <a:bodyPr>
            <a:normAutofit fontScale="90000"/>
          </a:bodyPr>
          <a:lstStyle/>
          <a:p>
            <a:r>
              <a:rPr lang="ja-JP" altLang="en-US" sz="3600" dirty="0"/>
              <a:t>ダスト巻き上げ</a:t>
            </a:r>
            <a:r>
              <a:rPr kumimoji="1" lang="ja-JP" altLang="en-US" sz="3600" dirty="0"/>
              <a:t>パラメタリゼーションの問題</a:t>
            </a:r>
          </a:p>
        </p:txBody>
      </p:sp>
      <p:sp>
        <p:nvSpPr>
          <p:cNvPr id="3" name="コンテンツ プレースホルダー 2"/>
          <p:cNvSpPr>
            <a:spLocks noGrp="1"/>
          </p:cNvSpPr>
          <p:nvPr>
            <p:ph idx="1"/>
          </p:nvPr>
        </p:nvSpPr>
        <p:spPr>
          <a:xfrm>
            <a:off x="502261" y="966953"/>
            <a:ext cx="8416452" cy="5801709"/>
          </a:xfrm>
        </p:spPr>
        <p:txBody>
          <a:bodyPr>
            <a:normAutofit/>
          </a:bodyPr>
          <a:lstStyle/>
          <a:p>
            <a:r>
              <a:rPr lang="ja-JP" altLang="en-US" dirty="0"/>
              <a:t>観測結果に合うようにパラメータを調整している</a:t>
            </a:r>
            <a:endParaRPr lang="en-US" altLang="ja-JP" dirty="0"/>
          </a:p>
          <a:p>
            <a:pPr lvl="1"/>
            <a:r>
              <a:rPr lang="en-US" altLang="ja-JP" dirty="0" err="1"/>
              <a:t>Kahre</a:t>
            </a:r>
            <a:r>
              <a:rPr lang="en-US" altLang="ja-JP" dirty="0"/>
              <a:t> et al. (2006)</a:t>
            </a:r>
          </a:p>
          <a:p>
            <a:pPr lvl="2"/>
            <a:r>
              <a:rPr lang="ja-JP" altLang="en-US" dirty="0"/>
              <a:t>実験的に得られた応力閾値 </a:t>
            </a:r>
            <a:r>
              <a:rPr lang="en-US" altLang="ja-JP" sz="1400" dirty="0"/>
              <a:t>(Greeley and </a:t>
            </a:r>
            <a:r>
              <a:rPr lang="en-US" altLang="ja-JP" sz="1400" dirty="0" err="1"/>
              <a:t>Iversen</a:t>
            </a:r>
            <a:r>
              <a:rPr lang="en-US" altLang="ja-JP" sz="1400" dirty="0"/>
              <a:t>, 1985)</a:t>
            </a:r>
            <a:r>
              <a:rPr lang="en-US" altLang="ja-JP" dirty="0"/>
              <a:t> </a:t>
            </a:r>
            <a:r>
              <a:rPr lang="ja-JP" altLang="en-US" dirty="0"/>
              <a:t>では</a:t>
            </a:r>
            <a:br>
              <a:rPr lang="en-US" altLang="ja-JP" dirty="0"/>
            </a:br>
            <a:r>
              <a:rPr lang="ja-JP" altLang="en-US" dirty="0"/>
              <a:t>ダストが巻き上がらないため</a:t>
            </a:r>
            <a:r>
              <a:rPr lang="en-US" altLang="ja-JP" dirty="0"/>
              <a:t>, </a:t>
            </a:r>
            <a:r>
              <a:rPr lang="ja-JP" altLang="en-US" dirty="0"/>
              <a:t>閾値を下げている</a:t>
            </a:r>
            <a:endParaRPr lang="en-US" altLang="ja-JP" dirty="0"/>
          </a:p>
          <a:p>
            <a:pPr lvl="1"/>
            <a:r>
              <a:rPr lang="en-US" altLang="ja-JP" dirty="0" err="1"/>
              <a:t>Mulhollnad</a:t>
            </a:r>
            <a:r>
              <a:rPr lang="en-US" altLang="ja-JP" dirty="0"/>
              <a:t> et</a:t>
            </a:r>
            <a:r>
              <a:rPr lang="ja-JP" altLang="en-US" dirty="0"/>
              <a:t> </a:t>
            </a:r>
            <a:r>
              <a:rPr lang="en-US" altLang="ja-JP" dirty="0"/>
              <a:t>al.</a:t>
            </a:r>
            <a:r>
              <a:rPr lang="ja-JP" altLang="en-US" dirty="0"/>
              <a:t> </a:t>
            </a:r>
            <a:r>
              <a:rPr lang="en-US" altLang="ja-JP" dirty="0"/>
              <a:t>(2013)</a:t>
            </a:r>
          </a:p>
          <a:p>
            <a:pPr lvl="2"/>
            <a:r>
              <a:rPr lang="ja-JP" altLang="en-US" dirty="0"/>
              <a:t>ダスト量に応じて巻き上げ閾値の調整を行っている</a:t>
            </a:r>
            <a:endParaRPr lang="en-US" altLang="ja-JP" dirty="0"/>
          </a:p>
          <a:p>
            <a:r>
              <a:rPr lang="ja-JP" altLang="en-US" dirty="0"/>
              <a:t>詳細な流れ場の情報なしに考案されている</a:t>
            </a:r>
            <a:endParaRPr lang="en-US" altLang="ja-JP" dirty="0"/>
          </a:p>
          <a:p>
            <a:pPr lvl="1"/>
            <a:r>
              <a:rPr lang="ja-JP" altLang="en-US" dirty="0"/>
              <a:t>対流運動のエネルギーの一部がダストデビルに寄与すると大雑把に考えてダスト巻き上げ量を見積もっている </a:t>
            </a:r>
            <a:r>
              <a:rPr lang="en-US" altLang="ja-JP" dirty="0"/>
              <a:t>(</a:t>
            </a:r>
            <a:r>
              <a:rPr lang="en-US" altLang="ja-JP" dirty="0" err="1"/>
              <a:t>Rennò</a:t>
            </a:r>
            <a:r>
              <a:rPr lang="en-US" altLang="ja-JP" dirty="0"/>
              <a:t> et al., 1989)</a:t>
            </a:r>
          </a:p>
          <a:p>
            <a:r>
              <a:rPr lang="ja-JP" altLang="en-US" dirty="0"/>
              <a:t>平均風応力パラメタリゼーションは</a:t>
            </a:r>
            <a:r>
              <a:rPr lang="en-US" altLang="ja-JP" dirty="0"/>
              <a:t>, </a:t>
            </a:r>
            <a:r>
              <a:rPr lang="ja-JP" altLang="en-US" dirty="0"/>
              <a:t>ダストデビルパラメタリゼーションの効果を二重に取り入れている可能性</a:t>
            </a:r>
            <a:endParaRPr lang="en-US" altLang="ja-JP" dirty="0"/>
          </a:p>
          <a:p>
            <a:endParaRPr lang="en-US" altLang="ja-JP" dirty="0"/>
          </a:p>
          <a:p>
            <a:r>
              <a:rPr lang="ja-JP" altLang="en-US" dirty="0"/>
              <a:t>詳細に流れ場の分析を元にした力学的な議論がされていない</a:t>
            </a:r>
            <a:endParaRPr lang="en-US" altLang="ja-JP" dirty="0"/>
          </a:p>
        </p:txBody>
      </p:sp>
    </p:spTree>
    <p:extLst>
      <p:ext uri="{BB962C8B-B14F-4D97-AF65-F5344CB8AC3E}">
        <p14:creationId xmlns:p14="http://schemas.microsoft.com/office/powerpoint/2010/main" val="16882060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3600" dirty="0"/>
              <a:t>ダスト巻き上げ</a:t>
            </a:r>
            <a:r>
              <a:rPr kumimoji="1" lang="ja-JP" altLang="en-US" sz="3600" dirty="0"/>
              <a:t>パラメタリゼーションの検討</a:t>
            </a:r>
          </a:p>
        </p:txBody>
      </p:sp>
      <p:sp>
        <p:nvSpPr>
          <p:cNvPr id="3" name="コンテンツ プレースホルダー 2"/>
          <p:cNvSpPr>
            <a:spLocks noGrp="1"/>
          </p:cNvSpPr>
          <p:nvPr>
            <p:ph idx="1"/>
          </p:nvPr>
        </p:nvSpPr>
        <p:spPr>
          <a:xfrm>
            <a:off x="502261" y="966953"/>
            <a:ext cx="8416452" cy="5801709"/>
          </a:xfrm>
        </p:spPr>
        <p:txBody>
          <a:bodyPr>
            <a:normAutofit/>
          </a:bodyPr>
          <a:lstStyle/>
          <a:p>
            <a:r>
              <a:rPr lang="ja-JP" altLang="en-US" dirty="0"/>
              <a:t>詳細な流れ場についてよく調査した上でパラメタリゼーションを考えた方がよい</a:t>
            </a:r>
            <a:endParaRPr lang="en-US" altLang="ja-JP" dirty="0"/>
          </a:p>
          <a:p>
            <a:r>
              <a:rPr lang="ja-JP" altLang="en-US" dirty="0"/>
              <a:t>ダストデビルを持たらすような渦や細かい流れと対流運動との関係について詳しく知られていない</a:t>
            </a:r>
            <a:endParaRPr lang="en-US" altLang="ja-JP" dirty="0"/>
          </a:p>
          <a:p>
            <a:pPr lvl="1"/>
            <a:r>
              <a:rPr lang="ja-JP" altLang="en-US" dirty="0"/>
              <a:t>対流運動の中でダストデビル </a:t>
            </a:r>
            <a:r>
              <a:rPr lang="en-US" altLang="ja-JP" dirty="0"/>
              <a:t>(</a:t>
            </a:r>
            <a:r>
              <a:rPr lang="ja-JP" altLang="en-US" dirty="0"/>
              <a:t>渦</a:t>
            </a:r>
            <a:r>
              <a:rPr lang="en-US" altLang="ja-JP" dirty="0"/>
              <a:t>) </a:t>
            </a:r>
            <a:r>
              <a:rPr lang="ja-JP" altLang="en-US" dirty="0"/>
              <a:t>はどの程度生じているのか</a:t>
            </a:r>
            <a:endParaRPr lang="en-US" altLang="ja-JP" dirty="0"/>
          </a:p>
          <a:p>
            <a:pPr lvl="1"/>
            <a:r>
              <a:rPr lang="ja-JP" altLang="en-US" dirty="0"/>
              <a:t>流れ場に現れる応力はダストを巻き上げるのに十分か</a:t>
            </a:r>
            <a:endParaRPr lang="en-US" altLang="ja-JP" dirty="0"/>
          </a:p>
          <a:p>
            <a:pPr lvl="1"/>
            <a:endParaRPr lang="en-US" altLang="ja-JP" dirty="0"/>
          </a:p>
          <a:p>
            <a:r>
              <a:rPr lang="ja-JP" altLang="en-US" dirty="0"/>
              <a:t>ラージエディシミュレーション </a:t>
            </a:r>
            <a:r>
              <a:rPr lang="en-US" altLang="ja-JP" dirty="0"/>
              <a:t>(LES) </a:t>
            </a:r>
            <a:r>
              <a:rPr lang="ja-JP" altLang="en-US" dirty="0"/>
              <a:t>を用いて</a:t>
            </a:r>
            <a:br>
              <a:rPr lang="en-US" altLang="ja-JP" dirty="0"/>
            </a:br>
            <a:r>
              <a:rPr lang="ja-JP" altLang="en-US" dirty="0"/>
              <a:t>対流運動と渦を詳しく調べる</a:t>
            </a:r>
            <a:endParaRPr lang="en-US" altLang="ja-JP" dirty="0"/>
          </a:p>
          <a:p>
            <a:pPr lvl="1"/>
            <a:r>
              <a:rPr lang="ja-JP" altLang="en-US" dirty="0"/>
              <a:t>その結果をもとにパラメタリゼーションの妥当性を検討したい</a:t>
            </a:r>
            <a:endParaRPr lang="en-US" altLang="ja-JP" dirty="0"/>
          </a:p>
        </p:txBody>
      </p:sp>
    </p:spTree>
    <p:extLst>
      <p:ext uri="{BB962C8B-B14F-4D97-AF65-F5344CB8AC3E}">
        <p14:creationId xmlns:p14="http://schemas.microsoft.com/office/powerpoint/2010/main" val="3060740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7BF49AE0-5AA5-4E45-8F66-54D3B9D1306E}"/>
              </a:ext>
            </a:extLst>
          </p:cNvPr>
          <p:cNvPicPr>
            <a:picLocks noChangeAspect="1"/>
          </p:cNvPicPr>
          <p:nvPr/>
        </p:nvPicPr>
        <p:blipFill>
          <a:blip r:embed="rId2"/>
          <a:stretch>
            <a:fillRect/>
          </a:stretch>
        </p:blipFill>
        <p:spPr>
          <a:xfrm>
            <a:off x="1280105" y="1656377"/>
            <a:ext cx="6858000" cy="3746500"/>
          </a:xfrm>
          <a:prstGeom prst="rect">
            <a:avLst/>
          </a:prstGeom>
        </p:spPr>
      </p:pic>
      <p:sp>
        <p:nvSpPr>
          <p:cNvPr id="2" name="タイトル 1"/>
          <p:cNvSpPr>
            <a:spLocks noGrp="1"/>
          </p:cNvSpPr>
          <p:nvPr>
            <p:ph type="title"/>
          </p:nvPr>
        </p:nvSpPr>
        <p:spPr/>
        <p:txBody>
          <a:bodyPr>
            <a:normAutofit/>
          </a:bodyPr>
          <a:lstStyle/>
          <a:p>
            <a:r>
              <a:rPr kumimoji="1" lang="ja-JP" altLang="en-US" sz="3600" dirty="0"/>
              <a:t>流れ場に関する考察</a:t>
            </a:r>
          </a:p>
        </p:txBody>
      </p:sp>
      <p:sp>
        <p:nvSpPr>
          <p:cNvPr id="3" name="コンテンツ プレースホルダー 2"/>
          <p:cNvSpPr>
            <a:spLocks noGrp="1"/>
          </p:cNvSpPr>
          <p:nvPr>
            <p:ph idx="1"/>
          </p:nvPr>
        </p:nvSpPr>
        <p:spPr>
          <a:xfrm>
            <a:off x="502261" y="895701"/>
            <a:ext cx="8416452" cy="2191883"/>
          </a:xfrm>
        </p:spPr>
        <p:txBody>
          <a:bodyPr>
            <a:normAutofit/>
          </a:bodyPr>
          <a:lstStyle/>
          <a:p>
            <a:r>
              <a:rPr lang="en-US" altLang="ja-JP" dirty="0"/>
              <a:t>MGCM </a:t>
            </a:r>
            <a:r>
              <a:rPr lang="ja-JP" altLang="en-US" dirty="0"/>
              <a:t>には数 </a:t>
            </a:r>
            <a:r>
              <a:rPr lang="en-US" altLang="ja-JP" dirty="0"/>
              <a:t>km </a:t>
            </a:r>
            <a:r>
              <a:rPr lang="ja-JP" altLang="en-US" dirty="0"/>
              <a:t>サイズまで解像可能なものがある</a:t>
            </a:r>
            <a:br>
              <a:rPr lang="en-US" altLang="ja-JP" dirty="0"/>
            </a:br>
            <a:r>
              <a:rPr lang="en-US" altLang="ja-JP" sz="1800" dirty="0"/>
              <a:t>(~ 11 km; Takahashi et al., 2011)</a:t>
            </a:r>
            <a:endParaRPr lang="en-US" altLang="ja-JP" dirty="0"/>
          </a:p>
        </p:txBody>
      </p:sp>
      <p:sp>
        <p:nvSpPr>
          <p:cNvPr id="6" name="コンテンツ プレースホルダー 2">
            <a:extLst>
              <a:ext uri="{FF2B5EF4-FFF2-40B4-BE49-F238E27FC236}">
                <a16:creationId xmlns:a16="http://schemas.microsoft.com/office/drawing/2014/main" id="{99BC4E61-7CA1-E44F-9805-DD1A37072674}"/>
              </a:ext>
            </a:extLst>
          </p:cNvPr>
          <p:cNvSpPr txBox="1">
            <a:spLocks/>
          </p:cNvSpPr>
          <p:nvPr/>
        </p:nvSpPr>
        <p:spPr>
          <a:xfrm>
            <a:off x="502261" y="5556765"/>
            <a:ext cx="8416452" cy="1224044"/>
          </a:xfrm>
          <a:prstGeom prst="rect">
            <a:avLst/>
          </a:prstGeom>
        </p:spPr>
        <p:txBody>
          <a:bodyPr vert="horz" lIns="91440" tIns="45720" rIns="91440" bIns="45720" rtlCol="0">
            <a:norm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4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r>
              <a:rPr lang="ja-JP" altLang="en-US" dirty="0"/>
              <a:t>数 </a:t>
            </a:r>
            <a:r>
              <a:rPr lang="en-US" altLang="ja-JP" dirty="0"/>
              <a:t>km </a:t>
            </a:r>
            <a:r>
              <a:rPr lang="ja-JP" altLang="en-US" dirty="0"/>
              <a:t>程度の計算領域における高解像度 </a:t>
            </a:r>
            <a:r>
              <a:rPr lang="en-US" altLang="ja-JP" dirty="0"/>
              <a:t>LES </a:t>
            </a:r>
            <a:r>
              <a:rPr lang="ja-JP" altLang="en-US" dirty="0"/>
              <a:t>の結果を解析し</a:t>
            </a:r>
            <a:r>
              <a:rPr lang="en-US" altLang="ja-JP" dirty="0"/>
              <a:t>, </a:t>
            </a:r>
            <a:r>
              <a:rPr lang="ja-JP" altLang="en-US" dirty="0"/>
              <a:t>流れ場の特徴を調べることで</a:t>
            </a:r>
            <a:r>
              <a:rPr lang="en-US" altLang="ja-JP" dirty="0"/>
              <a:t>, </a:t>
            </a:r>
            <a:r>
              <a:rPr lang="ja-JP" altLang="en-US" dirty="0"/>
              <a:t>パラメタリゼーションの検討できることが期待される</a:t>
            </a:r>
          </a:p>
        </p:txBody>
      </p:sp>
      <p:sp>
        <p:nvSpPr>
          <p:cNvPr id="7" name="テキスト ボックス 6">
            <a:extLst>
              <a:ext uri="{FF2B5EF4-FFF2-40B4-BE49-F238E27FC236}">
                <a16:creationId xmlns:a16="http://schemas.microsoft.com/office/drawing/2014/main" id="{54820A64-2691-9A40-858F-9D013D615C44}"/>
              </a:ext>
            </a:extLst>
          </p:cNvPr>
          <p:cNvSpPr txBox="1"/>
          <p:nvPr/>
        </p:nvSpPr>
        <p:spPr>
          <a:xfrm>
            <a:off x="6771368" y="5248988"/>
            <a:ext cx="2537649" cy="307777"/>
          </a:xfrm>
          <a:prstGeom prst="rect">
            <a:avLst/>
          </a:prstGeom>
          <a:noFill/>
        </p:spPr>
        <p:txBody>
          <a:bodyPr wrap="square" rtlCol="0">
            <a:spAutoFit/>
          </a:bodyPr>
          <a:lstStyle/>
          <a:p>
            <a:r>
              <a:rPr lang="en-US" altLang="ja-JP" sz="1400" dirty="0">
                <a:latin typeface="Hiragino Kaku Gothic Pro W6" charset="-128"/>
                <a:ea typeface="Hiragino Kaku Gothic Pro W6" charset="-128"/>
                <a:cs typeface="Hiragino Kaku Gothic Pro W6" charset="-128"/>
              </a:rPr>
              <a:t>Takahashi et al. (2011)</a:t>
            </a:r>
            <a:endParaRPr kumimoji="1" lang="ja-JP" altLang="en-US" sz="1400" dirty="0">
              <a:latin typeface="Hiragino Kaku Gothic Pro W6" charset="-128"/>
              <a:ea typeface="Hiragino Kaku Gothic Pro W6" charset="-128"/>
              <a:cs typeface="Hiragino Kaku Gothic Pro W6" charset="-128"/>
            </a:endParaRPr>
          </a:p>
        </p:txBody>
      </p:sp>
    </p:spTree>
    <p:extLst>
      <p:ext uri="{BB962C8B-B14F-4D97-AF65-F5344CB8AC3E}">
        <p14:creationId xmlns:p14="http://schemas.microsoft.com/office/powerpoint/2010/main" val="10754687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0685" y="381705"/>
            <a:ext cx="9066798" cy="747007"/>
          </a:xfrm>
        </p:spPr>
        <p:txBody>
          <a:bodyPr>
            <a:normAutofit fontScale="90000"/>
          </a:bodyPr>
          <a:lstStyle/>
          <a:p>
            <a:r>
              <a:rPr lang="ja-JP" altLang="en-US" sz="3600" dirty="0"/>
              <a:t>もっとも高解像度</a:t>
            </a:r>
            <a:r>
              <a:rPr lang="ja-JP" altLang="en-US" sz="3600"/>
              <a:t>な火星大気境界層</a:t>
            </a:r>
            <a:r>
              <a:rPr lang="ja-JP" altLang="en-US" sz="3600" dirty="0"/>
              <a:t>の</a:t>
            </a:r>
            <a:r>
              <a:rPr lang="en-US" altLang="ja-JP" sz="3600" dirty="0"/>
              <a:t> LES </a:t>
            </a:r>
            <a:r>
              <a:rPr lang="ja-JP" altLang="en-US" sz="3600" dirty="0"/>
              <a:t>計算</a:t>
            </a:r>
            <a:endParaRPr kumimoji="1" lang="ja-JP" altLang="en-US" sz="3600" cap="none" dirty="0"/>
          </a:p>
        </p:txBody>
      </p:sp>
      <p:sp>
        <p:nvSpPr>
          <p:cNvPr id="3" name="コンテンツ プレースホルダー 2"/>
          <p:cNvSpPr>
            <a:spLocks noGrp="1"/>
          </p:cNvSpPr>
          <p:nvPr>
            <p:ph idx="1"/>
          </p:nvPr>
        </p:nvSpPr>
        <p:spPr>
          <a:xfrm>
            <a:off x="341053" y="1000125"/>
            <a:ext cx="8182777" cy="5768684"/>
          </a:xfrm>
        </p:spPr>
        <p:txBody>
          <a:bodyPr anchor="t" anchorCtr="0">
            <a:normAutofit/>
          </a:bodyPr>
          <a:lstStyle/>
          <a:p>
            <a:r>
              <a:rPr lang="en-US" altLang="ja-JP" sz="2400" dirty="0" err="1"/>
              <a:t>Nishizawa</a:t>
            </a:r>
            <a:r>
              <a:rPr lang="en-US" altLang="ja-JP" sz="2400" dirty="0"/>
              <a:t> et al. (2016) </a:t>
            </a:r>
          </a:p>
          <a:p>
            <a:pPr lvl="1"/>
            <a:r>
              <a:rPr lang="ja-JP" altLang="en-US" dirty="0"/>
              <a:t>計算領域</a:t>
            </a:r>
            <a:r>
              <a:rPr lang="en-US" altLang="ja-JP" dirty="0"/>
              <a:t> </a:t>
            </a:r>
            <a:r>
              <a:rPr lang="ja-JP" altLang="en-US" dirty="0"/>
              <a:t>水平</a:t>
            </a:r>
            <a:r>
              <a:rPr lang="en-US" altLang="ja-JP" dirty="0"/>
              <a:t> 19.2 km, </a:t>
            </a:r>
            <a:r>
              <a:rPr lang="ja-JP" altLang="en-US" dirty="0"/>
              <a:t>鉛直</a:t>
            </a:r>
            <a:r>
              <a:rPr lang="en-US" altLang="ja-JP" dirty="0"/>
              <a:t> 21 km</a:t>
            </a:r>
          </a:p>
          <a:p>
            <a:pPr lvl="1"/>
            <a:r>
              <a:rPr lang="ja-JP" altLang="en-US" dirty="0"/>
              <a:t>空間解像度</a:t>
            </a:r>
            <a:r>
              <a:rPr lang="en-US" altLang="ja-JP" dirty="0"/>
              <a:t> 5, 10, 25, 50, 100 m</a:t>
            </a:r>
          </a:p>
          <a:p>
            <a:pPr lvl="1"/>
            <a:r>
              <a:rPr lang="ja-JP" altLang="en-US" dirty="0"/>
              <a:t>日変化する熱強制を外部から与える</a:t>
            </a:r>
            <a:endParaRPr lang="en-US" altLang="ja-JP" dirty="0"/>
          </a:p>
          <a:p>
            <a:pPr lvl="1"/>
            <a:r>
              <a:rPr lang="en-US" altLang="ja-JP" dirty="0"/>
              <a:t>LT = 0:00 </a:t>
            </a:r>
            <a:r>
              <a:rPr lang="ja-JP" altLang="en-US" dirty="0"/>
              <a:t>から計算開始</a:t>
            </a:r>
            <a:r>
              <a:rPr lang="en-US" altLang="ja-JP" dirty="0"/>
              <a:t> (LT : </a:t>
            </a:r>
            <a:r>
              <a:rPr lang="ja-JP" altLang="en-US" dirty="0"/>
              <a:t>現地時刻</a:t>
            </a:r>
            <a:r>
              <a:rPr lang="en-US" altLang="ja-JP" dirty="0"/>
              <a:t>)</a:t>
            </a:r>
          </a:p>
          <a:p>
            <a:r>
              <a:rPr lang="ja-JP" altLang="en-US" dirty="0"/>
              <a:t>渦に関する統計量を調べた</a:t>
            </a:r>
            <a:endParaRPr lang="en-US" altLang="ja-JP" dirty="0"/>
          </a:p>
          <a:p>
            <a:pPr lvl="1"/>
            <a:r>
              <a:rPr lang="en-US" altLang="ja-JP" dirty="0"/>
              <a:t>LT = 14:30 </a:t>
            </a:r>
            <a:r>
              <a:rPr lang="ja-JP" altLang="en-US" dirty="0"/>
              <a:t>の高度</a:t>
            </a:r>
            <a:r>
              <a:rPr lang="en-US" altLang="ja-JP" dirty="0"/>
              <a:t> 62.5 m </a:t>
            </a:r>
            <a:r>
              <a:rPr lang="ja-JP" altLang="en-US" dirty="0"/>
              <a:t>付近における</a:t>
            </a:r>
            <a:br>
              <a:rPr lang="en-US" altLang="ja-JP" dirty="0"/>
            </a:br>
            <a:r>
              <a:rPr lang="ja-JP" altLang="en-US" dirty="0"/>
              <a:t>渦のサイズ分布など</a:t>
            </a:r>
            <a:endParaRPr lang="en-US" altLang="ja-JP" dirty="0"/>
          </a:p>
          <a:p>
            <a:r>
              <a:rPr lang="ja-JP" altLang="en-US" dirty="0">
                <a:solidFill>
                  <a:schemeClr val="tx1"/>
                </a:solidFill>
              </a:rPr>
              <a:t>しかし</a:t>
            </a:r>
            <a:r>
              <a:rPr lang="en-US" altLang="ja-JP" dirty="0">
                <a:solidFill>
                  <a:schemeClr val="tx1"/>
                </a:solidFill>
              </a:rPr>
              <a:t>, </a:t>
            </a:r>
            <a:r>
              <a:rPr lang="ja-JP" altLang="en-US" dirty="0">
                <a:solidFill>
                  <a:schemeClr val="tx1"/>
                </a:solidFill>
              </a:rPr>
              <a:t>地表付近における速度場や</a:t>
            </a:r>
            <a:br>
              <a:rPr lang="en-US" altLang="ja-JP" dirty="0">
                <a:solidFill>
                  <a:schemeClr val="tx1"/>
                </a:solidFill>
              </a:rPr>
            </a:br>
            <a:r>
              <a:rPr lang="ja-JP" altLang="en-US" dirty="0">
                <a:solidFill>
                  <a:schemeClr val="tx1"/>
                </a:solidFill>
              </a:rPr>
              <a:t>応力場については未調査</a:t>
            </a:r>
            <a:endParaRPr lang="en-US" altLang="ja-JP" dirty="0">
              <a:solidFill>
                <a:schemeClr val="tx1"/>
              </a:solidFill>
            </a:endParaRPr>
          </a:p>
          <a:p>
            <a:pPr lvl="1"/>
            <a:r>
              <a:rPr lang="ja-JP" altLang="en-US" dirty="0"/>
              <a:t>ダストの巻き上げを考える上では</a:t>
            </a:r>
            <a:br>
              <a:rPr lang="en-US" altLang="ja-JP" dirty="0"/>
            </a:br>
            <a:r>
              <a:rPr lang="ja-JP" altLang="en-US" dirty="0"/>
              <a:t>地表付近を観察する必要がある</a:t>
            </a:r>
            <a:endParaRPr lang="en-US" altLang="ja-JP" dirty="0"/>
          </a:p>
          <a:p>
            <a:pPr lvl="1"/>
            <a:endParaRPr lang="en-US" altLang="ja-JP" dirty="0"/>
          </a:p>
        </p:txBody>
      </p:sp>
      <p:pic>
        <p:nvPicPr>
          <p:cNvPr id="7" name="図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54700" y="3902022"/>
            <a:ext cx="3289300" cy="2472647"/>
          </a:xfrm>
          <a:prstGeom prst="rect">
            <a:avLst/>
          </a:prstGeom>
        </p:spPr>
      </p:pic>
      <p:sp>
        <p:nvSpPr>
          <p:cNvPr id="10" name="テキスト ボックス 9"/>
          <p:cNvSpPr txBox="1"/>
          <p:nvPr/>
        </p:nvSpPr>
        <p:spPr>
          <a:xfrm>
            <a:off x="5937813" y="3620087"/>
            <a:ext cx="3092764" cy="369332"/>
          </a:xfrm>
          <a:prstGeom prst="rect">
            <a:avLst/>
          </a:prstGeom>
          <a:solidFill>
            <a:schemeClr val="bg1"/>
          </a:solidFill>
        </p:spPr>
        <p:txBody>
          <a:bodyPr wrap="square" lIns="0" tIns="0" rIns="0" bIns="0" rtlCol="0">
            <a:spAutoFit/>
          </a:bodyPr>
          <a:lstStyle/>
          <a:p>
            <a:pPr algn="ctr"/>
            <a:r>
              <a:rPr lang="ja-JP" altLang="en-US" sz="2400" dirty="0">
                <a:latin typeface="Hiragino Kaku Gothic Pro W6" charset="-128"/>
                <a:ea typeface="Hiragino Kaku Gothic Pro W6" charset="-128"/>
                <a:cs typeface="Hiragino Kaku Gothic Pro W6" charset="-128"/>
              </a:rPr>
              <a:t>渦半径の頻度分布</a:t>
            </a:r>
            <a:endParaRPr kumimoji="1" lang="ja-JP" altLang="en-US" sz="2400" dirty="0">
              <a:latin typeface="Hiragino Kaku Gothic Pro W6" charset="-128"/>
              <a:ea typeface="Hiragino Kaku Gothic Pro W6" charset="-128"/>
              <a:cs typeface="Hiragino Kaku Gothic Pro W6" charset="-128"/>
            </a:endParaRPr>
          </a:p>
        </p:txBody>
      </p:sp>
      <p:sp>
        <p:nvSpPr>
          <p:cNvPr id="11" name="テキスト ボックス 10"/>
          <p:cNvSpPr txBox="1"/>
          <p:nvPr/>
        </p:nvSpPr>
        <p:spPr>
          <a:xfrm>
            <a:off x="6832600" y="6347583"/>
            <a:ext cx="2537649" cy="307777"/>
          </a:xfrm>
          <a:prstGeom prst="rect">
            <a:avLst/>
          </a:prstGeom>
          <a:noFill/>
        </p:spPr>
        <p:txBody>
          <a:bodyPr wrap="square" rtlCol="0">
            <a:spAutoFit/>
          </a:bodyPr>
          <a:lstStyle/>
          <a:p>
            <a:r>
              <a:rPr lang="en-US" altLang="ja-JP" sz="1400" dirty="0" err="1">
                <a:latin typeface="Hiragino Kaku Gothic Pro W6" charset="-128"/>
                <a:ea typeface="Hiragino Kaku Gothic Pro W6" charset="-128"/>
                <a:cs typeface="Hiragino Kaku Gothic Pro W6" charset="-128"/>
              </a:rPr>
              <a:t>Nishizawa</a:t>
            </a:r>
            <a:r>
              <a:rPr lang="en-US" altLang="ja-JP" sz="1400" dirty="0">
                <a:latin typeface="Hiragino Kaku Gothic Pro W6" charset="-128"/>
                <a:ea typeface="Hiragino Kaku Gothic Pro W6" charset="-128"/>
                <a:cs typeface="Hiragino Kaku Gothic Pro W6" charset="-128"/>
              </a:rPr>
              <a:t> et al. (2016)</a:t>
            </a:r>
            <a:endParaRPr kumimoji="1" lang="ja-JP" altLang="en-US" sz="1400" dirty="0">
              <a:latin typeface="Hiragino Kaku Gothic Pro W6" charset="-128"/>
              <a:ea typeface="Hiragino Kaku Gothic Pro W6" charset="-128"/>
              <a:cs typeface="Hiragino Kaku Gothic Pro W6" charset="-128"/>
            </a:endParaRPr>
          </a:p>
        </p:txBody>
      </p:sp>
      <p:pic>
        <p:nvPicPr>
          <p:cNvPr id="12" name="図 1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54700" y="1481384"/>
            <a:ext cx="3252783" cy="1802218"/>
          </a:xfrm>
          <a:prstGeom prst="rect">
            <a:avLst/>
          </a:prstGeom>
        </p:spPr>
      </p:pic>
      <p:sp>
        <p:nvSpPr>
          <p:cNvPr id="13" name="テキスト ボックス 12"/>
          <p:cNvSpPr txBox="1"/>
          <p:nvPr/>
        </p:nvSpPr>
        <p:spPr>
          <a:xfrm>
            <a:off x="5854700" y="1108478"/>
            <a:ext cx="3258990" cy="369332"/>
          </a:xfrm>
          <a:prstGeom prst="rect">
            <a:avLst/>
          </a:prstGeom>
          <a:solidFill>
            <a:schemeClr val="bg1"/>
          </a:solidFill>
        </p:spPr>
        <p:txBody>
          <a:bodyPr wrap="square" lIns="0" tIns="0" rIns="0" bIns="0" rtlCol="0">
            <a:spAutoFit/>
          </a:bodyPr>
          <a:lstStyle/>
          <a:p>
            <a:pPr algn="ctr"/>
            <a:r>
              <a:rPr lang="ja-JP" altLang="en-US" sz="2400" dirty="0">
                <a:latin typeface="Hiragino Kaku Gothic Pro W6" charset="-128"/>
                <a:ea typeface="Hiragino Kaku Gothic Pro W6" charset="-128"/>
                <a:cs typeface="Hiragino Kaku Gothic Pro W6" charset="-128"/>
              </a:rPr>
              <a:t>渦度空間分布</a:t>
            </a:r>
            <a:endParaRPr kumimoji="1" lang="ja-JP" altLang="en-US" sz="2400" dirty="0">
              <a:latin typeface="Hiragino Kaku Gothic Pro W6" charset="-128"/>
              <a:ea typeface="Hiragino Kaku Gothic Pro W6" charset="-128"/>
              <a:cs typeface="Hiragino Kaku Gothic Pro W6" charset="-128"/>
            </a:endParaRPr>
          </a:p>
        </p:txBody>
      </p:sp>
      <p:sp>
        <p:nvSpPr>
          <p:cNvPr id="9" name="テキスト ボックス 8"/>
          <p:cNvSpPr txBox="1"/>
          <p:nvPr/>
        </p:nvSpPr>
        <p:spPr>
          <a:xfrm rot="16200000">
            <a:off x="5301137" y="4963962"/>
            <a:ext cx="1476457" cy="276999"/>
          </a:xfrm>
          <a:prstGeom prst="rect">
            <a:avLst/>
          </a:prstGeom>
          <a:solidFill>
            <a:schemeClr val="bg1"/>
          </a:solidFill>
        </p:spPr>
        <p:txBody>
          <a:bodyPr wrap="square" lIns="0" tIns="0" rIns="0" bIns="0" rtlCol="0">
            <a:spAutoFit/>
          </a:bodyPr>
          <a:lstStyle/>
          <a:p>
            <a:pPr algn="ctr"/>
            <a:r>
              <a:rPr kumimoji="1" lang="ja-JP" altLang="en-US" dirty="0">
                <a:latin typeface="Hiragino Kaku Gothic Pro W6" charset="-128"/>
                <a:ea typeface="Hiragino Kaku Gothic Pro W6" charset="-128"/>
                <a:cs typeface="Hiragino Kaku Gothic Pro W6" charset="-128"/>
              </a:rPr>
              <a:t>数密度</a:t>
            </a:r>
            <a:r>
              <a:rPr kumimoji="1" lang="en-US" altLang="ja-JP" dirty="0">
                <a:latin typeface="Hiragino Kaku Gothic Pro W6" charset="-128"/>
                <a:ea typeface="Hiragino Kaku Gothic Pro W6" charset="-128"/>
                <a:cs typeface="Hiragino Kaku Gothic Pro W6" charset="-128"/>
              </a:rPr>
              <a:t>[km</a:t>
            </a:r>
            <a:r>
              <a:rPr kumimoji="1" lang="en-US" altLang="ja-JP" baseline="30000" dirty="0">
                <a:latin typeface="Hiragino Kaku Gothic Pro W6" charset="-128"/>
                <a:ea typeface="Hiragino Kaku Gothic Pro W6" charset="-128"/>
                <a:cs typeface="Hiragino Kaku Gothic Pro W6" charset="-128"/>
              </a:rPr>
              <a:t>-2</a:t>
            </a:r>
            <a:r>
              <a:rPr kumimoji="1" lang="en-US" altLang="ja-JP" dirty="0">
                <a:latin typeface="Hiragino Kaku Gothic Pro W6" charset="-128"/>
                <a:ea typeface="Hiragino Kaku Gothic Pro W6" charset="-128"/>
                <a:cs typeface="Hiragino Kaku Gothic Pro W6" charset="-128"/>
              </a:rPr>
              <a:t>]</a:t>
            </a:r>
            <a:endParaRPr kumimoji="1" lang="ja-JP" altLang="en-US" dirty="0">
              <a:latin typeface="Hiragino Kaku Gothic Pro W6" charset="-128"/>
              <a:ea typeface="Hiragino Kaku Gothic Pro W6" charset="-128"/>
              <a:cs typeface="Hiragino Kaku Gothic Pro W6" charset="-128"/>
            </a:endParaRPr>
          </a:p>
        </p:txBody>
      </p:sp>
      <p:sp>
        <p:nvSpPr>
          <p:cNvPr id="14" name="テキスト ボックス 13"/>
          <p:cNvSpPr txBox="1"/>
          <p:nvPr/>
        </p:nvSpPr>
        <p:spPr>
          <a:xfrm>
            <a:off x="7006670" y="5986201"/>
            <a:ext cx="1293580" cy="276999"/>
          </a:xfrm>
          <a:prstGeom prst="rect">
            <a:avLst/>
          </a:prstGeom>
          <a:solidFill>
            <a:schemeClr val="bg1"/>
          </a:solidFill>
        </p:spPr>
        <p:txBody>
          <a:bodyPr wrap="square" lIns="0" tIns="0" rIns="0" bIns="0" rtlCol="0">
            <a:spAutoFit/>
          </a:bodyPr>
          <a:lstStyle/>
          <a:p>
            <a:pPr algn="ctr"/>
            <a:r>
              <a:rPr kumimoji="1" lang="ja-JP" altLang="en-US" dirty="0">
                <a:latin typeface="Hiragino Kaku Gothic Pro W6" charset="-128"/>
                <a:ea typeface="Hiragino Kaku Gothic Pro W6" charset="-128"/>
                <a:cs typeface="Hiragino Kaku Gothic Pro W6" charset="-128"/>
              </a:rPr>
              <a:t>半径</a:t>
            </a:r>
            <a:r>
              <a:rPr kumimoji="1" lang="en-US" altLang="ja-JP" dirty="0">
                <a:latin typeface="Hiragino Kaku Gothic Pro W6" charset="-128"/>
                <a:ea typeface="Hiragino Kaku Gothic Pro W6" charset="-128"/>
                <a:cs typeface="Hiragino Kaku Gothic Pro W6" charset="-128"/>
              </a:rPr>
              <a:t> [m]</a:t>
            </a:r>
            <a:endParaRPr kumimoji="1" lang="ja-JP" altLang="en-US" dirty="0">
              <a:latin typeface="Hiragino Kaku Gothic Pro W6" charset="-128"/>
              <a:ea typeface="Hiragino Kaku Gothic Pro W6" charset="-128"/>
              <a:cs typeface="Hiragino Kaku Gothic Pro W6" charset="-128"/>
            </a:endParaRPr>
          </a:p>
        </p:txBody>
      </p:sp>
      <p:sp>
        <p:nvSpPr>
          <p:cNvPr id="15" name="テキスト ボックス 14"/>
          <p:cNvSpPr txBox="1"/>
          <p:nvPr/>
        </p:nvSpPr>
        <p:spPr>
          <a:xfrm>
            <a:off x="8431481" y="5999326"/>
            <a:ext cx="515558" cy="215444"/>
          </a:xfrm>
          <a:prstGeom prst="rect">
            <a:avLst/>
          </a:prstGeom>
          <a:solidFill>
            <a:schemeClr val="bg1"/>
          </a:solidFill>
        </p:spPr>
        <p:txBody>
          <a:bodyPr wrap="square" lIns="0" tIns="0" rIns="0" bIns="0" rtlCol="0">
            <a:spAutoFit/>
          </a:bodyPr>
          <a:lstStyle/>
          <a:p>
            <a:pPr algn="ctr"/>
            <a:r>
              <a:rPr kumimoji="1" lang="en-US" altLang="ja-JP" sz="1400" dirty="0">
                <a:latin typeface="Hiragino Kaku Gothic Pro W6" charset="-128"/>
                <a:ea typeface="Hiragino Kaku Gothic Pro W6" charset="-128"/>
                <a:cs typeface="Hiragino Kaku Gothic Pro W6" charset="-128"/>
              </a:rPr>
              <a:t>200</a:t>
            </a:r>
            <a:endParaRPr kumimoji="1" lang="ja-JP" altLang="en-US" sz="1400" dirty="0">
              <a:latin typeface="Hiragino Kaku Gothic Pro W6" charset="-128"/>
              <a:ea typeface="Hiragino Kaku Gothic Pro W6" charset="-128"/>
              <a:cs typeface="Hiragino Kaku Gothic Pro W6" charset="-128"/>
            </a:endParaRPr>
          </a:p>
        </p:txBody>
      </p:sp>
      <p:sp>
        <p:nvSpPr>
          <p:cNvPr id="16" name="テキスト ボックス 15"/>
          <p:cNvSpPr txBox="1"/>
          <p:nvPr/>
        </p:nvSpPr>
        <p:spPr>
          <a:xfrm>
            <a:off x="6317042" y="5999326"/>
            <a:ext cx="515558" cy="215444"/>
          </a:xfrm>
          <a:prstGeom prst="rect">
            <a:avLst/>
          </a:prstGeom>
          <a:solidFill>
            <a:schemeClr val="bg1"/>
          </a:solidFill>
        </p:spPr>
        <p:txBody>
          <a:bodyPr wrap="square" lIns="0" tIns="0" rIns="0" bIns="0" rtlCol="0">
            <a:spAutoFit/>
          </a:bodyPr>
          <a:lstStyle/>
          <a:p>
            <a:pPr algn="ctr"/>
            <a:r>
              <a:rPr kumimoji="1" lang="en-US" altLang="ja-JP" sz="1400">
                <a:latin typeface="Hiragino Kaku Gothic Pro W6" charset="-128"/>
                <a:ea typeface="Hiragino Kaku Gothic Pro W6" charset="-128"/>
                <a:cs typeface="Hiragino Kaku Gothic Pro W6" charset="-128"/>
              </a:rPr>
              <a:t>5</a:t>
            </a:r>
            <a:endParaRPr kumimoji="1" lang="ja-JP" altLang="en-US" sz="1400" dirty="0">
              <a:latin typeface="Hiragino Kaku Gothic Pro W6" charset="-128"/>
              <a:ea typeface="Hiragino Kaku Gothic Pro W6" charset="-128"/>
              <a:cs typeface="Hiragino Kaku Gothic Pro W6" charset="-128"/>
            </a:endParaRPr>
          </a:p>
        </p:txBody>
      </p:sp>
      <p:sp>
        <p:nvSpPr>
          <p:cNvPr id="17" name="テキスト ボックス 16"/>
          <p:cNvSpPr txBox="1"/>
          <p:nvPr/>
        </p:nvSpPr>
        <p:spPr>
          <a:xfrm>
            <a:off x="5741057" y="5879030"/>
            <a:ext cx="689628" cy="215444"/>
          </a:xfrm>
          <a:prstGeom prst="rect">
            <a:avLst/>
          </a:prstGeom>
          <a:solidFill>
            <a:schemeClr val="bg1"/>
          </a:solidFill>
        </p:spPr>
        <p:txBody>
          <a:bodyPr wrap="square" lIns="0" tIns="0" rIns="0" bIns="0" rtlCol="0">
            <a:spAutoFit/>
          </a:bodyPr>
          <a:lstStyle/>
          <a:p>
            <a:pPr algn="ctr"/>
            <a:r>
              <a:rPr kumimoji="1" lang="en-US" altLang="ja-JP" sz="1400" dirty="0">
                <a:latin typeface="Hiragino Kaku Gothic Pro W6" charset="-128"/>
                <a:ea typeface="Hiragino Kaku Gothic Pro W6" charset="-128"/>
                <a:cs typeface="Hiragino Kaku Gothic Pro W6" charset="-128"/>
              </a:rPr>
              <a:t>10</a:t>
            </a:r>
            <a:r>
              <a:rPr kumimoji="1" lang="en-US" altLang="ja-JP" sz="1400" baseline="30000" dirty="0">
                <a:latin typeface="Hiragino Kaku Gothic Pro W6" charset="-128"/>
                <a:ea typeface="Hiragino Kaku Gothic Pro W6" charset="-128"/>
                <a:cs typeface="Hiragino Kaku Gothic Pro W6" charset="-128"/>
              </a:rPr>
              <a:t>-3</a:t>
            </a:r>
            <a:endParaRPr kumimoji="1" lang="ja-JP" altLang="en-US" sz="1400" baseline="30000" dirty="0">
              <a:latin typeface="Hiragino Kaku Gothic Pro W6" charset="-128"/>
              <a:ea typeface="Hiragino Kaku Gothic Pro W6" charset="-128"/>
              <a:cs typeface="Hiragino Kaku Gothic Pro W6" charset="-128"/>
            </a:endParaRPr>
          </a:p>
        </p:txBody>
      </p:sp>
      <p:sp>
        <p:nvSpPr>
          <p:cNvPr id="18" name="テキスト ボックス 17"/>
          <p:cNvSpPr txBox="1"/>
          <p:nvPr/>
        </p:nvSpPr>
        <p:spPr>
          <a:xfrm>
            <a:off x="5741057" y="4018239"/>
            <a:ext cx="689628" cy="215444"/>
          </a:xfrm>
          <a:prstGeom prst="rect">
            <a:avLst/>
          </a:prstGeom>
          <a:solidFill>
            <a:schemeClr val="bg1"/>
          </a:solidFill>
        </p:spPr>
        <p:txBody>
          <a:bodyPr wrap="square" lIns="0" tIns="0" rIns="0" bIns="0" rtlCol="0">
            <a:spAutoFit/>
          </a:bodyPr>
          <a:lstStyle/>
          <a:p>
            <a:pPr algn="ctr"/>
            <a:r>
              <a:rPr kumimoji="1" lang="en-US" altLang="ja-JP" sz="1400" dirty="0">
                <a:latin typeface="Hiragino Kaku Gothic Pro W6" charset="-128"/>
                <a:ea typeface="Hiragino Kaku Gothic Pro W6" charset="-128"/>
                <a:cs typeface="Hiragino Kaku Gothic Pro W6" charset="-128"/>
              </a:rPr>
              <a:t>10</a:t>
            </a:r>
            <a:endParaRPr kumimoji="1" lang="ja-JP" altLang="en-US" sz="1400" baseline="30000" dirty="0">
              <a:latin typeface="Hiragino Kaku Gothic Pro W6" charset="-128"/>
              <a:ea typeface="Hiragino Kaku Gothic Pro W6" charset="-128"/>
              <a:cs typeface="Hiragino Kaku Gothic Pro W6" charset="-128"/>
            </a:endParaRPr>
          </a:p>
        </p:txBody>
      </p:sp>
      <p:sp>
        <p:nvSpPr>
          <p:cNvPr id="19" name="上下矢印 18"/>
          <p:cNvSpPr/>
          <p:nvPr/>
        </p:nvSpPr>
        <p:spPr>
          <a:xfrm rot="5400000">
            <a:off x="7340927" y="1785188"/>
            <a:ext cx="259680" cy="2706862"/>
          </a:xfrm>
          <a:prstGeom prst="upDownArrow">
            <a:avLst>
              <a:gd name="adj1" fmla="val 18680"/>
              <a:gd name="adj2" fmla="val 50000"/>
            </a:avLst>
          </a:prstGeom>
          <a:solidFill>
            <a:schemeClr val="bg1"/>
          </a:solidFill>
          <a:ln>
            <a:solidFill>
              <a:schemeClr val="bg1"/>
            </a:solidFill>
          </a:ln>
          <a:effectLst>
            <a:outerShdw blurRad="101600" sx="102000" sy="102000" algn="c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6579175" y="3262772"/>
            <a:ext cx="1721076" cy="276999"/>
          </a:xfrm>
          <a:prstGeom prst="rect">
            <a:avLst/>
          </a:prstGeom>
          <a:noFill/>
        </p:spPr>
        <p:txBody>
          <a:bodyPr wrap="square" lIns="0" tIns="0" rIns="0" bIns="0" rtlCol="0">
            <a:spAutoFit/>
          </a:bodyPr>
          <a:lstStyle/>
          <a:p>
            <a:pPr algn="ctr"/>
            <a:r>
              <a:rPr lang="en-US" altLang="ja-JP" dirty="0">
                <a:latin typeface="Hiragino Kaku Gothic Pro W6" charset="-128"/>
                <a:ea typeface="Hiragino Kaku Gothic Pro W6" charset="-128"/>
                <a:cs typeface="Hiragino Kaku Gothic Pro W6" charset="-128"/>
              </a:rPr>
              <a:t>1 km</a:t>
            </a:r>
            <a:endParaRPr kumimoji="1" lang="ja-JP" altLang="en-US" dirty="0">
              <a:latin typeface="Hiragino Kaku Gothic Pro W6" charset="-128"/>
              <a:ea typeface="Hiragino Kaku Gothic Pro W6" charset="-128"/>
              <a:cs typeface="Hiragino Kaku Gothic Pro W6" charset="-128"/>
            </a:endParaRPr>
          </a:p>
        </p:txBody>
      </p:sp>
    </p:spTree>
    <p:extLst>
      <p:ext uri="{BB962C8B-B14F-4D97-AF65-F5344CB8AC3E}">
        <p14:creationId xmlns:p14="http://schemas.microsoft.com/office/powerpoint/2010/main" val="12347499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18347" y="127705"/>
            <a:ext cx="7511473" cy="747007"/>
          </a:xfrm>
        </p:spPr>
        <p:txBody>
          <a:bodyPr>
            <a:normAutofit/>
          </a:bodyPr>
          <a:lstStyle/>
          <a:p>
            <a:r>
              <a:rPr lang="ja-JP" altLang="en-US" sz="3600" dirty="0"/>
              <a:t>使用データ</a:t>
            </a:r>
            <a:endParaRPr kumimoji="1" lang="ja-JP" altLang="en-US" sz="3600" cap="none" dirty="0"/>
          </a:p>
        </p:txBody>
      </p:sp>
      <p:sp>
        <p:nvSpPr>
          <p:cNvPr id="3" name="コンテンツ プレースホルダー 2"/>
          <p:cNvSpPr>
            <a:spLocks noGrp="1"/>
          </p:cNvSpPr>
          <p:nvPr>
            <p:ph idx="1"/>
          </p:nvPr>
        </p:nvSpPr>
        <p:spPr>
          <a:xfrm>
            <a:off x="94448" y="698500"/>
            <a:ext cx="9049552" cy="6159500"/>
          </a:xfrm>
        </p:spPr>
        <p:txBody>
          <a:bodyPr anchor="t" anchorCtr="0">
            <a:noAutofit/>
          </a:bodyPr>
          <a:lstStyle/>
          <a:p>
            <a:pPr>
              <a:lnSpc>
                <a:spcPct val="80000"/>
              </a:lnSpc>
              <a:spcAft>
                <a:spcPts val="0"/>
              </a:spcAft>
            </a:pPr>
            <a:r>
              <a:rPr lang="ja-JP" altLang="en-US" dirty="0"/>
              <a:t>使用モデル</a:t>
            </a:r>
            <a:r>
              <a:rPr lang="en-US" altLang="ja-JP" dirty="0"/>
              <a:t> : SCALE-LES</a:t>
            </a:r>
          </a:p>
          <a:p>
            <a:pPr lvl="1">
              <a:lnSpc>
                <a:spcPct val="80000"/>
              </a:lnSpc>
              <a:spcAft>
                <a:spcPts val="0"/>
              </a:spcAft>
            </a:pPr>
            <a:r>
              <a:rPr lang="ja-JP" altLang="en-US" dirty="0"/>
              <a:t>方程式系</a:t>
            </a:r>
            <a:r>
              <a:rPr lang="en-US" altLang="ja-JP" dirty="0"/>
              <a:t> : 3 </a:t>
            </a:r>
            <a:r>
              <a:rPr lang="ja-JP" altLang="en-US" dirty="0"/>
              <a:t>次元完全圧縮流体方程式</a:t>
            </a:r>
            <a:endParaRPr lang="en-US" altLang="ja-JP" dirty="0"/>
          </a:p>
          <a:p>
            <a:pPr lvl="1">
              <a:lnSpc>
                <a:spcPct val="80000"/>
              </a:lnSpc>
              <a:spcAft>
                <a:spcPts val="0"/>
              </a:spcAft>
            </a:pPr>
            <a:r>
              <a:rPr lang="ja-JP" altLang="en-US" dirty="0"/>
              <a:t>地表面フラックス</a:t>
            </a:r>
            <a:r>
              <a:rPr lang="en-US" altLang="ja-JP" dirty="0"/>
              <a:t> : Louis </a:t>
            </a:r>
            <a:r>
              <a:rPr lang="ja-JP" altLang="en-US" dirty="0"/>
              <a:t>モデル</a:t>
            </a:r>
            <a:r>
              <a:rPr lang="en-US" altLang="ja-JP" dirty="0"/>
              <a:t> (Louis, 1979)</a:t>
            </a:r>
            <a:endParaRPr lang="ja-JP" altLang="en-US" dirty="0"/>
          </a:p>
          <a:p>
            <a:pPr>
              <a:lnSpc>
                <a:spcPct val="80000"/>
              </a:lnSpc>
              <a:spcAft>
                <a:spcPts val="0"/>
              </a:spcAft>
            </a:pPr>
            <a:r>
              <a:rPr lang="ja-JP" altLang="en-US" dirty="0"/>
              <a:t>計算領域</a:t>
            </a:r>
          </a:p>
          <a:p>
            <a:pPr lvl="1">
              <a:lnSpc>
                <a:spcPct val="80000"/>
              </a:lnSpc>
              <a:spcAft>
                <a:spcPts val="0"/>
              </a:spcAft>
            </a:pPr>
            <a:r>
              <a:rPr lang="ja-JP" altLang="en-US" dirty="0"/>
              <a:t>水平方向 </a:t>
            </a:r>
            <a:r>
              <a:rPr lang="en-US" altLang="ja-JP" dirty="0"/>
              <a:t>19.2 km × 19.2 km, </a:t>
            </a:r>
            <a:r>
              <a:rPr lang="ja-JP" altLang="en-US" dirty="0"/>
              <a:t>鉛直方向 </a:t>
            </a:r>
            <a:r>
              <a:rPr lang="en-US" altLang="ja-JP" dirty="0"/>
              <a:t>21 km</a:t>
            </a:r>
          </a:p>
          <a:p>
            <a:pPr lvl="1">
              <a:lnSpc>
                <a:spcPct val="80000"/>
              </a:lnSpc>
              <a:spcAft>
                <a:spcPts val="0"/>
              </a:spcAft>
            </a:pPr>
            <a:r>
              <a:rPr lang="ja-JP" altLang="en-US" dirty="0"/>
              <a:t>側面境界には周期境界条件</a:t>
            </a:r>
          </a:p>
          <a:p>
            <a:pPr>
              <a:lnSpc>
                <a:spcPct val="80000"/>
              </a:lnSpc>
              <a:spcAft>
                <a:spcPts val="0"/>
              </a:spcAft>
            </a:pPr>
            <a:r>
              <a:rPr lang="ja-JP" altLang="en-US" dirty="0"/>
              <a:t>空間解像度</a:t>
            </a:r>
          </a:p>
          <a:p>
            <a:pPr lvl="1">
              <a:lnSpc>
                <a:spcPct val="80000"/>
              </a:lnSpc>
              <a:spcAft>
                <a:spcPts val="0"/>
              </a:spcAft>
            </a:pPr>
            <a:r>
              <a:rPr lang="ja-JP" altLang="en-US" dirty="0"/>
              <a:t>等方</a:t>
            </a:r>
            <a:r>
              <a:rPr lang="en-US" altLang="ja-JP" dirty="0"/>
              <a:t> </a:t>
            </a:r>
            <a:r>
              <a:rPr lang="fi-FI" altLang="ja-JP" dirty="0"/>
              <a:t>5 m, 10 m, 25 m, 50 m, 100 </a:t>
            </a:r>
            <a:r>
              <a:rPr lang="en-US" altLang="ja-JP" dirty="0"/>
              <a:t>m</a:t>
            </a:r>
          </a:p>
          <a:p>
            <a:pPr lvl="1">
              <a:lnSpc>
                <a:spcPct val="80000"/>
              </a:lnSpc>
              <a:spcAft>
                <a:spcPts val="0"/>
              </a:spcAft>
            </a:pPr>
            <a:r>
              <a:rPr lang="en-US" altLang="ja-JP" dirty="0"/>
              <a:t>5 m </a:t>
            </a:r>
            <a:r>
              <a:rPr lang="ja-JP" altLang="en-US" dirty="0"/>
              <a:t>解像度の格子点数は約</a:t>
            </a:r>
            <a:r>
              <a:rPr lang="en-US" altLang="ja-JP" dirty="0"/>
              <a:t> 4.8 x 10</a:t>
            </a:r>
            <a:r>
              <a:rPr lang="en-US" altLang="ja-JP" baseline="30000" dirty="0"/>
              <a:t>10</a:t>
            </a:r>
            <a:r>
              <a:rPr lang="en-US" altLang="ja-JP" dirty="0"/>
              <a:t> </a:t>
            </a:r>
            <a:r>
              <a:rPr lang="ja-JP" altLang="en-US" dirty="0"/>
              <a:t>点</a:t>
            </a:r>
            <a:r>
              <a:rPr lang="en-US" altLang="ja-JP" dirty="0"/>
              <a:t> </a:t>
            </a:r>
            <a:br>
              <a:rPr lang="en-US" altLang="ja-JP" dirty="0"/>
            </a:br>
            <a:r>
              <a:rPr lang="en-US" altLang="ja-JP" dirty="0"/>
              <a:t>(1 </a:t>
            </a:r>
            <a:r>
              <a:rPr lang="ja-JP" altLang="en-US" dirty="0"/>
              <a:t>時刻</a:t>
            </a:r>
            <a:r>
              <a:rPr lang="en-US" altLang="ja-JP" dirty="0"/>
              <a:t> 1 </a:t>
            </a:r>
            <a:r>
              <a:rPr lang="ja-JP" altLang="en-US" dirty="0"/>
              <a:t>スナップショットのデータ量は</a:t>
            </a:r>
            <a:r>
              <a:rPr lang="en-US" altLang="ja-JP" dirty="0"/>
              <a:t> 1.2 TB)</a:t>
            </a:r>
          </a:p>
          <a:p>
            <a:pPr>
              <a:lnSpc>
                <a:spcPct val="80000"/>
              </a:lnSpc>
              <a:spcAft>
                <a:spcPts val="0"/>
              </a:spcAft>
            </a:pPr>
            <a:r>
              <a:rPr lang="ja-JP" altLang="en-US" dirty="0"/>
              <a:t>熱強制</a:t>
            </a:r>
          </a:p>
          <a:p>
            <a:pPr lvl="1">
              <a:lnSpc>
                <a:spcPct val="80000"/>
              </a:lnSpc>
              <a:spcAft>
                <a:spcPts val="0"/>
              </a:spcAft>
            </a:pPr>
            <a:r>
              <a:rPr lang="en-US" altLang="ja-JP" dirty="0" err="1"/>
              <a:t>Odaka</a:t>
            </a:r>
            <a:r>
              <a:rPr lang="en-US" altLang="ja-JP" dirty="0"/>
              <a:t> et al. (2001) </a:t>
            </a:r>
            <a:r>
              <a:rPr lang="ja-JP" altLang="en-US" dirty="0"/>
              <a:t>の</a:t>
            </a:r>
            <a:r>
              <a:rPr lang="en-US" altLang="ja-JP" dirty="0"/>
              <a:t>1</a:t>
            </a:r>
            <a:r>
              <a:rPr lang="ja-JP" altLang="en-US" dirty="0"/>
              <a:t>次元計算から得られた地表面温度</a:t>
            </a:r>
            <a:br>
              <a:rPr lang="en-US" altLang="ja-JP" dirty="0"/>
            </a:br>
            <a:r>
              <a:rPr lang="ja-JP" altLang="en-US" dirty="0"/>
              <a:t>及び大気加熱率分布を与える</a:t>
            </a:r>
          </a:p>
          <a:p>
            <a:pPr>
              <a:lnSpc>
                <a:spcPct val="80000"/>
              </a:lnSpc>
              <a:spcAft>
                <a:spcPts val="0"/>
              </a:spcAft>
            </a:pPr>
            <a:r>
              <a:rPr lang="ja-JP" altLang="en-US" dirty="0"/>
              <a:t>初期状態</a:t>
            </a:r>
          </a:p>
          <a:p>
            <a:pPr lvl="1">
              <a:lnSpc>
                <a:spcPct val="80000"/>
              </a:lnSpc>
              <a:spcAft>
                <a:spcPts val="0"/>
              </a:spcAft>
            </a:pPr>
            <a:r>
              <a:rPr lang="ja-JP" altLang="en-US" dirty="0"/>
              <a:t>安定成層した静止大気に微細な温度擾乱を加えたもの</a:t>
            </a:r>
            <a:endParaRPr lang="en-US" altLang="ja-JP" dirty="0"/>
          </a:p>
          <a:p>
            <a:pPr>
              <a:lnSpc>
                <a:spcPct val="80000"/>
              </a:lnSpc>
              <a:spcAft>
                <a:spcPts val="0"/>
              </a:spcAft>
            </a:pPr>
            <a:r>
              <a:rPr lang="ja-JP" altLang="en-US" dirty="0"/>
              <a:t>今回の解析では</a:t>
            </a:r>
            <a:r>
              <a:rPr lang="en-US" altLang="ja-JP" dirty="0"/>
              <a:t> LT = 14 : 30 </a:t>
            </a:r>
            <a:r>
              <a:rPr lang="ja-JP" altLang="en-US" dirty="0"/>
              <a:t>のデータを用いる</a:t>
            </a:r>
            <a:endParaRPr lang="en-US" altLang="ja-JP" dirty="0"/>
          </a:p>
          <a:p>
            <a:pPr lvl="1">
              <a:lnSpc>
                <a:spcPct val="80000"/>
              </a:lnSpc>
              <a:spcAft>
                <a:spcPts val="0"/>
              </a:spcAft>
            </a:pPr>
            <a:r>
              <a:rPr lang="en-US" altLang="ja-JP" dirty="0" err="1"/>
              <a:t>Nishizawa</a:t>
            </a:r>
            <a:r>
              <a:rPr lang="en-US" altLang="ja-JP" dirty="0"/>
              <a:t> et al. (2016) </a:t>
            </a:r>
            <a:r>
              <a:rPr lang="ja-JP" altLang="en-US" dirty="0"/>
              <a:t>で解析されている時刻</a:t>
            </a:r>
            <a:endParaRPr lang="en-US" altLang="ja-JP" dirty="0"/>
          </a:p>
        </p:txBody>
      </p:sp>
    </p:spTree>
    <p:extLst>
      <p:ext uri="{BB962C8B-B14F-4D97-AF65-F5344CB8AC3E}">
        <p14:creationId xmlns:p14="http://schemas.microsoft.com/office/powerpoint/2010/main" val="20068073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1964" y="1140561"/>
            <a:ext cx="4656064" cy="4656064"/>
          </a:xfrm>
          <a:prstGeom prst="rect">
            <a:avLst/>
          </a:prstGeom>
        </p:spPr>
      </p:pic>
      <p:sp>
        <p:nvSpPr>
          <p:cNvPr id="26" name="コンテンツ プレースホルダー 2"/>
          <p:cNvSpPr txBox="1">
            <a:spLocks/>
          </p:cNvSpPr>
          <p:nvPr/>
        </p:nvSpPr>
        <p:spPr>
          <a:xfrm>
            <a:off x="5782968" y="614011"/>
            <a:ext cx="3381144" cy="1915749"/>
          </a:xfrm>
          <a:prstGeom prst="rect">
            <a:avLst/>
          </a:prstGeom>
        </p:spPr>
        <p:txBody>
          <a:bodyPr vert="horz" lIns="91440" tIns="45720" rIns="91440" bIns="45720" rtlCol="0" anchor="t" anchorCtr="0">
            <a:no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0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r>
              <a:rPr lang="ja-JP" altLang="en-US" sz="2800" dirty="0"/>
              <a:t>対流セルサイズ</a:t>
            </a:r>
            <a:endParaRPr lang="en-US" altLang="ja-JP" sz="2800" dirty="0"/>
          </a:p>
          <a:p>
            <a:pPr lvl="1"/>
            <a:r>
              <a:rPr lang="ja-JP" altLang="en-US" sz="2400" dirty="0"/>
              <a:t>水平</a:t>
            </a:r>
            <a:r>
              <a:rPr lang="en-US" altLang="ja-JP" sz="2400" dirty="0"/>
              <a:t> : </a:t>
            </a:r>
            <a:r>
              <a:rPr lang="ja-JP" altLang="en-US" sz="2400" dirty="0"/>
              <a:t>数</a:t>
            </a:r>
            <a:r>
              <a:rPr lang="en-US" altLang="ja-JP" sz="2400" dirty="0"/>
              <a:t> km</a:t>
            </a:r>
          </a:p>
          <a:p>
            <a:pPr lvl="1"/>
            <a:r>
              <a:rPr lang="ja-JP" altLang="en-US" sz="2400" dirty="0"/>
              <a:t>鉛直</a:t>
            </a:r>
            <a:r>
              <a:rPr lang="en-US" altLang="ja-JP" sz="2400" dirty="0"/>
              <a:t> : 6 km </a:t>
            </a:r>
            <a:r>
              <a:rPr lang="ja-JP" altLang="en-US" sz="2400" dirty="0"/>
              <a:t>程度</a:t>
            </a:r>
            <a:endParaRPr lang="en-US" altLang="ja-JP" sz="2400" dirty="0"/>
          </a:p>
        </p:txBody>
      </p:sp>
      <p:sp>
        <p:nvSpPr>
          <p:cNvPr id="2" name="タイトル 1"/>
          <p:cNvSpPr>
            <a:spLocks noGrp="1"/>
          </p:cNvSpPr>
          <p:nvPr>
            <p:ph type="title"/>
          </p:nvPr>
        </p:nvSpPr>
        <p:spPr>
          <a:xfrm>
            <a:off x="818347" y="75128"/>
            <a:ext cx="8032142" cy="747007"/>
          </a:xfrm>
        </p:spPr>
        <p:txBody>
          <a:bodyPr>
            <a:normAutofit/>
          </a:bodyPr>
          <a:lstStyle/>
          <a:p>
            <a:r>
              <a:rPr lang="ja-JP" altLang="en-US" sz="3600" dirty="0"/>
              <a:t>流れ場空間分布概観</a:t>
            </a:r>
            <a:r>
              <a:rPr lang="en-US" altLang="ja-JP" sz="3600" dirty="0"/>
              <a:t> (z = 197.5)</a:t>
            </a:r>
            <a:endParaRPr kumimoji="1" lang="ja-JP" altLang="en-US" sz="3600" dirty="0"/>
          </a:p>
        </p:txBody>
      </p:sp>
      <p:sp>
        <p:nvSpPr>
          <p:cNvPr id="50" name="テキスト ボックス 49"/>
          <p:cNvSpPr txBox="1"/>
          <p:nvPr/>
        </p:nvSpPr>
        <p:spPr>
          <a:xfrm>
            <a:off x="74526" y="764308"/>
            <a:ext cx="5033501" cy="307777"/>
          </a:xfrm>
          <a:prstGeom prst="rect">
            <a:avLst/>
          </a:prstGeom>
          <a:solidFill>
            <a:schemeClr val="bg1"/>
          </a:solidFill>
          <a:ln>
            <a:solidFill>
              <a:schemeClr val="tx1"/>
            </a:solidFill>
          </a:ln>
        </p:spPr>
        <p:txBody>
          <a:bodyPr wrap="square" lIns="0" tIns="0" rIns="0" bIns="0" rtlCol="0">
            <a:spAutoFit/>
          </a:bodyPr>
          <a:lstStyle/>
          <a:p>
            <a:pPr algn="ctr"/>
            <a:r>
              <a:rPr kumimoji="1" lang="ja-JP" altLang="en-US" sz="2000" dirty="0">
                <a:latin typeface="Hiragino Kaku Gothic Pro W6" charset="-128"/>
                <a:ea typeface="Hiragino Kaku Gothic Pro W6" charset="-128"/>
                <a:cs typeface="Hiragino Kaku Gothic Pro W6" charset="-128"/>
              </a:rPr>
              <a:t>鉛直風</a:t>
            </a:r>
            <a:r>
              <a:rPr kumimoji="1" lang="en-US" altLang="ja-JP" sz="2000" dirty="0">
                <a:latin typeface="Hiragino Kaku Gothic Pro W6" charset="-128"/>
                <a:ea typeface="Hiragino Kaku Gothic Pro W6" charset="-128"/>
                <a:cs typeface="Hiragino Kaku Gothic Pro W6" charset="-128"/>
              </a:rPr>
              <a:t> [m/s] </a:t>
            </a:r>
            <a:r>
              <a:rPr kumimoji="1" lang="ja-JP" altLang="en-US" sz="2000" dirty="0">
                <a:latin typeface="Hiragino Kaku Gothic Pro W6" charset="-128"/>
                <a:ea typeface="Hiragino Kaku Gothic Pro W6" charset="-128"/>
                <a:cs typeface="Hiragino Kaku Gothic Pro W6" charset="-128"/>
              </a:rPr>
              <a:t>水平分布</a:t>
            </a:r>
          </a:p>
        </p:txBody>
      </p:sp>
      <p:sp>
        <p:nvSpPr>
          <p:cNvPr id="52" name="テキスト ボックス 51"/>
          <p:cNvSpPr txBox="1"/>
          <p:nvPr/>
        </p:nvSpPr>
        <p:spPr>
          <a:xfrm rot="16200000">
            <a:off x="-1975958" y="3250868"/>
            <a:ext cx="4228916" cy="276999"/>
          </a:xfrm>
          <a:prstGeom prst="rect">
            <a:avLst/>
          </a:prstGeom>
          <a:solidFill>
            <a:schemeClr val="bg1"/>
          </a:solidFill>
        </p:spPr>
        <p:txBody>
          <a:bodyPr wrap="square" lIns="0" tIns="0" rIns="0" bIns="0" rtlCol="0">
            <a:spAutoFit/>
          </a:bodyPr>
          <a:lstStyle/>
          <a:p>
            <a:pPr algn="ctr"/>
            <a:r>
              <a:rPr lang="en-US" altLang="ja-JP">
                <a:latin typeface="Hiragino Kaku Gothic Pro W6" charset="-128"/>
                <a:ea typeface="Hiragino Kaku Gothic Pro W6" charset="-128"/>
                <a:cs typeface="Hiragino Kaku Gothic Pro W6" charset="-128"/>
              </a:rPr>
              <a:t>19.2 </a:t>
            </a:r>
            <a:r>
              <a:rPr lang="en-US" altLang="ja-JP" dirty="0">
                <a:latin typeface="Hiragino Kaku Gothic Pro W6" charset="-128"/>
                <a:ea typeface="Hiragino Kaku Gothic Pro W6" charset="-128"/>
                <a:cs typeface="Hiragino Kaku Gothic Pro W6" charset="-128"/>
              </a:rPr>
              <a:t>km</a:t>
            </a:r>
            <a:endParaRPr kumimoji="1" lang="ja-JP" altLang="en-US" dirty="0">
              <a:latin typeface="Hiragino Kaku Gothic Pro W6" charset="-128"/>
              <a:ea typeface="Hiragino Kaku Gothic Pro W6" charset="-128"/>
              <a:cs typeface="Hiragino Kaku Gothic Pro W6" charset="-128"/>
            </a:endParaRPr>
          </a:p>
        </p:txBody>
      </p:sp>
      <p:sp>
        <p:nvSpPr>
          <p:cNvPr id="53" name="上下矢印 52"/>
          <p:cNvSpPr/>
          <p:nvPr/>
        </p:nvSpPr>
        <p:spPr>
          <a:xfrm>
            <a:off x="260284" y="1133646"/>
            <a:ext cx="166186" cy="4662979"/>
          </a:xfrm>
          <a:prstGeom prst="up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p:cNvSpPr txBox="1"/>
          <p:nvPr/>
        </p:nvSpPr>
        <p:spPr>
          <a:xfrm>
            <a:off x="1419145" y="5959366"/>
            <a:ext cx="2969442" cy="276999"/>
          </a:xfrm>
          <a:prstGeom prst="rect">
            <a:avLst/>
          </a:prstGeom>
          <a:solidFill>
            <a:schemeClr val="bg1"/>
          </a:solidFill>
        </p:spPr>
        <p:txBody>
          <a:bodyPr wrap="square" lIns="0" tIns="0" rIns="0" bIns="0" rtlCol="0">
            <a:spAutoFit/>
          </a:bodyPr>
          <a:lstStyle/>
          <a:p>
            <a:pPr algn="ctr"/>
            <a:r>
              <a:rPr lang="en-US" altLang="ja-JP" dirty="0">
                <a:latin typeface="Hiragino Kaku Gothic Pro W6" charset="-128"/>
                <a:ea typeface="Hiragino Kaku Gothic Pro W6" charset="-128"/>
                <a:cs typeface="Hiragino Kaku Gothic Pro W6" charset="-128"/>
              </a:rPr>
              <a:t>19.2 km</a:t>
            </a:r>
            <a:endParaRPr kumimoji="1" lang="ja-JP" altLang="en-US" dirty="0">
              <a:latin typeface="Hiragino Kaku Gothic Pro W6" charset="-128"/>
              <a:ea typeface="Hiragino Kaku Gothic Pro W6" charset="-128"/>
              <a:cs typeface="Hiragino Kaku Gothic Pro W6" charset="-128"/>
            </a:endParaRPr>
          </a:p>
        </p:txBody>
      </p:sp>
      <p:sp>
        <p:nvSpPr>
          <p:cNvPr id="58" name="上下矢印 57"/>
          <p:cNvSpPr/>
          <p:nvPr/>
        </p:nvSpPr>
        <p:spPr>
          <a:xfrm rot="5400000">
            <a:off x="2689624" y="3540963"/>
            <a:ext cx="175359" cy="4661447"/>
          </a:xfrm>
          <a:prstGeom prst="up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p:cNvPicPr>
            <a:picLocks noChangeAspect="1"/>
          </p:cNvPicPr>
          <p:nvPr/>
        </p:nvPicPr>
        <p:blipFill>
          <a:blip r:embed="rId4"/>
          <a:stretch>
            <a:fillRect/>
          </a:stretch>
        </p:blipFill>
        <p:spPr>
          <a:xfrm>
            <a:off x="5164008" y="710357"/>
            <a:ext cx="562979" cy="1723056"/>
          </a:xfrm>
          <a:prstGeom prst="rect">
            <a:avLst/>
          </a:prstGeom>
        </p:spPr>
      </p:pic>
      <p:cxnSp>
        <p:nvCxnSpPr>
          <p:cNvPr id="4" name="直線コネクタ 3"/>
          <p:cNvCxnSpPr/>
          <p:nvPr/>
        </p:nvCxnSpPr>
        <p:spPr>
          <a:xfrm flipV="1">
            <a:off x="446581" y="3794234"/>
            <a:ext cx="4683006" cy="1502"/>
          </a:xfrm>
          <a:prstGeom prst="line">
            <a:avLst/>
          </a:prstGeom>
          <a:ln w="69850">
            <a:solidFill>
              <a:srgbClr val="7030A0"/>
            </a:solidFill>
          </a:ln>
        </p:spPr>
        <p:style>
          <a:lnRef idx="1">
            <a:schemeClr val="accent1"/>
          </a:lnRef>
          <a:fillRef idx="0">
            <a:schemeClr val="accent1"/>
          </a:fillRef>
          <a:effectRef idx="0">
            <a:schemeClr val="accent1"/>
          </a:effectRef>
          <a:fontRef idx="minor">
            <a:schemeClr val="tx1"/>
          </a:fontRef>
        </p:style>
      </p:cxnSp>
      <p:pic>
        <p:nvPicPr>
          <p:cNvPr id="8" name="図 7"/>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402317" y="2731517"/>
            <a:ext cx="3804746" cy="1818289"/>
          </a:xfrm>
          <a:prstGeom prst="rect">
            <a:avLst/>
          </a:prstGeom>
        </p:spPr>
      </p:pic>
      <p:pic>
        <p:nvPicPr>
          <p:cNvPr id="22" name="図 21"/>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398010" y="4784876"/>
            <a:ext cx="3682020" cy="1818289"/>
          </a:xfrm>
          <a:prstGeom prst="rect">
            <a:avLst/>
          </a:prstGeom>
        </p:spPr>
      </p:pic>
      <p:sp>
        <p:nvSpPr>
          <p:cNvPr id="17" name="上下矢印 16"/>
          <p:cNvSpPr/>
          <p:nvPr/>
        </p:nvSpPr>
        <p:spPr>
          <a:xfrm>
            <a:off x="5335866" y="2778643"/>
            <a:ext cx="124285" cy="1718611"/>
          </a:xfrm>
          <a:prstGeom prst="up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rot="16200000">
            <a:off x="4561886" y="3530226"/>
            <a:ext cx="1383186" cy="215444"/>
          </a:xfrm>
          <a:prstGeom prst="rect">
            <a:avLst/>
          </a:prstGeom>
          <a:noFill/>
        </p:spPr>
        <p:txBody>
          <a:bodyPr wrap="square" lIns="0" tIns="0" rIns="0" bIns="0" rtlCol="0">
            <a:spAutoFit/>
          </a:bodyPr>
          <a:lstStyle/>
          <a:p>
            <a:pPr algn="ctr"/>
            <a:r>
              <a:rPr lang="en-US" altLang="ja-JP" sz="1400">
                <a:latin typeface="Hiragino Kaku Gothic Pro W6" charset="-128"/>
                <a:ea typeface="Hiragino Kaku Gothic Pro W6" charset="-128"/>
                <a:cs typeface="Hiragino Kaku Gothic Pro W6" charset="-128"/>
              </a:rPr>
              <a:t>10.0 </a:t>
            </a:r>
            <a:r>
              <a:rPr lang="en-US" altLang="ja-JP" sz="1400" dirty="0">
                <a:latin typeface="Hiragino Kaku Gothic Pro W6" charset="-128"/>
                <a:ea typeface="Hiragino Kaku Gothic Pro W6" charset="-128"/>
                <a:cs typeface="Hiragino Kaku Gothic Pro W6" charset="-128"/>
              </a:rPr>
              <a:t>km</a:t>
            </a:r>
            <a:endParaRPr kumimoji="1" lang="ja-JP" altLang="en-US" sz="1400" dirty="0">
              <a:latin typeface="Hiragino Kaku Gothic Pro W6" charset="-128"/>
              <a:ea typeface="Hiragino Kaku Gothic Pro W6" charset="-128"/>
              <a:cs typeface="Hiragino Kaku Gothic Pro W6" charset="-128"/>
            </a:endParaRPr>
          </a:p>
        </p:txBody>
      </p:sp>
      <p:sp>
        <p:nvSpPr>
          <p:cNvPr id="19" name="上下矢印 18"/>
          <p:cNvSpPr/>
          <p:nvPr/>
        </p:nvSpPr>
        <p:spPr>
          <a:xfrm>
            <a:off x="5335866" y="4821100"/>
            <a:ext cx="124285" cy="1718611"/>
          </a:xfrm>
          <a:prstGeom prst="up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上下矢印 22"/>
          <p:cNvSpPr/>
          <p:nvPr/>
        </p:nvSpPr>
        <p:spPr>
          <a:xfrm rot="5400000">
            <a:off x="6964454" y="5016893"/>
            <a:ext cx="118196" cy="3126801"/>
          </a:xfrm>
          <a:prstGeom prst="up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6547427" y="6611860"/>
            <a:ext cx="1383186" cy="215444"/>
          </a:xfrm>
          <a:prstGeom prst="rect">
            <a:avLst/>
          </a:prstGeom>
          <a:noFill/>
        </p:spPr>
        <p:txBody>
          <a:bodyPr wrap="square" lIns="0" tIns="0" rIns="0" bIns="0" rtlCol="0">
            <a:spAutoFit/>
          </a:bodyPr>
          <a:lstStyle/>
          <a:p>
            <a:pPr algn="ctr"/>
            <a:r>
              <a:rPr lang="en-US" altLang="ja-JP" sz="1400">
                <a:latin typeface="Hiragino Kaku Gothic Pro W6" charset="-128"/>
                <a:ea typeface="Hiragino Kaku Gothic Pro W6" charset="-128"/>
                <a:cs typeface="Hiragino Kaku Gothic Pro W6" charset="-128"/>
              </a:rPr>
              <a:t>19.2 </a:t>
            </a:r>
            <a:r>
              <a:rPr lang="en-US" altLang="ja-JP" sz="1400" dirty="0">
                <a:latin typeface="Hiragino Kaku Gothic Pro W6" charset="-128"/>
                <a:ea typeface="Hiragino Kaku Gothic Pro W6" charset="-128"/>
                <a:cs typeface="Hiragino Kaku Gothic Pro W6" charset="-128"/>
              </a:rPr>
              <a:t>km</a:t>
            </a:r>
            <a:endParaRPr kumimoji="1" lang="ja-JP" altLang="en-US" sz="1400" dirty="0">
              <a:latin typeface="Hiragino Kaku Gothic Pro W6" charset="-128"/>
              <a:ea typeface="Hiragino Kaku Gothic Pro W6" charset="-128"/>
              <a:cs typeface="Hiragino Kaku Gothic Pro W6" charset="-128"/>
            </a:endParaRPr>
          </a:p>
        </p:txBody>
      </p:sp>
      <p:sp>
        <p:nvSpPr>
          <p:cNvPr id="29" name="テキスト ボックス 28"/>
          <p:cNvSpPr txBox="1"/>
          <p:nvPr/>
        </p:nvSpPr>
        <p:spPr>
          <a:xfrm>
            <a:off x="6547427" y="4548620"/>
            <a:ext cx="1383186" cy="246221"/>
          </a:xfrm>
          <a:prstGeom prst="rect">
            <a:avLst/>
          </a:prstGeom>
          <a:noFill/>
        </p:spPr>
        <p:txBody>
          <a:bodyPr wrap="square" lIns="0" tIns="0" rIns="0" bIns="0" rtlCol="0">
            <a:spAutoFit/>
          </a:bodyPr>
          <a:lstStyle/>
          <a:p>
            <a:pPr algn="ctr"/>
            <a:r>
              <a:rPr lang="ja-JP" altLang="en-US" sz="1600" dirty="0">
                <a:latin typeface="Hiragino Kaku Gothic Pro W6" charset="-128"/>
                <a:ea typeface="Hiragino Kaku Gothic Pro W6" charset="-128"/>
                <a:cs typeface="Hiragino Kaku Gothic Pro W6" charset="-128"/>
              </a:rPr>
              <a:t>温位</a:t>
            </a:r>
            <a:endParaRPr kumimoji="1" lang="ja-JP" altLang="en-US" sz="1600" dirty="0">
              <a:latin typeface="Hiragino Kaku Gothic Pro W6" charset="-128"/>
              <a:ea typeface="Hiragino Kaku Gothic Pro W6" charset="-128"/>
              <a:cs typeface="Hiragino Kaku Gothic Pro W6" charset="-128"/>
            </a:endParaRPr>
          </a:p>
        </p:txBody>
      </p:sp>
      <p:sp>
        <p:nvSpPr>
          <p:cNvPr id="30" name="テキスト ボックス 29"/>
          <p:cNvSpPr txBox="1"/>
          <p:nvPr/>
        </p:nvSpPr>
        <p:spPr>
          <a:xfrm>
            <a:off x="6547427" y="2507356"/>
            <a:ext cx="1383186" cy="246221"/>
          </a:xfrm>
          <a:prstGeom prst="rect">
            <a:avLst/>
          </a:prstGeom>
          <a:noFill/>
        </p:spPr>
        <p:txBody>
          <a:bodyPr wrap="square" lIns="0" tIns="0" rIns="0" bIns="0" rtlCol="0">
            <a:spAutoFit/>
          </a:bodyPr>
          <a:lstStyle/>
          <a:p>
            <a:pPr algn="ctr"/>
            <a:r>
              <a:rPr lang="ja-JP" altLang="en-US" sz="1600" dirty="0">
                <a:latin typeface="Hiragino Kaku Gothic Pro W6" charset="-128"/>
                <a:ea typeface="Hiragino Kaku Gothic Pro W6" charset="-128"/>
                <a:cs typeface="Hiragino Kaku Gothic Pro W6" charset="-128"/>
              </a:rPr>
              <a:t>鉛直風</a:t>
            </a:r>
            <a:endParaRPr kumimoji="1" lang="ja-JP" altLang="en-US" sz="1600" dirty="0">
              <a:latin typeface="Hiragino Kaku Gothic Pro W6" charset="-128"/>
              <a:ea typeface="Hiragino Kaku Gothic Pro W6" charset="-128"/>
              <a:cs typeface="Hiragino Kaku Gothic Pro W6" charset="-128"/>
            </a:endParaRPr>
          </a:p>
        </p:txBody>
      </p:sp>
      <p:sp>
        <p:nvSpPr>
          <p:cNvPr id="31" name="テキスト ボックス 30"/>
          <p:cNvSpPr txBox="1"/>
          <p:nvPr/>
        </p:nvSpPr>
        <p:spPr>
          <a:xfrm rot="16200000">
            <a:off x="4561886" y="5620690"/>
            <a:ext cx="1383186" cy="215444"/>
          </a:xfrm>
          <a:prstGeom prst="rect">
            <a:avLst/>
          </a:prstGeom>
          <a:noFill/>
        </p:spPr>
        <p:txBody>
          <a:bodyPr wrap="square" lIns="0" tIns="0" rIns="0" bIns="0" rtlCol="0">
            <a:spAutoFit/>
          </a:bodyPr>
          <a:lstStyle/>
          <a:p>
            <a:pPr algn="ctr"/>
            <a:r>
              <a:rPr lang="en-US" altLang="ja-JP" sz="1400">
                <a:latin typeface="Hiragino Kaku Gothic Pro W6" charset="-128"/>
                <a:ea typeface="Hiragino Kaku Gothic Pro W6" charset="-128"/>
                <a:cs typeface="Hiragino Kaku Gothic Pro W6" charset="-128"/>
              </a:rPr>
              <a:t>10.0 </a:t>
            </a:r>
            <a:r>
              <a:rPr lang="en-US" altLang="ja-JP" sz="1400" dirty="0">
                <a:latin typeface="Hiragino Kaku Gothic Pro W6" charset="-128"/>
                <a:ea typeface="Hiragino Kaku Gothic Pro W6" charset="-128"/>
                <a:cs typeface="Hiragino Kaku Gothic Pro W6" charset="-128"/>
              </a:rPr>
              <a:t>km</a:t>
            </a:r>
            <a:endParaRPr kumimoji="1" lang="ja-JP" altLang="en-US" sz="1400" dirty="0">
              <a:latin typeface="Hiragino Kaku Gothic Pro W6" charset="-128"/>
              <a:ea typeface="Hiragino Kaku Gothic Pro W6" charset="-128"/>
              <a:cs typeface="Hiragino Kaku Gothic Pro W6" charset="-128"/>
            </a:endParaRPr>
          </a:p>
        </p:txBody>
      </p:sp>
    </p:spTree>
    <p:extLst>
      <p:ext uri="{BB962C8B-B14F-4D97-AF65-F5344CB8AC3E}">
        <p14:creationId xmlns:p14="http://schemas.microsoft.com/office/powerpoint/2010/main" val="25401330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701" y="1221229"/>
            <a:ext cx="5075745" cy="5177035"/>
          </a:xfrm>
          <a:prstGeom prst="rect">
            <a:avLst/>
          </a:prstGeom>
        </p:spPr>
      </p:pic>
      <p:sp>
        <p:nvSpPr>
          <p:cNvPr id="2" name="タイトル 1"/>
          <p:cNvSpPr>
            <a:spLocks noGrp="1"/>
          </p:cNvSpPr>
          <p:nvPr>
            <p:ph type="title"/>
          </p:nvPr>
        </p:nvSpPr>
        <p:spPr>
          <a:xfrm>
            <a:off x="444005" y="228421"/>
            <a:ext cx="7480795" cy="747007"/>
          </a:xfrm>
        </p:spPr>
        <p:txBody>
          <a:bodyPr>
            <a:normAutofit/>
          </a:bodyPr>
          <a:lstStyle/>
          <a:p>
            <a:r>
              <a:rPr kumimoji="1" lang="ja-JP" altLang="en-US" sz="3600" dirty="0"/>
              <a:t>解析結果</a:t>
            </a:r>
            <a:r>
              <a:rPr kumimoji="1" lang="en-US" altLang="ja-JP" sz="3600" dirty="0"/>
              <a:t> : </a:t>
            </a:r>
            <a:r>
              <a:rPr kumimoji="1" lang="ja-JP" altLang="en-US" sz="3600" dirty="0"/>
              <a:t>地表面応力確率密度分布</a:t>
            </a:r>
          </a:p>
        </p:txBody>
      </p:sp>
      <p:sp>
        <p:nvSpPr>
          <p:cNvPr id="15" name="テキスト ボックス 14"/>
          <p:cNvSpPr txBox="1"/>
          <p:nvPr/>
        </p:nvSpPr>
        <p:spPr>
          <a:xfrm>
            <a:off x="355538" y="5210275"/>
            <a:ext cx="539800" cy="246221"/>
          </a:xfrm>
          <a:prstGeom prst="rect">
            <a:avLst/>
          </a:prstGeom>
          <a:solidFill>
            <a:schemeClr val="bg1"/>
          </a:solidFill>
        </p:spPr>
        <p:txBody>
          <a:bodyPr wrap="square" lIns="0" tIns="0" rIns="0" bIns="0" rtlCol="0">
            <a:spAutoFit/>
          </a:bodyPr>
          <a:lstStyle/>
          <a:p>
            <a:pPr algn="ctr"/>
            <a:r>
              <a:rPr kumimoji="1" lang="en-US" altLang="ja-JP" sz="1600" dirty="0">
                <a:latin typeface="Hiragino Kaku Gothic Pro W6" charset="-128"/>
                <a:ea typeface="Hiragino Kaku Gothic Pro W6" charset="-128"/>
                <a:cs typeface="Hiragino Kaku Gothic Pro W6" charset="-128"/>
              </a:rPr>
              <a:t>0 </a:t>
            </a:r>
            <a:endParaRPr kumimoji="1" lang="ja-JP" altLang="en-US" sz="1600" dirty="0">
              <a:latin typeface="Hiragino Kaku Gothic Pro W6" charset="-128"/>
              <a:ea typeface="Hiragino Kaku Gothic Pro W6" charset="-128"/>
              <a:cs typeface="Hiragino Kaku Gothic Pro W6" charset="-128"/>
            </a:endParaRPr>
          </a:p>
        </p:txBody>
      </p:sp>
      <p:sp>
        <p:nvSpPr>
          <p:cNvPr id="18" name="テキスト ボックス 17"/>
          <p:cNvSpPr txBox="1"/>
          <p:nvPr/>
        </p:nvSpPr>
        <p:spPr>
          <a:xfrm>
            <a:off x="1325631" y="6100856"/>
            <a:ext cx="2838413" cy="246221"/>
          </a:xfrm>
          <a:prstGeom prst="rect">
            <a:avLst/>
          </a:prstGeom>
          <a:solidFill>
            <a:schemeClr val="bg1"/>
          </a:solidFill>
        </p:spPr>
        <p:txBody>
          <a:bodyPr wrap="square" lIns="0" tIns="0" rIns="0" bIns="0" rtlCol="0">
            <a:spAutoFit/>
          </a:bodyPr>
          <a:lstStyle/>
          <a:p>
            <a:pPr algn="ctr"/>
            <a:r>
              <a:rPr kumimoji="1" lang="ja-JP" altLang="en-US" sz="1600" dirty="0">
                <a:latin typeface="Hiragino Kaku Gothic Pro W6" charset="-128"/>
                <a:ea typeface="Hiragino Kaku Gothic Pro W6" charset="-128"/>
                <a:cs typeface="Hiragino Kaku Gothic Pro W6" charset="-128"/>
              </a:rPr>
              <a:t>応力のランク</a:t>
            </a:r>
            <a:r>
              <a:rPr kumimoji="1" lang="en-US" altLang="ja-JP" sz="1600" dirty="0">
                <a:latin typeface="Hiragino Kaku Gothic Pro W6" charset="-128"/>
                <a:ea typeface="Hiragino Kaku Gothic Pro W6" charset="-128"/>
                <a:cs typeface="Hiragino Kaku Gothic Pro W6" charset="-128"/>
              </a:rPr>
              <a:t> [Pa]</a:t>
            </a:r>
            <a:endParaRPr kumimoji="1" lang="ja-JP" altLang="en-US" sz="1600" dirty="0">
              <a:latin typeface="Hiragino Kaku Gothic Pro W6" charset="-128"/>
              <a:ea typeface="Hiragino Kaku Gothic Pro W6" charset="-128"/>
              <a:cs typeface="Hiragino Kaku Gothic Pro W6" charset="-128"/>
            </a:endParaRPr>
          </a:p>
        </p:txBody>
      </p:sp>
      <p:sp>
        <p:nvSpPr>
          <p:cNvPr id="19" name="テキスト ボックス 18"/>
          <p:cNvSpPr txBox="1"/>
          <p:nvPr/>
        </p:nvSpPr>
        <p:spPr>
          <a:xfrm rot="16200000">
            <a:off x="-1394835" y="3296843"/>
            <a:ext cx="3254523" cy="246221"/>
          </a:xfrm>
          <a:prstGeom prst="rect">
            <a:avLst/>
          </a:prstGeom>
          <a:solidFill>
            <a:schemeClr val="bg1"/>
          </a:solidFill>
        </p:spPr>
        <p:txBody>
          <a:bodyPr wrap="square" lIns="0" tIns="0" rIns="0" bIns="0" rtlCol="0">
            <a:spAutoFit/>
          </a:bodyPr>
          <a:lstStyle/>
          <a:p>
            <a:pPr algn="ctr"/>
            <a:r>
              <a:rPr kumimoji="1" lang="ja-JP" altLang="en-US" sz="1600" dirty="0">
                <a:latin typeface="Hiragino Kaku Gothic Pro W6" charset="-128"/>
                <a:ea typeface="Hiragino Kaku Gothic Pro W6" charset="-128"/>
                <a:cs typeface="Hiragino Kaku Gothic Pro W6" charset="-128"/>
              </a:rPr>
              <a:t>確率密度</a:t>
            </a:r>
            <a:r>
              <a:rPr kumimoji="1" lang="en-US" altLang="ja-JP" sz="1600" dirty="0">
                <a:latin typeface="Hiragino Kaku Gothic Pro W6" charset="-128"/>
                <a:ea typeface="Hiragino Kaku Gothic Pro W6" charset="-128"/>
                <a:cs typeface="Hiragino Kaku Gothic Pro W6" charset="-128"/>
              </a:rPr>
              <a:t> [1/Pa]</a:t>
            </a:r>
            <a:r>
              <a:rPr kumimoji="1" lang="en-US" altLang="ja-JP" sz="1400" dirty="0">
                <a:latin typeface="Hiragino Kaku Gothic Pro W6" charset="-128"/>
                <a:ea typeface="Hiragino Kaku Gothic Pro W6" charset="-128"/>
                <a:cs typeface="Hiragino Kaku Gothic Pro W6" charset="-128"/>
              </a:rPr>
              <a:t> (log </a:t>
            </a:r>
            <a:r>
              <a:rPr kumimoji="1" lang="ja-JP" altLang="en-US" sz="1400" dirty="0">
                <a:latin typeface="Hiragino Kaku Gothic Pro W6" charset="-128"/>
                <a:ea typeface="Hiragino Kaku Gothic Pro W6" charset="-128"/>
                <a:cs typeface="Hiragino Kaku Gothic Pro W6" charset="-128"/>
              </a:rPr>
              <a:t>スケール</a:t>
            </a:r>
            <a:r>
              <a:rPr kumimoji="1" lang="en-US" altLang="ja-JP" sz="1400" dirty="0">
                <a:latin typeface="Hiragino Kaku Gothic Pro W6" charset="-128"/>
                <a:ea typeface="Hiragino Kaku Gothic Pro W6" charset="-128"/>
                <a:cs typeface="Hiragino Kaku Gothic Pro W6" charset="-128"/>
              </a:rPr>
              <a:t>)</a:t>
            </a:r>
            <a:endParaRPr kumimoji="1" lang="ja-JP" altLang="en-US" sz="1600" dirty="0">
              <a:latin typeface="Hiragino Kaku Gothic Pro W6" charset="-128"/>
              <a:ea typeface="Hiragino Kaku Gothic Pro W6" charset="-128"/>
              <a:cs typeface="Hiragino Kaku Gothic Pro W6" charset="-128"/>
            </a:endParaRPr>
          </a:p>
        </p:txBody>
      </p:sp>
      <p:cxnSp>
        <p:nvCxnSpPr>
          <p:cNvPr id="9" name="直線コネクタ 8"/>
          <p:cNvCxnSpPr/>
          <p:nvPr/>
        </p:nvCxnSpPr>
        <p:spPr>
          <a:xfrm>
            <a:off x="3294719" y="1902372"/>
            <a:ext cx="0" cy="354147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2697485" y="1325602"/>
            <a:ext cx="1274250" cy="492443"/>
          </a:xfrm>
          <a:prstGeom prst="rect">
            <a:avLst/>
          </a:prstGeom>
          <a:solidFill>
            <a:schemeClr val="bg1"/>
          </a:solidFill>
        </p:spPr>
        <p:txBody>
          <a:bodyPr wrap="square" lIns="0" tIns="0" rIns="0" bIns="0" rtlCol="0">
            <a:spAutoFit/>
          </a:bodyPr>
          <a:lstStyle/>
          <a:p>
            <a:pPr algn="ctr"/>
            <a:r>
              <a:rPr kumimoji="1" lang="ja-JP" altLang="en-US" sz="1600" dirty="0">
                <a:solidFill>
                  <a:srgbClr val="00B050"/>
                </a:solidFill>
                <a:latin typeface="Hiragino Kaku Gothic Pro W6" charset="-128"/>
                <a:ea typeface="Hiragino Kaku Gothic Pro W6" charset="-128"/>
                <a:cs typeface="Hiragino Kaku Gothic Pro W6" charset="-128"/>
              </a:rPr>
              <a:t>閾値</a:t>
            </a:r>
            <a:r>
              <a:rPr kumimoji="1" lang="en-US" altLang="ja-JP" sz="1600" dirty="0">
                <a:solidFill>
                  <a:srgbClr val="00B050"/>
                </a:solidFill>
                <a:latin typeface="Hiragino Kaku Gothic Pro W6" charset="-128"/>
                <a:ea typeface="Hiragino Kaku Gothic Pro W6" charset="-128"/>
                <a:cs typeface="Hiragino Kaku Gothic Pro W6" charset="-128"/>
              </a:rPr>
              <a:t> : </a:t>
            </a:r>
            <a:br>
              <a:rPr kumimoji="1" lang="en-US" altLang="ja-JP" sz="1600" dirty="0">
                <a:solidFill>
                  <a:srgbClr val="00B050"/>
                </a:solidFill>
                <a:latin typeface="Hiragino Kaku Gothic Pro W6" charset="-128"/>
                <a:ea typeface="Hiragino Kaku Gothic Pro W6" charset="-128"/>
                <a:cs typeface="Hiragino Kaku Gothic Pro W6" charset="-128"/>
              </a:rPr>
            </a:br>
            <a:r>
              <a:rPr kumimoji="1" lang="en-US" altLang="ja-JP" sz="1600" dirty="0">
                <a:solidFill>
                  <a:srgbClr val="00B050"/>
                </a:solidFill>
                <a:latin typeface="Hiragino Kaku Gothic Pro W6" charset="-128"/>
                <a:ea typeface="Hiragino Kaku Gothic Pro W6" charset="-128"/>
                <a:cs typeface="Hiragino Kaku Gothic Pro W6" charset="-128"/>
              </a:rPr>
              <a:t>0.03 Pa</a:t>
            </a:r>
            <a:endParaRPr kumimoji="1" lang="ja-JP" altLang="en-US" sz="1600" dirty="0">
              <a:solidFill>
                <a:srgbClr val="00B050"/>
              </a:solidFill>
              <a:latin typeface="Hiragino Kaku Gothic Pro W6" charset="-128"/>
              <a:ea typeface="Hiragino Kaku Gothic Pro W6" charset="-128"/>
              <a:cs typeface="Hiragino Kaku Gothic Pro W6" charset="-128"/>
            </a:endParaRPr>
          </a:p>
        </p:txBody>
      </p:sp>
      <p:pic>
        <p:nvPicPr>
          <p:cNvPr id="7" name="図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82568" y="5001155"/>
            <a:ext cx="727785" cy="729812"/>
          </a:xfrm>
          <a:prstGeom prst="rect">
            <a:avLst/>
          </a:prstGeom>
        </p:spPr>
      </p:pic>
      <p:grpSp>
        <p:nvGrpSpPr>
          <p:cNvPr id="3" name="図形グループ 2"/>
          <p:cNvGrpSpPr/>
          <p:nvPr/>
        </p:nvGrpSpPr>
        <p:grpSpPr>
          <a:xfrm>
            <a:off x="5582122" y="5720323"/>
            <a:ext cx="2794623" cy="1096057"/>
            <a:chOff x="5016921" y="1995345"/>
            <a:chExt cx="2794623" cy="1096057"/>
          </a:xfrm>
        </p:grpSpPr>
        <p:sp>
          <p:nvSpPr>
            <p:cNvPr id="21" name="コンテンツ プレースホルダー 2"/>
            <p:cNvSpPr txBox="1">
              <a:spLocks/>
            </p:cNvSpPr>
            <p:nvPr/>
          </p:nvSpPr>
          <p:spPr>
            <a:xfrm>
              <a:off x="5525824" y="2102107"/>
              <a:ext cx="2285720" cy="989295"/>
            </a:xfrm>
            <a:prstGeom prst="rect">
              <a:avLst/>
            </a:prstGeom>
          </p:spPr>
          <p:txBody>
            <a:bodyPr vert="horz" lIns="91440" tIns="45720" rIns="91440" bIns="45720" rtlCol="0" anchor="t" anchorCtr="0">
              <a:no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0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pPr marL="0" indent="0">
                <a:lnSpc>
                  <a:spcPts val="1200"/>
                </a:lnSpc>
                <a:buNone/>
              </a:pPr>
              <a:r>
                <a:rPr lang="ja-JP" altLang="en-US" sz="1400" dirty="0"/>
                <a:t>ビンに含まれる格子点数</a:t>
              </a:r>
              <a:endParaRPr lang="en-US" altLang="ja-JP" sz="1400" dirty="0"/>
            </a:p>
            <a:p>
              <a:pPr marL="0" indent="0">
                <a:lnSpc>
                  <a:spcPts val="1200"/>
                </a:lnSpc>
                <a:buNone/>
              </a:pPr>
              <a:r>
                <a:rPr lang="ja-JP" altLang="en-US" sz="1400" dirty="0"/>
                <a:t>全格子点数</a:t>
              </a:r>
              <a:endParaRPr lang="en-US" altLang="ja-JP" sz="1400" dirty="0"/>
            </a:p>
            <a:p>
              <a:pPr marL="0" indent="0">
                <a:lnSpc>
                  <a:spcPts val="1200"/>
                </a:lnSpc>
                <a:buNone/>
              </a:pPr>
              <a:r>
                <a:rPr lang="ja-JP" altLang="en-US" sz="1400" dirty="0"/>
                <a:t>ビンの幅</a:t>
              </a:r>
              <a:r>
                <a:rPr lang="en-US" altLang="ja-JP" sz="1400" dirty="0"/>
                <a:t> (0.002 Pa)</a:t>
              </a:r>
            </a:p>
          </p:txBody>
        </p:sp>
        <p:pic>
          <p:nvPicPr>
            <p:cNvPr id="10" name="図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35518" y="2013042"/>
              <a:ext cx="470457" cy="362836"/>
            </a:xfrm>
            <a:prstGeom prst="rect">
              <a:avLst/>
            </a:prstGeom>
          </p:spPr>
        </p:pic>
        <p:pic>
          <p:nvPicPr>
            <p:cNvPr id="11" name="図 1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079046" y="2319675"/>
              <a:ext cx="535030" cy="353612"/>
            </a:xfrm>
            <a:prstGeom prst="rect">
              <a:avLst/>
            </a:prstGeom>
          </p:spPr>
        </p:pic>
        <p:pic>
          <p:nvPicPr>
            <p:cNvPr id="12" name="図 1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050102" y="2596630"/>
              <a:ext cx="547330" cy="350537"/>
            </a:xfrm>
            <a:prstGeom prst="rect">
              <a:avLst/>
            </a:prstGeom>
          </p:spPr>
        </p:pic>
        <p:pic>
          <p:nvPicPr>
            <p:cNvPr id="27" name="図 26"/>
            <p:cNvPicPr>
              <a:picLocks noChangeAspect="1"/>
            </p:cNvPicPr>
            <p:nvPr/>
          </p:nvPicPr>
          <p:blipFill rotWithShape="1">
            <a:blip r:embed="rId8" cstate="print">
              <a:extLst>
                <a:ext uri="{28A0092B-C50C-407E-A947-70E740481C1C}">
                  <a14:useLocalDpi xmlns:a14="http://schemas.microsoft.com/office/drawing/2010/main"/>
                </a:ext>
              </a:extLst>
            </a:blip>
            <a:srcRect l="-3"/>
            <a:stretch/>
          </p:blipFill>
          <p:spPr>
            <a:xfrm>
              <a:off x="5016921" y="1995345"/>
              <a:ext cx="207073" cy="350537"/>
            </a:xfrm>
            <a:prstGeom prst="rect">
              <a:avLst/>
            </a:prstGeom>
          </p:spPr>
        </p:pic>
      </p:grpSp>
      <p:sp>
        <p:nvSpPr>
          <p:cNvPr id="23" name="テキスト ボックス 22"/>
          <p:cNvSpPr txBox="1"/>
          <p:nvPr/>
        </p:nvSpPr>
        <p:spPr>
          <a:xfrm>
            <a:off x="2032997" y="2389965"/>
            <a:ext cx="835396" cy="492443"/>
          </a:xfrm>
          <a:prstGeom prst="rect">
            <a:avLst/>
          </a:prstGeom>
          <a:noFill/>
        </p:spPr>
        <p:txBody>
          <a:bodyPr wrap="square" lIns="0" tIns="0" rIns="0" bIns="0" rtlCol="0">
            <a:spAutoFit/>
          </a:bodyPr>
          <a:lstStyle/>
          <a:p>
            <a:r>
              <a:rPr kumimoji="1" lang="ja-JP" altLang="en-US" sz="1600" dirty="0">
                <a:solidFill>
                  <a:srgbClr val="FF0000"/>
                </a:solidFill>
                <a:latin typeface="Hiragino Kaku Gothic Pro W6" charset="-128"/>
                <a:ea typeface="Hiragino Kaku Gothic Pro W6" charset="-128"/>
                <a:cs typeface="Hiragino Kaku Gothic Pro W6" charset="-128"/>
              </a:rPr>
              <a:t>解像度</a:t>
            </a:r>
            <a:br>
              <a:rPr kumimoji="1" lang="en-US" altLang="ja-JP" sz="1600" dirty="0">
                <a:solidFill>
                  <a:srgbClr val="FF0000"/>
                </a:solidFill>
                <a:latin typeface="Hiragino Kaku Gothic Pro W6" charset="-128"/>
                <a:ea typeface="Hiragino Kaku Gothic Pro W6" charset="-128"/>
                <a:cs typeface="Hiragino Kaku Gothic Pro W6" charset="-128"/>
              </a:rPr>
            </a:br>
            <a:r>
              <a:rPr kumimoji="1" lang="en-US" altLang="ja-JP" sz="1600" dirty="0">
                <a:solidFill>
                  <a:srgbClr val="FF0000"/>
                </a:solidFill>
                <a:latin typeface="Hiragino Kaku Gothic Pro W6" charset="-128"/>
                <a:ea typeface="Hiragino Kaku Gothic Pro W6" charset="-128"/>
                <a:cs typeface="Hiragino Kaku Gothic Pro W6" charset="-128"/>
              </a:rPr>
              <a:t>5m</a:t>
            </a:r>
            <a:endParaRPr kumimoji="1" lang="ja-JP" altLang="en-US" sz="1600" dirty="0">
              <a:solidFill>
                <a:srgbClr val="FF0000"/>
              </a:solidFill>
              <a:latin typeface="Hiragino Kaku Gothic Pro W6" charset="-128"/>
              <a:ea typeface="Hiragino Kaku Gothic Pro W6" charset="-128"/>
              <a:cs typeface="Hiragino Kaku Gothic Pro W6" charset="-128"/>
            </a:endParaRPr>
          </a:p>
        </p:txBody>
      </p:sp>
      <p:sp>
        <p:nvSpPr>
          <p:cNvPr id="24" name="テキスト ボックス 23"/>
          <p:cNvSpPr txBox="1"/>
          <p:nvPr/>
        </p:nvSpPr>
        <p:spPr>
          <a:xfrm>
            <a:off x="2140739" y="3842101"/>
            <a:ext cx="812197" cy="246221"/>
          </a:xfrm>
          <a:prstGeom prst="rect">
            <a:avLst/>
          </a:prstGeom>
          <a:noFill/>
        </p:spPr>
        <p:txBody>
          <a:bodyPr wrap="square" lIns="0" tIns="0" rIns="0" bIns="0" rtlCol="0">
            <a:spAutoFit/>
          </a:bodyPr>
          <a:lstStyle/>
          <a:p>
            <a:pPr algn="ctr"/>
            <a:r>
              <a:rPr kumimoji="1" lang="en-US" altLang="ja-JP" sz="1600">
                <a:solidFill>
                  <a:srgbClr val="00B0F0"/>
                </a:solidFill>
                <a:latin typeface="Hiragino Kaku Gothic Pro W6" charset="-128"/>
                <a:ea typeface="Hiragino Kaku Gothic Pro W6" charset="-128"/>
                <a:cs typeface="Hiragino Kaku Gothic Pro W6" charset="-128"/>
              </a:rPr>
              <a:t>10m</a:t>
            </a:r>
            <a:endParaRPr kumimoji="1" lang="ja-JP" altLang="en-US" sz="1600" dirty="0">
              <a:solidFill>
                <a:srgbClr val="00B0F0"/>
              </a:solidFill>
              <a:latin typeface="Hiragino Kaku Gothic Pro W6" charset="-128"/>
              <a:ea typeface="Hiragino Kaku Gothic Pro W6" charset="-128"/>
              <a:cs typeface="Hiragino Kaku Gothic Pro W6" charset="-128"/>
            </a:endParaRPr>
          </a:p>
        </p:txBody>
      </p:sp>
      <p:sp>
        <p:nvSpPr>
          <p:cNvPr id="26" name="テキスト ボックス 25"/>
          <p:cNvSpPr txBox="1"/>
          <p:nvPr/>
        </p:nvSpPr>
        <p:spPr>
          <a:xfrm>
            <a:off x="1625711" y="4751879"/>
            <a:ext cx="699991" cy="246221"/>
          </a:xfrm>
          <a:prstGeom prst="rect">
            <a:avLst/>
          </a:prstGeom>
          <a:noFill/>
        </p:spPr>
        <p:txBody>
          <a:bodyPr wrap="square" lIns="0" tIns="0" rIns="0" bIns="0" rtlCol="0">
            <a:spAutoFit/>
          </a:bodyPr>
          <a:lstStyle/>
          <a:p>
            <a:pPr algn="ctr"/>
            <a:r>
              <a:rPr kumimoji="1" lang="en-US" altLang="ja-JP" sz="1600" dirty="0">
                <a:solidFill>
                  <a:srgbClr val="FF00AB"/>
                </a:solidFill>
                <a:latin typeface="Hiragino Kaku Gothic Pro W6" charset="-128"/>
                <a:ea typeface="Hiragino Kaku Gothic Pro W6" charset="-128"/>
                <a:cs typeface="Hiragino Kaku Gothic Pro W6" charset="-128"/>
              </a:rPr>
              <a:t>50m</a:t>
            </a:r>
            <a:endParaRPr kumimoji="1" lang="ja-JP" altLang="en-US" sz="1600" dirty="0">
              <a:solidFill>
                <a:srgbClr val="FF00AB"/>
              </a:solidFill>
              <a:latin typeface="Hiragino Kaku Gothic Pro W6" charset="-128"/>
              <a:ea typeface="Hiragino Kaku Gothic Pro W6" charset="-128"/>
              <a:cs typeface="Hiragino Kaku Gothic Pro W6" charset="-128"/>
            </a:endParaRPr>
          </a:p>
        </p:txBody>
      </p:sp>
      <p:sp>
        <p:nvSpPr>
          <p:cNvPr id="20" name="テキスト ボックス 19"/>
          <p:cNvSpPr txBox="1"/>
          <p:nvPr/>
        </p:nvSpPr>
        <p:spPr>
          <a:xfrm>
            <a:off x="1552843" y="4128136"/>
            <a:ext cx="812197" cy="246221"/>
          </a:xfrm>
          <a:prstGeom prst="rect">
            <a:avLst/>
          </a:prstGeom>
          <a:noFill/>
        </p:spPr>
        <p:txBody>
          <a:bodyPr wrap="square" lIns="0" tIns="0" rIns="0" bIns="0" rtlCol="0">
            <a:spAutoFit/>
          </a:bodyPr>
          <a:lstStyle/>
          <a:p>
            <a:pPr algn="ctr"/>
            <a:r>
              <a:rPr kumimoji="1" lang="en-US" altLang="ja-JP" sz="1600">
                <a:solidFill>
                  <a:schemeClr val="accent2">
                    <a:lumMod val="75000"/>
                  </a:schemeClr>
                </a:solidFill>
                <a:latin typeface="Hiragino Kaku Gothic Pro W6" charset="-128"/>
                <a:ea typeface="Hiragino Kaku Gothic Pro W6" charset="-128"/>
                <a:cs typeface="Hiragino Kaku Gothic Pro W6" charset="-128"/>
              </a:rPr>
              <a:t>25m</a:t>
            </a:r>
            <a:endParaRPr kumimoji="1" lang="ja-JP" altLang="en-US" sz="1600" dirty="0">
              <a:solidFill>
                <a:schemeClr val="accent2">
                  <a:lumMod val="75000"/>
                </a:schemeClr>
              </a:solidFill>
              <a:latin typeface="Hiragino Kaku Gothic Pro W6" charset="-128"/>
              <a:ea typeface="Hiragino Kaku Gothic Pro W6" charset="-128"/>
              <a:cs typeface="Hiragino Kaku Gothic Pro W6" charset="-128"/>
            </a:endParaRPr>
          </a:p>
        </p:txBody>
      </p:sp>
      <p:sp>
        <p:nvSpPr>
          <p:cNvPr id="22" name="テキスト ボックス 21"/>
          <p:cNvSpPr txBox="1"/>
          <p:nvPr/>
        </p:nvSpPr>
        <p:spPr>
          <a:xfrm>
            <a:off x="860355" y="5161024"/>
            <a:ext cx="848455" cy="246221"/>
          </a:xfrm>
          <a:prstGeom prst="rect">
            <a:avLst/>
          </a:prstGeom>
          <a:noFill/>
        </p:spPr>
        <p:txBody>
          <a:bodyPr wrap="square" lIns="0" tIns="0" rIns="0" bIns="0" rtlCol="0">
            <a:spAutoFit/>
          </a:bodyPr>
          <a:lstStyle/>
          <a:p>
            <a:pPr algn="ctr"/>
            <a:r>
              <a:rPr kumimoji="1" lang="en-US" altLang="ja-JP" sz="1600">
                <a:solidFill>
                  <a:srgbClr val="7030A0"/>
                </a:solidFill>
                <a:latin typeface="Hiragino Kaku Gothic Pro W6" charset="-128"/>
                <a:ea typeface="Hiragino Kaku Gothic Pro W6" charset="-128"/>
                <a:cs typeface="Hiragino Kaku Gothic Pro W6" charset="-128"/>
              </a:rPr>
              <a:t>100m</a:t>
            </a:r>
            <a:endParaRPr kumimoji="1" lang="ja-JP" altLang="en-US" sz="1600" dirty="0">
              <a:solidFill>
                <a:srgbClr val="7030A0"/>
              </a:solidFill>
              <a:latin typeface="Hiragino Kaku Gothic Pro W6" charset="-128"/>
              <a:ea typeface="Hiragino Kaku Gothic Pro W6" charset="-128"/>
              <a:cs typeface="Hiragino Kaku Gothic Pro W6" charset="-128"/>
            </a:endParaRPr>
          </a:p>
        </p:txBody>
      </p:sp>
      <p:sp>
        <p:nvSpPr>
          <p:cNvPr id="4" name="正方形/長方形 3"/>
          <p:cNvSpPr/>
          <p:nvPr/>
        </p:nvSpPr>
        <p:spPr>
          <a:xfrm>
            <a:off x="4897964" y="1827272"/>
            <a:ext cx="231481" cy="1010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タイトル 1"/>
          <p:cNvSpPr txBox="1">
            <a:spLocks/>
          </p:cNvSpPr>
          <p:nvPr/>
        </p:nvSpPr>
        <p:spPr>
          <a:xfrm>
            <a:off x="1230927" y="886134"/>
            <a:ext cx="2933117" cy="782905"/>
          </a:xfrm>
          <a:prstGeom prst="rect">
            <a:avLst/>
          </a:prstGeom>
        </p:spPr>
        <p:txBody>
          <a:bodyPr vert="horz" lIns="91440" tIns="45720" rIns="91440" bIns="45720" rtlCol="0" anchor="t">
            <a:normAutofit/>
          </a:bodyPr>
          <a:lstStyle>
            <a:lvl1pPr algn="l" defTabSz="685800" rtl="0" eaLnBrk="1" latinLnBrk="0" hangingPunct="1">
              <a:lnSpc>
                <a:spcPct val="89000"/>
              </a:lnSpc>
              <a:spcBef>
                <a:spcPct val="0"/>
              </a:spcBef>
              <a:buNone/>
              <a:defRPr kumimoji="1" sz="4400" kern="1200" baseline="0">
                <a:solidFill>
                  <a:schemeClr val="tx2"/>
                </a:solidFill>
                <a:latin typeface="Hiragino Kaku Gothic Pro W6" charset="-128"/>
                <a:ea typeface="Hiragino Kaku Gothic Pro W6" charset="-128"/>
                <a:cs typeface="Hiragino Kaku Gothic Pro W6" charset="-128"/>
              </a:defRPr>
            </a:lvl1pPr>
          </a:lstStyle>
          <a:p>
            <a:r>
              <a:rPr lang="ja-JP" altLang="en-US" sz="2400" dirty="0"/>
              <a:t>応力確率密度分布</a:t>
            </a:r>
          </a:p>
        </p:txBody>
      </p:sp>
      <p:sp>
        <p:nvSpPr>
          <p:cNvPr id="28" name="タイトル 1"/>
          <p:cNvSpPr txBox="1">
            <a:spLocks/>
          </p:cNvSpPr>
          <p:nvPr/>
        </p:nvSpPr>
        <p:spPr>
          <a:xfrm>
            <a:off x="5615303" y="5172431"/>
            <a:ext cx="1281088" cy="747007"/>
          </a:xfrm>
          <a:prstGeom prst="rect">
            <a:avLst/>
          </a:prstGeom>
        </p:spPr>
        <p:txBody>
          <a:bodyPr vert="horz" lIns="91440" tIns="45720" rIns="91440" bIns="45720" rtlCol="0" anchor="t">
            <a:normAutofit/>
          </a:bodyPr>
          <a:lstStyle>
            <a:lvl1pPr algn="l" defTabSz="685800" rtl="0" eaLnBrk="1" latinLnBrk="0" hangingPunct="1">
              <a:lnSpc>
                <a:spcPct val="89000"/>
              </a:lnSpc>
              <a:spcBef>
                <a:spcPct val="0"/>
              </a:spcBef>
              <a:buNone/>
              <a:defRPr kumimoji="1" sz="4400" kern="1200" baseline="0">
                <a:solidFill>
                  <a:schemeClr val="tx2"/>
                </a:solidFill>
                <a:latin typeface="Hiragino Kaku Gothic Pro W6" charset="-128"/>
                <a:ea typeface="Hiragino Kaku Gothic Pro W6" charset="-128"/>
                <a:cs typeface="Hiragino Kaku Gothic Pro W6" charset="-128"/>
              </a:defRPr>
            </a:lvl1pPr>
          </a:lstStyle>
          <a:p>
            <a:r>
              <a:rPr lang="ja-JP" altLang="en-US" sz="1600" dirty="0"/>
              <a:t>確率密度</a:t>
            </a:r>
          </a:p>
        </p:txBody>
      </p:sp>
      <p:sp>
        <p:nvSpPr>
          <p:cNvPr id="16" name="正方形/長方形 15"/>
          <p:cNvSpPr/>
          <p:nvPr/>
        </p:nvSpPr>
        <p:spPr>
          <a:xfrm>
            <a:off x="5402317" y="4890980"/>
            <a:ext cx="2949355" cy="1888192"/>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コンテンツ プレースホルダー 2"/>
          <p:cNvSpPr txBox="1">
            <a:spLocks/>
          </p:cNvSpPr>
          <p:nvPr/>
        </p:nvSpPr>
        <p:spPr>
          <a:xfrm>
            <a:off x="4897963" y="1644390"/>
            <a:ext cx="4252552" cy="3565885"/>
          </a:xfrm>
          <a:prstGeom prst="rect">
            <a:avLst/>
          </a:prstGeom>
        </p:spPr>
        <p:txBody>
          <a:bodyPr vert="horz" lIns="91440" tIns="45720" rIns="91440" bIns="45720" rtlCol="0" anchor="t" anchorCtr="0">
            <a:no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0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r>
              <a:rPr lang="ja-JP" altLang="en-US" sz="2400" dirty="0"/>
              <a:t>解像度</a:t>
            </a:r>
            <a:r>
              <a:rPr lang="en-US" altLang="ja-JP" sz="2400" dirty="0"/>
              <a:t> 5 m </a:t>
            </a:r>
            <a:r>
              <a:rPr lang="ja-JP" altLang="en-US" sz="2400" dirty="0"/>
              <a:t>と</a:t>
            </a:r>
            <a:r>
              <a:rPr lang="en-US" altLang="ja-JP" sz="2400" dirty="0"/>
              <a:t> 10 </a:t>
            </a:r>
            <a:r>
              <a:rPr lang="ja-JP" altLang="en-US" sz="2400" dirty="0"/>
              <a:t>ｍ</a:t>
            </a:r>
            <a:r>
              <a:rPr lang="en-US" altLang="ja-JP" sz="2400" dirty="0"/>
              <a:t> </a:t>
            </a:r>
            <a:br>
              <a:rPr lang="en-US" altLang="ja-JP" sz="2400" dirty="0"/>
            </a:br>
            <a:r>
              <a:rPr lang="ja-JP" altLang="en-US" sz="2400" dirty="0"/>
              <a:t>では概形が大きく異なる</a:t>
            </a:r>
            <a:endParaRPr lang="en-US" altLang="ja-JP" sz="2400" dirty="0"/>
          </a:p>
          <a:p>
            <a:r>
              <a:rPr lang="ja-JP" altLang="en-US" sz="2400" dirty="0">
                <a:solidFill>
                  <a:schemeClr val="tx1"/>
                </a:solidFill>
              </a:rPr>
              <a:t>他の解像度では閾値を超えない</a:t>
            </a:r>
            <a:r>
              <a:rPr lang="en-US" altLang="ja-JP" sz="2400" dirty="0">
                <a:solidFill>
                  <a:schemeClr val="tx1"/>
                </a:solidFill>
              </a:rPr>
              <a:t> </a:t>
            </a:r>
          </a:p>
          <a:p>
            <a:pPr lvl="1"/>
            <a:r>
              <a:rPr lang="ja-JP" altLang="en-US" dirty="0"/>
              <a:t>実験によるダスト巻き上げの</a:t>
            </a:r>
            <a:br>
              <a:rPr lang="en-US" altLang="ja-JP" dirty="0"/>
            </a:br>
            <a:r>
              <a:rPr lang="ja-JP" altLang="en-US" dirty="0"/>
              <a:t>閾値</a:t>
            </a:r>
            <a:r>
              <a:rPr lang="en-US" altLang="ja-JP" dirty="0"/>
              <a:t> 0.03 Pa</a:t>
            </a:r>
            <a:br>
              <a:rPr lang="en-US" altLang="ja-JP" dirty="0"/>
            </a:br>
            <a:r>
              <a:rPr lang="en-US" altLang="ja-JP" sz="1600" dirty="0"/>
              <a:t>(Greeley and </a:t>
            </a:r>
            <a:r>
              <a:rPr lang="en-US" altLang="ja-JP" sz="1600" dirty="0" err="1"/>
              <a:t>Iversen</a:t>
            </a:r>
            <a:r>
              <a:rPr lang="en-US" altLang="ja-JP" sz="1600" dirty="0"/>
              <a:t>, 1985) </a:t>
            </a:r>
            <a:endParaRPr lang="en-US" altLang="ja-JP" sz="1100" dirty="0"/>
          </a:p>
        </p:txBody>
      </p:sp>
      <p:pic>
        <p:nvPicPr>
          <p:cNvPr id="29" name="図 28"/>
          <p:cNvPicPr>
            <a:picLocks noChangeAspect="1"/>
          </p:cNvPicPr>
          <p:nvPr/>
        </p:nvPicPr>
        <p:blipFill rotWithShape="1">
          <a:blip r:embed="rId8" cstate="print">
            <a:extLst>
              <a:ext uri="{28A0092B-C50C-407E-A947-70E740481C1C}">
                <a14:useLocalDpi xmlns:a14="http://schemas.microsoft.com/office/drawing/2010/main"/>
              </a:ext>
            </a:extLst>
          </a:blip>
          <a:srcRect l="-3"/>
          <a:stretch/>
        </p:blipFill>
        <p:spPr>
          <a:xfrm>
            <a:off x="6637125" y="4946524"/>
            <a:ext cx="207073" cy="350537"/>
          </a:xfrm>
          <a:prstGeom prst="rect">
            <a:avLst/>
          </a:prstGeom>
        </p:spPr>
      </p:pic>
    </p:spTree>
    <p:extLst>
      <p:ext uri="{BB962C8B-B14F-4D97-AF65-F5344CB8AC3E}">
        <p14:creationId xmlns:p14="http://schemas.microsoft.com/office/powerpoint/2010/main" val="2875619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コンテンツ プレースホルダー 2"/>
          <p:cNvSpPr>
            <a:spLocks noGrp="1"/>
          </p:cNvSpPr>
          <p:nvPr>
            <p:ph idx="1"/>
          </p:nvPr>
        </p:nvSpPr>
        <p:spPr>
          <a:xfrm>
            <a:off x="40344" y="949207"/>
            <a:ext cx="6472836" cy="1221567"/>
          </a:xfrm>
        </p:spPr>
        <p:txBody>
          <a:bodyPr anchor="t" anchorCtr="0">
            <a:normAutofit/>
          </a:bodyPr>
          <a:lstStyle/>
          <a:p>
            <a:r>
              <a:rPr lang="ja-JP" altLang="en-US" sz="2800" dirty="0"/>
              <a:t>それぞれ</a:t>
            </a:r>
            <a:r>
              <a:rPr lang="en-US" altLang="ja-JP" sz="2800" dirty="0"/>
              <a:t> 1,000 m </a:t>
            </a:r>
            <a:r>
              <a:rPr lang="ja-JP" altLang="en-US" sz="2800" dirty="0"/>
              <a:t>以上の</a:t>
            </a:r>
            <a:br>
              <a:rPr lang="en-US" altLang="ja-JP" sz="2800" dirty="0"/>
            </a:br>
            <a:r>
              <a:rPr lang="ja-JP" altLang="en-US" sz="2800" dirty="0"/>
              <a:t>高さを持つ孤立渦が見える</a:t>
            </a:r>
            <a:endParaRPr lang="en-US" altLang="ja-JP" sz="2400" dirty="0"/>
          </a:p>
        </p:txBody>
      </p:sp>
      <p:sp>
        <p:nvSpPr>
          <p:cNvPr id="31" name="タイトル 1"/>
          <p:cNvSpPr>
            <a:spLocks noGrp="1"/>
          </p:cNvSpPr>
          <p:nvPr>
            <p:ph type="title"/>
          </p:nvPr>
        </p:nvSpPr>
        <p:spPr>
          <a:xfrm>
            <a:off x="40342" y="75128"/>
            <a:ext cx="8851410" cy="747007"/>
          </a:xfrm>
        </p:spPr>
        <p:txBody>
          <a:bodyPr>
            <a:noAutofit/>
          </a:bodyPr>
          <a:lstStyle/>
          <a:p>
            <a:r>
              <a:rPr lang="ja-JP" altLang="en-US" sz="3600"/>
              <a:t>応力が最も強い</a:t>
            </a:r>
            <a:r>
              <a:rPr lang="ja-JP" altLang="en-US" sz="3600" dirty="0"/>
              <a:t>箇所の流れ場</a:t>
            </a:r>
            <a:r>
              <a:rPr lang="en-US" altLang="ja-JP" sz="3600" dirty="0"/>
              <a:t> (</a:t>
            </a:r>
            <a:r>
              <a:rPr lang="ja-JP" altLang="en-US" sz="3600" dirty="0"/>
              <a:t>解像度別</a:t>
            </a:r>
            <a:r>
              <a:rPr lang="en-US" altLang="ja-JP" sz="3600" dirty="0"/>
              <a:t>)</a:t>
            </a:r>
            <a:endParaRPr kumimoji="1" lang="ja-JP" altLang="en-US" sz="3600" dirty="0"/>
          </a:p>
        </p:txBody>
      </p:sp>
      <p:pic>
        <p:nvPicPr>
          <p:cNvPr id="29" name="図 2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409209" y="2402713"/>
            <a:ext cx="1869695" cy="4136484"/>
          </a:xfrm>
          <a:prstGeom prst="rect">
            <a:avLst/>
          </a:prstGeom>
        </p:spPr>
      </p:pic>
      <p:pic>
        <p:nvPicPr>
          <p:cNvPr id="33" name="図 3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97626" y="3875861"/>
            <a:ext cx="1932482" cy="2663336"/>
          </a:xfrm>
          <a:prstGeom prst="rect">
            <a:avLst/>
          </a:prstGeom>
        </p:spPr>
      </p:pic>
      <p:pic>
        <p:nvPicPr>
          <p:cNvPr id="34" name="図 33"/>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354621" y="4773096"/>
            <a:ext cx="702305" cy="1808439"/>
          </a:xfrm>
          <a:prstGeom prst="rect">
            <a:avLst/>
          </a:prstGeom>
        </p:spPr>
      </p:pic>
      <p:pic>
        <p:nvPicPr>
          <p:cNvPr id="35" name="図 34"/>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06655" y="2403657"/>
            <a:ext cx="1456592" cy="4138730"/>
          </a:xfrm>
          <a:prstGeom prst="rect">
            <a:avLst/>
          </a:prstGeom>
        </p:spPr>
      </p:pic>
      <p:sp>
        <p:nvSpPr>
          <p:cNvPr id="36" name="テキスト ボックス 35"/>
          <p:cNvSpPr txBox="1"/>
          <p:nvPr/>
        </p:nvSpPr>
        <p:spPr>
          <a:xfrm rot="16200000">
            <a:off x="-366913" y="4347843"/>
            <a:ext cx="1201704" cy="246221"/>
          </a:xfrm>
          <a:prstGeom prst="rect">
            <a:avLst/>
          </a:prstGeom>
          <a:solidFill>
            <a:schemeClr val="bg1"/>
          </a:solidFill>
        </p:spPr>
        <p:txBody>
          <a:bodyPr wrap="square" lIns="0" tIns="0" rIns="0" bIns="0" rtlCol="0">
            <a:spAutoFit/>
          </a:bodyPr>
          <a:lstStyle/>
          <a:p>
            <a:pPr algn="ctr"/>
            <a:r>
              <a:rPr lang="en-US" altLang="ja-JP" sz="1600" dirty="0">
                <a:latin typeface="Hiragino Kaku Gothic Pro W6" charset="-128"/>
                <a:ea typeface="Hiragino Kaku Gothic Pro W6" charset="-128"/>
                <a:cs typeface="Hiragino Kaku Gothic Pro W6" charset="-128"/>
              </a:rPr>
              <a:t>2,000 m</a:t>
            </a:r>
            <a:endParaRPr kumimoji="1" lang="ja-JP" altLang="en-US" sz="1600" dirty="0">
              <a:latin typeface="Hiragino Kaku Gothic Pro W6" charset="-128"/>
              <a:ea typeface="Hiragino Kaku Gothic Pro W6" charset="-128"/>
              <a:cs typeface="Hiragino Kaku Gothic Pro W6" charset="-128"/>
            </a:endParaRPr>
          </a:p>
        </p:txBody>
      </p:sp>
      <p:sp>
        <p:nvSpPr>
          <p:cNvPr id="40" name="上下矢印 39"/>
          <p:cNvSpPr/>
          <p:nvPr/>
        </p:nvSpPr>
        <p:spPr>
          <a:xfrm flipH="1">
            <a:off x="371299" y="2532293"/>
            <a:ext cx="136468" cy="3877323"/>
          </a:xfrm>
          <a:prstGeom prst="upDownArrow">
            <a:avLst>
              <a:gd name="adj1" fmla="val 24855"/>
              <a:gd name="adj2" fmla="val 24801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p:cNvSpPr txBox="1"/>
          <p:nvPr/>
        </p:nvSpPr>
        <p:spPr>
          <a:xfrm>
            <a:off x="-18928" y="2250784"/>
            <a:ext cx="566117" cy="246221"/>
          </a:xfrm>
          <a:prstGeom prst="rect">
            <a:avLst/>
          </a:prstGeom>
          <a:solidFill>
            <a:schemeClr val="bg1"/>
          </a:solidFill>
        </p:spPr>
        <p:txBody>
          <a:bodyPr wrap="square" lIns="0" tIns="0" rIns="0" bIns="0" rtlCol="0">
            <a:spAutoFit/>
          </a:bodyPr>
          <a:lstStyle/>
          <a:p>
            <a:pPr algn="ctr"/>
            <a:r>
              <a:rPr lang="ja-JP" altLang="en-US" sz="1600" dirty="0">
                <a:latin typeface="Hiragino Kaku Gothic Pro W6" charset="-128"/>
                <a:ea typeface="Hiragino Kaku Gothic Pro W6" charset="-128"/>
                <a:cs typeface="Hiragino Kaku Gothic Pro W6" charset="-128"/>
              </a:rPr>
              <a:t>高度</a:t>
            </a:r>
            <a:endParaRPr kumimoji="1" lang="ja-JP" altLang="en-US" dirty="0">
              <a:latin typeface="Hiragino Kaku Gothic Pro W6" charset="-128"/>
              <a:ea typeface="Hiragino Kaku Gothic Pro W6" charset="-128"/>
              <a:cs typeface="Hiragino Kaku Gothic Pro W6" charset="-128"/>
            </a:endParaRPr>
          </a:p>
        </p:txBody>
      </p:sp>
      <p:pic>
        <p:nvPicPr>
          <p:cNvPr id="42" name="図 41"/>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965310" y="2394637"/>
            <a:ext cx="1375737" cy="4110201"/>
          </a:xfrm>
          <a:prstGeom prst="rect">
            <a:avLst/>
          </a:prstGeom>
        </p:spPr>
      </p:pic>
      <p:sp>
        <p:nvSpPr>
          <p:cNvPr id="43" name="Text Box 99"/>
          <p:cNvSpPr txBox="1">
            <a:spLocks noChangeArrowheads="1"/>
          </p:cNvSpPr>
          <p:nvPr/>
        </p:nvSpPr>
        <p:spPr bwMode="auto">
          <a:xfrm>
            <a:off x="587903" y="2081526"/>
            <a:ext cx="1321299" cy="338516"/>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03" tIns="45701" rIns="91403" bIns="45701">
            <a:spAutoFit/>
          </a:bodyPr>
          <a:lstStyle>
            <a:lvl1pPr marL="341313" indent="-341313" algn="l" defTabSz="912813">
              <a:defRPr kumimoji="1">
                <a:solidFill>
                  <a:schemeClr val="tx1"/>
                </a:solidFill>
                <a:latin typeface="Arial" charset="0"/>
                <a:ea typeface="ＭＳ Ｐゴシック" charset="0"/>
                <a:cs typeface="ＭＳ Ｐゴシック" charset="0"/>
              </a:defRPr>
            </a:lvl1pPr>
            <a:lvl2pPr marL="796925" indent="-339725" algn="l" defTabSz="912813">
              <a:defRPr kumimoji="1">
                <a:solidFill>
                  <a:schemeClr val="tx1"/>
                </a:solidFill>
                <a:latin typeface="Arial" charset="0"/>
                <a:ea typeface="ＭＳ Ｐゴシック" charset="0"/>
              </a:defRPr>
            </a:lvl2pPr>
            <a:lvl3pPr marL="1254125" indent="-341313" algn="l" defTabSz="912813">
              <a:defRPr kumimoji="1">
                <a:solidFill>
                  <a:schemeClr val="tx1"/>
                </a:solidFill>
                <a:latin typeface="Arial" charset="0"/>
                <a:ea typeface="ＭＳ Ｐゴシック" charset="0"/>
              </a:defRPr>
            </a:lvl3pPr>
            <a:lvl4pPr marL="1711325" indent="-341313" algn="l" defTabSz="912813">
              <a:defRPr kumimoji="1">
                <a:solidFill>
                  <a:schemeClr val="tx1"/>
                </a:solidFill>
                <a:latin typeface="Arial" charset="0"/>
                <a:ea typeface="ＭＳ Ｐゴシック" charset="0"/>
              </a:defRPr>
            </a:lvl4pPr>
            <a:lvl5pPr marL="2168525" indent="-341313" algn="l" defTabSz="912813">
              <a:defRPr kumimoji="1">
                <a:solidFill>
                  <a:schemeClr val="tx1"/>
                </a:solidFill>
                <a:latin typeface="Arial" charset="0"/>
                <a:ea typeface="ＭＳ Ｐゴシック" charset="0"/>
              </a:defRPr>
            </a:lvl5pPr>
            <a:lvl6pPr marL="2625725" indent="-341313" defTabSz="912813" fontAlgn="base">
              <a:spcBef>
                <a:spcPct val="0"/>
              </a:spcBef>
              <a:spcAft>
                <a:spcPct val="0"/>
              </a:spcAft>
              <a:defRPr kumimoji="1">
                <a:solidFill>
                  <a:schemeClr val="tx1"/>
                </a:solidFill>
                <a:latin typeface="Arial" charset="0"/>
                <a:ea typeface="ＭＳ Ｐゴシック" charset="0"/>
              </a:defRPr>
            </a:lvl6pPr>
            <a:lvl7pPr marL="3082925" indent="-341313" defTabSz="912813" fontAlgn="base">
              <a:spcBef>
                <a:spcPct val="0"/>
              </a:spcBef>
              <a:spcAft>
                <a:spcPct val="0"/>
              </a:spcAft>
              <a:defRPr kumimoji="1">
                <a:solidFill>
                  <a:schemeClr val="tx1"/>
                </a:solidFill>
                <a:latin typeface="Arial" charset="0"/>
                <a:ea typeface="ＭＳ Ｐゴシック" charset="0"/>
              </a:defRPr>
            </a:lvl7pPr>
            <a:lvl8pPr marL="3540125" indent="-341313" defTabSz="912813" fontAlgn="base">
              <a:spcBef>
                <a:spcPct val="0"/>
              </a:spcBef>
              <a:spcAft>
                <a:spcPct val="0"/>
              </a:spcAft>
              <a:defRPr kumimoji="1">
                <a:solidFill>
                  <a:schemeClr val="tx1"/>
                </a:solidFill>
                <a:latin typeface="Arial" charset="0"/>
                <a:ea typeface="ＭＳ Ｐゴシック" charset="0"/>
              </a:defRPr>
            </a:lvl8pPr>
            <a:lvl9pPr marL="3997325" indent="-341313" defTabSz="912813" fontAlgn="base">
              <a:spcBef>
                <a:spcPct val="0"/>
              </a:spcBef>
              <a:spcAft>
                <a:spcPct val="0"/>
              </a:spcAft>
              <a:defRPr kumimoji="1">
                <a:solidFill>
                  <a:schemeClr val="tx1"/>
                </a:solidFill>
                <a:latin typeface="Arial" charset="0"/>
                <a:ea typeface="ＭＳ Ｐゴシック" charset="0"/>
              </a:defRPr>
            </a:lvl9pPr>
          </a:lstStyle>
          <a:p>
            <a:pPr>
              <a:defRPr/>
            </a:pPr>
            <a:r>
              <a:rPr lang="ja-JP" altLang="en-US" sz="1600" dirty="0">
                <a:solidFill>
                  <a:srgbClr val="000000"/>
                </a:solidFill>
                <a:latin typeface="ヒラギノ角ゴ ProN W6"/>
                <a:ea typeface="ヒラギノ角ゴ ProN W6"/>
                <a:cs typeface="ヒラギノ角ゴ ProN W6"/>
              </a:rPr>
              <a:t>解像度</a:t>
            </a:r>
            <a:r>
              <a:rPr lang="en-US" altLang="ja-JP" sz="1600" dirty="0">
                <a:solidFill>
                  <a:srgbClr val="000000"/>
                </a:solidFill>
                <a:latin typeface="ヒラギノ角ゴ ProN W6"/>
                <a:ea typeface="ヒラギノ角ゴ ProN W6"/>
                <a:cs typeface="ヒラギノ角ゴ ProN W6"/>
              </a:rPr>
              <a:t> 5 m</a:t>
            </a:r>
          </a:p>
        </p:txBody>
      </p:sp>
      <p:sp>
        <p:nvSpPr>
          <p:cNvPr id="46" name="Text Box 99"/>
          <p:cNvSpPr txBox="1">
            <a:spLocks noChangeArrowheads="1"/>
          </p:cNvSpPr>
          <p:nvPr/>
        </p:nvSpPr>
        <p:spPr bwMode="auto">
          <a:xfrm>
            <a:off x="3294946" y="7310572"/>
            <a:ext cx="1983958" cy="95406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03" tIns="45701" rIns="91403" bIns="45701">
            <a:spAutoFit/>
          </a:bodyPr>
          <a:lstStyle>
            <a:lvl1pPr marL="341313" indent="-341313" algn="l" defTabSz="912813">
              <a:defRPr kumimoji="1">
                <a:solidFill>
                  <a:schemeClr val="tx1"/>
                </a:solidFill>
                <a:latin typeface="Arial" charset="0"/>
                <a:ea typeface="ＭＳ Ｐゴシック" charset="0"/>
                <a:cs typeface="ＭＳ Ｐゴシック" charset="0"/>
              </a:defRPr>
            </a:lvl1pPr>
            <a:lvl2pPr marL="796925" indent="-339725" algn="l" defTabSz="912813">
              <a:defRPr kumimoji="1">
                <a:solidFill>
                  <a:schemeClr val="tx1"/>
                </a:solidFill>
                <a:latin typeface="Arial" charset="0"/>
                <a:ea typeface="ＭＳ Ｐゴシック" charset="0"/>
              </a:defRPr>
            </a:lvl2pPr>
            <a:lvl3pPr marL="1254125" indent="-341313" algn="l" defTabSz="912813">
              <a:defRPr kumimoji="1">
                <a:solidFill>
                  <a:schemeClr val="tx1"/>
                </a:solidFill>
                <a:latin typeface="Arial" charset="0"/>
                <a:ea typeface="ＭＳ Ｐゴシック" charset="0"/>
              </a:defRPr>
            </a:lvl3pPr>
            <a:lvl4pPr marL="1711325" indent="-341313" algn="l" defTabSz="912813">
              <a:defRPr kumimoji="1">
                <a:solidFill>
                  <a:schemeClr val="tx1"/>
                </a:solidFill>
                <a:latin typeface="Arial" charset="0"/>
                <a:ea typeface="ＭＳ Ｐゴシック" charset="0"/>
              </a:defRPr>
            </a:lvl4pPr>
            <a:lvl5pPr marL="2168525" indent="-341313" algn="l" defTabSz="912813">
              <a:defRPr kumimoji="1">
                <a:solidFill>
                  <a:schemeClr val="tx1"/>
                </a:solidFill>
                <a:latin typeface="Arial" charset="0"/>
                <a:ea typeface="ＭＳ Ｐゴシック" charset="0"/>
              </a:defRPr>
            </a:lvl5pPr>
            <a:lvl6pPr marL="2625725" indent="-341313" defTabSz="912813" fontAlgn="base">
              <a:spcBef>
                <a:spcPct val="0"/>
              </a:spcBef>
              <a:spcAft>
                <a:spcPct val="0"/>
              </a:spcAft>
              <a:defRPr kumimoji="1">
                <a:solidFill>
                  <a:schemeClr val="tx1"/>
                </a:solidFill>
                <a:latin typeface="Arial" charset="0"/>
                <a:ea typeface="ＭＳ Ｐゴシック" charset="0"/>
              </a:defRPr>
            </a:lvl6pPr>
            <a:lvl7pPr marL="3082925" indent="-341313" defTabSz="912813" fontAlgn="base">
              <a:spcBef>
                <a:spcPct val="0"/>
              </a:spcBef>
              <a:spcAft>
                <a:spcPct val="0"/>
              </a:spcAft>
              <a:defRPr kumimoji="1">
                <a:solidFill>
                  <a:schemeClr val="tx1"/>
                </a:solidFill>
                <a:latin typeface="Arial" charset="0"/>
                <a:ea typeface="ＭＳ Ｐゴシック" charset="0"/>
              </a:defRPr>
            </a:lvl7pPr>
            <a:lvl8pPr marL="3540125" indent="-341313" defTabSz="912813" fontAlgn="base">
              <a:spcBef>
                <a:spcPct val="0"/>
              </a:spcBef>
              <a:spcAft>
                <a:spcPct val="0"/>
              </a:spcAft>
              <a:defRPr kumimoji="1">
                <a:solidFill>
                  <a:schemeClr val="tx1"/>
                </a:solidFill>
                <a:latin typeface="Arial" charset="0"/>
                <a:ea typeface="ＭＳ Ｐゴシック" charset="0"/>
              </a:defRPr>
            </a:lvl8pPr>
            <a:lvl9pPr marL="3997325" indent="-341313" defTabSz="912813" fontAlgn="base">
              <a:spcBef>
                <a:spcPct val="0"/>
              </a:spcBef>
              <a:spcAft>
                <a:spcPct val="0"/>
              </a:spcAft>
              <a:defRPr kumimoji="1">
                <a:solidFill>
                  <a:schemeClr val="tx1"/>
                </a:solidFill>
                <a:latin typeface="Arial" charset="0"/>
                <a:ea typeface="ＭＳ Ｐゴシック" charset="0"/>
              </a:defRPr>
            </a:lvl9pPr>
          </a:lstStyle>
          <a:p>
            <a:pPr>
              <a:defRPr/>
            </a:pPr>
            <a:r>
              <a:rPr lang="ja-JP" altLang="en-US" sz="2800" dirty="0">
                <a:solidFill>
                  <a:srgbClr val="000000"/>
                </a:solidFill>
                <a:latin typeface="ヒラギノ角ゴ ProN W6"/>
                <a:ea typeface="ヒラギノ角ゴ ProN W6"/>
                <a:cs typeface="ヒラギノ角ゴ ProN W6"/>
              </a:rPr>
              <a:t>解像度</a:t>
            </a:r>
            <a:r>
              <a:rPr lang="en-US" altLang="ja-JP" sz="2800" dirty="0">
                <a:solidFill>
                  <a:srgbClr val="000000"/>
                </a:solidFill>
                <a:latin typeface="ヒラギノ角ゴ ProN W6"/>
                <a:ea typeface="ヒラギノ角ゴ ProN W6"/>
                <a:cs typeface="ヒラギノ角ゴ ProN W6"/>
              </a:rPr>
              <a:t> 50 m</a:t>
            </a:r>
          </a:p>
        </p:txBody>
      </p:sp>
      <p:sp>
        <p:nvSpPr>
          <p:cNvPr id="47" name="Text Box 99"/>
          <p:cNvSpPr txBox="1">
            <a:spLocks noChangeArrowheads="1"/>
          </p:cNvSpPr>
          <p:nvPr/>
        </p:nvSpPr>
        <p:spPr bwMode="auto">
          <a:xfrm>
            <a:off x="8815204" y="7310572"/>
            <a:ext cx="2374497" cy="95406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03" tIns="45701" rIns="91403" bIns="45701">
            <a:spAutoFit/>
          </a:bodyPr>
          <a:lstStyle>
            <a:lvl1pPr marL="341313" indent="-341313" algn="l" defTabSz="912813">
              <a:defRPr kumimoji="1">
                <a:solidFill>
                  <a:schemeClr val="tx1"/>
                </a:solidFill>
                <a:latin typeface="Arial" charset="0"/>
                <a:ea typeface="ＭＳ Ｐゴシック" charset="0"/>
                <a:cs typeface="ＭＳ Ｐゴシック" charset="0"/>
              </a:defRPr>
            </a:lvl1pPr>
            <a:lvl2pPr marL="796925" indent="-339725" algn="l" defTabSz="912813">
              <a:defRPr kumimoji="1">
                <a:solidFill>
                  <a:schemeClr val="tx1"/>
                </a:solidFill>
                <a:latin typeface="Arial" charset="0"/>
                <a:ea typeface="ＭＳ Ｐゴシック" charset="0"/>
              </a:defRPr>
            </a:lvl2pPr>
            <a:lvl3pPr marL="1254125" indent="-341313" algn="l" defTabSz="912813">
              <a:defRPr kumimoji="1">
                <a:solidFill>
                  <a:schemeClr val="tx1"/>
                </a:solidFill>
                <a:latin typeface="Arial" charset="0"/>
                <a:ea typeface="ＭＳ Ｐゴシック" charset="0"/>
              </a:defRPr>
            </a:lvl3pPr>
            <a:lvl4pPr marL="1711325" indent="-341313" algn="l" defTabSz="912813">
              <a:defRPr kumimoji="1">
                <a:solidFill>
                  <a:schemeClr val="tx1"/>
                </a:solidFill>
                <a:latin typeface="Arial" charset="0"/>
                <a:ea typeface="ＭＳ Ｐゴシック" charset="0"/>
              </a:defRPr>
            </a:lvl4pPr>
            <a:lvl5pPr marL="2168525" indent="-341313" algn="l" defTabSz="912813">
              <a:defRPr kumimoji="1">
                <a:solidFill>
                  <a:schemeClr val="tx1"/>
                </a:solidFill>
                <a:latin typeface="Arial" charset="0"/>
                <a:ea typeface="ＭＳ Ｐゴシック" charset="0"/>
              </a:defRPr>
            </a:lvl5pPr>
            <a:lvl6pPr marL="2625725" indent="-341313" defTabSz="912813" fontAlgn="base">
              <a:spcBef>
                <a:spcPct val="0"/>
              </a:spcBef>
              <a:spcAft>
                <a:spcPct val="0"/>
              </a:spcAft>
              <a:defRPr kumimoji="1">
                <a:solidFill>
                  <a:schemeClr val="tx1"/>
                </a:solidFill>
                <a:latin typeface="Arial" charset="0"/>
                <a:ea typeface="ＭＳ Ｐゴシック" charset="0"/>
              </a:defRPr>
            </a:lvl6pPr>
            <a:lvl7pPr marL="3082925" indent="-341313" defTabSz="912813" fontAlgn="base">
              <a:spcBef>
                <a:spcPct val="0"/>
              </a:spcBef>
              <a:spcAft>
                <a:spcPct val="0"/>
              </a:spcAft>
              <a:defRPr kumimoji="1">
                <a:solidFill>
                  <a:schemeClr val="tx1"/>
                </a:solidFill>
                <a:latin typeface="Arial" charset="0"/>
                <a:ea typeface="ＭＳ Ｐゴシック" charset="0"/>
              </a:defRPr>
            </a:lvl7pPr>
            <a:lvl8pPr marL="3540125" indent="-341313" defTabSz="912813" fontAlgn="base">
              <a:spcBef>
                <a:spcPct val="0"/>
              </a:spcBef>
              <a:spcAft>
                <a:spcPct val="0"/>
              </a:spcAft>
              <a:defRPr kumimoji="1">
                <a:solidFill>
                  <a:schemeClr val="tx1"/>
                </a:solidFill>
                <a:latin typeface="Arial" charset="0"/>
                <a:ea typeface="ＭＳ Ｐゴシック" charset="0"/>
              </a:defRPr>
            </a:lvl8pPr>
            <a:lvl9pPr marL="3997325" indent="-341313" defTabSz="912813" fontAlgn="base">
              <a:spcBef>
                <a:spcPct val="0"/>
              </a:spcBef>
              <a:spcAft>
                <a:spcPct val="0"/>
              </a:spcAft>
              <a:defRPr kumimoji="1">
                <a:solidFill>
                  <a:schemeClr val="tx1"/>
                </a:solidFill>
                <a:latin typeface="Arial" charset="0"/>
                <a:ea typeface="ＭＳ Ｐゴシック" charset="0"/>
              </a:defRPr>
            </a:lvl9pPr>
          </a:lstStyle>
          <a:p>
            <a:pPr>
              <a:defRPr/>
            </a:pPr>
            <a:r>
              <a:rPr lang="ja-JP" altLang="en-US" sz="2800" dirty="0">
                <a:solidFill>
                  <a:srgbClr val="000000"/>
                </a:solidFill>
                <a:latin typeface="ヒラギノ角ゴ ProN W6"/>
                <a:ea typeface="ヒラギノ角ゴ ProN W6"/>
                <a:cs typeface="ヒラギノ角ゴ ProN W6"/>
              </a:rPr>
              <a:t>解像度</a:t>
            </a:r>
            <a:r>
              <a:rPr lang="en-US" altLang="ja-JP" sz="2800" dirty="0">
                <a:solidFill>
                  <a:srgbClr val="000000"/>
                </a:solidFill>
                <a:latin typeface="ヒラギノ角ゴ ProN W6"/>
                <a:ea typeface="ヒラギノ角ゴ ProN W6"/>
                <a:cs typeface="ヒラギノ角ゴ ProN W6"/>
              </a:rPr>
              <a:t> 100 m</a:t>
            </a:r>
          </a:p>
        </p:txBody>
      </p:sp>
      <p:sp>
        <p:nvSpPr>
          <p:cNvPr id="48" name="上下矢印 47"/>
          <p:cNvSpPr/>
          <p:nvPr/>
        </p:nvSpPr>
        <p:spPr>
          <a:xfrm rot="5400000">
            <a:off x="1173987" y="5942766"/>
            <a:ext cx="121927" cy="1124143"/>
          </a:xfrm>
          <a:prstGeom prst="upDownArrow">
            <a:avLst>
              <a:gd name="adj1" fmla="val 29376"/>
              <a:gd name="adj2" fmla="val 13249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p:cNvSpPr txBox="1"/>
          <p:nvPr/>
        </p:nvSpPr>
        <p:spPr>
          <a:xfrm>
            <a:off x="764100" y="6588422"/>
            <a:ext cx="941699" cy="246221"/>
          </a:xfrm>
          <a:prstGeom prst="rect">
            <a:avLst/>
          </a:prstGeom>
          <a:solidFill>
            <a:schemeClr val="bg1"/>
          </a:solidFill>
        </p:spPr>
        <p:txBody>
          <a:bodyPr wrap="square" lIns="0" tIns="0" rIns="0" bIns="0" rtlCol="0">
            <a:spAutoFit/>
          </a:bodyPr>
          <a:lstStyle/>
          <a:p>
            <a:pPr algn="ctr"/>
            <a:r>
              <a:rPr lang="en-US" altLang="ja-JP" sz="1600" dirty="0">
                <a:latin typeface="Hiragino Kaku Gothic Pro W6" charset="-128"/>
                <a:ea typeface="Hiragino Kaku Gothic Pro W6" charset="-128"/>
                <a:cs typeface="Hiragino Kaku Gothic Pro W6" charset="-128"/>
              </a:rPr>
              <a:t>640 m</a:t>
            </a:r>
            <a:endParaRPr kumimoji="1" lang="ja-JP" altLang="en-US" sz="1600" dirty="0">
              <a:latin typeface="Hiragino Kaku Gothic Pro W6" charset="-128"/>
              <a:ea typeface="Hiragino Kaku Gothic Pro W6" charset="-128"/>
              <a:cs typeface="Hiragino Kaku Gothic Pro W6" charset="-128"/>
            </a:endParaRPr>
          </a:p>
        </p:txBody>
      </p:sp>
      <p:pic>
        <p:nvPicPr>
          <p:cNvPr id="51" name="図 50"/>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347282" y="799587"/>
            <a:ext cx="2595041" cy="2595755"/>
          </a:xfrm>
          <a:prstGeom prst="rect">
            <a:avLst/>
          </a:prstGeom>
        </p:spPr>
      </p:pic>
      <p:sp>
        <p:nvSpPr>
          <p:cNvPr id="52" name="上下矢印 51"/>
          <p:cNvSpPr/>
          <p:nvPr/>
        </p:nvSpPr>
        <p:spPr>
          <a:xfrm rot="5400000">
            <a:off x="6681549" y="6203379"/>
            <a:ext cx="66974" cy="3855496"/>
          </a:xfrm>
          <a:prstGeom prst="upDownArrow">
            <a:avLst>
              <a:gd name="adj1" fmla="val 29376"/>
              <a:gd name="adj2" fmla="val 13249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p:cNvSpPr txBox="1"/>
          <p:nvPr/>
        </p:nvSpPr>
        <p:spPr>
          <a:xfrm>
            <a:off x="7276939" y="8285357"/>
            <a:ext cx="941699" cy="553998"/>
          </a:xfrm>
          <a:prstGeom prst="rect">
            <a:avLst/>
          </a:prstGeom>
          <a:solidFill>
            <a:schemeClr val="bg1"/>
          </a:solidFill>
        </p:spPr>
        <p:txBody>
          <a:bodyPr wrap="square" lIns="0" tIns="0" rIns="0" bIns="0" rtlCol="0">
            <a:spAutoFit/>
          </a:bodyPr>
          <a:lstStyle/>
          <a:p>
            <a:pPr algn="ctr"/>
            <a:r>
              <a:rPr lang="en-US" altLang="ja-JP">
                <a:latin typeface="Hiragino Kaku Gothic Pro W6" charset="-128"/>
                <a:ea typeface="Hiragino Kaku Gothic Pro W6" charset="-128"/>
                <a:cs typeface="Hiragino Kaku Gothic Pro W6" charset="-128"/>
              </a:rPr>
              <a:t>2,000 </a:t>
            </a:r>
            <a:r>
              <a:rPr lang="en-US" altLang="ja-JP" dirty="0">
                <a:latin typeface="Hiragino Kaku Gothic Pro W6" charset="-128"/>
                <a:ea typeface="Hiragino Kaku Gothic Pro W6" charset="-128"/>
                <a:cs typeface="Hiragino Kaku Gothic Pro W6" charset="-128"/>
              </a:rPr>
              <a:t>m</a:t>
            </a:r>
            <a:endParaRPr kumimoji="1" lang="ja-JP" altLang="en-US" dirty="0">
              <a:latin typeface="Hiragino Kaku Gothic Pro W6" charset="-128"/>
              <a:ea typeface="Hiragino Kaku Gothic Pro W6" charset="-128"/>
              <a:cs typeface="Hiragino Kaku Gothic Pro W6" charset="-128"/>
            </a:endParaRPr>
          </a:p>
        </p:txBody>
      </p:sp>
      <p:sp>
        <p:nvSpPr>
          <p:cNvPr id="54" name="上下矢印 53"/>
          <p:cNvSpPr/>
          <p:nvPr/>
        </p:nvSpPr>
        <p:spPr>
          <a:xfrm rot="5400000">
            <a:off x="1378429" y="6707320"/>
            <a:ext cx="78864" cy="2835723"/>
          </a:xfrm>
          <a:prstGeom prst="upDownArrow">
            <a:avLst>
              <a:gd name="adj1" fmla="val 29376"/>
              <a:gd name="adj2" fmla="val 13249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p:cNvSpPr txBox="1"/>
          <p:nvPr/>
        </p:nvSpPr>
        <p:spPr>
          <a:xfrm>
            <a:off x="1504455" y="8285358"/>
            <a:ext cx="941699" cy="553998"/>
          </a:xfrm>
          <a:prstGeom prst="rect">
            <a:avLst/>
          </a:prstGeom>
          <a:solidFill>
            <a:schemeClr val="bg1"/>
          </a:solidFill>
        </p:spPr>
        <p:txBody>
          <a:bodyPr wrap="square" lIns="0" tIns="0" rIns="0" bIns="0" rtlCol="0">
            <a:spAutoFit/>
          </a:bodyPr>
          <a:lstStyle/>
          <a:p>
            <a:pPr algn="ctr"/>
            <a:r>
              <a:rPr lang="en-US" altLang="ja-JP" dirty="0">
                <a:latin typeface="Hiragino Kaku Gothic Pro W6" charset="-128"/>
                <a:ea typeface="Hiragino Kaku Gothic Pro W6" charset="-128"/>
                <a:cs typeface="Hiragino Kaku Gothic Pro W6" charset="-128"/>
              </a:rPr>
              <a:t>1,500 m</a:t>
            </a:r>
            <a:endParaRPr kumimoji="1" lang="ja-JP" altLang="en-US" dirty="0">
              <a:latin typeface="Hiragino Kaku Gothic Pro W6" charset="-128"/>
              <a:ea typeface="Hiragino Kaku Gothic Pro W6" charset="-128"/>
              <a:cs typeface="Hiragino Kaku Gothic Pro W6" charset="-128"/>
            </a:endParaRPr>
          </a:p>
        </p:txBody>
      </p:sp>
      <p:sp>
        <p:nvSpPr>
          <p:cNvPr id="56" name="テキスト ボックス 55"/>
          <p:cNvSpPr txBox="1"/>
          <p:nvPr/>
        </p:nvSpPr>
        <p:spPr>
          <a:xfrm>
            <a:off x="3873206" y="6589516"/>
            <a:ext cx="941699" cy="246221"/>
          </a:xfrm>
          <a:prstGeom prst="rect">
            <a:avLst/>
          </a:prstGeom>
          <a:solidFill>
            <a:schemeClr val="bg1"/>
          </a:solidFill>
        </p:spPr>
        <p:txBody>
          <a:bodyPr wrap="square" lIns="0" tIns="0" rIns="0" bIns="0" rtlCol="0">
            <a:spAutoFit/>
          </a:bodyPr>
          <a:lstStyle/>
          <a:p>
            <a:pPr algn="ctr"/>
            <a:r>
              <a:rPr lang="en-US" altLang="ja-JP" sz="1600" dirty="0">
                <a:latin typeface="Hiragino Kaku Gothic Pro W6" charset="-128"/>
                <a:ea typeface="Hiragino Kaku Gothic Pro W6" charset="-128"/>
                <a:cs typeface="Hiragino Kaku Gothic Pro W6" charset="-128"/>
              </a:rPr>
              <a:t>1,000 m</a:t>
            </a:r>
            <a:endParaRPr kumimoji="1" lang="ja-JP" altLang="en-US" sz="1600" dirty="0">
              <a:latin typeface="Hiragino Kaku Gothic Pro W6" charset="-128"/>
              <a:ea typeface="Hiragino Kaku Gothic Pro W6" charset="-128"/>
              <a:cs typeface="Hiragino Kaku Gothic Pro W6" charset="-128"/>
            </a:endParaRPr>
          </a:p>
        </p:txBody>
      </p:sp>
      <p:sp>
        <p:nvSpPr>
          <p:cNvPr id="28" name="上下矢印 27"/>
          <p:cNvSpPr/>
          <p:nvPr/>
        </p:nvSpPr>
        <p:spPr>
          <a:xfrm rot="5400000">
            <a:off x="2565050" y="5942766"/>
            <a:ext cx="121927" cy="1124143"/>
          </a:xfrm>
          <a:prstGeom prst="upDownArrow">
            <a:avLst>
              <a:gd name="adj1" fmla="val 29376"/>
              <a:gd name="adj2" fmla="val 13249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2155163" y="6588422"/>
            <a:ext cx="941699" cy="246221"/>
          </a:xfrm>
          <a:prstGeom prst="rect">
            <a:avLst/>
          </a:prstGeom>
          <a:solidFill>
            <a:schemeClr val="bg1"/>
          </a:solidFill>
        </p:spPr>
        <p:txBody>
          <a:bodyPr wrap="square" lIns="0" tIns="0" rIns="0" bIns="0" rtlCol="0">
            <a:spAutoFit/>
          </a:bodyPr>
          <a:lstStyle/>
          <a:p>
            <a:pPr algn="ctr"/>
            <a:r>
              <a:rPr lang="en-US" altLang="ja-JP" sz="1600" dirty="0">
                <a:latin typeface="Hiragino Kaku Gothic Pro W6" charset="-128"/>
                <a:ea typeface="Hiragino Kaku Gothic Pro W6" charset="-128"/>
                <a:cs typeface="Hiragino Kaku Gothic Pro W6" charset="-128"/>
              </a:rPr>
              <a:t>640 m</a:t>
            </a:r>
            <a:endParaRPr kumimoji="1" lang="ja-JP" altLang="en-US" sz="1600" dirty="0">
              <a:latin typeface="Hiragino Kaku Gothic Pro W6" charset="-128"/>
              <a:ea typeface="Hiragino Kaku Gothic Pro W6" charset="-128"/>
              <a:cs typeface="Hiragino Kaku Gothic Pro W6" charset="-128"/>
            </a:endParaRPr>
          </a:p>
        </p:txBody>
      </p:sp>
      <p:sp>
        <p:nvSpPr>
          <p:cNvPr id="32" name="上下矢印 31"/>
          <p:cNvSpPr/>
          <p:nvPr/>
        </p:nvSpPr>
        <p:spPr>
          <a:xfrm rot="5400000">
            <a:off x="4263073" y="5648130"/>
            <a:ext cx="130699" cy="1722187"/>
          </a:xfrm>
          <a:prstGeom prst="upDownArrow">
            <a:avLst>
              <a:gd name="adj1" fmla="val 29376"/>
              <a:gd name="adj2" fmla="val 13249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Text Box 99"/>
          <p:cNvSpPr txBox="1">
            <a:spLocks noChangeArrowheads="1"/>
          </p:cNvSpPr>
          <p:nvPr/>
        </p:nvSpPr>
        <p:spPr bwMode="auto">
          <a:xfrm>
            <a:off x="1959773" y="2081526"/>
            <a:ext cx="1431845" cy="338516"/>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03" tIns="45701" rIns="91403" bIns="45701">
            <a:spAutoFit/>
          </a:bodyPr>
          <a:lstStyle>
            <a:lvl1pPr marL="341313" indent="-341313" algn="l" defTabSz="912813">
              <a:defRPr kumimoji="1">
                <a:solidFill>
                  <a:schemeClr val="tx1"/>
                </a:solidFill>
                <a:latin typeface="Arial" charset="0"/>
                <a:ea typeface="ＭＳ Ｐゴシック" charset="0"/>
                <a:cs typeface="ＭＳ Ｐゴシック" charset="0"/>
              </a:defRPr>
            </a:lvl1pPr>
            <a:lvl2pPr marL="796925" indent="-339725" algn="l" defTabSz="912813">
              <a:defRPr kumimoji="1">
                <a:solidFill>
                  <a:schemeClr val="tx1"/>
                </a:solidFill>
                <a:latin typeface="Arial" charset="0"/>
                <a:ea typeface="ＭＳ Ｐゴシック" charset="0"/>
              </a:defRPr>
            </a:lvl2pPr>
            <a:lvl3pPr marL="1254125" indent="-341313" algn="l" defTabSz="912813">
              <a:defRPr kumimoji="1">
                <a:solidFill>
                  <a:schemeClr val="tx1"/>
                </a:solidFill>
                <a:latin typeface="Arial" charset="0"/>
                <a:ea typeface="ＭＳ Ｐゴシック" charset="0"/>
              </a:defRPr>
            </a:lvl3pPr>
            <a:lvl4pPr marL="1711325" indent="-341313" algn="l" defTabSz="912813">
              <a:defRPr kumimoji="1">
                <a:solidFill>
                  <a:schemeClr val="tx1"/>
                </a:solidFill>
                <a:latin typeface="Arial" charset="0"/>
                <a:ea typeface="ＭＳ Ｐゴシック" charset="0"/>
              </a:defRPr>
            </a:lvl4pPr>
            <a:lvl5pPr marL="2168525" indent="-341313" algn="l" defTabSz="912813">
              <a:defRPr kumimoji="1">
                <a:solidFill>
                  <a:schemeClr val="tx1"/>
                </a:solidFill>
                <a:latin typeface="Arial" charset="0"/>
                <a:ea typeface="ＭＳ Ｐゴシック" charset="0"/>
              </a:defRPr>
            </a:lvl5pPr>
            <a:lvl6pPr marL="2625725" indent="-341313" defTabSz="912813" fontAlgn="base">
              <a:spcBef>
                <a:spcPct val="0"/>
              </a:spcBef>
              <a:spcAft>
                <a:spcPct val="0"/>
              </a:spcAft>
              <a:defRPr kumimoji="1">
                <a:solidFill>
                  <a:schemeClr val="tx1"/>
                </a:solidFill>
                <a:latin typeface="Arial" charset="0"/>
                <a:ea typeface="ＭＳ Ｐゴシック" charset="0"/>
              </a:defRPr>
            </a:lvl6pPr>
            <a:lvl7pPr marL="3082925" indent="-341313" defTabSz="912813" fontAlgn="base">
              <a:spcBef>
                <a:spcPct val="0"/>
              </a:spcBef>
              <a:spcAft>
                <a:spcPct val="0"/>
              </a:spcAft>
              <a:defRPr kumimoji="1">
                <a:solidFill>
                  <a:schemeClr val="tx1"/>
                </a:solidFill>
                <a:latin typeface="Arial" charset="0"/>
                <a:ea typeface="ＭＳ Ｐゴシック" charset="0"/>
              </a:defRPr>
            </a:lvl7pPr>
            <a:lvl8pPr marL="3540125" indent="-341313" defTabSz="912813" fontAlgn="base">
              <a:spcBef>
                <a:spcPct val="0"/>
              </a:spcBef>
              <a:spcAft>
                <a:spcPct val="0"/>
              </a:spcAft>
              <a:defRPr kumimoji="1">
                <a:solidFill>
                  <a:schemeClr val="tx1"/>
                </a:solidFill>
                <a:latin typeface="Arial" charset="0"/>
                <a:ea typeface="ＭＳ Ｐゴシック" charset="0"/>
              </a:defRPr>
            </a:lvl8pPr>
            <a:lvl9pPr marL="3997325" indent="-341313" defTabSz="912813" fontAlgn="base">
              <a:spcBef>
                <a:spcPct val="0"/>
              </a:spcBef>
              <a:spcAft>
                <a:spcPct val="0"/>
              </a:spcAft>
              <a:defRPr kumimoji="1">
                <a:solidFill>
                  <a:schemeClr val="tx1"/>
                </a:solidFill>
                <a:latin typeface="Arial" charset="0"/>
                <a:ea typeface="ＭＳ Ｐゴシック" charset="0"/>
              </a:defRPr>
            </a:lvl9pPr>
          </a:lstStyle>
          <a:p>
            <a:pPr>
              <a:defRPr/>
            </a:pPr>
            <a:r>
              <a:rPr lang="ja-JP" altLang="en-US" sz="1600" dirty="0">
                <a:solidFill>
                  <a:srgbClr val="000000"/>
                </a:solidFill>
                <a:latin typeface="ヒラギノ角ゴ ProN W6"/>
                <a:ea typeface="ヒラギノ角ゴ ProN W6"/>
                <a:cs typeface="ヒラギノ角ゴ ProN W6"/>
              </a:rPr>
              <a:t>解像度</a:t>
            </a:r>
            <a:r>
              <a:rPr lang="en-US" altLang="ja-JP" sz="1600" dirty="0">
                <a:solidFill>
                  <a:srgbClr val="000000"/>
                </a:solidFill>
                <a:latin typeface="ヒラギノ角ゴ ProN W6"/>
                <a:ea typeface="ヒラギノ角ゴ ProN W6"/>
                <a:cs typeface="ヒラギノ角ゴ ProN W6"/>
              </a:rPr>
              <a:t> 10 m</a:t>
            </a:r>
          </a:p>
        </p:txBody>
      </p:sp>
      <p:sp>
        <p:nvSpPr>
          <p:cNvPr id="58" name="Text Box 99"/>
          <p:cNvSpPr txBox="1">
            <a:spLocks noChangeArrowheads="1"/>
          </p:cNvSpPr>
          <p:nvPr/>
        </p:nvSpPr>
        <p:spPr bwMode="auto">
          <a:xfrm>
            <a:off x="3610981" y="2081526"/>
            <a:ext cx="1499026" cy="338516"/>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03" tIns="45701" rIns="91403" bIns="45701">
            <a:spAutoFit/>
          </a:bodyPr>
          <a:lstStyle>
            <a:lvl1pPr marL="341313" indent="-341313" algn="l" defTabSz="912813">
              <a:defRPr kumimoji="1">
                <a:solidFill>
                  <a:schemeClr val="tx1"/>
                </a:solidFill>
                <a:latin typeface="Arial" charset="0"/>
                <a:ea typeface="ＭＳ Ｐゴシック" charset="0"/>
                <a:cs typeface="ＭＳ Ｐゴシック" charset="0"/>
              </a:defRPr>
            </a:lvl1pPr>
            <a:lvl2pPr marL="796925" indent="-339725" algn="l" defTabSz="912813">
              <a:defRPr kumimoji="1">
                <a:solidFill>
                  <a:schemeClr val="tx1"/>
                </a:solidFill>
                <a:latin typeface="Arial" charset="0"/>
                <a:ea typeface="ＭＳ Ｐゴシック" charset="0"/>
              </a:defRPr>
            </a:lvl2pPr>
            <a:lvl3pPr marL="1254125" indent="-341313" algn="l" defTabSz="912813">
              <a:defRPr kumimoji="1">
                <a:solidFill>
                  <a:schemeClr val="tx1"/>
                </a:solidFill>
                <a:latin typeface="Arial" charset="0"/>
                <a:ea typeface="ＭＳ Ｐゴシック" charset="0"/>
              </a:defRPr>
            </a:lvl3pPr>
            <a:lvl4pPr marL="1711325" indent="-341313" algn="l" defTabSz="912813">
              <a:defRPr kumimoji="1">
                <a:solidFill>
                  <a:schemeClr val="tx1"/>
                </a:solidFill>
                <a:latin typeface="Arial" charset="0"/>
                <a:ea typeface="ＭＳ Ｐゴシック" charset="0"/>
              </a:defRPr>
            </a:lvl4pPr>
            <a:lvl5pPr marL="2168525" indent="-341313" algn="l" defTabSz="912813">
              <a:defRPr kumimoji="1">
                <a:solidFill>
                  <a:schemeClr val="tx1"/>
                </a:solidFill>
                <a:latin typeface="Arial" charset="0"/>
                <a:ea typeface="ＭＳ Ｐゴシック" charset="0"/>
              </a:defRPr>
            </a:lvl5pPr>
            <a:lvl6pPr marL="2625725" indent="-341313" defTabSz="912813" fontAlgn="base">
              <a:spcBef>
                <a:spcPct val="0"/>
              </a:spcBef>
              <a:spcAft>
                <a:spcPct val="0"/>
              </a:spcAft>
              <a:defRPr kumimoji="1">
                <a:solidFill>
                  <a:schemeClr val="tx1"/>
                </a:solidFill>
                <a:latin typeface="Arial" charset="0"/>
                <a:ea typeface="ＭＳ Ｐゴシック" charset="0"/>
              </a:defRPr>
            </a:lvl6pPr>
            <a:lvl7pPr marL="3082925" indent="-341313" defTabSz="912813" fontAlgn="base">
              <a:spcBef>
                <a:spcPct val="0"/>
              </a:spcBef>
              <a:spcAft>
                <a:spcPct val="0"/>
              </a:spcAft>
              <a:defRPr kumimoji="1">
                <a:solidFill>
                  <a:schemeClr val="tx1"/>
                </a:solidFill>
                <a:latin typeface="Arial" charset="0"/>
                <a:ea typeface="ＭＳ Ｐゴシック" charset="0"/>
              </a:defRPr>
            </a:lvl7pPr>
            <a:lvl8pPr marL="3540125" indent="-341313" defTabSz="912813" fontAlgn="base">
              <a:spcBef>
                <a:spcPct val="0"/>
              </a:spcBef>
              <a:spcAft>
                <a:spcPct val="0"/>
              </a:spcAft>
              <a:defRPr kumimoji="1">
                <a:solidFill>
                  <a:schemeClr val="tx1"/>
                </a:solidFill>
                <a:latin typeface="Arial" charset="0"/>
                <a:ea typeface="ＭＳ Ｐゴシック" charset="0"/>
              </a:defRPr>
            </a:lvl8pPr>
            <a:lvl9pPr marL="3997325" indent="-341313" defTabSz="912813" fontAlgn="base">
              <a:spcBef>
                <a:spcPct val="0"/>
              </a:spcBef>
              <a:spcAft>
                <a:spcPct val="0"/>
              </a:spcAft>
              <a:defRPr kumimoji="1">
                <a:solidFill>
                  <a:schemeClr val="tx1"/>
                </a:solidFill>
                <a:latin typeface="Arial" charset="0"/>
                <a:ea typeface="ＭＳ Ｐゴシック" charset="0"/>
              </a:defRPr>
            </a:lvl9pPr>
          </a:lstStyle>
          <a:p>
            <a:pPr>
              <a:defRPr/>
            </a:pPr>
            <a:r>
              <a:rPr lang="ja-JP" altLang="en-US" sz="1600" dirty="0">
                <a:solidFill>
                  <a:srgbClr val="000000"/>
                </a:solidFill>
                <a:latin typeface="ヒラギノ角ゴ ProN W6"/>
                <a:ea typeface="ヒラギノ角ゴ ProN W6"/>
                <a:cs typeface="ヒラギノ角ゴ ProN W6"/>
              </a:rPr>
              <a:t>解像度</a:t>
            </a:r>
            <a:r>
              <a:rPr lang="en-US" altLang="ja-JP" sz="1600" dirty="0">
                <a:solidFill>
                  <a:srgbClr val="000000"/>
                </a:solidFill>
                <a:latin typeface="ヒラギノ角ゴ ProN W6"/>
                <a:ea typeface="ヒラギノ角ゴ ProN W6"/>
                <a:cs typeface="ヒラギノ角ゴ ProN W6"/>
              </a:rPr>
              <a:t> 25 m</a:t>
            </a:r>
          </a:p>
        </p:txBody>
      </p:sp>
      <p:sp>
        <p:nvSpPr>
          <p:cNvPr id="59" name="テキスト ボックス 58"/>
          <p:cNvSpPr txBox="1"/>
          <p:nvPr/>
        </p:nvSpPr>
        <p:spPr>
          <a:xfrm>
            <a:off x="5190026" y="3772926"/>
            <a:ext cx="1454523" cy="830997"/>
          </a:xfrm>
          <a:prstGeom prst="rect">
            <a:avLst/>
          </a:prstGeom>
          <a:solidFill>
            <a:schemeClr val="bg1"/>
          </a:solidFill>
        </p:spPr>
        <p:txBody>
          <a:bodyPr wrap="square" lIns="0" tIns="0" rIns="0" bIns="0" rtlCol="0">
            <a:spAutoFit/>
          </a:bodyPr>
          <a:lstStyle/>
          <a:p>
            <a:pPr algn="ctr"/>
            <a:r>
              <a:rPr kumimoji="1" lang="ja-JP" altLang="en-US" dirty="0">
                <a:latin typeface="Hiragino Kaku Gothic Pro W6" charset="-128"/>
                <a:ea typeface="Hiragino Kaku Gothic Pro W6" charset="-128"/>
                <a:cs typeface="Hiragino Kaku Gothic Pro W6" charset="-128"/>
              </a:rPr>
              <a:t>等値線</a:t>
            </a:r>
            <a:r>
              <a:rPr kumimoji="1" lang="en-US" altLang="ja-JP" dirty="0">
                <a:latin typeface="Hiragino Kaku Gothic Pro W6" charset="-128"/>
                <a:ea typeface="Hiragino Kaku Gothic Pro W6" charset="-128"/>
                <a:cs typeface="Hiragino Kaku Gothic Pro W6" charset="-128"/>
              </a:rPr>
              <a:t> : </a:t>
            </a:r>
            <a:r>
              <a:rPr kumimoji="1" lang="ja-JP" altLang="en-US" dirty="0">
                <a:latin typeface="Hiragino Kaku Gothic Pro W6" charset="-128"/>
                <a:ea typeface="Hiragino Kaku Gothic Pro W6" charset="-128"/>
                <a:cs typeface="Hiragino Kaku Gothic Pro W6" charset="-128"/>
              </a:rPr>
              <a:t>渦度</a:t>
            </a:r>
          </a:p>
          <a:p>
            <a:pPr algn="ctr"/>
            <a:r>
              <a:rPr lang="ja-JP" altLang="en-US" dirty="0">
                <a:solidFill>
                  <a:srgbClr val="FF0000"/>
                </a:solidFill>
                <a:latin typeface="Hiragino Kaku Gothic Pro W6" charset="-128"/>
                <a:ea typeface="Hiragino Kaku Gothic Pro W6" charset="-128"/>
                <a:cs typeface="Hiragino Kaku Gothic Pro W6" charset="-128"/>
              </a:rPr>
              <a:t>赤</a:t>
            </a:r>
            <a:r>
              <a:rPr lang="en-US" altLang="ja-JP" dirty="0">
                <a:solidFill>
                  <a:srgbClr val="FF0000"/>
                </a:solidFill>
                <a:latin typeface="Hiragino Kaku Gothic Pro W6" charset="-128"/>
                <a:ea typeface="Hiragino Kaku Gothic Pro W6" charset="-128"/>
                <a:cs typeface="Hiragino Kaku Gothic Pro W6" charset="-128"/>
              </a:rPr>
              <a:t> : </a:t>
            </a:r>
            <a:r>
              <a:rPr lang="ja-JP" altLang="en-US" dirty="0">
                <a:solidFill>
                  <a:srgbClr val="FF0000"/>
                </a:solidFill>
                <a:latin typeface="Hiragino Kaku Gothic Pro W6" charset="-128"/>
                <a:ea typeface="Hiragino Kaku Gothic Pro W6" charset="-128"/>
                <a:cs typeface="Hiragino Kaku Gothic Pro W6" charset="-128"/>
              </a:rPr>
              <a:t>上昇流</a:t>
            </a:r>
            <a:br>
              <a:rPr lang="en-US" altLang="ja-JP" dirty="0">
                <a:solidFill>
                  <a:srgbClr val="FF0000"/>
                </a:solidFill>
                <a:latin typeface="Hiragino Kaku Gothic Pro W6" charset="-128"/>
                <a:ea typeface="Hiragino Kaku Gothic Pro W6" charset="-128"/>
                <a:cs typeface="Hiragino Kaku Gothic Pro W6" charset="-128"/>
              </a:rPr>
            </a:br>
            <a:r>
              <a:rPr lang="ja-JP" altLang="en-US" dirty="0">
                <a:solidFill>
                  <a:srgbClr val="0070C0"/>
                </a:solidFill>
                <a:latin typeface="Hiragino Kaku Gothic Pro W6" charset="-128"/>
                <a:ea typeface="Hiragino Kaku Gothic Pro W6" charset="-128"/>
                <a:cs typeface="Hiragino Kaku Gothic Pro W6" charset="-128"/>
              </a:rPr>
              <a:t>青</a:t>
            </a:r>
            <a:r>
              <a:rPr lang="en-US" altLang="ja-JP" dirty="0">
                <a:solidFill>
                  <a:srgbClr val="0070C0"/>
                </a:solidFill>
                <a:latin typeface="Hiragino Kaku Gothic Pro W6" charset="-128"/>
                <a:ea typeface="Hiragino Kaku Gothic Pro W6" charset="-128"/>
                <a:cs typeface="Hiragino Kaku Gothic Pro W6" charset="-128"/>
              </a:rPr>
              <a:t> : </a:t>
            </a:r>
            <a:r>
              <a:rPr lang="ja-JP" altLang="en-US" dirty="0">
                <a:solidFill>
                  <a:srgbClr val="0070C0"/>
                </a:solidFill>
                <a:latin typeface="Hiragino Kaku Gothic Pro W6" charset="-128"/>
                <a:ea typeface="Hiragino Kaku Gothic Pro W6" charset="-128"/>
                <a:cs typeface="Hiragino Kaku Gothic Pro W6" charset="-128"/>
              </a:rPr>
              <a:t>下降流</a:t>
            </a:r>
            <a:endParaRPr lang="en-US" altLang="ja-JP" dirty="0">
              <a:solidFill>
                <a:srgbClr val="0070C0"/>
              </a:solidFill>
              <a:latin typeface="Hiragino Kaku Gothic Pro W6" charset="-128"/>
              <a:ea typeface="Hiragino Kaku Gothic Pro W6" charset="-128"/>
              <a:cs typeface="Hiragino Kaku Gothic Pro W6" charset="-128"/>
            </a:endParaRPr>
          </a:p>
        </p:txBody>
      </p:sp>
      <p:sp>
        <p:nvSpPr>
          <p:cNvPr id="38" name="上下矢印 37"/>
          <p:cNvSpPr/>
          <p:nvPr/>
        </p:nvSpPr>
        <p:spPr>
          <a:xfrm flipH="1">
            <a:off x="6191986" y="839885"/>
            <a:ext cx="155296" cy="2494494"/>
          </a:xfrm>
          <a:prstGeom prst="upDownArrow">
            <a:avLst>
              <a:gd name="adj1" fmla="val 24855"/>
              <a:gd name="adj2" fmla="val 24801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上下矢印 38"/>
          <p:cNvSpPr/>
          <p:nvPr/>
        </p:nvSpPr>
        <p:spPr>
          <a:xfrm flipH="1">
            <a:off x="6862418" y="3951890"/>
            <a:ext cx="135208" cy="2524945"/>
          </a:xfrm>
          <a:prstGeom prst="upDownArrow">
            <a:avLst>
              <a:gd name="adj1" fmla="val 24855"/>
              <a:gd name="adj2" fmla="val 24801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p:cNvSpPr txBox="1"/>
          <p:nvPr/>
        </p:nvSpPr>
        <p:spPr>
          <a:xfrm rot="16200000">
            <a:off x="5488112" y="1861286"/>
            <a:ext cx="1201704" cy="246221"/>
          </a:xfrm>
          <a:prstGeom prst="rect">
            <a:avLst/>
          </a:prstGeom>
          <a:solidFill>
            <a:schemeClr val="bg1"/>
          </a:solidFill>
        </p:spPr>
        <p:txBody>
          <a:bodyPr wrap="square" lIns="0" tIns="0" rIns="0" bIns="0" rtlCol="0">
            <a:spAutoFit/>
          </a:bodyPr>
          <a:lstStyle/>
          <a:p>
            <a:pPr algn="ctr"/>
            <a:r>
              <a:rPr lang="en-US" altLang="ja-JP" sz="1600" dirty="0">
                <a:latin typeface="Hiragino Kaku Gothic Pro W6" charset="-128"/>
                <a:ea typeface="Hiragino Kaku Gothic Pro W6" charset="-128"/>
                <a:cs typeface="Hiragino Kaku Gothic Pro W6" charset="-128"/>
              </a:rPr>
              <a:t>2,000 m</a:t>
            </a:r>
            <a:endParaRPr kumimoji="1" lang="ja-JP" altLang="en-US" sz="1600" dirty="0">
              <a:latin typeface="Hiragino Kaku Gothic Pro W6" charset="-128"/>
              <a:ea typeface="Hiragino Kaku Gothic Pro W6" charset="-128"/>
              <a:cs typeface="Hiragino Kaku Gothic Pro W6" charset="-128"/>
            </a:endParaRPr>
          </a:p>
        </p:txBody>
      </p:sp>
      <p:sp>
        <p:nvSpPr>
          <p:cNvPr id="45" name="テキスト ボックス 44"/>
          <p:cNvSpPr txBox="1"/>
          <p:nvPr/>
        </p:nvSpPr>
        <p:spPr>
          <a:xfrm rot="16200000">
            <a:off x="6138456" y="5081664"/>
            <a:ext cx="1201704" cy="246221"/>
          </a:xfrm>
          <a:prstGeom prst="rect">
            <a:avLst/>
          </a:prstGeom>
          <a:solidFill>
            <a:schemeClr val="bg1"/>
          </a:solidFill>
        </p:spPr>
        <p:txBody>
          <a:bodyPr wrap="square" lIns="0" tIns="0" rIns="0" bIns="0" rtlCol="0">
            <a:spAutoFit/>
          </a:bodyPr>
          <a:lstStyle/>
          <a:p>
            <a:pPr algn="ctr"/>
            <a:r>
              <a:rPr lang="en-US" altLang="ja-JP" sz="1600" dirty="0">
                <a:latin typeface="Hiragino Kaku Gothic Pro W6" charset="-128"/>
                <a:ea typeface="Hiragino Kaku Gothic Pro W6" charset="-128"/>
                <a:cs typeface="Hiragino Kaku Gothic Pro W6" charset="-128"/>
              </a:rPr>
              <a:t>2,000 m</a:t>
            </a:r>
            <a:endParaRPr kumimoji="1" lang="ja-JP" altLang="en-US" sz="1600" dirty="0">
              <a:latin typeface="Hiragino Kaku Gothic Pro W6" charset="-128"/>
              <a:ea typeface="Hiragino Kaku Gothic Pro W6" charset="-128"/>
              <a:cs typeface="Hiragino Kaku Gothic Pro W6" charset="-128"/>
            </a:endParaRPr>
          </a:p>
        </p:txBody>
      </p:sp>
      <p:sp>
        <p:nvSpPr>
          <p:cNvPr id="60" name="上下矢印 59"/>
          <p:cNvSpPr/>
          <p:nvPr/>
        </p:nvSpPr>
        <p:spPr>
          <a:xfrm rot="5400000">
            <a:off x="7904773" y="5666069"/>
            <a:ext cx="124136" cy="1786760"/>
          </a:xfrm>
          <a:prstGeom prst="upDownArrow">
            <a:avLst>
              <a:gd name="adj1" fmla="val 29376"/>
              <a:gd name="adj2" fmla="val 13249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テキスト ボックス 60"/>
          <p:cNvSpPr txBox="1"/>
          <p:nvPr/>
        </p:nvSpPr>
        <p:spPr>
          <a:xfrm>
            <a:off x="7522825" y="6589516"/>
            <a:ext cx="941699" cy="246221"/>
          </a:xfrm>
          <a:prstGeom prst="rect">
            <a:avLst/>
          </a:prstGeom>
          <a:solidFill>
            <a:schemeClr val="bg1"/>
          </a:solidFill>
        </p:spPr>
        <p:txBody>
          <a:bodyPr wrap="square" lIns="0" tIns="0" rIns="0" bIns="0" rtlCol="0">
            <a:spAutoFit/>
          </a:bodyPr>
          <a:lstStyle/>
          <a:p>
            <a:pPr algn="ctr"/>
            <a:r>
              <a:rPr lang="en-US" altLang="ja-JP" sz="1600">
                <a:latin typeface="Hiragino Kaku Gothic Pro W6" charset="-128"/>
                <a:ea typeface="Hiragino Kaku Gothic Pro W6" charset="-128"/>
                <a:cs typeface="Hiragino Kaku Gothic Pro W6" charset="-128"/>
              </a:rPr>
              <a:t>1,500 </a:t>
            </a:r>
            <a:r>
              <a:rPr lang="en-US" altLang="ja-JP" sz="1600" dirty="0">
                <a:latin typeface="Hiragino Kaku Gothic Pro W6" charset="-128"/>
                <a:ea typeface="Hiragino Kaku Gothic Pro W6" charset="-128"/>
                <a:cs typeface="Hiragino Kaku Gothic Pro W6" charset="-128"/>
              </a:rPr>
              <a:t>m</a:t>
            </a:r>
            <a:endParaRPr kumimoji="1" lang="ja-JP" altLang="en-US" sz="1600" dirty="0">
              <a:latin typeface="Hiragino Kaku Gothic Pro W6" charset="-128"/>
              <a:ea typeface="Hiragino Kaku Gothic Pro W6" charset="-128"/>
              <a:cs typeface="Hiragino Kaku Gothic Pro W6" charset="-128"/>
            </a:endParaRPr>
          </a:p>
        </p:txBody>
      </p:sp>
      <p:sp>
        <p:nvSpPr>
          <p:cNvPr id="62" name="テキスト ボックス 61"/>
          <p:cNvSpPr txBox="1"/>
          <p:nvPr/>
        </p:nvSpPr>
        <p:spPr>
          <a:xfrm>
            <a:off x="7155468" y="3408632"/>
            <a:ext cx="941699" cy="246221"/>
          </a:xfrm>
          <a:prstGeom prst="rect">
            <a:avLst/>
          </a:prstGeom>
          <a:solidFill>
            <a:schemeClr val="bg1"/>
          </a:solidFill>
        </p:spPr>
        <p:txBody>
          <a:bodyPr wrap="square" lIns="0" tIns="0" rIns="0" bIns="0" rtlCol="0">
            <a:spAutoFit/>
          </a:bodyPr>
          <a:lstStyle/>
          <a:p>
            <a:pPr algn="ctr"/>
            <a:r>
              <a:rPr lang="en-US" altLang="ja-JP" sz="1600" dirty="0">
                <a:latin typeface="Hiragino Kaku Gothic Pro W6" charset="-128"/>
                <a:ea typeface="Hiragino Kaku Gothic Pro W6" charset="-128"/>
                <a:cs typeface="Hiragino Kaku Gothic Pro W6" charset="-128"/>
              </a:rPr>
              <a:t>2,000 m</a:t>
            </a:r>
            <a:endParaRPr kumimoji="1" lang="ja-JP" altLang="en-US" sz="1600" dirty="0">
              <a:latin typeface="Hiragino Kaku Gothic Pro W6" charset="-128"/>
              <a:ea typeface="Hiragino Kaku Gothic Pro W6" charset="-128"/>
              <a:cs typeface="Hiragino Kaku Gothic Pro W6" charset="-128"/>
            </a:endParaRPr>
          </a:p>
        </p:txBody>
      </p:sp>
      <p:sp>
        <p:nvSpPr>
          <p:cNvPr id="63" name="Text Box 99"/>
          <p:cNvSpPr txBox="1">
            <a:spLocks noChangeArrowheads="1"/>
          </p:cNvSpPr>
          <p:nvPr/>
        </p:nvSpPr>
        <p:spPr bwMode="auto">
          <a:xfrm>
            <a:off x="6930022" y="543919"/>
            <a:ext cx="1603577" cy="338516"/>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03" tIns="45701" rIns="91403" bIns="45701">
            <a:spAutoFit/>
          </a:bodyPr>
          <a:lstStyle>
            <a:lvl1pPr marL="341313" indent="-341313" algn="l" defTabSz="912813">
              <a:defRPr kumimoji="1">
                <a:solidFill>
                  <a:schemeClr val="tx1"/>
                </a:solidFill>
                <a:latin typeface="Arial" charset="0"/>
                <a:ea typeface="ＭＳ Ｐゴシック" charset="0"/>
                <a:cs typeface="ＭＳ Ｐゴシック" charset="0"/>
              </a:defRPr>
            </a:lvl1pPr>
            <a:lvl2pPr marL="796925" indent="-339725" algn="l" defTabSz="912813">
              <a:defRPr kumimoji="1">
                <a:solidFill>
                  <a:schemeClr val="tx1"/>
                </a:solidFill>
                <a:latin typeface="Arial" charset="0"/>
                <a:ea typeface="ＭＳ Ｐゴシック" charset="0"/>
              </a:defRPr>
            </a:lvl2pPr>
            <a:lvl3pPr marL="1254125" indent="-341313" algn="l" defTabSz="912813">
              <a:defRPr kumimoji="1">
                <a:solidFill>
                  <a:schemeClr val="tx1"/>
                </a:solidFill>
                <a:latin typeface="Arial" charset="0"/>
                <a:ea typeface="ＭＳ Ｐゴシック" charset="0"/>
              </a:defRPr>
            </a:lvl3pPr>
            <a:lvl4pPr marL="1711325" indent="-341313" algn="l" defTabSz="912813">
              <a:defRPr kumimoji="1">
                <a:solidFill>
                  <a:schemeClr val="tx1"/>
                </a:solidFill>
                <a:latin typeface="Arial" charset="0"/>
                <a:ea typeface="ＭＳ Ｐゴシック" charset="0"/>
              </a:defRPr>
            </a:lvl4pPr>
            <a:lvl5pPr marL="2168525" indent="-341313" algn="l" defTabSz="912813">
              <a:defRPr kumimoji="1">
                <a:solidFill>
                  <a:schemeClr val="tx1"/>
                </a:solidFill>
                <a:latin typeface="Arial" charset="0"/>
                <a:ea typeface="ＭＳ Ｐゴシック" charset="0"/>
              </a:defRPr>
            </a:lvl5pPr>
            <a:lvl6pPr marL="2625725" indent="-341313" defTabSz="912813" fontAlgn="base">
              <a:spcBef>
                <a:spcPct val="0"/>
              </a:spcBef>
              <a:spcAft>
                <a:spcPct val="0"/>
              </a:spcAft>
              <a:defRPr kumimoji="1">
                <a:solidFill>
                  <a:schemeClr val="tx1"/>
                </a:solidFill>
                <a:latin typeface="Arial" charset="0"/>
                <a:ea typeface="ＭＳ Ｐゴシック" charset="0"/>
              </a:defRPr>
            </a:lvl6pPr>
            <a:lvl7pPr marL="3082925" indent="-341313" defTabSz="912813" fontAlgn="base">
              <a:spcBef>
                <a:spcPct val="0"/>
              </a:spcBef>
              <a:spcAft>
                <a:spcPct val="0"/>
              </a:spcAft>
              <a:defRPr kumimoji="1">
                <a:solidFill>
                  <a:schemeClr val="tx1"/>
                </a:solidFill>
                <a:latin typeface="Arial" charset="0"/>
                <a:ea typeface="ＭＳ Ｐゴシック" charset="0"/>
              </a:defRPr>
            </a:lvl7pPr>
            <a:lvl8pPr marL="3540125" indent="-341313" defTabSz="912813" fontAlgn="base">
              <a:spcBef>
                <a:spcPct val="0"/>
              </a:spcBef>
              <a:spcAft>
                <a:spcPct val="0"/>
              </a:spcAft>
              <a:defRPr kumimoji="1">
                <a:solidFill>
                  <a:schemeClr val="tx1"/>
                </a:solidFill>
                <a:latin typeface="Arial" charset="0"/>
                <a:ea typeface="ＭＳ Ｐゴシック" charset="0"/>
              </a:defRPr>
            </a:lvl8pPr>
            <a:lvl9pPr marL="3997325" indent="-341313" defTabSz="912813" fontAlgn="base">
              <a:spcBef>
                <a:spcPct val="0"/>
              </a:spcBef>
              <a:spcAft>
                <a:spcPct val="0"/>
              </a:spcAft>
              <a:defRPr kumimoji="1">
                <a:solidFill>
                  <a:schemeClr val="tx1"/>
                </a:solidFill>
                <a:latin typeface="Arial" charset="0"/>
                <a:ea typeface="ＭＳ Ｐゴシック" charset="0"/>
              </a:defRPr>
            </a:lvl9pPr>
          </a:lstStyle>
          <a:p>
            <a:pPr>
              <a:defRPr/>
            </a:pPr>
            <a:r>
              <a:rPr lang="ja-JP" altLang="en-US" sz="1600" dirty="0">
                <a:solidFill>
                  <a:srgbClr val="000000"/>
                </a:solidFill>
                <a:latin typeface="ヒラギノ角ゴ ProN W6"/>
                <a:ea typeface="ヒラギノ角ゴ ProN W6"/>
                <a:cs typeface="ヒラギノ角ゴ ProN W6"/>
              </a:rPr>
              <a:t>解像度</a:t>
            </a:r>
            <a:r>
              <a:rPr lang="en-US" altLang="ja-JP" sz="1600" dirty="0">
                <a:solidFill>
                  <a:srgbClr val="000000"/>
                </a:solidFill>
                <a:latin typeface="ヒラギノ角ゴ ProN W6"/>
                <a:ea typeface="ヒラギノ角ゴ ProN W6"/>
                <a:cs typeface="ヒラギノ角ゴ ProN W6"/>
              </a:rPr>
              <a:t> 100 m</a:t>
            </a:r>
          </a:p>
        </p:txBody>
      </p:sp>
      <p:sp>
        <p:nvSpPr>
          <p:cNvPr id="50" name="上下矢印 49"/>
          <p:cNvSpPr/>
          <p:nvPr/>
        </p:nvSpPr>
        <p:spPr>
          <a:xfrm rot="5400000">
            <a:off x="7557822" y="2137440"/>
            <a:ext cx="136992" cy="2530869"/>
          </a:xfrm>
          <a:prstGeom prst="upDownArrow">
            <a:avLst>
              <a:gd name="adj1" fmla="val 29376"/>
              <a:gd name="adj2" fmla="val 13249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Text Box 99"/>
          <p:cNvSpPr txBox="1">
            <a:spLocks noChangeArrowheads="1"/>
          </p:cNvSpPr>
          <p:nvPr/>
        </p:nvSpPr>
        <p:spPr bwMode="auto">
          <a:xfrm>
            <a:off x="7265628" y="3629413"/>
            <a:ext cx="1603577" cy="338516"/>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03" tIns="45701" rIns="91403" bIns="45701">
            <a:spAutoFit/>
          </a:bodyPr>
          <a:lstStyle>
            <a:lvl1pPr marL="341313" indent="-341313" algn="l" defTabSz="912813">
              <a:defRPr kumimoji="1">
                <a:solidFill>
                  <a:schemeClr val="tx1"/>
                </a:solidFill>
                <a:latin typeface="Arial" charset="0"/>
                <a:ea typeface="ＭＳ Ｐゴシック" charset="0"/>
                <a:cs typeface="ＭＳ Ｐゴシック" charset="0"/>
              </a:defRPr>
            </a:lvl1pPr>
            <a:lvl2pPr marL="796925" indent="-339725" algn="l" defTabSz="912813">
              <a:defRPr kumimoji="1">
                <a:solidFill>
                  <a:schemeClr val="tx1"/>
                </a:solidFill>
                <a:latin typeface="Arial" charset="0"/>
                <a:ea typeface="ＭＳ Ｐゴシック" charset="0"/>
              </a:defRPr>
            </a:lvl2pPr>
            <a:lvl3pPr marL="1254125" indent="-341313" algn="l" defTabSz="912813">
              <a:defRPr kumimoji="1">
                <a:solidFill>
                  <a:schemeClr val="tx1"/>
                </a:solidFill>
                <a:latin typeface="Arial" charset="0"/>
                <a:ea typeface="ＭＳ Ｐゴシック" charset="0"/>
              </a:defRPr>
            </a:lvl3pPr>
            <a:lvl4pPr marL="1711325" indent="-341313" algn="l" defTabSz="912813">
              <a:defRPr kumimoji="1">
                <a:solidFill>
                  <a:schemeClr val="tx1"/>
                </a:solidFill>
                <a:latin typeface="Arial" charset="0"/>
                <a:ea typeface="ＭＳ Ｐゴシック" charset="0"/>
              </a:defRPr>
            </a:lvl4pPr>
            <a:lvl5pPr marL="2168525" indent="-341313" algn="l" defTabSz="912813">
              <a:defRPr kumimoji="1">
                <a:solidFill>
                  <a:schemeClr val="tx1"/>
                </a:solidFill>
                <a:latin typeface="Arial" charset="0"/>
                <a:ea typeface="ＭＳ Ｐゴシック" charset="0"/>
              </a:defRPr>
            </a:lvl5pPr>
            <a:lvl6pPr marL="2625725" indent="-341313" defTabSz="912813" fontAlgn="base">
              <a:spcBef>
                <a:spcPct val="0"/>
              </a:spcBef>
              <a:spcAft>
                <a:spcPct val="0"/>
              </a:spcAft>
              <a:defRPr kumimoji="1">
                <a:solidFill>
                  <a:schemeClr val="tx1"/>
                </a:solidFill>
                <a:latin typeface="Arial" charset="0"/>
                <a:ea typeface="ＭＳ Ｐゴシック" charset="0"/>
              </a:defRPr>
            </a:lvl6pPr>
            <a:lvl7pPr marL="3082925" indent="-341313" defTabSz="912813" fontAlgn="base">
              <a:spcBef>
                <a:spcPct val="0"/>
              </a:spcBef>
              <a:spcAft>
                <a:spcPct val="0"/>
              </a:spcAft>
              <a:defRPr kumimoji="1">
                <a:solidFill>
                  <a:schemeClr val="tx1"/>
                </a:solidFill>
                <a:latin typeface="Arial" charset="0"/>
                <a:ea typeface="ＭＳ Ｐゴシック" charset="0"/>
              </a:defRPr>
            </a:lvl7pPr>
            <a:lvl8pPr marL="3540125" indent="-341313" defTabSz="912813" fontAlgn="base">
              <a:spcBef>
                <a:spcPct val="0"/>
              </a:spcBef>
              <a:spcAft>
                <a:spcPct val="0"/>
              </a:spcAft>
              <a:defRPr kumimoji="1">
                <a:solidFill>
                  <a:schemeClr val="tx1"/>
                </a:solidFill>
                <a:latin typeface="Arial" charset="0"/>
                <a:ea typeface="ＭＳ Ｐゴシック" charset="0"/>
              </a:defRPr>
            </a:lvl8pPr>
            <a:lvl9pPr marL="3997325" indent="-341313" defTabSz="912813" fontAlgn="base">
              <a:spcBef>
                <a:spcPct val="0"/>
              </a:spcBef>
              <a:spcAft>
                <a:spcPct val="0"/>
              </a:spcAft>
              <a:defRPr kumimoji="1">
                <a:solidFill>
                  <a:schemeClr val="tx1"/>
                </a:solidFill>
                <a:latin typeface="Arial" charset="0"/>
                <a:ea typeface="ＭＳ Ｐゴシック" charset="0"/>
              </a:defRPr>
            </a:lvl9pPr>
          </a:lstStyle>
          <a:p>
            <a:pPr>
              <a:defRPr/>
            </a:pPr>
            <a:r>
              <a:rPr lang="ja-JP" altLang="en-US" sz="1600" dirty="0">
                <a:solidFill>
                  <a:srgbClr val="000000"/>
                </a:solidFill>
                <a:latin typeface="ヒラギノ角ゴ ProN W6"/>
                <a:ea typeface="ヒラギノ角ゴ ProN W6"/>
                <a:cs typeface="ヒラギノ角ゴ ProN W6"/>
              </a:rPr>
              <a:t>解像度</a:t>
            </a:r>
            <a:r>
              <a:rPr lang="en-US" altLang="ja-JP" sz="1600" dirty="0">
                <a:solidFill>
                  <a:srgbClr val="000000"/>
                </a:solidFill>
                <a:latin typeface="ヒラギノ角ゴ ProN W6"/>
                <a:ea typeface="ヒラギノ角ゴ ProN W6"/>
                <a:cs typeface="ヒラギノ角ゴ ProN W6"/>
              </a:rPr>
              <a:t> 50 m</a:t>
            </a:r>
          </a:p>
        </p:txBody>
      </p:sp>
    </p:spTree>
    <p:extLst>
      <p:ext uri="{BB962C8B-B14F-4D97-AF65-F5344CB8AC3E}">
        <p14:creationId xmlns:p14="http://schemas.microsoft.com/office/powerpoint/2010/main" val="3604921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18347" y="126418"/>
            <a:ext cx="7511473" cy="747007"/>
          </a:xfrm>
        </p:spPr>
        <p:txBody>
          <a:bodyPr>
            <a:normAutofit/>
          </a:bodyPr>
          <a:lstStyle/>
          <a:p>
            <a:r>
              <a:rPr kumimoji="1" lang="ja-JP" altLang="en-US" sz="3600" dirty="0"/>
              <a:t>はじめに</a:t>
            </a:r>
            <a:r>
              <a:rPr kumimoji="1" lang="en-US" altLang="ja-JP" sz="3600" dirty="0"/>
              <a:t> </a:t>
            </a:r>
            <a:endParaRPr kumimoji="1" lang="ja-JP" altLang="en-US" sz="3600" dirty="0"/>
          </a:p>
        </p:txBody>
      </p:sp>
      <p:grpSp>
        <p:nvGrpSpPr>
          <p:cNvPr id="7" name="図形グループ 6"/>
          <p:cNvGrpSpPr/>
          <p:nvPr/>
        </p:nvGrpSpPr>
        <p:grpSpPr>
          <a:xfrm>
            <a:off x="5739808" y="655277"/>
            <a:ext cx="2864224" cy="2296701"/>
            <a:chOff x="6279776" y="2471513"/>
            <a:chExt cx="2864224" cy="2296701"/>
          </a:xfrm>
        </p:grpSpPr>
        <p:sp>
          <p:nvSpPr>
            <p:cNvPr id="4" name="正方形/長方形 3"/>
            <p:cNvSpPr/>
            <p:nvPr/>
          </p:nvSpPr>
          <p:spPr>
            <a:xfrm>
              <a:off x="6279776" y="2471513"/>
              <a:ext cx="2864224" cy="2286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6" name="直線コネクタ 5"/>
            <p:cNvCxnSpPr>
              <a:stCxn id="4" idx="0"/>
              <a:endCxn id="4" idx="2"/>
            </p:cNvCxnSpPr>
            <p:nvPr/>
          </p:nvCxnSpPr>
          <p:spPr>
            <a:xfrm>
              <a:off x="7711888" y="2471513"/>
              <a:ext cx="0" cy="228600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6968708" y="2471513"/>
              <a:ext cx="0" cy="228600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8480870" y="2482214"/>
              <a:ext cx="0" cy="228600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9" name="テキスト ボックス 8"/>
          <p:cNvSpPr txBox="1"/>
          <p:nvPr/>
        </p:nvSpPr>
        <p:spPr>
          <a:xfrm>
            <a:off x="6097175" y="2929301"/>
            <a:ext cx="663129" cy="307777"/>
          </a:xfrm>
          <a:prstGeom prst="rect">
            <a:avLst/>
          </a:prstGeom>
          <a:noFill/>
        </p:spPr>
        <p:txBody>
          <a:bodyPr wrap="square" rtlCol="0">
            <a:spAutoFit/>
          </a:bodyPr>
          <a:lstStyle/>
          <a:p>
            <a:r>
              <a:rPr kumimoji="1" lang="en-US" altLang="ja-JP" sz="1400" dirty="0">
                <a:latin typeface="Hiragino Kaku Gothic Pro W3" charset="-128"/>
                <a:ea typeface="Hiragino Kaku Gothic Pro W3" charset="-128"/>
                <a:cs typeface="Hiragino Kaku Gothic Pro W3" charset="-128"/>
              </a:rPr>
              <a:t>10 m</a:t>
            </a:r>
            <a:endParaRPr kumimoji="1" lang="ja-JP" altLang="en-US" sz="1400" dirty="0">
              <a:latin typeface="Hiragino Kaku Gothic Pro W3" charset="-128"/>
              <a:ea typeface="Hiragino Kaku Gothic Pro W3" charset="-128"/>
              <a:cs typeface="Hiragino Kaku Gothic Pro W3" charset="-128"/>
            </a:endParaRPr>
          </a:p>
        </p:txBody>
      </p:sp>
      <p:sp>
        <p:nvSpPr>
          <p:cNvPr id="20" name="テキスト ボックス 19"/>
          <p:cNvSpPr txBox="1"/>
          <p:nvPr/>
        </p:nvSpPr>
        <p:spPr>
          <a:xfrm>
            <a:off x="6809618" y="2929301"/>
            <a:ext cx="773919" cy="307777"/>
          </a:xfrm>
          <a:prstGeom prst="rect">
            <a:avLst/>
          </a:prstGeom>
          <a:noFill/>
        </p:spPr>
        <p:txBody>
          <a:bodyPr wrap="square" rtlCol="0">
            <a:spAutoFit/>
          </a:bodyPr>
          <a:lstStyle/>
          <a:p>
            <a:r>
              <a:rPr kumimoji="1" lang="en-US" altLang="ja-JP" sz="1400">
                <a:latin typeface="Hiragino Kaku Gothic Pro W3" charset="-128"/>
                <a:ea typeface="Hiragino Kaku Gothic Pro W3" charset="-128"/>
                <a:cs typeface="Hiragino Kaku Gothic Pro W3" charset="-128"/>
              </a:rPr>
              <a:t>10 </a:t>
            </a:r>
            <a:r>
              <a:rPr kumimoji="1" lang="en-US" altLang="ja-JP" sz="1400" dirty="0">
                <a:latin typeface="Hiragino Kaku Gothic Pro W3" charset="-128"/>
                <a:ea typeface="Hiragino Kaku Gothic Pro W3" charset="-128"/>
                <a:cs typeface="Hiragino Kaku Gothic Pro W3" charset="-128"/>
              </a:rPr>
              <a:t>km</a:t>
            </a:r>
            <a:endParaRPr kumimoji="1" lang="ja-JP" altLang="en-US" sz="1400" dirty="0">
              <a:latin typeface="Hiragino Kaku Gothic Pro W3" charset="-128"/>
              <a:ea typeface="Hiragino Kaku Gothic Pro W3" charset="-128"/>
              <a:cs typeface="Hiragino Kaku Gothic Pro W3" charset="-128"/>
            </a:endParaRPr>
          </a:p>
        </p:txBody>
      </p:sp>
      <p:sp>
        <p:nvSpPr>
          <p:cNvPr id="22" name="テキスト ボックス 21"/>
          <p:cNvSpPr txBox="1"/>
          <p:nvPr/>
        </p:nvSpPr>
        <p:spPr>
          <a:xfrm>
            <a:off x="7503483" y="2929300"/>
            <a:ext cx="1195553" cy="307777"/>
          </a:xfrm>
          <a:prstGeom prst="rect">
            <a:avLst/>
          </a:prstGeom>
          <a:noFill/>
        </p:spPr>
        <p:txBody>
          <a:bodyPr wrap="square" rtlCol="0">
            <a:spAutoFit/>
          </a:bodyPr>
          <a:lstStyle/>
          <a:p>
            <a:r>
              <a:rPr kumimoji="1" lang="en-US" altLang="ja-JP" sz="1400">
                <a:latin typeface="Hiragino Kaku Gothic Pro W3" charset="-128"/>
                <a:ea typeface="Hiragino Kaku Gothic Pro W3" charset="-128"/>
                <a:cs typeface="Hiragino Kaku Gothic Pro W3" charset="-128"/>
              </a:rPr>
              <a:t>10,000 </a:t>
            </a:r>
            <a:r>
              <a:rPr kumimoji="1" lang="en-US" altLang="ja-JP" sz="1400" dirty="0">
                <a:latin typeface="Hiragino Kaku Gothic Pro W3" charset="-128"/>
                <a:ea typeface="Hiragino Kaku Gothic Pro W3" charset="-128"/>
                <a:cs typeface="Hiragino Kaku Gothic Pro W3" charset="-128"/>
              </a:rPr>
              <a:t>km</a:t>
            </a:r>
            <a:endParaRPr kumimoji="1" lang="ja-JP" altLang="en-US" sz="1400" dirty="0">
              <a:latin typeface="Hiragino Kaku Gothic Pro W3" charset="-128"/>
              <a:ea typeface="Hiragino Kaku Gothic Pro W3" charset="-128"/>
              <a:cs typeface="Hiragino Kaku Gothic Pro W3" charset="-128"/>
            </a:endParaRPr>
          </a:p>
        </p:txBody>
      </p:sp>
      <p:sp>
        <p:nvSpPr>
          <p:cNvPr id="23" name="テキスト ボックス 22"/>
          <p:cNvSpPr txBox="1"/>
          <p:nvPr/>
        </p:nvSpPr>
        <p:spPr>
          <a:xfrm>
            <a:off x="5902752" y="2195192"/>
            <a:ext cx="1269168" cy="307777"/>
          </a:xfrm>
          <a:prstGeom prst="rect">
            <a:avLst/>
          </a:prstGeom>
          <a:noFill/>
        </p:spPr>
        <p:txBody>
          <a:bodyPr wrap="square" rtlCol="0">
            <a:spAutoFit/>
          </a:bodyPr>
          <a:lstStyle/>
          <a:p>
            <a:r>
              <a:rPr kumimoji="1" lang="ja-JP" altLang="en-US" sz="1400" dirty="0">
                <a:latin typeface="Hiragino Kaku Gothic Pro W3" charset="-128"/>
                <a:ea typeface="Hiragino Kaku Gothic Pro W3" charset="-128"/>
                <a:cs typeface="Hiragino Kaku Gothic Pro W3" charset="-128"/>
              </a:rPr>
              <a:t>ダストデビル</a:t>
            </a:r>
          </a:p>
        </p:txBody>
      </p:sp>
      <p:sp>
        <p:nvSpPr>
          <p:cNvPr id="24" name="テキスト ボックス 23"/>
          <p:cNvSpPr txBox="1"/>
          <p:nvPr/>
        </p:nvSpPr>
        <p:spPr>
          <a:xfrm>
            <a:off x="5690494" y="2550568"/>
            <a:ext cx="1269168" cy="307777"/>
          </a:xfrm>
          <a:prstGeom prst="rect">
            <a:avLst/>
          </a:prstGeom>
          <a:noFill/>
        </p:spPr>
        <p:txBody>
          <a:bodyPr wrap="square" rtlCol="0">
            <a:spAutoFit/>
          </a:bodyPr>
          <a:lstStyle/>
          <a:p>
            <a:r>
              <a:rPr kumimoji="1" lang="ja-JP" altLang="en-US" sz="1400">
                <a:latin typeface="Hiragino Kaku Gothic Pro W3" charset="-128"/>
                <a:ea typeface="Hiragino Kaku Gothic Pro W3" charset="-128"/>
                <a:cs typeface="Hiragino Kaku Gothic Pro W3" charset="-128"/>
              </a:rPr>
              <a:t>小規模乱流</a:t>
            </a:r>
            <a:endParaRPr kumimoji="1" lang="ja-JP" altLang="en-US" sz="1400" dirty="0">
              <a:latin typeface="Hiragino Kaku Gothic Pro W3" charset="-128"/>
              <a:ea typeface="Hiragino Kaku Gothic Pro W3" charset="-128"/>
              <a:cs typeface="Hiragino Kaku Gothic Pro W3" charset="-128"/>
            </a:endParaRPr>
          </a:p>
        </p:txBody>
      </p:sp>
      <p:sp>
        <p:nvSpPr>
          <p:cNvPr id="26" name="テキスト ボックス 25"/>
          <p:cNvSpPr txBox="1"/>
          <p:nvPr/>
        </p:nvSpPr>
        <p:spPr>
          <a:xfrm>
            <a:off x="7298530" y="667461"/>
            <a:ext cx="1427836" cy="523220"/>
          </a:xfrm>
          <a:prstGeom prst="rect">
            <a:avLst/>
          </a:prstGeom>
          <a:noFill/>
        </p:spPr>
        <p:txBody>
          <a:bodyPr wrap="square" rtlCol="0">
            <a:spAutoFit/>
          </a:bodyPr>
          <a:lstStyle/>
          <a:p>
            <a:r>
              <a:rPr kumimoji="1" lang="ja-JP" altLang="en-US" sz="1400" dirty="0">
                <a:latin typeface="Hiragino Kaku Gothic Pro W3" charset="-128"/>
                <a:ea typeface="Hiragino Kaku Gothic Pro W3" charset="-128"/>
                <a:cs typeface="Hiragino Kaku Gothic Pro W3" charset="-128"/>
              </a:rPr>
              <a:t>グローバル</a:t>
            </a:r>
            <a:br>
              <a:rPr kumimoji="1" lang="en-US" altLang="ja-JP" sz="1400" dirty="0">
                <a:latin typeface="Hiragino Kaku Gothic Pro W3" charset="-128"/>
                <a:ea typeface="Hiragino Kaku Gothic Pro W3" charset="-128"/>
                <a:cs typeface="Hiragino Kaku Gothic Pro W3" charset="-128"/>
              </a:rPr>
            </a:br>
            <a:r>
              <a:rPr kumimoji="1" lang="ja-JP" altLang="en-US" sz="1400" dirty="0">
                <a:latin typeface="Hiragino Kaku Gothic Pro W3" charset="-128"/>
                <a:ea typeface="Hiragino Kaku Gothic Pro W3" charset="-128"/>
                <a:cs typeface="Hiragino Kaku Gothic Pro W3" charset="-128"/>
              </a:rPr>
              <a:t>ダストストーム</a:t>
            </a:r>
          </a:p>
        </p:txBody>
      </p:sp>
      <p:cxnSp>
        <p:nvCxnSpPr>
          <p:cNvPr id="28" name="直線コネクタ 27"/>
          <p:cNvCxnSpPr/>
          <p:nvPr/>
        </p:nvCxnSpPr>
        <p:spPr>
          <a:xfrm>
            <a:off x="5739808" y="1606071"/>
            <a:ext cx="2864224"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5739808" y="1222260"/>
            <a:ext cx="2864224"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5739808" y="2381222"/>
            <a:ext cx="2864224"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a:off x="5424994" y="2230199"/>
            <a:ext cx="426039" cy="307777"/>
          </a:xfrm>
          <a:prstGeom prst="rect">
            <a:avLst/>
          </a:prstGeom>
          <a:noFill/>
        </p:spPr>
        <p:txBody>
          <a:bodyPr wrap="square" rtlCol="0">
            <a:spAutoFit/>
          </a:bodyPr>
          <a:lstStyle/>
          <a:p>
            <a:r>
              <a:rPr kumimoji="1" lang="ja-JP" altLang="en-US" sz="1400" dirty="0">
                <a:latin typeface="Hiragino Kaku Gothic Pro W3" charset="-128"/>
                <a:ea typeface="Hiragino Kaku Gothic Pro W3" charset="-128"/>
                <a:cs typeface="Hiragino Kaku Gothic Pro W3" charset="-128"/>
              </a:rPr>
              <a:t>分</a:t>
            </a:r>
          </a:p>
        </p:txBody>
      </p:sp>
      <p:sp>
        <p:nvSpPr>
          <p:cNvPr id="36" name="テキスト ボックス 35"/>
          <p:cNvSpPr txBox="1"/>
          <p:nvPr/>
        </p:nvSpPr>
        <p:spPr>
          <a:xfrm>
            <a:off x="5421328" y="1446032"/>
            <a:ext cx="426039" cy="307777"/>
          </a:xfrm>
          <a:prstGeom prst="rect">
            <a:avLst/>
          </a:prstGeom>
          <a:noFill/>
        </p:spPr>
        <p:txBody>
          <a:bodyPr wrap="square" rtlCol="0">
            <a:spAutoFit/>
          </a:bodyPr>
          <a:lstStyle/>
          <a:p>
            <a:r>
              <a:rPr kumimoji="1" lang="ja-JP" altLang="en-US" sz="1400" dirty="0">
                <a:latin typeface="Hiragino Kaku Gothic Pro W3" charset="-128"/>
                <a:ea typeface="Hiragino Kaku Gothic Pro W3" charset="-128"/>
                <a:cs typeface="Hiragino Kaku Gothic Pro W3" charset="-128"/>
              </a:rPr>
              <a:t>日</a:t>
            </a:r>
          </a:p>
        </p:txBody>
      </p:sp>
      <p:sp>
        <p:nvSpPr>
          <p:cNvPr id="37" name="テキスト ボックス 36"/>
          <p:cNvSpPr txBox="1"/>
          <p:nvPr/>
        </p:nvSpPr>
        <p:spPr>
          <a:xfrm>
            <a:off x="5424994" y="1071255"/>
            <a:ext cx="426039" cy="307777"/>
          </a:xfrm>
          <a:prstGeom prst="rect">
            <a:avLst/>
          </a:prstGeom>
          <a:noFill/>
        </p:spPr>
        <p:txBody>
          <a:bodyPr wrap="square" rtlCol="0">
            <a:spAutoFit/>
          </a:bodyPr>
          <a:lstStyle/>
          <a:p>
            <a:r>
              <a:rPr kumimoji="1" lang="ja-JP" altLang="en-US" sz="1400" dirty="0">
                <a:latin typeface="Hiragino Kaku Gothic Pro W3" charset="-128"/>
                <a:ea typeface="Hiragino Kaku Gothic Pro W3" charset="-128"/>
                <a:cs typeface="Hiragino Kaku Gothic Pro W3" charset="-128"/>
              </a:rPr>
              <a:t>月</a:t>
            </a:r>
          </a:p>
        </p:txBody>
      </p:sp>
      <p:sp>
        <p:nvSpPr>
          <p:cNvPr id="38" name="円/楕円 37"/>
          <p:cNvSpPr/>
          <p:nvPr/>
        </p:nvSpPr>
        <p:spPr>
          <a:xfrm>
            <a:off x="6468212" y="1700389"/>
            <a:ext cx="1854466" cy="5076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0" name="テキスト ボックス 29"/>
          <p:cNvSpPr txBox="1"/>
          <p:nvPr/>
        </p:nvSpPr>
        <p:spPr>
          <a:xfrm>
            <a:off x="7049586" y="1190682"/>
            <a:ext cx="1427836" cy="523220"/>
          </a:xfrm>
          <a:prstGeom prst="rect">
            <a:avLst/>
          </a:prstGeom>
          <a:noFill/>
        </p:spPr>
        <p:txBody>
          <a:bodyPr wrap="square" rtlCol="0">
            <a:spAutoFit/>
          </a:bodyPr>
          <a:lstStyle/>
          <a:p>
            <a:r>
              <a:rPr kumimoji="1" lang="ja-JP" altLang="en-US" sz="1400" dirty="0">
                <a:latin typeface="Hiragino Kaku Gothic Pro W3" charset="-128"/>
                <a:ea typeface="Hiragino Kaku Gothic Pro W3" charset="-128"/>
                <a:cs typeface="Hiragino Kaku Gothic Pro W3" charset="-128"/>
              </a:rPr>
              <a:t>リージョナル</a:t>
            </a:r>
            <a:br>
              <a:rPr kumimoji="1" lang="en-US" altLang="ja-JP" sz="1400" dirty="0">
                <a:latin typeface="Hiragino Kaku Gothic Pro W3" charset="-128"/>
                <a:ea typeface="Hiragino Kaku Gothic Pro W3" charset="-128"/>
                <a:cs typeface="Hiragino Kaku Gothic Pro W3" charset="-128"/>
              </a:rPr>
            </a:br>
            <a:r>
              <a:rPr kumimoji="1" lang="ja-JP" altLang="en-US" sz="1400" dirty="0">
                <a:latin typeface="Hiragino Kaku Gothic Pro W3" charset="-128"/>
                <a:ea typeface="Hiragino Kaku Gothic Pro W3" charset="-128"/>
                <a:cs typeface="Hiragino Kaku Gothic Pro W3" charset="-128"/>
              </a:rPr>
              <a:t>ダストストーム</a:t>
            </a:r>
          </a:p>
        </p:txBody>
      </p:sp>
      <p:sp>
        <p:nvSpPr>
          <p:cNvPr id="33" name="テキスト ボックス 32"/>
          <p:cNvSpPr txBox="1"/>
          <p:nvPr/>
        </p:nvSpPr>
        <p:spPr>
          <a:xfrm>
            <a:off x="6709639" y="1687657"/>
            <a:ext cx="1427836" cy="523220"/>
          </a:xfrm>
          <a:prstGeom prst="rect">
            <a:avLst/>
          </a:prstGeom>
          <a:noFill/>
        </p:spPr>
        <p:txBody>
          <a:bodyPr wrap="square" rtlCol="0">
            <a:spAutoFit/>
          </a:bodyPr>
          <a:lstStyle/>
          <a:p>
            <a:r>
              <a:rPr kumimoji="1" lang="ja-JP" altLang="en-US" sz="1400" dirty="0">
                <a:latin typeface="Hiragino Kaku Gothic Pro W3" charset="-128"/>
                <a:ea typeface="Hiragino Kaku Gothic Pro W3" charset="-128"/>
                <a:cs typeface="Hiragino Kaku Gothic Pro W3" charset="-128"/>
              </a:rPr>
              <a:t>ローカル</a:t>
            </a:r>
            <a:br>
              <a:rPr kumimoji="1" lang="en-US" altLang="ja-JP" sz="1400" dirty="0">
                <a:latin typeface="Hiragino Kaku Gothic Pro W3" charset="-128"/>
                <a:ea typeface="Hiragino Kaku Gothic Pro W3" charset="-128"/>
                <a:cs typeface="Hiragino Kaku Gothic Pro W3" charset="-128"/>
              </a:rPr>
            </a:br>
            <a:r>
              <a:rPr kumimoji="1" lang="ja-JP" altLang="en-US" sz="1400" dirty="0">
                <a:latin typeface="Hiragino Kaku Gothic Pro W3" charset="-128"/>
                <a:ea typeface="Hiragino Kaku Gothic Pro W3" charset="-128"/>
                <a:cs typeface="Hiragino Kaku Gothic Pro W3" charset="-128"/>
              </a:rPr>
              <a:t>ダストストーム</a:t>
            </a:r>
          </a:p>
        </p:txBody>
      </p:sp>
      <p:pic>
        <p:nvPicPr>
          <p:cNvPr id="5" name="図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6191" y="2100866"/>
            <a:ext cx="4070203" cy="4384213"/>
          </a:xfrm>
          <a:prstGeom prst="rect">
            <a:avLst/>
          </a:prstGeom>
        </p:spPr>
      </p:pic>
      <p:sp>
        <p:nvSpPr>
          <p:cNvPr id="29" name="テキスト ボックス 28"/>
          <p:cNvSpPr txBox="1"/>
          <p:nvPr/>
        </p:nvSpPr>
        <p:spPr>
          <a:xfrm>
            <a:off x="86522" y="6530184"/>
            <a:ext cx="6238556" cy="307777"/>
          </a:xfrm>
          <a:prstGeom prst="rect">
            <a:avLst/>
          </a:prstGeom>
          <a:noFill/>
        </p:spPr>
        <p:txBody>
          <a:bodyPr wrap="square" rtlCol="0">
            <a:spAutoFit/>
          </a:bodyPr>
          <a:lstStyle/>
          <a:p>
            <a:r>
              <a:rPr lang="en-US" altLang="ja-JP" sz="1400" dirty="0"/>
              <a:t>https://</a:t>
            </a:r>
            <a:r>
              <a:rPr lang="en-US" altLang="ja-JP" sz="1400" dirty="0" err="1"/>
              <a:t>www.jpl.nasa.gov</a:t>
            </a:r>
            <a:r>
              <a:rPr lang="en-US" altLang="ja-JP" sz="1400" dirty="0"/>
              <a:t>/</a:t>
            </a:r>
            <a:r>
              <a:rPr lang="en-US" altLang="ja-JP" sz="1400" dirty="0" err="1"/>
              <a:t>spaceimages</a:t>
            </a:r>
            <a:r>
              <a:rPr lang="en-US" altLang="ja-JP" sz="1400" dirty="0"/>
              <a:t>/images/</a:t>
            </a:r>
            <a:r>
              <a:rPr lang="en-US" altLang="ja-JP" sz="1400" dirty="0" err="1"/>
              <a:t>largesize</a:t>
            </a:r>
            <a:r>
              <a:rPr lang="en-US" altLang="ja-JP" sz="1400" dirty="0"/>
              <a:t>/PIA15959_hires.jpg</a:t>
            </a:r>
            <a:endParaRPr kumimoji="1" lang="ja-JP" altLang="en-US" sz="1400" dirty="0"/>
          </a:p>
        </p:txBody>
      </p:sp>
      <p:pic>
        <p:nvPicPr>
          <p:cNvPr id="11" name="図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40296" y="3740073"/>
            <a:ext cx="4726307" cy="2533869"/>
          </a:xfrm>
          <a:prstGeom prst="rect">
            <a:avLst/>
          </a:prstGeom>
        </p:spPr>
      </p:pic>
      <p:sp>
        <p:nvSpPr>
          <p:cNvPr id="34" name="テキスト ボックス 33"/>
          <p:cNvSpPr txBox="1"/>
          <p:nvPr/>
        </p:nvSpPr>
        <p:spPr>
          <a:xfrm>
            <a:off x="6969487" y="6273942"/>
            <a:ext cx="2135251" cy="307777"/>
          </a:xfrm>
          <a:prstGeom prst="rect">
            <a:avLst/>
          </a:prstGeom>
          <a:noFill/>
        </p:spPr>
        <p:txBody>
          <a:bodyPr wrap="square" rtlCol="0">
            <a:spAutoFit/>
          </a:bodyPr>
          <a:lstStyle/>
          <a:p>
            <a:r>
              <a:rPr lang="en-US" altLang="ja-JP" sz="1400" dirty="0"/>
              <a:t>https://</a:t>
            </a:r>
            <a:r>
              <a:rPr lang="en-US" altLang="ja-JP" sz="1400" dirty="0" err="1"/>
              <a:t>www.jpl.nasa.gov</a:t>
            </a:r>
            <a:r>
              <a:rPr lang="en-US" altLang="ja-JP" sz="1400" dirty="0"/>
              <a:t>/</a:t>
            </a:r>
            <a:endParaRPr kumimoji="1" lang="ja-JP" altLang="en-US" sz="1400" dirty="0"/>
          </a:p>
        </p:txBody>
      </p:sp>
      <p:sp>
        <p:nvSpPr>
          <p:cNvPr id="45" name="円/楕円 44"/>
          <p:cNvSpPr/>
          <p:nvPr/>
        </p:nvSpPr>
        <p:spPr>
          <a:xfrm>
            <a:off x="6954582" y="701683"/>
            <a:ext cx="1854466" cy="5076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6" name="コンテンツ プレースホルダー 2"/>
          <p:cNvSpPr txBox="1">
            <a:spLocks/>
          </p:cNvSpPr>
          <p:nvPr/>
        </p:nvSpPr>
        <p:spPr>
          <a:xfrm>
            <a:off x="417220" y="1685370"/>
            <a:ext cx="3402586" cy="340353"/>
          </a:xfrm>
          <a:prstGeom prst="rect">
            <a:avLst/>
          </a:prstGeom>
        </p:spPr>
        <p:txBody>
          <a:bodyPr vert="horz" lIns="91440" tIns="45720" rIns="91440" bIns="45720" rtlCol="0" anchor="t" anchorCtr="0">
            <a:no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4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pPr marL="0" indent="0" algn="ctr">
              <a:buNone/>
            </a:pPr>
            <a:r>
              <a:rPr lang="ja-JP" altLang="en-US" sz="1800"/>
              <a:t>ローカルダストストーム</a:t>
            </a:r>
            <a:endParaRPr lang="en-US" altLang="ja-JP" sz="1800" dirty="0"/>
          </a:p>
        </p:txBody>
      </p:sp>
      <p:sp>
        <p:nvSpPr>
          <p:cNvPr id="47" name="コンテンツ プレースホルダー 2"/>
          <p:cNvSpPr txBox="1">
            <a:spLocks/>
          </p:cNvSpPr>
          <p:nvPr/>
        </p:nvSpPr>
        <p:spPr>
          <a:xfrm>
            <a:off x="5054571" y="3352021"/>
            <a:ext cx="3402586" cy="340353"/>
          </a:xfrm>
          <a:prstGeom prst="rect">
            <a:avLst/>
          </a:prstGeom>
        </p:spPr>
        <p:txBody>
          <a:bodyPr vert="horz" lIns="91440" tIns="45720" rIns="91440" bIns="45720" rtlCol="0" anchor="t" anchorCtr="0">
            <a:no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4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pPr marL="0" indent="0" algn="ctr">
              <a:buNone/>
            </a:pPr>
            <a:r>
              <a:rPr lang="ja-JP" altLang="en-US" sz="1800" dirty="0"/>
              <a:t>グローバルダストストーム</a:t>
            </a:r>
            <a:endParaRPr lang="en-US" altLang="ja-JP" sz="1800" dirty="0"/>
          </a:p>
        </p:txBody>
      </p:sp>
    </p:spTree>
    <p:extLst>
      <p:ext uri="{BB962C8B-B14F-4D97-AF65-F5344CB8AC3E}">
        <p14:creationId xmlns:p14="http://schemas.microsoft.com/office/powerpoint/2010/main" val="18643870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5827" y="84822"/>
            <a:ext cx="8949065" cy="747007"/>
          </a:xfrm>
        </p:spPr>
        <p:txBody>
          <a:bodyPr>
            <a:normAutofit/>
          </a:bodyPr>
          <a:lstStyle/>
          <a:p>
            <a:r>
              <a:rPr lang="ja-JP" altLang="en-US" sz="3600" dirty="0"/>
              <a:t>地表面応力が強い場所の流れ場</a:t>
            </a:r>
            <a:r>
              <a:rPr lang="en-US" altLang="ja-JP" sz="3600" dirty="0"/>
              <a:t> </a:t>
            </a:r>
            <a:r>
              <a:rPr lang="en-US" altLang="ja-JP" sz="2700" dirty="0"/>
              <a:t>(</a:t>
            </a:r>
            <a:r>
              <a:rPr lang="ja-JP" altLang="en-US" sz="2700" dirty="0"/>
              <a:t>須藤</a:t>
            </a:r>
            <a:r>
              <a:rPr lang="en-US" altLang="ja-JP" sz="2700" dirty="0"/>
              <a:t>,</a:t>
            </a:r>
            <a:r>
              <a:rPr lang="ja-JP" altLang="en-US" sz="2700" dirty="0"/>
              <a:t> </a:t>
            </a:r>
            <a:r>
              <a:rPr lang="en-US" altLang="ja-JP" sz="2700" dirty="0"/>
              <a:t>2018)</a:t>
            </a:r>
            <a:endParaRPr kumimoji="1" lang="ja-JP" altLang="en-US" sz="3600" cap="none" dirty="0"/>
          </a:p>
        </p:txBody>
      </p:sp>
      <p:sp>
        <p:nvSpPr>
          <p:cNvPr id="3" name="コンテンツ プレースホルダー 2"/>
          <p:cNvSpPr>
            <a:spLocks noGrp="1"/>
          </p:cNvSpPr>
          <p:nvPr>
            <p:ph idx="1"/>
          </p:nvPr>
        </p:nvSpPr>
        <p:spPr>
          <a:xfrm>
            <a:off x="219919" y="703241"/>
            <a:ext cx="8720881" cy="5899439"/>
          </a:xfrm>
        </p:spPr>
        <p:txBody>
          <a:bodyPr anchor="t" anchorCtr="0">
            <a:normAutofit/>
          </a:bodyPr>
          <a:lstStyle/>
          <a:p>
            <a:r>
              <a:rPr lang="ja-JP" altLang="en-US" sz="2800" dirty="0"/>
              <a:t>応力が強い場所上位</a:t>
            </a:r>
            <a:r>
              <a:rPr lang="en-US" altLang="ja-JP" sz="2800" dirty="0"/>
              <a:t> 10 </a:t>
            </a:r>
            <a:r>
              <a:rPr lang="ja-JP" altLang="en-US" sz="2800" dirty="0"/>
              <a:t>箇所について</a:t>
            </a:r>
            <a:r>
              <a:rPr lang="en-US" altLang="ja-JP" sz="2800" dirty="0"/>
              <a:t>, </a:t>
            </a:r>
            <a:r>
              <a:rPr lang="ja-JP" altLang="en-US" sz="2800" dirty="0"/>
              <a:t>孤立渦の有無を比較</a:t>
            </a:r>
            <a:endParaRPr lang="en-US" altLang="ja-JP" sz="2800" dirty="0"/>
          </a:p>
          <a:p>
            <a:pPr lvl="1"/>
            <a:r>
              <a:rPr lang="en-US" altLang="ja-JP" dirty="0"/>
              <a:t>dx = 5 m     : 5/10</a:t>
            </a:r>
          </a:p>
          <a:p>
            <a:pPr lvl="1"/>
            <a:r>
              <a:rPr lang="en-US" altLang="ja-JP" dirty="0"/>
              <a:t>dx = 10 m   : 5/10</a:t>
            </a:r>
          </a:p>
          <a:p>
            <a:pPr lvl="1"/>
            <a:r>
              <a:rPr lang="en-US" altLang="ja-JP" dirty="0"/>
              <a:t>dx = 25 m   : 6/10</a:t>
            </a:r>
          </a:p>
          <a:p>
            <a:pPr lvl="1"/>
            <a:r>
              <a:rPr lang="en-US" altLang="ja-JP" dirty="0"/>
              <a:t>dx = 50 m   : 6/10</a:t>
            </a:r>
          </a:p>
          <a:p>
            <a:pPr lvl="1"/>
            <a:r>
              <a:rPr lang="en-US" altLang="ja-JP" dirty="0"/>
              <a:t>dx = 100 m : 5/10</a:t>
            </a:r>
          </a:p>
          <a:p>
            <a:r>
              <a:rPr lang="ja-JP" altLang="en-US" sz="2800" dirty="0"/>
              <a:t>渦を伴っているかどうかは</a:t>
            </a:r>
            <a:br>
              <a:rPr lang="en-US" altLang="ja-JP" sz="2800" dirty="0"/>
            </a:br>
            <a:r>
              <a:rPr lang="ja-JP" altLang="en-US" sz="2800" dirty="0"/>
              <a:t>およそ半々</a:t>
            </a:r>
            <a:endParaRPr lang="en-US" altLang="ja-JP" sz="2800" dirty="0"/>
          </a:p>
          <a:p>
            <a:pPr lvl="1"/>
            <a:r>
              <a:rPr lang="ja-JP" altLang="en-US" sz="2400" dirty="0"/>
              <a:t>一番強い場所には渦が伴っている</a:t>
            </a:r>
            <a:endParaRPr lang="en-US" altLang="ja-JP" sz="2400" dirty="0"/>
          </a:p>
          <a:p>
            <a:r>
              <a:rPr lang="ja-JP" altLang="en-US" sz="2800" dirty="0"/>
              <a:t>応力が強い場所はダストデビル </a:t>
            </a:r>
            <a:r>
              <a:rPr lang="en-US" altLang="ja-JP" sz="2800" dirty="0"/>
              <a:t>(</a:t>
            </a:r>
            <a:r>
              <a:rPr lang="ja-JP" altLang="en-US" sz="2800" dirty="0"/>
              <a:t>渦</a:t>
            </a:r>
            <a:r>
              <a:rPr lang="en-US" altLang="ja-JP" sz="2800" dirty="0"/>
              <a:t>) </a:t>
            </a:r>
            <a:r>
              <a:rPr lang="ja-JP" altLang="en-US" sz="2800" dirty="0"/>
              <a:t>だけではない</a:t>
            </a:r>
            <a:endParaRPr lang="en-US" altLang="ja-JP" sz="2800" dirty="0"/>
          </a:p>
        </p:txBody>
      </p:sp>
    </p:spTree>
    <p:extLst>
      <p:ext uri="{BB962C8B-B14F-4D97-AF65-F5344CB8AC3E}">
        <p14:creationId xmlns:p14="http://schemas.microsoft.com/office/powerpoint/2010/main" val="38515290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5827" y="84822"/>
            <a:ext cx="8502145" cy="747007"/>
          </a:xfrm>
        </p:spPr>
        <p:txBody>
          <a:bodyPr>
            <a:normAutofit/>
          </a:bodyPr>
          <a:lstStyle/>
          <a:p>
            <a:r>
              <a:rPr lang="ja-JP" altLang="en-US" sz="3600" dirty="0"/>
              <a:t>ダストフラックス空間分布</a:t>
            </a:r>
            <a:endParaRPr kumimoji="1" lang="ja-JP" altLang="en-US" sz="3600" cap="none" dirty="0"/>
          </a:p>
        </p:txBody>
      </p:sp>
      <p:sp>
        <p:nvSpPr>
          <p:cNvPr id="3" name="コンテンツ プレースホルダー 2"/>
          <p:cNvSpPr>
            <a:spLocks noGrp="1"/>
          </p:cNvSpPr>
          <p:nvPr>
            <p:ph idx="1"/>
          </p:nvPr>
        </p:nvSpPr>
        <p:spPr>
          <a:xfrm>
            <a:off x="219919" y="703241"/>
            <a:ext cx="8720881" cy="1073417"/>
          </a:xfrm>
        </p:spPr>
        <p:txBody>
          <a:bodyPr anchor="t" anchorCtr="0">
            <a:normAutofit/>
          </a:bodyPr>
          <a:lstStyle/>
          <a:p>
            <a:r>
              <a:rPr lang="en-US" altLang="ja-JP" sz="2800" dirty="0" err="1"/>
              <a:t>Kahre</a:t>
            </a:r>
            <a:r>
              <a:rPr lang="en-US" altLang="ja-JP" sz="2800" dirty="0"/>
              <a:t> et al. (2006) </a:t>
            </a:r>
            <a:r>
              <a:rPr lang="ja-JP" altLang="en-US" sz="2800" dirty="0"/>
              <a:t>のパラメタリゼーションで計算したダストフラックス </a:t>
            </a:r>
            <a:r>
              <a:rPr lang="en-US" altLang="ja-JP" sz="2800" dirty="0"/>
              <a:t>[kg/m</a:t>
            </a:r>
            <a:r>
              <a:rPr lang="en-US" altLang="ja-JP" sz="2800" baseline="30000" dirty="0"/>
              <a:t>2</a:t>
            </a:r>
            <a:r>
              <a:rPr lang="en-US" altLang="ja-JP" sz="2800" dirty="0"/>
              <a:t>/s] </a:t>
            </a:r>
            <a:r>
              <a:rPr lang="ja-JP" altLang="en-US" sz="2800" dirty="0"/>
              <a:t>の分布</a:t>
            </a:r>
            <a:endParaRPr lang="en-US" altLang="ja-JP" sz="2800" dirty="0"/>
          </a:p>
        </p:txBody>
      </p:sp>
      <p:pic>
        <p:nvPicPr>
          <p:cNvPr id="14" name="図 13">
            <a:extLst>
              <a:ext uri="{FF2B5EF4-FFF2-40B4-BE49-F238E27FC236}">
                <a16:creationId xmlns:a16="http://schemas.microsoft.com/office/drawing/2014/main" id="{E1C78328-760E-AA4A-8956-ADBC0D62E2B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4235" t="4034" r="12531" b="6178"/>
          <a:stretch/>
        </p:blipFill>
        <p:spPr>
          <a:xfrm>
            <a:off x="447746" y="1776658"/>
            <a:ext cx="5574683" cy="4944775"/>
          </a:xfrm>
          <a:prstGeom prst="rect">
            <a:avLst/>
          </a:prstGeom>
        </p:spPr>
      </p:pic>
      <p:sp>
        <p:nvSpPr>
          <p:cNvPr id="18" name="コンテンツ プレースホルダー 2">
            <a:extLst>
              <a:ext uri="{FF2B5EF4-FFF2-40B4-BE49-F238E27FC236}">
                <a16:creationId xmlns:a16="http://schemas.microsoft.com/office/drawing/2014/main" id="{DBD57CF1-F718-B548-8455-F5BEBB115D89}"/>
              </a:ext>
            </a:extLst>
          </p:cNvPr>
          <p:cNvSpPr txBox="1">
            <a:spLocks/>
          </p:cNvSpPr>
          <p:nvPr/>
        </p:nvSpPr>
        <p:spPr>
          <a:xfrm>
            <a:off x="5456104" y="1776658"/>
            <a:ext cx="3598788" cy="3565885"/>
          </a:xfrm>
          <a:prstGeom prst="rect">
            <a:avLst/>
          </a:prstGeom>
        </p:spPr>
        <p:txBody>
          <a:bodyPr vert="horz" lIns="91440" tIns="45720" rIns="91440" bIns="45720" rtlCol="0" anchor="t" anchorCtr="0">
            <a:no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0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r>
              <a:rPr lang="ja-JP" altLang="en-US" sz="2400" dirty="0"/>
              <a:t>解像度 </a:t>
            </a:r>
            <a:r>
              <a:rPr lang="en-US" altLang="ja-JP" sz="2400" dirty="0"/>
              <a:t>5 m</a:t>
            </a:r>
          </a:p>
          <a:p>
            <a:r>
              <a:rPr lang="ja-JP" altLang="en-US" sz="2400" dirty="0"/>
              <a:t>用いたパラメータ</a:t>
            </a:r>
            <a:endParaRPr lang="en-US" altLang="ja-JP" sz="1100" dirty="0"/>
          </a:p>
        </p:txBody>
      </p:sp>
      <p:grpSp>
        <p:nvGrpSpPr>
          <p:cNvPr id="15" name="グループ化 14">
            <a:extLst>
              <a:ext uri="{FF2B5EF4-FFF2-40B4-BE49-F238E27FC236}">
                <a16:creationId xmlns:a16="http://schemas.microsoft.com/office/drawing/2014/main" id="{3E7FEA87-94B6-C640-A4B2-F3578DD5DDEC}"/>
              </a:ext>
            </a:extLst>
          </p:cNvPr>
          <p:cNvGrpSpPr/>
          <p:nvPr/>
        </p:nvGrpSpPr>
        <p:grpSpPr>
          <a:xfrm>
            <a:off x="6197741" y="2859719"/>
            <a:ext cx="2316867" cy="888995"/>
            <a:chOff x="6197741" y="2462055"/>
            <a:chExt cx="2316867" cy="888995"/>
          </a:xfrm>
        </p:grpSpPr>
        <p:pic>
          <p:nvPicPr>
            <p:cNvPr id="16" name="図 15">
              <a:extLst>
                <a:ext uri="{FF2B5EF4-FFF2-40B4-BE49-F238E27FC236}">
                  <a16:creationId xmlns:a16="http://schemas.microsoft.com/office/drawing/2014/main" id="{4269F78B-7B3F-EF44-AA49-0B44AF34593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250256" y="2471859"/>
              <a:ext cx="694044" cy="378216"/>
            </a:xfrm>
            <a:prstGeom prst="rect">
              <a:avLst/>
            </a:prstGeom>
          </p:spPr>
        </p:pic>
        <p:pic>
          <p:nvPicPr>
            <p:cNvPr id="17" name="図 16">
              <a:extLst>
                <a:ext uri="{FF2B5EF4-FFF2-40B4-BE49-F238E27FC236}">
                  <a16:creationId xmlns:a16="http://schemas.microsoft.com/office/drawing/2014/main" id="{FFE19A2A-628D-5F41-AFDE-7B49010A9D1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197741" y="2965028"/>
              <a:ext cx="746559" cy="371935"/>
            </a:xfrm>
            <a:prstGeom prst="rect">
              <a:avLst/>
            </a:prstGeom>
          </p:spPr>
        </p:pic>
        <p:sp>
          <p:nvSpPr>
            <p:cNvPr id="20" name="テキスト ボックス 19">
              <a:extLst>
                <a:ext uri="{FF2B5EF4-FFF2-40B4-BE49-F238E27FC236}">
                  <a16:creationId xmlns:a16="http://schemas.microsoft.com/office/drawing/2014/main" id="{A7C1E717-3A76-7843-8897-05717E15907A}"/>
                </a:ext>
              </a:extLst>
            </p:cNvPr>
            <p:cNvSpPr txBox="1"/>
            <p:nvPr/>
          </p:nvSpPr>
          <p:spPr>
            <a:xfrm>
              <a:off x="7070504" y="2950940"/>
              <a:ext cx="929091" cy="400110"/>
            </a:xfrm>
            <a:prstGeom prst="rect">
              <a:avLst/>
            </a:prstGeom>
            <a:noFill/>
          </p:spPr>
          <p:txBody>
            <a:bodyPr wrap="square" rtlCol="0">
              <a:spAutoFit/>
            </a:bodyPr>
            <a:lstStyle/>
            <a:p>
              <a:r>
                <a:rPr kumimoji="1" lang="en-US" altLang="ja-JP" sz="2000" dirty="0">
                  <a:latin typeface="Hiragino Kaku Gothic Pro W6" charset="-128"/>
                  <a:ea typeface="Hiragino Kaku Gothic Pro W6" charset="-128"/>
                  <a:cs typeface="Hiragino Kaku Gothic Pro W6" charset="-128"/>
                </a:rPr>
                <a:t>0.02</a:t>
              </a:r>
            </a:p>
          </p:txBody>
        </p:sp>
        <p:sp>
          <p:nvSpPr>
            <p:cNvPr id="21" name="テキスト ボックス 20">
              <a:extLst>
                <a:ext uri="{FF2B5EF4-FFF2-40B4-BE49-F238E27FC236}">
                  <a16:creationId xmlns:a16="http://schemas.microsoft.com/office/drawing/2014/main" id="{5DB204BA-0400-D644-A83A-80862173A54D}"/>
                </a:ext>
              </a:extLst>
            </p:cNvPr>
            <p:cNvSpPr txBox="1"/>
            <p:nvPr/>
          </p:nvSpPr>
          <p:spPr>
            <a:xfrm>
              <a:off x="7070504" y="2462055"/>
              <a:ext cx="1444104" cy="400110"/>
            </a:xfrm>
            <a:prstGeom prst="rect">
              <a:avLst/>
            </a:prstGeom>
            <a:noFill/>
          </p:spPr>
          <p:txBody>
            <a:bodyPr wrap="square" rtlCol="0">
              <a:spAutoFit/>
            </a:bodyPr>
            <a:lstStyle/>
            <a:p>
              <a:r>
                <a:rPr kumimoji="1" lang="en-US" altLang="ja-JP" sz="2000" dirty="0">
                  <a:latin typeface="Hiragino Kaku Gothic Pro W6" charset="-128"/>
                  <a:ea typeface="Hiragino Kaku Gothic Pro W6" charset="-128"/>
                  <a:cs typeface="Hiragino Kaku Gothic Pro W6" charset="-128"/>
                </a:rPr>
                <a:t>0.001 Pa</a:t>
              </a:r>
            </a:p>
          </p:txBody>
        </p:sp>
      </p:grpSp>
    </p:spTree>
    <p:extLst>
      <p:ext uri="{BB962C8B-B14F-4D97-AF65-F5344CB8AC3E}">
        <p14:creationId xmlns:p14="http://schemas.microsoft.com/office/powerpoint/2010/main" val="34973810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5827" y="84822"/>
            <a:ext cx="7511473" cy="747007"/>
          </a:xfrm>
        </p:spPr>
        <p:txBody>
          <a:bodyPr>
            <a:normAutofit/>
          </a:bodyPr>
          <a:lstStyle/>
          <a:p>
            <a:r>
              <a:rPr lang="ja-JP" altLang="en-US" sz="3600" dirty="0"/>
              <a:t>まとめ</a:t>
            </a:r>
            <a:endParaRPr kumimoji="1" lang="ja-JP" altLang="en-US" sz="3600" cap="none" dirty="0"/>
          </a:p>
        </p:txBody>
      </p:sp>
      <p:sp>
        <p:nvSpPr>
          <p:cNvPr id="3" name="コンテンツ プレースホルダー 2"/>
          <p:cNvSpPr>
            <a:spLocks noGrp="1"/>
          </p:cNvSpPr>
          <p:nvPr>
            <p:ph idx="1"/>
          </p:nvPr>
        </p:nvSpPr>
        <p:spPr>
          <a:xfrm>
            <a:off x="219919" y="703241"/>
            <a:ext cx="8720881" cy="6154759"/>
          </a:xfrm>
        </p:spPr>
        <p:txBody>
          <a:bodyPr anchor="t" anchorCtr="0">
            <a:normAutofit/>
          </a:bodyPr>
          <a:lstStyle/>
          <a:p>
            <a:r>
              <a:rPr lang="ja-JP" altLang="en-US" sz="2800" dirty="0"/>
              <a:t>火星のダスト巻き上げパラメタリゼーションには問題がある可能性がある</a:t>
            </a:r>
            <a:endParaRPr lang="en-US" altLang="ja-JP" sz="2800" dirty="0"/>
          </a:p>
          <a:p>
            <a:pPr lvl="1"/>
            <a:r>
              <a:rPr lang="ja-JP" altLang="en-US" sz="2400" dirty="0"/>
              <a:t>ダストデビル </a:t>
            </a:r>
            <a:r>
              <a:rPr lang="en-US" altLang="ja-JP" sz="2400" dirty="0"/>
              <a:t>: </a:t>
            </a:r>
            <a:r>
              <a:rPr lang="ja-JP" altLang="en-US" sz="2400" dirty="0"/>
              <a:t>具体的に流れの微細構造に基づいた検討がなされていない</a:t>
            </a:r>
            <a:endParaRPr lang="en-US" altLang="ja-JP" sz="2400" dirty="0"/>
          </a:p>
          <a:p>
            <a:pPr lvl="1"/>
            <a:r>
              <a:rPr lang="ja-JP" altLang="en-US" sz="2400" dirty="0"/>
              <a:t>平均風応力 </a:t>
            </a:r>
            <a:r>
              <a:rPr lang="en-US" altLang="ja-JP" sz="2400" dirty="0"/>
              <a:t>: </a:t>
            </a:r>
            <a:r>
              <a:rPr lang="ja-JP" altLang="en-US" sz="2400" dirty="0"/>
              <a:t>ダストデビルの効果を含んでいる可能性あり</a:t>
            </a:r>
            <a:endParaRPr lang="en-US" altLang="ja-JP" sz="2400" dirty="0"/>
          </a:p>
          <a:p>
            <a:r>
              <a:rPr lang="ja-JP" altLang="en-US" sz="2800" dirty="0"/>
              <a:t>パラメタリゼーションの妥当性検討のため</a:t>
            </a:r>
            <a:r>
              <a:rPr lang="en-US" altLang="ja-JP" sz="2800" dirty="0"/>
              <a:t>, </a:t>
            </a:r>
            <a:br>
              <a:rPr lang="en-US" altLang="ja-JP" sz="2800" dirty="0"/>
            </a:br>
            <a:r>
              <a:rPr lang="ja-JP" altLang="en-US" sz="2800" dirty="0"/>
              <a:t>高解像度 </a:t>
            </a:r>
            <a:r>
              <a:rPr lang="en-US" altLang="ja-JP" sz="2800" dirty="0"/>
              <a:t>LES </a:t>
            </a:r>
            <a:r>
              <a:rPr lang="ja-JP" altLang="en-US" sz="2800" dirty="0"/>
              <a:t>を利用した検証を行っている</a:t>
            </a:r>
          </a:p>
          <a:p>
            <a:pPr lvl="1"/>
            <a:r>
              <a:rPr lang="ja-JP" altLang="en-US" sz="2200" dirty="0"/>
              <a:t>計算解像度 </a:t>
            </a:r>
            <a:r>
              <a:rPr lang="en-US" altLang="ja-JP" sz="2200" dirty="0"/>
              <a:t>5 m </a:t>
            </a:r>
            <a:r>
              <a:rPr lang="ja-JP" altLang="en-US" sz="2200" dirty="0"/>
              <a:t>で大きな地表面応力が生じる点を持つ</a:t>
            </a:r>
            <a:endParaRPr lang="en-US" altLang="ja-JP" sz="2200" dirty="0"/>
          </a:p>
          <a:p>
            <a:pPr lvl="1"/>
            <a:r>
              <a:rPr lang="ja-JP" altLang="en-US" sz="2400" dirty="0"/>
              <a:t>強い地表面応力を持つ点に</a:t>
            </a:r>
            <a:r>
              <a:rPr lang="en-US" altLang="ja-JP" sz="2400" dirty="0"/>
              <a:t>, </a:t>
            </a:r>
            <a:r>
              <a:rPr lang="ja-JP" altLang="en-US" sz="2400" dirty="0"/>
              <a:t>必ずしもダストデビル</a:t>
            </a:r>
            <a:br>
              <a:rPr lang="en-US" altLang="ja-JP" sz="2400" dirty="0"/>
            </a:br>
            <a:r>
              <a:rPr lang="ja-JP" altLang="en-US" sz="2400" dirty="0"/>
              <a:t>のような構造が見られるわけではない</a:t>
            </a:r>
            <a:endParaRPr lang="en-US" altLang="ja-JP" sz="2400" dirty="0"/>
          </a:p>
          <a:p>
            <a:pPr lvl="1"/>
            <a:endParaRPr lang="en-US" altLang="ja-JP" sz="2400" dirty="0"/>
          </a:p>
          <a:p>
            <a:r>
              <a:rPr lang="ja-JP" altLang="en-US" sz="2800" dirty="0"/>
              <a:t>今後の展望</a:t>
            </a:r>
            <a:endParaRPr lang="en-US" altLang="ja-JP" sz="2800" dirty="0"/>
          </a:p>
          <a:p>
            <a:pPr lvl="1"/>
            <a:r>
              <a:rPr lang="en-US" altLang="ja-JP" sz="2400" dirty="0"/>
              <a:t>MGCM </a:t>
            </a:r>
            <a:r>
              <a:rPr lang="ja-JP" altLang="en-US" sz="2400" dirty="0"/>
              <a:t>で使われているパラメタリゼーションを適用するなどして</a:t>
            </a:r>
            <a:r>
              <a:rPr lang="en-US" altLang="ja-JP" sz="2400" dirty="0"/>
              <a:t>, </a:t>
            </a:r>
            <a:r>
              <a:rPr lang="ja-JP" altLang="en-US" sz="2400" dirty="0"/>
              <a:t>ダストフラックスと流れ場の特徴の関連を探る</a:t>
            </a:r>
            <a:endParaRPr lang="en-US" altLang="ja-JP" sz="2400" dirty="0"/>
          </a:p>
        </p:txBody>
      </p:sp>
    </p:spTree>
    <p:extLst>
      <p:ext uri="{BB962C8B-B14F-4D97-AF65-F5344CB8AC3E}">
        <p14:creationId xmlns:p14="http://schemas.microsoft.com/office/powerpoint/2010/main" val="221480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538FF297-177E-5046-A23A-2E9107BA1C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2080" y="3951351"/>
            <a:ext cx="4209196" cy="3045148"/>
          </a:xfrm>
          <a:prstGeom prst="rect">
            <a:avLst/>
          </a:prstGeom>
        </p:spPr>
      </p:pic>
      <p:sp>
        <p:nvSpPr>
          <p:cNvPr id="2" name="タイトル 1">
            <a:extLst>
              <a:ext uri="{FF2B5EF4-FFF2-40B4-BE49-F238E27FC236}">
                <a16:creationId xmlns:a16="http://schemas.microsoft.com/office/drawing/2014/main" id="{E127FDCA-5CE8-024C-84FC-C5933554A677}"/>
              </a:ext>
            </a:extLst>
          </p:cNvPr>
          <p:cNvSpPr>
            <a:spLocks noGrp="1"/>
          </p:cNvSpPr>
          <p:nvPr>
            <p:ph type="title"/>
          </p:nvPr>
        </p:nvSpPr>
        <p:spPr/>
        <p:txBody>
          <a:bodyPr/>
          <a:lstStyle/>
          <a:p>
            <a:r>
              <a:rPr kumimoji="1" lang="ja-JP" altLang="en-US" dirty="0"/>
              <a:t>今日の話</a:t>
            </a:r>
          </a:p>
        </p:txBody>
      </p:sp>
      <p:sp>
        <p:nvSpPr>
          <p:cNvPr id="3" name="コンテンツ プレースホルダー 2">
            <a:extLst>
              <a:ext uri="{FF2B5EF4-FFF2-40B4-BE49-F238E27FC236}">
                <a16:creationId xmlns:a16="http://schemas.microsoft.com/office/drawing/2014/main" id="{6993A838-78A8-E446-BAC3-5DDA701FFF79}"/>
              </a:ext>
            </a:extLst>
          </p:cNvPr>
          <p:cNvSpPr>
            <a:spLocks noGrp="1"/>
          </p:cNvSpPr>
          <p:nvPr>
            <p:ph idx="1"/>
          </p:nvPr>
        </p:nvSpPr>
        <p:spPr>
          <a:xfrm>
            <a:off x="251520" y="1145698"/>
            <a:ext cx="8667193" cy="5451653"/>
          </a:xfrm>
        </p:spPr>
        <p:txBody>
          <a:bodyPr>
            <a:normAutofit/>
          </a:bodyPr>
          <a:lstStyle/>
          <a:p>
            <a:r>
              <a:rPr kumimoji="1" lang="ja-JP" altLang="en-US"/>
              <a:t>ラージエディシミュレーション</a:t>
            </a:r>
            <a:r>
              <a:rPr kumimoji="1" lang="en-US" altLang="ja-JP" dirty="0"/>
              <a:t> (LES) </a:t>
            </a:r>
            <a:r>
              <a:rPr kumimoji="1" lang="ja-JP" altLang="en-US"/>
              <a:t>を用いて</a:t>
            </a:r>
            <a:r>
              <a:rPr kumimoji="1" lang="en-US" altLang="ja-JP" dirty="0"/>
              <a:t>, </a:t>
            </a:r>
            <a:r>
              <a:rPr kumimoji="1" lang="ja-JP" altLang="en-US"/>
              <a:t>火星のダスト巻き上げ過程に関する調査を行っている</a:t>
            </a:r>
            <a:endParaRPr lang="en-US" altLang="ja-JP" dirty="0"/>
          </a:p>
          <a:p>
            <a:r>
              <a:rPr lang="ja-JP" altLang="en-US"/>
              <a:t>火星のダスト巻き上げパラメタリゼーションスキームの改良を検討したい</a:t>
            </a:r>
            <a:endParaRPr lang="en-US" altLang="ja-JP" dirty="0"/>
          </a:p>
          <a:p>
            <a:pPr lvl="1"/>
            <a:r>
              <a:rPr lang="ja-JP" altLang="en-US"/>
              <a:t>ダストデビルがどの程度生じているのか</a:t>
            </a:r>
            <a:endParaRPr lang="en-US" altLang="ja-JP" dirty="0"/>
          </a:p>
          <a:p>
            <a:pPr lvl="1"/>
            <a:r>
              <a:rPr lang="ja-JP" altLang="en-US"/>
              <a:t>ダストデビルではない構造が関係しているのか</a:t>
            </a:r>
            <a:endParaRPr lang="en-US" altLang="ja-JP" dirty="0"/>
          </a:p>
          <a:p>
            <a:r>
              <a:rPr lang="ja-JP" altLang="en-US"/>
              <a:t>これまでに火星大気の数値計算でダストがどう扱われているか調べる必要がある</a:t>
            </a:r>
            <a:endParaRPr lang="en-US" altLang="ja-JP" dirty="0"/>
          </a:p>
          <a:p>
            <a:r>
              <a:rPr kumimoji="1" lang="ja-JP" altLang="en-US"/>
              <a:t>火星大気大循環</a:t>
            </a:r>
            <a:r>
              <a:rPr lang="ja-JP" altLang="en-US"/>
              <a:t>モデル</a:t>
            </a:r>
            <a:r>
              <a:rPr kumimoji="1" lang="ja-JP" altLang="en-US"/>
              <a:t>にお</a:t>
            </a:r>
            <a:r>
              <a:rPr kumimoji="1" lang="ja-JP" altLang="en-US" dirty="0"/>
              <a:t>けるダスト巻き上げパラメタリゼーションのレビューを行う</a:t>
            </a:r>
            <a:endParaRPr kumimoji="1" lang="en-US" altLang="ja-JP" dirty="0"/>
          </a:p>
          <a:p>
            <a:pPr lvl="1"/>
            <a:r>
              <a:rPr lang="ja-JP" altLang="en-US" dirty="0"/>
              <a:t>ダスト巻き上げパラメタリゼーション</a:t>
            </a:r>
            <a:r>
              <a:rPr lang="ja-JP" altLang="en-US"/>
              <a:t>の現状把握</a:t>
            </a:r>
            <a:endParaRPr lang="en-US" altLang="ja-JP" dirty="0"/>
          </a:p>
        </p:txBody>
      </p:sp>
      <p:sp>
        <p:nvSpPr>
          <p:cNvPr id="9" name="テキスト ボックス 8">
            <a:extLst>
              <a:ext uri="{FF2B5EF4-FFF2-40B4-BE49-F238E27FC236}">
                <a16:creationId xmlns:a16="http://schemas.microsoft.com/office/drawing/2014/main" id="{422AADD7-47B7-A842-A600-C9E50AA7A231}"/>
              </a:ext>
            </a:extLst>
          </p:cNvPr>
          <p:cNvSpPr txBox="1"/>
          <p:nvPr/>
        </p:nvSpPr>
        <p:spPr>
          <a:xfrm>
            <a:off x="5057765" y="5997071"/>
            <a:ext cx="1246422" cy="738664"/>
          </a:xfrm>
          <a:prstGeom prst="rect">
            <a:avLst/>
          </a:prstGeom>
          <a:solidFill>
            <a:schemeClr val="bg1"/>
          </a:solidFill>
        </p:spPr>
        <p:txBody>
          <a:bodyPr wrap="square" lIns="0" tIns="0" rIns="0" bIns="0" rtlCol="0">
            <a:spAutoFit/>
          </a:bodyPr>
          <a:lstStyle/>
          <a:p>
            <a:pPr algn="ctr"/>
            <a:r>
              <a:rPr lang="ja-JP" altLang="en-US" sz="1600" dirty="0">
                <a:solidFill>
                  <a:srgbClr val="FF0000"/>
                </a:solidFill>
                <a:latin typeface="Hiragino Kaku Gothic Pro W6" charset="-128"/>
                <a:ea typeface="Hiragino Kaku Gothic Pro W6" charset="-128"/>
                <a:cs typeface="Hiragino Kaku Gothic Pro W6" charset="-128"/>
              </a:rPr>
              <a:t>赤</a:t>
            </a:r>
            <a:r>
              <a:rPr lang="en-US" altLang="ja-JP" sz="1600" dirty="0">
                <a:solidFill>
                  <a:srgbClr val="FF0000"/>
                </a:solidFill>
                <a:latin typeface="Hiragino Kaku Gothic Pro W6" charset="-128"/>
                <a:ea typeface="Hiragino Kaku Gothic Pro W6" charset="-128"/>
                <a:cs typeface="Hiragino Kaku Gothic Pro W6" charset="-128"/>
              </a:rPr>
              <a:t> : </a:t>
            </a:r>
            <a:r>
              <a:rPr lang="ja-JP" altLang="en-US" sz="1600" dirty="0">
                <a:solidFill>
                  <a:srgbClr val="FF0000"/>
                </a:solidFill>
                <a:latin typeface="Hiragino Kaku Gothic Pro W6" charset="-128"/>
                <a:ea typeface="Hiragino Kaku Gothic Pro W6" charset="-128"/>
                <a:cs typeface="Hiragino Kaku Gothic Pro W6" charset="-128"/>
              </a:rPr>
              <a:t>上昇流</a:t>
            </a:r>
            <a:br>
              <a:rPr lang="en-US" altLang="ja-JP" sz="1600" dirty="0">
                <a:solidFill>
                  <a:srgbClr val="FF0000"/>
                </a:solidFill>
                <a:latin typeface="Hiragino Kaku Gothic Pro W6" charset="-128"/>
                <a:ea typeface="Hiragino Kaku Gothic Pro W6" charset="-128"/>
                <a:cs typeface="Hiragino Kaku Gothic Pro W6" charset="-128"/>
              </a:rPr>
            </a:br>
            <a:r>
              <a:rPr lang="ja-JP" altLang="en-US" sz="1600" dirty="0">
                <a:solidFill>
                  <a:srgbClr val="0070C0"/>
                </a:solidFill>
                <a:latin typeface="Hiragino Kaku Gothic Pro W6" charset="-128"/>
                <a:ea typeface="Hiragino Kaku Gothic Pro W6" charset="-128"/>
                <a:cs typeface="Hiragino Kaku Gothic Pro W6" charset="-128"/>
              </a:rPr>
              <a:t>青</a:t>
            </a:r>
            <a:r>
              <a:rPr lang="en-US" altLang="ja-JP" sz="1600" dirty="0">
                <a:solidFill>
                  <a:srgbClr val="0070C0"/>
                </a:solidFill>
                <a:latin typeface="Hiragino Kaku Gothic Pro W6" charset="-128"/>
                <a:ea typeface="Hiragino Kaku Gothic Pro W6" charset="-128"/>
                <a:cs typeface="Hiragino Kaku Gothic Pro W6" charset="-128"/>
              </a:rPr>
              <a:t> : </a:t>
            </a:r>
            <a:r>
              <a:rPr lang="ja-JP" altLang="en-US" sz="1600" dirty="0">
                <a:solidFill>
                  <a:srgbClr val="0070C0"/>
                </a:solidFill>
                <a:latin typeface="Hiragino Kaku Gothic Pro W6" charset="-128"/>
                <a:ea typeface="Hiragino Kaku Gothic Pro W6" charset="-128"/>
                <a:cs typeface="Hiragino Kaku Gothic Pro W6" charset="-128"/>
              </a:rPr>
              <a:t>下降流</a:t>
            </a:r>
            <a:endParaRPr lang="en-US" altLang="ja-JP" sz="1600" dirty="0">
              <a:solidFill>
                <a:srgbClr val="0070C0"/>
              </a:solidFill>
              <a:latin typeface="Hiragino Kaku Gothic Pro W6" charset="-128"/>
              <a:ea typeface="Hiragino Kaku Gothic Pro W6" charset="-128"/>
              <a:cs typeface="Hiragino Kaku Gothic Pro W6" charset="-128"/>
            </a:endParaRPr>
          </a:p>
          <a:p>
            <a:pPr algn="ctr"/>
            <a:r>
              <a:rPr kumimoji="1" lang="ja-JP" altLang="en-US" sz="1600" dirty="0">
                <a:latin typeface="Hiragino Kaku Gothic Pro W6" charset="-128"/>
                <a:ea typeface="Hiragino Kaku Gothic Pro W6" charset="-128"/>
                <a:cs typeface="Hiragino Kaku Gothic Pro W6" charset="-128"/>
              </a:rPr>
              <a:t>等値線</a:t>
            </a:r>
            <a:r>
              <a:rPr kumimoji="1" lang="en-US" altLang="ja-JP" sz="1600" dirty="0">
                <a:latin typeface="Hiragino Kaku Gothic Pro W6" charset="-128"/>
                <a:ea typeface="Hiragino Kaku Gothic Pro W6" charset="-128"/>
                <a:cs typeface="Hiragino Kaku Gothic Pro W6" charset="-128"/>
              </a:rPr>
              <a:t> : </a:t>
            </a:r>
            <a:r>
              <a:rPr kumimoji="1" lang="ja-JP" altLang="en-US" sz="1600" dirty="0">
                <a:latin typeface="Hiragino Kaku Gothic Pro W6" charset="-128"/>
                <a:ea typeface="Hiragino Kaku Gothic Pro W6" charset="-128"/>
                <a:cs typeface="Hiragino Kaku Gothic Pro W6" charset="-128"/>
              </a:rPr>
              <a:t>渦度</a:t>
            </a:r>
          </a:p>
        </p:txBody>
      </p:sp>
    </p:spTree>
    <p:extLst>
      <p:ext uri="{BB962C8B-B14F-4D97-AF65-F5344CB8AC3E}">
        <p14:creationId xmlns:p14="http://schemas.microsoft.com/office/powerpoint/2010/main" val="3543304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327991"/>
            <a:ext cx="9144000" cy="838200"/>
          </a:xfrm>
        </p:spPr>
        <p:txBody>
          <a:bodyPr>
            <a:normAutofit/>
          </a:bodyPr>
          <a:lstStyle/>
          <a:p>
            <a:r>
              <a:rPr kumimoji="1" lang="ja-JP" altLang="en-US" sz="3600"/>
              <a:t>ダスト巻き上げパラメタリゼーション</a:t>
            </a:r>
            <a:endParaRPr kumimoji="1" lang="ja-JP" altLang="en-US" sz="3600" dirty="0"/>
          </a:p>
        </p:txBody>
      </p:sp>
      <p:sp>
        <p:nvSpPr>
          <p:cNvPr id="11" name="コンテンツ プレースホルダー 2">
            <a:extLst>
              <a:ext uri="{FF2B5EF4-FFF2-40B4-BE49-F238E27FC236}">
                <a16:creationId xmlns:a16="http://schemas.microsoft.com/office/drawing/2014/main" id="{29151B1D-8806-0748-A4EA-39632B6D17EF}"/>
              </a:ext>
            </a:extLst>
          </p:cNvPr>
          <p:cNvSpPr txBox="1">
            <a:spLocks/>
          </p:cNvSpPr>
          <p:nvPr/>
        </p:nvSpPr>
        <p:spPr>
          <a:xfrm>
            <a:off x="1701558" y="2989710"/>
            <a:ext cx="2023394" cy="298776"/>
          </a:xfrm>
          <a:prstGeom prst="rect">
            <a:avLst/>
          </a:prstGeom>
        </p:spPr>
        <p:txBody>
          <a:bodyPr vert="horz" lIns="91440" tIns="45720" rIns="91440" bIns="45720" rtlCol="0">
            <a:normAutofit lnSpcReduction="10000"/>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4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pPr marL="117475" lvl="1" indent="0">
              <a:buNone/>
            </a:pPr>
            <a:r>
              <a:rPr lang="en-US" altLang="ja-JP" sz="1600" dirty="0"/>
              <a:t>Bagnold (1941)</a:t>
            </a:r>
          </a:p>
        </p:txBody>
      </p:sp>
      <p:sp>
        <p:nvSpPr>
          <p:cNvPr id="3" name="角丸四角形 2">
            <a:extLst>
              <a:ext uri="{FF2B5EF4-FFF2-40B4-BE49-F238E27FC236}">
                <a16:creationId xmlns:a16="http://schemas.microsoft.com/office/drawing/2014/main" id="{80007671-176F-134D-840F-6DAA798B26F5}"/>
              </a:ext>
            </a:extLst>
          </p:cNvPr>
          <p:cNvSpPr/>
          <p:nvPr/>
        </p:nvSpPr>
        <p:spPr>
          <a:xfrm>
            <a:off x="657950" y="2075847"/>
            <a:ext cx="2845073" cy="88057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2000" dirty="0"/>
              <a:t>Saltation </a:t>
            </a:r>
            <a:r>
              <a:rPr kumimoji="1" lang="ja-JP" altLang="en-US" sz="2000"/>
              <a:t>を起こす</a:t>
            </a:r>
            <a:br>
              <a:rPr kumimoji="1" lang="en-US" altLang="ja-JP" sz="2000" dirty="0"/>
            </a:br>
            <a:r>
              <a:rPr kumimoji="1" lang="ja-JP" altLang="en-US" sz="2000"/>
              <a:t>臨界摩擦速度の推定</a:t>
            </a:r>
          </a:p>
        </p:txBody>
      </p:sp>
      <p:sp>
        <p:nvSpPr>
          <p:cNvPr id="20" name="右矢印 19">
            <a:extLst>
              <a:ext uri="{FF2B5EF4-FFF2-40B4-BE49-F238E27FC236}">
                <a16:creationId xmlns:a16="http://schemas.microsoft.com/office/drawing/2014/main" id="{276A9CDF-EE0F-3643-B14D-07CDF480ED30}"/>
              </a:ext>
            </a:extLst>
          </p:cNvPr>
          <p:cNvSpPr/>
          <p:nvPr/>
        </p:nvSpPr>
        <p:spPr>
          <a:xfrm rot="5400000">
            <a:off x="820570" y="3067722"/>
            <a:ext cx="485405"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角丸四角形 25">
            <a:extLst>
              <a:ext uri="{FF2B5EF4-FFF2-40B4-BE49-F238E27FC236}">
                <a16:creationId xmlns:a16="http://schemas.microsoft.com/office/drawing/2014/main" id="{BBCB80CC-EACC-8C4C-A2B3-9EE648D3E0DA}"/>
              </a:ext>
            </a:extLst>
          </p:cNvPr>
          <p:cNvSpPr/>
          <p:nvPr/>
        </p:nvSpPr>
        <p:spPr>
          <a:xfrm>
            <a:off x="635916" y="3487726"/>
            <a:ext cx="2880545" cy="87900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000"/>
              <a:t>砂フラックスの</a:t>
            </a:r>
            <a:br>
              <a:rPr kumimoji="1" lang="en-US" altLang="ja-JP" sz="2000" dirty="0"/>
            </a:br>
            <a:r>
              <a:rPr kumimoji="1" lang="ja-JP" altLang="en-US" sz="2000"/>
              <a:t>定式化</a:t>
            </a:r>
          </a:p>
        </p:txBody>
      </p:sp>
      <p:sp>
        <p:nvSpPr>
          <p:cNvPr id="27" name="コンテンツ プレースホルダー 2">
            <a:extLst>
              <a:ext uri="{FF2B5EF4-FFF2-40B4-BE49-F238E27FC236}">
                <a16:creationId xmlns:a16="http://schemas.microsoft.com/office/drawing/2014/main" id="{64221C1E-180A-064F-85CB-8342FA9214AD}"/>
              </a:ext>
            </a:extLst>
          </p:cNvPr>
          <p:cNvSpPr txBox="1">
            <a:spLocks/>
          </p:cNvSpPr>
          <p:nvPr/>
        </p:nvSpPr>
        <p:spPr>
          <a:xfrm>
            <a:off x="1876304" y="4385517"/>
            <a:ext cx="1782946" cy="298776"/>
          </a:xfrm>
          <a:prstGeom prst="rect">
            <a:avLst/>
          </a:prstGeom>
        </p:spPr>
        <p:txBody>
          <a:bodyPr vert="horz" lIns="91440" tIns="45720" rIns="91440" bIns="45720" rtlCol="0">
            <a:normAutofit lnSpcReduction="10000"/>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4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pPr marL="117475" lvl="1" indent="0">
              <a:buNone/>
            </a:pPr>
            <a:r>
              <a:rPr lang="en-US" altLang="ja-JP" sz="1600" dirty="0"/>
              <a:t>White (1979)</a:t>
            </a:r>
          </a:p>
        </p:txBody>
      </p:sp>
      <p:sp>
        <p:nvSpPr>
          <p:cNvPr id="28" name="角丸四角形 27">
            <a:extLst>
              <a:ext uri="{FF2B5EF4-FFF2-40B4-BE49-F238E27FC236}">
                <a16:creationId xmlns:a16="http://schemas.microsoft.com/office/drawing/2014/main" id="{2D679C82-EC82-7B4F-9C2B-2CE352B2406D}"/>
              </a:ext>
            </a:extLst>
          </p:cNvPr>
          <p:cNvSpPr/>
          <p:nvPr/>
        </p:nvSpPr>
        <p:spPr>
          <a:xfrm>
            <a:off x="635916" y="4898032"/>
            <a:ext cx="2880545" cy="87900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000"/>
              <a:t>効率因子を導入し</a:t>
            </a:r>
            <a:r>
              <a:rPr kumimoji="1" lang="en-US" altLang="ja-JP" sz="2000" dirty="0"/>
              <a:t>, </a:t>
            </a:r>
            <a:br>
              <a:rPr kumimoji="1" lang="en-US" altLang="ja-JP" sz="2000" dirty="0"/>
            </a:br>
            <a:r>
              <a:rPr kumimoji="1" lang="ja-JP" altLang="en-US" sz="2000"/>
              <a:t>ダスト巻き上げ量推定</a:t>
            </a:r>
            <a:endParaRPr kumimoji="1" lang="en-US" altLang="ja-JP" sz="2000" dirty="0"/>
          </a:p>
        </p:txBody>
      </p:sp>
      <p:sp>
        <p:nvSpPr>
          <p:cNvPr id="29" name="右矢印 28">
            <a:extLst>
              <a:ext uri="{FF2B5EF4-FFF2-40B4-BE49-F238E27FC236}">
                <a16:creationId xmlns:a16="http://schemas.microsoft.com/office/drawing/2014/main" id="{1EAB7AD8-CCFA-8F42-A778-2E3A825D13F4}"/>
              </a:ext>
            </a:extLst>
          </p:cNvPr>
          <p:cNvSpPr/>
          <p:nvPr/>
        </p:nvSpPr>
        <p:spPr>
          <a:xfrm rot="5400000">
            <a:off x="820570" y="4499916"/>
            <a:ext cx="485405"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コンテンツ プレースホルダー 2">
            <a:extLst>
              <a:ext uri="{FF2B5EF4-FFF2-40B4-BE49-F238E27FC236}">
                <a16:creationId xmlns:a16="http://schemas.microsoft.com/office/drawing/2014/main" id="{919E5D19-2F22-FC4D-8192-BCE9A1573F97}"/>
              </a:ext>
            </a:extLst>
          </p:cNvPr>
          <p:cNvSpPr txBox="1">
            <a:spLocks/>
          </p:cNvSpPr>
          <p:nvPr/>
        </p:nvSpPr>
        <p:spPr>
          <a:xfrm>
            <a:off x="1178982" y="5841387"/>
            <a:ext cx="2545970" cy="298776"/>
          </a:xfrm>
          <a:prstGeom prst="rect">
            <a:avLst/>
          </a:prstGeom>
        </p:spPr>
        <p:txBody>
          <a:bodyPr vert="horz" lIns="91440" tIns="45720" rIns="91440" bIns="45720" rtlCol="0">
            <a:normAutofit fontScale="92500" lnSpcReduction="10000"/>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4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pPr marL="117475" lvl="1" indent="0">
              <a:buNone/>
            </a:pPr>
            <a:r>
              <a:rPr lang="en-US" altLang="ja-JP" sz="1600" dirty="0"/>
              <a:t>Newman et al. (2002)</a:t>
            </a:r>
          </a:p>
        </p:txBody>
      </p:sp>
      <p:sp>
        <p:nvSpPr>
          <p:cNvPr id="33" name="コンテンツ プレースホルダー 2">
            <a:extLst>
              <a:ext uri="{FF2B5EF4-FFF2-40B4-BE49-F238E27FC236}">
                <a16:creationId xmlns:a16="http://schemas.microsoft.com/office/drawing/2014/main" id="{AE25F7C9-3C75-AF4F-A71F-B705A31891DF}"/>
              </a:ext>
            </a:extLst>
          </p:cNvPr>
          <p:cNvSpPr txBox="1">
            <a:spLocks/>
          </p:cNvSpPr>
          <p:nvPr/>
        </p:nvSpPr>
        <p:spPr>
          <a:xfrm>
            <a:off x="5349582" y="2915525"/>
            <a:ext cx="2318987" cy="298776"/>
          </a:xfrm>
          <a:prstGeom prst="rect">
            <a:avLst/>
          </a:prstGeom>
        </p:spPr>
        <p:txBody>
          <a:bodyPr vert="horz" lIns="91440" tIns="45720" rIns="91440" bIns="45720" rtlCol="0">
            <a:normAutofit fontScale="92500" lnSpcReduction="10000"/>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4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pPr marL="117475" lvl="1" indent="0">
              <a:buNone/>
            </a:pPr>
            <a:r>
              <a:rPr lang="en-US" altLang="ja-JP" sz="1600" dirty="0" err="1"/>
              <a:t>Rennò</a:t>
            </a:r>
            <a:r>
              <a:rPr lang="en-US" altLang="ja-JP" sz="1600" dirty="0"/>
              <a:t> et al. (1998)</a:t>
            </a:r>
          </a:p>
        </p:txBody>
      </p:sp>
      <p:sp>
        <p:nvSpPr>
          <p:cNvPr id="36" name="角丸四角形 35">
            <a:extLst>
              <a:ext uri="{FF2B5EF4-FFF2-40B4-BE49-F238E27FC236}">
                <a16:creationId xmlns:a16="http://schemas.microsoft.com/office/drawing/2014/main" id="{FF44BCC3-4CEC-3049-9E7F-79F5613061E7}"/>
              </a:ext>
            </a:extLst>
          </p:cNvPr>
          <p:cNvSpPr/>
          <p:nvPr/>
        </p:nvSpPr>
        <p:spPr>
          <a:xfrm>
            <a:off x="4788024" y="1988840"/>
            <a:ext cx="2880545" cy="879004"/>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000"/>
              <a:t>ダストデビルを熱エンジンとしてモデル化</a:t>
            </a:r>
          </a:p>
        </p:txBody>
      </p:sp>
      <p:sp>
        <p:nvSpPr>
          <p:cNvPr id="38" name="角丸四角形 37">
            <a:extLst>
              <a:ext uri="{FF2B5EF4-FFF2-40B4-BE49-F238E27FC236}">
                <a16:creationId xmlns:a16="http://schemas.microsoft.com/office/drawing/2014/main" id="{9F86F2C5-9140-0342-8F92-49F5BA44F23F}"/>
              </a:ext>
            </a:extLst>
          </p:cNvPr>
          <p:cNvSpPr/>
          <p:nvPr/>
        </p:nvSpPr>
        <p:spPr>
          <a:xfrm>
            <a:off x="4788024" y="3399146"/>
            <a:ext cx="2880545" cy="879004"/>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000"/>
              <a:t>効率因子を導入し</a:t>
            </a:r>
            <a:r>
              <a:rPr kumimoji="1" lang="en-US" altLang="ja-JP" sz="2000" dirty="0"/>
              <a:t>, </a:t>
            </a:r>
            <a:br>
              <a:rPr kumimoji="1" lang="en-US" altLang="ja-JP" sz="2000" dirty="0"/>
            </a:br>
            <a:r>
              <a:rPr kumimoji="1" lang="ja-JP" altLang="en-US" sz="2000"/>
              <a:t>ダスト巻き上げ量推定</a:t>
            </a:r>
            <a:endParaRPr kumimoji="1" lang="en-US" altLang="ja-JP" sz="2000" dirty="0"/>
          </a:p>
        </p:txBody>
      </p:sp>
      <p:sp>
        <p:nvSpPr>
          <p:cNvPr id="39" name="右矢印 38">
            <a:extLst>
              <a:ext uri="{FF2B5EF4-FFF2-40B4-BE49-F238E27FC236}">
                <a16:creationId xmlns:a16="http://schemas.microsoft.com/office/drawing/2014/main" id="{265CFE50-E09D-6F4E-96E6-3F87E0F1BA18}"/>
              </a:ext>
            </a:extLst>
          </p:cNvPr>
          <p:cNvSpPr/>
          <p:nvPr/>
        </p:nvSpPr>
        <p:spPr>
          <a:xfrm rot="5400000">
            <a:off x="4962863" y="3001030"/>
            <a:ext cx="485405"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コンテンツ プレースホルダー 2">
            <a:extLst>
              <a:ext uri="{FF2B5EF4-FFF2-40B4-BE49-F238E27FC236}">
                <a16:creationId xmlns:a16="http://schemas.microsoft.com/office/drawing/2014/main" id="{2DA90B0D-9766-1141-B0B4-1FD9CD0F349B}"/>
              </a:ext>
            </a:extLst>
          </p:cNvPr>
          <p:cNvSpPr txBox="1">
            <a:spLocks/>
          </p:cNvSpPr>
          <p:nvPr/>
        </p:nvSpPr>
        <p:spPr>
          <a:xfrm>
            <a:off x="5331090" y="4342501"/>
            <a:ext cx="2545970" cy="298776"/>
          </a:xfrm>
          <a:prstGeom prst="rect">
            <a:avLst/>
          </a:prstGeom>
        </p:spPr>
        <p:txBody>
          <a:bodyPr vert="horz" lIns="91440" tIns="45720" rIns="91440" bIns="45720" rtlCol="0">
            <a:normAutofit fontScale="92500" lnSpcReduction="10000"/>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4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pPr marL="117475" lvl="1" indent="0">
              <a:buNone/>
            </a:pPr>
            <a:r>
              <a:rPr lang="en-US" altLang="ja-JP" sz="1600" dirty="0"/>
              <a:t>Newman et al. (2002)</a:t>
            </a:r>
          </a:p>
        </p:txBody>
      </p:sp>
      <p:sp>
        <p:nvSpPr>
          <p:cNvPr id="41" name="コンテンツ プレースホルダー 2">
            <a:extLst>
              <a:ext uri="{FF2B5EF4-FFF2-40B4-BE49-F238E27FC236}">
                <a16:creationId xmlns:a16="http://schemas.microsoft.com/office/drawing/2014/main" id="{E219A428-A768-E947-A565-312ABFC6C7DF}"/>
              </a:ext>
            </a:extLst>
          </p:cNvPr>
          <p:cNvSpPr>
            <a:spLocks noGrp="1"/>
          </p:cNvSpPr>
          <p:nvPr>
            <p:ph idx="1"/>
          </p:nvPr>
        </p:nvSpPr>
        <p:spPr>
          <a:xfrm>
            <a:off x="545266" y="1127696"/>
            <a:ext cx="3286076" cy="861143"/>
          </a:xfrm>
        </p:spPr>
        <p:txBody>
          <a:bodyPr>
            <a:normAutofit/>
          </a:bodyPr>
          <a:lstStyle/>
          <a:p>
            <a:pPr marL="117475" lvl="1" indent="0">
              <a:buNone/>
            </a:pPr>
            <a:r>
              <a:rPr lang="ja-JP" altLang="en-US" sz="2400"/>
              <a:t>風応力による</a:t>
            </a:r>
            <a:br>
              <a:rPr lang="en-US" altLang="ja-JP" sz="2400" dirty="0"/>
            </a:br>
            <a:r>
              <a:rPr lang="ja-JP" altLang="en-US" sz="2400"/>
              <a:t>巻き上げスキーム</a:t>
            </a:r>
            <a:endParaRPr lang="en-US" altLang="ja-JP" sz="2400" dirty="0"/>
          </a:p>
        </p:txBody>
      </p:sp>
      <p:sp>
        <p:nvSpPr>
          <p:cNvPr id="42" name="角丸四角形 41">
            <a:extLst>
              <a:ext uri="{FF2B5EF4-FFF2-40B4-BE49-F238E27FC236}">
                <a16:creationId xmlns:a16="http://schemas.microsoft.com/office/drawing/2014/main" id="{813D14E7-F827-CC4B-AE94-6A0826E969A9}"/>
              </a:ext>
            </a:extLst>
          </p:cNvPr>
          <p:cNvSpPr/>
          <p:nvPr/>
        </p:nvSpPr>
        <p:spPr>
          <a:xfrm>
            <a:off x="4747835" y="5111771"/>
            <a:ext cx="3600400" cy="879004"/>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000"/>
              <a:t>ダストデビル中心の気圧降下によるダスト吸い上げ</a:t>
            </a:r>
            <a:endParaRPr kumimoji="1" lang="en-US" altLang="ja-JP" sz="2000" dirty="0"/>
          </a:p>
        </p:txBody>
      </p:sp>
      <p:sp>
        <p:nvSpPr>
          <p:cNvPr id="43" name="コンテンツ プレースホルダー 2">
            <a:extLst>
              <a:ext uri="{FF2B5EF4-FFF2-40B4-BE49-F238E27FC236}">
                <a16:creationId xmlns:a16="http://schemas.microsoft.com/office/drawing/2014/main" id="{BBA4B1D2-1E1C-0D40-A706-1454CE31D991}"/>
              </a:ext>
            </a:extLst>
          </p:cNvPr>
          <p:cNvSpPr txBox="1">
            <a:spLocks/>
          </p:cNvSpPr>
          <p:nvPr/>
        </p:nvSpPr>
        <p:spPr>
          <a:xfrm>
            <a:off x="5868144" y="6083197"/>
            <a:ext cx="2545970" cy="298776"/>
          </a:xfrm>
          <a:prstGeom prst="rect">
            <a:avLst/>
          </a:prstGeom>
        </p:spPr>
        <p:txBody>
          <a:bodyPr vert="horz" lIns="91440" tIns="45720" rIns="91440" bIns="45720" rtlCol="0">
            <a:normAutofit fontScale="92500" lnSpcReduction="10000"/>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4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pPr marL="117475" lvl="1" indent="0">
              <a:buNone/>
            </a:pPr>
            <a:r>
              <a:rPr lang="en-US" altLang="ja-JP" sz="1600" dirty="0"/>
              <a:t>Newman et al. (2002)</a:t>
            </a:r>
          </a:p>
        </p:txBody>
      </p:sp>
      <p:sp>
        <p:nvSpPr>
          <p:cNvPr id="44" name="コンテンツ プレースホルダー 2">
            <a:extLst>
              <a:ext uri="{FF2B5EF4-FFF2-40B4-BE49-F238E27FC236}">
                <a16:creationId xmlns:a16="http://schemas.microsoft.com/office/drawing/2014/main" id="{57DE0666-39B7-6042-9CCE-673477A33605}"/>
              </a:ext>
            </a:extLst>
          </p:cNvPr>
          <p:cNvSpPr txBox="1">
            <a:spLocks/>
          </p:cNvSpPr>
          <p:nvPr/>
        </p:nvSpPr>
        <p:spPr>
          <a:xfrm>
            <a:off x="4758023" y="1082956"/>
            <a:ext cx="3459296" cy="813462"/>
          </a:xfrm>
          <a:prstGeom prst="rect">
            <a:avLst/>
          </a:prstGeom>
        </p:spPr>
        <p:txBody>
          <a:bodyPr vert="horz" lIns="91440" tIns="45720" rIns="91440" bIns="45720" rtlCol="0">
            <a:norm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4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pPr marL="117475" lvl="1" indent="0">
              <a:buFont typeface="Franklin Gothic Book" panose="020B0503020102020204" pitchFamily="34" charset="0"/>
              <a:buNone/>
            </a:pPr>
            <a:r>
              <a:rPr lang="ja-JP" altLang="en-US" sz="2400"/>
              <a:t>ダストデビルによる</a:t>
            </a:r>
            <a:br>
              <a:rPr lang="en-US" altLang="ja-JP" sz="2400" dirty="0"/>
            </a:br>
            <a:r>
              <a:rPr lang="ja-JP" altLang="en-US" sz="2400"/>
              <a:t>巻き上げスキーム</a:t>
            </a:r>
            <a:endParaRPr lang="en-US" altLang="ja-JP" sz="2400" dirty="0"/>
          </a:p>
        </p:txBody>
      </p:sp>
      <p:cxnSp>
        <p:nvCxnSpPr>
          <p:cNvPr id="46" name="直線コネクタ 45">
            <a:extLst>
              <a:ext uri="{FF2B5EF4-FFF2-40B4-BE49-F238E27FC236}">
                <a16:creationId xmlns:a16="http://schemas.microsoft.com/office/drawing/2014/main" id="{9FF4AB0A-8E9B-0645-B449-00D7BA018DA7}"/>
              </a:ext>
            </a:extLst>
          </p:cNvPr>
          <p:cNvCxnSpPr/>
          <p:nvPr/>
        </p:nvCxnSpPr>
        <p:spPr>
          <a:xfrm>
            <a:off x="4139952" y="1209549"/>
            <a:ext cx="0" cy="5065845"/>
          </a:xfrm>
          <a:prstGeom prst="line">
            <a:avLst/>
          </a:prstGeom>
          <a:ln w="539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329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79513" y="887486"/>
            <a:ext cx="8873069" cy="2279166"/>
          </a:xfrm>
        </p:spPr>
        <p:txBody>
          <a:bodyPr>
            <a:normAutofit/>
          </a:bodyPr>
          <a:lstStyle/>
          <a:p>
            <a:r>
              <a:rPr lang="en-US" altLang="ja-JP" dirty="0"/>
              <a:t>Saltation </a:t>
            </a:r>
            <a:r>
              <a:rPr lang="ja-JP" altLang="en-US"/>
              <a:t>による砂の臨界摩擦速度の経験式</a:t>
            </a:r>
            <a:r>
              <a:rPr lang="en-US" altLang="ja-JP" dirty="0"/>
              <a:t> </a:t>
            </a:r>
            <a:r>
              <a:rPr lang="en-US" altLang="ja-JP" sz="1800" dirty="0"/>
              <a:t>(Bagnold, 1941)</a:t>
            </a:r>
          </a:p>
        </p:txBody>
      </p:sp>
      <p:pic>
        <p:nvPicPr>
          <p:cNvPr id="24" name="図 23">
            <a:extLst>
              <a:ext uri="{FF2B5EF4-FFF2-40B4-BE49-F238E27FC236}">
                <a16:creationId xmlns:a16="http://schemas.microsoft.com/office/drawing/2014/main" id="{714EF4AC-8B67-BD4B-B6F6-4FD65E3E1E16}"/>
              </a:ext>
            </a:extLst>
          </p:cNvPr>
          <p:cNvPicPr>
            <a:picLocks noChangeAspect="1"/>
          </p:cNvPicPr>
          <p:nvPr/>
        </p:nvPicPr>
        <p:blipFill>
          <a:blip r:embed="rId3"/>
          <a:stretch>
            <a:fillRect/>
          </a:stretch>
        </p:blipFill>
        <p:spPr>
          <a:xfrm>
            <a:off x="827584" y="1379266"/>
            <a:ext cx="7765363" cy="2311429"/>
          </a:xfrm>
          <a:prstGeom prst="rect">
            <a:avLst/>
          </a:prstGeom>
        </p:spPr>
      </p:pic>
      <p:sp>
        <p:nvSpPr>
          <p:cNvPr id="25" name="正方形/長方形 24">
            <a:extLst>
              <a:ext uri="{FF2B5EF4-FFF2-40B4-BE49-F238E27FC236}">
                <a16:creationId xmlns:a16="http://schemas.microsoft.com/office/drawing/2014/main" id="{2ADDA720-BF16-2547-93D0-C66489B043AA}"/>
              </a:ext>
            </a:extLst>
          </p:cNvPr>
          <p:cNvSpPr/>
          <p:nvPr/>
        </p:nvSpPr>
        <p:spPr>
          <a:xfrm>
            <a:off x="5347480" y="3705291"/>
            <a:ext cx="3705102" cy="369332"/>
          </a:xfrm>
          <a:prstGeom prst="rect">
            <a:avLst/>
          </a:prstGeom>
        </p:spPr>
        <p:txBody>
          <a:bodyPr wrap="square">
            <a:spAutoFit/>
          </a:bodyPr>
          <a:lstStyle/>
          <a:p>
            <a:r>
              <a:rPr lang="ja-JP" altLang="en-US" dirty="0"/>
              <a:t>By Po ke jung (Own work) CC BY 3.0 </a:t>
            </a:r>
          </a:p>
        </p:txBody>
      </p:sp>
      <p:pic>
        <p:nvPicPr>
          <p:cNvPr id="6" name="図 5">
            <a:extLst>
              <a:ext uri="{FF2B5EF4-FFF2-40B4-BE49-F238E27FC236}">
                <a16:creationId xmlns:a16="http://schemas.microsoft.com/office/drawing/2014/main" id="{5D9A2684-A25B-1A43-98EA-E029ED1606A0}"/>
              </a:ext>
            </a:extLst>
          </p:cNvPr>
          <p:cNvPicPr>
            <a:picLocks noChangeAspect="1"/>
          </p:cNvPicPr>
          <p:nvPr/>
        </p:nvPicPr>
        <p:blipFill>
          <a:blip r:embed="rId4"/>
          <a:stretch>
            <a:fillRect/>
          </a:stretch>
        </p:blipFill>
        <p:spPr>
          <a:xfrm>
            <a:off x="885897" y="3867865"/>
            <a:ext cx="4096424" cy="1303408"/>
          </a:xfrm>
          <a:prstGeom prst="rect">
            <a:avLst/>
          </a:prstGeom>
        </p:spPr>
      </p:pic>
      <p:pic>
        <p:nvPicPr>
          <p:cNvPr id="26" name="図 25">
            <a:extLst>
              <a:ext uri="{FF2B5EF4-FFF2-40B4-BE49-F238E27FC236}">
                <a16:creationId xmlns:a16="http://schemas.microsoft.com/office/drawing/2014/main" id="{EB71E91B-2445-9340-A813-EEF0F0D77692}"/>
              </a:ext>
            </a:extLst>
          </p:cNvPr>
          <p:cNvPicPr>
            <a:picLocks noChangeAspect="1"/>
          </p:cNvPicPr>
          <p:nvPr/>
        </p:nvPicPr>
        <p:blipFill rotWithShape="1">
          <a:blip r:embed="rId5"/>
          <a:srcRect b="47220"/>
          <a:stretch/>
        </p:blipFill>
        <p:spPr>
          <a:xfrm>
            <a:off x="344628" y="5275126"/>
            <a:ext cx="842369" cy="1465535"/>
          </a:xfrm>
          <a:prstGeom prst="rect">
            <a:avLst/>
          </a:prstGeom>
        </p:spPr>
      </p:pic>
      <p:pic>
        <p:nvPicPr>
          <p:cNvPr id="27" name="図 26">
            <a:extLst>
              <a:ext uri="{FF2B5EF4-FFF2-40B4-BE49-F238E27FC236}">
                <a16:creationId xmlns:a16="http://schemas.microsoft.com/office/drawing/2014/main" id="{F4A24A8C-4B28-ED4B-907D-05ACC86EB036}"/>
              </a:ext>
            </a:extLst>
          </p:cNvPr>
          <p:cNvPicPr>
            <a:picLocks noChangeAspect="1"/>
          </p:cNvPicPr>
          <p:nvPr/>
        </p:nvPicPr>
        <p:blipFill rotWithShape="1">
          <a:blip r:embed="rId5"/>
          <a:srcRect t="53104"/>
          <a:stretch/>
        </p:blipFill>
        <p:spPr>
          <a:xfrm>
            <a:off x="4139952" y="5372421"/>
            <a:ext cx="842369" cy="1302141"/>
          </a:xfrm>
          <a:prstGeom prst="rect">
            <a:avLst/>
          </a:prstGeom>
        </p:spPr>
      </p:pic>
      <p:sp>
        <p:nvSpPr>
          <p:cNvPr id="28" name="テキスト ボックス 27">
            <a:extLst>
              <a:ext uri="{FF2B5EF4-FFF2-40B4-BE49-F238E27FC236}">
                <a16:creationId xmlns:a16="http://schemas.microsoft.com/office/drawing/2014/main" id="{91D323AC-00E3-2248-AF9F-CB6DAA136DAF}"/>
              </a:ext>
            </a:extLst>
          </p:cNvPr>
          <p:cNvSpPr txBox="1"/>
          <p:nvPr/>
        </p:nvSpPr>
        <p:spPr>
          <a:xfrm>
            <a:off x="1220845" y="5327001"/>
            <a:ext cx="2703084" cy="400110"/>
          </a:xfrm>
          <a:prstGeom prst="rect">
            <a:avLst/>
          </a:prstGeom>
          <a:noFill/>
        </p:spPr>
        <p:txBody>
          <a:bodyPr wrap="square" rtlCol="0">
            <a:spAutoFit/>
          </a:bodyPr>
          <a:lstStyle/>
          <a:p>
            <a:r>
              <a:rPr kumimoji="1" lang="ja-JP" altLang="en-US" sz="2000">
                <a:latin typeface="Hiragino Kaku Gothic Pro W6" charset="-128"/>
                <a:ea typeface="Hiragino Kaku Gothic Pro W6" charset="-128"/>
                <a:cs typeface="Hiragino Kaku Gothic Pro W6" charset="-128"/>
              </a:rPr>
              <a:t>臨界摩擦速度</a:t>
            </a:r>
            <a:r>
              <a:rPr kumimoji="1" lang="en-US" altLang="ja-JP" sz="2000" dirty="0">
                <a:latin typeface="Hiragino Kaku Gothic Pro W6" charset="-128"/>
                <a:ea typeface="Hiragino Kaku Gothic Pro W6" charset="-128"/>
                <a:cs typeface="Hiragino Kaku Gothic Pro W6" charset="-128"/>
              </a:rPr>
              <a:t> [m/s]</a:t>
            </a:r>
          </a:p>
        </p:txBody>
      </p:sp>
      <p:sp>
        <p:nvSpPr>
          <p:cNvPr id="29" name="テキスト ボックス 28">
            <a:extLst>
              <a:ext uri="{FF2B5EF4-FFF2-40B4-BE49-F238E27FC236}">
                <a16:creationId xmlns:a16="http://schemas.microsoft.com/office/drawing/2014/main" id="{E9E187FD-C8F6-0348-9484-19CF55D581A6}"/>
              </a:ext>
            </a:extLst>
          </p:cNvPr>
          <p:cNvSpPr txBox="1"/>
          <p:nvPr/>
        </p:nvSpPr>
        <p:spPr>
          <a:xfrm>
            <a:off x="1220845" y="5778693"/>
            <a:ext cx="1766980" cy="400110"/>
          </a:xfrm>
          <a:prstGeom prst="rect">
            <a:avLst/>
          </a:prstGeom>
          <a:noFill/>
        </p:spPr>
        <p:txBody>
          <a:bodyPr wrap="square" rtlCol="0">
            <a:spAutoFit/>
          </a:bodyPr>
          <a:lstStyle/>
          <a:p>
            <a:r>
              <a:rPr kumimoji="1" lang="ja-JP" altLang="en-US" sz="2000">
                <a:latin typeface="Hiragino Kaku Gothic Pro W6" charset="-128"/>
                <a:ea typeface="Hiragino Kaku Gothic Pro W6" charset="-128"/>
                <a:cs typeface="Hiragino Kaku Gothic Pro W6" charset="-128"/>
              </a:rPr>
              <a:t>経験的係数</a:t>
            </a:r>
            <a:endParaRPr kumimoji="1" lang="en-US" altLang="ja-JP" sz="2000" dirty="0">
              <a:latin typeface="Hiragino Kaku Gothic Pro W6" charset="-128"/>
              <a:ea typeface="Hiragino Kaku Gothic Pro W6" charset="-128"/>
              <a:cs typeface="Hiragino Kaku Gothic Pro W6" charset="-128"/>
            </a:endParaRPr>
          </a:p>
        </p:txBody>
      </p:sp>
      <p:sp>
        <p:nvSpPr>
          <p:cNvPr id="30" name="テキスト ボックス 29">
            <a:extLst>
              <a:ext uri="{FF2B5EF4-FFF2-40B4-BE49-F238E27FC236}">
                <a16:creationId xmlns:a16="http://schemas.microsoft.com/office/drawing/2014/main" id="{777C8429-A554-9349-9BE5-B1DA229D3D3F}"/>
              </a:ext>
            </a:extLst>
          </p:cNvPr>
          <p:cNvSpPr txBox="1"/>
          <p:nvPr/>
        </p:nvSpPr>
        <p:spPr>
          <a:xfrm>
            <a:off x="1220844" y="6274452"/>
            <a:ext cx="2631076" cy="400110"/>
          </a:xfrm>
          <a:prstGeom prst="rect">
            <a:avLst/>
          </a:prstGeom>
          <a:noFill/>
        </p:spPr>
        <p:txBody>
          <a:bodyPr wrap="square" rtlCol="0">
            <a:spAutoFit/>
          </a:bodyPr>
          <a:lstStyle/>
          <a:p>
            <a:r>
              <a:rPr kumimoji="1" lang="ja-JP" altLang="en-US" sz="2000">
                <a:latin typeface="Hiragino Kaku Gothic Pro W6" charset="-128"/>
                <a:ea typeface="Hiragino Kaku Gothic Pro W6" charset="-128"/>
                <a:cs typeface="Hiragino Kaku Gothic Pro W6" charset="-128"/>
              </a:rPr>
              <a:t>砂粒子密度</a:t>
            </a:r>
            <a:r>
              <a:rPr kumimoji="1" lang="en-US" altLang="ja-JP" sz="2000" dirty="0">
                <a:latin typeface="Hiragino Kaku Gothic Pro W6" charset="-128"/>
                <a:ea typeface="Hiragino Kaku Gothic Pro W6" charset="-128"/>
                <a:cs typeface="Hiragino Kaku Gothic Pro W6" charset="-128"/>
              </a:rPr>
              <a:t> [kg/m</a:t>
            </a:r>
            <a:r>
              <a:rPr kumimoji="1" lang="en-US" altLang="ja-JP" sz="2000" baseline="30000" dirty="0">
                <a:latin typeface="Hiragino Kaku Gothic Pro W6" charset="-128"/>
                <a:ea typeface="Hiragino Kaku Gothic Pro W6" charset="-128"/>
                <a:cs typeface="Hiragino Kaku Gothic Pro W6" charset="-128"/>
              </a:rPr>
              <a:t>3</a:t>
            </a:r>
            <a:r>
              <a:rPr kumimoji="1" lang="en-US" altLang="ja-JP" sz="2000" dirty="0">
                <a:latin typeface="Hiragino Kaku Gothic Pro W6" charset="-128"/>
                <a:ea typeface="Hiragino Kaku Gothic Pro W6" charset="-128"/>
                <a:cs typeface="Hiragino Kaku Gothic Pro W6" charset="-128"/>
              </a:rPr>
              <a:t>]</a:t>
            </a:r>
          </a:p>
        </p:txBody>
      </p:sp>
      <p:sp>
        <p:nvSpPr>
          <p:cNvPr id="31" name="テキスト ボックス 30">
            <a:extLst>
              <a:ext uri="{FF2B5EF4-FFF2-40B4-BE49-F238E27FC236}">
                <a16:creationId xmlns:a16="http://schemas.microsoft.com/office/drawing/2014/main" id="{87995BB5-02B5-6748-B22F-7788F093AF7E}"/>
              </a:ext>
            </a:extLst>
          </p:cNvPr>
          <p:cNvSpPr txBox="1"/>
          <p:nvPr/>
        </p:nvSpPr>
        <p:spPr>
          <a:xfrm>
            <a:off x="5021664" y="5327001"/>
            <a:ext cx="2703084" cy="400110"/>
          </a:xfrm>
          <a:prstGeom prst="rect">
            <a:avLst/>
          </a:prstGeom>
          <a:noFill/>
        </p:spPr>
        <p:txBody>
          <a:bodyPr wrap="square" rtlCol="0">
            <a:spAutoFit/>
          </a:bodyPr>
          <a:lstStyle/>
          <a:p>
            <a:r>
              <a:rPr kumimoji="1" lang="ja-JP" altLang="en-US" sz="2000">
                <a:latin typeface="Hiragino Kaku Gothic Pro W6" charset="-128"/>
                <a:ea typeface="Hiragino Kaku Gothic Pro W6" charset="-128"/>
                <a:cs typeface="Hiragino Kaku Gothic Pro W6" charset="-128"/>
              </a:rPr>
              <a:t>大気密度</a:t>
            </a:r>
            <a:r>
              <a:rPr kumimoji="1" lang="en-US" altLang="ja-JP" sz="2000" dirty="0">
                <a:latin typeface="Hiragino Kaku Gothic Pro W6" charset="-128"/>
                <a:ea typeface="Hiragino Kaku Gothic Pro W6" charset="-128"/>
                <a:cs typeface="Hiragino Kaku Gothic Pro W6" charset="-128"/>
              </a:rPr>
              <a:t> [kg/m</a:t>
            </a:r>
            <a:r>
              <a:rPr kumimoji="1" lang="en-US" altLang="ja-JP" sz="2000" baseline="30000" dirty="0">
                <a:latin typeface="Hiragino Kaku Gothic Pro W6" charset="-128"/>
                <a:ea typeface="Hiragino Kaku Gothic Pro W6" charset="-128"/>
                <a:cs typeface="Hiragino Kaku Gothic Pro W6" charset="-128"/>
              </a:rPr>
              <a:t>3</a:t>
            </a:r>
            <a:r>
              <a:rPr kumimoji="1" lang="en-US" altLang="ja-JP" sz="2000" dirty="0">
                <a:latin typeface="Hiragino Kaku Gothic Pro W6" charset="-128"/>
                <a:ea typeface="Hiragino Kaku Gothic Pro W6" charset="-128"/>
                <a:cs typeface="Hiragino Kaku Gothic Pro W6" charset="-128"/>
              </a:rPr>
              <a:t>]</a:t>
            </a:r>
          </a:p>
        </p:txBody>
      </p:sp>
      <p:sp>
        <p:nvSpPr>
          <p:cNvPr id="32" name="テキスト ボックス 31">
            <a:extLst>
              <a:ext uri="{FF2B5EF4-FFF2-40B4-BE49-F238E27FC236}">
                <a16:creationId xmlns:a16="http://schemas.microsoft.com/office/drawing/2014/main" id="{23051607-281C-6C4F-96CD-27698AFC69B8}"/>
              </a:ext>
            </a:extLst>
          </p:cNvPr>
          <p:cNvSpPr txBox="1"/>
          <p:nvPr/>
        </p:nvSpPr>
        <p:spPr>
          <a:xfrm>
            <a:off x="5021664" y="5778693"/>
            <a:ext cx="2913612" cy="400110"/>
          </a:xfrm>
          <a:prstGeom prst="rect">
            <a:avLst/>
          </a:prstGeom>
          <a:noFill/>
        </p:spPr>
        <p:txBody>
          <a:bodyPr wrap="square" rtlCol="0">
            <a:spAutoFit/>
          </a:bodyPr>
          <a:lstStyle/>
          <a:p>
            <a:r>
              <a:rPr kumimoji="1" lang="ja-JP" altLang="en-US" sz="2000">
                <a:latin typeface="Hiragino Kaku Gothic Pro W6" charset="-128"/>
                <a:ea typeface="Hiragino Kaku Gothic Pro W6" charset="-128"/>
                <a:cs typeface="Hiragino Kaku Gothic Pro W6" charset="-128"/>
              </a:rPr>
              <a:t>重力加速度</a:t>
            </a:r>
            <a:r>
              <a:rPr kumimoji="1" lang="en-US" altLang="ja-JP" sz="2000" dirty="0">
                <a:latin typeface="Hiragino Kaku Gothic Pro W6" charset="-128"/>
                <a:ea typeface="Hiragino Kaku Gothic Pro W6" charset="-128"/>
                <a:cs typeface="Hiragino Kaku Gothic Pro W6" charset="-128"/>
              </a:rPr>
              <a:t> [m/s</a:t>
            </a:r>
            <a:r>
              <a:rPr kumimoji="1" lang="en-US" altLang="ja-JP" sz="2000" baseline="30000" dirty="0">
                <a:latin typeface="Hiragino Kaku Gothic Pro W6" charset="-128"/>
                <a:ea typeface="Hiragino Kaku Gothic Pro W6" charset="-128"/>
                <a:cs typeface="Hiragino Kaku Gothic Pro W6" charset="-128"/>
              </a:rPr>
              <a:t>2</a:t>
            </a:r>
            <a:r>
              <a:rPr kumimoji="1" lang="en-US" altLang="ja-JP" sz="2000" dirty="0">
                <a:latin typeface="Hiragino Kaku Gothic Pro W6" charset="-128"/>
                <a:ea typeface="Hiragino Kaku Gothic Pro W6" charset="-128"/>
                <a:cs typeface="Hiragino Kaku Gothic Pro W6" charset="-128"/>
              </a:rPr>
              <a:t>]</a:t>
            </a:r>
          </a:p>
        </p:txBody>
      </p:sp>
      <p:sp>
        <p:nvSpPr>
          <p:cNvPr id="33" name="テキスト ボックス 32">
            <a:extLst>
              <a:ext uri="{FF2B5EF4-FFF2-40B4-BE49-F238E27FC236}">
                <a16:creationId xmlns:a16="http://schemas.microsoft.com/office/drawing/2014/main" id="{99A89F40-CA55-C044-9A8E-EBF2D32204D9}"/>
              </a:ext>
            </a:extLst>
          </p:cNvPr>
          <p:cNvSpPr txBox="1"/>
          <p:nvPr/>
        </p:nvSpPr>
        <p:spPr>
          <a:xfrm>
            <a:off x="5021663" y="6274452"/>
            <a:ext cx="2631076" cy="400110"/>
          </a:xfrm>
          <a:prstGeom prst="rect">
            <a:avLst/>
          </a:prstGeom>
          <a:noFill/>
        </p:spPr>
        <p:txBody>
          <a:bodyPr wrap="square" rtlCol="0">
            <a:spAutoFit/>
          </a:bodyPr>
          <a:lstStyle/>
          <a:p>
            <a:r>
              <a:rPr kumimoji="1" lang="ja-JP" altLang="en-US" sz="2000">
                <a:latin typeface="Hiragino Kaku Gothic Pro W6" charset="-128"/>
                <a:ea typeface="Hiragino Kaku Gothic Pro W6" charset="-128"/>
                <a:cs typeface="Hiragino Kaku Gothic Pro W6" charset="-128"/>
              </a:rPr>
              <a:t>砂粒子径</a:t>
            </a:r>
            <a:r>
              <a:rPr kumimoji="1" lang="en-US" altLang="ja-JP" sz="2000" dirty="0">
                <a:latin typeface="Hiragino Kaku Gothic Pro W6" charset="-128"/>
                <a:ea typeface="Hiragino Kaku Gothic Pro W6" charset="-128"/>
                <a:cs typeface="Hiragino Kaku Gothic Pro W6" charset="-128"/>
              </a:rPr>
              <a:t> [m]</a:t>
            </a:r>
          </a:p>
        </p:txBody>
      </p:sp>
      <p:sp>
        <p:nvSpPr>
          <p:cNvPr id="34" name="角丸四角形 33">
            <a:extLst>
              <a:ext uri="{FF2B5EF4-FFF2-40B4-BE49-F238E27FC236}">
                <a16:creationId xmlns:a16="http://schemas.microsoft.com/office/drawing/2014/main" id="{70859CCE-424E-E34A-AD13-B38C12FBC50A}"/>
              </a:ext>
            </a:extLst>
          </p:cNvPr>
          <p:cNvSpPr/>
          <p:nvPr/>
        </p:nvSpPr>
        <p:spPr>
          <a:xfrm>
            <a:off x="130699" y="58470"/>
            <a:ext cx="7442442" cy="77708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3600" b="1">
                <a:latin typeface="Hiragino Sans W4" panose="020B0400000000000000" pitchFamily="34" charset="-128"/>
                <a:ea typeface="Hiragino Sans W4" panose="020B0400000000000000" pitchFamily="34" charset="-128"/>
              </a:rPr>
              <a:t>風応力による巻き上げスキーム</a:t>
            </a:r>
          </a:p>
        </p:txBody>
      </p:sp>
    </p:spTree>
    <p:extLst>
      <p:ext uri="{BB962C8B-B14F-4D97-AF65-F5344CB8AC3E}">
        <p14:creationId xmlns:p14="http://schemas.microsoft.com/office/powerpoint/2010/main" val="3820331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79513" y="887486"/>
            <a:ext cx="8873069" cy="1101354"/>
          </a:xfrm>
        </p:spPr>
        <p:txBody>
          <a:bodyPr>
            <a:normAutofit/>
          </a:bodyPr>
          <a:lstStyle/>
          <a:p>
            <a:r>
              <a:rPr lang="ja-JP" altLang="en-US"/>
              <a:t>風洞実験による砂フラックスの臨界摩擦速度を用いた定式化</a:t>
            </a:r>
            <a:br>
              <a:rPr lang="en-US" altLang="ja-JP" dirty="0"/>
            </a:br>
            <a:r>
              <a:rPr lang="en-US" altLang="ja-JP" dirty="0"/>
              <a:t> </a:t>
            </a:r>
            <a:r>
              <a:rPr lang="en-US" altLang="ja-JP" sz="1800" dirty="0"/>
              <a:t>(White, 1979)</a:t>
            </a:r>
          </a:p>
        </p:txBody>
      </p:sp>
      <p:sp>
        <p:nvSpPr>
          <p:cNvPr id="28" name="テキスト ボックス 27">
            <a:extLst>
              <a:ext uri="{FF2B5EF4-FFF2-40B4-BE49-F238E27FC236}">
                <a16:creationId xmlns:a16="http://schemas.microsoft.com/office/drawing/2014/main" id="{91D323AC-00E3-2248-AF9F-CB6DAA136DAF}"/>
              </a:ext>
            </a:extLst>
          </p:cNvPr>
          <p:cNvSpPr txBox="1"/>
          <p:nvPr/>
        </p:nvSpPr>
        <p:spPr>
          <a:xfrm>
            <a:off x="1071679" y="3166847"/>
            <a:ext cx="4971119" cy="400110"/>
          </a:xfrm>
          <a:prstGeom prst="rect">
            <a:avLst/>
          </a:prstGeom>
          <a:noFill/>
        </p:spPr>
        <p:txBody>
          <a:bodyPr wrap="square" rtlCol="0">
            <a:spAutoFit/>
          </a:bodyPr>
          <a:lstStyle/>
          <a:p>
            <a:r>
              <a:rPr kumimoji="1" lang="ja-JP" altLang="en-US" sz="2000">
                <a:latin typeface="Hiragino Kaku Gothic Pro W6" charset="-128"/>
                <a:ea typeface="Hiragino Kaku Gothic Pro W6" charset="-128"/>
                <a:cs typeface="Hiragino Kaku Gothic Pro W6" charset="-128"/>
              </a:rPr>
              <a:t>水平砂フラックスの鉛直積分</a:t>
            </a:r>
            <a:r>
              <a:rPr kumimoji="1" lang="en-US" altLang="ja-JP" sz="2000" dirty="0">
                <a:latin typeface="Hiragino Kaku Gothic Pro W6" charset="-128"/>
                <a:ea typeface="Hiragino Kaku Gothic Pro W6" charset="-128"/>
                <a:cs typeface="Hiragino Kaku Gothic Pro W6" charset="-128"/>
              </a:rPr>
              <a:t> [kg/(m s)]</a:t>
            </a:r>
          </a:p>
        </p:txBody>
      </p:sp>
      <p:grpSp>
        <p:nvGrpSpPr>
          <p:cNvPr id="10" name="グループ化 9">
            <a:extLst>
              <a:ext uri="{FF2B5EF4-FFF2-40B4-BE49-F238E27FC236}">
                <a16:creationId xmlns:a16="http://schemas.microsoft.com/office/drawing/2014/main" id="{875370C8-C9DD-884B-A728-C5E1512E32D2}"/>
              </a:ext>
            </a:extLst>
          </p:cNvPr>
          <p:cNvGrpSpPr/>
          <p:nvPr/>
        </p:nvGrpSpPr>
        <p:grpSpPr>
          <a:xfrm>
            <a:off x="6042799" y="3115265"/>
            <a:ext cx="3414844" cy="908547"/>
            <a:chOff x="6084168" y="3115265"/>
            <a:chExt cx="3414844" cy="908547"/>
          </a:xfrm>
        </p:grpSpPr>
        <p:pic>
          <p:nvPicPr>
            <p:cNvPr id="27" name="図 26">
              <a:extLst>
                <a:ext uri="{FF2B5EF4-FFF2-40B4-BE49-F238E27FC236}">
                  <a16:creationId xmlns:a16="http://schemas.microsoft.com/office/drawing/2014/main" id="{F4A24A8C-4B28-ED4B-907D-05ACC86EB036}"/>
                </a:ext>
              </a:extLst>
            </p:cNvPr>
            <p:cNvPicPr>
              <a:picLocks noChangeAspect="1"/>
            </p:cNvPicPr>
            <p:nvPr/>
          </p:nvPicPr>
          <p:blipFill rotWithShape="1">
            <a:blip r:embed="rId3"/>
            <a:srcRect l="45168" t="53104" b="15811"/>
            <a:stretch/>
          </p:blipFill>
          <p:spPr>
            <a:xfrm>
              <a:off x="6084168" y="3160686"/>
              <a:ext cx="461889" cy="863126"/>
            </a:xfrm>
            <a:prstGeom prst="rect">
              <a:avLst/>
            </a:prstGeom>
          </p:spPr>
        </p:pic>
        <p:sp>
          <p:nvSpPr>
            <p:cNvPr id="31" name="テキスト ボックス 30">
              <a:extLst>
                <a:ext uri="{FF2B5EF4-FFF2-40B4-BE49-F238E27FC236}">
                  <a16:creationId xmlns:a16="http://schemas.microsoft.com/office/drawing/2014/main" id="{87995BB5-02B5-6748-B22F-7788F093AF7E}"/>
                </a:ext>
              </a:extLst>
            </p:cNvPr>
            <p:cNvSpPr txBox="1"/>
            <p:nvPr/>
          </p:nvSpPr>
          <p:spPr>
            <a:xfrm>
              <a:off x="6585400" y="3115265"/>
              <a:ext cx="2703084" cy="400110"/>
            </a:xfrm>
            <a:prstGeom prst="rect">
              <a:avLst/>
            </a:prstGeom>
            <a:noFill/>
          </p:spPr>
          <p:txBody>
            <a:bodyPr wrap="square" rtlCol="0">
              <a:spAutoFit/>
            </a:bodyPr>
            <a:lstStyle/>
            <a:p>
              <a:r>
                <a:rPr kumimoji="1" lang="ja-JP" altLang="en-US" sz="2000">
                  <a:latin typeface="Hiragino Kaku Gothic Pro W6" charset="-128"/>
                  <a:ea typeface="Hiragino Kaku Gothic Pro W6" charset="-128"/>
                  <a:cs typeface="Hiragino Kaku Gothic Pro W6" charset="-128"/>
                </a:rPr>
                <a:t>大気密度</a:t>
              </a:r>
              <a:r>
                <a:rPr kumimoji="1" lang="en-US" altLang="ja-JP" sz="2000" dirty="0">
                  <a:latin typeface="Hiragino Kaku Gothic Pro W6" charset="-128"/>
                  <a:ea typeface="Hiragino Kaku Gothic Pro W6" charset="-128"/>
                  <a:cs typeface="Hiragino Kaku Gothic Pro W6" charset="-128"/>
                </a:rPr>
                <a:t> [kg/m</a:t>
              </a:r>
              <a:r>
                <a:rPr kumimoji="1" lang="en-US" altLang="ja-JP" sz="2000" baseline="30000" dirty="0">
                  <a:latin typeface="Hiragino Kaku Gothic Pro W6" charset="-128"/>
                  <a:ea typeface="Hiragino Kaku Gothic Pro W6" charset="-128"/>
                  <a:cs typeface="Hiragino Kaku Gothic Pro W6" charset="-128"/>
                </a:rPr>
                <a:t>3</a:t>
              </a:r>
              <a:r>
                <a:rPr kumimoji="1" lang="en-US" altLang="ja-JP" sz="2000" dirty="0">
                  <a:latin typeface="Hiragino Kaku Gothic Pro W6" charset="-128"/>
                  <a:ea typeface="Hiragino Kaku Gothic Pro W6" charset="-128"/>
                  <a:cs typeface="Hiragino Kaku Gothic Pro W6" charset="-128"/>
                </a:rPr>
                <a:t>]</a:t>
              </a:r>
            </a:p>
          </p:txBody>
        </p:sp>
        <p:sp>
          <p:nvSpPr>
            <p:cNvPr id="32" name="テキスト ボックス 31">
              <a:extLst>
                <a:ext uri="{FF2B5EF4-FFF2-40B4-BE49-F238E27FC236}">
                  <a16:creationId xmlns:a16="http://schemas.microsoft.com/office/drawing/2014/main" id="{23051607-281C-6C4F-96CD-27698AFC69B8}"/>
                </a:ext>
              </a:extLst>
            </p:cNvPr>
            <p:cNvSpPr txBox="1"/>
            <p:nvPr/>
          </p:nvSpPr>
          <p:spPr>
            <a:xfrm>
              <a:off x="6585400" y="3566957"/>
              <a:ext cx="2913612" cy="400110"/>
            </a:xfrm>
            <a:prstGeom prst="rect">
              <a:avLst/>
            </a:prstGeom>
            <a:noFill/>
          </p:spPr>
          <p:txBody>
            <a:bodyPr wrap="square" rtlCol="0">
              <a:spAutoFit/>
            </a:bodyPr>
            <a:lstStyle/>
            <a:p>
              <a:r>
                <a:rPr kumimoji="1" lang="ja-JP" altLang="en-US" sz="2000">
                  <a:latin typeface="Hiragino Kaku Gothic Pro W6" charset="-128"/>
                  <a:ea typeface="Hiragino Kaku Gothic Pro W6" charset="-128"/>
                  <a:cs typeface="Hiragino Kaku Gothic Pro W6" charset="-128"/>
                </a:rPr>
                <a:t>重力加速度</a:t>
              </a:r>
              <a:r>
                <a:rPr kumimoji="1" lang="en-US" altLang="ja-JP" sz="2000" dirty="0">
                  <a:latin typeface="Hiragino Kaku Gothic Pro W6" charset="-128"/>
                  <a:ea typeface="Hiragino Kaku Gothic Pro W6" charset="-128"/>
                  <a:cs typeface="Hiragino Kaku Gothic Pro W6" charset="-128"/>
                </a:rPr>
                <a:t> [m/s</a:t>
              </a:r>
              <a:r>
                <a:rPr kumimoji="1" lang="en-US" altLang="ja-JP" sz="2000" baseline="30000" dirty="0">
                  <a:latin typeface="Hiragino Kaku Gothic Pro W6" charset="-128"/>
                  <a:ea typeface="Hiragino Kaku Gothic Pro W6" charset="-128"/>
                  <a:cs typeface="Hiragino Kaku Gothic Pro W6" charset="-128"/>
                </a:rPr>
                <a:t>2</a:t>
              </a:r>
              <a:r>
                <a:rPr kumimoji="1" lang="en-US" altLang="ja-JP" sz="2000" dirty="0">
                  <a:latin typeface="Hiragino Kaku Gothic Pro W6" charset="-128"/>
                  <a:ea typeface="Hiragino Kaku Gothic Pro W6" charset="-128"/>
                  <a:cs typeface="Hiragino Kaku Gothic Pro W6" charset="-128"/>
                </a:rPr>
                <a:t>]</a:t>
              </a:r>
            </a:p>
          </p:txBody>
        </p:sp>
      </p:grpSp>
      <p:pic>
        <p:nvPicPr>
          <p:cNvPr id="5" name="図 4">
            <a:extLst>
              <a:ext uri="{FF2B5EF4-FFF2-40B4-BE49-F238E27FC236}">
                <a16:creationId xmlns:a16="http://schemas.microsoft.com/office/drawing/2014/main" id="{2ABE712E-A488-6B46-A266-294E5B591CA9}"/>
              </a:ext>
            </a:extLst>
          </p:cNvPr>
          <p:cNvPicPr>
            <a:picLocks noChangeAspect="1"/>
          </p:cNvPicPr>
          <p:nvPr/>
        </p:nvPicPr>
        <p:blipFill>
          <a:blip r:embed="rId4"/>
          <a:stretch>
            <a:fillRect/>
          </a:stretch>
        </p:blipFill>
        <p:spPr>
          <a:xfrm>
            <a:off x="1019221" y="1748632"/>
            <a:ext cx="6731000" cy="1219200"/>
          </a:xfrm>
          <a:prstGeom prst="rect">
            <a:avLst/>
          </a:prstGeom>
        </p:spPr>
      </p:pic>
      <p:pic>
        <p:nvPicPr>
          <p:cNvPr id="8" name="図 7">
            <a:extLst>
              <a:ext uri="{FF2B5EF4-FFF2-40B4-BE49-F238E27FC236}">
                <a16:creationId xmlns:a16="http://schemas.microsoft.com/office/drawing/2014/main" id="{69209F14-8BB6-E34F-B05D-12B52CDAC990}"/>
              </a:ext>
            </a:extLst>
          </p:cNvPr>
          <p:cNvPicPr>
            <a:picLocks noChangeAspect="1"/>
          </p:cNvPicPr>
          <p:nvPr/>
        </p:nvPicPr>
        <p:blipFill>
          <a:blip r:embed="rId5"/>
          <a:stretch>
            <a:fillRect/>
          </a:stretch>
        </p:blipFill>
        <p:spPr>
          <a:xfrm>
            <a:off x="322503" y="3160686"/>
            <a:ext cx="749177" cy="1330775"/>
          </a:xfrm>
          <a:prstGeom prst="rect">
            <a:avLst/>
          </a:prstGeom>
        </p:spPr>
      </p:pic>
      <p:sp>
        <p:nvSpPr>
          <p:cNvPr id="21" name="テキスト ボックス 20">
            <a:extLst>
              <a:ext uri="{FF2B5EF4-FFF2-40B4-BE49-F238E27FC236}">
                <a16:creationId xmlns:a16="http://schemas.microsoft.com/office/drawing/2014/main" id="{F16B703A-E455-2748-B326-BE71992B1F03}"/>
              </a:ext>
            </a:extLst>
          </p:cNvPr>
          <p:cNvSpPr txBox="1"/>
          <p:nvPr/>
        </p:nvSpPr>
        <p:spPr>
          <a:xfrm>
            <a:off x="1071680" y="3640071"/>
            <a:ext cx="2703084" cy="400110"/>
          </a:xfrm>
          <a:prstGeom prst="rect">
            <a:avLst/>
          </a:prstGeom>
          <a:noFill/>
        </p:spPr>
        <p:txBody>
          <a:bodyPr wrap="square" rtlCol="0">
            <a:spAutoFit/>
          </a:bodyPr>
          <a:lstStyle/>
          <a:p>
            <a:r>
              <a:rPr kumimoji="1" lang="ja-JP" altLang="en-US" sz="2000">
                <a:latin typeface="Hiragino Kaku Gothic Pro W6" charset="-128"/>
                <a:ea typeface="Hiragino Kaku Gothic Pro W6" charset="-128"/>
                <a:cs typeface="Hiragino Kaku Gothic Pro W6" charset="-128"/>
              </a:rPr>
              <a:t>臨界摩擦速度</a:t>
            </a:r>
            <a:r>
              <a:rPr kumimoji="1" lang="en-US" altLang="ja-JP" sz="2000" dirty="0">
                <a:latin typeface="Hiragino Kaku Gothic Pro W6" charset="-128"/>
                <a:ea typeface="Hiragino Kaku Gothic Pro W6" charset="-128"/>
                <a:cs typeface="Hiragino Kaku Gothic Pro W6" charset="-128"/>
              </a:rPr>
              <a:t> [m/s]</a:t>
            </a:r>
          </a:p>
        </p:txBody>
      </p:sp>
      <p:sp>
        <p:nvSpPr>
          <p:cNvPr id="22" name="テキスト ボックス 21">
            <a:extLst>
              <a:ext uri="{FF2B5EF4-FFF2-40B4-BE49-F238E27FC236}">
                <a16:creationId xmlns:a16="http://schemas.microsoft.com/office/drawing/2014/main" id="{B180277A-D1F3-7141-A507-77CE7E345665}"/>
              </a:ext>
            </a:extLst>
          </p:cNvPr>
          <p:cNvSpPr txBox="1"/>
          <p:nvPr/>
        </p:nvSpPr>
        <p:spPr>
          <a:xfrm>
            <a:off x="1071680" y="4053255"/>
            <a:ext cx="2703084" cy="400110"/>
          </a:xfrm>
          <a:prstGeom prst="rect">
            <a:avLst/>
          </a:prstGeom>
          <a:noFill/>
        </p:spPr>
        <p:txBody>
          <a:bodyPr wrap="square" rtlCol="0">
            <a:spAutoFit/>
          </a:bodyPr>
          <a:lstStyle/>
          <a:p>
            <a:r>
              <a:rPr kumimoji="1" lang="ja-JP" altLang="en-US" sz="2000">
                <a:latin typeface="Hiragino Kaku Gothic Pro W6" charset="-128"/>
                <a:ea typeface="Hiragino Kaku Gothic Pro W6" charset="-128"/>
                <a:cs typeface="Hiragino Kaku Gothic Pro W6" charset="-128"/>
              </a:rPr>
              <a:t>摩擦速度</a:t>
            </a:r>
            <a:r>
              <a:rPr kumimoji="1" lang="en-US" altLang="ja-JP" sz="2000" dirty="0">
                <a:latin typeface="Hiragino Kaku Gothic Pro W6" charset="-128"/>
                <a:ea typeface="Hiragino Kaku Gothic Pro W6" charset="-128"/>
                <a:cs typeface="Hiragino Kaku Gothic Pro W6" charset="-128"/>
              </a:rPr>
              <a:t> [m/s]</a:t>
            </a:r>
          </a:p>
        </p:txBody>
      </p:sp>
      <p:sp>
        <p:nvSpPr>
          <p:cNvPr id="23" name="コンテンツ プレースホルダー 2">
            <a:extLst>
              <a:ext uri="{FF2B5EF4-FFF2-40B4-BE49-F238E27FC236}">
                <a16:creationId xmlns:a16="http://schemas.microsoft.com/office/drawing/2014/main" id="{D8A91957-7693-454A-BA3F-50957BCB0DE6}"/>
              </a:ext>
            </a:extLst>
          </p:cNvPr>
          <p:cNvSpPr txBox="1">
            <a:spLocks/>
          </p:cNvSpPr>
          <p:nvPr/>
        </p:nvSpPr>
        <p:spPr>
          <a:xfrm>
            <a:off x="179513" y="4831148"/>
            <a:ext cx="8873069" cy="562902"/>
          </a:xfrm>
          <a:prstGeom prst="rect">
            <a:avLst/>
          </a:prstGeom>
        </p:spPr>
        <p:txBody>
          <a:bodyPr vert="horz" lIns="91440" tIns="45720" rIns="91440" bIns="45720" rtlCol="0">
            <a:norm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4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r>
              <a:rPr lang="ja-JP" altLang="en-US"/>
              <a:t>ダスト巻き上げ量推定</a:t>
            </a:r>
            <a:r>
              <a:rPr lang="en-US" altLang="ja-JP" dirty="0"/>
              <a:t> </a:t>
            </a:r>
            <a:r>
              <a:rPr lang="en-US" altLang="ja-JP" sz="1800" dirty="0"/>
              <a:t>(Newman et al., 2002)</a:t>
            </a:r>
          </a:p>
        </p:txBody>
      </p:sp>
      <p:pic>
        <p:nvPicPr>
          <p:cNvPr id="12" name="図 11">
            <a:extLst>
              <a:ext uri="{FF2B5EF4-FFF2-40B4-BE49-F238E27FC236}">
                <a16:creationId xmlns:a16="http://schemas.microsoft.com/office/drawing/2014/main" id="{52355180-F656-A64E-A560-4618BF643D88}"/>
              </a:ext>
            </a:extLst>
          </p:cNvPr>
          <p:cNvPicPr>
            <a:picLocks noChangeAspect="1"/>
          </p:cNvPicPr>
          <p:nvPr/>
        </p:nvPicPr>
        <p:blipFill>
          <a:blip r:embed="rId6"/>
          <a:stretch>
            <a:fillRect/>
          </a:stretch>
        </p:blipFill>
        <p:spPr>
          <a:xfrm>
            <a:off x="3986168" y="5573098"/>
            <a:ext cx="738958" cy="897306"/>
          </a:xfrm>
          <a:prstGeom prst="rect">
            <a:avLst/>
          </a:prstGeom>
        </p:spPr>
      </p:pic>
      <p:pic>
        <p:nvPicPr>
          <p:cNvPr id="14" name="図 13">
            <a:extLst>
              <a:ext uri="{FF2B5EF4-FFF2-40B4-BE49-F238E27FC236}">
                <a16:creationId xmlns:a16="http://schemas.microsoft.com/office/drawing/2014/main" id="{36F8D0BB-F2A4-3C41-9216-C22B7E6FC764}"/>
              </a:ext>
            </a:extLst>
          </p:cNvPr>
          <p:cNvPicPr>
            <a:picLocks noChangeAspect="1"/>
          </p:cNvPicPr>
          <p:nvPr/>
        </p:nvPicPr>
        <p:blipFill>
          <a:blip r:embed="rId7"/>
          <a:stretch>
            <a:fillRect/>
          </a:stretch>
        </p:blipFill>
        <p:spPr>
          <a:xfrm>
            <a:off x="827584" y="5569454"/>
            <a:ext cx="2809038" cy="796890"/>
          </a:xfrm>
          <a:prstGeom prst="rect">
            <a:avLst/>
          </a:prstGeom>
        </p:spPr>
      </p:pic>
      <p:sp>
        <p:nvSpPr>
          <p:cNvPr id="34" name="テキスト ボックス 33">
            <a:extLst>
              <a:ext uri="{FF2B5EF4-FFF2-40B4-BE49-F238E27FC236}">
                <a16:creationId xmlns:a16="http://schemas.microsoft.com/office/drawing/2014/main" id="{3232B58F-D737-2A4A-A160-8102975A67BF}"/>
              </a:ext>
            </a:extLst>
          </p:cNvPr>
          <p:cNvSpPr txBox="1"/>
          <p:nvPr/>
        </p:nvSpPr>
        <p:spPr>
          <a:xfrm>
            <a:off x="4787796" y="5569454"/>
            <a:ext cx="4356204" cy="400110"/>
          </a:xfrm>
          <a:prstGeom prst="rect">
            <a:avLst/>
          </a:prstGeom>
          <a:noFill/>
        </p:spPr>
        <p:txBody>
          <a:bodyPr wrap="square" rtlCol="0">
            <a:spAutoFit/>
          </a:bodyPr>
          <a:lstStyle/>
          <a:p>
            <a:r>
              <a:rPr kumimoji="1" lang="ja-JP" altLang="en-US" sz="2000">
                <a:latin typeface="Hiragino Kaku Gothic Pro W6" charset="-128"/>
                <a:ea typeface="Hiragino Kaku Gothic Pro W6" charset="-128"/>
                <a:cs typeface="Hiragino Kaku Gothic Pro W6" charset="-128"/>
              </a:rPr>
              <a:t>鉛直ダストフラックス</a:t>
            </a:r>
            <a:r>
              <a:rPr kumimoji="1" lang="en-US" altLang="ja-JP" sz="2000" dirty="0">
                <a:latin typeface="Hiragino Kaku Gothic Pro W6" charset="-128"/>
                <a:ea typeface="Hiragino Kaku Gothic Pro W6" charset="-128"/>
                <a:cs typeface="Hiragino Kaku Gothic Pro W6" charset="-128"/>
              </a:rPr>
              <a:t> [kg/(m s)]</a:t>
            </a:r>
          </a:p>
        </p:txBody>
      </p:sp>
      <p:sp>
        <p:nvSpPr>
          <p:cNvPr id="35" name="テキスト ボックス 34">
            <a:extLst>
              <a:ext uri="{FF2B5EF4-FFF2-40B4-BE49-F238E27FC236}">
                <a16:creationId xmlns:a16="http://schemas.microsoft.com/office/drawing/2014/main" id="{A77415B6-6488-F54A-A084-56713AD2AA31}"/>
              </a:ext>
            </a:extLst>
          </p:cNvPr>
          <p:cNvSpPr txBox="1"/>
          <p:nvPr/>
        </p:nvSpPr>
        <p:spPr>
          <a:xfrm>
            <a:off x="4787796" y="6076230"/>
            <a:ext cx="4356204" cy="400110"/>
          </a:xfrm>
          <a:prstGeom prst="rect">
            <a:avLst/>
          </a:prstGeom>
          <a:noFill/>
        </p:spPr>
        <p:txBody>
          <a:bodyPr wrap="square" rtlCol="0">
            <a:spAutoFit/>
          </a:bodyPr>
          <a:lstStyle/>
          <a:p>
            <a:r>
              <a:rPr kumimoji="1" lang="ja-JP" altLang="en-US" sz="2000">
                <a:latin typeface="Hiragino Kaku Gothic Pro W6" charset="-128"/>
                <a:ea typeface="Hiragino Kaku Gothic Pro W6" charset="-128"/>
                <a:cs typeface="Hiragino Kaku Gothic Pro W6" charset="-128"/>
              </a:rPr>
              <a:t>効率因子</a:t>
            </a:r>
            <a:endParaRPr kumimoji="1" lang="en-US" altLang="ja-JP" sz="2000" dirty="0">
              <a:latin typeface="Hiragino Kaku Gothic Pro W6" charset="-128"/>
              <a:ea typeface="Hiragino Kaku Gothic Pro W6" charset="-128"/>
              <a:cs typeface="Hiragino Kaku Gothic Pro W6" charset="-128"/>
            </a:endParaRPr>
          </a:p>
        </p:txBody>
      </p:sp>
      <p:sp>
        <p:nvSpPr>
          <p:cNvPr id="36" name="角丸四角形 35">
            <a:extLst>
              <a:ext uri="{FF2B5EF4-FFF2-40B4-BE49-F238E27FC236}">
                <a16:creationId xmlns:a16="http://schemas.microsoft.com/office/drawing/2014/main" id="{44B22332-1F1F-D340-B5BD-444EC2F33070}"/>
              </a:ext>
            </a:extLst>
          </p:cNvPr>
          <p:cNvSpPr/>
          <p:nvPr/>
        </p:nvSpPr>
        <p:spPr>
          <a:xfrm>
            <a:off x="130699" y="58470"/>
            <a:ext cx="7442442" cy="77708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3600" b="1">
                <a:latin typeface="Hiragino Sans W4" panose="020B0400000000000000" pitchFamily="34" charset="-128"/>
                <a:ea typeface="Hiragino Sans W4" panose="020B0400000000000000" pitchFamily="34" charset="-128"/>
              </a:rPr>
              <a:t>風応力による巻き上げスキーム</a:t>
            </a:r>
          </a:p>
        </p:txBody>
      </p:sp>
    </p:spTree>
    <p:extLst>
      <p:ext uri="{BB962C8B-B14F-4D97-AF65-F5344CB8AC3E}">
        <p14:creationId xmlns:p14="http://schemas.microsoft.com/office/powerpoint/2010/main" val="3717826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23408" y="924809"/>
            <a:ext cx="8416452" cy="1227166"/>
          </a:xfrm>
        </p:spPr>
        <p:txBody>
          <a:bodyPr>
            <a:normAutofit/>
          </a:bodyPr>
          <a:lstStyle/>
          <a:p>
            <a:r>
              <a:rPr lang="ja-JP" altLang="en-US"/>
              <a:t>ダストデビルのエネルギーを</a:t>
            </a:r>
            <a:r>
              <a:rPr lang="en-US" altLang="ja-JP" dirty="0"/>
              <a:t>, </a:t>
            </a:r>
            <a:r>
              <a:rPr lang="ja-JP" altLang="en-US"/>
              <a:t>顕熱を熱源に持つ熱機関としてモデル化</a:t>
            </a:r>
            <a:r>
              <a:rPr lang="en-US" altLang="ja-JP" dirty="0"/>
              <a:t> </a:t>
            </a:r>
            <a:r>
              <a:rPr lang="en-US" altLang="ja-JP" sz="2000" dirty="0"/>
              <a:t>(</a:t>
            </a:r>
            <a:r>
              <a:rPr lang="en-US" altLang="ja-JP" sz="2000" dirty="0" err="1"/>
              <a:t>Rennò</a:t>
            </a:r>
            <a:r>
              <a:rPr lang="en-US" altLang="ja-JP" sz="2000" dirty="0"/>
              <a:t> et al., 1998)</a:t>
            </a:r>
          </a:p>
        </p:txBody>
      </p:sp>
      <p:pic>
        <p:nvPicPr>
          <p:cNvPr id="8" name="図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295913" y="2331905"/>
            <a:ext cx="3479800" cy="863600"/>
          </a:xfrm>
          <a:prstGeom prst="rect">
            <a:avLst/>
          </a:prstGeom>
        </p:spPr>
      </p:pic>
      <p:pic>
        <p:nvPicPr>
          <p:cNvPr id="11" name="図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92692" y="2306505"/>
            <a:ext cx="1143000" cy="914400"/>
          </a:xfrm>
          <a:prstGeom prst="rect">
            <a:avLst/>
          </a:prstGeom>
        </p:spPr>
      </p:pic>
      <p:grpSp>
        <p:nvGrpSpPr>
          <p:cNvPr id="16" name="図形グループ 15"/>
          <p:cNvGrpSpPr/>
          <p:nvPr/>
        </p:nvGrpSpPr>
        <p:grpSpPr>
          <a:xfrm>
            <a:off x="4529407" y="3348681"/>
            <a:ext cx="2668109" cy="1041503"/>
            <a:chOff x="4969370" y="4046693"/>
            <a:chExt cx="2668109" cy="1041503"/>
          </a:xfrm>
        </p:grpSpPr>
        <p:pic>
          <p:nvPicPr>
            <p:cNvPr id="10" name="図 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969370" y="4097292"/>
              <a:ext cx="722520" cy="795572"/>
            </a:xfrm>
            <a:prstGeom prst="rect">
              <a:avLst/>
            </a:prstGeom>
          </p:spPr>
        </p:pic>
        <p:sp>
          <p:nvSpPr>
            <p:cNvPr id="14" name="テキスト ボックス 13"/>
            <p:cNvSpPr txBox="1"/>
            <p:nvPr/>
          </p:nvSpPr>
          <p:spPr>
            <a:xfrm>
              <a:off x="5691890" y="4046693"/>
              <a:ext cx="1945589" cy="369332"/>
            </a:xfrm>
            <a:prstGeom prst="rect">
              <a:avLst/>
            </a:prstGeom>
            <a:noFill/>
          </p:spPr>
          <p:txBody>
            <a:bodyPr wrap="square" rtlCol="0">
              <a:spAutoFit/>
            </a:bodyPr>
            <a:lstStyle/>
            <a:p>
              <a:r>
                <a:rPr kumimoji="1" lang="ja-JP" altLang="en-US" dirty="0">
                  <a:latin typeface="Hiragino Kaku Gothic Pro W6" charset="-128"/>
                  <a:ea typeface="Hiragino Kaku Gothic Pro W6" charset="-128"/>
                  <a:cs typeface="Hiragino Kaku Gothic Pro W6" charset="-128"/>
                </a:rPr>
                <a:t>地表面気圧</a:t>
              </a:r>
              <a:r>
                <a:rPr kumimoji="1" lang="en-US" altLang="ja-JP" dirty="0">
                  <a:latin typeface="Hiragino Kaku Gothic Pro W6" charset="-128"/>
                  <a:ea typeface="Hiragino Kaku Gothic Pro W6" charset="-128"/>
                  <a:cs typeface="Hiragino Kaku Gothic Pro W6" charset="-128"/>
                </a:rPr>
                <a:t> [Pa]</a:t>
              </a:r>
            </a:p>
          </p:txBody>
        </p:sp>
        <p:sp>
          <p:nvSpPr>
            <p:cNvPr id="15" name="テキスト ボックス 14"/>
            <p:cNvSpPr txBox="1"/>
            <p:nvPr/>
          </p:nvSpPr>
          <p:spPr>
            <a:xfrm>
              <a:off x="5691890" y="4441865"/>
              <a:ext cx="1945589" cy="646331"/>
            </a:xfrm>
            <a:prstGeom prst="rect">
              <a:avLst/>
            </a:prstGeom>
            <a:noFill/>
          </p:spPr>
          <p:txBody>
            <a:bodyPr wrap="square" rtlCol="0">
              <a:spAutoFit/>
            </a:bodyPr>
            <a:lstStyle/>
            <a:p>
              <a:r>
                <a:rPr kumimoji="1" lang="ja-JP" altLang="en-US" dirty="0">
                  <a:latin typeface="Hiragino Kaku Gothic Pro W6" charset="-128"/>
                  <a:ea typeface="Hiragino Kaku Gothic Pro W6" charset="-128"/>
                  <a:cs typeface="Hiragino Kaku Gothic Pro W6" charset="-128"/>
                </a:rPr>
                <a:t>対流層頂点の</a:t>
              </a:r>
              <a:br>
                <a:rPr kumimoji="1" lang="en-US" altLang="ja-JP" dirty="0">
                  <a:latin typeface="Hiragino Kaku Gothic Pro W6" charset="-128"/>
                  <a:ea typeface="Hiragino Kaku Gothic Pro W6" charset="-128"/>
                  <a:cs typeface="Hiragino Kaku Gothic Pro W6" charset="-128"/>
                </a:rPr>
              </a:br>
              <a:r>
                <a:rPr kumimoji="1" lang="ja-JP" altLang="en-US" dirty="0">
                  <a:latin typeface="Hiragino Kaku Gothic Pro W6" charset="-128"/>
                  <a:ea typeface="Hiragino Kaku Gothic Pro W6" charset="-128"/>
                  <a:cs typeface="Hiragino Kaku Gothic Pro W6" charset="-128"/>
                </a:rPr>
                <a:t>気圧</a:t>
              </a:r>
              <a:r>
                <a:rPr kumimoji="1" lang="en-US" altLang="ja-JP" dirty="0">
                  <a:latin typeface="Hiragino Kaku Gothic Pro W6" charset="-128"/>
                  <a:ea typeface="Hiragino Kaku Gothic Pro W6" charset="-128"/>
                  <a:cs typeface="Hiragino Kaku Gothic Pro W6" charset="-128"/>
                </a:rPr>
                <a:t> [Pa]</a:t>
              </a:r>
            </a:p>
          </p:txBody>
        </p:sp>
      </p:grpSp>
      <p:grpSp>
        <p:nvGrpSpPr>
          <p:cNvPr id="19" name="図形グループ 18"/>
          <p:cNvGrpSpPr/>
          <p:nvPr/>
        </p:nvGrpSpPr>
        <p:grpSpPr>
          <a:xfrm>
            <a:off x="7295289" y="3399280"/>
            <a:ext cx="1848711" cy="833003"/>
            <a:chOff x="6995380" y="3952668"/>
            <a:chExt cx="1848711" cy="833003"/>
          </a:xfrm>
        </p:grpSpPr>
        <p:pic>
          <p:nvPicPr>
            <p:cNvPr id="13" name="図 1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995380" y="3954757"/>
              <a:ext cx="487408" cy="830914"/>
            </a:xfrm>
            <a:prstGeom prst="rect">
              <a:avLst/>
            </a:prstGeom>
          </p:spPr>
        </p:pic>
        <p:sp>
          <p:nvSpPr>
            <p:cNvPr id="17" name="テキスト ボックス 16"/>
            <p:cNvSpPr txBox="1"/>
            <p:nvPr/>
          </p:nvSpPr>
          <p:spPr>
            <a:xfrm>
              <a:off x="7482788" y="3952668"/>
              <a:ext cx="1361303" cy="369332"/>
            </a:xfrm>
            <a:prstGeom prst="rect">
              <a:avLst/>
            </a:prstGeom>
            <a:noFill/>
          </p:spPr>
          <p:txBody>
            <a:bodyPr wrap="square" rtlCol="0">
              <a:spAutoFit/>
            </a:bodyPr>
            <a:lstStyle/>
            <a:p>
              <a:r>
                <a:rPr kumimoji="1" lang="ja-JP" altLang="en-US">
                  <a:latin typeface="Hiragino Kaku Gothic Pro W6" charset="-128"/>
                  <a:ea typeface="Hiragino Kaku Gothic Pro W6" charset="-128"/>
                  <a:cs typeface="Hiragino Kaku Gothic Pro W6" charset="-128"/>
                </a:rPr>
                <a:t>気体定数</a:t>
              </a:r>
              <a:endParaRPr kumimoji="1" lang="en-US" altLang="ja-JP" dirty="0">
                <a:latin typeface="Hiragino Kaku Gothic Pro W6" charset="-128"/>
                <a:ea typeface="Hiragino Kaku Gothic Pro W6" charset="-128"/>
                <a:cs typeface="Hiragino Kaku Gothic Pro W6" charset="-128"/>
              </a:endParaRPr>
            </a:p>
          </p:txBody>
        </p:sp>
        <p:sp>
          <p:nvSpPr>
            <p:cNvPr id="18" name="テキスト ボックス 17"/>
            <p:cNvSpPr txBox="1"/>
            <p:nvPr/>
          </p:nvSpPr>
          <p:spPr>
            <a:xfrm>
              <a:off x="7482788" y="4397744"/>
              <a:ext cx="1361303" cy="369332"/>
            </a:xfrm>
            <a:prstGeom prst="rect">
              <a:avLst/>
            </a:prstGeom>
            <a:noFill/>
          </p:spPr>
          <p:txBody>
            <a:bodyPr wrap="square" rtlCol="0">
              <a:spAutoFit/>
            </a:bodyPr>
            <a:lstStyle/>
            <a:p>
              <a:r>
                <a:rPr kumimoji="1" lang="ja-JP" altLang="en-US" dirty="0">
                  <a:latin typeface="Hiragino Kaku Gothic Pro W6" charset="-128"/>
                  <a:ea typeface="Hiragino Kaku Gothic Pro W6" charset="-128"/>
                  <a:cs typeface="Hiragino Kaku Gothic Pro W6" charset="-128"/>
                </a:rPr>
                <a:t>定圧比熱</a:t>
              </a:r>
              <a:endParaRPr kumimoji="1" lang="en-US" altLang="ja-JP" dirty="0">
                <a:latin typeface="Hiragino Kaku Gothic Pro W6" charset="-128"/>
                <a:ea typeface="Hiragino Kaku Gothic Pro W6" charset="-128"/>
                <a:cs typeface="Hiragino Kaku Gothic Pro W6" charset="-128"/>
              </a:endParaRPr>
            </a:p>
          </p:txBody>
        </p:sp>
      </p:grpSp>
      <p:sp>
        <p:nvSpPr>
          <p:cNvPr id="20" name="テキスト ボックス 19"/>
          <p:cNvSpPr txBox="1"/>
          <p:nvPr/>
        </p:nvSpPr>
        <p:spPr>
          <a:xfrm>
            <a:off x="649549" y="2885675"/>
            <a:ext cx="3879858" cy="369332"/>
          </a:xfrm>
          <a:prstGeom prst="rect">
            <a:avLst/>
          </a:prstGeom>
          <a:noFill/>
        </p:spPr>
        <p:txBody>
          <a:bodyPr wrap="square" rtlCol="0">
            <a:spAutoFit/>
          </a:bodyPr>
          <a:lstStyle/>
          <a:p>
            <a:r>
              <a:rPr kumimoji="1" lang="ja-JP" altLang="en-US">
                <a:latin typeface="Hiragino Kaku Gothic Pro W6" charset="-128"/>
                <a:ea typeface="Hiragino Kaku Gothic Pro W6" charset="-128"/>
                <a:cs typeface="Hiragino Kaku Gothic Pro W6" charset="-128"/>
              </a:rPr>
              <a:t>エネルギーフラックス</a:t>
            </a:r>
            <a:r>
              <a:rPr kumimoji="1" lang="en-US" altLang="ja-JP" dirty="0">
                <a:latin typeface="Hiragino Kaku Gothic Pro W6" charset="-128"/>
                <a:ea typeface="Hiragino Kaku Gothic Pro W6" charset="-128"/>
                <a:cs typeface="Hiragino Kaku Gothic Pro W6" charset="-128"/>
              </a:rPr>
              <a:t> [J/(m</a:t>
            </a:r>
            <a:r>
              <a:rPr kumimoji="1" lang="en-US" altLang="ja-JP" baseline="30000" dirty="0">
                <a:latin typeface="Hiragino Kaku Gothic Pro W6" charset="-128"/>
                <a:ea typeface="Hiragino Kaku Gothic Pro W6" charset="-128"/>
                <a:cs typeface="Hiragino Kaku Gothic Pro W6" charset="-128"/>
              </a:rPr>
              <a:t>2</a:t>
            </a:r>
            <a:r>
              <a:rPr kumimoji="1" lang="en-US" altLang="ja-JP" dirty="0">
                <a:latin typeface="Hiragino Kaku Gothic Pro W6" charset="-128"/>
                <a:ea typeface="Hiragino Kaku Gothic Pro W6" charset="-128"/>
                <a:cs typeface="Hiragino Kaku Gothic Pro W6" charset="-128"/>
              </a:rPr>
              <a:t> s)]</a:t>
            </a:r>
          </a:p>
        </p:txBody>
      </p:sp>
      <p:sp>
        <p:nvSpPr>
          <p:cNvPr id="23" name="テキスト ボックス 22"/>
          <p:cNvSpPr txBox="1"/>
          <p:nvPr/>
        </p:nvSpPr>
        <p:spPr>
          <a:xfrm>
            <a:off x="649550" y="3740733"/>
            <a:ext cx="3568694" cy="369332"/>
          </a:xfrm>
          <a:prstGeom prst="rect">
            <a:avLst/>
          </a:prstGeom>
          <a:noFill/>
        </p:spPr>
        <p:txBody>
          <a:bodyPr wrap="square" rtlCol="0">
            <a:spAutoFit/>
          </a:bodyPr>
          <a:lstStyle/>
          <a:p>
            <a:r>
              <a:rPr kumimoji="1" lang="ja-JP" altLang="en-US">
                <a:latin typeface="Hiragino Kaku Gothic Pro W6" charset="-128"/>
                <a:ea typeface="Hiragino Kaku Gothic Pro W6" charset="-128"/>
                <a:cs typeface="Hiragino Kaku Gothic Pro W6" charset="-128"/>
              </a:rPr>
              <a:t>顕熱フラックス</a:t>
            </a:r>
            <a:r>
              <a:rPr kumimoji="1" lang="en-US" altLang="ja-JP" dirty="0">
                <a:latin typeface="Hiragino Kaku Gothic Pro W6" charset="-128"/>
                <a:ea typeface="Hiragino Kaku Gothic Pro W6" charset="-128"/>
                <a:cs typeface="Hiragino Kaku Gothic Pro W6" charset="-128"/>
              </a:rPr>
              <a:t> [W/m</a:t>
            </a:r>
            <a:r>
              <a:rPr kumimoji="1" lang="en-US" altLang="ja-JP" baseline="30000" dirty="0">
                <a:latin typeface="Hiragino Kaku Gothic Pro W6" charset="-128"/>
                <a:ea typeface="Hiragino Kaku Gothic Pro W6" charset="-128"/>
                <a:cs typeface="Hiragino Kaku Gothic Pro W6" charset="-128"/>
              </a:rPr>
              <a:t>2</a:t>
            </a:r>
            <a:r>
              <a:rPr kumimoji="1" lang="en-US" altLang="ja-JP" dirty="0">
                <a:latin typeface="Hiragino Kaku Gothic Pro W6" charset="-128"/>
                <a:ea typeface="Hiragino Kaku Gothic Pro W6" charset="-128"/>
                <a:cs typeface="Hiragino Kaku Gothic Pro W6" charset="-128"/>
              </a:rPr>
              <a:t>]</a:t>
            </a:r>
          </a:p>
        </p:txBody>
      </p:sp>
      <p:sp>
        <p:nvSpPr>
          <p:cNvPr id="26" name="テキスト ボックス 25"/>
          <p:cNvSpPr txBox="1"/>
          <p:nvPr/>
        </p:nvSpPr>
        <p:spPr>
          <a:xfrm>
            <a:off x="6804248" y="4308027"/>
            <a:ext cx="2418430" cy="307777"/>
          </a:xfrm>
          <a:prstGeom prst="rect">
            <a:avLst/>
          </a:prstGeom>
          <a:noFill/>
        </p:spPr>
        <p:txBody>
          <a:bodyPr wrap="square" rtlCol="0">
            <a:spAutoFit/>
          </a:bodyPr>
          <a:lstStyle/>
          <a:p>
            <a:r>
              <a:rPr lang="en-US" altLang="ja-JP" sz="1400" dirty="0">
                <a:latin typeface="Hiragino Kaku Gothic Pro W6" charset="-128"/>
                <a:ea typeface="Hiragino Kaku Gothic Pro W6" charset="-128"/>
                <a:cs typeface="Hiragino Kaku Gothic Pro W6" charset="-128"/>
              </a:rPr>
              <a:t>Newman et al. (2002)</a:t>
            </a:r>
            <a:endParaRPr kumimoji="1" lang="ja-JP" altLang="en-US" sz="1400" dirty="0">
              <a:latin typeface="Hiragino Kaku Gothic Pro W6" charset="-128"/>
              <a:ea typeface="Hiragino Kaku Gothic Pro W6" charset="-128"/>
              <a:cs typeface="Hiragino Kaku Gothic Pro W6" charset="-128"/>
            </a:endParaRPr>
          </a:p>
        </p:txBody>
      </p:sp>
      <p:sp>
        <p:nvSpPr>
          <p:cNvPr id="27" name="角丸四角形 26">
            <a:extLst>
              <a:ext uri="{FF2B5EF4-FFF2-40B4-BE49-F238E27FC236}">
                <a16:creationId xmlns:a16="http://schemas.microsoft.com/office/drawing/2014/main" id="{E683199C-5A72-7445-B131-4CAE373FB691}"/>
              </a:ext>
            </a:extLst>
          </p:cNvPr>
          <p:cNvSpPr/>
          <p:nvPr/>
        </p:nvSpPr>
        <p:spPr>
          <a:xfrm>
            <a:off x="130698" y="58470"/>
            <a:ext cx="8761782" cy="777089"/>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3600" b="1">
                <a:latin typeface="Hiragino Sans W4" panose="020B0400000000000000" pitchFamily="34" charset="-128"/>
                <a:ea typeface="Hiragino Sans W4" panose="020B0400000000000000" pitchFamily="34" charset="-128"/>
              </a:rPr>
              <a:t>ダストデビルによる巻き上げスキーム</a:t>
            </a:r>
            <a:r>
              <a:rPr kumimoji="1" lang="en-US" altLang="ja-JP" sz="3600" b="1" dirty="0">
                <a:latin typeface="Hiragino Sans W4" panose="020B0400000000000000" pitchFamily="34" charset="-128"/>
                <a:ea typeface="Hiragino Sans W4" panose="020B0400000000000000" pitchFamily="34" charset="-128"/>
              </a:rPr>
              <a:t> 1</a:t>
            </a:r>
            <a:endParaRPr kumimoji="1" lang="ja-JP" altLang="en-US" sz="3600" b="1">
              <a:latin typeface="Hiragino Sans W4" panose="020B0400000000000000" pitchFamily="34" charset="-128"/>
              <a:ea typeface="Hiragino Sans W4" panose="020B0400000000000000" pitchFamily="34" charset="-128"/>
            </a:endParaRPr>
          </a:p>
        </p:txBody>
      </p:sp>
      <p:pic>
        <p:nvPicPr>
          <p:cNvPr id="12" name="図 11">
            <a:extLst>
              <a:ext uri="{FF2B5EF4-FFF2-40B4-BE49-F238E27FC236}">
                <a16:creationId xmlns:a16="http://schemas.microsoft.com/office/drawing/2014/main" id="{539397AB-B1D7-2844-B98D-F7A4BE782F07}"/>
              </a:ext>
            </a:extLst>
          </p:cNvPr>
          <p:cNvPicPr>
            <a:picLocks noChangeAspect="1"/>
          </p:cNvPicPr>
          <p:nvPr/>
        </p:nvPicPr>
        <p:blipFill>
          <a:blip r:embed="rId6"/>
          <a:stretch>
            <a:fillRect/>
          </a:stretch>
        </p:blipFill>
        <p:spPr>
          <a:xfrm>
            <a:off x="928495" y="1689005"/>
            <a:ext cx="2251717" cy="925940"/>
          </a:xfrm>
          <a:prstGeom prst="rect">
            <a:avLst/>
          </a:prstGeom>
        </p:spPr>
      </p:pic>
      <p:pic>
        <p:nvPicPr>
          <p:cNvPr id="22" name="図 21">
            <a:extLst>
              <a:ext uri="{FF2B5EF4-FFF2-40B4-BE49-F238E27FC236}">
                <a16:creationId xmlns:a16="http://schemas.microsoft.com/office/drawing/2014/main" id="{60FB7BC1-C513-0C46-9266-A8EC89FA29BB}"/>
              </a:ext>
            </a:extLst>
          </p:cNvPr>
          <p:cNvPicPr>
            <a:picLocks noChangeAspect="1"/>
          </p:cNvPicPr>
          <p:nvPr/>
        </p:nvPicPr>
        <p:blipFill>
          <a:blip r:embed="rId7"/>
          <a:stretch>
            <a:fillRect/>
          </a:stretch>
        </p:blipFill>
        <p:spPr>
          <a:xfrm>
            <a:off x="88429" y="2852432"/>
            <a:ext cx="561121" cy="1260061"/>
          </a:xfrm>
          <a:prstGeom prst="rect">
            <a:avLst/>
          </a:prstGeom>
        </p:spPr>
      </p:pic>
      <p:sp>
        <p:nvSpPr>
          <p:cNvPr id="28" name="テキスト ボックス 27">
            <a:extLst>
              <a:ext uri="{FF2B5EF4-FFF2-40B4-BE49-F238E27FC236}">
                <a16:creationId xmlns:a16="http://schemas.microsoft.com/office/drawing/2014/main" id="{0A74B4BA-CE5F-8841-9A21-A67AE0B06FA2}"/>
              </a:ext>
            </a:extLst>
          </p:cNvPr>
          <p:cNvSpPr txBox="1"/>
          <p:nvPr/>
        </p:nvSpPr>
        <p:spPr>
          <a:xfrm>
            <a:off x="649550" y="3333109"/>
            <a:ext cx="1404804" cy="369332"/>
          </a:xfrm>
          <a:prstGeom prst="rect">
            <a:avLst/>
          </a:prstGeom>
          <a:noFill/>
        </p:spPr>
        <p:txBody>
          <a:bodyPr wrap="square" rtlCol="0">
            <a:spAutoFit/>
          </a:bodyPr>
          <a:lstStyle/>
          <a:p>
            <a:r>
              <a:rPr kumimoji="1" lang="ja-JP" altLang="en-US">
                <a:latin typeface="Hiragino Kaku Gothic Pro W6" charset="-128"/>
                <a:ea typeface="Hiragino Kaku Gothic Pro W6" charset="-128"/>
                <a:cs typeface="Hiragino Kaku Gothic Pro W6" charset="-128"/>
              </a:rPr>
              <a:t>熱効率</a:t>
            </a:r>
            <a:endParaRPr kumimoji="1" lang="en-US" altLang="ja-JP" dirty="0">
              <a:latin typeface="Hiragino Kaku Gothic Pro W6" charset="-128"/>
              <a:ea typeface="Hiragino Kaku Gothic Pro W6" charset="-128"/>
              <a:cs typeface="Hiragino Kaku Gothic Pro W6" charset="-128"/>
            </a:endParaRPr>
          </a:p>
        </p:txBody>
      </p:sp>
      <p:pic>
        <p:nvPicPr>
          <p:cNvPr id="30" name="図 29">
            <a:extLst>
              <a:ext uri="{FF2B5EF4-FFF2-40B4-BE49-F238E27FC236}">
                <a16:creationId xmlns:a16="http://schemas.microsoft.com/office/drawing/2014/main" id="{9B3D82F2-EDB0-C846-8F7E-42E5EAD9E891}"/>
              </a:ext>
            </a:extLst>
          </p:cNvPr>
          <p:cNvPicPr>
            <a:picLocks noChangeAspect="1"/>
          </p:cNvPicPr>
          <p:nvPr/>
        </p:nvPicPr>
        <p:blipFill>
          <a:blip r:embed="rId8"/>
          <a:stretch>
            <a:fillRect/>
          </a:stretch>
        </p:blipFill>
        <p:spPr>
          <a:xfrm>
            <a:off x="4218244" y="1732355"/>
            <a:ext cx="1549400" cy="482600"/>
          </a:xfrm>
          <a:prstGeom prst="rect">
            <a:avLst/>
          </a:prstGeom>
        </p:spPr>
      </p:pic>
      <p:sp>
        <p:nvSpPr>
          <p:cNvPr id="31" name="コンテンツ プレースホルダー 2">
            <a:extLst>
              <a:ext uri="{FF2B5EF4-FFF2-40B4-BE49-F238E27FC236}">
                <a16:creationId xmlns:a16="http://schemas.microsoft.com/office/drawing/2014/main" id="{953D52EE-F6B1-5A47-A5D9-623143826314}"/>
              </a:ext>
            </a:extLst>
          </p:cNvPr>
          <p:cNvSpPr txBox="1">
            <a:spLocks/>
          </p:cNvSpPr>
          <p:nvPr/>
        </p:nvSpPr>
        <p:spPr>
          <a:xfrm>
            <a:off x="223408" y="4770288"/>
            <a:ext cx="8416452" cy="509019"/>
          </a:xfrm>
          <a:prstGeom prst="rect">
            <a:avLst/>
          </a:prstGeom>
        </p:spPr>
        <p:txBody>
          <a:bodyPr vert="horz" lIns="91440" tIns="45720" rIns="91440" bIns="45720" rtlCol="0">
            <a:norm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4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r>
              <a:rPr lang="ja-JP" altLang="en-US"/>
              <a:t>ダスト巻き上げ量推定</a:t>
            </a:r>
            <a:r>
              <a:rPr lang="en-US" altLang="ja-JP" sz="2000" dirty="0"/>
              <a:t> (Newman et al., 2002)</a:t>
            </a:r>
          </a:p>
        </p:txBody>
      </p:sp>
      <p:pic>
        <p:nvPicPr>
          <p:cNvPr id="33" name="図 32">
            <a:extLst>
              <a:ext uri="{FF2B5EF4-FFF2-40B4-BE49-F238E27FC236}">
                <a16:creationId xmlns:a16="http://schemas.microsoft.com/office/drawing/2014/main" id="{6756E255-B392-1048-A3F7-6A2E9C270821}"/>
              </a:ext>
            </a:extLst>
          </p:cNvPr>
          <p:cNvPicPr>
            <a:picLocks noChangeAspect="1"/>
          </p:cNvPicPr>
          <p:nvPr/>
        </p:nvPicPr>
        <p:blipFill>
          <a:blip r:embed="rId9"/>
          <a:stretch>
            <a:fillRect/>
          </a:stretch>
        </p:blipFill>
        <p:spPr>
          <a:xfrm>
            <a:off x="928495" y="5559196"/>
            <a:ext cx="2721054" cy="818362"/>
          </a:xfrm>
          <a:prstGeom prst="rect">
            <a:avLst/>
          </a:prstGeom>
        </p:spPr>
      </p:pic>
      <p:pic>
        <p:nvPicPr>
          <p:cNvPr id="35" name="図 34">
            <a:extLst>
              <a:ext uri="{FF2B5EF4-FFF2-40B4-BE49-F238E27FC236}">
                <a16:creationId xmlns:a16="http://schemas.microsoft.com/office/drawing/2014/main" id="{AE3CFA79-AA5D-BA4E-BE5D-69C62CBC58CF}"/>
              </a:ext>
            </a:extLst>
          </p:cNvPr>
          <p:cNvPicPr>
            <a:picLocks noChangeAspect="1"/>
          </p:cNvPicPr>
          <p:nvPr/>
        </p:nvPicPr>
        <p:blipFill>
          <a:blip r:embed="rId10"/>
          <a:stretch>
            <a:fillRect/>
          </a:stretch>
        </p:blipFill>
        <p:spPr>
          <a:xfrm>
            <a:off x="4218244" y="5410183"/>
            <a:ext cx="850900" cy="1104900"/>
          </a:xfrm>
          <a:prstGeom prst="rect">
            <a:avLst/>
          </a:prstGeom>
        </p:spPr>
      </p:pic>
      <p:sp>
        <p:nvSpPr>
          <p:cNvPr id="36" name="テキスト ボックス 35">
            <a:extLst>
              <a:ext uri="{FF2B5EF4-FFF2-40B4-BE49-F238E27FC236}">
                <a16:creationId xmlns:a16="http://schemas.microsoft.com/office/drawing/2014/main" id="{415053FD-86ED-314B-8CEB-BB674B7950DC}"/>
              </a:ext>
            </a:extLst>
          </p:cNvPr>
          <p:cNvSpPr txBox="1"/>
          <p:nvPr/>
        </p:nvSpPr>
        <p:spPr>
          <a:xfrm>
            <a:off x="5004048" y="5474639"/>
            <a:ext cx="4231170" cy="400110"/>
          </a:xfrm>
          <a:prstGeom prst="rect">
            <a:avLst/>
          </a:prstGeom>
          <a:noFill/>
        </p:spPr>
        <p:txBody>
          <a:bodyPr wrap="square" rtlCol="0">
            <a:spAutoFit/>
          </a:bodyPr>
          <a:lstStyle/>
          <a:p>
            <a:r>
              <a:rPr kumimoji="1" lang="en-US" altLang="ja-JP" sz="2000" dirty="0">
                <a:latin typeface="Hiragino Kaku Gothic Pro W6" charset="-128"/>
                <a:ea typeface="Hiragino Kaku Gothic Pro W6" charset="-128"/>
                <a:cs typeface="Hiragino Kaku Gothic Pro W6" charset="-128"/>
              </a:rPr>
              <a:t> </a:t>
            </a:r>
            <a:r>
              <a:rPr kumimoji="1" lang="ja-JP" altLang="en-US" sz="2000">
                <a:latin typeface="Hiragino Kaku Gothic Pro W6" charset="-128"/>
                <a:ea typeface="Hiragino Kaku Gothic Pro W6" charset="-128"/>
                <a:cs typeface="Hiragino Kaku Gothic Pro W6" charset="-128"/>
              </a:rPr>
              <a:t>ダストフラックス</a:t>
            </a:r>
            <a:r>
              <a:rPr kumimoji="1" lang="en-US" altLang="ja-JP" sz="2000" dirty="0">
                <a:latin typeface="Hiragino Kaku Gothic Pro W6" charset="-128"/>
                <a:ea typeface="Hiragino Kaku Gothic Pro W6" charset="-128"/>
                <a:cs typeface="Hiragino Kaku Gothic Pro W6" charset="-128"/>
              </a:rPr>
              <a:t>[kg/(m</a:t>
            </a:r>
            <a:r>
              <a:rPr kumimoji="1" lang="en-US" altLang="ja-JP" sz="2000" baseline="30000" dirty="0">
                <a:latin typeface="Hiragino Kaku Gothic Pro W6" charset="-128"/>
                <a:ea typeface="Hiragino Kaku Gothic Pro W6" charset="-128"/>
                <a:cs typeface="Hiragino Kaku Gothic Pro W6" charset="-128"/>
              </a:rPr>
              <a:t>2</a:t>
            </a:r>
            <a:r>
              <a:rPr kumimoji="1" lang="en-US" altLang="ja-JP" sz="2000" dirty="0">
                <a:latin typeface="Hiragino Kaku Gothic Pro W6" charset="-128"/>
                <a:ea typeface="Hiragino Kaku Gothic Pro W6" charset="-128"/>
                <a:cs typeface="Hiragino Kaku Gothic Pro W6" charset="-128"/>
              </a:rPr>
              <a:t> s)]</a:t>
            </a:r>
          </a:p>
        </p:txBody>
      </p:sp>
      <p:sp>
        <p:nvSpPr>
          <p:cNvPr id="37" name="テキスト ボックス 36">
            <a:extLst>
              <a:ext uri="{FF2B5EF4-FFF2-40B4-BE49-F238E27FC236}">
                <a16:creationId xmlns:a16="http://schemas.microsoft.com/office/drawing/2014/main" id="{21979301-57D3-CF42-959A-088C04B6F3DC}"/>
              </a:ext>
            </a:extLst>
          </p:cNvPr>
          <p:cNvSpPr txBox="1"/>
          <p:nvPr/>
        </p:nvSpPr>
        <p:spPr>
          <a:xfrm>
            <a:off x="5109127" y="6064166"/>
            <a:ext cx="3879858" cy="400110"/>
          </a:xfrm>
          <a:prstGeom prst="rect">
            <a:avLst/>
          </a:prstGeom>
          <a:noFill/>
        </p:spPr>
        <p:txBody>
          <a:bodyPr wrap="square" rtlCol="0">
            <a:spAutoFit/>
          </a:bodyPr>
          <a:lstStyle/>
          <a:p>
            <a:r>
              <a:rPr kumimoji="1" lang="ja-JP" altLang="en-US" sz="2000">
                <a:latin typeface="Hiragino Kaku Gothic Pro W6" charset="-128"/>
                <a:ea typeface="Hiragino Kaku Gothic Pro W6" charset="-128"/>
                <a:cs typeface="Hiragino Kaku Gothic Pro W6" charset="-128"/>
              </a:rPr>
              <a:t>効率因子</a:t>
            </a:r>
            <a:r>
              <a:rPr kumimoji="1" lang="en-US" altLang="ja-JP" sz="2000" dirty="0">
                <a:latin typeface="Hiragino Kaku Gothic Pro W6" charset="-128"/>
                <a:ea typeface="Hiragino Kaku Gothic Pro W6" charset="-128"/>
                <a:cs typeface="Hiragino Kaku Gothic Pro W6" charset="-128"/>
              </a:rPr>
              <a:t>[kg/J]</a:t>
            </a:r>
          </a:p>
        </p:txBody>
      </p:sp>
    </p:spTree>
    <p:extLst>
      <p:ext uri="{BB962C8B-B14F-4D97-AF65-F5344CB8AC3E}">
        <p14:creationId xmlns:p14="http://schemas.microsoft.com/office/powerpoint/2010/main" val="1302786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0" y="924809"/>
            <a:ext cx="8639860" cy="1227166"/>
          </a:xfrm>
        </p:spPr>
        <p:txBody>
          <a:bodyPr>
            <a:normAutofit/>
          </a:bodyPr>
          <a:lstStyle/>
          <a:p>
            <a:r>
              <a:rPr lang="ja-JP" altLang="en-US"/>
              <a:t>ダストデビル中心の気圧降下から渦の接線風速の見積もり</a:t>
            </a:r>
            <a:r>
              <a:rPr lang="en-US" altLang="ja-JP" dirty="0"/>
              <a:t> </a:t>
            </a:r>
            <a:r>
              <a:rPr lang="en-US" altLang="ja-JP" sz="2000" dirty="0"/>
              <a:t>(Newman et al., 2002)</a:t>
            </a:r>
          </a:p>
        </p:txBody>
      </p:sp>
      <p:sp>
        <p:nvSpPr>
          <p:cNvPr id="27" name="角丸四角形 26">
            <a:extLst>
              <a:ext uri="{FF2B5EF4-FFF2-40B4-BE49-F238E27FC236}">
                <a16:creationId xmlns:a16="http://schemas.microsoft.com/office/drawing/2014/main" id="{E683199C-5A72-7445-B131-4CAE373FB691}"/>
              </a:ext>
            </a:extLst>
          </p:cNvPr>
          <p:cNvSpPr/>
          <p:nvPr/>
        </p:nvSpPr>
        <p:spPr>
          <a:xfrm>
            <a:off x="130698" y="58470"/>
            <a:ext cx="8761782" cy="777089"/>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3600" b="1">
                <a:latin typeface="Hiragino Sans W4" panose="020B0400000000000000" pitchFamily="34" charset="-128"/>
                <a:ea typeface="Hiragino Sans W4" panose="020B0400000000000000" pitchFamily="34" charset="-128"/>
              </a:rPr>
              <a:t>ダストデビルによる巻き上げスキーム</a:t>
            </a:r>
            <a:r>
              <a:rPr kumimoji="1" lang="en-US" altLang="ja-JP" sz="3600" b="1" dirty="0">
                <a:latin typeface="Hiragino Sans W4" panose="020B0400000000000000" pitchFamily="34" charset="-128"/>
                <a:ea typeface="Hiragino Sans W4" panose="020B0400000000000000" pitchFamily="34" charset="-128"/>
              </a:rPr>
              <a:t> 2</a:t>
            </a:r>
            <a:endParaRPr kumimoji="1" lang="ja-JP" altLang="en-US" sz="3600" b="1">
              <a:latin typeface="Hiragino Sans W4" panose="020B0400000000000000" pitchFamily="34" charset="-128"/>
              <a:ea typeface="Hiragino Sans W4" panose="020B0400000000000000" pitchFamily="34" charset="-128"/>
            </a:endParaRPr>
          </a:p>
        </p:txBody>
      </p:sp>
      <p:pic>
        <p:nvPicPr>
          <p:cNvPr id="4" name="図 3">
            <a:extLst>
              <a:ext uri="{FF2B5EF4-FFF2-40B4-BE49-F238E27FC236}">
                <a16:creationId xmlns:a16="http://schemas.microsoft.com/office/drawing/2014/main" id="{7F74E191-F98E-9B40-883B-3B695F232EAD}"/>
              </a:ext>
            </a:extLst>
          </p:cNvPr>
          <p:cNvPicPr>
            <a:picLocks noChangeAspect="1"/>
          </p:cNvPicPr>
          <p:nvPr/>
        </p:nvPicPr>
        <p:blipFill>
          <a:blip r:embed="rId2"/>
          <a:stretch>
            <a:fillRect/>
          </a:stretch>
        </p:blipFill>
        <p:spPr>
          <a:xfrm>
            <a:off x="1178054" y="1728175"/>
            <a:ext cx="2068844" cy="1079397"/>
          </a:xfrm>
          <a:prstGeom prst="rect">
            <a:avLst/>
          </a:prstGeom>
        </p:spPr>
      </p:pic>
      <p:pic>
        <p:nvPicPr>
          <p:cNvPr id="6" name="図 5">
            <a:extLst>
              <a:ext uri="{FF2B5EF4-FFF2-40B4-BE49-F238E27FC236}">
                <a16:creationId xmlns:a16="http://schemas.microsoft.com/office/drawing/2014/main" id="{7C0A7A0D-7266-DA4C-8CFC-1748A34BC285}"/>
              </a:ext>
            </a:extLst>
          </p:cNvPr>
          <p:cNvPicPr>
            <a:picLocks noChangeAspect="1"/>
          </p:cNvPicPr>
          <p:nvPr/>
        </p:nvPicPr>
        <p:blipFill>
          <a:blip r:embed="rId3"/>
          <a:stretch>
            <a:fillRect/>
          </a:stretch>
        </p:blipFill>
        <p:spPr>
          <a:xfrm>
            <a:off x="5220072" y="1433497"/>
            <a:ext cx="799456" cy="1378009"/>
          </a:xfrm>
          <a:prstGeom prst="rect">
            <a:avLst/>
          </a:prstGeom>
        </p:spPr>
      </p:pic>
      <p:sp>
        <p:nvSpPr>
          <p:cNvPr id="32" name="テキスト ボックス 31">
            <a:extLst>
              <a:ext uri="{FF2B5EF4-FFF2-40B4-BE49-F238E27FC236}">
                <a16:creationId xmlns:a16="http://schemas.microsoft.com/office/drawing/2014/main" id="{A5392562-1541-0A4C-8F34-D279E29B8738}"/>
              </a:ext>
            </a:extLst>
          </p:cNvPr>
          <p:cNvSpPr txBox="1"/>
          <p:nvPr/>
        </p:nvSpPr>
        <p:spPr>
          <a:xfrm>
            <a:off x="6076390" y="1466962"/>
            <a:ext cx="2816090" cy="369332"/>
          </a:xfrm>
          <a:prstGeom prst="rect">
            <a:avLst/>
          </a:prstGeom>
          <a:noFill/>
        </p:spPr>
        <p:txBody>
          <a:bodyPr wrap="square" rtlCol="0">
            <a:spAutoFit/>
          </a:bodyPr>
          <a:lstStyle/>
          <a:p>
            <a:r>
              <a:rPr kumimoji="1" lang="ja-JP" altLang="en-US">
                <a:latin typeface="Hiragino Kaku Gothic Pro W6" charset="-128"/>
                <a:ea typeface="Hiragino Kaku Gothic Pro W6" charset="-128"/>
                <a:cs typeface="Hiragino Kaku Gothic Pro W6" charset="-128"/>
              </a:rPr>
              <a:t>接線風速</a:t>
            </a:r>
            <a:r>
              <a:rPr kumimoji="1" lang="en-US" altLang="ja-JP" dirty="0">
                <a:latin typeface="Hiragino Kaku Gothic Pro W6" charset="-128"/>
                <a:ea typeface="Hiragino Kaku Gothic Pro W6" charset="-128"/>
                <a:cs typeface="Hiragino Kaku Gothic Pro W6" charset="-128"/>
              </a:rPr>
              <a:t> [m/s]</a:t>
            </a:r>
          </a:p>
        </p:txBody>
      </p:sp>
      <p:sp>
        <p:nvSpPr>
          <p:cNvPr id="34" name="テキスト ボックス 33">
            <a:extLst>
              <a:ext uri="{FF2B5EF4-FFF2-40B4-BE49-F238E27FC236}">
                <a16:creationId xmlns:a16="http://schemas.microsoft.com/office/drawing/2014/main" id="{3894E620-21D0-FA4C-872E-648DC7904310}"/>
              </a:ext>
            </a:extLst>
          </p:cNvPr>
          <p:cNvSpPr txBox="1"/>
          <p:nvPr/>
        </p:nvSpPr>
        <p:spPr>
          <a:xfrm>
            <a:off x="6076390" y="2419750"/>
            <a:ext cx="2816090" cy="369332"/>
          </a:xfrm>
          <a:prstGeom prst="rect">
            <a:avLst/>
          </a:prstGeom>
          <a:noFill/>
        </p:spPr>
        <p:txBody>
          <a:bodyPr wrap="square" rtlCol="0">
            <a:spAutoFit/>
          </a:bodyPr>
          <a:lstStyle/>
          <a:p>
            <a:r>
              <a:rPr kumimoji="1" lang="ja-JP" altLang="en-US">
                <a:latin typeface="Hiragino Kaku Gothic Pro W6" charset="-128"/>
                <a:ea typeface="Hiragino Kaku Gothic Pro W6" charset="-128"/>
                <a:cs typeface="Hiragino Kaku Gothic Pro W6" charset="-128"/>
              </a:rPr>
              <a:t>大気密度</a:t>
            </a:r>
            <a:r>
              <a:rPr kumimoji="1" lang="en-US" altLang="ja-JP" dirty="0">
                <a:latin typeface="Hiragino Kaku Gothic Pro W6" charset="-128"/>
                <a:ea typeface="Hiragino Kaku Gothic Pro W6" charset="-128"/>
                <a:cs typeface="Hiragino Kaku Gothic Pro W6" charset="-128"/>
              </a:rPr>
              <a:t> [kg/m</a:t>
            </a:r>
            <a:r>
              <a:rPr kumimoji="1" lang="en-US" altLang="ja-JP" baseline="30000" dirty="0">
                <a:latin typeface="Hiragino Kaku Gothic Pro W6" charset="-128"/>
                <a:ea typeface="Hiragino Kaku Gothic Pro W6" charset="-128"/>
                <a:cs typeface="Hiragino Kaku Gothic Pro W6" charset="-128"/>
              </a:rPr>
              <a:t>3</a:t>
            </a:r>
            <a:r>
              <a:rPr kumimoji="1" lang="en-US" altLang="ja-JP" dirty="0">
                <a:latin typeface="Hiragino Kaku Gothic Pro W6" charset="-128"/>
                <a:ea typeface="Hiragino Kaku Gothic Pro W6" charset="-128"/>
                <a:cs typeface="Hiragino Kaku Gothic Pro W6" charset="-128"/>
              </a:rPr>
              <a:t>]</a:t>
            </a:r>
          </a:p>
        </p:txBody>
      </p:sp>
      <p:sp>
        <p:nvSpPr>
          <p:cNvPr id="38" name="テキスト ボックス 37">
            <a:extLst>
              <a:ext uri="{FF2B5EF4-FFF2-40B4-BE49-F238E27FC236}">
                <a16:creationId xmlns:a16="http://schemas.microsoft.com/office/drawing/2014/main" id="{9267FB90-08EF-8F4F-BFD3-E23608A872A2}"/>
              </a:ext>
            </a:extLst>
          </p:cNvPr>
          <p:cNvSpPr txBox="1"/>
          <p:nvPr/>
        </p:nvSpPr>
        <p:spPr>
          <a:xfrm>
            <a:off x="6076390" y="1973176"/>
            <a:ext cx="1838476" cy="369332"/>
          </a:xfrm>
          <a:prstGeom prst="rect">
            <a:avLst/>
          </a:prstGeom>
          <a:noFill/>
        </p:spPr>
        <p:txBody>
          <a:bodyPr wrap="square" rtlCol="0">
            <a:spAutoFit/>
          </a:bodyPr>
          <a:lstStyle/>
          <a:p>
            <a:r>
              <a:rPr kumimoji="1" lang="ja-JP" altLang="en-US">
                <a:latin typeface="Hiragino Kaku Gothic Pro W6" charset="-128"/>
                <a:ea typeface="Hiragino Kaku Gothic Pro W6" charset="-128"/>
                <a:cs typeface="Hiragino Kaku Gothic Pro W6" charset="-128"/>
              </a:rPr>
              <a:t>気圧降下</a:t>
            </a:r>
            <a:r>
              <a:rPr kumimoji="1" lang="en-US" altLang="ja-JP" dirty="0">
                <a:latin typeface="Hiragino Kaku Gothic Pro W6" charset="-128"/>
                <a:ea typeface="Hiragino Kaku Gothic Pro W6" charset="-128"/>
                <a:cs typeface="Hiragino Kaku Gothic Pro W6" charset="-128"/>
              </a:rPr>
              <a:t> [Pa]</a:t>
            </a:r>
          </a:p>
        </p:txBody>
      </p:sp>
      <p:pic>
        <p:nvPicPr>
          <p:cNvPr id="9" name="図 8">
            <a:extLst>
              <a:ext uri="{FF2B5EF4-FFF2-40B4-BE49-F238E27FC236}">
                <a16:creationId xmlns:a16="http://schemas.microsoft.com/office/drawing/2014/main" id="{0BEF07BD-CCE7-9E49-91DD-AF5D64225869}"/>
              </a:ext>
            </a:extLst>
          </p:cNvPr>
          <p:cNvPicPr>
            <a:picLocks noChangeAspect="1"/>
          </p:cNvPicPr>
          <p:nvPr/>
        </p:nvPicPr>
        <p:blipFill>
          <a:blip r:embed="rId4"/>
          <a:stretch>
            <a:fillRect/>
          </a:stretch>
        </p:blipFill>
        <p:spPr>
          <a:xfrm>
            <a:off x="395536" y="3770047"/>
            <a:ext cx="4474066" cy="1046887"/>
          </a:xfrm>
          <a:prstGeom prst="rect">
            <a:avLst/>
          </a:prstGeom>
        </p:spPr>
      </p:pic>
      <p:pic>
        <p:nvPicPr>
          <p:cNvPr id="25" name="図 24">
            <a:extLst>
              <a:ext uri="{FF2B5EF4-FFF2-40B4-BE49-F238E27FC236}">
                <a16:creationId xmlns:a16="http://schemas.microsoft.com/office/drawing/2014/main" id="{A8C066BD-F667-A84A-B947-272B6822A6EE}"/>
              </a:ext>
            </a:extLst>
          </p:cNvPr>
          <p:cNvPicPr>
            <a:picLocks noChangeAspect="1"/>
          </p:cNvPicPr>
          <p:nvPr/>
        </p:nvPicPr>
        <p:blipFill>
          <a:blip r:embed="rId5"/>
          <a:stretch>
            <a:fillRect/>
          </a:stretch>
        </p:blipFill>
        <p:spPr>
          <a:xfrm>
            <a:off x="5523157" y="3531959"/>
            <a:ext cx="738072" cy="1412881"/>
          </a:xfrm>
          <a:prstGeom prst="rect">
            <a:avLst/>
          </a:prstGeom>
        </p:spPr>
      </p:pic>
      <p:sp>
        <p:nvSpPr>
          <p:cNvPr id="39" name="テキスト ボックス 38">
            <a:extLst>
              <a:ext uri="{FF2B5EF4-FFF2-40B4-BE49-F238E27FC236}">
                <a16:creationId xmlns:a16="http://schemas.microsoft.com/office/drawing/2014/main" id="{4EA9BAFC-5791-B84C-A98E-49B7616E1AE8}"/>
              </a:ext>
            </a:extLst>
          </p:cNvPr>
          <p:cNvSpPr txBox="1"/>
          <p:nvPr/>
        </p:nvSpPr>
        <p:spPr>
          <a:xfrm>
            <a:off x="6318091" y="3549281"/>
            <a:ext cx="2816090" cy="369332"/>
          </a:xfrm>
          <a:prstGeom prst="rect">
            <a:avLst/>
          </a:prstGeom>
          <a:noFill/>
        </p:spPr>
        <p:txBody>
          <a:bodyPr wrap="square" rtlCol="0">
            <a:spAutoFit/>
          </a:bodyPr>
          <a:lstStyle/>
          <a:p>
            <a:r>
              <a:rPr kumimoji="1" lang="ja-JP" altLang="en-US">
                <a:latin typeface="Hiragino Kaku Gothic Pro W6" charset="-128"/>
                <a:ea typeface="Hiragino Kaku Gothic Pro W6" charset="-128"/>
                <a:cs typeface="Hiragino Kaku Gothic Pro W6" charset="-128"/>
              </a:rPr>
              <a:t>臨界接線風速</a:t>
            </a:r>
            <a:r>
              <a:rPr kumimoji="1" lang="en-US" altLang="ja-JP" dirty="0">
                <a:latin typeface="Hiragino Kaku Gothic Pro W6" charset="-128"/>
                <a:ea typeface="Hiragino Kaku Gothic Pro W6" charset="-128"/>
                <a:cs typeface="Hiragino Kaku Gothic Pro W6" charset="-128"/>
              </a:rPr>
              <a:t> [m/s]</a:t>
            </a:r>
          </a:p>
        </p:txBody>
      </p:sp>
      <p:sp>
        <p:nvSpPr>
          <p:cNvPr id="40" name="テキスト ボックス 39">
            <a:extLst>
              <a:ext uri="{FF2B5EF4-FFF2-40B4-BE49-F238E27FC236}">
                <a16:creationId xmlns:a16="http://schemas.microsoft.com/office/drawing/2014/main" id="{98D1F035-7332-1547-A26D-E5C635424C51}"/>
              </a:ext>
            </a:extLst>
          </p:cNvPr>
          <p:cNvSpPr txBox="1"/>
          <p:nvPr/>
        </p:nvSpPr>
        <p:spPr>
          <a:xfrm>
            <a:off x="6318091" y="4502069"/>
            <a:ext cx="2816090" cy="369332"/>
          </a:xfrm>
          <a:prstGeom prst="rect">
            <a:avLst/>
          </a:prstGeom>
          <a:noFill/>
        </p:spPr>
        <p:txBody>
          <a:bodyPr wrap="square" rtlCol="0">
            <a:spAutoFit/>
          </a:bodyPr>
          <a:lstStyle/>
          <a:p>
            <a:r>
              <a:rPr kumimoji="1" lang="ja-JP" altLang="en-US">
                <a:latin typeface="Hiragino Kaku Gothic Pro W6" charset="-128"/>
                <a:ea typeface="Hiragino Kaku Gothic Pro W6" charset="-128"/>
                <a:cs typeface="Hiragino Kaku Gothic Pro W6" charset="-128"/>
              </a:rPr>
              <a:t>ダスト粒子径</a:t>
            </a:r>
            <a:r>
              <a:rPr kumimoji="1" lang="en-US" altLang="ja-JP" dirty="0">
                <a:latin typeface="Hiragino Kaku Gothic Pro W6" charset="-128"/>
                <a:ea typeface="Hiragino Kaku Gothic Pro W6" charset="-128"/>
                <a:cs typeface="Hiragino Kaku Gothic Pro W6" charset="-128"/>
              </a:rPr>
              <a:t> [m]</a:t>
            </a:r>
          </a:p>
        </p:txBody>
      </p:sp>
      <p:sp>
        <p:nvSpPr>
          <p:cNvPr id="41" name="テキスト ボックス 40">
            <a:extLst>
              <a:ext uri="{FF2B5EF4-FFF2-40B4-BE49-F238E27FC236}">
                <a16:creationId xmlns:a16="http://schemas.microsoft.com/office/drawing/2014/main" id="{F5680DA1-B16D-9442-B93A-84F2B06CF6DB}"/>
              </a:ext>
            </a:extLst>
          </p:cNvPr>
          <p:cNvSpPr txBox="1"/>
          <p:nvPr/>
        </p:nvSpPr>
        <p:spPr>
          <a:xfrm>
            <a:off x="6318091" y="4055495"/>
            <a:ext cx="2456050" cy="369332"/>
          </a:xfrm>
          <a:prstGeom prst="rect">
            <a:avLst/>
          </a:prstGeom>
          <a:noFill/>
        </p:spPr>
        <p:txBody>
          <a:bodyPr wrap="square" rtlCol="0">
            <a:spAutoFit/>
          </a:bodyPr>
          <a:lstStyle/>
          <a:p>
            <a:r>
              <a:rPr kumimoji="1" lang="ja-JP" altLang="en-US">
                <a:latin typeface="Hiragino Kaku Gothic Pro W6" charset="-128"/>
                <a:ea typeface="Hiragino Kaku Gothic Pro W6" charset="-128"/>
                <a:cs typeface="Hiragino Kaku Gothic Pro W6" charset="-128"/>
              </a:rPr>
              <a:t>ダスト密度</a:t>
            </a:r>
            <a:r>
              <a:rPr kumimoji="1" lang="en-US" altLang="ja-JP" dirty="0">
                <a:latin typeface="Hiragino Kaku Gothic Pro W6" charset="-128"/>
                <a:ea typeface="Hiragino Kaku Gothic Pro W6" charset="-128"/>
                <a:cs typeface="Hiragino Kaku Gothic Pro W6" charset="-128"/>
              </a:rPr>
              <a:t> [kg/m</a:t>
            </a:r>
            <a:r>
              <a:rPr kumimoji="1" lang="en-US" altLang="ja-JP" baseline="30000" dirty="0">
                <a:latin typeface="Hiragino Kaku Gothic Pro W6" charset="-128"/>
                <a:ea typeface="Hiragino Kaku Gothic Pro W6" charset="-128"/>
                <a:cs typeface="Hiragino Kaku Gothic Pro W6" charset="-128"/>
              </a:rPr>
              <a:t>3</a:t>
            </a:r>
            <a:r>
              <a:rPr kumimoji="1" lang="en-US" altLang="ja-JP" dirty="0">
                <a:latin typeface="Hiragino Kaku Gothic Pro W6" charset="-128"/>
                <a:ea typeface="Hiragino Kaku Gothic Pro W6" charset="-128"/>
                <a:cs typeface="Hiragino Kaku Gothic Pro W6" charset="-128"/>
              </a:rPr>
              <a:t>]</a:t>
            </a:r>
          </a:p>
        </p:txBody>
      </p:sp>
      <p:sp>
        <p:nvSpPr>
          <p:cNvPr id="42" name="コンテンツ プレースホルダー 2">
            <a:extLst>
              <a:ext uri="{FF2B5EF4-FFF2-40B4-BE49-F238E27FC236}">
                <a16:creationId xmlns:a16="http://schemas.microsoft.com/office/drawing/2014/main" id="{FE8224AC-F59C-D04D-A307-BDC310212F24}"/>
              </a:ext>
            </a:extLst>
          </p:cNvPr>
          <p:cNvSpPr txBox="1">
            <a:spLocks/>
          </p:cNvSpPr>
          <p:nvPr/>
        </p:nvSpPr>
        <p:spPr>
          <a:xfrm>
            <a:off x="85616" y="3060974"/>
            <a:ext cx="6430600" cy="1227166"/>
          </a:xfrm>
          <a:prstGeom prst="rect">
            <a:avLst/>
          </a:prstGeom>
        </p:spPr>
        <p:txBody>
          <a:bodyPr vert="horz" lIns="91440" tIns="45720" rIns="91440" bIns="45720" rtlCol="0">
            <a:norm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4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r>
              <a:rPr lang="ja-JP" altLang="en-US"/>
              <a:t>実験式によるダスト巻き上げ臨界接線風速</a:t>
            </a:r>
            <a:r>
              <a:rPr lang="en-US" altLang="ja-JP" sz="2000" dirty="0"/>
              <a:t>(Greeley and Iversen, 1985)</a:t>
            </a:r>
          </a:p>
        </p:txBody>
      </p:sp>
      <p:pic>
        <p:nvPicPr>
          <p:cNvPr id="5" name="図 4">
            <a:extLst>
              <a:ext uri="{FF2B5EF4-FFF2-40B4-BE49-F238E27FC236}">
                <a16:creationId xmlns:a16="http://schemas.microsoft.com/office/drawing/2014/main" id="{9FAF400B-B140-524A-9AF2-141FB64616B1}"/>
              </a:ext>
            </a:extLst>
          </p:cNvPr>
          <p:cNvPicPr>
            <a:picLocks noChangeAspect="1"/>
          </p:cNvPicPr>
          <p:nvPr/>
        </p:nvPicPr>
        <p:blipFill>
          <a:blip r:embed="rId6"/>
          <a:stretch>
            <a:fillRect/>
          </a:stretch>
        </p:blipFill>
        <p:spPr>
          <a:xfrm>
            <a:off x="302354" y="5526007"/>
            <a:ext cx="5220803" cy="1109567"/>
          </a:xfrm>
          <a:prstGeom prst="rect">
            <a:avLst/>
          </a:prstGeom>
        </p:spPr>
      </p:pic>
      <p:pic>
        <p:nvPicPr>
          <p:cNvPr id="8" name="図 7">
            <a:extLst>
              <a:ext uri="{FF2B5EF4-FFF2-40B4-BE49-F238E27FC236}">
                <a16:creationId xmlns:a16="http://schemas.microsoft.com/office/drawing/2014/main" id="{9CF20260-88DF-6840-BA9B-D08D402EF4ED}"/>
              </a:ext>
            </a:extLst>
          </p:cNvPr>
          <p:cNvPicPr>
            <a:picLocks noChangeAspect="1"/>
          </p:cNvPicPr>
          <p:nvPr/>
        </p:nvPicPr>
        <p:blipFill>
          <a:blip r:embed="rId7"/>
          <a:stretch>
            <a:fillRect/>
          </a:stretch>
        </p:blipFill>
        <p:spPr>
          <a:xfrm>
            <a:off x="5652120" y="5615076"/>
            <a:ext cx="612757" cy="432535"/>
          </a:xfrm>
          <a:prstGeom prst="rect">
            <a:avLst/>
          </a:prstGeom>
        </p:spPr>
      </p:pic>
      <p:sp>
        <p:nvSpPr>
          <p:cNvPr id="28" name="コンテンツ プレースホルダー 2">
            <a:extLst>
              <a:ext uri="{FF2B5EF4-FFF2-40B4-BE49-F238E27FC236}">
                <a16:creationId xmlns:a16="http://schemas.microsoft.com/office/drawing/2014/main" id="{042ACB98-CABB-8049-AFD3-5F1A5039A863}"/>
              </a:ext>
            </a:extLst>
          </p:cNvPr>
          <p:cNvSpPr txBox="1">
            <a:spLocks/>
          </p:cNvSpPr>
          <p:nvPr/>
        </p:nvSpPr>
        <p:spPr>
          <a:xfrm>
            <a:off x="69225" y="5118550"/>
            <a:ext cx="9048565" cy="559101"/>
          </a:xfrm>
          <a:prstGeom prst="rect">
            <a:avLst/>
          </a:prstGeom>
        </p:spPr>
        <p:txBody>
          <a:bodyPr vert="horz" lIns="91440" tIns="45720" rIns="91440" bIns="45720" rtlCol="0">
            <a:normAutofit fontScale="85000" lnSpcReduction="10000"/>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4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r>
              <a:rPr lang="ja-JP" altLang="en-US" sz="2800"/>
              <a:t>地面からダストを巻き上げる層数を仮定</a:t>
            </a:r>
            <a:r>
              <a:rPr lang="en-US" altLang="ja-JP" dirty="0"/>
              <a:t> </a:t>
            </a:r>
            <a:r>
              <a:rPr lang="en-US" altLang="ja-JP" sz="2100" dirty="0"/>
              <a:t>(Newman et al., 2002)</a:t>
            </a:r>
            <a:endParaRPr lang="en-US" altLang="ja-JP" sz="2000" dirty="0"/>
          </a:p>
        </p:txBody>
      </p:sp>
      <p:sp>
        <p:nvSpPr>
          <p:cNvPr id="29" name="テキスト ボックス 28">
            <a:extLst>
              <a:ext uri="{FF2B5EF4-FFF2-40B4-BE49-F238E27FC236}">
                <a16:creationId xmlns:a16="http://schemas.microsoft.com/office/drawing/2014/main" id="{7DFBE864-1FE9-814B-8A11-D462881EBEAC}"/>
              </a:ext>
            </a:extLst>
          </p:cNvPr>
          <p:cNvSpPr txBox="1"/>
          <p:nvPr/>
        </p:nvSpPr>
        <p:spPr>
          <a:xfrm>
            <a:off x="6318091" y="5636806"/>
            <a:ext cx="2816090" cy="369332"/>
          </a:xfrm>
          <a:prstGeom prst="rect">
            <a:avLst/>
          </a:prstGeom>
          <a:noFill/>
        </p:spPr>
        <p:txBody>
          <a:bodyPr wrap="square" rtlCol="0">
            <a:spAutoFit/>
          </a:bodyPr>
          <a:lstStyle/>
          <a:p>
            <a:r>
              <a:rPr kumimoji="1" lang="ja-JP" altLang="en-US">
                <a:latin typeface="Hiragino Kaku Gothic Pro W6" charset="-128"/>
                <a:ea typeface="Hiragino Kaku Gothic Pro W6" charset="-128"/>
                <a:cs typeface="Hiragino Kaku Gothic Pro W6" charset="-128"/>
              </a:rPr>
              <a:t>層数</a:t>
            </a:r>
            <a:endParaRPr kumimoji="1" lang="en-US" altLang="ja-JP" dirty="0">
              <a:latin typeface="Hiragino Kaku Gothic Pro W6" charset="-128"/>
              <a:ea typeface="Hiragino Kaku Gothic Pro W6" charset="-128"/>
              <a:cs typeface="Hiragino Kaku Gothic Pro W6" charset="-128"/>
            </a:endParaRPr>
          </a:p>
        </p:txBody>
      </p:sp>
    </p:spTree>
    <p:extLst>
      <p:ext uri="{BB962C8B-B14F-4D97-AF65-F5344CB8AC3E}">
        <p14:creationId xmlns:p14="http://schemas.microsoft.com/office/powerpoint/2010/main" val="684993992"/>
      </p:ext>
    </p:extLst>
  </p:cSld>
  <p:clrMapOvr>
    <a:masterClrMapping/>
  </p:clrMapOvr>
</p:sld>
</file>

<file path=ppt/theme/theme1.xml><?xml version="1.0" encoding="utf-8"?>
<a:theme xmlns:a="http://schemas.openxmlformats.org/drawingml/2006/main" name="トリミング">
  <a:themeElements>
    <a:clrScheme name="トリミング">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トリミング">
      <a:majorFont>
        <a:latin typeface="Franklin Gothic Book" panose="020B0503020102020204"/>
        <a:ea typeface=""/>
        <a:cs typeface=""/>
      </a:majorFont>
      <a:minorFont>
        <a:latin typeface="Franklin Gothic Book" panose="020B0503020102020204"/>
        <a:ea typeface=""/>
        <a:cs typeface=""/>
      </a:minorFont>
    </a:fontScheme>
    <a:fmtScheme name="トリミング">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Crop</Template>
  <TotalTime>50142</TotalTime>
  <Words>2603</Words>
  <Application>Microsoft Macintosh PowerPoint</Application>
  <PresentationFormat>画面に合わせる (4:3)</PresentationFormat>
  <Paragraphs>419</Paragraphs>
  <Slides>32</Slides>
  <Notes>18</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32</vt:i4>
      </vt:variant>
    </vt:vector>
  </HeadingPairs>
  <TitlesOfParts>
    <vt:vector size="39" baseType="lpstr">
      <vt:lpstr>Hiragino Kaku Gothic Pro W3</vt:lpstr>
      <vt:lpstr>Hiragino Kaku Gothic Pro W6</vt:lpstr>
      <vt:lpstr>Hiragino Sans W4</vt:lpstr>
      <vt:lpstr>ヒラギノ角ゴ ProN W6</vt:lpstr>
      <vt:lpstr>Yu Gothic</vt:lpstr>
      <vt:lpstr>Franklin Gothic Book</vt:lpstr>
      <vt:lpstr>トリミング</vt:lpstr>
      <vt:lpstr>火星ダスト巻き上げ パラメタリゼーションスキームのレビュー</vt:lpstr>
      <vt:lpstr>はじめに </vt:lpstr>
      <vt:lpstr>はじめに </vt:lpstr>
      <vt:lpstr>今日の話</vt:lpstr>
      <vt:lpstr>ダスト巻き上げパラメタリゼーション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ダスト巻き上げパラメタリゼーション</vt:lpstr>
      <vt:lpstr>LES による計算</vt:lpstr>
      <vt:lpstr>まとめ</vt:lpstr>
      <vt:lpstr>参考文献</vt:lpstr>
      <vt:lpstr>PowerPoint プレゼンテーション</vt:lpstr>
      <vt:lpstr>火星大気大循環モデル (MGCM) におけるダスト</vt:lpstr>
      <vt:lpstr>ダスト巻き上げを考慮した MGCM 計算</vt:lpstr>
      <vt:lpstr>平均風応力巻き上げパラメタリゼーション</vt:lpstr>
      <vt:lpstr>ダストデビル巻き上げパラメタリゼーション</vt:lpstr>
      <vt:lpstr>ダスト巻き上げを考慮した MGCM 計算</vt:lpstr>
      <vt:lpstr>Mulholland et al. (2013) における仮定</vt:lpstr>
      <vt:lpstr>ダスト巻き上げパラメタリゼーションの問題</vt:lpstr>
      <vt:lpstr>ダスト巻き上げパラメタリゼーションの検討</vt:lpstr>
      <vt:lpstr>流れ場に関する考察</vt:lpstr>
      <vt:lpstr>もっとも高解像度な火星大気境界層の LES 計算</vt:lpstr>
      <vt:lpstr>使用データ</vt:lpstr>
      <vt:lpstr>流れ場空間分布概観 (z = 197.5)</vt:lpstr>
      <vt:lpstr>解析結果 : 地表面応力確率密度分布</vt:lpstr>
      <vt:lpstr>応力が最も強い箇所の流れ場 (解像度別)</vt:lpstr>
      <vt:lpstr>地表面応力が強い場所の流れ場 (須藤, 2018)</vt:lpstr>
      <vt:lpstr>ダストフラックス空間分布</vt:lpstr>
      <vt:lpstr>まとめ</vt:lpstr>
    </vt:vector>
  </TitlesOfParts>
  <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火星大気を想定した高解像度 LES で 得られた地表面応力分布</dc:title>
  <dc:creator>村橋　究理基</dc:creator>
  <cp:lastModifiedBy>村橋　究理基</cp:lastModifiedBy>
  <cp:revision>601</cp:revision>
  <cp:lastPrinted>2018-02-09T07:05:26Z</cp:lastPrinted>
  <dcterms:created xsi:type="dcterms:W3CDTF">2017-05-09T05:25:12Z</dcterms:created>
  <dcterms:modified xsi:type="dcterms:W3CDTF">2018-06-14T02:45:56Z</dcterms:modified>
</cp:coreProperties>
</file>