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9"/>
  </p:notesMasterIdLst>
  <p:handoutMasterIdLst>
    <p:handoutMasterId r:id="rId30"/>
  </p:handoutMasterIdLst>
  <p:sldIdLst>
    <p:sldId id="256" r:id="rId2"/>
    <p:sldId id="260" r:id="rId3"/>
    <p:sldId id="262" r:id="rId4"/>
    <p:sldId id="263" r:id="rId5"/>
    <p:sldId id="264" r:id="rId6"/>
    <p:sldId id="269" r:id="rId7"/>
    <p:sldId id="265" r:id="rId8"/>
    <p:sldId id="268" r:id="rId9"/>
    <p:sldId id="266" r:id="rId10"/>
    <p:sldId id="267" r:id="rId11"/>
    <p:sldId id="270" r:id="rId12"/>
    <p:sldId id="271" r:id="rId13"/>
    <p:sldId id="292" r:id="rId14"/>
    <p:sldId id="300" r:id="rId15"/>
    <p:sldId id="305" r:id="rId16"/>
    <p:sldId id="306" r:id="rId17"/>
    <p:sldId id="301" r:id="rId18"/>
    <p:sldId id="302" r:id="rId19"/>
    <p:sldId id="297" r:id="rId20"/>
    <p:sldId id="299" r:id="rId21"/>
    <p:sldId id="308" r:id="rId22"/>
    <p:sldId id="303" r:id="rId23"/>
    <p:sldId id="304" r:id="rId24"/>
    <p:sldId id="309" r:id="rId25"/>
    <p:sldId id="311" r:id="rId26"/>
    <p:sldId id="310" r:id="rId27"/>
    <p:sldId id="312" r:id="rId28"/>
  </p:sldIdLst>
  <p:sldSz cx="9144000" cy="6858000" type="screen4x3"/>
  <p:notesSz cx="914400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06"/>
    <p:restoredTop sz="94688"/>
  </p:normalViewPr>
  <p:slideViewPr>
    <p:cSldViewPr snapToGrid="0" snapToObjects="1">
      <p:cViewPr>
        <p:scale>
          <a:sx n="99" d="100"/>
          <a:sy n="99" d="100"/>
        </p:scale>
        <p:origin x="904"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6D81B70-6C22-3946-A9C3-054DA4489A10}" type="datetimeFigureOut">
              <a:rPr kumimoji="1" lang="ja-JP" altLang="en-US" smtClean="0"/>
              <a:t>2016/12/15</a:t>
            </a:fld>
            <a:endParaRPr kumimoji="1" lang="ja-JP" altLang="en-US"/>
          </a:p>
        </p:txBody>
      </p:sp>
      <p:sp>
        <p:nvSpPr>
          <p:cNvPr id="4" name="フッター プレースホルダー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7AA5A11F-ACB0-B942-B9AE-B73FCC7CD212}" type="slidenum">
              <a:rPr kumimoji="1" lang="ja-JP" altLang="en-US" smtClean="0"/>
              <a:t>‹#›</a:t>
            </a:fld>
            <a:endParaRPr kumimoji="1" lang="ja-JP" altLang="en-US"/>
          </a:p>
        </p:txBody>
      </p:sp>
    </p:spTree>
    <p:extLst>
      <p:ext uri="{BB962C8B-B14F-4D97-AF65-F5344CB8AC3E}">
        <p14:creationId xmlns:p14="http://schemas.microsoft.com/office/powerpoint/2010/main" val="1783228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AFC0912-86F4-F846-8729-F395BEF61D1E}" type="datetimeFigureOut">
              <a:rPr kumimoji="1" lang="ja-JP" altLang="en-US" smtClean="0"/>
              <a:t>2016/12/15</a:t>
            </a:fld>
            <a:endParaRPr kumimoji="1" lang="ja-JP" altLang="en-US"/>
          </a:p>
        </p:txBody>
      </p:sp>
      <p:sp>
        <p:nvSpPr>
          <p:cNvPr id="4" name="スライド イメージ プレースホルダー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FEE8F2F-0FE5-764A-A54B-7A03EEBE7582}" type="slidenum">
              <a:rPr kumimoji="1" lang="ja-JP" altLang="en-US" smtClean="0"/>
              <a:t>‹#›</a:t>
            </a:fld>
            <a:endParaRPr kumimoji="1" lang="ja-JP" altLang="en-US"/>
          </a:p>
        </p:txBody>
      </p:sp>
    </p:spTree>
    <p:extLst>
      <p:ext uri="{BB962C8B-B14F-4D97-AF65-F5344CB8AC3E}">
        <p14:creationId xmlns:p14="http://schemas.microsoft.com/office/powerpoint/2010/main" val="17686727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B886A97-19AC-1D41-BFCE-24EADC3EA3FF}" type="datetimeFigureOut">
              <a:rPr kumimoji="1" lang="ja-JP" altLang="en-US" smtClean="0"/>
              <a:t>2016/12/15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33E5124-E795-F240-ACED-03184AAC4887}"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3;&#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B886A97-19AC-1D41-BFCE-24EADC3EA3FF}" type="datetimeFigureOut">
              <a:rPr kumimoji="1" lang="ja-JP" altLang="en-US" smtClean="0"/>
              <a:t>2016/12/15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33E5124-E795-F240-ACED-03184AAC4887}"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B886A97-19AC-1D41-BFCE-24EADC3EA3FF}" type="datetimeFigureOut">
              <a:rPr kumimoji="1" lang="ja-JP" altLang="en-US" smtClean="0"/>
              <a:t>2016/12/15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33E5124-E795-F240-ACED-03184AAC4887}"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360449"/>
            <a:ext cx="7543801" cy="4542098"/>
          </a:xfrm>
        </p:spPr>
        <p:txBody>
          <a:bodyPr>
            <a:normAutofit/>
          </a:bodyPr>
          <a:lstStyle>
            <a:lvl1pPr>
              <a:defRPr sz="3600"/>
            </a:lvl1pPr>
            <a:lvl2pPr>
              <a:defRPr sz="3200"/>
            </a:lvl2pPr>
            <a:lvl3pPr>
              <a:defRPr sz="2400"/>
            </a:lvl3pPr>
            <a:lvl4pPr>
              <a:defRPr sz="2400"/>
            </a:lvl4pPr>
            <a:lvl5pPr>
              <a:defRPr sz="2400"/>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Date Placeholder 3"/>
          <p:cNvSpPr>
            <a:spLocks noGrp="1"/>
          </p:cNvSpPr>
          <p:nvPr>
            <p:ph type="dt" sz="half" idx="10"/>
          </p:nvPr>
        </p:nvSpPr>
        <p:spPr/>
        <p:txBody>
          <a:bodyPr/>
          <a:lstStyle/>
          <a:p>
            <a:fld id="{EB886A97-19AC-1D41-BFCE-24EADC3EA3FF}" type="datetimeFigureOut">
              <a:rPr kumimoji="1" lang="ja-JP" altLang="en-US" smtClean="0"/>
              <a:t>2016/12/15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33E5124-E795-F240-ACED-03184AAC4887}" type="slidenum">
              <a:rPr kumimoji="1" lang="ja-JP" altLang="en-US" smtClean="0"/>
              <a:t>‹#›</a:t>
            </a:fld>
            <a:endParaRPr kumimoji="1" lang="ja-JP" altLang="en-US"/>
          </a:p>
        </p:txBody>
      </p:sp>
      <p:sp>
        <p:nvSpPr>
          <p:cNvPr id="9" name="タイトル 8"/>
          <p:cNvSpPr>
            <a:spLocks noGrp="1"/>
          </p:cNvSpPr>
          <p:nvPr>
            <p:ph type="title"/>
          </p:nvPr>
        </p:nvSpPr>
        <p:spPr>
          <a:xfrm>
            <a:off x="822960" y="286605"/>
            <a:ext cx="7543800" cy="850820"/>
          </a:xfrm>
        </p:spPr>
        <p:txBody>
          <a:bodyPr/>
          <a:lstStyle/>
          <a:p>
            <a:r>
              <a:rPr kumimoji="1" lang="ja-JP" altLang="en-US" smtClean="0"/>
              <a:t>マスター タイトルの書式設定</a:t>
            </a:r>
            <a:endParaRPr kumimoji="1" lang="ja-JP"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6"/>
            <a:ext cx="7886700" cy="761147"/>
          </a:xfrm>
        </p:spPr>
        <p:txBody>
          <a:bodyPr>
            <a:normAutofit/>
          </a:bodyPr>
          <a:lstStyle>
            <a:lvl1pPr>
              <a:defRPr sz="4000" b="0"/>
            </a:lvl1p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a:xfrm>
            <a:off x="628650" y="1315844"/>
            <a:ext cx="7886700" cy="4883421"/>
          </a:xfrm>
        </p:spPr>
        <p:txBody>
          <a:bodyPr>
            <a:normAutofit/>
          </a:bodyPr>
          <a:lstStyle>
            <a:lvl1pPr>
              <a:defRPr sz="3200"/>
            </a:lvl1pPr>
            <a:lvl2pPr>
              <a:defRPr sz="2800"/>
            </a:lvl2pPr>
            <a:lvl3pPr>
              <a:defRPr sz="2000"/>
            </a:lvl3pPr>
            <a:lvl4pPr>
              <a:defRPr sz="1800"/>
            </a:lvl4pPr>
            <a:lvl5pPr>
              <a:defRPr sz="18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EB886A97-19AC-1D41-BFCE-24EADC3EA3FF}" type="datetimeFigureOut">
              <a:rPr kumimoji="1" lang="ja-JP" altLang="en-US" smtClean="0"/>
              <a:t>2016/12/15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33E5124-E795-F240-ACED-03184AAC4887}"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B886A97-19AC-1D41-BFCE-24EADC3EA3FF}" type="datetimeFigureOut">
              <a:rPr kumimoji="1" lang="ja-JP" altLang="en-US" smtClean="0"/>
              <a:t>2016/12/15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33E5124-E795-F240-ACED-03184AAC4887}"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B886A97-19AC-1D41-BFCE-24EADC3EA3FF}" type="datetimeFigureOut">
              <a:rPr kumimoji="1" lang="ja-JP" altLang="en-US" smtClean="0"/>
              <a:t>2016/12/15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33E5124-E795-F240-ACED-03184AAC4887}"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B886A97-19AC-1D41-BFCE-24EADC3EA3FF}" type="datetimeFigureOut">
              <a:rPr kumimoji="1" lang="ja-JP" altLang="en-US" smtClean="0"/>
              <a:t>2016/12/15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33E5124-E795-F240-ACED-03184AAC4887}"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B886A97-19AC-1D41-BFCE-24EADC3EA3FF}" type="datetimeFigureOut">
              <a:rPr kumimoji="1" lang="ja-JP" altLang="en-US" smtClean="0"/>
              <a:t>2016/12/15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33E5124-E795-F240-ACED-03184AAC4887}"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B886A97-19AC-1D41-BFCE-24EADC3EA3FF}" type="datetimeFigureOut">
              <a:rPr kumimoji="1" lang="ja-JP" altLang="en-US" smtClean="0"/>
              <a:t>2016/12/15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33E5124-E795-F240-ACED-03184AAC4887}"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3;&#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B886A97-19AC-1D41-BFCE-24EADC3EA3FF}" type="datetimeFigureOut">
              <a:rPr kumimoji="1" lang="ja-JP" altLang="en-US" smtClean="0"/>
              <a:t>2016/12/15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33E5124-E795-F240-ACED-03184AAC4887}"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B886A97-19AC-1D41-BFCE-24EADC3EA3FF}" type="datetimeFigureOut">
              <a:rPr kumimoji="1" lang="ja-JP" altLang="en-US" smtClean="0"/>
              <a:t>2016/12/15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33E5124-E795-F240-ACED-03184AAC4887}"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B886A97-19AC-1D41-BFCE-24EADC3EA3FF}" type="datetimeFigureOut">
              <a:rPr kumimoji="1" lang="ja-JP" altLang="en-US" smtClean="0"/>
              <a:t>2016/12/15</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33E5124-E795-F240-ACED-03184AAC4887}" type="slidenum">
              <a:rPr kumimoji="1" lang="ja-JP" altLang="en-US" smtClean="0"/>
              <a:t>‹#›</a:t>
            </a:fld>
            <a:endParaRPr kumimoji="1" lang="ja-JP" altLang="en-US"/>
          </a:p>
        </p:txBody>
      </p:sp>
    </p:spTree>
    <p:extLst>
      <p:ext uri="{BB962C8B-B14F-4D97-AF65-F5344CB8AC3E}">
        <p14:creationId xmlns:p14="http://schemas.microsoft.com/office/powerpoint/2010/main" val="21171856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698" r:id="rId12"/>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tiff"/><Relationship Id="rId5"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1" Type="http://schemas.openxmlformats.org/officeDocument/2006/relationships/image" Target="../media/image28.tiff"/><Relationship Id="rId12" Type="http://schemas.openxmlformats.org/officeDocument/2006/relationships/image" Target="../media/image29.tiff"/><Relationship Id="rId13" Type="http://schemas.openxmlformats.org/officeDocument/2006/relationships/image" Target="../media/image30.tiff"/><Relationship Id="rId14" Type="http://schemas.openxmlformats.org/officeDocument/2006/relationships/image" Target="../media/image31.tiff"/><Relationship Id="rId15" Type="http://schemas.openxmlformats.org/officeDocument/2006/relationships/image" Target="../media/image32.tiff"/><Relationship Id="rId16" Type="http://schemas.openxmlformats.org/officeDocument/2006/relationships/image" Target="../media/image33.tiff"/><Relationship Id="rId17"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image" Target="../media/image19.tiff"/><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tiff"/><Relationship Id="rId6" Type="http://schemas.openxmlformats.org/officeDocument/2006/relationships/image" Target="../media/image23.tiff"/><Relationship Id="rId7" Type="http://schemas.openxmlformats.org/officeDocument/2006/relationships/image" Target="../media/image24.tiff"/><Relationship Id="rId8" Type="http://schemas.openxmlformats.org/officeDocument/2006/relationships/image" Target="../media/image25.tiff"/><Relationship Id="rId9" Type="http://schemas.openxmlformats.org/officeDocument/2006/relationships/image" Target="../media/image26.tiff"/><Relationship Id="rId10" Type="http://schemas.openxmlformats.org/officeDocument/2006/relationships/image" Target="../media/image27.tiff"/></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tiff"/><Relationship Id="rId5" Type="http://schemas.openxmlformats.org/officeDocument/2006/relationships/image" Target="../media/image38.tiff"/><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tiff"/><Relationship Id="rId6" Type="http://schemas.openxmlformats.org/officeDocument/2006/relationships/image" Target="../media/image51.tiff"/><Relationship Id="rId7" Type="http://schemas.openxmlformats.org/officeDocument/2006/relationships/image" Target="../media/image52.tiff"/><Relationship Id="rId8" Type="http://schemas.openxmlformats.org/officeDocument/2006/relationships/image" Target="../media/image53.tiff"/><Relationship Id="rId9" Type="http://schemas.openxmlformats.org/officeDocument/2006/relationships/image" Target="../media/image54.tiff"/><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28600" y="1234439"/>
            <a:ext cx="8686800" cy="1646873"/>
          </a:xfrm>
        </p:spPr>
        <p:txBody>
          <a:bodyPr>
            <a:normAutofit/>
          </a:bodyPr>
          <a:lstStyle/>
          <a:p>
            <a:r>
              <a:rPr lang="en-US" altLang="ja-JP" dirty="0" smtClean="0"/>
              <a:t>SCALE-LES </a:t>
            </a:r>
            <a:r>
              <a:rPr lang="ja-JP" altLang="en-US" dirty="0" smtClean="0"/>
              <a:t>を用いた火星大気の高解像度計算結果の解析</a:t>
            </a:r>
            <a:endParaRPr kumimoji="1" lang="ja-JP" altLang="en-US" dirty="0"/>
          </a:p>
        </p:txBody>
      </p:sp>
      <p:sp>
        <p:nvSpPr>
          <p:cNvPr id="3" name="サブタイトル 2"/>
          <p:cNvSpPr>
            <a:spLocks noGrp="1"/>
          </p:cNvSpPr>
          <p:nvPr>
            <p:ph type="subTitle" idx="1"/>
          </p:nvPr>
        </p:nvSpPr>
        <p:spPr>
          <a:xfrm>
            <a:off x="2057400" y="4996498"/>
            <a:ext cx="6858000" cy="1655762"/>
          </a:xfrm>
        </p:spPr>
        <p:txBody>
          <a:bodyPr>
            <a:noAutofit/>
          </a:bodyPr>
          <a:lstStyle/>
          <a:p>
            <a:pPr algn="r"/>
            <a:r>
              <a:rPr kumimoji="1" lang="ja-JP" altLang="en-US" sz="2000" dirty="0" smtClean="0"/>
              <a:t>北海道大学</a:t>
            </a:r>
            <a:r>
              <a:rPr kumimoji="1" lang="en-US" altLang="ja-JP" sz="2000" dirty="0" smtClean="0"/>
              <a:t> </a:t>
            </a:r>
            <a:r>
              <a:rPr kumimoji="1" lang="ja-JP" altLang="en-US" sz="2000" dirty="0" smtClean="0"/>
              <a:t>大学院理学院</a:t>
            </a:r>
            <a:r>
              <a:rPr kumimoji="1" lang="en-US" altLang="ja-JP" sz="2000" dirty="0" smtClean="0"/>
              <a:t> </a:t>
            </a:r>
            <a:r>
              <a:rPr lang="ja-JP" altLang="en-US" sz="2000" dirty="0" smtClean="0"/>
              <a:t>宇宙理学専攻</a:t>
            </a:r>
            <a:endParaRPr lang="en-US" altLang="ja-JP" sz="2000" dirty="0"/>
          </a:p>
          <a:p>
            <a:pPr algn="r"/>
            <a:r>
              <a:rPr lang="ja-JP" altLang="en-US" sz="2000" dirty="0" smtClean="0"/>
              <a:t>惑星宇宙グループ</a:t>
            </a:r>
            <a:r>
              <a:rPr lang="en-US" altLang="ja-JP" sz="2000" dirty="0" smtClean="0"/>
              <a:t> </a:t>
            </a:r>
            <a:r>
              <a:rPr kumimoji="1" lang="en-US" altLang="ja-JP" sz="2000" dirty="0" smtClean="0"/>
              <a:t>GFD</a:t>
            </a:r>
            <a:r>
              <a:rPr kumimoji="1" lang="ja-JP" altLang="en-US" sz="2000" dirty="0" smtClean="0"/>
              <a:t>研究室</a:t>
            </a:r>
            <a:endParaRPr lang="en-US" altLang="ja-JP" sz="2000" dirty="0"/>
          </a:p>
          <a:p>
            <a:pPr algn="r"/>
            <a:r>
              <a:rPr lang="ja-JP" altLang="en-US" sz="2000" dirty="0" smtClean="0"/>
              <a:t>博士後期</a:t>
            </a:r>
            <a:r>
              <a:rPr lang="en-US" altLang="ja-JP" sz="2000" dirty="0" smtClean="0"/>
              <a:t> 1 </a:t>
            </a:r>
            <a:r>
              <a:rPr lang="ja-JP" altLang="en-US" sz="2000" dirty="0" smtClean="0"/>
              <a:t>年</a:t>
            </a:r>
            <a:endParaRPr lang="en-US" altLang="ja-JP" sz="2000" dirty="0"/>
          </a:p>
          <a:p>
            <a:pPr algn="r"/>
            <a:r>
              <a:rPr kumimoji="1" lang="ja-JP" altLang="en-US" sz="2000" dirty="0" smtClean="0"/>
              <a:t>村橋</a:t>
            </a:r>
            <a:r>
              <a:rPr kumimoji="1" lang="en-US" altLang="ja-JP" sz="2000" dirty="0" smtClean="0"/>
              <a:t> </a:t>
            </a:r>
            <a:r>
              <a:rPr kumimoji="1" lang="ja-JP" altLang="en-US" sz="2000" dirty="0" smtClean="0"/>
              <a:t>究理基</a:t>
            </a:r>
            <a:endParaRPr kumimoji="1" lang="ja-JP" altLang="en-US" sz="2000" dirty="0"/>
          </a:p>
        </p:txBody>
      </p:sp>
      <p:sp>
        <p:nvSpPr>
          <p:cNvPr id="4" name="サブタイトル 2"/>
          <p:cNvSpPr txBox="1">
            <a:spLocks/>
          </p:cNvSpPr>
          <p:nvPr/>
        </p:nvSpPr>
        <p:spPr>
          <a:xfrm>
            <a:off x="1143000" y="3509963"/>
            <a:ext cx="6858000" cy="947737"/>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a:buNone/>
              <a:defRPr kumimoji="1"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kumimoji="1"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kumimoji="1"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kumimoji="1"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kumimoji="1"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kumimoji="1"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kumimoji="1"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kumimoji="1"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kumimoji="1" sz="1200" kern="1200">
                <a:solidFill>
                  <a:schemeClr val="tx1"/>
                </a:solidFill>
                <a:latin typeface="+mn-lt"/>
                <a:ea typeface="+mn-ea"/>
                <a:cs typeface="+mn-cs"/>
              </a:defRPr>
            </a:lvl9pPr>
          </a:lstStyle>
          <a:p>
            <a:r>
              <a:rPr lang="ja-JP" altLang="en-US" sz="2400" dirty="0" smtClean="0"/>
              <a:t>比較惑星学コロキウム</a:t>
            </a:r>
            <a:endParaRPr lang="en-US" altLang="ja-JP" sz="2400" dirty="0" smtClean="0"/>
          </a:p>
          <a:p>
            <a:r>
              <a:rPr lang="en-US" altLang="ja-JP" sz="2400" dirty="0" smtClean="0"/>
              <a:t>2016/12/14</a:t>
            </a:r>
            <a:endParaRPr lang="ja-JP" altLang="en-US" sz="2400" dirty="0"/>
          </a:p>
        </p:txBody>
      </p:sp>
    </p:spTree>
    <p:extLst>
      <p:ext uri="{BB962C8B-B14F-4D97-AF65-F5344CB8AC3E}">
        <p14:creationId xmlns:p14="http://schemas.microsoft.com/office/powerpoint/2010/main" val="1124392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目的</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SCALE-LES </a:t>
            </a:r>
            <a:r>
              <a:rPr kumimoji="1" lang="ja-JP" altLang="en-US" dirty="0" smtClean="0"/>
              <a:t>を用いた高解像度計算の結果を解析してダスト巻き上げに重要な地表面付近における流れについて調べる</a:t>
            </a:r>
            <a:endParaRPr kumimoji="1" lang="en-US" altLang="ja-JP" dirty="0" smtClean="0"/>
          </a:p>
          <a:p>
            <a:pPr lvl="1"/>
            <a:r>
              <a:rPr lang="ja-JP" altLang="en-US" dirty="0" smtClean="0"/>
              <a:t>鉛直方向も含めた全体の構造</a:t>
            </a:r>
            <a:endParaRPr lang="en-US" altLang="ja-JP" dirty="0" smtClean="0"/>
          </a:p>
          <a:p>
            <a:pPr lvl="1"/>
            <a:r>
              <a:rPr kumimoji="1" lang="ja-JP" altLang="en-US" dirty="0" smtClean="0"/>
              <a:t>時間変化</a:t>
            </a:r>
            <a:endParaRPr kumimoji="1" lang="en-US" altLang="ja-JP" dirty="0" smtClean="0"/>
          </a:p>
          <a:p>
            <a:r>
              <a:rPr lang="ja-JP" altLang="en-US" dirty="0" smtClean="0"/>
              <a:t>本発表では地表面応力の強い部分に注目し</a:t>
            </a:r>
            <a:r>
              <a:rPr lang="en-US" altLang="ja-JP" dirty="0" smtClean="0"/>
              <a:t>, </a:t>
            </a:r>
            <a:r>
              <a:rPr lang="ja-JP" altLang="en-US" dirty="0" smtClean="0"/>
              <a:t>大気構造について調査する</a:t>
            </a:r>
            <a:endParaRPr kumimoji="1" lang="en-US" altLang="ja-JP" dirty="0" smtClean="0"/>
          </a:p>
          <a:p>
            <a:endParaRPr kumimoji="1" lang="ja-JP" altLang="en-US" dirty="0"/>
          </a:p>
        </p:txBody>
      </p:sp>
    </p:spTree>
    <p:extLst>
      <p:ext uri="{BB962C8B-B14F-4D97-AF65-F5344CB8AC3E}">
        <p14:creationId xmlns:p14="http://schemas.microsoft.com/office/powerpoint/2010/main" val="382588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計算モデル</a:t>
            </a:r>
            <a:endParaRPr kumimoji="1" lang="ja-JP" altLang="en-US" dirty="0"/>
          </a:p>
        </p:txBody>
      </p:sp>
      <p:sp>
        <p:nvSpPr>
          <p:cNvPr id="3" name="コンテンツ プレースホルダー 2"/>
          <p:cNvSpPr>
            <a:spLocks noGrp="1"/>
          </p:cNvSpPr>
          <p:nvPr>
            <p:ph idx="1"/>
          </p:nvPr>
        </p:nvSpPr>
        <p:spPr>
          <a:xfrm>
            <a:off x="166255" y="1315844"/>
            <a:ext cx="8349095" cy="4883421"/>
          </a:xfrm>
        </p:spPr>
        <p:txBody>
          <a:bodyPr>
            <a:normAutofit/>
          </a:bodyPr>
          <a:lstStyle/>
          <a:p>
            <a:r>
              <a:rPr lang="ja-JP" altLang="en-US" sz="3700" dirty="0"/>
              <a:t>SCALE-LES モデル</a:t>
            </a:r>
          </a:p>
          <a:p>
            <a:pPr lvl="1"/>
            <a:r>
              <a:rPr lang="ja-JP" altLang="en-US" dirty="0"/>
              <a:t>理研計算科学研究</a:t>
            </a:r>
            <a:r>
              <a:rPr lang="ja-JP" altLang="en-US" dirty="0" smtClean="0"/>
              <a:t>機構が</a:t>
            </a:r>
            <a:r>
              <a:rPr lang="ja-JP" altLang="en-US" dirty="0"/>
              <a:t>開発した次世代気象気候科学における基盤</a:t>
            </a:r>
            <a:r>
              <a:rPr lang="ja-JP" altLang="en-US" dirty="0" smtClean="0"/>
              <a:t>ライブラリ</a:t>
            </a:r>
            <a:endParaRPr lang="ja-JP" altLang="en-US" dirty="0"/>
          </a:p>
          <a:p>
            <a:pPr lvl="1"/>
            <a:r>
              <a:rPr lang="ja-JP" altLang="en-US" dirty="0"/>
              <a:t>方程式系： 3 次元完全圧縮流体方程式</a:t>
            </a:r>
          </a:p>
          <a:p>
            <a:pPr lvl="2">
              <a:buFont typeface="Arial" charset="0"/>
              <a:buChar char="•"/>
            </a:pPr>
            <a:r>
              <a:rPr lang="ja-JP" altLang="en-US" sz="2800" dirty="0" smtClean="0"/>
              <a:t>連続の式</a:t>
            </a:r>
            <a:endParaRPr lang="ja-JP" altLang="en-US" sz="2800" dirty="0"/>
          </a:p>
          <a:p>
            <a:pPr lvl="2">
              <a:buFont typeface="Arial" charset="0"/>
              <a:buChar char="•"/>
            </a:pPr>
            <a:endParaRPr lang="ja-JP" altLang="en-US" sz="2800" dirty="0"/>
          </a:p>
          <a:p>
            <a:pPr lvl="2">
              <a:lnSpc>
                <a:spcPct val="150000"/>
              </a:lnSpc>
              <a:buFont typeface="Arial" charset="0"/>
              <a:buChar char="•"/>
            </a:pPr>
            <a:r>
              <a:rPr lang="ja-JP" altLang="en-US" sz="2800" dirty="0"/>
              <a:t>運動方程式</a:t>
            </a:r>
          </a:p>
          <a:p>
            <a:pPr lvl="2">
              <a:buFont typeface="Arial" charset="0"/>
              <a:buChar char="•"/>
            </a:pPr>
            <a:endParaRPr lang="x-none" altLang="en-US" sz="2800" dirty="0"/>
          </a:p>
          <a:p>
            <a:pPr lvl="2">
              <a:buFont typeface="Arial" charset="0"/>
              <a:buChar char="•"/>
            </a:pPr>
            <a:endParaRPr lang="ja-JP" altLang="en-US" sz="2800" dirty="0"/>
          </a:p>
          <a:p>
            <a:pPr lvl="2">
              <a:buFont typeface="Arial" charset="0"/>
              <a:buChar char="•"/>
            </a:pPr>
            <a:r>
              <a:rPr lang="ja-JP" altLang="en-US" sz="2800" dirty="0"/>
              <a:t>熱力学方程式</a:t>
            </a:r>
            <a:endParaRPr lang="x-none" altLang="en-US" sz="2800" dirty="0"/>
          </a:p>
          <a:p>
            <a:endParaRPr kumimoji="1" lang="ja-JP" alt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865960503"/>
              </p:ext>
            </p:extLst>
          </p:nvPr>
        </p:nvGraphicFramePr>
        <p:xfrm>
          <a:off x="3502025" y="3284394"/>
          <a:ext cx="5641975" cy="3781425"/>
        </p:xfrm>
        <a:graphic>
          <a:graphicData uri="http://schemas.openxmlformats.org/presentationml/2006/ole">
            <mc:AlternateContent xmlns:mc="http://schemas.openxmlformats.org/markup-compatibility/2006">
              <mc:Choice xmlns:v="urn:schemas-microsoft-com:vml" Requires="v">
                <p:oleObj spid="_x0000_s1185" r:id="rId3" imgW="2920997" imgH="1955837" progId="Equation.3">
                  <p:embed/>
                </p:oleObj>
              </mc:Choice>
              <mc:Fallback>
                <p:oleObj r:id="rId3" imgW="2920997" imgH="195583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2025" y="3284394"/>
                        <a:ext cx="5641975"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34008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計算設定</a:t>
            </a:r>
            <a:endParaRPr kumimoji="1" lang="ja-JP" altLang="en-US" dirty="0"/>
          </a:p>
        </p:txBody>
      </p:sp>
      <p:sp>
        <p:nvSpPr>
          <p:cNvPr id="3" name="コンテンツ プレースホルダー 2"/>
          <p:cNvSpPr>
            <a:spLocks noGrp="1"/>
          </p:cNvSpPr>
          <p:nvPr>
            <p:ph idx="1"/>
          </p:nvPr>
        </p:nvSpPr>
        <p:spPr>
          <a:xfrm>
            <a:off x="235527" y="1126274"/>
            <a:ext cx="8603673" cy="5510054"/>
          </a:xfrm>
        </p:spPr>
        <p:txBody>
          <a:bodyPr>
            <a:normAutofit lnSpcReduction="10000"/>
          </a:bodyPr>
          <a:lstStyle/>
          <a:p>
            <a:r>
              <a:rPr lang="ja-JP" altLang="en-US" dirty="0"/>
              <a:t>計算領域</a:t>
            </a:r>
          </a:p>
          <a:p>
            <a:pPr lvl="1"/>
            <a:r>
              <a:rPr lang="ja-JP" altLang="en-US" dirty="0" smtClean="0"/>
              <a:t>水平</a:t>
            </a:r>
            <a:r>
              <a:rPr lang="ja-JP" altLang="en-US" dirty="0"/>
              <a:t>方向 </a:t>
            </a:r>
            <a:r>
              <a:rPr lang="ja-JP" altLang="en-US" dirty="0" smtClean="0"/>
              <a:t>19.2</a:t>
            </a:r>
            <a:r>
              <a:rPr lang="en-US" altLang="ja-JP" dirty="0" smtClean="0"/>
              <a:t> </a:t>
            </a:r>
            <a:r>
              <a:rPr lang="ja-JP" altLang="en-US" dirty="0" smtClean="0"/>
              <a:t>km</a:t>
            </a:r>
            <a:endParaRPr lang="en-US" altLang="ja-JP" dirty="0"/>
          </a:p>
          <a:p>
            <a:pPr lvl="1"/>
            <a:r>
              <a:rPr lang="ja-JP" altLang="en-US" dirty="0" smtClean="0"/>
              <a:t>鉛直</a:t>
            </a:r>
            <a:r>
              <a:rPr lang="ja-JP" altLang="en-US" dirty="0"/>
              <a:t>方向 </a:t>
            </a:r>
            <a:r>
              <a:rPr lang="ja-JP" altLang="en-US" dirty="0" smtClean="0"/>
              <a:t>21</a:t>
            </a:r>
            <a:r>
              <a:rPr lang="en-US" altLang="ja-JP" dirty="0" smtClean="0"/>
              <a:t> </a:t>
            </a:r>
            <a:r>
              <a:rPr lang="ja-JP" altLang="en-US" dirty="0" smtClean="0"/>
              <a:t>km</a:t>
            </a:r>
            <a:endParaRPr lang="ja-JP" altLang="en-US" dirty="0"/>
          </a:p>
          <a:p>
            <a:pPr lvl="1"/>
            <a:r>
              <a:rPr lang="ja-JP" altLang="en-US" dirty="0"/>
              <a:t>側面境界には周期境界</a:t>
            </a:r>
            <a:r>
              <a:rPr lang="ja-JP" altLang="en-US" dirty="0" smtClean="0"/>
              <a:t>条件</a:t>
            </a:r>
            <a:endParaRPr lang="ja-JP" altLang="en-US" dirty="0"/>
          </a:p>
          <a:p>
            <a:pPr>
              <a:lnSpc>
                <a:spcPct val="110000"/>
              </a:lnSpc>
            </a:pPr>
            <a:r>
              <a:rPr lang="ja-JP" altLang="en-US" dirty="0" smtClean="0"/>
              <a:t>空間解像度</a:t>
            </a:r>
            <a:endParaRPr lang="ja-JP" altLang="en-US" dirty="0"/>
          </a:p>
          <a:p>
            <a:pPr lvl="1"/>
            <a:r>
              <a:rPr lang="ja-JP" altLang="en-US" dirty="0" smtClean="0"/>
              <a:t>5m</a:t>
            </a:r>
            <a:endParaRPr lang="ja-JP" altLang="en-US" dirty="0"/>
          </a:p>
          <a:p>
            <a:r>
              <a:rPr lang="ja-JP" altLang="en-US" dirty="0" smtClean="0"/>
              <a:t>放射過程</a:t>
            </a:r>
            <a:endParaRPr lang="en-US" altLang="ja-JP" dirty="0" smtClean="0"/>
          </a:p>
          <a:p>
            <a:pPr lvl="1"/>
            <a:r>
              <a:rPr lang="ja-JP" altLang="en-US" dirty="0" smtClean="0"/>
              <a:t>Odaka </a:t>
            </a:r>
            <a:r>
              <a:rPr lang="ja-JP" altLang="en-US" dirty="0"/>
              <a:t>et al. (2001) での1次元計算から</a:t>
            </a:r>
            <a:r>
              <a:rPr lang="ja-JP" altLang="en-US" dirty="0" smtClean="0"/>
              <a:t>求められた地表面温度及び大気加熱率分布を与える</a:t>
            </a:r>
            <a:endParaRPr lang="en-US" altLang="ja-JP" dirty="0" smtClean="0"/>
          </a:p>
          <a:p>
            <a:r>
              <a:rPr lang="ja-JP" altLang="en-US" dirty="0" smtClean="0"/>
              <a:t>初期条件</a:t>
            </a:r>
            <a:endParaRPr lang="ja-JP" altLang="en-US" dirty="0"/>
          </a:p>
          <a:p>
            <a:pPr lvl="1"/>
            <a:r>
              <a:rPr lang="ja-JP" altLang="en-US" dirty="0" smtClean="0"/>
              <a:t>定常状態から，</a:t>
            </a:r>
            <a:r>
              <a:rPr lang="en-US" altLang="ja-JP" dirty="0" smtClean="0"/>
              <a:t>10 m </a:t>
            </a:r>
            <a:r>
              <a:rPr lang="ja-JP" altLang="en-US" dirty="0" smtClean="0"/>
              <a:t>解像度で</a:t>
            </a:r>
            <a:r>
              <a:rPr lang="en-US" altLang="ja-JP" dirty="0" smtClean="0"/>
              <a:t> </a:t>
            </a:r>
            <a:r>
              <a:rPr lang="ja-JP" altLang="en-US" dirty="0" smtClean="0"/>
              <a:t>LT</a:t>
            </a:r>
            <a:r>
              <a:rPr lang="en-US" altLang="ja-JP" dirty="0" smtClean="0"/>
              <a:t> = </a:t>
            </a:r>
            <a:r>
              <a:rPr lang="ja-JP" altLang="en-US" dirty="0" smtClean="0"/>
              <a:t>0</a:t>
            </a:r>
            <a:r>
              <a:rPr lang="en-US" altLang="ja-JP" dirty="0" smtClean="0"/>
              <a:t> </a:t>
            </a:r>
            <a:r>
              <a:rPr lang="ja-JP" altLang="en-US" dirty="0" smtClean="0"/>
              <a:t>から</a:t>
            </a:r>
            <a:r>
              <a:rPr lang="en-US" altLang="ja-JP" dirty="0" smtClean="0"/>
              <a:t> LT = 14 </a:t>
            </a:r>
            <a:r>
              <a:rPr lang="ja-JP" altLang="en-US" dirty="0" smtClean="0"/>
              <a:t>まで計算を行い</a:t>
            </a:r>
            <a:r>
              <a:rPr lang="en-US" altLang="ja-JP" dirty="0" smtClean="0"/>
              <a:t>, 5m </a:t>
            </a:r>
            <a:r>
              <a:rPr lang="ja-JP" altLang="en-US" dirty="0" smtClean="0"/>
              <a:t>に内挿したものを初期値として</a:t>
            </a:r>
            <a:r>
              <a:rPr lang="en-US" altLang="ja-JP" dirty="0" smtClean="0"/>
              <a:t> 1 </a:t>
            </a:r>
            <a:r>
              <a:rPr lang="ja-JP" altLang="en-US" dirty="0" smtClean="0"/>
              <a:t>時間計算</a:t>
            </a:r>
            <a:endParaRPr lang="ja-JP" altLang="en-US" dirty="0"/>
          </a:p>
        </p:txBody>
      </p:sp>
      <p:pic>
        <p:nvPicPr>
          <p:cNvPr id="4" name="図 3"/>
          <p:cNvPicPr>
            <a:picLocks noChangeAspect="1"/>
          </p:cNvPicPr>
          <p:nvPr/>
        </p:nvPicPr>
        <p:blipFill>
          <a:blip r:embed="rId2"/>
          <a:stretch>
            <a:fillRect/>
          </a:stretch>
        </p:blipFill>
        <p:spPr>
          <a:xfrm>
            <a:off x="5708246" y="982270"/>
            <a:ext cx="3130954" cy="2899031"/>
          </a:xfrm>
          <a:prstGeom prst="rect">
            <a:avLst/>
          </a:prstGeom>
        </p:spPr>
      </p:pic>
      <p:sp>
        <p:nvSpPr>
          <p:cNvPr id="5" name="テキスト ボックス 4"/>
          <p:cNvSpPr txBox="1"/>
          <p:nvPr/>
        </p:nvSpPr>
        <p:spPr>
          <a:xfrm>
            <a:off x="6317760" y="3655973"/>
            <a:ext cx="1911926" cy="369332"/>
          </a:xfrm>
          <a:prstGeom prst="rect">
            <a:avLst/>
          </a:prstGeom>
          <a:solidFill>
            <a:schemeClr val="bg1"/>
          </a:solidFill>
        </p:spPr>
        <p:txBody>
          <a:bodyPr wrap="square" rtlCol="0">
            <a:spAutoFit/>
          </a:bodyPr>
          <a:lstStyle/>
          <a:p>
            <a:pPr algn="ctr"/>
            <a:r>
              <a:rPr lang="ja-JP" altLang="en-US" smtClean="0"/>
              <a:t>加熱率</a:t>
            </a:r>
            <a:endParaRPr kumimoji="1" lang="ja-JP" altLang="en-US" dirty="0"/>
          </a:p>
        </p:txBody>
      </p:sp>
      <p:sp>
        <p:nvSpPr>
          <p:cNvPr id="6" name="テキスト ボックス 5"/>
          <p:cNvSpPr txBox="1"/>
          <p:nvPr/>
        </p:nvSpPr>
        <p:spPr>
          <a:xfrm>
            <a:off x="5708246" y="1974043"/>
            <a:ext cx="228915" cy="646331"/>
          </a:xfrm>
          <a:prstGeom prst="rect">
            <a:avLst/>
          </a:prstGeom>
          <a:solidFill>
            <a:schemeClr val="bg1"/>
          </a:solidFill>
        </p:spPr>
        <p:txBody>
          <a:bodyPr wrap="square" rtlCol="0">
            <a:spAutoFit/>
          </a:bodyPr>
          <a:lstStyle/>
          <a:p>
            <a:pPr algn="ctr"/>
            <a:r>
              <a:rPr lang="ja-JP" altLang="en-US" smtClean="0"/>
              <a:t>高度</a:t>
            </a:r>
            <a:endParaRPr kumimoji="1" lang="ja-JP" altLang="en-US" dirty="0"/>
          </a:p>
        </p:txBody>
      </p:sp>
      <p:sp>
        <p:nvSpPr>
          <p:cNvPr id="7" name="テキスト ボックス 6"/>
          <p:cNvSpPr txBox="1"/>
          <p:nvPr/>
        </p:nvSpPr>
        <p:spPr>
          <a:xfrm>
            <a:off x="5822702" y="799053"/>
            <a:ext cx="2883416" cy="369332"/>
          </a:xfrm>
          <a:prstGeom prst="rect">
            <a:avLst/>
          </a:prstGeom>
          <a:solidFill>
            <a:schemeClr val="bg1"/>
          </a:solidFill>
        </p:spPr>
        <p:txBody>
          <a:bodyPr wrap="square" rtlCol="0">
            <a:spAutoFit/>
          </a:bodyPr>
          <a:lstStyle/>
          <a:p>
            <a:pPr algn="ctr"/>
            <a:r>
              <a:rPr lang="ja-JP" altLang="en-US" dirty="0" smtClean="0"/>
              <a:t>加熱率分布</a:t>
            </a:r>
            <a:r>
              <a:rPr lang="en-US" altLang="ja-JP" dirty="0" smtClean="0"/>
              <a:t> (LT = 14)</a:t>
            </a:r>
            <a:endParaRPr kumimoji="1" lang="ja-JP" altLang="en-US" dirty="0"/>
          </a:p>
        </p:txBody>
      </p:sp>
    </p:spTree>
    <p:extLst>
      <p:ext uri="{BB962C8B-B14F-4D97-AF65-F5344CB8AC3E}">
        <p14:creationId xmlns:p14="http://schemas.microsoft.com/office/powerpoint/2010/main" val="11205981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解析データ</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LT = 14:30 </a:t>
            </a:r>
            <a:r>
              <a:rPr kumimoji="1" lang="ja-JP" altLang="en-US" dirty="0" smtClean="0"/>
              <a:t>のデータを解析する</a:t>
            </a:r>
            <a:endParaRPr kumimoji="1" lang="en-US" altLang="ja-JP" dirty="0" smtClean="0"/>
          </a:p>
          <a:p>
            <a:pPr lvl="1"/>
            <a:r>
              <a:rPr lang="ja-JP" altLang="en-US" dirty="0" smtClean="0"/>
              <a:t>もっとも対流層が高く</a:t>
            </a:r>
            <a:r>
              <a:rPr lang="en-US" altLang="ja-JP" dirty="0" smtClean="0"/>
              <a:t>, </a:t>
            </a:r>
            <a:r>
              <a:rPr lang="ja-JP" altLang="en-US" dirty="0" smtClean="0"/>
              <a:t>風速が強くなる時刻</a:t>
            </a:r>
            <a:r>
              <a:rPr lang="en-US" altLang="ja-JP" sz="2000" dirty="0" smtClean="0"/>
              <a:t>(</a:t>
            </a:r>
            <a:r>
              <a:rPr lang="en-US" altLang="ja-JP" sz="2000" dirty="0" err="1" smtClean="0"/>
              <a:t>Odaka</a:t>
            </a:r>
            <a:r>
              <a:rPr lang="en-US" altLang="ja-JP" sz="2000" dirty="0" smtClean="0"/>
              <a:t> et al., 2001; Michael and </a:t>
            </a:r>
            <a:r>
              <a:rPr lang="en-US" altLang="ja-JP" sz="2000" dirty="0" err="1" smtClean="0"/>
              <a:t>Rafkin</a:t>
            </a:r>
            <a:r>
              <a:rPr lang="en-US" altLang="ja-JP" sz="2000" dirty="0" smtClean="0"/>
              <a:t>, 2004)</a:t>
            </a:r>
          </a:p>
          <a:p>
            <a:pPr lvl="2"/>
            <a:r>
              <a:rPr lang="ja-JP" altLang="en-US" dirty="0" smtClean="0"/>
              <a:t>ダストの巻き上げ量ももっとも多くなると予想される</a:t>
            </a:r>
            <a:endParaRPr lang="en-US" altLang="ja-JP" dirty="0" smtClean="0"/>
          </a:p>
          <a:p>
            <a:pPr lvl="2"/>
            <a:endParaRPr lang="en-US" altLang="ja-JP" dirty="0"/>
          </a:p>
          <a:p>
            <a:r>
              <a:rPr lang="ja-JP" altLang="en-US" dirty="0" smtClean="0"/>
              <a:t>風速度場から対流の様子をみる</a:t>
            </a:r>
            <a:endParaRPr lang="en-US" altLang="ja-JP" dirty="0" smtClean="0"/>
          </a:p>
          <a:p>
            <a:r>
              <a:rPr kumimoji="1" lang="ja-JP" altLang="en-US" dirty="0" smtClean="0"/>
              <a:t>地表面フラックスを計算し</a:t>
            </a:r>
            <a:r>
              <a:rPr kumimoji="1" lang="en-US" altLang="ja-JP" dirty="0" smtClean="0"/>
              <a:t>, </a:t>
            </a:r>
            <a:r>
              <a:rPr kumimoji="1" lang="ja-JP" altLang="en-US" dirty="0" smtClean="0"/>
              <a:t>地表面応力の値を調べる</a:t>
            </a:r>
            <a:endParaRPr kumimoji="1" lang="en-US" altLang="ja-JP" dirty="0" smtClean="0"/>
          </a:p>
          <a:p>
            <a:r>
              <a:rPr lang="ja-JP" altLang="en-US" dirty="0" smtClean="0"/>
              <a:t>地表面応力が高い地点における渦度場について様子をみる</a:t>
            </a:r>
            <a:endParaRPr kumimoji="1" lang="en-US" altLang="ja-JP" dirty="0" smtClean="0"/>
          </a:p>
        </p:txBody>
      </p:sp>
    </p:spTree>
    <p:extLst>
      <p:ext uri="{BB962C8B-B14F-4D97-AF65-F5344CB8AC3E}">
        <p14:creationId xmlns:p14="http://schemas.microsoft.com/office/powerpoint/2010/main" val="1139890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7044" y="0"/>
            <a:ext cx="7886700" cy="761147"/>
          </a:xfrm>
        </p:spPr>
        <p:txBody>
          <a:bodyPr/>
          <a:lstStyle/>
          <a:p>
            <a:r>
              <a:rPr lang="ja-JP" altLang="en-US" dirty="0" smtClean="0"/>
              <a:t>鉛直風空間分布</a:t>
            </a:r>
            <a:r>
              <a:rPr lang="en-US" altLang="ja-JP" dirty="0" smtClean="0"/>
              <a:t> (</a:t>
            </a:r>
            <a:r>
              <a:rPr lang="ja-JP" altLang="en-US" dirty="0" smtClean="0"/>
              <a:t>全領域</a:t>
            </a:r>
            <a:r>
              <a:rPr lang="en-US" altLang="ja-JP" dirty="0" smtClean="0"/>
              <a:t>) [m/s]</a:t>
            </a:r>
            <a:endParaRPr kumimoji="1" lang="ja-JP" altLang="en-US" dirty="0"/>
          </a:p>
        </p:txBody>
      </p:sp>
      <p:sp>
        <p:nvSpPr>
          <p:cNvPr id="3" name="コンテンツ プレースホルダー 2"/>
          <p:cNvSpPr>
            <a:spLocks noGrp="1"/>
          </p:cNvSpPr>
          <p:nvPr>
            <p:ph idx="1"/>
          </p:nvPr>
        </p:nvSpPr>
        <p:spPr>
          <a:xfrm>
            <a:off x="148503" y="5320146"/>
            <a:ext cx="8783782" cy="1537854"/>
          </a:xfrm>
        </p:spPr>
        <p:txBody>
          <a:bodyPr>
            <a:normAutofit fontScale="92500" lnSpcReduction="20000"/>
          </a:bodyPr>
          <a:lstStyle/>
          <a:p>
            <a:r>
              <a:rPr lang="ja-JP" altLang="en-US" dirty="0" smtClean="0"/>
              <a:t>上昇流を壁とするセル状の構造が見られる</a:t>
            </a:r>
            <a:r>
              <a:rPr lang="en-US" altLang="ja-JP" dirty="0" smtClean="0"/>
              <a:t> </a:t>
            </a:r>
          </a:p>
          <a:p>
            <a:pPr lvl="1"/>
            <a:r>
              <a:rPr lang="ja-JP" altLang="en-US" dirty="0" smtClean="0"/>
              <a:t>水平スケール</a:t>
            </a:r>
            <a:r>
              <a:rPr lang="en-US" altLang="ja-JP" dirty="0" smtClean="0"/>
              <a:t> </a:t>
            </a:r>
            <a:r>
              <a:rPr kumimoji="1" lang="en-US" altLang="ja-JP" dirty="0" smtClean="0"/>
              <a:t>1 ~ 10 km</a:t>
            </a:r>
          </a:p>
          <a:p>
            <a:pPr lvl="1"/>
            <a:r>
              <a:rPr lang="ja-JP" altLang="en-US" dirty="0" smtClean="0"/>
              <a:t>高度</a:t>
            </a:r>
            <a:r>
              <a:rPr lang="en-US" altLang="ja-JP" dirty="0" smtClean="0"/>
              <a:t> 7 km </a:t>
            </a:r>
            <a:r>
              <a:rPr lang="ja-JP" altLang="en-US" dirty="0" smtClean="0"/>
              <a:t>程度で最大サイズのセルが収束する</a:t>
            </a:r>
            <a:endParaRPr lang="en-US" altLang="ja-JP" dirty="0"/>
          </a:p>
          <a:p>
            <a:r>
              <a:rPr kumimoji="1" lang="ja-JP" altLang="en-US" dirty="0" smtClean="0"/>
              <a:t>上昇流領域は水平風の収束帯に対応している</a:t>
            </a:r>
            <a:endParaRPr kumimoji="1" lang="en-US" altLang="ja-JP" dirty="0" smtClean="0"/>
          </a:p>
        </p:txBody>
      </p:sp>
      <p:sp>
        <p:nvSpPr>
          <p:cNvPr id="7" name="テキスト ボックス 6"/>
          <p:cNvSpPr txBox="1"/>
          <p:nvPr/>
        </p:nvSpPr>
        <p:spPr>
          <a:xfrm>
            <a:off x="1375190" y="4950813"/>
            <a:ext cx="1620982" cy="369332"/>
          </a:xfrm>
          <a:prstGeom prst="rect">
            <a:avLst/>
          </a:prstGeom>
          <a:noFill/>
        </p:spPr>
        <p:txBody>
          <a:bodyPr wrap="square" rtlCol="0">
            <a:spAutoFit/>
          </a:bodyPr>
          <a:lstStyle/>
          <a:p>
            <a:r>
              <a:rPr lang="ja-JP" altLang="en-US" dirty="0" smtClean="0"/>
              <a:t>高度</a:t>
            </a:r>
            <a:r>
              <a:rPr lang="en-US" altLang="ja-JP" dirty="0" smtClean="0"/>
              <a:t> 5 m </a:t>
            </a:r>
            <a:r>
              <a:rPr lang="ja-JP" altLang="en-US" dirty="0" smtClean="0"/>
              <a:t>断面</a:t>
            </a:r>
            <a:endParaRPr kumimoji="1" lang="ja-JP" altLang="en-US" dirty="0"/>
          </a:p>
        </p:txBody>
      </p:sp>
      <p:sp>
        <p:nvSpPr>
          <p:cNvPr id="8" name="テキスト ボックス 7"/>
          <p:cNvSpPr txBox="1"/>
          <p:nvPr/>
        </p:nvSpPr>
        <p:spPr>
          <a:xfrm>
            <a:off x="5775397" y="4950813"/>
            <a:ext cx="1911926" cy="369332"/>
          </a:xfrm>
          <a:prstGeom prst="rect">
            <a:avLst/>
          </a:prstGeom>
          <a:noFill/>
        </p:spPr>
        <p:txBody>
          <a:bodyPr wrap="square" rtlCol="0">
            <a:spAutoFit/>
          </a:bodyPr>
          <a:lstStyle/>
          <a:p>
            <a:r>
              <a:rPr lang="ja-JP" altLang="en-US" dirty="0" smtClean="0"/>
              <a:t>高度</a:t>
            </a:r>
            <a:r>
              <a:rPr lang="en-US" altLang="ja-JP" dirty="0" smtClean="0"/>
              <a:t> 200 m </a:t>
            </a:r>
            <a:r>
              <a:rPr lang="ja-JP" altLang="en-US" dirty="0" smtClean="0"/>
              <a:t>断面</a:t>
            </a:r>
            <a:endParaRPr kumimoji="1" lang="ja-JP" altLang="en-US" dirty="0"/>
          </a:p>
        </p:txBody>
      </p:sp>
      <p:pic>
        <p:nvPicPr>
          <p:cNvPr id="9" name="図 8"/>
          <p:cNvPicPr>
            <a:picLocks noChangeAspect="1"/>
          </p:cNvPicPr>
          <p:nvPr/>
        </p:nvPicPr>
        <p:blipFill>
          <a:blip r:embed="rId2"/>
          <a:stretch>
            <a:fillRect/>
          </a:stretch>
        </p:blipFill>
        <p:spPr>
          <a:xfrm>
            <a:off x="4573949" y="646559"/>
            <a:ext cx="4304254" cy="4304254"/>
          </a:xfrm>
          <a:prstGeom prst="rect">
            <a:avLst/>
          </a:prstGeom>
        </p:spPr>
      </p:pic>
      <p:pic>
        <p:nvPicPr>
          <p:cNvPr id="10" name="図 9"/>
          <p:cNvPicPr>
            <a:picLocks noChangeAspect="1"/>
          </p:cNvPicPr>
          <p:nvPr/>
        </p:nvPicPr>
        <p:blipFill>
          <a:blip r:embed="rId3"/>
          <a:stretch>
            <a:fillRect/>
          </a:stretch>
        </p:blipFill>
        <p:spPr>
          <a:xfrm>
            <a:off x="33554" y="646559"/>
            <a:ext cx="4304254" cy="4304254"/>
          </a:xfrm>
          <a:prstGeom prst="rect">
            <a:avLst/>
          </a:prstGeom>
        </p:spPr>
      </p:pic>
      <p:pic>
        <p:nvPicPr>
          <p:cNvPr id="4" name="図 3"/>
          <p:cNvPicPr>
            <a:picLocks noChangeAspect="1"/>
          </p:cNvPicPr>
          <p:nvPr/>
        </p:nvPicPr>
        <p:blipFill>
          <a:blip r:embed="rId4"/>
          <a:stretch>
            <a:fillRect/>
          </a:stretch>
        </p:blipFill>
        <p:spPr>
          <a:xfrm>
            <a:off x="4296937" y="3620429"/>
            <a:ext cx="279876" cy="1330384"/>
          </a:xfrm>
          <a:prstGeom prst="rect">
            <a:avLst/>
          </a:prstGeom>
        </p:spPr>
      </p:pic>
      <p:pic>
        <p:nvPicPr>
          <p:cNvPr id="5" name="図 4"/>
          <p:cNvPicPr>
            <a:picLocks noChangeAspect="1"/>
          </p:cNvPicPr>
          <p:nvPr/>
        </p:nvPicPr>
        <p:blipFill>
          <a:blip r:embed="rId5"/>
          <a:stretch>
            <a:fillRect/>
          </a:stretch>
        </p:blipFill>
        <p:spPr>
          <a:xfrm>
            <a:off x="8859985" y="3620429"/>
            <a:ext cx="284015" cy="1319801"/>
          </a:xfrm>
          <a:prstGeom prst="rect">
            <a:avLst/>
          </a:prstGeom>
        </p:spPr>
      </p:pic>
    </p:spTree>
    <p:extLst>
      <p:ext uri="{BB962C8B-B14F-4D97-AF65-F5344CB8AC3E}">
        <p14:creationId xmlns:p14="http://schemas.microsoft.com/office/powerpoint/2010/main" val="1660023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503" y="0"/>
            <a:ext cx="8621424" cy="761147"/>
          </a:xfrm>
        </p:spPr>
        <p:txBody>
          <a:bodyPr>
            <a:normAutofit fontScale="90000"/>
          </a:bodyPr>
          <a:lstStyle/>
          <a:p>
            <a:r>
              <a:rPr lang="ja-JP" altLang="en-US" dirty="0" smtClean="0"/>
              <a:t>水平風絶対値空間分布</a:t>
            </a:r>
            <a:r>
              <a:rPr lang="en-US" altLang="ja-JP" dirty="0" smtClean="0"/>
              <a:t> (</a:t>
            </a:r>
            <a:r>
              <a:rPr lang="ja-JP" altLang="en-US" dirty="0" smtClean="0"/>
              <a:t>全領域</a:t>
            </a:r>
            <a:r>
              <a:rPr lang="en-US" altLang="ja-JP" dirty="0" smtClean="0"/>
              <a:t>) [m/s]</a:t>
            </a:r>
            <a:endParaRPr kumimoji="1" lang="ja-JP" altLang="en-US" dirty="0"/>
          </a:p>
        </p:txBody>
      </p:sp>
      <p:sp>
        <p:nvSpPr>
          <p:cNvPr id="3" name="コンテンツ プレースホルダー 2"/>
          <p:cNvSpPr>
            <a:spLocks noGrp="1"/>
          </p:cNvSpPr>
          <p:nvPr>
            <p:ph idx="1"/>
          </p:nvPr>
        </p:nvSpPr>
        <p:spPr>
          <a:xfrm>
            <a:off x="148503" y="5320146"/>
            <a:ext cx="8783782" cy="1537854"/>
          </a:xfrm>
        </p:spPr>
        <p:txBody>
          <a:bodyPr>
            <a:normAutofit fontScale="92500" lnSpcReduction="20000"/>
          </a:bodyPr>
          <a:lstStyle/>
          <a:p>
            <a:r>
              <a:rPr lang="ja-JP" altLang="en-US" dirty="0" smtClean="0"/>
              <a:t>上昇流と対応するような構造が見られる</a:t>
            </a:r>
            <a:endParaRPr lang="en-US" altLang="ja-JP" dirty="0" smtClean="0"/>
          </a:p>
          <a:p>
            <a:pPr lvl="1"/>
            <a:r>
              <a:rPr lang="ja-JP" altLang="en-US" dirty="0" smtClean="0"/>
              <a:t>セル状構造の境界で強くなるような分布</a:t>
            </a:r>
            <a:endParaRPr lang="en-US" altLang="ja-JP" dirty="0" smtClean="0"/>
          </a:p>
          <a:p>
            <a:r>
              <a:rPr lang="ja-JP" altLang="en-US" dirty="0" smtClean="0"/>
              <a:t>ところどころ強い箇所が見られる</a:t>
            </a:r>
            <a:endParaRPr lang="en-US" altLang="ja-JP" dirty="0" smtClean="0"/>
          </a:p>
          <a:p>
            <a:pPr lvl="1"/>
            <a:r>
              <a:rPr lang="ja-JP" altLang="en-US" dirty="0" smtClean="0"/>
              <a:t>渦の構造に対応している</a:t>
            </a:r>
            <a:r>
              <a:rPr lang="en-US" altLang="ja-JP" dirty="0" smtClean="0"/>
              <a:t> (</a:t>
            </a:r>
            <a:r>
              <a:rPr lang="ja-JP" altLang="en-US" dirty="0" smtClean="0"/>
              <a:t>後述</a:t>
            </a:r>
            <a:r>
              <a:rPr lang="en-US" altLang="ja-JP" dirty="0" smtClean="0"/>
              <a:t>)</a:t>
            </a:r>
            <a:endParaRPr lang="en-US" altLang="ja-JP" dirty="0"/>
          </a:p>
        </p:txBody>
      </p:sp>
      <p:sp>
        <p:nvSpPr>
          <p:cNvPr id="7" name="テキスト ボックス 6"/>
          <p:cNvSpPr txBox="1"/>
          <p:nvPr/>
        </p:nvSpPr>
        <p:spPr>
          <a:xfrm>
            <a:off x="1375190" y="4950813"/>
            <a:ext cx="1620982" cy="369332"/>
          </a:xfrm>
          <a:prstGeom prst="rect">
            <a:avLst/>
          </a:prstGeom>
          <a:noFill/>
        </p:spPr>
        <p:txBody>
          <a:bodyPr wrap="square" rtlCol="0">
            <a:spAutoFit/>
          </a:bodyPr>
          <a:lstStyle/>
          <a:p>
            <a:r>
              <a:rPr lang="ja-JP" altLang="en-US" dirty="0" smtClean="0"/>
              <a:t>高度</a:t>
            </a:r>
            <a:r>
              <a:rPr lang="en-US" altLang="ja-JP" dirty="0" smtClean="0"/>
              <a:t> 5 m </a:t>
            </a:r>
            <a:r>
              <a:rPr lang="ja-JP" altLang="en-US" dirty="0" smtClean="0"/>
              <a:t>断面</a:t>
            </a:r>
            <a:endParaRPr kumimoji="1" lang="ja-JP" altLang="en-US" dirty="0"/>
          </a:p>
        </p:txBody>
      </p:sp>
      <p:sp>
        <p:nvSpPr>
          <p:cNvPr id="8" name="テキスト ボックス 7"/>
          <p:cNvSpPr txBox="1"/>
          <p:nvPr/>
        </p:nvSpPr>
        <p:spPr>
          <a:xfrm>
            <a:off x="5775397" y="4950813"/>
            <a:ext cx="1911926" cy="369332"/>
          </a:xfrm>
          <a:prstGeom prst="rect">
            <a:avLst/>
          </a:prstGeom>
          <a:noFill/>
        </p:spPr>
        <p:txBody>
          <a:bodyPr wrap="square" rtlCol="0">
            <a:spAutoFit/>
          </a:bodyPr>
          <a:lstStyle/>
          <a:p>
            <a:r>
              <a:rPr lang="ja-JP" altLang="en-US" dirty="0" smtClean="0"/>
              <a:t>高度</a:t>
            </a:r>
            <a:r>
              <a:rPr lang="en-US" altLang="ja-JP" dirty="0" smtClean="0"/>
              <a:t> 200 m </a:t>
            </a:r>
            <a:r>
              <a:rPr lang="ja-JP" altLang="en-US" dirty="0" smtClean="0"/>
              <a:t>断面</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54" y="646559"/>
            <a:ext cx="4304254" cy="4304254"/>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949" y="646558"/>
            <a:ext cx="4304254" cy="4304254"/>
          </a:xfrm>
          <a:prstGeom prst="rect">
            <a:avLst/>
          </a:prstGeom>
        </p:spPr>
      </p:pic>
      <p:pic>
        <p:nvPicPr>
          <p:cNvPr id="6" name="図 5"/>
          <p:cNvPicPr>
            <a:picLocks noChangeAspect="1"/>
          </p:cNvPicPr>
          <p:nvPr/>
        </p:nvPicPr>
        <p:blipFill>
          <a:blip r:embed="rId4"/>
          <a:stretch>
            <a:fillRect/>
          </a:stretch>
        </p:blipFill>
        <p:spPr>
          <a:xfrm>
            <a:off x="8872789" y="3588327"/>
            <a:ext cx="271211" cy="1362486"/>
          </a:xfrm>
          <a:prstGeom prst="rect">
            <a:avLst/>
          </a:prstGeom>
        </p:spPr>
      </p:pic>
      <p:pic>
        <p:nvPicPr>
          <p:cNvPr id="11" name="図 10"/>
          <p:cNvPicPr>
            <a:picLocks noChangeAspect="1"/>
          </p:cNvPicPr>
          <p:nvPr/>
        </p:nvPicPr>
        <p:blipFill>
          <a:blip r:embed="rId5"/>
          <a:stretch>
            <a:fillRect/>
          </a:stretch>
        </p:blipFill>
        <p:spPr>
          <a:xfrm>
            <a:off x="4337808" y="3588327"/>
            <a:ext cx="259676" cy="1362485"/>
          </a:xfrm>
          <a:prstGeom prst="rect">
            <a:avLst/>
          </a:prstGeom>
        </p:spPr>
      </p:pic>
    </p:spTree>
    <p:extLst>
      <p:ext uri="{BB962C8B-B14F-4D97-AF65-F5344CB8AC3E}">
        <p14:creationId xmlns:p14="http://schemas.microsoft.com/office/powerpoint/2010/main" val="3874045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地表面応力の計算</a:t>
            </a:r>
            <a:endParaRPr kumimoji="1" lang="ja-JP" altLang="en-US" dirty="0"/>
          </a:p>
        </p:txBody>
      </p:sp>
      <p:sp>
        <p:nvSpPr>
          <p:cNvPr id="3" name="コンテンツ プレースホルダー 2"/>
          <p:cNvSpPr>
            <a:spLocks noGrp="1"/>
          </p:cNvSpPr>
          <p:nvPr>
            <p:ph idx="1"/>
          </p:nvPr>
        </p:nvSpPr>
        <p:spPr>
          <a:xfrm>
            <a:off x="135552" y="1126273"/>
            <a:ext cx="7886700" cy="5290695"/>
          </a:xfrm>
        </p:spPr>
        <p:txBody>
          <a:bodyPr/>
          <a:lstStyle/>
          <a:p>
            <a:r>
              <a:rPr kumimoji="1" lang="ja-JP" altLang="en-US" dirty="0" smtClean="0"/>
              <a:t>地表面フラックスを計算し</a:t>
            </a:r>
            <a:r>
              <a:rPr kumimoji="1" lang="en-US" altLang="ja-JP" dirty="0" smtClean="0"/>
              <a:t>, </a:t>
            </a:r>
            <a:r>
              <a:rPr kumimoji="1" lang="ja-JP" altLang="en-US" dirty="0" smtClean="0"/>
              <a:t>地表面応力の値を調べる</a:t>
            </a:r>
            <a:endParaRPr kumimoji="1" lang="en-US" altLang="ja-JP" dirty="0" smtClean="0"/>
          </a:p>
          <a:p>
            <a:pPr lvl="1"/>
            <a:r>
              <a:rPr lang="en-US" altLang="ja-JP" dirty="0" smtClean="0"/>
              <a:t>Louis </a:t>
            </a:r>
            <a:r>
              <a:rPr lang="ja-JP" altLang="en-US" dirty="0" smtClean="0"/>
              <a:t>モデル</a:t>
            </a:r>
            <a:r>
              <a:rPr lang="en-US" altLang="ja-JP" dirty="0" smtClean="0"/>
              <a:t> (Louis, 1979) </a:t>
            </a:r>
            <a:r>
              <a:rPr lang="en-US" altLang="ja-JP" dirty="0"/>
              <a:t/>
            </a:r>
            <a:br>
              <a:rPr lang="en-US" altLang="ja-JP" dirty="0"/>
            </a:br>
            <a:r>
              <a:rPr lang="ja-JP" altLang="en-US" dirty="0" smtClean="0"/>
              <a:t>バルクリチャードソン数</a:t>
            </a:r>
            <a:r>
              <a:rPr lang="en-US" altLang="ja-JP" dirty="0" smtClean="0"/>
              <a:t/>
            </a:r>
            <a:br>
              <a:rPr lang="en-US" altLang="ja-JP" dirty="0" smtClean="0"/>
            </a:br>
            <a:r>
              <a:rPr lang="en-US" altLang="ja-JP" dirty="0" smtClean="0"/>
              <a:t/>
            </a:r>
            <a:br>
              <a:rPr lang="en-US" altLang="ja-JP" dirty="0" smtClean="0"/>
            </a:br>
            <a:r>
              <a:rPr lang="ja-JP" altLang="en-US" dirty="0" smtClean="0"/>
              <a:t>地表面応力</a:t>
            </a:r>
            <a:r>
              <a:rPr lang="en-US" altLang="ja-JP" dirty="0" smtClean="0"/>
              <a:t/>
            </a:r>
            <a:br>
              <a:rPr lang="en-US" altLang="ja-JP" dirty="0" smtClean="0"/>
            </a:br>
            <a:r>
              <a:rPr lang="en-US" altLang="ja-JP" dirty="0" smtClean="0"/>
              <a:t/>
            </a:r>
            <a:br>
              <a:rPr lang="en-US" altLang="ja-JP" dirty="0" smtClean="0"/>
            </a:br>
            <a:r>
              <a:rPr lang="ja-JP" altLang="en-US" sz="2000" dirty="0" smtClean="0"/>
              <a:t>不安定時</a:t>
            </a:r>
            <a:r>
              <a:rPr lang="en-US" altLang="ja-JP" dirty="0" smtClean="0"/>
              <a:t/>
            </a:r>
            <a:br>
              <a:rPr lang="en-US" altLang="ja-JP" dirty="0" smtClean="0"/>
            </a:br>
            <a:r>
              <a:rPr lang="en-US" altLang="ja-JP" dirty="0" smtClean="0"/>
              <a:t/>
            </a:r>
            <a:br>
              <a:rPr lang="en-US" altLang="ja-JP" dirty="0" smtClean="0"/>
            </a:br>
            <a:r>
              <a:rPr lang="en-US" altLang="ja-JP" dirty="0" smtClean="0"/>
              <a:t/>
            </a:r>
            <a:br>
              <a:rPr lang="en-US" altLang="ja-JP" dirty="0" smtClean="0"/>
            </a:br>
            <a:r>
              <a:rPr lang="en-US" altLang="ja-JP" dirty="0" smtClean="0"/>
              <a:t/>
            </a:r>
            <a:br>
              <a:rPr lang="en-US" altLang="ja-JP" dirty="0" smtClean="0"/>
            </a:br>
            <a:r>
              <a:rPr lang="ja-JP" altLang="en-US" sz="2000" dirty="0" smtClean="0"/>
              <a:t>安定時</a:t>
            </a:r>
            <a:endParaRPr lang="en-US" altLang="ja-JP" dirty="0" smtClean="0"/>
          </a:p>
        </p:txBody>
      </p:sp>
      <p:pic>
        <p:nvPicPr>
          <p:cNvPr id="8" name="図 7"/>
          <p:cNvPicPr>
            <a:picLocks noChangeAspect="1"/>
          </p:cNvPicPr>
          <p:nvPr/>
        </p:nvPicPr>
        <p:blipFill>
          <a:blip r:embed="rId2"/>
          <a:stretch>
            <a:fillRect/>
          </a:stretch>
        </p:blipFill>
        <p:spPr>
          <a:xfrm>
            <a:off x="1902226" y="3947322"/>
            <a:ext cx="2720340" cy="1180378"/>
          </a:xfrm>
          <a:prstGeom prst="rect">
            <a:avLst/>
          </a:prstGeom>
        </p:spPr>
      </p:pic>
      <p:pic>
        <p:nvPicPr>
          <p:cNvPr id="9" name="図 8"/>
          <p:cNvPicPr>
            <a:picLocks noChangeAspect="1"/>
          </p:cNvPicPr>
          <p:nvPr/>
        </p:nvPicPr>
        <p:blipFill>
          <a:blip r:embed="rId3"/>
          <a:stretch>
            <a:fillRect/>
          </a:stretch>
        </p:blipFill>
        <p:spPr>
          <a:xfrm>
            <a:off x="1902225" y="5424446"/>
            <a:ext cx="2243498" cy="1102207"/>
          </a:xfrm>
          <a:prstGeom prst="rect">
            <a:avLst/>
          </a:prstGeom>
        </p:spPr>
      </p:pic>
      <p:pic>
        <p:nvPicPr>
          <p:cNvPr id="10" name="図 9"/>
          <p:cNvPicPr>
            <a:picLocks noChangeAspect="1"/>
          </p:cNvPicPr>
          <p:nvPr/>
        </p:nvPicPr>
        <p:blipFill>
          <a:blip r:embed="rId4"/>
          <a:stretch>
            <a:fillRect/>
          </a:stretch>
        </p:blipFill>
        <p:spPr>
          <a:xfrm>
            <a:off x="4978244" y="3907440"/>
            <a:ext cx="1944900" cy="821552"/>
          </a:xfrm>
          <a:prstGeom prst="rect">
            <a:avLst/>
          </a:prstGeom>
        </p:spPr>
      </p:pic>
      <p:sp>
        <p:nvSpPr>
          <p:cNvPr id="11" name="正方形/長方形 10"/>
          <p:cNvSpPr/>
          <p:nvPr/>
        </p:nvSpPr>
        <p:spPr>
          <a:xfrm>
            <a:off x="627043" y="3845676"/>
            <a:ext cx="4091939" cy="13255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27043" y="5268900"/>
            <a:ext cx="4091939" cy="13001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5"/>
          <a:stretch>
            <a:fillRect/>
          </a:stretch>
        </p:blipFill>
        <p:spPr>
          <a:xfrm>
            <a:off x="4946515" y="4714420"/>
            <a:ext cx="2140177" cy="896675"/>
          </a:xfrm>
          <a:prstGeom prst="rect">
            <a:avLst/>
          </a:prstGeom>
        </p:spPr>
      </p:pic>
      <p:sp>
        <p:nvSpPr>
          <p:cNvPr id="14" name="正方形/長方形 13"/>
          <p:cNvSpPr/>
          <p:nvPr/>
        </p:nvSpPr>
        <p:spPr>
          <a:xfrm>
            <a:off x="4880611" y="3845676"/>
            <a:ext cx="3383279" cy="2723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p:cNvPicPr>
            <a:picLocks noChangeAspect="1"/>
          </p:cNvPicPr>
          <p:nvPr/>
        </p:nvPicPr>
        <p:blipFill>
          <a:blip r:embed="rId6"/>
          <a:stretch>
            <a:fillRect/>
          </a:stretch>
        </p:blipFill>
        <p:spPr>
          <a:xfrm>
            <a:off x="6488796" y="5708534"/>
            <a:ext cx="1644988" cy="360890"/>
          </a:xfrm>
          <a:prstGeom prst="rect">
            <a:avLst/>
          </a:prstGeom>
        </p:spPr>
      </p:pic>
      <p:pic>
        <p:nvPicPr>
          <p:cNvPr id="19" name="図 18"/>
          <p:cNvPicPr>
            <a:picLocks noChangeAspect="1"/>
          </p:cNvPicPr>
          <p:nvPr/>
        </p:nvPicPr>
        <p:blipFill>
          <a:blip r:embed="rId7"/>
          <a:stretch>
            <a:fillRect/>
          </a:stretch>
        </p:blipFill>
        <p:spPr>
          <a:xfrm>
            <a:off x="4992143" y="5703224"/>
            <a:ext cx="1133027" cy="352497"/>
          </a:xfrm>
          <a:prstGeom prst="rect">
            <a:avLst/>
          </a:prstGeom>
        </p:spPr>
      </p:pic>
      <p:pic>
        <p:nvPicPr>
          <p:cNvPr id="20" name="図 19"/>
          <p:cNvPicPr>
            <a:picLocks noChangeAspect="1"/>
          </p:cNvPicPr>
          <p:nvPr/>
        </p:nvPicPr>
        <p:blipFill>
          <a:blip r:embed="rId8"/>
          <a:stretch>
            <a:fillRect/>
          </a:stretch>
        </p:blipFill>
        <p:spPr>
          <a:xfrm>
            <a:off x="5143213" y="6102244"/>
            <a:ext cx="981957" cy="335712"/>
          </a:xfrm>
          <a:prstGeom prst="rect">
            <a:avLst/>
          </a:prstGeom>
        </p:spPr>
      </p:pic>
      <p:pic>
        <p:nvPicPr>
          <p:cNvPr id="21" name="図 20"/>
          <p:cNvPicPr>
            <a:picLocks noChangeAspect="1"/>
          </p:cNvPicPr>
          <p:nvPr/>
        </p:nvPicPr>
        <p:blipFill>
          <a:blip r:embed="rId9"/>
          <a:stretch>
            <a:fillRect/>
          </a:stretch>
        </p:blipFill>
        <p:spPr>
          <a:xfrm>
            <a:off x="6371262" y="6055328"/>
            <a:ext cx="1754094" cy="369283"/>
          </a:xfrm>
          <a:prstGeom prst="rect">
            <a:avLst/>
          </a:prstGeom>
        </p:spPr>
      </p:pic>
      <p:pic>
        <p:nvPicPr>
          <p:cNvPr id="22" name="図 21"/>
          <p:cNvPicPr>
            <a:picLocks noChangeAspect="1"/>
          </p:cNvPicPr>
          <p:nvPr/>
        </p:nvPicPr>
        <p:blipFill>
          <a:blip r:embed="rId10"/>
          <a:stretch>
            <a:fillRect/>
          </a:stretch>
        </p:blipFill>
        <p:spPr>
          <a:xfrm>
            <a:off x="3541692" y="3090589"/>
            <a:ext cx="3261662" cy="627964"/>
          </a:xfrm>
          <a:prstGeom prst="rect">
            <a:avLst/>
          </a:prstGeom>
        </p:spPr>
      </p:pic>
      <p:sp>
        <p:nvSpPr>
          <p:cNvPr id="24" name="テキスト ボックス 23"/>
          <p:cNvSpPr txBox="1"/>
          <p:nvPr/>
        </p:nvSpPr>
        <p:spPr>
          <a:xfrm>
            <a:off x="7803326" y="1822820"/>
            <a:ext cx="1420833" cy="1754326"/>
          </a:xfrm>
          <a:prstGeom prst="rect">
            <a:avLst/>
          </a:prstGeom>
          <a:noFill/>
        </p:spPr>
        <p:txBody>
          <a:bodyPr wrap="square" rtlCol="0">
            <a:spAutoFit/>
          </a:bodyPr>
          <a:lstStyle/>
          <a:p>
            <a:r>
              <a:rPr kumimoji="1" lang="ja-JP" altLang="en-US" dirty="0" smtClean="0"/>
              <a:t>重力加速度</a:t>
            </a:r>
            <a:endParaRPr lang="en-US" altLang="ja-JP" dirty="0" smtClean="0"/>
          </a:p>
          <a:p>
            <a:r>
              <a:rPr lang="ja-JP" altLang="en-US" dirty="0" smtClean="0"/>
              <a:t>温位</a:t>
            </a:r>
            <a:endParaRPr lang="en-US" altLang="ja-JP" dirty="0" smtClean="0"/>
          </a:p>
          <a:p>
            <a:r>
              <a:rPr lang="ja-JP" altLang="en-US" dirty="0" smtClean="0"/>
              <a:t>地表温位</a:t>
            </a:r>
            <a:endParaRPr lang="en-US" altLang="ja-JP" dirty="0" smtClean="0"/>
          </a:p>
          <a:p>
            <a:r>
              <a:rPr lang="ja-JP" altLang="en-US" dirty="0" smtClean="0"/>
              <a:t>風速</a:t>
            </a:r>
            <a:endParaRPr lang="en-US" altLang="ja-JP" dirty="0" smtClean="0"/>
          </a:p>
          <a:p>
            <a:r>
              <a:rPr lang="ja-JP" altLang="en-US" dirty="0"/>
              <a:t>高度</a:t>
            </a:r>
            <a:endParaRPr lang="en-US" altLang="ja-JP" dirty="0" smtClean="0"/>
          </a:p>
          <a:p>
            <a:r>
              <a:rPr lang="ja-JP" altLang="en-US" dirty="0" smtClean="0"/>
              <a:t>密度</a:t>
            </a:r>
            <a:endParaRPr lang="en-US" altLang="ja-JP" dirty="0" smtClean="0"/>
          </a:p>
        </p:txBody>
      </p:sp>
      <p:pic>
        <p:nvPicPr>
          <p:cNvPr id="26" name="図 25"/>
          <p:cNvPicPr>
            <a:picLocks noChangeAspect="1"/>
          </p:cNvPicPr>
          <p:nvPr/>
        </p:nvPicPr>
        <p:blipFill>
          <a:blip r:embed="rId11"/>
          <a:stretch>
            <a:fillRect/>
          </a:stretch>
        </p:blipFill>
        <p:spPr>
          <a:xfrm>
            <a:off x="4696696" y="2239896"/>
            <a:ext cx="2646792" cy="920174"/>
          </a:xfrm>
          <a:prstGeom prst="rect">
            <a:avLst/>
          </a:prstGeom>
        </p:spPr>
      </p:pic>
      <p:pic>
        <p:nvPicPr>
          <p:cNvPr id="27" name="図 26"/>
          <p:cNvPicPr>
            <a:picLocks noChangeAspect="1"/>
          </p:cNvPicPr>
          <p:nvPr/>
        </p:nvPicPr>
        <p:blipFill>
          <a:blip r:embed="rId12"/>
          <a:stretch>
            <a:fillRect/>
          </a:stretch>
        </p:blipFill>
        <p:spPr>
          <a:xfrm>
            <a:off x="7610925" y="2970794"/>
            <a:ext cx="222344" cy="261013"/>
          </a:xfrm>
          <a:prstGeom prst="rect">
            <a:avLst/>
          </a:prstGeom>
        </p:spPr>
      </p:pic>
      <p:pic>
        <p:nvPicPr>
          <p:cNvPr id="28" name="図 27"/>
          <p:cNvPicPr>
            <a:picLocks noChangeAspect="1"/>
          </p:cNvPicPr>
          <p:nvPr/>
        </p:nvPicPr>
        <p:blipFill>
          <a:blip r:embed="rId13"/>
          <a:stretch>
            <a:fillRect/>
          </a:stretch>
        </p:blipFill>
        <p:spPr>
          <a:xfrm>
            <a:off x="7600142" y="3248727"/>
            <a:ext cx="203010" cy="319016"/>
          </a:xfrm>
          <a:prstGeom prst="rect">
            <a:avLst/>
          </a:prstGeom>
        </p:spPr>
      </p:pic>
      <p:pic>
        <p:nvPicPr>
          <p:cNvPr id="29" name="図 28"/>
          <p:cNvPicPr>
            <a:picLocks noChangeAspect="1"/>
          </p:cNvPicPr>
          <p:nvPr/>
        </p:nvPicPr>
        <p:blipFill>
          <a:blip r:embed="rId14"/>
          <a:stretch>
            <a:fillRect/>
          </a:stretch>
        </p:blipFill>
        <p:spPr>
          <a:xfrm>
            <a:off x="7607101" y="2704447"/>
            <a:ext cx="232011" cy="261012"/>
          </a:xfrm>
          <a:prstGeom prst="rect">
            <a:avLst/>
          </a:prstGeom>
        </p:spPr>
      </p:pic>
      <p:pic>
        <p:nvPicPr>
          <p:cNvPr id="30" name="図 29"/>
          <p:cNvPicPr>
            <a:picLocks noChangeAspect="1"/>
          </p:cNvPicPr>
          <p:nvPr/>
        </p:nvPicPr>
        <p:blipFill>
          <a:blip r:embed="rId15"/>
          <a:stretch>
            <a:fillRect/>
          </a:stretch>
        </p:blipFill>
        <p:spPr>
          <a:xfrm>
            <a:off x="7629204" y="2440897"/>
            <a:ext cx="242733" cy="266223"/>
          </a:xfrm>
          <a:prstGeom prst="rect">
            <a:avLst/>
          </a:prstGeom>
        </p:spPr>
      </p:pic>
      <p:pic>
        <p:nvPicPr>
          <p:cNvPr id="31" name="図 30"/>
          <p:cNvPicPr>
            <a:picLocks noChangeAspect="1"/>
          </p:cNvPicPr>
          <p:nvPr/>
        </p:nvPicPr>
        <p:blipFill>
          <a:blip r:embed="rId16"/>
          <a:stretch>
            <a:fillRect/>
          </a:stretch>
        </p:blipFill>
        <p:spPr>
          <a:xfrm>
            <a:off x="7664334" y="2172318"/>
            <a:ext cx="140942" cy="258394"/>
          </a:xfrm>
          <a:prstGeom prst="rect">
            <a:avLst/>
          </a:prstGeom>
        </p:spPr>
      </p:pic>
      <p:pic>
        <p:nvPicPr>
          <p:cNvPr id="32" name="図 31"/>
          <p:cNvPicPr>
            <a:picLocks noChangeAspect="1"/>
          </p:cNvPicPr>
          <p:nvPr/>
        </p:nvPicPr>
        <p:blipFill>
          <a:blip r:embed="rId17"/>
          <a:stretch>
            <a:fillRect/>
          </a:stretch>
        </p:blipFill>
        <p:spPr>
          <a:xfrm>
            <a:off x="7639059" y="1886196"/>
            <a:ext cx="183676" cy="270680"/>
          </a:xfrm>
          <a:prstGeom prst="rect">
            <a:avLst/>
          </a:prstGeom>
        </p:spPr>
      </p:pic>
      <p:sp>
        <p:nvSpPr>
          <p:cNvPr id="33" name="正方形/長方形 32"/>
          <p:cNvSpPr/>
          <p:nvPr/>
        </p:nvSpPr>
        <p:spPr>
          <a:xfrm>
            <a:off x="7482480" y="1808587"/>
            <a:ext cx="1661520" cy="17685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99054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7044" y="0"/>
            <a:ext cx="7886700" cy="761147"/>
          </a:xfrm>
        </p:spPr>
        <p:txBody>
          <a:bodyPr/>
          <a:lstStyle/>
          <a:p>
            <a:r>
              <a:rPr lang="ja-JP" altLang="en-US" dirty="0" smtClean="0"/>
              <a:t>地表面応力分布</a:t>
            </a:r>
            <a:r>
              <a:rPr lang="en-US" altLang="ja-JP" dirty="0" smtClean="0"/>
              <a:t> (</a:t>
            </a:r>
            <a:r>
              <a:rPr lang="ja-JP" altLang="en-US" dirty="0" smtClean="0"/>
              <a:t>全領域</a:t>
            </a:r>
            <a:r>
              <a:rPr lang="en-US" altLang="ja-JP" dirty="0" smtClean="0"/>
              <a:t>) [Pa]</a:t>
            </a:r>
            <a:endParaRPr kumimoji="1" lang="ja-JP" altLang="en-US" dirty="0"/>
          </a:p>
        </p:txBody>
      </p:sp>
      <p:sp>
        <p:nvSpPr>
          <p:cNvPr id="3" name="コンテンツ プレースホルダー 2"/>
          <p:cNvSpPr>
            <a:spLocks noGrp="1"/>
          </p:cNvSpPr>
          <p:nvPr>
            <p:ph idx="1"/>
          </p:nvPr>
        </p:nvSpPr>
        <p:spPr>
          <a:xfrm>
            <a:off x="148503" y="5320146"/>
            <a:ext cx="8783782" cy="1537854"/>
          </a:xfrm>
        </p:spPr>
        <p:txBody>
          <a:bodyPr>
            <a:normAutofit fontScale="92500" lnSpcReduction="10000"/>
          </a:bodyPr>
          <a:lstStyle/>
          <a:p>
            <a:r>
              <a:rPr kumimoji="1" lang="ja-JP" altLang="en-US" dirty="0" smtClean="0"/>
              <a:t>上昇流領域</a:t>
            </a:r>
            <a:r>
              <a:rPr kumimoji="1" lang="en-US" altLang="ja-JP" dirty="0" smtClean="0"/>
              <a:t> (</a:t>
            </a:r>
            <a:r>
              <a:rPr kumimoji="1" lang="ja-JP" altLang="en-US" dirty="0" smtClean="0"/>
              <a:t>水平風の収束域</a:t>
            </a:r>
            <a:r>
              <a:rPr kumimoji="1" lang="en-US" altLang="ja-JP" dirty="0" smtClean="0"/>
              <a:t>) </a:t>
            </a:r>
            <a:r>
              <a:rPr kumimoji="1" lang="ja-JP" altLang="en-US" dirty="0" smtClean="0"/>
              <a:t>に応力の強い部分が集中</a:t>
            </a:r>
            <a:endParaRPr lang="en-US" altLang="ja-JP" dirty="0"/>
          </a:p>
          <a:p>
            <a:pPr lvl="1"/>
            <a:r>
              <a:rPr kumimoji="1" lang="en-US" altLang="ja-JP" dirty="0" smtClean="0"/>
              <a:t>0.03 Pa </a:t>
            </a:r>
            <a:r>
              <a:rPr lang="ja-JP" altLang="en-US" dirty="0" smtClean="0"/>
              <a:t>は</a:t>
            </a:r>
            <a:r>
              <a:rPr kumimoji="1" lang="ja-JP" altLang="en-US" dirty="0" smtClean="0"/>
              <a:t>ダストが巻き上がる閾値とされている量</a:t>
            </a:r>
            <a:r>
              <a:rPr lang="en-US" altLang="ja-JP" dirty="0" smtClean="0"/>
              <a:t> </a:t>
            </a:r>
            <a:r>
              <a:rPr lang="en-US" altLang="ja-JP" dirty="0"/>
              <a:t>(Greeley and </a:t>
            </a:r>
            <a:r>
              <a:rPr lang="en-US" altLang="ja-JP" dirty="0" err="1" smtClean="0"/>
              <a:t>Iversen</a:t>
            </a:r>
            <a:r>
              <a:rPr lang="en-US" altLang="ja-JP" dirty="0" smtClean="0"/>
              <a:t>, 1985</a:t>
            </a:r>
            <a:r>
              <a:rPr lang="en-US" altLang="ja-JP" dirty="0"/>
              <a:t>) </a:t>
            </a:r>
            <a:endParaRPr kumimoji="1" lang="en-US" altLang="ja-JP" dirty="0" smtClean="0"/>
          </a:p>
        </p:txBody>
      </p:sp>
      <p:sp>
        <p:nvSpPr>
          <p:cNvPr id="7" name="テキスト ボックス 6"/>
          <p:cNvSpPr txBox="1"/>
          <p:nvPr/>
        </p:nvSpPr>
        <p:spPr>
          <a:xfrm>
            <a:off x="1375190" y="4950813"/>
            <a:ext cx="1620982" cy="369332"/>
          </a:xfrm>
          <a:prstGeom prst="rect">
            <a:avLst/>
          </a:prstGeom>
          <a:noFill/>
        </p:spPr>
        <p:txBody>
          <a:bodyPr wrap="square" rtlCol="0">
            <a:spAutoFit/>
          </a:bodyPr>
          <a:lstStyle/>
          <a:p>
            <a:pPr algn="ctr"/>
            <a:r>
              <a:rPr lang="ja-JP" altLang="en-US" dirty="0" smtClean="0"/>
              <a:t>応力分布</a:t>
            </a:r>
            <a:endParaRPr kumimoji="1" lang="ja-JP" altLang="en-US" dirty="0"/>
          </a:p>
        </p:txBody>
      </p:sp>
      <p:sp>
        <p:nvSpPr>
          <p:cNvPr id="8" name="テキスト ボックス 7"/>
          <p:cNvSpPr txBox="1"/>
          <p:nvPr/>
        </p:nvSpPr>
        <p:spPr>
          <a:xfrm>
            <a:off x="5775397" y="4950813"/>
            <a:ext cx="1911926" cy="369332"/>
          </a:xfrm>
          <a:prstGeom prst="rect">
            <a:avLst/>
          </a:prstGeom>
          <a:noFill/>
        </p:spPr>
        <p:txBody>
          <a:bodyPr wrap="square" rtlCol="0">
            <a:spAutoFit/>
          </a:bodyPr>
          <a:lstStyle/>
          <a:p>
            <a:pPr algn="ctr"/>
            <a:r>
              <a:rPr lang="en-US" altLang="ja-JP" dirty="0" smtClean="0"/>
              <a:t>0.03 Pa </a:t>
            </a:r>
            <a:r>
              <a:rPr lang="ja-JP" altLang="en-US" dirty="0" smtClean="0"/>
              <a:t>以上</a:t>
            </a:r>
            <a:endParaRPr kumimoji="1" lang="ja-JP" altLang="en-US" dirty="0"/>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54" y="646559"/>
            <a:ext cx="4304254" cy="4304254"/>
          </a:xfrm>
          <a:prstGeom prst="rect">
            <a:avLst/>
          </a:prstGeom>
        </p:spPr>
      </p:pic>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949" y="646558"/>
            <a:ext cx="4304254" cy="4304254"/>
          </a:xfrm>
          <a:prstGeom prst="rect">
            <a:avLst/>
          </a:prstGeom>
        </p:spPr>
      </p:pic>
      <p:pic>
        <p:nvPicPr>
          <p:cNvPr id="6" name="図 5"/>
          <p:cNvPicPr>
            <a:picLocks noChangeAspect="1"/>
          </p:cNvPicPr>
          <p:nvPr/>
        </p:nvPicPr>
        <p:blipFill>
          <a:blip r:embed="rId4"/>
          <a:stretch>
            <a:fillRect/>
          </a:stretch>
        </p:blipFill>
        <p:spPr>
          <a:xfrm>
            <a:off x="4312258" y="3612776"/>
            <a:ext cx="287242" cy="1338036"/>
          </a:xfrm>
          <a:prstGeom prst="rect">
            <a:avLst/>
          </a:prstGeom>
        </p:spPr>
      </p:pic>
      <p:sp>
        <p:nvSpPr>
          <p:cNvPr id="9" name="テキスト ボックス 8"/>
          <p:cNvSpPr txBox="1"/>
          <p:nvPr/>
        </p:nvSpPr>
        <p:spPr>
          <a:xfrm>
            <a:off x="4422235" y="4105836"/>
            <a:ext cx="217000" cy="107722"/>
          </a:xfrm>
          <a:prstGeom prst="rect">
            <a:avLst/>
          </a:prstGeom>
          <a:solidFill>
            <a:schemeClr val="bg1"/>
          </a:solidFill>
        </p:spPr>
        <p:txBody>
          <a:bodyPr wrap="square" lIns="0" tIns="0" rIns="0" bIns="0" rtlCol="0">
            <a:spAutoFit/>
          </a:bodyPr>
          <a:lstStyle/>
          <a:p>
            <a:r>
              <a:rPr kumimoji="1" lang="en-US" altLang="ja-JP" sz="700" b="1" dirty="0" smtClean="0"/>
              <a:t>3.60</a:t>
            </a:r>
            <a:endParaRPr kumimoji="1" lang="ja-JP" altLang="en-US" b="1" dirty="0"/>
          </a:p>
        </p:txBody>
      </p:sp>
      <p:sp>
        <p:nvSpPr>
          <p:cNvPr id="13" name="テキスト ボックス 12"/>
          <p:cNvSpPr txBox="1"/>
          <p:nvPr/>
        </p:nvSpPr>
        <p:spPr>
          <a:xfrm>
            <a:off x="4422235" y="4688542"/>
            <a:ext cx="217000" cy="107722"/>
          </a:xfrm>
          <a:prstGeom prst="rect">
            <a:avLst/>
          </a:prstGeom>
          <a:solidFill>
            <a:schemeClr val="bg1"/>
          </a:solidFill>
        </p:spPr>
        <p:txBody>
          <a:bodyPr wrap="square" lIns="0" tIns="0" rIns="0" bIns="0" rtlCol="0">
            <a:spAutoFit/>
          </a:bodyPr>
          <a:lstStyle/>
          <a:p>
            <a:r>
              <a:rPr lang="en-US" altLang="ja-JP" sz="700" b="1" smtClean="0"/>
              <a:t>0</a:t>
            </a:r>
            <a:r>
              <a:rPr kumimoji="1" lang="en-US" altLang="ja-JP" sz="700" b="1" smtClean="0"/>
              <a:t>.72</a:t>
            </a:r>
            <a:endParaRPr kumimoji="1" lang="ja-JP" altLang="en-US" b="1" dirty="0"/>
          </a:p>
        </p:txBody>
      </p:sp>
      <p:sp>
        <p:nvSpPr>
          <p:cNvPr id="14" name="テキスト ボックス 13"/>
          <p:cNvSpPr txBox="1"/>
          <p:nvPr/>
        </p:nvSpPr>
        <p:spPr>
          <a:xfrm>
            <a:off x="4348722" y="3523130"/>
            <a:ext cx="259976" cy="107722"/>
          </a:xfrm>
          <a:prstGeom prst="rect">
            <a:avLst/>
          </a:prstGeom>
          <a:solidFill>
            <a:schemeClr val="bg1"/>
          </a:solidFill>
        </p:spPr>
        <p:txBody>
          <a:bodyPr wrap="square" lIns="0" tIns="0" rIns="0" bIns="0" rtlCol="0">
            <a:spAutoFit/>
          </a:bodyPr>
          <a:lstStyle/>
          <a:p>
            <a:r>
              <a:rPr lang="en-US" altLang="ja-JP" sz="700" b="1" dirty="0" smtClean="0"/>
              <a:t>× e-2</a:t>
            </a:r>
            <a:endParaRPr kumimoji="1" lang="ja-JP" altLang="en-US" b="1" dirty="0"/>
          </a:p>
        </p:txBody>
      </p:sp>
      <p:pic>
        <p:nvPicPr>
          <p:cNvPr id="10" name="図 9"/>
          <p:cNvPicPr>
            <a:picLocks noChangeAspect="1"/>
          </p:cNvPicPr>
          <p:nvPr/>
        </p:nvPicPr>
        <p:blipFill>
          <a:blip r:embed="rId5"/>
          <a:stretch>
            <a:fillRect/>
          </a:stretch>
        </p:blipFill>
        <p:spPr>
          <a:xfrm>
            <a:off x="8830067" y="3621813"/>
            <a:ext cx="296440" cy="1319961"/>
          </a:xfrm>
          <a:prstGeom prst="rect">
            <a:avLst/>
          </a:prstGeom>
        </p:spPr>
      </p:pic>
    </p:spTree>
    <p:extLst>
      <p:ext uri="{BB962C8B-B14F-4D97-AF65-F5344CB8AC3E}">
        <p14:creationId xmlns:p14="http://schemas.microsoft.com/office/powerpoint/2010/main" val="9015772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7044" y="0"/>
            <a:ext cx="7886700" cy="761147"/>
          </a:xfrm>
        </p:spPr>
        <p:txBody>
          <a:bodyPr/>
          <a:lstStyle/>
          <a:p>
            <a:r>
              <a:rPr lang="ja-JP" altLang="en-US" dirty="0" smtClean="0"/>
              <a:t>地表面応力強度ヒストグラム</a:t>
            </a:r>
            <a:endParaRPr kumimoji="1" lang="ja-JP" altLang="en-US" dirty="0"/>
          </a:p>
        </p:txBody>
      </p:sp>
      <p:sp>
        <p:nvSpPr>
          <p:cNvPr id="3" name="コンテンツ プレースホルダー 2"/>
          <p:cNvSpPr>
            <a:spLocks noGrp="1"/>
          </p:cNvSpPr>
          <p:nvPr>
            <p:ph idx="1"/>
          </p:nvPr>
        </p:nvSpPr>
        <p:spPr>
          <a:xfrm>
            <a:off x="148503" y="4961604"/>
            <a:ext cx="8783782" cy="1745672"/>
          </a:xfrm>
        </p:spPr>
        <p:txBody>
          <a:bodyPr>
            <a:normAutofit fontScale="92500"/>
          </a:bodyPr>
          <a:lstStyle/>
          <a:p>
            <a:r>
              <a:rPr kumimoji="1" lang="ja-JP" altLang="en-US" dirty="0" smtClean="0"/>
              <a:t>裾野が広がった分布を持つ</a:t>
            </a:r>
            <a:endParaRPr kumimoji="1" lang="en-US" altLang="ja-JP" dirty="0" smtClean="0"/>
          </a:p>
          <a:p>
            <a:pPr lvl="1"/>
            <a:r>
              <a:rPr lang="ja-JP" altLang="en-US" dirty="0"/>
              <a:t>赤い線はダスト巻き上げの閾値</a:t>
            </a:r>
            <a:r>
              <a:rPr lang="en-US" altLang="ja-JP" dirty="0"/>
              <a:t> (0.03 Pa)</a:t>
            </a:r>
          </a:p>
          <a:p>
            <a:pPr lvl="1"/>
            <a:r>
              <a:rPr lang="ja-JP" altLang="en-US" dirty="0"/>
              <a:t>閾値を超える量は全体の約</a:t>
            </a:r>
            <a:r>
              <a:rPr lang="en-US" altLang="ja-JP" dirty="0"/>
              <a:t> 6 %</a:t>
            </a:r>
          </a:p>
          <a:p>
            <a:pPr lvl="1"/>
            <a:r>
              <a:rPr kumimoji="1" lang="en-US" altLang="ja-JP" sz="2400" dirty="0" smtClean="0"/>
              <a:t>0.0026, 0.0060, 0.0090 </a:t>
            </a:r>
            <a:r>
              <a:rPr lang="en-US" altLang="ja-JP" sz="2400" dirty="0" smtClean="0"/>
              <a:t>Pa </a:t>
            </a:r>
            <a:r>
              <a:rPr lang="ja-JP" altLang="en-US" sz="2400" dirty="0" smtClean="0"/>
              <a:t>に鋭いピーク</a:t>
            </a:r>
            <a:r>
              <a:rPr lang="en-US" altLang="ja-JP" sz="2400" dirty="0" smtClean="0"/>
              <a:t> (</a:t>
            </a:r>
            <a:r>
              <a:rPr lang="ja-JP" altLang="en-US" sz="2400" dirty="0" smtClean="0"/>
              <a:t>原因調査中</a:t>
            </a:r>
            <a:r>
              <a:rPr lang="en-US" altLang="ja-JP" sz="2400" dirty="0" smtClean="0"/>
              <a:t>; </a:t>
            </a:r>
            <a:r>
              <a:rPr lang="ja-JP" altLang="en-US" sz="2400" dirty="0" smtClean="0"/>
              <a:t>後述</a:t>
            </a:r>
            <a:r>
              <a:rPr lang="en-US" altLang="ja-JP" sz="2400" dirty="0" smtClean="0"/>
              <a:t>)</a:t>
            </a:r>
            <a:endParaRPr lang="en-US" altLang="ja-JP" dirty="0" smtClean="0"/>
          </a:p>
        </p:txBody>
      </p:sp>
      <p:sp>
        <p:nvSpPr>
          <p:cNvPr id="7" name="テキスト ボックス 6"/>
          <p:cNvSpPr txBox="1"/>
          <p:nvPr/>
        </p:nvSpPr>
        <p:spPr>
          <a:xfrm>
            <a:off x="-213447" y="761147"/>
            <a:ext cx="1620982" cy="369332"/>
          </a:xfrm>
          <a:prstGeom prst="rect">
            <a:avLst/>
          </a:prstGeom>
          <a:noFill/>
        </p:spPr>
        <p:txBody>
          <a:bodyPr wrap="square" rtlCol="0">
            <a:spAutoFit/>
          </a:bodyPr>
          <a:lstStyle/>
          <a:p>
            <a:pPr algn="ctr"/>
            <a:r>
              <a:rPr lang="ja-JP" altLang="en-US" dirty="0" smtClean="0"/>
              <a:t>出現数</a:t>
            </a:r>
            <a:endParaRPr kumimoji="1" lang="ja-JP" altLang="en-US" dirty="0"/>
          </a:p>
        </p:txBody>
      </p:sp>
      <p:sp>
        <p:nvSpPr>
          <p:cNvPr id="8" name="テキスト ボックス 7"/>
          <p:cNvSpPr txBox="1"/>
          <p:nvPr/>
        </p:nvSpPr>
        <p:spPr>
          <a:xfrm>
            <a:off x="6571818" y="4592272"/>
            <a:ext cx="2170400" cy="369332"/>
          </a:xfrm>
          <a:prstGeom prst="rect">
            <a:avLst/>
          </a:prstGeom>
          <a:noFill/>
        </p:spPr>
        <p:txBody>
          <a:bodyPr wrap="square" rtlCol="0">
            <a:spAutoFit/>
          </a:bodyPr>
          <a:lstStyle/>
          <a:p>
            <a:pPr algn="ctr"/>
            <a:r>
              <a:rPr lang="ja-JP" altLang="en-US" dirty="0" smtClean="0"/>
              <a:t>ランク</a:t>
            </a:r>
            <a:r>
              <a:rPr lang="en-US" altLang="ja-JP" dirty="0" smtClean="0"/>
              <a:t> [10</a:t>
            </a:r>
            <a:r>
              <a:rPr lang="en-US" altLang="ja-JP" baseline="30000" dirty="0" smtClean="0"/>
              <a:t>-4</a:t>
            </a:r>
            <a:r>
              <a:rPr lang="en-US" altLang="ja-JP" dirty="0" smtClean="0"/>
              <a:t> Pa] </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694" y="727387"/>
            <a:ext cx="6482629" cy="3887853"/>
          </a:xfrm>
          <a:prstGeom prst="rect">
            <a:avLst/>
          </a:prstGeom>
        </p:spPr>
      </p:pic>
      <p:cxnSp>
        <p:nvCxnSpPr>
          <p:cNvPr id="13" name="直線コネクタ 12"/>
          <p:cNvCxnSpPr/>
          <p:nvPr/>
        </p:nvCxnSpPr>
        <p:spPr>
          <a:xfrm flipV="1">
            <a:off x="3928056" y="1326524"/>
            <a:ext cx="0" cy="296214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3928056" y="1906073"/>
            <a:ext cx="746975" cy="0"/>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928056" y="1438719"/>
            <a:ext cx="1596980" cy="369332"/>
          </a:xfrm>
          <a:prstGeom prst="rect">
            <a:avLst/>
          </a:prstGeom>
          <a:noFill/>
        </p:spPr>
        <p:txBody>
          <a:bodyPr wrap="square" rtlCol="0">
            <a:spAutoFit/>
          </a:bodyPr>
          <a:lstStyle/>
          <a:p>
            <a:r>
              <a:rPr kumimoji="1" lang="en-US" altLang="ja-JP" dirty="0" smtClean="0"/>
              <a:t>0.03 Pa </a:t>
            </a:r>
            <a:r>
              <a:rPr kumimoji="1" lang="ja-JP" altLang="en-US" dirty="0" smtClean="0"/>
              <a:t>以上</a:t>
            </a:r>
            <a:endParaRPr kumimoji="1" lang="ja-JP" altLang="en-US" dirty="0"/>
          </a:p>
        </p:txBody>
      </p:sp>
    </p:spTree>
    <p:extLst>
      <p:ext uri="{BB962C8B-B14F-4D97-AF65-F5344CB8AC3E}">
        <p14:creationId xmlns:p14="http://schemas.microsoft.com/office/powerpoint/2010/main" val="1461144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6848" y="0"/>
            <a:ext cx="8247092" cy="761147"/>
          </a:xfrm>
        </p:spPr>
        <p:txBody>
          <a:bodyPr>
            <a:normAutofit fontScale="90000"/>
          </a:bodyPr>
          <a:lstStyle/>
          <a:p>
            <a:r>
              <a:rPr lang="ja-JP" altLang="en-US" dirty="0" smtClean="0"/>
              <a:t>渦度鉛直成分空間分布</a:t>
            </a:r>
            <a:r>
              <a:rPr lang="en-US" altLang="ja-JP" dirty="0" smtClean="0"/>
              <a:t> (</a:t>
            </a:r>
            <a:r>
              <a:rPr lang="ja-JP" altLang="en-US" dirty="0" smtClean="0"/>
              <a:t>全領域</a:t>
            </a:r>
            <a:r>
              <a:rPr lang="en-US" altLang="ja-JP" dirty="0" smtClean="0"/>
              <a:t>) [s</a:t>
            </a:r>
            <a:r>
              <a:rPr lang="en-US" altLang="ja-JP" baseline="30000" dirty="0" smtClean="0"/>
              <a:t>-1</a:t>
            </a:r>
            <a:r>
              <a:rPr lang="en-US" altLang="ja-JP" dirty="0" smtClean="0"/>
              <a:t>]</a:t>
            </a:r>
            <a:endParaRPr kumimoji="1" lang="ja-JP" altLang="en-US" dirty="0"/>
          </a:p>
        </p:txBody>
      </p:sp>
      <p:sp>
        <p:nvSpPr>
          <p:cNvPr id="3" name="コンテンツ プレースホルダー 2"/>
          <p:cNvSpPr>
            <a:spLocks noGrp="1"/>
          </p:cNvSpPr>
          <p:nvPr>
            <p:ph idx="1"/>
          </p:nvPr>
        </p:nvSpPr>
        <p:spPr>
          <a:xfrm>
            <a:off x="148503" y="5320146"/>
            <a:ext cx="8783782" cy="1537854"/>
          </a:xfrm>
        </p:spPr>
        <p:txBody>
          <a:bodyPr/>
          <a:lstStyle/>
          <a:p>
            <a:r>
              <a:rPr kumimoji="1" lang="ja-JP" altLang="en-US" dirty="0" smtClean="0"/>
              <a:t>上昇流領域に沿って渦度の強い</a:t>
            </a:r>
            <a:r>
              <a:rPr lang="ja-JP" altLang="en-US" dirty="0" smtClean="0"/>
              <a:t>箇所</a:t>
            </a:r>
            <a:r>
              <a:rPr kumimoji="1" lang="ja-JP" altLang="en-US" dirty="0" smtClean="0"/>
              <a:t>が分布している</a:t>
            </a:r>
            <a:endParaRPr kumimoji="1" lang="en-US" altLang="ja-JP" dirty="0" smtClean="0"/>
          </a:p>
        </p:txBody>
      </p:sp>
      <p:sp>
        <p:nvSpPr>
          <p:cNvPr id="7" name="テキスト ボックス 6"/>
          <p:cNvSpPr txBox="1"/>
          <p:nvPr/>
        </p:nvSpPr>
        <p:spPr>
          <a:xfrm>
            <a:off x="1289555" y="4950813"/>
            <a:ext cx="1620982" cy="369332"/>
          </a:xfrm>
          <a:prstGeom prst="rect">
            <a:avLst/>
          </a:prstGeom>
          <a:noFill/>
        </p:spPr>
        <p:txBody>
          <a:bodyPr wrap="square" rtlCol="0">
            <a:spAutoFit/>
          </a:bodyPr>
          <a:lstStyle/>
          <a:p>
            <a:r>
              <a:rPr lang="ja-JP" altLang="en-US" dirty="0" smtClean="0"/>
              <a:t>高度</a:t>
            </a:r>
            <a:r>
              <a:rPr lang="en-US" altLang="ja-JP" dirty="0" smtClean="0"/>
              <a:t> 5 m </a:t>
            </a:r>
            <a:r>
              <a:rPr lang="ja-JP" altLang="en-US" dirty="0" smtClean="0"/>
              <a:t>断面</a:t>
            </a:r>
            <a:endParaRPr kumimoji="1" lang="ja-JP" altLang="en-US" dirty="0"/>
          </a:p>
        </p:txBody>
      </p:sp>
      <p:sp>
        <p:nvSpPr>
          <p:cNvPr id="8" name="テキスト ボックス 7"/>
          <p:cNvSpPr txBox="1"/>
          <p:nvPr/>
        </p:nvSpPr>
        <p:spPr>
          <a:xfrm>
            <a:off x="5781641" y="4950813"/>
            <a:ext cx="1911926" cy="369332"/>
          </a:xfrm>
          <a:prstGeom prst="rect">
            <a:avLst/>
          </a:prstGeom>
          <a:noFill/>
        </p:spPr>
        <p:txBody>
          <a:bodyPr wrap="square" rtlCol="0">
            <a:spAutoFit/>
          </a:bodyPr>
          <a:lstStyle/>
          <a:p>
            <a:r>
              <a:rPr lang="ja-JP" altLang="en-US" dirty="0" smtClean="0"/>
              <a:t>高度</a:t>
            </a:r>
            <a:r>
              <a:rPr lang="en-US" altLang="ja-JP" dirty="0" smtClean="0"/>
              <a:t> 200 m </a:t>
            </a:r>
            <a:r>
              <a:rPr lang="ja-JP" altLang="en-US" dirty="0" smtClean="0"/>
              <a:t>断面</a:t>
            </a:r>
            <a:endParaRPr kumimoji="1" lang="ja-JP" altLang="en-US" dirty="0"/>
          </a:p>
        </p:txBody>
      </p:sp>
      <p:pic>
        <p:nvPicPr>
          <p:cNvPr id="6" name="図 5"/>
          <p:cNvPicPr>
            <a:picLocks noChangeAspect="1"/>
          </p:cNvPicPr>
          <p:nvPr/>
        </p:nvPicPr>
        <p:blipFill>
          <a:blip r:embed="rId2"/>
          <a:stretch>
            <a:fillRect/>
          </a:stretch>
        </p:blipFill>
        <p:spPr>
          <a:xfrm>
            <a:off x="33555" y="646556"/>
            <a:ext cx="4304254" cy="4304254"/>
          </a:xfrm>
          <a:prstGeom prst="rect">
            <a:avLst/>
          </a:prstGeom>
        </p:spPr>
      </p:pic>
      <p:pic>
        <p:nvPicPr>
          <p:cNvPr id="9" name="図 8"/>
          <p:cNvPicPr>
            <a:picLocks noChangeAspect="1"/>
          </p:cNvPicPr>
          <p:nvPr/>
        </p:nvPicPr>
        <p:blipFill>
          <a:blip r:embed="rId3"/>
          <a:stretch>
            <a:fillRect/>
          </a:stretch>
        </p:blipFill>
        <p:spPr>
          <a:xfrm>
            <a:off x="4597004" y="658083"/>
            <a:ext cx="4281200" cy="4281200"/>
          </a:xfrm>
          <a:prstGeom prst="rect">
            <a:avLst/>
          </a:prstGeom>
        </p:spPr>
      </p:pic>
      <p:pic>
        <p:nvPicPr>
          <p:cNvPr id="4" name="図 3"/>
          <p:cNvPicPr>
            <a:picLocks noChangeAspect="1"/>
          </p:cNvPicPr>
          <p:nvPr/>
        </p:nvPicPr>
        <p:blipFill>
          <a:blip r:embed="rId4"/>
          <a:stretch>
            <a:fillRect/>
          </a:stretch>
        </p:blipFill>
        <p:spPr>
          <a:xfrm>
            <a:off x="4309783" y="3784059"/>
            <a:ext cx="287222" cy="1155223"/>
          </a:xfrm>
          <a:prstGeom prst="rect">
            <a:avLst/>
          </a:prstGeom>
        </p:spPr>
      </p:pic>
      <p:pic>
        <p:nvPicPr>
          <p:cNvPr id="10" name="図 9"/>
          <p:cNvPicPr>
            <a:picLocks noChangeAspect="1"/>
          </p:cNvPicPr>
          <p:nvPr/>
        </p:nvPicPr>
        <p:blipFill>
          <a:blip r:embed="rId4"/>
          <a:stretch>
            <a:fillRect/>
          </a:stretch>
        </p:blipFill>
        <p:spPr>
          <a:xfrm>
            <a:off x="8856778" y="3784059"/>
            <a:ext cx="287222" cy="1155223"/>
          </a:xfrm>
          <a:prstGeom prst="rect">
            <a:avLst/>
          </a:prstGeom>
        </p:spPr>
      </p:pic>
      <p:sp>
        <p:nvSpPr>
          <p:cNvPr id="11" name="正方形/長方形 10"/>
          <p:cNvSpPr/>
          <p:nvPr/>
        </p:nvSpPr>
        <p:spPr>
          <a:xfrm>
            <a:off x="2021983" y="3876540"/>
            <a:ext cx="296214" cy="2962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560275" y="3876540"/>
            <a:ext cx="296214" cy="2962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63300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はじめに</a:t>
            </a:r>
            <a:endParaRPr kumimoji="1" lang="ja-JP" altLang="en-US" dirty="0"/>
          </a:p>
        </p:txBody>
      </p:sp>
      <p:sp>
        <p:nvSpPr>
          <p:cNvPr id="3" name="コンテンツ プレースホルダー 2"/>
          <p:cNvSpPr>
            <a:spLocks noGrp="1"/>
          </p:cNvSpPr>
          <p:nvPr>
            <p:ph idx="1"/>
          </p:nvPr>
        </p:nvSpPr>
        <p:spPr>
          <a:xfrm>
            <a:off x="628650" y="1130997"/>
            <a:ext cx="7886700" cy="1516872"/>
          </a:xfrm>
        </p:spPr>
        <p:txBody>
          <a:bodyPr>
            <a:normAutofit/>
          </a:bodyPr>
          <a:lstStyle/>
          <a:p>
            <a:r>
              <a:rPr lang="ja-JP" altLang="en-US" dirty="0" smtClean="0"/>
              <a:t>火星はダストストームや</a:t>
            </a:r>
            <a:r>
              <a:rPr lang="ja-JP" altLang="en-US" dirty="0"/>
              <a:t>ダストデビルと</a:t>
            </a:r>
            <a:r>
              <a:rPr lang="ja-JP" altLang="en-US" dirty="0" smtClean="0"/>
              <a:t>呼ばれる現象が</a:t>
            </a:r>
            <a:r>
              <a:rPr lang="ja-JP" altLang="en-US" dirty="0"/>
              <a:t>観測されている</a:t>
            </a:r>
            <a:endParaRPr lang="en-US" altLang="ja-JP" dirty="0"/>
          </a:p>
          <a:p>
            <a:pPr lvl="1"/>
            <a:r>
              <a:rPr lang="ja-JP" altLang="en-US" dirty="0"/>
              <a:t>全球規模のものから</a:t>
            </a:r>
            <a:r>
              <a:rPr lang="en-US" altLang="ja-JP" dirty="0"/>
              <a:t>, </a:t>
            </a:r>
            <a:r>
              <a:rPr lang="ja-JP" altLang="en-US" dirty="0"/>
              <a:t>局所的なもの</a:t>
            </a:r>
            <a:r>
              <a:rPr lang="ja-JP" altLang="en-US" dirty="0" smtClean="0"/>
              <a:t>まで</a:t>
            </a:r>
            <a:endParaRPr lang="en-US" altLang="ja-JP"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28" y="2876212"/>
            <a:ext cx="9114872" cy="2278718"/>
          </a:xfrm>
          <a:prstGeom prst="rect">
            <a:avLst/>
          </a:prstGeom>
        </p:spPr>
      </p:pic>
      <p:sp>
        <p:nvSpPr>
          <p:cNvPr id="6" name="テキスト ボックス 5"/>
          <p:cNvSpPr txBox="1"/>
          <p:nvPr/>
        </p:nvSpPr>
        <p:spPr>
          <a:xfrm>
            <a:off x="3680460" y="5154930"/>
            <a:ext cx="5493867" cy="307777"/>
          </a:xfrm>
          <a:prstGeom prst="rect">
            <a:avLst/>
          </a:prstGeom>
          <a:noFill/>
        </p:spPr>
        <p:txBody>
          <a:bodyPr wrap="square" rtlCol="0">
            <a:spAutoFit/>
          </a:bodyPr>
          <a:lstStyle/>
          <a:p>
            <a:r>
              <a:rPr lang="en-US" altLang="ja-JP" sz="1400" dirty="0"/>
              <a:t>http://</a:t>
            </a:r>
            <a:r>
              <a:rPr lang="en-US" altLang="ja-JP" sz="1400" dirty="0" err="1"/>
              <a:t>mars.nasa.gov</a:t>
            </a:r>
            <a:r>
              <a:rPr lang="en-US" altLang="ja-JP" sz="1400" dirty="0"/>
              <a:t>/</a:t>
            </a:r>
            <a:r>
              <a:rPr lang="en-US" altLang="ja-JP" sz="1400" dirty="0" err="1"/>
              <a:t>mer</a:t>
            </a:r>
            <a:r>
              <a:rPr lang="en-US" altLang="ja-JP" sz="1400" dirty="0"/>
              <a:t>/gallery/press/spirit/20050819a.html</a:t>
            </a:r>
            <a:endParaRPr kumimoji="1" lang="ja-JP" altLang="en-US" sz="1400" dirty="0"/>
          </a:p>
        </p:txBody>
      </p:sp>
      <p:sp>
        <p:nvSpPr>
          <p:cNvPr id="8" name="テキスト ボックス 7"/>
          <p:cNvSpPr txBox="1"/>
          <p:nvPr/>
        </p:nvSpPr>
        <p:spPr>
          <a:xfrm>
            <a:off x="141668" y="5154930"/>
            <a:ext cx="3090929" cy="307777"/>
          </a:xfrm>
          <a:prstGeom prst="rect">
            <a:avLst/>
          </a:prstGeom>
          <a:noFill/>
        </p:spPr>
        <p:txBody>
          <a:bodyPr wrap="square" rtlCol="0">
            <a:spAutoFit/>
          </a:bodyPr>
          <a:lstStyle/>
          <a:p>
            <a:r>
              <a:rPr kumimoji="1" lang="ja-JP" altLang="en-US" sz="1400" dirty="0" smtClean="0"/>
              <a:t>ダストデビルの動画</a:t>
            </a:r>
            <a:r>
              <a:rPr kumimoji="1" lang="en-US" altLang="ja-JP" sz="1400" dirty="0" smtClean="0"/>
              <a:t> (Spirits </a:t>
            </a:r>
            <a:r>
              <a:rPr kumimoji="1" lang="ja-JP" altLang="en-US" sz="1400" dirty="0" smtClean="0"/>
              <a:t>撮影</a:t>
            </a:r>
            <a:r>
              <a:rPr kumimoji="1" lang="en-US" altLang="ja-JP" sz="1400" dirty="0" smtClean="0"/>
              <a:t>)</a:t>
            </a:r>
            <a:endParaRPr kumimoji="1" lang="ja-JP" altLang="en-US" sz="1400" dirty="0"/>
          </a:p>
        </p:txBody>
      </p:sp>
    </p:spTree>
    <p:extLst>
      <p:ext uri="{BB962C8B-B14F-4D97-AF65-F5344CB8AC3E}">
        <p14:creationId xmlns:p14="http://schemas.microsoft.com/office/powerpoint/2010/main" val="1118959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0"/>
            <a:ext cx="7886700" cy="761147"/>
          </a:xfrm>
        </p:spPr>
        <p:txBody>
          <a:bodyPr/>
          <a:lstStyle/>
          <a:p>
            <a:r>
              <a:rPr lang="ja-JP" altLang="en-US" dirty="0" smtClean="0"/>
              <a:t>鉛直風分布</a:t>
            </a:r>
            <a:r>
              <a:rPr lang="en-US" altLang="ja-JP" dirty="0" smtClean="0"/>
              <a:t> (1 km </a:t>
            </a:r>
            <a:r>
              <a:rPr lang="ja-JP" altLang="en-US" dirty="0" smtClean="0"/>
              <a:t>四方</a:t>
            </a:r>
            <a:r>
              <a:rPr lang="en-US" altLang="ja-JP" dirty="0" smtClean="0"/>
              <a:t>)</a:t>
            </a:r>
            <a:endParaRPr kumimoji="1" lang="ja-JP" altLang="en-US" dirty="0"/>
          </a:p>
        </p:txBody>
      </p:sp>
      <p:sp>
        <p:nvSpPr>
          <p:cNvPr id="3" name="コンテンツ プレースホルダー 2"/>
          <p:cNvSpPr>
            <a:spLocks noGrp="1"/>
          </p:cNvSpPr>
          <p:nvPr>
            <p:ph idx="1"/>
          </p:nvPr>
        </p:nvSpPr>
        <p:spPr>
          <a:xfrm>
            <a:off x="5958343" y="3947194"/>
            <a:ext cx="3068035" cy="2617260"/>
          </a:xfrm>
        </p:spPr>
        <p:txBody>
          <a:bodyPr>
            <a:normAutofit fontScale="77500" lnSpcReduction="20000"/>
          </a:bodyPr>
          <a:lstStyle/>
          <a:p>
            <a:r>
              <a:rPr lang="ja-JP" altLang="en-US" dirty="0" smtClean="0"/>
              <a:t>高度</a:t>
            </a:r>
            <a:r>
              <a:rPr lang="en-US" altLang="ja-JP" dirty="0" smtClean="0"/>
              <a:t> 1 km </a:t>
            </a:r>
            <a:r>
              <a:rPr lang="ja-JP" altLang="en-US" dirty="0" smtClean="0"/>
              <a:t>以上まで伸びる巨大な渦構造が見られる</a:t>
            </a:r>
            <a:endParaRPr lang="en-US" altLang="ja-JP" dirty="0" smtClean="0"/>
          </a:p>
          <a:p>
            <a:pPr lvl="1"/>
            <a:r>
              <a:rPr kumimoji="1" lang="ja-JP" altLang="en-US" dirty="0" smtClean="0"/>
              <a:t>数カ所程度</a:t>
            </a:r>
            <a:endParaRPr kumimoji="1" lang="en-US" altLang="ja-JP" dirty="0" smtClean="0"/>
          </a:p>
          <a:p>
            <a:pPr lvl="1"/>
            <a:r>
              <a:rPr lang="ja-JP" altLang="en-US" dirty="0" smtClean="0"/>
              <a:t>水平スケール</a:t>
            </a:r>
            <a:r>
              <a:rPr lang="en-US" altLang="ja-JP" dirty="0" smtClean="0"/>
              <a:t> 100 m </a:t>
            </a:r>
            <a:r>
              <a:rPr lang="ja-JP" altLang="en-US" dirty="0" smtClean="0"/>
              <a:t>程度</a:t>
            </a:r>
            <a:endParaRPr kumimoji="1" lang="en-US" altLang="ja-JP" dirty="0" smtClean="0"/>
          </a:p>
          <a:p>
            <a:pPr lvl="1"/>
            <a:r>
              <a:rPr lang="ja-JP" altLang="en-US" dirty="0" smtClean="0"/>
              <a:t>ダストデビルを表現しているかもしれない</a:t>
            </a:r>
            <a:endParaRPr kumimoji="1" lang="en-US" altLang="ja-JP" dirty="0" smtClean="0"/>
          </a:p>
        </p:txBody>
      </p:sp>
      <p:sp>
        <p:nvSpPr>
          <p:cNvPr id="7" name="テキスト ボックス 6"/>
          <p:cNvSpPr txBox="1"/>
          <p:nvPr/>
        </p:nvSpPr>
        <p:spPr>
          <a:xfrm>
            <a:off x="471055" y="3403290"/>
            <a:ext cx="1988268" cy="369332"/>
          </a:xfrm>
          <a:prstGeom prst="rect">
            <a:avLst/>
          </a:prstGeom>
          <a:noFill/>
        </p:spPr>
        <p:txBody>
          <a:bodyPr wrap="square" rtlCol="0">
            <a:spAutoFit/>
          </a:bodyPr>
          <a:lstStyle/>
          <a:p>
            <a:pPr algn="ctr"/>
            <a:r>
              <a:rPr lang="ja-JP" altLang="en-US" dirty="0" smtClean="0"/>
              <a:t>高度</a:t>
            </a:r>
            <a:r>
              <a:rPr lang="en-US" altLang="ja-JP" dirty="0" smtClean="0"/>
              <a:t> 200 m </a:t>
            </a:r>
            <a:r>
              <a:rPr lang="ja-JP" altLang="en-US" dirty="0" smtClean="0"/>
              <a:t>断面</a:t>
            </a:r>
            <a:endParaRPr kumimoji="1" lang="ja-JP" altLang="en-US" dirty="0"/>
          </a:p>
        </p:txBody>
      </p:sp>
      <p:sp>
        <p:nvSpPr>
          <p:cNvPr id="8" name="テキスト ボックス 7"/>
          <p:cNvSpPr txBox="1"/>
          <p:nvPr/>
        </p:nvSpPr>
        <p:spPr>
          <a:xfrm>
            <a:off x="97098" y="6530164"/>
            <a:ext cx="2736182" cy="369332"/>
          </a:xfrm>
          <a:prstGeom prst="rect">
            <a:avLst/>
          </a:prstGeom>
          <a:noFill/>
        </p:spPr>
        <p:txBody>
          <a:bodyPr wrap="square" rtlCol="0">
            <a:spAutoFit/>
          </a:bodyPr>
          <a:lstStyle/>
          <a:p>
            <a:pPr algn="ctr"/>
            <a:r>
              <a:rPr lang="ja-JP" altLang="en-US" dirty="0" smtClean="0"/>
              <a:t>渦度</a:t>
            </a:r>
            <a:r>
              <a:rPr lang="en-US" altLang="ja-JP" dirty="0" smtClean="0"/>
              <a:t> (</a:t>
            </a:r>
            <a:r>
              <a:rPr lang="ja-JP" altLang="en-US" dirty="0" smtClean="0"/>
              <a:t>高度</a:t>
            </a:r>
            <a:r>
              <a:rPr lang="en-US" altLang="ja-JP" dirty="0" smtClean="0"/>
              <a:t> 5 m </a:t>
            </a:r>
            <a:r>
              <a:rPr lang="ja-JP" altLang="en-US" dirty="0" smtClean="0"/>
              <a:t>断面</a:t>
            </a:r>
            <a:r>
              <a:rPr lang="en-US" altLang="ja-JP" dirty="0" smtClean="0"/>
              <a:t>)</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2622"/>
            <a:ext cx="2791832" cy="2791832"/>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219"/>
            <a:ext cx="2791832" cy="2791832"/>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5656" y="630603"/>
            <a:ext cx="2772687" cy="2772687"/>
          </a:xfrm>
          <a:prstGeom prst="rect">
            <a:avLst/>
          </a:prstGeom>
        </p:spPr>
      </p:pic>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2168" y="603219"/>
            <a:ext cx="2791832" cy="2791832"/>
          </a:xfrm>
          <a:prstGeom prst="rect">
            <a:avLst/>
          </a:prstGeom>
        </p:spPr>
      </p:pic>
      <p:sp>
        <p:nvSpPr>
          <p:cNvPr id="13" name="テキスト ボックス 12"/>
          <p:cNvSpPr txBox="1"/>
          <p:nvPr/>
        </p:nvSpPr>
        <p:spPr>
          <a:xfrm>
            <a:off x="3577865" y="3403290"/>
            <a:ext cx="1988268" cy="369332"/>
          </a:xfrm>
          <a:prstGeom prst="rect">
            <a:avLst/>
          </a:prstGeom>
          <a:noFill/>
        </p:spPr>
        <p:txBody>
          <a:bodyPr wrap="square" rtlCol="0">
            <a:spAutoFit/>
          </a:bodyPr>
          <a:lstStyle/>
          <a:p>
            <a:pPr algn="ctr"/>
            <a:r>
              <a:rPr lang="ja-JP" altLang="en-US" smtClean="0"/>
              <a:t>高度</a:t>
            </a:r>
            <a:r>
              <a:rPr lang="en-US" altLang="ja-JP" dirty="0" smtClean="0"/>
              <a:t> 500 m </a:t>
            </a:r>
            <a:r>
              <a:rPr lang="ja-JP" altLang="en-US" dirty="0" smtClean="0"/>
              <a:t>断面</a:t>
            </a:r>
            <a:endParaRPr kumimoji="1" lang="ja-JP" altLang="en-US" dirty="0"/>
          </a:p>
        </p:txBody>
      </p:sp>
      <p:sp>
        <p:nvSpPr>
          <p:cNvPr id="14" name="テキスト ボックス 13"/>
          <p:cNvSpPr txBox="1"/>
          <p:nvPr/>
        </p:nvSpPr>
        <p:spPr>
          <a:xfrm>
            <a:off x="6684675" y="3403290"/>
            <a:ext cx="2341704" cy="369332"/>
          </a:xfrm>
          <a:prstGeom prst="rect">
            <a:avLst/>
          </a:prstGeom>
          <a:noFill/>
        </p:spPr>
        <p:txBody>
          <a:bodyPr wrap="square" rtlCol="0">
            <a:spAutoFit/>
          </a:bodyPr>
          <a:lstStyle/>
          <a:p>
            <a:pPr algn="ctr"/>
            <a:r>
              <a:rPr lang="ja-JP" altLang="en-US" dirty="0" smtClean="0"/>
              <a:t>高度</a:t>
            </a:r>
            <a:r>
              <a:rPr lang="en-US" altLang="ja-JP" dirty="0" smtClean="0"/>
              <a:t> 1000 m </a:t>
            </a:r>
            <a:r>
              <a:rPr lang="ja-JP" altLang="en-US" dirty="0" smtClean="0"/>
              <a:t>断面</a:t>
            </a:r>
            <a:endParaRPr kumimoji="1" lang="ja-JP" altLang="en-US" dirty="0"/>
          </a:p>
        </p:txBody>
      </p:sp>
      <p:cxnSp>
        <p:nvCxnSpPr>
          <p:cNvPr id="15" name="直線矢印コネクタ 14"/>
          <p:cNvCxnSpPr/>
          <p:nvPr/>
        </p:nvCxnSpPr>
        <p:spPr>
          <a:xfrm>
            <a:off x="6359236" y="574051"/>
            <a:ext cx="2784764" cy="29168"/>
          </a:xfrm>
          <a:prstGeom prst="straightConnector1">
            <a:avLst/>
          </a:prstGeom>
          <a:ln w="53975">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6684675" y="117433"/>
            <a:ext cx="2341704" cy="369332"/>
          </a:xfrm>
          <a:prstGeom prst="rect">
            <a:avLst/>
          </a:prstGeom>
          <a:noFill/>
        </p:spPr>
        <p:txBody>
          <a:bodyPr wrap="square" rtlCol="0">
            <a:spAutoFit/>
          </a:bodyPr>
          <a:lstStyle/>
          <a:p>
            <a:pPr algn="ctr"/>
            <a:r>
              <a:rPr lang="en-US" altLang="ja-JP" dirty="0" smtClean="0"/>
              <a:t>1000 m </a:t>
            </a:r>
            <a:endParaRPr kumimoji="1" lang="ja-JP" altLang="en-US" dirty="0"/>
          </a:p>
        </p:txBody>
      </p:sp>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5133" y="3780861"/>
            <a:ext cx="2793210" cy="2793210"/>
          </a:xfrm>
          <a:prstGeom prst="rect">
            <a:avLst/>
          </a:prstGeom>
        </p:spPr>
      </p:pic>
      <p:sp>
        <p:nvSpPr>
          <p:cNvPr id="16" name="テキスト ボックス 15"/>
          <p:cNvSpPr txBox="1"/>
          <p:nvPr/>
        </p:nvSpPr>
        <p:spPr>
          <a:xfrm>
            <a:off x="2928416" y="6530164"/>
            <a:ext cx="3266644" cy="369332"/>
          </a:xfrm>
          <a:prstGeom prst="rect">
            <a:avLst/>
          </a:prstGeom>
          <a:noFill/>
        </p:spPr>
        <p:txBody>
          <a:bodyPr wrap="square" rtlCol="0">
            <a:spAutoFit/>
          </a:bodyPr>
          <a:lstStyle/>
          <a:p>
            <a:pPr algn="ctr"/>
            <a:r>
              <a:rPr kumimoji="1" lang="ja-JP" altLang="en-US" smtClean="0"/>
              <a:t>地表面応力値</a:t>
            </a:r>
            <a:r>
              <a:rPr kumimoji="1" lang="en-US" altLang="ja-JP" dirty="0" smtClean="0"/>
              <a:t> (0.03 Pa </a:t>
            </a:r>
            <a:r>
              <a:rPr kumimoji="1" lang="ja-JP" altLang="en-US" dirty="0" smtClean="0"/>
              <a:t>以上</a:t>
            </a:r>
            <a:r>
              <a:rPr kumimoji="1" lang="en-US" altLang="ja-JP" dirty="0" smtClean="0"/>
              <a:t>)</a:t>
            </a:r>
            <a:endParaRPr kumimoji="1" lang="ja-JP" altLang="en-US" dirty="0"/>
          </a:p>
        </p:txBody>
      </p:sp>
    </p:spTree>
    <p:extLst>
      <p:ext uri="{BB962C8B-B14F-4D97-AF65-F5344CB8AC3E}">
        <p14:creationId xmlns:p14="http://schemas.microsoft.com/office/powerpoint/2010/main" val="9521801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7044" y="0"/>
            <a:ext cx="7886700" cy="761147"/>
          </a:xfrm>
        </p:spPr>
        <p:txBody>
          <a:bodyPr/>
          <a:lstStyle/>
          <a:p>
            <a:r>
              <a:rPr lang="ja-JP" altLang="en-US" dirty="0" smtClean="0"/>
              <a:t>地表面応力強度ヒストグラム</a:t>
            </a:r>
            <a:endParaRPr kumimoji="1" lang="ja-JP" altLang="en-US" dirty="0"/>
          </a:p>
        </p:txBody>
      </p:sp>
      <p:sp>
        <p:nvSpPr>
          <p:cNvPr id="3" name="コンテンツ プレースホルダー 2"/>
          <p:cNvSpPr>
            <a:spLocks noGrp="1"/>
          </p:cNvSpPr>
          <p:nvPr>
            <p:ph idx="1"/>
          </p:nvPr>
        </p:nvSpPr>
        <p:spPr>
          <a:xfrm>
            <a:off x="148503" y="5112328"/>
            <a:ext cx="8783782" cy="1537854"/>
          </a:xfrm>
        </p:spPr>
        <p:txBody>
          <a:bodyPr>
            <a:normAutofit/>
          </a:bodyPr>
          <a:lstStyle/>
          <a:p>
            <a:r>
              <a:rPr kumimoji="1" lang="en-US" altLang="ja-JP" dirty="0" smtClean="0"/>
              <a:t>0.0026, 0.0060, 0.0090 </a:t>
            </a:r>
            <a:r>
              <a:rPr lang="en-US" altLang="ja-JP" dirty="0" smtClean="0"/>
              <a:t>Pa </a:t>
            </a:r>
            <a:r>
              <a:rPr lang="ja-JP" altLang="en-US" dirty="0" smtClean="0"/>
              <a:t>に鋭いピーク</a:t>
            </a:r>
            <a:endParaRPr lang="en-US" altLang="ja-JP" dirty="0" smtClean="0"/>
          </a:p>
          <a:p>
            <a:pPr lvl="1"/>
            <a:r>
              <a:rPr lang="ja-JP" altLang="en-US" dirty="0" smtClean="0"/>
              <a:t>原因は不明</a:t>
            </a:r>
            <a:endParaRPr lang="en-US" altLang="ja-JP" dirty="0" smtClean="0"/>
          </a:p>
          <a:p>
            <a:pPr lvl="1"/>
            <a:r>
              <a:rPr lang="ja-JP" altLang="en-US" dirty="0" smtClean="0"/>
              <a:t>人工的にできてしまったもの？</a:t>
            </a:r>
            <a:endParaRPr lang="en-US" altLang="ja-JP" dirty="0" smtClean="0"/>
          </a:p>
        </p:txBody>
      </p:sp>
      <p:sp>
        <p:nvSpPr>
          <p:cNvPr id="7" name="テキスト ボックス 6"/>
          <p:cNvSpPr txBox="1"/>
          <p:nvPr/>
        </p:nvSpPr>
        <p:spPr>
          <a:xfrm>
            <a:off x="-213447" y="761147"/>
            <a:ext cx="1620982" cy="369332"/>
          </a:xfrm>
          <a:prstGeom prst="rect">
            <a:avLst/>
          </a:prstGeom>
          <a:noFill/>
        </p:spPr>
        <p:txBody>
          <a:bodyPr wrap="square" rtlCol="0">
            <a:spAutoFit/>
          </a:bodyPr>
          <a:lstStyle/>
          <a:p>
            <a:pPr algn="ctr"/>
            <a:r>
              <a:rPr lang="ja-JP" altLang="en-US" dirty="0" smtClean="0"/>
              <a:t>出現数</a:t>
            </a:r>
            <a:endParaRPr kumimoji="1" lang="ja-JP" altLang="en-US" dirty="0"/>
          </a:p>
        </p:txBody>
      </p:sp>
      <p:sp>
        <p:nvSpPr>
          <p:cNvPr id="8" name="テキスト ボックス 7"/>
          <p:cNvSpPr txBox="1"/>
          <p:nvPr/>
        </p:nvSpPr>
        <p:spPr>
          <a:xfrm>
            <a:off x="6571818" y="4592272"/>
            <a:ext cx="2170400" cy="369332"/>
          </a:xfrm>
          <a:prstGeom prst="rect">
            <a:avLst/>
          </a:prstGeom>
          <a:noFill/>
        </p:spPr>
        <p:txBody>
          <a:bodyPr wrap="square" rtlCol="0">
            <a:spAutoFit/>
          </a:bodyPr>
          <a:lstStyle/>
          <a:p>
            <a:pPr algn="ctr"/>
            <a:r>
              <a:rPr lang="ja-JP" altLang="en-US" dirty="0" smtClean="0"/>
              <a:t>ランク</a:t>
            </a:r>
            <a:r>
              <a:rPr lang="en-US" altLang="ja-JP" dirty="0" smtClean="0"/>
              <a:t> [10</a:t>
            </a:r>
            <a:r>
              <a:rPr lang="en-US" altLang="ja-JP" baseline="30000" dirty="0" smtClean="0"/>
              <a:t>-4</a:t>
            </a:r>
            <a:r>
              <a:rPr lang="en-US" altLang="ja-JP" dirty="0" smtClean="0"/>
              <a:t> Pa] </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694" y="727387"/>
            <a:ext cx="6482629" cy="3887853"/>
          </a:xfrm>
          <a:prstGeom prst="rect">
            <a:avLst/>
          </a:prstGeom>
        </p:spPr>
      </p:pic>
      <p:sp>
        <p:nvSpPr>
          <p:cNvPr id="11" name="正方形/長方形 10"/>
          <p:cNvSpPr/>
          <p:nvPr/>
        </p:nvSpPr>
        <p:spPr>
          <a:xfrm>
            <a:off x="1828800" y="1130478"/>
            <a:ext cx="982980" cy="312148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6618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図形グループ 15"/>
          <p:cNvGrpSpPr/>
          <p:nvPr/>
        </p:nvGrpSpPr>
        <p:grpSpPr>
          <a:xfrm>
            <a:off x="-314519" y="241435"/>
            <a:ext cx="5415882" cy="3291958"/>
            <a:chOff x="3984209" y="241435"/>
            <a:chExt cx="5415882" cy="3291958"/>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539" y="241435"/>
              <a:ext cx="4550352" cy="3291958"/>
            </a:xfrm>
            <a:prstGeom prst="rect">
              <a:avLst/>
            </a:prstGeom>
          </p:spPr>
        </p:pic>
        <p:sp>
          <p:nvSpPr>
            <p:cNvPr id="8" name="テキスト ボックス 7"/>
            <p:cNvSpPr txBox="1"/>
            <p:nvPr/>
          </p:nvSpPr>
          <p:spPr>
            <a:xfrm>
              <a:off x="7229691" y="2988892"/>
              <a:ext cx="2170400" cy="369332"/>
            </a:xfrm>
            <a:prstGeom prst="rect">
              <a:avLst/>
            </a:prstGeom>
            <a:noFill/>
          </p:spPr>
          <p:txBody>
            <a:bodyPr wrap="square" rtlCol="0">
              <a:spAutoFit/>
            </a:bodyPr>
            <a:lstStyle/>
            <a:p>
              <a:pPr algn="ctr"/>
              <a:r>
                <a:rPr lang="en-US" altLang="ja-JP" dirty="0" smtClean="0"/>
                <a:t> </a:t>
              </a:r>
              <a:r>
                <a:rPr lang="ja-JP" altLang="en-US" dirty="0" smtClean="0"/>
                <a:t>応力</a:t>
              </a:r>
              <a:endParaRPr kumimoji="1" lang="ja-JP" altLang="en-US" dirty="0"/>
            </a:p>
          </p:txBody>
        </p:sp>
        <p:sp>
          <p:nvSpPr>
            <p:cNvPr id="14" name="テキスト ボックス 13"/>
            <p:cNvSpPr txBox="1"/>
            <p:nvPr/>
          </p:nvSpPr>
          <p:spPr>
            <a:xfrm>
              <a:off x="3984209" y="632397"/>
              <a:ext cx="1620982" cy="369332"/>
            </a:xfrm>
            <a:prstGeom prst="rect">
              <a:avLst/>
            </a:prstGeom>
            <a:noFill/>
          </p:spPr>
          <p:txBody>
            <a:bodyPr wrap="square" rtlCol="0">
              <a:spAutoFit/>
            </a:bodyPr>
            <a:lstStyle/>
            <a:p>
              <a:pPr algn="ctr"/>
              <a:r>
                <a:rPr lang="ja-JP" altLang="en-US" smtClean="0"/>
                <a:t>水平風</a:t>
              </a:r>
              <a:endParaRPr kumimoji="1" lang="ja-JP" altLang="en-US" dirty="0"/>
            </a:p>
          </p:txBody>
        </p:sp>
      </p:grpSp>
      <p:grpSp>
        <p:nvGrpSpPr>
          <p:cNvPr id="15" name="図形グループ 14"/>
          <p:cNvGrpSpPr/>
          <p:nvPr/>
        </p:nvGrpSpPr>
        <p:grpSpPr>
          <a:xfrm>
            <a:off x="4247901" y="229041"/>
            <a:ext cx="5220078" cy="3291958"/>
            <a:chOff x="-213447" y="264295"/>
            <a:chExt cx="5220078" cy="3291958"/>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61" y="264295"/>
              <a:ext cx="4550352" cy="3291958"/>
            </a:xfrm>
            <a:prstGeom prst="rect">
              <a:avLst/>
            </a:prstGeom>
          </p:spPr>
        </p:pic>
        <p:sp>
          <p:nvSpPr>
            <p:cNvPr id="7" name="テキスト ボックス 6"/>
            <p:cNvSpPr txBox="1"/>
            <p:nvPr/>
          </p:nvSpPr>
          <p:spPr>
            <a:xfrm>
              <a:off x="-213447" y="633250"/>
              <a:ext cx="1620982" cy="369332"/>
            </a:xfrm>
            <a:prstGeom prst="rect">
              <a:avLst/>
            </a:prstGeom>
            <a:noFill/>
          </p:spPr>
          <p:txBody>
            <a:bodyPr wrap="square" rtlCol="0">
              <a:spAutoFit/>
            </a:bodyPr>
            <a:lstStyle/>
            <a:p>
              <a:pPr algn="ctr"/>
              <a:r>
                <a:rPr lang="ja-JP" altLang="en-US" dirty="0" smtClean="0"/>
                <a:t>バルク係数</a:t>
              </a:r>
              <a:endParaRPr kumimoji="1" lang="ja-JP" altLang="en-US" dirty="0"/>
            </a:p>
          </p:txBody>
        </p:sp>
        <p:sp>
          <p:nvSpPr>
            <p:cNvPr id="12" name="テキスト ボックス 11"/>
            <p:cNvSpPr txBox="1"/>
            <p:nvPr/>
          </p:nvSpPr>
          <p:spPr>
            <a:xfrm>
              <a:off x="2836231" y="2988892"/>
              <a:ext cx="2170400" cy="369332"/>
            </a:xfrm>
            <a:prstGeom prst="rect">
              <a:avLst/>
            </a:prstGeom>
            <a:noFill/>
          </p:spPr>
          <p:txBody>
            <a:bodyPr wrap="square" rtlCol="0">
              <a:spAutoFit/>
            </a:bodyPr>
            <a:lstStyle/>
            <a:p>
              <a:pPr algn="ctr"/>
              <a:r>
                <a:rPr lang="en-US" altLang="ja-JP" dirty="0" smtClean="0"/>
                <a:t> </a:t>
              </a:r>
              <a:r>
                <a:rPr lang="ja-JP" altLang="en-US" dirty="0" smtClean="0"/>
                <a:t>応力</a:t>
              </a:r>
              <a:endParaRPr kumimoji="1" lang="ja-JP" altLang="en-US" dirty="0"/>
            </a:p>
          </p:txBody>
        </p:sp>
      </p:grpSp>
      <p:sp>
        <p:nvSpPr>
          <p:cNvPr id="2" name="タイトル 1"/>
          <p:cNvSpPr>
            <a:spLocks noGrp="1"/>
          </p:cNvSpPr>
          <p:nvPr>
            <p:ph type="title"/>
          </p:nvPr>
        </p:nvSpPr>
        <p:spPr>
          <a:xfrm>
            <a:off x="597044" y="0"/>
            <a:ext cx="7886700" cy="761147"/>
          </a:xfrm>
        </p:spPr>
        <p:txBody>
          <a:bodyPr/>
          <a:lstStyle/>
          <a:p>
            <a:r>
              <a:rPr lang="ja-JP" altLang="en-US" dirty="0" smtClean="0"/>
              <a:t>応力計算の各変数の散布図</a:t>
            </a:r>
            <a:endParaRPr kumimoji="1" lang="ja-JP" altLang="en-US" dirty="0"/>
          </a:p>
        </p:txBody>
      </p:sp>
      <p:sp>
        <p:nvSpPr>
          <p:cNvPr id="3" name="コンテンツ プレースホルダー 2"/>
          <p:cNvSpPr>
            <a:spLocks noGrp="1"/>
          </p:cNvSpPr>
          <p:nvPr>
            <p:ph idx="1"/>
          </p:nvPr>
        </p:nvSpPr>
        <p:spPr>
          <a:xfrm>
            <a:off x="4717004" y="4759922"/>
            <a:ext cx="4734358" cy="1666702"/>
          </a:xfrm>
        </p:spPr>
        <p:txBody>
          <a:bodyPr>
            <a:normAutofit/>
          </a:bodyPr>
          <a:lstStyle/>
          <a:p>
            <a:r>
              <a:rPr lang="ja-JP" altLang="en-US" dirty="0" smtClean="0"/>
              <a:t>水平風とはほぼ比例</a:t>
            </a:r>
            <a:endParaRPr lang="en-US" altLang="ja-JP" dirty="0" smtClean="0"/>
          </a:p>
          <a:p>
            <a:r>
              <a:rPr lang="ja-JP" altLang="en-US" dirty="0" smtClean="0"/>
              <a:t>密度との相関は低い</a:t>
            </a:r>
            <a:endParaRPr lang="en-US" altLang="ja-JP" dirty="0" smtClean="0"/>
          </a:p>
          <a:p>
            <a:r>
              <a:rPr lang="ja-JP" altLang="en-US" dirty="0" smtClean="0"/>
              <a:t>バルク係数が関与</a:t>
            </a:r>
            <a:r>
              <a:rPr lang="is-IS" altLang="ja-JP" dirty="0" smtClean="0"/>
              <a:t>…?</a:t>
            </a:r>
            <a:endParaRPr lang="en-US" altLang="ja-JP" dirty="0" smtClean="0"/>
          </a:p>
        </p:txBody>
      </p:sp>
      <p:grpSp>
        <p:nvGrpSpPr>
          <p:cNvPr id="17" name="図形グループ 16"/>
          <p:cNvGrpSpPr/>
          <p:nvPr/>
        </p:nvGrpSpPr>
        <p:grpSpPr>
          <a:xfrm>
            <a:off x="-213447" y="3358224"/>
            <a:ext cx="5220078" cy="3291958"/>
            <a:chOff x="-213447" y="3358224"/>
            <a:chExt cx="5220078" cy="3291958"/>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061" y="3358224"/>
              <a:ext cx="4550352" cy="3291958"/>
            </a:xfrm>
            <a:prstGeom prst="rect">
              <a:avLst/>
            </a:prstGeom>
          </p:spPr>
        </p:pic>
        <p:sp>
          <p:nvSpPr>
            <p:cNvPr id="11" name="テキスト ボックス 10"/>
            <p:cNvSpPr txBox="1"/>
            <p:nvPr/>
          </p:nvSpPr>
          <p:spPr>
            <a:xfrm>
              <a:off x="2836231" y="6280850"/>
              <a:ext cx="2170400" cy="369332"/>
            </a:xfrm>
            <a:prstGeom prst="rect">
              <a:avLst/>
            </a:prstGeom>
            <a:noFill/>
          </p:spPr>
          <p:txBody>
            <a:bodyPr wrap="square" rtlCol="0">
              <a:spAutoFit/>
            </a:bodyPr>
            <a:lstStyle/>
            <a:p>
              <a:pPr algn="ctr"/>
              <a:r>
                <a:rPr lang="en-US" altLang="ja-JP" dirty="0" smtClean="0"/>
                <a:t> </a:t>
              </a:r>
              <a:r>
                <a:rPr lang="ja-JP" altLang="en-US" dirty="0" smtClean="0"/>
                <a:t>応力</a:t>
              </a:r>
              <a:endParaRPr kumimoji="1" lang="ja-JP" altLang="en-US" dirty="0"/>
            </a:p>
          </p:txBody>
        </p:sp>
        <p:sp>
          <p:nvSpPr>
            <p:cNvPr id="13" name="テキスト ボックス 12"/>
            <p:cNvSpPr txBox="1"/>
            <p:nvPr/>
          </p:nvSpPr>
          <p:spPr>
            <a:xfrm>
              <a:off x="-213447" y="3718059"/>
              <a:ext cx="1620982" cy="369332"/>
            </a:xfrm>
            <a:prstGeom prst="rect">
              <a:avLst/>
            </a:prstGeom>
            <a:noFill/>
          </p:spPr>
          <p:txBody>
            <a:bodyPr wrap="square" rtlCol="0">
              <a:spAutoFit/>
            </a:bodyPr>
            <a:lstStyle/>
            <a:p>
              <a:pPr algn="ctr"/>
              <a:r>
                <a:rPr kumimoji="1" lang="ja-JP" altLang="en-US" dirty="0" smtClean="0"/>
                <a:t>密度</a:t>
              </a:r>
              <a:endParaRPr kumimoji="1" lang="ja-JP" altLang="en-US" dirty="0"/>
            </a:p>
          </p:txBody>
        </p:sp>
      </p:grpSp>
      <p:pic>
        <p:nvPicPr>
          <p:cNvPr id="18" name="図 17"/>
          <p:cNvPicPr>
            <a:picLocks noChangeAspect="1"/>
          </p:cNvPicPr>
          <p:nvPr/>
        </p:nvPicPr>
        <p:blipFill>
          <a:blip r:embed="rId5"/>
          <a:stretch>
            <a:fillRect/>
          </a:stretch>
        </p:blipFill>
        <p:spPr>
          <a:xfrm>
            <a:off x="4411625" y="3804270"/>
            <a:ext cx="4072119" cy="566241"/>
          </a:xfrm>
          <a:prstGeom prst="rect">
            <a:avLst/>
          </a:prstGeom>
        </p:spPr>
      </p:pic>
      <p:pic>
        <p:nvPicPr>
          <p:cNvPr id="19" name="図 18"/>
          <p:cNvPicPr>
            <a:picLocks noChangeAspect="1"/>
          </p:cNvPicPr>
          <p:nvPr/>
        </p:nvPicPr>
        <p:blipFill>
          <a:blip r:embed="rId6"/>
          <a:stretch>
            <a:fillRect/>
          </a:stretch>
        </p:blipFill>
        <p:spPr>
          <a:xfrm>
            <a:off x="4537274" y="1020440"/>
            <a:ext cx="444500" cy="482600"/>
          </a:xfrm>
          <a:prstGeom prst="rect">
            <a:avLst/>
          </a:prstGeom>
        </p:spPr>
      </p:pic>
      <p:pic>
        <p:nvPicPr>
          <p:cNvPr id="20" name="図 19"/>
          <p:cNvPicPr>
            <a:picLocks noChangeAspect="1"/>
          </p:cNvPicPr>
          <p:nvPr/>
        </p:nvPicPr>
        <p:blipFill>
          <a:blip r:embed="rId7"/>
          <a:stretch>
            <a:fillRect/>
          </a:stretch>
        </p:blipFill>
        <p:spPr>
          <a:xfrm>
            <a:off x="4952193" y="1068054"/>
            <a:ext cx="368300" cy="381000"/>
          </a:xfrm>
          <a:prstGeom prst="rect">
            <a:avLst/>
          </a:prstGeom>
        </p:spPr>
      </p:pic>
      <p:pic>
        <p:nvPicPr>
          <p:cNvPr id="21" name="図 20"/>
          <p:cNvPicPr>
            <a:picLocks noChangeAspect="1"/>
          </p:cNvPicPr>
          <p:nvPr/>
        </p:nvPicPr>
        <p:blipFill>
          <a:blip r:embed="rId8"/>
          <a:stretch>
            <a:fillRect/>
          </a:stretch>
        </p:blipFill>
        <p:spPr>
          <a:xfrm>
            <a:off x="495972" y="4153060"/>
            <a:ext cx="231137" cy="372387"/>
          </a:xfrm>
          <a:prstGeom prst="rect">
            <a:avLst/>
          </a:prstGeom>
        </p:spPr>
      </p:pic>
      <p:pic>
        <p:nvPicPr>
          <p:cNvPr id="23" name="図 22"/>
          <p:cNvPicPr>
            <a:picLocks noChangeAspect="1"/>
          </p:cNvPicPr>
          <p:nvPr/>
        </p:nvPicPr>
        <p:blipFill>
          <a:blip r:embed="rId9"/>
          <a:stretch>
            <a:fillRect/>
          </a:stretch>
        </p:blipFill>
        <p:spPr>
          <a:xfrm>
            <a:off x="467811" y="1031315"/>
            <a:ext cx="258466" cy="310159"/>
          </a:xfrm>
          <a:prstGeom prst="rect">
            <a:avLst/>
          </a:prstGeom>
        </p:spPr>
      </p:pic>
    </p:spTree>
    <p:extLst>
      <p:ext uri="{BB962C8B-B14F-4D97-AF65-F5344CB8AC3E}">
        <p14:creationId xmlns:p14="http://schemas.microsoft.com/office/powerpoint/2010/main" val="20152636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628650" y="1030310"/>
            <a:ext cx="7886700" cy="5827690"/>
          </a:xfrm>
        </p:spPr>
        <p:txBody>
          <a:bodyPr>
            <a:normAutofit fontScale="92500" lnSpcReduction="10000"/>
          </a:bodyPr>
          <a:lstStyle/>
          <a:p>
            <a:r>
              <a:rPr kumimoji="1" lang="ja-JP" altLang="en-US" dirty="0" smtClean="0"/>
              <a:t>ダスト巻き上げに関わる地表付近の大気の運動について調べた</a:t>
            </a:r>
            <a:endParaRPr kumimoji="1" lang="en-US" altLang="ja-JP" dirty="0" smtClean="0"/>
          </a:p>
          <a:p>
            <a:pPr lvl="1"/>
            <a:r>
              <a:rPr lang="ja-JP" altLang="en-US" dirty="0" smtClean="0"/>
              <a:t>上昇領域によるセル状構造がある</a:t>
            </a:r>
            <a:endParaRPr lang="en-US" altLang="ja-JP" dirty="0" smtClean="0"/>
          </a:p>
          <a:p>
            <a:pPr lvl="2"/>
            <a:r>
              <a:rPr lang="ja-JP" altLang="en-US" dirty="0" smtClean="0"/>
              <a:t>水平方向の直径</a:t>
            </a:r>
            <a:r>
              <a:rPr lang="en-US" altLang="ja-JP" dirty="0" smtClean="0"/>
              <a:t> 1 ~ 10 km, </a:t>
            </a:r>
            <a:r>
              <a:rPr lang="ja-JP" altLang="en-US" dirty="0" smtClean="0"/>
              <a:t>最大高度</a:t>
            </a:r>
            <a:r>
              <a:rPr lang="en-US" altLang="ja-JP" dirty="0" smtClean="0"/>
              <a:t> 7 km </a:t>
            </a:r>
            <a:r>
              <a:rPr lang="ja-JP" altLang="en-US" dirty="0" smtClean="0"/>
              <a:t>程度</a:t>
            </a:r>
            <a:endParaRPr lang="en-US" altLang="ja-JP" dirty="0" smtClean="0"/>
          </a:p>
          <a:p>
            <a:pPr lvl="1"/>
            <a:r>
              <a:rPr kumimoji="1" lang="ja-JP" altLang="en-US" dirty="0" smtClean="0"/>
              <a:t>ダストを巻き上げるのに十分な地表面応力が生じている</a:t>
            </a:r>
            <a:endParaRPr kumimoji="1" lang="en-US" altLang="ja-JP" dirty="0" smtClean="0"/>
          </a:p>
          <a:p>
            <a:pPr lvl="1"/>
            <a:r>
              <a:rPr lang="ja-JP" altLang="en-US" dirty="0" smtClean="0"/>
              <a:t>上昇流域に強い渦が生じる</a:t>
            </a:r>
            <a:endParaRPr lang="en-US" altLang="ja-JP" dirty="0"/>
          </a:p>
          <a:p>
            <a:pPr lvl="2"/>
            <a:r>
              <a:rPr lang="ja-JP" altLang="en-US" dirty="0"/>
              <a:t>渦は大きなもので</a:t>
            </a:r>
            <a:r>
              <a:rPr lang="en-US" altLang="ja-JP" dirty="0"/>
              <a:t> 1000 m </a:t>
            </a:r>
            <a:r>
              <a:rPr lang="ja-JP" altLang="en-US" dirty="0"/>
              <a:t>以上の高さを</a:t>
            </a:r>
            <a:r>
              <a:rPr lang="ja-JP" altLang="en-US" dirty="0" smtClean="0"/>
              <a:t>持つものもある</a:t>
            </a:r>
            <a:endParaRPr lang="en-US" altLang="ja-JP" dirty="0" smtClean="0"/>
          </a:p>
          <a:p>
            <a:pPr lvl="2"/>
            <a:r>
              <a:rPr lang="ja-JP" altLang="en-US" dirty="0" smtClean="0"/>
              <a:t>ダストを巻き上げている構造の可能性がある</a:t>
            </a:r>
            <a:endParaRPr lang="en-US" altLang="ja-JP" dirty="0" smtClean="0"/>
          </a:p>
          <a:p>
            <a:r>
              <a:rPr lang="ja-JP" altLang="en-US" dirty="0" smtClean="0"/>
              <a:t>今後について</a:t>
            </a:r>
            <a:endParaRPr kumimoji="1" lang="en-US" altLang="ja-JP" dirty="0" smtClean="0"/>
          </a:p>
          <a:p>
            <a:pPr lvl="1"/>
            <a:r>
              <a:rPr kumimoji="1" lang="ja-JP" altLang="en-US" dirty="0" smtClean="0"/>
              <a:t>応力が強いところと対流構造との関係について調べ</a:t>
            </a:r>
            <a:r>
              <a:rPr lang="ja-JP" altLang="en-US" dirty="0" smtClean="0"/>
              <a:t>たい</a:t>
            </a:r>
            <a:endParaRPr kumimoji="1" lang="en-US" altLang="ja-JP" dirty="0" smtClean="0"/>
          </a:p>
          <a:p>
            <a:pPr lvl="1"/>
            <a:r>
              <a:rPr kumimoji="1" lang="ja-JP" altLang="en-US" dirty="0" smtClean="0"/>
              <a:t>渦や応力値の時間発展について調べ</a:t>
            </a:r>
            <a:r>
              <a:rPr lang="ja-JP" altLang="en-US" dirty="0" smtClean="0"/>
              <a:t>たい</a:t>
            </a:r>
            <a:endParaRPr lang="en-US" altLang="ja-JP" dirty="0" smtClean="0"/>
          </a:p>
          <a:p>
            <a:pPr lvl="1"/>
            <a:r>
              <a:rPr lang="ja-JP" altLang="en-US" dirty="0" smtClean="0"/>
              <a:t>細かい構造が大気全体の構造に与える影響を調べることで</a:t>
            </a:r>
            <a:r>
              <a:rPr lang="en-US" altLang="ja-JP" dirty="0" smtClean="0"/>
              <a:t>, </a:t>
            </a:r>
            <a:r>
              <a:rPr lang="ja-JP" altLang="en-US" dirty="0" smtClean="0"/>
              <a:t>ダスト巻き上げ効果のパラメタリゼーションが得られることが期待される</a:t>
            </a:r>
            <a:endParaRPr kumimoji="1" lang="en-US" altLang="ja-JP" dirty="0" smtClean="0"/>
          </a:p>
          <a:p>
            <a:pPr lvl="1"/>
            <a:endParaRPr kumimoji="1" lang="ja-JP" altLang="en-US" dirty="0"/>
          </a:p>
        </p:txBody>
      </p:sp>
    </p:spTree>
    <p:extLst>
      <p:ext uri="{BB962C8B-B14F-4D97-AF65-F5344CB8AC3E}">
        <p14:creationId xmlns:p14="http://schemas.microsoft.com/office/powerpoint/2010/main" val="11423871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参考文献</a:t>
            </a:r>
            <a:endParaRPr kumimoji="1" lang="ja-JP" altLang="en-US" dirty="0"/>
          </a:p>
        </p:txBody>
      </p:sp>
      <p:sp>
        <p:nvSpPr>
          <p:cNvPr id="3" name="コンテンツ プレースホルダー 2"/>
          <p:cNvSpPr>
            <a:spLocks noGrp="1"/>
          </p:cNvSpPr>
          <p:nvPr>
            <p:ph idx="1"/>
          </p:nvPr>
        </p:nvSpPr>
        <p:spPr>
          <a:xfrm>
            <a:off x="628650" y="1315844"/>
            <a:ext cx="7886700" cy="5542156"/>
          </a:xfrm>
        </p:spPr>
        <p:txBody>
          <a:bodyPr>
            <a:normAutofit fontScale="85000" lnSpcReduction="20000"/>
          </a:bodyPr>
          <a:lstStyle/>
          <a:p>
            <a:r>
              <a:rPr lang="en-US" altLang="ja-JP" sz="2400" dirty="0"/>
              <a:t>Greeley, R., and J. D. </a:t>
            </a:r>
            <a:r>
              <a:rPr lang="en-US" altLang="ja-JP" sz="2400" dirty="0" err="1"/>
              <a:t>Iversen</a:t>
            </a:r>
            <a:r>
              <a:rPr lang="en-US" altLang="ja-JP" sz="2400" dirty="0"/>
              <a:t>, 1985: Wind as a Geological Process on Earth, Mars, Venus, and Titan., Cambridge Univ. Press., 333 </a:t>
            </a:r>
            <a:r>
              <a:rPr lang="en-US" altLang="ja-JP" sz="2400" dirty="0" smtClean="0"/>
              <a:t>pp</a:t>
            </a:r>
          </a:p>
          <a:p>
            <a:r>
              <a:rPr lang="en-US" altLang="ja-JP" sz="2400" dirty="0" smtClean="0"/>
              <a:t>Michaels</a:t>
            </a:r>
            <a:r>
              <a:rPr lang="en-US" altLang="ja-JP" sz="2400" dirty="0"/>
              <a:t>, T. I., and </a:t>
            </a:r>
            <a:r>
              <a:rPr lang="en-US" altLang="ja-JP" sz="2400" dirty="0" err="1"/>
              <a:t>Rafkin</a:t>
            </a:r>
            <a:r>
              <a:rPr lang="en-US" altLang="ja-JP" sz="2400" dirty="0"/>
              <a:t>, S. C. R., 2004: Large eddy simulation of atmospheric convection on Mars, Q</a:t>
            </a:r>
            <a:r>
              <a:rPr lang="en-US" altLang="ja-JP" sz="2400" dirty="0" smtClean="0"/>
              <a:t>. J. R. </a:t>
            </a:r>
            <a:r>
              <a:rPr lang="en-US" altLang="ja-JP" sz="2400" dirty="0" err="1" smtClean="0"/>
              <a:t>Meteorol</a:t>
            </a:r>
            <a:r>
              <a:rPr lang="en-US" altLang="ja-JP" sz="2400" dirty="0" smtClean="0"/>
              <a:t>. Soc</a:t>
            </a:r>
            <a:r>
              <a:rPr lang="en-US" altLang="ja-JP" sz="2400" dirty="0"/>
              <a:t>., 130, </a:t>
            </a:r>
            <a:r>
              <a:rPr lang="en-US" altLang="ja-JP" sz="2400" dirty="0" smtClean="0"/>
              <a:t>1251-1274</a:t>
            </a:r>
          </a:p>
          <a:p>
            <a:r>
              <a:rPr lang="en-US" altLang="ja-JP" sz="2400" dirty="0" err="1"/>
              <a:t>Montabone</a:t>
            </a:r>
            <a:r>
              <a:rPr lang="en-US" altLang="ja-JP" sz="2400" dirty="0"/>
              <a:t>, L., </a:t>
            </a:r>
            <a:r>
              <a:rPr lang="en-US" altLang="ja-JP" sz="2400" dirty="0" smtClean="0"/>
              <a:t>et al., </a:t>
            </a:r>
            <a:r>
              <a:rPr lang="en-US" altLang="ja-JP" sz="2400" dirty="0"/>
              <a:t>2005: </a:t>
            </a:r>
            <a:r>
              <a:rPr lang="en-US" altLang="ja-JP" sz="2400" dirty="0" err="1"/>
              <a:t>Interannual</a:t>
            </a:r>
            <a:r>
              <a:rPr lang="en-US" altLang="ja-JP" sz="2400" dirty="0"/>
              <a:t> variability of Martian dust storms in assimilation of several years of Mars global surveyor observations, Adv</a:t>
            </a:r>
            <a:r>
              <a:rPr lang="en-US" altLang="ja-JP" sz="2400" dirty="0" smtClean="0"/>
              <a:t>. Space. Res</a:t>
            </a:r>
            <a:r>
              <a:rPr lang="en-US" altLang="ja-JP" sz="2400" dirty="0"/>
              <a:t>., 36, </a:t>
            </a:r>
            <a:r>
              <a:rPr lang="en-US" altLang="ja-JP" sz="2400" dirty="0" smtClean="0"/>
              <a:t>2146-2155</a:t>
            </a:r>
          </a:p>
          <a:p>
            <a:r>
              <a:rPr lang="en-US" altLang="ja-JP" sz="2400" dirty="0" err="1"/>
              <a:t>Nishizawa</a:t>
            </a:r>
            <a:r>
              <a:rPr lang="en-US" altLang="ja-JP" sz="2400" dirty="0"/>
              <a:t>, S., et al. </a:t>
            </a:r>
            <a:r>
              <a:rPr lang="en-US" altLang="ja-JP" sz="2400" dirty="0" smtClean="0"/>
              <a:t>2016: Martian </a:t>
            </a:r>
            <a:r>
              <a:rPr lang="en-US" altLang="ja-JP" sz="2400" dirty="0"/>
              <a:t>dust devil statistics from high-resolution large-eddy simulations, </a:t>
            </a:r>
            <a:r>
              <a:rPr lang="en-US" altLang="ja-JP" sz="2400" dirty="0" err="1"/>
              <a:t>Geophys</a:t>
            </a:r>
            <a:r>
              <a:rPr lang="en-US" altLang="ja-JP" sz="2400" dirty="0"/>
              <a:t>. Res. Lett., 43, </a:t>
            </a:r>
            <a:r>
              <a:rPr lang="en-US" altLang="ja-JP" sz="2400" dirty="0" smtClean="0"/>
              <a:t>4180–4188</a:t>
            </a:r>
          </a:p>
          <a:p>
            <a:r>
              <a:rPr lang="en-US" altLang="ja-JP" sz="2400" dirty="0" err="1" smtClean="0"/>
              <a:t>Odaka</a:t>
            </a:r>
            <a:r>
              <a:rPr lang="en-US" altLang="ja-JP" sz="2400" dirty="0" smtClean="0"/>
              <a:t> </a:t>
            </a:r>
            <a:r>
              <a:rPr lang="en-US" altLang="ja-JP" sz="2400" dirty="0"/>
              <a:t>M., </a:t>
            </a:r>
            <a:r>
              <a:rPr lang="en-US" altLang="ja-JP" sz="2400" dirty="0" smtClean="0"/>
              <a:t>et al. </a:t>
            </a:r>
            <a:r>
              <a:rPr lang="en-US" altLang="ja-JP" sz="2400" dirty="0"/>
              <a:t>2001: A numerical simulation of thermal convection in the Martian lower atmosphere with a two- dimensional </a:t>
            </a:r>
            <a:r>
              <a:rPr lang="en-US" altLang="ja-JP" sz="2400" dirty="0" err="1"/>
              <a:t>anelastic</a:t>
            </a:r>
            <a:r>
              <a:rPr lang="en-US" altLang="ja-JP" sz="2400" dirty="0"/>
              <a:t> model. </a:t>
            </a:r>
            <a:r>
              <a:rPr lang="en-US" altLang="ja-JP" sz="2400" dirty="0" err="1"/>
              <a:t>Nagare</a:t>
            </a:r>
            <a:r>
              <a:rPr lang="en-US" altLang="ja-JP" sz="2400" dirty="0"/>
              <a:t> multimedia </a:t>
            </a:r>
            <a:r>
              <a:rPr lang="en-US" altLang="ja-JP" sz="2400" dirty="0" smtClean="0"/>
              <a:t>2001</a:t>
            </a:r>
          </a:p>
          <a:p>
            <a:r>
              <a:rPr lang="en-US" altLang="ja-JP" sz="2400" dirty="0" err="1" smtClean="0"/>
              <a:t>Petrosyan</a:t>
            </a:r>
            <a:r>
              <a:rPr lang="en-US" altLang="ja-JP" sz="2400" dirty="0" smtClean="0"/>
              <a:t>, A., </a:t>
            </a:r>
            <a:r>
              <a:rPr kumimoji="1" lang="en-US" altLang="ja-JP" sz="2400" dirty="0" smtClean="0"/>
              <a:t>et al.</a:t>
            </a:r>
            <a:r>
              <a:rPr lang="en-US" altLang="ja-JP" sz="2400" dirty="0" smtClean="0"/>
              <a:t>, 2011: The Martian atmospheric </a:t>
            </a:r>
            <a:r>
              <a:rPr lang="en-US" altLang="ja-JP" sz="2400" dirty="0"/>
              <a:t>boundary layer, Rev. </a:t>
            </a:r>
            <a:r>
              <a:rPr lang="en-US" altLang="ja-JP" sz="2400" dirty="0" err="1" smtClean="0"/>
              <a:t>Geophys</a:t>
            </a:r>
            <a:r>
              <a:rPr lang="en-US" altLang="ja-JP" sz="2400" dirty="0" smtClean="0"/>
              <a:t>, 49</a:t>
            </a:r>
          </a:p>
          <a:p>
            <a:r>
              <a:rPr lang="en-US" altLang="ja-JP" sz="2400" dirty="0" err="1"/>
              <a:t>Rafkin</a:t>
            </a:r>
            <a:r>
              <a:rPr lang="en-US" altLang="ja-JP" sz="2400" dirty="0"/>
              <a:t>, S. C. R</a:t>
            </a:r>
            <a:r>
              <a:rPr lang="en-US" altLang="ja-JP" sz="2400" dirty="0" smtClean="0"/>
              <a:t>., et al., 2013: </a:t>
            </a:r>
            <a:r>
              <a:rPr lang="en-US" altLang="ja-JP" sz="2400" dirty="0"/>
              <a:t>Mars: Atmosphere and climate overview, in Comparative Climatology of Terrestrial Planets, edited by S. J. </a:t>
            </a:r>
            <a:r>
              <a:rPr lang="en-US" altLang="ja-JP" sz="2400" dirty="0" err="1"/>
              <a:t>Mackwell</a:t>
            </a:r>
            <a:r>
              <a:rPr lang="en-US" altLang="ja-JP" sz="2400" dirty="0"/>
              <a:t> et al., pp. 55–89, Univ. of Arizona Press, Tucson, Tex.</a:t>
            </a:r>
            <a:endParaRPr kumimoji="1" lang="ja-JP" altLang="en-US" sz="2400" dirty="0"/>
          </a:p>
        </p:txBody>
      </p:sp>
    </p:spTree>
    <p:extLst>
      <p:ext uri="{BB962C8B-B14F-4D97-AF65-F5344CB8AC3E}">
        <p14:creationId xmlns:p14="http://schemas.microsoft.com/office/powerpoint/2010/main" val="475804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1821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8807" y="512136"/>
            <a:ext cx="5875182" cy="5875182"/>
          </a:xfrm>
        </p:spPr>
      </p:pic>
    </p:spTree>
    <p:extLst>
      <p:ext uri="{BB962C8B-B14F-4D97-AF65-F5344CB8AC3E}">
        <p14:creationId xmlns:p14="http://schemas.microsoft.com/office/powerpoint/2010/main" val="1001753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1695450"/>
            <a:ext cx="9144000" cy="3467100"/>
          </a:xfrm>
          <a:prstGeom prst="rect">
            <a:avLst/>
          </a:prstGeom>
        </p:spPr>
      </p:pic>
    </p:spTree>
    <p:extLst>
      <p:ext uri="{BB962C8B-B14F-4D97-AF65-F5344CB8AC3E}">
        <p14:creationId xmlns:p14="http://schemas.microsoft.com/office/powerpoint/2010/main" val="2204461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火星のダストと大気</a:t>
            </a:r>
            <a:endParaRPr kumimoji="1" lang="ja-JP" altLang="en-US" dirty="0"/>
          </a:p>
        </p:txBody>
      </p:sp>
      <p:sp>
        <p:nvSpPr>
          <p:cNvPr id="3" name="コンテンツ プレースホルダー 2"/>
          <p:cNvSpPr>
            <a:spLocks noGrp="1"/>
          </p:cNvSpPr>
          <p:nvPr>
            <p:ph idx="1"/>
          </p:nvPr>
        </p:nvSpPr>
        <p:spPr>
          <a:xfrm>
            <a:off x="628650" y="5632299"/>
            <a:ext cx="7886700" cy="1019639"/>
          </a:xfrm>
        </p:spPr>
        <p:txBody>
          <a:bodyPr>
            <a:normAutofit/>
          </a:bodyPr>
          <a:lstStyle/>
          <a:p>
            <a:r>
              <a:rPr lang="ja-JP" altLang="en-US" dirty="0" smtClean="0"/>
              <a:t>火星気象について考えるにあたり</a:t>
            </a:r>
            <a:r>
              <a:rPr lang="en-US" altLang="ja-JP" dirty="0" smtClean="0"/>
              <a:t>, </a:t>
            </a:r>
            <a:r>
              <a:rPr lang="ja-JP" altLang="en-US" dirty="0" smtClean="0"/>
              <a:t>ダストの量を予測することは重要</a:t>
            </a:r>
            <a:endParaRPr lang="en-US" altLang="ja-JP" dirty="0" smtClean="0"/>
          </a:p>
        </p:txBody>
      </p:sp>
      <p:sp>
        <p:nvSpPr>
          <p:cNvPr id="4" name="コンテンツ プレースホルダー 2"/>
          <p:cNvSpPr txBox="1">
            <a:spLocks/>
          </p:cNvSpPr>
          <p:nvPr/>
        </p:nvSpPr>
        <p:spPr>
          <a:xfrm>
            <a:off x="628650" y="1126273"/>
            <a:ext cx="7886700" cy="217892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kumimoji="1" sz="3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kumimoji="1" sz="2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kumimoji="1"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kumimoji="1"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kumimoji="1"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kumimoji="1" sz="1350" kern="1200">
                <a:solidFill>
                  <a:schemeClr val="tx1"/>
                </a:solidFill>
                <a:latin typeface="+mn-lt"/>
                <a:ea typeface="+mn-ea"/>
                <a:cs typeface="+mn-cs"/>
              </a:defRPr>
            </a:lvl9pPr>
          </a:lstStyle>
          <a:p>
            <a:r>
              <a:rPr lang="ja-JP" altLang="en-US" dirty="0" smtClean="0"/>
              <a:t>これらの現象は大気中ダスト量の変化を通じて大気の光学的深さに影響する</a:t>
            </a:r>
            <a:endParaRPr lang="en-US" altLang="ja-JP" dirty="0" smtClean="0"/>
          </a:p>
          <a:p>
            <a:pPr lvl="1"/>
            <a:r>
              <a:rPr lang="ja-JP" altLang="en-US" dirty="0" smtClean="0"/>
              <a:t>大気の温度構造が変化し</a:t>
            </a:r>
            <a:r>
              <a:rPr lang="en-US" altLang="ja-JP" dirty="0" smtClean="0"/>
              <a:t>, </a:t>
            </a:r>
            <a:r>
              <a:rPr lang="ja-JP" altLang="en-US" dirty="0" smtClean="0"/>
              <a:t>大気の運動に影響がある</a:t>
            </a:r>
            <a:r>
              <a:rPr lang="en-US" altLang="ja-JP" dirty="0" smtClean="0"/>
              <a:t> (</a:t>
            </a:r>
            <a:r>
              <a:rPr lang="en-US" altLang="ja-JP" dirty="0" err="1" smtClean="0"/>
              <a:t>Montabone</a:t>
            </a:r>
            <a:r>
              <a:rPr lang="en-US" altLang="ja-JP" dirty="0" smtClean="0"/>
              <a:t> et al., 2005)</a:t>
            </a:r>
          </a:p>
        </p:txBody>
      </p:sp>
      <p:pic>
        <p:nvPicPr>
          <p:cNvPr id="7" name="図 6"/>
          <p:cNvPicPr>
            <a:picLocks noChangeAspect="1"/>
          </p:cNvPicPr>
          <p:nvPr/>
        </p:nvPicPr>
        <p:blipFill>
          <a:blip r:embed="rId2"/>
          <a:stretch>
            <a:fillRect/>
          </a:stretch>
        </p:blipFill>
        <p:spPr>
          <a:xfrm>
            <a:off x="914399" y="2875698"/>
            <a:ext cx="6728593" cy="2594157"/>
          </a:xfrm>
          <a:prstGeom prst="rect">
            <a:avLst/>
          </a:prstGeom>
        </p:spPr>
      </p:pic>
      <p:sp>
        <p:nvSpPr>
          <p:cNvPr id="8" name="テキスト ボックス 7"/>
          <p:cNvSpPr txBox="1"/>
          <p:nvPr/>
        </p:nvSpPr>
        <p:spPr>
          <a:xfrm>
            <a:off x="6761409" y="5162078"/>
            <a:ext cx="2291978" cy="307777"/>
          </a:xfrm>
          <a:prstGeom prst="rect">
            <a:avLst/>
          </a:prstGeom>
          <a:noFill/>
        </p:spPr>
        <p:txBody>
          <a:bodyPr wrap="square" rtlCol="0">
            <a:spAutoFit/>
          </a:bodyPr>
          <a:lstStyle/>
          <a:p>
            <a:r>
              <a:rPr lang="en-US" altLang="ja-JP" sz="1400" dirty="0" err="1" smtClean="0"/>
              <a:t>Montabone</a:t>
            </a:r>
            <a:r>
              <a:rPr lang="en-US" altLang="ja-JP" sz="1400" dirty="0" smtClean="0"/>
              <a:t> et al. (2005)</a:t>
            </a:r>
            <a:endParaRPr kumimoji="1" lang="ja-JP" altLang="en-US" sz="1400" dirty="0"/>
          </a:p>
        </p:txBody>
      </p:sp>
      <p:sp>
        <p:nvSpPr>
          <p:cNvPr id="9" name="テキスト ボックス 8"/>
          <p:cNvSpPr txBox="1"/>
          <p:nvPr/>
        </p:nvSpPr>
        <p:spPr>
          <a:xfrm>
            <a:off x="2121603" y="2875698"/>
            <a:ext cx="1312052" cy="276999"/>
          </a:xfrm>
          <a:prstGeom prst="rect">
            <a:avLst/>
          </a:prstGeom>
          <a:solidFill>
            <a:schemeClr val="bg1"/>
          </a:solidFill>
        </p:spPr>
        <p:txBody>
          <a:bodyPr wrap="square" lIns="0" tIns="0" rIns="0" bIns="0" rtlCol="0">
            <a:spAutoFit/>
          </a:bodyPr>
          <a:lstStyle/>
          <a:p>
            <a:pPr algn="ctr"/>
            <a:r>
              <a:rPr lang="ja-JP" altLang="en-US" smtClean="0"/>
              <a:t>通常時</a:t>
            </a:r>
            <a:endParaRPr kumimoji="1" lang="ja-JP" altLang="en-US" dirty="0"/>
          </a:p>
        </p:txBody>
      </p:sp>
      <p:sp>
        <p:nvSpPr>
          <p:cNvPr id="10" name="テキスト ボックス 9"/>
          <p:cNvSpPr txBox="1"/>
          <p:nvPr/>
        </p:nvSpPr>
        <p:spPr>
          <a:xfrm>
            <a:off x="4844050" y="2889695"/>
            <a:ext cx="2471150" cy="276999"/>
          </a:xfrm>
          <a:prstGeom prst="rect">
            <a:avLst/>
          </a:prstGeom>
          <a:solidFill>
            <a:schemeClr val="bg1"/>
          </a:solidFill>
        </p:spPr>
        <p:txBody>
          <a:bodyPr wrap="square" lIns="0" tIns="0" rIns="0" bIns="0" rtlCol="0">
            <a:spAutoFit/>
          </a:bodyPr>
          <a:lstStyle/>
          <a:p>
            <a:pPr algn="ctr"/>
            <a:r>
              <a:rPr lang="ja-JP" altLang="en-US" smtClean="0"/>
              <a:t>ダストストーム発生時</a:t>
            </a:r>
            <a:endParaRPr kumimoji="1" lang="ja-JP" altLang="en-US" dirty="0"/>
          </a:p>
        </p:txBody>
      </p:sp>
    </p:spTree>
    <p:extLst>
      <p:ext uri="{BB962C8B-B14F-4D97-AF65-F5344CB8AC3E}">
        <p14:creationId xmlns:p14="http://schemas.microsoft.com/office/powerpoint/2010/main" val="742354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大気へのダスト供給</a:t>
            </a:r>
            <a:endParaRPr kumimoji="1" lang="ja-JP" altLang="en-US" dirty="0"/>
          </a:p>
        </p:txBody>
      </p:sp>
      <p:sp>
        <p:nvSpPr>
          <p:cNvPr id="3" name="コンテンツ プレースホルダー 2"/>
          <p:cNvSpPr>
            <a:spLocks noGrp="1"/>
          </p:cNvSpPr>
          <p:nvPr>
            <p:ph idx="1"/>
          </p:nvPr>
        </p:nvSpPr>
        <p:spPr/>
        <p:txBody>
          <a:bodyPr/>
          <a:lstStyle/>
          <a:p>
            <a:r>
              <a:rPr lang="ja-JP" altLang="en-US" dirty="0"/>
              <a:t>火星大気中のダストは地表面から供給</a:t>
            </a:r>
            <a:r>
              <a:rPr lang="ja-JP" altLang="en-US" dirty="0" smtClean="0"/>
              <a:t>されると考えられる</a:t>
            </a:r>
            <a:r>
              <a:rPr lang="en-US" altLang="ja-JP" dirty="0" smtClean="0"/>
              <a:t>(</a:t>
            </a:r>
            <a:r>
              <a:rPr lang="en-US" altLang="ja-JP" dirty="0" err="1" smtClean="0"/>
              <a:t>Rafkin</a:t>
            </a:r>
            <a:r>
              <a:rPr lang="en-US" altLang="ja-JP" dirty="0" smtClean="0"/>
              <a:t> et al., 2013)</a:t>
            </a:r>
            <a:endParaRPr lang="en-US" altLang="ja-JP" dirty="0"/>
          </a:p>
          <a:p>
            <a:pPr lvl="1"/>
            <a:r>
              <a:rPr lang="ja-JP" altLang="en-US" dirty="0"/>
              <a:t>ダストデビルによる巻き上げ</a:t>
            </a:r>
            <a:endParaRPr lang="en-US" altLang="ja-JP" dirty="0"/>
          </a:p>
          <a:p>
            <a:pPr lvl="1"/>
            <a:r>
              <a:rPr lang="ja-JP" altLang="en-US" dirty="0" smtClean="0"/>
              <a:t>風の地表面</a:t>
            </a:r>
            <a:r>
              <a:rPr lang="ja-JP" altLang="en-US" dirty="0"/>
              <a:t>摩擦による</a:t>
            </a:r>
            <a:r>
              <a:rPr lang="ja-JP" altLang="en-US" dirty="0" smtClean="0"/>
              <a:t>巻き上げ</a:t>
            </a:r>
            <a:endParaRPr lang="en-US" altLang="ja-JP" dirty="0" smtClean="0"/>
          </a:p>
          <a:p>
            <a:r>
              <a:rPr lang="ja-JP" altLang="en-US" dirty="0" smtClean="0"/>
              <a:t>地表から供給されたダストは惑星境界層における風で拡散される</a:t>
            </a:r>
            <a:endParaRPr lang="en-US" altLang="ja-JP" dirty="0" smtClean="0"/>
          </a:p>
        </p:txBody>
      </p:sp>
      <p:pic>
        <p:nvPicPr>
          <p:cNvPr id="4" name="図 3"/>
          <p:cNvPicPr>
            <a:picLocks noChangeAspect="1"/>
          </p:cNvPicPr>
          <p:nvPr/>
        </p:nvPicPr>
        <p:blipFill>
          <a:blip r:embed="rId2"/>
          <a:stretch>
            <a:fillRect/>
          </a:stretch>
        </p:blipFill>
        <p:spPr>
          <a:xfrm>
            <a:off x="9144000" y="596946"/>
            <a:ext cx="3733799" cy="2800350"/>
          </a:xfrm>
          <a:prstGeom prst="rect">
            <a:avLst/>
          </a:prstGeom>
        </p:spPr>
      </p:pic>
      <p:sp>
        <p:nvSpPr>
          <p:cNvPr id="5" name="テキスト ボックス 4"/>
          <p:cNvSpPr txBox="1"/>
          <p:nvPr/>
        </p:nvSpPr>
        <p:spPr>
          <a:xfrm>
            <a:off x="1352282" y="6452315"/>
            <a:ext cx="6529588" cy="369332"/>
          </a:xfrm>
          <a:prstGeom prst="rect">
            <a:avLst/>
          </a:prstGeom>
          <a:solidFill>
            <a:schemeClr val="accent2">
              <a:lumMod val="40000"/>
              <a:lumOff val="60000"/>
            </a:schemeClr>
          </a:solidFill>
        </p:spPr>
        <p:txBody>
          <a:bodyPr wrap="square" rtlCol="0">
            <a:spAutoFit/>
          </a:bodyPr>
          <a:lstStyle/>
          <a:p>
            <a:pPr algn="ctr"/>
            <a:r>
              <a:rPr kumimoji="1" lang="ja-JP" altLang="en-US" smtClean="0"/>
              <a:t>地面</a:t>
            </a:r>
            <a:endParaRPr kumimoji="1" lang="ja-JP" altLang="en-US"/>
          </a:p>
        </p:txBody>
      </p:sp>
      <p:sp>
        <p:nvSpPr>
          <p:cNvPr id="6" name="雲 5"/>
          <p:cNvSpPr/>
          <p:nvPr/>
        </p:nvSpPr>
        <p:spPr>
          <a:xfrm>
            <a:off x="2305318" y="4576527"/>
            <a:ext cx="785611" cy="1622738"/>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ダスト</a:t>
            </a:r>
            <a:endParaRPr kumimoji="1" lang="ja-JP" altLang="en-US" dirty="0">
              <a:solidFill>
                <a:schemeClr val="tx1"/>
              </a:solidFill>
            </a:endParaRPr>
          </a:p>
        </p:txBody>
      </p:sp>
      <p:sp>
        <p:nvSpPr>
          <p:cNvPr id="7" name="右矢印 6"/>
          <p:cNvSpPr/>
          <p:nvPr/>
        </p:nvSpPr>
        <p:spPr>
          <a:xfrm rot="1340903" flipH="1">
            <a:off x="3135590" y="5654372"/>
            <a:ext cx="1506828" cy="532561"/>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ダスト供給</a:t>
            </a:r>
            <a:endParaRPr kumimoji="1" lang="ja-JP" altLang="en-US" dirty="0"/>
          </a:p>
        </p:txBody>
      </p:sp>
      <p:sp>
        <p:nvSpPr>
          <p:cNvPr id="8" name="左矢印 7"/>
          <p:cNvSpPr/>
          <p:nvPr/>
        </p:nvSpPr>
        <p:spPr>
          <a:xfrm>
            <a:off x="5472690" y="5576552"/>
            <a:ext cx="1996225" cy="875763"/>
          </a:xfrm>
          <a:prstGeom prst="lef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mtClean="0"/>
              <a:t>風</a:t>
            </a:r>
            <a:endParaRPr kumimoji="1" lang="ja-JP" altLang="en-US"/>
          </a:p>
        </p:txBody>
      </p:sp>
      <p:sp>
        <p:nvSpPr>
          <p:cNvPr id="9" name="太陽 8"/>
          <p:cNvSpPr/>
          <p:nvPr/>
        </p:nvSpPr>
        <p:spPr>
          <a:xfrm>
            <a:off x="600438" y="4370467"/>
            <a:ext cx="656822" cy="656822"/>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rot="1340903">
            <a:off x="1315736" y="4903631"/>
            <a:ext cx="1182175" cy="5325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t>放射</a:t>
            </a:r>
            <a:endParaRPr kumimoji="1" lang="ja-JP" altLang="en-US" dirty="0"/>
          </a:p>
        </p:txBody>
      </p:sp>
      <p:sp>
        <p:nvSpPr>
          <p:cNvPr id="12" name="フリーフォーム 11"/>
          <p:cNvSpPr/>
          <p:nvPr/>
        </p:nvSpPr>
        <p:spPr>
          <a:xfrm>
            <a:off x="4765183" y="5473521"/>
            <a:ext cx="528034" cy="940158"/>
          </a:xfrm>
          <a:custGeom>
            <a:avLst/>
            <a:gdLst>
              <a:gd name="connsiteX0" fmla="*/ 528034 w 528034"/>
              <a:gd name="connsiteY0" fmla="*/ 0 h 940158"/>
              <a:gd name="connsiteX1" fmla="*/ 257578 w 528034"/>
              <a:gd name="connsiteY1" fmla="*/ 25758 h 940158"/>
              <a:gd name="connsiteX2" fmla="*/ 167425 w 528034"/>
              <a:gd name="connsiteY2" fmla="*/ 51516 h 940158"/>
              <a:gd name="connsiteX3" fmla="*/ 90152 w 528034"/>
              <a:gd name="connsiteY3" fmla="*/ 90152 h 940158"/>
              <a:gd name="connsiteX4" fmla="*/ 38637 w 528034"/>
              <a:gd name="connsiteY4" fmla="*/ 167425 h 940158"/>
              <a:gd name="connsiteX5" fmla="*/ 12879 w 528034"/>
              <a:gd name="connsiteY5" fmla="*/ 206062 h 940158"/>
              <a:gd name="connsiteX6" fmla="*/ 0 w 528034"/>
              <a:gd name="connsiteY6" fmla="*/ 244699 h 940158"/>
              <a:gd name="connsiteX7" fmla="*/ 12879 w 528034"/>
              <a:gd name="connsiteY7" fmla="*/ 347730 h 940158"/>
              <a:gd name="connsiteX8" fmla="*/ 51516 w 528034"/>
              <a:gd name="connsiteY8" fmla="*/ 386366 h 940158"/>
              <a:gd name="connsiteX9" fmla="*/ 90152 w 528034"/>
              <a:gd name="connsiteY9" fmla="*/ 412124 h 940158"/>
              <a:gd name="connsiteX10" fmla="*/ 193183 w 528034"/>
              <a:gd name="connsiteY10" fmla="*/ 437882 h 940158"/>
              <a:gd name="connsiteX11" fmla="*/ 412124 w 528034"/>
              <a:gd name="connsiteY11" fmla="*/ 425003 h 940158"/>
              <a:gd name="connsiteX12" fmla="*/ 450761 w 528034"/>
              <a:gd name="connsiteY12" fmla="*/ 399245 h 940158"/>
              <a:gd name="connsiteX13" fmla="*/ 437882 w 528034"/>
              <a:gd name="connsiteY13" fmla="*/ 321972 h 940158"/>
              <a:gd name="connsiteX14" fmla="*/ 64394 w 528034"/>
              <a:gd name="connsiteY14" fmla="*/ 373487 h 940158"/>
              <a:gd name="connsiteX15" fmla="*/ 51516 w 528034"/>
              <a:gd name="connsiteY15" fmla="*/ 425003 h 940158"/>
              <a:gd name="connsiteX16" fmla="*/ 64394 w 528034"/>
              <a:gd name="connsiteY16" fmla="*/ 566671 h 940158"/>
              <a:gd name="connsiteX17" fmla="*/ 77273 w 528034"/>
              <a:gd name="connsiteY17" fmla="*/ 605307 h 940158"/>
              <a:gd name="connsiteX18" fmla="*/ 154547 w 528034"/>
              <a:gd name="connsiteY18" fmla="*/ 631065 h 940158"/>
              <a:gd name="connsiteX19" fmla="*/ 193183 w 528034"/>
              <a:gd name="connsiteY19" fmla="*/ 643944 h 940158"/>
              <a:gd name="connsiteX20" fmla="*/ 386366 w 528034"/>
              <a:gd name="connsiteY20" fmla="*/ 579549 h 940158"/>
              <a:gd name="connsiteX21" fmla="*/ 347730 w 528034"/>
              <a:gd name="connsiteY21" fmla="*/ 553792 h 940158"/>
              <a:gd name="connsiteX22" fmla="*/ 218941 w 528034"/>
              <a:gd name="connsiteY22" fmla="*/ 592428 h 940158"/>
              <a:gd name="connsiteX23" fmla="*/ 167425 w 528034"/>
              <a:gd name="connsiteY23" fmla="*/ 669702 h 940158"/>
              <a:gd name="connsiteX24" fmla="*/ 167425 w 528034"/>
              <a:gd name="connsiteY24" fmla="*/ 850006 h 940158"/>
              <a:gd name="connsiteX25" fmla="*/ 244699 w 528034"/>
              <a:gd name="connsiteY25" fmla="*/ 914400 h 940158"/>
              <a:gd name="connsiteX26" fmla="*/ 257578 w 528034"/>
              <a:gd name="connsiteY26" fmla="*/ 940158 h 94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8034" h="940158">
                <a:moveTo>
                  <a:pt x="528034" y="0"/>
                </a:moveTo>
                <a:cubicBezTo>
                  <a:pt x="368972" y="31813"/>
                  <a:pt x="570951" y="-5580"/>
                  <a:pt x="257578" y="25758"/>
                </a:cubicBezTo>
                <a:cubicBezTo>
                  <a:pt x="247262" y="26790"/>
                  <a:pt x="181154" y="44651"/>
                  <a:pt x="167425" y="51516"/>
                </a:cubicBezTo>
                <a:cubicBezTo>
                  <a:pt x="67560" y="101448"/>
                  <a:pt x="187268" y="57780"/>
                  <a:pt x="90152" y="90152"/>
                </a:cubicBezTo>
                <a:lnTo>
                  <a:pt x="38637" y="167425"/>
                </a:lnTo>
                <a:cubicBezTo>
                  <a:pt x="30051" y="180304"/>
                  <a:pt x="17774" y="191378"/>
                  <a:pt x="12879" y="206062"/>
                </a:cubicBezTo>
                <a:lnTo>
                  <a:pt x="0" y="244699"/>
                </a:lnTo>
                <a:cubicBezTo>
                  <a:pt x="4293" y="279043"/>
                  <a:pt x="1051" y="315203"/>
                  <a:pt x="12879" y="347730"/>
                </a:cubicBezTo>
                <a:cubicBezTo>
                  <a:pt x="19103" y="364847"/>
                  <a:pt x="37524" y="374706"/>
                  <a:pt x="51516" y="386366"/>
                </a:cubicBezTo>
                <a:cubicBezTo>
                  <a:pt x="63407" y="396275"/>
                  <a:pt x="76308" y="405202"/>
                  <a:pt x="90152" y="412124"/>
                </a:cubicBezTo>
                <a:cubicBezTo>
                  <a:pt x="116553" y="425324"/>
                  <a:pt x="168692" y="432984"/>
                  <a:pt x="193183" y="437882"/>
                </a:cubicBezTo>
                <a:cubicBezTo>
                  <a:pt x="266163" y="433589"/>
                  <a:pt x="339826" y="435848"/>
                  <a:pt x="412124" y="425003"/>
                </a:cubicBezTo>
                <a:cubicBezTo>
                  <a:pt x="427431" y="422707"/>
                  <a:pt x="447007" y="414261"/>
                  <a:pt x="450761" y="399245"/>
                </a:cubicBezTo>
                <a:cubicBezTo>
                  <a:pt x="457094" y="373912"/>
                  <a:pt x="442175" y="347730"/>
                  <a:pt x="437882" y="321972"/>
                </a:cubicBezTo>
                <a:cubicBezTo>
                  <a:pt x="400943" y="323393"/>
                  <a:pt x="130471" y="257851"/>
                  <a:pt x="64394" y="373487"/>
                </a:cubicBezTo>
                <a:cubicBezTo>
                  <a:pt x="55612" y="388855"/>
                  <a:pt x="55809" y="407831"/>
                  <a:pt x="51516" y="425003"/>
                </a:cubicBezTo>
                <a:cubicBezTo>
                  <a:pt x="55809" y="472226"/>
                  <a:pt x="57688" y="519730"/>
                  <a:pt x="64394" y="566671"/>
                </a:cubicBezTo>
                <a:cubicBezTo>
                  <a:pt x="66314" y="580110"/>
                  <a:pt x="66226" y="597417"/>
                  <a:pt x="77273" y="605307"/>
                </a:cubicBezTo>
                <a:cubicBezTo>
                  <a:pt x="99367" y="621088"/>
                  <a:pt x="128789" y="622479"/>
                  <a:pt x="154547" y="631065"/>
                </a:cubicBezTo>
                <a:lnTo>
                  <a:pt x="193183" y="643944"/>
                </a:lnTo>
                <a:cubicBezTo>
                  <a:pt x="232955" y="641458"/>
                  <a:pt x="463249" y="694874"/>
                  <a:pt x="386366" y="579549"/>
                </a:cubicBezTo>
                <a:cubicBezTo>
                  <a:pt x="377780" y="566670"/>
                  <a:pt x="360609" y="562378"/>
                  <a:pt x="347730" y="553792"/>
                </a:cubicBezTo>
                <a:cubicBezTo>
                  <a:pt x="301928" y="560335"/>
                  <a:pt x="252408" y="554180"/>
                  <a:pt x="218941" y="592428"/>
                </a:cubicBezTo>
                <a:cubicBezTo>
                  <a:pt x="198555" y="615726"/>
                  <a:pt x="167425" y="669702"/>
                  <a:pt x="167425" y="669702"/>
                </a:cubicBezTo>
                <a:cubicBezTo>
                  <a:pt x="144213" y="739340"/>
                  <a:pt x="137040" y="743656"/>
                  <a:pt x="167425" y="850006"/>
                </a:cubicBezTo>
                <a:cubicBezTo>
                  <a:pt x="175864" y="879542"/>
                  <a:pt x="225873" y="895574"/>
                  <a:pt x="244699" y="914400"/>
                </a:cubicBezTo>
                <a:cubicBezTo>
                  <a:pt x="251487" y="921188"/>
                  <a:pt x="253285" y="931572"/>
                  <a:pt x="257578" y="940158"/>
                </a:cubicBezTo>
              </a:path>
            </a:pathLst>
          </a:custGeom>
          <a:noFill/>
          <a:ln w="539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442381" y="5198591"/>
            <a:ext cx="1275008" cy="307777"/>
          </a:xfrm>
          <a:prstGeom prst="rect">
            <a:avLst/>
          </a:prstGeom>
          <a:noFill/>
        </p:spPr>
        <p:txBody>
          <a:bodyPr wrap="square" rtlCol="0">
            <a:spAutoFit/>
          </a:bodyPr>
          <a:lstStyle/>
          <a:p>
            <a:r>
              <a:rPr kumimoji="1" lang="ja-JP" altLang="en-US" sz="1400" smtClean="0"/>
              <a:t>ダストデビル</a:t>
            </a:r>
            <a:endParaRPr kumimoji="1" lang="ja-JP" altLang="en-US" sz="1400" dirty="0"/>
          </a:p>
        </p:txBody>
      </p:sp>
      <p:sp>
        <p:nvSpPr>
          <p:cNvPr id="14" name="左矢印 13"/>
          <p:cNvSpPr/>
          <p:nvPr/>
        </p:nvSpPr>
        <p:spPr>
          <a:xfrm flipH="1">
            <a:off x="3184997" y="4185364"/>
            <a:ext cx="1580186" cy="76017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t>大気加熱</a:t>
            </a:r>
            <a:endParaRPr kumimoji="1" lang="ja-JP" altLang="en-US"/>
          </a:p>
        </p:txBody>
      </p:sp>
      <p:sp>
        <p:nvSpPr>
          <p:cNvPr id="15" name="左矢印 14"/>
          <p:cNvSpPr/>
          <p:nvPr/>
        </p:nvSpPr>
        <p:spPr>
          <a:xfrm rot="1675797" flipH="1">
            <a:off x="5012063" y="4525703"/>
            <a:ext cx="1918041" cy="839677"/>
          </a:xfrm>
          <a:prstGeom prst="lef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t>風速強化</a:t>
            </a:r>
            <a:endParaRPr kumimoji="1" lang="ja-JP" altLang="en-US"/>
          </a:p>
        </p:txBody>
      </p:sp>
    </p:spTree>
    <p:extLst>
      <p:ext uri="{BB962C8B-B14F-4D97-AF65-F5344CB8AC3E}">
        <p14:creationId xmlns:p14="http://schemas.microsoft.com/office/powerpoint/2010/main" val="234269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火星大気の数値シミュレーション</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大気中ダスト量の推定には惑星境界層の大気運動に関する理解が必要</a:t>
            </a:r>
            <a:endParaRPr lang="en-US" altLang="ja-JP" dirty="0" smtClean="0"/>
          </a:p>
          <a:p>
            <a:pPr lvl="1"/>
            <a:r>
              <a:rPr lang="ja-JP" altLang="en-US" dirty="0" smtClean="0"/>
              <a:t>火星大気の惑星境界層における対流計算</a:t>
            </a:r>
            <a:r>
              <a:rPr lang="en-US" altLang="ja-JP" sz="2000" dirty="0" smtClean="0"/>
              <a:t>(</a:t>
            </a:r>
            <a:r>
              <a:rPr lang="en-US" altLang="ja-JP" sz="2000" dirty="0" err="1" smtClean="0"/>
              <a:t>Odaka</a:t>
            </a:r>
            <a:r>
              <a:rPr lang="en-US" altLang="ja-JP" sz="2000" dirty="0" smtClean="0"/>
              <a:t> et al., 2001; </a:t>
            </a:r>
            <a:r>
              <a:rPr lang="en-US" altLang="ja-JP" sz="2000" dirty="0"/>
              <a:t>Michael and </a:t>
            </a:r>
            <a:r>
              <a:rPr lang="en-US" altLang="ja-JP" sz="2000" dirty="0" err="1"/>
              <a:t>Rafkin</a:t>
            </a:r>
            <a:r>
              <a:rPr lang="en-US" altLang="ja-JP" sz="2000" dirty="0"/>
              <a:t>, </a:t>
            </a:r>
            <a:r>
              <a:rPr lang="en-US" altLang="ja-JP" sz="2000" dirty="0" smtClean="0"/>
              <a:t>2004)</a:t>
            </a:r>
          </a:p>
          <a:p>
            <a:pPr lvl="2"/>
            <a:r>
              <a:rPr lang="ja-JP" altLang="en-US" dirty="0" smtClean="0"/>
              <a:t>対流の高さや強さ</a:t>
            </a:r>
            <a:r>
              <a:rPr lang="en-US" altLang="ja-JP" dirty="0" smtClean="0"/>
              <a:t>, </a:t>
            </a:r>
            <a:r>
              <a:rPr lang="ja-JP" altLang="en-US" dirty="0" smtClean="0"/>
              <a:t>ダスト巻き上げ効果について調べた</a:t>
            </a:r>
            <a:endParaRPr lang="en-US" altLang="ja-JP" dirty="0" smtClean="0"/>
          </a:p>
          <a:p>
            <a:pPr lvl="1"/>
            <a:r>
              <a:rPr lang="en-US" altLang="ja-JP" dirty="0" smtClean="0"/>
              <a:t>LES </a:t>
            </a:r>
            <a:r>
              <a:rPr lang="ja-JP" altLang="en-US" dirty="0" smtClean="0"/>
              <a:t>を用いた火星大気計算</a:t>
            </a:r>
            <a:endParaRPr lang="en-US" altLang="ja-JP" dirty="0" smtClean="0"/>
          </a:p>
          <a:p>
            <a:pPr lvl="2"/>
            <a:r>
              <a:rPr lang="ja-JP" altLang="en-US" dirty="0" smtClean="0"/>
              <a:t>ダストデビルの解像に十分な空間解像度の計算はない</a:t>
            </a:r>
            <a:r>
              <a:rPr lang="en-US" altLang="ja-JP" sz="1600" dirty="0"/>
              <a:t>(</a:t>
            </a:r>
            <a:r>
              <a:rPr lang="en-US" altLang="ja-JP" sz="1600" dirty="0" err="1"/>
              <a:t>Petrosyan</a:t>
            </a:r>
            <a:r>
              <a:rPr lang="en-US" altLang="ja-JP" sz="1600" dirty="0"/>
              <a:t> et al., 2011</a:t>
            </a:r>
            <a:r>
              <a:rPr lang="en-US" altLang="ja-JP" sz="1600" dirty="0" smtClean="0"/>
              <a:t>)</a:t>
            </a:r>
            <a:endParaRPr lang="en-US" altLang="ja-JP" dirty="0" smtClean="0"/>
          </a:p>
          <a:p>
            <a:pPr lvl="3"/>
            <a:r>
              <a:rPr lang="en-US" altLang="ja-JP" dirty="0" smtClean="0"/>
              <a:t>LES (Large Eddy Simulation) : </a:t>
            </a:r>
            <a:r>
              <a:rPr lang="ja-JP" altLang="en-US" dirty="0" smtClean="0"/>
              <a:t>乱流渦による効果を入れた数値計算法</a:t>
            </a:r>
            <a:endParaRPr lang="en-US" altLang="ja-JP" dirty="0" smtClean="0"/>
          </a:p>
        </p:txBody>
      </p:sp>
      <p:pic>
        <p:nvPicPr>
          <p:cNvPr id="4" name="図 3"/>
          <p:cNvPicPr>
            <a:picLocks noChangeAspect="1"/>
          </p:cNvPicPr>
          <p:nvPr/>
        </p:nvPicPr>
        <p:blipFill>
          <a:blip r:embed="rId2"/>
          <a:stretch>
            <a:fillRect/>
          </a:stretch>
        </p:blipFill>
        <p:spPr>
          <a:xfrm>
            <a:off x="2987899" y="4606310"/>
            <a:ext cx="2266124" cy="2251690"/>
          </a:xfrm>
          <a:prstGeom prst="rect">
            <a:avLst/>
          </a:prstGeom>
        </p:spPr>
      </p:pic>
      <p:sp>
        <p:nvSpPr>
          <p:cNvPr id="5" name="テキスト ボックス 4"/>
          <p:cNvSpPr txBox="1"/>
          <p:nvPr/>
        </p:nvSpPr>
        <p:spPr>
          <a:xfrm>
            <a:off x="5361835" y="4984125"/>
            <a:ext cx="3045702" cy="1754326"/>
          </a:xfrm>
          <a:prstGeom prst="rect">
            <a:avLst/>
          </a:prstGeom>
          <a:noFill/>
        </p:spPr>
        <p:txBody>
          <a:bodyPr wrap="square" rtlCol="0">
            <a:spAutoFit/>
          </a:bodyPr>
          <a:lstStyle/>
          <a:p>
            <a:r>
              <a:rPr lang="ja-JP" altLang="en-US" dirty="0" smtClean="0"/>
              <a:t>上昇流の空間分布</a:t>
            </a:r>
            <a:endParaRPr lang="en-US" altLang="ja-JP" dirty="0" smtClean="0"/>
          </a:p>
          <a:p>
            <a:r>
              <a:rPr lang="ja-JP" altLang="en-US" dirty="0" smtClean="0"/>
              <a:t>高度</a:t>
            </a:r>
            <a:r>
              <a:rPr lang="en-US" altLang="ja-JP" dirty="0" smtClean="0"/>
              <a:t> 385 m </a:t>
            </a:r>
            <a:r>
              <a:rPr lang="ja-JP" altLang="en-US" dirty="0" smtClean="0"/>
              <a:t>断面</a:t>
            </a:r>
            <a:r>
              <a:rPr lang="en-US" altLang="ja-JP" dirty="0" smtClean="0"/>
              <a:t/>
            </a:r>
            <a:br>
              <a:rPr lang="en-US" altLang="ja-JP" dirty="0" smtClean="0"/>
            </a:br>
            <a:r>
              <a:rPr lang="ja-JP" altLang="en-US" dirty="0" smtClean="0"/>
              <a:t>水平領域</a:t>
            </a:r>
            <a:r>
              <a:rPr lang="en-US" altLang="ja-JP" dirty="0" smtClean="0"/>
              <a:t> 48 x 48 km</a:t>
            </a:r>
          </a:p>
          <a:p>
            <a:r>
              <a:rPr kumimoji="1" lang="ja-JP" altLang="en-US" dirty="0" smtClean="0"/>
              <a:t>速度</a:t>
            </a:r>
            <a:r>
              <a:rPr kumimoji="1" lang="en-US" altLang="ja-JP" dirty="0" smtClean="0"/>
              <a:t> 2 m/s </a:t>
            </a:r>
            <a:r>
              <a:rPr lang="ja-JP" altLang="en-US" dirty="0" smtClean="0"/>
              <a:t>の</a:t>
            </a:r>
            <a:r>
              <a:rPr kumimoji="1" lang="ja-JP" altLang="en-US" dirty="0" smtClean="0"/>
              <a:t>等値線</a:t>
            </a:r>
            <a:r>
              <a:rPr kumimoji="1" lang="en-US" altLang="ja-JP" dirty="0" smtClean="0"/>
              <a:t/>
            </a:r>
            <a:br>
              <a:rPr kumimoji="1" lang="en-US" altLang="ja-JP" dirty="0" smtClean="0"/>
            </a:br>
            <a:r>
              <a:rPr kumimoji="1" lang="en-US" altLang="ja-JP" dirty="0" smtClean="0"/>
              <a:t/>
            </a:r>
            <a:br>
              <a:rPr kumimoji="1" lang="en-US" altLang="ja-JP" dirty="0" smtClean="0"/>
            </a:br>
            <a:r>
              <a:rPr kumimoji="1" lang="en-US" altLang="ja-JP" dirty="0" smtClean="0"/>
              <a:t>Michael and </a:t>
            </a:r>
            <a:r>
              <a:rPr kumimoji="1" lang="en-US" altLang="ja-JP" dirty="0" err="1" smtClean="0"/>
              <a:t>Rafkin</a:t>
            </a:r>
            <a:r>
              <a:rPr lang="en-US" altLang="ja-JP" dirty="0"/>
              <a:t> </a:t>
            </a:r>
            <a:r>
              <a:rPr lang="en-US" altLang="ja-JP" dirty="0" smtClean="0"/>
              <a:t>(2004)</a:t>
            </a:r>
            <a:endParaRPr kumimoji="1" lang="ja-JP" altLang="en-US" dirty="0"/>
          </a:p>
        </p:txBody>
      </p:sp>
    </p:spTree>
    <p:extLst>
      <p:ext uri="{BB962C8B-B14F-4D97-AF65-F5344CB8AC3E}">
        <p14:creationId xmlns:p14="http://schemas.microsoft.com/office/powerpoint/2010/main" val="492356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火星大気の数値シミュレーション</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en-US" altLang="ja-JP" dirty="0" smtClean="0"/>
              <a:t>LES </a:t>
            </a:r>
            <a:r>
              <a:rPr lang="ja-JP" altLang="en-US" dirty="0" smtClean="0"/>
              <a:t>計算におけるダストデビル</a:t>
            </a:r>
            <a:r>
              <a:rPr lang="en-US" altLang="ja-JP" dirty="0" smtClean="0"/>
              <a:t> (</a:t>
            </a:r>
            <a:r>
              <a:rPr lang="ja-JP" altLang="en-US" dirty="0" smtClean="0"/>
              <a:t>渦</a:t>
            </a:r>
            <a:r>
              <a:rPr lang="en-US" altLang="ja-JP" dirty="0" smtClean="0"/>
              <a:t>) </a:t>
            </a:r>
            <a:r>
              <a:rPr lang="ja-JP" altLang="en-US" dirty="0" smtClean="0"/>
              <a:t>の計算解像度依存性を調べた</a:t>
            </a:r>
            <a:r>
              <a:rPr kumimoji="1" lang="en-US" altLang="ja-JP" dirty="0" smtClean="0"/>
              <a:t> </a:t>
            </a:r>
            <a:r>
              <a:rPr kumimoji="1" lang="en-US" altLang="ja-JP" dirty="0" err="1" smtClean="0"/>
              <a:t>Nishizawa</a:t>
            </a:r>
            <a:r>
              <a:rPr kumimoji="1" lang="en-US" altLang="ja-JP" dirty="0" smtClean="0"/>
              <a:t> et al. (2016) </a:t>
            </a:r>
          </a:p>
          <a:p>
            <a:pPr lvl="1"/>
            <a:r>
              <a:rPr lang="ja-JP" altLang="en-US" dirty="0" smtClean="0"/>
              <a:t>空間解像度</a:t>
            </a:r>
            <a:r>
              <a:rPr lang="en-US" altLang="ja-JP" dirty="0" smtClean="0"/>
              <a:t> 100, 50, 25, 10, 5 m</a:t>
            </a:r>
          </a:p>
          <a:p>
            <a:pPr lvl="1"/>
            <a:r>
              <a:rPr lang="ja-JP" altLang="en-US" dirty="0" smtClean="0"/>
              <a:t>計算領域</a:t>
            </a:r>
            <a:r>
              <a:rPr lang="en-US" altLang="ja-JP" dirty="0" smtClean="0"/>
              <a:t> </a:t>
            </a:r>
            <a:r>
              <a:rPr lang="ja-JP" altLang="en-US" dirty="0" smtClean="0"/>
              <a:t>鉛直</a:t>
            </a:r>
            <a:r>
              <a:rPr lang="en-US" altLang="ja-JP" dirty="0" smtClean="0"/>
              <a:t> 21 km, </a:t>
            </a:r>
            <a:r>
              <a:rPr lang="ja-JP" altLang="en-US" dirty="0" smtClean="0"/>
              <a:t>水平</a:t>
            </a:r>
            <a:r>
              <a:rPr lang="en-US" altLang="ja-JP" dirty="0" smtClean="0"/>
              <a:t> 19.2 km </a:t>
            </a:r>
            <a:r>
              <a:rPr lang="ja-JP" altLang="en-US" dirty="0" smtClean="0"/>
              <a:t>領域</a:t>
            </a:r>
            <a:endParaRPr lang="en-US" altLang="ja-JP" dirty="0" smtClean="0"/>
          </a:p>
          <a:p>
            <a:pPr lvl="1"/>
            <a:r>
              <a:rPr lang="en-US" altLang="ja-JP" dirty="0" smtClean="0"/>
              <a:t>LT = 0:00 </a:t>
            </a:r>
            <a:r>
              <a:rPr lang="ja-JP" altLang="en-US" dirty="0" smtClean="0"/>
              <a:t>から計算開始</a:t>
            </a:r>
            <a:endParaRPr lang="en-US" altLang="ja-JP" dirty="0"/>
          </a:p>
          <a:p>
            <a:pPr lvl="2"/>
            <a:r>
              <a:rPr lang="ja-JP" altLang="en-US" dirty="0" smtClean="0"/>
              <a:t>解像度</a:t>
            </a:r>
            <a:r>
              <a:rPr lang="en-US" altLang="ja-JP" dirty="0" smtClean="0"/>
              <a:t> 5 m </a:t>
            </a:r>
            <a:r>
              <a:rPr lang="ja-JP" altLang="en-US" dirty="0" smtClean="0"/>
              <a:t>実験のみ</a:t>
            </a:r>
            <a:r>
              <a:rPr lang="en-US" altLang="ja-JP" dirty="0" smtClean="0"/>
              <a:t> 14:00 </a:t>
            </a:r>
            <a:r>
              <a:rPr lang="ja-JP" altLang="en-US" dirty="0" smtClean="0"/>
              <a:t>における</a:t>
            </a:r>
            <a:r>
              <a:rPr lang="en-US" altLang="ja-JP" dirty="0" smtClean="0"/>
              <a:t> 10 m </a:t>
            </a:r>
            <a:r>
              <a:rPr lang="ja-JP" altLang="en-US" dirty="0" smtClean="0"/>
              <a:t>解像度の結果を内挿したものを初期値として</a:t>
            </a:r>
            <a:r>
              <a:rPr lang="en-US" altLang="ja-JP" dirty="0" smtClean="0"/>
              <a:t> 1 </a:t>
            </a:r>
            <a:r>
              <a:rPr lang="ja-JP" altLang="en-US" dirty="0" smtClean="0"/>
              <a:t>時間計算</a:t>
            </a:r>
            <a:r>
              <a:rPr lang="en-US" altLang="ja-JP" dirty="0"/>
              <a:t/>
            </a:r>
            <a:br>
              <a:rPr lang="en-US" altLang="ja-JP" dirty="0"/>
            </a:br>
            <a:r>
              <a:rPr lang="en-US" altLang="ja-JP" dirty="0" smtClean="0"/>
              <a:t>(</a:t>
            </a:r>
            <a:r>
              <a:rPr lang="en-US" altLang="ja-JP" dirty="0"/>
              <a:t>LT : Local Time = </a:t>
            </a:r>
            <a:r>
              <a:rPr lang="ja-JP" altLang="en-US" dirty="0"/>
              <a:t>現地時間</a:t>
            </a:r>
            <a:r>
              <a:rPr lang="en-US" altLang="ja-JP" dirty="0"/>
              <a:t>)</a:t>
            </a:r>
            <a:endParaRPr lang="en-US" altLang="ja-JP" dirty="0" smtClean="0"/>
          </a:p>
          <a:p>
            <a:pPr lvl="1"/>
            <a:r>
              <a:rPr kumimoji="1" lang="en-US" altLang="ja-JP" dirty="0" smtClean="0"/>
              <a:t>LT = 14:30 </a:t>
            </a:r>
            <a:r>
              <a:rPr kumimoji="1" lang="ja-JP" altLang="en-US" dirty="0" smtClean="0"/>
              <a:t>における結果について考察</a:t>
            </a:r>
            <a:endParaRPr kumimoji="1" lang="en-US" altLang="ja-JP" dirty="0" smtClean="0"/>
          </a:p>
          <a:p>
            <a:pPr lvl="1"/>
            <a:endParaRPr kumimoji="1" lang="en-US" altLang="ja-JP" dirty="0" smtClean="0"/>
          </a:p>
          <a:p>
            <a:pPr lvl="1"/>
            <a:r>
              <a:rPr lang="ja-JP" altLang="en-US" dirty="0" smtClean="0"/>
              <a:t>計算モデルの詳細については後述</a:t>
            </a:r>
            <a:endParaRPr kumimoji="1" lang="ja-JP" altLang="en-US" sz="1800" dirty="0"/>
          </a:p>
        </p:txBody>
      </p:sp>
    </p:spTree>
    <p:extLst>
      <p:ext uri="{BB962C8B-B14F-4D97-AF65-F5344CB8AC3E}">
        <p14:creationId xmlns:p14="http://schemas.microsoft.com/office/powerpoint/2010/main" val="6149397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火星大気の数値シミュレーション</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100 ~ 5 m </a:t>
            </a:r>
            <a:r>
              <a:rPr lang="ja-JP" altLang="en-US" dirty="0" smtClean="0"/>
              <a:t>の空間解像度ごとにおける渦の大きさや強度について比較した</a:t>
            </a:r>
            <a:endParaRPr kumimoji="1" lang="ja-JP" altLang="en-US" dirty="0"/>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992" y="3621292"/>
            <a:ext cx="4549095" cy="2520445"/>
          </a:xfrm>
          <a:prstGeom prst="rect">
            <a:avLst/>
          </a:prstGeom>
        </p:spPr>
      </p:pic>
      <p:pic>
        <p:nvPicPr>
          <p:cNvPr id="6" name="図 5"/>
          <p:cNvPicPr>
            <a:picLocks noChangeAspect="1"/>
          </p:cNvPicPr>
          <p:nvPr/>
        </p:nvPicPr>
        <p:blipFill>
          <a:blip r:embed="rId3"/>
          <a:stretch>
            <a:fillRect/>
          </a:stretch>
        </p:blipFill>
        <p:spPr>
          <a:xfrm>
            <a:off x="739451" y="2711170"/>
            <a:ext cx="2698630" cy="3488095"/>
          </a:xfrm>
          <a:prstGeom prst="rect">
            <a:avLst/>
          </a:prstGeom>
        </p:spPr>
      </p:pic>
      <p:sp>
        <p:nvSpPr>
          <p:cNvPr id="7" name="テキスト ボックス 6"/>
          <p:cNvSpPr txBox="1"/>
          <p:nvPr/>
        </p:nvSpPr>
        <p:spPr>
          <a:xfrm>
            <a:off x="4392067" y="6157672"/>
            <a:ext cx="4417828" cy="372984"/>
          </a:xfrm>
          <a:prstGeom prst="rect">
            <a:avLst/>
          </a:prstGeom>
          <a:noFill/>
        </p:spPr>
        <p:txBody>
          <a:bodyPr wrap="square" rtlCol="0">
            <a:spAutoFit/>
          </a:bodyPr>
          <a:lstStyle/>
          <a:p>
            <a:pPr algn="ctr"/>
            <a:r>
              <a:rPr lang="ja-JP" altLang="en-US" dirty="0" smtClean="0"/>
              <a:t>高度</a:t>
            </a:r>
            <a:r>
              <a:rPr lang="en-US" altLang="ja-JP" dirty="0" smtClean="0"/>
              <a:t> 300 m </a:t>
            </a:r>
            <a:r>
              <a:rPr lang="ja-JP" altLang="en-US" dirty="0" smtClean="0"/>
              <a:t>までの渦度</a:t>
            </a:r>
            <a:r>
              <a:rPr lang="en-US" altLang="ja-JP" dirty="0" smtClean="0"/>
              <a:t> 3 </a:t>
            </a:r>
            <a:r>
              <a:rPr lang="ja-JP" altLang="en-US" dirty="0" smtClean="0"/>
              <a:t>次元プロット</a:t>
            </a:r>
            <a:endParaRPr kumimoji="1" lang="ja-JP" altLang="en-US" dirty="0"/>
          </a:p>
        </p:txBody>
      </p:sp>
      <p:sp>
        <p:nvSpPr>
          <p:cNvPr id="12" name="テキスト ボックス 11"/>
          <p:cNvSpPr txBox="1"/>
          <p:nvPr/>
        </p:nvSpPr>
        <p:spPr>
          <a:xfrm>
            <a:off x="117247" y="6157672"/>
            <a:ext cx="3688943" cy="369332"/>
          </a:xfrm>
          <a:prstGeom prst="rect">
            <a:avLst/>
          </a:prstGeom>
          <a:noFill/>
        </p:spPr>
        <p:txBody>
          <a:bodyPr wrap="square" rtlCol="0">
            <a:spAutoFit/>
          </a:bodyPr>
          <a:lstStyle/>
          <a:p>
            <a:pPr algn="ctr"/>
            <a:r>
              <a:rPr kumimoji="1" lang="ja-JP" altLang="en-US" dirty="0" smtClean="0"/>
              <a:t>渦度鉛直成分の水平分布</a:t>
            </a:r>
            <a:r>
              <a:rPr kumimoji="1" lang="en-US" altLang="ja-JP" dirty="0" smtClean="0"/>
              <a:t> (62.5 m)</a:t>
            </a:r>
            <a:endParaRPr kumimoji="1" lang="ja-JP" altLang="en-US" dirty="0"/>
          </a:p>
        </p:txBody>
      </p:sp>
      <p:sp>
        <p:nvSpPr>
          <p:cNvPr id="13" name="テキスト ボックス 12"/>
          <p:cNvSpPr txBox="1"/>
          <p:nvPr/>
        </p:nvSpPr>
        <p:spPr>
          <a:xfrm>
            <a:off x="7041572" y="6513132"/>
            <a:ext cx="2132755" cy="307777"/>
          </a:xfrm>
          <a:prstGeom prst="rect">
            <a:avLst/>
          </a:prstGeom>
          <a:noFill/>
        </p:spPr>
        <p:txBody>
          <a:bodyPr wrap="square" rtlCol="0">
            <a:spAutoFit/>
          </a:bodyPr>
          <a:lstStyle/>
          <a:p>
            <a:r>
              <a:rPr lang="en-US" altLang="ja-JP" sz="1400" dirty="0" err="1" smtClean="0"/>
              <a:t>Nishizawa</a:t>
            </a:r>
            <a:r>
              <a:rPr lang="en-US" altLang="ja-JP" sz="1400" dirty="0" smtClean="0"/>
              <a:t> et al. (2016)</a:t>
            </a:r>
            <a:endParaRPr kumimoji="1" lang="ja-JP" altLang="en-US" sz="1400" dirty="0"/>
          </a:p>
        </p:txBody>
      </p:sp>
    </p:spTree>
    <p:extLst>
      <p:ext uri="{BB962C8B-B14F-4D97-AF65-F5344CB8AC3E}">
        <p14:creationId xmlns:p14="http://schemas.microsoft.com/office/powerpoint/2010/main" val="14253064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火星大気の数値シミュレーション</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高度</a:t>
            </a:r>
            <a:r>
              <a:rPr lang="en-US" altLang="ja-JP" dirty="0" smtClean="0"/>
              <a:t> 62.5 m </a:t>
            </a:r>
            <a:r>
              <a:rPr lang="ja-JP" altLang="en-US" dirty="0" smtClean="0"/>
              <a:t>面における渦の存在密度</a:t>
            </a:r>
            <a:r>
              <a:rPr lang="en-US" altLang="ja-JP" dirty="0" smtClean="0"/>
              <a:t>(</a:t>
            </a:r>
            <a:r>
              <a:rPr lang="ja-JP" altLang="en-US" dirty="0" smtClean="0"/>
              <a:t>半径</a:t>
            </a:r>
            <a:r>
              <a:rPr lang="en-US" altLang="ja-JP" dirty="0" smtClean="0"/>
              <a:t>, </a:t>
            </a:r>
            <a:r>
              <a:rPr lang="ja-JP" altLang="en-US" dirty="0" smtClean="0"/>
              <a:t>速度</a:t>
            </a:r>
            <a:r>
              <a:rPr lang="en-US" altLang="ja-JP" dirty="0" smtClean="0"/>
              <a:t>)</a:t>
            </a:r>
          </a:p>
          <a:p>
            <a:pPr lvl="1"/>
            <a:r>
              <a:rPr lang="ja-JP" altLang="en-US" dirty="0" smtClean="0"/>
              <a:t>表現可能な渦の半径は計算解像度に依存</a:t>
            </a:r>
            <a:endParaRPr lang="en-US" altLang="ja-JP" dirty="0" smtClean="0"/>
          </a:p>
          <a:p>
            <a:pPr lvl="1"/>
            <a:r>
              <a:rPr lang="ja-JP" altLang="en-US" dirty="0" smtClean="0"/>
              <a:t>渦の最大速度は細かい解像度の方が強まる傾向にある</a:t>
            </a:r>
            <a:endParaRPr lang="en-US" altLang="ja-JP" dirty="0" smtClean="0"/>
          </a:p>
          <a:p>
            <a:pPr lvl="1"/>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3449057"/>
            <a:ext cx="4142508" cy="3114024"/>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318" y="3449057"/>
            <a:ext cx="4142509" cy="3115511"/>
          </a:xfrm>
          <a:prstGeom prst="rect">
            <a:avLst/>
          </a:prstGeom>
        </p:spPr>
      </p:pic>
      <p:sp>
        <p:nvSpPr>
          <p:cNvPr id="6" name="テキスト ボックス 5"/>
          <p:cNvSpPr txBox="1"/>
          <p:nvPr/>
        </p:nvSpPr>
        <p:spPr>
          <a:xfrm>
            <a:off x="4832658" y="6301718"/>
            <a:ext cx="4417828" cy="276999"/>
          </a:xfrm>
          <a:prstGeom prst="rect">
            <a:avLst/>
          </a:prstGeom>
          <a:solidFill>
            <a:schemeClr val="bg1"/>
          </a:solidFill>
        </p:spPr>
        <p:txBody>
          <a:bodyPr wrap="square" lIns="0" tIns="0" rIns="0" bIns="0" rtlCol="0">
            <a:spAutoFit/>
          </a:bodyPr>
          <a:lstStyle/>
          <a:p>
            <a:pPr algn="ctr"/>
            <a:r>
              <a:rPr lang="ja-JP" altLang="en-US" dirty="0" smtClean="0"/>
              <a:t>渦の最大速度</a:t>
            </a:r>
            <a:endParaRPr kumimoji="1" lang="ja-JP" altLang="en-US" dirty="0"/>
          </a:p>
        </p:txBody>
      </p:sp>
      <p:sp>
        <p:nvSpPr>
          <p:cNvPr id="8" name="テキスト ボックス 7"/>
          <p:cNvSpPr txBox="1"/>
          <p:nvPr/>
        </p:nvSpPr>
        <p:spPr>
          <a:xfrm>
            <a:off x="490990" y="6301718"/>
            <a:ext cx="4417828" cy="276999"/>
          </a:xfrm>
          <a:prstGeom prst="rect">
            <a:avLst/>
          </a:prstGeom>
          <a:solidFill>
            <a:schemeClr val="bg1"/>
          </a:solidFill>
        </p:spPr>
        <p:txBody>
          <a:bodyPr wrap="square" lIns="0" tIns="0" rIns="0" bIns="0" rtlCol="0">
            <a:spAutoFit/>
          </a:bodyPr>
          <a:lstStyle/>
          <a:p>
            <a:pPr algn="ctr"/>
            <a:r>
              <a:rPr lang="ja-JP" altLang="en-US" dirty="0" smtClean="0"/>
              <a:t>渦の半径</a:t>
            </a:r>
            <a:endParaRPr kumimoji="1" lang="ja-JP" altLang="en-US" dirty="0"/>
          </a:p>
        </p:txBody>
      </p:sp>
      <p:sp>
        <p:nvSpPr>
          <p:cNvPr id="9" name="テキスト ボックス 8"/>
          <p:cNvSpPr txBox="1"/>
          <p:nvPr/>
        </p:nvSpPr>
        <p:spPr>
          <a:xfrm>
            <a:off x="7041572" y="6513132"/>
            <a:ext cx="2132755" cy="307777"/>
          </a:xfrm>
          <a:prstGeom prst="rect">
            <a:avLst/>
          </a:prstGeom>
          <a:noFill/>
        </p:spPr>
        <p:txBody>
          <a:bodyPr wrap="square" rtlCol="0">
            <a:spAutoFit/>
          </a:bodyPr>
          <a:lstStyle/>
          <a:p>
            <a:r>
              <a:rPr lang="en-US" altLang="ja-JP" sz="1400" dirty="0" err="1" smtClean="0"/>
              <a:t>Nishizawa</a:t>
            </a:r>
            <a:r>
              <a:rPr lang="en-US" altLang="ja-JP" sz="1400" dirty="0" smtClean="0"/>
              <a:t> et al. (2016)</a:t>
            </a:r>
            <a:endParaRPr kumimoji="1" lang="ja-JP" altLang="en-US" sz="1400" dirty="0"/>
          </a:p>
        </p:txBody>
      </p:sp>
    </p:spTree>
    <p:extLst>
      <p:ext uri="{BB962C8B-B14F-4D97-AF65-F5344CB8AC3E}">
        <p14:creationId xmlns:p14="http://schemas.microsoft.com/office/powerpoint/2010/main" val="1697516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火星大気の数値シミュレーション</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err="1" smtClean="0"/>
              <a:t>Nishizawa</a:t>
            </a:r>
            <a:r>
              <a:rPr kumimoji="1" lang="en-US" altLang="ja-JP" dirty="0" smtClean="0"/>
              <a:t> et al. (2016) </a:t>
            </a:r>
            <a:r>
              <a:rPr kumimoji="1" lang="ja-JP" altLang="en-US" dirty="0" smtClean="0"/>
              <a:t>では高度</a:t>
            </a:r>
            <a:r>
              <a:rPr kumimoji="1" lang="en-US" altLang="ja-JP" dirty="0" smtClean="0"/>
              <a:t> 62.5 m </a:t>
            </a:r>
            <a:r>
              <a:rPr kumimoji="1" lang="ja-JP" altLang="en-US" dirty="0" smtClean="0"/>
              <a:t>付近における渦度についてしか調べられていない</a:t>
            </a:r>
            <a:endParaRPr kumimoji="1" lang="en-US" altLang="ja-JP" dirty="0" smtClean="0"/>
          </a:p>
          <a:p>
            <a:r>
              <a:rPr lang="ja-JP" altLang="en-US" dirty="0" smtClean="0"/>
              <a:t>ダストは地表面から巻き上げられるため</a:t>
            </a:r>
            <a:r>
              <a:rPr lang="en-US" altLang="ja-JP" dirty="0" smtClean="0"/>
              <a:t>, </a:t>
            </a:r>
            <a:r>
              <a:rPr lang="ja-JP" altLang="en-US" dirty="0" smtClean="0"/>
              <a:t>地面付近の流れ場の様子が重要と考えられる</a:t>
            </a:r>
            <a:endParaRPr lang="en-US" altLang="ja-JP" dirty="0" smtClean="0"/>
          </a:p>
          <a:p>
            <a:r>
              <a:rPr kumimoji="1" lang="ja-JP" altLang="en-US" dirty="0" smtClean="0"/>
              <a:t>また時間変化についても調べられていない</a:t>
            </a:r>
            <a:endParaRPr kumimoji="1" lang="ja-JP" altLang="en-US" dirty="0"/>
          </a:p>
        </p:txBody>
      </p:sp>
    </p:spTree>
    <p:extLst>
      <p:ext uri="{BB962C8B-B14F-4D97-AF65-F5344CB8AC3E}">
        <p14:creationId xmlns:p14="http://schemas.microsoft.com/office/powerpoint/2010/main" val="877634117"/>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6596</TotalTime>
  <Words>1573</Words>
  <Application>Microsoft Macintosh PowerPoint</Application>
  <PresentationFormat>画面に合わせる (4:3)</PresentationFormat>
  <Paragraphs>194</Paragraphs>
  <Slides>27</Slides>
  <Notes>0</Notes>
  <HiddenSlides>3</HiddenSlides>
  <MMClips>0</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27</vt:i4>
      </vt:variant>
    </vt:vector>
  </HeadingPairs>
  <TitlesOfParts>
    <vt:vector size="32" baseType="lpstr">
      <vt:lpstr>Arial</vt:lpstr>
      <vt:lpstr>Yu Gothic</vt:lpstr>
      <vt:lpstr>Yu Gothic Light</vt:lpstr>
      <vt:lpstr>ホワイト</vt:lpstr>
      <vt:lpstr>Equation.3</vt:lpstr>
      <vt:lpstr>SCALE-LES を用いた火星大気の高解像度計算結果の解析</vt:lpstr>
      <vt:lpstr>はじめに</vt:lpstr>
      <vt:lpstr>火星のダストと大気</vt:lpstr>
      <vt:lpstr>大気へのダスト供給</vt:lpstr>
      <vt:lpstr>火星大気の数値シミュレーション</vt:lpstr>
      <vt:lpstr>火星大気の数値シミュレーション</vt:lpstr>
      <vt:lpstr>火星大気の数値シミュレーション</vt:lpstr>
      <vt:lpstr>火星大気の数値シミュレーション</vt:lpstr>
      <vt:lpstr>火星大気の数値シミュレーション</vt:lpstr>
      <vt:lpstr>目的</vt:lpstr>
      <vt:lpstr>計算モデル</vt:lpstr>
      <vt:lpstr>計算設定</vt:lpstr>
      <vt:lpstr>解析データ</vt:lpstr>
      <vt:lpstr>鉛直風空間分布 (全領域) [m/s]</vt:lpstr>
      <vt:lpstr>水平風絶対値空間分布 (全領域) [m/s]</vt:lpstr>
      <vt:lpstr>地表面応力の計算</vt:lpstr>
      <vt:lpstr>地表面応力分布 (全領域) [Pa]</vt:lpstr>
      <vt:lpstr>地表面応力強度ヒストグラム</vt:lpstr>
      <vt:lpstr>渦度鉛直成分空間分布 (全領域) [s-1]</vt:lpstr>
      <vt:lpstr>鉛直風分布 (1 km 四方)</vt:lpstr>
      <vt:lpstr>地表面応力強度ヒストグラム</vt:lpstr>
      <vt:lpstr>応力計算の各変数の散布図</vt:lpstr>
      <vt:lpstr>まとめ</vt:lpstr>
      <vt:lpstr>参考文献</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SCALE-LES を用いた火星大気の高解像度計算</dc:title>
  <dc:creator>村橋　究理基</dc:creator>
  <cp:lastModifiedBy>村橋　究理基</cp:lastModifiedBy>
  <cp:revision>151</cp:revision>
  <cp:lastPrinted>2016-12-14T03:53:06Z</cp:lastPrinted>
  <dcterms:created xsi:type="dcterms:W3CDTF">2016-12-06T04:54:54Z</dcterms:created>
  <dcterms:modified xsi:type="dcterms:W3CDTF">2016-12-15T07:01:40Z</dcterms:modified>
</cp:coreProperties>
</file>